
<file path=[Content_Types].xml><?xml version="1.0" encoding="utf-8"?>
<Types xmlns="http://schemas.openxmlformats.org/package/2006/content-types">
  <Default Extension="bin" ContentType="application/vnd.openxmlformats-officedocument.oleObject"/>
  <Default Extension="emf" ContentType="image/x-emf"/>
  <Default Extension="png" ContentType="image/png"/>
  <Default Extension="rels" ContentType="application/vnd.openxmlformats-package.relationships+xml"/>
  <Default Extension="xlsx" ContentType="application/vnd.openxmlformats-officedocument.spreadsheetml.sheet"/>
  <Default Extension="xml" ContentType="application/xml"/>
  <Override PartName="/ppt/presentation.xml" ContentType="application/vnd.openxmlformats-officedocument.presentationml.presentation.main+xml"/>
  <Override PartName="/ppt/slideMasters/slideMaster1.xml" ContentType="application/vnd.openxmlformats-officedocument.presentationml.slideMaster+xml"/>
  <Override PartName="/ppt/slides/slide1.xml" ContentType="application/vnd.openxmlformats-officedocument.presentationml.slide+xml"/>
  <Override PartName="/ppt/slides/slide2.xml" ContentType="application/vnd.openxmlformats-officedocument.presentationml.slide+xml"/>
  <Override PartName="/ppt/slides/slide3.xml" ContentType="application/vnd.openxmlformats-officedocument.presentationml.slide+xml"/>
  <Override PartName="/ppt/slides/slide4.xml" ContentType="application/vnd.openxmlformats-officedocument.presentationml.slide+xml"/>
  <Override PartName="/ppt/slides/slide5.xml" ContentType="application/vnd.openxmlformats-officedocument.presentationml.slide+xml"/>
  <Override PartName="/ppt/slides/slide6.xml" ContentType="application/vnd.openxmlformats-officedocument.presentationml.slide+xml"/>
  <Override PartName="/ppt/slides/slide7.xml" ContentType="application/vnd.openxmlformats-officedocument.presentationml.slide+xml"/>
  <Override PartName="/ppt/slides/slide8.xml" ContentType="application/vnd.openxmlformats-officedocument.presentationml.slide+xml"/>
  <Override PartName="/ppt/slides/slide9.xml" ContentType="application/vnd.openxmlformats-officedocument.presentationml.slide+xml"/>
  <Override PartName="/ppt/slides/slide10.xml" ContentType="application/vnd.openxmlformats-officedocument.presentationml.slide+xml"/>
  <Override PartName="/ppt/slides/slide11.xml" ContentType="application/vnd.openxmlformats-officedocument.presentationml.slide+xml"/>
  <Override PartName="/ppt/slides/slide12.xml" ContentType="application/vnd.openxmlformats-officedocument.presentationml.slide+xml"/>
  <Override PartName="/ppt/slides/slide13.xml" ContentType="application/vnd.openxmlformats-officedocument.presentationml.slide+xml"/>
  <Override PartName="/ppt/slides/slide14.xml" ContentType="application/vnd.openxmlformats-officedocument.presentationml.slide+xml"/>
  <Override PartName="/ppt/slides/slide15.xml" ContentType="application/vnd.openxmlformats-officedocument.presentationml.slide+xml"/>
  <Override PartName="/ppt/slides/slide16.xml" ContentType="application/vnd.openxmlformats-officedocument.presentationml.slide+xml"/>
  <Override PartName="/ppt/slides/slide17.xml" ContentType="application/vnd.openxmlformats-officedocument.presentationml.slide+xml"/>
  <Override PartName="/ppt/slides/slide18.xml" ContentType="application/vnd.openxmlformats-officedocument.presentationml.slide+xml"/>
  <Override PartName="/ppt/slides/slide19.xml" ContentType="application/vnd.openxmlformats-officedocument.presentationml.slide+xml"/>
  <Override PartName="/ppt/slides/slide20.xml" ContentType="application/vnd.openxmlformats-officedocument.presentationml.slide+xml"/>
  <Override PartName="/ppt/slides/slide21.xml" ContentType="application/vnd.openxmlformats-officedocument.presentationml.slide+xml"/>
  <Override PartName="/ppt/slides/slide22.xml" ContentType="application/vnd.openxmlformats-officedocument.presentationml.slide+xml"/>
  <Override PartName="/ppt/slides/slide23.xml" ContentType="application/vnd.openxmlformats-officedocument.presentationml.slide+xml"/>
  <Override PartName="/ppt/slides/slide24.xml" ContentType="application/vnd.openxmlformats-officedocument.presentationml.slide+xml"/>
  <Override PartName="/ppt/slides/slide25.xml" ContentType="application/vnd.openxmlformats-officedocument.presentationml.slide+xml"/>
  <Override PartName="/ppt/slides/slide26.xml" ContentType="application/vnd.openxmlformats-officedocument.presentationml.slide+xml"/>
  <Override PartName="/ppt/slides/slide27.xml" ContentType="application/vnd.openxmlformats-officedocument.presentationml.slide+xml"/>
  <Override PartName="/ppt/slides/slide28.xml" ContentType="application/vnd.openxmlformats-officedocument.presentationml.slide+xml"/>
  <Override PartName="/ppt/slides/slide29.xml" ContentType="application/vnd.openxmlformats-officedocument.presentationml.slide+xml"/>
  <Override PartName="/ppt/slides/slide30.xml" ContentType="application/vnd.openxmlformats-officedocument.presentationml.slide+xml"/>
  <Override PartName="/ppt/slides/slide31.xml" ContentType="application/vnd.openxmlformats-officedocument.presentationml.slide+xml"/>
  <Override PartName="/ppt/slides/slide32.xml" ContentType="application/vnd.openxmlformats-officedocument.presentationml.slide+xml"/>
  <Override PartName="/ppt/slides/slide33.xml" ContentType="application/vnd.openxmlformats-officedocument.presentationml.slide+xml"/>
  <Override PartName="/ppt/slides/slide34.xml" ContentType="application/vnd.openxmlformats-officedocument.presentationml.slide+xml"/>
  <Override PartName="/ppt/slides/slide35.xml" ContentType="application/vnd.openxmlformats-officedocument.presentationml.slide+xml"/>
  <Override PartName="/ppt/slides/slide36.xml" ContentType="application/vnd.openxmlformats-officedocument.presentationml.slide+xml"/>
  <Override PartName="/ppt/slides/slide37.xml" ContentType="application/vnd.openxmlformats-officedocument.presentationml.slide+xml"/>
  <Override PartName="/ppt/slides/slide38.xml" ContentType="application/vnd.openxmlformats-officedocument.presentationml.slide+xml"/>
  <Override PartName="/ppt/slides/slide39.xml" ContentType="application/vnd.openxmlformats-officedocument.presentationml.slide+xml"/>
  <Override PartName="/ppt/slides/slide40.xml" ContentType="application/vnd.openxmlformats-officedocument.presentationml.slide+xml"/>
  <Override PartName="/ppt/slides/slide41.xml" ContentType="application/vnd.openxmlformats-officedocument.presentationml.slide+xml"/>
  <Override PartName="/ppt/slides/slide42.xml" ContentType="application/vnd.openxmlformats-officedocument.presentationml.slide+xml"/>
  <Override PartName="/ppt/slides/slide43.xml" ContentType="application/vnd.openxmlformats-officedocument.presentationml.slide+xml"/>
  <Override PartName="/ppt/slides/slide44.xml" ContentType="application/vnd.openxmlformats-officedocument.presentationml.slide+xml"/>
  <Override PartName="/ppt/slides/slide45.xml" ContentType="application/vnd.openxmlformats-officedocument.presentationml.slide+xml"/>
  <Override PartName="/ppt/slides/slide46.xml" ContentType="application/vnd.openxmlformats-officedocument.presentationml.slide+xml"/>
  <Override PartName="/ppt/slides/slide47.xml" ContentType="application/vnd.openxmlformats-officedocument.presentationml.slide+xml"/>
  <Override PartName="/ppt/slides/slide48.xml" ContentType="application/vnd.openxmlformats-officedocument.presentationml.slide+xml"/>
  <Override PartName="/ppt/slides/slide49.xml" ContentType="application/vnd.openxmlformats-officedocument.presentationml.slide+xml"/>
  <Override PartName="/ppt/slides/slide50.xml" ContentType="application/vnd.openxmlformats-officedocument.presentationml.slide+xml"/>
  <Override PartName="/ppt/slides/slide51.xml" ContentType="application/vnd.openxmlformats-officedocument.presentationml.slide+xml"/>
  <Override PartName="/ppt/slides/slide52.xml" ContentType="application/vnd.openxmlformats-officedocument.presentationml.slide+xml"/>
  <Override PartName="/ppt/slides/slide53.xml" ContentType="application/vnd.openxmlformats-officedocument.presentationml.slide+xml"/>
  <Override PartName="/ppt/slides/slide54.xml" ContentType="application/vnd.openxmlformats-officedocument.presentationml.slide+xml"/>
  <Override PartName="/ppt/slides/slide55.xml" ContentType="application/vnd.openxmlformats-officedocument.presentationml.slide+xml"/>
  <Override PartName="/ppt/slides/slide56.xml" ContentType="application/vnd.openxmlformats-officedocument.presentationml.slide+xml"/>
  <Override PartName="/ppt/slides/slide57.xml" ContentType="application/vnd.openxmlformats-officedocument.presentationml.slide+xml"/>
  <Override PartName="/ppt/slides/slide58.xml" ContentType="application/vnd.openxmlformats-officedocument.presentationml.slide+xml"/>
  <Override PartName="/ppt/slides/slide59.xml" ContentType="application/vnd.openxmlformats-officedocument.presentationml.slide+xml"/>
  <Override PartName="/ppt/slides/slide60.xml" ContentType="application/vnd.openxmlformats-officedocument.presentationml.slide+xml"/>
  <Override PartName="/ppt/slides/slide61.xml" ContentType="application/vnd.openxmlformats-officedocument.presentationml.slide+xml"/>
  <Override PartName="/ppt/slides/slide62.xml" ContentType="application/vnd.openxmlformats-officedocument.presentationml.slide+xml"/>
  <Override PartName="/ppt/slides/slide63.xml" ContentType="application/vnd.openxmlformats-officedocument.presentationml.slide+xml"/>
  <Override PartName="/ppt/slides/slide64.xml" ContentType="application/vnd.openxmlformats-officedocument.presentationml.slide+xml"/>
  <Override PartName="/ppt/slides/slide65.xml" ContentType="application/vnd.openxmlformats-officedocument.presentationml.slide+xml"/>
  <Override PartName="/ppt/slides/slide66.xml" ContentType="application/vnd.openxmlformats-officedocument.presentationml.slide+xml"/>
  <Override PartName="/ppt/slides/slide67.xml" ContentType="application/vnd.openxmlformats-officedocument.presentationml.slide+xml"/>
  <Override PartName="/ppt/slides/slide68.xml" ContentType="application/vnd.openxmlformats-officedocument.presentationml.slide+xml"/>
  <Override PartName="/ppt/slides/slide69.xml" ContentType="application/vnd.openxmlformats-officedocument.presentationml.slide+xml"/>
  <Override PartName="/ppt/slides/slide70.xml" ContentType="application/vnd.openxmlformats-officedocument.presentationml.slide+xml"/>
  <Override PartName="/ppt/slides/slide71.xml" ContentType="application/vnd.openxmlformats-officedocument.presentationml.slide+xml"/>
  <Override PartName="/ppt/slides/slide72.xml" ContentType="application/vnd.openxmlformats-officedocument.presentationml.slide+xml"/>
  <Override PartName="/ppt/slides/slide73.xml" ContentType="application/vnd.openxmlformats-officedocument.presentationml.slide+xml"/>
  <Override PartName="/ppt/slides/slide74.xml" ContentType="application/vnd.openxmlformats-officedocument.presentationml.slide+xml"/>
  <Override PartName="/ppt/slides/slide75.xml" ContentType="application/vnd.openxmlformats-officedocument.presentationml.slide+xml"/>
  <Override PartName="/ppt/slides/slide76.xml" ContentType="application/vnd.openxmlformats-officedocument.presentationml.slide+xml"/>
  <Override PartName="/ppt/slides/slide77.xml" ContentType="application/vnd.openxmlformats-officedocument.presentationml.slide+xml"/>
  <Override PartName="/ppt/slides/slide78.xml" ContentType="application/vnd.openxmlformats-officedocument.presentationml.slide+xml"/>
  <Override PartName="/ppt/slides/slide79.xml" ContentType="application/vnd.openxmlformats-officedocument.presentationml.slide+xml"/>
  <Override PartName="/ppt/slides/slide80.xml" ContentType="application/vnd.openxmlformats-officedocument.presentationml.slide+xml"/>
  <Override PartName="/ppt/slides/slide81.xml" ContentType="application/vnd.openxmlformats-officedocument.presentationml.slide+xml"/>
  <Override PartName="/ppt/slides/slide82.xml" ContentType="application/vnd.openxmlformats-officedocument.presentationml.slide+xml"/>
  <Override PartName="/ppt/notesMasters/notesMaster1.xml" ContentType="application/vnd.openxmlformats-officedocument.presentationml.notesMaster+xml"/>
  <Override PartName="/ppt/handoutMasters/handoutMaster1.xml" ContentType="application/vnd.openxmlformats-officedocument.presentationml.handoutMaster+xml"/>
  <Override PartName="/ppt/commentAuthors.xml" ContentType="application/vnd.openxmlformats-officedocument.presentationml.commentAuthors+xml"/>
  <Override PartName="/ppt/presProps.xml" ContentType="application/vnd.openxmlformats-officedocument.presentationml.presProps+xml"/>
  <Override PartName="/ppt/viewProps.xml" ContentType="application/vnd.openxmlformats-officedocument.presentationml.viewProps+xml"/>
  <Override PartName="/ppt/theme/theme1.xml" ContentType="application/vnd.openxmlformats-officedocument.theme+xml"/>
  <Override PartName="/ppt/tableStyles.xml" ContentType="application/vnd.openxmlformats-officedocument.presentationml.tableStyles+xml"/>
  <Override PartName="/ppt/slideLayouts/slideLayout1.xml" ContentType="application/vnd.openxmlformats-officedocument.presentationml.slideLayout+xml"/>
  <Override PartName="/ppt/slideLayouts/slideLayout2.xml" ContentType="application/vnd.openxmlformats-officedocument.presentationml.slideLayout+xml"/>
  <Override PartName="/ppt/slideLayouts/slideLayout3.xml" ContentType="application/vnd.openxmlformats-officedocument.presentationml.slideLayout+xml"/>
  <Override PartName="/ppt/slideLayouts/slideLayout4.xml" ContentType="application/vnd.openxmlformats-officedocument.presentationml.slideLayout+xml"/>
  <Override PartName="/ppt/slideLayouts/slideLayout5.xml" ContentType="application/vnd.openxmlformats-officedocument.presentationml.slideLayout+xml"/>
  <Override PartName="/ppt/tags/tag1.xml" ContentType="application/vnd.openxmlformats-officedocument.presentationml.tags+xml"/>
  <Override PartName="/ppt/theme/theme2.xml" ContentType="application/vnd.openxmlformats-officedocument.theme+xml"/>
  <Override PartName="/ppt/theme/theme3.xml" ContentType="application/vnd.openxmlformats-officedocument.theme+xml"/>
  <Override PartName="/ppt/charts/chart1.xml" ContentType="application/vnd.openxmlformats-officedocument.drawingml.chart+xml"/>
  <Override PartName="/ppt/charts/chart2.xml" ContentType="application/vnd.openxmlformats-officedocument.drawingml.chart+xml"/>
  <Override PartName="/ppt/charts/chart3.xml" ContentType="application/vnd.openxmlformats-officedocument.drawingml.chart+xml"/>
  <Override PartName="/ppt/charts/chart4.xml" ContentType="application/vnd.openxmlformats-officedocument.drawingml.chart+xml"/>
  <Override PartName="/ppt/charts/style1.xml" ContentType="application/vnd.ms-office.chartstyle+xml"/>
  <Override PartName="/ppt/charts/colors1.xml" ContentType="application/vnd.ms-office.chartcolorstyle+xml"/>
  <Override PartName="/ppt/charts/chart5.xml" ContentType="application/vnd.openxmlformats-officedocument.drawingml.chart+xml"/>
  <Override PartName="/ppt/charts/style2.xml" ContentType="application/vnd.ms-office.chartstyle+xml"/>
  <Override PartName="/ppt/charts/colors2.xml" ContentType="application/vnd.ms-office.chartcolorstyle+xml"/>
  <Override PartName="/ppt/charts/chart6.xml" ContentType="application/vnd.openxmlformats-officedocument.drawingml.chart+xml"/>
  <Override PartName="/ppt/charts/style3.xml" ContentType="application/vnd.ms-office.chartstyle+xml"/>
  <Override PartName="/ppt/charts/colors3.xml" ContentType="application/vnd.ms-office.chartcolorstyle+xml"/>
  <Override PartName="/ppt/charts/chart7.xml" ContentType="application/vnd.openxmlformats-officedocument.drawingml.chart+xml"/>
  <Override PartName="/ppt/charts/chart8.xml" ContentType="application/vnd.openxmlformats-officedocument.drawingml.chart+xml"/>
  <Override PartName="/ppt/charts/chart9.xml" ContentType="application/vnd.openxmlformats-officedocument.drawingml.chart+xml"/>
  <Override PartName="/ppt/charts/chart10.xml" ContentType="application/vnd.openxmlformats-officedocument.drawingml.chart+xml"/>
  <Override PartName="/ppt/charts/chart11.xml" ContentType="application/vnd.openxmlformats-officedocument.drawingml.chart+xml"/>
  <Override PartName="/ppt/charts/chart12.xml" ContentType="application/vnd.openxmlformats-officedocument.drawingml.chart+xml"/>
  <Override PartName="/ppt/charts/chart13.xml" ContentType="application/vnd.openxmlformats-officedocument.drawingml.chart+xml"/>
  <Override PartName="/ppt/charts/chart14.xml" ContentType="application/vnd.openxmlformats-officedocument.drawingml.chart+xml"/>
  <Override PartName="/ppt/charts/chart15.xml" ContentType="application/vnd.openxmlformats-officedocument.drawingml.chart+xml"/>
  <Override PartName="/ppt/charts/chart16.xml" ContentType="application/vnd.openxmlformats-officedocument.drawingml.chart+xml"/>
  <Override PartName="/ppt/charts/chart17.xml" ContentType="application/vnd.openxmlformats-officedocument.drawingml.chart+xml"/>
  <Override PartName="/ppt/charts/chart18.xml" ContentType="application/vnd.openxmlformats-officedocument.drawingml.chart+xml"/>
  <Override PartName="/ppt/charts/chart19.xml" ContentType="application/vnd.openxmlformats-officedocument.drawingml.chart+xml"/>
  <Override PartName="/ppt/charts/chart20.xml" ContentType="application/vnd.openxmlformats-officedocument.drawingml.chart+xml"/>
  <Override PartName="/ppt/charts/chart21.xml" ContentType="application/vnd.openxmlformats-officedocument.drawingml.chart+xml"/>
  <Override PartName="/ppt/charts/chart22.xml" ContentType="application/vnd.openxmlformats-officedocument.drawingml.chart+xml"/>
  <Override PartName="/ppt/charts/chart23.xml" ContentType="application/vnd.openxmlformats-officedocument.drawingml.chart+xml"/>
  <Override PartName="/ppt/charts/chart24.xml" ContentType="application/vnd.openxmlformats-officedocument.drawingml.chart+xml"/>
  <Override PartName="/ppt/charts/chart25.xml" ContentType="application/vnd.openxmlformats-officedocument.drawingml.chart+xml"/>
  <Override PartName="/ppt/charts/chart26.xml" ContentType="application/vnd.openxmlformats-officedocument.drawingml.chart+xml"/>
  <Override PartName="/ppt/charts/chart27.xml" ContentType="application/vnd.openxmlformats-officedocument.drawingml.chart+xml"/>
  <Override PartName="/ppt/charts/chart28.xml" ContentType="application/vnd.openxmlformats-officedocument.drawingml.chart+xml"/>
  <Override PartName="/ppt/charts/chart29.xml" ContentType="application/vnd.openxmlformats-officedocument.drawingml.chart+xml"/>
  <Override PartName="/ppt/charts/chart30.xml" ContentType="application/vnd.openxmlformats-officedocument.drawingml.chart+xml"/>
  <Override PartName="/ppt/charts/chart31.xml" ContentType="application/vnd.openxmlformats-officedocument.drawingml.chart+xml"/>
  <Override PartName="/ppt/charts/chart32.xml" ContentType="application/vnd.openxmlformats-officedocument.drawingml.chart+xml"/>
  <Override PartName="/ppt/charts/chart33.xml" ContentType="application/vnd.openxmlformats-officedocument.drawingml.chart+xml"/>
  <Override PartName="/ppt/charts/chart34.xml" ContentType="application/vnd.openxmlformats-officedocument.drawingml.chart+xml"/>
  <Override PartName="/ppt/charts/chart35.xml" ContentType="application/vnd.openxmlformats-officedocument.drawingml.chart+xml"/>
  <Override PartName="/ppt/charts/chart36.xml" ContentType="application/vnd.openxmlformats-officedocument.drawingml.chart+xml"/>
  <Override PartName="/ppt/charts/chart37.xml" ContentType="application/vnd.openxmlformats-officedocument.drawingml.chart+xml"/>
  <Override PartName="/ppt/charts/chart38.xml" ContentType="application/vnd.openxmlformats-officedocument.drawingml.chart+xml"/>
  <Override PartName="/ppt/charts/chart39.xml" ContentType="application/vnd.openxmlformats-officedocument.drawingml.chart+xml"/>
  <Override PartName="/ppt/charts/chart40.xml" ContentType="application/vnd.openxmlformats-officedocument.drawingml.chart+xml"/>
  <Override PartName="/ppt/charts/chart41.xml" ContentType="application/vnd.openxmlformats-officedocument.drawingml.chart+xml"/>
  <Override PartName="/ppt/charts/chart42.xml" ContentType="application/vnd.openxmlformats-officedocument.drawingml.chart+xml"/>
  <Override PartName="/ppt/charts/chart43.xml" ContentType="application/vnd.openxmlformats-officedocument.drawingml.chart+xml"/>
  <Override PartName="/ppt/charts/chart44.xml" ContentType="application/vnd.openxmlformats-officedocument.drawingml.chart+xml"/>
  <Override PartName="/ppt/charts/chart45.xml" ContentType="application/vnd.openxmlformats-officedocument.drawingml.chart+xml"/>
  <Override PartName="/ppt/charts/chart46.xml" ContentType="application/vnd.openxmlformats-officedocument.drawingml.chart+xml"/>
  <Override PartName="/ppt/charts/chart47.xml" ContentType="application/vnd.openxmlformats-officedocument.drawingml.chart+xml"/>
  <Override PartName="/ppt/charts/chart48.xml" ContentType="application/vnd.openxmlformats-officedocument.drawingml.chart+xml"/>
  <Override PartName="/ppt/charts/chart49.xml" ContentType="application/vnd.openxmlformats-officedocument.drawingml.chart+xml"/>
  <Override PartName="/ppt/charts/chart50.xml" ContentType="application/vnd.openxmlformats-officedocument.drawingml.chart+xml"/>
  <Override PartName="/ppt/charts/chart51.xml" ContentType="application/vnd.openxmlformats-officedocument.drawingml.chart+xml"/>
  <Override PartName="/ppt/charts/chart52.xml" ContentType="application/vnd.openxmlformats-officedocument.drawingml.chart+xml"/>
  <Override PartName="/ppt/charts/chart53.xml" ContentType="application/vnd.openxmlformats-officedocument.drawingml.chart+xml"/>
  <Override PartName="/ppt/charts/chart54.xml" ContentType="application/vnd.openxmlformats-officedocument.drawingml.chart+xml"/>
  <Override PartName="/ppt/charts/chart55.xml" ContentType="application/vnd.openxmlformats-officedocument.drawingml.chart+xml"/>
  <Override PartName="/ppt/charts/chart56.xml" ContentType="application/vnd.openxmlformats-officedocument.drawingml.chart+xml"/>
  <Override PartName="/ppt/charts/chart57.xml" ContentType="application/vnd.openxmlformats-officedocument.drawingml.chart+xml"/>
  <Override PartName="/ppt/charts/chart58.xml" ContentType="application/vnd.openxmlformats-officedocument.drawingml.chart+xml"/>
  <Override PartName="/ppt/charts/chart59.xml" ContentType="application/vnd.openxmlformats-officedocument.drawingml.chart+xml"/>
  <Override PartName="/ppt/charts/chart60.xml" ContentType="application/vnd.openxmlformats-officedocument.drawingml.chart+xml"/>
  <Override PartName="/ppt/charts/chart61.xml" ContentType="application/vnd.openxmlformats-officedocument.drawingml.chart+xml"/>
  <Override PartName="/ppt/charts/chart62.xml" ContentType="application/vnd.openxmlformats-officedocument.drawingml.chart+xml"/>
  <Override PartName="/ppt/charts/chart63.xml" ContentType="application/vnd.openxmlformats-officedocument.drawingml.chart+xml"/>
  <Override PartName="/ppt/charts/chart64.xml" ContentType="application/vnd.openxmlformats-officedocument.drawingml.chart+xml"/>
  <Override PartName="/ppt/charts/chart65.xml" ContentType="application/vnd.openxmlformats-officedocument.drawingml.chart+xml"/>
  <Override PartName="/ppt/charts/chart66.xml" ContentType="application/vnd.openxmlformats-officedocument.drawingml.chart+xml"/>
  <Override PartName="/docProps/core.xml" ContentType="application/vnd.openxmlformats-package.core-properties+xml"/>
  <Override PartName="/docProps/app.xml" ContentType="application/vnd.openxmlformats-officedocument.extended-properties+xml"/>
</Types>
</file>

<file path=_rels/.rels><?xml version="1.0" encoding="UTF-8" standalone="yes"?>
<Relationships xmlns="http://schemas.openxmlformats.org/package/2006/relationships"><Relationship Id="rId3" Type="http://schemas.openxmlformats.org/officeDocument/2006/relationships/extended-properties" Target="docProps/app.xml"/><Relationship Id="rId2" Type="http://schemas.openxmlformats.org/package/2006/relationships/metadata/core-properties" Target="docProps/core.xml"/><Relationship Id="rId1" Type="http://schemas.openxmlformats.org/officeDocument/2006/relationships/officeDocument" Target="ppt/presentation.xml"/></Relationships>
</file>

<file path=ppt/presentation.xml><?xml version="1.0" encoding="utf-8"?>
<p:presentation xmlns:a="http://schemas.openxmlformats.org/drawingml/2006/main" xmlns:r="http://schemas.openxmlformats.org/officeDocument/2006/relationships" xmlns:p="http://schemas.openxmlformats.org/presentationml/2006/main" saveSubsetFonts="1">
  <p:sldMasterIdLst>
    <p:sldMasterId id="2147483687" r:id="rId1"/>
  </p:sldMasterIdLst>
  <p:notesMasterIdLst>
    <p:notesMasterId r:id="rId84"/>
  </p:notesMasterIdLst>
  <p:handoutMasterIdLst>
    <p:handoutMasterId r:id="rId85"/>
  </p:handoutMasterIdLst>
  <p:sldIdLst>
    <p:sldId id="261" r:id="rId2"/>
    <p:sldId id="279" r:id="rId3"/>
    <p:sldId id="278" r:id="rId4"/>
    <p:sldId id="386" r:id="rId5"/>
    <p:sldId id="387" r:id="rId6"/>
    <p:sldId id="330" r:id="rId7"/>
    <p:sldId id="281" r:id="rId8"/>
    <p:sldId id="283" r:id="rId9"/>
    <p:sldId id="333" r:id="rId10"/>
    <p:sldId id="335" r:id="rId11"/>
    <p:sldId id="334" r:id="rId12"/>
    <p:sldId id="332" r:id="rId13"/>
    <p:sldId id="339" r:id="rId14"/>
    <p:sldId id="340" r:id="rId15"/>
    <p:sldId id="338" r:id="rId16"/>
    <p:sldId id="337" r:id="rId17"/>
    <p:sldId id="341" r:id="rId18"/>
    <p:sldId id="361" r:id="rId19"/>
    <p:sldId id="384" r:id="rId20"/>
    <p:sldId id="381" r:id="rId21"/>
    <p:sldId id="385" r:id="rId22"/>
    <p:sldId id="383" r:id="rId23"/>
    <p:sldId id="284" r:id="rId24"/>
    <p:sldId id="388" r:id="rId25"/>
    <p:sldId id="360" r:id="rId26"/>
    <p:sldId id="285" r:id="rId27"/>
    <p:sldId id="389" r:id="rId28"/>
    <p:sldId id="362" r:id="rId29"/>
    <p:sldId id="286" r:id="rId30"/>
    <p:sldId id="390" r:id="rId31"/>
    <p:sldId id="363" r:id="rId32"/>
    <p:sldId id="287" r:id="rId33"/>
    <p:sldId id="391" r:id="rId34"/>
    <p:sldId id="364" r:id="rId35"/>
    <p:sldId id="288" r:id="rId36"/>
    <p:sldId id="392" r:id="rId37"/>
    <p:sldId id="365" r:id="rId38"/>
    <p:sldId id="289" r:id="rId39"/>
    <p:sldId id="393" r:id="rId40"/>
    <p:sldId id="366" r:id="rId41"/>
    <p:sldId id="290" r:id="rId42"/>
    <p:sldId id="394" r:id="rId43"/>
    <p:sldId id="367" r:id="rId44"/>
    <p:sldId id="291" r:id="rId45"/>
    <p:sldId id="395" r:id="rId46"/>
    <p:sldId id="368" r:id="rId47"/>
    <p:sldId id="292" r:id="rId48"/>
    <p:sldId id="396" r:id="rId49"/>
    <p:sldId id="369" r:id="rId50"/>
    <p:sldId id="293" r:id="rId51"/>
    <p:sldId id="397" r:id="rId52"/>
    <p:sldId id="370" r:id="rId53"/>
    <p:sldId id="294" r:id="rId54"/>
    <p:sldId id="398" r:id="rId55"/>
    <p:sldId id="371" r:id="rId56"/>
    <p:sldId id="295" r:id="rId57"/>
    <p:sldId id="399" r:id="rId58"/>
    <p:sldId id="372" r:id="rId59"/>
    <p:sldId id="296" r:id="rId60"/>
    <p:sldId id="400" r:id="rId61"/>
    <p:sldId id="373" r:id="rId62"/>
    <p:sldId id="297" r:id="rId63"/>
    <p:sldId id="401" r:id="rId64"/>
    <p:sldId id="374" r:id="rId65"/>
    <p:sldId id="298" r:id="rId66"/>
    <p:sldId id="402" r:id="rId67"/>
    <p:sldId id="375" r:id="rId68"/>
    <p:sldId id="299" r:id="rId69"/>
    <p:sldId id="403" r:id="rId70"/>
    <p:sldId id="376" r:id="rId71"/>
    <p:sldId id="300" r:id="rId72"/>
    <p:sldId id="404" r:id="rId73"/>
    <p:sldId id="377" r:id="rId74"/>
    <p:sldId id="301" r:id="rId75"/>
    <p:sldId id="405" r:id="rId76"/>
    <p:sldId id="378" r:id="rId77"/>
    <p:sldId id="302" r:id="rId78"/>
    <p:sldId id="406" r:id="rId79"/>
    <p:sldId id="379" r:id="rId80"/>
    <p:sldId id="303" r:id="rId81"/>
    <p:sldId id="407" r:id="rId82"/>
    <p:sldId id="380" r:id="rId83"/>
  </p:sldIdLst>
  <p:sldSz cx="12192000" cy="6858000"/>
  <p:notesSz cx="6797675" cy="9926638"/>
  <p:defaultTextStyle>
    <a:defPPr>
      <a:defRPr lang="en-US"/>
    </a:defPPr>
    <a:lvl1pPr marL="0" algn="l" defTabSz="914273" rtl="0" eaLnBrk="1" latinLnBrk="0" hangingPunct="1">
      <a:defRPr sz="1800" kern="1200">
        <a:solidFill>
          <a:schemeClr val="tx1"/>
        </a:solidFill>
        <a:latin typeface="+mn-lt"/>
        <a:ea typeface="+mn-ea"/>
        <a:cs typeface="+mn-cs"/>
      </a:defRPr>
    </a:lvl1pPr>
    <a:lvl2pPr marL="457137" algn="l" defTabSz="914273" rtl="0" eaLnBrk="1" latinLnBrk="0" hangingPunct="1">
      <a:defRPr sz="1800" kern="1200">
        <a:solidFill>
          <a:schemeClr val="tx1"/>
        </a:solidFill>
        <a:latin typeface="+mn-lt"/>
        <a:ea typeface="+mn-ea"/>
        <a:cs typeface="+mn-cs"/>
      </a:defRPr>
    </a:lvl2pPr>
    <a:lvl3pPr marL="914273" algn="l" defTabSz="914273" rtl="0" eaLnBrk="1" latinLnBrk="0" hangingPunct="1">
      <a:defRPr sz="1800" kern="1200">
        <a:solidFill>
          <a:schemeClr val="tx1"/>
        </a:solidFill>
        <a:latin typeface="+mn-lt"/>
        <a:ea typeface="+mn-ea"/>
        <a:cs typeface="+mn-cs"/>
      </a:defRPr>
    </a:lvl3pPr>
    <a:lvl4pPr marL="1371410" algn="l" defTabSz="914273" rtl="0" eaLnBrk="1" latinLnBrk="0" hangingPunct="1">
      <a:defRPr sz="1800" kern="1200">
        <a:solidFill>
          <a:schemeClr val="tx1"/>
        </a:solidFill>
        <a:latin typeface="+mn-lt"/>
        <a:ea typeface="+mn-ea"/>
        <a:cs typeface="+mn-cs"/>
      </a:defRPr>
    </a:lvl4pPr>
    <a:lvl5pPr marL="1828546" algn="l" defTabSz="914273" rtl="0" eaLnBrk="1" latinLnBrk="0" hangingPunct="1">
      <a:defRPr sz="1800" kern="1200">
        <a:solidFill>
          <a:schemeClr val="tx1"/>
        </a:solidFill>
        <a:latin typeface="+mn-lt"/>
        <a:ea typeface="+mn-ea"/>
        <a:cs typeface="+mn-cs"/>
      </a:defRPr>
    </a:lvl5pPr>
    <a:lvl6pPr marL="2285683" algn="l" defTabSz="914273" rtl="0" eaLnBrk="1" latinLnBrk="0" hangingPunct="1">
      <a:defRPr sz="1800" kern="1200">
        <a:solidFill>
          <a:schemeClr val="tx1"/>
        </a:solidFill>
        <a:latin typeface="+mn-lt"/>
        <a:ea typeface="+mn-ea"/>
        <a:cs typeface="+mn-cs"/>
      </a:defRPr>
    </a:lvl6pPr>
    <a:lvl7pPr marL="2742819" algn="l" defTabSz="914273" rtl="0" eaLnBrk="1" latinLnBrk="0" hangingPunct="1">
      <a:defRPr sz="1800" kern="1200">
        <a:solidFill>
          <a:schemeClr val="tx1"/>
        </a:solidFill>
        <a:latin typeface="+mn-lt"/>
        <a:ea typeface="+mn-ea"/>
        <a:cs typeface="+mn-cs"/>
      </a:defRPr>
    </a:lvl7pPr>
    <a:lvl8pPr marL="3199956" algn="l" defTabSz="914273" rtl="0" eaLnBrk="1" latinLnBrk="0" hangingPunct="1">
      <a:defRPr sz="1800" kern="1200">
        <a:solidFill>
          <a:schemeClr val="tx1"/>
        </a:solidFill>
        <a:latin typeface="+mn-lt"/>
        <a:ea typeface="+mn-ea"/>
        <a:cs typeface="+mn-cs"/>
      </a:defRPr>
    </a:lvl8pPr>
    <a:lvl9pPr marL="3657093" algn="l" defTabSz="914273" rtl="0" eaLnBrk="1" latinLnBrk="0" hangingPunct="1">
      <a:defRPr sz="1800" kern="1200">
        <a:solidFill>
          <a:schemeClr val="tx1"/>
        </a:solidFill>
        <a:latin typeface="+mn-lt"/>
        <a:ea typeface="+mn-ea"/>
        <a:cs typeface="+mn-cs"/>
      </a:defRPr>
    </a:lvl9pPr>
  </p:defaultTextStyle>
  <p:extLst>
    <p:ext uri="{EFAFB233-063F-42B5-8137-9DF3F51BA10A}">
      <p15:sldGuideLst xmlns:p15="http://schemas.microsoft.com/office/powerpoint/2012/main">
        <p15:guide id="1" orient="horz" pos="2137" userDrawn="1">
          <p15:clr>
            <a:srgbClr val="A4A3A4"/>
          </p15:clr>
        </p15:guide>
        <p15:guide id="2" pos="3840" userDrawn="1">
          <p15:clr>
            <a:srgbClr val="A4A3A4"/>
          </p15:clr>
        </p15:guide>
      </p15:sldGuideLst>
    </p:ext>
    <p:ext uri="{2D200454-40CA-4A62-9FC3-DE9A4176ACB9}">
      <p15:notesGuideLst xmlns:p15="http://schemas.microsoft.com/office/powerpoint/2012/main"/>
    </p:ext>
  </p:extLst>
</p:presentation>
</file>

<file path=ppt/commentAuthors.xml><?xml version="1.0" encoding="utf-8"?>
<p:cmAuthorLst xmlns:a="http://schemas.openxmlformats.org/drawingml/2006/main" xmlns:r="http://schemas.openxmlformats.org/officeDocument/2006/relationships" xmlns:p="http://schemas.openxmlformats.org/presentationml/2006/main">
  <p:cmAuthor id="1" name="Synergy" initials="Co" lastIdx="1" clrIdx="0"/>
</p:cmAuthorLst>
</file>

<file path=ppt/presProps.xml><?xml version="1.0" encoding="utf-8"?>
<p:presentationPr xmlns:a="http://schemas.openxmlformats.org/drawingml/2006/main" xmlns:r="http://schemas.openxmlformats.org/officeDocument/2006/relationships" xmlns:p="http://schemas.openxmlformats.org/presentationml/2006/main">
  <p:showPr showNarration="1">
    <p:present/>
    <p:sldAll/>
    <p:penClr>
      <a:prstClr val="red"/>
    </p:penClr>
    <p:extLst>
      <p:ext uri="{EC167BDD-8182-4AB7-AECC-EB403E3ABB37}">
        <p14:laserClr xmlns:p14="http://schemas.microsoft.com/office/powerpoint/2010/main">
          <a:srgbClr val="FF0000"/>
        </p14:laserClr>
      </p:ext>
      <p:ext uri="{2FDB2607-1784-4EEB-B798-7EB5836EED8A}">
        <p14:showMediaCtrls xmlns:p14="http://schemas.microsoft.com/office/powerpoint/2010/main" val="1"/>
      </p:ext>
    </p:extLst>
  </p:showPr>
  <p:clrMru>
    <a:srgbClr val="CCE5E4"/>
    <a:srgbClr val="007F76"/>
    <a:srgbClr val="548235"/>
    <a:srgbClr val="7F7F7F"/>
    <a:srgbClr val="002060"/>
    <a:srgbClr val="143452"/>
    <a:srgbClr val="4D7A86"/>
    <a:srgbClr val="0D867D"/>
    <a:srgbClr val="D9D9D9"/>
    <a:srgbClr val="953735"/>
  </p:clrMru>
  <p:extLst>
    <p:ext uri="{E76CE94A-603C-4142-B9EB-6D1370010A27}">
      <p14:discardImageEditData xmlns:p14="http://schemas.microsoft.com/office/powerpoint/2010/main" val="0"/>
    </p:ext>
    <p:ext uri="{D31A062A-798A-4329-ABDD-BBA856620510}">
      <p14:defaultImageDpi xmlns:p14="http://schemas.microsoft.com/office/powerpoint/2010/main" val="220"/>
    </p:ext>
    <p:ext uri="{FD5EFAAD-0ECE-453E-9831-46B23BE46B34}">
      <p15:chartTrackingRefBased xmlns:p15="http://schemas.microsoft.com/office/powerpoint/2012/main" val="1"/>
    </p:ext>
  </p:extLst>
</p:presentationPr>
</file>

<file path=ppt/tableStyles.xml><?xml version="1.0" encoding="utf-8"?>
<a:tblStyleLst xmlns:a="http://schemas.openxmlformats.org/drawingml/2006/main" def="{5C22544A-7EE6-4342-B048-85BDC9FD1C3A}">
  <a:tblStyle styleId="{5C22544A-7EE6-4342-B048-85BDC9FD1C3A}" styleName="Средний стиль 2 — акцент 1">
    <a:wholeTbl>
      <a:tcTxStyle>
        <a:fontRef idx="minor">
          <a:prstClr val="black"/>
        </a:fontRef>
        <a:schemeClr val="dk1"/>
      </a:tcTxStyle>
      <a:tcStyle>
        <a:tcBdr>
          <a:left>
            <a:ln w="12700" cmpd="sng">
              <a:solidFill>
                <a:schemeClr val="lt1"/>
              </a:solidFill>
            </a:ln>
          </a:left>
          <a:right>
            <a:ln w="12700" cmpd="sng">
              <a:solidFill>
                <a:schemeClr val="lt1"/>
              </a:solidFill>
            </a:ln>
          </a:right>
          <a:top>
            <a:ln w="12700" cmpd="sng">
              <a:solidFill>
                <a:schemeClr val="lt1"/>
              </a:solidFill>
            </a:ln>
          </a:top>
          <a:bottom>
            <a:ln w="12700" cmpd="sng">
              <a:solidFill>
                <a:schemeClr val="lt1"/>
              </a:solidFill>
            </a:ln>
          </a:bottom>
          <a:insideH>
            <a:ln w="12700" cmpd="sng">
              <a:solidFill>
                <a:schemeClr val="lt1"/>
              </a:solidFill>
            </a:ln>
          </a:insideH>
          <a:insideV>
            <a:ln w="12700" cmpd="sng">
              <a:solidFill>
                <a:schemeClr val="lt1"/>
              </a:solidFill>
            </a:ln>
          </a:insideV>
        </a:tcBdr>
        <a:fill>
          <a:solidFill>
            <a:schemeClr val="accent1">
              <a:tint val="20000"/>
            </a:schemeClr>
          </a:solidFill>
        </a:fill>
      </a:tcStyle>
    </a:wholeTbl>
    <a:band1H>
      <a:tcStyle>
        <a:tcBdr/>
        <a:fill>
          <a:solidFill>
            <a:schemeClr val="accent1">
              <a:tint val="40000"/>
            </a:schemeClr>
          </a:solidFill>
        </a:fill>
      </a:tcStyle>
    </a:band1H>
    <a:band2H>
      <a:tcStyle>
        <a:tcBdr/>
      </a:tcStyle>
    </a:band2H>
    <a:band1V>
      <a:tcStyle>
        <a:tcBdr/>
        <a:fill>
          <a:solidFill>
            <a:schemeClr val="accent1">
              <a:tint val="40000"/>
            </a:schemeClr>
          </a:solidFill>
        </a:fill>
      </a:tcStyle>
    </a:band1V>
    <a:band2V>
      <a:tcStyle>
        <a:tcBdr/>
      </a:tcStyle>
    </a:band2V>
    <a:lastCol>
      <a:tcTxStyle b="on">
        <a:fontRef idx="minor">
          <a:prstClr val="black"/>
        </a:fontRef>
        <a:schemeClr val="lt1"/>
      </a:tcTxStyle>
      <a:tcStyle>
        <a:tcBdr/>
        <a:fill>
          <a:solidFill>
            <a:schemeClr val="accent1"/>
          </a:solidFill>
        </a:fill>
      </a:tcStyle>
    </a:lastCol>
    <a:firstCol>
      <a:tcTxStyle b="on">
        <a:fontRef idx="minor">
          <a:prstClr val="black"/>
        </a:fontRef>
        <a:schemeClr val="lt1"/>
      </a:tcTxStyle>
      <a:tcStyle>
        <a:tcBdr/>
        <a:fill>
          <a:solidFill>
            <a:schemeClr val="accent1"/>
          </a:solidFill>
        </a:fill>
      </a:tcStyle>
    </a:firstCol>
    <a:lastRow>
      <a:tcTxStyle b="on">
        <a:fontRef idx="minor">
          <a:prstClr val="black"/>
        </a:fontRef>
        <a:schemeClr val="lt1"/>
      </a:tcTxStyle>
      <a:tcStyle>
        <a:tcBdr>
          <a:top>
            <a:ln w="38100" cmpd="sng">
              <a:solidFill>
                <a:schemeClr val="lt1"/>
              </a:solidFill>
            </a:ln>
          </a:top>
        </a:tcBdr>
        <a:fill>
          <a:solidFill>
            <a:schemeClr val="accent1"/>
          </a:solidFill>
        </a:fill>
      </a:tcStyle>
    </a:lastRow>
    <a:firstRow>
      <a:tcTxStyle b="on">
        <a:fontRef idx="minor">
          <a:prstClr val="black"/>
        </a:fontRef>
        <a:schemeClr val="lt1"/>
      </a:tcTxStyle>
      <a:tcStyle>
        <a:tcBdr>
          <a:bottom>
            <a:ln w="38100" cmpd="sng">
              <a:solidFill>
                <a:schemeClr val="lt1"/>
              </a:solidFill>
            </a:ln>
          </a:bottom>
        </a:tcBdr>
        <a:fill>
          <a:solidFill>
            <a:schemeClr val="accent1"/>
          </a:solidFill>
        </a:fill>
      </a:tcStyle>
    </a:firstRow>
  </a:tblStyle>
  <a:tblStyle styleId="{6E25E649-3F16-4E02-A733-19D2CDBF48F0}" styleName="Средний стиль 3 — акцент 1">
    <a:wholeTbl>
      <a:tcTxStyle>
        <a:fontRef idx="minor">
          <a:scrgbClr r="0" g="0" b="0"/>
        </a:fontRef>
        <a:schemeClr val="dk1"/>
      </a:tcTxStyle>
      <a:tcStyle>
        <a:tcBdr>
          <a:left>
            <a:ln>
              <a:noFill/>
            </a:ln>
          </a:left>
          <a:right>
            <a:ln>
              <a:noFill/>
            </a:ln>
          </a:right>
          <a:top>
            <a:ln w="25400" cmpd="sng">
              <a:solidFill>
                <a:schemeClr val="dk1"/>
              </a:solidFill>
            </a:ln>
          </a:top>
          <a:bottom>
            <a:ln w="25400" cmpd="sng">
              <a:solidFill>
                <a:schemeClr val="dk1"/>
              </a:solidFill>
            </a:ln>
          </a:bottom>
          <a:insideH>
            <a:ln>
              <a:noFill/>
            </a:ln>
          </a:insideH>
          <a:insideV>
            <a:ln>
              <a:noFill/>
            </a:ln>
          </a:insideV>
        </a:tcBdr>
        <a:fill>
          <a:solidFill>
            <a:schemeClr val="lt1"/>
          </a:solidFill>
        </a:fill>
      </a:tcStyle>
    </a:wholeTbl>
    <a:band1H>
      <a:tcStyle>
        <a:tcBdr/>
        <a:fill>
          <a:solidFill>
            <a:schemeClr val="dk1">
              <a:tint val="20000"/>
            </a:schemeClr>
          </a:solidFill>
        </a:fill>
      </a:tcStyle>
    </a:band1H>
    <a:band1V>
      <a:tcStyle>
        <a:tcBdr/>
        <a:fill>
          <a:solidFill>
            <a:schemeClr val="dk1">
              <a:tint val="20000"/>
            </a:schemeClr>
          </a:solidFill>
        </a:fill>
      </a:tcStyle>
    </a:band1V>
    <a:lastCol>
      <a:tcTxStyle b="on">
        <a:fontRef idx="minor">
          <a:scrgbClr r="0" g="0" b="0"/>
        </a:fontRef>
        <a:schemeClr val="lt1"/>
      </a:tcTxStyle>
      <a:tcStyle>
        <a:tcBdr/>
        <a:fill>
          <a:solidFill>
            <a:schemeClr val="accent1"/>
          </a:solidFill>
        </a:fill>
      </a:tcStyle>
    </a:lastCol>
    <a:firstCol>
      <a:tcTxStyle b="on">
        <a:fontRef idx="minor">
          <a:scrgbClr r="0" g="0" b="0"/>
        </a:fontRef>
        <a:schemeClr val="lt1"/>
      </a:tcTxStyle>
      <a:tcStyle>
        <a:tcBdr/>
        <a:fill>
          <a:solidFill>
            <a:schemeClr val="accent1"/>
          </a:solidFill>
        </a:fill>
      </a:tcStyle>
    </a:firstCol>
    <a:lastRow>
      <a:tcTxStyle b="on"/>
      <a:tcStyle>
        <a:tcBdr>
          <a:top>
            <a:ln w="50800" cmpd="dbl">
              <a:solidFill>
                <a:schemeClr val="dk1"/>
              </a:solidFill>
            </a:ln>
          </a:top>
        </a:tcBdr>
        <a:fill>
          <a:solidFill>
            <a:schemeClr val="lt1"/>
          </a:solidFill>
        </a:fill>
      </a:tcStyle>
    </a:lastRow>
    <a:seCell>
      <a:tcTxStyle b="on">
        <a:fontRef idx="minor">
          <a:scrgbClr r="0" g="0" b="0"/>
        </a:fontRef>
        <a:schemeClr val="dk1"/>
      </a:tcTxStyle>
      <a:tcStyle>
        <a:tcBdr/>
      </a:tcStyle>
    </a:seCell>
    <a:swCell>
      <a:tcTxStyle b="on">
        <a:fontRef idx="minor">
          <a:scrgbClr r="0" g="0" b="0"/>
        </a:fontRef>
        <a:schemeClr val="dk1"/>
      </a:tcTxStyle>
      <a:tcStyle>
        <a:tcBdr/>
      </a:tcStyle>
    </a:swCell>
    <a:firstRow>
      <a:tcTxStyle b="on">
        <a:fontRef idx="minor">
          <a:scrgbClr r="0" g="0" b="0"/>
        </a:fontRef>
        <a:schemeClr val="lt1"/>
      </a:tcTxStyle>
      <a:tcStyle>
        <a:tcBdr>
          <a:bottom>
            <a:ln w="25400" cmpd="sng">
              <a:solidFill>
                <a:schemeClr val="dk1"/>
              </a:solidFill>
            </a:ln>
          </a:bottom>
        </a:tcBdr>
        <a:fill>
          <a:solidFill>
            <a:schemeClr val="accent1"/>
          </a:solidFill>
        </a:fill>
      </a:tcStyle>
    </a:firstRow>
  </a:tblStyle>
  <a:tblStyle styleId="{B301B821-A1FF-4177-AEE7-76D212191A09}" styleName="Средний стиль 1 — акцент 1">
    <a:wholeTbl>
      <a:tcTxStyle>
        <a:fontRef idx="minor">
          <a:scrgbClr r="0" g="0" b="0"/>
        </a:fontRef>
        <a:schemeClr val="dk1"/>
      </a:tcTxStyle>
      <a:tcStyle>
        <a:tcBdr>
          <a:left>
            <a:ln w="12700" cmpd="sng">
              <a:solidFill>
                <a:schemeClr val="accent1"/>
              </a:solidFill>
            </a:ln>
          </a:left>
          <a:right>
            <a:ln w="12700" cmpd="sng">
              <a:solidFill>
                <a:schemeClr val="accent1"/>
              </a:solidFill>
            </a:ln>
          </a:right>
          <a:top>
            <a:ln w="12700" cmpd="sng">
              <a:solidFill>
                <a:schemeClr val="accent1"/>
              </a:solidFill>
            </a:ln>
          </a:top>
          <a:bottom>
            <a:ln w="12700" cmpd="sng">
              <a:solidFill>
                <a:schemeClr val="accent1"/>
              </a:solidFill>
            </a:ln>
          </a:bottom>
          <a:insideH>
            <a:ln w="12700" cmpd="sng">
              <a:solidFill>
                <a:schemeClr val="accent1"/>
              </a:solidFill>
            </a:ln>
          </a:insideH>
          <a:insideV>
            <a:ln>
              <a:noFill/>
            </a:ln>
          </a:insideV>
        </a:tcBdr>
        <a:fill>
          <a:solidFill>
            <a:schemeClr val="lt1"/>
          </a:solidFill>
        </a:fill>
      </a:tcStyle>
    </a:wholeTbl>
    <a:band1H>
      <a:tcStyle>
        <a:tcBdr/>
        <a:fill>
          <a:solidFill>
            <a:schemeClr val="accent1">
              <a:tint val="20000"/>
            </a:schemeClr>
          </a:solidFill>
        </a:fill>
      </a:tcStyle>
    </a:band1H>
    <a:band1V>
      <a:tcStyle>
        <a:tcBdr/>
        <a:fill>
          <a:solidFill>
            <a:schemeClr val="accent1">
              <a:tint val="20000"/>
            </a:schemeClr>
          </a:solidFill>
        </a:fill>
      </a:tcStyle>
    </a:band1V>
    <a:lastCol>
      <a:tcTxStyle b="on"/>
      <a:tcStyle>
        <a:tcBdr/>
      </a:tcStyle>
    </a:lastCol>
    <a:firstCol>
      <a:tcTxStyle b="on"/>
      <a:tcStyle>
        <a:tcBdr/>
      </a:tcStyle>
    </a:firstCol>
    <a:lastRow>
      <a:tcTxStyle b="on"/>
      <a:tcStyle>
        <a:tcBdr>
          <a:top>
            <a:ln w="50800" cmpd="dbl">
              <a:solidFill>
                <a:schemeClr val="accent1"/>
              </a:solidFill>
            </a:ln>
          </a:top>
        </a:tcBdr>
        <a:fill>
          <a:solidFill>
            <a:schemeClr val="lt1"/>
          </a:solidFill>
        </a:fill>
      </a:tcStyle>
    </a:lastRow>
    <a:firstRow>
      <a:tcTxStyle b="on">
        <a:fontRef idx="minor">
          <a:scrgbClr r="0" g="0" b="0"/>
        </a:fontRef>
        <a:schemeClr val="lt1"/>
      </a:tcTxStyle>
      <a:tcStyle>
        <a:tcBdr/>
        <a:fill>
          <a:solidFill>
            <a:schemeClr val="accent1"/>
          </a:solidFill>
        </a:fill>
      </a:tcStyle>
    </a:firstRow>
  </a:tblStyle>
  <a:tblStyle styleId="{17292A2E-F333-43FB-9621-5CBBE7FDCDCB}" styleName="Светлый стиль 2 — акцент 4">
    <a:wholeTbl>
      <a:tcTxStyle>
        <a:fontRef idx="minor">
          <a:scrgbClr r="0" g="0" b="0"/>
        </a:fontRef>
        <a:schemeClr val="tx1"/>
      </a:tcTxStyle>
      <a:tcStyle>
        <a:tcBdr>
          <a:left>
            <a:lnRef idx="1">
              <a:schemeClr val="accent4"/>
            </a:lnRef>
          </a:left>
          <a:right>
            <a:lnRef idx="1">
              <a:schemeClr val="accent4"/>
            </a:lnRef>
          </a:right>
          <a:top>
            <a:lnRef idx="1">
              <a:schemeClr val="accent4"/>
            </a:lnRef>
          </a:top>
          <a:bottom>
            <a:lnRef idx="1">
              <a:schemeClr val="accent4"/>
            </a:lnRef>
          </a:bottom>
          <a:insideH>
            <a:ln>
              <a:noFill/>
            </a:ln>
          </a:insideH>
          <a:insideV>
            <a:ln>
              <a:noFill/>
            </a:ln>
          </a:insideV>
        </a:tcBdr>
        <a:fill>
          <a:noFill/>
        </a:fill>
      </a:tcStyle>
    </a:wholeTbl>
    <a:band1H>
      <a:tcStyle>
        <a:tcBdr>
          <a:top>
            <a:lnRef idx="1">
              <a:schemeClr val="accent4"/>
            </a:lnRef>
          </a:top>
          <a:bottom>
            <a:lnRef idx="1">
              <a:schemeClr val="accent4"/>
            </a:lnRef>
          </a:bottom>
        </a:tcBdr>
      </a:tcStyle>
    </a:band1H>
    <a:band1V>
      <a:tcStyle>
        <a:tcBdr>
          <a:left>
            <a:lnRef idx="1">
              <a:schemeClr val="accent4"/>
            </a:lnRef>
          </a:left>
          <a:right>
            <a:lnRef idx="1">
              <a:schemeClr val="accent4"/>
            </a:lnRef>
          </a:right>
        </a:tcBdr>
      </a:tcStyle>
    </a:band1V>
    <a:band2V>
      <a:tcStyle>
        <a:tcBdr>
          <a:left>
            <a:lnRef idx="1">
              <a:schemeClr val="accent4"/>
            </a:lnRef>
          </a:left>
          <a:right>
            <a:lnRef idx="1">
              <a:schemeClr val="accent4"/>
            </a:lnRef>
          </a:right>
        </a:tcBdr>
      </a:tcStyle>
    </a:band2V>
    <a:lastCol>
      <a:tcTxStyle b="on"/>
      <a:tcStyle>
        <a:tcBdr/>
      </a:tcStyle>
    </a:lastCol>
    <a:firstCol>
      <a:tcTxStyle b="on"/>
      <a:tcStyle>
        <a:tcBdr/>
      </a:tcStyle>
    </a:firstCol>
    <a:lastRow>
      <a:tcTxStyle b="on"/>
      <a:tcStyle>
        <a:tcBdr>
          <a:top>
            <a:ln w="50800" cmpd="dbl">
              <a:solidFill>
                <a:schemeClr val="accent4"/>
              </a:solidFill>
            </a:ln>
          </a:top>
        </a:tcBdr>
      </a:tcStyle>
    </a:lastRow>
    <a:firstRow>
      <a:tcTxStyle b="on">
        <a:fontRef idx="minor">
          <a:scrgbClr r="0" g="0" b="0"/>
        </a:fontRef>
        <a:schemeClr val="bg1"/>
      </a:tcTxStyle>
      <a:tcStyle>
        <a:tcBdr/>
        <a:fillRef idx="1">
          <a:schemeClr val="accent4"/>
        </a:fillRef>
      </a:tcStyle>
    </a:firstRow>
  </a:tblStyle>
  <a:tblStyle styleId="{69012ECD-51FC-41F1-AA8D-1B2483CD663E}" styleName="Светлый стиль 2 — акцент 1">
    <a:wholeTbl>
      <a:tcTxStyle>
        <a:fontRef idx="minor">
          <a:scrgbClr r="0" g="0" b="0"/>
        </a:fontRef>
        <a:schemeClr val="tx1"/>
      </a:tcTxStyle>
      <a:tcStyle>
        <a:tcBdr>
          <a:left>
            <a:lnRef idx="1">
              <a:schemeClr val="accent1"/>
            </a:lnRef>
          </a:left>
          <a:right>
            <a:lnRef idx="1">
              <a:schemeClr val="accent1"/>
            </a:lnRef>
          </a:right>
          <a:top>
            <a:lnRef idx="1">
              <a:schemeClr val="accent1"/>
            </a:lnRef>
          </a:top>
          <a:bottom>
            <a:lnRef idx="1">
              <a:schemeClr val="accent1"/>
            </a:lnRef>
          </a:bottom>
          <a:insideH>
            <a:ln>
              <a:noFill/>
            </a:ln>
          </a:insideH>
          <a:insideV>
            <a:ln>
              <a:noFill/>
            </a:ln>
          </a:insideV>
        </a:tcBdr>
        <a:fill>
          <a:noFill/>
        </a:fill>
      </a:tcStyle>
    </a:wholeTbl>
    <a:band1H>
      <a:tcStyle>
        <a:tcBdr>
          <a:top>
            <a:lnRef idx="1">
              <a:schemeClr val="accent1"/>
            </a:lnRef>
          </a:top>
          <a:bottom>
            <a:lnRef idx="1">
              <a:schemeClr val="accent1"/>
            </a:lnRef>
          </a:bottom>
        </a:tcBdr>
      </a:tcStyle>
    </a:band1H>
    <a:band1V>
      <a:tcStyle>
        <a:tcBdr>
          <a:left>
            <a:lnRef idx="1">
              <a:schemeClr val="accent1"/>
            </a:lnRef>
          </a:left>
          <a:right>
            <a:lnRef idx="1">
              <a:schemeClr val="accent1"/>
            </a:lnRef>
          </a:right>
        </a:tcBdr>
      </a:tcStyle>
    </a:band1V>
    <a:band2V>
      <a:tcStyle>
        <a:tcBdr>
          <a:left>
            <a:lnRef idx="1">
              <a:schemeClr val="accent1"/>
            </a:lnRef>
          </a:left>
          <a:right>
            <a:lnRef idx="1">
              <a:schemeClr val="accent1"/>
            </a:lnRef>
          </a:right>
        </a:tcBdr>
      </a:tcStyle>
    </a:band2V>
    <a:lastCol>
      <a:tcTxStyle b="on"/>
      <a:tcStyle>
        <a:tcBdr/>
      </a:tcStyle>
    </a:lastCol>
    <a:firstCol>
      <a:tcTxStyle b="on"/>
      <a:tcStyle>
        <a:tcBdr/>
      </a:tcStyle>
    </a:firstCol>
    <a:lastRow>
      <a:tcTxStyle b="on"/>
      <a:tcStyle>
        <a:tcBdr>
          <a:top>
            <a:ln w="50800" cmpd="dbl">
              <a:solidFill>
                <a:schemeClr val="accent1"/>
              </a:solidFill>
            </a:ln>
          </a:top>
        </a:tcBdr>
      </a:tcStyle>
    </a:lastRow>
    <a:firstRow>
      <a:tcTxStyle b="on">
        <a:fontRef idx="minor">
          <a:scrgbClr r="0" g="0" b="0"/>
        </a:fontRef>
        <a:schemeClr val="bg1"/>
      </a:tcTxStyle>
      <a:tcStyle>
        <a:tcBdr/>
        <a:fillRef idx="1">
          <a:schemeClr val="accent1"/>
        </a:fillRef>
      </a:tcStyle>
    </a:firstRow>
  </a:tblStyle>
  <a:tblStyle styleId="{7E9639D4-E3E2-4D34-9284-5A2195B3D0D7}" styleName="Светлый стиль 2">
    <a:wholeTbl>
      <a:tcTxStyle>
        <a:fontRef idx="minor">
          <a:scrgbClr r="0" g="0" b="0"/>
        </a:fontRef>
        <a:schemeClr val="tx1"/>
      </a:tcTxStyle>
      <a:tcStyle>
        <a:tcBdr>
          <a:left>
            <a:lnRef idx="1">
              <a:schemeClr val="tx1"/>
            </a:lnRef>
          </a:left>
          <a:right>
            <a:lnRef idx="1">
              <a:schemeClr val="tx1"/>
            </a:lnRef>
          </a:right>
          <a:top>
            <a:lnRef idx="1">
              <a:schemeClr val="tx1"/>
            </a:lnRef>
          </a:top>
          <a:bottom>
            <a:lnRef idx="1">
              <a:schemeClr val="tx1"/>
            </a:lnRef>
          </a:bottom>
          <a:insideH>
            <a:ln>
              <a:noFill/>
            </a:ln>
          </a:insideH>
          <a:insideV>
            <a:ln>
              <a:noFill/>
            </a:ln>
          </a:insideV>
        </a:tcBdr>
        <a:fill>
          <a:noFill/>
        </a:fill>
      </a:tcStyle>
    </a:wholeTbl>
    <a:band1H>
      <a:tcStyle>
        <a:tcBdr>
          <a:top>
            <a:lnRef idx="1">
              <a:schemeClr val="tx1"/>
            </a:lnRef>
          </a:top>
          <a:bottom>
            <a:lnRef idx="1">
              <a:schemeClr val="tx1"/>
            </a:lnRef>
          </a:bottom>
        </a:tcBdr>
      </a:tcStyle>
    </a:band1H>
    <a:band1V>
      <a:tcStyle>
        <a:tcBdr>
          <a:left>
            <a:lnRef idx="1">
              <a:schemeClr val="tx1"/>
            </a:lnRef>
          </a:left>
          <a:right>
            <a:lnRef idx="1">
              <a:schemeClr val="tx1"/>
            </a:lnRef>
          </a:right>
        </a:tcBdr>
      </a:tcStyle>
    </a:band1V>
    <a:band2V>
      <a:tcStyle>
        <a:tcBdr>
          <a:left>
            <a:lnRef idx="1">
              <a:schemeClr val="tx1"/>
            </a:lnRef>
          </a:left>
          <a:right>
            <a:lnRef idx="1">
              <a:schemeClr val="tx1"/>
            </a:lnRef>
          </a:right>
        </a:tcBdr>
      </a:tcStyle>
    </a:band2V>
    <a:lastCol>
      <a:tcTxStyle b="on"/>
      <a:tcStyle>
        <a:tcBdr/>
      </a:tcStyle>
    </a:lastCol>
    <a:firstCol>
      <a:tcTxStyle b="on"/>
      <a:tcStyle>
        <a:tcBdr/>
      </a:tcStyle>
    </a:firstCol>
    <a:lastRow>
      <a:tcTxStyle b="on"/>
      <a:tcStyle>
        <a:tcBdr>
          <a:top>
            <a:ln w="50800" cmpd="dbl">
              <a:solidFill>
                <a:schemeClr val="tx1"/>
              </a:solidFill>
            </a:ln>
          </a:top>
        </a:tcBdr>
      </a:tcStyle>
    </a:lastRow>
    <a:firstRow>
      <a:tcTxStyle b="on">
        <a:fontRef idx="minor">
          <a:scrgbClr r="0" g="0" b="0"/>
        </a:fontRef>
        <a:schemeClr val="bg1"/>
      </a:tcTxStyle>
      <a:tcStyle>
        <a:tcBdr/>
        <a:fillRef idx="1">
          <a:schemeClr val="tx1"/>
        </a:fillRef>
      </a:tcStyle>
    </a:firstRow>
  </a:tblStyle>
  <a:tblStyle styleId="{9D7B26C5-4107-4FEC-AEDC-1716B250A1EF}" styleName="Светлый стиль 1">
    <a:wholeTbl>
      <a:tcTxStyle>
        <a:fontRef idx="minor">
          <a:scrgbClr r="0" g="0" b="0"/>
        </a:fontRef>
        <a:schemeClr val="tx1"/>
      </a:tcTxStyle>
      <a:tcStyle>
        <a:tcBdr>
          <a:left>
            <a:ln>
              <a:noFill/>
            </a:ln>
          </a:left>
          <a:right>
            <a:ln>
              <a:noFill/>
            </a:ln>
          </a:right>
          <a:top>
            <a:ln w="12700" cmpd="sng">
              <a:solidFill>
                <a:schemeClr val="tx1"/>
              </a:solidFill>
            </a:ln>
          </a:top>
          <a:bottom>
            <a:ln w="12700" cmpd="sng">
              <a:solidFill>
                <a:schemeClr val="tx1"/>
              </a:solidFill>
            </a:ln>
          </a:bottom>
          <a:insideH>
            <a:ln>
              <a:noFill/>
            </a:ln>
          </a:insideH>
          <a:insideV>
            <a:ln>
              <a:noFill/>
            </a:ln>
          </a:insideV>
        </a:tcBdr>
        <a:fill>
          <a:noFill/>
        </a:fill>
      </a:tcStyle>
    </a:wholeTbl>
    <a:band1H>
      <a:tcStyle>
        <a:tcBdr/>
        <a:fill>
          <a:solidFill>
            <a:schemeClr val="tx1">
              <a:alpha val="20000"/>
            </a:schemeClr>
          </a:solidFill>
        </a:fill>
      </a:tcStyle>
    </a:band1H>
    <a:band2H>
      <a:tcStyle>
        <a:tcBdr/>
      </a:tcStyle>
    </a:band2H>
    <a:band1V>
      <a:tcStyle>
        <a:tcBdr/>
        <a:fill>
          <a:solidFill>
            <a:schemeClr val="tx1">
              <a:alpha val="20000"/>
            </a:schemeClr>
          </a:solidFill>
        </a:fill>
      </a:tcStyle>
    </a:band1V>
    <a:lastCol>
      <a:tcTxStyle b="on"/>
      <a:tcStyle>
        <a:tcBdr/>
      </a:tcStyle>
    </a:lastCol>
    <a:firstCol>
      <a:tcTxStyle b="on"/>
      <a:tcStyle>
        <a:tcBdr/>
      </a:tcStyle>
    </a:firstCol>
    <a:lastRow>
      <a:tcTxStyle b="on"/>
      <a:tcStyle>
        <a:tcBdr>
          <a:top>
            <a:ln w="12700" cmpd="sng">
              <a:solidFill>
                <a:schemeClr val="tx1"/>
              </a:solidFill>
            </a:ln>
          </a:top>
        </a:tcBdr>
        <a:fill>
          <a:noFill/>
        </a:fill>
      </a:tcStyle>
    </a:lastRow>
    <a:firstRow>
      <a:tcTxStyle b="on"/>
      <a:tcStyle>
        <a:tcBdr>
          <a:bottom>
            <a:ln w="12700" cmpd="sng">
              <a:solidFill>
                <a:schemeClr val="tx1"/>
              </a:solidFill>
            </a:ln>
          </a:bottom>
        </a:tcBdr>
        <a:fill>
          <a:noFill/>
        </a:fill>
      </a:tcStyle>
    </a:firstRow>
  </a:tblStyle>
  <a:tblStyle styleId="{2D5ABB26-0587-4C30-8999-92F81FD0307C}" styleName="Нет стиля, нет сетки">
    <a:wholeTbl>
      <a:tcTxStyle>
        <a:fontRef idx="minor">
          <a:scrgbClr r="0" g="0" b="0"/>
        </a:fontRef>
        <a:schemeClr val="tx1"/>
      </a:tcTxStyle>
      <a:tcStyle>
        <a:tcBdr>
          <a:left>
            <a:ln>
              <a:noFill/>
            </a:ln>
          </a:left>
          <a:right>
            <a:ln>
              <a:noFill/>
            </a:ln>
          </a:right>
          <a:top>
            <a:ln>
              <a:noFill/>
            </a:ln>
          </a:top>
          <a:bottom>
            <a:ln>
              <a:noFill/>
            </a:ln>
          </a:bottom>
          <a:insideH>
            <a:ln>
              <a:noFill/>
            </a:ln>
          </a:insideH>
          <a:insideV>
            <a:ln>
              <a:noFill/>
            </a:ln>
          </a:insideV>
        </a:tcBdr>
        <a:fill>
          <a:noFill/>
        </a:fill>
      </a:tcStyle>
    </a:wholeTbl>
  </a:tblStyle>
  <a:tblStyle styleId="{5940675A-B579-460E-94D1-54222C63F5DA}" styleName="Нет стиля, сетка таблицы">
    <a:wholeTbl>
      <a:tcTxStyle>
        <a:fontRef idx="minor">
          <a:scrgbClr r="0" g="0" b="0"/>
        </a:fontRef>
        <a:schemeClr val="tx1"/>
      </a:tcTxStyle>
      <a:tcStyle>
        <a:tcBdr>
          <a:left>
            <a:ln w="12700" cmpd="sng">
              <a:solidFill>
                <a:schemeClr val="tx1"/>
              </a:solidFill>
            </a:ln>
          </a:left>
          <a:right>
            <a:ln w="12700" cmpd="sng">
              <a:solidFill>
                <a:schemeClr val="tx1"/>
              </a:solidFill>
            </a:ln>
          </a:right>
          <a:top>
            <a:ln w="12700" cmpd="sng">
              <a:solidFill>
                <a:schemeClr val="tx1"/>
              </a:solidFill>
            </a:ln>
          </a:top>
          <a:bottom>
            <a:ln w="12700" cmpd="sng">
              <a:solidFill>
                <a:schemeClr val="tx1"/>
              </a:solidFill>
            </a:ln>
          </a:bottom>
          <a:insideH>
            <a:ln w="12700" cmpd="sng">
              <a:solidFill>
                <a:schemeClr val="tx1"/>
              </a:solidFill>
            </a:ln>
          </a:insideH>
          <a:insideV>
            <a:ln w="12700" cmpd="sng">
              <a:solidFill>
                <a:schemeClr val="tx1"/>
              </a:solidFill>
            </a:ln>
          </a:insideV>
        </a:tcBdr>
        <a:fill>
          <a:noFill/>
        </a:fill>
      </a:tcStyle>
    </a:wholeTbl>
  </a:tblStyle>
</a:tblStyleLst>
</file>

<file path=ppt/viewProps.xml><?xml version="1.0" encoding="utf-8"?>
<p:viewPr xmlns:a="http://schemas.openxmlformats.org/drawingml/2006/main" xmlns:r="http://schemas.openxmlformats.org/officeDocument/2006/relationships" xmlns:p="http://schemas.openxmlformats.org/presentationml/2006/main" lastView="sldThumbnailView">
  <p:normalViewPr>
    <p:restoredLeft sz="8146" autoAdjust="0"/>
    <p:restoredTop sz="92982" autoAdjust="0"/>
  </p:normalViewPr>
  <p:slideViewPr>
    <p:cSldViewPr snapToGrid="0">
      <p:cViewPr varScale="1">
        <p:scale>
          <a:sx n="104" d="100"/>
          <a:sy n="104" d="100"/>
        </p:scale>
        <p:origin x="1266" y="90"/>
      </p:cViewPr>
      <p:guideLst>
        <p:guide orient="horz" pos="2137"/>
        <p:guide pos="3840"/>
      </p:guideLst>
    </p:cSldViewPr>
  </p:slideViewPr>
  <p:notesTextViewPr>
    <p:cViewPr>
      <p:scale>
        <a:sx n="3" d="2"/>
        <a:sy n="3" d="2"/>
      </p:scale>
      <p:origin x="0" y="0"/>
    </p:cViewPr>
  </p:notesTextViewPr>
  <p:sorterViewPr>
    <p:cViewPr>
      <p:scale>
        <a:sx n="66" d="100"/>
        <a:sy n="66" d="100"/>
      </p:scale>
      <p:origin x="0" y="0"/>
    </p:cViewPr>
  </p:sorterViewPr>
  <p:notesViewPr>
    <p:cSldViewPr snapToGrid="0">
      <p:cViewPr varScale="1">
        <p:scale>
          <a:sx n="60" d="100"/>
          <a:sy n="60" d="100"/>
        </p:scale>
        <p:origin x="3202" y="58"/>
      </p:cViewPr>
      <p:guideLst/>
    </p:cSldViewPr>
  </p:notesViewPr>
  <p:gridSpacing cx="72008" cy="72008"/>
</p:viewPr>
</file>

<file path=ppt/_rels/presentation.xml.rels><?xml version="1.0" encoding="UTF-8" standalone="yes"?>
<Relationships xmlns="http://schemas.openxmlformats.org/package/2006/relationships"><Relationship Id="rId26" Type="http://schemas.openxmlformats.org/officeDocument/2006/relationships/slide" Target="slides/slide25.xml"/><Relationship Id="rId21" Type="http://schemas.openxmlformats.org/officeDocument/2006/relationships/slide" Target="slides/slide20.xml"/><Relationship Id="rId42" Type="http://schemas.openxmlformats.org/officeDocument/2006/relationships/slide" Target="slides/slide41.xml"/><Relationship Id="rId47" Type="http://schemas.openxmlformats.org/officeDocument/2006/relationships/slide" Target="slides/slide46.xml"/><Relationship Id="rId63" Type="http://schemas.openxmlformats.org/officeDocument/2006/relationships/slide" Target="slides/slide62.xml"/><Relationship Id="rId68" Type="http://schemas.openxmlformats.org/officeDocument/2006/relationships/slide" Target="slides/slide67.xml"/><Relationship Id="rId84" Type="http://schemas.openxmlformats.org/officeDocument/2006/relationships/notesMaster" Target="notesMasters/notesMaster1.xml"/><Relationship Id="rId89" Type="http://schemas.openxmlformats.org/officeDocument/2006/relationships/theme" Target="theme/theme1.xml"/><Relationship Id="rId16" Type="http://schemas.openxmlformats.org/officeDocument/2006/relationships/slide" Target="slides/slide15.xml"/><Relationship Id="rId11" Type="http://schemas.openxmlformats.org/officeDocument/2006/relationships/slide" Target="slides/slide10.xml"/><Relationship Id="rId32" Type="http://schemas.openxmlformats.org/officeDocument/2006/relationships/slide" Target="slides/slide31.xml"/><Relationship Id="rId37" Type="http://schemas.openxmlformats.org/officeDocument/2006/relationships/slide" Target="slides/slide36.xml"/><Relationship Id="rId53" Type="http://schemas.openxmlformats.org/officeDocument/2006/relationships/slide" Target="slides/slide52.xml"/><Relationship Id="rId58" Type="http://schemas.openxmlformats.org/officeDocument/2006/relationships/slide" Target="slides/slide57.xml"/><Relationship Id="rId74" Type="http://schemas.openxmlformats.org/officeDocument/2006/relationships/slide" Target="slides/slide73.xml"/><Relationship Id="rId79" Type="http://schemas.openxmlformats.org/officeDocument/2006/relationships/slide" Target="slides/slide78.xml"/><Relationship Id="rId5" Type="http://schemas.openxmlformats.org/officeDocument/2006/relationships/slide" Target="slides/slide4.xml"/><Relationship Id="rId90" Type="http://schemas.openxmlformats.org/officeDocument/2006/relationships/tableStyles" Target="tableStyles.xml"/><Relationship Id="rId14" Type="http://schemas.openxmlformats.org/officeDocument/2006/relationships/slide" Target="slides/slide13.xml"/><Relationship Id="rId22" Type="http://schemas.openxmlformats.org/officeDocument/2006/relationships/slide" Target="slides/slide21.xml"/><Relationship Id="rId27" Type="http://schemas.openxmlformats.org/officeDocument/2006/relationships/slide" Target="slides/slide26.xml"/><Relationship Id="rId30" Type="http://schemas.openxmlformats.org/officeDocument/2006/relationships/slide" Target="slides/slide29.xml"/><Relationship Id="rId35" Type="http://schemas.openxmlformats.org/officeDocument/2006/relationships/slide" Target="slides/slide34.xml"/><Relationship Id="rId43" Type="http://schemas.openxmlformats.org/officeDocument/2006/relationships/slide" Target="slides/slide42.xml"/><Relationship Id="rId48" Type="http://schemas.openxmlformats.org/officeDocument/2006/relationships/slide" Target="slides/slide47.xml"/><Relationship Id="rId56" Type="http://schemas.openxmlformats.org/officeDocument/2006/relationships/slide" Target="slides/slide55.xml"/><Relationship Id="rId64" Type="http://schemas.openxmlformats.org/officeDocument/2006/relationships/slide" Target="slides/slide63.xml"/><Relationship Id="rId69" Type="http://schemas.openxmlformats.org/officeDocument/2006/relationships/slide" Target="slides/slide68.xml"/><Relationship Id="rId77" Type="http://schemas.openxmlformats.org/officeDocument/2006/relationships/slide" Target="slides/slide76.xml"/><Relationship Id="rId8" Type="http://schemas.openxmlformats.org/officeDocument/2006/relationships/slide" Target="slides/slide7.xml"/><Relationship Id="rId51" Type="http://schemas.openxmlformats.org/officeDocument/2006/relationships/slide" Target="slides/slide50.xml"/><Relationship Id="rId72" Type="http://schemas.openxmlformats.org/officeDocument/2006/relationships/slide" Target="slides/slide71.xml"/><Relationship Id="rId80" Type="http://schemas.openxmlformats.org/officeDocument/2006/relationships/slide" Target="slides/slide79.xml"/><Relationship Id="rId85" Type="http://schemas.openxmlformats.org/officeDocument/2006/relationships/handoutMaster" Target="handoutMasters/handoutMaster1.xml"/><Relationship Id="rId3" Type="http://schemas.openxmlformats.org/officeDocument/2006/relationships/slide" Target="slides/slide2.xml"/><Relationship Id="rId12" Type="http://schemas.openxmlformats.org/officeDocument/2006/relationships/slide" Target="slides/slide11.xml"/><Relationship Id="rId17" Type="http://schemas.openxmlformats.org/officeDocument/2006/relationships/slide" Target="slides/slide16.xml"/><Relationship Id="rId25" Type="http://schemas.openxmlformats.org/officeDocument/2006/relationships/slide" Target="slides/slide24.xml"/><Relationship Id="rId33" Type="http://schemas.openxmlformats.org/officeDocument/2006/relationships/slide" Target="slides/slide32.xml"/><Relationship Id="rId38" Type="http://schemas.openxmlformats.org/officeDocument/2006/relationships/slide" Target="slides/slide37.xml"/><Relationship Id="rId46" Type="http://schemas.openxmlformats.org/officeDocument/2006/relationships/slide" Target="slides/slide45.xml"/><Relationship Id="rId59" Type="http://schemas.openxmlformats.org/officeDocument/2006/relationships/slide" Target="slides/slide58.xml"/><Relationship Id="rId67" Type="http://schemas.openxmlformats.org/officeDocument/2006/relationships/slide" Target="slides/slide66.xml"/><Relationship Id="rId20" Type="http://schemas.openxmlformats.org/officeDocument/2006/relationships/slide" Target="slides/slide19.xml"/><Relationship Id="rId41" Type="http://schemas.openxmlformats.org/officeDocument/2006/relationships/slide" Target="slides/slide40.xml"/><Relationship Id="rId54" Type="http://schemas.openxmlformats.org/officeDocument/2006/relationships/slide" Target="slides/slide53.xml"/><Relationship Id="rId62" Type="http://schemas.openxmlformats.org/officeDocument/2006/relationships/slide" Target="slides/slide61.xml"/><Relationship Id="rId70" Type="http://schemas.openxmlformats.org/officeDocument/2006/relationships/slide" Target="slides/slide69.xml"/><Relationship Id="rId75" Type="http://schemas.openxmlformats.org/officeDocument/2006/relationships/slide" Target="slides/slide74.xml"/><Relationship Id="rId83" Type="http://schemas.openxmlformats.org/officeDocument/2006/relationships/slide" Target="slides/slide82.xml"/><Relationship Id="rId88" Type="http://schemas.openxmlformats.org/officeDocument/2006/relationships/viewProps" Target="viewProps.xml"/><Relationship Id="rId1" Type="http://schemas.openxmlformats.org/officeDocument/2006/relationships/slideMaster" Target="slideMasters/slideMaster1.xml"/><Relationship Id="rId6" Type="http://schemas.openxmlformats.org/officeDocument/2006/relationships/slide" Target="slides/slide5.xml"/><Relationship Id="rId15" Type="http://schemas.openxmlformats.org/officeDocument/2006/relationships/slide" Target="slides/slide14.xml"/><Relationship Id="rId23" Type="http://schemas.openxmlformats.org/officeDocument/2006/relationships/slide" Target="slides/slide22.xml"/><Relationship Id="rId28" Type="http://schemas.openxmlformats.org/officeDocument/2006/relationships/slide" Target="slides/slide27.xml"/><Relationship Id="rId36" Type="http://schemas.openxmlformats.org/officeDocument/2006/relationships/slide" Target="slides/slide35.xml"/><Relationship Id="rId49" Type="http://schemas.openxmlformats.org/officeDocument/2006/relationships/slide" Target="slides/slide48.xml"/><Relationship Id="rId57" Type="http://schemas.openxmlformats.org/officeDocument/2006/relationships/slide" Target="slides/slide56.xml"/><Relationship Id="rId10" Type="http://schemas.openxmlformats.org/officeDocument/2006/relationships/slide" Target="slides/slide9.xml"/><Relationship Id="rId31" Type="http://schemas.openxmlformats.org/officeDocument/2006/relationships/slide" Target="slides/slide30.xml"/><Relationship Id="rId44" Type="http://schemas.openxmlformats.org/officeDocument/2006/relationships/slide" Target="slides/slide43.xml"/><Relationship Id="rId52" Type="http://schemas.openxmlformats.org/officeDocument/2006/relationships/slide" Target="slides/slide51.xml"/><Relationship Id="rId60" Type="http://schemas.openxmlformats.org/officeDocument/2006/relationships/slide" Target="slides/slide59.xml"/><Relationship Id="rId65" Type="http://schemas.openxmlformats.org/officeDocument/2006/relationships/slide" Target="slides/slide64.xml"/><Relationship Id="rId73" Type="http://schemas.openxmlformats.org/officeDocument/2006/relationships/slide" Target="slides/slide72.xml"/><Relationship Id="rId78" Type="http://schemas.openxmlformats.org/officeDocument/2006/relationships/slide" Target="slides/slide77.xml"/><Relationship Id="rId81" Type="http://schemas.openxmlformats.org/officeDocument/2006/relationships/slide" Target="slides/slide80.xml"/><Relationship Id="rId86" Type="http://schemas.openxmlformats.org/officeDocument/2006/relationships/commentAuthors" Target="commentAuthors.xml"/><Relationship Id="rId4" Type="http://schemas.openxmlformats.org/officeDocument/2006/relationships/slide" Target="slides/slide3.xml"/><Relationship Id="rId9" Type="http://schemas.openxmlformats.org/officeDocument/2006/relationships/slide" Target="slides/slide8.xml"/><Relationship Id="rId13" Type="http://schemas.openxmlformats.org/officeDocument/2006/relationships/slide" Target="slides/slide12.xml"/><Relationship Id="rId18" Type="http://schemas.openxmlformats.org/officeDocument/2006/relationships/slide" Target="slides/slide17.xml"/><Relationship Id="rId39" Type="http://schemas.openxmlformats.org/officeDocument/2006/relationships/slide" Target="slides/slide38.xml"/><Relationship Id="rId34" Type="http://schemas.openxmlformats.org/officeDocument/2006/relationships/slide" Target="slides/slide33.xml"/><Relationship Id="rId50" Type="http://schemas.openxmlformats.org/officeDocument/2006/relationships/slide" Target="slides/slide49.xml"/><Relationship Id="rId55" Type="http://schemas.openxmlformats.org/officeDocument/2006/relationships/slide" Target="slides/slide54.xml"/><Relationship Id="rId76" Type="http://schemas.openxmlformats.org/officeDocument/2006/relationships/slide" Target="slides/slide75.xml"/><Relationship Id="rId7" Type="http://schemas.openxmlformats.org/officeDocument/2006/relationships/slide" Target="slides/slide6.xml"/><Relationship Id="rId71" Type="http://schemas.openxmlformats.org/officeDocument/2006/relationships/slide" Target="slides/slide70.xml"/><Relationship Id="rId2" Type="http://schemas.openxmlformats.org/officeDocument/2006/relationships/slide" Target="slides/slide1.xml"/><Relationship Id="rId29" Type="http://schemas.openxmlformats.org/officeDocument/2006/relationships/slide" Target="slides/slide28.xml"/><Relationship Id="rId24" Type="http://schemas.openxmlformats.org/officeDocument/2006/relationships/slide" Target="slides/slide23.xml"/><Relationship Id="rId40" Type="http://schemas.openxmlformats.org/officeDocument/2006/relationships/slide" Target="slides/slide39.xml"/><Relationship Id="rId45" Type="http://schemas.openxmlformats.org/officeDocument/2006/relationships/slide" Target="slides/slide44.xml"/><Relationship Id="rId66" Type="http://schemas.openxmlformats.org/officeDocument/2006/relationships/slide" Target="slides/slide65.xml"/><Relationship Id="rId87" Type="http://schemas.openxmlformats.org/officeDocument/2006/relationships/presProps" Target="presProps.xml"/><Relationship Id="rId61" Type="http://schemas.openxmlformats.org/officeDocument/2006/relationships/slide" Target="slides/slide60.xml"/><Relationship Id="rId82" Type="http://schemas.openxmlformats.org/officeDocument/2006/relationships/slide" Target="slides/slide81.xml"/><Relationship Id="rId19" Type="http://schemas.openxmlformats.org/officeDocument/2006/relationships/slide" Target="slides/slide18.xml"/></Relationships>
</file>

<file path=ppt/charts/_rels/chart1.xml.rels><?xml version="1.0" encoding="UTF-8" standalone="yes"?>
<Relationships xmlns="http://schemas.openxmlformats.org/package/2006/relationships"><Relationship Id="rId1" Type="http://schemas.openxmlformats.org/officeDocument/2006/relationships/package" Target="../embeddings/Microsoft_Excel_Worksheet.xlsx"/></Relationships>
</file>

<file path=ppt/charts/_rels/chart2.xml.rels><?xml version="1.0" encoding="UTF-8" standalone="yes"?>
<Relationships xmlns="http://schemas.openxmlformats.org/package/2006/relationships"><Relationship Id="rId1" Type="http://schemas.openxmlformats.org/officeDocument/2006/relationships/package" Target="../embeddings/Microsoft_Excel_Worksheet1.xlsx"/></Relationships>
</file>

<file path=ppt/charts/_rels/chart3.xml.rels><?xml version="1.0" encoding="UTF-8" standalone="yes"?>
<Relationships xmlns="http://schemas.openxmlformats.org/package/2006/relationships"><Relationship Id="rId1" Type="http://schemas.openxmlformats.org/officeDocument/2006/relationships/package" Target="../embeddings/Microsoft_Excel_Worksheet2.xlsx"/></Relationships>
</file>

<file path=ppt/charts/_rels/chart4.xml.rels><?xml version="1.0" encoding="UTF-8" standalone="yes"?>
<Relationships xmlns="http://schemas.openxmlformats.org/package/2006/relationships"><Relationship Id="rId3" Type="http://schemas.openxmlformats.org/officeDocument/2006/relationships/package" Target="../embeddings/Microsoft_Excel_Worksheet3.xlsx"/><Relationship Id="rId2" Type="http://schemas.microsoft.com/office/2011/relationships/chartColorStyle" Target="colors1.xml"/><Relationship Id="rId1" Type="http://schemas.microsoft.com/office/2011/relationships/chartStyle" Target="style1.xml"/></Relationships>
</file>

<file path=ppt/charts/_rels/chart5.xml.rels><?xml version="1.0" encoding="UTF-8" standalone="yes"?>
<Relationships xmlns="http://schemas.openxmlformats.org/package/2006/relationships"><Relationship Id="rId3" Type="http://schemas.openxmlformats.org/officeDocument/2006/relationships/package" Target="../embeddings/Microsoft_Excel_Worksheet4.xlsx"/><Relationship Id="rId2" Type="http://schemas.microsoft.com/office/2011/relationships/chartColorStyle" Target="colors2.xml"/><Relationship Id="rId1" Type="http://schemas.microsoft.com/office/2011/relationships/chartStyle" Target="style2.xml"/></Relationships>
</file>

<file path=ppt/charts/_rels/chart6.xml.rels><?xml version="1.0" encoding="UTF-8" standalone="yes"?>
<Relationships xmlns="http://schemas.openxmlformats.org/package/2006/relationships"><Relationship Id="rId3" Type="http://schemas.openxmlformats.org/officeDocument/2006/relationships/package" Target="../embeddings/Microsoft_Excel_Worksheet5.xlsx"/><Relationship Id="rId2" Type="http://schemas.microsoft.com/office/2011/relationships/chartColorStyle" Target="colors3.xml"/><Relationship Id="rId1" Type="http://schemas.microsoft.com/office/2011/relationships/chartStyle" Target="style3.xml"/></Relationships>
</file>

<file path=ppt/charts/_rels/chart7.xml.rels><?xml version="1.0" encoding="UTF-8" standalone="yes"?>
<Relationships xmlns="http://schemas.openxmlformats.org/package/2006/relationships"><Relationship Id="rId1" Type="http://schemas.openxmlformats.org/officeDocument/2006/relationships/package" Target="../embeddings/Microsoft_Excel_Worksheet6.xlsx"/></Relationships>
</file>

<file path=ppt/charts/_rels/chart8.xml.rels><?xml version="1.0" encoding="UTF-8" standalone="yes"?>
<Relationships xmlns="http://schemas.openxmlformats.org/package/2006/relationships"><Relationship Id="rId1" Type="http://schemas.openxmlformats.org/officeDocument/2006/relationships/package" Target="../embeddings/Microsoft_Excel_Worksheet7.xlsx"/></Relationships>
</file>

<file path=ppt/charts/_rels/chart9.xml.rels><?xml version="1.0" encoding="UTF-8" standalone="yes"?>
<Relationships xmlns="http://schemas.openxmlformats.org/package/2006/relationships"><Relationship Id="rId1" Type="http://schemas.openxmlformats.org/officeDocument/2006/relationships/package" Target="../embeddings/Microsoft_Excel_Worksheet8.xlsx"/></Relationships>
</file>

<file path=ppt/charts/_rels/chart10.xml.rels><?xml version="1.0" encoding="UTF-8" standalone="yes"?>
<Relationships xmlns="http://schemas.openxmlformats.org/package/2006/relationships"><Relationship Id="rId1" Type="http://schemas.openxmlformats.org/officeDocument/2006/relationships/package" Target="../embeddings/Microsoft_Excel_Worksheet9.xlsx"/></Relationships>
</file>

<file path=ppt/charts/_rels/chart11.xml.rels><?xml version="1.0" encoding="UTF-8" standalone="yes"?>
<Relationships xmlns="http://schemas.openxmlformats.org/package/2006/relationships"><Relationship Id="rId1" Type="http://schemas.openxmlformats.org/officeDocument/2006/relationships/package" Target="../embeddings/Microsoft_Excel_Worksheet10.xlsx"/></Relationships>
</file>

<file path=ppt/charts/_rels/chart12.xml.rels><?xml version="1.0" encoding="UTF-8" standalone="yes"?>
<Relationships xmlns="http://schemas.openxmlformats.org/package/2006/relationships"><Relationship Id="rId1" Type="http://schemas.openxmlformats.org/officeDocument/2006/relationships/package" Target="../embeddings/Microsoft_Excel_Worksheet11.xlsx"/></Relationships>
</file>

<file path=ppt/charts/_rels/chart13.xml.rels><?xml version="1.0" encoding="UTF-8" standalone="yes"?>
<Relationships xmlns="http://schemas.openxmlformats.org/package/2006/relationships"><Relationship Id="rId1" Type="http://schemas.openxmlformats.org/officeDocument/2006/relationships/package" Target="../embeddings/Microsoft_Excel_Worksheet12.xlsx"/></Relationships>
</file>

<file path=ppt/charts/_rels/chart14.xml.rels><?xml version="1.0" encoding="UTF-8" standalone="yes"?>
<Relationships xmlns="http://schemas.openxmlformats.org/package/2006/relationships"><Relationship Id="rId1" Type="http://schemas.openxmlformats.org/officeDocument/2006/relationships/package" Target="../embeddings/Microsoft_Excel_Worksheet13.xlsx"/></Relationships>
</file>

<file path=ppt/charts/_rels/chart15.xml.rels><?xml version="1.0" encoding="UTF-8" standalone="yes"?>
<Relationships xmlns="http://schemas.openxmlformats.org/package/2006/relationships"><Relationship Id="rId1" Type="http://schemas.openxmlformats.org/officeDocument/2006/relationships/package" Target="../embeddings/Microsoft_Excel_Worksheet14.xlsx"/></Relationships>
</file>

<file path=ppt/charts/_rels/chart16.xml.rels><?xml version="1.0" encoding="UTF-8" standalone="yes"?>
<Relationships xmlns="http://schemas.openxmlformats.org/package/2006/relationships"><Relationship Id="rId1" Type="http://schemas.openxmlformats.org/officeDocument/2006/relationships/package" Target="../embeddings/Microsoft_Excel_Worksheet15.xlsx"/></Relationships>
</file>

<file path=ppt/charts/_rels/chart17.xml.rels><?xml version="1.0" encoding="UTF-8" standalone="yes"?>
<Relationships xmlns="http://schemas.openxmlformats.org/package/2006/relationships"><Relationship Id="rId1" Type="http://schemas.openxmlformats.org/officeDocument/2006/relationships/package" Target="../embeddings/Microsoft_Excel_Worksheet16.xlsx"/></Relationships>
</file>

<file path=ppt/charts/_rels/chart18.xml.rels><?xml version="1.0" encoding="UTF-8" standalone="yes"?>
<Relationships xmlns="http://schemas.openxmlformats.org/package/2006/relationships"><Relationship Id="rId1" Type="http://schemas.openxmlformats.org/officeDocument/2006/relationships/package" Target="../embeddings/Microsoft_Excel_Worksheet17.xlsx"/></Relationships>
</file>

<file path=ppt/charts/_rels/chart19.xml.rels><?xml version="1.0" encoding="UTF-8" standalone="yes"?>
<Relationships xmlns="http://schemas.openxmlformats.org/package/2006/relationships"><Relationship Id="rId1" Type="http://schemas.openxmlformats.org/officeDocument/2006/relationships/package" Target="../embeddings/Microsoft_Excel_Worksheet18.xlsx"/></Relationships>
</file>

<file path=ppt/charts/_rels/chart20.xml.rels><?xml version="1.0" encoding="UTF-8" standalone="yes"?>
<Relationships xmlns="http://schemas.openxmlformats.org/package/2006/relationships"><Relationship Id="rId1" Type="http://schemas.openxmlformats.org/officeDocument/2006/relationships/package" Target="../embeddings/Microsoft_Excel_Worksheet19.xlsx"/></Relationships>
</file>

<file path=ppt/charts/_rels/chart21.xml.rels><?xml version="1.0" encoding="UTF-8" standalone="yes"?>
<Relationships xmlns="http://schemas.openxmlformats.org/package/2006/relationships"><Relationship Id="rId1" Type="http://schemas.openxmlformats.org/officeDocument/2006/relationships/package" Target="../embeddings/Microsoft_Excel_Worksheet20.xlsx"/></Relationships>
</file>

<file path=ppt/charts/_rels/chart22.xml.rels><?xml version="1.0" encoding="UTF-8" standalone="yes"?>
<Relationships xmlns="http://schemas.openxmlformats.org/package/2006/relationships"><Relationship Id="rId1" Type="http://schemas.openxmlformats.org/officeDocument/2006/relationships/package" Target="../embeddings/Microsoft_Excel_Worksheet21.xlsx"/></Relationships>
</file>

<file path=ppt/charts/_rels/chart23.xml.rels><?xml version="1.0" encoding="UTF-8" standalone="yes"?>
<Relationships xmlns="http://schemas.openxmlformats.org/package/2006/relationships"><Relationship Id="rId1" Type="http://schemas.openxmlformats.org/officeDocument/2006/relationships/package" Target="../embeddings/Microsoft_Excel_Worksheet22.xlsx"/></Relationships>
</file>

<file path=ppt/charts/_rels/chart24.xml.rels><?xml version="1.0" encoding="UTF-8" standalone="yes"?>
<Relationships xmlns="http://schemas.openxmlformats.org/package/2006/relationships"><Relationship Id="rId1" Type="http://schemas.openxmlformats.org/officeDocument/2006/relationships/package" Target="../embeddings/Microsoft_Excel_Worksheet23.xlsx"/></Relationships>
</file>

<file path=ppt/charts/_rels/chart25.xml.rels><?xml version="1.0" encoding="UTF-8" standalone="yes"?>
<Relationships xmlns="http://schemas.openxmlformats.org/package/2006/relationships"><Relationship Id="rId1" Type="http://schemas.openxmlformats.org/officeDocument/2006/relationships/package" Target="../embeddings/Microsoft_Excel_Worksheet24.xlsx"/></Relationships>
</file>

<file path=ppt/charts/_rels/chart26.xml.rels><?xml version="1.0" encoding="UTF-8" standalone="yes"?>
<Relationships xmlns="http://schemas.openxmlformats.org/package/2006/relationships"><Relationship Id="rId1" Type="http://schemas.openxmlformats.org/officeDocument/2006/relationships/package" Target="../embeddings/Microsoft_Excel_Worksheet25.xlsx"/></Relationships>
</file>

<file path=ppt/charts/_rels/chart27.xml.rels><?xml version="1.0" encoding="UTF-8" standalone="yes"?>
<Relationships xmlns="http://schemas.openxmlformats.org/package/2006/relationships"><Relationship Id="rId1" Type="http://schemas.openxmlformats.org/officeDocument/2006/relationships/package" Target="../embeddings/Microsoft_Excel_Worksheet26.xlsx"/></Relationships>
</file>

<file path=ppt/charts/_rels/chart28.xml.rels><?xml version="1.0" encoding="UTF-8" standalone="yes"?>
<Relationships xmlns="http://schemas.openxmlformats.org/package/2006/relationships"><Relationship Id="rId1" Type="http://schemas.openxmlformats.org/officeDocument/2006/relationships/package" Target="../embeddings/Microsoft_Excel_Worksheet27.xlsx"/></Relationships>
</file>

<file path=ppt/charts/_rels/chart29.xml.rels><?xml version="1.0" encoding="UTF-8" standalone="yes"?>
<Relationships xmlns="http://schemas.openxmlformats.org/package/2006/relationships"><Relationship Id="rId1" Type="http://schemas.openxmlformats.org/officeDocument/2006/relationships/package" Target="../embeddings/Microsoft_Excel_Worksheet28.xlsx"/></Relationships>
</file>

<file path=ppt/charts/_rels/chart30.xml.rels><?xml version="1.0" encoding="UTF-8" standalone="yes"?>
<Relationships xmlns="http://schemas.openxmlformats.org/package/2006/relationships"><Relationship Id="rId1" Type="http://schemas.openxmlformats.org/officeDocument/2006/relationships/package" Target="../embeddings/Microsoft_Excel_Worksheet29.xlsx"/></Relationships>
</file>

<file path=ppt/charts/_rels/chart31.xml.rels><?xml version="1.0" encoding="UTF-8" standalone="yes"?>
<Relationships xmlns="http://schemas.openxmlformats.org/package/2006/relationships"><Relationship Id="rId1" Type="http://schemas.openxmlformats.org/officeDocument/2006/relationships/package" Target="../embeddings/Microsoft_Excel_Worksheet30.xlsx"/></Relationships>
</file>

<file path=ppt/charts/_rels/chart32.xml.rels><?xml version="1.0" encoding="UTF-8" standalone="yes"?>
<Relationships xmlns="http://schemas.openxmlformats.org/package/2006/relationships"><Relationship Id="rId1" Type="http://schemas.openxmlformats.org/officeDocument/2006/relationships/package" Target="../embeddings/Microsoft_Excel_Worksheet31.xlsx"/></Relationships>
</file>

<file path=ppt/charts/_rels/chart33.xml.rels><?xml version="1.0" encoding="UTF-8" standalone="yes"?>
<Relationships xmlns="http://schemas.openxmlformats.org/package/2006/relationships"><Relationship Id="rId1" Type="http://schemas.openxmlformats.org/officeDocument/2006/relationships/package" Target="../embeddings/Microsoft_Excel_Worksheet32.xlsx"/></Relationships>
</file>

<file path=ppt/charts/_rels/chart34.xml.rels><?xml version="1.0" encoding="UTF-8" standalone="yes"?>
<Relationships xmlns="http://schemas.openxmlformats.org/package/2006/relationships"><Relationship Id="rId1" Type="http://schemas.openxmlformats.org/officeDocument/2006/relationships/package" Target="../embeddings/Microsoft_Excel_Worksheet33.xlsx"/></Relationships>
</file>

<file path=ppt/charts/_rels/chart35.xml.rels><?xml version="1.0" encoding="UTF-8" standalone="yes"?>
<Relationships xmlns="http://schemas.openxmlformats.org/package/2006/relationships"><Relationship Id="rId1" Type="http://schemas.openxmlformats.org/officeDocument/2006/relationships/package" Target="../embeddings/Microsoft_Excel_Worksheet34.xlsx"/></Relationships>
</file>

<file path=ppt/charts/_rels/chart36.xml.rels><?xml version="1.0" encoding="UTF-8" standalone="yes"?>
<Relationships xmlns="http://schemas.openxmlformats.org/package/2006/relationships"><Relationship Id="rId1" Type="http://schemas.openxmlformats.org/officeDocument/2006/relationships/package" Target="../embeddings/Microsoft_Excel_Worksheet35.xlsx"/></Relationships>
</file>

<file path=ppt/charts/_rels/chart37.xml.rels><?xml version="1.0" encoding="UTF-8" standalone="yes"?>
<Relationships xmlns="http://schemas.openxmlformats.org/package/2006/relationships"><Relationship Id="rId1" Type="http://schemas.openxmlformats.org/officeDocument/2006/relationships/package" Target="../embeddings/Microsoft_Excel_Worksheet36.xlsx"/></Relationships>
</file>

<file path=ppt/charts/_rels/chart38.xml.rels><?xml version="1.0" encoding="UTF-8" standalone="yes"?>
<Relationships xmlns="http://schemas.openxmlformats.org/package/2006/relationships"><Relationship Id="rId1" Type="http://schemas.openxmlformats.org/officeDocument/2006/relationships/package" Target="../embeddings/Microsoft_Excel_Worksheet37.xlsx"/></Relationships>
</file>

<file path=ppt/charts/_rels/chart39.xml.rels><?xml version="1.0" encoding="UTF-8" standalone="yes"?>
<Relationships xmlns="http://schemas.openxmlformats.org/package/2006/relationships"><Relationship Id="rId1" Type="http://schemas.openxmlformats.org/officeDocument/2006/relationships/package" Target="../embeddings/Microsoft_Excel_Worksheet38.xlsx"/></Relationships>
</file>

<file path=ppt/charts/_rels/chart40.xml.rels><?xml version="1.0" encoding="UTF-8" standalone="yes"?>
<Relationships xmlns="http://schemas.openxmlformats.org/package/2006/relationships"><Relationship Id="rId1" Type="http://schemas.openxmlformats.org/officeDocument/2006/relationships/package" Target="../embeddings/Microsoft_Excel_Worksheet39.xlsx"/></Relationships>
</file>

<file path=ppt/charts/_rels/chart41.xml.rels><?xml version="1.0" encoding="UTF-8" standalone="yes"?>
<Relationships xmlns="http://schemas.openxmlformats.org/package/2006/relationships"><Relationship Id="rId1" Type="http://schemas.openxmlformats.org/officeDocument/2006/relationships/package" Target="../embeddings/Microsoft_Excel_Worksheet40.xlsx"/></Relationships>
</file>

<file path=ppt/charts/_rels/chart42.xml.rels><?xml version="1.0" encoding="UTF-8" standalone="yes"?>
<Relationships xmlns="http://schemas.openxmlformats.org/package/2006/relationships"><Relationship Id="rId1" Type="http://schemas.openxmlformats.org/officeDocument/2006/relationships/package" Target="../embeddings/Microsoft_Excel_Worksheet41.xlsx"/></Relationships>
</file>

<file path=ppt/charts/_rels/chart43.xml.rels><?xml version="1.0" encoding="UTF-8" standalone="yes"?>
<Relationships xmlns="http://schemas.openxmlformats.org/package/2006/relationships"><Relationship Id="rId1" Type="http://schemas.openxmlformats.org/officeDocument/2006/relationships/package" Target="../embeddings/Microsoft_Excel_Worksheet42.xlsx"/></Relationships>
</file>

<file path=ppt/charts/_rels/chart44.xml.rels><?xml version="1.0" encoding="UTF-8" standalone="yes"?>
<Relationships xmlns="http://schemas.openxmlformats.org/package/2006/relationships"><Relationship Id="rId1" Type="http://schemas.openxmlformats.org/officeDocument/2006/relationships/package" Target="../embeddings/Microsoft_Excel_Worksheet43.xlsx"/></Relationships>
</file>

<file path=ppt/charts/_rels/chart45.xml.rels><?xml version="1.0" encoding="UTF-8" standalone="yes"?>
<Relationships xmlns="http://schemas.openxmlformats.org/package/2006/relationships"><Relationship Id="rId1" Type="http://schemas.openxmlformats.org/officeDocument/2006/relationships/package" Target="../embeddings/Microsoft_Excel_Worksheet44.xlsx"/></Relationships>
</file>

<file path=ppt/charts/_rels/chart46.xml.rels><?xml version="1.0" encoding="UTF-8" standalone="yes"?>
<Relationships xmlns="http://schemas.openxmlformats.org/package/2006/relationships"><Relationship Id="rId1" Type="http://schemas.openxmlformats.org/officeDocument/2006/relationships/package" Target="../embeddings/Microsoft_Excel_Worksheet45.xlsx"/></Relationships>
</file>

<file path=ppt/charts/_rels/chart47.xml.rels><?xml version="1.0" encoding="UTF-8" standalone="yes"?>
<Relationships xmlns="http://schemas.openxmlformats.org/package/2006/relationships"><Relationship Id="rId1" Type="http://schemas.openxmlformats.org/officeDocument/2006/relationships/package" Target="../embeddings/Microsoft_Excel_Worksheet46.xlsx"/></Relationships>
</file>

<file path=ppt/charts/_rels/chart48.xml.rels><?xml version="1.0" encoding="UTF-8" standalone="yes"?>
<Relationships xmlns="http://schemas.openxmlformats.org/package/2006/relationships"><Relationship Id="rId1" Type="http://schemas.openxmlformats.org/officeDocument/2006/relationships/package" Target="../embeddings/Microsoft_Excel_Worksheet47.xlsx"/></Relationships>
</file>

<file path=ppt/charts/_rels/chart49.xml.rels><?xml version="1.0" encoding="UTF-8" standalone="yes"?>
<Relationships xmlns="http://schemas.openxmlformats.org/package/2006/relationships"><Relationship Id="rId1" Type="http://schemas.openxmlformats.org/officeDocument/2006/relationships/package" Target="../embeddings/Microsoft_Excel_Worksheet48.xlsx"/></Relationships>
</file>

<file path=ppt/charts/_rels/chart50.xml.rels><?xml version="1.0" encoding="UTF-8" standalone="yes"?>
<Relationships xmlns="http://schemas.openxmlformats.org/package/2006/relationships"><Relationship Id="rId1" Type="http://schemas.openxmlformats.org/officeDocument/2006/relationships/package" Target="../embeddings/Microsoft_Excel_Worksheet49.xlsx"/></Relationships>
</file>

<file path=ppt/charts/_rels/chart51.xml.rels><?xml version="1.0" encoding="UTF-8" standalone="yes"?>
<Relationships xmlns="http://schemas.openxmlformats.org/package/2006/relationships"><Relationship Id="rId1" Type="http://schemas.openxmlformats.org/officeDocument/2006/relationships/package" Target="../embeddings/Microsoft_Excel_Worksheet50.xlsx"/></Relationships>
</file>

<file path=ppt/charts/_rels/chart52.xml.rels><?xml version="1.0" encoding="UTF-8" standalone="yes"?>
<Relationships xmlns="http://schemas.openxmlformats.org/package/2006/relationships"><Relationship Id="rId1" Type="http://schemas.openxmlformats.org/officeDocument/2006/relationships/package" Target="../embeddings/Microsoft_Excel_Worksheet51.xlsx"/></Relationships>
</file>

<file path=ppt/charts/_rels/chart53.xml.rels><?xml version="1.0" encoding="UTF-8" standalone="yes"?>
<Relationships xmlns="http://schemas.openxmlformats.org/package/2006/relationships"><Relationship Id="rId1" Type="http://schemas.openxmlformats.org/officeDocument/2006/relationships/package" Target="../embeddings/Microsoft_Excel_Worksheet52.xlsx"/></Relationships>
</file>

<file path=ppt/charts/_rels/chart54.xml.rels><?xml version="1.0" encoding="UTF-8" standalone="yes"?>
<Relationships xmlns="http://schemas.openxmlformats.org/package/2006/relationships"><Relationship Id="rId1" Type="http://schemas.openxmlformats.org/officeDocument/2006/relationships/package" Target="../embeddings/Microsoft_Excel_Worksheet53.xlsx"/></Relationships>
</file>

<file path=ppt/charts/_rels/chart55.xml.rels><?xml version="1.0" encoding="UTF-8" standalone="yes"?>
<Relationships xmlns="http://schemas.openxmlformats.org/package/2006/relationships"><Relationship Id="rId1" Type="http://schemas.openxmlformats.org/officeDocument/2006/relationships/package" Target="../embeddings/Microsoft_Excel_Worksheet54.xlsx"/></Relationships>
</file>

<file path=ppt/charts/_rels/chart56.xml.rels><?xml version="1.0" encoding="UTF-8" standalone="yes"?>
<Relationships xmlns="http://schemas.openxmlformats.org/package/2006/relationships"><Relationship Id="rId1" Type="http://schemas.openxmlformats.org/officeDocument/2006/relationships/package" Target="../embeddings/Microsoft_Excel_Worksheet55.xlsx"/></Relationships>
</file>

<file path=ppt/charts/_rels/chart57.xml.rels><?xml version="1.0" encoding="UTF-8" standalone="yes"?>
<Relationships xmlns="http://schemas.openxmlformats.org/package/2006/relationships"><Relationship Id="rId1" Type="http://schemas.openxmlformats.org/officeDocument/2006/relationships/package" Target="../embeddings/Microsoft_Excel_Worksheet56.xlsx"/></Relationships>
</file>

<file path=ppt/charts/_rels/chart58.xml.rels><?xml version="1.0" encoding="UTF-8" standalone="yes"?>
<Relationships xmlns="http://schemas.openxmlformats.org/package/2006/relationships"><Relationship Id="rId1" Type="http://schemas.openxmlformats.org/officeDocument/2006/relationships/package" Target="../embeddings/Microsoft_Excel_Worksheet57.xlsx"/></Relationships>
</file>

<file path=ppt/charts/_rels/chart59.xml.rels><?xml version="1.0" encoding="UTF-8" standalone="yes"?>
<Relationships xmlns="http://schemas.openxmlformats.org/package/2006/relationships"><Relationship Id="rId1" Type="http://schemas.openxmlformats.org/officeDocument/2006/relationships/package" Target="../embeddings/Microsoft_Excel_Worksheet58.xlsx"/></Relationships>
</file>

<file path=ppt/charts/_rels/chart60.xml.rels><?xml version="1.0" encoding="UTF-8" standalone="yes"?>
<Relationships xmlns="http://schemas.openxmlformats.org/package/2006/relationships"><Relationship Id="rId1" Type="http://schemas.openxmlformats.org/officeDocument/2006/relationships/package" Target="../embeddings/Microsoft_Excel_Worksheet59.xlsx"/></Relationships>
</file>

<file path=ppt/charts/_rels/chart61.xml.rels><?xml version="1.0" encoding="UTF-8" standalone="yes"?>
<Relationships xmlns="http://schemas.openxmlformats.org/package/2006/relationships"><Relationship Id="rId1" Type="http://schemas.openxmlformats.org/officeDocument/2006/relationships/package" Target="../embeddings/Microsoft_Excel_Worksheet60.xlsx"/></Relationships>
</file>

<file path=ppt/charts/_rels/chart62.xml.rels><?xml version="1.0" encoding="UTF-8" standalone="yes"?>
<Relationships xmlns="http://schemas.openxmlformats.org/package/2006/relationships"><Relationship Id="rId1" Type="http://schemas.openxmlformats.org/officeDocument/2006/relationships/package" Target="../embeddings/Microsoft_Excel_Worksheet61.xlsx"/></Relationships>
</file>

<file path=ppt/charts/_rels/chart63.xml.rels><?xml version="1.0" encoding="UTF-8" standalone="yes"?>
<Relationships xmlns="http://schemas.openxmlformats.org/package/2006/relationships"><Relationship Id="rId1" Type="http://schemas.openxmlformats.org/officeDocument/2006/relationships/package" Target="../embeddings/Microsoft_Excel_Worksheet62.xlsx"/></Relationships>
</file>

<file path=ppt/charts/_rels/chart64.xml.rels><?xml version="1.0" encoding="UTF-8" standalone="yes"?>
<Relationships xmlns="http://schemas.openxmlformats.org/package/2006/relationships"><Relationship Id="rId1" Type="http://schemas.openxmlformats.org/officeDocument/2006/relationships/package" Target="../embeddings/Microsoft_Excel_Worksheet63.xlsx"/></Relationships>
</file>

<file path=ppt/charts/_rels/chart65.xml.rels><?xml version="1.0" encoding="UTF-8" standalone="yes"?>
<Relationships xmlns="http://schemas.openxmlformats.org/package/2006/relationships"><Relationship Id="rId1" Type="http://schemas.openxmlformats.org/officeDocument/2006/relationships/package" Target="../embeddings/Microsoft_Excel_Worksheet64.xlsx"/></Relationships>
</file>

<file path=ppt/charts/_rels/chart66.xml.rels><?xml version="1.0" encoding="UTF-8" standalone="yes"?>
<Relationships xmlns="http://schemas.openxmlformats.org/package/2006/relationships"><Relationship Id="rId1" Type="http://schemas.openxmlformats.org/officeDocument/2006/relationships/package" Target="../embeddings/Microsoft_Excel_Worksheet65.xlsx"/></Relationships>
</file>

<file path=ppt/charts/chart1.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ru-RU"/>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4.2776980198019808E-2"/>
          <c:y val="6.5984263783967309E-2"/>
          <c:w val="0.90737178217821779"/>
          <c:h val="0.77487253721573013"/>
        </c:manualLayout>
      </c:layout>
      <c:barChart>
        <c:barDir val="col"/>
        <c:grouping val="clustered"/>
        <c:varyColors val="0"/>
        <c:ser>
          <c:idx val="0"/>
          <c:order val="0"/>
          <c:tx>
            <c:strRef>
              <c:f>Лист1!$C$1</c:f>
              <c:strCache>
                <c:ptCount val="1"/>
                <c:pt idx="0">
                  <c:v>Столбец2</c:v>
                </c:pt>
              </c:strCache>
            </c:strRef>
          </c:tx>
          <c:spPr>
            <a:ln w="28575">
              <a:noFill/>
            </a:ln>
            <a:effectLst/>
          </c:spPr>
          <c:invertIfNegative val="0"/>
          <c:dPt>
            <c:idx val="0"/>
            <c:invertIfNegative val="0"/>
            <c:bubble3D val="0"/>
            <c:spPr>
              <a:solidFill>
                <a:srgbClr val="7F7F7F"/>
              </a:solidFill>
              <a:ln w="28575">
                <a:noFill/>
              </a:ln>
              <a:effectLst/>
            </c:spPr>
            <c:extLst>
              <c:ext xmlns:c16="http://schemas.microsoft.com/office/drawing/2014/chart" uri="{C3380CC4-5D6E-409C-BE32-E72D297353CC}">
                <c16:uniqueId val="{00000000-BE20-4893-98FC-B418FE6408C5}"/>
              </c:ext>
            </c:extLst>
          </c:dPt>
          <c:dPt>
            <c:idx val="1"/>
            <c:invertIfNegative val="0"/>
            <c:bubble3D val="0"/>
            <c:spPr>
              <a:solidFill>
                <a:srgbClr val="7F7F7F"/>
              </a:solidFill>
              <a:ln w="28575">
                <a:noFill/>
              </a:ln>
              <a:effectLst/>
            </c:spPr>
            <c:extLst>
              <c:ext xmlns:c16="http://schemas.microsoft.com/office/drawing/2014/chart" uri="{C3380CC4-5D6E-409C-BE32-E72D297353CC}">
                <c16:uniqueId val="{00000000-D134-4338-92C6-C57334FD84F9}"/>
              </c:ext>
            </c:extLst>
          </c:dPt>
          <c:dPt>
            <c:idx val="2"/>
            <c:invertIfNegative val="0"/>
            <c:bubble3D val="0"/>
            <c:spPr>
              <a:solidFill>
                <a:srgbClr val="7F7F7F"/>
              </a:solidFill>
              <a:ln w="28575">
                <a:noFill/>
              </a:ln>
              <a:effectLst/>
            </c:spPr>
            <c:extLst>
              <c:ext xmlns:c16="http://schemas.microsoft.com/office/drawing/2014/chart" uri="{C3380CC4-5D6E-409C-BE32-E72D297353CC}">
                <c16:uniqueId val="{00000001-D134-4338-92C6-C57334FD84F9}"/>
              </c:ext>
            </c:extLst>
          </c:dPt>
          <c:dPt>
            <c:idx val="3"/>
            <c:invertIfNegative val="0"/>
            <c:bubble3D val="0"/>
            <c:spPr>
              <a:solidFill>
                <a:srgbClr val="7F7F7F"/>
              </a:solidFill>
              <a:ln w="28575">
                <a:noFill/>
              </a:ln>
              <a:effectLst/>
            </c:spPr>
            <c:extLst>
              <c:ext xmlns:c16="http://schemas.microsoft.com/office/drawing/2014/chart" uri="{C3380CC4-5D6E-409C-BE32-E72D297353CC}">
                <c16:uniqueId val="{00000002-D134-4338-92C6-C57334FD84F9}"/>
              </c:ext>
            </c:extLst>
          </c:dPt>
          <c:dPt>
            <c:idx val="4"/>
            <c:invertIfNegative val="0"/>
            <c:bubble3D val="0"/>
            <c:spPr>
              <a:solidFill>
                <a:srgbClr val="7F7F7F"/>
              </a:solidFill>
              <a:ln w="28575">
                <a:noFill/>
              </a:ln>
              <a:effectLst/>
            </c:spPr>
            <c:extLst>
              <c:ext xmlns:c16="http://schemas.microsoft.com/office/drawing/2014/chart" uri="{C3380CC4-5D6E-409C-BE32-E72D297353CC}">
                <c16:uniqueId val="{00000001-BE20-4893-98FC-B418FE6408C5}"/>
              </c:ext>
            </c:extLst>
          </c:dPt>
          <c:dPt>
            <c:idx val="5"/>
            <c:invertIfNegative val="0"/>
            <c:bubble3D val="0"/>
            <c:spPr>
              <a:solidFill>
                <a:srgbClr val="7F7F7F"/>
              </a:solidFill>
              <a:ln w="28575">
                <a:noFill/>
              </a:ln>
              <a:effectLst/>
            </c:spPr>
            <c:extLst>
              <c:ext xmlns:c16="http://schemas.microsoft.com/office/drawing/2014/chart" uri="{C3380CC4-5D6E-409C-BE32-E72D297353CC}">
                <c16:uniqueId val="{00000003-D134-4338-92C6-C57334FD84F9}"/>
              </c:ext>
            </c:extLst>
          </c:dPt>
          <c:dPt>
            <c:idx val="6"/>
            <c:invertIfNegative val="0"/>
            <c:bubble3D val="0"/>
            <c:spPr>
              <a:solidFill>
                <a:srgbClr val="7F7F7F"/>
              </a:solidFill>
              <a:ln w="28575">
                <a:noFill/>
              </a:ln>
              <a:effectLst/>
            </c:spPr>
            <c:extLst>
              <c:ext xmlns:c16="http://schemas.microsoft.com/office/drawing/2014/chart" uri="{C3380CC4-5D6E-409C-BE32-E72D297353CC}">
                <c16:uniqueId val="{00000004-D134-4338-92C6-C57334FD84F9}"/>
              </c:ext>
            </c:extLst>
          </c:dPt>
          <c:dPt>
            <c:idx val="7"/>
            <c:invertIfNegative val="0"/>
            <c:bubble3D val="0"/>
            <c:spPr>
              <a:solidFill>
                <a:srgbClr val="7F7F7F"/>
              </a:solidFill>
              <a:ln w="28575">
                <a:noFill/>
              </a:ln>
              <a:effectLst/>
            </c:spPr>
            <c:extLst>
              <c:ext xmlns:c16="http://schemas.microsoft.com/office/drawing/2014/chart" uri="{C3380CC4-5D6E-409C-BE32-E72D297353CC}">
                <c16:uniqueId val="{00000005-D134-4338-92C6-C57334FD84F9}"/>
              </c:ext>
            </c:extLst>
          </c:dPt>
          <c:dPt>
            <c:idx val="8"/>
            <c:invertIfNegative val="0"/>
            <c:bubble3D val="0"/>
            <c:spPr>
              <a:solidFill>
                <a:srgbClr val="7F7F7F"/>
              </a:solidFill>
              <a:ln w="28575">
                <a:noFill/>
              </a:ln>
              <a:effectLst/>
            </c:spPr>
            <c:extLst>
              <c:ext xmlns:c16="http://schemas.microsoft.com/office/drawing/2014/chart" uri="{C3380CC4-5D6E-409C-BE32-E72D297353CC}">
                <c16:uniqueId val="{00000002-BE20-4893-98FC-B418FE6408C5}"/>
              </c:ext>
            </c:extLst>
          </c:dPt>
          <c:dLbls>
            <c:dLbl>
              <c:idx val="9"/>
              <c:numFmt formatCode="#,##0.0" sourceLinked="0"/>
              <c:spPr>
                <a:noFill/>
                <a:ln>
                  <a:noFill/>
                </a:ln>
                <a:effectLst/>
              </c:spPr>
              <c:txPr>
                <a:bodyPr wrap="square" lIns="38100" tIns="19050" rIns="38100" bIns="19050" anchor="ctr">
                  <a:spAutoFit/>
                </a:bodyPr>
                <a:lstStyle/>
                <a:p>
                  <a:pPr>
                    <a:defRPr sz="1400" b="1">
                      <a:solidFill>
                        <a:srgbClr val="007F76"/>
                      </a:solidFill>
                    </a:defRPr>
                  </a:pPr>
                  <a:endParaRPr lang="ru-RU"/>
                </a:p>
              </c:txPr>
              <c:showLegendKey val="0"/>
              <c:showVal val="1"/>
              <c:showCatName val="0"/>
              <c:showSerName val="0"/>
              <c:showPercent val="0"/>
              <c:showBubbleSize val="0"/>
              <c:extLst>
                <c:ext xmlns:c16="http://schemas.microsoft.com/office/drawing/2014/chart" uri="{C3380CC4-5D6E-409C-BE32-E72D297353CC}">
                  <c16:uniqueId val="{00000003-BE20-4893-98FC-B418FE6408C5}"/>
                </c:ext>
              </c:extLst>
            </c:dLbl>
            <c:dLbl>
              <c:idx val="10"/>
              <c:numFmt formatCode="#,##0.0" sourceLinked="0"/>
              <c:spPr>
                <a:noFill/>
                <a:ln>
                  <a:noFill/>
                </a:ln>
                <a:effectLst/>
              </c:spPr>
              <c:txPr>
                <a:bodyPr wrap="square" lIns="38100" tIns="19050" rIns="38100" bIns="19050" anchor="ctr">
                  <a:spAutoFit/>
                </a:bodyPr>
                <a:lstStyle/>
                <a:p>
                  <a:pPr>
                    <a:defRPr sz="1400" b="1">
                      <a:solidFill>
                        <a:srgbClr val="007F76"/>
                      </a:solidFill>
                    </a:defRPr>
                  </a:pPr>
                  <a:endParaRPr lang="ru-RU"/>
                </a:p>
              </c:txPr>
              <c:showLegendKey val="0"/>
              <c:showVal val="1"/>
              <c:showCatName val="0"/>
              <c:showSerName val="0"/>
              <c:showPercent val="0"/>
              <c:showBubbleSize val="0"/>
              <c:extLst>
                <c:ext xmlns:c16="http://schemas.microsoft.com/office/drawing/2014/chart" uri="{C3380CC4-5D6E-409C-BE32-E72D297353CC}">
                  <c16:uniqueId val="{00000004-BE20-4893-98FC-B418FE6408C5}"/>
                </c:ext>
              </c:extLst>
            </c:dLbl>
            <c:dLbl>
              <c:idx val="11"/>
              <c:numFmt formatCode="#,##0.0" sourceLinked="0"/>
              <c:spPr>
                <a:noFill/>
                <a:ln>
                  <a:noFill/>
                </a:ln>
                <a:effectLst/>
              </c:spPr>
              <c:txPr>
                <a:bodyPr wrap="square" lIns="38100" tIns="19050" rIns="38100" bIns="19050" anchor="ctr">
                  <a:spAutoFit/>
                </a:bodyPr>
                <a:lstStyle/>
                <a:p>
                  <a:pPr>
                    <a:defRPr sz="1400" b="1">
                      <a:solidFill>
                        <a:srgbClr val="007F76"/>
                      </a:solidFill>
                    </a:defRPr>
                  </a:pPr>
                  <a:endParaRPr lang="ru-RU"/>
                </a:p>
              </c:txPr>
              <c:showLegendKey val="0"/>
              <c:showVal val="1"/>
              <c:showCatName val="0"/>
              <c:showSerName val="0"/>
              <c:showPercent val="0"/>
              <c:showBubbleSize val="0"/>
              <c:extLst>
                <c:ext xmlns:c16="http://schemas.microsoft.com/office/drawing/2014/chart" uri="{C3380CC4-5D6E-409C-BE32-E72D297353CC}">
                  <c16:uniqueId val="{00000005-BE20-4893-98FC-B418FE6408C5}"/>
                </c:ext>
              </c:extLst>
            </c:dLbl>
            <c:numFmt formatCode="#,##0.0" sourceLinked="0"/>
            <c:spPr>
              <a:noFill/>
              <a:ln>
                <a:noFill/>
              </a:ln>
              <a:effectLst/>
            </c:spPr>
            <c:showLegendKey val="0"/>
            <c:showVal val="1"/>
            <c:showCatName val="0"/>
            <c:showSerName val="0"/>
            <c:showPercent val="0"/>
            <c:showBubbleSize val="0"/>
            <c:showLeaderLines val="0"/>
            <c:extLst>
              <c:ext xmlns:c15="http://schemas.microsoft.com/office/drawing/2012/chart" uri="{CE6537A1-D6FC-4f65-9D91-7224C49458BB}">
                <c15:showLeaderLines val="1"/>
              </c:ext>
            </c:extLst>
          </c:dLbls>
          <c:cat>
            <c:multiLvlStrRef>
              <c:f>Лист1!$A$2:$B$13</c:f>
              <c:multiLvlStrCache>
                <c:ptCount val="12"/>
                <c:lvl>
                  <c:pt idx="0">
                    <c:v>I</c:v>
                  </c:pt>
                  <c:pt idx="1">
                    <c:v>II</c:v>
                  </c:pt>
                  <c:pt idx="2">
                    <c:v>III</c:v>
                  </c:pt>
                  <c:pt idx="3">
                    <c:v>IV</c:v>
                  </c:pt>
                  <c:pt idx="4">
                    <c:v>I</c:v>
                  </c:pt>
                  <c:pt idx="5">
                    <c:v>II</c:v>
                  </c:pt>
                  <c:pt idx="6">
                    <c:v>III</c:v>
                  </c:pt>
                  <c:pt idx="7">
                    <c:v>IV</c:v>
                  </c:pt>
                  <c:pt idx="8">
                    <c:v>I</c:v>
                  </c:pt>
                  <c:pt idx="9">
                    <c:v>II</c:v>
                  </c:pt>
                  <c:pt idx="10">
                    <c:v>III</c:v>
                  </c:pt>
                  <c:pt idx="11">
                    <c:v>IV</c:v>
                  </c:pt>
                </c:lvl>
                <c:lvl>
                  <c:pt idx="0">
                    <c:v>2021</c:v>
                  </c:pt>
                  <c:pt idx="4">
                    <c:v>2022</c:v>
                  </c:pt>
                  <c:pt idx="8">
                    <c:v>2023</c:v>
                  </c:pt>
                </c:lvl>
              </c:multiLvlStrCache>
            </c:multiLvlStrRef>
          </c:cat>
          <c:val>
            <c:numRef>
              <c:f>Лист1!$C$2:$C$13</c:f>
              <c:numCache>
                <c:formatCode>#,##0.00</c:formatCode>
                <c:ptCount val="12"/>
                <c:pt idx="0">
                  <c:v>190.21100000000001</c:v>
                </c:pt>
                <c:pt idx="1">
                  <c:v>261.83300000000003</c:v>
                </c:pt>
                <c:pt idx="2">
                  <c:v>317.57100000000003</c:v>
                </c:pt>
                <c:pt idx="3">
                  <c:v>322.46499999999997</c:v>
                </c:pt>
                <c:pt idx="4">
                  <c:v>211.34399999999999</c:v>
                </c:pt>
                <c:pt idx="5">
                  <c:v>272.35399999999998</c:v>
                </c:pt>
                <c:pt idx="6">
                  <c:v>299.13600000000002</c:v>
                </c:pt>
                <c:pt idx="7">
                  <c:v>291.55700000000002</c:v>
                </c:pt>
                <c:pt idx="8">
                  <c:v>220.53299999999999</c:v>
                </c:pt>
                <c:pt idx="9">
                  <c:v>240.505</c:v>
                </c:pt>
                <c:pt idx="10">
                  <c:v>300.19</c:v>
                </c:pt>
                <c:pt idx="11">
                  <c:v>342.57100000000003</c:v>
                </c:pt>
              </c:numCache>
            </c:numRef>
          </c:val>
          <c:extLst>
            <c:ext xmlns:c16="http://schemas.microsoft.com/office/drawing/2014/chart" uri="{C3380CC4-5D6E-409C-BE32-E72D297353CC}">
              <c16:uniqueId val="{00000006-BE20-4893-98FC-B418FE6408C5}"/>
            </c:ext>
          </c:extLst>
        </c:ser>
        <c:dLbls>
          <c:showLegendKey val="0"/>
          <c:showVal val="0"/>
          <c:showCatName val="0"/>
          <c:showSerName val="0"/>
          <c:showPercent val="0"/>
          <c:showBubbleSize val="0"/>
        </c:dLbls>
        <c:gapWidth val="150"/>
        <c:axId val="-1527629664"/>
        <c:axId val="-1527635648"/>
      </c:barChart>
      <c:catAx>
        <c:axId val="-1527629664"/>
        <c:scaling>
          <c:orientation val="minMax"/>
        </c:scaling>
        <c:delete val="0"/>
        <c:axPos val="b"/>
        <c:numFmt formatCode="General" sourceLinked="1"/>
        <c:majorTickMark val="none"/>
        <c:minorTickMark val="none"/>
        <c:tickLblPos val="nextTo"/>
        <c:spPr>
          <a:noFill/>
          <a:ln w="9525" cap="flat" cmpd="sng" algn="ctr">
            <a:solidFill>
              <a:schemeClr val="tx1">
                <a:lumMod val="15000"/>
                <a:lumOff val="85000"/>
              </a:schemeClr>
            </a:solidFill>
            <a:round/>
          </a:ln>
          <a:effectLst/>
        </c:spPr>
        <c:txPr>
          <a:bodyPr rot="-60000000" vert="horz"/>
          <a:lstStyle/>
          <a:p>
            <a:pPr>
              <a:defRPr/>
            </a:pPr>
            <a:endParaRPr lang="ru-RU"/>
          </a:p>
        </c:txPr>
        <c:crossAx val="-1527635648"/>
        <c:crosses val="autoZero"/>
        <c:auto val="1"/>
        <c:lblAlgn val="ctr"/>
        <c:lblOffset val="0"/>
        <c:noMultiLvlLbl val="0"/>
      </c:catAx>
      <c:valAx>
        <c:axId val="-1527635648"/>
        <c:scaling>
          <c:orientation val="minMax"/>
          <c:max val="400"/>
          <c:min val="150"/>
        </c:scaling>
        <c:delete val="0"/>
        <c:axPos val="l"/>
        <c:majorGridlines>
          <c:spPr>
            <a:ln w="9525" cap="flat" cmpd="sng" algn="ctr">
              <a:solidFill>
                <a:schemeClr val="tx1">
                  <a:lumMod val="15000"/>
                  <a:lumOff val="85000"/>
                </a:schemeClr>
              </a:solidFill>
              <a:prstDash val="sysDot"/>
              <a:round/>
            </a:ln>
            <a:effectLst/>
          </c:spPr>
        </c:majorGridlines>
        <c:numFmt formatCode="#,##0" sourceLinked="0"/>
        <c:majorTickMark val="none"/>
        <c:minorTickMark val="none"/>
        <c:tickLblPos val="nextTo"/>
        <c:spPr>
          <a:noFill/>
          <a:ln>
            <a:noFill/>
          </a:ln>
          <a:effectLst/>
        </c:spPr>
        <c:txPr>
          <a:bodyPr rot="-60000000" vert="horz"/>
          <a:lstStyle/>
          <a:p>
            <a:pPr>
              <a:defRPr sz="900"/>
            </a:pPr>
            <a:endParaRPr lang="ru-RU"/>
          </a:p>
        </c:txPr>
        <c:crossAx val="-1527629664"/>
        <c:crosses val="autoZero"/>
        <c:crossBetween val="between"/>
      </c:valAx>
      <c:spPr>
        <a:noFill/>
        <a:ln>
          <a:noFill/>
        </a:ln>
        <a:effectLst/>
      </c:spPr>
    </c:plotArea>
    <c:plotVisOnly val="1"/>
    <c:dispBlanksAs val="gap"/>
    <c:showDLblsOverMax val="0"/>
  </c:chart>
  <c:spPr>
    <a:noFill/>
    <a:ln>
      <a:noFill/>
    </a:ln>
    <a:effectLst/>
  </c:spPr>
  <c:txPr>
    <a:bodyPr/>
    <a:lstStyle/>
    <a:p>
      <a:pPr>
        <a:lnSpc>
          <a:spcPct val="50000"/>
        </a:lnSpc>
        <a:defRPr sz="1050">
          <a:solidFill>
            <a:schemeClr val="tx1"/>
          </a:solidFill>
          <a:latin typeface="+mj-lt"/>
          <a:ea typeface="Helvetica" panose="00000500000000000000" pitchFamily="50" charset="0"/>
        </a:defRPr>
      </a:pPr>
      <a:endParaRPr lang="ru-RU"/>
    </a:p>
  </c:txPr>
  <c:externalData r:id="rId1">
    <c:autoUpdate val="0"/>
  </c:externalData>
</c:chartSpace>
</file>

<file path=ppt/charts/chart2.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ru-RU"/>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4.2776980198019808E-2"/>
          <c:y val="6.5984405139378935E-2"/>
          <c:w val="0.90737178217821779"/>
          <c:h val="0.77487253721573013"/>
        </c:manualLayout>
      </c:layout>
      <c:barChart>
        <c:barDir val="col"/>
        <c:grouping val="clustered"/>
        <c:varyColors val="0"/>
        <c:ser>
          <c:idx val="0"/>
          <c:order val="0"/>
          <c:tx>
            <c:strRef>
              <c:f>Лист1!$C$1</c:f>
              <c:strCache>
                <c:ptCount val="1"/>
                <c:pt idx="0">
                  <c:v>Столбец2</c:v>
                </c:pt>
              </c:strCache>
            </c:strRef>
          </c:tx>
          <c:spPr>
            <a:ln w="28575">
              <a:noFill/>
            </a:ln>
            <a:effectLst/>
          </c:spPr>
          <c:invertIfNegative val="0"/>
          <c:dPt>
            <c:idx val="0"/>
            <c:invertIfNegative val="0"/>
            <c:bubble3D val="0"/>
            <c:spPr>
              <a:solidFill>
                <a:srgbClr val="7F7F7F"/>
              </a:solidFill>
              <a:ln w="28575">
                <a:noFill/>
              </a:ln>
              <a:effectLst/>
            </c:spPr>
            <c:extLst>
              <c:ext xmlns:c16="http://schemas.microsoft.com/office/drawing/2014/chart" uri="{C3380CC4-5D6E-409C-BE32-E72D297353CC}">
                <c16:uniqueId val="{00000000-BE20-4893-98FC-B418FE6408C5}"/>
              </c:ext>
            </c:extLst>
          </c:dPt>
          <c:dPt>
            <c:idx val="1"/>
            <c:invertIfNegative val="0"/>
            <c:bubble3D val="0"/>
            <c:spPr>
              <a:solidFill>
                <a:srgbClr val="7F7F7F"/>
              </a:solidFill>
              <a:ln w="28575">
                <a:noFill/>
              </a:ln>
              <a:effectLst/>
            </c:spPr>
            <c:extLst>
              <c:ext xmlns:c16="http://schemas.microsoft.com/office/drawing/2014/chart" uri="{C3380CC4-5D6E-409C-BE32-E72D297353CC}">
                <c16:uniqueId val="{00000000-D134-4338-92C6-C57334FD84F9}"/>
              </c:ext>
            </c:extLst>
          </c:dPt>
          <c:dPt>
            <c:idx val="2"/>
            <c:invertIfNegative val="0"/>
            <c:bubble3D val="0"/>
            <c:spPr>
              <a:solidFill>
                <a:srgbClr val="7F7F7F"/>
              </a:solidFill>
              <a:ln w="28575">
                <a:noFill/>
              </a:ln>
              <a:effectLst/>
            </c:spPr>
            <c:extLst>
              <c:ext xmlns:c16="http://schemas.microsoft.com/office/drawing/2014/chart" uri="{C3380CC4-5D6E-409C-BE32-E72D297353CC}">
                <c16:uniqueId val="{00000001-D134-4338-92C6-C57334FD84F9}"/>
              </c:ext>
            </c:extLst>
          </c:dPt>
          <c:dPt>
            <c:idx val="3"/>
            <c:invertIfNegative val="0"/>
            <c:bubble3D val="0"/>
            <c:spPr>
              <a:solidFill>
                <a:srgbClr val="7F7F7F"/>
              </a:solidFill>
              <a:ln w="28575">
                <a:noFill/>
              </a:ln>
              <a:effectLst/>
            </c:spPr>
            <c:extLst>
              <c:ext xmlns:c16="http://schemas.microsoft.com/office/drawing/2014/chart" uri="{C3380CC4-5D6E-409C-BE32-E72D297353CC}">
                <c16:uniqueId val="{00000002-D134-4338-92C6-C57334FD84F9}"/>
              </c:ext>
            </c:extLst>
          </c:dPt>
          <c:dPt>
            <c:idx val="4"/>
            <c:invertIfNegative val="0"/>
            <c:bubble3D val="0"/>
            <c:spPr>
              <a:solidFill>
                <a:srgbClr val="7F7F7F"/>
              </a:solidFill>
              <a:ln w="28575">
                <a:noFill/>
              </a:ln>
              <a:effectLst/>
            </c:spPr>
            <c:extLst>
              <c:ext xmlns:c16="http://schemas.microsoft.com/office/drawing/2014/chart" uri="{C3380CC4-5D6E-409C-BE32-E72D297353CC}">
                <c16:uniqueId val="{00000001-BE20-4893-98FC-B418FE6408C5}"/>
              </c:ext>
            </c:extLst>
          </c:dPt>
          <c:dPt>
            <c:idx val="5"/>
            <c:invertIfNegative val="0"/>
            <c:bubble3D val="0"/>
            <c:spPr>
              <a:solidFill>
                <a:srgbClr val="7F7F7F"/>
              </a:solidFill>
              <a:ln w="28575">
                <a:noFill/>
              </a:ln>
              <a:effectLst/>
            </c:spPr>
            <c:extLst>
              <c:ext xmlns:c16="http://schemas.microsoft.com/office/drawing/2014/chart" uri="{C3380CC4-5D6E-409C-BE32-E72D297353CC}">
                <c16:uniqueId val="{00000003-D134-4338-92C6-C57334FD84F9}"/>
              </c:ext>
            </c:extLst>
          </c:dPt>
          <c:dPt>
            <c:idx val="6"/>
            <c:invertIfNegative val="0"/>
            <c:bubble3D val="0"/>
            <c:spPr>
              <a:solidFill>
                <a:srgbClr val="7F7F7F"/>
              </a:solidFill>
              <a:ln w="28575">
                <a:noFill/>
              </a:ln>
              <a:effectLst/>
            </c:spPr>
            <c:extLst>
              <c:ext xmlns:c16="http://schemas.microsoft.com/office/drawing/2014/chart" uri="{C3380CC4-5D6E-409C-BE32-E72D297353CC}">
                <c16:uniqueId val="{00000004-D134-4338-92C6-C57334FD84F9}"/>
              </c:ext>
            </c:extLst>
          </c:dPt>
          <c:dPt>
            <c:idx val="7"/>
            <c:invertIfNegative val="0"/>
            <c:bubble3D val="0"/>
            <c:spPr>
              <a:solidFill>
                <a:srgbClr val="7F7F7F"/>
              </a:solidFill>
              <a:ln w="28575">
                <a:noFill/>
              </a:ln>
              <a:effectLst/>
            </c:spPr>
            <c:extLst>
              <c:ext xmlns:c16="http://schemas.microsoft.com/office/drawing/2014/chart" uri="{C3380CC4-5D6E-409C-BE32-E72D297353CC}">
                <c16:uniqueId val="{00000005-D134-4338-92C6-C57334FD84F9}"/>
              </c:ext>
            </c:extLst>
          </c:dPt>
          <c:dPt>
            <c:idx val="8"/>
            <c:invertIfNegative val="0"/>
            <c:bubble3D val="0"/>
            <c:spPr>
              <a:solidFill>
                <a:srgbClr val="7F7F7F"/>
              </a:solidFill>
              <a:ln w="28575">
                <a:noFill/>
              </a:ln>
              <a:effectLst/>
            </c:spPr>
            <c:extLst>
              <c:ext xmlns:c16="http://schemas.microsoft.com/office/drawing/2014/chart" uri="{C3380CC4-5D6E-409C-BE32-E72D297353CC}">
                <c16:uniqueId val="{00000002-BE20-4893-98FC-B418FE6408C5}"/>
              </c:ext>
            </c:extLst>
          </c:dPt>
          <c:dPt>
            <c:idx val="9"/>
            <c:invertIfNegative val="0"/>
            <c:bubble3D val="0"/>
            <c:spPr>
              <a:solidFill>
                <a:schemeClr val="accent3">
                  <a:lumMod val="50000"/>
                </a:schemeClr>
              </a:solidFill>
              <a:ln w="28575">
                <a:noFill/>
              </a:ln>
              <a:effectLst/>
            </c:spPr>
            <c:extLst>
              <c:ext xmlns:c16="http://schemas.microsoft.com/office/drawing/2014/chart" uri="{C3380CC4-5D6E-409C-BE32-E72D297353CC}">
                <c16:uniqueId val="{00000012-C79C-409B-A9DF-47F1251F1AD1}"/>
              </c:ext>
            </c:extLst>
          </c:dPt>
          <c:dPt>
            <c:idx val="10"/>
            <c:invertIfNegative val="0"/>
            <c:bubble3D val="0"/>
            <c:spPr>
              <a:solidFill>
                <a:schemeClr val="accent3">
                  <a:lumMod val="50000"/>
                </a:schemeClr>
              </a:solidFill>
              <a:ln w="28575">
                <a:noFill/>
              </a:ln>
              <a:effectLst/>
            </c:spPr>
            <c:extLst>
              <c:ext xmlns:c16="http://schemas.microsoft.com/office/drawing/2014/chart" uri="{C3380CC4-5D6E-409C-BE32-E72D297353CC}">
                <c16:uniqueId val="{00000013-C79C-409B-A9DF-47F1251F1AD1}"/>
              </c:ext>
            </c:extLst>
          </c:dPt>
          <c:dPt>
            <c:idx val="11"/>
            <c:invertIfNegative val="0"/>
            <c:bubble3D val="0"/>
            <c:spPr>
              <a:solidFill>
                <a:schemeClr val="accent3">
                  <a:lumMod val="50000"/>
                </a:schemeClr>
              </a:solidFill>
              <a:ln w="28575">
                <a:noFill/>
              </a:ln>
              <a:effectLst/>
            </c:spPr>
            <c:extLst>
              <c:ext xmlns:c16="http://schemas.microsoft.com/office/drawing/2014/chart" uri="{C3380CC4-5D6E-409C-BE32-E72D297353CC}">
                <c16:uniqueId val="{00000014-C79C-409B-A9DF-47F1251F1AD1}"/>
              </c:ext>
            </c:extLst>
          </c:dPt>
          <c:dLbls>
            <c:dLbl>
              <c:idx val="9"/>
              <c:numFmt formatCode="#,##0.0" sourceLinked="0"/>
              <c:spPr>
                <a:noFill/>
                <a:ln>
                  <a:noFill/>
                </a:ln>
                <a:effectLst/>
              </c:spPr>
              <c:txPr>
                <a:bodyPr wrap="square" lIns="38100" tIns="19050" rIns="38100" bIns="19050" anchor="ctr">
                  <a:spAutoFit/>
                </a:bodyPr>
                <a:lstStyle/>
                <a:p>
                  <a:pPr>
                    <a:defRPr sz="1100" b="1">
                      <a:solidFill>
                        <a:schemeClr val="accent3">
                          <a:lumMod val="50000"/>
                        </a:schemeClr>
                      </a:solidFill>
                    </a:defRPr>
                  </a:pPr>
                  <a:endParaRPr lang="ru-RU"/>
                </a:p>
              </c:txPr>
              <c:showLegendKey val="0"/>
              <c:showVal val="1"/>
              <c:showCatName val="0"/>
              <c:showSerName val="0"/>
              <c:showPercent val="0"/>
              <c:showBubbleSize val="0"/>
              <c:extLst>
                <c:ext xmlns:c16="http://schemas.microsoft.com/office/drawing/2014/chart" uri="{C3380CC4-5D6E-409C-BE32-E72D297353CC}">
                  <c16:uniqueId val="{00000012-C79C-409B-A9DF-47F1251F1AD1}"/>
                </c:ext>
              </c:extLst>
            </c:dLbl>
            <c:dLbl>
              <c:idx val="10"/>
              <c:numFmt formatCode="#,##0.0" sourceLinked="0"/>
              <c:spPr>
                <a:noFill/>
                <a:ln>
                  <a:noFill/>
                </a:ln>
                <a:effectLst/>
              </c:spPr>
              <c:txPr>
                <a:bodyPr wrap="square" lIns="38100" tIns="19050" rIns="38100" bIns="19050" anchor="ctr">
                  <a:spAutoFit/>
                </a:bodyPr>
                <a:lstStyle/>
                <a:p>
                  <a:pPr>
                    <a:defRPr sz="1100" b="1">
                      <a:solidFill>
                        <a:schemeClr val="accent3">
                          <a:lumMod val="50000"/>
                        </a:schemeClr>
                      </a:solidFill>
                    </a:defRPr>
                  </a:pPr>
                  <a:endParaRPr lang="ru-RU"/>
                </a:p>
              </c:txPr>
              <c:showLegendKey val="0"/>
              <c:showVal val="1"/>
              <c:showCatName val="0"/>
              <c:showSerName val="0"/>
              <c:showPercent val="0"/>
              <c:showBubbleSize val="0"/>
              <c:extLst>
                <c:ext xmlns:c16="http://schemas.microsoft.com/office/drawing/2014/chart" uri="{C3380CC4-5D6E-409C-BE32-E72D297353CC}">
                  <c16:uniqueId val="{00000013-C79C-409B-A9DF-47F1251F1AD1}"/>
                </c:ext>
              </c:extLst>
            </c:dLbl>
            <c:dLbl>
              <c:idx val="11"/>
              <c:numFmt formatCode="#,##0.0" sourceLinked="0"/>
              <c:spPr>
                <a:noFill/>
                <a:ln>
                  <a:noFill/>
                </a:ln>
                <a:effectLst/>
              </c:spPr>
              <c:txPr>
                <a:bodyPr wrap="square" lIns="38100" tIns="19050" rIns="38100" bIns="19050" anchor="ctr">
                  <a:spAutoFit/>
                </a:bodyPr>
                <a:lstStyle/>
                <a:p>
                  <a:pPr>
                    <a:defRPr sz="1100" b="1">
                      <a:solidFill>
                        <a:schemeClr val="accent3">
                          <a:lumMod val="50000"/>
                        </a:schemeClr>
                      </a:solidFill>
                    </a:defRPr>
                  </a:pPr>
                  <a:endParaRPr lang="ru-RU"/>
                </a:p>
              </c:txPr>
              <c:showLegendKey val="0"/>
              <c:showVal val="1"/>
              <c:showCatName val="0"/>
              <c:showSerName val="0"/>
              <c:showPercent val="0"/>
              <c:showBubbleSize val="0"/>
              <c:extLst>
                <c:ext xmlns:c16="http://schemas.microsoft.com/office/drawing/2014/chart" uri="{C3380CC4-5D6E-409C-BE32-E72D297353CC}">
                  <c16:uniqueId val="{00000014-C79C-409B-A9DF-47F1251F1AD1}"/>
                </c:ext>
              </c:extLst>
            </c:dLbl>
            <c:numFmt formatCode="#,##0.0" sourceLinked="0"/>
            <c:spPr>
              <a:noFill/>
              <a:ln>
                <a:noFill/>
              </a:ln>
              <a:effectLst/>
            </c:spPr>
            <c:txPr>
              <a:bodyPr wrap="square" lIns="38100" tIns="19050" rIns="38100" bIns="19050" anchor="ctr">
                <a:spAutoFit/>
              </a:bodyPr>
              <a:lstStyle/>
              <a:p>
                <a:pPr>
                  <a:defRPr sz="900"/>
                </a:pPr>
                <a:endParaRPr lang="ru-RU"/>
              </a:p>
            </c:txPr>
            <c:showLegendKey val="0"/>
            <c:showVal val="1"/>
            <c:showCatName val="0"/>
            <c:showSerName val="0"/>
            <c:showPercent val="0"/>
            <c:showBubbleSize val="0"/>
            <c:showLeaderLines val="0"/>
            <c:extLst>
              <c:ext xmlns:c15="http://schemas.microsoft.com/office/drawing/2012/chart" uri="{CE6537A1-D6FC-4f65-9D91-7224C49458BB}">
                <c15:showLeaderLines val="1"/>
              </c:ext>
            </c:extLst>
          </c:dLbls>
          <c:cat>
            <c:multiLvlStrRef>
              <c:f>Лист1!$A$2:$B$13</c:f>
              <c:multiLvlStrCache>
                <c:ptCount val="12"/>
                <c:lvl>
                  <c:pt idx="0">
                    <c:v>I</c:v>
                  </c:pt>
                  <c:pt idx="1">
                    <c:v>II</c:v>
                  </c:pt>
                  <c:pt idx="2">
                    <c:v>III</c:v>
                  </c:pt>
                  <c:pt idx="3">
                    <c:v>IV</c:v>
                  </c:pt>
                  <c:pt idx="4">
                    <c:v>I</c:v>
                  </c:pt>
                  <c:pt idx="5">
                    <c:v>II</c:v>
                  </c:pt>
                  <c:pt idx="6">
                    <c:v>III</c:v>
                  </c:pt>
                  <c:pt idx="7">
                    <c:v>IV</c:v>
                  </c:pt>
                  <c:pt idx="8">
                    <c:v>I</c:v>
                  </c:pt>
                  <c:pt idx="9">
                    <c:v>II</c:v>
                  </c:pt>
                  <c:pt idx="10">
                    <c:v>III</c:v>
                  </c:pt>
                  <c:pt idx="11">
                    <c:v>IV</c:v>
                  </c:pt>
                </c:lvl>
                <c:lvl>
                  <c:pt idx="0">
                    <c:v>2021</c:v>
                  </c:pt>
                  <c:pt idx="4">
                    <c:v>2022</c:v>
                  </c:pt>
                  <c:pt idx="8">
                    <c:v>2023</c:v>
                  </c:pt>
                </c:lvl>
              </c:multiLvlStrCache>
            </c:multiLvlStrRef>
          </c:cat>
          <c:val>
            <c:numRef>
              <c:f>Лист1!$C$2:$C$13</c:f>
              <c:numCache>
                <c:formatCode>#,##0.00</c:formatCode>
                <c:ptCount val="12"/>
                <c:pt idx="0">
                  <c:v>190.21100000000001</c:v>
                </c:pt>
                <c:pt idx="1">
                  <c:v>261.83300000000003</c:v>
                </c:pt>
                <c:pt idx="2">
                  <c:v>317.57100000000003</c:v>
                </c:pt>
                <c:pt idx="3">
                  <c:v>322.46499999999997</c:v>
                </c:pt>
                <c:pt idx="4">
                  <c:v>211.34399999999999</c:v>
                </c:pt>
                <c:pt idx="5">
                  <c:v>272.35399999999998</c:v>
                </c:pt>
                <c:pt idx="6">
                  <c:v>299.13600000000002</c:v>
                </c:pt>
                <c:pt idx="7">
                  <c:v>291.55700000000002</c:v>
                </c:pt>
                <c:pt idx="8">
                  <c:v>220.53299999999999</c:v>
                </c:pt>
                <c:pt idx="9">
                  <c:v>260.971</c:v>
                </c:pt>
                <c:pt idx="10">
                  <c:v>321.28199999999998</c:v>
                </c:pt>
                <c:pt idx="11">
                  <c:v>361.733</c:v>
                </c:pt>
              </c:numCache>
            </c:numRef>
          </c:val>
          <c:extLst>
            <c:ext xmlns:c16="http://schemas.microsoft.com/office/drawing/2014/chart" uri="{C3380CC4-5D6E-409C-BE32-E72D297353CC}">
              <c16:uniqueId val="{00000006-BE20-4893-98FC-B418FE6408C5}"/>
            </c:ext>
          </c:extLst>
        </c:ser>
        <c:dLbls>
          <c:showLegendKey val="0"/>
          <c:showVal val="0"/>
          <c:showCatName val="0"/>
          <c:showSerName val="0"/>
          <c:showPercent val="0"/>
          <c:showBubbleSize val="0"/>
        </c:dLbls>
        <c:gapWidth val="50"/>
        <c:axId val="-1527629664"/>
        <c:axId val="-1527635648"/>
      </c:barChart>
      <c:catAx>
        <c:axId val="-1527629664"/>
        <c:scaling>
          <c:orientation val="minMax"/>
        </c:scaling>
        <c:delete val="0"/>
        <c:axPos val="b"/>
        <c:numFmt formatCode="General" sourceLinked="1"/>
        <c:majorTickMark val="none"/>
        <c:minorTickMark val="none"/>
        <c:tickLblPos val="nextTo"/>
        <c:spPr>
          <a:noFill/>
          <a:ln w="9525" cap="flat" cmpd="sng" algn="ctr">
            <a:solidFill>
              <a:schemeClr val="tx1">
                <a:lumMod val="15000"/>
                <a:lumOff val="85000"/>
              </a:schemeClr>
            </a:solidFill>
            <a:round/>
          </a:ln>
          <a:effectLst/>
        </c:spPr>
        <c:txPr>
          <a:bodyPr rot="-60000000" vert="horz"/>
          <a:lstStyle/>
          <a:p>
            <a:pPr>
              <a:defRPr sz="900"/>
            </a:pPr>
            <a:endParaRPr lang="ru-RU"/>
          </a:p>
        </c:txPr>
        <c:crossAx val="-1527635648"/>
        <c:crosses val="autoZero"/>
        <c:auto val="1"/>
        <c:lblAlgn val="ctr"/>
        <c:lblOffset val="0"/>
        <c:noMultiLvlLbl val="0"/>
      </c:catAx>
      <c:valAx>
        <c:axId val="-1527635648"/>
        <c:scaling>
          <c:orientation val="minMax"/>
          <c:max val="400"/>
          <c:min val="150"/>
        </c:scaling>
        <c:delete val="0"/>
        <c:axPos val="l"/>
        <c:majorGridlines>
          <c:spPr>
            <a:ln w="9525" cap="flat" cmpd="sng" algn="ctr">
              <a:solidFill>
                <a:schemeClr val="tx1">
                  <a:lumMod val="15000"/>
                  <a:lumOff val="85000"/>
                </a:schemeClr>
              </a:solidFill>
              <a:prstDash val="sysDot"/>
              <a:round/>
            </a:ln>
            <a:effectLst/>
          </c:spPr>
        </c:majorGridlines>
        <c:numFmt formatCode="#,##0" sourceLinked="0"/>
        <c:majorTickMark val="none"/>
        <c:minorTickMark val="none"/>
        <c:tickLblPos val="nextTo"/>
        <c:spPr>
          <a:noFill/>
          <a:ln>
            <a:noFill/>
          </a:ln>
          <a:effectLst/>
        </c:spPr>
        <c:txPr>
          <a:bodyPr rot="-60000000" vert="horz"/>
          <a:lstStyle/>
          <a:p>
            <a:pPr>
              <a:defRPr sz="700"/>
            </a:pPr>
            <a:endParaRPr lang="ru-RU"/>
          </a:p>
        </c:txPr>
        <c:crossAx val="-1527629664"/>
        <c:crosses val="autoZero"/>
        <c:crossBetween val="between"/>
      </c:valAx>
      <c:spPr>
        <a:noFill/>
        <a:ln>
          <a:noFill/>
        </a:ln>
        <a:effectLst/>
      </c:spPr>
    </c:plotArea>
    <c:plotVisOnly val="1"/>
    <c:dispBlanksAs val="gap"/>
    <c:showDLblsOverMax val="0"/>
  </c:chart>
  <c:spPr>
    <a:noFill/>
    <a:ln>
      <a:noFill/>
    </a:ln>
    <a:effectLst/>
  </c:spPr>
  <c:txPr>
    <a:bodyPr/>
    <a:lstStyle/>
    <a:p>
      <a:pPr>
        <a:lnSpc>
          <a:spcPct val="50000"/>
        </a:lnSpc>
        <a:defRPr sz="1050">
          <a:solidFill>
            <a:schemeClr val="tx1"/>
          </a:solidFill>
          <a:latin typeface="+mj-lt"/>
          <a:ea typeface="Helvetica" panose="00000500000000000000" pitchFamily="50" charset="0"/>
        </a:defRPr>
      </a:pPr>
      <a:endParaRPr lang="ru-RU"/>
    </a:p>
  </c:txPr>
  <c:externalData r:id="rId1">
    <c:autoUpdate val="0"/>
  </c:externalData>
</c:chartSpace>
</file>

<file path=ppt/charts/chart3.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ru-RU"/>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4.2776980198019808E-2"/>
          <c:y val="6.5984405139378935E-2"/>
          <c:w val="0.90737178217821779"/>
          <c:h val="0.77487253721573013"/>
        </c:manualLayout>
      </c:layout>
      <c:barChart>
        <c:barDir val="col"/>
        <c:grouping val="clustered"/>
        <c:varyColors val="0"/>
        <c:ser>
          <c:idx val="0"/>
          <c:order val="0"/>
          <c:tx>
            <c:strRef>
              <c:f>Лист1!$C$1</c:f>
              <c:strCache>
                <c:ptCount val="1"/>
                <c:pt idx="0">
                  <c:v>Столбец2</c:v>
                </c:pt>
              </c:strCache>
            </c:strRef>
          </c:tx>
          <c:spPr>
            <a:ln w="28575">
              <a:noFill/>
            </a:ln>
            <a:effectLst/>
          </c:spPr>
          <c:invertIfNegative val="0"/>
          <c:dPt>
            <c:idx val="0"/>
            <c:invertIfNegative val="0"/>
            <c:bubble3D val="0"/>
            <c:spPr>
              <a:solidFill>
                <a:srgbClr val="7F7F7F"/>
              </a:solidFill>
              <a:ln w="28575">
                <a:noFill/>
              </a:ln>
              <a:effectLst/>
            </c:spPr>
            <c:extLst>
              <c:ext xmlns:c16="http://schemas.microsoft.com/office/drawing/2014/chart" uri="{C3380CC4-5D6E-409C-BE32-E72D297353CC}">
                <c16:uniqueId val="{00000000-BE20-4893-98FC-B418FE6408C5}"/>
              </c:ext>
            </c:extLst>
          </c:dPt>
          <c:dPt>
            <c:idx val="1"/>
            <c:invertIfNegative val="0"/>
            <c:bubble3D val="0"/>
            <c:spPr>
              <a:solidFill>
                <a:srgbClr val="7F7F7F"/>
              </a:solidFill>
              <a:ln w="28575">
                <a:noFill/>
              </a:ln>
              <a:effectLst/>
            </c:spPr>
            <c:extLst>
              <c:ext xmlns:c16="http://schemas.microsoft.com/office/drawing/2014/chart" uri="{C3380CC4-5D6E-409C-BE32-E72D297353CC}">
                <c16:uniqueId val="{00000000-D134-4338-92C6-C57334FD84F9}"/>
              </c:ext>
            </c:extLst>
          </c:dPt>
          <c:dPt>
            <c:idx val="2"/>
            <c:invertIfNegative val="0"/>
            <c:bubble3D val="0"/>
            <c:spPr>
              <a:solidFill>
                <a:srgbClr val="7F7F7F"/>
              </a:solidFill>
              <a:ln w="28575">
                <a:noFill/>
              </a:ln>
              <a:effectLst/>
            </c:spPr>
            <c:extLst>
              <c:ext xmlns:c16="http://schemas.microsoft.com/office/drawing/2014/chart" uri="{C3380CC4-5D6E-409C-BE32-E72D297353CC}">
                <c16:uniqueId val="{00000001-D134-4338-92C6-C57334FD84F9}"/>
              </c:ext>
            </c:extLst>
          </c:dPt>
          <c:dPt>
            <c:idx val="3"/>
            <c:invertIfNegative val="0"/>
            <c:bubble3D val="0"/>
            <c:spPr>
              <a:solidFill>
                <a:srgbClr val="7F7F7F"/>
              </a:solidFill>
              <a:ln w="28575">
                <a:noFill/>
              </a:ln>
              <a:effectLst/>
            </c:spPr>
            <c:extLst>
              <c:ext xmlns:c16="http://schemas.microsoft.com/office/drawing/2014/chart" uri="{C3380CC4-5D6E-409C-BE32-E72D297353CC}">
                <c16:uniqueId val="{00000002-D134-4338-92C6-C57334FD84F9}"/>
              </c:ext>
            </c:extLst>
          </c:dPt>
          <c:dPt>
            <c:idx val="4"/>
            <c:invertIfNegative val="0"/>
            <c:bubble3D val="0"/>
            <c:spPr>
              <a:solidFill>
                <a:srgbClr val="7F7F7F"/>
              </a:solidFill>
              <a:ln w="28575">
                <a:noFill/>
              </a:ln>
              <a:effectLst/>
            </c:spPr>
            <c:extLst>
              <c:ext xmlns:c16="http://schemas.microsoft.com/office/drawing/2014/chart" uri="{C3380CC4-5D6E-409C-BE32-E72D297353CC}">
                <c16:uniqueId val="{00000001-BE20-4893-98FC-B418FE6408C5}"/>
              </c:ext>
            </c:extLst>
          </c:dPt>
          <c:dPt>
            <c:idx val="5"/>
            <c:invertIfNegative val="0"/>
            <c:bubble3D val="0"/>
            <c:spPr>
              <a:solidFill>
                <a:srgbClr val="7F7F7F"/>
              </a:solidFill>
              <a:ln w="28575">
                <a:noFill/>
              </a:ln>
              <a:effectLst/>
            </c:spPr>
            <c:extLst>
              <c:ext xmlns:c16="http://schemas.microsoft.com/office/drawing/2014/chart" uri="{C3380CC4-5D6E-409C-BE32-E72D297353CC}">
                <c16:uniqueId val="{00000003-D134-4338-92C6-C57334FD84F9}"/>
              </c:ext>
            </c:extLst>
          </c:dPt>
          <c:dPt>
            <c:idx val="6"/>
            <c:invertIfNegative val="0"/>
            <c:bubble3D val="0"/>
            <c:spPr>
              <a:solidFill>
                <a:srgbClr val="7F7F7F"/>
              </a:solidFill>
              <a:ln w="28575">
                <a:noFill/>
              </a:ln>
              <a:effectLst/>
            </c:spPr>
            <c:extLst>
              <c:ext xmlns:c16="http://schemas.microsoft.com/office/drawing/2014/chart" uri="{C3380CC4-5D6E-409C-BE32-E72D297353CC}">
                <c16:uniqueId val="{00000004-D134-4338-92C6-C57334FD84F9}"/>
              </c:ext>
            </c:extLst>
          </c:dPt>
          <c:dPt>
            <c:idx val="7"/>
            <c:invertIfNegative val="0"/>
            <c:bubble3D val="0"/>
            <c:spPr>
              <a:solidFill>
                <a:srgbClr val="7F7F7F"/>
              </a:solidFill>
              <a:ln w="28575">
                <a:noFill/>
              </a:ln>
              <a:effectLst/>
            </c:spPr>
            <c:extLst>
              <c:ext xmlns:c16="http://schemas.microsoft.com/office/drawing/2014/chart" uri="{C3380CC4-5D6E-409C-BE32-E72D297353CC}">
                <c16:uniqueId val="{00000005-D134-4338-92C6-C57334FD84F9}"/>
              </c:ext>
            </c:extLst>
          </c:dPt>
          <c:dPt>
            <c:idx val="8"/>
            <c:invertIfNegative val="0"/>
            <c:bubble3D val="0"/>
            <c:spPr>
              <a:solidFill>
                <a:srgbClr val="7F7F7F"/>
              </a:solidFill>
              <a:ln w="28575">
                <a:noFill/>
              </a:ln>
              <a:effectLst/>
            </c:spPr>
            <c:extLst>
              <c:ext xmlns:c16="http://schemas.microsoft.com/office/drawing/2014/chart" uri="{C3380CC4-5D6E-409C-BE32-E72D297353CC}">
                <c16:uniqueId val="{00000002-BE20-4893-98FC-B418FE6408C5}"/>
              </c:ext>
            </c:extLst>
          </c:dPt>
          <c:dPt>
            <c:idx val="9"/>
            <c:invertIfNegative val="0"/>
            <c:bubble3D val="0"/>
            <c:spPr>
              <a:solidFill>
                <a:schemeClr val="accent6">
                  <a:lumMod val="50000"/>
                </a:schemeClr>
              </a:solidFill>
              <a:ln w="28575">
                <a:noFill/>
              </a:ln>
              <a:effectLst/>
            </c:spPr>
            <c:extLst>
              <c:ext xmlns:c16="http://schemas.microsoft.com/office/drawing/2014/chart" uri="{C3380CC4-5D6E-409C-BE32-E72D297353CC}">
                <c16:uniqueId val="{00000012-C79C-409B-A9DF-47F1251F1AD1}"/>
              </c:ext>
            </c:extLst>
          </c:dPt>
          <c:dPt>
            <c:idx val="10"/>
            <c:invertIfNegative val="0"/>
            <c:bubble3D val="0"/>
            <c:spPr>
              <a:solidFill>
                <a:schemeClr val="accent6">
                  <a:lumMod val="50000"/>
                </a:schemeClr>
              </a:solidFill>
              <a:ln w="28575">
                <a:noFill/>
              </a:ln>
              <a:effectLst/>
            </c:spPr>
            <c:extLst>
              <c:ext xmlns:c16="http://schemas.microsoft.com/office/drawing/2014/chart" uri="{C3380CC4-5D6E-409C-BE32-E72D297353CC}">
                <c16:uniqueId val="{00000013-C79C-409B-A9DF-47F1251F1AD1}"/>
              </c:ext>
            </c:extLst>
          </c:dPt>
          <c:dPt>
            <c:idx val="11"/>
            <c:invertIfNegative val="0"/>
            <c:bubble3D val="0"/>
            <c:spPr>
              <a:solidFill>
                <a:schemeClr val="accent6">
                  <a:lumMod val="50000"/>
                </a:schemeClr>
              </a:solidFill>
              <a:ln w="28575">
                <a:noFill/>
              </a:ln>
              <a:effectLst/>
            </c:spPr>
            <c:extLst>
              <c:ext xmlns:c16="http://schemas.microsoft.com/office/drawing/2014/chart" uri="{C3380CC4-5D6E-409C-BE32-E72D297353CC}">
                <c16:uniqueId val="{00000014-C79C-409B-A9DF-47F1251F1AD1}"/>
              </c:ext>
            </c:extLst>
          </c:dPt>
          <c:dLbls>
            <c:dLbl>
              <c:idx val="9"/>
              <c:numFmt formatCode="#,##0.0" sourceLinked="0"/>
              <c:spPr>
                <a:noFill/>
                <a:ln>
                  <a:noFill/>
                </a:ln>
                <a:effectLst/>
              </c:spPr>
              <c:txPr>
                <a:bodyPr wrap="square" lIns="38100" tIns="19050" rIns="38100" bIns="19050" anchor="ctr">
                  <a:spAutoFit/>
                </a:bodyPr>
                <a:lstStyle/>
                <a:p>
                  <a:pPr>
                    <a:defRPr sz="1100" b="1">
                      <a:solidFill>
                        <a:schemeClr val="accent6">
                          <a:lumMod val="50000"/>
                        </a:schemeClr>
                      </a:solidFill>
                    </a:defRPr>
                  </a:pPr>
                  <a:endParaRPr lang="ru-RU"/>
                </a:p>
              </c:txPr>
              <c:showLegendKey val="0"/>
              <c:showVal val="1"/>
              <c:showCatName val="0"/>
              <c:showSerName val="0"/>
              <c:showPercent val="0"/>
              <c:showBubbleSize val="0"/>
              <c:extLst>
                <c:ext xmlns:c16="http://schemas.microsoft.com/office/drawing/2014/chart" uri="{C3380CC4-5D6E-409C-BE32-E72D297353CC}">
                  <c16:uniqueId val="{00000012-C79C-409B-A9DF-47F1251F1AD1}"/>
                </c:ext>
              </c:extLst>
            </c:dLbl>
            <c:dLbl>
              <c:idx val="10"/>
              <c:numFmt formatCode="#,##0.0" sourceLinked="0"/>
              <c:spPr>
                <a:noFill/>
                <a:ln>
                  <a:noFill/>
                </a:ln>
                <a:effectLst/>
              </c:spPr>
              <c:txPr>
                <a:bodyPr wrap="square" lIns="38100" tIns="19050" rIns="38100" bIns="19050" anchor="ctr">
                  <a:spAutoFit/>
                </a:bodyPr>
                <a:lstStyle/>
                <a:p>
                  <a:pPr>
                    <a:defRPr sz="1100" b="1">
                      <a:solidFill>
                        <a:schemeClr val="accent6">
                          <a:lumMod val="50000"/>
                        </a:schemeClr>
                      </a:solidFill>
                    </a:defRPr>
                  </a:pPr>
                  <a:endParaRPr lang="ru-RU"/>
                </a:p>
              </c:txPr>
              <c:showLegendKey val="0"/>
              <c:showVal val="1"/>
              <c:showCatName val="0"/>
              <c:showSerName val="0"/>
              <c:showPercent val="0"/>
              <c:showBubbleSize val="0"/>
              <c:extLst>
                <c:ext xmlns:c16="http://schemas.microsoft.com/office/drawing/2014/chart" uri="{C3380CC4-5D6E-409C-BE32-E72D297353CC}">
                  <c16:uniqueId val="{00000013-C79C-409B-A9DF-47F1251F1AD1}"/>
                </c:ext>
              </c:extLst>
            </c:dLbl>
            <c:dLbl>
              <c:idx val="11"/>
              <c:numFmt formatCode="#,##0.0" sourceLinked="0"/>
              <c:spPr>
                <a:noFill/>
                <a:ln>
                  <a:noFill/>
                </a:ln>
                <a:effectLst/>
              </c:spPr>
              <c:txPr>
                <a:bodyPr wrap="square" lIns="38100" tIns="19050" rIns="38100" bIns="19050" anchor="ctr">
                  <a:spAutoFit/>
                </a:bodyPr>
                <a:lstStyle/>
                <a:p>
                  <a:pPr>
                    <a:defRPr sz="1100" b="1">
                      <a:solidFill>
                        <a:schemeClr val="accent6">
                          <a:lumMod val="50000"/>
                        </a:schemeClr>
                      </a:solidFill>
                    </a:defRPr>
                  </a:pPr>
                  <a:endParaRPr lang="ru-RU"/>
                </a:p>
              </c:txPr>
              <c:showLegendKey val="0"/>
              <c:showVal val="1"/>
              <c:showCatName val="0"/>
              <c:showSerName val="0"/>
              <c:showPercent val="0"/>
              <c:showBubbleSize val="0"/>
              <c:extLst>
                <c:ext xmlns:c16="http://schemas.microsoft.com/office/drawing/2014/chart" uri="{C3380CC4-5D6E-409C-BE32-E72D297353CC}">
                  <c16:uniqueId val="{00000014-C79C-409B-A9DF-47F1251F1AD1}"/>
                </c:ext>
              </c:extLst>
            </c:dLbl>
            <c:numFmt formatCode="#,##0.0" sourceLinked="0"/>
            <c:spPr>
              <a:noFill/>
              <a:ln>
                <a:noFill/>
              </a:ln>
              <a:effectLst/>
            </c:spPr>
            <c:txPr>
              <a:bodyPr wrap="square" lIns="38100" tIns="19050" rIns="38100" bIns="19050" anchor="ctr">
                <a:spAutoFit/>
              </a:bodyPr>
              <a:lstStyle/>
              <a:p>
                <a:pPr>
                  <a:defRPr sz="900"/>
                </a:pPr>
                <a:endParaRPr lang="ru-RU"/>
              </a:p>
            </c:txPr>
            <c:showLegendKey val="0"/>
            <c:showVal val="1"/>
            <c:showCatName val="0"/>
            <c:showSerName val="0"/>
            <c:showPercent val="0"/>
            <c:showBubbleSize val="0"/>
            <c:showLeaderLines val="0"/>
            <c:extLst>
              <c:ext xmlns:c15="http://schemas.microsoft.com/office/drawing/2012/chart" uri="{CE6537A1-D6FC-4f65-9D91-7224C49458BB}">
                <c15:showLeaderLines val="1"/>
              </c:ext>
            </c:extLst>
          </c:dLbls>
          <c:cat>
            <c:multiLvlStrRef>
              <c:f>Лист1!$A$2:$B$13</c:f>
              <c:multiLvlStrCache>
                <c:ptCount val="12"/>
                <c:lvl>
                  <c:pt idx="0">
                    <c:v>I</c:v>
                  </c:pt>
                  <c:pt idx="1">
                    <c:v>II</c:v>
                  </c:pt>
                  <c:pt idx="2">
                    <c:v>III</c:v>
                  </c:pt>
                  <c:pt idx="3">
                    <c:v>IV</c:v>
                  </c:pt>
                  <c:pt idx="4">
                    <c:v>I</c:v>
                  </c:pt>
                  <c:pt idx="5">
                    <c:v>II</c:v>
                  </c:pt>
                  <c:pt idx="6">
                    <c:v>III</c:v>
                  </c:pt>
                  <c:pt idx="7">
                    <c:v>IV</c:v>
                  </c:pt>
                  <c:pt idx="8">
                    <c:v>I</c:v>
                  </c:pt>
                  <c:pt idx="9">
                    <c:v>II</c:v>
                  </c:pt>
                  <c:pt idx="10">
                    <c:v>III</c:v>
                  </c:pt>
                  <c:pt idx="11">
                    <c:v>IV</c:v>
                  </c:pt>
                </c:lvl>
                <c:lvl>
                  <c:pt idx="0">
                    <c:v>2021</c:v>
                  </c:pt>
                  <c:pt idx="4">
                    <c:v>2022</c:v>
                  </c:pt>
                  <c:pt idx="8">
                    <c:v>2023</c:v>
                  </c:pt>
                </c:lvl>
              </c:multiLvlStrCache>
            </c:multiLvlStrRef>
          </c:cat>
          <c:val>
            <c:numRef>
              <c:f>Лист1!$C$2:$C$13</c:f>
              <c:numCache>
                <c:formatCode>#,##0.00</c:formatCode>
                <c:ptCount val="12"/>
                <c:pt idx="0">
                  <c:v>190.21100000000001</c:v>
                </c:pt>
                <c:pt idx="1">
                  <c:v>261.83300000000003</c:v>
                </c:pt>
                <c:pt idx="2">
                  <c:v>317.57100000000003</c:v>
                </c:pt>
                <c:pt idx="3">
                  <c:v>322.46499999999997</c:v>
                </c:pt>
                <c:pt idx="4">
                  <c:v>211.34399999999999</c:v>
                </c:pt>
                <c:pt idx="5">
                  <c:v>272.35399999999998</c:v>
                </c:pt>
                <c:pt idx="6">
                  <c:v>299.13600000000002</c:v>
                </c:pt>
                <c:pt idx="7">
                  <c:v>291.55700000000002</c:v>
                </c:pt>
                <c:pt idx="8">
                  <c:v>220.53299999999999</c:v>
                </c:pt>
                <c:pt idx="9">
                  <c:v>221.22200000000001</c:v>
                </c:pt>
                <c:pt idx="10">
                  <c:v>282.93900000000002</c:v>
                </c:pt>
                <c:pt idx="11">
                  <c:v>319.66000000000003</c:v>
                </c:pt>
              </c:numCache>
            </c:numRef>
          </c:val>
          <c:extLst>
            <c:ext xmlns:c16="http://schemas.microsoft.com/office/drawing/2014/chart" uri="{C3380CC4-5D6E-409C-BE32-E72D297353CC}">
              <c16:uniqueId val="{00000006-BE20-4893-98FC-B418FE6408C5}"/>
            </c:ext>
          </c:extLst>
        </c:ser>
        <c:dLbls>
          <c:showLegendKey val="0"/>
          <c:showVal val="0"/>
          <c:showCatName val="0"/>
          <c:showSerName val="0"/>
          <c:showPercent val="0"/>
          <c:showBubbleSize val="0"/>
        </c:dLbls>
        <c:gapWidth val="50"/>
        <c:axId val="-1527629664"/>
        <c:axId val="-1527635648"/>
      </c:barChart>
      <c:catAx>
        <c:axId val="-1527629664"/>
        <c:scaling>
          <c:orientation val="minMax"/>
        </c:scaling>
        <c:delete val="0"/>
        <c:axPos val="b"/>
        <c:numFmt formatCode="General" sourceLinked="1"/>
        <c:majorTickMark val="none"/>
        <c:minorTickMark val="none"/>
        <c:tickLblPos val="nextTo"/>
        <c:spPr>
          <a:noFill/>
          <a:ln w="9525" cap="flat" cmpd="sng" algn="ctr">
            <a:solidFill>
              <a:schemeClr val="tx1">
                <a:lumMod val="15000"/>
                <a:lumOff val="85000"/>
              </a:schemeClr>
            </a:solidFill>
            <a:round/>
          </a:ln>
          <a:effectLst/>
        </c:spPr>
        <c:txPr>
          <a:bodyPr rot="-60000000" vert="horz"/>
          <a:lstStyle/>
          <a:p>
            <a:pPr>
              <a:defRPr sz="900"/>
            </a:pPr>
            <a:endParaRPr lang="ru-RU"/>
          </a:p>
        </c:txPr>
        <c:crossAx val="-1527635648"/>
        <c:crosses val="autoZero"/>
        <c:auto val="1"/>
        <c:lblAlgn val="ctr"/>
        <c:lblOffset val="0"/>
        <c:noMultiLvlLbl val="0"/>
      </c:catAx>
      <c:valAx>
        <c:axId val="-1527635648"/>
        <c:scaling>
          <c:orientation val="minMax"/>
          <c:max val="400"/>
          <c:min val="150"/>
        </c:scaling>
        <c:delete val="0"/>
        <c:axPos val="r"/>
        <c:majorGridlines>
          <c:spPr>
            <a:ln w="9525" cap="flat" cmpd="sng" algn="ctr">
              <a:solidFill>
                <a:schemeClr val="tx1">
                  <a:lumMod val="15000"/>
                  <a:lumOff val="85000"/>
                </a:schemeClr>
              </a:solidFill>
              <a:prstDash val="sysDot"/>
              <a:round/>
            </a:ln>
            <a:effectLst/>
          </c:spPr>
        </c:majorGridlines>
        <c:numFmt formatCode="#,##0" sourceLinked="0"/>
        <c:majorTickMark val="none"/>
        <c:minorTickMark val="none"/>
        <c:tickLblPos val="nextTo"/>
        <c:spPr>
          <a:noFill/>
          <a:ln>
            <a:noFill/>
          </a:ln>
          <a:effectLst/>
        </c:spPr>
        <c:txPr>
          <a:bodyPr rot="-60000000" vert="horz"/>
          <a:lstStyle/>
          <a:p>
            <a:pPr>
              <a:defRPr sz="700"/>
            </a:pPr>
            <a:endParaRPr lang="ru-RU"/>
          </a:p>
        </c:txPr>
        <c:crossAx val="-1527629664"/>
        <c:crosses val="max"/>
        <c:crossBetween val="between"/>
      </c:valAx>
      <c:spPr>
        <a:noFill/>
        <a:ln>
          <a:noFill/>
        </a:ln>
        <a:effectLst/>
      </c:spPr>
    </c:plotArea>
    <c:plotVisOnly val="1"/>
    <c:dispBlanksAs val="gap"/>
    <c:showDLblsOverMax val="0"/>
  </c:chart>
  <c:spPr>
    <a:noFill/>
    <a:ln>
      <a:noFill/>
    </a:ln>
    <a:effectLst/>
  </c:spPr>
  <c:txPr>
    <a:bodyPr/>
    <a:lstStyle/>
    <a:p>
      <a:pPr>
        <a:lnSpc>
          <a:spcPct val="50000"/>
        </a:lnSpc>
        <a:defRPr sz="1050">
          <a:solidFill>
            <a:schemeClr val="tx1"/>
          </a:solidFill>
          <a:latin typeface="+mj-lt"/>
          <a:ea typeface="Helvetica" panose="00000500000000000000" pitchFamily="50" charset="0"/>
        </a:defRPr>
      </a:pPr>
      <a:endParaRPr lang="ru-RU"/>
    </a:p>
  </c:txPr>
  <c:externalData r:id="rId1">
    <c:autoUpdate val="0"/>
  </c:externalData>
</c:chartSpace>
</file>

<file path=ppt/charts/chart4.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ru-RU"/>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1.0272536666434457E-2"/>
          <c:y val="0.19173344106083828"/>
          <c:w val="0.97560272541721837"/>
          <c:h val="0.75059243186512969"/>
        </c:manualLayout>
      </c:layout>
      <c:barChart>
        <c:barDir val="col"/>
        <c:grouping val="clustered"/>
        <c:varyColors val="0"/>
        <c:ser>
          <c:idx val="0"/>
          <c:order val="0"/>
          <c:tx>
            <c:strRef>
              <c:f>Лист1!$B$1</c:f>
              <c:strCache>
                <c:ptCount val="1"/>
                <c:pt idx="0">
                  <c:v>Ряд 1</c:v>
                </c:pt>
              </c:strCache>
            </c:strRef>
          </c:tx>
          <c:spPr>
            <a:solidFill>
              <a:schemeClr val="accent1"/>
            </a:solidFill>
            <a:ln>
              <a:noFill/>
            </a:ln>
            <a:effectLst/>
          </c:spPr>
          <c:invertIfNegative val="0"/>
          <c:dLbls>
            <c:dLbl>
              <c:idx val="0"/>
              <c:tx>
                <c:rich>
                  <a:bodyPr/>
                  <a:lstStyle/>
                  <a:p>
                    <a:fld id="{C5DEF8D4-5077-4E9C-ABEB-1430F49EFC63}" type="CELLRANGE">
                      <a:rPr lang="en-US"/>
                      <a:pPr/>
                      <a:t>[ДИАПАЗОН ЯЧЕЕК]</a:t>
                    </a:fld>
                    <a:endParaRPr lang="ru-RU"/>
                  </a:p>
                </c:rich>
              </c:tx>
              <c:dLblPos val="outEnd"/>
              <c:showLegendKey val="0"/>
              <c:showVal val="0"/>
              <c:showCatName val="0"/>
              <c:showSerName val="0"/>
              <c:showPercent val="0"/>
              <c:showBubbleSize val="0"/>
              <c:extLst>
                <c:ext xmlns:c15="http://schemas.microsoft.com/office/drawing/2012/chart" uri="{CE6537A1-D6FC-4f65-9D91-7224C49458BB}">
                  <c15:dlblFieldTable/>
                  <c15:showDataLabelsRange val="1"/>
                </c:ext>
                <c:ext xmlns:c16="http://schemas.microsoft.com/office/drawing/2014/chart" uri="{C3380CC4-5D6E-409C-BE32-E72D297353CC}">
                  <c16:uniqueId val="{00000000-F4E7-40EA-BCA2-B4CDAB61155E}"/>
                </c:ext>
              </c:extLst>
            </c:dLbl>
            <c:dLbl>
              <c:idx val="1"/>
              <c:tx>
                <c:rich>
                  <a:bodyPr/>
                  <a:lstStyle/>
                  <a:p>
                    <a:fld id="{587A1B6D-2E92-410B-8B32-CB5E5FE2B1A4}" type="CELLRANGE">
                      <a:rPr lang="ru-RU"/>
                      <a:pPr/>
                      <a:t>[ДИАПАЗОН ЯЧЕЕК]</a:t>
                    </a:fld>
                    <a:endParaRPr lang="ru-RU"/>
                  </a:p>
                </c:rich>
              </c:tx>
              <c:dLblPos val="outEnd"/>
              <c:showLegendKey val="0"/>
              <c:showVal val="0"/>
              <c:showCatName val="0"/>
              <c:showSerName val="0"/>
              <c:showPercent val="0"/>
              <c:showBubbleSize val="0"/>
              <c:extLst>
                <c:ext xmlns:c15="http://schemas.microsoft.com/office/drawing/2012/chart" uri="{CE6537A1-D6FC-4f65-9D91-7224C49458BB}">
                  <c15:dlblFieldTable/>
                  <c15:xForSave val="1"/>
                  <c15:showDataLabelsRange val="1"/>
                </c:ext>
                <c:ext xmlns:c16="http://schemas.microsoft.com/office/drawing/2014/chart" uri="{C3380CC4-5D6E-409C-BE32-E72D297353CC}">
                  <c16:uniqueId val="{00000001-F4E7-40EA-BCA2-B4CDAB61155E}"/>
                </c:ext>
              </c:extLst>
            </c:dLbl>
            <c:dLbl>
              <c:idx val="2"/>
              <c:tx>
                <c:rich>
                  <a:bodyPr/>
                  <a:lstStyle/>
                  <a:p>
                    <a:fld id="{471A28B8-F88B-4F21-94E8-841EAB7737BE}" type="CELLRANGE">
                      <a:rPr lang="ru-RU"/>
                      <a:pPr/>
                      <a:t>[ДИАПАЗОН ЯЧЕЕК]</a:t>
                    </a:fld>
                    <a:endParaRPr lang="ru-RU"/>
                  </a:p>
                </c:rich>
              </c:tx>
              <c:dLblPos val="outEnd"/>
              <c:showLegendKey val="0"/>
              <c:showVal val="0"/>
              <c:showCatName val="0"/>
              <c:showSerName val="0"/>
              <c:showPercent val="0"/>
              <c:showBubbleSize val="0"/>
              <c:extLst>
                <c:ext xmlns:c15="http://schemas.microsoft.com/office/drawing/2012/chart" uri="{CE6537A1-D6FC-4f65-9D91-7224C49458BB}">
                  <c15:dlblFieldTable/>
                  <c15:xForSave val="1"/>
                  <c15:showDataLabelsRange val="1"/>
                </c:ext>
                <c:ext xmlns:c16="http://schemas.microsoft.com/office/drawing/2014/chart" uri="{C3380CC4-5D6E-409C-BE32-E72D297353CC}">
                  <c16:uniqueId val="{00000002-F4E7-40EA-BCA2-B4CDAB61155E}"/>
                </c:ext>
              </c:extLst>
            </c:dLbl>
            <c:dLbl>
              <c:idx val="3"/>
              <c:tx>
                <c:rich>
                  <a:bodyPr/>
                  <a:lstStyle/>
                  <a:p>
                    <a:fld id="{BB8BC0DF-8F6D-448C-B86B-D96D6979F72F}" type="CELLRANGE">
                      <a:rPr lang="ru-RU"/>
                      <a:pPr/>
                      <a:t>[ДИАПАЗОН ЯЧЕЕК]</a:t>
                    </a:fld>
                    <a:endParaRPr lang="ru-RU"/>
                  </a:p>
                </c:rich>
              </c:tx>
              <c:dLblPos val="outEnd"/>
              <c:showLegendKey val="0"/>
              <c:showVal val="0"/>
              <c:showCatName val="0"/>
              <c:showSerName val="0"/>
              <c:showPercent val="0"/>
              <c:showBubbleSize val="0"/>
              <c:extLst>
                <c:ext xmlns:c15="http://schemas.microsoft.com/office/drawing/2012/chart" uri="{CE6537A1-D6FC-4f65-9D91-7224C49458BB}">
                  <c15:dlblFieldTable/>
                  <c15:xForSave val="1"/>
                  <c15:showDataLabelsRange val="1"/>
                </c:ext>
                <c:ext xmlns:c16="http://schemas.microsoft.com/office/drawing/2014/chart" uri="{C3380CC4-5D6E-409C-BE32-E72D297353CC}">
                  <c16:uniqueId val="{00000003-F4E7-40EA-BCA2-B4CDAB61155E}"/>
                </c:ext>
              </c:extLst>
            </c:dLbl>
            <c:dLbl>
              <c:idx val="4"/>
              <c:tx>
                <c:rich>
                  <a:bodyPr/>
                  <a:lstStyle/>
                  <a:p>
                    <a:fld id="{1A0A3C1E-5241-4F87-AAD8-20E0EF6177EC}" type="CELLRANGE">
                      <a:rPr lang="ru-RU"/>
                      <a:pPr/>
                      <a:t>[ДИАПАЗОН ЯЧЕЕК]</a:t>
                    </a:fld>
                    <a:endParaRPr lang="ru-RU"/>
                  </a:p>
                </c:rich>
              </c:tx>
              <c:dLblPos val="outEnd"/>
              <c:showLegendKey val="0"/>
              <c:showVal val="0"/>
              <c:showCatName val="0"/>
              <c:showSerName val="0"/>
              <c:showPercent val="0"/>
              <c:showBubbleSize val="0"/>
              <c:extLst>
                <c:ext xmlns:c15="http://schemas.microsoft.com/office/drawing/2012/chart" uri="{CE6537A1-D6FC-4f65-9D91-7224C49458BB}">
                  <c15:dlblFieldTable/>
                  <c15:xForSave val="1"/>
                  <c15:showDataLabelsRange val="1"/>
                </c:ext>
                <c:ext xmlns:c16="http://schemas.microsoft.com/office/drawing/2014/chart" uri="{C3380CC4-5D6E-409C-BE32-E72D297353CC}">
                  <c16:uniqueId val="{00000004-F4E7-40EA-BCA2-B4CDAB61155E}"/>
                </c:ext>
              </c:extLst>
            </c:dLbl>
            <c:dLbl>
              <c:idx val="5"/>
              <c:tx>
                <c:rich>
                  <a:bodyPr/>
                  <a:lstStyle/>
                  <a:p>
                    <a:fld id="{AEC82F02-626C-43D7-B879-299B7106EF57}" type="CELLRANGE">
                      <a:rPr lang="ru-RU"/>
                      <a:pPr/>
                      <a:t>[ДИАПАЗОН ЯЧЕЕК]</a:t>
                    </a:fld>
                    <a:endParaRPr lang="ru-RU"/>
                  </a:p>
                </c:rich>
              </c:tx>
              <c:dLblPos val="outEnd"/>
              <c:showLegendKey val="0"/>
              <c:showVal val="0"/>
              <c:showCatName val="0"/>
              <c:showSerName val="0"/>
              <c:showPercent val="0"/>
              <c:showBubbleSize val="0"/>
              <c:extLst>
                <c:ext xmlns:c15="http://schemas.microsoft.com/office/drawing/2012/chart" uri="{CE6537A1-D6FC-4f65-9D91-7224C49458BB}">
                  <c15:dlblFieldTable/>
                  <c15:xForSave val="1"/>
                  <c15:showDataLabelsRange val="1"/>
                </c:ext>
                <c:ext xmlns:c16="http://schemas.microsoft.com/office/drawing/2014/chart" uri="{C3380CC4-5D6E-409C-BE32-E72D297353CC}">
                  <c16:uniqueId val="{00000005-F4E7-40EA-BCA2-B4CDAB61155E}"/>
                </c:ext>
              </c:extLst>
            </c:dLbl>
            <c:dLbl>
              <c:idx val="6"/>
              <c:tx>
                <c:rich>
                  <a:bodyPr/>
                  <a:lstStyle/>
                  <a:p>
                    <a:fld id="{73661FA7-1B74-48D4-B5AA-5A61E271F373}" type="CELLRANGE">
                      <a:rPr lang="ru-RU"/>
                      <a:pPr/>
                      <a:t>[ДИАПАЗОН ЯЧЕЕК]</a:t>
                    </a:fld>
                    <a:endParaRPr lang="ru-RU"/>
                  </a:p>
                </c:rich>
              </c:tx>
              <c:dLblPos val="outEnd"/>
              <c:showLegendKey val="0"/>
              <c:showVal val="0"/>
              <c:showCatName val="0"/>
              <c:showSerName val="0"/>
              <c:showPercent val="0"/>
              <c:showBubbleSize val="0"/>
              <c:extLst>
                <c:ext xmlns:c15="http://schemas.microsoft.com/office/drawing/2012/chart" uri="{CE6537A1-D6FC-4f65-9D91-7224C49458BB}">
                  <c15:dlblFieldTable/>
                  <c15:xForSave val="1"/>
                  <c15:showDataLabelsRange val="1"/>
                </c:ext>
                <c:ext xmlns:c16="http://schemas.microsoft.com/office/drawing/2014/chart" uri="{C3380CC4-5D6E-409C-BE32-E72D297353CC}">
                  <c16:uniqueId val="{00000006-F4E7-40EA-BCA2-B4CDAB61155E}"/>
                </c:ext>
              </c:extLst>
            </c:dLbl>
            <c:dLbl>
              <c:idx val="7"/>
              <c:tx>
                <c:rich>
                  <a:bodyPr/>
                  <a:lstStyle/>
                  <a:p>
                    <a:fld id="{217183B0-F05E-4E65-A0A7-1F12257EE739}" type="CELLRANGE">
                      <a:rPr lang="ru-RU"/>
                      <a:pPr/>
                      <a:t>[ДИАПАЗОН ЯЧЕЕК]</a:t>
                    </a:fld>
                    <a:endParaRPr lang="ru-RU"/>
                  </a:p>
                </c:rich>
              </c:tx>
              <c:dLblPos val="outEnd"/>
              <c:showLegendKey val="0"/>
              <c:showVal val="0"/>
              <c:showCatName val="0"/>
              <c:showSerName val="0"/>
              <c:showPercent val="0"/>
              <c:showBubbleSize val="0"/>
              <c:extLst>
                <c:ext xmlns:c15="http://schemas.microsoft.com/office/drawing/2012/chart" uri="{CE6537A1-D6FC-4f65-9D91-7224C49458BB}">
                  <c15:dlblFieldTable/>
                  <c15:xForSave val="1"/>
                  <c15:showDataLabelsRange val="1"/>
                </c:ext>
                <c:ext xmlns:c16="http://schemas.microsoft.com/office/drawing/2014/chart" uri="{C3380CC4-5D6E-409C-BE32-E72D297353CC}">
                  <c16:uniqueId val="{00000007-F4E7-40EA-BCA2-B4CDAB61155E}"/>
                </c:ext>
              </c:extLst>
            </c:dLbl>
            <c:dLbl>
              <c:idx val="8"/>
              <c:tx>
                <c:rich>
                  <a:bodyPr/>
                  <a:lstStyle/>
                  <a:p>
                    <a:fld id="{44125D29-784C-4B23-83CD-AB123BEB4B8B}" type="CELLRANGE">
                      <a:rPr lang="ru-RU"/>
                      <a:pPr/>
                      <a:t>[ДИАПАЗОН ЯЧЕЕК]</a:t>
                    </a:fld>
                    <a:endParaRPr lang="ru-RU"/>
                  </a:p>
                </c:rich>
              </c:tx>
              <c:dLblPos val="outEnd"/>
              <c:showLegendKey val="0"/>
              <c:showVal val="0"/>
              <c:showCatName val="0"/>
              <c:showSerName val="0"/>
              <c:showPercent val="0"/>
              <c:showBubbleSize val="0"/>
              <c:extLst>
                <c:ext xmlns:c15="http://schemas.microsoft.com/office/drawing/2012/chart" uri="{CE6537A1-D6FC-4f65-9D91-7224C49458BB}">
                  <c15:dlblFieldTable/>
                  <c15:xForSave val="1"/>
                  <c15:showDataLabelsRange val="1"/>
                </c:ext>
                <c:ext xmlns:c16="http://schemas.microsoft.com/office/drawing/2014/chart" uri="{C3380CC4-5D6E-409C-BE32-E72D297353CC}">
                  <c16:uniqueId val="{00000008-F4E7-40EA-BCA2-B4CDAB61155E}"/>
                </c:ext>
              </c:extLst>
            </c:dLbl>
            <c:dLbl>
              <c:idx val="9"/>
              <c:tx>
                <c:rich>
                  <a:bodyPr/>
                  <a:lstStyle/>
                  <a:p>
                    <a:fld id="{C3BF0E42-0535-4C03-B4A7-94959EC1B048}" type="CELLRANGE">
                      <a:rPr lang="ru-RU"/>
                      <a:pPr/>
                      <a:t>[ДИАПАЗОН ЯЧЕЕК]</a:t>
                    </a:fld>
                    <a:endParaRPr lang="ru-RU"/>
                  </a:p>
                </c:rich>
              </c:tx>
              <c:dLblPos val="outEnd"/>
              <c:showLegendKey val="0"/>
              <c:showVal val="0"/>
              <c:showCatName val="0"/>
              <c:showSerName val="0"/>
              <c:showPercent val="0"/>
              <c:showBubbleSize val="0"/>
              <c:extLst>
                <c:ext xmlns:c15="http://schemas.microsoft.com/office/drawing/2012/chart" uri="{CE6537A1-D6FC-4f65-9D91-7224C49458BB}">
                  <c15:dlblFieldTable/>
                  <c15:xForSave val="1"/>
                  <c15:showDataLabelsRange val="1"/>
                </c:ext>
                <c:ext xmlns:c16="http://schemas.microsoft.com/office/drawing/2014/chart" uri="{C3380CC4-5D6E-409C-BE32-E72D297353CC}">
                  <c16:uniqueId val="{00000009-F4E7-40EA-BCA2-B4CDAB61155E}"/>
                </c:ext>
              </c:extLst>
            </c:dLbl>
            <c:dLbl>
              <c:idx val="10"/>
              <c:tx>
                <c:rich>
                  <a:bodyPr/>
                  <a:lstStyle/>
                  <a:p>
                    <a:fld id="{FE46C58F-24E1-4663-8D70-6B59D6E568C7}" type="CELLRANGE">
                      <a:rPr lang="ru-RU"/>
                      <a:pPr/>
                      <a:t>[ДИАПАЗОН ЯЧЕЕК]</a:t>
                    </a:fld>
                    <a:endParaRPr lang="ru-RU"/>
                  </a:p>
                </c:rich>
              </c:tx>
              <c:dLblPos val="outEnd"/>
              <c:showLegendKey val="0"/>
              <c:showVal val="0"/>
              <c:showCatName val="0"/>
              <c:showSerName val="0"/>
              <c:showPercent val="0"/>
              <c:showBubbleSize val="0"/>
              <c:extLst>
                <c:ext xmlns:c15="http://schemas.microsoft.com/office/drawing/2012/chart" uri="{CE6537A1-D6FC-4f65-9D91-7224C49458BB}">
                  <c15:dlblFieldTable/>
                  <c15:xForSave val="1"/>
                  <c15:showDataLabelsRange val="1"/>
                </c:ext>
                <c:ext xmlns:c16="http://schemas.microsoft.com/office/drawing/2014/chart" uri="{C3380CC4-5D6E-409C-BE32-E72D297353CC}">
                  <c16:uniqueId val="{0000000A-F4E7-40EA-BCA2-B4CDAB61155E}"/>
                </c:ext>
              </c:extLst>
            </c:dLbl>
            <c:dLbl>
              <c:idx val="11"/>
              <c:tx>
                <c:rich>
                  <a:bodyPr/>
                  <a:lstStyle/>
                  <a:p>
                    <a:fld id="{2FDD3BF4-B557-4E72-8D35-462CA9C49DB7}" type="CELLRANGE">
                      <a:rPr lang="ru-RU"/>
                      <a:pPr/>
                      <a:t>[ДИАПАЗОН ЯЧЕЕК]</a:t>
                    </a:fld>
                    <a:endParaRPr lang="ru-RU"/>
                  </a:p>
                </c:rich>
              </c:tx>
              <c:dLblPos val="outEnd"/>
              <c:showLegendKey val="0"/>
              <c:showVal val="0"/>
              <c:showCatName val="0"/>
              <c:showSerName val="0"/>
              <c:showPercent val="0"/>
              <c:showBubbleSize val="0"/>
              <c:extLst>
                <c:ext xmlns:c15="http://schemas.microsoft.com/office/drawing/2012/chart" uri="{CE6537A1-D6FC-4f65-9D91-7224C49458BB}">
                  <c15:dlblFieldTable/>
                  <c15:xForSave val="1"/>
                  <c15:showDataLabelsRange val="1"/>
                </c:ext>
                <c:ext xmlns:c16="http://schemas.microsoft.com/office/drawing/2014/chart" uri="{C3380CC4-5D6E-409C-BE32-E72D297353CC}">
                  <c16:uniqueId val="{0000000B-F4E7-40EA-BCA2-B4CDAB61155E}"/>
                </c:ext>
              </c:extLst>
            </c:dLbl>
            <c:dLbl>
              <c:idx val="12"/>
              <c:tx>
                <c:rich>
                  <a:bodyPr/>
                  <a:lstStyle/>
                  <a:p>
                    <a:fld id="{CC2FB0E3-02D3-4A52-A0D5-367BCFF5A1FC}" type="CELLRANGE">
                      <a:rPr lang="ru-RU"/>
                      <a:pPr/>
                      <a:t>[ДИАПАЗОН ЯЧЕЕК]</a:t>
                    </a:fld>
                    <a:endParaRPr lang="ru-RU"/>
                  </a:p>
                </c:rich>
              </c:tx>
              <c:dLblPos val="outEnd"/>
              <c:showLegendKey val="0"/>
              <c:showVal val="0"/>
              <c:showCatName val="0"/>
              <c:showSerName val="0"/>
              <c:showPercent val="0"/>
              <c:showBubbleSize val="0"/>
              <c:extLst>
                <c:ext xmlns:c15="http://schemas.microsoft.com/office/drawing/2012/chart" uri="{CE6537A1-D6FC-4f65-9D91-7224C49458BB}">
                  <c15:dlblFieldTable/>
                  <c15:xForSave val="1"/>
                  <c15:showDataLabelsRange val="1"/>
                </c:ext>
                <c:ext xmlns:c16="http://schemas.microsoft.com/office/drawing/2014/chart" uri="{C3380CC4-5D6E-409C-BE32-E72D297353CC}">
                  <c16:uniqueId val="{0000000C-F4E7-40EA-BCA2-B4CDAB61155E}"/>
                </c:ext>
              </c:extLst>
            </c:dLbl>
            <c:dLbl>
              <c:idx val="13"/>
              <c:tx>
                <c:rich>
                  <a:bodyPr/>
                  <a:lstStyle/>
                  <a:p>
                    <a:fld id="{7B395AD3-AD28-4904-92E7-79AE54D88F83}" type="CELLRANGE">
                      <a:rPr lang="ru-RU"/>
                      <a:pPr/>
                      <a:t>[ДИАПАЗОН ЯЧЕЕК]</a:t>
                    </a:fld>
                    <a:endParaRPr lang="ru-RU"/>
                  </a:p>
                </c:rich>
              </c:tx>
              <c:dLblPos val="outEnd"/>
              <c:showLegendKey val="0"/>
              <c:showVal val="0"/>
              <c:showCatName val="0"/>
              <c:showSerName val="0"/>
              <c:showPercent val="0"/>
              <c:showBubbleSize val="0"/>
              <c:extLst>
                <c:ext xmlns:c15="http://schemas.microsoft.com/office/drawing/2012/chart" uri="{CE6537A1-D6FC-4f65-9D91-7224C49458BB}">
                  <c15:dlblFieldTable/>
                  <c15:xForSave val="1"/>
                  <c15:showDataLabelsRange val="1"/>
                </c:ext>
                <c:ext xmlns:c16="http://schemas.microsoft.com/office/drawing/2014/chart" uri="{C3380CC4-5D6E-409C-BE32-E72D297353CC}">
                  <c16:uniqueId val="{0000000D-F4E7-40EA-BCA2-B4CDAB61155E}"/>
                </c:ext>
              </c:extLst>
            </c:dLbl>
            <c:dLbl>
              <c:idx val="14"/>
              <c:tx>
                <c:rich>
                  <a:bodyPr/>
                  <a:lstStyle/>
                  <a:p>
                    <a:fld id="{D8749EC9-5BAD-4BBC-A94E-4714AFCEC17C}" type="CELLRANGE">
                      <a:rPr lang="ru-RU"/>
                      <a:pPr/>
                      <a:t>[ДИАПАЗОН ЯЧЕЕК]</a:t>
                    </a:fld>
                    <a:endParaRPr lang="ru-RU"/>
                  </a:p>
                </c:rich>
              </c:tx>
              <c:dLblPos val="outEnd"/>
              <c:showLegendKey val="0"/>
              <c:showVal val="0"/>
              <c:showCatName val="0"/>
              <c:showSerName val="0"/>
              <c:showPercent val="0"/>
              <c:showBubbleSize val="0"/>
              <c:extLst>
                <c:ext xmlns:c15="http://schemas.microsoft.com/office/drawing/2012/chart" uri="{CE6537A1-D6FC-4f65-9D91-7224C49458BB}">
                  <c15:dlblFieldTable/>
                  <c15:xForSave val="1"/>
                  <c15:showDataLabelsRange val="1"/>
                </c:ext>
                <c:ext xmlns:c16="http://schemas.microsoft.com/office/drawing/2014/chart" uri="{C3380CC4-5D6E-409C-BE32-E72D297353CC}">
                  <c16:uniqueId val="{0000000E-F4E7-40EA-BCA2-B4CDAB61155E}"/>
                </c:ext>
              </c:extLst>
            </c:dLbl>
            <c:dLbl>
              <c:idx val="15"/>
              <c:tx>
                <c:rich>
                  <a:bodyPr/>
                  <a:lstStyle/>
                  <a:p>
                    <a:fld id="{922FC8CB-679F-4494-A5B2-58558CA089F1}" type="CELLRANGE">
                      <a:rPr lang="ru-RU"/>
                      <a:pPr/>
                      <a:t>[ДИАПАЗОН ЯЧЕЕК]</a:t>
                    </a:fld>
                    <a:endParaRPr lang="ru-RU"/>
                  </a:p>
                </c:rich>
              </c:tx>
              <c:dLblPos val="outEnd"/>
              <c:showLegendKey val="0"/>
              <c:showVal val="0"/>
              <c:showCatName val="0"/>
              <c:showSerName val="0"/>
              <c:showPercent val="0"/>
              <c:showBubbleSize val="0"/>
              <c:extLst>
                <c:ext xmlns:c15="http://schemas.microsoft.com/office/drawing/2012/chart" uri="{CE6537A1-D6FC-4f65-9D91-7224C49458BB}">
                  <c15:dlblFieldTable/>
                  <c15:xForSave val="1"/>
                  <c15:showDataLabelsRange val="1"/>
                </c:ext>
                <c:ext xmlns:c16="http://schemas.microsoft.com/office/drawing/2014/chart" uri="{C3380CC4-5D6E-409C-BE32-E72D297353CC}">
                  <c16:uniqueId val="{0000000F-F4E7-40EA-BCA2-B4CDAB61155E}"/>
                </c:ext>
              </c:extLst>
            </c:dLbl>
            <c:dLbl>
              <c:idx val="16"/>
              <c:tx>
                <c:rich>
                  <a:bodyPr/>
                  <a:lstStyle/>
                  <a:p>
                    <a:fld id="{3DAFE59F-0D9C-4D52-A083-94CCBD4137AE}" type="CELLRANGE">
                      <a:rPr lang="ru-RU"/>
                      <a:pPr/>
                      <a:t>[ДИАПАЗОН ЯЧЕЕК]</a:t>
                    </a:fld>
                    <a:endParaRPr lang="ru-RU"/>
                  </a:p>
                </c:rich>
              </c:tx>
              <c:dLblPos val="outEnd"/>
              <c:showLegendKey val="0"/>
              <c:showVal val="0"/>
              <c:showCatName val="0"/>
              <c:showSerName val="0"/>
              <c:showPercent val="0"/>
              <c:showBubbleSize val="0"/>
              <c:extLst>
                <c:ext xmlns:c15="http://schemas.microsoft.com/office/drawing/2012/chart" uri="{CE6537A1-D6FC-4f65-9D91-7224C49458BB}">
                  <c15:dlblFieldTable/>
                  <c15:xForSave val="1"/>
                  <c15:showDataLabelsRange val="1"/>
                </c:ext>
                <c:ext xmlns:c16="http://schemas.microsoft.com/office/drawing/2014/chart" uri="{C3380CC4-5D6E-409C-BE32-E72D297353CC}">
                  <c16:uniqueId val="{00000010-F4E7-40EA-BCA2-B4CDAB61155E}"/>
                </c:ext>
              </c:extLst>
            </c:dLbl>
            <c:dLbl>
              <c:idx val="17"/>
              <c:tx>
                <c:rich>
                  <a:bodyPr/>
                  <a:lstStyle/>
                  <a:p>
                    <a:fld id="{926390F7-F4A9-4B05-8B29-A60E4EBD57A2}" type="CELLRANGE">
                      <a:rPr lang="ru-RU"/>
                      <a:pPr/>
                      <a:t>[ДИАПАЗОН ЯЧЕЕК]</a:t>
                    </a:fld>
                    <a:endParaRPr lang="ru-RU"/>
                  </a:p>
                </c:rich>
              </c:tx>
              <c:dLblPos val="outEnd"/>
              <c:showLegendKey val="0"/>
              <c:showVal val="0"/>
              <c:showCatName val="0"/>
              <c:showSerName val="0"/>
              <c:showPercent val="0"/>
              <c:showBubbleSize val="0"/>
              <c:extLst>
                <c:ext xmlns:c15="http://schemas.microsoft.com/office/drawing/2012/chart" uri="{CE6537A1-D6FC-4f65-9D91-7224C49458BB}">
                  <c15:dlblFieldTable/>
                  <c15:xForSave val="1"/>
                  <c15:showDataLabelsRange val="1"/>
                </c:ext>
                <c:ext xmlns:c16="http://schemas.microsoft.com/office/drawing/2014/chart" uri="{C3380CC4-5D6E-409C-BE32-E72D297353CC}">
                  <c16:uniqueId val="{00000011-F4E7-40EA-BCA2-B4CDAB61155E}"/>
                </c:ext>
              </c:extLst>
            </c:dLbl>
            <c:dLbl>
              <c:idx val="18"/>
              <c:tx>
                <c:rich>
                  <a:bodyPr/>
                  <a:lstStyle/>
                  <a:p>
                    <a:fld id="{F7AF3166-3792-48F2-B796-A482FE95C8D4}" type="CELLRANGE">
                      <a:rPr lang="ru-RU"/>
                      <a:pPr/>
                      <a:t>[ДИАПАЗОН ЯЧЕЕК]</a:t>
                    </a:fld>
                    <a:endParaRPr lang="ru-RU"/>
                  </a:p>
                </c:rich>
              </c:tx>
              <c:dLblPos val="outEnd"/>
              <c:showLegendKey val="0"/>
              <c:showVal val="0"/>
              <c:showCatName val="0"/>
              <c:showSerName val="0"/>
              <c:showPercent val="0"/>
              <c:showBubbleSize val="0"/>
              <c:extLst>
                <c:ext xmlns:c15="http://schemas.microsoft.com/office/drawing/2012/chart" uri="{CE6537A1-D6FC-4f65-9D91-7224C49458BB}">
                  <c15:dlblFieldTable/>
                  <c15:xForSave val="1"/>
                  <c15:showDataLabelsRange val="1"/>
                </c:ext>
                <c:ext xmlns:c16="http://schemas.microsoft.com/office/drawing/2014/chart" uri="{C3380CC4-5D6E-409C-BE32-E72D297353CC}">
                  <c16:uniqueId val="{00000012-F4E7-40EA-BCA2-B4CDAB61155E}"/>
                </c:ext>
              </c:extLst>
            </c:dLbl>
            <c:dLbl>
              <c:idx val="19"/>
              <c:tx>
                <c:rich>
                  <a:bodyPr/>
                  <a:lstStyle/>
                  <a:p>
                    <a:fld id="{4888C475-39AA-4C90-A19C-C07B57B27D32}" type="CELLRANGE">
                      <a:rPr lang="ru-RU"/>
                      <a:pPr/>
                      <a:t>[ДИАПАЗОН ЯЧЕЕК]</a:t>
                    </a:fld>
                    <a:endParaRPr lang="ru-RU"/>
                  </a:p>
                </c:rich>
              </c:tx>
              <c:dLblPos val="outEnd"/>
              <c:showLegendKey val="0"/>
              <c:showVal val="0"/>
              <c:showCatName val="0"/>
              <c:showSerName val="0"/>
              <c:showPercent val="0"/>
              <c:showBubbleSize val="0"/>
              <c:extLst>
                <c:ext xmlns:c15="http://schemas.microsoft.com/office/drawing/2012/chart" uri="{CE6537A1-D6FC-4f65-9D91-7224C49458BB}">
                  <c15:dlblFieldTable/>
                  <c15:xForSave val="1"/>
                  <c15:showDataLabelsRange val="1"/>
                </c:ext>
                <c:ext xmlns:c16="http://schemas.microsoft.com/office/drawing/2014/chart" uri="{C3380CC4-5D6E-409C-BE32-E72D297353CC}">
                  <c16:uniqueId val="{00000013-F4E7-40EA-BCA2-B4CDAB61155E}"/>
                </c:ext>
              </c:extLst>
            </c:dLbl>
            <c:spPr>
              <a:noFill/>
              <a:ln>
                <a:noFill/>
              </a:ln>
              <a:effectLst/>
            </c:spPr>
            <c:txPr>
              <a:bodyPr rot="0" spcFirstLastPara="1" vertOverflow="ellipsis" vert="horz" wrap="square" lIns="38100" tIns="19050" rIns="38100" bIns="19050" anchor="ctr" anchorCtr="1">
                <a:spAutoFit/>
              </a:bodyPr>
              <a:lstStyle/>
              <a:p>
                <a:pPr>
                  <a:defRPr sz="700" b="0" i="0" u="none" strike="noStrike" kern="1200" baseline="0">
                    <a:solidFill>
                      <a:srgbClr val="007F76"/>
                    </a:solidFill>
                    <a:latin typeface="+mn-lt"/>
                    <a:ea typeface="+mn-ea"/>
                    <a:cs typeface="+mn-cs"/>
                  </a:defRPr>
                </a:pPr>
                <a:endParaRPr lang="ru-RU"/>
              </a:p>
            </c:txPr>
            <c:dLblPos val="outEnd"/>
            <c:showLegendKey val="0"/>
            <c:showVal val="0"/>
            <c:showCatName val="0"/>
            <c:showSerName val="0"/>
            <c:showPercent val="0"/>
            <c:showBubbleSize val="0"/>
            <c:showLeaderLines val="0"/>
            <c:extLst>
              <c:ext xmlns:c15="http://schemas.microsoft.com/office/drawing/2012/chart" uri="{CE6537A1-D6FC-4f65-9D91-7224C49458BB}">
                <c15:showDataLabelsRange val="1"/>
                <c15:showLeaderLines val="1"/>
                <c15:leaderLines>
                  <c:spPr>
                    <a:ln w="9525" cap="flat" cmpd="sng" algn="ctr">
                      <a:solidFill>
                        <a:schemeClr val="tx1">
                          <a:lumMod val="35000"/>
                          <a:lumOff val="65000"/>
                        </a:schemeClr>
                      </a:solidFill>
                      <a:round/>
                    </a:ln>
                    <a:effectLst/>
                  </c:spPr>
                </c15:leaderLines>
              </c:ext>
            </c:extLst>
          </c:dLbls>
          <c:cat>
            <c:numRef>
              <c:f>Лист1!$A$2:$A$21</c:f>
              <c:numCache>
                <c:formatCode>General</c:formatCode>
                <c:ptCount val="20"/>
              </c:numCache>
            </c:numRef>
          </c:cat>
          <c:val>
            <c:numRef>
              <c:f>Лист1!$B$2:$B$21</c:f>
              <c:numCache>
                <c:formatCode>#,##0</c:formatCode>
                <c:ptCount val="20"/>
                <c:pt idx="0">
                  <c:v>20357</c:v>
                </c:pt>
                <c:pt idx="1">
                  <c:v>38325</c:v>
                </c:pt>
                <c:pt idx="2">
                  <c:v>65949</c:v>
                </c:pt>
                <c:pt idx="3">
                  <c:v>32864</c:v>
                </c:pt>
                <c:pt idx="4">
                  <c:v>41975</c:v>
                </c:pt>
                <c:pt idx="5">
                  <c:v>49329</c:v>
                </c:pt>
                <c:pt idx="6">
                  <c:v>62054</c:v>
                </c:pt>
                <c:pt idx="7">
                  <c:v>30330</c:v>
                </c:pt>
                <c:pt idx="8">
                  <c:v>85247</c:v>
                </c:pt>
                <c:pt idx="9">
                  <c:v>109711</c:v>
                </c:pt>
                <c:pt idx="10">
                  <c:v>32199</c:v>
                </c:pt>
                <c:pt idx="11">
                  <c:v>28187</c:v>
                </c:pt>
                <c:pt idx="12">
                  <c:v>66885</c:v>
                </c:pt>
                <c:pt idx="13">
                  <c:v>35865</c:v>
                </c:pt>
                <c:pt idx="14">
                  <c:v>60902</c:v>
                </c:pt>
                <c:pt idx="15">
                  <c:v>16247</c:v>
                </c:pt>
                <c:pt idx="16">
                  <c:v>58552</c:v>
                </c:pt>
                <c:pt idx="17">
                  <c:v>114488</c:v>
                </c:pt>
                <c:pt idx="18">
                  <c:v>124448</c:v>
                </c:pt>
                <c:pt idx="19">
                  <c:v>29885</c:v>
                </c:pt>
              </c:numCache>
            </c:numRef>
          </c:val>
          <c:extLst>
            <c:ext xmlns:c15="http://schemas.microsoft.com/office/drawing/2012/chart" uri="{02D57815-91ED-43cb-92C2-25804820EDAC}">
              <c15:datalabelsRange>
                <c15:f>Лист1!$D$2:$D$21</c15:f>
                <c15:dlblRangeCache>
                  <c:ptCount val="20"/>
                  <c:pt idx="0">
                    <c:v>1,8%</c:v>
                  </c:pt>
                  <c:pt idx="1">
                    <c:v>3,5%</c:v>
                  </c:pt>
                  <c:pt idx="2">
                    <c:v>6,0%</c:v>
                  </c:pt>
                  <c:pt idx="3">
                    <c:v>3,0%</c:v>
                  </c:pt>
                  <c:pt idx="4">
                    <c:v>3,8%</c:v>
                  </c:pt>
                  <c:pt idx="5">
                    <c:v>4,5%</c:v>
                  </c:pt>
                  <c:pt idx="6">
                    <c:v>5,6%</c:v>
                  </c:pt>
                  <c:pt idx="7">
                    <c:v>2,7%</c:v>
                  </c:pt>
                  <c:pt idx="8">
                    <c:v>7,7%</c:v>
                  </c:pt>
                  <c:pt idx="9">
                    <c:v>9,9%</c:v>
                  </c:pt>
                  <c:pt idx="10">
                    <c:v>2,9%</c:v>
                  </c:pt>
                  <c:pt idx="11">
                    <c:v>2,6%</c:v>
                  </c:pt>
                  <c:pt idx="12">
                    <c:v>6,1%</c:v>
                  </c:pt>
                  <c:pt idx="13">
                    <c:v>3,2%</c:v>
                  </c:pt>
                  <c:pt idx="14">
                    <c:v>5,5%</c:v>
                  </c:pt>
                  <c:pt idx="15">
                    <c:v>1,5%</c:v>
                  </c:pt>
                  <c:pt idx="16">
                    <c:v>5,3%</c:v>
                  </c:pt>
                  <c:pt idx="17">
                    <c:v>10,4%</c:v>
                  </c:pt>
                  <c:pt idx="18">
                    <c:v>11,3%</c:v>
                  </c:pt>
                  <c:pt idx="19">
                    <c:v>2,7%</c:v>
                  </c:pt>
                </c15:dlblRangeCache>
              </c15:datalabelsRange>
            </c:ext>
            <c:ext xmlns:c16="http://schemas.microsoft.com/office/drawing/2014/chart" uri="{C3380CC4-5D6E-409C-BE32-E72D297353CC}">
              <c16:uniqueId val="{00000000-8946-4414-B8A4-AB582B85DF07}"/>
            </c:ext>
          </c:extLst>
        </c:ser>
        <c:dLbls>
          <c:showLegendKey val="0"/>
          <c:showVal val="0"/>
          <c:showCatName val="0"/>
          <c:showSerName val="0"/>
          <c:showPercent val="0"/>
          <c:showBubbleSize val="0"/>
        </c:dLbls>
        <c:gapWidth val="89"/>
        <c:overlap val="-27"/>
        <c:axId val="1009155912"/>
        <c:axId val="1009150512"/>
      </c:barChart>
      <c:catAx>
        <c:axId val="1009155912"/>
        <c:scaling>
          <c:orientation val="minMax"/>
        </c:scaling>
        <c:delete val="1"/>
        <c:axPos val="b"/>
        <c:numFmt formatCode="General" sourceLinked="1"/>
        <c:majorTickMark val="none"/>
        <c:minorTickMark val="none"/>
        <c:tickLblPos val="nextTo"/>
        <c:crossAx val="1009150512"/>
        <c:crosses val="autoZero"/>
        <c:auto val="1"/>
        <c:lblAlgn val="ctr"/>
        <c:lblOffset val="100"/>
        <c:noMultiLvlLbl val="0"/>
      </c:catAx>
      <c:valAx>
        <c:axId val="1009150512"/>
        <c:scaling>
          <c:orientation val="minMax"/>
          <c:max val="150000"/>
        </c:scaling>
        <c:delete val="1"/>
        <c:axPos val="l"/>
        <c:numFmt formatCode="#,##0" sourceLinked="1"/>
        <c:majorTickMark val="out"/>
        <c:minorTickMark val="none"/>
        <c:tickLblPos val="nextTo"/>
        <c:crossAx val="1009155912"/>
        <c:crosses val="autoZero"/>
        <c:crossBetween val="between"/>
      </c:valAx>
      <c:spPr>
        <a:noFill/>
        <a:ln w="25400">
          <a:noFill/>
        </a:ln>
        <a:effectLst/>
      </c:spPr>
    </c:plotArea>
    <c:plotVisOnly val="1"/>
    <c:dispBlanksAs val="gap"/>
    <c:extLst>
      <c:ext xmlns:c16r3="http://schemas.microsoft.com/office/drawing/2017/03/chart" uri="{56B9EC1D-385E-4148-901F-78D8002777C0}">
        <c16r3:dataDisplayOptions16>
          <c16r3:dispNaAsBlank val="1"/>
        </c16r3:dataDisplayOptions16>
      </c:ext>
    </c:extLst>
    <c:showDLblsOverMax val="0"/>
  </c:chart>
  <c:spPr>
    <a:noFill/>
    <a:ln>
      <a:noFill/>
    </a:ln>
    <a:effectLst/>
  </c:spPr>
  <c:txPr>
    <a:bodyPr/>
    <a:lstStyle/>
    <a:p>
      <a:pPr>
        <a:defRPr/>
      </a:pPr>
      <a:endParaRPr lang="ru-RU"/>
    </a:p>
  </c:txPr>
  <c:externalData r:id="rId3">
    <c:autoUpdate val="0"/>
  </c:externalData>
</c:chartSpace>
</file>

<file path=ppt/charts/chart5.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ru-RU"/>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1.0272536666434457E-2"/>
          <c:y val="0.19173344106083828"/>
          <c:w val="0.97560272541721837"/>
          <c:h val="0.75059243186512969"/>
        </c:manualLayout>
      </c:layout>
      <c:barChart>
        <c:barDir val="col"/>
        <c:grouping val="clustered"/>
        <c:varyColors val="0"/>
        <c:ser>
          <c:idx val="0"/>
          <c:order val="0"/>
          <c:tx>
            <c:strRef>
              <c:f>Лист1!$B$1</c:f>
              <c:strCache>
                <c:ptCount val="1"/>
                <c:pt idx="0">
                  <c:v>Ряд 1</c:v>
                </c:pt>
              </c:strCache>
            </c:strRef>
          </c:tx>
          <c:spPr>
            <a:solidFill>
              <a:schemeClr val="accent3">
                <a:lumMod val="50000"/>
              </a:schemeClr>
            </a:solidFill>
            <a:ln>
              <a:noFill/>
            </a:ln>
            <a:effectLst/>
          </c:spPr>
          <c:invertIfNegative val="0"/>
          <c:dLbls>
            <c:dLbl>
              <c:idx val="0"/>
              <c:tx>
                <c:rich>
                  <a:bodyPr/>
                  <a:lstStyle/>
                  <a:p>
                    <a:fld id="{CE8EF242-5624-47E5-BF12-212CAE6E3C43}" type="CELLRANGE">
                      <a:rPr lang="en-US"/>
                      <a:pPr/>
                      <a:t>[ДИАПАЗОН ЯЧЕЕК]</a:t>
                    </a:fld>
                    <a:endParaRPr lang="ru-RU"/>
                  </a:p>
                </c:rich>
              </c:tx>
              <c:showLegendKey val="0"/>
              <c:showVal val="0"/>
              <c:showCatName val="0"/>
              <c:showSerName val="0"/>
              <c:showPercent val="0"/>
              <c:showBubbleSize val="0"/>
              <c:extLst>
                <c:ext xmlns:c15="http://schemas.microsoft.com/office/drawing/2012/chart" uri="{CE6537A1-D6FC-4f65-9D91-7224C49458BB}">
                  <c15:dlblFieldTable/>
                  <c15:showDataLabelsRange val="1"/>
                </c:ext>
                <c:ext xmlns:c16="http://schemas.microsoft.com/office/drawing/2014/chart" uri="{C3380CC4-5D6E-409C-BE32-E72D297353CC}">
                  <c16:uniqueId val="{00000001-C5FB-46B2-A063-1C025D1B94AF}"/>
                </c:ext>
              </c:extLst>
            </c:dLbl>
            <c:dLbl>
              <c:idx val="1"/>
              <c:tx>
                <c:rich>
                  <a:bodyPr/>
                  <a:lstStyle/>
                  <a:p>
                    <a:fld id="{3580B0AD-97F3-4501-B758-074B0B938CA9}" type="CELLRANGE">
                      <a:rPr lang="ru-RU"/>
                      <a:pPr/>
                      <a:t>[ДИАПАЗОН ЯЧЕЕК]</a:t>
                    </a:fld>
                    <a:endParaRPr lang="ru-RU"/>
                  </a:p>
                </c:rich>
              </c:tx>
              <c:showLegendKey val="0"/>
              <c:showVal val="0"/>
              <c:showCatName val="0"/>
              <c:showSerName val="0"/>
              <c:showPercent val="0"/>
              <c:showBubbleSize val="0"/>
              <c:extLst>
                <c:ext xmlns:c15="http://schemas.microsoft.com/office/drawing/2012/chart" uri="{CE6537A1-D6FC-4f65-9D91-7224C49458BB}">
                  <c15:dlblFieldTable/>
                  <c15:xForSave val="1"/>
                  <c15:showDataLabelsRange val="1"/>
                </c:ext>
                <c:ext xmlns:c16="http://schemas.microsoft.com/office/drawing/2014/chart" uri="{C3380CC4-5D6E-409C-BE32-E72D297353CC}">
                  <c16:uniqueId val="{00000002-C5FB-46B2-A063-1C025D1B94AF}"/>
                </c:ext>
              </c:extLst>
            </c:dLbl>
            <c:dLbl>
              <c:idx val="2"/>
              <c:tx>
                <c:rich>
                  <a:bodyPr/>
                  <a:lstStyle/>
                  <a:p>
                    <a:fld id="{58BA9C09-6B26-435B-A155-C68538B3981B}" type="CELLRANGE">
                      <a:rPr lang="ru-RU"/>
                      <a:pPr/>
                      <a:t>[ДИАПАЗОН ЯЧЕЕК]</a:t>
                    </a:fld>
                    <a:endParaRPr lang="ru-RU"/>
                  </a:p>
                </c:rich>
              </c:tx>
              <c:showLegendKey val="0"/>
              <c:showVal val="0"/>
              <c:showCatName val="0"/>
              <c:showSerName val="0"/>
              <c:showPercent val="0"/>
              <c:showBubbleSize val="0"/>
              <c:extLst>
                <c:ext xmlns:c15="http://schemas.microsoft.com/office/drawing/2012/chart" uri="{CE6537A1-D6FC-4f65-9D91-7224C49458BB}">
                  <c15:dlblFieldTable/>
                  <c15:xForSave val="1"/>
                  <c15:showDataLabelsRange val="1"/>
                </c:ext>
                <c:ext xmlns:c16="http://schemas.microsoft.com/office/drawing/2014/chart" uri="{C3380CC4-5D6E-409C-BE32-E72D297353CC}">
                  <c16:uniqueId val="{00000000-C5FB-46B2-A063-1C025D1B94AF}"/>
                </c:ext>
              </c:extLst>
            </c:dLbl>
            <c:dLbl>
              <c:idx val="3"/>
              <c:tx>
                <c:rich>
                  <a:bodyPr/>
                  <a:lstStyle/>
                  <a:p>
                    <a:fld id="{1F671948-F9D1-49A7-9CB5-BE7566ED6886}" type="CELLRANGE">
                      <a:rPr lang="ru-RU"/>
                      <a:pPr/>
                      <a:t>[ДИАПАЗОН ЯЧЕЕК]</a:t>
                    </a:fld>
                    <a:endParaRPr lang="ru-RU"/>
                  </a:p>
                </c:rich>
              </c:tx>
              <c:showLegendKey val="0"/>
              <c:showVal val="0"/>
              <c:showCatName val="0"/>
              <c:showSerName val="0"/>
              <c:showPercent val="0"/>
              <c:showBubbleSize val="0"/>
              <c:extLst>
                <c:ext xmlns:c15="http://schemas.microsoft.com/office/drawing/2012/chart" uri="{CE6537A1-D6FC-4f65-9D91-7224C49458BB}">
                  <c15:dlblFieldTable/>
                  <c15:xForSave val="1"/>
                  <c15:showDataLabelsRange val="1"/>
                </c:ext>
                <c:ext xmlns:c16="http://schemas.microsoft.com/office/drawing/2014/chart" uri="{C3380CC4-5D6E-409C-BE32-E72D297353CC}">
                  <c16:uniqueId val="{00000003-C5FB-46B2-A063-1C025D1B94AF}"/>
                </c:ext>
              </c:extLst>
            </c:dLbl>
            <c:dLbl>
              <c:idx val="4"/>
              <c:tx>
                <c:rich>
                  <a:bodyPr/>
                  <a:lstStyle/>
                  <a:p>
                    <a:fld id="{D89FEE94-9385-43E0-B547-4FBC0A48D2D1}" type="CELLRANGE">
                      <a:rPr lang="ru-RU"/>
                      <a:pPr/>
                      <a:t>[ДИАПАЗОН ЯЧЕЕК]</a:t>
                    </a:fld>
                    <a:endParaRPr lang="ru-RU"/>
                  </a:p>
                </c:rich>
              </c:tx>
              <c:showLegendKey val="0"/>
              <c:showVal val="0"/>
              <c:showCatName val="0"/>
              <c:showSerName val="0"/>
              <c:showPercent val="0"/>
              <c:showBubbleSize val="0"/>
              <c:extLst>
                <c:ext xmlns:c15="http://schemas.microsoft.com/office/drawing/2012/chart" uri="{CE6537A1-D6FC-4f65-9D91-7224C49458BB}">
                  <c15:dlblFieldTable/>
                  <c15:xForSave val="1"/>
                  <c15:showDataLabelsRange val="1"/>
                </c:ext>
                <c:ext xmlns:c16="http://schemas.microsoft.com/office/drawing/2014/chart" uri="{C3380CC4-5D6E-409C-BE32-E72D297353CC}">
                  <c16:uniqueId val="{00000004-C5FB-46B2-A063-1C025D1B94AF}"/>
                </c:ext>
              </c:extLst>
            </c:dLbl>
            <c:dLbl>
              <c:idx val="5"/>
              <c:tx>
                <c:rich>
                  <a:bodyPr/>
                  <a:lstStyle/>
                  <a:p>
                    <a:fld id="{2FEF4C5E-C08E-4E2B-923A-8CCED2764131}" type="CELLRANGE">
                      <a:rPr lang="ru-RU"/>
                      <a:pPr/>
                      <a:t>[ДИАПАЗОН ЯЧЕЕК]</a:t>
                    </a:fld>
                    <a:endParaRPr lang="ru-RU"/>
                  </a:p>
                </c:rich>
              </c:tx>
              <c:showLegendKey val="0"/>
              <c:showVal val="0"/>
              <c:showCatName val="0"/>
              <c:showSerName val="0"/>
              <c:showPercent val="0"/>
              <c:showBubbleSize val="0"/>
              <c:extLst>
                <c:ext xmlns:c15="http://schemas.microsoft.com/office/drawing/2012/chart" uri="{CE6537A1-D6FC-4f65-9D91-7224C49458BB}">
                  <c15:dlblFieldTable/>
                  <c15:xForSave val="1"/>
                  <c15:showDataLabelsRange val="1"/>
                </c:ext>
                <c:ext xmlns:c16="http://schemas.microsoft.com/office/drawing/2014/chart" uri="{C3380CC4-5D6E-409C-BE32-E72D297353CC}">
                  <c16:uniqueId val="{00000005-C5FB-46B2-A063-1C025D1B94AF}"/>
                </c:ext>
              </c:extLst>
            </c:dLbl>
            <c:dLbl>
              <c:idx val="6"/>
              <c:tx>
                <c:rich>
                  <a:bodyPr/>
                  <a:lstStyle/>
                  <a:p>
                    <a:fld id="{2E523359-1526-4FD7-9B20-36B6A6FFD021}" type="CELLRANGE">
                      <a:rPr lang="ru-RU"/>
                      <a:pPr/>
                      <a:t>[ДИАПАЗОН ЯЧЕЕК]</a:t>
                    </a:fld>
                    <a:endParaRPr lang="ru-RU"/>
                  </a:p>
                </c:rich>
              </c:tx>
              <c:showLegendKey val="0"/>
              <c:showVal val="0"/>
              <c:showCatName val="0"/>
              <c:showSerName val="0"/>
              <c:showPercent val="0"/>
              <c:showBubbleSize val="0"/>
              <c:extLst>
                <c:ext xmlns:c15="http://schemas.microsoft.com/office/drawing/2012/chart" uri="{CE6537A1-D6FC-4f65-9D91-7224C49458BB}">
                  <c15:dlblFieldTable/>
                  <c15:xForSave val="1"/>
                  <c15:showDataLabelsRange val="1"/>
                </c:ext>
                <c:ext xmlns:c16="http://schemas.microsoft.com/office/drawing/2014/chart" uri="{C3380CC4-5D6E-409C-BE32-E72D297353CC}">
                  <c16:uniqueId val="{00000006-C5FB-46B2-A063-1C025D1B94AF}"/>
                </c:ext>
              </c:extLst>
            </c:dLbl>
            <c:dLbl>
              <c:idx val="7"/>
              <c:tx>
                <c:rich>
                  <a:bodyPr/>
                  <a:lstStyle/>
                  <a:p>
                    <a:fld id="{F2F40380-CE4C-4BBE-8E5D-71F67D8A5366}" type="CELLRANGE">
                      <a:rPr lang="ru-RU"/>
                      <a:pPr/>
                      <a:t>[ДИАПАЗОН ЯЧЕЕК]</a:t>
                    </a:fld>
                    <a:endParaRPr lang="ru-RU"/>
                  </a:p>
                </c:rich>
              </c:tx>
              <c:showLegendKey val="0"/>
              <c:showVal val="0"/>
              <c:showCatName val="0"/>
              <c:showSerName val="0"/>
              <c:showPercent val="0"/>
              <c:showBubbleSize val="0"/>
              <c:extLst>
                <c:ext xmlns:c15="http://schemas.microsoft.com/office/drawing/2012/chart" uri="{CE6537A1-D6FC-4f65-9D91-7224C49458BB}">
                  <c15:dlblFieldTable/>
                  <c15:xForSave val="1"/>
                  <c15:showDataLabelsRange val="1"/>
                </c:ext>
                <c:ext xmlns:c16="http://schemas.microsoft.com/office/drawing/2014/chart" uri="{C3380CC4-5D6E-409C-BE32-E72D297353CC}">
                  <c16:uniqueId val="{00000007-C5FB-46B2-A063-1C025D1B94AF}"/>
                </c:ext>
              </c:extLst>
            </c:dLbl>
            <c:dLbl>
              <c:idx val="8"/>
              <c:tx>
                <c:rich>
                  <a:bodyPr/>
                  <a:lstStyle/>
                  <a:p>
                    <a:fld id="{133DEC1B-F224-4CE3-B835-B22709BF4F0E}" type="CELLRANGE">
                      <a:rPr lang="ru-RU"/>
                      <a:pPr/>
                      <a:t>[ДИАПАЗОН ЯЧЕЕК]</a:t>
                    </a:fld>
                    <a:endParaRPr lang="ru-RU"/>
                  </a:p>
                </c:rich>
              </c:tx>
              <c:showLegendKey val="0"/>
              <c:showVal val="0"/>
              <c:showCatName val="0"/>
              <c:showSerName val="0"/>
              <c:showPercent val="0"/>
              <c:showBubbleSize val="0"/>
              <c:extLst>
                <c:ext xmlns:c15="http://schemas.microsoft.com/office/drawing/2012/chart" uri="{CE6537A1-D6FC-4f65-9D91-7224C49458BB}">
                  <c15:dlblFieldTable/>
                  <c15:xForSave val="1"/>
                  <c15:showDataLabelsRange val="1"/>
                </c:ext>
                <c:ext xmlns:c16="http://schemas.microsoft.com/office/drawing/2014/chart" uri="{C3380CC4-5D6E-409C-BE32-E72D297353CC}">
                  <c16:uniqueId val="{00000008-C5FB-46B2-A063-1C025D1B94AF}"/>
                </c:ext>
              </c:extLst>
            </c:dLbl>
            <c:dLbl>
              <c:idx val="9"/>
              <c:tx>
                <c:rich>
                  <a:bodyPr/>
                  <a:lstStyle/>
                  <a:p>
                    <a:fld id="{D19690A8-C3B4-41F5-98A7-BD933FCEF4F1}" type="CELLRANGE">
                      <a:rPr lang="ru-RU"/>
                      <a:pPr/>
                      <a:t>[ДИАПАЗОН ЯЧЕЕК]</a:t>
                    </a:fld>
                    <a:endParaRPr lang="ru-RU"/>
                  </a:p>
                </c:rich>
              </c:tx>
              <c:showLegendKey val="0"/>
              <c:showVal val="0"/>
              <c:showCatName val="0"/>
              <c:showSerName val="0"/>
              <c:showPercent val="0"/>
              <c:showBubbleSize val="0"/>
              <c:extLst>
                <c:ext xmlns:c15="http://schemas.microsoft.com/office/drawing/2012/chart" uri="{CE6537A1-D6FC-4f65-9D91-7224C49458BB}">
                  <c15:dlblFieldTable/>
                  <c15:xForSave val="1"/>
                  <c15:showDataLabelsRange val="1"/>
                </c:ext>
                <c:ext xmlns:c16="http://schemas.microsoft.com/office/drawing/2014/chart" uri="{C3380CC4-5D6E-409C-BE32-E72D297353CC}">
                  <c16:uniqueId val="{00000009-C5FB-46B2-A063-1C025D1B94AF}"/>
                </c:ext>
              </c:extLst>
            </c:dLbl>
            <c:dLbl>
              <c:idx val="10"/>
              <c:tx>
                <c:rich>
                  <a:bodyPr/>
                  <a:lstStyle/>
                  <a:p>
                    <a:fld id="{A3485944-B58A-4005-A13C-1CFBBA2560ED}" type="CELLRANGE">
                      <a:rPr lang="ru-RU"/>
                      <a:pPr/>
                      <a:t>[ДИАПАЗОН ЯЧЕЕК]</a:t>
                    </a:fld>
                    <a:endParaRPr lang="ru-RU"/>
                  </a:p>
                </c:rich>
              </c:tx>
              <c:showLegendKey val="0"/>
              <c:showVal val="0"/>
              <c:showCatName val="0"/>
              <c:showSerName val="0"/>
              <c:showPercent val="0"/>
              <c:showBubbleSize val="0"/>
              <c:extLst>
                <c:ext xmlns:c15="http://schemas.microsoft.com/office/drawing/2012/chart" uri="{CE6537A1-D6FC-4f65-9D91-7224C49458BB}">
                  <c15:dlblFieldTable/>
                  <c15:xForSave val="1"/>
                  <c15:showDataLabelsRange val="1"/>
                </c:ext>
                <c:ext xmlns:c16="http://schemas.microsoft.com/office/drawing/2014/chart" uri="{C3380CC4-5D6E-409C-BE32-E72D297353CC}">
                  <c16:uniqueId val="{0000000A-C5FB-46B2-A063-1C025D1B94AF}"/>
                </c:ext>
              </c:extLst>
            </c:dLbl>
            <c:dLbl>
              <c:idx val="11"/>
              <c:tx>
                <c:rich>
                  <a:bodyPr/>
                  <a:lstStyle/>
                  <a:p>
                    <a:fld id="{93A09356-82F4-40BB-AF76-0A2E62BFA01C}" type="CELLRANGE">
                      <a:rPr lang="ru-RU"/>
                      <a:pPr/>
                      <a:t>[ДИАПАЗОН ЯЧЕЕК]</a:t>
                    </a:fld>
                    <a:endParaRPr lang="ru-RU"/>
                  </a:p>
                </c:rich>
              </c:tx>
              <c:showLegendKey val="0"/>
              <c:showVal val="0"/>
              <c:showCatName val="0"/>
              <c:showSerName val="0"/>
              <c:showPercent val="0"/>
              <c:showBubbleSize val="0"/>
              <c:extLst>
                <c:ext xmlns:c15="http://schemas.microsoft.com/office/drawing/2012/chart" uri="{CE6537A1-D6FC-4f65-9D91-7224C49458BB}">
                  <c15:dlblFieldTable/>
                  <c15:xForSave val="1"/>
                  <c15:showDataLabelsRange val="1"/>
                </c:ext>
                <c:ext xmlns:c16="http://schemas.microsoft.com/office/drawing/2014/chart" uri="{C3380CC4-5D6E-409C-BE32-E72D297353CC}">
                  <c16:uniqueId val="{0000000B-C5FB-46B2-A063-1C025D1B94AF}"/>
                </c:ext>
              </c:extLst>
            </c:dLbl>
            <c:dLbl>
              <c:idx val="12"/>
              <c:tx>
                <c:rich>
                  <a:bodyPr/>
                  <a:lstStyle/>
                  <a:p>
                    <a:fld id="{3CC04C89-709E-40D1-996A-C9216B7FFD0D}" type="CELLRANGE">
                      <a:rPr lang="ru-RU"/>
                      <a:pPr/>
                      <a:t>[ДИАПАЗОН ЯЧЕЕК]</a:t>
                    </a:fld>
                    <a:endParaRPr lang="ru-RU"/>
                  </a:p>
                </c:rich>
              </c:tx>
              <c:showLegendKey val="0"/>
              <c:showVal val="0"/>
              <c:showCatName val="0"/>
              <c:showSerName val="0"/>
              <c:showPercent val="0"/>
              <c:showBubbleSize val="0"/>
              <c:extLst>
                <c:ext xmlns:c15="http://schemas.microsoft.com/office/drawing/2012/chart" uri="{CE6537A1-D6FC-4f65-9D91-7224C49458BB}">
                  <c15:dlblFieldTable/>
                  <c15:xForSave val="1"/>
                  <c15:showDataLabelsRange val="1"/>
                </c:ext>
                <c:ext xmlns:c16="http://schemas.microsoft.com/office/drawing/2014/chart" uri="{C3380CC4-5D6E-409C-BE32-E72D297353CC}">
                  <c16:uniqueId val="{0000000C-C5FB-46B2-A063-1C025D1B94AF}"/>
                </c:ext>
              </c:extLst>
            </c:dLbl>
            <c:dLbl>
              <c:idx val="13"/>
              <c:tx>
                <c:rich>
                  <a:bodyPr/>
                  <a:lstStyle/>
                  <a:p>
                    <a:fld id="{2D64BF76-59C0-4525-BD13-E438C785EBEF}" type="CELLRANGE">
                      <a:rPr lang="ru-RU"/>
                      <a:pPr/>
                      <a:t>[ДИАПАЗОН ЯЧЕЕК]</a:t>
                    </a:fld>
                    <a:endParaRPr lang="ru-RU"/>
                  </a:p>
                </c:rich>
              </c:tx>
              <c:showLegendKey val="0"/>
              <c:showVal val="0"/>
              <c:showCatName val="0"/>
              <c:showSerName val="0"/>
              <c:showPercent val="0"/>
              <c:showBubbleSize val="0"/>
              <c:extLst>
                <c:ext xmlns:c15="http://schemas.microsoft.com/office/drawing/2012/chart" uri="{CE6537A1-D6FC-4f65-9D91-7224C49458BB}">
                  <c15:dlblFieldTable/>
                  <c15:xForSave val="1"/>
                  <c15:showDataLabelsRange val="1"/>
                </c:ext>
                <c:ext xmlns:c16="http://schemas.microsoft.com/office/drawing/2014/chart" uri="{C3380CC4-5D6E-409C-BE32-E72D297353CC}">
                  <c16:uniqueId val="{0000000D-C5FB-46B2-A063-1C025D1B94AF}"/>
                </c:ext>
              </c:extLst>
            </c:dLbl>
            <c:dLbl>
              <c:idx val="14"/>
              <c:tx>
                <c:rich>
                  <a:bodyPr/>
                  <a:lstStyle/>
                  <a:p>
                    <a:fld id="{965CE4B8-80DF-4B4D-9530-3939BE65862E}" type="CELLRANGE">
                      <a:rPr lang="ru-RU"/>
                      <a:pPr/>
                      <a:t>[ДИАПАЗОН ЯЧЕЕК]</a:t>
                    </a:fld>
                    <a:endParaRPr lang="ru-RU"/>
                  </a:p>
                </c:rich>
              </c:tx>
              <c:showLegendKey val="0"/>
              <c:showVal val="0"/>
              <c:showCatName val="0"/>
              <c:showSerName val="0"/>
              <c:showPercent val="0"/>
              <c:showBubbleSize val="0"/>
              <c:extLst>
                <c:ext xmlns:c15="http://schemas.microsoft.com/office/drawing/2012/chart" uri="{CE6537A1-D6FC-4f65-9D91-7224C49458BB}">
                  <c15:dlblFieldTable/>
                  <c15:xForSave val="1"/>
                  <c15:showDataLabelsRange val="1"/>
                </c:ext>
                <c:ext xmlns:c16="http://schemas.microsoft.com/office/drawing/2014/chart" uri="{C3380CC4-5D6E-409C-BE32-E72D297353CC}">
                  <c16:uniqueId val="{0000000E-C5FB-46B2-A063-1C025D1B94AF}"/>
                </c:ext>
              </c:extLst>
            </c:dLbl>
            <c:dLbl>
              <c:idx val="15"/>
              <c:tx>
                <c:rich>
                  <a:bodyPr/>
                  <a:lstStyle/>
                  <a:p>
                    <a:fld id="{32D97794-486C-49DF-A49E-1519B2C389FD}" type="CELLRANGE">
                      <a:rPr lang="ru-RU"/>
                      <a:pPr/>
                      <a:t>[ДИАПАЗОН ЯЧЕЕК]</a:t>
                    </a:fld>
                    <a:endParaRPr lang="ru-RU"/>
                  </a:p>
                </c:rich>
              </c:tx>
              <c:showLegendKey val="0"/>
              <c:showVal val="0"/>
              <c:showCatName val="0"/>
              <c:showSerName val="0"/>
              <c:showPercent val="0"/>
              <c:showBubbleSize val="0"/>
              <c:extLst>
                <c:ext xmlns:c15="http://schemas.microsoft.com/office/drawing/2012/chart" uri="{CE6537A1-D6FC-4f65-9D91-7224C49458BB}">
                  <c15:dlblFieldTable/>
                  <c15:xForSave val="1"/>
                  <c15:showDataLabelsRange val="1"/>
                </c:ext>
                <c:ext xmlns:c16="http://schemas.microsoft.com/office/drawing/2014/chart" uri="{C3380CC4-5D6E-409C-BE32-E72D297353CC}">
                  <c16:uniqueId val="{0000000F-C5FB-46B2-A063-1C025D1B94AF}"/>
                </c:ext>
              </c:extLst>
            </c:dLbl>
            <c:dLbl>
              <c:idx val="16"/>
              <c:tx>
                <c:rich>
                  <a:bodyPr/>
                  <a:lstStyle/>
                  <a:p>
                    <a:fld id="{0E444521-5489-4AD7-9965-5FAC6ED0D62B}" type="CELLRANGE">
                      <a:rPr lang="ru-RU"/>
                      <a:pPr/>
                      <a:t>[ДИАПАЗОН ЯЧЕЕК]</a:t>
                    </a:fld>
                    <a:endParaRPr lang="ru-RU"/>
                  </a:p>
                </c:rich>
              </c:tx>
              <c:showLegendKey val="0"/>
              <c:showVal val="0"/>
              <c:showCatName val="0"/>
              <c:showSerName val="0"/>
              <c:showPercent val="0"/>
              <c:showBubbleSize val="0"/>
              <c:extLst>
                <c:ext xmlns:c15="http://schemas.microsoft.com/office/drawing/2012/chart" uri="{CE6537A1-D6FC-4f65-9D91-7224C49458BB}">
                  <c15:dlblFieldTable/>
                  <c15:xForSave val="1"/>
                  <c15:showDataLabelsRange val="1"/>
                </c:ext>
                <c:ext xmlns:c16="http://schemas.microsoft.com/office/drawing/2014/chart" uri="{C3380CC4-5D6E-409C-BE32-E72D297353CC}">
                  <c16:uniqueId val="{00000010-C5FB-46B2-A063-1C025D1B94AF}"/>
                </c:ext>
              </c:extLst>
            </c:dLbl>
            <c:dLbl>
              <c:idx val="17"/>
              <c:tx>
                <c:rich>
                  <a:bodyPr/>
                  <a:lstStyle/>
                  <a:p>
                    <a:fld id="{9DBDCB60-8248-427F-A415-A83616049F2C}" type="CELLRANGE">
                      <a:rPr lang="ru-RU"/>
                      <a:pPr/>
                      <a:t>[ДИАПАЗОН ЯЧЕЕК]</a:t>
                    </a:fld>
                    <a:endParaRPr lang="ru-RU"/>
                  </a:p>
                </c:rich>
              </c:tx>
              <c:showLegendKey val="0"/>
              <c:showVal val="0"/>
              <c:showCatName val="0"/>
              <c:showSerName val="0"/>
              <c:showPercent val="0"/>
              <c:showBubbleSize val="0"/>
              <c:extLst>
                <c:ext xmlns:c15="http://schemas.microsoft.com/office/drawing/2012/chart" uri="{CE6537A1-D6FC-4f65-9D91-7224C49458BB}">
                  <c15:dlblFieldTable/>
                  <c15:xForSave val="1"/>
                  <c15:showDataLabelsRange val="1"/>
                </c:ext>
                <c:ext xmlns:c16="http://schemas.microsoft.com/office/drawing/2014/chart" uri="{C3380CC4-5D6E-409C-BE32-E72D297353CC}">
                  <c16:uniqueId val="{00000011-C5FB-46B2-A063-1C025D1B94AF}"/>
                </c:ext>
              </c:extLst>
            </c:dLbl>
            <c:dLbl>
              <c:idx val="18"/>
              <c:tx>
                <c:rich>
                  <a:bodyPr/>
                  <a:lstStyle/>
                  <a:p>
                    <a:fld id="{8F2FFAF4-60FC-4312-9F4A-650D41C9A1D7}" type="CELLRANGE">
                      <a:rPr lang="ru-RU"/>
                      <a:pPr/>
                      <a:t>[ДИАПАЗОН ЯЧЕЕК]</a:t>
                    </a:fld>
                    <a:endParaRPr lang="ru-RU"/>
                  </a:p>
                </c:rich>
              </c:tx>
              <c:showLegendKey val="0"/>
              <c:showVal val="0"/>
              <c:showCatName val="0"/>
              <c:showSerName val="0"/>
              <c:showPercent val="0"/>
              <c:showBubbleSize val="0"/>
              <c:extLst>
                <c:ext xmlns:c15="http://schemas.microsoft.com/office/drawing/2012/chart" uri="{CE6537A1-D6FC-4f65-9D91-7224C49458BB}">
                  <c15:dlblFieldTable/>
                  <c15:xForSave val="1"/>
                  <c15:showDataLabelsRange val="1"/>
                </c:ext>
                <c:ext xmlns:c16="http://schemas.microsoft.com/office/drawing/2014/chart" uri="{C3380CC4-5D6E-409C-BE32-E72D297353CC}">
                  <c16:uniqueId val="{00000012-C5FB-46B2-A063-1C025D1B94AF}"/>
                </c:ext>
              </c:extLst>
            </c:dLbl>
            <c:dLbl>
              <c:idx val="19"/>
              <c:tx>
                <c:rich>
                  <a:bodyPr/>
                  <a:lstStyle/>
                  <a:p>
                    <a:fld id="{BC3C4F76-1AE7-468E-867A-9CDEC3701E66}" type="CELLRANGE">
                      <a:rPr lang="ru-RU"/>
                      <a:pPr/>
                      <a:t>[ДИАПАЗОН ЯЧЕЕК]</a:t>
                    </a:fld>
                    <a:endParaRPr lang="ru-RU"/>
                  </a:p>
                </c:rich>
              </c:tx>
              <c:showLegendKey val="0"/>
              <c:showVal val="0"/>
              <c:showCatName val="0"/>
              <c:showSerName val="0"/>
              <c:showPercent val="0"/>
              <c:showBubbleSize val="0"/>
              <c:extLst>
                <c:ext xmlns:c15="http://schemas.microsoft.com/office/drawing/2012/chart" uri="{CE6537A1-D6FC-4f65-9D91-7224C49458BB}">
                  <c15:dlblFieldTable/>
                  <c15:xForSave val="1"/>
                  <c15:showDataLabelsRange val="1"/>
                </c:ext>
                <c:ext xmlns:c16="http://schemas.microsoft.com/office/drawing/2014/chart" uri="{C3380CC4-5D6E-409C-BE32-E72D297353CC}">
                  <c16:uniqueId val="{00000013-C5FB-46B2-A063-1C025D1B94AF}"/>
                </c:ext>
              </c:extLst>
            </c:dLbl>
            <c:spPr>
              <a:noFill/>
              <a:ln>
                <a:noFill/>
              </a:ln>
              <a:effectLst/>
            </c:spPr>
            <c:txPr>
              <a:bodyPr rot="0" spcFirstLastPara="1" vertOverflow="ellipsis" vert="horz" wrap="square" lIns="38100" tIns="19050" rIns="38100" bIns="19050" anchor="ctr" anchorCtr="1">
                <a:spAutoFit/>
              </a:bodyPr>
              <a:lstStyle/>
              <a:p>
                <a:pPr>
                  <a:defRPr sz="700" b="0" i="0" u="none" strike="noStrike" kern="1200" baseline="0">
                    <a:solidFill>
                      <a:schemeClr val="accent3">
                        <a:lumMod val="50000"/>
                      </a:schemeClr>
                    </a:solidFill>
                    <a:latin typeface="+mn-lt"/>
                    <a:ea typeface="+mn-ea"/>
                    <a:cs typeface="+mn-cs"/>
                  </a:defRPr>
                </a:pPr>
                <a:endParaRPr lang="ru-RU"/>
              </a:p>
            </c:txPr>
            <c:showLegendKey val="0"/>
            <c:showVal val="0"/>
            <c:showCatName val="0"/>
            <c:showSerName val="0"/>
            <c:showPercent val="0"/>
            <c:showBubbleSize val="0"/>
            <c:showLeaderLines val="0"/>
            <c:extLst>
              <c:ext xmlns:c15="http://schemas.microsoft.com/office/drawing/2012/chart" uri="{CE6537A1-D6FC-4f65-9D91-7224C49458BB}">
                <c15:showDataLabelsRange val="1"/>
                <c15:showLeaderLines val="1"/>
                <c15:leaderLines>
                  <c:spPr>
                    <a:ln w="9525" cap="flat" cmpd="sng" algn="ctr">
                      <a:solidFill>
                        <a:schemeClr val="tx1">
                          <a:lumMod val="35000"/>
                          <a:lumOff val="65000"/>
                        </a:schemeClr>
                      </a:solidFill>
                      <a:round/>
                    </a:ln>
                    <a:effectLst/>
                  </c:spPr>
                </c15:leaderLines>
              </c:ext>
            </c:extLst>
          </c:dLbls>
          <c:cat>
            <c:numRef>
              <c:f>Лист1!$A$2:$A$21</c:f>
              <c:numCache>
                <c:formatCode>General</c:formatCode>
                <c:ptCount val="20"/>
              </c:numCache>
            </c:numRef>
          </c:cat>
          <c:val>
            <c:numRef>
              <c:f>Лист1!$B$2:$B$21</c:f>
              <c:numCache>
                <c:formatCode>#,##0</c:formatCode>
                <c:ptCount val="20"/>
                <c:pt idx="0">
                  <c:v>21760</c:v>
                </c:pt>
                <c:pt idx="1">
                  <c:v>38947</c:v>
                </c:pt>
                <c:pt idx="2">
                  <c:v>63884</c:v>
                </c:pt>
                <c:pt idx="3">
                  <c:v>36846</c:v>
                </c:pt>
                <c:pt idx="4">
                  <c:v>44351</c:v>
                </c:pt>
                <c:pt idx="5">
                  <c:v>49519</c:v>
                </c:pt>
                <c:pt idx="6">
                  <c:v>60826</c:v>
                </c:pt>
                <c:pt idx="7">
                  <c:v>30664</c:v>
                </c:pt>
                <c:pt idx="8">
                  <c:v>89076</c:v>
                </c:pt>
                <c:pt idx="9">
                  <c:v>117977</c:v>
                </c:pt>
                <c:pt idx="10">
                  <c:v>34157</c:v>
                </c:pt>
                <c:pt idx="11">
                  <c:v>30079</c:v>
                </c:pt>
                <c:pt idx="12">
                  <c:v>68813</c:v>
                </c:pt>
                <c:pt idx="13">
                  <c:v>35634</c:v>
                </c:pt>
                <c:pt idx="14">
                  <c:v>66000</c:v>
                </c:pt>
                <c:pt idx="15">
                  <c:v>16563</c:v>
                </c:pt>
                <c:pt idx="16">
                  <c:v>61417</c:v>
                </c:pt>
                <c:pt idx="17">
                  <c:v>122879</c:v>
                </c:pt>
                <c:pt idx="18">
                  <c:v>141258</c:v>
                </c:pt>
                <c:pt idx="19">
                  <c:v>33869</c:v>
                </c:pt>
              </c:numCache>
            </c:numRef>
          </c:val>
          <c:extLst>
            <c:ext xmlns:c15="http://schemas.microsoft.com/office/drawing/2012/chart" uri="{02D57815-91ED-43cb-92C2-25804820EDAC}">
              <c15:datalabelsRange>
                <c15:f>Лист1!$D$2:$D$21</c15:f>
                <c15:dlblRangeCache>
                  <c:ptCount val="20"/>
                  <c:pt idx="0">
                    <c:v>1,9%</c:v>
                  </c:pt>
                  <c:pt idx="1">
                    <c:v>3,3%</c:v>
                  </c:pt>
                  <c:pt idx="2">
                    <c:v>5,5%</c:v>
                  </c:pt>
                  <c:pt idx="3">
                    <c:v>3,2%</c:v>
                  </c:pt>
                  <c:pt idx="4">
                    <c:v>3,8%</c:v>
                  </c:pt>
                  <c:pt idx="5">
                    <c:v>4,3%</c:v>
                  </c:pt>
                  <c:pt idx="6">
                    <c:v>5,2%</c:v>
                  </c:pt>
                  <c:pt idx="7">
                    <c:v>2,6%</c:v>
                  </c:pt>
                  <c:pt idx="8">
                    <c:v>7,6%</c:v>
                  </c:pt>
                  <c:pt idx="9">
                    <c:v>10,1%</c:v>
                  </c:pt>
                  <c:pt idx="10">
                    <c:v>2,9%</c:v>
                  </c:pt>
                  <c:pt idx="11">
                    <c:v>2,6%</c:v>
                  </c:pt>
                  <c:pt idx="12">
                    <c:v>5,9%</c:v>
                  </c:pt>
                  <c:pt idx="13">
                    <c:v>3,1%</c:v>
                  </c:pt>
                  <c:pt idx="14">
                    <c:v>5,7%</c:v>
                  </c:pt>
                  <c:pt idx="15">
                    <c:v>1,4%</c:v>
                  </c:pt>
                  <c:pt idx="16">
                    <c:v>5,3%</c:v>
                  </c:pt>
                  <c:pt idx="17">
                    <c:v>10,6%</c:v>
                  </c:pt>
                  <c:pt idx="18">
                    <c:v>12,1%</c:v>
                  </c:pt>
                  <c:pt idx="19">
                    <c:v>2,9%</c:v>
                  </c:pt>
                </c15:dlblRangeCache>
              </c15:datalabelsRange>
            </c:ext>
            <c:ext xmlns:c16="http://schemas.microsoft.com/office/drawing/2014/chart" uri="{C3380CC4-5D6E-409C-BE32-E72D297353CC}">
              <c16:uniqueId val="{00000000-C53B-4987-9481-571AF3A4465E}"/>
            </c:ext>
          </c:extLst>
        </c:ser>
        <c:dLbls>
          <c:showLegendKey val="0"/>
          <c:showVal val="0"/>
          <c:showCatName val="0"/>
          <c:showSerName val="0"/>
          <c:showPercent val="0"/>
          <c:showBubbleSize val="0"/>
        </c:dLbls>
        <c:gapWidth val="89"/>
        <c:overlap val="-27"/>
        <c:axId val="1009155912"/>
        <c:axId val="1009150512"/>
      </c:barChart>
      <c:catAx>
        <c:axId val="1009155912"/>
        <c:scaling>
          <c:orientation val="minMax"/>
        </c:scaling>
        <c:delete val="1"/>
        <c:axPos val="b"/>
        <c:numFmt formatCode="General" sourceLinked="1"/>
        <c:majorTickMark val="none"/>
        <c:minorTickMark val="none"/>
        <c:tickLblPos val="nextTo"/>
        <c:crossAx val="1009150512"/>
        <c:crosses val="autoZero"/>
        <c:auto val="1"/>
        <c:lblAlgn val="ctr"/>
        <c:lblOffset val="100"/>
        <c:noMultiLvlLbl val="0"/>
      </c:catAx>
      <c:valAx>
        <c:axId val="1009150512"/>
        <c:scaling>
          <c:orientation val="minMax"/>
        </c:scaling>
        <c:delete val="1"/>
        <c:axPos val="l"/>
        <c:numFmt formatCode="#,##0" sourceLinked="1"/>
        <c:majorTickMark val="out"/>
        <c:minorTickMark val="none"/>
        <c:tickLblPos val="nextTo"/>
        <c:crossAx val="1009155912"/>
        <c:crosses val="autoZero"/>
        <c:crossBetween val="between"/>
      </c:valAx>
      <c:spPr>
        <a:noFill/>
        <a:ln w="25400">
          <a:noFill/>
        </a:ln>
        <a:effectLst/>
      </c:spPr>
    </c:plotArea>
    <c:plotVisOnly val="1"/>
    <c:dispBlanksAs val="gap"/>
    <c:extLst>
      <c:ext xmlns:c16r3="http://schemas.microsoft.com/office/drawing/2017/03/chart" uri="{56B9EC1D-385E-4148-901F-78D8002777C0}">
        <c16r3:dataDisplayOptions16>
          <c16r3:dispNaAsBlank val="1"/>
        </c16r3:dataDisplayOptions16>
      </c:ext>
    </c:extLst>
    <c:showDLblsOverMax val="0"/>
  </c:chart>
  <c:spPr>
    <a:noFill/>
    <a:ln>
      <a:noFill/>
    </a:ln>
    <a:effectLst/>
  </c:spPr>
  <c:txPr>
    <a:bodyPr/>
    <a:lstStyle/>
    <a:p>
      <a:pPr>
        <a:defRPr/>
      </a:pPr>
      <a:endParaRPr lang="ru-RU"/>
    </a:p>
  </c:txPr>
  <c:externalData r:id="rId3">
    <c:autoUpdate val="0"/>
  </c:externalData>
</c:chartSpace>
</file>

<file path=ppt/charts/chart6.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ru-RU"/>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1.0272536666434457E-2"/>
          <c:y val="0.19173344106083828"/>
          <c:w val="0.97560272541721837"/>
          <c:h val="0.75059243186512969"/>
        </c:manualLayout>
      </c:layout>
      <c:barChart>
        <c:barDir val="col"/>
        <c:grouping val="clustered"/>
        <c:varyColors val="0"/>
        <c:ser>
          <c:idx val="0"/>
          <c:order val="0"/>
          <c:tx>
            <c:strRef>
              <c:f>Лист1!$B$1</c:f>
              <c:strCache>
                <c:ptCount val="1"/>
                <c:pt idx="0">
                  <c:v>Ряд 1</c:v>
                </c:pt>
              </c:strCache>
            </c:strRef>
          </c:tx>
          <c:spPr>
            <a:solidFill>
              <a:schemeClr val="accent6">
                <a:lumMod val="50000"/>
              </a:schemeClr>
            </a:solidFill>
            <a:ln>
              <a:noFill/>
            </a:ln>
            <a:effectLst/>
          </c:spPr>
          <c:invertIfNegative val="0"/>
          <c:dLbls>
            <c:dLbl>
              <c:idx val="0"/>
              <c:tx>
                <c:rich>
                  <a:bodyPr/>
                  <a:lstStyle/>
                  <a:p>
                    <a:fld id="{44443147-9DA0-4DFB-BA31-5C654535168F}" type="CELLRANGE">
                      <a:rPr lang="en-US"/>
                      <a:pPr/>
                      <a:t>[ДИАПАЗОН ЯЧЕЕК]</a:t>
                    </a:fld>
                    <a:endParaRPr lang="ru-RU"/>
                  </a:p>
                </c:rich>
              </c:tx>
              <c:showLegendKey val="0"/>
              <c:showVal val="0"/>
              <c:showCatName val="0"/>
              <c:showSerName val="0"/>
              <c:showPercent val="0"/>
              <c:showBubbleSize val="0"/>
              <c:extLst>
                <c:ext xmlns:c15="http://schemas.microsoft.com/office/drawing/2012/chart" uri="{CE6537A1-D6FC-4f65-9D91-7224C49458BB}">
                  <c15:dlblFieldTable/>
                  <c15:showDataLabelsRange val="1"/>
                </c:ext>
                <c:ext xmlns:c16="http://schemas.microsoft.com/office/drawing/2014/chart" uri="{C3380CC4-5D6E-409C-BE32-E72D297353CC}">
                  <c16:uniqueId val="{00000001-A737-4CB7-B456-B1493F5353D3}"/>
                </c:ext>
              </c:extLst>
            </c:dLbl>
            <c:dLbl>
              <c:idx val="1"/>
              <c:tx>
                <c:rich>
                  <a:bodyPr/>
                  <a:lstStyle/>
                  <a:p>
                    <a:fld id="{96449094-D479-4587-8787-D3AAFA09342B}" type="CELLRANGE">
                      <a:rPr lang="ru-RU"/>
                      <a:pPr/>
                      <a:t>[ДИАПАЗОН ЯЧЕЕК]</a:t>
                    </a:fld>
                    <a:endParaRPr lang="ru-RU"/>
                  </a:p>
                </c:rich>
              </c:tx>
              <c:showLegendKey val="0"/>
              <c:showVal val="0"/>
              <c:showCatName val="0"/>
              <c:showSerName val="0"/>
              <c:showPercent val="0"/>
              <c:showBubbleSize val="0"/>
              <c:extLst>
                <c:ext xmlns:c15="http://schemas.microsoft.com/office/drawing/2012/chart" uri="{CE6537A1-D6FC-4f65-9D91-7224C49458BB}">
                  <c15:dlblFieldTable/>
                  <c15:xForSave val="1"/>
                  <c15:showDataLabelsRange val="1"/>
                </c:ext>
                <c:ext xmlns:c16="http://schemas.microsoft.com/office/drawing/2014/chart" uri="{C3380CC4-5D6E-409C-BE32-E72D297353CC}">
                  <c16:uniqueId val="{00000002-A737-4CB7-B456-B1493F5353D3}"/>
                </c:ext>
              </c:extLst>
            </c:dLbl>
            <c:dLbl>
              <c:idx val="2"/>
              <c:tx>
                <c:rich>
                  <a:bodyPr/>
                  <a:lstStyle/>
                  <a:p>
                    <a:fld id="{2EECA033-6D55-4157-952B-820C6CF4FAC6}" type="CELLRANGE">
                      <a:rPr lang="ru-RU"/>
                      <a:pPr/>
                      <a:t>[ДИАПАЗОН ЯЧЕЕК]</a:t>
                    </a:fld>
                    <a:endParaRPr lang="ru-RU"/>
                  </a:p>
                </c:rich>
              </c:tx>
              <c:showLegendKey val="0"/>
              <c:showVal val="0"/>
              <c:showCatName val="0"/>
              <c:showSerName val="0"/>
              <c:showPercent val="0"/>
              <c:showBubbleSize val="0"/>
              <c:extLst>
                <c:ext xmlns:c15="http://schemas.microsoft.com/office/drawing/2012/chart" uri="{CE6537A1-D6FC-4f65-9D91-7224C49458BB}">
                  <c15:dlblFieldTable/>
                  <c15:xForSave val="1"/>
                  <c15:showDataLabelsRange val="1"/>
                </c:ext>
                <c:ext xmlns:c16="http://schemas.microsoft.com/office/drawing/2014/chart" uri="{C3380CC4-5D6E-409C-BE32-E72D297353CC}">
                  <c16:uniqueId val="{00000003-A737-4CB7-B456-B1493F5353D3}"/>
                </c:ext>
              </c:extLst>
            </c:dLbl>
            <c:dLbl>
              <c:idx val="3"/>
              <c:tx>
                <c:rich>
                  <a:bodyPr/>
                  <a:lstStyle/>
                  <a:p>
                    <a:fld id="{C926F1B4-DC44-4184-A7EA-26B06CDB82C2}" type="CELLRANGE">
                      <a:rPr lang="ru-RU"/>
                      <a:pPr/>
                      <a:t>[ДИАПАЗОН ЯЧЕЕК]</a:t>
                    </a:fld>
                    <a:endParaRPr lang="ru-RU"/>
                  </a:p>
                </c:rich>
              </c:tx>
              <c:showLegendKey val="0"/>
              <c:showVal val="0"/>
              <c:showCatName val="0"/>
              <c:showSerName val="0"/>
              <c:showPercent val="0"/>
              <c:showBubbleSize val="0"/>
              <c:extLst>
                <c:ext xmlns:c15="http://schemas.microsoft.com/office/drawing/2012/chart" uri="{CE6537A1-D6FC-4f65-9D91-7224C49458BB}">
                  <c15:dlblFieldTable/>
                  <c15:xForSave val="1"/>
                  <c15:showDataLabelsRange val="1"/>
                </c:ext>
                <c:ext xmlns:c16="http://schemas.microsoft.com/office/drawing/2014/chart" uri="{C3380CC4-5D6E-409C-BE32-E72D297353CC}">
                  <c16:uniqueId val="{00000004-A737-4CB7-B456-B1493F5353D3}"/>
                </c:ext>
              </c:extLst>
            </c:dLbl>
            <c:dLbl>
              <c:idx val="4"/>
              <c:tx>
                <c:rich>
                  <a:bodyPr/>
                  <a:lstStyle/>
                  <a:p>
                    <a:fld id="{1012F868-2F5D-4108-94A6-33E9CA1F3B0A}" type="CELLRANGE">
                      <a:rPr lang="ru-RU"/>
                      <a:pPr/>
                      <a:t>[ДИАПАЗОН ЯЧЕЕК]</a:t>
                    </a:fld>
                    <a:endParaRPr lang="ru-RU"/>
                  </a:p>
                </c:rich>
              </c:tx>
              <c:showLegendKey val="0"/>
              <c:showVal val="0"/>
              <c:showCatName val="0"/>
              <c:showSerName val="0"/>
              <c:showPercent val="0"/>
              <c:showBubbleSize val="0"/>
              <c:extLst>
                <c:ext xmlns:c15="http://schemas.microsoft.com/office/drawing/2012/chart" uri="{CE6537A1-D6FC-4f65-9D91-7224C49458BB}">
                  <c15:dlblFieldTable/>
                  <c15:xForSave val="1"/>
                  <c15:showDataLabelsRange val="1"/>
                </c:ext>
                <c:ext xmlns:c16="http://schemas.microsoft.com/office/drawing/2014/chart" uri="{C3380CC4-5D6E-409C-BE32-E72D297353CC}">
                  <c16:uniqueId val="{00000005-A737-4CB7-B456-B1493F5353D3}"/>
                </c:ext>
              </c:extLst>
            </c:dLbl>
            <c:dLbl>
              <c:idx val="5"/>
              <c:tx>
                <c:rich>
                  <a:bodyPr/>
                  <a:lstStyle/>
                  <a:p>
                    <a:fld id="{607A06D1-7F3A-4BCC-8048-D8BD3AF34BA4}" type="CELLRANGE">
                      <a:rPr lang="ru-RU"/>
                      <a:pPr/>
                      <a:t>[ДИАПАЗОН ЯЧЕЕК]</a:t>
                    </a:fld>
                    <a:endParaRPr lang="ru-RU"/>
                  </a:p>
                </c:rich>
              </c:tx>
              <c:showLegendKey val="0"/>
              <c:showVal val="0"/>
              <c:showCatName val="0"/>
              <c:showSerName val="0"/>
              <c:showPercent val="0"/>
              <c:showBubbleSize val="0"/>
              <c:extLst>
                <c:ext xmlns:c15="http://schemas.microsoft.com/office/drawing/2012/chart" uri="{CE6537A1-D6FC-4f65-9D91-7224C49458BB}">
                  <c15:dlblFieldTable/>
                  <c15:xForSave val="1"/>
                  <c15:showDataLabelsRange val="1"/>
                </c:ext>
                <c:ext xmlns:c16="http://schemas.microsoft.com/office/drawing/2014/chart" uri="{C3380CC4-5D6E-409C-BE32-E72D297353CC}">
                  <c16:uniqueId val="{00000006-A737-4CB7-B456-B1493F5353D3}"/>
                </c:ext>
              </c:extLst>
            </c:dLbl>
            <c:dLbl>
              <c:idx val="6"/>
              <c:tx>
                <c:rich>
                  <a:bodyPr/>
                  <a:lstStyle/>
                  <a:p>
                    <a:fld id="{B7CDF343-64ED-4A0A-9EC3-CF371A58B9F6}" type="CELLRANGE">
                      <a:rPr lang="ru-RU"/>
                      <a:pPr/>
                      <a:t>[ДИАПАЗОН ЯЧЕЕК]</a:t>
                    </a:fld>
                    <a:endParaRPr lang="ru-RU"/>
                  </a:p>
                </c:rich>
              </c:tx>
              <c:showLegendKey val="0"/>
              <c:showVal val="0"/>
              <c:showCatName val="0"/>
              <c:showSerName val="0"/>
              <c:showPercent val="0"/>
              <c:showBubbleSize val="0"/>
              <c:extLst>
                <c:ext xmlns:c15="http://schemas.microsoft.com/office/drawing/2012/chart" uri="{CE6537A1-D6FC-4f65-9D91-7224C49458BB}">
                  <c15:dlblFieldTable/>
                  <c15:xForSave val="1"/>
                  <c15:showDataLabelsRange val="1"/>
                </c:ext>
                <c:ext xmlns:c16="http://schemas.microsoft.com/office/drawing/2014/chart" uri="{C3380CC4-5D6E-409C-BE32-E72D297353CC}">
                  <c16:uniqueId val="{00000007-A737-4CB7-B456-B1493F5353D3}"/>
                </c:ext>
              </c:extLst>
            </c:dLbl>
            <c:dLbl>
              <c:idx val="7"/>
              <c:tx>
                <c:rich>
                  <a:bodyPr/>
                  <a:lstStyle/>
                  <a:p>
                    <a:fld id="{59B162D6-E630-4807-B489-553D19210EC2}" type="CELLRANGE">
                      <a:rPr lang="ru-RU"/>
                      <a:pPr/>
                      <a:t>[ДИАПАЗОН ЯЧЕЕК]</a:t>
                    </a:fld>
                    <a:endParaRPr lang="ru-RU"/>
                  </a:p>
                </c:rich>
              </c:tx>
              <c:showLegendKey val="0"/>
              <c:showVal val="0"/>
              <c:showCatName val="0"/>
              <c:showSerName val="0"/>
              <c:showPercent val="0"/>
              <c:showBubbleSize val="0"/>
              <c:extLst>
                <c:ext xmlns:c15="http://schemas.microsoft.com/office/drawing/2012/chart" uri="{CE6537A1-D6FC-4f65-9D91-7224C49458BB}">
                  <c15:dlblFieldTable/>
                  <c15:xForSave val="1"/>
                  <c15:showDataLabelsRange val="1"/>
                </c:ext>
                <c:ext xmlns:c16="http://schemas.microsoft.com/office/drawing/2014/chart" uri="{C3380CC4-5D6E-409C-BE32-E72D297353CC}">
                  <c16:uniqueId val="{00000008-A737-4CB7-B456-B1493F5353D3}"/>
                </c:ext>
              </c:extLst>
            </c:dLbl>
            <c:dLbl>
              <c:idx val="8"/>
              <c:tx>
                <c:rich>
                  <a:bodyPr/>
                  <a:lstStyle/>
                  <a:p>
                    <a:fld id="{9034A95F-08B8-4C18-9E76-58655BEA15FE}" type="CELLRANGE">
                      <a:rPr lang="ru-RU"/>
                      <a:pPr/>
                      <a:t>[ДИАПАЗОН ЯЧЕЕК]</a:t>
                    </a:fld>
                    <a:endParaRPr lang="ru-RU"/>
                  </a:p>
                </c:rich>
              </c:tx>
              <c:showLegendKey val="0"/>
              <c:showVal val="0"/>
              <c:showCatName val="0"/>
              <c:showSerName val="0"/>
              <c:showPercent val="0"/>
              <c:showBubbleSize val="0"/>
              <c:extLst>
                <c:ext xmlns:c15="http://schemas.microsoft.com/office/drawing/2012/chart" uri="{CE6537A1-D6FC-4f65-9D91-7224C49458BB}">
                  <c15:dlblFieldTable/>
                  <c15:xForSave val="1"/>
                  <c15:showDataLabelsRange val="1"/>
                </c:ext>
                <c:ext xmlns:c16="http://schemas.microsoft.com/office/drawing/2014/chart" uri="{C3380CC4-5D6E-409C-BE32-E72D297353CC}">
                  <c16:uniqueId val="{00000009-A737-4CB7-B456-B1493F5353D3}"/>
                </c:ext>
              </c:extLst>
            </c:dLbl>
            <c:dLbl>
              <c:idx val="9"/>
              <c:tx>
                <c:rich>
                  <a:bodyPr/>
                  <a:lstStyle/>
                  <a:p>
                    <a:fld id="{4E94DDA6-9411-4353-AB38-0971258F6E3D}" type="CELLRANGE">
                      <a:rPr lang="ru-RU"/>
                      <a:pPr/>
                      <a:t>[ДИАПАЗОН ЯЧЕЕК]</a:t>
                    </a:fld>
                    <a:endParaRPr lang="ru-RU"/>
                  </a:p>
                </c:rich>
              </c:tx>
              <c:showLegendKey val="0"/>
              <c:showVal val="0"/>
              <c:showCatName val="0"/>
              <c:showSerName val="0"/>
              <c:showPercent val="0"/>
              <c:showBubbleSize val="0"/>
              <c:extLst>
                <c:ext xmlns:c15="http://schemas.microsoft.com/office/drawing/2012/chart" uri="{CE6537A1-D6FC-4f65-9D91-7224C49458BB}">
                  <c15:dlblFieldTable/>
                  <c15:xForSave val="1"/>
                  <c15:showDataLabelsRange val="1"/>
                </c:ext>
                <c:ext xmlns:c16="http://schemas.microsoft.com/office/drawing/2014/chart" uri="{C3380CC4-5D6E-409C-BE32-E72D297353CC}">
                  <c16:uniqueId val="{0000000A-A737-4CB7-B456-B1493F5353D3}"/>
                </c:ext>
              </c:extLst>
            </c:dLbl>
            <c:dLbl>
              <c:idx val="10"/>
              <c:tx>
                <c:rich>
                  <a:bodyPr/>
                  <a:lstStyle/>
                  <a:p>
                    <a:fld id="{C1DC7FC1-807F-4AFB-882C-D07C99EBBE74}" type="CELLRANGE">
                      <a:rPr lang="ru-RU"/>
                      <a:pPr/>
                      <a:t>[ДИАПАЗОН ЯЧЕЕК]</a:t>
                    </a:fld>
                    <a:endParaRPr lang="ru-RU"/>
                  </a:p>
                </c:rich>
              </c:tx>
              <c:showLegendKey val="0"/>
              <c:showVal val="0"/>
              <c:showCatName val="0"/>
              <c:showSerName val="0"/>
              <c:showPercent val="0"/>
              <c:showBubbleSize val="0"/>
              <c:extLst>
                <c:ext xmlns:c15="http://schemas.microsoft.com/office/drawing/2012/chart" uri="{CE6537A1-D6FC-4f65-9D91-7224C49458BB}">
                  <c15:dlblFieldTable/>
                  <c15:xForSave val="1"/>
                  <c15:showDataLabelsRange val="1"/>
                </c:ext>
                <c:ext xmlns:c16="http://schemas.microsoft.com/office/drawing/2014/chart" uri="{C3380CC4-5D6E-409C-BE32-E72D297353CC}">
                  <c16:uniqueId val="{0000000B-A737-4CB7-B456-B1493F5353D3}"/>
                </c:ext>
              </c:extLst>
            </c:dLbl>
            <c:dLbl>
              <c:idx val="11"/>
              <c:tx>
                <c:rich>
                  <a:bodyPr/>
                  <a:lstStyle/>
                  <a:p>
                    <a:fld id="{833C6240-BCE8-4ECF-BDE8-3C99BC2287B2}" type="CELLRANGE">
                      <a:rPr lang="ru-RU"/>
                      <a:pPr/>
                      <a:t>[ДИАПАЗОН ЯЧЕЕК]</a:t>
                    </a:fld>
                    <a:endParaRPr lang="ru-RU"/>
                  </a:p>
                </c:rich>
              </c:tx>
              <c:showLegendKey val="0"/>
              <c:showVal val="0"/>
              <c:showCatName val="0"/>
              <c:showSerName val="0"/>
              <c:showPercent val="0"/>
              <c:showBubbleSize val="0"/>
              <c:extLst>
                <c:ext xmlns:c15="http://schemas.microsoft.com/office/drawing/2012/chart" uri="{CE6537A1-D6FC-4f65-9D91-7224C49458BB}">
                  <c15:dlblFieldTable/>
                  <c15:xForSave val="1"/>
                  <c15:showDataLabelsRange val="1"/>
                </c:ext>
                <c:ext xmlns:c16="http://schemas.microsoft.com/office/drawing/2014/chart" uri="{C3380CC4-5D6E-409C-BE32-E72D297353CC}">
                  <c16:uniqueId val="{0000000C-A737-4CB7-B456-B1493F5353D3}"/>
                </c:ext>
              </c:extLst>
            </c:dLbl>
            <c:dLbl>
              <c:idx val="12"/>
              <c:tx>
                <c:rich>
                  <a:bodyPr/>
                  <a:lstStyle/>
                  <a:p>
                    <a:fld id="{543B44AA-5A92-47F9-B9D9-02A53F872ED1}" type="CELLRANGE">
                      <a:rPr lang="ru-RU"/>
                      <a:pPr/>
                      <a:t>[ДИАПАЗОН ЯЧЕЕК]</a:t>
                    </a:fld>
                    <a:endParaRPr lang="ru-RU"/>
                  </a:p>
                </c:rich>
              </c:tx>
              <c:showLegendKey val="0"/>
              <c:showVal val="0"/>
              <c:showCatName val="0"/>
              <c:showSerName val="0"/>
              <c:showPercent val="0"/>
              <c:showBubbleSize val="0"/>
              <c:extLst>
                <c:ext xmlns:c15="http://schemas.microsoft.com/office/drawing/2012/chart" uri="{CE6537A1-D6FC-4f65-9D91-7224C49458BB}">
                  <c15:dlblFieldTable/>
                  <c15:xForSave val="1"/>
                  <c15:showDataLabelsRange val="1"/>
                </c:ext>
                <c:ext xmlns:c16="http://schemas.microsoft.com/office/drawing/2014/chart" uri="{C3380CC4-5D6E-409C-BE32-E72D297353CC}">
                  <c16:uniqueId val="{0000000D-A737-4CB7-B456-B1493F5353D3}"/>
                </c:ext>
              </c:extLst>
            </c:dLbl>
            <c:dLbl>
              <c:idx val="13"/>
              <c:tx>
                <c:rich>
                  <a:bodyPr/>
                  <a:lstStyle/>
                  <a:p>
                    <a:fld id="{37A505D8-B1E0-4DA5-AAE3-2792FF7F5B3D}" type="CELLRANGE">
                      <a:rPr lang="ru-RU"/>
                      <a:pPr/>
                      <a:t>[ДИАПАЗОН ЯЧЕЕК]</a:t>
                    </a:fld>
                    <a:endParaRPr lang="ru-RU"/>
                  </a:p>
                </c:rich>
              </c:tx>
              <c:showLegendKey val="0"/>
              <c:showVal val="0"/>
              <c:showCatName val="0"/>
              <c:showSerName val="0"/>
              <c:showPercent val="0"/>
              <c:showBubbleSize val="0"/>
              <c:extLst>
                <c:ext xmlns:c15="http://schemas.microsoft.com/office/drawing/2012/chart" uri="{CE6537A1-D6FC-4f65-9D91-7224C49458BB}">
                  <c15:dlblFieldTable/>
                  <c15:xForSave val="1"/>
                  <c15:showDataLabelsRange val="1"/>
                </c:ext>
                <c:ext xmlns:c16="http://schemas.microsoft.com/office/drawing/2014/chart" uri="{C3380CC4-5D6E-409C-BE32-E72D297353CC}">
                  <c16:uniqueId val="{0000000E-A737-4CB7-B456-B1493F5353D3}"/>
                </c:ext>
              </c:extLst>
            </c:dLbl>
            <c:dLbl>
              <c:idx val="14"/>
              <c:tx>
                <c:rich>
                  <a:bodyPr/>
                  <a:lstStyle/>
                  <a:p>
                    <a:fld id="{6CE3A5CF-9ED3-43F0-95F3-38FC2F13A2C3}" type="CELLRANGE">
                      <a:rPr lang="ru-RU"/>
                      <a:pPr/>
                      <a:t>[ДИАПАЗОН ЯЧЕЕК]</a:t>
                    </a:fld>
                    <a:endParaRPr lang="ru-RU"/>
                  </a:p>
                </c:rich>
              </c:tx>
              <c:showLegendKey val="0"/>
              <c:showVal val="0"/>
              <c:showCatName val="0"/>
              <c:showSerName val="0"/>
              <c:showPercent val="0"/>
              <c:showBubbleSize val="0"/>
              <c:extLst>
                <c:ext xmlns:c15="http://schemas.microsoft.com/office/drawing/2012/chart" uri="{CE6537A1-D6FC-4f65-9D91-7224C49458BB}">
                  <c15:dlblFieldTable/>
                  <c15:xForSave val="1"/>
                  <c15:showDataLabelsRange val="1"/>
                </c:ext>
                <c:ext xmlns:c16="http://schemas.microsoft.com/office/drawing/2014/chart" uri="{C3380CC4-5D6E-409C-BE32-E72D297353CC}">
                  <c16:uniqueId val="{0000000F-A737-4CB7-B456-B1493F5353D3}"/>
                </c:ext>
              </c:extLst>
            </c:dLbl>
            <c:dLbl>
              <c:idx val="15"/>
              <c:tx>
                <c:rich>
                  <a:bodyPr/>
                  <a:lstStyle/>
                  <a:p>
                    <a:fld id="{8D438E25-D6EB-4AE3-9A70-32CB88702C37}" type="CELLRANGE">
                      <a:rPr lang="ru-RU"/>
                      <a:pPr/>
                      <a:t>[ДИАПАЗОН ЯЧЕЕК]</a:t>
                    </a:fld>
                    <a:endParaRPr lang="ru-RU"/>
                  </a:p>
                </c:rich>
              </c:tx>
              <c:showLegendKey val="0"/>
              <c:showVal val="0"/>
              <c:showCatName val="0"/>
              <c:showSerName val="0"/>
              <c:showPercent val="0"/>
              <c:showBubbleSize val="0"/>
              <c:extLst>
                <c:ext xmlns:c15="http://schemas.microsoft.com/office/drawing/2012/chart" uri="{CE6537A1-D6FC-4f65-9D91-7224C49458BB}">
                  <c15:dlblFieldTable/>
                  <c15:xForSave val="1"/>
                  <c15:showDataLabelsRange val="1"/>
                </c:ext>
                <c:ext xmlns:c16="http://schemas.microsoft.com/office/drawing/2014/chart" uri="{C3380CC4-5D6E-409C-BE32-E72D297353CC}">
                  <c16:uniqueId val="{00000010-A737-4CB7-B456-B1493F5353D3}"/>
                </c:ext>
              </c:extLst>
            </c:dLbl>
            <c:dLbl>
              <c:idx val="16"/>
              <c:tx>
                <c:rich>
                  <a:bodyPr/>
                  <a:lstStyle/>
                  <a:p>
                    <a:fld id="{27C16644-16E5-4468-8085-4978E5B6E905}" type="CELLRANGE">
                      <a:rPr lang="ru-RU"/>
                      <a:pPr/>
                      <a:t>[ДИАПАЗОН ЯЧЕЕК]</a:t>
                    </a:fld>
                    <a:endParaRPr lang="ru-RU"/>
                  </a:p>
                </c:rich>
              </c:tx>
              <c:showLegendKey val="0"/>
              <c:showVal val="0"/>
              <c:showCatName val="0"/>
              <c:showSerName val="0"/>
              <c:showPercent val="0"/>
              <c:showBubbleSize val="0"/>
              <c:extLst>
                <c:ext xmlns:c15="http://schemas.microsoft.com/office/drawing/2012/chart" uri="{CE6537A1-D6FC-4f65-9D91-7224C49458BB}">
                  <c15:dlblFieldTable/>
                  <c15:xForSave val="1"/>
                  <c15:showDataLabelsRange val="1"/>
                </c:ext>
                <c:ext xmlns:c16="http://schemas.microsoft.com/office/drawing/2014/chart" uri="{C3380CC4-5D6E-409C-BE32-E72D297353CC}">
                  <c16:uniqueId val="{00000011-A737-4CB7-B456-B1493F5353D3}"/>
                </c:ext>
              </c:extLst>
            </c:dLbl>
            <c:dLbl>
              <c:idx val="17"/>
              <c:tx>
                <c:rich>
                  <a:bodyPr/>
                  <a:lstStyle/>
                  <a:p>
                    <a:fld id="{213DF138-D79E-4C84-8404-BBB383D6061E}" type="CELLRANGE">
                      <a:rPr lang="ru-RU"/>
                      <a:pPr/>
                      <a:t>[ДИАПАЗОН ЯЧЕЕК]</a:t>
                    </a:fld>
                    <a:endParaRPr lang="ru-RU"/>
                  </a:p>
                </c:rich>
              </c:tx>
              <c:showLegendKey val="0"/>
              <c:showVal val="0"/>
              <c:showCatName val="0"/>
              <c:showSerName val="0"/>
              <c:showPercent val="0"/>
              <c:showBubbleSize val="0"/>
              <c:extLst>
                <c:ext xmlns:c15="http://schemas.microsoft.com/office/drawing/2012/chart" uri="{CE6537A1-D6FC-4f65-9D91-7224C49458BB}">
                  <c15:dlblFieldTable/>
                  <c15:xForSave val="1"/>
                  <c15:showDataLabelsRange val="1"/>
                </c:ext>
                <c:ext xmlns:c16="http://schemas.microsoft.com/office/drawing/2014/chart" uri="{C3380CC4-5D6E-409C-BE32-E72D297353CC}">
                  <c16:uniqueId val="{00000012-A737-4CB7-B456-B1493F5353D3}"/>
                </c:ext>
              </c:extLst>
            </c:dLbl>
            <c:dLbl>
              <c:idx val="18"/>
              <c:tx>
                <c:rich>
                  <a:bodyPr/>
                  <a:lstStyle/>
                  <a:p>
                    <a:fld id="{2BA49222-847B-4448-AEE0-6D881A2685EB}" type="CELLRANGE">
                      <a:rPr lang="ru-RU"/>
                      <a:pPr/>
                      <a:t>[ДИАПАЗОН ЯЧЕЕК]</a:t>
                    </a:fld>
                    <a:endParaRPr lang="ru-RU"/>
                  </a:p>
                </c:rich>
              </c:tx>
              <c:showLegendKey val="0"/>
              <c:showVal val="0"/>
              <c:showCatName val="0"/>
              <c:showSerName val="0"/>
              <c:showPercent val="0"/>
              <c:showBubbleSize val="0"/>
              <c:extLst>
                <c:ext xmlns:c15="http://schemas.microsoft.com/office/drawing/2012/chart" uri="{CE6537A1-D6FC-4f65-9D91-7224C49458BB}">
                  <c15:dlblFieldTable/>
                  <c15:xForSave val="1"/>
                  <c15:showDataLabelsRange val="1"/>
                </c:ext>
                <c:ext xmlns:c16="http://schemas.microsoft.com/office/drawing/2014/chart" uri="{C3380CC4-5D6E-409C-BE32-E72D297353CC}">
                  <c16:uniqueId val="{00000013-A737-4CB7-B456-B1493F5353D3}"/>
                </c:ext>
              </c:extLst>
            </c:dLbl>
            <c:dLbl>
              <c:idx val="19"/>
              <c:tx>
                <c:rich>
                  <a:bodyPr/>
                  <a:lstStyle/>
                  <a:p>
                    <a:fld id="{C6E352D1-C7BC-4BFE-9B9E-577E6732624B}" type="CELLRANGE">
                      <a:rPr lang="ru-RU"/>
                      <a:pPr/>
                      <a:t>[ДИАПАЗОН ЯЧЕЕК]</a:t>
                    </a:fld>
                    <a:endParaRPr lang="ru-RU"/>
                  </a:p>
                </c:rich>
              </c:tx>
              <c:showLegendKey val="0"/>
              <c:showVal val="0"/>
              <c:showCatName val="0"/>
              <c:showSerName val="0"/>
              <c:showPercent val="0"/>
              <c:showBubbleSize val="0"/>
              <c:extLst>
                <c:ext xmlns:c15="http://schemas.microsoft.com/office/drawing/2012/chart" uri="{CE6537A1-D6FC-4f65-9D91-7224C49458BB}">
                  <c15:dlblFieldTable/>
                  <c15:xForSave val="1"/>
                  <c15:showDataLabelsRange val="1"/>
                </c:ext>
                <c:ext xmlns:c16="http://schemas.microsoft.com/office/drawing/2014/chart" uri="{C3380CC4-5D6E-409C-BE32-E72D297353CC}">
                  <c16:uniqueId val="{00000014-A737-4CB7-B456-B1493F5353D3}"/>
                </c:ext>
              </c:extLst>
            </c:dLbl>
            <c:spPr>
              <a:noFill/>
              <a:ln>
                <a:noFill/>
              </a:ln>
              <a:effectLst/>
            </c:spPr>
            <c:txPr>
              <a:bodyPr rot="0" spcFirstLastPara="1" vertOverflow="ellipsis" vert="horz" wrap="square" lIns="38100" tIns="19050" rIns="38100" bIns="19050" anchor="ctr" anchorCtr="1">
                <a:spAutoFit/>
              </a:bodyPr>
              <a:lstStyle/>
              <a:p>
                <a:pPr>
                  <a:defRPr sz="700" b="0" i="0" u="none" strike="noStrike" kern="1200" baseline="0">
                    <a:solidFill>
                      <a:schemeClr val="accent6">
                        <a:lumMod val="50000"/>
                      </a:schemeClr>
                    </a:solidFill>
                    <a:latin typeface="+mn-lt"/>
                    <a:ea typeface="+mn-ea"/>
                    <a:cs typeface="+mn-cs"/>
                  </a:defRPr>
                </a:pPr>
                <a:endParaRPr lang="ru-RU"/>
              </a:p>
            </c:txPr>
            <c:showLegendKey val="0"/>
            <c:showVal val="0"/>
            <c:showCatName val="0"/>
            <c:showSerName val="0"/>
            <c:showPercent val="0"/>
            <c:showBubbleSize val="0"/>
            <c:showLeaderLines val="0"/>
            <c:extLst>
              <c:ext xmlns:c15="http://schemas.microsoft.com/office/drawing/2012/chart" uri="{CE6537A1-D6FC-4f65-9D91-7224C49458BB}">
                <c15:showDataLabelsRange val="1"/>
                <c15:showLeaderLines val="1"/>
                <c15:leaderLines>
                  <c:spPr>
                    <a:ln w="9525" cap="flat" cmpd="sng" algn="ctr">
                      <a:solidFill>
                        <a:schemeClr val="tx1">
                          <a:lumMod val="35000"/>
                          <a:lumOff val="65000"/>
                        </a:schemeClr>
                      </a:solidFill>
                      <a:round/>
                    </a:ln>
                    <a:effectLst/>
                  </c:spPr>
                </c15:leaderLines>
              </c:ext>
            </c:extLst>
          </c:dLbls>
          <c:cat>
            <c:numRef>
              <c:f>Лист1!$A$2:$A$21</c:f>
              <c:numCache>
                <c:formatCode>General</c:formatCode>
                <c:ptCount val="20"/>
              </c:numCache>
            </c:numRef>
          </c:cat>
          <c:val>
            <c:numRef>
              <c:f>Лист1!$B$2:$B$21</c:f>
              <c:numCache>
                <c:formatCode>#,##0</c:formatCode>
                <c:ptCount val="20"/>
                <c:pt idx="0">
                  <c:v>19534</c:v>
                </c:pt>
                <c:pt idx="1">
                  <c:v>37276</c:v>
                </c:pt>
                <c:pt idx="2">
                  <c:v>62664</c:v>
                </c:pt>
                <c:pt idx="3">
                  <c:v>31162</c:v>
                </c:pt>
                <c:pt idx="4">
                  <c:v>40559</c:v>
                </c:pt>
                <c:pt idx="5">
                  <c:v>48386</c:v>
                </c:pt>
                <c:pt idx="6">
                  <c:v>61724</c:v>
                </c:pt>
                <c:pt idx="7">
                  <c:v>28665</c:v>
                </c:pt>
                <c:pt idx="8">
                  <c:v>83694</c:v>
                </c:pt>
                <c:pt idx="9">
                  <c:v>102028</c:v>
                </c:pt>
                <c:pt idx="10">
                  <c:v>31634</c:v>
                </c:pt>
                <c:pt idx="11">
                  <c:v>27228</c:v>
                </c:pt>
                <c:pt idx="12">
                  <c:v>65609</c:v>
                </c:pt>
                <c:pt idx="13">
                  <c:v>35479</c:v>
                </c:pt>
                <c:pt idx="14">
                  <c:v>53928</c:v>
                </c:pt>
                <c:pt idx="15">
                  <c:v>15797</c:v>
                </c:pt>
                <c:pt idx="16">
                  <c:v>55666</c:v>
                </c:pt>
                <c:pt idx="17">
                  <c:v>106388</c:v>
                </c:pt>
                <c:pt idx="18">
                  <c:v>110881</c:v>
                </c:pt>
                <c:pt idx="19">
                  <c:v>26052</c:v>
                </c:pt>
              </c:numCache>
            </c:numRef>
          </c:val>
          <c:extLst>
            <c:ext xmlns:c15="http://schemas.microsoft.com/office/drawing/2012/chart" uri="{02D57815-91ED-43cb-92C2-25804820EDAC}">
              <c15:datalabelsRange>
                <c15:f>Лист1!$D$2:$D$21</c15:f>
                <c15:dlblRangeCache>
                  <c:ptCount val="20"/>
                  <c:pt idx="0">
                    <c:v>1,9%</c:v>
                  </c:pt>
                  <c:pt idx="1">
                    <c:v>3,6%</c:v>
                  </c:pt>
                  <c:pt idx="2">
                    <c:v>6,0%</c:v>
                  </c:pt>
                  <c:pt idx="3">
                    <c:v>3,0%</c:v>
                  </c:pt>
                  <c:pt idx="4">
                    <c:v>3,9%</c:v>
                  </c:pt>
                  <c:pt idx="5">
                    <c:v>4,6%</c:v>
                  </c:pt>
                  <c:pt idx="6">
                    <c:v>5,9%</c:v>
                  </c:pt>
                  <c:pt idx="7">
                    <c:v>2,7%</c:v>
                  </c:pt>
                  <c:pt idx="8">
                    <c:v>8,0%</c:v>
                  </c:pt>
                  <c:pt idx="9">
                    <c:v>9,8%</c:v>
                  </c:pt>
                  <c:pt idx="10">
                    <c:v>3,0%</c:v>
                  </c:pt>
                  <c:pt idx="11">
                    <c:v>2,6%</c:v>
                  </c:pt>
                  <c:pt idx="12">
                    <c:v>6,3%</c:v>
                  </c:pt>
                  <c:pt idx="13">
                    <c:v>3,4%</c:v>
                  </c:pt>
                  <c:pt idx="14">
                    <c:v>5,2%</c:v>
                  </c:pt>
                  <c:pt idx="15">
                    <c:v>1,5%</c:v>
                  </c:pt>
                  <c:pt idx="16">
                    <c:v>5,3%</c:v>
                  </c:pt>
                  <c:pt idx="17">
                    <c:v>10,2%</c:v>
                  </c:pt>
                  <c:pt idx="18">
                    <c:v>10,6%</c:v>
                  </c:pt>
                  <c:pt idx="19">
                    <c:v>2,5%</c:v>
                  </c:pt>
                </c15:dlblRangeCache>
              </c15:datalabelsRange>
            </c:ext>
            <c:ext xmlns:c16="http://schemas.microsoft.com/office/drawing/2014/chart" uri="{C3380CC4-5D6E-409C-BE32-E72D297353CC}">
              <c16:uniqueId val="{00000000-A737-4CB7-B456-B1493F5353D3}"/>
            </c:ext>
          </c:extLst>
        </c:ser>
        <c:dLbls>
          <c:showLegendKey val="0"/>
          <c:showVal val="0"/>
          <c:showCatName val="0"/>
          <c:showSerName val="0"/>
          <c:showPercent val="0"/>
          <c:showBubbleSize val="0"/>
        </c:dLbls>
        <c:gapWidth val="89"/>
        <c:overlap val="-27"/>
        <c:axId val="1009155912"/>
        <c:axId val="1009150512"/>
      </c:barChart>
      <c:catAx>
        <c:axId val="1009155912"/>
        <c:scaling>
          <c:orientation val="minMax"/>
        </c:scaling>
        <c:delete val="1"/>
        <c:axPos val="b"/>
        <c:numFmt formatCode="General" sourceLinked="1"/>
        <c:majorTickMark val="out"/>
        <c:minorTickMark val="none"/>
        <c:tickLblPos val="nextTo"/>
        <c:crossAx val="1009150512"/>
        <c:crosses val="autoZero"/>
        <c:auto val="1"/>
        <c:lblAlgn val="ctr"/>
        <c:lblOffset val="100"/>
        <c:noMultiLvlLbl val="0"/>
      </c:catAx>
      <c:valAx>
        <c:axId val="1009150512"/>
        <c:scaling>
          <c:orientation val="minMax"/>
          <c:max val="150000"/>
        </c:scaling>
        <c:delete val="1"/>
        <c:axPos val="l"/>
        <c:numFmt formatCode="#,##0" sourceLinked="1"/>
        <c:majorTickMark val="out"/>
        <c:minorTickMark val="none"/>
        <c:tickLblPos val="nextTo"/>
        <c:crossAx val="1009155912"/>
        <c:crosses val="autoZero"/>
        <c:crossBetween val="between"/>
      </c:valAx>
      <c:spPr>
        <a:noFill/>
        <a:ln w="25400">
          <a:noFill/>
        </a:ln>
        <a:effectLst/>
      </c:spPr>
    </c:plotArea>
    <c:plotVisOnly val="1"/>
    <c:dispBlanksAs val="gap"/>
    <c:extLst>
      <c:ext xmlns:c16r3="http://schemas.microsoft.com/office/drawing/2017/03/chart" uri="{56B9EC1D-385E-4148-901F-78D8002777C0}">
        <c16r3:dataDisplayOptions16>
          <c16r3:dispNaAsBlank val="1"/>
        </c16r3:dataDisplayOptions16>
      </c:ext>
    </c:extLst>
    <c:showDLblsOverMax val="0"/>
  </c:chart>
  <c:spPr>
    <a:noFill/>
    <a:ln>
      <a:noFill/>
    </a:ln>
    <a:effectLst/>
  </c:spPr>
  <c:txPr>
    <a:bodyPr/>
    <a:lstStyle/>
    <a:p>
      <a:pPr>
        <a:defRPr/>
      </a:pPr>
      <a:endParaRPr lang="ru-RU"/>
    </a:p>
  </c:txPr>
  <c:externalData r:id="rId3">
    <c:autoUpdate val="0"/>
  </c:externalData>
</c:chartSpace>
</file>

<file path=ppt/charts/chart7.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ru-RU"/>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4.2776980198019808E-2"/>
          <c:y val="6.5984263783967309E-2"/>
          <c:w val="0.90737178217821779"/>
          <c:h val="0.77487253721573013"/>
        </c:manualLayout>
      </c:layout>
      <c:barChart>
        <c:barDir val="col"/>
        <c:grouping val="clustered"/>
        <c:varyColors val="0"/>
        <c:ser>
          <c:idx val="0"/>
          <c:order val="0"/>
          <c:tx>
            <c:strRef>
              <c:f>Лист1!$C$1</c:f>
              <c:strCache>
                <c:ptCount val="1"/>
                <c:pt idx="0">
                  <c:v>Столбец2</c:v>
                </c:pt>
              </c:strCache>
            </c:strRef>
          </c:tx>
          <c:spPr>
            <a:ln w="28575">
              <a:noFill/>
            </a:ln>
            <a:effectLst/>
          </c:spPr>
          <c:invertIfNegative val="0"/>
          <c:dPt>
            <c:idx val="0"/>
            <c:invertIfNegative val="0"/>
            <c:bubble3D val="0"/>
            <c:spPr>
              <a:solidFill>
                <a:srgbClr val="7F7F7F"/>
              </a:solidFill>
              <a:ln w="28575">
                <a:noFill/>
              </a:ln>
              <a:effectLst/>
            </c:spPr>
            <c:extLst>
              <c:ext xmlns:c16="http://schemas.microsoft.com/office/drawing/2014/chart" uri="{C3380CC4-5D6E-409C-BE32-E72D297353CC}">
                <c16:uniqueId val="{00000001-024D-4D1D-A88C-A040FAC630ED}"/>
              </c:ext>
            </c:extLst>
          </c:dPt>
          <c:dPt>
            <c:idx val="1"/>
            <c:invertIfNegative val="0"/>
            <c:bubble3D val="0"/>
            <c:spPr>
              <a:solidFill>
                <a:srgbClr val="7F7F7F"/>
              </a:solidFill>
              <a:ln w="28575">
                <a:noFill/>
              </a:ln>
              <a:effectLst/>
            </c:spPr>
            <c:extLst>
              <c:ext xmlns:c16="http://schemas.microsoft.com/office/drawing/2014/chart" uri="{C3380CC4-5D6E-409C-BE32-E72D297353CC}">
                <c16:uniqueId val="{00000003-024D-4D1D-A88C-A040FAC630ED}"/>
              </c:ext>
            </c:extLst>
          </c:dPt>
          <c:dPt>
            <c:idx val="2"/>
            <c:invertIfNegative val="0"/>
            <c:bubble3D val="0"/>
            <c:spPr>
              <a:solidFill>
                <a:srgbClr val="7F7F7F"/>
              </a:solidFill>
              <a:ln w="28575">
                <a:noFill/>
              </a:ln>
              <a:effectLst/>
            </c:spPr>
            <c:extLst>
              <c:ext xmlns:c16="http://schemas.microsoft.com/office/drawing/2014/chart" uri="{C3380CC4-5D6E-409C-BE32-E72D297353CC}">
                <c16:uniqueId val="{00000005-024D-4D1D-A88C-A040FAC630ED}"/>
              </c:ext>
            </c:extLst>
          </c:dPt>
          <c:dPt>
            <c:idx val="3"/>
            <c:invertIfNegative val="0"/>
            <c:bubble3D val="0"/>
            <c:spPr>
              <a:solidFill>
                <a:srgbClr val="7F7F7F"/>
              </a:solidFill>
              <a:ln w="28575">
                <a:noFill/>
              </a:ln>
              <a:effectLst/>
            </c:spPr>
            <c:extLst>
              <c:ext xmlns:c16="http://schemas.microsoft.com/office/drawing/2014/chart" uri="{C3380CC4-5D6E-409C-BE32-E72D297353CC}">
                <c16:uniqueId val="{00000007-024D-4D1D-A88C-A040FAC630ED}"/>
              </c:ext>
            </c:extLst>
          </c:dPt>
          <c:dPt>
            <c:idx val="4"/>
            <c:invertIfNegative val="0"/>
            <c:bubble3D val="0"/>
            <c:spPr>
              <a:solidFill>
                <a:srgbClr val="7F7F7F"/>
              </a:solidFill>
              <a:ln w="28575">
                <a:noFill/>
              </a:ln>
              <a:effectLst/>
            </c:spPr>
            <c:extLst>
              <c:ext xmlns:c16="http://schemas.microsoft.com/office/drawing/2014/chart" uri="{C3380CC4-5D6E-409C-BE32-E72D297353CC}">
                <c16:uniqueId val="{00000009-024D-4D1D-A88C-A040FAC630ED}"/>
              </c:ext>
            </c:extLst>
          </c:dPt>
          <c:dPt>
            <c:idx val="5"/>
            <c:invertIfNegative val="0"/>
            <c:bubble3D val="0"/>
            <c:spPr>
              <a:solidFill>
                <a:srgbClr val="7F7F7F"/>
              </a:solidFill>
              <a:ln w="28575">
                <a:noFill/>
              </a:ln>
              <a:effectLst/>
            </c:spPr>
            <c:extLst>
              <c:ext xmlns:c16="http://schemas.microsoft.com/office/drawing/2014/chart" uri="{C3380CC4-5D6E-409C-BE32-E72D297353CC}">
                <c16:uniqueId val="{0000000B-024D-4D1D-A88C-A040FAC630ED}"/>
              </c:ext>
            </c:extLst>
          </c:dPt>
          <c:dPt>
            <c:idx val="6"/>
            <c:invertIfNegative val="0"/>
            <c:bubble3D val="0"/>
            <c:spPr>
              <a:solidFill>
                <a:srgbClr val="7F7F7F"/>
              </a:solidFill>
              <a:ln w="28575">
                <a:noFill/>
              </a:ln>
              <a:effectLst/>
            </c:spPr>
            <c:extLst>
              <c:ext xmlns:c16="http://schemas.microsoft.com/office/drawing/2014/chart" uri="{C3380CC4-5D6E-409C-BE32-E72D297353CC}">
                <c16:uniqueId val="{0000000D-024D-4D1D-A88C-A040FAC630ED}"/>
              </c:ext>
            </c:extLst>
          </c:dPt>
          <c:dPt>
            <c:idx val="7"/>
            <c:invertIfNegative val="0"/>
            <c:bubble3D val="0"/>
            <c:spPr>
              <a:solidFill>
                <a:srgbClr val="7F7F7F"/>
              </a:solidFill>
              <a:ln w="28575">
                <a:noFill/>
              </a:ln>
              <a:effectLst/>
            </c:spPr>
            <c:extLst>
              <c:ext xmlns:c16="http://schemas.microsoft.com/office/drawing/2014/chart" uri="{C3380CC4-5D6E-409C-BE32-E72D297353CC}">
                <c16:uniqueId val="{0000000F-024D-4D1D-A88C-A040FAC630ED}"/>
              </c:ext>
            </c:extLst>
          </c:dPt>
          <c:dPt>
            <c:idx val="8"/>
            <c:invertIfNegative val="0"/>
            <c:bubble3D val="0"/>
            <c:spPr>
              <a:solidFill>
                <a:srgbClr val="7F7F7F"/>
              </a:solidFill>
              <a:ln w="28575">
                <a:noFill/>
              </a:ln>
              <a:effectLst/>
            </c:spPr>
            <c:extLst>
              <c:ext xmlns:c16="http://schemas.microsoft.com/office/drawing/2014/chart" uri="{C3380CC4-5D6E-409C-BE32-E72D297353CC}">
                <c16:uniqueId val="{00000011-024D-4D1D-A88C-A040FAC630ED}"/>
              </c:ext>
            </c:extLst>
          </c:dPt>
          <c:dLbls>
            <c:dLbl>
              <c:idx val="9"/>
              <c:numFmt formatCode="#,##0" sourceLinked="0"/>
              <c:spPr>
                <a:noFill/>
                <a:ln>
                  <a:noFill/>
                </a:ln>
                <a:effectLst/>
              </c:spPr>
              <c:txPr>
                <a:bodyPr wrap="square" lIns="38100" tIns="19050" rIns="38100" bIns="19050" anchor="ctr">
                  <a:spAutoFit/>
                </a:bodyPr>
                <a:lstStyle/>
                <a:p>
                  <a:pPr>
                    <a:defRPr b="1">
                      <a:solidFill>
                        <a:srgbClr val="007F76"/>
                      </a:solidFill>
                    </a:defRPr>
                  </a:pPr>
                  <a:endParaRPr lang="ru-RU"/>
                </a:p>
              </c:txPr>
              <c:showLegendKey val="0"/>
              <c:showVal val="1"/>
              <c:showCatName val="0"/>
              <c:showSerName val="0"/>
              <c:showPercent val="0"/>
              <c:showBubbleSize val="0"/>
              <c:extLst>
                <c:ext xmlns:c16="http://schemas.microsoft.com/office/drawing/2014/chart" uri="{C3380CC4-5D6E-409C-BE32-E72D297353CC}">
                  <c16:uniqueId val="{00000012-1935-4C00-8885-A965951F86B7}"/>
                </c:ext>
              </c:extLst>
            </c:dLbl>
            <c:dLbl>
              <c:idx val="10"/>
              <c:numFmt formatCode="#,##0" sourceLinked="0"/>
              <c:spPr>
                <a:noFill/>
                <a:ln>
                  <a:noFill/>
                </a:ln>
                <a:effectLst/>
              </c:spPr>
              <c:txPr>
                <a:bodyPr wrap="square" lIns="38100" tIns="19050" rIns="38100" bIns="19050" anchor="ctr">
                  <a:spAutoFit/>
                </a:bodyPr>
                <a:lstStyle/>
                <a:p>
                  <a:pPr>
                    <a:defRPr b="1">
                      <a:solidFill>
                        <a:srgbClr val="007F76"/>
                      </a:solidFill>
                    </a:defRPr>
                  </a:pPr>
                  <a:endParaRPr lang="ru-RU"/>
                </a:p>
              </c:txPr>
              <c:showLegendKey val="0"/>
              <c:showVal val="1"/>
              <c:showCatName val="0"/>
              <c:showSerName val="0"/>
              <c:showPercent val="0"/>
              <c:showBubbleSize val="0"/>
              <c:extLst>
                <c:ext xmlns:c16="http://schemas.microsoft.com/office/drawing/2014/chart" uri="{C3380CC4-5D6E-409C-BE32-E72D297353CC}">
                  <c16:uniqueId val="{00000013-1935-4C00-8885-A965951F86B7}"/>
                </c:ext>
              </c:extLst>
            </c:dLbl>
            <c:dLbl>
              <c:idx val="11"/>
              <c:numFmt formatCode="#,##0" sourceLinked="0"/>
              <c:spPr>
                <a:noFill/>
                <a:ln>
                  <a:noFill/>
                </a:ln>
                <a:effectLst/>
              </c:spPr>
              <c:txPr>
                <a:bodyPr wrap="square" lIns="38100" tIns="19050" rIns="38100" bIns="19050" anchor="ctr">
                  <a:spAutoFit/>
                </a:bodyPr>
                <a:lstStyle/>
                <a:p>
                  <a:pPr>
                    <a:defRPr b="1">
                      <a:solidFill>
                        <a:srgbClr val="007F76"/>
                      </a:solidFill>
                    </a:defRPr>
                  </a:pPr>
                  <a:endParaRPr lang="ru-RU"/>
                </a:p>
              </c:txPr>
              <c:showLegendKey val="0"/>
              <c:showVal val="1"/>
              <c:showCatName val="0"/>
              <c:showSerName val="0"/>
              <c:showPercent val="0"/>
              <c:showBubbleSize val="0"/>
              <c:extLst>
                <c:ext xmlns:c16="http://schemas.microsoft.com/office/drawing/2014/chart" uri="{C3380CC4-5D6E-409C-BE32-E72D297353CC}">
                  <c16:uniqueId val="{00000014-1935-4C00-8885-A965951F86B7}"/>
                </c:ext>
              </c:extLst>
            </c:dLbl>
            <c:numFmt formatCode="#,##0" sourceLinked="0"/>
            <c:spPr>
              <a:noFill/>
              <a:ln>
                <a:noFill/>
              </a:ln>
              <a:effectLst/>
            </c:spPr>
            <c:showLegendKey val="0"/>
            <c:showVal val="1"/>
            <c:showCatName val="0"/>
            <c:showSerName val="0"/>
            <c:showPercent val="0"/>
            <c:showBubbleSize val="0"/>
            <c:showLeaderLines val="0"/>
            <c:extLst>
              <c:ext xmlns:c15="http://schemas.microsoft.com/office/drawing/2012/chart" uri="{CE6537A1-D6FC-4f65-9D91-7224C49458BB}">
                <c15:showLeaderLines val="1"/>
              </c:ext>
            </c:extLst>
          </c:dLbls>
          <c:cat>
            <c:multiLvlStrRef>
              <c:f>Лист1!$A$2:$B$13</c:f>
              <c:multiLvlStrCache>
                <c:ptCount val="12"/>
                <c:lvl>
                  <c:pt idx="0">
                    <c:v>I</c:v>
                  </c:pt>
                  <c:pt idx="1">
                    <c:v>II</c:v>
                  </c:pt>
                  <c:pt idx="2">
                    <c:v>III</c:v>
                  </c:pt>
                  <c:pt idx="3">
                    <c:v>IV</c:v>
                  </c:pt>
                  <c:pt idx="4">
                    <c:v>I</c:v>
                  </c:pt>
                  <c:pt idx="5">
                    <c:v>II</c:v>
                  </c:pt>
                  <c:pt idx="6">
                    <c:v>III</c:v>
                  </c:pt>
                  <c:pt idx="7">
                    <c:v>IV</c:v>
                  </c:pt>
                  <c:pt idx="8">
                    <c:v>I</c:v>
                  </c:pt>
                  <c:pt idx="9">
                    <c:v>II</c:v>
                  </c:pt>
                  <c:pt idx="10">
                    <c:v>III</c:v>
                  </c:pt>
                  <c:pt idx="11">
                    <c:v>IV</c:v>
                  </c:pt>
                </c:lvl>
                <c:lvl>
                  <c:pt idx="0">
                    <c:v>2021</c:v>
                  </c:pt>
                  <c:pt idx="4">
                    <c:v>2022</c:v>
                  </c:pt>
                  <c:pt idx="8">
                    <c:v>2023</c:v>
                  </c:pt>
                </c:lvl>
              </c:multiLvlStrCache>
            </c:multiLvlStrRef>
          </c:cat>
          <c:val>
            <c:numRef>
              <c:f>Лист1!$C$2:$C$13</c:f>
              <c:numCache>
                <c:formatCode>#,##0.00</c:formatCode>
                <c:ptCount val="12"/>
                <c:pt idx="0">
                  <c:v>4794</c:v>
                </c:pt>
                <c:pt idx="1">
                  <c:v>5239</c:v>
                </c:pt>
                <c:pt idx="2">
                  <c:v>6614</c:v>
                </c:pt>
                <c:pt idx="3">
                  <c:v>5772</c:v>
                </c:pt>
                <c:pt idx="4">
                  <c:v>3580</c:v>
                </c:pt>
                <c:pt idx="5">
                  <c:v>5137</c:v>
                </c:pt>
                <c:pt idx="6">
                  <c:v>6361</c:v>
                </c:pt>
                <c:pt idx="7">
                  <c:v>4893</c:v>
                </c:pt>
                <c:pt idx="8">
                  <c:v>4600</c:v>
                </c:pt>
                <c:pt idx="9">
                  <c:v>4198</c:v>
                </c:pt>
                <c:pt idx="10">
                  <c:v>5294</c:v>
                </c:pt>
                <c:pt idx="11">
                  <c:v>6265</c:v>
                </c:pt>
              </c:numCache>
            </c:numRef>
          </c:val>
          <c:extLst>
            <c:ext xmlns:c16="http://schemas.microsoft.com/office/drawing/2014/chart" uri="{C3380CC4-5D6E-409C-BE32-E72D297353CC}">
              <c16:uniqueId val="{00000015-024D-4D1D-A88C-A040FAC630ED}"/>
            </c:ext>
          </c:extLst>
        </c:ser>
        <c:dLbls>
          <c:showLegendKey val="0"/>
          <c:showVal val="0"/>
          <c:showCatName val="0"/>
          <c:showSerName val="0"/>
          <c:showPercent val="0"/>
          <c:showBubbleSize val="0"/>
        </c:dLbls>
        <c:gapWidth val="35"/>
        <c:axId val="-1527629664"/>
        <c:axId val="-1527635648"/>
      </c:barChart>
      <c:barChart>
        <c:barDir val="col"/>
        <c:grouping val="clustered"/>
        <c:varyColors val="0"/>
        <c:ser>
          <c:idx val="1"/>
          <c:order val="1"/>
          <c:tx>
            <c:strRef>
              <c:f>Лист1!$D$1</c:f>
              <c:strCache>
                <c:ptCount val="1"/>
              </c:strCache>
            </c:strRef>
          </c:tx>
          <c:invertIfNegative val="0"/>
          <c:cat>
            <c:multiLvlStrRef>
              <c:f>Лист1!$A$2:$B$13</c:f>
              <c:multiLvlStrCache>
                <c:ptCount val="12"/>
                <c:lvl>
                  <c:pt idx="0">
                    <c:v>I</c:v>
                  </c:pt>
                  <c:pt idx="1">
                    <c:v>II</c:v>
                  </c:pt>
                  <c:pt idx="2">
                    <c:v>III</c:v>
                  </c:pt>
                  <c:pt idx="3">
                    <c:v>IV</c:v>
                  </c:pt>
                  <c:pt idx="4">
                    <c:v>I</c:v>
                  </c:pt>
                  <c:pt idx="5">
                    <c:v>II</c:v>
                  </c:pt>
                  <c:pt idx="6">
                    <c:v>III</c:v>
                  </c:pt>
                  <c:pt idx="7">
                    <c:v>IV</c:v>
                  </c:pt>
                  <c:pt idx="8">
                    <c:v>I</c:v>
                  </c:pt>
                  <c:pt idx="9">
                    <c:v>II</c:v>
                  </c:pt>
                  <c:pt idx="10">
                    <c:v>III</c:v>
                  </c:pt>
                  <c:pt idx="11">
                    <c:v>IV</c:v>
                  </c:pt>
                </c:lvl>
                <c:lvl>
                  <c:pt idx="0">
                    <c:v>2021</c:v>
                  </c:pt>
                  <c:pt idx="4">
                    <c:v>2022</c:v>
                  </c:pt>
                  <c:pt idx="8">
                    <c:v>2023</c:v>
                  </c:pt>
                </c:lvl>
              </c:multiLvlStrCache>
            </c:multiLvlStrRef>
          </c:cat>
          <c:val>
            <c:numRef>
              <c:f>Лист1!$D$2:$D$13</c:f>
              <c:numCache>
                <c:formatCode>General</c:formatCode>
                <c:ptCount val="12"/>
              </c:numCache>
            </c:numRef>
          </c:val>
          <c:extLst>
            <c:ext xmlns:c16="http://schemas.microsoft.com/office/drawing/2014/chart" uri="{C3380CC4-5D6E-409C-BE32-E72D297353CC}">
              <c16:uniqueId val="{00000016-024D-4D1D-A88C-A040FAC630ED}"/>
            </c:ext>
          </c:extLst>
        </c:ser>
        <c:dLbls>
          <c:showLegendKey val="0"/>
          <c:showVal val="0"/>
          <c:showCatName val="0"/>
          <c:showSerName val="0"/>
          <c:showPercent val="0"/>
          <c:showBubbleSize val="0"/>
        </c:dLbls>
        <c:gapWidth val="35"/>
        <c:axId val="472971256"/>
        <c:axId val="472969456"/>
      </c:barChart>
      <c:catAx>
        <c:axId val="-1527629664"/>
        <c:scaling>
          <c:orientation val="minMax"/>
        </c:scaling>
        <c:delete val="0"/>
        <c:axPos val="b"/>
        <c:numFmt formatCode="General" sourceLinked="1"/>
        <c:majorTickMark val="none"/>
        <c:minorTickMark val="none"/>
        <c:tickLblPos val="nextTo"/>
        <c:spPr>
          <a:noFill/>
          <a:ln w="9525" cap="flat" cmpd="sng" algn="ctr">
            <a:solidFill>
              <a:schemeClr val="tx1">
                <a:lumMod val="15000"/>
                <a:lumOff val="85000"/>
              </a:schemeClr>
            </a:solidFill>
            <a:round/>
          </a:ln>
          <a:effectLst/>
        </c:spPr>
        <c:txPr>
          <a:bodyPr rot="-60000000" vert="horz"/>
          <a:lstStyle/>
          <a:p>
            <a:pPr>
              <a:defRPr/>
            </a:pPr>
            <a:endParaRPr lang="ru-RU"/>
          </a:p>
        </c:txPr>
        <c:crossAx val="-1527635648"/>
        <c:crosses val="autoZero"/>
        <c:auto val="1"/>
        <c:lblAlgn val="ctr"/>
        <c:lblOffset val="0"/>
        <c:noMultiLvlLbl val="0"/>
      </c:catAx>
      <c:valAx>
        <c:axId val="-1527635648"/>
        <c:scaling>
          <c:orientation val="minMax"/>
          <c:max val="8000"/>
          <c:min val="0"/>
        </c:scaling>
        <c:delete val="0"/>
        <c:axPos val="l"/>
        <c:majorGridlines>
          <c:spPr>
            <a:ln w="9525" cap="flat" cmpd="sng" algn="ctr">
              <a:solidFill>
                <a:schemeClr val="tx1">
                  <a:lumMod val="15000"/>
                  <a:lumOff val="85000"/>
                </a:schemeClr>
              </a:solidFill>
              <a:prstDash val="sysDot"/>
              <a:round/>
            </a:ln>
            <a:effectLst/>
          </c:spPr>
        </c:majorGridlines>
        <c:numFmt formatCode="#,##0" sourceLinked="0"/>
        <c:majorTickMark val="out"/>
        <c:minorTickMark val="none"/>
        <c:tickLblPos val="nextTo"/>
        <c:spPr>
          <a:noFill/>
          <a:ln>
            <a:noFill/>
          </a:ln>
          <a:effectLst/>
        </c:spPr>
        <c:txPr>
          <a:bodyPr rot="-60000000" vert="horz"/>
          <a:lstStyle/>
          <a:p>
            <a:pPr>
              <a:defRPr sz="700"/>
            </a:pPr>
            <a:endParaRPr lang="ru-RU"/>
          </a:p>
        </c:txPr>
        <c:crossAx val="-1527629664"/>
        <c:crosses val="autoZero"/>
        <c:crossBetween val="between"/>
        <c:majorUnit val="2000"/>
      </c:valAx>
      <c:valAx>
        <c:axId val="472969456"/>
        <c:scaling>
          <c:orientation val="minMax"/>
          <c:max val="8000"/>
          <c:min val="0"/>
        </c:scaling>
        <c:delete val="0"/>
        <c:axPos val="r"/>
        <c:numFmt formatCode="#,##0" sourceLinked="0"/>
        <c:majorTickMark val="none"/>
        <c:minorTickMark val="none"/>
        <c:tickLblPos val="nextTo"/>
        <c:spPr>
          <a:ln>
            <a:noFill/>
          </a:ln>
        </c:spPr>
        <c:txPr>
          <a:bodyPr/>
          <a:lstStyle/>
          <a:p>
            <a:pPr>
              <a:defRPr sz="700"/>
            </a:pPr>
            <a:endParaRPr lang="ru-RU"/>
          </a:p>
        </c:txPr>
        <c:crossAx val="472971256"/>
        <c:crosses val="max"/>
        <c:crossBetween val="between"/>
        <c:majorUnit val="2000"/>
      </c:valAx>
      <c:catAx>
        <c:axId val="472971256"/>
        <c:scaling>
          <c:orientation val="minMax"/>
        </c:scaling>
        <c:delete val="1"/>
        <c:axPos val="b"/>
        <c:numFmt formatCode="General" sourceLinked="1"/>
        <c:majorTickMark val="out"/>
        <c:minorTickMark val="none"/>
        <c:tickLblPos val="nextTo"/>
        <c:crossAx val="472969456"/>
        <c:crosses val="autoZero"/>
        <c:auto val="1"/>
        <c:lblAlgn val="ctr"/>
        <c:lblOffset val="100"/>
        <c:noMultiLvlLbl val="0"/>
      </c:catAx>
      <c:spPr>
        <a:noFill/>
        <a:ln>
          <a:noFill/>
        </a:ln>
        <a:effectLst/>
      </c:spPr>
    </c:plotArea>
    <c:plotVisOnly val="1"/>
    <c:dispBlanksAs val="gap"/>
    <c:showDLblsOverMax val="0"/>
  </c:chart>
  <c:spPr>
    <a:noFill/>
    <a:ln>
      <a:noFill/>
    </a:ln>
    <a:effectLst/>
  </c:spPr>
  <c:txPr>
    <a:bodyPr/>
    <a:lstStyle/>
    <a:p>
      <a:pPr>
        <a:lnSpc>
          <a:spcPct val="50000"/>
        </a:lnSpc>
        <a:defRPr sz="1050">
          <a:solidFill>
            <a:schemeClr val="tx1"/>
          </a:solidFill>
          <a:latin typeface="Arial Narrow" panose="020B0606020202030204" pitchFamily="34" charset="0"/>
          <a:ea typeface="Helvetica" panose="00000500000000000000" pitchFamily="50" charset="0"/>
        </a:defRPr>
      </a:pPr>
      <a:endParaRPr lang="ru-RU"/>
    </a:p>
  </c:txPr>
  <c:externalData r:id="rId1">
    <c:autoUpdate val="0"/>
  </c:externalData>
</c:chartSpace>
</file>

<file path=ppt/charts/chart8.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ru-RU"/>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4.2776980198019808E-2"/>
          <c:y val="6.5984405139378935E-2"/>
          <c:w val="0.90737178217821779"/>
          <c:h val="0.77487253721573013"/>
        </c:manualLayout>
      </c:layout>
      <c:barChart>
        <c:barDir val="col"/>
        <c:grouping val="clustered"/>
        <c:varyColors val="0"/>
        <c:ser>
          <c:idx val="0"/>
          <c:order val="0"/>
          <c:tx>
            <c:strRef>
              <c:f>Лист1!$C$1</c:f>
              <c:strCache>
                <c:ptCount val="1"/>
                <c:pt idx="0">
                  <c:v>0</c:v>
                </c:pt>
              </c:strCache>
            </c:strRef>
          </c:tx>
          <c:spPr>
            <a:ln w="28575">
              <a:noFill/>
            </a:ln>
            <a:effectLst/>
          </c:spPr>
          <c:invertIfNegative val="0"/>
          <c:dPt>
            <c:idx val="0"/>
            <c:invertIfNegative val="0"/>
            <c:bubble3D val="0"/>
            <c:spPr>
              <a:solidFill>
                <a:srgbClr val="7F7F7F"/>
              </a:solidFill>
              <a:ln w="28575">
                <a:noFill/>
              </a:ln>
              <a:effectLst/>
            </c:spPr>
            <c:extLst>
              <c:ext xmlns:c16="http://schemas.microsoft.com/office/drawing/2014/chart" uri="{C3380CC4-5D6E-409C-BE32-E72D297353CC}">
                <c16:uniqueId val="{00000001-905F-4CE7-A2A1-A0ED1ED0C31C}"/>
              </c:ext>
            </c:extLst>
          </c:dPt>
          <c:dPt>
            <c:idx val="1"/>
            <c:invertIfNegative val="0"/>
            <c:bubble3D val="0"/>
            <c:spPr>
              <a:solidFill>
                <a:srgbClr val="7F7F7F"/>
              </a:solidFill>
              <a:ln w="28575">
                <a:noFill/>
              </a:ln>
              <a:effectLst/>
            </c:spPr>
            <c:extLst>
              <c:ext xmlns:c16="http://schemas.microsoft.com/office/drawing/2014/chart" uri="{C3380CC4-5D6E-409C-BE32-E72D297353CC}">
                <c16:uniqueId val="{00000003-905F-4CE7-A2A1-A0ED1ED0C31C}"/>
              </c:ext>
            </c:extLst>
          </c:dPt>
          <c:dPt>
            <c:idx val="2"/>
            <c:invertIfNegative val="0"/>
            <c:bubble3D val="0"/>
            <c:spPr>
              <a:solidFill>
                <a:srgbClr val="7F7F7F"/>
              </a:solidFill>
              <a:ln w="28575">
                <a:noFill/>
              </a:ln>
              <a:effectLst/>
            </c:spPr>
            <c:extLst>
              <c:ext xmlns:c16="http://schemas.microsoft.com/office/drawing/2014/chart" uri="{C3380CC4-5D6E-409C-BE32-E72D297353CC}">
                <c16:uniqueId val="{00000005-905F-4CE7-A2A1-A0ED1ED0C31C}"/>
              </c:ext>
            </c:extLst>
          </c:dPt>
          <c:dPt>
            <c:idx val="3"/>
            <c:invertIfNegative val="0"/>
            <c:bubble3D val="0"/>
            <c:spPr>
              <a:solidFill>
                <a:srgbClr val="7F7F7F"/>
              </a:solidFill>
              <a:ln w="28575">
                <a:noFill/>
              </a:ln>
              <a:effectLst/>
            </c:spPr>
            <c:extLst>
              <c:ext xmlns:c16="http://schemas.microsoft.com/office/drawing/2014/chart" uri="{C3380CC4-5D6E-409C-BE32-E72D297353CC}">
                <c16:uniqueId val="{00000007-905F-4CE7-A2A1-A0ED1ED0C31C}"/>
              </c:ext>
            </c:extLst>
          </c:dPt>
          <c:dPt>
            <c:idx val="4"/>
            <c:invertIfNegative val="0"/>
            <c:bubble3D val="0"/>
            <c:spPr>
              <a:solidFill>
                <a:srgbClr val="7F7F7F"/>
              </a:solidFill>
              <a:ln w="28575">
                <a:noFill/>
              </a:ln>
              <a:effectLst/>
            </c:spPr>
            <c:extLst>
              <c:ext xmlns:c16="http://schemas.microsoft.com/office/drawing/2014/chart" uri="{C3380CC4-5D6E-409C-BE32-E72D297353CC}">
                <c16:uniqueId val="{00000009-905F-4CE7-A2A1-A0ED1ED0C31C}"/>
              </c:ext>
            </c:extLst>
          </c:dPt>
          <c:dPt>
            <c:idx val="5"/>
            <c:invertIfNegative val="0"/>
            <c:bubble3D val="0"/>
            <c:spPr>
              <a:solidFill>
                <a:schemeClr val="accent3">
                  <a:lumMod val="50000"/>
                </a:schemeClr>
              </a:solidFill>
              <a:ln w="28575">
                <a:noFill/>
              </a:ln>
              <a:effectLst/>
            </c:spPr>
            <c:extLst>
              <c:ext xmlns:c16="http://schemas.microsoft.com/office/drawing/2014/chart" uri="{C3380CC4-5D6E-409C-BE32-E72D297353CC}">
                <c16:uniqueId val="{0000000B-905F-4CE7-A2A1-A0ED1ED0C31C}"/>
              </c:ext>
            </c:extLst>
          </c:dPt>
          <c:dPt>
            <c:idx val="6"/>
            <c:invertIfNegative val="0"/>
            <c:bubble3D val="0"/>
            <c:spPr>
              <a:solidFill>
                <a:schemeClr val="accent3">
                  <a:lumMod val="50000"/>
                </a:schemeClr>
              </a:solidFill>
              <a:ln w="28575">
                <a:noFill/>
              </a:ln>
              <a:effectLst/>
            </c:spPr>
            <c:extLst>
              <c:ext xmlns:c16="http://schemas.microsoft.com/office/drawing/2014/chart" uri="{C3380CC4-5D6E-409C-BE32-E72D297353CC}">
                <c16:uniqueId val="{0000000D-905F-4CE7-A2A1-A0ED1ED0C31C}"/>
              </c:ext>
            </c:extLst>
          </c:dPt>
          <c:dPt>
            <c:idx val="7"/>
            <c:invertIfNegative val="0"/>
            <c:bubble3D val="0"/>
            <c:spPr>
              <a:solidFill>
                <a:schemeClr val="accent3">
                  <a:lumMod val="50000"/>
                </a:schemeClr>
              </a:solidFill>
              <a:ln w="28575">
                <a:noFill/>
              </a:ln>
              <a:effectLst/>
            </c:spPr>
            <c:extLst>
              <c:ext xmlns:c16="http://schemas.microsoft.com/office/drawing/2014/chart" uri="{C3380CC4-5D6E-409C-BE32-E72D297353CC}">
                <c16:uniqueId val="{0000000F-905F-4CE7-A2A1-A0ED1ED0C31C}"/>
              </c:ext>
            </c:extLst>
          </c:dPt>
          <c:dLbls>
            <c:dLbl>
              <c:idx val="5"/>
              <c:numFmt formatCode="#,##0" sourceLinked="0"/>
              <c:spPr>
                <a:noFill/>
                <a:ln>
                  <a:noFill/>
                </a:ln>
                <a:effectLst/>
              </c:spPr>
              <c:txPr>
                <a:bodyPr wrap="square" lIns="38100" tIns="19050" rIns="38100" bIns="19050" anchor="ctr">
                  <a:spAutoFit/>
                </a:bodyPr>
                <a:lstStyle/>
                <a:p>
                  <a:pPr>
                    <a:defRPr sz="700" b="1">
                      <a:solidFill>
                        <a:schemeClr val="accent3">
                          <a:lumMod val="50000"/>
                        </a:schemeClr>
                      </a:solidFill>
                    </a:defRPr>
                  </a:pPr>
                  <a:endParaRPr lang="ru-RU"/>
                </a:p>
              </c:txPr>
              <c:showLegendKey val="0"/>
              <c:showVal val="1"/>
              <c:showCatName val="0"/>
              <c:showSerName val="0"/>
              <c:showPercent val="0"/>
              <c:showBubbleSize val="0"/>
              <c:extLst>
                <c:ext xmlns:c16="http://schemas.microsoft.com/office/drawing/2014/chart" uri="{C3380CC4-5D6E-409C-BE32-E72D297353CC}">
                  <c16:uniqueId val="{0000000B-905F-4CE7-A2A1-A0ED1ED0C31C}"/>
                </c:ext>
              </c:extLst>
            </c:dLbl>
            <c:dLbl>
              <c:idx val="6"/>
              <c:numFmt formatCode="#,##0" sourceLinked="0"/>
              <c:spPr>
                <a:noFill/>
                <a:ln>
                  <a:noFill/>
                </a:ln>
                <a:effectLst/>
              </c:spPr>
              <c:txPr>
                <a:bodyPr wrap="square" lIns="38100" tIns="19050" rIns="38100" bIns="19050" anchor="ctr">
                  <a:spAutoFit/>
                </a:bodyPr>
                <a:lstStyle/>
                <a:p>
                  <a:pPr>
                    <a:defRPr sz="700" b="1">
                      <a:solidFill>
                        <a:schemeClr val="accent3">
                          <a:lumMod val="50000"/>
                        </a:schemeClr>
                      </a:solidFill>
                    </a:defRPr>
                  </a:pPr>
                  <a:endParaRPr lang="ru-RU"/>
                </a:p>
              </c:txPr>
              <c:showLegendKey val="0"/>
              <c:showVal val="1"/>
              <c:showCatName val="0"/>
              <c:showSerName val="0"/>
              <c:showPercent val="0"/>
              <c:showBubbleSize val="0"/>
              <c:extLst>
                <c:ext xmlns:c16="http://schemas.microsoft.com/office/drawing/2014/chart" uri="{C3380CC4-5D6E-409C-BE32-E72D297353CC}">
                  <c16:uniqueId val="{0000000D-905F-4CE7-A2A1-A0ED1ED0C31C}"/>
                </c:ext>
              </c:extLst>
            </c:dLbl>
            <c:dLbl>
              <c:idx val="7"/>
              <c:numFmt formatCode="#,##0" sourceLinked="0"/>
              <c:spPr>
                <a:noFill/>
                <a:ln>
                  <a:noFill/>
                </a:ln>
                <a:effectLst/>
              </c:spPr>
              <c:txPr>
                <a:bodyPr wrap="square" lIns="38100" tIns="19050" rIns="38100" bIns="19050" anchor="ctr">
                  <a:spAutoFit/>
                </a:bodyPr>
                <a:lstStyle/>
                <a:p>
                  <a:pPr>
                    <a:defRPr sz="700" b="1">
                      <a:solidFill>
                        <a:schemeClr val="accent3">
                          <a:lumMod val="50000"/>
                        </a:schemeClr>
                      </a:solidFill>
                    </a:defRPr>
                  </a:pPr>
                  <a:endParaRPr lang="ru-RU"/>
                </a:p>
              </c:txPr>
              <c:showLegendKey val="0"/>
              <c:showVal val="1"/>
              <c:showCatName val="0"/>
              <c:showSerName val="0"/>
              <c:showPercent val="0"/>
              <c:showBubbleSize val="0"/>
              <c:extLst>
                <c:ext xmlns:c16="http://schemas.microsoft.com/office/drawing/2014/chart" uri="{C3380CC4-5D6E-409C-BE32-E72D297353CC}">
                  <c16:uniqueId val="{0000000F-905F-4CE7-A2A1-A0ED1ED0C31C}"/>
                </c:ext>
              </c:extLst>
            </c:dLbl>
            <c:numFmt formatCode="#,##0" sourceLinked="0"/>
            <c:spPr>
              <a:noFill/>
              <a:ln>
                <a:noFill/>
              </a:ln>
              <a:effectLst/>
            </c:spPr>
            <c:txPr>
              <a:bodyPr wrap="square" lIns="38100" tIns="19050" rIns="38100" bIns="19050" anchor="ctr">
                <a:spAutoFit/>
              </a:bodyPr>
              <a:lstStyle/>
              <a:p>
                <a:pPr>
                  <a:defRPr sz="700"/>
                </a:pPr>
                <a:endParaRPr lang="ru-RU"/>
              </a:p>
            </c:txPr>
            <c:showLegendKey val="0"/>
            <c:showVal val="1"/>
            <c:showCatName val="0"/>
            <c:showSerName val="0"/>
            <c:showPercent val="0"/>
            <c:showBubbleSize val="0"/>
            <c:showLeaderLines val="0"/>
            <c:extLst>
              <c:ext xmlns:c15="http://schemas.microsoft.com/office/drawing/2012/chart" uri="{CE6537A1-D6FC-4f65-9D91-7224C49458BB}">
                <c15:showLeaderLines val="1"/>
              </c:ext>
            </c:extLst>
          </c:dLbls>
          <c:cat>
            <c:multiLvlStrRef>
              <c:f>Лист1!$A$2:$B$9</c:f>
              <c:multiLvlStrCache>
                <c:ptCount val="8"/>
                <c:lvl>
                  <c:pt idx="0">
                    <c:v>I</c:v>
                  </c:pt>
                  <c:pt idx="1">
                    <c:v>II</c:v>
                  </c:pt>
                  <c:pt idx="2">
                    <c:v>III</c:v>
                  </c:pt>
                  <c:pt idx="3">
                    <c:v>IV</c:v>
                  </c:pt>
                  <c:pt idx="4">
                    <c:v>I</c:v>
                  </c:pt>
                  <c:pt idx="5">
                    <c:v>II</c:v>
                  </c:pt>
                  <c:pt idx="6">
                    <c:v>III</c:v>
                  </c:pt>
                  <c:pt idx="7">
                    <c:v>IV</c:v>
                  </c:pt>
                </c:lvl>
                <c:lvl>
                  <c:pt idx="0">
                    <c:v>2022</c:v>
                  </c:pt>
                  <c:pt idx="4">
                    <c:v>2023</c:v>
                  </c:pt>
                </c:lvl>
              </c:multiLvlStrCache>
            </c:multiLvlStrRef>
          </c:cat>
          <c:val>
            <c:numRef>
              <c:f>Лист1!$C$2:$C$9</c:f>
              <c:numCache>
                <c:formatCode>#,##0.00</c:formatCode>
                <c:ptCount val="8"/>
                <c:pt idx="0">
                  <c:v>3580</c:v>
                </c:pt>
                <c:pt idx="1">
                  <c:v>5137</c:v>
                </c:pt>
                <c:pt idx="2">
                  <c:v>6361</c:v>
                </c:pt>
                <c:pt idx="3">
                  <c:v>4893</c:v>
                </c:pt>
                <c:pt idx="4">
                  <c:v>4600</c:v>
                </c:pt>
                <c:pt idx="5">
                  <c:v>4545</c:v>
                </c:pt>
                <c:pt idx="6">
                  <c:v>5735</c:v>
                </c:pt>
                <c:pt idx="7">
                  <c:v>6880</c:v>
                </c:pt>
              </c:numCache>
            </c:numRef>
          </c:val>
          <c:extLst>
            <c:ext xmlns:c16="http://schemas.microsoft.com/office/drawing/2014/chart" uri="{C3380CC4-5D6E-409C-BE32-E72D297353CC}">
              <c16:uniqueId val="{00000018-905F-4CE7-A2A1-A0ED1ED0C31C}"/>
            </c:ext>
          </c:extLst>
        </c:ser>
        <c:dLbls>
          <c:showLegendKey val="0"/>
          <c:showVal val="0"/>
          <c:showCatName val="0"/>
          <c:showSerName val="0"/>
          <c:showPercent val="0"/>
          <c:showBubbleSize val="0"/>
        </c:dLbls>
        <c:gapWidth val="35"/>
        <c:axId val="-1527629664"/>
        <c:axId val="-1527635648"/>
      </c:barChart>
      <c:catAx>
        <c:axId val="-1527629664"/>
        <c:scaling>
          <c:orientation val="minMax"/>
        </c:scaling>
        <c:delete val="0"/>
        <c:axPos val="b"/>
        <c:numFmt formatCode="General" sourceLinked="1"/>
        <c:majorTickMark val="none"/>
        <c:minorTickMark val="none"/>
        <c:tickLblPos val="nextTo"/>
        <c:spPr>
          <a:noFill/>
          <a:ln w="9525" cap="flat" cmpd="sng" algn="ctr">
            <a:solidFill>
              <a:schemeClr val="tx1">
                <a:lumMod val="15000"/>
                <a:lumOff val="85000"/>
              </a:schemeClr>
            </a:solidFill>
            <a:round/>
          </a:ln>
          <a:effectLst/>
        </c:spPr>
        <c:txPr>
          <a:bodyPr rot="-60000000" vert="horz"/>
          <a:lstStyle/>
          <a:p>
            <a:pPr>
              <a:defRPr/>
            </a:pPr>
            <a:endParaRPr lang="ru-RU"/>
          </a:p>
        </c:txPr>
        <c:crossAx val="-1527635648"/>
        <c:crosses val="autoZero"/>
        <c:auto val="1"/>
        <c:lblAlgn val="ctr"/>
        <c:lblOffset val="0"/>
        <c:noMultiLvlLbl val="0"/>
      </c:catAx>
      <c:valAx>
        <c:axId val="-1527635648"/>
        <c:scaling>
          <c:orientation val="minMax"/>
        </c:scaling>
        <c:delete val="0"/>
        <c:axPos val="l"/>
        <c:majorGridlines>
          <c:spPr>
            <a:ln w="9525" cap="flat" cmpd="sng" algn="ctr">
              <a:solidFill>
                <a:schemeClr val="tx1">
                  <a:lumMod val="15000"/>
                  <a:lumOff val="85000"/>
                </a:schemeClr>
              </a:solidFill>
              <a:prstDash val="sysDot"/>
              <a:round/>
            </a:ln>
            <a:effectLst/>
          </c:spPr>
        </c:majorGridlines>
        <c:numFmt formatCode="#,##0" sourceLinked="0"/>
        <c:majorTickMark val="none"/>
        <c:minorTickMark val="none"/>
        <c:tickLblPos val="nextTo"/>
        <c:spPr>
          <a:noFill/>
          <a:ln>
            <a:noFill/>
          </a:ln>
          <a:effectLst/>
        </c:spPr>
        <c:txPr>
          <a:bodyPr rot="-60000000" vert="horz"/>
          <a:lstStyle/>
          <a:p>
            <a:pPr>
              <a:defRPr sz="700"/>
            </a:pPr>
            <a:endParaRPr lang="ru-RU"/>
          </a:p>
        </c:txPr>
        <c:crossAx val="-1527629664"/>
        <c:crosses val="autoZero"/>
        <c:crossBetween val="between"/>
        <c:majorUnit val="2000"/>
      </c:valAx>
      <c:spPr>
        <a:noFill/>
        <a:ln>
          <a:noFill/>
        </a:ln>
        <a:effectLst/>
      </c:spPr>
    </c:plotArea>
    <c:plotVisOnly val="1"/>
    <c:dispBlanksAs val="gap"/>
    <c:showDLblsOverMax val="0"/>
  </c:chart>
  <c:spPr>
    <a:noFill/>
    <a:ln>
      <a:noFill/>
    </a:ln>
    <a:effectLst/>
  </c:spPr>
  <c:txPr>
    <a:bodyPr/>
    <a:lstStyle/>
    <a:p>
      <a:pPr>
        <a:lnSpc>
          <a:spcPct val="50000"/>
        </a:lnSpc>
        <a:defRPr sz="1050">
          <a:solidFill>
            <a:schemeClr val="tx1"/>
          </a:solidFill>
          <a:latin typeface="Arial Narrow" panose="020B0606020202030204" pitchFamily="34" charset="0"/>
          <a:ea typeface="Helvetica" panose="00000500000000000000" pitchFamily="50" charset="0"/>
        </a:defRPr>
      </a:pPr>
      <a:endParaRPr lang="ru-RU"/>
    </a:p>
  </c:txPr>
  <c:externalData r:id="rId1">
    <c:autoUpdate val="0"/>
  </c:externalData>
</c:chartSpace>
</file>

<file path=ppt/charts/chart9.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ru-RU"/>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4.2776980198019808E-2"/>
          <c:y val="6.5984405139378935E-2"/>
          <c:w val="0.90737178217821779"/>
          <c:h val="0.77487253721573013"/>
        </c:manualLayout>
      </c:layout>
      <c:barChart>
        <c:barDir val="col"/>
        <c:grouping val="clustered"/>
        <c:varyColors val="0"/>
        <c:ser>
          <c:idx val="0"/>
          <c:order val="0"/>
          <c:tx>
            <c:strRef>
              <c:f>Лист1!$C$1</c:f>
              <c:strCache>
                <c:ptCount val="1"/>
                <c:pt idx="0">
                  <c:v>Столбец2</c:v>
                </c:pt>
              </c:strCache>
            </c:strRef>
          </c:tx>
          <c:spPr>
            <a:ln w="28575">
              <a:noFill/>
            </a:ln>
            <a:effectLst/>
          </c:spPr>
          <c:invertIfNegative val="0"/>
          <c:dPt>
            <c:idx val="0"/>
            <c:invertIfNegative val="0"/>
            <c:bubble3D val="0"/>
            <c:spPr>
              <a:solidFill>
                <a:srgbClr val="7F7F7F"/>
              </a:solidFill>
              <a:ln w="28575">
                <a:noFill/>
              </a:ln>
              <a:effectLst/>
            </c:spPr>
            <c:extLst>
              <c:ext xmlns:c16="http://schemas.microsoft.com/office/drawing/2014/chart" uri="{C3380CC4-5D6E-409C-BE32-E72D297353CC}">
                <c16:uniqueId val="{00000001-905F-4CE7-A2A1-A0ED1ED0C31C}"/>
              </c:ext>
            </c:extLst>
          </c:dPt>
          <c:dPt>
            <c:idx val="1"/>
            <c:invertIfNegative val="0"/>
            <c:bubble3D val="0"/>
            <c:spPr>
              <a:solidFill>
                <a:srgbClr val="7F7F7F"/>
              </a:solidFill>
              <a:ln w="28575">
                <a:noFill/>
              </a:ln>
              <a:effectLst/>
            </c:spPr>
            <c:extLst>
              <c:ext xmlns:c16="http://schemas.microsoft.com/office/drawing/2014/chart" uri="{C3380CC4-5D6E-409C-BE32-E72D297353CC}">
                <c16:uniqueId val="{00000003-905F-4CE7-A2A1-A0ED1ED0C31C}"/>
              </c:ext>
            </c:extLst>
          </c:dPt>
          <c:dPt>
            <c:idx val="2"/>
            <c:invertIfNegative val="0"/>
            <c:bubble3D val="0"/>
            <c:spPr>
              <a:solidFill>
                <a:srgbClr val="7F7F7F"/>
              </a:solidFill>
              <a:ln w="28575">
                <a:noFill/>
              </a:ln>
              <a:effectLst/>
            </c:spPr>
            <c:extLst>
              <c:ext xmlns:c16="http://schemas.microsoft.com/office/drawing/2014/chart" uri="{C3380CC4-5D6E-409C-BE32-E72D297353CC}">
                <c16:uniqueId val="{00000005-905F-4CE7-A2A1-A0ED1ED0C31C}"/>
              </c:ext>
            </c:extLst>
          </c:dPt>
          <c:dPt>
            <c:idx val="3"/>
            <c:invertIfNegative val="0"/>
            <c:bubble3D val="0"/>
            <c:spPr>
              <a:solidFill>
                <a:srgbClr val="7F7F7F"/>
              </a:solidFill>
              <a:ln w="28575">
                <a:noFill/>
              </a:ln>
              <a:effectLst/>
            </c:spPr>
            <c:extLst>
              <c:ext xmlns:c16="http://schemas.microsoft.com/office/drawing/2014/chart" uri="{C3380CC4-5D6E-409C-BE32-E72D297353CC}">
                <c16:uniqueId val="{00000007-905F-4CE7-A2A1-A0ED1ED0C31C}"/>
              </c:ext>
            </c:extLst>
          </c:dPt>
          <c:dPt>
            <c:idx val="4"/>
            <c:invertIfNegative val="0"/>
            <c:bubble3D val="0"/>
            <c:spPr>
              <a:solidFill>
                <a:srgbClr val="7F7F7F"/>
              </a:solidFill>
              <a:ln w="28575">
                <a:noFill/>
              </a:ln>
              <a:effectLst/>
            </c:spPr>
            <c:extLst>
              <c:ext xmlns:c16="http://schemas.microsoft.com/office/drawing/2014/chart" uri="{C3380CC4-5D6E-409C-BE32-E72D297353CC}">
                <c16:uniqueId val="{00000009-905F-4CE7-A2A1-A0ED1ED0C31C}"/>
              </c:ext>
            </c:extLst>
          </c:dPt>
          <c:dPt>
            <c:idx val="5"/>
            <c:invertIfNegative val="0"/>
            <c:bubble3D val="0"/>
            <c:spPr>
              <a:solidFill>
                <a:schemeClr val="accent6">
                  <a:lumMod val="50000"/>
                </a:schemeClr>
              </a:solidFill>
              <a:ln w="28575">
                <a:noFill/>
              </a:ln>
              <a:effectLst/>
            </c:spPr>
            <c:extLst>
              <c:ext xmlns:c16="http://schemas.microsoft.com/office/drawing/2014/chart" uri="{C3380CC4-5D6E-409C-BE32-E72D297353CC}">
                <c16:uniqueId val="{0000000B-905F-4CE7-A2A1-A0ED1ED0C31C}"/>
              </c:ext>
            </c:extLst>
          </c:dPt>
          <c:dPt>
            <c:idx val="6"/>
            <c:invertIfNegative val="0"/>
            <c:bubble3D val="0"/>
            <c:spPr>
              <a:solidFill>
                <a:schemeClr val="accent6">
                  <a:lumMod val="50000"/>
                </a:schemeClr>
              </a:solidFill>
              <a:ln w="28575">
                <a:noFill/>
              </a:ln>
              <a:effectLst/>
            </c:spPr>
            <c:extLst>
              <c:ext xmlns:c16="http://schemas.microsoft.com/office/drawing/2014/chart" uri="{C3380CC4-5D6E-409C-BE32-E72D297353CC}">
                <c16:uniqueId val="{0000000D-905F-4CE7-A2A1-A0ED1ED0C31C}"/>
              </c:ext>
            </c:extLst>
          </c:dPt>
          <c:dPt>
            <c:idx val="7"/>
            <c:invertIfNegative val="0"/>
            <c:bubble3D val="0"/>
            <c:spPr>
              <a:solidFill>
                <a:schemeClr val="accent6">
                  <a:lumMod val="50000"/>
                </a:schemeClr>
              </a:solidFill>
              <a:ln w="28575">
                <a:noFill/>
              </a:ln>
              <a:effectLst/>
            </c:spPr>
            <c:extLst>
              <c:ext xmlns:c16="http://schemas.microsoft.com/office/drawing/2014/chart" uri="{C3380CC4-5D6E-409C-BE32-E72D297353CC}">
                <c16:uniqueId val="{0000000F-905F-4CE7-A2A1-A0ED1ED0C31C}"/>
              </c:ext>
            </c:extLst>
          </c:dPt>
          <c:dLbls>
            <c:numFmt formatCode="#,##0" sourceLinked="0"/>
            <c:spPr>
              <a:noFill/>
              <a:ln>
                <a:noFill/>
              </a:ln>
              <a:effectLst/>
            </c:spPr>
            <c:txPr>
              <a:bodyPr wrap="square" lIns="38100" tIns="19050" rIns="38100" bIns="19050" anchor="ctr">
                <a:spAutoFit/>
              </a:bodyPr>
              <a:lstStyle/>
              <a:p>
                <a:pPr>
                  <a:defRPr sz="700"/>
                </a:pPr>
                <a:endParaRPr lang="ru-RU"/>
              </a:p>
            </c:txPr>
            <c:showLegendKey val="0"/>
            <c:showVal val="1"/>
            <c:showCatName val="0"/>
            <c:showSerName val="0"/>
            <c:showPercent val="0"/>
            <c:showBubbleSize val="0"/>
            <c:showLeaderLines val="0"/>
            <c:extLst>
              <c:ext xmlns:c15="http://schemas.microsoft.com/office/drawing/2012/chart" uri="{CE6537A1-D6FC-4f65-9D91-7224C49458BB}">
                <c15:showLeaderLines val="1"/>
              </c:ext>
            </c:extLst>
          </c:dLbls>
          <c:cat>
            <c:multiLvlStrRef>
              <c:f>Лист1!$A$2:$B$9</c:f>
              <c:multiLvlStrCache>
                <c:ptCount val="8"/>
                <c:lvl>
                  <c:pt idx="0">
                    <c:v>I</c:v>
                  </c:pt>
                  <c:pt idx="1">
                    <c:v>II</c:v>
                  </c:pt>
                  <c:pt idx="2">
                    <c:v>III</c:v>
                  </c:pt>
                  <c:pt idx="3">
                    <c:v>IV</c:v>
                  </c:pt>
                  <c:pt idx="4">
                    <c:v>I</c:v>
                  </c:pt>
                  <c:pt idx="5">
                    <c:v>II</c:v>
                  </c:pt>
                  <c:pt idx="6">
                    <c:v>III</c:v>
                  </c:pt>
                  <c:pt idx="7">
                    <c:v>IV</c:v>
                  </c:pt>
                </c:lvl>
                <c:lvl>
                  <c:pt idx="0">
                    <c:v>2022</c:v>
                  </c:pt>
                  <c:pt idx="4">
                    <c:v>2023</c:v>
                  </c:pt>
                </c:lvl>
              </c:multiLvlStrCache>
            </c:multiLvlStrRef>
          </c:cat>
          <c:val>
            <c:numRef>
              <c:f>Лист1!$C$2:$C$9</c:f>
              <c:numCache>
                <c:formatCode>#,##0.00</c:formatCode>
                <c:ptCount val="8"/>
                <c:pt idx="0">
                  <c:v>3580</c:v>
                </c:pt>
                <c:pt idx="1">
                  <c:v>5137</c:v>
                </c:pt>
                <c:pt idx="2">
                  <c:v>6361</c:v>
                </c:pt>
                <c:pt idx="3">
                  <c:v>4893</c:v>
                </c:pt>
                <c:pt idx="4">
                  <c:v>4600</c:v>
                </c:pt>
                <c:pt idx="5">
                  <c:v>3874</c:v>
                </c:pt>
                <c:pt idx="6">
                  <c:v>4851</c:v>
                </c:pt>
                <c:pt idx="7">
                  <c:v>6209</c:v>
                </c:pt>
              </c:numCache>
            </c:numRef>
          </c:val>
          <c:extLst>
            <c:ext xmlns:c16="http://schemas.microsoft.com/office/drawing/2014/chart" uri="{C3380CC4-5D6E-409C-BE32-E72D297353CC}">
              <c16:uniqueId val="{00000018-905F-4CE7-A2A1-A0ED1ED0C31C}"/>
            </c:ext>
          </c:extLst>
        </c:ser>
        <c:dLbls>
          <c:showLegendKey val="0"/>
          <c:showVal val="0"/>
          <c:showCatName val="0"/>
          <c:showSerName val="0"/>
          <c:showPercent val="0"/>
          <c:showBubbleSize val="0"/>
        </c:dLbls>
        <c:gapWidth val="35"/>
        <c:axId val="-1527629664"/>
        <c:axId val="-1527635648"/>
      </c:barChart>
      <c:catAx>
        <c:axId val="-1527629664"/>
        <c:scaling>
          <c:orientation val="minMax"/>
        </c:scaling>
        <c:delete val="0"/>
        <c:axPos val="b"/>
        <c:numFmt formatCode="General" sourceLinked="1"/>
        <c:majorTickMark val="none"/>
        <c:minorTickMark val="none"/>
        <c:tickLblPos val="nextTo"/>
        <c:spPr>
          <a:noFill/>
          <a:ln w="9525" cap="flat" cmpd="sng" algn="ctr">
            <a:solidFill>
              <a:schemeClr val="tx1">
                <a:lumMod val="15000"/>
                <a:lumOff val="85000"/>
              </a:schemeClr>
            </a:solidFill>
            <a:round/>
          </a:ln>
          <a:effectLst/>
        </c:spPr>
        <c:txPr>
          <a:bodyPr rot="-60000000" vert="horz"/>
          <a:lstStyle/>
          <a:p>
            <a:pPr>
              <a:defRPr/>
            </a:pPr>
            <a:endParaRPr lang="ru-RU"/>
          </a:p>
        </c:txPr>
        <c:crossAx val="-1527635648"/>
        <c:crosses val="autoZero"/>
        <c:auto val="1"/>
        <c:lblAlgn val="ctr"/>
        <c:lblOffset val="0"/>
        <c:noMultiLvlLbl val="0"/>
      </c:catAx>
      <c:valAx>
        <c:axId val="-1527635648"/>
        <c:scaling>
          <c:orientation val="minMax"/>
          <c:max val="8000"/>
          <c:min val="0"/>
        </c:scaling>
        <c:delete val="0"/>
        <c:axPos val="r"/>
        <c:majorGridlines>
          <c:spPr>
            <a:ln w="9525" cap="flat" cmpd="sng" algn="ctr">
              <a:solidFill>
                <a:schemeClr val="tx1">
                  <a:lumMod val="15000"/>
                  <a:lumOff val="85000"/>
                </a:schemeClr>
              </a:solidFill>
              <a:prstDash val="sysDot"/>
              <a:round/>
            </a:ln>
            <a:effectLst/>
          </c:spPr>
        </c:majorGridlines>
        <c:numFmt formatCode="#,##0" sourceLinked="0"/>
        <c:majorTickMark val="none"/>
        <c:minorTickMark val="none"/>
        <c:tickLblPos val="nextTo"/>
        <c:spPr>
          <a:noFill/>
          <a:ln>
            <a:noFill/>
          </a:ln>
          <a:effectLst/>
        </c:spPr>
        <c:txPr>
          <a:bodyPr rot="-60000000" vert="horz"/>
          <a:lstStyle/>
          <a:p>
            <a:pPr>
              <a:defRPr sz="700"/>
            </a:pPr>
            <a:endParaRPr lang="ru-RU"/>
          </a:p>
        </c:txPr>
        <c:crossAx val="-1527629664"/>
        <c:crosses val="max"/>
        <c:crossBetween val="between"/>
        <c:majorUnit val="2000"/>
      </c:valAx>
      <c:spPr>
        <a:noFill/>
        <a:ln>
          <a:noFill/>
        </a:ln>
        <a:effectLst/>
      </c:spPr>
    </c:plotArea>
    <c:plotVisOnly val="1"/>
    <c:dispBlanksAs val="gap"/>
    <c:showDLblsOverMax val="0"/>
  </c:chart>
  <c:spPr>
    <a:noFill/>
    <a:ln>
      <a:noFill/>
    </a:ln>
    <a:effectLst/>
  </c:spPr>
  <c:txPr>
    <a:bodyPr/>
    <a:lstStyle/>
    <a:p>
      <a:pPr>
        <a:lnSpc>
          <a:spcPct val="50000"/>
        </a:lnSpc>
        <a:defRPr sz="1050">
          <a:solidFill>
            <a:schemeClr val="tx1"/>
          </a:solidFill>
          <a:latin typeface="Arial Narrow" panose="020B0606020202030204" pitchFamily="34" charset="0"/>
          <a:ea typeface="Helvetica" panose="00000500000000000000" pitchFamily="50" charset="0"/>
        </a:defRPr>
      </a:pPr>
      <a:endParaRPr lang="ru-RU"/>
    </a:p>
  </c:txPr>
  <c:externalData r:id="rId1">
    <c:autoUpdate val="0"/>
  </c:externalData>
</c:chartSpace>
</file>

<file path=ppt/charts/chart10.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ru-RU"/>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4.2776980198019808E-2"/>
          <c:y val="6.5984263783967309E-2"/>
          <c:w val="0.90737178217821779"/>
          <c:h val="0.77487253721573013"/>
        </c:manualLayout>
      </c:layout>
      <c:barChart>
        <c:barDir val="col"/>
        <c:grouping val="clustered"/>
        <c:varyColors val="0"/>
        <c:ser>
          <c:idx val="0"/>
          <c:order val="0"/>
          <c:tx>
            <c:strRef>
              <c:f>Лист1!$C$1</c:f>
              <c:strCache>
                <c:ptCount val="1"/>
                <c:pt idx="0">
                  <c:v>Столбец2</c:v>
                </c:pt>
              </c:strCache>
            </c:strRef>
          </c:tx>
          <c:spPr>
            <a:ln w="28575">
              <a:noFill/>
            </a:ln>
            <a:effectLst/>
          </c:spPr>
          <c:invertIfNegative val="0"/>
          <c:dPt>
            <c:idx val="0"/>
            <c:invertIfNegative val="0"/>
            <c:bubble3D val="0"/>
            <c:spPr>
              <a:solidFill>
                <a:srgbClr val="7F7F7F"/>
              </a:solidFill>
              <a:ln w="28575">
                <a:noFill/>
              </a:ln>
              <a:effectLst/>
            </c:spPr>
            <c:extLst>
              <c:ext xmlns:c16="http://schemas.microsoft.com/office/drawing/2014/chart" uri="{C3380CC4-5D6E-409C-BE32-E72D297353CC}">
                <c16:uniqueId val="{00000001-024D-4D1D-A88C-A040FAC630ED}"/>
              </c:ext>
            </c:extLst>
          </c:dPt>
          <c:dPt>
            <c:idx val="1"/>
            <c:invertIfNegative val="0"/>
            <c:bubble3D val="0"/>
            <c:spPr>
              <a:solidFill>
                <a:srgbClr val="7F7F7F"/>
              </a:solidFill>
              <a:ln w="28575">
                <a:noFill/>
              </a:ln>
              <a:effectLst/>
            </c:spPr>
            <c:extLst>
              <c:ext xmlns:c16="http://schemas.microsoft.com/office/drawing/2014/chart" uri="{C3380CC4-5D6E-409C-BE32-E72D297353CC}">
                <c16:uniqueId val="{00000003-024D-4D1D-A88C-A040FAC630ED}"/>
              </c:ext>
            </c:extLst>
          </c:dPt>
          <c:dPt>
            <c:idx val="2"/>
            <c:invertIfNegative val="0"/>
            <c:bubble3D val="0"/>
            <c:spPr>
              <a:solidFill>
                <a:srgbClr val="7F7F7F"/>
              </a:solidFill>
              <a:ln w="28575">
                <a:noFill/>
              </a:ln>
              <a:effectLst/>
            </c:spPr>
            <c:extLst>
              <c:ext xmlns:c16="http://schemas.microsoft.com/office/drawing/2014/chart" uri="{C3380CC4-5D6E-409C-BE32-E72D297353CC}">
                <c16:uniqueId val="{00000005-024D-4D1D-A88C-A040FAC630ED}"/>
              </c:ext>
            </c:extLst>
          </c:dPt>
          <c:dPt>
            <c:idx val="3"/>
            <c:invertIfNegative val="0"/>
            <c:bubble3D val="0"/>
            <c:spPr>
              <a:solidFill>
                <a:srgbClr val="7F7F7F"/>
              </a:solidFill>
              <a:ln w="28575">
                <a:noFill/>
              </a:ln>
              <a:effectLst/>
            </c:spPr>
            <c:extLst>
              <c:ext xmlns:c16="http://schemas.microsoft.com/office/drawing/2014/chart" uri="{C3380CC4-5D6E-409C-BE32-E72D297353CC}">
                <c16:uniqueId val="{00000007-024D-4D1D-A88C-A040FAC630ED}"/>
              </c:ext>
            </c:extLst>
          </c:dPt>
          <c:dPt>
            <c:idx val="4"/>
            <c:invertIfNegative val="0"/>
            <c:bubble3D val="0"/>
            <c:spPr>
              <a:solidFill>
                <a:srgbClr val="7F7F7F"/>
              </a:solidFill>
              <a:ln w="28575">
                <a:noFill/>
              </a:ln>
              <a:effectLst/>
            </c:spPr>
            <c:extLst>
              <c:ext xmlns:c16="http://schemas.microsoft.com/office/drawing/2014/chart" uri="{C3380CC4-5D6E-409C-BE32-E72D297353CC}">
                <c16:uniqueId val="{00000009-024D-4D1D-A88C-A040FAC630ED}"/>
              </c:ext>
            </c:extLst>
          </c:dPt>
          <c:dPt>
            <c:idx val="5"/>
            <c:invertIfNegative val="0"/>
            <c:bubble3D val="0"/>
            <c:spPr>
              <a:solidFill>
                <a:srgbClr val="7F7F7F"/>
              </a:solidFill>
              <a:ln w="28575">
                <a:noFill/>
              </a:ln>
              <a:effectLst/>
            </c:spPr>
            <c:extLst>
              <c:ext xmlns:c16="http://schemas.microsoft.com/office/drawing/2014/chart" uri="{C3380CC4-5D6E-409C-BE32-E72D297353CC}">
                <c16:uniqueId val="{0000000B-024D-4D1D-A88C-A040FAC630ED}"/>
              </c:ext>
            </c:extLst>
          </c:dPt>
          <c:dPt>
            <c:idx val="6"/>
            <c:invertIfNegative val="0"/>
            <c:bubble3D val="0"/>
            <c:spPr>
              <a:solidFill>
                <a:srgbClr val="7F7F7F"/>
              </a:solidFill>
              <a:ln w="28575">
                <a:noFill/>
              </a:ln>
              <a:effectLst/>
            </c:spPr>
            <c:extLst>
              <c:ext xmlns:c16="http://schemas.microsoft.com/office/drawing/2014/chart" uri="{C3380CC4-5D6E-409C-BE32-E72D297353CC}">
                <c16:uniqueId val="{0000000D-024D-4D1D-A88C-A040FAC630ED}"/>
              </c:ext>
            </c:extLst>
          </c:dPt>
          <c:dPt>
            <c:idx val="7"/>
            <c:invertIfNegative val="0"/>
            <c:bubble3D val="0"/>
            <c:spPr>
              <a:solidFill>
                <a:srgbClr val="7F7F7F"/>
              </a:solidFill>
              <a:ln w="28575">
                <a:noFill/>
              </a:ln>
              <a:effectLst/>
            </c:spPr>
            <c:extLst>
              <c:ext xmlns:c16="http://schemas.microsoft.com/office/drawing/2014/chart" uri="{C3380CC4-5D6E-409C-BE32-E72D297353CC}">
                <c16:uniqueId val="{0000000F-024D-4D1D-A88C-A040FAC630ED}"/>
              </c:ext>
            </c:extLst>
          </c:dPt>
          <c:dPt>
            <c:idx val="8"/>
            <c:invertIfNegative val="0"/>
            <c:bubble3D val="0"/>
            <c:spPr>
              <a:solidFill>
                <a:srgbClr val="7F7F7F"/>
              </a:solidFill>
              <a:ln w="28575">
                <a:noFill/>
              </a:ln>
              <a:effectLst/>
            </c:spPr>
            <c:extLst>
              <c:ext xmlns:c16="http://schemas.microsoft.com/office/drawing/2014/chart" uri="{C3380CC4-5D6E-409C-BE32-E72D297353CC}">
                <c16:uniqueId val="{00000011-024D-4D1D-A88C-A040FAC630ED}"/>
              </c:ext>
            </c:extLst>
          </c:dPt>
          <c:dLbls>
            <c:dLbl>
              <c:idx val="9"/>
              <c:numFmt formatCode="#,##0" sourceLinked="0"/>
              <c:spPr>
                <a:noFill/>
                <a:ln>
                  <a:noFill/>
                </a:ln>
                <a:effectLst/>
              </c:spPr>
              <c:txPr>
                <a:bodyPr wrap="square" lIns="38100" tIns="19050" rIns="38100" bIns="19050" anchor="ctr">
                  <a:spAutoFit/>
                </a:bodyPr>
                <a:lstStyle/>
                <a:p>
                  <a:pPr>
                    <a:defRPr b="1">
                      <a:solidFill>
                        <a:srgbClr val="007F76"/>
                      </a:solidFill>
                    </a:defRPr>
                  </a:pPr>
                  <a:endParaRPr lang="ru-RU"/>
                </a:p>
              </c:txPr>
              <c:showLegendKey val="0"/>
              <c:showVal val="1"/>
              <c:showCatName val="0"/>
              <c:showSerName val="0"/>
              <c:showPercent val="0"/>
              <c:showBubbleSize val="0"/>
              <c:extLst>
                <c:ext xmlns:c16="http://schemas.microsoft.com/office/drawing/2014/chart" uri="{C3380CC4-5D6E-409C-BE32-E72D297353CC}">
                  <c16:uniqueId val="{00000012-1935-4C00-8885-A965951F86B7}"/>
                </c:ext>
              </c:extLst>
            </c:dLbl>
            <c:dLbl>
              <c:idx val="10"/>
              <c:numFmt formatCode="#,##0" sourceLinked="0"/>
              <c:spPr>
                <a:noFill/>
                <a:ln>
                  <a:noFill/>
                </a:ln>
                <a:effectLst/>
              </c:spPr>
              <c:txPr>
                <a:bodyPr wrap="square" lIns="38100" tIns="19050" rIns="38100" bIns="19050" anchor="ctr">
                  <a:spAutoFit/>
                </a:bodyPr>
                <a:lstStyle/>
                <a:p>
                  <a:pPr>
                    <a:defRPr b="1">
                      <a:solidFill>
                        <a:srgbClr val="007F76"/>
                      </a:solidFill>
                    </a:defRPr>
                  </a:pPr>
                  <a:endParaRPr lang="ru-RU"/>
                </a:p>
              </c:txPr>
              <c:showLegendKey val="0"/>
              <c:showVal val="1"/>
              <c:showCatName val="0"/>
              <c:showSerName val="0"/>
              <c:showPercent val="0"/>
              <c:showBubbleSize val="0"/>
              <c:extLst>
                <c:ext xmlns:c16="http://schemas.microsoft.com/office/drawing/2014/chart" uri="{C3380CC4-5D6E-409C-BE32-E72D297353CC}">
                  <c16:uniqueId val="{00000013-1935-4C00-8885-A965951F86B7}"/>
                </c:ext>
              </c:extLst>
            </c:dLbl>
            <c:dLbl>
              <c:idx val="11"/>
              <c:numFmt formatCode="#,##0" sourceLinked="0"/>
              <c:spPr>
                <a:noFill/>
                <a:ln>
                  <a:noFill/>
                </a:ln>
                <a:effectLst/>
              </c:spPr>
              <c:txPr>
                <a:bodyPr wrap="square" lIns="38100" tIns="19050" rIns="38100" bIns="19050" anchor="ctr">
                  <a:spAutoFit/>
                </a:bodyPr>
                <a:lstStyle/>
                <a:p>
                  <a:pPr>
                    <a:defRPr b="1">
                      <a:solidFill>
                        <a:srgbClr val="007F76"/>
                      </a:solidFill>
                    </a:defRPr>
                  </a:pPr>
                  <a:endParaRPr lang="ru-RU"/>
                </a:p>
              </c:txPr>
              <c:showLegendKey val="0"/>
              <c:showVal val="1"/>
              <c:showCatName val="0"/>
              <c:showSerName val="0"/>
              <c:showPercent val="0"/>
              <c:showBubbleSize val="0"/>
              <c:extLst>
                <c:ext xmlns:c16="http://schemas.microsoft.com/office/drawing/2014/chart" uri="{C3380CC4-5D6E-409C-BE32-E72D297353CC}">
                  <c16:uniqueId val="{00000014-1935-4C00-8885-A965951F86B7}"/>
                </c:ext>
              </c:extLst>
            </c:dLbl>
            <c:numFmt formatCode="#,##0" sourceLinked="0"/>
            <c:spPr>
              <a:noFill/>
              <a:ln>
                <a:noFill/>
              </a:ln>
              <a:effectLst/>
            </c:spPr>
            <c:showLegendKey val="0"/>
            <c:showVal val="1"/>
            <c:showCatName val="0"/>
            <c:showSerName val="0"/>
            <c:showPercent val="0"/>
            <c:showBubbleSize val="0"/>
            <c:showLeaderLines val="0"/>
            <c:extLst>
              <c:ext xmlns:c15="http://schemas.microsoft.com/office/drawing/2012/chart" uri="{CE6537A1-D6FC-4f65-9D91-7224C49458BB}">
                <c15:showLeaderLines val="1"/>
              </c:ext>
            </c:extLst>
          </c:dLbls>
          <c:cat>
            <c:multiLvlStrRef>
              <c:f>Лист1!$A$2:$B$13</c:f>
              <c:multiLvlStrCache>
                <c:ptCount val="12"/>
                <c:lvl>
                  <c:pt idx="0">
                    <c:v>I</c:v>
                  </c:pt>
                  <c:pt idx="1">
                    <c:v>II</c:v>
                  </c:pt>
                  <c:pt idx="2">
                    <c:v>III</c:v>
                  </c:pt>
                  <c:pt idx="3">
                    <c:v>IV</c:v>
                  </c:pt>
                  <c:pt idx="4">
                    <c:v>I</c:v>
                  </c:pt>
                  <c:pt idx="5">
                    <c:v>II</c:v>
                  </c:pt>
                  <c:pt idx="6">
                    <c:v>III</c:v>
                  </c:pt>
                  <c:pt idx="7">
                    <c:v>IV</c:v>
                  </c:pt>
                  <c:pt idx="8">
                    <c:v>I</c:v>
                  </c:pt>
                  <c:pt idx="9">
                    <c:v>II</c:v>
                  </c:pt>
                  <c:pt idx="10">
                    <c:v>III</c:v>
                  </c:pt>
                  <c:pt idx="11">
                    <c:v>IV</c:v>
                  </c:pt>
                </c:lvl>
                <c:lvl>
                  <c:pt idx="0">
                    <c:v>2021</c:v>
                  </c:pt>
                  <c:pt idx="4">
                    <c:v>2022</c:v>
                  </c:pt>
                  <c:pt idx="8">
                    <c:v>2023</c:v>
                  </c:pt>
                </c:lvl>
              </c:multiLvlStrCache>
            </c:multiLvlStrRef>
          </c:cat>
          <c:val>
            <c:numRef>
              <c:f>Лист1!$C$2:$C$13</c:f>
              <c:numCache>
                <c:formatCode>#,##0.00</c:formatCode>
                <c:ptCount val="12"/>
                <c:pt idx="0">
                  <c:v>7612</c:v>
                </c:pt>
                <c:pt idx="1">
                  <c:v>10329</c:v>
                </c:pt>
                <c:pt idx="2">
                  <c:v>10737</c:v>
                </c:pt>
                <c:pt idx="3">
                  <c:v>10588</c:v>
                </c:pt>
                <c:pt idx="4">
                  <c:v>6402</c:v>
                </c:pt>
                <c:pt idx="5">
                  <c:v>9202</c:v>
                </c:pt>
                <c:pt idx="6">
                  <c:v>11576</c:v>
                </c:pt>
                <c:pt idx="7">
                  <c:v>9857</c:v>
                </c:pt>
                <c:pt idx="8">
                  <c:v>8915</c:v>
                </c:pt>
                <c:pt idx="9">
                  <c:v>7814</c:v>
                </c:pt>
                <c:pt idx="10">
                  <c:v>10089</c:v>
                </c:pt>
                <c:pt idx="11">
                  <c:v>11507</c:v>
                </c:pt>
              </c:numCache>
            </c:numRef>
          </c:val>
          <c:extLst>
            <c:ext xmlns:c16="http://schemas.microsoft.com/office/drawing/2014/chart" uri="{C3380CC4-5D6E-409C-BE32-E72D297353CC}">
              <c16:uniqueId val="{00000015-024D-4D1D-A88C-A040FAC630ED}"/>
            </c:ext>
          </c:extLst>
        </c:ser>
        <c:dLbls>
          <c:showLegendKey val="0"/>
          <c:showVal val="0"/>
          <c:showCatName val="0"/>
          <c:showSerName val="0"/>
          <c:showPercent val="0"/>
          <c:showBubbleSize val="0"/>
        </c:dLbls>
        <c:gapWidth val="35"/>
        <c:axId val="-1527629664"/>
        <c:axId val="-1527635648"/>
      </c:barChart>
      <c:barChart>
        <c:barDir val="col"/>
        <c:grouping val="clustered"/>
        <c:varyColors val="0"/>
        <c:ser>
          <c:idx val="1"/>
          <c:order val="1"/>
          <c:tx>
            <c:strRef>
              <c:f>Лист1!$D$1</c:f>
              <c:strCache>
                <c:ptCount val="1"/>
              </c:strCache>
            </c:strRef>
          </c:tx>
          <c:invertIfNegative val="0"/>
          <c:cat>
            <c:multiLvlStrRef>
              <c:f>Лист1!$A$2:$B$13</c:f>
              <c:multiLvlStrCache>
                <c:ptCount val="12"/>
                <c:lvl>
                  <c:pt idx="0">
                    <c:v>I</c:v>
                  </c:pt>
                  <c:pt idx="1">
                    <c:v>II</c:v>
                  </c:pt>
                  <c:pt idx="2">
                    <c:v>III</c:v>
                  </c:pt>
                  <c:pt idx="3">
                    <c:v>IV</c:v>
                  </c:pt>
                  <c:pt idx="4">
                    <c:v>I</c:v>
                  </c:pt>
                  <c:pt idx="5">
                    <c:v>II</c:v>
                  </c:pt>
                  <c:pt idx="6">
                    <c:v>III</c:v>
                  </c:pt>
                  <c:pt idx="7">
                    <c:v>IV</c:v>
                  </c:pt>
                  <c:pt idx="8">
                    <c:v>I</c:v>
                  </c:pt>
                  <c:pt idx="9">
                    <c:v>II</c:v>
                  </c:pt>
                  <c:pt idx="10">
                    <c:v>III</c:v>
                  </c:pt>
                  <c:pt idx="11">
                    <c:v>IV</c:v>
                  </c:pt>
                </c:lvl>
                <c:lvl>
                  <c:pt idx="0">
                    <c:v>2021</c:v>
                  </c:pt>
                  <c:pt idx="4">
                    <c:v>2022</c:v>
                  </c:pt>
                  <c:pt idx="8">
                    <c:v>2023</c:v>
                  </c:pt>
                </c:lvl>
              </c:multiLvlStrCache>
            </c:multiLvlStrRef>
          </c:cat>
          <c:val>
            <c:numRef>
              <c:f>Лист1!$D$2:$D$13</c:f>
              <c:numCache>
                <c:formatCode>General</c:formatCode>
                <c:ptCount val="12"/>
              </c:numCache>
            </c:numRef>
          </c:val>
          <c:extLst>
            <c:ext xmlns:c16="http://schemas.microsoft.com/office/drawing/2014/chart" uri="{C3380CC4-5D6E-409C-BE32-E72D297353CC}">
              <c16:uniqueId val="{00000016-024D-4D1D-A88C-A040FAC630ED}"/>
            </c:ext>
          </c:extLst>
        </c:ser>
        <c:dLbls>
          <c:showLegendKey val="0"/>
          <c:showVal val="0"/>
          <c:showCatName val="0"/>
          <c:showSerName val="0"/>
          <c:showPercent val="0"/>
          <c:showBubbleSize val="0"/>
        </c:dLbls>
        <c:gapWidth val="35"/>
        <c:axId val="472971256"/>
        <c:axId val="472969456"/>
      </c:barChart>
      <c:catAx>
        <c:axId val="-1527629664"/>
        <c:scaling>
          <c:orientation val="minMax"/>
        </c:scaling>
        <c:delete val="0"/>
        <c:axPos val="b"/>
        <c:numFmt formatCode="General" sourceLinked="1"/>
        <c:majorTickMark val="none"/>
        <c:minorTickMark val="none"/>
        <c:tickLblPos val="nextTo"/>
        <c:spPr>
          <a:noFill/>
          <a:ln w="9525" cap="flat" cmpd="sng" algn="ctr">
            <a:solidFill>
              <a:schemeClr val="tx1">
                <a:lumMod val="15000"/>
                <a:lumOff val="85000"/>
              </a:schemeClr>
            </a:solidFill>
            <a:round/>
          </a:ln>
          <a:effectLst/>
        </c:spPr>
        <c:txPr>
          <a:bodyPr rot="-60000000" vert="horz"/>
          <a:lstStyle/>
          <a:p>
            <a:pPr>
              <a:defRPr/>
            </a:pPr>
            <a:endParaRPr lang="ru-RU"/>
          </a:p>
        </c:txPr>
        <c:crossAx val="-1527635648"/>
        <c:crosses val="autoZero"/>
        <c:auto val="1"/>
        <c:lblAlgn val="ctr"/>
        <c:lblOffset val="0"/>
        <c:noMultiLvlLbl val="0"/>
      </c:catAx>
      <c:valAx>
        <c:axId val="-1527635648"/>
        <c:scaling>
          <c:orientation val="minMax"/>
          <c:min val="0"/>
        </c:scaling>
        <c:delete val="0"/>
        <c:axPos val="l"/>
        <c:majorGridlines>
          <c:spPr>
            <a:ln w="9525" cap="flat" cmpd="sng" algn="ctr">
              <a:solidFill>
                <a:schemeClr val="tx1">
                  <a:lumMod val="15000"/>
                  <a:lumOff val="85000"/>
                </a:schemeClr>
              </a:solidFill>
              <a:prstDash val="sysDot"/>
              <a:round/>
            </a:ln>
            <a:effectLst/>
          </c:spPr>
        </c:majorGridlines>
        <c:numFmt formatCode="#,##0" sourceLinked="0"/>
        <c:majorTickMark val="out"/>
        <c:minorTickMark val="none"/>
        <c:tickLblPos val="nextTo"/>
        <c:spPr>
          <a:noFill/>
          <a:ln>
            <a:noFill/>
          </a:ln>
          <a:effectLst/>
        </c:spPr>
        <c:txPr>
          <a:bodyPr rot="-60000000" vert="horz"/>
          <a:lstStyle/>
          <a:p>
            <a:pPr>
              <a:defRPr sz="700"/>
            </a:pPr>
            <a:endParaRPr lang="ru-RU"/>
          </a:p>
        </c:txPr>
        <c:crossAx val="-1527629664"/>
        <c:crosses val="autoZero"/>
        <c:crossBetween val="between"/>
      </c:valAx>
      <c:valAx>
        <c:axId val="472969456"/>
        <c:scaling>
          <c:orientation val="minMax"/>
          <c:max val="14000"/>
          <c:min val="0"/>
        </c:scaling>
        <c:delete val="0"/>
        <c:axPos val="r"/>
        <c:numFmt formatCode="#,##0" sourceLinked="0"/>
        <c:majorTickMark val="none"/>
        <c:minorTickMark val="none"/>
        <c:tickLblPos val="nextTo"/>
        <c:spPr>
          <a:ln>
            <a:noFill/>
          </a:ln>
        </c:spPr>
        <c:txPr>
          <a:bodyPr/>
          <a:lstStyle/>
          <a:p>
            <a:pPr>
              <a:defRPr sz="700"/>
            </a:pPr>
            <a:endParaRPr lang="ru-RU"/>
          </a:p>
        </c:txPr>
        <c:crossAx val="472971256"/>
        <c:crosses val="max"/>
        <c:crossBetween val="between"/>
      </c:valAx>
      <c:catAx>
        <c:axId val="472971256"/>
        <c:scaling>
          <c:orientation val="minMax"/>
        </c:scaling>
        <c:delete val="1"/>
        <c:axPos val="b"/>
        <c:numFmt formatCode="General" sourceLinked="1"/>
        <c:majorTickMark val="out"/>
        <c:minorTickMark val="none"/>
        <c:tickLblPos val="nextTo"/>
        <c:crossAx val="472969456"/>
        <c:crosses val="autoZero"/>
        <c:auto val="1"/>
        <c:lblAlgn val="ctr"/>
        <c:lblOffset val="100"/>
        <c:noMultiLvlLbl val="0"/>
      </c:catAx>
      <c:spPr>
        <a:noFill/>
        <a:ln>
          <a:noFill/>
        </a:ln>
        <a:effectLst/>
      </c:spPr>
    </c:plotArea>
    <c:plotVisOnly val="1"/>
    <c:dispBlanksAs val="gap"/>
    <c:showDLblsOverMax val="0"/>
  </c:chart>
  <c:spPr>
    <a:noFill/>
    <a:ln>
      <a:noFill/>
    </a:ln>
    <a:effectLst/>
  </c:spPr>
  <c:txPr>
    <a:bodyPr/>
    <a:lstStyle/>
    <a:p>
      <a:pPr>
        <a:lnSpc>
          <a:spcPct val="50000"/>
        </a:lnSpc>
        <a:defRPr sz="1050">
          <a:solidFill>
            <a:schemeClr val="tx1"/>
          </a:solidFill>
          <a:latin typeface="Arial Narrow" panose="020B0606020202030204" pitchFamily="34" charset="0"/>
          <a:ea typeface="Helvetica" panose="00000500000000000000" pitchFamily="50" charset="0"/>
        </a:defRPr>
      </a:pPr>
      <a:endParaRPr lang="ru-RU"/>
    </a:p>
  </c:txPr>
  <c:externalData r:id="rId1">
    <c:autoUpdate val="0"/>
  </c:externalData>
</c:chartSpace>
</file>

<file path=ppt/charts/chart11.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ru-RU"/>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4.2776980198019808E-2"/>
          <c:y val="6.5984405139378935E-2"/>
          <c:w val="0.90737178217821779"/>
          <c:h val="0.77487253721573013"/>
        </c:manualLayout>
      </c:layout>
      <c:barChart>
        <c:barDir val="col"/>
        <c:grouping val="clustered"/>
        <c:varyColors val="0"/>
        <c:ser>
          <c:idx val="0"/>
          <c:order val="0"/>
          <c:tx>
            <c:strRef>
              <c:f>Лист1!$C$1</c:f>
              <c:strCache>
                <c:ptCount val="1"/>
                <c:pt idx="0">
                  <c:v>0</c:v>
                </c:pt>
              </c:strCache>
            </c:strRef>
          </c:tx>
          <c:spPr>
            <a:ln w="28575">
              <a:noFill/>
            </a:ln>
            <a:effectLst/>
          </c:spPr>
          <c:invertIfNegative val="0"/>
          <c:dPt>
            <c:idx val="0"/>
            <c:invertIfNegative val="0"/>
            <c:bubble3D val="0"/>
            <c:spPr>
              <a:solidFill>
                <a:srgbClr val="7F7F7F"/>
              </a:solidFill>
              <a:ln w="28575">
                <a:noFill/>
              </a:ln>
              <a:effectLst/>
            </c:spPr>
            <c:extLst>
              <c:ext xmlns:c16="http://schemas.microsoft.com/office/drawing/2014/chart" uri="{C3380CC4-5D6E-409C-BE32-E72D297353CC}">
                <c16:uniqueId val="{00000001-905F-4CE7-A2A1-A0ED1ED0C31C}"/>
              </c:ext>
            </c:extLst>
          </c:dPt>
          <c:dPt>
            <c:idx val="1"/>
            <c:invertIfNegative val="0"/>
            <c:bubble3D val="0"/>
            <c:spPr>
              <a:solidFill>
                <a:srgbClr val="7F7F7F"/>
              </a:solidFill>
              <a:ln w="28575">
                <a:noFill/>
              </a:ln>
              <a:effectLst/>
            </c:spPr>
            <c:extLst>
              <c:ext xmlns:c16="http://schemas.microsoft.com/office/drawing/2014/chart" uri="{C3380CC4-5D6E-409C-BE32-E72D297353CC}">
                <c16:uniqueId val="{00000003-905F-4CE7-A2A1-A0ED1ED0C31C}"/>
              </c:ext>
            </c:extLst>
          </c:dPt>
          <c:dPt>
            <c:idx val="2"/>
            <c:invertIfNegative val="0"/>
            <c:bubble3D val="0"/>
            <c:spPr>
              <a:solidFill>
                <a:srgbClr val="7F7F7F"/>
              </a:solidFill>
              <a:ln w="28575">
                <a:noFill/>
              </a:ln>
              <a:effectLst/>
            </c:spPr>
            <c:extLst>
              <c:ext xmlns:c16="http://schemas.microsoft.com/office/drawing/2014/chart" uri="{C3380CC4-5D6E-409C-BE32-E72D297353CC}">
                <c16:uniqueId val="{00000005-905F-4CE7-A2A1-A0ED1ED0C31C}"/>
              </c:ext>
            </c:extLst>
          </c:dPt>
          <c:dPt>
            <c:idx val="3"/>
            <c:invertIfNegative val="0"/>
            <c:bubble3D val="0"/>
            <c:spPr>
              <a:solidFill>
                <a:srgbClr val="7F7F7F"/>
              </a:solidFill>
              <a:ln w="28575">
                <a:noFill/>
              </a:ln>
              <a:effectLst/>
            </c:spPr>
            <c:extLst>
              <c:ext xmlns:c16="http://schemas.microsoft.com/office/drawing/2014/chart" uri="{C3380CC4-5D6E-409C-BE32-E72D297353CC}">
                <c16:uniqueId val="{00000007-905F-4CE7-A2A1-A0ED1ED0C31C}"/>
              </c:ext>
            </c:extLst>
          </c:dPt>
          <c:dPt>
            <c:idx val="4"/>
            <c:invertIfNegative val="0"/>
            <c:bubble3D val="0"/>
            <c:spPr>
              <a:solidFill>
                <a:srgbClr val="7F7F7F"/>
              </a:solidFill>
              <a:ln w="28575">
                <a:noFill/>
              </a:ln>
              <a:effectLst/>
            </c:spPr>
            <c:extLst>
              <c:ext xmlns:c16="http://schemas.microsoft.com/office/drawing/2014/chart" uri="{C3380CC4-5D6E-409C-BE32-E72D297353CC}">
                <c16:uniqueId val="{00000009-905F-4CE7-A2A1-A0ED1ED0C31C}"/>
              </c:ext>
            </c:extLst>
          </c:dPt>
          <c:dPt>
            <c:idx val="5"/>
            <c:invertIfNegative val="0"/>
            <c:bubble3D val="0"/>
            <c:spPr>
              <a:solidFill>
                <a:schemeClr val="accent3">
                  <a:lumMod val="50000"/>
                </a:schemeClr>
              </a:solidFill>
              <a:ln w="28575">
                <a:noFill/>
              </a:ln>
              <a:effectLst/>
            </c:spPr>
            <c:extLst>
              <c:ext xmlns:c16="http://schemas.microsoft.com/office/drawing/2014/chart" uri="{C3380CC4-5D6E-409C-BE32-E72D297353CC}">
                <c16:uniqueId val="{0000000B-905F-4CE7-A2A1-A0ED1ED0C31C}"/>
              </c:ext>
            </c:extLst>
          </c:dPt>
          <c:dPt>
            <c:idx val="6"/>
            <c:invertIfNegative val="0"/>
            <c:bubble3D val="0"/>
            <c:spPr>
              <a:solidFill>
                <a:schemeClr val="accent3">
                  <a:lumMod val="50000"/>
                </a:schemeClr>
              </a:solidFill>
              <a:ln w="28575">
                <a:noFill/>
              </a:ln>
              <a:effectLst/>
            </c:spPr>
            <c:extLst>
              <c:ext xmlns:c16="http://schemas.microsoft.com/office/drawing/2014/chart" uri="{C3380CC4-5D6E-409C-BE32-E72D297353CC}">
                <c16:uniqueId val="{0000000D-905F-4CE7-A2A1-A0ED1ED0C31C}"/>
              </c:ext>
            </c:extLst>
          </c:dPt>
          <c:dPt>
            <c:idx val="7"/>
            <c:invertIfNegative val="0"/>
            <c:bubble3D val="0"/>
            <c:spPr>
              <a:solidFill>
                <a:schemeClr val="accent3">
                  <a:lumMod val="50000"/>
                </a:schemeClr>
              </a:solidFill>
              <a:ln w="28575">
                <a:noFill/>
              </a:ln>
              <a:effectLst/>
            </c:spPr>
            <c:extLst>
              <c:ext xmlns:c16="http://schemas.microsoft.com/office/drawing/2014/chart" uri="{C3380CC4-5D6E-409C-BE32-E72D297353CC}">
                <c16:uniqueId val="{0000000F-905F-4CE7-A2A1-A0ED1ED0C31C}"/>
              </c:ext>
            </c:extLst>
          </c:dPt>
          <c:dLbls>
            <c:dLbl>
              <c:idx val="5"/>
              <c:numFmt formatCode="#,##0" sourceLinked="0"/>
              <c:spPr>
                <a:noFill/>
                <a:ln>
                  <a:noFill/>
                </a:ln>
                <a:effectLst/>
              </c:spPr>
              <c:txPr>
                <a:bodyPr wrap="square" lIns="38100" tIns="19050" rIns="38100" bIns="19050" anchor="ctr">
                  <a:spAutoFit/>
                </a:bodyPr>
                <a:lstStyle/>
                <a:p>
                  <a:pPr>
                    <a:defRPr sz="700" b="1">
                      <a:solidFill>
                        <a:schemeClr val="accent3">
                          <a:lumMod val="50000"/>
                        </a:schemeClr>
                      </a:solidFill>
                    </a:defRPr>
                  </a:pPr>
                  <a:endParaRPr lang="ru-RU"/>
                </a:p>
              </c:txPr>
              <c:showLegendKey val="0"/>
              <c:showVal val="1"/>
              <c:showCatName val="0"/>
              <c:showSerName val="0"/>
              <c:showPercent val="0"/>
              <c:showBubbleSize val="0"/>
              <c:extLst>
                <c:ext xmlns:c16="http://schemas.microsoft.com/office/drawing/2014/chart" uri="{C3380CC4-5D6E-409C-BE32-E72D297353CC}">
                  <c16:uniqueId val="{0000000B-905F-4CE7-A2A1-A0ED1ED0C31C}"/>
                </c:ext>
              </c:extLst>
            </c:dLbl>
            <c:dLbl>
              <c:idx val="6"/>
              <c:numFmt formatCode="#,##0" sourceLinked="0"/>
              <c:spPr>
                <a:noFill/>
                <a:ln>
                  <a:noFill/>
                </a:ln>
                <a:effectLst/>
              </c:spPr>
              <c:txPr>
                <a:bodyPr wrap="square" lIns="38100" tIns="19050" rIns="38100" bIns="19050" anchor="ctr">
                  <a:spAutoFit/>
                </a:bodyPr>
                <a:lstStyle/>
                <a:p>
                  <a:pPr>
                    <a:defRPr sz="700" b="1">
                      <a:solidFill>
                        <a:schemeClr val="accent3">
                          <a:lumMod val="50000"/>
                        </a:schemeClr>
                      </a:solidFill>
                    </a:defRPr>
                  </a:pPr>
                  <a:endParaRPr lang="ru-RU"/>
                </a:p>
              </c:txPr>
              <c:showLegendKey val="0"/>
              <c:showVal val="1"/>
              <c:showCatName val="0"/>
              <c:showSerName val="0"/>
              <c:showPercent val="0"/>
              <c:showBubbleSize val="0"/>
              <c:extLst>
                <c:ext xmlns:c16="http://schemas.microsoft.com/office/drawing/2014/chart" uri="{C3380CC4-5D6E-409C-BE32-E72D297353CC}">
                  <c16:uniqueId val="{0000000D-905F-4CE7-A2A1-A0ED1ED0C31C}"/>
                </c:ext>
              </c:extLst>
            </c:dLbl>
            <c:dLbl>
              <c:idx val="7"/>
              <c:numFmt formatCode="#,##0" sourceLinked="0"/>
              <c:spPr>
                <a:noFill/>
                <a:ln>
                  <a:noFill/>
                </a:ln>
                <a:effectLst/>
              </c:spPr>
              <c:txPr>
                <a:bodyPr wrap="square" lIns="38100" tIns="19050" rIns="38100" bIns="19050" anchor="ctr">
                  <a:spAutoFit/>
                </a:bodyPr>
                <a:lstStyle/>
                <a:p>
                  <a:pPr>
                    <a:defRPr sz="700" b="1">
                      <a:solidFill>
                        <a:schemeClr val="accent3">
                          <a:lumMod val="50000"/>
                        </a:schemeClr>
                      </a:solidFill>
                    </a:defRPr>
                  </a:pPr>
                  <a:endParaRPr lang="ru-RU"/>
                </a:p>
              </c:txPr>
              <c:showLegendKey val="0"/>
              <c:showVal val="1"/>
              <c:showCatName val="0"/>
              <c:showSerName val="0"/>
              <c:showPercent val="0"/>
              <c:showBubbleSize val="0"/>
              <c:extLst>
                <c:ext xmlns:c16="http://schemas.microsoft.com/office/drawing/2014/chart" uri="{C3380CC4-5D6E-409C-BE32-E72D297353CC}">
                  <c16:uniqueId val="{0000000F-905F-4CE7-A2A1-A0ED1ED0C31C}"/>
                </c:ext>
              </c:extLst>
            </c:dLbl>
            <c:numFmt formatCode="#,##0" sourceLinked="0"/>
            <c:spPr>
              <a:noFill/>
              <a:ln>
                <a:noFill/>
              </a:ln>
              <a:effectLst/>
            </c:spPr>
            <c:txPr>
              <a:bodyPr wrap="square" lIns="38100" tIns="19050" rIns="38100" bIns="19050" anchor="ctr">
                <a:spAutoFit/>
              </a:bodyPr>
              <a:lstStyle/>
              <a:p>
                <a:pPr>
                  <a:defRPr sz="700"/>
                </a:pPr>
                <a:endParaRPr lang="ru-RU"/>
              </a:p>
            </c:txPr>
            <c:showLegendKey val="0"/>
            <c:showVal val="1"/>
            <c:showCatName val="0"/>
            <c:showSerName val="0"/>
            <c:showPercent val="0"/>
            <c:showBubbleSize val="0"/>
            <c:showLeaderLines val="0"/>
            <c:extLst>
              <c:ext xmlns:c15="http://schemas.microsoft.com/office/drawing/2012/chart" uri="{CE6537A1-D6FC-4f65-9D91-7224C49458BB}">
                <c15:showLeaderLines val="1"/>
              </c:ext>
            </c:extLst>
          </c:dLbls>
          <c:cat>
            <c:multiLvlStrRef>
              <c:f>Лист1!$A$2:$B$9</c:f>
              <c:multiLvlStrCache>
                <c:ptCount val="8"/>
                <c:lvl>
                  <c:pt idx="0">
                    <c:v>I</c:v>
                  </c:pt>
                  <c:pt idx="1">
                    <c:v>II</c:v>
                  </c:pt>
                  <c:pt idx="2">
                    <c:v>III</c:v>
                  </c:pt>
                  <c:pt idx="3">
                    <c:v>IV</c:v>
                  </c:pt>
                  <c:pt idx="4">
                    <c:v>I</c:v>
                  </c:pt>
                  <c:pt idx="5">
                    <c:v>II</c:v>
                  </c:pt>
                  <c:pt idx="6">
                    <c:v>III</c:v>
                  </c:pt>
                  <c:pt idx="7">
                    <c:v>IV</c:v>
                  </c:pt>
                </c:lvl>
                <c:lvl>
                  <c:pt idx="0">
                    <c:v>2022</c:v>
                  </c:pt>
                  <c:pt idx="4">
                    <c:v>2023</c:v>
                  </c:pt>
                </c:lvl>
              </c:multiLvlStrCache>
            </c:multiLvlStrRef>
          </c:cat>
          <c:val>
            <c:numRef>
              <c:f>Лист1!$C$2:$C$9</c:f>
              <c:numCache>
                <c:formatCode>#,##0.00</c:formatCode>
                <c:ptCount val="8"/>
                <c:pt idx="0">
                  <c:v>6402</c:v>
                </c:pt>
                <c:pt idx="1">
                  <c:v>9202</c:v>
                </c:pt>
                <c:pt idx="2">
                  <c:v>11576</c:v>
                </c:pt>
                <c:pt idx="3">
                  <c:v>9857</c:v>
                </c:pt>
                <c:pt idx="4">
                  <c:v>8915</c:v>
                </c:pt>
                <c:pt idx="5">
                  <c:v>7955</c:v>
                </c:pt>
                <c:pt idx="6">
                  <c:v>10363</c:v>
                </c:pt>
                <c:pt idx="7">
                  <c:v>11714</c:v>
                </c:pt>
              </c:numCache>
            </c:numRef>
          </c:val>
          <c:extLst>
            <c:ext xmlns:c16="http://schemas.microsoft.com/office/drawing/2014/chart" uri="{C3380CC4-5D6E-409C-BE32-E72D297353CC}">
              <c16:uniqueId val="{00000018-905F-4CE7-A2A1-A0ED1ED0C31C}"/>
            </c:ext>
          </c:extLst>
        </c:ser>
        <c:dLbls>
          <c:showLegendKey val="0"/>
          <c:showVal val="0"/>
          <c:showCatName val="0"/>
          <c:showSerName val="0"/>
          <c:showPercent val="0"/>
          <c:showBubbleSize val="0"/>
        </c:dLbls>
        <c:gapWidth val="35"/>
        <c:axId val="-1527629664"/>
        <c:axId val="-1527635648"/>
      </c:barChart>
      <c:catAx>
        <c:axId val="-1527629664"/>
        <c:scaling>
          <c:orientation val="minMax"/>
        </c:scaling>
        <c:delete val="0"/>
        <c:axPos val="b"/>
        <c:numFmt formatCode="General" sourceLinked="1"/>
        <c:majorTickMark val="none"/>
        <c:minorTickMark val="none"/>
        <c:tickLblPos val="nextTo"/>
        <c:spPr>
          <a:noFill/>
          <a:ln w="9525" cap="flat" cmpd="sng" algn="ctr">
            <a:solidFill>
              <a:schemeClr val="tx1">
                <a:lumMod val="15000"/>
                <a:lumOff val="85000"/>
              </a:schemeClr>
            </a:solidFill>
            <a:round/>
          </a:ln>
          <a:effectLst/>
        </c:spPr>
        <c:txPr>
          <a:bodyPr rot="-60000000" vert="horz"/>
          <a:lstStyle/>
          <a:p>
            <a:pPr>
              <a:defRPr/>
            </a:pPr>
            <a:endParaRPr lang="ru-RU"/>
          </a:p>
        </c:txPr>
        <c:crossAx val="-1527635648"/>
        <c:crosses val="autoZero"/>
        <c:auto val="1"/>
        <c:lblAlgn val="ctr"/>
        <c:lblOffset val="0"/>
        <c:noMultiLvlLbl val="0"/>
      </c:catAx>
      <c:valAx>
        <c:axId val="-1527635648"/>
        <c:scaling>
          <c:orientation val="minMax"/>
        </c:scaling>
        <c:delete val="0"/>
        <c:axPos val="l"/>
        <c:majorGridlines>
          <c:spPr>
            <a:ln w="9525" cap="flat" cmpd="sng" algn="ctr">
              <a:solidFill>
                <a:schemeClr val="tx1">
                  <a:lumMod val="15000"/>
                  <a:lumOff val="85000"/>
                </a:schemeClr>
              </a:solidFill>
              <a:prstDash val="sysDot"/>
              <a:round/>
            </a:ln>
            <a:effectLst/>
          </c:spPr>
        </c:majorGridlines>
        <c:numFmt formatCode="#,##0" sourceLinked="0"/>
        <c:majorTickMark val="none"/>
        <c:minorTickMark val="none"/>
        <c:tickLblPos val="nextTo"/>
        <c:spPr>
          <a:noFill/>
          <a:ln>
            <a:noFill/>
          </a:ln>
          <a:effectLst/>
        </c:spPr>
        <c:txPr>
          <a:bodyPr rot="-60000000" vert="horz"/>
          <a:lstStyle/>
          <a:p>
            <a:pPr>
              <a:defRPr sz="700"/>
            </a:pPr>
            <a:endParaRPr lang="ru-RU"/>
          </a:p>
        </c:txPr>
        <c:crossAx val="-1527629664"/>
        <c:crosses val="autoZero"/>
        <c:crossBetween val="between"/>
      </c:valAx>
      <c:spPr>
        <a:noFill/>
        <a:ln>
          <a:noFill/>
        </a:ln>
        <a:effectLst/>
      </c:spPr>
    </c:plotArea>
    <c:plotVisOnly val="1"/>
    <c:dispBlanksAs val="gap"/>
    <c:showDLblsOverMax val="0"/>
  </c:chart>
  <c:spPr>
    <a:noFill/>
    <a:ln>
      <a:noFill/>
    </a:ln>
    <a:effectLst/>
  </c:spPr>
  <c:txPr>
    <a:bodyPr/>
    <a:lstStyle/>
    <a:p>
      <a:pPr>
        <a:lnSpc>
          <a:spcPct val="50000"/>
        </a:lnSpc>
        <a:defRPr sz="1050">
          <a:solidFill>
            <a:schemeClr val="tx1"/>
          </a:solidFill>
          <a:latin typeface="Arial Narrow" panose="020B0606020202030204" pitchFamily="34" charset="0"/>
          <a:ea typeface="Helvetica" panose="00000500000000000000" pitchFamily="50" charset="0"/>
        </a:defRPr>
      </a:pPr>
      <a:endParaRPr lang="ru-RU"/>
    </a:p>
  </c:txPr>
  <c:externalData r:id="rId1">
    <c:autoUpdate val="0"/>
  </c:externalData>
</c:chartSpace>
</file>

<file path=ppt/charts/chart12.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ru-RU"/>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4.2776980198019808E-2"/>
          <c:y val="6.5984405139378935E-2"/>
          <c:w val="0.90737178217821779"/>
          <c:h val="0.77487253721573013"/>
        </c:manualLayout>
      </c:layout>
      <c:barChart>
        <c:barDir val="col"/>
        <c:grouping val="clustered"/>
        <c:varyColors val="0"/>
        <c:ser>
          <c:idx val="0"/>
          <c:order val="0"/>
          <c:tx>
            <c:strRef>
              <c:f>Лист1!$C$1</c:f>
              <c:strCache>
                <c:ptCount val="1"/>
                <c:pt idx="0">
                  <c:v>Столбец2</c:v>
                </c:pt>
              </c:strCache>
            </c:strRef>
          </c:tx>
          <c:spPr>
            <a:ln w="28575">
              <a:noFill/>
            </a:ln>
            <a:effectLst/>
          </c:spPr>
          <c:invertIfNegative val="0"/>
          <c:dPt>
            <c:idx val="0"/>
            <c:invertIfNegative val="0"/>
            <c:bubble3D val="0"/>
            <c:spPr>
              <a:solidFill>
                <a:srgbClr val="7F7F7F"/>
              </a:solidFill>
              <a:ln w="28575">
                <a:noFill/>
              </a:ln>
              <a:effectLst/>
            </c:spPr>
            <c:extLst>
              <c:ext xmlns:c16="http://schemas.microsoft.com/office/drawing/2014/chart" uri="{C3380CC4-5D6E-409C-BE32-E72D297353CC}">
                <c16:uniqueId val="{00000001-905F-4CE7-A2A1-A0ED1ED0C31C}"/>
              </c:ext>
            </c:extLst>
          </c:dPt>
          <c:dPt>
            <c:idx val="1"/>
            <c:invertIfNegative val="0"/>
            <c:bubble3D val="0"/>
            <c:spPr>
              <a:solidFill>
                <a:srgbClr val="7F7F7F"/>
              </a:solidFill>
              <a:ln w="28575">
                <a:noFill/>
              </a:ln>
              <a:effectLst/>
            </c:spPr>
            <c:extLst>
              <c:ext xmlns:c16="http://schemas.microsoft.com/office/drawing/2014/chart" uri="{C3380CC4-5D6E-409C-BE32-E72D297353CC}">
                <c16:uniqueId val="{00000003-905F-4CE7-A2A1-A0ED1ED0C31C}"/>
              </c:ext>
            </c:extLst>
          </c:dPt>
          <c:dPt>
            <c:idx val="2"/>
            <c:invertIfNegative val="0"/>
            <c:bubble3D val="0"/>
            <c:spPr>
              <a:solidFill>
                <a:srgbClr val="7F7F7F"/>
              </a:solidFill>
              <a:ln w="28575">
                <a:noFill/>
              </a:ln>
              <a:effectLst/>
            </c:spPr>
            <c:extLst>
              <c:ext xmlns:c16="http://schemas.microsoft.com/office/drawing/2014/chart" uri="{C3380CC4-5D6E-409C-BE32-E72D297353CC}">
                <c16:uniqueId val="{00000005-905F-4CE7-A2A1-A0ED1ED0C31C}"/>
              </c:ext>
            </c:extLst>
          </c:dPt>
          <c:dPt>
            <c:idx val="3"/>
            <c:invertIfNegative val="0"/>
            <c:bubble3D val="0"/>
            <c:spPr>
              <a:solidFill>
                <a:srgbClr val="7F7F7F"/>
              </a:solidFill>
              <a:ln w="28575">
                <a:noFill/>
              </a:ln>
              <a:effectLst/>
            </c:spPr>
            <c:extLst>
              <c:ext xmlns:c16="http://schemas.microsoft.com/office/drawing/2014/chart" uri="{C3380CC4-5D6E-409C-BE32-E72D297353CC}">
                <c16:uniqueId val="{00000007-905F-4CE7-A2A1-A0ED1ED0C31C}"/>
              </c:ext>
            </c:extLst>
          </c:dPt>
          <c:dPt>
            <c:idx val="4"/>
            <c:invertIfNegative val="0"/>
            <c:bubble3D val="0"/>
            <c:spPr>
              <a:solidFill>
                <a:srgbClr val="7F7F7F"/>
              </a:solidFill>
              <a:ln w="28575">
                <a:noFill/>
              </a:ln>
              <a:effectLst/>
            </c:spPr>
            <c:extLst>
              <c:ext xmlns:c16="http://schemas.microsoft.com/office/drawing/2014/chart" uri="{C3380CC4-5D6E-409C-BE32-E72D297353CC}">
                <c16:uniqueId val="{00000009-905F-4CE7-A2A1-A0ED1ED0C31C}"/>
              </c:ext>
            </c:extLst>
          </c:dPt>
          <c:dPt>
            <c:idx val="5"/>
            <c:invertIfNegative val="0"/>
            <c:bubble3D val="0"/>
            <c:spPr>
              <a:solidFill>
                <a:schemeClr val="accent6">
                  <a:lumMod val="50000"/>
                </a:schemeClr>
              </a:solidFill>
              <a:ln w="28575">
                <a:noFill/>
              </a:ln>
              <a:effectLst/>
            </c:spPr>
            <c:extLst>
              <c:ext xmlns:c16="http://schemas.microsoft.com/office/drawing/2014/chart" uri="{C3380CC4-5D6E-409C-BE32-E72D297353CC}">
                <c16:uniqueId val="{0000000B-905F-4CE7-A2A1-A0ED1ED0C31C}"/>
              </c:ext>
            </c:extLst>
          </c:dPt>
          <c:dPt>
            <c:idx val="6"/>
            <c:invertIfNegative val="0"/>
            <c:bubble3D val="0"/>
            <c:spPr>
              <a:solidFill>
                <a:schemeClr val="accent6">
                  <a:lumMod val="50000"/>
                </a:schemeClr>
              </a:solidFill>
              <a:ln w="28575">
                <a:noFill/>
              </a:ln>
              <a:effectLst/>
            </c:spPr>
            <c:extLst>
              <c:ext xmlns:c16="http://schemas.microsoft.com/office/drawing/2014/chart" uri="{C3380CC4-5D6E-409C-BE32-E72D297353CC}">
                <c16:uniqueId val="{0000000D-905F-4CE7-A2A1-A0ED1ED0C31C}"/>
              </c:ext>
            </c:extLst>
          </c:dPt>
          <c:dPt>
            <c:idx val="7"/>
            <c:invertIfNegative val="0"/>
            <c:bubble3D val="0"/>
            <c:spPr>
              <a:solidFill>
                <a:schemeClr val="accent6">
                  <a:lumMod val="50000"/>
                </a:schemeClr>
              </a:solidFill>
              <a:ln w="28575">
                <a:noFill/>
              </a:ln>
              <a:effectLst/>
            </c:spPr>
            <c:extLst>
              <c:ext xmlns:c16="http://schemas.microsoft.com/office/drawing/2014/chart" uri="{C3380CC4-5D6E-409C-BE32-E72D297353CC}">
                <c16:uniqueId val="{0000000F-905F-4CE7-A2A1-A0ED1ED0C31C}"/>
              </c:ext>
            </c:extLst>
          </c:dPt>
          <c:dLbls>
            <c:dLbl>
              <c:idx val="5"/>
              <c:numFmt formatCode="#,##0" sourceLinked="0"/>
              <c:spPr>
                <a:noFill/>
                <a:ln>
                  <a:noFill/>
                </a:ln>
                <a:effectLst/>
              </c:spPr>
              <c:txPr>
                <a:bodyPr wrap="square" lIns="38100" tIns="19050" rIns="38100" bIns="19050" anchor="ctr">
                  <a:spAutoFit/>
                </a:bodyPr>
                <a:lstStyle/>
                <a:p>
                  <a:pPr>
                    <a:defRPr sz="700" b="1">
                      <a:solidFill>
                        <a:srgbClr val="632523"/>
                      </a:solidFill>
                    </a:defRPr>
                  </a:pPr>
                  <a:endParaRPr lang="ru-RU"/>
                </a:p>
              </c:txPr>
              <c:showLegendKey val="0"/>
              <c:showVal val="1"/>
              <c:showCatName val="0"/>
              <c:showSerName val="0"/>
              <c:showPercent val="0"/>
              <c:showBubbleSize val="0"/>
              <c:extLst>
                <c:ext xmlns:c16="http://schemas.microsoft.com/office/drawing/2014/chart" uri="{C3380CC4-5D6E-409C-BE32-E72D297353CC}">
                  <c16:uniqueId val="{0000000B-905F-4CE7-A2A1-A0ED1ED0C31C}"/>
                </c:ext>
              </c:extLst>
            </c:dLbl>
            <c:dLbl>
              <c:idx val="6"/>
              <c:numFmt formatCode="#,##0" sourceLinked="0"/>
              <c:spPr>
                <a:noFill/>
                <a:ln>
                  <a:noFill/>
                </a:ln>
                <a:effectLst/>
              </c:spPr>
              <c:txPr>
                <a:bodyPr wrap="square" lIns="38100" tIns="19050" rIns="38100" bIns="19050" anchor="ctr">
                  <a:spAutoFit/>
                </a:bodyPr>
                <a:lstStyle/>
                <a:p>
                  <a:pPr>
                    <a:defRPr sz="700" b="1">
                      <a:solidFill>
                        <a:srgbClr val="632523"/>
                      </a:solidFill>
                    </a:defRPr>
                  </a:pPr>
                  <a:endParaRPr lang="ru-RU"/>
                </a:p>
              </c:txPr>
              <c:showLegendKey val="0"/>
              <c:showVal val="1"/>
              <c:showCatName val="0"/>
              <c:showSerName val="0"/>
              <c:showPercent val="0"/>
              <c:showBubbleSize val="0"/>
              <c:extLst>
                <c:ext xmlns:c16="http://schemas.microsoft.com/office/drawing/2014/chart" uri="{C3380CC4-5D6E-409C-BE32-E72D297353CC}">
                  <c16:uniqueId val="{0000000D-905F-4CE7-A2A1-A0ED1ED0C31C}"/>
                </c:ext>
              </c:extLst>
            </c:dLbl>
            <c:dLbl>
              <c:idx val="7"/>
              <c:numFmt formatCode="#,##0" sourceLinked="0"/>
              <c:spPr>
                <a:noFill/>
                <a:ln>
                  <a:noFill/>
                </a:ln>
                <a:effectLst/>
              </c:spPr>
              <c:txPr>
                <a:bodyPr wrap="square" lIns="38100" tIns="19050" rIns="38100" bIns="19050" anchor="ctr">
                  <a:spAutoFit/>
                </a:bodyPr>
                <a:lstStyle/>
                <a:p>
                  <a:pPr>
                    <a:defRPr sz="700" b="1">
                      <a:solidFill>
                        <a:srgbClr val="632523"/>
                      </a:solidFill>
                    </a:defRPr>
                  </a:pPr>
                  <a:endParaRPr lang="ru-RU"/>
                </a:p>
              </c:txPr>
              <c:showLegendKey val="0"/>
              <c:showVal val="1"/>
              <c:showCatName val="0"/>
              <c:showSerName val="0"/>
              <c:showPercent val="0"/>
              <c:showBubbleSize val="0"/>
              <c:extLst>
                <c:ext xmlns:c16="http://schemas.microsoft.com/office/drawing/2014/chart" uri="{C3380CC4-5D6E-409C-BE32-E72D297353CC}">
                  <c16:uniqueId val="{0000000F-905F-4CE7-A2A1-A0ED1ED0C31C}"/>
                </c:ext>
              </c:extLst>
            </c:dLbl>
            <c:numFmt formatCode="#,##0" sourceLinked="0"/>
            <c:spPr>
              <a:noFill/>
              <a:ln>
                <a:noFill/>
              </a:ln>
              <a:effectLst/>
            </c:spPr>
            <c:txPr>
              <a:bodyPr wrap="square" lIns="38100" tIns="19050" rIns="38100" bIns="19050" anchor="ctr">
                <a:spAutoFit/>
              </a:bodyPr>
              <a:lstStyle/>
              <a:p>
                <a:pPr>
                  <a:defRPr sz="700"/>
                </a:pPr>
                <a:endParaRPr lang="ru-RU"/>
              </a:p>
            </c:txPr>
            <c:showLegendKey val="0"/>
            <c:showVal val="1"/>
            <c:showCatName val="0"/>
            <c:showSerName val="0"/>
            <c:showPercent val="0"/>
            <c:showBubbleSize val="0"/>
            <c:showLeaderLines val="0"/>
            <c:extLst>
              <c:ext xmlns:c15="http://schemas.microsoft.com/office/drawing/2012/chart" uri="{CE6537A1-D6FC-4f65-9D91-7224C49458BB}">
                <c15:showLeaderLines val="1"/>
              </c:ext>
            </c:extLst>
          </c:dLbls>
          <c:cat>
            <c:multiLvlStrRef>
              <c:f>Лист1!$A$2:$B$9</c:f>
              <c:multiLvlStrCache>
                <c:ptCount val="8"/>
                <c:lvl>
                  <c:pt idx="0">
                    <c:v>I</c:v>
                  </c:pt>
                  <c:pt idx="1">
                    <c:v>II</c:v>
                  </c:pt>
                  <c:pt idx="2">
                    <c:v>III</c:v>
                  </c:pt>
                  <c:pt idx="3">
                    <c:v>IV</c:v>
                  </c:pt>
                  <c:pt idx="4">
                    <c:v>I</c:v>
                  </c:pt>
                  <c:pt idx="5">
                    <c:v>II</c:v>
                  </c:pt>
                  <c:pt idx="6">
                    <c:v>III</c:v>
                  </c:pt>
                  <c:pt idx="7">
                    <c:v>IV</c:v>
                  </c:pt>
                </c:lvl>
                <c:lvl>
                  <c:pt idx="0">
                    <c:v>2022</c:v>
                  </c:pt>
                  <c:pt idx="4">
                    <c:v>2023</c:v>
                  </c:pt>
                </c:lvl>
              </c:multiLvlStrCache>
            </c:multiLvlStrRef>
          </c:cat>
          <c:val>
            <c:numRef>
              <c:f>Лист1!$C$2:$C$9</c:f>
              <c:numCache>
                <c:formatCode>#,##0.00</c:formatCode>
                <c:ptCount val="8"/>
                <c:pt idx="0">
                  <c:v>6402</c:v>
                </c:pt>
                <c:pt idx="1">
                  <c:v>9202</c:v>
                </c:pt>
                <c:pt idx="2">
                  <c:v>11576</c:v>
                </c:pt>
                <c:pt idx="3">
                  <c:v>9857</c:v>
                </c:pt>
                <c:pt idx="4">
                  <c:v>8915</c:v>
                </c:pt>
                <c:pt idx="5">
                  <c:v>7403</c:v>
                </c:pt>
                <c:pt idx="6">
                  <c:v>9870</c:v>
                </c:pt>
                <c:pt idx="7">
                  <c:v>11088</c:v>
                </c:pt>
              </c:numCache>
            </c:numRef>
          </c:val>
          <c:extLst>
            <c:ext xmlns:c16="http://schemas.microsoft.com/office/drawing/2014/chart" uri="{C3380CC4-5D6E-409C-BE32-E72D297353CC}">
              <c16:uniqueId val="{00000018-905F-4CE7-A2A1-A0ED1ED0C31C}"/>
            </c:ext>
          </c:extLst>
        </c:ser>
        <c:dLbls>
          <c:showLegendKey val="0"/>
          <c:showVal val="0"/>
          <c:showCatName val="0"/>
          <c:showSerName val="0"/>
          <c:showPercent val="0"/>
          <c:showBubbleSize val="0"/>
        </c:dLbls>
        <c:gapWidth val="35"/>
        <c:axId val="-1527629664"/>
        <c:axId val="-1527635648"/>
      </c:barChart>
      <c:catAx>
        <c:axId val="-1527629664"/>
        <c:scaling>
          <c:orientation val="minMax"/>
        </c:scaling>
        <c:delete val="0"/>
        <c:axPos val="b"/>
        <c:numFmt formatCode="General" sourceLinked="1"/>
        <c:majorTickMark val="none"/>
        <c:minorTickMark val="none"/>
        <c:tickLblPos val="nextTo"/>
        <c:spPr>
          <a:noFill/>
          <a:ln w="9525" cap="flat" cmpd="sng" algn="ctr">
            <a:solidFill>
              <a:schemeClr val="tx1">
                <a:lumMod val="15000"/>
                <a:lumOff val="85000"/>
              </a:schemeClr>
            </a:solidFill>
            <a:round/>
          </a:ln>
          <a:effectLst/>
        </c:spPr>
        <c:txPr>
          <a:bodyPr rot="-60000000" vert="horz"/>
          <a:lstStyle/>
          <a:p>
            <a:pPr>
              <a:defRPr/>
            </a:pPr>
            <a:endParaRPr lang="ru-RU"/>
          </a:p>
        </c:txPr>
        <c:crossAx val="-1527635648"/>
        <c:crosses val="autoZero"/>
        <c:auto val="1"/>
        <c:lblAlgn val="ctr"/>
        <c:lblOffset val="0"/>
        <c:noMultiLvlLbl val="0"/>
      </c:catAx>
      <c:valAx>
        <c:axId val="-1527635648"/>
        <c:scaling>
          <c:orientation val="minMax"/>
          <c:min val="0"/>
        </c:scaling>
        <c:delete val="0"/>
        <c:axPos val="r"/>
        <c:majorGridlines>
          <c:spPr>
            <a:ln w="9525" cap="flat" cmpd="sng" algn="ctr">
              <a:solidFill>
                <a:schemeClr val="tx1">
                  <a:lumMod val="15000"/>
                  <a:lumOff val="85000"/>
                </a:schemeClr>
              </a:solidFill>
              <a:prstDash val="sysDot"/>
              <a:round/>
            </a:ln>
            <a:effectLst/>
          </c:spPr>
        </c:majorGridlines>
        <c:numFmt formatCode="#,##0" sourceLinked="0"/>
        <c:majorTickMark val="none"/>
        <c:minorTickMark val="none"/>
        <c:tickLblPos val="nextTo"/>
        <c:spPr>
          <a:noFill/>
          <a:ln>
            <a:noFill/>
          </a:ln>
          <a:effectLst/>
        </c:spPr>
        <c:txPr>
          <a:bodyPr rot="-60000000" vert="horz"/>
          <a:lstStyle/>
          <a:p>
            <a:pPr>
              <a:defRPr sz="700"/>
            </a:pPr>
            <a:endParaRPr lang="ru-RU"/>
          </a:p>
        </c:txPr>
        <c:crossAx val="-1527629664"/>
        <c:crosses val="max"/>
        <c:crossBetween val="between"/>
      </c:valAx>
      <c:spPr>
        <a:noFill/>
        <a:ln>
          <a:noFill/>
        </a:ln>
        <a:effectLst/>
      </c:spPr>
    </c:plotArea>
    <c:plotVisOnly val="1"/>
    <c:dispBlanksAs val="gap"/>
    <c:showDLblsOverMax val="0"/>
  </c:chart>
  <c:spPr>
    <a:noFill/>
    <a:ln>
      <a:noFill/>
    </a:ln>
    <a:effectLst/>
  </c:spPr>
  <c:txPr>
    <a:bodyPr/>
    <a:lstStyle/>
    <a:p>
      <a:pPr>
        <a:lnSpc>
          <a:spcPct val="50000"/>
        </a:lnSpc>
        <a:defRPr sz="1050">
          <a:solidFill>
            <a:schemeClr val="tx1"/>
          </a:solidFill>
          <a:latin typeface="Arial Narrow" panose="020B0606020202030204" pitchFamily="34" charset="0"/>
          <a:ea typeface="Helvetica" panose="00000500000000000000" pitchFamily="50" charset="0"/>
        </a:defRPr>
      </a:pPr>
      <a:endParaRPr lang="ru-RU"/>
    </a:p>
  </c:txPr>
  <c:externalData r:id="rId1">
    <c:autoUpdate val="0"/>
  </c:externalData>
</c:chartSpace>
</file>

<file path=ppt/charts/chart13.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ru-RU"/>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4.2776980198019808E-2"/>
          <c:y val="6.5984263783967309E-2"/>
          <c:w val="0.90737178217821779"/>
          <c:h val="0.77487253721573013"/>
        </c:manualLayout>
      </c:layout>
      <c:barChart>
        <c:barDir val="col"/>
        <c:grouping val="clustered"/>
        <c:varyColors val="0"/>
        <c:ser>
          <c:idx val="0"/>
          <c:order val="0"/>
          <c:tx>
            <c:strRef>
              <c:f>Лист1!$C$1</c:f>
              <c:strCache>
                <c:ptCount val="1"/>
                <c:pt idx="0">
                  <c:v>Столбец2</c:v>
                </c:pt>
              </c:strCache>
            </c:strRef>
          </c:tx>
          <c:spPr>
            <a:ln w="28575">
              <a:noFill/>
            </a:ln>
            <a:effectLst/>
          </c:spPr>
          <c:invertIfNegative val="0"/>
          <c:dPt>
            <c:idx val="0"/>
            <c:invertIfNegative val="0"/>
            <c:bubble3D val="0"/>
            <c:spPr>
              <a:solidFill>
                <a:srgbClr val="7F7F7F"/>
              </a:solidFill>
              <a:ln w="28575">
                <a:noFill/>
              </a:ln>
              <a:effectLst/>
            </c:spPr>
            <c:extLst>
              <c:ext xmlns:c16="http://schemas.microsoft.com/office/drawing/2014/chart" uri="{C3380CC4-5D6E-409C-BE32-E72D297353CC}">
                <c16:uniqueId val="{00000001-024D-4D1D-A88C-A040FAC630ED}"/>
              </c:ext>
            </c:extLst>
          </c:dPt>
          <c:dPt>
            <c:idx val="1"/>
            <c:invertIfNegative val="0"/>
            <c:bubble3D val="0"/>
            <c:spPr>
              <a:solidFill>
                <a:srgbClr val="7F7F7F"/>
              </a:solidFill>
              <a:ln w="28575">
                <a:noFill/>
              </a:ln>
              <a:effectLst/>
            </c:spPr>
            <c:extLst>
              <c:ext xmlns:c16="http://schemas.microsoft.com/office/drawing/2014/chart" uri="{C3380CC4-5D6E-409C-BE32-E72D297353CC}">
                <c16:uniqueId val="{00000003-024D-4D1D-A88C-A040FAC630ED}"/>
              </c:ext>
            </c:extLst>
          </c:dPt>
          <c:dPt>
            <c:idx val="2"/>
            <c:invertIfNegative val="0"/>
            <c:bubble3D val="0"/>
            <c:spPr>
              <a:solidFill>
                <a:srgbClr val="7F7F7F"/>
              </a:solidFill>
              <a:ln w="28575">
                <a:noFill/>
              </a:ln>
              <a:effectLst/>
            </c:spPr>
            <c:extLst>
              <c:ext xmlns:c16="http://schemas.microsoft.com/office/drawing/2014/chart" uri="{C3380CC4-5D6E-409C-BE32-E72D297353CC}">
                <c16:uniqueId val="{00000005-024D-4D1D-A88C-A040FAC630ED}"/>
              </c:ext>
            </c:extLst>
          </c:dPt>
          <c:dPt>
            <c:idx val="3"/>
            <c:invertIfNegative val="0"/>
            <c:bubble3D val="0"/>
            <c:spPr>
              <a:solidFill>
                <a:srgbClr val="7F7F7F"/>
              </a:solidFill>
              <a:ln w="28575">
                <a:noFill/>
              </a:ln>
              <a:effectLst/>
            </c:spPr>
            <c:extLst>
              <c:ext xmlns:c16="http://schemas.microsoft.com/office/drawing/2014/chart" uri="{C3380CC4-5D6E-409C-BE32-E72D297353CC}">
                <c16:uniqueId val="{00000007-024D-4D1D-A88C-A040FAC630ED}"/>
              </c:ext>
            </c:extLst>
          </c:dPt>
          <c:dPt>
            <c:idx val="4"/>
            <c:invertIfNegative val="0"/>
            <c:bubble3D val="0"/>
            <c:spPr>
              <a:solidFill>
                <a:srgbClr val="7F7F7F"/>
              </a:solidFill>
              <a:ln w="28575">
                <a:noFill/>
              </a:ln>
              <a:effectLst/>
            </c:spPr>
            <c:extLst>
              <c:ext xmlns:c16="http://schemas.microsoft.com/office/drawing/2014/chart" uri="{C3380CC4-5D6E-409C-BE32-E72D297353CC}">
                <c16:uniqueId val="{00000009-024D-4D1D-A88C-A040FAC630ED}"/>
              </c:ext>
            </c:extLst>
          </c:dPt>
          <c:dPt>
            <c:idx val="5"/>
            <c:invertIfNegative val="0"/>
            <c:bubble3D val="0"/>
            <c:spPr>
              <a:solidFill>
                <a:srgbClr val="7F7F7F"/>
              </a:solidFill>
              <a:ln w="28575">
                <a:noFill/>
              </a:ln>
              <a:effectLst/>
            </c:spPr>
            <c:extLst>
              <c:ext xmlns:c16="http://schemas.microsoft.com/office/drawing/2014/chart" uri="{C3380CC4-5D6E-409C-BE32-E72D297353CC}">
                <c16:uniqueId val="{0000000B-024D-4D1D-A88C-A040FAC630ED}"/>
              </c:ext>
            </c:extLst>
          </c:dPt>
          <c:dPt>
            <c:idx val="6"/>
            <c:invertIfNegative val="0"/>
            <c:bubble3D val="0"/>
            <c:spPr>
              <a:solidFill>
                <a:srgbClr val="7F7F7F"/>
              </a:solidFill>
              <a:ln w="28575">
                <a:noFill/>
              </a:ln>
              <a:effectLst/>
            </c:spPr>
            <c:extLst>
              <c:ext xmlns:c16="http://schemas.microsoft.com/office/drawing/2014/chart" uri="{C3380CC4-5D6E-409C-BE32-E72D297353CC}">
                <c16:uniqueId val="{0000000D-024D-4D1D-A88C-A040FAC630ED}"/>
              </c:ext>
            </c:extLst>
          </c:dPt>
          <c:dPt>
            <c:idx val="7"/>
            <c:invertIfNegative val="0"/>
            <c:bubble3D val="0"/>
            <c:spPr>
              <a:solidFill>
                <a:srgbClr val="7F7F7F"/>
              </a:solidFill>
              <a:ln w="28575">
                <a:noFill/>
              </a:ln>
              <a:effectLst/>
            </c:spPr>
            <c:extLst>
              <c:ext xmlns:c16="http://schemas.microsoft.com/office/drawing/2014/chart" uri="{C3380CC4-5D6E-409C-BE32-E72D297353CC}">
                <c16:uniqueId val="{0000000F-024D-4D1D-A88C-A040FAC630ED}"/>
              </c:ext>
            </c:extLst>
          </c:dPt>
          <c:dPt>
            <c:idx val="8"/>
            <c:invertIfNegative val="0"/>
            <c:bubble3D val="0"/>
            <c:spPr>
              <a:solidFill>
                <a:srgbClr val="7F7F7F"/>
              </a:solidFill>
              <a:ln w="28575">
                <a:noFill/>
              </a:ln>
              <a:effectLst/>
            </c:spPr>
            <c:extLst>
              <c:ext xmlns:c16="http://schemas.microsoft.com/office/drawing/2014/chart" uri="{C3380CC4-5D6E-409C-BE32-E72D297353CC}">
                <c16:uniqueId val="{00000011-024D-4D1D-A88C-A040FAC630ED}"/>
              </c:ext>
            </c:extLst>
          </c:dPt>
          <c:dLbls>
            <c:dLbl>
              <c:idx val="9"/>
              <c:numFmt formatCode="#,##0" sourceLinked="0"/>
              <c:spPr>
                <a:noFill/>
                <a:ln>
                  <a:noFill/>
                </a:ln>
                <a:effectLst/>
              </c:spPr>
              <c:txPr>
                <a:bodyPr wrap="square" lIns="38100" tIns="19050" rIns="38100" bIns="19050" anchor="ctr">
                  <a:spAutoFit/>
                </a:bodyPr>
                <a:lstStyle/>
                <a:p>
                  <a:pPr>
                    <a:defRPr b="1">
                      <a:solidFill>
                        <a:srgbClr val="007F76"/>
                      </a:solidFill>
                    </a:defRPr>
                  </a:pPr>
                  <a:endParaRPr lang="ru-RU"/>
                </a:p>
              </c:txPr>
              <c:showLegendKey val="0"/>
              <c:showVal val="1"/>
              <c:showCatName val="0"/>
              <c:showSerName val="0"/>
              <c:showPercent val="0"/>
              <c:showBubbleSize val="0"/>
              <c:extLst>
                <c:ext xmlns:c16="http://schemas.microsoft.com/office/drawing/2014/chart" uri="{C3380CC4-5D6E-409C-BE32-E72D297353CC}">
                  <c16:uniqueId val="{00000012-1935-4C00-8885-A965951F86B7}"/>
                </c:ext>
              </c:extLst>
            </c:dLbl>
            <c:dLbl>
              <c:idx val="10"/>
              <c:numFmt formatCode="#,##0" sourceLinked="0"/>
              <c:spPr>
                <a:noFill/>
                <a:ln>
                  <a:noFill/>
                </a:ln>
                <a:effectLst/>
              </c:spPr>
              <c:txPr>
                <a:bodyPr wrap="square" lIns="38100" tIns="19050" rIns="38100" bIns="19050" anchor="ctr">
                  <a:spAutoFit/>
                </a:bodyPr>
                <a:lstStyle/>
                <a:p>
                  <a:pPr>
                    <a:defRPr b="1">
                      <a:solidFill>
                        <a:srgbClr val="007F76"/>
                      </a:solidFill>
                    </a:defRPr>
                  </a:pPr>
                  <a:endParaRPr lang="ru-RU"/>
                </a:p>
              </c:txPr>
              <c:showLegendKey val="0"/>
              <c:showVal val="1"/>
              <c:showCatName val="0"/>
              <c:showSerName val="0"/>
              <c:showPercent val="0"/>
              <c:showBubbleSize val="0"/>
              <c:extLst>
                <c:ext xmlns:c16="http://schemas.microsoft.com/office/drawing/2014/chart" uri="{C3380CC4-5D6E-409C-BE32-E72D297353CC}">
                  <c16:uniqueId val="{00000013-1935-4C00-8885-A965951F86B7}"/>
                </c:ext>
              </c:extLst>
            </c:dLbl>
            <c:dLbl>
              <c:idx val="11"/>
              <c:numFmt formatCode="#,##0" sourceLinked="0"/>
              <c:spPr>
                <a:noFill/>
                <a:ln>
                  <a:noFill/>
                </a:ln>
                <a:effectLst/>
              </c:spPr>
              <c:txPr>
                <a:bodyPr wrap="square" lIns="38100" tIns="19050" rIns="38100" bIns="19050" anchor="ctr">
                  <a:spAutoFit/>
                </a:bodyPr>
                <a:lstStyle/>
                <a:p>
                  <a:pPr>
                    <a:defRPr b="1">
                      <a:solidFill>
                        <a:srgbClr val="007F76"/>
                      </a:solidFill>
                    </a:defRPr>
                  </a:pPr>
                  <a:endParaRPr lang="ru-RU"/>
                </a:p>
              </c:txPr>
              <c:showLegendKey val="0"/>
              <c:showVal val="1"/>
              <c:showCatName val="0"/>
              <c:showSerName val="0"/>
              <c:showPercent val="0"/>
              <c:showBubbleSize val="0"/>
              <c:extLst>
                <c:ext xmlns:c16="http://schemas.microsoft.com/office/drawing/2014/chart" uri="{C3380CC4-5D6E-409C-BE32-E72D297353CC}">
                  <c16:uniqueId val="{00000014-1935-4C00-8885-A965951F86B7}"/>
                </c:ext>
              </c:extLst>
            </c:dLbl>
            <c:numFmt formatCode="#,##0" sourceLinked="0"/>
            <c:spPr>
              <a:noFill/>
              <a:ln>
                <a:noFill/>
              </a:ln>
              <a:effectLst/>
            </c:spPr>
            <c:showLegendKey val="0"/>
            <c:showVal val="1"/>
            <c:showCatName val="0"/>
            <c:showSerName val="0"/>
            <c:showPercent val="0"/>
            <c:showBubbleSize val="0"/>
            <c:showLeaderLines val="0"/>
            <c:extLst>
              <c:ext xmlns:c15="http://schemas.microsoft.com/office/drawing/2012/chart" uri="{CE6537A1-D6FC-4f65-9D91-7224C49458BB}">
                <c15:showLeaderLines val="1"/>
              </c:ext>
            </c:extLst>
          </c:dLbls>
          <c:cat>
            <c:multiLvlStrRef>
              <c:f>Лист1!$A$2:$B$13</c:f>
              <c:multiLvlStrCache>
                <c:ptCount val="12"/>
                <c:lvl>
                  <c:pt idx="0">
                    <c:v>I</c:v>
                  </c:pt>
                  <c:pt idx="1">
                    <c:v>II</c:v>
                  </c:pt>
                  <c:pt idx="2">
                    <c:v>III</c:v>
                  </c:pt>
                  <c:pt idx="3">
                    <c:v>IV</c:v>
                  </c:pt>
                  <c:pt idx="4">
                    <c:v>I</c:v>
                  </c:pt>
                  <c:pt idx="5">
                    <c:v>II</c:v>
                  </c:pt>
                  <c:pt idx="6">
                    <c:v>III</c:v>
                  </c:pt>
                  <c:pt idx="7">
                    <c:v>IV</c:v>
                  </c:pt>
                  <c:pt idx="8">
                    <c:v>I</c:v>
                  </c:pt>
                  <c:pt idx="9">
                    <c:v>II</c:v>
                  </c:pt>
                  <c:pt idx="10">
                    <c:v>III</c:v>
                  </c:pt>
                  <c:pt idx="11">
                    <c:v>IV</c:v>
                  </c:pt>
                </c:lvl>
                <c:lvl>
                  <c:pt idx="0">
                    <c:v>2021</c:v>
                  </c:pt>
                  <c:pt idx="4">
                    <c:v>2022</c:v>
                  </c:pt>
                  <c:pt idx="8">
                    <c:v>2023</c:v>
                  </c:pt>
                </c:lvl>
              </c:multiLvlStrCache>
            </c:multiLvlStrRef>
          </c:cat>
          <c:val>
            <c:numRef>
              <c:f>Лист1!$C$2:$C$13</c:f>
              <c:numCache>
                <c:formatCode>#,##0.00</c:formatCode>
                <c:ptCount val="12"/>
                <c:pt idx="0">
                  <c:v>8224</c:v>
                </c:pt>
                <c:pt idx="1">
                  <c:v>13816</c:v>
                </c:pt>
                <c:pt idx="2">
                  <c:v>17478</c:v>
                </c:pt>
                <c:pt idx="3">
                  <c:v>14716</c:v>
                </c:pt>
                <c:pt idx="4">
                  <c:v>7515</c:v>
                </c:pt>
                <c:pt idx="5">
                  <c:v>19617</c:v>
                </c:pt>
                <c:pt idx="6">
                  <c:v>19780</c:v>
                </c:pt>
                <c:pt idx="7">
                  <c:v>14869</c:v>
                </c:pt>
                <c:pt idx="8">
                  <c:v>8912</c:v>
                </c:pt>
                <c:pt idx="9">
                  <c:v>13140</c:v>
                </c:pt>
                <c:pt idx="10">
                  <c:v>21137</c:v>
                </c:pt>
                <c:pt idx="11">
                  <c:v>22760</c:v>
                </c:pt>
              </c:numCache>
            </c:numRef>
          </c:val>
          <c:extLst>
            <c:ext xmlns:c16="http://schemas.microsoft.com/office/drawing/2014/chart" uri="{C3380CC4-5D6E-409C-BE32-E72D297353CC}">
              <c16:uniqueId val="{00000015-024D-4D1D-A88C-A040FAC630ED}"/>
            </c:ext>
          </c:extLst>
        </c:ser>
        <c:dLbls>
          <c:showLegendKey val="0"/>
          <c:showVal val="0"/>
          <c:showCatName val="0"/>
          <c:showSerName val="0"/>
          <c:showPercent val="0"/>
          <c:showBubbleSize val="0"/>
        </c:dLbls>
        <c:gapWidth val="35"/>
        <c:axId val="-1527629664"/>
        <c:axId val="-1527635648"/>
      </c:barChart>
      <c:barChart>
        <c:barDir val="col"/>
        <c:grouping val="clustered"/>
        <c:varyColors val="0"/>
        <c:ser>
          <c:idx val="1"/>
          <c:order val="1"/>
          <c:tx>
            <c:strRef>
              <c:f>Лист1!$D$1</c:f>
              <c:strCache>
                <c:ptCount val="1"/>
              </c:strCache>
            </c:strRef>
          </c:tx>
          <c:invertIfNegative val="0"/>
          <c:cat>
            <c:multiLvlStrRef>
              <c:f>Лист1!$A$2:$B$13</c:f>
              <c:multiLvlStrCache>
                <c:ptCount val="12"/>
                <c:lvl>
                  <c:pt idx="0">
                    <c:v>I</c:v>
                  </c:pt>
                  <c:pt idx="1">
                    <c:v>II</c:v>
                  </c:pt>
                  <c:pt idx="2">
                    <c:v>III</c:v>
                  </c:pt>
                  <c:pt idx="3">
                    <c:v>IV</c:v>
                  </c:pt>
                  <c:pt idx="4">
                    <c:v>I</c:v>
                  </c:pt>
                  <c:pt idx="5">
                    <c:v>II</c:v>
                  </c:pt>
                  <c:pt idx="6">
                    <c:v>III</c:v>
                  </c:pt>
                  <c:pt idx="7">
                    <c:v>IV</c:v>
                  </c:pt>
                  <c:pt idx="8">
                    <c:v>I</c:v>
                  </c:pt>
                  <c:pt idx="9">
                    <c:v>II</c:v>
                  </c:pt>
                  <c:pt idx="10">
                    <c:v>III</c:v>
                  </c:pt>
                  <c:pt idx="11">
                    <c:v>IV</c:v>
                  </c:pt>
                </c:lvl>
                <c:lvl>
                  <c:pt idx="0">
                    <c:v>2021</c:v>
                  </c:pt>
                  <c:pt idx="4">
                    <c:v>2022</c:v>
                  </c:pt>
                  <c:pt idx="8">
                    <c:v>2023</c:v>
                  </c:pt>
                </c:lvl>
              </c:multiLvlStrCache>
            </c:multiLvlStrRef>
          </c:cat>
          <c:val>
            <c:numRef>
              <c:f>Лист1!$D$2:$D$13</c:f>
              <c:numCache>
                <c:formatCode>General</c:formatCode>
                <c:ptCount val="12"/>
              </c:numCache>
            </c:numRef>
          </c:val>
          <c:extLst>
            <c:ext xmlns:c16="http://schemas.microsoft.com/office/drawing/2014/chart" uri="{C3380CC4-5D6E-409C-BE32-E72D297353CC}">
              <c16:uniqueId val="{00000016-024D-4D1D-A88C-A040FAC630ED}"/>
            </c:ext>
          </c:extLst>
        </c:ser>
        <c:dLbls>
          <c:showLegendKey val="0"/>
          <c:showVal val="0"/>
          <c:showCatName val="0"/>
          <c:showSerName val="0"/>
          <c:showPercent val="0"/>
          <c:showBubbleSize val="0"/>
        </c:dLbls>
        <c:gapWidth val="35"/>
        <c:axId val="472971256"/>
        <c:axId val="472969456"/>
      </c:barChart>
      <c:catAx>
        <c:axId val="-1527629664"/>
        <c:scaling>
          <c:orientation val="minMax"/>
        </c:scaling>
        <c:delete val="0"/>
        <c:axPos val="b"/>
        <c:numFmt formatCode="General" sourceLinked="1"/>
        <c:majorTickMark val="none"/>
        <c:minorTickMark val="none"/>
        <c:tickLblPos val="nextTo"/>
        <c:spPr>
          <a:noFill/>
          <a:ln w="9525" cap="flat" cmpd="sng" algn="ctr">
            <a:solidFill>
              <a:schemeClr val="tx1">
                <a:lumMod val="15000"/>
                <a:lumOff val="85000"/>
              </a:schemeClr>
            </a:solidFill>
            <a:round/>
          </a:ln>
          <a:effectLst/>
        </c:spPr>
        <c:txPr>
          <a:bodyPr rot="-60000000" vert="horz"/>
          <a:lstStyle/>
          <a:p>
            <a:pPr>
              <a:defRPr/>
            </a:pPr>
            <a:endParaRPr lang="ru-RU"/>
          </a:p>
        </c:txPr>
        <c:crossAx val="-1527635648"/>
        <c:crosses val="autoZero"/>
        <c:auto val="1"/>
        <c:lblAlgn val="ctr"/>
        <c:lblOffset val="0"/>
        <c:noMultiLvlLbl val="0"/>
      </c:catAx>
      <c:valAx>
        <c:axId val="-1527635648"/>
        <c:scaling>
          <c:orientation val="minMax"/>
          <c:min val="0"/>
        </c:scaling>
        <c:delete val="0"/>
        <c:axPos val="l"/>
        <c:majorGridlines>
          <c:spPr>
            <a:ln w="9525" cap="flat" cmpd="sng" algn="ctr">
              <a:solidFill>
                <a:schemeClr val="tx1">
                  <a:lumMod val="15000"/>
                  <a:lumOff val="85000"/>
                </a:schemeClr>
              </a:solidFill>
              <a:prstDash val="sysDot"/>
              <a:round/>
            </a:ln>
            <a:effectLst/>
          </c:spPr>
        </c:majorGridlines>
        <c:numFmt formatCode="#,##0" sourceLinked="0"/>
        <c:majorTickMark val="out"/>
        <c:minorTickMark val="none"/>
        <c:tickLblPos val="nextTo"/>
        <c:spPr>
          <a:noFill/>
          <a:ln>
            <a:noFill/>
          </a:ln>
          <a:effectLst/>
        </c:spPr>
        <c:txPr>
          <a:bodyPr rot="-60000000" vert="horz"/>
          <a:lstStyle/>
          <a:p>
            <a:pPr>
              <a:defRPr sz="700"/>
            </a:pPr>
            <a:endParaRPr lang="ru-RU"/>
          </a:p>
        </c:txPr>
        <c:crossAx val="-1527629664"/>
        <c:crosses val="autoZero"/>
        <c:crossBetween val="between"/>
      </c:valAx>
      <c:valAx>
        <c:axId val="472969456"/>
        <c:scaling>
          <c:orientation val="minMax"/>
          <c:max val="25000"/>
          <c:min val="0"/>
        </c:scaling>
        <c:delete val="0"/>
        <c:axPos val="r"/>
        <c:numFmt formatCode="#,##0" sourceLinked="0"/>
        <c:majorTickMark val="none"/>
        <c:minorTickMark val="none"/>
        <c:tickLblPos val="nextTo"/>
        <c:spPr>
          <a:ln>
            <a:noFill/>
          </a:ln>
        </c:spPr>
        <c:txPr>
          <a:bodyPr/>
          <a:lstStyle/>
          <a:p>
            <a:pPr>
              <a:defRPr sz="700"/>
            </a:pPr>
            <a:endParaRPr lang="ru-RU"/>
          </a:p>
        </c:txPr>
        <c:crossAx val="472971256"/>
        <c:crosses val="max"/>
        <c:crossBetween val="between"/>
      </c:valAx>
      <c:catAx>
        <c:axId val="472971256"/>
        <c:scaling>
          <c:orientation val="minMax"/>
        </c:scaling>
        <c:delete val="1"/>
        <c:axPos val="b"/>
        <c:numFmt formatCode="General" sourceLinked="1"/>
        <c:majorTickMark val="out"/>
        <c:minorTickMark val="none"/>
        <c:tickLblPos val="nextTo"/>
        <c:crossAx val="472969456"/>
        <c:crosses val="autoZero"/>
        <c:auto val="1"/>
        <c:lblAlgn val="ctr"/>
        <c:lblOffset val="100"/>
        <c:noMultiLvlLbl val="0"/>
      </c:catAx>
      <c:spPr>
        <a:noFill/>
        <a:ln>
          <a:noFill/>
        </a:ln>
        <a:effectLst/>
      </c:spPr>
    </c:plotArea>
    <c:plotVisOnly val="1"/>
    <c:dispBlanksAs val="gap"/>
    <c:showDLblsOverMax val="0"/>
  </c:chart>
  <c:spPr>
    <a:noFill/>
    <a:ln>
      <a:noFill/>
    </a:ln>
    <a:effectLst/>
  </c:spPr>
  <c:txPr>
    <a:bodyPr/>
    <a:lstStyle/>
    <a:p>
      <a:pPr>
        <a:lnSpc>
          <a:spcPct val="50000"/>
        </a:lnSpc>
        <a:defRPr sz="1050">
          <a:solidFill>
            <a:schemeClr val="tx1"/>
          </a:solidFill>
          <a:latin typeface="Arial Narrow" panose="020B0606020202030204" pitchFamily="34" charset="0"/>
          <a:ea typeface="Helvetica" panose="00000500000000000000" pitchFamily="50" charset="0"/>
        </a:defRPr>
      </a:pPr>
      <a:endParaRPr lang="ru-RU"/>
    </a:p>
  </c:txPr>
  <c:externalData r:id="rId1">
    <c:autoUpdate val="0"/>
  </c:externalData>
</c:chartSpace>
</file>

<file path=ppt/charts/chart14.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ru-RU"/>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4.2776980198019808E-2"/>
          <c:y val="6.5984405139378935E-2"/>
          <c:w val="0.90737178217821779"/>
          <c:h val="0.77487253721573013"/>
        </c:manualLayout>
      </c:layout>
      <c:barChart>
        <c:barDir val="col"/>
        <c:grouping val="clustered"/>
        <c:varyColors val="0"/>
        <c:ser>
          <c:idx val="0"/>
          <c:order val="0"/>
          <c:tx>
            <c:strRef>
              <c:f>Лист1!$C$1</c:f>
              <c:strCache>
                <c:ptCount val="1"/>
                <c:pt idx="0">
                  <c:v>0</c:v>
                </c:pt>
              </c:strCache>
            </c:strRef>
          </c:tx>
          <c:spPr>
            <a:ln w="28575">
              <a:noFill/>
            </a:ln>
            <a:effectLst/>
          </c:spPr>
          <c:invertIfNegative val="0"/>
          <c:dPt>
            <c:idx val="0"/>
            <c:invertIfNegative val="0"/>
            <c:bubble3D val="0"/>
            <c:spPr>
              <a:solidFill>
                <a:srgbClr val="7F7F7F"/>
              </a:solidFill>
              <a:ln w="28575">
                <a:noFill/>
              </a:ln>
              <a:effectLst/>
            </c:spPr>
            <c:extLst>
              <c:ext xmlns:c16="http://schemas.microsoft.com/office/drawing/2014/chart" uri="{C3380CC4-5D6E-409C-BE32-E72D297353CC}">
                <c16:uniqueId val="{00000001-905F-4CE7-A2A1-A0ED1ED0C31C}"/>
              </c:ext>
            </c:extLst>
          </c:dPt>
          <c:dPt>
            <c:idx val="1"/>
            <c:invertIfNegative val="0"/>
            <c:bubble3D val="0"/>
            <c:spPr>
              <a:solidFill>
                <a:srgbClr val="7F7F7F"/>
              </a:solidFill>
              <a:ln w="28575">
                <a:noFill/>
              </a:ln>
              <a:effectLst/>
            </c:spPr>
            <c:extLst>
              <c:ext xmlns:c16="http://schemas.microsoft.com/office/drawing/2014/chart" uri="{C3380CC4-5D6E-409C-BE32-E72D297353CC}">
                <c16:uniqueId val="{00000003-905F-4CE7-A2A1-A0ED1ED0C31C}"/>
              </c:ext>
            </c:extLst>
          </c:dPt>
          <c:dPt>
            <c:idx val="2"/>
            <c:invertIfNegative val="0"/>
            <c:bubble3D val="0"/>
            <c:spPr>
              <a:solidFill>
                <a:srgbClr val="7F7F7F"/>
              </a:solidFill>
              <a:ln w="28575">
                <a:noFill/>
              </a:ln>
              <a:effectLst/>
            </c:spPr>
            <c:extLst>
              <c:ext xmlns:c16="http://schemas.microsoft.com/office/drawing/2014/chart" uri="{C3380CC4-5D6E-409C-BE32-E72D297353CC}">
                <c16:uniqueId val="{00000005-905F-4CE7-A2A1-A0ED1ED0C31C}"/>
              </c:ext>
            </c:extLst>
          </c:dPt>
          <c:dPt>
            <c:idx val="3"/>
            <c:invertIfNegative val="0"/>
            <c:bubble3D val="0"/>
            <c:spPr>
              <a:solidFill>
                <a:srgbClr val="7F7F7F"/>
              </a:solidFill>
              <a:ln w="28575">
                <a:noFill/>
              </a:ln>
              <a:effectLst/>
            </c:spPr>
            <c:extLst>
              <c:ext xmlns:c16="http://schemas.microsoft.com/office/drawing/2014/chart" uri="{C3380CC4-5D6E-409C-BE32-E72D297353CC}">
                <c16:uniqueId val="{00000007-905F-4CE7-A2A1-A0ED1ED0C31C}"/>
              </c:ext>
            </c:extLst>
          </c:dPt>
          <c:dPt>
            <c:idx val="4"/>
            <c:invertIfNegative val="0"/>
            <c:bubble3D val="0"/>
            <c:spPr>
              <a:solidFill>
                <a:srgbClr val="7F7F7F"/>
              </a:solidFill>
              <a:ln w="28575">
                <a:noFill/>
              </a:ln>
              <a:effectLst/>
            </c:spPr>
            <c:extLst>
              <c:ext xmlns:c16="http://schemas.microsoft.com/office/drawing/2014/chart" uri="{C3380CC4-5D6E-409C-BE32-E72D297353CC}">
                <c16:uniqueId val="{00000009-905F-4CE7-A2A1-A0ED1ED0C31C}"/>
              </c:ext>
            </c:extLst>
          </c:dPt>
          <c:dPt>
            <c:idx val="5"/>
            <c:invertIfNegative val="0"/>
            <c:bubble3D val="0"/>
            <c:spPr>
              <a:solidFill>
                <a:schemeClr val="accent3">
                  <a:lumMod val="50000"/>
                </a:schemeClr>
              </a:solidFill>
              <a:ln w="28575">
                <a:noFill/>
              </a:ln>
              <a:effectLst/>
            </c:spPr>
            <c:extLst>
              <c:ext xmlns:c16="http://schemas.microsoft.com/office/drawing/2014/chart" uri="{C3380CC4-5D6E-409C-BE32-E72D297353CC}">
                <c16:uniqueId val="{0000000B-905F-4CE7-A2A1-A0ED1ED0C31C}"/>
              </c:ext>
            </c:extLst>
          </c:dPt>
          <c:dPt>
            <c:idx val="6"/>
            <c:invertIfNegative val="0"/>
            <c:bubble3D val="0"/>
            <c:spPr>
              <a:solidFill>
                <a:schemeClr val="accent3">
                  <a:lumMod val="50000"/>
                </a:schemeClr>
              </a:solidFill>
              <a:ln w="28575">
                <a:noFill/>
              </a:ln>
              <a:effectLst/>
            </c:spPr>
            <c:extLst>
              <c:ext xmlns:c16="http://schemas.microsoft.com/office/drawing/2014/chart" uri="{C3380CC4-5D6E-409C-BE32-E72D297353CC}">
                <c16:uniqueId val="{0000000D-905F-4CE7-A2A1-A0ED1ED0C31C}"/>
              </c:ext>
            </c:extLst>
          </c:dPt>
          <c:dPt>
            <c:idx val="7"/>
            <c:invertIfNegative val="0"/>
            <c:bubble3D val="0"/>
            <c:spPr>
              <a:solidFill>
                <a:schemeClr val="accent3">
                  <a:lumMod val="50000"/>
                </a:schemeClr>
              </a:solidFill>
              <a:ln w="28575">
                <a:noFill/>
              </a:ln>
              <a:effectLst/>
            </c:spPr>
            <c:extLst>
              <c:ext xmlns:c16="http://schemas.microsoft.com/office/drawing/2014/chart" uri="{C3380CC4-5D6E-409C-BE32-E72D297353CC}">
                <c16:uniqueId val="{0000000F-905F-4CE7-A2A1-A0ED1ED0C31C}"/>
              </c:ext>
            </c:extLst>
          </c:dPt>
          <c:dLbls>
            <c:dLbl>
              <c:idx val="5"/>
              <c:numFmt formatCode="#,##0" sourceLinked="0"/>
              <c:spPr>
                <a:noFill/>
                <a:ln>
                  <a:noFill/>
                </a:ln>
                <a:effectLst/>
              </c:spPr>
              <c:txPr>
                <a:bodyPr wrap="square" lIns="38100" tIns="19050" rIns="38100" bIns="19050" anchor="ctr">
                  <a:spAutoFit/>
                </a:bodyPr>
                <a:lstStyle/>
                <a:p>
                  <a:pPr>
                    <a:defRPr sz="700" b="1">
                      <a:solidFill>
                        <a:schemeClr val="accent3">
                          <a:lumMod val="50000"/>
                        </a:schemeClr>
                      </a:solidFill>
                    </a:defRPr>
                  </a:pPr>
                  <a:endParaRPr lang="ru-RU"/>
                </a:p>
              </c:txPr>
              <c:showLegendKey val="0"/>
              <c:showVal val="1"/>
              <c:showCatName val="0"/>
              <c:showSerName val="0"/>
              <c:showPercent val="0"/>
              <c:showBubbleSize val="0"/>
              <c:extLst>
                <c:ext xmlns:c16="http://schemas.microsoft.com/office/drawing/2014/chart" uri="{C3380CC4-5D6E-409C-BE32-E72D297353CC}">
                  <c16:uniqueId val="{0000000B-905F-4CE7-A2A1-A0ED1ED0C31C}"/>
                </c:ext>
              </c:extLst>
            </c:dLbl>
            <c:dLbl>
              <c:idx val="6"/>
              <c:numFmt formatCode="#,##0" sourceLinked="0"/>
              <c:spPr>
                <a:noFill/>
                <a:ln>
                  <a:noFill/>
                </a:ln>
                <a:effectLst/>
              </c:spPr>
              <c:txPr>
                <a:bodyPr wrap="square" lIns="38100" tIns="19050" rIns="38100" bIns="19050" anchor="ctr">
                  <a:spAutoFit/>
                </a:bodyPr>
                <a:lstStyle/>
                <a:p>
                  <a:pPr>
                    <a:defRPr sz="700" b="1">
                      <a:solidFill>
                        <a:schemeClr val="accent3">
                          <a:lumMod val="50000"/>
                        </a:schemeClr>
                      </a:solidFill>
                    </a:defRPr>
                  </a:pPr>
                  <a:endParaRPr lang="ru-RU"/>
                </a:p>
              </c:txPr>
              <c:showLegendKey val="0"/>
              <c:showVal val="1"/>
              <c:showCatName val="0"/>
              <c:showSerName val="0"/>
              <c:showPercent val="0"/>
              <c:showBubbleSize val="0"/>
              <c:extLst>
                <c:ext xmlns:c16="http://schemas.microsoft.com/office/drawing/2014/chart" uri="{C3380CC4-5D6E-409C-BE32-E72D297353CC}">
                  <c16:uniqueId val="{0000000D-905F-4CE7-A2A1-A0ED1ED0C31C}"/>
                </c:ext>
              </c:extLst>
            </c:dLbl>
            <c:dLbl>
              <c:idx val="7"/>
              <c:numFmt formatCode="#,##0" sourceLinked="0"/>
              <c:spPr>
                <a:noFill/>
                <a:ln>
                  <a:noFill/>
                </a:ln>
                <a:effectLst/>
              </c:spPr>
              <c:txPr>
                <a:bodyPr wrap="square" lIns="38100" tIns="19050" rIns="38100" bIns="19050" anchor="ctr">
                  <a:spAutoFit/>
                </a:bodyPr>
                <a:lstStyle/>
                <a:p>
                  <a:pPr>
                    <a:defRPr sz="700" b="1">
                      <a:solidFill>
                        <a:schemeClr val="accent3">
                          <a:lumMod val="50000"/>
                        </a:schemeClr>
                      </a:solidFill>
                    </a:defRPr>
                  </a:pPr>
                  <a:endParaRPr lang="ru-RU"/>
                </a:p>
              </c:txPr>
              <c:showLegendKey val="0"/>
              <c:showVal val="1"/>
              <c:showCatName val="0"/>
              <c:showSerName val="0"/>
              <c:showPercent val="0"/>
              <c:showBubbleSize val="0"/>
              <c:extLst>
                <c:ext xmlns:c16="http://schemas.microsoft.com/office/drawing/2014/chart" uri="{C3380CC4-5D6E-409C-BE32-E72D297353CC}">
                  <c16:uniqueId val="{0000000F-905F-4CE7-A2A1-A0ED1ED0C31C}"/>
                </c:ext>
              </c:extLst>
            </c:dLbl>
            <c:numFmt formatCode="#,##0" sourceLinked="0"/>
            <c:spPr>
              <a:noFill/>
              <a:ln>
                <a:noFill/>
              </a:ln>
              <a:effectLst/>
            </c:spPr>
            <c:txPr>
              <a:bodyPr wrap="square" lIns="38100" tIns="19050" rIns="38100" bIns="19050" anchor="ctr">
                <a:spAutoFit/>
              </a:bodyPr>
              <a:lstStyle/>
              <a:p>
                <a:pPr>
                  <a:defRPr sz="700"/>
                </a:pPr>
                <a:endParaRPr lang="ru-RU"/>
              </a:p>
            </c:txPr>
            <c:showLegendKey val="0"/>
            <c:showVal val="1"/>
            <c:showCatName val="0"/>
            <c:showSerName val="0"/>
            <c:showPercent val="0"/>
            <c:showBubbleSize val="0"/>
            <c:showLeaderLines val="0"/>
            <c:extLst>
              <c:ext xmlns:c15="http://schemas.microsoft.com/office/drawing/2012/chart" uri="{CE6537A1-D6FC-4f65-9D91-7224C49458BB}">
                <c15:showLeaderLines val="1"/>
              </c:ext>
            </c:extLst>
          </c:dLbls>
          <c:cat>
            <c:multiLvlStrRef>
              <c:f>Лист1!$A$2:$B$9</c:f>
              <c:multiLvlStrCache>
                <c:ptCount val="8"/>
                <c:lvl>
                  <c:pt idx="0">
                    <c:v>I</c:v>
                  </c:pt>
                  <c:pt idx="1">
                    <c:v>II</c:v>
                  </c:pt>
                  <c:pt idx="2">
                    <c:v>III</c:v>
                  </c:pt>
                  <c:pt idx="3">
                    <c:v>IV</c:v>
                  </c:pt>
                  <c:pt idx="4">
                    <c:v>I</c:v>
                  </c:pt>
                  <c:pt idx="5">
                    <c:v>II</c:v>
                  </c:pt>
                  <c:pt idx="6">
                    <c:v>III</c:v>
                  </c:pt>
                  <c:pt idx="7">
                    <c:v>IV</c:v>
                  </c:pt>
                </c:lvl>
                <c:lvl>
                  <c:pt idx="0">
                    <c:v>2022</c:v>
                  </c:pt>
                  <c:pt idx="4">
                    <c:v>2023</c:v>
                  </c:pt>
                </c:lvl>
              </c:multiLvlStrCache>
            </c:multiLvlStrRef>
          </c:cat>
          <c:val>
            <c:numRef>
              <c:f>Лист1!$C$2:$C$9</c:f>
              <c:numCache>
                <c:formatCode>#,##0.00</c:formatCode>
                <c:ptCount val="8"/>
                <c:pt idx="0">
                  <c:v>7515</c:v>
                </c:pt>
                <c:pt idx="1">
                  <c:v>19617</c:v>
                </c:pt>
                <c:pt idx="2">
                  <c:v>19780</c:v>
                </c:pt>
                <c:pt idx="3">
                  <c:v>14869</c:v>
                </c:pt>
                <c:pt idx="4">
                  <c:v>8912</c:v>
                </c:pt>
                <c:pt idx="5">
                  <c:v>13471</c:v>
                </c:pt>
                <c:pt idx="6">
                  <c:v>19719</c:v>
                </c:pt>
                <c:pt idx="7">
                  <c:v>21782</c:v>
                </c:pt>
              </c:numCache>
            </c:numRef>
          </c:val>
          <c:extLst>
            <c:ext xmlns:c16="http://schemas.microsoft.com/office/drawing/2014/chart" uri="{C3380CC4-5D6E-409C-BE32-E72D297353CC}">
              <c16:uniqueId val="{00000018-905F-4CE7-A2A1-A0ED1ED0C31C}"/>
            </c:ext>
          </c:extLst>
        </c:ser>
        <c:dLbls>
          <c:showLegendKey val="0"/>
          <c:showVal val="0"/>
          <c:showCatName val="0"/>
          <c:showSerName val="0"/>
          <c:showPercent val="0"/>
          <c:showBubbleSize val="0"/>
        </c:dLbls>
        <c:gapWidth val="35"/>
        <c:axId val="-1527629664"/>
        <c:axId val="-1527635648"/>
      </c:barChart>
      <c:catAx>
        <c:axId val="-1527629664"/>
        <c:scaling>
          <c:orientation val="minMax"/>
        </c:scaling>
        <c:delete val="0"/>
        <c:axPos val="b"/>
        <c:numFmt formatCode="General" sourceLinked="1"/>
        <c:majorTickMark val="none"/>
        <c:minorTickMark val="none"/>
        <c:tickLblPos val="nextTo"/>
        <c:spPr>
          <a:noFill/>
          <a:ln w="9525" cap="flat" cmpd="sng" algn="ctr">
            <a:solidFill>
              <a:schemeClr val="tx1">
                <a:lumMod val="15000"/>
                <a:lumOff val="85000"/>
              </a:schemeClr>
            </a:solidFill>
            <a:round/>
          </a:ln>
          <a:effectLst/>
        </c:spPr>
        <c:txPr>
          <a:bodyPr rot="-60000000" vert="horz"/>
          <a:lstStyle/>
          <a:p>
            <a:pPr>
              <a:defRPr/>
            </a:pPr>
            <a:endParaRPr lang="ru-RU"/>
          </a:p>
        </c:txPr>
        <c:crossAx val="-1527635648"/>
        <c:crosses val="autoZero"/>
        <c:auto val="1"/>
        <c:lblAlgn val="ctr"/>
        <c:lblOffset val="0"/>
        <c:noMultiLvlLbl val="0"/>
      </c:catAx>
      <c:valAx>
        <c:axId val="-1527635648"/>
        <c:scaling>
          <c:orientation val="minMax"/>
        </c:scaling>
        <c:delete val="0"/>
        <c:axPos val="l"/>
        <c:majorGridlines>
          <c:spPr>
            <a:ln w="9525" cap="flat" cmpd="sng" algn="ctr">
              <a:solidFill>
                <a:schemeClr val="tx1">
                  <a:lumMod val="15000"/>
                  <a:lumOff val="85000"/>
                </a:schemeClr>
              </a:solidFill>
              <a:prstDash val="sysDot"/>
              <a:round/>
            </a:ln>
            <a:effectLst/>
          </c:spPr>
        </c:majorGridlines>
        <c:numFmt formatCode="#,##0" sourceLinked="0"/>
        <c:majorTickMark val="none"/>
        <c:minorTickMark val="none"/>
        <c:tickLblPos val="nextTo"/>
        <c:spPr>
          <a:noFill/>
          <a:ln>
            <a:noFill/>
          </a:ln>
          <a:effectLst/>
        </c:spPr>
        <c:txPr>
          <a:bodyPr rot="-60000000" vert="horz"/>
          <a:lstStyle/>
          <a:p>
            <a:pPr>
              <a:defRPr sz="700"/>
            </a:pPr>
            <a:endParaRPr lang="ru-RU"/>
          </a:p>
        </c:txPr>
        <c:crossAx val="-1527629664"/>
        <c:crosses val="autoZero"/>
        <c:crossBetween val="between"/>
      </c:valAx>
      <c:spPr>
        <a:noFill/>
        <a:ln>
          <a:noFill/>
        </a:ln>
        <a:effectLst/>
      </c:spPr>
    </c:plotArea>
    <c:plotVisOnly val="1"/>
    <c:dispBlanksAs val="gap"/>
    <c:showDLblsOverMax val="0"/>
  </c:chart>
  <c:spPr>
    <a:noFill/>
    <a:ln>
      <a:noFill/>
    </a:ln>
    <a:effectLst/>
  </c:spPr>
  <c:txPr>
    <a:bodyPr/>
    <a:lstStyle/>
    <a:p>
      <a:pPr>
        <a:lnSpc>
          <a:spcPct val="50000"/>
        </a:lnSpc>
        <a:defRPr sz="1050">
          <a:solidFill>
            <a:schemeClr val="tx1"/>
          </a:solidFill>
          <a:latin typeface="Arial Narrow" panose="020B0606020202030204" pitchFamily="34" charset="0"/>
          <a:ea typeface="Helvetica" panose="00000500000000000000" pitchFamily="50" charset="0"/>
        </a:defRPr>
      </a:pPr>
      <a:endParaRPr lang="ru-RU"/>
    </a:p>
  </c:txPr>
  <c:externalData r:id="rId1">
    <c:autoUpdate val="0"/>
  </c:externalData>
</c:chartSpace>
</file>

<file path=ppt/charts/chart15.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ru-RU"/>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4.2776980198019808E-2"/>
          <c:y val="6.5984405139378935E-2"/>
          <c:w val="0.90737178217821779"/>
          <c:h val="0.77487253721573013"/>
        </c:manualLayout>
      </c:layout>
      <c:barChart>
        <c:barDir val="col"/>
        <c:grouping val="clustered"/>
        <c:varyColors val="0"/>
        <c:ser>
          <c:idx val="0"/>
          <c:order val="0"/>
          <c:tx>
            <c:strRef>
              <c:f>Лист1!$C$1</c:f>
              <c:strCache>
                <c:ptCount val="1"/>
                <c:pt idx="0">
                  <c:v>Столбец2</c:v>
                </c:pt>
              </c:strCache>
            </c:strRef>
          </c:tx>
          <c:spPr>
            <a:ln w="28575">
              <a:noFill/>
            </a:ln>
            <a:effectLst/>
          </c:spPr>
          <c:invertIfNegative val="0"/>
          <c:dPt>
            <c:idx val="0"/>
            <c:invertIfNegative val="0"/>
            <c:bubble3D val="0"/>
            <c:spPr>
              <a:solidFill>
                <a:srgbClr val="7F7F7F"/>
              </a:solidFill>
              <a:ln w="28575">
                <a:noFill/>
              </a:ln>
              <a:effectLst/>
            </c:spPr>
            <c:extLst>
              <c:ext xmlns:c16="http://schemas.microsoft.com/office/drawing/2014/chart" uri="{C3380CC4-5D6E-409C-BE32-E72D297353CC}">
                <c16:uniqueId val="{00000001-905F-4CE7-A2A1-A0ED1ED0C31C}"/>
              </c:ext>
            </c:extLst>
          </c:dPt>
          <c:dPt>
            <c:idx val="1"/>
            <c:invertIfNegative val="0"/>
            <c:bubble3D val="0"/>
            <c:spPr>
              <a:solidFill>
                <a:srgbClr val="7F7F7F"/>
              </a:solidFill>
              <a:ln w="28575">
                <a:noFill/>
              </a:ln>
              <a:effectLst/>
            </c:spPr>
            <c:extLst>
              <c:ext xmlns:c16="http://schemas.microsoft.com/office/drawing/2014/chart" uri="{C3380CC4-5D6E-409C-BE32-E72D297353CC}">
                <c16:uniqueId val="{00000003-905F-4CE7-A2A1-A0ED1ED0C31C}"/>
              </c:ext>
            </c:extLst>
          </c:dPt>
          <c:dPt>
            <c:idx val="2"/>
            <c:invertIfNegative val="0"/>
            <c:bubble3D val="0"/>
            <c:spPr>
              <a:solidFill>
                <a:srgbClr val="7F7F7F"/>
              </a:solidFill>
              <a:ln w="28575">
                <a:noFill/>
              </a:ln>
              <a:effectLst/>
            </c:spPr>
            <c:extLst>
              <c:ext xmlns:c16="http://schemas.microsoft.com/office/drawing/2014/chart" uri="{C3380CC4-5D6E-409C-BE32-E72D297353CC}">
                <c16:uniqueId val="{00000005-905F-4CE7-A2A1-A0ED1ED0C31C}"/>
              </c:ext>
            </c:extLst>
          </c:dPt>
          <c:dPt>
            <c:idx val="3"/>
            <c:invertIfNegative val="0"/>
            <c:bubble3D val="0"/>
            <c:spPr>
              <a:solidFill>
                <a:srgbClr val="7F7F7F"/>
              </a:solidFill>
              <a:ln w="28575">
                <a:noFill/>
              </a:ln>
              <a:effectLst/>
            </c:spPr>
            <c:extLst>
              <c:ext xmlns:c16="http://schemas.microsoft.com/office/drawing/2014/chart" uri="{C3380CC4-5D6E-409C-BE32-E72D297353CC}">
                <c16:uniqueId val="{00000007-905F-4CE7-A2A1-A0ED1ED0C31C}"/>
              </c:ext>
            </c:extLst>
          </c:dPt>
          <c:dPt>
            <c:idx val="4"/>
            <c:invertIfNegative val="0"/>
            <c:bubble3D val="0"/>
            <c:spPr>
              <a:solidFill>
                <a:srgbClr val="7F7F7F"/>
              </a:solidFill>
              <a:ln w="28575">
                <a:noFill/>
              </a:ln>
              <a:effectLst/>
            </c:spPr>
            <c:extLst>
              <c:ext xmlns:c16="http://schemas.microsoft.com/office/drawing/2014/chart" uri="{C3380CC4-5D6E-409C-BE32-E72D297353CC}">
                <c16:uniqueId val="{00000009-905F-4CE7-A2A1-A0ED1ED0C31C}"/>
              </c:ext>
            </c:extLst>
          </c:dPt>
          <c:dPt>
            <c:idx val="5"/>
            <c:invertIfNegative val="0"/>
            <c:bubble3D val="0"/>
            <c:spPr>
              <a:solidFill>
                <a:schemeClr val="accent6">
                  <a:lumMod val="50000"/>
                </a:schemeClr>
              </a:solidFill>
              <a:ln w="28575">
                <a:noFill/>
              </a:ln>
              <a:effectLst/>
            </c:spPr>
            <c:extLst>
              <c:ext xmlns:c16="http://schemas.microsoft.com/office/drawing/2014/chart" uri="{C3380CC4-5D6E-409C-BE32-E72D297353CC}">
                <c16:uniqueId val="{0000000B-905F-4CE7-A2A1-A0ED1ED0C31C}"/>
              </c:ext>
            </c:extLst>
          </c:dPt>
          <c:dPt>
            <c:idx val="6"/>
            <c:invertIfNegative val="0"/>
            <c:bubble3D val="0"/>
            <c:spPr>
              <a:solidFill>
                <a:schemeClr val="accent6">
                  <a:lumMod val="50000"/>
                </a:schemeClr>
              </a:solidFill>
              <a:ln w="28575">
                <a:noFill/>
              </a:ln>
              <a:effectLst/>
            </c:spPr>
            <c:extLst>
              <c:ext xmlns:c16="http://schemas.microsoft.com/office/drawing/2014/chart" uri="{C3380CC4-5D6E-409C-BE32-E72D297353CC}">
                <c16:uniqueId val="{0000000D-905F-4CE7-A2A1-A0ED1ED0C31C}"/>
              </c:ext>
            </c:extLst>
          </c:dPt>
          <c:dPt>
            <c:idx val="7"/>
            <c:invertIfNegative val="0"/>
            <c:bubble3D val="0"/>
            <c:spPr>
              <a:solidFill>
                <a:schemeClr val="accent6">
                  <a:lumMod val="50000"/>
                </a:schemeClr>
              </a:solidFill>
              <a:ln w="28575">
                <a:noFill/>
              </a:ln>
              <a:effectLst/>
            </c:spPr>
            <c:extLst>
              <c:ext xmlns:c16="http://schemas.microsoft.com/office/drawing/2014/chart" uri="{C3380CC4-5D6E-409C-BE32-E72D297353CC}">
                <c16:uniqueId val="{0000000F-905F-4CE7-A2A1-A0ED1ED0C31C}"/>
              </c:ext>
            </c:extLst>
          </c:dPt>
          <c:dLbls>
            <c:dLbl>
              <c:idx val="5"/>
              <c:numFmt formatCode="#,##0" sourceLinked="0"/>
              <c:spPr>
                <a:noFill/>
                <a:ln>
                  <a:noFill/>
                </a:ln>
                <a:effectLst/>
              </c:spPr>
              <c:txPr>
                <a:bodyPr wrap="square" lIns="38100" tIns="19050" rIns="38100" bIns="19050" anchor="ctr">
                  <a:spAutoFit/>
                </a:bodyPr>
                <a:lstStyle/>
                <a:p>
                  <a:pPr>
                    <a:defRPr sz="700" b="1">
                      <a:solidFill>
                        <a:srgbClr val="632523"/>
                      </a:solidFill>
                    </a:defRPr>
                  </a:pPr>
                  <a:endParaRPr lang="ru-RU"/>
                </a:p>
              </c:txPr>
              <c:showLegendKey val="0"/>
              <c:showVal val="1"/>
              <c:showCatName val="0"/>
              <c:showSerName val="0"/>
              <c:showPercent val="0"/>
              <c:showBubbleSize val="0"/>
              <c:extLst>
                <c:ext xmlns:c16="http://schemas.microsoft.com/office/drawing/2014/chart" uri="{C3380CC4-5D6E-409C-BE32-E72D297353CC}">
                  <c16:uniqueId val="{0000000B-905F-4CE7-A2A1-A0ED1ED0C31C}"/>
                </c:ext>
              </c:extLst>
            </c:dLbl>
            <c:dLbl>
              <c:idx val="6"/>
              <c:numFmt formatCode="#,##0" sourceLinked="0"/>
              <c:spPr>
                <a:noFill/>
                <a:ln>
                  <a:noFill/>
                </a:ln>
                <a:effectLst/>
              </c:spPr>
              <c:txPr>
                <a:bodyPr wrap="square" lIns="38100" tIns="19050" rIns="38100" bIns="19050" anchor="ctr">
                  <a:spAutoFit/>
                </a:bodyPr>
                <a:lstStyle/>
                <a:p>
                  <a:pPr>
                    <a:defRPr sz="700" b="1">
                      <a:solidFill>
                        <a:srgbClr val="632523"/>
                      </a:solidFill>
                    </a:defRPr>
                  </a:pPr>
                  <a:endParaRPr lang="ru-RU"/>
                </a:p>
              </c:txPr>
              <c:showLegendKey val="0"/>
              <c:showVal val="1"/>
              <c:showCatName val="0"/>
              <c:showSerName val="0"/>
              <c:showPercent val="0"/>
              <c:showBubbleSize val="0"/>
              <c:extLst>
                <c:ext xmlns:c16="http://schemas.microsoft.com/office/drawing/2014/chart" uri="{C3380CC4-5D6E-409C-BE32-E72D297353CC}">
                  <c16:uniqueId val="{0000000D-905F-4CE7-A2A1-A0ED1ED0C31C}"/>
                </c:ext>
              </c:extLst>
            </c:dLbl>
            <c:dLbl>
              <c:idx val="7"/>
              <c:numFmt formatCode="#,##0" sourceLinked="0"/>
              <c:spPr>
                <a:noFill/>
                <a:ln>
                  <a:noFill/>
                </a:ln>
                <a:effectLst/>
              </c:spPr>
              <c:txPr>
                <a:bodyPr wrap="square" lIns="38100" tIns="19050" rIns="38100" bIns="19050" anchor="ctr">
                  <a:spAutoFit/>
                </a:bodyPr>
                <a:lstStyle/>
                <a:p>
                  <a:pPr>
                    <a:defRPr sz="700">
                      <a:solidFill>
                        <a:srgbClr val="632523"/>
                      </a:solidFill>
                    </a:defRPr>
                  </a:pPr>
                  <a:endParaRPr lang="ru-RU"/>
                </a:p>
              </c:txPr>
              <c:showLegendKey val="0"/>
              <c:showVal val="1"/>
              <c:showCatName val="0"/>
              <c:showSerName val="0"/>
              <c:showPercent val="0"/>
              <c:showBubbleSize val="0"/>
              <c:extLst>
                <c:ext xmlns:c16="http://schemas.microsoft.com/office/drawing/2014/chart" uri="{C3380CC4-5D6E-409C-BE32-E72D297353CC}">
                  <c16:uniqueId val="{0000000F-905F-4CE7-A2A1-A0ED1ED0C31C}"/>
                </c:ext>
              </c:extLst>
            </c:dLbl>
            <c:numFmt formatCode="#,##0" sourceLinked="0"/>
            <c:spPr>
              <a:noFill/>
              <a:ln>
                <a:noFill/>
              </a:ln>
              <a:effectLst/>
            </c:spPr>
            <c:txPr>
              <a:bodyPr wrap="square" lIns="38100" tIns="19050" rIns="38100" bIns="19050" anchor="ctr">
                <a:spAutoFit/>
              </a:bodyPr>
              <a:lstStyle/>
              <a:p>
                <a:pPr>
                  <a:defRPr sz="700"/>
                </a:pPr>
                <a:endParaRPr lang="ru-RU"/>
              </a:p>
            </c:txPr>
            <c:showLegendKey val="0"/>
            <c:showVal val="1"/>
            <c:showCatName val="0"/>
            <c:showSerName val="0"/>
            <c:showPercent val="0"/>
            <c:showBubbleSize val="0"/>
            <c:showLeaderLines val="0"/>
            <c:extLst>
              <c:ext xmlns:c15="http://schemas.microsoft.com/office/drawing/2012/chart" uri="{CE6537A1-D6FC-4f65-9D91-7224C49458BB}">
                <c15:showLeaderLines val="1"/>
              </c:ext>
            </c:extLst>
          </c:dLbls>
          <c:cat>
            <c:multiLvlStrRef>
              <c:f>Лист1!$A$2:$B$9</c:f>
              <c:multiLvlStrCache>
                <c:ptCount val="8"/>
                <c:lvl>
                  <c:pt idx="0">
                    <c:v>I</c:v>
                  </c:pt>
                  <c:pt idx="1">
                    <c:v>II</c:v>
                  </c:pt>
                  <c:pt idx="2">
                    <c:v>III</c:v>
                  </c:pt>
                  <c:pt idx="3">
                    <c:v>IV</c:v>
                  </c:pt>
                  <c:pt idx="4">
                    <c:v>I</c:v>
                  </c:pt>
                  <c:pt idx="5">
                    <c:v>II</c:v>
                  </c:pt>
                  <c:pt idx="6">
                    <c:v>III</c:v>
                  </c:pt>
                  <c:pt idx="7">
                    <c:v>IV</c:v>
                  </c:pt>
                </c:lvl>
                <c:lvl>
                  <c:pt idx="0">
                    <c:v>2022</c:v>
                  </c:pt>
                  <c:pt idx="4">
                    <c:v>2023</c:v>
                  </c:pt>
                </c:lvl>
              </c:multiLvlStrCache>
            </c:multiLvlStrRef>
          </c:cat>
          <c:val>
            <c:numRef>
              <c:f>Лист1!$C$2:$C$9</c:f>
              <c:numCache>
                <c:formatCode>#,##0.00</c:formatCode>
                <c:ptCount val="8"/>
                <c:pt idx="0">
                  <c:v>7515</c:v>
                </c:pt>
                <c:pt idx="1">
                  <c:v>19617</c:v>
                </c:pt>
                <c:pt idx="2">
                  <c:v>19780</c:v>
                </c:pt>
                <c:pt idx="3">
                  <c:v>14869</c:v>
                </c:pt>
                <c:pt idx="4">
                  <c:v>8912</c:v>
                </c:pt>
                <c:pt idx="5">
                  <c:v>11505</c:v>
                </c:pt>
                <c:pt idx="6">
                  <c:v>20246</c:v>
                </c:pt>
                <c:pt idx="7">
                  <c:v>22001</c:v>
                </c:pt>
              </c:numCache>
            </c:numRef>
          </c:val>
          <c:extLst>
            <c:ext xmlns:c16="http://schemas.microsoft.com/office/drawing/2014/chart" uri="{C3380CC4-5D6E-409C-BE32-E72D297353CC}">
              <c16:uniqueId val="{00000018-905F-4CE7-A2A1-A0ED1ED0C31C}"/>
            </c:ext>
          </c:extLst>
        </c:ser>
        <c:dLbls>
          <c:showLegendKey val="0"/>
          <c:showVal val="0"/>
          <c:showCatName val="0"/>
          <c:showSerName val="0"/>
          <c:showPercent val="0"/>
          <c:showBubbleSize val="0"/>
        </c:dLbls>
        <c:gapWidth val="35"/>
        <c:axId val="-1527629664"/>
        <c:axId val="-1527635648"/>
      </c:barChart>
      <c:catAx>
        <c:axId val="-1527629664"/>
        <c:scaling>
          <c:orientation val="minMax"/>
        </c:scaling>
        <c:delete val="0"/>
        <c:axPos val="b"/>
        <c:numFmt formatCode="General" sourceLinked="1"/>
        <c:majorTickMark val="none"/>
        <c:minorTickMark val="none"/>
        <c:tickLblPos val="nextTo"/>
        <c:spPr>
          <a:noFill/>
          <a:ln w="9525" cap="flat" cmpd="sng" algn="ctr">
            <a:solidFill>
              <a:schemeClr val="tx1">
                <a:lumMod val="15000"/>
                <a:lumOff val="85000"/>
              </a:schemeClr>
            </a:solidFill>
            <a:round/>
          </a:ln>
          <a:effectLst/>
        </c:spPr>
        <c:txPr>
          <a:bodyPr rot="-60000000" vert="horz"/>
          <a:lstStyle/>
          <a:p>
            <a:pPr>
              <a:defRPr/>
            </a:pPr>
            <a:endParaRPr lang="ru-RU"/>
          </a:p>
        </c:txPr>
        <c:crossAx val="-1527635648"/>
        <c:crosses val="autoZero"/>
        <c:auto val="1"/>
        <c:lblAlgn val="ctr"/>
        <c:lblOffset val="0"/>
        <c:noMultiLvlLbl val="0"/>
      </c:catAx>
      <c:valAx>
        <c:axId val="-1527635648"/>
        <c:scaling>
          <c:orientation val="minMax"/>
          <c:min val="0"/>
        </c:scaling>
        <c:delete val="0"/>
        <c:axPos val="r"/>
        <c:majorGridlines>
          <c:spPr>
            <a:ln w="9525" cap="flat" cmpd="sng" algn="ctr">
              <a:solidFill>
                <a:schemeClr val="tx1">
                  <a:lumMod val="15000"/>
                  <a:lumOff val="85000"/>
                </a:schemeClr>
              </a:solidFill>
              <a:prstDash val="sysDot"/>
              <a:round/>
            </a:ln>
            <a:effectLst/>
          </c:spPr>
        </c:majorGridlines>
        <c:numFmt formatCode="#,##0" sourceLinked="0"/>
        <c:majorTickMark val="none"/>
        <c:minorTickMark val="none"/>
        <c:tickLblPos val="nextTo"/>
        <c:spPr>
          <a:noFill/>
          <a:ln>
            <a:noFill/>
          </a:ln>
          <a:effectLst/>
        </c:spPr>
        <c:txPr>
          <a:bodyPr rot="-60000000" vert="horz"/>
          <a:lstStyle/>
          <a:p>
            <a:pPr>
              <a:defRPr sz="700"/>
            </a:pPr>
            <a:endParaRPr lang="ru-RU"/>
          </a:p>
        </c:txPr>
        <c:crossAx val="-1527629664"/>
        <c:crosses val="max"/>
        <c:crossBetween val="between"/>
      </c:valAx>
      <c:spPr>
        <a:noFill/>
        <a:ln>
          <a:noFill/>
        </a:ln>
        <a:effectLst/>
      </c:spPr>
    </c:plotArea>
    <c:plotVisOnly val="1"/>
    <c:dispBlanksAs val="gap"/>
    <c:showDLblsOverMax val="0"/>
  </c:chart>
  <c:spPr>
    <a:noFill/>
    <a:ln>
      <a:noFill/>
    </a:ln>
    <a:effectLst/>
  </c:spPr>
  <c:txPr>
    <a:bodyPr/>
    <a:lstStyle/>
    <a:p>
      <a:pPr>
        <a:lnSpc>
          <a:spcPct val="50000"/>
        </a:lnSpc>
        <a:defRPr sz="1050">
          <a:solidFill>
            <a:schemeClr val="tx1"/>
          </a:solidFill>
          <a:latin typeface="Arial Narrow" panose="020B0606020202030204" pitchFamily="34" charset="0"/>
          <a:ea typeface="Helvetica" panose="00000500000000000000" pitchFamily="50" charset="0"/>
        </a:defRPr>
      </a:pPr>
      <a:endParaRPr lang="ru-RU"/>
    </a:p>
  </c:txPr>
  <c:externalData r:id="rId1">
    <c:autoUpdate val="0"/>
  </c:externalData>
</c:chartSpace>
</file>

<file path=ppt/charts/chart16.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ru-RU"/>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4.2776980198019808E-2"/>
          <c:y val="6.5984263783967309E-2"/>
          <c:w val="0.90737178217821779"/>
          <c:h val="0.77487253721573013"/>
        </c:manualLayout>
      </c:layout>
      <c:barChart>
        <c:barDir val="col"/>
        <c:grouping val="clustered"/>
        <c:varyColors val="0"/>
        <c:ser>
          <c:idx val="0"/>
          <c:order val="0"/>
          <c:tx>
            <c:strRef>
              <c:f>Лист1!$C$1</c:f>
              <c:strCache>
                <c:ptCount val="1"/>
                <c:pt idx="0">
                  <c:v>Столбец2</c:v>
                </c:pt>
              </c:strCache>
            </c:strRef>
          </c:tx>
          <c:spPr>
            <a:ln w="28575">
              <a:noFill/>
            </a:ln>
            <a:effectLst/>
          </c:spPr>
          <c:invertIfNegative val="0"/>
          <c:dPt>
            <c:idx val="0"/>
            <c:invertIfNegative val="0"/>
            <c:bubble3D val="0"/>
            <c:spPr>
              <a:solidFill>
                <a:srgbClr val="7F7F7F"/>
              </a:solidFill>
              <a:ln w="28575">
                <a:noFill/>
              </a:ln>
              <a:effectLst/>
            </c:spPr>
            <c:extLst>
              <c:ext xmlns:c16="http://schemas.microsoft.com/office/drawing/2014/chart" uri="{C3380CC4-5D6E-409C-BE32-E72D297353CC}">
                <c16:uniqueId val="{00000001-024D-4D1D-A88C-A040FAC630ED}"/>
              </c:ext>
            </c:extLst>
          </c:dPt>
          <c:dPt>
            <c:idx val="1"/>
            <c:invertIfNegative val="0"/>
            <c:bubble3D val="0"/>
            <c:spPr>
              <a:solidFill>
                <a:srgbClr val="7F7F7F"/>
              </a:solidFill>
              <a:ln w="28575">
                <a:noFill/>
              </a:ln>
              <a:effectLst/>
            </c:spPr>
            <c:extLst>
              <c:ext xmlns:c16="http://schemas.microsoft.com/office/drawing/2014/chart" uri="{C3380CC4-5D6E-409C-BE32-E72D297353CC}">
                <c16:uniqueId val="{00000003-024D-4D1D-A88C-A040FAC630ED}"/>
              </c:ext>
            </c:extLst>
          </c:dPt>
          <c:dPt>
            <c:idx val="2"/>
            <c:invertIfNegative val="0"/>
            <c:bubble3D val="0"/>
            <c:spPr>
              <a:solidFill>
                <a:srgbClr val="7F7F7F"/>
              </a:solidFill>
              <a:ln w="28575">
                <a:noFill/>
              </a:ln>
              <a:effectLst/>
            </c:spPr>
            <c:extLst>
              <c:ext xmlns:c16="http://schemas.microsoft.com/office/drawing/2014/chart" uri="{C3380CC4-5D6E-409C-BE32-E72D297353CC}">
                <c16:uniqueId val="{00000005-024D-4D1D-A88C-A040FAC630ED}"/>
              </c:ext>
            </c:extLst>
          </c:dPt>
          <c:dPt>
            <c:idx val="3"/>
            <c:invertIfNegative val="0"/>
            <c:bubble3D val="0"/>
            <c:spPr>
              <a:solidFill>
                <a:srgbClr val="7F7F7F"/>
              </a:solidFill>
              <a:ln w="28575">
                <a:noFill/>
              </a:ln>
              <a:effectLst/>
            </c:spPr>
            <c:extLst>
              <c:ext xmlns:c16="http://schemas.microsoft.com/office/drawing/2014/chart" uri="{C3380CC4-5D6E-409C-BE32-E72D297353CC}">
                <c16:uniqueId val="{00000007-024D-4D1D-A88C-A040FAC630ED}"/>
              </c:ext>
            </c:extLst>
          </c:dPt>
          <c:dPt>
            <c:idx val="4"/>
            <c:invertIfNegative val="0"/>
            <c:bubble3D val="0"/>
            <c:spPr>
              <a:solidFill>
                <a:srgbClr val="7F7F7F"/>
              </a:solidFill>
              <a:ln w="28575">
                <a:noFill/>
              </a:ln>
              <a:effectLst/>
            </c:spPr>
            <c:extLst>
              <c:ext xmlns:c16="http://schemas.microsoft.com/office/drawing/2014/chart" uri="{C3380CC4-5D6E-409C-BE32-E72D297353CC}">
                <c16:uniqueId val="{00000009-024D-4D1D-A88C-A040FAC630ED}"/>
              </c:ext>
            </c:extLst>
          </c:dPt>
          <c:dPt>
            <c:idx val="5"/>
            <c:invertIfNegative val="0"/>
            <c:bubble3D val="0"/>
            <c:spPr>
              <a:solidFill>
                <a:srgbClr val="7F7F7F"/>
              </a:solidFill>
              <a:ln w="28575">
                <a:noFill/>
              </a:ln>
              <a:effectLst/>
            </c:spPr>
            <c:extLst>
              <c:ext xmlns:c16="http://schemas.microsoft.com/office/drawing/2014/chart" uri="{C3380CC4-5D6E-409C-BE32-E72D297353CC}">
                <c16:uniqueId val="{0000000B-024D-4D1D-A88C-A040FAC630ED}"/>
              </c:ext>
            </c:extLst>
          </c:dPt>
          <c:dPt>
            <c:idx val="6"/>
            <c:invertIfNegative val="0"/>
            <c:bubble3D val="0"/>
            <c:spPr>
              <a:solidFill>
                <a:srgbClr val="7F7F7F"/>
              </a:solidFill>
              <a:ln w="28575">
                <a:noFill/>
              </a:ln>
              <a:effectLst/>
            </c:spPr>
            <c:extLst>
              <c:ext xmlns:c16="http://schemas.microsoft.com/office/drawing/2014/chart" uri="{C3380CC4-5D6E-409C-BE32-E72D297353CC}">
                <c16:uniqueId val="{0000000D-024D-4D1D-A88C-A040FAC630ED}"/>
              </c:ext>
            </c:extLst>
          </c:dPt>
          <c:dPt>
            <c:idx val="7"/>
            <c:invertIfNegative val="0"/>
            <c:bubble3D val="0"/>
            <c:spPr>
              <a:solidFill>
                <a:srgbClr val="7F7F7F"/>
              </a:solidFill>
              <a:ln w="28575">
                <a:noFill/>
              </a:ln>
              <a:effectLst/>
            </c:spPr>
            <c:extLst>
              <c:ext xmlns:c16="http://schemas.microsoft.com/office/drawing/2014/chart" uri="{C3380CC4-5D6E-409C-BE32-E72D297353CC}">
                <c16:uniqueId val="{0000000F-024D-4D1D-A88C-A040FAC630ED}"/>
              </c:ext>
            </c:extLst>
          </c:dPt>
          <c:dPt>
            <c:idx val="8"/>
            <c:invertIfNegative val="0"/>
            <c:bubble3D val="0"/>
            <c:spPr>
              <a:solidFill>
                <a:srgbClr val="7F7F7F"/>
              </a:solidFill>
              <a:ln w="28575">
                <a:noFill/>
              </a:ln>
              <a:effectLst/>
            </c:spPr>
            <c:extLst>
              <c:ext xmlns:c16="http://schemas.microsoft.com/office/drawing/2014/chart" uri="{C3380CC4-5D6E-409C-BE32-E72D297353CC}">
                <c16:uniqueId val="{00000011-024D-4D1D-A88C-A040FAC630ED}"/>
              </c:ext>
            </c:extLst>
          </c:dPt>
          <c:dLbls>
            <c:dLbl>
              <c:idx val="9"/>
              <c:numFmt formatCode="#,##0" sourceLinked="0"/>
              <c:spPr>
                <a:noFill/>
                <a:ln>
                  <a:noFill/>
                </a:ln>
                <a:effectLst/>
              </c:spPr>
              <c:txPr>
                <a:bodyPr wrap="square" lIns="38100" tIns="19050" rIns="38100" bIns="19050" anchor="ctr">
                  <a:spAutoFit/>
                </a:bodyPr>
                <a:lstStyle/>
                <a:p>
                  <a:pPr>
                    <a:defRPr b="1">
                      <a:solidFill>
                        <a:srgbClr val="007F76"/>
                      </a:solidFill>
                    </a:defRPr>
                  </a:pPr>
                  <a:endParaRPr lang="ru-RU"/>
                </a:p>
              </c:txPr>
              <c:showLegendKey val="0"/>
              <c:showVal val="1"/>
              <c:showCatName val="0"/>
              <c:showSerName val="0"/>
              <c:showPercent val="0"/>
              <c:showBubbleSize val="0"/>
              <c:extLst>
                <c:ext xmlns:c16="http://schemas.microsoft.com/office/drawing/2014/chart" uri="{C3380CC4-5D6E-409C-BE32-E72D297353CC}">
                  <c16:uniqueId val="{00000012-1935-4C00-8885-A965951F86B7}"/>
                </c:ext>
              </c:extLst>
            </c:dLbl>
            <c:dLbl>
              <c:idx val="10"/>
              <c:numFmt formatCode="#,##0" sourceLinked="0"/>
              <c:spPr>
                <a:noFill/>
                <a:ln>
                  <a:noFill/>
                </a:ln>
                <a:effectLst/>
              </c:spPr>
              <c:txPr>
                <a:bodyPr wrap="square" lIns="38100" tIns="19050" rIns="38100" bIns="19050" anchor="ctr">
                  <a:spAutoFit/>
                </a:bodyPr>
                <a:lstStyle/>
                <a:p>
                  <a:pPr>
                    <a:defRPr b="1">
                      <a:solidFill>
                        <a:srgbClr val="007F76"/>
                      </a:solidFill>
                    </a:defRPr>
                  </a:pPr>
                  <a:endParaRPr lang="ru-RU"/>
                </a:p>
              </c:txPr>
              <c:showLegendKey val="0"/>
              <c:showVal val="1"/>
              <c:showCatName val="0"/>
              <c:showSerName val="0"/>
              <c:showPercent val="0"/>
              <c:showBubbleSize val="0"/>
              <c:extLst>
                <c:ext xmlns:c16="http://schemas.microsoft.com/office/drawing/2014/chart" uri="{C3380CC4-5D6E-409C-BE32-E72D297353CC}">
                  <c16:uniqueId val="{00000013-1935-4C00-8885-A965951F86B7}"/>
                </c:ext>
              </c:extLst>
            </c:dLbl>
            <c:dLbl>
              <c:idx val="11"/>
              <c:numFmt formatCode="#,##0" sourceLinked="0"/>
              <c:spPr>
                <a:noFill/>
                <a:ln>
                  <a:noFill/>
                </a:ln>
                <a:effectLst/>
              </c:spPr>
              <c:txPr>
                <a:bodyPr wrap="square" lIns="38100" tIns="19050" rIns="38100" bIns="19050" anchor="ctr">
                  <a:spAutoFit/>
                </a:bodyPr>
                <a:lstStyle/>
                <a:p>
                  <a:pPr>
                    <a:defRPr b="1">
                      <a:solidFill>
                        <a:srgbClr val="007F76"/>
                      </a:solidFill>
                    </a:defRPr>
                  </a:pPr>
                  <a:endParaRPr lang="ru-RU"/>
                </a:p>
              </c:txPr>
              <c:showLegendKey val="0"/>
              <c:showVal val="1"/>
              <c:showCatName val="0"/>
              <c:showSerName val="0"/>
              <c:showPercent val="0"/>
              <c:showBubbleSize val="0"/>
              <c:extLst>
                <c:ext xmlns:c16="http://schemas.microsoft.com/office/drawing/2014/chart" uri="{C3380CC4-5D6E-409C-BE32-E72D297353CC}">
                  <c16:uniqueId val="{00000014-1935-4C00-8885-A965951F86B7}"/>
                </c:ext>
              </c:extLst>
            </c:dLbl>
            <c:numFmt formatCode="#,##0" sourceLinked="0"/>
            <c:spPr>
              <a:noFill/>
              <a:ln>
                <a:noFill/>
              </a:ln>
              <a:effectLst/>
            </c:spPr>
            <c:showLegendKey val="0"/>
            <c:showVal val="1"/>
            <c:showCatName val="0"/>
            <c:showSerName val="0"/>
            <c:showPercent val="0"/>
            <c:showBubbleSize val="0"/>
            <c:showLeaderLines val="0"/>
            <c:extLst>
              <c:ext xmlns:c15="http://schemas.microsoft.com/office/drawing/2012/chart" uri="{CE6537A1-D6FC-4f65-9D91-7224C49458BB}">
                <c15:showLeaderLines val="1"/>
              </c:ext>
            </c:extLst>
          </c:dLbls>
          <c:cat>
            <c:multiLvlStrRef>
              <c:f>Лист1!$A$2:$B$13</c:f>
              <c:multiLvlStrCache>
                <c:ptCount val="12"/>
                <c:lvl>
                  <c:pt idx="0">
                    <c:v>I</c:v>
                  </c:pt>
                  <c:pt idx="1">
                    <c:v>II</c:v>
                  </c:pt>
                  <c:pt idx="2">
                    <c:v>III</c:v>
                  </c:pt>
                  <c:pt idx="3">
                    <c:v>IV</c:v>
                  </c:pt>
                  <c:pt idx="4">
                    <c:v>I</c:v>
                  </c:pt>
                  <c:pt idx="5">
                    <c:v>II</c:v>
                  </c:pt>
                  <c:pt idx="6">
                    <c:v>III</c:v>
                  </c:pt>
                  <c:pt idx="7">
                    <c:v>IV</c:v>
                  </c:pt>
                  <c:pt idx="8">
                    <c:v>I</c:v>
                  </c:pt>
                  <c:pt idx="9">
                    <c:v>II</c:v>
                  </c:pt>
                  <c:pt idx="10">
                    <c:v>III</c:v>
                  </c:pt>
                  <c:pt idx="11">
                    <c:v>IV</c:v>
                  </c:pt>
                </c:lvl>
                <c:lvl>
                  <c:pt idx="0">
                    <c:v>2021</c:v>
                  </c:pt>
                  <c:pt idx="4">
                    <c:v>2022</c:v>
                  </c:pt>
                  <c:pt idx="8">
                    <c:v>2023</c:v>
                  </c:pt>
                </c:lvl>
              </c:multiLvlStrCache>
            </c:multiLvlStrRef>
          </c:cat>
          <c:val>
            <c:numRef>
              <c:f>Лист1!$C$2:$C$13</c:f>
              <c:numCache>
                <c:formatCode>#,##0.00</c:formatCode>
                <c:ptCount val="12"/>
                <c:pt idx="0">
                  <c:v>4143</c:v>
                </c:pt>
                <c:pt idx="1">
                  <c:v>6902</c:v>
                </c:pt>
                <c:pt idx="2">
                  <c:v>11022</c:v>
                </c:pt>
                <c:pt idx="3">
                  <c:v>14084</c:v>
                </c:pt>
                <c:pt idx="4">
                  <c:v>4917</c:v>
                </c:pt>
                <c:pt idx="5">
                  <c:v>7134</c:v>
                </c:pt>
                <c:pt idx="6">
                  <c:v>11926</c:v>
                </c:pt>
                <c:pt idx="7">
                  <c:v>11544</c:v>
                </c:pt>
                <c:pt idx="8">
                  <c:v>6850</c:v>
                </c:pt>
                <c:pt idx="9">
                  <c:v>6138</c:v>
                </c:pt>
                <c:pt idx="10">
                  <c:v>8036</c:v>
                </c:pt>
                <c:pt idx="11">
                  <c:v>11840</c:v>
                </c:pt>
              </c:numCache>
            </c:numRef>
          </c:val>
          <c:extLst>
            <c:ext xmlns:c16="http://schemas.microsoft.com/office/drawing/2014/chart" uri="{C3380CC4-5D6E-409C-BE32-E72D297353CC}">
              <c16:uniqueId val="{00000015-024D-4D1D-A88C-A040FAC630ED}"/>
            </c:ext>
          </c:extLst>
        </c:ser>
        <c:dLbls>
          <c:showLegendKey val="0"/>
          <c:showVal val="0"/>
          <c:showCatName val="0"/>
          <c:showSerName val="0"/>
          <c:showPercent val="0"/>
          <c:showBubbleSize val="0"/>
        </c:dLbls>
        <c:gapWidth val="35"/>
        <c:axId val="-1527629664"/>
        <c:axId val="-1527635648"/>
      </c:barChart>
      <c:barChart>
        <c:barDir val="col"/>
        <c:grouping val="clustered"/>
        <c:varyColors val="0"/>
        <c:ser>
          <c:idx val="1"/>
          <c:order val="1"/>
          <c:tx>
            <c:strRef>
              <c:f>Лист1!$D$1</c:f>
              <c:strCache>
                <c:ptCount val="1"/>
              </c:strCache>
            </c:strRef>
          </c:tx>
          <c:invertIfNegative val="0"/>
          <c:cat>
            <c:multiLvlStrRef>
              <c:f>Лист1!$A$2:$B$13</c:f>
              <c:multiLvlStrCache>
                <c:ptCount val="12"/>
                <c:lvl>
                  <c:pt idx="0">
                    <c:v>I</c:v>
                  </c:pt>
                  <c:pt idx="1">
                    <c:v>II</c:v>
                  </c:pt>
                  <c:pt idx="2">
                    <c:v>III</c:v>
                  </c:pt>
                  <c:pt idx="3">
                    <c:v>IV</c:v>
                  </c:pt>
                  <c:pt idx="4">
                    <c:v>I</c:v>
                  </c:pt>
                  <c:pt idx="5">
                    <c:v>II</c:v>
                  </c:pt>
                  <c:pt idx="6">
                    <c:v>III</c:v>
                  </c:pt>
                  <c:pt idx="7">
                    <c:v>IV</c:v>
                  </c:pt>
                  <c:pt idx="8">
                    <c:v>I</c:v>
                  </c:pt>
                  <c:pt idx="9">
                    <c:v>II</c:v>
                  </c:pt>
                  <c:pt idx="10">
                    <c:v>III</c:v>
                  </c:pt>
                  <c:pt idx="11">
                    <c:v>IV</c:v>
                  </c:pt>
                </c:lvl>
                <c:lvl>
                  <c:pt idx="0">
                    <c:v>2021</c:v>
                  </c:pt>
                  <c:pt idx="4">
                    <c:v>2022</c:v>
                  </c:pt>
                  <c:pt idx="8">
                    <c:v>2023</c:v>
                  </c:pt>
                </c:lvl>
              </c:multiLvlStrCache>
            </c:multiLvlStrRef>
          </c:cat>
          <c:val>
            <c:numRef>
              <c:f>Лист1!$D$2:$D$13</c:f>
              <c:numCache>
                <c:formatCode>General</c:formatCode>
                <c:ptCount val="12"/>
              </c:numCache>
            </c:numRef>
          </c:val>
          <c:extLst>
            <c:ext xmlns:c16="http://schemas.microsoft.com/office/drawing/2014/chart" uri="{C3380CC4-5D6E-409C-BE32-E72D297353CC}">
              <c16:uniqueId val="{00000016-024D-4D1D-A88C-A040FAC630ED}"/>
            </c:ext>
          </c:extLst>
        </c:ser>
        <c:dLbls>
          <c:showLegendKey val="0"/>
          <c:showVal val="0"/>
          <c:showCatName val="0"/>
          <c:showSerName val="0"/>
          <c:showPercent val="0"/>
          <c:showBubbleSize val="0"/>
        </c:dLbls>
        <c:gapWidth val="35"/>
        <c:axId val="472971256"/>
        <c:axId val="472969456"/>
      </c:barChart>
      <c:catAx>
        <c:axId val="-1527629664"/>
        <c:scaling>
          <c:orientation val="minMax"/>
        </c:scaling>
        <c:delete val="0"/>
        <c:axPos val="b"/>
        <c:numFmt formatCode="General" sourceLinked="1"/>
        <c:majorTickMark val="none"/>
        <c:minorTickMark val="none"/>
        <c:tickLblPos val="nextTo"/>
        <c:spPr>
          <a:noFill/>
          <a:ln w="9525" cap="flat" cmpd="sng" algn="ctr">
            <a:solidFill>
              <a:schemeClr val="tx1">
                <a:lumMod val="15000"/>
                <a:lumOff val="85000"/>
              </a:schemeClr>
            </a:solidFill>
            <a:round/>
          </a:ln>
          <a:effectLst/>
        </c:spPr>
        <c:txPr>
          <a:bodyPr rot="-60000000" vert="horz"/>
          <a:lstStyle/>
          <a:p>
            <a:pPr>
              <a:defRPr/>
            </a:pPr>
            <a:endParaRPr lang="ru-RU"/>
          </a:p>
        </c:txPr>
        <c:crossAx val="-1527635648"/>
        <c:crosses val="autoZero"/>
        <c:auto val="1"/>
        <c:lblAlgn val="ctr"/>
        <c:lblOffset val="0"/>
        <c:noMultiLvlLbl val="0"/>
      </c:catAx>
      <c:valAx>
        <c:axId val="-1527635648"/>
        <c:scaling>
          <c:orientation val="minMax"/>
          <c:max val="15000"/>
          <c:min val="0"/>
        </c:scaling>
        <c:delete val="0"/>
        <c:axPos val="l"/>
        <c:majorGridlines>
          <c:spPr>
            <a:ln w="9525" cap="flat" cmpd="sng" algn="ctr">
              <a:solidFill>
                <a:schemeClr val="tx1">
                  <a:lumMod val="15000"/>
                  <a:lumOff val="85000"/>
                </a:schemeClr>
              </a:solidFill>
              <a:prstDash val="sysDot"/>
              <a:round/>
            </a:ln>
            <a:effectLst/>
          </c:spPr>
        </c:majorGridlines>
        <c:numFmt formatCode="#,##0" sourceLinked="0"/>
        <c:majorTickMark val="out"/>
        <c:minorTickMark val="none"/>
        <c:tickLblPos val="nextTo"/>
        <c:spPr>
          <a:noFill/>
          <a:ln>
            <a:noFill/>
          </a:ln>
          <a:effectLst/>
        </c:spPr>
        <c:txPr>
          <a:bodyPr rot="-60000000" vert="horz"/>
          <a:lstStyle/>
          <a:p>
            <a:pPr>
              <a:defRPr sz="700"/>
            </a:pPr>
            <a:endParaRPr lang="ru-RU"/>
          </a:p>
        </c:txPr>
        <c:crossAx val="-1527629664"/>
        <c:crosses val="autoZero"/>
        <c:crossBetween val="between"/>
        <c:majorUnit val="5000"/>
      </c:valAx>
      <c:valAx>
        <c:axId val="472969456"/>
        <c:scaling>
          <c:orientation val="minMax"/>
          <c:max val="15000"/>
          <c:min val="0"/>
        </c:scaling>
        <c:delete val="0"/>
        <c:axPos val="r"/>
        <c:numFmt formatCode="#,##0" sourceLinked="0"/>
        <c:majorTickMark val="none"/>
        <c:minorTickMark val="none"/>
        <c:tickLblPos val="nextTo"/>
        <c:spPr>
          <a:ln>
            <a:noFill/>
          </a:ln>
        </c:spPr>
        <c:txPr>
          <a:bodyPr/>
          <a:lstStyle/>
          <a:p>
            <a:pPr>
              <a:defRPr sz="700"/>
            </a:pPr>
            <a:endParaRPr lang="ru-RU"/>
          </a:p>
        </c:txPr>
        <c:crossAx val="472971256"/>
        <c:crosses val="max"/>
        <c:crossBetween val="between"/>
        <c:majorUnit val="5000"/>
      </c:valAx>
      <c:catAx>
        <c:axId val="472971256"/>
        <c:scaling>
          <c:orientation val="minMax"/>
        </c:scaling>
        <c:delete val="1"/>
        <c:axPos val="b"/>
        <c:numFmt formatCode="General" sourceLinked="1"/>
        <c:majorTickMark val="out"/>
        <c:minorTickMark val="none"/>
        <c:tickLblPos val="nextTo"/>
        <c:crossAx val="472969456"/>
        <c:crosses val="autoZero"/>
        <c:auto val="1"/>
        <c:lblAlgn val="ctr"/>
        <c:lblOffset val="100"/>
        <c:noMultiLvlLbl val="0"/>
      </c:catAx>
      <c:spPr>
        <a:noFill/>
        <a:ln>
          <a:noFill/>
        </a:ln>
        <a:effectLst/>
      </c:spPr>
    </c:plotArea>
    <c:plotVisOnly val="1"/>
    <c:dispBlanksAs val="gap"/>
    <c:showDLblsOverMax val="0"/>
  </c:chart>
  <c:spPr>
    <a:noFill/>
    <a:ln>
      <a:noFill/>
    </a:ln>
    <a:effectLst/>
  </c:spPr>
  <c:txPr>
    <a:bodyPr/>
    <a:lstStyle/>
    <a:p>
      <a:pPr>
        <a:lnSpc>
          <a:spcPct val="50000"/>
        </a:lnSpc>
        <a:defRPr sz="1050">
          <a:solidFill>
            <a:schemeClr val="tx1"/>
          </a:solidFill>
          <a:latin typeface="Arial Narrow" panose="020B0606020202030204" pitchFamily="34" charset="0"/>
          <a:ea typeface="Helvetica" panose="00000500000000000000" pitchFamily="50" charset="0"/>
        </a:defRPr>
      </a:pPr>
      <a:endParaRPr lang="ru-RU"/>
    </a:p>
  </c:txPr>
  <c:externalData r:id="rId1">
    <c:autoUpdate val="0"/>
  </c:externalData>
</c:chartSpace>
</file>

<file path=ppt/charts/chart17.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ru-RU"/>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4.2776980198019808E-2"/>
          <c:y val="6.5984405139378935E-2"/>
          <c:w val="0.90737178217821779"/>
          <c:h val="0.77487253721573013"/>
        </c:manualLayout>
      </c:layout>
      <c:barChart>
        <c:barDir val="col"/>
        <c:grouping val="clustered"/>
        <c:varyColors val="0"/>
        <c:ser>
          <c:idx val="0"/>
          <c:order val="0"/>
          <c:tx>
            <c:strRef>
              <c:f>Лист1!$C$1</c:f>
              <c:strCache>
                <c:ptCount val="1"/>
                <c:pt idx="0">
                  <c:v>0</c:v>
                </c:pt>
              </c:strCache>
            </c:strRef>
          </c:tx>
          <c:spPr>
            <a:ln w="28575">
              <a:noFill/>
            </a:ln>
            <a:effectLst/>
          </c:spPr>
          <c:invertIfNegative val="0"/>
          <c:dPt>
            <c:idx val="0"/>
            <c:invertIfNegative val="0"/>
            <c:bubble3D val="0"/>
            <c:spPr>
              <a:solidFill>
                <a:srgbClr val="7F7F7F"/>
              </a:solidFill>
              <a:ln w="28575">
                <a:noFill/>
              </a:ln>
              <a:effectLst/>
            </c:spPr>
            <c:extLst>
              <c:ext xmlns:c16="http://schemas.microsoft.com/office/drawing/2014/chart" uri="{C3380CC4-5D6E-409C-BE32-E72D297353CC}">
                <c16:uniqueId val="{00000001-905F-4CE7-A2A1-A0ED1ED0C31C}"/>
              </c:ext>
            </c:extLst>
          </c:dPt>
          <c:dPt>
            <c:idx val="1"/>
            <c:invertIfNegative val="0"/>
            <c:bubble3D val="0"/>
            <c:spPr>
              <a:solidFill>
                <a:srgbClr val="7F7F7F"/>
              </a:solidFill>
              <a:ln w="28575">
                <a:noFill/>
              </a:ln>
              <a:effectLst/>
            </c:spPr>
            <c:extLst>
              <c:ext xmlns:c16="http://schemas.microsoft.com/office/drawing/2014/chart" uri="{C3380CC4-5D6E-409C-BE32-E72D297353CC}">
                <c16:uniqueId val="{00000003-905F-4CE7-A2A1-A0ED1ED0C31C}"/>
              </c:ext>
            </c:extLst>
          </c:dPt>
          <c:dPt>
            <c:idx val="2"/>
            <c:invertIfNegative val="0"/>
            <c:bubble3D val="0"/>
            <c:spPr>
              <a:solidFill>
                <a:srgbClr val="7F7F7F"/>
              </a:solidFill>
              <a:ln w="28575">
                <a:noFill/>
              </a:ln>
              <a:effectLst/>
            </c:spPr>
            <c:extLst>
              <c:ext xmlns:c16="http://schemas.microsoft.com/office/drawing/2014/chart" uri="{C3380CC4-5D6E-409C-BE32-E72D297353CC}">
                <c16:uniqueId val="{00000005-905F-4CE7-A2A1-A0ED1ED0C31C}"/>
              </c:ext>
            </c:extLst>
          </c:dPt>
          <c:dPt>
            <c:idx val="3"/>
            <c:invertIfNegative val="0"/>
            <c:bubble3D val="0"/>
            <c:spPr>
              <a:solidFill>
                <a:srgbClr val="7F7F7F"/>
              </a:solidFill>
              <a:ln w="28575">
                <a:noFill/>
              </a:ln>
              <a:effectLst/>
            </c:spPr>
            <c:extLst>
              <c:ext xmlns:c16="http://schemas.microsoft.com/office/drawing/2014/chart" uri="{C3380CC4-5D6E-409C-BE32-E72D297353CC}">
                <c16:uniqueId val="{00000007-905F-4CE7-A2A1-A0ED1ED0C31C}"/>
              </c:ext>
            </c:extLst>
          </c:dPt>
          <c:dPt>
            <c:idx val="4"/>
            <c:invertIfNegative val="0"/>
            <c:bubble3D val="0"/>
            <c:spPr>
              <a:solidFill>
                <a:srgbClr val="7F7F7F"/>
              </a:solidFill>
              <a:ln w="28575">
                <a:noFill/>
              </a:ln>
              <a:effectLst/>
            </c:spPr>
            <c:extLst>
              <c:ext xmlns:c16="http://schemas.microsoft.com/office/drawing/2014/chart" uri="{C3380CC4-5D6E-409C-BE32-E72D297353CC}">
                <c16:uniqueId val="{00000009-905F-4CE7-A2A1-A0ED1ED0C31C}"/>
              </c:ext>
            </c:extLst>
          </c:dPt>
          <c:dPt>
            <c:idx val="5"/>
            <c:invertIfNegative val="0"/>
            <c:bubble3D val="0"/>
            <c:spPr>
              <a:solidFill>
                <a:schemeClr val="accent3">
                  <a:lumMod val="50000"/>
                </a:schemeClr>
              </a:solidFill>
              <a:ln w="28575">
                <a:noFill/>
              </a:ln>
              <a:effectLst/>
            </c:spPr>
            <c:extLst>
              <c:ext xmlns:c16="http://schemas.microsoft.com/office/drawing/2014/chart" uri="{C3380CC4-5D6E-409C-BE32-E72D297353CC}">
                <c16:uniqueId val="{0000000B-905F-4CE7-A2A1-A0ED1ED0C31C}"/>
              </c:ext>
            </c:extLst>
          </c:dPt>
          <c:dPt>
            <c:idx val="6"/>
            <c:invertIfNegative val="0"/>
            <c:bubble3D val="0"/>
            <c:spPr>
              <a:solidFill>
                <a:schemeClr val="accent3">
                  <a:lumMod val="50000"/>
                </a:schemeClr>
              </a:solidFill>
              <a:ln w="28575">
                <a:noFill/>
              </a:ln>
              <a:effectLst/>
            </c:spPr>
            <c:extLst>
              <c:ext xmlns:c16="http://schemas.microsoft.com/office/drawing/2014/chart" uri="{C3380CC4-5D6E-409C-BE32-E72D297353CC}">
                <c16:uniqueId val="{0000000D-905F-4CE7-A2A1-A0ED1ED0C31C}"/>
              </c:ext>
            </c:extLst>
          </c:dPt>
          <c:dPt>
            <c:idx val="7"/>
            <c:invertIfNegative val="0"/>
            <c:bubble3D val="0"/>
            <c:spPr>
              <a:solidFill>
                <a:schemeClr val="accent3">
                  <a:lumMod val="50000"/>
                </a:schemeClr>
              </a:solidFill>
              <a:ln w="28575">
                <a:noFill/>
              </a:ln>
              <a:effectLst/>
            </c:spPr>
            <c:extLst>
              <c:ext xmlns:c16="http://schemas.microsoft.com/office/drawing/2014/chart" uri="{C3380CC4-5D6E-409C-BE32-E72D297353CC}">
                <c16:uniqueId val="{0000000F-905F-4CE7-A2A1-A0ED1ED0C31C}"/>
              </c:ext>
            </c:extLst>
          </c:dPt>
          <c:dLbls>
            <c:dLbl>
              <c:idx val="5"/>
              <c:numFmt formatCode="#,##0" sourceLinked="0"/>
              <c:spPr>
                <a:noFill/>
                <a:ln>
                  <a:noFill/>
                </a:ln>
                <a:effectLst/>
              </c:spPr>
              <c:txPr>
                <a:bodyPr wrap="square" lIns="38100" tIns="19050" rIns="38100" bIns="19050" anchor="ctr">
                  <a:spAutoFit/>
                </a:bodyPr>
                <a:lstStyle/>
                <a:p>
                  <a:pPr>
                    <a:defRPr sz="700" b="1">
                      <a:solidFill>
                        <a:schemeClr val="accent3">
                          <a:lumMod val="50000"/>
                        </a:schemeClr>
                      </a:solidFill>
                    </a:defRPr>
                  </a:pPr>
                  <a:endParaRPr lang="ru-RU"/>
                </a:p>
              </c:txPr>
              <c:showLegendKey val="0"/>
              <c:showVal val="1"/>
              <c:showCatName val="0"/>
              <c:showSerName val="0"/>
              <c:showPercent val="0"/>
              <c:showBubbleSize val="0"/>
              <c:extLst>
                <c:ext xmlns:c16="http://schemas.microsoft.com/office/drawing/2014/chart" uri="{C3380CC4-5D6E-409C-BE32-E72D297353CC}">
                  <c16:uniqueId val="{0000000B-905F-4CE7-A2A1-A0ED1ED0C31C}"/>
                </c:ext>
              </c:extLst>
            </c:dLbl>
            <c:dLbl>
              <c:idx val="6"/>
              <c:numFmt formatCode="#,##0" sourceLinked="0"/>
              <c:spPr>
                <a:noFill/>
                <a:ln>
                  <a:noFill/>
                </a:ln>
                <a:effectLst/>
              </c:spPr>
              <c:txPr>
                <a:bodyPr wrap="square" lIns="38100" tIns="19050" rIns="38100" bIns="19050" anchor="ctr">
                  <a:spAutoFit/>
                </a:bodyPr>
                <a:lstStyle/>
                <a:p>
                  <a:pPr>
                    <a:defRPr sz="700" b="1">
                      <a:solidFill>
                        <a:schemeClr val="accent3">
                          <a:lumMod val="50000"/>
                        </a:schemeClr>
                      </a:solidFill>
                    </a:defRPr>
                  </a:pPr>
                  <a:endParaRPr lang="ru-RU"/>
                </a:p>
              </c:txPr>
              <c:showLegendKey val="0"/>
              <c:showVal val="1"/>
              <c:showCatName val="0"/>
              <c:showSerName val="0"/>
              <c:showPercent val="0"/>
              <c:showBubbleSize val="0"/>
              <c:extLst>
                <c:ext xmlns:c16="http://schemas.microsoft.com/office/drawing/2014/chart" uri="{C3380CC4-5D6E-409C-BE32-E72D297353CC}">
                  <c16:uniqueId val="{0000000D-905F-4CE7-A2A1-A0ED1ED0C31C}"/>
                </c:ext>
              </c:extLst>
            </c:dLbl>
            <c:dLbl>
              <c:idx val="7"/>
              <c:numFmt formatCode="#,##0" sourceLinked="0"/>
              <c:spPr>
                <a:noFill/>
                <a:ln>
                  <a:noFill/>
                </a:ln>
                <a:effectLst/>
              </c:spPr>
              <c:txPr>
                <a:bodyPr wrap="square" lIns="38100" tIns="19050" rIns="38100" bIns="19050" anchor="ctr">
                  <a:spAutoFit/>
                </a:bodyPr>
                <a:lstStyle/>
                <a:p>
                  <a:pPr>
                    <a:defRPr sz="700" b="1">
                      <a:solidFill>
                        <a:schemeClr val="accent3">
                          <a:lumMod val="50000"/>
                        </a:schemeClr>
                      </a:solidFill>
                    </a:defRPr>
                  </a:pPr>
                  <a:endParaRPr lang="ru-RU"/>
                </a:p>
              </c:txPr>
              <c:showLegendKey val="0"/>
              <c:showVal val="1"/>
              <c:showCatName val="0"/>
              <c:showSerName val="0"/>
              <c:showPercent val="0"/>
              <c:showBubbleSize val="0"/>
              <c:extLst>
                <c:ext xmlns:c16="http://schemas.microsoft.com/office/drawing/2014/chart" uri="{C3380CC4-5D6E-409C-BE32-E72D297353CC}">
                  <c16:uniqueId val="{0000000F-905F-4CE7-A2A1-A0ED1ED0C31C}"/>
                </c:ext>
              </c:extLst>
            </c:dLbl>
            <c:numFmt formatCode="#,##0" sourceLinked="0"/>
            <c:spPr>
              <a:noFill/>
              <a:ln>
                <a:noFill/>
              </a:ln>
              <a:effectLst/>
            </c:spPr>
            <c:txPr>
              <a:bodyPr wrap="square" lIns="38100" tIns="19050" rIns="38100" bIns="19050" anchor="ctr">
                <a:spAutoFit/>
              </a:bodyPr>
              <a:lstStyle/>
              <a:p>
                <a:pPr>
                  <a:defRPr sz="700"/>
                </a:pPr>
                <a:endParaRPr lang="ru-RU"/>
              </a:p>
            </c:txPr>
            <c:showLegendKey val="0"/>
            <c:showVal val="1"/>
            <c:showCatName val="0"/>
            <c:showSerName val="0"/>
            <c:showPercent val="0"/>
            <c:showBubbleSize val="0"/>
            <c:showLeaderLines val="0"/>
            <c:extLst>
              <c:ext xmlns:c15="http://schemas.microsoft.com/office/drawing/2012/chart" uri="{CE6537A1-D6FC-4f65-9D91-7224C49458BB}">
                <c15:showLeaderLines val="1"/>
              </c:ext>
            </c:extLst>
          </c:dLbls>
          <c:cat>
            <c:multiLvlStrRef>
              <c:f>Лист1!$A$2:$B$9</c:f>
              <c:multiLvlStrCache>
                <c:ptCount val="8"/>
                <c:lvl>
                  <c:pt idx="0">
                    <c:v>I</c:v>
                  </c:pt>
                  <c:pt idx="1">
                    <c:v>II</c:v>
                  </c:pt>
                  <c:pt idx="2">
                    <c:v>III</c:v>
                  </c:pt>
                  <c:pt idx="3">
                    <c:v>IV</c:v>
                  </c:pt>
                  <c:pt idx="4">
                    <c:v>I</c:v>
                  </c:pt>
                  <c:pt idx="5">
                    <c:v>II</c:v>
                  </c:pt>
                  <c:pt idx="6">
                    <c:v>III</c:v>
                  </c:pt>
                  <c:pt idx="7">
                    <c:v>IV</c:v>
                  </c:pt>
                </c:lvl>
                <c:lvl>
                  <c:pt idx="0">
                    <c:v>2022</c:v>
                  </c:pt>
                  <c:pt idx="4">
                    <c:v>2023</c:v>
                  </c:pt>
                </c:lvl>
              </c:multiLvlStrCache>
            </c:multiLvlStrRef>
          </c:cat>
          <c:val>
            <c:numRef>
              <c:f>Лист1!$C$2:$C$9</c:f>
              <c:numCache>
                <c:formatCode>#,##0.00</c:formatCode>
                <c:ptCount val="8"/>
                <c:pt idx="0">
                  <c:v>4917</c:v>
                </c:pt>
                <c:pt idx="1">
                  <c:v>7134</c:v>
                </c:pt>
                <c:pt idx="2">
                  <c:v>11926</c:v>
                </c:pt>
                <c:pt idx="3">
                  <c:v>11544</c:v>
                </c:pt>
                <c:pt idx="4">
                  <c:v>6850</c:v>
                </c:pt>
                <c:pt idx="5">
                  <c:v>7070</c:v>
                </c:pt>
                <c:pt idx="6">
                  <c:v>9488</c:v>
                </c:pt>
                <c:pt idx="7">
                  <c:v>13438</c:v>
                </c:pt>
              </c:numCache>
            </c:numRef>
          </c:val>
          <c:extLst>
            <c:ext xmlns:c16="http://schemas.microsoft.com/office/drawing/2014/chart" uri="{C3380CC4-5D6E-409C-BE32-E72D297353CC}">
              <c16:uniqueId val="{00000018-905F-4CE7-A2A1-A0ED1ED0C31C}"/>
            </c:ext>
          </c:extLst>
        </c:ser>
        <c:dLbls>
          <c:showLegendKey val="0"/>
          <c:showVal val="0"/>
          <c:showCatName val="0"/>
          <c:showSerName val="0"/>
          <c:showPercent val="0"/>
          <c:showBubbleSize val="0"/>
        </c:dLbls>
        <c:gapWidth val="35"/>
        <c:axId val="-1527629664"/>
        <c:axId val="-1527635648"/>
      </c:barChart>
      <c:catAx>
        <c:axId val="-1527629664"/>
        <c:scaling>
          <c:orientation val="minMax"/>
        </c:scaling>
        <c:delete val="0"/>
        <c:axPos val="b"/>
        <c:numFmt formatCode="General" sourceLinked="1"/>
        <c:majorTickMark val="none"/>
        <c:minorTickMark val="none"/>
        <c:tickLblPos val="nextTo"/>
        <c:spPr>
          <a:noFill/>
          <a:ln w="9525" cap="flat" cmpd="sng" algn="ctr">
            <a:solidFill>
              <a:schemeClr val="tx1">
                <a:lumMod val="15000"/>
                <a:lumOff val="85000"/>
              </a:schemeClr>
            </a:solidFill>
            <a:round/>
          </a:ln>
          <a:effectLst/>
        </c:spPr>
        <c:txPr>
          <a:bodyPr rot="-60000000" vert="horz"/>
          <a:lstStyle/>
          <a:p>
            <a:pPr>
              <a:defRPr/>
            </a:pPr>
            <a:endParaRPr lang="ru-RU"/>
          </a:p>
        </c:txPr>
        <c:crossAx val="-1527635648"/>
        <c:crosses val="autoZero"/>
        <c:auto val="1"/>
        <c:lblAlgn val="ctr"/>
        <c:lblOffset val="0"/>
        <c:noMultiLvlLbl val="0"/>
      </c:catAx>
      <c:valAx>
        <c:axId val="-1527635648"/>
        <c:scaling>
          <c:orientation val="minMax"/>
          <c:max val="15000"/>
        </c:scaling>
        <c:delete val="0"/>
        <c:axPos val="l"/>
        <c:majorGridlines>
          <c:spPr>
            <a:ln w="9525" cap="flat" cmpd="sng" algn="ctr">
              <a:solidFill>
                <a:schemeClr val="tx1">
                  <a:lumMod val="15000"/>
                  <a:lumOff val="85000"/>
                </a:schemeClr>
              </a:solidFill>
              <a:prstDash val="sysDot"/>
              <a:round/>
            </a:ln>
            <a:effectLst/>
          </c:spPr>
        </c:majorGridlines>
        <c:numFmt formatCode="#,##0" sourceLinked="0"/>
        <c:majorTickMark val="none"/>
        <c:minorTickMark val="none"/>
        <c:tickLblPos val="nextTo"/>
        <c:spPr>
          <a:noFill/>
          <a:ln>
            <a:noFill/>
          </a:ln>
          <a:effectLst/>
        </c:spPr>
        <c:txPr>
          <a:bodyPr rot="-60000000" vert="horz"/>
          <a:lstStyle/>
          <a:p>
            <a:pPr>
              <a:defRPr sz="700"/>
            </a:pPr>
            <a:endParaRPr lang="ru-RU"/>
          </a:p>
        </c:txPr>
        <c:crossAx val="-1527629664"/>
        <c:crosses val="autoZero"/>
        <c:crossBetween val="between"/>
        <c:majorUnit val="5000"/>
      </c:valAx>
      <c:spPr>
        <a:noFill/>
        <a:ln>
          <a:noFill/>
        </a:ln>
        <a:effectLst/>
      </c:spPr>
    </c:plotArea>
    <c:plotVisOnly val="1"/>
    <c:dispBlanksAs val="gap"/>
    <c:showDLblsOverMax val="0"/>
  </c:chart>
  <c:spPr>
    <a:noFill/>
    <a:ln>
      <a:noFill/>
    </a:ln>
    <a:effectLst/>
  </c:spPr>
  <c:txPr>
    <a:bodyPr/>
    <a:lstStyle/>
    <a:p>
      <a:pPr>
        <a:lnSpc>
          <a:spcPct val="50000"/>
        </a:lnSpc>
        <a:defRPr sz="1050">
          <a:solidFill>
            <a:schemeClr val="tx1"/>
          </a:solidFill>
          <a:latin typeface="Arial Narrow" panose="020B0606020202030204" pitchFamily="34" charset="0"/>
          <a:ea typeface="Helvetica" panose="00000500000000000000" pitchFamily="50" charset="0"/>
        </a:defRPr>
      </a:pPr>
      <a:endParaRPr lang="ru-RU"/>
    </a:p>
  </c:txPr>
  <c:externalData r:id="rId1">
    <c:autoUpdate val="0"/>
  </c:externalData>
</c:chartSpace>
</file>

<file path=ppt/charts/chart18.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ru-RU"/>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4.2776980198019808E-2"/>
          <c:y val="6.5984405139378935E-2"/>
          <c:w val="0.90737178217821779"/>
          <c:h val="0.77487253721573013"/>
        </c:manualLayout>
      </c:layout>
      <c:barChart>
        <c:barDir val="col"/>
        <c:grouping val="clustered"/>
        <c:varyColors val="0"/>
        <c:ser>
          <c:idx val="0"/>
          <c:order val="0"/>
          <c:tx>
            <c:strRef>
              <c:f>Лист1!$C$1</c:f>
              <c:strCache>
                <c:ptCount val="1"/>
                <c:pt idx="0">
                  <c:v>Столбец2</c:v>
                </c:pt>
              </c:strCache>
            </c:strRef>
          </c:tx>
          <c:spPr>
            <a:ln w="28575">
              <a:noFill/>
            </a:ln>
            <a:effectLst/>
          </c:spPr>
          <c:invertIfNegative val="0"/>
          <c:dPt>
            <c:idx val="0"/>
            <c:invertIfNegative val="0"/>
            <c:bubble3D val="0"/>
            <c:spPr>
              <a:solidFill>
                <a:srgbClr val="7F7F7F"/>
              </a:solidFill>
              <a:ln w="28575">
                <a:noFill/>
              </a:ln>
              <a:effectLst/>
            </c:spPr>
            <c:extLst>
              <c:ext xmlns:c16="http://schemas.microsoft.com/office/drawing/2014/chart" uri="{C3380CC4-5D6E-409C-BE32-E72D297353CC}">
                <c16:uniqueId val="{00000001-905F-4CE7-A2A1-A0ED1ED0C31C}"/>
              </c:ext>
            </c:extLst>
          </c:dPt>
          <c:dPt>
            <c:idx val="1"/>
            <c:invertIfNegative val="0"/>
            <c:bubble3D val="0"/>
            <c:spPr>
              <a:solidFill>
                <a:srgbClr val="7F7F7F"/>
              </a:solidFill>
              <a:ln w="28575">
                <a:noFill/>
              </a:ln>
              <a:effectLst/>
            </c:spPr>
            <c:extLst>
              <c:ext xmlns:c16="http://schemas.microsoft.com/office/drawing/2014/chart" uri="{C3380CC4-5D6E-409C-BE32-E72D297353CC}">
                <c16:uniqueId val="{00000003-905F-4CE7-A2A1-A0ED1ED0C31C}"/>
              </c:ext>
            </c:extLst>
          </c:dPt>
          <c:dPt>
            <c:idx val="2"/>
            <c:invertIfNegative val="0"/>
            <c:bubble3D val="0"/>
            <c:spPr>
              <a:solidFill>
                <a:srgbClr val="7F7F7F"/>
              </a:solidFill>
              <a:ln w="28575">
                <a:noFill/>
              </a:ln>
              <a:effectLst/>
            </c:spPr>
            <c:extLst>
              <c:ext xmlns:c16="http://schemas.microsoft.com/office/drawing/2014/chart" uri="{C3380CC4-5D6E-409C-BE32-E72D297353CC}">
                <c16:uniqueId val="{00000005-905F-4CE7-A2A1-A0ED1ED0C31C}"/>
              </c:ext>
            </c:extLst>
          </c:dPt>
          <c:dPt>
            <c:idx val="3"/>
            <c:invertIfNegative val="0"/>
            <c:bubble3D val="0"/>
            <c:spPr>
              <a:solidFill>
                <a:srgbClr val="7F7F7F"/>
              </a:solidFill>
              <a:ln w="28575">
                <a:noFill/>
              </a:ln>
              <a:effectLst/>
            </c:spPr>
            <c:extLst>
              <c:ext xmlns:c16="http://schemas.microsoft.com/office/drawing/2014/chart" uri="{C3380CC4-5D6E-409C-BE32-E72D297353CC}">
                <c16:uniqueId val="{00000007-905F-4CE7-A2A1-A0ED1ED0C31C}"/>
              </c:ext>
            </c:extLst>
          </c:dPt>
          <c:dPt>
            <c:idx val="4"/>
            <c:invertIfNegative val="0"/>
            <c:bubble3D val="0"/>
            <c:spPr>
              <a:solidFill>
                <a:srgbClr val="7F7F7F"/>
              </a:solidFill>
              <a:ln w="28575">
                <a:noFill/>
              </a:ln>
              <a:effectLst/>
            </c:spPr>
            <c:extLst>
              <c:ext xmlns:c16="http://schemas.microsoft.com/office/drawing/2014/chart" uri="{C3380CC4-5D6E-409C-BE32-E72D297353CC}">
                <c16:uniqueId val="{00000009-905F-4CE7-A2A1-A0ED1ED0C31C}"/>
              </c:ext>
            </c:extLst>
          </c:dPt>
          <c:dPt>
            <c:idx val="5"/>
            <c:invertIfNegative val="0"/>
            <c:bubble3D val="0"/>
            <c:spPr>
              <a:solidFill>
                <a:schemeClr val="accent6">
                  <a:lumMod val="50000"/>
                </a:schemeClr>
              </a:solidFill>
              <a:ln w="28575">
                <a:noFill/>
              </a:ln>
              <a:effectLst/>
            </c:spPr>
            <c:extLst>
              <c:ext xmlns:c16="http://schemas.microsoft.com/office/drawing/2014/chart" uri="{C3380CC4-5D6E-409C-BE32-E72D297353CC}">
                <c16:uniqueId val="{0000000B-905F-4CE7-A2A1-A0ED1ED0C31C}"/>
              </c:ext>
            </c:extLst>
          </c:dPt>
          <c:dPt>
            <c:idx val="6"/>
            <c:invertIfNegative val="0"/>
            <c:bubble3D val="0"/>
            <c:spPr>
              <a:solidFill>
                <a:schemeClr val="accent6">
                  <a:lumMod val="50000"/>
                </a:schemeClr>
              </a:solidFill>
              <a:ln w="28575">
                <a:noFill/>
              </a:ln>
              <a:effectLst/>
            </c:spPr>
            <c:extLst>
              <c:ext xmlns:c16="http://schemas.microsoft.com/office/drawing/2014/chart" uri="{C3380CC4-5D6E-409C-BE32-E72D297353CC}">
                <c16:uniqueId val="{0000000D-905F-4CE7-A2A1-A0ED1ED0C31C}"/>
              </c:ext>
            </c:extLst>
          </c:dPt>
          <c:dPt>
            <c:idx val="7"/>
            <c:invertIfNegative val="0"/>
            <c:bubble3D val="0"/>
            <c:spPr>
              <a:solidFill>
                <a:schemeClr val="accent6">
                  <a:lumMod val="50000"/>
                </a:schemeClr>
              </a:solidFill>
              <a:ln w="28575">
                <a:noFill/>
              </a:ln>
              <a:effectLst/>
            </c:spPr>
            <c:extLst>
              <c:ext xmlns:c16="http://schemas.microsoft.com/office/drawing/2014/chart" uri="{C3380CC4-5D6E-409C-BE32-E72D297353CC}">
                <c16:uniqueId val="{0000000F-905F-4CE7-A2A1-A0ED1ED0C31C}"/>
              </c:ext>
            </c:extLst>
          </c:dPt>
          <c:dLbls>
            <c:dLbl>
              <c:idx val="5"/>
              <c:numFmt formatCode="#,##0" sourceLinked="0"/>
              <c:spPr>
                <a:noFill/>
                <a:ln>
                  <a:noFill/>
                </a:ln>
                <a:effectLst/>
              </c:spPr>
              <c:txPr>
                <a:bodyPr wrap="square" lIns="38100" tIns="19050" rIns="38100" bIns="19050" anchor="ctr">
                  <a:spAutoFit/>
                </a:bodyPr>
                <a:lstStyle/>
                <a:p>
                  <a:pPr>
                    <a:defRPr sz="700" b="1">
                      <a:solidFill>
                        <a:srgbClr val="632523"/>
                      </a:solidFill>
                    </a:defRPr>
                  </a:pPr>
                  <a:endParaRPr lang="ru-RU"/>
                </a:p>
              </c:txPr>
              <c:showLegendKey val="0"/>
              <c:showVal val="1"/>
              <c:showCatName val="0"/>
              <c:showSerName val="0"/>
              <c:showPercent val="0"/>
              <c:showBubbleSize val="0"/>
              <c:extLst>
                <c:ext xmlns:c16="http://schemas.microsoft.com/office/drawing/2014/chart" uri="{C3380CC4-5D6E-409C-BE32-E72D297353CC}">
                  <c16:uniqueId val="{0000000B-905F-4CE7-A2A1-A0ED1ED0C31C}"/>
                </c:ext>
              </c:extLst>
            </c:dLbl>
            <c:dLbl>
              <c:idx val="6"/>
              <c:numFmt formatCode="#,##0" sourceLinked="0"/>
              <c:spPr>
                <a:noFill/>
                <a:ln>
                  <a:noFill/>
                </a:ln>
                <a:effectLst/>
              </c:spPr>
              <c:txPr>
                <a:bodyPr wrap="square" lIns="38100" tIns="19050" rIns="38100" bIns="19050" anchor="ctr">
                  <a:spAutoFit/>
                </a:bodyPr>
                <a:lstStyle/>
                <a:p>
                  <a:pPr>
                    <a:defRPr sz="700" b="1">
                      <a:solidFill>
                        <a:srgbClr val="632523"/>
                      </a:solidFill>
                    </a:defRPr>
                  </a:pPr>
                  <a:endParaRPr lang="ru-RU"/>
                </a:p>
              </c:txPr>
              <c:showLegendKey val="0"/>
              <c:showVal val="1"/>
              <c:showCatName val="0"/>
              <c:showSerName val="0"/>
              <c:showPercent val="0"/>
              <c:showBubbleSize val="0"/>
              <c:extLst>
                <c:ext xmlns:c16="http://schemas.microsoft.com/office/drawing/2014/chart" uri="{C3380CC4-5D6E-409C-BE32-E72D297353CC}">
                  <c16:uniqueId val="{0000000D-905F-4CE7-A2A1-A0ED1ED0C31C}"/>
                </c:ext>
              </c:extLst>
            </c:dLbl>
            <c:dLbl>
              <c:idx val="7"/>
              <c:numFmt formatCode="#,##0" sourceLinked="0"/>
              <c:spPr>
                <a:noFill/>
                <a:ln>
                  <a:noFill/>
                </a:ln>
                <a:effectLst/>
              </c:spPr>
              <c:txPr>
                <a:bodyPr wrap="square" lIns="38100" tIns="19050" rIns="38100" bIns="19050" anchor="ctr">
                  <a:spAutoFit/>
                </a:bodyPr>
                <a:lstStyle/>
                <a:p>
                  <a:pPr>
                    <a:defRPr sz="700" b="1">
                      <a:solidFill>
                        <a:srgbClr val="632523"/>
                      </a:solidFill>
                    </a:defRPr>
                  </a:pPr>
                  <a:endParaRPr lang="ru-RU"/>
                </a:p>
              </c:txPr>
              <c:showLegendKey val="0"/>
              <c:showVal val="1"/>
              <c:showCatName val="0"/>
              <c:showSerName val="0"/>
              <c:showPercent val="0"/>
              <c:showBubbleSize val="0"/>
              <c:extLst>
                <c:ext xmlns:c16="http://schemas.microsoft.com/office/drawing/2014/chart" uri="{C3380CC4-5D6E-409C-BE32-E72D297353CC}">
                  <c16:uniqueId val="{0000000F-905F-4CE7-A2A1-A0ED1ED0C31C}"/>
                </c:ext>
              </c:extLst>
            </c:dLbl>
            <c:numFmt formatCode="#,##0" sourceLinked="0"/>
            <c:spPr>
              <a:noFill/>
              <a:ln>
                <a:noFill/>
              </a:ln>
              <a:effectLst/>
            </c:spPr>
            <c:txPr>
              <a:bodyPr wrap="square" lIns="38100" tIns="19050" rIns="38100" bIns="19050" anchor="ctr">
                <a:spAutoFit/>
              </a:bodyPr>
              <a:lstStyle/>
              <a:p>
                <a:pPr>
                  <a:defRPr sz="700"/>
                </a:pPr>
                <a:endParaRPr lang="ru-RU"/>
              </a:p>
            </c:txPr>
            <c:showLegendKey val="0"/>
            <c:showVal val="1"/>
            <c:showCatName val="0"/>
            <c:showSerName val="0"/>
            <c:showPercent val="0"/>
            <c:showBubbleSize val="0"/>
            <c:showLeaderLines val="0"/>
            <c:extLst>
              <c:ext xmlns:c15="http://schemas.microsoft.com/office/drawing/2012/chart" uri="{CE6537A1-D6FC-4f65-9D91-7224C49458BB}">
                <c15:showLeaderLines val="1"/>
              </c:ext>
            </c:extLst>
          </c:dLbls>
          <c:cat>
            <c:multiLvlStrRef>
              <c:f>Лист1!$A$2:$B$9</c:f>
              <c:multiLvlStrCache>
                <c:ptCount val="8"/>
                <c:lvl>
                  <c:pt idx="0">
                    <c:v>I</c:v>
                  </c:pt>
                  <c:pt idx="1">
                    <c:v>II</c:v>
                  </c:pt>
                  <c:pt idx="2">
                    <c:v>III</c:v>
                  </c:pt>
                  <c:pt idx="3">
                    <c:v>IV</c:v>
                  </c:pt>
                  <c:pt idx="4">
                    <c:v>I</c:v>
                  </c:pt>
                  <c:pt idx="5">
                    <c:v>II</c:v>
                  </c:pt>
                  <c:pt idx="6">
                    <c:v>III</c:v>
                  </c:pt>
                  <c:pt idx="7">
                    <c:v>IV</c:v>
                  </c:pt>
                </c:lvl>
                <c:lvl>
                  <c:pt idx="0">
                    <c:v>2022</c:v>
                  </c:pt>
                  <c:pt idx="4">
                    <c:v>2023</c:v>
                  </c:pt>
                </c:lvl>
              </c:multiLvlStrCache>
            </c:multiLvlStrRef>
          </c:cat>
          <c:val>
            <c:numRef>
              <c:f>Лист1!$C$2:$C$9</c:f>
              <c:numCache>
                <c:formatCode>#,##0.00</c:formatCode>
                <c:ptCount val="8"/>
                <c:pt idx="0">
                  <c:v>4917</c:v>
                </c:pt>
                <c:pt idx="1">
                  <c:v>7134</c:v>
                </c:pt>
                <c:pt idx="2">
                  <c:v>11926</c:v>
                </c:pt>
                <c:pt idx="3">
                  <c:v>11544</c:v>
                </c:pt>
                <c:pt idx="4">
                  <c:v>6850</c:v>
                </c:pt>
                <c:pt idx="5">
                  <c:v>5313</c:v>
                </c:pt>
                <c:pt idx="6">
                  <c:v>7324</c:v>
                </c:pt>
                <c:pt idx="7">
                  <c:v>11675</c:v>
                </c:pt>
              </c:numCache>
            </c:numRef>
          </c:val>
          <c:extLst>
            <c:ext xmlns:c16="http://schemas.microsoft.com/office/drawing/2014/chart" uri="{C3380CC4-5D6E-409C-BE32-E72D297353CC}">
              <c16:uniqueId val="{00000018-905F-4CE7-A2A1-A0ED1ED0C31C}"/>
            </c:ext>
          </c:extLst>
        </c:ser>
        <c:dLbls>
          <c:showLegendKey val="0"/>
          <c:showVal val="0"/>
          <c:showCatName val="0"/>
          <c:showSerName val="0"/>
          <c:showPercent val="0"/>
          <c:showBubbleSize val="0"/>
        </c:dLbls>
        <c:gapWidth val="35"/>
        <c:axId val="-1527629664"/>
        <c:axId val="-1527635648"/>
      </c:barChart>
      <c:catAx>
        <c:axId val="-1527629664"/>
        <c:scaling>
          <c:orientation val="minMax"/>
        </c:scaling>
        <c:delete val="0"/>
        <c:axPos val="b"/>
        <c:numFmt formatCode="General" sourceLinked="1"/>
        <c:majorTickMark val="none"/>
        <c:minorTickMark val="none"/>
        <c:tickLblPos val="nextTo"/>
        <c:spPr>
          <a:noFill/>
          <a:ln w="9525" cap="flat" cmpd="sng" algn="ctr">
            <a:solidFill>
              <a:schemeClr val="tx1">
                <a:lumMod val="15000"/>
                <a:lumOff val="85000"/>
              </a:schemeClr>
            </a:solidFill>
            <a:round/>
          </a:ln>
          <a:effectLst/>
        </c:spPr>
        <c:txPr>
          <a:bodyPr rot="-60000000" vert="horz"/>
          <a:lstStyle/>
          <a:p>
            <a:pPr>
              <a:defRPr/>
            </a:pPr>
            <a:endParaRPr lang="ru-RU"/>
          </a:p>
        </c:txPr>
        <c:crossAx val="-1527635648"/>
        <c:crosses val="autoZero"/>
        <c:auto val="1"/>
        <c:lblAlgn val="ctr"/>
        <c:lblOffset val="0"/>
        <c:noMultiLvlLbl val="0"/>
      </c:catAx>
      <c:valAx>
        <c:axId val="-1527635648"/>
        <c:scaling>
          <c:orientation val="minMax"/>
          <c:max val="15000"/>
          <c:min val="0"/>
        </c:scaling>
        <c:delete val="0"/>
        <c:axPos val="r"/>
        <c:majorGridlines>
          <c:spPr>
            <a:ln w="9525" cap="flat" cmpd="sng" algn="ctr">
              <a:solidFill>
                <a:schemeClr val="tx1">
                  <a:lumMod val="15000"/>
                  <a:lumOff val="85000"/>
                </a:schemeClr>
              </a:solidFill>
              <a:prstDash val="sysDot"/>
              <a:round/>
            </a:ln>
            <a:effectLst/>
          </c:spPr>
        </c:majorGridlines>
        <c:numFmt formatCode="#,##0" sourceLinked="0"/>
        <c:majorTickMark val="none"/>
        <c:minorTickMark val="none"/>
        <c:tickLblPos val="nextTo"/>
        <c:spPr>
          <a:noFill/>
          <a:ln>
            <a:noFill/>
          </a:ln>
          <a:effectLst/>
        </c:spPr>
        <c:txPr>
          <a:bodyPr rot="-60000000" vert="horz"/>
          <a:lstStyle/>
          <a:p>
            <a:pPr>
              <a:defRPr sz="700"/>
            </a:pPr>
            <a:endParaRPr lang="ru-RU"/>
          </a:p>
        </c:txPr>
        <c:crossAx val="-1527629664"/>
        <c:crosses val="max"/>
        <c:crossBetween val="between"/>
        <c:majorUnit val="5000"/>
      </c:valAx>
      <c:spPr>
        <a:noFill/>
        <a:ln>
          <a:noFill/>
        </a:ln>
        <a:effectLst/>
      </c:spPr>
    </c:plotArea>
    <c:plotVisOnly val="1"/>
    <c:dispBlanksAs val="gap"/>
    <c:showDLblsOverMax val="0"/>
  </c:chart>
  <c:spPr>
    <a:noFill/>
    <a:ln>
      <a:noFill/>
    </a:ln>
    <a:effectLst/>
  </c:spPr>
  <c:txPr>
    <a:bodyPr/>
    <a:lstStyle/>
    <a:p>
      <a:pPr>
        <a:lnSpc>
          <a:spcPct val="50000"/>
        </a:lnSpc>
        <a:defRPr sz="1050">
          <a:solidFill>
            <a:schemeClr val="tx1"/>
          </a:solidFill>
          <a:latin typeface="Arial Narrow" panose="020B0606020202030204" pitchFamily="34" charset="0"/>
          <a:ea typeface="Helvetica" panose="00000500000000000000" pitchFamily="50" charset="0"/>
        </a:defRPr>
      </a:pPr>
      <a:endParaRPr lang="ru-RU"/>
    </a:p>
  </c:txPr>
  <c:externalData r:id="rId1">
    <c:autoUpdate val="0"/>
  </c:externalData>
</c:chartSpace>
</file>

<file path=ppt/charts/chart19.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ru-RU"/>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4.2776980198019808E-2"/>
          <c:y val="6.5984263783967309E-2"/>
          <c:w val="0.90737178217821779"/>
          <c:h val="0.77487253721573013"/>
        </c:manualLayout>
      </c:layout>
      <c:barChart>
        <c:barDir val="col"/>
        <c:grouping val="clustered"/>
        <c:varyColors val="0"/>
        <c:ser>
          <c:idx val="0"/>
          <c:order val="0"/>
          <c:tx>
            <c:strRef>
              <c:f>Лист1!$C$1</c:f>
              <c:strCache>
                <c:ptCount val="1"/>
                <c:pt idx="0">
                  <c:v>Столбец2</c:v>
                </c:pt>
              </c:strCache>
            </c:strRef>
          </c:tx>
          <c:spPr>
            <a:ln w="28575">
              <a:noFill/>
            </a:ln>
            <a:effectLst/>
          </c:spPr>
          <c:invertIfNegative val="0"/>
          <c:dPt>
            <c:idx val="0"/>
            <c:invertIfNegative val="0"/>
            <c:bubble3D val="0"/>
            <c:spPr>
              <a:solidFill>
                <a:srgbClr val="7F7F7F"/>
              </a:solidFill>
              <a:ln w="28575">
                <a:noFill/>
              </a:ln>
              <a:effectLst/>
            </c:spPr>
            <c:extLst>
              <c:ext xmlns:c16="http://schemas.microsoft.com/office/drawing/2014/chart" uri="{C3380CC4-5D6E-409C-BE32-E72D297353CC}">
                <c16:uniqueId val="{00000001-024D-4D1D-A88C-A040FAC630ED}"/>
              </c:ext>
            </c:extLst>
          </c:dPt>
          <c:dPt>
            <c:idx val="1"/>
            <c:invertIfNegative val="0"/>
            <c:bubble3D val="0"/>
            <c:spPr>
              <a:solidFill>
                <a:srgbClr val="7F7F7F"/>
              </a:solidFill>
              <a:ln w="28575">
                <a:noFill/>
              </a:ln>
              <a:effectLst/>
            </c:spPr>
            <c:extLst>
              <c:ext xmlns:c16="http://schemas.microsoft.com/office/drawing/2014/chart" uri="{C3380CC4-5D6E-409C-BE32-E72D297353CC}">
                <c16:uniqueId val="{00000003-024D-4D1D-A88C-A040FAC630ED}"/>
              </c:ext>
            </c:extLst>
          </c:dPt>
          <c:dPt>
            <c:idx val="2"/>
            <c:invertIfNegative val="0"/>
            <c:bubble3D val="0"/>
            <c:spPr>
              <a:solidFill>
                <a:srgbClr val="7F7F7F"/>
              </a:solidFill>
              <a:ln w="28575">
                <a:noFill/>
              </a:ln>
              <a:effectLst/>
            </c:spPr>
            <c:extLst>
              <c:ext xmlns:c16="http://schemas.microsoft.com/office/drawing/2014/chart" uri="{C3380CC4-5D6E-409C-BE32-E72D297353CC}">
                <c16:uniqueId val="{00000005-024D-4D1D-A88C-A040FAC630ED}"/>
              </c:ext>
            </c:extLst>
          </c:dPt>
          <c:dPt>
            <c:idx val="3"/>
            <c:invertIfNegative val="0"/>
            <c:bubble3D val="0"/>
            <c:spPr>
              <a:solidFill>
                <a:srgbClr val="7F7F7F"/>
              </a:solidFill>
              <a:ln w="28575">
                <a:noFill/>
              </a:ln>
              <a:effectLst/>
            </c:spPr>
            <c:extLst>
              <c:ext xmlns:c16="http://schemas.microsoft.com/office/drawing/2014/chart" uri="{C3380CC4-5D6E-409C-BE32-E72D297353CC}">
                <c16:uniqueId val="{00000007-024D-4D1D-A88C-A040FAC630ED}"/>
              </c:ext>
            </c:extLst>
          </c:dPt>
          <c:dPt>
            <c:idx val="4"/>
            <c:invertIfNegative val="0"/>
            <c:bubble3D val="0"/>
            <c:spPr>
              <a:solidFill>
                <a:srgbClr val="7F7F7F"/>
              </a:solidFill>
              <a:ln w="28575">
                <a:noFill/>
              </a:ln>
              <a:effectLst/>
            </c:spPr>
            <c:extLst>
              <c:ext xmlns:c16="http://schemas.microsoft.com/office/drawing/2014/chart" uri="{C3380CC4-5D6E-409C-BE32-E72D297353CC}">
                <c16:uniqueId val="{00000009-024D-4D1D-A88C-A040FAC630ED}"/>
              </c:ext>
            </c:extLst>
          </c:dPt>
          <c:dPt>
            <c:idx val="5"/>
            <c:invertIfNegative val="0"/>
            <c:bubble3D val="0"/>
            <c:spPr>
              <a:solidFill>
                <a:srgbClr val="7F7F7F"/>
              </a:solidFill>
              <a:ln w="28575">
                <a:noFill/>
              </a:ln>
              <a:effectLst/>
            </c:spPr>
            <c:extLst>
              <c:ext xmlns:c16="http://schemas.microsoft.com/office/drawing/2014/chart" uri="{C3380CC4-5D6E-409C-BE32-E72D297353CC}">
                <c16:uniqueId val="{0000000B-024D-4D1D-A88C-A040FAC630ED}"/>
              </c:ext>
            </c:extLst>
          </c:dPt>
          <c:dPt>
            <c:idx val="6"/>
            <c:invertIfNegative val="0"/>
            <c:bubble3D val="0"/>
            <c:spPr>
              <a:solidFill>
                <a:srgbClr val="7F7F7F"/>
              </a:solidFill>
              <a:ln w="28575">
                <a:noFill/>
              </a:ln>
              <a:effectLst/>
            </c:spPr>
            <c:extLst>
              <c:ext xmlns:c16="http://schemas.microsoft.com/office/drawing/2014/chart" uri="{C3380CC4-5D6E-409C-BE32-E72D297353CC}">
                <c16:uniqueId val="{0000000D-024D-4D1D-A88C-A040FAC630ED}"/>
              </c:ext>
            </c:extLst>
          </c:dPt>
          <c:dPt>
            <c:idx val="7"/>
            <c:invertIfNegative val="0"/>
            <c:bubble3D val="0"/>
            <c:spPr>
              <a:solidFill>
                <a:srgbClr val="7F7F7F"/>
              </a:solidFill>
              <a:ln w="28575">
                <a:noFill/>
              </a:ln>
              <a:effectLst/>
            </c:spPr>
            <c:extLst>
              <c:ext xmlns:c16="http://schemas.microsoft.com/office/drawing/2014/chart" uri="{C3380CC4-5D6E-409C-BE32-E72D297353CC}">
                <c16:uniqueId val="{0000000F-024D-4D1D-A88C-A040FAC630ED}"/>
              </c:ext>
            </c:extLst>
          </c:dPt>
          <c:dPt>
            <c:idx val="8"/>
            <c:invertIfNegative val="0"/>
            <c:bubble3D val="0"/>
            <c:spPr>
              <a:solidFill>
                <a:srgbClr val="7F7F7F"/>
              </a:solidFill>
              <a:ln w="28575">
                <a:noFill/>
              </a:ln>
              <a:effectLst/>
            </c:spPr>
            <c:extLst>
              <c:ext xmlns:c16="http://schemas.microsoft.com/office/drawing/2014/chart" uri="{C3380CC4-5D6E-409C-BE32-E72D297353CC}">
                <c16:uniqueId val="{00000011-024D-4D1D-A88C-A040FAC630ED}"/>
              </c:ext>
            </c:extLst>
          </c:dPt>
          <c:dLbls>
            <c:dLbl>
              <c:idx val="9"/>
              <c:numFmt formatCode="#,##0" sourceLinked="0"/>
              <c:spPr>
                <a:noFill/>
                <a:ln>
                  <a:noFill/>
                </a:ln>
                <a:effectLst/>
              </c:spPr>
              <c:txPr>
                <a:bodyPr wrap="square" lIns="38100" tIns="19050" rIns="38100" bIns="19050" anchor="ctr">
                  <a:spAutoFit/>
                </a:bodyPr>
                <a:lstStyle/>
                <a:p>
                  <a:pPr>
                    <a:defRPr b="1">
                      <a:solidFill>
                        <a:srgbClr val="007F76"/>
                      </a:solidFill>
                    </a:defRPr>
                  </a:pPr>
                  <a:endParaRPr lang="ru-RU"/>
                </a:p>
              </c:txPr>
              <c:showLegendKey val="0"/>
              <c:showVal val="1"/>
              <c:showCatName val="0"/>
              <c:showSerName val="0"/>
              <c:showPercent val="0"/>
              <c:showBubbleSize val="0"/>
              <c:extLst>
                <c:ext xmlns:c16="http://schemas.microsoft.com/office/drawing/2014/chart" uri="{C3380CC4-5D6E-409C-BE32-E72D297353CC}">
                  <c16:uniqueId val="{00000012-1935-4C00-8885-A965951F86B7}"/>
                </c:ext>
              </c:extLst>
            </c:dLbl>
            <c:dLbl>
              <c:idx val="10"/>
              <c:numFmt formatCode="#,##0" sourceLinked="0"/>
              <c:spPr>
                <a:noFill/>
                <a:ln>
                  <a:noFill/>
                </a:ln>
                <a:effectLst/>
              </c:spPr>
              <c:txPr>
                <a:bodyPr wrap="square" lIns="38100" tIns="19050" rIns="38100" bIns="19050" anchor="ctr">
                  <a:spAutoFit/>
                </a:bodyPr>
                <a:lstStyle/>
                <a:p>
                  <a:pPr>
                    <a:defRPr b="1">
                      <a:solidFill>
                        <a:srgbClr val="007F76"/>
                      </a:solidFill>
                    </a:defRPr>
                  </a:pPr>
                  <a:endParaRPr lang="ru-RU"/>
                </a:p>
              </c:txPr>
              <c:showLegendKey val="0"/>
              <c:showVal val="1"/>
              <c:showCatName val="0"/>
              <c:showSerName val="0"/>
              <c:showPercent val="0"/>
              <c:showBubbleSize val="0"/>
              <c:extLst>
                <c:ext xmlns:c16="http://schemas.microsoft.com/office/drawing/2014/chart" uri="{C3380CC4-5D6E-409C-BE32-E72D297353CC}">
                  <c16:uniqueId val="{00000013-1935-4C00-8885-A965951F86B7}"/>
                </c:ext>
              </c:extLst>
            </c:dLbl>
            <c:dLbl>
              <c:idx val="11"/>
              <c:numFmt formatCode="#,##0" sourceLinked="0"/>
              <c:spPr>
                <a:noFill/>
                <a:ln>
                  <a:noFill/>
                </a:ln>
                <a:effectLst/>
              </c:spPr>
              <c:txPr>
                <a:bodyPr wrap="square" lIns="38100" tIns="19050" rIns="38100" bIns="19050" anchor="ctr">
                  <a:spAutoFit/>
                </a:bodyPr>
                <a:lstStyle/>
                <a:p>
                  <a:pPr>
                    <a:defRPr b="1">
                      <a:solidFill>
                        <a:srgbClr val="007F76"/>
                      </a:solidFill>
                    </a:defRPr>
                  </a:pPr>
                  <a:endParaRPr lang="ru-RU"/>
                </a:p>
              </c:txPr>
              <c:showLegendKey val="0"/>
              <c:showVal val="1"/>
              <c:showCatName val="0"/>
              <c:showSerName val="0"/>
              <c:showPercent val="0"/>
              <c:showBubbleSize val="0"/>
              <c:extLst>
                <c:ext xmlns:c16="http://schemas.microsoft.com/office/drawing/2014/chart" uri="{C3380CC4-5D6E-409C-BE32-E72D297353CC}">
                  <c16:uniqueId val="{00000014-1935-4C00-8885-A965951F86B7}"/>
                </c:ext>
              </c:extLst>
            </c:dLbl>
            <c:numFmt formatCode="#,##0" sourceLinked="0"/>
            <c:spPr>
              <a:noFill/>
              <a:ln>
                <a:noFill/>
              </a:ln>
              <a:effectLst/>
            </c:spPr>
            <c:showLegendKey val="0"/>
            <c:showVal val="1"/>
            <c:showCatName val="0"/>
            <c:showSerName val="0"/>
            <c:showPercent val="0"/>
            <c:showBubbleSize val="0"/>
            <c:showLeaderLines val="0"/>
            <c:extLst>
              <c:ext xmlns:c15="http://schemas.microsoft.com/office/drawing/2012/chart" uri="{CE6537A1-D6FC-4f65-9D91-7224C49458BB}">
                <c15:showLeaderLines val="1"/>
              </c:ext>
            </c:extLst>
          </c:dLbls>
          <c:cat>
            <c:multiLvlStrRef>
              <c:f>Лист1!$A$2:$B$13</c:f>
              <c:multiLvlStrCache>
                <c:ptCount val="12"/>
                <c:lvl>
                  <c:pt idx="0">
                    <c:v>I</c:v>
                  </c:pt>
                  <c:pt idx="1">
                    <c:v>II</c:v>
                  </c:pt>
                  <c:pt idx="2">
                    <c:v>III</c:v>
                  </c:pt>
                  <c:pt idx="3">
                    <c:v>IV</c:v>
                  </c:pt>
                  <c:pt idx="4">
                    <c:v>I</c:v>
                  </c:pt>
                  <c:pt idx="5">
                    <c:v>II</c:v>
                  </c:pt>
                  <c:pt idx="6">
                    <c:v>III</c:v>
                  </c:pt>
                  <c:pt idx="7">
                    <c:v>IV</c:v>
                  </c:pt>
                  <c:pt idx="8">
                    <c:v>I</c:v>
                  </c:pt>
                  <c:pt idx="9">
                    <c:v>II</c:v>
                  </c:pt>
                  <c:pt idx="10">
                    <c:v>III</c:v>
                  </c:pt>
                  <c:pt idx="11">
                    <c:v>IV</c:v>
                  </c:pt>
                </c:lvl>
                <c:lvl>
                  <c:pt idx="0">
                    <c:v>2021</c:v>
                  </c:pt>
                  <c:pt idx="4">
                    <c:v>2022</c:v>
                  </c:pt>
                  <c:pt idx="8">
                    <c:v>2023</c:v>
                  </c:pt>
                </c:lvl>
              </c:multiLvlStrCache>
            </c:multiLvlStrRef>
          </c:cat>
          <c:val>
            <c:numRef>
              <c:f>Лист1!$C$2:$C$13</c:f>
              <c:numCache>
                <c:formatCode>#,##0.00</c:formatCode>
                <c:ptCount val="12"/>
                <c:pt idx="0">
                  <c:v>7656</c:v>
                </c:pt>
                <c:pt idx="1">
                  <c:v>10809</c:v>
                </c:pt>
                <c:pt idx="2">
                  <c:v>11575</c:v>
                </c:pt>
                <c:pt idx="3">
                  <c:v>10352</c:v>
                </c:pt>
                <c:pt idx="4">
                  <c:v>9080</c:v>
                </c:pt>
                <c:pt idx="5">
                  <c:v>8518</c:v>
                </c:pt>
                <c:pt idx="6">
                  <c:v>11773</c:v>
                </c:pt>
                <c:pt idx="7">
                  <c:v>10316</c:v>
                </c:pt>
                <c:pt idx="8">
                  <c:v>8538</c:v>
                </c:pt>
                <c:pt idx="9">
                  <c:v>9884</c:v>
                </c:pt>
                <c:pt idx="10">
                  <c:v>10737</c:v>
                </c:pt>
                <c:pt idx="11">
                  <c:v>12816</c:v>
                </c:pt>
              </c:numCache>
            </c:numRef>
          </c:val>
          <c:extLst>
            <c:ext xmlns:c16="http://schemas.microsoft.com/office/drawing/2014/chart" uri="{C3380CC4-5D6E-409C-BE32-E72D297353CC}">
              <c16:uniqueId val="{00000015-024D-4D1D-A88C-A040FAC630ED}"/>
            </c:ext>
          </c:extLst>
        </c:ser>
        <c:dLbls>
          <c:showLegendKey val="0"/>
          <c:showVal val="0"/>
          <c:showCatName val="0"/>
          <c:showSerName val="0"/>
          <c:showPercent val="0"/>
          <c:showBubbleSize val="0"/>
        </c:dLbls>
        <c:gapWidth val="35"/>
        <c:axId val="-1527629664"/>
        <c:axId val="-1527635648"/>
      </c:barChart>
      <c:barChart>
        <c:barDir val="col"/>
        <c:grouping val="clustered"/>
        <c:varyColors val="0"/>
        <c:ser>
          <c:idx val="1"/>
          <c:order val="1"/>
          <c:tx>
            <c:strRef>
              <c:f>Лист1!$D$1</c:f>
              <c:strCache>
                <c:ptCount val="1"/>
              </c:strCache>
            </c:strRef>
          </c:tx>
          <c:invertIfNegative val="0"/>
          <c:cat>
            <c:multiLvlStrRef>
              <c:f>Лист1!$A$2:$B$13</c:f>
              <c:multiLvlStrCache>
                <c:ptCount val="12"/>
                <c:lvl>
                  <c:pt idx="0">
                    <c:v>I</c:v>
                  </c:pt>
                  <c:pt idx="1">
                    <c:v>II</c:v>
                  </c:pt>
                  <c:pt idx="2">
                    <c:v>III</c:v>
                  </c:pt>
                  <c:pt idx="3">
                    <c:v>IV</c:v>
                  </c:pt>
                  <c:pt idx="4">
                    <c:v>I</c:v>
                  </c:pt>
                  <c:pt idx="5">
                    <c:v>II</c:v>
                  </c:pt>
                  <c:pt idx="6">
                    <c:v>III</c:v>
                  </c:pt>
                  <c:pt idx="7">
                    <c:v>IV</c:v>
                  </c:pt>
                  <c:pt idx="8">
                    <c:v>I</c:v>
                  </c:pt>
                  <c:pt idx="9">
                    <c:v>II</c:v>
                  </c:pt>
                  <c:pt idx="10">
                    <c:v>III</c:v>
                  </c:pt>
                  <c:pt idx="11">
                    <c:v>IV</c:v>
                  </c:pt>
                </c:lvl>
                <c:lvl>
                  <c:pt idx="0">
                    <c:v>2021</c:v>
                  </c:pt>
                  <c:pt idx="4">
                    <c:v>2022</c:v>
                  </c:pt>
                  <c:pt idx="8">
                    <c:v>2023</c:v>
                  </c:pt>
                </c:lvl>
              </c:multiLvlStrCache>
            </c:multiLvlStrRef>
          </c:cat>
          <c:val>
            <c:numRef>
              <c:f>Лист1!$D$2:$D$13</c:f>
              <c:numCache>
                <c:formatCode>General</c:formatCode>
                <c:ptCount val="12"/>
              </c:numCache>
            </c:numRef>
          </c:val>
          <c:extLst>
            <c:ext xmlns:c16="http://schemas.microsoft.com/office/drawing/2014/chart" uri="{C3380CC4-5D6E-409C-BE32-E72D297353CC}">
              <c16:uniqueId val="{00000016-024D-4D1D-A88C-A040FAC630ED}"/>
            </c:ext>
          </c:extLst>
        </c:ser>
        <c:dLbls>
          <c:showLegendKey val="0"/>
          <c:showVal val="0"/>
          <c:showCatName val="0"/>
          <c:showSerName val="0"/>
          <c:showPercent val="0"/>
          <c:showBubbleSize val="0"/>
        </c:dLbls>
        <c:gapWidth val="35"/>
        <c:axId val="472971256"/>
        <c:axId val="472969456"/>
      </c:barChart>
      <c:catAx>
        <c:axId val="-1527629664"/>
        <c:scaling>
          <c:orientation val="minMax"/>
        </c:scaling>
        <c:delete val="0"/>
        <c:axPos val="b"/>
        <c:numFmt formatCode="General" sourceLinked="1"/>
        <c:majorTickMark val="none"/>
        <c:minorTickMark val="none"/>
        <c:tickLblPos val="nextTo"/>
        <c:spPr>
          <a:noFill/>
          <a:ln w="9525" cap="flat" cmpd="sng" algn="ctr">
            <a:solidFill>
              <a:schemeClr val="tx1">
                <a:lumMod val="15000"/>
                <a:lumOff val="85000"/>
              </a:schemeClr>
            </a:solidFill>
            <a:round/>
          </a:ln>
          <a:effectLst/>
        </c:spPr>
        <c:txPr>
          <a:bodyPr rot="-60000000" vert="horz"/>
          <a:lstStyle/>
          <a:p>
            <a:pPr>
              <a:defRPr/>
            </a:pPr>
            <a:endParaRPr lang="ru-RU"/>
          </a:p>
        </c:txPr>
        <c:crossAx val="-1527635648"/>
        <c:crosses val="autoZero"/>
        <c:auto val="1"/>
        <c:lblAlgn val="ctr"/>
        <c:lblOffset val="0"/>
        <c:noMultiLvlLbl val="0"/>
      </c:catAx>
      <c:valAx>
        <c:axId val="-1527635648"/>
        <c:scaling>
          <c:orientation val="minMax"/>
          <c:min val="0"/>
        </c:scaling>
        <c:delete val="0"/>
        <c:axPos val="l"/>
        <c:majorGridlines>
          <c:spPr>
            <a:ln w="9525" cap="flat" cmpd="sng" algn="ctr">
              <a:solidFill>
                <a:schemeClr val="tx1">
                  <a:lumMod val="15000"/>
                  <a:lumOff val="85000"/>
                </a:schemeClr>
              </a:solidFill>
              <a:prstDash val="sysDot"/>
              <a:round/>
            </a:ln>
            <a:effectLst/>
          </c:spPr>
        </c:majorGridlines>
        <c:numFmt formatCode="#,##0" sourceLinked="0"/>
        <c:majorTickMark val="out"/>
        <c:minorTickMark val="none"/>
        <c:tickLblPos val="nextTo"/>
        <c:spPr>
          <a:noFill/>
          <a:ln>
            <a:noFill/>
          </a:ln>
          <a:effectLst/>
        </c:spPr>
        <c:txPr>
          <a:bodyPr rot="-60000000" vert="horz"/>
          <a:lstStyle/>
          <a:p>
            <a:pPr>
              <a:defRPr sz="700"/>
            </a:pPr>
            <a:endParaRPr lang="ru-RU"/>
          </a:p>
        </c:txPr>
        <c:crossAx val="-1527629664"/>
        <c:crosses val="autoZero"/>
        <c:crossBetween val="between"/>
      </c:valAx>
      <c:valAx>
        <c:axId val="472969456"/>
        <c:scaling>
          <c:orientation val="minMax"/>
          <c:max val="14000"/>
          <c:min val="0"/>
        </c:scaling>
        <c:delete val="0"/>
        <c:axPos val="r"/>
        <c:numFmt formatCode="#,##0" sourceLinked="0"/>
        <c:majorTickMark val="none"/>
        <c:minorTickMark val="none"/>
        <c:tickLblPos val="nextTo"/>
        <c:spPr>
          <a:ln>
            <a:noFill/>
          </a:ln>
        </c:spPr>
        <c:txPr>
          <a:bodyPr/>
          <a:lstStyle/>
          <a:p>
            <a:pPr>
              <a:defRPr sz="700"/>
            </a:pPr>
            <a:endParaRPr lang="ru-RU"/>
          </a:p>
        </c:txPr>
        <c:crossAx val="472971256"/>
        <c:crosses val="max"/>
        <c:crossBetween val="between"/>
      </c:valAx>
      <c:catAx>
        <c:axId val="472971256"/>
        <c:scaling>
          <c:orientation val="minMax"/>
        </c:scaling>
        <c:delete val="1"/>
        <c:axPos val="b"/>
        <c:numFmt formatCode="General" sourceLinked="1"/>
        <c:majorTickMark val="out"/>
        <c:minorTickMark val="none"/>
        <c:tickLblPos val="nextTo"/>
        <c:crossAx val="472969456"/>
        <c:crosses val="autoZero"/>
        <c:auto val="1"/>
        <c:lblAlgn val="ctr"/>
        <c:lblOffset val="100"/>
        <c:noMultiLvlLbl val="0"/>
      </c:catAx>
      <c:spPr>
        <a:noFill/>
        <a:ln>
          <a:noFill/>
        </a:ln>
        <a:effectLst/>
      </c:spPr>
    </c:plotArea>
    <c:plotVisOnly val="1"/>
    <c:dispBlanksAs val="gap"/>
    <c:showDLblsOverMax val="0"/>
  </c:chart>
  <c:spPr>
    <a:noFill/>
    <a:ln>
      <a:noFill/>
    </a:ln>
    <a:effectLst/>
  </c:spPr>
  <c:txPr>
    <a:bodyPr/>
    <a:lstStyle/>
    <a:p>
      <a:pPr>
        <a:lnSpc>
          <a:spcPct val="50000"/>
        </a:lnSpc>
        <a:defRPr sz="1050">
          <a:solidFill>
            <a:schemeClr val="tx1"/>
          </a:solidFill>
          <a:latin typeface="Arial Narrow" panose="020B0606020202030204" pitchFamily="34" charset="0"/>
          <a:ea typeface="Helvetica" panose="00000500000000000000" pitchFamily="50" charset="0"/>
        </a:defRPr>
      </a:pPr>
      <a:endParaRPr lang="ru-RU"/>
    </a:p>
  </c:txPr>
  <c:externalData r:id="rId1">
    <c:autoUpdate val="0"/>
  </c:externalData>
</c:chartSpace>
</file>

<file path=ppt/charts/chart20.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ru-RU"/>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4.2776980198019808E-2"/>
          <c:y val="6.5984405139378935E-2"/>
          <c:w val="0.90737178217821779"/>
          <c:h val="0.77487253721573013"/>
        </c:manualLayout>
      </c:layout>
      <c:barChart>
        <c:barDir val="col"/>
        <c:grouping val="clustered"/>
        <c:varyColors val="0"/>
        <c:ser>
          <c:idx val="0"/>
          <c:order val="0"/>
          <c:tx>
            <c:strRef>
              <c:f>Лист1!$C$1</c:f>
              <c:strCache>
                <c:ptCount val="1"/>
                <c:pt idx="0">
                  <c:v>0</c:v>
                </c:pt>
              </c:strCache>
            </c:strRef>
          </c:tx>
          <c:spPr>
            <a:ln w="28575">
              <a:noFill/>
            </a:ln>
            <a:effectLst/>
          </c:spPr>
          <c:invertIfNegative val="0"/>
          <c:dPt>
            <c:idx val="0"/>
            <c:invertIfNegative val="0"/>
            <c:bubble3D val="0"/>
            <c:spPr>
              <a:solidFill>
                <a:srgbClr val="7F7F7F"/>
              </a:solidFill>
              <a:ln w="28575">
                <a:noFill/>
              </a:ln>
              <a:effectLst/>
            </c:spPr>
            <c:extLst>
              <c:ext xmlns:c16="http://schemas.microsoft.com/office/drawing/2014/chart" uri="{C3380CC4-5D6E-409C-BE32-E72D297353CC}">
                <c16:uniqueId val="{00000001-905F-4CE7-A2A1-A0ED1ED0C31C}"/>
              </c:ext>
            </c:extLst>
          </c:dPt>
          <c:dPt>
            <c:idx val="1"/>
            <c:invertIfNegative val="0"/>
            <c:bubble3D val="0"/>
            <c:spPr>
              <a:solidFill>
                <a:srgbClr val="7F7F7F"/>
              </a:solidFill>
              <a:ln w="28575">
                <a:noFill/>
              </a:ln>
              <a:effectLst/>
            </c:spPr>
            <c:extLst>
              <c:ext xmlns:c16="http://schemas.microsoft.com/office/drawing/2014/chart" uri="{C3380CC4-5D6E-409C-BE32-E72D297353CC}">
                <c16:uniqueId val="{00000003-905F-4CE7-A2A1-A0ED1ED0C31C}"/>
              </c:ext>
            </c:extLst>
          </c:dPt>
          <c:dPt>
            <c:idx val="2"/>
            <c:invertIfNegative val="0"/>
            <c:bubble3D val="0"/>
            <c:spPr>
              <a:solidFill>
                <a:srgbClr val="7F7F7F"/>
              </a:solidFill>
              <a:ln w="28575">
                <a:noFill/>
              </a:ln>
              <a:effectLst/>
            </c:spPr>
            <c:extLst>
              <c:ext xmlns:c16="http://schemas.microsoft.com/office/drawing/2014/chart" uri="{C3380CC4-5D6E-409C-BE32-E72D297353CC}">
                <c16:uniqueId val="{00000005-905F-4CE7-A2A1-A0ED1ED0C31C}"/>
              </c:ext>
            </c:extLst>
          </c:dPt>
          <c:dPt>
            <c:idx val="3"/>
            <c:invertIfNegative val="0"/>
            <c:bubble3D val="0"/>
            <c:spPr>
              <a:solidFill>
                <a:srgbClr val="7F7F7F"/>
              </a:solidFill>
              <a:ln w="28575">
                <a:noFill/>
              </a:ln>
              <a:effectLst/>
            </c:spPr>
            <c:extLst>
              <c:ext xmlns:c16="http://schemas.microsoft.com/office/drawing/2014/chart" uri="{C3380CC4-5D6E-409C-BE32-E72D297353CC}">
                <c16:uniqueId val="{00000007-905F-4CE7-A2A1-A0ED1ED0C31C}"/>
              </c:ext>
            </c:extLst>
          </c:dPt>
          <c:dPt>
            <c:idx val="4"/>
            <c:invertIfNegative val="0"/>
            <c:bubble3D val="0"/>
            <c:spPr>
              <a:solidFill>
                <a:srgbClr val="7F7F7F"/>
              </a:solidFill>
              <a:ln w="28575">
                <a:noFill/>
              </a:ln>
              <a:effectLst/>
            </c:spPr>
            <c:extLst>
              <c:ext xmlns:c16="http://schemas.microsoft.com/office/drawing/2014/chart" uri="{C3380CC4-5D6E-409C-BE32-E72D297353CC}">
                <c16:uniqueId val="{00000009-905F-4CE7-A2A1-A0ED1ED0C31C}"/>
              </c:ext>
            </c:extLst>
          </c:dPt>
          <c:dPt>
            <c:idx val="5"/>
            <c:invertIfNegative val="0"/>
            <c:bubble3D val="0"/>
            <c:spPr>
              <a:solidFill>
                <a:schemeClr val="accent3">
                  <a:lumMod val="50000"/>
                </a:schemeClr>
              </a:solidFill>
              <a:ln w="28575">
                <a:noFill/>
              </a:ln>
              <a:effectLst/>
            </c:spPr>
            <c:extLst>
              <c:ext xmlns:c16="http://schemas.microsoft.com/office/drawing/2014/chart" uri="{C3380CC4-5D6E-409C-BE32-E72D297353CC}">
                <c16:uniqueId val="{0000000B-905F-4CE7-A2A1-A0ED1ED0C31C}"/>
              </c:ext>
            </c:extLst>
          </c:dPt>
          <c:dPt>
            <c:idx val="6"/>
            <c:invertIfNegative val="0"/>
            <c:bubble3D val="0"/>
            <c:spPr>
              <a:solidFill>
                <a:schemeClr val="accent3">
                  <a:lumMod val="50000"/>
                </a:schemeClr>
              </a:solidFill>
              <a:ln w="28575">
                <a:noFill/>
              </a:ln>
              <a:effectLst/>
            </c:spPr>
            <c:extLst>
              <c:ext xmlns:c16="http://schemas.microsoft.com/office/drawing/2014/chart" uri="{C3380CC4-5D6E-409C-BE32-E72D297353CC}">
                <c16:uniqueId val="{0000000D-905F-4CE7-A2A1-A0ED1ED0C31C}"/>
              </c:ext>
            </c:extLst>
          </c:dPt>
          <c:dPt>
            <c:idx val="7"/>
            <c:invertIfNegative val="0"/>
            <c:bubble3D val="0"/>
            <c:spPr>
              <a:solidFill>
                <a:schemeClr val="accent3">
                  <a:lumMod val="50000"/>
                </a:schemeClr>
              </a:solidFill>
              <a:ln w="28575">
                <a:noFill/>
              </a:ln>
              <a:effectLst/>
            </c:spPr>
            <c:extLst>
              <c:ext xmlns:c16="http://schemas.microsoft.com/office/drawing/2014/chart" uri="{C3380CC4-5D6E-409C-BE32-E72D297353CC}">
                <c16:uniqueId val="{0000000F-905F-4CE7-A2A1-A0ED1ED0C31C}"/>
              </c:ext>
            </c:extLst>
          </c:dPt>
          <c:dLbls>
            <c:dLbl>
              <c:idx val="5"/>
              <c:numFmt formatCode="#,##0" sourceLinked="0"/>
              <c:spPr>
                <a:noFill/>
                <a:ln>
                  <a:noFill/>
                </a:ln>
                <a:effectLst/>
              </c:spPr>
              <c:txPr>
                <a:bodyPr wrap="square" lIns="38100" tIns="19050" rIns="38100" bIns="19050" anchor="ctr">
                  <a:spAutoFit/>
                </a:bodyPr>
                <a:lstStyle/>
                <a:p>
                  <a:pPr>
                    <a:defRPr sz="700" b="1">
                      <a:solidFill>
                        <a:schemeClr val="accent3">
                          <a:lumMod val="50000"/>
                        </a:schemeClr>
                      </a:solidFill>
                    </a:defRPr>
                  </a:pPr>
                  <a:endParaRPr lang="ru-RU"/>
                </a:p>
              </c:txPr>
              <c:showLegendKey val="0"/>
              <c:showVal val="1"/>
              <c:showCatName val="0"/>
              <c:showSerName val="0"/>
              <c:showPercent val="0"/>
              <c:showBubbleSize val="0"/>
              <c:extLst>
                <c:ext xmlns:c16="http://schemas.microsoft.com/office/drawing/2014/chart" uri="{C3380CC4-5D6E-409C-BE32-E72D297353CC}">
                  <c16:uniqueId val="{0000000B-905F-4CE7-A2A1-A0ED1ED0C31C}"/>
                </c:ext>
              </c:extLst>
            </c:dLbl>
            <c:dLbl>
              <c:idx val="6"/>
              <c:numFmt formatCode="#,##0" sourceLinked="0"/>
              <c:spPr>
                <a:noFill/>
                <a:ln>
                  <a:noFill/>
                </a:ln>
                <a:effectLst/>
              </c:spPr>
              <c:txPr>
                <a:bodyPr wrap="square" lIns="38100" tIns="19050" rIns="38100" bIns="19050" anchor="ctr">
                  <a:spAutoFit/>
                </a:bodyPr>
                <a:lstStyle/>
                <a:p>
                  <a:pPr>
                    <a:defRPr sz="700" b="1">
                      <a:solidFill>
                        <a:schemeClr val="accent3">
                          <a:lumMod val="50000"/>
                        </a:schemeClr>
                      </a:solidFill>
                    </a:defRPr>
                  </a:pPr>
                  <a:endParaRPr lang="ru-RU"/>
                </a:p>
              </c:txPr>
              <c:showLegendKey val="0"/>
              <c:showVal val="1"/>
              <c:showCatName val="0"/>
              <c:showSerName val="0"/>
              <c:showPercent val="0"/>
              <c:showBubbleSize val="0"/>
              <c:extLst>
                <c:ext xmlns:c16="http://schemas.microsoft.com/office/drawing/2014/chart" uri="{C3380CC4-5D6E-409C-BE32-E72D297353CC}">
                  <c16:uniqueId val="{0000000D-905F-4CE7-A2A1-A0ED1ED0C31C}"/>
                </c:ext>
              </c:extLst>
            </c:dLbl>
            <c:dLbl>
              <c:idx val="7"/>
              <c:numFmt formatCode="#,##0" sourceLinked="0"/>
              <c:spPr>
                <a:noFill/>
                <a:ln>
                  <a:noFill/>
                </a:ln>
                <a:effectLst/>
              </c:spPr>
              <c:txPr>
                <a:bodyPr wrap="square" lIns="38100" tIns="19050" rIns="38100" bIns="19050" anchor="ctr">
                  <a:spAutoFit/>
                </a:bodyPr>
                <a:lstStyle/>
                <a:p>
                  <a:pPr>
                    <a:defRPr sz="700" b="1">
                      <a:solidFill>
                        <a:schemeClr val="accent3">
                          <a:lumMod val="50000"/>
                        </a:schemeClr>
                      </a:solidFill>
                    </a:defRPr>
                  </a:pPr>
                  <a:endParaRPr lang="ru-RU"/>
                </a:p>
              </c:txPr>
              <c:showLegendKey val="0"/>
              <c:showVal val="1"/>
              <c:showCatName val="0"/>
              <c:showSerName val="0"/>
              <c:showPercent val="0"/>
              <c:showBubbleSize val="0"/>
              <c:extLst>
                <c:ext xmlns:c16="http://schemas.microsoft.com/office/drawing/2014/chart" uri="{C3380CC4-5D6E-409C-BE32-E72D297353CC}">
                  <c16:uniqueId val="{0000000F-905F-4CE7-A2A1-A0ED1ED0C31C}"/>
                </c:ext>
              </c:extLst>
            </c:dLbl>
            <c:numFmt formatCode="#,##0" sourceLinked="0"/>
            <c:spPr>
              <a:noFill/>
              <a:ln>
                <a:noFill/>
              </a:ln>
              <a:effectLst/>
            </c:spPr>
            <c:txPr>
              <a:bodyPr wrap="square" lIns="38100" tIns="19050" rIns="38100" bIns="19050" anchor="ctr">
                <a:spAutoFit/>
              </a:bodyPr>
              <a:lstStyle/>
              <a:p>
                <a:pPr>
                  <a:defRPr sz="700"/>
                </a:pPr>
                <a:endParaRPr lang="ru-RU"/>
              </a:p>
            </c:txPr>
            <c:showLegendKey val="0"/>
            <c:showVal val="1"/>
            <c:showCatName val="0"/>
            <c:showSerName val="0"/>
            <c:showPercent val="0"/>
            <c:showBubbleSize val="0"/>
            <c:showLeaderLines val="0"/>
            <c:extLst>
              <c:ext xmlns:c15="http://schemas.microsoft.com/office/drawing/2012/chart" uri="{CE6537A1-D6FC-4f65-9D91-7224C49458BB}">
                <c15:showLeaderLines val="1"/>
              </c:ext>
            </c:extLst>
          </c:dLbls>
          <c:cat>
            <c:multiLvlStrRef>
              <c:f>Лист1!$A$2:$B$9</c:f>
              <c:multiLvlStrCache>
                <c:ptCount val="8"/>
                <c:lvl>
                  <c:pt idx="0">
                    <c:v>I</c:v>
                  </c:pt>
                  <c:pt idx="1">
                    <c:v>II</c:v>
                  </c:pt>
                  <c:pt idx="2">
                    <c:v>III</c:v>
                  </c:pt>
                  <c:pt idx="3">
                    <c:v>IV</c:v>
                  </c:pt>
                  <c:pt idx="4">
                    <c:v>I</c:v>
                  </c:pt>
                  <c:pt idx="5">
                    <c:v>II</c:v>
                  </c:pt>
                  <c:pt idx="6">
                    <c:v>III</c:v>
                  </c:pt>
                  <c:pt idx="7">
                    <c:v>IV</c:v>
                  </c:pt>
                </c:lvl>
                <c:lvl>
                  <c:pt idx="0">
                    <c:v>2022</c:v>
                  </c:pt>
                  <c:pt idx="4">
                    <c:v>2023</c:v>
                  </c:pt>
                </c:lvl>
              </c:multiLvlStrCache>
            </c:multiLvlStrRef>
          </c:cat>
          <c:val>
            <c:numRef>
              <c:f>Лист1!$C$2:$C$9</c:f>
              <c:numCache>
                <c:formatCode>#,##0.00</c:formatCode>
                <c:ptCount val="8"/>
                <c:pt idx="0">
                  <c:v>9080</c:v>
                </c:pt>
                <c:pt idx="1">
                  <c:v>8518</c:v>
                </c:pt>
                <c:pt idx="2">
                  <c:v>11773</c:v>
                </c:pt>
                <c:pt idx="3">
                  <c:v>10316</c:v>
                </c:pt>
                <c:pt idx="4">
                  <c:v>8538</c:v>
                </c:pt>
                <c:pt idx="5">
                  <c:v>10954</c:v>
                </c:pt>
                <c:pt idx="6">
                  <c:v>11639</c:v>
                </c:pt>
                <c:pt idx="7">
                  <c:v>13220</c:v>
                </c:pt>
              </c:numCache>
            </c:numRef>
          </c:val>
          <c:extLst>
            <c:ext xmlns:c16="http://schemas.microsoft.com/office/drawing/2014/chart" uri="{C3380CC4-5D6E-409C-BE32-E72D297353CC}">
              <c16:uniqueId val="{00000018-905F-4CE7-A2A1-A0ED1ED0C31C}"/>
            </c:ext>
          </c:extLst>
        </c:ser>
        <c:dLbls>
          <c:showLegendKey val="0"/>
          <c:showVal val="0"/>
          <c:showCatName val="0"/>
          <c:showSerName val="0"/>
          <c:showPercent val="0"/>
          <c:showBubbleSize val="0"/>
        </c:dLbls>
        <c:gapWidth val="35"/>
        <c:axId val="-1527629664"/>
        <c:axId val="-1527635648"/>
      </c:barChart>
      <c:catAx>
        <c:axId val="-1527629664"/>
        <c:scaling>
          <c:orientation val="minMax"/>
        </c:scaling>
        <c:delete val="0"/>
        <c:axPos val="b"/>
        <c:numFmt formatCode="General" sourceLinked="1"/>
        <c:majorTickMark val="none"/>
        <c:minorTickMark val="none"/>
        <c:tickLblPos val="nextTo"/>
        <c:spPr>
          <a:noFill/>
          <a:ln w="9525" cap="flat" cmpd="sng" algn="ctr">
            <a:solidFill>
              <a:schemeClr val="tx1">
                <a:lumMod val="15000"/>
                <a:lumOff val="85000"/>
              </a:schemeClr>
            </a:solidFill>
            <a:round/>
          </a:ln>
          <a:effectLst/>
        </c:spPr>
        <c:txPr>
          <a:bodyPr rot="-60000000" vert="horz"/>
          <a:lstStyle/>
          <a:p>
            <a:pPr>
              <a:defRPr/>
            </a:pPr>
            <a:endParaRPr lang="ru-RU"/>
          </a:p>
        </c:txPr>
        <c:crossAx val="-1527635648"/>
        <c:crosses val="autoZero"/>
        <c:auto val="1"/>
        <c:lblAlgn val="ctr"/>
        <c:lblOffset val="0"/>
        <c:noMultiLvlLbl val="0"/>
      </c:catAx>
      <c:valAx>
        <c:axId val="-1527635648"/>
        <c:scaling>
          <c:orientation val="minMax"/>
        </c:scaling>
        <c:delete val="0"/>
        <c:axPos val="l"/>
        <c:majorGridlines>
          <c:spPr>
            <a:ln w="9525" cap="flat" cmpd="sng" algn="ctr">
              <a:solidFill>
                <a:schemeClr val="tx1">
                  <a:lumMod val="15000"/>
                  <a:lumOff val="85000"/>
                </a:schemeClr>
              </a:solidFill>
              <a:prstDash val="sysDot"/>
              <a:round/>
            </a:ln>
            <a:effectLst/>
          </c:spPr>
        </c:majorGridlines>
        <c:numFmt formatCode="#,##0" sourceLinked="0"/>
        <c:majorTickMark val="none"/>
        <c:minorTickMark val="none"/>
        <c:tickLblPos val="nextTo"/>
        <c:spPr>
          <a:noFill/>
          <a:ln>
            <a:noFill/>
          </a:ln>
          <a:effectLst/>
        </c:spPr>
        <c:txPr>
          <a:bodyPr rot="-60000000" vert="horz"/>
          <a:lstStyle/>
          <a:p>
            <a:pPr>
              <a:defRPr sz="700"/>
            </a:pPr>
            <a:endParaRPr lang="ru-RU"/>
          </a:p>
        </c:txPr>
        <c:crossAx val="-1527629664"/>
        <c:crosses val="autoZero"/>
        <c:crossBetween val="between"/>
      </c:valAx>
      <c:spPr>
        <a:noFill/>
        <a:ln>
          <a:noFill/>
        </a:ln>
        <a:effectLst/>
      </c:spPr>
    </c:plotArea>
    <c:plotVisOnly val="1"/>
    <c:dispBlanksAs val="gap"/>
    <c:showDLblsOverMax val="0"/>
  </c:chart>
  <c:spPr>
    <a:noFill/>
    <a:ln>
      <a:noFill/>
    </a:ln>
    <a:effectLst/>
  </c:spPr>
  <c:txPr>
    <a:bodyPr/>
    <a:lstStyle/>
    <a:p>
      <a:pPr>
        <a:lnSpc>
          <a:spcPct val="50000"/>
        </a:lnSpc>
        <a:defRPr sz="1050">
          <a:solidFill>
            <a:schemeClr val="tx1"/>
          </a:solidFill>
          <a:latin typeface="Arial Narrow" panose="020B0606020202030204" pitchFamily="34" charset="0"/>
          <a:ea typeface="Helvetica" panose="00000500000000000000" pitchFamily="50" charset="0"/>
        </a:defRPr>
      </a:pPr>
      <a:endParaRPr lang="ru-RU"/>
    </a:p>
  </c:txPr>
  <c:externalData r:id="rId1">
    <c:autoUpdate val="0"/>
  </c:externalData>
</c:chartSpace>
</file>

<file path=ppt/charts/chart21.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ru-RU"/>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4.2776980198019808E-2"/>
          <c:y val="6.5984405139378935E-2"/>
          <c:w val="0.90737178217821779"/>
          <c:h val="0.77487253721573013"/>
        </c:manualLayout>
      </c:layout>
      <c:barChart>
        <c:barDir val="col"/>
        <c:grouping val="clustered"/>
        <c:varyColors val="0"/>
        <c:ser>
          <c:idx val="0"/>
          <c:order val="0"/>
          <c:tx>
            <c:strRef>
              <c:f>Лист1!$C$1</c:f>
              <c:strCache>
                <c:ptCount val="1"/>
                <c:pt idx="0">
                  <c:v>Столбец2</c:v>
                </c:pt>
              </c:strCache>
            </c:strRef>
          </c:tx>
          <c:spPr>
            <a:ln w="28575">
              <a:noFill/>
            </a:ln>
            <a:effectLst/>
          </c:spPr>
          <c:invertIfNegative val="0"/>
          <c:dPt>
            <c:idx val="0"/>
            <c:invertIfNegative val="0"/>
            <c:bubble3D val="0"/>
            <c:spPr>
              <a:solidFill>
                <a:srgbClr val="7F7F7F"/>
              </a:solidFill>
              <a:ln w="28575">
                <a:noFill/>
              </a:ln>
              <a:effectLst/>
            </c:spPr>
            <c:extLst>
              <c:ext xmlns:c16="http://schemas.microsoft.com/office/drawing/2014/chart" uri="{C3380CC4-5D6E-409C-BE32-E72D297353CC}">
                <c16:uniqueId val="{00000001-905F-4CE7-A2A1-A0ED1ED0C31C}"/>
              </c:ext>
            </c:extLst>
          </c:dPt>
          <c:dPt>
            <c:idx val="1"/>
            <c:invertIfNegative val="0"/>
            <c:bubble3D val="0"/>
            <c:spPr>
              <a:solidFill>
                <a:srgbClr val="7F7F7F"/>
              </a:solidFill>
              <a:ln w="28575">
                <a:noFill/>
              </a:ln>
              <a:effectLst/>
            </c:spPr>
            <c:extLst>
              <c:ext xmlns:c16="http://schemas.microsoft.com/office/drawing/2014/chart" uri="{C3380CC4-5D6E-409C-BE32-E72D297353CC}">
                <c16:uniqueId val="{00000003-905F-4CE7-A2A1-A0ED1ED0C31C}"/>
              </c:ext>
            </c:extLst>
          </c:dPt>
          <c:dPt>
            <c:idx val="2"/>
            <c:invertIfNegative val="0"/>
            <c:bubble3D val="0"/>
            <c:spPr>
              <a:solidFill>
                <a:srgbClr val="7F7F7F"/>
              </a:solidFill>
              <a:ln w="28575">
                <a:noFill/>
              </a:ln>
              <a:effectLst/>
            </c:spPr>
            <c:extLst>
              <c:ext xmlns:c16="http://schemas.microsoft.com/office/drawing/2014/chart" uri="{C3380CC4-5D6E-409C-BE32-E72D297353CC}">
                <c16:uniqueId val="{00000005-905F-4CE7-A2A1-A0ED1ED0C31C}"/>
              </c:ext>
            </c:extLst>
          </c:dPt>
          <c:dPt>
            <c:idx val="3"/>
            <c:invertIfNegative val="0"/>
            <c:bubble3D val="0"/>
            <c:spPr>
              <a:solidFill>
                <a:srgbClr val="7F7F7F"/>
              </a:solidFill>
              <a:ln w="28575">
                <a:noFill/>
              </a:ln>
              <a:effectLst/>
            </c:spPr>
            <c:extLst>
              <c:ext xmlns:c16="http://schemas.microsoft.com/office/drawing/2014/chart" uri="{C3380CC4-5D6E-409C-BE32-E72D297353CC}">
                <c16:uniqueId val="{00000007-905F-4CE7-A2A1-A0ED1ED0C31C}"/>
              </c:ext>
            </c:extLst>
          </c:dPt>
          <c:dPt>
            <c:idx val="4"/>
            <c:invertIfNegative val="0"/>
            <c:bubble3D val="0"/>
            <c:spPr>
              <a:solidFill>
                <a:srgbClr val="7F7F7F"/>
              </a:solidFill>
              <a:ln w="28575">
                <a:noFill/>
              </a:ln>
              <a:effectLst/>
            </c:spPr>
            <c:extLst>
              <c:ext xmlns:c16="http://schemas.microsoft.com/office/drawing/2014/chart" uri="{C3380CC4-5D6E-409C-BE32-E72D297353CC}">
                <c16:uniqueId val="{00000009-905F-4CE7-A2A1-A0ED1ED0C31C}"/>
              </c:ext>
            </c:extLst>
          </c:dPt>
          <c:dPt>
            <c:idx val="5"/>
            <c:invertIfNegative val="0"/>
            <c:bubble3D val="0"/>
            <c:spPr>
              <a:solidFill>
                <a:schemeClr val="accent6">
                  <a:lumMod val="50000"/>
                </a:schemeClr>
              </a:solidFill>
              <a:ln w="28575">
                <a:noFill/>
              </a:ln>
              <a:effectLst/>
            </c:spPr>
            <c:extLst>
              <c:ext xmlns:c16="http://schemas.microsoft.com/office/drawing/2014/chart" uri="{C3380CC4-5D6E-409C-BE32-E72D297353CC}">
                <c16:uniqueId val="{0000000B-905F-4CE7-A2A1-A0ED1ED0C31C}"/>
              </c:ext>
            </c:extLst>
          </c:dPt>
          <c:dPt>
            <c:idx val="6"/>
            <c:invertIfNegative val="0"/>
            <c:bubble3D val="0"/>
            <c:spPr>
              <a:solidFill>
                <a:schemeClr val="accent6">
                  <a:lumMod val="50000"/>
                </a:schemeClr>
              </a:solidFill>
              <a:ln w="28575">
                <a:noFill/>
              </a:ln>
              <a:effectLst/>
            </c:spPr>
            <c:extLst>
              <c:ext xmlns:c16="http://schemas.microsoft.com/office/drawing/2014/chart" uri="{C3380CC4-5D6E-409C-BE32-E72D297353CC}">
                <c16:uniqueId val="{0000000D-905F-4CE7-A2A1-A0ED1ED0C31C}"/>
              </c:ext>
            </c:extLst>
          </c:dPt>
          <c:dPt>
            <c:idx val="7"/>
            <c:invertIfNegative val="0"/>
            <c:bubble3D val="0"/>
            <c:spPr>
              <a:solidFill>
                <a:schemeClr val="accent6">
                  <a:lumMod val="50000"/>
                </a:schemeClr>
              </a:solidFill>
              <a:ln w="28575">
                <a:noFill/>
              </a:ln>
              <a:effectLst/>
            </c:spPr>
            <c:extLst>
              <c:ext xmlns:c16="http://schemas.microsoft.com/office/drawing/2014/chart" uri="{C3380CC4-5D6E-409C-BE32-E72D297353CC}">
                <c16:uniqueId val="{0000000F-905F-4CE7-A2A1-A0ED1ED0C31C}"/>
              </c:ext>
            </c:extLst>
          </c:dPt>
          <c:dLbls>
            <c:dLbl>
              <c:idx val="5"/>
              <c:numFmt formatCode="#,##0" sourceLinked="0"/>
              <c:spPr>
                <a:noFill/>
                <a:ln>
                  <a:noFill/>
                </a:ln>
                <a:effectLst/>
              </c:spPr>
              <c:txPr>
                <a:bodyPr wrap="square" lIns="38100" tIns="19050" rIns="38100" bIns="19050" anchor="ctr">
                  <a:spAutoFit/>
                </a:bodyPr>
                <a:lstStyle/>
                <a:p>
                  <a:pPr>
                    <a:defRPr sz="700" b="1">
                      <a:solidFill>
                        <a:srgbClr val="632523"/>
                      </a:solidFill>
                    </a:defRPr>
                  </a:pPr>
                  <a:endParaRPr lang="ru-RU"/>
                </a:p>
              </c:txPr>
              <c:showLegendKey val="0"/>
              <c:showVal val="1"/>
              <c:showCatName val="0"/>
              <c:showSerName val="0"/>
              <c:showPercent val="0"/>
              <c:showBubbleSize val="0"/>
              <c:extLst>
                <c:ext xmlns:c16="http://schemas.microsoft.com/office/drawing/2014/chart" uri="{C3380CC4-5D6E-409C-BE32-E72D297353CC}">
                  <c16:uniqueId val="{0000000B-905F-4CE7-A2A1-A0ED1ED0C31C}"/>
                </c:ext>
              </c:extLst>
            </c:dLbl>
            <c:dLbl>
              <c:idx val="6"/>
              <c:numFmt formatCode="#,##0" sourceLinked="0"/>
              <c:spPr>
                <a:noFill/>
                <a:ln>
                  <a:noFill/>
                </a:ln>
                <a:effectLst/>
              </c:spPr>
              <c:txPr>
                <a:bodyPr wrap="square" lIns="38100" tIns="19050" rIns="38100" bIns="19050" anchor="ctr">
                  <a:spAutoFit/>
                </a:bodyPr>
                <a:lstStyle/>
                <a:p>
                  <a:pPr>
                    <a:defRPr sz="700" b="1">
                      <a:solidFill>
                        <a:srgbClr val="632523"/>
                      </a:solidFill>
                    </a:defRPr>
                  </a:pPr>
                  <a:endParaRPr lang="ru-RU"/>
                </a:p>
              </c:txPr>
              <c:showLegendKey val="0"/>
              <c:showVal val="1"/>
              <c:showCatName val="0"/>
              <c:showSerName val="0"/>
              <c:showPercent val="0"/>
              <c:showBubbleSize val="0"/>
              <c:extLst>
                <c:ext xmlns:c16="http://schemas.microsoft.com/office/drawing/2014/chart" uri="{C3380CC4-5D6E-409C-BE32-E72D297353CC}">
                  <c16:uniqueId val="{0000000D-905F-4CE7-A2A1-A0ED1ED0C31C}"/>
                </c:ext>
              </c:extLst>
            </c:dLbl>
            <c:dLbl>
              <c:idx val="7"/>
              <c:numFmt formatCode="#,##0" sourceLinked="0"/>
              <c:spPr>
                <a:noFill/>
                <a:ln>
                  <a:noFill/>
                </a:ln>
                <a:effectLst/>
              </c:spPr>
              <c:txPr>
                <a:bodyPr wrap="square" lIns="38100" tIns="19050" rIns="38100" bIns="19050" anchor="ctr">
                  <a:spAutoFit/>
                </a:bodyPr>
                <a:lstStyle/>
                <a:p>
                  <a:pPr>
                    <a:defRPr sz="700" b="1">
                      <a:solidFill>
                        <a:srgbClr val="632523"/>
                      </a:solidFill>
                    </a:defRPr>
                  </a:pPr>
                  <a:endParaRPr lang="ru-RU"/>
                </a:p>
              </c:txPr>
              <c:showLegendKey val="0"/>
              <c:showVal val="1"/>
              <c:showCatName val="0"/>
              <c:showSerName val="0"/>
              <c:showPercent val="0"/>
              <c:showBubbleSize val="0"/>
              <c:extLst>
                <c:ext xmlns:c16="http://schemas.microsoft.com/office/drawing/2014/chart" uri="{C3380CC4-5D6E-409C-BE32-E72D297353CC}">
                  <c16:uniqueId val="{0000000F-905F-4CE7-A2A1-A0ED1ED0C31C}"/>
                </c:ext>
              </c:extLst>
            </c:dLbl>
            <c:numFmt formatCode="#,##0" sourceLinked="0"/>
            <c:spPr>
              <a:noFill/>
              <a:ln>
                <a:noFill/>
              </a:ln>
              <a:effectLst/>
            </c:spPr>
            <c:txPr>
              <a:bodyPr wrap="square" lIns="38100" tIns="19050" rIns="38100" bIns="19050" anchor="ctr">
                <a:spAutoFit/>
              </a:bodyPr>
              <a:lstStyle/>
              <a:p>
                <a:pPr>
                  <a:defRPr sz="700"/>
                </a:pPr>
                <a:endParaRPr lang="ru-RU"/>
              </a:p>
            </c:txPr>
            <c:showLegendKey val="0"/>
            <c:showVal val="1"/>
            <c:showCatName val="0"/>
            <c:showSerName val="0"/>
            <c:showPercent val="0"/>
            <c:showBubbleSize val="0"/>
            <c:showLeaderLines val="0"/>
            <c:extLst>
              <c:ext xmlns:c15="http://schemas.microsoft.com/office/drawing/2012/chart" uri="{CE6537A1-D6FC-4f65-9D91-7224C49458BB}">
                <c15:showLeaderLines val="1"/>
              </c:ext>
            </c:extLst>
          </c:dLbls>
          <c:cat>
            <c:multiLvlStrRef>
              <c:f>Лист1!$A$2:$B$9</c:f>
              <c:multiLvlStrCache>
                <c:ptCount val="8"/>
                <c:lvl>
                  <c:pt idx="0">
                    <c:v>I</c:v>
                  </c:pt>
                  <c:pt idx="1">
                    <c:v>II</c:v>
                  </c:pt>
                  <c:pt idx="2">
                    <c:v>III</c:v>
                  </c:pt>
                  <c:pt idx="3">
                    <c:v>IV</c:v>
                  </c:pt>
                  <c:pt idx="4">
                    <c:v>I</c:v>
                  </c:pt>
                  <c:pt idx="5">
                    <c:v>II</c:v>
                  </c:pt>
                  <c:pt idx="6">
                    <c:v>III</c:v>
                  </c:pt>
                  <c:pt idx="7">
                    <c:v>IV</c:v>
                  </c:pt>
                </c:lvl>
                <c:lvl>
                  <c:pt idx="0">
                    <c:v>2022</c:v>
                  </c:pt>
                  <c:pt idx="4">
                    <c:v>2023</c:v>
                  </c:pt>
                </c:lvl>
              </c:multiLvlStrCache>
            </c:multiLvlStrRef>
          </c:cat>
          <c:val>
            <c:numRef>
              <c:f>Лист1!$C$2:$C$9</c:f>
              <c:numCache>
                <c:formatCode>#,##0.00</c:formatCode>
                <c:ptCount val="8"/>
                <c:pt idx="0">
                  <c:v>9080</c:v>
                </c:pt>
                <c:pt idx="1">
                  <c:v>8518</c:v>
                </c:pt>
                <c:pt idx="2">
                  <c:v>11773</c:v>
                </c:pt>
                <c:pt idx="3">
                  <c:v>10316</c:v>
                </c:pt>
                <c:pt idx="4">
                  <c:v>8538</c:v>
                </c:pt>
                <c:pt idx="5">
                  <c:v>9374</c:v>
                </c:pt>
                <c:pt idx="6">
                  <c:v>10288</c:v>
                </c:pt>
                <c:pt idx="7">
                  <c:v>12359</c:v>
                </c:pt>
              </c:numCache>
            </c:numRef>
          </c:val>
          <c:extLst>
            <c:ext xmlns:c16="http://schemas.microsoft.com/office/drawing/2014/chart" uri="{C3380CC4-5D6E-409C-BE32-E72D297353CC}">
              <c16:uniqueId val="{00000018-905F-4CE7-A2A1-A0ED1ED0C31C}"/>
            </c:ext>
          </c:extLst>
        </c:ser>
        <c:dLbls>
          <c:showLegendKey val="0"/>
          <c:showVal val="0"/>
          <c:showCatName val="0"/>
          <c:showSerName val="0"/>
          <c:showPercent val="0"/>
          <c:showBubbleSize val="0"/>
        </c:dLbls>
        <c:gapWidth val="35"/>
        <c:axId val="-1527629664"/>
        <c:axId val="-1527635648"/>
      </c:barChart>
      <c:catAx>
        <c:axId val="-1527629664"/>
        <c:scaling>
          <c:orientation val="minMax"/>
        </c:scaling>
        <c:delete val="0"/>
        <c:axPos val="b"/>
        <c:numFmt formatCode="General" sourceLinked="1"/>
        <c:majorTickMark val="none"/>
        <c:minorTickMark val="none"/>
        <c:tickLblPos val="nextTo"/>
        <c:spPr>
          <a:noFill/>
          <a:ln w="9525" cap="flat" cmpd="sng" algn="ctr">
            <a:solidFill>
              <a:schemeClr val="tx1">
                <a:lumMod val="15000"/>
                <a:lumOff val="85000"/>
              </a:schemeClr>
            </a:solidFill>
            <a:round/>
          </a:ln>
          <a:effectLst/>
        </c:spPr>
        <c:txPr>
          <a:bodyPr rot="-60000000" vert="horz"/>
          <a:lstStyle/>
          <a:p>
            <a:pPr>
              <a:defRPr/>
            </a:pPr>
            <a:endParaRPr lang="ru-RU"/>
          </a:p>
        </c:txPr>
        <c:crossAx val="-1527635648"/>
        <c:crosses val="autoZero"/>
        <c:auto val="1"/>
        <c:lblAlgn val="ctr"/>
        <c:lblOffset val="0"/>
        <c:noMultiLvlLbl val="0"/>
      </c:catAx>
      <c:valAx>
        <c:axId val="-1527635648"/>
        <c:scaling>
          <c:orientation val="minMax"/>
          <c:max val="14000"/>
          <c:min val="0"/>
        </c:scaling>
        <c:delete val="0"/>
        <c:axPos val="r"/>
        <c:majorGridlines>
          <c:spPr>
            <a:ln w="9525" cap="flat" cmpd="sng" algn="ctr">
              <a:solidFill>
                <a:schemeClr val="tx1">
                  <a:lumMod val="15000"/>
                  <a:lumOff val="85000"/>
                </a:schemeClr>
              </a:solidFill>
              <a:prstDash val="sysDot"/>
              <a:round/>
            </a:ln>
            <a:effectLst/>
          </c:spPr>
        </c:majorGridlines>
        <c:numFmt formatCode="#,##0" sourceLinked="0"/>
        <c:majorTickMark val="none"/>
        <c:minorTickMark val="none"/>
        <c:tickLblPos val="nextTo"/>
        <c:spPr>
          <a:noFill/>
          <a:ln>
            <a:noFill/>
          </a:ln>
          <a:effectLst/>
        </c:spPr>
        <c:txPr>
          <a:bodyPr rot="-60000000" vert="horz"/>
          <a:lstStyle/>
          <a:p>
            <a:pPr>
              <a:defRPr sz="700"/>
            </a:pPr>
            <a:endParaRPr lang="ru-RU"/>
          </a:p>
        </c:txPr>
        <c:crossAx val="-1527629664"/>
        <c:crosses val="max"/>
        <c:crossBetween val="between"/>
      </c:valAx>
      <c:spPr>
        <a:noFill/>
        <a:ln>
          <a:noFill/>
        </a:ln>
        <a:effectLst/>
      </c:spPr>
    </c:plotArea>
    <c:plotVisOnly val="1"/>
    <c:dispBlanksAs val="gap"/>
    <c:showDLblsOverMax val="0"/>
  </c:chart>
  <c:spPr>
    <a:noFill/>
    <a:ln>
      <a:noFill/>
    </a:ln>
    <a:effectLst/>
  </c:spPr>
  <c:txPr>
    <a:bodyPr/>
    <a:lstStyle/>
    <a:p>
      <a:pPr>
        <a:lnSpc>
          <a:spcPct val="50000"/>
        </a:lnSpc>
        <a:defRPr sz="1050">
          <a:solidFill>
            <a:schemeClr val="tx1"/>
          </a:solidFill>
          <a:latin typeface="Arial Narrow" panose="020B0606020202030204" pitchFamily="34" charset="0"/>
          <a:ea typeface="Helvetica" panose="00000500000000000000" pitchFamily="50" charset="0"/>
        </a:defRPr>
      </a:pPr>
      <a:endParaRPr lang="ru-RU"/>
    </a:p>
  </c:txPr>
  <c:externalData r:id="rId1">
    <c:autoUpdate val="0"/>
  </c:externalData>
</c:chartSpace>
</file>

<file path=ppt/charts/chart22.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ru-RU"/>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4.2776980198019808E-2"/>
          <c:y val="6.5984263783967309E-2"/>
          <c:w val="0.90737178217821779"/>
          <c:h val="0.77487253721573013"/>
        </c:manualLayout>
      </c:layout>
      <c:barChart>
        <c:barDir val="col"/>
        <c:grouping val="clustered"/>
        <c:varyColors val="0"/>
        <c:ser>
          <c:idx val="0"/>
          <c:order val="0"/>
          <c:tx>
            <c:strRef>
              <c:f>Лист1!$C$1</c:f>
              <c:strCache>
                <c:ptCount val="1"/>
                <c:pt idx="0">
                  <c:v>Столбец2</c:v>
                </c:pt>
              </c:strCache>
            </c:strRef>
          </c:tx>
          <c:spPr>
            <a:ln w="28575">
              <a:noFill/>
            </a:ln>
            <a:effectLst/>
          </c:spPr>
          <c:invertIfNegative val="0"/>
          <c:dPt>
            <c:idx val="0"/>
            <c:invertIfNegative val="0"/>
            <c:bubble3D val="0"/>
            <c:spPr>
              <a:solidFill>
                <a:srgbClr val="7F7F7F"/>
              </a:solidFill>
              <a:ln w="28575">
                <a:noFill/>
              </a:ln>
              <a:effectLst/>
            </c:spPr>
            <c:extLst>
              <c:ext xmlns:c16="http://schemas.microsoft.com/office/drawing/2014/chart" uri="{C3380CC4-5D6E-409C-BE32-E72D297353CC}">
                <c16:uniqueId val="{00000001-024D-4D1D-A88C-A040FAC630ED}"/>
              </c:ext>
            </c:extLst>
          </c:dPt>
          <c:dPt>
            <c:idx val="1"/>
            <c:invertIfNegative val="0"/>
            <c:bubble3D val="0"/>
            <c:spPr>
              <a:solidFill>
                <a:srgbClr val="7F7F7F"/>
              </a:solidFill>
              <a:ln w="28575">
                <a:noFill/>
              </a:ln>
              <a:effectLst/>
            </c:spPr>
            <c:extLst>
              <c:ext xmlns:c16="http://schemas.microsoft.com/office/drawing/2014/chart" uri="{C3380CC4-5D6E-409C-BE32-E72D297353CC}">
                <c16:uniqueId val="{00000003-024D-4D1D-A88C-A040FAC630ED}"/>
              </c:ext>
            </c:extLst>
          </c:dPt>
          <c:dPt>
            <c:idx val="2"/>
            <c:invertIfNegative val="0"/>
            <c:bubble3D val="0"/>
            <c:spPr>
              <a:solidFill>
                <a:srgbClr val="7F7F7F"/>
              </a:solidFill>
              <a:ln w="28575">
                <a:noFill/>
              </a:ln>
              <a:effectLst/>
            </c:spPr>
            <c:extLst>
              <c:ext xmlns:c16="http://schemas.microsoft.com/office/drawing/2014/chart" uri="{C3380CC4-5D6E-409C-BE32-E72D297353CC}">
                <c16:uniqueId val="{00000005-024D-4D1D-A88C-A040FAC630ED}"/>
              </c:ext>
            </c:extLst>
          </c:dPt>
          <c:dPt>
            <c:idx val="3"/>
            <c:invertIfNegative val="0"/>
            <c:bubble3D val="0"/>
            <c:spPr>
              <a:solidFill>
                <a:srgbClr val="7F7F7F"/>
              </a:solidFill>
              <a:ln w="28575">
                <a:noFill/>
              </a:ln>
              <a:effectLst/>
            </c:spPr>
            <c:extLst>
              <c:ext xmlns:c16="http://schemas.microsoft.com/office/drawing/2014/chart" uri="{C3380CC4-5D6E-409C-BE32-E72D297353CC}">
                <c16:uniqueId val="{00000007-024D-4D1D-A88C-A040FAC630ED}"/>
              </c:ext>
            </c:extLst>
          </c:dPt>
          <c:dPt>
            <c:idx val="4"/>
            <c:invertIfNegative val="0"/>
            <c:bubble3D val="0"/>
            <c:spPr>
              <a:solidFill>
                <a:srgbClr val="7F7F7F"/>
              </a:solidFill>
              <a:ln w="28575">
                <a:noFill/>
              </a:ln>
              <a:effectLst/>
            </c:spPr>
            <c:extLst>
              <c:ext xmlns:c16="http://schemas.microsoft.com/office/drawing/2014/chart" uri="{C3380CC4-5D6E-409C-BE32-E72D297353CC}">
                <c16:uniqueId val="{00000009-024D-4D1D-A88C-A040FAC630ED}"/>
              </c:ext>
            </c:extLst>
          </c:dPt>
          <c:dPt>
            <c:idx val="5"/>
            <c:invertIfNegative val="0"/>
            <c:bubble3D val="0"/>
            <c:spPr>
              <a:solidFill>
                <a:srgbClr val="7F7F7F"/>
              </a:solidFill>
              <a:ln w="28575">
                <a:noFill/>
              </a:ln>
              <a:effectLst/>
            </c:spPr>
            <c:extLst>
              <c:ext xmlns:c16="http://schemas.microsoft.com/office/drawing/2014/chart" uri="{C3380CC4-5D6E-409C-BE32-E72D297353CC}">
                <c16:uniqueId val="{0000000B-024D-4D1D-A88C-A040FAC630ED}"/>
              </c:ext>
            </c:extLst>
          </c:dPt>
          <c:dPt>
            <c:idx val="6"/>
            <c:invertIfNegative val="0"/>
            <c:bubble3D val="0"/>
            <c:spPr>
              <a:solidFill>
                <a:srgbClr val="7F7F7F"/>
              </a:solidFill>
              <a:ln w="28575">
                <a:noFill/>
              </a:ln>
              <a:effectLst/>
            </c:spPr>
            <c:extLst>
              <c:ext xmlns:c16="http://schemas.microsoft.com/office/drawing/2014/chart" uri="{C3380CC4-5D6E-409C-BE32-E72D297353CC}">
                <c16:uniqueId val="{0000000D-024D-4D1D-A88C-A040FAC630ED}"/>
              </c:ext>
            </c:extLst>
          </c:dPt>
          <c:dPt>
            <c:idx val="7"/>
            <c:invertIfNegative val="0"/>
            <c:bubble3D val="0"/>
            <c:spPr>
              <a:solidFill>
                <a:srgbClr val="7F7F7F"/>
              </a:solidFill>
              <a:ln w="28575">
                <a:noFill/>
              </a:ln>
              <a:effectLst/>
            </c:spPr>
            <c:extLst>
              <c:ext xmlns:c16="http://schemas.microsoft.com/office/drawing/2014/chart" uri="{C3380CC4-5D6E-409C-BE32-E72D297353CC}">
                <c16:uniqueId val="{0000000F-024D-4D1D-A88C-A040FAC630ED}"/>
              </c:ext>
            </c:extLst>
          </c:dPt>
          <c:dPt>
            <c:idx val="8"/>
            <c:invertIfNegative val="0"/>
            <c:bubble3D val="0"/>
            <c:spPr>
              <a:solidFill>
                <a:srgbClr val="7F7F7F"/>
              </a:solidFill>
              <a:ln w="28575">
                <a:noFill/>
              </a:ln>
              <a:effectLst/>
            </c:spPr>
            <c:extLst>
              <c:ext xmlns:c16="http://schemas.microsoft.com/office/drawing/2014/chart" uri="{C3380CC4-5D6E-409C-BE32-E72D297353CC}">
                <c16:uniqueId val="{00000011-024D-4D1D-A88C-A040FAC630ED}"/>
              </c:ext>
            </c:extLst>
          </c:dPt>
          <c:dLbls>
            <c:dLbl>
              <c:idx val="9"/>
              <c:numFmt formatCode="#,##0" sourceLinked="0"/>
              <c:spPr>
                <a:noFill/>
                <a:ln>
                  <a:noFill/>
                </a:ln>
                <a:effectLst/>
              </c:spPr>
              <c:txPr>
                <a:bodyPr wrap="square" lIns="38100" tIns="19050" rIns="38100" bIns="19050" anchor="ctr">
                  <a:spAutoFit/>
                </a:bodyPr>
                <a:lstStyle/>
                <a:p>
                  <a:pPr>
                    <a:defRPr b="1">
                      <a:solidFill>
                        <a:srgbClr val="007F76"/>
                      </a:solidFill>
                    </a:defRPr>
                  </a:pPr>
                  <a:endParaRPr lang="ru-RU"/>
                </a:p>
              </c:txPr>
              <c:showLegendKey val="0"/>
              <c:showVal val="1"/>
              <c:showCatName val="0"/>
              <c:showSerName val="0"/>
              <c:showPercent val="0"/>
              <c:showBubbleSize val="0"/>
              <c:extLst>
                <c:ext xmlns:c16="http://schemas.microsoft.com/office/drawing/2014/chart" uri="{C3380CC4-5D6E-409C-BE32-E72D297353CC}">
                  <c16:uniqueId val="{00000012-1935-4C00-8885-A965951F86B7}"/>
                </c:ext>
              </c:extLst>
            </c:dLbl>
            <c:dLbl>
              <c:idx val="10"/>
              <c:numFmt formatCode="#,##0" sourceLinked="0"/>
              <c:spPr>
                <a:noFill/>
                <a:ln>
                  <a:noFill/>
                </a:ln>
                <a:effectLst/>
              </c:spPr>
              <c:txPr>
                <a:bodyPr wrap="square" lIns="38100" tIns="19050" rIns="38100" bIns="19050" anchor="ctr">
                  <a:spAutoFit/>
                </a:bodyPr>
                <a:lstStyle/>
                <a:p>
                  <a:pPr>
                    <a:defRPr b="1">
                      <a:solidFill>
                        <a:srgbClr val="007F76"/>
                      </a:solidFill>
                    </a:defRPr>
                  </a:pPr>
                  <a:endParaRPr lang="ru-RU"/>
                </a:p>
              </c:txPr>
              <c:showLegendKey val="0"/>
              <c:showVal val="1"/>
              <c:showCatName val="0"/>
              <c:showSerName val="0"/>
              <c:showPercent val="0"/>
              <c:showBubbleSize val="0"/>
              <c:extLst>
                <c:ext xmlns:c16="http://schemas.microsoft.com/office/drawing/2014/chart" uri="{C3380CC4-5D6E-409C-BE32-E72D297353CC}">
                  <c16:uniqueId val="{00000013-1935-4C00-8885-A965951F86B7}"/>
                </c:ext>
              </c:extLst>
            </c:dLbl>
            <c:dLbl>
              <c:idx val="11"/>
              <c:numFmt formatCode="#,##0" sourceLinked="0"/>
              <c:spPr>
                <a:noFill/>
                <a:ln>
                  <a:noFill/>
                </a:ln>
                <a:effectLst/>
              </c:spPr>
              <c:txPr>
                <a:bodyPr wrap="square" lIns="38100" tIns="19050" rIns="38100" bIns="19050" anchor="ctr">
                  <a:spAutoFit/>
                </a:bodyPr>
                <a:lstStyle/>
                <a:p>
                  <a:pPr>
                    <a:defRPr b="1">
                      <a:solidFill>
                        <a:srgbClr val="007F76"/>
                      </a:solidFill>
                    </a:defRPr>
                  </a:pPr>
                  <a:endParaRPr lang="ru-RU"/>
                </a:p>
              </c:txPr>
              <c:showLegendKey val="0"/>
              <c:showVal val="1"/>
              <c:showCatName val="0"/>
              <c:showSerName val="0"/>
              <c:showPercent val="0"/>
              <c:showBubbleSize val="0"/>
              <c:extLst>
                <c:ext xmlns:c16="http://schemas.microsoft.com/office/drawing/2014/chart" uri="{C3380CC4-5D6E-409C-BE32-E72D297353CC}">
                  <c16:uniqueId val="{00000014-1935-4C00-8885-A965951F86B7}"/>
                </c:ext>
              </c:extLst>
            </c:dLbl>
            <c:numFmt formatCode="#,##0" sourceLinked="0"/>
            <c:spPr>
              <a:noFill/>
              <a:ln>
                <a:noFill/>
              </a:ln>
              <a:effectLst/>
            </c:spPr>
            <c:showLegendKey val="0"/>
            <c:showVal val="1"/>
            <c:showCatName val="0"/>
            <c:showSerName val="0"/>
            <c:showPercent val="0"/>
            <c:showBubbleSize val="0"/>
            <c:showLeaderLines val="0"/>
            <c:extLst>
              <c:ext xmlns:c15="http://schemas.microsoft.com/office/drawing/2012/chart" uri="{CE6537A1-D6FC-4f65-9D91-7224C49458BB}">
                <c15:showLeaderLines val="1"/>
              </c:ext>
            </c:extLst>
          </c:dLbls>
          <c:cat>
            <c:multiLvlStrRef>
              <c:f>Лист1!$A$2:$B$13</c:f>
              <c:multiLvlStrCache>
                <c:ptCount val="12"/>
                <c:lvl>
                  <c:pt idx="0">
                    <c:v>I</c:v>
                  </c:pt>
                  <c:pt idx="1">
                    <c:v>II</c:v>
                  </c:pt>
                  <c:pt idx="2">
                    <c:v>III</c:v>
                  </c:pt>
                  <c:pt idx="3">
                    <c:v>IV</c:v>
                  </c:pt>
                  <c:pt idx="4">
                    <c:v>I</c:v>
                  </c:pt>
                  <c:pt idx="5">
                    <c:v>II</c:v>
                  </c:pt>
                  <c:pt idx="6">
                    <c:v>III</c:v>
                  </c:pt>
                  <c:pt idx="7">
                    <c:v>IV</c:v>
                  </c:pt>
                  <c:pt idx="8">
                    <c:v>I</c:v>
                  </c:pt>
                  <c:pt idx="9">
                    <c:v>II</c:v>
                  </c:pt>
                  <c:pt idx="10">
                    <c:v>III</c:v>
                  </c:pt>
                  <c:pt idx="11">
                    <c:v>IV</c:v>
                  </c:pt>
                </c:lvl>
                <c:lvl>
                  <c:pt idx="0">
                    <c:v>2021</c:v>
                  </c:pt>
                  <c:pt idx="4">
                    <c:v>2022</c:v>
                  </c:pt>
                  <c:pt idx="8">
                    <c:v>2023</c:v>
                  </c:pt>
                </c:lvl>
              </c:multiLvlStrCache>
            </c:multiLvlStrRef>
          </c:cat>
          <c:val>
            <c:numRef>
              <c:f>Лист1!$C$2:$C$13</c:f>
              <c:numCache>
                <c:formatCode>#,##0.00</c:formatCode>
                <c:ptCount val="12"/>
                <c:pt idx="0">
                  <c:v>7843</c:v>
                </c:pt>
                <c:pt idx="1">
                  <c:v>9580</c:v>
                </c:pt>
                <c:pt idx="2">
                  <c:v>13729</c:v>
                </c:pt>
                <c:pt idx="3">
                  <c:v>14064</c:v>
                </c:pt>
                <c:pt idx="4">
                  <c:v>8632</c:v>
                </c:pt>
                <c:pt idx="5">
                  <c:v>10082</c:v>
                </c:pt>
                <c:pt idx="6">
                  <c:v>14011</c:v>
                </c:pt>
                <c:pt idx="7">
                  <c:v>15018</c:v>
                </c:pt>
                <c:pt idx="8">
                  <c:v>10976</c:v>
                </c:pt>
                <c:pt idx="9">
                  <c:v>10279</c:v>
                </c:pt>
                <c:pt idx="10">
                  <c:v>12414</c:v>
                </c:pt>
                <c:pt idx="11">
                  <c:v>15660</c:v>
                </c:pt>
              </c:numCache>
            </c:numRef>
          </c:val>
          <c:extLst>
            <c:ext xmlns:c16="http://schemas.microsoft.com/office/drawing/2014/chart" uri="{C3380CC4-5D6E-409C-BE32-E72D297353CC}">
              <c16:uniqueId val="{00000015-024D-4D1D-A88C-A040FAC630ED}"/>
            </c:ext>
          </c:extLst>
        </c:ser>
        <c:dLbls>
          <c:showLegendKey val="0"/>
          <c:showVal val="0"/>
          <c:showCatName val="0"/>
          <c:showSerName val="0"/>
          <c:showPercent val="0"/>
          <c:showBubbleSize val="0"/>
        </c:dLbls>
        <c:gapWidth val="35"/>
        <c:axId val="-1527629664"/>
        <c:axId val="-1527635648"/>
      </c:barChart>
      <c:barChart>
        <c:barDir val="col"/>
        <c:grouping val="clustered"/>
        <c:varyColors val="0"/>
        <c:ser>
          <c:idx val="1"/>
          <c:order val="1"/>
          <c:tx>
            <c:strRef>
              <c:f>Лист1!$D$1</c:f>
              <c:strCache>
                <c:ptCount val="1"/>
              </c:strCache>
            </c:strRef>
          </c:tx>
          <c:invertIfNegative val="0"/>
          <c:cat>
            <c:multiLvlStrRef>
              <c:f>Лист1!$A$2:$B$13</c:f>
              <c:multiLvlStrCache>
                <c:ptCount val="12"/>
                <c:lvl>
                  <c:pt idx="0">
                    <c:v>I</c:v>
                  </c:pt>
                  <c:pt idx="1">
                    <c:v>II</c:v>
                  </c:pt>
                  <c:pt idx="2">
                    <c:v>III</c:v>
                  </c:pt>
                  <c:pt idx="3">
                    <c:v>IV</c:v>
                  </c:pt>
                  <c:pt idx="4">
                    <c:v>I</c:v>
                  </c:pt>
                  <c:pt idx="5">
                    <c:v>II</c:v>
                  </c:pt>
                  <c:pt idx="6">
                    <c:v>III</c:v>
                  </c:pt>
                  <c:pt idx="7">
                    <c:v>IV</c:v>
                  </c:pt>
                  <c:pt idx="8">
                    <c:v>I</c:v>
                  </c:pt>
                  <c:pt idx="9">
                    <c:v>II</c:v>
                  </c:pt>
                  <c:pt idx="10">
                    <c:v>III</c:v>
                  </c:pt>
                  <c:pt idx="11">
                    <c:v>IV</c:v>
                  </c:pt>
                </c:lvl>
                <c:lvl>
                  <c:pt idx="0">
                    <c:v>2021</c:v>
                  </c:pt>
                  <c:pt idx="4">
                    <c:v>2022</c:v>
                  </c:pt>
                  <c:pt idx="8">
                    <c:v>2023</c:v>
                  </c:pt>
                </c:lvl>
              </c:multiLvlStrCache>
            </c:multiLvlStrRef>
          </c:cat>
          <c:val>
            <c:numRef>
              <c:f>Лист1!$D$2:$D$13</c:f>
              <c:numCache>
                <c:formatCode>General</c:formatCode>
                <c:ptCount val="12"/>
              </c:numCache>
            </c:numRef>
          </c:val>
          <c:extLst>
            <c:ext xmlns:c16="http://schemas.microsoft.com/office/drawing/2014/chart" uri="{C3380CC4-5D6E-409C-BE32-E72D297353CC}">
              <c16:uniqueId val="{00000016-024D-4D1D-A88C-A040FAC630ED}"/>
            </c:ext>
          </c:extLst>
        </c:ser>
        <c:dLbls>
          <c:showLegendKey val="0"/>
          <c:showVal val="0"/>
          <c:showCatName val="0"/>
          <c:showSerName val="0"/>
          <c:showPercent val="0"/>
          <c:showBubbleSize val="0"/>
        </c:dLbls>
        <c:gapWidth val="35"/>
        <c:axId val="472971256"/>
        <c:axId val="472969456"/>
      </c:barChart>
      <c:catAx>
        <c:axId val="-1527629664"/>
        <c:scaling>
          <c:orientation val="minMax"/>
        </c:scaling>
        <c:delete val="0"/>
        <c:axPos val="b"/>
        <c:numFmt formatCode="General" sourceLinked="1"/>
        <c:majorTickMark val="none"/>
        <c:minorTickMark val="none"/>
        <c:tickLblPos val="nextTo"/>
        <c:spPr>
          <a:noFill/>
          <a:ln w="9525" cap="flat" cmpd="sng" algn="ctr">
            <a:solidFill>
              <a:schemeClr val="tx1">
                <a:lumMod val="15000"/>
                <a:lumOff val="85000"/>
              </a:schemeClr>
            </a:solidFill>
            <a:round/>
          </a:ln>
          <a:effectLst/>
        </c:spPr>
        <c:txPr>
          <a:bodyPr rot="-60000000" vert="horz"/>
          <a:lstStyle/>
          <a:p>
            <a:pPr>
              <a:defRPr/>
            </a:pPr>
            <a:endParaRPr lang="ru-RU"/>
          </a:p>
        </c:txPr>
        <c:crossAx val="-1527635648"/>
        <c:crosses val="autoZero"/>
        <c:auto val="1"/>
        <c:lblAlgn val="ctr"/>
        <c:lblOffset val="0"/>
        <c:noMultiLvlLbl val="0"/>
      </c:catAx>
      <c:valAx>
        <c:axId val="-1527635648"/>
        <c:scaling>
          <c:orientation val="minMax"/>
          <c:min val="0"/>
        </c:scaling>
        <c:delete val="0"/>
        <c:axPos val="l"/>
        <c:majorGridlines>
          <c:spPr>
            <a:ln w="9525" cap="flat" cmpd="sng" algn="ctr">
              <a:solidFill>
                <a:schemeClr val="tx1">
                  <a:lumMod val="15000"/>
                  <a:lumOff val="85000"/>
                </a:schemeClr>
              </a:solidFill>
              <a:prstDash val="sysDot"/>
              <a:round/>
            </a:ln>
            <a:effectLst/>
          </c:spPr>
        </c:majorGridlines>
        <c:numFmt formatCode="#,##0" sourceLinked="0"/>
        <c:majorTickMark val="out"/>
        <c:minorTickMark val="none"/>
        <c:tickLblPos val="nextTo"/>
        <c:spPr>
          <a:noFill/>
          <a:ln>
            <a:noFill/>
          </a:ln>
          <a:effectLst/>
        </c:spPr>
        <c:txPr>
          <a:bodyPr rot="-60000000" vert="horz"/>
          <a:lstStyle/>
          <a:p>
            <a:pPr>
              <a:defRPr sz="700"/>
            </a:pPr>
            <a:endParaRPr lang="ru-RU"/>
          </a:p>
        </c:txPr>
        <c:crossAx val="-1527629664"/>
        <c:crosses val="autoZero"/>
        <c:crossBetween val="between"/>
      </c:valAx>
      <c:valAx>
        <c:axId val="472969456"/>
        <c:scaling>
          <c:orientation val="minMax"/>
          <c:max val="18000"/>
          <c:min val="0"/>
        </c:scaling>
        <c:delete val="0"/>
        <c:axPos val="r"/>
        <c:numFmt formatCode="#,##0" sourceLinked="0"/>
        <c:majorTickMark val="none"/>
        <c:minorTickMark val="none"/>
        <c:tickLblPos val="nextTo"/>
        <c:spPr>
          <a:ln>
            <a:noFill/>
          </a:ln>
        </c:spPr>
        <c:txPr>
          <a:bodyPr/>
          <a:lstStyle/>
          <a:p>
            <a:pPr>
              <a:defRPr sz="700"/>
            </a:pPr>
            <a:endParaRPr lang="ru-RU"/>
          </a:p>
        </c:txPr>
        <c:crossAx val="472971256"/>
        <c:crosses val="max"/>
        <c:crossBetween val="between"/>
      </c:valAx>
      <c:catAx>
        <c:axId val="472971256"/>
        <c:scaling>
          <c:orientation val="minMax"/>
        </c:scaling>
        <c:delete val="1"/>
        <c:axPos val="b"/>
        <c:numFmt formatCode="General" sourceLinked="1"/>
        <c:majorTickMark val="out"/>
        <c:minorTickMark val="none"/>
        <c:tickLblPos val="nextTo"/>
        <c:crossAx val="472969456"/>
        <c:crosses val="autoZero"/>
        <c:auto val="1"/>
        <c:lblAlgn val="ctr"/>
        <c:lblOffset val="100"/>
        <c:noMultiLvlLbl val="0"/>
      </c:catAx>
      <c:spPr>
        <a:noFill/>
        <a:ln>
          <a:noFill/>
        </a:ln>
        <a:effectLst/>
      </c:spPr>
    </c:plotArea>
    <c:plotVisOnly val="1"/>
    <c:dispBlanksAs val="gap"/>
    <c:showDLblsOverMax val="0"/>
  </c:chart>
  <c:spPr>
    <a:noFill/>
    <a:ln>
      <a:noFill/>
    </a:ln>
    <a:effectLst/>
  </c:spPr>
  <c:txPr>
    <a:bodyPr/>
    <a:lstStyle/>
    <a:p>
      <a:pPr>
        <a:lnSpc>
          <a:spcPct val="50000"/>
        </a:lnSpc>
        <a:defRPr sz="1050">
          <a:solidFill>
            <a:schemeClr val="tx1"/>
          </a:solidFill>
          <a:latin typeface="Arial Narrow" panose="020B0606020202030204" pitchFamily="34" charset="0"/>
          <a:ea typeface="Helvetica" panose="00000500000000000000" pitchFamily="50" charset="0"/>
        </a:defRPr>
      </a:pPr>
      <a:endParaRPr lang="ru-RU"/>
    </a:p>
  </c:txPr>
  <c:externalData r:id="rId1">
    <c:autoUpdate val="0"/>
  </c:externalData>
</c:chartSpace>
</file>

<file path=ppt/charts/chart23.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ru-RU"/>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4.2776980198019808E-2"/>
          <c:y val="6.5984405139378935E-2"/>
          <c:w val="0.90737178217821779"/>
          <c:h val="0.77487253721573013"/>
        </c:manualLayout>
      </c:layout>
      <c:barChart>
        <c:barDir val="col"/>
        <c:grouping val="clustered"/>
        <c:varyColors val="0"/>
        <c:ser>
          <c:idx val="0"/>
          <c:order val="0"/>
          <c:tx>
            <c:strRef>
              <c:f>Лист1!$C$1</c:f>
              <c:strCache>
                <c:ptCount val="1"/>
                <c:pt idx="0">
                  <c:v>0</c:v>
                </c:pt>
              </c:strCache>
            </c:strRef>
          </c:tx>
          <c:spPr>
            <a:ln w="28575">
              <a:noFill/>
            </a:ln>
            <a:effectLst/>
          </c:spPr>
          <c:invertIfNegative val="0"/>
          <c:dPt>
            <c:idx val="0"/>
            <c:invertIfNegative val="0"/>
            <c:bubble3D val="0"/>
            <c:spPr>
              <a:solidFill>
                <a:srgbClr val="7F7F7F"/>
              </a:solidFill>
              <a:ln w="28575">
                <a:noFill/>
              </a:ln>
              <a:effectLst/>
            </c:spPr>
            <c:extLst>
              <c:ext xmlns:c16="http://schemas.microsoft.com/office/drawing/2014/chart" uri="{C3380CC4-5D6E-409C-BE32-E72D297353CC}">
                <c16:uniqueId val="{00000001-905F-4CE7-A2A1-A0ED1ED0C31C}"/>
              </c:ext>
            </c:extLst>
          </c:dPt>
          <c:dPt>
            <c:idx val="1"/>
            <c:invertIfNegative val="0"/>
            <c:bubble3D val="0"/>
            <c:spPr>
              <a:solidFill>
                <a:srgbClr val="7F7F7F"/>
              </a:solidFill>
              <a:ln w="28575">
                <a:noFill/>
              </a:ln>
              <a:effectLst/>
            </c:spPr>
            <c:extLst>
              <c:ext xmlns:c16="http://schemas.microsoft.com/office/drawing/2014/chart" uri="{C3380CC4-5D6E-409C-BE32-E72D297353CC}">
                <c16:uniqueId val="{00000003-905F-4CE7-A2A1-A0ED1ED0C31C}"/>
              </c:ext>
            </c:extLst>
          </c:dPt>
          <c:dPt>
            <c:idx val="2"/>
            <c:invertIfNegative val="0"/>
            <c:bubble3D val="0"/>
            <c:spPr>
              <a:solidFill>
                <a:srgbClr val="7F7F7F"/>
              </a:solidFill>
              <a:ln w="28575">
                <a:noFill/>
              </a:ln>
              <a:effectLst/>
            </c:spPr>
            <c:extLst>
              <c:ext xmlns:c16="http://schemas.microsoft.com/office/drawing/2014/chart" uri="{C3380CC4-5D6E-409C-BE32-E72D297353CC}">
                <c16:uniqueId val="{00000005-905F-4CE7-A2A1-A0ED1ED0C31C}"/>
              </c:ext>
            </c:extLst>
          </c:dPt>
          <c:dPt>
            <c:idx val="3"/>
            <c:invertIfNegative val="0"/>
            <c:bubble3D val="0"/>
            <c:spPr>
              <a:solidFill>
                <a:srgbClr val="7F7F7F"/>
              </a:solidFill>
              <a:ln w="28575">
                <a:noFill/>
              </a:ln>
              <a:effectLst/>
            </c:spPr>
            <c:extLst>
              <c:ext xmlns:c16="http://schemas.microsoft.com/office/drawing/2014/chart" uri="{C3380CC4-5D6E-409C-BE32-E72D297353CC}">
                <c16:uniqueId val="{00000007-905F-4CE7-A2A1-A0ED1ED0C31C}"/>
              </c:ext>
            </c:extLst>
          </c:dPt>
          <c:dPt>
            <c:idx val="4"/>
            <c:invertIfNegative val="0"/>
            <c:bubble3D val="0"/>
            <c:spPr>
              <a:solidFill>
                <a:srgbClr val="7F7F7F"/>
              </a:solidFill>
              <a:ln w="28575">
                <a:noFill/>
              </a:ln>
              <a:effectLst/>
            </c:spPr>
            <c:extLst>
              <c:ext xmlns:c16="http://schemas.microsoft.com/office/drawing/2014/chart" uri="{C3380CC4-5D6E-409C-BE32-E72D297353CC}">
                <c16:uniqueId val="{00000009-905F-4CE7-A2A1-A0ED1ED0C31C}"/>
              </c:ext>
            </c:extLst>
          </c:dPt>
          <c:dPt>
            <c:idx val="5"/>
            <c:invertIfNegative val="0"/>
            <c:bubble3D val="0"/>
            <c:spPr>
              <a:solidFill>
                <a:schemeClr val="accent3">
                  <a:lumMod val="50000"/>
                </a:schemeClr>
              </a:solidFill>
              <a:ln w="28575">
                <a:noFill/>
              </a:ln>
              <a:effectLst/>
            </c:spPr>
            <c:extLst>
              <c:ext xmlns:c16="http://schemas.microsoft.com/office/drawing/2014/chart" uri="{C3380CC4-5D6E-409C-BE32-E72D297353CC}">
                <c16:uniqueId val="{0000000B-905F-4CE7-A2A1-A0ED1ED0C31C}"/>
              </c:ext>
            </c:extLst>
          </c:dPt>
          <c:dPt>
            <c:idx val="6"/>
            <c:invertIfNegative val="0"/>
            <c:bubble3D val="0"/>
            <c:spPr>
              <a:solidFill>
                <a:schemeClr val="accent3">
                  <a:lumMod val="50000"/>
                </a:schemeClr>
              </a:solidFill>
              <a:ln w="28575">
                <a:noFill/>
              </a:ln>
              <a:effectLst/>
            </c:spPr>
            <c:extLst>
              <c:ext xmlns:c16="http://schemas.microsoft.com/office/drawing/2014/chart" uri="{C3380CC4-5D6E-409C-BE32-E72D297353CC}">
                <c16:uniqueId val="{0000000D-905F-4CE7-A2A1-A0ED1ED0C31C}"/>
              </c:ext>
            </c:extLst>
          </c:dPt>
          <c:dPt>
            <c:idx val="7"/>
            <c:invertIfNegative val="0"/>
            <c:bubble3D val="0"/>
            <c:spPr>
              <a:solidFill>
                <a:schemeClr val="accent3">
                  <a:lumMod val="50000"/>
                </a:schemeClr>
              </a:solidFill>
              <a:ln w="28575">
                <a:noFill/>
              </a:ln>
              <a:effectLst/>
            </c:spPr>
            <c:extLst>
              <c:ext xmlns:c16="http://schemas.microsoft.com/office/drawing/2014/chart" uri="{C3380CC4-5D6E-409C-BE32-E72D297353CC}">
                <c16:uniqueId val="{0000000F-905F-4CE7-A2A1-A0ED1ED0C31C}"/>
              </c:ext>
            </c:extLst>
          </c:dPt>
          <c:dLbls>
            <c:dLbl>
              <c:idx val="5"/>
              <c:numFmt formatCode="#,##0" sourceLinked="0"/>
              <c:spPr>
                <a:noFill/>
                <a:ln>
                  <a:noFill/>
                </a:ln>
                <a:effectLst/>
              </c:spPr>
              <c:txPr>
                <a:bodyPr wrap="square" lIns="38100" tIns="19050" rIns="38100" bIns="19050" anchor="ctr">
                  <a:spAutoFit/>
                </a:bodyPr>
                <a:lstStyle/>
                <a:p>
                  <a:pPr>
                    <a:defRPr sz="700" b="1">
                      <a:solidFill>
                        <a:schemeClr val="accent3">
                          <a:lumMod val="50000"/>
                        </a:schemeClr>
                      </a:solidFill>
                    </a:defRPr>
                  </a:pPr>
                  <a:endParaRPr lang="ru-RU"/>
                </a:p>
              </c:txPr>
              <c:showLegendKey val="0"/>
              <c:showVal val="1"/>
              <c:showCatName val="0"/>
              <c:showSerName val="0"/>
              <c:showPercent val="0"/>
              <c:showBubbleSize val="0"/>
              <c:extLst>
                <c:ext xmlns:c16="http://schemas.microsoft.com/office/drawing/2014/chart" uri="{C3380CC4-5D6E-409C-BE32-E72D297353CC}">
                  <c16:uniqueId val="{0000000B-905F-4CE7-A2A1-A0ED1ED0C31C}"/>
                </c:ext>
              </c:extLst>
            </c:dLbl>
            <c:dLbl>
              <c:idx val="6"/>
              <c:numFmt formatCode="#,##0" sourceLinked="0"/>
              <c:spPr>
                <a:noFill/>
                <a:ln>
                  <a:noFill/>
                </a:ln>
                <a:effectLst/>
              </c:spPr>
              <c:txPr>
                <a:bodyPr wrap="square" lIns="38100" tIns="19050" rIns="38100" bIns="19050" anchor="ctr">
                  <a:spAutoFit/>
                </a:bodyPr>
                <a:lstStyle/>
                <a:p>
                  <a:pPr>
                    <a:defRPr sz="700" b="1">
                      <a:solidFill>
                        <a:schemeClr val="accent3">
                          <a:lumMod val="50000"/>
                        </a:schemeClr>
                      </a:solidFill>
                    </a:defRPr>
                  </a:pPr>
                  <a:endParaRPr lang="ru-RU"/>
                </a:p>
              </c:txPr>
              <c:showLegendKey val="0"/>
              <c:showVal val="1"/>
              <c:showCatName val="0"/>
              <c:showSerName val="0"/>
              <c:showPercent val="0"/>
              <c:showBubbleSize val="0"/>
              <c:extLst>
                <c:ext xmlns:c16="http://schemas.microsoft.com/office/drawing/2014/chart" uri="{C3380CC4-5D6E-409C-BE32-E72D297353CC}">
                  <c16:uniqueId val="{0000000D-905F-4CE7-A2A1-A0ED1ED0C31C}"/>
                </c:ext>
              </c:extLst>
            </c:dLbl>
            <c:dLbl>
              <c:idx val="7"/>
              <c:numFmt formatCode="#,##0" sourceLinked="0"/>
              <c:spPr>
                <a:noFill/>
                <a:ln>
                  <a:noFill/>
                </a:ln>
                <a:effectLst/>
              </c:spPr>
              <c:txPr>
                <a:bodyPr wrap="square" lIns="38100" tIns="19050" rIns="38100" bIns="19050" anchor="ctr">
                  <a:spAutoFit/>
                </a:bodyPr>
                <a:lstStyle/>
                <a:p>
                  <a:pPr>
                    <a:defRPr sz="700" b="1">
                      <a:solidFill>
                        <a:schemeClr val="accent3">
                          <a:lumMod val="50000"/>
                        </a:schemeClr>
                      </a:solidFill>
                    </a:defRPr>
                  </a:pPr>
                  <a:endParaRPr lang="ru-RU"/>
                </a:p>
              </c:txPr>
              <c:showLegendKey val="0"/>
              <c:showVal val="1"/>
              <c:showCatName val="0"/>
              <c:showSerName val="0"/>
              <c:showPercent val="0"/>
              <c:showBubbleSize val="0"/>
              <c:extLst>
                <c:ext xmlns:c16="http://schemas.microsoft.com/office/drawing/2014/chart" uri="{C3380CC4-5D6E-409C-BE32-E72D297353CC}">
                  <c16:uniqueId val="{0000000F-905F-4CE7-A2A1-A0ED1ED0C31C}"/>
                </c:ext>
              </c:extLst>
            </c:dLbl>
            <c:numFmt formatCode="#,##0" sourceLinked="0"/>
            <c:spPr>
              <a:noFill/>
              <a:ln>
                <a:noFill/>
              </a:ln>
              <a:effectLst/>
            </c:spPr>
            <c:txPr>
              <a:bodyPr wrap="square" lIns="38100" tIns="19050" rIns="38100" bIns="19050" anchor="ctr">
                <a:spAutoFit/>
              </a:bodyPr>
              <a:lstStyle/>
              <a:p>
                <a:pPr>
                  <a:defRPr sz="700"/>
                </a:pPr>
                <a:endParaRPr lang="ru-RU"/>
              </a:p>
            </c:txPr>
            <c:showLegendKey val="0"/>
            <c:showVal val="1"/>
            <c:showCatName val="0"/>
            <c:showSerName val="0"/>
            <c:showPercent val="0"/>
            <c:showBubbleSize val="0"/>
            <c:showLeaderLines val="0"/>
            <c:extLst>
              <c:ext xmlns:c15="http://schemas.microsoft.com/office/drawing/2012/chart" uri="{CE6537A1-D6FC-4f65-9D91-7224C49458BB}">
                <c15:showLeaderLines val="1"/>
              </c:ext>
            </c:extLst>
          </c:dLbls>
          <c:cat>
            <c:multiLvlStrRef>
              <c:f>Лист1!$A$2:$B$9</c:f>
              <c:multiLvlStrCache>
                <c:ptCount val="8"/>
                <c:lvl>
                  <c:pt idx="0">
                    <c:v>I</c:v>
                  </c:pt>
                  <c:pt idx="1">
                    <c:v>II</c:v>
                  </c:pt>
                  <c:pt idx="2">
                    <c:v>III</c:v>
                  </c:pt>
                  <c:pt idx="3">
                    <c:v>IV</c:v>
                  </c:pt>
                  <c:pt idx="4">
                    <c:v>I</c:v>
                  </c:pt>
                  <c:pt idx="5">
                    <c:v>II</c:v>
                  </c:pt>
                  <c:pt idx="6">
                    <c:v>III</c:v>
                  </c:pt>
                  <c:pt idx="7">
                    <c:v>IV</c:v>
                  </c:pt>
                </c:lvl>
                <c:lvl>
                  <c:pt idx="0">
                    <c:v>2022</c:v>
                  </c:pt>
                  <c:pt idx="4">
                    <c:v>2023</c:v>
                  </c:pt>
                </c:lvl>
              </c:multiLvlStrCache>
            </c:multiLvlStrRef>
          </c:cat>
          <c:val>
            <c:numRef>
              <c:f>Лист1!$C$2:$C$9</c:f>
              <c:numCache>
                <c:formatCode>#,##0.00</c:formatCode>
                <c:ptCount val="8"/>
                <c:pt idx="0">
                  <c:v>8632</c:v>
                </c:pt>
                <c:pt idx="1">
                  <c:v>10082</c:v>
                </c:pt>
                <c:pt idx="2">
                  <c:v>14011</c:v>
                </c:pt>
                <c:pt idx="3">
                  <c:v>15018</c:v>
                </c:pt>
                <c:pt idx="4">
                  <c:v>10976</c:v>
                </c:pt>
                <c:pt idx="5">
                  <c:v>10699</c:v>
                </c:pt>
                <c:pt idx="6">
                  <c:v>12378</c:v>
                </c:pt>
                <c:pt idx="7">
                  <c:v>15466</c:v>
                </c:pt>
              </c:numCache>
            </c:numRef>
          </c:val>
          <c:extLst>
            <c:ext xmlns:c16="http://schemas.microsoft.com/office/drawing/2014/chart" uri="{C3380CC4-5D6E-409C-BE32-E72D297353CC}">
              <c16:uniqueId val="{00000018-905F-4CE7-A2A1-A0ED1ED0C31C}"/>
            </c:ext>
          </c:extLst>
        </c:ser>
        <c:dLbls>
          <c:showLegendKey val="0"/>
          <c:showVal val="0"/>
          <c:showCatName val="0"/>
          <c:showSerName val="0"/>
          <c:showPercent val="0"/>
          <c:showBubbleSize val="0"/>
        </c:dLbls>
        <c:gapWidth val="35"/>
        <c:axId val="-1527629664"/>
        <c:axId val="-1527635648"/>
      </c:barChart>
      <c:catAx>
        <c:axId val="-1527629664"/>
        <c:scaling>
          <c:orientation val="minMax"/>
        </c:scaling>
        <c:delete val="0"/>
        <c:axPos val="b"/>
        <c:numFmt formatCode="General" sourceLinked="1"/>
        <c:majorTickMark val="none"/>
        <c:minorTickMark val="none"/>
        <c:tickLblPos val="nextTo"/>
        <c:spPr>
          <a:noFill/>
          <a:ln w="9525" cap="flat" cmpd="sng" algn="ctr">
            <a:solidFill>
              <a:schemeClr val="tx1">
                <a:lumMod val="15000"/>
                <a:lumOff val="85000"/>
              </a:schemeClr>
            </a:solidFill>
            <a:round/>
          </a:ln>
          <a:effectLst/>
        </c:spPr>
        <c:txPr>
          <a:bodyPr rot="-60000000" vert="horz"/>
          <a:lstStyle/>
          <a:p>
            <a:pPr>
              <a:defRPr/>
            </a:pPr>
            <a:endParaRPr lang="ru-RU"/>
          </a:p>
        </c:txPr>
        <c:crossAx val="-1527635648"/>
        <c:crosses val="autoZero"/>
        <c:auto val="1"/>
        <c:lblAlgn val="ctr"/>
        <c:lblOffset val="0"/>
        <c:noMultiLvlLbl val="0"/>
      </c:catAx>
      <c:valAx>
        <c:axId val="-1527635648"/>
        <c:scaling>
          <c:orientation val="minMax"/>
        </c:scaling>
        <c:delete val="0"/>
        <c:axPos val="l"/>
        <c:majorGridlines>
          <c:spPr>
            <a:ln w="9525" cap="flat" cmpd="sng" algn="ctr">
              <a:solidFill>
                <a:schemeClr val="tx1">
                  <a:lumMod val="15000"/>
                  <a:lumOff val="85000"/>
                </a:schemeClr>
              </a:solidFill>
              <a:prstDash val="sysDot"/>
              <a:round/>
            </a:ln>
            <a:effectLst/>
          </c:spPr>
        </c:majorGridlines>
        <c:numFmt formatCode="#,##0" sourceLinked="0"/>
        <c:majorTickMark val="none"/>
        <c:minorTickMark val="none"/>
        <c:tickLblPos val="nextTo"/>
        <c:spPr>
          <a:noFill/>
          <a:ln>
            <a:noFill/>
          </a:ln>
          <a:effectLst/>
        </c:spPr>
        <c:txPr>
          <a:bodyPr rot="-60000000" vert="horz"/>
          <a:lstStyle/>
          <a:p>
            <a:pPr>
              <a:defRPr sz="700"/>
            </a:pPr>
            <a:endParaRPr lang="ru-RU"/>
          </a:p>
        </c:txPr>
        <c:crossAx val="-1527629664"/>
        <c:crosses val="autoZero"/>
        <c:crossBetween val="between"/>
      </c:valAx>
      <c:spPr>
        <a:noFill/>
        <a:ln>
          <a:noFill/>
        </a:ln>
        <a:effectLst/>
      </c:spPr>
    </c:plotArea>
    <c:plotVisOnly val="1"/>
    <c:dispBlanksAs val="gap"/>
    <c:showDLblsOverMax val="0"/>
  </c:chart>
  <c:spPr>
    <a:noFill/>
    <a:ln>
      <a:noFill/>
    </a:ln>
    <a:effectLst/>
  </c:spPr>
  <c:txPr>
    <a:bodyPr/>
    <a:lstStyle/>
    <a:p>
      <a:pPr>
        <a:lnSpc>
          <a:spcPct val="50000"/>
        </a:lnSpc>
        <a:defRPr sz="1050">
          <a:solidFill>
            <a:schemeClr val="tx1"/>
          </a:solidFill>
          <a:latin typeface="Arial Narrow" panose="020B0606020202030204" pitchFamily="34" charset="0"/>
          <a:ea typeface="Helvetica" panose="00000500000000000000" pitchFamily="50" charset="0"/>
        </a:defRPr>
      </a:pPr>
      <a:endParaRPr lang="ru-RU"/>
    </a:p>
  </c:txPr>
  <c:externalData r:id="rId1">
    <c:autoUpdate val="0"/>
  </c:externalData>
</c:chartSpace>
</file>

<file path=ppt/charts/chart24.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ru-RU"/>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4.2776980198019808E-2"/>
          <c:y val="6.5984405139378935E-2"/>
          <c:w val="0.90737178217821779"/>
          <c:h val="0.77487253721573013"/>
        </c:manualLayout>
      </c:layout>
      <c:barChart>
        <c:barDir val="col"/>
        <c:grouping val="clustered"/>
        <c:varyColors val="0"/>
        <c:ser>
          <c:idx val="0"/>
          <c:order val="0"/>
          <c:tx>
            <c:strRef>
              <c:f>Лист1!$C$1</c:f>
              <c:strCache>
                <c:ptCount val="1"/>
                <c:pt idx="0">
                  <c:v>Столбец2</c:v>
                </c:pt>
              </c:strCache>
            </c:strRef>
          </c:tx>
          <c:spPr>
            <a:ln w="28575">
              <a:noFill/>
            </a:ln>
            <a:effectLst/>
          </c:spPr>
          <c:invertIfNegative val="0"/>
          <c:dPt>
            <c:idx val="0"/>
            <c:invertIfNegative val="0"/>
            <c:bubble3D val="0"/>
            <c:spPr>
              <a:solidFill>
                <a:srgbClr val="7F7F7F"/>
              </a:solidFill>
              <a:ln w="28575">
                <a:noFill/>
              </a:ln>
              <a:effectLst/>
            </c:spPr>
            <c:extLst>
              <c:ext xmlns:c16="http://schemas.microsoft.com/office/drawing/2014/chart" uri="{C3380CC4-5D6E-409C-BE32-E72D297353CC}">
                <c16:uniqueId val="{00000001-905F-4CE7-A2A1-A0ED1ED0C31C}"/>
              </c:ext>
            </c:extLst>
          </c:dPt>
          <c:dPt>
            <c:idx val="1"/>
            <c:invertIfNegative val="0"/>
            <c:bubble3D val="0"/>
            <c:spPr>
              <a:solidFill>
                <a:srgbClr val="7F7F7F"/>
              </a:solidFill>
              <a:ln w="28575">
                <a:noFill/>
              </a:ln>
              <a:effectLst/>
            </c:spPr>
            <c:extLst>
              <c:ext xmlns:c16="http://schemas.microsoft.com/office/drawing/2014/chart" uri="{C3380CC4-5D6E-409C-BE32-E72D297353CC}">
                <c16:uniqueId val="{00000003-905F-4CE7-A2A1-A0ED1ED0C31C}"/>
              </c:ext>
            </c:extLst>
          </c:dPt>
          <c:dPt>
            <c:idx val="2"/>
            <c:invertIfNegative val="0"/>
            <c:bubble3D val="0"/>
            <c:spPr>
              <a:solidFill>
                <a:srgbClr val="7F7F7F"/>
              </a:solidFill>
              <a:ln w="28575">
                <a:noFill/>
              </a:ln>
              <a:effectLst/>
            </c:spPr>
            <c:extLst>
              <c:ext xmlns:c16="http://schemas.microsoft.com/office/drawing/2014/chart" uri="{C3380CC4-5D6E-409C-BE32-E72D297353CC}">
                <c16:uniqueId val="{00000005-905F-4CE7-A2A1-A0ED1ED0C31C}"/>
              </c:ext>
            </c:extLst>
          </c:dPt>
          <c:dPt>
            <c:idx val="3"/>
            <c:invertIfNegative val="0"/>
            <c:bubble3D val="0"/>
            <c:spPr>
              <a:solidFill>
                <a:srgbClr val="7F7F7F"/>
              </a:solidFill>
              <a:ln w="28575">
                <a:noFill/>
              </a:ln>
              <a:effectLst/>
            </c:spPr>
            <c:extLst>
              <c:ext xmlns:c16="http://schemas.microsoft.com/office/drawing/2014/chart" uri="{C3380CC4-5D6E-409C-BE32-E72D297353CC}">
                <c16:uniqueId val="{00000007-905F-4CE7-A2A1-A0ED1ED0C31C}"/>
              </c:ext>
            </c:extLst>
          </c:dPt>
          <c:dPt>
            <c:idx val="4"/>
            <c:invertIfNegative val="0"/>
            <c:bubble3D val="0"/>
            <c:spPr>
              <a:solidFill>
                <a:srgbClr val="7F7F7F"/>
              </a:solidFill>
              <a:ln w="28575">
                <a:noFill/>
              </a:ln>
              <a:effectLst/>
            </c:spPr>
            <c:extLst>
              <c:ext xmlns:c16="http://schemas.microsoft.com/office/drawing/2014/chart" uri="{C3380CC4-5D6E-409C-BE32-E72D297353CC}">
                <c16:uniqueId val="{00000009-905F-4CE7-A2A1-A0ED1ED0C31C}"/>
              </c:ext>
            </c:extLst>
          </c:dPt>
          <c:dPt>
            <c:idx val="5"/>
            <c:invertIfNegative val="0"/>
            <c:bubble3D val="0"/>
            <c:spPr>
              <a:solidFill>
                <a:schemeClr val="accent6">
                  <a:lumMod val="50000"/>
                </a:schemeClr>
              </a:solidFill>
              <a:ln w="28575">
                <a:noFill/>
              </a:ln>
              <a:effectLst/>
            </c:spPr>
            <c:extLst>
              <c:ext xmlns:c16="http://schemas.microsoft.com/office/drawing/2014/chart" uri="{C3380CC4-5D6E-409C-BE32-E72D297353CC}">
                <c16:uniqueId val="{0000000B-905F-4CE7-A2A1-A0ED1ED0C31C}"/>
              </c:ext>
            </c:extLst>
          </c:dPt>
          <c:dPt>
            <c:idx val="6"/>
            <c:invertIfNegative val="0"/>
            <c:bubble3D val="0"/>
            <c:spPr>
              <a:solidFill>
                <a:schemeClr val="accent6">
                  <a:lumMod val="50000"/>
                </a:schemeClr>
              </a:solidFill>
              <a:ln w="28575">
                <a:noFill/>
              </a:ln>
              <a:effectLst/>
            </c:spPr>
            <c:extLst>
              <c:ext xmlns:c16="http://schemas.microsoft.com/office/drawing/2014/chart" uri="{C3380CC4-5D6E-409C-BE32-E72D297353CC}">
                <c16:uniqueId val="{0000000D-905F-4CE7-A2A1-A0ED1ED0C31C}"/>
              </c:ext>
            </c:extLst>
          </c:dPt>
          <c:dPt>
            <c:idx val="7"/>
            <c:invertIfNegative val="0"/>
            <c:bubble3D val="0"/>
            <c:spPr>
              <a:solidFill>
                <a:schemeClr val="accent6">
                  <a:lumMod val="50000"/>
                </a:schemeClr>
              </a:solidFill>
              <a:ln w="28575">
                <a:noFill/>
              </a:ln>
              <a:effectLst/>
            </c:spPr>
            <c:extLst>
              <c:ext xmlns:c16="http://schemas.microsoft.com/office/drawing/2014/chart" uri="{C3380CC4-5D6E-409C-BE32-E72D297353CC}">
                <c16:uniqueId val="{0000000F-905F-4CE7-A2A1-A0ED1ED0C31C}"/>
              </c:ext>
            </c:extLst>
          </c:dPt>
          <c:dLbls>
            <c:dLbl>
              <c:idx val="5"/>
              <c:numFmt formatCode="#,##0" sourceLinked="0"/>
              <c:spPr>
                <a:noFill/>
                <a:ln>
                  <a:noFill/>
                </a:ln>
                <a:effectLst/>
              </c:spPr>
              <c:txPr>
                <a:bodyPr wrap="square" lIns="38100" tIns="19050" rIns="38100" bIns="19050" anchor="ctr">
                  <a:spAutoFit/>
                </a:bodyPr>
                <a:lstStyle/>
                <a:p>
                  <a:pPr>
                    <a:defRPr sz="700" b="1">
                      <a:solidFill>
                        <a:srgbClr val="632523"/>
                      </a:solidFill>
                    </a:defRPr>
                  </a:pPr>
                  <a:endParaRPr lang="ru-RU"/>
                </a:p>
              </c:txPr>
              <c:showLegendKey val="0"/>
              <c:showVal val="1"/>
              <c:showCatName val="0"/>
              <c:showSerName val="0"/>
              <c:showPercent val="0"/>
              <c:showBubbleSize val="0"/>
              <c:extLst>
                <c:ext xmlns:c16="http://schemas.microsoft.com/office/drawing/2014/chart" uri="{C3380CC4-5D6E-409C-BE32-E72D297353CC}">
                  <c16:uniqueId val="{0000000B-905F-4CE7-A2A1-A0ED1ED0C31C}"/>
                </c:ext>
              </c:extLst>
            </c:dLbl>
            <c:dLbl>
              <c:idx val="6"/>
              <c:numFmt formatCode="#,##0" sourceLinked="0"/>
              <c:spPr>
                <a:noFill/>
                <a:ln>
                  <a:noFill/>
                </a:ln>
                <a:effectLst/>
              </c:spPr>
              <c:txPr>
                <a:bodyPr wrap="square" lIns="38100" tIns="19050" rIns="38100" bIns="19050" anchor="ctr">
                  <a:spAutoFit/>
                </a:bodyPr>
                <a:lstStyle/>
                <a:p>
                  <a:pPr>
                    <a:defRPr sz="700" b="1">
                      <a:solidFill>
                        <a:srgbClr val="632523"/>
                      </a:solidFill>
                    </a:defRPr>
                  </a:pPr>
                  <a:endParaRPr lang="ru-RU"/>
                </a:p>
              </c:txPr>
              <c:showLegendKey val="0"/>
              <c:showVal val="1"/>
              <c:showCatName val="0"/>
              <c:showSerName val="0"/>
              <c:showPercent val="0"/>
              <c:showBubbleSize val="0"/>
              <c:extLst>
                <c:ext xmlns:c16="http://schemas.microsoft.com/office/drawing/2014/chart" uri="{C3380CC4-5D6E-409C-BE32-E72D297353CC}">
                  <c16:uniqueId val="{0000000D-905F-4CE7-A2A1-A0ED1ED0C31C}"/>
                </c:ext>
              </c:extLst>
            </c:dLbl>
            <c:dLbl>
              <c:idx val="7"/>
              <c:numFmt formatCode="#,##0" sourceLinked="0"/>
              <c:spPr>
                <a:noFill/>
                <a:ln>
                  <a:noFill/>
                </a:ln>
                <a:effectLst/>
              </c:spPr>
              <c:txPr>
                <a:bodyPr wrap="square" lIns="38100" tIns="19050" rIns="38100" bIns="19050" anchor="ctr">
                  <a:spAutoFit/>
                </a:bodyPr>
                <a:lstStyle/>
                <a:p>
                  <a:pPr>
                    <a:defRPr sz="700" b="1">
                      <a:solidFill>
                        <a:srgbClr val="632523"/>
                      </a:solidFill>
                    </a:defRPr>
                  </a:pPr>
                  <a:endParaRPr lang="ru-RU"/>
                </a:p>
              </c:txPr>
              <c:showLegendKey val="0"/>
              <c:showVal val="1"/>
              <c:showCatName val="0"/>
              <c:showSerName val="0"/>
              <c:showPercent val="0"/>
              <c:showBubbleSize val="0"/>
              <c:extLst>
                <c:ext xmlns:c16="http://schemas.microsoft.com/office/drawing/2014/chart" uri="{C3380CC4-5D6E-409C-BE32-E72D297353CC}">
                  <c16:uniqueId val="{0000000F-905F-4CE7-A2A1-A0ED1ED0C31C}"/>
                </c:ext>
              </c:extLst>
            </c:dLbl>
            <c:numFmt formatCode="#,##0" sourceLinked="0"/>
            <c:spPr>
              <a:noFill/>
              <a:ln>
                <a:noFill/>
              </a:ln>
              <a:effectLst/>
            </c:spPr>
            <c:txPr>
              <a:bodyPr wrap="square" lIns="38100" tIns="19050" rIns="38100" bIns="19050" anchor="ctr">
                <a:spAutoFit/>
              </a:bodyPr>
              <a:lstStyle/>
              <a:p>
                <a:pPr>
                  <a:defRPr sz="700"/>
                </a:pPr>
                <a:endParaRPr lang="ru-RU"/>
              </a:p>
            </c:txPr>
            <c:showLegendKey val="0"/>
            <c:showVal val="1"/>
            <c:showCatName val="0"/>
            <c:showSerName val="0"/>
            <c:showPercent val="0"/>
            <c:showBubbleSize val="0"/>
            <c:showLeaderLines val="0"/>
            <c:extLst>
              <c:ext xmlns:c15="http://schemas.microsoft.com/office/drawing/2012/chart" uri="{CE6537A1-D6FC-4f65-9D91-7224C49458BB}">
                <c15:showLeaderLines val="1"/>
              </c:ext>
            </c:extLst>
          </c:dLbls>
          <c:cat>
            <c:multiLvlStrRef>
              <c:f>Лист1!$A$2:$B$9</c:f>
              <c:multiLvlStrCache>
                <c:ptCount val="8"/>
                <c:lvl>
                  <c:pt idx="0">
                    <c:v>I</c:v>
                  </c:pt>
                  <c:pt idx="1">
                    <c:v>II</c:v>
                  </c:pt>
                  <c:pt idx="2">
                    <c:v>III</c:v>
                  </c:pt>
                  <c:pt idx="3">
                    <c:v>IV</c:v>
                  </c:pt>
                  <c:pt idx="4">
                    <c:v>I</c:v>
                  </c:pt>
                  <c:pt idx="5">
                    <c:v>II</c:v>
                  </c:pt>
                  <c:pt idx="6">
                    <c:v>III</c:v>
                  </c:pt>
                  <c:pt idx="7">
                    <c:v>IV</c:v>
                  </c:pt>
                </c:lvl>
                <c:lvl>
                  <c:pt idx="0">
                    <c:v>2022</c:v>
                  </c:pt>
                  <c:pt idx="4">
                    <c:v>2023</c:v>
                  </c:pt>
                </c:lvl>
              </c:multiLvlStrCache>
            </c:multiLvlStrRef>
          </c:cat>
          <c:val>
            <c:numRef>
              <c:f>Лист1!$C$2:$C$9</c:f>
              <c:numCache>
                <c:formatCode>#,##0.00</c:formatCode>
                <c:ptCount val="8"/>
                <c:pt idx="0">
                  <c:v>8632</c:v>
                </c:pt>
                <c:pt idx="1">
                  <c:v>10082</c:v>
                </c:pt>
                <c:pt idx="2">
                  <c:v>14011</c:v>
                </c:pt>
                <c:pt idx="3">
                  <c:v>15018</c:v>
                </c:pt>
                <c:pt idx="4">
                  <c:v>10976</c:v>
                </c:pt>
                <c:pt idx="5">
                  <c:v>10369</c:v>
                </c:pt>
                <c:pt idx="6">
                  <c:v>11697</c:v>
                </c:pt>
                <c:pt idx="7">
                  <c:v>15344</c:v>
                </c:pt>
              </c:numCache>
            </c:numRef>
          </c:val>
          <c:extLst>
            <c:ext xmlns:c16="http://schemas.microsoft.com/office/drawing/2014/chart" uri="{C3380CC4-5D6E-409C-BE32-E72D297353CC}">
              <c16:uniqueId val="{00000018-905F-4CE7-A2A1-A0ED1ED0C31C}"/>
            </c:ext>
          </c:extLst>
        </c:ser>
        <c:dLbls>
          <c:showLegendKey val="0"/>
          <c:showVal val="0"/>
          <c:showCatName val="0"/>
          <c:showSerName val="0"/>
          <c:showPercent val="0"/>
          <c:showBubbleSize val="0"/>
        </c:dLbls>
        <c:gapWidth val="35"/>
        <c:axId val="-1527629664"/>
        <c:axId val="-1527635648"/>
      </c:barChart>
      <c:catAx>
        <c:axId val="-1527629664"/>
        <c:scaling>
          <c:orientation val="minMax"/>
        </c:scaling>
        <c:delete val="0"/>
        <c:axPos val="b"/>
        <c:numFmt formatCode="General" sourceLinked="1"/>
        <c:majorTickMark val="none"/>
        <c:minorTickMark val="none"/>
        <c:tickLblPos val="nextTo"/>
        <c:spPr>
          <a:noFill/>
          <a:ln w="9525" cap="flat" cmpd="sng" algn="ctr">
            <a:solidFill>
              <a:schemeClr val="tx1">
                <a:lumMod val="15000"/>
                <a:lumOff val="85000"/>
              </a:schemeClr>
            </a:solidFill>
            <a:round/>
          </a:ln>
          <a:effectLst/>
        </c:spPr>
        <c:txPr>
          <a:bodyPr rot="-60000000" vert="horz"/>
          <a:lstStyle/>
          <a:p>
            <a:pPr>
              <a:defRPr/>
            </a:pPr>
            <a:endParaRPr lang="ru-RU"/>
          </a:p>
        </c:txPr>
        <c:crossAx val="-1527635648"/>
        <c:crosses val="autoZero"/>
        <c:auto val="1"/>
        <c:lblAlgn val="ctr"/>
        <c:lblOffset val="0"/>
        <c:noMultiLvlLbl val="0"/>
      </c:catAx>
      <c:valAx>
        <c:axId val="-1527635648"/>
        <c:scaling>
          <c:orientation val="minMax"/>
          <c:max val="18000"/>
          <c:min val="0"/>
        </c:scaling>
        <c:delete val="0"/>
        <c:axPos val="r"/>
        <c:majorGridlines>
          <c:spPr>
            <a:ln w="9525" cap="flat" cmpd="sng" algn="ctr">
              <a:solidFill>
                <a:schemeClr val="tx1">
                  <a:lumMod val="15000"/>
                  <a:lumOff val="85000"/>
                </a:schemeClr>
              </a:solidFill>
              <a:prstDash val="sysDot"/>
              <a:round/>
            </a:ln>
            <a:effectLst/>
          </c:spPr>
        </c:majorGridlines>
        <c:numFmt formatCode="#,##0" sourceLinked="0"/>
        <c:majorTickMark val="none"/>
        <c:minorTickMark val="none"/>
        <c:tickLblPos val="nextTo"/>
        <c:spPr>
          <a:noFill/>
          <a:ln>
            <a:noFill/>
          </a:ln>
          <a:effectLst/>
        </c:spPr>
        <c:txPr>
          <a:bodyPr rot="-60000000" vert="horz"/>
          <a:lstStyle/>
          <a:p>
            <a:pPr>
              <a:defRPr sz="700"/>
            </a:pPr>
            <a:endParaRPr lang="ru-RU"/>
          </a:p>
        </c:txPr>
        <c:crossAx val="-1527629664"/>
        <c:crosses val="max"/>
        <c:crossBetween val="between"/>
      </c:valAx>
      <c:spPr>
        <a:noFill/>
        <a:ln>
          <a:noFill/>
        </a:ln>
        <a:effectLst/>
      </c:spPr>
    </c:plotArea>
    <c:plotVisOnly val="1"/>
    <c:dispBlanksAs val="gap"/>
    <c:showDLblsOverMax val="0"/>
  </c:chart>
  <c:spPr>
    <a:noFill/>
    <a:ln>
      <a:noFill/>
    </a:ln>
    <a:effectLst/>
  </c:spPr>
  <c:txPr>
    <a:bodyPr/>
    <a:lstStyle/>
    <a:p>
      <a:pPr>
        <a:lnSpc>
          <a:spcPct val="50000"/>
        </a:lnSpc>
        <a:defRPr sz="1050">
          <a:solidFill>
            <a:schemeClr val="tx1"/>
          </a:solidFill>
          <a:latin typeface="Arial Narrow" panose="020B0606020202030204" pitchFamily="34" charset="0"/>
          <a:ea typeface="Helvetica" panose="00000500000000000000" pitchFamily="50" charset="0"/>
        </a:defRPr>
      </a:pPr>
      <a:endParaRPr lang="ru-RU"/>
    </a:p>
  </c:txPr>
  <c:externalData r:id="rId1">
    <c:autoUpdate val="0"/>
  </c:externalData>
</c:chartSpace>
</file>

<file path=ppt/charts/chart25.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ru-RU"/>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4.2776980198019808E-2"/>
          <c:y val="6.5984263783967309E-2"/>
          <c:w val="0.90737178217821779"/>
          <c:h val="0.77487253721573013"/>
        </c:manualLayout>
      </c:layout>
      <c:barChart>
        <c:barDir val="col"/>
        <c:grouping val="clustered"/>
        <c:varyColors val="0"/>
        <c:ser>
          <c:idx val="0"/>
          <c:order val="0"/>
          <c:tx>
            <c:strRef>
              <c:f>Лист1!$C$1</c:f>
              <c:strCache>
                <c:ptCount val="1"/>
                <c:pt idx="0">
                  <c:v>Столбец2</c:v>
                </c:pt>
              </c:strCache>
            </c:strRef>
          </c:tx>
          <c:spPr>
            <a:ln w="28575">
              <a:noFill/>
            </a:ln>
            <a:effectLst/>
          </c:spPr>
          <c:invertIfNegative val="0"/>
          <c:dPt>
            <c:idx val="0"/>
            <c:invertIfNegative val="0"/>
            <c:bubble3D val="0"/>
            <c:spPr>
              <a:solidFill>
                <a:srgbClr val="7F7F7F"/>
              </a:solidFill>
              <a:ln w="28575">
                <a:noFill/>
              </a:ln>
              <a:effectLst/>
            </c:spPr>
            <c:extLst>
              <c:ext xmlns:c16="http://schemas.microsoft.com/office/drawing/2014/chart" uri="{C3380CC4-5D6E-409C-BE32-E72D297353CC}">
                <c16:uniqueId val="{00000001-024D-4D1D-A88C-A040FAC630ED}"/>
              </c:ext>
            </c:extLst>
          </c:dPt>
          <c:dPt>
            <c:idx val="1"/>
            <c:invertIfNegative val="0"/>
            <c:bubble3D val="0"/>
            <c:spPr>
              <a:solidFill>
                <a:srgbClr val="7F7F7F"/>
              </a:solidFill>
              <a:ln w="28575">
                <a:noFill/>
              </a:ln>
              <a:effectLst/>
            </c:spPr>
            <c:extLst>
              <c:ext xmlns:c16="http://schemas.microsoft.com/office/drawing/2014/chart" uri="{C3380CC4-5D6E-409C-BE32-E72D297353CC}">
                <c16:uniqueId val="{00000003-024D-4D1D-A88C-A040FAC630ED}"/>
              </c:ext>
            </c:extLst>
          </c:dPt>
          <c:dPt>
            <c:idx val="2"/>
            <c:invertIfNegative val="0"/>
            <c:bubble3D val="0"/>
            <c:spPr>
              <a:solidFill>
                <a:srgbClr val="7F7F7F"/>
              </a:solidFill>
              <a:ln w="28575">
                <a:noFill/>
              </a:ln>
              <a:effectLst/>
            </c:spPr>
            <c:extLst>
              <c:ext xmlns:c16="http://schemas.microsoft.com/office/drawing/2014/chart" uri="{C3380CC4-5D6E-409C-BE32-E72D297353CC}">
                <c16:uniqueId val="{00000005-024D-4D1D-A88C-A040FAC630ED}"/>
              </c:ext>
            </c:extLst>
          </c:dPt>
          <c:dPt>
            <c:idx val="3"/>
            <c:invertIfNegative val="0"/>
            <c:bubble3D val="0"/>
            <c:spPr>
              <a:solidFill>
                <a:srgbClr val="7F7F7F"/>
              </a:solidFill>
              <a:ln w="28575">
                <a:noFill/>
              </a:ln>
              <a:effectLst/>
            </c:spPr>
            <c:extLst>
              <c:ext xmlns:c16="http://schemas.microsoft.com/office/drawing/2014/chart" uri="{C3380CC4-5D6E-409C-BE32-E72D297353CC}">
                <c16:uniqueId val="{00000007-024D-4D1D-A88C-A040FAC630ED}"/>
              </c:ext>
            </c:extLst>
          </c:dPt>
          <c:dPt>
            <c:idx val="4"/>
            <c:invertIfNegative val="0"/>
            <c:bubble3D val="0"/>
            <c:spPr>
              <a:solidFill>
                <a:srgbClr val="7F7F7F"/>
              </a:solidFill>
              <a:ln w="28575">
                <a:noFill/>
              </a:ln>
              <a:effectLst/>
            </c:spPr>
            <c:extLst>
              <c:ext xmlns:c16="http://schemas.microsoft.com/office/drawing/2014/chart" uri="{C3380CC4-5D6E-409C-BE32-E72D297353CC}">
                <c16:uniqueId val="{00000009-024D-4D1D-A88C-A040FAC630ED}"/>
              </c:ext>
            </c:extLst>
          </c:dPt>
          <c:dPt>
            <c:idx val="5"/>
            <c:invertIfNegative val="0"/>
            <c:bubble3D val="0"/>
            <c:spPr>
              <a:solidFill>
                <a:srgbClr val="7F7F7F"/>
              </a:solidFill>
              <a:ln w="28575">
                <a:noFill/>
              </a:ln>
              <a:effectLst/>
            </c:spPr>
            <c:extLst>
              <c:ext xmlns:c16="http://schemas.microsoft.com/office/drawing/2014/chart" uri="{C3380CC4-5D6E-409C-BE32-E72D297353CC}">
                <c16:uniqueId val="{0000000B-024D-4D1D-A88C-A040FAC630ED}"/>
              </c:ext>
            </c:extLst>
          </c:dPt>
          <c:dPt>
            <c:idx val="6"/>
            <c:invertIfNegative val="0"/>
            <c:bubble3D val="0"/>
            <c:spPr>
              <a:solidFill>
                <a:srgbClr val="7F7F7F"/>
              </a:solidFill>
              <a:ln w="28575">
                <a:noFill/>
              </a:ln>
              <a:effectLst/>
            </c:spPr>
            <c:extLst>
              <c:ext xmlns:c16="http://schemas.microsoft.com/office/drawing/2014/chart" uri="{C3380CC4-5D6E-409C-BE32-E72D297353CC}">
                <c16:uniqueId val="{0000000D-024D-4D1D-A88C-A040FAC630ED}"/>
              </c:ext>
            </c:extLst>
          </c:dPt>
          <c:dPt>
            <c:idx val="7"/>
            <c:invertIfNegative val="0"/>
            <c:bubble3D val="0"/>
            <c:spPr>
              <a:solidFill>
                <a:srgbClr val="7F7F7F"/>
              </a:solidFill>
              <a:ln w="28575">
                <a:noFill/>
              </a:ln>
              <a:effectLst/>
            </c:spPr>
            <c:extLst>
              <c:ext xmlns:c16="http://schemas.microsoft.com/office/drawing/2014/chart" uri="{C3380CC4-5D6E-409C-BE32-E72D297353CC}">
                <c16:uniqueId val="{0000000F-024D-4D1D-A88C-A040FAC630ED}"/>
              </c:ext>
            </c:extLst>
          </c:dPt>
          <c:dPt>
            <c:idx val="8"/>
            <c:invertIfNegative val="0"/>
            <c:bubble3D val="0"/>
            <c:spPr>
              <a:solidFill>
                <a:srgbClr val="7F7F7F"/>
              </a:solidFill>
              <a:ln w="28575">
                <a:noFill/>
              </a:ln>
              <a:effectLst/>
            </c:spPr>
            <c:extLst>
              <c:ext xmlns:c16="http://schemas.microsoft.com/office/drawing/2014/chart" uri="{C3380CC4-5D6E-409C-BE32-E72D297353CC}">
                <c16:uniqueId val="{00000011-024D-4D1D-A88C-A040FAC630ED}"/>
              </c:ext>
            </c:extLst>
          </c:dPt>
          <c:dLbls>
            <c:dLbl>
              <c:idx val="9"/>
              <c:numFmt formatCode="#,##0" sourceLinked="0"/>
              <c:spPr>
                <a:noFill/>
                <a:ln>
                  <a:noFill/>
                </a:ln>
                <a:effectLst/>
              </c:spPr>
              <c:txPr>
                <a:bodyPr wrap="square" lIns="38100" tIns="19050" rIns="38100" bIns="19050" anchor="ctr">
                  <a:spAutoFit/>
                </a:bodyPr>
                <a:lstStyle/>
                <a:p>
                  <a:pPr>
                    <a:defRPr b="1">
                      <a:solidFill>
                        <a:srgbClr val="007F76"/>
                      </a:solidFill>
                    </a:defRPr>
                  </a:pPr>
                  <a:endParaRPr lang="ru-RU"/>
                </a:p>
              </c:txPr>
              <c:showLegendKey val="0"/>
              <c:showVal val="1"/>
              <c:showCatName val="0"/>
              <c:showSerName val="0"/>
              <c:showPercent val="0"/>
              <c:showBubbleSize val="0"/>
              <c:extLst>
                <c:ext xmlns:c16="http://schemas.microsoft.com/office/drawing/2014/chart" uri="{C3380CC4-5D6E-409C-BE32-E72D297353CC}">
                  <c16:uniqueId val="{00000012-1935-4C00-8885-A965951F86B7}"/>
                </c:ext>
              </c:extLst>
            </c:dLbl>
            <c:dLbl>
              <c:idx val="10"/>
              <c:numFmt formatCode="#,##0" sourceLinked="0"/>
              <c:spPr>
                <a:noFill/>
                <a:ln>
                  <a:noFill/>
                </a:ln>
                <a:effectLst/>
              </c:spPr>
              <c:txPr>
                <a:bodyPr wrap="square" lIns="38100" tIns="19050" rIns="38100" bIns="19050" anchor="ctr">
                  <a:spAutoFit/>
                </a:bodyPr>
                <a:lstStyle/>
                <a:p>
                  <a:pPr>
                    <a:defRPr b="1">
                      <a:solidFill>
                        <a:srgbClr val="007F76"/>
                      </a:solidFill>
                    </a:defRPr>
                  </a:pPr>
                  <a:endParaRPr lang="ru-RU"/>
                </a:p>
              </c:txPr>
              <c:showLegendKey val="0"/>
              <c:showVal val="1"/>
              <c:showCatName val="0"/>
              <c:showSerName val="0"/>
              <c:showPercent val="0"/>
              <c:showBubbleSize val="0"/>
              <c:extLst>
                <c:ext xmlns:c16="http://schemas.microsoft.com/office/drawing/2014/chart" uri="{C3380CC4-5D6E-409C-BE32-E72D297353CC}">
                  <c16:uniqueId val="{00000013-1935-4C00-8885-A965951F86B7}"/>
                </c:ext>
              </c:extLst>
            </c:dLbl>
            <c:dLbl>
              <c:idx val="11"/>
              <c:numFmt formatCode="#,##0" sourceLinked="0"/>
              <c:spPr>
                <a:noFill/>
                <a:ln>
                  <a:noFill/>
                </a:ln>
                <a:effectLst/>
              </c:spPr>
              <c:txPr>
                <a:bodyPr wrap="square" lIns="38100" tIns="19050" rIns="38100" bIns="19050" anchor="ctr">
                  <a:spAutoFit/>
                </a:bodyPr>
                <a:lstStyle/>
                <a:p>
                  <a:pPr>
                    <a:defRPr b="1">
                      <a:solidFill>
                        <a:srgbClr val="007F76"/>
                      </a:solidFill>
                    </a:defRPr>
                  </a:pPr>
                  <a:endParaRPr lang="ru-RU"/>
                </a:p>
              </c:txPr>
              <c:showLegendKey val="0"/>
              <c:showVal val="1"/>
              <c:showCatName val="0"/>
              <c:showSerName val="0"/>
              <c:showPercent val="0"/>
              <c:showBubbleSize val="0"/>
              <c:extLst>
                <c:ext xmlns:c16="http://schemas.microsoft.com/office/drawing/2014/chart" uri="{C3380CC4-5D6E-409C-BE32-E72D297353CC}">
                  <c16:uniqueId val="{00000014-1935-4C00-8885-A965951F86B7}"/>
                </c:ext>
              </c:extLst>
            </c:dLbl>
            <c:numFmt formatCode="#,##0" sourceLinked="0"/>
            <c:spPr>
              <a:noFill/>
              <a:ln>
                <a:noFill/>
              </a:ln>
              <a:effectLst/>
            </c:spPr>
            <c:showLegendKey val="0"/>
            <c:showVal val="1"/>
            <c:showCatName val="0"/>
            <c:showSerName val="0"/>
            <c:showPercent val="0"/>
            <c:showBubbleSize val="0"/>
            <c:showLeaderLines val="0"/>
            <c:extLst>
              <c:ext xmlns:c15="http://schemas.microsoft.com/office/drawing/2012/chart" uri="{CE6537A1-D6FC-4f65-9D91-7224C49458BB}">
                <c15:showLeaderLines val="1"/>
              </c:ext>
            </c:extLst>
          </c:dLbls>
          <c:cat>
            <c:multiLvlStrRef>
              <c:f>Лист1!$A$2:$B$13</c:f>
              <c:multiLvlStrCache>
                <c:ptCount val="12"/>
                <c:lvl>
                  <c:pt idx="0">
                    <c:v>I</c:v>
                  </c:pt>
                  <c:pt idx="1">
                    <c:v>II</c:v>
                  </c:pt>
                  <c:pt idx="2">
                    <c:v>III</c:v>
                  </c:pt>
                  <c:pt idx="3">
                    <c:v>IV</c:v>
                  </c:pt>
                  <c:pt idx="4">
                    <c:v>I</c:v>
                  </c:pt>
                  <c:pt idx="5">
                    <c:v>II</c:v>
                  </c:pt>
                  <c:pt idx="6">
                    <c:v>III</c:v>
                  </c:pt>
                  <c:pt idx="7">
                    <c:v>IV</c:v>
                  </c:pt>
                  <c:pt idx="8">
                    <c:v>I</c:v>
                  </c:pt>
                  <c:pt idx="9">
                    <c:v>II</c:v>
                  </c:pt>
                  <c:pt idx="10">
                    <c:v>III</c:v>
                  </c:pt>
                  <c:pt idx="11">
                    <c:v>IV</c:v>
                  </c:pt>
                </c:lvl>
                <c:lvl>
                  <c:pt idx="0">
                    <c:v>2021</c:v>
                  </c:pt>
                  <c:pt idx="4">
                    <c:v>2022</c:v>
                  </c:pt>
                  <c:pt idx="8">
                    <c:v>2023</c:v>
                  </c:pt>
                </c:lvl>
              </c:multiLvlStrCache>
            </c:multiLvlStrRef>
          </c:cat>
          <c:val>
            <c:numRef>
              <c:f>Лист1!$C$2:$C$13</c:f>
              <c:numCache>
                <c:formatCode>#,##0.00</c:formatCode>
                <c:ptCount val="12"/>
                <c:pt idx="0">
                  <c:v>7216</c:v>
                </c:pt>
                <c:pt idx="1">
                  <c:v>12056</c:v>
                </c:pt>
                <c:pt idx="2">
                  <c:v>18230</c:v>
                </c:pt>
                <c:pt idx="3">
                  <c:v>12450</c:v>
                </c:pt>
                <c:pt idx="4">
                  <c:v>8629</c:v>
                </c:pt>
                <c:pt idx="5">
                  <c:v>16661</c:v>
                </c:pt>
                <c:pt idx="6">
                  <c:v>15637</c:v>
                </c:pt>
                <c:pt idx="7">
                  <c:v>16907</c:v>
                </c:pt>
                <c:pt idx="8">
                  <c:v>10272</c:v>
                </c:pt>
                <c:pt idx="9">
                  <c:v>11958</c:v>
                </c:pt>
                <c:pt idx="10">
                  <c:v>18747</c:v>
                </c:pt>
                <c:pt idx="11">
                  <c:v>21077</c:v>
                </c:pt>
              </c:numCache>
            </c:numRef>
          </c:val>
          <c:extLst>
            <c:ext xmlns:c16="http://schemas.microsoft.com/office/drawing/2014/chart" uri="{C3380CC4-5D6E-409C-BE32-E72D297353CC}">
              <c16:uniqueId val="{00000015-024D-4D1D-A88C-A040FAC630ED}"/>
            </c:ext>
          </c:extLst>
        </c:ser>
        <c:dLbls>
          <c:showLegendKey val="0"/>
          <c:showVal val="0"/>
          <c:showCatName val="0"/>
          <c:showSerName val="0"/>
          <c:showPercent val="0"/>
          <c:showBubbleSize val="0"/>
        </c:dLbls>
        <c:gapWidth val="35"/>
        <c:axId val="-1527629664"/>
        <c:axId val="-1527635648"/>
      </c:barChart>
      <c:barChart>
        <c:barDir val="col"/>
        <c:grouping val="clustered"/>
        <c:varyColors val="0"/>
        <c:ser>
          <c:idx val="1"/>
          <c:order val="1"/>
          <c:tx>
            <c:strRef>
              <c:f>Лист1!$D$1</c:f>
              <c:strCache>
                <c:ptCount val="1"/>
              </c:strCache>
            </c:strRef>
          </c:tx>
          <c:invertIfNegative val="0"/>
          <c:cat>
            <c:multiLvlStrRef>
              <c:f>Лист1!$A$2:$B$13</c:f>
              <c:multiLvlStrCache>
                <c:ptCount val="12"/>
                <c:lvl>
                  <c:pt idx="0">
                    <c:v>I</c:v>
                  </c:pt>
                  <c:pt idx="1">
                    <c:v>II</c:v>
                  </c:pt>
                  <c:pt idx="2">
                    <c:v>III</c:v>
                  </c:pt>
                  <c:pt idx="3">
                    <c:v>IV</c:v>
                  </c:pt>
                  <c:pt idx="4">
                    <c:v>I</c:v>
                  </c:pt>
                  <c:pt idx="5">
                    <c:v>II</c:v>
                  </c:pt>
                  <c:pt idx="6">
                    <c:v>III</c:v>
                  </c:pt>
                  <c:pt idx="7">
                    <c:v>IV</c:v>
                  </c:pt>
                  <c:pt idx="8">
                    <c:v>I</c:v>
                  </c:pt>
                  <c:pt idx="9">
                    <c:v>II</c:v>
                  </c:pt>
                  <c:pt idx="10">
                    <c:v>III</c:v>
                  </c:pt>
                  <c:pt idx="11">
                    <c:v>IV</c:v>
                  </c:pt>
                </c:lvl>
                <c:lvl>
                  <c:pt idx="0">
                    <c:v>2021</c:v>
                  </c:pt>
                  <c:pt idx="4">
                    <c:v>2022</c:v>
                  </c:pt>
                  <c:pt idx="8">
                    <c:v>2023</c:v>
                  </c:pt>
                </c:lvl>
              </c:multiLvlStrCache>
            </c:multiLvlStrRef>
          </c:cat>
          <c:val>
            <c:numRef>
              <c:f>Лист1!$D$2:$D$13</c:f>
              <c:numCache>
                <c:formatCode>General</c:formatCode>
                <c:ptCount val="12"/>
              </c:numCache>
            </c:numRef>
          </c:val>
          <c:extLst>
            <c:ext xmlns:c16="http://schemas.microsoft.com/office/drawing/2014/chart" uri="{C3380CC4-5D6E-409C-BE32-E72D297353CC}">
              <c16:uniqueId val="{00000016-024D-4D1D-A88C-A040FAC630ED}"/>
            </c:ext>
          </c:extLst>
        </c:ser>
        <c:dLbls>
          <c:showLegendKey val="0"/>
          <c:showVal val="0"/>
          <c:showCatName val="0"/>
          <c:showSerName val="0"/>
          <c:showPercent val="0"/>
          <c:showBubbleSize val="0"/>
        </c:dLbls>
        <c:gapWidth val="35"/>
        <c:axId val="472971256"/>
        <c:axId val="472969456"/>
      </c:barChart>
      <c:catAx>
        <c:axId val="-1527629664"/>
        <c:scaling>
          <c:orientation val="minMax"/>
        </c:scaling>
        <c:delete val="0"/>
        <c:axPos val="b"/>
        <c:numFmt formatCode="General" sourceLinked="1"/>
        <c:majorTickMark val="none"/>
        <c:minorTickMark val="none"/>
        <c:tickLblPos val="nextTo"/>
        <c:spPr>
          <a:noFill/>
          <a:ln w="9525" cap="flat" cmpd="sng" algn="ctr">
            <a:solidFill>
              <a:schemeClr val="tx1">
                <a:lumMod val="15000"/>
                <a:lumOff val="85000"/>
              </a:schemeClr>
            </a:solidFill>
            <a:round/>
          </a:ln>
          <a:effectLst/>
        </c:spPr>
        <c:txPr>
          <a:bodyPr rot="-60000000" vert="horz"/>
          <a:lstStyle/>
          <a:p>
            <a:pPr>
              <a:defRPr/>
            </a:pPr>
            <a:endParaRPr lang="ru-RU"/>
          </a:p>
        </c:txPr>
        <c:crossAx val="-1527635648"/>
        <c:crosses val="autoZero"/>
        <c:auto val="1"/>
        <c:lblAlgn val="ctr"/>
        <c:lblOffset val="0"/>
        <c:noMultiLvlLbl val="0"/>
      </c:catAx>
      <c:valAx>
        <c:axId val="-1527635648"/>
        <c:scaling>
          <c:orientation val="minMax"/>
          <c:max val="25000"/>
          <c:min val="0"/>
        </c:scaling>
        <c:delete val="0"/>
        <c:axPos val="l"/>
        <c:majorGridlines>
          <c:spPr>
            <a:ln w="9525" cap="flat" cmpd="sng" algn="ctr">
              <a:solidFill>
                <a:schemeClr val="tx1">
                  <a:lumMod val="15000"/>
                  <a:lumOff val="85000"/>
                </a:schemeClr>
              </a:solidFill>
              <a:prstDash val="sysDot"/>
              <a:round/>
            </a:ln>
            <a:effectLst/>
          </c:spPr>
        </c:majorGridlines>
        <c:numFmt formatCode="#,##0" sourceLinked="0"/>
        <c:majorTickMark val="out"/>
        <c:minorTickMark val="none"/>
        <c:tickLblPos val="nextTo"/>
        <c:spPr>
          <a:noFill/>
          <a:ln>
            <a:noFill/>
          </a:ln>
          <a:effectLst/>
        </c:spPr>
        <c:txPr>
          <a:bodyPr rot="-60000000" vert="horz"/>
          <a:lstStyle/>
          <a:p>
            <a:pPr>
              <a:defRPr sz="700"/>
            </a:pPr>
            <a:endParaRPr lang="ru-RU"/>
          </a:p>
        </c:txPr>
        <c:crossAx val="-1527629664"/>
        <c:crosses val="autoZero"/>
        <c:crossBetween val="between"/>
        <c:majorUnit val="5000"/>
      </c:valAx>
      <c:valAx>
        <c:axId val="472969456"/>
        <c:scaling>
          <c:orientation val="minMax"/>
          <c:max val="25000"/>
          <c:min val="0"/>
        </c:scaling>
        <c:delete val="0"/>
        <c:axPos val="r"/>
        <c:numFmt formatCode="#,##0" sourceLinked="0"/>
        <c:majorTickMark val="none"/>
        <c:minorTickMark val="none"/>
        <c:tickLblPos val="nextTo"/>
        <c:spPr>
          <a:ln>
            <a:noFill/>
          </a:ln>
        </c:spPr>
        <c:txPr>
          <a:bodyPr/>
          <a:lstStyle/>
          <a:p>
            <a:pPr>
              <a:defRPr sz="700"/>
            </a:pPr>
            <a:endParaRPr lang="ru-RU"/>
          </a:p>
        </c:txPr>
        <c:crossAx val="472971256"/>
        <c:crosses val="max"/>
        <c:crossBetween val="between"/>
      </c:valAx>
      <c:catAx>
        <c:axId val="472971256"/>
        <c:scaling>
          <c:orientation val="minMax"/>
        </c:scaling>
        <c:delete val="1"/>
        <c:axPos val="b"/>
        <c:numFmt formatCode="General" sourceLinked="1"/>
        <c:majorTickMark val="out"/>
        <c:minorTickMark val="none"/>
        <c:tickLblPos val="nextTo"/>
        <c:crossAx val="472969456"/>
        <c:crosses val="autoZero"/>
        <c:auto val="1"/>
        <c:lblAlgn val="ctr"/>
        <c:lblOffset val="100"/>
        <c:noMultiLvlLbl val="0"/>
      </c:catAx>
      <c:spPr>
        <a:noFill/>
        <a:ln>
          <a:noFill/>
        </a:ln>
        <a:effectLst/>
      </c:spPr>
    </c:plotArea>
    <c:plotVisOnly val="1"/>
    <c:dispBlanksAs val="gap"/>
    <c:showDLblsOverMax val="0"/>
  </c:chart>
  <c:spPr>
    <a:noFill/>
    <a:ln>
      <a:noFill/>
    </a:ln>
    <a:effectLst/>
  </c:spPr>
  <c:txPr>
    <a:bodyPr/>
    <a:lstStyle/>
    <a:p>
      <a:pPr>
        <a:lnSpc>
          <a:spcPct val="50000"/>
        </a:lnSpc>
        <a:defRPr sz="1050">
          <a:solidFill>
            <a:schemeClr val="tx1"/>
          </a:solidFill>
          <a:latin typeface="Arial Narrow" panose="020B0606020202030204" pitchFamily="34" charset="0"/>
          <a:ea typeface="Helvetica" panose="00000500000000000000" pitchFamily="50" charset="0"/>
        </a:defRPr>
      </a:pPr>
      <a:endParaRPr lang="ru-RU"/>
    </a:p>
  </c:txPr>
  <c:externalData r:id="rId1">
    <c:autoUpdate val="0"/>
  </c:externalData>
</c:chartSpace>
</file>

<file path=ppt/charts/chart26.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ru-RU"/>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4.2776980198019808E-2"/>
          <c:y val="6.5984405139378935E-2"/>
          <c:w val="0.90737178217821779"/>
          <c:h val="0.77487253721573013"/>
        </c:manualLayout>
      </c:layout>
      <c:barChart>
        <c:barDir val="col"/>
        <c:grouping val="clustered"/>
        <c:varyColors val="0"/>
        <c:ser>
          <c:idx val="0"/>
          <c:order val="0"/>
          <c:tx>
            <c:strRef>
              <c:f>Лист1!$C$1</c:f>
              <c:strCache>
                <c:ptCount val="1"/>
                <c:pt idx="0">
                  <c:v>0</c:v>
                </c:pt>
              </c:strCache>
            </c:strRef>
          </c:tx>
          <c:spPr>
            <a:ln w="28575">
              <a:noFill/>
            </a:ln>
            <a:effectLst/>
          </c:spPr>
          <c:invertIfNegative val="0"/>
          <c:dPt>
            <c:idx val="0"/>
            <c:invertIfNegative val="0"/>
            <c:bubble3D val="0"/>
            <c:spPr>
              <a:solidFill>
                <a:srgbClr val="7F7F7F"/>
              </a:solidFill>
              <a:ln w="28575">
                <a:noFill/>
              </a:ln>
              <a:effectLst/>
            </c:spPr>
            <c:extLst>
              <c:ext xmlns:c16="http://schemas.microsoft.com/office/drawing/2014/chart" uri="{C3380CC4-5D6E-409C-BE32-E72D297353CC}">
                <c16:uniqueId val="{00000001-905F-4CE7-A2A1-A0ED1ED0C31C}"/>
              </c:ext>
            </c:extLst>
          </c:dPt>
          <c:dPt>
            <c:idx val="1"/>
            <c:invertIfNegative val="0"/>
            <c:bubble3D val="0"/>
            <c:spPr>
              <a:solidFill>
                <a:srgbClr val="7F7F7F"/>
              </a:solidFill>
              <a:ln w="28575">
                <a:noFill/>
              </a:ln>
              <a:effectLst/>
            </c:spPr>
            <c:extLst>
              <c:ext xmlns:c16="http://schemas.microsoft.com/office/drawing/2014/chart" uri="{C3380CC4-5D6E-409C-BE32-E72D297353CC}">
                <c16:uniqueId val="{00000003-905F-4CE7-A2A1-A0ED1ED0C31C}"/>
              </c:ext>
            </c:extLst>
          </c:dPt>
          <c:dPt>
            <c:idx val="2"/>
            <c:invertIfNegative val="0"/>
            <c:bubble3D val="0"/>
            <c:spPr>
              <a:solidFill>
                <a:srgbClr val="7F7F7F"/>
              </a:solidFill>
              <a:ln w="28575">
                <a:noFill/>
              </a:ln>
              <a:effectLst/>
            </c:spPr>
            <c:extLst>
              <c:ext xmlns:c16="http://schemas.microsoft.com/office/drawing/2014/chart" uri="{C3380CC4-5D6E-409C-BE32-E72D297353CC}">
                <c16:uniqueId val="{00000005-905F-4CE7-A2A1-A0ED1ED0C31C}"/>
              </c:ext>
            </c:extLst>
          </c:dPt>
          <c:dPt>
            <c:idx val="3"/>
            <c:invertIfNegative val="0"/>
            <c:bubble3D val="0"/>
            <c:spPr>
              <a:solidFill>
                <a:srgbClr val="7F7F7F"/>
              </a:solidFill>
              <a:ln w="28575">
                <a:noFill/>
              </a:ln>
              <a:effectLst/>
            </c:spPr>
            <c:extLst>
              <c:ext xmlns:c16="http://schemas.microsoft.com/office/drawing/2014/chart" uri="{C3380CC4-5D6E-409C-BE32-E72D297353CC}">
                <c16:uniqueId val="{00000007-905F-4CE7-A2A1-A0ED1ED0C31C}"/>
              </c:ext>
            </c:extLst>
          </c:dPt>
          <c:dPt>
            <c:idx val="4"/>
            <c:invertIfNegative val="0"/>
            <c:bubble3D val="0"/>
            <c:spPr>
              <a:solidFill>
                <a:srgbClr val="7F7F7F"/>
              </a:solidFill>
              <a:ln w="28575">
                <a:noFill/>
              </a:ln>
              <a:effectLst/>
            </c:spPr>
            <c:extLst>
              <c:ext xmlns:c16="http://schemas.microsoft.com/office/drawing/2014/chart" uri="{C3380CC4-5D6E-409C-BE32-E72D297353CC}">
                <c16:uniqueId val="{00000009-905F-4CE7-A2A1-A0ED1ED0C31C}"/>
              </c:ext>
            </c:extLst>
          </c:dPt>
          <c:dPt>
            <c:idx val="5"/>
            <c:invertIfNegative val="0"/>
            <c:bubble3D val="0"/>
            <c:spPr>
              <a:solidFill>
                <a:schemeClr val="accent3">
                  <a:lumMod val="50000"/>
                </a:schemeClr>
              </a:solidFill>
              <a:ln w="28575">
                <a:noFill/>
              </a:ln>
              <a:effectLst/>
            </c:spPr>
            <c:extLst>
              <c:ext xmlns:c16="http://schemas.microsoft.com/office/drawing/2014/chart" uri="{C3380CC4-5D6E-409C-BE32-E72D297353CC}">
                <c16:uniqueId val="{0000000B-905F-4CE7-A2A1-A0ED1ED0C31C}"/>
              </c:ext>
            </c:extLst>
          </c:dPt>
          <c:dPt>
            <c:idx val="6"/>
            <c:invertIfNegative val="0"/>
            <c:bubble3D val="0"/>
            <c:spPr>
              <a:solidFill>
                <a:schemeClr val="accent3">
                  <a:lumMod val="50000"/>
                </a:schemeClr>
              </a:solidFill>
              <a:ln w="28575">
                <a:noFill/>
              </a:ln>
              <a:effectLst/>
            </c:spPr>
            <c:extLst>
              <c:ext xmlns:c16="http://schemas.microsoft.com/office/drawing/2014/chart" uri="{C3380CC4-5D6E-409C-BE32-E72D297353CC}">
                <c16:uniqueId val="{0000000D-905F-4CE7-A2A1-A0ED1ED0C31C}"/>
              </c:ext>
            </c:extLst>
          </c:dPt>
          <c:dPt>
            <c:idx val="7"/>
            <c:invertIfNegative val="0"/>
            <c:bubble3D val="0"/>
            <c:spPr>
              <a:solidFill>
                <a:schemeClr val="accent3">
                  <a:lumMod val="50000"/>
                </a:schemeClr>
              </a:solidFill>
              <a:ln w="28575">
                <a:noFill/>
              </a:ln>
              <a:effectLst/>
            </c:spPr>
            <c:extLst>
              <c:ext xmlns:c16="http://schemas.microsoft.com/office/drawing/2014/chart" uri="{C3380CC4-5D6E-409C-BE32-E72D297353CC}">
                <c16:uniqueId val="{0000000F-905F-4CE7-A2A1-A0ED1ED0C31C}"/>
              </c:ext>
            </c:extLst>
          </c:dPt>
          <c:dLbls>
            <c:dLbl>
              <c:idx val="5"/>
              <c:numFmt formatCode="#,##0" sourceLinked="0"/>
              <c:spPr>
                <a:noFill/>
                <a:ln>
                  <a:noFill/>
                </a:ln>
                <a:effectLst/>
              </c:spPr>
              <c:txPr>
                <a:bodyPr wrap="square" lIns="38100" tIns="19050" rIns="38100" bIns="19050" anchor="ctr">
                  <a:spAutoFit/>
                </a:bodyPr>
                <a:lstStyle/>
                <a:p>
                  <a:pPr>
                    <a:defRPr sz="700" b="1">
                      <a:solidFill>
                        <a:schemeClr val="accent3">
                          <a:lumMod val="50000"/>
                        </a:schemeClr>
                      </a:solidFill>
                    </a:defRPr>
                  </a:pPr>
                  <a:endParaRPr lang="ru-RU"/>
                </a:p>
              </c:txPr>
              <c:showLegendKey val="0"/>
              <c:showVal val="1"/>
              <c:showCatName val="0"/>
              <c:showSerName val="0"/>
              <c:showPercent val="0"/>
              <c:showBubbleSize val="0"/>
              <c:extLst>
                <c:ext xmlns:c16="http://schemas.microsoft.com/office/drawing/2014/chart" uri="{C3380CC4-5D6E-409C-BE32-E72D297353CC}">
                  <c16:uniqueId val="{0000000B-905F-4CE7-A2A1-A0ED1ED0C31C}"/>
                </c:ext>
              </c:extLst>
            </c:dLbl>
            <c:dLbl>
              <c:idx val="6"/>
              <c:numFmt formatCode="#,##0" sourceLinked="0"/>
              <c:spPr>
                <a:noFill/>
                <a:ln>
                  <a:noFill/>
                </a:ln>
                <a:effectLst/>
              </c:spPr>
              <c:txPr>
                <a:bodyPr wrap="square" lIns="38100" tIns="19050" rIns="38100" bIns="19050" anchor="ctr">
                  <a:spAutoFit/>
                </a:bodyPr>
                <a:lstStyle/>
                <a:p>
                  <a:pPr>
                    <a:defRPr sz="700" b="1">
                      <a:solidFill>
                        <a:schemeClr val="accent3">
                          <a:lumMod val="50000"/>
                        </a:schemeClr>
                      </a:solidFill>
                    </a:defRPr>
                  </a:pPr>
                  <a:endParaRPr lang="ru-RU"/>
                </a:p>
              </c:txPr>
              <c:showLegendKey val="0"/>
              <c:showVal val="1"/>
              <c:showCatName val="0"/>
              <c:showSerName val="0"/>
              <c:showPercent val="0"/>
              <c:showBubbleSize val="0"/>
              <c:extLst>
                <c:ext xmlns:c16="http://schemas.microsoft.com/office/drawing/2014/chart" uri="{C3380CC4-5D6E-409C-BE32-E72D297353CC}">
                  <c16:uniqueId val="{0000000D-905F-4CE7-A2A1-A0ED1ED0C31C}"/>
                </c:ext>
              </c:extLst>
            </c:dLbl>
            <c:dLbl>
              <c:idx val="7"/>
              <c:numFmt formatCode="#,##0" sourceLinked="0"/>
              <c:spPr>
                <a:noFill/>
                <a:ln>
                  <a:noFill/>
                </a:ln>
                <a:effectLst/>
              </c:spPr>
              <c:txPr>
                <a:bodyPr wrap="square" lIns="38100" tIns="19050" rIns="38100" bIns="19050" anchor="ctr">
                  <a:spAutoFit/>
                </a:bodyPr>
                <a:lstStyle/>
                <a:p>
                  <a:pPr>
                    <a:defRPr sz="700" b="1">
                      <a:solidFill>
                        <a:schemeClr val="accent3">
                          <a:lumMod val="50000"/>
                        </a:schemeClr>
                      </a:solidFill>
                    </a:defRPr>
                  </a:pPr>
                  <a:endParaRPr lang="ru-RU"/>
                </a:p>
              </c:txPr>
              <c:showLegendKey val="0"/>
              <c:showVal val="1"/>
              <c:showCatName val="0"/>
              <c:showSerName val="0"/>
              <c:showPercent val="0"/>
              <c:showBubbleSize val="0"/>
              <c:extLst>
                <c:ext xmlns:c16="http://schemas.microsoft.com/office/drawing/2014/chart" uri="{C3380CC4-5D6E-409C-BE32-E72D297353CC}">
                  <c16:uniqueId val="{0000000F-905F-4CE7-A2A1-A0ED1ED0C31C}"/>
                </c:ext>
              </c:extLst>
            </c:dLbl>
            <c:numFmt formatCode="#,##0" sourceLinked="0"/>
            <c:spPr>
              <a:noFill/>
              <a:ln>
                <a:noFill/>
              </a:ln>
              <a:effectLst/>
            </c:spPr>
            <c:txPr>
              <a:bodyPr wrap="square" lIns="38100" tIns="19050" rIns="38100" bIns="19050" anchor="ctr">
                <a:spAutoFit/>
              </a:bodyPr>
              <a:lstStyle/>
              <a:p>
                <a:pPr>
                  <a:defRPr sz="700"/>
                </a:pPr>
                <a:endParaRPr lang="ru-RU"/>
              </a:p>
            </c:txPr>
            <c:showLegendKey val="0"/>
            <c:showVal val="1"/>
            <c:showCatName val="0"/>
            <c:showSerName val="0"/>
            <c:showPercent val="0"/>
            <c:showBubbleSize val="0"/>
            <c:showLeaderLines val="0"/>
            <c:extLst>
              <c:ext xmlns:c15="http://schemas.microsoft.com/office/drawing/2012/chart" uri="{CE6537A1-D6FC-4f65-9D91-7224C49458BB}">
                <c15:showLeaderLines val="1"/>
              </c:ext>
            </c:extLst>
          </c:dLbls>
          <c:cat>
            <c:multiLvlStrRef>
              <c:f>Лист1!$A$2:$B$9</c:f>
              <c:multiLvlStrCache>
                <c:ptCount val="8"/>
                <c:lvl>
                  <c:pt idx="0">
                    <c:v>I</c:v>
                  </c:pt>
                  <c:pt idx="1">
                    <c:v>II</c:v>
                  </c:pt>
                  <c:pt idx="2">
                    <c:v>III</c:v>
                  </c:pt>
                  <c:pt idx="3">
                    <c:v>IV</c:v>
                  </c:pt>
                  <c:pt idx="4">
                    <c:v>I</c:v>
                  </c:pt>
                  <c:pt idx="5">
                    <c:v>II</c:v>
                  </c:pt>
                  <c:pt idx="6">
                    <c:v>III</c:v>
                  </c:pt>
                  <c:pt idx="7">
                    <c:v>IV</c:v>
                  </c:pt>
                </c:lvl>
                <c:lvl>
                  <c:pt idx="0">
                    <c:v>2022</c:v>
                  </c:pt>
                  <c:pt idx="4">
                    <c:v>2023</c:v>
                  </c:pt>
                </c:lvl>
              </c:multiLvlStrCache>
            </c:multiLvlStrRef>
          </c:cat>
          <c:val>
            <c:numRef>
              <c:f>Лист1!$C$2:$C$9</c:f>
              <c:numCache>
                <c:formatCode>#,##0.00</c:formatCode>
                <c:ptCount val="8"/>
                <c:pt idx="0">
                  <c:v>8629</c:v>
                </c:pt>
                <c:pt idx="1">
                  <c:v>16661</c:v>
                </c:pt>
                <c:pt idx="2">
                  <c:v>15637</c:v>
                </c:pt>
                <c:pt idx="3">
                  <c:v>16907</c:v>
                </c:pt>
                <c:pt idx="4">
                  <c:v>10272</c:v>
                </c:pt>
                <c:pt idx="5">
                  <c:v>12505</c:v>
                </c:pt>
                <c:pt idx="6">
                  <c:v>17567</c:v>
                </c:pt>
                <c:pt idx="7">
                  <c:v>20482</c:v>
                </c:pt>
              </c:numCache>
            </c:numRef>
          </c:val>
          <c:extLst>
            <c:ext xmlns:c16="http://schemas.microsoft.com/office/drawing/2014/chart" uri="{C3380CC4-5D6E-409C-BE32-E72D297353CC}">
              <c16:uniqueId val="{00000018-905F-4CE7-A2A1-A0ED1ED0C31C}"/>
            </c:ext>
          </c:extLst>
        </c:ser>
        <c:dLbls>
          <c:showLegendKey val="0"/>
          <c:showVal val="0"/>
          <c:showCatName val="0"/>
          <c:showSerName val="0"/>
          <c:showPercent val="0"/>
          <c:showBubbleSize val="0"/>
        </c:dLbls>
        <c:gapWidth val="35"/>
        <c:axId val="-1527629664"/>
        <c:axId val="-1527635648"/>
      </c:barChart>
      <c:catAx>
        <c:axId val="-1527629664"/>
        <c:scaling>
          <c:orientation val="minMax"/>
        </c:scaling>
        <c:delete val="0"/>
        <c:axPos val="b"/>
        <c:numFmt formatCode="General" sourceLinked="1"/>
        <c:majorTickMark val="none"/>
        <c:minorTickMark val="none"/>
        <c:tickLblPos val="nextTo"/>
        <c:spPr>
          <a:noFill/>
          <a:ln w="9525" cap="flat" cmpd="sng" algn="ctr">
            <a:solidFill>
              <a:schemeClr val="tx1">
                <a:lumMod val="15000"/>
                <a:lumOff val="85000"/>
              </a:schemeClr>
            </a:solidFill>
            <a:round/>
          </a:ln>
          <a:effectLst/>
        </c:spPr>
        <c:txPr>
          <a:bodyPr rot="-60000000" vert="horz"/>
          <a:lstStyle/>
          <a:p>
            <a:pPr>
              <a:defRPr/>
            </a:pPr>
            <a:endParaRPr lang="ru-RU"/>
          </a:p>
        </c:txPr>
        <c:crossAx val="-1527635648"/>
        <c:crosses val="autoZero"/>
        <c:auto val="1"/>
        <c:lblAlgn val="ctr"/>
        <c:lblOffset val="0"/>
        <c:noMultiLvlLbl val="0"/>
      </c:catAx>
      <c:valAx>
        <c:axId val="-1527635648"/>
        <c:scaling>
          <c:orientation val="minMax"/>
        </c:scaling>
        <c:delete val="0"/>
        <c:axPos val="l"/>
        <c:majorGridlines>
          <c:spPr>
            <a:ln w="9525" cap="flat" cmpd="sng" algn="ctr">
              <a:solidFill>
                <a:schemeClr val="tx1">
                  <a:lumMod val="15000"/>
                  <a:lumOff val="85000"/>
                </a:schemeClr>
              </a:solidFill>
              <a:prstDash val="sysDot"/>
              <a:round/>
            </a:ln>
            <a:effectLst/>
          </c:spPr>
        </c:majorGridlines>
        <c:numFmt formatCode="#,##0" sourceLinked="0"/>
        <c:majorTickMark val="none"/>
        <c:minorTickMark val="none"/>
        <c:tickLblPos val="nextTo"/>
        <c:spPr>
          <a:noFill/>
          <a:ln>
            <a:noFill/>
          </a:ln>
          <a:effectLst/>
        </c:spPr>
        <c:txPr>
          <a:bodyPr rot="-60000000" vert="horz"/>
          <a:lstStyle/>
          <a:p>
            <a:pPr>
              <a:defRPr sz="700"/>
            </a:pPr>
            <a:endParaRPr lang="ru-RU"/>
          </a:p>
        </c:txPr>
        <c:crossAx val="-1527629664"/>
        <c:crosses val="autoZero"/>
        <c:crossBetween val="between"/>
      </c:valAx>
      <c:spPr>
        <a:noFill/>
        <a:ln>
          <a:noFill/>
        </a:ln>
        <a:effectLst/>
      </c:spPr>
    </c:plotArea>
    <c:plotVisOnly val="1"/>
    <c:dispBlanksAs val="gap"/>
    <c:showDLblsOverMax val="0"/>
  </c:chart>
  <c:spPr>
    <a:noFill/>
    <a:ln>
      <a:noFill/>
    </a:ln>
    <a:effectLst/>
  </c:spPr>
  <c:txPr>
    <a:bodyPr/>
    <a:lstStyle/>
    <a:p>
      <a:pPr>
        <a:lnSpc>
          <a:spcPct val="50000"/>
        </a:lnSpc>
        <a:defRPr sz="1050">
          <a:solidFill>
            <a:schemeClr val="tx1"/>
          </a:solidFill>
          <a:latin typeface="Arial Narrow" panose="020B0606020202030204" pitchFamily="34" charset="0"/>
          <a:ea typeface="Helvetica" panose="00000500000000000000" pitchFamily="50" charset="0"/>
        </a:defRPr>
      </a:pPr>
      <a:endParaRPr lang="ru-RU"/>
    </a:p>
  </c:txPr>
  <c:externalData r:id="rId1">
    <c:autoUpdate val="0"/>
  </c:externalData>
</c:chartSpace>
</file>

<file path=ppt/charts/chart27.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ru-RU"/>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4.2776980198019808E-2"/>
          <c:y val="6.5984405139378935E-2"/>
          <c:w val="0.90737178217821779"/>
          <c:h val="0.77487253721573013"/>
        </c:manualLayout>
      </c:layout>
      <c:barChart>
        <c:barDir val="col"/>
        <c:grouping val="clustered"/>
        <c:varyColors val="0"/>
        <c:ser>
          <c:idx val="0"/>
          <c:order val="0"/>
          <c:tx>
            <c:strRef>
              <c:f>Лист1!$C$1</c:f>
              <c:strCache>
                <c:ptCount val="1"/>
                <c:pt idx="0">
                  <c:v>Столбец2</c:v>
                </c:pt>
              </c:strCache>
            </c:strRef>
          </c:tx>
          <c:spPr>
            <a:ln w="28575">
              <a:noFill/>
            </a:ln>
            <a:effectLst/>
          </c:spPr>
          <c:invertIfNegative val="0"/>
          <c:dPt>
            <c:idx val="0"/>
            <c:invertIfNegative val="0"/>
            <c:bubble3D val="0"/>
            <c:spPr>
              <a:solidFill>
                <a:srgbClr val="7F7F7F"/>
              </a:solidFill>
              <a:ln w="28575">
                <a:noFill/>
              </a:ln>
              <a:effectLst/>
            </c:spPr>
            <c:extLst>
              <c:ext xmlns:c16="http://schemas.microsoft.com/office/drawing/2014/chart" uri="{C3380CC4-5D6E-409C-BE32-E72D297353CC}">
                <c16:uniqueId val="{00000001-905F-4CE7-A2A1-A0ED1ED0C31C}"/>
              </c:ext>
            </c:extLst>
          </c:dPt>
          <c:dPt>
            <c:idx val="1"/>
            <c:invertIfNegative val="0"/>
            <c:bubble3D val="0"/>
            <c:spPr>
              <a:solidFill>
                <a:srgbClr val="7F7F7F"/>
              </a:solidFill>
              <a:ln w="28575">
                <a:noFill/>
              </a:ln>
              <a:effectLst/>
            </c:spPr>
            <c:extLst>
              <c:ext xmlns:c16="http://schemas.microsoft.com/office/drawing/2014/chart" uri="{C3380CC4-5D6E-409C-BE32-E72D297353CC}">
                <c16:uniqueId val="{00000003-905F-4CE7-A2A1-A0ED1ED0C31C}"/>
              </c:ext>
            </c:extLst>
          </c:dPt>
          <c:dPt>
            <c:idx val="2"/>
            <c:invertIfNegative val="0"/>
            <c:bubble3D val="0"/>
            <c:spPr>
              <a:solidFill>
                <a:srgbClr val="7F7F7F"/>
              </a:solidFill>
              <a:ln w="28575">
                <a:noFill/>
              </a:ln>
              <a:effectLst/>
            </c:spPr>
            <c:extLst>
              <c:ext xmlns:c16="http://schemas.microsoft.com/office/drawing/2014/chart" uri="{C3380CC4-5D6E-409C-BE32-E72D297353CC}">
                <c16:uniqueId val="{00000005-905F-4CE7-A2A1-A0ED1ED0C31C}"/>
              </c:ext>
            </c:extLst>
          </c:dPt>
          <c:dPt>
            <c:idx val="3"/>
            <c:invertIfNegative val="0"/>
            <c:bubble3D val="0"/>
            <c:spPr>
              <a:solidFill>
                <a:srgbClr val="7F7F7F"/>
              </a:solidFill>
              <a:ln w="28575">
                <a:noFill/>
              </a:ln>
              <a:effectLst/>
            </c:spPr>
            <c:extLst>
              <c:ext xmlns:c16="http://schemas.microsoft.com/office/drawing/2014/chart" uri="{C3380CC4-5D6E-409C-BE32-E72D297353CC}">
                <c16:uniqueId val="{00000007-905F-4CE7-A2A1-A0ED1ED0C31C}"/>
              </c:ext>
            </c:extLst>
          </c:dPt>
          <c:dPt>
            <c:idx val="4"/>
            <c:invertIfNegative val="0"/>
            <c:bubble3D val="0"/>
            <c:spPr>
              <a:solidFill>
                <a:srgbClr val="7F7F7F"/>
              </a:solidFill>
              <a:ln w="28575">
                <a:noFill/>
              </a:ln>
              <a:effectLst/>
            </c:spPr>
            <c:extLst>
              <c:ext xmlns:c16="http://schemas.microsoft.com/office/drawing/2014/chart" uri="{C3380CC4-5D6E-409C-BE32-E72D297353CC}">
                <c16:uniqueId val="{00000009-905F-4CE7-A2A1-A0ED1ED0C31C}"/>
              </c:ext>
            </c:extLst>
          </c:dPt>
          <c:dPt>
            <c:idx val="5"/>
            <c:invertIfNegative val="0"/>
            <c:bubble3D val="0"/>
            <c:spPr>
              <a:solidFill>
                <a:schemeClr val="accent6">
                  <a:lumMod val="50000"/>
                </a:schemeClr>
              </a:solidFill>
              <a:ln w="28575">
                <a:noFill/>
              </a:ln>
              <a:effectLst/>
            </c:spPr>
            <c:extLst>
              <c:ext xmlns:c16="http://schemas.microsoft.com/office/drawing/2014/chart" uri="{C3380CC4-5D6E-409C-BE32-E72D297353CC}">
                <c16:uniqueId val="{0000000B-905F-4CE7-A2A1-A0ED1ED0C31C}"/>
              </c:ext>
            </c:extLst>
          </c:dPt>
          <c:dPt>
            <c:idx val="6"/>
            <c:invertIfNegative val="0"/>
            <c:bubble3D val="0"/>
            <c:spPr>
              <a:solidFill>
                <a:schemeClr val="accent6">
                  <a:lumMod val="50000"/>
                </a:schemeClr>
              </a:solidFill>
              <a:ln w="28575">
                <a:noFill/>
              </a:ln>
              <a:effectLst/>
            </c:spPr>
            <c:extLst>
              <c:ext xmlns:c16="http://schemas.microsoft.com/office/drawing/2014/chart" uri="{C3380CC4-5D6E-409C-BE32-E72D297353CC}">
                <c16:uniqueId val="{0000000D-905F-4CE7-A2A1-A0ED1ED0C31C}"/>
              </c:ext>
            </c:extLst>
          </c:dPt>
          <c:dPt>
            <c:idx val="7"/>
            <c:invertIfNegative val="0"/>
            <c:bubble3D val="0"/>
            <c:spPr>
              <a:solidFill>
                <a:schemeClr val="accent6">
                  <a:lumMod val="50000"/>
                </a:schemeClr>
              </a:solidFill>
              <a:ln w="28575">
                <a:noFill/>
              </a:ln>
              <a:effectLst/>
            </c:spPr>
            <c:extLst>
              <c:ext xmlns:c16="http://schemas.microsoft.com/office/drawing/2014/chart" uri="{C3380CC4-5D6E-409C-BE32-E72D297353CC}">
                <c16:uniqueId val="{0000000F-905F-4CE7-A2A1-A0ED1ED0C31C}"/>
              </c:ext>
            </c:extLst>
          </c:dPt>
          <c:dLbls>
            <c:dLbl>
              <c:idx val="5"/>
              <c:numFmt formatCode="#,##0" sourceLinked="0"/>
              <c:spPr>
                <a:noFill/>
                <a:ln>
                  <a:noFill/>
                </a:ln>
                <a:effectLst/>
              </c:spPr>
              <c:txPr>
                <a:bodyPr wrap="square" lIns="38100" tIns="19050" rIns="38100" bIns="19050" anchor="ctr">
                  <a:spAutoFit/>
                </a:bodyPr>
                <a:lstStyle/>
                <a:p>
                  <a:pPr>
                    <a:defRPr sz="700" b="1">
                      <a:solidFill>
                        <a:srgbClr val="632523"/>
                      </a:solidFill>
                    </a:defRPr>
                  </a:pPr>
                  <a:endParaRPr lang="ru-RU"/>
                </a:p>
              </c:txPr>
              <c:showLegendKey val="0"/>
              <c:showVal val="1"/>
              <c:showCatName val="0"/>
              <c:showSerName val="0"/>
              <c:showPercent val="0"/>
              <c:showBubbleSize val="0"/>
              <c:extLst>
                <c:ext xmlns:c16="http://schemas.microsoft.com/office/drawing/2014/chart" uri="{C3380CC4-5D6E-409C-BE32-E72D297353CC}">
                  <c16:uniqueId val="{0000000B-905F-4CE7-A2A1-A0ED1ED0C31C}"/>
                </c:ext>
              </c:extLst>
            </c:dLbl>
            <c:dLbl>
              <c:idx val="6"/>
              <c:numFmt formatCode="#,##0" sourceLinked="0"/>
              <c:spPr>
                <a:noFill/>
                <a:ln>
                  <a:noFill/>
                </a:ln>
                <a:effectLst/>
              </c:spPr>
              <c:txPr>
                <a:bodyPr wrap="square" lIns="38100" tIns="19050" rIns="38100" bIns="19050" anchor="ctr">
                  <a:spAutoFit/>
                </a:bodyPr>
                <a:lstStyle/>
                <a:p>
                  <a:pPr>
                    <a:defRPr sz="700" b="1">
                      <a:solidFill>
                        <a:srgbClr val="632523"/>
                      </a:solidFill>
                    </a:defRPr>
                  </a:pPr>
                  <a:endParaRPr lang="ru-RU"/>
                </a:p>
              </c:txPr>
              <c:showLegendKey val="0"/>
              <c:showVal val="1"/>
              <c:showCatName val="0"/>
              <c:showSerName val="0"/>
              <c:showPercent val="0"/>
              <c:showBubbleSize val="0"/>
              <c:extLst>
                <c:ext xmlns:c16="http://schemas.microsoft.com/office/drawing/2014/chart" uri="{C3380CC4-5D6E-409C-BE32-E72D297353CC}">
                  <c16:uniqueId val="{0000000D-905F-4CE7-A2A1-A0ED1ED0C31C}"/>
                </c:ext>
              </c:extLst>
            </c:dLbl>
            <c:dLbl>
              <c:idx val="7"/>
              <c:numFmt formatCode="#,##0" sourceLinked="0"/>
              <c:spPr>
                <a:noFill/>
                <a:ln>
                  <a:noFill/>
                </a:ln>
                <a:effectLst/>
              </c:spPr>
              <c:txPr>
                <a:bodyPr wrap="square" lIns="38100" tIns="19050" rIns="38100" bIns="19050" anchor="ctr">
                  <a:spAutoFit/>
                </a:bodyPr>
                <a:lstStyle/>
                <a:p>
                  <a:pPr>
                    <a:defRPr sz="700" b="1">
                      <a:solidFill>
                        <a:srgbClr val="632523"/>
                      </a:solidFill>
                    </a:defRPr>
                  </a:pPr>
                  <a:endParaRPr lang="ru-RU"/>
                </a:p>
              </c:txPr>
              <c:showLegendKey val="0"/>
              <c:showVal val="1"/>
              <c:showCatName val="0"/>
              <c:showSerName val="0"/>
              <c:showPercent val="0"/>
              <c:showBubbleSize val="0"/>
              <c:extLst>
                <c:ext xmlns:c16="http://schemas.microsoft.com/office/drawing/2014/chart" uri="{C3380CC4-5D6E-409C-BE32-E72D297353CC}">
                  <c16:uniqueId val="{0000000F-905F-4CE7-A2A1-A0ED1ED0C31C}"/>
                </c:ext>
              </c:extLst>
            </c:dLbl>
            <c:numFmt formatCode="#,##0" sourceLinked="0"/>
            <c:spPr>
              <a:noFill/>
              <a:ln>
                <a:noFill/>
              </a:ln>
              <a:effectLst/>
            </c:spPr>
            <c:txPr>
              <a:bodyPr wrap="square" lIns="38100" tIns="19050" rIns="38100" bIns="19050" anchor="ctr">
                <a:spAutoFit/>
              </a:bodyPr>
              <a:lstStyle/>
              <a:p>
                <a:pPr>
                  <a:defRPr sz="700"/>
                </a:pPr>
                <a:endParaRPr lang="ru-RU"/>
              </a:p>
            </c:txPr>
            <c:showLegendKey val="0"/>
            <c:showVal val="1"/>
            <c:showCatName val="0"/>
            <c:showSerName val="0"/>
            <c:showPercent val="0"/>
            <c:showBubbleSize val="0"/>
            <c:showLeaderLines val="0"/>
            <c:extLst>
              <c:ext xmlns:c15="http://schemas.microsoft.com/office/drawing/2012/chart" uri="{CE6537A1-D6FC-4f65-9D91-7224C49458BB}">
                <c15:showLeaderLines val="1"/>
              </c:ext>
            </c:extLst>
          </c:dLbls>
          <c:cat>
            <c:multiLvlStrRef>
              <c:f>Лист1!$A$2:$B$9</c:f>
              <c:multiLvlStrCache>
                <c:ptCount val="8"/>
                <c:lvl>
                  <c:pt idx="0">
                    <c:v>I</c:v>
                  </c:pt>
                  <c:pt idx="1">
                    <c:v>II</c:v>
                  </c:pt>
                  <c:pt idx="2">
                    <c:v>III</c:v>
                  </c:pt>
                  <c:pt idx="3">
                    <c:v>IV</c:v>
                  </c:pt>
                  <c:pt idx="4">
                    <c:v>I</c:v>
                  </c:pt>
                  <c:pt idx="5">
                    <c:v>II</c:v>
                  </c:pt>
                  <c:pt idx="6">
                    <c:v>III</c:v>
                  </c:pt>
                  <c:pt idx="7">
                    <c:v>IV</c:v>
                  </c:pt>
                </c:lvl>
                <c:lvl>
                  <c:pt idx="0">
                    <c:v>2022</c:v>
                  </c:pt>
                  <c:pt idx="4">
                    <c:v>2023</c:v>
                  </c:pt>
                </c:lvl>
              </c:multiLvlStrCache>
            </c:multiLvlStrRef>
          </c:cat>
          <c:val>
            <c:numRef>
              <c:f>Лист1!$C$2:$C$9</c:f>
              <c:numCache>
                <c:formatCode>#,##0.00</c:formatCode>
                <c:ptCount val="8"/>
                <c:pt idx="0">
                  <c:v>8629</c:v>
                </c:pt>
                <c:pt idx="1">
                  <c:v>16661</c:v>
                </c:pt>
                <c:pt idx="2">
                  <c:v>15637</c:v>
                </c:pt>
                <c:pt idx="3">
                  <c:v>16907</c:v>
                </c:pt>
                <c:pt idx="4">
                  <c:v>10272</c:v>
                </c:pt>
                <c:pt idx="5">
                  <c:v>12371</c:v>
                </c:pt>
                <c:pt idx="6">
                  <c:v>18569</c:v>
                </c:pt>
                <c:pt idx="7">
                  <c:v>20512</c:v>
                </c:pt>
              </c:numCache>
            </c:numRef>
          </c:val>
          <c:extLst>
            <c:ext xmlns:c16="http://schemas.microsoft.com/office/drawing/2014/chart" uri="{C3380CC4-5D6E-409C-BE32-E72D297353CC}">
              <c16:uniqueId val="{00000018-905F-4CE7-A2A1-A0ED1ED0C31C}"/>
            </c:ext>
          </c:extLst>
        </c:ser>
        <c:dLbls>
          <c:showLegendKey val="0"/>
          <c:showVal val="0"/>
          <c:showCatName val="0"/>
          <c:showSerName val="0"/>
          <c:showPercent val="0"/>
          <c:showBubbleSize val="0"/>
        </c:dLbls>
        <c:gapWidth val="35"/>
        <c:axId val="-1527629664"/>
        <c:axId val="-1527635648"/>
      </c:barChart>
      <c:catAx>
        <c:axId val="-1527629664"/>
        <c:scaling>
          <c:orientation val="minMax"/>
        </c:scaling>
        <c:delete val="0"/>
        <c:axPos val="b"/>
        <c:numFmt formatCode="General" sourceLinked="1"/>
        <c:majorTickMark val="none"/>
        <c:minorTickMark val="none"/>
        <c:tickLblPos val="nextTo"/>
        <c:spPr>
          <a:noFill/>
          <a:ln w="9525" cap="flat" cmpd="sng" algn="ctr">
            <a:solidFill>
              <a:schemeClr val="tx1">
                <a:lumMod val="15000"/>
                <a:lumOff val="85000"/>
              </a:schemeClr>
            </a:solidFill>
            <a:round/>
          </a:ln>
          <a:effectLst/>
        </c:spPr>
        <c:txPr>
          <a:bodyPr rot="-60000000" vert="horz"/>
          <a:lstStyle/>
          <a:p>
            <a:pPr>
              <a:defRPr/>
            </a:pPr>
            <a:endParaRPr lang="ru-RU"/>
          </a:p>
        </c:txPr>
        <c:crossAx val="-1527635648"/>
        <c:crosses val="autoZero"/>
        <c:auto val="1"/>
        <c:lblAlgn val="ctr"/>
        <c:lblOffset val="0"/>
        <c:noMultiLvlLbl val="0"/>
      </c:catAx>
      <c:valAx>
        <c:axId val="-1527635648"/>
        <c:scaling>
          <c:orientation val="minMax"/>
          <c:max val="25000"/>
          <c:min val="0"/>
        </c:scaling>
        <c:delete val="0"/>
        <c:axPos val="r"/>
        <c:majorGridlines>
          <c:spPr>
            <a:ln w="9525" cap="flat" cmpd="sng" algn="ctr">
              <a:solidFill>
                <a:schemeClr val="tx1">
                  <a:lumMod val="15000"/>
                  <a:lumOff val="85000"/>
                </a:schemeClr>
              </a:solidFill>
              <a:prstDash val="sysDot"/>
              <a:round/>
            </a:ln>
            <a:effectLst/>
          </c:spPr>
        </c:majorGridlines>
        <c:numFmt formatCode="#,##0" sourceLinked="0"/>
        <c:majorTickMark val="none"/>
        <c:minorTickMark val="none"/>
        <c:tickLblPos val="nextTo"/>
        <c:spPr>
          <a:noFill/>
          <a:ln>
            <a:noFill/>
          </a:ln>
          <a:effectLst/>
        </c:spPr>
        <c:txPr>
          <a:bodyPr rot="-60000000" vert="horz"/>
          <a:lstStyle/>
          <a:p>
            <a:pPr>
              <a:defRPr sz="700"/>
            </a:pPr>
            <a:endParaRPr lang="ru-RU"/>
          </a:p>
        </c:txPr>
        <c:crossAx val="-1527629664"/>
        <c:crosses val="max"/>
        <c:crossBetween val="between"/>
      </c:valAx>
      <c:spPr>
        <a:noFill/>
        <a:ln>
          <a:noFill/>
        </a:ln>
        <a:effectLst/>
      </c:spPr>
    </c:plotArea>
    <c:plotVisOnly val="1"/>
    <c:dispBlanksAs val="gap"/>
    <c:showDLblsOverMax val="0"/>
  </c:chart>
  <c:spPr>
    <a:noFill/>
    <a:ln>
      <a:noFill/>
    </a:ln>
    <a:effectLst/>
  </c:spPr>
  <c:txPr>
    <a:bodyPr/>
    <a:lstStyle/>
    <a:p>
      <a:pPr>
        <a:lnSpc>
          <a:spcPct val="50000"/>
        </a:lnSpc>
        <a:defRPr sz="1050">
          <a:solidFill>
            <a:schemeClr val="tx1"/>
          </a:solidFill>
          <a:latin typeface="Arial Narrow" panose="020B0606020202030204" pitchFamily="34" charset="0"/>
          <a:ea typeface="Helvetica" panose="00000500000000000000" pitchFamily="50" charset="0"/>
        </a:defRPr>
      </a:pPr>
      <a:endParaRPr lang="ru-RU"/>
    </a:p>
  </c:txPr>
  <c:externalData r:id="rId1">
    <c:autoUpdate val="0"/>
  </c:externalData>
</c:chartSpace>
</file>

<file path=ppt/charts/chart28.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ru-RU"/>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4.2776980198019808E-2"/>
          <c:y val="6.5984263783967309E-2"/>
          <c:w val="0.90737178217821779"/>
          <c:h val="0.77487253721573013"/>
        </c:manualLayout>
      </c:layout>
      <c:barChart>
        <c:barDir val="col"/>
        <c:grouping val="clustered"/>
        <c:varyColors val="0"/>
        <c:ser>
          <c:idx val="0"/>
          <c:order val="0"/>
          <c:tx>
            <c:strRef>
              <c:f>Лист1!$C$1</c:f>
              <c:strCache>
                <c:ptCount val="1"/>
                <c:pt idx="0">
                  <c:v>Столбец2</c:v>
                </c:pt>
              </c:strCache>
            </c:strRef>
          </c:tx>
          <c:spPr>
            <a:ln w="28575">
              <a:noFill/>
            </a:ln>
            <a:effectLst/>
          </c:spPr>
          <c:invertIfNegative val="0"/>
          <c:dPt>
            <c:idx val="0"/>
            <c:invertIfNegative val="0"/>
            <c:bubble3D val="0"/>
            <c:spPr>
              <a:solidFill>
                <a:srgbClr val="7F7F7F"/>
              </a:solidFill>
              <a:ln w="28575">
                <a:noFill/>
              </a:ln>
              <a:effectLst/>
            </c:spPr>
            <c:extLst>
              <c:ext xmlns:c16="http://schemas.microsoft.com/office/drawing/2014/chart" uri="{C3380CC4-5D6E-409C-BE32-E72D297353CC}">
                <c16:uniqueId val="{00000001-024D-4D1D-A88C-A040FAC630ED}"/>
              </c:ext>
            </c:extLst>
          </c:dPt>
          <c:dPt>
            <c:idx val="1"/>
            <c:invertIfNegative val="0"/>
            <c:bubble3D val="0"/>
            <c:spPr>
              <a:solidFill>
                <a:srgbClr val="7F7F7F"/>
              </a:solidFill>
              <a:ln w="28575">
                <a:noFill/>
              </a:ln>
              <a:effectLst/>
            </c:spPr>
            <c:extLst>
              <c:ext xmlns:c16="http://schemas.microsoft.com/office/drawing/2014/chart" uri="{C3380CC4-5D6E-409C-BE32-E72D297353CC}">
                <c16:uniqueId val="{00000003-024D-4D1D-A88C-A040FAC630ED}"/>
              </c:ext>
            </c:extLst>
          </c:dPt>
          <c:dPt>
            <c:idx val="2"/>
            <c:invertIfNegative val="0"/>
            <c:bubble3D val="0"/>
            <c:spPr>
              <a:solidFill>
                <a:srgbClr val="7F7F7F"/>
              </a:solidFill>
              <a:ln w="28575">
                <a:noFill/>
              </a:ln>
              <a:effectLst/>
            </c:spPr>
            <c:extLst>
              <c:ext xmlns:c16="http://schemas.microsoft.com/office/drawing/2014/chart" uri="{C3380CC4-5D6E-409C-BE32-E72D297353CC}">
                <c16:uniqueId val="{00000005-024D-4D1D-A88C-A040FAC630ED}"/>
              </c:ext>
            </c:extLst>
          </c:dPt>
          <c:dPt>
            <c:idx val="3"/>
            <c:invertIfNegative val="0"/>
            <c:bubble3D val="0"/>
            <c:spPr>
              <a:solidFill>
                <a:srgbClr val="7F7F7F"/>
              </a:solidFill>
              <a:ln w="28575">
                <a:noFill/>
              </a:ln>
              <a:effectLst/>
            </c:spPr>
            <c:extLst>
              <c:ext xmlns:c16="http://schemas.microsoft.com/office/drawing/2014/chart" uri="{C3380CC4-5D6E-409C-BE32-E72D297353CC}">
                <c16:uniqueId val="{00000007-024D-4D1D-A88C-A040FAC630ED}"/>
              </c:ext>
            </c:extLst>
          </c:dPt>
          <c:dPt>
            <c:idx val="4"/>
            <c:invertIfNegative val="0"/>
            <c:bubble3D val="0"/>
            <c:spPr>
              <a:solidFill>
                <a:srgbClr val="7F7F7F"/>
              </a:solidFill>
              <a:ln w="28575">
                <a:noFill/>
              </a:ln>
              <a:effectLst/>
            </c:spPr>
            <c:extLst>
              <c:ext xmlns:c16="http://schemas.microsoft.com/office/drawing/2014/chart" uri="{C3380CC4-5D6E-409C-BE32-E72D297353CC}">
                <c16:uniqueId val="{00000009-024D-4D1D-A88C-A040FAC630ED}"/>
              </c:ext>
            </c:extLst>
          </c:dPt>
          <c:dPt>
            <c:idx val="5"/>
            <c:invertIfNegative val="0"/>
            <c:bubble3D val="0"/>
            <c:spPr>
              <a:solidFill>
                <a:srgbClr val="7F7F7F"/>
              </a:solidFill>
              <a:ln w="28575">
                <a:noFill/>
              </a:ln>
              <a:effectLst/>
            </c:spPr>
            <c:extLst>
              <c:ext xmlns:c16="http://schemas.microsoft.com/office/drawing/2014/chart" uri="{C3380CC4-5D6E-409C-BE32-E72D297353CC}">
                <c16:uniqueId val="{0000000B-024D-4D1D-A88C-A040FAC630ED}"/>
              </c:ext>
            </c:extLst>
          </c:dPt>
          <c:dPt>
            <c:idx val="6"/>
            <c:invertIfNegative val="0"/>
            <c:bubble3D val="0"/>
            <c:spPr>
              <a:solidFill>
                <a:srgbClr val="7F7F7F"/>
              </a:solidFill>
              <a:ln w="28575">
                <a:noFill/>
              </a:ln>
              <a:effectLst/>
            </c:spPr>
            <c:extLst>
              <c:ext xmlns:c16="http://schemas.microsoft.com/office/drawing/2014/chart" uri="{C3380CC4-5D6E-409C-BE32-E72D297353CC}">
                <c16:uniqueId val="{0000000D-024D-4D1D-A88C-A040FAC630ED}"/>
              </c:ext>
            </c:extLst>
          </c:dPt>
          <c:dPt>
            <c:idx val="7"/>
            <c:invertIfNegative val="0"/>
            <c:bubble3D val="0"/>
            <c:spPr>
              <a:solidFill>
                <a:srgbClr val="7F7F7F"/>
              </a:solidFill>
              <a:ln w="28575">
                <a:noFill/>
              </a:ln>
              <a:effectLst/>
            </c:spPr>
            <c:extLst>
              <c:ext xmlns:c16="http://schemas.microsoft.com/office/drawing/2014/chart" uri="{C3380CC4-5D6E-409C-BE32-E72D297353CC}">
                <c16:uniqueId val="{0000000F-024D-4D1D-A88C-A040FAC630ED}"/>
              </c:ext>
            </c:extLst>
          </c:dPt>
          <c:dPt>
            <c:idx val="8"/>
            <c:invertIfNegative val="0"/>
            <c:bubble3D val="0"/>
            <c:spPr>
              <a:solidFill>
                <a:srgbClr val="7F7F7F"/>
              </a:solidFill>
              <a:ln w="28575">
                <a:noFill/>
              </a:ln>
              <a:effectLst/>
            </c:spPr>
            <c:extLst>
              <c:ext xmlns:c16="http://schemas.microsoft.com/office/drawing/2014/chart" uri="{C3380CC4-5D6E-409C-BE32-E72D297353CC}">
                <c16:uniqueId val="{00000011-024D-4D1D-A88C-A040FAC630ED}"/>
              </c:ext>
            </c:extLst>
          </c:dPt>
          <c:dLbls>
            <c:dLbl>
              <c:idx val="9"/>
              <c:numFmt formatCode="#,##0" sourceLinked="0"/>
              <c:spPr>
                <a:noFill/>
                <a:ln>
                  <a:noFill/>
                </a:ln>
                <a:effectLst/>
              </c:spPr>
              <c:txPr>
                <a:bodyPr wrap="square" lIns="38100" tIns="19050" rIns="38100" bIns="19050" anchor="ctr">
                  <a:spAutoFit/>
                </a:bodyPr>
                <a:lstStyle/>
                <a:p>
                  <a:pPr>
                    <a:defRPr b="1">
                      <a:solidFill>
                        <a:srgbClr val="007F76"/>
                      </a:solidFill>
                    </a:defRPr>
                  </a:pPr>
                  <a:endParaRPr lang="ru-RU"/>
                </a:p>
              </c:txPr>
              <c:showLegendKey val="0"/>
              <c:showVal val="1"/>
              <c:showCatName val="0"/>
              <c:showSerName val="0"/>
              <c:showPercent val="0"/>
              <c:showBubbleSize val="0"/>
              <c:extLst>
                <c:ext xmlns:c16="http://schemas.microsoft.com/office/drawing/2014/chart" uri="{C3380CC4-5D6E-409C-BE32-E72D297353CC}">
                  <c16:uniqueId val="{00000012-1935-4C00-8885-A965951F86B7}"/>
                </c:ext>
              </c:extLst>
            </c:dLbl>
            <c:dLbl>
              <c:idx val="10"/>
              <c:numFmt formatCode="#,##0" sourceLinked="0"/>
              <c:spPr>
                <a:noFill/>
                <a:ln>
                  <a:noFill/>
                </a:ln>
                <a:effectLst/>
              </c:spPr>
              <c:txPr>
                <a:bodyPr wrap="square" lIns="38100" tIns="19050" rIns="38100" bIns="19050" anchor="ctr">
                  <a:spAutoFit/>
                </a:bodyPr>
                <a:lstStyle/>
                <a:p>
                  <a:pPr>
                    <a:defRPr b="1">
                      <a:solidFill>
                        <a:srgbClr val="007F76"/>
                      </a:solidFill>
                    </a:defRPr>
                  </a:pPr>
                  <a:endParaRPr lang="ru-RU"/>
                </a:p>
              </c:txPr>
              <c:showLegendKey val="0"/>
              <c:showVal val="1"/>
              <c:showCatName val="0"/>
              <c:showSerName val="0"/>
              <c:showPercent val="0"/>
              <c:showBubbleSize val="0"/>
              <c:extLst>
                <c:ext xmlns:c16="http://schemas.microsoft.com/office/drawing/2014/chart" uri="{C3380CC4-5D6E-409C-BE32-E72D297353CC}">
                  <c16:uniqueId val="{00000013-1935-4C00-8885-A965951F86B7}"/>
                </c:ext>
              </c:extLst>
            </c:dLbl>
            <c:dLbl>
              <c:idx val="11"/>
              <c:numFmt formatCode="#,##0" sourceLinked="0"/>
              <c:spPr>
                <a:noFill/>
                <a:ln>
                  <a:noFill/>
                </a:ln>
                <a:effectLst/>
              </c:spPr>
              <c:txPr>
                <a:bodyPr wrap="square" lIns="38100" tIns="19050" rIns="38100" bIns="19050" anchor="ctr">
                  <a:spAutoFit/>
                </a:bodyPr>
                <a:lstStyle/>
                <a:p>
                  <a:pPr>
                    <a:defRPr b="1">
                      <a:solidFill>
                        <a:srgbClr val="007F76"/>
                      </a:solidFill>
                    </a:defRPr>
                  </a:pPr>
                  <a:endParaRPr lang="ru-RU"/>
                </a:p>
              </c:txPr>
              <c:showLegendKey val="0"/>
              <c:showVal val="1"/>
              <c:showCatName val="0"/>
              <c:showSerName val="0"/>
              <c:showPercent val="0"/>
              <c:showBubbleSize val="0"/>
              <c:extLst>
                <c:ext xmlns:c16="http://schemas.microsoft.com/office/drawing/2014/chart" uri="{C3380CC4-5D6E-409C-BE32-E72D297353CC}">
                  <c16:uniqueId val="{00000014-1935-4C00-8885-A965951F86B7}"/>
                </c:ext>
              </c:extLst>
            </c:dLbl>
            <c:numFmt formatCode="#,##0" sourceLinked="0"/>
            <c:spPr>
              <a:noFill/>
              <a:ln>
                <a:noFill/>
              </a:ln>
              <a:effectLst/>
            </c:spPr>
            <c:showLegendKey val="0"/>
            <c:showVal val="1"/>
            <c:showCatName val="0"/>
            <c:showSerName val="0"/>
            <c:showPercent val="0"/>
            <c:showBubbleSize val="0"/>
            <c:showLeaderLines val="0"/>
            <c:extLst>
              <c:ext xmlns:c15="http://schemas.microsoft.com/office/drawing/2012/chart" uri="{CE6537A1-D6FC-4f65-9D91-7224C49458BB}">
                <c15:showLeaderLines val="1"/>
              </c:ext>
            </c:extLst>
          </c:dLbls>
          <c:cat>
            <c:multiLvlStrRef>
              <c:f>Лист1!$A$2:$B$13</c:f>
              <c:multiLvlStrCache>
                <c:ptCount val="12"/>
                <c:lvl>
                  <c:pt idx="0">
                    <c:v>I</c:v>
                  </c:pt>
                  <c:pt idx="1">
                    <c:v>II</c:v>
                  </c:pt>
                  <c:pt idx="2">
                    <c:v>III</c:v>
                  </c:pt>
                  <c:pt idx="3">
                    <c:v>IV</c:v>
                  </c:pt>
                  <c:pt idx="4">
                    <c:v>I</c:v>
                  </c:pt>
                  <c:pt idx="5">
                    <c:v>II</c:v>
                  </c:pt>
                  <c:pt idx="6">
                    <c:v>III</c:v>
                  </c:pt>
                  <c:pt idx="7">
                    <c:v>IV</c:v>
                  </c:pt>
                  <c:pt idx="8">
                    <c:v>I</c:v>
                  </c:pt>
                  <c:pt idx="9">
                    <c:v>II</c:v>
                  </c:pt>
                  <c:pt idx="10">
                    <c:v>III</c:v>
                  </c:pt>
                  <c:pt idx="11">
                    <c:v>IV</c:v>
                  </c:pt>
                </c:lvl>
                <c:lvl>
                  <c:pt idx="0">
                    <c:v>2021</c:v>
                  </c:pt>
                  <c:pt idx="4">
                    <c:v>2022</c:v>
                  </c:pt>
                  <c:pt idx="8">
                    <c:v>2023</c:v>
                  </c:pt>
                </c:lvl>
              </c:multiLvlStrCache>
            </c:multiLvlStrRef>
          </c:cat>
          <c:val>
            <c:numRef>
              <c:f>Лист1!$C$2:$C$13</c:f>
              <c:numCache>
                <c:formatCode>#,##0.00</c:formatCode>
                <c:ptCount val="12"/>
                <c:pt idx="0">
                  <c:v>3818</c:v>
                </c:pt>
                <c:pt idx="1">
                  <c:v>5741</c:v>
                </c:pt>
                <c:pt idx="2">
                  <c:v>8855</c:v>
                </c:pt>
                <c:pt idx="3">
                  <c:v>9844</c:v>
                </c:pt>
                <c:pt idx="4">
                  <c:v>4089</c:v>
                </c:pt>
                <c:pt idx="5">
                  <c:v>5086</c:v>
                </c:pt>
                <c:pt idx="6">
                  <c:v>9203</c:v>
                </c:pt>
                <c:pt idx="7">
                  <c:v>12151</c:v>
                </c:pt>
                <c:pt idx="8">
                  <c:v>6237</c:v>
                </c:pt>
                <c:pt idx="9">
                  <c:v>5774</c:v>
                </c:pt>
                <c:pt idx="10">
                  <c:v>7243</c:v>
                </c:pt>
                <c:pt idx="11">
                  <c:v>11076</c:v>
                </c:pt>
              </c:numCache>
            </c:numRef>
          </c:val>
          <c:extLst>
            <c:ext xmlns:c16="http://schemas.microsoft.com/office/drawing/2014/chart" uri="{C3380CC4-5D6E-409C-BE32-E72D297353CC}">
              <c16:uniqueId val="{00000015-024D-4D1D-A88C-A040FAC630ED}"/>
            </c:ext>
          </c:extLst>
        </c:ser>
        <c:dLbls>
          <c:showLegendKey val="0"/>
          <c:showVal val="0"/>
          <c:showCatName val="0"/>
          <c:showSerName val="0"/>
          <c:showPercent val="0"/>
          <c:showBubbleSize val="0"/>
        </c:dLbls>
        <c:gapWidth val="35"/>
        <c:axId val="-1527629664"/>
        <c:axId val="-1527635648"/>
      </c:barChart>
      <c:barChart>
        <c:barDir val="col"/>
        <c:grouping val="clustered"/>
        <c:varyColors val="0"/>
        <c:ser>
          <c:idx val="1"/>
          <c:order val="1"/>
          <c:tx>
            <c:strRef>
              <c:f>Лист1!$D$1</c:f>
              <c:strCache>
                <c:ptCount val="1"/>
              </c:strCache>
            </c:strRef>
          </c:tx>
          <c:invertIfNegative val="0"/>
          <c:cat>
            <c:multiLvlStrRef>
              <c:f>Лист1!$A$2:$B$13</c:f>
              <c:multiLvlStrCache>
                <c:ptCount val="12"/>
                <c:lvl>
                  <c:pt idx="0">
                    <c:v>I</c:v>
                  </c:pt>
                  <c:pt idx="1">
                    <c:v>II</c:v>
                  </c:pt>
                  <c:pt idx="2">
                    <c:v>III</c:v>
                  </c:pt>
                  <c:pt idx="3">
                    <c:v>IV</c:v>
                  </c:pt>
                  <c:pt idx="4">
                    <c:v>I</c:v>
                  </c:pt>
                  <c:pt idx="5">
                    <c:v>II</c:v>
                  </c:pt>
                  <c:pt idx="6">
                    <c:v>III</c:v>
                  </c:pt>
                  <c:pt idx="7">
                    <c:v>IV</c:v>
                  </c:pt>
                  <c:pt idx="8">
                    <c:v>I</c:v>
                  </c:pt>
                  <c:pt idx="9">
                    <c:v>II</c:v>
                  </c:pt>
                  <c:pt idx="10">
                    <c:v>III</c:v>
                  </c:pt>
                  <c:pt idx="11">
                    <c:v>IV</c:v>
                  </c:pt>
                </c:lvl>
                <c:lvl>
                  <c:pt idx="0">
                    <c:v>2021</c:v>
                  </c:pt>
                  <c:pt idx="4">
                    <c:v>2022</c:v>
                  </c:pt>
                  <c:pt idx="8">
                    <c:v>2023</c:v>
                  </c:pt>
                </c:lvl>
              </c:multiLvlStrCache>
            </c:multiLvlStrRef>
          </c:cat>
          <c:val>
            <c:numRef>
              <c:f>Лист1!$D$2:$D$13</c:f>
              <c:numCache>
                <c:formatCode>General</c:formatCode>
                <c:ptCount val="12"/>
              </c:numCache>
            </c:numRef>
          </c:val>
          <c:extLst>
            <c:ext xmlns:c16="http://schemas.microsoft.com/office/drawing/2014/chart" uri="{C3380CC4-5D6E-409C-BE32-E72D297353CC}">
              <c16:uniqueId val="{00000016-024D-4D1D-A88C-A040FAC630ED}"/>
            </c:ext>
          </c:extLst>
        </c:ser>
        <c:dLbls>
          <c:showLegendKey val="0"/>
          <c:showVal val="0"/>
          <c:showCatName val="0"/>
          <c:showSerName val="0"/>
          <c:showPercent val="0"/>
          <c:showBubbleSize val="0"/>
        </c:dLbls>
        <c:gapWidth val="35"/>
        <c:axId val="472971256"/>
        <c:axId val="472969456"/>
      </c:barChart>
      <c:catAx>
        <c:axId val="-1527629664"/>
        <c:scaling>
          <c:orientation val="minMax"/>
        </c:scaling>
        <c:delete val="0"/>
        <c:axPos val="b"/>
        <c:numFmt formatCode="General" sourceLinked="1"/>
        <c:majorTickMark val="none"/>
        <c:minorTickMark val="none"/>
        <c:tickLblPos val="nextTo"/>
        <c:spPr>
          <a:noFill/>
          <a:ln w="9525" cap="flat" cmpd="sng" algn="ctr">
            <a:solidFill>
              <a:schemeClr val="tx1">
                <a:lumMod val="15000"/>
                <a:lumOff val="85000"/>
              </a:schemeClr>
            </a:solidFill>
            <a:round/>
          </a:ln>
          <a:effectLst/>
        </c:spPr>
        <c:txPr>
          <a:bodyPr rot="-60000000" vert="horz"/>
          <a:lstStyle/>
          <a:p>
            <a:pPr>
              <a:defRPr/>
            </a:pPr>
            <a:endParaRPr lang="ru-RU"/>
          </a:p>
        </c:txPr>
        <c:crossAx val="-1527635648"/>
        <c:crosses val="autoZero"/>
        <c:auto val="1"/>
        <c:lblAlgn val="ctr"/>
        <c:lblOffset val="0"/>
        <c:noMultiLvlLbl val="0"/>
      </c:catAx>
      <c:valAx>
        <c:axId val="-1527635648"/>
        <c:scaling>
          <c:orientation val="minMax"/>
          <c:max val="14000"/>
          <c:min val="0"/>
        </c:scaling>
        <c:delete val="0"/>
        <c:axPos val="l"/>
        <c:majorGridlines>
          <c:spPr>
            <a:ln w="9525" cap="flat" cmpd="sng" algn="ctr">
              <a:solidFill>
                <a:schemeClr val="tx1">
                  <a:lumMod val="15000"/>
                  <a:lumOff val="85000"/>
                </a:schemeClr>
              </a:solidFill>
              <a:prstDash val="sysDot"/>
              <a:round/>
            </a:ln>
            <a:effectLst/>
          </c:spPr>
        </c:majorGridlines>
        <c:numFmt formatCode="#,##0" sourceLinked="0"/>
        <c:majorTickMark val="out"/>
        <c:minorTickMark val="none"/>
        <c:tickLblPos val="nextTo"/>
        <c:spPr>
          <a:noFill/>
          <a:ln>
            <a:noFill/>
          </a:ln>
          <a:effectLst/>
        </c:spPr>
        <c:txPr>
          <a:bodyPr rot="-60000000" vert="horz"/>
          <a:lstStyle/>
          <a:p>
            <a:pPr>
              <a:defRPr sz="700"/>
            </a:pPr>
            <a:endParaRPr lang="ru-RU"/>
          </a:p>
        </c:txPr>
        <c:crossAx val="-1527629664"/>
        <c:crosses val="autoZero"/>
        <c:crossBetween val="between"/>
      </c:valAx>
      <c:valAx>
        <c:axId val="472969456"/>
        <c:scaling>
          <c:orientation val="minMax"/>
          <c:max val="14000"/>
          <c:min val="0"/>
        </c:scaling>
        <c:delete val="0"/>
        <c:axPos val="r"/>
        <c:numFmt formatCode="#,##0" sourceLinked="0"/>
        <c:majorTickMark val="none"/>
        <c:minorTickMark val="none"/>
        <c:tickLblPos val="nextTo"/>
        <c:spPr>
          <a:ln>
            <a:noFill/>
          </a:ln>
        </c:spPr>
        <c:txPr>
          <a:bodyPr/>
          <a:lstStyle/>
          <a:p>
            <a:pPr>
              <a:defRPr sz="700"/>
            </a:pPr>
            <a:endParaRPr lang="ru-RU"/>
          </a:p>
        </c:txPr>
        <c:crossAx val="472971256"/>
        <c:crosses val="max"/>
        <c:crossBetween val="between"/>
      </c:valAx>
      <c:catAx>
        <c:axId val="472971256"/>
        <c:scaling>
          <c:orientation val="minMax"/>
        </c:scaling>
        <c:delete val="1"/>
        <c:axPos val="b"/>
        <c:numFmt formatCode="General" sourceLinked="1"/>
        <c:majorTickMark val="out"/>
        <c:minorTickMark val="none"/>
        <c:tickLblPos val="nextTo"/>
        <c:crossAx val="472969456"/>
        <c:crosses val="autoZero"/>
        <c:auto val="1"/>
        <c:lblAlgn val="ctr"/>
        <c:lblOffset val="100"/>
        <c:noMultiLvlLbl val="0"/>
      </c:catAx>
      <c:spPr>
        <a:noFill/>
        <a:ln>
          <a:noFill/>
        </a:ln>
        <a:effectLst/>
      </c:spPr>
    </c:plotArea>
    <c:plotVisOnly val="1"/>
    <c:dispBlanksAs val="gap"/>
    <c:showDLblsOverMax val="0"/>
  </c:chart>
  <c:spPr>
    <a:noFill/>
    <a:ln>
      <a:noFill/>
    </a:ln>
    <a:effectLst/>
  </c:spPr>
  <c:txPr>
    <a:bodyPr/>
    <a:lstStyle/>
    <a:p>
      <a:pPr>
        <a:lnSpc>
          <a:spcPct val="50000"/>
        </a:lnSpc>
        <a:defRPr sz="1050">
          <a:solidFill>
            <a:schemeClr val="tx1"/>
          </a:solidFill>
          <a:latin typeface="Arial Narrow" panose="020B0606020202030204" pitchFamily="34" charset="0"/>
          <a:ea typeface="Helvetica" panose="00000500000000000000" pitchFamily="50" charset="0"/>
        </a:defRPr>
      </a:pPr>
      <a:endParaRPr lang="ru-RU"/>
    </a:p>
  </c:txPr>
  <c:externalData r:id="rId1">
    <c:autoUpdate val="0"/>
  </c:externalData>
</c:chartSpace>
</file>

<file path=ppt/charts/chart29.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ru-RU"/>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4.2776980198019808E-2"/>
          <c:y val="6.5984405139378935E-2"/>
          <c:w val="0.90737178217821779"/>
          <c:h val="0.77487253721573013"/>
        </c:manualLayout>
      </c:layout>
      <c:barChart>
        <c:barDir val="col"/>
        <c:grouping val="clustered"/>
        <c:varyColors val="0"/>
        <c:ser>
          <c:idx val="0"/>
          <c:order val="0"/>
          <c:tx>
            <c:strRef>
              <c:f>Лист1!$C$1</c:f>
              <c:strCache>
                <c:ptCount val="1"/>
                <c:pt idx="0">
                  <c:v>0</c:v>
                </c:pt>
              </c:strCache>
            </c:strRef>
          </c:tx>
          <c:spPr>
            <a:ln w="28575">
              <a:noFill/>
            </a:ln>
            <a:effectLst/>
          </c:spPr>
          <c:invertIfNegative val="0"/>
          <c:dPt>
            <c:idx val="0"/>
            <c:invertIfNegative val="0"/>
            <c:bubble3D val="0"/>
            <c:spPr>
              <a:solidFill>
                <a:srgbClr val="7F7F7F"/>
              </a:solidFill>
              <a:ln w="28575">
                <a:noFill/>
              </a:ln>
              <a:effectLst/>
            </c:spPr>
            <c:extLst>
              <c:ext xmlns:c16="http://schemas.microsoft.com/office/drawing/2014/chart" uri="{C3380CC4-5D6E-409C-BE32-E72D297353CC}">
                <c16:uniqueId val="{00000001-905F-4CE7-A2A1-A0ED1ED0C31C}"/>
              </c:ext>
            </c:extLst>
          </c:dPt>
          <c:dPt>
            <c:idx val="1"/>
            <c:invertIfNegative val="0"/>
            <c:bubble3D val="0"/>
            <c:spPr>
              <a:solidFill>
                <a:srgbClr val="7F7F7F"/>
              </a:solidFill>
              <a:ln w="28575">
                <a:noFill/>
              </a:ln>
              <a:effectLst/>
            </c:spPr>
            <c:extLst>
              <c:ext xmlns:c16="http://schemas.microsoft.com/office/drawing/2014/chart" uri="{C3380CC4-5D6E-409C-BE32-E72D297353CC}">
                <c16:uniqueId val="{00000003-905F-4CE7-A2A1-A0ED1ED0C31C}"/>
              </c:ext>
            </c:extLst>
          </c:dPt>
          <c:dPt>
            <c:idx val="2"/>
            <c:invertIfNegative val="0"/>
            <c:bubble3D val="0"/>
            <c:spPr>
              <a:solidFill>
                <a:srgbClr val="7F7F7F"/>
              </a:solidFill>
              <a:ln w="28575">
                <a:noFill/>
              </a:ln>
              <a:effectLst/>
            </c:spPr>
            <c:extLst>
              <c:ext xmlns:c16="http://schemas.microsoft.com/office/drawing/2014/chart" uri="{C3380CC4-5D6E-409C-BE32-E72D297353CC}">
                <c16:uniqueId val="{00000005-905F-4CE7-A2A1-A0ED1ED0C31C}"/>
              </c:ext>
            </c:extLst>
          </c:dPt>
          <c:dPt>
            <c:idx val="3"/>
            <c:invertIfNegative val="0"/>
            <c:bubble3D val="0"/>
            <c:spPr>
              <a:solidFill>
                <a:srgbClr val="7F7F7F"/>
              </a:solidFill>
              <a:ln w="28575">
                <a:noFill/>
              </a:ln>
              <a:effectLst/>
            </c:spPr>
            <c:extLst>
              <c:ext xmlns:c16="http://schemas.microsoft.com/office/drawing/2014/chart" uri="{C3380CC4-5D6E-409C-BE32-E72D297353CC}">
                <c16:uniqueId val="{00000007-905F-4CE7-A2A1-A0ED1ED0C31C}"/>
              </c:ext>
            </c:extLst>
          </c:dPt>
          <c:dPt>
            <c:idx val="4"/>
            <c:invertIfNegative val="0"/>
            <c:bubble3D val="0"/>
            <c:spPr>
              <a:solidFill>
                <a:srgbClr val="7F7F7F"/>
              </a:solidFill>
              <a:ln w="28575">
                <a:noFill/>
              </a:ln>
              <a:effectLst/>
            </c:spPr>
            <c:extLst>
              <c:ext xmlns:c16="http://schemas.microsoft.com/office/drawing/2014/chart" uri="{C3380CC4-5D6E-409C-BE32-E72D297353CC}">
                <c16:uniqueId val="{00000009-905F-4CE7-A2A1-A0ED1ED0C31C}"/>
              </c:ext>
            </c:extLst>
          </c:dPt>
          <c:dPt>
            <c:idx val="5"/>
            <c:invertIfNegative val="0"/>
            <c:bubble3D val="0"/>
            <c:spPr>
              <a:solidFill>
                <a:schemeClr val="accent3">
                  <a:lumMod val="50000"/>
                </a:schemeClr>
              </a:solidFill>
              <a:ln w="28575">
                <a:noFill/>
              </a:ln>
              <a:effectLst/>
            </c:spPr>
            <c:extLst>
              <c:ext xmlns:c16="http://schemas.microsoft.com/office/drawing/2014/chart" uri="{C3380CC4-5D6E-409C-BE32-E72D297353CC}">
                <c16:uniqueId val="{0000000B-905F-4CE7-A2A1-A0ED1ED0C31C}"/>
              </c:ext>
            </c:extLst>
          </c:dPt>
          <c:dPt>
            <c:idx val="6"/>
            <c:invertIfNegative val="0"/>
            <c:bubble3D val="0"/>
            <c:spPr>
              <a:solidFill>
                <a:schemeClr val="accent3">
                  <a:lumMod val="50000"/>
                </a:schemeClr>
              </a:solidFill>
              <a:ln w="28575">
                <a:noFill/>
              </a:ln>
              <a:effectLst/>
            </c:spPr>
            <c:extLst>
              <c:ext xmlns:c16="http://schemas.microsoft.com/office/drawing/2014/chart" uri="{C3380CC4-5D6E-409C-BE32-E72D297353CC}">
                <c16:uniqueId val="{0000000D-905F-4CE7-A2A1-A0ED1ED0C31C}"/>
              </c:ext>
            </c:extLst>
          </c:dPt>
          <c:dPt>
            <c:idx val="7"/>
            <c:invertIfNegative val="0"/>
            <c:bubble3D val="0"/>
            <c:spPr>
              <a:solidFill>
                <a:schemeClr val="accent3">
                  <a:lumMod val="50000"/>
                </a:schemeClr>
              </a:solidFill>
              <a:ln w="28575">
                <a:noFill/>
              </a:ln>
              <a:effectLst/>
            </c:spPr>
            <c:extLst>
              <c:ext xmlns:c16="http://schemas.microsoft.com/office/drawing/2014/chart" uri="{C3380CC4-5D6E-409C-BE32-E72D297353CC}">
                <c16:uniqueId val="{0000000F-905F-4CE7-A2A1-A0ED1ED0C31C}"/>
              </c:ext>
            </c:extLst>
          </c:dPt>
          <c:dLbls>
            <c:dLbl>
              <c:idx val="5"/>
              <c:numFmt formatCode="#,##0" sourceLinked="0"/>
              <c:spPr>
                <a:noFill/>
                <a:ln>
                  <a:noFill/>
                </a:ln>
                <a:effectLst/>
              </c:spPr>
              <c:txPr>
                <a:bodyPr wrap="square" lIns="38100" tIns="19050" rIns="38100" bIns="19050" anchor="ctr">
                  <a:spAutoFit/>
                </a:bodyPr>
                <a:lstStyle/>
                <a:p>
                  <a:pPr>
                    <a:defRPr sz="700" b="1">
                      <a:solidFill>
                        <a:schemeClr val="accent3">
                          <a:lumMod val="50000"/>
                        </a:schemeClr>
                      </a:solidFill>
                    </a:defRPr>
                  </a:pPr>
                  <a:endParaRPr lang="ru-RU"/>
                </a:p>
              </c:txPr>
              <c:showLegendKey val="0"/>
              <c:showVal val="1"/>
              <c:showCatName val="0"/>
              <c:showSerName val="0"/>
              <c:showPercent val="0"/>
              <c:showBubbleSize val="0"/>
              <c:extLst>
                <c:ext xmlns:c16="http://schemas.microsoft.com/office/drawing/2014/chart" uri="{C3380CC4-5D6E-409C-BE32-E72D297353CC}">
                  <c16:uniqueId val="{0000000B-905F-4CE7-A2A1-A0ED1ED0C31C}"/>
                </c:ext>
              </c:extLst>
            </c:dLbl>
            <c:dLbl>
              <c:idx val="6"/>
              <c:numFmt formatCode="#,##0" sourceLinked="0"/>
              <c:spPr>
                <a:noFill/>
                <a:ln>
                  <a:noFill/>
                </a:ln>
                <a:effectLst/>
              </c:spPr>
              <c:txPr>
                <a:bodyPr wrap="square" lIns="38100" tIns="19050" rIns="38100" bIns="19050" anchor="ctr">
                  <a:spAutoFit/>
                </a:bodyPr>
                <a:lstStyle/>
                <a:p>
                  <a:pPr>
                    <a:defRPr sz="700" b="1">
                      <a:solidFill>
                        <a:schemeClr val="accent3">
                          <a:lumMod val="50000"/>
                        </a:schemeClr>
                      </a:solidFill>
                    </a:defRPr>
                  </a:pPr>
                  <a:endParaRPr lang="ru-RU"/>
                </a:p>
              </c:txPr>
              <c:showLegendKey val="0"/>
              <c:showVal val="1"/>
              <c:showCatName val="0"/>
              <c:showSerName val="0"/>
              <c:showPercent val="0"/>
              <c:showBubbleSize val="0"/>
              <c:extLst>
                <c:ext xmlns:c16="http://schemas.microsoft.com/office/drawing/2014/chart" uri="{C3380CC4-5D6E-409C-BE32-E72D297353CC}">
                  <c16:uniqueId val="{0000000D-905F-4CE7-A2A1-A0ED1ED0C31C}"/>
                </c:ext>
              </c:extLst>
            </c:dLbl>
            <c:dLbl>
              <c:idx val="7"/>
              <c:numFmt formatCode="#,##0" sourceLinked="0"/>
              <c:spPr>
                <a:noFill/>
                <a:ln>
                  <a:noFill/>
                </a:ln>
                <a:effectLst/>
              </c:spPr>
              <c:txPr>
                <a:bodyPr wrap="square" lIns="38100" tIns="19050" rIns="38100" bIns="19050" anchor="ctr">
                  <a:spAutoFit/>
                </a:bodyPr>
                <a:lstStyle/>
                <a:p>
                  <a:pPr>
                    <a:defRPr sz="700" b="1">
                      <a:solidFill>
                        <a:schemeClr val="accent3">
                          <a:lumMod val="50000"/>
                        </a:schemeClr>
                      </a:solidFill>
                    </a:defRPr>
                  </a:pPr>
                  <a:endParaRPr lang="ru-RU"/>
                </a:p>
              </c:txPr>
              <c:showLegendKey val="0"/>
              <c:showVal val="1"/>
              <c:showCatName val="0"/>
              <c:showSerName val="0"/>
              <c:showPercent val="0"/>
              <c:showBubbleSize val="0"/>
              <c:extLst>
                <c:ext xmlns:c16="http://schemas.microsoft.com/office/drawing/2014/chart" uri="{C3380CC4-5D6E-409C-BE32-E72D297353CC}">
                  <c16:uniqueId val="{0000000F-905F-4CE7-A2A1-A0ED1ED0C31C}"/>
                </c:ext>
              </c:extLst>
            </c:dLbl>
            <c:numFmt formatCode="#,##0" sourceLinked="0"/>
            <c:spPr>
              <a:noFill/>
              <a:ln>
                <a:noFill/>
              </a:ln>
              <a:effectLst/>
            </c:spPr>
            <c:txPr>
              <a:bodyPr wrap="square" lIns="38100" tIns="19050" rIns="38100" bIns="19050" anchor="ctr">
                <a:spAutoFit/>
              </a:bodyPr>
              <a:lstStyle/>
              <a:p>
                <a:pPr>
                  <a:defRPr sz="700"/>
                </a:pPr>
                <a:endParaRPr lang="ru-RU"/>
              </a:p>
            </c:txPr>
            <c:showLegendKey val="0"/>
            <c:showVal val="1"/>
            <c:showCatName val="0"/>
            <c:showSerName val="0"/>
            <c:showPercent val="0"/>
            <c:showBubbleSize val="0"/>
            <c:showLeaderLines val="0"/>
            <c:extLst>
              <c:ext xmlns:c15="http://schemas.microsoft.com/office/drawing/2012/chart" uri="{CE6537A1-D6FC-4f65-9D91-7224C49458BB}">
                <c15:showLeaderLines val="1"/>
              </c:ext>
            </c:extLst>
          </c:dLbls>
          <c:cat>
            <c:multiLvlStrRef>
              <c:f>Лист1!$A$2:$B$9</c:f>
              <c:multiLvlStrCache>
                <c:ptCount val="8"/>
                <c:lvl>
                  <c:pt idx="0">
                    <c:v>I</c:v>
                  </c:pt>
                  <c:pt idx="1">
                    <c:v>II</c:v>
                  </c:pt>
                  <c:pt idx="2">
                    <c:v>III</c:v>
                  </c:pt>
                  <c:pt idx="3">
                    <c:v>IV</c:v>
                  </c:pt>
                  <c:pt idx="4">
                    <c:v>I</c:v>
                  </c:pt>
                  <c:pt idx="5">
                    <c:v>II</c:v>
                  </c:pt>
                  <c:pt idx="6">
                    <c:v>III</c:v>
                  </c:pt>
                  <c:pt idx="7">
                    <c:v>IV</c:v>
                  </c:pt>
                </c:lvl>
                <c:lvl>
                  <c:pt idx="0">
                    <c:v>2022</c:v>
                  </c:pt>
                  <c:pt idx="4">
                    <c:v>2023</c:v>
                  </c:pt>
                </c:lvl>
              </c:multiLvlStrCache>
            </c:multiLvlStrRef>
          </c:cat>
          <c:val>
            <c:numRef>
              <c:f>Лист1!$C$2:$C$9</c:f>
              <c:numCache>
                <c:formatCode>#,##0.00</c:formatCode>
                <c:ptCount val="8"/>
                <c:pt idx="0">
                  <c:v>4089</c:v>
                </c:pt>
                <c:pt idx="1">
                  <c:v>5086</c:v>
                </c:pt>
                <c:pt idx="2">
                  <c:v>9203</c:v>
                </c:pt>
                <c:pt idx="3">
                  <c:v>12151</c:v>
                </c:pt>
                <c:pt idx="4">
                  <c:v>6237</c:v>
                </c:pt>
                <c:pt idx="5">
                  <c:v>5980</c:v>
                </c:pt>
                <c:pt idx="6">
                  <c:v>7715</c:v>
                </c:pt>
                <c:pt idx="7">
                  <c:v>10732</c:v>
                </c:pt>
              </c:numCache>
            </c:numRef>
          </c:val>
          <c:extLst>
            <c:ext xmlns:c16="http://schemas.microsoft.com/office/drawing/2014/chart" uri="{C3380CC4-5D6E-409C-BE32-E72D297353CC}">
              <c16:uniqueId val="{00000018-905F-4CE7-A2A1-A0ED1ED0C31C}"/>
            </c:ext>
          </c:extLst>
        </c:ser>
        <c:dLbls>
          <c:showLegendKey val="0"/>
          <c:showVal val="0"/>
          <c:showCatName val="0"/>
          <c:showSerName val="0"/>
          <c:showPercent val="0"/>
          <c:showBubbleSize val="0"/>
        </c:dLbls>
        <c:gapWidth val="35"/>
        <c:axId val="-1527629664"/>
        <c:axId val="-1527635648"/>
      </c:barChart>
      <c:catAx>
        <c:axId val="-1527629664"/>
        <c:scaling>
          <c:orientation val="minMax"/>
        </c:scaling>
        <c:delete val="0"/>
        <c:axPos val="b"/>
        <c:numFmt formatCode="General" sourceLinked="1"/>
        <c:majorTickMark val="none"/>
        <c:minorTickMark val="none"/>
        <c:tickLblPos val="nextTo"/>
        <c:spPr>
          <a:noFill/>
          <a:ln w="9525" cap="flat" cmpd="sng" algn="ctr">
            <a:solidFill>
              <a:schemeClr val="tx1">
                <a:lumMod val="15000"/>
                <a:lumOff val="85000"/>
              </a:schemeClr>
            </a:solidFill>
            <a:round/>
          </a:ln>
          <a:effectLst/>
        </c:spPr>
        <c:txPr>
          <a:bodyPr rot="-60000000" vert="horz"/>
          <a:lstStyle/>
          <a:p>
            <a:pPr>
              <a:defRPr/>
            </a:pPr>
            <a:endParaRPr lang="ru-RU"/>
          </a:p>
        </c:txPr>
        <c:crossAx val="-1527635648"/>
        <c:crosses val="autoZero"/>
        <c:auto val="1"/>
        <c:lblAlgn val="ctr"/>
        <c:lblOffset val="0"/>
        <c:noMultiLvlLbl val="0"/>
      </c:catAx>
      <c:valAx>
        <c:axId val="-1527635648"/>
        <c:scaling>
          <c:orientation val="minMax"/>
        </c:scaling>
        <c:delete val="0"/>
        <c:axPos val="l"/>
        <c:majorGridlines>
          <c:spPr>
            <a:ln w="9525" cap="flat" cmpd="sng" algn="ctr">
              <a:solidFill>
                <a:schemeClr val="tx1">
                  <a:lumMod val="15000"/>
                  <a:lumOff val="85000"/>
                </a:schemeClr>
              </a:solidFill>
              <a:prstDash val="sysDot"/>
              <a:round/>
            </a:ln>
            <a:effectLst/>
          </c:spPr>
        </c:majorGridlines>
        <c:numFmt formatCode="#,##0" sourceLinked="0"/>
        <c:majorTickMark val="none"/>
        <c:minorTickMark val="none"/>
        <c:tickLblPos val="nextTo"/>
        <c:spPr>
          <a:noFill/>
          <a:ln>
            <a:noFill/>
          </a:ln>
          <a:effectLst/>
        </c:spPr>
        <c:txPr>
          <a:bodyPr rot="-60000000" vert="horz"/>
          <a:lstStyle/>
          <a:p>
            <a:pPr>
              <a:defRPr sz="700"/>
            </a:pPr>
            <a:endParaRPr lang="ru-RU"/>
          </a:p>
        </c:txPr>
        <c:crossAx val="-1527629664"/>
        <c:crosses val="autoZero"/>
        <c:crossBetween val="between"/>
      </c:valAx>
      <c:spPr>
        <a:noFill/>
        <a:ln>
          <a:noFill/>
        </a:ln>
        <a:effectLst/>
      </c:spPr>
    </c:plotArea>
    <c:plotVisOnly val="1"/>
    <c:dispBlanksAs val="gap"/>
    <c:showDLblsOverMax val="0"/>
  </c:chart>
  <c:spPr>
    <a:noFill/>
    <a:ln>
      <a:noFill/>
    </a:ln>
    <a:effectLst/>
  </c:spPr>
  <c:txPr>
    <a:bodyPr/>
    <a:lstStyle/>
    <a:p>
      <a:pPr>
        <a:lnSpc>
          <a:spcPct val="50000"/>
        </a:lnSpc>
        <a:defRPr sz="1050">
          <a:solidFill>
            <a:schemeClr val="tx1"/>
          </a:solidFill>
          <a:latin typeface="Arial Narrow" panose="020B0606020202030204" pitchFamily="34" charset="0"/>
          <a:ea typeface="Helvetica" panose="00000500000000000000" pitchFamily="50" charset="0"/>
        </a:defRPr>
      </a:pPr>
      <a:endParaRPr lang="ru-RU"/>
    </a:p>
  </c:txPr>
  <c:externalData r:id="rId1">
    <c:autoUpdate val="0"/>
  </c:externalData>
</c:chartSpace>
</file>

<file path=ppt/charts/chart30.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ru-RU"/>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4.2776980198019808E-2"/>
          <c:y val="6.5984405139378935E-2"/>
          <c:w val="0.90737178217821779"/>
          <c:h val="0.77487253721573013"/>
        </c:manualLayout>
      </c:layout>
      <c:barChart>
        <c:barDir val="col"/>
        <c:grouping val="clustered"/>
        <c:varyColors val="0"/>
        <c:ser>
          <c:idx val="0"/>
          <c:order val="0"/>
          <c:tx>
            <c:strRef>
              <c:f>Лист1!$C$1</c:f>
              <c:strCache>
                <c:ptCount val="1"/>
                <c:pt idx="0">
                  <c:v>Столбец2</c:v>
                </c:pt>
              </c:strCache>
            </c:strRef>
          </c:tx>
          <c:spPr>
            <a:ln w="28575">
              <a:noFill/>
            </a:ln>
            <a:effectLst/>
          </c:spPr>
          <c:invertIfNegative val="0"/>
          <c:dPt>
            <c:idx val="0"/>
            <c:invertIfNegative val="0"/>
            <c:bubble3D val="0"/>
            <c:spPr>
              <a:solidFill>
                <a:srgbClr val="7F7F7F"/>
              </a:solidFill>
              <a:ln w="28575">
                <a:noFill/>
              </a:ln>
              <a:effectLst/>
            </c:spPr>
            <c:extLst>
              <c:ext xmlns:c16="http://schemas.microsoft.com/office/drawing/2014/chart" uri="{C3380CC4-5D6E-409C-BE32-E72D297353CC}">
                <c16:uniqueId val="{00000001-905F-4CE7-A2A1-A0ED1ED0C31C}"/>
              </c:ext>
            </c:extLst>
          </c:dPt>
          <c:dPt>
            <c:idx val="1"/>
            <c:invertIfNegative val="0"/>
            <c:bubble3D val="0"/>
            <c:spPr>
              <a:solidFill>
                <a:srgbClr val="7F7F7F"/>
              </a:solidFill>
              <a:ln w="28575">
                <a:noFill/>
              </a:ln>
              <a:effectLst/>
            </c:spPr>
            <c:extLst>
              <c:ext xmlns:c16="http://schemas.microsoft.com/office/drawing/2014/chart" uri="{C3380CC4-5D6E-409C-BE32-E72D297353CC}">
                <c16:uniqueId val="{00000003-905F-4CE7-A2A1-A0ED1ED0C31C}"/>
              </c:ext>
            </c:extLst>
          </c:dPt>
          <c:dPt>
            <c:idx val="2"/>
            <c:invertIfNegative val="0"/>
            <c:bubble3D val="0"/>
            <c:spPr>
              <a:solidFill>
                <a:srgbClr val="7F7F7F"/>
              </a:solidFill>
              <a:ln w="28575">
                <a:noFill/>
              </a:ln>
              <a:effectLst/>
            </c:spPr>
            <c:extLst>
              <c:ext xmlns:c16="http://schemas.microsoft.com/office/drawing/2014/chart" uri="{C3380CC4-5D6E-409C-BE32-E72D297353CC}">
                <c16:uniqueId val="{00000005-905F-4CE7-A2A1-A0ED1ED0C31C}"/>
              </c:ext>
            </c:extLst>
          </c:dPt>
          <c:dPt>
            <c:idx val="3"/>
            <c:invertIfNegative val="0"/>
            <c:bubble3D val="0"/>
            <c:spPr>
              <a:solidFill>
                <a:srgbClr val="7F7F7F"/>
              </a:solidFill>
              <a:ln w="28575">
                <a:noFill/>
              </a:ln>
              <a:effectLst/>
            </c:spPr>
            <c:extLst>
              <c:ext xmlns:c16="http://schemas.microsoft.com/office/drawing/2014/chart" uri="{C3380CC4-5D6E-409C-BE32-E72D297353CC}">
                <c16:uniqueId val="{00000007-905F-4CE7-A2A1-A0ED1ED0C31C}"/>
              </c:ext>
            </c:extLst>
          </c:dPt>
          <c:dPt>
            <c:idx val="4"/>
            <c:invertIfNegative val="0"/>
            <c:bubble3D val="0"/>
            <c:spPr>
              <a:solidFill>
                <a:srgbClr val="7F7F7F"/>
              </a:solidFill>
              <a:ln w="28575">
                <a:noFill/>
              </a:ln>
              <a:effectLst/>
            </c:spPr>
            <c:extLst>
              <c:ext xmlns:c16="http://schemas.microsoft.com/office/drawing/2014/chart" uri="{C3380CC4-5D6E-409C-BE32-E72D297353CC}">
                <c16:uniqueId val="{00000009-905F-4CE7-A2A1-A0ED1ED0C31C}"/>
              </c:ext>
            </c:extLst>
          </c:dPt>
          <c:dPt>
            <c:idx val="5"/>
            <c:invertIfNegative val="0"/>
            <c:bubble3D val="0"/>
            <c:spPr>
              <a:solidFill>
                <a:schemeClr val="accent6">
                  <a:lumMod val="50000"/>
                </a:schemeClr>
              </a:solidFill>
              <a:ln w="28575">
                <a:noFill/>
              </a:ln>
              <a:effectLst/>
            </c:spPr>
            <c:extLst>
              <c:ext xmlns:c16="http://schemas.microsoft.com/office/drawing/2014/chart" uri="{C3380CC4-5D6E-409C-BE32-E72D297353CC}">
                <c16:uniqueId val="{0000000B-905F-4CE7-A2A1-A0ED1ED0C31C}"/>
              </c:ext>
            </c:extLst>
          </c:dPt>
          <c:dPt>
            <c:idx val="6"/>
            <c:invertIfNegative val="0"/>
            <c:bubble3D val="0"/>
            <c:spPr>
              <a:solidFill>
                <a:schemeClr val="accent6">
                  <a:lumMod val="50000"/>
                </a:schemeClr>
              </a:solidFill>
              <a:ln w="28575">
                <a:noFill/>
              </a:ln>
              <a:effectLst/>
            </c:spPr>
            <c:extLst>
              <c:ext xmlns:c16="http://schemas.microsoft.com/office/drawing/2014/chart" uri="{C3380CC4-5D6E-409C-BE32-E72D297353CC}">
                <c16:uniqueId val="{0000000D-905F-4CE7-A2A1-A0ED1ED0C31C}"/>
              </c:ext>
            </c:extLst>
          </c:dPt>
          <c:dPt>
            <c:idx val="7"/>
            <c:invertIfNegative val="0"/>
            <c:bubble3D val="0"/>
            <c:spPr>
              <a:solidFill>
                <a:schemeClr val="accent6">
                  <a:lumMod val="50000"/>
                </a:schemeClr>
              </a:solidFill>
              <a:ln w="28575">
                <a:noFill/>
              </a:ln>
              <a:effectLst/>
            </c:spPr>
            <c:extLst>
              <c:ext xmlns:c16="http://schemas.microsoft.com/office/drawing/2014/chart" uri="{C3380CC4-5D6E-409C-BE32-E72D297353CC}">
                <c16:uniqueId val="{0000000F-905F-4CE7-A2A1-A0ED1ED0C31C}"/>
              </c:ext>
            </c:extLst>
          </c:dPt>
          <c:dLbls>
            <c:dLbl>
              <c:idx val="5"/>
              <c:numFmt formatCode="#,##0" sourceLinked="0"/>
              <c:spPr>
                <a:noFill/>
                <a:ln>
                  <a:noFill/>
                </a:ln>
                <a:effectLst/>
              </c:spPr>
              <c:txPr>
                <a:bodyPr wrap="square" lIns="38100" tIns="19050" rIns="38100" bIns="19050" anchor="ctr">
                  <a:spAutoFit/>
                </a:bodyPr>
                <a:lstStyle/>
                <a:p>
                  <a:pPr>
                    <a:defRPr sz="700" b="1">
                      <a:solidFill>
                        <a:srgbClr val="632523"/>
                      </a:solidFill>
                    </a:defRPr>
                  </a:pPr>
                  <a:endParaRPr lang="ru-RU"/>
                </a:p>
              </c:txPr>
              <c:showLegendKey val="0"/>
              <c:showVal val="1"/>
              <c:showCatName val="0"/>
              <c:showSerName val="0"/>
              <c:showPercent val="0"/>
              <c:showBubbleSize val="0"/>
              <c:extLst>
                <c:ext xmlns:c16="http://schemas.microsoft.com/office/drawing/2014/chart" uri="{C3380CC4-5D6E-409C-BE32-E72D297353CC}">
                  <c16:uniqueId val="{0000000B-905F-4CE7-A2A1-A0ED1ED0C31C}"/>
                </c:ext>
              </c:extLst>
            </c:dLbl>
            <c:dLbl>
              <c:idx val="6"/>
              <c:numFmt formatCode="#,##0" sourceLinked="0"/>
              <c:spPr>
                <a:noFill/>
                <a:ln>
                  <a:noFill/>
                </a:ln>
                <a:effectLst/>
              </c:spPr>
              <c:txPr>
                <a:bodyPr wrap="square" lIns="38100" tIns="19050" rIns="38100" bIns="19050" anchor="ctr">
                  <a:spAutoFit/>
                </a:bodyPr>
                <a:lstStyle/>
                <a:p>
                  <a:pPr>
                    <a:defRPr sz="700" b="1">
                      <a:solidFill>
                        <a:srgbClr val="632523"/>
                      </a:solidFill>
                    </a:defRPr>
                  </a:pPr>
                  <a:endParaRPr lang="ru-RU"/>
                </a:p>
              </c:txPr>
              <c:showLegendKey val="0"/>
              <c:showVal val="1"/>
              <c:showCatName val="0"/>
              <c:showSerName val="0"/>
              <c:showPercent val="0"/>
              <c:showBubbleSize val="0"/>
              <c:extLst>
                <c:ext xmlns:c16="http://schemas.microsoft.com/office/drawing/2014/chart" uri="{C3380CC4-5D6E-409C-BE32-E72D297353CC}">
                  <c16:uniqueId val="{0000000D-905F-4CE7-A2A1-A0ED1ED0C31C}"/>
                </c:ext>
              </c:extLst>
            </c:dLbl>
            <c:dLbl>
              <c:idx val="7"/>
              <c:numFmt formatCode="#,##0" sourceLinked="0"/>
              <c:spPr>
                <a:noFill/>
                <a:ln>
                  <a:noFill/>
                </a:ln>
                <a:effectLst/>
              </c:spPr>
              <c:txPr>
                <a:bodyPr wrap="square" lIns="38100" tIns="19050" rIns="38100" bIns="19050" anchor="ctr">
                  <a:spAutoFit/>
                </a:bodyPr>
                <a:lstStyle/>
                <a:p>
                  <a:pPr>
                    <a:defRPr sz="700" b="1">
                      <a:solidFill>
                        <a:srgbClr val="632523"/>
                      </a:solidFill>
                    </a:defRPr>
                  </a:pPr>
                  <a:endParaRPr lang="ru-RU"/>
                </a:p>
              </c:txPr>
              <c:showLegendKey val="0"/>
              <c:showVal val="1"/>
              <c:showCatName val="0"/>
              <c:showSerName val="0"/>
              <c:showPercent val="0"/>
              <c:showBubbleSize val="0"/>
              <c:extLst>
                <c:ext xmlns:c16="http://schemas.microsoft.com/office/drawing/2014/chart" uri="{C3380CC4-5D6E-409C-BE32-E72D297353CC}">
                  <c16:uniqueId val="{0000000F-905F-4CE7-A2A1-A0ED1ED0C31C}"/>
                </c:ext>
              </c:extLst>
            </c:dLbl>
            <c:numFmt formatCode="#,##0" sourceLinked="0"/>
            <c:spPr>
              <a:noFill/>
              <a:ln>
                <a:noFill/>
              </a:ln>
              <a:effectLst/>
            </c:spPr>
            <c:txPr>
              <a:bodyPr wrap="square" lIns="38100" tIns="19050" rIns="38100" bIns="19050" anchor="ctr">
                <a:spAutoFit/>
              </a:bodyPr>
              <a:lstStyle/>
              <a:p>
                <a:pPr>
                  <a:defRPr sz="700"/>
                </a:pPr>
                <a:endParaRPr lang="ru-RU"/>
              </a:p>
            </c:txPr>
            <c:showLegendKey val="0"/>
            <c:showVal val="1"/>
            <c:showCatName val="0"/>
            <c:showSerName val="0"/>
            <c:showPercent val="0"/>
            <c:showBubbleSize val="0"/>
            <c:showLeaderLines val="0"/>
            <c:extLst>
              <c:ext xmlns:c15="http://schemas.microsoft.com/office/drawing/2012/chart" uri="{CE6537A1-D6FC-4f65-9D91-7224C49458BB}">
                <c15:showLeaderLines val="1"/>
              </c:ext>
            </c:extLst>
          </c:dLbls>
          <c:cat>
            <c:multiLvlStrRef>
              <c:f>Лист1!$A$2:$B$9</c:f>
              <c:multiLvlStrCache>
                <c:ptCount val="8"/>
                <c:lvl>
                  <c:pt idx="0">
                    <c:v>I</c:v>
                  </c:pt>
                  <c:pt idx="1">
                    <c:v>II</c:v>
                  </c:pt>
                  <c:pt idx="2">
                    <c:v>III</c:v>
                  </c:pt>
                  <c:pt idx="3">
                    <c:v>IV</c:v>
                  </c:pt>
                  <c:pt idx="4">
                    <c:v>I</c:v>
                  </c:pt>
                  <c:pt idx="5">
                    <c:v>II</c:v>
                  </c:pt>
                  <c:pt idx="6">
                    <c:v>III</c:v>
                  </c:pt>
                  <c:pt idx="7">
                    <c:v>IV</c:v>
                  </c:pt>
                </c:lvl>
                <c:lvl>
                  <c:pt idx="0">
                    <c:v>2022</c:v>
                  </c:pt>
                  <c:pt idx="4">
                    <c:v>2023</c:v>
                  </c:pt>
                </c:lvl>
              </c:multiLvlStrCache>
            </c:multiLvlStrRef>
          </c:cat>
          <c:val>
            <c:numRef>
              <c:f>Лист1!$C$2:$C$9</c:f>
              <c:numCache>
                <c:formatCode>#,##0.00</c:formatCode>
                <c:ptCount val="8"/>
                <c:pt idx="0">
                  <c:v>4089</c:v>
                </c:pt>
                <c:pt idx="1">
                  <c:v>5086</c:v>
                </c:pt>
                <c:pt idx="2">
                  <c:v>9203</c:v>
                </c:pt>
                <c:pt idx="3">
                  <c:v>12151</c:v>
                </c:pt>
                <c:pt idx="4">
                  <c:v>6237</c:v>
                </c:pt>
                <c:pt idx="5">
                  <c:v>5619</c:v>
                </c:pt>
                <c:pt idx="6">
                  <c:v>6660</c:v>
                </c:pt>
                <c:pt idx="7">
                  <c:v>10149</c:v>
                </c:pt>
              </c:numCache>
            </c:numRef>
          </c:val>
          <c:extLst>
            <c:ext xmlns:c16="http://schemas.microsoft.com/office/drawing/2014/chart" uri="{C3380CC4-5D6E-409C-BE32-E72D297353CC}">
              <c16:uniqueId val="{00000018-905F-4CE7-A2A1-A0ED1ED0C31C}"/>
            </c:ext>
          </c:extLst>
        </c:ser>
        <c:dLbls>
          <c:showLegendKey val="0"/>
          <c:showVal val="0"/>
          <c:showCatName val="0"/>
          <c:showSerName val="0"/>
          <c:showPercent val="0"/>
          <c:showBubbleSize val="0"/>
        </c:dLbls>
        <c:gapWidth val="35"/>
        <c:axId val="-1527629664"/>
        <c:axId val="-1527635648"/>
      </c:barChart>
      <c:catAx>
        <c:axId val="-1527629664"/>
        <c:scaling>
          <c:orientation val="minMax"/>
        </c:scaling>
        <c:delete val="0"/>
        <c:axPos val="b"/>
        <c:numFmt formatCode="General" sourceLinked="1"/>
        <c:majorTickMark val="none"/>
        <c:minorTickMark val="none"/>
        <c:tickLblPos val="nextTo"/>
        <c:spPr>
          <a:noFill/>
          <a:ln w="9525" cap="flat" cmpd="sng" algn="ctr">
            <a:solidFill>
              <a:schemeClr val="tx1">
                <a:lumMod val="15000"/>
                <a:lumOff val="85000"/>
              </a:schemeClr>
            </a:solidFill>
            <a:round/>
          </a:ln>
          <a:effectLst/>
        </c:spPr>
        <c:txPr>
          <a:bodyPr rot="-60000000" vert="horz"/>
          <a:lstStyle/>
          <a:p>
            <a:pPr>
              <a:defRPr/>
            </a:pPr>
            <a:endParaRPr lang="ru-RU"/>
          </a:p>
        </c:txPr>
        <c:crossAx val="-1527635648"/>
        <c:crosses val="autoZero"/>
        <c:auto val="1"/>
        <c:lblAlgn val="ctr"/>
        <c:lblOffset val="0"/>
        <c:noMultiLvlLbl val="0"/>
      </c:catAx>
      <c:valAx>
        <c:axId val="-1527635648"/>
        <c:scaling>
          <c:orientation val="minMax"/>
          <c:max val="14000"/>
          <c:min val="0"/>
        </c:scaling>
        <c:delete val="0"/>
        <c:axPos val="r"/>
        <c:majorGridlines>
          <c:spPr>
            <a:ln w="9525" cap="flat" cmpd="sng" algn="ctr">
              <a:solidFill>
                <a:schemeClr val="tx1">
                  <a:lumMod val="15000"/>
                  <a:lumOff val="85000"/>
                </a:schemeClr>
              </a:solidFill>
              <a:prstDash val="sysDot"/>
              <a:round/>
            </a:ln>
            <a:effectLst/>
          </c:spPr>
        </c:majorGridlines>
        <c:numFmt formatCode="#,##0" sourceLinked="0"/>
        <c:majorTickMark val="none"/>
        <c:minorTickMark val="none"/>
        <c:tickLblPos val="nextTo"/>
        <c:spPr>
          <a:noFill/>
          <a:ln>
            <a:noFill/>
          </a:ln>
          <a:effectLst/>
        </c:spPr>
        <c:txPr>
          <a:bodyPr rot="-60000000" vert="horz"/>
          <a:lstStyle/>
          <a:p>
            <a:pPr>
              <a:defRPr sz="700"/>
            </a:pPr>
            <a:endParaRPr lang="ru-RU"/>
          </a:p>
        </c:txPr>
        <c:crossAx val="-1527629664"/>
        <c:crosses val="max"/>
        <c:crossBetween val="between"/>
        <c:majorUnit val="2000"/>
      </c:valAx>
      <c:spPr>
        <a:noFill/>
        <a:ln>
          <a:noFill/>
        </a:ln>
        <a:effectLst/>
      </c:spPr>
    </c:plotArea>
    <c:plotVisOnly val="1"/>
    <c:dispBlanksAs val="gap"/>
    <c:showDLblsOverMax val="0"/>
  </c:chart>
  <c:spPr>
    <a:noFill/>
    <a:ln>
      <a:noFill/>
    </a:ln>
    <a:effectLst/>
  </c:spPr>
  <c:txPr>
    <a:bodyPr/>
    <a:lstStyle/>
    <a:p>
      <a:pPr>
        <a:lnSpc>
          <a:spcPct val="50000"/>
        </a:lnSpc>
        <a:defRPr sz="1050">
          <a:solidFill>
            <a:schemeClr val="tx1"/>
          </a:solidFill>
          <a:latin typeface="Arial Narrow" panose="020B0606020202030204" pitchFamily="34" charset="0"/>
          <a:ea typeface="Helvetica" panose="00000500000000000000" pitchFamily="50" charset="0"/>
        </a:defRPr>
      </a:pPr>
      <a:endParaRPr lang="ru-RU"/>
    </a:p>
  </c:txPr>
  <c:externalData r:id="rId1">
    <c:autoUpdate val="0"/>
  </c:externalData>
</c:chartSpace>
</file>

<file path=ppt/charts/chart31.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ru-RU"/>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4.2776980198019808E-2"/>
          <c:y val="6.5984263783967309E-2"/>
          <c:w val="0.90737178217821779"/>
          <c:h val="0.77487253721573013"/>
        </c:manualLayout>
      </c:layout>
      <c:barChart>
        <c:barDir val="col"/>
        <c:grouping val="clustered"/>
        <c:varyColors val="0"/>
        <c:ser>
          <c:idx val="0"/>
          <c:order val="0"/>
          <c:tx>
            <c:strRef>
              <c:f>Лист1!$C$1</c:f>
              <c:strCache>
                <c:ptCount val="1"/>
                <c:pt idx="0">
                  <c:v>Столбец2</c:v>
                </c:pt>
              </c:strCache>
            </c:strRef>
          </c:tx>
          <c:spPr>
            <a:ln w="28575">
              <a:noFill/>
            </a:ln>
            <a:effectLst/>
          </c:spPr>
          <c:invertIfNegative val="0"/>
          <c:dPt>
            <c:idx val="0"/>
            <c:invertIfNegative val="0"/>
            <c:bubble3D val="0"/>
            <c:spPr>
              <a:solidFill>
                <a:srgbClr val="7F7F7F"/>
              </a:solidFill>
              <a:ln w="28575">
                <a:noFill/>
              </a:ln>
              <a:effectLst/>
            </c:spPr>
            <c:extLst>
              <c:ext xmlns:c16="http://schemas.microsoft.com/office/drawing/2014/chart" uri="{C3380CC4-5D6E-409C-BE32-E72D297353CC}">
                <c16:uniqueId val="{00000001-024D-4D1D-A88C-A040FAC630ED}"/>
              </c:ext>
            </c:extLst>
          </c:dPt>
          <c:dPt>
            <c:idx val="1"/>
            <c:invertIfNegative val="0"/>
            <c:bubble3D val="0"/>
            <c:spPr>
              <a:solidFill>
                <a:srgbClr val="7F7F7F"/>
              </a:solidFill>
              <a:ln w="28575">
                <a:noFill/>
              </a:ln>
              <a:effectLst/>
            </c:spPr>
            <c:extLst>
              <c:ext xmlns:c16="http://schemas.microsoft.com/office/drawing/2014/chart" uri="{C3380CC4-5D6E-409C-BE32-E72D297353CC}">
                <c16:uniqueId val="{00000003-024D-4D1D-A88C-A040FAC630ED}"/>
              </c:ext>
            </c:extLst>
          </c:dPt>
          <c:dPt>
            <c:idx val="2"/>
            <c:invertIfNegative val="0"/>
            <c:bubble3D val="0"/>
            <c:spPr>
              <a:solidFill>
                <a:srgbClr val="7F7F7F"/>
              </a:solidFill>
              <a:ln w="28575">
                <a:noFill/>
              </a:ln>
              <a:effectLst/>
            </c:spPr>
            <c:extLst>
              <c:ext xmlns:c16="http://schemas.microsoft.com/office/drawing/2014/chart" uri="{C3380CC4-5D6E-409C-BE32-E72D297353CC}">
                <c16:uniqueId val="{00000005-024D-4D1D-A88C-A040FAC630ED}"/>
              </c:ext>
            </c:extLst>
          </c:dPt>
          <c:dPt>
            <c:idx val="3"/>
            <c:invertIfNegative val="0"/>
            <c:bubble3D val="0"/>
            <c:spPr>
              <a:solidFill>
                <a:srgbClr val="7F7F7F"/>
              </a:solidFill>
              <a:ln w="28575">
                <a:noFill/>
              </a:ln>
              <a:effectLst/>
            </c:spPr>
            <c:extLst>
              <c:ext xmlns:c16="http://schemas.microsoft.com/office/drawing/2014/chart" uri="{C3380CC4-5D6E-409C-BE32-E72D297353CC}">
                <c16:uniqueId val="{00000007-024D-4D1D-A88C-A040FAC630ED}"/>
              </c:ext>
            </c:extLst>
          </c:dPt>
          <c:dPt>
            <c:idx val="4"/>
            <c:invertIfNegative val="0"/>
            <c:bubble3D val="0"/>
            <c:spPr>
              <a:solidFill>
                <a:srgbClr val="7F7F7F"/>
              </a:solidFill>
              <a:ln w="28575">
                <a:noFill/>
              </a:ln>
              <a:effectLst/>
            </c:spPr>
            <c:extLst>
              <c:ext xmlns:c16="http://schemas.microsoft.com/office/drawing/2014/chart" uri="{C3380CC4-5D6E-409C-BE32-E72D297353CC}">
                <c16:uniqueId val="{00000009-024D-4D1D-A88C-A040FAC630ED}"/>
              </c:ext>
            </c:extLst>
          </c:dPt>
          <c:dPt>
            <c:idx val="5"/>
            <c:invertIfNegative val="0"/>
            <c:bubble3D val="0"/>
            <c:spPr>
              <a:solidFill>
                <a:srgbClr val="7F7F7F"/>
              </a:solidFill>
              <a:ln w="28575">
                <a:noFill/>
              </a:ln>
              <a:effectLst/>
            </c:spPr>
            <c:extLst>
              <c:ext xmlns:c16="http://schemas.microsoft.com/office/drawing/2014/chart" uri="{C3380CC4-5D6E-409C-BE32-E72D297353CC}">
                <c16:uniqueId val="{0000000B-024D-4D1D-A88C-A040FAC630ED}"/>
              </c:ext>
            </c:extLst>
          </c:dPt>
          <c:dPt>
            <c:idx val="6"/>
            <c:invertIfNegative val="0"/>
            <c:bubble3D val="0"/>
            <c:spPr>
              <a:solidFill>
                <a:srgbClr val="7F7F7F"/>
              </a:solidFill>
              <a:ln w="28575">
                <a:noFill/>
              </a:ln>
              <a:effectLst/>
            </c:spPr>
            <c:extLst>
              <c:ext xmlns:c16="http://schemas.microsoft.com/office/drawing/2014/chart" uri="{C3380CC4-5D6E-409C-BE32-E72D297353CC}">
                <c16:uniqueId val="{0000000D-024D-4D1D-A88C-A040FAC630ED}"/>
              </c:ext>
            </c:extLst>
          </c:dPt>
          <c:dPt>
            <c:idx val="7"/>
            <c:invertIfNegative val="0"/>
            <c:bubble3D val="0"/>
            <c:spPr>
              <a:solidFill>
                <a:srgbClr val="7F7F7F"/>
              </a:solidFill>
              <a:ln w="28575">
                <a:noFill/>
              </a:ln>
              <a:effectLst/>
            </c:spPr>
            <c:extLst>
              <c:ext xmlns:c16="http://schemas.microsoft.com/office/drawing/2014/chart" uri="{C3380CC4-5D6E-409C-BE32-E72D297353CC}">
                <c16:uniqueId val="{0000000F-024D-4D1D-A88C-A040FAC630ED}"/>
              </c:ext>
            </c:extLst>
          </c:dPt>
          <c:dPt>
            <c:idx val="8"/>
            <c:invertIfNegative val="0"/>
            <c:bubble3D val="0"/>
            <c:spPr>
              <a:solidFill>
                <a:srgbClr val="7F7F7F"/>
              </a:solidFill>
              <a:ln w="28575">
                <a:noFill/>
              </a:ln>
              <a:effectLst/>
            </c:spPr>
            <c:extLst>
              <c:ext xmlns:c16="http://schemas.microsoft.com/office/drawing/2014/chart" uri="{C3380CC4-5D6E-409C-BE32-E72D297353CC}">
                <c16:uniqueId val="{00000011-024D-4D1D-A88C-A040FAC630ED}"/>
              </c:ext>
            </c:extLst>
          </c:dPt>
          <c:dLbls>
            <c:dLbl>
              <c:idx val="9"/>
              <c:numFmt formatCode="#,##0" sourceLinked="0"/>
              <c:spPr>
                <a:noFill/>
                <a:ln>
                  <a:noFill/>
                </a:ln>
                <a:effectLst/>
              </c:spPr>
              <c:txPr>
                <a:bodyPr wrap="square" lIns="38100" tIns="19050" rIns="38100" bIns="19050" anchor="ctr">
                  <a:spAutoFit/>
                </a:bodyPr>
                <a:lstStyle/>
                <a:p>
                  <a:pPr>
                    <a:defRPr b="1">
                      <a:solidFill>
                        <a:srgbClr val="007F76"/>
                      </a:solidFill>
                    </a:defRPr>
                  </a:pPr>
                  <a:endParaRPr lang="ru-RU"/>
                </a:p>
              </c:txPr>
              <c:showLegendKey val="0"/>
              <c:showVal val="1"/>
              <c:showCatName val="0"/>
              <c:showSerName val="0"/>
              <c:showPercent val="0"/>
              <c:showBubbleSize val="0"/>
              <c:extLst>
                <c:ext xmlns:c16="http://schemas.microsoft.com/office/drawing/2014/chart" uri="{C3380CC4-5D6E-409C-BE32-E72D297353CC}">
                  <c16:uniqueId val="{00000012-1935-4C00-8885-A965951F86B7}"/>
                </c:ext>
              </c:extLst>
            </c:dLbl>
            <c:dLbl>
              <c:idx val="10"/>
              <c:numFmt formatCode="#,##0" sourceLinked="0"/>
              <c:spPr>
                <a:noFill/>
                <a:ln>
                  <a:noFill/>
                </a:ln>
                <a:effectLst/>
              </c:spPr>
              <c:txPr>
                <a:bodyPr wrap="square" lIns="38100" tIns="19050" rIns="38100" bIns="19050" anchor="ctr">
                  <a:spAutoFit/>
                </a:bodyPr>
                <a:lstStyle/>
                <a:p>
                  <a:pPr>
                    <a:defRPr b="1">
                      <a:solidFill>
                        <a:srgbClr val="007F76"/>
                      </a:solidFill>
                    </a:defRPr>
                  </a:pPr>
                  <a:endParaRPr lang="ru-RU"/>
                </a:p>
              </c:txPr>
              <c:showLegendKey val="0"/>
              <c:showVal val="1"/>
              <c:showCatName val="0"/>
              <c:showSerName val="0"/>
              <c:showPercent val="0"/>
              <c:showBubbleSize val="0"/>
              <c:extLst>
                <c:ext xmlns:c16="http://schemas.microsoft.com/office/drawing/2014/chart" uri="{C3380CC4-5D6E-409C-BE32-E72D297353CC}">
                  <c16:uniqueId val="{00000013-1935-4C00-8885-A965951F86B7}"/>
                </c:ext>
              </c:extLst>
            </c:dLbl>
            <c:dLbl>
              <c:idx val="11"/>
              <c:numFmt formatCode="#,##0" sourceLinked="0"/>
              <c:spPr>
                <a:noFill/>
                <a:ln>
                  <a:noFill/>
                </a:ln>
                <a:effectLst/>
              </c:spPr>
              <c:txPr>
                <a:bodyPr wrap="square" lIns="38100" tIns="19050" rIns="38100" bIns="19050" anchor="ctr">
                  <a:spAutoFit/>
                </a:bodyPr>
                <a:lstStyle/>
                <a:p>
                  <a:pPr>
                    <a:defRPr b="1">
                      <a:solidFill>
                        <a:srgbClr val="007F76"/>
                      </a:solidFill>
                    </a:defRPr>
                  </a:pPr>
                  <a:endParaRPr lang="ru-RU"/>
                </a:p>
              </c:txPr>
              <c:showLegendKey val="0"/>
              <c:showVal val="1"/>
              <c:showCatName val="0"/>
              <c:showSerName val="0"/>
              <c:showPercent val="0"/>
              <c:showBubbleSize val="0"/>
              <c:extLst>
                <c:ext xmlns:c16="http://schemas.microsoft.com/office/drawing/2014/chart" uri="{C3380CC4-5D6E-409C-BE32-E72D297353CC}">
                  <c16:uniqueId val="{00000014-1935-4C00-8885-A965951F86B7}"/>
                </c:ext>
              </c:extLst>
            </c:dLbl>
            <c:numFmt formatCode="#,##0" sourceLinked="0"/>
            <c:spPr>
              <a:noFill/>
              <a:ln>
                <a:noFill/>
              </a:ln>
              <a:effectLst/>
            </c:spPr>
            <c:showLegendKey val="0"/>
            <c:showVal val="1"/>
            <c:showCatName val="0"/>
            <c:showSerName val="0"/>
            <c:showPercent val="0"/>
            <c:showBubbleSize val="0"/>
            <c:showLeaderLines val="0"/>
            <c:extLst>
              <c:ext xmlns:c15="http://schemas.microsoft.com/office/drawing/2012/chart" uri="{CE6537A1-D6FC-4f65-9D91-7224C49458BB}">
                <c15:showLeaderLines val="1"/>
              </c:ext>
            </c:extLst>
          </c:dLbls>
          <c:cat>
            <c:multiLvlStrRef>
              <c:f>Лист1!$A$2:$B$13</c:f>
              <c:multiLvlStrCache>
                <c:ptCount val="12"/>
                <c:lvl>
                  <c:pt idx="0">
                    <c:v>I</c:v>
                  </c:pt>
                  <c:pt idx="1">
                    <c:v>II</c:v>
                  </c:pt>
                  <c:pt idx="2">
                    <c:v>III</c:v>
                  </c:pt>
                  <c:pt idx="3">
                    <c:v>IV</c:v>
                  </c:pt>
                  <c:pt idx="4">
                    <c:v>I</c:v>
                  </c:pt>
                  <c:pt idx="5">
                    <c:v>II</c:v>
                  </c:pt>
                  <c:pt idx="6">
                    <c:v>III</c:v>
                  </c:pt>
                  <c:pt idx="7">
                    <c:v>IV</c:v>
                  </c:pt>
                  <c:pt idx="8">
                    <c:v>I</c:v>
                  </c:pt>
                  <c:pt idx="9">
                    <c:v>II</c:v>
                  </c:pt>
                  <c:pt idx="10">
                    <c:v>III</c:v>
                  </c:pt>
                  <c:pt idx="11">
                    <c:v>IV</c:v>
                  </c:pt>
                </c:lvl>
                <c:lvl>
                  <c:pt idx="0">
                    <c:v>2021</c:v>
                  </c:pt>
                  <c:pt idx="4">
                    <c:v>2022</c:v>
                  </c:pt>
                  <c:pt idx="8">
                    <c:v>2023</c:v>
                  </c:pt>
                </c:lvl>
              </c:multiLvlStrCache>
            </c:multiLvlStrRef>
          </c:cat>
          <c:val>
            <c:numRef>
              <c:f>Лист1!$C$2:$C$13</c:f>
              <c:numCache>
                <c:formatCode>#,##0.00</c:formatCode>
                <c:ptCount val="12"/>
                <c:pt idx="0">
                  <c:v>15203</c:v>
                </c:pt>
                <c:pt idx="1">
                  <c:v>18845</c:v>
                </c:pt>
                <c:pt idx="2">
                  <c:v>22985</c:v>
                </c:pt>
                <c:pt idx="3">
                  <c:v>19568</c:v>
                </c:pt>
                <c:pt idx="4">
                  <c:v>14515</c:v>
                </c:pt>
                <c:pt idx="5">
                  <c:v>22670</c:v>
                </c:pt>
                <c:pt idx="6">
                  <c:v>23503</c:v>
                </c:pt>
                <c:pt idx="7">
                  <c:v>19092</c:v>
                </c:pt>
                <c:pt idx="8">
                  <c:v>18137</c:v>
                </c:pt>
                <c:pt idx="9">
                  <c:v>18861</c:v>
                </c:pt>
                <c:pt idx="10">
                  <c:v>23147</c:v>
                </c:pt>
                <c:pt idx="11">
                  <c:v>25102</c:v>
                </c:pt>
              </c:numCache>
            </c:numRef>
          </c:val>
          <c:extLst>
            <c:ext xmlns:c16="http://schemas.microsoft.com/office/drawing/2014/chart" uri="{C3380CC4-5D6E-409C-BE32-E72D297353CC}">
              <c16:uniqueId val="{00000015-024D-4D1D-A88C-A040FAC630ED}"/>
            </c:ext>
          </c:extLst>
        </c:ser>
        <c:dLbls>
          <c:showLegendKey val="0"/>
          <c:showVal val="0"/>
          <c:showCatName val="0"/>
          <c:showSerName val="0"/>
          <c:showPercent val="0"/>
          <c:showBubbleSize val="0"/>
        </c:dLbls>
        <c:gapWidth val="35"/>
        <c:axId val="-1527629664"/>
        <c:axId val="-1527635648"/>
      </c:barChart>
      <c:barChart>
        <c:barDir val="col"/>
        <c:grouping val="clustered"/>
        <c:varyColors val="0"/>
        <c:ser>
          <c:idx val="1"/>
          <c:order val="1"/>
          <c:tx>
            <c:strRef>
              <c:f>Лист1!$D$1</c:f>
              <c:strCache>
                <c:ptCount val="1"/>
              </c:strCache>
            </c:strRef>
          </c:tx>
          <c:invertIfNegative val="0"/>
          <c:cat>
            <c:multiLvlStrRef>
              <c:f>Лист1!$A$2:$B$13</c:f>
              <c:multiLvlStrCache>
                <c:ptCount val="12"/>
                <c:lvl>
                  <c:pt idx="0">
                    <c:v>I</c:v>
                  </c:pt>
                  <c:pt idx="1">
                    <c:v>II</c:v>
                  </c:pt>
                  <c:pt idx="2">
                    <c:v>III</c:v>
                  </c:pt>
                  <c:pt idx="3">
                    <c:v>IV</c:v>
                  </c:pt>
                  <c:pt idx="4">
                    <c:v>I</c:v>
                  </c:pt>
                  <c:pt idx="5">
                    <c:v>II</c:v>
                  </c:pt>
                  <c:pt idx="6">
                    <c:v>III</c:v>
                  </c:pt>
                  <c:pt idx="7">
                    <c:v>IV</c:v>
                  </c:pt>
                  <c:pt idx="8">
                    <c:v>I</c:v>
                  </c:pt>
                  <c:pt idx="9">
                    <c:v>II</c:v>
                  </c:pt>
                  <c:pt idx="10">
                    <c:v>III</c:v>
                  </c:pt>
                  <c:pt idx="11">
                    <c:v>IV</c:v>
                  </c:pt>
                </c:lvl>
                <c:lvl>
                  <c:pt idx="0">
                    <c:v>2021</c:v>
                  </c:pt>
                  <c:pt idx="4">
                    <c:v>2022</c:v>
                  </c:pt>
                  <c:pt idx="8">
                    <c:v>2023</c:v>
                  </c:pt>
                </c:lvl>
              </c:multiLvlStrCache>
            </c:multiLvlStrRef>
          </c:cat>
          <c:val>
            <c:numRef>
              <c:f>Лист1!$D$2:$D$13</c:f>
              <c:numCache>
                <c:formatCode>General</c:formatCode>
                <c:ptCount val="12"/>
              </c:numCache>
            </c:numRef>
          </c:val>
          <c:extLst>
            <c:ext xmlns:c16="http://schemas.microsoft.com/office/drawing/2014/chart" uri="{C3380CC4-5D6E-409C-BE32-E72D297353CC}">
              <c16:uniqueId val="{00000016-024D-4D1D-A88C-A040FAC630ED}"/>
            </c:ext>
          </c:extLst>
        </c:ser>
        <c:dLbls>
          <c:showLegendKey val="0"/>
          <c:showVal val="0"/>
          <c:showCatName val="0"/>
          <c:showSerName val="0"/>
          <c:showPercent val="0"/>
          <c:showBubbleSize val="0"/>
        </c:dLbls>
        <c:gapWidth val="35"/>
        <c:axId val="472971256"/>
        <c:axId val="472969456"/>
      </c:barChart>
      <c:catAx>
        <c:axId val="-1527629664"/>
        <c:scaling>
          <c:orientation val="minMax"/>
        </c:scaling>
        <c:delete val="0"/>
        <c:axPos val="b"/>
        <c:numFmt formatCode="General" sourceLinked="1"/>
        <c:majorTickMark val="none"/>
        <c:minorTickMark val="none"/>
        <c:tickLblPos val="nextTo"/>
        <c:spPr>
          <a:noFill/>
          <a:ln w="9525" cap="flat" cmpd="sng" algn="ctr">
            <a:solidFill>
              <a:schemeClr val="tx1">
                <a:lumMod val="15000"/>
                <a:lumOff val="85000"/>
              </a:schemeClr>
            </a:solidFill>
            <a:round/>
          </a:ln>
          <a:effectLst/>
        </c:spPr>
        <c:txPr>
          <a:bodyPr rot="-60000000" vert="horz"/>
          <a:lstStyle/>
          <a:p>
            <a:pPr>
              <a:defRPr/>
            </a:pPr>
            <a:endParaRPr lang="ru-RU"/>
          </a:p>
        </c:txPr>
        <c:crossAx val="-1527635648"/>
        <c:crosses val="autoZero"/>
        <c:auto val="1"/>
        <c:lblAlgn val="ctr"/>
        <c:lblOffset val="0"/>
        <c:noMultiLvlLbl val="0"/>
      </c:catAx>
      <c:valAx>
        <c:axId val="-1527635648"/>
        <c:scaling>
          <c:orientation val="minMax"/>
          <c:max val="30000"/>
          <c:min val="0"/>
        </c:scaling>
        <c:delete val="0"/>
        <c:axPos val="l"/>
        <c:majorGridlines>
          <c:spPr>
            <a:ln w="9525" cap="flat" cmpd="sng" algn="ctr">
              <a:solidFill>
                <a:schemeClr val="tx1">
                  <a:lumMod val="15000"/>
                  <a:lumOff val="85000"/>
                </a:schemeClr>
              </a:solidFill>
              <a:prstDash val="sysDot"/>
              <a:round/>
            </a:ln>
            <a:effectLst/>
          </c:spPr>
        </c:majorGridlines>
        <c:numFmt formatCode="#,##0" sourceLinked="0"/>
        <c:majorTickMark val="out"/>
        <c:minorTickMark val="none"/>
        <c:tickLblPos val="nextTo"/>
        <c:spPr>
          <a:noFill/>
          <a:ln>
            <a:noFill/>
          </a:ln>
          <a:effectLst/>
        </c:spPr>
        <c:txPr>
          <a:bodyPr rot="-60000000" vert="horz"/>
          <a:lstStyle/>
          <a:p>
            <a:pPr>
              <a:defRPr sz="700"/>
            </a:pPr>
            <a:endParaRPr lang="ru-RU"/>
          </a:p>
        </c:txPr>
        <c:crossAx val="-1527629664"/>
        <c:crosses val="autoZero"/>
        <c:crossBetween val="between"/>
        <c:majorUnit val="10000"/>
      </c:valAx>
      <c:valAx>
        <c:axId val="472969456"/>
        <c:scaling>
          <c:orientation val="minMax"/>
          <c:max val="30000"/>
          <c:min val="0"/>
        </c:scaling>
        <c:delete val="0"/>
        <c:axPos val="r"/>
        <c:numFmt formatCode="#,##0" sourceLinked="0"/>
        <c:majorTickMark val="none"/>
        <c:minorTickMark val="none"/>
        <c:tickLblPos val="nextTo"/>
        <c:spPr>
          <a:ln>
            <a:noFill/>
          </a:ln>
        </c:spPr>
        <c:txPr>
          <a:bodyPr/>
          <a:lstStyle/>
          <a:p>
            <a:pPr>
              <a:defRPr sz="700"/>
            </a:pPr>
            <a:endParaRPr lang="ru-RU"/>
          </a:p>
        </c:txPr>
        <c:crossAx val="472971256"/>
        <c:crosses val="max"/>
        <c:crossBetween val="between"/>
        <c:majorUnit val="10000"/>
      </c:valAx>
      <c:catAx>
        <c:axId val="472971256"/>
        <c:scaling>
          <c:orientation val="minMax"/>
        </c:scaling>
        <c:delete val="1"/>
        <c:axPos val="b"/>
        <c:numFmt formatCode="General" sourceLinked="1"/>
        <c:majorTickMark val="out"/>
        <c:minorTickMark val="none"/>
        <c:tickLblPos val="nextTo"/>
        <c:crossAx val="472969456"/>
        <c:crosses val="autoZero"/>
        <c:auto val="1"/>
        <c:lblAlgn val="ctr"/>
        <c:lblOffset val="100"/>
        <c:noMultiLvlLbl val="0"/>
      </c:catAx>
      <c:spPr>
        <a:noFill/>
        <a:ln>
          <a:noFill/>
        </a:ln>
        <a:effectLst/>
      </c:spPr>
    </c:plotArea>
    <c:plotVisOnly val="1"/>
    <c:dispBlanksAs val="gap"/>
    <c:showDLblsOverMax val="0"/>
  </c:chart>
  <c:spPr>
    <a:noFill/>
    <a:ln>
      <a:noFill/>
    </a:ln>
    <a:effectLst/>
  </c:spPr>
  <c:txPr>
    <a:bodyPr/>
    <a:lstStyle/>
    <a:p>
      <a:pPr>
        <a:lnSpc>
          <a:spcPct val="50000"/>
        </a:lnSpc>
        <a:defRPr sz="1050">
          <a:solidFill>
            <a:schemeClr val="tx1"/>
          </a:solidFill>
          <a:latin typeface="Arial Narrow" panose="020B0606020202030204" pitchFamily="34" charset="0"/>
          <a:ea typeface="Helvetica" panose="00000500000000000000" pitchFamily="50" charset="0"/>
        </a:defRPr>
      </a:pPr>
      <a:endParaRPr lang="ru-RU"/>
    </a:p>
  </c:txPr>
  <c:externalData r:id="rId1">
    <c:autoUpdate val="0"/>
  </c:externalData>
</c:chartSpace>
</file>

<file path=ppt/charts/chart32.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ru-RU"/>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4.2776980198019808E-2"/>
          <c:y val="6.5984405139378935E-2"/>
          <c:w val="0.90737178217821779"/>
          <c:h val="0.77487253721573013"/>
        </c:manualLayout>
      </c:layout>
      <c:barChart>
        <c:barDir val="col"/>
        <c:grouping val="clustered"/>
        <c:varyColors val="0"/>
        <c:ser>
          <c:idx val="0"/>
          <c:order val="0"/>
          <c:tx>
            <c:strRef>
              <c:f>Лист1!$C$1</c:f>
              <c:strCache>
                <c:ptCount val="1"/>
                <c:pt idx="0">
                  <c:v>0</c:v>
                </c:pt>
              </c:strCache>
            </c:strRef>
          </c:tx>
          <c:spPr>
            <a:ln w="28575">
              <a:noFill/>
            </a:ln>
            <a:effectLst/>
          </c:spPr>
          <c:invertIfNegative val="0"/>
          <c:dPt>
            <c:idx val="0"/>
            <c:invertIfNegative val="0"/>
            <c:bubble3D val="0"/>
            <c:spPr>
              <a:solidFill>
                <a:srgbClr val="7F7F7F"/>
              </a:solidFill>
              <a:ln w="28575">
                <a:noFill/>
              </a:ln>
              <a:effectLst/>
            </c:spPr>
            <c:extLst>
              <c:ext xmlns:c16="http://schemas.microsoft.com/office/drawing/2014/chart" uri="{C3380CC4-5D6E-409C-BE32-E72D297353CC}">
                <c16:uniqueId val="{00000001-905F-4CE7-A2A1-A0ED1ED0C31C}"/>
              </c:ext>
            </c:extLst>
          </c:dPt>
          <c:dPt>
            <c:idx val="1"/>
            <c:invertIfNegative val="0"/>
            <c:bubble3D val="0"/>
            <c:spPr>
              <a:solidFill>
                <a:srgbClr val="7F7F7F"/>
              </a:solidFill>
              <a:ln w="28575">
                <a:noFill/>
              </a:ln>
              <a:effectLst/>
            </c:spPr>
            <c:extLst>
              <c:ext xmlns:c16="http://schemas.microsoft.com/office/drawing/2014/chart" uri="{C3380CC4-5D6E-409C-BE32-E72D297353CC}">
                <c16:uniqueId val="{00000003-905F-4CE7-A2A1-A0ED1ED0C31C}"/>
              </c:ext>
            </c:extLst>
          </c:dPt>
          <c:dPt>
            <c:idx val="2"/>
            <c:invertIfNegative val="0"/>
            <c:bubble3D val="0"/>
            <c:spPr>
              <a:solidFill>
                <a:srgbClr val="7F7F7F"/>
              </a:solidFill>
              <a:ln w="28575">
                <a:noFill/>
              </a:ln>
              <a:effectLst/>
            </c:spPr>
            <c:extLst>
              <c:ext xmlns:c16="http://schemas.microsoft.com/office/drawing/2014/chart" uri="{C3380CC4-5D6E-409C-BE32-E72D297353CC}">
                <c16:uniqueId val="{00000005-905F-4CE7-A2A1-A0ED1ED0C31C}"/>
              </c:ext>
            </c:extLst>
          </c:dPt>
          <c:dPt>
            <c:idx val="3"/>
            <c:invertIfNegative val="0"/>
            <c:bubble3D val="0"/>
            <c:spPr>
              <a:solidFill>
                <a:srgbClr val="7F7F7F"/>
              </a:solidFill>
              <a:ln w="28575">
                <a:noFill/>
              </a:ln>
              <a:effectLst/>
            </c:spPr>
            <c:extLst>
              <c:ext xmlns:c16="http://schemas.microsoft.com/office/drawing/2014/chart" uri="{C3380CC4-5D6E-409C-BE32-E72D297353CC}">
                <c16:uniqueId val="{00000007-905F-4CE7-A2A1-A0ED1ED0C31C}"/>
              </c:ext>
            </c:extLst>
          </c:dPt>
          <c:dPt>
            <c:idx val="4"/>
            <c:invertIfNegative val="0"/>
            <c:bubble3D val="0"/>
            <c:spPr>
              <a:solidFill>
                <a:srgbClr val="7F7F7F"/>
              </a:solidFill>
              <a:ln w="28575">
                <a:noFill/>
              </a:ln>
              <a:effectLst/>
            </c:spPr>
            <c:extLst>
              <c:ext xmlns:c16="http://schemas.microsoft.com/office/drawing/2014/chart" uri="{C3380CC4-5D6E-409C-BE32-E72D297353CC}">
                <c16:uniqueId val="{00000009-905F-4CE7-A2A1-A0ED1ED0C31C}"/>
              </c:ext>
            </c:extLst>
          </c:dPt>
          <c:dPt>
            <c:idx val="5"/>
            <c:invertIfNegative val="0"/>
            <c:bubble3D val="0"/>
            <c:spPr>
              <a:solidFill>
                <a:schemeClr val="accent3">
                  <a:lumMod val="50000"/>
                </a:schemeClr>
              </a:solidFill>
              <a:ln w="28575">
                <a:noFill/>
              </a:ln>
              <a:effectLst/>
            </c:spPr>
            <c:extLst>
              <c:ext xmlns:c16="http://schemas.microsoft.com/office/drawing/2014/chart" uri="{C3380CC4-5D6E-409C-BE32-E72D297353CC}">
                <c16:uniqueId val="{0000000B-905F-4CE7-A2A1-A0ED1ED0C31C}"/>
              </c:ext>
            </c:extLst>
          </c:dPt>
          <c:dPt>
            <c:idx val="6"/>
            <c:invertIfNegative val="0"/>
            <c:bubble3D val="0"/>
            <c:spPr>
              <a:solidFill>
                <a:schemeClr val="accent3">
                  <a:lumMod val="50000"/>
                </a:schemeClr>
              </a:solidFill>
              <a:ln w="28575">
                <a:noFill/>
              </a:ln>
              <a:effectLst/>
            </c:spPr>
            <c:extLst>
              <c:ext xmlns:c16="http://schemas.microsoft.com/office/drawing/2014/chart" uri="{C3380CC4-5D6E-409C-BE32-E72D297353CC}">
                <c16:uniqueId val="{0000000D-905F-4CE7-A2A1-A0ED1ED0C31C}"/>
              </c:ext>
            </c:extLst>
          </c:dPt>
          <c:dPt>
            <c:idx val="7"/>
            <c:invertIfNegative val="0"/>
            <c:bubble3D val="0"/>
            <c:spPr>
              <a:solidFill>
                <a:schemeClr val="accent3">
                  <a:lumMod val="50000"/>
                </a:schemeClr>
              </a:solidFill>
              <a:ln w="28575">
                <a:noFill/>
              </a:ln>
              <a:effectLst/>
            </c:spPr>
            <c:extLst>
              <c:ext xmlns:c16="http://schemas.microsoft.com/office/drawing/2014/chart" uri="{C3380CC4-5D6E-409C-BE32-E72D297353CC}">
                <c16:uniqueId val="{0000000F-905F-4CE7-A2A1-A0ED1ED0C31C}"/>
              </c:ext>
            </c:extLst>
          </c:dPt>
          <c:dLbls>
            <c:dLbl>
              <c:idx val="5"/>
              <c:numFmt formatCode="#,##0" sourceLinked="0"/>
              <c:spPr>
                <a:noFill/>
                <a:ln>
                  <a:noFill/>
                </a:ln>
                <a:effectLst/>
              </c:spPr>
              <c:txPr>
                <a:bodyPr wrap="square" lIns="38100" tIns="19050" rIns="38100" bIns="19050" anchor="ctr">
                  <a:spAutoFit/>
                </a:bodyPr>
                <a:lstStyle/>
                <a:p>
                  <a:pPr>
                    <a:defRPr sz="700" b="1">
                      <a:solidFill>
                        <a:schemeClr val="accent3">
                          <a:lumMod val="50000"/>
                        </a:schemeClr>
                      </a:solidFill>
                    </a:defRPr>
                  </a:pPr>
                  <a:endParaRPr lang="ru-RU"/>
                </a:p>
              </c:txPr>
              <c:showLegendKey val="0"/>
              <c:showVal val="1"/>
              <c:showCatName val="0"/>
              <c:showSerName val="0"/>
              <c:showPercent val="0"/>
              <c:showBubbleSize val="0"/>
              <c:extLst>
                <c:ext xmlns:c16="http://schemas.microsoft.com/office/drawing/2014/chart" uri="{C3380CC4-5D6E-409C-BE32-E72D297353CC}">
                  <c16:uniqueId val="{0000000B-905F-4CE7-A2A1-A0ED1ED0C31C}"/>
                </c:ext>
              </c:extLst>
            </c:dLbl>
            <c:dLbl>
              <c:idx val="6"/>
              <c:numFmt formatCode="#,##0" sourceLinked="0"/>
              <c:spPr>
                <a:noFill/>
                <a:ln>
                  <a:noFill/>
                </a:ln>
                <a:effectLst/>
              </c:spPr>
              <c:txPr>
                <a:bodyPr wrap="square" lIns="38100" tIns="19050" rIns="38100" bIns="19050" anchor="ctr">
                  <a:spAutoFit/>
                </a:bodyPr>
                <a:lstStyle/>
                <a:p>
                  <a:pPr>
                    <a:defRPr sz="700" b="1">
                      <a:solidFill>
                        <a:schemeClr val="accent3">
                          <a:lumMod val="50000"/>
                        </a:schemeClr>
                      </a:solidFill>
                    </a:defRPr>
                  </a:pPr>
                  <a:endParaRPr lang="ru-RU"/>
                </a:p>
              </c:txPr>
              <c:showLegendKey val="0"/>
              <c:showVal val="1"/>
              <c:showCatName val="0"/>
              <c:showSerName val="0"/>
              <c:showPercent val="0"/>
              <c:showBubbleSize val="0"/>
              <c:extLst>
                <c:ext xmlns:c16="http://schemas.microsoft.com/office/drawing/2014/chart" uri="{C3380CC4-5D6E-409C-BE32-E72D297353CC}">
                  <c16:uniqueId val="{0000000D-905F-4CE7-A2A1-A0ED1ED0C31C}"/>
                </c:ext>
              </c:extLst>
            </c:dLbl>
            <c:dLbl>
              <c:idx val="7"/>
              <c:numFmt formatCode="#,##0" sourceLinked="0"/>
              <c:spPr>
                <a:noFill/>
                <a:ln>
                  <a:noFill/>
                </a:ln>
                <a:effectLst/>
              </c:spPr>
              <c:txPr>
                <a:bodyPr wrap="square" lIns="38100" tIns="19050" rIns="38100" bIns="19050" anchor="ctr">
                  <a:spAutoFit/>
                </a:bodyPr>
                <a:lstStyle/>
                <a:p>
                  <a:pPr>
                    <a:defRPr sz="700" b="1">
                      <a:solidFill>
                        <a:schemeClr val="accent3">
                          <a:lumMod val="50000"/>
                        </a:schemeClr>
                      </a:solidFill>
                    </a:defRPr>
                  </a:pPr>
                  <a:endParaRPr lang="ru-RU"/>
                </a:p>
              </c:txPr>
              <c:showLegendKey val="0"/>
              <c:showVal val="1"/>
              <c:showCatName val="0"/>
              <c:showSerName val="0"/>
              <c:showPercent val="0"/>
              <c:showBubbleSize val="0"/>
              <c:extLst>
                <c:ext xmlns:c16="http://schemas.microsoft.com/office/drawing/2014/chart" uri="{C3380CC4-5D6E-409C-BE32-E72D297353CC}">
                  <c16:uniqueId val="{0000000F-905F-4CE7-A2A1-A0ED1ED0C31C}"/>
                </c:ext>
              </c:extLst>
            </c:dLbl>
            <c:numFmt formatCode="#,##0" sourceLinked="0"/>
            <c:spPr>
              <a:noFill/>
              <a:ln>
                <a:noFill/>
              </a:ln>
              <a:effectLst/>
            </c:spPr>
            <c:txPr>
              <a:bodyPr wrap="square" lIns="38100" tIns="19050" rIns="38100" bIns="19050" anchor="ctr">
                <a:spAutoFit/>
              </a:bodyPr>
              <a:lstStyle/>
              <a:p>
                <a:pPr>
                  <a:defRPr sz="700"/>
                </a:pPr>
                <a:endParaRPr lang="ru-RU"/>
              </a:p>
            </c:txPr>
            <c:showLegendKey val="0"/>
            <c:showVal val="1"/>
            <c:showCatName val="0"/>
            <c:showSerName val="0"/>
            <c:showPercent val="0"/>
            <c:showBubbleSize val="0"/>
            <c:showLeaderLines val="0"/>
            <c:extLst>
              <c:ext xmlns:c15="http://schemas.microsoft.com/office/drawing/2012/chart" uri="{CE6537A1-D6FC-4f65-9D91-7224C49458BB}">
                <c15:showLeaderLines val="1"/>
              </c:ext>
            </c:extLst>
          </c:dLbls>
          <c:cat>
            <c:multiLvlStrRef>
              <c:f>Лист1!$A$2:$B$9</c:f>
              <c:multiLvlStrCache>
                <c:ptCount val="8"/>
                <c:lvl>
                  <c:pt idx="0">
                    <c:v>I</c:v>
                  </c:pt>
                  <c:pt idx="1">
                    <c:v>II</c:v>
                  </c:pt>
                  <c:pt idx="2">
                    <c:v>III</c:v>
                  </c:pt>
                  <c:pt idx="3">
                    <c:v>IV</c:v>
                  </c:pt>
                  <c:pt idx="4">
                    <c:v>I</c:v>
                  </c:pt>
                  <c:pt idx="5">
                    <c:v>II</c:v>
                  </c:pt>
                  <c:pt idx="6">
                    <c:v>III</c:v>
                  </c:pt>
                  <c:pt idx="7">
                    <c:v>IV</c:v>
                  </c:pt>
                </c:lvl>
                <c:lvl>
                  <c:pt idx="0">
                    <c:v>2022</c:v>
                  </c:pt>
                  <c:pt idx="4">
                    <c:v>2023</c:v>
                  </c:pt>
                </c:lvl>
              </c:multiLvlStrCache>
            </c:multiLvlStrRef>
          </c:cat>
          <c:val>
            <c:numRef>
              <c:f>Лист1!$C$2:$C$9</c:f>
              <c:numCache>
                <c:formatCode>#,##0.00</c:formatCode>
                <c:ptCount val="8"/>
                <c:pt idx="0">
                  <c:v>14515</c:v>
                </c:pt>
                <c:pt idx="1">
                  <c:v>22670</c:v>
                </c:pt>
                <c:pt idx="2">
                  <c:v>23503</c:v>
                </c:pt>
                <c:pt idx="3">
                  <c:v>19092</c:v>
                </c:pt>
                <c:pt idx="4">
                  <c:v>18137</c:v>
                </c:pt>
                <c:pt idx="5">
                  <c:v>19844</c:v>
                </c:pt>
                <c:pt idx="6">
                  <c:v>24234</c:v>
                </c:pt>
                <c:pt idx="7">
                  <c:v>26861</c:v>
                </c:pt>
              </c:numCache>
            </c:numRef>
          </c:val>
          <c:extLst>
            <c:ext xmlns:c16="http://schemas.microsoft.com/office/drawing/2014/chart" uri="{C3380CC4-5D6E-409C-BE32-E72D297353CC}">
              <c16:uniqueId val="{00000018-905F-4CE7-A2A1-A0ED1ED0C31C}"/>
            </c:ext>
          </c:extLst>
        </c:ser>
        <c:dLbls>
          <c:showLegendKey val="0"/>
          <c:showVal val="0"/>
          <c:showCatName val="0"/>
          <c:showSerName val="0"/>
          <c:showPercent val="0"/>
          <c:showBubbleSize val="0"/>
        </c:dLbls>
        <c:gapWidth val="35"/>
        <c:axId val="-1527629664"/>
        <c:axId val="-1527635648"/>
      </c:barChart>
      <c:catAx>
        <c:axId val="-1527629664"/>
        <c:scaling>
          <c:orientation val="minMax"/>
        </c:scaling>
        <c:delete val="0"/>
        <c:axPos val="b"/>
        <c:numFmt formatCode="General" sourceLinked="1"/>
        <c:majorTickMark val="none"/>
        <c:minorTickMark val="none"/>
        <c:tickLblPos val="nextTo"/>
        <c:spPr>
          <a:noFill/>
          <a:ln w="9525" cap="flat" cmpd="sng" algn="ctr">
            <a:solidFill>
              <a:schemeClr val="tx1">
                <a:lumMod val="15000"/>
                <a:lumOff val="85000"/>
              </a:schemeClr>
            </a:solidFill>
            <a:round/>
          </a:ln>
          <a:effectLst/>
        </c:spPr>
        <c:txPr>
          <a:bodyPr rot="-60000000" vert="horz"/>
          <a:lstStyle/>
          <a:p>
            <a:pPr>
              <a:defRPr/>
            </a:pPr>
            <a:endParaRPr lang="ru-RU"/>
          </a:p>
        </c:txPr>
        <c:crossAx val="-1527635648"/>
        <c:crosses val="autoZero"/>
        <c:auto val="1"/>
        <c:lblAlgn val="ctr"/>
        <c:lblOffset val="0"/>
        <c:noMultiLvlLbl val="0"/>
      </c:catAx>
      <c:valAx>
        <c:axId val="-1527635648"/>
        <c:scaling>
          <c:orientation val="minMax"/>
        </c:scaling>
        <c:delete val="0"/>
        <c:axPos val="l"/>
        <c:majorGridlines>
          <c:spPr>
            <a:ln w="9525" cap="flat" cmpd="sng" algn="ctr">
              <a:solidFill>
                <a:schemeClr val="tx1">
                  <a:lumMod val="15000"/>
                  <a:lumOff val="85000"/>
                </a:schemeClr>
              </a:solidFill>
              <a:prstDash val="sysDot"/>
              <a:round/>
            </a:ln>
            <a:effectLst/>
          </c:spPr>
        </c:majorGridlines>
        <c:numFmt formatCode="#,##0" sourceLinked="0"/>
        <c:majorTickMark val="none"/>
        <c:minorTickMark val="none"/>
        <c:tickLblPos val="nextTo"/>
        <c:spPr>
          <a:noFill/>
          <a:ln>
            <a:noFill/>
          </a:ln>
          <a:effectLst/>
        </c:spPr>
        <c:txPr>
          <a:bodyPr rot="-60000000" vert="horz"/>
          <a:lstStyle/>
          <a:p>
            <a:pPr>
              <a:defRPr sz="700"/>
            </a:pPr>
            <a:endParaRPr lang="ru-RU"/>
          </a:p>
        </c:txPr>
        <c:crossAx val="-1527629664"/>
        <c:crosses val="autoZero"/>
        <c:crossBetween val="between"/>
        <c:majorUnit val="10000"/>
      </c:valAx>
      <c:spPr>
        <a:noFill/>
        <a:ln>
          <a:noFill/>
        </a:ln>
        <a:effectLst/>
      </c:spPr>
    </c:plotArea>
    <c:plotVisOnly val="1"/>
    <c:dispBlanksAs val="gap"/>
    <c:showDLblsOverMax val="0"/>
  </c:chart>
  <c:spPr>
    <a:noFill/>
    <a:ln>
      <a:noFill/>
    </a:ln>
    <a:effectLst/>
  </c:spPr>
  <c:txPr>
    <a:bodyPr/>
    <a:lstStyle/>
    <a:p>
      <a:pPr>
        <a:lnSpc>
          <a:spcPct val="50000"/>
        </a:lnSpc>
        <a:defRPr sz="1050">
          <a:solidFill>
            <a:schemeClr val="tx1"/>
          </a:solidFill>
          <a:latin typeface="Arial Narrow" panose="020B0606020202030204" pitchFamily="34" charset="0"/>
          <a:ea typeface="Helvetica" panose="00000500000000000000" pitchFamily="50" charset="0"/>
        </a:defRPr>
      </a:pPr>
      <a:endParaRPr lang="ru-RU"/>
    </a:p>
  </c:txPr>
  <c:externalData r:id="rId1">
    <c:autoUpdate val="0"/>
  </c:externalData>
</c:chartSpace>
</file>

<file path=ppt/charts/chart33.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ru-RU"/>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4.2776980198019808E-2"/>
          <c:y val="6.5984405139378935E-2"/>
          <c:w val="0.90737178217821779"/>
          <c:h val="0.77487253721573013"/>
        </c:manualLayout>
      </c:layout>
      <c:barChart>
        <c:barDir val="col"/>
        <c:grouping val="clustered"/>
        <c:varyColors val="0"/>
        <c:ser>
          <c:idx val="0"/>
          <c:order val="0"/>
          <c:tx>
            <c:strRef>
              <c:f>Лист1!$C$1</c:f>
              <c:strCache>
                <c:ptCount val="1"/>
                <c:pt idx="0">
                  <c:v>Столбец2</c:v>
                </c:pt>
              </c:strCache>
            </c:strRef>
          </c:tx>
          <c:spPr>
            <a:ln w="28575">
              <a:noFill/>
            </a:ln>
            <a:effectLst/>
          </c:spPr>
          <c:invertIfNegative val="0"/>
          <c:dPt>
            <c:idx val="0"/>
            <c:invertIfNegative val="0"/>
            <c:bubble3D val="0"/>
            <c:spPr>
              <a:solidFill>
                <a:srgbClr val="7F7F7F"/>
              </a:solidFill>
              <a:ln w="28575">
                <a:noFill/>
              </a:ln>
              <a:effectLst/>
            </c:spPr>
            <c:extLst>
              <c:ext xmlns:c16="http://schemas.microsoft.com/office/drawing/2014/chart" uri="{C3380CC4-5D6E-409C-BE32-E72D297353CC}">
                <c16:uniqueId val="{00000001-905F-4CE7-A2A1-A0ED1ED0C31C}"/>
              </c:ext>
            </c:extLst>
          </c:dPt>
          <c:dPt>
            <c:idx val="1"/>
            <c:invertIfNegative val="0"/>
            <c:bubble3D val="0"/>
            <c:spPr>
              <a:solidFill>
                <a:srgbClr val="7F7F7F"/>
              </a:solidFill>
              <a:ln w="28575">
                <a:noFill/>
              </a:ln>
              <a:effectLst/>
            </c:spPr>
            <c:extLst>
              <c:ext xmlns:c16="http://schemas.microsoft.com/office/drawing/2014/chart" uri="{C3380CC4-5D6E-409C-BE32-E72D297353CC}">
                <c16:uniqueId val="{00000003-905F-4CE7-A2A1-A0ED1ED0C31C}"/>
              </c:ext>
            </c:extLst>
          </c:dPt>
          <c:dPt>
            <c:idx val="2"/>
            <c:invertIfNegative val="0"/>
            <c:bubble3D val="0"/>
            <c:spPr>
              <a:solidFill>
                <a:srgbClr val="7F7F7F"/>
              </a:solidFill>
              <a:ln w="28575">
                <a:noFill/>
              </a:ln>
              <a:effectLst/>
            </c:spPr>
            <c:extLst>
              <c:ext xmlns:c16="http://schemas.microsoft.com/office/drawing/2014/chart" uri="{C3380CC4-5D6E-409C-BE32-E72D297353CC}">
                <c16:uniqueId val="{00000005-905F-4CE7-A2A1-A0ED1ED0C31C}"/>
              </c:ext>
            </c:extLst>
          </c:dPt>
          <c:dPt>
            <c:idx val="3"/>
            <c:invertIfNegative val="0"/>
            <c:bubble3D val="0"/>
            <c:spPr>
              <a:solidFill>
                <a:srgbClr val="7F7F7F"/>
              </a:solidFill>
              <a:ln w="28575">
                <a:noFill/>
              </a:ln>
              <a:effectLst/>
            </c:spPr>
            <c:extLst>
              <c:ext xmlns:c16="http://schemas.microsoft.com/office/drawing/2014/chart" uri="{C3380CC4-5D6E-409C-BE32-E72D297353CC}">
                <c16:uniqueId val="{00000007-905F-4CE7-A2A1-A0ED1ED0C31C}"/>
              </c:ext>
            </c:extLst>
          </c:dPt>
          <c:dPt>
            <c:idx val="4"/>
            <c:invertIfNegative val="0"/>
            <c:bubble3D val="0"/>
            <c:spPr>
              <a:solidFill>
                <a:srgbClr val="7F7F7F"/>
              </a:solidFill>
              <a:ln w="28575">
                <a:noFill/>
              </a:ln>
              <a:effectLst/>
            </c:spPr>
            <c:extLst>
              <c:ext xmlns:c16="http://schemas.microsoft.com/office/drawing/2014/chart" uri="{C3380CC4-5D6E-409C-BE32-E72D297353CC}">
                <c16:uniqueId val="{00000009-905F-4CE7-A2A1-A0ED1ED0C31C}"/>
              </c:ext>
            </c:extLst>
          </c:dPt>
          <c:dPt>
            <c:idx val="5"/>
            <c:invertIfNegative val="0"/>
            <c:bubble3D val="0"/>
            <c:spPr>
              <a:solidFill>
                <a:schemeClr val="accent6">
                  <a:lumMod val="50000"/>
                </a:schemeClr>
              </a:solidFill>
              <a:ln w="28575">
                <a:noFill/>
              </a:ln>
              <a:effectLst/>
            </c:spPr>
            <c:extLst>
              <c:ext xmlns:c16="http://schemas.microsoft.com/office/drawing/2014/chart" uri="{C3380CC4-5D6E-409C-BE32-E72D297353CC}">
                <c16:uniqueId val="{0000000B-905F-4CE7-A2A1-A0ED1ED0C31C}"/>
              </c:ext>
            </c:extLst>
          </c:dPt>
          <c:dPt>
            <c:idx val="6"/>
            <c:invertIfNegative val="0"/>
            <c:bubble3D val="0"/>
            <c:spPr>
              <a:solidFill>
                <a:schemeClr val="accent6">
                  <a:lumMod val="50000"/>
                </a:schemeClr>
              </a:solidFill>
              <a:ln w="28575">
                <a:noFill/>
              </a:ln>
              <a:effectLst/>
            </c:spPr>
            <c:extLst>
              <c:ext xmlns:c16="http://schemas.microsoft.com/office/drawing/2014/chart" uri="{C3380CC4-5D6E-409C-BE32-E72D297353CC}">
                <c16:uniqueId val="{0000000D-905F-4CE7-A2A1-A0ED1ED0C31C}"/>
              </c:ext>
            </c:extLst>
          </c:dPt>
          <c:dPt>
            <c:idx val="7"/>
            <c:invertIfNegative val="0"/>
            <c:bubble3D val="0"/>
            <c:spPr>
              <a:solidFill>
                <a:schemeClr val="accent6">
                  <a:lumMod val="50000"/>
                </a:schemeClr>
              </a:solidFill>
              <a:ln w="28575">
                <a:noFill/>
              </a:ln>
              <a:effectLst/>
            </c:spPr>
            <c:extLst>
              <c:ext xmlns:c16="http://schemas.microsoft.com/office/drawing/2014/chart" uri="{C3380CC4-5D6E-409C-BE32-E72D297353CC}">
                <c16:uniqueId val="{0000000F-905F-4CE7-A2A1-A0ED1ED0C31C}"/>
              </c:ext>
            </c:extLst>
          </c:dPt>
          <c:dLbls>
            <c:dLbl>
              <c:idx val="5"/>
              <c:numFmt formatCode="#,##0" sourceLinked="0"/>
              <c:spPr>
                <a:noFill/>
                <a:ln>
                  <a:noFill/>
                </a:ln>
                <a:effectLst/>
              </c:spPr>
              <c:txPr>
                <a:bodyPr wrap="square" lIns="38100" tIns="19050" rIns="38100" bIns="19050" anchor="ctr">
                  <a:spAutoFit/>
                </a:bodyPr>
                <a:lstStyle/>
                <a:p>
                  <a:pPr>
                    <a:defRPr sz="700" b="1">
                      <a:solidFill>
                        <a:srgbClr val="632523"/>
                      </a:solidFill>
                    </a:defRPr>
                  </a:pPr>
                  <a:endParaRPr lang="ru-RU"/>
                </a:p>
              </c:txPr>
              <c:showLegendKey val="0"/>
              <c:showVal val="1"/>
              <c:showCatName val="0"/>
              <c:showSerName val="0"/>
              <c:showPercent val="0"/>
              <c:showBubbleSize val="0"/>
              <c:extLst>
                <c:ext xmlns:c16="http://schemas.microsoft.com/office/drawing/2014/chart" uri="{C3380CC4-5D6E-409C-BE32-E72D297353CC}">
                  <c16:uniqueId val="{0000000B-905F-4CE7-A2A1-A0ED1ED0C31C}"/>
                </c:ext>
              </c:extLst>
            </c:dLbl>
            <c:dLbl>
              <c:idx val="6"/>
              <c:numFmt formatCode="#,##0" sourceLinked="0"/>
              <c:spPr>
                <a:noFill/>
                <a:ln>
                  <a:noFill/>
                </a:ln>
                <a:effectLst/>
              </c:spPr>
              <c:txPr>
                <a:bodyPr wrap="square" lIns="38100" tIns="19050" rIns="38100" bIns="19050" anchor="ctr">
                  <a:spAutoFit/>
                </a:bodyPr>
                <a:lstStyle/>
                <a:p>
                  <a:pPr>
                    <a:defRPr sz="700" b="1">
                      <a:solidFill>
                        <a:srgbClr val="632523"/>
                      </a:solidFill>
                    </a:defRPr>
                  </a:pPr>
                  <a:endParaRPr lang="ru-RU"/>
                </a:p>
              </c:txPr>
              <c:showLegendKey val="0"/>
              <c:showVal val="1"/>
              <c:showCatName val="0"/>
              <c:showSerName val="0"/>
              <c:showPercent val="0"/>
              <c:showBubbleSize val="0"/>
              <c:extLst>
                <c:ext xmlns:c16="http://schemas.microsoft.com/office/drawing/2014/chart" uri="{C3380CC4-5D6E-409C-BE32-E72D297353CC}">
                  <c16:uniqueId val="{0000000D-905F-4CE7-A2A1-A0ED1ED0C31C}"/>
                </c:ext>
              </c:extLst>
            </c:dLbl>
            <c:dLbl>
              <c:idx val="7"/>
              <c:numFmt formatCode="#,##0" sourceLinked="0"/>
              <c:spPr>
                <a:noFill/>
                <a:ln>
                  <a:noFill/>
                </a:ln>
                <a:effectLst/>
              </c:spPr>
              <c:txPr>
                <a:bodyPr wrap="square" lIns="38100" tIns="19050" rIns="38100" bIns="19050" anchor="ctr">
                  <a:spAutoFit/>
                </a:bodyPr>
                <a:lstStyle/>
                <a:p>
                  <a:pPr>
                    <a:defRPr sz="700" b="1">
                      <a:solidFill>
                        <a:srgbClr val="632523"/>
                      </a:solidFill>
                    </a:defRPr>
                  </a:pPr>
                  <a:endParaRPr lang="ru-RU"/>
                </a:p>
              </c:txPr>
              <c:showLegendKey val="0"/>
              <c:showVal val="1"/>
              <c:showCatName val="0"/>
              <c:showSerName val="0"/>
              <c:showPercent val="0"/>
              <c:showBubbleSize val="0"/>
              <c:extLst>
                <c:ext xmlns:c16="http://schemas.microsoft.com/office/drawing/2014/chart" uri="{C3380CC4-5D6E-409C-BE32-E72D297353CC}">
                  <c16:uniqueId val="{0000000F-905F-4CE7-A2A1-A0ED1ED0C31C}"/>
                </c:ext>
              </c:extLst>
            </c:dLbl>
            <c:numFmt formatCode="#,##0" sourceLinked="0"/>
            <c:spPr>
              <a:noFill/>
              <a:ln>
                <a:noFill/>
              </a:ln>
              <a:effectLst/>
            </c:spPr>
            <c:txPr>
              <a:bodyPr wrap="square" lIns="38100" tIns="19050" rIns="38100" bIns="19050" anchor="ctr">
                <a:spAutoFit/>
              </a:bodyPr>
              <a:lstStyle/>
              <a:p>
                <a:pPr>
                  <a:defRPr sz="700"/>
                </a:pPr>
                <a:endParaRPr lang="ru-RU"/>
              </a:p>
            </c:txPr>
            <c:showLegendKey val="0"/>
            <c:showVal val="1"/>
            <c:showCatName val="0"/>
            <c:showSerName val="0"/>
            <c:showPercent val="0"/>
            <c:showBubbleSize val="0"/>
            <c:showLeaderLines val="0"/>
            <c:extLst>
              <c:ext xmlns:c15="http://schemas.microsoft.com/office/drawing/2012/chart" uri="{CE6537A1-D6FC-4f65-9D91-7224C49458BB}">
                <c15:showLeaderLines val="1"/>
              </c:ext>
            </c:extLst>
          </c:dLbls>
          <c:cat>
            <c:multiLvlStrRef>
              <c:f>Лист1!$A$2:$B$9</c:f>
              <c:multiLvlStrCache>
                <c:ptCount val="8"/>
                <c:lvl>
                  <c:pt idx="0">
                    <c:v>I</c:v>
                  </c:pt>
                  <c:pt idx="1">
                    <c:v>II</c:v>
                  </c:pt>
                  <c:pt idx="2">
                    <c:v>III</c:v>
                  </c:pt>
                  <c:pt idx="3">
                    <c:v>IV</c:v>
                  </c:pt>
                  <c:pt idx="4">
                    <c:v>I</c:v>
                  </c:pt>
                  <c:pt idx="5">
                    <c:v>II</c:v>
                  </c:pt>
                  <c:pt idx="6">
                    <c:v>III</c:v>
                  </c:pt>
                  <c:pt idx="7">
                    <c:v>IV</c:v>
                  </c:pt>
                </c:lvl>
                <c:lvl>
                  <c:pt idx="0">
                    <c:v>2022</c:v>
                  </c:pt>
                  <c:pt idx="4">
                    <c:v>2023</c:v>
                  </c:pt>
                </c:lvl>
              </c:multiLvlStrCache>
            </c:multiLvlStrRef>
          </c:cat>
          <c:val>
            <c:numRef>
              <c:f>Лист1!$C$2:$C$9</c:f>
              <c:numCache>
                <c:formatCode>#,##0.00</c:formatCode>
                <c:ptCount val="8"/>
                <c:pt idx="0">
                  <c:v>14515</c:v>
                </c:pt>
                <c:pt idx="1">
                  <c:v>22670</c:v>
                </c:pt>
                <c:pt idx="2">
                  <c:v>23503</c:v>
                </c:pt>
                <c:pt idx="3">
                  <c:v>19092</c:v>
                </c:pt>
                <c:pt idx="4">
                  <c:v>18137</c:v>
                </c:pt>
                <c:pt idx="5">
                  <c:v>17130</c:v>
                </c:pt>
                <c:pt idx="6">
                  <c:v>23182</c:v>
                </c:pt>
                <c:pt idx="7">
                  <c:v>25245</c:v>
                </c:pt>
              </c:numCache>
            </c:numRef>
          </c:val>
          <c:extLst>
            <c:ext xmlns:c16="http://schemas.microsoft.com/office/drawing/2014/chart" uri="{C3380CC4-5D6E-409C-BE32-E72D297353CC}">
              <c16:uniqueId val="{00000018-905F-4CE7-A2A1-A0ED1ED0C31C}"/>
            </c:ext>
          </c:extLst>
        </c:ser>
        <c:dLbls>
          <c:showLegendKey val="0"/>
          <c:showVal val="0"/>
          <c:showCatName val="0"/>
          <c:showSerName val="0"/>
          <c:showPercent val="0"/>
          <c:showBubbleSize val="0"/>
        </c:dLbls>
        <c:gapWidth val="35"/>
        <c:axId val="-1527629664"/>
        <c:axId val="-1527635648"/>
      </c:barChart>
      <c:catAx>
        <c:axId val="-1527629664"/>
        <c:scaling>
          <c:orientation val="minMax"/>
        </c:scaling>
        <c:delete val="0"/>
        <c:axPos val="b"/>
        <c:numFmt formatCode="General" sourceLinked="1"/>
        <c:majorTickMark val="none"/>
        <c:minorTickMark val="none"/>
        <c:tickLblPos val="nextTo"/>
        <c:spPr>
          <a:noFill/>
          <a:ln w="9525" cap="flat" cmpd="sng" algn="ctr">
            <a:solidFill>
              <a:schemeClr val="tx1">
                <a:lumMod val="15000"/>
                <a:lumOff val="85000"/>
              </a:schemeClr>
            </a:solidFill>
            <a:round/>
          </a:ln>
          <a:effectLst/>
        </c:spPr>
        <c:txPr>
          <a:bodyPr rot="-60000000" vert="horz"/>
          <a:lstStyle/>
          <a:p>
            <a:pPr>
              <a:defRPr/>
            </a:pPr>
            <a:endParaRPr lang="ru-RU"/>
          </a:p>
        </c:txPr>
        <c:crossAx val="-1527635648"/>
        <c:crosses val="autoZero"/>
        <c:auto val="1"/>
        <c:lblAlgn val="ctr"/>
        <c:lblOffset val="0"/>
        <c:noMultiLvlLbl val="0"/>
      </c:catAx>
      <c:valAx>
        <c:axId val="-1527635648"/>
        <c:scaling>
          <c:orientation val="minMax"/>
          <c:max val="30000"/>
          <c:min val="0"/>
        </c:scaling>
        <c:delete val="0"/>
        <c:axPos val="r"/>
        <c:majorGridlines>
          <c:spPr>
            <a:ln w="9525" cap="flat" cmpd="sng" algn="ctr">
              <a:solidFill>
                <a:schemeClr val="tx1">
                  <a:lumMod val="15000"/>
                  <a:lumOff val="85000"/>
                </a:schemeClr>
              </a:solidFill>
              <a:prstDash val="sysDot"/>
              <a:round/>
            </a:ln>
            <a:effectLst/>
          </c:spPr>
        </c:majorGridlines>
        <c:numFmt formatCode="#,##0" sourceLinked="0"/>
        <c:majorTickMark val="none"/>
        <c:minorTickMark val="none"/>
        <c:tickLblPos val="nextTo"/>
        <c:spPr>
          <a:noFill/>
          <a:ln>
            <a:noFill/>
          </a:ln>
          <a:effectLst/>
        </c:spPr>
        <c:txPr>
          <a:bodyPr rot="-60000000" vert="horz"/>
          <a:lstStyle/>
          <a:p>
            <a:pPr>
              <a:defRPr sz="700"/>
            </a:pPr>
            <a:endParaRPr lang="ru-RU"/>
          </a:p>
        </c:txPr>
        <c:crossAx val="-1527629664"/>
        <c:crosses val="max"/>
        <c:crossBetween val="between"/>
        <c:majorUnit val="10000"/>
      </c:valAx>
      <c:spPr>
        <a:noFill/>
        <a:ln>
          <a:noFill/>
        </a:ln>
        <a:effectLst/>
      </c:spPr>
    </c:plotArea>
    <c:plotVisOnly val="1"/>
    <c:dispBlanksAs val="gap"/>
    <c:showDLblsOverMax val="0"/>
  </c:chart>
  <c:spPr>
    <a:noFill/>
    <a:ln>
      <a:noFill/>
    </a:ln>
    <a:effectLst/>
  </c:spPr>
  <c:txPr>
    <a:bodyPr/>
    <a:lstStyle/>
    <a:p>
      <a:pPr>
        <a:lnSpc>
          <a:spcPct val="50000"/>
        </a:lnSpc>
        <a:defRPr sz="1050">
          <a:solidFill>
            <a:schemeClr val="tx1"/>
          </a:solidFill>
          <a:latin typeface="Arial Narrow" panose="020B0606020202030204" pitchFamily="34" charset="0"/>
          <a:ea typeface="Helvetica" panose="00000500000000000000" pitchFamily="50" charset="0"/>
        </a:defRPr>
      </a:pPr>
      <a:endParaRPr lang="ru-RU"/>
    </a:p>
  </c:txPr>
  <c:externalData r:id="rId1">
    <c:autoUpdate val="0"/>
  </c:externalData>
</c:chartSpace>
</file>

<file path=ppt/charts/chart34.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ru-RU"/>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4.2776980198019808E-2"/>
          <c:y val="6.5984263783967309E-2"/>
          <c:w val="0.90737178217821779"/>
          <c:h val="0.77487253721573013"/>
        </c:manualLayout>
      </c:layout>
      <c:barChart>
        <c:barDir val="col"/>
        <c:grouping val="clustered"/>
        <c:varyColors val="0"/>
        <c:ser>
          <c:idx val="0"/>
          <c:order val="0"/>
          <c:tx>
            <c:strRef>
              <c:f>Лист1!$C$1</c:f>
              <c:strCache>
                <c:ptCount val="1"/>
                <c:pt idx="0">
                  <c:v>Столбец2</c:v>
                </c:pt>
              </c:strCache>
            </c:strRef>
          </c:tx>
          <c:spPr>
            <a:ln w="28575">
              <a:noFill/>
            </a:ln>
            <a:effectLst/>
          </c:spPr>
          <c:invertIfNegative val="0"/>
          <c:dPt>
            <c:idx val="0"/>
            <c:invertIfNegative val="0"/>
            <c:bubble3D val="0"/>
            <c:spPr>
              <a:solidFill>
                <a:srgbClr val="7F7F7F"/>
              </a:solidFill>
              <a:ln w="28575">
                <a:noFill/>
              </a:ln>
              <a:effectLst/>
            </c:spPr>
            <c:extLst>
              <c:ext xmlns:c16="http://schemas.microsoft.com/office/drawing/2014/chart" uri="{C3380CC4-5D6E-409C-BE32-E72D297353CC}">
                <c16:uniqueId val="{00000001-024D-4D1D-A88C-A040FAC630ED}"/>
              </c:ext>
            </c:extLst>
          </c:dPt>
          <c:dPt>
            <c:idx val="1"/>
            <c:invertIfNegative val="0"/>
            <c:bubble3D val="0"/>
            <c:spPr>
              <a:solidFill>
                <a:srgbClr val="7F7F7F"/>
              </a:solidFill>
              <a:ln w="28575">
                <a:noFill/>
              </a:ln>
              <a:effectLst/>
            </c:spPr>
            <c:extLst>
              <c:ext xmlns:c16="http://schemas.microsoft.com/office/drawing/2014/chart" uri="{C3380CC4-5D6E-409C-BE32-E72D297353CC}">
                <c16:uniqueId val="{00000003-024D-4D1D-A88C-A040FAC630ED}"/>
              </c:ext>
            </c:extLst>
          </c:dPt>
          <c:dPt>
            <c:idx val="2"/>
            <c:invertIfNegative val="0"/>
            <c:bubble3D val="0"/>
            <c:spPr>
              <a:solidFill>
                <a:srgbClr val="7F7F7F"/>
              </a:solidFill>
              <a:ln w="28575">
                <a:noFill/>
              </a:ln>
              <a:effectLst/>
            </c:spPr>
            <c:extLst>
              <c:ext xmlns:c16="http://schemas.microsoft.com/office/drawing/2014/chart" uri="{C3380CC4-5D6E-409C-BE32-E72D297353CC}">
                <c16:uniqueId val="{00000005-024D-4D1D-A88C-A040FAC630ED}"/>
              </c:ext>
            </c:extLst>
          </c:dPt>
          <c:dPt>
            <c:idx val="3"/>
            <c:invertIfNegative val="0"/>
            <c:bubble3D val="0"/>
            <c:spPr>
              <a:solidFill>
                <a:srgbClr val="7F7F7F"/>
              </a:solidFill>
              <a:ln w="28575">
                <a:noFill/>
              </a:ln>
              <a:effectLst/>
            </c:spPr>
            <c:extLst>
              <c:ext xmlns:c16="http://schemas.microsoft.com/office/drawing/2014/chart" uri="{C3380CC4-5D6E-409C-BE32-E72D297353CC}">
                <c16:uniqueId val="{00000007-024D-4D1D-A88C-A040FAC630ED}"/>
              </c:ext>
            </c:extLst>
          </c:dPt>
          <c:dPt>
            <c:idx val="4"/>
            <c:invertIfNegative val="0"/>
            <c:bubble3D val="0"/>
            <c:spPr>
              <a:solidFill>
                <a:srgbClr val="7F7F7F"/>
              </a:solidFill>
              <a:ln w="28575">
                <a:noFill/>
              </a:ln>
              <a:effectLst/>
            </c:spPr>
            <c:extLst>
              <c:ext xmlns:c16="http://schemas.microsoft.com/office/drawing/2014/chart" uri="{C3380CC4-5D6E-409C-BE32-E72D297353CC}">
                <c16:uniqueId val="{00000009-024D-4D1D-A88C-A040FAC630ED}"/>
              </c:ext>
            </c:extLst>
          </c:dPt>
          <c:dPt>
            <c:idx val="5"/>
            <c:invertIfNegative val="0"/>
            <c:bubble3D val="0"/>
            <c:spPr>
              <a:solidFill>
                <a:srgbClr val="7F7F7F"/>
              </a:solidFill>
              <a:ln w="28575">
                <a:noFill/>
              </a:ln>
              <a:effectLst/>
            </c:spPr>
            <c:extLst>
              <c:ext xmlns:c16="http://schemas.microsoft.com/office/drawing/2014/chart" uri="{C3380CC4-5D6E-409C-BE32-E72D297353CC}">
                <c16:uniqueId val="{0000000B-024D-4D1D-A88C-A040FAC630ED}"/>
              </c:ext>
            </c:extLst>
          </c:dPt>
          <c:dPt>
            <c:idx val="6"/>
            <c:invertIfNegative val="0"/>
            <c:bubble3D val="0"/>
            <c:spPr>
              <a:solidFill>
                <a:srgbClr val="7F7F7F"/>
              </a:solidFill>
              <a:ln w="28575">
                <a:noFill/>
              </a:ln>
              <a:effectLst/>
            </c:spPr>
            <c:extLst>
              <c:ext xmlns:c16="http://schemas.microsoft.com/office/drawing/2014/chart" uri="{C3380CC4-5D6E-409C-BE32-E72D297353CC}">
                <c16:uniqueId val="{0000000D-024D-4D1D-A88C-A040FAC630ED}"/>
              </c:ext>
            </c:extLst>
          </c:dPt>
          <c:dPt>
            <c:idx val="7"/>
            <c:invertIfNegative val="0"/>
            <c:bubble3D val="0"/>
            <c:spPr>
              <a:solidFill>
                <a:srgbClr val="7F7F7F"/>
              </a:solidFill>
              <a:ln w="28575">
                <a:noFill/>
              </a:ln>
              <a:effectLst/>
            </c:spPr>
            <c:extLst>
              <c:ext xmlns:c16="http://schemas.microsoft.com/office/drawing/2014/chart" uri="{C3380CC4-5D6E-409C-BE32-E72D297353CC}">
                <c16:uniqueId val="{0000000F-024D-4D1D-A88C-A040FAC630ED}"/>
              </c:ext>
            </c:extLst>
          </c:dPt>
          <c:dPt>
            <c:idx val="8"/>
            <c:invertIfNegative val="0"/>
            <c:bubble3D val="0"/>
            <c:spPr>
              <a:solidFill>
                <a:srgbClr val="7F7F7F"/>
              </a:solidFill>
              <a:ln w="28575">
                <a:noFill/>
              </a:ln>
              <a:effectLst/>
            </c:spPr>
            <c:extLst>
              <c:ext xmlns:c16="http://schemas.microsoft.com/office/drawing/2014/chart" uri="{C3380CC4-5D6E-409C-BE32-E72D297353CC}">
                <c16:uniqueId val="{00000011-024D-4D1D-A88C-A040FAC630ED}"/>
              </c:ext>
            </c:extLst>
          </c:dPt>
          <c:dLbls>
            <c:dLbl>
              <c:idx val="9"/>
              <c:numFmt formatCode="#,##0" sourceLinked="0"/>
              <c:spPr>
                <a:noFill/>
                <a:ln>
                  <a:noFill/>
                </a:ln>
                <a:effectLst/>
              </c:spPr>
              <c:txPr>
                <a:bodyPr wrap="square" lIns="38100" tIns="19050" rIns="38100" bIns="19050" anchor="ctr">
                  <a:spAutoFit/>
                </a:bodyPr>
                <a:lstStyle/>
                <a:p>
                  <a:pPr>
                    <a:defRPr b="1">
                      <a:solidFill>
                        <a:srgbClr val="007F76"/>
                      </a:solidFill>
                    </a:defRPr>
                  </a:pPr>
                  <a:endParaRPr lang="ru-RU"/>
                </a:p>
              </c:txPr>
              <c:showLegendKey val="0"/>
              <c:showVal val="1"/>
              <c:showCatName val="0"/>
              <c:showSerName val="0"/>
              <c:showPercent val="0"/>
              <c:showBubbleSize val="0"/>
              <c:extLst>
                <c:ext xmlns:c16="http://schemas.microsoft.com/office/drawing/2014/chart" uri="{C3380CC4-5D6E-409C-BE32-E72D297353CC}">
                  <c16:uniqueId val="{00000012-1935-4C00-8885-A965951F86B7}"/>
                </c:ext>
              </c:extLst>
            </c:dLbl>
            <c:dLbl>
              <c:idx val="10"/>
              <c:numFmt formatCode="#,##0" sourceLinked="0"/>
              <c:spPr>
                <a:noFill/>
                <a:ln>
                  <a:noFill/>
                </a:ln>
                <a:effectLst/>
              </c:spPr>
              <c:txPr>
                <a:bodyPr wrap="square" lIns="38100" tIns="19050" rIns="38100" bIns="19050" anchor="ctr">
                  <a:spAutoFit/>
                </a:bodyPr>
                <a:lstStyle/>
                <a:p>
                  <a:pPr>
                    <a:defRPr b="1">
                      <a:solidFill>
                        <a:srgbClr val="007F76"/>
                      </a:solidFill>
                    </a:defRPr>
                  </a:pPr>
                  <a:endParaRPr lang="ru-RU"/>
                </a:p>
              </c:txPr>
              <c:showLegendKey val="0"/>
              <c:showVal val="1"/>
              <c:showCatName val="0"/>
              <c:showSerName val="0"/>
              <c:showPercent val="0"/>
              <c:showBubbleSize val="0"/>
              <c:extLst>
                <c:ext xmlns:c16="http://schemas.microsoft.com/office/drawing/2014/chart" uri="{C3380CC4-5D6E-409C-BE32-E72D297353CC}">
                  <c16:uniqueId val="{00000013-1935-4C00-8885-A965951F86B7}"/>
                </c:ext>
              </c:extLst>
            </c:dLbl>
            <c:dLbl>
              <c:idx val="11"/>
              <c:numFmt formatCode="#,##0" sourceLinked="0"/>
              <c:spPr>
                <a:noFill/>
                <a:ln>
                  <a:noFill/>
                </a:ln>
                <a:effectLst/>
              </c:spPr>
              <c:txPr>
                <a:bodyPr wrap="square" lIns="38100" tIns="19050" rIns="38100" bIns="19050" anchor="ctr">
                  <a:spAutoFit/>
                </a:bodyPr>
                <a:lstStyle/>
                <a:p>
                  <a:pPr>
                    <a:defRPr b="1">
                      <a:solidFill>
                        <a:srgbClr val="007F76"/>
                      </a:solidFill>
                    </a:defRPr>
                  </a:pPr>
                  <a:endParaRPr lang="ru-RU"/>
                </a:p>
              </c:txPr>
              <c:showLegendKey val="0"/>
              <c:showVal val="1"/>
              <c:showCatName val="0"/>
              <c:showSerName val="0"/>
              <c:showPercent val="0"/>
              <c:showBubbleSize val="0"/>
              <c:extLst>
                <c:ext xmlns:c16="http://schemas.microsoft.com/office/drawing/2014/chart" uri="{C3380CC4-5D6E-409C-BE32-E72D297353CC}">
                  <c16:uniqueId val="{00000014-1935-4C00-8885-A965951F86B7}"/>
                </c:ext>
              </c:extLst>
            </c:dLbl>
            <c:numFmt formatCode="#,##0" sourceLinked="0"/>
            <c:spPr>
              <a:noFill/>
              <a:ln>
                <a:noFill/>
              </a:ln>
              <a:effectLst/>
            </c:spPr>
            <c:showLegendKey val="0"/>
            <c:showVal val="1"/>
            <c:showCatName val="0"/>
            <c:showSerName val="0"/>
            <c:showPercent val="0"/>
            <c:showBubbleSize val="0"/>
            <c:showLeaderLines val="0"/>
            <c:extLst>
              <c:ext xmlns:c15="http://schemas.microsoft.com/office/drawing/2012/chart" uri="{CE6537A1-D6FC-4f65-9D91-7224C49458BB}">
                <c15:showLeaderLines val="1"/>
              </c:ext>
            </c:extLst>
          </c:dLbls>
          <c:cat>
            <c:multiLvlStrRef>
              <c:f>Лист1!$A$2:$B$13</c:f>
              <c:multiLvlStrCache>
                <c:ptCount val="12"/>
                <c:lvl>
                  <c:pt idx="0">
                    <c:v>I</c:v>
                  </c:pt>
                  <c:pt idx="1">
                    <c:v>II</c:v>
                  </c:pt>
                  <c:pt idx="2">
                    <c:v>III</c:v>
                  </c:pt>
                  <c:pt idx="3">
                    <c:v>IV</c:v>
                  </c:pt>
                  <c:pt idx="4">
                    <c:v>I</c:v>
                  </c:pt>
                  <c:pt idx="5">
                    <c:v>II</c:v>
                  </c:pt>
                  <c:pt idx="6">
                    <c:v>III</c:v>
                  </c:pt>
                  <c:pt idx="7">
                    <c:v>IV</c:v>
                  </c:pt>
                  <c:pt idx="8">
                    <c:v>I</c:v>
                  </c:pt>
                  <c:pt idx="9">
                    <c:v>II</c:v>
                  </c:pt>
                  <c:pt idx="10">
                    <c:v>III</c:v>
                  </c:pt>
                  <c:pt idx="11">
                    <c:v>IV</c:v>
                  </c:pt>
                </c:lvl>
                <c:lvl>
                  <c:pt idx="0">
                    <c:v>2021</c:v>
                  </c:pt>
                  <c:pt idx="4">
                    <c:v>2022</c:v>
                  </c:pt>
                  <c:pt idx="8">
                    <c:v>2023</c:v>
                  </c:pt>
                </c:lvl>
              </c:multiLvlStrCache>
            </c:multiLvlStrRef>
          </c:cat>
          <c:val>
            <c:numRef>
              <c:f>Лист1!$C$2:$C$13</c:f>
              <c:numCache>
                <c:formatCode>#,##0.00</c:formatCode>
                <c:ptCount val="12"/>
                <c:pt idx="0">
                  <c:v>20039</c:v>
                </c:pt>
                <c:pt idx="1">
                  <c:v>29144</c:v>
                </c:pt>
                <c:pt idx="2">
                  <c:v>27659</c:v>
                </c:pt>
                <c:pt idx="3">
                  <c:v>25813</c:v>
                </c:pt>
                <c:pt idx="4">
                  <c:v>25514</c:v>
                </c:pt>
                <c:pt idx="5">
                  <c:v>31562</c:v>
                </c:pt>
                <c:pt idx="6">
                  <c:v>24692</c:v>
                </c:pt>
                <c:pt idx="7">
                  <c:v>19235</c:v>
                </c:pt>
                <c:pt idx="8">
                  <c:v>21479</c:v>
                </c:pt>
                <c:pt idx="9">
                  <c:v>25564</c:v>
                </c:pt>
                <c:pt idx="10">
                  <c:v>31639</c:v>
                </c:pt>
                <c:pt idx="11">
                  <c:v>31029</c:v>
                </c:pt>
              </c:numCache>
            </c:numRef>
          </c:val>
          <c:extLst>
            <c:ext xmlns:c16="http://schemas.microsoft.com/office/drawing/2014/chart" uri="{C3380CC4-5D6E-409C-BE32-E72D297353CC}">
              <c16:uniqueId val="{00000015-024D-4D1D-A88C-A040FAC630ED}"/>
            </c:ext>
          </c:extLst>
        </c:ser>
        <c:dLbls>
          <c:showLegendKey val="0"/>
          <c:showVal val="0"/>
          <c:showCatName val="0"/>
          <c:showSerName val="0"/>
          <c:showPercent val="0"/>
          <c:showBubbleSize val="0"/>
        </c:dLbls>
        <c:gapWidth val="35"/>
        <c:axId val="-1527629664"/>
        <c:axId val="-1527635648"/>
      </c:barChart>
      <c:barChart>
        <c:barDir val="col"/>
        <c:grouping val="clustered"/>
        <c:varyColors val="0"/>
        <c:ser>
          <c:idx val="1"/>
          <c:order val="1"/>
          <c:tx>
            <c:strRef>
              <c:f>Лист1!$D$1</c:f>
              <c:strCache>
                <c:ptCount val="1"/>
              </c:strCache>
            </c:strRef>
          </c:tx>
          <c:invertIfNegative val="0"/>
          <c:cat>
            <c:multiLvlStrRef>
              <c:f>Лист1!$A$2:$B$13</c:f>
              <c:multiLvlStrCache>
                <c:ptCount val="12"/>
                <c:lvl>
                  <c:pt idx="0">
                    <c:v>I</c:v>
                  </c:pt>
                  <c:pt idx="1">
                    <c:v>II</c:v>
                  </c:pt>
                  <c:pt idx="2">
                    <c:v>III</c:v>
                  </c:pt>
                  <c:pt idx="3">
                    <c:v>IV</c:v>
                  </c:pt>
                  <c:pt idx="4">
                    <c:v>I</c:v>
                  </c:pt>
                  <c:pt idx="5">
                    <c:v>II</c:v>
                  </c:pt>
                  <c:pt idx="6">
                    <c:v>III</c:v>
                  </c:pt>
                  <c:pt idx="7">
                    <c:v>IV</c:v>
                  </c:pt>
                  <c:pt idx="8">
                    <c:v>I</c:v>
                  </c:pt>
                  <c:pt idx="9">
                    <c:v>II</c:v>
                  </c:pt>
                  <c:pt idx="10">
                    <c:v>III</c:v>
                  </c:pt>
                  <c:pt idx="11">
                    <c:v>IV</c:v>
                  </c:pt>
                </c:lvl>
                <c:lvl>
                  <c:pt idx="0">
                    <c:v>2021</c:v>
                  </c:pt>
                  <c:pt idx="4">
                    <c:v>2022</c:v>
                  </c:pt>
                  <c:pt idx="8">
                    <c:v>2023</c:v>
                  </c:pt>
                </c:lvl>
              </c:multiLvlStrCache>
            </c:multiLvlStrRef>
          </c:cat>
          <c:val>
            <c:numRef>
              <c:f>Лист1!$D$2:$D$13</c:f>
              <c:numCache>
                <c:formatCode>General</c:formatCode>
                <c:ptCount val="12"/>
              </c:numCache>
            </c:numRef>
          </c:val>
          <c:extLst>
            <c:ext xmlns:c16="http://schemas.microsoft.com/office/drawing/2014/chart" uri="{C3380CC4-5D6E-409C-BE32-E72D297353CC}">
              <c16:uniqueId val="{00000016-024D-4D1D-A88C-A040FAC630ED}"/>
            </c:ext>
          </c:extLst>
        </c:ser>
        <c:dLbls>
          <c:showLegendKey val="0"/>
          <c:showVal val="0"/>
          <c:showCatName val="0"/>
          <c:showSerName val="0"/>
          <c:showPercent val="0"/>
          <c:showBubbleSize val="0"/>
        </c:dLbls>
        <c:gapWidth val="35"/>
        <c:axId val="472971256"/>
        <c:axId val="472969456"/>
      </c:barChart>
      <c:catAx>
        <c:axId val="-1527629664"/>
        <c:scaling>
          <c:orientation val="minMax"/>
        </c:scaling>
        <c:delete val="0"/>
        <c:axPos val="b"/>
        <c:numFmt formatCode="General" sourceLinked="1"/>
        <c:majorTickMark val="none"/>
        <c:minorTickMark val="none"/>
        <c:tickLblPos val="nextTo"/>
        <c:spPr>
          <a:noFill/>
          <a:ln w="9525" cap="flat" cmpd="sng" algn="ctr">
            <a:solidFill>
              <a:schemeClr val="tx1">
                <a:lumMod val="15000"/>
                <a:lumOff val="85000"/>
              </a:schemeClr>
            </a:solidFill>
            <a:round/>
          </a:ln>
          <a:effectLst/>
        </c:spPr>
        <c:txPr>
          <a:bodyPr rot="-60000000" vert="horz"/>
          <a:lstStyle/>
          <a:p>
            <a:pPr>
              <a:defRPr/>
            </a:pPr>
            <a:endParaRPr lang="ru-RU"/>
          </a:p>
        </c:txPr>
        <c:crossAx val="-1527635648"/>
        <c:crosses val="autoZero"/>
        <c:auto val="1"/>
        <c:lblAlgn val="ctr"/>
        <c:lblOffset val="0"/>
        <c:noMultiLvlLbl val="0"/>
      </c:catAx>
      <c:valAx>
        <c:axId val="-1527635648"/>
        <c:scaling>
          <c:orientation val="minMax"/>
          <c:max val="40000"/>
          <c:min val="0"/>
        </c:scaling>
        <c:delete val="0"/>
        <c:axPos val="l"/>
        <c:majorGridlines>
          <c:spPr>
            <a:ln w="9525" cap="flat" cmpd="sng" algn="ctr">
              <a:solidFill>
                <a:schemeClr val="tx1">
                  <a:lumMod val="15000"/>
                  <a:lumOff val="85000"/>
                </a:schemeClr>
              </a:solidFill>
              <a:prstDash val="sysDot"/>
              <a:round/>
            </a:ln>
            <a:effectLst/>
          </c:spPr>
        </c:majorGridlines>
        <c:numFmt formatCode="#,##0" sourceLinked="0"/>
        <c:majorTickMark val="out"/>
        <c:minorTickMark val="none"/>
        <c:tickLblPos val="nextTo"/>
        <c:spPr>
          <a:noFill/>
          <a:ln>
            <a:noFill/>
          </a:ln>
          <a:effectLst/>
        </c:spPr>
        <c:txPr>
          <a:bodyPr rot="-60000000" vert="horz"/>
          <a:lstStyle/>
          <a:p>
            <a:pPr>
              <a:defRPr sz="700"/>
            </a:pPr>
            <a:endParaRPr lang="ru-RU"/>
          </a:p>
        </c:txPr>
        <c:crossAx val="-1527629664"/>
        <c:crosses val="autoZero"/>
        <c:crossBetween val="between"/>
        <c:majorUnit val="10000"/>
      </c:valAx>
      <c:valAx>
        <c:axId val="472969456"/>
        <c:scaling>
          <c:orientation val="minMax"/>
          <c:max val="40000"/>
          <c:min val="0"/>
        </c:scaling>
        <c:delete val="0"/>
        <c:axPos val="r"/>
        <c:numFmt formatCode="#,##0" sourceLinked="0"/>
        <c:majorTickMark val="none"/>
        <c:minorTickMark val="none"/>
        <c:tickLblPos val="nextTo"/>
        <c:spPr>
          <a:ln>
            <a:noFill/>
          </a:ln>
        </c:spPr>
        <c:txPr>
          <a:bodyPr/>
          <a:lstStyle/>
          <a:p>
            <a:pPr>
              <a:defRPr sz="700"/>
            </a:pPr>
            <a:endParaRPr lang="ru-RU"/>
          </a:p>
        </c:txPr>
        <c:crossAx val="472971256"/>
        <c:crosses val="max"/>
        <c:crossBetween val="between"/>
        <c:majorUnit val="10000"/>
      </c:valAx>
      <c:catAx>
        <c:axId val="472971256"/>
        <c:scaling>
          <c:orientation val="minMax"/>
        </c:scaling>
        <c:delete val="1"/>
        <c:axPos val="b"/>
        <c:numFmt formatCode="General" sourceLinked="1"/>
        <c:majorTickMark val="out"/>
        <c:minorTickMark val="none"/>
        <c:tickLblPos val="nextTo"/>
        <c:crossAx val="472969456"/>
        <c:crosses val="autoZero"/>
        <c:auto val="1"/>
        <c:lblAlgn val="ctr"/>
        <c:lblOffset val="100"/>
        <c:noMultiLvlLbl val="0"/>
      </c:catAx>
      <c:spPr>
        <a:noFill/>
        <a:ln>
          <a:noFill/>
        </a:ln>
        <a:effectLst/>
      </c:spPr>
    </c:plotArea>
    <c:plotVisOnly val="1"/>
    <c:dispBlanksAs val="gap"/>
    <c:showDLblsOverMax val="0"/>
  </c:chart>
  <c:spPr>
    <a:noFill/>
    <a:ln>
      <a:noFill/>
    </a:ln>
    <a:effectLst/>
  </c:spPr>
  <c:txPr>
    <a:bodyPr/>
    <a:lstStyle/>
    <a:p>
      <a:pPr>
        <a:lnSpc>
          <a:spcPct val="50000"/>
        </a:lnSpc>
        <a:defRPr sz="1050">
          <a:solidFill>
            <a:schemeClr val="tx1"/>
          </a:solidFill>
          <a:latin typeface="Arial Narrow" panose="020B0606020202030204" pitchFamily="34" charset="0"/>
          <a:ea typeface="Helvetica" panose="00000500000000000000" pitchFamily="50" charset="0"/>
        </a:defRPr>
      </a:pPr>
      <a:endParaRPr lang="ru-RU"/>
    </a:p>
  </c:txPr>
  <c:externalData r:id="rId1">
    <c:autoUpdate val="0"/>
  </c:externalData>
</c:chartSpace>
</file>

<file path=ppt/charts/chart35.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ru-RU"/>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4.2776980198019808E-2"/>
          <c:y val="6.5984405139378935E-2"/>
          <c:w val="0.90737178217821779"/>
          <c:h val="0.77487253721573013"/>
        </c:manualLayout>
      </c:layout>
      <c:barChart>
        <c:barDir val="col"/>
        <c:grouping val="clustered"/>
        <c:varyColors val="0"/>
        <c:ser>
          <c:idx val="0"/>
          <c:order val="0"/>
          <c:tx>
            <c:strRef>
              <c:f>Лист1!$C$1</c:f>
              <c:strCache>
                <c:ptCount val="1"/>
                <c:pt idx="0">
                  <c:v>0</c:v>
                </c:pt>
              </c:strCache>
            </c:strRef>
          </c:tx>
          <c:spPr>
            <a:ln w="28575">
              <a:noFill/>
            </a:ln>
            <a:effectLst/>
          </c:spPr>
          <c:invertIfNegative val="0"/>
          <c:dPt>
            <c:idx val="0"/>
            <c:invertIfNegative val="0"/>
            <c:bubble3D val="0"/>
            <c:spPr>
              <a:solidFill>
                <a:srgbClr val="7F7F7F"/>
              </a:solidFill>
              <a:ln w="28575">
                <a:noFill/>
              </a:ln>
              <a:effectLst/>
            </c:spPr>
            <c:extLst>
              <c:ext xmlns:c16="http://schemas.microsoft.com/office/drawing/2014/chart" uri="{C3380CC4-5D6E-409C-BE32-E72D297353CC}">
                <c16:uniqueId val="{00000001-905F-4CE7-A2A1-A0ED1ED0C31C}"/>
              </c:ext>
            </c:extLst>
          </c:dPt>
          <c:dPt>
            <c:idx val="1"/>
            <c:invertIfNegative val="0"/>
            <c:bubble3D val="0"/>
            <c:spPr>
              <a:solidFill>
                <a:srgbClr val="7F7F7F"/>
              </a:solidFill>
              <a:ln w="28575">
                <a:noFill/>
              </a:ln>
              <a:effectLst/>
            </c:spPr>
            <c:extLst>
              <c:ext xmlns:c16="http://schemas.microsoft.com/office/drawing/2014/chart" uri="{C3380CC4-5D6E-409C-BE32-E72D297353CC}">
                <c16:uniqueId val="{00000003-905F-4CE7-A2A1-A0ED1ED0C31C}"/>
              </c:ext>
            </c:extLst>
          </c:dPt>
          <c:dPt>
            <c:idx val="2"/>
            <c:invertIfNegative val="0"/>
            <c:bubble3D val="0"/>
            <c:spPr>
              <a:solidFill>
                <a:srgbClr val="7F7F7F"/>
              </a:solidFill>
              <a:ln w="28575">
                <a:noFill/>
              </a:ln>
              <a:effectLst/>
            </c:spPr>
            <c:extLst>
              <c:ext xmlns:c16="http://schemas.microsoft.com/office/drawing/2014/chart" uri="{C3380CC4-5D6E-409C-BE32-E72D297353CC}">
                <c16:uniqueId val="{00000005-905F-4CE7-A2A1-A0ED1ED0C31C}"/>
              </c:ext>
            </c:extLst>
          </c:dPt>
          <c:dPt>
            <c:idx val="3"/>
            <c:invertIfNegative val="0"/>
            <c:bubble3D val="0"/>
            <c:spPr>
              <a:solidFill>
                <a:srgbClr val="7F7F7F"/>
              </a:solidFill>
              <a:ln w="28575">
                <a:noFill/>
              </a:ln>
              <a:effectLst/>
            </c:spPr>
            <c:extLst>
              <c:ext xmlns:c16="http://schemas.microsoft.com/office/drawing/2014/chart" uri="{C3380CC4-5D6E-409C-BE32-E72D297353CC}">
                <c16:uniqueId val="{00000007-905F-4CE7-A2A1-A0ED1ED0C31C}"/>
              </c:ext>
            </c:extLst>
          </c:dPt>
          <c:dPt>
            <c:idx val="4"/>
            <c:invertIfNegative val="0"/>
            <c:bubble3D val="0"/>
            <c:spPr>
              <a:solidFill>
                <a:srgbClr val="7F7F7F"/>
              </a:solidFill>
              <a:ln w="28575">
                <a:noFill/>
              </a:ln>
              <a:effectLst/>
            </c:spPr>
            <c:extLst>
              <c:ext xmlns:c16="http://schemas.microsoft.com/office/drawing/2014/chart" uri="{C3380CC4-5D6E-409C-BE32-E72D297353CC}">
                <c16:uniqueId val="{00000009-905F-4CE7-A2A1-A0ED1ED0C31C}"/>
              </c:ext>
            </c:extLst>
          </c:dPt>
          <c:dPt>
            <c:idx val="5"/>
            <c:invertIfNegative val="0"/>
            <c:bubble3D val="0"/>
            <c:spPr>
              <a:solidFill>
                <a:schemeClr val="accent3">
                  <a:lumMod val="50000"/>
                </a:schemeClr>
              </a:solidFill>
              <a:ln w="28575">
                <a:noFill/>
              </a:ln>
              <a:effectLst/>
            </c:spPr>
            <c:extLst>
              <c:ext xmlns:c16="http://schemas.microsoft.com/office/drawing/2014/chart" uri="{C3380CC4-5D6E-409C-BE32-E72D297353CC}">
                <c16:uniqueId val="{0000000B-905F-4CE7-A2A1-A0ED1ED0C31C}"/>
              </c:ext>
            </c:extLst>
          </c:dPt>
          <c:dPt>
            <c:idx val="6"/>
            <c:invertIfNegative val="0"/>
            <c:bubble3D val="0"/>
            <c:spPr>
              <a:solidFill>
                <a:schemeClr val="accent3">
                  <a:lumMod val="50000"/>
                </a:schemeClr>
              </a:solidFill>
              <a:ln w="28575">
                <a:noFill/>
              </a:ln>
              <a:effectLst/>
            </c:spPr>
            <c:extLst>
              <c:ext xmlns:c16="http://schemas.microsoft.com/office/drawing/2014/chart" uri="{C3380CC4-5D6E-409C-BE32-E72D297353CC}">
                <c16:uniqueId val="{0000000D-905F-4CE7-A2A1-A0ED1ED0C31C}"/>
              </c:ext>
            </c:extLst>
          </c:dPt>
          <c:dPt>
            <c:idx val="7"/>
            <c:invertIfNegative val="0"/>
            <c:bubble3D val="0"/>
            <c:spPr>
              <a:solidFill>
                <a:schemeClr val="accent3">
                  <a:lumMod val="50000"/>
                </a:schemeClr>
              </a:solidFill>
              <a:ln w="28575">
                <a:noFill/>
              </a:ln>
              <a:effectLst/>
            </c:spPr>
            <c:extLst>
              <c:ext xmlns:c16="http://schemas.microsoft.com/office/drawing/2014/chart" uri="{C3380CC4-5D6E-409C-BE32-E72D297353CC}">
                <c16:uniqueId val="{0000000F-905F-4CE7-A2A1-A0ED1ED0C31C}"/>
              </c:ext>
            </c:extLst>
          </c:dPt>
          <c:dLbls>
            <c:dLbl>
              <c:idx val="5"/>
              <c:numFmt formatCode="#,##0" sourceLinked="0"/>
              <c:spPr>
                <a:noFill/>
                <a:ln>
                  <a:noFill/>
                </a:ln>
                <a:effectLst/>
              </c:spPr>
              <c:txPr>
                <a:bodyPr wrap="square" lIns="38100" tIns="19050" rIns="38100" bIns="19050" anchor="ctr">
                  <a:spAutoFit/>
                </a:bodyPr>
                <a:lstStyle/>
                <a:p>
                  <a:pPr>
                    <a:defRPr sz="700" b="1">
                      <a:solidFill>
                        <a:schemeClr val="accent3">
                          <a:lumMod val="50000"/>
                        </a:schemeClr>
                      </a:solidFill>
                    </a:defRPr>
                  </a:pPr>
                  <a:endParaRPr lang="ru-RU"/>
                </a:p>
              </c:txPr>
              <c:showLegendKey val="0"/>
              <c:showVal val="1"/>
              <c:showCatName val="0"/>
              <c:showSerName val="0"/>
              <c:showPercent val="0"/>
              <c:showBubbleSize val="0"/>
              <c:extLst>
                <c:ext xmlns:c16="http://schemas.microsoft.com/office/drawing/2014/chart" uri="{C3380CC4-5D6E-409C-BE32-E72D297353CC}">
                  <c16:uniqueId val="{0000000B-905F-4CE7-A2A1-A0ED1ED0C31C}"/>
                </c:ext>
              </c:extLst>
            </c:dLbl>
            <c:dLbl>
              <c:idx val="6"/>
              <c:numFmt formatCode="#,##0" sourceLinked="0"/>
              <c:spPr>
                <a:noFill/>
                <a:ln>
                  <a:noFill/>
                </a:ln>
                <a:effectLst/>
              </c:spPr>
              <c:txPr>
                <a:bodyPr wrap="square" lIns="38100" tIns="19050" rIns="38100" bIns="19050" anchor="ctr">
                  <a:spAutoFit/>
                </a:bodyPr>
                <a:lstStyle/>
                <a:p>
                  <a:pPr>
                    <a:defRPr sz="700" b="1">
                      <a:solidFill>
                        <a:schemeClr val="accent3">
                          <a:lumMod val="50000"/>
                        </a:schemeClr>
                      </a:solidFill>
                    </a:defRPr>
                  </a:pPr>
                  <a:endParaRPr lang="ru-RU"/>
                </a:p>
              </c:txPr>
              <c:showLegendKey val="0"/>
              <c:showVal val="1"/>
              <c:showCatName val="0"/>
              <c:showSerName val="0"/>
              <c:showPercent val="0"/>
              <c:showBubbleSize val="0"/>
              <c:extLst>
                <c:ext xmlns:c16="http://schemas.microsoft.com/office/drawing/2014/chart" uri="{C3380CC4-5D6E-409C-BE32-E72D297353CC}">
                  <c16:uniqueId val="{0000000D-905F-4CE7-A2A1-A0ED1ED0C31C}"/>
                </c:ext>
              </c:extLst>
            </c:dLbl>
            <c:dLbl>
              <c:idx val="7"/>
              <c:numFmt formatCode="#,##0" sourceLinked="0"/>
              <c:spPr>
                <a:noFill/>
                <a:ln>
                  <a:noFill/>
                </a:ln>
                <a:effectLst/>
              </c:spPr>
              <c:txPr>
                <a:bodyPr wrap="square" lIns="38100" tIns="19050" rIns="38100" bIns="19050" anchor="ctr">
                  <a:spAutoFit/>
                </a:bodyPr>
                <a:lstStyle/>
                <a:p>
                  <a:pPr>
                    <a:defRPr sz="700" b="1">
                      <a:solidFill>
                        <a:schemeClr val="accent3">
                          <a:lumMod val="50000"/>
                        </a:schemeClr>
                      </a:solidFill>
                    </a:defRPr>
                  </a:pPr>
                  <a:endParaRPr lang="ru-RU"/>
                </a:p>
              </c:txPr>
              <c:showLegendKey val="0"/>
              <c:showVal val="1"/>
              <c:showCatName val="0"/>
              <c:showSerName val="0"/>
              <c:showPercent val="0"/>
              <c:showBubbleSize val="0"/>
              <c:extLst>
                <c:ext xmlns:c16="http://schemas.microsoft.com/office/drawing/2014/chart" uri="{C3380CC4-5D6E-409C-BE32-E72D297353CC}">
                  <c16:uniqueId val="{0000000F-905F-4CE7-A2A1-A0ED1ED0C31C}"/>
                </c:ext>
              </c:extLst>
            </c:dLbl>
            <c:numFmt formatCode="#,##0" sourceLinked="0"/>
            <c:spPr>
              <a:noFill/>
              <a:ln>
                <a:noFill/>
              </a:ln>
              <a:effectLst/>
            </c:spPr>
            <c:txPr>
              <a:bodyPr wrap="square" lIns="38100" tIns="19050" rIns="38100" bIns="19050" anchor="ctr">
                <a:spAutoFit/>
              </a:bodyPr>
              <a:lstStyle/>
              <a:p>
                <a:pPr>
                  <a:defRPr sz="700"/>
                </a:pPr>
                <a:endParaRPr lang="ru-RU"/>
              </a:p>
            </c:txPr>
            <c:showLegendKey val="0"/>
            <c:showVal val="1"/>
            <c:showCatName val="0"/>
            <c:showSerName val="0"/>
            <c:showPercent val="0"/>
            <c:showBubbleSize val="0"/>
            <c:showLeaderLines val="0"/>
            <c:extLst>
              <c:ext xmlns:c15="http://schemas.microsoft.com/office/drawing/2012/chart" uri="{CE6537A1-D6FC-4f65-9D91-7224C49458BB}">
                <c15:showLeaderLines val="1"/>
              </c:ext>
            </c:extLst>
          </c:dLbls>
          <c:cat>
            <c:multiLvlStrRef>
              <c:f>Лист1!$A$2:$B$9</c:f>
              <c:multiLvlStrCache>
                <c:ptCount val="8"/>
                <c:lvl>
                  <c:pt idx="0">
                    <c:v>I</c:v>
                  </c:pt>
                  <c:pt idx="1">
                    <c:v>II</c:v>
                  </c:pt>
                  <c:pt idx="2">
                    <c:v>III</c:v>
                  </c:pt>
                  <c:pt idx="3">
                    <c:v>IV</c:v>
                  </c:pt>
                  <c:pt idx="4">
                    <c:v>I</c:v>
                  </c:pt>
                  <c:pt idx="5">
                    <c:v>II</c:v>
                  </c:pt>
                  <c:pt idx="6">
                    <c:v>III</c:v>
                  </c:pt>
                  <c:pt idx="7">
                    <c:v>IV</c:v>
                  </c:pt>
                </c:lvl>
                <c:lvl>
                  <c:pt idx="0">
                    <c:v>2022</c:v>
                  </c:pt>
                  <c:pt idx="4">
                    <c:v>2023</c:v>
                  </c:pt>
                </c:lvl>
              </c:multiLvlStrCache>
            </c:multiLvlStrRef>
          </c:cat>
          <c:val>
            <c:numRef>
              <c:f>Лист1!$C$2:$C$9</c:f>
              <c:numCache>
                <c:formatCode>#,##0.00</c:formatCode>
                <c:ptCount val="8"/>
                <c:pt idx="0">
                  <c:v>25514</c:v>
                </c:pt>
                <c:pt idx="1">
                  <c:v>31562</c:v>
                </c:pt>
                <c:pt idx="2">
                  <c:v>24692</c:v>
                </c:pt>
                <c:pt idx="3">
                  <c:v>19235</c:v>
                </c:pt>
                <c:pt idx="4">
                  <c:v>21479</c:v>
                </c:pt>
                <c:pt idx="5">
                  <c:v>28415</c:v>
                </c:pt>
                <c:pt idx="6">
                  <c:v>35156</c:v>
                </c:pt>
                <c:pt idx="7">
                  <c:v>32927</c:v>
                </c:pt>
              </c:numCache>
            </c:numRef>
          </c:val>
          <c:extLst>
            <c:ext xmlns:c16="http://schemas.microsoft.com/office/drawing/2014/chart" uri="{C3380CC4-5D6E-409C-BE32-E72D297353CC}">
              <c16:uniqueId val="{00000018-905F-4CE7-A2A1-A0ED1ED0C31C}"/>
            </c:ext>
          </c:extLst>
        </c:ser>
        <c:dLbls>
          <c:showLegendKey val="0"/>
          <c:showVal val="0"/>
          <c:showCatName val="0"/>
          <c:showSerName val="0"/>
          <c:showPercent val="0"/>
          <c:showBubbleSize val="0"/>
        </c:dLbls>
        <c:gapWidth val="35"/>
        <c:axId val="-1527629664"/>
        <c:axId val="-1527635648"/>
      </c:barChart>
      <c:catAx>
        <c:axId val="-1527629664"/>
        <c:scaling>
          <c:orientation val="minMax"/>
        </c:scaling>
        <c:delete val="0"/>
        <c:axPos val="b"/>
        <c:numFmt formatCode="General" sourceLinked="1"/>
        <c:majorTickMark val="none"/>
        <c:minorTickMark val="none"/>
        <c:tickLblPos val="nextTo"/>
        <c:spPr>
          <a:noFill/>
          <a:ln w="9525" cap="flat" cmpd="sng" algn="ctr">
            <a:solidFill>
              <a:schemeClr val="tx1">
                <a:lumMod val="15000"/>
                <a:lumOff val="85000"/>
              </a:schemeClr>
            </a:solidFill>
            <a:round/>
          </a:ln>
          <a:effectLst/>
        </c:spPr>
        <c:txPr>
          <a:bodyPr rot="-60000000" vert="horz"/>
          <a:lstStyle/>
          <a:p>
            <a:pPr>
              <a:defRPr/>
            </a:pPr>
            <a:endParaRPr lang="ru-RU"/>
          </a:p>
        </c:txPr>
        <c:crossAx val="-1527635648"/>
        <c:crosses val="autoZero"/>
        <c:auto val="1"/>
        <c:lblAlgn val="ctr"/>
        <c:lblOffset val="0"/>
        <c:noMultiLvlLbl val="0"/>
      </c:catAx>
      <c:valAx>
        <c:axId val="-1527635648"/>
        <c:scaling>
          <c:orientation val="minMax"/>
        </c:scaling>
        <c:delete val="0"/>
        <c:axPos val="l"/>
        <c:majorGridlines>
          <c:spPr>
            <a:ln w="9525" cap="flat" cmpd="sng" algn="ctr">
              <a:solidFill>
                <a:schemeClr val="tx1">
                  <a:lumMod val="15000"/>
                  <a:lumOff val="85000"/>
                </a:schemeClr>
              </a:solidFill>
              <a:prstDash val="sysDot"/>
              <a:round/>
            </a:ln>
            <a:effectLst/>
          </c:spPr>
        </c:majorGridlines>
        <c:numFmt formatCode="#,##0" sourceLinked="0"/>
        <c:majorTickMark val="none"/>
        <c:minorTickMark val="none"/>
        <c:tickLblPos val="nextTo"/>
        <c:spPr>
          <a:noFill/>
          <a:ln>
            <a:noFill/>
          </a:ln>
          <a:effectLst/>
        </c:spPr>
        <c:txPr>
          <a:bodyPr rot="-60000000" vert="horz"/>
          <a:lstStyle/>
          <a:p>
            <a:pPr>
              <a:defRPr sz="700"/>
            </a:pPr>
            <a:endParaRPr lang="ru-RU"/>
          </a:p>
        </c:txPr>
        <c:crossAx val="-1527629664"/>
        <c:crosses val="autoZero"/>
        <c:crossBetween val="between"/>
        <c:majorUnit val="10000"/>
      </c:valAx>
      <c:spPr>
        <a:noFill/>
        <a:ln>
          <a:noFill/>
        </a:ln>
        <a:effectLst/>
      </c:spPr>
    </c:plotArea>
    <c:plotVisOnly val="1"/>
    <c:dispBlanksAs val="gap"/>
    <c:showDLblsOverMax val="0"/>
  </c:chart>
  <c:spPr>
    <a:noFill/>
    <a:ln>
      <a:noFill/>
    </a:ln>
    <a:effectLst/>
  </c:spPr>
  <c:txPr>
    <a:bodyPr/>
    <a:lstStyle/>
    <a:p>
      <a:pPr>
        <a:lnSpc>
          <a:spcPct val="50000"/>
        </a:lnSpc>
        <a:defRPr sz="1050">
          <a:solidFill>
            <a:schemeClr val="tx1"/>
          </a:solidFill>
          <a:latin typeface="Arial Narrow" panose="020B0606020202030204" pitchFamily="34" charset="0"/>
          <a:ea typeface="Helvetica" panose="00000500000000000000" pitchFamily="50" charset="0"/>
        </a:defRPr>
      </a:pPr>
      <a:endParaRPr lang="ru-RU"/>
    </a:p>
  </c:txPr>
  <c:externalData r:id="rId1">
    <c:autoUpdate val="0"/>
  </c:externalData>
</c:chartSpace>
</file>

<file path=ppt/charts/chart36.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ru-RU"/>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4.2776980198019808E-2"/>
          <c:y val="6.5984405139378935E-2"/>
          <c:w val="0.90737178217821779"/>
          <c:h val="0.77487253721573013"/>
        </c:manualLayout>
      </c:layout>
      <c:barChart>
        <c:barDir val="col"/>
        <c:grouping val="clustered"/>
        <c:varyColors val="0"/>
        <c:ser>
          <c:idx val="0"/>
          <c:order val="0"/>
          <c:tx>
            <c:strRef>
              <c:f>Лист1!$C$1</c:f>
              <c:strCache>
                <c:ptCount val="1"/>
                <c:pt idx="0">
                  <c:v>Столбец2</c:v>
                </c:pt>
              </c:strCache>
            </c:strRef>
          </c:tx>
          <c:spPr>
            <a:ln w="28575">
              <a:noFill/>
            </a:ln>
            <a:effectLst/>
          </c:spPr>
          <c:invertIfNegative val="0"/>
          <c:dPt>
            <c:idx val="0"/>
            <c:invertIfNegative val="0"/>
            <c:bubble3D val="0"/>
            <c:spPr>
              <a:solidFill>
                <a:srgbClr val="7F7F7F"/>
              </a:solidFill>
              <a:ln w="28575">
                <a:noFill/>
              </a:ln>
              <a:effectLst/>
            </c:spPr>
            <c:extLst>
              <c:ext xmlns:c16="http://schemas.microsoft.com/office/drawing/2014/chart" uri="{C3380CC4-5D6E-409C-BE32-E72D297353CC}">
                <c16:uniqueId val="{00000001-905F-4CE7-A2A1-A0ED1ED0C31C}"/>
              </c:ext>
            </c:extLst>
          </c:dPt>
          <c:dPt>
            <c:idx val="1"/>
            <c:invertIfNegative val="0"/>
            <c:bubble3D val="0"/>
            <c:spPr>
              <a:solidFill>
                <a:srgbClr val="7F7F7F"/>
              </a:solidFill>
              <a:ln w="28575">
                <a:noFill/>
              </a:ln>
              <a:effectLst/>
            </c:spPr>
            <c:extLst>
              <c:ext xmlns:c16="http://schemas.microsoft.com/office/drawing/2014/chart" uri="{C3380CC4-5D6E-409C-BE32-E72D297353CC}">
                <c16:uniqueId val="{00000003-905F-4CE7-A2A1-A0ED1ED0C31C}"/>
              </c:ext>
            </c:extLst>
          </c:dPt>
          <c:dPt>
            <c:idx val="2"/>
            <c:invertIfNegative val="0"/>
            <c:bubble3D val="0"/>
            <c:spPr>
              <a:solidFill>
                <a:srgbClr val="7F7F7F"/>
              </a:solidFill>
              <a:ln w="28575">
                <a:noFill/>
              </a:ln>
              <a:effectLst/>
            </c:spPr>
            <c:extLst>
              <c:ext xmlns:c16="http://schemas.microsoft.com/office/drawing/2014/chart" uri="{C3380CC4-5D6E-409C-BE32-E72D297353CC}">
                <c16:uniqueId val="{00000005-905F-4CE7-A2A1-A0ED1ED0C31C}"/>
              </c:ext>
            </c:extLst>
          </c:dPt>
          <c:dPt>
            <c:idx val="3"/>
            <c:invertIfNegative val="0"/>
            <c:bubble3D val="0"/>
            <c:spPr>
              <a:solidFill>
                <a:srgbClr val="7F7F7F"/>
              </a:solidFill>
              <a:ln w="28575">
                <a:noFill/>
              </a:ln>
              <a:effectLst/>
            </c:spPr>
            <c:extLst>
              <c:ext xmlns:c16="http://schemas.microsoft.com/office/drawing/2014/chart" uri="{C3380CC4-5D6E-409C-BE32-E72D297353CC}">
                <c16:uniqueId val="{00000007-905F-4CE7-A2A1-A0ED1ED0C31C}"/>
              </c:ext>
            </c:extLst>
          </c:dPt>
          <c:dPt>
            <c:idx val="4"/>
            <c:invertIfNegative val="0"/>
            <c:bubble3D val="0"/>
            <c:spPr>
              <a:solidFill>
                <a:srgbClr val="7F7F7F"/>
              </a:solidFill>
              <a:ln w="28575">
                <a:noFill/>
              </a:ln>
              <a:effectLst/>
            </c:spPr>
            <c:extLst>
              <c:ext xmlns:c16="http://schemas.microsoft.com/office/drawing/2014/chart" uri="{C3380CC4-5D6E-409C-BE32-E72D297353CC}">
                <c16:uniqueId val="{00000009-905F-4CE7-A2A1-A0ED1ED0C31C}"/>
              </c:ext>
            </c:extLst>
          </c:dPt>
          <c:dPt>
            <c:idx val="5"/>
            <c:invertIfNegative val="0"/>
            <c:bubble3D val="0"/>
            <c:spPr>
              <a:solidFill>
                <a:schemeClr val="accent6">
                  <a:lumMod val="50000"/>
                </a:schemeClr>
              </a:solidFill>
              <a:ln w="28575">
                <a:noFill/>
              </a:ln>
              <a:effectLst/>
            </c:spPr>
            <c:extLst>
              <c:ext xmlns:c16="http://schemas.microsoft.com/office/drawing/2014/chart" uri="{C3380CC4-5D6E-409C-BE32-E72D297353CC}">
                <c16:uniqueId val="{0000000B-905F-4CE7-A2A1-A0ED1ED0C31C}"/>
              </c:ext>
            </c:extLst>
          </c:dPt>
          <c:dPt>
            <c:idx val="6"/>
            <c:invertIfNegative val="0"/>
            <c:bubble3D val="0"/>
            <c:spPr>
              <a:solidFill>
                <a:schemeClr val="accent6">
                  <a:lumMod val="50000"/>
                </a:schemeClr>
              </a:solidFill>
              <a:ln w="28575">
                <a:noFill/>
              </a:ln>
              <a:effectLst/>
            </c:spPr>
            <c:extLst>
              <c:ext xmlns:c16="http://schemas.microsoft.com/office/drawing/2014/chart" uri="{C3380CC4-5D6E-409C-BE32-E72D297353CC}">
                <c16:uniqueId val="{0000000D-905F-4CE7-A2A1-A0ED1ED0C31C}"/>
              </c:ext>
            </c:extLst>
          </c:dPt>
          <c:dPt>
            <c:idx val="7"/>
            <c:invertIfNegative val="0"/>
            <c:bubble3D val="0"/>
            <c:spPr>
              <a:solidFill>
                <a:schemeClr val="accent6">
                  <a:lumMod val="50000"/>
                </a:schemeClr>
              </a:solidFill>
              <a:ln w="28575">
                <a:noFill/>
              </a:ln>
              <a:effectLst/>
            </c:spPr>
            <c:extLst>
              <c:ext xmlns:c16="http://schemas.microsoft.com/office/drawing/2014/chart" uri="{C3380CC4-5D6E-409C-BE32-E72D297353CC}">
                <c16:uniqueId val="{0000000F-905F-4CE7-A2A1-A0ED1ED0C31C}"/>
              </c:ext>
            </c:extLst>
          </c:dPt>
          <c:dLbls>
            <c:dLbl>
              <c:idx val="5"/>
              <c:numFmt formatCode="#,##0" sourceLinked="0"/>
              <c:spPr>
                <a:noFill/>
                <a:ln>
                  <a:noFill/>
                </a:ln>
                <a:effectLst/>
              </c:spPr>
              <c:txPr>
                <a:bodyPr wrap="square" lIns="38100" tIns="19050" rIns="38100" bIns="19050" anchor="ctr">
                  <a:spAutoFit/>
                </a:bodyPr>
                <a:lstStyle/>
                <a:p>
                  <a:pPr>
                    <a:defRPr sz="700" b="1">
                      <a:solidFill>
                        <a:srgbClr val="632523"/>
                      </a:solidFill>
                    </a:defRPr>
                  </a:pPr>
                  <a:endParaRPr lang="ru-RU"/>
                </a:p>
              </c:txPr>
              <c:showLegendKey val="0"/>
              <c:showVal val="1"/>
              <c:showCatName val="0"/>
              <c:showSerName val="0"/>
              <c:showPercent val="0"/>
              <c:showBubbleSize val="0"/>
              <c:extLst>
                <c:ext xmlns:c16="http://schemas.microsoft.com/office/drawing/2014/chart" uri="{C3380CC4-5D6E-409C-BE32-E72D297353CC}">
                  <c16:uniqueId val="{0000000B-905F-4CE7-A2A1-A0ED1ED0C31C}"/>
                </c:ext>
              </c:extLst>
            </c:dLbl>
            <c:dLbl>
              <c:idx val="6"/>
              <c:numFmt formatCode="#,##0" sourceLinked="0"/>
              <c:spPr>
                <a:noFill/>
                <a:ln>
                  <a:noFill/>
                </a:ln>
                <a:effectLst/>
              </c:spPr>
              <c:txPr>
                <a:bodyPr wrap="square" lIns="38100" tIns="19050" rIns="38100" bIns="19050" anchor="ctr">
                  <a:spAutoFit/>
                </a:bodyPr>
                <a:lstStyle/>
                <a:p>
                  <a:pPr>
                    <a:defRPr sz="700" b="1">
                      <a:solidFill>
                        <a:srgbClr val="632523"/>
                      </a:solidFill>
                    </a:defRPr>
                  </a:pPr>
                  <a:endParaRPr lang="ru-RU"/>
                </a:p>
              </c:txPr>
              <c:showLegendKey val="0"/>
              <c:showVal val="1"/>
              <c:showCatName val="0"/>
              <c:showSerName val="0"/>
              <c:showPercent val="0"/>
              <c:showBubbleSize val="0"/>
              <c:extLst>
                <c:ext xmlns:c16="http://schemas.microsoft.com/office/drawing/2014/chart" uri="{C3380CC4-5D6E-409C-BE32-E72D297353CC}">
                  <c16:uniqueId val="{0000000D-905F-4CE7-A2A1-A0ED1ED0C31C}"/>
                </c:ext>
              </c:extLst>
            </c:dLbl>
            <c:dLbl>
              <c:idx val="7"/>
              <c:numFmt formatCode="#,##0" sourceLinked="0"/>
              <c:spPr>
                <a:noFill/>
                <a:ln>
                  <a:noFill/>
                </a:ln>
                <a:effectLst/>
              </c:spPr>
              <c:txPr>
                <a:bodyPr wrap="square" lIns="38100" tIns="19050" rIns="38100" bIns="19050" anchor="ctr">
                  <a:spAutoFit/>
                </a:bodyPr>
                <a:lstStyle/>
                <a:p>
                  <a:pPr>
                    <a:defRPr sz="700" b="1">
                      <a:solidFill>
                        <a:srgbClr val="632523"/>
                      </a:solidFill>
                    </a:defRPr>
                  </a:pPr>
                  <a:endParaRPr lang="ru-RU"/>
                </a:p>
              </c:txPr>
              <c:showLegendKey val="0"/>
              <c:showVal val="1"/>
              <c:showCatName val="0"/>
              <c:showSerName val="0"/>
              <c:showPercent val="0"/>
              <c:showBubbleSize val="0"/>
              <c:extLst>
                <c:ext xmlns:c16="http://schemas.microsoft.com/office/drawing/2014/chart" uri="{C3380CC4-5D6E-409C-BE32-E72D297353CC}">
                  <c16:uniqueId val="{0000000F-905F-4CE7-A2A1-A0ED1ED0C31C}"/>
                </c:ext>
              </c:extLst>
            </c:dLbl>
            <c:numFmt formatCode="#,##0" sourceLinked="0"/>
            <c:spPr>
              <a:noFill/>
              <a:ln>
                <a:noFill/>
              </a:ln>
              <a:effectLst/>
            </c:spPr>
            <c:txPr>
              <a:bodyPr wrap="square" lIns="38100" tIns="19050" rIns="38100" bIns="19050" anchor="ctr">
                <a:spAutoFit/>
              </a:bodyPr>
              <a:lstStyle/>
              <a:p>
                <a:pPr>
                  <a:defRPr sz="700"/>
                </a:pPr>
                <a:endParaRPr lang="ru-RU"/>
              </a:p>
            </c:txPr>
            <c:showLegendKey val="0"/>
            <c:showVal val="1"/>
            <c:showCatName val="0"/>
            <c:showSerName val="0"/>
            <c:showPercent val="0"/>
            <c:showBubbleSize val="0"/>
            <c:showLeaderLines val="0"/>
            <c:extLst>
              <c:ext xmlns:c15="http://schemas.microsoft.com/office/drawing/2012/chart" uri="{CE6537A1-D6FC-4f65-9D91-7224C49458BB}">
                <c15:showLeaderLines val="1"/>
              </c:ext>
            </c:extLst>
          </c:dLbls>
          <c:cat>
            <c:multiLvlStrRef>
              <c:f>Лист1!$A$2:$B$9</c:f>
              <c:multiLvlStrCache>
                <c:ptCount val="8"/>
                <c:lvl>
                  <c:pt idx="0">
                    <c:v>I</c:v>
                  </c:pt>
                  <c:pt idx="1">
                    <c:v>II</c:v>
                  </c:pt>
                  <c:pt idx="2">
                    <c:v>III</c:v>
                  </c:pt>
                  <c:pt idx="3">
                    <c:v>IV</c:v>
                  </c:pt>
                  <c:pt idx="4">
                    <c:v>I</c:v>
                  </c:pt>
                  <c:pt idx="5">
                    <c:v>II</c:v>
                  </c:pt>
                  <c:pt idx="6">
                    <c:v>III</c:v>
                  </c:pt>
                  <c:pt idx="7">
                    <c:v>IV</c:v>
                  </c:pt>
                </c:lvl>
                <c:lvl>
                  <c:pt idx="0">
                    <c:v>2022</c:v>
                  </c:pt>
                  <c:pt idx="4">
                    <c:v>2023</c:v>
                  </c:pt>
                </c:lvl>
              </c:multiLvlStrCache>
            </c:multiLvlStrRef>
          </c:cat>
          <c:val>
            <c:numRef>
              <c:f>Лист1!$C$2:$C$9</c:f>
              <c:numCache>
                <c:formatCode>#,##0.00</c:formatCode>
                <c:ptCount val="8"/>
                <c:pt idx="0">
                  <c:v>25514</c:v>
                </c:pt>
                <c:pt idx="1">
                  <c:v>31562</c:v>
                </c:pt>
                <c:pt idx="2">
                  <c:v>24692</c:v>
                </c:pt>
                <c:pt idx="3">
                  <c:v>19235</c:v>
                </c:pt>
                <c:pt idx="4">
                  <c:v>21479</c:v>
                </c:pt>
                <c:pt idx="5">
                  <c:v>22911</c:v>
                </c:pt>
                <c:pt idx="6">
                  <c:v>30567</c:v>
                </c:pt>
                <c:pt idx="7">
                  <c:v>27071</c:v>
                </c:pt>
              </c:numCache>
            </c:numRef>
          </c:val>
          <c:extLst>
            <c:ext xmlns:c16="http://schemas.microsoft.com/office/drawing/2014/chart" uri="{C3380CC4-5D6E-409C-BE32-E72D297353CC}">
              <c16:uniqueId val="{00000018-905F-4CE7-A2A1-A0ED1ED0C31C}"/>
            </c:ext>
          </c:extLst>
        </c:ser>
        <c:dLbls>
          <c:showLegendKey val="0"/>
          <c:showVal val="0"/>
          <c:showCatName val="0"/>
          <c:showSerName val="0"/>
          <c:showPercent val="0"/>
          <c:showBubbleSize val="0"/>
        </c:dLbls>
        <c:gapWidth val="35"/>
        <c:axId val="-1527629664"/>
        <c:axId val="-1527635648"/>
      </c:barChart>
      <c:catAx>
        <c:axId val="-1527629664"/>
        <c:scaling>
          <c:orientation val="minMax"/>
        </c:scaling>
        <c:delete val="0"/>
        <c:axPos val="b"/>
        <c:numFmt formatCode="General" sourceLinked="1"/>
        <c:majorTickMark val="none"/>
        <c:minorTickMark val="none"/>
        <c:tickLblPos val="nextTo"/>
        <c:spPr>
          <a:noFill/>
          <a:ln w="9525" cap="flat" cmpd="sng" algn="ctr">
            <a:solidFill>
              <a:schemeClr val="tx1">
                <a:lumMod val="15000"/>
                <a:lumOff val="85000"/>
              </a:schemeClr>
            </a:solidFill>
            <a:round/>
          </a:ln>
          <a:effectLst/>
        </c:spPr>
        <c:txPr>
          <a:bodyPr rot="-60000000" vert="horz"/>
          <a:lstStyle/>
          <a:p>
            <a:pPr>
              <a:defRPr/>
            </a:pPr>
            <a:endParaRPr lang="ru-RU"/>
          </a:p>
        </c:txPr>
        <c:crossAx val="-1527635648"/>
        <c:crosses val="autoZero"/>
        <c:auto val="1"/>
        <c:lblAlgn val="ctr"/>
        <c:lblOffset val="0"/>
        <c:noMultiLvlLbl val="0"/>
      </c:catAx>
      <c:valAx>
        <c:axId val="-1527635648"/>
        <c:scaling>
          <c:orientation val="minMax"/>
          <c:max val="40000"/>
          <c:min val="0"/>
        </c:scaling>
        <c:delete val="0"/>
        <c:axPos val="r"/>
        <c:majorGridlines>
          <c:spPr>
            <a:ln w="9525" cap="flat" cmpd="sng" algn="ctr">
              <a:solidFill>
                <a:schemeClr val="tx1">
                  <a:lumMod val="15000"/>
                  <a:lumOff val="85000"/>
                </a:schemeClr>
              </a:solidFill>
              <a:prstDash val="sysDot"/>
              <a:round/>
            </a:ln>
            <a:effectLst/>
          </c:spPr>
        </c:majorGridlines>
        <c:numFmt formatCode="#,##0" sourceLinked="0"/>
        <c:majorTickMark val="none"/>
        <c:minorTickMark val="none"/>
        <c:tickLblPos val="nextTo"/>
        <c:spPr>
          <a:noFill/>
          <a:ln>
            <a:noFill/>
          </a:ln>
          <a:effectLst/>
        </c:spPr>
        <c:txPr>
          <a:bodyPr rot="-60000000" vert="horz"/>
          <a:lstStyle/>
          <a:p>
            <a:pPr>
              <a:defRPr sz="700"/>
            </a:pPr>
            <a:endParaRPr lang="ru-RU"/>
          </a:p>
        </c:txPr>
        <c:crossAx val="-1527629664"/>
        <c:crosses val="max"/>
        <c:crossBetween val="between"/>
        <c:majorUnit val="10000"/>
      </c:valAx>
      <c:spPr>
        <a:noFill/>
        <a:ln>
          <a:noFill/>
        </a:ln>
        <a:effectLst/>
      </c:spPr>
    </c:plotArea>
    <c:plotVisOnly val="1"/>
    <c:dispBlanksAs val="gap"/>
    <c:showDLblsOverMax val="0"/>
  </c:chart>
  <c:spPr>
    <a:noFill/>
    <a:ln>
      <a:noFill/>
    </a:ln>
    <a:effectLst/>
  </c:spPr>
  <c:txPr>
    <a:bodyPr/>
    <a:lstStyle/>
    <a:p>
      <a:pPr>
        <a:lnSpc>
          <a:spcPct val="50000"/>
        </a:lnSpc>
        <a:defRPr sz="1050">
          <a:solidFill>
            <a:schemeClr val="tx1"/>
          </a:solidFill>
          <a:latin typeface="Arial Narrow" panose="020B0606020202030204" pitchFamily="34" charset="0"/>
          <a:ea typeface="Helvetica" panose="00000500000000000000" pitchFamily="50" charset="0"/>
        </a:defRPr>
      </a:pPr>
      <a:endParaRPr lang="ru-RU"/>
    </a:p>
  </c:txPr>
  <c:externalData r:id="rId1">
    <c:autoUpdate val="0"/>
  </c:externalData>
</c:chartSpace>
</file>

<file path=ppt/charts/chart37.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ru-RU"/>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4.2776980198019808E-2"/>
          <c:y val="6.5984263783967309E-2"/>
          <c:w val="0.90737178217821779"/>
          <c:h val="0.77487253721573013"/>
        </c:manualLayout>
      </c:layout>
      <c:barChart>
        <c:barDir val="col"/>
        <c:grouping val="clustered"/>
        <c:varyColors val="0"/>
        <c:ser>
          <c:idx val="0"/>
          <c:order val="0"/>
          <c:tx>
            <c:strRef>
              <c:f>Лист1!$C$1</c:f>
              <c:strCache>
                <c:ptCount val="1"/>
                <c:pt idx="0">
                  <c:v>Столбец2</c:v>
                </c:pt>
              </c:strCache>
            </c:strRef>
          </c:tx>
          <c:spPr>
            <a:ln w="28575">
              <a:noFill/>
            </a:ln>
            <a:effectLst/>
          </c:spPr>
          <c:invertIfNegative val="0"/>
          <c:dPt>
            <c:idx val="0"/>
            <c:invertIfNegative val="0"/>
            <c:bubble3D val="0"/>
            <c:spPr>
              <a:solidFill>
                <a:srgbClr val="7F7F7F"/>
              </a:solidFill>
              <a:ln w="28575">
                <a:noFill/>
              </a:ln>
              <a:effectLst/>
            </c:spPr>
            <c:extLst>
              <c:ext xmlns:c16="http://schemas.microsoft.com/office/drawing/2014/chart" uri="{C3380CC4-5D6E-409C-BE32-E72D297353CC}">
                <c16:uniqueId val="{00000001-024D-4D1D-A88C-A040FAC630ED}"/>
              </c:ext>
            </c:extLst>
          </c:dPt>
          <c:dPt>
            <c:idx val="1"/>
            <c:invertIfNegative val="0"/>
            <c:bubble3D val="0"/>
            <c:spPr>
              <a:solidFill>
                <a:srgbClr val="7F7F7F"/>
              </a:solidFill>
              <a:ln w="28575">
                <a:noFill/>
              </a:ln>
              <a:effectLst/>
            </c:spPr>
            <c:extLst>
              <c:ext xmlns:c16="http://schemas.microsoft.com/office/drawing/2014/chart" uri="{C3380CC4-5D6E-409C-BE32-E72D297353CC}">
                <c16:uniqueId val="{00000003-024D-4D1D-A88C-A040FAC630ED}"/>
              </c:ext>
            </c:extLst>
          </c:dPt>
          <c:dPt>
            <c:idx val="2"/>
            <c:invertIfNegative val="0"/>
            <c:bubble3D val="0"/>
            <c:spPr>
              <a:solidFill>
                <a:srgbClr val="7F7F7F"/>
              </a:solidFill>
              <a:ln w="28575">
                <a:noFill/>
              </a:ln>
              <a:effectLst/>
            </c:spPr>
            <c:extLst>
              <c:ext xmlns:c16="http://schemas.microsoft.com/office/drawing/2014/chart" uri="{C3380CC4-5D6E-409C-BE32-E72D297353CC}">
                <c16:uniqueId val="{00000005-024D-4D1D-A88C-A040FAC630ED}"/>
              </c:ext>
            </c:extLst>
          </c:dPt>
          <c:dPt>
            <c:idx val="3"/>
            <c:invertIfNegative val="0"/>
            <c:bubble3D val="0"/>
            <c:spPr>
              <a:solidFill>
                <a:srgbClr val="7F7F7F"/>
              </a:solidFill>
              <a:ln w="28575">
                <a:noFill/>
              </a:ln>
              <a:effectLst/>
            </c:spPr>
            <c:extLst>
              <c:ext xmlns:c16="http://schemas.microsoft.com/office/drawing/2014/chart" uri="{C3380CC4-5D6E-409C-BE32-E72D297353CC}">
                <c16:uniqueId val="{00000007-024D-4D1D-A88C-A040FAC630ED}"/>
              </c:ext>
            </c:extLst>
          </c:dPt>
          <c:dPt>
            <c:idx val="4"/>
            <c:invertIfNegative val="0"/>
            <c:bubble3D val="0"/>
            <c:spPr>
              <a:solidFill>
                <a:srgbClr val="7F7F7F"/>
              </a:solidFill>
              <a:ln w="28575">
                <a:noFill/>
              </a:ln>
              <a:effectLst/>
            </c:spPr>
            <c:extLst>
              <c:ext xmlns:c16="http://schemas.microsoft.com/office/drawing/2014/chart" uri="{C3380CC4-5D6E-409C-BE32-E72D297353CC}">
                <c16:uniqueId val="{00000009-024D-4D1D-A88C-A040FAC630ED}"/>
              </c:ext>
            </c:extLst>
          </c:dPt>
          <c:dPt>
            <c:idx val="5"/>
            <c:invertIfNegative val="0"/>
            <c:bubble3D val="0"/>
            <c:spPr>
              <a:solidFill>
                <a:srgbClr val="7F7F7F"/>
              </a:solidFill>
              <a:ln w="28575">
                <a:noFill/>
              </a:ln>
              <a:effectLst/>
            </c:spPr>
            <c:extLst>
              <c:ext xmlns:c16="http://schemas.microsoft.com/office/drawing/2014/chart" uri="{C3380CC4-5D6E-409C-BE32-E72D297353CC}">
                <c16:uniqueId val="{0000000B-024D-4D1D-A88C-A040FAC630ED}"/>
              </c:ext>
            </c:extLst>
          </c:dPt>
          <c:dPt>
            <c:idx val="6"/>
            <c:invertIfNegative val="0"/>
            <c:bubble3D val="0"/>
            <c:spPr>
              <a:solidFill>
                <a:srgbClr val="7F7F7F"/>
              </a:solidFill>
              <a:ln w="28575">
                <a:noFill/>
              </a:ln>
              <a:effectLst/>
            </c:spPr>
            <c:extLst>
              <c:ext xmlns:c16="http://schemas.microsoft.com/office/drawing/2014/chart" uri="{C3380CC4-5D6E-409C-BE32-E72D297353CC}">
                <c16:uniqueId val="{0000000D-024D-4D1D-A88C-A040FAC630ED}"/>
              </c:ext>
            </c:extLst>
          </c:dPt>
          <c:dPt>
            <c:idx val="7"/>
            <c:invertIfNegative val="0"/>
            <c:bubble3D val="0"/>
            <c:spPr>
              <a:solidFill>
                <a:srgbClr val="7F7F7F"/>
              </a:solidFill>
              <a:ln w="28575">
                <a:noFill/>
              </a:ln>
              <a:effectLst/>
            </c:spPr>
            <c:extLst>
              <c:ext xmlns:c16="http://schemas.microsoft.com/office/drawing/2014/chart" uri="{C3380CC4-5D6E-409C-BE32-E72D297353CC}">
                <c16:uniqueId val="{0000000F-024D-4D1D-A88C-A040FAC630ED}"/>
              </c:ext>
            </c:extLst>
          </c:dPt>
          <c:dPt>
            <c:idx val="8"/>
            <c:invertIfNegative val="0"/>
            <c:bubble3D val="0"/>
            <c:spPr>
              <a:solidFill>
                <a:srgbClr val="7F7F7F"/>
              </a:solidFill>
              <a:ln w="28575">
                <a:noFill/>
              </a:ln>
              <a:effectLst/>
            </c:spPr>
            <c:extLst>
              <c:ext xmlns:c16="http://schemas.microsoft.com/office/drawing/2014/chart" uri="{C3380CC4-5D6E-409C-BE32-E72D297353CC}">
                <c16:uniqueId val="{00000011-024D-4D1D-A88C-A040FAC630ED}"/>
              </c:ext>
            </c:extLst>
          </c:dPt>
          <c:dLbls>
            <c:dLbl>
              <c:idx val="9"/>
              <c:numFmt formatCode="#,##0" sourceLinked="0"/>
              <c:spPr>
                <a:noFill/>
                <a:ln>
                  <a:noFill/>
                </a:ln>
                <a:effectLst/>
              </c:spPr>
              <c:txPr>
                <a:bodyPr wrap="square" lIns="38100" tIns="19050" rIns="38100" bIns="19050" anchor="ctr">
                  <a:spAutoFit/>
                </a:bodyPr>
                <a:lstStyle/>
                <a:p>
                  <a:pPr>
                    <a:defRPr b="1">
                      <a:solidFill>
                        <a:srgbClr val="007F76"/>
                      </a:solidFill>
                    </a:defRPr>
                  </a:pPr>
                  <a:endParaRPr lang="ru-RU"/>
                </a:p>
              </c:txPr>
              <c:showLegendKey val="0"/>
              <c:showVal val="1"/>
              <c:showCatName val="0"/>
              <c:showSerName val="0"/>
              <c:showPercent val="0"/>
              <c:showBubbleSize val="0"/>
              <c:extLst>
                <c:ext xmlns:c16="http://schemas.microsoft.com/office/drawing/2014/chart" uri="{C3380CC4-5D6E-409C-BE32-E72D297353CC}">
                  <c16:uniqueId val="{00000012-1935-4C00-8885-A965951F86B7}"/>
                </c:ext>
              </c:extLst>
            </c:dLbl>
            <c:dLbl>
              <c:idx val="10"/>
              <c:numFmt formatCode="#,##0" sourceLinked="0"/>
              <c:spPr>
                <a:noFill/>
                <a:ln>
                  <a:noFill/>
                </a:ln>
                <a:effectLst/>
              </c:spPr>
              <c:txPr>
                <a:bodyPr wrap="square" lIns="38100" tIns="19050" rIns="38100" bIns="19050" anchor="ctr">
                  <a:spAutoFit/>
                </a:bodyPr>
                <a:lstStyle/>
                <a:p>
                  <a:pPr>
                    <a:defRPr b="1">
                      <a:solidFill>
                        <a:srgbClr val="007F76"/>
                      </a:solidFill>
                    </a:defRPr>
                  </a:pPr>
                  <a:endParaRPr lang="ru-RU"/>
                </a:p>
              </c:txPr>
              <c:showLegendKey val="0"/>
              <c:showVal val="1"/>
              <c:showCatName val="0"/>
              <c:showSerName val="0"/>
              <c:showPercent val="0"/>
              <c:showBubbleSize val="0"/>
              <c:extLst>
                <c:ext xmlns:c16="http://schemas.microsoft.com/office/drawing/2014/chart" uri="{C3380CC4-5D6E-409C-BE32-E72D297353CC}">
                  <c16:uniqueId val="{00000013-1935-4C00-8885-A965951F86B7}"/>
                </c:ext>
              </c:extLst>
            </c:dLbl>
            <c:dLbl>
              <c:idx val="11"/>
              <c:numFmt formatCode="#,##0" sourceLinked="0"/>
              <c:spPr>
                <a:noFill/>
                <a:ln>
                  <a:noFill/>
                </a:ln>
                <a:effectLst/>
              </c:spPr>
              <c:txPr>
                <a:bodyPr wrap="square" lIns="38100" tIns="19050" rIns="38100" bIns="19050" anchor="ctr">
                  <a:spAutoFit/>
                </a:bodyPr>
                <a:lstStyle/>
                <a:p>
                  <a:pPr>
                    <a:defRPr b="1">
                      <a:solidFill>
                        <a:srgbClr val="007F76"/>
                      </a:solidFill>
                    </a:defRPr>
                  </a:pPr>
                  <a:endParaRPr lang="ru-RU"/>
                </a:p>
              </c:txPr>
              <c:showLegendKey val="0"/>
              <c:showVal val="1"/>
              <c:showCatName val="0"/>
              <c:showSerName val="0"/>
              <c:showPercent val="0"/>
              <c:showBubbleSize val="0"/>
              <c:extLst>
                <c:ext xmlns:c16="http://schemas.microsoft.com/office/drawing/2014/chart" uri="{C3380CC4-5D6E-409C-BE32-E72D297353CC}">
                  <c16:uniqueId val="{00000014-1935-4C00-8885-A965951F86B7}"/>
                </c:ext>
              </c:extLst>
            </c:dLbl>
            <c:numFmt formatCode="#,##0" sourceLinked="0"/>
            <c:spPr>
              <a:noFill/>
              <a:ln>
                <a:noFill/>
              </a:ln>
              <a:effectLst/>
            </c:spPr>
            <c:showLegendKey val="0"/>
            <c:showVal val="1"/>
            <c:showCatName val="0"/>
            <c:showSerName val="0"/>
            <c:showPercent val="0"/>
            <c:showBubbleSize val="0"/>
            <c:showLeaderLines val="0"/>
            <c:extLst>
              <c:ext xmlns:c15="http://schemas.microsoft.com/office/drawing/2012/chart" uri="{CE6537A1-D6FC-4f65-9D91-7224C49458BB}">
                <c15:showLeaderLines val="1"/>
              </c:ext>
            </c:extLst>
          </c:dLbls>
          <c:cat>
            <c:multiLvlStrRef>
              <c:f>Лист1!$A$2:$B$13</c:f>
              <c:multiLvlStrCache>
                <c:ptCount val="12"/>
                <c:lvl>
                  <c:pt idx="0">
                    <c:v>I</c:v>
                  </c:pt>
                  <c:pt idx="1">
                    <c:v>II</c:v>
                  </c:pt>
                  <c:pt idx="2">
                    <c:v>III</c:v>
                  </c:pt>
                  <c:pt idx="3">
                    <c:v>IV</c:v>
                  </c:pt>
                  <c:pt idx="4">
                    <c:v>I</c:v>
                  </c:pt>
                  <c:pt idx="5">
                    <c:v>II</c:v>
                  </c:pt>
                  <c:pt idx="6">
                    <c:v>III</c:v>
                  </c:pt>
                  <c:pt idx="7">
                    <c:v>IV</c:v>
                  </c:pt>
                  <c:pt idx="8">
                    <c:v>I</c:v>
                  </c:pt>
                  <c:pt idx="9">
                    <c:v>II</c:v>
                  </c:pt>
                  <c:pt idx="10">
                    <c:v>III</c:v>
                  </c:pt>
                  <c:pt idx="11">
                    <c:v>IV</c:v>
                  </c:pt>
                </c:lvl>
                <c:lvl>
                  <c:pt idx="0">
                    <c:v>2021</c:v>
                  </c:pt>
                  <c:pt idx="4">
                    <c:v>2022</c:v>
                  </c:pt>
                  <c:pt idx="8">
                    <c:v>2023</c:v>
                  </c:pt>
                </c:lvl>
              </c:multiLvlStrCache>
            </c:multiLvlStrRef>
          </c:cat>
          <c:val>
            <c:numRef>
              <c:f>Лист1!$C$2:$C$13</c:f>
              <c:numCache>
                <c:formatCode>#,##0.00</c:formatCode>
                <c:ptCount val="12"/>
                <c:pt idx="0">
                  <c:v>4387</c:v>
                </c:pt>
                <c:pt idx="1">
                  <c:v>5908</c:v>
                </c:pt>
                <c:pt idx="2">
                  <c:v>10267</c:v>
                </c:pt>
                <c:pt idx="3">
                  <c:v>10138</c:v>
                </c:pt>
                <c:pt idx="4">
                  <c:v>4933</c:v>
                </c:pt>
                <c:pt idx="5">
                  <c:v>8883</c:v>
                </c:pt>
                <c:pt idx="6">
                  <c:v>8101</c:v>
                </c:pt>
                <c:pt idx="7">
                  <c:v>9930</c:v>
                </c:pt>
                <c:pt idx="8">
                  <c:v>6719</c:v>
                </c:pt>
                <c:pt idx="9">
                  <c:v>6583</c:v>
                </c:pt>
                <c:pt idx="10">
                  <c:v>9122</c:v>
                </c:pt>
                <c:pt idx="11">
                  <c:v>9775</c:v>
                </c:pt>
              </c:numCache>
            </c:numRef>
          </c:val>
          <c:extLst>
            <c:ext xmlns:c16="http://schemas.microsoft.com/office/drawing/2014/chart" uri="{C3380CC4-5D6E-409C-BE32-E72D297353CC}">
              <c16:uniqueId val="{00000015-024D-4D1D-A88C-A040FAC630ED}"/>
            </c:ext>
          </c:extLst>
        </c:ser>
        <c:dLbls>
          <c:showLegendKey val="0"/>
          <c:showVal val="0"/>
          <c:showCatName val="0"/>
          <c:showSerName val="0"/>
          <c:showPercent val="0"/>
          <c:showBubbleSize val="0"/>
        </c:dLbls>
        <c:gapWidth val="35"/>
        <c:axId val="-1527629664"/>
        <c:axId val="-1527635648"/>
      </c:barChart>
      <c:barChart>
        <c:barDir val="col"/>
        <c:grouping val="clustered"/>
        <c:varyColors val="0"/>
        <c:ser>
          <c:idx val="1"/>
          <c:order val="1"/>
          <c:tx>
            <c:strRef>
              <c:f>Лист1!$D$1</c:f>
              <c:strCache>
                <c:ptCount val="1"/>
              </c:strCache>
            </c:strRef>
          </c:tx>
          <c:invertIfNegative val="0"/>
          <c:cat>
            <c:multiLvlStrRef>
              <c:f>Лист1!$A$2:$B$13</c:f>
              <c:multiLvlStrCache>
                <c:ptCount val="12"/>
                <c:lvl>
                  <c:pt idx="0">
                    <c:v>I</c:v>
                  </c:pt>
                  <c:pt idx="1">
                    <c:v>II</c:v>
                  </c:pt>
                  <c:pt idx="2">
                    <c:v>III</c:v>
                  </c:pt>
                  <c:pt idx="3">
                    <c:v>IV</c:v>
                  </c:pt>
                  <c:pt idx="4">
                    <c:v>I</c:v>
                  </c:pt>
                  <c:pt idx="5">
                    <c:v>II</c:v>
                  </c:pt>
                  <c:pt idx="6">
                    <c:v>III</c:v>
                  </c:pt>
                  <c:pt idx="7">
                    <c:v>IV</c:v>
                  </c:pt>
                  <c:pt idx="8">
                    <c:v>I</c:v>
                  </c:pt>
                  <c:pt idx="9">
                    <c:v>II</c:v>
                  </c:pt>
                  <c:pt idx="10">
                    <c:v>III</c:v>
                  </c:pt>
                  <c:pt idx="11">
                    <c:v>IV</c:v>
                  </c:pt>
                </c:lvl>
                <c:lvl>
                  <c:pt idx="0">
                    <c:v>2021</c:v>
                  </c:pt>
                  <c:pt idx="4">
                    <c:v>2022</c:v>
                  </c:pt>
                  <c:pt idx="8">
                    <c:v>2023</c:v>
                  </c:pt>
                </c:lvl>
              </c:multiLvlStrCache>
            </c:multiLvlStrRef>
          </c:cat>
          <c:val>
            <c:numRef>
              <c:f>Лист1!$D$2:$D$13</c:f>
              <c:numCache>
                <c:formatCode>General</c:formatCode>
                <c:ptCount val="12"/>
              </c:numCache>
            </c:numRef>
          </c:val>
          <c:extLst>
            <c:ext xmlns:c16="http://schemas.microsoft.com/office/drawing/2014/chart" uri="{C3380CC4-5D6E-409C-BE32-E72D297353CC}">
              <c16:uniqueId val="{00000016-024D-4D1D-A88C-A040FAC630ED}"/>
            </c:ext>
          </c:extLst>
        </c:ser>
        <c:dLbls>
          <c:showLegendKey val="0"/>
          <c:showVal val="0"/>
          <c:showCatName val="0"/>
          <c:showSerName val="0"/>
          <c:showPercent val="0"/>
          <c:showBubbleSize val="0"/>
        </c:dLbls>
        <c:gapWidth val="35"/>
        <c:axId val="472971256"/>
        <c:axId val="472969456"/>
      </c:barChart>
      <c:catAx>
        <c:axId val="-1527629664"/>
        <c:scaling>
          <c:orientation val="minMax"/>
        </c:scaling>
        <c:delete val="0"/>
        <c:axPos val="b"/>
        <c:numFmt formatCode="General" sourceLinked="1"/>
        <c:majorTickMark val="none"/>
        <c:minorTickMark val="none"/>
        <c:tickLblPos val="nextTo"/>
        <c:spPr>
          <a:noFill/>
          <a:ln w="9525" cap="flat" cmpd="sng" algn="ctr">
            <a:solidFill>
              <a:schemeClr val="tx1">
                <a:lumMod val="15000"/>
                <a:lumOff val="85000"/>
              </a:schemeClr>
            </a:solidFill>
            <a:round/>
          </a:ln>
          <a:effectLst/>
        </c:spPr>
        <c:txPr>
          <a:bodyPr rot="-60000000" vert="horz"/>
          <a:lstStyle/>
          <a:p>
            <a:pPr>
              <a:defRPr/>
            </a:pPr>
            <a:endParaRPr lang="ru-RU"/>
          </a:p>
        </c:txPr>
        <c:crossAx val="-1527635648"/>
        <c:crosses val="autoZero"/>
        <c:auto val="1"/>
        <c:lblAlgn val="ctr"/>
        <c:lblOffset val="0"/>
        <c:noMultiLvlLbl val="0"/>
      </c:catAx>
      <c:valAx>
        <c:axId val="-1527635648"/>
        <c:scaling>
          <c:orientation val="minMax"/>
          <c:max val="12000"/>
          <c:min val="0"/>
        </c:scaling>
        <c:delete val="0"/>
        <c:axPos val="l"/>
        <c:majorGridlines>
          <c:spPr>
            <a:ln w="9525" cap="flat" cmpd="sng" algn="ctr">
              <a:solidFill>
                <a:schemeClr val="tx1">
                  <a:lumMod val="15000"/>
                  <a:lumOff val="85000"/>
                </a:schemeClr>
              </a:solidFill>
              <a:prstDash val="sysDot"/>
              <a:round/>
            </a:ln>
            <a:effectLst/>
          </c:spPr>
        </c:majorGridlines>
        <c:numFmt formatCode="#,##0" sourceLinked="0"/>
        <c:majorTickMark val="out"/>
        <c:minorTickMark val="none"/>
        <c:tickLblPos val="nextTo"/>
        <c:spPr>
          <a:noFill/>
          <a:ln>
            <a:noFill/>
          </a:ln>
          <a:effectLst/>
        </c:spPr>
        <c:txPr>
          <a:bodyPr rot="-60000000" vert="horz"/>
          <a:lstStyle/>
          <a:p>
            <a:pPr>
              <a:defRPr sz="700"/>
            </a:pPr>
            <a:endParaRPr lang="ru-RU"/>
          </a:p>
        </c:txPr>
        <c:crossAx val="-1527629664"/>
        <c:crosses val="autoZero"/>
        <c:crossBetween val="between"/>
        <c:majorUnit val="2000"/>
      </c:valAx>
      <c:valAx>
        <c:axId val="472969456"/>
        <c:scaling>
          <c:orientation val="minMax"/>
          <c:max val="12000"/>
          <c:min val="0"/>
        </c:scaling>
        <c:delete val="0"/>
        <c:axPos val="r"/>
        <c:numFmt formatCode="#,##0" sourceLinked="0"/>
        <c:majorTickMark val="none"/>
        <c:minorTickMark val="none"/>
        <c:tickLblPos val="nextTo"/>
        <c:spPr>
          <a:ln>
            <a:noFill/>
          </a:ln>
        </c:spPr>
        <c:txPr>
          <a:bodyPr/>
          <a:lstStyle/>
          <a:p>
            <a:pPr>
              <a:defRPr sz="700"/>
            </a:pPr>
            <a:endParaRPr lang="ru-RU"/>
          </a:p>
        </c:txPr>
        <c:crossAx val="472971256"/>
        <c:crosses val="max"/>
        <c:crossBetween val="between"/>
      </c:valAx>
      <c:catAx>
        <c:axId val="472971256"/>
        <c:scaling>
          <c:orientation val="minMax"/>
        </c:scaling>
        <c:delete val="1"/>
        <c:axPos val="b"/>
        <c:numFmt formatCode="General" sourceLinked="1"/>
        <c:majorTickMark val="out"/>
        <c:minorTickMark val="none"/>
        <c:tickLblPos val="nextTo"/>
        <c:crossAx val="472969456"/>
        <c:crosses val="autoZero"/>
        <c:auto val="1"/>
        <c:lblAlgn val="ctr"/>
        <c:lblOffset val="100"/>
        <c:noMultiLvlLbl val="0"/>
      </c:catAx>
      <c:spPr>
        <a:noFill/>
        <a:ln>
          <a:noFill/>
        </a:ln>
        <a:effectLst/>
      </c:spPr>
    </c:plotArea>
    <c:plotVisOnly val="1"/>
    <c:dispBlanksAs val="gap"/>
    <c:showDLblsOverMax val="0"/>
  </c:chart>
  <c:spPr>
    <a:noFill/>
    <a:ln>
      <a:noFill/>
    </a:ln>
    <a:effectLst/>
  </c:spPr>
  <c:txPr>
    <a:bodyPr/>
    <a:lstStyle/>
    <a:p>
      <a:pPr>
        <a:lnSpc>
          <a:spcPct val="50000"/>
        </a:lnSpc>
        <a:defRPr sz="1050">
          <a:solidFill>
            <a:schemeClr val="tx1"/>
          </a:solidFill>
          <a:latin typeface="Arial Narrow" panose="020B0606020202030204" pitchFamily="34" charset="0"/>
          <a:ea typeface="Helvetica" panose="00000500000000000000" pitchFamily="50" charset="0"/>
        </a:defRPr>
      </a:pPr>
      <a:endParaRPr lang="ru-RU"/>
    </a:p>
  </c:txPr>
  <c:externalData r:id="rId1">
    <c:autoUpdate val="0"/>
  </c:externalData>
</c:chartSpace>
</file>

<file path=ppt/charts/chart38.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ru-RU"/>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4.2776980198019808E-2"/>
          <c:y val="6.5984405139378935E-2"/>
          <c:w val="0.90737178217821779"/>
          <c:h val="0.77487253721573013"/>
        </c:manualLayout>
      </c:layout>
      <c:barChart>
        <c:barDir val="col"/>
        <c:grouping val="clustered"/>
        <c:varyColors val="0"/>
        <c:ser>
          <c:idx val="0"/>
          <c:order val="0"/>
          <c:tx>
            <c:strRef>
              <c:f>Лист1!$C$1</c:f>
              <c:strCache>
                <c:ptCount val="1"/>
                <c:pt idx="0">
                  <c:v>0</c:v>
                </c:pt>
              </c:strCache>
            </c:strRef>
          </c:tx>
          <c:spPr>
            <a:ln w="28575">
              <a:noFill/>
            </a:ln>
            <a:effectLst/>
          </c:spPr>
          <c:invertIfNegative val="0"/>
          <c:dPt>
            <c:idx val="0"/>
            <c:invertIfNegative val="0"/>
            <c:bubble3D val="0"/>
            <c:spPr>
              <a:solidFill>
                <a:srgbClr val="7F7F7F"/>
              </a:solidFill>
              <a:ln w="28575">
                <a:noFill/>
              </a:ln>
              <a:effectLst/>
            </c:spPr>
            <c:extLst>
              <c:ext xmlns:c16="http://schemas.microsoft.com/office/drawing/2014/chart" uri="{C3380CC4-5D6E-409C-BE32-E72D297353CC}">
                <c16:uniqueId val="{00000001-905F-4CE7-A2A1-A0ED1ED0C31C}"/>
              </c:ext>
            </c:extLst>
          </c:dPt>
          <c:dPt>
            <c:idx val="1"/>
            <c:invertIfNegative val="0"/>
            <c:bubble3D val="0"/>
            <c:spPr>
              <a:solidFill>
                <a:srgbClr val="7F7F7F"/>
              </a:solidFill>
              <a:ln w="28575">
                <a:noFill/>
              </a:ln>
              <a:effectLst/>
            </c:spPr>
            <c:extLst>
              <c:ext xmlns:c16="http://schemas.microsoft.com/office/drawing/2014/chart" uri="{C3380CC4-5D6E-409C-BE32-E72D297353CC}">
                <c16:uniqueId val="{00000003-905F-4CE7-A2A1-A0ED1ED0C31C}"/>
              </c:ext>
            </c:extLst>
          </c:dPt>
          <c:dPt>
            <c:idx val="2"/>
            <c:invertIfNegative val="0"/>
            <c:bubble3D val="0"/>
            <c:spPr>
              <a:solidFill>
                <a:srgbClr val="7F7F7F"/>
              </a:solidFill>
              <a:ln w="28575">
                <a:noFill/>
              </a:ln>
              <a:effectLst/>
            </c:spPr>
            <c:extLst>
              <c:ext xmlns:c16="http://schemas.microsoft.com/office/drawing/2014/chart" uri="{C3380CC4-5D6E-409C-BE32-E72D297353CC}">
                <c16:uniqueId val="{00000005-905F-4CE7-A2A1-A0ED1ED0C31C}"/>
              </c:ext>
            </c:extLst>
          </c:dPt>
          <c:dPt>
            <c:idx val="3"/>
            <c:invertIfNegative val="0"/>
            <c:bubble3D val="0"/>
            <c:spPr>
              <a:solidFill>
                <a:srgbClr val="7F7F7F"/>
              </a:solidFill>
              <a:ln w="28575">
                <a:noFill/>
              </a:ln>
              <a:effectLst/>
            </c:spPr>
            <c:extLst>
              <c:ext xmlns:c16="http://schemas.microsoft.com/office/drawing/2014/chart" uri="{C3380CC4-5D6E-409C-BE32-E72D297353CC}">
                <c16:uniqueId val="{00000007-905F-4CE7-A2A1-A0ED1ED0C31C}"/>
              </c:ext>
            </c:extLst>
          </c:dPt>
          <c:dPt>
            <c:idx val="4"/>
            <c:invertIfNegative val="0"/>
            <c:bubble3D val="0"/>
            <c:spPr>
              <a:solidFill>
                <a:srgbClr val="7F7F7F"/>
              </a:solidFill>
              <a:ln w="28575">
                <a:noFill/>
              </a:ln>
              <a:effectLst/>
            </c:spPr>
            <c:extLst>
              <c:ext xmlns:c16="http://schemas.microsoft.com/office/drawing/2014/chart" uri="{C3380CC4-5D6E-409C-BE32-E72D297353CC}">
                <c16:uniqueId val="{00000009-905F-4CE7-A2A1-A0ED1ED0C31C}"/>
              </c:ext>
            </c:extLst>
          </c:dPt>
          <c:dPt>
            <c:idx val="5"/>
            <c:invertIfNegative val="0"/>
            <c:bubble3D val="0"/>
            <c:spPr>
              <a:solidFill>
                <a:schemeClr val="accent3">
                  <a:lumMod val="50000"/>
                </a:schemeClr>
              </a:solidFill>
              <a:ln w="28575">
                <a:noFill/>
              </a:ln>
              <a:effectLst/>
            </c:spPr>
            <c:extLst>
              <c:ext xmlns:c16="http://schemas.microsoft.com/office/drawing/2014/chart" uri="{C3380CC4-5D6E-409C-BE32-E72D297353CC}">
                <c16:uniqueId val="{0000000B-905F-4CE7-A2A1-A0ED1ED0C31C}"/>
              </c:ext>
            </c:extLst>
          </c:dPt>
          <c:dPt>
            <c:idx val="6"/>
            <c:invertIfNegative val="0"/>
            <c:bubble3D val="0"/>
            <c:spPr>
              <a:solidFill>
                <a:schemeClr val="accent3">
                  <a:lumMod val="50000"/>
                </a:schemeClr>
              </a:solidFill>
              <a:ln w="28575">
                <a:noFill/>
              </a:ln>
              <a:effectLst/>
            </c:spPr>
            <c:extLst>
              <c:ext xmlns:c16="http://schemas.microsoft.com/office/drawing/2014/chart" uri="{C3380CC4-5D6E-409C-BE32-E72D297353CC}">
                <c16:uniqueId val="{0000000D-905F-4CE7-A2A1-A0ED1ED0C31C}"/>
              </c:ext>
            </c:extLst>
          </c:dPt>
          <c:dPt>
            <c:idx val="7"/>
            <c:invertIfNegative val="0"/>
            <c:bubble3D val="0"/>
            <c:spPr>
              <a:solidFill>
                <a:schemeClr val="accent3">
                  <a:lumMod val="50000"/>
                </a:schemeClr>
              </a:solidFill>
              <a:ln w="28575">
                <a:noFill/>
              </a:ln>
              <a:effectLst/>
            </c:spPr>
            <c:extLst>
              <c:ext xmlns:c16="http://schemas.microsoft.com/office/drawing/2014/chart" uri="{C3380CC4-5D6E-409C-BE32-E72D297353CC}">
                <c16:uniqueId val="{0000000F-905F-4CE7-A2A1-A0ED1ED0C31C}"/>
              </c:ext>
            </c:extLst>
          </c:dPt>
          <c:dLbls>
            <c:dLbl>
              <c:idx val="5"/>
              <c:numFmt formatCode="#,##0" sourceLinked="0"/>
              <c:spPr>
                <a:noFill/>
                <a:ln>
                  <a:noFill/>
                </a:ln>
                <a:effectLst/>
              </c:spPr>
              <c:txPr>
                <a:bodyPr wrap="square" lIns="38100" tIns="19050" rIns="38100" bIns="19050" anchor="ctr">
                  <a:spAutoFit/>
                </a:bodyPr>
                <a:lstStyle/>
                <a:p>
                  <a:pPr>
                    <a:defRPr sz="700" b="1">
                      <a:solidFill>
                        <a:schemeClr val="accent3">
                          <a:lumMod val="50000"/>
                        </a:schemeClr>
                      </a:solidFill>
                    </a:defRPr>
                  </a:pPr>
                  <a:endParaRPr lang="ru-RU"/>
                </a:p>
              </c:txPr>
              <c:showLegendKey val="0"/>
              <c:showVal val="1"/>
              <c:showCatName val="0"/>
              <c:showSerName val="0"/>
              <c:showPercent val="0"/>
              <c:showBubbleSize val="0"/>
              <c:extLst>
                <c:ext xmlns:c16="http://schemas.microsoft.com/office/drawing/2014/chart" uri="{C3380CC4-5D6E-409C-BE32-E72D297353CC}">
                  <c16:uniqueId val="{0000000B-905F-4CE7-A2A1-A0ED1ED0C31C}"/>
                </c:ext>
              </c:extLst>
            </c:dLbl>
            <c:dLbl>
              <c:idx val="6"/>
              <c:numFmt formatCode="#,##0" sourceLinked="0"/>
              <c:spPr>
                <a:noFill/>
                <a:ln>
                  <a:noFill/>
                </a:ln>
                <a:effectLst/>
              </c:spPr>
              <c:txPr>
                <a:bodyPr wrap="square" lIns="38100" tIns="19050" rIns="38100" bIns="19050" anchor="ctr">
                  <a:spAutoFit/>
                </a:bodyPr>
                <a:lstStyle/>
                <a:p>
                  <a:pPr>
                    <a:defRPr sz="700" b="1">
                      <a:solidFill>
                        <a:schemeClr val="accent3">
                          <a:lumMod val="50000"/>
                        </a:schemeClr>
                      </a:solidFill>
                    </a:defRPr>
                  </a:pPr>
                  <a:endParaRPr lang="ru-RU"/>
                </a:p>
              </c:txPr>
              <c:showLegendKey val="0"/>
              <c:showVal val="1"/>
              <c:showCatName val="0"/>
              <c:showSerName val="0"/>
              <c:showPercent val="0"/>
              <c:showBubbleSize val="0"/>
              <c:extLst>
                <c:ext xmlns:c16="http://schemas.microsoft.com/office/drawing/2014/chart" uri="{C3380CC4-5D6E-409C-BE32-E72D297353CC}">
                  <c16:uniqueId val="{0000000D-905F-4CE7-A2A1-A0ED1ED0C31C}"/>
                </c:ext>
              </c:extLst>
            </c:dLbl>
            <c:dLbl>
              <c:idx val="7"/>
              <c:numFmt formatCode="#,##0" sourceLinked="0"/>
              <c:spPr>
                <a:noFill/>
                <a:ln>
                  <a:noFill/>
                </a:ln>
                <a:effectLst/>
              </c:spPr>
              <c:txPr>
                <a:bodyPr wrap="square" lIns="38100" tIns="19050" rIns="38100" bIns="19050" anchor="ctr">
                  <a:spAutoFit/>
                </a:bodyPr>
                <a:lstStyle/>
                <a:p>
                  <a:pPr>
                    <a:defRPr sz="700" b="1">
                      <a:solidFill>
                        <a:schemeClr val="accent3">
                          <a:lumMod val="50000"/>
                        </a:schemeClr>
                      </a:solidFill>
                    </a:defRPr>
                  </a:pPr>
                  <a:endParaRPr lang="ru-RU"/>
                </a:p>
              </c:txPr>
              <c:showLegendKey val="0"/>
              <c:showVal val="1"/>
              <c:showCatName val="0"/>
              <c:showSerName val="0"/>
              <c:showPercent val="0"/>
              <c:showBubbleSize val="0"/>
              <c:extLst>
                <c:ext xmlns:c16="http://schemas.microsoft.com/office/drawing/2014/chart" uri="{C3380CC4-5D6E-409C-BE32-E72D297353CC}">
                  <c16:uniqueId val="{0000000F-905F-4CE7-A2A1-A0ED1ED0C31C}"/>
                </c:ext>
              </c:extLst>
            </c:dLbl>
            <c:numFmt formatCode="#,##0" sourceLinked="0"/>
            <c:spPr>
              <a:noFill/>
              <a:ln>
                <a:noFill/>
              </a:ln>
              <a:effectLst/>
            </c:spPr>
            <c:txPr>
              <a:bodyPr wrap="square" lIns="38100" tIns="19050" rIns="38100" bIns="19050" anchor="ctr">
                <a:spAutoFit/>
              </a:bodyPr>
              <a:lstStyle/>
              <a:p>
                <a:pPr>
                  <a:defRPr sz="700"/>
                </a:pPr>
                <a:endParaRPr lang="ru-RU"/>
              </a:p>
            </c:txPr>
            <c:showLegendKey val="0"/>
            <c:showVal val="1"/>
            <c:showCatName val="0"/>
            <c:showSerName val="0"/>
            <c:showPercent val="0"/>
            <c:showBubbleSize val="0"/>
            <c:showLeaderLines val="0"/>
            <c:extLst>
              <c:ext xmlns:c15="http://schemas.microsoft.com/office/drawing/2012/chart" uri="{CE6537A1-D6FC-4f65-9D91-7224C49458BB}">
                <c15:showLeaderLines val="1"/>
              </c:ext>
            </c:extLst>
          </c:dLbls>
          <c:cat>
            <c:multiLvlStrRef>
              <c:f>Лист1!$A$2:$B$9</c:f>
              <c:multiLvlStrCache>
                <c:ptCount val="8"/>
                <c:lvl>
                  <c:pt idx="0">
                    <c:v>I</c:v>
                  </c:pt>
                  <c:pt idx="1">
                    <c:v>II</c:v>
                  </c:pt>
                  <c:pt idx="2">
                    <c:v>III</c:v>
                  </c:pt>
                  <c:pt idx="3">
                    <c:v>IV</c:v>
                  </c:pt>
                  <c:pt idx="4">
                    <c:v>I</c:v>
                  </c:pt>
                  <c:pt idx="5">
                    <c:v>II</c:v>
                  </c:pt>
                  <c:pt idx="6">
                    <c:v>III</c:v>
                  </c:pt>
                  <c:pt idx="7">
                    <c:v>IV</c:v>
                  </c:pt>
                </c:lvl>
                <c:lvl>
                  <c:pt idx="0">
                    <c:v>2022</c:v>
                  </c:pt>
                  <c:pt idx="4">
                    <c:v>2023</c:v>
                  </c:pt>
                </c:lvl>
              </c:multiLvlStrCache>
            </c:multiLvlStrRef>
          </c:cat>
          <c:val>
            <c:numRef>
              <c:f>Лист1!$C$2:$C$9</c:f>
              <c:numCache>
                <c:formatCode>#,##0.00</c:formatCode>
                <c:ptCount val="8"/>
                <c:pt idx="0">
                  <c:v>4933</c:v>
                </c:pt>
                <c:pt idx="1">
                  <c:v>8883</c:v>
                </c:pt>
                <c:pt idx="2">
                  <c:v>8101</c:v>
                </c:pt>
                <c:pt idx="3">
                  <c:v>9930</c:v>
                </c:pt>
                <c:pt idx="4">
                  <c:v>6719</c:v>
                </c:pt>
                <c:pt idx="5">
                  <c:v>7214</c:v>
                </c:pt>
                <c:pt idx="6">
                  <c:v>9050</c:v>
                </c:pt>
                <c:pt idx="7">
                  <c:v>11174</c:v>
                </c:pt>
              </c:numCache>
            </c:numRef>
          </c:val>
          <c:extLst>
            <c:ext xmlns:c16="http://schemas.microsoft.com/office/drawing/2014/chart" uri="{C3380CC4-5D6E-409C-BE32-E72D297353CC}">
              <c16:uniqueId val="{00000018-905F-4CE7-A2A1-A0ED1ED0C31C}"/>
            </c:ext>
          </c:extLst>
        </c:ser>
        <c:dLbls>
          <c:showLegendKey val="0"/>
          <c:showVal val="0"/>
          <c:showCatName val="0"/>
          <c:showSerName val="0"/>
          <c:showPercent val="0"/>
          <c:showBubbleSize val="0"/>
        </c:dLbls>
        <c:gapWidth val="35"/>
        <c:axId val="-1527629664"/>
        <c:axId val="-1527635648"/>
      </c:barChart>
      <c:catAx>
        <c:axId val="-1527629664"/>
        <c:scaling>
          <c:orientation val="minMax"/>
        </c:scaling>
        <c:delete val="0"/>
        <c:axPos val="b"/>
        <c:numFmt formatCode="General" sourceLinked="1"/>
        <c:majorTickMark val="none"/>
        <c:minorTickMark val="none"/>
        <c:tickLblPos val="nextTo"/>
        <c:spPr>
          <a:noFill/>
          <a:ln w="9525" cap="flat" cmpd="sng" algn="ctr">
            <a:solidFill>
              <a:schemeClr val="tx1">
                <a:lumMod val="15000"/>
                <a:lumOff val="85000"/>
              </a:schemeClr>
            </a:solidFill>
            <a:round/>
          </a:ln>
          <a:effectLst/>
        </c:spPr>
        <c:txPr>
          <a:bodyPr rot="-60000000" vert="horz"/>
          <a:lstStyle/>
          <a:p>
            <a:pPr>
              <a:defRPr/>
            </a:pPr>
            <a:endParaRPr lang="ru-RU"/>
          </a:p>
        </c:txPr>
        <c:crossAx val="-1527635648"/>
        <c:crosses val="autoZero"/>
        <c:auto val="1"/>
        <c:lblAlgn val="ctr"/>
        <c:lblOffset val="0"/>
        <c:noMultiLvlLbl val="0"/>
      </c:catAx>
      <c:valAx>
        <c:axId val="-1527635648"/>
        <c:scaling>
          <c:orientation val="minMax"/>
        </c:scaling>
        <c:delete val="0"/>
        <c:axPos val="l"/>
        <c:majorGridlines>
          <c:spPr>
            <a:ln w="9525" cap="flat" cmpd="sng" algn="ctr">
              <a:solidFill>
                <a:schemeClr val="tx1">
                  <a:lumMod val="15000"/>
                  <a:lumOff val="85000"/>
                </a:schemeClr>
              </a:solidFill>
              <a:prstDash val="sysDot"/>
              <a:round/>
            </a:ln>
            <a:effectLst/>
          </c:spPr>
        </c:majorGridlines>
        <c:numFmt formatCode="#,##0" sourceLinked="0"/>
        <c:majorTickMark val="none"/>
        <c:minorTickMark val="none"/>
        <c:tickLblPos val="nextTo"/>
        <c:spPr>
          <a:noFill/>
          <a:ln>
            <a:noFill/>
          </a:ln>
          <a:effectLst/>
        </c:spPr>
        <c:txPr>
          <a:bodyPr rot="-60000000" vert="horz"/>
          <a:lstStyle/>
          <a:p>
            <a:pPr>
              <a:defRPr sz="700"/>
            </a:pPr>
            <a:endParaRPr lang="ru-RU"/>
          </a:p>
        </c:txPr>
        <c:crossAx val="-1527629664"/>
        <c:crosses val="autoZero"/>
        <c:crossBetween val="between"/>
      </c:valAx>
      <c:spPr>
        <a:noFill/>
        <a:ln>
          <a:noFill/>
        </a:ln>
        <a:effectLst/>
      </c:spPr>
    </c:plotArea>
    <c:plotVisOnly val="1"/>
    <c:dispBlanksAs val="gap"/>
    <c:showDLblsOverMax val="0"/>
  </c:chart>
  <c:spPr>
    <a:noFill/>
    <a:ln>
      <a:noFill/>
    </a:ln>
    <a:effectLst/>
  </c:spPr>
  <c:txPr>
    <a:bodyPr/>
    <a:lstStyle/>
    <a:p>
      <a:pPr>
        <a:lnSpc>
          <a:spcPct val="50000"/>
        </a:lnSpc>
        <a:defRPr sz="1050">
          <a:solidFill>
            <a:schemeClr val="tx1"/>
          </a:solidFill>
          <a:latin typeface="Arial Narrow" panose="020B0606020202030204" pitchFamily="34" charset="0"/>
          <a:ea typeface="Helvetica" panose="00000500000000000000" pitchFamily="50" charset="0"/>
        </a:defRPr>
      </a:pPr>
      <a:endParaRPr lang="ru-RU"/>
    </a:p>
  </c:txPr>
  <c:externalData r:id="rId1">
    <c:autoUpdate val="0"/>
  </c:externalData>
</c:chartSpace>
</file>

<file path=ppt/charts/chart39.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ru-RU"/>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4.2776980198019808E-2"/>
          <c:y val="6.5984405139378935E-2"/>
          <c:w val="0.90737178217821779"/>
          <c:h val="0.77487253721573013"/>
        </c:manualLayout>
      </c:layout>
      <c:barChart>
        <c:barDir val="col"/>
        <c:grouping val="clustered"/>
        <c:varyColors val="0"/>
        <c:ser>
          <c:idx val="0"/>
          <c:order val="0"/>
          <c:tx>
            <c:strRef>
              <c:f>Лист1!$C$1</c:f>
              <c:strCache>
                <c:ptCount val="1"/>
                <c:pt idx="0">
                  <c:v>Столбец2</c:v>
                </c:pt>
              </c:strCache>
            </c:strRef>
          </c:tx>
          <c:spPr>
            <a:ln w="28575">
              <a:noFill/>
            </a:ln>
            <a:effectLst/>
          </c:spPr>
          <c:invertIfNegative val="0"/>
          <c:dPt>
            <c:idx val="0"/>
            <c:invertIfNegative val="0"/>
            <c:bubble3D val="0"/>
            <c:spPr>
              <a:solidFill>
                <a:srgbClr val="7F7F7F"/>
              </a:solidFill>
              <a:ln w="28575">
                <a:noFill/>
              </a:ln>
              <a:effectLst/>
            </c:spPr>
            <c:extLst>
              <c:ext xmlns:c16="http://schemas.microsoft.com/office/drawing/2014/chart" uri="{C3380CC4-5D6E-409C-BE32-E72D297353CC}">
                <c16:uniqueId val="{00000001-905F-4CE7-A2A1-A0ED1ED0C31C}"/>
              </c:ext>
            </c:extLst>
          </c:dPt>
          <c:dPt>
            <c:idx val="1"/>
            <c:invertIfNegative val="0"/>
            <c:bubble3D val="0"/>
            <c:spPr>
              <a:solidFill>
                <a:srgbClr val="7F7F7F"/>
              </a:solidFill>
              <a:ln w="28575">
                <a:noFill/>
              </a:ln>
              <a:effectLst/>
            </c:spPr>
            <c:extLst>
              <c:ext xmlns:c16="http://schemas.microsoft.com/office/drawing/2014/chart" uri="{C3380CC4-5D6E-409C-BE32-E72D297353CC}">
                <c16:uniqueId val="{00000003-905F-4CE7-A2A1-A0ED1ED0C31C}"/>
              </c:ext>
            </c:extLst>
          </c:dPt>
          <c:dPt>
            <c:idx val="2"/>
            <c:invertIfNegative val="0"/>
            <c:bubble3D val="0"/>
            <c:spPr>
              <a:solidFill>
                <a:srgbClr val="7F7F7F"/>
              </a:solidFill>
              <a:ln w="28575">
                <a:noFill/>
              </a:ln>
              <a:effectLst/>
            </c:spPr>
            <c:extLst>
              <c:ext xmlns:c16="http://schemas.microsoft.com/office/drawing/2014/chart" uri="{C3380CC4-5D6E-409C-BE32-E72D297353CC}">
                <c16:uniqueId val="{00000005-905F-4CE7-A2A1-A0ED1ED0C31C}"/>
              </c:ext>
            </c:extLst>
          </c:dPt>
          <c:dPt>
            <c:idx val="3"/>
            <c:invertIfNegative val="0"/>
            <c:bubble3D val="0"/>
            <c:spPr>
              <a:solidFill>
                <a:srgbClr val="7F7F7F"/>
              </a:solidFill>
              <a:ln w="28575">
                <a:noFill/>
              </a:ln>
              <a:effectLst/>
            </c:spPr>
            <c:extLst>
              <c:ext xmlns:c16="http://schemas.microsoft.com/office/drawing/2014/chart" uri="{C3380CC4-5D6E-409C-BE32-E72D297353CC}">
                <c16:uniqueId val="{00000007-905F-4CE7-A2A1-A0ED1ED0C31C}"/>
              </c:ext>
            </c:extLst>
          </c:dPt>
          <c:dPt>
            <c:idx val="4"/>
            <c:invertIfNegative val="0"/>
            <c:bubble3D val="0"/>
            <c:spPr>
              <a:solidFill>
                <a:srgbClr val="7F7F7F"/>
              </a:solidFill>
              <a:ln w="28575">
                <a:noFill/>
              </a:ln>
              <a:effectLst/>
            </c:spPr>
            <c:extLst>
              <c:ext xmlns:c16="http://schemas.microsoft.com/office/drawing/2014/chart" uri="{C3380CC4-5D6E-409C-BE32-E72D297353CC}">
                <c16:uniqueId val="{00000009-905F-4CE7-A2A1-A0ED1ED0C31C}"/>
              </c:ext>
            </c:extLst>
          </c:dPt>
          <c:dPt>
            <c:idx val="5"/>
            <c:invertIfNegative val="0"/>
            <c:bubble3D val="0"/>
            <c:spPr>
              <a:solidFill>
                <a:schemeClr val="accent6">
                  <a:lumMod val="50000"/>
                </a:schemeClr>
              </a:solidFill>
              <a:ln w="28575">
                <a:noFill/>
              </a:ln>
              <a:effectLst/>
            </c:spPr>
            <c:extLst>
              <c:ext xmlns:c16="http://schemas.microsoft.com/office/drawing/2014/chart" uri="{C3380CC4-5D6E-409C-BE32-E72D297353CC}">
                <c16:uniqueId val="{0000000B-905F-4CE7-A2A1-A0ED1ED0C31C}"/>
              </c:ext>
            </c:extLst>
          </c:dPt>
          <c:dPt>
            <c:idx val="6"/>
            <c:invertIfNegative val="0"/>
            <c:bubble3D val="0"/>
            <c:spPr>
              <a:solidFill>
                <a:schemeClr val="accent6">
                  <a:lumMod val="50000"/>
                </a:schemeClr>
              </a:solidFill>
              <a:ln w="28575">
                <a:noFill/>
              </a:ln>
              <a:effectLst/>
            </c:spPr>
            <c:extLst>
              <c:ext xmlns:c16="http://schemas.microsoft.com/office/drawing/2014/chart" uri="{C3380CC4-5D6E-409C-BE32-E72D297353CC}">
                <c16:uniqueId val="{0000000D-905F-4CE7-A2A1-A0ED1ED0C31C}"/>
              </c:ext>
            </c:extLst>
          </c:dPt>
          <c:dPt>
            <c:idx val="7"/>
            <c:invertIfNegative val="0"/>
            <c:bubble3D val="0"/>
            <c:spPr>
              <a:solidFill>
                <a:schemeClr val="accent6">
                  <a:lumMod val="50000"/>
                </a:schemeClr>
              </a:solidFill>
              <a:ln w="28575">
                <a:noFill/>
              </a:ln>
              <a:effectLst/>
            </c:spPr>
            <c:extLst>
              <c:ext xmlns:c16="http://schemas.microsoft.com/office/drawing/2014/chart" uri="{C3380CC4-5D6E-409C-BE32-E72D297353CC}">
                <c16:uniqueId val="{0000000F-905F-4CE7-A2A1-A0ED1ED0C31C}"/>
              </c:ext>
            </c:extLst>
          </c:dPt>
          <c:dLbls>
            <c:dLbl>
              <c:idx val="5"/>
              <c:numFmt formatCode="#,##0" sourceLinked="0"/>
              <c:spPr>
                <a:noFill/>
                <a:ln>
                  <a:noFill/>
                </a:ln>
                <a:effectLst/>
              </c:spPr>
              <c:txPr>
                <a:bodyPr wrap="square" lIns="38100" tIns="19050" rIns="38100" bIns="19050" anchor="ctr">
                  <a:spAutoFit/>
                </a:bodyPr>
                <a:lstStyle/>
                <a:p>
                  <a:pPr>
                    <a:defRPr sz="700" b="1">
                      <a:solidFill>
                        <a:srgbClr val="632523"/>
                      </a:solidFill>
                    </a:defRPr>
                  </a:pPr>
                  <a:endParaRPr lang="ru-RU"/>
                </a:p>
              </c:txPr>
              <c:showLegendKey val="0"/>
              <c:showVal val="1"/>
              <c:showCatName val="0"/>
              <c:showSerName val="0"/>
              <c:showPercent val="0"/>
              <c:showBubbleSize val="0"/>
              <c:extLst>
                <c:ext xmlns:c16="http://schemas.microsoft.com/office/drawing/2014/chart" uri="{C3380CC4-5D6E-409C-BE32-E72D297353CC}">
                  <c16:uniqueId val="{0000000B-905F-4CE7-A2A1-A0ED1ED0C31C}"/>
                </c:ext>
              </c:extLst>
            </c:dLbl>
            <c:dLbl>
              <c:idx val="6"/>
              <c:numFmt formatCode="#,##0" sourceLinked="0"/>
              <c:spPr>
                <a:noFill/>
                <a:ln>
                  <a:noFill/>
                </a:ln>
                <a:effectLst/>
              </c:spPr>
              <c:txPr>
                <a:bodyPr wrap="square" lIns="38100" tIns="19050" rIns="38100" bIns="19050" anchor="ctr">
                  <a:spAutoFit/>
                </a:bodyPr>
                <a:lstStyle/>
                <a:p>
                  <a:pPr>
                    <a:defRPr sz="700" b="1">
                      <a:solidFill>
                        <a:srgbClr val="632523"/>
                      </a:solidFill>
                    </a:defRPr>
                  </a:pPr>
                  <a:endParaRPr lang="ru-RU"/>
                </a:p>
              </c:txPr>
              <c:showLegendKey val="0"/>
              <c:showVal val="1"/>
              <c:showCatName val="0"/>
              <c:showSerName val="0"/>
              <c:showPercent val="0"/>
              <c:showBubbleSize val="0"/>
              <c:extLst>
                <c:ext xmlns:c16="http://schemas.microsoft.com/office/drawing/2014/chart" uri="{C3380CC4-5D6E-409C-BE32-E72D297353CC}">
                  <c16:uniqueId val="{0000000D-905F-4CE7-A2A1-A0ED1ED0C31C}"/>
                </c:ext>
              </c:extLst>
            </c:dLbl>
            <c:dLbl>
              <c:idx val="7"/>
              <c:numFmt formatCode="#,##0" sourceLinked="0"/>
              <c:spPr>
                <a:noFill/>
                <a:ln>
                  <a:noFill/>
                </a:ln>
                <a:effectLst/>
              </c:spPr>
              <c:txPr>
                <a:bodyPr wrap="square" lIns="38100" tIns="19050" rIns="38100" bIns="19050" anchor="ctr">
                  <a:spAutoFit/>
                </a:bodyPr>
                <a:lstStyle/>
                <a:p>
                  <a:pPr>
                    <a:defRPr sz="700" b="1">
                      <a:solidFill>
                        <a:srgbClr val="632523"/>
                      </a:solidFill>
                    </a:defRPr>
                  </a:pPr>
                  <a:endParaRPr lang="ru-RU"/>
                </a:p>
              </c:txPr>
              <c:showLegendKey val="0"/>
              <c:showVal val="1"/>
              <c:showCatName val="0"/>
              <c:showSerName val="0"/>
              <c:showPercent val="0"/>
              <c:showBubbleSize val="0"/>
              <c:extLst>
                <c:ext xmlns:c16="http://schemas.microsoft.com/office/drawing/2014/chart" uri="{C3380CC4-5D6E-409C-BE32-E72D297353CC}">
                  <c16:uniqueId val="{0000000F-905F-4CE7-A2A1-A0ED1ED0C31C}"/>
                </c:ext>
              </c:extLst>
            </c:dLbl>
            <c:numFmt formatCode="#,##0" sourceLinked="0"/>
            <c:spPr>
              <a:noFill/>
              <a:ln>
                <a:noFill/>
              </a:ln>
              <a:effectLst/>
            </c:spPr>
            <c:txPr>
              <a:bodyPr wrap="square" lIns="38100" tIns="19050" rIns="38100" bIns="19050" anchor="ctr">
                <a:spAutoFit/>
              </a:bodyPr>
              <a:lstStyle/>
              <a:p>
                <a:pPr>
                  <a:defRPr sz="700"/>
                </a:pPr>
                <a:endParaRPr lang="ru-RU"/>
              </a:p>
            </c:txPr>
            <c:showLegendKey val="0"/>
            <c:showVal val="1"/>
            <c:showCatName val="0"/>
            <c:showSerName val="0"/>
            <c:showPercent val="0"/>
            <c:showBubbleSize val="0"/>
            <c:showLeaderLines val="0"/>
            <c:extLst>
              <c:ext xmlns:c15="http://schemas.microsoft.com/office/drawing/2012/chart" uri="{CE6537A1-D6FC-4f65-9D91-7224C49458BB}">
                <c15:showLeaderLines val="1"/>
              </c:ext>
            </c:extLst>
          </c:dLbls>
          <c:cat>
            <c:multiLvlStrRef>
              <c:f>Лист1!$A$2:$B$9</c:f>
              <c:multiLvlStrCache>
                <c:ptCount val="8"/>
                <c:lvl>
                  <c:pt idx="0">
                    <c:v>I</c:v>
                  </c:pt>
                  <c:pt idx="1">
                    <c:v>II</c:v>
                  </c:pt>
                  <c:pt idx="2">
                    <c:v>III</c:v>
                  </c:pt>
                  <c:pt idx="3">
                    <c:v>IV</c:v>
                  </c:pt>
                  <c:pt idx="4">
                    <c:v>I</c:v>
                  </c:pt>
                  <c:pt idx="5">
                    <c:v>II</c:v>
                  </c:pt>
                  <c:pt idx="6">
                    <c:v>III</c:v>
                  </c:pt>
                  <c:pt idx="7">
                    <c:v>IV</c:v>
                  </c:pt>
                </c:lvl>
                <c:lvl>
                  <c:pt idx="0">
                    <c:v>2022</c:v>
                  </c:pt>
                  <c:pt idx="4">
                    <c:v>2023</c:v>
                  </c:pt>
                </c:lvl>
              </c:multiLvlStrCache>
            </c:multiLvlStrRef>
          </c:cat>
          <c:val>
            <c:numRef>
              <c:f>Лист1!$C$2:$C$9</c:f>
              <c:numCache>
                <c:formatCode>#,##0.00</c:formatCode>
                <c:ptCount val="8"/>
                <c:pt idx="0">
                  <c:v>4933</c:v>
                </c:pt>
                <c:pt idx="1">
                  <c:v>8883</c:v>
                </c:pt>
                <c:pt idx="2">
                  <c:v>8101</c:v>
                </c:pt>
                <c:pt idx="3">
                  <c:v>9930</c:v>
                </c:pt>
                <c:pt idx="4">
                  <c:v>6719</c:v>
                </c:pt>
                <c:pt idx="5">
                  <c:v>6097</c:v>
                </c:pt>
                <c:pt idx="6">
                  <c:v>8841</c:v>
                </c:pt>
                <c:pt idx="7">
                  <c:v>9977</c:v>
                </c:pt>
              </c:numCache>
            </c:numRef>
          </c:val>
          <c:extLst>
            <c:ext xmlns:c16="http://schemas.microsoft.com/office/drawing/2014/chart" uri="{C3380CC4-5D6E-409C-BE32-E72D297353CC}">
              <c16:uniqueId val="{00000018-905F-4CE7-A2A1-A0ED1ED0C31C}"/>
            </c:ext>
          </c:extLst>
        </c:ser>
        <c:dLbls>
          <c:showLegendKey val="0"/>
          <c:showVal val="0"/>
          <c:showCatName val="0"/>
          <c:showSerName val="0"/>
          <c:showPercent val="0"/>
          <c:showBubbleSize val="0"/>
        </c:dLbls>
        <c:gapWidth val="35"/>
        <c:axId val="-1527629664"/>
        <c:axId val="-1527635648"/>
      </c:barChart>
      <c:catAx>
        <c:axId val="-1527629664"/>
        <c:scaling>
          <c:orientation val="minMax"/>
        </c:scaling>
        <c:delete val="0"/>
        <c:axPos val="b"/>
        <c:numFmt formatCode="General" sourceLinked="1"/>
        <c:majorTickMark val="none"/>
        <c:minorTickMark val="none"/>
        <c:tickLblPos val="nextTo"/>
        <c:spPr>
          <a:noFill/>
          <a:ln w="9525" cap="flat" cmpd="sng" algn="ctr">
            <a:solidFill>
              <a:schemeClr val="tx1">
                <a:lumMod val="15000"/>
                <a:lumOff val="85000"/>
              </a:schemeClr>
            </a:solidFill>
            <a:round/>
          </a:ln>
          <a:effectLst/>
        </c:spPr>
        <c:txPr>
          <a:bodyPr rot="-60000000" vert="horz"/>
          <a:lstStyle/>
          <a:p>
            <a:pPr>
              <a:defRPr/>
            </a:pPr>
            <a:endParaRPr lang="ru-RU"/>
          </a:p>
        </c:txPr>
        <c:crossAx val="-1527635648"/>
        <c:crosses val="autoZero"/>
        <c:auto val="1"/>
        <c:lblAlgn val="ctr"/>
        <c:lblOffset val="0"/>
        <c:noMultiLvlLbl val="0"/>
      </c:catAx>
      <c:valAx>
        <c:axId val="-1527635648"/>
        <c:scaling>
          <c:orientation val="minMax"/>
          <c:max val="12000"/>
          <c:min val="0"/>
        </c:scaling>
        <c:delete val="0"/>
        <c:axPos val="r"/>
        <c:majorGridlines>
          <c:spPr>
            <a:ln w="9525" cap="flat" cmpd="sng" algn="ctr">
              <a:solidFill>
                <a:schemeClr val="tx1">
                  <a:lumMod val="15000"/>
                  <a:lumOff val="85000"/>
                </a:schemeClr>
              </a:solidFill>
              <a:prstDash val="sysDot"/>
              <a:round/>
            </a:ln>
            <a:effectLst/>
          </c:spPr>
        </c:majorGridlines>
        <c:numFmt formatCode="#,##0" sourceLinked="0"/>
        <c:majorTickMark val="none"/>
        <c:minorTickMark val="none"/>
        <c:tickLblPos val="nextTo"/>
        <c:spPr>
          <a:noFill/>
          <a:ln>
            <a:noFill/>
          </a:ln>
          <a:effectLst/>
        </c:spPr>
        <c:txPr>
          <a:bodyPr rot="-60000000" vert="horz"/>
          <a:lstStyle/>
          <a:p>
            <a:pPr>
              <a:defRPr sz="700"/>
            </a:pPr>
            <a:endParaRPr lang="ru-RU"/>
          </a:p>
        </c:txPr>
        <c:crossAx val="-1527629664"/>
        <c:crosses val="max"/>
        <c:crossBetween val="between"/>
      </c:valAx>
      <c:spPr>
        <a:noFill/>
        <a:ln>
          <a:noFill/>
        </a:ln>
        <a:effectLst/>
      </c:spPr>
    </c:plotArea>
    <c:plotVisOnly val="1"/>
    <c:dispBlanksAs val="gap"/>
    <c:showDLblsOverMax val="0"/>
  </c:chart>
  <c:spPr>
    <a:noFill/>
    <a:ln>
      <a:noFill/>
    </a:ln>
    <a:effectLst/>
  </c:spPr>
  <c:txPr>
    <a:bodyPr/>
    <a:lstStyle/>
    <a:p>
      <a:pPr>
        <a:lnSpc>
          <a:spcPct val="50000"/>
        </a:lnSpc>
        <a:defRPr sz="1050">
          <a:solidFill>
            <a:schemeClr val="tx1"/>
          </a:solidFill>
          <a:latin typeface="Arial Narrow" panose="020B0606020202030204" pitchFamily="34" charset="0"/>
          <a:ea typeface="Helvetica" panose="00000500000000000000" pitchFamily="50" charset="0"/>
        </a:defRPr>
      </a:pPr>
      <a:endParaRPr lang="ru-RU"/>
    </a:p>
  </c:txPr>
  <c:externalData r:id="rId1">
    <c:autoUpdate val="0"/>
  </c:externalData>
</c:chartSpace>
</file>

<file path=ppt/charts/chart40.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ru-RU"/>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4.2776980198019808E-2"/>
          <c:y val="6.5984263783967309E-2"/>
          <c:w val="0.90737178217821779"/>
          <c:h val="0.77487253721573013"/>
        </c:manualLayout>
      </c:layout>
      <c:barChart>
        <c:barDir val="col"/>
        <c:grouping val="clustered"/>
        <c:varyColors val="0"/>
        <c:ser>
          <c:idx val="0"/>
          <c:order val="0"/>
          <c:tx>
            <c:strRef>
              <c:f>Лист1!$C$1</c:f>
              <c:strCache>
                <c:ptCount val="1"/>
                <c:pt idx="0">
                  <c:v>Столбец2</c:v>
                </c:pt>
              </c:strCache>
            </c:strRef>
          </c:tx>
          <c:spPr>
            <a:ln w="28575">
              <a:noFill/>
            </a:ln>
            <a:effectLst/>
          </c:spPr>
          <c:invertIfNegative val="0"/>
          <c:dPt>
            <c:idx val="0"/>
            <c:invertIfNegative val="0"/>
            <c:bubble3D val="0"/>
            <c:spPr>
              <a:solidFill>
                <a:srgbClr val="7F7F7F"/>
              </a:solidFill>
              <a:ln w="28575">
                <a:noFill/>
              </a:ln>
              <a:effectLst/>
            </c:spPr>
            <c:extLst>
              <c:ext xmlns:c16="http://schemas.microsoft.com/office/drawing/2014/chart" uri="{C3380CC4-5D6E-409C-BE32-E72D297353CC}">
                <c16:uniqueId val="{00000001-024D-4D1D-A88C-A040FAC630ED}"/>
              </c:ext>
            </c:extLst>
          </c:dPt>
          <c:dPt>
            <c:idx val="1"/>
            <c:invertIfNegative val="0"/>
            <c:bubble3D val="0"/>
            <c:spPr>
              <a:solidFill>
                <a:srgbClr val="7F7F7F"/>
              </a:solidFill>
              <a:ln w="28575">
                <a:noFill/>
              </a:ln>
              <a:effectLst/>
            </c:spPr>
            <c:extLst>
              <c:ext xmlns:c16="http://schemas.microsoft.com/office/drawing/2014/chart" uri="{C3380CC4-5D6E-409C-BE32-E72D297353CC}">
                <c16:uniqueId val="{00000003-024D-4D1D-A88C-A040FAC630ED}"/>
              </c:ext>
            </c:extLst>
          </c:dPt>
          <c:dPt>
            <c:idx val="2"/>
            <c:invertIfNegative val="0"/>
            <c:bubble3D val="0"/>
            <c:spPr>
              <a:solidFill>
                <a:srgbClr val="7F7F7F"/>
              </a:solidFill>
              <a:ln w="28575">
                <a:noFill/>
              </a:ln>
              <a:effectLst/>
            </c:spPr>
            <c:extLst>
              <c:ext xmlns:c16="http://schemas.microsoft.com/office/drawing/2014/chart" uri="{C3380CC4-5D6E-409C-BE32-E72D297353CC}">
                <c16:uniqueId val="{00000005-024D-4D1D-A88C-A040FAC630ED}"/>
              </c:ext>
            </c:extLst>
          </c:dPt>
          <c:dPt>
            <c:idx val="3"/>
            <c:invertIfNegative val="0"/>
            <c:bubble3D val="0"/>
            <c:spPr>
              <a:solidFill>
                <a:srgbClr val="7F7F7F"/>
              </a:solidFill>
              <a:ln w="28575">
                <a:noFill/>
              </a:ln>
              <a:effectLst/>
            </c:spPr>
            <c:extLst>
              <c:ext xmlns:c16="http://schemas.microsoft.com/office/drawing/2014/chart" uri="{C3380CC4-5D6E-409C-BE32-E72D297353CC}">
                <c16:uniqueId val="{00000007-024D-4D1D-A88C-A040FAC630ED}"/>
              </c:ext>
            </c:extLst>
          </c:dPt>
          <c:dPt>
            <c:idx val="4"/>
            <c:invertIfNegative val="0"/>
            <c:bubble3D val="0"/>
            <c:spPr>
              <a:solidFill>
                <a:srgbClr val="7F7F7F"/>
              </a:solidFill>
              <a:ln w="28575">
                <a:noFill/>
              </a:ln>
              <a:effectLst/>
            </c:spPr>
            <c:extLst>
              <c:ext xmlns:c16="http://schemas.microsoft.com/office/drawing/2014/chart" uri="{C3380CC4-5D6E-409C-BE32-E72D297353CC}">
                <c16:uniqueId val="{00000009-024D-4D1D-A88C-A040FAC630ED}"/>
              </c:ext>
            </c:extLst>
          </c:dPt>
          <c:dPt>
            <c:idx val="5"/>
            <c:invertIfNegative val="0"/>
            <c:bubble3D val="0"/>
            <c:spPr>
              <a:solidFill>
                <a:srgbClr val="7F7F7F"/>
              </a:solidFill>
              <a:ln w="28575">
                <a:noFill/>
              </a:ln>
              <a:effectLst/>
            </c:spPr>
            <c:extLst>
              <c:ext xmlns:c16="http://schemas.microsoft.com/office/drawing/2014/chart" uri="{C3380CC4-5D6E-409C-BE32-E72D297353CC}">
                <c16:uniqueId val="{0000000B-024D-4D1D-A88C-A040FAC630ED}"/>
              </c:ext>
            </c:extLst>
          </c:dPt>
          <c:dPt>
            <c:idx val="6"/>
            <c:invertIfNegative val="0"/>
            <c:bubble3D val="0"/>
            <c:spPr>
              <a:solidFill>
                <a:srgbClr val="7F7F7F"/>
              </a:solidFill>
              <a:ln w="28575">
                <a:noFill/>
              </a:ln>
              <a:effectLst/>
            </c:spPr>
            <c:extLst>
              <c:ext xmlns:c16="http://schemas.microsoft.com/office/drawing/2014/chart" uri="{C3380CC4-5D6E-409C-BE32-E72D297353CC}">
                <c16:uniqueId val="{0000000D-024D-4D1D-A88C-A040FAC630ED}"/>
              </c:ext>
            </c:extLst>
          </c:dPt>
          <c:dPt>
            <c:idx val="7"/>
            <c:invertIfNegative val="0"/>
            <c:bubble3D val="0"/>
            <c:spPr>
              <a:solidFill>
                <a:srgbClr val="7F7F7F"/>
              </a:solidFill>
              <a:ln w="28575">
                <a:noFill/>
              </a:ln>
              <a:effectLst/>
            </c:spPr>
            <c:extLst>
              <c:ext xmlns:c16="http://schemas.microsoft.com/office/drawing/2014/chart" uri="{C3380CC4-5D6E-409C-BE32-E72D297353CC}">
                <c16:uniqueId val="{0000000F-024D-4D1D-A88C-A040FAC630ED}"/>
              </c:ext>
            </c:extLst>
          </c:dPt>
          <c:dPt>
            <c:idx val="8"/>
            <c:invertIfNegative val="0"/>
            <c:bubble3D val="0"/>
            <c:spPr>
              <a:solidFill>
                <a:srgbClr val="7F7F7F"/>
              </a:solidFill>
              <a:ln w="28575">
                <a:noFill/>
              </a:ln>
              <a:effectLst/>
            </c:spPr>
            <c:extLst>
              <c:ext xmlns:c16="http://schemas.microsoft.com/office/drawing/2014/chart" uri="{C3380CC4-5D6E-409C-BE32-E72D297353CC}">
                <c16:uniqueId val="{00000011-024D-4D1D-A88C-A040FAC630ED}"/>
              </c:ext>
            </c:extLst>
          </c:dPt>
          <c:dLbls>
            <c:dLbl>
              <c:idx val="9"/>
              <c:numFmt formatCode="#,##0" sourceLinked="0"/>
              <c:spPr>
                <a:noFill/>
                <a:ln>
                  <a:noFill/>
                </a:ln>
                <a:effectLst/>
              </c:spPr>
              <c:txPr>
                <a:bodyPr wrap="square" lIns="38100" tIns="19050" rIns="38100" bIns="19050" anchor="ctr">
                  <a:spAutoFit/>
                </a:bodyPr>
                <a:lstStyle/>
                <a:p>
                  <a:pPr>
                    <a:defRPr b="1">
                      <a:solidFill>
                        <a:srgbClr val="007F76"/>
                      </a:solidFill>
                    </a:defRPr>
                  </a:pPr>
                  <a:endParaRPr lang="ru-RU"/>
                </a:p>
              </c:txPr>
              <c:showLegendKey val="0"/>
              <c:showVal val="1"/>
              <c:showCatName val="0"/>
              <c:showSerName val="0"/>
              <c:showPercent val="0"/>
              <c:showBubbleSize val="0"/>
              <c:extLst>
                <c:ext xmlns:c16="http://schemas.microsoft.com/office/drawing/2014/chart" uri="{C3380CC4-5D6E-409C-BE32-E72D297353CC}">
                  <c16:uniqueId val="{00000012-1935-4C00-8885-A965951F86B7}"/>
                </c:ext>
              </c:extLst>
            </c:dLbl>
            <c:dLbl>
              <c:idx val="10"/>
              <c:numFmt formatCode="#,##0" sourceLinked="0"/>
              <c:spPr>
                <a:noFill/>
                <a:ln>
                  <a:noFill/>
                </a:ln>
                <a:effectLst/>
              </c:spPr>
              <c:txPr>
                <a:bodyPr wrap="square" lIns="38100" tIns="19050" rIns="38100" bIns="19050" anchor="ctr">
                  <a:spAutoFit/>
                </a:bodyPr>
                <a:lstStyle/>
                <a:p>
                  <a:pPr>
                    <a:defRPr b="1">
                      <a:solidFill>
                        <a:srgbClr val="007F76"/>
                      </a:solidFill>
                    </a:defRPr>
                  </a:pPr>
                  <a:endParaRPr lang="ru-RU"/>
                </a:p>
              </c:txPr>
              <c:showLegendKey val="0"/>
              <c:showVal val="1"/>
              <c:showCatName val="0"/>
              <c:showSerName val="0"/>
              <c:showPercent val="0"/>
              <c:showBubbleSize val="0"/>
              <c:extLst>
                <c:ext xmlns:c16="http://schemas.microsoft.com/office/drawing/2014/chart" uri="{C3380CC4-5D6E-409C-BE32-E72D297353CC}">
                  <c16:uniqueId val="{00000013-1935-4C00-8885-A965951F86B7}"/>
                </c:ext>
              </c:extLst>
            </c:dLbl>
            <c:dLbl>
              <c:idx val="11"/>
              <c:numFmt formatCode="#,##0" sourceLinked="0"/>
              <c:spPr>
                <a:noFill/>
                <a:ln>
                  <a:noFill/>
                </a:ln>
                <a:effectLst/>
              </c:spPr>
              <c:txPr>
                <a:bodyPr wrap="square" lIns="38100" tIns="19050" rIns="38100" bIns="19050" anchor="ctr">
                  <a:spAutoFit/>
                </a:bodyPr>
                <a:lstStyle/>
                <a:p>
                  <a:pPr>
                    <a:defRPr b="1">
                      <a:solidFill>
                        <a:srgbClr val="007F76"/>
                      </a:solidFill>
                    </a:defRPr>
                  </a:pPr>
                  <a:endParaRPr lang="ru-RU"/>
                </a:p>
              </c:txPr>
              <c:showLegendKey val="0"/>
              <c:showVal val="1"/>
              <c:showCatName val="0"/>
              <c:showSerName val="0"/>
              <c:showPercent val="0"/>
              <c:showBubbleSize val="0"/>
              <c:extLst>
                <c:ext xmlns:c16="http://schemas.microsoft.com/office/drawing/2014/chart" uri="{C3380CC4-5D6E-409C-BE32-E72D297353CC}">
                  <c16:uniqueId val="{00000014-1935-4C00-8885-A965951F86B7}"/>
                </c:ext>
              </c:extLst>
            </c:dLbl>
            <c:numFmt formatCode="#,##0" sourceLinked="0"/>
            <c:spPr>
              <a:noFill/>
              <a:ln>
                <a:noFill/>
              </a:ln>
              <a:effectLst/>
            </c:spPr>
            <c:showLegendKey val="0"/>
            <c:showVal val="1"/>
            <c:showCatName val="0"/>
            <c:showSerName val="0"/>
            <c:showPercent val="0"/>
            <c:showBubbleSize val="0"/>
            <c:showLeaderLines val="0"/>
            <c:extLst>
              <c:ext xmlns:c15="http://schemas.microsoft.com/office/drawing/2012/chart" uri="{CE6537A1-D6FC-4f65-9D91-7224C49458BB}">
                <c15:showLeaderLines val="1"/>
              </c:ext>
            </c:extLst>
          </c:dLbls>
          <c:cat>
            <c:multiLvlStrRef>
              <c:f>Лист1!$A$2:$B$13</c:f>
              <c:multiLvlStrCache>
                <c:ptCount val="12"/>
                <c:lvl>
                  <c:pt idx="0">
                    <c:v>I</c:v>
                  </c:pt>
                  <c:pt idx="1">
                    <c:v>II</c:v>
                  </c:pt>
                  <c:pt idx="2">
                    <c:v>III</c:v>
                  </c:pt>
                  <c:pt idx="3">
                    <c:v>IV</c:v>
                  </c:pt>
                  <c:pt idx="4">
                    <c:v>I</c:v>
                  </c:pt>
                  <c:pt idx="5">
                    <c:v>II</c:v>
                  </c:pt>
                  <c:pt idx="6">
                    <c:v>III</c:v>
                  </c:pt>
                  <c:pt idx="7">
                    <c:v>IV</c:v>
                  </c:pt>
                  <c:pt idx="8">
                    <c:v>I</c:v>
                  </c:pt>
                  <c:pt idx="9">
                    <c:v>II</c:v>
                  </c:pt>
                  <c:pt idx="10">
                    <c:v>III</c:v>
                  </c:pt>
                  <c:pt idx="11">
                    <c:v>IV</c:v>
                  </c:pt>
                </c:lvl>
                <c:lvl>
                  <c:pt idx="0">
                    <c:v>2021</c:v>
                  </c:pt>
                  <c:pt idx="4">
                    <c:v>2022</c:v>
                  </c:pt>
                  <c:pt idx="8">
                    <c:v>2023</c:v>
                  </c:pt>
                </c:lvl>
              </c:multiLvlStrCache>
            </c:multiLvlStrRef>
          </c:cat>
          <c:val>
            <c:numRef>
              <c:f>Лист1!$C$2:$C$13</c:f>
              <c:numCache>
                <c:formatCode>#,##0.00</c:formatCode>
                <c:ptCount val="12"/>
                <c:pt idx="0">
                  <c:v>5830</c:v>
                </c:pt>
                <c:pt idx="1">
                  <c:v>7904</c:v>
                </c:pt>
                <c:pt idx="2">
                  <c:v>10318</c:v>
                </c:pt>
                <c:pt idx="3">
                  <c:v>6647</c:v>
                </c:pt>
                <c:pt idx="4">
                  <c:v>6100</c:v>
                </c:pt>
                <c:pt idx="5">
                  <c:v>6498</c:v>
                </c:pt>
                <c:pt idx="6">
                  <c:v>8381</c:v>
                </c:pt>
                <c:pt idx="7">
                  <c:v>6494</c:v>
                </c:pt>
                <c:pt idx="8">
                  <c:v>5552</c:v>
                </c:pt>
                <c:pt idx="9">
                  <c:v>6432</c:v>
                </c:pt>
                <c:pt idx="10">
                  <c:v>7099</c:v>
                </c:pt>
                <c:pt idx="11">
                  <c:v>9104</c:v>
                </c:pt>
              </c:numCache>
            </c:numRef>
          </c:val>
          <c:extLst>
            <c:ext xmlns:c16="http://schemas.microsoft.com/office/drawing/2014/chart" uri="{C3380CC4-5D6E-409C-BE32-E72D297353CC}">
              <c16:uniqueId val="{00000015-024D-4D1D-A88C-A040FAC630ED}"/>
            </c:ext>
          </c:extLst>
        </c:ser>
        <c:dLbls>
          <c:showLegendKey val="0"/>
          <c:showVal val="0"/>
          <c:showCatName val="0"/>
          <c:showSerName val="0"/>
          <c:showPercent val="0"/>
          <c:showBubbleSize val="0"/>
        </c:dLbls>
        <c:gapWidth val="35"/>
        <c:axId val="-1527629664"/>
        <c:axId val="-1527635648"/>
      </c:barChart>
      <c:barChart>
        <c:barDir val="col"/>
        <c:grouping val="clustered"/>
        <c:varyColors val="0"/>
        <c:ser>
          <c:idx val="1"/>
          <c:order val="1"/>
          <c:tx>
            <c:strRef>
              <c:f>Лист1!$D$1</c:f>
              <c:strCache>
                <c:ptCount val="1"/>
              </c:strCache>
            </c:strRef>
          </c:tx>
          <c:invertIfNegative val="0"/>
          <c:cat>
            <c:multiLvlStrRef>
              <c:f>Лист1!$A$2:$B$13</c:f>
              <c:multiLvlStrCache>
                <c:ptCount val="12"/>
                <c:lvl>
                  <c:pt idx="0">
                    <c:v>I</c:v>
                  </c:pt>
                  <c:pt idx="1">
                    <c:v>II</c:v>
                  </c:pt>
                  <c:pt idx="2">
                    <c:v>III</c:v>
                  </c:pt>
                  <c:pt idx="3">
                    <c:v>IV</c:v>
                  </c:pt>
                  <c:pt idx="4">
                    <c:v>I</c:v>
                  </c:pt>
                  <c:pt idx="5">
                    <c:v>II</c:v>
                  </c:pt>
                  <c:pt idx="6">
                    <c:v>III</c:v>
                  </c:pt>
                  <c:pt idx="7">
                    <c:v>IV</c:v>
                  </c:pt>
                  <c:pt idx="8">
                    <c:v>I</c:v>
                  </c:pt>
                  <c:pt idx="9">
                    <c:v>II</c:v>
                  </c:pt>
                  <c:pt idx="10">
                    <c:v>III</c:v>
                  </c:pt>
                  <c:pt idx="11">
                    <c:v>IV</c:v>
                  </c:pt>
                </c:lvl>
                <c:lvl>
                  <c:pt idx="0">
                    <c:v>2021</c:v>
                  </c:pt>
                  <c:pt idx="4">
                    <c:v>2022</c:v>
                  </c:pt>
                  <c:pt idx="8">
                    <c:v>2023</c:v>
                  </c:pt>
                </c:lvl>
              </c:multiLvlStrCache>
            </c:multiLvlStrRef>
          </c:cat>
          <c:val>
            <c:numRef>
              <c:f>Лист1!$D$2:$D$13</c:f>
              <c:numCache>
                <c:formatCode>General</c:formatCode>
                <c:ptCount val="12"/>
              </c:numCache>
            </c:numRef>
          </c:val>
          <c:extLst>
            <c:ext xmlns:c16="http://schemas.microsoft.com/office/drawing/2014/chart" uri="{C3380CC4-5D6E-409C-BE32-E72D297353CC}">
              <c16:uniqueId val="{00000016-024D-4D1D-A88C-A040FAC630ED}"/>
            </c:ext>
          </c:extLst>
        </c:ser>
        <c:dLbls>
          <c:showLegendKey val="0"/>
          <c:showVal val="0"/>
          <c:showCatName val="0"/>
          <c:showSerName val="0"/>
          <c:showPercent val="0"/>
          <c:showBubbleSize val="0"/>
        </c:dLbls>
        <c:gapWidth val="35"/>
        <c:axId val="472971256"/>
        <c:axId val="472969456"/>
      </c:barChart>
      <c:catAx>
        <c:axId val="-1527629664"/>
        <c:scaling>
          <c:orientation val="minMax"/>
        </c:scaling>
        <c:delete val="0"/>
        <c:axPos val="b"/>
        <c:numFmt formatCode="General" sourceLinked="1"/>
        <c:majorTickMark val="none"/>
        <c:minorTickMark val="none"/>
        <c:tickLblPos val="nextTo"/>
        <c:spPr>
          <a:noFill/>
          <a:ln w="9525" cap="flat" cmpd="sng" algn="ctr">
            <a:solidFill>
              <a:schemeClr val="tx1">
                <a:lumMod val="15000"/>
                <a:lumOff val="85000"/>
              </a:schemeClr>
            </a:solidFill>
            <a:round/>
          </a:ln>
          <a:effectLst/>
        </c:spPr>
        <c:txPr>
          <a:bodyPr rot="-60000000" vert="horz"/>
          <a:lstStyle/>
          <a:p>
            <a:pPr>
              <a:defRPr/>
            </a:pPr>
            <a:endParaRPr lang="ru-RU"/>
          </a:p>
        </c:txPr>
        <c:crossAx val="-1527635648"/>
        <c:crosses val="autoZero"/>
        <c:auto val="1"/>
        <c:lblAlgn val="ctr"/>
        <c:lblOffset val="0"/>
        <c:noMultiLvlLbl val="0"/>
      </c:catAx>
      <c:valAx>
        <c:axId val="-1527635648"/>
        <c:scaling>
          <c:orientation val="minMax"/>
          <c:max val="10000"/>
          <c:min val="0"/>
        </c:scaling>
        <c:delete val="0"/>
        <c:axPos val="l"/>
        <c:majorGridlines>
          <c:spPr>
            <a:ln w="9525" cap="flat" cmpd="sng" algn="ctr">
              <a:solidFill>
                <a:schemeClr val="tx1">
                  <a:lumMod val="15000"/>
                  <a:lumOff val="85000"/>
                </a:schemeClr>
              </a:solidFill>
              <a:prstDash val="sysDot"/>
              <a:round/>
            </a:ln>
            <a:effectLst/>
          </c:spPr>
        </c:majorGridlines>
        <c:numFmt formatCode="#,##0" sourceLinked="0"/>
        <c:majorTickMark val="out"/>
        <c:minorTickMark val="none"/>
        <c:tickLblPos val="nextTo"/>
        <c:spPr>
          <a:noFill/>
          <a:ln>
            <a:noFill/>
          </a:ln>
          <a:effectLst/>
        </c:spPr>
        <c:txPr>
          <a:bodyPr rot="-60000000" vert="horz"/>
          <a:lstStyle/>
          <a:p>
            <a:pPr>
              <a:defRPr sz="700"/>
            </a:pPr>
            <a:endParaRPr lang="ru-RU"/>
          </a:p>
        </c:txPr>
        <c:crossAx val="-1527629664"/>
        <c:crosses val="autoZero"/>
        <c:crossBetween val="between"/>
        <c:majorUnit val="2000"/>
      </c:valAx>
      <c:valAx>
        <c:axId val="472969456"/>
        <c:scaling>
          <c:orientation val="minMax"/>
          <c:max val="10000"/>
          <c:min val="0"/>
        </c:scaling>
        <c:delete val="0"/>
        <c:axPos val="r"/>
        <c:numFmt formatCode="#,##0" sourceLinked="0"/>
        <c:majorTickMark val="none"/>
        <c:minorTickMark val="none"/>
        <c:tickLblPos val="nextTo"/>
        <c:spPr>
          <a:ln>
            <a:noFill/>
          </a:ln>
        </c:spPr>
        <c:txPr>
          <a:bodyPr/>
          <a:lstStyle/>
          <a:p>
            <a:pPr>
              <a:defRPr sz="700"/>
            </a:pPr>
            <a:endParaRPr lang="ru-RU"/>
          </a:p>
        </c:txPr>
        <c:crossAx val="472971256"/>
        <c:crosses val="max"/>
        <c:crossBetween val="between"/>
        <c:majorUnit val="2000"/>
      </c:valAx>
      <c:catAx>
        <c:axId val="472971256"/>
        <c:scaling>
          <c:orientation val="minMax"/>
        </c:scaling>
        <c:delete val="1"/>
        <c:axPos val="b"/>
        <c:numFmt formatCode="General" sourceLinked="1"/>
        <c:majorTickMark val="out"/>
        <c:minorTickMark val="none"/>
        <c:tickLblPos val="nextTo"/>
        <c:crossAx val="472969456"/>
        <c:crosses val="autoZero"/>
        <c:auto val="1"/>
        <c:lblAlgn val="ctr"/>
        <c:lblOffset val="100"/>
        <c:noMultiLvlLbl val="0"/>
      </c:catAx>
      <c:spPr>
        <a:noFill/>
        <a:ln>
          <a:noFill/>
        </a:ln>
        <a:effectLst/>
      </c:spPr>
    </c:plotArea>
    <c:plotVisOnly val="1"/>
    <c:dispBlanksAs val="gap"/>
    <c:showDLblsOverMax val="0"/>
  </c:chart>
  <c:spPr>
    <a:noFill/>
    <a:ln>
      <a:noFill/>
    </a:ln>
    <a:effectLst/>
  </c:spPr>
  <c:txPr>
    <a:bodyPr/>
    <a:lstStyle/>
    <a:p>
      <a:pPr>
        <a:lnSpc>
          <a:spcPct val="50000"/>
        </a:lnSpc>
        <a:defRPr sz="1050">
          <a:solidFill>
            <a:schemeClr val="tx1"/>
          </a:solidFill>
          <a:latin typeface="Arial Narrow" panose="020B0606020202030204" pitchFamily="34" charset="0"/>
          <a:ea typeface="Helvetica" panose="00000500000000000000" pitchFamily="50" charset="0"/>
        </a:defRPr>
      </a:pPr>
      <a:endParaRPr lang="ru-RU"/>
    </a:p>
  </c:txPr>
  <c:externalData r:id="rId1">
    <c:autoUpdate val="0"/>
  </c:externalData>
</c:chartSpace>
</file>

<file path=ppt/charts/chart41.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ru-RU"/>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4.2776980198019808E-2"/>
          <c:y val="6.5984405139378935E-2"/>
          <c:w val="0.90737178217821779"/>
          <c:h val="0.77487253721573013"/>
        </c:manualLayout>
      </c:layout>
      <c:barChart>
        <c:barDir val="col"/>
        <c:grouping val="clustered"/>
        <c:varyColors val="0"/>
        <c:ser>
          <c:idx val="0"/>
          <c:order val="0"/>
          <c:tx>
            <c:strRef>
              <c:f>Лист1!$C$1</c:f>
              <c:strCache>
                <c:ptCount val="1"/>
                <c:pt idx="0">
                  <c:v>0</c:v>
                </c:pt>
              </c:strCache>
            </c:strRef>
          </c:tx>
          <c:spPr>
            <a:ln w="28575">
              <a:noFill/>
            </a:ln>
            <a:effectLst/>
          </c:spPr>
          <c:invertIfNegative val="0"/>
          <c:dPt>
            <c:idx val="0"/>
            <c:invertIfNegative val="0"/>
            <c:bubble3D val="0"/>
            <c:spPr>
              <a:solidFill>
                <a:srgbClr val="7F7F7F"/>
              </a:solidFill>
              <a:ln w="28575">
                <a:noFill/>
              </a:ln>
              <a:effectLst/>
            </c:spPr>
            <c:extLst>
              <c:ext xmlns:c16="http://schemas.microsoft.com/office/drawing/2014/chart" uri="{C3380CC4-5D6E-409C-BE32-E72D297353CC}">
                <c16:uniqueId val="{00000001-905F-4CE7-A2A1-A0ED1ED0C31C}"/>
              </c:ext>
            </c:extLst>
          </c:dPt>
          <c:dPt>
            <c:idx val="1"/>
            <c:invertIfNegative val="0"/>
            <c:bubble3D val="0"/>
            <c:spPr>
              <a:solidFill>
                <a:srgbClr val="7F7F7F"/>
              </a:solidFill>
              <a:ln w="28575">
                <a:noFill/>
              </a:ln>
              <a:effectLst/>
            </c:spPr>
            <c:extLst>
              <c:ext xmlns:c16="http://schemas.microsoft.com/office/drawing/2014/chart" uri="{C3380CC4-5D6E-409C-BE32-E72D297353CC}">
                <c16:uniqueId val="{00000003-905F-4CE7-A2A1-A0ED1ED0C31C}"/>
              </c:ext>
            </c:extLst>
          </c:dPt>
          <c:dPt>
            <c:idx val="2"/>
            <c:invertIfNegative val="0"/>
            <c:bubble3D val="0"/>
            <c:spPr>
              <a:solidFill>
                <a:srgbClr val="7F7F7F"/>
              </a:solidFill>
              <a:ln w="28575">
                <a:noFill/>
              </a:ln>
              <a:effectLst/>
            </c:spPr>
            <c:extLst>
              <c:ext xmlns:c16="http://schemas.microsoft.com/office/drawing/2014/chart" uri="{C3380CC4-5D6E-409C-BE32-E72D297353CC}">
                <c16:uniqueId val="{00000005-905F-4CE7-A2A1-A0ED1ED0C31C}"/>
              </c:ext>
            </c:extLst>
          </c:dPt>
          <c:dPt>
            <c:idx val="3"/>
            <c:invertIfNegative val="0"/>
            <c:bubble3D val="0"/>
            <c:spPr>
              <a:solidFill>
                <a:srgbClr val="7F7F7F"/>
              </a:solidFill>
              <a:ln w="28575">
                <a:noFill/>
              </a:ln>
              <a:effectLst/>
            </c:spPr>
            <c:extLst>
              <c:ext xmlns:c16="http://schemas.microsoft.com/office/drawing/2014/chart" uri="{C3380CC4-5D6E-409C-BE32-E72D297353CC}">
                <c16:uniqueId val="{00000007-905F-4CE7-A2A1-A0ED1ED0C31C}"/>
              </c:ext>
            </c:extLst>
          </c:dPt>
          <c:dPt>
            <c:idx val="4"/>
            <c:invertIfNegative val="0"/>
            <c:bubble3D val="0"/>
            <c:spPr>
              <a:solidFill>
                <a:srgbClr val="7F7F7F"/>
              </a:solidFill>
              <a:ln w="28575">
                <a:noFill/>
              </a:ln>
              <a:effectLst/>
            </c:spPr>
            <c:extLst>
              <c:ext xmlns:c16="http://schemas.microsoft.com/office/drawing/2014/chart" uri="{C3380CC4-5D6E-409C-BE32-E72D297353CC}">
                <c16:uniqueId val="{00000009-905F-4CE7-A2A1-A0ED1ED0C31C}"/>
              </c:ext>
            </c:extLst>
          </c:dPt>
          <c:dPt>
            <c:idx val="5"/>
            <c:invertIfNegative val="0"/>
            <c:bubble3D val="0"/>
            <c:spPr>
              <a:solidFill>
                <a:schemeClr val="accent3">
                  <a:lumMod val="50000"/>
                </a:schemeClr>
              </a:solidFill>
              <a:ln w="28575">
                <a:noFill/>
              </a:ln>
              <a:effectLst/>
            </c:spPr>
            <c:extLst>
              <c:ext xmlns:c16="http://schemas.microsoft.com/office/drawing/2014/chart" uri="{C3380CC4-5D6E-409C-BE32-E72D297353CC}">
                <c16:uniqueId val="{0000000B-905F-4CE7-A2A1-A0ED1ED0C31C}"/>
              </c:ext>
            </c:extLst>
          </c:dPt>
          <c:dPt>
            <c:idx val="6"/>
            <c:invertIfNegative val="0"/>
            <c:bubble3D val="0"/>
            <c:spPr>
              <a:solidFill>
                <a:schemeClr val="accent3">
                  <a:lumMod val="50000"/>
                </a:schemeClr>
              </a:solidFill>
              <a:ln w="28575">
                <a:noFill/>
              </a:ln>
              <a:effectLst/>
            </c:spPr>
            <c:extLst>
              <c:ext xmlns:c16="http://schemas.microsoft.com/office/drawing/2014/chart" uri="{C3380CC4-5D6E-409C-BE32-E72D297353CC}">
                <c16:uniqueId val="{0000000D-905F-4CE7-A2A1-A0ED1ED0C31C}"/>
              </c:ext>
            </c:extLst>
          </c:dPt>
          <c:dPt>
            <c:idx val="7"/>
            <c:invertIfNegative val="0"/>
            <c:bubble3D val="0"/>
            <c:spPr>
              <a:solidFill>
                <a:schemeClr val="accent3">
                  <a:lumMod val="50000"/>
                </a:schemeClr>
              </a:solidFill>
              <a:ln w="28575">
                <a:noFill/>
              </a:ln>
              <a:effectLst/>
            </c:spPr>
            <c:extLst>
              <c:ext xmlns:c16="http://schemas.microsoft.com/office/drawing/2014/chart" uri="{C3380CC4-5D6E-409C-BE32-E72D297353CC}">
                <c16:uniqueId val="{0000000F-905F-4CE7-A2A1-A0ED1ED0C31C}"/>
              </c:ext>
            </c:extLst>
          </c:dPt>
          <c:dLbls>
            <c:dLbl>
              <c:idx val="5"/>
              <c:numFmt formatCode="#,##0" sourceLinked="0"/>
              <c:spPr>
                <a:noFill/>
                <a:ln>
                  <a:noFill/>
                </a:ln>
                <a:effectLst/>
              </c:spPr>
              <c:txPr>
                <a:bodyPr wrap="square" lIns="38100" tIns="19050" rIns="38100" bIns="19050" anchor="ctr">
                  <a:spAutoFit/>
                </a:bodyPr>
                <a:lstStyle/>
                <a:p>
                  <a:pPr>
                    <a:defRPr sz="700" b="1">
                      <a:solidFill>
                        <a:schemeClr val="accent3">
                          <a:lumMod val="50000"/>
                        </a:schemeClr>
                      </a:solidFill>
                    </a:defRPr>
                  </a:pPr>
                  <a:endParaRPr lang="ru-RU"/>
                </a:p>
              </c:txPr>
              <c:showLegendKey val="0"/>
              <c:showVal val="1"/>
              <c:showCatName val="0"/>
              <c:showSerName val="0"/>
              <c:showPercent val="0"/>
              <c:showBubbleSize val="0"/>
              <c:extLst>
                <c:ext xmlns:c16="http://schemas.microsoft.com/office/drawing/2014/chart" uri="{C3380CC4-5D6E-409C-BE32-E72D297353CC}">
                  <c16:uniqueId val="{0000000B-905F-4CE7-A2A1-A0ED1ED0C31C}"/>
                </c:ext>
              </c:extLst>
            </c:dLbl>
            <c:dLbl>
              <c:idx val="6"/>
              <c:numFmt formatCode="#,##0" sourceLinked="0"/>
              <c:spPr>
                <a:noFill/>
                <a:ln>
                  <a:noFill/>
                </a:ln>
                <a:effectLst/>
              </c:spPr>
              <c:txPr>
                <a:bodyPr wrap="square" lIns="38100" tIns="19050" rIns="38100" bIns="19050" anchor="ctr">
                  <a:spAutoFit/>
                </a:bodyPr>
                <a:lstStyle/>
                <a:p>
                  <a:pPr>
                    <a:defRPr sz="700" b="1">
                      <a:solidFill>
                        <a:schemeClr val="accent3">
                          <a:lumMod val="50000"/>
                        </a:schemeClr>
                      </a:solidFill>
                    </a:defRPr>
                  </a:pPr>
                  <a:endParaRPr lang="ru-RU"/>
                </a:p>
              </c:txPr>
              <c:showLegendKey val="0"/>
              <c:showVal val="1"/>
              <c:showCatName val="0"/>
              <c:showSerName val="0"/>
              <c:showPercent val="0"/>
              <c:showBubbleSize val="0"/>
              <c:extLst>
                <c:ext xmlns:c16="http://schemas.microsoft.com/office/drawing/2014/chart" uri="{C3380CC4-5D6E-409C-BE32-E72D297353CC}">
                  <c16:uniqueId val="{0000000D-905F-4CE7-A2A1-A0ED1ED0C31C}"/>
                </c:ext>
              </c:extLst>
            </c:dLbl>
            <c:dLbl>
              <c:idx val="7"/>
              <c:numFmt formatCode="#,##0" sourceLinked="0"/>
              <c:spPr>
                <a:noFill/>
                <a:ln>
                  <a:noFill/>
                </a:ln>
                <a:effectLst/>
              </c:spPr>
              <c:txPr>
                <a:bodyPr wrap="square" lIns="38100" tIns="19050" rIns="38100" bIns="19050" anchor="ctr">
                  <a:spAutoFit/>
                </a:bodyPr>
                <a:lstStyle/>
                <a:p>
                  <a:pPr>
                    <a:defRPr sz="700" b="1">
                      <a:solidFill>
                        <a:schemeClr val="accent3">
                          <a:lumMod val="50000"/>
                        </a:schemeClr>
                      </a:solidFill>
                    </a:defRPr>
                  </a:pPr>
                  <a:endParaRPr lang="ru-RU"/>
                </a:p>
              </c:txPr>
              <c:showLegendKey val="0"/>
              <c:showVal val="1"/>
              <c:showCatName val="0"/>
              <c:showSerName val="0"/>
              <c:showPercent val="0"/>
              <c:showBubbleSize val="0"/>
              <c:extLst>
                <c:ext xmlns:c16="http://schemas.microsoft.com/office/drawing/2014/chart" uri="{C3380CC4-5D6E-409C-BE32-E72D297353CC}">
                  <c16:uniqueId val="{0000000F-905F-4CE7-A2A1-A0ED1ED0C31C}"/>
                </c:ext>
              </c:extLst>
            </c:dLbl>
            <c:numFmt formatCode="#,##0" sourceLinked="0"/>
            <c:spPr>
              <a:noFill/>
              <a:ln>
                <a:noFill/>
              </a:ln>
              <a:effectLst/>
            </c:spPr>
            <c:txPr>
              <a:bodyPr wrap="square" lIns="38100" tIns="19050" rIns="38100" bIns="19050" anchor="ctr">
                <a:spAutoFit/>
              </a:bodyPr>
              <a:lstStyle/>
              <a:p>
                <a:pPr>
                  <a:defRPr sz="700"/>
                </a:pPr>
                <a:endParaRPr lang="ru-RU"/>
              </a:p>
            </c:txPr>
            <c:showLegendKey val="0"/>
            <c:showVal val="1"/>
            <c:showCatName val="0"/>
            <c:showSerName val="0"/>
            <c:showPercent val="0"/>
            <c:showBubbleSize val="0"/>
            <c:showLeaderLines val="0"/>
            <c:extLst>
              <c:ext xmlns:c15="http://schemas.microsoft.com/office/drawing/2012/chart" uri="{CE6537A1-D6FC-4f65-9D91-7224C49458BB}">
                <c15:showLeaderLines val="1"/>
              </c:ext>
            </c:extLst>
          </c:dLbls>
          <c:cat>
            <c:multiLvlStrRef>
              <c:f>Лист1!$A$2:$B$9</c:f>
              <c:multiLvlStrCache>
                <c:ptCount val="8"/>
                <c:lvl>
                  <c:pt idx="0">
                    <c:v>I</c:v>
                  </c:pt>
                  <c:pt idx="1">
                    <c:v>II</c:v>
                  </c:pt>
                  <c:pt idx="2">
                    <c:v>III</c:v>
                  </c:pt>
                  <c:pt idx="3">
                    <c:v>IV</c:v>
                  </c:pt>
                  <c:pt idx="4">
                    <c:v>I</c:v>
                  </c:pt>
                  <c:pt idx="5">
                    <c:v>II</c:v>
                  </c:pt>
                  <c:pt idx="6">
                    <c:v>III</c:v>
                  </c:pt>
                  <c:pt idx="7">
                    <c:v>IV</c:v>
                  </c:pt>
                </c:lvl>
                <c:lvl>
                  <c:pt idx="0">
                    <c:v>2022</c:v>
                  </c:pt>
                  <c:pt idx="4">
                    <c:v>2023</c:v>
                  </c:pt>
                </c:lvl>
              </c:multiLvlStrCache>
            </c:multiLvlStrRef>
          </c:cat>
          <c:val>
            <c:numRef>
              <c:f>Лист1!$C$2:$C$9</c:f>
              <c:numCache>
                <c:formatCode>#,##0.00</c:formatCode>
                <c:ptCount val="8"/>
                <c:pt idx="0">
                  <c:v>6100</c:v>
                </c:pt>
                <c:pt idx="1">
                  <c:v>6498</c:v>
                </c:pt>
                <c:pt idx="2">
                  <c:v>8381</c:v>
                </c:pt>
                <c:pt idx="3">
                  <c:v>6494</c:v>
                </c:pt>
                <c:pt idx="4">
                  <c:v>5552</c:v>
                </c:pt>
                <c:pt idx="5">
                  <c:v>6857</c:v>
                </c:pt>
                <c:pt idx="6">
                  <c:v>7883</c:v>
                </c:pt>
                <c:pt idx="7">
                  <c:v>9787</c:v>
                </c:pt>
              </c:numCache>
            </c:numRef>
          </c:val>
          <c:extLst>
            <c:ext xmlns:c16="http://schemas.microsoft.com/office/drawing/2014/chart" uri="{C3380CC4-5D6E-409C-BE32-E72D297353CC}">
              <c16:uniqueId val="{00000018-905F-4CE7-A2A1-A0ED1ED0C31C}"/>
            </c:ext>
          </c:extLst>
        </c:ser>
        <c:dLbls>
          <c:showLegendKey val="0"/>
          <c:showVal val="0"/>
          <c:showCatName val="0"/>
          <c:showSerName val="0"/>
          <c:showPercent val="0"/>
          <c:showBubbleSize val="0"/>
        </c:dLbls>
        <c:gapWidth val="35"/>
        <c:axId val="-1527629664"/>
        <c:axId val="-1527635648"/>
      </c:barChart>
      <c:catAx>
        <c:axId val="-1527629664"/>
        <c:scaling>
          <c:orientation val="minMax"/>
        </c:scaling>
        <c:delete val="0"/>
        <c:axPos val="b"/>
        <c:numFmt formatCode="General" sourceLinked="1"/>
        <c:majorTickMark val="none"/>
        <c:minorTickMark val="none"/>
        <c:tickLblPos val="nextTo"/>
        <c:spPr>
          <a:noFill/>
          <a:ln w="9525" cap="flat" cmpd="sng" algn="ctr">
            <a:solidFill>
              <a:schemeClr val="tx1">
                <a:lumMod val="15000"/>
                <a:lumOff val="85000"/>
              </a:schemeClr>
            </a:solidFill>
            <a:round/>
          </a:ln>
          <a:effectLst/>
        </c:spPr>
        <c:txPr>
          <a:bodyPr rot="-60000000" vert="horz"/>
          <a:lstStyle/>
          <a:p>
            <a:pPr>
              <a:defRPr/>
            </a:pPr>
            <a:endParaRPr lang="ru-RU"/>
          </a:p>
        </c:txPr>
        <c:crossAx val="-1527635648"/>
        <c:crosses val="autoZero"/>
        <c:auto val="1"/>
        <c:lblAlgn val="ctr"/>
        <c:lblOffset val="0"/>
        <c:noMultiLvlLbl val="0"/>
      </c:catAx>
      <c:valAx>
        <c:axId val="-1527635648"/>
        <c:scaling>
          <c:orientation val="minMax"/>
          <c:max val="10000"/>
        </c:scaling>
        <c:delete val="0"/>
        <c:axPos val="l"/>
        <c:majorGridlines>
          <c:spPr>
            <a:ln w="9525" cap="flat" cmpd="sng" algn="ctr">
              <a:solidFill>
                <a:schemeClr val="tx1">
                  <a:lumMod val="15000"/>
                  <a:lumOff val="85000"/>
                </a:schemeClr>
              </a:solidFill>
              <a:prstDash val="sysDot"/>
              <a:round/>
            </a:ln>
            <a:effectLst/>
          </c:spPr>
        </c:majorGridlines>
        <c:numFmt formatCode="#,##0" sourceLinked="0"/>
        <c:majorTickMark val="none"/>
        <c:minorTickMark val="none"/>
        <c:tickLblPos val="nextTo"/>
        <c:spPr>
          <a:noFill/>
          <a:ln>
            <a:noFill/>
          </a:ln>
          <a:effectLst/>
        </c:spPr>
        <c:txPr>
          <a:bodyPr rot="-60000000" vert="horz"/>
          <a:lstStyle/>
          <a:p>
            <a:pPr>
              <a:defRPr sz="700"/>
            </a:pPr>
            <a:endParaRPr lang="ru-RU"/>
          </a:p>
        </c:txPr>
        <c:crossAx val="-1527629664"/>
        <c:crosses val="autoZero"/>
        <c:crossBetween val="between"/>
        <c:majorUnit val="2000"/>
      </c:valAx>
      <c:spPr>
        <a:noFill/>
        <a:ln>
          <a:noFill/>
        </a:ln>
        <a:effectLst/>
      </c:spPr>
    </c:plotArea>
    <c:plotVisOnly val="1"/>
    <c:dispBlanksAs val="gap"/>
    <c:showDLblsOverMax val="0"/>
  </c:chart>
  <c:spPr>
    <a:noFill/>
    <a:ln>
      <a:noFill/>
    </a:ln>
    <a:effectLst/>
  </c:spPr>
  <c:txPr>
    <a:bodyPr/>
    <a:lstStyle/>
    <a:p>
      <a:pPr>
        <a:lnSpc>
          <a:spcPct val="50000"/>
        </a:lnSpc>
        <a:defRPr sz="1050">
          <a:solidFill>
            <a:schemeClr val="tx1"/>
          </a:solidFill>
          <a:latin typeface="Arial Narrow" panose="020B0606020202030204" pitchFamily="34" charset="0"/>
          <a:ea typeface="Helvetica" panose="00000500000000000000" pitchFamily="50" charset="0"/>
        </a:defRPr>
      </a:pPr>
      <a:endParaRPr lang="ru-RU"/>
    </a:p>
  </c:txPr>
  <c:externalData r:id="rId1">
    <c:autoUpdate val="0"/>
  </c:externalData>
</c:chartSpace>
</file>

<file path=ppt/charts/chart42.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ru-RU"/>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4.2776980198019808E-2"/>
          <c:y val="6.5984405139378935E-2"/>
          <c:w val="0.90737178217821779"/>
          <c:h val="0.77487253721573013"/>
        </c:manualLayout>
      </c:layout>
      <c:barChart>
        <c:barDir val="col"/>
        <c:grouping val="clustered"/>
        <c:varyColors val="0"/>
        <c:ser>
          <c:idx val="0"/>
          <c:order val="0"/>
          <c:tx>
            <c:strRef>
              <c:f>Лист1!$C$1</c:f>
              <c:strCache>
                <c:ptCount val="1"/>
                <c:pt idx="0">
                  <c:v>Столбец2</c:v>
                </c:pt>
              </c:strCache>
            </c:strRef>
          </c:tx>
          <c:spPr>
            <a:ln w="28575">
              <a:noFill/>
            </a:ln>
            <a:effectLst/>
          </c:spPr>
          <c:invertIfNegative val="0"/>
          <c:dPt>
            <c:idx val="0"/>
            <c:invertIfNegative val="0"/>
            <c:bubble3D val="0"/>
            <c:spPr>
              <a:solidFill>
                <a:srgbClr val="7F7F7F"/>
              </a:solidFill>
              <a:ln w="28575">
                <a:noFill/>
              </a:ln>
              <a:effectLst/>
            </c:spPr>
            <c:extLst>
              <c:ext xmlns:c16="http://schemas.microsoft.com/office/drawing/2014/chart" uri="{C3380CC4-5D6E-409C-BE32-E72D297353CC}">
                <c16:uniqueId val="{00000001-905F-4CE7-A2A1-A0ED1ED0C31C}"/>
              </c:ext>
            </c:extLst>
          </c:dPt>
          <c:dPt>
            <c:idx val="1"/>
            <c:invertIfNegative val="0"/>
            <c:bubble3D val="0"/>
            <c:spPr>
              <a:solidFill>
                <a:srgbClr val="7F7F7F"/>
              </a:solidFill>
              <a:ln w="28575">
                <a:noFill/>
              </a:ln>
              <a:effectLst/>
            </c:spPr>
            <c:extLst>
              <c:ext xmlns:c16="http://schemas.microsoft.com/office/drawing/2014/chart" uri="{C3380CC4-5D6E-409C-BE32-E72D297353CC}">
                <c16:uniqueId val="{00000003-905F-4CE7-A2A1-A0ED1ED0C31C}"/>
              </c:ext>
            </c:extLst>
          </c:dPt>
          <c:dPt>
            <c:idx val="2"/>
            <c:invertIfNegative val="0"/>
            <c:bubble3D val="0"/>
            <c:spPr>
              <a:solidFill>
                <a:srgbClr val="7F7F7F"/>
              </a:solidFill>
              <a:ln w="28575">
                <a:noFill/>
              </a:ln>
              <a:effectLst/>
            </c:spPr>
            <c:extLst>
              <c:ext xmlns:c16="http://schemas.microsoft.com/office/drawing/2014/chart" uri="{C3380CC4-5D6E-409C-BE32-E72D297353CC}">
                <c16:uniqueId val="{00000005-905F-4CE7-A2A1-A0ED1ED0C31C}"/>
              </c:ext>
            </c:extLst>
          </c:dPt>
          <c:dPt>
            <c:idx val="3"/>
            <c:invertIfNegative val="0"/>
            <c:bubble3D val="0"/>
            <c:spPr>
              <a:solidFill>
                <a:srgbClr val="7F7F7F"/>
              </a:solidFill>
              <a:ln w="28575">
                <a:noFill/>
              </a:ln>
              <a:effectLst/>
            </c:spPr>
            <c:extLst>
              <c:ext xmlns:c16="http://schemas.microsoft.com/office/drawing/2014/chart" uri="{C3380CC4-5D6E-409C-BE32-E72D297353CC}">
                <c16:uniqueId val="{00000007-905F-4CE7-A2A1-A0ED1ED0C31C}"/>
              </c:ext>
            </c:extLst>
          </c:dPt>
          <c:dPt>
            <c:idx val="4"/>
            <c:invertIfNegative val="0"/>
            <c:bubble3D val="0"/>
            <c:spPr>
              <a:solidFill>
                <a:srgbClr val="7F7F7F"/>
              </a:solidFill>
              <a:ln w="28575">
                <a:noFill/>
              </a:ln>
              <a:effectLst/>
            </c:spPr>
            <c:extLst>
              <c:ext xmlns:c16="http://schemas.microsoft.com/office/drawing/2014/chart" uri="{C3380CC4-5D6E-409C-BE32-E72D297353CC}">
                <c16:uniqueId val="{00000009-905F-4CE7-A2A1-A0ED1ED0C31C}"/>
              </c:ext>
            </c:extLst>
          </c:dPt>
          <c:dPt>
            <c:idx val="5"/>
            <c:invertIfNegative val="0"/>
            <c:bubble3D val="0"/>
            <c:spPr>
              <a:solidFill>
                <a:schemeClr val="accent6">
                  <a:lumMod val="50000"/>
                </a:schemeClr>
              </a:solidFill>
              <a:ln w="28575">
                <a:noFill/>
              </a:ln>
              <a:effectLst/>
            </c:spPr>
            <c:extLst>
              <c:ext xmlns:c16="http://schemas.microsoft.com/office/drawing/2014/chart" uri="{C3380CC4-5D6E-409C-BE32-E72D297353CC}">
                <c16:uniqueId val="{0000000B-905F-4CE7-A2A1-A0ED1ED0C31C}"/>
              </c:ext>
            </c:extLst>
          </c:dPt>
          <c:dPt>
            <c:idx val="6"/>
            <c:invertIfNegative val="0"/>
            <c:bubble3D val="0"/>
            <c:spPr>
              <a:solidFill>
                <a:schemeClr val="accent6">
                  <a:lumMod val="50000"/>
                </a:schemeClr>
              </a:solidFill>
              <a:ln w="28575">
                <a:noFill/>
              </a:ln>
              <a:effectLst/>
            </c:spPr>
            <c:extLst>
              <c:ext xmlns:c16="http://schemas.microsoft.com/office/drawing/2014/chart" uri="{C3380CC4-5D6E-409C-BE32-E72D297353CC}">
                <c16:uniqueId val="{0000000D-905F-4CE7-A2A1-A0ED1ED0C31C}"/>
              </c:ext>
            </c:extLst>
          </c:dPt>
          <c:dPt>
            <c:idx val="7"/>
            <c:invertIfNegative val="0"/>
            <c:bubble3D val="0"/>
            <c:spPr>
              <a:solidFill>
                <a:schemeClr val="accent6">
                  <a:lumMod val="50000"/>
                </a:schemeClr>
              </a:solidFill>
              <a:ln w="28575">
                <a:noFill/>
              </a:ln>
              <a:effectLst/>
            </c:spPr>
            <c:extLst>
              <c:ext xmlns:c16="http://schemas.microsoft.com/office/drawing/2014/chart" uri="{C3380CC4-5D6E-409C-BE32-E72D297353CC}">
                <c16:uniqueId val="{0000000F-905F-4CE7-A2A1-A0ED1ED0C31C}"/>
              </c:ext>
            </c:extLst>
          </c:dPt>
          <c:dLbls>
            <c:dLbl>
              <c:idx val="5"/>
              <c:numFmt formatCode="#,##0" sourceLinked="0"/>
              <c:spPr>
                <a:noFill/>
                <a:ln>
                  <a:noFill/>
                </a:ln>
                <a:effectLst/>
              </c:spPr>
              <c:txPr>
                <a:bodyPr wrap="square" lIns="38100" tIns="19050" rIns="38100" bIns="19050" anchor="ctr">
                  <a:spAutoFit/>
                </a:bodyPr>
                <a:lstStyle/>
                <a:p>
                  <a:pPr>
                    <a:defRPr sz="700" b="1">
                      <a:solidFill>
                        <a:srgbClr val="632523"/>
                      </a:solidFill>
                    </a:defRPr>
                  </a:pPr>
                  <a:endParaRPr lang="ru-RU"/>
                </a:p>
              </c:txPr>
              <c:showLegendKey val="0"/>
              <c:showVal val="1"/>
              <c:showCatName val="0"/>
              <c:showSerName val="0"/>
              <c:showPercent val="0"/>
              <c:showBubbleSize val="0"/>
              <c:extLst>
                <c:ext xmlns:c16="http://schemas.microsoft.com/office/drawing/2014/chart" uri="{C3380CC4-5D6E-409C-BE32-E72D297353CC}">
                  <c16:uniqueId val="{0000000B-905F-4CE7-A2A1-A0ED1ED0C31C}"/>
                </c:ext>
              </c:extLst>
            </c:dLbl>
            <c:dLbl>
              <c:idx val="6"/>
              <c:numFmt formatCode="#,##0" sourceLinked="0"/>
              <c:spPr>
                <a:noFill/>
                <a:ln>
                  <a:noFill/>
                </a:ln>
                <a:effectLst/>
              </c:spPr>
              <c:txPr>
                <a:bodyPr wrap="square" lIns="38100" tIns="19050" rIns="38100" bIns="19050" anchor="ctr">
                  <a:spAutoFit/>
                </a:bodyPr>
                <a:lstStyle/>
                <a:p>
                  <a:pPr>
                    <a:defRPr sz="700" b="1">
                      <a:solidFill>
                        <a:srgbClr val="632523"/>
                      </a:solidFill>
                    </a:defRPr>
                  </a:pPr>
                  <a:endParaRPr lang="ru-RU"/>
                </a:p>
              </c:txPr>
              <c:showLegendKey val="0"/>
              <c:showVal val="1"/>
              <c:showCatName val="0"/>
              <c:showSerName val="0"/>
              <c:showPercent val="0"/>
              <c:showBubbleSize val="0"/>
              <c:extLst>
                <c:ext xmlns:c16="http://schemas.microsoft.com/office/drawing/2014/chart" uri="{C3380CC4-5D6E-409C-BE32-E72D297353CC}">
                  <c16:uniqueId val="{0000000D-905F-4CE7-A2A1-A0ED1ED0C31C}"/>
                </c:ext>
              </c:extLst>
            </c:dLbl>
            <c:dLbl>
              <c:idx val="7"/>
              <c:numFmt formatCode="#,##0" sourceLinked="0"/>
              <c:spPr>
                <a:noFill/>
                <a:ln>
                  <a:noFill/>
                </a:ln>
                <a:effectLst/>
              </c:spPr>
              <c:txPr>
                <a:bodyPr wrap="square" lIns="38100" tIns="19050" rIns="38100" bIns="19050" anchor="ctr">
                  <a:spAutoFit/>
                </a:bodyPr>
                <a:lstStyle/>
                <a:p>
                  <a:pPr>
                    <a:defRPr sz="700" b="1">
                      <a:solidFill>
                        <a:srgbClr val="632523"/>
                      </a:solidFill>
                    </a:defRPr>
                  </a:pPr>
                  <a:endParaRPr lang="ru-RU"/>
                </a:p>
              </c:txPr>
              <c:showLegendKey val="0"/>
              <c:showVal val="1"/>
              <c:showCatName val="0"/>
              <c:showSerName val="0"/>
              <c:showPercent val="0"/>
              <c:showBubbleSize val="0"/>
              <c:extLst>
                <c:ext xmlns:c16="http://schemas.microsoft.com/office/drawing/2014/chart" uri="{C3380CC4-5D6E-409C-BE32-E72D297353CC}">
                  <c16:uniqueId val="{0000000F-905F-4CE7-A2A1-A0ED1ED0C31C}"/>
                </c:ext>
              </c:extLst>
            </c:dLbl>
            <c:numFmt formatCode="#,##0" sourceLinked="0"/>
            <c:spPr>
              <a:noFill/>
              <a:ln>
                <a:noFill/>
              </a:ln>
              <a:effectLst/>
            </c:spPr>
            <c:txPr>
              <a:bodyPr wrap="square" lIns="38100" tIns="19050" rIns="38100" bIns="19050" anchor="ctr">
                <a:spAutoFit/>
              </a:bodyPr>
              <a:lstStyle/>
              <a:p>
                <a:pPr>
                  <a:defRPr sz="700"/>
                </a:pPr>
                <a:endParaRPr lang="ru-RU"/>
              </a:p>
            </c:txPr>
            <c:showLegendKey val="0"/>
            <c:showVal val="1"/>
            <c:showCatName val="0"/>
            <c:showSerName val="0"/>
            <c:showPercent val="0"/>
            <c:showBubbleSize val="0"/>
            <c:showLeaderLines val="0"/>
            <c:extLst>
              <c:ext xmlns:c15="http://schemas.microsoft.com/office/drawing/2012/chart" uri="{CE6537A1-D6FC-4f65-9D91-7224C49458BB}">
                <c15:showLeaderLines val="1"/>
              </c:ext>
            </c:extLst>
          </c:dLbls>
          <c:cat>
            <c:multiLvlStrRef>
              <c:f>Лист1!$A$2:$B$9</c:f>
              <c:multiLvlStrCache>
                <c:ptCount val="8"/>
                <c:lvl>
                  <c:pt idx="0">
                    <c:v>I</c:v>
                  </c:pt>
                  <c:pt idx="1">
                    <c:v>II</c:v>
                  </c:pt>
                  <c:pt idx="2">
                    <c:v>III</c:v>
                  </c:pt>
                  <c:pt idx="3">
                    <c:v>IV</c:v>
                  </c:pt>
                  <c:pt idx="4">
                    <c:v>I</c:v>
                  </c:pt>
                  <c:pt idx="5">
                    <c:v>II</c:v>
                  </c:pt>
                  <c:pt idx="6">
                    <c:v>III</c:v>
                  </c:pt>
                  <c:pt idx="7">
                    <c:v>IV</c:v>
                  </c:pt>
                </c:lvl>
                <c:lvl>
                  <c:pt idx="0">
                    <c:v>2022</c:v>
                  </c:pt>
                  <c:pt idx="4">
                    <c:v>2023</c:v>
                  </c:pt>
                </c:lvl>
              </c:multiLvlStrCache>
            </c:multiLvlStrRef>
          </c:cat>
          <c:val>
            <c:numRef>
              <c:f>Лист1!$C$2:$C$9</c:f>
              <c:numCache>
                <c:formatCode>#,##0.00</c:formatCode>
                <c:ptCount val="8"/>
                <c:pt idx="0">
                  <c:v>6100</c:v>
                </c:pt>
                <c:pt idx="1">
                  <c:v>6498</c:v>
                </c:pt>
                <c:pt idx="2">
                  <c:v>8381</c:v>
                </c:pt>
                <c:pt idx="3">
                  <c:v>6494</c:v>
                </c:pt>
                <c:pt idx="4">
                  <c:v>5552</c:v>
                </c:pt>
                <c:pt idx="5">
                  <c:v>5977</c:v>
                </c:pt>
                <c:pt idx="6">
                  <c:v>7146</c:v>
                </c:pt>
                <c:pt idx="7">
                  <c:v>8553</c:v>
                </c:pt>
              </c:numCache>
            </c:numRef>
          </c:val>
          <c:extLst>
            <c:ext xmlns:c16="http://schemas.microsoft.com/office/drawing/2014/chart" uri="{C3380CC4-5D6E-409C-BE32-E72D297353CC}">
              <c16:uniqueId val="{00000018-905F-4CE7-A2A1-A0ED1ED0C31C}"/>
            </c:ext>
          </c:extLst>
        </c:ser>
        <c:dLbls>
          <c:showLegendKey val="0"/>
          <c:showVal val="0"/>
          <c:showCatName val="0"/>
          <c:showSerName val="0"/>
          <c:showPercent val="0"/>
          <c:showBubbleSize val="0"/>
        </c:dLbls>
        <c:gapWidth val="35"/>
        <c:axId val="-1527629664"/>
        <c:axId val="-1527635648"/>
      </c:barChart>
      <c:catAx>
        <c:axId val="-1527629664"/>
        <c:scaling>
          <c:orientation val="minMax"/>
        </c:scaling>
        <c:delete val="0"/>
        <c:axPos val="b"/>
        <c:numFmt formatCode="General" sourceLinked="1"/>
        <c:majorTickMark val="none"/>
        <c:minorTickMark val="none"/>
        <c:tickLblPos val="nextTo"/>
        <c:spPr>
          <a:noFill/>
          <a:ln w="9525" cap="flat" cmpd="sng" algn="ctr">
            <a:solidFill>
              <a:schemeClr val="tx1">
                <a:lumMod val="15000"/>
                <a:lumOff val="85000"/>
              </a:schemeClr>
            </a:solidFill>
            <a:round/>
          </a:ln>
          <a:effectLst/>
        </c:spPr>
        <c:txPr>
          <a:bodyPr rot="-60000000" vert="horz"/>
          <a:lstStyle/>
          <a:p>
            <a:pPr>
              <a:defRPr/>
            </a:pPr>
            <a:endParaRPr lang="ru-RU"/>
          </a:p>
        </c:txPr>
        <c:crossAx val="-1527635648"/>
        <c:crosses val="autoZero"/>
        <c:auto val="1"/>
        <c:lblAlgn val="ctr"/>
        <c:lblOffset val="0"/>
        <c:noMultiLvlLbl val="0"/>
      </c:catAx>
      <c:valAx>
        <c:axId val="-1527635648"/>
        <c:scaling>
          <c:orientation val="minMax"/>
          <c:max val="10000"/>
          <c:min val="0"/>
        </c:scaling>
        <c:delete val="0"/>
        <c:axPos val="r"/>
        <c:majorGridlines>
          <c:spPr>
            <a:ln w="9525" cap="flat" cmpd="sng" algn="ctr">
              <a:solidFill>
                <a:schemeClr val="tx1">
                  <a:lumMod val="15000"/>
                  <a:lumOff val="85000"/>
                </a:schemeClr>
              </a:solidFill>
              <a:prstDash val="sysDot"/>
              <a:round/>
            </a:ln>
            <a:effectLst/>
          </c:spPr>
        </c:majorGridlines>
        <c:numFmt formatCode="#,##0" sourceLinked="0"/>
        <c:majorTickMark val="none"/>
        <c:minorTickMark val="none"/>
        <c:tickLblPos val="nextTo"/>
        <c:spPr>
          <a:noFill/>
          <a:ln>
            <a:noFill/>
          </a:ln>
          <a:effectLst/>
        </c:spPr>
        <c:txPr>
          <a:bodyPr rot="-60000000" vert="horz"/>
          <a:lstStyle/>
          <a:p>
            <a:pPr>
              <a:defRPr sz="700"/>
            </a:pPr>
            <a:endParaRPr lang="ru-RU"/>
          </a:p>
        </c:txPr>
        <c:crossAx val="-1527629664"/>
        <c:crosses val="max"/>
        <c:crossBetween val="between"/>
        <c:majorUnit val="2000"/>
      </c:valAx>
      <c:spPr>
        <a:noFill/>
        <a:ln>
          <a:noFill/>
        </a:ln>
        <a:effectLst/>
      </c:spPr>
    </c:plotArea>
    <c:plotVisOnly val="1"/>
    <c:dispBlanksAs val="gap"/>
    <c:showDLblsOverMax val="0"/>
  </c:chart>
  <c:spPr>
    <a:noFill/>
    <a:ln>
      <a:noFill/>
    </a:ln>
    <a:effectLst/>
  </c:spPr>
  <c:txPr>
    <a:bodyPr/>
    <a:lstStyle/>
    <a:p>
      <a:pPr>
        <a:lnSpc>
          <a:spcPct val="50000"/>
        </a:lnSpc>
        <a:defRPr sz="1050">
          <a:solidFill>
            <a:schemeClr val="tx1"/>
          </a:solidFill>
          <a:latin typeface="Arial Narrow" panose="020B0606020202030204" pitchFamily="34" charset="0"/>
          <a:ea typeface="Helvetica" panose="00000500000000000000" pitchFamily="50" charset="0"/>
        </a:defRPr>
      </a:pPr>
      <a:endParaRPr lang="ru-RU"/>
    </a:p>
  </c:txPr>
  <c:externalData r:id="rId1">
    <c:autoUpdate val="0"/>
  </c:externalData>
</c:chartSpace>
</file>

<file path=ppt/charts/chart43.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ru-RU"/>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4.2776980198019808E-2"/>
          <c:y val="6.5984263783967309E-2"/>
          <c:w val="0.90737178217821779"/>
          <c:h val="0.77487253721573013"/>
        </c:manualLayout>
      </c:layout>
      <c:barChart>
        <c:barDir val="col"/>
        <c:grouping val="clustered"/>
        <c:varyColors val="0"/>
        <c:ser>
          <c:idx val="0"/>
          <c:order val="0"/>
          <c:tx>
            <c:strRef>
              <c:f>Лист1!$C$1</c:f>
              <c:strCache>
                <c:ptCount val="1"/>
                <c:pt idx="0">
                  <c:v>Столбец2</c:v>
                </c:pt>
              </c:strCache>
            </c:strRef>
          </c:tx>
          <c:spPr>
            <a:ln w="28575">
              <a:noFill/>
            </a:ln>
            <a:effectLst/>
          </c:spPr>
          <c:invertIfNegative val="0"/>
          <c:dPt>
            <c:idx val="0"/>
            <c:invertIfNegative val="0"/>
            <c:bubble3D val="0"/>
            <c:spPr>
              <a:solidFill>
                <a:srgbClr val="7F7F7F"/>
              </a:solidFill>
              <a:ln w="28575">
                <a:noFill/>
              </a:ln>
              <a:effectLst/>
            </c:spPr>
            <c:extLst>
              <c:ext xmlns:c16="http://schemas.microsoft.com/office/drawing/2014/chart" uri="{C3380CC4-5D6E-409C-BE32-E72D297353CC}">
                <c16:uniqueId val="{00000001-024D-4D1D-A88C-A040FAC630ED}"/>
              </c:ext>
            </c:extLst>
          </c:dPt>
          <c:dPt>
            <c:idx val="1"/>
            <c:invertIfNegative val="0"/>
            <c:bubble3D val="0"/>
            <c:spPr>
              <a:solidFill>
                <a:srgbClr val="7F7F7F"/>
              </a:solidFill>
              <a:ln w="28575">
                <a:noFill/>
              </a:ln>
              <a:effectLst/>
            </c:spPr>
            <c:extLst>
              <c:ext xmlns:c16="http://schemas.microsoft.com/office/drawing/2014/chart" uri="{C3380CC4-5D6E-409C-BE32-E72D297353CC}">
                <c16:uniqueId val="{00000003-024D-4D1D-A88C-A040FAC630ED}"/>
              </c:ext>
            </c:extLst>
          </c:dPt>
          <c:dPt>
            <c:idx val="2"/>
            <c:invertIfNegative val="0"/>
            <c:bubble3D val="0"/>
            <c:spPr>
              <a:solidFill>
                <a:srgbClr val="7F7F7F"/>
              </a:solidFill>
              <a:ln w="28575">
                <a:noFill/>
              </a:ln>
              <a:effectLst/>
            </c:spPr>
            <c:extLst>
              <c:ext xmlns:c16="http://schemas.microsoft.com/office/drawing/2014/chart" uri="{C3380CC4-5D6E-409C-BE32-E72D297353CC}">
                <c16:uniqueId val="{00000005-024D-4D1D-A88C-A040FAC630ED}"/>
              </c:ext>
            </c:extLst>
          </c:dPt>
          <c:dPt>
            <c:idx val="3"/>
            <c:invertIfNegative val="0"/>
            <c:bubble3D val="0"/>
            <c:spPr>
              <a:solidFill>
                <a:srgbClr val="7F7F7F"/>
              </a:solidFill>
              <a:ln w="28575">
                <a:noFill/>
              </a:ln>
              <a:effectLst/>
            </c:spPr>
            <c:extLst>
              <c:ext xmlns:c16="http://schemas.microsoft.com/office/drawing/2014/chart" uri="{C3380CC4-5D6E-409C-BE32-E72D297353CC}">
                <c16:uniqueId val="{00000007-024D-4D1D-A88C-A040FAC630ED}"/>
              </c:ext>
            </c:extLst>
          </c:dPt>
          <c:dPt>
            <c:idx val="4"/>
            <c:invertIfNegative val="0"/>
            <c:bubble3D val="0"/>
            <c:spPr>
              <a:solidFill>
                <a:srgbClr val="7F7F7F"/>
              </a:solidFill>
              <a:ln w="28575">
                <a:noFill/>
              </a:ln>
              <a:effectLst/>
            </c:spPr>
            <c:extLst>
              <c:ext xmlns:c16="http://schemas.microsoft.com/office/drawing/2014/chart" uri="{C3380CC4-5D6E-409C-BE32-E72D297353CC}">
                <c16:uniqueId val="{00000009-024D-4D1D-A88C-A040FAC630ED}"/>
              </c:ext>
            </c:extLst>
          </c:dPt>
          <c:dPt>
            <c:idx val="5"/>
            <c:invertIfNegative val="0"/>
            <c:bubble3D val="0"/>
            <c:spPr>
              <a:solidFill>
                <a:srgbClr val="7F7F7F"/>
              </a:solidFill>
              <a:ln w="28575">
                <a:noFill/>
              </a:ln>
              <a:effectLst/>
            </c:spPr>
            <c:extLst>
              <c:ext xmlns:c16="http://schemas.microsoft.com/office/drawing/2014/chart" uri="{C3380CC4-5D6E-409C-BE32-E72D297353CC}">
                <c16:uniqueId val="{0000000B-024D-4D1D-A88C-A040FAC630ED}"/>
              </c:ext>
            </c:extLst>
          </c:dPt>
          <c:dPt>
            <c:idx val="6"/>
            <c:invertIfNegative val="0"/>
            <c:bubble3D val="0"/>
            <c:spPr>
              <a:solidFill>
                <a:srgbClr val="7F7F7F"/>
              </a:solidFill>
              <a:ln w="28575">
                <a:noFill/>
              </a:ln>
              <a:effectLst/>
            </c:spPr>
            <c:extLst>
              <c:ext xmlns:c16="http://schemas.microsoft.com/office/drawing/2014/chart" uri="{C3380CC4-5D6E-409C-BE32-E72D297353CC}">
                <c16:uniqueId val="{0000000D-024D-4D1D-A88C-A040FAC630ED}"/>
              </c:ext>
            </c:extLst>
          </c:dPt>
          <c:dPt>
            <c:idx val="7"/>
            <c:invertIfNegative val="0"/>
            <c:bubble3D val="0"/>
            <c:spPr>
              <a:solidFill>
                <a:srgbClr val="7F7F7F"/>
              </a:solidFill>
              <a:ln w="28575">
                <a:noFill/>
              </a:ln>
              <a:effectLst/>
            </c:spPr>
            <c:extLst>
              <c:ext xmlns:c16="http://schemas.microsoft.com/office/drawing/2014/chart" uri="{C3380CC4-5D6E-409C-BE32-E72D297353CC}">
                <c16:uniqueId val="{0000000F-024D-4D1D-A88C-A040FAC630ED}"/>
              </c:ext>
            </c:extLst>
          </c:dPt>
          <c:dPt>
            <c:idx val="8"/>
            <c:invertIfNegative val="0"/>
            <c:bubble3D val="0"/>
            <c:spPr>
              <a:solidFill>
                <a:srgbClr val="7F7F7F"/>
              </a:solidFill>
              <a:ln w="28575">
                <a:noFill/>
              </a:ln>
              <a:effectLst/>
            </c:spPr>
            <c:extLst>
              <c:ext xmlns:c16="http://schemas.microsoft.com/office/drawing/2014/chart" uri="{C3380CC4-5D6E-409C-BE32-E72D297353CC}">
                <c16:uniqueId val="{00000011-024D-4D1D-A88C-A040FAC630ED}"/>
              </c:ext>
            </c:extLst>
          </c:dPt>
          <c:dLbls>
            <c:dLbl>
              <c:idx val="9"/>
              <c:numFmt formatCode="#,##0" sourceLinked="0"/>
              <c:spPr>
                <a:noFill/>
                <a:ln>
                  <a:noFill/>
                </a:ln>
                <a:effectLst/>
              </c:spPr>
              <c:txPr>
                <a:bodyPr wrap="square" lIns="38100" tIns="19050" rIns="38100" bIns="19050" anchor="ctr">
                  <a:spAutoFit/>
                </a:bodyPr>
                <a:lstStyle/>
                <a:p>
                  <a:pPr>
                    <a:defRPr b="1">
                      <a:solidFill>
                        <a:srgbClr val="007F76"/>
                      </a:solidFill>
                    </a:defRPr>
                  </a:pPr>
                  <a:endParaRPr lang="ru-RU"/>
                </a:p>
              </c:txPr>
              <c:showLegendKey val="0"/>
              <c:showVal val="1"/>
              <c:showCatName val="0"/>
              <c:showSerName val="0"/>
              <c:showPercent val="0"/>
              <c:showBubbleSize val="0"/>
              <c:extLst>
                <c:ext xmlns:c16="http://schemas.microsoft.com/office/drawing/2014/chart" uri="{C3380CC4-5D6E-409C-BE32-E72D297353CC}">
                  <c16:uniqueId val="{00000012-1935-4C00-8885-A965951F86B7}"/>
                </c:ext>
              </c:extLst>
            </c:dLbl>
            <c:dLbl>
              <c:idx val="10"/>
              <c:numFmt formatCode="#,##0" sourceLinked="0"/>
              <c:spPr>
                <a:noFill/>
                <a:ln>
                  <a:noFill/>
                </a:ln>
                <a:effectLst/>
              </c:spPr>
              <c:txPr>
                <a:bodyPr wrap="square" lIns="38100" tIns="19050" rIns="38100" bIns="19050" anchor="ctr">
                  <a:spAutoFit/>
                </a:bodyPr>
                <a:lstStyle/>
                <a:p>
                  <a:pPr>
                    <a:defRPr b="1">
                      <a:solidFill>
                        <a:srgbClr val="007F76"/>
                      </a:solidFill>
                    </a:defRPr>
                  </a:pPr>
                  <a:endParaRPr lang="ru-RU"/>
                </a:p>
              </c:txPr>
              <c:showLegendKey val="0"/>
              <c:showVal val="1"/>
              <c:showCatName val="0"/>
              <c:showSerName val="0"/>
              <c:showPercent val="0"/>
              <c:showBubbleSize val="0"/>
              <c:extLst>
                <c:ext xmlns:c16="http://schemas.microsoft.com/office/drawing/2014/chart" uri="{C3380CC4-5D6E-409C-BE32-E72D297353CC}">
                  <c16:uniqueId val="{00000013-1935-4C00-8885-A965951F86B7}"/>
                </c:ext>
              </c:extLst>
            </c:dLbl>
            <c:dLbl>
              <c:idx val="11"/>
              <c:numFmt formatCode="#,##0" sourceLinked="0"/>
              <c:spPr>
                <a:noFill/>
                <a:ln>
                  <a:noFill/>
                </a:ln>
                <a:effectLst/>
              </c:spPr>
              <c:txPr>
                <a:bodyPr wrap="square" lIns="38100" tIns="19050" rIns="38100" bIns="19050" anchor="ctr">
                  <a:spAutoFit/>
                </a:bodyPr>
                <a:lstStyle/>
                <a:p>
                  <a:pPr>
                    <a:defRPr b="1">
                      <a:solidFill>
                        <a:srgbClr val="007F76"/>
                      </a:solidFill>
                    </a:defRPr>
                  </a:pPr>
                  <a:endParaRPr lang="ru-RU"/>
                </a:p>
              </c:txPr>
              <c:showLegendKey val="0"/>
              <c:showVal val="1"/>
              <c:showCatName val="0"/>
              <c:showSerName val="0"/>
              <c:showPercent val="0"/>
              <c:showBubbleSize val="0"/>
              <c:extLst>
                <c:ext xmlns:c16="http://schemas.microsoft.com/office/drawing/2014/chart" uri="{C3380CC4-5D6E-409C-BE32-E72D297353CC}">
                  <c16:uniqueId val="{00000014-1935-4C00-8885-A965951F86B7}"/>
                </c:ext>
              </c:extLst>
            </c:dLbl>
            <c:numFmt formatCode="#,##0" sourceLinked="0"/>
            <c:spPr>
              <a:noFill/>
              <a:ln>
                <a:noFill/>
              </a:ln>
              <a:effectLst/>
            </c:spPr>
            <c:showLegendKey val="0"/>
            <c:showVal val="1"/>
            <c:showCatName val="0"/>
            <c:showSerName val="0"/>
            <c:showPercent val="0"/>
            <c:showBubbleSize val="0"/>
            <c:showLeaderLines val="0"/>
            <c:extLst>
              <c:ext xmlns:c15="http://schemas.microsoft.com/office/drawing/2012/chart" uri="{CE6537A1-D6FC-4f65-9D91-7224C49458BB}">
                <c15:showLeaderLines val="1"/>
              </c:ext>
            </c:extLst>
          </c:dLbls>
          <c:cat>
            <c:multiLvlStrRef>
              <c:f>Лист1!$A$2:$B$13</c:f>
              <c:multiLvlStrCache>
                <c:ptCount val="12"/>
                <c:lvl>
                  <c:pt idx="0">
                    <c:v>I</c:v>
                  </c:pt>
                  <c:pt idx="1">
                    <c:v>II</c:v>
                  </c:pt>
                  <c:pt idx="2">
                    <c:v>III</c:v>
                  </c:pt>
                  <c:pt idx="3">
                    <c:v>IV</c:v>
                  </c:pt>
                  <c:pt idx="4">
                    <c:v>I</c:v>
                  </c:pt>
                  <c:pt idx="5">
                    <c:v>II</c:v>
                  </c:pt>
                  <c:pt idx="6">
                    <c:v>III</c:v>
                  </c:pt>
                  <c:pt idx="7">
                    <c:v>IV</c:v>
                  </c:pt>
                  <c:pt idx="8">
                    <c:v>I</c:v>
                  </c:pt>
                  <c:pt idx="9">
                    <c:v>II</c:v>
                  </c:pt>
                  <c:pt idx="10">
                    <c:v>III</c:v>
                  </c:pt>
                  <c:pt idx="11">
                    <c:v>IV</c:v>
                  </c:pt>
                </c:lvl>
                <c:lvl>
                  <c:pt idx="0">
                    <c:v>2021</c:v>
                  </c:pt>
                  <c:pt idx="4">
                    <c:v>2022</c:v>
                  </c:pt>
                  <c:pt idx="8">
                    <c:v>2023</c:v>
                  </c:pt>
                </c:lvl>
              </c:multiLvlStrCache>
            </c:multiLvlStrRef>
          </c:cat>
          <c:val>
            <c:numRef>
              <c:f>Лист1!$C$2:$C$13</c:f>
              <c:numCache>
                <c:formatCode>#,##0.00</c:formatCode>
                <c:ptCount val="12"/>
                <c:pt idx="0">
                  <c:v>10955</c:v>
                </c:pt>
                <c:pt idx="1">
                  <c:v>15535</c:v>
                </c:pt>
                <c:pt idx="2">
                  <c:v>18915</c:v>
                </c:pt>
                <c:pt idx="3">
                  <c:v>14999</c:v>
                </c:pt>
                <c:pt idx="4">
                  <c:v>14147</c:v>
                </c:pt>
                <c:pt idx="5">
                  <c:v>15598</c:v>
                </c:pt>
                <c:pt idx="6">
                  <c:v>17057</c:v>
                </c:pt>
                <c:pt idx="7">
                  <c:v>16089</c:v>
                </c:pt>
                <c:pt idx="8">
                  <c:v>13621</c:v>
                </c:pt>
                <c:pt idx="9">
                  <c:v>15108</c:v>
                </c:pt>
                <c:pt idx="10">
                  <c:v>18376</c:v>
                </c:pt>
                <c:pt idx="11">
                  <c:v>19780</c:v>
                </c:pt>
              </c:numCache>
            </c:numRef>
          </c:val>
          <c:extLst>
            <c:ext xmlns:c16="http://schemas.microsoft.com/office/drawing/2014/chart" uri="{C3380CC4-5D6E-409C-BE32-E72D297353CC}">
              <c16:uniqueId val="{00000015-024D-4D1D-A88C-A040FAC630ED}"/>
            </c:ext>
          </c:extLst>
        </c:ser>
        <c:dLbls>
          <c:showLegendKey val="0"/>
          <c:showVal val="0"/>
          <c:showCatName val="0"/>
          <c:showSerName val="0"/>
          <c:showPercent val="0"/>
          <c:showBubbleSize val="0"/>
        </c:dLbls>
        <c:gapWidth val="35"/>
        <c:axId val="-1527629664"/>
        <c:axId val="-1527635648"/>
      </c:barChart>
      <c:barChart>
        <c:barDir val="col"/>
        <c:grouping val="clustered"/>
        <c:varyColors val="0"/>
        <c:ser>
          <c:idx val="1"/>
          <c:order val="1"/>
          <c:tx>
            <c:strRef>
              <c:f>Лист1!$D$1</c:f>
              <c:strCache>
                <c:ptCount val="1"/>
              </c:strCache>
            </c:strRef>
          </c:tx>
          <c:invertIfNegative val="0"/>
          <c:cat>
            <c:multiLvlStrRef>
              <c:f>Лист1!$A$2:$B$13</c:f>
              <c:multiLvlStrCache>
                <c:ptCount val="12"/>
                <c:lvl>
                  <c:pt idx="0">
                    <c:v>I</c:v>
                  </c:pt>
                  <c:pt idx="1">
                    <c:v>II</c:v>
                  </c:pt>
                  <c:pt idx="2">
                    <c:v>III</c:v>
                  </c:pt>
                  <c:pt idx="3">
                    <c:v>IV</c:v>
                  </c:pt>
                  <c:pt idx="4">
                    <c:v>I</c:v>
                  </c:pt>
                  <c:pt idx="5">
                    <c:v>II</c:v>
                  </c:pt>
                  <c:pt idx="6">
                    <c:v>III</c:v>
                  </c:pt>
                  <c:pt idx="7">
                    <c:v>IV</c:v>
                  </c:pt>
                  <c:pt idx="8">
                    <c:v>I</c:v>
                  </c:pt>
                  <c:pt idx="9">
                    <c:v>II</c:v>
                  </c:pt>
                  <c:pt idx="10">
                    <c:v>III</c:v>
                  </c:pt>
                  <c:pt idx="11">
                    <c:v>IV</c:v>
                  </c:pt>
                </c:lvl>
                <c:lvl>
                  <c:pt idx="0">
                    <c:v>2021</c:v>
                  </c:pt>
                  <c:pt idx="4">
                    <c:v>2022</c:v>
                  </c:pt>
                  <c:pt idx="8">
                    <c:v>2023</c:v>
                  </c:pt>
                </c:lvl>
              </c:multiLvlStrCache>
            </c:multiLvlStrRef>
          </c:cat>
          <c:val>
            <c:numRef>
              <c:f>Лист1!$D$2:$D$13</c:f>
              <c:numCache>
                <c:formatCode>General</c:formatCode>
                <c:ptCount val="12"/>
              </c:numCache>
            </c:numRef>
          </c:val>
          <c:extLst>
            <c:ext xmlns:c16="http://schemas.microsoft.com/office/drawing/2014/chart" uri="{C3380CC4-5D6E-409C-BE32-E72D297353CC}">
              <c16:uniqueId val="{00000016-024D-4D1D-A88C-A040FAC630ED}"/>
            </c:ext>
          </c:extLst>
        </c:ser>
        <c:dLbls>
          <c:showLegendKey val="0"/>
          <c:showVal val="0"/>
          <c:showCatName val="0"/>
          <c:showSerName val="0"/>
          <c:showPercent val="0"/>
          <c:showBubbleSize val="0"/>
        </c:dLbls>
        <c:gapWidth val="35"/>
        <c:axId val="472971256"/>
        <c:axId val="472969456"/>
      </c:barChart>
      <c:catAx>
        <c:axId val="-1527629664"/>
        <c:scaling>
          <c:orientation val="minMax"/>
        </c:scaling>
        <c:delete val="0"/>
        <c:axPos val="b"/>
        <c:numFmt formatCode="General" sourceLinked="1"/>
        <c:majorTickMark val="none"/>
        <c:minorTickMark val="none"/>
        <c:tickLblPos val="nextTo"/>
        <c:spPr>
          <a:noFill/>
          <a:ln w="9525" cap="flat" cmpd="sng" algn="ctr">
            <a:solidFill>
              <a:schemeClr val="tx1">
                <a:lumMod val="15000"/>
                <a:lumOff val="85000"/>
              </a:schemeClr>
            </a:solidFill>
            <a:round/>
          </a:ln>
          <a:effectLst/>
        </c:spPr>
        <c:txPr>
          <a:bodyPr rot="-60000000" vert="horz"/>
          <a:lstStyle/>
          <a:p>
            <a:pPr>
              <a:defRPr/>
            </a:pPr>
            <a:endParaRPr lang="ru-RU"/>
          </a:p>
        </c:txPr>
        <c:crossAx val="-1527635648"/>
        <c:crosses val="autoZero"/>
        <c:auto val="1"/>
        <c:lblAlgn val="ctr"/>
        <c:lblOffset val="0"/>
        <c:noMultiLvlLbl val="0"/>
      </c:catAx>
      <c:valAx>
        <c:axId val="-1527635648"/>
        <c:scaling>
          <c:orientation val="minMax"/>
          <c:max val="25000"/>
          <c:min val="0"/>
        </c:scaling>
        <c:delete val="0"/>
        <c:axPos val="l"/>
        <c:majorGridlines>
          <c:spPr>
            <a:ln w="9525" cap="flat" cmpd="sng" algn="ctr">
              <a:solidFill>
                <a:schemeClr val="tx1">
                  <a:lumMod val="15000"/>
                  <a:lumOff val="85000"/>
                </a:schemeClr>
              </a:solidFill>
              <a:prstDash val="sysDot"/>
              <a:round/>
            </a:ln>
            <a:effectLst/>
          </c:spPr>
        </c:majorGridlines>
        <c:numFmt formatCode="#,##0" sourceLinked="0"/>
        <c:majorTickMark val="out"/>
        <c:minorTickMark val="none"/>
        <c:tickLblPos val="nextTo"/>
        <c:spPr>
          <a:noFill/>
          <a:ln>
            <a:noFill/>
          </a:ln>
          <a:effectLst/>
        </c:spPr>
        <c:txPr>
          <a:bodyPr rot="-60000000" vert="horz"/>
          <a:lstStyle/>
          <a:p>
            <a:pPr>
              <a:defRPr sz="700"/>
            </a:pPr>
            <a:endParaRPr lang="ru-RU"/>
          </a:p>
        </c:txPr>
        <c:crossAx val="-1527629664"/>
        <c:crosses val="autoZero"/>
        <c:crossBetween val="between"/>
      </c:valAx>
      <c:valAx>
        <c:axId val="472969456"/>
        <c:scaling>
          <c:orientation val="minMax"/>
          <c:max val="25000"/>
          <c:min val="0"/>
        </c:scaling>
        <c:delete val="0"/>
        <c:axPos val="r"/>
        <c:numFmt formatCode="#,##0" sourceLinked="0"/>
        <c:majorTickMark val="none"/>
        <c:minorTickMark val="none"/>
        <c:tickLblPos val="nextTo"/>
        <c:spPr>
          <a:ln>
            <a:noFill/>
          </a:ln>
        </c:spPr>
        <c:txPr>
          <a:bodyPr/>
          <a:lstStyle/>
          <a:p>
            <a:pPr>
              <a:defRPr sz="700"/>
            </a:pPr>
            <a:endParaRPr lang="ru-RU"/>
          </a:p>
        </c:txPr>
        <c:crossAx val="472971256"/>
        <c:crosses val="max"/>
        <c:crossBetween val="between"/>
      </c:valAx>
      <c:catAx>
        <c:axId val="472971256"/>
        <c:scaling>
          <c:orientation val="minMax"/>
        </c:scaling>
        <c:delete val="1"/>
        <c:axPos val="b"/>
        <c:numFmt formatCode="General" sourceLinked="1"/>
        <c:majorTickMark val="out"/>
        <c:minorTickMark val="none"/>
        <c:tickLblPos val="nextTo"/>
        <c:crossAx val="472969456"/>
        <c:crosses val="autoZero"/>
        <c:auto val="1"/>
        <c:lblAlgn val="ctr"/>
        <c:lblOffset val="100"/>
        <c:noMultiLvlLbl val="0"/>
      </c:catAx>
      <c:spPr>
        <a:noFill/>
        <a:ln>
          <a:noFill/>
        </a:ln>
        <a:effectLst/>
      </c:spPr>
    </c:plotArea>
    <c:plotVisOnly val="1"/>
    <c:dispBlanksAs val="gap"/>
    <c:showDLblsOverMax val="0"/>
  </c:chart>
  <c:spPr>
    <a:noFill/>
    <a:ln>
      <a:noFill/>
    </a:ln>
    <a:effectLst/>
  </c:spPr>
  <c:txPr>
    <a:bodyPr/>
    <a:lstStyle/>
    <a:p>
      <a:pPr>
        <a:lnSpc>
          <a:spcPct val="50000"/>
        </a:lnSpc>
        <a:defRPr sz="1050">
          <a:solidFill>
            <a:schemeClr val="tx1"/>
          </a:solidFill>
          <a:latin typeface="Arial Narrow" panose="020B0606020202030204" pitchFamily="34" charset="0"/>
          <a:ea typeface="Helvetica" panose="00000500000000000000" pitchFamily="50" charset="0"/>
        </a:defRPr>
      </a:pPr>
      <a:endParaRPr lang="ru-RU"/>
    </a:p>
  </c:txPr>
  <c:externalData r:id="rId1">
    <c:autoUpdate val="0"/>
  </c:externalData>
</c:chartSpace>
</file>

<file path=ppt/charts/chart44.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ru-RU"/>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4.2776980198019808E-2"/>
          <c:y val="6.5984405139378935E-2"/>
          <c:w val="0.90737178217821779"/>
          <c:h val="0.77487253721573013"/>
        </c:manualLayout>
      </c:layout>
      <c:barChart>
        <c:barDir val="col"/>
        <c:grouping val="clustered"/>
        <c:varyColors val="0"/>
        <c:ser>
          <c:idx val="0"/>
          <c:order val="0"/>
          <c:tx>
            <c:strRef>
              <c:f>Лист1!$C$1</c:f>
              <c:strCache>
                <c:ptCount val="1"/>
                <c:pt idx="0">
                  <c:v>0</c:v>
                </c:pt>
              </c:strCache>
            </c:strRef>
          </c:tx>
          <c:spPr>
            <a:ln w="28575">
              <a:noFill/>
            </a:ln>
            <a:effectLst/>
          </c:spPr>
          <c:invertIfNegative val="0"/>
          <c:dPt>
            <c:idx val="0"/>
            <c:invertIfNegative val="0"/>
            <c:bubble3D val="0"/>
            <c:spPr>
              <a:solidFill>
                <a:srgbClr val="7F7F7F"/>
              </a:solidFill>
              <a:ln w="28575">
                <a:noFill/>
              </a:ln>
              <a:effectLst/>
            </c:spPr>
            <c:extLst>
              <c:ext xmlns:c16="http://schemas.microsoft.com/office/drawing/2014/chart" uri="{C3380CC4-5D6E-409C-BE32-E72D297353CC}">
                <c16:uniqueId val="{00000001-905F-4CE7-A2A1-A0ED1ED0C31C}"/>
              </c:ext>
            </c:extLst>
          </c:dPt>
          <c:dPt>
            <c:idx val="1"/>
            <c:invertIfNegative val="0"/>
            <c:bubble3D val="0"/>
            <c:spPr>
              <a:solidFill>
                <a:srgbClr val="7F7F7F"/>
              </a:solidFill>
              <a:ln w="28575">
                <a:noFill/>
              </a:ln>
              <a:effectLst/>
            </c:spPr>
            <c:extLst>
              <c:ext xmlns:c16="http://schemas.microsoft.com/office/drawing/2014/chart" uri="{C3380CC4-5D6E-409C-BE32-E72D297353CC}">
                <c16:uniqueId val="{00000003-905F-4CE7-A2A1-A0ED1ED0C31C}"/>
              </c:ext>
            </c:extLst>
          </c:dPt>
          <c:dPt>
            <c:idx val="2"/>
            <c:invertIfNegative val="0"/>
            <c:bubble3D val="0"/>
            <c:spPr>
              <a:solidFill>
                <a:srgbClr val="7F7F7F"/>
              </a:solidFill>
              <a:ln w="28575">
                <a:noFill/>
              </a:ln>
              <a:effectLst/>
            </c:spPr>
            <c:extLst>
              <c:ext xmlns:c16="http://schemas.microsoft.com/office/drawing/2014/chart" uri="{C3380CC4-5D6E-409C-BE32-E72D297353CC}">
                <c16:uniqueId val="{00000005-905F-4CE7-A2A1-A0ED1ED0C31C}"/>
              </c:ext>
            </c:extLst>
          </c:dPt>
          <c:dPt>
            <c:idx val="3"/>
            <c:invertIfNegative val="0"/>
            <c:bubble3D val="0"/>
            <c:spPr>
              <a:solidFill>
                <a:srgbClr val="7F7F7F"/>
              </a:solidFill>
              <a:ln w="28575">
                <a:noFill/>
              </a:ln>
              <a:effectLst/>
            </c:spPr>
            <c:extLst>
              <c:ext xmlns:c16="http://schemas.microsoft.com/office/drawing/2014/chart" uri="{C3380CC4-5D6E-409C-BE32-E72D297353CC}">
                <c16:uniqueId val="{00000007-905F-4CE7-A2A1-A0ED1ED0C31C}"/>
              </c:ext>
            </c:extLst>
          </c:dPt>
          <c:dPt>
            <c:idx val="4"/>
            <c:invertIfNegative val="0"/>
            <c:bubble3D val="0"/>
            <c:spPr>
              <a:solidFill>
                <a:srgbClr val="7F7F7F"/>
              </a:solidFill>
              <a:ln w="28575">
                <a:noFill/>
              </a:ln>
              <a:effectLst/>
            </c:spPr>
            <c:extLst>
              <c:ext xmlns:c16="http://schemas.microsoft.com/office/drawing/2014/chart" uri="{C3380CC4-5D6E-409C-BE32-E72D297353CC}">
                <c16:uniqueId val="{00000009-905F-4CE7-A2A1-A0ED1ED0C31C}"/>
              </c:ext>
            </c:extLst>
          </c:dPt>
          <c:dPt>
            <c:idx val="5"/>
            <c:invertIfNegative val="0"/>
            <c:bubble3D val="0"/>
            <c:spPr>
              <a:solidFill>
                <a:schemeClr val="accent3">
                  <a:lumMod val="50000"/>
                </a:schemeClr>
              </a:solidFill>
              <a:ln w="28575">
                <a:noFill/>
              </a:ln>
              <a:effectLst/>
            </c:spPr>
            <c:extLst>
              <c:ext xmlns:c16="http://schemas.microsoft.com/office/drawing/2014/chart" uri="{C3380CC4-5D6E-409C-BE32-E72D297353CC}">
                <c16:uniqueId val="{0000000B-905F-4CE7-A2A1-A0ED1ED0C31C}"/>
              </c:ext>
            </c:extLst>
          </c:dPt>
          <c:dPt>
            <c:idx val="6"/>
            <c:invertIfNegative val="0"/>
            <c:bubble3D val="0"/>
            <c:spPr>
              <a:solidFill>
                <a:schemeClr val="accent3">
                  <a:lumMod val="50000"/>
                </a:schemeClr>
              </a:solidFill>
              <a:ln w="28575">
                <a:noFill/>
              </a:ln>
              <a:effectLst/>
            </c:spPr>
            <c:extLst>
              <c:ext xmlns:c16="http://schemas.microsoft.com/office/drawing/2014/chart" uri="{C3380CC4-5D6E-409C-BE32-E72D297353CC}">
                <c16:uniqueId val="{0000000D-905F-4CE7-A2A1-A0ED1ED0C31C}"/>
              </c:ext>
            </c:extLst>
          </c:dPt>
          <c:dPt>
            <c:idx val="7"/>
            <c:invertIfNegative val="0"/>
            <c:bubble3D val="0"/>
            <c:spPr>
              <a:solidFill>
                <a:schemeClr val="accent3">
                  <a:lumMod val="50000"/>
                </a:schemeClr>
              </a:solidFill>
              <a:ln w="28575">
                <a:noFill/>
              </a:ln>
              <a:effectLst/>
            </c:spPr>
            <c:extLst>
              <c:ext xmlns:c16="http://schemas.microsoft.com/office/drawing/2014/chart" uri="{C3380CC4-5D6E-409C-BE32-E72D297353CC}">
                <c16:uniqueId val="{0000000F-905F-4CE7-A2A1-A0ED1ED0C31C}"/>
              </c:ext>
            </c:extLst>
          </c:dPt>
          <c:dLbls>
            <c:dLbl>
              <c:idx val="5"/>
              <c:numFmt formatCode="#,##0" sourceLinked="0"/>
              <c:spPr>
                <a:noFill/>
                <a:ln>
                  <a:noFill/>
                </a:ln>
                <a:effectLst/>
              </c:spPr>
              <c:txPr>
                <a:bodyPr wrap="square" lIns="38100" tIns="19050" rIns="38100" bIns="19050" anchor="ctr">
                  <a:spAutoFit/>
                </a:bodyPr>
                <a:lstStyle/>
                <a:p>
                  <a:pPr>
                    <a:defRPr sz="700" b="1">
                      <a:solidFill>
                        <a:schemeClr val="accent3">
                          <a:lumMod val="50000"/>
                        </a:schemeClr>
                      </a:solidFill>
                    </a:defRPr>
                  </a:pPr>
                  <a:endParaRPr lang="ru-RU"/>
                </a:p>
              </c:txPr>
              <c:showLegendKey val="0"/>
              <c:showVal val="1"/>
              <c:showCatName val="0"/>
              <c:showSerName val="0"/>
              <c:showPercent val="0"/>
              <c:showBubbleSize val="0"/>
              <c:extLst>
                <c:ext xmlns:c16="http://schemas.microsoft.com/office/drawing/2014/chart" uri="{C3380CC4-5D6E-409C-BE32-E72D297353CC}">
                  <c16:uniqueId val="{0000000B-905F-4CE7-A2A1-A0ED1ED0C31C}"/>
                </c:ext>
              </c:extLst>
            </c:dLbl>
            <c:dLbl>
              <c:idx val="6"/>
              <c:numFmt formatCode="#,##0" sourceLinked="0"/>
              <c:spPr>
                <a:noFill/>
                <a:ln>
                  <a:noFill/>
                </a:ln>
                <a:effectLst/>
              </c:spPr>
              <c:txPr>
                <a:bodyPr wrap="square" lIns="38100" tIns="19050" rIns="38100" bIns="19050" anchor="ctr">
                  <a:spAutoFit/>
                </a:bodyPr>
                <a:lstStyle/>
                <a:p>
                  <a:pPr>
                    <a:defRPr sz="700" b="1">
                      <a:solidFill>
                        <a:schemeClr val="accent3">
                          <a:lumMod val="50000"/>
                        </a:schemeClr>
                      </a:solidFill>
                    </a:defRPr>
                  </a:pPr>
                  <a:endParaRPr lang="ru-RU"/>
                </a:p>
              </c:txPr>
              <c:showLegendKey val="0"/>
              <c:showVal val="1"/>
              <c:showCatName val="0"/>
              <c:showSerName val="0"/>
              <c:showPercent val="0"/>
              <c:showBubbleSize val="0"/>
              <c:extLst>
                <c:ext xmlns:c16="http://schemas.microsoft.com/office/drawing/2014/chart" uri="{C3380CC4-5D6E-409C-BE32-E72D297353CC}">
                  <c16:uniqueId val="{0000000D-905F-4CE7-A2A1-A0ED1ED0C31C}"/>
                </c:ext>
              </c:extLst>
            </c:dLbl>
            <c:dLbl>
              <c:idx val="7"/>
              <c:numFmt formatCode="#,##0" sourceLinked="0"/>
              <c:spPr>
                <a:noFill/>
                <a:ln>
                  <a:noFill/>
                </a:ln>
                <a:effectLst/>
              </c:spPr>
              <c:txPr>
                <a:bodyPr wrap="square" lIns="38100" tIns="19050" rIns="38100" bIns="19050" anchor="ctr">
                  <a:spAutoFit/>
                </a:bodyPr>
                <a:lstStyle/>
                <a:p>
                  <a:pPr>
                    <a:defRPr sz="700" b="1">
                      <a:solidFill>
                        <a:schemeClr val="accent3">
                          <a:lumMod val="50000"/>
                        </a:schemeClr>
                      </a:solidFill>
                    </a:defRPr>
                  </a:pPr>
                  <a:endParaRPr lang="ru-RU"/>
                </a:p>
              </c:txPr>
              <c:showLegendKey val="0"/>
              <c:showVal val="1"/>
              <c:showCatName val="0"/>
              <c:showSerName val="0"/>
              <c:showPercent val="0"/>
              <c:showBubbleSize val="0"/>
              <c:extLst>
                <c:ext xmlns:c16="http://schemas.microsoft.com/office/drawing/2014/chart" uri="{C3380CC4-5D6E-409C-BE32-E72D297353CC}">
                  <c16:uniqueId val="{0000000F-905F-4CE7-A2A1-A0ED1ED0C31C}"/>
                </c:ext>
              </c:extLst>
            </c:dLbl>
            <c:numFmt formatCode="#,##0" sourceLinked="0"/>
            <c:spPr>
              <a:noFill/>
              <a:ln>
                <a:noFill/>
              </a:ln>
              <a:effectLst/>
            </c:spPr>
            <c:txPr>
              <a:bodyPr wrap="square" lIns="38100" tIns="19050" rIns="38100" bIns="19050" anchor="ctr">
                <a:spAutoFit/>
              </a:bodyPr>
              <a:lstStyle/>
              <a:p>
                <a:pPr>
                  <a:defRPr sz="700"/>
                </a:pPr>
                <a:endParaRPr lang="ru-RU"/>
              </a:p>
            </c:txPr>
            <c:showLegendKey val="0"/>
            <c:showVal val="1"/>
            <c:showCatName val="0"/>
            <c:showSerName val="0"/>
            <c:showPercent val="0"/>
            <c:showBubbleSize val="0"/>
            <c:showLeaderLines val="0"/>
            <c:extLst>
              <c:ext xmlns:c15="http://schemas.microsoft.com/office/drawing/2012/chart" uri="{CE6537A1-D6FC-4f65-9D91-7224C49458BB}">
                <c15:showLeaderLines val="1"/>
              </c:ext>
            </c:extLst>
          </c:dLbls>
          <c:cat>
            <c:multiLvlStrRef>
              <c:f>Лист1!$A$2:$B$9</c:f>
              <c:multiLvlStrCache>
                <c:ptCount val="8"/>
                <c:lvl>
                  <c:pt idx="0">
                    <c:v>I</c:v>
                  </c:pt>
                  <c:pt idx="1">
                    <c:v>II</c:v>
                  </c:pt>
                  <c:pt idx="2">
                    <c:v>III</c:v>
                  </c:pt>
                  <c:pt idx="3">
                    <c:v>IV</c:v>
                  </c:pt>
                  <c:pt idx="4">
                    <c:v>I</c:v>
                  </c:pt>
                  <c:pt idx="5">
                    <c:v>II</c:v>
                  </c:pt>
                  <c:pt idx="6">
                    <c:v>III</c:v>
                  </c:pt>
                  <c:pt idx="7">
                    <c:v>IV</c:v>
                  </c:pt>
                </c:lvl>
                <c:lvl>
                  <c:pt idx="0">
                    <c:v>2022</c:v>
                  </c:pt>
                  <c:pt idx="4">
                    <c:v>2023</c:v>
                  </c:pt>
                </c:lvl>
              </c:multiLvlStrCache>
            </c:multiLvlStrRef>
          </c:cat>
          <c:val>
            <c:numRef>
              <c:f>Лист1!$C$2:$C$9</c:f>
              <c:numCache>
                <c:formatCode>#,##0.00</c:formatCode>
                <c:ptCount val="8"/>
                <c:pt idx="0">
                  <c:v>14147</c:v>
                </c:pt>
                <c:pt idx="1">
                  <c:v>15598</c:v>
                </c:pt>
                <c:pt idx="2">
                  <c:v>17057</c:v>
                </c:pt>
                <c:pt idx="3">
                  <c:v>16089</c:v>
                </c:pt>
                <c:pt idx="4">
                  <c:v>13621</c:v>
                </c:pt>
                <c:pt idx="5">
                  <c:v>16046</c:v>
                </c:pt>
                <c:pt idx="6">
                  <c:v>18718</c:v>
                </c:pt>
                <c:pt idx="7">
                  <c:v>20428</c:v>
                </c:pt>
              </c:numCache>
            </c:numRef>
          </c:val>
          <c:extLst>
            <c:ext xmlns:c16="http://schemas.microsoft.com/office/drawing/2014/chart" uri="{C3380CC4-5D6E-409C-BE32-E72D297353CC}">
              <c16:uniqueId val="{00000018-905F-4CE7-A2A1-A0ED1ED0C31C}"/>
            </c:ext>
          </c:extLst>
        </c:ser>
        <c:dLbls>
          <c:showLegendKey val="0"/>
          <c:showVal val="0"/>
          <c:showCatName val="0"/>
          <c:showSerName val="0"/>
          <c:showPercent val="0"/>
          <c:showBubbleSize val="0"/>
        </c:dLbls>
        <c:gapWidth val="35"/>
        <c:axId val="-1527629664"/>
        <c:axId val="-1527635648"/>
      </c:barChart>
      <c:catAx>
        <c:axId val="-1527629664"/>
        <c:scaling>
          <c:orientation val="minMax"/>
        </c:scaling>
        <c:delete val="0"/>
        <c:axPos val="b"/>
        <c:numFmt formatCode="General" sourceLinked="1"/>
        <c:majorTickMark val="none"/>
        <c:minorTickMark val="none"/>
        <c:tickLblPos val="nextTo"/>
        <c:spPr>
          <a:noFill/>
          <a:ln w="9525" cap="flat" cmpd="sng" algn="ctr">
            <a:solidFill>
              <a:schemeClr val="tx1">
                <a:lumMod val="15000"/>
                <a:lumOff val="85000"/>
              </a:schemeClr>
            </a:solidFill>
            <a:round/>
          </a:ln>
          <a:effectLst/>
        </c:spPr>
        <c:txPr>
          <a:bodyPr rot="-60000000" vert="horz"/>
          <a:lstStyle/>
          <a:p>
            <a:pPr>
              <a:defRPr/>
            </a:pPr>
            <a:endParaRPr lang="ru-RU"/>
          </a:p>
        </c:txPr>
        <c:crossAx val="-1527635648"/>
        <c:crosses val="autoZero"/>
        <c:auto val="1"/>
        <c:lblAlgn val="ctr"/>
        <c:lblOffset val="0"/>
        <c:noMultiLvlLbl val="0"/>
      </c:catAx>
      <c:valAx>
        <c:axId val="-1527635648"/>
        <c:scaling>
          <c:orientation val="minMax"/>
          <c:max val="25000"/>
        </c:scaling>
        <c:delete val="0"/>
        <c:axPos val="l"/>
        <c:majorGridlines>
          <c:spPr>
            <a:ln w="9525" cap="flat" cmpd="sng" algn="ctr">
              <a:solidFill>
                <a:schemeClr val="tx1">
                  <a:lumMod val="15000"/>
                  <a:lumOff val="85000"/>
                </a:schemeClr>
              </a:solidFill>
              <a:prstDash val="sysDot"/>
              <a:round/>
            </a:ln>
            <a:effectLst/>
          </c:spPr>
        </c:majorGridlines>
        <c:numFmt formatCode="#,##0" sourceLinked="0"/>
        <c:majorTickMark val="none"/>
        <c:minorTickMark val="none"/>
        <c:tickLblPos val="nextTo"/>
        <c:spPr>
          <a:noFill/>
          <a:ln>
            <a:noFill/>
          </a:ln>
          <a:effectLst/>
        </c:spPr>
        <c:txPr>
          <a:bodyPr rot="-60000000" vert="horz"/>
          <a:lstStyle/>
          <a:p>
            <a:pPr>
              <a:defRPr sz="700"/>
            </a:pPr>
            <a:endParaRPr lang="ru-RU"/>
          </a:p>
        </c:txPr>
        <c:crossAx val="-1527629664"/>
        <c:crosses val="autoZero"/>
        <c:crossBetween val="between"/>
      </c:valAx>
      <c:spPr>
        <a:noFill/>
        <a:ln>
          <a:noFill/>
        </a:ln>
        <a:effectLst/>
      </c:spPr>
    </c:plotArea>
    <c:plotVisOnly val="1"/>
    <c:dispBlanksAs val="gap"/>
    <c:showDLblsOverMax val="0"/>
  </c:chart>
  <c:spPr>
    <a:noFill/>
    <a:ln>
      <a:noFill/>
    </a:ln>
    <a:effectLst/>
  </c:spPr>
  <c:txPr>
    <a:bodyPr/>
    <a:lstStyle/>
    <a:p>
      <a:pPr>
        <a:lnSpc>
          <a:spcPct val="50000"/>
        </a:lnSpc>
        <a:defRPr sz="1050">
          <a:solidFill>
            <a:schemeClr val="tx1"/>
          </a:solidFill>
          <a:latin typeface="Arial Narrow" panose="020B0606020202030204" pitchFamily="34" charset="0"/>
          <a:ea typeface="Helvetica" panose="00000500000000000000" pitchFamily="50" charset="0"/>
        </a:defRPr>
      </a:pPr>
      <a:endParaRPr lang="ru-RU"/>
    </a:p>
  </c:txPr>
  <c:externalData r:id="rId1">
    <c:autoUpdate val="0"/>
  </c:externalData>
</c:chartSpace>
</file>

<file path=ppt/charts/chart45.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ru-RU"/>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4.2776980198019808E-2"/>
          <c:y val="6.5984405139378935E-2"/>
          <c:w val="0.90737178217821779"/>
          <c:h val="0.77487253721573013"/>
        </c:manualLayout>
      </c:layout>
      <c:barChart>
        <c:barDir val="col"/>
        <c:grouping val="clustered"/>
        <c:varyColors val="0"/>
        <c:ser>
          <c:idx val="0"/>
          <c:order val="0"/>
          <c:tx>
            <c:strRef>
              <c:f>Лист1!$C$1</c:f>
              <c:strCache>
                <c:ptCount val="1"/>
                <c:pt idx="0">
                  <c:v>Столбец2</c:v>
                </c:pt>
              </c:strCache>
            </c:strRef>
          </c:tx>
          <c:spPr>
            <a:ln w="28575">
              <a:noFill/>
            </a:ln>
            <a:effectLst/>
          </c:spPr>
          <c:invertIfNegative val="0"/>
          <c:dPt>
            <c:idx val="0"/>
            <c:invertIfNegative val="0"/>
            <c:bubble3D val="0"/>
            <c:spPr>
              <a:solidFill>
                <a:srgbClr val="7F7F7F"/>
              </a:solidFill>
              <a:ln w="28575">
                <a:noFill/>
              </a:ln>
              <a:effectLst/>
            </c:spPr>
            <c:extLst>
              <c:ext xmlns:c16="http://schemas.microsoft.com/office/drawing/2014/chart" uri="{C3380CC4-5D6E-409C-BE32-E72D297353CC}">
                <c16:uniqueId val="{00000001-905F-4CE7-A2A1-A0ED1ED0C31C}"/>
              </c:ext>
            </c:extLst>
          </c:dPt>
          <c:dPt>
            <c:idx val="1"/>
            <c:invertIfNegative val="0"/>
            <c:bubble3D val="0"/>
            <c:spPr>
              <a:solidFill>
                <a:srgbClr val="7F7F7F"/>
              </a:solidFill>
              <a:ln w="28575">
                <a:noFill/>
              </a:ln>
              <a:effectLst/>
            </c:spPr>
            <c:extLst>
              <c:ext xmlns:c16="http://schemas.microsoft.com/office/drawing/2014/chart" uri="{C3380CC4-5D6E-409C-BE32-E72D297353CC}">
                <c16:uniqueId val="{00000003-905F-4CE7-A2A1-A0ED1ED0C31C}"/>
              </c:ext>
            </c:extLst>
          </c:dPt>
          <c:dPt>
            <c:idx val="2"/>
            <c:invertIfNegative val="0"/>
            <c:bubble3D val="0"/>
            <c:spPr>
              <a:solidFill>
                <a:srgbClr val="7F7F7F"/>
              </a:solidFill>
              <a:ln w="28575">
                <a:noFill/>
              </a:ln>
              <a:effectLst/>
            </c:spPr>
            <c:extLst>
              <c:ext xmlns:c16="http://schemas.microsoft.com/office/drawing/2014/chart" uri="{C3380CC4-5D6E-409C-BE32-E72D297353CC}">
                <c16:uniqueId val="{00000005-905F-4CE7-A2A1-A0ED1ED0C31C}"/>
              </c:ext>
            </c:extLst>
          </c:dPt>
          <c:dPt>
            <c:idx val="3"/>
            <c:invertIfNegative val="0"/>
            <c:bubble3D val="0"/>
            <c:spPr>
              <a:solidFill>
                <a:srgbClr val="7F7F7F"/>
              </a:solidFill>
              <a:ln w="28575">
                <a:noFill/>
              </a:ln>
              <a:effectLst/>
            </c:spPr>
            <c:extLst>
              <c:ext xmlns:c16="http://schemas.microsoft.com/office/drawing/2014/chart" uri="{C3380CC4-5D6E-409C-BE32-E72D297353CC}">
                <c16:uniqueId val="{00000007-905F-4CE7-A2A1-A0ED1ED0C31C}"/>
              </c:ext>
            </c:extLst>
          </c:dPt>
          <c:dPt>
            <c:idx val="4"/>
            <c:invertIfNegative val="0"/>
            <c:bubble3D val="0"/>
            <c:spPr>
              <a:solidFill>
                <a:srgbClr val="7F7F7F"/>
              </a:solidFill>
              <a:ln w="28575">
                <a:noFill/>
              </a:ln>
              <a:effectLst/>
            </c:spPr>
            <c:extLst>
              <c:ext xmlns:c16="http://schemas.microsoft.com/office/drawing/2014/chart" uri="{C3380CC4-5D6E-409C-BE32-E72D297353CC}">
                <c16:uniqueId val="{00000009-905F-4CE7-A2A1-A0ED1ED0C31C}"/>
              </c:ext>
            </c:extLst>
          </c:dPt>
          <c:dPt>
            <c:idx val="5"/>
            <c:invertIfNegative val="0"/>
            <c:bubble3D val="0"/>
            <c:spPr>
              <a:solidFill>
                <a:schemeClr val="accent6">
                  <a:lumMod val="50000"/>
                </a:schemeClr>
              </a:solidFill>
              <a:ln w="28575">
                <a:noFill/>
              </a:ln>
              <a:effectLst/>
            </c:spPr>
            <c:extLst>
              <c:ext xmlns:c16="http://schemas.microsoft.com/office/drawing/2014/chart" uri="{C3380CC4-5D6E-409C-BE32-E72D297353CC}">
                <c16:uniqueId val="{0000000B-905F-4CE7-A2A1-A0ED1ED0C31C}"/>
              </c:ext>
            </c:extLst>
          </c:dPt>
          <c:dPt>
            <c:idx val="6"/>
            <c:invertIfNegative val="0"/>
            <c:bubble3D val="0"/>
            <c:spPr>
              <a:solidFill>
                <a:schemeClr val="accent6">
                  <a:lumMod val="50000"/>
                </a:schemeClr>
              </a:solidFill>
              <a:ln w="28575">
                <a:noFill/>
              </a:ln>
              <a:effectLst/>
            </c:spPr>
            <c:extLst>
              <c:ext xmlns:c16="http://schemas.microsoft.com/office/drawing/2014/chart" uri="{C3380CC4-5D6E-409C-BE32-E72D297353CC}">
                <c16:uniqueId val="{0000000D-905F-4CE7-A2A1-A0ED1ED0C31C}"/>
              </c:ext>
            </c:extLst>
          </c:dPt>
          <c:dPt>
            <c:idx val="7"/>
            <c:invertIfNegative val="0"/>
            <c:bubble3D val="0"/>
            <c:spPr>
              <a:solidFill>
                <a:schemeClr val="accent6">
                  <a:lumMod val="50000"/>
                </a:schemeClr>
              </a:solidFill>
              <a:ln w="28575">
                <a:noFill/>
              </a:ln>
              <a:effectLst/>
            </c:spPr>
            <c:extLst>
              <c:ext xmlns:c16="http://schemas.microsoft.com/office/drawing/2014/chart" uri="{C3380CC4-5D6E-409C-BE32-E72D297353CC}">
                <c16:uniqueId val="{0000000F-905F-4CE7-A2A1-A0ED1ED0C31C}"/>
              </c:ext>
            </c:extLst>
          </c:dPt>
          <c:dLbls>
            <c:dLbl>
              <c:idx val="5"/>
              <c:numFmt formatCode="#,##0" sourceLinked="0"/>
              <c:spPr>
                <a:noFill/>
                <a:ln>
                  <a:noFill/>
                </a:ln>
                <a:effectLst/>
              </c:spPr>
              <c:txPr>
                <a:bodyPr wrap="square" lIns="38100" tIns="19050" rIns="38100" bIns="19050" anchor="ctr">
                  <a:spAutoFit/>
                </a:bodyPr>
                <a:lstStyle/>
                <a:p>
                  <a:pPr>
                    <a:defRPr sz="700" b="1">
                      <a:solidFill>
                        <a:srgbClr val="632523"/>
                      </a:solidFill>
                    </a:defRPr>
                  </a:pPr>
                  <a:endParaRPr lang="ru-RU"/>
                </a:p>
              </c:txPr>
              <c:showLegendKey val="0"/>
              <c:showVal val="1"/>
              <c:showCatName val="0"/>
              <c:showSerName val="0"/>
              <c:showPercent val="0"/>
              <c:showBubbleSize val="0"/>
              <c:extLst>
                <c:ext xmlns:c16="http://schemas.microsoft.com/office/drawing/2014/chart" uri="{C3380CC4-5D6E-409C-BE32-E72D297353CC}">
                  <c16:uniqueId val="{0000000B-905F-4CE7-A2A1-A0ED1ED0C31C}"/>
                </c:ext>
              </c:extLst>
            </c:dLbl>
            <c:dLbl>
              <c:idx val="6"/>
              <c:numFmt formatCode="#,##0" sourceLinked="0"/>
              <c:spPr>
                <a:noFill/>
                <a:ln>
                  <a:noFill/>
                </a:ln>
                <a:effectLst/>
              </c:spPr>
              <c:txPr>
                <a:bodyPr wrap="square" lIns="38100" tIns="19050" rIns="38100" bIns="19050" anchor="ctr">
                  <a:spAutoFit/>
                </a:bodyPr>
                <a:lstStyle/>
                <a:p>
                  <a:pPr>
                    <a:defRPr sz="700" b="1">
                      <a:solidFill>
                        <a:srgbClr val="632523"/>
                      </a:solidFill>
                    </a:defRPr>
                  </a:pPr>
                  <a:endParaRPr lang="ru-RU"/>
                </a:p>
              </c:txPr>
              <c:showLegendKey val="0"/>
              <c:showVal val="1"/>
              <c:showCatName val="0"/>
              <c:showSerName val="0"/>
              <c:showPercent val="0"/>
              <c:showBubbleSize val="0"/>
              <c:extLst>
                <c:ext xmlns:c16="http://schemas.microsoft.com/office/drawing/2014/chart" uri="{C3380CC4-5D6E-409C-BE32-E72D297353CC}">
                  <c16:uniqueId val="{0000000D-905F-4CE7-A2A1-A0ED1ED0C31C}"/>
                </c:ext>
              </c:extLst>
            </c:dLbl>
            <c:dLbl>
              <c:idx val="7"/>
              <c:numFmt formatCode="#,##0" sourceLinked="0"/>
              <c:spPr>
                <a:noFill/>
                <a:ln>
                  <a:noFill/>
                </a:ln>
                <a:effectLst/>
              </c:spPr>
              <c:txPr>
                <a:bodyPr wrap="square" lIns="38100" tIns="19050" rIns="38100" bIns="19050" anchor="ctr">
                  <a:spAutoFit/>
                </a:bodyPr>
                <a:lstStyle/>
                <a:p>
                  <a:pPr>
                    <a:defRPr sz="700" b="1">
                      <a:solidFill>
                        <a:srgbClr val="632523"/>
                      </a:solidFill>
                    </a:defRPr>
                  </a:pPr>
                  <a:endParaRPr lang="ru-RU"/>
                </a:p>
              </c:txPr>
              <c:showLegendKey val="0"/>
              <c:showVal val="1"/>
              <c:showCatName val="0"/>
              <c:showSerName val="0"/>
              <c:showPercent val="0"/>
              <c:showBubbleSize val="0"/>
              <c:extLst>
                <c:ext xmlns:c16="http://schemas.microsoft.com/office/drawing/2014/chart" uri="{C3380CC4-5D6E-409C-BE32-E72D297353CC}">
                  <c16:uniqueId val="{0000000F-905F-4CE7-A2A1-A0ED1ED0C31C}"/>
                </c:ext>
              </c:extLst>
            </c:dLbl>
            <c:numFmt formatCode="#,##0" sourceLinked="0"/>
            <c:spPr>
              <a:noFill/>
              <a:ln>
                <a:noFill/>
              </a:ln>
              <a:effectLst/>
            </c:spPr>
            <c:txPr>
              <a:bodyPr wrap="square" lIns="38100" tIns="19050" rIns="38100" bIns="19050" anchor="ctr">
                <a:spAutoFit/>
              </a:bodyPr>
              <a:lstStyle/>
              <a:p>
                <a:pPr>
                  <a:defRPr sz="700"/>
                </a:pPr>
                <a:endParaRPr lang="ru-RU"/>
              </a:p>
            </c:txPr>
            <c:showLegendKey val="0"/>
            <c:showVal val="1"/>
            <c:showCatName val="0"/>
            <c:showSerName val="0"/>
            <c:showPercent val="0"/>
            <c:showBubbleSize val="0"/>
            <c:showLeaderLines val="0"/>
            <c:extLst>
              <c:ext xmlns:c15="http://schemas.microsoft.com/office/drawing/2012/chart" uri="{CE6537A1-D6FC-4f65-9D91-7224C49458BB}">
                <c15:showLeaderLines val="1"/>
              </c:ext>
            </c:extLst>
          </c:dLbls>
          <c:cat>
            <c:multiLvlStrRef>
              <c:f>Лист1!$A$2:$B$9</c:f>
              <c:multiLvlStrCache>
                <c:ptCount val="8"/>
                <c:lvl>
                  <c:pt idx="0">
                    <c:v>I</c:v>
                  </c:pt>
                  <c:pt idx="1">
                    <c:v>II</c:v>
                  </c:pt>
                  <c:pt idx="2">
                    <c:v>III</c:v>
                  </c:pt>
                  <c:pt idx="3">
                    <c:v>IV</c:v>
                  </c:pt>
                  <c:pt idx="4">
                    <c:v>I</c:v>
                  </c:pt>
                  <c:pt idx="5">
                    <c:v>II</c:v>
                  </c:pt>
                  <c:pt idx="6">
                    <c:v>III</c:v>
                  </c:pt>
                  <c:pt idx="7">
                    <c:v>IV</c:v>
                  </c:pt>
                </c:lvl>
                <c:lvl>
                  <c:pt idx="0">
                    <c:v>2022</c:v>
                  </c:pt>
                  <c:pt idx="4">
                    <c:v>2023</c:v>
                  </c:pt>
                </c:lvl>
              </c:multiLvlStrCache>
            </c:multiLvlStrRef>
          </c:cat>
          <c:val>
            <c:numRef>
              <c:f>Лист1!$C$2:$C$9</c:f>
              <c:numCache>
                <c:formatCode>#,##0.00</c:formatCode>
                <c:ptCount val="8"/>
                <c:pt idx="0">
                  <c:v>14147</c:v>
                </c:pt>
                <c:pt idx="1">
                  <c:v>15598</c:v>
                </c:pt>
                <c:pt idx="2">
                  <c:v>17057</c:v>
                </c:pt>
                <c:pt idx="3">
                  <c:v>16089</c:v>
                </c:pt>
                <c:pt idx="4">
                  <c:v>13621</c:v>
                </c:pt>
                <c:pt idx="5">
                  <c:v>14665</c:v>
                </c:pt>
                <c:pt idx="6">
                  <c:v>17410</c:v>
                </c:pt>
                <c:pt idx="7">
                  <c:v>19913</c:v>
                </c:pt>
              </c:numCache>
            </c:numRef>
          </c:val>
          <c:extLst>
            <c:ext xmlns:c16="http://schemas.microsoft.com/office/drawing/2014/chart" uri="{C3380CC4-5D6E-409C-BE32-E72D297353CC}">
              <c16:uniqueId val="{00000018-905F-4CE7-A2A1-A0ED1ED0C31C}"/>
            </c:ext>
          </c:extLst>
        </c:ser>
        <c:dLbls>
          <c:showLegendKey val="0"/>
          <c:showVal val="0"/>
          <c:showCatName val="0"/>
          <c:showSerName val="0"/>
          <c:showPercent val="0"/>
          <c:showBubbleSize val="0"/>
        </c:dLbls>
        <c:gapWidth val="35"/>
        <c:axId val="-1527629664"/>
        <c:axId val="-1527635648"/>
      </c:barChart>
      <c:catAx>
        <c:axId val="-1527629664"/>
        <c:scaling>
          <c:orientation val="minMax"/>
        </c:scaling>
        <c:delete val="0"/>
        <c:axPos val="b"/>
        <c:numFmt formatCode="General" sourceLinked="1"/>
        <c:majorTickMark val="none"/>
        <c:minorTickMark val="none"/>
        <c:tickLblPos val="nextTo"/>
        <c:spPr>
          <a:noFill/>
          <a:ln w="9525" cap="flat" cmpd="sng" algn="ctr">
            <a:solidFill>
              <a:schemeClr val="tx1">
                <a:lumMod val="15000"/>
                <a:lumOff val="85000"/>
              </a:schemeClr>
            </a:solidFill>
            <a:round/>
          </a:ln>
          <a:effectLst/>
        </c:spPr>
        <c:txPr>
          <a:bodyPr rot="-60000000" vert="horz"/>
          <a:lstStyle/>
          <a:p>
            <a:pPr>
              <a:defRPr/>
            </a:pPr>
            <a:endParaRPr lang="ru-RU"/>
          </a:p>
        </c:txPr>
        <c:crossAx val="-1527635648"/>
        <c:crosses val="autoZero"/>
        <c:auto val="1"/>
        <c:lblAlgn val="ctr"/>
        <c:lblOffset val="0"/>
        <c:noMultiLvlLbl val="0"/>
      </c:catAx>
      <c:valAx>
        <c:axId val="-1527635648"/>
        <c:scaling>
          <c:orientation val="minMax"/>
          <c:max val="25000"/>
          <c:min val="0"/>
        </c:scaling>
        <c:delete val="0"/>
        <c:axPos val="r"/>
        <c:majorGridlines>
          <c:spPr>
            <a:ln w="9525" cap="flat" cmpd="sng" algn="ctr">
              <a:solidFill>
                <a:schemeClr val="tx1">
                  <a:lumMod val="15000"/>
                  <a:lumOff val="85000"/>
                </a:schemeClr>
              </a:solidFill>
              <a:prstDash val="sysDot"/>
              <a:round/>
            </a:ln>
            <a:effectLst/>
          </c:spPr>
        </c:majorGridlines>
        <c:numFmt formatCode="#,##0" sourceLinked="0"/>
        <c:majorTickMark val="none"/>
        <c:minorTickMark val="none"/>
        <c:tickLblPos val="nextTo"/>
        <c:spPr>
          <a:noFill/>
          <a:ln>
            <a:noFill/>
          </a:ln>
          <a:effectLst/>
        </c:spPr>
        <c:txPr>
          <a:bodyPr rot="-60000000" vert="horz"/>
          <a:lstStyle/>
          <a:p>
            <a:pPr>
              <a:defRPr sz="700"/>
            </a:pPr>
            <a:endParaRPr lang="ru-RU"/>
          </a:p>
        </c:txPr>
        <c:crossAx val="-1527629664"/>
        <c:crosses val="max"/>
        <c:crossBetween val="between"/>
      </c:valAx>
      <c:spPr>
        <a:noFill/>
        <a:ln>
          <a:noFill/>
        </a:ln>
        <a:effectLst/>
      </c:spPr>
    </c:plotArea>
    <c:plotVisOnly val="1"/>
    <c:dispBlanksAs val="gap"/>
    <c:showDLblsOverMax val="0"/>
  </c:chart>
  <c:spPr>
    <a:noFill/>
    <a:ln>
      <a:noFill/>
    </a:ln>
    <a:effectLst/>
  </c:spPr>
  <c:txPr>
    <a:bodyPr/>
    <a:lstStyle/>
    <a:p>
      <a:pPr>
        <a:lnSpc>
          <a:spcPct val="50000"/>
        </a:lnSpc>
        <a:defRPr sz="1050">
          <a:solidFill>
            <a:schemeClr val="tx1"/>
          </a:solidFill>
          <a:latin typeface="Arial Narrow" panose="020B0606020202030204" pitchFamily="34" charset="0"/>
          <a:ea typeface="Helvetica" panose="00000500000000000000" pitchFamily="50" charset="0"/>
        </a:defRPr>
      </a:pPr>
      <a:endParaRPr lang="ru-RU"/>
    </a:p>
  </c:txPr>
  <c:externalData r:id="rId1">
    <c:autoUpdate val="0"/>
  </c:externalData>
</c:chartSpace>
</file>

<file path=ppt/charts/chart46.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ru-RU"/>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4.2776980198019808E-2"/>
          <c:y val="6.5984263783967309E-2"/>
          <c:w val="0.90737178217821779"/>
          <c:h val="0.77487253721573013"/>
        </c:manualLayout>
      </c:layout>
      <c:barChart>
        <c:barDir val="col"/>
        <c:grouping val="clustered"/>
        <c:varyColors val="0"/>
        <c:ser>
          <c:idx val="0"/>
          <c:order val="0"/>
          <c:tx>
            <c:strRef>
              <c:f>Лист1!$C$1</c:f>
              <c:strCache>
                <c:ptCount val="1"/>
                <c:pt idx="0">
                  <c:v>Столбец2</c:v>
                </c:pt>
              </c:strCache>
            </c:strRef>
          </c:tx>
          <c:spPr>
            <a:ln w="28575">
              <a:noFill/>
            </a:ln>
            <a:effectLst/>
          </c:spPr>
          <c:invertIfNegative val="0"/>
          <c:dPt>
            <c:idx val="0"/>
            <c:invertIfNegative val="0"/>
            <c:bubble3D val="0"/>
            <c:spPr>
              <a:solidFill>
                <a:srgbClr val="7F7F7F"/>
              </a:solidFill>
              <a:ln w="28575">
                <a:noFill/>
              </a:ln>
              <a:effectLst/>
            </c:spPr>
            <c:extLst>
              <c:ext xmlns:c16="http://schemas.microsoft.com/office/drawing/2014/chart" uri="{C3380CC4-5D6E-409C-BE32-E72D297353CC}">
                <c16:uniqueId val="{00000001-024D-4D1D-A88C-A040FAC630ED}"/>
              </c:ext>
            </c:extLst>
          </c:dPt>
          <c:dPt>
            <c:idx val="1"/>
            <c:invertIfNegative val="0"/>
            <c:bubble3D val="0"/>
            <c:spPr>
              <a:solidFill>
                <a:srgbClr val="7F7F7F"/>
              </a:solidFill>
              <a:ln w="28575">
                <a:noFill/>
              </a:ln>
              <a:effectLst/>
            </c:spPr>
            <c:extLst>
              <c:ext xmlns:c16="http://schemas.microsoft.com/office/drawing/2014/chart" uri="{C3380CC4-5D6E-409C-BE32-E72D297353CC}">
                <c16:uniqueId val="{00000003-024D-4D1D-A88C-A040FAC630ED}"/>
              </c:ext>
            </c:extLst>
          </c:dPt>
          <c:dPt>
            <c:idx val="2"/>
            <c:invertIfNegative val="0"/>
            <c:bubble3D val="0"/>
            <c:spPr>
              <a:solidFill>
                <a:srgbClr val="7F7F7F"/>
              </a:solidFill>
              <a:ln w="28575">
                <a:noFill/>
              </a:ln>
              <a:effectLst/>
            </c:spPr>
            <c:extLst>
              <c:ext xmlns:c16="http://schemas.microsoft.com/office/drawing/2014/chart" uri="{C3380CC4-5D6E-409C-BE32-E72D297353CC}">
                <c16:uniqueId val="{00000005-024D-4D1D-A88C-A040FAC630ED}"/>
              </c:ext>
            </c:extLst>
          </c:dPt>
          <c:dPt>
            <c:idx val="3"/>
            <c:invertIfNegative val="0"/>
            <c:bubble3D val="0"/>
            <c:spPr>
              <a:solidFill>
                <a:srgbClr val="7F7F7F"/>
              </a:solidFill>
              <a:ln w="28575">
                <a:noFill/>
              </a:ln>
              <a:effectLst/>
            </c:spPr>
            <c:extLst>
              <c:ext xmlns:c16="http://schemas.microsoft.com/office/drawing/2014/chart" uri="{C3380CC4-5D6E-409C-BE32-E72D297353CC}">
                <c16:uniqueId val="{00000007-024D-4D1D-A88C-A040FAC630ED}"/>
              </c:ext>
            </c:extLst>
          </c:dPt>
          <c:dPt>
            <c:idx val="4"/>
            <c:invertIfNegative val="0"/>
            <c:bubble3D val="0"/>
            <c:spPr>
              <a:solidFill>
                <a:srgbClr val="7F7F7F"/>
              </a:solidFill>
              <a:ln w="28575">
                <a:noFill/>
              </a:ln>
              <a:effectLst/>
            </c:spPr>
            <c:extLst>
              <c:ext xmlns:c16="http://schemas.microsoft.com/office/drawing/2014/chart" uri="{C3380CC4-5D6E-409C-BE32-E72D297353CC}">
                <c16:uniqueId val="{00000009-024D-4D1D-A88C-A040FAC630ED}"/>
              </c:ext>
            </c:extLst>
          </c:dPt>
          <c:dPt>
            <c:idx val="5"/>
            <c:invertIfNegative val="0"/>
            <c:bubble3D val="0"/>
            <c:spPr>
              <a:solidFill>
                <a:srgbClr val="7F7F7F"/>
              </a:solidFill>
              <a:ln w="28575">
                <a:noFill/>
              </a:ln>
              <a:effectLst/>
            </c:spPr>
            <c:extLst>
              <c:ext xmlns:c16="http://schemas.microsoft.com/office/drawing/2014/chart" uri="{C3380CC4-5D6E-409C-BE32-E72D297353CC}">
                <c16:uniqueId val="{0000000B-024D-4D1D-A88C-A040FAC630ED}"/>
              </c:ext>
            </c:extLst>
          </c:dPt>
          <c:dPt>
            <c:idx val="6"/>
            <c:invertIfNegative val="0"/>
            <c:bubble3D val="0"/>
            <c:spPr>
              <a:solidFill>
                <a:srgbClr val="7F7F7F"/>
              </a:solidFill>
              <a:ln w="28575">
                <a:noFill/>
              </a:ln>
              <a:effectLst/>
            </c:spPr>
            <c:extLst>
              <c:ext xmlns:c16="http://schemas.microsoft.com/office/drawing/2014/chart" uri="{C3380CC4-5D6E-409C-BE32-E72D297353CC}">
                <c16:uniqueId val="{0000000D-024D-4D1D-A88C-A040FAC630ED}"/>
              </c:ext>
            </c:extLst>
          </c:dPt>
          <c:dPt>
            <c:idx val="7"/>
            <c:invertIfNegative val="0"/>
            <c:bubble3D val="0"/>
            <c:spPr>
              <a:solidFill>
                <a:srgbClr val="7F7F7F"/>
              </a:solidFill>
              <a:ln w="28575">
                <a:noFill/>
              </a:ln>
              <a:effectLst/>
            </c:spPr>
            <c:extLst>
              <c:ext xmlns:c16="http://schemas.microsoft.com/office/drawing/2014/chart" uri="{C3380CC4-5D6E-409C-BE32-E72D297353CC}">
                <c16:uniqueId val="{0000000F-024D-4D1D-A88C-A040FAC630ED}"/>
              </c:ext>
            </c:extLst>
          </c:dPt>
          <c:dPt>
            <c:idx val="8"/>
            <c:invertIfNegative val="0"/>
            <c:bubble3D val="0"/>
            <c:spPr>
              <a:solidFill>
                <a:srgbClr val="7F7F7F"/>
              </a:solidFill>
              <a:ln w="28575">
                <a:noFill/>
              </a:ln>
              <a:effectLst/>
            </c:spPr>
            <c:extLst>
              <c:ext xmlns:c16="http://schemas.microsoft.com/office/drawing/2014/chart" uri="{C3380CC4-5D6E-409C-BE32-E72D297353CC}">
                <c16:uniqueId val="{00000011-024D-4D1D-A88C-A040FAC630ED}"/>
              </c:ext>
            </c:extLst>
          </c:dPt>
          <c:dLbls>
            <c:dLbl>
              <c:idx val="9"/>
              <c:numFmt formatCode="#,##0" sourceLinked="0"/>
              <c:spPr>
                <a:noFill/>
                <a:ln>
                  <a:noFill/>
                </a:ln>
                <a:effectLst/>
              </c:spPr>
              <c:txPr>
                <a:bodyPr wrap="square" lIns="38100" tIns="19050" rIns="38100" bIns="19050" anchor="ctr">
                  <a:spAutoFit/>
                </a:bodyPr>
                <a:lstStyle/>
                <a:p>
                  <a:pPr>
                    <a:defRPr b="1">
                      <a:solidFill>
                        <a:srgbClr val="007F76"/>
                      </a:solidFill>
                    </a:defRPr>
                  </a:pPr>
                  <a:endParaRPr lang="ru-RU"/>
                </a:p>
              </c:txPr>
              <c:showLegendKey val="0"/>
              <c:showVal val="1"/>
              <c:showCatName val="0"/>
              <c:showSerName val="0"/>
              <c:showPercent val="0"/>
              <c:showBubbleSize val="0"/>
              <c:extLst>
                <c:ext xmlns:c16="http://schemas.microsoft.com/office/drawing/2014/chart" uri="{C3380CC4-5D6E-409C-BE32-E72D297353CC}">
                  <c16:uniqueId val="{00000012-1935-4C00-8885-A965951F86B7}"/>
                </c:ext>
              </c:extLst>
            </c:dLbl>
            <c:dLbl>
              <c:idx val="10"/>
              <c:numFmt formatCode="#,##0" sourceLinked="0"/>
              <c:spPr>
                <a:noFill/>
                <a:ln>
                  <a:noFill/>
                </a:ln>
                <a:effectLst/>
              </c:spPr>
              <c:txPr>
                <a:bodyPr wrap="square" lIns="38100" tIns="19050" rIns="38100" bIns="19050" anchor="ctr">
                  <a:spAutoFit/>
                </a:bodyPr>
                <a:lstStyle/>
                <a:p>
                  <a:pPr>
                    <a:defRPr b="1">
                      <a:solidFill>
                        <a:srgbClr val="007F76"/>
                      </a:solidFill>
                    </a:defRPr>
                  </a:pPr>
                  <a:endParaRPr lang="ru-RU"/>
                </a:p>
              </c:txPr>
              <c:showLegendKey val="0"/>
              <c:showVal val="1"/>
              <c:showCatName val="0"/>
              <c:showSerName val="0"/>
              <c:showPercent val="0"/>
              <c:showBubbleSize val="0"/>
              <c:extLst>
                <c:ext xmlns:c16="http://schemas.microsoft.com/office/drawing/2014/chart" uri="{C3380CC4-5D6E-409C-BE32-E72D297353CC}">
                  <c16:uniqueId val="{00000013-1935-4C00-8885-A965951F86B7}"/>
                </c:ext>
              </c:extLst>
            </c:dLbl>
            <c:dLbl>
              <c:idx val="11"/>
              <c:numFmt formatCode="#,##0" sourceLinked="0"/>
              <c:spPr>
                <a:noFill/>
                <a:ln>
                  <a:noFill/>
                </a:ln>
                <a:effectLst/>
              </c:spPr>
              <c:txPr>
                <a:bodyPr wrap="square" lIns="38100" tIns="19050" rIns="38100" bIns="19050" anchor="ctr">
                  <a:spAutoFit/>
                </a:bodyPr>
                <a:lstStyle/>
                <a:p>
                  <a:pPr>
                    <a:defRPr b="1">
                      <a:solidFill>
                        <a:srgbClr val="007F76"/>
                      </a:solidFill>
                    </a:defRPr>
                  </a:pPr>
                  <a:endParaRPr lang="ru-RU"/>
                </a:p>
              </c:txPr>
              <c:showLegendKey val="0"/>
              <c:showVal val="1"/>
              <c:showCatName val="0"/>
              <c:showSerName val="0"/>
              <c:showPercent val="0"/>
              <c:showBubbleSize val="0"/>
              <c:extLst>
                <c:ext xmlns:c16="http://schemas.microsoft.com/office/drawing/2014/chart" uri="{C3380CC4-5D6E-409C-BE32-E72D297353CC}">
                  <c16:uniqueId val="{00000014-1935-4C00-8885-A965951F86B7}"/>
                </c:ext>
              </c:extLst>
            </c:dLbl>
            <c:numFmt formatCode="#,##0" sourceLinked="0"/>
            <c:spPr>
              <a:noFill/>
              <a:ln>
                <a:noFill/>
              </a:ln>
              <a:effectLst/>
            </c:spPr>
            <c:showLegendKey val="0"/>
            <c:showVal val="1"/>
            <c:showCatName val="0"/>
            <c:showSerName val="0"/>
            <c:showPercent val="0"/>
            <c:showBubbleSize val="0"/>
            <c:showLeaderLines val="0"/>
            <c:extLst>
              <c:ext xmlns:c15="http://schemas.microsoft.com/office/drawing/2012/chart" uri="{CE6537A1-D6FC-4f65-9D91-7224C49458BB}">
                <c15:showLeaderLines val="1"/>
              </c:ext>
            </c:extLst>
          </c:dLbls>
          <c:cat>
            <c:multiLvlStrRef>
              <c:f>Лист1!$A$2:$B$13</c:f>
              <c:multiLvlStrCache>
                <c:ptCount val="12"/>
                <c:lvl>
                  <c:pt idx="0">
                    <c:v>I</c:v>
                  </c:pt>
                  <c:pt idx="1">
                    <c:v>II</c:v>
                  </c:pt>
                  <c:pt idx="2">
                    <c:v>III</c:v>
                  </c:pt>
                  <c:pt idx="3">
                    <c:v>IV</c:v>
                  </c:pt>
                  <c:pt idx="4">
                    <c:v>I</c:v>
                  </c:pt>
                  <c:pt idx="5">
                    <c:v>II</c:v>
                  </c:pt>
                  <c:pt idx="6">
                    <c:v>III</c:v>
                  </c:pt>
                  <c:pt idx="7">
                    <c:v>IV</c:v>
                  </c:pt>
                  <c:pt idx="8">
                    <c:v>I</c:v>
                  </c:pt>
                  <c:pt idx="9">
                    <c:v>II</c:v>
                  </c:pt>
                  <c:pt idx="10">
                    <c:v>III</c:v>
                  </c:pt>
                  <c:pt idx="11">
                    <c:v>IV</c:v>
                  </c:pt>
                </c:lvl>
                <c:lvl>
                  <c:pt idx="0">
                    <c:v>2021</c:v>
                  </c:pt>
                  <c:pt idx="4">
                    <c:v>2022</c:v>
                  </c:pt>
                  <c:pt idx="8">
                    <c:v>2023</c:v>
                  </c:pt>
                </c:lvl>
              </c:multiLvlStrCache>
            </c:multiLvlStrRef>
          </c:cat>
          <c:val>
            <c:numRef>
              <c:f>Лист1!$C$2:$C$13</c:f>
              <c:numCache>
                <c:formatCode>#,##0.00</c:formatCode>
                <c:ptCount val="12"/>
                <c:pt idx="0">
                  <c:v>4844</c:v>
                </c:pt>
                <c:pt idx="1">
                  <c:v>9489</c:v>
                </c:pt>
                <c:pt idx="2">
                  <c:v>8732</c:v>
                </c:pt>
                <c:pt idx="3">
                  <c:v>6101</c:v>
                </c:pt>
                <c:pt idx="4">
                  <c:v>6326</c:v>
                </c:pt>
                <c:pt idx="5">
                  <c:v>9746</c:v>
                </c:pt>
                <c:pt idx="6">
                  <c:v>8526</c:v>
                </c:pt>
                <c:pt idx="7">
                  <c:v>7475</c:v>
                </c:pt>
                <c:pt idx="8">
                  <c:v>6632</c:v>
                </c:pt>
                <c:pt idx="9">
                  <c:v>7506</c:v>
                </c:pt>
                <c:pt idx="10">
                  <c:v>11273</c:v>
                </c:pt>
                <c:pt idx="11">
                  <c:v>10454</c:v>
                </c:pt>
              </c:numCache>
            </c:numRef>
          </c:val>
          <c:extLst>
            <c:ext xmlns:c16="http://schemas.microsoft.com/office/drawing/2014/chart" uri="{C3380CC4-5D6E-409C-BE32-E72D297353CC}">
              <c16:uniqueId val="{00000015-024D-4D1D-A88C-A040FAC630ED}"/>
            </c:ext>
          </c:extLst>
        </c:ser>
        <c:dLbls>
          <c:showLegendKey val="0"/>
          <c:showVal val="0"/>
          <c:showCatName val="0"/>
          <c:showSerName val="0"/>
          <c:showPercent val="0"/>
          <c:showBubbleSize val="0"/>
        </c:dLbls>
        <c:gapWidth val="35"/>
        <c:axId val="-1527629664"/>
        <c:axId val="-1527635648"/>
      </c:barChart>
      <c:barChart>
        <c:barDir val="col"/>
        <c:grouping val="clustered"/>
        <c:varyColors val="0"/>
        <c:ser>
          <c:idx val="1"/>
          <c:order val="1"/>
          <c:tx>
            <c:strRef>
              <c:f>Лист1!$D$1</c:f>
              <c:strCache>
                <c:ptCount val="1"/>
              </c:strCache>
            </c:strRef>
          </c:tx>
          <c:invertIfNegative val="0"/>
          <c:cat>
            <c:multiLvlStrRef>
              <c:f>Лист1!$A$2:$B$13</c:f>
              <c:multiLvlStrCache>
                <c:ptCount val="12"/>
                <c:lvl>
                  <c:pt idx="0">
                    <c:v>I</c:v>
                  </c:pt>
                  <c:pt idx="1">
                    <c:v>II</c:v>
                  </c:pt>
                  <c:pt idx="2">
                    <c:v>III</c:v>
                  </c:pt>
                  <c:pt idx="3">
                    <c:v>IV</c:v>
                  </c:pt>
                  <c:pt idx="4">
                    <c:v>I</c:v>
                  </c:pt>
                  <c:pt idx="5">
                    <c:v>II</c:v>
                  </c:pt>
                  <c:pt idx="6">
                    <c:v>III</c:v>
                  </c:pt>
                  <c:pt idx="7">
                    <c:v>IV</c:v>
                  </c:pt>
                  <c:pt idx="8">
                    <c:v>I</c:v>
                  </c:pt>
                  <c:pt idx="9">
                    <c:v>II</c:v>
                  </c:pt>
                  <c:pt idx="10">
                    <c:v>III</c:v>
                  </c:pt>
                  <c:pt idx="11">
                    <c:v>IV</c:v>
                  </c:pt>
                </c:lvl>
                <c:lvl>
                  <c:pt idx="0">
                    <c:v>2021</c:v>
                  </c:pt>
                  <c:pt idx="4">
                    <c:v>2022</c:v>
                  </c:pt>
                  <c:pt idx="8">
                    <c:v>2023</c:v>
                  </c:pt>
                </c:lvl>
              </c:multiLvlStrCache>
            </c:multiLvlStrRef>
          </c:cat>
          <c:val>
            <c:numRef>
              <c:f>Лист1!$D$2:$D$13</c:f>
              <c:numCache>
                <c:formatCode>General</c:formatCode>
                <c:ptCount val="12"/>
              </c:numCache>
            </c:numRef>
          </c:val>
          <c:extLst>
            <c:ext xmlns:c16="http://schemas.microsoft.com/office/drawing/2014/chart" uri="{C3380CC4-5D6E-409C-BE32-E72D297353CC}">
              <c16:uniqueId val="{00000016-024D-4D1D-A88C-A040FAC630ED}"/>
            </c:ext>
          </c:extLst>
        </c:ser>
        <c:dLbls>
          <c:showLegendKey val="0"/>
          <c:showVal val="0"/>
          <c:showCatName val="0"/>
          <c:showSerName val="0"/>
          <c:showPercent val="0"/>
          <c:showBubbleSize val="0"/>
        </c:dLbls>
        <c:gapWidth val="35"/>
        <c:axId val="472971256"/>
        <c:axId val="472969456"/>
      </c:barChart>
      <c:catAx>
        <c:axId val="-1527629664"/>
        <c:scaling>
          <c:orientation val="minMax"/>
        </c:scaling>
        <c:delete val="0"/>
        <c:axPos val="b"/>
        <c:numFmt formatCode="General" sourceLinked="1"/>
        <c:majorTickMark val="none"/>
        <c:minorTickMark val="none"/>
        <c:tickLblPos val="nextTo"/>
        <c:spPr>
          <a:noFill/>
          <a:ln w="9525" cap="flat" cmpd="sng" algn="ctr">
            <a:solidFill>
              <a:schemeClr val="tx1">
                <a:lumMod val="15000"/>
                <a:lumOff val="85000"/>
              </a:schemeClr>
            </a:solidFill>
            <a:round/>
          </a:ln>
          <a:effectLst/>
        </c:spPr>
        <c:txPr>
          <a:bodyPr rot="-60000000" vert="horz"/>
          <a:lstStyle/>
          <a:p>
            <a:pPr>
              <a:defRPr/>
            </a:pPr>
            <a:endParaRPr lang="ru-RU"/>
          </a:p>
        </c:txPr>
        <c:crossAx val="-1527635648"/>
        <c:crosses val="autoZero"/>
        <c:auto val="1"/>
        <c:lblAlgn val="ctr"/>
        <c:lblOffset val="0"/>
        <c:noMultiLvlLbl val="0"/>
      </c:catAx>
      <c:valAx>
        <c:axId val="-1527635648"/>
        <c:scaling>
          <c:orientation val="minMax"/>
          <c:min val="0"/>
        </c:scaling>
        <c:delete val="0"/>
        <c:axPos val="l"/>
        <c:majorGridlines>
          <c:spPr>
            <a:ln w="9525" cap="flat" cmpd="sng" algn="ctr">
              <a:solidFill>
                <a:schemeClr val="tx1">
                  <a:lumMod val="15000"/>
                  <a:lumOff val="85000"/>
                </a:schemeClr>
              </a:solidFill>
              <a:prstDash val="sysDot"/>
              <a:round/>
            </a:ln>
            <a:effectLst/>
          </c:spPr>
        </c:majorGridlines>
        <c:numFmt formatCode="#,##0" sourceLinked="0"/>
        <c:majorTickMark val="out"/>
        <c:minorTickMark val="none"/>
        <c:tickLblPos val="nextTo"/>
        <c:spPr>
          <a:noFill/>
          <a:ln>
            <a:noFill/>
          </a:ln>
          <a:effectLst/>
        </c:spPr>
        <c:txPr>
          <a:bodyPr rot="-60000000" vert="horz"/>
          <a:lstStyle/>
          <a:p>
            <a:pPr>
              <a:defRPr sz="700"/>
            </a:pPr>
            <a:endParaRPr lang="ru-RU"/>
          </a:p>
        </c:txPr>
        <c:crossAx val="-1527629664"/>
        <c:crosses val="autoZero"/>
        <c:crossBetween val="between"/>
      </c:valAx>
      <c:valAx>
        <c:axId val="472969456"/>
        <c:scaling>
          <c:orientation val="minMax"/>
          <c:max val="12000"/>
          <c:min val="0"/>
        </c:scaling>
        <c:delete val="0"/>
        <c:axPos val="r"/>
        <c:numFmt formatCode="#,##0" sourceLinked="0"/>
        <c:majorTickMark val="none"/>
        <c:minorTickMark val="none"/>
        <c:tickLblPos val="nextTo"/>
        <c:spPr>
          <a:ln>
            <a:noFill/>
          </a:ln>
        </c:spPr>
        <c:txPr>
          <a:bodyPr/>
          <a:lstStyle/>
          <a:p>
            <a:pPr>
              <a:defRPr sz="700"/>
            </a:pPr>
            <a:endParaRPr lang="ru-RU"/>
          </a:p>
        </c:txPr>
        <c:crossAx val="472971256"/>
        <c:crosses val="max"/>
        <c:crossBetween val="between"/>
      </c:valAx>
      <c:catAx>
        <c:axId val="472971256"/>
        <c:scaling>
          <c:orientation val="minMax"/>
        </c:scaling>
        <c:delete val="1"/>
        <c:axPos val="b"/>
        <c:numFmt formatCode="General" sourceLinked="1"/>
        <c:majorTickMark val="out"/>
        <c:minorTickMark val="none"/>
        <c:tickLblPos val="nextTo"/>
        <c:crossAx val="472969456"/>
        <c:crosses val="autoZero"/>
        <c:auto val="1"/>
        <c:lblAlgn val="ctr"/>
        <c:lblOffset val="100"/>
        <c:noMultiLvlLbl val="0"/>
      </c:catAx>
      <c:spPr>
        <a:noFill/>
        <a:ln>
          <a:noFill/>
        </a:ln>
        <a:effectLst/>
      </c:spPr>
    </c:plotArea>
    <c:plotVisOnly val="1"/>
    <c:dispBlanksAs val="gap"/>
    <c:showDLblsOverMax val="0"/>
  </c:chart>
  <c:spPr>
    <a:noFill/>
    <a:ln>
      <a:noFill/>
    </a:ln>
    <a:effectLst/>
  </c:spPr>
  <c:txPr>
    <a:bodyPr/>
    <a:lstStyle/>
    <a:p>
      <a:pPr>
        <a:lnSpc>
          <a:spcPct val="50000"/>
        </a:lnSpc>
        <a:defRPr sz="1050">
          <a:solidFill>
            <a:schemeClr val="tx1"/>
          </a:solidFill>
          <a:latin typeface="Arial Narrow" panose="020B0606020202030204" pitchFamily="34" charset="0"/>
          <a:ea typeface="Helvetica" panose="00000500000000000000" pitchFamily="50" charset="0"/>
        </a:defRPr>
      </a:pPr>
      <a:endParaRPr lang="ru-RU"/>
    </a:p>
  </c:txPr>
  <c:externalData r:id="rId1">
    <c:autoUpdate val="0"/>
  </c:externalData>
</c:chartSpace>
</file>

<file path=ppt/charts/chart47.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ru-RU"/>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4.2776980198019808E-2"/>
          <c:y val="6.5984405139378935E-2"/>
          <c:w val="0.90737178217821779"/>
          <c:h val="0.77487253721573013"/>
        </c:manualLayout>
      </c:layout>
      <c:barChart>
        <c:barDir val="col"/>
        <c:grouping val="clustered"/>
        <c:varyColors val="0"/>
        <c:ser>
          <c:idx val="0"/>
          <c:order val="0"/>
          <c:tx>
            <c:strRef>
              <c:f>Лист1!$C$1</c:f>
              <c:strCache>
                <c:ptCount val="1"/>
                <c:pt idx="0">
                  <c:v>0</c:v>
                </c:pt>
              </c:strCache>
            </c:strRef>
          </c:tx>
          <c:spPr>
            <a:ln w="28575">
              <a:noFill/>
            </a:ln>
            <a:effectLst/>
          </c:spPr>
          <c:invertIfNegative val="0"/>
          <c:dPt>
            <c:idx val="0"/>
            <c:invertIfNegative val="0"/>
            <c:bubble3D val="0"/>
            <c:spPr>
              <a:solidFill>
                <a:srgbClr val="7F7F7F"/>
              </a:solidFill>
              <a:ln w="28575">
                <a:noFill/>
              </a:ln>
              <a:effectLst/>
            </c:spPr>
            <c:extLst>
              <c:ext xmlns:c16="http://schemas.microsoft.com/office/drawing/2014/chart" uri="{C3380CC4-5D6E-409C-BE32-E72D297353CC}">
                <c16:uniqueId val="{00000001-905F-4CE7-A2A1-A0ED1ED0C31C}"/>
              </c:ext>
            </c:extLst>
          </c:dPt>
          <c:dPt>
            <c:idx val="1"/>
            <c:invertIfNegative val="0"/>
            <c:bubble3D val="0"/>
            <c:spPr>
              <a:solidFill>
                <a:srgbClr val="7F7F7F"/>
              </a:solidFill>
              <a:ln w="28575">
                <a:noFill/>
              </a:ln>
              <a:effectLst/>
            </c:spPr>
            <c:extLst>
              <c:ext xmlns:c16="http://schemas.microsoft.com/office/drawing/2014/chart" uri="{C3380CC4-5D6E-409C-BE32-E72D297353CC}">
                <c16:uniqueId val="{00000003-905F-4CE7-A2A1-A0ED1ED0C31C}"/>
              </c:ext>
            </c:extLst>
          </c:dPt>
          <c:dPt>
            <c:idx val="2"/>
            <c:invertIfNegative val="0"/>
            <c:bubble3D val="0"/>
            <c:spPr>
              <a:solidFill>
                <a:srgbClr val="7F7F7F"/>
              </a:solidFill>
              <a:ln w="28575">
                <a:noFill/>
              </a:ln>
              <a:effectLst/>
            </c:spPr>
            <c:extLst>
              <c:ext xmlns:c16="http://schemas.microsoft.com/office/drawing/2014/chart" uri="{C3380CC4-5D6E-409C-BE32-E72D297353CC}">
                <c16:uniqueId val="{00000005-905F-4CE7-A2A1-A0ED1ED0C31C}"/>
              </c:ext>
            </c:extLst>
          </c:dPt>
          <c:dPt>
            <c:idx val="3"/>
            <c:invertIfNegative val="0"/>
            <c:bubble3D val="0"/>
            <c:spPr>
              <a:solidFill>
                <a:srgbClr val="7F7F7F"/>
              </a:solidFill>
              <a:ln w="28575">
                <a:noFill/>
              </a:ln>
              <a:effectLst/>
            </c:spPr>
            <c:extLst>
              <c:ext xmlns:c16="http://schemas.microsoft.com/office/drawing/2014/chart" uri="{C3380CC4-5D6E-409C-BE32-E72D297353CC}">
                <c16:uniqueId val="{00000007-905F-4CE7-A2A1-A0ED1ED0C31C}"/>
              </c:ext>
            </c:extLst>
          </c:dPt>
          <c:dPt>
            <c:idx val="4"/>
            <c:invertIfNegative val="0"/>
            <c:bubble3D val="0"/>
            <c:spPr>
              <a:solidFill>
                <a:srgbClr val="7F7F7F"/>
              </a:solidFill>
              <a:ln w="28575">
                <a:noFill/>
              </a:ln>
              <a:effectLst/>
            </c:spPr>
            <c:extLst>
              <c:ext xmlns:c16="http://schemas.microsoft.com/office/drawing/2014/chart" uri="{C3380CC4-5D6E-409C-BE32-E72D297353CC}">
                <c16:uniqueId val="{00000009-905F-4CE7-A2A1-A0ED1ED0C31C}"/>
              </c:ext>
            </c:extLst>
          </c:dPt>
          <c:dPt>
            <c:idx val="5"/>
            <c:invertIfNegative val="0"/>
            <c:bubble3D val="0"/>
            <c:spPr>
              <a:solidFill>
                <a:schemeClr val="accent3">
                  <a:lumMod val="50000"/>
                </a:schemeClr>
              </a:solidFill>
              <a:ln w="28575">
                <a:noFill/>
              </a:ln>
              <a:effectLst/>
            </c:spPr>
            <c:extLst>
              <c:ext xmlns:c16="http://schemas.microsoft.com/office/drawing/2014/chart" uri="{C3380CC4-5D6E-409C-BE32-E72D297353CC}">
                <c16:uniqueId val="{0000000B-905F-4CE7-A2A1-A0ED1ED0C31C}"/>
              </c:ext>
            </c:extLst>
          </c:dPt>
          <c:dPt>
            <c:idx val="6"/>
            <c:invertIfNegative val="0"/>
            <c:bubble3D val="0"/>
            <c:spPr>
              <a:solidFill>
                <a:schemeClr val="accent3">
                  <a:lumMod val="50000"/>
                </a:schemeClr>
              </a:solidFill>
              <a:ln w="28575">
                <a:noFill/>
              </a:ln>
              <a:effectLst/>
            </c:spPr>
            <c:extLst>
              <c:ext xmlns:c16="http://schemas.microsoft.com/office/drawing/2014/chart" uri="{C3380CC4-5D6E-409C-BE32-E72D297353CC}">
                <c16:uniqueId val="{0000000D-905F-4CE7-A2A1-A0ED1ED0C31C}"/>
              </c:ext>
            </c:extLst>
          </c:dPt>
          <c:dPt>
            <c:idx val="7"/>
            <c:invertIfNegative val="0"/>
            <c:bubble3D val="0"/>
            <c:spPr>
              <a:solidFill>
                <a:schemeClr val="accent3">
                  <a:lumMod val="50000"/>
                </a:schemeClr>
              </a:solidFill>
              <a:ln w="28575">
                <a:noFill/>
              </a:ln>
              <a:effectLst/>
            </c:spPr>
            <c:extLst>
              <c:ext xmlns:c16="http://schemas.microsoft.com/office/drawing/2014/chart" uri="{C3380CC4-5D6E-409C-BE32-E72D297353CC}">
                <c16:uniqueId val="{0000000F-905F-4CE7-A2A1-A0ED1ED0C31C}"/>
              </c:ext>
            </c:extLst>
          </c:dPt>
          <c:dLbls>
            <c:dLbl>
              <c:idx val="5"/>
              <c:numFmt formatCode="#,##0" sourceLinked="0"/>
              <c:spPr>
                <a:noFill/>
                <a:ln>
                  <a:noFill/>
                </a:ln>
                <a:effectLst/>
              </c:spPr>
              <c:txPr>
                <a:bodyPr wrap="square" lIns="38100" tIns="19050" rIns="38100" bIns="19050" anchor="ctr">
                  <a:spAutoFit/>
                </a:bodyPr>
                <a:lstStyle/>
                <a:p>
                  <a:pPr>
                    <a:defRPr sz="700" b="1">
                      <a:solidFill>
                        <a:schemeClr val="accent3">
                          <a:lumMod val="50000"/>
                        </a:schemeClr>
                      </a:solidFill>
                    </a:defRPr>
                  </a:pPr>
                  <a:endParaRPr lang="ru-RU"/>
                </a:p>
              </c:txPr>
              <c:showLegendKey val="0"/>
              <c:showVal val="1"/>
              <c:showCatName val="0"/>
              <c:showSerName val="0"/>
              <c:showPercent val="0"/>
              <c:showBubbleSize val="0"/>
              <c:extLst>
                <c:ext xmlns:c16="http://schemas.microsoft.com/office/drawing/2014/chart" uri="{C3380CC4-5D6E-409C-BE32-E72D297353CC}">
                  <c16:uniqueId val="{0000000B-905F-4CE7-A2A1-A0ED1ED0C31C}"/>
                </c:ext>
              </c:extLst>
            </c:dLbl>
            <c:dLbl>
              <c:idx val="6"/>
              <c:numFmt formatCode="#,##0" sourceLinked="0"/>
              <c:spPr>
                <a:noFill/>
                <a:ln>
                  <a:noFill/>
                </a:ln>
                <a:effectLst/>
              </c:spPr>
              <c:txPr>
                <a:bodyPr wrap="square" lIns="38100" tIns="19050" rIns="38100" bIns="19050" anchor="ctr">
                  <a:spAutoFit/>
                </a:bodyPr>
                <a:lstStyle/>
                <a:p>
                  <a:pPr>
                    <a:defRPr sz="700" b="1">
                      <a:solidFill>
                        <a:schemeClr val="accent3">
                          <a:lumMod val="50000"/>
                        </a:schemeClr>
                      </a:solidFill>
                    </a:defRPr>
                  </a:pPr>
                  <a:endParaRPr lang="ru-RU"/>
                </a:p>
              </c:txPr>
              <c:showLegendKey val="0"/>
              <c:showVal val="1"/>
              <c:showCatName val="0"/>
              <c:showSerName val="0"/>
              <c:showPercent val="0"/>
              <c:showBubbleSize val="0"/>
              <c:extLst>
                <c:ext xmlns:c16="http://schemas.microsoft.com/office/drawing/2014/chart" uri="{C3380CC4-5D6E-409C-BE32-E72D297353CC}">
                  <c16:uniqueId val="{0000000D-905F-4CE7-A2A1-A0ED1ED0C31C}"/>
                </c:ext>
              </c:extLst>
            </c:dLbl>
            <c:dLbl>
              <c:idx val="7"/>
              <c:numFmt formatCode="#,##0" sourceLinked="0"/>
              <c:spPr>
                <a:noFill/>
                <a:ln>
                  <a:noFill/>
                </a:ln>
                <a:effectLst/>
              </c:spPr>
              <c:txPr>
                <a:bodyPr wrap="square" lIns="38100" tIns="19050" rIns="38100" bIns="19050" anchor="ctr">
                  <a:spAutoFit/>
                </a:bodyPr>
                <a:lstStyle/>
                <a:p>
                  <a:pPr>
                    <a:defRPr sz="700" b="1">
                      <a:solidFill>
                        <a:schemeClr val="accent3">
                          <a:lumMod val="50000"/>
                        </a:schemeClr>
                      </a:solidFill>
                    </a:defRPr>
                  </a:pPr>
                  <a:endParaRPr lang="ru-RU"/>
                </a:p>
              </c:txPr>
              <c:showLegendKey val="0"/>
              <c:showVal val="1"/>
              <c:showCatName val="0"/>
              <c:showSerName val="0"/>
              <c:showPercent val="0"/>
              <c:showBubbleSize val="0"/>
              <c:extLst>
                <c:ext xmlns:c16="http://schemas.microsoft.com/office/drawing/2014/chart" uri="{C3380CC4-5D6E-409C-BE32-E72D297353CC}">
                  <c16:uniqueId val="{0000000F-905F-4CE7-A2A1-A0ED1ED0C31C}"/>
                </c:ext>
              </c:extLst>
            </c:dLbl>
            <c:numFmt formatCode="#,##0" sourceLinked="0"/>
            <c:spPr>
              <a:noFill/>
              <a:ln>
                <a:noFill/>
              </a:ln>
              <a:effectLst/>
            </c:spPr>
            <c:txPr>
              <a:bodyPr wrap="square" lIns="38100" tIns="19050" rIns="38100" bIns="19050" anchor="ctr">
                <a:spAutoFit/>
              </a:bodyPr>
              <a:lstStyle/>
              <a:p>
                <a:pPr>
                  <a:defRPr sz="700"/>
                </a:pPr>
                <a:endParaRPr lang="ru-RU"/>
              </a:p>
            </c:txPr>
            <c:showLegendKey val="0"/>
            <c:showVal val="1"/>
            <c:showCatName val="0"/>
            <c:showSerName val="0"/>
            <c:showPercent val="0"/>
            <c:showBubbleSize val="0"/>
            <c:showLeaderLines val="0"/>
            <c:extLst>
              <c:ext xmlns:c15="http://schemas.microsoft.com/office/drawing/2012/chart" uri="{CE6537A1-D6FC-4f65-9D91-7224C49458BB}">
                <c15:showLeaderLines val="1"/>
              </c:ext>
            </c:extLst>
          </c:dLbls>
          <c:cat>
            <c:multiLvlStrRef>
              <c:f>Лист1!$A$2:$B$9</c:f>
              <c:multiLvlStrCache>
                <c:ptCount val="8"/>
                <c:lvl>
                  <c:pt idx="0">
                    <c:v>I</c:v>
                  </c:pt>
                  <c:pt idx="1">
                    <c:v>II</c:v>
                  </c:pt>
                  <c:pt idx="2">
                    <c:v>III</c:v>
                  </c:pt>
                  <c:pt idx="3">
                    <c:v>IV</c:v>
                  </c:pt>
                  <c:pt idx="4">
                    <c:v>I</c:v>
                  </c:pt>
                  <c:pt idx="5">
                    <c:v>II</c:v>
                  </c:pt>
                  <c:pt idx="6">
                    <c:v>III</c:v>
                  </c:pt>
                  <c:pt idx="7">
                    <c:v>IV</c:v>
                  </c:pt>
                </c:lvl>
                <c:lvl>
                  <c:pt idx="0">
                    <c:v>2022</c:v>
                  </c:pt>
                  <c:pt idx="4">
                    <c:v>2023</c:v>
                  </c:pt>
                </c:lvl>
              </c:multiLvlStrCache>
            </c:multiLvlStrRef>
          </c:cat>
          <c:val>
            <c:numRef>
              <c:f>Лист1!$C$2:$C$9</c:f>
              <c:numCache>
                <c:formatCode>#,##0.00</c:formatCode>
                <c:ptCount val="8"/>
                <c:pt idx="0">
                  <c:v>6326</c:v>
                </c:pt>
                <c:pt idx="1">
                  <c:v>9746</c:v>
                </c:pt>
                <c:pt idx="2">
                  <c:v>8526</c:v>
                </c:pt>
                <c:pt idx="3">
                  <c:v>7475</c:v>
                </c:pt>
                <c:pt idx="4">
                  <c:v>6632</c:v>
                </c:pt>
                <c:pt idx="5">
                  <c:v>7825</c:v>
                </c:pt>
                <c:pt idx="6">
                  <c:v>10932</c:v>
                </c:pt>
                <c:pt idx="7">
                  <c:v>10245</c:v>
                </c:pt>
              </c:numCache>
            </c:numRef>
          </c:val>
          <c:extLst>
            <c:ext xmlns:c16="http://schemas.microsoft.com/office/drawing/2014/chart" uri="{C3380CC4-5D6E-409C-BE32-E72D297353CC}">
              <c16:uniqueId val="{00000018-905F-4CE7-A2A1-A0ED1ED0C31C}"/>
            </c:ext>
          </c:extLst>
        </c:ser>
        <c:dLbls>
          <c:showLegendKey val="0"/>
          <c:showVal val="0"/>
          <c:showCatName val="0"/>
          <c:showSerName val="0"/>
          <c:showPercent val="0"/>
          <c:showBubbleSize val="0"/>
        </c:dLbls>
        <c:gapWidth val="35"/>
        <c:axId val="-1527629664"/>
        <c:axId val="-1527635648"/>
      </c:barChart>
      <c:catAx>
        <c:axId val="-1527629664"/>
        <c:scaling>
          <c:orientation val="minMax"/>
        </c:scaling>
        <c:delete val="0"/>
        <c:axPos val="b"/>
        <c:numFmt formatCode="General" sourceLinked="1"/>
        <c:majorTickMark val="none"/>
        <c:minorTickMark val="none"/>
        <c:tickLblPos val="nextTo"/>
        <c:spPr>
          <a:noFill/>
          <a:ln w="9525" cap="flat" cmpd="sng" algn="ctr">
            <a:solidFill>
              <a:schemeClr val="tx1">
                <a:lumMod val="15000"/>
                <a:lumOff val="85000"/>
              </a:schemeClr>
            </a:solidFill>
            <a:round/>
          </a:ln>
          <a:effectLst/>
        </c:spPr>
        <c:txPr>
          <a:bodyPr rot="-60000000" vert="horz"/>
          <a:lstStyle/>
          <a:p>
            <a:pPr>
              <a:defRPr/>
            </a:pPr>
            <a:endParaRPr lang="ru-RU"/>
          </a:p>
        </c:txPr>
        <c:crossAx val="-1527635648"/>
        <c:crosses val="autoZero"/>
        <c:auto val="1"/>
        <c:lblAlgn val="ctr"/>
        <c:lblOffset val="0"/>
        <c:noMultiLvlLbl val="0"/>
      </c:catAx>
      <c:valAx>
        <c:axId val="-1527635648"/>
        <c:scaling>
          <c:orientation val="minMax"/>
        </c:scaling>
        <c:delete val="0"/>
        <c:axPos val="l"/>
        <c:majorGridlines>
          <c:spPr>
            <a:ln w="9525" cap="flat" cmpd="sng" algn="ctr">
              <a:solidFill>
                <a:schemeClr val="tx1">
                  <a:lumMod val="15000"/>
                  <a:lumOff val="85000"/>
                </a:schemeClr>
              </a:solidFill>
              <a:prstDash val="sysDot"/>
              <a:round/>
            </a:ln>
            <a:effectLst/>
          </c:spPr>
        </c:majorGridlines>
        <c:numFmt formatCode="#,##0" sourceLinked="0"/>
        <c:majorTickMark val="none"/>
        <c:minorTickMark val="none"/>
        <c:tickLblPos val="nextTo"/>
        <c:spPr>
          <a:noFill/>
          <a:ln>
            <a:noFill/>
          </a:ln>
          <a:effectLst/>
        </c:spPr>
        <c:txPr>
          <a:bodyPr rot="-60000000" vert="horz"/>
          <a:lstStyle/>
          <a:p>
            <a:pPr>
              <a:defRPr sz="700"/>
            </a:pPr>
            <a:endParaRPr lang="ru-RU"/>
          </a:p>
        </c:txPr>
        <c:crossAx val="-1527629664"/>
        <c:crosses val="autoZero"/>
        <c:crossBetween val="between"/>
      </c:valAx>
      <c:spPr>
        <a:noFill/>
        <a:ln>
          <a:noFill/>
        </a:ln>
        <a:effectLst/>
      </c:spPr>
    </c:plotArea>
    <c:plotVisOnly val="1"/>
    <c:dispBlanksAs val="gap"/>
    <c:showDLblsOverMax val="0"/>
  </c:chart>
  <c:spPr>
    <a:noFill/>
    <a:ln>
      <a:noFill/>
    </a:ln>
    <a:effectLst/>
  </c:spPr>
  <c:txPr>
    <a:bodyPr/>
    <a:lstStyle/>
    <a:p>
      <a:pPr>
        <a:lnSpc>
          <a:spcPct val="50000"/>
        </a:lnSpc>
        <a:defRPr sz="1050">
          <a:solidFill>
            <a:schemeClr val="tx1"/>
          </a:solidFill>
          <a:latin typeface="Arial Narrow" panose="020B0606020202030204" pitchFamily="34" charset="0"/>
          <a:ea typeface="Helvetica" panose="00000500000000000000" pitchFamily="50" charset="0"/>
        </a:defRPr>
      </a:pPr>
      <a:endParaRPr lang="ru-RU"/>
    </a:p>
  </c:txPr>
  <c:externalData r:id="rId1">
    <c:autoUpdate val="0"/>
  </c:externalData>
</c:chartSpace>
</file>

<file path=ppt/charts/chart48.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ru-RU"/>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4.2776980198019808E-2"/>
          <c:y val="6.5984405139378935E-2"/>
          <c:w val="0.90737178217821779"/>
          <c:h val="0.77487253721573013"/>
        </c:manualLayout>
      </c:layout>
      <c:barChart>
        <c:barDir val="col"/>
        <c:grouping val="clustered"/>
        <c:varyColors val="0"/>
        <c:ser>
          <c:idx val="0"/>
          <c:order val="0"/>
          <c:tx>
            <c:strRef>
              <c:f>Лист1!$C$1</c:f>
              <c:strCache>
                <c:ptCount val="1"/>
                <c:pt idx="0">
                  <c:v>Столбец2</c:v>
                </c:pt>
              </c:strCache>
            </c:strRef>
          </c:tx>
          <c:spPr>
            <a:ln w="28575">
              <a:noFill/>
            </a:ln>
            <a:effectLst/>
          </c:spPr>
          <c:invertIfNegative val="0"/>
          <c:dPt>
            <c:idx val="0"/>
            <c:invertIfNegative val="0"/>
            <c:bubble3D val="0"/>
            <c:spPr>
              <a:solidFill>
                <a:srgbClr val="7F7F7F"/>
              </a:solidFill>
              <a:ln w="28575">
                <a:noFill/>
              </a:ln>
              <a:effectLst/>
            </c:spPr>
            <c:extLst>
              <c:ext xmlns:c16="http://schemas.microsoft.com/office/drawing/2014/chart" uri="{C3380CC4-5D6E-409C-BE32-E72D297353CC}">
                <c16:uniqueId val="{00000001-905F-4CE7-A2A1-A0ED1ED0C31C}"/>
              </c:ext>
            </c:extLst>
          </c:dPt>
          <c:dPt>
            <c:idx val="1"/>
            <c:invertIfNegative val="0"/>
            <c:bubble3D val="0"/>
            <c:spPr>
              <a:solidFill>
                <a:srgbClr val="7F7F7F"/>
              </a:solidFill>
              <a:ln w="28575">
                <a:noFill/>
              </a:ln>
              <a:effectLst/>
            </c:spPr>
            <c:extLst>
              <c:ext xmlns:c16="http://schemas.microsoft.com/office/drawing/2014/chart" uri="{C3380CC4-5D6E-409C-BE32-E72D297353CC}">
                <c16:uniqueId val="{00000003-905F-4CE7-A2A1-A0ED1ED0C31C}"/>
              </c:ext>
            </c:extLst>
          </c:dPt>
          <c:dPt>
            <c:idx val="2"/>
            <c:invertIfNegative val="0"/>
            <c:bubble3D val="0"/>
            <c:spPr>
              <a:solidFill>
                <a:srgbClr val="7F7F7F"/>
              </a:solidFill>
              <a:ln w="28575">
                <a:noFill/>
              </a:ln>
              <a:effectLst/>
            </c:spPr>
            <c:extLst>
              <c:ext xmlns:c16="http://schemas.microsoft.com/office/drawing/2014/chart" uri="{C3380CC4-5D6E-409C-BE32-E72D297353CC}">
                <c16:uniqueId val="{00000005-905F-4CE7-A2A1-A0ED1ED0C31C}"/>
              </c:ext>
            </c:extLst>
          </c:dPt>
          <c:dPt>
            <c:idx val="3"/>
            <c:invertIfNegative val="0"/>
            <c:bubble3D val="0"/>
            <c:spPr>
              <a:solidFill>
                <a:srgbClr val="7F7F7F"/>
              </a:solidFill>
              <a:ln w="28575">
                <a:noFill/>
              </a:ln>
              <a:effectLst/>
            </c:spPr>
            <c:extLst>
              <c:ext xmlns:c16="http://schemas.microsoft.com/office/drawing/2014/chart" uri="{C3380CC4-5D6E-409C-BE32-E72D297353CC}">
                <c16:uniqueId val="{00000007-905F-4CE7-A2A1-A0ED1ED0C31C}"/>
              </c:ext>
            </c:extLst>
          </c:dPt>
          <c:dPt>
            <c:idx val="4"/>
            <c:invertIfNegative val="0"/>
            <c:bubble3D val="0"/>
            <c:spPr>
              <a:solidFill>
                <a:srgbClr val="7F7F7F"/>
              </a:solidFill>
              <a:ln w="28575">
                <a:noFill/>
              </a:ln>
              <a:effectLst/>
            </c:spPr>
            <c:extLst>
              <c:ext xmlns:c16="http://schemas.microsoft.com/office/drawing/2014/chart" uri="{C3380CC4-5D6E-409C-BE32-E72D297353CC}">
                <c16:uniqueId val="{00000009-905F-4CE7-A2A1-A0ED1ED0C31C}"/>
              </c:ext>
            </c:extLst>
          </c:dPt>
          <c:dPt>
            <c:idx val="5"/>
            <c:invertIfNegative val="0"/>
            <c:bubble3D val="0"/>
            <c:spPr>
              <a:solidFill>
                <a:schemeClr val="accent6">
                  <a:lumMod val="50000"/>
                </a:schemeClr>
              </a:solidFill>
              <a:ln w="28575">
                <a:noFill/>
              </a:ln>
              <a:effectLst/>
            </c:spPr>
            <c:extLst>
              <c:ext xmlns:c16="http://schemas.microsoft.com/office/drawing/2014/chart" uri="{C3380CC4-5D6E-409C-BE32-E72D297353CC}">
                <c16:uniqueId val="{0000000B-905F-4CE7-A2A1-A0ED1ED0C31C}"/>
              </c:ext>
            </c:extLst>
          </c:dPt>
          <c:dPt>
            <c:idx val="6"/>
            <c:invertIfNegative val="0"/>
            <c:bubble3D val="0"/>
            <c:spPr>
              <a:solidFill>
                <a:schemeClr val="accent6">
                  <a:lumMod val="50000"/>
                </a:schemeClr>
              </a:solidFill>
              <a:ln w="28575">
                <a:noFill/>
              </a:ln>
              <a:effectLst/>
            </c:spPr>
            <c:extLst>
              <c:ext xmlns:c16="http://schemas.microsoft.com/office/drawing/2014/chart" uri="{C3380CC4-5D6E-409C-BE32-E72D297353CC}">
                <c16:uniqueId val="{0000000D-905F-4CE7-A2A1-A0ED1ED0C31C}"/>
              </c:ext>
            </c:extLst>
          </c:dPt>
          <c:dPt>
            <c:idx val="7"/>
            <c:invertIfNegative val="0"/>
            <c:bubble3D val="0"/>
            <c:spPr>
              <a:solidFill>
                <a:schemeClr val="accent6">
                  <a:lumMod val="50000"/>
                </a:schemeClr>
              </a:solidFill>
              <a:ln w="28575">
                <a:noFill/>
              </a:ln>
              <a:effectLst/>
            </c:spPr>
            <c:extLst>
              <c:ext xmlns:c16="http://schemas.microsoft.com/office/drawing/2014/chart" uri="{C3380CC4-5D6E-409C-BE32-E72D297353CC}">
                <c16:uniqueId val="{0000000F-905F-4CE7-A2A1-A0ED1ED0C31C}"/>
              </c:ext>
            </c:extLst>
          </c:dPt>
          <c:dLbls>
            <c:dLbl>
              <c:idx val="5"/>
              <c:numFmt formatCode="#,##0" sourceLinked="0"/>
              <c:spPr>
                <a:noFill/>
                <a:ln>
                  <a:noFill/>
                </a:ln>
                <a:effectLst/>
              </c:spPr>
              <c:txPr>
                <a:bodyPr wrap="square" lIns="38100" tIns="19050" rIns="38100" bIns="19050" anchor="ctr">
                  <a:spAutoFit/>
                </a:bodyPr>
                <a:lstStyle/>
                <a:p>
                  <a:pPr>
                    <a:defRPr sz="700" b="1">
                      <a:solidFill>
                        <a:srgbClr val="632523"/>
                      </a:solidFill>
                    </a:defRPr>
                  </a:pPr>
                  <a:endParaRPr lang="ru-RU"/>
                </a:p>
              </c:txPr>
              <c:showLegendKey val="0"/>
              <c:showVal val="1"/>
              <c:showCatName val="0"/>
              <c:showSerName val="0"/>
              <c:showPercent val="0"/>
              <c:showBubbleSize val="0"/>
              <c:extLst>
                <c:ext xmlns:c16="http://schemas.microsoft.com/office/drawing/2014/chart" uri="{C3380CC4-5D6E-409C-BE32-E72D297353CC}">
                  <c16:uniqueId val="{0000000B-905F-4CE7-A2A1-A0ED1ED0C31C}"/>
                </c:ext>
              </c:extLst>
            </c:dLbl>
            <c:dLbl>
              <c:idx val="6"/>
              <c:numFmt formatCode="#,##0" sourceLinked="0"/>
              <c:spPr>
                <a:noFill/>
                <a:ln>
                  <a:noFill/>
                </a:ln>
                <a:effectLst/>
              </c:spPr>
              <c:txPr>
                <a:bodyPr wrap="square" lIns="38100" tIns="19050" rIns="38100" bIns="19050" anchor="ctr">
                  <a:spAutoFit/>
                </a:bodyPr>
                <a:lstStyle/>
                <a:p>
                  <a:pPr>
                    <a:defRPr sz="700" b="1">
                      <a:solidFill>
                        <a:srgbClr val="632523"/>
                      </a:solidFill>
                    </a:defRPr>
                  </a:pPr>
                  <a:endParaRPr lang="ru-RU"/>
                </a:p>
              </c:txPr>
              <c:showLegendKey val="0"/>
              <c:showVal val="1"/>
              <c:showCatName val="0"/>
              <c:showSerName val="0"/>
              <c:showPercent val="0"/>
              <c:showBubbleSize val="0"/>
              <c:extLst>
                <c:ext xmlns:c16="http://schemas.microsoft.com/office/drawing/2014/chart" uri="{C3380CC4-5D6E-409C-BE32-E72D297353CC}">
                  <c16:uniqueId val="{0000000D-905F-4CE7-A2A1-A0ED1ED0C31C}"/>
                </c:ext>
              </c:extLst>
            </c:dLbl>
            <c:dLbl>
              <c:idx val="7"/>
              <c:numFmt formatCode="#,##0" sourceLinked="0"/>
              <c:spPr>
                <a:noFill/>
                <a:ln>
                  <a:noFill/>
                </a:ln>
                <a:effectLst/>
              </c:spPr>
              <c:txPr>
                <a:bodyPr wrap="square" lIns="38100" tIns="19050" rIns="38100" bIns="19050" anchor="ctr">
                  <a:spAutoFit/>
                </a:bodyPr>
                <a:lstStyle/>
                <a:p>
                  <a:pPr>
                    <a:defRPr sz="700" b="1">
                      <a:solidFill>
                        <a:srgbClr val="632523"/>
                      </a:solidFill>
                    </a:defRPr>
                  </a:pPr>
                  <a:endParaRPr lang="ru-RU"/>
                </a:p>
              </c:txPr>
              <c:showLegendKey val="0"/>
              <c:showVal val="1"/>
              <c:showCatName val="0"/>
              <c:showSerName val="0"/>
              <c:showPercent val="0"/>
              <c:showBubbleSize val="0"/>
              <c:extLst>
                <c:ext xmlns:c16="http://schemas.microsoft.com/office/drawing/2014/chart" uri="{C3380CC4-5D6E-409C-BE32-E72D297353CC}">
                  <c16:uniqueId val="{0000000F-905F-4CE7-A2A1-A0ED1ED0C31C}"/>
                </c:ext>
              </c:extLst>
            </c:dLbl>
            <c:numFmt formatCode="#,##0" sourceLinked="0"/>
            <c:spPr>
              <a:noFill/>
              <a:ln>
                <a:noFill/>
              </a:ln>
              <a:effectLst/>
            </c:spPr>
            <c:txPr>
              <a:bodyPr wrap="square" lIns="38100" tIns="19050" rIns="38100" bIns="19050" anchor="ctr">
                <a:spAutoFit/>
              </a:bodyPr>
              <a:lstStyle/>
              <a:p>
                <a:pPr>
                  <a:defRPr sz="700"/>
                </a:pPr>
                <a:endParaRPr lang="ru-RU"/>
              </a:p>
            </c:txPr>
            <c:showLegendKey val="0"/>
            <c:showVal val="1"/>
            <c:showCatName val="0"/>
            <c:showSerName val="0"/>
            <c:showPercent val="0"/>
            <c:showBubbleSize val="0"/>
            <c:showLeaderLines val="0"/>
            <c:extLst>
              <c:ext xmlns:c15="http://schemas.microsoft.com/office/drawing/2012/chart" uri="{CE6537A1-D6FC-4f65-9D91-7224C49458BB}">
                <c15:showLeaderLines val="1"/>
              </c:ext>
            </c:extLst>
          </c:dLbls>
          <c:cat>
            <c:multiLvlStrRef>
              <c:f>Лист1!$A$2:$B$9</c:f>
              <c:multiLvlStrCache>
                <c:ptCount val="8"/>
                <c:lvl>
                  <c:pt idx="0">
                    <c:v>I</c:v>
                  </c:pt>
                  <c:pt idx="1">
                    <c:v>II</c:v>
                  </c:pt>
                  <c:pt idx="2">
                    <c:v>III</c:v>
                  </c:pt>
                  <c:pt idx="3">
                    <c:v>IV</c:v>
                  </c:pt>
                  <c:pt idx="4">
                    <c:v>I</c:v>
                  </c:pt>
                  <c:pt idx="5">
                    <c:v>II</c:v>
                  </c:pt>
                  <c:pt idx="6">
                    <c:v>III</c:v>
                  </c:pt>
                  <c:pt idx="7">
                    <c:v>IV</c:v>
                  </c:pt>
                </c:lvl>
                <c:lvl>
                  <c:pt idx="0">
                    <c:v>2022</c:v>
                  </c:pt>
                  <c:pt idx="4">
                    <c:v>2023</c:v>
                  </c:pt>
                </c:lvl>
              </c:multiLvlStrCache>
            </c:multiLvlStrRef>
          </c:cat>
          <c:val>
            <c:numRef>
              <c:f>Лист1!$C$2:$C$9</c:f>
              <c:numCache>
                <c:formatCode>#,##0.00</c:formatCode>
                <c:ptCount val="8"/>
                <c:pt idx="0">
                  <c:v>6326</c:v>
                </c:pt>
                <c:pt idx="1">
                  <c:v>9746</c:v>
                </c:pt>
                <c:pt idx="2">
                  <c:v>8526</c:v>
                </c:pt>
                <c:pt idx="3">
                  <c:v>7475</c:v>
                </c:pt>
                <c:pt idx="4">
                  <c:v>6632</c:v>
                </c:pt>
                <c:pt idx="5">
                  <c:v>7502</c:v>
                </c:pt>
                <c:pt idx="6">
                  <c:v>11210</c:v>
                </c:pt>
                <c:pt idx="7">
                  <c:v>10135</c:v>
                </c:pt>
              </c:numCache>
            </c:numRef>
          </c:val>
          <c:extLst>
            <c:ext xmlns:c16="http://schemas.microsoft.com/office/drawing/2014/chart" uri="{C3380CC4-5D6E-409C-BE32-E72D297353CC}">
              <c16:uniqueId val="{00000018-905F-4CE7-A2A1-A0ED1ED0C31C}"/>
            </c:ext>
          </c:extLst>
        </c:ser>
        <c:dLbls>
          <c:showLegendKey val="0"/>
          <c:showVal val="0"/>
          <c:showCatName val="0"/>
          <c:showSerName val="0"/>
          <c:showPercent val="0"/>
          <c:showBubbleSize val="0"/>
        </c:dLbls>
        <c:gapWidth val="35"/>
        <c:axId val="-1527629664"/>
        <c:axId val="-1527635648"/>
      </c:barChart>
      <c:catAx>
        <c:axId val="-1527629664"/>
        <c:scaling>
          <c:orientation val="minMax"/>
        </c:scaling>
        <c:delete val="0"/>
        <c:axPos val="b"/>
        <c:numFmt formatCode="General" sourceLinked="1"/>
        <c:majorTickMark val="none"/>
        <c:minorTickMark val="none"/>
        <c:tickLblPos val="nextTo"/>
        <c:spPr>
          <a:noFill/>
          <a:ln w="9525" cap="flat" cmpd="sng" algn="ctr">
            <a:solidFill>
              <a:schemeClr val="tx1">
                <a:lumMod val="15000"/>
                <a:lumOff val="85000"/>
              </a:schemeClr>
            </a:solidFill>
            <a:round/>
          </a:ln>
          <a:effectLst/>
        </c:spPr>
        <c:txPr>
          <a:bodyPr rot="-60000000" vert="horz"/>
          <a:lstStyle/>
          <a:p>
            <a:pPr>
              <a:defRPr/>
            </a:pPr>
            <a:endParaRPr lang="ru-RU"/>
          </a:p>
        </c:txPr>
        <c:crossAx val="-1527635648"/>
        <c:crosses val="autoZero"/>
        <c:auto val="1"/>
        <c:lblAlgn val="ctr"/>
        <c:lblOffset val="0"/>
        <c:noMultiLvlLbl val="0"/>
      </c:catAx>
      <c:valAx>
        <c:axId val="-1527635648"/>
        <c:scaling>
          <c:orientation val="minMax"/>
          <c:max val="12000"/>
          <c:min val="0"/>
        </c:scaling>
        <c:delete val="0"/>
        <c:axPos val="r"/>
        <c:majorGridlines>
          <c:spPr>
            <a:ln w="9525" cap="flat" cmpd="sng" algn="ctr">
              <a:solidFill>
                <a:schemeClr val="tx1">
                  <a:lumMod val="15000"/>
                  <a:lumOff val="85000"/>
                </a:schemeClr>
              </a:solidFill>
              <a:prstDash val="sysDot"/>
              <a:round/>
            </a:ln>
            <a:effectLst/>
          </c:spPr>
        </c:majorGridlines>
        <c:numFmt formatCode="#,##0" sourceLinked="0"/>
        <c:majorTickMark val="none"/>
        <c:minorTickMark val="none"/>
        <c:tickLblPos val="nextTo"/>
        <c:spPr>
          <a:noFill/>
          <a:ln>
            <a:noFill/>
          </a:ln>
          <a:effectLst/>
        </c:spPr>
        <c:txPr>
          <a:bodyPr rot="-60000000" vert="horz"/>
          <a:lstStyle/>
          <a:p>
            <a:pPr>
              <a:defRPr sz="700"/>
            </a:pPr>
            <a:endParaRPr lang="ru-RU"/>
          </a:p>
        </c:txPr>
        <c:crossAx val="-1527629664"/>
        <c:crosses val="max"/>
        <c:crossBetween val="between"/>
      </c:valAx>
      <c:spPr>
        <a:noFill/>
        <a:ln>
          <a:noFill/>
        </a:ln>
        <a:effectLst/>
      </c:spPr>
    </c:plotArea>
    <c:plotVisOnly val="1"/>
    <c:dispBlanksAs val="gap"/>
    <c:showDLblsOverMax val="0"/>
  </c:chart>
  <c:spPr>
    <a:noFill/>
    <a:ln>
      <a:noFill/>
    </a:ln>
    <a:effectLst/>
  </c:spPr>
  <c:txPr>
    <a:bodyPr/>
    <a:lstStyle/>
    <a:p>
      <a:pPr>
        <a:lnSpc>
          <a:spcPct val="50000"/>
        </a:lnSpc>
        <a:defRPr sz="1050">
          <a:solidFill>
            <a:schemeClr val="tx1"/>
          </a:solidFill>
          <a:latin typeface="Arial Narrow" panose="020B0606020202030204" pitchFamily="34" charset="0"/>
          <a:ea typeface="Helvetica" panose="00000500000000000000" pitchFamily="50" charset="0"/>
        </a:defRPr>
      </a:pPr>
      <a:endParaRPr lang="ru-RU"/>
    </a:p>
  </c:txPr>
  <c:externalData r:id="rId1">
    <c:autoUpdate val="0"/>
  </c:externalData>
</c:chartSpace>
</file>

<file path=ppt/charts/chart49.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ru-RU"/>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4.2776980198019808E-2"/>
          <c:y val="6.5984263783967309E-2"/>
          <c:w val="0.90737178217821779"/>
          <c:h val="0.77487253721573013"/>
        </c:manualLayout>
      </c:layout>
      <c:barChart>
        <c:barDir val="col"/>
        <c:grouping val="clustered"/>
        <c:varyColors val="0"/>
        <c:ser>
          <c:idx val="0"/>
          <c:order val="0"/>
          <c:tx>
            <c:strRef>
              <c:f>Лист1!$C$1</c:f>
              <c:strCache>
                <c:ptCount val="1"/>
                <c:pt idx="0">
                  <c:v>Столбец2</c:v>
                </c:pt>
              </c:strCache>
            </c:strRef>
          </c:tx>
          <c:spPr>
            <a:ln w="28575">
              <a:noFill/>
            </a:ln>
            <a:effectLst/>
          </c:spPr>
          <c:invertIfNegative val="0"/>
          <c:dPt>
            <c:idx val="0"/>
            <c:invertIfNegative val="0"/>
            <c:bubble3D val="0"/>
            <c:spPr>
              <a:solidFill>
                <a:srgbClr val="7F7F7F"/>
              </a:solidFill>
              <a:ln w="28575">
                <a:noFill/>
              </a:ln>
              <a:effectLst/>
            </c:spPr>
            <c:extLst>
              <c:ext xmlns:c16="http://schemas.microsoft.com/office/drawing/2014/chart" uri="{C3380CC4-5D6E-409C-BE32-E72D297353CC}">
                <c16:uniqueId val="{00000001-024D-4D1D-A88C-A040FAC630ED}"/>
              </c:ext>
            </c:extLst>
          </c:dPt>
          <c:dPt>
            <c:idx val="1"/>
            <c:invertIfNegative val="0"/>
            <c:bubble3D val="0"/>
            <c:spPr>
              <a:solidFill>
                <a:srgbClr val="7F7F7F"/>
              </a:solidFill>
              <a:ln w="28575">
                <a:noFill/>
              </a:ln>
              <a:effectLst/>
            </c:spPr>
            <c:extLst>
              <c:ext xmlns:c16="http://schemas.microsoft.com/office/drawing/2014/chart" uri="{C3380CC4-5D6E-409C-BE32-E72D297353CC}">
                <c16:uniqueId val="{00000003-024D-4D1D-A88C-A040FAC630ED}"/>
              </c:ext>
            </c:extLst>
          </c:dPt>
          <c:dPt>
            <c:idx val="2"/>
            <c:invertIfNegative val="0"/>
            <c:bubble3D val="0"/>
            <c:spPr>
              <a:solidFill>
                <a:srgbClr val="7F7F7F"/>
              </a:solidFill>
              <a:ln w="28575">
                <a:noFill/>
              </a:ln>
              <a:effectLst/>
            </c:spPr>
            <c:extLst>
              <c:ext xmlns:c16="http://schemas.microsoft.com/office/drawing/2014/chart" uri="{C3380CC4-5D6E-409C-BE32-E72D297353CC}">
                <c16:uniqueId val="{00000005-024D-4D1D-A88C-A040FAC630ED}"/>
              </c:ext>
            </c:extLst>
          </c:dPt>
          <c:dPt>
            <c:idx val="3"/>
            <c:invertIfNegative val="0"/>
            <c:bubble3D val="0"/>
            <c:spPr>
              <a:solidFill>
                <a:srgbClr val="7F7F7F"/>
              </a:solidFill>
              <a:ln w="28575">
                <a:noFill/>
              </a:ln>
              <a:effectLst/>
            </c:spPr>
            <c:extLst>
              <c:ext xmlns:c16="http://schemas.microsoft.com/office/drawing/2014/chart" uri="{C3380CC4-5D6E-409C-BE32-E72D297353CC}">
                <c16:uniqueId val="{00000007-024D-4D1D-A88C-A040FAC630ED}"/>
              </c:ext>
            </c:extLst>
          </c:dPt>
          <c:dPt>
            <c:idx val="4"/>
            <c:invertIfNegative val="0"/>
            <c:bubble3D val="0"/>
            <c:spPr>
              <a:solidFill>
                <a:srgbClr val="7F7F7F"/>
              </a:solidFill>
              <a:ln w="28575">
                <a:noFill/>
              </a:ln>
              <a:effectLst/>
            </c:spPr>
            <c:extLst>
              <c:ext xmlns:c16="http://schemas.microsoft.com/office/drawing/2014/chart" uri="{C3380CC4-5D6E-409C-BE32-E72D297353CC}">
                <c16:uniqueId val="{00000009-024D-4D1D-A88C-A040FAC630ED}"/>
              </c:ext>
            </c:extLst>
          </c:dPt>
          <c:dPt>
            <c:idx val="5"/>
            <c:invertIfNegative val="0"/>
            <c:bubble3D val="0"/>
            <c:spPr>
              <a:solidFill>
                <a:srgbClr val="7F7F7F"/>
              </a:solidFill>
              <a:ln w="28575">
                <a:noFill/>
              </a:ln>
              <a:effectLst/>
            </c:spPr>
            <c:extLst>
              <c:ext xmlns:c16="http://schemas.microsoft.com/office/drawing/2014/chart" uri="{C3380CC4-5D6E-409C-BE32-E72D297353CC}">
                <c16:uniqueId val="{0000000B-024D-4D1D-A88C-A040FAC630ED}"/>
              </c:ext>
            </c:extLst>
          </c:dPt>
          <c:dPt>
            <c:idx val="6"/>
            <c:invertIfNegative val="0"/>
            <c:bubble3D val="0"/>
            <c:spPr>
              <a:solidFill>
                <a:srgbClr val="7F7F7F"/>
              </a:solidFill>
              <a:ln w="28575">
                <a:noFill/>
              </a:ln>
              <a:effectLst/>
            </c:spPr>
            <c:extLst>
              <c:ext xmlns:c16="http://schemas.microsoft.com/office/drawing/2014/chart" uri="{C3380CC4-5D6E-409C-BE32-E72D297353CC}">
                <c16:uniqueId val="{0000000D-024D-4D1D-A88C-A040FAC630ED}"/>
              </c:ext>
            </c:extLst>
          </c:dPt>
          <c:dPt>
            <c:idx val="7"/>
            <c:invertIfNegative val="0"/>
            <c:bubble3D val="0"/>
            <c:spPr>
              <a:solidFill>
                <a:srgbClr val="7F7F7F"/>
              </a:solidFill>
              <a:ln w="28575">
                <a:noFill/>
              </a:ln>
              <a:effectLst/>
            </c:spPr>
            <c:extLst>
              <c:ext xmlns:c16="http://schemas.microsoft.com/office/drawing/2014/chart" uri="{C3380CC4-5D6E-409C-BE32-E72D297353CC}">
                <c16:uniqueId val="{0000000F-024D-4D1D-A88C-A040FAC630ED}"/>
              </c:ext>
            </c:extLst>
          </c:dPt>
          <c:dPt>
            <c:idx val="8"/>
            <c:invertIfNegative val="0"/>
            <c:bubble3D val="0"/>
            <c:spPr>
              <a:solidFill>
                <a:srgbClr val="7F7F7F"/>
              </a:solidFill>
              <a:ln w="28575">
                <a:noFill/>
              </a:ln>
              <a:effectLst/>
            </c:spPr>
            <c:extLst>
              <c:ext xmlns:c16="http://schemas.microsoft.com/office/drawing/2014/chart" uri="{C3380CC4-5D6E-409C-BE32-E72D297353CC}">
                <c16:uniqueId val="{00000011-024D-4D1D-A88C-A040FAC630ED}"/>
              </c:ext>
            </c:extLst>
          </c:dPt>
          <c:dLbls>
            <c:dLbl>
              <c:idx val="9"/>
              <c:numFmt formatCode="#,##0" sourceLinked="0"/>
              <c:spPr>
                <a:noFill/>
                <a:ln>
                  <a:noFill/>
                </a:ln>
                <a:effectLst/>
              </c:spPr>
              <c:txPr>
                <a:bodyPr wrap="square" lIns="38100" tIns="19050" rIns="38100" bIns="19050" anchor="ctr">
                  <a:spAutoFit/>
                </a:bodyPr>
                <a:lstStyle/>
                <a:p>
                  <a:pPr>
                    <a:defRPr b="1">
                      <a:solidFill>
                        <a:srgbClr val="007F76"/>
                      </a:solidFill>
                    </a:defRPr>
                  </a:pPr>
                  <a:endParaRPr lang="ru-RU"/>
                </a:p>
              </c:txPr>
              <c:showLegendKey val="0"/>
              <c:showVal val="1"/>
              <c:showCatName val="0"/>
              <c:showSerName val="0"/>
              <c:showPercent val="0"/>
              <c:showBubbleSize val="0"/>
              <c:extLst>
                <c:ext xmlns:c16="http://schemas.microsoft.com/office/drawing/2014/chart" uri="{C3380CC4-5D6E-409C-BE32-E72D297353CC}">
                  <c16:uniqueId val="{00000012-1935-4C00-8885-A965951F86B7}"/>
                </c:ext>
              </c:extLst>
            </c:dLbl>
            <c:dLbl>
              <c:idx val="10"/>
              <c:numFmt formatCode="#,##0" sourceLinked="0"/>
              <c:spPr>
                <a:noFill/>
                <a:ln>
                  <a:noFill/>
                </a:ln>
                <a:effectLst/>
              </c:spPr>
              <c:txPr>
                <a:bodyPr wrap="square" lIns="38100" tIns="19050" rIns="38100" bIns="19050" anchor="ctr">
                  <a:spAutoFit/>
                </a:bodyPr>
                <a:lstStyle/>
                <a:p>
                  <a:pPr>
                    <a:defRPr b="1">
                      <a:solidFill>
                        <a:srgbClr val="007F76"/>
                      </a:solidFill>
                    </a:defRPr>
                  </a:pPr>
                  <a:endParaRPr lang="ru-RU"/>
                </a:p>
              </c:txPr>
              <c:showLegendKey val="0"/>
              <c:showVal val="1"/>
              <c:showCatName val="0"/>
              <c:showSerName val="0"/>
              <c:showPercent val="0"/>
              <c:showBubbleSize val="0"/>
              <c:extLst>
                <c:ext xmlns:c16="http://schemas.microsoft.com/office/drawing/2014/chart" uri="{C3380CC4-5D6E-409C-BE32-E72D297353CC}">
                  <c16:uniqueId val="{00000013-1935-4C00-8885-A965951F86B7}"/>
                </c:ext>
              </c:extLst>
            </c:dLbl>
            <c:dLbl>
              <c:idx val="11"/>
              <c:numFmt formatCode="#,##0" sourceLinked="0"/>
              <c:spPr>
                <a:noFill/>
                <a:ln>
                  <a:noFill/>
                </a:ln>
                <a:effectLst/>
              </c:spPr>
              <c:txPr>
                <a:bodyPr wrap="square" lIns="38100" tIns="19050" rIns="38100" bIns="19050" anchor="ctr">
                  <a:spAutoFit/>
                </a:bodyPr>
                <a:lstStyle/>
                <a:p>
                  <a:pPr>
                    <a:defRPr b="1">
                      <a:solidFill>
                        <a:srgbClr val="007F76"/>
                      </a:solidFill>
                    </a:defRPr>
                  </a:pPr>
                  <a:endParaRPr lang="ru-RU"/>
                </a:p>
              </c:txPr>
              <c:showLegendKey val="0"/>
              <c:showVal val="1"/>
              <c:showCatName val="0"/>
              <c:showSerName val="0"/>
              <c:showPercent val="0"/>
              <c:showBubbleSize val="0"/>
              <c:extLst>
                <c:ext xmlns:c16="http://schemas.microsoft.com/office/drawing/2014/chart" uri="{C3380CC4-5D6E-409C-BE32-E72D297353CC}">
                  <c16:uniqueId val="{00000014-1935-4C00-8885-A965951F86B7}"/>
                </c:ext>
              </c:extLst>
            </c:dLbl>
            <c:numFmt formatCode="#,##0" sourceLinked="0"/>
            <c:spPr>
              <a:noFill/>
              <a:ln>
                <a:noFill/>
              </a:ln>
              <a:effectLst/>
            </c:spPr>
            <c:showLegendKey val="0"/>
            <c:showVal val="1"/>
            <c:showCatName val="0"/>
            <c:showSerName val="0"/>
            <c:showPercent val="0"/>
            <c:showBubbleSize val="0"/>
            <c:showLeaderLines val="0"/>
            <c:extLst>
              <c:ext xmlns:c15="http://schemas.microsoft.com/office/drawing/2012/chart" uri="{CE6537A1-D6FC-4f65-9D91-7224C49458BB}">
                <c15:showLeaderLines val="1"/>
              </c:ext>
            </c:extLst>
          </c:dLbls>
          <c:cat>
            <c:multiLvlStrRef>
              <c:f>Лист1!$A$2:$B$13</c:f>
              <c:multiLvlStrCache>
                <c:ptCount val="12"/>
                <c:lvl>
                  <c:pt idx="0">
                    <c:v>I</c:v>
                  </c:pt>
                  <c:pt idx="1">
                    <c:v>II</c:v>
                  </c:pt>
                  <c:pt idx="2">
                    <c:v>III</c:v>
                  </c:pt>
                  <c:pt idx="3">
                    <c:v>IV</c:v>
                  </c:pt>
                  <c:pt idx="4">
                    <c:v>I</c:v>
                  </c:pt>
                  <c:pt idx="5">
                    <c:v>II</c:v>
                  </c:pt>
                  <c:pt idx="6">
                    <c:v>III</c:v>
                  </c:pt>
                  <c:pt idx="7">
                    <c:v>IV</c:v>
                  </c:pt>
                  <c:pt idx="8">
                    <c:v>I</c:v>
                  </c:pt>
                  <c:pt idx="9">
                    <c:v>II</c:v>
                  </c:pt>
                  <c:pt idx="10">
                    <c:v>III</c:v>
                  </c:pt>
                  <c:pt idx="11">
                    <c:v>IV</c:v>
                  </c:pt>
                </c:lvl>
                <c:lvl>
                  <c:pt idx="0">
                    <c:v>2021</c:v>
                  </c:pt>
                  <c:pt idx="4">
                    <c:v>2022</c:v>
                  </c:pt>
                  <c:pt idx="8">
                    <c:v>2023</c:v>
                  </c:pt>
                </c:lvl>
              </c:multiLvlStrCache>
            </c:multiLvlStrRef>
          </c:cat>
          <c:val>
            <c:numRef>
              <c:f>Лист1!$C$2:$C$13</c:f>
              <c:numCache>
                <c:formatCode>#,##0.00</c:formatCode>
                <c:ptCount val="12"/>
                <c:pt idx="0">
                  <c:v>11664</c:v>
                </c:pt>
                <c:pt idx="1">
                  <c:v>12186</c:v>
                </c:pt>
                <c:pt idx="2">
                  <c:v>24221</c:v>
                </c:pt>
                <c:pt idx="3">
                  <c:v>41904</c:v>
                </c:pt>
                <c:pt idx="4">
                  <c:v>13407</c:v>
                </c:pt>
                <c:pt idx="5">
                  <c:v>17183</c:v>
                </c:pt>
                <c:pt idx="6">
                  <c:v>17525</c:v>
                </c:pt>
                <c:pt idx="7">
                  <c:v>27782</c:v>
                </c:pt>
                <c:pt idx="8">
                  <c:v>15276</c:v>
                </c:pt>
                <c:pt idx="9">
                  <c:v>11009</c:v>
                </c:pt>
                <c:pt idx="10">
                  <c:v>13170</c:v>
                </c:pt>
                <c:pt idx="11">
                  <c:v>21447</c:v>
                </c:pt>
              </c:numCache>
            </c:numRef>
          </c:val>
          <c:extLst>
            <c:ext xmlns:c16="http://schemas.microsoft.com/office/drawing/2014/chart" uri="{C3380CC4-5D6E-409C-BE32-E72D297353CC}">
              <c16:uniqueId val="{00000015-024D-4D1D-A88C-A040FAC630ED}"/>
            </c:ext>
          </c:extLst>
        </c:ser>
        <c:dLbls>
          <c:showLegendKey val="0"/>
          <c:showVal val="0"/>
          <c:showCatName val="0"/>
          <c:showSerName val="0"/>
          <c:showPercent val="0"/>
          <c:showBubbleSize val="0"/>
        </c:dLbls>
        <c:gapWidth val="35"/>
        <c:axId val="-1527629664"/>
        <c:axId val="-1527635648"/>
      </c:barChart>
      <c:barChart>
        <c:barDir val="col"/>
        <c:grouping val="clustered"/>
        <c:varyColors val="0"/>
        <c:ser>
          <c:idx val="1"/>
          <c:order val="1"/>
          <c:tx>
            <c:strRef>
              <c:f>Лист1!$D$1</c:f>
              <c:strCache>
                <c:ptCount val="1"/>
              </c:strCache>
            </c:strRef>
          </c:tx>
          <c:invertIfNegative val="0"/>
          <c:cat>
            <c:multiLvlStrRef>
              <c:f>Лист1!$A$2:$B$13</c:f>
              <c:multiLvlStrCache>
                <c:ptCount val="12"/>
                <c:lvl>
                  <c:pt idx="0">
                    <c:v>I</c:v>
                  </c:pt>
                  <c:pt idx="1">
                    <c:v>II</c:v>
                  </c:pt>
                  <c:pt idx="2">
                    <c:v>III</c:v>
                  </c:pt>
                  <c:pt idx="3">
                    <c:v>IV</c:v>
                  </c:pt>
                  <c:pt idx="4">
                    <c:v>I</c:v>
                  </c:pt>
                  <c:pt idx="5">
                    <c:v>II</c:v>
                  </c:pt>
                  <c:pt idx="6">
                    <c:v>III</c:v>
                  </c:pt>
                  <c:pt idx="7">
                    <c:v>IV</c:v>
                  </c:pt>
                  <c:pt idx="8">
                    <c:v>I</c:v>
                  </c:pt>
                  <c:pt idx="9">
                    <c:v>II</c:v>
                  </c:pt>
                  <c:pt idx="10">
                    <c:v>III</c:v>
                  </c:pt>
                  <c:pt idx="11">
                    <c:v>IV</c:v>
                  </c:pt>
                </c:lvl>
                <c:lvl>
                  <c:pt idx="0">
                    <c:v>2021</c:v>
                  </c:pt>
                  <c:pt idx="4">
                    <c:v>2022</c:v>
                  </c:pt>
                  <c:pt idx="8">
                    <c:v>2023</c:v>
                  </c:pt>
                </c:lvl>
              </c:multiLvlStrCache>
            </c:multiLvlStrRef>
          </c:cat>
          <c:val>
            <c:numRef>
              <c:f>Лист1!$D$2:$D$13</c:f>
              <c:numCache>
                <c:formatCode>General</c:formatCode>
                <c:ptCount val="12"/>
              </c:numCache>
            </c:numRef>
          </c:val>
          <c:extLst>
            <c:ext xmlns:c16="http://schemas.microsoft.com/office/drawing/2014/chart" uri="{C3380CC4-5D6E-409C-BE32-E72D297353CC}">
              <c16:uniqueId val="{00000016-024D-4D1D-A88C-A040FAC630ED}"/>
            </c:ext>
          </c:extLst>
        </c:ser>
        <c:dLbls>
          <c:showLegendKey val="0"/>
          <c:showVal val="0"/>
          <c:showCatName val="0"/>
          <c:showSerName val="0"/>
          <c:showPercent val="0"/>
          <c:showBubbleSize val="0"/>
        </c:dLbls>
        <c:gapWidth val="35"/>
        <c:axId val="472971256"/>
        <c:axId val="472969456"/>
      </c:barChart>
      <c:catAx>
        <c:axId val="-1527629664"/>
        <c:scaling>
          <c:orientation val="minMax"/>
        </c:scaling>
        <c:delete val="0"/>
        <c:axPos val="b"/>
        <c:numFmt formatCode="General" sourceLinked="1"/>
        <c:majorTickMark val="none"/>
        <c:minorTickMark val="none"/>
        <c:tickLblPos val="nextTo"/>
        <c:spPr>
          <a:noFill/>
          <a:ln w="9525" cap="flat" cmpd="sng" algn="ctr">
            <a:solidFill>
              <a:schemeClr val="tx1">
                <a:lumMod val="15000"/>
                <a:lumOff val="85000"/>
              </a:schemeClr>
            </a:solidFill>
            <a:round/>
          </a:ln>
          <a:effectLst/>
        </c:spPr>
        <c:txPr>
          <a:bodyPr rot="-60000000" vert="horz"/>
          <a:lstStyle/>
          <a:p>
            <a:pPr>
              <a:defRPr/>
            </a:pPr>
            <a:endParaRPr lang="ru-RU"/>
          </a:p>
        </c:txPr>
        <c:crossAx val="-1527635648"/>
        <c:crosses val="autoZero"/>
        <c:auto val="1"/>
        <c:lblAlgn val="ctr"/>
        <c:lblOffset val="0"/>
        <c:noMultiLvlLbl val="0"/>
      </c:catAx>
      <c:valAx>
        <c:axId val="-1527635648"/>
        <c:scaling>
          <c:orientation val="minMax"/>
          <c:max val="45000"/>
          <c:min val="0"/>
        </c:scaling>
        <c:delete val="0"/>
        <c:axPos val="l"/>
        <c:majorGridlines>
          <c:spPr>
            <a:ln w="9525" cap="flat" cmpd="sng" algn="ctr">
              <a:solidFill>
                <a:schemeClr val="tx1">
                  <a:lumMod val="15000"/>
                  <a:lumOff val="85000"/>
                </a:schemeClr>
              </a:solidFill>
              <a:prstDash val="sysDot"/>
              <a:round/>
            </a:ln>
            <a:effectLst/>
          </c:spPr>
        </c:majorGridlines>
        <c:numFmt formatCode="#,##0" sourceLinked="0"/>
        <c:majorTickMark val="out"/>
        <c:minorTickMark val="none"/>
        <c:tickLblPos val="nextTo"/>
        <c:spPr>
          <a:noFill/>
          <a:ln>
            <a:noFill/>
          </a:ln>
          <a:effectLst/>
        </c:spPr>
        <c:txPr>
          <a:bodyPr rot="-60000000" vert="horz"/>
          <a:lstStyle/>
          <a:p>
            <a:pPr>
              <a:defRPr sz="700"/>
            </a:pPr>
            <a:endParaRPr lang="ru-RU"/>
          </a:p>
        </c:txPr>
        <c:crossAx val="-1527629664"/>
        <c:crosses val="autoZero"/>
        <c:crossBetween val="between"/>
        <c:majorUnit val="5000"/>
      </c:valAx>
      <c:valAx>
        <c:axId val="472969456"/>
        <c:scaling>
          <c:orientation val="minMax"/>
          <c:max val="45000"/>
          <c:min val="0"/>
        </c:scaling>
        <c:delete val="0"/>
        <c:axPos val="r"/>
        <c:numFmt formatCode="#,##0" sourceLinked="0"/>
        <c:majorTickMark val="none"/>
        <c:minorTickMark val="none"/>
        <c:tickLblPos val="nextTo"/>
        <c:spPr>
          <a:ln>
            <a:noFill/>
          </a:ln>
        </c:spPr>
        <c:txPr>
          <a:bodyPr/>
          <a:lstStyle/>
          <a:p>
            <a:pPr>
              <a:defRPr sz="700"/>
            </a:pPr>
            <a:endParaRPr lang="ru-RU"/>
          </a:p>
        </c:txPr>
        <c:crossAx val="472971256"/>
        <c:crosses val="max"/>
        <c:crossBetween val="between"/>
        <c:majorUnit val="5000"/>
      </c:valAx>
      <c:catAx>
        <c:axId val="472971256"/>
        <c:scaling>
          <c:orientation val="minMax"/>
        </c:scaling>
        <c:delete val="1"/>
        <c:axPos val="b"/>
        <c:numFmt formatCode="General" sourceLinked="1"/>
        <c:majorTickMark val="out"/>
        <c:minorTickMark val="none"/>
        <c:tickLblPos val="nextTo"/>
        <c:crossAx val="472969456"/>
        <c:crosses val="autoZero"/>
        <c:auto val="1"/>
        <c:lblAlgn val="ctr"/>
        <c:lblOffset val="100"/>
        <c:noMultiLvlLbl val="0"/>
      </c:catAx>
      <c:spPr>
        <a:noFill/>
        <a:ln>
          <a:noFill/>
        </a:ln>
        <a:effectLst/>
      </c:spPr>
    </c:plotArea>
    <c:plotVisOnly val="1"/>
    <c:dispBlanksAs val="gap"/>
    <c:showDLblsOverMax val="0"/>
  </c:chart>
  <c:spPr>
    <a:noFill/>
    <a:ln>
      <a:noFill/>
    </a:ln>
    <a:effectLst/>
  </c:spPr>
  <c:txPr>
    <a:bodyPr/>
    <a:lstStyle/>
    <a:p>
      <a:pPr>
        <a:lnSpc>
          <a:spcPct val="50000"/>
        </a:lnSpc>
        <a:defRPr sz="1050">
          <a:solidFill>
            <a:schemeClr val="tx1"/>
          </a:solidFill>
          <a:latin typeface="Arial Narrow" panose="020B0606020202030204" pitchFamily="34" charset="0"/>
          <a:ea typeface="Helvetica" panose="00000500000000000000" pitchFamily="50" charset="0"/>
        </a:defRPr>
      </a:pPr>
      <a:endParaRPr lang="ru-RU"/>
    </a:p>
  </c:txPr>
  <c:externalData r:id="rId1">
    <c:autoUpdate val="0"/>
  </c:externalData>
</c:chartSpace>
</file>

<file path=ppt/charts/chart50.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ru-RU"/>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4.2776980198019808E-2"/>
          <c:y val="6.5984405139378935E-2"/>
          <c:w val="0.90737178217821779"/>
          <c:h val="0.77487253721573013"/>
        </c:manualLayout>
      </c:layout>
      <c:barChart>
        <c:barDir val="col"/>
        <c:grouping val="clustered"/>
        <c:varyColors val="0"/>
        <c:ser>
          <c:idx val="0"/>
          <c:order val="0"/>
          <c:tx>
            <c:strRef>
              <c:f>Лист1!$C$1</c:f>
              <c:strCache>
                <c:ptCount val="1"/>
                <c:pt idx="0">
                  <c:v>0</c:v>
                </c:pt>
              </c:strCache>
            </c:strRef>
          </c:tx>
          <c:spPr>
            <a:ln w="28575">
              <a:noFill/>
            </a:ln>
            <a:effectLst/>
          </c:spPr>
          <c:invertIfNegative val="0"/>
          <c:dPt>
            <c:idx val="0"/>
            <c:invertIfNegative val="0"/>
            <c:bubble3D val="0"/>
            <c:spPr>
              <a:solidFill>
                <a:srgbClr val="7F7F7F"/>
              </a:solidFill>
              <a:ln w="28575">
                <a:noFill/>
              </a:ln>
              <a:effectLst/>
            </c:spPr>
            <c:extLst>
              <c:ext xmlns:c16="http://schemas.microsoft.com/office/drawing/2014/chart" uri="{C3380CC4-5D6E-409C-BE32-E72D297353CC}">
                <c16:uniqueId val="{00000001-905F-4CE7-A2A1-A0ED1ED0C31C}"/>
              </c:ext>
            </c:extLst>
          </c:dPt>
          <c:dPt>
            <c:idx val="1"/>
            <c:invertIfNegative val="0"/>
            <c:bubble3D val="0"/>
            <c:spPr>
              <a:solidFill>
                <a:srgbClr val="7F7F7F"/>
              </a:solidFill>
              <a:ln w="28575">
                <a:noFill/>
              </a:ln>
              <a:effectLst/>
            </c:spPr>
            <c:extLst>
              <c:ext xmlns:c16="http://schemas.microsoft.com/office/drawing/2014/chart" uri="{C3380CC4-5D6E-409C-BE32-E72D297353CC}">
                <c16:uniqueId val="{00000003-905F-4CE7-A2A1-A0ED1ED0C31C}"/>
              </c:ext>
            </c:extLst>
          </c:dPt>
          <c:dPt>
            <c:idx val="2"/>
            <c:invertIfNegative val="0"/>
            <c:bubble3D val="0"/>
            <c:spPr>
              <a:solidFill>
                <a:srgbClr val="7F7F7F"/>
              </a:solidFill>
              <a:ln w="28575">
                <a:noFill/>
              </a:ln>
              <a:effectLst/>
            </c:spPr>
            <c:extLst>
              <c:ext xmlns:c16="http://schemas.microsoft.com/office/drawing/2014/chart" uri="{C3380CC4-5D6E-409C-BE32-E72D297353CC}">
                <c16:uniqueId val="{00000005-905F-4CE7-A2A1-A0ED1ED0C31C}"/>
              </c:ext>
            </c:extLst>
          </c:dPt>
          <c:dPt>
            <c:idx val="3"/>
            <c:invertIfNegative val="0"/>
            <c:bubble3D val="0"/>
            <c:spPr>
              <a:solidFill>
                <a:srgbClr val="7F7F7F"/>
              </a:solidFill>
              <a:ln w="28575">
                <a:noFill/>
              </a:ln>
              <a:effectLst/>
            </c:spPr>
            <c:extLst>
              <c:ext xmlns:c16="http://schemas.microsoft.com/office/drawing/2014/chart" uri="{C3380CC4-5D6E-409C-BE32-E72D297353CC}">
                <c16:uniqueId val="{00000007-905F-4CE7-A2A1-A0ED1ED0C31C}"/>
              </c:ext>
            </c:extLst>
          </c:dPt>
          <c:dPt>
            <c:idx val="4"/>
            <c:invertIfNegative val="0"/>
            <c:bubble3D val="0"/>
            <c:spPr>
              <a:solidFill>
                <a:srgbClr val="7F7F7F"/>
              </a:solidFill>
              <a:ln w="28575">
                <a:noFill/>
              </a:ln>
              <a:effectLst/>
            </c:spPr>
            <c:extLst>
              <c:ext xmlns:c16="http://schemas.microsoft.com/office/drawing/2014/chart" uri="{C3380CC4-5D6E-409C-BE32-E72D297353CC}">
                <c16:uniqueId val="{00000009-905F-4CE7-A2A1-A0ED1ED0C31C}"/>
              </c:ext>
            </c:extLst>
          </c:dPt>
          <c:dPt>
            <c:idx val="5"/>
            <c:invertIfNegative val="0"/>
            <c:bubble3D val="0"/>
            <c:spPr>
              <a:solidFill>
                <a:schemeClr val="accent3">
                  <a:lumMod val="50000"/>
                </a:schemeClr>
              </a:solidFill>
              <a:ln w="28575">
                <a:noFill/>
              </a:ln>
              <a:effectLst/>
            </c:spPr>
            <c:extLst>
              <c:ext xmlns:c16="http://schemas.microsoft.com/office/drawing/2014/chart" uri="{C3380CC4-5D6E-409C-BE32-E72D297353CC}">
                <c16:uniqueId val="{0000000B-905F-4CE7-A2A1-A0ED1ED0C31C}"/>
              </c:ext>
            </c:extLst>
          </c:dPt>
          <c:dPt>
            <c:idx val="6"/>
            <c:invertIfNegative val="0"/>
            <c:bubble3D val="0"/>
            <c:spPr>
              <a:solidFill>
                <a:schemeClr val="accent3">
                  <a:lumMod val="50000"/>
                </a:schemeClr>
              </a:solidFill>
              <a:ln w="28575">
                <a:noFill/>
              </a:ln>
              <a:effectLst/>
            </c:spPr>
            <c:extLst>
              <c:ext xmlns:c16="http://schemas.microsoft.com/office/drawing/2014/chart" uri="{C3380CC4-5D6E-409C-BE32-E72D297353CC}">
                <c16:uniqueId val="{0000000D-905F-4CE7-A2A1-A0ED1ED0C31C}"/>
              </c:ext>
            </c:extLst>
          </c:dPt>
          <c:dPt>
            <c:idx val="7"/>
            <c:invertIfNegative val="0"/>
            <c:bubble3D val="0"/>
            <c:spPr>
              <a:solidFill>
                <a:schemeClr val="accent3">
                  <a:lumMod val="50000"/>
                </a:schemeClr>
              </a:solidFill>
              <a:ln w="28575">
                <a:noFill/>
              </a:ln>
              <a:effectLst/>
            </c:spPr>
            <c:extLst>
              <c:ext xmlns:c16="http://schemas.microsoft.com/office/drawing/2014/chart" uri="{C3380CC4-5D6E-409C-BE32-E72D297353CC}">
                <c16:uniqueId val="{0000000F-905F-4CE7-A2A1-A0ED1ED0C31C}"/>
              </c:ext>
            </c:extLst>
          </c:dPt>
          <c:dLbls>
            <c:dLbl>
              <c:idx val="5"/>
              <c:numFmt formatCode="#,##0" sourceLinked="0"/>
              <c:spPr>
                <a:noFill/>
                <a:ln>
                  <a:noFill/>
                </a:ln>
                <a:effectLst/>
              </c:spPr>
              <c:txPr>
                <a:bodyPr wrap="square" lIns="38100" tIns="19050" rIns="38100" bIns="19050" anchor="ctr">
                  <a:spAutoFit/>
                </a:bodyPr>
                <a:lstStyle/>
                <a:p>
                  <a:pPr>
                    <a:defRPr sz="700" b="1">
                      <a:solidFill>
                        <a:schemeClr val="accent3">
                          <a:lumMod val="50000"/>
                        </a:schemeClr>
                      </a:solidFill>
                    </a:defRPr>
                  </a:pPr>
                  <a:endParaRPr lang="ru-RU"/>
                </a:p>
              </c:txPr>
              <c:showLegendKey val="0"/>
              <c:showVal val="1"/>
              <c:showCatName val="0"/>
              <c:showSerName val="0"/>
              <c:showPercent val="0"/>
              <c:showBubbleSize val="0"/>
              <c:extLst>
                <c:ext xmlns:c16="http://schemas.microsoft.com/office/drawing/2014/chart" uri="{C3380CC4-5D6E-409C-BE32-E72D297353CC}">
                  <c16:uniqueId val="{0000000B-905F-4CE7-A2A1-A0ED1ED0C31C}"/>
                </c:ext>
              </c:extLst>
            </c:dLbl>
            <c:dLbl>
              <c:idx val="6"/>
              <c:numFmt formatCode="#,##0" sourceLinked="0"/>
              <c:spPr>
                <a:noFill/>
                <a:ln>
                  <a:noFill/>
                </a:ln>
                <a:effectLst/>
              </c:spPr>
              <c:txPr>
                <a:bodyPr wrap="square" lIns="38100" tIns="19050" rIns="38100" bIns="19050" anchor="ctr">
                  <a:spAutoFit/>
                </a:bodyPr>
                <a:lstStyle/>
                <a:p>
                  <a:pPr>
                    <a:defRPr sz="700" b="1">
                      <a:solidFill>
                        <a:schemeClr val="accent3">
                          <a:lumMod val="50000"/>
                        </a:schemeClr>
                      </a:solidFill>
                    </a:defRPr>
                  </a:pPr>
                  <a:endParaRPr lang="ru-RU"/>
                </a:p>
              </c:txPr>
              <c:showLegendKey val="0"/>
              <c:showVal val="1"/>
              <c:showCatName val="0"/>
              <c:showSerName val="0"/>
              <c:showPercent val="0"/>
              <c:showBubbleSize val="0"/>
              <c:extLst>
                <c:ext xmlns:c16="http://schemas.microsoft.com/office/drawing/2014/chart" uri="{C3380CC4-5D6E-409C-BE32-E72D297353CC}">
                  <c16:uniqueId val="{0000000D-905F-4CE7-A2A1-A0ED1ED0C31C}"/>
                </c:ext>
              </c:extLst>
            </c:dLbl>
            <c:dLbl>
              <c:idx val="7"/>
              <c:numFmt formatCode="#,##0" sourceLinked="0"/>
              <c:spPr>
                <a:noFill/>
                <a:ln>
                  <a:noFill/>
                </a:ln>
                <a:effectLst/>
              </c:spPr>
              <c:txPr>
                <a:bodyPr wrap="square" lIns="38100" tIns="19050" rIns="38100" bIns="19050" anchor="ctr">
                  <a:spAutoFit/>
                </a:bodyPr>
                <a:lstStyle/>
                <a:p>
                  <a:pPr>
                    <a:defRPr sz="700" b="1">
                      <a:solidFill>
                        <a:schemeClr val="accent3">
                          <a:lumMod val="50000"/>
                        </a:schemeClr>
                      </a:solidFill>
                    </a:defRPr>
                  </a:pPr>
                  <a:endParaRPr lang="ru-RU"/>
                </a:p>
              </c:txPr>
              <c:showLegendKey val="0"/>
              <c:showVal val="1"/>
              <c:showCatName val="0"/>
              <c:showSerName val="0"/>
              <c:showPercent val="0"/>
              <c:showBubbleSize val="0"/>
              <c:extLst>
                <c:ext xmlns:c16="http://schemas.microsoft.com/office/drawing/2014/chart" uri="{C3380CC4-5D6E-409C-BE32-E72D297353CC}">
                  <c16:uniqueId val="{0000000F-905F-4CE7-A2A1-A0ED1ED0C31C}"/>
                </c:ext>
              </c:extLst>
            </c:dLbl>
            <c:numFmt formatCode="#,##0" sourceLinked="0"/>
            <c:spPr>
              <a:noFill/>
              <a:ln>
                <a:noFill/>
              </a:ln>
              <a:effectLst/>
            </c:spPr>
            <c:txPr>
              <a:bodyPr wrap="square" lIns="38100" tIns="19050" rIns="38100" bIns="19050" anchor="ctr">
                <a:spAutoFit/>
              </a:bodyPr>
              <a:lstStyle/>
              <a:p>
                <a:pPr>
                  <a:defRPr sz="700"/>
                </a:pPr>
                <a:endParaRPr lang="ru-RU"/>
              </a:p>
            </c:txPr>
            <c:showLegendKey val="0"/>
            <c:showVal val="1"/>
            <c:showCatName val="0"/>
            <c:showSerName val="0"/>
            <c:showPercent val="0"/>
            <c:showBubbleSize val="0"/>
            <c:showLeaderLines val="0"/>
            <c:extLst>
              <c:ext xmlns:c15="http://schemas.microsoft.com/office/drawing/2012/chart" uri="{CE6537A1-D6FC-4f65-9D91-7224C49458BB}">
                <c15:showLeaderLines val="1"/>
              </c:ext>
            </c:extLst>
          </c:dLbls>
          <c:cat>
            <c:multiLvlStrRef>
              <c:f>Лист1!$A$2:$B$9</c:f>
              <c:multiLvlStrCache>
                <c:ptCount val="8"/>
                <c:lvl>
                  <c:pt idx="0">
                    <c:v>I</c:v>
                  </c:pt>
                  <c:pt idx="1">
                    <c:v>II</c:v>
                  </c:pt>
                  <c:pt idx="2">
                    <c:v>III</c:v>
                  </c:pt>
                  <c:pt idx="3">
                    <c:v>IV</c:v>
                  </c:pt>
                  <c:pt idx="4">
                    <c:v>I</c:v>
                  </c:pt>
                  <c:pt idx="5">
                    <c:v>II</c:v>
                  </c:pt>
                  <c:pt idx="6">
                    <c:v>III</c:v>
                  </c:pt>
                  <c:pt idx="7">
                    <c:v>IV</c:v>
                  </c:pt>
                </c:lvl>
                <c:lvl>
                  <c:pt idx="0">
                    <c:v>2022</c:v>
                  </c:pt>
                  <c:pt idx="4">
                    <c:v>2023</c:v>
                  </c:pt>
                </c:lvl>
              </c:multiLvlStrCache>
            </c:multiLvlStrRef>
          </c:cat>
          <c:val>
            <c:numRef>
              <c:f>Лист1!$C$2:$C$9</c:f>
              <c:numCache>
                <c:formatCode>#,##0.00</c:formatCode>
                <c:ptCount val="8"/>
                <c:pt idx="0">
                  <c:v>13407</c:v>
                </c:pt>
                <c:pt idx="1">
                  <c:v>17183</c:v>
                </c:pt>
                <c:pt idx="2">
                  <c:v>17525</c:v>
                </c:pt>
                <c:pt idx="3">
                  <c:v>27782</c:v>
                </c:pt>
                <c:pt idx="4">
                  <c:v>15276</c:v>
                </c:pt>
                <c:pt idx="5">
                  <c:v>12270</c:v>
                </c:pt>
                <c:pt idx="6">
                  <c:v>16213</c:v>
                </c:pt>
                <c:pt idx="7">
                  <c:v>22241</c:v>
                </c:pt>
              </c:numCache>
            </c:numRef>
          </c:val>
          <c:extLst>
            <c:ext xmlns:c16="http://schemas.microsoft.com/office/drawing/2014/chart" uri="{C3380CC4-5D6E-409C-BE32-E72D297353CC}">
              <c16:uniqueId val="{00000018-905F-4CE7-A2A1-A0ED1ED0C31C}"/>
            </c:ext>
          </c:extLst>
        </c:ser>
        <c:dLbls>
          <c:showLegendKey val="0"/>
          <c:showVal val="0"/>
          <c:showCatName val="0"/>
          <c:showSerName val="0"/>
          <c:showPercent val="0"/>
          <c:showBubbleSize val="0"/>
        </c:dLbls>
        <c:gapWidth val="35"/>
        <c:axId val="-1527629664"/>
        <c:axId val="-1527635648"/>
      </c:barChart>
      <c:catAx>
        <c:axId val="-1527629664"/>
        <c:scaling>
          <c:orientation val="minMax"/>
        </c:scaling>
        <c:delete val="0"/>
        <c:axPos val="b"/>
        <c:numFmt formatCode="General" sourceLinked="1"/>
        <c:majorTickMark val="none"/>
        <c:minorTickMark val="none"/>
        <c:tickLblPos val="nextTo"/>
        <c:spPr>
          <a:noFill/>
          <a:ln w="9525" cap="flat" cmpd="sng" algn="ctr">
            <a:solidFill>
              <a:schemeClr val="tx1">
                <a:lumMod val="15000"/>
                <a:lumOff val="85000"/>
              </a:schemeClr>
            </a:solidFill>
            <a:round/>
          </a:ln>
          <a:effectLst/>
        </c:spPr>
        <c:txPr>
          <a:bodyPr rot="-60000000" vert="horz"/>
          <a:lstStyle/>
          <a:p>
            <a:pPr>
              <a:defRPr/>
            </a:pPr>
            <a:endParaRPr lang="ru-RU"/>
          </a:p>
        </c:txPr>
        <c:crossAx val="-1527635648"/>
        <c:crosses val="autoZero"/>
        <c:auto val="1"/>
        <c:lblAlgn val="ctr"/>
        <c:lblOffset val="0"/>
        <c:noMultiLvlLbl val="0"/>
      </c:catAx>
      <c:valAx>
        <c:axId val="-1527635648"/>
        <c:scaling>
          <c:orientation val="minMax"/>
          <c:max val="45000"/>
        </c:scaling>
        <c:delete val="0"/>
        <c:axPos val="l"/>
        <c:majorGridlines>
          <c:spPr>
            <a:ln w="9525" cap="flat" cmpd="sng" algn="ctr">
              <a:solidFill>
                <a:schemeClr val="tx1">
                  <a:lumMod val="15000"/>
                  <a:lumOff val="85000"/>
                </a:schemeClr>
              </a:solidFill>
              <a:prstDash val="sysDot"/>
              <a:round/>
            </a:ln>
            <a:effectLst/>
          </c:spPr>
        </c:majorGridlines>
        <c:numFmt formatCode="#,##0" sourceLinked="0"/>
        <c:majorTickMark val="none"/>
        <c:minorTickMark val="none"/>
        <c:tickLblPos val="nextTo"/>
        <c:spPr>
          <a:noFill/>
          <a:ln>
            <a:noFill/>
          </a:ln>
          <a:effectLst/>
        </c:spPr>
        <c:txPr>
          <a:bodyPr rot="-60000000" vert="horz"/>
          <a:lstStyle/>
          <a:p>
            <a:pPr>
              <a:defRPr sz="700"/>
            </a:pPr>
            <a:endParaRPr lang="ru-RU"/>
          </a:p>
        </c:txPr>
        <c:crossAx val="-1527629664"/>
        <c:crosses val="autoZero"/>
        <c:crossBetween val="between"/>
        <c:majorUnit val="5000"/>
      </c:valAx>
      <c:spPr>
        <a:noFill/>
        <a:ln>
          <a:noFill/>
        </a:ln>
        <a:effectLst/>
      </c:spPr>
    </c:plotArea>
    <c:plotVisOnly val="1"/>
    <c:dispBlanksAs val="gap"/>
    <c:showDLblsOverMax val="0"/>
  </c:chart>
  <c:spPr>
    <a:noFill/>
    <a:ln>
      <a:noFill/>
    </a:ln>
    <a:effectLst/>
  </c:spPr>
  <c:txPr>
    <a:bodyPr/>
    <a:lstStyle/>
    <a:p>
      <a:pPr>
        <a:lnSpc>
          <a:spcPct val="50000"/>
        </a:lnSpc>
        <a:defRPr sz="1050">
          <a:solidFill>
            <a:schemeClr val="tx1"/>
          </a:solidFill>
          <a:latin typeface="Arial Narrow" panose="020B0606020202030204" pitchFamily="34" charset="0"/>
          <a:ea typeface="Helvetica" panose="00000500000000000000" pitchFamily="50" charset="0"/>
        </a:defRPr>
      </a:pPr>
      <a:endParaRPr lang="ru-RU"/>
    </a:p>
  </c:txPr>
  <c:externalData r:id="rId1">
    <c:autoUpdate val="0"/>
  </c:externalData>
</c:chartSpace>
</file>

<file path=ppt/charts/chart51.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ru-RU"/>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4.2776980198019808E-2"/>
          <c:y val="6.5984405139378935E-2"/>
          <c:w val="0.90737178217821779"/>
          <c:h val="0.77487253721573013"/>
        </c:manualLayout>
      </c:layout>
      <c:barChart>
        <c:barDir val="col"/>
        <c:grouping val="clustered"/>
        <c:varyColors val="0"/>
        <c:ser>
          <c:idx val="0"/>
          <c:order val="0"/>
          <c:tx>
            <c:strRef>
              <c:f>Лист1!$C$1</c:f>
              <c:strCache>
                <c:ptCount val="1"/>
                <c:pt idx="0">
                  <c:v>Столбец2</c:v>
                </c:pt>
              </c:strCache>
            </c:strRef>
          </c:tx>
          <c:spPr>
            <a:ln w="28575">
              <a:noFill/>
            </a:ln>
            <a:effectLst/>
          </c:spPr>
          <c:invertIfNegative val="0"/>
          <c:dPt>
            <c:idx val="0"/>
            <c:invertIfNegative val="0"/>
            <c:bubble3D val="0"/>
            <c:spPr>
              <a:solidFill>
                <a:srgbClr val="7F7F7F"/>
              </a:solidFill>
              <a:ln w="28575">
                <a:noFill/>
              </a:ln>
              <a:effectLst/>
            </c:spPr>
            <c:extLst>
              <c:ext xmlns:c16="http://schemas.microsoft.com/office/drawing/2014/chart" uri="{C3380CC4-5D6E-409C-BE32-E72D297353CC}">
                <c16:uniqueId val="{00000001-905F-4CE7-A2A1-A0ED1ED0C31C}"/>
              </c:ext>
            </c:extLst>
          </c:dPt>
          <c:dPt>
            <c:idx val="1"/>
            <c:invertIfNegative val="0"/>
            <c:bubble3D val="0"/>
            <c:spPr>
              <a:solidFill>
                <a:srgbClr val="7F7F7F"/>
              </a:solidFill>
              <a:ln w="28575">
                <a:noFill/>
              </a:ln>
              <a:effectLst/>
            </c:spPr>
            <c:extLst>
              <c:ext xmlns:c16="http://schemas.microsoft.com/office/drawing/2014/chart" uri="{C3380CC4-5D6E-409C-BE32-E72D297353CC}">
                <c16:uniqueId val="{00000003-905F-4CE7-A2A1-A0ED1ED0C31C}"/>
              </c:ext>
            </c:extLst>
          </c:dPt>
          <c:dPt>
            <c:idx val="2"/>
            <c:invertIfNegative val="0"/>
            <c:bubble3D val="0"/>
            <c:spPr>
              <a:solidFill>
                <a:srgbClr val="7F7F7F"/>
              </a:solidFill>
              <a:ln w="28575">
                <a:noFill/>
              </a:ln>
              <a:effectLst/>
            </c:spPr>
            <c:extLst>
              <c:ext xmlns:c16="http://schemas.microsoft.com/office/drawing/2014/chart" uri="{C3380CC4-5D6E-409C-BE32-E72D297353CC}">
                <c16:uniqueId val="{00000005-905F-4CE7-A2A1-A0ED1ED0C31C}"/>
              </c:ext>
            </c:extLst>
          </c:dPt>
          <c:dPt>
            <c:idx val="3"/>
            <c:invertIfNegative val="0"/>
            <c:bubble3D val="0"/>
            <c:spPr>
              <a:solidFill>
                <a:srgbClr val="7F7F7F"/>
              </a:solidFill>
              <a:ln w="28575">
                <a:noFill/>
              </a:ln>
              <a:effectLst/>
            </c:spPr>
            <c:extLst>
              <c:ext xmlns:c16="http://schemas.microsoft.com/office/drawing/2014/chart" uri="{C3380CC4-5D6E-409C-BE32-E72D297353CC}">
                <c16:uniqueId val="{00000007-905F-4CE7-A2A1-A0ED1ED0C31C}"/>
              </c:ext>
            </c:extLst>
          </c:dPt>
          <c:dPt>
            <c:idx val="4"/>
            <c:invertIfNegative val="0"/>
            <c:bubble3D val="0"/>
            <c:spPr>
              <a:solidFill>
                <a:srgbClr val="7F7F7F"/>
              </a:solidFill>
              <a:ln w="28575">
                <a:noFill/>
              </a:ln>
              <a:effectLst/>
            </c:spPr>
            <c:extLst>
              <c:ext xmlns:c16="http://schemas.microsoft.com/office/drawing/2014/chart" uri="{C3380CC4-5D6E-409C-BE32-E72D297353CC}">
                <c16:uniqueId val="{00000009-905F-4CE7-A2A1-A0ED1ED0C31C}"/>
              </c:ext>
            </c:extLst>
          </c:dPt>
          <c:dPt>
            <c:idx val="5"/>
            <c:invertIfNegative val="0"/>
            <c:bubble3D val="0"/>
            <c:spPr>
              <a:solidFill>
                <a:schemeClr val="accent6">
                  <a:lumMod val="50000"/>
                </a:schemeClr>
              </a:solidFill>
              <a:ln w="28575">
                <a:noFill/>
              </a:ln>
              <a:effectLst/>
            </c:spPr>
            <c:extLst>
              <c:ext xmlns:c16="http://schemas.microsoft.com/office/drawing/2014/chart" uri="{C3380CC4-5D6E-409C-BE32-E72D297353CC}">
                <c16:uniqueId val="{0000000B-905F-4CE7-A2A1-A0ED1ED0C31C}"/>
              </c:ext>
            </c:extLst>
          </c:dPt>
          <c:dPt>
            <c:idx val="6"/>
            <c:invertIfNegative val="0"/>
            <c:bubble3D val="0"/>
            <c:spPr>
              <a:solidFill>
                <a:schemeClr val="accent6">
                  <a:lumMod val="50000"/>
                </a:schemeClr>
              </a:solidFill>
              <a:ln w="28575">
                <a:noFill/>
              </a:ln>
              <a:effectLst/>
            </c:spPr>
            <c:extLst>
              <c:ext xmlns:c16="http://schemas.microsoft.com/office/drawing/2014/chart" uri="{C3380CC4-5D6E-409C-BE32-E72D297353CC}">
                <c16:uniqueId val="{0000000D-905F-4CE7-A2A1-A0ED1ED0C31C}"/>
              </c:ext>
            </c:extLst>
          </c:dPt>
          <c:dPt>
            <c:idx val="7"/>
            <c:invertIfNegative val="0"/>
            <c:bubble3D val="0"/>
            <c:spPr>
              <a:solidFill>
                <a:schemeClr val="accent6">
                  <a:lumMod val="50000"/>
                </a:schemeClr>
              </a:solidFill>
              <a:ln w="28575">
                <a:noFill/>
              </a:ln>
              <a:effectLst/>
            </c:spPr>
            <c:extLst>
              <c:ext xmlns:c16="http://schemas.microsoft.com/office/drawing/2014/chart" uri="{C3380CC4-5D6E-409C-BE32-E72D297353CC}">
                <c16:uniqueId val="{0000000F-905F-4CE7-A2A1-A0ED1ED0C31C}"/>
              </c:ext>
            </c:extLst>
          </c:dPt>
          <c:dLbls>
            <c:dLbl>
              <c:idx val="5"/>
              <c:numFmt formatCode="#,##0" sourceLinked="0"/>
              <c:spPr>
                <a:noFill/>
                <a:ln>
                  <a:noFill/>
                </a:ln>
                <a:effectLst/>
              </c:spPr>
              <c:txPr>
                <a:bodyPr wrap="square" lIns="38100" tIns="19050" rIns="38100" bIns="19050" anchor="ctr">
                  <a:spAutoFit/>
                </a:bodyPr>
                <a:lstStyle/>
                <a:p>
                  <a:pPr>
                    <a:defRPr sz="700" b="1">
                      <a:solidFill>
                        <a:srgbClr val="632523"/>
                      </a:solidFill>
                    </a:defRPr>
                  </a:pPr>
                  <a:endParaRPr lang="ru-RU"/>
                </a:p>
              </c:txPr>
              <c:showLegendKey val="0"/>
              <c:showVal val="1"/>
              <c:showCatName val="0"/>
              <c:showSerName val="0"/>
              <c:showPercent val="0"/>
              <c:showBubbleSize val="0"/>
              <c:extLst>
                <c:ext xmlns:c16="http://schemas.microsoft.com/office/drawing/2014/chart" uri="{C3380CC4-5D6E-409C-BE32-E72D297353CC}">
                  <c16:uniqueId val="{0000000B-905F-4CE7-A2A1-A0ED1ED0C31C}"/>
                </c:ext>
              </c:extLst>
            </c:dLbl>
            <c:dLbl>
              <c:idx val="6"/>
              <c:numFmt formatCode="#,##0" sourceLinked="0"/>
              <c:spPr>
                <a:noFill/>
                <a:ln>
                  <a:noFill/>
                </a:ln>
                <a:effectLst/>
              </c:spPr>
              <c:txPr>
                <a:bodyPr wrap="square" lIns="38100" tIns="19050" rIns="38100" bIns="19050" anchor="ctr">
                  <a:spAutoFit/>
                </a:bodyPr>
                <a:lstStyle/>
                <a:p>
                  <a:pPr>
                    <a:defRPr sz="700" b="1">
                      <a:solidFill>
                        <a:srgbClr val="632523"/>
                      </a:solidFill>
                    </a:defRPr>
                  </a:pPr>
                  <a:endParaRPr lang="ru-RU"/>
                </a:p>
              </c:txPr>
              <c:showLegendKey val="0"/>
              <c:showVal val="1"/>
              <c:showCatName val="0"/>
              <c:showSerName val="0"/>
              <c:showPercent val="0"/>
              <c:showBubbleSize val="0"/>
              <c:extLst>
                <c:ext xmlns:c16="http://schemas.microsoft.com/office/drawing/2014/chart" uri="{C3380CC4-5D6E-409C-BE32-E72D297353CC}">
                  <c16:uniqueId val="{0000000D-905F-4CE7-A2A1-A0ED1ED0C31C}"/>
                </c:ext>
              </c:extLst>
            </c:dLbl>
            <c:dLbl>
              <c:idx val="7"/>
              <c:numFmt formatCode="#,##0" sourceLinked="0"/>
              <c:spPr>
                <a:noFill/>
                <a:ln>
                  <a:noFill/>
                </a:ln>
                <a:effectLst/>
              </c:spPr>
              <c:txPr>
                <a:bodyPr wrap="square" lIns="38100" tIns="19050" rIns="38100" bIns="19050" anchor="ctr">
                  <a:spAutoFit/>
                </a:bodyPr>
                <a:lstStyle/>
                <a:p>
                  <a:pPr>
                    <a:defRPr sz="700" b="1">
                      <a:solidFill>
                        <a:srgbClr val="632523"/>
                      </a:solidFill>
                    </a:defRPr>
                  </a:pPr>
                  <a:endParaRPr lang="ru-RU"/>
                </a:p>
              </c:txPr>
              <c:showLegendKey val="0"/>
              <c:showVal val="1"/>
              <c:showCatName val="0"/>
              <c:showSerName val="0"/>
              <c:showPercent val="0"/>
              <c:showBubbleSize val="0"/>
              <c:extLst>
                <c:ext xmlns:c16="http://schemas.microsoft.com/office/drawing/2014/chart" uri="{C3380CC4-5D6E-409C-BE32-E72D297353CC}">
                  <c16:uniqueId val="{0000000F-905F-4CE7-A2A1-A0ED1ED0C31C}"/>
                </c:ext>
              </c:extLst>
            </c:dLbl>
            <c:numFmt formatCode="#,##0" sourceLinked="0"/>
            <c:spPr>
              <a:noFill/>
              <a:ln>
                <a:noFill/>
              </a:ln>
              <a:effectLst/>
            </c:spPr>
            <c:txPr>
              <a:bodyPr wrap="square" lIns="38100" tIns="19050" rIns="38100" bIns="19050" anchor="ctr">
                <a:spAutoFit/>
              </a:bodyPr>
              <a:lstStyle/>
              <a:p>
                <a:pPr>
                  <a:defRPr sz="700"/>
                </a:pPr>
                <a:endParaRPr lang="ru-RU"/>
              </a:p>
            </c:txPr>
            <c:showLegendKey val="0"/>
            <c:showVal val="1"/>
            <c:showCatName val="0"/>
            <c:showSerName val="0"/>
            <c:showPercent val="0"/>
            <c:showBubbleSize val="0"/>
            <c:showLeaderLines val="0"/>
            <c:extLst>
              <c:ext xmlns:c15="http://schemas.microsoft.com/office/drawing/2012/chart" uri="{CE6537A1-D6FC-4f65-9D91-7224C49458BB}">
                <c15:showLeaderLines val="1"/>
              </c:ext>
            </c:extLst>
          </c:dLbls>
          <c:cat>
            <c:multiLvlStrRef>
              <c:f>Лист1!$A$2:$B$9</c:f>
              <c:multiLvlStrCache>
                <c:ptCount val="8"/>
                <c:lvl>
                  <c:pt idx="0">
                    <c:v>I</c:v>
                  </c:pt>
                  <c:pt idx="1">
                    <c:v>II</c:v>
                  </c:pt>
                  <c:pt idx="2">
                    <c:v>III</c:v>
                  </c:pt>
                  <c:pt idx="3">
                    <c:v>IV</c:v>
                  </c:pt>
                  <c:pt idx="4">
                    <c:v>I</c:v>
                  </c:pt>
                  <c:pt idx="5">
                    <c:v>II</c:v>
                  </c:pt>
                  <c:pt idx="6">
                    <c:v>III</c:v>
                  </c:pt>
                  <c:pt idx="7">
                    <c:v>IV</c:v>
                  </c:pt>
                </c:lvl>
                <c:lvl>
                  <c:pt idx="0">
                    <c:v>2022</c:v>
                  </c:pt>
                  <c:pt idx="4">
                    <c:v>2023</c:v>
                  </c:pt>
                </c:lvl>
              </c:multiLvlStrCache>
            </c:multiLvlStrRef>
          </c:cat>
          <c:val>
            <c:numRef>
              <c:f>Лист1!$C$2:$C$9</c:f>
              <c:numCache>
                <c:formatCode>#,##0.00</c:formatCode>
                <c:ptCount val="8"/>
                <c:pt idx="0">
                  <c:v>13407</c:v>
                </c:pt>
                <c:pt idx="1">
                  <c:v>17183</c:v>
                </c:pt>
                <c:pt idx="2">
                  <c:v>17525</c:v>
                </c:pt>
                <c:pt idx="3">
                  <c:v>27782</c:v>
                </c:pt>
                <c:pt idx="4">
                  <c:v>15276</c:v>
                </c:pt>
                <c:pt idx="5">
                  <c:v>10030</c:v>
                </c:pt>
                <c:pt idx="6">
                  <c:v>11998</c:v>
                </c:pt>
                <c:pt idx="7">
                  <c:v>16624</c:v>
                </c:pt>
              </c:numCache>
            </c:numRef>
          </c:val>
          <c:extLst>
            <c:ext xmlns:c16="http://schemas.microsoft.com/office/drawing/2014/chart" uri="{C3380CC4-5D6E-409C-BE32-E72D297353CC}">
              <c16:uniqueId val="{00000018-905F-4CE7-A2A1-A0ED1ED0C31C}"/>
            </c:ext>
          </c:extLst>
        </c:ser>
        <c:dLbls>
          <c:showLegendKey val="0"/>
          <c:showVal val="0"/>
          <c:showCatName val="0"/>
          <c:showSerName val="0"/>
          <c:showPercent val="0"/>
          <c:showBubbleSize val="0"/>
        </c:dLbls>
        <c:gapWidth val="35"/>
        <c:axId val="-1527629664"/>
        <c:axId val="-1527635648"/>
      </c:barChart>
      <c:catAx>
        <c:axId val="-1527629664"/>
        <c:scaling>
          <c:orientation val="minMax"/>
        </c:scaling>
        <c:delete val="0"/>
        <c:axPos val="b"/>
        <c:numFmt formatCode="General" sourceLinked="1"/>
        <c:majorTickMark val="none"/>
        <c:minorTickMark val="none"/>
        <c:tickLblPos val="nextTo"/>
        <c:spPr>
          <a:noFill/>
          <a:ln w="9525" cap="flat" cmpd="sng" algn="ctr">
            <a:solidFill>
              <a:schemeClr val="tx1">
                <a:lumMod val="15000"/>
                <a:lumOff val="85000"/>
              </a:schemeClr>
            </a:solidFill>
            <a:round/>
          </a:ln>
          <a:effectLst/>
        </c:spPr>
        <c:txPr>
          <a:bodyPr rot="-60000000" vert="horz"/>
          <a:lstStyle/>
          <a:p>
            <a:pPr>
              <a:defRPr/>
            </a:pPr>
            <a:endParaRPr lang="ru-RU"/>
          </a:p>
        </c:txPr>
        <c:crossAx val="-1527635648"/>
        <c:crosses val="autoZero"/>
        <c:auto val="1"/>
        <c:lblAlgn val="ctr"/>
        <c:lblOffset val="0"/>
        <c:noMultiLvlLbl val="0"/>
      </c:catAx>
      <c:valAx>
        <c:axId val="-1527635648"/>
        <c:scaling>
          <c:orientation val="minMax"/>
          <c:max val="45000"/>
          <c:min val="0"/>
        </c:scaling>
        <c:delete val="0"/>
        <c:axPos val="r"/>
        <c:majorGridlines>
          <c:spPr>
            <a:ln w="9525" cap="flat" cmpd="sng" algn="ctr">
              <a:solidFill>
                <a:schemeClr val="tx1">
                  <a:lumMod val="15000"/>
                  <a:lumOff val="85000"/>
                </a:schemeClr>
              </a:solidFill>
              <a:prstDash val="sysDot"/>
              <a:round/>
            </a:ln>
            <a:effectLst/>
          </c:spPr>
        </c:majorGridlines>
        <c:numFmt formatCode="#,##0" sourceLinked="0"/>
        <c:majorTickMark val="none"/>
        <c:minorTickMark val="none"/>
        <c:tickLblPos val="nextTo"/>
        <c:spPr>
          <a:noFill/>
          <a:ln>
            <a:noFill/>
          </a:ln>
          <a:effectLst/>
        </c:spPr>
        <c:txPr>
          <a:bodyPr rot="-60000000" vert="horz"/>
          <a:lstStyle/>
          <a:p>
            <a:pPr>
              <a:defRPr sz="700"/>
            </a:pPr>
            <a:endParaRPr lang="ru-RU"/>
          </a:p>
        </c:txPr>
        <c:crossAx val="-1527629664"/>
        <c:crosses val="max"/>
        <c:crossBetween val="between"/>
        <c:majorUnit val="5000"/>
      </c:valAx>
      <c:spPr>
        <a:noFill/>
        <a:ln>
          <a:noFill/>
        </a:ln>
        <a:effectLst/>
      </c:spPr>
    </c:plotArea>
    <c:plotVisOnly val="1"/>
    <c:dispBlanksAs val="gap"/>
    <c:showDLblsOverMax val="0"/>
  </c:chart>
  <c:spPr>
    <a:noFill/>
    <a:ln>
      <a:noFill/>
    </a:ln>
    <a:effectLst/>
  </c:spPr>
  <c:txPr>
    <a:bodyPr/>
    <a:lstStyle/>
    <a:p>
      <a:pPr>
        <a:lnSpc>
          <a:spcPct val="50000"/>
        </a:lnSpc>
        <a:defRPr sz="1050">
          <a:solidFill>
            <a:schemeClr val="tx1"/>
          </a:solidFill>
          <a:latin typeface="Arial Narrow" panose="020B0606020202030204" pitchFamily="34" charset="0"/>
          <a:ea typeface="Helvetica" panose="00000500000000000000" pitchFamily="50" charset="0"/>
        </a:defRPr>
      </a:pPr>
      <a:endParaRPr lang="ru-RU"/>
    </a:p>
  </c:txPr>
  <c:externalData r:id="rId1">
    <c:autoUpdate val="0"/>
  </c:externalData>
</c:chartSpace>
</file>

<file path=ppt/charts/chart52.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ru-RU"/>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4.2776980198019808E-2"/>
          <c:y val="6.5984263783967309E-2"/>
          <c:w val="0.90737178217821779"/>
          <c:h val="0.77487253721573013"/>
        </c:manualLayout>
      </c:layout>
      <c:barChart>
        <c:barDir val="col"/>
        <c:grouping val="clustered"/>
        <c:varyColors val="0"/>
        <c:ser>
          <c:idx val="0"/>
          <c:order val="0"/>
          <c:tx>
            <c:strRef>
              <c:f>Лист1!$C$1</c:f>
              <c:strCache>
                <c:ptCount val="1"/>
                <c:pt idx="0">
                  <c:v>Столбец2</c:v>
                </c:pt>
              </c:strCache>
            </c:strRef>
          </c:tx>
          <c:spPr>
            <a:ln w="28575">
              <a:noFill/>
            </a:ln>
            <a:effectLst/>
          </c:spPr>
          <c:invertIfNegative val="0"/>
          <c:dPt>
            <c:idx val="0"/>
            <c:invertIfNegative val="0"/>
            <c:bubble3D val="0"/>
            <c:spPr>
              <a:solidFill>
                <a:srgbClr val="7F7F7F"/>
              </a:solidFill>
              <a:ln w="28575">
                <a:noFill/>
              </a:ln>
              <a:effectLst/>
            </c:spPr>
            <c:extLst>
              <c:ext xmlns:c16="http://schemas.microsoft.com/office/drawing/2014/chart" uri="{C3380CC4-5D6E-409C-BE32-E72D297353CC}">
                <c16:uniqueId val="{00000001-024D-4D1D-A88C-A040FAC630ED}"/>
              </c:ext>
            </c:extLst>
          </c:dPt>
          <c:dPt>
            <c:idx val="1"/>
            <c:invertIfNegative val="0"/>
            <c:bubble3D val="0"/>
            <c:spPr>
              <a:solidFill>
                <a:srgbClr val="7F7F7F"/>
              </a:solidFill>
              <a:ln w="28575">
                <a:noFill/>
              </a:ln>
              <a:effectLst/>
            </c:spPr>
            <c:extLst>
              <c:ext xmlns:c16="http://schemas.microsoft.com/office/drawing/2014/chart" uri="{C3380CC4-5D6E-409C-BE32-E72D297353CC}">
                <c16:uniqueId val="{00000003-024D-4D1D-A88C-A040FAC630ED}"/>
              </c:ext>
            </c:extLst>
          </c:dPt>
          <c:dPt>
            <c:idx val="2"/>
            <c:invertIfNegative val="0"/>
            <c:bubble3D val="0"/>
            <c:spPr>
              <a:solidFill>
                <a:srgbClr val="7F7F7F"/>
              </a:solidFill>
              <a:ln w="28575">
                <a:noFill/>
              </a:ln>
              <a:effectLst/>
            </c:spPr>
            <c:extLst>
              <c:ext xmlns:c16="http://schemas.microsoft.com/office/drawing/2014/chart" uri="{C3380CC4-5D6E-409C-BE32-E72D297353CC}">
                <c16:uniqueId val="{00000005-024D-4D1D-A88C-A040FAC630ED}"/>
              </c:ext>
            </c:extLst>
          </c:dPt>
          <c:dPt>
            <c:idx val="3"/>
            <c:invertIfNegative val="0"/>
            <c:bubble3D val="0"/>
            <c:spPr>
              <a:solidFill>
                <a:srgbClr val="7F7F7F"/>
              </a:solidFill>
              <a:ln w="28575">
                <a:noFill/>
              </a:ln>
              <a:effectLst/>
            </c:spPr>
            <c:extLst>
              <c:ext xmlns:c16="http://schemas.microsoft.com/office/drawing/2014/chart" uri="{C3380CC4-5D6E-409C-BE32-E72D297353CC}">
                <c16:uniqueId val="{00000007-024D-4D1D-A88C-A040FAC630ED}"/>
              </c:ext>
            </c:extLst>
          </c:dPt>
          <c:dPt>
            <c:idx val="4"/>
            <c:invertIfNegative val="0"/>
            <c:bubble3D val="0"/>
            <c:spPr>
              <a:solidFill>
                <a:srgbClr val="7F7F7F"/>
              </a:solidFill>
              <a:ln w="28575">
                <a:noFill/>
              </a:ln>
              <a:effectLst/>
            </c:spPr>
            <c:extLst>
              <c:ext xmlns:c16="http://schemas.microsoft.com/office/drawing/2014/chart" uri="{C3380CC4-5D6E-409C-BE32-E72D297353CC}">
                <c16:uniqueId val="{00000009-024D-4D1D-A88C-A040FAC630ED}"/>
              </c:ext>
            </c:extLst>
          </c:dPt>
          <c:dPt>
            <c:idx val="5"/>
            <c:invertIfNegative val="0"/>
            <c:bubble3D val="0"/>
            <c:spPr>
              <a:solidFill>
                <a:srgbClr val="7F7F7F"/>
              </a:solidFill>
              <a:ln w="28575">
                <a:noFill/>
              </a:ln>
              <a:effectLst/>
            </c:spPr>
            <c:extLst>
              <c:ext xmlns:c16="http://schemas.microsoft.com/office/drawing/2014/chart" uri="{C3380CC4-5D6E-409C-BE32-E72D297353CC}">
                <c16:uniqueId val="{0000000B-024D-4D1D-A88C-A040FAC630ED}"/>
              </c:ext>
            </c:extLst>
          </c:dPt>
          <c:dPt>
            <c:idx val="6"/>
            <c:invertIfNegative val="0"/>
            <c:bubble3D val="0"/>
            <c:spPr>
              <a:solidFill>
                <a:srgbClr val="7F7F7F"/>
              </a:solidFill>
              <a:ln w="28575">
                <a:noFill/>
              </a:ln>
              <a:effectLst/>
            </c:spPr>
            <c:extLst>
              <c:ext xmlns:c16="http://schemas.microsoft.com/office/drawing/2014/chart" uri="{C3380CC4-5D6E-409C-BE32-E72D297353CC}">
                <c16:uniqueId val="{0000000D-024D-4D1D-A88C-A040FAC630ED}"/>
              </c:ext>
            </c:extLst>
          </c:dPt>
          <c:dPt>
            <c:idx val="7"/>
            <c:invertIfNegative val="0"/>
            <c:bubble3D val="0"/>
            <c:spPr>
              <a:solidFill>
                <a:srgbClr val="7F7F7F"/>
              </a:solidFill>
              <a:ln w="28575">
                <a:noFill/>
              </a:ln>
              <a:effectLst/>
            </c:spPr>
            <c:extLst>
              <c:ext xmlns:c16="http://schemas.microsoft.com/office/drawing/2014/chart" uri="{C3380CC4-5D6E-409C-BE32-E72D297353CC}">
                <c16:uniqueId val="{0000000F-024D-4D1D-A88C-A040FAC630ED}"/>
              </c:ext>
            </c:extLst>
          </c:dPt>
          <c:dPt>
            <c:idx val="8"/>
            <c:invertIfNegative val="0"/>
            <c:bubble3D val="0"/>
            <c:spPr>
              <a:solidFill>
                <a:srgbClr val="7F7F7F"/>
              </a:solidFill>
              <a:ln w="28575">
                <a:noFill/>
              </a:ln>
              <a:effectLst/>
            </c:spPr>
            <c:extLst>
              <c:ext xmlns:c16="http://schemas.microsoft.com/office/drawing/2014/chart" uri="{C3380CC4-5D6E-409C-BE32-E72D297353CC}">
                <c16:uniqueId val="{00000011-024D-4D1D-A88C-A040FAC630ED}"/>
              </c:ext>
            </c:extLst>
          </c:dPt>
          <c:dLbls>
            <c:dLbl>
              <c:idx val="9"/>
              <c:numFmt formatCode="#,##0" sourceLinked="0"/>
              <c:spPr>
                <a:noFill/>
                <a:ln>
                  <a:noFill/>
                </a:ln>
                <a:effectLst/>
              </c:spPr>
              <c:txPr>
                <a:bodyPr wrap="square" lIns="38100" tIns="19050" rIns="38100" bIns="19050" anchor="ctr">
                  <a:spAutoFit/>
                </a:bodyPr>
                <a:lstStyle/>
                <a:p>
                  <a:pPr>
                    <a:defRPr b="1">
                      <a:solidFill>
                        <a:srgbClr val="007F76"/>
                      </a:solidFill>
                    </a:defRPr>
                  </a:pPr>
                  <a:endParaRPr lang="ru-RU"/>
                </a:p>
              </c:txPr>
              <c:showLegendKey val="0"/>
              <c:showVal val="1"/>
              <c:showCatName val="0"/>
              <c:showSerName val="0"/>
              <c:showPercent val="0"/>
              <c:showBubbleSize val="0"/>
              <c:extLst>
                <c:ext xmlns:c16="http://schemas.microsoft.com/office/drawing/2014/chart" uri="{C3380CC4-5D6E-409C-BE32-E72D297353CC}">
                  <c16:uniqueId val="{00000012-1935-4C00-8885-A965951F86B7}"/>
                </c:ext>
              </c:extLst>
            </c:dLbl>
            <c:dLbl>
              <c:idx val="10"/>
              <c:numFmt formatCode="#,##0" sourceLinked="0"/>
              <c:spPr>
                <a:noFill/>
                <a:ln>
                  <a:noFill/>
                </a:ln>
                <a:effectLst/>
              </c:spPr>
              <c:txPr>
                <a:bodyPr wrap="square" lIns="38100" tIns="19050" rIns="38100" bIns="19050" anchor="ctr">
                  <a:spAutoFit/>
                </a:bodyPr>
                <a:lstStyle/>
                <a:p>
                  <a:pPr>
                    <a:defRPr b="1">
                      <a:solidFill>
                        <a:srgbClr val="007F76"/>
                      </a:solidFill>
                    </a:defRPr>
                  </a:pPr>
                  <a:endParaRPr lang="ru-RU"/>
                </a:p>
              </c:txPr>
              <c:showLegendKey val="0"/>
              <c:showVal val="1"/>
              <c:showCatName val="0"/>
              <c:showSerName val="0"/>
              <c:showPercent val="0"/>
              <c:showBubbleSize val="0"/>
              <c:extLst>
                <c:ext xmlns:c16="http://schemas.microsoft.com/office/drawing/2014/chart" uri="{C3380CC4-5D6E-409C-BE32-E72D297353CC}">
                  <c16:uniqueId val="{00000013-1935-4C00-8885-A965951F86B7}"/>
                </c:ext>
              </c:extLst>
            </c:dLbl>
            <c:dLbl>
              <c:idx val="11"/>
              <c:numFmt formatCode="#,##0" sourceLinked="0"/>
              <c:spPr>
                <a:noFill/>
                <a:ln>
                  <a:noFill/>
                </a:ln>
                <a:effectLst/>
              </c:spPr>
              <c:txPr>
                <a:bodyPr wrap="square" lIns="38100" tIns="19050" rIns="38100" bIns="19050" anchor="ctr">
                  <a:spAutoFit/>
                </a:bodyPr>
                <a:lstStyle/>
                <a:p>
                  <a:pPr>
                    <a:defRPr b="1">
                      <a:solidFill>
                        <a:srgbClr val="007F76"/>
                      </a:solidFill>
                    </a:defRPr>
                  </a:pPr>
                  <a:endParaRPr lang="ru-RU"/>
                </a:p>
              </c:txPr>
              <c:showLegendKey val="0"/>
              <c:showVal val="1"/>
              <c:showCatName val="0"/>
              <c:showSerName val="0"/>
              <c:showPercent val="0"/>
              <c:showBubbleSize val="0"/>
              <c:extLst>
                <c:ext xmlns:c16="http://schemas.microsoft.com/office/drawing/2014/chart" uri="{C3380CC4-5D6E-409C-BE32-E72D297353CC}">
                  <c16:uniqueId val="{00000014-1935-4C00-8885-A965951F86B7}"/>
                </c:ext>
              </c:extLst>
            </c:dLbl>
            <c:numFmt formatCode="#,##0" sourceLinked="0"/>
            <c:spPr>
              <a:noFill/>
              <a:ln>
                <a:noFill/>
              </a:ln>
              <a:effectLst/>
            </c:spPr>
            <c:showLegendKey val="0"/>
            <c:showVal val="1"/>
            <c:showCatName val="0"/>
            <c:showSerName val="0"/>
            <c:showPercent val="0"/>
            <c:showBubbleSize val="0"/>
            <c:showLeaderLines val="0"/>
            <c:extLst>
              <c:ext xmlns:c15="http://schemas.microsoft.com/office/drawing/2012/chart" uri="{CE6537A1-D6FC-4f65-9D91-7224C49458BB}">
                <c15:showLeaderLines val="1"/>
              </c:ext>
            </c:extLst>
          </c:dLbls>
          <c:cat>
            <c:multiLvlStrRef>
              <c:f>Лист1!$A$2:$B$13</c:f>
              <c:multiLvlStrCache>
                <c:ptCount val="12"/>
                <c:lvl>
                  <c:pt idx="0">
                    <c:v>I</c:v>
                  </c:pt>
                  <c:pt idx="1">
                    <c:v>II</c:v>
                  </c:pt>
                  <c:pt idx="2">
                    <c:v>III</c:v>
                  </c:pt>
                  <c:pt idx="3">
                    <c:v>IV</c:v>
                  </c:pt>
                  <c:pt idx="4">
                    <c:v>I</c:v>
                  </c:pt>
                  <c:pt idx="5">
                    <c:v>II</c:v>
                  </c:pt>
                  <c:pt idx="6">
                    <c:v>III</c:v>
                  </c:pt>
                  <c:pt idx="7">
                    <c:v>IV</c:v>
                  </c:pt>
                  <c:pt idx="8">
                    <c:v>I</c:v>
                  </c:pt>
                  <c:pt idx="9">
                    <c:v>II</c:v>
                  </c:pt>
                  <c:pt idx="10">
                    <c:v>III</c:v>
                  </c:pt>
                  <c:pt idx="11">
                    <c:v>IV</c:v>
                  </c:pt>
                </c:lvl>
                <c:lvl>
                  <c:pt idx="0">
                    <c:v>2021</c:v>
                  </c:pt>
                  <c:pt idx="4">
                    <c:v>2022</c:v>
                  </c:pt>
                  <c:pt idx="8">
                    <c:v>2023</c:v>
                  </c:pt>
                </c:lvl>
              </c:multiLvlStrCache>
            </c:multiLvlStrRef>
          </c:cat>
          <c:val>
            <c:numRef>
              <c:f>Лист1!$C$2:$C$13</c:f>
              <c:numCache>
                <c:formatCode>#,##0.00</c:formatCode>
                <c:ptCount val="12"/>
                <c:pt idx="0">
                  <c:v>2667</c:v>
                </c:pt>
                <c:pt idx="1">
                  <c:v>3706</c:v>
                </c:pt>
                <c:pt idx="2">
                  <c:v>3876</c:v>
                </c:pt>
                <c:pt idx="3">
                  <c:v>3194</c:v>
                </c:pt>
                <c:pt idx="4">
                  <c:v>2923</c:v>
                </c:pt>
                <c:pt idx="5">
                  <c:v>3946</c:v>
                </c:pt>
                <c:pt idx="6">
                  <c:v>3984</c:v>
                </c:pt>
                <c:pt idx="7">
                  <c:v>3567</c:v>
                </c:pt>
                <c:pt idx="8">
                  <c:v>3144</c:v>
                </c:pt>
                <c:pt idx="9">
                  <c:v>3756</c:v>
                </c:pt>
                <c:pt idx="10">
                  <c:v>4484</c:v>
                </c:pt>
                <c:pt idx="11">
                  <c:v>4863</c:v>
                </c:pt>
              </c:numCache>
            </c:numRef>
          </c:val>
          <c:extLst>
            <c:ext xmlns:c16="http://schemas.microsoft.com/office/drawing/2014/chart" uri="{C3380CC4-5D6E-409C-BE32-E72D297353CC}">
              <c16:uniqueId val="{00000015-024D-4D1D-A88C-A040FAC630ED}"/>
            </c:ext>
          </c:extLst>
        </c:ser>
        <c:dLbls>
          <c:showLegendKey val="0"/>
          <c:showVal val="0"/>
          <c:showCatName val="0"/>
          <c:showSerName val="0"/>
          <c:showPercent val="0"/>
          <c:showBubbleSize val="0"/>
        </c:dLbls>
        <c:gapWidth val="35"/>
        <c:axId val="-1527629664"/>
        <c:axId val="-1527635648"/>
      </c:barChart>
      <c:barChart>
        <c:barDir val="col"/>
        <c:grouping val="clustered"/>
        <c:varyColors val="0"/>
        <c:ser>
          <c:idx val="1"/>
          <c:order val="1"/>
          <c:tx>
            <c:strRef>
              <c:f>Лист1!$D$1</c:f>
              <c:strCache>
                <c:ptCount val="1"/>
              </c:strCache>
            </c:strRef>
          </c:tx>
          <c:invertIfNegative val="0"/>
          <c:cat>
            <c:multiLvlStrRef>
              <c:f>Лист1!$A$2:$B$13</c:f>
              <c:multiLvlStrCache>
                <c:ptCount val="12"/>
                <c:lvl>
                  <c:pt idx="0">
                    <c:v>I</c:v>
                  </c:pt>
                  <c:pt idx="1">
                    <c:v>II</c:v>
                  </c:pt>
                  <c:pt idx="2">
                    <c:v>III</c:v>
                  </c:pt>
                  <c:pt idx="3">
                    <c:v>IV</c:v>
                  </c:pt>
                  <c:pt idx="4">
                    <c:v>I</c:v>
                  </c:pt>
                  <c:pt idx="5">
                    <c:v>II</c:v>
                  </c:pt>
                  <c:pt idx="6">
                    <c:v>III</c:v>
                  </c:pt>
                  <c:pt idx="7">
                    <c:v>IV</c:v>
                  </c:pt>
                  <c:pt idx="8">
                    <c:v>I</c:v>
                  </c:pt>
                  <c:pt idx="9">
                    <c:v>II</c:v>
                  </c:pt>
                  <c:pt idx="10">
                    <c:v>III</c:v>
                  </c:pt>
                  <c:pt idx="11">
                    <c:v>IV</c:v>
                  </c:pt>
                </c:lvl>
                <c:lvl>
                  <c:pt idx="0">
                    <c:v>2021</c:v>
                  </c:pt>
                  <c:pt idx="4">
                    <c:v>2022</c:v>
                  </c:pt>
                  <c:pt idx="8">
                    <c:v>2023</c:v>
                  </c:pt>
                </c:lvl>
              </c:multiLvlStrCache>
            </c:multiLvlStrRef>
          </c:cat>
          <c:val>
            <c:numRef>
              <c:f>Лист1!$D$2:$D$13</c:f>
              <c:numCache>
                <c:formatCode>General</c:formatCode>
                <c:ptCount val="12"/>
              </c:numCache>
            </c:numRef>
          </c:val>
          <c:extLst>
            <c:ext xmlns:c16="http://schemas.microsoft.com/office/drawing/2014/chart" uri="{C3380CC4-5D6E-409C-BE32-E72D297353CC}">
              <c16:uniqueId val="{00000016-024D-4D1D-A88C-A040FAC630ED}"/>
            </c:ext>
          </c:extLst>
        </c:ser>
        <c:dLbls>
          <c:showLegendKey val="0"/>
          <c:showVal val="0"/>
          <c:showCatName val="0"/>
          <c:showSerName val="0"/>
          <c:showPercent val="0"/>
          <c:showBubbleSize val="0"/>
        </c:dLbls>
        <c:gapWidth val="35"/>
        <c:axId val="472971256"/>
        <c:axId val="472969456"/>
      </c:barChart>
      <c:catAx>
        <c:axId val="-1527629664"/>
        <c:scaling>
          <c:orientation val="minMax"/>
        </c:scaling>
        <c:delete val="0"/>
        <c:axPos val="b"/>
        <c:numFmt formatCode="General" sourceLinked="1"/>
        <c:majorTickMark val="none"/>
        <c:minorTickMark val="none"/>
        <c:tickLblPos val="nextTo"/>
        <c:spPr>
          <a:noFill/>
          <a:ln w="9525" cap="flat" cmpd="sng" algn="ctr">
            <a:solidFill>
              <a:schemeClr val="tx1">
                <a:lumMod val="15000"/>
                <a:lumOff val="85000"/>
              </a:schemeClr>
            </a:solidFill>
            <a:round/>
          </a:ln>
          <a:effectLst/>
        </c:spPr>
        <c:txPr>
          <a:bodyPr rot="-60000000" vert="horz"/>
          <a:lstStyle/>
          <a:p>
            <a:pPr>
              <a:defRPr/>
            </a:pPr>
            <a:endParaRPr lang="ru-RU"/>
          </a:p>
        </c:txPr>
        <c:crossAx val="-1527635648"/>
        <c:crosses val="autoZero"/>
        <c:auto val="1"/>
        <c:lblAlgn val="ctr"/>
        <c:lblOffset val="0"/>
        <c:noMultiLvlLbl val="0"/>
      </c:catAx>
      <c:valAx>
        <c:axId val="-1527635648"/>
        <c:scaling>
          <c:orientation val="minMax"/>
          <c:max val="6000"/>
          <c:min val="0"/>
        </c:scaling>
        <c:delete val="0"/>
        <c:axPos val="l"/>
        <c:majorGridlines>
          <c:spPr>
            <a:ln w="9525" cap="flat" cmpd="sng" algn="ctr">
              <a:solidFill>
                <a:schemeClr val="tx1">
                  <a:lumMod val="15000"/>
                  <a:lumOff val="85000"/>
                </a:schemeClr>
              </a:solidFill>
              <a:prstDash val="sysDot"/>
              <a:round/>
            </a:ln>
            <a:effectLst/>
          </c:spPr>
        </c:majorGridlines>
        <c:numFmt formatCode="#,##0" sourceLinked="0"/>
        <c:majorTickMark val="out"/>
        <c:minorTickMark val="none"/>
        <c:tickLblPos val="nextTo"/>
        <c:spPr>
          <a:noFill/>
          <a:ln>
            <a:noFill/>
          </a:ln>
          <a:effectLst/>
        </c:spPr>
        <c:txPr>
          <a:bodyPr rot="-60000000" vert="horz"/>
          <a:lstStyle/>
          <a:p>
            <a:pPr>
              <a:defRPr sz="700"/>
            </a:pPr>
            <a:endParaRPr lang="ru-RU"/>
          </a:p>
        </c:txPr>
        <c:crossAx val="-1527629664"/>
        <c:crosses val="autoZero"/>
        <c:crossBetween val="between"/>
      </c:valAx>
      <c:valAx>
        <c:axId val="472969456"/>
        <c:scaling>
          <c:orientation val="minMax"/>
          <c:max val="6000"/>
          <c:min val="0"/>
        </c:scaling>
        <c:delete val="0"/>
        <c:axPos val="r"/>
        <c:numFmt formatCode="#,##0" sourceLinked="0"/>
        <c:majorTickMark val="none"/>
        <c:minorTickMark val="none"/>
        <c:tickLblPos val="nextTo"/>
        <c:spPr>
          <a:ln>
            <a:noFill/>
          </a:ln>
        </c:spPr>
        <c:txPr>
          <a:bodyPr/>
          <a:lstStyle/>
          <a:p>
            <a:pPr>
              <a:defRPr sz="700"/>
            </a:pPr>
            <a:endParaRPr lang="ru-RU"/>
          </a:p>
        </c:txPr>
        <c:crossAx val="472971256"/>
        <c:crosses val="max"/>
        <c:crossBetween val="between"/>
      </c:valAx>
      <c:catAx>
        <c:axId val="472971256"/>
        <c:scaling>
          <c:orientation val="minMax"/>
        </c:scaling>
        <c:delete val="1"/>
        <c:axPos val="b"/>
        <c:numFmt formatCode="General" sourceLinked="1"/>
        <c:majorTickMark val="out"/>
        <c:minorTickMark val="none"/>
        <c:tickLblPos val="nextTo"/>
        <c:crossAx val="472969456"/>
        <c:crosses val="autoZero"/>
        <c:auto val="1"/>
        <c:lblAlgn val="ctr"/>
        <c:lblOffset val="100"/>
        <c:noMultiLvlLbl val="0"/>
      </c:catAx>
      <c:spPr>
        <a:noFill/>
        <a:ln>
          <a:noFill/>
        </a:ln>
        <a:effectLst/>
      </c:spPr>
    </c:plotArea>
    <c:plotVisOnly val="1"/>
    <c:dispBlanksAs val="gap"/>
    <c:showDLblsOverMax val="0"/>
  </c:chart>
  <c:spPr>
    <a:noFill/>
    <a:ln>
      <a:noFill/>
    </a:ln>
    <a:effectLst/>
  </c:spPr>
  <c:txPr>
    <a:bodyPr/>
    <a:lstStyle/>
    <a:p>
      <a:pPr>
        <a:lnSpc>
          <a:spcPct val="50000"/>
        </a:lnSpc>
        <a:defRPr sz="1050">
          <a:solidFill>
            <a:schemeClr val="tx1"/>
          </a:solidFill>
          <a:latin typeface="Arial Narrow" panose="020B0606020202030204" pitchFamily="34" charset="0"/>
          <a:ea typeface="Helvetica" panose="00000500000000000000" pitchFamily="50" charset="0"/>
        </a:defRPr>
      </a:pPr>
      <a:endParaRPr lang="ru-RU"/>
    </a:p>
  </c:txPr>
  <c:externalData r:id="rId1">
    <c:autoUpdate val="0"/>
  </c:externalData>
</c:chartSpace>
</file>

<file path=ppt/charts/chart53.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ru-RU"/>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4.2776980198019808E-2"/>
          <c:y val="6.5984405139378935E-2"/>
          <c:w val="0.90737178217821779"/>
          <c:h val="0.77487253721573013"/>
        </c:manualLayout>
      </c:layout>
      <c:barChart>
        <c:barDir val="col"/>
        <c:grouping val="clustered"/>
        <c:varyColors val="0"/>
        <c:ser>
          <c:idx val="0"/>
          <c:order val="0"/>
          <c:tx>
            <c:strRef>
              <c:f>Лист1!$C$1</c:f>
              <c:strCache>
                <c:ptCount val="1"/>
                <c:pt idx="0">
                  <c:v>0</c:v>
                </c:pt>
              </c:strCache>
            </c:strRef>
          </c:tx>
          <c:spPr>
            <a:ln w="28575">
              <a:noFill/>
            </a:ln>
            <a:effectLst/>
          </c:spPr>
          <c:invertIfNegative val="0"/>
          <c:dPt>
            <c:idx val="0"/>
            <c:invertIfNegative val="0"/>
            <c:bubble3D val="0"/>
            <c:spPr>
              <a:solidFill>
                <a:srgbClr val="7F7F7F"/>
              </a:solidFill>
              <a:ln w="28575">
                <a:noFill/>
              </a:ln>
              <a:effectLst/>
            </c:spPr>
            <c:extLst>
              <c:ext xmlns:c16="http://schemas.microsoft.com/office/drawing/2014/chart" uri="{C3380CC4-5D6E-409C-BE32-E72D297353CC}">
                <c16:uniqueId val="{00000001-905F-4CE7-A2A1-A0ED1ED0C31C}"/>
              </c:ext>
            </c:extLst>
          </c:dPt>
          <c:dPt>
            <c:idx val="1"/>
            <c:invertIfNegative val="0"/>
            <c:bubble3D val="0"/>
            <c:spPr>
              <a:solidFill>
                <a:srgbClr val="7F7F7F"/>
              </a:solidFill>
              <a:ln w="28575">
                <a:noFill/>
              </a:ln>
              <a:effectLst/>
            </c:spPr>
            <c:extLst>
              <c:ext xmlns:c16="http://schemas.microsoft.com/office/drawing/2014/chart" uri="{C3380CC4-5D6E-409C-BE32-E72D297353CC}">
                <c16:uniqueId val="{00000003-905F-4CE7-A2A1-A0ED1ED0C31C}"/>
              </c:ext>
            </c:extLst>
          </c:dPt>
          <c:dPt>
            <c:idx val="2"/>
            <c:invertIfNegative val="0"/>
            <c:bubble3D val="0"/>
            <c:spPr>
              <a:solidFill>
                <a:srgbClr val="7F7F7F"/>
              </a:solidFill>
              <a:ln w="28575">
                <a:noFill/>
              </a:ln>
              <a:effectLst/>
            </c:spPr>
            <c:extLst>
              <c:ext xmlns:c16="http://schemas.microsoft.com/office/drawing/2014/chart" uri="{C3380CC4-5D6E-409C-BE32-E72D297353CC}">
                <c16:uniqueId val="{00000005-905F-4CE7-A2A1-A0ED1ED0C31C}"/>
              </c:ext>
            </c:extLst>
          </c:dPt>
          <c:dPt>
            <c:idx val="3"/>
            <c:invertIfNegative val="0"/>
            <c:bubble3D val="0"/>
            <c:spPr>
              <a:solidFill>
                <a:srgbClr val="7F7F7F"/>
              </a:solidFill>
              <a:ln w="28575">
                <a:noFill/>
              </a:ln>
              <a:effectLst/>
            </c:spPr>
            <c:extLst>
              <c:ext xmlns:c16="http://schemas.microsoft.com/office/drawing/2014/chart" uri="{C3380CC4-5D6E-409C-BE32-E72D297353CC}">
                <c16:uniqueId val="{00000007-905F-4CE7-A2A1-A0ED1ED0C31C}"/>
              </c:ext>
            </c:extLst>
          </c:dPt>
          <c:dPt>
            <c:idx val="4"/>
            <c:invertIfNegative val="0"/>
            <c:bubble3D val="0"/>
            <c:spPr>
              <a:solidFill>
                <a:srgbClr val="7F7F7F"/>
              </a:solidFill>
              <a:ln w="28575">
                <a:noFill/>
              </a:ln>
              <a:effectLst/>
            </c:spPr>
            <c:extLst>
              <c:ext xmlns:c16="http://schemas.microsoft.com/office/drawing/2014/chart" uri="{C3380CC4-5D6E-409C-BE32-E72D297353CC}">
                <c16:uniqueId val="{00000009-905F-4CE7-A2A1-A0ED1ED0C31C}"/>
              </c:ext>
            </c:extLst>
          </c:dPt>
          <c:dPt>
            <c:idx val="5"/>
            <c:invertIfNegative val="0"/>
            <c:bubble3D val="0"/>
            <c:spPr>
              <a:solidFill>
                <a:schemeClr val="accent3">
                  <a:lumMod val="50000"/>
                </a:schemeClr>
              </a:solidFill>
              <a:ln w="28575">
                <a:noFill/>
              </a:ln>
              <a:effectLst/>
            </c:spPr>
            <c:extLst>
              <c:ext xmlns:c16="http://schemas.microsoft.com/office/drawing/2014/chart" uri="{C3380CC4-5D6E-409C-BE32-E72D297353CC}">
                <c16:uniqueId val="{0000000B-905F-4CE7-A2A1-A0ED1ED0C31C}"/>
              </c:ext>
            </c:extLst>
          </c:dPt>
          <c:dPt>
            <c:idx val="6"/>
            <c:invertIfNegative val="0"/>
            <c:bubble3D val="0"/>
            <c:spPr>
              <a:solidFill>
                <a:schemeClr val="accent3">
                  <a:lumMod val="50000"/>
                </a:schemeClr>
              </a:solidFill>
              <a:ln w="28575">
                <a:noFill/>
              </a:ln>
              <a:effectLst/>
            </c:spPr>
            <c:extLst>
              <c:ext xmlns:c16="http://schemas.microsoft.com/office/drawing/2014/chart" uri="{C3380CC4-5D6E-409C-BE32-E72D297353CC}">
                <c16:uniqueId val="{0000000D-905F-4CE7-A2A1-A0ED1ED0C31C}"/>
              </c:ext>
            </c:extLst>
          </c:dPt>
          <c:dPt>
            <c:idx val="7"/>
            <c:invertIfNegative val="0"/>
            <c:bubble3D val="0"/>
            <c:spPr>
              <a:solidFill>
                <a:schemeClr val="accent3">
                  <a:lumMod val="50000"/>
                </a:schemeClr>
              </a:solidFill>
              <a:ln w="28575">
                <a:noFill/>
              </a:ln>
              <a:effectLst/>
            </c:spPr>
            <c:extLst>
              <c:ext xmlns:c16="http://schemas.microsoft.com/office/drawing/2014/chart" uri="{C3380CC4-5D6E-409C-BE32-E72D297353CC}">
                <c16:uniqueId val="{0000000F-905F-4CE7-A2A1-A0ED1ED0C31C}"/>
              </c:ext>
            </c:extLst>
          </c:dPt>
          <c:dLbls>
            <c:dLbl>
              <c:idx val="5"/>
              <c:numFmt formatCode="#,##0" sourceLinked="0"/>
              <c:spPr>
                <a:noFill/>
                <a:ln>
                  <a:noFill/>
                </a:ln>
                <a:effectLst/>
              </c:spPr>
              <c:txPr>
                <a:bodyPr wrap="square" lIns="38100" tIns="19050" rIns="38100" bIns="19050" anchor="ctr">
                  <a:spAutoFit/>
                </a:bodyPr>
                <a:lstStyle/>
                <a:p>
                  <a:pPr>
                    <a:defRPr sz="700" b="1">
                      <a:solidFill>
                        <a:schemeClr val="accent3">
                          <a:lumMod val="50000"/>
                        </a:schemeClr>
                      </a:solidFill>
                    </a:defRPr>
                  </a:pPr>
                  <a:endParaRPr lang="ru-RU"/>
                </a:p>
              </c:txPr>
              <c:showLegendKey val="0"/>
              <c:showVal val="1"/>
              <c:showCatName val="0"/>
              <c:showSerName val="0"/>
              <c:showPercent val="0"/>
              <c:showBubbleSize val="0"/>
              <c:extLst>
                <c:ext xmlns:c16="http://schemas.microsoft.com/office/drawing/2014/chart" uri="{C3380CC4-5D6E-409C-BE32-E72D297353CC}">
                  <c16:uniqueId val="{0000000B-905F-4CE7-A2A1-A0ED1ED0C31C}"/>
                </c:ext>
              </c:extLst>
            </c:dLbl>
            <c:dLbl>
              <c:idx val="6"/>
              <c:numFmt formatCode="#,##0" sourceLinked="0"/>
              <c:spPr>
                <a:noFill/>
                <a:ln>
                  <a:noFill/>
                </a:ln>
                <a:effectLst/>
              </c:spPr>
              <c:txPr>
                <a:bodyPr wrap="square" lIns="38100" tIns="19050" rIns="38100" bIns="19050" anchor="ctr">
                  <a:spAutoFit/>
                </a:bodyPr>
                <a:lstStyle/>
                <a:p>
                  <a:pPr>
                    <a:defRPr sz="700" b="1">
                      <a:solidFill>
                        <a:schemeClr val="accent3">
                          <a:lumMod val="50000"/>
                        </a:schemeClr>
                      </a:solidFill>
                    </a:defRPr>
                  </a:pPr>
                  <a:endParaRPr lang="ru-RU"/>
                </a:p>
              </c:txPr>
              <c:showLegendKey val="0"/>
              <c:showVal val="1"/>
              <c:showCatName val="0"/>
              <c:showSerName val="0"/>
              <c:showPercent val="0"/>
              <c:showBubbleSize val="0"/>
              <c:extLst>
                <c:ext xmlns:c16="http://schemas.microsoft.com/office/drawing/2014/chart" uri="{C3380CC4-5D6E-409C-BE32-E72D297353CC}">
                  <c16:uniqueId val="{0000000D-905F-4CE7-A2A1-A0ED1ED0C31C}"/>
                </c:ext>
              </c:extLst>
            </c:dLbl>
            <c:dLbl>
              <c:idx val="7"/>
              <c:numFmt formatCode="#,##0" sourceLinked="0"/>
              <c:spPr>
                <a:noFill/>
                <a:ln>
                  <a:noFill/>
                </a:ln>
                <a:effectLst/>
              </c:spPr>
              <c:txPr>
                <a:bodyPr wrap="square" lIns="38100" tIns="19050" rIns="38100" bIns="19050" anchor="ctr">
                  <a:spAutoFit/>
                </a:bodyPr>
                <a:lstStyle/>
                <a:p>
                  <a:pPr>
                    <a:defRPr sz="700" b="1">
                      <a:solidFill>
                        <a:schemeClr val="accent3">
                          <a:lumMod val="50000"/>
                        </a:schemeClr>
                      </a:solidFill>
                    </a:defRPr>
                  </a:pPr>
                  <a:endParaRPr lang="ru-RU"/>
                </a:p>
              </c:txPr>
              <c:showLegendKey val="0"/>
              <c:showVal val="1"/>
              <c:showCatName val="0"/>
              <c:showSerName val="0"/>
              <c:showPercent val="0"/>
              <c:showBubbleSize val="0"/>
              <c:extLst>
                <c:ext xmlns:c16="http://schemas.microsoft.com/office/drawing/2014/chart" uri="{C3380CC4-5D6E-409C-BE32-E72D297353CC}">
                  <c16:uniqueId val="{0000000F-905F-4CE7-A2A1-A0ED1ED0C31C}"/>
                </c:ext>
              </c:extLst>
            </c:dLbl>
            <c:numFmt formatCode="#,##0" sourceLinked="0"/>
            <c:spPr>
              <a:noFill/>
              <a:ln>
                <a:noFill/>
              </a:ln>
              <a:effectLst/>
            </c:spPr>
            <c:txPr>
              <a:bodyPr wrap="square" lIns="38100" tIns="19050" rIns="38100" bIns="19050" anchor="ctr">
                <a:spAutoFit/>
              </a:bodyPr>
              <a:lstStyle/>
              <a:p>
                <a:pPr>
                  <a:defRPr sz="700"/>
                </a:pPr>
                <a:endParaRPr lang="ru-RU"/>
              </a:p>
            </c:txPr>
            <c:showLegendKey val="0"/>
            <c:showVal val="1"/>
            <c:showCatName val="0"/>
            <c:showSerName val="0"/>
            <c:showPercent val="0"/>
            <c:showBubbleSize val="0"/>
            <c:showLeaderLines val="0"/>
            <c:extLst>
              <c:ext xmlns:c15="http://schemas.microsoft.com/office/drawing/2012/chart" uri="{CE6537A1-D6FC-4f65-9D91-7224C49458BB}">
                <c15:showLeaderLines val="1"/>
              </c:ext>
            </c:extLst>
          </c:dLbls>
          <c:cat>
            <c:multiLvlStrRef>
              <c:f>Лист1!$A$2:$B$9</c:f>
              <c:multiLvlStrCache>
                <c:ptCount val="8"/>
                <c:lvl>
                  <c:pt idx="0">
                    <c:v>I</c:v>
                  </c:pt>
                  <c:pt idx="1">
                    <c:v>II</c:v>
                  </c:pt>
                  <c:pt idx="2">
                    <c:v>III</c:v>
                  </c:pt>
                  <c:pt idx="3">
                    <c:v>IV</c:v>
                  </c:pt>
                  <c:pt idx="4">
                    <c:v>I</c:v>
                  </c:pt>
                  <c:pt idx="5">
                    <c:v>II</c:v>
                  </c:pt>
                  <c:pt idx="6">
                    <c:v>III</c:v>
                  </c:pt>
                  <c:pt idx="7">
                    <c:v>IV</c:v>
                  </c:pt>
                </c:lvl>
                <c:lvl>
                  <c:pt idx="0">
                    <c:v>2022</c:v>
                  </c:pt>
                  <c:pt idx="4">
                    <c:v>2023</c:v>
                  </c:pt>
                </c:lvl>
              </c:multiLvlStrCache>
            </c:multiLvlStrRef>
          </c:cat>
          <c:val>
            <c:numRef>
              <c:f>Лист1!$C$2:$C$9</c:f>
              <c:numCache>
                <c:formatCode>#,##0.00</c:formatCode>
                <c:ptCount val="8"/>
                <c:pt idx="0">
                  <c:v>2923</c:v>
                </c:pt>
                <c:pt idx="1">
                  <c:v>3946</c:v>
                </c:pt>
                <c:pt idx="2">
                  <c:v>3984</c:v>
                </c:pt>
                <c:pt idx="3">
                  <c:v>3567</c:v>
                </c:pt>
                <c:pt idx="4">
                  <c:v>3144</c:v>
                </c:pt>
                <c:pt idx="5">
                  <c:v>3818</c:v>
                </c:pt>
                <c:pt idx="6">
                  <c:v>4736</c:v>
                </c:pt>
                <c:pt idx="7">
                  <c:v>4865</c:v>
                </c:pt>
              </c:numCache>
            </c:numRef>
          </c:val>
          <c:extLst>
            <c:ext xmlns:c16="http://schemas.microsoft.com/office/drawing/2014/chart" uri="{C3380CC4-5D6E-409C-BE32-E72D297353CC}">
              <c16:uniqueId val="{00000018-905F-4CE7-A2A1-A0ED1ED0C31C}"/>
            </c:ext>
          </c:extLst>
        </c:ser>
        <c:dLbls>
          <c:showLegendKey val="0"/>
          <c:showVal val="0"/>
          <c:showCatName val="0"/>
          <c:showSerName val="0"/>
          <c:showPercent val="0"/>
          <c:showBubbleSize val="0"/>
        </c:dLbls>
        <c:gapWidth val="35"/>
        <c:axId val="-1527629664"/>
        <c:axId val="-1527635648"/>
      </c:barChart>
      <c:catAx>
        <c:axId val="-1527629664"/>
        <c:scaling>
          <c:orientation val="minMax"/>
        </c:scaling>
        <c:delete val="0"/>
        <c:axPos val="b"/>
        <c:numFmt formatCode="General" sourceLinked="1"/>
        <c:majorTickMark val="none"/>
        <c:minorTickMark val="none"/>
        <c:tickLblPos val="nextTo"/>
        <c:spPr>
          <a:noFill/>
          <a:ln w="9525" cap="flat" cmpd="sng" algn="ctr">
            <a:solidFill>
              <a:schemeClr val="tx1">
                <a:lumMod val="15000"/>
                <a:lumOff val="85000"/>
              </a:schemeClr>
            </a:solidFill>
            <a:round/>
          </a:ln>
          <a:effectLst/>
        </c:spPr>
        <c:txPr>
          <a:bodyPr rot="-60000000" vert="horz"/>
          <a:lstStyle/>
          <a:p>
            <a:pPr>
              <a:defRPr/>
            </a:pPr>
            <a:endParaRPr lang="ru-RU"/>
          </a:p>
        </c:txPr>
        <c:crossAx val="-1527635648"/>
        <c:crosses val="autoZero"/>
        <c:auto val="1"/>
        <c:lblAlgn val="ctr"/>
        <c:lblOffset val="0"/>
        <c:noMultiLvlLbl val="0"/>
      </c:catAx>
      <c:valAx>
        <c:axId val="-1527635648"/>
        <c:scaling>
          <c:orientation val="minMax"/>
        </c:scaling>
        <c:delete val="0"/>
        <c:axPos val="l"/>
        <c:majorGridlines>
          <c:spPr>
            <a:ln w="9525" cap="flat" cmpd="sng" algn="ctr">
              <a:solidFill>
                <a:schemeClr val="tx1">
                  <a:lumMod val="15000"/>
                  <a:lumOff val="85000"/>
                </a:schemeClr>
              </a:solidFill>
              <a:prstDash val="sysDot"/>
              <a:round/>
            </a:ln>
            <a:effectLst/>
          </c:spPr>
        </c:majorGridlines>
        <c:numFmt formatCode="#,##0" sourceLinked="0"/>
        <c:majorTickMark val="none"/>
        <c:minorTickMark val="none"/>
        <c:tickLblPos val="nextTo"/>
        <c:spPr>
          <a:noFill/>
          <a:ln>
            <a:noFill/>
          </a:ln>
          <a:effectLst/>
        </c:spPr>
        <c:txPr>
          <a:bodyPr rot="-60000000" vert="horz"/>
          <a:lstStyle/>
          <a:p>
            <a:pPr>
              <a:defRPr sz="700"/>
            </a:pPr>
            <a:endParaRPr lang="ru-RU"/>
          </a:p>
        </c:txPr>
        <c:crossAx val="-1527629664"/>
        <c:crosses val="autoZero"/>
        <c:crossBetween val="between"/>
      </c:valAx>
      <c:spPr>
        <a:noFill/>
        <a:ln>
          <a:noFill/>
        </a:ln>
        <a:effectLst/>
      </c:spPr>
    </c:plotArea>
    <c:plotVisOnly val="1"/>
    <c:dispBlanksAs val="gap"/>
    <c:showDLblsOverMax val="0"/>
  </c:chart>
  <c:spPr>
    <a:noFill/>
    <a:ln>
      <a:noFill/>
    </a:ln>
    <a:effectLst/>
  </c:spPr>
  <c:txPr>
    <a:bodyPr/>
    <a:lstStyle/>
    <a:p>
      <a:pPr>
        <a:lnSpc>
          <a:spcPct val="50000"/>
        </a:lnSpc>
        <a:defRPr sz="1050">
          <a:solidFill>
            <a:schemeClr val="tx1"/>
          </a:solidFill>
          <a:latin typeface="Arial Narrow" panose="020B0606020202030204" pitchFamily="34" charset="0"/>
          <a:ea typeface="Helvetica" panose="00000500000000000000" pitchFamily="50" charset="0"/>
        </a:defRPr>
      </a:pPr>
      <a:endParaRPr lang="ru-RU"/>
    </a:p>
  </c:txPr>
  <c:externalData r:id="rId1">
    <c:autoUpdate val="0"/>
  </c:externalData>
</c:chartSpace>
</file>

<file path=ppt/charts/chart54.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ru-RU"/>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4.2776980198019808E-2"/>
          <c:y val="6.5984405139378935E-2"/>
          <c:w val="0.90737178217821779"/>
          <c:h val="0.77487253721573013"/>
        </c:manualLayout>
      </c:layout>
      <c:barChart>
        <c:barDir val="col"/>
        <c:grouping val="clustered"/>
        <c:varyColors val="0"/>
        <c:ser>
          <c:idx val="0"/>
          <c:order val="0"/>
          <c:tx>
            <c:strRef>
              <c:f>Лист1!$C$1</c:f>
              <c:strCache>
                <c:ptCount val="1"/>
                <c:pt idx="0">
                  <c:v>Столбец2</c:v>
                </c:pt>
              </c:strCache>
            </c:strRef>
          </c:tx>
          <c:spPr>
            <a:ln w="28575">
              <a:noFill/>
            </a:ln>
            <a:effectLst/>
          </c:spPr>
          <c:invertIfNegative val="0"/>
          <c:dPt>
            <c:idx val="0"/>
            <c:invertIfNegative val="0"/>
            <c:bubble3D val="0"/>
            <c:spPr>
              <a:solidFill>
                <a:srgbClr val="7F7F7F"/>
              </a:solidFill>
              <a:ln w="28575">
                <a:noFill/>
              </a:ln>
              <a:effectLst/>
            </c:spPr>
            <c:extLst>
              <c:ext xmlns:c16="http://schemas.microsoft.com/office/drawing/2014/chart" uri="{C3380CC4-5D6E-409C-BE32-E72D297353CC}">
                <c16:uniqueId val="{00000001-905F-4CE7-A2A1-A0ED1ED0C31C}"/>
              </c:ext>
            </c:extLst>
          </c:dPt>
          <c:dPt>
            <c:idx val="1"/>
            <c:invertIfNegative val="0"/>
            <c:bubble3D val="0"/>
            <c:spPr>
              <a:solidFill>
                <a:srgbClr val="7F7F7F"/>
              </a:solidFill>
              <a:ln w="28575">
                <a:noFill/>
              </a:ln>
              <a:effectLst/>
            </c:spPr>
            <c:extLst>
              <c:ext xmlns:c16="http://schemas.microsoft.com/office/drawing/2014/chart" uri="{C3380CC4-5D6E-409C-BE32-E72D297353CC}">
                <c16:uniqueId val="{00000003-905F-4CE7-A2A1-A0ED1ED0C31C}"/>
              </c:ext>
            </c:extLst>
          </c:dPt>
          <c:dPt>
            <c:idx val="2"/>
            <c:invertIfNegative val="0"/>
            <c:bubble3D val="0"/>
            <c:spPr>
              <a:solidFill>
                <a:srgbClr val="7F7F7F"/>
              </a:solidFill>
              <a:ln w="28575">
                <a:noFill/>
              </a:ln>
              <a:effectLst/>
            </c:spPr>
            <c:extLst>
              <c:ext xmlns:c16="http://schemas.microsoft.com/office/drawing/2014/chart" uri="{C3380CC4-5D6E-409C-BE32-E72D297353CC}">
                <c16:uniqueId val="{00000005-905F-4CE7-A2A1-A0ED1ED0C31C}"/>
              </c:ext>
            </c:extLst>
          </c:dPt>
          <c:dPt>
            <c:idx val="3"/>
            <c:invertIfNegative val="0"/>
            <c:bubble3D val="0"/>
            <c:spPr>
              <a:solidFill>
                <a:srgbClr val="7F7F7F"/>
              </a:solidFill>
              <a:ln w="28575">
                <a:noFill/>
              </a:ln>
              <a:effectLst/>
            </c:spPr>
            <c:extLst>
              <c:ext xmlns:c16="http://schemas.microsoft.com/office/drawing/2014/chart" uri="{C3380CC4-5D6E-409C-BE32-E72D297353CC}">
                <c16:uniqueId val="{00000007-905F-4CE7-A2A1-A0ED1ED0C31C}"/>
              </c:ext>
            </c:extLst>
          </c:dPt>
          <c:dPt>
            <c:idx val="4"/>
            <c:invertIfNegative val="0"/>
            <c:bubble3D val="0"/>
            <c:spPr>
              <a:solidFill>
                <a:srgbClr val="7F7F7F"/>
              </a:solidFill>
              <a:ln w="28575">
                <a:noFill/>
              </a:ln>
              <a:effectLst/>
            </c:spPr>
            <c:extLst>
              <c:ext xmlns:c16="http://schemas.microsoft.com/office/drawing/2014/chart" uri="{C3380CC4-5D6E-409C-BE32-E72D297353CC}">
                <c16:uniqueId val="{00000009-905F-4CE7-A2A1-A0ED1ED0C31C}"/>
              </c:ext>
            </c:extLst>
          </c:dPt>
          <c:dPt>
            <c:idx val="5"/>
            <c:invertIfNegative val="0"/>
            <c:bubble3D val="0"/>
            <c:spPr>
              <a:solidFill>
                <a:schemeClr val="accent6">
                  <a:lumMod val="50000"/>
                </a:schemeClr>
              </a:solidFill>
              <a:ln w="28575">
                <a:noFill/>
              </a:ln>
              <a:effectLst/>
            </c:spPr>
            <c:extLst>
              <c:ext xmlns:c16="http://schemas.microsoft.com/office/drawing/2014/chart" uri="{C3380CC4-5D6E-409C-BE32-E72D297353CC}">
                <c16:uniqueId val="{0000000B-905F-4CE7-A2A1-A0ED1ED0C31C}"/>
              </c:ext>
            </c:extLst>
          </c:dPt>
          <c:dPt>
            <c:idx val="6"/>
            <c:invertIfNegative val="0"/>
            <c:bubble3D val="0"/>
            <c:spPr>
              <a:solidFill>
                <a:schemeClr val="accent6">
                  <a:lumMod val="50000"/>
                </a:schemeClr>
              </a:solidFill>
              <a:ln w="28575">
                <a:noFill/>
              </a:ln>
              <a:effectLst/>
            </c:spPr>
            <c:extLst>
              <c:ext xmlns:c16="http://schemas.microsoft.com/office/drawing/2014/chart" uri="{C3380CC4-5D6E-409C-BE32-E72D297353CC}">
                <c16:uniqueId val="{0000000D-905F-4CE7-A2A1-A0ED1ED0C31C}"/>
              </c:ext>
            </c:extLst>
          </c:dPt>
          <c:dPt>
            <c:idx val="7"/>
            <c:invertIfNegative val="0"/>
            <c:bubble3D val="0"/>
            <c:spPr>
              <a:solidFill>
                <a:schemeClr val="accent6">
                  <a:lumMod val="50000"/>
                </a:schemeClr>
              </a:solidFill>
              <a:ln w="28575">
                <a:noFill/>
              </a:ln>
              <a:effectLst/>
            </c:spPr>
            <c:extLst>
              <c:ext xmlns:c16="http://schemas.microsoft.com/office/drawing/2014/chart" uri="{C3380CC4-5D6E-409C-BE32-E72D297353CC}">
                <c16:uniqueId val="{0000000F-905F-4CE7-A2A1-A0ED1ED0C31C}"/>
              </c:ext>
            </c:extLst>
          </c:dPt>
          <c:dLbls>
            <c:dLbl>
              <c:idx val="5"/>
              <c:numFmt formatCode="#,##0" sourceLinked="0"/>
              <c:spPr>
                <a:noFill/>
                <a:ln>
                  <a:noFill/>
                </a:ln>
                <a:effectLst/>
              </c:spPr>
              <c:txPr>
                <a:bodyPr wrap="square" lIns="38100" tIns="19050" rIns="38100" bIns="19050" anchor="ctr">
                  <a:spAutoFit/>
                </a:bodyPr>
                <a:lstStyle/>
                <a:p>
                  <a:pPr>
                    <a:defRPr sz="700" b="1">
                      <a:solidFill>
                        <a:srgbClr val="632523"/>
                      </a:solidFill>
                    </a:defRPr>
                  </a:pPr>
                  <a:endParaRPr lang="ru-RU"/>
                </a:p>
              </c:txPr>
              <c:showLegendKey val="0"/>
              <c:showVal val="1"/>
              <c:showCatName val="0"/>
              <c:showSerName val="0"/>
              <c:showPercent val="0"/>
              <c:showBubbleSize val="0"/>
              <c:extLst>
                <c:ext xmlns:c16="http://schemas.microsoft.com/office/drawing/2014/chart" uri="{C3380CC4-5D6E-409C-BE32-E72D297353CC}">
                  <c16:uniqueId val="{0000000B-905F-4CE7-A2A1-A0ED1ED0C31C}"/>
                </c:ext>
              </c:extLst>
            </c:dLbl>
            <c:dLbl>
              <c:idx val="6"/>
              <c:numFmt formatCode="#,##0" sourceLinked="0"/>
              <c:spPr>
                <a:noFill/>
                <a:ln>
                  <a:noFill/>
                </a:ln>
                <a:effectLst/>
              </c:spPr>
              <c:txPr>
                <a:bodyPr wrap="square" lIns="38100" tIns="19050" rIns="38100" bIns="19050" anchor="ctr">
                  <a:spAutoFit/>
                </a:bodyPr>
                <a:lstStyle/>
                <a:p>
                  <a:pPr>
                    <a:defRPr sz="700" b="1">
                      <a:solidFill>
                        <a:srgbClr val="632523"/>
                      </a:solidFill>
                    </a:defRPr>
                  </a:pPr>
                  <a:endParaRPr lang="ru-RU"/>
                </a:p>
              </c:txPr>
              <c:showLegendKey val="0"/>
              <c:showVal val="1"/>
              <c:showCatName val="0"/>
              <c:showSerName val="0"/>
              <c:showPercent val="0"/>
              <c:showBubbleSize val="0"/>
              <c:extLst>
                <c:ext xmlns:c16="http://schemas.microsoft.com/office/drawing/2014/chart" uri="{C3380CC4-5D6E-409C-BE32-E72D297353CC}">
                  <c16:uniqueId val="{0000000D-905F-4CE7-A2A1-A0ED1ED0C31C}"/>
                </c:ext>
              </c:extLst>
            </c:dLbl>
            <c:dLbl>
              <c:idx val="7"/>
              <c:numFmt formatCode="#,##0" sourceLinked="0"/>
              <c:spPr>
                <a:noFill/>
                <a:ln>
                  <a:noFill/>
                </a:ln>
                <a:effectLst/>
              </c:spPr>
              <c:txPr>
                <a:bodyPr wrap="square" lIns="38100" tIns="19050" rIns="38100" bIns="19050" anchor="ctr">
                  <a:spAutoFit/>
                </a:bodyPr>
                <a:lstStyle/>
                <a:p>
                  <a:pPr>
                    <a:defRPr sz="700" b="1">
                      <a:solidFill>
                        <a:srgbClr val="632523"/>
                      </a:solidFill>
                    </a:defRPr>
                  </a:pPr>
                  <a:endParaRPr lang="ru-RU"/>
                </a:p>
              </c:txPr>
              <c:showLegendKey val="0"/>
              <c:showVal val="1"/>
              <c:showCatName val="0"/>
              <c:showSerName val="0"/>
              <c:showPercent val="0"/>
              <c:showBubbleSize val="0"/>
              <c:extLst>
                <c:ext xmlns:c16="http://schemas.microsoft.com/office/drawing/2014/chart" uri="{C3380CC4-5D6E-409C-BE32-E72D297353CC}">
                  <c16:uniqueId val="{0000000F-905F-4CE7-A2A1-A0ED1ED0C31C}"/>
                </c:ext>
              </c:extLst>
            </c:dLbl>
            <c:numFmt formatCode="#,##0" sourceLinked="0"/>
            <c:spPr>
              <a:noFill/>
              <a:ln>
                <a:noFill/>
              </a:ln>
              <a:effectLst/>
            </c:spPr>
            <c:txPr>
              <a:bodyPr wrap="square" lIns="38100" tIns="19050" rIns="38100" bIns="19050" anchor="ctr">
                <a:spAutoFit/>
              </a:bodyPr>
              <a:lstStyle/>
              <a:p>
                <a:pPr>
                  <a:defRPr sz="700"/>
                </a:pPr>
                <a:endParaRPr lang="ru-RU"/>
              </a:p>
            </c:txPr>
            <c:showLegendKey val="0"/>
            <c:showVal val="1"/>
            <c:showCatName val="0"/>
            <c:showSerName val="0"/>
            <c:showPercent val="0"/>
            <c:showBubbleSize val="0"/>
            <c:showLeaderLines val="0"/>
            <c:extLst>
              <c:ext xmlns:c15="http://schemas.microsoft.com/office/drawing/2012/chart" uri="{CE6537A1-D6FC-4f65-9D91-7224C49458BB}">
                <c15:showLeaderLines val="1"/>
              </c:ext>
            </c:extLst>
          </c:dLbls>
          <c:cat>
            <c:multiLvlStrRef>
              <c:f>Лист1!$A$2:$B$9</c:f>
              <c:multiLvlStrCache>
                <c:ptCount val="8"/>
                <c:lvl>
                  <c:pt idx="0">
                    <c:v>I</c:v>
                  </c:pt>
                  <c:pt idx="1">
                    <c:v>II</c:v>
                  </c:pt>
                  <c:pt idx="2">
                    <c:v>III</c:v>
                  </c:pt>
                  <c:pt idx="3">
                    <c:v>IV</c:v>
                  </c:pt>
                  <c:pt idx="4">
                    <c:v>I</c:v>
                  </c:pt>
                  <c:pt idx="5">
                    <c:v>II</c:v>
                  </c:pt>
                  <c:pt idx="6">
                    <c:v>III</c:v>
                  </c:pt>
                  <c:pt idx="7">
                    <c:v>IV</c:v>
                  </c:pt>
                </c:lvl>
                <c:lvl>
                  <c:pt idx="0">
                    <c:v>2022</c:v>
                  </c:pt>
                  <c:pt idx="4">
                    <c:v>2023</c:v>
                  </c:pt>
                </c:lvl>
              </c:multiLvlStrCache>
            </c:multiLvlStrRef>
          </c:cat>
          <c:val>
            <c:numRef>
              <c:f>Лист1!$C$2:$C$9</c:f>
              <c:numCache>
                <c:formatCode>#,##0.00</c:formatCode>
                <c:ptCount val="8"/>
                <c:pt idx="0">
                  <c:v>2923</c:v>
                </c:pt>
                <c:pt idx="1">
                  <c:v>3946</c:v>
                </c:pt>
                <c:pt idx="2">
                  <c:v>3984</c:v>
                </c:pt>
                <c:pt idx="3">
                  <c:v>3567</c:v>
                </c:pt>
                <c:pt idx="4">
                  <c:v>3144</c:v>
                </c:pt>
                <c:pt idx="5">
                  <c:v>3615</c:v>
                </c:pt>
                <c:pt idx="6">
                  <c:v>4411</c:v>
                </c:pt>
                <c:pt idx="7">
                  <c:v>4627</c:v>
                </c:pt>
              </c:numCache>
            </c:numRef>
          </c:val>
          <c:extLst>
            <c:ext xmlns:c16="http://schemas.microsoft.com/office/drawing/2014/chart" uri="{C3380CC4-5D6E-409C-BE32-E72D297353CC}">
              <c16:uniqueId val="{00000018-905F-4CE7-A2A1-A0ED1ED0C31C}"/>
            </c:ext>
          </c:extLst>
        </c:ser>
        <c:dLbls>
          <c:showLegendKey val="0"/>
          <c:showVal val="0"/>
          <c:showCatName val="0"/>
          <c:showSerName val="0"/>
          <c:showPercent val="0"/>
          <c:showBubbleSize val="0"/>
        </c:dLbls>
        <c:gapWidth val="35"/>
        <c:axId val="-1527629664"/>
        <c:axId val="-1527635648"/>
      </c:barChart>
      <c:catAx>
        <c:axId val="-1527629664"/>
        <c:scaling>
          <c:orientation val="minMax"/>
        </c:scaling>
        <c:delete val="0"/>
        <c:axPos val="b"/>
        <c:numFmt formatCode="General" sourceLinked="1"/>
        <c:majorTickMark val="none"/>
        <c:minorTickMark val="none"/>
        <c:tickLblPos val="nextTo"/>
        <c:spPr>
          <a:noFill/>
          <a:ln w="9525" cap="flat" cmpd="sng" algn="ctr">
            <a:solidFill>
              <a:schemeClr val="tx1">
                <a:lumMod val="15000"/>
                <a:lumOff val="85000"/>
              </a:schemeClr>
            </a:solidFill>
            <a:round/>
          </a:ln>
          <a:effectLst/>
        </c:spPr>
        <c:txPr>
          <a:bodyPr rot="-60000000" vert="horz"/>
          <a:lstStyle/>
          <a:p>
            <a:pPr>
              <a:defRPr/>
            </a:pPr>
            <a:endParaRPr lang="ru-RU"/>
          </a:p>
        </c:txPr>
        <c:crossAx val="-1527635648"/>
        <c:crosses val="autoZero"/>
        <c:auto val="1"/>
        <c:lblAlgn val="ctr"/>
        <c:lblOffset val="0"/>
        <c:noMultiLvlLbl val="0"/>
      </c:catAx>
      <c:valAx>
        <c:axId val="-1527635648"/>
        <c:scaling>
          <c:orientation val="minMax"/>
          <c:max val="6000"/>
          <c:min val="0"/>
        </c:scaling>
        <c:delete val="0"/>
        <c:axPos val="r"/>
        <c:majorGridlines>
          <c:spPr>
            <a:ln w="9525" cap="flat" cmpd="sng" algn="ctr">
              <a:solidFill>
                <a:schemeClr val="tx1">
                  <a:lumMod val="15000"/>
                  <a:lumOff val="85000"/>
                </a:schemeClr>
              </a:solidFill>
              <a:prstDash val="sysDot"/>
              <a:round/>
            </a:ln>
            <a:effectLst/>
          </c:spPr>
        </c:majorGridlines>
        <c:numFmt formatCode="#,##0" sourceLinked="0"/>
        <c:majorTickMark val="none"/>
        <c:minorTickMark val="none"/>
        <c:tickLblPos val="nextTo"/>
        <c:spPr>
          <a:noFill/>
          <a:ln>
            <a:noFill/>
          </a:ln>
          <a:effectLst/>
        </c:spPr>
        <c:txPr>
          <a:bodyPr rot="-60000000" vert="horz"/>
          <a:lstStyle/>
          <a:p>
            <a:pPr>
              <a:defRPr sz="700"/>
            </a:pPr>
            <a:endParaRPr lang="ru-RU"/>
          </a:p>
        </c:txPr>
        <c:crossAx val="-1527629664"/>
        <c:crosses val="max"/>
        <c:crossBetween val="between"/>
      </c:valAx>
      <c:spPr>
        <a:noFill/>
        <a:ln>
          <a:noFill/>
        </a:ln>
        <a:effectLst/>
      </c:spPr>
    </c:plotArea>
    <c:plotVisOnly val="1"/>
    <c:dispBlanksAs val="gap"/>
    <c:showDLblsOverMax val="0"/>
  </c:chart>
  <c:spPr>
    <a:noFill/>
    <a:ln>
      <a:noFill/>
    </a:ln>
    <a:effectLst/>
  </c:spPr>
  <c:txPr>
    <a:bodyPr/>
    <a:lstStyle/>
    <a:p>
      <a:pPr>
        <a:lnSpc>
          <a:spcPct val="50000"/>
        </a:lnSpc>
        <a:defRPr sz="1050">
          <a:solidFill>
            <a:schemeClr val="tx1"/>
          </a:solidFill>
          <a:latin typeface="Arial Narrow" panose="020B0606020202030204" pitchFamily="34" charset="0"/>
          <a:ea typeface="Helvetica" panose="00000500000000000000" pitchFamily="50" charset="0"/>
        </a:defRPr>
      </a:pPr>
      <a:endParaRPr lang="ru-RU"/>
    </a:p>
  </c:txPr>
  <c:externalData r:id="rId1">
    <c:autoUpdate val="0"/>
  </c:externalData>
</c:chartSpace>
</file>

<file path=ppt/charts/chart55.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ru-RU"/>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4.2776980198019808E-2"/>
          <c:y val="6.5984263783967309E-2"/>
          <c:w val="0.90737178217821779"/>
          <c:h val="0.77487253721573013"/>
        </c:manualLayout>
      </c:layout>
      <c:barChart>
        <c:barDir val="col"/>
        <c:grouping val="clustered"/>
        <c:varyColors val="0"/>
        <c:ser>
          <c:idx val="0"/>
          <c:order val="0"/>
          <c:tx>
            <c:strRef>
              <c:f>Лист1!$C$1</c:f>
              <c:strCache>
                <c:ptCount val="1"/>
                <c:pt idx="0">
                  <c:v>Столбец2</c:v>
                </c:pt>
              </c:strCache>
            </c:strRef>
          </c:tx>
          <c:spPr>
            <a:ln w="28575">
              <a:noFill/>
            </a:ln>
            <a:effectLst/>
          </c:spPr>
          <c:invertIfNegative val="0"/>
          <c:dPt>
            <c:idx val="0"/>
            <c:invertIfNegative val="0"/>
            <c:bubble3D val="0"/>
            <c:spPr>
              <a:solidFill>
                <a:srgbClr val="7F7F7F"/>
              </a:solidFill>
              <a:ln w="28575">
                <a:noFill/>
              </a:ln>
              <a:effectLst/>
            </c:spPr>
            <c:extLst>
              <c:ext xmlns:c16="http://schemas.microsoft.com/office/drawing/2014/chart" uri="{C3380CC4-5D6E-409C-BE32-E72D297353CC}">
                <c16:uniqueId val="{00000001-024D-4D1D-A88C-A040FAC630ED}"/>
              </c:ext>
            </c:extLst>
          </c:dPt>
          <c:dPt>
            <c:idx val="1"/>
            <c:invertIfNegative val="0"/>
            <c:bubble3D val="0"/>
            <c:spPr>
              <a:solidFill>
                <a:srgbClr val="7F7F7F"/>
              </a:solidFill>
              <a:ln w="28575">
                <a:noFill/>
              </a:ln>
              <a:effectLst/>
            </c:spPr>
            <c:extLst>
              <c:ext xmlns:c16="http://schemas.microsoft.com/office/drawing/2014/chart" uri="{C3380CC4-5D6E-409C-BE32-E72D297353CC}">
                <c16:uniqueId val="{00000003-024D-4D1D-A88C-A040FAC630ED}"/>
              </c:ext>
            </c:extLst>
          </c:dPt>
          <c:dPt>
            <c:idx val="2"/>
            <c:invertIfNegative val="0"/>
            <c:bubble3D val="0"/>
            <c:spPr>
              <a:solidFill>
                <a:srgbClr val="7F7F7F"/>
              </a:solidFill>
              <a:ln w="28575">
                <a:noFill/>
              </a:ln>
              <a:effectLst/>
            </c:spPr>
            <c:extLst>
              <c:ext xmlns:c16="http://schemas.microsoft.com/office/drawing/2014/chart" uri="{C3380CC4-5D6E-409C-BE32-E72D297353CC}">
                <c16:uniqueId val="{00000005-024D-4D1D-A88C-A040FAC630ED}"/>
              </c:ext>
            </c:extLst>
          </c:dPt>
          <c:dPt>
            <c:idx val="3"/>
            <c:invertIfNegative val="0"/>
            <c:bubble3D val="0"/>
            <c:spPr>
              <a:solidFill>
                <a:srgbClr val="7F7F7F"/>
              </a:solidFill>
              <a:ln w="28575">
                <a:noFill/>
              </a:ln>
              <a:effectLst/>
            </c:spPr>
            <c:extLst>
              <c:ext xmlns:c16="http://schemas.microsoft.com/office/drawing/2014/chart" uri="{C3380CC4-5D6E-409C-BE32-E72D297353CC}">
                <c16:uniqueId val="{00000007-024D-4D1D-A88C-A040FAC630ED}"/>
              </c:ext>
            </c:extLst>
          </c:dPt>
          <c:dPt>
            <c:idx val="4"/>
            <c:invertIfNegative val="0"/>
            <c:bubble3D val="0"/>
            <c:spPr>
              <a:solidFill>
                <a:srgbClr val="7F7F7F"/>
              </a:solidFill>
              <a:ln w="28575">
                <a:noFill/>
              </a:ln>
              <a:effectLst/>
            </c:spPr>
            <c:extLst>
              <c:ext xmlns:c16="http://schemas.microsoft.com/office/drawing/2014/chart" uri="{C3380CC4-5D6E-409C-BE32-E72D297353CC}">
                <c16:uniqueId val="{00000009-024D-4D1D-A88C-A040FAC630ED}"/>
              </c:ext>
            </c:extLst>
          </c:dPt>
          <c:dPt>
            <c:idx val="5"/>
            <c:invertIfNegative val="0"/>
            <c:bubble3D val="0"/>
            <c:spPr>
              <a:solidFill>
                <a:srgbClr val="7F7F7F"/>
              </a:solidFill>
              <a:ln w="28575">
                <a:noFill/>
              </a:ln>
              <a:effectLst/>
            </c:spPr>
            <c:extLst>
              <c:ext xmlns:c16="http://schemas.microsoft.com/office/drawing/2014/chart" uri="{C3380CC4-5D6E-409C-BE32-E72D297353CC}">
                <c16:uniqueId val="{0000000B-024D-4D1D-A88C-A040FAC630ED}"/>
              </c:ext>
            </c:extLst>
          </c:dPt>
          <c:dPt>
            <c:idx val="6"/>
            <c:invertIfNegative val="0"/>
            <c:bubble3D val="0"/>
            <c:spPr>
              <a:solidFill>
                <a:srgbClr val="7F7F7F"/>
              </a:solidFill>
              <a:ln w="28575">
                <a:noFill/>
              </a:ln>
              <a:effectLst/>
            </c:spPr>
            <c:extLst>
              <c:ext xmlns:c16="http://schemas.microsoft.com/office/drawing/2014/chart" uri="{C3380CC4-5D6E-409C-BE32-E72D297353CC}">
                <c16:uniqueId val="{0000000D-024D-4D1D-A88C-A040FAC630ED}"/>
              </c:ext>
            </c:extLst>
          </c:dPt>
          <c:dPt>
            <c:idx val="7"/>
            <c:invertIfNegative val="0"/>
            <c:bubble3D val="0"/>
            <c:spPr>
              <a:solidFill>
                <a:srgbClr val="7F7F7F"/>
              </a:solidFill>
              <a:ln w="28575">
                <a:noFill/>
              </a:ln>
              <a:effectLst/>
            </c:spPr>
            <c:extLst>
              <c:ext xmlns:c16="http://schemas.microsoft.com/office/drawing/2014/chart" uri="{C3380CC4-5D6E-409C-BE32-E72D297353CC}">
                <c16:uniqueId val="{0000000F-024D-4D1D-A88C-A040FAC630ED}"/>
              </c:ext>
            </c:extLst>
          </c:dPt>
          <c:dPt>
            <c:idx val="8"/>
            <c:invertIfNegative val="0"/>
            <c:bubble3D val="0"/>
            <c:spPr>
              <a:solidFill>
                <a:srgbClr val="7F7F7F"/>
              </a:solidFill>
              <a:ln w="28575">
                <a:noFill/>
              </a:ln>
              <a:effectLst/>
            </c:spPr>
            <c:extLst>
              <c:ext xmlns:c16="http://schemas.microsoft.com/office/drawing/2014/chart" uri="{C3380CC4-5D6E-409C-BE32-E72D297353CC}">
                <c16:uniqueId val="{00000011-024D-4D1D-A88C-A040FAC630ED}"/>
              </c:ext>
            </c:extLst>
          </c:dPt>
          <c:dLbls>
            <c:dLbl>
              <c:idx val="9"/>
              <c:numFmt formatCode="#,##0" sourceLinked="0"/>
              <c:spPr>
                <a:noFill/>
                <a:ln>
                  <a:noFill/>
                </a:ln>
                <a:effectLst/>
              </c:spPr>
              <c:txPr>
                <a:bodyPr wrap="square" lIns="38100" tIns="19050" rIns="38100" bIns="19050" anchor="ctr">
                  <a:spAutoFit/>
                </a:bodyPr>
                <a:lstStyle/>
                <a:p>
                  <a:pPr>
                    <a:defRPr b="1">
                      <a:solidFill>
                        <a:srgbClr val="007F76"/>
                      </a:solidFill>
                    </a:defRPr>
                  </a:pPr>
                  <a:endParaRPr lang="ru-RU"/>
                </a:p>
              </c:txPr>
              <c:showLegendKey val="0"/>
              <c:showVal val="1"/>
              <c:showCatName val="0"/>
              <c:showSerName val="0"/>
              <c:showPercent val="0"/>
              <c:showBubbleSize val="0"/>
              <c:extLst>
                <c:ext xmlns:c16="http://schemas.microsoft.com/office/drawing/2014/chart" uri="{C3380CC4-5D6E-409C-BE32-E72D297353CC}">
                  <c16:uniqueId val="{00000012-1935-4C00-8885-A965951F86B7}"/>
                </c:ext>
              </c:extLst>
            </c:dLbl>
            <c:dLbl>
              <c:idx val="10"/>
              <c:numFmt formatCode="#,##0" sourceLinked="0"/>
              <c:spPr>
                <a:noFill/>
                <a:ln>
                  <a:noFill/>
                </a:ln>
                <a:effectLst/>
              </c:spPr>
              <c:txPr>
                <a:bodyPr wrap="square" lIns="38100" tIns="19050" rIns="38100" bIns="19050" anchor="ctr">
                  <a:spAutoFit/>
                </a:bodyPr>
                <a:lstStyle/>
                <a:p>
                  <a:pPr>
                    <a:defRPr b="1">
                      <a:solidFill>
                        <a:srgbClr val="007F76"/>
                      </a:solidFill>
                    </a:defRPr>
                  </a:pPr>
                  <a:endParaRPr lang="ru-RU"/>
                </a:p>
              </c:txPr>
              <c:showLegendKey val="0"/>
              <c:showVal val="1"/>
              <c:showCatName val="0"/>
              <c:showSerName val="0"/>
              <c:showPercent val="0"/>
              <c:showBubbleSize val="0"/>
              <c:extLst>
                <c:ext xmlns:c16="http://schemas.microsoft.com/office/drawing/2014/chart" uri="{C3380CC4-5D6E-409C-BE32-E72D297353CC}">
                  <c16:uniqueId val="{00000013-1935-4C00-8885-A965951F86B7}"/>
                </c:ext>
              </c:extLst>
            </c:dLbl>
            <c:dLbl>
              <c:idx val="11"/>
              <c:numFmt formatCode="#,##0" sourceLinked="0"/>
              <c:spPr>
                <a:noFill/>
                <a:ln>
                  <a:noFill/>
                </a:ln>
                <a:effectLst/>
              </c:spPr>
              <c:txPr>
                <a:bodyPr wrap="square" lIns="38100" tIns="19050" rIns="38100" bIns="19050" anchor="ctr">
                  <a:spAutoFit/>
                </a:bodyPr>
                <a:lstStyle/>
                <a:p>
                  <a:pPr>
                    <a:defRPr b="1">
                      <a:solidFill>
                        <a:srgbClr val="007F76"/>
                      </a:solidFill>
                    </a:defRPr>
                  </a:pPr>
                  <a:endParaRPr lang="ru-RU"/>
                </a:p>
              </c:txPr>
              <c:showLegendKey val="0"/>
              <c:showVal val="1"/>
              <c:showCatName val="0"/>
              <c:showSerName val="0"/>
              <c:showPercent val="0"/>
              <c:showBubbleSize val="0"/>
              <c:extLst>
                <c:ext xmlns:c16="http://schemas.microsoft.com/office/drawing/2014/chart" uri="{C3380CC4-5D6E-409C-BE32-E72D297353CC}">
                  <c16:uniqueId val="{00000014-1935-4C00-8885-A965951F86B7}"/>
                </c:ext>
              </c:extLst>
            </c:dLbl>
            <c:numFmt formatCode="#,##0" sourceLinked="0"/>
            <c:spPr>
              <a:noFill/>
              <a:ln>
                <a:noFill/>
              </a:ln>
              <a:effectLst/>
            </c:spPr>
            <c:showLegendKey val="0"/>
            <c:showVal val="1"/>
            <c:showCatName val="0"/>
            <c:showSerName val="0"/>
            <c:showPercent val="0"/>
            <c:showBubbleSize val="0"/>
            <c:showLeaderLines val="0"/>
            <c:extLst>
              <c:ext xmlns:c15="http://schemas.microsoft.com/office/drawing/2012/chart" uri="{CE6537A1-D6FC-4f65-9D91-7224C49458BB}">
                <c15:showLeaderLines val="1"/>
              </c:ext>
            </c:extLst>
          </c:dLbls>
          <c:cat>
            <c:multiLvlStrRef>
              <c:f>Лист1!$A$2:$B$13</c:f>
              <c:multiLvlStrCache>
                <c:ptCount val="12"/>
                <c:lvl>
                  <c:pt idx="0">
                    <c:v>I</c:v>
                  </c:pt>
                  <c:pt idx="1">
                    <c:v>II</c:v>
                  </c:pt>
                  <c:pt idx="2">
                    <c:v>III</c:v>
                  </c:pt>
                  <c:pt idx="3">
                    <c:v>IV</c:v>
                  </c:pt>
                  <c:pt idx="4">
                    <c:v>I</c:v>
                  </c:pt>
                  <c:pt idx="5">
                    <c:v>II</c:v>
                  </c:pt>
                  <c:pt idx="6">
                    <c:v>III</c:v>
                  </c:pt>
                  <c:pt idx="7">
                    <c:v>IV</c:v>
                  </c:pt>
                  <c:pt idx="8">
                    <c:v>I</c:v>
                  </c:pt>
                  <c:pt idx="9">
                    <c:v>II</c:v>
                  </c:pt>
                  <c:pt idx="10">
                    <c:v>III</c:v>
                  </c:pt>
                  <c:pt idx="11">
                    <c:v>IV</c:v>
                  </c:pt>
                </c:lvl>
                <c:lvl>
                  <c:pt idx="0">
                    <c:v>2021</c:v>
                  </c:pt>
                  <c:pt idx="4">
                    <c:v>2022</c:v>
                  </c:pt>
                  <c:pt idx="8">
                    <c:v>2023</c:v>
                  </c:pt>
                </c:lvl>
              </c:multiLvlStrCache>
            </c:multiLvlStrRef>
          </c:cat>
          <c:val>
            <c:numRef>
              <c:f>Лист1!$C$2:$C$13</c:f>
              <c:numCache>
                <c:formatCode>#,##0.00</c:formatCode>
                <c:ptCount val="12"/>
                <c:pt idx="0">
                  <c:v>8951</c:v>
                </c:pt>
                <c:pt idx="1">
                  <c:v>13688</c:v>
                </c:pt>
                <c:pt idx="2">
                  <c:v>15176</c:v>
                </c:pt>
                <c:pt idx="3">
                  <c:v>13862</c:v>
                </c:pt>
                <c:pt idx="4">
                  <c:v>12022</c:v>
                </c:pt>
                <c:pt idx="5">
                  <c:v>12033</c:v>
                </c:pt>
                <c:pt idx="6">
                  <c:v>14375</c:v>
                </c:pt>
                <c:pt idx="7">
                  <c:v>13701</c:v>
                </c:pt>
                <c:pt idx="8">
                  <c:v>12484</c:v>
                </c:pt>
                <c:pt idx="9">
                  <c:v>13203</c:v>
                </c:pt>
                <c:pt idx="10">
                  <c:v>15661</c:v>
                </c:pt>
                <c:pt idx="11">
                  <c:v>17204</c:v>
                </c:pt>
              </c:numCache>
            </c:numRef>
          </c:val>
          <c:extLst>
            <c:ext xmlns:c16="http://schemas.microsoft.com/office/drawing/2014/chart" uri="{C3380CC4-5D6E-409C-BE32-E72D297353CC}">
              <c16:uniqueId val="{00000015-024D-4D1D-A88C-A040FAC630ED}"/>
            </c:ext>
          </c:extLst>
        </c:ser>
        <c:dLbls>
          <c:showLegendKey val="0"/>
          <c:showVal val="0"/>
          <c:showCatName val="0"/>
          <c:showSerName val="0"/>
          <c:showPercent val="0"/>
          <c:showBubbleSize val="0"/>
        </c:dLbls>
        <c:gapWidth val="35"/>
        <c:axId val="-1527629664"/>
        <c:axId val="-1527635648"/>
      </c:barChart>
      <c:barChart>
        <c:barDir val="col"/>
        <c:grouping val="clustered"/>
        <c:varyColors val="0"/>
        <c:ser>
          <c:idx val="1"/>
          <c:order val="1"/>
          <c:tx>
            <c:strRef>
              <c:f>Лист1!$D$1</c:f>
              <c:strCache>
                <c:ptCount val="1"/>
              </c:strCache>
            </c:strRef>
          </c:tx>
          <c:invertIfNegative val="0"/>
          <c:cat>
            <c:multiLvlStrRef>
              <c:f>Лист1!$A$2:$B$13</c:f>
              <c:multiLvlStrCache>
                <c:ptCount val="12"/>
                <c:lvl>
                  <c:pt idx="0">
                    <c:v>I</c:v>
                  </c:pt>
                  <c:pt idx="1">
                    <c:v>II</c:v>
                  </c:pt>
                  <c:pt idx="2">
                    <c:v>III</c:v>
                  </c:pt>
                  <c:pt idx="3">
                    <c:v>IV</c:v>
                  </c:pt>
                  <c:pt idx="4">
                    <c:v>I</c:v>
                  </c:pt>
                  <c:pt idx="5">
                    <c:v>II</c:v>
                  </c:pt>
                  <c:pt idx="6">
                    <c:v>III</c:v>
                  </c:pt>
                  <c:pt idx="7">
                    <c:v>IV</c:v>
                  </c:pt>
                  <c:pt idx="8">
                    <c:v>I</c:v>
                  </c:pt>
                  <c:pt idx="9">
                    <c:v>II</c:v>
                  </c:pt>
                  <c:pt idx="10">
                    <c:v>III</c:v>
                  </c:pt>
                  <c:pt idx="11">
                    <c:v>IV</c:v>
                  </c:pt>
                </c:lvl>
                <c:lvl>
                  <c:pt idx="0">
                    <c:v>2021</c:v>
                  </c:pt>
                  <c:pt idx="4">
                    <c:v>2022</c:v>
                  </c:pt>
                  <c:pt idx="8">
                    <c:v>2023</c:v>
                  </c:pt>
                </c:lvl>
              </c:multiLvlStrCache>
            </c:multiLvlStrRef>
          </c:cat>
          <c:val>
            <c:numRef>
              <c:f>Лист1!$D$2:$D$13</c:f>
              <c:numCache>
                <c:formatCode>General</c:formatCode>
                <c:ptCount val="12"/>
              </c:numCache>
            </c:numRef>
          </c:val>
          <c:extLst>
            <c:ext xmlns:c16="http://schemas.microsoft.com/office/drawing/2014/chart" uri="{C3380CC4-5D6E-409C-BE32-E72D297353CC}">
              <c16:uniqueId val="{00000016-024D-4D1D-A88C-A040FAC630ED}"/>
            </c:ext>
          </c:extLst>
        </c:ser>
        <c:dLbls>
          <c:showLegendKey val="0"/>
          <c:showVal val="0"/>
          <c:showCatName val="0"/>
          <c:showSerName val="0"/>
          <c:showPercent val="0"/>
          <c:showBubbleSize val="0"/>
        </c:dLbls>
        <c:gapWidth val="35"/>
        <c:axId val="472971256"/>
        <c:axId val="472969456"/>
      </c:barChart>
      <c:catAx>
        <c:axId val="-1527629664"/>
        <c:scaling>
          <c:orientation val="minMax"/>
        </c:scaling>
        <c:delete val="0"/>
        <c:axPos val="b"/>
        <c:numFmt formatCode="General" sourceLinked="1"/>
        <c:majorTickMark val="none"/>
        <c:minorTickMark val="none"/>
        <c:tickLblPos val="nextTo"/>
        <c:spPr>
          <a:noFill/>
          <a:ln w="9525" cap="flat" cmpd="sng" algn="ctr">
            <a:solidFill>
              <a:schemeClr val="tx1">
                <a:lumMod val="15000"/>
                <a:lumOff val="85000"/>
              </a:schemeClr>
            </a:solidFill>
            <a:round/>
          </a:ln>
          <a:effectLst/>
        </c:spPr>
        <c:txPr>
          <a:bodyPr rot="-60000000" vert="horz"/>
          <a:lstStyle/>
          <a:p>
            <a:pPr>
              <a:defRPr/>
            </a:pPr>
            <a:endParaRPr lang="ru-RU"/>
          </a:p>
        </c:txPr>
        <c:crossAx val="-1527635648"/>
        <c:crosses val="autoZero"/>
        <c:auto val="1"/>
        <c:lblAlgn val="ctr"/>
        <c:lblOffset val="0"/>
        <c:noMultiLvlLbl val="0"/>
      </c:catAx>
      <c:valAx>
        <c:axId val="-1527635648"/>
        <c:scaling>
          <c:orientation val="minMax"/>
          <c:min val="0"/>
        </c:scaling>
        <c:delete val="0"/>
        <c:axPos val="l"/>
        <c:majorGridlines>
          <c:spPr>
            <a:ln w="9525" cap="flat" cmpd="sng" algn="ctr">
              <a:solidFill>
                <a:schemeClr val="tx1">
                  <a:lumMod val="15000"/>
                  <a:lumOff val="85000"/>
                </a:schemeClr>
              </a:solidFill>
              <a:prstDash val="sysDot"/>
              <a:round/>
            </a:ln>
            <a:effectLst/>
          </c:spPr>
        </c:majorGridlines>
        <c:numFmt formatCode="#,##0" sourceLinked="0"/>
        <c:majorTickMark val="out"/>
        <c:minorTickMark val="none"/>
        <c:tickLblPos val="nextTo"/>
        <c:spPr>
          <a:noFill/>
          <a:ln>
            <a:noFill/>
          </a:ln>
          <a:effectLst/>
        </c:spPr>
        <c:txPr>
          <a:bodyPr rot="-60000000" vert="horz"/>
          <a:lstStyle/>
          <a:p>
            <a:pPr>
              <a:defRPr sz="700"/>
            </a:pPr>
            <a:endParaRPr lang="ru-RU"/>
          </a:p>
        </c:txPr>
        <c:crossAx val="-1527629664"/>
        <c:crosses val="autoZero"/>
        <c:crossBetween val="between"/>
        <c:majorUnit val="5000"/>
      </c:valAx>
      <c:valAx>
        <c:axId val="472969456"/>
        <c:scaling>
          <c:orientation val="minMax"/>
          <c:max val="20000"/>
          <c:min val="0"/>
        </c:scaling>
        <c:delete val="0"/>
        <c:axPos val="r"/>
        <c:numFmt formatCode="#,##0" sourceLinked="0"/>
        <c:majorTickMark val="none"/>
        <c:minorTickMark val="none"/>
        <c:tickLblPos val="nextTo"/>
        <c:spPr>
          <a:ln>
            <a:noFill/>
          </a:ln>
        </c:spPr>
        <c:txPr>
          <a:bodyPr/>
          <a:lstStyle/>
          <a:p>
            <a:pPr>
              <a:defRPr sz="700"/>
            </a:pPr>
            <a:endParaRPr lang="ru-RU"/>
          </a:p>
        </c:txPr>
        <c:crossAx val="472971256"/>
        <c:crosses val="max"/>
        <c:crossBetween val="between"/>
        <c:majorUnit val="5000"/>
      </c:valAx>
      <c:catAx>
        <c:axId val="472971256"/>
        <c:scaling>
          <c:orientation val="minMax"/>
        </c:scaling>
        <c:delete val="1"/>
        <c:axPos val="b"/>
        <c:numFmt formatCode="General" sourceLinked="1"/>
        <c:majorTickMark val="out"/>
        <c:minorTickMark val="none"/>
        <c:tickLblPos val="nextTo"/>
        <c:crossAx val="472969456"/>
        <c:crosses val="autoZero"/>
        <c:auto val="1"/>
        <c:lblAlgn val="ctr"/>
        <c:lblOffset val="100"/>
        <c:noMultiLvlLbl val="0"/>
      </c:catAx>
      <c:spPr>
        <a:noFill/>
        <a:ln>
          <a:noFill/>
        </a:ln>
        <a:effectLst/>
      </c:spPr>
    </c:plotArea>
    <c:plotVisOnly val="1"/>
    <c:dispBlanksAs val="gap"/>
    <c:showDLblsOverMax val="0"/>
  </c:chart>
  <c:spPr>
    <a:noFill/>
    <a:ln>
      <a:noFill/>
    </a:ln>
    <a:effectLst/>
  </c:spPr>
  <c:txPr>
    <a:bodyPr/>
    <a:lstStyle/>
    <a:p>
      <a:pPr>
        <a:lnSpc>
          <a:spcPct val="50000"/>
        </a:lnSpc>
        <a:defRPr sz="1050">
          <a:solidFill>
            <a:schemeClr val="tx1"/>
          </a:solidFill>
          <a:latin typeface="Arial Narrow" panose="020B0606020202030204" pitchFamily="34" charset="0"/>
          <a:ea typeface="Helvetica" panose="00000500000000000000" pitchFamily="50" charset="0"/>
        </a:defRPr>
      </a:pPr>
      <a:endParaRPr lang="ru-RU"/>
    </a:p>
  </c:txPr>
  <c:externalData r:id="rId1">
    <c:autoUpdate val="0"/>
  </c:externalData>
</c:chartSpace>
</file>

<file path=ppt/charts/chart56.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ru-RU"/>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4.2776980198019808E-2"/>
          <c:y val="6.5984405139378935E-2"/>
          <c:w val="0.90737178217821779"/>
          <c:h val="0.77487253721573013"/>
        </c:manualLayout>
      </c:layout>
      <c:barChart>
        <c:barDir val="col"/>
        <c:grouping val="clustered"/>
        <c:varyColors val="0"/>
        <c:ser>
          <c:idx val="0"/>
          <c:order val="0"/>
          <c:tx>
            <c:strRef>
              <c:f>Лист1!$C$1</c:f>
              <c:strCache>
                <c:ptCount val="1"/>
                <c:pt idx="0">
                  <c:v>0</c:v>
                </c:pt>
              </c:strCache>
            </c:strRef>
          </c:tx>
          <c:spPr>
            <a:ln w="28575">
              <a:noFill/>
            </a:ln>
            <a:effectLst/>
          </c:spPr>
          <c:invertIfNegative val="0"/>
          <c:dPt>
            <c:idx val="0"/>
            <c:invertIfNegative val="0"/>
            <c:bubble3D val="0"/>
            <c:spPr>
              <a:solidFill>
                <a:srgbClr val="7F7F7F"/>
              </a:solidFill>
              <a:ln w="28575">
                <a:noFill/>
              </a:ln>
              <a:effectLst/>
            </c:spPr>
            <c:extLst>
              <c:ext xmlns:c16="http://schemas.microsoft.com/office/drawing/2014/chart" uri="{C3380CC4-5D6E-409C-BE32-E72D297353CC}">
                <c16:uniqueId val="{00000001-905F-4CE7-A2A1-A0ED1ED0C31C}"/>
              </c:ext>
            </c:extLst>
          </c:dPt>
          <c:dPt>
            <c:idx val="1"/>
            <c:invertIfNegative val="0"/>
            <c:bubble3D val="0"/>
            <c:spPr>
              <a:solidFill>
                <a:srgbClr val="7F7F7F"/>
              </a:solidFill>
              <a:ln w="28575">
                <a:noFill/>
              </a:ln>
              <a:effectLst/>
            </c:spPr>
            <c:extLst>
              <c:ext xmlns:c16="http://schemas.microsoft.com/office/drawing/2014/chart" uri="{C3380CC4-5D6E-409C-BE32-E72D297353CC}">
                <c16:uniqueId val="{00000003-905F-4CE7-A2A1-A0ED1ED0C31C}"/>
              </c:ext>
            </c:extLst>
          </c:dPt>
          <c:dPt>
            <c:idx val="2"/>
            <c:invertIfNegative val="0"/>
            <c:bubble3D val="0"/>
            <c:spPr>
              <a:solidFill>
                <a:srgbClr val="7F7F7F"/>
              </a:solidFill>
              <a:ln w="28575">
                <a:noFill/>
              </a:ln>
              <a:effectLst/>
            </c:spPr>
            <c:extLst>
              <c:ext xmlns:c16="http://schemas.microsoft.com/office/drawing/2014/chart" uri="{C3380CC4-5D6E-409C-BE32-E72D297353CC}">
                <c16:uniqueId val="{00000005-905F-4CE7-A2A1-A0ED1ED0C31C}"/>
              </c:ext>
            </c:extLst>
          </c:dPt>
          <c:dPt>
            <c:idx val="3"/>
            <c:invertIfNegative val="0"/>
            <c:bubble3D val="0"/>
            <c:spPr>
              <a:solidFill>
                <a:srgbClr val="7F7F7F"/>
              </a:solidFill>
              <a:ln w="28575">
                <a:noFill/>
              </a:ln>
              <a:effectLst/>
            </c:spPr>
            <c:extLst>
              <c:ext xmlns:c16="http://schemas.microsoft.com/office/drawing/2014/chart" uri="{C3380CC4-5D6E-409C-BE32-E72D297353CC}">
                <c16:uniqueId val="{00000007-905F-4CE7-A2A1-A0ED1ED0C31C}"/>
              </c:ext>
            </c:extLst>
          </c:dPt>
          <c:dPt>
            <c:idx val="4"/>
            <c:invertIfNegative val="0"/>
            <c:bubble3D val="0"/>
            <c:spPr>
              <a:solidFill>
                <a:srgbClr val="7F7F7F"/>
              </a:solidFill>
              <a:ln w="28575">
                <a:noFill/>
              </a:ln>
              <a:effectLst/>
            </c:spPr>
            <c:extLst>
              <c:ext xmlns:c16="http://schemas.microsoft.com/office/drawing/2014/chart" uri="{C3380CC4-5D6E-409C-BE32-E72D297353CC}">
                <c16:uniqueId val="{00000009-905F-4CE7-A2A1-A0ED1ED0C31C}"/>
              </c:ext>
            </c:extLst>
          </c:dPt>
          <c:dPt>
            <c:idx val="5"/>
            <c:invertIfNegative val="0"/>
            <c:bubble3D val="0"/>
            <c:spPr>
              <a:solidFill>
                <a:schemeClr val="accent3">
                  <a:lumMod val="50000"/>
                </a:schemeClr>
              </a:solidFill>
              <a:ln w="28575">
                <a:noFill/>
              </a:ln>
              <a:effectLst/>
            </c:spPr>
            <c:extLst>
              <c:ext xmlns:c16="http://schemas.microsoft.com/office/drawing/2014/chart" uri="{C3380CC4-5D6E-409C-BE32-E72D297353CC}">
                <c16:uniqueId val="{0000000B-905F-4CE7-A2A1-A0ED1ED0C31C}"/>
              </c:ext>
            </c:extLst>
          </c:dPt>
          <c:dPt>
            <c:idx val="6"/>
            <c:invertIfNegative val="0"/>
            <c:bubble3D val="0"/>
            <c:spPr>
              <a:solidFill>
                <a:schemeClr val="accent3">
                  <a:lumMod val="50000"/>
                </a:schemeClr>
              </a:solidFill>
              <a:ln w="28575">
                <a:noFill/>
              </a:ln>
              <a:effectLst/>
            </c:spPr>
            <c:extLst>
              <c:ext xmlns:c16="http://schemas.microsoft.com/office/drawing/2014/chart" uri="{C3380CC4-5D6E-409C-BE32-E72D297353CC}">
                <c16:uniqueId val="{0000000D-905F-4CE7-A2A1-A0ED1ED0C31C}"/>
              </c:ext>
            </c:extLst>
          </c:dPt>
          <c:dPt>
            <c:idx val="7"/>
            <c:invertIfNegative val="0"/>
            <c:bubble3D val="0"/>
            <c:spPr>
              <a:solidFill>
                <a:schemeClr val="accent3">
                  <a:lumMod val="50000"/>
                </a:schemeClr>
              </a:solidFill>
              <a:ln w="28575">
                <a:noFill/>
              </a:ln>
              <a:effectLst/>
            </c:spPr>
            <c:extLst>
              <c:ext xmlns:c16="http://schemas.microsoft.com/office/drawing/2014/chart" uri="{C3380CC4-5D6E-409C-BE32-E72D297353CC}">
                <c16:uniqueId val="{0000000F-905F-4CE7-A2A1-A0ED1ED0C31C}"/>
              </c:ext>
            </c:extLst>
          </c:dPt>
          <c:dLbls>
            <c:dLbl>
              <c:idx val="5"/>
              <c:numFmt formatCode="#,##0" sourceLinked="0"/>
              <c:spPr>
                <a:noFill/>
                <a:ln>
                  <a:noFill/>
                </a:ln>
                <a:effectLst/>
              </c:spPr>
              <c:txPr>
                <a:bodyPr wrap="square" lIns="38100" tIns="19050" rIns="38100" bIns="19050" anchor="ctr">
                  <a:spAutoFit/>
                </a:bodyPr>
                <a:lstStyle/>
                <a:p>
                  <a:pPr>
                    <a:defRPr sz="700" b="1">
                      <a:solidFill>
                        <a:schemeClr val="accent3">
                          <a:lumMod val="50000"/>
                        </a:schemeClr>
                      </a:solidFill>
                    </a:defRPr>
                  </a:pPr>
                  <a:endParaRPr lang="ru-RU"/>
                </a:p>
              </c:txPr>
              <c:showLegendKey val="0"/>
              <c:showVal val="1"/>
              <c:showCatName val="0"/>
              <c:showSerName val="0"/>
              <c:showPercent val="0"/>
              <c:showBubbleSize val="0"/>
              <c:extLst>
                <c:ext xmlns:c16="http://schemas.microsoft.com/office/drawing/2014/chart" uri="{C3380CC4-5D6E-409C-BE32-E72D297353CC}">
                  <c16:uniqueId val="{0000000B-905F-4CE7-A2A1-A0ED1ED0C31C}"/>
                </c:ext>
              </c:extLst>
            </c:dLbl>
            <c:dLbl>
              <c:idx val="6"/>
              <c:numFmt formatCode="#,##0" sourceLinked="0"/>
              <c:spPr>
                <a:noFill/>
                <a:ln>
                  <a:noFill/>
                </a:ln>
                <a:effectLst/>
              </c:spPr>
              <c:txPr>
                <a:bodyPr wrap="square" lIns="38100" tIns="19050" rIns="38100" bIns="19050" anchor="ctr">
                  <a:spAutoFit/>
                </a:bodyPr>
                <a:lstStyle/>
                <a:p>
                  <a:pPr>
                    <a:defRPr sz="700" b="1">
                      <a:solidFill>
                        <a:schemeClr val="accent3">
                          <a:lumMod val="50000"/>
                        </a:schemeClr>
                      </a:solidFill>
                    </a:defRPr>
                  </a:pPr>
                  <a:endParaRPr lang="ru-RU"/>
                </a:p>
              </c:txPr>
              <c:showLegendKey val="0"/>
              <c:showVal val="1"/>
              <c:showCatName val="0"/>
              <c:showSerName val="0"/>
              <c:showPercent val="0"/>
              <c:showBubbleSize val="0"/>
              <c:extLst>
                <c:ext xmlns:c16="http://schemas.microsoft.com/office/drawing/2014/chart" uri="{C3380CC4-5D6E-409C-BE32-E72D297353CC}">
                  <c16:uniqueId val="{0000000D-905F-4CE7-A2A1-A0ED1ED0C31C}"/>
                </c:ext>
              </c:extLst>
            </c:dLbl>
            <c:dLbl>
              <c:idx val="7"/>
              <c:numFmt formatCode="#,##0" sourceLinked="0"/>
              <c:spPr>
                <a:noFill/>
                <a:ln>
                  <a:noFill/>
                </a:ln>
                <a:effectLst/>
              </c:spPr>
              <c:txPr>
                <a:bodyPr wrap="square" lIns="38100" tIns="19050" rIns="38100" bIns="19050" anchor="ctr">
                  <a:spAutoFit/>
                </a:bodyPr>
                <a:lstStyle/>
                <a:p>
                  <a:pPr>
                    <a:defRPr sz="700" b="1">
                      <a:solidFill>
                        <a:schemeClr val="accent3">
                          <a:lumMod val="50000"/>
                        </a:schemeClr>
                      </a:solidFill>
                    </a:defRPr>
                  </a:pPr>
                  <a:endParaRPr lang="ru-RU"/>
                </a:p>
              </c:txPr>
              <c:showLegendKey val="0"/>
              <c:showVal val="1"/>
              <c:showCatName val="0"/>
              <c:showSerName val="0"/>
              <c:showPercent val="0"/>
              <c:showBubbleSize val="0"/>
              <c:extLst>
                <c:ext xmlns:c16="http://schemas.microsoft.com/office/drawing/2014/chart" uri="{C3380CC4-5D6E-409C-BE32-E72D297353CC}">
                  <c16:uniqueId val="{0000000F-905F-4CE7-A2A1-A0ED1ED0C31C}"/>
                </c:ext>
              </c:extLst>
            </c:dLbl>
            <c:numFmt formatCode="#,##0" sourceLinked="0"/>
            <c:spPr>
              <a:noFill/>
              <a:ln>
                <a:noFill/>
              </a:ln>
              <a:effectLst/>
            </c:spPr>
            <c:txPr>
              <a:bodyPr wrap="square" lIns="38100" tIns="19050" rIns="38100" bIns="19050" anchor="ctr">
                <a:spAutoFit/>
              </a:bodyPr>
              <a:lstStyle/>
              <a:p>
                <a:pPr>
                  <a:defRPr sz="700"/>
                </a:pPr>
                <a:endParaRPr lang="ru-RU"/>
              </a:p>
            </c:txPr>
            <c:showLegendKey val="0"/>
            <c:showVal val="1"/>
            <c:showCatName val="0"/>
            <c:showSerName val="0"/>
            <c:showPercent val="0"/>
            <c:showBubbleSize val="0"/>
            <c:showLeaderLines val="0"/>
            <c:extLst>
              <c:ext xmlns:c15="http://schemas.microsoft.com/office/drawing/2012/chart" uri="{CE6537A1-D6FC-4f65-9D91-7224C49458BB}">
                <c15:showLeaderLines val="1"/>
              </c:ext>
            </c:extLst>
          </c:dLbls>
          <c:cat>
            <c:multiLvlStrRef>
              <c:f>Лист1!$A$2:$B$9</c:f>
              <c:multiLvlStrCache>
                <c:ptCount val="8"/>
                <c:lvl>
                  <c:pt idx="0">
                    <c:v>I</c:v>
                  </c:pt>
                  <c:pt idx="1">
                    <c:v>II</c:v>
                  </c:pt>
                  <c:pt idx="2">
                    <c:v>III</c:v>
                  </c:pt>
                  <c:pt idx="3">
                    <c:v>IV</c:v>
                  </c:pt>
                  <c:pt idx="4">
                    <c:v>I</c:v>
                  </c:pt>
                  <c:pt idx="5">
                    <c:v>II</c:v>
                  </c:pt>
                  <c:pt idx="6">
                    <c:v>III</c:v>
                  </c:pt>
                  <c:pt idx="7">
                    <c:v>IV</c:v>
                  </c:pt>
                </c:lvl>
                <c:lvl>
                  <c:pt idx="0">
                    <c:v>2022</c:v>
                  </c:pt>
                  <c:pt idx="4">
                    <c:v>2023</c:v>
                  </c:pt>
                </c:lvl>
              </c:multiLvlStrCache>
            </c:multiLvlStrRef>
          </c:cat>
          <c:val>
            <c:numRef>
              <c:f>Лист1!$C$2:$C$9</c:f>
              <c:numCache>
                <c:formatCode>#,##0.00</c:formatCode>
                <c:ptCount val="8"/>
                <c:pt idx="0">
                  <c:v>12022</c:v>
                </c:pt>
                <c:pt idx="1">
                  <c:v>12033</c:v>
                </c:pt>
                <c:pt idx="2">
                  <c:v>14375</c:v>
                </c:pt>
                <c:pt idx="3">
                  <c:v>13701</c:v>
                </c:pt>
                <c:pt idx="4">
                  <c:v>12484</c:v>
                </c:pt>
                <c:pt idx="5">
                  <c:v>14190</c:v>
                </c:pt>
                <c:pt idx="6">
                  <c:v>16398</c:v>
                </c:pt>
                <c:pt idx="7">
                  <c:v>18345</c:v>
                </c:pt>
              </c:numCache>
            </c:numRef>
          </c:val>
          <c:extLst>
            <c:ext xmlns:c16="http://schemas.microsoft.com/office/drawing/2014/chart" uri="{C3380CC4-5D6E-409C-BE32-E72D297353CC}">
              <c16:uniqueId val="{00000018-905F-4CE7-A2A1-A0ED1ED0C31C}"/>
            </c:ext>
          </c:extLst>
        </c:ser>
        <c:dLbls>
          <c:showLegendKey val="0"/>
          <c:showVal val="0"/>
          <c:showCatName val="0"/>
          <c:showSerName val="0"/>
          <c:showPercent val="0"/>
          <c:showBubbleSize val="0"/>
        </c:dLbls>
        <c:gapWidth val="35"/>
        <c:axId val="-1527629664"/>
        <c:axId val="-1527635648"/>
      </c:barChart>
      <c:catAx>
        <c:axId val="-1527629664"/>
        <c:scaling>
          <c:orientation val="minMax"/>
        </c:scaling>
        <c:delete val="0"/>
        <c:axPos val="b"/>
        <c:numFmt formatCode="General" sourceLinked="1"/>
        <c:majorTickMark val="none"/>
        <c:minorTickMark val="none"/>
        <c:tickLblPos val="nextTo"/>
        <c:spPr>
          <a:noFill/>
          <a:ln w="9525" cap="flat" cmpd="sng" algn="ctr">
            <a:solidFill>
              <a:schemeClr val="tx1">
                <a:lumMod val="15000"/>
                <a:lumOff val="85000"/>
              </a:schemeClr>
            </a:solidFill>
            <a:round/>
          </a:ln>
          <a:effectLst/>
        </c:spPr>
        <c:txPr>
          <a:bodyPr rot="-60000000" vert="horz"/>
          <a:lstStyle/>
          <a:p>
            <a:pPr>
              <a:defRPr/>
            </a:pPr>
            <a:endParaRPr lang="ru-RU"/>
          </a:p>
        </c:txPr>
        <c:crossAx val="-1527635648"/>
        <c:crosses val="autoZero"/>
        <c:auto val="1"/>
        <c:lblAlgn val="ctr"/>
        <c:lblOffset val="0"/>
        <c:noMultiLvlLbl val="0"/>
      </c:catAx>
      <c:valAx>
        <c:axId val="-1527635648"/>
        <c:scaling>
          <c:orientation val="minMax"/>
        </c:scaling>
        <c:delete val="0"/>
        <c:axPos val="l"/>
        <c:majorGridlines>
          <c:spPr>
            <a:ln w="9525" cap="flat" cmpd="sng" algn="ctr">
              <a:solidFill>
                <a:schemeClr val="tx1">
                  <a:lumMod val="15000"/>
                  <a:lumOff val="85000"/>
                </a:schemeClr>
              </a:solidFill>
              <a:prstDash val="sysDot"/>
              <a:round/>
            </a:ln>
            <a:effectLst/>
          </c:spPr>
        </c:majorGridlines>
        <c:numFmt formatCode="#,##0" sourceLinked="0"/>
        <c:majorTickMark val="none"/>
        <c:minorTickMark val="none"/>
        <c:tickLblPos val="nextTo"/>
        <c:spPr>
          <a:noFill/>
          <a:ln>
            <a:noFill/>
          </a:ln>
          <a:effectLst/>
        </c:spPr>
        <c:txPr>
          <a:bodyPr rot="-60000000" vert="horz"/>
          <a:lstStyle/>
          <a:p>
            <a:pPr>
              <a:defRPr sz="700"/>
            </a:pPr>
            <a:endParaRPr lang="ru-RU"/>
          </a:p>
        </c:txPr>
        <c:crossAx val="-1527629664"/>
        <c:crosses val="autoZero"/>
        <c:crossBetween val="between"/>
        <c:majorUnit val="5000"/>
      </c:valAx>
      <c:spPr>
        <a:noFill/>
        <a:ln>
          <a:noFill/>
        </a:ln>
        <a:effectLst/>
      </c:spPr>
    </c:plotArea>
    <c:plotVisOnly val="1"/>
    <c:dispBlanksAs val="gap"/>
    <c:showDLblsOverMax val="0"/>
  </c:chart>
  <c:spPr>
    <a:noFill/>
    <a:ln>
      <a:noFill/>
    </a:ln>
    <a:effectLst/>
  </c:spPr>
  <c:txPr>
    <a:bodyPr/>
    <a:lstStyle/>
    <a:p>
      <a:pPr>
        <a:lnSpc>
          <a:spcPct val="50000"/>
        </a:lnSpc>
        <a:defRPr sz="1050">
          <a:solidFill>
            <a:schemeClr val="tx1"/>
          </a:solidFill>
          <a:latin typeface="Arial Narrow" panose="020B0606020202030204" pitchFamily="34" charset="0"/>
          <a:ea typeface="Helvetica" panose="00000500000000000000" pitchFamily="50" charset="0"/>
        </a:defRPr>
      </a:pPr>
      <a:endParaRPr lang="ru-RU"/>
    </a:p>
  </c:txPr>
  <c:externalData r:id="rId1">
    <c:autoUpdate val="0"/>
  </c:externalData>
</c:chartSpace>
</file>

<file path=ppt/charts/chart57.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ru-RU"/>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4.2776980198019808E-2"/>
          <c:y val="6.5984405139378935E-2"/>
          <c:w val="0.90737178217821779"/>
          <c:h val="0.77487253721573013"/>
        </c:manualLayout>
      </c:layout>
      <c:barChart>
        <c:barDir val="col"/>
        <c:grouping val="clustered"/>
        <c:varyColors val="0"/>
        <c:ser>
          <c:idx val="0"/>
          <c:order val="0"/>
          <c:tx>
            <c:strRef>
              <c:f>Лист1!$C$1</c:f>
              <c:strCache>
                <c:ptCount val="1"/>
                <c:pt idx="0">
                  <c:v>Столбец2</c:v>
                </c:pt>
              </c:strCache>
            </c:strRef>
          </c:tx>
          <c:spPr>
            <a:ln w="28575">
              <a:noFill/>
            </a:ln>
            <a:effectLst/>
          </c:spPr>
          <c:invertIfNegative val="0"/>
          <c:dPt>
            <c:idx val="0"/>
            <c:invertIfNegative val="0"/>
            <c:bubble3D val="0"/>
            <c:spPr>
              <a:solidFill>
                <a:srgbClr val="7F7F7F"/>
              </a:solidFill>
              <a:ln w="28575">
                <a:noFill/>
              </a:ln>
              <a:effectLst/>
            </c:spPr>
            <c:extLst>
              <c:ext xmlns:c16="http://schemas.microsoft.com/office/drawing/2014/chart" uri="{C3380CC4-5D6E-409C-BE32-E72D297353CC}">
                <c16:uniqueId val="{00000001-905F-4CE7-A2A1-A0ED1ED0C31C}"/>
              </c:ext>
            </c:extLst>
          </c:dPt>
          <c:dPt>
            <c:idx val="1"/>
            <c:invertIfNegative val="0"/>
            <c:bubble3D val="0"/>
            <c:spPr>
              <a:solidFill>
                <a:srgbClr val="7F7F7F"/>
              </a:solidFill>
              <a:ln w="28575">
                <a:noFill/>
              </a:ln>
              <a:effectLst/>
            </c:spPr>
            <c:extLst>
              <c:ext xmlns:c16="http://schemas.microsoft.com/office/drawing/2014/chart" uri="{C3380CC4-5D6E-409C-BE32-E72D297353CC}">
                <c16:uniqueId val="{00000003-905F-4CE7-A2A1-A0ED1ED0C31C}"/>
              </c:ext>
            </c:extLst>
          </c:dPt>
          <c:dPt>
            <c:idx val="2"/>
            <c:invertIfNegative val="0"/>
            <c:bubble3D val="0"/>
            <c:spPr>
              <a:solidFill>
                <a:srgbClr val="7F7F7F"/>
              </a:solidFill>
              <a:ln w="28575">
                <a:noFill/>
              </a:ln>
              <a:effectLst/>
            </c:spPr>
            <c:extLst>
              <c:ext xmlns:c16="http://schemas.microsoft.com/office/drawing/2014/chart" uri="{C3380CC4-5D6E-409C-BE32-E72D297353CC}">
                <c16:uniqueId val="{00000005-905F-4CE7-A2A1-A0ED1ED0C31C}"/>
              </c:ext>
            </c:extLst>
          </c:dPt>
          <c:dPt>
            <c:idx val="3"/>
            <c:invertIfNegative val="0"/>
            <c:bubble3D val="0"/>
            <c:spPr>
              <a:solidFill>
                <a:srgbClr val="7F7F7F"/>
              </a:solidFill>
              <a:ln w="28575">
                <a:noFill/>
              </a:ln>
              <a:effectLst/>
            </c:spPr>
            <c:extLst>
              <c:ext xmlns:c16="http://schemas.microsoft.com/office/drawing/2014/chart" uri="{C3380CC4-5D6E-409C-BE32-E72D297353CC}">
                <c16:uniqueId val="{00000007-905F-4CE7-A2A1-A0ED1ED0C31C}"/>
              </c:ext>
            </c:extLst>
          </c:dPt>
          <c:dPt>
            <c:idx val="4"/>
            <c:invertIfNegative val="0"/>
            <c:bubble3D val="0"/>
            <c:spPr>
              <a:solidFill>
                <a:srgbClr val="7F7F7F"/>
              </a:solidFill>
              <a:ln w="28575">
                <a:noFill/>
              </a:ln>
              <a:effectLst/>
            </c:spPr>
            <c:extLst>
              <c:ext xmlns:c16="http://schemas.microsoft.com/office/drawing/2014/chart" uri="{C3380CC4-5D6E-409C-BE32-E72D297353CC}">
                <c16:uniqueId val="{00000009-905F-4CE7-A2A1-A0ED1ED0C31C}"/>
              </c:ext>
            </c:extLst>
          </c:dPt>
          <c:dPt>
            <c:idx val="5"/>
            <c:invertIfNegative val="0"/>
            <c:bubble3D val="0"/>
            <c:spPr>
              <a:solidFill>
                <a:schemeClr val="accent6">
                  <a:lumMod val="50000"/>
                </a:schemeClr>
              </a:solidFill>
              <a:ln w="28575">
                <a:noFill/>
              </a:ln>
              <a:effectLst/>
            </c:spPr>
            <c:extLst>
              <c:ext xmlns:c16="http://schemas.microsoft.com/office/drawing/2014/chart" uri="{C3380CC4-5D6E-409C-BE32-E72D297353CC}">
                <c16:uniqueId val="{0000000B-905F-4CE7-A2A1-A0ED1ED0C31C}"/>
              </c:ext>
            </c:extLst>
          </c:dPt>
          <c:dPt>
            <c:idx val="6"/>
            <c:invertIfNegative val="0"/>
            <c:bubble3D val="0"/>
            <c:spPr>
              <a:solidFill>
                <a:schemeClr val="accent6">
                  <a:lumMod val="50000"/>
                </a:schemeClr>
              </a:solidFill>
              <a:ln w="28575">
                <a:noFill/>
              </a:ln>
              <a:effectLst/>
            </c:spPr>
            <c:extLst>
              <c:ext xmlns:c16="http://schemas.microsoft.com/office/drawing/2014/chart" uri="{C3380CC4-5D6E-409C-BE32-E72D297353CC}">
                <c16:uniqueId val="{0000000D-905F-4CE7-A2A1-A0ED1ED0C31C}"/>
              </c:ext>
            </c:extLst>
          </c:dPt>
          <c:dPt>
            <c:idx val="7"/>
            <c:invertIfNegative val="0"/>
            <c:bubble3D val="0"/>
            <c:spPr>
              <a:solidFill>
                <a:schemeClr val="accent6">
                  <a:lumMod val="50000"/>
                </a:schemeClr>
              </a:solidFill>
              <a:ln w="28575">
                <a:noFill/>
              </a:ln>
              <a:effectLst/>
            </c:spPr>
            <c:extLst>
              <c:ext xmlns:c16="http://schemas.microsoft.com/office/drawing/2014/chart" uri="{C3380CC4-5D6E-409C-BE32-E72D297353CC}">
                <c16:uniqueId val="{0000000F-905F-4CE7-A2A1-A0ED1ED0C31C}"/>
              </c:ext>
            </c:extLst>
          </c:dPt>
          <c:dLbls>
            <c:dLbl>
              <c:idx val="5"/>
              <c:numFmt formatCode="#,##0" sourceLinked="0"/>
              <c:spPr>
                <a:noFill/>
                <a:ln>
                  <a:noFill/>
                </a:ln>
                <a:effectLst/>
              </c:spPr>
              <c:txPr>
                <a:bodyPr wrap="square" lIns="38100" tIns="19050" rIns="38100" bIns="19050" anchor="ctr">
                  <a:spAutoFit/>
                </a:bodyPr>
                <a:lstStyle/>
                <a:p>
                  <a:pPr>
                    <a:defRPr sz="700" b="1">
                      <a:solidFill>
                        <a:srgbClr val="632523"/>
                      </a:solidFill>
                    </a:defRPr>
                  </a:pPr>
                  <a:endParaRPr lang="ru-RU"/>
                </a:p>
              </c:txPr>
              <c:showLegendKey val="0"/>
              <c:showVal val="1"/>
              <c:showCatName val="0"/>
              <c:showSerName val="0"/>
              <c:showPercent val="0"/>
              <c:showBubbleSize val="0"/>
              <c:extLst>
                <c:ext xmlns:c16="http://schemas.microsoft.com/office/drawing/2014/chart" uri="{C3380CC4-5D6E-409C-BE32-E72D297353CC}">
                  <c16:uniqueId val="{0000000B-905F-4CE7-A2A1-A0ED1ED0C31C}"/>
                </c:ext>
              </c:extLst>
            </c:dLbl>
            <c:dLbl>
              <c:idx val="6"/>
              <c:numFmt formatCode="#,##0" sourceLinked="0"/>
              <c:spPr>
                <a:noFill/>
                <a:ln>
                  <a:noFill/>
                </a:ln>
                <a:effectLst/>
              </c:spPr>
              <c:txPr>
                <a:bodyPr wrap="square" lIns="38100" tIns="19050" rIns="38100" bIns="19050" anchor="ctr">
                  <a:spAutoFit/>
                </a:bodyPr>
                <a:lstStyle/>
                <a:p>
                  <a:pPr>
                    <a:defRPr sz="700" b="1">
                      <a:solidFill>
                        <a:srgbClr val="632523"/>
                      </a:solidFill>
                    </a:defRPr>
                  </a:pPr>
                  <a:endParaRPr lang="ru-RU"/>
                </a:p>
              </c:txPr>
              <c:showLegendKey val="0"/>
              <c:showVal val="1"/>
              <c:showCatName val="0"/>
              <c:showSerName val="0"/>
              <c:showPercent val="0"/>
              <c:showBubbleSize val="0"/>
              <c:extLst>
                <c:ext xmlns:c16="http://schemas.microsoft.com/office/drawing/2014/chart" uri="{C3380CC4-5D6E-409C-BE32-E72D297353CC}">
                  <c16:uniqueId val="{0000000D-905F-4CE7-A2A1-A0ED1ED0C31C}"/>
                </c:ext>
              </c:extLst>
            </c:dLbl>
            <c:dLbl>
              <c:idx val="7"/>
              <c:numFmt formatCode="#,##0" sourceLinked="0"/>
              <c:spPr>
                <a:noFill/>
                <a:ln>
                  <a:noFill/>
                </a:ln>
                <a:effectLst/>
              </c:spPr>
              <c:txPr>
                <a:bodyPr wrap="square" lIns="38100" tIns="19050" rIns="38100" bIns="19050" anchor="ctr">
                  <a:spAutoFit/>
                </a:bodyPr>
                <a:lstStyle/>
                <a:p>
                  <a:pPr>
                    <a:defRPr sz="700" b="1">
                      <a:solidFill>
                        <a:srgbClr val="632523"/>
                      </a:solidFill>
                    </a:defRPr>
                  </a:pPr>
                  <a:endParaRPr lang="ru-RU"/>
                </a:p>
              </c:txPr>
              <c:showLegendKey val="0"/>
              <c:showVal val="1"/>
              <c:showCatName val="0"/>
              <c:showSerName val="0"/>
              <c:showPercent val="0"/>
              <c:showBubbleSize val="0"/>
              <c:extLst>
                <c:ext xmlns:c16="http://schemas.microsoft.com/office/drawing/2014/chart" uri="{C3380CC4-5D6E-409C-BE32-E72D297353CC}">
                  <c16:uniqueId val="{0000000F-905F-4CE7-A2A1-A0ED1ED0C31C}"/>
                </c:ext>
              </c:extLst>
            </c:dLbl>
            <c:numFmt formatCode="#,##0" sourceLinked="0"/>
            <c:spPr>
              <a:noFill/>
              <a:ln>
                <a:noFill/>
              </a:ln>
              <a:effectLst/>
            </c:spPr>
            <c:txPr>
              <a:bodyPr wrap="square" lIns="38100" tIns="19050" rIns="38100" bIns="19050" anchor="ctr">
                <a:spAutoFit/>
              </a:bodyPr>
              <a:lstStyle/>
              <a:p>
                <a:pPr>
                  <a:defRPr sz="700"/>
                </a:pPr>
                <a:endParaRPr lang="ru-RU"/>
              </a:p>
            </c:txPr>
            <c:showLegendKey val="0"/>
            <c:showVal val="1"/>
            <c:showCatName val="0"/>
            <c:showSerName val="0"/>
            <c:showPercent val="0"/>
            <c:showBubbleSize val="0"/>
            <c:showLeaderLines val="0"/>
            <c:extLst>
              <c:ext xmlns:c15="http://schemas.microsoft.com/office/drawing/2012/chart" uri="{CE6537A1-D6FC-4f65-9D91-7224C49458BB}">
                <c15:showLeaderLines val="1"/>
              </c:ext>
            </c:extLst>
          </c:dLbls>
          <c:cat>
            <c:multiLvlStrRef>
              <c:f>Лист1!$A$2:$B$9</c:f>
              <c:multiLvlStrCache>
                <c:ptCount val="8"/>
                <c:lvl>
                  <c:pt idx="0">
                    <c:v>I</c:v>
                  </c:pt>
                  <c:pt idx="1">
                    <c:v>II</c:v>
                  </c:pt>
                  <c:pt idx="2">
                    <c:v>III</c:v>
                  </c:pt>
                  <c:pt idx="3">
                    <c:v>IV</c:v>
                  </c:pt>
                  <c:pt idx="4">
                    <c:v>I</c:v>
                  </c:pt>
                  <c:pt idx="5">
                    <c:v>II</c:v>
                  </c:pt>
                  <c:pt idx="6">
                    <c:v>III</c:v>
                  </c:pt>
                  <c:pt idx="7">
                    <c:v>IV</c:v>
                  </c:pt>
                </c:lvl>
                <c:lvl>
                  <c:pt idx="0">
                    <c:v>2022</c:v>
                  </c:pt>
                  <c:pt idx="4">
                    <c:v>2023</c:v>
                  </c:pt>
                </c:lvl>
              </c:multiLvlStrCache>
            </c:multiLvlStrRef>
          </c:cat>
          <c:val>
            <c:numRef>
              <c:f>Лист1!$C$2:$C$9</c:f>
              <c:numCache>
                <c:formatCode>#,##0.00</c:formatCode>
                <c:ptCount val="8"/>
                <c:pt idx="0">
                  <c:v>12022</c:v>
                </c:pt>
                <c:pt idx="1">
                  <c:v>12033</c:v>
                </c:pt>
                <c:pt idx="2">
                  <c:v>14375</c:v>
                </c:pt>
                <c:pt idx="3">
                  <c:v>13701</c:v>
                </c:pt>
                <c:pt idx="4">
                  <c:v>12484</c:v>
                </c:pt>
                <c:pt idx="5">
                  <c:v>12565</c:v>
                </c:pt>
                <c:pt idx="6">
                  <c:v>14799</c:v>
                </c:pt>
                <c:pt idx="7">
                  <c:v>15818</c:v>
                </c:pt>
              </c:numCache>
            </c:numRef>
          </c:val>
          <c:extLst>
            <c:ext xmlns:c16="http://schemas.microsoft.com/office/drawing/2014/chart" uri="{C3380CC4-5D6E-409C-BE32-E72D297353CC}">
              <c16:uniqueId val="{00000018-905F-4CE7-A2A1-A0ED1ED0C31C}"/>
            </c:ext>
          </c:extLst>
        </c:ser>
        <c:dLbls>
          <c:showLegendKey val="0"/>
          <c:showVal val="0"/>
          <c:showCatName val="0"/>
          <c:showSerName val="0"/>
          <c:showPercent val="0"/>
          <c:showBubbleSize val="0"/>
        </c:dLbls>
        <c:gapWidth val="35"/>
        <c:axId val="-1527629664"/>
        <c:axId val="-1527635648"/>
      </c:barChart>
      <c:catAx>
        <c:axId val="-1527629664"/>
        <c:scaling>
          <c:orientation val="minMax"/>
        </c:scaling>
        <c:delete val="0"/>
        <c:axPos val="b"/>
        <c:numFmt formatCode="General" sourceLinked="1"/>
        <c:majorTickMark val="none"/>
        <c:minorTickMark val="none"/>
        <c:tickLblPos val="nextTo"/>
        <c:spPr>
          <a:noFill/>
          <a:ln w="9525" cap="flat" cmpd="sng" algn="ctr">
            <a:solidFill>
              <a:schemeClr val="tx1">
                <a:lumMod val="15000"/>
                <a:lumOff val="85000"/>
              </a:schemeClr>
            </a:solidFill>
            <a:round/>
          </a:ln>
          <a:effectLst/>
        </c:spPr>
        <c:txPr>
          <a:bodyPr rot="-60000000" vert="horz"/>
          <a:lstStyle/>
          <a:p>
            <a:pPr>
              <a:defRPr/>
            </a:pPr>
            <a:endParaRPr lang="ru-RU"/>
          </a:p>
        </c:txPr>
        <c:crossAx val="-1527635648"/>
        <c:crosses val="autoZero"/>
        <c:auto val="1"/>
        <c:lblAlgn val="ctr"/>
        <c:lblOffset val="0"/>
        <c:noMultiLvlLbl val="0"/>
      </c:catAx>
      <c:valAx>
        <c:axId val="-1527635648"/>
        <c:scaling>
          <c:orientation val="minMax"/>
          <c:max val="20000"/>
          <c:min val="0"/>
        </c:scaling>
        <c:delete val="0"/>
        <c:axPos val="r"/>
        <c:majorGridlines>
          <c:spPr>
            <a:ln w="9525" cap="flat" cmpd="sng" algn="ctr">
              <a:solidFill>
                <a:schemeClr val="tx1">
                  <a:lumMod val="15000"/>
                  <a:lumOff val="85000"/>
                </a:schemeClr>
              </a:solidFill>
              <a:prstDash val="sysDot"/>
              <a:round/>
            </a:ln>
            <a:effectLst/>
          </c:spPr>
        </c:majorGridlines>
        <c:numFmt formatCode="#,##0" sourceLinked="0"/>
        <c:majorTickMark val="none"/>
        <c:minorTickMark val="none"/>
        <c:tickLblPos val="nextTo"/>
        <c:spPr>
          <a:noFill/>
          <a:ln>
            <a:noFill/>
          </a:ln>
          <a:effectLst/>
        </c:spPr>
        <c:txPr>
          <a:bodyPr rot="-60000000" vert="horz"/>
          <a:lstStyle/>
          <a:p>
            <a:pPr>
              <a:defRPr sz="700"/>
            </a:pPr>
            <a:endParaRPr lang="ru-RU"/>
          </a:p>
        </c:txPr>
        <c:crossAx val="-1527629664"/>
        <c:crosses val="max"/>
        <c:crossBetween val="between"/>
        <c:majorUnit val="5000"/>
      </c:valAx>
      <c:spPr>
        <a:noFill/>
        <a:ln>
          <a:noFill/>
        </a:ln>
        <a:effectLst/>
      </c:spPr>
    </c:plotArea>
    <c:plotVisOnly val="1"/>
    <c:dispBlanksAs val="gap"/>
    <c:showDLblsOverMax val="0"/>
  </c:chart>
  <c:spPr>
    <a:noFill/>
    <a:ln>
      <a:noFill/>
    </a:ln>
    <a:effectLst/>
  </c:spPr>
  <c:txPr>
    <a:bodyPr/>
    <a:lstStyle/>
    <a:p>
      <a:pPr>
        <a:lnSpc>
          <a:spcPct val="50000"/>
        </a:lnSpc>
        <a:defRPr sz="1050">
          <a:solidFill>
            <a:schemeClr val="tx1"/>
          </a:solidFill>
          <a:latin typeface="Arial Narrow" panose="020B0606020202030204" pitchFamily="34" charset="0"/>
          <a:ea typeface="Helvetica" panose="00000500000000000000" pitchFamily="50" charset="0"/>
        </a:defRPr>
      </a:pPr>
      <a:endParaRPr lang="ru-RU"/>
    </a:p>
  </c:txPr>
  <c:externalData r:id="rId1">
    <c:autoUpdate val="0"/>
  </c:externalData>
</c:chartSpace>
</file>

<file path=ppt/charts/chart58.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ru-RU"/>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4.2776980198019808E-2"/>
          <c:y val="6.5984263783967309E-2"/>
          <c:w val="0.90737178217821779"/>
          <c:h val="0.77487253721573013"/>
        </c:manualLayout>
      </c:layout>
      <c:barChart>
        <c:barDir val="col"/>
        <c:grouping val="clustered"/>
        <c:varyColors val="0"/>
        <c:ser>
          <c:idx val="0"/>
          <c:order val="0"/>
          <c:tx>
            <c:strRef>
              <c:f>Лист1!$C$1</c:f>
              <c:strCache>
                <c:ptCount val="1"/>
                <c:pt idx="0">
                  <c:v>Столбец2</c:v>
                </c:pt>
              </c:strCache>
            </c:strRef>
          </c:tx>
          <c:spPr>
            <a:ln w="28575">
              <a:noFill/>
            </a:ln>
            <a:effectLst/>
          </c:spPr>
          <c:invertIfNegative val="0"/>
          <c:dPt>
            <c:idx val="0"/>
            <c:invertIfNegative val="0"/>
            <c:bubble3D val="0"/>
            <c:spPr>
              <a:solidFill>
                <a:srgbClr val="7F7F7F"/>
              </a:solidFill>
              <a:ln w="28575">
                <a:noFill/>
              </a:ln>
              <a:effectLst/>
            </c:spPr>
            <c:extLst>
              <c:ext xmlns:c16="http://schemas.microsoft.com/office/drawing/2014/chart" uri="{C3380CC4-5D6E-409C-BE32-E72D297353CC}">
                <c16:uniqueId val="{00000001-024D-4D1D-A88C-A040FAC630ED}"/>
              </c:ext>
            </c:extLst>
          </c:dPt>
          <c:dPt>
            <c:idx val="1"/>
            <c:invertIfNegative val="0"/>
            <c:bubble3D val="0"/>
            <c:spPr>
              <a:solidFill>
                <a:srgbClr val="7F7F7F"/>
              </a:solidFill>
              <a:ln w="28575">
                <a:noFill/>
              </a:ln>
              <a:effectLst/>
            </c:spPr>
            <c:extLst>
              <c:ext xmlns:c16="http://schemas.microsoft.com/office/drawing/2014/chart" uri="{C3380CC4-5D6E-409C-BE32-E72D297353CC}">
                <c16:uniqueId val="{00000003-024D-4D1D-A88C-A040FAC630ED}"/>
              </c:ext>
            </c:extLst>
          </c:dPt>
          <c:dPt>
            <c:idx val="2"/>
            <c:invertIfNegative val="0"/>
            <c:bubble3D val="0"/>
            <c:spPr>
              <a:solidFill>
                <a:srgbClr val="7F7F7F"/>
              </a:solidFill>
              <a:ln w="28575">
                <a:noFill/>
              </a:ln>
              <a:effectLst/>
            </c:spPr>
            <c:extLst>
              <c:ext xmlns:c16="http://schemas.microsoft.com/office/drawing/2014/chart" uri="{C3380CC4-5D6E-409C-BE32-E72D297353CC}">
                <c16:uniqueId val="{00000005-024D-4D1D-A88C-A040FAC630ED}"/>
              </c:ext>
            </c:extLst>
          </c:dPt>
          <c:dPt>
            <c:idx val="3"/>
            <c:invertIfNegative val="0"/>
            <c:bubble3D val="0"/>
            <c:spPr>
              <a:solidFill>
                <a:srgbClr val="7F7F7F"/>
              </a:solidFill>
              <a:ln w="28575">
                <a:noFill/>
              </a:ln>
              <a:effectLst/>
            </c:spPr>
            <c:extLst>
              <c:ext xmlns:c16="http://schemas.microsoft.com/office/drawing/2014/chart" uri="{C3380CC4-5D6E-409C-BE32-E72D297353CC}">
                <c16:uniqueId val="{00000007-024D-4D1D-A88C-A040FAC630ED}"/>
              </c:ext>
            </c:extLst>
          </c:dPt>
          <c:dPt>
            <c:idx val="4"/>
            <c:invertIfNegative val="0"/>
            <c:bubble3D val="0"/>
            <c:spPr>
              <a:solidFill>
                <a:srgbClr val="7F7F7F"/>
              </a:solidFill>
              <a:ln w="28575">
                <a:noFill/>
              </a:ln>
              <a:effectLst/>
            </c:spPr>
            <c:extLst>
              <c:ext xmlns:c16="http://schemas.microsoft.com/office/drawing/2014/chart" uri="{C3380CC4-5D6E-409C-BE32-E72D297353CC}">
                <c16:uniqueId val="{00000009-024D-4D1D-A88C-A040FAC630ED}"/>
              </c:ext>
            </c:extLst>
          </c:dPt>
          <c:dPt>
            <c:idx val="5"/>
            <c:invertIfNegative val="0"/>
            <c:bubble3D val="0"/>
            <c:spPr>
              <a:solidFill>
                <a:srgbClr val="7F7F7F"/>
              </a:solidFill>
              <a:ln w="28575">
                <a:noFill/>
              </a:ln>
              <a:effectLst/>
            </c:spPr>
            <c:extLst>
              <c:ext xmlns:c16="http://schemas.microsoft.com/office/drawing/2014/chart" uri="{C3380CC4-5D6E-409C-BE32-E72D297353CC}">
                <c16:uniqueId val="{0000000B-024D-4D1D-A88C-A040FAC630ED}"/>
              </c:ext>
            </c:extLst>
          </c:dPt>
          <c:dPt>
            <c:idx val="6"/>
            <c:invertIfNegative val="0"/>
            <c:bubble3D val="0"/>
            <c:spPr>
              <a:solidFill>
                <a:srgbClr val="7F7F7F"/>
              </a:solidFill>
              <a:ln w="28575">
                <a:noFill/>
              </a:ln>
              <a:effectLst/>
            </c:spPr>
            <c:extLst>
              <c:ext xmlns:c16="http://schemas.microsoft.com/office/drawing/2014/chart" uri="{C3380CC4-5D6E-409C-BE32-E72D297353CC}">
                <c16:uniqueId val="{0000000D-024D-4D1D-A88C-A040FAC630ED}"/>
              </c:ext>
            </c:extLst>
          </c:dPt>
          <c:dPt>
            <c:idx val="7"/>
            <c:invertIfNegative val="0"/>
            <c:bubble3D val="0"/>
            <c:spPr>
              <a:solidFill>
                <a:srgbClr val="7F7F7F"/>
              </a:solidFill>
              <a:ln w="28575">
                <a:noFill/>
              </a:ln>
              <a:effectLst/>
            </c:spPr>
            <c:extLst>
              <c:ext xmlns:c16="http://schemas.microsoft.com/office/drawing/2014/chart" uri="{C3380CC4-5D6E-409C-BE32-E72D297353CC}">
                <c16:uniqueId val="{0000000F-024D-4D1D-A88C-A040FAC630ED}"/>
              </c:ext>
            </c:extLst>
          </c:dPt>
          <c:dPt>
            <c:idx val="8"/>
            <c:invertIfNegative val="0"/>
            <c:bubble3D val="0"/>
            <c:spPr>
              <a:solidFill>
                <a:srgbClr val="7F7F7F"/>
              </a:solidFill>
              <a:ln w="28575">
                <a:noFill/>
              </a:ln>
              <a:effectLst/>
            </c:spPr>
            <c:extLst>
              <c:ext xmlns:c16="http://schemas.microsoft.com/office/drawing/2014/chart" uri="{C3380CC4-5D6E-409C-BE32-E72D297353CC}">
                <c16:uniqueId val="{00000011-024D-4D1D-A88C-A040FAC630ED}"/>
              </c:ext>
            </c:extLst>
          </c:dPt>
          <c:dLbls>
            <c:dLbl>
              <c:idx val="9"/>
              <c:numFmt formatCode="#,##0" sourceLinked="0"/>
              <c:spPr>
                <a:noFill/>
                <a:ln>
                  <a:noFill/>
                </a:ln>
                <a:effectLst/>
              </c:spPr>
              <c:txPr>
                <a:bodyPr wrap="square" lIns="38100" tIns="19050" rIns="38100" bIns="19050" anchor="ctr">
                  <a:spAutoFit/>
                </a:bodyPr>
                <a:lstStyle/>
                <a:p>
                  <a:pPr>
                    <a:defRPr b="1">
                      <a:solidFill>
                        <a:srgbClr val="007F76"/>
                      </a:solidFill>
                    </a:defRPr>
                  </a:pPr>
                  <a:endParaRPr lang="ru-RU"/>
                </a:p>
              </c:txPr>
              <c:showLegendKey val="0"/>
              <c:showVal val="1"/>
              <c:showCatName val="0"/>
              <c:showSerName val="0"/>
              <c:showPercent val="0"/>
              <c:showBubbleSize val="0"/>
              <c:extLst>
                <c:ext xmlns:c16="http://schemas.microsoft.com/office/drawing/2014/chart" uri="{C3380CC4-5D6E-409C-BE32-E72D297353CC}">
                  <c16:uniqueId val="{00000012-1935-4C00-8885-A965951F86B7}"/>
                </c:ext>
              </c:extLst>
            </c:dLbl>
            <c:dLbl>
              <c:idx val="10"/>
              <c:numFmt formatCode="#,##0" sourceLinked="0"/>
              <c:spPr>
                <a:noFill/>
                <a:ln>
                  <a:noFill/>
                </a:ln>
                <a:effectLst/>
              </c:spPr>
              <c:txPr>
                <a:bodyPr wrap="square" lIns="38100" tIns="19050" rIns="38100" bIns="19050" anchor="ctr">
                  <a:spAutoFit/>
                </a:bodyPr>
                <a:lstStyle/>
                <a:p>
                  <a:pPr>
                    <a:defRPr b="1">
                      <a:solidFill>
                        <a:srgbClr val="007F76"/>
                      </a:solidFill>
                    </a:defRPr>
                  </a:pPr>
                  <a:endParaRPr lang="ru-RU"/>
                </a:p>
              </c:txPr>
              <c:showLegendKey val="0"/>
              <c:showVal val="1"/>
              <c:showCatName val="0"/>
              <c:showSerName val="0"/>
              <c:showPercent val="0"/>
              <c:showBubbleSize val="0"/>
              <c:extLst>
                <c:ext xmlns:c16="http://schemas.microsoft.com/office/drawing/2014/chart" uri="{C3380CC4-5D6E-409C-BE32-E72D297353CC}">
                  <c16:uniqueId val="{00000013-1935-4C00-8885-A965951F86B7}"/>
                </c:ext>
              </c:extLst>
            </c:dLbl>
            <c:dLbl>
              <c:idx val="11"/>
              <c:numFmt formatCode="#,##0" sourceLinked="0"/>
              <c:spPr>
                <a:noFill/>
                <a:ln>
                  <a:noFill/>
                </a:ln>
                <a:effectLst/>
              </c:spPr>
              <c:txPr>
                <a:bodyPr wrap="square" lIns="38100" tIns="19050" rIns="38100" bIns="19050" anchor="ctr">
                  <a:spAutoFit/>
                </a:bodyPr>
                <a:lstStyle/>
                <a:p>
                  <a:pPr>
                    <a:defRPr b="1">
                      <a:solidFill>
                        <a:srgbClr val="007F76"/>
                      </a:solidFill>
                    </a:defRPr>
                  </a:pPr>
                  <a:endParaRPr lang="ru-RU"/>
                </a:p>
              </c:txPr>
              <c:showLegendKey val="0"/>
              <c:showVal val="1"/>
              <c:showCatName val="0"/>
              <c:showSerName val="0"/>
              <c:showPercent val="0"/>
              <c:showBubbleSize val="0"/>
              <c:extLst>
                <c:ext xmlns:c16="http://schemas.microsoft.com/office/drawing/2014/chart" uri="{C3380CC4-5D6E-409C-BE32-E72D297353CC}">
                  <c16:uniqueId val="{00000014-1935-4C00-8885-A965951F86B7}"/>
                </c:ext>
              </c:extLst>
            </c:dLbl>
            <c:numFmt formatCode="#,##0" sourceLinked="0"/>
            <c:spPr>
              <a:noFill/>
              <a:ln>
                <a:noFill/>
              </a:ln>
              <a:effectLst/>
            </c:spPr>
            <c:showLegendKey val="0"/>
            <c:showVal val="1"/>
            <c:showCatName val="0"/>
            <c:showSerName val="0"/>
            <c:showPercent val="0"/>
            <c:showBubbleSize val="0"/>
            <c:showLeaderLines val="0"/>
            <c:extLst>
              <c:ext xmlns:c15="http://schemas.microsoft.com/office/drawing/2012/chart" uri="{CE6537A1-D6FC-4f65-9D91-7224C49458BB}">
                <c15:showLeaderLines val="1"/>
              </c:ext>
            </c:extLst>
          </c:dLbls>
          <c:cat>
            <c:multiLvlStrRef>
              <c:f>Лист1!$A$2:$B$13</c:f>
              <c:multiLvlStrCache>
                <c:ptCount val="12"/>
                <c:lvl>
                  <c:pt idx="0">
                    <c:v>I</c:v>
                  </c:pt>
                  <c:pt idx="1">
                    <c:v>II</c:v>
                  </c:pt>
                  <c:pt idx="2">
                    <c:v>III</c:v>
                  </c:pt>
                  <c:pt idx="3">
                    <c:v>IV</c:v>
                  </c:pt>
                  <c:pt idx="4">
                    <c:v>I</c:v>
                  </c:pt>
                  <c:pt idx="5">
                    <c:v>II</c:v>
                  </c:pt>
                  <c:pt idx="6">
                    <c:v>III</c:v>
                  </c:pt>
                  <c:pt idx="7">
                    <c:v>IV</c:v>
                  </c:pt>
                  <c:pt idx="8">
                    <c:v>I</c:v>
                  </c:pt>
                  <c:pt idx="9">
                    <c:v>II</c:v>
                  </c:pt>
                  <c:pt idx="10">
                    <c:v>III</c:v>
                  </c:pt>
                  <c:pt idx="11">
                    <c:v>IV</c:v>
                  </c:pt>
                </c:lvl>
                <c:lvl>
                  <c:pt idx="0">
                    <c:v>2021</c:v>
                  </c:pt>
                  <c:pt idx="4">
                    <c:v>2022</c:v>
                  </c:pt>
                  <c:pt idx="8">
                    <c:v>2023</c:v>
                  </c:pt>
                </c:lvl>
              </c:multiLvlStrCache>
            </c:multiLvlStrRef>
          </c:cat>
          <c:val>
            <c:numRef>
              <c:f>Лист1!$C$2:$C$13</c:f>
              <c:numCache>
                <c:formatCode>#,##0.00</c:formatCode>
                <c:ptCount val="12"/>
                <c:pt idx="0">
                  <c:v>26558</c:v>
                </c:pt>
                <c:pt idx="1">
                  <c:v>30254</c:v>
                </c:pt>
                <c:pt idx="2">
                  <c:v>30224</c:v>
                </c:pt>
                <c:pt idx="3">
                  <c:v>31525</c:v>
                </c:pt>
                <c:pt idx="4">
                  <c:v>26584</c:v>
                </c:pt>
                <c:pt idx="5">
                  <c:v>27034</c:v>
                </c:pt>
                <c:pt idx="6">
                  <c:v>28522</c:v>
                </c:pt>
                <c:pt idx="7">
                  <c:v>31160</c:v>
                </c:pt>
                <c:pt idx="8">
                  <c:v>22726</c:v>
                </c:pt>
                <c:pt idx="9">
                  <c:v>28801</c:v>
                </c:pt>
                <c:pt idx="10">
                  <c:v>30045</c:v>
                </c:pt>
                <c:pt idx="11">
                  <c:v>32916</c:v>
                </c:pt>
              </c:numCache>
            </c:numRef>
          </c:val>
          <c:extLst>
            <c:ext xmlns:c16="http://schemas.microsoft.com/office/drawing/2014/chart" uri="{C3380CC4-5D6E-409C-BE32-E72D297353CC}">
              <c16:uniqueId val="{00000015-024D-4D1D-A88C-A040FAC630ED}"/>
            </c:ext>
          </c:extLst>
        </c:ser>
        <c:dLbls>
          <c:showLegendKey val="0"/>
          <c:showVal val="0"/>
          <c:showCatName val="0"/>
          <c:showSerName val="0"/>
          <c:showPercent val="0"/>
          <c:showBubbleSize val="0"/>
        </c:dLbls>
        <c:gapWidth val="35"/>
        <c:axId val="-1527629664"/>
        <c:axId val="-1527635648"/>
      </c:barChart>
      <c:barChart>
        <c:barDir val="col"/>
        <c:grouping val="clustered"/>
        <c:varyColors val="0"/>
        <c:ser>
          <c:idx val="1"/>
          <c:order val="1"/>
          <c:tx>
            <c:strRef>
              <c:f>Лист1!$D$1</c:f>
              <c:strCache>
                <c:ptCount val="1"/>
              </c:strCache>
            </c:strRef>
          </c:tx>
          <c:invertIfNegative val="0"/>
          <c:cat>
            <c:multiLvlStrRef>
              <c:f>Лист1!$A$2:$B$13</c:f>
              <c:multiLvlStrCache>
                <c:ptCount val="12"/>
                <c:lvl>
                  <c:pt idx="0">
                    <c:v>I</c:v>
                  </c:pt>
                  <c:pt idx="1">
                    <c:v>II</c:v>
                  </c:pt>
                  <c:pt idx="2">
                    <c:v>III</c:v>
                  </c:pt>
                  <c:pt idx="3">
                    <c:v>IV</c:v>
                  </c:pt>
                  <c:pt idx="4">
                    <c:v>I</c:v>
                  </c:pt>
                  <c:pt idx="5">
                    <c:v>II</c:v>
                  </c:pt>
                  <c:pt idx="6">
                    <c:v>III</c:v>
                  </c:pt>
                  <c:pt idx="7">
                    <c:v>IV</c:v>
                  </c:pt>
                  <c:pt idx="8">
                    <c:v>I</c:v>
                  </c:pt>
                  <c:pt idx="9">
                    <c:v>II</c:v>
                  </c:pt>
                  <c:pt idx="10">
                    <c:v>III</c:v>
                  </c:pt>
                  <c:pt idx="11">
                    <c:v>IV</c:v>
                  </c:pt>
                </c:lvl>
                <c:lvl>
                  <c:pt idx="0">
                    <c:v>2021</c:v>
                  </c:pt>
                  <c:pt idx="4">
                    <c:v>2022</c:v>
                  </c:pt>
                  <c:pt idx="8">
                    <c:v>2023</c:v>
                  </c:pt>
                </c:lvl>
              </c:multiLvlStrCache>
            </c:multiLvlStrRef>
          </c:cat>
          <c:val>
            <c:numRef>
              <c:f>Лист1!$D$2:$D$13</c:f>
              <c:numCache>
                <c:formatCode>General</c:formatCode>
                <c:ptCount val="12"/>
              </c:numCache>
            </c:numRef>
          </c:val>
          <c:extLst>
            <c:ext xmlns:c16="http://schemas.microsoft.com/office/drawing/2014/chart" uri="{C3380CC4-5D6E-409C-BE32-E72D297353CC}">
              <c16:uniqueId val="{00000016-024D-4D1D-A88C-A040FAC630ED}"/>
            </c:ext>
          </c:extLst>
        </c:ser>
        <c:dLbls>
          <c:showLegendKey val="0"/>
          <c:showVal val="0"/>
          <c:showCatName val="0"/>
          <c:showSerName val="0"/>
          <c:showPercent val="0"/>
          <c:showBubbleSize val="0"/>
        </c:dLbls>
        <c:gapWidth val="35"/>
        <c:axId val="472971256"/>
        <c:axId val="472969456"/>
      </c:barChart>
      <c:catAx>
        <c:axId val="-1527629664"/>
        <c:scaling>
          <c:orientation val="minMax"/>
        </c:scaling>
        <c:delete val="0"/>
        <c:axPos val="b"/>
        <c:numFmt formatCode="General" sourceLinked="1"/>
        <c:majorTickMark val="none"/>
        <c:minorTickMark val="none"/>
        <c:tickLblPos val="nextTo"/>
        <c:spPr>
          <a:noFill/>
          <a:ln w="9525" cap="flat" cmpd="sng" algn="ctr">
            <a:solidFill>
              <a:schemeClr val="tx1">
                <a:lumMod val="15000"/>
                <a:lumOff val="85000"/>
              </a:schemeClr>
            </a:solidFill>
            <a:round/>
          </a:ln>
          <a:effectLst/>
        </c:spPr>
        <c:txPr>
          <a:bodyPr rot="-60000000" vert="horz"/>
          <a:lstStyle/>
          <a:p>
            <a:pPr>
              <a:defRPr/>
            </a:pPr>
            <a:endParaRPr lang="ru-RU"/>
          </a:p>
        </c:txPr>
        <c:crossAx val="-1527635648"/>
        <c:crosses val="autoZero"/>
        <c:auto val="1"/>
        <c:lblAlgn val="ctr"/>
        <c:lblOffset val="0"/>
        <c:noMultiLvlLbl val="0"/>
      </c:catAx>
      <c:valAx>
        <c:axId val="-1527635648"/>
        <c:scaling>
          <c:orientation val="minMax"/>
          <c:max val="40000"/>
          <c:min val="0"/>
        </c:scaling>
        <c:delete val="0"/>
        <c:axPos val="l"/>
        <c:majorGridlines>
          <c:spPr>
            <a:ln w="9525" cap="flat" cmpd="sng" algn="ctr">
              <a:solidFill>
                <a:schemeClr val="tx1">
                  <a:lumMod val="15000"/>
                  <a:lumOff val="85000"/>
                </a:schemeClr>
              </a:solidFill>
              <a:prstDash val="sysDot"/>
              <a:round/>
            </a:ln>
            <a:effectLst/>
          </c:spPr>
        </c:majorGridlines>
        <c:numFmt formatCode="#,##0" sourceLinked="0"/>
        <c:majorTickMark val="out"/>
        <c:minorTickMark val="none"/>
        <c:tickLblPos val="nextTo"/>
        <c:spPr>
          <a:noFill/>
          <a:ln>
            <a:noFill/>
          </a:ln>
          <a:effectLst/>
        </c:spPr>
        <c:txPr>
          <a:bodyPr rot="-60000000" vert="horz"/>
          <a:lstStyle/>
          <a:p>
            <a:pPr>
              <a:defRPr sz="700"/>
            </a:pPr>
            <a:endParaRPr lang="ru-RU"/>
          </a:p>
        </c:txPr>
        <c:crossAx val="-1527629664"/>
        <c:crosses val="autoZero"/>
        <c:crossBetween val="between"/>
        <c:majorUnit val="10000"/>
      </c:valAx>
      <c:valAx>
        <c:axId val="472969456"/>
        <c:scaling>
          <c:orientation val="minMax"/>
          <c:max val="40000"/>
          <c:min val="0"/>
        </c:scaling>
        <c:delete val="0"/>
        <c:axPos val="r"/>
        <c:numFmt formatCode="#,##0" sourceLinked="0"/>
        <c:majorTickMark val="none"/>
        <c:minorTickMark val="none"/>
        <c:tickLblPos val="nextTo"/>
        <c:spPr>
          <a:ln>
            <a:noFill/>
          </a:ln>
        </c:spPr>
        <c:txPr>
          <a:bodyPr/>
          <a:lstStyle/>
          <a:p>
            <a:pPr>
              <a:defRPr sz="700"/>
            </a:pPr>
            <a:endParaRPr lang="ru-RU"/>
          </a:p>
        </c:txPr>
        <c:crossAx val="472971256"/>
        <c:crosses val="max"/>
        <c:crossBetween val="between"/>
        <c:majorUnit val="10000"/>
      </c:valAx>
      <c:catAx>
        <c:axId val="472971256"/>
        <c:scaling>
          <c:orientation val="minMax"/>
        </c:scaling>
        <c:delete val="1"/>
        <c:axPos val="b"/>
        <c:numFmt formatCode="General" sourceLinked="1"/>
        <c:majorTickMark val="out"/>
        <c:minorTickMark val="none"/>
        <c:tickLblPos val="nextTo"/>
        <c:crossAx val="472969456"/>
        <c:crosses val="autoZero"/>
        <c:auto val="1"/>
        <c:lblAlgn val="ctr"/>
        <c:lblOffset val="100"/>
        <c:noMultiLvlLbl val="0"/>
      </c:catAx>
      <c:spPr>
        <a:noFill/>
        <a:ln>
          <a:noFill/>
        </a:ln>
        <a:effectLst/>
      </c:spPr>
    </c:plotArea>
    <c:plotVisOnly val="1"/>
    <c:dispBlanksAs val="gap"/>
    <c:showDLblsOverMax val="0"/>
  </c:chart>
  <c:spPr>
    <a:noFill/>
    <a:ln>
      <a:noFill/>
    </a:ln>
    <a:effectLst/>
  </c:spPr>
  <c:txPr>
    <a:bodyPr/>
    <a:lstStyle/>
    <a:p>
      <a:pPr>
        <a:lnSpc>
          <a:spcPct val="50000"/>
        </a:lnSpc>
        <a:defRPr sz="1050">
          <a:solidFill>
            <a:schemeClr val="tx1"/>
          </a:solidFill>
          <a:latin typeface="Arial Narrow" panose="020B0606020202030204" pitchFamily="34" charset="0"/>
          <a:ea typeface="Helvetica" panose="00000500000000000000" pitchFamily="50" charset="0"/>
        </a:defRPr>
      </a:pPr>
      <a:endParaRPr lang="ru-RU"/>
    </a:p>
  </c:txPr>
  <c:externalData r:id="rId1">
    <c:autoUpdate val="0"/>
  </c:externalData>
</c:chartSpace>
</file>

<file path=ppt/charts/chart59.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ru-RU"/>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4.2776980198019808E-2"/>
          <c:y val="6.5984405139378935E-2"/>
          <c:w val="0.90737178217821779"/>
          <c:h val="0.77487253721573013"/>
        </c:manualLayout>
      </c:layout>
      <c:barChart>
        <c:barDir val="col"/>
        <c:grouping val="clustered"/>
        <c:varyColors val="0"/>
        <c:ser>
          <c:idx val="0"/>
          <c:order val="0"/>
          <c:tx>
            <c:strRef>
              <c:f>Лист1!$C$1</c:f>
              <c:strCache>
                <c:ptCount val="1"/>
                <c:pt idx="0">
                  <c:v>0</c:v>
                </c:pt>
              </c:strCache>
            </c:strRef>
          </c:tx>
          <c:spPr>
            <a:ln w="28575">
              <a:noFill/>
            </a:ln>
            <a:effectLst/>
          </c:spPr>
          <c:invertIfNegative val="0"/>
          <c:dPt>
            <c:idx val="0"/>
            <c:invertIfNegative val="0"/>
            <c:bubble3D val="0"/>
            <c:spPr>
              <a:solidFill>
                <a:srgbClr val="7F7F7F"/>
              </a:solidFill>
              <a:ln w="28575">
                <a:noFill/>
              </a:ln>
              <a:effectLst/>
            </c:spPr>
            <c:extLst>
              <c:ext xmlns:c16="http://schemas.microsoft.com/office/drawing/2014/chart" uri="{C3380CC4-5D6E-409C-BE32-E72D297353CC}">
                <c16:uniqueId val="{00000001-905F-4CE7-A2A1-A0ED1ED0C31C}"/>
              </c:ext>
            </c:extLst>
          </c:dPt>
          <c:dPt>
            <c:idx val="1"/>
            <c:invertIfNegative val="0"/>
            <c:bubble3D val="0"/>
            <c:spPr>
              <a:solidFill>
                <a:srgbClr val="7F7F7F"/>
              </a:solidFill>
              <a:ln w="28575">
                <a:noFill/>
              </a:ln>
              <a:effectLst/>
            </c:spPr>
            <c:extLst>
              <c:ext xmlns:c16="http://schemas.microsoft.com/office/drawing/2014/chart" uri="{C3380CC4-5D6E-409C-BE32-E72D297353CC}">
                <c16:uniqueId val="{00000003-905F-4CE7-A2A1-A0ED1ED0C31C}"/>
              </c:ext>
            </c:extLst>
          </c:dPt>
          <c:dPt>
            <c:idx val="2"/>
            <c:invertIfNegative val="0"/>
            <c:bubble3D val="0"/>
            <c:spPr>
              <a:solidFill>
                <a:srgbClr val="7F7F7F"/>
              </a:solidFill>
              <a:ln w="28575">
                <a:noFill/>
              </a:ln>
              <a:effectLst/>
            </c:spPr>
            <c:extLst>
              <c:ext xmlns:c16="http://schemas.microsoft.com/office/drawing/2014/chart" uri="{C3380CC4-5D6E-409C-BE32-E72D297353CC}">
                <c16:uniqueId val="{00000005-905F-4CE7-A2A1-A0ED1ED0C31C}"/>
              </c:ext>
            </c:extLst>
          </c:dPt>
          <c:dPt>
            <c:idx val="3"/>
            <c:invertIfNegative val="0"/>
            <c:bubble3D val="0"/>
            <c:spPr>
              <a:solidFill>
                <a:srgbClr val="7F7F7F"/>
              </a:solidFill>
              <a:ln w="28575">
                <a:noFill/>
              </a:ln>
              <a:effectLst/>
            </c:spPr>
            <c:extLst>
              <c:ext xmlns:c16="http://schemas.microsoft.com/office/drawing/2014/chart" uri="{C3380CC4-5D6E-409C-BE32-E72D297353CC}">
                <c16:uniqueId val="{00000007-905F-4CE7-A2A1-A0ED1ED0C31C}"/>
              </c:ext>
            </c:extLst>
          </c:dPt>
          <c:dPt>
            <c:idx val="4"/>
            <c:invertIfNegative val="0"/>
            <c:bubble3D val="0"/>
            <c:spPr>
              <a:solidFill>
                <a:srgbClr val="7F7F7F"/>
              </a:solidFill>
              <a:ln w="28575">
                <a:noFill/>
              </a:ln>
              <a:effectLst/>
            </c:spPr>
            <c:extLst>
              <c:ext xmlns:c16="http://schemas.microsoft.com/office/drawing/2014/chart" uri="{C3380CC4-5D6E-409C-BE32-E72D297353CC}">
                <c16:uniqueId val="{00000009-905F-4CE7-A2A1-A0ED1ED0C31C}"/>
              </c:ext>
            </c:extLst>
          </c:dPt>
          <c:dPt>
            <c:idx val="5"/>
            <c:invertIfNegative val="0"/>
            <c:bubble3D val="0"/>
            <c:spPr>
              <a:solidFill>
                <a:schemeClr val="accent3">
                  <a:lumMod val="50000"/>
                </a:schemeClr>
              </a:solidFill>
              <a:ln w="28575">
                <a:noFill/>
              </a:ln>
              <a:effectLst/>
            </c:spPr>
            <c:extLst>
              <c:ext xmlns:c16="http://schemas.microsoft.com/office/drawing/2014/chart" uri="{C3380CC4-5D6E-409C-BE32-E72D297353CC}">
                <c16:uniqueId val="{0000000B-905F-4CE7-A2A1-A0ED1ED0C31C}"/>
              </c:ext>
            </c:extLst>
          </c:dPt>
          <c:dPt>
            <c:idx val="6"/>
            <c:invertIfNegative val="0"/>
            <c:bubble3D val="0"/>
            <c:spPr>
              <a:solidFill>
                <a:schemeClr val="accent3">
                  <a:lumMod val="50000"/>
                </a:schemeClr>
              </a:solidFill>
              <a:ln w="28575">
                <a:noFill/>
              </a:ln>
              <a:effectLst/>
            </c:spPr>
            <c:extLst>
              <c:ext xmlns:c16="http://schemas.microsoft.com/office/drawing/2014/chart" uri="{C3380CC4-5D6E-409C-BE32-E72D297353CC}">
                <c16:uniqueId val="{0000000D-905F-4CE7-A2A1-A0ED1ED0C31C}"/>
              </c:ext>
            </c:extLst>
          </c:dPt>
          <c:dPt>
            <c:idx val="7"/>
            <c:invertIfNegative val="0"/>
            <c:bubble3D val="0"/>
            <c:spPr>
              <a:solidFill>
                <a:schemeClr val="accent3">
                  <a:lumMod val="50000"/>
                </a:schemeClr>
              </a:solidFill>
              <a:ln w="28575">
                <a:noFill/>
              </a:ln>
              <a:effectLst/>
            </c:spPr>
            <c:extLst>
              <c:ext xmlns:c16="http://schemas.microsoft.com/office/drawing/2014/chart" uri="{C3380CC4-5D6E-409C-BE32-E72D297353CC}">
                <c16:uniqueId val="{0000000F-905F-4CE7-A2A1-A0ED1ED0C31C}"/>
              </c:ext>
            </c:extLst>
          </c:dPt>
          <c:dLbls>
            <c:dLbl>
              <c:idx val="5"/>
              <c:numFmt formatCode="#,##0" sourceLinked="0"/>
              <c:spPr>
                <a:noFill/>
                <a:ln>
                  <a:noFill/>
                </a:ln>
                <a:effectLst/>
              </c:spPr>
              <c:txPr>
                <a:bodyPr wrap="square" lIns="38100" tIns="19050" rIns="38100" bIns="19050" anchor="ctr">
                  <a:spAutoFit/>
                </a:bodyPr>
                <a:lstStyle/>
                <a:p>
                  <a:pPr>
                    <a:defRPr sz="700" b="1">
                      <a:solidFill>
                        <a:schemeClr val="accent3">
                          <a:lumMod val="50000"/>
                        </a:schemeClr>
                      </a:solidFill>
                    </a:defRPr>
                  </a:pPr>
                  <a:endParaRPr lang="ru-RU"/>
                </a:p>
              </c:txPr>
              <c:showLegendKey val="0"/>
              <c:showVal val="1"/>
              <c:showCatName val="0"/>
              <c:showSerName val="0"/>
              <c:showPercent val="0"/>
              <c:showBubbleSize val="0"/>
              <c:extLst>
                <c:ext xmlns:c16="http://schemas.microsoft.com/office/drawing/2014/chart" uri="{C3380CC4-5D6E-409C-BE32-E72D297353CC}">
                  <c16:uniqueId val="{0000000B-905F-4CE7-A2A1-A0ED1ED0C31C}"/>
                </c:ext>
              </c:extLst>
            </c:dLbl>
            <c:dLbl>
              <c:idx val="6"/>
              <c:numFmt formatCode="#,##0" sourceLinked="0"/>
              <c:spPr>
                <a:noFill/>
                <a:ln>
                  <a:noFill/>
                </a:ln>
                <a:effectLst/>
              </c:spPr>
              <c:txPr>
                <a:bodyPr wrap="square" lIns="38100" tIns="19050" rIns="38100" bIns="19050" anchor="ctr">
                  <a:spAutoFit/>
                </a:bodyPr>
                <a:lstStyle/>
                <a:p>
                  <a:pPr>
                    <a:defRPr sz="700" b="1">
                      <a:solidFill>
                        <a:schemeClr val="accent3">
                          <a:lumMod val="50000"/>
                        </a:schemeClr>
                      </a:solidFill>
                    </a:defRPr>
                  </a:pPr>
                  <a:endParaRPr lang="ru-RU"/>
                </a:p>
              </c:txPr>
              <c:showLegendKey val="0"/>
              <c:showVal val="1"/>
              <c:showCatName val="0"/>
              <c:showSerName val="0"/>
              <c:showPercent val="0"/>
              <c:showBubbleSize val="0"/>
              <c:extLst>
                <c:ext xmlns:c16="http://schemas.microsoft.com/office/drawing/2014/chart" uri="{C3380CC4-5D6E-409C-BE32-E72D297353CC}">
                  <c16:uniqueId val="{0000000D-905F-4CE7-A2A1-A0ED1ED0C31C}"/>
                </c:ext>
              </c:extLst>
            </c:dLbl>
            <c:dLbl>
              <c:idx val="7"/>
              <c:numFmt formatCode="#,##0" sourceLinked="0"/>
              <c:spPr>
                <a:noFill/>
                <a:ln>
                  <a:noFill/>
                </a:ln>
                <a:effectLst/>
              </c:spPr>
              <c:txPr>
                <a:bodyPr wrap="square" lIns="38100" tIns="19050" rIns="38100" bIns="19050" anchor="ctr">
                  <a:spAutoFit/>
                </a:bodyPr>
                <a:lstStyle/>
                <a:p>
                  <a:pPr>
                    <a:defRPr sz="700" b="1">
                      <a:solidFill>
                        <a:schemeClr val="accent3">
                          <a:lumMod val="50000"/>
                        </a:schemeClr>
                      </a:solidFill>
                    </a:defRPr>
                  </a:pPr>
                  <a:endParaRPr lang="ru-RU"/>
                </a:p>
              </c:txPr>
              <c:showLegendKey val="0"/>
              <c:showVal val="1"/>
              <c:showCatName val="0"/>
              <c:showSerName val="0"/>
              <c:showPercent val="0"/>
              <c:showBubbleSize val="0"/>
              <c:extLst>
                <c:ext xmlns:c16="http://schemas.microsoft.com/office/drawing/2014/chart" uri="{C3380CC4-5D6E-409C-BE32-E72D297353CC}">
                  <c16:uniqueId val="{0000000F-905F-4CE7-A2A1-A0ED1ED0C31C}"/>
                </c:ext>
              </c:extLst>
            </c:dLbl>
            <c:numFmt formatCode="#,##0" sourceLinked="0"/>
            <c:spPr>
              <a:noFill/>
              <a:ln>
                <a:noFill/>
              </a:ln>
              <a:effectLst/>
            </c:spPr>
            <c:txPr>
              <a:bodyPr wrap="square" lIns="38100" tIns="19050" rIns="38100" bIns="19050" anchor="ctr">
                <a:spAutoFit/>
              </a:bodyPr>
              <a:lstStyle/>
              <a:p>
                <a:pPr>
                  <a:defRPr sz="700"/>
                </a:pPr>
                <a:endParaRPr lang="ru-RU"/>
              </a:p>
            </c:txPr>
            <c:showLegendKey val="0"/>
            <c:showVal val="1"/>
            <c:showCatName val="0"/>
            <c:showSerName val="0"/>
            <c:showPercent val="0"/>
            <c:showBubbleSize val="0"/>
            <c:showLeaderLines val="0"/>
            <c:extLst>
              <c:ext xmlns:c15="http://schemas.microsoft.com/office/drawing/2012/chart" uri="{CE6537A1-D6FC-4f65-9D91-7224C49458BB}">
                <c15:showLeaderLines val="1"/>
              </c:ext>
            </c:extLst>
          </c:dLbls>
          <c:cat>
            <c:multiLvlStrRef>
              <c:f>Лист1!$A$2:$B$9</c:f>
              <c:multiLvlStrCache>
                <c:ptCount val="8"/>
                <c:lvl>
                  <c:pt idx="0">
                    <c:v>I</c:v>
                  </c:pt>
                  <c:pt idx="1">
                    <c:v>II</c:v>
                  </c:pt>
                  <c:pt idx="2">
                    <c:v>III</c:v>
                  </c:pt>
                  <c:pt idx="3">
                    <c:v>IV</c:v>
                  </c:pt>
                  <c:pt idx="4">
                    <c:v>I</c:v>
                  </c:pt>
                  <c:pt idx="5">
                    <c:v>II</c:v>
                  </c:pt>
                  <c:pt idx="6">
                    <c:v>III</c:v>
                  </c:pt>
                  <c:pt idx="7">
                    <c:v>IV</c:v>
                  </c:pt>
                </c:lvl>
                <c:lvl>
                  <c:pt idx="0">
                    <c:v>2022</c:v>
                  </c:pt>
                  <c:pt idx="4">
                    <c:v>2023</c:v>
                  </c:pt>
                </c:lvl>
              </c:multiLvlStrCache>
            </c:multiLvlStrRef>
          </c:cat>
          <c:val>
            <c:numRef>
              <c:f>Лист1!$C$2:$C$9</c:f>
              <c:numCache>
                <c:formatCode>#,##0.00</c:formatCode>
                <c:ptCount val="8"/>
                <c:pt idx="0">
                  <c:v>26584</c:v>
                </c:pt>
                <c:pt idx="1">
                  <c:v>27034</c:v>
                </c:pt>
                <c:pt idx="2">
                  <c:v>28522</c:v>
                </c:pt>
                <c:pt idx="3">
                  <c:v>31160</c:v>
                </c:pt>
                <c:pt idx="4">
                  <c:v>22726</c:v>
                </c:pt>
                <c:pt idx="5">
                  <c:v>30488</c:v>
                </c:pt>
                <c:pt idx="6">
                  <c:v>33581</c:v>
                </c:pt>
                <c:pt idx="7">
                  <c:v>36084</c:v>
                </c:pt>
              </c:numCache>
            </c:numRef>
          </c:val>
          <c:extLst>
            <c:ext xmlns:c16="http://schemas.microsoft.com/office/drawing/2014/chart" uri="{C3380CC4-5D6E-409C-BE32-E72D297353CC}">
              <c16:uniqueId val="{00000018-905F-4CE7-A2A1-A0ED1ED0C31C}"/>
            </c:ext>
          </c:extLst>
        </c:ser>
        <c:dLbls>
          <c:showLegendKey val="0"/>
          <c:showVal val="0"/>
          <c:showCatName val="0"/>
          <c:showSerName val="0"/>
          <c:showPercent val="0"/>
          <c:showBubbleSize val="0"/>
        </c:dLbls>
        <c:gapWidth val="35"/>
        <c:axId val="-1527629664"/>
        <c:axId val="-1527635648"/>
      </c:barChart>
      <c:catAx>
        <c:axId val="-1527629664"/>
        <c:scaling>
          <c:orientation val="minMax"/>
        </c:scaling>
        <c:delete val="0"/>
        <c:axPos val="b"/>
        <c:numFmt formatCode="General" sourceLinked="1"/>
        <c:majorTickMark val="none"/>
        <c:minorTickMark val="none"/>
        <c:tickLblPos val="nextTo"/>
        <c:spPr>
          <a:noFill/>
          <a:ln w="9525" cap="flat" cmpd="sng" algn="ctr">
            <a:solidFill>
              <a:schemeClr val="tx1">
                <a:lumMod val="15000"/>
                <a:lumOff val="85000"/>
              </a:schemeClr>
            </a:solidFill>
            <a:round/>
          </a:ln>
          <a:effectLst/>
        </c:spPr>
        <c:txPr>
          <a:bodyPr rot="-60000000" vert="horz"/>
          <a:lstStyle/>
          <a:p>
            <a:pPr>
              <a:defRPr/>
            </a:pPr>
            <a:endParaRPr lang="ru-RU"/>
          </a:p>
        </c:txPr>
        <c:crossAx val="-1527635648"/>
        <c:crosses val="autoZero"/>
        <c:auto val="1"/>
        <c:lblAlgn val="ctr"/>
        <c:lblOffset val="0"/>
        <c:noMultiLvlLbl val="0"/>
      </c:catAx>
      <c:valAx>
        <c:axId val="-1527635648"/>
        <c:scaling>
          <c:orientation val="minMax"/>
        </c:scaling>
        <c:delete val="0"/>
        <c:axPos val="l"/>
        <c:majorGridlines>
          <c:spPr>
            <a:ln w="9525" cap="flat" cmpd="sng" algn="ctr">
              <a:solidFill>
                <a:schemeClr val="tx1">
                  <a:lumMod val="15000"/>
                  <a:lumOff val="85000"/>
                </a:schemeClr>
              </a:solidFill>
              <a:prstDash val="sysDot"/>
              <a:round/>
            </a:ln>
            <a:effectLst/>
          </c:spPr>
        </c:majorGridlines>
        <c:numFmt formatCode="#,##0" sourceLinked="0"/>
        <c:majorTickMark val="none"/>
        <c:minorTickMark val="none"/>
        <c:tickLblPos val="nextTo"/>
        <c:spPr>
          <a:noFill/>
          <a:ln>
            <a:noFill/>
          </a:ln>
          <a:effectLst/>
        </c:spPr>
        <c:txPr>
          <a:bodyPr rot="-60000000" vert="horz"/>
          <a:lstStyle/>
          <a:p>
            <a:pPr>
              <a:defRPr sz="700"/>
            </a:pPr>
            <a:endParaRPr lang="ru-RU"/>
          </a:p>
        </c:txPr>
        <c:crossAx val="-1527629664"/>
        <c:crosses val="autoZero"/>
        <c:crossBetween val="between"/>
        <c:majorUnit val="10000"/>
      </c:valAx>
      <c:spPr>
        <a:noFill/>
        <a:ln>
          <a:noFill/>
        </a:ln>
        <a:effectLst/>
      </c:spPr>
    </c:plotArea>
    <c:plotVisOnly val="1"/>
    <c:dispBlanksAs val="gap"/>
    <c:showDLblsOverMax val="0"/>
  </c:chart>
  <c:spPr>
    <a:noFill/>
    <a:ln>
      <a:noFill/>
    </a:ln>
    <a:effectLst/>
  </c:spPr>
  <c:txPr>
    <a:bodyPr/>
    <a:lstStyle/>
    <a:p>
      <a:pPr>
        <a:lnSpc>
          <a:spcPct val="50000"/>
        </a:lnSpc>
        <a:defRPr sz="1050">
          <a:solidFill>
            <a:schemeClr val="tx1"/>
          </a:solidFill>
          <a:latin typeface="Arial Narrow" panose="020B0606020202030204" pitchFamily="34" charset="0"/>
          <a:ea typeface="Helvetica" panose="00000500000000000000" pitchFamily="50" charset="0"/>
        </a:defRPr>
      </a:pPr>
      <a:endParaRPr lang="ru-RU"/>
    </a:p>
  </c:txPr>
  <c:externalData r:id="rId1">
    <c:autoUpdate val="0"/>
  </c:externalData>
</c:chartSpace>
</file>

<file path=ppt/charts/chart60.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ru-RU"/>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4.2776980198019808E-2"/>
          <c:y val="6.5984405139378935E-2"/>
          <c:w val="0.90737178217821779"/>
          <c:h val="0.77487253721573013"/>
        </c:manualLayout>
      </c:layout>
      <c:barChart>
        <c:barDir val="col"/>
        <c:grouping val="clustered"/>
        <c:varyColors val="0"/>
        <c:ser>
          <c:idx val="0"/>
          <c:order val="0"/>
          <c:tx>
            <c:strRef>
              <c:f>Лист1!$C$1</c:f>
              <c:strCache>
                <c:ptCount val="1"/>
                <c:pt idx="0">
                  <c:v>Столбец2</c:v>
                </c:pt>
              </c:strCache>
            </c:strRef>
          </c:tx>
          <c:spPr>
            <a:ln w="28575">
              <a:noFill/>
            </a:ln>
            <a:effectLst/>
          </c:spPr>
          <c:invertIfNegative val="0"/>
          <c:dPt>
            <c:idx val="0"/>
            <c:invertIfNegative val="0"/>
            <c:bubble3D val="0"/>
            <c:spPr>
              <a:solidFill>
                <a:srgbClr val="7F7F7F"/>
              </a:solidFill>
              <a:ln w="28575">
                <a:noFill/>
              </a:ln>
              <a:effectLst/>
            </c:spPr>
            <c:extLst>
              <c:ext xmlns:c16="http://schemas.microsoft.com/office/drawing/2014/chart" uri="{C3380CC4-5D6E-409C-BE32-E72D297353CC}">
                <c16:uniqueId val="{00000001-905F-4CE7-A2A1-A0ED1ED0C31C}"/>
              </c:ext>
            </c:extLst>
          </c:dPt>
          <c:dPt>
            <c:idx val="1"/>
            <c:invertIfNegative val="0"/>
            <c:bubble3D val="0"/>
            <c:spPr>
              <a:solidFill>
                <a:srgbClr val="7F7F7F"/>
              </a:solidFill>
              <a:ln w="28575">
                <a:noFill/>
              </a:ln>
              <a:effectLst/>
            </c:spPr>
            <c:extLst>
              <c:ext xmlns:c16="http://schemas.microsoft.com/office/drawing/2014/chart" uri="{C3380CC4-5D6E-409C-BE32-E72D297353CC}">
                <c16:uniqueId val="{00000003-905F-4CE7-A2A1-A0ED1ED0C31C}"/>
              </c:ext>
            </c:extLst>
          </c:dPt>
          <c:dPt>
            <c:idx val="2"/>
            <c:invertIfNegative val="0"/>
            <c:bubble3D val="0"/>
            <c:spPr>
              <a:solidFill>
                <a:srgbClr val="7F7F7F"/>
              </a:solidFill>
              <a:ln w="28575">
                <a:noFill/>
              </a:ln>
              <a:effectLst/>
            </c:spPr>
            <c:extLst>
              <c:ext xmlns:c16="http://schemas.microsoft.com/office/drawing/2014/chart" uri="{C3380CC4-5D6E-409C-BE32-E72D297353CC}">
                <c16:uniqueId val="{00000005-905F-4CE7-A2A1-A0ED1ED0C31C}"/>
              </c:ext>
            </c:extLst>
          </c:dPt>
          <c:dPt>
            <c:idx val="3"/>
            <c:invertIfNegative val="0"/>
            <c:bubble3D val="0"/>
            <c:spPr>
              <a:solidFill>
                <a:srgbClr val="7F7F7F"/>
              </a:solidFill>
              <a:ln w="28575">
                <a:noFill/>
              </a:ln>
              <a:effectLst/>
            </c:spPr>
            <c:extLst>
              <c:ext xmlns:c16="http://schemas.microsoft.com/office/drawing/2014/chart" uri="{C3380CC4-5D6E-409C-BE32-E72D297353CC}">
                <c16:uniqueId val="{00000007-905F-4CE7-A2A1-A0ED1ED0C31C}"/>
              </c:ext>
            </c:extLst>
          </c:dPt>
          <c:dPt>
            <c:idx val="4"/>
            <c:invertIfNegative val="0"/>
            <c:bubble3D val="0"/>
            <c:spPr>
              <a:solidFill>
                <a:srgbClr val="7F7F7F"/>
              </a:solidFill>
              <a:ln w="28575">
                <a:noFill/>
              </a:ln>
              <a:effectLst/>
            </c:spPr>
            <c:extLst>
              <c:ext xmlns:c16="http://schemas.microsoft.com/office/drawing/2014/chart" uri="{C3380CC4-5D6E-409C-BE32-E72D297353CC}">
                <c16:uniqueId val="{00000009-905F-4CE7-A2A1-A0ED1ED0C31C}"/>
              </c:ext>
            </c:extLst>
          </c:dPt>
          <c:dPt>
            <c:idx val="5"/>
            <c:invertIfNegative val="0"/>
            <c:bubble3D val="0"/>
            <c:spPr>
              <a:solidFill>
                <a:schemeClr val="accent6">
                  <a:lumMod val="50000"/>
                </a:schemeClr>
              </a:solidFill>
              <a:ln w="28575">
                <a:noFill/>
              </a:ln>
              <a:effectLst/>
            </c:spPr>
            <c:extLst>
              <c:ext xmlns:c16="http://schemas.microsoft.com/office/drawing/2014/chart" uri="{C3380CC4-5D6E-409C-BE32-E72D297353CC}">
                <c16:uniqueId val="{0000000B-905F-4CE7-A2A1-A0ED1ED0C31C}"/>
              </c:ext>
            </c:extLst>
          </c:dPt>
          <c:dPt>
            <c:idx val="6"/>
            <c:invertIfNegative val="0"/>
            <c:bubble3D val="0"/>
            <c:spPr>
              <a:solidFill>
                <a:schemeClr val="accent6">
                  <a:lumMod val="50000"/>
                </a:schemeClr>
              </a:solidFill>
              <a:ln w="28575">
                <a:noFill/>
              </a:ln>
              <a:effectLst/>
            </c:spPr>
            <c:extLst>
              <c:ext xmlns:c16="http://schemas.microsoft.com/office/drawing/2014/chart" uri="{C3380CC4-5D6E-409C-BE32-E72D297353CC}">
                <c16:uniqueId val="{0000000D-905F-4CE7-A2A1-A0ED1ED0C31C}"/>
              </c:ext>
            </c:extLst>
          </c:dPt>
          <c:dPt>
            <c:idx val="7"/>
            <c:invertIfNegative val="0"/>
            <c:bubble3D val="0"/>
            <c:spPr>
              <a:solidFill>
                <a:schemeClr val="accent6">
                  <a:lumMod val="50000"/>
                </a:schemeClr>
              </a:solidFill>
              <a:ln w="28575">
                <a:noFill/>
              </a:ln>
              <a:effectLst/>
            </c:spPr>
            <c:extLst>
              <c:ext xmlns:c16="http://schemas.microsoft.com/office/drawing/2014/chart" uri="{C3380CC4-5D6E-409C-BE32-E72D297353CC}">
                <c16:uniqueId val="{0000000F-905F-4CE7-A2A1-A0ED1ED0C31C}"/>
              </c:ext>
            </c:extLst>
          </c:dPt>
          <c:dLbls>
            <c:dLbl>
              <c:idx val="5"/>
              <c:numFmt formatCode="#,##0" sourceLinked="0"/>
              <c:spPr>
                <a:noFill/>
                <a:ln>
                  <a:noFill/>
                </a:ln>
                <a:effectLst/>
              </c:spPr>
              <c:txPr>
                <a:bodyPr wrap="square" lIns="38100" tIns="19050" rIns="38100" bIns="19050" anchor="ctr">
                  <a:spAutoFit/>
                </a:bodyPr>
                <a:lstStyle/>
                <a:p>
                  <a:pPr>
                    <a:defRPr sz="700" b="1">
                      <a:solidFill>
                        <a:srgbClr val="632523"/>
                      </a:solidFill>
                    </a:defRPr>
                  </a:pPr>
                  <a:endParaRPr lang="ru-RU"/>
                </a:p>
              </c:txPr>
              <c:showLegendKey val="0"/>
              <c:showVal val="1"/>
              <c:showCatName val="0"/>
              <c:showSerName val="0"/>
              <c:showPercent val="0"/>
              <c:showBubbleSize val="0"/>
              <c:extLst>
                <c:ext xmlns:c16="http://schemas.microsoft.com/office/drawing/2014/chart" uri="{C3380CC4-5D6E-409C-BE32-E72D297353CC}">
                  <c16:uniqueId val="{0000000B-905F-4CE7-A2A1-A0ED1ED0C31C}"/>
                </c:ext>
              </c:extLst>
            </c:dLbl>
            <c:dLbl>
              <c:idx val="6"/>
              <c:numFmt formatCode="#,##0" sourceLinked="0"/>
              <c:spPr>
                <a:noFill/>
                <a:ln>
                  <a:noFill/>
                </a:ln>
                <a:effectLst/>
              </c:spPr>
              <c:txPr>
                <a:bodyPr wrap="square" lIns="38100" tIns="19050" rIns="38100" bIns="19050" anchor="ctr">
                  <a:spAutoFit/>
                </a:bodyPr>
                <a:lstStyle/>
                <a:p>
                  <a:pPr>
                    <a:defRPr sz="700" b="1">
                      <a:solidFill>
                        <a:srgbClr val="632523"/>
                      </a:solidFill>
                    </a:defRPr>
                  </a:pPr>
                  <a:endParaRPr lang="ru-RU"/>
                </a:p>
              </c:txPr>
              <c:showLegendKey val="0"/>
              <c:showVal val="1"/>
              <c:showCatName val="0"/>
              <c:showSerName val="0"/>
              <c:showPercent val="0"/>
              <c:showBubbleSize val="0"/>
              <c:extLst>
                <c:ext xmlns:c16="http://schemas.microsoft.com/office/drawing/2014/chart" uri="{C3380CC4-5D6E-409C-BE32-E72D297353CC}">
                  <c16:uniqueId val="{0000000D-905F-4CE7-A2A1-A0ED1ED0C31C}"/>
                </c:ext>
              </c:extLst>
            </c:dLbl>
            <c:dLbl>
              <c:idx val="7"/>
              <c:numFmt formatCode="#,##0" sourceLinked="0"/>
              <c:spPr>
                <a:noFill/>
                <a:ln>
                  <a:noFill/>
                </a:ln>
                <a:effectLst/>
              </c:spPr>
              <c:txPr>
                <a:bodyPr wrap="square" lIns="38100" tIns="19050" rIns="38100" bIns="19050" anchor="ctr">
                  <a:spAutoFit/>
                </a:bodyPr>
                <a:lstStyle/>
                <a:p>
                  <a:pPr>
                    <a:defRPr sz="700" b="1">
                      <a:solidFill>
                        <a:srgbClr val="632523"/>
                      </a:solidFill>
                    </a:defRPr>
                  </a:pPr>
                  <a:endParaRPr lang="ru-RU"/>
                </a:p>
              </c:txPr>
              <c:showLegendKey val="0"/>
              <c:showVal val="1"/>
              <c:showCatName val="0"/>
              <c:showSerName val="0"/>
              <c:showPercent val="0"/>
              <c:showBubbleSize val="0"/>
              <c:extLst>
                <c:ext xmlns:c16="http://schemas.microsoft.com/office/drawing/2014/chart" uri="{C3380CC4-5D6E-409C-BE32-E72D297353CC}">
                  <c16:uniqueId val="{0000000F-905F-4CE7-A2A1-A0ED1ED0C31C}"/>
                </c:ext>
              </c:extLst>
            </c:dLbl>
            <c:numFmt formatCode="#,##0" sourceLinked="0"/>
            <c:spPr>
              <a:noFill/>
              <a:ln>
                <a:noFill/>
              </a:ln>
              <a:effectLst/>
            </c:spPr>
            <c:txPr>
              <a:bodyPr wrap="square" lIns="38100" tIns="19050" rIns="38100" bIns="19050" anchor="ctr">
                <a:spAutoFit/>
              </a:bodyPr>
              <a:lstStyle/>
              <a:p>
                <a:pPr>
                  <a:defRPr sz="700"/>
                </a:pPr>
                <a:endParaRPr lang="ru-RU"/>
              </a:p>
            </c:txPr>
            <c:showLegendKey val="0"/>
            <c:showVal val="1"/>
            <c:showCatName val="0"/>
            <c:showSerName val="0"/>
            <c:showPercent val="0"/>
            <c:showBubbleSize val="0"/>
            <c:showLeaderLines val="0"/>
            <c:extLst>
              <c:ext xmlns:c15="http://schemas.microsoft.com/office/drawing/2012/chart" uri="{CE6537A1-D6FC-4f65-9D91-7224C49458BB}">
                <c15:showLeaderLines val="1"/>
              </c:ext>
            </c:extLst>
          </c:dLbls>
          <c:cat>
            <c:multiLvlStrRef>
              <c:f>Лист1!$A$2:$B$9</c:f>
              <c:multiLvlStrCache>
                <c:ptCount val="8"/>
                <c:lvl>
                  <c:pt idx="0">
                    <c:v>I</c:v>
                  </c:pt>
                  <c:pt idx="1">
                    <c:v>II</c:v>
                  </c:pt>
                  <c:pt idx="2">
                    <c:v>III</c:v>
                  </c:pt>
                  <c:pt idx="3">
                    <c:v>IV</c:v>
                  </c:pt>
                  <c:pt idx="4">
                    <c:v>I</c:v>
                  </c:pt>
                  <c:pt idx="5">
                    <c:v>II</c:v>
                  </c:pt>
                  <c:pt idx="6">
                    <c:v>III</c:v>
                  </c:pt>
                  <c:pt idx="7">
                    <c:v>IV</c:v>
                  </c:pt>
                </c:lvl>
                <c:lvl>
                  <c:pt idx="0">
                    <c:v>2022</c:v>
                  </c:pt>
                  <c:pt idx="4">
                    <c:v>2023</c:v>
                  </c:pt>
                </c:lvl>
              </c:multiLvlStrCache>
            </c:multiLvlStrRef>
          </c:cat>
          <c:val>
            <c:numRef>
              <c:f>Лист1!$C$2:$C$9</c:f>
              <c:numCache>
                <c:formatCode>#,##0.00</c:formatCode>
                <c:ptCount val="8"/>
                <c:pt idx="0">
                  <c:v>26584</c:v>
                </c:pt>
                <c:pt idx="1">
                  <c:v>27034</c:v>
                </c:pt>
                <c:pt idx="2">
                  <c:v>28522</c:v>
                </c:pt>
                <c:pt idx="3">
                  <c:v>31160</c:v>
                </c:pt>
                <c:pt idx="4">
                  <c:v>22726</c:v>
                </c:pt>
                <c:pt idx="5">
                  <c:v>26081</c:v>
                </c:pt>
                <c:pt idx="6">
                  <c:v>27948</c:v>
                </c:pt>
                <c:pt idx="7">
                  <c:v>29633</c:v>
                </c:pt>
              </c:numCache>
            </c:numRef>
          </c:val>
          <c:extLst>
            <c:ext xmlns:c16="http://schemas.microsoft.com/office/drawing/2014/chart" uri="{C3380CC4-5D6E-409C-BE32-E72D297353CC}">
              <c16:uniqueId val="{00000018-905F-4CE7-A2A1-A0ED1ED0C31C}"/>
            </c:ext>
          </c:extLst>
        </c:ser>
        <c:dLbls>
          <c:showLegendKey val="0"/>
          <c:showVal val="0"/>
          <c:showCatName val="0"/>
          <c:showSerName val="0"/>
          <c:showPercent val="0"/>
          <c:showBubbleSize val="0"/>
        </c:dLbls>
        <c:gapWidth val="35"/>
        <c:axId val="-1527629664"/>
        <c:axId val="-1527635648"/>
      </c:barChart>
      <c:catAx>
        <c:axId val="-1527629664"/>
        <c:scaling>
          <c:orientation val="minMax"/>
        </c:scaling>
        <c:delete val="0"/>
        <c:axPos val="b"/>
        <c:numFmt formatCode="General" sourceLinked="1"/>
        <c:majorTickMark val="none"/>
        <c:minorTickMark val="none"/>
        <c:tickLblPos val="nextTo"/>
        <c:spPr>
          <a:noFill/>
          <a:ln w="9525" cap="flat" cmpd="sng" algn="ctr">
            <a:solidFill>
              <a:schemeClr val="tx1">
                <a:lumMod val="15000"/>
                <a:lumOff val="85000"/>
              </a:schemeClr>
            </a:solidFill>
            <a:round/>
          </a:ln>
          <a:effectLst/>
        </c:spPr>
        <c:txPr>
          <a:bodyPr rot="-60000000" vert="horz"/>
          <a:lstStyle/>
          <a:p>
            <a:pPr>
              <a:defRPr/>
            </a:pPr>
            <a:endParaRPr lang="ru-RU"/>
          </a:p>
        </c:txPr>
        <c:crossAx val="-1527635648"/>
        <c:crosses val="autoZero"/>
        <c:auto val="1"/>
        <c:lblAlgn val="ctr"/>
        <c:lblOffset val="0"/>
        <c:noMultiLvlLbl val="0"/>
      </c:catAx>
      <c:valAx>
        <c:axId val="-1527635648"/>
        <c:scaling>
          <c:orientation val="minMax"/>
          <c:max val="40000"/>
          <c:min val="0"/>
        </c:scaling>
        <c:delete val="0"/>
        <c:axPos val="r"/>
        <c:majorGridlines>
          <c:spPr>
            <a:ln w="9525" cap="flat" cmpd="sng" algn="ctr">
              <a:solidFill>
                <a:schemeClr val="tx1">
                  <a:lumMod val="15000"/>
                  <a:lumOff val="85000"/>
                </a:schemeClr>
              </a:solidFill>
              <a:prstDash val="sysDot"/>
              <a:round/>
            </a:ln>
            <a:effectLst/>
          </c:spPr>
        </c:majorGridlines>
        <c:numFmt formatCode="#,##0" sourceLinked="0"/>
        <c:majorTickMark val="none"/>
        <c:minorTickMark val="none"/>
        <c:tickLblPos val="nextTo"/>
        <c:spPr>
          <a:noFill/>
          <a:ln>
            <a:noFill/>
          </a:ln>
          <a:effectLst/>
        </c:spPr>
        <c:txPr>
          <a:bodyPr rot="-60000000" vert="horz"/>
          <a:lstStyle/>
          <a:p>
            <a:pPr>
              <a:defRPr sz="700"/>
            </a:pPr>
            <a:endParaRPr lang="ru-RU"/>
          </a:p>
        </c:txPr>
        <c:crossAx val="-1527629664"/>
        <c:crosses val="max"/>
        <c:crossBetween val="between"/>
        <c:majorUnit val="10000"/>
      </c:valAx>
      <c:spPr>
        <a:noFill/>
        <a:ln>
          <a:noFill/>
        </a:ln>
        <a:effectLst/>
      </c:spPr>
    </c:plotArea>
    <c:plotVisOnly val="1"/>
    <c:dispBlanksAs val="gap"/>
    <c:showDLblsOverMax val="0"/>
  </c:chart>
  <c:spPr>
    <a:noFill/>
    <a:ln>
      <a:noFill/>
    </a:ln>
    <a:effectLst/>
  </c:spPr>
  <c:txPr>
    <a:bodyPr/>
    <a:lstStyle/>
    <a:p>
      <a:pPr>
        <a:lnSpc>
          <a:spcPct val="50000"/>
        </a:lnSpc>
        <a:defRPr sz="1050">
          <a:solidFill>
            <a:schemeClr val="tx1"/>
          </a:solidFill>
          <a:latin typeface="Arial Narrow" panose="020B0606020202030204" pitchFamily="34" charset="0"/>
          <a:ea typeface="Helvetica" panose="00000500000000000000" pitchFamily="50" charset="0"/>
        </a:defRPr>
      </a:pPr>
      <a:endParaRPr lang="ru-RU"/>
    </a:p>
  </c:txPr>
  <c:externalData r:id="rId1">
    <c:autoUpdate val="0"/>
  </c:externalData>
</c:chartSpace>
</file>

<file path=ppt/charts/chart61.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ru-RU"/>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4.2776980198019808E-2"/>
          <c:y val="6.5984263783967309E-2"/>
          <c:w val="0.90737178217821779"/>
          <c:h val="0.77487253721573013"/>
        </c:manualLayout>
      </c:layout>
      <c:barChart>
        <c:barDir val="col"/>
        <c:grouping val="clustered"/>
        <c:varyColors val="0"/>
        <c:ser>
          <c:idx val="0"/>
          <c:order val="0"/>
          <c:tx>
            <c:strRef>
              <c:f>Лист1!$C$1</c:f>
              <c:strCache>
                <c:ptCount val="1"/>
                <c:pt idx="0">
                  <c:v>Столбец2</c:v>
                </c:pt>
              </c:strCache>
            </c:strRef>
          </c:tx>
          <c:spPr>
            <a:ln w="28575">
              <a:noFill/>
            </a:ln>
            <a:effectLst/>
          </c:spPr>
          <c:invertIfNegative val="0"/>
          <c:dPt>
            <c:idx val="0"/>
            <c:invertIfNegative val="0"/>
            <c:bubble3D val="0"/>
            <c:spPr>
              <a:solidFill>
                <a:srgbClr val="7F7F7F"/>
              </a:solidFill>
              <a:ln w="28575">
                <a:noFill/>
              </a:ln>
              <a:effectLst/>
            </c:spPr>
            <c:extLst>
              <c:ext xmlns:c16="http://schemas.microsoft.com/office/drawing/2014/chart" uri="{C3380CC4-5D6E-409C-BE32-E72D297353CC}">
                <c16:uniqueId val="{00000001-024D-4D1D-A88C-A040FAC630ED}"/>
              </c:ext>
            </c:extLst>
          </c:dPt>
          <c:dPt>
            <c:idx val="1"/>
            <c:invertIfNegative val="0"/>
            <c:bubble3D val="0"/>
            <c:spPr>
              <a:solidFill>
                <a:srgbClr val="7F7F7F"/>
              </a:solidFill>
              <a:ln w="28575">
                <a:noFill/>
              </a:ln>
              <a:effectLst/>
            </c:spPr>
            <c:extLst>
              <c:ext xmlns:c16="http://schemas.microsoft.com/office/drawing/2014/chart" uri="{C3380CC4-5D6E-409C-BE32-E72D297353CC}">
                <c16:uniqueId val="{00000003-024D-4D1D-A88C-A040FAC630ED}"/>
              </c:ext>
            </c:extLst>
          </c:dPt>
          <c:dPt>
            <c:idx val="2"/>
            <c:invertIfNegative val="0"/>
            <c:bubble3D val="0"/>
            <c:spPr>
              <a:solidFill>
                <a:srgbClr val="7F7F7F"/>
              </a:solidFill>
              <a:ln w="28575">
                <a:noFill/>
              </a:ln>
              <a:effectLst/>
            </c:spPr>
            <c:extLst>
              <c:ext xmlns:c16="http://schemas.microsoft.com/office/drawing/2014/chart" uri="{C3380CC4-5D6E-409C-BE32-E72D297353CC}">
                <c16:uniqueId val="{00000005-024D-4D1D-A88C-A040FAC630ED}"/>
              </c:ext>
            </c:extLst>
          </c:dPt>
          <c:dPt>
            <c:idx val="3"/>
            <c:invertIfNegative val="0"/>
            <c:bubble3D val="0"/>
            <c:spPr>
              <a:solidFill>
                <a:srgbClr val="7F7F7F"/>
              </a:solidFill>
              <a:ln w="28575">
                <a:noFill/>
              </a:ln>
              <a:effectLst/>
            </c:spPr>
            <c:extLst>
              <c:ext xmlns:c16="http://schemas.microsoft.com/office/drawing/2014/chart" uri="{C3380CC4-5D6E-409C-BE32-E72D297353CC}">
                <c16:uniqueId val="{00000007-024D-4D1D-A88C-A040FAC630ED}"/>
              </c:ext>
            </c:extLst>
          </c:dPt>
          <c:dPt>
            <c:idx val="4"/>
            <c:invertIfNegative val="0"/>
            <c:bubble3D val="0"/>
            <c:spPr>
              <a:solidFill>
                <a:srgbClr val="7F7F7F"/>
              </a:solidFill>
              <a:ln w="28575">
                <a:noFill/>
              </a:ln>
              <a:effectLst/>
            </c:spPr>
            <c:extLst>
              <c:ext xmlns:c16="http://schemas.microsoft.com/office/drawing/2014/chart" uri="{C3380CC4-5D6E-409C-BE32-E72D297353CC}">
                <c16:uniqueId val="{00000009-024D-4D1D-A88C-A040FAC630ED}"/>
              </c:ext>
            </c:extLst>
          </c:dPt>
          <c:dPt>
            <c:idx val="5"/>
            <c:invertIfNegative val="0"/>
            <c:bubble3D val="0"/>
            <c:spPr>
              <a:solidFill>
                <a:srgbClr val="7F7F7F"/>
              </a:solidFill>
              <a:ln w="28575">
                <a:noFill/>
              </a:ln>
              <a:effectLst/>
            </c:spPr>
            <c:extLst>
              <c:ext xmlns:c16="http://schemas.microsoft.com/office/drawing/2014/chart" uri="{C3380CC4-5D6E-409C-BE32-E72D297353CC}">
                <c16:uniqueId val="{0000000B-024D-4D1D-A88C-A040FAC630ED}"/>
              </c:ext>
            </c:extLst>
          </c:dPt>
          <c:dPt>
            <c:idx val="6"/>
            <c:invertIfNegative val="0"/>
            <c:bubble3D val="0"/>
            <c:spPr>
              <a:solidFill>
                <a:srgbClr val="7F7F7F"/>
              </a:solidFill>
              <a:ln w="28575">
                <a:noFill/>
              </a:ln>
              <a:effectLst/>
            </c:spPr>
            <c:extLst>
              <c:ext xmlns:c16="http://schemas.microsoft.com/office/drawing/2014/chart" uri="{C3380CC4-5D6E-409C-BE32-E72D297353CC}">
                <c16:uniqueId val="{0000000D-024D-4D1D-A88C-A040FAC630ED}"/>
              </c:ext>
            </c:extLst>
          </c:dPt>
          <c:dPt>
            <c:idx val="7"/>
            <c:invertIfNegative val="0"/>
            <c:bubble3D val="0"/>
            <c:spPr>
              <a:solidFill>
                <a:srgbClr val="7F7F7F"/>
              </a:solidFill>
              <a:ln w="28575">
                <a:noFill/>
              </a:ln>
              <a:effectLst/>
            </c:spPr>
            <c:extLst>
              <c:ext xmlns:c16="http://schemas.microsoft.com/office/drawing/2014/chart" uri="{C3380CC4-5D6E-409C-BE32-E72D297353CC}">
                <c16:uniqueId val="{0000000F-024D-4D1D-A88C-A040FAC630ED}"/>
              </c:ext>
            </c:extLst>
          </c:dPt>
          <c:dPt>
            <c:idx val="8"/>
            <c:invertIfNegative val="0"/>
            <c:bubble3D val="0"/>
            <c:spPr>
              <a:solidFill>
                <a:srgbClr val="7F7F7F"/>
              </a:solidFill>
              <a:ln w="28575">
                <a:noFill/>
              </a:ln>
              <a:effectLst/>
            </c:spPr>
            <c:extLst>
              <c:ext xmlns:c16="http://schemas.microsoft.com/office/drawing/2014/chart" uri="{C3380CC4-5D6E-409C-BE32-E72D297353CC}">
                <c16:uniqueId val="{00000011-024D-4D1D-A88C-A040FAC630ED}"/>
              </c:ext>
            </c:extLst>
          </c:dPt>
          <c:dLbls>
            <c:dLbl>
              <c:idx val="9"/>
              <c:numFmt formatCode="#,##0" sourceLinked="0"/>
              <c:spPr>
                <a:noFill/>
                <a:ln>
                  <a:noFill/>
                </a:ln>
                <a:effectLst/>
              </c:spPr>
              <c:txPr>
                <a:bodyPr wrap="square" lIns="38100" tIns="19050" rIns="38100" bIns="19050" anchor="ctr">
                  <a:spAutoFit/>
                </a:bodyPr>
                <a:lstStyle/>
                <a:p>
                  <a:pPr>
                    <a:defRPr b="1">
                      <a:solidFill>
                        <a:srgbClr val="007F76"/>
                      </a:solidFill>
                    </a:defRPr>
                  </a:pPr>
                  <a:endParaRPr lang="ru-RU"/>
                </a:p>
              </c:txPr>
              <c:showLegendKey val="0"/>
              <c:showVal val="1"/>
              <c:showCatName val="0"/>
              <c:showSerName val="0"/>
              <c:showPercent val="0"/>
              <c:showBubbleSize val="0"/>
              <c:extLst>
                <c:ext xmlns:c16="http://schemas.microsoft.com/office/drawing/2014/chart" uri="{C3380CC4-5D6E-409C-BE32-E72D297353CC}">
                  <c16:uniqueId val="{00000012-1935-4C00-8885-A965951F86B7}"/>
                </c:ext>
              </c:extLst>
            </c:dLbl>
            <c:dLbl>
              <c:idx val="10"/>
              <c:numFmt formatCode="#,##0" sourceLinked="0"/>
              <c:spPr>
                <a:noFill/>
                <a:ln>
                  <a:noFill/>
                </a:ln>
                <a:effectLst/>
              </c:spPr>
              <c:txPr>
                <a:bodyPr wrap="square" lIns="38100" tIns="19050" rIns="38100" bIns="19050" anchor="ctr">
                  <a:spAutoFit/>
                </a:bodyPr>
                <a:lstStyle/>
                <a:p>
                  <a:pPr>
                    <a:defRPr b="1">
                      <a:solidFill>
                        <a:srgbClr val="007F76"/>
                      </a:solidFill>
                    </a:defRPr>
                  </a:pPr>
                  <a:endParaRPr lang="ru-RU"/>
                </a:p>
              </c:txPr>
              <c:showLegendKey val="0"/>
              <c:showVal val="1"/>
              <c:showCatName val="0"/>
              <c:showSerName val="0"/>
              <c:showPercent val="0"/>
              <c:showBubbleSize val="0"/>
              <c:extLst>
                <c:ext xmlns:c16="http://schemas.microsoft.com/office/drawing/2014/chart" uri="{C3380CC4-5D6E-409C-BE32-E72D297353CC}">
                  <c16:uniqueId val="{00000013-1935-4C00-8885-A965951F86B7}"/>
                </c:ext>
              </c:extLst>
            </c:dLbl>
            <c:dLbl>
              <c:idx val="11"/>
              <c:numFmt formatCode="#,##0" sourceLinked="0"/>
              <c:spPr>
                <a:noFill/>
                <a:ln>
                  <a:noFill/>
                </a:ln>
                <a:effectLst/>
              </c:spPr>
              <c:txPr>
                <a:bodyPr wrap="square" lIns="38100" tIns="19050" rIns="38100" bIns="19050" anchor="ctr">
                  <a:spAutoFit/>
                </a:bodyPr>
                <a:lstStyle/>
                <a:p>
                  <a:pPr>
                    <a:defRPr b="1">
                      <a:solidFill>
                        <a:srgbClr val="007F76"/>
                      </a:solidFill>
                    </a:defRPr>
                  </a:pPr>
                  <a:endParaRPr lang="ru-RU"/>
                </a:p>
              </c:txPr>
              <c:showLegendKey val="0"/>
              <c:showVal val="1"/>
              <c:showCatName val="0"/>
              <c:showSerName val="0"/>
              <c:showPercent val="0"/>
              <c:showBubbleSize val="0"/>
              <c:extLst>
                <c:ext xmlns:c16="http://schemas.microsoft.com/office/drawing/2014/chart" uri="{C3380CC4-5D6E-409C-BE32-E72D297353CC}">
                  <c16:uniqueId val="{00000014-1935-4C00-8885-A965951F86B7}"/>
                </c:ext>
              </c:extLst>
            </c:dLbl>
            <c:numFmt formatCode="#,##0" sourceLinked="0"/>
            <c:spPr>
              <a:noFill/>
              <a:ln>
                <a:noFill/>
              </a:ln>
              <a:effectLst/>
            </c:spPr>
            <c:showLegendKey val="0"/>
            <c:showVal val="1"/>
            <c:showCatName val="0"/>
            <c:showSerName val="0"/>
            <c:showPercent val="0"/>
            <c:showBubbleSize val="0"/>
            <c:showLeaderLines val="0"/>
            <c:extLst>
              <c:ext xmlns:c15="http://schemas.microsoft.com/office/drawing/2012/chart" uri="{CE6537A1-D6FC-4f65-9D91-7224C49458BB}">
                <c15:showLeaderLines val="1"/>
              </c:ext>
            </c:extLst>
          </c:dLbls>
          <c:cat>
            <c:multiLvlStrRef>
              <c:f>Лист1!$A$2:$B$13</c:f>
              <c:multiLvlStrCache>
                <c:ptCount val="12"/>
                <c:lvl>
                  <c:pt idx="0">
                    <c:v>I</c:v>
                  </c:pt>
                  <c:pt idx="1">
                    <c:v>II</c:v>
                  </c:pt>
                  <c:pt idx="2">
                    <c:v>III</c:v>
                  </c:pt>
                  <c:pt idx="3">
                    <c:v>IV</c:v>
                  </c:pt>
                  <c:pt idx="4">
                    <c:v>I</c:v>
                  </c:pt>
                  <c:pt idx="5">
                    <c:v>II</c:v>
                  </c:pt>
                  <c:pt idx="6">
                    <c:v>III</c:v>
                  </c:pt>
                  <c:pt idx="7">
                    <c:v>IV</c:v>
                  </c:pt>
                  <c:pt idx="8">
                    <c:v>I</c:v>
                  </c:pt>
                  <c:pt idx="9">
                    <c:v>II</c:v>
                  </c:pt>
                  <c:pt idx="10">
                    <c:v>III</c:v>
                  </c:pt>
                  <c:pt idx="11">
                    <c:v>IV</c:v>
                  </c:pt>
                </c:lvl>
                <c:lvl>
                  <c:pt idx="0">
                    <c:v>2021</c:v>
                  </c:pt>
                  <c:pt idx="4">
                    <c:v>2022</c:v>
                  </c:pt>
                  <c:pt idx="8">
                    <c:v>2023</c:v>
                  </c:pt>
                </c:lvl>
              </c:multiLvlStrCache>
            </c:multiLvlStrRef>
          </c:cat>
          <c:val>
            <c:numRef>
              <c:f>Лист1!$C$2:$C$13</c:f>
              <c:numCache>
                <c:formatCode>#,##0.00</c:formatCode>
                <c:ptCount val="12"/>
                <c:pt idx="0">
                  <c:v>20421</c:v>
                </c:pt>
                <c:pt idx="1">
                  <c:v>33801</c:v>
                </c:pt>
                <c:pt idx="2">
                  <c:v>36688</c:v>
                </c:pt>
                <c:pt idx="3">
                  <c:v>36049</c:v>
                </c:pt>
                <c:pt idx="4">
                  <c:v>25395</c:v>
                </c:pt>
                <c:pt idx="5">
                  <c:v>28004</c:v>
                </c:pt>
                <c:pt idx="6">
                  <c:v>34297</c:v>
                </c:pt>
                <c:pt idx="7">
                  <c:v>32193</c:v>
                </c:pt>
                <c:pt idx="8">
                  <c:v>22015</c:v>
                </c:pt>
                <c:pt idx="9">
                  <c:v>28157</c:v>
                </c:pt>
                <c:pt idx="10">
                  <c:v>35558</c:v>
                </c:pt>
                <c:pt idx="11">
                  <c:v>38718</c:v>
                </c:pt>
              </c:numCache>
            </c:numRef>
          </c:val>
          <c:extLst>
            <c:ext xmlns:c16="http://schemas.microsoft.com/office/drawing/2014/chart" uri="{C3380CC4-5D6E-409C-BE32-E72D297353CC}">
              <c16:uniqueId val="{00000015-024D-4D1D-A88C-A040FAC630ED}"/>
            </c:ext>
          </c:extLst>
        </c:ser>
        <c:dLbls>
          <c:showLegendKey val="0"/>
          <c:showVal val="0"/>
          <c:showCatName val="0"/>
          <c:showSerName val="0"/>
          <c:showPercent val="0"/>
          <c:showBubbleSize val="0"/>
        </c:dLbls>
        <c:gapWidth val="35"/>
        <c:axId val="-1527629664"/>
        <c:axId val="-1527635648"/>
      </c:barChart>
      <c:barChart>
        <c:barDir val="col"/>
        <c:grouping val="clustered"/>
        <c:varyColors val="0"/>
        <c:ser>
          <c:idx val="1"/>
          <c:order val="1"/>
          <c:tx>
            <c:strRef>
              <c:f>Лист1!$D$1</c:f>
              <c:strCache>
                <c:ptCount val="1"/>
              </c:strCache>
            </c:strRef>
          </c:tx>
          <c:invertIfNegative val="0"/>
          <c:cat>
            <c:multiLvlStrRef>
              <c:f>Лист1!$A$2:$B$13</c:f>
              <c:multiLvlStrCache>
                <c:ptCount val="12"/>
                <c:lvl>
                  <c:pt idx="0">
                    <c:v>I</c:v>
                  </c:pt>
                  <c:pt idx="1">
                    <c:v>II</c:v>
                  </c:pt>
                  <c:pt idx="2">
                    <c:v>III</c:v>
                  </c:pt>
                  <c:pt idx="3">
                    <c:v>IV</c:v>
                  </c:pt>
                  <c:pt idx="4">
                    <c:v>I</c:v>
                  </c:pt>
                  <c:pt idx="5">
                    <c:v>II</c:v>
                  </c:pt>
                  <c:pt idx="6">
                    <c:v>III</c:v>
                  </c:pt>
                  <c:pt idx="7">
                    <c:v>IV</c:v>
                  </c:pt>
                  <c:pt idx="8">
                    <c:v>I</c:v>
                  </c:pt>
                  <c:pt idx="9">
                    <c:v>II</c:v>
                  </c:pt>
                  <c:pt idx="10">
                    <c:v>III</c:v>
                  </c:pt>
                  <c:pt idx="11">
                    <c:v>IV</c:v>
                  </c:pt>
                </c:lvl>
                <c:lvl>
                  <c:pt idx="0">
                    <c:v>2021</c:v>
                  </c:pt>
                  <c:pt idx="4">
                    <c:v>2022</c:v>
                  </c:pt>
                  <c:pt idx="8">
                    <c:v>2023</c:v>
                  </c:pt>
                </c:lvl>
              </c:multiLvlStrCache>
            </c:multiLvlStrRef>
          </c:cat>
          <c:val>
            <c:numRef>
              <c:f>Лист1!$D$2:$D$13</c:f>
              <c:numCache>
                <c:formatCode>General</c:formatCode>
                <c:ptCount val="12"/>
              </c:numCache>
            </c:numRef>
          </c:val>
          <c:extLst>
            <c:ext xmlns:c16="http://schemas.microsoft.com/office/drawing/2014/chart" uri="{C3380CC4-5D6E-409C-BE32-E72D297353CC}">
              <c16:uniqueId val="{00000016-024D-4D1D-A88C-A040FAC630ED}"/>
            </c:ext>
          </c:extLst>
        </c:ser>
        <c:dLbls>
          <c:showLegendKey val="0"/>
          <c:showVal val="0"/>
          <c:showCatName val="0"/>
          <c:showSerName val="0"/>
          <c:showPercent val="0"/>
          <c:showBubbleSize val="0"/>
        </c:dLbls>
        <c:gapWidth val="35"/>
        <c:axId val="472971256"/>
        <c:axId val="472969456"/>
      </c:barChart>
      <c:catAx>
        <c:axId val="-1527629664"/>
        <c:scaling>
          <c:orientation val="minMax"/>
        </c:scaling>
        <c:delete val="0"/>
        <c:axPos val="b"/>
        <c:numFmt formatCode="General" sourceLinked="1"/>
        <c:majorTickMark val="none"/>
        <c:minorTickMark val="none"/>
        <c:tickLblPos val="nextTo"/>
        <c:spPr>
          <a:noFill/>
          <a:ln w="9525" cap="flat" cmpd="sng" algn="ctr">
            <a:solidFill>
              <a:schemeClr val="tx1">
                <a:lumMod val="15000"/>
                <a:lumOff val="85000"/>
              </a:schemeClr>
            </a:solidFill>
            <a:round/>
          </a:ln>
          <a:effectLst/>
        </c:spPr>
        <c:txPr>
          <a:bodyPr rot="-60000000" vert="horz"/>
          <a:lstStyle/>
          <a:p>
            <a:pPr>
              <a:defRPr/>
            </a:pPr>
            <a:endParaRPr lang="ru-RU"/>
          </a:p>
        </c:txPr>
        <c:crossAx val="-1527635648"/>
        <c:crosses val="autoZero"/>
        <c:auto val="1"/>
        <c:lblAlgn val="ctr"/>
        <c:lblOffset val="0"/>
        <c:noMultiLvlLbl val="0"/>
      </c:catAx>
      <c:valAx>
        <c:axId val="-1527635648"/>
        <c:scaling>
          <c:orientation val="minMax"/>
          <c:max val="45000"/>
          <c:min val="0"/>
        </c:scaling>
        <c:delete val="0"/>
        <c:axPos val="l"/>
        <c:majorGridlines>
          <c:spPr>
            <a:ln w="9525" cap="flat" cmpd="sng" algn="ctr">
              <a:solidFill>
                <a:schemeClr val="tx1">
                  <a:lumMod val="15000"/>
                  <a:lumOff val="85000"/>
                </a:schemeClr>
              </a:solidFill>
              <a:prstDash val="sysDot"/>
              <a:round/>
            </a:ln>
            <a:effectLst/>
          </c:spPr>
        </c:majorGridlines>
        <c:numFmt formatCode="#,##0" sourceLinked="0"/>
        <c:majorTickMark val="out"/>
        <c:minorTickMark val="none"/>
        <c:tickLblPos val="nextTo"/>
        <c:spPr>
          <a:noFill/>
          <a:ln>
            <a:noFill/>
          </a:ln>
          <a:effectLst/>
        </c:spPr>
        <c:txPr>
          <a:bodyPr rot="-60000000" vert="horz"/>
          <a:lstStyle/>
          <a:p>
            <a:pPr>
              <a:defRPr sz="700"/>
            </a:pPr>
            <a:endParaRPr lang="ru-RU"/>
          </a:p>
        </c:txPr>
        <c:crossAx val="-1527629664"/>
        <c:crosses val="autoZero"/>
        <c:crossBetween val="between"/>
        <c:majorUnit val="10000"/>
      </c:valAx>
      <c:valAx>
        <c:axId val="472969456"/>
        <c:scaling>
          <c:orientation val="minMax"/>
          <c:max val="45000"/>
          <c:min val="0"/>
        </c:scaling>
        <c:delete val="0"/>
        <c:axPos val="r"/>
        <c:numFmt formatCode="#,##0" sourceLinked="0"/>
        <c:majorTickMark val="none"/>
        <c:minorTickMark val="none"/>
        <c:tickLblPos val="nextTo"/>
        <c:spPr>
          <a:ln>
            <a:noFill/>
          </a:ln>
        </c:spPr>
        <c:txPr>
          <a:bodyPr/>
          <a:lstStyle/>
          <a:p>
            <a:pPr>
              <a:defRPr sz="700"/>
            </a:pPr>
            <a:endParaRPr lang="ru-RU"/>
          </a:p>
        </c:txPr>
        <c:crossAx val="472971256"/>
        <c:crosses val="max"/>
        <c:crossBetween val="between"/>
        <c:majorUnit val="10000"/>
      </c:valAx>
      <c:catAx>
        <c:axId val="472971256"/>
        <c:scaling>
          <c:orientation val="minMax"/>
        </c:scaling>
        <c:delete val="1"/>
        <c:axPos val="b"/>
        <c:numFmt formatCode="General" sourceLinked="1"/>
        <c:majorTickMark val="out"/>
        <c:minorTickMark val="none"/>
        <c:tickLblPos val="nextTo"/>
        <c:crossAx val="472969456"/>
        <c:crosses val="autoZero"/>
        <c:auto val="1"/>
        <c:lblAlgn val="ctr"/>
        <c:lblOffset val="100"/>
        <c:noMultiLvlLbl val="0"/>
      </c:catAx>
      <c:spPr>
        <a:noFill/>
        <a:ln>
          <a:noFill/>
        </a:ln>
        <a:effectLst/>
      </c:spPr>
    </c:plotArea>
    <c:plotVisOnly val="1"/>
    <c:dispBlanksAs val="gap"/>
    <c:showDLblsOverMax val="0"/>
  </c:chart>
  <c:spPr>
    <a:noFill/>
    <a:ln>
      <a:noFill/>
    </a:ln>
    <a:effectLst/>
  </c:spPr>
  <c:txPr>
    <a:bodyPr/>
    <a:lstStyle/>
    <a:p>
      <a:pPr>
        <a:lnSpc>
          <a:spcPct val="50000"/>
        </a:lnSpc>
        <a:defRPr sz="1050">
          <a:solidFill>
            <a:schemeClr val="tx1"/>
          </a:solidFill>
          <a:latin typeface="Arial Narrow" panose="020B0606020202030204" pitchFamily="34" charset="0"/>
          <a:ea typeface="Helvetica" panose="00000500000000000000" pitchFamily="50" charset="0"/>
        </a:defRPr>
      </a:pPr>
      <a:endParaRPr lang="ru-RU"/>
    </a:p>
  </c:txPr>
  <c:externalData r:id="rId1">
    <c:autoUpdate val="0"/>
  </c:externalData>
</c:chartSpace>
</file>

<file path=ppt/charts/chart62.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ru-RU"/>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4.2776980198019808E-2"/>
          <c:y val="6.5984405139378935E-2"/>
          <c:w val="0.90737178217821779"/>
          <c:h val="0.77487253721573013"/>
        </c:manualLayout>
      </c:layout>
      <c:barChart>
        <c:barDir val="col"/>
        <c:grouping val="clustered"/>
        <c:varyColors val="0"/>
        <c:ser>
          <c:idx val="0"/>
          <c:order val="0"/>
          <c:tx>
            <c:strRef>
              <c:f>Лист1!$C$1</c:f>
              <c:strCache>
                <c:ptCount val="1"/>
                <c:pt idx="0">
                  <c:v>0</c:v>
                </c:pt>
              </c:strCache>
            </c:strRef>
          </c:tx>
          <c:spPr>
            <a:ln w="28575">
              <a:noFill/>
            </a:ln>
            <a:effectLst/>
          </c:spPr>
          <c:invertIfNegative val="0"/>
          <c:dPt>
            <c:idx val="0"/>
            <c:invertIfNegative val="0"/>
            <c:bubble3D val="0"/>
            <c:spPr>
              <a:solidFill>
                <a:srgbClr val="7F7F7F"/>
              </a:solidFill>
              <a:ln w="28575">
                <a:noFill/>
              </a:ln>
              <a:effectLst/>
            </c:spPr>
            <c:extLst>
              <c:ext xmlns:c16="http://schemas.microsoft.com/office/drawing/2014/chart" uri="{C3380CC4-5D6E-409C-BE32-E72D297353CC}">
                <c16:uniqueId val="{00000001-905F-4CE7-A2A1-A0ED1ED0C31C}"/>
              </c:ext>
            </c:extLst>
          </c:dPt>
          <c:dPt>
            <c:idx val="1"/>
            <c:invertIfNegative val="0"/>
            <c:bubble3D val="0"/>
            <c:spPr>
              <a:solidFill>
                <a:srgbClr val="7F7F7F"/>
              </a:solidFill>
              <a:ln w="28575">
                <a:noFill/>
              </a:ln>
              <a:effectLst/>
            </c:spPr>
            <c:extLst>
              <c:ext xmlns:c16="http://schemas.microsoft.com/office/drawing/2014/chart" uri="{C3380CC4-5D6E-409C-BE32-E72D297353CC}">
                <c16:uniqueId val="{00000003-905F-4CE7-A2A1-A0ED1ED0C31C}"/>
              </c:ext>
            </c:extLst>
          </c:dPt>
          <c:dPt>
            <c:idx val="2"/>
            <c:invertIfNegative val="0"/>
            <c:bubble3D val="0"/>
            <c:spPr>
              <a:solidFill>
                <a:srgbClr val="7F7F7F"/>
              </a:solidFill>
              <a:ln w="28575">
                <a:noFill/>
              </a:ln>
              <a:effectLst/>
            </c:spPr>
            <c:extLst>
              <c:ext xmlns:c16="http://schemas.microsoft.com/office/drawing/2014/chart" uri="{C3380CC4-5D6E-409C-BE32-E72D297353CC}">
                <c16:uniqueId val="{00000005-905F-4CE7-A2A1-A0ED1ED0C31C}"/>
              </c:ext>
            </c:extLst>
          </c:dPt>
          <c:dPt>
            <c:idx val="3"/>
            <c:invertIfNegative val="0"/>
            <c:bubble3D val="0"/>
            <c:spPr>
              <a:solidFill>
                <a:srgbClr val="7F7F7F"/>
              </a:solidFill>
              <a:ln w="28575">
                <a:noFill/>
              </a:ln>
              <a:effectLst/>
            </c:spPr>
            <c:extLst>
              <c:ext xmlns:c16="http://schemas.microsoft.com/office/drawing/2014/chart" uri="{C3380CC4-5D6E-409C-BE32-E72D297353CC}">
                <c16:uniqueId val="{00000007-905F-4CE7-A2A1-A0ED1ED0C31C}"/>
              </c:ext>
            </c:extLst>
          </c:dPt>
          <c:dPt>
            <c:idx val="4"/>
            <c:invertIfNegative val="0"/>
            <c:bubble3D val="0"/>
            <c:spPr>
              <a:solidFill>
                <a:srgbClr val="7F7F7F"/>
              </a:solidFill>
              <a:ln w="28575">
                <a:noFill/>
              </a:ln>
              <a:effectLst/>
            </c:spPr>
            <c:extLst>
              <c:ext xmlns:c16="http://schemas.microsoft.com/office/drawing/2014/chart" uri="{C3380CC4-5D6E-409C-BE32-E72D297353CC}">
                <c16:uniqueId val="{00000009-905F-4CE7-A2A1-A0ED1ED0C31C}"/>
              </c:ext>
            </c:extLst>
          </c:dPt>
          <c:dPt>
            <c:idx val="5"/>
            <c:invertIfNegative val="0"/>
            <c:bubble3D val="0"/>
            <c:spPr>
              <a:solidFill>
                <a:schemeClr val="accent3">
                  <a:lumMod val="50000"/>
                </a:schemeClr>
              </a:solidFill>
              <a:ln w="28575">
                <a:noFill/>
              </a:ln>
              <a:effectLst/>
            </c:spPr>
            <c:extLst>
              <c:ext xmlns:c16="http://schemas.microsoft.com/office/drawing/2014/chart" uri="{C3380CC4-5D6E-409C-BE32-E72D297353CC}">
                <c16:uniqueId val="{0000000B-905F-4CE7-A2A1-A0ED1ED0C31C}"/>
              </c:ext>
            </c:extLst>
          </c:dPt>
          <c:dPt>
            <c:idx val="6"/>
            <c:invertIfNegative val="0"/>
            <c:bubble3D val="0"/>
            <c:spPr>
              <a:solidFill>
                <a:schemeClr val="accent3">
                  <a:lumMod val="50000"/>
                </a:schemeClr>
              </a:solidFill>
              <a:ln w="28575">
                <a:noFill/>
              </a:ln>
              <a:effectLst/>
            </c:spPr>
            <c:extLst>
              <c:ext xmlns:c16="http://schemas.microsoft.com/office/drawing/2014/chart" uri="{C3380CC4-5D6E-409C-BE32-E72D297353CC}">
                <c16:uniqueId val="{0000000D-905F-4CE7-A2A1-A0ED1ED0C31C}"/>
              </c:ext>
            </c:extLst>
          </c:dPt>
          <c:dPt>
            <c:idx val="7"/>
            <c:invertIfNegative val="0"/>
            <c:bubble3D val="0"/>
            <c:spPr>
              <a:solidFill>
                <a:schemeClr val="accent3">
                  <a:lumMod val="50000"/>
                </a:schemeClr>
              </a:solidFill>
              <a:ln w="28575">
                <a:noFill/>
              </a:ln>
              <a:effectLst/>
            </c:spPr>
            <c:extLst>
              <c:ext xmlns:c16="http://schemas.microsoft.com/office/drawing/2014/chart" uri="{C3380CC4-5D6E-409C-BE32-E72D297353CC}">
                <c16:uniqueId val="{0000000F-905F-4CE7-A2A1-A0ED1ED0C31C}"/>
              </c:ext>
            </c:extLst>
          </c:dPt>
          <c:dLbls>
            <c:dLbl>
              <c:idx val="5"/>
              <c:numFmt formatCode="#,##0" sourceLinked="0"/>
              <c:spPr>
                <a:noFill/>
                <a:ln>
                  <a:noFill/>
                </a:ln>
                <a:effectLst/>
              </c:spPr>
              <c:txPr>
                <a:bodyPr wrap="square" lIns="38100" tIns="19050" rIns="38100" bIns="19050" anchor="ctr">
                  <a:spAutoFit/>
                </a:bodyPr>
                <a:lstStyle/>
                <a:p>
                  <a:pPr>
                    <a:defRPr sz="700" b="1">
                      <a:solidFill>
                        <a:schemeClr val="accent3">
                          <a:lumMod val="50000"/>
                        </a:schemeClr>
                      </a:solidFill>
                    </a:defRPr>
                  </a:pPr>
                  <a:endParaRPr lang="ru-RU"/>
                </a:p>
              </c:txPr>
              <c:showLegendKey val="0"/>
              <c:showVal val="1"/>
              <c:showCatName val="0"/>
              <c:showSerName val="0"/>
              <c:showPercent val="0"/>
              <c:showBubbleSize val="0"/>
              <c:extLst>
                <c:ext xmlns:c16="http://schemas.microsoft.com/office/drawing/2014/chart" uri="{C3380CC4-5D6E-409C-BE32-E72D297353CC}">
                  <c16:uniqueId val="{0000000B-905F-4CE7-A2A1-A0ED1ED0C31C}"/>
                </c:ext>
              </c:extLst>
            </c:dLbl>
            <c:dLbl>
              <c:idx val="6"/>
              <c:numFmt formatCode="#,##0" sourceLinked="0"/>
              <c:spPr>
                <a:noFill/>
                <a:ln>
                  <a:noFill/>
                </a:ln>
                <a:effectLst/>
              </c:spPr>
              <c:txPr>
                <a:bodyPr wrap="square" lIns="38100" tIns="19050" rIns="38100" bIns="19050" anchor="ctr">
                  <a:spAutoFit/>
                </a:bodyPr>
                <a:lstStyle/>
                <a:p>
                  <a:pPr>
                    <a:defRPr sz="700" b="1">
                      <a:solidFill>
                        <a:schemeClr val="accent3">
                          <a:lumMod val="50000"/>
                        </a:schemeClr>
                      </a:solidFill>
                    </a:defRPr>
                  </a:pPr>
                  <a:endParaRPr lang="ru-RU"/>
                </a:p>
              </c:txPr>
              <c:showLegendKey val="0"/>
              <c:showVal val="1"/>
              <c:showCatName val="0"/>
              <c:showSerName val="0"/>
              <c:showPercent val="0"/>
              <c:showBubbleSize val="0"/>
              <c:extLst>
                <c:ext xmlns:c16="http://schemas.microsoft.com/office/drawing/2014/chart" uri="{C3380CC4-5D6E-409C-BE32-E72D297353CC}">
                  <c16:uniqueId val="{0000000D-905F-4CE7-A2A1-A0ED1ED0C31C}"/>
                </c:ext>
              </c:extLst>
            </c:dLbl>
            <c:dLbl>
              <c:idx val="7"/>
              <c:numFmt formatCode="#,##0" sourceLinked="0"/>
              <c:spPr>
                <a:noFill/>
                <a:ln>
                  <a:noFill/>
                </a:ln>
                <a:effectLst/>
              </c:spPr>
              <c:txPr>
                <a:bodyPr wrap="square" lIns="38100" tIns="19050" rIns="38100" bIns="19050" anchor="ctr">
                  <a:spAutoFit/>
                </a:bodyPr>
                <a:lstStyle/>
                <a:p>
                  <a:pPr>
                    <a:defRPr sz="700" b="1">
                      <a:solidFill>
                        <a:schemeClr val="accent3">
                          <a:lumMod val="50000"/>
                        </a:schemeClr>
                      </a:solidFill>
                    </a:defRPr>
                  </a:pPr>
                  <a:endParaRPr lang="ru-RU"/>
                </a:p>
              </c:txPr>
              <c:showLegendKey val="0"/>
              <c:showVal val="1"/>
              <c:showCatName val="0"/>
              <c:showSerName val="0"/>
              <c:showPercent val="0"/>
              <c:showBubbleSize val="0"/>
              <c:extLst>
                <c:ext xmlns:c16="http://schemas.microsoft.com/office/drawing/2014/chart" uri="{C3380CC4-5D6E-409C-BE32-E72D297353CC}">
                  <c16:uniqueId val="{0000000F-905F-4CE7-A2A1-A0ED1ED0C31C}"/>
                </c:ext>
              </c:extLst>
            </c:dLbl>
            <c:numFmt formatCode="#,##0" sourceLinked="0"/>
            <c:spPr>
              <a:noFill/>
              <a:ln>
                <a:noFill/>
              </a:ln>
              <a:effectLst/>
            </c:spPr>
            <c:txPr>
              <a:bodyPr wrap="square" lIns="38100" tIns="19050" rIns="38100" bIns="19050" anchor="ctr">
                <a:spAutoFit/>
              </a:bodyPr>
              <a:lstStyle/>
              <a:p>
                <a:pPr>
                  <a:defRPr sz="700"/>
                </a:pPr>
                <a:endParaRPr lang="ru-RU"/>
              </a:p>
            </c:txPr>
            <c:showLegendKey val="0"/>
            <c:showVal val="1"/>
            <c:showCatName val="0"/>
            <c:showSerName val="0"/>
            <c:showPercent val="0"/>
            <c:showBubbleSize val="0"/>
            <c:showLeaderLines val="0"/>
            <c:extLst>
              <c:ext xmlns:c15="http://schemas.microsoft.com/office/drawing/2012/chart" uri="{CE6537A1-D6FC-4f65-9D91-7224C49458BB}">
                <c15:showLeaderLines val="1"/>
              </c:ext>
            </c:extLst>
          </c:dLbls>
          <c:cat>
            <c:multiLvlStrRef>
              <c:f>Лист1!$A$2:$B$9</c:f>
              <c:multiLvlStrCache>
                <c:ptCount val="8"/>
                <c:lvl>
                  <c:pt idx="0">
                    <c:v>I</c:v>
                  </c:pt>
                  <c:pt idx="1">
                    <c:v>II</c:v>
                  </c:pt>
                  <c:pt idx="2">
                    <c:v>III</c:v>
                  </c:pt>
                  <c:pt idx="3">
                    <c:v>IV</c:v>
                  </c:pt>
                  <c:pt idx="4">
                    <c:v>I</c:v>
                  </c:pt>
                  <c:pt idx="5">
                    <c:v>II</c:v>
                  </c:pt>
                  <c:pt idx="6">
                    <c:v>III</c:v>
                  </c:pt>
                  <c:pt idx="7">
                    <c:v>IV</c:v>
                  </c:pt>
                </c:lvl>
                <c:lvl>
                  <c:pt idx="0">
                    <c:v>2022</c:v>
                  </c:pt>
                  <c:pt idx="4">
                    <c:v>2023</c:v>
                  </c:pt>
                </c:lvl>
              </c:multiLvlStrCache>
            </c:multiLvlStrRef>
          </c:cat>
          <c:val>
            <c:numRef>
              <c:f>Лист1!$C$2:$C$9</c:f>
              <c:numCache>
                <c:formatCode>#,##0.00</c:formatCode>
                <c:ptCount val="8"/>
                <c:pt idx="0">
                  <c:v>25395</c:v>
                </c:pt>
                <c:pt idx="1">
                  <c:v>28004</c:v>
                </c:pt>
                <c:pt idx="2">
                  <c:v>34297</c:v>
                </c:pt>
                <c:pt idx="3">
                  <c:v>32193</c:v>
                </c:pt>
                <c:pt idx="4">
                  <c:v>22015</c:v>
                </c:pt>
                <c:pt idx="5">
                  <c:v>33369</c:v>
                </c:pt>
                <c:pt idx="6">
                  <c:v>41481</c:v>
                </c:pt>
                <c:pt idx="7">
                  <c:v>44393</c:v>
                </c:pt>
              </c:numCache>
            </c:numRef>
          </c:val>
          <c:extLst>
            <c:ext xmlns:c16="http://schemas.microsoft.com/office/drawing/2014/chart" uri="{C3380CC4-5D6E-409C-BE32-E72D297353CC}">
              <c16:uniqueId val="{00000018-905F-4CE7-A2A1-A0ED1ED0C31C}"/>
            </c:ext>
          </c:extLst>
        </c:ser>
        <c:dLbls>
          <c:showLegendKey val="0"/>
          <c:showVal val="0"/>
          <c:showCatName val="0"/>
          <c:showSerName val="0"/>
          <c:showPercent val="0"/>
          <c:showBubbleSize val="0"/>
        </c:dLbls>
        <c:gapWidth val="35"/>
        <c:axId val="-1527629664"/>
        <c:axId val="-1527635648"/>
      </c:barChart>
      <c:catAx>
        <c:axId val="-1527629664"/>
        <c:scaling>
          <c:orientation val="minMax"/>
        </c:scaling>
        <c:delete val="0"/>
        <c:axPos val="b"/>
        <c:numFmt formatCode="General" sourceLinked="1"/>
        <c:majorTickMark val="none"/>
        <c:minorTickMark val="none"/>
        <c:tickLblPos val="nextTo"/>
        <c:spPr>
          <a:noFill/>
          <a:ln w="9525" cap="flat" cmpd="sng" algn="ctr">
            <a:solidFill>
              <a:schemeClr val="tx1">
                <a:lumMod val="15000"/>
                <a:lumOff val="85000"/>
              </a:schemeClr>
            </a:solidFill>
            <a:round/>
          </a:ln>
          <a:effectLst/>
        </c:spPr>
        <c:txPr>
          <a:bodyPr rot="-60000000" vert="horz"/>
          <a:lstStyle/>
          <a:p>
            <a:pPr>
              <a:defRPr/>
            </a:pPr>
            <a:endParaRPr lang="ru-RU"/>
          </a:p>
        </c:txPr>
        <c:crossAx val="-1527635648"/>
        <c:crosses val="autoZero"/>
        <c:auto val="1"/>
        <c:lblAlgn val="ctr"/>
        <c:lblOffset val="0"/>
        <c:noMultiLvlLbl val="0"/>
      </c:catAx>
      <c:valAx>
        <c:axId val="-1527635648"/>
        <c:scaling>
          <c:orientation val="minMax"/>
          <c:max val="45000"/>
          <c:min val="0"/>
        </c:scaling>
        <c:delete val="0"/>
        <c:axPos val="l"/>
        <c:majorGridlines>
          <c:spPr>
            <a:ln w="9525" cap="flat" cmpd="sng" algn="ctr">
              <a:solidFill>
                <a:schemeClr val="tx1">
                  <a:lumMod val="15000"/>
                  <a:lumOff val="85000"/>
                </a:schemeClr>
              </a:solidFill>
              <a:prstDash val="sysDot"/>
              <a:round/>
            </a:ln>
            <a:effectLst/>
          </c:spPr>
        </c:majorGridlines>
        <c:numFmt formatCode="#,##0" sourceLinked="0"/>
        <c:majorTickMark val="none"/>
        <c:minorTickMark val="none"/>
        <c:tickLblPos val="nextTo"/>
        <c:spPr>
          <a:noFill/>
          <a:ln>
            <a:noFill/>
          </a:ln>
          <a:effectLst/>
        </c:spPr>
        <c:txPr>
          <a:bodyPr rot="-60000000" vert="horz"/>
          <a:lstStyle/>
          <a:p>
            <a:pPr>
              <a:defRPr sz="700"/>
            </a:pPr>
            <a:endParaRPr lang="ru-RU"/>
          </a:p>
        </c:txPr>
        <c:crossAx val="-1527629664"/>
        <c:crosses val="autoZero"/>
        <c:crossBetween val="between"/>
        <c:majorUnit val="10000"/>
      </c:valAx>
      <c:spPr>
        <a:noFill/>
        <a:ln>
          <a:noFill/>
        </a:ln>
        <a:effectLst/>
      </c:spPr>
    </c:plotArea>
    <c:plotVisOnly val="1"/>
    <c:dispBlanksAs val="gap"/>
    <c:showDLblsOverMax val="0"/>
  </c:chart>
  <c:spPr>
    <a:noFill/>
    <a:ln>
      <a:noFill/>
    </a:ln>
    <a:effectLst/>
  </c:spPr>
  <c:txPr>
    <a:bodyPr/>
    <a:lstStyle/>
    <a:p>
      <a:pPr>
        <a:lnSpc>
          <a:spcPct val="50000"/>
        </a:lnSpc>
        <a:defRPr sz="1050">
          <a:solidFill>
            <a:schemeClr val="tx1"/>
          </a:solidFill>
          <a:latin typeface="Arial Narrow" panose="020B0606020202030204" pitchFamily="34" charset="0"/>
          <a:ea typeface="Helvetica" panose="00000500000000000000" pitchFamily="50" charset="0"/>
        </a:defRPr>
      </a:pPr>
      <a:endParaRPr lang="ru-RU"/>
    </a:p>
  </c:txPr>
  <c:externalData r:id="rId1">
    <c:autoUpdate val="0"/>
  </c:externalData>
</c:chartSpace>
</file>

<file path=ppt/charts/chart63.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ru-RU"/>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4.2776980198019808E-2"/>
          <c:y val="6.5984405139378935E-2"/>
          <c:w val="0.90737178217821779"/>
          <c:h val="0.77487253721573013"/>
        </c:manualLayout>
      </c:layout>
      <c:barChart>
        <c:barDir val="col"/>
        <c:grouping val="clustered"/>
        <c:varyColors val="0"/>
        <c:ser>
          <c:idx val="0"/>
          <c:order val="0"/>
          <c:tx>
            <c:strRef>
              <c:f>Лист1!$C$1</c:f>
              <c:strCache>
                <c:ptCount val="1"/>
                <c:pt idx="0">
                  <c:v>Столбец2</c:v>
                </c:pt>
              </c:strCache>
            </c:strRef>
          </c:tx>
          <c:spPr>
            <a:ln w="28575">
              <a:noFill/>
            </a:ln>
            <a:effectLst/>
          </c:spPr>
          <c:invertIfNegative val="0"/>
          <c:dPt>
            <c:idx val="0"/>
            <c:invertIfNegative val="0"/>
            <c:bubble3D val="0"/>
            <c:spPr>
              <a:solidFill>
                <a:srgbClr val="7F7F7F"/>
              </a:solidFill>
              <a:ln w="28575">
                <a:noFill/>
              </a:ln>
              <a:effectLst/>
            </c:spPr>
            <c:extLst>
              <c:ext xmlns:c16="http://schemas.microsoft.com/office/drawing/2014/chart" uri="{C3380CC4-5D6E-409C-BE32-E72D297353CC}">
                <c16:uniqueId val="{00000001-905F-4CE7-A2A1-A0ED1ED0C31C}"/>
              </c:ext>
            </c:extLst>
          </c:dPt>
          <c:dPt>
            <c:idx val="1"/>
            <c:invertIfNegative val="0"/>
            <c:bubble3D val="0"/>
            <c:spPr>
              <a:solidFill>
                <a:srgbClr val="7F7F7F"/>
              </a:solidFill>
              <a:ln w="28575">
                <a:noFill/>
              </a:ln>
              <a:effectLst/>
            </c:spPr>
            <c:extLst>
              <c:ext xmlns:c16="http://schemas.microsoft.com/office/drawing/2014/chart" uri="{C3380CC4-5D6E-409C-BE32-E72D297353CC}">
                <c16:uniqueId val="{00000003-905F-4CE7-A2A1-A0ED1ED0C31C}"/>
              </c:ext>
            </c:extLst>
          </c:dPt>
          <c:dPt>
            <c:idx val="2"/>
            <c:invertIfNegative val="0"/>
            <c:bubble3D val="0"/>
            <c:spPr>
              <a:solidFill>
                <a:srgbClr val="7F7F7F"/>
              </a:solidFill>
              <a:ln w="28575">
                <a:noFill/>
              </a:ln>
              <a:effectLst/>
            </c:spPr>
            <c:extLst>
              <c:ext xmlns:c16="http://schemas.microsoft.com/office/drawing/2014/chart" uri="{C3380CC4-5D6E-409C-BE32-E72D297353CC}">
                <c16:uniqueId val="{00000005-905F-4CE7-A2A1-A0ED1ED0C31C}"/>
              </c:ext>
            </c:extLst>
          </c:dPt>
          <c:dPt>
            <c:idx val="3"/>
            <c:invertIfNegative val="0"/>
            <c:bubble3D val="0"/>
            <c:spPr>
              <a:solidFill>
                <a:srgbClr val="7F7F7F"/>
              </a:solidFill>
              <a:ln w="28575">
                <a:noFill/>
              </a:ln>
              <a:effectLst/>
            </c:spPr>
            <c:extLst>
              <c:ext xmlns:c16="http://schemas.microsoft.com/office/drawing/2014/chart" uri="{C3380CC4-5D6E-409C-BE32-E72D297353CC}">
                <c16:uniqueId val="{00000007-905F-4CE7-A2A1-A0ED1ED0C31C}"/>
              </c:ext>
            </c:extLst>
          </c:dPt>
          <c:dPt>
            <c:idx val="4"/>
            <c:invertIfNegative val="0"/>
            <c:bubble3D val="0"/>
            <c:spPr>
              <a:solidFill>
                <a:srgbClr val="7F7F7F"/>
              </a:solidFill>
              <a:ln w="28575">
                <a:noFill/>
              </a:ln>
              <a:effectLst/>
            </c:spPr>
            <c:extLst>
              <c:ext xmlns:c16="http://schemas.microsoft.com/office/drawing/2014/chart" uri="{C3380CC4-5D6E-409C-BE32-E72D297353CC}">
                <c16:uniqueId val="{00000009-905F-4CE7-A2A1-A0ED1ED0C31C}"/>
              </c:ext>
            </c:extLst>
          </c:dPt>
          <c:dPt>
            <c:idx val="5"/>
            <c:invertIfNegative val="0"/>
            <c:bubble3D val="0"/>
            <c:spPr>
              <a:solidFill>
                <a:schemeClr val="accent6">
                  <a:lumMod val="50000"/>
                </a:schemeClr>
              </a:solidFill>
              <a:ln w="28575">
                <a:noFill/>
              </a:ln>
              <a:effectLst/>
            </c:spPr>
            <c:extLst>
              <c:ext xmlns:c16="http://schemas.microsoft.com/office/drawing/2014/chart" uri="{C3380CC4-5D6E-409C-BE32-E72D297353CC}">
                <c16:uniqueId val="{0000000B-905F-4CE7-A2A1-A0ED1ED0C31C}"/>
              </c:ext>
            </c:extLst>
          </c:dPt>
          <c:dPt>
            <c:idx val="6"/>
            <c:invertIfNegative val="0"/>
            <c:bubble3D val="0"/>
            <c:spPr>
              <a:solidFill>
                <a:schemeClr val="accent6">
                  <a:lumMod val="50000"/>
                </a:schemeClr>
              </a:solidFill>
              <a:ln w="28575">
                <a:noFill/>
              </a:ln>
              <a:effectLst/>
            </c:spPr>
            <c:extLst>
              <c:ext xmlns:c16="http://schemas.microsoft.com/office/drawing/2014/chart" uri="{C3380CC4-5D6E-409C-BE32-E72D297353CC}">
                <c16:uniqueId val="{0000000D-905F-4CE7-A2A1-A0ED1ED0C31C}"/>
              </c:ext>
            </c:extLst>
          </c:dPt>
          <c:dPt>
            <c:idx val="7"/>
            <c:invertIfNegative val="0"/>
            <c:bubble3D val="0"/>
            <c:spPr>
              <a:solidFill>
                <a:schemeClr val="accent6">
                  <a:lumMod val="50000"/>
                </a:schemeClr>
              </a:solidFill>
              <a:ln w="28575">
                <a:noFill/>
              </a:ln>
              <a:effectLst/>
            </c:spPr>
            <c:extLst>
              <c:ext xmlns:c16="http://schemas.microsoft.com/office/drawing/2014/chart" uri="{C3380CC4-5D6E-409C-BE32-E72D297353CC}">
                <c16:uniqueId val="{0000000F-905F-4CE7-A2A1-A0ED1ED0C31C}"/>
              </c:ext>
            </c:extLst>
          </c:dPt>
          <c:dLbls>
            <c:dLbl>
              <c:idx val="5"/>
              <c:numFmt formatCode="#,##0" sourceLinked="0"/>
              <c:spPr>
                <a:noFill/>
                <a:ln>
                  <a:noFill/>
                </a:ln>
                <a:effectLst/>
              </c:spPr>
              <c:txPr>
                <a:bodyPr wrap="square" lIns="38100" tIns="19050" rIns="38100" bIns="19050" anchor="ctr">
                  <a:spAutoFit/>
                </a:bodyPr>
                <a:lstStyle/>
                <a:p>
                  <a:pPr>
                    <a:defRPr sz="700" b="1">
                      <a:solidFill>
                        <a:srgbClr val="632523"/>
                      </a:solidFill>
                    </a:defRPr>
                  </a:pPr>
                  <a:endParaRPr lang="ru-RU"/>
                </a:p>
              </c:txPr>
              <c:showLegendKey val="0"/>
              <c:showVal val="1"/>
              <c:showCatName val="0"/>
              <c:showSerName val="0"/>
              <c:showPercent val="0"/>
              <c:showBubbleSize val="0"/>
              <c:extLst>
                <c:ext xmlns:c16="http://schemas.microsoft.com/office/drawing/2014/chart" uri="{C3380CC4-5D6E-409C-BE32-E72D297353CC}">
                  <c16:uniqueId val="{0000000B-905F-4CE7-A2A1-A0ED1ED0C31C}"/>
                </c:ext>
              </c:extLst>
            </c:dLbl>
            <c:dLbl>
              <c:idx val="6"/>
              <c:numFmt formatCode="#,##0" sourceLinked="0"/>
              <c:spPr>
                <a:noFill/>
                <a:ln>
                  <a:noFill/>
                </a:ln>
                <a:effectLst/>
              </c:spPr>
              <c:txPr>
                <a:bodyPr wrap="square" lIns="38100" tIns="19050" rIns="38100" bIns="19050" anchor="ctr">
                  <a:spAutoFit/>
                </a:bodyPr>
                <a:lstStyle/>
                <a:p>
                  <a:pPr>
                    <a:defRPr sz="700" b="1">
                      <a:solidFill>
                        <a:srgbClr val="632523"/>
                      </a:solidFill>
                    </a:defRPr>
                  </a:pPr>
                  <a:endParaRPr lang="ru-RU"/>
                </a:p>
              </c:txPr>
              <c:showLegendKey val="0"/>
              <c:showVal val="1"/>
              <c:showCatName val="0"/>
              <c:showSerName val="0"/>
              <c:showPercent val="0"/>
              <c:showBubbleSize val="0"/>
              <c:extLst>
                <c:ext xmlns:c16="http://schemas.microsoft.com/office/drawing/2014/chart" uri="{C3380CC4-5D6E-409C-BE32-E72D297353CC}">
                  <c16:uniqueId val="{0000000D-905F-4CE7-A2A1-A0ED1ED0C31C}"/>
                </c:ext>
              </c:extLst>
            </c:dLbl>
            <c:dLbl>
              <c:idx val="7"/>
              <c:numFmt formatCode="#,##0" sourceLinked="0"/>
              <c:spPr>
                <a:noFill/>
                <a:ln>
                  <a:noFill/>
                </a:ln>
                <a:effectLst/>
              </c:spPr>
              <c:txPr>
                <a:bodyPr wrap="square" lIns="38100" tIns="19050" rIns="38100" bIns="19050" anchor="ctr">
                  <a:spAutoFit/>
                </a:bodyPr>
                <a:lstStyle/>
                <a:p>
                  <a:pPr>
                    <a:defRPr sz="700" b="1">
                      <a:solidFill>
                        <a:srgbClr val="632523"/>
                      </a:solidFill>
                    </a:defRPr>
                  </a:pPr>
                  <a:endParaRPr lang="ru-RU"/>
                </a:p>
              </c:txPr>
              <c:showLegendKey val="0"/>
              <c:showVal val="1"/>
              <c:showCatName val="0"/>
              <c:showSerName val="0"/>
              <c:showPercent val="0"/>
              <c:showBubbleSize val="0"/>
              <c:extLst>
                <c:ext xmlns:c16="http://schemas.microsoft.com/office/drawing/2014/chart" uri="{C3380CC4-5D6E-409C-BE32-E72D297353CC}">
                  <c16:uniqueId val="{0000000F-905F-4CE7-A2A1-A0ED1ED0C31C}"/>
                </c:ext>
              </c:extLst>
            </c:dLbl>
            <c:numFmt formatCode="#,##0" sourceLinked="0"/>
            <c:spPr>
              <a:noFill/>
              <a:ln>
                <a:noFill/>
              </a:ln>
              <a:effectLst/>
            </c:spPr>
            <c:txPr>
              <a:bodyPr wrap="square" lIns="38100" tIns="19050" rIns="38100" bIns="19050" anchor="ctr">
                <a:spAutoFit/>
              </a:bodyPr>
              <a:lstStyle/>
              <a:p>
                <a:pPr>
                  <a:defRPr sz="700"/>
                </a:pPr>
                <a:endParaRPr lang="ru-RU"/>
              </a:p>
            </c:txPr>
            <c:showLegendKey val="0"/>
            <c:showVal val="1"/>
            <c:showCatName val="0"/>
            <c:showSerName val="0"/>
            <c:showPercent val="0"/>
            <c:showBubbleSize val="0"/>
            <c:showLeaderLines val="0"/>
            <c:extLst>
              <c:ext xmlns:c15="http://schemas.microsoft.com/office/drawing/2012/chart" uri="{CE6537A1-D6FC-4f65-9D91-7224C49458BB}">
                <c15:showLeaderLines val="1"/>
              </c:ext>
            </c:extLst>
          </c:dLbls>
          <c:cat>
            <c:multiLvlStrRef>
              <c:f>Лист1!$A$2:$B$9</c:f>
              <c:multiLvlStrCache>
                <c:ptCount val="8"/>
                <c:lvl>
                  <c:pt idx="0">
                    <c:v>I</c:v>
                  </c:pt>
                  <c:pt idx="1">
                    <c:v>II</c:v>
                  </c:pt>
                  <c:pt idx="2">
                    <c:v>III</c:v>
                  </c:pt>
                  <c:pt idx="3">
                    <c:v>IV</c:v>
                  </c:pt>
                  <c:pt idx="4">
                    <c:v>I</c:v>
                  </c:pt>
                  <c:pt idx="5">
                    <c:v>II</c:v>
                  </c:pt>
                  <c:pt idx="6">
                    <c:v>III</c:v>
                  </c:pt>
                  <c:pt idx="7">
                    <c:v>IV</c:v>
                  </c:pt>
                </c:lvl>
                <c:lvl>
                  <c:pt idx="0">
                    <c:v>2022</c:v>
                  </c:pt>
                  <c:pt idx="4">
                    <c:v>2023</c:v>
                  </c:pt>
                </c:lvl>
              </c:multiLvlStrCache>
            </c:multiLvlStrRef>
          </c:cat>
          <c:val>
            <c:numRef>
              <c:f>Лист1!$C$2:$C$9</c:f>
              <c:numCache>
                <c:formatCode>#,##0.00</c:formatCode>
                <c:ptCount val="8"/>
                <c:pt idx="0">
                  <c:v>25395</c:v>
                </c:pt>
                <c:pt idx="1">
                  <c:v>28004</c:v>
                </c:pt>
                <c:pt idx="2">
                  <c:v>34297</c:v>
                </c:pt>
                <c:pt idx="3">
                  <c:v>32193</c:v>
                </c:pt>
                <c:pt idx="4">
                  <c:v>22015</c:v>
                </c:pt>
                <c:pt idx="5">
                  <c:v>23401</c:v>
                </c:pt>
                <c:pt idx="6">
                  <c:v>30481</c:v>
                </c:pt>
                <c:pt idx="7">
                  <c:v>34984</c:v>
                </c:pt>
              </c:numCache>
            </c:numRef>
          </c:val>
          <c:extLst>
            <c:ext xmlns:c16="http://schemas.microsoft.com/office/drawing/2014/chart" uri="{C3380CC4-5D6E-409C-BE32-E72D297353CC}">
              <c16:uniqueId val="{00000018-905F-4CE7-A2A1-A0ED1ED0C31C}"/>
            </c:ext>
          </c:extLst>
        </c:ser>
        <c:dLbls>
          <c:showLegendKey val="0"/>
          <c:showVal val="0"/>
          <c:showCatName val="0"/>
          <c:showSerName val="0"/>
          <c:showPercent val="0"/>
          <c:showBubbleSize val="0"/>
        </c:dLbls>
        <c:gapWidth val="35"/>
        <c:axId val="-1527629664"/>
        <c:axId val="-1527635648"/>
      </c:barChart>
      <c:catAx>
        <c:axId val="-1527629664"/>
        <c:scaling>
          <c:orientation val="minMax"/>
        </c:scaling>
        <c:delete val="0"/>
        <c:axPos val="b"/>
        <c:numFmt formatCode="General" sourceLinked="1"/>
        <c:majorTickMark val="none"/>
        <c:minorTickMark val="none"/>
        <c:tickLblPos val="nextTo"/>
        <c:spPr>
          <a:noFill/>
          <a:ln w="9525" cap="flat" cmpd="sng" algn="ctr">
            <a:solidFill>
              <a:schemeClr val="tx1">
                <a:lumMod val="15000"/>
                <a:lumOff val="85000"/>
              </a:schemeClr>
            </a:solidFill>
            <a:round/>
          </a:ln>
          <a:effectLst/>
        </c:spPr>
        <c:txPr>
          <a:bodyPr rot="-60000000" vert="horz"/>
          <a:lstStyle/>
          <a:p>
            <a:pPr>
              <a:defRPr/>
            </a:pPr>
            <a:endParaRPr lang="ru-RU"/>
          </a:p>
        </c:txPr>
        <c:crossAx val="-1527635648"/>
        <c:crosses val="autoZero"/>
        <c:auto val="1"/>
        <c:lblAlgn val="ctr"/>
        <c:lblOffset val="0"/>
        <c:noMultiLvlLbl val="0"/>
      </c:catAx>
      <c:valAx>
        <c:axId val="-1527635648"/>
        <c:scaling>
          <c:orientation val="minMax"/>
          <c:max val="45000"/>
          <c:min val="0"/>
        </c:scaling>
        <c:delete val="0"/>
        <c:axPos val="r"/>
        <c:majorGridlines>
          <c:spPr>
            <a:ln w="9525" cap="flat" cmpd="sng" algn="ctr">
              <a:solidFill>
                <a:schemeClr val="tx1">
                  <a:lumMod val="15000"/>
                  <a:lumOff val="85000"/>
                </a:schemeClr>
              </a:solidFill>
              <a:prstDash val="sysDot"/>
              <a:round/>
            </a:ln>
            <a:effectLst/>
          </c:spPr>
        </c:majorGridlines>
        <c:numFmt formatCode="#,##0" sourceLinked="0"/>
        <c:majorTickMark val="none"/>
        <c:minorTickMark val="none"/>
        <c:tickLblPos val="nextTo"/>
        <c:spPr>
          <a:noFill/>
          <a:ln>
            <a:noFill/>
          </a:ln>
          <a:effectLst/>
        </c:spPr>
        <c:txPr>
          <a:bodyPr rot="-60000000" vert="horz"/>
          <a:lstStyle/>
          <a:p>
            <a:pPr>
              <a:defRPr sz="700"/>
            </a:pPr>
            <a:endParaRPr lang="ru-RU"/>
          </a:p>
        </c:txPr>
        <c:crossAx val="-1527629664"/>
        <c:crosses val="max"/>
        <c:crossBetween val="between"/>
        <c:majorUnit val="10000"/>
      </c:valAx>
      <c:spPr>
        <a:noFill/>
        <a:ln>
          <a:noFill/>
        </a:ln>
        <a:effectLst/>
      </c:spPr>
    </c:plotArea>
    <c:plotVisOnly val="1"/>
    <c:dispBlanksAs val="gap"/>
    <c:showDLblsOverMax val="0"/>
  </c:chart>
  <c:spPr>
    <a:noFill/>
    <a:ln>
      <a:noFill/>
    </a:ln>
    <a:effectLst/>
  </c:spPr>
  <c:txPr>
    <a:bodyPr/>
    <a:lstStyle/>
    <a:p>
      <a:pPr>
        <a:lnSpc>
          <a:spcPct val="50000"/>
        </a:lnSpc>
        <a:defRPr sz="1050">
          <a:solidFill>
            <a:schemeClr val="tx1"/>
          </a:solidFill>
          <a:latin typeface="Arial Narrow" panose="020B0606020202030204" pitchFamily="34" charset="0"/>
          <a:ea typeface="Helvetica" panose="00000500000000000000" pitchFamily="50" charset="0"/>
        </a:defRPr>
      </a:pPr>
      <a:endParaRPr lang="ru-RU"/>
    </a:p>
  </c:txPr>
  <c:externalData r:id="rId1">
    <c:autoUpdate val="0"/>
  </c:externalData>
</c:chartSpace>
</file>

<file path=ppt/charts/chart64.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ru-RU"/>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4.2776980198019808E-2"/>
          <c:y val="6.5984263783967309E-2"/>
          <c:w val="0.90737178217821779"/>
          <c:h val="0.77487253721573013"/>
        </c:manualLayout>
      </c:layout>
      <c:barChart>
        <c:barDir val="col"/>
        <c:grouping val="clustered"/>
        <c:varyColors val="0"/>
        <c:ser>
          <c:idx val="0"/>
          <c:order val="0"/>
          <c:tx>
            <c:strRef>
              <c:f>Лист1!$C$1</c:f>
              <c:strCache>
                <c:ptCount val="1"/>
                <c:pt idx="0">
                  <c:v>Столбец2</c:v>
                </c:pt>
              </c:strCache>
            </c:strRef>
          </c:tx>
          <c:spPr>
            <a:ln w="28575">
              <a:noFill/>
            </a:ln>
            <a:effectLst/>
          </c:spPr>
          <c:invertIfNegative val="0"/>
          <c:dPt>
            <c:idx val="0"/>
            <c:invertIfNegative val="0"/>
            <c:bubble3D val="0"/>
            <c:spPr>
              <a:solidFill>
                <a:srgbClr val="7F7F7F"/>
              </a:solidFill>
              <a:ln w="28575">
                <a:noFill/>
              </a:ln>
              <a:effectLst/>
            </c:spPr>
            <c:extLst>
              <c:ext xmlns:c16="http://schemas.microsoft.com/office/drawing/2014/chart" uri="{C3380CC4-5D6E-409C-BE32-E72D297353CC}">
                <c16:uniqueId val="{00000001-024D-4D1D-A88C-A040FAC630ED}"/>
              </c:ext>
            </c:extLst>
          </c:dPt>
          <c:dPt>
            <c:idx val="1"/>
            <c:invertIfNegative val="0"/>
            <c:bubble3D val="0"/>
            <c:spPr>
              <a:solidFill>
                <a:srgbClr val="7F7F7F"/>
              </a:solidFill>
              <a:ln w="28575">
                <a:noFill/>
              </a:ln>
              <a:effectLst/>
            </c:spPr>
            <c:extLst>
              <c:ext xmlns:c16="http://schemas.microsoft.com/office/drawing/2014/chart" uri="{C3380CC4-5D6E-409C-BE32-E72D297353CC}">
                <c16:uniqueId val="{00000003-024D-4D1D-A88C-A040FAC630ED}"/>
              </c:ext>
            </c:extLst>
          </c:dPt>
          <c:dPt>
            <c:idx val="2"/>
            <c:invertIfNegative val="0"/>
            <c:bubble3D val="0"/>
            <c:spPr>
              <a:solidFill>
                <a:srgbClr val="7F7F7F"/>
              </a:solidFill>
              <a:ln w="28575">
                <a:noFill/>
              </a:ln>
              <a:effectLst/>
            </c:spPr>
            <c:extLst>
              <c:ext xmlns:c16="http://schemas.microsoft.com/office/drawing/2014/chart" uri="{C3380CC4-5D6E-409C-BE32-E72D297353CC}">
                <c16:uniqueId val="{00000005-024D-4D1D-A88C-A040FAC630ED}"/>
              </c:ext>
            </c:extLst>
          </c:dPt>
          <c:dPt>
            <c:idx val="3"/>
            <c:invertIfNegative val="0"/>
            <c:bubble3D val="0"/>
            <c:spPr>
              <a:solidFill>
                <a:srgbClr val="7F7F7F"/>
              </a:solidFill>
              <a:ln w="28575">
                <a:noFill/>
              </a:ln>
              <a:effectLst/>
            </c:spPr>
            <c:extLst>
              <c:ext xmlns:c16="http://schemas.microsoft.com/office/drawing/2014/chart" uri="{C3380CC4-5D6E-409C-BE32-E72D297353CC}">
                <c16:uniqueId val="{00000007-024D-4D1D-A88C-A040FAC630ED}"/>
              </c:ext>
            </c:extLst>
          </c:dPt>
          <c:dPt>
            <c:idx val="4"/>
            <c:invertIfNegative val="0"/>
            <c:bubble3D val="0"/>
            <c:spPr>
              <a:solidFill>
                <a:srgbClr val="7F7F7F"/>
              </a:solidFill>
              <a:ln w="28575">
                <a:noFill/>
              </a:ln>
              <a:effectLst/>
            </c:spPr>
            <c:extLst>
              <c:ext xmlns:c16="http://schemas.microsoft.com/office/drawing/2014/chart" uri="{C3380CC4-5D6E-409C-BE32-E72D297353CC}">
                <c16:uniqueId val="{00000009-024D-4D1D-A88C-A040FAC630ED}"/>
              </c:ext>
            </c:extLst>
          </c:dPt>
          <c:dPt>
            <c:idx val="5"/>
            <c:invertIfNegative val="0"/>
            <c:bubble3D val="0"/>
            <c:spPr>
              <a:solidFill>
                <a:srgbClr val="7F7F7F"/>
              </a:solidFill>
              <a:ln w="28575">
                <a:noFill/>
              </a:ln>
              <a:effectLst/>
            </c:spPr>
            <c:extLst>
              <c:ext xmlns:c16="http://schemas.microsoft.com/office/drawing/2014/chart" uri="{C3380CC4-5D6E-409C-BE32-E72D297353CC}">
                <c16:uniqueId val="{0000000B-024D-4D1D-A88C-A040FAC630ED}"/>
              </c:ext>
            </c:extLst>
          </c:dPt>
          <c:dPt>
            <c:idx val="6"/>
            <c:invertIfNegative val="0"/>
            <c:bubble3D val="0"/>
            <c:spPr>
              <a:solidFill>
                <a:srgbClr val="7F7F7F"/>
              </a:solidFill>
              <a:ln w="28575">
                <a:noFill/>
              </a:ln>
              <a:effectLst/>
            </c:spPr>
            <c:extLst>
              <c:ext xmlns:c16="http://schemas.microsoft.com/office/drawing/2014/chart" uri="{C3380CC4-5D6E-409C-BE32-E72D297353CC}">
                <c16:uniqueId val="{0000000D-024D-4D1D-A88C-A040FAC630ED}"/>
              </c:ext>
            </c:extLst>
          </c:dPt>
          <c:dPt>
            <c:idx val="7"/>
            <c:invertIfNegative val="0"/>
            <c:bubble3D val="0"/>
            <c:spPr>
              <a:solidFill>
                <a:srgbClr val="7F7F7F"/>
              </a:solidFill>
              <a:ln w="28575">
                <a:noFill/>
              </a:ln>
              <a:effectLst/>
            </c:spPr>
            <c:extLst>
              <c:ext xmlns:c16="http://schemas.microsoft.com/office/drawing/2014/chart" uri="{C3380CC4-5D6E-409C-BE32-E72D297353CC}">
                <c16:uniqueId val="{0000000F-024D-4D1D-A88C-A040FAC630ED}"/>
              </c:ext>
            </c:extLst>
          </c:dPt>
          <c:dPt>
            <c:idx val="8"/>
            <c:invertIfNegative val="0"/>
            <c:bubble3D val="0"/>
            <c:spPr>
              <a:solidFill>
                <a:srgbClr val="7F7F7F"/>
              </a:solidFill>
              <a:ln w="28575">
                <a:noFill/>
              </a:ln>
              <a:effectLst/>
            </c:spPr>
            <c:extLst>
              <c:ext xmlns:c16="http://schemas.microsoft.com/office/drawing/2014/chart" uri="{C3380CC4-5D6E-409C-BE32-E72D297353CC}">
                <c16:uniqueId val="{00000011-024D-4D1D-A88C-A040FAC630ED}"/>
              </c:ext>
            </c:extLst>
          </c:dPt>
          <c:dLbls>
            <c:dLbl>
              <c:idx val="9"/>
              <c:numFmt formatCode="#,##0" sourceLinked="0"/>
              <c:spPr>
                <a:noFill/>
                <a:ln>
                  <a:noFill/>
                </a:ln>
                <a:effectLst/>
              </c:spPr>
              <c:txPr>
                <a:bodyPr wrap="square" lIns="38100" tIns="19050" rIns="38100" bIns="19050" anchor="ctr">
                  <a:spAutoFit/>
                </a:bodyPr>
                <a:lstStyle/>
                <a:p>
                  <a:pPr>
                    <a:defRPr b="1">
                      <a:solidFill>
                        <a:srgbClr val="007F76"/>
                      </a:solidFill>
                    </a:defRPr>
                  </a:pPr>
                  <a:endParaRPr lang="ru-RU"/>
                </a:p>
              </c:txPr>
              <c:showLegendKey val="0"/>
              <c:showVal val="1"/>
              <c:showCatName val="0"/>
              <c:showSerName val="0"/>
              <c:showPercent val="0"/>
              <c:showBubbleSize val="0"/>
              <c:extLst>
                <c:ext xmlns:c16="http://schemas.microsoft.com/office/drawing/2014/chart" uri="{C3380CC4-5D6E-409C-BE32-E72D297353CC}">
                  <c16:uniqueId val="{00000012-1935-4C00-8885-A965951F86B7}"/>
                </c:ext>
              </c:extLst>
            </c:dLbl>
            <c:dLbl>
              <c:idx val="10"/>
              <c:numFmt formatCode="#,##0" sourceLinked="0"/>
              <c:spPr>
                <a:noFill/>
                <a:ln>
                  <a:noFill/>
                </a:ln>
                <a:effectLst/>
              </c:spPr>
              <c:txPr>
                <a:bodyPr wrap="square" lIns="38100" tIns="19050" rIns="38100" bIns="19050" anchor="ctr">
                  <a:spAutoFit/>
                </a:bodyPr>
                <a:lstStyle/>
                <a:p>
                  <a:pPr>
                    <a:defRPr b="1">
                      <a:solidFill>
                        <a:srgbClr val="007F76"/>
                      </a:solidFill>
                    </a:defRPr>
                  </a:pPr>
                  <a:endParaRPr lang="ru-RU"/>
                </a:p>
              </c:txPr>
              <c:showLegendKey val="0"/>
              <c:showVal val="1"/>
              <c:showCatName val="0"/>
              <c:showSerName val="0"/>
              <c:showPercent val="0"/>
              <c:showBubbleSize val="0"/>
              <c:extLst>
                <c:ext xmlns:c16="http://schemas.microsoft.com/office/drawing/2014/chart" uri="{C3380CC4-5D6E-409C-BE32-E72D297353CC}">
                  <c16:uniqueId val="{00000013-1935-4C00-8885-A965951F86B7}"/>
                </c:ext>
              </c:extLst>
            </c:dLbl>
            <c:dLbl>
              <c:idx val="11"/>
              <c:numFmt formatCode="#,##0" sourceLinked="0"/>
              <c:spPr>
                <a:noFill/>
                <a:ln>
                  <a:noFill/>
                </a:ln>
                <a:effectLst/>
              </c:spPr>
              <c:txPr>
                <a:bodyPr wrap="square" lIns="38100" tIns="19050" rIns="38100" bIns="19050" anchor="ctr">
                  <a:spAutoFit/>
                </a:bodyPr>
                <a:lstStyle/>
                <a:p>
                  <a:pPr>
                    <a:defRPr b="1">
                      <a:solidFill>
                        <a:srgbClr val="007F76"/>
                      </a:solidFill>
                    </a:defRPr>
                  </a:pPr>
                  <a:endParaRPr lang="ru-RU"/>
                </a:p>
              </c:txPr>
              <c:showLegendKey val="0"/>
              <c:showVal val="1"/>
              <c:showCatName val="0"/>
              <c:showSerName val="0"/>
              <c:showPercent val="0"/>
              <c:showBubbleSize val="0"/>
              <c:extLst>
                <c:ext xmlns:c16="http://schemas.microsoft.com/office/drawing/2014/chart" uri="{C3380CC4-5D6E-409C-BE32-E72D297353CC}">
                  <c16:uniqueId val="{00000014-1935-4C00-8885-A965951F86B7}"/>
                </c:ext>
              </c:extLst>
            </c:dLbl>
            <c:numFmt formatCode="#,##0" sourceLinked="0"/>
            <c:spPr>
              <a:noFill/>
              <a:ln>
                <a:noFill/>
              </a:ln>
              <a:effectLst/>
            </c:spPr>
            <c:showLegendKey val="0"/>
            <c:showVal val="1"/>
            <c:showCatName val="0"/>
            <c:showSerName val="0"/>
            <c:showPercent val="0"/>
            <c:showBubbleSize val="0"/>
            <c:showLeaderLines val="0"/>
            <c:extLst>
              <c:ext xmlns:c15="http://schemas.microsoft.com/office/drawing/2012/chart" uri="{CE6537A1-D6FC-4f65-9D91-7224C49458BB}">
                <c15:showLeaderLines val="1"/>
              </c:ext>
            </c:extLst>
          </c:dLbls>
          <c:cat>
            <c:multiLvlStrRef>
              <c:f>Лист1!$A$2:$B$13</c:f>
              <c:multiLvlStrCache>
                <c:ptCount val="12"/>
                <c:lvl>
                  <c:pt idx="0">
                    <c:v>I</c:v>
                  </c:pt>
                  <c:pt idx="1">
                    <c:v>II</c:v>
                  </c:pt>
                  <c:pt idx="2">
                    <c:v>III</c:v>
                  </c:pt>
                  <c:pt idx="3">
                    <c:v>IV</c:v>
                  </c:pt>
                  <c:pt idx="4">
                    <c:v>I</c:v>
                  </c:pt>
                  <c:pt idx="5">
                    <c:v>II</c:v>
                  </c:pt>
                  <c:pt idx="6">
                    <c:v>III</c:v>
                  </c:pt>
                  <c:pt idx="7">
                    <c:v>IV</c:v>
                  </c:pt>
                  <c:pt idx="8">
                    <c:v>I</c:v>
                  </c:pt>
                  <c:pt idx="9">
                    <c:v>II</c:v>
                  </c:pt>
                  <c:pt idx="10">
                    <c:v>III</c:v>
                  </c:pt>
                  <c:pt idx="11">
                    <c:v>IV</c:v>
                  </c:pt>
                </c:lvl>
                <c:lvl>
                  <c:pt idx="0">
                    <c:v>2021</c:v>
                  </c:pt>
                  <c:pt idx="4">
                    <c:v>2022</c:v>
                  </c:pt>
                  <c:pt idx="8">
                    <c:v>2023</c:v>
                  </c:pt>
                </c:lvl>
              </c:multiLvlStrCache>
            </c:multiLvlStrRef>
          </c:cat>
          <c:val>
            <c:numRef>
              <c:f>Лист1!$C$2:$C$13</c:f>
              <c:numCache>
                <c:formatCode>#,##0.00</c:formatCode>
                <c:ptCount val="12"/>
                <c:pt idx="0">
                  <c:v>7386</c:v>
                </c:pt>
                <c:pt idx="1">
                  <c:v>6901</c:v>
                </c:pt>
                <c:pt idx="2">
                  <c:v>10270</c:v>
                </c:pt>
                <c:pt idx="3">
                  <c:v>20795</c:v>
                </c:pt>
                <c:pt idx="4">
                  <c:v>6634</c:v>
                </c:pt>
                <c:pt idx="5">
                  <c:v>7760</c:v>
                </c:pt>
                <c:pt idx="6">
                  <c:v>9906</c:v>
                </c:pt>
                <c:pt idx="7">
                  <c:v>9284</c:v>
                </c:pt>
                <c:pt idx="8">
                  <c:v>7448</c:v>
                </c:pt>
                <c:pt idx="9">
                  <c:v>6340</c:v>
                </c:pt>
                <c:pt idx="10">
                  <c:v>6919</c:v>
                </c:pt>
                <c:pt idx="11">
                  <c:v>9178</c:v>
                </c:pt>
              </c:numCache>
            </c:numRef>
          </c:val>
          <c:extLst>
            <c:ext xmlns:c16="http://schemas.microsoft.com/office/drawing/2014/chart" uri="{C3380CC4-5D6E-409C-BE32-E72D297353CC}">
              <c16:uniqueId val="{00000015-024D-4D1D-A88C-A040FAC630ED}"/>
            </c:ext>
          </c:extLst>
        </c:ser>
        <c:dLbls>
          <c:showLegendKey val="0"/>
          <c:showVal val="0"/>
          <c:showCatName val="0"/>
          <c:showSerName val="0"/>
          <c:showPercent val="0"/>
          <c:showBubbleSize val="0"/>
        </c:dLbls>
        <c:gapWidth val="35"/>
        <c:axId val="-1527629664"/>
        <c:axId val="-1527635648"/>
      </c:barChart>
      <c:barChart>
        <c:barDir val="col"/>
        <c:grouping val="clustered"/>
        <c:varyColors val="0"/>
        <c:ser>
          <c:idx val="1"/>
          <c:order val="1"/>
          <c:tx>
            <c:strRef>
              <c:f>Лист1!$D$1</c:f>
              <c:strCache>
                <c:ptCount val="1"/>
              </c:strCache>
            </c:strRef>
          </c:tx>
          <c:invertIfNegative val="0"/>
          <c:cat>
            <c:multiLvlStrRef>
              <c:f>Лист1!$A$2:$B$13</c:f>
              <c:multiLvlStrCache>
                <c:ptCount val="12"/>
                <c:lvl>
                  <c:pt idx="0">
                    <c:v>I</c:v>
                  </c:pt>
                  <c:pt idx="1">
                    <c:v>II</c:v>
                  </c:pt>
                  <c:pt idx="2">
                    <c:v>III</c:v>
                  </c:pt>
                  <c:pt idx="3">
                    <c:v>IV</c:v>
                  </c:pt>
                  <c:pt idx="4">
                    <c:v>I</c:v>
                  </c:pt>
                  <c:pt idx="5">
                    <c:v>II</c:v>
                  </c:pt>
                  <c:pt idx="6">
                    <c:v>III</c:v>
                  </c:pt>
                  <c:pt idx="7">
                    <c:v>IV</c:v>
                  </c:pt>
                  <c:pt idx="8">
                    <c:v>I</c:v>
                  </c:pt>
                  <c:pt idx="9">
                    <c:v>II</c:v>
                  </c:pt>
                  <c:pt idx="10">
                    <c:v>III</c:v>
                  </c:pt>
                  <c:pt idx="11">
                    <c:v>IV</c:v>
                  </c:pt>
                </c:lvl>
                <c:lvl>
                  <c:pt idx="0">
                    <c:v>2021</c:v>
                  </c:pt>
                  <c:pt idx="4">
                    <c:v>2022</c:v>
                  </c:pt>
                  <c:pt idx="8">
                    <c:v>2023</c:v>
                  </c:pt>
                </c:lvl>
              </c:multiLvlStrCache>
            </c:multiLvlStrRef>
          </c:cat>
          <c:val>
            <c:numRef>
              <c:f>Лист1!$D$2:$D$13</c:f>
              <c:numCache>
                <c:formatCode>General</c:formatCode>
                <c:ptCount val="12"/>
              </c:numCache>
            </c:numRef>
          </c:val>
          <c:extLst>
            <c:ext xmlns:c16="http://schemas.microsoft.com/office/drawing/2014/chart" uri="{C3380CC4-5D6E-409C-BE32-E72D297353CC}">
              <c16:uniqueId val="{00000016-024D-4D1D-A88C-A040FAC630ED}"/>
            </c:ext>
          </c:extLst>
        </c:ser>
        <c:dLbls>
          <c:showLegendKey val="0"/>
          <c:showVal val="0"/>
          <c:showCatName val="0"/>
          <c:showSerName val="0"/>
          <c:showPercent val="0"/>
          <c:showBubbleSize val="0"/>
        </c:dLbls>
        <c:gapWidth val="35"/>
        <c:axId val="472971256"/>
        <c:axId val="472969456"/>
      </c:barChart>
      <c:catAx>
        <c:axId val="-1527629664"/>
        <c:scaling>
          <c:orientation val="minMax"/>
        </c:scaling>
        <c:delete val="0"/>
        <c:axPos val="b"/>
        <c:numFmt formatCode="General" sourceLinked="1"/>
        <c:majorTickMark val="none"/>
        <c:minorTickMark val="none"/>
        <c:tickLblPos val="nextTo"/>
        <c:spPr>
          <a:noFill/>
          <a:ln w="9525" cap="flat" cmpd="sng" algn="ctr">
            <a:solidFill>
              <a:schemeClr val="tx1">
                <a:lumMod val="15000"/>
                <a:lumOff val="85000"/>
              </a:schemeClr>
            </a:solidFill>
            <a:round/>
          </a:ln>
          <a:effectLst/>
        </c:spPr>
        <c:txPr>
          <a:bodyPr rot="-60000000" vert="horz"/>
          <a:lstStyle/>
          <a:p>
            <a:pPr>
              <a:defRPr/>
            </a:pPr>
            <a:endParaRPr lang="ru-RU"/>
          </a:p>
        </c:txPr>
        <c:crossAx val="-1527635648"/>
        <c:crosses val="autoZero"/>
        <c:auto val="1"/>
        <c:lblAlgn val="ctr"/>
        <c:lblOffset val="0"/>
        <c:noMultiLvlLbl val="0"/>
      </c:catAx>
      <c:valAx>
        <c:axId val="-1527635648"/>
        <c:scaling>
          <c:orientation val="minMax"/>
          <c:max val="22000"/>
          <c:min val="0"/>
        </c:scaling>
        <c:delete val="0"/>
        <c:axPos val="l"/>
        <c:majorGridlines>
          <c:spPr>
            <a:ln w="9525" cap="flat" cmpd="sng" algn="ctr">
              <a:solidFill>
                <a:schemeClr val="tx1">
                  <a:lumMod val="15000"/>
                  <a:lumOff val="85000"/>
                </a:schemeClr>
              </a:solidFill>
              <a:prstDash val="sysDot"/>
              <a:round/>
            </a:ln>
            <a:effectLst/>
          </c:spPr>
        </c:majorGridlines>
        <c:numFmt formatCode="#,##0" sourceLinked="0"/>
        <c:majorTickMark val="out"/>
        <c:minorTickMark val="none"/>
        <c:tickLblPos val="nextTo"/>
        <c:spPr>
          <a:noFill/>
          <a:ln>
            <a:noFill/>
          </a:ln>
          <a:effectLst/>
        </c:spPr>
        <c:txPr>
          <a:bodyPr rot="-60000000" vert="horz"/>
          <a:lstStyle/>
          <a:p>
            <a:pPr>
              <a:defRPr sz="700"/>
            </a:pPr>
            <a:endParaRPr lang="ru-RU"/>
          </a:p>
        </c:txPr>
        <c:crossAx val="-1527629664"/>
        <c:crosses val="autoZero"/>
        <c:crossBetween val="between"/>
        <c:majorUnit val="5000"/>
      </c:valAx>
      <c:valAx>
        <c:axId val="472969456"/>
        <c:scaling>
          <c:orientation val="minMax"/>
          <c:max val="22000"/>
          <c:min val="0"/>
        </c:scaling>
        <c:delete val="0"/>
        <c:axPos val="r"/>
        <c:numFmt formatCode="#,##0" sourceLinked="0"/>
        <c:majorTickMark val="none"/>
        <c:minorTickMark val="none"/>
        <c:tickLblPos val="nextTo"/>
        <c:spPr>
          <a:ln>
            <a:noFill/>
          </a:ln>
        </c:spPr>
        <c:txPr>
          <a:bodyPr/>
          <a:lstStyle/>
          <a:p>
            <a:pPr>
              <a:defRPr sz="700"/>
            </a:pPr>
            <a:endParaRPr lang="ru-RU"/>
          </a:p>
        </c:txPr>
        <c:crossAx val="472971256"/>
        <c:crosses val="max"/>
        <c:crossBetween val="between"/>
        <c:majorUnit val="5000"/>
      </c:valAx>
      <c:catAx>
        <c:axId val="472971256"/>
        <c:scaling>
          <c:orientation val="minMax"/>
        </c:scaling>
        <c:delete val="1"/>
        <c:axPos val="b"/>
        <c:numFmt formatCode="General" sourceLinked="1"/>
        <c:majorTickMark val="out"/>
        <c:minorTickMark val="none"/>
        <c:tickLblPos val="nextTo"/>
        <c:crossAx val="472969456"/>
        <c:crosses val="autoZero"/>
        <c:auto val="1"/>
        <c:lblAlgn val="ctr"/>
        <c:lblOffset val="100"/>
        <c:noMultiLvlLbl val="0"/>
      </c:catAx>
      <c:spPr>
        <a:noFill/>
        <a:ln>
          <a:noFill/>
        </a:ln>
        <a:effectLst/>
      </c:spPr>
    </c:plotArea>
    <c:plotVisOnly val="1"/>
    <c:dispBlanksAs val="gap"/>
    <c:showDLblsOverMax val="0"/>
  </c:chart>
  <c:spPr>
    <a:noFill/>
    <a:ln>
      <a:noFill/>
    </a:ln>
    <a:effectLst/>
  </c:spPr>
  <c:txPr>
    <a:bodyPr/>
    <a:lstStyle/>
    <a:p>
      <a:pPr>
        <a:lnSpc>
          <a:spcPct val="50000"/>
        </a:lnSpc>
        <a:defRPr sz="1050">
          <a:solidFill>
            <a:schemeClr val="tx1"/>
          </a:solidFill>
          <a:latin typeface="Arial Narrow" panose="020B0606020202030204" pitchFamily="34" charset="0"/>
          <a:ea typeface="Helvetica" panose="00000500000000000000" pitchFamily="50" charset="0"/>
        </a:defRPr>
      </a:pPr>
      <a:endParaRPr lang="ru-RU"/>
    </a:p>
  </c:txPr>
  <c:externalData r:id="rId1">
    <c:autoUpdate val="0"/>
  </c:externalData>
</c:chartSpace>
</file>

<file path=ppt/charts/chart65.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ru-RU"/>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4.2776980198019808E-2"/>
          <c:y val="6.5984405139378935E-2"/>
          <c:w val="0.90737178217821779"/>
          <c:h val="0.77487253721573013"/>
        </c:manualLayout>
      </c:layout>
      <c:barChart>
        <c:barDir val="col"/>
        <c:grouping val="clustered"/>
        <c:varyColors val="0"/>
        <c:ser>
          <c:idx val="0"/>
          <c:order val="0"/>
          <c:tx>
            <c:strRef>
              <c:f>Лист1!$C$1</c:f>
              <c:strCache>
                <c:ptCount val="1"/>
                <c:pt idx="0">
                  <c:v>0</c:v>
                </c:pt>
              </c:strCache>
            </c:strRef>
          </c:tx>
          <c:spPr>
            <a:ln w="28575">
              <a:noFill/>
            </a:ln>
            <a:effectLst/>
          </c:spPr>
          <c:invertIfNegative val="0"/>
          <c:dPt>
            <c:idx val="0"/>
            <c:invertIfNegative val="0"/>
            <c:bubble3D val="0"/>
            <c:spPr>
              <a:solidFill>
                <a:srgbClr val="7F7F7F"/>
              </a:solidFill>
              <a:ln w="28575">
                <a:noFill/>
              </a:ln>
              <a:effectLst/>
            </c:spPr>
            <c:extLst>
              <c:ext xmlns:c16="http://schemas.microsoft.com/office/drawing/2014/chart" uri="{C3380CC4-5D6E-409C-BE32-E72D297353CC}">
                <c16:uniqueId val="{00000001-905F-4CE7-A2A1-A0ED1ED0C31C}"/>
              </c:ext>
            </c:extLst>
          </c:dPt>
          <c:dPt>
            <c:idx val="1"/>
            <c:invertIfNegative val="0"/>
            <c:bubble3D val="0"/>
            <c:spPr>
              <a:solidFill>
                <a:srgbClr val="7F7F7F"/>
              </a:solidFill>
              <a:ln w="28575">
                <a:noFill/>
              </a:ln>
              <a:effectLst/>
            </c:spPr>
            <c:extLst>
              <c:ext xmlns:c16="http://schemas.microsoft.com/office/drawing/2014/chart" uri="{C3380CC4-5D6E-409C-BE32-E72D297353CC}">
                <c16:uniqueId val="{00000003-905F-4CE7-A2A1-A0ED1ED0C31C}"/>
              </c:ext>
            </c:extLst>
          </c:dPt>
          <c:dPt>
            <c:idx val="2"/>
            <c:invertIfNegative val="0"/>
            <c:bubble3D val="0"/>
            <c:spPr>
              <a:solidFill>
                <a:srgbClr val="7F7F7F"/>
              </a:solidFill>
              <a:ln w="28575">
                <a:noFill/>
              </a:ln>
              <a:effectLst/>
            </c:spPr>
            <c:extLst>
              <c:ext xmlns:c16="http://schemas.microsoft.com/office/drawing/2014/chart" uri="{C3380CC4-5D6E-409C-BE32-E72D297353CC}">
                <c16:uniqueId val="{00000005-905F-4CE7-A2A1-A0ED1ED0C31C}"/>
              </c:ext>
            </c:extLst>
          </c:dPt>
          <c:dPt>
            <c:idx val="3"/>
            <c:invertIfNegative val="0"/>
            <c:bubble3D val="0"/>
            <c:spPr>
              <a:solidFill>
                <a:srgbClr val="7F7F7F"/>
              </a:solidFill>
              <a:ln w="28575">
                <a:noFill/>
              </a:ln>
              <a:effectLst/>
            </c:spPr>
            <c:extLst>
              <c:ext xmlns:c16="http://schemas.microsoft.com/office/drawing/2014/chart" uri="{C3380CC4-5D6E-409C-BE32-E72D297353CC}">
                <c16:uniqueId val="{00000007-905F-4CE7-A2A1-A0ED1ED0C31C}"/>
              </c:ext>
            </c:extLst>
          </c:dPt>
          <c:dPt>
            <c:idx val="4"/>
            <c:invertIfNegative val="0"/>
            <c:bubble3D val="0"/>
            <c:spPr>
              <a:solidFill>
                <a:srgbClr val="7F7F7F"/>
              </a:solidFill>
              <a:ln w="28575">
                <a:noFill/>
              </a:ln>
              <a:effectLst/>
            </c:spPr>
            <c:extLst>
              <c:ext xmlns:c16="http://schemas.microsoft.com/office/drawing/2014/chart" uri="{C3380CC4-5D6E-409C-BE32-E72D297353CC}">
                <c16:uniqueId val="{00000009-905F-4CE7-A2A1-A0ED1ED0C31C}"/>
              </c:ext>
            </c:extLst>
          </c:dPt>
          <c:dPt>
            <c:idx val="5"/>
            <c:invertIfNegative val="0"/>
            <c:bubble3D val="0"/>
            <c:spPr>
              <a:solidFill>
                <a:schemeClr val="accent3">
                  <a:lumMod val="50000"/>
                </a:schemeClr>
              </a:solidFill>
              <a:ln w="28575">
                <a:noFill/>
              </a:ln>
              <a:effectLst/>
            </c:spPr>
            <c:extLst>
              <c:ext xmlns:c16="http://schemas.microsoft.com/office/drawing/2014/chart" uri="{C3380CC4-5D6E-409C-BE32-E72D297353CC}">
                <c16:uniqueId val="{0000000B-905F-4CE7-A2A1-A0ED1ED0C31C}"/>
              </c:ext>
            </c:extLst>
          </c:dPt>
          <c:dPt>
            <c:idx val="6"/>
            <c:invertIfNegative val="0"/>
            <c:bubble3D val="0"/>
            <c:spPr>
              <a:solidFill>
                <a:schemeClr val="accent3">
                  <a:lumMod val="50000"/>
                </a:schemeClr>
              </a:solidFill>
              <a:ln w="28575">
                <a:noFill/>
              </a:ln>
              <a:effectLst/>
            </c:spPr>
            <c:extLst>
              <c:ext xmlns:c16="http://schemas.microsoft.com/office/drawing/2014/chart" uri="{C3380CC4-5D6E-409C-BE32-E72D297353CC}">
                <c16:uniqueId val="{0000000D-905F-4CE7-A2A1-A0ED1ED0C31C}"/>
              </c:ext>
            </c:extLst>
          </c:dPt>
          <c:dPt>
            <c:idx val="7"/>
            <c:invertIfNegative val="0"/>
            <c:bubble3D val="0"/>
            <c:spPr>
              <a:solidFill>
                <a:schemeClr val="accent3">
                  <a:lumMod val="50000"/>
                </a:schemeClr>
              </a:solidFill>
              <a:ln w="28575">
                <a:noFill/>
              </a:ln>
              <a:effectLst/>
            </c:spPr>
            <c:extLst>
              <c:ext xmlns:c16="http://schemas.microsoft.com/office/drawing/2014/chart" uri="{C3380CC4-5D6E-409C-BE32-E72D297353CC}">
                <c16:uniqueId val="{0000000F-905F-4CE7-A2A1-A0ED1ED0C31C}"/>
              </c:ext>
            </c:extLst>
          </c:dPt>
          <c:dLbls>
            <c:dLbl>
              <c:idx val="5"/>
              <c:numFmt formatCode="#,##0" sourceLinked="0"/>
              <c:spPr>
                <a:noFill/>
                <a:ln>
                  <a:noFill/>
                </a:ln>
                <a:effectLst/>
              </c:spPr>
              <c:txPr>
                <a:bodyPr wrap="square" lIns="38100" tIns="19050" rIns="38100" bIns="19050" anchor="ctr">
                  <a:spAutoFit/>
                </a:bodyPr>
                <a:lstStyle/>
                <a:p>
                  <a:pPr>
                    <a:defRPr sz="700" b="1">
                      <a:solidFill>
                        <a:schemeClr val="accent3">
                          <a:lumMod val="50000"/>
                        </a:schemeClr>
                      </a:solidFill>
                    </a:defRPr>
                  </a:pPr>
                  <a:endParaRPr lang="ru-RU"/>
                </a:p>
              </c:txPr>
              <c:showLegendKey val="0"/>
              <c:showVal val="1"/>
              <c:showCatName val="0"/>
              <c:showSerName val="0"/>
              <c:showPercent val="0"/>
              <c:showBubbleSize val="0"/>
              <c:extLst>
                <c:ext xmlns:c16="http://schemas.microsoft.com/office/drawing/2014/chart" uri="{C3380CC4-5D6E-409C-BE32-E72D297353CC}">
                  <c16:uniqueId val="{0000000B-905F-4CE7-A2A1-A0ED1ED0C31C}"/>
                </c:ext>
              </c:extLst>
            </c:dLbl>
            <c:dLbl>
              <c:idx val="6"/>
              <c:numFmt formatCode="#,##0" sourceLinked="0"/>
              <c:spPr>
                <a:noFill/>
                <a:ln>
                  <a:noFill/>
                </a:ln>
                <a:effectLst/>
              </c:spPr>
              <c:txPr>
                <a:bodyPr wrap="square" lIns="38100" tIns="19050" rIns="38100" bIns="19050" anchor="ctr">
                  <a:spAutoFit/>
                </a:bodyPr>
                <a:lstStyle/>
                <a:p>
                  <a:pPr>
                    <a:defRPr sz="700" b="1">
                      <a:solidFill>
                        <a:schemeClr val="accent3">
                          <a:lumMod val="50000"/>
                        </a:schemeClr>
                      </a:solidFill>
                    </a:defRPr>
                  </a:pPr>
                  <a:endParaRPr lang="ru-RU"/>
                </a:p>
              </c:txPr>
              <c:showLegendKey val="0"/>
              <c:showVal val="1"/>
              <c:showCatName val="0"/>
              <c:showSerName val="0"/>
              <c:showPercent val="0"/>
              <c:showBubbleSize val="0"/>
              <c:extLst>
                <c:ext xmlns:c16="http://schemas.microsoft.com/office/drawing/2014/chart" uri="{C3380CC4-5D6E-409C-BE32-E72D297353CC}">
                  <c16:uniqueId val="{0000000D-905F-4CE7-A2A1-A0ED1ED0C31C}"/>
                </c:ext>
              </c:extLst>
            </c:dLbl>
            <c:dLbl>
              <c:idx val="7"/>
              <c:numFmt formatCode="#,##0" sourceLinked="0"/>
              <c:spPr>
                <a:noFill/>
                <a:ln>
                  <a:noFill/>
                </a:ln>
                <a:effectLst/>
              </c:spPr>
              <c:txPr>
                <a:bodyPr wrap="square" lIns="38100" tIns="19050" rIns="38100" bIns="19050" anchor="ctr">
                  <a:spAutoFit/>
                </a:bodyPr>
                <a:lstStyle/>
                <a:p>
                  <a:pPr>
                    <a:defRPr sz="700" b="1">
                      <a:solidFill>
                        <a:schemeClr val="accent3">
                          <a:lumMod val="50000"/>
                        </a:schemeClr>
                      </a:solidFill>
                    </a:defRPr>
                  </a:pPr>
                  <a:endParaRPr lang="ru-RU"/>
                </a:p>
              </c:txPr>
              <c:showLegendKey val="0"/>
              <c:showVal val="1"/>
              <c:showCatName val="0"/>
              <c:showSerName val="0"/>
              <c:showPercent val="0"/>
              <c:showBubbleSize val="0"/>
              <c:extLst>
                <c:ext xmlns:c16="http://schemas.microsoft.com/office/drawing/2014/chart" uri="{C3380CC4-5D6E-409C-BE32-E72D297353CC}">
                  <c16:uniqueId val="{0000000F-905F-4CE7-A2A1-A0ED1ED0C31C}"/>
                </c:ext>
              </c:extLst>
            </c:dLbl>
            <c:numFmt formatCode="#,##0" sourceLinked="0"/>
            <c:spPr>
              <a:noFill/>
              <a:ln>
                <a:noFill/>
              </a:ln>
              <a:effectLst/>
            </c:spPr>
            <c:txPr>
              <a:bodyPr wrap="square" lIns="38100" tIns="19050" rIns="38100" bIns="19050" anchor="ctr">
                <a:spAutoFit/>
              </a:bodyPr>
              <a:lstStyle/>
              <a:p>
                <a:pPr>
                  <a:defRPr sz="700"/>
                </a:pPr>
                <a:endParaRPr lang="ru-RU"/>
              </a:p>
            </c:txPr>
            <c:showLegendKey val="0"/>
            <c:showVal val="1"/>
            <c:showCatName val="0"/>
            <c:showSerName val="0"/>
            <c:showPercent val="0"/>
            <c:showBubbleSize val="0"/>
            <c:showLeaderLines val="0"/>
            <c:extLst>
              <c:ext xmlns:c15="http://schemas.microsoft.com/office/drawing/2012/chart" uri="{CE6537A1-D6FC-4f65-9D91-7224C49458BB}">
                <c15:showLeaderLines val="1"/>
              </c:ext>
            </c:extLst>
          </c:dLbls>
          <c:cat>
            <c:multiLvlStrRef>
              <c:f>Лист1!$A$2:$B$9</c:f>
              <c:multiLvlStrCache>
                <c:ptCount val="8"/>
                <c:lvl>
                  <c:pt idx="0">
                    <c:v>I</c:v>
                  </c:pt>
                  <c:pt idx="1">
                    <c:v>II</c:v>
                  </c:pt>
                  <c:pt idx="2">
                    <c:v>III</c:v>
                  </c:pt>
                  <c:pt idx="3">
                    <c:v>IV</c:v>
                  </c:pt>
                  <c:pt idx="4">
                    <c:v>I</c:v>
                  </c:pt>
                  <c:pt idx="5">
                    <c:v>II</c:v>
                  </c:pt>
                  <c:pt idx="6">
                    <c:v>III</c:v>
                  </c:pt>
                  <c:pt idx="7">
                    <c:v>IV</c:v>
                  </c:pt>
                </c:lvl>
                <c:lvl>
                  <c:pt idx="0">
                    <c:v>2022</c:v>
                  </c:pt>
                  <c:pt idx="4">
                    <c:v>2023</c:v>
                  </c:pt>
                </c:lvl>
              </c:multiLvlStrCache>
            </c:multiLvlStrRef>
          </c:cat>
          <c:val>
            <c:numRef>
              <c:f>Лист1!$C$2:$C$9</c:f>
              <c:numCache>
                <c:formatCode>#,##0.00</c:formatCode>
                <c:ptCount val="8"/>
                <c:pt idx="0">
                  <c:v>6634</c:v>
                </c:pt>
                <c:pt idx="1">
                  <c:v>7760</c:v>
                </c:pt>
                <c:pt idx="2">
                  <c:v>9906</c:v>
                </c:pt>
                <c:pt idx="3">
                  <c:v>9284</c:v>
                </c:pt>
                <c:pt idx="4">
                  <c:v>7448</c:v>
                </c:pt>
                <c:pt idx="5">
                  <c:v>7456</c:v>
                </c:pt>
                <c:pt idx="6">
                  <c:v>8296</c:v>
                </c:pt>
                <c:pt idx="7">
                  <c:v>10669</c:v>
                </c:pt>
              </c:numCache>
            </c:numRef>
          </c:val>
          <c:extLst>
            <c:ext xmlns:c16="http://schemas.microsoft.com/office/drawing/2014/chart" uri="{C3380CC4-5D6E-409C-BE32-E72D297353CC}">
              <c16:uniqueId val="{00000018-905F-4CE7-A2A1-A0ED1ED0C31C}"/>
            </c:ext>
          </c:extLst>
        </c:ser>
        <c:dLbls>
          <c:showLegendKey val="0"/>
          <c:showVal val="0"/>
          <c:showCatName val="0"/>
          <c:showSerName val="0"/>
          <c:showPercent val="0"/>
          <c:showBubbleSize val="0"/>
        </c:dLbls>
        <c:gapWidth val="35"/>
        <c:axId val="-1527629664"/>
        <c:axId val="-1527635648"/>
      </c:barChart>
      <c:catAx>
        <c:axId val="-1527629664"/>
        <c:scaling>
          <c:orientation val="minMax"/>
        </c:scaling>
        <c:delete val="0"/>
        <c:axPos val="b"/>
        <c:numFmt formatCode="General" sourceLinked="1"/>
        <c:majorTickMark val="none"/>
        <c:minorTickMark val="none"/>
        <c:tickLblPos val="nextTo"/>
        <c:spPr>
          <a:noFill/>
          <a:ln w="9525" cap="flat" cmpd="sng" algn="ctr">
            <a:solidFill>
              <a:schemeClr val="tx1">
                <a:lumMod val="15000"/>
                <a:lumOff val="85000"/>
              </a:schemeClr>
            </a:solidFill>
            <a:round/>
          </a:ln>
          <a:effectLst/>
        </c:spPr>
        <c:txPr>
          <a:bodyPr rot="-60000000" vert="horz"/>
          <a:lstStyle/>
          <a:p>
            <a:pPr>
              <a:defRPr/>
            </a:pPr>
            <a:endParaRPr lang="ru-RU"/>
          </a:p>
        </c:txPr>
        <c:crossAx val="-1527635648"/>
        <c:crosses val="autoZero"/>
        <c:auto val="1"/>
        <c:lblAlgn val="ctr"/>
        <c:lblOffset val="0"/>
        <c:noMultiLvlLbl val="0"/>
      </c:catAx>
      <c:valAx>
        <c:axId val="-1527635648"/>
        <c:scaling>
          <c:orientation val="minMax"/>
          <c:max val="22000"/>
          <c:min val="0"/>
        </c:scaling>
        <c:delete val="0"/>
        <c:axPos val="l"/>
        <c:majorGridlines>
          <c:spPr>
            <a:ln w="9525" cap="flat" cmpd="sng" algn="ctr">
              <a:solidFill>
                <a:schemeClr val="tx1">
                  <a:lumMod val="15000"/>
                  <a:lumOff val="85000"/>
                </a:schemeClr>
              </a:solidFill>
              <a:prstDash val="sysDot"/>
              <a:round/>
            </a:ln>
            <a:effectLst/>
          </c:spPr>
        </c:majorGridlines>
        <c:numFmt formatCode="#,##0" sourceLinked="0"/>
        <c:majorTickMark val="none"/>
        <c:minorTickMark val="none"/>
        <c:tickLblPos val="nextTo"/>
        <c:spPr>
          <a:noFill/>
          <a:ln>
            <a:noFill/>
          </a:ln>
          <a:effectLst/>
        </c:spPr>
        <c:txPr>
          <a:bodyPr rot="-60000000" vert="horz"/>
          <a:lstStyle/>
          <a:p>
            <a:pPr>
              <a:defRPr sz="700"/>
            </a:pPr>
            <a:endParaRPr lang="ru-RU"/>
          </a:p>
        </c:txPr>
        <c:crossAx val="-1527629664"/>
        <c:crosses val="autoZero"/>
        <c:crossBetween val="between"/>
        <c:majorUnit val="5000"/>
      </c:valAx>
      <c:spPr>
        <a:noFill/>
        <a:ln>
          <a:noFill/>
        </a:ln>
        <a:effectLst/>
      </c:spPr>
    </c:plotArea>
    <c:plotVisOnly val="1"/>
    <c:dispBlanksAs val="gap"/>
    <c:showDLblsOverMax val="0"/>
  </c:chart>
  <c:spPr>
    <a:noFill/>
    <a:ln>
      <a:noFill/>
    </a:ln>
    <a:effectLst/>
  </c:spPr>
  <c:txPr>
    <a:bodyPr/>
    <a:lstStyle/>
    <a:p>
      <a:pPr>
        <a:lnSpc>
          <a:spcPct val="50000"/>
        </a:lnSpc>
        <a:defRPr sz="1050">
          <a:solidFill>
            <a:schemeClr val="tx1"/>
          </a:solidFill>
          <a:latin typeface="Arial Narrow" panose="020B0606020202030204" pitchFamily="34" charset="0"/>
          <a:ea typeface="Helvetica" panose="00000500000000000000" pitchFamily="50" charset="0"/>
        </a:defRPr>
      </a:pPr>
      <a:endParaRPr lang="ru-RU"/>
    </a:p>
  </c:txPr>
  <c:externalData r:id="rId1">
    <c:autoUpdate val="0"/>
  </c:externalData>
</c:chartSpace>
</file>

<file path=ppt/charts/chart66.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ru-RU"/>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4.2776980198019808E-2"/>
          <c:y val="6.5984405139378935E-2"/>
          <c:w val="0.90737178217821779"/>
          <c:h val="0.77487253721573013"/>
        </c:manualLayout>
      </c:layout>
      <c:barChart>
        <c:barDir val="col"/>
        <c:grouping val="clustered"/>
        <c:varyColors val="0"/>
        <c:ser>
          <c:idx val="0"/>
          <c:order val="0"/>
          <c:tx>
            <c:strRef>
              <c:f>Лист1!$C$1</c:f>
              <c:strCache>
                <c:ptCount val="1"/>
                <c:pt idx="0">
                  <c:v>Столбец2</c:v>
                </c:pt>
              </c:strCache>
            </c:strRef>
          </c:tx>
          <c:spPr>
            <a:ln w="28575">
              <a:noFill/>
            </a:ln>
            <a:effectLst/>
          </c:spPr>
          <c:invertIfNegative val="0"/>
          <c:dPt>
            <c:idx val="0"/>
            <c:invertIfNegative val="0"/>
            <c:bubble3D val="0"/>
            <c:spPr>
              <a:solidFill>
                <a:srgbClr val="7F7F7F"/>
              </a:solidFill>
              <a:ln w="28575">
                <a:noFill/>
              </a:ln>
              <a:effectLst/>
            </c:spPr>
            <c:extLst>
              <c:ext xmlns:c16="http://schemas.microsoft.com/office/drawing/2014/chart" uri="{C3380CC4-5D6E-409C-BE32-E72D297353CC}">
                <c16:uniqueId val="{00000001-905F-4CE7-A2A1-A0ED1ED0C31C}"/>
              </c:ext>
            </c:extLst>
          </c:dPt>
          <c:dPt>
            <c:idx val="1"/>
            <c:invertIfNegative val="0"/>
            <c:bubble3D val="0"/>
            <c:spPr>
              <a:solidFill>
                <a:srgbClr val="7F7F7F"/>
              </a:solidFill>
              <a:ln w="28575">
                <a:noFill/>
              </a:ln>
              <a:effectLst/>
            </c:spPr>
            <c:extLst>
              <c:ext xmlns:c16="http://schemas.microsoft.com/office/drawing/2014/chart" uri="{C3380CC4-5D6E-409C-BE32-E72D297353CC}">
                <c16:uniqueId val="{00000003-905F-4CE7-A2A1-A0ED1ED0C31C}"/>
              </c:ext>
            </c:extLst>
          </c:dPt>
          <c:dPt>
            <c:idx val="2"/>
            <c:invertIfNegative val="0"/>
            <c:bubble3D val="0"/>
            <c:spPr>
              <a:solidFill>
                <a:srgbClr val="7F7F7F"/>
              </a:solidFill>
              <a:ln w="28575">
                <a:noFill/>
              </a:ln>
              <a:effectLst/>
            </c:spPr>
            <c:extLst>
              <c:ext xmlns:c16="http://schemas.microsoft.com/office/drawing/2014/chart" uri="{C3380CC4-5D6E-409C-BE32-E72D297353CC}">
                <c16:uniqueId val="{00000005-905F-4CE7-A2A1-A0ED1ED0C31C}"/>
              </c:ext>
            </c:extLst>
          </c:dPt>
          <c:dPt>
            <c:idx val="3"/>
            <c:invertIfNegative val="0"/>
            <c:bubble3D val="0"/>
            <c:spPr>
              <a:solidFill>
                <a:srgbClr val="7F7F7F"/>
              </a:solidFill>
              <a:ln w="28575">
                <a:noFill/>
              </a:ln>
              <a:effectLst/>
            </c:spPr>
            <c:extLst>
              <c:ext xmlns:c16="http://schemas.microsoft.com/office/drawing/2014/chart" uri="{C3380CC4-5D6E-409C-BE32-E72D297353CC}">
                <c16:uniqueId val="{00000007-905F-4CE7-A2A1-A0ED1ED0C31C}"/>
              </c:ext>
            </c:extLst>
          </c:dPt>
          <c:dPt>
            <c:idx val="4"/>
            <c:invertIfNegative val="0"/>
            <c:bubble3D val="0"/>
            <c:spPr>
              <a:solidFill>
                <a:srgbClr val="7F7F7F"/>
              </a:solidFill>
              <a:ln w="28575">
                <a:noFill/>
              </a:ln>
              <a:effectLst/>
            </c:spPr>
            <c:extLst>
              <c:ext xmlns:c16="http://schemas.microsoft.com/office/drawing/2014/chart" uri="{C3380CC4-5D6E-409C-BE32-E72D297353CC}">
                <c16:uniqueId val="{00000009-905F-4CE7-A2A1-A0ED1ED0C31C}"/>
              </c:ext>
            </c:extLst>
          </c:dPt>
          <c:dPt>
            <c:idx val="5"/>
            <c:invertIfNegative val="0"/>
            <c:bubble3D val="0"/>
            <c:spPr>
              <a:solidFill>
                <a:schemeClr val="accent6">
                  <a:lumMod val="50000"/>
                </a:schemeClr>
              </a:solidFill>
              <a:ln w="28575">
                <a:noFill/>
              </a:ln>
              <a:effectLst/>
            </c:spPr>
            <c:extLst>
              <c:ext xmlns:c16="http://schemas.microsoft.com/office/drawing/2014/chart" uri="{C3380CC4-5D6E-409C-BE32-E72D297353CC}">
                <c16:uniqueId val="{0000000B-905F-4CE7-A2A1-A0ED1ED0C31C}"/>
              </c:ext>
            </c:extLst>
          </c:dPt>
          <c:dPt>
            <c:idx val="6"/>
            <c:invertIfNegative val="0"/>
            <c:bubble3D val="0"/>
            <c:spPr>
              <a:solidFill>
                <a:schemeClr val="accent6">
                  <a:lumMod val="50000"/>
                </a:schemeClr>
              </a:solidFill>
              <a:ln w="28575">
                <a:noFill/>
              </a:ln>
              <a:effectLst/>
            </c:spPr>
            <c:extLst>
              <c:ext xmlns:c16="http://schemas.microsoft.com/office/drawing/2014/chart" uri="{C3380CC4-5D6E-409C-BE32-E72D297353CC}">
                <c16:uniqueId val="{0000000D-905F-4CE7-A2A1-A0ED1ED0C31C}"/>
              </c:ext>
            </c:extLst>
          </c:dPt>
          <c:dPt>
            <c:idx val="7"/>
            <c:invertIfNegative val="0"/>
            <c:bubble3D val="0"/>
            <c:spPr>
              <a:solidFill>
                <a:schemeClr val="accent6">
                  <a:lumMod val="50000"/>
                </a:schemeClr>
              </a:solidFill>
              <a:ln w="28575">
                <a:noFill/>
              </a:ln>
              <a:effectLst/>
            </c:spPr>
            <c:extLst>
              <c:ext xmlns:c16="http://schemas.microsoft.com/office/drawing/2014/chart" uri="{C3380CC4-5D6E-409C-BE32-E72D297353CC}">
                <c16:uniqueId val="{0000000F-905F-4CE7-A2A1-A0ED1ED0C31C}"/>
              </c:ext>
            </c:extLst>
          </c:dPt>
          <c:dLbls>
            <c:dLbl>
              <c:idx val="5"/>
              <c:numFmt formatCode="#,##0" sourceLinked="0"/>
              <c:spPr>
                <a:noFill/>
                <a:ln>
                  <a:noFill/>
                </a:ln>
                <a:effectLst/>
              </c:spPr>
              <c:txPr>
                <a:bodyPr wrap="square" lIns="38100" tIns="19050" rIns="38100" bIns="19050" anchor="ctr">
                  <a:spAutoFit/>
                </a:bodyPr>
                <a:lstStyle/>
                <a:p>
                  <a:pPr>
                    <a:defRPr sz="700" b="1">
                      <a:solidFill>
                        <a:srgbClr val="632523"/>
                      </a:solidFill>
                    </a:defRPr>
                  </a:pPr>
                  <a:endParaRPr lang="ru-RU"/>
                </a:p>
              </c:txPr>
              <c:showLegendKey val="0"/>
              <c:showVal val="1"/>
              <c:showCatName val="0"/>
              <c:showSerName val="0"/>
              <c:showPercent val="0"/>
              <c:showBubbleSize val="0"/>
              <c:extLst>
                <c:ext xmlns:c16="http://schemas.microsoft.com/office/drawing/2014/chart" uri="{C3380CC4-5D6E-409C-BE32-E72D297353CC}">
                  <c16:uniqueId val="{0000000B-905F-4CE7-A2A1-A0ED1ED0C31C}"/>
                </c:ext>
              </c:extLst>
            </c:dLbl>
            <c:dLbl>
              <c:idx val="6"/>
              <c:numFmt formatCode="#,##0" sourceLinked="0"/>
              <c:spPr>
                <a:noFill/>
                <a:ln>
                  <a:noFill/>
                </a:ln>
                <a:effectLst/>
              </c:spPr>
              <c:txPr>
                <a:bodyPr wrap="square" lIns="38100" tIns="19050" rIns="38100" bIns="19050" anchor="ctr">
                  <a:spAutoFit/>
                </a:bodyPr>
                <a:lstStyle/>
                <a:p>
                  <a:pPr>
                    <a:defRPr sz="700" b="1">
                      <a:solidFill>
                        <a:srgbClr val="632523"/>
                      </a:solidFill>
                    </a:defRPr>
                  </a:pPr>
                  <a:endParaRPr lang="ru-RU"/>
                </a:p>
              </c:txPr>
              <c:showLegendKey val="0"/>
              <c:showVal val="1"/>
              <c:showCatName val="0"/>
              <c:showSerName val="0"/>
              <c:showPercent val="0"/>
              <c:showBubbleSize val="0"/>
              <c:extLst>
                <c:ext xmlns:c16="http://schemas.microsoft.com/office/drawing/2014/chart" uri="{C3380CC4-5D6E-409C-BE32-E72D297353CC}">
                  <c16:uniqueId val="{0000000D-905F-4CE7-A2A1-A0ED1ED0C31C}"/>
                </c:ext>
              </c:extLst>
            </c:dLbl>
            <c:dLbl>
              <c:idx val="7"/>
              <c:numFmt formatCode="#,##0" sourceLinked="0"/>
              <c:spPr>
                <a:noFill/>
                <a:ln>
                  <a:noFill/>
                </a:ln>
                <a:effectLst/>
              </c:spPr>
              <c:txPr>
                <a:bodyPr wrap="square" lIns="38100" tIns="19050" rIns="38100" bIns="19050" anchor="ctr">
                  <a:spAutoFit/>
                </a:bodyPr>
                <a:lstStyle/>
                <a:p>
                  <a:pPr>
                    <a:defRPr sz="700" b="1">
                      <a:solidFill>
                        <a:srgbClr val="632523"/>
                      </a:solidFill>
                    </a:defRPr>
                  </a:pPr>
                  <a:endParaRPr lang="ru-RU"/>
                </a:p>
              </c:txPr>
              <c:showLegendKey val="0"/>
              <c:showVal val="1"/>
              <c:showCatName val="0"/>
              <c:showSerName val="0"/>
              <c:showPercent val="0"/>
              <c:showBubbleSize val="0"/>
              <c:extLst>
                <c:ext xmlns:c16="http://schemas.microsoft.com/office/drawing/2014/chart" uri="{C3380CC4-5D6E-409C-BE32-E72D297353CC}">
                  <c16:uniqueId val="{0000000F-905F-4CE7-A2A1-A0ED1ED0C31C}"/>
                </c:ext>
              </c:extLst>
            </c:dLbl>
            <c:numFmt formatCode="#,##0" sourceLinked="0"/>
            <c:spPr>
              <a:noFill/>
              <a:ln>
                <a:noFill/>
              </a:ln>
              <a:effectLst/>
            </c:spPr>
            <c:txPr>
              <a:bodyPr wrap="square" lIns="38100" tIns="19050" rIns="38100" bIns="19050" anchor="ctr">
                <a:spAutoFit/>
              </a:bodyPr>
              <a:lstStyle/>
              <a:p>
                <a:pPr>
                  <a:defRPr sz="700"/>
                </a:pPr>
                <a:endParaRPr lang="ru-RU"/>
              </a:p>
            </c:txPr>
            <c:showLegendKey val="0"/>
            <c:showVal val="1"/>
            <c:showCatName val="0"/>
            <c:showSerName val="0"/>
            <c:showPercent val="0"/>
            <c:showBubbleSize val="0"/>
            <c:showLeaderLines val="0"/>
            <c:extLst>
              <c:ext xmlns:c15="http://schemas.microsoft.com/office/drawing/2012/chart" uri="{CE6537A1-D6FC-4f65-9D91-7224C49458BB}">
                <c15:showLeaderLines val="1"/>
              </c:ext>
            </c:extLst>
          </c:dLbls>
          <c:cat>
            <c:multiLvlStrRef>
              <c:f>Лист1!$A$2:$B$9</c:f>
              <c:multiLvlStrCache>
                <c:ptCount val="8"/>
                <c:lvl>
                  <c:pt idx="0">
                    <c:v>I</c:v>
                  </c:pt>
                  <c:pt idx="1">
                    <c:v>II</c:v>
                  </c:pt>
                  <c:pt idx="2">
                    <c:v>III</c:v>
                  </c:pt>
                  <c:pt idx="3">
                    <c:v>IV</c:v>
                  </c:pt>
                  <c:pt idx="4">
                    <c:v>I</c:v>
                  </c:pt>
                  <c:pt idx="5">
                    <c:v>II</c:v>
                  </c:pt>
                  <c:pt idx="6">
                    <c:v>III</c:v>
                  </c:pt>
                  <c:pt idx="7">
                    <c:v>IV</c:v>
                  </c:pt>
                </c:lvl>
                <c:lvl>
                  <c:pt idx="0">
                    <c:v>2022</c:v>
                  </c:pt>
                  <c:pt idx="4">
                    <c:v>2023</c:v>
                  </c:pt>
                </c:lvl>
              </c:multiLvlStrCache>
            </c:multiLvlStrRef>
          </c:cat>
          <c:val>
            <c:numRef>
              <c:f>Лист1!$C$2:$C$9</c:f>
              <c:numCache>
                <c:formatCode>#,##0.00</c:formatCode>
                <c:ptCount val="8"/>
                <c:pt idx="0">
                  <c:v>6634</c:v>
                </c:pt>
                <c:pt idx="1">
                  <c:v>7760</c:v>
                </c:pt>
                <c:pt idx="2">
                  <c:v>9906</c:v>
                </c:pt>
                <c:pt idx="3">
                  <c:v>9284</c:v>
                </c:pt>
                <c:pt idx="4">
                  <c:v>7448</c:v>
                </c:pt>
                <c:pt idx="5">
                  <c:v>5420</c:v>
                </c:pt>
                <c:pt idx="6">
                  <c:v>5441</c:v>
                </c:pt>
                <c:pt idx="7">
                  <c:v>7743</c:v>
                </c:pt>
              </c:numCache>
            </c:numRef>
          </c:val>
          <c:extLst>
            <c:ext xmlns:c16="http://schemas.microsoft.com/office/drawing/2014/chart" uri="{C3380CC4-5D6E-409C-BE32-E72D297353CC}">
              <c16:uniqueId val="{00000018-905F-4CE7-A2A1-A0ED1ED0C31C}"/>
            </c:ext>
          </c:extLst>
        </c:ser>
        <c:dLbls>
          <c:showLegendKey val="0"/>
          <c:showVal val="0"/>
          <c:showCatName val="0"/>
          <c:showSerName val="0"/>
          <c:showPercent val="0"/>
          <c:showBubbleSize val="0"/>
        </c:dLbls>
        <c:gapWidth val="35"/>
        <c:axId val="-1527629664"/>
        <c:axId val="-1527635648"/>
      </c:barChart>
      <c:catAx>
        <c:axId val="-1527629664"/>
        <c:scaling>
          <c:orientation val="minMax"/>
        </c:scaling>
        <c:delete val="0"/>
        <c:axPos val="b"/>
        <c:numFmt formatCode="General" sourceLinked="1"/>
        <c:majorTickMark val="none"/>
        <c:minorTickMark val="none"/>
        <c:tickLblPos val="nextTo"/>
        <c:spPr>
          <a:noFill/>
          <a:ln w="9525" cap="flat" cmpd="sng" algn="ctr">
            <a:solidFill>
              <a:schemeClr val="tx1">
                <a:lumMod val="15000"/>
                <a:lumOff val="85000"/>
              </a:schemeClr>
            </a:solidFill>
            <a:round/>
          </a:ln>
          <a:effectLst/>
        </c:spPr>
        <c:txPr>
          <a:bodyPr rot="-60000000" vert="horz"/>
          <a:lstStyle/>
          <a:p>
            <a:pPr>
              <a:defRPr/>
            </a:pPr>
            <a:endParaRPr lang="ru-RU"/>
          </a:p>
        </c:txPr>
        <c:crossAx val="-1527635648"/>
        <c:crosses val="autoZero"/>
        <c:auto val="1"/>
        <c:lblAlgn val="ctr"/>
        <c:lblOffset val="0"/>
        <c:noMultiLvlLbl val="0"/>
      </c:catAx>
      <c:valAx>
        <c:axId val="-1527635648"/>
        <c:scaling>
          <c:orientation val="minMax"/>
          <c:max val="22000"/>
          <c:min val="0"/>
        </c:scaling>
        <c:delete val="0"/>
        <c:axPos val="r"/>
        <c:majorGridlines>
          <c:spPr>
            <a:ln w="9525" cap="flat" cmpd="sng" algn="ctr">
              <a:solidFill>
                <a:schemeClr val="tx1">
                  <a:lumMod val="15000"/>
                  <a:lumOff val="85000"/>
                </a:schemeClr>
              </a:solidFill>
              <a:prstDash val="sysDot"/>
              <a:round/>
            </a:ln>
            <a:effectLst/>
          </c:spPr>
        </c:majorGridlines>
        <c:numFmt formatCode="#,##0" sourceLinked="0"/>
        <c:majorTickMark val="none"/>
        <c:minorTickMark val="none"/>
        <c:tickLblPos val="nextTo"/>
        <c:spPr>
          <a:noFill/>
          <a:ln>
            <a:noFill/>
          </a:ln>
          <a:effectLst/>
        </c:spPr>
        <c:txPr>
          <a:bodyPr rot="-60000000" vert="horz"/>
          <a:lstStyle/>
          <a:p>
            <a:pPr>
              <a:defRPr sz="700"/>
            </a:pPr>
            <a:endParaRPr lang="ru-RU"/>
          </a:p>
        </c:txPr>
        <c:crossAx val="-1527629664"/>
        <c:crosses val="max"/>
        <c:crossBetween val="between"/>
        <c:majorUnit val="5000"/>
      </c:valAx>
      <c:spPr>
        <a:noFill/>
        <a:ln>
          <a:noFill/>
        </a:ln>
        <a:effectLst/>
      </c:spPr>
    </c:plotArea>
    <c:plotVisOnly val="1"/>
    <c:dispBlanksAs val="gap"/>
    <c:showDLblsOverMax val="0"/>
  </c:chart>
  <c:spPr>
    <a:noFill/>
    <a:ln>
      <a:noFill/>
    </a:ln>
    <a:effectLst/>
  </c:spPr>
  <c:txPr>
    <a:bodyPr/>
    <a:lstStyle/>
    <a:p>
      <a:pPr>
        <a:lnSpc>
          <a:spcPct val="50000"/>
        </a:lnSpc>
        <a:defRPr sz="1050">
          <a:solidFill>
            <a:schemeClr val="tx1"/>
          </a:solidFill>
          <a:latin typeface="Arial Narrow" panose="020B0606020202030204" pitchFamily="34" charset="0"/>
          <a:ea typeface="Helvetica" panose="00000500000000000000" pitchFamily="50" charset="0"/>
        </a:defRPr>
      </a:pPr>
      <a:endParaRPr lang="ru-RU"/>
    </a:p>
  </c:txPr>
  <c:externalData r:id="rId1">
    <c:autoUpdate val="0"/>
  </c:externalData>
</c:chartSpace>
</file>

<file path=ppt/charts/colors1.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2.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3.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style1.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2.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3.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handoutMasters/_rels/handoutMaster1.xml.rels><?xml version="1.0" encoding="UTF-8" standalone="yes"?>
<Relationships xmlns="http://schemas.openxmlformats.org/package/2006/relationships"><Relationship Id="rId1" Type="http://schemas.openxmlformats.org/officeDocument/2006/relationships/theme" Target="../theme/theme3.xml"/></Relationships>
</file>

<file path=ppt/handoutMasters/handoutMaster1.xml><?xml version="1.0" encoding="utf-8"?>
<p:handout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Верхний колонтитул 1"/>
          <p:cNvSpPr>
            <a:spLocks noGrp="1"/>
          </p:cNvSpPr>
          <p:nvPr>
            <p:ph type="hdr" sz="quarter"/>
          </p:nvPr>
        </p:nvSpPr>
        <p:spPr>
          <a:xfrm>
            <a:off x="0" y="0"/>
            <a:ext cx="2946400" cy="497928"/>
          </a:xfrm>
          <a:prstGeom prst="rect">
            <a:avLst/>
          </a:prstGeom>
        </p:spPr>
        <p:txBody>
          <a:bodyPr vert="horz" lIns="91440" tIns="45720" rIns="91440" bIns="45720" rtlCol="0"/>
          <a:lstStyle>
            <a:lvl1pPr algn="l">
              <a:defRPr sz="1200"/>
            </a:lvl1pPr>
          </a:lstStyle>
          <a:p>
            <a:endParaRPr lang="ru-RU"/>
          </a:p>
        </p:txBody>
      </p:sp>
      <p:sp>
        <p:nvSpPr>
          <p:cNvPr id="3" name="Дата 2"/>
          <p:cNvSpPr>
            <a:spLocks noGrp="1"/>
          </p:cNvSpPr>
          <p:nvPr>
            <p:ph type="dt" sz="quarter" idx="1"/>
          </p:nvPr>
        </p:nvSpPr>
        <p:spPr>
          <a:xfrm>
            <a:off x="3849688" y="0"/>
            <a:ext cx="2946400" cy="497928"/>
          </a:xfrm>
          <a:prstGeom prst="rect">
            <a:avLst/>
          </a:prstGeom>
        </p:spPr>
        <p:txBody>
          <a:bodyPr vert="horz" lIns="91440" tIns="45720" rIns="91440" bIns="45720" rtlCol="0"/>
          <a:lstStyle>
            <a:lvl1pPr algn="r">
              <a:defRPr sz="1200"/>
            </a:lvl1pPr>
          </a:lstStyle>
          <a:p>
            <a:fld id="{5AEB0B98-164E-4CA9-8586-E121EE38CD36}" type="datetimeFigureOut">
              <a:rPr lang="ru-RU" smtClean="0"/>
              <a:t>11.05.2023</a:t>
            </a:fld>
            <a:endParaRPr lang="ru-RU"/>
          </a:p>
        </p:txBody>
      </p:sp>
      <p:sp>
        <p:nvSpPr>
          <p:cNvPr id="4" name="Нижний колонтитул 3"/>
          <p:cNvSpPr>
            <a:spLocks noGrp="1"/>
          </p:cNvSpPr>
          <p:nvPr>
            <p:ph type="ftr" sz="quarter" idx="2"/>
          </p:nvPr>
        </p:nvSpPr>
        <p:spPr>
          <a:xfrm>
            <a:off x="0" y="9428710"/>
            <a:ext cx="2946400" cy="497928"/>
          </a:xfrm>
          <a:prstGeom prst="rect">
            <a:avLst/>
          </a:prstGeom>
        </p:spPr>
        <p:txBody>
          <a:bodyPr vert="horz" lIns="91440" tIns="45720" rIns="91440" bIns="45720" rtlCol="0" anchor="b"/>
          <a:lstStyle>
            <a:lvl1pPr algn="l">
              <a:defRPr sz="1200"/>
            </a:lvl1pPr>
          </a:lstStyle>
          <a:p>
            <a:endParaRPr lang="ru-RU"/>
          </a:p>
        </p:txBody>
      </p:sp>
      <p:sp>
        <p:nvSpPr>
          <p:cNvPr id="5" name="Номер слайда 4"/>
          <p:cNvSpPr>
            <a:spLocks noGrp="1"/>
          </p:cNvSpPr>
          <p:nvPr>
            <p:ph type="sldNum" sz="quarter" idx="3"/>
          </p:nvPr>
        </p:nvSpPr>
        <p:spPr>
          <a:xfrm>
            <a:off x="3849688" y="9428710"/>
            <a:ext cx="2946400" cy="497928"/>
          </a:xfrm>
          <a:prstGeom prst="rect">
            <a:avLst/>
          </a:prstGeom>
        </p:spPr>
        <p:txBody>
          <a:bodyPr vert="horz" lIns="91440" tIns="45720" rIns="91440" bIns="45720" rtlCol="0" anchor="b"/>
          <a:lstStyle>
            <a:lvl1pPr algn="r">
              <a:defRPr sz="1200"/>
            </a:lvl1pPr>
          </a:lstStyle>
          <a:p>
            <a:fld id="{DBA332FE-0D56-4B98-A320-E45BB9D3F22F}" type="slidenum">
              <a:rPr lang="ru-RU" smtClean="0"/>
              <a:t>‹#›</a:t>
            </a:fld>
            <a:endParaRPr lang="ru-RU"/>
          </a:p>
        </p:txBody>
      </p:sp>
    </p:spTree>
    <p:extLst>
      <p:ext uri="{BB962C8B-B14F-4D97-AF65-F5344CB8AC3E}">
        <p14:creationId xmlns:p14="http://schemas.microsoft.com/office/powerpoint/2010/main" val="2631703805"/>
      </p:ext>
    </p:extLst>
  </p:cSld>
  <p:clrMap bg1="lt1" tx1="dk1" bg2="lt2" tx2="dk2" accent1="accent1" accent2="accent2" accent3="accent3" accent4="accent4" accent5="accent5" accent6="accent6" hlink="hlink" folHlink="folHlink"/>
</p:handoutMaster>
</file>

<file path=ppt/notesMasters/_rels/notesMaster1.xml.rels><?xml version="1.0" encoding="UTF-8" standalone="yes"?>
<Relationships xmlns="http://schemas.openxmlformats.org/package/2006/relationships"><Relationship Id="rId1" Type="http://schemas.openxmlformats.org/officeDocument/2006/relationships/theme" Target="../theme/theme2.xml"/></Relationships>
</file>

<file path=ppt/notesMasters/notesMaster1.xml><?xml version="1.0" encoding="utf-8"?>
<p:notes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Верхний колонтитул 1"/>
          <p:cNvSpPr>
            <a:spLocks noGrp="1"/>
          </p:cNvSpPr>
          <p:nvPr>
            <p:ph type="hdr" sz="quarter"/>
          </p:nvPr>
        </p:nvSpPr>
        <p:spPr>
          <a:xfrm>
            <a:off x="5" y="3"/>
            <a:ext cx="2945659" cy="498056"/>
          </a:xfrm>
          <a:prstGeom prst="rect">
            <a:avLst/>
          </a:prstGeom>
        </p:spPr>
        <p:txBody>
          <a:bodyPr vert="horz" lIns="91431" tIns="45716" rIns="91431" bIns="45716" rtlCol="0"/>
          <a:lstStyle>
            <a:lvl1pPr algn="l">
              <a:defRPr sz="1200"/>
            </a:lvl1pPr>
          </a:lstStyle>
          <a:p>
            <a:endParaRPr lang="en-US"/>
          </a:p>
        </p:txBody>
      </p:sp>
      <p:sp>
        <p:nvSpPr>
          <p:cNvPr id="3" name="Дата 2"/>
          <p:cNvSpPr>
            <a:spLocks noGrp="1"/>
          </p:cNvSpPr>
          <p:nvPr>
            <p:ph type="dt" idx="1"/>
          </p:nvPr>
        </p:nvSpPr>
        <p:spPr>
          <a:xfrm>
            <a:off x="3850445" y="3"/>
            <a:ext cx="2945659" cy="498056"/>
          </a:xfrm>
          <a:prstGeom prst="rect">
            <a:avLst/>
          </a:prstGeom>
        </p:spPr>
        <p:txBody>
          <a:bodyPr vert="horz" lIns="91431" tIns="45716" rIns="91431" bIns="45716" rtlCol="0"/>
          <a:lstStyle>
            <a:lvl1pPr algn="r">
              <a:defRPr sz="1200"/>
            </a:lvl1pPr>
          </a:lstStyle>
          <a:p>
            <a:fld id="{D01E911F-B7A3-4A48-9377-5B09C9E52E95}" type="datetimeFigureOut">
              <a:rPr lang="en-US" smtClean="0"/>
              <a:t>5/11/2023</a:t>
            </a:fld>
            <a:endParaRPr lang="en-US"/>
          </a:p>
        </p:txBody>
      </p:sp>
      <p:sp>
        <p:nvSpPr>
          <p:cNvPr id="4" name="Образ слайда 3"/>
          <p:cNvSpPr>
            <a:spLocks noGrp="1" noRot="1" noChangeAspect="1"/>
          </p:cNvSpPr>
          <p:nvPr>
            <p:ph type="sldImg" idx="2"/>
          </p:nvPr>
        </p:nvSpPr>
        <p:spPr>
          <a:xfrm>
            <a:off x="420688" y="1239838"/>
            <a:ext cx="5956300" cy="3351212"/>
          </a:xfrm>
          <a:prstGeom prst="rect">
            <a:avLst/>
          </a:prstGeom>
          <a:noFill/>
          <a:ln w="12700">
            <a:solidFill>
              <a:prstClr val="black"/>
            </a:solidFill>
          </a:ln>
        </p:spPr>
        <p:txBody>
          <a:bodyPr vert="horz" lIns="91431" tIns="45716" rIns="91431" bIns="45716" rtlCol="0" anchor="ctr"/>
          <a:lstStyle/>
          <a:p>
            <a:endParaRPr lang="en-US"/>
          </a:p>
        </p:txBody>
      </p:sp>
      <p:sp>
        <p:nvSpPr>
          <p:cNvPr id="5" name="Заметки 4"/>
          <p:cNvSpPr>
            <a:spLocks noGrp="1"/>
          </p:cNvSpPr>
          <p:nvPr>
            <p:ph type="body" sz="quarter" idx="3"/>
          </p:nvPr>
        </p:nvSpPr>
        <p:spPr>
          <a:xfrm>
            <a:off x="679768" y="4777198"/>
            <a:ext cx="5438140" cy="3908612"/>
          </a:xfrm>
          <a:prstGeom prst="rect">
            <a:avLst/>
          </a:prstGeom>
        </p:spPr>
        <p:txBody>
          <a:bodyPr vert="horz" lIns="91431" tIns="45716" rIns="91431" bIns="45716" rtlCol="0"/>
          <a:lstStyle/>
          <a:p>
            <a:pPr lvl="0"/>
            <a:r>
              <a:rPr lang="ru-RU"/>
              <a:t>Образец текста</a:t>
            </a:r>
          </a:p>
          <a:p>
            <a:pPr lvl="1"/>
            <a:r>
              <a:rPr lang="ru-RU"/>
              <a:t>Второй уровень</a:t>
            </a:r>
          </a:p>
          <a:p>
            <a:pPr lvl="2"/>
            <a:r>
              <a:rPr lang="ru-RU"/>
              <a:t>Третий уровень</a:t>
            </a:r>
          </a:p>
          <a:p>
            <a:pPr lvl="3"/>
            <a:r>
              <a:rPr lang="ru-RU"/>
              <a:t>Четвертый уровень</a:t>
            </a:r>
          </a:p>
          <a:p>
            <a:pPr lvl="4"/>
            <a:r>
              <a:rPr lang="ru-RU"/>
              <a:t>Пятый уровень</a:t>
            </a:r>
            <a:endParaRPr lang="en-US"/>
          </a:p>
        </p:txBody>
      </p:sp>
      <p:sp>
        <p:nvSpPr>
          <p:cNvPr id="6" name="Нижний колонтитул 5"/>
          <p:cNvSpPr>
            <a:spLocks noGrp="1"/>
          </p:cNvSpPr>
          <p:nvPr>
            <p:ph type="ftr" sz="quarter" idx="4"/>
          </p:nvPr>
        </p:nvSpPr>
        <p:spPr>
          <a:xfrm>
            <a:off x="5" y="9428585"/>
            <a:ext cx="2945659" cy="498056"/>
          </a:xfrm>
          <a:prstGeom prst="rect">
            <a:avLst/>
          </a:prstGeom>
        </p:spPr>
        <p:txBody>
          <a:bodyPr vert="horz" lIns="91431" tIns="45716" rIns="91431" bIns="45716" rtlCol="0" anchor="b"/>
          <a:lstStyle>
            <a:lvl1pPr algn="l">
              <a:defRPr sz="1200"/>
            </a:lvl1pPr>
          </a:lstStyle>
          <a:p>
            <a:endParaRPr lang="en-US"/>
          </a:p>
        </p:txBody>
      </p:sp>
      <p:sp>
        <p:nvSpPr>
          <p:cNvPr id="7" name="Номер слайда 6"/>
          <p:cNvSpPr>
            <a:spLocks noGrp="1"/>
          </p:cNvSpPr>
          <p:nvPr>
            <p:ph type="sldNum" sz="quarter" idx="5"/>
          </p:nvPr>
        </p:nvSpPr>
        <p:spPr>
          <a:xfrm>
            <a:off x="3850445" y="9428585"/>
            <a:ext cx="2945659" cy="498056"/>
          </a:xfrm>
          <a:prstGeom prst="rect">
            <a:avLst/>
          </a:prstGeom>
        </p:spPr>
        <p:txBody>
          <a:bodyPr vert="horz" lIns="91431" tIns="45716" rIns="91431" bIns="45716" rtlCol="0" anchor="b"/>
          <a:lstStyle>
            <a:lvl1pPr algn="r">
              <a:defRPr sz="1200"/>
            </a:lvl1pPr>
          </a:lstStyle>
          <a:p>
            <a:fld id="{19E3A98F-50AD-4B46-943E-262E6AC236DF}" type="slidenum">
              <a:rPr lang="en-US" smtClean="0"/>
              <a:t>‹#›</a:t>
            </a:fld>
            <a:endParaRPr lang="en-US"/>
          </a:p>
        </p:txBody>
      </p:sp>
    </p:spTree>
    <p:extLst>
      <p:ext uri="{BB962C8B-B14F-4D97-AF65-F5344CB8AC3E}">
        <p14:creationId xmlns:p14="http://schemas.microsoft.com/office/powerpoint/2010/main" val="553387136"/>
      </p:ext>
    </p:extLst>
  </p:cSld>
  <p:clrMap bg1="lt1" tx1="dk1" bg2="lt2" tx2="dk2" accent1="accent1" accent2="accent2" accent3="accent3" accent4="accent4" accent5="accent5" accent6="accent6" hlink="hlink" folHlink="folHlink"/>
  <p:notesStyle>
    <a:lvl1pPr marL="0" algn="l" defTabSz="914273" rtl="0" eaLnBrk="1" latinLnBrk="0" hangingPunct="1">
      <a:defRPr sz="1200" kern="1200">
        <a:solidFill>
          <a:schemeClr val="tx1"/>
        </a:solidFill>
        <a:latin typeface="+mn-lt"/>
        <a:ea typeface="+mn-ea"/>
        <a:cs typeface="+mn-cs"/>
      </a:defRPr>
    </a:lvl1pPr>
    <a:lvl2pPr marL="457137" algn="l" defTabSz="914273" rtl="0" eaLnBrk="1" latinLnBrk="0" hangingPunct="1">
      <a:defRPr sz="1200" kern="1200">
        <a:solidFill>
          <a:schemeClr val="tx1"/>
        </a:solidFill>
        <a:latin typeface="+mn-lt"/>
        <a:ea typeface="+mn-ea"/>
        <a:cs typeface="+mn-cs"/>
      </a:defRPr>
    </a:lvl2pPr>
    <a:lvl3pPr marL="914273" algn="l" defTabSz="914273" rtl="0" eaLnBrk="1" latinLnBrk="0" hangingPunct="1">
      <a:defRPr sz="1200" kern="1200">
        <a:solidFill>
          <a:schemeClr val="tx1"/>
        </a:solidFill>
        <a:latin typeface="+mn-lt"/>
        <a:ea typeface="+mn-ea"/>
        <a:cs typeface="+mn-cs"/>
      </a:defRPr>
    </a:lvl3pPr>
    <a:lvl4pPr marL="1371410" algn="l" defTabSz="914273" rtl="0" eaLnBrk="1" latinLnBrk="0" hangingPunct="1">
      <a:defRPr sz="1200" kern="1200">
        <a:solidFill>
          <a:schemeClr val="tx1"/>
        </a:solidFill>
        <a:latin typeface="+mn-lt"/>
        <a:ea typeface="+mn-ea"/>
        <a:cs typeface="+mn-cs"/>
      </a:defRPr>
    </a:lvl4pPr>
    <a:lvl5pPr marL="1828546" algn="l" defTabSz="914273" rtl="0" eaLnBrk="1" latinLnBrk="0" hangingPunct="1">
      <a:defRPr sz="1200" kern="1200">
        <a:solidFill>
          <a:schemeClr val="tx1"/>
        </a:solidFill>
        <a:latin typeface="+mn-lt"/>
        <a:ea typeface="+mn-ea"/>
        <a:cs typeface="+mn-cs"/>
      </a:defRPr>
    </a:lvl5pPr>
    <a:lvl6pPr marL="2285683" algn="l" defTabSz="914273" rtl="0" eaLnBrk="1" latinLnBrk="0" hangingPunct="1">
      <a:defRPr sz="1200" kern="1200">
        <a:solidFill>
          <a:schemeClr val="tx1"/>
        </a:solidFill>
        <a:latin typeface="+mn-lt"/>
        <a:ea typeface="+mn-ea"/>
        <a:cs typeface="+mn-cs"/>
      </a:defRPr>
    </a:lvl6pPr>
    <a:lvl7pPr marL="2742819" algn="l" defTabSz="914273" rtl="0" eaLnBrk="1" latinLnBrk="0" hangingPunct="1">
      <a:defRPr sz="1200" kern="1200">
        <a:solidFill>
          <a:schemeClr val="tx1"/>
        </a:solidFill>
        <a:latin typeface="+mn-lt"/>
        <a:ea typeface="+mn-ea"/>
        <a:cs typeface="+mn-cs"/>
      </a:defRPr>
    </a:lvl7pPr>
    <a:lvl8pPr marL="3199956" algn="l" defTabSz="914273" rtl="0" eaLnBrk="1" latinLnBrk="0" hangingPunct="1">
      <a:defRPr sz="1200" kern="1200">
        <a:solidFill>
          <a:schemeClr val="tx1"/>
        </a:solidFill>
        <a:latin typeface="+mn-lt"/>
        <a:ea typeface="+mn-ea"/>
        <a:cs typeface="+mn-cs"/>
      </a:defRPr>
    </a:lvl8pPr>
    <a:lvl9pPr marL="3657093" algn="l" defTabSz="914273" rtl="0" eaLnBrk="1" latinLnBrk="0" hangingPunct="1">
      <a:defRPr sz="1200" kern="1200">
        <a:solidFill>
          <a:schemeClr val="tx1"/>
        </a:solidFill>
        <a:latin typeface="+mn-lt"/>
        <a:ea typeface="+mn-ea"/>
        <a:cs typeface="+mn-cs"/>
      </a:defRPr>
    </a:lvl9pPr>
  </p:notesStyle>
</p:notesMaster>
</file>

<file path=ppt/slideLayouts/_rels/slideLayout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xml.rels><?xml version="1.0" encoding="UTF-8" standalone="yes"?>
<Relationships xmlns="http://schemas.openxmlformats.org/package/2006/relationships"><Relationship Id="rId2" Type="http://schemas.openxmlformats.org/officeDocument/2006/relationships/image" Target="../media/image2.png"/><Relationship Id="rId1" Type="http://schemas.openxmlformats.org/officeDocument/2006/relationships/slideMaster" Target="../slideMasters/slideMaster1.xml"/></Relationships>
</file>

<file path=ppt/slideLayouts/_rels/slideLayout3.xml.rels><?xml version="1.0" encoding="UTF-8" standalone="yes"?>
<Relationships xmlns="http://schemas.openxmlformats.org/package/2006/relationships"><Relationship Id="rId2" Type="http://schemas.openxmlformats.org/officeDocument/2006/relationships/image" Target="../media/image2.png"/><Relationship Id="rId1" Type="http://schemas.openxmlformats.org/officeDocument/2006/relationships/slideMaster" Target="../slideMasters/slideMaster1.xml"/></Relationships>
</file>

<file path=ppt/slideLayouts/_rels/slideLayout4.xml.rels><?xml version="1.0" encoding="UTF-8" standalone="yes"?>
<Relationships xmlns="http://schemas.openxmlformats.org/package/2006/relationships"><Relationship Id="rId2" Type="http://schemas.openxmlformats.org/officeDocument/2006/relationships/image" Target="../media/image2.png"/><Relationship Id="rId1" Type="http://schemas.openxmlformats.org/officeDocument/2006/relationships/slideMaster" Target="../slideMasters/slideMaster1.xml"/></Relationships>
</file>

<file path=ppt/slideLayouts/_rels/slideLayout5.xml.rels><?xml version="1.0" encoding="UTF-8" standalone="yes"?>
<Relationships xmlns="http://schemas.openxmlformats.org/package/2006/relationships"><Relationship Id="rId2" Type="http://schemas.openxmlformats.org/officeDocument/2006/relationships/image" Target="../media/image2.png"/><Relationship Id="rId1" Type="http://schemas.openxmlformats.org/officeDocument/2006/relationships/slideMaster" Target="../slideMasters/slideMaster1.xml"/></Relationships>
</file>

<file path=ppt/slideLayouts/slideLayout1.xml><?xml version="1.0" encoding="utf-8"?>
<p:sldLayout xmlns:a="http://schemas.openxmlformats.org/drawingml/2006/main" xmlns:r="http://schemas.openxmlformats.org/officeDocument/2006/relationships" xmlns:p="http://schemas.openxmlformats.org/presentationml/2006/main" preserve="1" userDrawn="1">
  <p:cSld name="Пользовательский макет">
    <p:spTree>
      <p:nvGrpSpPr>
        <p:cNvPr id="1" name=""/>
        <p:cNvGrpSpPr/>
        <p:nvPr/>
      </p:nvGrpSpPr>
      <p:grpSpPr>
        <a:xfrm>
          <a:off x="0" y="0"/>
          <a:ext cx="0" cy="0"/>
          <a:chOff x="0" y="0"/>
          <a:chExt cx="0" cy="0"/>
        </a:xfrm>
      </p:grpSpPr>
    </p:spTree>
    <p:extLst>
      <p:ext uri="{BB962C8B-B14F-4D97-AF65-F5344CB8AC3E}">
        <p14:creationId xmlns:p14="http://schemas.microsoft.com/office/powerpoint/2010/main" val="2969203421"/>
      </p:ext>
    </p:extLst>
  </p:cSld>
  <p:clrMapOvr>
    <a:masterClrMapping/>
  </p:clrMapOvr>
</p:sldLayout>
</file>

<file path=ppt/slideLayouts/slideLayout2.xml><?xml version="1.0" encoding="utf-8"?>
<p:sldLayout xmlns:a="http://schemas.openxmlformats.org/drawingml/2006/main" xmlns:r="http://schemas.openxmlformats.org/officeDocument/2006/relationships" xmlns:p="http://schemas.openxmlformats.org/presentationml/2006/main" preserve="1" userDrawn="1">
  <p:cSld name="6_Пользовательский макет">
    <p:spTree>
      <p:nvGrpSpPr>
        <p:cNvPr id="1" name=""/>
        <p:cNvGrpSpPr/>
        <p:nvPr/>
      </p:nvGrpSpPr>
      <p:grpSpPr>
        <a:xfrm>
          <a:off x="0" y="0"/>
          <a:ext cx="0" cy="0"/>
          <a:chOff x="0" y="0"/>
          <a:chExt cx="0" cy="0"/>
        </a:xfrm>
      </p:grpSpPr>
      <p:sp>
        <p:nvSpPr>
          <p:cNvPr id="16" name="Прямоугольник 15">
            <a:extLst>
              <a:ext uri="{FF2B5EF4-FFF2-40B4-BE49-F238E27FC236}">
                <a16:creationId xmlns:a16="http://schemas.microsoft.com/office/drawing/2014/main" id="{EED95EFD-A93F-4801-906A-29829A0DB50C}"/>
              </a:ext>
            </a:extLst>
          </p:cNvPr>
          <p:cNvSpPr/>
          <p:nvPr userDrawn="1"/>
        </p:nvSpPr>
        <p:spPr>
          <a:xfrm>
            <a:off x="0" y="6644640"/>
            <a:ext cx="12189138" cy="213360"/>
          </a:xfrm>
          <a:prstGeom prst="rect">
            <a:avLst/>
          </a:prstGeom>
          <a:solidFill>
            <a:srgbClr val="007F76"/>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87087" tIns="43543" rIns="87087" bIns="43543" numCol="1" spcCol="0" rtlCol="0" fromWordArt="0" anchor="ctr" anchorCtr="0" forceAA="0" compatLnSpc="1">
            <a:prstTxWarp prst="textNoShape">
              <a:avLst/>
            </a:prstTxWarp>
            <a:noAutofit/>
          </a:bodyPr>
          <a:lstStyle/>
          <a:p>
            <a:pPr algn="ctr"/>
            <a:endParaRPr lang="en-GB" sz="2767" dirty="0"/>
          </a:p>
        </p:txBody>
      </p:sp>
      <p:sp>
        <p:nvSpPr>
          <p:cNvPr id="18" name="Номер слайда 1">
            <a:extLst>
              <a:ext uri="{FF2B5EF4-FFF2-40B4-BE49-F238E27FC236}">
                <a16:creationId xmlns:a16="http://schemas.microsoft.com/office/drawing/2014/main" id="{35E13FE2-8363-4B32-997E-7AD8F8C0C9D9}"/>
              </a:ext>
            </a:extLst>
          </p:cNvPr>
          <p:cNvSpPr>
            <a:spLocks noGrp="1"/>
          </p:cNvSpPr>
          <p:nvPr>
            <p:ph type="sldNum" sz="quarter" idx="12"/>
          </p:nvPr>
        </p:nvSpPr>
        <p:spPr>
          <a:xfrm>
            <a:off x="11006135" y="6646556"/>
            <a:ext cx="1090615" cy="211440"/>
          </a:xfrm>
          <a:prstGeom prst="rect">
            <a:avLst/>
          </a:prstGeom>
        </p:spPr>
        <p:txBody>
          <a:bodyPr rIns="0" anchor="ctr"/>
          <a:lstStyle>
            <a:lvl1pPr algn="r">
              <a:defRPr sz="1000">
                <a:solidFill>
                  <a:schemeClr val="bg1"/>
                </a:solidFill>
                <a:latin typeface="Arial" panose="020B0604020202020204" pitchFamily="34" charset="0"/>
                <a:cs typeface="Arial" panose="020B0604020202020204" pitchFamily="34" charset="0"/>
              </a:defRPr>
            </a:lvl1pPr>
          </a:lstStyle>
          <a:p>
            <a:fld id="{4060C6F1-8618-4CCA-B45E-7B199C8F5830}" type="slidenum">
              <a:rPr lang="ru-RU" smtClean="0"/>
              <a:pPr/>
              <a:t>‹#›</a:t>
            </a:fld>
            <a:r>
              <a:rPr lang="en-US" dirty="0"/>
              <a:t> </a:t>
            </a:r>
            <a:r>
              <a:rPr lang="ru-RU" dirty="0"/>
              <a:t>из 83</a:t>
            </a:r>
          </a:p>
        </p:txBody>
      </p:sp>
      <p:pic>
        <p:nvPicPr>
          <p:cNvPr id="20" name="Рисунок 19">
            <a:extLst>
              <a:ext uri="{FF2B5EF4-FFF2-40B4-BE49-F238E27FC236}">
                <a16:creationId xmlns:a16="http://schemas.microsoft.com/office/drawing/2014/main" id="{2D33F8B8-E73F-4081-A22B-4A24A2AE7564}"/>
              </a:ext>
            </a:extLst>
          </p:cNvPr>
          <p:cNvPicPr>
            <a:picLocks noChangeAspect="1"/>
          </p:cNvPicPr>
          <p:nvPr userDrawn="1"/>
        </p:nvPicPr>
        <p:blipFill rotWithShape="1">
          <a:blip r:embed="rId2" cstate="print">
            <a:biLevel thresh="25000"/>
            <a:extLst>
              <a:ext uri="{28A0092B-C50C-407E-A947-70E740481C1C}">
                <a14:useLocalDpi xmlns:a14="http://schemas.microsoft.com/office/drawing/2010/main"/>
              </a:ext>
            </a:extLst>
          </a:blip>
          <a:srcRect/>
          <a:stretch/>
        </p:blipFill>
        <p:spPr>
          <a:xfrm>
            <a:off x="2862" y="6668685"/>
            <a:ext cx="2037505" cy="165270"/>
          </a:xfrm>
          <a:prstGeom prst="rect">
            <a:avLst/>
          </a:prstGeom>
        </p:spPr>
      </p:pic>
    </p:spTree>
    <p:extLst>
      <p:ext uri="{BB962C8B-B14F-4D97-AF65-F5344CB8AC3E}">
        <p14:creationId xmlns:p14="http://schemas.microsoft.com/office/powerpoint/2010/main" val="3313403519"/>
      </p:ext>
    </p:extLst>
  </p:cSld>
  <p:clrMapOvr>
    <a:masterClrMapping/>
  </p:clrMapOvr>
</p:sldLayout>
</file>

<file path=ppt/slideLayouts/slideLayout3.xml><?xml version="1.0" encoding="utf-8"?>
<p:sldLayout xmlns:a="http://schemas.openxmlformats.org/drawingml/2006/main" xmlns:r="http://schemas.openxmlformats.org/officeDocument/2006/relationships" xmlns:p="http://schemas.openxmlformats.org/presentationml/2006/main" preserve="1" userDrawn="1">
  <p:cSld name="3_Пользовательский макет">
    <p:spTree>
      <p:nvGrpSpPr>
        <p:cNvPr id="1" name=""/>
        <p:cNvGrpSpPr/>
        <p:nvPr/>
      </p:nvGrpSpPr>
      <p:grpSpPr>
        <a:xfrm>
          <a:off x="0" y="0"/>
          <a:ext cx="0" cy="0"/>
          <a:chOff x="0" y="0"/>
          <a:chExt cx="0" cy="0"/>
        </a:xfrm>
      </p:grpSpPr>
      <p:sp>
        <p:nvSpPr>
          <p:cNvPr id="16" name="Прямоугольник 15">
            <a:extLst>
              <a:ext uri="{FF2B5EF4-FFF2-40B4-BE49-F238E27FC236}">
                <a16:creationId xmlns:a16="http://schemas.microsoft.com/office/drawing/2014/main" id="{EED95EFD-A93F-4801-906A-29829A0DB50C}"/>
              </a:ext>
            </a:extLst>
          </p:cNvPr>
          <p:cNvSpPr/>
          <p:nvPr userDrawn="1"/>
        </p:nvSpPr>
        <p:spPr>
          <a:xfrm>
            <a:off x="0" y="6644640"/>
            <a:ext cx="12189138" cy="213360"/>
          </a:xfrm>
          <a:prstGeom prst="rect">
            <a:avLst/>
          </a:prstGeom>
          <a:solidFill>
            <a:srgbClr val="007F76"/>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87087" tIns="43543" rIns="87087" bIns="43543" numCol="1" spcCol="0" rtlCol="0" fromWordArt="0" anchor="ctr" anchorCtr="0" forceAA="0" compatLnSpc="1">
            <a:prstTxWarp prst="textNoShape">
              <a:avLst/>
            </a:prstTxWarp>
            <a:noAutofit/>
          </a:bodyPr>
          <a:lstStyle/>
          <a:p>
            <a:pPr algn="ctr"/>
            <a:endParaRPr lang="en-GB" sz="2767" dirty="0"/>
          </a:p>
        </p:txBody>
      </p:sp>
      <p:sp>
        <p:nvSpPr>
          <p:cNvPr id="17" name="Заголовок 1">
            <a:extLst>
              <a:ext uri="{FF2B5EF4-FFF2-40B4-BE49-F238E27FC236}">
                <a16:creationId xmlns:a16="http://schemas.microsoft.com/office/drawing/2014/main" id="{1AE1CAFC-8FAA-43E4-90CF-F4B268524A30}"/>
              </a:ext>
            </a:extLst>
          </p:cNvPr>
          <p:cNvSpPr>
            <a:spLocks noGrp="1"/>
          </p:cNvSpPr>
          <p:nvPr>
            <p:ph type="title"/>
          </p:nvPr>
        </p:nvSpPr>
        <p:spPr>
          <a:xfrm>
            <a:off x="72000" y="0"/>
            <a:ext cx="12120000" cy="859626"/>
          </a:xfrm>
          <a:prstGeom prst="rect">
            <a:avLst/>
          </a:prstGeom>
        </p:spPr>
        <p:txBody>
          <a:bodyPr anchor="ctr"/>
          <a:lstStyle>
            <a:lvl1pPr>
              <a:defRPr sz="2667" b="1">
                <a:solidFill>
                  <a:srgbClr val="007F76"/>
                </a:solidFill>
                <a:latin typeface="Arial" panose="020B0604020202020204" pitchFamily="34" charset="0"/>
                <a:cs typeface="Arial" panose="020B0604020202020204" pitchFamily="34" charset="0"/>
              </a:defRPr>
            </a:lvl1pPr>
          </a:lstStyle>
          <a:p>
            <a:r>
              <a:rPr lang="ru-RU" dirty="0"/>
              <a:t>Образец заголовка</a:t>
            </a:r>
          </a:p>
        </p:txBody>
      </p:sp>
      <p:sp>
        <p:nvSpPr>
          <p:cNvPr id="18" name="Номер слайда 1">
            <a:extLst>
              <a:ext uri="{FF2B5EF4-FFF2-40B4-BE49-F238E27FC236}">
                <a16:creationId xmlns:a16="http://schemas.microsoft.com/office/drawing/2014/main" id="{35E13FE2-8363-4B32-997E-7AD8F8C0C9D9}"/>
              </a:ext>
            </a:extLst>
          </p:cNvPr>
          <p:cNvSpPr>
            <a:spLocks noGrp="1"/>
          </p:cNvSpPr>
          <p:nvPr>
            <p:ph type="sldNum" sz="quarter" idx="12"/>
          </p:nvPr>
        </p:nvSpPr>
        <p:spPr>
          <a:xfrm>
            <a:off x="11006135" y="6646556"/>
            <a:ext cx="1090615" cy="211440"/>
          </a:xfrm>
          <a:prstGeom prst="rect">
            <a:avLst/>
          </a:prstGeom>
        </p:spPr>
        <p:txBody>
          <a:bodyPr rIns="0" anchor="ctr"/>
          <a:lstStyle>
            <a:lvl1pPr algn="r">
              <a:defRPr sz="1000">
                <a:solidFill>
                  <a:schemeClr val="bg1"/>
                </a:solidFill>
                <a:latin typeface="Arial" panose="020B0604020202020204" pitchFamily="34" charset="0"/>
                <a:cs typeface="Arial" panose="020B0604020202020204" pitchFamily="34" charset="0"/>
              </a:defRPr>
            </a:lvl1pPr>
          </a:lstStyle>
          <a:p>
            <a:fld id="{4060C6F1-8618-4CCA-B45E-7B199C8F5830}" type="slidenum">
              <a:rPr lang="ru-RU" smtClean="0"/>
              <a:pPr/>
              <a:t>‹#›</a:t>
            </a:fld>
            <a:r>
              <a:rPr lang="en-US" dirty="0"/>
              <a:t> </a:t>
            </a:r>
            <a:r>
              <a:rPr lang="ru-RU" dirty="0"/>
              <a:t>из 83</a:t>
            </a:r>
          </a:p>
        </p:txBody>
      </p:sp>
      <p:sp>
        <p:nvSpPr>
          <p:cNvPr id="19" name="Прямоугольник 18">
            <a:extLst>
              <a:ext uri="{FF2B5EF4-FFF2-40B4-BE49-F238E27FC236}">
                <a16:creationId xmlns:a16="http://schemas.microsoft.com/office/drawing/2014/main" id="{3DB36E7A-75B2-4AC4-B777-A38EEA2D1EF8}"/>
              </a:ext>
            </a:extLst>
          </p:cNvPr>
          <p:cNvSpPr/>
          <p:nvPr userDrawn="1"/>
        </p:nvSpPr>
        <p:spPr>
          <a:xfrm>
            <a:off x="0" y="5"/>
            <a:ext cx="72000" cy="859626"/>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21920" tIns="60960" rIns="121920" bIns="60960" numCol="1" spcCol="0" rtlCol="0" fromWordArt="0" anchor="ctr" anchorCtr="0" forceAA="0" compatLnSpc="1">
            <a:prstTxWarp prst="textNoShape">
              <a:avLst/>
            </a:prstTxWarp>
            <a:noAutofit/>
          </a:bodyPr>
          <a:lstStyle/>
          <a:p>
            <a:pPr algn="ctr"/>
            <a:endParaRPr lang="en-US" sz="1801"/>
          </a:p>
        </p:txBody>
      </p:sp>
      <p:pic>
        <p:nvPicPr>
          <p:cNvPr id="20" name="Рисунок 19">
            <a:extLst>
              <a:ext uri="{FF2B5EF4-FFF2-40B4-BE49-F238E27FC236}">
                <a16:creationId xmlns:a16="http://schemas.microsoft.com/office/drawing/2014/main" id="{2D33F8B8-E73F-4081-A22B-4A24A2AE7564}"/>
              </a:ext>
            </a:extLst>
          </p:cNvPr>
          <p:cNvPicPr>
            <a:picLocks noChangeAspect="1"/>
          </p:cNvPicPr>
          <p:nvPr userDrawn="1"/>
        </p:nvPicPr>
        <p:blipFill rotWithShape="1">
          <a:blip r:embed="rId2" cstate="print">
            <a:biLevel thresh="25000"/>
            <a:extLst>
              <a:ext uri="{28A0092B-C50C-407E-A947-70E740481C1C}">
                <a14:useLocalDpi xmlns:a14="http://schemas.microsoft.com/office/drawing/2010/main"/>
              </a:ext>
            </a:extLst>
          </a:blip>
          <a:srcRect/>
          <a:stretch/>
        </p:blipFill>
        <p:spPr>
          <a:xfrm>
            <a:off x="2862" y="6668685"/>
            <a:ext cx="2037505" cy="165270"/>
          </a:xfrm>
          <a:prstGeom prst="rect">
            <a:avLst/>
          </a:prstGeom>
        </p:spPr>
      </p:pic>
    </p:spTree>
    <p:extLst>
      <p:ext uri="{BB962C8B-B14F-4D97-AF65-F5344CB8AC3E}">
        <p14:creationId xmlns:p14="http://schemas.microsoft.com/office/powerpoint/2010/main" val="3683977204"/>
      </p:ext>
    </p:extLst>
  </p:cSld>
  <p:clrMapOvr>
    <a:masterClrMapping/>
  </p:clrMapOvr>
</p:sldLayout>
</file>

<file path=ppt/slideLayouts/slideLayout4.xml><?xml version="1.0" encoding="utf-8"?>
<p:sldLayout xmlns:a="http://schemas.openxmlformats.org/drawingml/2006/main" xmlns:r="http://schemas.openxmlformats.org/officeDocument/2006/relationships" xmlns:p="http://schemas.openxmlformats.org/presentationml/2006/main" preserve="1" userDrawn="1">
  <p:cSld name="4_Пользовательский макет">
    <p:spTree>
      <p:nvGrpSpPr>
        <p:cNvPr id="1" name=""/>
        <p:cNvGrpSpPr/>
        <p:nvPr/>
      </p:nvGrpSpPr>
      <p:grpSpPr>
        <a:xfrm>
          <a:off x="0" y="0"/>
          <a:ext cx="0" cy="0"/>
          <a:chOff x="0" y="0"/>
          <a:chExt cx="0" cy="0"/>
        </a:xfrm>
      </p:grpSpPr>
      <p:sp>
        <p:nvSpPr>
          <p:cNvPr id="16" name="Прямоугольник 15">
            <a:extLst>
              <a:ext uri="{FF2B5EF4-FFF2-40B4-BE49-F238E27FC236}">
                <a16:creationId xmlns:a16="http://schemas.microsoft.com/office/drawing/2014/main" id="{EED95EFD-A93F-4801-906A-29829A0DB50C}"/>
              </a:ext>
            </a:extLst>
          </p:cNvPr>
          <p:cNvSpPr/>
          <p:nvPr userDrawn="1"/>
        </p:nvSpPr>
        <p:spPr>
          <a:xfrm>
            <a:off x="0" y="6644640"/>
            <a:ext cx="12189138" cy="213360"/>
          </a:xfrm>
          <a:prstGeom prst="rect">
            <a:avLst/>
          </a:prstGeom>
          <a:solidFill>
            <a:schemeClr val="accent6">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87087" tIns="43543" rIns="87087" bIns="43543" numCol="1" spcCol="0" rtlCol="0" fromWordArt="0" anchor="ctr" anchorCtr="0" forceAA="0" compatLnSpc="1">
            <a:prstTxWarp prst="textNoShape">
              <a:avLst/>
            </a:prstTxWarp>
            <a:noAutofit/>
          </a:bodyPr>
          <a:lstStyle/>
          <a:p>
            <a:pPr algn="ctr"/>
            <a:endParaRPr lang="en-GB" sz="2767" dirty="0"/>
          </a:p>
        </p:txBody>
      </p:sp>
      <p:sp>
        <p:nvSpPr>
          <p:cNvPr id="17" name="Заголовок 1">
            <a:extLst>
              <a:ext uri="{FF2B5EF4-FFF2-40B4-BE49-F238E27FC236}">
                <a16:creationId xmlns:a16="http://schemas.microsoft.com/office/drawing/2014/main" id="{1AE1CAFC-8FAA-43E4-90CF-F4B268524A30}"/>
              </a:ext>
            </a:extLst>
          </p:cNvPr>
          <p:cNvSpPr>
            <a:spLocks noGrp="1"/>
          </p:cNvSpPr>
          <p:nvPr>
            <p:ph type="title"/>
          </p:nvPr>
        </p:nvSpPr>
        <p:spPr>
          <a:xfrm>
            <a:off x="72000" y="0"/>
            <a:ext cx="12120000" cy="859626"/>
          </a:xfrm>
          <a:prstGeom prst="rect">
            <a:avLst/>
          </a:prstGeom>
        </p:spPr>
        <p:txBody>
          <a:bodyPr anchor="ctr"/>
          <a:lstStyle>
            <a:lvl1pPr>
              <a:defRPr sz="2667" b="1">
                <a:solidFill>
                  <a:schemeClr val="accent6">
                    <a:lumMod val="50000"/>
                  </a:schemeClr>
                </a:solidFill>
                <a:latin typeface="Arial" panose="020B0604020202020204" pitchFamily="34" charset="0"/>
                <a:cs typeface="Arial" panose="020B0604020202020204" pitchFamily="34" charset="0"/>
              </a:defRPr>
            </a:lvl1pPr>
          </a:lstStyle>
          <a:p>
            <a:r>
              <a:rPr lang="ru-RU" dirty="0"/>
              <a:t>Образец заголовка</a:t>
            </a:r>
          </a:p>
        </p:txBody>
      </p:sp>
      <p:sp>
        <p:nvSpPr>
          <p:cNvPr id="18" name="Номер слайда 1">
            <a:extLst>
              <a:ext uri="{FF2B5EF4-FFF2-40B4-BE49-F238E27FC236}">
                <a16:creationId xmlns:a16="http://schemas.microsoft.com/office/drawing/2014/main" id="{35E13FE2-8363-4B32-997E-7AD8F8C0C9D9}"/>
              </a:ext>
            </a:extLst>
          </p:cNvPr>
          <p:cNvSpPr>
            <a:spLocks noGrp="1"/>
          </p:cNvSpPr>
          <p:nvPr>
            <p:ph type="sldNum" sz="quarter" idx="12"/>
          </p:nvPr>
        </p:nvSpPr>
        <p:spPr>
          <a:xfrm>
            <a:off x="11006135" y="6646556"/>
            <a:ext cx="1090615" cy="211440"/>
          </a:xfrm>
          <a:prstGeom prst="rect">
            <a:avLst/>
          </a:prstGeom>
        </p:spPr>
        <p:txBody>
          <a:bodyPr rIns="0" anchor="ctr"/>
          <a:lstStyle>
            <a:lvl1pPr algn="r">
              <a:defRPr sz="1000">
                <a:solidFill>
                  <a:schemeClr val="bg1"/>
                </a:solidFill>
                <a:latin typeface="Arial" panose="020B0604020202020204" pitchFamily="34" charset="0"/>
                <a:cs typeface="Arial" panose="020B0604020202020204" pitchFamily="34" charset="0"/>
              </a:defRPr>
            </a:lvl1pPr>
          </a:lstStyle>
          <a:p>
            <a:fld id="{4060C6F1-8618-4CCA-B45E-7B199C8F5830}" type="slidenum">
              <a:rPr lang="ru-RU" smtClean="0"/>
              <a:pPr/>
              <a:t>‹#›</a:t>
            </a:fld>
            <a:r>
              <a:rPr lang="en-US" dirty="0"/>
              <a:t> </a:t>
            </a:r>
            <a:r>
              <a:rPr lang="ru-RU" dirty="0"/>
              <a:t>из 83</a:t>
            </a:r>
          </a:p>
        </p:txBody>
      </p:sp>
      <p:sp>
        <p:nvSpPr>
          <p:cNvPr id="19" name="Прямоугольник 18">
            <a:extLst>
              <a:ext uri="{FF2B5EF4-FFF2-40B4-BE49-F238E27FC236}">
                <a16:creationId xmlns:a16="http://schemas.microsoft.com/office/drawing/2014/main" id="{3DB36E7A-75B2-4AC4-B777-A38EEA2D1EF8}"/>
              </a:ext>
            </a:extLst>
          </p:cNvPr>
          <p:cNvSpPr/>
          <p:nvPr userDrawn="1"/>
        </p:nvSpPr>
        <p:spPr>
          <a:xfrm>
            <a:off x="0" y="5"/>
            <a:ext cx="72000" cy="859626"/>
          </a:xfrm>
          <a:prstGeom prst="rect">
            <a:avLst/>
          </a:prstGeom>
          <a:solidFill>
            <a:schemeClr val="accent6">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21920" tIns="60960" rIns="121920" bIns="60960" numCol="1" spcCol="0" rtlCol="0" fromWordArt="0" anchor="ctr" anchorCtr="0" forceAA="0" compatLnSpc="1">
            <a:prstTxWarp prst="textNoShape">
              <a:avLst/>
            </a:prstTxWarp>
            <a:noAutofit/>
          </a:bodyPr>
          <a:lstStyle/>
          <a:p>
            <a:pPr algn="ctr"/>
            <a:endParaRPr lang="en-US" sz="1801"/>
          </a:p>
        </p:txBody>
      </p:sp>
      <p:pic>
        <p:nvPicPr>
          <p:cNvPr id="20" name="Рисунок 19">
            <a:extLst>
              <a:ext uri="{FF2B5EF4-FFF2-40B4-BE49-F238E27FC236}">
                <a16:creationId xmlns:a16="http://schemas.microsoft.com/office/drawing/2014/main" id="{2D33F8B8-E73F-4081-A22B-4A24A2AE7564}"/>
              </a:ext>
            </a:extLst>
          </p:cNvPr>
          <p:cNvPicPr>
            <a:picLocks noChangeAspect="1"/>
          </p:cNvPicPr>
          <p:nvPr userDrawn="1"/>
        </p:nvPicPr>
        <p:blipFill rotWithShape="1">
          <a:blip r:embed="rId2" cstate="print">
            <a:biLevel thresh="25000"/>
            <a:extLst>
              <a:ext uri="{28A0092B-C50C-407E-A947-70E740481C1C}">
                <a14:useLocalDpi xmlns:a14="http://schemas.microsoft.com/office/drawing/2010/main"/>
              </a:ext>
            </a:extLst>
          </a:blip>
          <a:srcRect/>
          <a:stretch/>
        </p:blipFill>
        <p:spPr>
          <a:xfrm>
            <a:off x="2862" y="6668685"/>
            <a:ext cx="2037505" cy="165270"/>
          </a:xfrm>
          <a:prstGeom prst="rect">
            <a:avLst/>
          </a:prstGeom>
        </p:spPr>
      </p:pic>
    </p:spTree>
    <p:extLst>
      <p:ext uri="{BB962C8B-B14F-4D97-AF65-F5344CB8AC3E}">
        <p14:creationId xmlns:p14="http://schemas.microsoft.com/office/powerpoint/2010/main" val="27797467"/>
      </p:ext>
    </p:extLst>
  </p:cSld>
  <p:clrMapOvr>
    <a:masterClrMapping/>
  </p:clrMapOvr>
</p:sldLayout>
</file>

<file path=ppt/slideLayouts/slideLayout5.xml><?xml version="1.0" encoding="utf-8"?>
<p:sldLayout xmlns:a="http://schemas.openxmlformats.org/drawingml/2006/main" xmlns:r="http://schemas.openxmlformats.org/officeDocument/2006/relationships" xmlns:p="http://schemas.openxmlformats.org/presentationml/2006/main" preserve="1" userDrawn="1">
  <p:cSld name="5_Пользовательский макет">
    <p:spTree>
      <p:nvGrpSpPr>
        <p:cNvPr id="1" name=""/>
        <p:cNvGrpSpPr/>
        <p:nvPr/>
      </p:nvGrpSpPr>
      <p:grpSpPr>
        <a:xfrm>
          <a:off x="0" y="0"/>
          <a:ext cx="0" cy="0"/>
          <a:chOff x="0" y="0"/>
          <a:chExt cx="0" cy="0"/>
        </a:xfrm>
      </p:grpSpPr>
      <p:sp>
        <p:nvSpPr>
          <p:cNvPr id="16" name="Прямоугольник 15">
            <a:extLst>
              <a:ext uri="{FF2B5EF4-FFF2-40B4-BE49-F238E27FC236}">
                <a16:creationId xmlns:a16="http://schemas.microsoft.com/office/drawing/2014/main" id="{EED95EFD-A93F-4801-906A-29829A0DB50C}"/>
              </a:ext>
            </a:extLst>
          </p:cNvPr>
          <p:cNvSpPr/>
          <p:nvPr userDrawn="1"/>
        </p:nvSpPr>
        <p:spPr>
          <a:xfrm>
            <a:off x="0" y="6644640"/>
            <a:ext cx="12189138" cy="213360"/>
          </a:xfrm>
          <a:prstGeom prst="rect">
            <a:avLst/>
          </a:prstGeom>
          <a:solidFill>
            <a:schemeClr val="accent3">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87087" tIns="43543" rIns="87087" bIns="43543" numCol="1" spcCol="0" rtlCol="0" fromWordArt="0" anchor="ctr" anchorCtr="0" forceAA="0" compatLnSpc="1">
            <a:prstTxWarp prst="textNoShape">
              <a:avLst/>
            </a:prstTxWarp>
            <a:noAutofit/>
          </a:bodyPr>
          <a:lstStyle/>
          <a:p>
            <a:pPr algn="ctr"/>
            <a:endParaRPr lang="en-GB" sz="2767" dirty="0"/>
          </a:p>
        </p:txBody>
      </p:sp>
      <p:sp>
        <p:nvSpPr>
          <p:cNvPr id="17" name="Заголовок 1">
            <a:extLst>
              <a:ext uri="{FF2B5EF4-FFF2-40B4-BE49-F238E27FC236}">
                <a16:creationId xmlns:a16="http://schemas.microsoft.com/office/drawing/2014/main" id="{1AE1CAFC-8FAA-43E4-90CF-F4B268524A30}"/>
              </a:ext>
            </a:extLst>
          </p:cNvPr>
          <p:cNvSpPr>
            <a:spLocks noGrp="1"/>
          </p:cNvSpPr>
          <p:nvPr>
            <p:ph type="title"/>
          </p:nvPr>
        </p:nvSpPr>
        <p:spPr>
          <a:xfrm>
            <a:off x="72000" y="0"/>
            <a:ext cx="12120000" cy="859626"/>
          </a:xfrm>
          <a:prstGeom prst="rect">
            <a:avLst/>
          </a:prstGeom>
        </p:spPr>
        <p:txBody>
          <a:bodyPr anchor="ctr"/>
          <a:lstStyle>
            <a:lvl1pPr>
              <a:defRPr sz="2667" b="1">
                <a:solidFill>
                  <a:schemeClr val="accent3">
                    <a:lumMod val="50000"/>
                  </a:schemeClr>
                </a:solidFill>
                <a:latin typeface="Arial" panose="020B0604020202020204" pitchFamily="34" charset="0"/>
                <a:cs typeface="Arial" panose="020B0604020202020204" pitchFamily="34" charset="0"/>
              </a:defRPr>
            </a:lvl1pPr>
          </a:lstStyle>
          <a:p>
            <a:r>
              <a:rPr lang="ru-RU" dirty="0"/>
              <a:t>Образец заголовка</a:t>
            </a:r>
          </a:p>
        </p:txBody>
      </p:sp>
      <p:sp>
        <p:nvSpPr>
          <p:cNvPr id="18" name="Номер слайда 1">
            <a:extLst>
              <a:ext uri="{FF2B5EF4-FFF2-40B4-BE49-F238E27FC236}">
                <a16:creationId xmlns:a16="http://schemas.microsoft.com/office/drawing/2014/main" id="{35E13FE2-8363-4B32-997E-7AD8F8C0C9D9}"/>
              </a:ext>
            </a:extLst>
          </p:cNvPr>
          <p:cNvSpPr>
            <a:spLocks noGrp="1"/>
          </p:cNvSpPr>
          <p:nvPr>
            <p:ph type="sldNum" sz="quarter" idx="12"/>
          </p:nvPr>
        </p:nvSpPr>
        <p:spPr>
          <a:xfrm>
            <a:off x="11006135" y="6646556"/>
            <a:ext cx="1090615" cy="211440"/>
          </a:xfrm>
          <a:prstGeom prst="rect">
            <a:avLst/>
          </a:prstGeom>
        </p:spPr>
        <p:txBody>
          <a:bodyPr rIns="0" anchor="ctr"/>
          <a:lstStyle>
            <a:lvl1pPr algn="r">
              <a:defRPr sz="1000">
                <a:solidFill>
                  <a:schemeClr val="bg1"/>
                </a:solidFill>
                <a:latin typeface="Arial" panose="020B0604020202020204" pitchFamily="34" charset="0"/>
                <a:cs typeface="Arial" panose="020B0604020202020204" pitchFamily="34" charset="0"/>
              </a:defRPr>
            </a:lvl1pPr>
          </a:lstStyle>
          <a:p>
            <a:fld id="{4060C6F1-8618-4CCA-B45E-7B199C8F5830}" type="slidenum">
              <a:rPr lang="ru-RU" smtClean="0"/>
              <a:pPr/>
              <a:t>‹#›</a:t>
            </a:fld>
            <a:r>
              <a:rPr lang="en-US" dirty="0"/>
              <a:t> </a:t>
            </a:r>
            <a:r>
              <a:rPr lang="ru-RU" dirty="0"/>
              <a:t>из 83</a:t>
            </a:r>
          </a:p>
        </p:txBody>
      </p:sp>
      <p:sp>
        <p:nvSpPr>
          <p:cNvPr id="19" name="Прямоугольник 18">
            <a:extLst>
              <a:ext uri="{FF2B5EF4-FFF2-40B4-BE49-F238E27FC236}">
                <a16:creationId xmlns:a16="http://schemas.microsoft.com/office/drawing/2014/main" id="{3DB36E7A-75B2-4AC4-B777-A38EEA2D1EF8}"/>
              </a:ext>
            </a:extLst>
          </p:cNvPr>
          <p:cNvSpPr/>
          <p:nvPr userDrawn="1"/>
        </p:nvSpPr>
        <p:spPr>
          <a:xfrm>
            <a:off x="0" y="5"/>
            <a:ext cx="72000" cy="859626"/>
          </a:xfrm>
          <a:prstGeom prst="rect">
            <a:avLst/>
          </a:prstGeom>
          <a:solidFill>
            <a:schemeClr val="accent3">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21920" tIns="60960" rIns="121920" bIns="60960" numCol="1" spcCol="0" rtlCol="0" fromWordArt="0" anchor="ctr" anchorCtr="0" forceAA="0" compatLnSpc="1">
            <a:prstTxWarp prst="textNoShape">
              <a:avLst/>
            </a:prstTxWarp>
            <a:noAutofit/>
          </a:bodyPr>
          <a:lstStyle/>
          <a:p>
            <a:pPr algn="ctr"/>
            <a:endParaRPr lang="en-US" sz="1801"/>
          </a:p>
        </p:txBody>
      </p:sp>
      <p:pic>
        <p:nvPicPr>
          <p:cNvPr id="20" name="Рисунок 19">
            <a:extLst>
              <a:ext uri="{FF2B5EF4-FFF2-40B4-BE49-F238E27FC236}">
                <a16:creationId xmlns:a16="http://schemas.microsoft.com/office/drawing/2014/main" id="{2D33F8B8-E73F-4081-A22B-4A24A2AE7564}"/>
              </a:ext>
            </a:extLst>
          </p:cNvPr>
          <p:cNvPicPr>
            <a:picLocks noChangeAspect="1"/>
          </p:cNvPicPr>
          <p:nvPr userDrawn="1"/>
        </p:nvPicPr>
        <p:blipFill rotWithShape="1">
          <a:blip r:embed="rId2" cstate="print">
            <a:biLevel thresh="25000"/>
            <a:extLst>
              <a:ext uri="{28A0092B-C50C-407E-A947-70E740481C1C}">
                <a14:useLocalDpi xmlns:a14="http://schemas.microsoft.com/office/drawing/2010/main"/>
              </a:ext>
            </a:extLst>
          </a:blip>
          <a:srcRect/>
          <a:stretch/>
        </p:blipFill>
        <p:spPr>
          <a:xfrm>
            <a:off x="2862" y="6668685"/>
            <a:ext cx="2037505" cy="165270"/>
          </a:xfrm>
          <a:prstGeom prst="rect">
            <a:avLst/>
          </a:prstGeom>
        </p:spPr>
      </p:pic>
    </p:spTree>
    <p:extLst>
      <p:ext uri="{BB962C8B-B14F-4D97-AF65-F5344CB8AC3E}">
        <p14:creationId xmlns:p14="http://schemas.microsoft.com/office/powerpoint/2010/main" val="1777684999"/>
      </p:ext>
    </p:extLst>
  </p:cSld>
  <p:clrMapOvr>
    <a:masterClrMapping/>
  </p:clrMapOvr>
</p:sldLayout>
</file>

<file path=ppt/slideMasters/_rels/slideMaster1.xml.rels><?xml version="1.0" encoding="UTF-8" standalone="yes"?>
<Relationships xmlns="http://schemas.openxmlformats.org/package/2006/relationships"><Relationship Id="rId8" Type="http://schemas.openxmlformats.org/officeDocument/2006/relationships/oleObject" Target="../embeddings/oleObject1.bin"/><Relationship Id="rId3" Type="http://schemas.openxmlformats.org/officeDocument/2006/relationships/slideLayout" Target="../slideLayouts/slideLayout3.xml"/><Relationship Id="rId7" Type="http://schemas.openxmlformats.org/officeDocument/2006/relationships/tags" Target="../tags/tag1.xml"/><Relationship Id="rId2" Type="http://schemas.openxmlformats.org/officeDocument/2006/relationships/slideLayout" Target="../slideLayouts/slideLayout2.xml"/><Relationship Id="rId1" Type="http://schemas.openxmlformats.org/officeDocument/2006/relationships/slideLayout" Target="../slideLayouts/slideLayout1.xml"/><Relationship Id="rId6" Type="http://schemas.openxmlformats.org/officeDocument/2006/relationships/theme" Target="../theme/theme1.xml"/><Relationship Id="rId5" Type="http://schemas.openxmlformats.org/officeDocument/2006/relationships/slideLayout" Target="../slideLayouts/slideLayout5.xml"/><Relationship Id="rId4" Type="http://schemas.openxmlformats.org/officeDocument/2006/relationships/slideLayout" Target="../slideLayouts/slideLayout4.xml"/><Relationship Id="rId9" Type="http://schemas.openxmlformats.org/officeDocument/2006/relationships/image" Target="../media/image1.emf"/></Relationships>
</file>

<file path=ppt/slideMasters/slideMaster1.xml><?xml version="1.0" encoding="utf-8"?>
<p:sldMaster xmlns:a="http://schemas.openxmlformats.org/drawingml/2006/main" xmlns:r="http://schemas.openxmlformats.org/officeDocument/2006/relationships" xmlns:p="http://schemas.openxmlformats.org/presentationml/2006/main" preserve="1">
  <p:cSld>
    <p:bg>
      <p:bgPr>
        <a:solidFill>
          <a:schemeClr val="lt1"/>
        </a:solidFill>
        <a:effectLst/>
      </p:bgPr>
    </p:bg>
    <p:spTree>
      <p:nvGrpSpPr>
        <p:cNvPr id="1" name="Shape 5"/>
        <p:cNvGrpSpPr/>
        <p:nvPr/>
      </p:nvGrpSpPr>
      <p:grpSpPr>
        <a:xfrm>
          <a:off x="0" y="0"/>
          <a:ext cx="0" cy="0"/>
          <a:chOff x="0" y="0"/>
          <a:chExt cx="0" cy="0"/>
        </a:xfrm>
      </p:grpSpPr>
      <p:graphicFrame>
        <p:nvGraphicFramePr>
          <p:cNvPr id="2" name="Объект 1" hidden="1"/>
          <p:cNvGraphicFramePr>
            <a:graphicFrameLocks noChangeAspect="1"/>
          </p:cNvGraphicFramePr>
          <p:nvPr>
            <p:custDataLst>
              <p:tags r:id="rId7"/>
            </p:custDataLst>
          </p:nvPr>
        </p:nvGraphicFramePr>
        <p:xfrm>
          <a:off x="2122" y="2121"/>
          <a:ext cx="2116" cy="2115"/>
        </p:xfrm>
        <a:graphic>
          <a:graphicData uri="http://schemas.openxmlformats.org/presentationml/2006/ole">
            <mc:AlternateContent xmlns:mc="http://schemas.openxmlformats.org/markup-compatibility/2006">
              <mc:Choice xmlns:v="urn:schemas-microsoft-com:vml" Requires="v">
                <p:oleObj name="think-cell Slide" r:id="rId8" imgW="592" imgH="591" progId="TCLayout.ActiveDocument.1">
                  <p:embed/>
                </p:oleObj>
              </mc:Choice>
              <mc:Fallback>
                <p:oleObj name="think-cell Slide" r:id="rId8" imgW="592" imgH="591" progId="TCLayout.ActiveDocument.1">
                  <p:embed/>
                  <p:pic>
                    <p:nvPicPr>
                      <p:cNvPr id="2" name="Объект 1" hidden="1"/>
                      <p:cNvPicPr/>
                      <p:nvPr/>
                    </p:nvPicPr>
                    <p:blipFill>
                      <a:blip r:embed="rId9"/>
                      <a:stretch>
                        <a:fillRect/>
                      </a:stretch>
                    </p:blipFill>
                    <p:spPr>
                      <a:xfrm>
                        <a:off x="2122" y="2121"/>
                        <a:ext cx="2116" cy="2115"/>
                      </a:xfrm>
                      <a:prstGeom prst="rect">
                        <a:avLst/>
                      </a:prstGeom>
                    </p:spPr>
                  </p:pic>
                </p:oleObj>
              </mc:Fallback>
            </mc:AlternateContent>
          </a:graphicData>
        </a:graphic>
      </p:graphicFrame>
    </p:spTree>
    <p:extLst>
      <p:ext uri="{BB962C8B-B14F-4D97-AF65-F5344CB8AC3E}">
        <p14:creationId xmlns:p14="http://schemas.microsoft.com/office/powerpoint/2010/main" val="1823869724"/>
      </p:ext>
    </p:extLst>
  </p:cSld>
  <p:clrMap bg1="lt1" tx1="dk1" bg2="dk2" tx2="lt2" accent1="accent1" accent2="accent2" accent3="accent3" accent4="accent4" accent5="accent5" accent6="accent6" hlink="hlink" folHlink="folHlink"/>
  <p:sldLayoutIdLst>
    <p:sldLayoutId id="2147483693" r:id="rId1"/>
    <p:sldLayoutId id="2147483696" r:id="rId2"/>
    <p:sldLayoutId id="2147483690" r:id="rId3"/>
    <p:sldLayoutId id="2147483694" r:id="rId4"/>
    <p:sldLayoutId id="2147483695" r:id="rId5"/>
  </p:sldLayoutIdLst>
  <p:hf hdr="0" ftr="0" dt="0"/>
  <p:txStyles>
    <p:titleStyle>
      <a:defPPr marR="0" lvl="0" algn="l" rtl="0">
        <a:lnSpc>
          <a:spcPct val="100000"/>
        </a:lnSpc>
        <a:spcBef>
          <a:spcPts val="0"/>
        </a:spcBef>
        <a:spcAft>
          <a:spcPts val="0"/>
        </a:spcAft>
      </a:defPPr>
      <a:lvl1pPr marR="0" lvl="0" algn="l" rtl="0" eaLnBrk="1" hangingPunct="1">
        <a:lnSpc>
          <a:spcPct val="100000"/>
        </a:lnSpc>
        <a:spcBef>
          <a:spcPts val="0"/>
        </a:spcBef>
        <a:spcAft>
          <a:spcPts val="0"/>
        </a:spcAft>
        <a:buNone/>
        <a:defRPr sz="1867" b="0" i="0" u="none" strike="noStrike" cap="none">
          <a:solidFill>
            <a:schemeClr val="bg2"/>
          </a:solidFill>
          <a:latin typeface="Calibri" panose="020F0502020204030204" pitchFamily="34" charset="0"/>
          <a:ea typeface="Calibri" panose="020F0502020204030204" pitchFamily="34" charset="0"/>
          <a:cs typeface="Arial"/>
          <a:sym typeface="Arial"/>
        </a:defRPr>
      </a:lvl1pPr>
    </p:titleStyle>
    <p:bodyStyle>
      <a:defPPr marR="0" lvl="0" algn="l" rtl="0">
        <a:lnSpc>
          <a:spcPct val="100000"/>
        </a:lnSpc>
        <a:spcBef>
          <a:spcPts val="0"/>
        </a:spcBef>
        <a:spcAft>
          <a:spcPts val="0"/>
        </a:spcAft>
      </a:defPPr>
      <a:lvl1pPr marR="0" lvl="0" algn="l" rtl="0" eaLnBrk="1" hangingPunct="1">
        <a:lnSpc>
          <a:spcPct val="100000"/>
        </a:lnSpc>
        <a:spcBef>
          <a:spcPts val="0"/>
        </a:spcBef>
        <a:spcAft>
          <a:spcPts val="0"/>
        </a:spcAft>
        <a:buFontTx/>
        <a:buNone/>
        <a:defRPr sz="1867" b="0" i="0" u="none" strike="noStrike" cap="none">
          <a:solidFill>
            <a:srgbClr val="000000"/>
          </a:solidFill>
          <a:latin typeface="Calibri" panose="020F0502020204030204" pitchFamily="34" charset="0"/>
          <a:ea typeface="MS Mincho" panose="02020609040205080304" pitchFamily="49" charset="-128"/>
          <a:cs typeface="MoolBoran" panose="020B0100010101010101" pitchFamily="34" charset="0"/>
          <a:sym typeface="Arial"/>
        </a:defRPr>
      </a:lvl1pPr>
      <a:lvl2pPr marR="0" lvl="1" algn="l" rtl="0" eaLnBrk="1" hangingPunct="1">
        <a:lnSpc>
          <a:spcPct val="100000"/>
        </a:lnSpc>
        <a:spcBef>
          <a:spcPts val="0"/>
        </a:spcBef>
        <a:spcAft>
          <a:spcPts val="0"/>
        </a:spcAft>
        <a:buNone/>
        <a:defRPr sz="1867" b="0" i="0" u="none" strike="noStrike" cap="none">
          <a:solidFill>
            <a:srgbClr val="000000"/>
          </a:solidFill>
          <a:latin typeface="Arial"/>
          <a:ea typeface="Arial"/>
          <a:cs typeface="Arial"/>
          <a:sym typeface="Arial"/>
        </a:defRPr>
      </a:lvl2pPr>
      <a:lvl3pPr marR="0" lvl="2" algn="l" rtl="0" eaLnBrk="1" hangingPunct="1">
        <a:lnSpc>
          <a:spcPct val="100000"/>
        </a:lnSpc>
        <a:spcBef>
          <a:spcPts val="0"/>
        </a:spcBef>
        <a:spcAft>
          <a:spcPts val="0"/>
        </a:spcAft>
        <a:buNone/>
        <a:defRPr sz="1867" b="0" i="0" u="none" strike="noStrike" cap="none">
          <a:solidFill>
            <a:srgbClr val="000000"/>
          </a:solidFill>
          <a:latin typeface="Arial"/>
          <a:ea typeface="Arial"/>
          <a:cs typeface="Arial"/>
          <a:sym typeface="Arial"/>
        </a:defRPr>
      </a:lvl3pPr>
      <a:lvl4pPr marR="0" lvl="3" algn="l" rtl="0" eaLnBrk="1" hangingPunct="1">
        <a:lnSpc>
          <a:spcPct val="100000"/>
        </a:lnSpc>
        <a:spcBef>
          <a:spcPts val="0"/>
        </a:spcBef>
        <a:spcAft>
          <a:spcPts val="0"/>
        </a:spcAft>
        <a:buNone/>
        <a:defRPr sz="1867" b="0" i="0" u="none" strike="noStrike" cap="none">
          <a:solidFill>
            <a:srgbClr val="000000"/>
          </a:solidFill>
          <a:latin typeface="Arial"/>
          <a:ea typeface="Arial"/>
          <a:cs typeface="Arial"/>
          <a:sym typeface="Arial"/>
        </a:defRPr>
      </a:lvl4pPr>
      <a:lvl5pPr marR="0" lvl="4" algn="l" rtl="0" eaLnBrk="1" hangingPunct="1">
        <a:lnSpc>
          <a:spcPct val="100000"/>
        </a:lnSpc>
        <a:spcBef>
          <a:spcPts val="0"/>
        </a:spcBef>
        <a:spcAft>
          <a:spcPts val="0"/>
        </a:spcAft>
        <a:buNone/>
        <a:defRPr sz="1867" b="0" i="0" u="none" strike="noStrike" cap="none">
          <a:solidFill>
            <a:srgbClr val="000000"/>
          </a:solidFill>
          <a:latin typeface="Arial"/>
          <a:ea typeface="Arial"/>
          <a:cs typeface="Arial"/>
          <a:sym typeface="Arial"/>
        </a:defRPr>
      </a:lvl5pPr>
      <a:lvl6pPr marR="0" lvl="5" algn="l" rtl="0" eaLnBrk="1" hangingPunct="1">
        <a:lnSpc>
          <a:spcPct val="100000"/>
        </a:lnSpc>
        <a:spcBef>
          <a:spcPts val="0"/>
        </a:spcBef>
        <a:spcAft>
          <a:spcPts val="0"/>
        </a:spcAft>
        <a:buNone/>
        <a:defRPr sz="1867" b="0" i="0" u="none" strike="noStrike" cap="none">
          <a:solidFill>
            <a:srgbClr val="000000"/>
          </a:solidFill>
          <a:latin typeface="Arial"/>
          <a:ea typeface="Arial"/>
          <a:cs typeface="Arial"/>
          <a:sym typeface="Arial"/>
        </a:defRPr>
      </a:lvl6pPr>
      <a:lvl7pPr marR="0" lvl="6" algn="l" rtl="0" eaLnBrk="1" hangingPunct="1">
        <a:lnSpc>
          <a:spcPct val="100000"/>
        </a:lnSpc>
        <a:spcBef>
          <a:spcPts val="0"/>
        </a:spcBef>
        <a:spcAft>
          <a:spcPts val="0"/>
        </a:spcAft>
        <a:buNone/>
        <a:defRPr sz="1867" b="0" i="0" u="none" strike="noStrike" cap="none">
          <a:solidFill>
            <a:srgbClr val="000000"/>
          </a:solidFill>
          <a:latin typeface="Arial"/>
          <a:ea typeface="Arial"/>
          <a:cs typeface="Arial"/>
          <a:sym typeface="Arial"/>
        </a:defRPr>
      </a:lvl7pPr>
      <a:lvl8pPr marR="0" lvl="7" algn="l" rtl="0" eaLnBrk="1" hangingPunct="1">
        <a:lnSpc>
          <a:spcPct val="100000"/>
        </a:lnSpc>
        <a:spcBef>
          <a:spcPts val="0"/>
        </a:spcBef>
        <a:spcAft>
          <a:spcPts val="0"/>
        </a:spcAft>
        <a:buNone/>
        <a:defRPr sz="1867" b="0" i="0" u="none" strike="noStrike" cap="none">
          <a:solidFill>
            <a:srgbClr val="000000"/>
          </a:solidFill>
          <a:latin typeface="Arial"/>
          <a:ea typeface="Arial"/>
          <a:cs typeface="Arial"/>
          <a:sym typeface="Arial"/>
        </a:defRPr>
      </a:lvl8pPr>
      <a:lvl9pPr marR="0" lvl="8" algn="l" rtl="0" eaLnBrk="1" hangingPunct="1">
        <a:lnSpc>
          <a:spcPct val="100000"/>
        </a:lnSpc>
        <a:spcBef>
          <a:spcPts val="0"/>
        </a:spcBef>
        <a:spcAft>
          <a:spcPts val="0"/>
        </a:spcAft>
        <a:buNone/>
        <a:defRPr sz="1867" b="0" i="0" u="none" strike="noStrike" cap="none">
          <a:solidFill>
            <a:srgbClr val="000000"/>
          </a:solidFill>
          <a:latin typeface="Arial"/>
          <a:ea typeface="Arial"/>
          <a:cs typeface="Arial"/>
          <a:sym typeface="Arial"/>
        </a:defRPr>
      </a:lvl9pPr>
    </p:bodyStyle>
    <p:otherStyle>
      <a:defPPr marR="0" lvl="0" algn="l" rtl="0">
        <a:lnSpc>
          <a:spcPct val="100000"/>
        </a:lnSpc>
        <a:spcBef>
          <a:spcPts val="0"/>
        </a:spcBef>
        <a:spcAft>
          <a:spcPts val="0"/>
        </a:spcAft>
      </a:defPPr>
      <a:lvl1pPr marR="0" lvl="0" algn="l" rtl="0" eaLnBrk="1" hangingPunct="1">
        <a:lnSpc>
          <a:spcPct val="100000"/>
        </a:lnSpc>
        <a:spcBef>
          <a:spcPts val="0"/>
        </a:spcBef>
        <a:spcAft>
          <a:spcPts val="0"/>
        </a:spcAft>
        <a:buNone/>
        <a:defRPr sz="1867" b="0" i="0" u="none" strike="noStrike" cap="none">
          <a:solidFill>
            <a:srgbClr val="000000"/>
          </a:solidFill>
          <a:latin typeface="Arial"/>
          <a:ea typeface="Arial"/>
          <a:cs typeface="Arial"/>
          <a:sym typeface="Arial"/>
        </a:defRPr>
      </a:lvl1pPr>
      <a:lvl2pPr marR="0" lvl="1" algn="l" rtl="0" eaLnBrk="1" hangingPunct="1">
        <a:lnSpc>
          <a:spcPct val="100000"/>
        </a:lnSpc>
        <a:spcBef>
          <a:spcPts val="0"/>
        </a:spcBef>
        <a:spcAft>
          <a:spcPts val="0"/>
        </a:spcAft>
        <a:buNone/>
        <a:defRPr sz="1867" b="0" i="0" u="none" strike="noStrike" cap="none">
          <a:solidFill>
            <a:srgbClr val="000000"/>
          </a:solidFill>
          <a:latin typeface="Arial"/>
          <a:ea typeface="Arial"/>
          <a:cs typeface="Arial"/>
          <a:sym typeface="Arial"/>
        </a:defRPr>
      </a:lvl2pPr>
      <a:lvl3pPr marR="0" lvl="2" algn="l" rtl="0" eaLnBrk="1" hangingPunct="1">
        <a:lnSpc>
          <a:spcPct val="100000"/>
        </a:lnSpc>
        <a:spcBef>
          <a:spcPts val="0"/>
        </a:spcBef>
        <a:spcAft>
          <a:spcPts val="0"/>
        </a:spcAft>
        <a:buNone/>
        <a:defRPr sz="1867" b="0" i="0" u="none" strike="noStrike" cap="none">
          <a:solidFill>
            <a:srgbClr val="000000"/>
          </a:solidFill>
          <a:latin typeface="Arial"/>
          <a:ea typeface="Arial"/>
          <a:cs typeface="Arial"/>
          <a:sym typeface="Arial"/>
        </a:defRPr>
      </a:lvl3pPr>
      <a:lvl4pPr marR="0" lvl="3" algn="l" rtl="0" eaLnBrk="1" hangingPunct="1">
        <a:lnSpc>
          <a:spcPct val="100000"/>
        </a:lnSpc>
        <a:spcBef>
          <a:spcPts val="0"/>
        </a:spcBef>
        <a:spcAft>
          <a:spcPts val="0"/>
        </a:spcAft>
        <a:buNone/>
        <a:defRPr sz="1867" b="0" i="0" u="none" strike="noStrike" cap="none">
          <a:solidFill>
            <a:srgbClr val="000000"/>
          </a:solidFill>
          <a:latin typeface="Arial"/>
          <a:ea typeface="Arial"/>
          <a:cs typeface="Arial"/>
          <a:sym typeface="Arial"/>
        </a:defRPr>
      </a:lvl4pPr>
      <a:lvl5pPr marR="0" lvl="4" algn="l" rtl="0" eaLnBrk="1" hangingPunct="1">
        <a:lnSpc>
          <a:spcPct val="100000"/>
        </a:lnSpc>
        <a:spcBef>
          <a:spcPts val="0"/>
        </a:spcBef>
        <a:spcAft>
          <a:spcPts val="0"/>
        </a:spcAft>
        <a:buNone/>
        <a:defRPr sz="1867" b="0" i="0" u="none" strike="noStrike" cap="none">
          <a:solidFill>
            <a:srgbClr val="000000"/>
          </a:solidFill>
          <a:latin typeface="Arial"/>
          <a:ea typeface="Arial"/>
          <a:cs typeface="Arial"/>
          <a:sym typeface="Arial"/>
        </a:defRPr>
      </a:lvl5pPr>
      <a:lvl6pPr marR="0" lvl="5" algn="l" rtl="0" eaLnBrk="1" hangingPunct="1">
        <a:lnSpc>
          <a:spcPct val="100000"/>
        </a:lnSpc>
        <a:spcBef>
          <a:spcPts val="0"/>
        </a:spcBef>
        <a:spcAft>
          <a:spcPts val="0"/>
        </a:spcAft>
        <a:buNone/>
        <a:defRPr sz="1867" b="0" i="0" u="none" strike="noStrike" cap="none">
          <a:solidFill>
            <a:srgbClr val="000000"/>
          </a:solidFill>
          <a:latin typeface="Arial"/>
          <a:ea typeface="Arial"/>
          <a:cs typeface="Arial"/>
          <a:sym typeface="Arial"/>
        </a:defRPr>
      </a:lvl6pPr>
      <a:lvl7pPr marR="0" lvl="6" algn="l" rtl="0" eaLnBrk="1" hangingPunct="1">
        <a:lnSpc>
          <a:spcPct val="100000"/>
        </a:lnSpc>
        <a:spcBef>
          <a:spcPts val="0"/>
        </a:spcBef>
        <a:spcAft>
          <a:spcPts val="0"/>
        </a:spcAft>
        <a:buNone/>
        <a:defRPr sz="1867" b="0" i="0" u="none" strike="noStrike" cap="none">
          <a:solidFill>
            <a:srgbClr val="000000"/>
          </a:solidFill>
          <a:latin typeface="Arial"/>
          <a:ea typeface="Arial"/>
          <a:cs typeface="Arial"/>
          <a:sym typeface="Arial"/>
        </a:defRPr>
      </a:lvl7pPr>
      <a:lvl8pPr marR="0" lvl="7" algn="l" rtl="0" eaLnBrk="1" hangingPunct="1">
        <a:lnSpc>
          <a:spcPct val="100000"/>
        </a:lnSpc>
        <a:spcBef>
          <a:spcPts val="0"/>
        </a:spcBef>
        <a:spcAft>
          <a:spcPts val="0"/>
        </a:spcAft>
        <a:buNone/>
        <a:defRPr sz="1867" b="0" i="0" u="none" strike="noStrike" cap="none">
          <a:solidFill>
            <a:srgbClr val="000000"/>
          </a:solidFill>
          <a:latin typeface="Arial"/>
          <a:ea typeface="Arial"/>
          <a:cs typeface="Arial"/>
          <a:sym typeface="Arial"/>
        </a:defRPr>
      </a:lvl8pPr>
      <a:lvl9pPr marR="0" lvl="8" algn="l" rtl="0" eaLnBrk="1" hangingPunct="1">
        <a:lnSpc>
          <a:spcPct val="100000"/>
        </a:lnSpc>
        <a:spcBef>
          <a:spcPts val="0"/>
        </a:spcBef>
        <a:spcAft>
          <a:spcPts val="0"/>
        </a:spcAft>
        <a:buNone/>
        <a:defRPr sz="1867" b="0" i="0" u="none" strike="noStrike" cap="none">
          <a:solidFill>
            <a:srgbClr val="000000"/>
          </a:solidFill>
          <a:latin typeface="Arial"/>
          <a:ea typeface="Arial"/>
          <a:cs typeface="Arial"/>
          <a:sym typeface="Arial"/>
        </a:defRPr>
      </a:lvl9pPr>
    </p:otherStyle>
  </p:txStyles>
</p:sldMaster>
</file>

<file path=ppt/slides/_rels/slide1.xml.rels><?xml version="1.0" encoding="UTF-8" standalone="yes"?>
<Relationships xmlns="http://schemas.openxmlformats.org/package/2006/relationships"><Relationship Id="rId2" Type="http://schemas.openxmlformats.org/officeDocument/2006/relationships/image" Target="../media/image3.png"/><Relationship Id="rId1" Type="http://schemas.openxmlformats.org/officeDocument/2006/relationships/slideLayout" Target="../slideLayouts/slideLayout1.xml"/></Relationships>
</file>

<file path=ppt/slides/_rels/slide2.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3.xml.rels><?xml version="1.0" encoding="UTF-8" standalone="yes"?>
<Relationships xmlns="http://schemas.openxmlformats.org/package/2006/relationships"><Relationship Id="rId3" Type="http://schemas.openxmlformats.org/officeDocument/2006/relationships/hyperlink" Target="https://iac.enbek.kz/ru/node/422" TargetMode="External"/><Relationship Id="rId2" Type="http://schemas.openxmlformats.org/officeDocument/2006/relationships/hyperlink" Target="https://www.enbek.kz/" TargetMode="External"/><Relationship Id="rId1" Type="http://schemas.openxmlformats.org/officeDocument/2006/relationships/slideLayout" Target="../slideLayouts/slideLayout3.xml"/></Relationships>
</file>

<file path=ppt/slides/_rels/slide4.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5.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6.xml.rels><?xml version="1.0" encoding="UTF-8" standalone="yes"?>
<Relationships xmlns="http://schemas.openxmlformats.org/package/2006/relationships"><Relationship Id="rId3" Type="http://schemas.openxmlformats.org/officeDocument/2006/relationships/chart" Target="../charts/chart2.xml"/><Relationship Id="rId2" Type="http://schemas.openxmlformats.org/officeDocument/2006/relationships/chart" Target="../charts/chart1.xml"/><Relationship Id="rId1" Type="http://schemas.openxmlformats.org/officeDocument/2006/relationships/slideLayout" Target="../slideLayouts/slideLayout3.xml"/><Relationship Id="rId4" Type="http://schemas.openxmlformats.org/officeDocument/2006/relationships/chart" Target="../charts/chart3.xml"/></Relationships>
</file>

<file path=ppt/slides/_rels/slide7.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8.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9.xml.rels><?xml version="1.0" encoding="UTF-8" standalone="yes"?>
<Relationships xmlns="http://schemas.openxmlformats.org/package/2006/relationships"><Relationship Id="rId2" Type="http://schemas.openxmlformats.org/officeDocument/2006/relationships/chart" Target="../charts/chart4.xml"/><Relationship Id="rId1" Type="http://schemas.openxmlformats.org/officeDocument/2006/relationships/slideLayout" Target="../slideLayouts/slideLayout3.xml"/></Relationships>
</file>

<file path=ppt/slides/_rels/slide10.xml.rels><?xml version="1.0" encoding="UTF-8" standalone="yes"?>
<Relationships xmlns="http://schemas.openxmlformats.org/package/2006/relationships"><Relationship Id="rId2" Type="http://schemas.openxmlformats.org/officeDocument/2006/relationships/chart" Target="../charts/chart5.xml"/><Relationship Id="rId1" Type="http://schemas.openxmlformats.org/officeDocument/2006/relationships/slideLayout" Target="../slideLayouts/slideLayout5.xml"/></Relationships>
</file>

<file path=ppt/slides/_rels/slide11.xml.rels><?xml version="1.0" encoding="UTF-8" standalone="yes"?>
<Relationships xmlns="http://schemas.openxmlformats.org/package/2006/relationships"><Relationship Id="rId2" Type="http://schemas.openxmlformats.org/officeDocument/2006/relationships/chart" Target="../charts/chart6.xml"/><Relationship Id="rId1" Type="http://schemas.openxmlformats.org/officeDocument/2006/relationships/slideLayout" Target="../slideLayouts/slideLayout4.xml"/></Relationships>
</file>

<file path=ppt/slides/_rels/slide12.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13.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14.xml.rels><?xml version="1.0" encoding="UTF-8" standalone="yes"?>
<Relationships xmlns="http://schemas.openxmlformats.org/package/2006/relationships"><Relationship Id="rId1" Type="http://schemas.openxmlformats.org/officeDocument/2006/relationships/slideLayout" Target="../slideLayouts/slideLayout5.xml"/></Relationships>
</file>

<file path=ppt/slides/_rels/slide15.xml.rels><?xml version="1.0" encoding="UTF-8" standalone="yes"?>
<Relationships xmlns="http://schemas.openxmlformats.org/package/2006/relationships"><Relationship Id="rId1" Type="http://schemas.openxmlformats.org/officeDocument/2006/relationships/slideLayout" Target="../slideLayouts/slideLayout5.xml"/></Relationships>
</file>

<file path=ppt/slides/_rels/slide16.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17.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18.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19.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20.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21.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22.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3.xml.rels><?xml version="1.0" encoding="UTF-8" standalone="yes"?>
<Relationships xmlns="http://schemas.openxmlformats.org/package/2006/relationships"><Relationship Id="rId3" Type="http://schemas.openxmlformats.org/officeDocument/2006/relationships/chart" Target="../charts/chart8.xml"/><Relationship Id="rId2" Type="http://schemas.openxmlformats.org/officeDocument/2006/relationships/chart" Target="../charts/chart7.xml"/><Relationship Id="rId1" Type="http://schemas.openxmlformats.org/officeDocument/2006/relationships/slideLayout" Target="../slideLayouts/slideLayout3.xml"/><Relationship Id="rId4" Type="http://schemas.openxmlformats.org/officeDocument/2006/relationships/chart" Target="../charts/chart9.xml"/></Relationships>
</file>

<file path=ppt/slides/_rels/slide24.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25.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26.xml.rels><?xml version="1.0" encoding="UTF-8" standalone="yes"?>
<Relationships xmlns="http://schemas.openxmlformats.org/package/2006/relationships"><Relationship Id="rId3" Type="http://schemas.openxmlformats.org/officeDocument/2006/relationships/chart" Target="../charts/chart11.xml"/><Relationship Id="rId2" Type="http://schemas.openxmlformats.org/officeDocument/2006/relationships/chart" Target="../charts/chart10.xml"/><Relationship Id="rId1" Type="http://schemas.openxmlformats.org/officeDocument/2006/relationships/slideLayout" Target="../slideLayouts/slideLayout3.xml"/><Relationship Id="rId4" Type="http://schemas.openxmlformats.org/officeDocument/2006/relationships/chart" Target="../charts/chart12.xml"/></Relationships>
</file>

<file path=ppt/slides/_rels/slide27.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28.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29.xml.rels><?xml version="1.0" encoding="UTF-8" standalone="yes"?>
<Relationships xmlns="http://schemas.openxmlformats.org/package/2006/relationships"><Relationship Id="rId3" Type="http://schemas.openxmlformats.org/officeDocument/2006/relationships/chart" Target="../charts/chart14.xml"/><Relationship Id="rId2" Type="http://schemas.openxmlformats.org/officeDocument/2006/relationships/chart" Target="../charts/chart13.xml"/><Relationship Id="rId1" Type="http://schemas.openxmlformats.org/officeDocument/2006/relationships/slideLayout" Target="../slideLayouts/slideLayout3.xml"/><Relationship Id="rId4" Type="http://schemas.openxmlformats.org/officeDocument/2006/relationships/chart" Target="../charts/chart15.xml"/></Relationships>
</file>

<file path=ppt/slides/_rels/slide30.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31.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32.xml.rels><?xml version="1.0" encoding="UTF-8" standalone="yes"?>
<Relationships xmlns="http://schemas.openxmlformats.org/package/2006/relationships"><Relationship Id="rId3" Type="http://schemas.openxmlformats.org/officeDocument/2006/relationships/chart" Target="../charts/chart17.xml"/><Relationship Id="rId2" Type="http://schemas.openxmlformats.org/officeDocument/2006/relationships/chart" Target="../charts/chart16.xml"/><Relationship Id="rId1" Type="http://schemas.openxmlformats.org/officeDocument/2006/relationships/slideLayout" Target="../slideLayouts/slideLayout3.xml"/><Relationship Id="rId4" Type="http://schemas.openxmlformats.org/officeDocument/2006/relationships/chart" Target="../charts/chart18.xml"/></Relationships>
</file>

<file path=ppt/slides/_rels/slide33.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34.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35.xml.rels><?xml version="1.0" encoding="UTF-8" standalone="yes"?>
<Relationships xmlns="http://schemas.openxmlformats.org/package/2006/relationships"><Relationship Id="rId3" Type="http://schemas.openxmlformats.org/officeDocument/2006/relationships/chart" Target="../charts/chart20.xml"/><Relationship Id="rId2" Type="http://schemas.openxmlformats.org/officeDocument/2006/relationships/chart" Target="../charts/chart19.xml"/><Relationship Id="rId1" Type="http://schemas.openxmlformats.org/officeDocument/2006/relationships/slideLayout" Target="../slideLayouts/slideLayout3.xml"/><Relationship Id="rId4" Type="http://schemas.openxmlformats.org/officeDocument/2006/relationships/chart" Target="../charts/chart21.xml"/></Relationships>
</file>

<file path=ppt/slides/_rels/slide36.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37.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38.xml.rels><?xml version="1.0" encoding="UTF-8" standalone="yes"?>
<Relationships xmlns="http://schemas.openxmlformats.org/package/2006/relationships"><Relationship Id="rId3" Type="http://schemas.openxmlformats.org/officeDocument/2006/relationships/chart" Target="../charts/chart23.xml"/><Relationship Id="rId2" Type="http://schemas.openxmlformats.org/officeDocument/2006/relationships/chart" Target="../charts/chart22.xml"/><Relationship Id="rId1" Type="http://schemas.openxmlformats.org/officeDocument/2006/relationships/slideLayout" Target="../slideLayouts/slideLayout3.xml"/><Relationship Id="rId4" Type="http://schemas.openxmlformats.org/officeDocument/2006/relationships/chart" Target="../charts/chart24.xml"/></Relationships>
</file>

<file path=ppt/slides/_rels/slide39.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40.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41.xml.rels><?xml version="1.0" encoding="UTF-8" standalone="yes"?>
<Relationships xmlns="http://schemas.openxmlformats.org/package/2006/relationships"><Relationship Id="rId3" Type="http://schemas.openxmlformats.org/officeDocument/2006/relationships/chart" Target="../charts/chart26.xml"/><Relationship Id="rId2" Type="http://schemas.openxmlformats.org/officeDocument/2006/relationships/chart" Target="../charts/chart25.xml"/><Relationship Id="rId1" Type="http://schemas.openxmlformats.org/officeDocument/2006/relationships/slideLayout" Target="../slideLayouts/slideLayout3.xml"/><Relationship Id="rId4" Type="http://schemas.openxmlformats.org/officeDocument/2006/relationships/chart" Target="../charts/chart27.xml"/></Relationships>
</file>

<file path=ppt/slides/_rels/slide42.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43.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44.xml.rels><?xml version="1.0" encoding="UTF-8" standalone="yes"?>
<Relationships xmlns="http://schemas.openxmlformats.org/package/2006/relationships"><Relationship Id="rId3" Type="http://schemas.openxmlformats.org/officeDocument/2006/relationships/chart" Target="../charts/chart29.xml"/><Relationship Id="rId2" Type="http://schemas.openxmlformats.org/officeDocument/2006/relationships/chart" Target="../charts/chart28.xml"/><Relationship Id="rId1" Type="http://schemas.openxmlformats.org/officeDocument/2006/relationships/slideLayout" Target="../slideLayouts/slideLayout3.xml"/><Relationship Id="rId4" Type="http://schemas.openxmlformats.org/officeDocument/2006/relationships/chart" Target="../charts/chart30.xml"/></Relationships>
</file>

<file path=ppt/slides/_rels/slide45.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46.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47.xml.rels><?xml version="1.0" encoding="UTF-8" standalone="yes"?>
<Relationships xmlns="http://schemas.openxmlformats.org/package/2006/relationships"><Relationship Id="rId3" Type="http://schemas.openxmlformats.org/officeDocument/2006/relationships/chart" Target="../charts/chart32.xml"/><Relationship Id="rId2" Type="http://schemas.openxmlformats.org/officeDocument/2006/relationships/chart" Target="../charts/chart31.xml"/><Relationship Id="rId1" Type="http://schemas.openxmlformats.org/officeDocument/2006/relationships/slideLayout" Target="../slideLayouts/slideLayout3.xml"/><Relationship Id="rId4" Type="http://schemas.openxmlformats.org/officeDocument/2006/relationships/chart" Target="../charts/chart33.xml"/></Relationships>
</file>

<file path=ppt/slides/_rels/slide48.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49.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50.xml.rels><?xml version="1.0" encoding="UTF-8" standalone="yes"?>
<Relationships xmlns="http://schemas.openxmlformats.org/package/2006/relationships"><Relationship Id="rId3" Type="http://schemas.openxmlformats.org/officeDocument/2006/relationships/chart" Target="../charts/chart35.xml"/><Relationship Id="rId2" Type="http://schemas.openxmlformats.org/officeDocument/2006/relationships/chart" Target="../charts/chart34.xml"/><Relationship Id="rId1" Type="http://schemas.openxmlformats.org/officeDocument/2006/relationships/slideLayout" Target="../slideLayouts/slideLayout3.xml"/><Relationship Id="rId4" Type="http://schemas.openxmlformats.org/officeDocument/2006/relationships/chart" Target="../charts/chart36.xml"/></Relationships>
</file>

<file path=ppt/slides/_rels/slide51.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52.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53.xml.rels><?xml version="1.0" encoding="UTF-8" standalone="yes"?>
<Relationships xmlns="http://schemas.openxmlformats.org/package/2006/relationships"><Relationship Id="rId3" Type="http://schemas.openxmlformats.org/officeDocument/2006/relationships/chart" Target="../charts/chart38.xml"/><Relationship Id="rId2" Type="http://schemas.openxmlformats.org/officeDocument/2006/relationships/chart" Target="../charts/chart37.xml"/><Relationship Id="rId1" Type="http://schemas.openxmlformats.org/officeDocument/2006/relationships/slideLayout" Target="../slideLayouts/slideLayout3.xml"/><Relationship Id="rId4" Type="http://schemas.openxmlformats.org/officeDocument/2006/relationships/chart" Target="../charts/chart39.xml"/></Relationships>
</file>

<file path=ppt/slides/_rels/slide54.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55.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56.xml.rels><?xml version="1.0" encoding="UTF-8" standalone="yes"?>
<Relationships xmlns="http://schemas.openxmlformats.org/package/2006/relationships"><Relationship Id="rId3" Type="http://schemas.openxmlformats.org/officeDocument/2006/relationships/chart" Target="../charts/chart41.xml"/><Relationship Id="rId2" Type="http://schemas.openxmlformats.org/officeDocument/2006/relationships/chart" Target="../charts/chart40.xml"/><Relationship Id="rId1" Type="http://schemas.openxmlformats.org/officeDocument/2006/relationships/slideLayout" Target="../slideLayouts/slideLayout3.xml"/><Relationship Id="rId4" Type="http://schemas.openxmlformats.org/officeDocument/2006/relationships/chart" Target="../charts/chart42.xml"/></Relationships>
</file>

<file path=ppt/slides/_rels/slide57.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58.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59.xml.rels><?xml version="1.0" encoding="UTF-8" standalone="yes"?>
<Relationships xmlns="http://schemas.openxmlformats.org/package/2006/relationships"><Relationship Id="rId3" Type="http://schemas.openxmlformats.org/officeDocument/2006/relationships/chart" Target="../charts/chart44.xml"/><Relationship Id="rId2" Type="http://schemas.openxmlformats.org/officeDocument/2006/relationships/chart" Target="../charts/chart43.xml"/><Relationship Id="rId1" Type="http://schemas.openxmlformats.org/officeDocument/2006/relationships/slideLayout" Target="../slideLayouts/slideLayout3.xml"/><Relationship Id="rId4" Type="http://schemas.openxmlformats.org/officeDocument/2006/relationships/chart" Target="../charts/chart45.xml"/></Relationships>
</file>

<file path=ppt/slides/_rels/slide60.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61.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62.xml.rels><?xml version="1.0" encoding="UTF-8" standalone="yes"?>
<Relationships xmlns="http://schemas.openxmlformats.org/package/2006/relationships"><Relationship Id="rId3" Type="http://schemas.openxmlformats.org/officeDocument/2006/relationships/chart" Target="../charts/chart47.xml"/><Relationship Id="rId2" Type="http://schemas.openxmlformats.org/officeDocument/2006/relationships/chart" Target="../charts/chart46.xml"/><Relationship Id="rId1" Type="http://schemas.openxmlformats.org/officeDocument/2006/relationships/slideLayout" Target="../slideLayouts/slideLayout3.xml"/><Relationship Id="rId4" Type="http://schemas.openxmlformats.org/officeDocument/2006/relationships/chart" Target="../charts/chart48.xml"/></Relationships>
</file>

<file path=ppt/slides/_rels/slide63.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64.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65.xml.rels><?xml version="1.0" encoding="UTF-8" standalone="yes"?>
<Relationships xmlns="http://schemas.openxmlformats.org/package/2006/relationships"><Relationship Id="rId3" Type="http://schemas.openxmlformats.org/officeDocument/2006/relationships/chart" Target="../charts/chart50.xml"/><Relationship Id="rId2" Type="http://schemas.openxmlformats.org/officeDocument/2006/relationships/chart" Target="../charts/chart49.xml"/><Relationship Id="rId1" Type="http://schemas.openxmlformats.org/officeDocument/2006/relationships/slideLayout" Target="../slideLayouts/slideLayout3.xml"/><Relationship Id="rId4" Type="http://schemas.openxmlformats.org/officeDocument/2006/relationships/chart" Target="../charts/chart51.xml"/></Relationships>
</file>

<file path=ppt/slides/_rels/slide66.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67.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68.xml.rels><?xml version="1.0" encoding="UTF-8" standalone="yes"?>
<Relationships xmlns="http://schemas.openxmlformats.org/package/2006/relationships"><Relationship Id="rId3" Type="http://schemas.openxmlformats.org/officeDocument/2006/relationships/chart" Target="../charts/chart53.xml"/><Relationship Id="rId2" Type="http://schemas.openxmlformats.org/officeDocument/2006/relationships/chart" Target="../charts/chart52.xml"/><Relationship Id="rId1" Type="http://schemas.openxmlformats.org/officeDocument/2006/relationships/slideLayout" Target="../slideLayouts/slideLayout3.xml"/><Relationship Id="rId4" Type="http://schemas.openxmlformats.org/officeDocument/2006/relationships/chart" Target="../charts/chart54.xml"/></Relationships>
</file>

<file path=ppt/slides/_rels/slide69.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70.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71.xml.rels><?xml version="1.0" encoding="UTF-8" standalone="yes"?>
<Relationships xmlns="http://schemas.openxmlformats.org/package/2006/relationships"><Relationship Id="rId3" Type="http://schemas.openxmlformats.org/officeDocument/2006/relationships/chart" Target="../charts/chart56.xml"/><Relationship Id="rId2" Type="http://schemas.openxmlformats.org/officeDocument/2006/relationships/chart" Target="../charts/chart55.xml"/><Relationship Id="rId1" Type="http://schemas.openxmlformats.org/officeDocument/2006/relationships/slideLayout" Target="../slideLayouts/slideLayout3.xml"/><Relationship Id="rId4" Type="http://schemas.openxmlformats.org/officeDocument/2006/relationships/chart" Target="../charts/chart57.xml"/></Relationships>
</file>

<file path=ppt/slides/_rels/slide72.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73.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74.xml.rels><?xml version="1.0" encoding="UTF-8" standalone="yes"?>
<Relationships xmlns="http://schemas.openxmlformats.org/package/2006/relationships"><Relationship Id="rId3" Type="http://schemas.openxmlformats.org/officeDocument/2006/relationships/chart" Target="../charts/chart59.xml"/><Relationship Id="rId2" Type="http://schemas.openxmlformats.org/officeDocument/2006/relationships/chart" Target="../charts/chart58.xml"/><Relationship Id="rId1" Type="http://schemas.openxmlformats.org/officeDocument/2006/relationships/slideLayout" Target="../slideLayouts/slideLayout3.xml"/><Relationship Id="rId4" Type="http://schemas.openxmlformats.org/officeDocument/2006/relationships/chart" Target="../charts/chart60.xml"/></Relationships>
</file>

<file path=ppt/slides/_rels/slide75.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76.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77.xml.rels><?xml version="1.0" encoding="UTF-8" standalone="yes"?>
<Relationships xmlns="http://schemas.openxmlformats.org/package/2006/relationships"><Relationship Id="rId3" Type="http://schemas.openxmlformats.org/officeDocument/2006/relationships/chart" Target="../charts/chart62.xml"/><Relationship Id="rId2" Type="http://schemas.openxmlformats.org/officeDocument/2006/relationships/chart" Target="../charts/chart61.xml"/><Relationship Id="rId1" Type="http://schemas.openxmlformats.org/officeDocument/2006/relationships/slideLayout" Target="../slideLayouts/slideLayout3.xml"/><Relationship Id="rId4" Type="http://schemas.openxmlformats.org/officeDocument/2006/relationships/chart" Target="../charts/chart63.xml"/></Relationships>
</file>

<file path=ppt/slides/_rels/slide78.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79.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80.xml.rels><?xml version="1.0" encoding="UTF-8" standalone="yes"?>
<Relationships xmlns="http://schemas.openxmlformats.org/package/2006/relationships"><Relationship Id="rId3" Type="http://schemas.openxmlformats.org/officeDocument/2006/relationships/chart" Target="../charts/chart65.xml"/><Relationship Id="rId2" Type="http://schemas.openxmlformats.org/officeDocument/2006/relationships/chart" Target="../charts/chart64.xml"/><Relationship Id="rId1" Type="http://schemas.openxmlformats.org/officeDocument/2006/relationships/slideLayout" Target="../slideLayouts/slideLayout3.xml"/><Relationship Id="rId4" Type="http://schemas.openxmlformats.org/officeDocument/2006/relationships/chart" Target="../charts/chart66.xml"/></Relationships>
</file>

<file path=ppt/slides/_rels/slide81.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82.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slide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Box 1">
            <a:extLst>
              <a:ext uri="{FF2B5EF4-FFF2-40B4-BE49-F238E27FC236}">
                <a16:creationId xmlns:a16="http://schemas.microsoft.com/office/drawing/2014/main" id="{DD229E1C-3D63-40EF-A207-3421910BA106}"/>
              </a:ext>
            </a:extLst>
          </p:cNvPr>
          <p:cNvSpPr txBox="1"/>
          <p:nvPr/>
        </p:nvSpPr>
        <p:spPr>
          <a:xfrm>
            <a:off x="1724025" y="1343030"/>
            <a:ext cx="8805654" cy="4057645"/>
          </a:xfrm>
          <a:prstGeom prst="rect">
            <a:avLst/>
          </a:prstGeom>
          <a:noFill/>
        </p:spPr>
        <p:txBody>
          <a:bodyPr wrap="square" rtlCol="0" anchor="ctr">
            <a:noAutofit/>
          </a:bodyPr>
          <a:lstStyle/>
          <a:p>
            <a:pPr algn="ctr">
              <a:lnSpc>
                <a:spcPct val="80000"/>
              </a:lnSpc>
            </a:pPr>
            <a:r>
              <a:rPr lang="kk-KZ" sz="3200" dirty="0">
                <a:solidFill>
                  <a:srgbClr val="007F76"/>
                </a:solidFill>
                <a:latin typeface="Arial Black" pitchFamily="34" charset="0"/>
              </a:rPr>
              <a:t>2023 жылға арналған электроныдық еңбек биржасының бос жұмыс орындарының негізінде кадрларға қажеттіліктің қысқа мерзімді болжамын әзірлеу </a:t>
            </a:r>
            <a:endParaRPr lang="ru-RU" sz="3200" dirty="0">
              <a:solidFill>
                <a:srgbClr val="007F76"/>
              </a:solidFill>
              <a:latin typeface="Arial Black" pitchFamily="34" charset="0"/>
            </a:endParaRPr>
          </a:p>
        </p:txBody>
      </p:sp>
      <p:sp>
        <p:nvSpPr>
          <p:cNvPr id="4" name="Прямоугольник 3">
            <a:extLst>
              <a:ext uri="{FF2B5EF4-FFF2-40B4-BE49-F238E27FC236}">
                <a16:creationId xmlns:a16="http://schemas.microsoft.com/office/drawing/2014/main" id="{B065EA71-8D33-4DFF-925C-B504CE2636EE}"/>
              </a:ext>
            </a:extLst>
          </p:cNvPr>
          <p:cNvSpPr/>
          <p:nvPr/>
        </p:nvSpPr>
        <p:spPr>
          <a:xfrm>
            <a:off x="11688000" y="2071921"/>
            <a:ext cx="504000" cy="2623903"/>
          </a:xfrm>
          <a:prstGeom prst="rect">
            <a:avLst/>
          </a:prstGeom>
          <a:solidFill>
            <a:srgbClr val="007F76"/>
          </a:solidFill>
          <a:ln>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ru-RU"/>
          </a:p>
        </p:txBody>
      </p:sp>
      <p:sp>
        <p:nvSpPr>
          <p:cNvPr id="7" name="Прямоугольник 6">
            <a:extLst>
              <a:ext uri="{FF2B5EF4-FFF2-40B4-BE49-F238E27FC236}">
                <a16:creationId xmlns:a16="http://schemas.microsoft.com/office/drawing/2014/main" id="{F0B0364E-CF51-4671-9AE4-EE18FF8C1CAC}"/>
              </a:ext>
            </a:extLst>
          </p:cNvPr>
          <p:cNvSpPr/>
          <p:nvPr/>
        </p:nvSpPr>
        <p:spPr>
          <a:xfrm>
            <a:off x="0" y="2071921"/>
            <a:ext cx="504000" cy="2623903"/>
          </a:xfrm>
          <a:prstGeom prst="rect">
            <a:avLst/>
          </a:prstGeom>
          <a:solidFill>
            <a:srgbClr val="007F76"/>
          </a:solidFill>
          <a:ln>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ru-RU"/>
          </a:p>
        </p:txBody>
      </p:sp>
      <p:cxnSp>
        <p:nvCxnSpPr>
          <p:cNvPr id="9" name="Прямая соединительная линия 8">
            <a:extLst>
              <a:ext uri="{FF2B5EF4-FFF2-40B4-BE49-F238E27FC236}">
                <a16:creationId xmlns:a16="http://schemas.microsoft.com/office/drawing/2014/main" id="{0BB5907D-79C0-1B3D-7CE2-0101093BC2B7}"/>
              </a:ext>
            </a:extLst>
          </p:cNvPr>
          <p:cNvCxnSpPr>
            <a:cxnSpLocks/>
          </p:cNvCxnSpPr>
          <p:nvPr/>
        </p:nvCxnSpPr>
        <p:spPr>
          <a:xfrm flipH="1">
            <a:off x="10448925" y="3391016"/>
            <a:ext cx="1188000" cy="0"/>
          </a:xfrm>
          <a:prstGeom prst="line">
            <a:avLst/>
          </a:prstGeom>
          <a:ln w="19050">
            <a:solidFill>
              <a:srgbClr val="007F76"/>
            </a:solidFill>
            <a:headEnd w="lg" len="lg"/>
            <a:tailEnd type="oval" w="lg" len="lg"/>
          </a:ln>
        </p:spPr>
        <p:style>
          <a:lnRef idx="1">
            <a:schemeClr val="accent1"/>
          </a:lnRef>
          <a:fillRef idx="0">
            <a:schemeClr val="accent1"/>
          </a:fillRef>
          <a:effectRef idx="0">
            <a:schemeClr val="accent1"/>
          </a:effectRef>
          <a:fontRef idx="minor">
            <a:schemeClr val="tx1"/>
          </a:fontRef>
        </p:style>
      </p:cxnSp>
      <p:cxnSp>
        <p:nvCxnSpPr>
          <p:cNvPr id="14" name="Прямая соединительная линия 13">
            <a:extLst>
              <a:ext uri="{FF2B5EF4-FFF2-40B4-BE49-F238E27FC236}">
                <a16:creationId xmlns:a16="http://schemas.microsoft.com/office/drawing/2014/main" id="{E50EF722-0CC8-C427-E1C6-F0F2E23C3919}"/>
              </a:ext>
            </a:extLst>
          </p:cNvPr>
          <p:cNvCxnSpPr>
            <a:cxnSpLocks/>
          </p:cNvCxnSpPr>
          <p:nvPr/>
        </p:nvCxnSpPr>
        <p:spPr>
          <a:xfrm>
            <a:off x="619124" y="3391016"/>
            <a:ext cx="1188000" cy="0"/>
          </a:xfrm>
          <a:prstGeom prst="line">
            <a:avLst/>
          </a:prstGeom>
          <a:ln w="19050">
            <a:solidFill>
              <a:srgbClr val="007F76"/>
            </a:solidFill>
            <a:headEnd w="lg" len="lg"/>
            <a:tailEnd type="oval" w="lg" len="lg"/>
          </a:ln>
        </p:spPr>
        <p:style>
          <a:lnRef idx="1">
            <a:schemeClr val="accent1"/>
          </a:lnRef>
          <a:fillRef idx="0">
            <a:schemeClr val="accent1"/>
          </a:fillRef>
          <a:effectRef idx="0">
            <a:schemeClr val="accent1"/>
          </a:effectRef>
          <a:fontRef idx="minor">
            <a:schemeClr val="tx1"/>
          </a:fontRef>
        </p:style>
      </p:cxnSp>
      <p:sp>
        <p:nvSpPr>
          <p:cNvPr id="3" name="TextBox 2">
            <a:extLst>
              <a:ext uri="{FF2B5EF4-FFF2-40B4-BE49-F238E27FC236}">
                <a16:creationId xmlns:a16="http://schemas.microsoft.com/office/drawing/2014/main" id="{D700DE29-47BC-1113-00D3-76118F411960}"/>
              </a:ext>
            </a:extLst>
          </p:cNvPr>
          <p:cNvSpPr txBox="1"/>
          <p:nvPr/>
        </p:nvSpPr>
        <p:spPr>
          <a:xfrm>
            <a:off x="711268" y="4473547"/>
            <a:ext cx="11133887" cy="1591590"/>
          </a:xfrm>
          <a:prstGeom prst="rect">
            <a:avLst/>
          </a:prstGeom>
          <a:noFill/>
        </p:spPr>
        <p:txBody>
          <a:bodyPr wrap="square">
            <a:spAutoFit/>
          </a:bodyPr>
          <a:lstStyle/>
          <a:p>
            <a:pPr>
              <a:lnSpc>
                <a:spcPct val="107000"/>
              </a:lnSpc>
              <a:spcAft>
                <a:spcPts val="800"/>
              </a:spcAft>
              <a:tabLst>
                <a:tab pos="2402840" algn="l"/>
              </a:tabLst>
            </a:pPr>
            <a:r>
              <a:rPr lang="kk-KZ" sz="1100" b="1" dirty="0">
                <a:solidFill>
                  <a:schemeClr val="tx1">
                    <a:lumMod val="85000"/>
                    <a:lumOff val="15000"/>
                  </a:schemeClr>
                </a:solidFill>
                <a:latin typeface="Arial" panose="020B0604020202020204" pitchFamily="34" charset="0"/>
                <a:cs typeface="Arial" panose="020B0604020202020204" pitchFamily="34" charset="0"/>
              </a:rPr>
              <a:t>Мемлекеттік тапсырмасын іске асыру бойынша қызметтер көрсету туралы келісім шарттың нөмірі мен күні: </a:t>
            </a:r>
            <a:r>
              <a:rPr lang="ru-RU" sz="1100" dirty="0">
                <a:solidFill>
                  <a:schemeClr val="tx1">
                    <a:lumMod val="85000"/>
                    <a:lumOff val="15000"/>
                  </a:schemeClr>
                </a:solidFill>
                <a:latin typeface="Arial" panose="020B0604020202020204" pitchFamily="34" charset="0"/>
                <a:cs typeface="Arial" panose="020B0604020202020204" pitchFamily="34" charset="0"/>
              </a:rPr>
              <a:t>2023 </a:t>
            </a:r>
            <a:r>
              <a:rPr lang="ru-RU" sz="1100" dirty="0" err="1">
                <a:solidFill>
                  <a:schemeClr val="tx1">
                    <a:lumMod val="85000"/>
                    <a:lumOff val="15000"/>
                  </a:schemeClr>
                </a:solidFill>
                <a:latin typeface="Arial" panose="020B0604020202020204" pitchFamily="34" charset="0"/>
                <a:cs typeface="Arial" panose="020B0604020202020204" pitchFamily="34" charset="0"/>
              </a:rPr>
              <a:t>жылғы</a:t>
            </a:r>
            <a:r>
              <a:rPr lang="ru-RU" sz="1100" dirty="0">
                <a:solidFill>
                  <a:schemeClr val="tx1">
                    <a:lumMod val="85000"/>
                    <a:lumOff val="15000"/>
                  </a:schemeClr>
                </a:solidFill>
                <a:latin typeface="Arial" panose="020B0604020202020204" pitchFamily="34" charset="0"/>
                <a:cs typeface="Arial" panose="020B0604020202020204" pitchFamily="34" charset="0"/>
              </a:rPr>
              <a:t> 6 </a:t>
            </a:r>
            <a:r>
              <a:rPr lang="ru-RU" sz="1100" dirty="0" err="1">
                <a:solidFill>
                  <a:schemeClr val="tx1">
                    <a:lumMod val="85000"/>
                    <a:lumOff val="15000"/>
                  </a:schemeClr>
                </a:solidFill>
                <a:latin typeface="Arial" panose="020B0604020202020204" pitchFamily="34" charset="0"/>
                <a:cs typeface="Arial" panose="020B0604020202020204" pitchFamily="34" charset="0"/>
              </a:rPr>
              <a:t>қаңтардағы</a:t>
            </a:r>
            <a:r>
              <a:rPr lang="ru-RU" sz="1100" dirty="0">
                <a:solidFill>
                  <a:schemeClr val="tx1">
                    <a:lumMod val="85000"/>
                    <a:lumOff val="15000"/>
                  </a:schemeClr>
                </a:solidFill>
                <a:latin typeface="Arial" panose="020B0604020202020204" pitchFamily="34" charset="0"/>
                <a:cs typeface="Arial" panose="020B0604020202020204" pitchFamily="34" charset="0"/>
              </a:rPr>
              <a:t> №5 </a:t>
            </a:r>
            <a:r>
              <a:rPr lang="ru-RU" sz="1100" dirty="0" err="1">
                <a:solidFill>
                  <a:schemeClr val="tx1">
                    <a:lumMod val="85000"/>
                    <a:lumOff val="15000"/>
                  </a:schemeClr>
                </a:solidFill>
                <a:latin typeface="Arial" panose="020B0604020202020204" pitchFamily="34" charset="0"/>
                <a:cs typeface="Arial" panose="020B0604020202020204" pitchFamily="34" charset="0"/>
              </a:rPr>
              <a:t>шарт</a:t>
            </a:r>
            <a:endParaRPr lang="ru-RU" sz="1100" dirty="0">
              <a:solidFill>
                <a:schemeClr val="tx1">
                  <a:lumMod val="85000"/>
                  <a:lumOff val="15000"/>
                </a:schemeClr>
              </a:solidFill>
              <a:latin typeface="Arial" panose="020B0604020202020204" pitchFamily="34" charset="0"/>
              <a:cs typeface="Arial" panose="020B0604020202020204" pitchFamily="34" charset="0"/>
            </a:endParaRPr>
          </a:p>
          <a:p>
            <a:pPr marR="163195" eaLnBrk="0" fontAlgn="base" hangingPunct="0">
              <a:lnSpc>
                <a:spcPct val="110000"/>
              </a:lnSpc>
              <a:spcAft>
                <a:spcPts val="800"/>
              </a:spcAft>
              <a:tabLst>
                <a:tab pos="3690620" algn="l"/>
                <a:tab pos="3780790" algn="l"/>
              </a:tabLst>
            </a:pPr>
            <a:r>
              <a:rPr lang="kk-KZ" sz="1100" b="1" dirty="0">
                <a:solidFill>
                  <a:schemeClr val="tx1">
                    <a:lumMod val="85000"/>
                    <a:lumOff val="15000"/>
                  </a:schemeClr>
                </a:solidFill>
                <a:latin typeface="Arial" panose="020B0604020202020204" pitchFamily="34" charset="0"/>
                <a:cs typeface="Arial" panose="020B0604020202020204" pitchFamily="34" charset="0"/>
              </a:rPr>
              <a:t>Қызмет берушінің атауы:</a:t>
            </a:r>
            <a:r>
              <a:rPr lang="kk-KZ" sz="1100" dirty="0">
                <a:solidFill>
                  <a:schemeClr val="tx1">
                    <a:lumMod val="85000"/>
                    <a:lumOff val="15000"/>
                  </a:schemeClr>
                </a:solidFill>
                <a:latin typeface="Arial" panose="020B0604020202020204" pitchFamily="34" charset="0"/>
                <a:cs typeface="Arial" panose="020B0604020202020204" pitchFamily="34" charset="0"/>
              </a:rPr>
              <a:t> «Еңбек ресурстарын дамыту орталығы» АҚ</a:t>
            </a:r>
            <a:endParaRPr lang="ru-RU" sz="1100" dirty="0">
              <a:solidFill>
                <a:schemeClr val="tx1">
                  <a:lumMod val="85000"/>
                  <a:lumOff val="15000"/>
                </a:schemeClr>
              </a:solidFill>
              <a:latin typeface="Arial" panose="020B0604020202020204" pitchFamily="34" charset="0"/>
              <a:cs typeface="Arial" panose="020B0604020202020204" pitchFamily="34" charset="0"/>
            </a:endParaRPr>
          </a:p>
          <a:p>
            <a:pPr marR="163195" eaLnBrk="0" fontAlgn="base" hangingPunct="0">
              <a:lnSpc>
                <a:spcPct val="110000"/>
              </a:lnSpc>
              <a:spcAft>
                <a:spcPts val="800"/>
              </a:spcAft>
              <a:tabLst>
                <a:tab pos="3690620" algn="l"/>
                <a:tab pos="3780790" algn="l"/>
              </a:tabLst>
            </a:pPr>
            <a:r>
              <a:rPr lang="kk-KZ" sz="1100" b="1" dirty="0">
                <a:solidFill>
                  <a:schemeClr val="tx1">
                    <a:lumMod val="85000"/>
                    <a:lumOff val="15000"/>
                  </a:schemeClr>
                </a:solidFill>
                <a:latin typeface="Arial" panose="020B0604020202020204" pitchFamily="34" charset="0"/>
                <a:cs typeface="Arial" panose="020B0604020202020204" pitchFamily="34" charset="0"/>
              </a:rPr>
              <a:t>Қызметтің атауы: </a:t>
            </a:r>
            <a:r>
              <a:rPr lang="kk-KZ" sz="1100" dirty="0">
                <a:solidFill>
                  <a:schemeClr val="tx1">
                    <a:lumMod val="85000"/>
                    <a:lumOff val="15000"/>
                  </a:schemeClr>
                </a:solidFill>
                <a:latin typeface="Arial" panose="020B0604020202020204" pitchFamily="34" charset="0"/>
                <a:cs typeface="Arial" panose="020B0604020202020204" pitchFamily="34" charset="0"/>
              </a:rPr>
              <a:t>Еңбек нарығын ақпараттық-талдамалық сүйемелдеу және әлеуметтік-еңбек саласындағы халықты жұмыспен қамту орталықтарын әдіснамалық қолдау</a:t>
            </a:r>
          </a:p>
          <a:p>
            <a:pPr>
              <a:lnSpc>
                <a:spcPct val="107000"/>
              </a:lnSpc>
              <a:spcAft>
                <a:spcPts val="800"/>
              </a:spcAft>
              <a:tabLst>
                <a:tab pos="2402840" algn="l"/>
              </a:tabLst>
            </a:pPr>
            <a:r>
              <a:rPr lang="en-US" sz="1100" b="1" dirty="0">
                <a:solidFill>
                  <a:schemeClr val="tx1">
                    <a:lumMod val="85000"/>
                    <a:lumOff val="15000"/>
                  </a:schemeClr>
                </a:solidFill>
                <a:latin typeface="Arial" panose="020B0604020202020204" pitchFamily="34" charset="0"/>
                <a:cs typeface="Arial" panose="020B0604020202020204" pitchFamily="34" charset="0"/>
              </a:rPr>
              <a:t>II </a:t>
            </a:r>
            <a:r>
              <a:rPr lang="kk-KZ" sz="1100" b="1" dirty="0">
                <a:solidFill>
                  <a:schemeClr val="tx1">
                    <a:lumMod val="85000"/>
                    <a:lumOff val="15000"/>
                  </a:schemeClr>
                </a:solidFill>
                <a:latin typeface="Arial" panose="020B0604020202020204" pitchFamily="34" charset="0"/>
                <a:cs typeface="Arial" panose="020B0604020202020204" pitchFamily="34" charset="0"/>
              </a:rPr>
              <a:t>Бағыт</a:t>
            </a:r>
            <a:r>
              <a:rPr lang="ru-RU" sz="1100" b="1" dirty="0">
                <a:solidFill>
                  <a:schemeClr val="tx1">
                    <a:lumMod val="85000"/>
                    <a:lumOff val="15000"/>
                  </a:schemeClr>
                </a:solidFill>
                <a:latin typeface="Arial" panose="020B0604020202020204" pitchFamily="34" charset="0"/>
                <a:cs typeface="Arial" panose="020B0604020202020204" pitchFamily="34" charset="0"/>
              </a:rPr>
              <a:t>: </a:t>
            </a:r>
            <a:r>
              <a:rPr lang="ru-RU" sz="1100" dirty="0">
                <a:solidFill>
                  <a:schemeClr val="tx1">
                    <a:lumMod val="85000"/>
                    <a:lumOff val="15000"/>
                  </a:schemeClr>
                </a:solidFill>
                <a:latin typeface="Arial" panose="020B0604020202020204" pitchFamily="34" charset="0"/>
                <a:cs typeface="Arial" panose="020B0604020202020204" pitchFamily="34" charset="0"/>
              </a:rPr>
              <a:t>«</a:t>
            </a:r>
            <a:r>
              <a:rPr lang="ru-RU" sz="1100" dirty="0" err="1">
                <a:solidFill>
                  <a:schemeClr val="tx1">
                    <a:lumMod val="85000"/>
                    <a:lumOff val="15000"/>
                  </a:schemeClr>
                </a:solidFill>
                <a:latin typeface="Arial" panose="020B0604020202020204" pitchFamily="34" charset="0"/>
                <a:cs typeface="Arial" panose="020B0604020202020204" pitchFamily="34" charset="0"/>
              </a:rPr>
              <a:t>Кадрларға</a:t>
            </a:r>
            <a:r>
              <a:rPr lang="ru-RU" sz="1100" dirty="0">
                <a:solidFill>
                  <a:schemeClr val="tx1">
                    <a:lumMod val="85000"/>
                    <a:lumOff val="15000"/>
                  </a:schemeClr>
                </a:solidFill>
                <a:latin typeface="Arial" panose="020B0604020202020204" pitchFamily="34" charset="0"/>
                <a:cs typeface="Arial" panose="020B0604020202020204" pitchFamily="34" charset="0"/>
              </a:rPr>
              <a:t> </a:t>
            </a:r>
            <a:r>
              <a:rPr lang="ru-RU" sz="1100" dirty="0" err="1">
                <a:solidFill>
                  <a:schemeClr val="tx1">
                    <a:lumMod val="85000"/>
                    <a:lumOff val="15000"/>
                  </a:schemeClr>
                </a:solidFill>
                <a:latin typeface="Arial" panose="020B0604020202020204" pitchFamily="34" charset="0"/>
                <a:cs typeface="Arial" panose="020B0604020202020204" pitchFamily="34" charset="0"/>
              </a:rPr>
              <a:t>қажеттілікті</a:t>
            </a:r>
            <a:r>
              <a:rPr lang="ru-RU" sz="1100" dirty="0">
                <a:solidFill>
                  <a:schemeClr val="tx1">
                    <a:lumMod val="85000"/>
                    <a:lumOff val="15000"/>
                  </a:schemeClr>
                </a:solidFill>
                <a:latin typeface="Arial" panose="020B0604020202020204" pitchFamily="34" charset="0"/>
                <a:cs typeface="Arial" panose="020B0604020202020204" pitchFamily="34" charset="0"/>
              </a:rPr>
              <a:t> </a:t>
            </a:r>
            <a:r>
              <a:rPr lang="ru-RU" sz="1100" dirty="0" err="1">
                <a:solidFill>
                  <a:schemeClr val="tx1">
                    <a:lumMod val="85000"/>
                    <a:lumOff val="15000"/>
                  </a:schemeClr>
                </a:solidFill>
                <a:latin typeface="Arial" panose="020B0604020202020204" pitchFamily="34" charset="0"/>
                <a:cs typeface="Arial" panose="020B0604020202020204" pitchFamily="34" charset="0"/>
              </a:rPr>
              <a:t>болжауды</a:t>
            </a:r>
            <a:r>
              <a:rPr lang="ru-RU" sz="1100" dirty="0">
                <a:solidFill>
                  <a:schemeClr val="tx1">
                    <a:lumMod val="85000"/>
                    <a:lumOff val="15000"/>
                  </a:schemeClr>
                </a:solidFill>
                <a:latin typeface="Arial" panose="020B0604020202020204" pitchFamily="34" charset="0"/>
                <a:cs typeface="Arial" panose="020B0604020202020204" pitchFamily="34" charset="0"/>
              </a:rPr>
              <a:t> </a:t>
            </a:r>
            <a:r>
              <a:rPr lang="ru-RU" sz="1100" dirty="0" err="1">
                <a:solidFill>
                  <a:schemeClr val="tx1">
                    <a:lumMod val="85000"/>
                    <a:lumOff val="15000"/>
                  </a:schemeClr>
                </a:solidFill>
                <a:latin typeface="Arial" panose="020B0604020202020204" pitchFamily="34" charset="0"/>
                <a:cs typeface="Arial" panose="020B0604020202020204" pitchFamily="34" charset="0"/>
              </a:rPr>
              <a:t>ұйымдастыру</a:t>
            </a:r>
            <a:r>
              <a:rPr lang="ru-RU" sz="1100" dirty="0">
                <a:solidFill>
                  <a:schemeClr val="tx1">
                    <a:lumMod val="85000"/>
                    <a:lumOff val="15000"/>
                  </a:schemeClr>
                </a:solidFill>
                <a:latin typeface="Arial" panose="020B0604020202020204" pitchFamily="34" charset="0"/>
                <a:cs typeface="Arial" panose="020B0604020202020204" pitchFamily="34" charset="0"/>
              </a:rPr>
              <a:t>» </a:t>
            </a:r>
          </a:p>
          <a:p>
            <a:pPr>
              <a:lnSpc>
                <a:spcPct val="107000"/>
              </a:lnSpc>
              <a:spcAft>
                <a:spcPts val="800"/>
              </a:spcAft>
              <a:tabLst>
                <a:tab pos="2402840" algn="l"/>
              </a:tabLst>
            </a:pPr>
            <a:r>
              <a:rPr lang="ru-RU" sz="1100" b="1" dirty="0">
                <a:solidFill>
                  <a:schemeClr val="tx1">
                    <a:lumMod val="85000"/>
                    <a:lumOff val="15000"/>
                  </a:schemeClr>
                </a:solidFill>
                <a:latin typeface="Arial" panose="020B0604020202020204" pitchFamily="34" charset="0"/>
                <a:cs typeface="Arial" panose="020B0604020202020204" pitchFamily="34" charset="0"/>
              </a:rPr>
              <a:t>Компонент 1: </a:t>
            </a:r>
            <a:r>
              <a:rPr lang="ru-RU" sz="1100" dirty="0">
                <a:solidFill>
                  <a:schemeClr val="tx1">
                    <a:lumMod val="85000"/>
                    <a:lumOff val="15000"/>
                  </a:schemeClr>
                </a:solidFill>
                <a:latin typeface="Arial" panose="020B0604020202020204" pitchFamily="34" charset="0"/>
                <a:cs typeface="Arial" panose="020B0604020202020204" pitchFamily="34" charset="0"/>
              </a:rPr>
              <a:t>«Э</a:t>
            </a:r>
            <a:r>
              <a:rPr lang="kk-KZ" sz="1100" dirty="0">
                <a:solidFill>
                  <a:schemeClr val="tx1">
                    <a:lumMod val="85000"/>
                    <a:lumOff val="15000"/>
                  </a:schemeClr>
                </a:solidFill>
                <a:latin typeface="Arial" panose="020B0604020202020204" pitchFamily="34" charset="0"/>
                <a:cs typeface="Arial" panose="020B0604020202020204" pitchFamily="34" charset="0"/>
              </a:rPr>
              <a:t>лектроныдық еңбек биржасының бос жұмыс орындарының негізінде кадрларға қажеттіліктің қысқа мерзімді болжамын әзірлеу</a:t>
            </a:r>
            <a:r>
              <a:rPr lang="ru-RU" sz="1100" dirty="0">
                <a:solidFill>
                  <a:schemeClr val="tx1">
                    <a:lumMod val="85000"/>
                    <a:lumOff val="15000"/>
                  </a:schemeClr>
                </a:solidFill>
                <a:latin typeface="Arial" panose="020B0604020202020204" pitchFamily="34" charset="0"/>
                <a:cs typeface="Arial" panose="020B0604020202020204" pitchFamily="34" charset="0"/>
              </a:rPr>
              <a:t>»</a:t>
            </a:r>
          </a:p>
        </p:txBody>
      </p:sp>
      <p:sp>
        <p:nvSpPr>
          <p:cNvPr id="5" name="TextBox 4">
            <a:extLst>
              <a:ext uri="{FF2B5EF4-FFF2-40B4-BE49-F238E27FC236}">
                <a16:creationId xmlns:a16="http://schemas.microsoft.com/office/drawing/2014/main" id="{3476570F-A3BE-7C45-6714-8506AE6C9ADE}"/>
              </a:ext>
            </a:extLst>
          </p:cNvPr>
          <p:cNvSpPr txBox="1"/>
          <p:nvPr/>
        </p:nvSpPr>
        <p:spPr>
          <a:xfrm>
            <a:off x="4942030" y="6359335"/>
            <a:ext cx="2030136" cy="338554"/>
          </a:xfrm>
          <a:prstGeom prst="rect">
            <a:avLst/>
          </a:prstGeom>
          <a:noFill/>
        </p:spPr>
        <p:txBody>
          <a:bodyPr wrap="square" rtlCol="0">
            <a:spAutoFit/>
          </a:bodyPr>
          <a:lstStyle/>
          <a:p>
            <a:pPr algn="ctr"/>
            <a:r>
              <a:rPr lang="ru-RU" sz="1600" b="1" dirty="0">
                <a:solidFill>
                  <a:schemeClr val="tx1">
                    <a:lumMod val="85000"/>
                    <a:lumOff val="15000"/>
                  </a:schemeClr>
                </a:solidFill>
                <a:latin typeface="Arial" panose="020B0604020202020204" pitchFamily="34" charset="0"/>
                <a:cs typeface="Arial" panose="020B0604020202020204" pitchFamily="34" charset="0"/>
              </a:rPr>
              <a:t>Астана, 2023 </a:t>
            </a:r>
            <a:r>
              <a:rPr lang="ru-RU" sz="1600" b="1" dirty="0" err="1">
                <a:solidFill>
                  <a:schemeClr val="tx1">
                    <a:lumMod val="85000"/>
                    <a:lumOff val="15000"/>
                  </a:schemeClr>
                </a:solidFill>
                <a:latin typeface="Arial" panose="020B0604020202020204" pitchFamily="34" charset="0"/>
                <a:cs typeface="Arial" panose="020B0604020202020204" pitchFamily="34" charset="0"/>
              </a:rPr>
              <a:t>жыл</a:t>
            </a:r>
            <a:endParaRPr lang="ru-RU" sz="1600" b="1" dirty="0">
              <a:solidFill>
                <a:schemeClr val="tx1">
                  <a:lumMod val="85000"/>
                  <a:lumOff val="15000"/>
                </a:schemeClr>
              </a:solidFill>
              <a:latin typeface="Arial" panose="020B0604020202020204" pitchFamily="34" charset="0"/>
              <a:cs typeface="Arial" panose="020B0604020202020204" pitchFamily="34" charset="0"/>
            </a:endParaRPr>
          </a:p>
        </p:txBody>
      </p:sp>
      <p:pic>
        <p:nvPicPr>
          <p:cNvPr id="6" name="Рисунок 5">
            <a:extLst>
              <a:ext uri="{FF2B5EF4-FFF2-40B4-BE49-F238E27FC236}">
                <a16:creationId xmlns:a16="http://schemas.microsoft.com/office/drawing/2014/main" id="{C7EF4C14-7AFE-26A8-F6AD-450AD28C9E60}"/>
              </a:ext>
            </a:extLst>
          </p:cNvPr>
          <p:cNvPicPr>
            <a:picLocks noChangeAspect="1"/>
          </p:cNvPicPr>
          <p:nvPr/>
        </p:nvPicPr>
        <p:blipFill>
          <a:blip r:embed="rId2" cstate="print">
            <a:extLst>
              <a:ext uri="{28A0092B-C50C-407E-A947-70E740481C1C}">
                <a14:useLocalDpi xmlns:a14="http://schemas.microsoft.com/office/drawing/2010/main"/>
              </a:ext>
            </a:extLst>
          </a:blip>
          <a:stretch>
            <a:fillRect/>
          </a:stretch>
        </p:blipFill>
        <p:spPr>
          <a:xfrm>
            <a:off x="409500" y="363794"/>
            <a:ext cx="3506400" cy="588652"/>
          </a:xfrm>
          <a:prstGeom prst="rect">
            <a:avLst/>
          </a:prstGeom>
        </p:spPr>
      </p:pic>
      <p:sp>
        <p:nvSpPr>
          <p:cNvPr id="10" name="Прямоугольник 9">
            <a:extLst>
              <a:ext uri="{FF2B5EF4-FFF2-40B4-BE49-F238E27FC236}">
                <a16:creationId xmlns:a16="http://schemas.microsoft.com/office/drawing/2014/main" id="{75296A68-5B05-CEC9-2B52-CB8055A37EAA}"/>
              </a:ext>
            </a:extLst>
          </p:cNvPr>
          <p:cNvSpPr/>
          <p:nvPr/>
        </p:nvSpPr>
        <p:spPr>
          <a:xfrm>
            <a:off x="7518123" y="300059"/>
            <a:ext cx="4024313" cy="1195135"/>
          </a:xfrm>
          <a:prstGeom prst="rect">
            <a:avLst/>
          </a:prstGeom>
        </p:spPr>
        <p:txBody>
          <a:bodyPr>
            <a:spAutoFit/>
          </a:bodyPr>
          <a:lstStyle/>
          <a:p>
            <a:pPr algn="r">
              <a:lnSpc>
                <a:spcPct val="110000"/>
              </a:lnSpc>
            </a:pPr>
            <a:r>
              <a:rPr lang="ru-RU" sz="1100" b="1" dirty="0">
                <a:solidFill>
                  <a:schemeClr val="tx1">
                    <a:lumMod val="85000"/>
                    <a:lumOff val="15000"/>
                  </a:schemeClr>
                </a:solidFill>
                <a:latin typeface="Arial" panose="020B0604020202020204" pitchFamily="34" charset="0"/>
                <a:cs typeface="Arial" panose="020B0604020202020204" pitchFamily="34" charset="0"/>
              </a:rPr>
              <a:t>«ДАЙЫНДАЛДЫ» </a:t>
            </a:r>
          </a:p>
          <a:p>
            <a:pPr algn="r">
              <a:lnSpc>
                <a:spcPct val="110000"/>
              </a:lnSpc>
            </a:pPr>
            <a:r>
              <a:rPr lang="ru-RU" sz="1100" dirty="0">
                <a:solidFill>
                  <a:schemeClr val="tx1">
                    <a:lumMod val="85000"/>
                    <a:lumOff val="15000"/>
                  </a:schemeClr>
                </a:solidFill>
                <a:latin typeface="Arial" panose="020B0604020202020204" pitchFamily="34" charset="0"/>
                <a:cs typeface="Arial" panose="020B0604020202020204" pitchFamily="34" charset="0"/>
              </a:rPr>
              <a:t> «</a:t>
            </a:r>
            <a:r>
              <a:rPr lang="ru-RU" sz="1100" dirty="0" err="1">
                <a:solidFill>
                  <a:schemeClr val="tx1">
                    <a:lumMod val="85000"/>
                    <a:lumOff val="15000"/>
                  </a:schemeClr>
                </a:solidFill>
                <a:latin typeface="Arial" panose="020B0604020202020204" pitchFamily="34" charset="0"/>
                <a:cs typeface="Arial" panose="020B0604020202020204" pitchFamily="34" charset="0"/>
              </a:rPr>
              <a:t>Еңбек</a:t>
            </a:r>
            <a:r>
              <a:rPr lang="ru-RU" sz="1100" dirty="0">
                <a:solidFill>
                  <a:schemeClr val="tx1">
                    <a:lumMod val="85000"/>
                    <a:lumOff val="15000"/>
                  </a:schemeClr>
                </a:solidFill>
                <a:latin typeface="Arial" panose="020B0604020202020204" pitchFamily="34" charset="0"/>
                <a:cs typeface="Arial" panose="020B0604020202020204" pitchFamily="34" charset="0"/>
              </a:rPr>
              <a:t> </a:t>
            </a:r>
            <a:r>
              <a:rPr lang="ru-RU" sz="1100" dirty="0" err="1">
                <a:solidFill>
                  <a:schemeClr val="tx1">
                    <a:lumMod val="85000"/>
                    <a:lumOff val="15000"/>
                  </a:schemeClr>
                </a:solidFill>
                <a:latin typeface="Arial" panose="020B0604020202020204" pitchFamily="34" charset="0"/>
                <a:cs typeface="Arial" panose="020B0604020202020204" pitchFamily="34" charset="0"/>
              </a:rPr>
              <a:t>ресурстарын</a:t>
            </a:r>
            <a:r>
              <a:rPr lang="ru-RU" sz="1100" dirty="0">
                <a:solidFill>
                  <a:schemeClr val="tx1">
                    <a:lumMod val="85000"/>
                    <a:lumOff val="15000"/>
                  </a:schemeClr>
                </a:solidFill>
                <a:latin typeface="Arial" panose="020B0604020202020204" pitchFamily="34" charset="0"/>
                <a:cs typeface="Arial" panose="020B0604020202020204" pitchFamily="34" charset="0"/>
              </a:rPr>
              <a:t> </a:t>
            </a:r>
          </a:p>
          <a:p>
            <a:pPr algn="r">
              <a:lnSpc>
                <a:spcPct val="110000"/>
              </a:lnSpc>
            </a:pPr>
            <a:r>
              <a:rPr lang="ru-RU" sz="1100" dirty="0" err="1">
                <a:solidFill>
                  <a:schemeClr val="tx1">
                    <a:lumMod val="85000"/>
                    <a:lumOff val="15000"/>
                  </a:schemeClr>
                </a:solidFill>
                <a:latin typeface="Arial" panose="020B0604020202020204" pitchFamily="34" charset="0"/>
                <a:cs typeface="Arial" panose="020B0604020202020204" pitchFamily="34" charset="0"/>
              </a:rPr>
              <a:t>дамыту</a:t>
            </a:r>
            <a:r>
              <a:rPr lang="ru-RU" sz="1100" dirty="0">
                <a:solidFill>
                  <a:schemeClr val="tx1">
                    <a:lumMod val="85000"/>
                    <a:lumOff val="15000"/>
                  </a:schemeClr>
                </a:solidFill>
                <a:latin typeface="Arial" panose="020B0604020202020204" pitchFamily="34" charset="0"/>
                <a:cs typeface="Arial" panose="020B0604020202020204" pitchFamily="34" charset="0"/>
              </a:rPr>
              <a:t> </a:t>
            </a:r>
            <a:r>
              <a:rPr lang="ru-RU" sz="1100" dirty="0" err="1">
                <a:solidFill>
                  <a:schemeClr val="tx1">
                    <a:lumMod val="85000"/>
                    <a:lumOff val="15000"/>
                  </a:schemeClr>
                </a:solidFill>
                <a:latin typeface="Arial" panose="020B0604020202020204" pitchFamily="34" charset="0"/>
                <a:cs typeface="Arial" panose="020B0604020202020204" pitchFamily="34" charset="0"/>
              </a:rPr>
              <a:t>орталығы</a:t>
            </a:r>
            <a:r>
              <a:rPr lang="ru-RU" sz="1100" dirty="0">
                <a:solidFill>
                  <a:schemeClr val="tx1">
                    <a:lumMod val="85000"/>
                    <a:lumOff val="15000"/>
                  </a:schemeClr>
                </a:solidFill>
                <a:latin typeface="Arial" panose="020B0604020202020204" pitchFamily="34" charset="0"/>
                <a:cs typeface="Arial" panose="020B0604020202020204" pitchFamily="34" charset="0"/>
              </a:rPr>
              <a:t>» АҚ</a:t>
            </a:r>
          </a:p>
          <a:p>
            <a:pPr algn="r">
              <a:lnSpc>
                <a:spcPct val="110000"/>
              </a:lnSpc>
            </a:pPr>
            <a:r>
              <a:rPr lang="ru-RU" sz="1100" dirty="0">
                <a:solidFill>
                  <a:schemeClr val="tx1">
                    <a:lumMod val="85000"/>
                    <a:lumOff val="15000"/>
                  </a:schemeClr>
                </a:solidFill>
                <a:latin typeface="Arial" panose="020B0604020202020204" pitchFamily="34" charset="0"/>
                <a:cs typeface="Arial" panose="020B0604020202020204" pitchFamily="34" charset="0"/>
              </a:rPr>
              <a:t>Президент</a:t>
            </a:r>
            <a:r>
              <a:rPr lang="kk-KZ" sz="1100" dirty="0">
                <a:solidFill>
                  <a:schemeClr val="tx1">
                    <a:lumMod val="85000"/>
                    <a:lumOff val="15000"/>
                  </a:schemeClr>
                </a:solidFill>
                <a:latin typeface="Arial" panose="020B0604020202020204" pitchFamily="34" charset="0"/>
                <a:cs typeface="Arial" panose="020B0604020202020204" pitchFamily="34" charset="0"/>
              </a:rPr>
              <a:t>і</a:t>
            </a:r>
            <a:endParaRPr lang="ru-RU" sz="1100" dirty="0">
              <a:solidFill>
                <a:schemeClr val="tx1">
                  <a:lumMod val="85000"/>
                  <a:lumOff val="15000"/>
                </a:schemeClr>
              </a:solidFill>
              <a:latin typeface="Arial" panose="020B0604020202020204" pitchFamily="34" charset="0"/>
              <a:cs typeface="Arial" panose="020B0604020202020204" pitchFamily="34" charset="0"/>
            </a:endParaRPr>
          </a:p>
          <a:p>
            <a:pPr algn="r">
              <a:lnSpc>
                <a:spcPct val="110000"/>
              </a:lnSpc>
            </a:pPr>
            <a:r>
              <a:rPr lang="ru-RU" sz="1100" dirty="0">
                <a:solidFill>
                  <a:schemeClr val="tx1">
                    <a:lumMod val="85000"/>
                    <a:lumOff val="15000"/>
                  </a:schemeClr>
                </a:solidFill>
                <a:latin typeface="Arial" panose="020B0604020202020204" pitchFamily="34" charset="0"/>
                <a:cs typeface="Arial" panose="020B0604020202020204" pitchFamily="34" charset="0"/>
              </a:rPr>
              <a:t>__________________  </a:t>
            </a:r>
            <a:r>
              <a:rPr lang="ru-RU" sz="1100" dirty="0" err="1">
                <a:solidFill>
                  <a:schemeClr val="tx1">
                    <a:lumMod val="85000"/>
                    <a:lumOff val="15000"/>
                  </a:schemeClr>
                </a:solidFill>
                <a:latin typeface="Arial" panose="020B0604020202020204" pitchFamily="34" charset="0"/>
                <a:cs typeface="Arial" panose="020B0604020202020204" pitchFamily="34" charset="0"/>
              </a:rPr>
              <a:t>Арғындықов</a:t>
            </a:r>
            <a:r>
              <a:rPr lang="ru-RU" sz="1100" dirty="0">
                <a:solidFill>
                  <a:schemeClr val="tx1">
                    <a:lumMod val="85000"/>
                    <a:lumOff val="15000"/>
                  </a:schemeClr>
                </a:solidFill>
                <a:latin typeface="Arial" panose="020B0604020202020204" pitchFamily="34" charset="0"/>
                <a:cs typeface="Arial" panose="020B0604020202020204" pitchFamily="34" charset="0"/>
              </a:rPr>
              <a:t> Д. Р.</a:t>
            </a:r>
          </a:p>
          <a:p>
            <a:pPr algn="r">
              <a:lnSpc>
                <a:spcPct val="110000"/>
              </a:lnSpc>
            </a:pPr>
            <a:r>
              <a:rPr lang="ru-RU" sz="1100" dirty="0">
                <a:solidFill>
                  <a:schemeClr val="tx1">
                    <a:lumMod val="85000"/>
                    <a:lumOff val="15000"/>
                  </a:schemeClr>
                </a:solidFill>
                <a:latin typeface="Arial" panose="020B0604020202020204" pitchFamily="34" charset="0"/>
                <a:cs typeface="Arial" panose="020B0604020202020204" pitchFamily="34" charset="0"/>
              </a:rPr>
              <a:t>  «____» с</a:t>
            </a:r>
            <a:r>
              <a:rPr lang="kk-KZ" sz="1100" dirty="0">
                <a:solidFill>
                  <a:schemeClr val="tx1">
                    <a:lumMod val="85000"/>
                    <a:lumOff val="15000"/>
                  </a:schemeClr>
                </a:solidFill>
                <a:latin typeface="Arial" panose="020B0604020202020204" pitchFamily="34" charset="0"/>
                <a:cs typeface="Arial" panose="020B0604020202020204" pitchFamily="34" charset="0"/>
              </a:rPr>
              <a:t>әуір</a:t>
            </a:r>
            <a:r>
              <a:rPr lang="ru-RU" sz="1100" dirty="0">
                <a:solidFill>
                  <a:schemeClr val="tx1">
                    <a:lumMod val="85000"/>
                    <a:lumOff val="15000"/>
                  </a:schemeClr>
                </a:solidFill>
                <a:latin typeface="Arial" panose="020B0604020202020204" pitchFamily="34" charset="0"/>
                <a:cs typeface="Arial" panose="020B0604020202020204" pitchFamily="34" charset="0"/>
              </a:rPr>
              <a:t> 2023 </a:t>
            </a:r>
            <a:r>
              <a:rPr lang="ru-RU" sz="1100" dirty="0" err="1">
                <a:solidFill>
                  <a:schemeClr val="tx1">
                    <a:lumMod val="85000"/>
                    <a:lumOff val="15000"/>
                  </a:schemeClr>
                </a:solidFill>
                <a:latin typeface="Arial" panose="020B0604020202020204" pitchFamily="34" charset="0"/>
                <a:cs typeface="Arial" panose="020B0604020202020204" pitchFamily="34" charset="0"/>
              </a:rPr>
              <a:t>жыл</a:t>
            </a:r>
            <a:endParaRPr lang="ru-RU" sz="1100" dirty="0">
              <a:solidFill>
                <a:schemeClr val="tx1">
                  <a:lumMod val="85000"/>
                  <a:lumOff val="15000"/>
                </a:schemeClr>
              </a:solidFill>
              <a:latin typeface="Arial" panose="020B0604020202020204" pitchFamily="34" charset="0"/>
              <a:cs typeface="Arial" panose="020B0604020202020204" pitchFamily="34" charset="0"/>
            </a:endParaRPr>
          </a:p>
        </p:txBody>
      </p:sp>
    </p:spTree>
    <p:extLst>
      <p:ext uri="{BB962C8B-B14F-4D97-AF65-F5344CB8AC3E}">
        <p14:creationId xmlns:p14="http://schemas.microsoft.com/office/powerpoint/2010/main" val="172242301"/>
      </p:ext>
    </p:extLst>
  </p:cSld>
  <p:clrMapOvr>
    <a:masterClrMapping/>
  </p:clrMapOvr>
</p:sld>
</file>

<file path=ppt/slides/slide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Заголовок 3">
            <a:extLst>
              <a:ext uri="{FF2B5EF4-FFF2-40B4-BE49-F238E27FC236}">
                <a16:creationId xmlns:a16="http://schemas.microsoft.com/office/drawing/2014/main" id="{3198B9E3-C32A-56CC-88AB-C7DFB08AB407}"/>
              </a:ext>
            </a:extLst>
          </p:cNvPr>
          <p:cNvSpPr>
            <a:spLocks noGrp="1"/>
          </p:cNvSpPr>
          <p:nvPr>
            <p:ph type="title"/>
          </p:nvPr>
        </p:nvSpPr>
        <p:spPr/>
        <p:txBody>
          <a:bodyPr/>
          <a:lstStyle/>
          <a:p>
            <a:r>
              <a:rPr lang="ru-RU" dirty="0" err="1"/>
              <a:t>Мазмұны</a:t>
            </a:r>
            <a:endParaRPr lang="ru-KZ" dirty="0"/>
          </a:p>
        </p:txBody>
      </p:sp>
      <p:sp>
        <p:nvSpPr>
          <p:cNvPr id="3" name="Номер слайда 2">
            <a:extLst>
              <a:ext uri="{FF2B5EF4-FFF2-40B4-BE49-F238E27FC236}">
                <a16:creationId xmlns:a16="http://schemas.microsoft.com/office/drawing/2014/main" id="{0FE3E8E7-F31A-7D55-7372-1BEAD488D2B4}"/>
              </a:ext>
            </a:extLst>
          </p:cNvPr>
          <p:cNvSpPr>
            <a:spLocks noGrp="1"/>
          </p:cNvSpPr>
          <p:nvPr>
            <p:ph type="sldNum" sz="quarter" idx="12"/>
          </p:nvPr>
        </p:nvSpPr>
        <p:spPr/>
        <p:txBody>
          <a:bodyPr/>
          <a:lstStyle/>
          <a:p>
            <a:fld id="{4060C6F1-8618-4CCA-B45E-7B199C8F5830}" type="slidenum">
              <a:rPr lang="ru-RU" smtClean="0"/>
              <a:pPr/>
              <a:t>2</a:t>
            </a:fld>
            <a:r>
              <a:rPr lang="en-US" dirty="0"/>
              <a:t> </a:t>
            </a:r>
            <a:r>
              <a:rPr lang="ru-RU" dirty="0"/>
              <a:t>из 82</a:t>
            </a:r>
          </a:p>
        </p:txBody>
      </p:sp>
      <p:graphicFrame>
        <p:nvGraphicFramePr>
          <p:cNvPr id="6" name="Таблица 5">
            <a:extLst>
              <a:ext uri="{FF2B5EF4-FFF2-40B4-BE49-F238E27FC236}">
                <a16:creationId xmlns:a16="http://schemas.microsoft.com/office/drawing/2014/main" id="{C9E83CA1-EB41-3F58-D8CB-316FB25975A7}"/>
              </a:ext>
            </a:extLst>
          </p:cNvPr>
          <p:cNvGraphicFramePr>
            <a:graphicFrameLocks noGrp="1"/>
          </p:cNvGraphicFramePr>
          <p:nvPr>
            <p:extLst>
              <p:ext uri="{D42A27DB-BD31-4B8C-83A1-F6EECF244321}">
                <p14:modId xmlns:p14="http://schemas.microsoft.com/office/powerpoint/2010/main" val="2915488935"/>
              </p:ext>
            </p:extLst>
          </p:nvPr>
        </p:nvGraphicFramePr>
        <p:xfrm>
          <a:off x="161211" y="927594"/>
          <a:ext cx="6801563" cy="5565389"/>
        </p:xfrm>
        <a:graphic>
          <a:graphicData uri="http://schemas.openxmlformats.org/drawingml/2006/table">
            <a:tbl>
              <a:tblPr bandRow="1">
                <a:tableStyleId>{5C22544A-7EE6-4342-B048-85BDC9FD1C3A}</a:tableStyleId>
              </a:tblPr>
              <a:tblGrid>
                <a:gridCol w="5620464">
                  <a:extLst>
                    <a:ext uri="{9D8B030D-6E8A-4147-A177-3AD203B41FA5}">
                      <a16:colId xmlns:a16="http://schemas.microsoft.com/office/drawing/2014/main" val="2661863727"/>
                    </a:ext>
                  </a:extLst>
                </a:gridCol>
                <a:gridCol w="1181099">
                  <a:extLst>
                    <a:ext uri="{9D8B030D-6E8A-4147-A177-3AD203B41FA5}">
                      <a16:colId xmlns:a16="http://schemas.microsoft.com/office/drawing/2014/main" val="969258094"/>
                    </a:ext>
                  </a:extLst>
                </a:gridCol>
              </a:tblGrid>
              <a:tr h="293058">
                <a:tc>
                  <a:txBody>
                    <a:bodyPr/>
                    <a:lstStyle/>
                    <a:p>
                      <a:r>
                        <a:rPr lang="ru-RU" sz="1200" kern="1200" dirty="0" err="1">
                          <a:solidFill>
                            <a:srgbClr val="000000"/>
                          </a:solidFill>
                          <a:effectLst/>
                          <a:latin typeface="Arial" panose="020B0604020202020204" pitchFamily="34" charset="0"/>
                          <a:cs typeface="Arial" panose="020B0604020202020204" pitchFamily="34" charset="0"/>
                        </a:rPr>
                        <a:t>Әдістеме</a:t>
                      </a:r>
                      <a:endParaRPr lang="ru-RU" sz="1200" kern="1200" dirty="0">
                        <a:solidFill>
                          <a:srgbClr val="000000"/>
                        </a:solidFill>
                        <a:effectLst/>
                        <a:latin typeface="Arial" panose="020B0604020202020204" pitchFamily="34" charset="0"/>
                        <a:ea typeface="Calibri" panose="020F0502020204030204" pitchFamily="34" charset="0"/>
                        <a:cs typeface="Arial" panose="020B0604020202020204" pitchFamily="34" charset="0"/>
                      </a:endParaRPr>
                    </a:p>
                  </a:txBody>
                  <a:tcPr marT="18000" marB="18000" anchor="ctr">
                    <a:solidFill>
                      <a:srgbClr val="007F76">
                        <a:alpha val="20000"/>
                      </a:srgbClr>
                    </a:solidFill>
                  </a:tcPr>
                </a:tc>
                <a:tc>
                  <a:txBody>
                    <a:bodyPr/>
                    <a:lstStyle/>
                    <a:p>
                      <a:pPr algn="ctr"/>
                      <a:r>
                        <a:rPr lang="en-US" sz="1200" kern="1200" dirty="0">
                          <a:latin typeface="Arial" panose="020B0604020202020204" pitchFamily="34" charset="0"/>
                          <a:cs typeface="Arial" panose="020B0604020202020204" pitchFamily="34" charset="0"/>
                        </a:rPr>
                        <a:t>...</a:t>
                      </a:r>
                      <a:r>
                        <a:rPr lang="en-US" sz="1200" kern="1200" baseline="0" dirty="0">
                          <a:latin typeface="Arial" panose="020B0604020202020204" pitchFamily="34" charset="0"/>
                          <a:cs typeface="Arial" panose="020B0604020202020204" pitchFamily="34" charset="0"/>
                        </a:rPr>
                        <a:t> </a:t>
                      </a:r>
                      <a:r>
                        <a:rPr lang="ru-RU" sz="1200" kern="1200" baseline="0" dirty="0">
                          <a:latin typeface="Arial" panose="020B0604020202020204" pitchFamily="34" charset="0"/>
                          <a:cs typeface="Arial" panose="020B0604020202020204" pitchFamily="34" charset="0"/>
                        </a:rPr>
                        <a:t>3</a:t>
                      </a:r>
                      <a:r>
                        <a:rPr lang="en-US" sz="1200" kern="1200" baseline="0" dirty="0">
                          <a:latin typeface="Arial" panose="020B0604020202020204" pitchFamily="34" charset="0"/>
                          <a:cs typeface="Arial" panose="020B0604020202020204" pitchFamily="34" charset="0"/>
                        </a:rPr>
                        <a:t> </a:t>
                      </a:r>
                      <a:r>
                        <a:rPr lang="en-US" sz="1200" kern="1200" dirty="0">
                          <a:latin typeface="Arial" panose="020B0604020202020204" pitchFamily="34" charset="0"/>
                          <a:cs typeface="Arial" panose="020B0604020202020204" pitchFamily="34" charset="0"/>
                        </a:rPr>
                        <a:t>...</a:t>
                      </a:r>
                      <a:endParaRPr lang="ru-RU" sz="1200" b="0" kern="1200" dirty="0">
                        <a:solidFill>
                          <a:schemeClr val="dk1"/>
                        </a:solidFill>
                        <a:latin typeface="Arial" panose="020B0604020202020204" pitchFamily="34" charset="0"/>
                        <a:ea typeface="+mn-ea"/>
                        <a:cs typeface="Arial" panose="020B0604020202020204" pitchFamily="34" charset="0"/>
                      </a:endParaRPr>
                    </a:p>
                  </a:txBody>
                  <a:tcPr marT="18000" marB="18000" anchor="ctr">
                    <a:solidFill>
                      <a:srgbClr val="007F76">
                        <a:alpha val="20000"/>
                      </a:srgbClr>
                    </a:solidFill>
                  </a:tcPr>
                </a:tc>
                <a:extLst>
                  <a:ext uri="{0D108BD9-81ED-4DB2-BD59-A6C34878D82A}">
                    <a16:rowId xmlns:a16="http://schemas.microsoft.com/office/drawing/2014/main" val="453001645"/>
                  </a:ext>
                </a:extLst>
              </a:tr>
              <a:tr h="293058">
                <a:tc>
                  <a:txBody>
                    <a:bodyPr/>
                    <a:lstStyle/>
                    <a:p>
                      <a:r>
                        <a:rPr lang="ru-RU" sz="1200" kern="1200" dirty="0" err="1">
                          <a:solidFill>
                            <a:srgbClr val="000000"/>
                          </a:solidFill>
                          <a:effectLst/>
                          <a:latin typeface="Arial" panose="020B0604020202020204" pitchFamily="34" charset="0"/>
                          <a:ea typeface="Calibri" panose="020F0502020204030204" pitchFamily="34" charset="0"/>
                          <a:cs typeface="Arial" panose="020B0604020202020204" pitchFamily="34" charset="0"/>
                        </a:rPr>
                        <a:t>Қысқаша</a:t>
                      </a:r>
                      <a:r>
                        <a:rPr lang="ru-RU" sz="1200" kern="1200" dirty="0">
                          <a:solidFill>
                            <a:srgbClr val="000000"/>
                          </a:solidFill>
                          <a:effectLst/>
                          <a:latin typeface="Arial" panose="020B0604020202020204" pitchFamily="34" charset="0"/>
                          <a:ea typeface="Calibri" panose="020F0502020204030204" pitchFamily="34" charset="0"/>
                          <a:cs typeface="Arial" panose="020B0604020202020204" pitchFamily="34" charset="0"/>
                        </a:rPr>
                        <a:t> </a:t>
                      </a:r>
                      <a:r>
                        <a:rPr lang="ru-RU" sz="1200" kern="1200" dirty="0" err="1">
                          <a:solidFill>
                            <a:srgbClr val="000000"/>
                          </a:solidFill>
                          <a:effectLst/>
                          <a:latin typeface="Arial" panose="020B0604020202020204" pitchFamily="34" charset="0"/>
                          <a:ea typeface="Calibri" panose="020F0502020204030204" pitchFamily="34" charset="0"/>
                          <a:cs typeface="Arial" panose="020B0604020202020204" pitchFamily="34" charset="0"/>
                        </a:rPr>
                        <a:t>қорытындылар</a:t>
                      </a:r>
                      <a:endParaRPr lang="ru-RU" sz="1200" kern="1200" dirty="0">
                        <a:solidFill>
                          <a:srgbClr val="000000"/>
                        </a:solidFill>
                        <a:effectLst/>
                        <a:latin typeface="Arial" panose="020B0604020202020204" pitchFamily="34" charset="0"/>
                        <a:ea typeface="Calibri" panose="020F0502020204030204" pitchFamily="34" charset="0"/>
                        <a:cs typeface="Arial" panose="020B0604020202020204" pitchFamily="34" charset="0"/>
                      </a:endParaRPr>
                    </a:p>
                  </a:txBody>
                  <a:tcPr marT="18000" marB="18000" anchor="ctr"/>
                </a:tc>
                <a:tc>
                  <a:txBody>
                    <a:bodyPr/>
                    <a:lstStyle/>
                    <a:p>
                      <a:pPr algn="ctr"/>
                      <a:r>
                        <a:rPr lang="en-US" sz="1200" kern="1200" dirty="0">
                          <a:latin typeface="Arial" panose="020B0604020202020204" pitchFamily="34" charset="0"/>
                          <a:cs typeface="Arial" panose="020B0604020202020204" pitchFamily="34" charset="0"/>
                        </a:rPr>
                        <a:t>...</a:t>
                      </a:r>
                      <a:r>
                        <a:rPr lang="en-US" sz="1200" kern="1200" baseline="0" dirty="0">
                          <a:latin typeface="Arial" panose="020B0604020202020204" pitchFamily="34" charset="0"/>
                          <a:cs typeface="Arial" panose="020B0604020202020204" pitchFamily="34" charset="0"/>
                        </a:rPr>
                        <a:t> </a:t>
                      </a:r>
                      <a:r>
                        <a:rPr lang="ru-RU" sz="1200" kern="1200" baseline="0" dirty="0">
                          <a:latin typeface="Arial" panose="020B0604020202020204" pitchFamily="34" charset="0"/>
                          <a:cs typeface="Arial" panose="020B0604020202020204" pitchFamily="34" charset="0"/>
                        </a:rPr>
                        <a:t>4-5</a:t>
                      </a:r>
                      <a:r>
                        <a:rPr lang="en-US" sz="1200" kern="1200" baseline="0" dirty="0">
                          <a:latin typeface="Arial" panose="020B0604020202020204" pitchFamily="34" charset="0"/>
                          <a:cs typeface="Arial" panose="020B0604020202020204" pitchFamily="34" charset="0"/>
                        </a:rPr>
                        <a:t> </a:t>
                      </a:r>
                      <a:r>
                        <a:rPr lang="en-US" sz="1200" kern="1200" dirty="0">
                          <a:latin typeface="Arial" panose="020B0604020202020204" pitchFamily="34" charset="0"/>
                          <a:cs typeface="Arial" panose="020B0604020202020204" pitchFamily="34" charset="0"/>
                        </a:rPr>
                        <a:t>...</a:t>
                      </a:r>
                      <a:endParaRPr lang="ru-RU" sz="1200" b="0" kern="1200" dirty="0">
                        <a:solidFill>
                          <a:schemeClr val="dk1"/>
                        </a:solidFill>
                        <a:latin typeface="Arial" panose="020B0604020202020204" pitchFamily="34" charset="0"/>
                        <a:ea typeface="+mn-ea"/>
                        <a:cs typeface="Arial" panose="020B0604020202020204" pitchFamily="34" charset="0"/>
                      </a:endParaRPr>
                    </a:p>
                  </a:txBody>
                  <a:tcPr marT="18000" marB="18000" anchor="ctr"/>
                </a:tc>
                <a:extLst>
                  <a:ext uri="{0D108BD9-81ED-4DB2-BD59-A6C34878D82A}">
                    <a16:rowId xmlns:a16="http://schemas.microsoft.com/office/drawing/2014/main" val="271831712"/>
                  </a:ext>
                </a:extLst>
              </a:tr>
              <a:tr h="293058">
                <a:tc>
                  <a:txBody>
                    <a:bodyPr/>
                    <a:lstStyle/>
                    <a:p>
                      <a:r>
                        <a:rPr lang="ru-RU" sz="1200" b="0" i="0" u="none" strike="noStrike" kern="0" cap="none" dirty="0" err="1">
                          <a:solidFill>
                            <a:schemeClr val="dk1"/>
                          </a:solidFill>
                          <a:latin typeface="+mn-lt"/>
                          <a:ea typeface="+mn-ea"/>
                          <a:cs typeface="+mn-cs"/>
                          <a:sym typeface="Arial"/>
                        </a:rPr>
                        <a:t>Сценарийлер</a:t>
                      </a:r>
                      <a:r>
                        <a:rPr lang="ru-RU" sz="1200" b="0" i="0" u="none" strike="noStrike" kern="0" cap="none" dirty="0">
                          <a:solidFill>
                            <a:schemeClr val="dk1"/>
                          </a:solidFill>
                          <a:latin typeface="+mn-lt"/>
                          <a:ea typeface="+mn-ea"/>
                          <a:cs typeface="+mn-cs"/>
                          <a:sym typeface="Arial"/>
                        </a:rPr>
                        <a:t> </a:t>
                      </a:r>
                      <a:r>
                        <a:rPr lang="ru-RU" sz="1200" b="0" i="0" u="none" strike="noStrike" kern="0" cap="none" dirty="0" err="1">
                          <a:solidFill>
                            <a:schemeClr val="dk1"/>
                          </a:solidFill>
                          <a:latin typeface="+mn-lt"/>
                          <a:ea typeface="+mn-ea"/>
                          <a:cs typeface="+mn-cs"/>
                          <a:sym typeface="Arial"/>
                        </a:rPr>
                        <a:t>бойынша</a:t>
                      </a:r>
                      <a:r>
                        <a:rPr lang="ru-RU" sz="1200" b="0" i="0" u="none" strike="noStrike" kern="0" cap="none" dirty="0">
                          <a:solidFill>
                            <a:schemeClr val="dk1"/>
                          </a:solidFill>
                          <a:latin typeface="+mn-lt"/>
                          <a:ea typeface="+mn-ea"/>
                          <a:cs typeface="+mn-cs"/>
                          <a:sym typeface="Arial"/>
                        </a:rPr>
                        <a:t> бос </a:t>
                      </a:r>
                      <a:r>
                        <a:rPr lang="ru-RU" sz="1200" b="0" i="0" u="none" strike="noStrike" kern="0" cap="none" dirty="0" err="1">
                          <a:solidFill>
                            <a:schemeClr val="dk1"/>
                          </a:solidFill>
                          <a:latin typeface="+mn-lt"/>
                          <a:ea typeface="+mn-ea"/>
                          <a:cs typeface="+mn-cs"/>
                          <a:sym typeface="Arial"/>
                        </a:rPr>
                        <a:t>орындар</a:t>
                      </a:r>
                      <a:r>
                        <a:rPr lang="ru-RU" sz="1200" b="0" i="0" u="none" strike="noStrike" kern="0" cap="none" dirty="0">
                          <a:solidFill>
                            <a:schemeClr val="dk1"/>
                          </a:solidFill>
                          <a:latin typeface="+mn-lt"/>
                          <a:ea typeface="+mn-ea"/>
                          <a:cs typeface="+mn-cs"/>
                          <a:sym typeface="Arial"/>
                        </a:rPr>
                        <a:t> </a:t>
                      </a:r>
                      <a:r>
                        <a:rPr lang="ru-RU" sz="1200" b="0" i="0" u="none" strike="noStrike" kern="0" cap="none" dirty="0" err="1">
                          <a:solidFill>
                            <a:schemeClr val="dk1"/>
                          </a:solidFill>
                          <a:latin typeface="+mn-lt"/>
                          <a:ea typeface="+mn-ea"/>
                          <a:cs typeface="+mn-cs"/>
                          <a:sym typeface="Arial"/>
                        </a:rPr>
                        <a:t>санының</a:t>
                      </a:r>
                      <a:r>
                        <a:rPr lang="ru-RU" sz="1200" b="0" i="0" u="none" strike="noStrike" kern="0" cap="none" dirty="0">
                          <a:solidFill>
                            <a:schemeClr val="dk1"/>
                          </a:solidFill>
                          <a:latin typeface="+mn-lt"/>
                          <a:ea typeface="+mn-ea"/>
                          <a:cs typeface="+mn-cs"/>
                          <a:sym typeface="Arial"/>
                        </a:rPr>
                        <a:t> </a:t>
                      </a:r>
                      <a:r>
                        <a:rPr lang="ru-RU" sz="1200" b="0" i="0" u="none" strike="noStrike" kern="0" cap="none" dirty="0" err="1">
                          <a:solidFill>
                            <a:schemeClr val="dk1"/>
                          </a:solidFill>
                          <a:latin typeface="+mn-lt"/>
                          <a:ea typeface="+mn-ea"/>
                          <a:cs typeface="+mn-cs"/>
                          <a:sym typeface="Arial"/>
                        </a:rPr>
                        <a:t>негізгі</a:t>
                      </a:r>
                      <a:r>
                        <a:rPr lang="ru-RU" sz="1200" b="0" i="0" u="none" strike="noStrike" kern="0" cap="none" dirty="0">
                          <a:solidFill>
                            <a:schemeClr val="dk1"/>
                          </a:solidFill>
                          <a:latin typeface="+mn-lt"/>
                          <a:ea typeface="+mn-ea"/>
                          <a:cs typeface="+mn-cs"/>
                          <a:sym typeface="Arial"/>
                        </a:rPr>
                        <a:t> </a:t>
                      </a:r>
                      <a:r>
                        <a:rPr lang="ru-RU" sz="1200" b="0" i="0" u="none" strike="noStrike" kern="0" cap="none" dirty="0" err="1">
                          <a:solidFill>
                            <a:schemeClr val="dk1"/>
                          </a:solidFill>
                          <a:latin typeface="+mn-lt"/>
                          <a:ea typeface="+mn-ea"/>
                          <a:cs typeface="+mn-cs"/>
                          <a:sym typeface="Arial"/>
                        </a:rPr>
                        <a:t>көрсеткіштері</a:t>
                      </a:r>
                      <a:endParaRPr lang="ru-RU" sz="1200" b="0" i="0" u="none" strike="noStrike" kern="0" cap="none" dirty="0">
                        <a:solidFill>
                          <a:schemeClr val="dk1"/>
                        </a:solidFill>
                        <a:latin typeface="+mn-lt"/>
                        <a:ea typeface="+mn-ea"/>
                        <a:cs typeface="+mn-cs"/>
                        <a:sym typeface="Arial"/>
                      </a:endParaRPr>
                    </a:p>
                  </a:txBody>
                  <a:tcPr marT="18000" marB="18000" anchor="ctr">
                    <a:solidFill>
                      <a:srgbClr val="007F76">
                        <a:alpha val="20000"/>
                      </a:srgbClr>
                    </a:solidFill>
                  </a:tcPr>
                </a:tc>
                <a:tc>
                  <a:txBody>
                    <a:bodyPr/>
                    <a:lstStyle/>
                    <a:p>
                      <a:pPr algn="ctr"/>
                      <a:r>
                        <a:rPr lang="en-US" sz="1200" kern="1200" dirty="0">
                          <a:latin typeface="Arial" panose="020B0604020202020204" pitchFamily="34" charset="0"/>
                          <a:cs typeface="Arial" panose="020B0604020202020204" pitchFamily="34" charset="0"/>
                        </a:rPr>
                        <a:t>...</a:t>
                      </a:r>
                      <a:r>
                        <a:rPr lang="en-US" sz="1200" kern="1200" baseline="0" dirty="0">
                          <a:latin typeface="Arial" panose="020B0604020202020204" pitchFamily="34" charset="0"/>
                          <a:cs typeface="Arial" panose="020B0604020202020204" pitchFamily="34" charset="0"/>
                        </a:rPr>
                        <a:t> </a:t>
                      </a:r>
                      <a:r>
                        <a:rPr lang="ru-RU" sz="1200" kern="1200" baseline="0" dirty="0">
                          <a:latin typeface="Arial" panose="020B0604020202020204" pitchFamily="34" charset="0"/>
                          <a:cs typeface="Arial" panose="020B0604020202020204" pitchFamily="34" charset="0"/>
                        </a:rPr>
                        <a:t>6</a:t>
                      </a:r>
                      <a:r>
                        <a:rPr lang="en-US" sz="1200" kern="1200" dirty="0">
                          <a:latin typeface="Arial" panose="020B0604020202020204" pitchFamily="34" charset="0"/>
                          <a:cs typeface="Arial" panose="020B0604020202020204" pitchFamily="34" charset="0"/>
                        </a:rPr>
                        <a:t>...</a:t>
                      </a:r>
                      <a:endParaRPr lang="ru-RU" sz="1200" b="0" kern="1200" dirty="0">
                        <a:solidFill>
                          <a:schemeClr val="dk1"/>
                        </a:solidFill>
                        <a:latin typeface="Arial" panose="020B0604020202020204" pitchFamily="34" charset="0"/>
                        <a:ea typeface="+mn-ea"/>
                        <a:cs typeface="Arial" panose="020B0604020202020204" pitchFamily="34" charset="0"/>
                      </a:endParaRPr>
                    </a:p>
                  </a:txBody>
                  <a:tcPr marT="18000" marB="18000" anchor="ctr">
                    <a:solidFill>
                      <a:srgbClr val="007F76">
                        <a:alpha val="20000"/>
                      </a:srgbClr>
                    </a:solidFill>
                  </a:tcPr>
                </a:tc>
                <a:extLst>
                  <a:ext uri="{0D108BD9-81ED-4DB2-BD59-A6C34878D82A}">
                    <a16:rowId xmlns:a16="http://schemas.microsoft.com/office/drawing/2014/main" val="1383652062"/>
                  </a:ext>
                </a:extLst>
              </a:tr>
              <a:tr h="293058">
                <a:tc>
                  <a:txBody>
                    <a:bodyPr/>
                    <a:lstStyle/>
                    <a:p>
                      <a:pPr defTabSz="914400"/>
                      <a:r>
                        <a:rPr lang="ru-RU" sz="1200" kern="0" dirty="0" err="1"/>
                        <a:t>Тоқсандар</a:t>
                      </a:r>
                      <a:r>
                        <a:rPr lang="ru-RU" sz="1200" kern="0" dirty="0"/>
                        <a:t> мен </a:t>
                      </a:r>
                      <a:r>
                        <a:rPr lang="ru-RU" sz="1200" kern="0" dirty="0" err="1"/>
                        <a:t>аймақтар</a:t>
                      </a:r>
                      <a:r>
                        <a:rPr lang="ru-RU" sz="1200" kern="0" dirty="0"/>
                        <a:t> </a:t>
                      </a:r>
                      <a:r>
                        <a:rPr lang="ru-RU" sz="1200" kern="0" dirty="0" err="1"/>
                        <a:t>бойынша</a:t>
                      </a:r>
                      <a:r>
                        <a:rPr lang="ru-RU" sz="1200" kern="0" dirty="0"/>
                        <a:t> бос </a:t>
                      </a:r>
                      <a:r>
                        <a:rPr lang="ru-RU" sz="1200" kern="0" dirty="0" err="1"/>
                        <a:t>орындар</a:t>
                      </a:r>
                      <a:r>
                        <a:rPr lang="ru-RU" sz="1200" kern="0" dirty="0"/>
                        <a:t> </a:t>
                      </a:r>
                      <a:r>
                        <a:rPr lang="ru-RU" sz="1200" kern="0" dirty="0" err="1"/>
                        <a:t>санының</a:t>
                      </a:r>
                      <a:r>
                        <a:rPr lang="ru-RU" sz="1200" kern="0" dirty="0"/>
                        <a:t> </a:t>
                      </a:r>
                      <a:r>
                        <a:rPr lang="ru-RU" sz="1200" kern="0" dirty="0" err="1"/>
                        <a:t>сценарийлері</a:t>
                      </a:r>
                      <a:endParaRPr lang="ru-KZ" sz="1200" kern="0" dirty="0"/>
                    </a:p>
                  </a:txBody>
                  <a:tcPr marT="18000" marB="18000" anchor="ctr"/>
                </a:tc>
                <a:tc>
                  <a:txBody>
                    <a:bodyPr/>
                    <a:lstStyle/>
                    <a:p>
                      <a:pPr algn="ctr"/>
                      <a:r>
                        <a:rPr lang="en-US" sz="1200" kern="1200" dirty="0">
                          <a:latin typeface="Arial" panose="020B0604020202020204" pitchFamily="34" charset="0"/>
                          <a:cs typeface="Arial" panose="020B0604020202020204" pitchFamily="34" charset="0"/>
                        </a:rPr>
                        <a:t>...</a:t>
                      </a:r>
                      <a:r>
                        <a:rPr lang="en-US" sz="1200" kern="1200" baseline="0" dirty="0">
                          <a:latin typeface="Arial" panose="020B0604020202020204" pitchFamily="34" charset="0"/>
                          <a:cs typeface="Arial" panose="020B0604020202020204" pitchFamily="34" charset="0"/>
                        </a:rPr>
                        <a:t> </a:t>
                      </a:r>
                      <a:r>
                        <a:rPr lang="ru-RU" sz="1200" kern="1200" baseline="0" dirty="0">
                          <a:latin typeface="Arial" panose="020B0604020202020204" pitchFamily="34" charset="0"/>
                          <a:cs typeface="Arial" panose="020B0604020202020204" pitchFamily="34" charset="0"/>
                        </a:rPr>
                        <a:t>7</a:t>
                      </a:r>
                      <a:r>
                        <a:rPr lang="en-US" sz="1200" kern="1200" baseline="0" dirty="0">
                          <a:latin typeface="Arial" panose="020B0604020202020204" pitchFamily="34" charset="0"/>
                          <a:cs typeface="Arial" panose="020B0604020202020204" pitchFamily="34" charset="0"/>
                        </a:rPr>
                        <a:t> </a:t>
                      </a:r>
                      <a:r>
                        <a:rPr lang="en-US" sz="1200" kern="1200" dirty="0">
                          <a:latin typeface="Arial" panose="020B0604020202020204" pitchFamily="34" charset="0"/>
                          <a:cs typeface="Arial" panose="020B0604020202020204" pitchFamily="34" charset="0"/>
                        </a:rPr>
                        <a:t>...</a:t>
                      </a:r>
                      <a:endParaRPr lang="ru-RU" sz="1200" b="0" kern="1200" dirty="0">
                        <a:solidFill>
                          <a:schemeClr val="dk1"/>
                        </a:solidFill>
                        <a:latin typeface="Arial" panose="020B0604020202020204" pitchFamily="34" charset="0"/>
                        <a:ea typeface="+mn-ea"/>
                        <a:cs typeface="Arial" panose="020B0604020202020204" pitchFamily="34" charset="0"/>
                      </a:endParaRPr>
                    </a:p>
                  </a:txBody>
                  <a:tcPr marT="18000" marB="18000" anchor="ctr"/>
                </a:tc>
                <a:extLst>
                  <a:ext uri="{0D108BD9-81ED-4DB2-BD59-A6C34878D82A}">
                    <a16:rowId xmlns:a16="http://schemas.microsoft.com/office/drawing/2014/main" val="3326505455"/>
                  </a:ext>
                </a:extLst>
              </a:tr>
              <a:tr h="293058">
                <a:tc>
                  <a:txBody>
                    <a:bodyPr/>
                    <a:lstStyle/>
                    <a:p>
                      <a:pPr defTabSz="914400"/>
                      <a:r>
                        <a:rPr lang="ru-RU" sz="1200" dirty="0" err="1"/>
                        <a:t>Кәсіби</a:t>
                      </a:r>
                      <a:r>
                        <a:rPr lang="ru-RU" sz="1200" dirty="0"/>
                        <a:t> </a:t>
                      </a:r>
                      <a:r>
                        <a:rPr lang="ru-RU" sz="1200" dirty="0" err="1"/>
                        <a:t>топтар</a:t>
                      </a:r>
                      <a:r>
                        <a:rPr lang="ru-RU" sz="1200" dirty="0"/>
                        <a:t> </a:t>
                      </a:r>
                      <a:r>
                        <a:rPr lang="ru-RU" sz="1200" dirty="0" err="1"/>
                        <a:t>бойынша</a:t>
                      </a:r>
                      <a:r>
                        <a:rPr lang="ru-RU" sz="1200" dirty="0"/>
                        <a:t> бос </a:t>
                      </a:r>
                      <a:r>
                        <a:rPr lang="ru-RU" sz="1200" dirty="0" err="1"/>
                        <a:t>орындар</a:t>
                      </a:r>
                      <a:r>
                        <a:rPr lang="ru-RU" sz="1200" dirty="0"/>
                        <a:t> </a:t>
                      </a:r>
                      <a:r>
                        <a:rPr lang="ru-RU" sz="1200" dirty="0" err="1"/>
                        <a:t>санының</a:t>
                      </a:r>
                      <a:r>
                        <a:rPr lang="ru-RU" sz="1200" dirty="0"/>
                        <a:t> </a:t>
                      </a:r>
                      <a:r>
                        <a:rPr lang="ru-RU" sz="1200" dirty="0" err="1"/>
                        <a:t>сценарийлері</a:t>
                      </a:r>
                      <a:endParaRPr lang="ru-KZ" sz="1200" kern="0" dirty="0"/>
                    </a:p>
                  </a:txBody>
                  <a:tcPr marT="18000" marB="18000" anchor="ctr">
                    <a:solidFill>
                      <a:srgbClr val="007F76">
                        <a:alpha val="20000"/>
                      </a:srgbClr>
                    </a:solidFill>
                  </a:tcPr>
                </a:tc>
                <a:tc>
                  <a:txBody>
                    <a:bodyPr/>
                    <a:lstStyle/>
                    <a:p>
                      <a:pPr algn="ctr"/>
                      <a:r>
                        <a:rPr lang="en-US" sz="1200" kern="1200" dirty="0">
                          <a:latin typeface="Arial" panose="020B0604020202020204" pitchFamily="34" charset="0"/>
                          <a:cs typeface="Arial" panose="020B0604020202020204" pitchFamily="34" charset="0"/>
                        </a:rPr>
                        <a:t>...</a:t>
                      </a:r>
                      <a:r>
                        <a:rPr lang="en-US" sz="1200" kern="1200" baseline="0" dirty="0">
                          <a:latin typeface="Arial" panose="020B0604020202020204" pitchFamily="34" charset="0"/>
                          <a:cs typeface="Arial" panose="020B0604020202020204" pitchFamily="34" charset="0"/>
                        </a:rPr>
                        <a:t> </a:t>
                      </a:r>
                      <a:r>
                        <a:rPr lang="ru-RU" sz="1200" kern="1200" baseline="0" dirty="0">
                          <a:latin typeface="Arial" panose="020B0604020202020204" pitchFamily="34" charset="0"/>
                          <a:cs typeface="Arial" panose="020B0604020202020204" pitchFamily="34" charset="0"/>
                        </a:rPr>
                        <a:t>8</a:t>
                      </a:r>
                      <a:r>
                        <a:rPr lang="en-US" sz="1200" kern="1200" baseline="0" dirty="0">
                          <a:latin typeface="Arial" panose="020B0604020202020204" pitchFamily="34" charset="0"/>
                          <a:cs typeface="Arial" panose="020B0604020202020204" pitchFamily="34" charset="0"/>
                        </a:rPr>
                        <a:t> </a:t>
                      </a:r>
                      <a:r>
                        <a:rPr lang="en-US" sz="1200" kern="1200" dirty="0">
                          <a:latin typeface="Arial" panose="020B0604020202020204" pitchFamily="34" charset="0"/>
                          <a:cs typeface="Arial" panose="020B0604020202020204" pitchFamily="34" charset="0"/>
                        </a:rPr>
                        <a:t>...</a:t>
                      </a:r>
                      <a:endParaRPr lang="ru-RU" sz="1200" b="0" kern="1200" dirty="0">
                        <a:solidFill>
                          <a:schemeClr val="dk1"/>
                        </a:solidFill>
                        <a:latin typeface="Arial" panose="020B0604020202020204" pitchFamily="34" charset="0"/>
                        <a:ea typeface="+mn-ea"/>
                        <a:cs typeface="Arial" panose="020B0604020202020204" pitchFamily="34" charset="0"/>
                      </a:endParaRPr>
                    </a:p>
                  </a:txBody>
                  <a:tcPr marT="18000" marB="18000" anchor="ctr">
                    <a:solidFill>
                      <a:srgbClr val="007F76">
                        <a:alpha val="20000"/>
                      </a:srgbClr>
                    </a:solidFill>
                  </a:tcPr>
                </a:tc>
                <a:extLst>
                  <a:ext uri="{0D108BD9-81ED-4DB2-BD59-A6C34878D82A}">
                    <a16:rowId xmlns:a16="http://schemas.microsoft.com/office/drawing/2014/main" val="4166711738"/>
                  </a:ext>
                </a:extLst>
              </a:tr>
              <a:tr h="293058">
                <a:tc>
                  <a:txBody>
                    <a:bodyPr/>
                    <a:lstStyle/>
                    <a:p>
                      <a:pPr defTabSz="914400"/>
                      <a:r>
                        <a:rPr lang="ru-RU" sz="1200" dirty="0" err="1"/>
                        <a:t>Аймақтар</a:t>
                      </a:r>
                      <a:r>
                        <a:rPr lang="ru-RU" sz="1200" dirty="0"/>
                        <a:t> мен </a:t>
                      </a:r>
                      <a:r>
                        <a:rPr lang="ru-RU" sz="1200" dirty="0" err="1"/>
                        <a:t>кәсіптер</a:t>
                      </a:r>
                      <a:r>
                        <a:rPr lang="ru-RU" sz="1200" dirty="0"/>
                        <a:t> топ </a:t>
                      </a:r>
                      <a:r>
                        <a:rPr lang="ru-RU" sz="1200" dirty="0" err="1"/>
                        <a:t>бойынша</a:t>
                      </a:r>
                      <a:r>
                        <a:rPr lang="ru-RU" sz="1200" dirty="0"/>
                        <a:t> 2023 ж. </a:t>
                      </a:r>
                      <a:r>
                        <a:rPr lang="ru-RU" sz="1200" dirty="0" err="1"/>
                        <a:t>арналған</a:t>
                      </a:r>
                      <a:r>
                        <a:rPr lang="ru-RU" sz="1200" dirty="0"/>
                        <a:t> </a:t>
                      </a:r>
                      <a:r>
                        <a:rPr lang="ru-RU" sz="1200" dirty="0" err="1"/>
                        <a:t>базалық</a:t>
                      </a:r>
                      <a:r>
                        <a:rPr lang="ru-RU" sz="1200" dirty="0"/>
                        <a:t> сценарий</a:t>
                      </a:r>
                      <a:endParaRPr lang="ru-KZ" sz="1200" kern="0" dirty="0"/>
                    </a:p>
                  </a:txBody>
                  <a:tcPr marT="18000" marB="18000" anchor="ctr"/>
                </a:tc>
                <a:tc>
                  <a:txBody>
                    <a:bodyPr/>
                    <a:lstStyle/>
                    <a:p>
                      <a:pPr algn="ctr"/>
                      <a:r>
                        <a:rPr lang="en-US" sz="1200" kern="1200" dirty="0">
                          <a:latin typeface="Arial" panose="020B0604020202020204" pitchFamily="34" charset="0"/>
                          <a:cs typeface="Arial" panose="020B0604020202020204" pitchFamily="34" charset="0"/>
                        </a:rPr>
                        <a:t>...</a:t>
                      </a:r>
                      <a:r>
                        <a:rPr lang="en-US" sz="1200" kern="1200" baseline="0" dirty="0">
                          <a:latin typeface="Arial" panose="020B0604020202020204" pitchFamily="34" charset="0"/>
                          <a:cs typeface="Arial" panose="020B0604020202020204" pitchFamily="34" charset="0"/>
                        </a:rPr>
                        <a:t> </a:t>
                      </a:r>
                      <a:r>
                        <a:rPr lang="ru-RU" sz="1200" kern="1200" baseline="0" dirty="0">
                          <a:latin typeface="Arial" panose="020B0604020202020204" pitchFamily="34" charset="0"/>
                          <a:cs typeface="Arial" panose="020B0604020202020204" pitchFamily="34" charset="0"/>
                        </a:rPr>
                        <a:t>9</a:t>
                      </a:r>
                      <a:r>
                        <a:rPr lang="en-US" sz="1200" kern="1200" baseline="0" dirty="0">
                          <a:latin typeface="Arial" panose="020B0604020202020204" pitchFamily="34" charset="0"/>
                          <a:cs typeface="Arial" panose="020B0604020202020204" pitchFamily="34" charset="0"/>
                        </a:rPr>
                        <a:t> </a:t>
                      </a:r>
                      <a:r>
                        <a:rPr lang="en-US" sz="1200" kern="1200" dirty="0">
                          <a:latin typeface="Arial" panose="020B0604020202020204" pitchFamily="34" charset="0"/>
                          <a:cs typeface="Arial" panose="020B0604020202020204" pitchFamily="34" charset="0"/>
                        </a:rPr>
                        <a:t>...</a:t>
                      </a:r>
                      <a:endParaRPr lang="ru-RU" sz="1200" b="0" kern="1200" dirty="0">
                        <a:solidFill>
                          <a:schemeClr val="dk1"/>
                        </a:solidFill>
                        <a:latin typeface="Arial" panose="020B0604020202020204" pitchFamily="34" charset="0"/>
                        <a:ea typeface="+mn-ea"/>
                        <a:cs typeface="Arial" panose="020B0604020202020204" pitchFamily="34" charset="0"/>
                      </a:endParaRPr>
                    </a:p>
                  </a:txBody>
                  <a:tcPr marT="18000" marB="18000" anchor="ctr"/>
                </a:tc>
                <a:extLst>
                  <a:ext uri="{0D108BD9-81ED-4DB2-BD59-A6C34878D82A}">
                    <a16:rowId xmlns:a16="http://schemas.microsoft.com/office/drawing/2014/main" val="3278838989"/>
                  </a:ext>
                </a:extLst>
              </a:tr>
              <a:tr h="309571">
                <a:tc>
                  <a:txBody>
                    <a:bodyPr/>
                    <a:lstStyle/>
                    <a:p>
                      <a:pPr defTabSz="914400"/>
                      <a:r>
                        <a:rPr lang="ru-RU" sz="1200" dirty="0" err="1"/>
                        <a:t>Аймақтар</a:t>
                      </a:r>
                      <a:r>
                        <a:rPr lang="ru-RU" sz="1200" dirty="0"/>
                        <a:t> мен </a:t>
                      </a:r>
                      <a:r>
                        <a:rPr lang="ru-RU" sz="1200" dirty="0" err="1"/>
                        <a:t>кәсіптер</a:t>
                      </a:r>
                      <a:r>
                        <a:rPr lang="ru-RU" sz="1200" dirty="0"/>
                        <a:t> топ </a:t>
                      </a:r>
                      <a:r>
                        <a:rPr lang="ru-RU" sz="1200" dirty="0" err="1"/>
                        <a:t>бойынша</a:t>
                      </a:r>
                      <a:r>
                        <a:rPr lang="ru-RU" sz="1200" dirty="0"/>
                        <a:t> 2023 ж. </a:t>
                      </a:r>
                      <a:r>
                        <a:rPr lang="ru-RU" sz="1200" dirty="0" err="1"/>
                        <a:t>арналған</a:t>
                      </a:r>
                      <a:r>
                        <a:rPr lang="ru-RU" sz="1200" dirty="0"/>
                        <a:t> </a:t>
                      </a:r>
                      <a:r>
                        <a:rPr lang="ru-RU" sz="1200" dirty="0" err="1"/>
                        <a:t>оптимистік</a:t>
                      </a:r>
                      <a:r>
                        <a:rPr lang="ru-RU" sz="1200" dirty="0"/>
                        <a:t> сценарий</a:t>
                      </a:r>
                      <a:endParaRPr lang="ru-KZ" sz="1200" kern="0" dirty="0"/>
                    </a:p>
                  </a:txBody>
                  <a:tcPr marT="18000" marB="18000" anchor="ctr">
                    <a:solidFill>
                      <a:srgbClr val="007F76">
                        <a:alpha val="20000"/>
                      </a:srgbClr>
                    </a:solidFill>
                  </a:tcPr>
                </a:tc>
                <a:tc>
                  <a:txBody>
                    <a:bodyPr/>
                    <a:lstStyle/>
                    <a:p>
                      <a:pPr algn="ctr"/>
                      <a:r>
                        <a:rPr lang="en-US" sz="1200" kern="1200" dirty="0">
                          <a:latin typeface="Arial" panose="020B0604020202020204" pitchFamily="34" charset="0"/>
                          <a:cs typeface="Arial" panose="020B0604020202020204" pitchFamily="34" charset="0"/>
                        </a:rPr>
                        <a:t>...</a:t>
                      </a:r>
                      <a:r>
                        <a:rPr lang="en-US" sz="1200" kern="1200" baseline="0" dirty="0">
                          <a:latin typeface="Arial" panose="020B0604020202020204" pitchFamily="34" charset="0"/>
                          <a:cs typeface="Arial" panose="020B0604020202020204" pitchFamily="34" charset="0"/>
                        </a:rPr>
                        <a:t> </a:t>
                      </a:r>
                      <a:r>
                        <a:rPr lang="ru-RU" sz="1200" kern="1200" baseline="0" dirty="0">
                          <a:latin typeface="Arial" panose="020B0604020202020204" pitchFamily="34" charset="0"/>
                          <a:cs typeface="Arial" panose="020B0604020202020204" pitchFamily="34" charset="0"/>
                        </a:rPr>
                        <a:t>10</a:t>
                      </a:r>
                      <a:r>
                        <a:rPr lang="en-US" sz="1200" kern="1200" baseline="0" dirty="0">
                          <a:latin typeface="Arial" panose="020B0604020202020204" pitchFamily="34" charset="0"/>
                          <a:cs typeface="Arial" panose="020B0604020202020204" pitchFamily="34" charset="0"/>
                        </a:rPr>
                        <a:t> </a:t>
                      </a:r>
                      <a:r>
                        <a:rPr lang="en-US" sz="1200" kern="1200" dirty="0">
                          <a:latin typeface="Arial" panose="020B0604020202020204" pitchFamily="34" charset="0"/>
                          <a:cs typeface="Arial" panose="020B0604020202020204" pitchFamily="34" charset="0"/>
                        </a:rPr>
                        <a:t>...</a:t>
                      </a:r>
                      <a:endParaRPr lang="ru-RU" sz="1200" b="0" kern="1200" dirty="0">
                        <a:solidFill>
                          <a:schemeClr val="dk1"/>
                        </a:solidFill>
                        <a:latin typeface="Arial" panose="020B0604020202020204" pitchFamily="34" charset="0"/>
                        <a:ea typeface="+mn-ea"/>
                        <a:cs typeface="Arial" panose="020B0604020202020204" pitchFamily="34" charset="0"/>
                      </a:endParaRPr>
                    </a:p>
                  </a:txBody>
                  <a:tcPr marT="18000" marB="18000" anchor="ctr">
                    <a:solidFill>
                      <a:srgbClr val="007F76">
                        <a:alpha val="20000"/>
                      </a:srgbClr>
                    </a:solidFill>
                  </a:tcPr>
                </a:tc>
                <a:extLst>
                  <a:ext uri="{0D108BD9-81ED-4DB2-BD59-A6C34878D82A}">
                    <a16:rowId xmlns:a16="http://schemas.microsoft.com/office/drawing/2014/main" val="3789665100"/>
                  </a:ext>
                </a:extLst>
              </a:tr>
              <a:tr h="309571">
                <a:tc>
                  <a:txBody>
                    <a:bodyPr/>
                    <a:lstStyle/>
                    <a:p>
                      <a:pPr defTabSz="914400"/>
                      <a:r>
                        <a:rPr lang="ru-RU" sz="1200" dirty="0" err="1"/>
                        <a:t>Аймақтар</a:t>
                      </a:r>
                      <a:r>
                        <a:rPr lang="ru-RU" sz="1200" dirty="0"/>
                        <a:t> мен </a:t>
                      </a:r>
                      <a:r>
                        <a:rPr lang="ru-RU" sz="1200" dirty="0" err="1"/>
                        <a:t>кәсіптер</a:t>
                      </a:r>
                      <a:r>
                        <a:rPr lang="ru-RU" sz="1200" dirty="0"/>
                        <a:t> топ </a:t>
                      </a:r>
                      <a:r>
                        <a:rPr lang="ru-RU" sz="1200" dirty="0" err="1"/>
                        <a:t>бойынша</a:t>
                      </a:r>
                      <a:r>
                        <a:rPr lang="ru-RU" sz="1200" dirty="0"/>
                        <a:t> 2023 ж </a:t>
                      </a:r>
                      <a:r>
                        <a:rPr lang="ru-RU" sz="1200" dirty="0" err="1"/>
                        <a:t>арналған</a:t>
                      </a:r>
                      <a:r>
                        <a:rPr lang="ru-RU" sz="1200" dirty="0"/>
                        <a:t> </a:t>
                      </a:r>
                      <a:r>
                        <a:rPr lang="ru-RU" sz="1200" dirty="0" err="1"/>
                        <a:t>пессимистік</a:t>
                      </a:r>
                      <a:r>
                        <a:rPr lang="ru-RU" sz="1200" dirty="0"/>
                        <a:t> сценарий</a:t>
                      </a:r>
                      <a:endParaRPr lang="ru-KZ" sz="1200" kern="0" dirty="0"/>
                    </a:p>
                  </a:txBody>
                  <a:tcPr marT="18000" marB="18000" anchor="ctr"/>
                </a:tc>
                <a:tc>
                  <a:txBody>
                    <a:bodyPr/>
                    <a:lstStyle/>
                    <a:p>
                      <a:pPr algn="ctr"/>
                      <a:r>
                        <a:rPr lang="en-US" sz="1200" kern="1200" dirty="0">
                          <a:latin typeface="Arial" panose="020B0604020202020204" pitchFamily="34" charset="0"/>
                          <a:cs typeface="Arial" panose="020B0604020202020204" pitchFamily="34" charset="0"/>
                        </a:rPr>
                        <a:t>...</a:t>
                      </a:r>
                      <a:r>
                        <a:rPr lang="en-US" sz="1200" kern="1200" baseline="0" dirty="0">
                          <a:latin typeface="Arial" panose="020B0604020202020204" pitchFamily="34" charset="0"/>
                          <a:cs typeface="Arial" panose="020B0604020202020204" pitchFamily="34" charset="0"/>
                        </a:rPr>
                        <a:t> </a:t>
                      </a:r>
                      <a:r>
                        <a:rPr lang="ru-RU" sz="1200" kern="1200" baseline="0" dirty="0">
                          <a:latin typeface="Arial" panose="020B0604020202020204" pitchFamily="34" charset="0"/>
                          <a:cs typeface="Arial" panose="020B0604020202020204" pitchFamily="34" charset="0"/>
                        </a:rPr>
                        <a:t>11 </a:t>
                      </a:r>
                      <a:r>
                        <a:rPr lang="en-US" sz="1200" kern="1200" dirty="0">
                          <a:latin typeface="Arial" panose="020B0604020202020204" pitchFamily="34" charset="0"/>
                          <a:cs typeface="Arial" panose="020B0604020202020204" pitchFamily="34" charset="0"/>
                        </a:rPr>
                        <a:t>...</a:t>
                      </a:r>
                      <a:endParaRPr lang="ru-RU" sz="1200" b="0" kern="1200" dirty="0">
                        <a:solidFill>
                          <a:schemeClr val="dk1"/>
                        </a:solidFill>
                        <a:latin typeface="Arial" panose="020B0604020202020204" pitchFamily="34" charset="0"/>
                        <a:ea typeface="+mn-ea"/>
                        <a:cs typeface="Arial" panose="020B0604020202020204" pitchFamily="34" charset="0"/>
                      </a:endParaRPr>
                    </a:p>
                  </a:txBody>
                  <a:tcPr marT="18000" marB="18000" anchor="ctr"/>
                </a:tc>
                <a:extLst>
                  <a:ext uri="{0D108BD9-81ED-4DB2-BD59-A6C34878D82A}">
                    <a16:rowId xmlns:a16="http://schemas.microsoft.com/office/drawing/2014/main" val="1231608289"/>
                  </a:ext>
                </a:extLst>
              </a:tr>
              <a:tr h="309571">
                <a:tc>
                  <a:txBody>
                    <a:bodyPr/>
                    <a:lstStyle/>
                    <a:p>
                      <a:pPr defTabSz="914400"/>
                      <a:r>
                        <a:rPr lang="kk-KZ" sz="1200" dirty="0"/>
                        <a:t>Т</a:t>
                      </a:r>
                      <a:r>
                        <a:rPr lang="ru-RU" sz="1200" dirty="0"/>
                        <a:t>ОП-30 </a:t>
                      </a:r>
                      <a:r>
                        <a:rPr lang="ru-RU" sz="1200" dirty="0" err="1"/>
                        <a:t>базалық</a:t>
                      </a:r>
                      <a:r>
                        <a:rPr lang="ru-RU" sz="1200" dirty="0"/>
                        <a:t> </a:t>
                      </a:r>
                      <a:r>
                        <a:rPr lang="ru-RU" sz="1200" dirty="0" err="1"/>
                        <a:t>сценаридегі</a:t>
                      </a:r>
                      <a:r>
                        <a:rPr lang="ru-RU" sz="1200" dirty="0"/>
                        <a:t> бос </a:t>
                      </a:r>
                      <a:r>
                        <a:rPr lang="ru-RU" sz="1200" dirty="0" err="1"/>
                        <a:t>орындар</a:t>
                      </a:r>
                      <a:endParaRPr lang="ru-KZ" sz="1200" kern="0" dirty="0"/>
                    </a:p>
                  </a:txBody>
                  <a:tcPr marT="18000" marB="18000" anchor="ctr">
                    <a:solidFill>
                      <a:srgbClr val="007F76">
                        <a:alpha val="20000"/>
                      </a:srgbClr>
                    </a:solidFill>
                  </a:tcPr>
                </a:tc>
                <a:tc>
                  <a:txBody>
                    <a:bodyPr/>
                    <a:lstStyle/>
                    <a:p>
                      <a:pPr algn="ctr"/>
                      <a:r>
                        <a:rPr lang="en-US" sz="1200" kern="1200" dirty="0">
                          <a:latin typeface="Arial" panose="020B0604020202020204" pitchFamily="34" charset="0"/>
                          <a:cs typeface="Arial" panose="020B0604020202020204" pitchFamily="34" charset="0"/>
                        </a:rPr>
                        <a:t>...</a:t>
                      </a:r>
                      <a:r>
                        <a:rPr lang="en-US" sz="1200" kern="1200" baseline="0" dirty="0">
                          <a:latin typeface="Arial" panose="020B0604020202020204" pitchFamily="34" charset="0"/>
                          <a:cs typeface="Arial" panose="020B0604020202020204" pitchFamily="34" charset="0"/>
                        </a:rPr>
                        <a:t> </a:t>
                      </a:r>
                      <a:r>
                        <a:rPr lang="ru-RU" sz="1200" kern="1200" baseline="0" dirty="0">
                          <a:latin typeface="Arial" panose="020B0604020202020204" pitchFamily="34" charset="0"/>
                          <a:cs typeface="Arial" panose="020B0604020202020204" pitchFamily="34" charset="0"/>
                        </a:rPr>
                        <a:t>12</a:t>
                      </a:r>
                      <a:r>
                        <a:rPr lang="en-US" sz="1200" kern="1200" baseline="0" dirty="0">
                          <a:latin typeface="Arial" panose="020B0604020202020204" pitchFamily="34" charset="0"/>
                          <a:cs typeface="Arial" panose="020B0604020202020204" pitchFamily="34" charset="0"/>
                        </a:rPr>
                        <a:t> </a:t>
                      </a:r>
                      <a:r>
                        <a:rPr lang="en-US" sz="1200" kern="1200" dirty="0">
                          <a:latin typeface="Arial" panose="020B0604020202020204" pitchFamily="34" charset="0"/>
                          <a:cs typeface="Arial" panose="020B0604020202020204" pitchFamily="34" charset="0"/>
                        </a:rPr>
                        <a:t>...</a:t>
                      </a:r>
                      <a:endParaRPr lang="ru-RU" sz="1200" b="0" kern="1200" dirty="0">
                        <a:solidFill>
                          <a:schemeClr val="dk1"/>
                        </a:solidFill>
                        <a:latin typeface="Arial" panose="020B0604020202020204" pitchFamily="34" charset="0"/>
                        <a:ea typeface="+mn-ea"/>
                        <a:cs typeface="Arial" panose="020B0604020202020204" pitchFamily="34" charset="0"/>
                      </a:endParaRPr>
                    </a:p>
                  </a:txBody>
                  <a:tcPr marT="18000" marB="18000" anchor="ctr">
                    <a:solidFill>
                      <a:srgbClr val="007F76">
                        <a:alpha val="20000"/>
                      </a:srgbClr>
                    </a:solidFill>
                  </a:tcPr>
                </a:tc>
                <a:extLst>
                  <a:ext uri="{0D108BD9-81ED-4DB2-BD59-A6C34878D82A}">
                    <a16:rowId xmlns:a16="http://schemas.microsoft.com/office/drawing/2014/main" val="882386210"/>
                  </a:ext>
                </a:extLst>
              </a:tr>
              <a:tr h="309571">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kk-KZ" sz="1200" dirty="0"/>
                        <a:t>Т</a:t>
                      </a:r>
                      <a:r>
                        <a:rPr lang="ru-RU" sz="1200" dirty="0"/>
                        <a:t>ОП-30 </a:t>
                      </a:r>
                      <a:r>
                        <a:rPr lang="ru-RU" sz="1200" dirty="0" err="1"/>
                        <a:t>базалық</a:t>
                      </a:r>
                      <a:r>
                        <a:rPr lang="ru-RU" sz="1200" dirty="0"/>
                        <a:t> </a:t>
                      </a:r>
                      <a:r>
                        <a:rPr lang="ru-RU" sz="1200" dirty="0" err="1"/>
                        <a:t>сценаридегі</a:t>
                      </a:r>
                      <a:r>
                        <a:rPr lang="ru-RU" sz="1200" dirty="0"/>
                        <a:t> бос </a:t>
                      </a:r>
                      <a:r>
                        <a:rPr lang="ru-RU" sz="1200" dirty="0" err="1"/>
                        <a:t>орындар</a:t>
                      </a:r>
                      <a:r>
                        <a:rPr lang="ru-RU" sz="1200" dirty="0"/>
                        <a:t> </a:t>
                      </a:r>
                      <a:r>
                        <a:rPr lang="ru-RU" sz="1200" b="0" i="0" u="none" strike="noStrike" kern="0" cap="none" dirty="0">
                          <a:solidFill>
                            <a:schemeClr val="dk1"/>
                          </a:solidFill>
                          <a:latin typeface="+mn-lt"/>
                          <a:ea typeface="+mn-ea"/>
                          <a:cs typeface="+mn-cs"/>
                          <a:sym typeface="Arial"/>
                        </a:rPr>
                        <a:t>(</a:t>
                      </a:r>
                      <a:r>
                        <a:rPr lang="ru-RU" sz="1200" b="0" i="0" u="none" strike="noStrike" kern="0" cap="none" dirty="0" err="1">
                          <a:solidFill>
                            <a:schemeClr val="dk1"/>
                          </a:solidFill>
                          <a:latin typeface="+mn-lt"/>
                          <a:ea typeface="+mn-ea"/>
                          <a:cs typeface="+mn-cs"/>
                          <a:sym typeface="Arial"/>
                        </a:rPr>
                        <a:t>білікті</a:t>
                      </a:r>
                      <a:r>
                        <a:rPr lang="ru-RU" sz="1200" b="0" i="0" u="none" strike="noStrike" kern="0" cap="none" dirty="0">
                          <a:solidFill>
                            <a:schemeClr val="dk1"/>
                          </a:solidFill>
                          <a:latin typeface="+mn-lt"/>
                          <a:ea typeface="+mn-ea"/>
                          <a:cs typeface="+mn-cs"/>
                          <a:sym typeface="Arial"/>
                        </a:rPr>
                        <a:t> </a:t>
                      </a:r>
                      <a:r>
                        <a:rPr lang="ru-RU" sz="1200" b="0" i="0" u="none" strike="noStrike" kern="0" cap="none" dirty="0" err="1">
                          <a:solidFill>
                            <a:schemeClr val="dk1"/>
                          </a:solidFill>
                          <a:latin typeface="+mn-lt"/>
                          <a:ea typeface="+mn-ea"/>
                          <a:cs typeface="+mn-cs"/>
                          <a:sym typeface="Arial"/>
                        </a:rPr>
                        <a:t>еңбек</a:t>
                      </a:r>
                      <a:r>
                        <a:rPr lang="ru-RU" sz="1200" b="0" i="0" u="none" strike="noStrike" kern="0" cap="none" dirty="0">
                          <a:solidFill>
                            <a:schemeClr val="dk1"/>
                          </a:solidFill>
                          <a:latin typeface="+mn-lt"/>
                          <a:ea typeface="+mn-ea"/>
                          <a:cs typeface="+mn-cs"/>
                          <a:sym typeface="Arial"/>
                        </a:rPr>
                        <a:t>)</a:t>
                      </a:r>
                    </a:p>
                  </a:txBody>
                  <a:tcPr marT="18000" marB="18000" anchor="ctr"/>
                </a:tc>
                <a:tc>
                  <a:txBody>
                    <a:bodyPr/>
                    <a:lstStyle/>
                    <a:p>
                      <a:pPr algn="ctr"/>
                      <a:r>
                        <a:rPr lang="en-US" sz="1200" kern="1200" dirty="0">
                          <a:latin typeface="Arial" panose="020B0604020202020204" pitchFamily="34" charset="0"/>
                          <a:cs typeface="Arial" panose="020B0604020202020204" pitchFamily="34" charset="0"/>
                        </a:rPr>
                        <a:t>...</a:t>
                      </a:r>
                      <a:r>
                        <a:rPr lang="en-US" sz="1200" kern="1200" baseline="0" dirty="0">
                          <a:latin typeface="Arial" panose="020B0604020202020204" pitchFamily="34" charset="0"/>
                          <a:cs typeface="Arial" panose="020B0604020202020204" pitchFamily="34" charset="0"/>
                        </a:rPr>
                        <a:t> </a:t>
                      </a:r>
                      <a:r>
                        <a:rPr lang="ru-RU" sz="1200" kern="1200" baseline="0" dirty="0">
                          <a:latin typeface="Arial" panose="020B0604020202020204" pitchFamily="34" charset="0"/>
                          <a:cs typeface="Arial" panose="020B0604020202020204" pitchFamily="34" charset="0"/>
                        </a:rPr>
                        <a:t>13</a:t>
                      </a:r>
                      <a:r>
                        <a:rPr lang="en-US" sz="1200" kern="1200" baseline="0" dirty="0">
                          <a:latin typeface="Arial" panose="020B0604020202020204" pitchFamily="34" charset="0"/>
                          <a:cs typeface="Arial" panose="020B0604020202020204" pitchFamily="34" charset="0"/>
                        </a:rPr>
                        <a:t> </a:t>
                      </a:r>
                      <a:r>
                        <a:rPr lang="en-US" sz="1200" kern="1200" dirty="0">
                          <a:latin typeface="Arial" panose="020B0604020202020204" pitchFamily="34" charset="0"/>
                          <a:cs typeface="Arial" panose="020B0604020202020204" pitchFamily="34" charset="0"/>
                        </a:rPr>
                        <a:t>...</a:t>
                      </a:r>
                      <a:endParaRPr lang="ru-RU" sz="1200" b="0" kern="1200" dirty="0">
                        <a:solidFill>
                          <a:schemeClr val="dk1"/>
                        </a:solidFill>
                        <a:latin typeface="Arial" panose="020B0604020202020204" pitchFamily="34" charset="0"/>
                        <a:ea typeface="+mn-ea"/>
                        <a:cs typeface="Arial" panose="020B0604020202020204" pitchFamily="34" charset="0"/>
                      </a:endParaRPr>
                    </a:p>
                  </a:txBody>
                  <a:tcPr marT="18000" marB="18000" anchor="ctr"/>
                </a:tc>
                <a:extLst>
                  <a:ext uri="{0D108BD9-81ED-4DB2-BD59-A6C34878D82A}">
                    <a16:rowId xmlns:a16="http://schemas.microsoft.com/office/drawing/2014/main" val="3100969141"/>
                  </a:ext>
                </a:extLst>
              </a:tr>
              <a:tr h="309571">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kk-KZ" sz="1200" b="0" i="0" u="none" strike="noStrike" kern="0" cap="none" dirty="0">
                          <a:solidFill>
                            <a:schemeClr val="dk1"/>
                          </a:solidFill>
                          <a:latin typeface="+mn-lt"/>
                          <a:ea typeface="+mn-ea"/>
                          <a:cs typeface="+mn-cs"/>
                          <a:sym typeface="Arial"/>
                        </a:rPr>
                        <a:t>Т</a:t>
                      </a:r>
                      <a:r>
                        <a:rPr lang="ru-RU" sz="1200" dirty="0"/>
                        <a:t>ОП-30 </a:t>
                      </a:r>
                      <a:r>
                        <a:rPr lang="ru-RU" sz="1200" dirty="0" err="1"/>
                        <a:t>оптимистік</a:t>
                      </a:r>
                      <a:r>
                        <a:rPr lang="ru-RU" sz="1200" dirty="0"/>
                        <a:t> </a:t>
                      </a:r>
                      <a:r>
                        <a:rPr lang="ru-RU" sz="1200" dirty="0" err="1"/>
                        <a:t>сценаридегі</a:t>
                      </a:r>
                      <a:r>
                        <a:rPr lang="ru-RU" sz="1200" dirty="0"/>
                        <a:t> бос </a:t>
                      </a:r>
                      <a:r>
                        <a:rPr lang="ru-RU" sz="1200" dirty="0" err="1"/>
                        <a:t>орындар</a:t>
                      </a:r>
                      <a:endParaRPr lang="ru-RU" sz="1200" b="0" i="0" u="none" strike="noStrike" kern="0" cap="none" dirty="0">
                        <a:solidFill>
                          <a:schemeClr val="dk1"/>
                        </a:solidFill>
                        <a:latin typeface="+mn-lt"/>
                        <a:ea typeface="+mn-ea"/>
                        <a:cs typeface="+mn-cs"/>
                        <a:sym typeface="Arial"/>
                      </a:endParaRPr>
                    </a:p>
                  </a:txBody>
                  <a:tcPr marT="18000" marB="18000" anchor="ctr">
                    <a:solidFill>
                      <a:srgbClr val="007F76">
                        <a:alpha val="20000"/>
                      </a:srgbClr>
                    </a:solidFill>
                  </a:tcPr>
                </a:tc>
                <a:tc>
                  <a:txBody>
                    <a:bodyPr/>
                    <a:lstStyle/>
                    <a:p>
                      <a:pPr algn="ctr"/>
                      <a:r>
                        <a:rPr lang="en-US" sz="1200" kern="1200" dirty="0">
                          <a:latin typeface="Arial" panose="020B0604020202020204" pitchFamily="34" charset="0"/>
                          <a:cs typeface="Arial" panose="020B0604020202020204" pitchFamily="34" charset="0"/>
                        </a:rPr>
                        <a:t>...</a:t>
                      </a:r>
                      <a:r>
                        <a:rPr lang="en-US" sz="1200" kern="1200" baseline="0" dirty="0">
                          <a:latin typeface="Arial" panose="020B0604020202020204" pitchFamily="34" charset="0"/>
                          <a:cs typeface="Arial" panose="020B0604020202020204" pitchFamily="34" charset="0"/>
                        </a:rPr>
                        <a:t> </a:t>
                      </a:r>
                      <a:r>
                        <a:rPr lang="ru-RU" sz="1200" kern="1200" baseline="0" dirty="0">
                          <a:latin typeface="Arial" panose="020B0604020202020204" pitchFamily="34" charset="0"/>
                          <a:cs typeface="Arial" panose="020B0604020202020204" pitchFamily="34" charset="0"/>
                        </a:rPr>
                        <a:t>14</a:t>
                      </a:r>
                      <a:r>
                        <a:rPr lang="en-US" sz="1200" kern="1200" baseline="0" dirty="0">
                          <a:latin typeface="Arial" panose="020B0604020202020204" pitchFamily="34" charset="0"/>
                          <a:cs typeface="Arial" panose="020B0604020202020204" pitchFamily="34" charset="0"/>
                        </a:rPr>
                        <a:t> </a:t>
                      </a:r>
                      <a:r>
                        <a:rPr lang="en-US" sz="1200" kern="1200" dirty="0">
                          <a:latin typeface="Arial" panose="020B0604020202020204" pitchFamily="34" charset="0"/>
                          <a:cs typeface="Arial" panose="020B0604020202020204" pitchFamily="34" charset="0"/>
                        </a:rPr>
                        <a:t>...</a:t>
                      </a:r>
                      <a:endParaRPr lang="ru-RU" sz="1200" b="0" kern="1200" dirty="0">
                        <a:solidFill>
                          <a:schemeClr val="dk1"/>
                        </a:solidFill>
                        <a:latin typeface="Arial" panose="020B0604020202020204" pitchFamily="34" charset="0"/>
                        <a:ea typeface="+mn-ea"/>
                        <a:cs typeface="Arial" panose="020B0604020202020204" pitchFamily="34" charset="0"/>
                      </a:endParaRPr>
                    </a:p>
                  </a:txBody>
                  <a:tcPr marT="18000" marB="18000" anchor="ctr">
                    <a:solidFill>
                      <a:srgbClr val="007F76">
                        <a:alpha val="20000"/>
                      </a:srgbClr>
                    </a:solidFill>
                  </a:tcPr>
                </a:tc>
                <a:extLst>
                  <a:ext uri="{0D108BD9-81ED-4DB2-BD59-A6C34878D82A}">
                    <a16:rowId xmlns:a16="http://schemas.microsoft.com/office/drawing/2014/main" val="3523937453"/>
                  </a:ext>
                </a:extLst>
              </a:tr>
              <a:tr h="309571">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kk-KZ" sz="1200" dirty="0"/>
                        <a:t>Т</a:t>
                      </a:r>
                      <a:r>
                        <a:rPr lang="ru-RU" sz="1200" dirty="0"/>
                        <a:t>ОП-30 </a:t>
                      </a:r>
                      <a:r>
                        <a:rPr lang="ru-RU" sz="1200" dirty="0" err="1"/>
                        <a:t>оптимистік</a:t>
                      </a:r>
                      <a:r>
                        <a:rPr lang="ru-RU" sz="1200" dirty="0"/>
                        <a:t> </a:t>
                      </a:r>
                      <a:r>
                        <a:rPr lang="ru-RU" sz="1200" dirty="0" err="1"/>
                        <a:t>сценаридегі</a:t>
                      </a:r>
                      <a:r>
                        <a:rPr lang="ru-RU" sz="1200" dirty="0"/>
                        <a:t> бос </a:t>
                      </a:r>
                      <a:r>
                        <a:rPr lang="ru-RU" sz="1200" dirty="0" err="1"/>
                        <a:t>орындар</a:t>
                      </a:r>
                      <a:r>
                        <a:rPr lang="ru-RU" sz="1200" dirty="0"/>
                        <a:t> </a:t>
                      </a:r>
                      <a:r>
                        <a:rPr lang="ru-RU" sz="1200" b="0" i="0" u="none" strike="noStrike" kern="0" cap="none" dirty="0">
                          <a:solidFill>
                            <a:schemeClr val="dk1"/>
                          </a:solidFill>
                          <a:latin typeface="+mn-lt"/>
                          <a:ea typeface="+mn-ea"/>
                          <a:cs typeface="+mn-cs"/>
                          <a:sym typeface="Arial"/>
                        </a:rPr>
                        <a:t>(</a:t>
                      </a:r>
                      <a:r>
                        <a:rPr lang="ru-RU" sz="1200" b="0" i="0" u="none" strike="noStrike" kern="0" cap="none" dirty="0" err="1">
                          <a:solidFill>
                            <a:schemeClr val="dk1"/>
                          </a:solidFill>
                          <a:latin typeface="+mn-lt"/>
                          <a:ea typeface="+mn-ea"/>
                          <a:cs typeface="+mn-cs"/>
                          <a:sym typeface="Arial"/>
                        </a:rPr>
                        <a:t>білікті</a:t>
                      </a:r>
                      <a:r>
                        <a:rPr lang="ru-RU" sz="1200" b="0" i="0" u="none" strike="noStrike" kern="0" cap="none" dirty="0">
                          <a:solidFill>
                            <a:schemeClr val="dk1"/>
                          </a:solidFill>
                          <a:latin typeface="+mn-lt"/>
                          <a:ea typeface="+mn-ea"/>
                          <a:cs typeface="+mn-cs"/>
                          <a:sym typeface="Arial"/>
                        </a:rPr>
                        <a:t> </a:t>
                      </a:r>
                      <a:r>
                        <a:rPr lang="ru-RU" sz="1200" b="0" i="0" u="none" strike="noStrike" kern="0" cap="none" dirty="0" err="1">
                          <a:solidFill>
                            <a:schemeClr val="dk1"/>
                          </a:solidFill>
                          <a:latin typeface="+mn-lt"/>
                          <a:ea typeface="+mn-ea"/>
                          <a:cs typeface="+mn-cs"/>
                          <a:sym typeface="Arial"/>
                        </a:rPr>
                        <a:t>еңбек</a:t>
                      </a:r>
                      <a:r>
                        <a:rPr lang="ru-RU" sz="1200" b="0" i="0" u="none" strike="noStrike" kern="0" cap="none" dirty="0">
                          <a:solidFill>
                            <a:schemeClr val="dk1"/>
                          </a:solidFill>
                          <a:latin typeface="+mn-lt"/>
                          <a:ea typeface="+mn-ea"/>
                          <a:cs typeface="+mn-cs"/>
                          <a:sym typeface="Arial"/>
                        </a:rPr>
                        <a:t>)</a:t>
                      </a:r>
                    </a:p>
                  </a:txBody>
                  <a:tcPr marT="18000" marB="18000" anchor="ctr"/>
                </a:tc>
                <a:tc>
                  <a:txBody>
                    <a:bodyPr/>
                    <a:lstStyle/>
                    <a:p>
                      <a:pPr algn="ctr"/>
                      <a:r>
                        <a:rPr lang="en-US" sz="1200" kern="1200" dirty="0">
                          <a:latin typeface="Arial" panose="020B0604020202020204" pitchFamily="34" charset="0"/>
                          <a:cs typeface="Arial" panose="020B0604020202020204" pitchFamily="34" charset="0"/>
                        </a:rPr>
                        <a:t>...</a:t>
                      </a:r>
                      <a:r>
                        <a:rPr lang="en-US" sz="1200" kern="1200" baseline="0" dirty="0">
                          <a:latin typeface="Arial" panose="020B0604020202020204" pitchFamily="34" charset="0"/>
                          <a:cs typeface="Arial" panose="020B0604020202020204" pitchFamily="34" charset="0"/>
                        </a:rPr>
                        <a:t> </a:t>
                      </a:r>
                      <a:r>
                        <a:rPr lang="ru-RU" sz="1200" kern="1200" baseline="0" dirty="0">
                          <a:latin typeface="Arial" panose="020B0604020202020204" pitchFamily="34" charset="0"/>
                          <a:cs typeface="Arial" panose="020B0604020202020204" pitchFamily="34" charset="0"/>
                        </a:rPr>
                        <a:t>15</a:t>
                      </a:r>
                      <a:r>
                        <a:rPr lang="en-US" sz="1200" kern="1200" baseline="0" dirty="0">
                          <a:latin typeface="Arial" panose="020B0604020202020204" pitchFamily="34" charset="0"/>
                          <a:cs typeface="Arial" panose="020B0604020202020204" pitchFamily="34" charset="0"/>
                        </a:rPr>
                        <a:t> </a:t>
                      </a:r>
                      <a:r>
                        <a:rPr lang="en-US" sz="1200" kern="1200" dirty="0">
                          <a:latin typeface="Arial" panose="020B0604020202020204" pitchFamily="34" charset="0"/>
                          <a:cs typeface="Arial" panose="020B0604020202020204" pitchFamily="34" charset="0"/>
                        </a:rPr>
                        <a:t>...</a:t>
                      </a:r>
                      <a:endParaRPr lang="ru-RU" sz="1200" b="0" kern="1200" dirty="0">
                        <a:solidFill>
                          <a:schemeClr val="dk1"/>
                        </a:solidFill>
                        <a:latin typeface="Arial" panose="020B0604020202020204" pitchFamily="34" charset="0"/>
                        <a:ea typeface="+mn-ea"/>
                        <a:cs typeface="Arial" panose="020B0604020202020204" pitchFamily="34" charset="0"/>
                      </a:endParaRPr>
                    </a:p>
                  </a:txBody>
                  <a:tcPr marT="18000" marB="18000" anchor="ctr"/>
                </a:tc>
                <a:extLst>
                  <a:ext uri="{0D108BD9-81ED-4DB2-BD59-A6C34878D82A}">
                    <a16:rowId xmlns:a16="http://schemas.microsoft.com/office/drawing/2014/main" val="2745778212"/>
                  </a:ext>
                </a:extLst>
              </a:tr>
              <a:tr h="309571">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kk-KZ" sz="1200" b="0" i="0" u="none" strike="noStrike" kern="0" cap="none" dirty="0">
                          <a:solidFill>
                            <a:schemeClr val="dk1"/>
                          </a:solidFill>
                          <a:latin typeface="+mn-lt"/>
                          <a:ea typeface="+mn-ea"/>
                          <a:cs typeface="+mn-cs"/>
                          <a:sym typeface="Arial"/>
                        </a:rPr>
                        <a:t>Т</a:t>
                      </a:r>
                      <a:r>
                        <a:rPr lang="ru-RU" sz="1200" dirty="0"/>
                        <a:t>ОП-30 </a:t>
                      </a:r>
                      <a:r>
                        <a:rPr lang="ru-RU" sz="1200" dirty="0" err="1"/>
                        <a:t>пессимистік</a:t>
                      </a:r>
                      <a:r>
                        <a:rPr lang="ru-RU" sz="1200" dirty="0"/>
                        <a:t> </a:t>
                      </a:r>
                      <a:r>
                        <a:rPr lang="ru-RU" sz="1200" dirty="0" err="1"/>
                        <a:t>сценаридегі</a:t>
                      </a:r>
                      <a:r>
                        <a:rPr lang="ru-RU" sz="1200" dirty="0"/>
                        <a:t> бос </a:t>
                      </a:r>
                      <a:r>
                        <a:rPr lang="ru-RU" sz="1200" dirty="0" err="1"/>
                        <a:t>орындар</a:t>
                      </a:r>
                      <a:endParaRPr lang="ru-RU" sz="1200" b="0" i="0" u="none" strike="noStrike" kern="0" cap="none" dirty="0">
                        <a:solidFill>
                          <a:schemeClr val="dk1"/>
                        </a:solidFill>
                        <a:latin typeface="+mn-lt"/>
                        <a:ea typeface="+mn-ea"/>
                        <a:cs typeface="+mn-cs"/>
                        <a:sym typeface="Arial"/>
                      </a:endParaRPr>
                    </a:p>
                  </a:txBody>
                  <a:tcPr marT="18000" marB="18000" anchor="ctr">
                    <a:solidFill>
                      <a:srgbClr val="007F76">
                        <a:alpha val="20000"/>
                      </a:srgbClr>
                    </a:solidFill>
                  </a:tcPr>
                </a:tc>
                <a:tc>
                  <a:txBody>
                    <a:bodyPr/>
                    <a:lstStyle/>
                    <a:p>
                      <a:pPr algn="ctr"/>
                      <a:r>
                        <a:rPr lang="en-US" sz="1200" kern="1200" dirty="0">
                          <a:latin typeface="Arial" panose="020B0604020202020204" pitchFamily="34" charset="0"/>
                          <a:cs typeface="Arial" panose="020B0604020202020204" pitchFamily="34" charset="0"/>
                        </a:rPr>
                        <a:t>...</a:t>
                      </a:r>
                      <a:r>
                        <a:rPr lang="en-US" sz="1200" kern="1200" baseline="0" dirty="0">
                          <a:latin typeface="Arial" panose="020B0604020202020204" pitchFamily="34" charset="0"/>
                          <a:cs typeface="Arial" panose="020B0604020202020204" pitchFamily="34" charset="0"/>
                        </a:rPr>
                        <a:t> </a:t>
                      </a:r>
                      <a:r>
                        <a:rPr lang="ru-RU" sz="1200" kern="1200" baseline="0" dirty="0">
                          <a:latin typeface="Arial" panose="020B0604020202020204" pitchFamily="34" charset="0"/>
                          <a:cs typeface="Arial" panose="020B0604020202020204" pitchFamily="34" charset="0"/>
                        </a:rPr>
                        <a:t>16</a:t>
                      </a:r>
                      <a:r>
                        <a:rPr lang="en-US" sz="1200" kern="1200" baseline="0" dirty="0">
                          <a:latin typeface="Arial" panose="020B0604020202020204" pitchFamily="34" charset="0"/>
                          <a:cs typeface="Arial" panose="020B0604020202020204" pitchFamily="34" charset="0"/>
                        </a:rPr>
                        <a:t> </a:t>
                      </a:r>
                      <a:r>
                        <a:rPr lang="en-US" sz="1200" kern="1200" dirty="0">
                          <a:latin typeface="Arial" panose="020B0604020202020204" pitchFamily="34" charset="0"/>
                          <a:cs typeface="Arial" panose="020B0604020202020204" pitchFamily="34" charset="0"/>
                        </a:rPr>
                        <a:t>...</a:t>
                      </a:r>
                      <a:endParaRPr lang="ru-RU" sz="1200" b="0" kern="1200" dirty="0">
                        <a:solidFill>
                          <a:schemeClr val="dk1"/>
                        </a:solidFill>
                        <a:latin typeface="Arial" panose="020B0604020202020204" pitchFamily="34" charset="0"/>
                        <a:ea typeface="+mn-ea"/>
                        <a:cs typeface="Arial" panose="020B0604020202020204" pitchFamily="34" charset="0"/>
                      </a:endParaRPr>
                    </a:p>
                  </a:txBody>
                  <a:tcPr marT="18000" marB="18000" anchor="ctr">
                    <a:solidFill>
                      <a:srgbClr val="007F76">
                        <a:alpha val="20000"/>
                      </a:srgbClr>
                    </a:solidFill>
                  </a:tcPr>
                </a:tc>
                <a:extLst>
                  <a:ext uri="{0D108BD9-81ED-4DB2-BD59-A6C34878D82A}">
                    <a16:rowId xmlns:a16="http://schemas.microsoft.com/office/drawing/2014/main" val="3113708891"/>
                  </a:ext>
                </a:extLst>
              </a:tr>
              <a:tr h="309571">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kk-KZ" sz="1200" dirty="0"/>
                        <a:t>Т</a:t>
                      </a:r>
                      <a:r>
                        <a:rPr lang="ru-RU" sz="1200" dirty="0"/>
                        <a:t>ОП-30 </a:t>
                      </a:r>
                      <a:r>
                        <a:rPr lang="ru-RU" sz="1200" dirty="0" err="1"/>
                        <a:t>пессимистік</a:t>
                      </a:r>
                      <a:r>
                        <a:rPr lang="ru-RU" sz="1200" dirty="0"/>
                        <a:t> </a:t>
                      </a:r>
                      <a:r>
                        <a:rPr lang="ru-RU" sz="1200" dirty="0" err="1"/>
                        <a:t>сценаридегі</a:t>
                      </a:r>
                      <a:r>
                        <a:rPr lang="ru-RU" sz="1200" dirty="0"/>
                        <a:t> бос </a:t>
                      </a:r>
                      <a:r>
                        <a:rPr lang="ru-RU" sz="1200" dirty="0" err="1"/>
                        <a:t>орындар</a:t>
                      </a:r>
                      <a:r>
                        <a:rPr lang="ru-RU" sz="1200" dirty="0"/>
                        <a:t> </a:t>
                      </a:r>
                      <a:r>
                        <a:rPr lang="ru-RU" sz="1200" b="0" i="0" u="none" strike="noStrike" kern="0" cap="none" dirty="0">
                          <a:solidFill>
                            <a:schemeClr val="dk1"/>
                          </a:solidFill>
                          <a:latin typeface="+mn-lt"/>
                          <a:ea typeface="+mn-ea"/>
                          <a:cs typeface="+mn-cs"/>
                          <a:sym typeface="Arial"/>
                        </a:rPr>
                        <a:t>(</a:t>
                      </a:r>
                      <a:r>
                        <a:rPr lang="ru-RU" sz="1200" b="0" i="0" u="none" strike="noStrike" kern="0" cap="none" dirty="0" err="1">
                          <a:solidFill>
                            <a:schemeClr val="dk1"/>
                          </a:solidFill>
                          <a:latin typeface="+mn-lt"/>
                          <a:ea typeface="+mn-ea"/>
                          <a:cs typeface="+mn-cs"/>
                          <a:sym typeface="Arial"/>
                        </a:rPr>
                        <a:t>білікті</a:t>
                      </a:r>
                      <a:r>
                        <a:rPr lang="ru-RU" sz="1200" b="0" i="0" u="none" strike="noStrike" kern="0" cap="none" dirty="0">
                          <a:solidFill>
                            <a:schemeClr val="dk1"/>
                          </a:solidFill>
                          <a:latin typeface="+mn-lt"/>
                          <a:ea typeface="+mn-ea"/>
                          <a:cs typeface="+mn-cs"/>
                          <a:sym typeface="Arial"/>
                        </a:rPr>
                        <a:t> </a:t>
                      </a:r>
                      <a:r>
                        <a:rPr lang="ru-RU" sz="1200" b="0" i="0" u="none" strike="noStrike" kern="0" cap="none" dirty="0" err="1">
                          <a:solidFill>
                            <a:schemeClr val="dk1"/>
                          </a:solidFill>
                          <a:latin typeface="+mn-lt"/>
                          <a:ea typeface="+mn-ea"/>
                          <a:cs typeface="+mn-cs"/>
                          <a:sym typeface="Arial"/>
                        </a:rPr>
                        <a:t>еңбек</a:t>
                      </a:r>
                      <a:r>
                        <a:rPr lang="ru-RU" sz="1200" b="0" i="0" u="none" strike="noStrike" kern="0" cap="none" dirty="0">
                          <a:solidFill>
                            <a:schemeClr val="dk1"/>
                          </a:solidFill>
                          <a:latin typeface="+mn-lt"/>
                          <a:ea typeface="+mn-ea"/>
                          <a:cs typeface="+mn-cs"/>
                          <a:sym typeface="Arial"/>
                        </a:rPr>
                        <a:t>)</a:t>
                      </a:r>
                    </a:p>
                  </a:txBody>
                  <a:tcPr marT="18000" marB="18000" anchor="ctr"/>
                </a:tc>
                <a:tc>
                  <a:txBody>
                    <a:bodyPr/>
                    <a:lstStyle/>
                    <a:p>
                      <a:pPr algn="ctr"/>
                      <a:r>
                        <a:rPr lang="en-US" sz="1200" kern="1200" dirty="0">
                          <a:latin typeface="Arial" panose="020B0604020202020204" pitchFamily="34" charset="0"/>
                          <a:cs typeface="Arial" panose="020B0604020202020204" pitchFamily="34" charset="0"/>
                        </a:rPr>
                        <a:t>...</a:t>
                      </a:r>
                      <a:r>
                        <a:rPr lang="en-US" sz="1200" kern="1200" baseline="0" dirty="0">
                          <a:latin typeface="Arial" panose="020B0604020202020204" pitchFamily="34" charset="0"/>
                          <a:cs typeface="Arial" panose="020B0604020202020204" pitchFamily="34" charset="0"/>
                        </a:rPr>
                        <a:t> </a:t>
                      </a:r>
                      <a:r>
                        <a:rPr lang="ru-RU" sz="1200" kern="1200" baseline="0" dirty="0">
                          <a:latin typeface="Arial" panose="020B0604020202020204" pitchFamily="34" charset="0"/>
                          <a:cs typeface="Arial" panose="020B0604020202020204" pitchFamily="34" charset="0"/>
                        </a:rPr>
                        <a:t>17</a:t>
                      </a:r>
                      <a:r>
                        <a:rPr lang="en-US" sz="1200" kern="1200" baseline="0" dirty="0">
                          <a:latin typeface="Arial" panose="020B0604020202020204" pitchFamily="34" charset="0"/>
                          <a:cs typeface="Arial" panose="020B0604020202020204" pitchFamily="34" charset="0"/>
                        </a:rPr>
                        <a:t> </a:t>
                      </a:r>
                      <a:r>
                        <a:rPr lang="en-US" sz="1200" kern="1200" dirty="0">
                          <a:latin typeface="Arial" panose="020B0604020202020204" pitchFamily="34" charset="0"/>
                          <a:cs typeface="Arial" panose="020B0604020202020204" pitchFamily="34" charset="0"/>
                        </a:rPr>
                        <a:t>...</a:t>
                      </a:r>
                      <a:endParaRPr lang="ru-RU" sz="1200" b="0" kern="1200" dirty="0">
                        <a:solidFill>
                          <a:schemeClr val="dk1"/>
                        </a:solidFill>
                        <a:latin typeface="Arial" panose="020B0604020202020204" pitchFamily="34" charset="0"/>
                        <a:ea typeface="+mn-ea"/>
                        <a:cs typeface="Arial" panose="020B0604020202020204" pitchFamily="34" charset="0"/>
                      </a:endParaRPr>
                    </a:p>
                  </a:txBody>
                  <a:tcPr marT="18000" marB="18000" anchor="ctr"/>
                </a:tc>
                <a:extLst>
                  <a:ext uri="{0D108BD9-81ED-4DB2-BD59-A6C34878D82A}">
                    <a16:rowId xmlns:a16="http://schemas.microsoft.com/office/drawing/2014/main" val="2981076411"/>
                  </a:ext>
                </a:extLst>
              </a:tr>
              <a:tr h="309571">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kk-KZ" sz="1200" dirty="0"/>
                        <a:t>Т</a:t>
                      </a:r>
                      <a:r>
                        <a:rPr lang="ru-RU" sz="1200" dirty="0"/>
                        <a:t>ОП-30 </a:t>
                      </a:r>
                      <a:r>
                        <a:rPr lang="kk-KZ" sz="1200" dirty="0"/>
                        <a:t>Өңірлер бойынша базалық сценарийдегі бос жұмыс орны</a:t>
                      </a:r>
                      <a:endParaRPr lang="ru-RU" sz="1200" b="0" i="0" u="none" strike="noStrike" kern="0" cap="none" dirty="0">
                        <a:solidFill>
                          <a:schemeClr val="dk1"/>
                        </a:solidFill>
                        <a:latin typeface="+mn-lt"/>
                        <a:ea typeface="+mn-ea"/>
                        <a:cs typeface="+mn-cs"/>
                        <a:sym typeface="Arial"/>
                      </a:endParaRPr>
                    </a:p>
                  </a:txBody>
                  <a:tcPr marT="18000" marB="18000" anchor="ctr">
                    <a:solidFill>
                      <a:srgbClr val="007F76">
                        <a:alpha val="20000"/>
                      </a:srgbClr>
                    </a:solidFill>
                  </a:tcPr>
                </a:tc>
                <a:tc>
                  <a:txBody>
                    <a:bodyPr/>
                    <a:lstStyle/>
                    <a:p>
                      <a:pPr algn="ctr"/>
                      <a:r>
                        <a:rPr lang="en-US" sz="1200" kern="1200" dirty="0">
                          <a:latin typeface="Arial" panose="020B0604020202020204" pitchFamily="34" charset="0"/>
                          <a:cs typeface="Arial" panose="020B0604020202020204" pitchFamily="34" charset="0"/>
                        </a:rPr>
                        <a:t>...</a:t>
                      </a:r>
                      <a:r>
                        <a:rPr lang="en-US" sz="1200" kern="1200" baseline="0" dirty="0">
                          <a:latin typeface="Arial" panose="020B0604020202020204" pitchFamily="34" charset="0"/>
                          <a:cs typeface="Arial" panose="020B0604020202020204" pitchFamily="34" charset="0"/>
                        </a:rPr>
                        <a:t> </a:t>
                      </a:r>
                      <a:r>
                        <a:rPr lang="ru-RU" sz="1200" kern="1200" baseline="0" dirty="0">
                          <a:latin typeface="Arial" panose="020B0604020202020204" pitchFamily="34" charset="0"/>
                          <a:cs typeface="Arial" panose="020B0604020202020204" pitchFamily="34" charset="0"/>
                        </a:rPr>
                        <a:t>18</a:t>
                      </a:r>
                      <a:r>
                        <a:rPr lang="en-US" sz="1200" kern="1200" baseline="0" dirty="0">
                          <a:latin typeface="Arial" panose="020B0604020202020204" pitchFamily="34" charset="0"/>
                          <a:cs typeface="Arial" panose="020B0604020202020204" pitchFamily="34" charset="0"/>
                        </a:rPr>
                        <a:t> </a:t>
                      </a:r>
                      <a:r>
                        <a:rPr lang="en-US" sz="1200" kern="1200" dirty="0">
                          <a:latin typeface="Arial" panose="020B0604020202020204" pitchFamily="34" charset="0"/>
                          <a:cs typeface="Arial" panose="020B0604020202020204" pitchFamily="34" charset="0"/>
                        </a:rPr>
                        <a:t>...</a:t>
                      </a:r>
                      <a:endParaRPr lang="ru-RU" sz="1200" b="0" kern="1200" dirty="0">
                        <a:solidFill>
                          <a:schemeClr val="dk1"/>
                        </a:solidFill>
                        <a:latin typeface="Arial" panose="020B0604020202020204" pitchFamily="34" charset="0"/>
                        <a:ea typeface="+mn-ea"/>
                        <a:cs typeface="Arial" panose="020B0604020202020204" pitchFamily="34" charset="0"/>
                      </a:endParaRPr>
                    </a:p>
                  </a:txBody>
                  <a:tcPr marT="18000" marB="18000" anchor="ctr">
                    <a:solidFill>
                      <a:srgbClr val="007F76">
                        <a:alpha val="20000"/>
                      </a:srgbClr>
                    </a:solidFill>
                  </a:tcPr>
                </a:tc>
                <a:extLst>
                  <a:ext uri="{0D108BD9-81ED-4DB2-BD59-A6C34878D82A}">
                    <a16:rowId xmlns:a16="http://schemas.microsoft.com/office/drawing/2014/main" val="2582410141"/>
                  </a:ext>
                </a:extLst>
              </a:tr>
              <a:tr h="309571">
                <a:tc>
                  <a:txBody>
                    <a:bodyPr/>
                    <a:lstStyle/>
                    <a:p>
                      <a:pPr defTabSz="914400"/>
                      <a:r>
                        <a:rPr lang="kk-KZ" sz="1200" dirty="0"/>
                        <a:t>Т</a:t>
                      </a:r>
                      <a:r>
                        <a:rPr lang="ru-RU" sz="1200" dirty="0"/>
                        <a:t>ОП-30 </a:t>
                      </a:r>
                      <a:r>
                        <a:rPr lang="kk-KZ" sz="1200" dirty="0"/>
                        <a:t>Өңірлер бойынша базалық сценарийдегі бос жұмыс орны </a:t>
                      </a:r>
                      <a:r>
                        <a:rPr lang="ru-RU" sz="1200" b="0" i="0" u="none" strike="noStrike" kern="0" cap="none" dirty="0">
                          <a:solidFill>
                            <a:schemeClr val="dk1"/>
                          </a:solidFill>
                          <a:latin typeface="+mn-lt"/>
                          <a:ea typeface="+mn-ea"/>
                          <a:cs typeface="+mn-cs"/>
                          <a:sym typeface="Arial"/>
                        </a:rPr>
                        <a:t>(</a:t>
                      </a:r>
                      <a:r>
                        <a:rPr lang="ru-RU" sz="1200" b="0" i="0" u="none" strike="noStrike" kern="0" cap="none" dirty="0" err="1">
                          <a:solidFill>
                            <a:schemeClr val="dk1"/>
                          </a:solidFill>
                          <a:latin typeface="+mn-lt"/>
                          <a:ea typeface="+mn-ea"/>
                          <a:cs typeface="+mn-cs"/>
                          <a:sym typeface="Arial"/>
                        </a:rPr>
                        <a:t>білікті</a:t>
                      </a:r>
                      <a:r>
                        <a:rPr lang="ru-RU" sz="1200" b="0" i="0" u="none" strike="noStrike" kern="0" cap="none" dirty="0">
                          <a:solidFill>
                            <a:schemeClr val="dk1"/>
                          </a:solidFill>
                          <a:latin typeface="+mn-lt"/>
                          <a:ea typeface="+mn-ea"/>
                          <a:cs typeface="+mn-cs"/>
                          <a:sym typeface="Arial"/>
                        </a:rPr>
                        <a:t> </a:t>
                      </a:r>
                      <a:r>
                        <a:rPr lang="ru-RU" sz="1200" b="0" i="0" u="none" strike="noStrike" kern="0" cap="none" dirty="0" err="1">
                          <a:solidFill>
                            <a:schemeClr val="dk1"/>
                          </a:solidFill>
                          <a:latin typeface="+mn-lt"/>
                          <a:ea typeface="+mn-ea"/>
                          <a:cs typeface="+mn-cs"/>
                          <a:sym typeface="Arial"/>
                        </a:rPr>
                        <a:t>еңбек</a:t>
                      </a:r>
                      <a:r>
                        <a:rPr lang="ru-RU" sz="1200" b="0" i="0" u="none" strike="noStrike" kern="0" cap="none" dirty="0">
                          <a:solidFill>
                            <a:schemeClr val="dk1"/>
                          </a:solidFill>
                          <a:latin typeface="+mn-lt"/>
                          <a:ea typeface="+mn-ea"/>
                          <a:cs typeface="+mn-cs"/>
                          <a:sym typeface="Arial"/>
                        </a:rPr>
                        <a:t>)</a:t>
                      </a:r>
                      <a:endParaRPr lang="ru-KZ" sz="1200" kern="0" dirty="0"/>
                    </a:p>
                  </a:txBody>
                  <a:tcPr marT="18000" marB="18000" anchor="ctr"/>
                </a:tc>
                <a:tc>
                  <a:txBody>
                    <a:bodyPr/>
                    <a:lstStyle/>
                    <a:p>
                      <a:pPr algn="ctr"/>
                      <a:r>
                        <a:rPr lang="en-US" sz="1200" kern="1200" dirty="0">
                          <a:latin typeface="Arial" panose="020B0604020202020204" pitchFamily="34" charset="0"/>
                          <a:cs typeface="Arial" panose="020B0604020202020204" pitchFamily="34" charset="0"/>
                        </a:rPr>
                        <a:t>...</a:t>
                      </a:r>
                      <a:r>
                        <a:rPr lang="en-US" sz="1200" kern="1200" baseline="0" dirty="0">
                          <a:latin typeface="Arial" panose="020B0604020202020204" pitchFamily="34" charset="0"/>
                          <a:cs typeface="Arial" panose="020B0604020202020204" pitchFamily="34" charset="0"/>
                        </a:rPr>
                        <a:t> </a:t>
                      </a:r>
                      <a:r>
                        <a:rPr lang="ru-RU" sz="1200" kern="1200" baseline="0" dirty="0">
                          <a:latin typeface="Arial" panose="020B0604020202020204" pitchFamily="34" charset="0"/>
                          <a:cs typeface="Arial" panose="020B0604020202020204" pitchFamily="34" charset="0"/>
                        </a:rPr>
                        <a:t>19</a:t>
                      </a:r>
                      <a:r>
                        <a:rPr lang="en-US" sz="1200" kern="1200" baseline="0" dirty="0">
                          <a:latin typeface="Arial" panose="020B0604020202020204" pitchFamily="34" charset="0"/>
                          <a:cs typeface="Arial" panose="020B0604020202020204" pitchFamily="34" charset="0"/>
                        </a:rPr>
                        <a:t> </a:t>
                      </a:r>
                      <a:r>
                        <a:rPr lang="en-US" sz="1200" kern="1200" dirty="0">
                          <a:latin typeface="Arial" panose="020B0604020202020204" pitchFamily="34" charset="0"/>
                          <a:cs typeface="Arial" panose="020B0604020202020204" pitchFamily="34" charset="0"/>
                        </a:rPr>
                        <a:t>...</a:t>
                      </a:r>
                      <a:endParaRPr lang="ru-RU" sz="1200" b="0" kern="1200" dirty="0">
                        <a:solidFill>
                          <a:schemeClr val="dk1"/>
                        </a:solidFill>
                        <a:latin typeface="Arial" panose="020B0604020202020204" pitchFamily="34" charset="0"/>
                        <a:ea typeface="+mn-ea"/>
                        <a:cs typeface="Arial" panose="020B0604020202020204" pitchFamily="34" charset="0"/>
                      </a:endParaRPr>
                    </a:p>
                  </a:txBody>
                  <a:tcPr marT="18000" marB="18000" anchor="ctr"/>
                </a:tc>
                <a:extLst>
                  <a:ext uri="{0D108BD9-81ED-4DB2-BD59-A6C34878D82A}">
                    <a16:rowId xmlns:a16="http://schemas.microsoft.com/office/drawing/2014/main" val="2534397655"/>
                  </a:ext>
                </a:extLst>
              </a:tr>
              <a:tr h="309571">
                <a:tc>
                  <a:txBody>
                    <a:bodyPr/>
                    <a:lstStyle/>
                    <a:p>
                      <a:pPr defTabSz="914400"/>
                      <a:r>
                        <a:rPr lang="kk-KZ" sz="1200" dirty="0"/>
                        <a:t>Өңірлер бойынша топ бос жұмыс орындарының болжамы</a:t>
                      </a:r>
                      <a:endParaRPr lang="ru-KZ" sz="1200" kern="0" dirty="0"/>
                    </a:p>
                  </a:txBody>
                  <a:tcPr marT="18000" marB="18000" anchor="ctr">
                    <a:solidFill>
                      <a:srgbClr val="007F76">
                        <a:alpha val="20000"/>
                      </a:srgbClr>
                    </a:solidFill>
                  </a:tcPr>
                </a:tc>
                <a:tc>
                  <a:txBody>
                    <a:bodyPr/>
                    <a:lstStyle/>
                    <a:p>
                      <a:pPr algn="ctr"/>
                      <a:r>
                        <a:rPr lang="en-US" sz="1200" kern="1200" dirty="0">
                          <a:latin typeface="Arial" panose="020B0604020202020204" pitchFamily="34" charset="0"/>
                          <a:cs typeface="Arial" panose="020B0604020202020204" pitchFamily="34" charset="0"/>
                        </a:rPr>
                        <a:t>...</a:t>
                      </a:r>
                      <a:r>
                        <a:rPr lang="en-US" sz="1200" kern="1200" baseline="0" dirty="0">
                          <a:latin typeface="Arial" panose="020B0604020202020204" pitchFamily="34" charset="0"/>
                          <a:cs typeface="Arial" panose="020B0604020202020204" pitchFamily="34" charset="0"/>
                        </a:rPr>
                        <a:t> </a:t>
                      </a:r>
                      <a:r>
                        <a:rPr lang="ru-RU" sz="1200" kern="1200" baseline="0" dirty="0">
                          <a:latin typeface="Arial" panose="020B0604020202020204" pitchFamily="34" charset="0"/>
                          <a:cs typeface="Arial" panose="020B0604020202020204" pitchFamily="34" charset="0"/>
                        </a:rPr>
                        <a:t>20</a:t>
                      </a:r>
                      <a:r>
                        <a:rPr lang="en-US" sz="1200" kern="1200" baseline="0" dirty="0">
                          <a:latin typeface="Arial" panose="020B0604020202020204" pitchFamily="34" charset="0"/>
                          <a:cs typeface="Arial" panose="020B0604020202020204" pitchFamily="34" charset="0"/>
                        </a:rPr>
                        <a:t> </a:t>
                      </a:r>
                      <a:r>
                        <a:rPr lang="en-US" sz="1200" kern="1200" dirty="0">
                          <a:latin typeface="Arial" panose="020B0604020202020204" pitchFamily="34" charset="0"/>
                          <a:cs typeface="Arial" panose="020B0604020202020204" pitchFamily="34" charset="0"/>
                        </a:rPr>
                        <a:t>...</a:t>
                      </a:r>
                      <a:endParaRPr lang="ru-RU" sz="1200" b="0" kern="1200" dirty="0">
                        <a:solidFill>
                          <a:schemeClr val="dk1"/>
                        </a:solidFill>
                        <a:latin typeface="Arial" panose="020B0604020202020204" pitchFamily="34" charset="0"/>
                        <a:ea typeface="+mn-ea"/>
                        <a:cs typeface="Arial" panose="020B0604020202020204" pitchFamily="34" charset="0"/>
                      </a:endParaRPr>
                    </a:p>
                  </a:txBody>
                  <a:tcPr marT="18000" marB="18000" anchor="ctr">
                    <a:solidFill>
                      <a:srgbClr val="007F76">
                        <a:alpha val="20000"/>
                      </a:srgbClr>
                    </a:solidFill>
                  </a:tcPr>
                </a:tc>
                <a:extLst>
                  <a:ext uri="{0D108BD9-81ED-4DB2-BD59-A6C34878D82A}">
                    <a16:rowId xmlns:a16="http://schemas.microsoft.com/office/drawing/2014/main" val="1740989430"/>
                  </a:ext>
                </a:extLst>
              </a:tr>
              <a:tr h="309571">
                <a:tc>
                  <a:txBody>
                    <a:bodyPr/>
                    <a:lstStyle/>
                    <a:p>
                      <a:pPr defTabSz="914400"/>
                      <a:r>
                        <a:rPr lang="kk-KZ" sz="1200" dirty="0"/>
                        <a:t>Өңірлер бойынша топ бос жұмыс орындарының болжамы </a:t>
                      </a:r>
                      <a:r>
                        <a:rPr lang="ru-RU" sz="1200" b="0" i="0" u="none" strike="noStrike" kern="0" cap="none" dirty="0">
                          <a:solidFill>
                            <a:schemeClr val="dk1"/>
                          </a:solidFill>
                          <a:latin typeface="+mn-lt"/>
                          <a:ea typeface="+mn-ea"/>
                          <a:cs typeface="+mn-cs"/>
                          <a:sym typeface="Arial"/>
                        </a:rPr>
                        <a:t>(</a:t>
                      </a:r>
                      <a:r>
                        <a:rPr lang="ru-RU" sz="1200" b="0" i="0" u="none" strike="noStrike" kern="0" cap="none" dirty="0" err="1">
                          <a:solidFill>
                            <a:schemeClr val="dk1"/>
                          </a:solidFill>
                          <a:latin typeface="+mn-lt"/>
                          <a:ea typeface="+mn-ea"/>
                          <a:cs typeface="+mn-cs"/>
                          <a:sym typeface="Arial"/>
                        </a:rPr>
                        <a:t>білікті</a:t>
                      </a:r>
                      <a:r>
                        <a:rPr lang="ru-RU" sz="1200" b="0" i="0" u="none" strike="noStrike" kern="0" cap="none" dirty="0">
                          <a:solidFill>
                            <a:schemeClr val="dk1"/>
                          </a:solidFill>
                          <a:latin typeface="+mn-lt"/>
                          <a:ea typeface="+mn-ea"/>
                          <a:cs typeface="+mn-cs"/>
                          <a:sym typeface="Arial"/>
                        </a:rPr>
                        <a:t> </a:t>
                      </a:r>
                      <a:r>
                        <a:rPr lang="ru-RU" sz="1200" b="0" i="0" u="none" strike="noStrike" kern="0" cap="none" dirty="0" err="1">
                          <a:solidFill>
                            <a:schemeClr val="dk1"/>
                          </a:solidFill>
                          <a:latin typeface="+mn-lt"/>
                          <a:ea typeface="+mn-ea"/>
                          <a:cs typeface="+mn-cs"/>
                          <a:sym typeface="Arial"/>
                        </a:rPr>
                        <a:t>еңбек</a:t>
                      </a:r>
                      <a:r>
                        <a:rPr lang="ru-RU" sz="1200" b="0" i="0" u="none" strike="noStrike" kern="0" cap="none" dirty="0">
                          <a:solidFill>
                            <a:schemeClr val="dk1"/>
                          </a:solidFill>
                          <a:latin typeface="+mn-lt"/>
                          <a:ea typeface="+mn-ea"/>
                          <a:cs typeface="+mn-cs"/>
                          <a:sym typeface="Arial"/>
                        </a:rPr>
                        <a:t>)</a:t>
                      </a:r>
                      <a:endParaRPr lang="ru-KZ" sz="1200" kern="0" dirty="0"/>
                    </a:p>
                  </a:txBody>
                  <a:tcPr marT="18000" marB="18000" anchor="ctr"/>
                </a:tc>
                <a:tc>
                  <a:txBody>
                    <a:bodyPr/>
                    <a:lstStyle/>
                    <a:p>
                      <a:pPr algn="ctr"/>
                      <a:r>
                        <a:rPr lang="en-US" sz="1200" kern="1200" dirty="0">
                          <a:latin typeface="Arial" panose="020B0604020202020204" pitchFamily="34" charset="0"/>
                          <a:cs typeface="Arial" panose="020B0604020202020204" pitchFamily="34" charset="0"/>
                        </a:rPr>
                        <a:t>...</a:t>
                      </a:r>
                      <a:r>
                        <a:rPr lang="en-US" sz="1200" kern="1200" baseline="0" dirty="0">
                          <a:latin typeface="Arial" panose="020B0604020202020204" pitchFamily="34" charset="0"/>
                          <a:cs typeface="Arial" panose="020B0604020202020204" pitchFamily="34" charset="0"/>
                        </a:rPr>
                        <a:t> </a:t>
                      </a:r>
                      <a:r>
                        <a:rPr lang="ru-RU" sz="1200" kern="1200" baseline="0" dirty="0">
                          <a:latin typeface="Arial" panose="020B0604020202020204" pitchFamily="34" charset="0"/>
                          <a:cs typeface="Arial" panose="020B0604020202020204" pitchFamily="34" charset="0"/>
                        </a:rPr>
                        <a:t>21</a:t>
                      </a:r>
                      <a:r>
                        <a:rPr lang="en-US" sz="1200" kern="1200" baseline="0" dirty="0">
                          <a:latin typeface="Arial" panose="020B0604020202020204" pitchFamily="34" charset="0"/>
                          <a:cs typeface="Arial" panose="020B0604020202020204" pitchFamily="34" charset="0"/>
                        </a:rPr>
                        <a:t> </a:t>
                      </a:r>
                      <a:r>
                        <a:rPr lang="en-US" sz="1200" kern="1200" dirty="0">
                          <a:latin typeface="Arial" panose="020B0604020202020204" pitchFamily="34" charset="0"/>
                          <a:cs typeface="Arial" panose="020B0604020202020204" pitchFamily="34" charset="0"/>
                        </a:rPr>
                        <a:t>...</a:t>
                      </a:r>
                      <a:endParaRPr lang="ru-RU" sz="1200" b="0" kern="1200" dirty="0">
                        <a:solidFill>
                          <a:schemeClr val="dk1"/>
                        </a:solidFill>
                        <a:latin typeface="Arial" panose="020B0604020202020204" pitchFamily="34" charset="0"/>
                        <a:ea typeface="+mn-ea"/>
                        <a:cs typeface="Arial" panose="020B0604020202020204" pitchFamily="34" charset="0"/>
                      </a:endParaRPr>
                    </a:p>
                  </a:txBody>
                  <a:tcPr marT="18000" marB="18000" anchor="ctr"/>
                </a:tc>
                <a:extLst>
                  <a:ext uri="{0D108BD9-81ED-4DB2-BD59-A6C34878D82A}">
                    <a16:rowId xmlns:a16="http://schemas.microsoft.com/office/drawing/2014/main" val="77672518"/>
                  </a:ext>
                </a:extLst>
              </a:tr>
            </a:tbl>
          </a:graphicData>
        </a:graphic>
      </p:graphicFrame>
      <p:graphicFrame>
        <p:nvGraphicFramePr>
          <p:cNvPr id="7" name="Таблица 6">
            <a:extLst>
              <a:ext uri="{FF2B5EF4-FFF2-40B4-BE49-F238E27FC236}">
                <a16:creationId xmlns:a16="http://schemas.microsoft.com/office/drawing/2014/main" id="{645A8037-E606-BE58-0F46-2C49C0070E81}"/>
              </a:ext>
            </a:extLst>
          </p:cNvPr>
          <p:cNvGraphicFramePr>
            <a:graphicFrameLocks noGrp="1"/>
          </p:cNvGraphicFramePr>
          <p:nvPr>
            <p:extLst>
              <p:ext uri="{D42A27DB-BD31-4B8C-83A1-F6EECF244321}">
                <p14:modId xmlns:p14="http://schemas.microsoft.com/office/powerpoint/2010/main" val="4232520055"/>
              </p:ext>
            </p:extLst>
          </p:nvPr>
        </p:nvGraphicFramePr>
        <p:xfrm>
          <a:off x="7209711" y="927594"/>
          <a:ext cx="4821078" cy="5565386"/>
        </p:xfrm>
        <a:graphic>
          <a:graphicData uri="http://schemas.openxmlformats.org/drawingml/2006/table">
            <a:tbl>
              <a:tblPr bandRow="1">
                <a:tableStyleId>{5C22544A-7EE6-4342-B048-85BDC9FD1C3A}</a:tableStyleId>
              </a:tblPr>
              <a:tblGrid>
                <a:gridCol w="3753853">
                  <a:extLst>
                    <a:ext uri="{9D8B030D-6E8A-4147-A177-3AD203B41FA5}">
                      <a16:colId xmlns:a16="http://schemas.microsoft.com/office/drawing/2014/main" val="2661863727"/>
                    </a:ext>
                  </a:extLst>
                </a:gridCol>
                <a:gridCol w="1067225">
                  <a:extLst>
                    <a:ext uri="{9D8B030D-6E8A-4147-A177-3AD203B41FA5}">
                      <a16:colId xmlns:a16="http://schemas.microsoft.com/office/drawing/2014/main" val="969258094"/>
                    </a:ext>
                  </a:extLst>
                </a:gridCol>
              </a:tblGrid>
              <a:tr h="257420">
                <a:tc>
                  <a:txBody>
                    <a:bodyPr/>
                    <a:lstStyle/>
                    <a:p>
                      <a:pPr>
                        <a:lnSpc>
                          <a:spcPct val="107000"/>
                        </a:lnSpc>
                        <a:spcAft>
                          <a:spcPts val="0"/>
                        </a:spcAft>
                      </a:pPr>
                      <a:r>
                        <a:rPr lang="ru-RU" sz="1200" b="0" i="0" u="none" strike="noStrike" cap="none" dirty="0">
                          <a:solidFill>
                            <a:srgbClr val="000000"/>
                          </a:solidFill>
                          <a:effectLst/>
                          <a:latin typeface="Arial" panose="020B0604020202020204" pitchFamily="34" charset="0"/>
                          <a:ea typeface="Calibri" panose="020F0502020204030204" pitchFamily="34" charset="0"/>
                          <a:cs typeface="Arial" panose="020B0604020202020204" pitchFamily="34" charset="0"/>
                          <a:sym typeface="Arial"/>
                        </a:rPr>
                        <a:t>АБАЙ</a:t>
                      </a:r>
                    </a:p>
                  </a:txBody>
                  <a:tcPr marL="68580" marR="68580" marT="0" marB="0" anchor="ctr">
                    <a:solidFill>
                      <a:srgbClr val="007F76">
                        <a:alpha val="20000"/>
                      </a:srgbClr>
                    </a:solidFill>
                  </a:tcPr>
                </a:tc>
                <a:tc>
                  <a:txBody>
                    <a:bodyPr/>
                    <a:lstStyle/>
                    <a:p>
                      <a:pPr algn="ctr"/>
                      <a:r>
                        <a:rPr lang="en-US" sz="1200" kern="1200" dirty="0">
                          <a:latin typeface="Arial" panose="020B0604020202020204" pitchFamily="34" charset="0"/>
                          <a:cs typeface="Arial" panose="020B0604020202020204" pitchFamily="34" charset="0"/>
                        </a:rPr>
                        <a:t>...</a:t>
                      </a:r>
                      <a:r>
                        <a:rPr lang="en-US" sz="1200" kern="1200" baseline="0" dirty="0">
                          <a:latin typeface="Arial" panose="020B0604020202020204" pitchFamily="34" charset="0"/>
                          <a:cs typeface="Arial" panose="020B0604020202020204" pitchFamily="34" charset="0"/>
                        </a:rPr>
                        <a:t> </a:t>
                      </a:r>
                      <a:r>
                        <a:rPr lang="ru-RU" sz="1200" kern="1200" baseline="0" dirty="0">
                          <a:latin typeface="Arial" panose="020B0604020202020204" pitchFamily="34" charset="0"/>
                          <a:cs typeface="Arial" panose="020B0604020202020204" pitchFamily="34" charset="0"/>
                        </a:rPr>
                        <a:t>23</a:t>
                      </a:r>
                      <a:r>
                        <a:rPr lang="en-US" sz="1200" kern="1200" baseline="0" dirty="0">
                          <a:latin typeface="Arial" panose="020B0604020202020204" pitchFamily="34" charset="0"/>
                          <a:cs typeface="Arial" panose="020B0604020202020204" pitchFamily="34" charset="0"/>
                        </a:rPr>
                        <a:t> </a:t>
                      </a:r>
                      <a:r>
                        <a:rPr lang="en-US" sz="1200" kern="1200" dirty="0">
                          <a:latin typeface="Arial" panose="020B0604020202020204" pitchFamily="34" charset="0"/>
                          <a:cs typeface="Arial" panose="020B0604020202020204" pitchFamily="34" charset="0"/>
                        </a:rPr>
                        <a:t>...</a:t>
                      </a:r>
                      <a:endParaRPr lang="ru-RU" sz="1200" b="0" kern="1200" dirty="0">
                        <a:solidFill>
                          <a:schemeClr val="dk1"/>
                        </a:solidFill>
                        <a:latin typeface="Arial" panose="020B0604020202020204" pitchFamily="34" charset="0"/>
                        <a:ea typeface="+mn-ea"/>
                        <a:cs typeface="Arial" panose="020B0604020202020204" pitchFamily="34" charset="0"/>
                      </a:endParaRPr>
                    </a:p>
                  </a:txBody>
                  <a:tcPr marT="18000" marB="18000" anchor="ctr">
                    <a:solidFill>
                      <a:srgbClr val="007F76">
                        <a:alpha val="20000"/>
                      </a:srgbClr>
                    </a:solidFill>
                  </a:tcPr>
                </a:tc>
                <a:extLst>
                  <a:ext uri="{0D108BD9-81ED-4DB2-BD59-A6C34878D82A}">
                    <a16:rowId xmlns:a16="http://schemas.microsoft.com/office/drawing/2014/main" val="453001645"/>
                  </a:ext>
                </a:extLst>
              </a:tr>
              <a:tr h="257420">
                <a:tc>
                  <a:txBody>
                    <a:bodyPr/>
                    <a:lstStyle/>
                    <a:p>
                      <a:pPr>
                        <a:lnSpc>
                          <a:spcPct val="107000"/>
                        </a:lnSpc>
                        <a:spcAft>
                          <a:spcPts val="0"/>
                        </a:spcAft>
                      </a:pPr>
                      <a:r>
                        <a:rPr lang="ru-RU" sz="1200" dirty="0">
                          <a:solidFill>
                            <a:srgbClr val="000000"/>
                          </a:solidFill>
                          <a:effectLst/>
                          <a:latin typeface="Arial" panose="020B0604020202020204" pitchFamily="34" charset="0"/>
                          <a:ea typeface="Calibri" panose="020F0502020204030204" pitchFamily="34" charset="0"/>
                          <a:cs typeface="Arial" panose="020B0604020202020204" pitchFamily="34" charset="0"/>
                        </a:rPr>
                        <a:t>АҚМОЛА</a:t>
                      </a:r>
                      <a:endParaRPr lang="ru-RU" sz="1200" dirty="0">
                        <a:effectLst/>
                        <a:latin typeface="Arial" panose="020B0604020202020204" pitchFamily="34" charset="0"/>
                        <a:ea typeface="Calibri" panose="020F0502020204030204" pitchFamily="34" charset="0"/>
                        <a:cs typeface="Arial" panose="020B0604020202020204" pitchFamily="34" charset="0"/>
                      </a:endParaRPr>
                    </a:p>
                  </a:txBody>
                  <a:tcPr marL="68580" marR="68580" marT="0" marB="0" anchor="ctr"/>
                </a:tc>
                <a:tc>
                  <a:txBody>
                    <a:bodyPr/>
                    <a:lstStyle/>
                    <a:p>
                      <a:pPr algn="ctr"/>
                      <a:r>
                        <a:rPr lang="en-US" sz="1200" kern="1200" dirty="0">
                          <a:latin typeface="Arial" panose="020B0604020202020204" pitchFamily="34" charset="0"/>
                          <a:cs typeface="Arial" panose="020B0604020202020204" pitchFamily="34" charset="0"/>
                        </a:rPr>
                        <a:t>...</a:t>
                      </a:r>
                      <a:r>
                        <a:rPr lang="en-US" sz="1200" kern="1200" baseline="0" dirty="0">
                          <a:latin typeface="Arial" panose="020B0604020202020204" pitchFamily="34" charset="0"/>
                          <a:cs typeface="Arial" panose="020B0604020202020204" pitchFamily="34" charset="0"/>
                        </a:rPr>
                        <a:t> </a:t>
                      </a:r>
                      <a:r>
                        <a:rPr lang="ru-RU" sz="1200" kern="1200" baseline="0" dirty="0">
                          <a:latin typeface="Arial" panose="020B0604020202020204" pitchFamily="34" charset="0"/>
                          <a:cs typeface="Arial" panose="020B0604020202020204" pitchFamily="34" charset="0"/>
                        </a:rPr>
                        <a:t>26</a:t>
                      </a:r>
                      <a:r>
                        <a:rPr lang="en-US" sz="1200" kern="1200" baseline="0" dirty="0">
                          <a:latin typeface="Arial" panose="020B0604020202020204" pitchFamily="34" charset="0"/>
                          <a:cs typeface="Arial" panose="020B0604020202020204" pitchFamily="34" charset="0"/>
                        </a:rPr>
                        <a:t> </a:t>
                      </a:r>
                      <a:r>
                        <a:rPr lang="en-US" sz="1200" kern="1200" dirty="0">
                          <a:latin typeface="Arial" panose="020B0604020202020204" pitchFamily="34" charset="0"/>
                          <a:cs typeface="Arial" panose="020B0604020202020204" pitchFamily="34" charset="0"/>
                        </a:rPr>
                        <a:t>...</a:t>
                      </a:r>
                      <a:endParaRPr lang="ru-RU" sz="1200" b="0" kern="1200" dirty="0">
                        <a:solidFill>
                          <a:schemeClr val="dk1"/>
                        </a:solidFill>
                        <a:latin typeface="Arial" panose="020B0604020202020204" pitchFamily="34" charset="0"/>
                        <a:ea typeface="+mn-ea"/>
                        <a:cs typeface="Arial" panose="020B0604020202020204" pitchFamily="34" charset="0"/>
                      </a:endParaRPr>
                    </a:p>
                  </a:txBody>
                  <a:tcPr marT="18000" marB="18000" anchor="ctr"/>
                </a:tc>
                <a:extLst>
                  <a:ext uri="{0D108BD9-81ED-4DB2-BD59-A6C34878D82A}">
                    <a16:rowId xmlns:a16="http://schemas.microsoft.com/office/drawing/2014/main" val="3454847546"/>
                  </a:ext>
                </a:extLst>
              </a:tr>
              <a:tr h="257420">
                <a:tc>
                  <a:txBody>
                    <a:bodyPr/>
                    <a:lstStyle/>
                    <a:p>
                      <a:pPr>
                        <a:lnSpc>
                          <a:spcPct val="107000"/>
                        </a:lnSpc>
                        <a:spcAft>
                          <a:spcPts val="0"/>
                        </a:spcAft>
                      </a:pPr>
                      <a:r>
                        <a:rPr lang="ru-RU" sz="1200" dirty="0">
                          <a:solidFill>
                            <a:srgbClr val="000000"/>
                          </a:solidFill>
                          <a:effectLst/>
                          <a:latin typeface="Arial" panose="020B0604020202020204" pitchFamily="34" charset="0"/>
                          <a:ea typeface="Calibri" panose="020F0502020204030204" pitchFamily="34" charset="0"/>
                          <a:cs typeface="Arial" panose="020B0604020202020204" pitchFamily="34" charset="0"/>
                        </a:rPr>
                        <a:t>АҚТӨБЕ</a:t>
                      </a:r>
                      <a:endParaRPr lang="ru-RU" sz="1200" dirty="0">
                        <a:effectLst/>
                        <a:latin typeface="Arial" panose="020B0604020202020204" pitchFamily="34" charset="0"/>
                        <a:ea typeface="Calibri" panose="020F0502020204030204" pitchFamily="34" charset="0"/>
                        <a:cs typeface="Arial" panose="020B0604020202020204" pitchFamily="34" charset="0"/>
                      </a:endParaRPr>
                    </a:p>
                  </a:txBody>
                  <a:tcPr marL="68580" marR="68580" marT="0" marB="0" anchor="ctr">
                    <a:solidFill>
                      <a:srgbClr val="007F76">
                        <a:alpha val="20000"/>
                      </a:srgbClr>
                    </a:solidFill>
                  </a:tcPr>
                </a:tc>
                <a:tc>
                  <a:txBody>
                    <a:bodyPr/>
                    <a:lstStyle/>
                    <a:p>
                      <a:pPr algn="ctr"/>
                      <a:r>
                        <a:rPr lang="en-US" sz="1200" kern="1200" dirty="0">
                          <a:latin typeface="Arial" panose="020B0604020202020204" pitchFamily="34" charset="0"/>
                          <a:cs typeface="Arial" panose="020B0604020202020204" pitchFamily="34" charset="0"/>
                        </a:rPr>
                        <a:t>...</a:t>
                      </a:r>
                      <a:r>
                        <a:rPr lang="en-US" sz="1200" kern="1200" baseline="0" dirty="0">
                          <a:latin typeface="Arial" panose="020B0604020202020204" pitchFamily="34" charset="0"/>
                          <a:cs typeface="Arial" panose="020B0604020202020204" pitchFamily="34" charset="0"/>
                        </a:rPr>
                        <a:t> </a:t>
                      </a:r>
                      <a:r>
                        <a:rPr lang="ru-RU" sz="1200" kern="1200" baseline="0" dirty="0">
                          <a:latin typeface="Arial" panose="020B0604020202020204" pitchFamily="34" charset="0"/>
                          <a:cs typeface="Arial" panose="020B0604020202020204" pitchFamily="34" charset="0"/>
                        </a:rPr>
                        <a:t>29</a:t>
                      </a:r>
                      <a:r>
                        <a:rPr lang="en-US" sz="1200" kern="1200" baseline="0" dirty="0">
                          <a:latin typeface="Arial" panose="020B0604020202020204" pitchFamily="34" charset="0"/>
                          <a:cs typeface="Arial" panose="020B0604020202020204" pitchFamily="34" charset="0"/>
                        </a:rPr>
                        <a:t> </a:t>
                      </a:r>
                      <a:r>
                        <a:rPr lang="en-US" sz="1200" kern="1200" dirty="0">
                          <a:latin typeface="Arial" panose="020B0604020202020204" pitchFamily="34" charset="0"/>
                          <a:cs typeface="Arial" panose="020B0604020202020204" pitchFamily="34" charset="0"/>
                        </a:rPr>
                        <a:t>...</a:t>
                      </a:r>
                      <a:endParaRPr lang="ru-RU" sz="1200" b="0" kern="1200" dirty="0">
                        <a:solidFill>
                          <a:schemeClr val="dk1"/>
                        </a:solidFill>
                        <a:latin typeface="Arial" panose="020B0604020202020204" pitchFamily="34" charset="0"/>
                        <a:ea typeface="+mn-ea"/>
                        <a:cs typeface="Arial" panose="020B0604020202020204" pitchFamily="34" charset="0"/>
                      </a:endParaRPr>
                    </a:p>
                  </a:txBody>
                  <a:tcPr marT="18000" marB="18000" anchor="ctr">
                    <a:solidFill>
                      <a:srgbClr val="007F76">
                        <a:alpha val="20000"/>
                      </a:srgbClr>
                    </a:solidFill>
                  </a:tcPr>
                </a:tc>
                <a:extLst>
                  <a:ext uri="{0D108BD9-81ED-4DB2-BD59-A6C34878D82A}">
                    <a16:rowId xmlns:a16="http://schemas.microsoft.com/office/drawing/2014/main" val="2234884969"/>
                  </a:ext>
                </a:extLst>
              </a:tr>
              <a:tr h="257420">
                <a:tc>
                  <a:txBody>
                    <a:bodyPr/>
                    <a:lstStyle/>
                    <a:p>
                      <a:pPr>
                        <a:lnSpc>
                          <a:spcPct val="107000"/>
                        </a:lnSpc>
                        <a:spcAft>
                          <a:spcPts val="0"/>
                        </a:spcAft>
                      </a:pPr>
                      <a:r>
                        <a:rPr lang="ru-RU" sz="1200" dirty="0">
                          <a:solidFill>
                            <a:srgbClr val="000000"/>
                          </a:solidFill>
                          <a:effectLst/>
                          <a:latin typeface="Arial" panose="020B0604020202020204" pitchFamily="34" charset="0"/>
                          <a:ea typeface="Calibri" panose="020F0502020204030204" pitchFamily="34" charset="0"/>
                          <a:cs typeface="Arial" panose="020B0604020202020204" pitchFamily="34" charset="0"/>
                        </a:rPr>
                        <a:t>АЛМАТЫ</a:t>
                      </a:r>
                      <a:endParaRPr lang="ru-RU" sz="1200" dirty="0">
                        <a:effectLst/>
                        <a:latin typeface="Arial" panose="020B0604020202020204" pitchFamily="34" charset="0"/>
                        <a:ea typeface="Calibri" panose="020F0502020204030204" pitchFamily="34" charset="0"/>
                        <a:cs typeface="Arial" panose="020B0604020202020204" pitchFamily="34" charset="0"/>
                      </a:endParaRPr>
                    </a:p>
                  </a:txBody>
                  <a:tcPr marL="68580" marR="68580" marT="0" marB="0" anchor="ctr"/>
                </a:tc>
                <a:tc>
                  <a:txBody>
                    <a:bodyPr/>
                    <a:lstStyle/>
                    <a:p>
                      <a:pPr algn="ctr"/>
                      <a:r>
                        <a:rPr lang="en-US" sz="1200" kern="1200" dirty="0">
                          <a:latin typeface="Arial" panose="020B0604020202020204" pitchFamily="34" charset="0"/>
                          <a:cs typeface="Arial" panose="020B0604020202020204" pitchFamily="34" charset="0"/>
                        </a:rPr>
                        <a:t>...</a:t>
                      </a:r>
                      <a:r>
                        <a:rPr lang="ru-RU" sz="1200" kern="1200" dirty="0">
                          <a:latin typeface="Arial" panose="020B0604020202020204" pitchFamily="34" charset="0"/>
                          <a:cs typeface="Arial" panose="020B0604020202020204" pitchFamily="34" charset="0"/>
                        </a:rPr>
                        <a:t> </a:t>
                      </a:r>
                      <a:r>
                        <a:rPr lang="ru-RU" sz="1200" kern="1200" baseline="0" dirty="0">
                          <a:latin typeface="Arial" panose="020B0604020202020204" pitchFamily="34" charset="0"/>
                          <a:cs typeface="Arial" panose="020B0604020202020204" pitchFamily="34" charset="0"/>
                        </a:rPr>
                        <a:t>32</a:t>
                      </a:r>
                      <a:r>
                        <a:rPr lang="en-US" sz="1200" kern="1200" baseline="0" dirty="0">
                          <a:latin typeface="Arial" panose="020B0604020202020204" pitchFamily="34" charset="0"/>
                          <a:cs typeface="Arial" panose="020B0604020202020204" pitchFamily="34" charset="0"/>
                        </a:rPr>
                        <a:t> </a:t>
                      </a:r>
                      <a:r>
                        <a:rPr lang="en-US" sz="1200" kern="1200" dirty="0">
                          <a:latin typeface="Arial" panose="020B0604020202020204" pitchFamily="34" charset="0"/>
                          <a:cs typeface="Arial" panose="020B0604020202020204" pitchFamily="34" charset="0"/>
                        </a:rPr>
                        <a:t>...</a:t>
                      </a:r>
                      <a:endParaRPr lang="ru-RU" sz="1200" b="0" kern="1200" dirty="0">
                        <a:solidFill>
                          <a:schemeClr val="dk1"/>
                        </a:solidFill>
                        <a:latin typeface="Arial" panose="020B0604020202020204" pitchFamily="34" charset="0"/>
                        <a:ea typeface="+mn-ea"/>
                        <a:cs typeface="Arial" panose="020B0604020202020204" pitchFamily="34" charset="0"/>
                      </a:endParaRPr>
                    </a:p>
                  </a:txBody>
                  <a:tcPr marT="18000" marB="18000" anchor="ctr"/>
                </a:tc>
                <a:extLst>
                  <a:ext uri="{0D108BD9-81ED-4DB2-BD59-A6C34878D82A}">
                    <a16:rowId xmlns:a16="http://schemas.microsoft.com/office/drawing/2014/main" val="147917036"/>
                  </a:ext>
                </a:extLst>
              </a:tr>
              <a:tr h="257420">
                <a:tc>
                  <a:txBody>
                    <a:bodyPr/>
                    <a:lstStyle/>
                    <a:p>
                      <a:pPr>
                        <a:lnSpc>
                          <a:spcPct val="107000"/>
                        </a:lnSpc>
                        <a:spcAft>
                          <a:spcPts val="0"/>
                        </a:spcAft>
                      </a:pPr>
                      <a:r>
                        <a:rPr lang="ru-RU" sz="1200" dirty="0">
                          <a:solidFill>
                            <a:srgbClr val="000000"/>
                          </a:solidFill>
                          <a:effectLst/>
                          <a:latin typeface="Arial" panose="020B0604020202020204" pitchFamily="34" charset="0"/>
                          <a:ea typeface="Calibri" panose="020F0502020204030204" pitchFamily="34" charset="0"/>
                          <a:cs typeface="Arial" panose="020B0604020202020204" pitchFamily="34" charset="0"/>
                        </a:rPr>
                        <a:t>АТЫРАУ</a:t>
                      </a:r>
                      <a:endParaRPr lang="ru-RU" sz="1200" dirty="0">
                        <a:effectLst/>
                        <a:latin typeface="Arial" panose="020B0604020202020204" pitchFamily="34" charset="0"/>
                        <a:ea typeface="Calibri" panose="020F0502020204030204" pitchFamily="34" charset="0"/>
                        <a:cs typeface="Arial" panose="020B0604020202020204" pitchFamily="34" charset="0"/>
                      </a:endParaRPr>
                    </a:p>
                  </a:txBody>
                  <a:tcPr marL="68580" marR="68580" marT="0" marB="0" anchor="ctr">
                    <a:solidFill>
                      <a:srgbClr val="007F76">
                        <a:alpha val="20000"/>
                      </a:srgbClr>
                    </a:solidFill>
                  </a:tcPr>
                </a:tc>
                <a:tc>
                  <a:txBody>
                    <a:bodyPr/>
                    <a:lstStyle/>
                    <a:p>
                      <a:pPr algn="ctr"/>
                      <a:r>
                        <a:rPr lang="en-US" sz="1200" kern="1200" dirty="0">
                          <a:latin typeface="Arial" panose="020B0604020202020204" pitchFamily="34" charset="0"/>
                          <a:cs typeface="Arial" panose="020B0604020202020204" pitchFamily="34" charset="0"/>
                        </a:rPr>
                        <a:t>...</a:t>
                      </a:r>
                      <a:r>
                        <a:rPr lang="en-US" sz="1200" kern="1200" baseline="0" dirty="0">
                          <a:latin typeface="Arial" panose="020B0604020202020204" pitchFamily="34" charset="0"/>
                          <a:cs typeface="Arial" panose="020B0604020202020204" pitchFamily="34" charset="0"/>
                        </a:rPr>
                        <a:t> </a:t>
                      </a:r>
                      <a:r>
                        <a:rPr lang="ru-RU" sz="1200" kern="1200" baseline="0" dirty="0">
                          <a:latin typeface="Arial" panose="020B0604020202020204" pitchFamily="34" charset="0"/>
                          <a:cs typeface="Arial" panose="020B0604020202020204" pitchFamily="34" charset="0"/>
                        </a:rPr>
                        <a:t>35</a:t>
                      </a:r>
                      <a:r>
                        <a:rPr lang="en-US" sz="1200" kern="1200" baseline="0" dirty="0">
                          <a:latin typeface="Arial" panose="020B0604020202020204" pitchFamily="34" charset="0"/>
                          <a:cs typeface="Arial" panose="020B0604020202020204" pitchFamily="34" charset="0"/>
                        </a:rPr>
                        <a:t> </a:t>
                      </a:r>
                      <a:r>
                        <a:rPr lang="en-US" sz="1200" kern="1200" dirty="0">
                          <a:latin typeface="Arial" panose="020B0604020202020204" pitchFamily="34" charset="0"/>
                          <a:cs typeface="Arial" panose="020B0604020202020204" pitchFamily="34" charset="0"/>
                        </a:rPr>
                        <a:t>...</a:t>
                      </a:r>
                      <a:endParaRPr lang="ru-RU" sz="1200" b="0" kern="1200" dirty="0">
                        <a:solidFill>
                          <a:schemeClr val="dk1"/>
                        </a:solidFill>
                        <a:latin typeface="Arial" panose="020B0604020202020204" pitchFamily="34" charset="0"/>
                        <a:ea typeface="+mn-ea"/>
                        <a:cs typeface="Arial" panose="020B0604020202020204" pitchFamily="34" charset="0"/>
                      </a:endParaRPr>
                    </a:p>
                  </a:txBody>
                  <a:tcPr marT="18000" marB="18000" anchor="ctr">
                    <a:solidFill>
                      <a:srgbClr val="007F76">
                        <a:alpha val="20000"/>
                      </a:srgbClr>
                    </a:solidFill>
                  </a:tcPr>
                </a:tc>
                <a:extLst>
                  <a:ext uri="{0D108BD9-81ED-4DB2-BD59-A6C34878D82A}">
                    <a16:rowId xmlns:a16="http://schemas.microsoft.com/office/drawing/2014/main" val="4076995233"/>
                  </a:ext>
                </a:extLst>
              </a:tr>
              <a:tr h="257420">
                <a:tc>
                  <a:txBody>
                    <a:bodyPr/>
                    <a:lstStyle/>
                    <a:p>
                      <a:pPr>
                        <a:lnSpc>
                          <a:spcPct val="107000"/>
                        </a:lnSpc>
                        <a:spcAft>
                          <a:spcPts val="0"/>
                        </a:spcAft>
                      </a:pPr>
                      <a:r>
                        <a:rPr lang="ru-RU" sz="1200" dirty="0">
                          <a:solidFill>
                            <a:srgbClr val="000000"/>
                          </a:solidFill>
                          <a:effectLst/>
                          <a:latin typeface="Arial" panose="020B0604020202020204" pitchFamily="34" charset="0"/>
                          <a:ea typeface="Calibri" panose="020F0502020204030204" pitchFamily="34" charset="0"/>
                          <a:cs typeface="Arial" panose="020B0604020202020204" pitchFamily="34" charset="0"/>
                        </a:rPr>
                        <a:t>Б.-ҚАЗАҚСТАН</a:t>
                      </a:r>
                      <a:endParaRPr lang="ru-RU" sz="1200" dirty="0">
                        <a:effectLst/>
                        <a:latin typeface="Arial" panose="020B0604020202020204" pitchFamily="34" charset="0"/>
                        <a:ea typeface="Calibri" panose="020F0502020204030204" pitchFamily="34" charset="0"/>
                        <a:cs typeface="Arial" panose="020B0604020202020204" pitchFamily="34" charset="0"/>
                      </a:endParaRPr>
                    </a:p>
                  </a:txBody>
                  <a:tcPr marL="68580" marR="68580" marT="0" marB="0" anchor="ctr"/>
                </a:tc>
                <a:tc>
                  <a:txBody>
                    <a:bodyPr/>
                    <a:lstStyle/>
                    <a:p>
                      <a:pPr algn="ctr"/>
                      <a:r>
                        <a:rPr lang="en-US" sz="1200" kern="1200" dirty="0">
                          <a:latin typeface="Arial" panose="020B0604020202020204" pitchFamily="34" charset="0"/>
                          <a:cs typeface="Arial" panose="020B0604020202020204" pitchFamily="34" charset="0"/>
                        </a:rPr>
                        <a:t>...</a:t>
                      </a:r>
                      <a:r>
                        <a:rPr lang="en-US" sz="1200" kern="1200" baseline="0" dirty="0">
                          <a:latin typeface="Arial" panose="020B0604020202020204" pitchFamily="34" charset="0"/>
                          <a:cs typeface="Arial" panose="020B0604020202020204" pitchFamily="34" charset="0"/>
                        </a:rPr>
                        <a:t> </a:t>
                      </a:r>
                      <a:r>
                        <a:rPr lang="ru-RU" sz="1200" kern="1200" baseline="0" dirty="0">
                          <a:latin typeface="Arial" panose="020B0604020202020204" pitchFamily="34" charset="0"/>
                          <a:cs typeface="Arial" panose="020B0604020202020204" pitchFamily="34" charset="0"/>
                        </a:rPr>
                        <a:t>38</a:t>
                      </a:r>
                      <a:r>
                        <a:rPr lang="en-US" sz="1200" kern="1200" baseline="0" dirty="0">
                          <a:latin typeface="Arial" panose="020B0604020202020204" pitchFamily="34" charset="0"/>
                          <a:cs typeface="Arial" panose="020B0604020202020204" pitchFamily="34" charset="0"/>
                        </a:rPr>
                        <a:t> </a:t>
                      </a:r>
                      <a:r>
                        <a:rPr lang="en-US" sz="1200" kern="1200" dirty="0">
                          <a:latin typeface="Arial" panose="020B0604020202020204" pitchFamily="34" charset="0"/>
                          <a:cs typeface="Arial" panose="020B0604020202020204" pitchFamily="34" charset="0"/>
                        </a:rPr>
                        <a:t>...</a:t>
                      </a:r>
                      <a:endParaRPr lang="ru-RU" sz="1200" b="0" kern="1200" dirty="0">
                        <a:solidFill>
                          <a:schemeClr val="dk1"/>
                        </a:solidFill>
                        <a:latin typeface="Arial" panose="020B0604020202020204" pitchFamily="34" charset="0"/>
                        <a:ea typeface="+mn-ea"/>
                        <a:cs typeface="Arial" panose="020B0604020202020204" pitchFamily="34" charset="0"/>
                      </a:endParaRPr>
                    </a:p>
                  </a:txBody>
                  <a:tcPr marT="18000" marB="18000" anchor="ctr"/>
                </a:tc>
                <a:extLst>
                  <a:ext uri="{0D108BD9-81ED-4DB2-BD59-A6C34878D82A}">
                    <a16:rowId xmlns:a16="http://schemas.microsoft.com/office/drawing/2014/main" val="2754993711"/>
                  </a:ext>
                </a:extLst>
              </a:tr>
              <a:tr h="257420">
                <a:tc>
                  <a:txBody>
                    <a:bodyPr/>
                    <a:lstStyle/>
                    <a:p>
                      <a:pPr>
                        <a:lnSpc>
                          <a:spcPct val="107000"/>
                        </a:lnSpc>
                        <a:spcAft>
                          <a:spcPts val="0"/>
                        </a:spcAft>
                      </a:pPr>
                      <a:r>
                        <a:rPr lang="ru-RU" sz="1200" dirty="0">
                          <a:solidFill>
                            <a:srgbClr val="000000"/>
                          </a:solidFill>
                          <a:effectLst/>
                          <a:latin typeface="Arial" panose="020B0604020202020204" pitchFamily="34" charset="0"/>
                          <a:ea typeface="Calibri" panose="020F0502020204030204" pitchFamily="34" charset="0"/>
                          <a:cs typeface="Arial" panose="020B0604020202020204" pitchFamily="34" charset="0"/>
                        </a:rPr>
                        <a:t>ЖАМБЫЛ</a:t>
                      </a:r>
                      <a:endParaRPr lang="ru-RU" sz="1200" dirty="0">
                        <a:effectLst/>
                        <a:latin typeface="Arial" panose="020B0604020202020204" pitchFamily="34" charset="0"/>
                        <a:ea typeface="Calibri" panose="020F0502020204030204" pitchFamily="34" charset="0"/>
                        <a:cs typeface="Arial" panose="020B0604020202020204" pitchFamily="34" charset="0"/>
                      </a:endParaRPr>
                    </a:p>
                  </a:txBody>
                  <a:tcPr marL="68580" marR="68580" marT="0" marB="0" anchor="ctr">
                    <a:solidFill>
                      <a:srgbClr val="007F76">
                        <a:alpha val="20000"/>
                      </a:srgbClr>
                    </a:solidFill>
                  </a:tcPr>
                </a:tc>
                <a:tc>
                  <a:txBody>
                    <a:bodyPr/>
                    <a:lstStyle/>
                    <a:p>
                      <a:pPr algn="ctr"/>
                      <a:r>
                        <a:rPr lang="en-US" sz="1200" kern="1200" dirty="0">
                          <a:latin typeface="Arial" panose="020B0604020202020204" pitchFamily="34" charset="0"/>
                          <a:cs typeface="Arial" panose="020B0604020202020204" pitchFamily="34" charset="0"/>
                        </a:rPr>
                        <a:t>...</a:t>
                      </a:r>
                      <a:r>
                        <a:rPr lang="en-US" sz="1200" kern="1200" baseline="0" dirty="0">
                          <a:latin typeface="Arial" panose="020B0604020202020204" pitchFamily="34" charset="0"/>
                          <a:cs typeface="Arial" panose="020B0604020202020204" pitchFamily="34" charset="0"/>
                        </a:rPr>
                        <a:t> </a:t>
                      </a:r>
                      <a:r>
                        <a:rPr lang="ru-RU" sz="1200" kern="1200" baseline="0" dirty="0">
                          <a:latin typeface="Arial" panose="020B0604020202020204" pitchFamily="34" charset="0"/>
                          <a:cs typeface="Arial" panose="020B0604020202020204" pitchFamily="34" charset="0"/>
                        </a:rPr>
                        <a:t>41</a:t>
                      </a:r>
                      <a:r>
                        <a:rPr lang="en-US" sz="1200" kern="1200" baseline="0" dirty="0">
                          <a:latin typeface="Arial" panose="020B0604020202020204" pitchFamily="34" charset="0"/>
                          <a:cs typeface="Arial" panose="020B0604020202020204" pitchFamily="34" charset="0"/>
                        </a:rPr>
                        <a:t> </a:t>
                      </a:r>
                      <a:r>
                        <a:rPr lang="en-US" sz="1200" kern="1200" dirty="0">
                          <a:latin typeface="Arial" panose="020B0604020202020204" pitchFamily="34" charset="0"/>
                          <a:cs typeface="Arial" panose="020B0604020202020204" pitchFamily="34" charset="0"/>
                        </a:rPr>
                        <a:t>...</a:t>
                      </a:r>
                      <a:endParaRPr lang="ru-RU" sz="1200" b="0" kern="1200" dirty="0">
                        <a:solidFill>
                          <a:schemeClr val="dk1"/>
                        </a:solidFill>
                        <a:latin typeface="Arial" panose="020B0604020202020204" pitchFamily="34" charset="0"/>
                        <a:ea typeface="+mn-ea"/>
                        <a:cs typeface="Arial" panose="020B0604020202020204" pitchFamily="34" charset="0"/>
                      </a:endParaRPr>
                    </a:p>
                  </a:txBody>
                  <a:tcPr marT="18000" marB="18000" anchor="ctr">
                    <a:solidFill>
                      <a:srgbClr val="007F76">
                        <a:alpha val="20000"/>
                      </a:srgbClr>
                    </a:solidFill>
                  </a:tcPr>
                </a:tc>
                <a:extLst>
                  <a:ext uri="{0D108BD9-81ED-4DB2-BD59-A6C34878D82A}">
                    <a16:rowId xmlns:a16="http://schemas.microsoft.com/office/drawing/2014/main" val="1383652062"/>
                  </a:ext>
                </a:extLst>
              </a:tr>
              <a:tr h="257420">
                <a:tc>
                  <a:txBody>
                    <a:bodyPr/>
                    <a:lstStyle/>
                    <a:p>
                      <a:pPr marR="0" algn="l" rtl="0" eaLnBrk="1" hangingPunct="1">
                        <a:lnSpc>
                          <a:spcPct val="107000"/>
                        </a:lnSpc>
                        <a:spcBef>
                          <a:spcPts val="0"/>
                        </a:spcBef>
                        <a:spcAft>
                          <a:spcPts val="0"/>
                        </a:spcAft>
                        <a:buNone/>
                      </a:pPr>
                      <a:r>
                        <a:rPr lang="ru-RU" sz="1200" b="0" i="0" u="none" strike="noStrike" cap="none" dirty="0">
                          <a:solidFill>
                            <a:srgbClr val="000000"/>
                          </a:solidFill>
                          <a:effectLst/>
                          <a:latin typeface="Arial" panose="020B0604020202020204" pitchFamily="34" charset="0"/>
                          <a:ea typeface="Calibri" panose="020F0502020204030204" pitchFamily="34" charset="0"/>
                          <a:cs typeface="Arial" panose="020B0604020202020204" pitchFamily="34" charset="0"/>
                          <a:sym typeface="Arial"/>
                        </a:rPr>
                        <a:t>ЖЕТ</a:t>
                      </a:r>
                      <a:r>
                        <a:rPr lang="kk-KZ" sz="1200" b="0" i="0" u="none" strike="noStrike" cap="none" dirty="0">
                          <a:solidFill>
                            <a:srgbClr val="000000"/>
                          </a:solidFill>
                          <a:effectLst/>
                          <a:latin typeface="Arial" panose="020B0604020202020204" pitchFamily="34" charset="0"/>
                          <a:ea typeface="Calibri" panose="020F0502020204030204" pitchFamily="34" charset="0"/>
                          <a:cs typeface="Arial" panose="020B0604020202020204" pitchFamily="34" charset="0"/>
                          <a:sym typeface="Arial"/>
                        </a:rPr>
                        <a:t>І</a:t>
                      </a:r>
                      <a:r>
                        <a:rPr lang="ru-RU" sz="1200" b="0" i="0" u="none" strike="noStrike" cap="none" dirty="0">
                          <a:solidFill>
                            <a:srgbClr val="000000"/>
                          </a:solidFill>
                          <a:effectLst/>
                          <a:latin typeface="Arial" panose="020B0604020202020204" pitchFamily="34" charset="0"/>
                          <a:ea typeface="Calibri" panose="020F0502020204030204" pitchFamily="34" charset="0"/>
                          <a:cs typeface="Arial" panose="020B0604020202020204" pitchFamily="34" charset="0"/>
                          <a:sym typeface="Arial"/>
                        </a:rPr>
                        <a:t>СУ</a:t>
                      </a:r>
                    </a:p>
                  </a:txBody>
                  <a:tcPr marL="68580" marR="68580" marT="0" marB="0" anchor="ctr"/>
                </a:tc>
                <a:tc>
                  <a:txBody>
                    <a:bodyPr/>
                    <a:lstStyle/>
                    <a:p>
                      <a:pPr algn="ctr"/>
                      <a:r>
                        <a:rPr lang="en-US" sz="1200" kern="1200" dirty="0">
                          <a:latin typeface="Arial" panose="020B0604020202020204" pitchFamily="34" charset="0"/>
                          <a:cs typeface="Arial" panose="020B0604020202020204" pitchFamily="34" charset="0"/>
                        </a:rPr>
                        <a:t>...</a:t>
                      </a:r>
                      <a:r>
                        <a:rPr lang="en-US" sz="1200" kern="1200" baseline="0" dirty="0">
                          <a:latin typeface="Arial" panose="020B0604020202020204" pitchFamily="34" charset="0"/>
                          <a:cs typeface="Arial" panose="020B0604020202020204" pitchFamily="34" charset="0"/>
                        </a:rPr>
                        <a:t> </a:t>
                      </a:r>
                      <a:r>
                        <a:rPr lang="ru-RU" sz="1200" kern="1200" baseline="0" dirty="0">
                          <a:latin typeface="Arial" panose="020B0604020202020204" pitchFamily="34" charset="0"/>
                          <a:cs typeface="Arial" panose="020B0604020202020204" pitchFamily="34" charset="0"/>
                        </a:rPr>
                        <a:t>44</a:t>
                      </a:r>
                      <a:r>
                        <a:rPr lang="en-US" sz="1200" kern="1200" baseline="0" dirty="0">
                          <a:latin typeface="Arial" panose="020B0604020202020204" pitchFamily="34" charset="0"/>
                          <a:cs typeface="Arial" panose="020B0604020202020204" pitchFamily="34" charset="0"/>
                        </a:rPr>
                        <a:t> </a:t>
                      </a:r>
                      <a:r>
                        <a:rPr lang="en-US" sz="1200" kern="1200" dirty="0">
                          <a:latin typeface="Arial" panose="020B0604020202020204" pitchFamily="34" charset="0"/>
                          <a:cs typeface="Arial" panose="020B0604020202020204" pitchFamily="34" charset="0"/>
                        </a:rPr>
                        <a:t>...</a:t>
                      </a:r>
                      <a:endParaRPr lang="ru-RU" sz="1200" b="0" kern="1200" dirty="0">
                        <a:solidFill>
                          <a:schemeClr val="dk1"/>
                        </a:solidFill>
                        <a:latin typeface="Arial" panose="020B0604020202020204" pitchFamily="34" charset="0"/>
                        <a:ea typeface="+mn-ea"/>
                        <a:cs typeface="Arial" panose="020B0604020202020204" pitchFamily="34" charset="0"/>
                      </a:endParaRPr>
                    </a:p>
                  </a:txBody>
                  <a:tcPr marT="18000" marB="18000" anchor="ctr"/>
                </a:tc>
                <a:extLst>
                  <a:ext uri="{0D108BD9-81ED-4DB2-BD59-A6C34878D82A}">
                    <a16:rowId xmlns:a16="http://schemas.microsoft.com/office/drawing/2014/main" val="3326505455"/>
                  </a:ext>
                </a:extLst>
              </a:tr>
              <a:tr h="257420">
                <a:tc>
                  <a:txBody>
                    <a:bodyPr/>
                    <a:lstStyle/>
                    <a:p>
                      <a:pPr>
                        <a:lnSpc>
                          <a:spcPct val="107000"/>
                        </a:lnSpc>
                        <a:spcAft>
                          <a:spcPts val="0"/>
                        </a:spcAft>
                      </a:pPr>
                      <a:r>
                        <a:rPr lang="ru-RU" sz="1200" dirty="0">
                          <a:solidFill>
                            <a:srgbClr val="000000"/>
                          </a:solidFill>
                          <a:effectLst/>
                          <a:latin typeface="Arial" panose="020B0604020202020204" pitchFamily="34" charset="0"/>
                          <a:ea typeface="Calibri" panose="020F0502020204030204" pitchFamily="34" charset="0"/>
                          <a:cs typeface="Arial" panose="020B0604020202020204" pitchFamily="34" charset="0"/>
                        </a:rPr>
                        <a:t>ҚАРАҒАНДЫ</a:t>
                      </a:r>
                      <a:endParaRPr lang="ru-RU" sz="1200" dirty="0">
                        <a:effectLst/>
                        <a:latin typeface="Arial" panose="020B0604020202020204" pitchFamily="34" charset="0"/>
                        <a:ea typeface="Calibri" panose="020F0502020204030204" pitchFamily="34" charset="0"/>
                        <a:cs typeface="Arial" panose="020B0604020202020204" pitchFamily="34" charset="0"/>
                      </a:endParaRPr>
                    </a:p>
                  </a:txBody>
                  <a:tcPr marL="68580" marR="68580" marT="0" marB="0" anchor="ctr">
                    <a:solidFill>
                      <a:srgbClr val="007F76">
                        <a:alpha val="20000"/>
                      </a:srgbClr>
                    </a:solidFill>
                  </a:tcPr>
                </a:tc>
                <a:tc>
                  <a:txBody>
                    <a:bodyPr/>
                    <a:lstStyle/>
                    <a:p>
                      <a:pPr algn="ctr"/>
                      <a:r>
                        <a:rPr lang="en-US" sz="1200" kern="1200" dirty="0">
                          <a:latin typeface="Arial" panose="020B0604020202020204" pitchFamily="34" charset="0"/>
                          <a:cs typeface="Arial" panose="020B0604020202020204" pitchFamily="34" charset="0"/>
                        </a:rPr>
                        <a:t>...</a:t>
                      </a:r>
                      <a:r>
                        <a:rPr lang="en-US" sz="1200" kern="1200" baseline="0" dirty="0">
                          <a:latin typeface="Arial" panose="020B0604020202020204" pitchFamily="34" charset="0"/>
                          <a:cs typeface="Arial" panose="020B0604020202020204" pitchFamily="34" charset="0"/>
                        </a:rPr>
                        <a:t> </a:t>
                      </a:r>
                      <a:r>
                        <a:rPr lang="ru-RU" sz="1200" kern="1200" baseline="0" dirty="0">
                          <a:latin typeface="Arial" panose="020B0604020202020204" pitchFamily="34" charset="0"/>
                          <a:cs typeface="Arial" panose="020B0604020202020204" pitchFamily="34" charset="0"/>
                        </a:rPr>
                        <a:t>47</a:t>
                      </a:r>
                      <a:r>
                        <a:rPr lang="en-US" sz="1200" kern="1200" baseline="0" dirty="0">
                          <a:latin typeface="Arial" panose="020B0604020202020204" pitchFamily="34" charset="0"/>
                          <a:cs typeface="Arial" panose="020B0604020202020204" pitchFamily="34" charset="0"/>
                        </a:rPr>
                        <a:t> </a:t>
                      </a:r>
                      <a:r>
                        <a:rPr lang="en-US" sz="1200" kern="1200" dirty="0">
                          <a:latin typeface="Arial" panose="020B0604020202020204" pitchFamily="34" charset="0"/>
                          <a:cs typeface="Arial" panose="020B0604020202020204" pitchFamily="34" charset="0"/>
                        </a:rPr>
                        <a:t>...</a:t>
                      </a:r>
                      <a:endParaRPr lang="ru-RU" sz="1200" b="0" kern="1200" dirty="0">
                        <a:solidFill>
                          <a:schemeClr val="dk1"/>
                        </a:solidFill>
                        <a:latin typeface="Arial" panose="020B0604020202020204" pitchFamily="34" charset="0"/>
                        <a:ea typeface="+mn-ea"/>
                        <a:cs typeface="Arial" panose="020B0604020202020204" pitchFamily="34" charset="0"/>
                      </a:endParaRPr>
                    </a:p>
                  </a:txBody>
                  <a:tcPr marT="18000" marB="18000" anchor="ctr">
                    <a:solidFill>
                      <a:srgbClr val="007F76">
                        <a:alpha val="20000"/>
                      </a:srgbClr>
                    </a:solidFill>
                  </a:tcPr>
                </a:tc>
                <a:extLst>
                  <a:ext uri="{0D108BD9-81ED-4DB2-BD59-A6C34878D82A}">
                    <a16:rowId xmlns:a16="http://schemas.microsoft.com/office/drawing/2014/main" val="4166711738"/>
                  </a:ext>
                </a:extLst>
              </a:tr>
              <a:tr h="257420">
                <a:tc>
                  <a:txBody>
                    <a:bodyPr/>
                    <a:lstStyle/>
                    <a:p>
                      <a:pPr>
                        <a:lnSpc>
                          <a:spcPct val="107000"/>
                        </a:lnSpc>
                        <a:spcAft>
                          <a:spcPts val="0"/>
                        </a:spcAft>
                      </a:pPr>
                      <a:r>
                        <a:rPr lang="ru-RU" sz="1200" dirty="0">
                          <a:solidFill>
                            <a:srgbClr val="000000"/>
                          </a:solidFill>
                          <a:effectLst/>
                          <a:latin typeface="Arial" panose="020B0604020202020204" pitchFamily="34" charset="0"/>
                          <a:ea typeface="Calibri" panose="020F0502020204030204" pitchFamily="34" charset="0"/>
                          <a:cs typeface="Arial" panose="020B0604020202020204" pitchFamily="34" charset="0"/>
                        </a:rPr>
                        <a:t>ҚОСТАНАЙ</a:t>
                      </a:r>
                      <a:endParaRPr lang="ru-RU" sz="1200" dirty="0">
                        <a:effectLst/>
                        <a:latin typeface="Arial" panose="020B0604020202020204" pitchFamily="34" charset="0"/>
                        <a:ea typeface="Calibri" panose="020F0502020204030204" pitchFamily="34" charset="0"/>
                        <a:cs typeface="Arial" panose="020B0604020202020204" pitchFamily="34" charset="0"/>
                      </a:endParaRPr>
                    </a:p>
                  </a:txBody>
                  <a:tcPr marL="68580" marR="68580" marT="0" marB="0" anchor="ctr"/>
                </a:tc>
                <a:tc>
                  <a:txBody>
                    <a:bodyPr/>
                    <a:lstStyle/>
                    <a:p>
                      <a:pPr algn="ctr"/>
                      <a:r>
                        <a:rPr lang="en-US" sz="1200" kern="1200" dirty="0">
                          <a:latin typeface="Arial" panose="020B0604020202020204" pitchFamily="34" charset="0"/>
                          <a:cs typeface="Arial" panose="020B0604020202020204" pitchFamily="34" charset="0"/>
                        </a:rPr>
                        <a:t>...</a:t>
                      </a:r>
                      <a:r>
                        <a:rPr lang="en-US" sz="1200" kern="1200" baseline="0" dirty="0">
                          <a:latin typeface="Arial" panose="020B0604020202020204" pitchFamily="34" charset="0"/>
                          <a:cs typeface="Arial" panose="020B0604020202020204" pitchFamily="34" charset="0"/>
                        </a:rPr>
                        <a:t> </a:t>
                      </a:r>
                      <a:r>
                        <a:rPr lang="ru-RU" sz="1200" kern="1200" baseline="0" dirty="0">
                          <a:latin typeface="Arial" panose="020B0604020202020204" pitchFamily="34" charset="0"/>
                          <a:cs typeface="Arial" panose="020B0604020202020204" pitchFamily="34" charset="0"/>
                        </a:rPr>
                        <a:t>50</a:t>
                      </a:r>
                      <a:r>
                        <a:rPr lang="en-US" sz="1200" kern="1200" baseline="0" dirty="0">
                          <a:latin typeface="Arial" panose="020B0604020202020204" pitchFamily="34" charset="0"/>
                          <a:cs typeface="Arial" panose="020B0604020202020204" pitchFamily="34" charset="0"/>
                        </a:rPr>
                        <a:t> </a:t>
                      </a:r>
                      <a:r>
                        <a:rPr lang="en-US" sz="1200" kern="1200" dirty="0">
                          <a:latin typeface="Arial" panose="020B0604020202020204" pitchFamily="34" charset="0"/>
                          <a:cs typeface="Arial" panose="020B0604020202020204" pitchFamily="34" charset="0"/>
                        </a:rPr>
                        <a:t>...</a:t>
                      </a:r>
                      <a:endParaRPr lang="ru-RU" sz="1200" b="0" kern="1200" dirty="0">
                        <a:solidFill>
                          <a:schemeClr val="dk1"/>
                        </a:solidFill>
                        <a:latin typeface="Arial" panose="020B0604020202020204" pitchFamily="34" charset="0"/>
                        <a:ea typeface="+mn-ea"/>
                        <a:cs typeface="Arial" panose="020B0604020202020204" pitchFamily="34" charset="0"/>
                      </a:endParaRPr>
                    </a:p>
                  </a:txBody>
                  <a:tcPr marT="18000" marB="18000" anchor="ctr"/>
                </a:tc>
                <a:extLst>
                  <a:ext uri="{0D108BD9-81ED-4DB2-BD59-A6C34878D82A}">
                    <a16:rowId xmlns:a16="http://schemas.microsoft.com/office/drawing/2014/main" val="3278838989"/>
                  </a:ext>
                </a:extLst>
              </a:tr>
              <a:tr h="271926">
                <a:tc>
                  <a:txBody>
                    <a:bodyPr/>
                    <a:lstStyle/>
                    <a:p>
                      <a:pPr>
                        <a:lnSpc>
                          <a:spcPct val="107000"/>
                        </a:lnSpc>
                        <a:spcAft>
                          <a:spcPts val="0"/>
                        </a:spcAft>
                      </a:pPr>
                      <a:r>
                        <a:rPr lang="ru-RU" sz="1200" dirty="0">
                          <a:solidFill>
                            <a:srgbClr val="000000"/>
                          </a:solidFill>
                          <a:effectLst/>
                          <a:latin typeface="Arial" panose="020B0604020202020204" pitchFamily="34" charset="0"/>
                          <a:ea typeface="Calibri" panose="020F0502020204030204" pitchFamily="34" charset="0"/>
                          <a:cs typeface="Arial" panose="020B0604020202020204" pitchFamily="34" charset="0"/>
                        </a:rPr>
                        <a:t>ҚЫЗЫЛОРДА</a:t>
                      </a:r>
                      <a:endParaRPr lang="ru-RU" sz="1200" dirty="0">
                        <a:effectLst/>
                        <a:latin typeface="Arial" panose="020B0604020202020204" pitchFamily="34" charset="0"/>
                        <a:ea typeface="Calibri" panose="020F0502020204030204" pitchFamily="34" charset="0"/>
                        <a:cs typeface="Arial" panose="020B0604020202020204" pitchFamily="34" charset="0"/>
                      </a:endParaRPr>
                    </a:p>
                  </a:txBody>
                  <a:tcPr marL="68580" marR="68580" marT="0" marB="0" anchor="ctr">
                    <a:solidFill>
                      <a:srgbClr val="007F76">
                        <a:alpha val="20000"/>
                      </a:srgbClr>
                    </a:solidFill>
                  </a:tcPr>
                </a:tc>
                <a:tc>
                  <a:txBody>
                    <a:bodyPr/>
                    <a:lstStyle/>
                    <a:p>
                      <a:pPr algn="ctr"/>
                      <a:r>
                        <a:rPr lang="en-US" sz="1200" kern="1200" dirty="0">
                          <a:latin typeface="Arial" panose="020B0604020202020204" pitchFamily="34" charset="0"/>
                          <a:cs typeface="Arial" panose="020B0604020202020204" pitchFamily="34" charset="0"/>
                        </a:rPr>
                        <a:t>...</a:t>
                      </a:r>
                      <a:r>
                        <a:rPr lang="ru-RU" sz="1200" kern="1200" dirty="0">
                          <a:latin typeface="Arial" panose="020B0604020202020204" pitchFamily="34" charset="0"/>
                          <a:cs typeface="Arial" panose="020B0604020202020204" pitchFamily="34" charset="0"/>
                        </a:rPr>
                        <a:t> </a:t>
                      </a:r>
                      <a:r>
                        <a:rPr lang="ru-RU" sz="1200" kern="1200" baseline="0" dirty="0">
                          <a:latin typeface="Arial" panose="020B0604020202020204" pitchFamily="34" charset="0"/>
                          <a:cs typeface="Arial" panose="020B0604020202020204" pitchFamily="34" charset="0"/>
                        </a:rPr>
                        <a:t>53</a:t>
                      </a:r>
                      <a:r>
                        <a:rPr lang="en-US" sz="1200" kern="1200" baseline="0" dirty="0">
                          <a:latin typeface="Arial" panose="020B0604020202020204" pitchFamily="34" charset="0"/>
                          <a:cs typeface="Arial" panose="020B0604020202020204" pitchFamily="34" charset="0"/>
                        </a:rPr>
                        <a:t> </a:t>
                      </a:r>
                      <a:r>
                        <a:rPr lang="en-US" sz="1200" kern="1200" dirty="0">
                          <a:latin typeface="Arial" panose="020B0604020202020204" pitchFamily="34" charset="0"/>
                          <a:cs typeface="Arial" panose="020B0604020202020204" pitchFamily="34" charset="0"/>
                        </a:rPr>
                        <a:t>...</a:t>
                      </a:r>
                      <a:endParaRPr lang="ru-RU" sz="1200" b="0" kern="1200" dirty="0">
                        <a:solidFill>
                          <a:schemeClr val="dk1"/>
                        </a:solidFill>
                        <a:latin typeface="Arial" panose="020B0604020202020204" pitchFamily="34" charset="0"/>
                        <a:ea typeface="+mn-ea"/>
                        <a:cs typeface="Arial" panose="020B0604020202020204" pitchFamily="34" charset="0"/>
                      </a:endParaRPr>
                    </a:p>
                  </a:txBody>
                  <a:tcPr marT="18000" marB="18000" anchor="ctr">
                    <a:solidFill>
                      <a:srgbClr val="007F76">
                        <a:alpha val="20000"/>
                      </a:srgbClr>
                    </a:solidFill>
                  </a:tcPr>
                </a:tc>
                <a:extLst>
                  <a:ext uri="{0D108BD9-81ED-4DB2-BD59-A6C34878D82A}">
                    <a16:rowId xmlns:a16="http://schemas.microsoft.com/office/drawing/2014/main" val="3789665100"/>
                  </a:ext>
                </a:extLst>
              </a:tr>
              <a:tr h="271926">
                <a:tc>
                  <a:txBody>
                    <a:bodyPr/>
                    <a:lstStyle/>
                    <a:p>
                      <a:pPr>
                        <a:lnSpc>
                          <a:spcPct val="107000"/>
                        </a:lnSpc>
                        <a:spcAft>
                          <a:spcPts val="0"/>
                        </a:spcAft>
                      </a:pPr>
                      <a:r>
                        <a:rPr lang="ru-RU" sz="1200" dirty="0">
                          <a:solidFill>
                            <a:srgbClr val="000000"/>
                          </a:solidFill>
                          <a:effectLst/>
                          <a:latin typeface="Arial" panose="020B0604020202020204" pitchFamily="34" charset="0"/>
                          <a:ea typeface="Calibri" panose="020F0502020204030204" pitchFamily="34" charset="0"/>
                          <a:cs typeface="Arial" panose="020B0604020202020204" pitchFamily="34" charset="0"/>
                        </a:rPr>
                        <a:t>МАҢҒЫСТАУ</a:t>
                      </a:r>
                      <a:endParaRPr lang="ru-RU" sz="1200" dirty="0">
                        <a:effectLst/>
                        <a:latin typeface="Arial" panose="020B0604020202020204" pitchFamily="34" charset="0"/>
                        <a:ea typeface="Calibri" panose="020F0502020204030204" pitchFamily="34" charset="0"/>
                        <a:cs typeface="Arial" panose="020B0604020202020204" pitchFamily="34" charset="0"/>
                      </a:endParaRPr>
                    </a:p>
                  </a:txBody>
                  <a:tcPr marL="68580" marR="68580" marT="0" marB="0" anchor="ctr"/>
                </a:tc>
                <a:tc>
                  <a:txBody>
                    <a:bodyPr/>
                    <a:lstStyle/>
                    <a:p>
                      <a:pPr algn="ctr"/>
                      <a:r>
                        <a:rPr lang="en-US" sz="1200" kern="1200" dirty="0">
                          <a:latin typeface="Arial" panose="020B0604020202020204" pitchFamily="34" charset="0"/>
                          <a:cs typeface="Arial" panose="020B0604020202020204" pitchFamily="34" charset="0"/>
                        </a:rPr>
                        <a:t>...</a:t>
                      </a:r>
                      <a:r>
                        <a:rPr lang="ru-RU" sz="1200" kern="1200" dirty="0">
                          <a:latin typeface="Arial" panose="020B0604020202020204" pitchFamily="34" charset="0"/>
                          <a:cs typeface="Arial" panose="020B0604020202020204" pitchFamily="34" charset="0"/>
                        </a:rPr>
                        <a:t> 56</a:t>
                      </a:r>
                      <a:r>
                        <a:rPr lang="en-US" sz="1200" kern="1200" baseline="0" dirty="0">
                          <a:latin typeface="Arial" panose="020B0604020202020204" pitchFamily="34" charset="0"/>
                          <a:cs typeface="Arial" panose="020B0604020202020204" pitchFamily="34" charset="0"/>
                        </a:rPr>
                        <a:t> </a:t>
                      </a:r>
                      <a:r>
                        <a:rPr lang="en-US" sz="1200" kern="1200" dirty="0">
                          <a:latin typeface="Arial" panose="020B0604020202020204" pitchFamily="34" charset="0"/>
                          <a:cs typeface="Arial" panose="020B0604020202020204" pitchFamily="34" charset="0"/>
                        </a:rPr>
                        <a:t>...</a:t>
                      </a:r>
                      <a:endParaRPr lang="ru-RU" sz="1200" b="0" kern="1200" dirty="0">
                        <a:solidFill>
                          <a:schemeClr val="dk1"/>
                        </a:solidFill>
                        <a:latin typeface="Arial" panose="020B0604020202020204" pitchFamily="34" charset="0"/>
                        <a:ea typeface="+mn-ea"/>
                        <a:cs typeface="Arial" panose="020B0604020202020204" pitchFamily="34" charset="0"/>
                      </a:endParaRPr>
                    </a:p>
                  </a:txBody>
                  <a:tcPr marT="18000" marB="18000" anchor="ctr"/>
                </a:tc>
                <a:extLst>
                  <a:ext uri="{0D108BD9-81ED-4DB2-BD59-A6C34878D82A}">
                    <a16:rowId xmlns:a16="http://schemas.microsoft.com/office/drawing/2014/main" val="1231608289"/>
                  </a:ext>
                </a:extLst>
              </a:tr>
              <a:tr h="271926">
                <a:tc>
                  <a:txBody>
                    <a:bodyPr/>
                    <a:lstStyle/>
                    <a:p>
                      <a:pPr>
                        <a:lnSpc>
                          <a:spcPct val="107000"/>
                        </a:lnSpc>
                        <a:spcAft>
                          <a:spcPts val="0"/>
                        </a:spcAft>
                      </a:pPr>
                      <a:r>
                        <a:rPr lang="ru-RU" sz="1200" dirty="0">
                          <a:solidFill>
                            <a:srgbClr val="000000"/>
                          </a:solidFill>
                          <a:effectLst/>
                          <a:latin typeface="Arial" panose="020B0604020202020204" pitchFamily="34" charset="0"/>
                          <a:ea typeface="Calibri" panose="020F0502020204030204" pitchFamily="34" charset="0"/>
                          <a:cs typeface="Arial" panose="020B0604020202020204" pitchFamily="34" charset="0"/>
                        </a:rPr>
                        <a:t>ПАВЛОДАР</a:t>
                      </a:r>
                      <a:endParaRPr lang="ru-RU" sz="1200" dirty="0">
                        <a:effectLst/>
                        <a:latin typeface="Arial" panose="020B0604020202020204" pitchFamily="34" charset="0"/>
                        <a:ea typeface="Calibri" panose="020F0502020204030204" pitchFamily="34" charset="0"/>
                        <a:cs typeface="Arial" panose="020B0604020202020204" pitchFamily="34" charset="0"/>
                      </a:endParaRPr>
                    </a:p>
                  </a:txBody>
                  <a:tcPr marL="68580" marR="68580" marT="0" marB="0" anchor="ctr">
                    <a:solidFill>
                      <a:srgbClr val="007F76">
                        <a:alpha val="20000"/>
                      </a:srgbClr>
                    </a:solidFill>
                  </a:tcPr>
                </a:tc>
                <a:tc>
                  <a:txBody>
                    <a:bodyPr/>
                    <a:lstStyle/>
                    <a:p>
                      <a:pPr algn="ctr"/>
                      <a:r>
                        <a:rPr lang="en-US" sz="1200" kern="1200" dirty="0">
                          <a:latin typeface="Arial" panose="020B0604020202020204" pitchFamily="34" charset="0"/>
                          <a:cs typeface="Arial" panose="020B0604020202020204" pitchFamily="34" charset="0"/>
                        </a:rPr>
                        <a:t>...</a:t>
                      </a:r>
                      <a:r>
                        <a:rPr lang="en-US" sz="1200" kern="1200" baseline="0" dirty="0">
                          <a:latin typeface="Arial" panose="020B0604020202020204" pitchFamily="34" charset="0"/>
                          <a:cs typeface="Arial" panose="020B0604020202020204" pitchFamily="34" charset="0"/>
                        </a:rPr>
                        <a:t> </a:t>
                      </a:r>
                      <a:r>
                        <a:rPr lang="ru-RU" sz="1200" kern="1200" baseline="0" dirty="0">
                          <a:latin typeface="Arial" panose="020B0604020202020204" pitchFamily="34" charset="0"/>
                          <a:cs typeface="Arial" panose="020B0604020202020204" pitchFamily="34" charset="0"/>
                        </a:rPr>
                        <a:t>59</a:t>
                      </a:r>
                      <a:r>
                        <a:rPr lang="en-US" sz="1200" kern="1200" baseline="0" dirty="0">
                          <a:latin typeface="Arial" panose="020B0604020202020204" pitchFamily="34" charset="0"/>
                          <a:cs typeface="Arial" panose="020B0604020202020204" pitchFamily="34" charset="0"/>
                        </a:rPr>
                        <a:t> </a:t>
                      </a:r>
                      <a:r>
                        <a:rPr lang="en-US" sz="1200" kern="1200" dirty="0">
                          <a:latin typeface="Arial" panose="020B0604020202020204" pitchFamily="34" charset="0"/>
                          <a:cs typeface="Arial" panose="020B0604020202020204" pitchFamily="34" charset="0"/>
                        </a:rPr>
                        <a:t>...</a:t>
                      </a:r>
                      <a:endParaRPr lang="ru-RU" sz="1200" b="0" kern="1200" dirty="0">
                        <a:solidFill>
                          <a:schemeClr val="dk1"/>
                        </a:solidFill>
                        <a:latin typeface="Arial" panose="020B0604020202020204" pitchFamily="34" charset="0"/>
                        <a:ea typeface="+mn-ea"/>
                        <a:cs typeface="Arial" panose="020B0604020202020204" pitchFamily="34" charset="0"/>
                      </a:endParaRPr>
                    </a:p>
                  </a:txBody>
                  <a:tcPr marT="18000" marB="18000" anchor="ctr">
                    <a:solidFill>
                      <a:srgbClr val="007F76">
                        <a:alpha val="20000"/>
                      </a:srgbClr>
                    </a:solidFill>
                  </a:tcPr>
                </a:tc>
                <a:extLst>
                  <a:ext uri="{0D108BD9-81ED-4DB2-BD59-A6C34878D82A}">
                    <a16:rowId xmlns:a16="http://schemas.microsoft.com/office/drawing/2014/main" val="882386210"/>
                  </a:ext>
                </a:extLst>
              </a:tr>
              <a:tr h="271926">
                <a:tc>
                  <a:txBody>
                    <a:bodyPr/>
                    <a:lstStyle/>
                    <a:p>
                      <a:pPr>
                        <a:lnSpc>
                          <a:spcPct val="107000"/>
                        </a:lnSpc>
                        <a:spcAft>
                          <a:spcPts val="0"/>
                        </a:spcAft>
                      </a:pPr>
                      <a:r>
                        <a:rPr lang="ru-RU" sz="1200" dirty="0">
                          <a:solidFill>
                            <a:srgbClr val="000000"/>
                          </a:solidFill>
                          <a:effectLst/>
                          <a:latin typeface="Arial" panose="020B0604020202020204" pitchFamily="34" charset="0"/>
                          <a:ea typeface="Calibri" panose="020F0502020204030204" pitchFamily="34" charset="0"/>
                          <a:cs typeface="Arial" panose="020B0604020202020204" pitchFamily="34" charset="0"/>
                        </a:rPr>
                        <a:t>С.-ҚАЗАҚСТАН</a:t>
                      </a:r>
                      <a:endParaRPr lang="ru-RU" sz="1200" dirty="0">
                        <a:effectLst/>
                        <a:latin typeface="Arial" panose="020B0604020202020204" pitchFamily="34" charset="0"/>
                        <a:ea typeface="Calibri" panose="020F0502020204030204" pitchFamily="34" charset="0"/>
                        <a:cs typeface="Arial" panose="020B0604020202020204" pitchFamily="34" charset="0"/>
                      </a:endParaRPr>
                    </a:p>
                  </a:txBody>
                  <a:tcPr marL="68580" marR="68580" marT="0" marB="0" anchor="ctr"/>
                </a:tc>
                <a:tc>
                  <a:txBody>
                    <a:bodyPr/>
                    <a:lstStyle/>
                    <a:p>
                      <a:pPr algn="ctr"/>
                      <a:r>
                        <a:rPr lang="en-US" sz="1200" kern="1200" dirty="0">
                          <a:latin typeface="Arial" panose="020B0604020202020204" pitchFamily="34" charset="0"/>
                          <a:cs typeface="Arial" panose="020B0604020202020204" pitchFamily="34" charset="0"/>
                        </a:rPr>
                        <a:t>...</a:t>
                      </a:r>
                      <a:r>
                        <a:rPr lang="en-US" sz="1200" kern="1200" baseline="0" dirty="0">
                          <a:latin typeface="Arial" panose="020B0604020202020204" pitchFamily="34" charset="0"/>
                          <a:cs typeface="Arial" panose="020B0604020202020204" pitchFamily="34" charset="0"/>
                        </a:rPr>
                        <a:t> </a:t>
                      </a:r>
                      <a:r>
                        <a:rPr lang="ru-RU" sz="1200" kern="1200" baseline="0" dirty="0">
                          <a:latin typeface="Arial" panose="020B0604020202020204" pitchFamily="34" charset="0"/>
                          <a:cs typeface="Arial" panose="020B0604020202020204" pitchFamily="34" charset="0"/>
                        </a:rPr>
                        <a:t>62</a:t>
                      </a:r>
                      <a:r>
                        <a:rPr lang="en-US" sz="1200" kern="1200" baseline="0" dirty="0">
                          <a:latin typeface="Arial" panose="020B0604020202020204" pitchFamily="34" charset="0"/>
                          <a:cs typeface="Arial" panose="020B0604020202020204" pitchFamily="34" charset="0"/>
                        </a:rPr>
                        <a:t> </a:t>
                      </a:r>
                      <a:r>
                        <a:rPr lang="en-US" sz="1200" kern="1200" dirty="0">
                          <a:latin typeface="Arial" panose="020B0604020202020204" pitchFamily="34" charset="0"/>
                          <a:cs typeface="Arial" panose="020B0604020202020204" pitchFamily="34" charset="0"/>
                        </a:rPr>
                        <a:t>...</a:t>
                      </a:r>
                      <a:endParaRPr lang="ru-RU" sz="1200" b="0" kern="1200" dirty="0">
                        <a:solidFill>
                          <a:schemeClr val="dk1"/>
                        </a:solidFill>
                        <a:latin typeface="Arial" panose="020B0604020202020204" pitchFamily="34" charset="0"/>
                        <a:ea typeface="+mn-ea"/>
                        <a:cs typeface="Arial" panose="020B0604020202020204" pitchFamily="34" charset="0"/>
                      </a:endParaRPr>
                    </a:p>
                  </a:txBody>
                  <a:tcPr marT="18000" marB="18000" anchor="ctr"/>
                </a:tc>
                <a:extLst>
                  <a:ext uri="{0D108BD9-81ED-4DB2-BD59-A6C34878D82A}">
                    <a16:rowId xmlns:a16="http://schemas.microsoft.com/office/drawing/2014/main" val="3100969141"/>
                  </a:ext>
                </a:extLst>
              </a:tr>
              <a:tr h="271926">
                <a:tc>
                  <a:txBody>
                    <a:bodyPr/>
                    <a:lstStyle/>
                    <a:p>
                      <a:pPr>
                        <a:lnSpc>
                          <a:spcPct val="107000"/>
                        </a:lnSpc>
                        <a:spcAft>
                          <a:spcPts val="0"/>
                        </a:spcAft>
                      </a:pPr>
                      <a:r>
                        <a:rPr lang="ru-RU" sz="1200" dirty="0">
                          <a:solidFill>
                            <a:srgbClr val="000000"/>
                          </a:solidFill>
                          <a:effectLst/>
                          <a:latin typeface="Arial" panose="020B0604020202020204" pitchFamily="34" charset="0"/>
                          <a:ea typeface="Calibri" panose="020F0502020204030204" pitchFamily="34" charset="0"/>
                          <a:cs typeface="Arial" panose="020B0604020202020204" pitchFamily="34" charset="0"/>
                        </a:rPr>
                        <a:t>ТҮРКІСТАН</a:t>
                      </a:r>
                      <a:endParaRPr lang="ru-RU" sz="1200" dirty="0">
                        <a:effectLst/>
                        <a:latin typeface="Arial" panose="020B0604020202020204" pitchFamily="34" charset="0"/>
                        <a:ea typeface="Calibri" panose="020F0502020204030204" pitchFamily="34" charset="0"/>
                        <a:cs typeface="Arial" panose="020B0604020202020204" pitchFamily="34" charset="0"/>
                      </a:endParaRPr>
                    </a:p>
                  </a:txBody>
                  <a:tcPr marL="68580" marR="68580" marT="0" marB="0" anchor="ctr">
                    <a:solidFill>
                      <a:srgbClr val="007F76">
                        <a:alpha val="20000"/>
                      </a:srgbClr>
                    </a:solidFill>
                  </a:tcPr>
                </a:tc>
                <a:tc>
                  <a:txBody>
                    <a:bodyPr/>
                    <a:lstStyle/>
                    <a:p>
                      <a:pPr algn="ctr"/>
                      <a:r>
                        <a:rPr lang="en-US" sz="1200" kern="1200" dirty="0">
                          <a:latin typeface="Arial" panose="020B0604020202020204" pitchFamily="34" charset="0"/>
                          <a:cs typeface="Arial" panose="020B0604020202020204" pitchFamily="34" charset="0"/>
                        </a:rPr>
                        <a:t>...</a:t>
                      </a:r>
                      <a:r>
                        <a:rPr lang="en-US" sz="1200" kern="1200" baseline="0" dirty="0">
                          <a:latin typeface="Arial" panose="020B0604020202020204" pitchFamily="34" charset="0"/>
                          <a:cs typeface="Arial" panose="020B0604020202020204" pitchFamily="34" charset="0"/>
                        </a:rPr>
                        <a:t> </a:t>
                      </a:r>
                      <a:r>
                        <a:rPr lang="ru-RU" sz="1200" kern="1200" baseline="0" dirty="0">
                          <a:latin typeface="Arial" panose="020B0604020202020204" pitchFamily="34" charset="0"/>
                          <a:cs typeface="Arial" panose="020B0604020202020204" pitchFamily="34" charset="0"/>
                        </a:rPr>
                        <a:t>65</a:t>
                      </a:r>
                      <a:r>
                        <a:rPr lang="en-US" sz="1200" kern="1200" baseline="0" dirty="0">
                          <a:latin typeface="Arial" panose="020B0604020202020204" pitchFamily="34" charset="0"/>
                          <a:cs typeface="Arial" panose="020B0604020202020204" pitchFamily="34" charset="0"/>
                        </a:rPr>
                        <a:t> </a:t>
                      </a:r>
                      <a:r>
                        <a:rPr lang="en-US" sz="1200" kern="1200" dirty="0">
                          <a:latin typeface="Arial" panose="020B0604020202020204" pitchFamily="34" charset="0"/>
                          <a:cs typeface="Arial" panose="020B0604020202020204" pitchFamily="34" charset="0"/>
                        </a:rPr>
                        <a:t>...</a:t>
                      </a:r>
                      <a:endParaRPr lang="ru-RU" sz="1200" b="0" kern="1200" dirty="0">
                        <a:solidFill>
                          <a:schemeClr val="dk1"/>
                        </a:solidFill>
                        <a:latin typeface="Arial" panose="020B0604020202020204" pitchFamily="34" charset="0"/>
                        <a:ea typeface="+mn-ea"/>
                        <a:cs typeface="Arial" panose="020B0604020202020204" pitchFamily="34" charset="0"/>
                      </a:endParaRPr>
                    </a:p>
                  </a:txBody>
                  <a:tcPr marT="18000" marB="18000" anchor="ctr">
                    <a:solidFill>
                      <a:srgbClr val="007F76">
                        <a:alpha val="20000"/>
                      </a:srgbClr>
                    </a:solidFill>
                  </a:tcPr>
                </a:tc>
                <a:extLst>
                  <a:ext uri="{0D108BD9-81ED-4DB2-BD59-A6C34878D82A}">
                    <a16:rowId xmlns:a16="http://schemas.microsoft.com/office/drawing/2014/main" val="3523937453"/>
                  </a:ext>
                </a:extLst>
              </a:tr>
              <a:tr h="271926">
                <a:tc>
                  <a:txBody>
                    <a:bodyPr/>
                    <a:lstStyle/>
                    <a:p>
                      <a:pPr>
                        <a:lnSpc>
                          <a:spcPct val="107000"/>
                        </a:lnSpc>
                        <a:spcAft>
                          <a:spcPts val="0"/>
                        </a:spcAft>
                      </a:pPr>
                      <a:r>
                        <a:rPr lang="ru-RU" sz="1200" b="0" i="0" u="none" strike="noStrike" cap="none" dirty="0">
                          <a:solidFill>
                            <a:srgbClr val="000000"/>
                          </a:solidFill>
                          <a:effectLst/>
                          <a:latin typeface="Arial" panose="020B0604020202020204" pitchFamily="34" charset="0"/>
                          <a:ea typeface="Calibri" panose="020F0502020204030204" pitchFamily="34" charset="0"/>
                          <a:cs typeface="Arial" panose="020B0604020202020204" pitchFamily="34" charset="0"/>
                          <a:sym typeface="Arial"/>
                        </a:rPr>
                        <a:t>ҰЛЫТАУ</a:t>
                      </a:r>
                    </a:p>
                  </a:txBody>
                  <a:tcPr marL="68580" marR="68580" marT="0" marB="0" anchor="ctr"/>
                </a:tc>
                <a:tc>
                  <a:txBody>
                    <a:bodyPr/>
                    <a:lstStyle/>
                    <a:p>
                      <a:pPr algn="ctr"/>
                      <a:r>
                        <a:rPr lang="en-US" sz="1200" kern="1200" dirty="0">
                          <a:latin typeface="Arial" panose="020B0604020202020204" pitchFamily="34" charset="0"/>
                          <a:cs typeface="Arial" panose="020B0604020202020204" pitchFamily="34" charset="0"/>
                        </a:rPr>
                        <a:t>...</a:t>
                      </a:r>
                      <a:r>
                        <a:rPr lang="en-US" sz="1200" kern="1200" baseline="0" dirty="0">
                          <a:latin typeface="Arial" panose="020B0604020202020204" pitchFamily="34" charset="0"/>
                          <a:cs typeface="Arial" panose="020B0604020202020204" pitchFamily="34" charset="0"/>
                        </a:rPr>
                        <a:t> </a:t>
                      </a:r>
                      <a:r>
                        <a:rPr lang="ru-RU" sz="1200" kern="1200" baseline="0" dirty="0">
                          <a:latin typeface="Arial" panose="020B0604020202020204" pitchFamily="34" charset="0"/>
                          <a:cs typeface="Arial" panose="020B0604020202020204" pitchFamily="34" charset="0"/>
                        </a:rPr>
                        <a:t>68</a:t>
                      </a:r>
                      <a:r>
                        <a:rPr lang="en-US" sz="1200" kern="1200" baseline="0" dirty="0">
                          <a:latin typeface="Arial" panose="020B0604020202020204" pitchFamily="34" charset="0"/>
                          <a:cs typeface="Arial" panose="020B0604020202020204" pitchFamily="34" charset="0"/>
                        </a:rPr>
                        <a:t> </a:t>
                      </a:r>
                      <a:r>
                        <a:rPr lang="en-US" sz="1200" kern="1200" dirty="0">
                          <a:latin typeface="Arial" panose="020B0604020202020204" pitchFamily="34" charset="0"/>
                          <a:cs typeface="Arial" panose="020B0604020202020204" pitchFamily="34" charset="0"/>
                        </a:rPr>
                        <a:t>...</a:t>
                      </a:r>
                      <a:endParaRPr lang="ru-RU" sz="1200" b="0" kern="1200" dirty="0">
                        <a:solidFill>
                          <a:schemeClr val="dk1"/>
                        </a:solidFill>
                        <a:latin typeface="Arial" panose="020B0604020202020204" pitchFamily="34" charset="0"/>
                        <a:ea typeface="+mn-ea"/>
                        <a:cs typeface="Arial" panose="020B0604020202020204" pitchFamily="34" charset="0"/>
                      </a:endParaRPr>
                    </a:p>
                  </a:txBody>
                  <a:tcPr marT="18000" marB="18000" anchor="ctr"/>
                </a:tc>
                <a:extLst>
                  <a:ext uri="{0D108BD9-81ED-4DB2-BD59-A6C34878D82A}">
                    <a16:rowId xmlns:a16="http://schemas.microsoft.com/office/drawing/2014/main" val="2745778212"/>
                  </a:ext>
                </a:extLst>
              </a:tr>
              <a:tr h="271926">
                <a:tc>
                  <a:txBody>
                    <a:bodyPr/>
                    <a:lstStyle/>
                    <a:p>
                      <a:pPr>
                        <a:lnSpc>
                          <a:spcPct val="107000"/>
                        </a:lnSpc>
                        <a:spcAft>
                          <a:spcPts val="0"/>
                        </a:spcAft>
                      </a:pPr>
                      <a:r>
                        <a:rPr lang="ru-RU" sz="1200" dirty="0">
                          <a:solidFill>
                            <a:srgbClr val="000000"/>
                          </a:solidFill>
                          <a:effectLst/>
                          <a:latin typeface="Arial" panose="020B0604020202020204" pitchFamily="34" charset="0"/>
                          <a:ea typeface="Calibri" panose="020F0502020204030204" pitchFamily="34" charset="0"/>
                          <a:cs typeface="Arial" panose="020B0604020202020204" pitchFamily="34" charset="0"/>
                        </a:rPr>
                        <a:t>Ш.-ҚАЗАҚСТАН</a:t>
                      </a:r>
                      <a:endParaRPr lang="ru-RU" sz="1200" dirty="0">
                        <a:effectLst/>
                        <a:latin typeface="Arial" panose="020B0604020202020204" pitchFamily="34" charset="0"/>
                        <a:ea typeface="Calibri" panose="020F0502020204030204" pitchFamily="34" charset="0"/>
                        <a:cs typeface="Arial" panose="020B0604020202020204" pitchFamily="34" charset="0"/>
                      </a:endParaRPr>
                    </a:p>
                  </a:txBody>
                  <a:tcPr marL="68580" marR="68580" marT="0" marB="0" anchor="ctr">
                    <a:solidFill>
                      <a:srgbClr val="007F76">
                        <a:alpha val="20000"/>
                      </a:srgbClr>
                    </a:solidFill>
                  </a:tcPr>
                </a:tc>
                <a:tc>
                  <a:txBody>
                    <a:bodyPr/>
                    <a:lstStyle/>
                    <a:p>
                      <a:pPr algn="ctr"/>
                      <a:r>
                        <a:rPr lang="en-US" sz="1200" kern="1200" dirty="0">
                          <a:latin typeface="Arial" panose="020B0604020202020204" pitchFamily="34" charset="0"/>
                          <a:cs typeface="Arial" panose="020B0604020202020204" pitchFamily="34" charset="0"/>
                        </a:rPr>
                        <a:t>...</a:t>
                      </a:r>
                      <a:r>
                        <a:rPr lang="en-US" sz="1200" kern="1200" baseline="0" dirty="0">
                          <a:latin typeface="Arial" panose="020B0604020202020204" pitchFamily="34" charset="0"/>
                          <a:cs typeface="Arial" panose="020B0604020202020204" pitchFamily="34" charset="0"/>
                        </a:rPr>
                        <a:t> </a:t>
                      </a:r>
                      <a:r>
                        <a:rPr lang="ru-RU" sz="1200" kern="1200" baseline="0" dirty="0">
                          <a:latin typeface="Arial" panose="020B0604020202020204" pitchFamily="34" charset="0"/>
                          <a:cs typeface="Arial" panose="020B0604020202020204" pitchFamily="34" charset="0"/>
                        </a:rPr>
                        <a:t>71</a:t>
                      </a:r>
                      <a:r>
                        <a:rPr lang="en-US" sz="1200" kern="1200" baseline="0" dirty="0">
                          <a:latin typeface="Arial" panose="020B0604020202020204" pitchFamily="34" charset="0"/>
                          <a:cs typeface="Arial" panose="020B0604020202020204" pitchFamily="34" charset="0"/>
                        </a:rPr>
                        <a:t> </a:t>
                      </a:r>
                      <a:r>
                        <a:rPr lang="en-US" sz="1200" kern="1200" dirty="0">
                          <a:latin typeface="Arial" panose="020B0604020202020204" pitchFamily="34" charset="0"/>
                          <a:cs typeface="Arial" panose="020B0604020202020204" pitchFamily="34" charset="0"/>
                        </a:rPr>
                        <a:t>...</a:t>
                      </a:r>
                      <a:endParaRPr lang="ru-RU" sz="1200" b="0" kern="1200" dirty="0">
                        <a:solidFill>
                          <a:schemeClr val="dk1"/>
                        </a:solidFill>
                        <a:latin typeface="Arial" panose="020B0604020202020204" pitchFamily="34" charset="0"/>
                        <a:ea typeface="+mn-ea"/>
                        <a:cs typeface="Arial" panose="020B0604020202020204" pitchFamily="34" charset="0"/>
                      </a:endParaRPr>
                    </a:p>
                  </a:txBody>
                  <a:tcPr marT="18000" marB="18000" anchor="ctr">
                    <a:solidFill>
                      <a:srgbClr val="007F76">
                        <a:alpha val="20000"/>
                      </a:srgbClr>
                    </a:solidFill>
                  </a:tcPr>
                </a:tc>
                <a:extLst>
                  <a:ext uri="{0D108BD9-81ED-4DB2-BD59-A6C34878D82A}">
                    <a16:rowId xmlns:a16="http://schemas.microsoft.com/office/drawing/2014/main" val="3113708891"/>
                  </a:ext>
                </a:extLst>
              </a:tr>
              <a:tr h="271926">
                <a:tc>
                  <a:txBody>
                    <a:bodyPr/>
                    <a:lstStyle/>
                    <a:p>
                      <a:pPr>
                        <a:lnSpc>
                          <a:spcPct val="107000"/>
                        </a:lnSpc>
                        <a:spcAft>
                          <a:spcPts val="0"/>
                        </a:spcAft>
                      </a:pPr>
                      <a:r>
                        <a:rPr lang="ru-RU" sz="1200" dirty="0">
                          <a:solidFill>
                            <a:srgbClr val="000000"/>
                          </a:solidFill>
                          <a:effectLst/>
                          <a:latin typeface="Arial" panose="020B0604020202020204" pitchFamily="34" charset="0"/>
                          <a:ea typeface="Calibri" panose="020F0502020204030204" pitchFamily="34" charset="0"/>
                          <a:cs typeface="Arial" panose="020B0604020202020204" pitchFamily="34" charset="0"/>
                        </a:rPr>
                        <a:t>АСТАНА Қ.</a:t>
                      </a:r>
                      <a:endParaRPr lang="ru-RU" sz="1200" dirty="0">
                        <a:effectLst/>
                        <a:latin typeface="Arial" panose="020B0604020202020204" pitchFamily="34" charset="0"/>
                        <a:ea typeface="Calibri" panose="020F0502020204030204" pitchFamily="34" charset="0"/>
                        <a:cs typeface="Arial" panose="020B0604020202020204" pitchFamily="34" charset="0"/>
                      </a:endParaRPr>
                    </a:p>
                  </a:txBody>
                  <a:tcPr marL="68580" marR="68580" marT="0" marB="0" anchor="ctr"/>
                </a:tc>
                <a:tc>
                  <a:txBody>
                    <a:bodyPr/>
                    <a:lstStyle/>
                    <a:p>
                      <a:pPr algn="ctr"/>
                      <a:r>
                        <a:rPr lang="en-US" sz="1200" kern="1200" dirty="0">
                          <a:latin typeface="Arial" panose="020B0604020202020204" pitchFamily="34" charset="0"/>
                          <a:cs typeface="Arial" panose="020B0604020202020204" pitchFamily="34" charset="0"/>
                        </a:rPr>
                        <a:t>...</a:t>
                      </a:r>
                      <a:r>
                        <a:rPr lang="en-US" sz="1200" kern="1200" baseline="0" dirty="0">
                          <a:latin typeface="Arial" panose="020B0604020202020204" pitchFamily="34" charset="0"/>
                          <a:cs typeface="Arial" panose="020B0604020202020204" pitchFamily="34" charset="0"/>
                        </a:rPr>
                        <a:t> </a:t>
                      </a:r>
                      <a:r>
                        <a:rPr lang="ru-RU" sz="1200" kern="1200" baseline="0" dirty="0">
                          <a:latin typeface="Arial" panose="020B0604020202020204" pitchFamily="34" charset="0"/>
                          <a:cs typeface="Arial" panose="020B0604020202020204" pitchFamily="34" charset="0"/>
                        </a:rPr>
                        <a:t>74</a:t>
                      </a:r>
                      <a:r>
                        <a:rPr lang="en-US" sz="1200" kern="1200" baseline="0" dirty="0">
                          <a:latin typeface="Arial" panose="020B0604020202020204" pitchFamily="34" charset="0"/>
                          <a:cs typeface="Arial" panose="020B0604020202020204" pitchFamily="34" charset="0"/>
                        </a:rPr>
                        <a:t> </a:t>
                      </a:r>
                      <a:r>
                        <a:rPr lang="en-US" sz="1200" kern="1200" dirty="0">
                          <a:latin typeface="Arial" panose="020B0604020202020204" pitchFamily="34" charset="0"/>
                          <a:cs typeface="Arial" panose="020B0604020202020204" pitchFamily="34" charset="0"/>
                        </a:rPr>
                        <a:t>...</a:t>
                      </a:r>
                      <a:endParaRPr lang="ru-RU" sz="1200" b="0" kern="1200" dirty="0">
                        <a:solidFill>
                          <a:schemeClr val="dk1"/>
                        </a:solidFill>
                        <a:latin typeface="Arial" panose="020B0604020202020204" pitchFamily="34" charset="0"/>
                        <a:ea typeface="+mn-ea"/>
                        <a:cs typeface="Arial" panose="020B0604020202020204" pitchFamily="34" charset="0"/>
                      </a:endParaRPr>
                    </a:p>
                  </a:txBody>
                  <a:tcPr marT="18000" marB="18000" anchor="ctr"/>
                </a:tc>
                <a:extLst>
                  <a:ext uri="{0D108BD9-81ED-4DB2-BD59-A6C34878D82A}">
                    <a16:rowId xmlns:a16="http://schemas.microsoft.com/office/drawing/2014/main" val="2981076411"/>
                  </a:ext>
                </a:extLst>
              </a:tr>
              <a:tr h="271926">
                <a:tc>
                  <a:txBody>
                    <a:bodyPr/>
                    <a:lstStyle/>
                    <a:p>
                      <a:pPr>
                        <a:lnSpc>
                          <a:spcPct val="107000"/>
                        </a:lnSpc>
                        <a:spcAft>
                          <a:spcPts val="0"/>
                        </a:spcAft>
                      </a:pPr>
                      <a:r>
                        <a:rPr lang="ru-RU" sz="1200" dirty="0">
                          <a:solidFill>
                            <a:srgbClr val="000000"/>
                          </a:solidFill>
                          <a:effectLst/>
                          <a:latin typeface="Arial" panose="020B0604020202020204" pitchFamily="34" charset="0"/>
                          <a:ea typeface="Calibri" panose="020F0502020204030204" pitchFamily="34" charset="0"/>
                          <a:cs typeface="Arial" panose="020B0604020202020204" pitchFamily="34" charset="0"/>
                        </a:rPr>
                        <a:t>АЛМАТЫ Қ.</a:t>
                      </a:r>
                      <a:endParaRPr lang="ru-RU" sz="1200" dirty="0">
                        <a:effectLst/>
                        <a:latin typeface="Arial" panose="020B0604020202020204" pitchFamily="34" charset="0"/>
                        <a:ea typeface="Calibri" panose="020F0502020204030204" pitchFamily="34" charset="0"/>
                        <a:cs typeface="Arial" panose="020B0604020202020204" pitchFamily="34" charset="0"/>
                      </a:endParaRPr>
                    </a:p>
                  </a:txBody>
                  <a:tcPr marL="68580" marR="68580" marT="0" marB="0" anchor="ctr">
                    <a:solidFill>
                      <a:srgbClr val="007F76">
                        <a:alpha val="20000"/>
                      </a:srgbClr>
                    </a:solidFill>
                  </a:tcPr>
                </a:tc>
                <a:tc>
                  <a:txBody>
                    <a:bodyPr/>
                    <a:lstStyle/>
                    <a:p>
                      <a:pPr algn="ctr"/>
                      <a:r>
                        <a:rPr lang="en-US" sz="1200" kern="1200" dirty="0">
                          <a:latin typeface="Arial" panose="020B0604020202020204" pitchFamily="34" charset="0"/>
                          <a:cs typeface="Arial" panose="020B0604020202020204" pitchFamily="34" charset="0"/>
                        </a:rPr>
                        <a:t>...</a:t>
                      </a:r>
                      <a:r>
                        <a:rPr lang="en-US" sz="1200" kern="1200" baseline="0" dirty="0">
                          <a:latin typeface="Arial" panose="020B0604020202020204" pitchFamily="34" charset="0"/>
                          <a:cs typeface="Arial" panose="020B0604020202020204" pitchFamily="34" charset="0"/>
                        </a:rPr>
                        <a:t> </a:t>
                      </a:r>
                      <a:r>
                        <a:rPr lang="ru-RU" sz="1200" kern="1200" baseline="0" dirty="0">
                          <a:latin typeface="Arial" panose="020B0604020202020204" pitchFamily="34" charset="0"/>
                          <a:cs typeface="Arial" panose="020B0604020202020204" pitchFamily="34" charset="0"/>
                        </a:rPr>
                        <a:t>77</a:t>
                      </a:r>
                      <a:r>
                        <a:rPr lang="en-US" sz="1200" kern="1200" baseline="0" dirty="0">
                          <a:latin typeface="Arial" panose="020B0604020202020204" pitchFamily="34" charset="0"/>
                          <a:cs typeface="Arial" panose="020B0604020202020204" pitchFamily="34" charset="0"/>
                        </a:rPr>
                        <a:t> </a:t>
                      </a:r>
                      <a:r>
                        <a:rPr lang="en-US" sz="1200" kern="1200" dirty="0">
                          <a:latin typeface="Arial" panose="020B0604020202020204" pitchFamily="34" charset="0"/>
                          <a:cs typeface="Arial" panose="020B0604020202020204" pitchFamily="34" charset="0"/>
                        </a:rPr>
                        <a:t>...</a:t>
                      </a:r>
                      <a:endParaRPr lang="ru-RU" sz="1200" b="0" kern="1200" dirty="0">
                        <a:solidFill>
                          <a:schemeClr val="dk1"/>
                        </a:solidFill>
                        <a:latin typeface="Arial" panose="020B0604020202020204" pitchFamily="34" charset="0"/>
                        <a:ea typeface="+mn-ea"/>
                        <a:cs typeface="Arial" panose="020B0604020202020204" pitchFamily="34" charset="0"/>
                      </a:endParaRPr>
                    </a:p>
                  </a:txBody>
                  <a:tcPr marT="18000" marB="18000" anchor="ctr">
                    <a:solidFill>
                      <a:srgbClr val="007F76">
                        <a:alpha val="20000"/>
                      </a:srgbClr>
                    </a:solidFill>
                  </a:tcPr>
                </a:tc>
                <a:extLst>
                  <a:ext uri="{0D108BD9-81ED-4DB2-BD59-A6C34878D82A}">
                    <a16:rowId xmlns:a16="http://schemas.microsoft.com/office/drawing/2014/main" val="2582410141"/>
                  </a:ext>
                </a:extLst>
              </a:tr>
              <a:tr h="271926">
                <a:tc>
                  <a:txBody>
                    <a:bodyPr/>
                    <a:lstStyle/>
                    <a:p>
                      <a:pPr>
                        <a:lnSpc>
                          <a:spcPct val="107000"/>
                        </a:lnSpc>
                        <a:spcAft>
                          <a:spcPts val="0"/>
                        </a:spcAft>
                      </a:pPr>
                      <a:r>
                        <a:rPr lang="ru-RU" sz="1200" dirty="0">
                          <a:solidFill>
                            <a:srgbClr val="000000"/>
                          </a:solidFill>
                          <a:effectLst/>
                          <a:latin typeface="Arial" panose="020B0604020202020204" pitchFamily="34" charset="0"/>
                          <a:ea typeface="Calibri" panose="020F0502020204030204" pitchFamily="34" charset="0"/>
                          <a:cs typeface="Arial" panose="020B0604020202020204" pitchFamily="34" charset="0"/>
                        </a:rPr>
                        <a:t>ШЫМКЕНТ Қ.</a:t>
                      </a:r>
                      <a:endParaRPr lang="ru-RU" sz="1200" dirty="0">
                        <a:effectLst/>
                        <a:latin typeface="Arial" panose="020B0604020202020204" pitchFamily="34" charset="0"/>
                        <a:ea typeface="Calibri" panose="020F0502020204030204" pitchFamily="34" charset="0"/>
                        <a:cs typeface="Arial" panose="020B0604020202020204" pitchFamily="34" charset="0"/>
                      </a:endParaRPr>
                    </a:p>
                  </a:txBody>
                  <a:tcPr marL="68580" marR="68580" marT="0" marB="0" anchor="ctr"/>
                </a:tc>
                <a:tc>
                  <a:txBody>
                    <a:bodyPr/>
                    <a:lstStyle/>
                    <a:p>
                      <a:pPr algn="ctr"/>
                      <a:r>
                        <a:rPr lang="en-US" sz="1200" kern="1200" dirty="0">
                          <a:latin typeface="Arial" panose="020B0604020202020204" pitchFamily="34" charset="0"/>
                          <a:cs typeface="Arial" panose="020B0604020202020204" pitchFamily="34" charset="0"/>
                        </a:rPr>
                        <a:t>...</a:t>
                      </a:r>
                      <a:r>
                        <a:rPr lang="en-US" sz="1200" kern="1200" baseline="0" dirty="0">
                          <a:latin typeface="Arial" panose="020B0604020202020204" pitchFamily="34" charset="0"/>
                          <a:cs typeface="Arial" panose="020B0604020202020204" pitchFamily="34" charset="0"/>
                        </a:rPr>
                        <a:t> </a:t>
                      </a:r>
                      <a:r>
                        <a:rPr lang="ru-RU" sz="1200" kern="1200" baseline="0" dirty="0">
                          <a:latin typeface="Arial" panose="020B0604020202020204" pitchFamily="34" charset="0"/>
                          <a:cs typeface="Arial" panose="020B0604020202020204" pitchFamily="34" charset="0"/>
                        </a:rPr>
                        <a:t>80</a:t>
                      </a:r>
                      <a:r>
                        <a:rPr lang="en-US" sz="1200" kern="1200" baseline="0" dirty="0">
                          <a:latin typeface="Arial" panose="020B0604020202020204" pitchFamily="34" charset="0"/>
                          <a:cs typeface="Arial" panose="020B0604020202020204" pitchFamily="34" charset="0"/>
                        </a:rPr>
                        <a:t> </a:t>
                      </a:r>
                      <a:r>
                        <a:rPr lang="en-US" sz="1200" kern="1200" dirty="0">
                          <a:latin typeface="Arial" panose="020B0604020202020204" pitchFamily="34" charset="0"/>
                          <a:cs typeface="Arial" panose="020B0604020202020204" pitchFamily="34" charset="0"/>
                        </a:rPr>
                        <a:t>...</a:t>
                      </a:r>
                      <a:endParaRPr lang="ru-RU" sz="1200" b="0" kern="1200" dirty="0">
                        <a:solidFill>
                          <a:schemeClr val="dk1"/>
                        </a:solidFill>
                        <a:latin typeface="Arial" panose="020B0604020202020204" pitchFamily="34" charset="0"/>
                        <a:ea typeface="+mn-ea"/>
                        <a:cs typeface="Arial" panose="020B0604020202020204" pitchFamily="34" charset="0"/>
                      </a:endParaRPr>
                    </a:p>
                  </a:txBody>
                  <a:tcPr marT="18000" marB="18000" anchor="ctr"/>
                </a:tc>
                <a:extLst>
                  <a:ext uri="{0D108BD9-81ED-4DB2-BD59-A6C34878D82A}">
                    <a16:rowId xmlns:a16="http://schemas.microsoft.com/office/drawing/2014/main" val="77672518"/>
                  </a:ext>
                </a:extLst>
              </a:tr>
              <a:tr h="271926">
                <a:tc>
                  <a:txBody>
                    <a:bodyPr/>
                    <a:lstStyle/>
                    <a:p>
                      <a:pPr>
                        <a:lnSpc>
                          <a:spcPct val="107000"/>
                        </a:lnSpc>
                        <a:spcAft>
                          <a:spcPts val="0"/>
                        </a:spcAft>
                      </a:pPr>
                      <a:r>
                        <a:rPr lang="kk-KZ" sz="1200" dirty="0">
                          <a:effectLst/>
                          <a:latin typeface="Arial" panose="020B0604020202020204" pitchFamily="34" charset="0"/>
                          <a:ea typeface="Calibri" panose="020F0502020204030204" pitchFamily="34" charset="0"/>
                          <a:cs typeface="Arial" panose="020B0604020202020204" pitchFamily="34" charset="0"/>
                        </a:rPr>
                        <a:t>Қосымша: Өңірлік шолулар</a:t>
                      </a:r>
                      <a:endParaRPr lang="ru-RU" sz="1200" dirty="0">
                        <a:effectLst/>
                        <a:latin typeface="Arial" panose="020B0604020202020204" pitchFamily="34" charset="0"/>
                        <a:ea typeface="Calibri" panose="020F0502020204030204" pitchFamily="34" charset="0"/>
                        <a:cs typeface="Arial" panose="020B0604020202020204" pitchFamily="34" charset="0"/>
                      </a:endParaRPr>
                    </a:p>
                  </a:txBody>
                  <a:tcPr marL="68580" marR="68580" marT="0" marB="0" anchor="ctr">
                    <a:solidFill>
                      <a:srgbClr val="CCE5E4"/>
                    </a:solidFill>
                  </a:tcPr>
                </a:tc>
                <a:tc>
                  <a:txBody>
                    <a:bodyPr/>
                    <a:lstStyle/>
                    <a:p>
                      <a:pPr algn="ctr"/>
                      <a:r>
                        <a:rPr lang="ru-RU" sz="1200" b="0" kern="1200" dirty="0">
                          <a:solidFill>
                            <a:schemeClr val="dk1"/>
                          </a:solidFill>
                          <a:latin typeface="Arial" panose="020B0604020202020204" pitchFamily="34" charset="0"/>
                          <a:ea typeface="+mn-ea"/>
                          <a:cs typeface="Arial" panose="020B0604020202020204" pitchFamily="34" charset="0"/>
                        </a:rPr>
                        <a:t>…83-144…</a:t>
                      </a:r>
                    </a:p>
                  </a:txBody>
                  <a:tcPr marT="18000" marB="18000" anchor="ctr">
                    <a:solidFill>
                      <a:srgbClr val="CCE5E4"/>
                    </a:solidFill>
                  </a:tcPr>
                </a:tc>
                <a:extLst>
                  <a:ext uri="{0D108BD9-81ED-4DB2-BD59-A6C34878D82A}">
                    <a16:rowId xmlns:a16="http://schemas.microsoft.com/office/drawing/2014/main" val="1267254374"/>
                  </a:ext>
                </a:extLst>
              </a:tr>
            </a:tbl>
          </a:graphicData>
        </a:graphic>
      </p:graphicFrame>
    </p:spTree>
    <p:extLst>
      <p:ext uri="{BB962C8B-B14F-4D97-AF65-F5344CB8AC3E}">
        <p14:creationId xmlns:p14="http://schemas.microsoft.com/office/powerpoint/2010/main" val="1777859224"/>
      </p:ext>
    </p:extLst>
  </p:cSld>
  <p:clrMapOvr>
    <a:masterClrMapping/>
  </p:clrMapOvr>
</p:sld>
</file>

<file path=ppt/slides/slide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Заголовок 3">
            <a:extLst>
              <a:ext uri="{FF2B5EF4-FFF2-40B4-BE49-F238E27FC236}">
                <a16:creationId xmlns:a16="http://schemas.microsoft.com/office/drawing/2014/main" id="{CE0FCA87-ED6B-DAF9-C5C3-C586C4D0E1E7}"/>
              </a:ext>
            </a:extLst>
          </p:cNvPr>
          <p:cNvSpPr>
            <a:spLocks noGrp="1"/>
          </p:cNvSpPr>
          <p:nvPr>
            <p:ph type="title"/>
          </p:nvPr>
        </p:nvSpPr>
        <p:spPr/>
        <p:txBody>
          <a:bodyPr/>
          <a:lstStyle/>
          <a:p>
            <a:r>
              <a:rPr lang="ru-RU" dirty="0">
                <a:solidFill>
                  <a:srgbClr val="007F76"/>
                </a:solidFill>
              </a:rPr>
              <a:t>ӘДІСТЕМЕ</a:t>
            </a:r>
            <a:endParaRPr lang="ru-KZ" dirty="0">
              <a:solidFill>
                <a:srgbClr val="007F76"/>
              </a:solidFill>
            </a:endParaRPr>
          </a:p>
        </p:txBody>
      </p:sp>
      <p:sp>
        <p:nvSpPr>
          <p:cNvPr id="3" name="Номер слайда 2">
            <a:extLst>
              <a:ext uri="{FF2B5EF4-FFF2-40B4-BE49-F238E27FC236}">
                <a16:creationId xmlns:a16="http://schemas.microsoft.com/office/drawing/2014/main" id="{0FE3E8E7-F31A-7D55-7372-1BEAD488D2B4}"/>
              </a:ext>
            </a:extLst>
          </p:cNvPr>
          <p:cNvSpPr>
            <a:spLocks noGrp="1"/>
          </p:cNvSpPr>
          <p:nvPr>
            <p:ph type="sldNum" sz="quarter" idx="12"/>
          </p:nvPr>
        </p:nvSpPr>
        <p:spPr/>
        <p:txBody>
          <a:bodyPr/>
          <a:lstStyle/>
          <a:p>
            <a:fld id="{4060C6F1-8618-4CCA-B45E-7B199C8F5830}" type="slidenum">
              <a:rPr lang="ru-RU" smtClean="0"/>
              <a:pPr/>
              <a:t>3</a:t>
            </a:fld>
            <a:r>
              <a:rPr lang="en-US" dirty="0"/>
              <a:t> </a:t>
            </a:r>
            <a:r>
              <a:rPr lang="ru-RU" dirty="0"/>
              <a:t>из 82</a:t>
            </a:r>
          </a:p>
        </p:txBody>
      </p:sp>
      <p:sp>
        <p:nvSpPr>
          <p:cNvPr id="2" name="TextBox 1">
            <a:extLst>
              <a:ext uri="{FF2B5EF4-FFF2-40B4-BE49-F238E27FC236}">
                <a16:creationId xmlns:a16="http://schemas.microsoft.com/office/drawing/2014/main" id="{D17CEDEF-AC6A-4901-1A03-F0A0D8A28DE2}"/>
              </a:ext>
            </a:extLst>
          </p:cNvPr>
          <p:cNvSpPr txBox="1"/>
          <p:nvPr/>
        </p:nvSpPr>
        <p:spPr>
          <a:xfrm>
            <a:off x="6388100" y="859626"/>
            <a:ext cx="5522043" cy="5715357"/>
          </a:xfrm>
          <a:prstGeom prst="rect">
            <a:avLst/>
          </a:prstGeom>
          <a:noFill/>
        </p:spPr>
        <p:txBody>
          <a:bodyPr wrap="square" lIns="0" tIns="0" rIns="0" bIns="0" rtlCol="0">
            <a:noAutofit/>
          </a:bodyPr>
          <a:lstStyle/>
          <a:p>
            <a:pPr marL="0" marR="0" lvl="0" indent="180975" algn="ctr" defTabSz="914400" rtl="0" eaLnBrk="1" fontAlgn="auto" latinLnBrk="0" hangingPunct="1">
              <a:lnSpc>
                <a:spcPct val="100000"/>
              </a:lnSpc>
              <a:spcBef>
                <a:spcPts val="0"/>
              </a:spcBef>
              <a:spcAft>
                <a:spcPts val="600"/>
              </a:spcAft>
              <a:buClrTx/>
              <a:buSzTx/>
              <a:buFontTx/>
              <a:buNone/>
              <a:tabLst/>
              <a:defRPr/>
            </a:pPr>
            <a:r>
              <a:rPr lang="en-US" sz="1600" b="1" i="1" kern="0" dirty="0">
                <a:solidFill>
                  <a:srgbClr val="007F76"/>
                </a:solidFill>
                <a:latin typeface="Arial" panose="020B0604020202020204" pitchFamily="34" charset="0"/>
                <a:cs typeface="Arial" panose="020B0604020202020204" pitchFamily="34" charset="0"/>
                <a:sym typeface="Arial"/>
              </a:rPr>
              <a:t>Disclaimer (</a:t>
            </a:r>
            <a:r>
              <a:rPr lang="kk-KZ" sz="1600" b="1" i="1" kern="0" dirty="0">
                <a:solidFill>
                  <a:srgbClr val="007F76"/>
                </a:solidFill>
                <a:latin typeface="Arial" panose="020B0604020202020204" pitchFamily="34" charset="0"/>
                <a:cs typeface="Arial" panose="020B0604020202020204" pitchFamily="34" charset="0"/>
                <a:sym typeface="Arial"/>
              </a:rPr>
              <a:t>ж</a:t>
            </a:r>
            <a:r>
              <a:rPr lang="ru-RU" sz="1600" b="1" i="1" kern="0" dirty="0" err="1">
                <a:solidFill>
                  <a:srgbClr val="007F76"/>
                </a:solidFill>
                <a:latin typeface="Arial" panose="020B0604020202020204" pitchFamily="34" charset="0"/>
                <a:cs typeface="Arial" panose="020B0604020202020204" pitchFamily="34" charset="0"/>
              </a:rPr>
              <a:t>ауапкершіліктен</a:t>
            </a:r>
            <a:r>
              <a:rPr lang="ru-RU" sz="1600" b="1" i="1" kern="0" dirty="0">
                <a:solidFill>
                  <a:srgbClr val="007F76"/>
                </a:solidFill>
                <a:latin typeface="Arial" panose="020B0604020202020204" pitchFamily="34" charset="0"/>
                <a:cs typeface="Arial" panose="020B0604020202020204" pitchFamily="34" charset="0"/>
              </a:rPr>
              <a:t> бас </a:t>
            </a:r>
            <a:r>
              <a:rPr lang="ru-RU" sz="1600" b="1" i="1" kern="0" dirty="0" err="1">
                <a:solidFill>
                  <a:srgbClr val="007F76"/>
                </a:solidFill>
                <a:latin typeface="Arial" panose="020B0604020202020204" pitchFamily="34" charset="0"/>
                <a:cs typeface="Arial" panose="020B0604020202020204" pitchFamily="34" charset="0"/>
              </a:rPr>
              <a:t>тарту</a:t>
            </a:r>
            <a:r>
              <a:rPr lang="en-US" sz="1600" b="1" i="1" kern="0" dirty="0">
                <a:solidFill>
                  <a:srgbClr val="007F76"/>
                </a:solidFill>
                <a:latin typeface="Arial" panose="020B0604020202020204" pitchFamily="34" charset="0"/>
                <a:cs typeface="Arial" panose="020B0604020202020204" pitchFamily="34" charset="0"/>
                <a:sym typeface="Arial"/>
              </a:rPr>
              <a:t>)</a:t>
            </a:r>
            <a:endParaRPr kumimoji="0" lang="ru-RU" sz="1600" b="1" i="1" u="none" strike="noStrike" kern="0" cap="none" spc="0" normalizeH="0" baseline="0" noProof="0" dirty="0">
              <a:ln>
                <a:noFill/>
              </a:ln>
              <a:solidFill>
                <a:srgbClr val="007F76"/>
              </a:solidFill>
              <a:effectLst/>
              <a:uLnTx/>
              <a:uFillTx/>
              <a:latin typeface="Arial"/>
              <a:ea typeface="+mn-ea"/>
              <a:cs typeface="+mn-cs"/>
            </a:endParaRPr>
          </a:p>
          <a:p>
            <a:pPr indent="180975" algn="just" defTabSz="914400">
              <a:spcAft>
                <a:spcPts val="600"/>
              </a:spcAft>
              <a:defRPr/>
            </a:pPr>
            <a:r>
              <a:rPr lang="kk-KZ" sz="1200" i="1" kern="0" dirty="0">
                <a:solidFill>
                  <a:srgbClr val="007F76"/>
                </a:solidFill>
                <a:latin typeface="Arial" panose="020B0604020202020204" pitchFamily="34" charset="0"/>
                <a:cs typeface="Arial" panose="020B0604020202020204" pitchFamily="34" charset="0"/>
              </a:rPr>
              <a:t>«</a:t>
            </a:r>
            <a:r>
              <a:rPr lang="ru-RU" sz="1200" i="1" kern="0" dirty="0" err="1">
                <a:solidFill>
                  <a:srgbClr val="007F76"/>
                </a:solidFill>
                <a:latin typeface="Arial" panose="020B0604020202020204" pitchFamily="34" charset="0"/>
                <a:cs typeface="Arial" panose="020B0604020202020204" pitchFamily="34" charset="0"/>
              </a:rPr>
              <a:t>Еңбек</a:t>
            </a:r>
            <a:r>
              <a:rPr lang="ru-RU" sz="1200" i="1" kern="0" dirty="0">
                <a:solidFill>
                  <a:srgbClr val="007F76"/>
                </a:solidFill>
                <a:latin typeface="Arial" panose="020B0604020202020204" pitchFamily="34" charset="0"/>
                <a:cs typeface="Arial" panose="020B0604020202020204" pitchFamily="34" charset="0"/>
              </a:rPr>
              <a:t> </a:t>
            </a:r>
            <a:r>
              <a:rPr lang="ru-RU" sz="1200" i="1" kern="0" dirty="0" err="1">
                <a:solidFill>
                  <a:srgbClr val="007F76"/>
                </a:solidFill>
                <a:latin typeface="Arial" panose="020B0604020202020204" pitchFamily="34" charset="0"/>
                <a:cs typeface="Arial" panose="020B0604020202020204" pitchFamily="34" charset="0"/>
              </a:rPr>
              <a:t>ресурстарын</a:t>
            </a:r>
            <a:r>
              <a:rPr lang="ru-RU" sz="1200" i="1" kern="0" dirty="0">
                <a:solidFill>
                  <a:srgbClr val="007F76"/>
                </a:solidFill>
                <a:latin typeface="Arial" panose="020B0604020202020204" pitchFamily="34" charset="0"/>
                <a:cs typeface="Arial" panose="020B0604020202020204" pitchFamily="34" charset="0"/>
              </a:rPr>
              <a:t> </a:t>
            </a:r>
            <a:r>
              <a:rPr lang="ru-RU" sz="1200" i="1" kern="0" dirty="0" err="1">
                <a:solidFill>
                  <a:srgbClr val="007F76"/>
                </a:solidFill>
                <a:latin typeface="Arial" panose="020B0604020202020204" pitchFamily="34" charset="0"/>
                <a:cs typeface="Arial" panose="020B0604020202020204" pitchFamily="34" charset="0"/>
              </a:rPr>
              <a:t>дамыту</a:t>
            </a:r>
            <a:r>
              <a:rPr lang="ru-RU" sz="1200" i="1" kern="0" dirty="0">
                <a:solidFill>
                  <a:srgbClr val="007F76"/>
                </a:solidFill>
                <a:latin typeface="Arial" panose="020B0604020202020204" pitchFamily="34" charset="0"/>
                <a:cs typeface="Arial" panose="020B0604020202020204" pitchFamily="34" charset="0"/>
              </a:rPr>
              <a:t> </a:t>
            </a:r>
            <a:r>
              <a:rPr lang="ru-RU" sz="1200" i="1" kern="0" dirty="0" err="1">
                <a:solidFill>
                  <a:srgbClr val="007F76"/>
                </a:solidFill>
                <a:latin typeface="Arial" panose="020B0604020202020204" pitchFamily="34" charset="0"/>
                <a:cs typeface="Arial" panose="020B0604020202020204" pitchFamily="34" charset="0"/>
              </a:rPr>
              <a:t>орталығы</a:t>
            </a:r>
            <a:r>
              <a:rPr lang="ru-RU" sz="1200" i="1" kern="0" dirty="0">
                <a:solidFill>
                  <a:srgbClr val="007F76"/>
                </a:solidFill>
                <a:latin typeface="Arial" panose="020B0604020202020204" pitchFamily="34" charset="0"/>
                <a:cs typeface="Arial" panose="020B0604020202020204" pitchFamily="34" charset="0"/>
              </a:rPr>
              <a:t>» АҚ </a:t>
            </a:r>
            <a:r>
              <a:rPr lang="ru-RU" sz="1200" i="1" kern="0" dirty="0" err="1">
                <a:solidFill>
                  <a:srgbClr val="007F76"/>
                </a:solidFill>
                <a:latin typeface="Arial" panose="020B0604020202020204" pitchFamily="34" charset="0"/>
                <a:cs typeface="Arial" panose="020B0604020202020204" pitchFamily="34" charset="0"/>
              </a:rPr>
              <a:t>ұсынылған</a:t>
            </a:r>
            <a:r>
              <a:rPr lang="ru-RU" sz="1200" i="1" kern="0" dirty="0">
                <a:solidFill>
                  <a:srgbClr val="007F76"/>
                </a:solidFill>
                <a:latin typeface="Arial" panose="020B0604020202020204" pitchFamily="34" charset="0"/>
                <a:cs typeface="Arial" panose="020B0604020202020204" pitchFamily="34" charset="0"/>
              </a:rPr>
              <a:t> </a:t>
            </a:r>
            <a:r>
              <a:rPr lang="ru-RU" sz="1200" i="1" kern="0" dirty="0" err="1">
                <a:solidFill>
                  <a:srgbClr val="007F76"/>
                </a:solidFill>
                <a:latin typeface="Arial" panose="020B0604020202020204" pitchFamily="34" charset="0"/>
                <a:cs typeface="Arial" panose="020B0604020202020204" pitchFamily="34" charset="0"/>
              </a:rPr>
              <a:t>ақпараттың</a:t>
            </a:r>
            <a:r>
              <a:rPr lang="ru-RU" sz="1200" i="1" kern="0" dirty="0">
                <a:solidFill>
                  <a:srgbClr val="007F76"/>
                </a:solidFill>
                <a:latin typeface="Arial" panose="020B0604020202020204" pitchFamily="34" charset="0"/>
                <a:cs typeface="Arial" panose="020B0604020202020204" pitchFamily="34" charset="0"/>
              </a:rPr>
              <a:t> </a:t>
            </a:r>
            <a:r>
              <a:rPr lang="ru-RU" sz="1200" i="1" kern="0" dirty="0" err="1">
                <a:solidFill>
                  <a:srgbClr val="007F76"/>
                </a:solidFill>
                <a:latin typeface="Arial" panose="020B0604020202020204" pitchFamily="34" charset="0"/>
                <a:cs typeface="Arial" panose="020B0604020202020204" pitchFamily="34" charset="0"/>
              </a:rPr>
              <a:t>толықтығы</a:t>
            </a:r>
            <a:r>
              <a:rPr lang="ru-RU" sz="1200" i="1" kern="0" dirty="0">
                <a:solidFill>
                  <a:srgbClr val="007F76"/>
                </a:solidFill>
                <a:latin typeface="Arial" panose="020B0604020202020204" pitchFamily="34" charset="0"/>
                <a:cs typeface="Arial" panose="020B0604020202020204" pitchFamily="34" charset="0"/>
              </a:rPr>
              <a:t> мен </a:t>
            </a:r>
            <a:r>
              <a:rPr lang="ru-RU" sz="1200" i="1" kern="0" dirty="0" err="1">
                <a:solidFill>
                  <a:srgbClr val="007F76"/>
                </a:solidFill>
                <a:latin typeface="Arial" panose="020B0604020202020204" pitchFamily="34" charset="0"/>
                <a:cs typeface="Arial" panose="020B0604020202020204" pitchFamily="34" charset="0"/>
              </a:rPr>
              <a:t>дұрыстығы</a:t>
            </a:r>
            <a:r>
              <a:rPr lang="ru-RU" sz="1200" i="1" kern="0" dirty="0">
                <a:solidFill>
                  <a:srgbClr val="007F76"/>
                </a:solidFill>
                <a:latin typeface="Arial" panose="020B0604020202020204" pitchFamily="34" charset="0"/>
                <a:cs typeface="Arial" panose="020B0604020202020204" pitchFamily="34" charset="0"/>
              </a:rPr>
              <a:t> </a:t>
            </a:r>
            <a:r>
              <a:rPr lang="ru-RU" sz="1200" i="1" kern="0" dirty="0" err="1">
                <a:solidFill>
                  <a:srgbClr val="007F76"/>
                </a:solidFill>
                <a:latin typeface="Arial" panose="020B0604020202020204" pitchFamily="34" charset="0"/>
                <a:cs typeface="Arial" panose="020B0604020202020204" pitchFamily="34" charset="0"/>
              </a:rPr>
              <a:t>үшін</a:t>
            </a:r>
            <a:r>
              <a:rPr lang="ru-RU" sz="1200" i="1" kern="0" dirty="0">
                <a:solidFill>
                  <a:srgbClr val="007F76"/>
                </a:solidFill>
                <a:latin typeface="Arial" panose="020B0604020202020204" pitchFamily="34" charset="0"/>
                <a:cs typeface="Arial" panose="020B0604020202020204" pitchFamily="34" charset="0"/>
              </a:rPr>
              <a:t> </a:t>
            </a:r>
            <a:r>
              <a:rPr lang="ru-RU" sz="1200" i="1" kern="0" dirty="0" err="1">
                <a:solidFill>
                  <a:srgbClr val="007F76"/>
                </a:solidFill>
                <a:latin typeface="Arial" panose="020B0604020202020204" pitchFamily="34" charset="0"/>
                <a:cs typeface="Arial" panose="020B0604020202020204" pitchFamily="34" charset="0"/>
              </a:rPr>
              <a:t>жауап</a:t>
            </a:r>
            <a:r>
              <a:rPr lang="ru-RU" sz="1200" i="1" kern="0" dirty="0">
                <a:solidFill>
                  <a:srgbClr val="007F76"/>
                </a:solidFill>
                <a:latin typeface="Arial" panose="020B0604020202020204" pitchFamily="34" charset="0"/>
                <a:cs typeface="Arial" panose="020B0604020202020204" pitchFamily="34" charset="0"/>
              </a:rPr>
              <a:t> </a:t>
            </a:r>
            <a:r>
              <a:rPr lang="ru-RU" sz="1200" i="1" kern="0" dirty="0" err="1">
                <a:solidFill>
                  <a:srgbClr val="007F76"/>
                </a:solidFill>
                <a:latin typeface="Arial" panose="020B0604020202020204" pitchFamily="34" charset="0"/>
                <a:cs typeface="Arial" panose="020B0604020202020204" pitchFamily="34" charset="0"/>
              </a:rPr>
              <a:t>бермейді</a:t>
            </a:r>
            <a:r>
              <a:rPr lang="ru-RU" sz="1200" i="1" kern="0" dirty="0">
                <a:solidFill>
                  <a:srgbClr val="007F76"/>
                </a:solidFill>
                <a:latin typeface="Arial" panose="020B0604020202020204" pitchFamily="34" charset="0"/>
                <a:cs typeface="Arial" panose="020B0604020202020204" pitchFamily="34" charset="0"/>
              </a:rPr>
              <a:t>. Осы </a:t>
            </a:r>
            <a:r>
              <a:rPr lang="ru-RU" sz="1200" i="1" kern="0" dirty="0" err="1">
                <a:solidFill>
                  <a:srgbClr val="007F76"/>
                </a:solidFill>
                <a:latin typeface="Arial" panose="020B0604020202020204" pitchFamily="34" charset="0"/>
                <a:cs typeface="Arial" panose="020B0604020202020204" pitchFamily="34" charset="0"/>
              </a:rPr>
              <a:t>болжамдар</a:t>
            </a:r>
            <a:r>
              <a:rPr lang="ru-RU" sz="1200" i="1" kern="0" dirty="0">
                <a:solidFill>
                  <a:srgbClr val="007F76"/>
                </a:solidFill>
                <a:latin typeface="Arial" panose="020B0604020202020204" pitchFamily="34" charset="0"/>
                <a:cs typeface="Arial" panose="020B0604020202020204" pitchFamily="34" charset="0"/>
              </a:rPr>
              <a:t> </a:t>
            </a:r>
            <a:r>
              <a:rPr lang="ru-RU" sz="1200" i="1" kern="0" dirty="0" err="1">
                <a:solidFill>
                  <a:srgbClr val="007F76"/>
                </a:solidFill>
                <a:latin typeface="Arial" panose="020B0604020202020204" pitchFamily="34" charset="0"/>
                <a:cs typeface="Arial" panose="020B0604020202020204" pitchFamily="34" charset="0"/>
              </a:rPr>
              <a:t>негізінде</a:t>
            </a:r>
            <a:r>
              <a:rPr lang="ru-RU" sz="1200" i="1" kern="0" dirty="0">
                <a:solidFill>
                  <a:srgbClr val="007F76"/>
                </a:solidFill>
                <a:latin typeface="Arial" panose="020B0604020202020204" pitchFamily="34" charset="0"/>
                <a:cs typeface="Arial" panose="020B0604020202020204" pitchFamily="34" charset="0"/>
              </a:rPr>
              <a:t> </a:t>
            </a:r>
            <a:r>
              <a:rPr lang="ru-RU" sz="1200" i="1" kern="0" dirty="0" err="1">
                <a:solidFill>
                  <a:srgbClr val="007F76"/>
                </a:solidFill>
                <a:latin typeface="Arial" panose="020B0604020202020204" pitchFamily="34" charset="0"/>
                <a:cs typeface="Arial" panose="020B0604020202020204" pitchFamily="34" charset="0"/>
              </a:rPr>
              <a:t>қабылданатын</a:t>
            </a:r>
            <a:r>
              <a:rPr lang="ru-RU" sz="1200" i="1" kern="0" dirty="0">
                <a:solidFill>
                  <a:srgbClr val="007F76"/>
                </a:solidFill>
                <a:latin typeface="Arial" panose="020B0604020202020204" pitchFamily="34" charset="0"/>
                <a:cs typeface="Arial" panose="020B0604020202020204" pitchFamily="34" charset="0"/>
              </a:rPr>
              <a:t> </a:t>
            </a:r>
            <a:r>
              <a:rPr lang="ru-RU" sz="1200" i="1" kern="0" dirty="0" err="1">
                <a:solidFill>
                  <a:srgbClr val="007F76"/>
                </a:solidFill>
                <a:latin typeface="Arial" panose="020B0604020202020204" pitchFamily="34" charset="0"/>
                <a:cs typeface="Arial" panose="020B0604020202020204" pitchFamily="34" charset="0"/>
              </a:rPr>
              <a:t>шешімдер</a:t>
            </a:r>
            <a:r>
              <a:rPr lang="ru-RU" sz="1200" i="1" kern="0" dirty="0">
                <a:solidFill>
                  <a:srgbClr val="007F76"/>
                </a:solidFill>
                <a:latin typeface="Arial" panose="020B0604020202020204" pitchFamily="34" charset="0"/>
                <a:cs typeface="Arial" panose="020B0604020202020204" pitchFamily="34" charset="0"/>
              </a:rPr>
              <a:t> </a:t>
            </a:r>
            <a:r>
              <a:rPr lang="ru-RU" sz="1200" i="1" kern="0" dirty="0" err="1">
                <a:solidFill>
                  <a:srgbClr val="007F76"/>
                </a:solidFill>
                <a:latin typeface="Arial" panose="020B0604020202020204" pitchFamily="34" charset="0"/>
                <a:cs typeface="Arial" panose="020B0604020202020204" pitchFamily="34" charset="0"/>
              </a:rPr>
              <a:t>немесе</a:t>
            </a:r>
            <a:r>
              <a:rPr lang="ru-RU" sz="1200" i="1" kern="0" dirty="0">
                <a:solidFill>
                  <a:srgbClr val="007F76"/>
                </a:solidFill>
                <a:latin typeface="Arial" panose="020B0604020202020204" pitchFamily="34" charset="0"/>
                <a:cs typeface="Arial" panose="020B0604020202020204" pitchFamily="34" charset="0"/>
              </a:rPr>
              <a:t> </a:t>
            </a:r>
            <a:r>
              <a:rPr lang="ru-RU" sz="1200" i="1" kern="0" dirty="0" err="1">
                <a:solidFill>
                  <a:srgbClr val="007F76"/>
                </a:solidFill>
                <a:latin typeface="Arial" panose="020B0604020202020204" pitchFamily="34" charset="0"/>
                <a:cs typeface="Arial" panose="020B0604020202020204" pitchFamily="34" charset="0"/>
              </a:rPr>
              <a:t>өзге</a:t>
            </a:r>
            <a:r>
              <a:rPr lang="ru-RU" sz="1200" i="1" kern="0" dirty="0">
                <a:solidFill>
                  <a:srgbClr val="007F76"/>
                </a:solidFill>
                <a:latin typeface="Arial" panose="020B0604020202020204" pitchFamily="34" charset="0"/>
                <a:cs typeface="Arial" panose="020B0604020202020204" pitchFamily="34" charset="0"/>
              </a:rPr>
              <a:t> де </a:t>
            </a:r>
            <a:r>
              <a:rPr lang="ru-RU" sz="1200" i="1" kern="0" dirty="0" err="1">
                <a:solidFill>
                  <a:srgbClr val="007F76"/>
                </a:solidFill>
                <a:latin typeface="Arial" panose="020B0604020202020204" pitchFamily="34" charset="0"/>
                <a:cs typeface="Arial" panose="020B0604020202020204" pitchFamily="34" charset="0"/>
              </a:rPr>
              <a:t>әрекеттер</a:t>
            </a:r>
            <a:r>
              <a:rPr lang="ru-RU" sz="1200" i="1" kern="0" dirty="0">
                <a:solidFill>
                  <a:srgbClr val="007F76"/>
                </a:solidFill>
                <a:latin typeface="Arial" panose="020B0604020202020204" pitchFamily="34" charset="0"/>
                <a:cs typeface="Arial" panose="020B0604020202020204" pitchFamily="34" charset="0"/>
              </a:rPr>
              <a:t> </a:t>
            </a:r>
            <a:r>
              <a:rPr lang="ru-RU" sz="1200" i="1" kern="0" dirty="0" err="1">
                <a:solidFill>
                  <a:srgbClr val="007F76"/>
                </a:solidFill>
                <a:latin typeface="Arial" panose="020B0604020202020204" pitchFamily="34" charset="0"/>
                <a:cs typeface="Arial" panose="020B0604020202020204" pitchFamily="34" charset="0"/>
              </a:rPr>
              <a:t>үшін</a:t>
            </a:r>
            <a:r>
              <a:rPr lang="ru-RU" sz="1200" i="1" kern="0" dirty="0">
                <a:solidFill>
                  <a:srgbClr val="007F76"/>
                </a:solidFill>
                <a:latin typeface="Arial" panose="020B0604020202020204" pitchFamily="34" charset="0"/>
                <a:cs typeface="Arial" panose="020B0604020202020204" pitchFamily="34" charset="0"/>
              </a:rPr>
              <a:t> </a:t>
            </a:r>
            <a:r>
              <a:rPr lang="ru-RU" sz="1200" i="1" kern="0" dirty="0" err="1">
                <a:solidFill>
                  <a:srgbClr val="007F76"/>
                </a:solidFill>
                <a:latin typeface="Arial" panose="020B0604020202020204" pitchFamily="34" charset="0"/>
                <a:cs typeface="Arial" panose="020B0604020202020204" pitchFamily="34" charset="0"/>
              </a:rPr>
              <a:t>барлық</a:t>
            </a:r>
            <a:r>
              <a:rPr lang="ru-RU" sz="1200" i="1" kern="0" dirty="0">
                <a:solidFill>
                  <a:srgbClr val="007F76"/>
                </a:solidFill>
                <a:latin typeface="Arial" panose="020B0604020202020204" pitchFamily="34" charset="0"/>
                <a:cs typeface="Arial" panose="020B0604020202020204" pitchFamily="34" charset="0"/>
              </a:rPr>
              <a:t> </a:t>
            </a:r>
            <a:r>
              <a:rPr lang="ru-RU" sz="1200" i="1" kern="0" dirty="0" err="1">
                <a:solidFill>
                  <a:srgbClr val="007F76"/>
                </a:solidFill>
                <a:latin typeface="Arial" panose="020B0604020202020204" pitchFamily="34" charset="0"/>
                <a:cs typeface="Arial" panose="020B0604020202020204" pitchFamily="34" charset="0"/>
              </a:rPr>
              <a:t>жауапкершілік</a:t>
            </a:r>
            <a:r>
              <a:rPr lang="ru-RU" sz="1200" i="1" kern="0" dirty="0">
                <a:solidFill>
                  <a:srgbClr val="007F76"/>
                </a:solidFill>
                <a:latin typeface="Arial" panose="020B0604020202020204" pitchFamily="34" charset="0"/>
                <a:cs typeface="Arial" panose="020B0604020202020204" pitchFamily="34" charset="0"/>
              </a:rPr>
              <a:t> </a:t>
            </a:r>
            <a:r>
              <a:rPr lang="ru-RU" sz="1200" i="1" kern="0" dirty="0" err="1">
                <a:solidFill>
                  <a:srgbClr val="007F76"/>
                </a:solidFill>
                <a:latin typeface="Arial" panose="020B0604020202020204" pitchFamily="34" charset="0"/>
                <a:cs typeface="Arial" panose="020B0604020202020204" pitchFamily="34" charset="0"/>
              </a:rPr>
              <a:t>оларды</a:t>
            </a:r>
            <a:r>
              <a:rPr lang="ru-RU" sz="1200" i="1" kern="0" dirty="0">
                <a:solidFill>
                  <a:srgbClr val="007F76"/>
                </a:solidFill>
                <a:latin typeface="Arial" panose="020B0604020202020204" pitchFamily="34" charset="0"/>
                <a:cs typeface="Arial" panose="020B0604020202020204" pitchFamily="34" charset="0"/>
              </a:rPr>
              <a:t> </a:t>
            </a:r>
            <a:r>
              <a:rPr lang="ru-RU" sz="1200" i="1" kern="0" dirty="0" err="1">
                <a:solidFill>
                  <a:srgbClr val="007F76"/>
                </a:solidFill>
                <a:latin typeface="Arial" panose="020B0604020202020204" pitchFamily="34" charset="0"/>
                <a:cs typeface="Arial" panose="020B0604020202020204" pitchFamily="34" charset="0"/>
              </a:rPr>
              <a:t>қабылдайтын</a:t>
            </a:r>
            <a:r>
              <a:rPr lang="ru-RU" sz="1200" i="1" kern="0" dirty="0">
                <a:solidFill>
                  <a:srgbClr val="007F76"/>
                </a:solidFill>
                <a:latin typeface="Arial" panose="020B0604020202020204" pitchFamily="34" charset="0"/>
                <a:cs typeface="Arial" panose="020B0604020202020204" pitchFamily="34" charset="0"/>
              </a:rPr>
              <a:t> </a:t>
            </a:r>
            <a:r>
              <a:rPr lang="ru-RU" sz="1200" i="1" kern="0" dirty="0" err="1">
                <a:solidFill>
                  <a:srgbClr val="007F76"/>
                </a:solidFill>
                <a:latin typeface="Arial" panose="020B0604020202020204" pitchFamily="34" charset="0"/>
                <a:cs typeface="Arial" panose="020B0604020202020204" pitchFamily="34" charset="0"/>
              </a:rPr>
              <a:t>тұлғаларға</a:t>
            </a:r>
            <a:r>
              <a:rPr lang="ru-RU" sz="1200" i="1" kern="0" dirty="0">
                <a:solidFill>
                  <a:srgbClr val="007F76"/>
                </a:solidFill>
                <a:latin typeface="Arial" panose="020B0604020202020204" pitchFamily="34" charset="0"/>
                <a:cs typeface="Arial" panose="020B0604020202020204" pitchFamily="34" charset="0"/>
              </a:rPr>
              <a:t> </a:t>
            </a:r>
            <a:r>
              <a:rPr lang="ru-RU" sz="1200" i="1" kern="0" dirty="0" err="1">
                <a:solidFill>
                  <a:srgbClr val="007F76"/>
                </a:solidFill>
                <a:latin typeface="Arial" panose="020B0604020202020204" pitchFamily="34" charset="0"/>
                <a:cs typeface="Arial" panose="020B0604020202020204" pitchFamily="34" charset="0"/>
              </a:rPr>
              <a:t>ғана</a:t>
            </a:r>
            <a:r>
              <a:rPr lang="ru-RU" sz="1200" i="1" kern="0" dirty="0">
                <a:solidFill>
                  <a:srgbClr val="007F76"/>
                </a:solidFill>
                <a:latin typeface="Arial" panose="020B0604020202020204" pitchFamily="34" charset="0"/>
                <a:cs typeface="Arial" panose="020B0604020202020204" pitchFamily="34" charset="0"/>
              </a:rPr>
              <a:t> </a:t>
            </a:r>
            <a:r>
              <a:rPr lang="ru-RU" sz="1200" i="1" kern="0" dirty="0" err="1">
                <a:solidFill>
                  <a:srgbClr val="007F76"/>
                </a:solidFill>
                <a:latin typeface="Arial" panose="020B0604020202020204" pitchFamily="34" charset="0"/>
                <a:cs typeface="Arial" panose="020B0604020202020204" pitchFamily="34" charset="0"/>
              </a:rPr>
              <a:t>жүктеледі</a:t>
            </a:r>
            <a:r>
              <a:rPr lang="ru-RU" sz="1200" i="1" kern="0" dirty="0">
                <a:solidFill>
                  <a:srgbClr val="007F76"/>
                </a:solidFill>
                <a:latin typeface="Arial" panose="020B0604020202020204" pitchFamily="34" charset="0"/>
                <a:cs typeface="Arial" panose="020B0604020202020204" pitchFamily="34" charset="0"/>
              </a:rPr>
              <a:t>. Осы </a:t>
            </a:r>
            <a:r>
              <a:rPr lang="ru-RU" sz="1200" i="1" kern="0" dirty="0" err="1">
                <a:solidFill>
                  <a:srgbClr val="007F76"/>
                </a:solidFill>
                <a:latin typeface="Arial" panose="020B0604020202020204" pitchFamily="34" charset="0"/>
                <a:cs typeface="Arial" panose="020B0604020202020204" pitchFamily="34" charset="0"/>
              </a:rPr>
              <a:t>материалда</a:t>
            </a:r>
            <a:r>
              <a:rPr lang="ru-RU" sz="1200" i="1" kern="0" dirty="0">
                <a:solidFill>
                  <a:srgbClr val="007F76"/>
                </a:solidFill>
                <a:latin typeface="Arial" panose="020B0604020202020204" pitchFamily="34" charset="0"/>
                <a:cs typeface="Arial" panose="020B0604020202020204" pitchFamily="34" charset="0"/>
              </a:rPr>
              <a:t> </a:t>
            </a:r>
            <a:r>
              <a:rPr lang="ru-RU" sz="1200" i="1" kern="0" dirty="0" err="1">
                <a:solidFill>
                  <a:srgbClr val="007F76"/>
                </a:solidFill>
                <a:latin typeface="Arial" panose="020B0604020202020204" pitchFamily="34" charset="0"/>
                <a:cs typeface="Arial" panose="020B0604020202020204" pitchFamily="34" charset="0"/>
              </a:rPr>
              <a:t>келтірілген</a:t>
            </a:r>
            <a:r>
              <a:rPr lang="ru-RU" sz="1200" i="1" kern="0" dirty="0">
                <a:solidFill>
                  <a:srgbClr val="007F76"/>
                </a:solidFill>
                <a:latin typeface="Arial" panose="020B0604020202020204" pitchFamily="34" charset="0"/>
                <a:cs typeface="Arial" panose="020B0604020202020204" pitchFamily="34" charset="0"/>
              </a:rPr>
              <a:t> </a:t>
            </a:r>
            <a:r>
              <a:rPr lang="ru-RU" sz="1200" i="1" kern="0" dirty="0" err="1">
                <a:solidFill>
                  <a:srgbClr val="007F76"/>
                </a:solidFill>
                <a:latin typeface="Arial" panose="020B0604020202020204" pitchFamily="34" charset="0"/>
                <a:cs typeface="Arial" panose="020B0604020202020204" pitchFamily="34" charset="0"/>
              </a:rPr>
              <a:t>пікірлер</a:t>
            </a:r>
            <a:r>
              <a:rPr lang="ru-RU" sz="1200" i="1" kern="0" dirty="0">
                <a:solidFill>
                  <a:srgbClr val="007F76"/>
                </a:solidFill>
                <a:latin typeface="Arial" panose="020B0604020202020204" pitchFamily="34" charset="0"/>
                <a:cs typeface="Arial" panose="020B0604020202020204" pitchFamily="34" charset="0"/>
              </a:rPr>
              <a:t>, </a:t>
            </a:r>
            <a:r>
              <a:rPr lang="ru-RU" sz="1200" i="1" kern="0" dirty="0" err="1">
                <a:solidFill>
                  <a:srgbClr val="007F76"/>
                </a:solidFill>
                <a:latin typeface="Arial" panose="020B0604020202020204" pitchFamily="34" charset="0"/>
                <a:cs typeface="Arial" panose="020B0604020202020204" pitchFamily="34" charset="0"/>
              </a:rPr>
              <a:t>бағалаулар</a:t>
            </a:r>
            <a:r>
              <a:rPr lang="ru-RU" sz="1200" i="1" kern="0" dirty="0">
                <a:solidFill>
                  <a:srgbClr val="007F76"/>
                </a:solidFill>
                <a:latin typeface="Arial" panose="020B0604020202020204" pitchFamily="34" charset="0"/>
                <a:cs typeface="Arial" panose="020B0604020202020204" pitchFamily="34" charset="0"/>
              </a:rPr>
              <a:t> мен </a:t>
            </a:r>
            <a:r>
              <a:rPr lang="ru-RU" sz="1200" i="1" kern="0" dirty="0" err="1">
                <a:solidFill>
                  <a:srgbClr val="007F76"/>
                </a:solidFill>
                <a:latin typeface="Arial" panose="020B0604020202020204" pitchFamily="34" charset="0"/>
                <a:cs typeface="Arial" panose="020B0604020202020204" pitchFamily="34" charset="0"/>
              </a:rPr>
              <a:t>болжамдар</a:t>
            </a:r>
            <a:r>
              <a:rPr lang="ru-RU" sz="1200" i="1" kern="0" dirty="0">
                <a:solidFill>
                  <a:srgbClr val="007F76"/>
                </a:solidFill>
                <a:latin typeface="Arial" panose="020B0604020202020204" pitchFamily="34" charset="0"/>
                <a:cs typeface="Arial" panose="020B0604020202020204" pitchFamily="34" charset="0"/>
              </a:rPr>
              <a:t> </a:t>
            </a:r>
            <a:r>
              <a:rPr lang="ru-RU" sz="1200" i="1" kern="0" dirty="0" err="1">
                <a:solidFill>
                  <a:srgbClr val="007F76"/>
                </a:solidFill>
                <a:latin typeface="Arial" panose="020B0604020202020204" pitchFamily="34" charset="0"/>
                <a:cs typeface="Arial" panose="020B0604020202020204" pitchFamily="34" charset="0"/>
              </a:rPr>
              <a:t>болжау</a:t>
            </a:r>
            <a:r>
              <a:rPr lang="ru-RU" sz="1200" i="1" kern="0" dirty="0">
                <a:solidFill>
                  <a:srgbClr val="007F76"/>
                </a:solidFill>
                <a:latin typeface="Arial" panose="020B0604020202020204" pitchFamily="34" charset="0"/>
                <a:cs typeface="Arial" panose="020B0604020202020204" pitchFamily="34" charset="0"/>
              </a:rPr>
              <a:t> </a:t>
            </a:r>
            <a:r>
              <a:rPr lang="ru-RU" sz="1200" i="1" kern="0" dirty="0" err="1">
                <a:solidFill>
                  <a:srgbClr val="007F76"/>
                </a:solidFill>
                <a:latin typeface="Arial" panose="020B0604020202020204" pitchFamily="34" charset="0"/>
                <a:cs typeface="Arial" panose="020B0604020202020204" pitchFamily="34" charset="0"/>
              </a:rPr>
              <a:t>департаментінің</a:t>
            </a:r>
            <a:r>
              <a:rPr lang="ru-RU" sz="1200" i="1" kern="0" dirty="0">
                <a:solidFill>
                  <a:srgbClr val="007F76"/>
                </a:solidFill>
                <a:latin typeface="Arial" panose="020B0604020202020204" pitchFamily="34" charset="0"/>
                <a:cs typeface="Arial" panose="020B0604020202020204" pitchFamily="34" charset="0"/>
              </a:rPr>
              <a:t> </a:t>
            </a:r>
            <a:r>
              <a:rPr lang="ru-RU" sz="1200" i="1" kern="0" dirty="0" err="1">
                <a:solidFill>
                  <a:srgbClr val="007F76"/>
                </a:solidFill>
                <a:latin typeface="Arial" panose="020B0604020202020204" pitchFamily="34" charset="0"/>
                <a:cs typeface="Arial" panose="020B0604020202020204" pitchFamily="34" charset="0"/>
              </a:rPr>
              <a:t>пікірі</a:t>
            </a:r>
            <a:r>
              <a:rPr lang="ru-RU" sz="1200" i="1" kern="0" dirty="0">
                <a:solidFill>
                  <a:srgbClr val="007F76"/>
                </a:solidFill>
                <a:latin typeface="Arial" panose="020B0604020202020204" pitchFamily="34" charset="0"/>
                <a:cs typeface="Arial" panose="020B0604020202020204" pitchFamily="34" charset="0"/>
              </a:rPr>
              <a:t> </a:t>
            </a:r>
            <a:r>
              <a:rPr lang="ru-RU" sz="1200" i="1" kern="0" dirty="0" err="1">
                <a:solidFill>
                  <a:srgbClr val="007F76"/>
                </a:solidFill>
                <a:latin typeface="Arial" panose="020B0604020202020204" pitchFamily="34" charset="0"/>
                <a:cs typeface="Arial" panose="020B0604020202020204" pitchFamily="34" charset="0"/>
              </a:rPr>
              <a:t>болып</a:t>
            </a:r>
            <a:r>
              <a:rPr lang="ru-RU" sz="1200" i="1" kern="0" dirty="0">
                <a:solidFill>
                  <a:srgbClr val="007F76"/>
                </a:solidFill>
                <a:latin typeface="Arial" panose="020B0604020202020204" pitchFamily="34" charset="0"/>
                <a:cs typeface="Arial" panose="020B0604020202020204" pitchFamily="34" charset="0"/>
              </a:rPr>
              <a:t> </a:t>
            </a:r>
            <a:r>
              <a:rPr lang="ru-RU" sz="1200" i="1" kern="0" dirty="0" err="1">
                <a:solidFill>
                  <a:srgbClr val="007F76"/>
                </a:solidFill>
                <a:latin typeface="Arial" panose="020B0604020202020204" pitchFamily="34" charset="0"/>
                <a:cs typeface="Arial" panose="020B0604020202020204" pitchFamily="34" charset="0"/>
              </a:rPr>
              <a:t>табылады</a:t>
            </a:r>
            <a:r>
              <a:rPr lang="ru-RU" sz="1200" i="1" kern="0" dirty="0">
                <a:solidFill>
                  <a:srgbClr val="007F76"/>
                </a:solidFill>
                <a:latin typeface="Arial" panose="020B0604020202020204" pitchFamily="34" charset="0"/>
                <a:cs typeface="Arial" panose="020B0604020202020204" pitchFamily="34" charset="0"/>
              </a:rPr>
              <a:t> </a:t>
            </a:r>
            <a:r>
              <a:rPr lang="ru-RU" sz="1200" i="1" kern="0" dirty="0" err="1">
                <a:solidFill>
                  <a:srgbClr val="007F76"/>
                </a:solidFill>
                <a:latin typeface="Arial" panose="020B0604020202020204" pitchFamily="34" charset="0"/>
                <a:cs typeface="Arial" panose="020B0604020202020204" pitchFamily="34" charset="0"/>
              </a:rPr>
              <a:t>және</a:t>
            </a:r>
            <a:r>
              <a:rPr lang="ru-RU" sz="1200" i="1" kern="0" dirty="0">
                <a:solidFill>
                  <a:srgbClr val="007F76"/>
                </a:solidFill>
                <a:latin typeface="Arial" panose="020B0604020202020204" pitchFamily="34" charset="0"/>
                <a:cs typeface="Arial" panose="020B0604020202020204" pitchFamily="34" charset="0"/>
              </a:rPr>
              <a:t> </a:t>
            </a:r>
            <a:r>
              <a:rPr lang="ru-RU" sz="1200" i="1" kern="0" dirty="0" err="1">
                <a:solidFill>
                  <a:srgbClr val="007F76"/>
                </a:solidFill>
                <a:latin typeface="Arial" panose="020B0604020202020204" pitchFamily="34" charset="0"/>
                <a:cs typeface="Arial" panose="020B0604020202020204" pitchFamily="34" charset="0"/>
              </a:rPr>
              <a:t>тұтастай</a:t>
            </a:r>
            <a:r>
              <a:rPr lang="ru-RU" sz="1200" i="1" kern="0" dirty="0">
                <a:solidFill>
                  <a:srgbClr val="007F76"/>
                </a:solidFill>
                <a:latin typeface="Arial" panose="020B0604020202020204" pitchFamily="34" charset="0"/>
                <a:cs typeface="Arial" panose="020B0604020202020204" pitchFamily="34" charset="0"/>
              </a:rPr>
              <a:t> </a:t>
            </a:r>
            <a:r>
              <a:rPr lang="ru-RU" sz="1200" i="1" kern="0" dirty="0" err="1">
                <a:solidFill>
                  <a:srgbClr val="007F76"/>
                </a:solidFill>
                <a:latin typeface="Arial" panose="020B0604020202020204" pitchFamily="34" charset="0"/>
                <a:cs typeface="Arial" panose="020B0604020202020204" pitchFamily="34" charset="0"/>
              </a:rPr>
              <a:t>алғанда</a:t>
            </a:r>
            <a:r>
              <a:rPr lang="ru-RU" sz="1200" i="1" kern="0" dirty="0">
                <a:solidFill>
                  <a:srgbClr val="007F76"/>
                </a:solidFill>
                <a:latin typeface="Arial" panose="020B0604020202020204" pitchFamily="34" charset="0"/>
                <a:cs typeface="Arial" panose="020B0604020202020204" pitchFamily="34" charset="0"/>
              </a:rPr>
              <a:t> «</a:t>
            </a:r>
            <a:r>
              <a:rPr lang="ru-RU" sz="1200" i="1" kern="0" dirty="0" err="1">
                <a:solidFill>
                  <a:srgbClr val="007F76"/>
                </a:solidFill>
                <a:latin typeface="Arial" panose="020B0604020202020204" pitchFamily="34" charset="0"/>
                <a:cs typeface="Arial" panose="020B0604020202020204" pitchFamily="34" charset="0"/>
              </a:rPr>
              <a:t>Еңбек</a:t>
            </a:r>
            <a:r>
              <a:rPr lang="ru-RU" sz="1200" i="1" kern="0" dirty="0">
                <a:solidFill>
                  <a:srgbClr val="007F76"/>
                </a:solidFill>
                <a:latin typeface="Arial" panose="020B0604020202020204" pitchFamily="34" charset="0"/>
                <a:cs typeface="Arial" panose="020B0604020202020204" pitchFamily="34" charset="0"/>
              </a:rPr>
              <a:t> </a:t>
            </a:r>
            <a:r>
              <a:rPr lang="ru-RU" sz="1200" i="1" kern="0" dirty="0" err="1">
                <a:solidFill>
                  <a:srgbClr val="007F76"/>
                </a:solidFill>
                <a:latin typeface="Arial" panose="020B0604020202020204" pitchFamily="34" charset="0"/>
                <a:cs typeface="Arial" panose="020B0604020202020204" pitchFamily="34" charset="0"/>
              </a:rPr>
              <a:t>ресурстарын</a:t>
            </a:r>
            <a:r>
              <a:rPr lang="ru-RU" sz="1200" i="1" kern="0" dirty="0">
                <a:solidFill>
                  <a:srgbClr val="007F76"/>
                </a:solidFill>
                <a:latin typeface="Arial" panose="020B0604020202020204" pitchFamily="34" charset="0"/>
                <a:cs typeface="Arial" panose="020B0604020202020204" pitchFamily="34" charset="0"/>
              </a:rPr>
              <a:t> </a:t>
            </a:r>
            <a:r>
              <a:rPr lang="ru-RU" sz="1200" i="1" kern="0" dirty="0" err="1">
                <a:solidFill>
                  <a:srgbClr val="007F76"/>
                </a:solidFill>
                <a:latin typeface="Arial" panose="020B0604020202020204" pitchFamily="34" charset="0"/>
                <a:cs typeface="Arial" panose="020B0604020202020204" pitchFamily="34" charset="0"/>
              </a:rPr>
              <a:t>дамыту</a:t>
            </a:r>
            <a:r>
              <a:rPr lang="ru-RU" sz="1200" i="1" kern="0" dirty="0">
                <a:solidFill>
                  <a:srgbClr val="007F76"/>
                </a:solidFill>
                <a:latin typeface="Arial" panose="020B0604020202020204" pitchFamily="34" charset="0"/>
                <a:cs typeface="Arial" panose="020B0604020202020204" pitchFamily="34" charset="0"/>
              </a:rPr>
              <a:t> </a:t>
            </a:r>
            <a:r>
              <a:rPr lang="ru-RU" sz="1200" i="1" kern="0" dirty="0" err="1">
                <a:solidFill>
                  <a:srgbClr val="007F76"/>
                </a:solidFill>
                <a:latin typeface="Arial" panose="020B0604020202020204" pitchFamily="34" charset="0"/>
                <a:cs typeface="Arial" panose="020B0604020202020204" pitchFamily="34" charset="0"/>
              </a:rPr>
              <a:t>орталығы</a:t>
            </a:r>
            <a:r>
              <a:rPr lang="ru-RU" sz="1200" i="1" kern="0" dirty="0">
                <a:solidFill>
                  <a:srgbClr val="007F76"/>
                </a:solidFill>
                <a:latin typeface="Arial" panose="020B0604020202020204" pitchFamily="34" charset="0"/>
                <a:cs typeface="Arial" panose="020B0604020202020204" pitchFamily="34" charset="0"/>
              </a:rPr>
              <a:t>» АҚ </a:t>
            </a:r>
            <a:r>
              <a:rPr lang="ru-RU" sz="1200" i="1" kern="0" dirty="0" err="1">
                <a:solidFill>
                  <a:srgbClr val="007F76"/>
                </a:solidFill>
                <a:latin typeface="Arial" panose="020B0604020202020204" pitchFamily="34" charset="0"/>
                <a:cs typeface="Arial" panose="020B0604020202020204" pitchFamily="34" charset="0"/>
              </a:rPr>
              <a:t>пікірімен</a:t>
            </a:r>
            <a:r>
              <a:rPr lang="ru-RU" sz="1200" i="1" kern="0" dirty="0">
                <a:solidFill>
                  <a:srgbClr val="007F76"/>
                </a:solidFill>
                <a:latin typeface="Arial" panose="020B0604020202020204" pitchFamily="34" charset="0"/>
                <a:cs typeface="Arial" panose="020B0604020202020204" pitchFamily="34" charset="0"/>
              </a:rPr>
              <a:t> </a:t>
            </a:r>
            <a:r>
              <a:rPr lang="ru-RU" sz="1200" i="1" kern="0" dirty="0" err="1">
                <a:solidFill>
                  <a:srgbClr val="007F76"/>
                </a:solidFill>
                <a:latin typeface="Arial" panose="020B0604020202020204" pitchFamily="34" charset="0"/>
                <a:cs typeface="Arial" panose="020B0604020202020204" pitchFamily="34" charset="0"/>
              </a:rPr>
              <a:t>сәйкес</a:t>
            </a:r>
            <a:r>
              <a:rPr lang="ru-RU" sz="1200" i="1" kern="0" dirty="0">
                <a:solidFill>
                  <a:srgbClr val="007F76"/>
                </a:solidFill>
                <a:latin typeface="Arial" panose="020B0604020202020204" pitchFamily="34" charset="0"/>
                <a:cs typeface="Arial" panose="020B0604020202020204" pitchFamily="34" charset="0"/>
              </a:rPr>
              <a:t> </a:t>
            </a:r>
            <a:r>
              <a:rPr lang="ru-RU" sz="1200" i="1" kern="0" dirty="0" err="1">
                <a:solidFill>
                  <a:srgbClr val="007F76"/>
                </a:solidFill>
                <a:latin typeface="Arial" panose="020B0604020202020204" pitchFamily="34" charset="0"/>
                <a:cs typeface="Arial" panose="020B0604020202020204" pitchFamily="34" charset="0"/>
              </a:rPr>
              <a:t>келмеуі</a:t>
            </a:r>
            <a:r>
              <a:rPr lang="ru-RU" sz="1200" i="1" kern="0" dirty="0">
                <a:solidFill>
                  <a:srgbClr val="007F76"/>
                </a:solidFill>
                <a:latin typeface="Arial" panose="020B0604020202020204" pitchFamily="34" charset="0"/>
                <a:cs typeface="Arial" panose="020B0604020202020204" pitchFamily="34" charset="0"/>
              </a:rPr>
              <a:t> </a:t>
            </a:r>
            <a:r>
              <a:rPr lang="ru-RU" sz="1200" i="1" kern="0" dirty="0" err="1">
                <a:solidFill>
                  <a:srgbClr val="007F76"/>
                </a:solidFill>
                <a:latin typeface="Arial" panose="020B0604020202020204" pitchFamily="34" charset="0"/>
                <a:cs typeface="Arial" panose="020B0604020202020204" pitchFamily="34" charset="0"/>
              </a:rPr>
              <a:t>мүмкін</a:t>
            </a:r>
            <a:r>
              <a:rPr lang="ru-RU" sz="1200" i="1" kern="0" dirty="0">
                <a:solidFill>
                  <a:srgbClr val="007F76"/>
                </a:solidFill>
                <a:latin typeface="Arial" panose="020B0604020202020204" pitchFamily="34" charset="0"/>
                <a:cs typeface="Arial" panose="020B0604020202020204" pitchFamily="34" charset="0"/>
              </a:rPr>
              <a:t>. Осы </a:t>
            </a:r>
            <a:r>
              <a:rPr lang="ru-RU" sz="1200" i="1" kern="0" dirty="0" err="1">
                <a:solidFill>
                  <a:srgbClr val="007F76"/>
                </a:solidFill>
                <a:latin typeface="Arial" panose="020B0604020202020204" pitchFamily="34" charset="0"/>
                <a:cs typeface="Arial" panose="020B0604020202020204" pitchFamily="34" charset="0"/>
              </a:rPr>
              <a:t>материалда</a:t>
            </a:r>
            <a:r>
              <a:rPr lang="ru-RU" sz="1200" i="1" kern="0" dirty="0">
                <a:solidFill>
                  <a:srgbClr val="007F76"/>
                </a:solidFill>
                <a:latin typeface="Arial" panose="020B0604020202020204" pitchFamily="34" charset="0"/>
                <a:cs typeface="Arial" panose="020B0604020202020204" pitchFamily="34" charset="0"/>
              </a:rPr>
              <a:t> </a:t>
            </a:r>
            <a:r>
              <a:rPr lang="ru-RU" sz="1200" i="1" kern="0" dirty="0" err="1">
                <a:solidFill>
                  <a:srgbClr val="007F76"/>
                </a:solidFill>
                <a:latin typeface="Arial" panose="020B0604020202020204" pitchFamily="34" charset="0"/>
                <a:cs typeface="Arial" panose="020B0604020202020204" pitchFamily="34" charset="0"/>
              </a:rPr>
              <a:t>келтірілген</a:t>
            </a:r>
            <a:r>
              <a:rPr lang="ru-RU" sz="1200" i="1" kern="0" dirty="0">
                <a:solidFill>
                  <a:srgbClr val="007F76"/>
                </a:solidFill>
                <a:latin typeface="Arial" panose="020B0604020202020204" pitchFamily="34" charset="0"/>
                <a:cs typeface="Arial" panose="020B0604020202020204" pitchFamily="34" charset="0"/>
              </a:rPr>
              <a:t> </a:t>
            </a:r>
            <a:r>
              <a:rPr lang="ru-RU" sz="1200" i="1" kern="0" dirty="0" err="1">
                <a:solidFill>
                  <a:srgbClr val="007F76"/>
                </a:solidFill>
                <a:latin typeface="Arial" panose="020B0604020202020204" pitchFamily="34" charset="0"/>
                <a:cs typeface="Arial" panose="020B0604020202020204" pitchFamily="34" charset="0"/>
              </a:rPr>
              <a:t>барлық</a:t>
            </a:r>
            <a:r>
              <a:rPr lang="ru-RU" sz="1200" i="1" kern="0" dirty="0">
                <a:solidFill>
                  <a:srgbClr val="007F76"/>
                </a:solidFill>
                <a:latin typeface="Arial" panose="020B0604020202020204" pitchFamily="34" charset="0"/>
                <a:cs typeface="Arial" panose="020B0604020202020204" pitchFamily="34" charset="0"/>
              </a:rPr>
              <a:t> </a:t>
            </a:r>
            <a:r>
              <a:rPr lang="ru-RU" sz="1200" i="1" kern="0" dirty="0" err="1">
                <a:solidFill>
                  <a:srgbClr val="007F76"/>
                </a:solidFill>
                <a:latin typeface="Arial" panose="020B0604020202020204" pitchFamily="34" charset="0"/>
                <a:cs typeface="Arial" panose="020B0604020202020204" pitchFamily="34" charset="0"/>
              </a:rPr>
              <a:t>бағалаулар</a:t>
            </a:r>
            <a:r>
              <a:rPr lang="ru-RU" sz="1200" i="1" kern="0" dirty="0">
                <a:solidFill>
                  <a:srgbClr val="007F76"/>
                </a:solidFill>
                <a:latin typeface="Arial" panose="020B0604020202020204" pitchFamily="34" charset="0"/>
                <a:cs typeface="Arial" panose="020B0604020202020204" pitchFamily="34" charset="0"/>
              </a:rPr>
              <a:t> мен </a:t>
            </a:r>
            <a:r>
              <a:rPr lang="ru-RU" sz="1200" i="1" kern="0" dirty="0" err="1">
                <a:solidFill>
                  <a:srgbClr val="007F76"/>
                </a:solidFill>
                <a:latin typeface="Arial" panose="020B0604020202020204" pitchFamily="34" charset="0"/>
                <a:cs typeface="Arial" panose="020B0604020202020204" pitchFamily="34" charset="0"/>
              </a:rPr>
              <a:t>болжамдар</a:t>
            </a:r>
            <a:r>
              <a:rPr lang="ru-RU" sz="1200" i="1" kern="0" dirty="0">
                <a:solidFill>
                  <a:srgbClr val="007F76"/>
                </a:solidFill>
                <a:latin typeface="Arial" panose="020B0604020202020204" pitchFamily="34" charset="0"/>
                <a:cs typeface="Arial" panose="020B0604020202020204" pitchFamily="34" charset="0"/>
              </a:rPr>
              <a:t> </a:t>
            </a:r>
            <a:r>
              <a:rPr lang="ru-RU" sz="1200" i="1" kern="0" dirty="0" err="1">
                <a:solidFill>
                  <a:srgbClr val="007F76"/>
                </a:solidFill>
                <a:latin typeface="Arial" panose="020B0604020202020204" pitchFamily="34" charset="0"/>
                <a:cs typeface="Arial" panose="020B0604020202020204" pitchFamily="34" charset="0"/>
              </a:rPr>
              <a:t>жариялау</a:t>
            </a:r>
            <a:r>
              <a:rPr lang="ru-RU" sz="1200" i="1" kern="0" dirty="0">
                <a:solidFill>
                  <a:srgbClr val="007F76"/>
                </a:solidFill>
                <a:latin typeface="Arial" panose="020B0604020202020204" pitchFamily="34" charset="0"/>
                <a:cs typeface="Arial" panose="020B0604020202020204" pitchFamily="34" charset="0"/>
              </a:rPr>
              <a:t> </a:t>
            </a:r>
            <a:r>
              <a:rPr lang="ru-RU" sz="1200" i="1" kern="0" dirty="0" err="1">
                <a:solidFill>
                  <a:srgbClr val="007F76"/>
                </a:solidFill>
                <a:latin typeface="Arial" panose="020B0604020202020204" pitchFamily="34" charset="0"/>
                <a:cs typeface="Arial" panose="020B0604020202020204" pitchFamily="34" charset="0"/>
              </a:rPr>
              <a:t>сәтінде</a:t>
            </a:r>
            <a:r>
              <a:rPr lang="ru-RU" sz="1200" i="1" kern="0" dirty="0">
                <a:solidFill>
                  <a:srgbClr val="007F76"/>
                </a:solidFill>
                <a:latin typeface="Arial" panose="020B0604020202020204" pitchFamily="34" charset="0"/>
                <a:cs typeface="Arial" panose="020B0604020202020204" pitchFamily="34" charset="0"/>
              </a:rPr>
              <a:t> </a:t>
            </a:r>
            <a:r>
              <a:rPr lang="ru-RU" sz="1200" i="1" kern="0" dirty="0" err="1">
                <a:solidFill>
                  <a:srgbClr val="007F76"/>
                </a:solidFill>
                <a:latin typeface="Arial" panose="020B0604020202020204" pitchFamily="34" charset="0"/>
                <a:cs typeface="Arial" panose="020B0604020202020204" pitchFamily="34" charset="0"/>
              </a:rPr>
              <a:t>өзекті</a:t>
            </a:r>
            <a:r>
              <a:rPr lang="ru-RU" sz="1200" i="1" kern="0" dirty="0">
                <a:solidFill>
                  <a:srgbClr val="007F76"/>
                </a:solidFill>
                <a:latin typeface="Arial" panose="020B0604020202020204" pitchFamily="34" charset="0"/>
                <a:cs typeface="Arial" panose="020B0604020202020204" pitchFamily="34" charset="0"/>
              </a:rPr>
              <a:t> </a:t>
            </a:r>
            <a:r>
              <a:rPr lang="ru-RU" sz="1200" i="1" kern="0" dirty="0" err="1">
                <a:solidFill>
                  <a:srgbClr val="007F76"/>
                </a:solidFill>
                <a:latin typeface="Arial" panose="020B0604020202020204" pitchFamily="34" charset="0"/>
                <a:cs typeface="Arial" panose="020B0604020202020204" pitchFamily="34" charset="0"/>
              </a:rPr>
              <a:t>болып</a:t>
            </a:r>
            <a:r>
              <a:rPr lang="ru-RU" sz="1200" i="1" kern="0" dirty="0">
                <a:solidFill>
                  <a:srgbClr val="007F76"/>
                </a:solidFill>
                <a:latin typeface="Arial" panose="020B0604020202020204" pitchFamily="34" charset="0"/>
                <a:cs typeface="Arial" panose="020B0604020202020204" pitchFamily="34" charset="0"/>
              </a:rPr>
              <a:t> </a:t>
            </a:r>
            <a:r>
              <a:rPr lang="ru-RU" sz="1200" i="1" kern="0" dirty="0" err="1">
                <a:solidFill>
                  <a:srgbClr val="007F76"/>
                </a:solidFill>
                <a:latin typeface="Arial" panose="020B0604020202020204" pitchFamily="34" charset="0"/>
                <a:cs typeface="Arial" panose="020B0604020202020204" pitchFamily="34" charset="0"/>
              </a:rPr>
              <a:t>табылады</a:t>
            </a:r>
            <a:r>
              <a:rPr lang="ru-RU" sz="1200" i="1" kern="0" dirty="0">
                <a:solidFill>
                  <a:srgbClr val="007F76"/>
                </a:solidFill>
                <a:latin typeface="Arial" panose="020B0604020202020204" pitchFamily="34" charset="0"/>
                <a:cs typeface="Arial" panose="020B0604020202020204" pitchFamily="34" charset="0"/>
              </a:rPr>
              <a:t>, </a:t>
            </a:r>
            <a:r>
              <a:rPr lang="ru-RU" sz="1200" i="1" kern="0" dirty="0" err="1">
                <a:solidFill>
                  <a:srgbClr val="007F76"/>
                </a:solidFill>
                <a:latin typeface="Arial" panose="020B0604020202020204" pitchFamily="34" charset="0"/>
                <a:cs typeface="Arial" panose="020B0604020202020204" pitchFamily="34" charset="0"/>
              </a:rPr>
              <a:t>ол</a:t>
            </a:r>
            <a:r>
              <a:rPr lang="ru-RU" sz="1200" i="1" kern="0" dirty="0">
                <a:solidFill>
                  <a:srgbClr val="007F76"/>
                </a:solidFill>
                <a:latin typeface="Arial" panose="020B0604020202020204" pitchFamily="34" charset="0"/>
                <a:cs typeface="Arial" panose="020B0604020202020204" pitchFamily="34" charset="0"/>
              </a:rPr>
              <a:t> </a:t>
            </a:r>
            <a:r>
              <a:rPr lang="ru-RU" sz="1200" i="1" kern="0" dirty="0" err="1">
                <a:solidFill>
                  <a:srgbClr val="007F76"/>
                </a:solidFill>
                <a:latin typeface="Arial" panose="020B0604020202020204" pitchFamily="34" charset="0"/>
                <a:cs typeface="Arial" panose="020B0604020202020204" pitchFamily="34" charset="0"/>
              </a:rPr>
              <a:t>автордың</a:t>
            </a:r>
            <a:r>
              <a:rPr lang="ru-RU" sz="1200" i="1" kern="0" dirty="0">
                <a:solidFill>
                  <a:srgbClr val="007F76"/>
                </a:solidFill>
                <a:latin typeface="Arial" panose="020B0604020202020204" pitchFamily="34" charset="0"/>
                <a:cs typeface="Arial" panose="020B0604020202020204" pitchFamily="34" charset="0"/>
              </a:rPr>
              <a:t> осы </a:t>
            </a:r>
            <a:r>
              <a:rPr lang="ru-RU" sz="1200" i="1" kern="0" dirty="0" err="1">
                <a:solidFill>
                  <a:srgbClr val="007F76"/>
                </a:solidFill>
                <a:latin typeface="Arial" panose="020B0604020202020204" pitchFamily="34" charset="0"/>
                <a:cs typeface="Arial" panose="020B0604020202020204" pitchFamily="34" charset="0"/>
              </a:rPr>
              <a:t>құжатты</a:t>
            </a:r>
            <a:r>
              <a:rPr lang="ru-RU" sz="1200" i="1" kern="0" dirty="0">
                <a:solidFill>
                  <a:srgbClr val="007F76"/>
                </a:solidFill>
                <a:latin typeface="Arial" panose="020B0604020202020204" pitchFamily="34" charset="0"/>
                <a:cs typeface="Arial" panose="020B0604020202020204" pitchFamily="34" charset="0"/>
              </a:rPr>
              <a:t> </a:t>
            </a:r>
            <a:r>
              <a:rPr lang="ru-RU" sz="1200" i="1" kern="0" dirty="0" err="1">
                <a:solidFill>
                  <a:srgbClr val="007F76"/>
                </a:solidFill>
                <a:latin typeface="Arial" panose="020B0604020202020204" pitchFamily="34" charset="0"/>
                <a:cs typeface="Arial" panose="020B0604020202020204" pitchFamily="34" charset="0"/>
              </a:rPr>
              <a:t>соңғы</a:t>
            </a:r>
            <a:r>
              <a:rPr lang="ru-RU" sz="1200" i="1" kern="0" dirty="0">
                <a:solidFill>
                  <a:srgbClr val="007F76"/>
                </a:solidFill>
                <a:latin typeface="Arial" panose="020B0604020202020204" pitchFamily="34" charset="0"/>
                <a:cs typeface="Arial" panose="020B0604020202020204" pitchFamily="34" charset="0"/>
              </a:rPr>
              <a:t> </a:t>
            </a:r>
            <a:r>
              <a:rPr lang="ru-RU" sz="1200" i="1" kern="0" dirty="0" err="1">
                <a:solidFill>
                  <a:srgbClr val="007F76"/>
                </a:solidFill>
                <a:latin typeface="Arial" panose="020B0604020202020204" pitchFamily="34" charset="0"/>
                <a:cs typeface="Arial" panose="020B0604020202020204" pitchFamily="34" charset="0"/>
              </a:rPr>
              <a:t>сақтаған</a:t>
            </a:r>
            <a:r>
              <a:rPr lang="ru-RU" sz="1200" i="1" kern="0" dirty="0">
                <a:solidFill>
                  <a:srgbClr val="007F76"/>
                </a:solidFill>
                <a:latin typeface="Arial" panose="020B0604020202020204" pitchFamily="34" charset="0"/>
                <a:cs typeface="Arial" panose="020B0604020202020204" pitchFamily="34" charset="0"/>
              </a:rPr>
              <a:t> </a:t>
            </a:r>
            <a:r>
              <a:rPr lang="ru-RU" sz="1200" i="1" kern="0" dirty="0" err="1">
                <a:solidFill>
                  <a:srgbClr val="007F76"/>
                </a:solidFill>
                <a:latin typeface="Arial" panose="020B0604020202020204" pitchFamily="34" charset="0"/>
                <a:cs typeface="Arial" panose="020B0604020202020204" pitchFamily="34" charset="0"/>
              </a:rPr>
              <a:t>күні</a:t>
            </a:r>
            <a:r>
              <a:rPr lang="ru-RU" sz="1200" i="1" kern="0" dirty="0">
                <a:solidFill>
                  <a:srgbClr val="007F76"/>
                </a:solidFill>
                <a:latin typeface="Arial" panose="020B0604020202020204" pitchFamily="34" charset="0"/>
                <a:cs typeface="Arial" panose="020B0604020202020204" pitchFamily="34" charset="0"/>
              </a:rPr>
              <a:t> мен </a:t>
            </a:r>
            <a:r>
              <a:rPr lang="ru-RU" sz="1200" i="1" kern="0" dirty="0" err="1">
                <a:solidFill>
                  <a:srgbClr val="007F76"/>
                </a:solidFill>
                <a:latin typeface="Arial" panose="020B0604020202020204" pitchFamily="34" charset="0"/>
                <a:cs typeface="Arial" panose="020B0604020202020204" pitchFamily="34" charset="0"/>
              </a:rPr>
              <a:t>уақыты</a:t>
            </a:r>
            <a:r>
              <a:rPr lang="ru-RU" sz="1200" i="1" kern="0" dirty="0">
                <a:solidFill>
                  <a:srgbClr val="007F76"/>
                </a:solidFill>
                <a:latin typeface="Arial" panose="020B0604020202020204" pitchFamily="34" charset="0"/>
                <a:cs typeface="Arial" panose="020B0604020202020204" pitchFamily="34" charset="0"/>
              </a:rPr>
              <a:t> </a:t>
            </a:r>
            <a:r>
              <a:rPr lang="ru-RU" sz="1200" i="1" kern="0" dirty="0" err="1">
                <a:solidFill>
                  <a:srgbClr val="007F76"/>
                </a:solidFill>
                <a:latin typeface="Arial" panose="020B0604020202020204" pitchFamily="34" charset="0"/>
                <a:cs typeface="Arial" panose="020B0604020202020204" pitchFamily="34" charset="0"/>
              </a:rPr>
              <a:t>болып</a:t>
            </a:r>
            <a:r>
              <a:rPr lang="ru-RU" sz="1200" i="1" kern="0" dirty="0">
                <a:solidFill>
                  <a:srgbClr val="007F76"/>
                </a:solidFill>
                <a:latin typeface="Arial" panose="020B0604020202020204" pitchFamily="34" charset="0"/>
                <a:cs typeface="Arial" panose="020B0604020202020204" pitchFamily="34" charset="0"/>
              </a:rPr>
              <a:t> </a:t>
            </a:r>
            <a:r>
              <a:rPr lang="ru-RU" sz="1200" i="1" kern="0" dirty="0" err="1">
                <a:solidFill>
                  <a:srgbClr val="007F76"/>
                </a:solidFill>
                <a:latin typeface="Arial" panose="020B0604020202020204" pitchFamily="34" charset="0"/>
                <a:cs typeface="Arial" panose="020B0604020202020204" pitchFamily="34" charset="0"/>
              </a:rPr>
              <a:t>саналады</a:t>
            </a:r>
            <a:r>
              <a:rPr lang="ru-RU" sz="1200" i="1" kern="0" dirty="0">
                <a:solidFill>
                  <a:srgbClr val="007F76"/>
                </a:solidFill>
                <a:latin typeface="Arial" panose="020B0604020202020204" pitchFamily="34" charset="0"/>
                <a:cs typeface="Arial" panose="020B0604020202020204" pitchFamily="34" charset="0"/>
              </a:rPr>
              <a:t> </a:t>
            </a:r>
            <a:r>
              <a:rPr lang="ru-RU" sz="1200" i="1" kern="0" dirty="0" err="1">
                <a:solidFill>
                  <a:srgbClr val="007F76"/>
                </a:solidFill>
                <a:latin typeface="Arial" panose="020B0604020202020204" pitchFamily="34" charset="0"/>
                <a:cs typeface="Arial" panose="020B0604020202020204" pitchFamily="34" charset="0"/>
              </a:rPr>
              <a:t>және</a:t>
            </a:r>
            <a:r>
              <a:rPr lang="ru-RU" sz="1200" i="1" kern="0" dirty="0">
                <a:solidFill>
                  <a:srgbClr val="007F76"/>
                </a:solidFill>
                <a:latin typeface="Arial" panose="020B0604020202020204" pitchFamily="34" charset="0"/>
                <a:cs typeface="Arial" panose="020B0604020202020204" pitchFamily="34" charset="0"/>
              </a:rPr>
              <a:t> </a:t>
            </a:r>
            <a:r>
              <a:rPr lang="ru-RU" sz="1200" i="1" kern="0" dirty="0" err="1">
                <a:solidFill>
                  <a:srgbClr val="007F76"/>
                </a:solidFill>
                <a:latin typeface="Arial" panose="020B0604020202020204" pitchFamily="34" charset="0"/>
                <a:cs typeface="Arial" panose="020B0604020202020204" pitchFamily="34" charset="0"/>
              </a:rPr>
              <a:t>кез</a:t>
            </a:r>
            <a:r>
              <a:rPr lang="ru-RU" sz="1200" i="1" kern="0" dirty="0">
                <a:solidFill>
                  <a:srgbClr val="007F76"/>
                </a:solidFill>
                <a:latin typeface="Arial" panose="020B0604020202020204" pitchFamily="34" charset="0"/>
                <a:cs typeface="Arial" panose="020B0604020202020204" pitchFamily="34" charset="0"/>
              </a:rPr>
              <a:t> </a:t>
            </a:r>
            <a:r>
              <a:rPr lang="ru-RU" sz="1200" i="1" kern="0" dirty="0" err="1">
                <a:solidFill>
                  <a:srgbClr val="007F76"/>
                </a:solidFill>
                <a:latin typeface="Arial" panose="020B0604020202020204" pitchFamily="34" charset="0"/>
                <a:cs typeface="Arial" panose="020B0604020202020204" pitchFamily="34" charset="0"/>
              </a:rPr>
              <a:t>келген</a:t>
            </a:r>
            <a:r>
              <a:rPr lang="ru-RU" sz="1200" i="1" kern="0" dirty="0">
                <a:solidFill>
                  <a:srgbClr val="007F76"/>
                </a:solidFill>
                <a:latin typeface="Arial" panose="020B0604020202020204" pitchFamily="34" charset="0"/>
                <a:cs typeface="Arial" panose="020B0604020202020204" pitchFamily="34" charset="0"/>
              </a:rPr>
              <a:t> </a:t>
            </a:r>
            <a:r>
              <a:rPr lang="ru-RU" sz="1200" i="1" kern="0" dirty="0" err="1">
                <a:solidFill>
                  <a:srgbClr val="007F76"/>
                </a:solidFill>
                <a:latin typeface="Arial" panose="020B0604020202020204" pitchFamily="34" charset="0"/>
                <a:cs typeface="Arial" panose="020B0604020202020204" pitchFamily="34" charset="0"/>
              </a:rPr>
              <a:t>уақытта</a:t>
            </a:r>
            <a:r>
              <a:rPr lang="ru-RU" sz="1200" i="1" kern="0" dirty="0">
                <a:solidFill>
                  <a:srgbClr val="007F76"/>
                </a:solidFill>
                <a:latin typeface="Arial" panose="020B0604020202020204" pitchFamily="34" charset="0"/>
                <a:cs typeface="Arial" panose="020B0604020202020204" pitchFamily="34" charset="0"/>
              </a:rPr>
              <a:t> </a:t>
            </a:r>
            <a:r>
              <a:rPr lang="ru-RU" sz="1200" i="1" kern="0" dirty="0" err="1">
                <a:solidFill>
                  <a:srgbClr val="007F76"/>
                </a:solidFill>
                <a:latin typeface="Arial" panose="020B0604020202020204" pitchFamily="34" charset="0"/>
                <a:cs typeface="Arial" panose="020B0604020202020204" pitchFamily="34" charset="0"/>
              </a:rPr>
              <a:t>қосымша</a:t>
            </a:r>
            <a:r>
              <a:rPr lang="ru-RU" sz="1200" i="1" kern="0" dirty="0">
                <a:solidFill>
                  <a:srgbClr val="007F76"/>
                </a:solidFill>
                <a:latin typeface="Arial" panose="020B0604020202020204" pitchFamily="34" charset="0"/>
                <a:cs typeface="Arial" panose="020B0604020202020204" pitchFamily="34" charset="0"/>
              </a:rPr>
              <a:t> </a:t>
            </a:r>
            <a:r>
              <a:rPr lang="ru-RU" sz="1200" i="1" kern="0" dirty="0" err="1">
                <a:solidFill>
                  <a:srgbClr val="007F76"/>
                </a:solidFill>
                <a:latin typeface="Arial" panose="020B0604020202020204" pitchFamily="34" charset="0"/>
                <a:cs typeface="Arial" panose="020B0604020202020204" pitchFamily="34" charset="0"/>
              </a:rPr>
              <a:t>ескертусіз</a:t>
            </a:r>
            <a:r>
              <a:rPr lang="ru-RU" sz="1200" i="1" kern="0" dirty="0">
                <a:solidFill>
                  <a:srgbClr val="007F76"/>
                </a:solidFill>
                <a:latin typeface="Arial" panose="020B0604020202020204" pitchFamily="34" charset="0"/>
                <a:cs typeface="Arial" panose="020B0604020202020204" pitchFamily="34" charset="0"/>
              </a:rPr>
              <a:t> </a:t>
            </a:r>
            <a:r>
              <a:rPr lang="ru-RU" sz="1200" i="1" kern="0" dirty="0" err="1">
                <a:solidFill>
                  <a:srgbClr val="007F76"/>
                </a:solidFill>
                <a:latin typeface="Arial" panose="020B0604020202020204" pitchFamily="34" charset="0"/>
                <a:cs typeface="Arial" panose="020B0604020202020204" pitchFamily="34" charset="0"/>
              </a:rPr>
              <a:t>өзгертілуі</a:t>
            </a:r>
            <a:r>
              <a:rPr lang="ru-RU" sz="1200" i="1" kern="0" dirty="0">
                <a:solidFill>
                  <a:srgbClr val="007F76"/>
                </a:solidFill>
                <a:latin typeface="Arial" panose="020B0604020202020204" pitchFamily="34" charset="0"/>
                <a:cs typeface="Arial" panose="020B0604020202020204" pitchFamily="34" charset="0"/>
              </a:rPr>
              <a:t> </a:t>
            </a:r>
            <a:r>
              <a:rPr lang="ru-RU" sz="1200" i="1" kern="0" dirty="0" err="1">
                <a:solidFill>
                  <a:srgbClr val="007F76"/>
                </a:solidFill>
                <a:latin typeface="Arial" panose="020B0604020202020204" pitchFamily="34" charset="0"/>
                <a:cs typeface="Arial" panose="020B0604020202020204" pitchFamily="34" charset="0"/>
              </a:rPr>
              <a:t>мүмкін</a:t>
            </a:r>
            <a:r>
              <a:rPr lang="ru-RU" sz="1200" i="1" kern="0" dirty="0">
                <a:solidFill>
                  <a:srgbClr val="007F76"/>
                </a:solidFill>
                <a:latin typeface="Arial" panose="020B0604020202020204" pitchFamily="34" charset="0"/>
                <a:cs typeface="Arial" panose="020B0604020202020204" pitchFamily="34" charset="0"/>
              </a:rPr>
              <a:t>. </a:t>
            </a:r>
          </a:p>
          <a:p>
            <a:pPr indent="180975" algn="just" defTabSz="914400">
              <a:spcAft>
                <a:spcPts val="600"/>
              </a:spcAft>
              <a:defRPr/>
            </a:pPr>
            <a:r>
              <a:rPr lang="kk-KZ" sz="1200" i="1" kern="0" dirty="0">
                <a:solidFill>
                  <a:srgbClr val="007F76"/>
                </a:solidFill>
                <a:latin typeface="Arial" panose="020B0604020202020204" pitchFamily="34" charset="0"/>
                <a:cs typeface="Arial" panose="020B0604020202020204" pitchFamily="34" charset="0"/>
              </a:rPr>
              <a:t>Осы материалмен одан әрі танысуды жалғастыратын адамдар көрсетілген мән-жайлар туралы автоматты түрде хабарланған және олармен келіскен болып есептеледі, ал келіспеген жағдайда осы материалды пайдалануды дереу тоқтатып, алып тастау керек. «Еңбек ресурстарын дамыту орталығы» АҚ болжау департаментіне сілтемені сақтай отырып, осы талдамалық материалдан кез келген ақпаратты коммерциялық емес мақсаттарда пайдалануға болады. </a:t>
            </a:r>
            <a:endParaRPr lang="ru-RU" sz="1200" i="1" kern="0" dirty="0">
              <a:solidFill>
                <a:srgbClr val="007F76"/>
              </a:solidFill>
              <a:latin typeface="Arial" panose="020B0604020202020204" pitchFamily="34" charset="0"/>
              <a:cs typeface="Arial" panose="020B0604020202020204" pitchFamily="34" charset="0"/>
            </a:endParaRPr>
          </a:p>
          <a:p>
            <a:pPr indent="180975" algn="just" defTabSz="914400">
              <a:spcAft>
                <a:spcPts val="600"/>
              </a:spcAft>
              <a:defRPr/>
            </a:pPr>
            <a:r>
              <a:rPr lang="kk-KZ" sz="1200" i="1" kern="0" dirty="0">
                <a:solidFill>
                  <a:srgbClr val="007F76"/>
                </a:solidFill>
                <a:latin typeface="Arial" panose="020B0604020202020204" pitchFamily="34" charset="0"/>
                <a:cs typeface="Arial" panose="020B0604020202020204" pitchFamily="34" charset="0"/>
              </a:rPr>
              <a:t>Пікірлер мен ұсыныстар </a:t>
            </a:r>
            <a:r>
              <a:rPr lang="kk-KZ" sz="1200" i="1" u="sng" kern="0" dirty="0">
                <a:solidFill>
                  <a:srgbClr val="007F76"/>
                </a:solidFill>
                <a:latin typeface="Arial" panose="020B0604020202020204" pitchFamily="34" charset="0"/>
                <a:cs typeface="Arial" panose="020B0604020202020204" pitchFamily="34" charset="0"/>
              </a:rPr>
              <a:t>d.shumekov@enbek.kz</a:t>
            </a:r>
            <a:r>
              <a:rPr lang="kk-KZ" sz="1200" i="1" kern="0" dirty="0">
                <a:solidFill>
                  <a:srgbClr val="007F76"/>
                </a:solidFill>
                <a:latin typeface="Arial" panose="020B0604020202020204" pitchFamily="34" charset="0"/>
                <a:cs typeface="Arial" panose="020B0604020202020204" pitchFamily="34" charset="0"/>
              </a:rPr>
              <a:t>. электрондық пошта арқылы жіберілуі мүмкін бұл жағдайда авторлар ешқандай түсініктеме беруге кепілдік бермейді.</a:t>
            </a:r>
            <a:endParaRPr lang="ru-RU" sz="1200" i="1" kern="0" dirty="0">
              <a:solidFill>
                <a:srgbClr val="007F76"/>
              </a:solidFill>
              <a:latin typeface="Arial" panose="020B0604020202020204" pitchFamily="34" charset="0"/>
              <a:cs typeface="Arial" panose="020B0604020202020204" pitchFamily="34" charset="0"/>
            </a:endParaRPr>
          </a:p>
        </p:txBody>
      </p:sp>
      <p:sp>
        <p:nvSpPr>
          <p:cNvPr id="4" name="TextBox 3">
            <a:extLst>
              <a:ext uri="{FF2B5EF4-FFF2-40B4-BE49-F238E27FC236}">
                <a16:creationId xmlns:a16="http://schemas.microsoft.com/office/drawing/2014/main" id="{D78F587B-F88C-2D6D-AD0C-8735BAA8B535}"/>
              </a:ext>
            </a:extLst>
          </p:cNvPr>
          <p:cNvSpPr txBox="1"/>
          <p:nvPr/>
        </p:nvSpPr>
        <p:spPr>
          <a:xfrm>
            <a:off x="152400" y="859626"/>
            <a:ext cx="5803899" cy="5715357"/>
          </a:xfrm>
          <a:prstGeom prst="rect">
            <a:avLst/>
          </a:prstGeom>
          <a:noFill/>
        </p:spPr>
        <p:txBody>
          <a:bodyPr wrap="square" lIns="0" tIns="0" rIns="0" bIns="0" rtlCol="0">
            <a:noAutofit/>
          </a:bodyPr>
          <a:lstStyle/>
          <a:p>
            <a:pPr indent="180975" algn="ctr" defTabSz="914400">
              <a:spcAft>
                <a:spcPts val="600"/>
              </a:spcAft>
              <a:defRPr/>
            </a:pPr>
            <a:r>
              <a:rPr lang="ru-RU" sz="1600" b="1" kern="0" dirty="0" err="1">
                <a:solidFill>
                  <a:srgbClr val="007F76"/>
                </a:solidFill>
                <a:latin typeface="Arial" panose="020B0604020202020204" pitchFamily="34" charset="0"/>
                <a:cs typeface="Arial" panose="020B0604020202020204" pitchFamily="34" charset="0"/>
              </a:rPr>
              <a:t>Қысқаша</a:t>
            </a:r>
            <a:r>
              <a:rPr lang="ru-RU" sz="1600" b="1" kern="0" dirty="0">
                <a:solidFill>
                  <a:srgbClr val="007F76"/>
                </a:solidFill>
                <a:latin typeface="Arial" panose="020B0604020202020204" pitchFamily="34" charset="0"/>
                <a:cs typeface="Arial" panose="020B0604020202020204" pitchFamily="34" charset="0"/>
              </a:rPr>
              <a:t> </a:t>
            </a:r>
            <a:r>
              <a:rPr lang="ru-RU" sz="1600" b="1" kern="0" dirty="0" err="1">
                <a:solidFill>
                  <a:srgbClr val="007F76"/>
                </a:solidFill>
                <a:latin typeface="Arial" panose="020B0604020202020204" pitchFamily="34" charset="0"/>
                <a:cs typeface="Arial" panose="020B0604020202020204" pitchFamily="34" charset="0"/>
              </a:rPr>
              <a:t>әдістеме</a:t>
            </a:r>
            <a:endParaRPr kumimoji="0" lang="en-US" sz="1600" b="0" i="0" u="none" strike="noStrike" kern="0" cap="none" spc="0" normalizeH="0" baseline="0" noProof="0" dirty="0">
              <a:ln>
                <a:noFill/>
              </a:ln>
              <a:solidFill>
                <a:srgbClr val="007F76"/>
              </a:solidFill>
              <a:effectLst/>
              <a:uLnTx/>
              <a:uFillTx/>
              <a:latin typeface="Arial"/>
              <a:ea typeface="+mn-ea"/>
              <a:cs typeface="+mn-cs"/>
            </a:endParaRPr>
          </a:p>
          <a:p>
            <a:pPr indent="354013" algn="just">
              <a:spcAft>
                <a:spcPts val="367"/>
              </a:spcAft>
            </a:pPr>
            <a:r>
              <a:rPr lang="ru-RU" sz="1200" kern="0" dirty="0" err="1">
                <a:solidFill>
                  <a:srgbClr val="007F76"/>
                </a:solidFill>
                <a:latin typeface="Arial" panose="020B0604020202020204" pitchFamily="34" charset="0"/>
                <a:cs typeface="Arial" panose="020B0604020202020204" pitchFamily="34" charset="0"/>
              </a:rPr>
              <a:t>Қысқа</a:t>
            </a:r>
            <a:r>
              <a:rPr lang="ru-RU" sz="1200" kern="0" dirty="0">
                <a:solidFill>
                  <a:srgbClr val="007F76"/>
                </a:solidFill>
                <a:latin typeface="Arial" panose="020B0604020202020204" pitchFamily="34" charset="0"/>
                <a:cs typeface="Arial" panose="020B0604020202020204" pitchFamily="34" charset="0"/>
              </a:rPr>
              <a:t> </a:t>
            </a:r>
            <a:r>
              <a:rPr lang="ru-RU" sz="1200" kern="0" dirty="0" err="1">
                <a:solidFill>
                  <a:srgbClr val="007F76"/>
                </a:solidFill>
                <a:latin typeface="Arial" panose="020B0604020202020204" pitchFamily="34" charset="0"/>
                <a:cs typeface="Arial" panose="020B0604020202020204" pitchFamily="34" charset="0"/>
              </a:rPr>
              <a:t>мерзімді</a:t>
            </a:r>
            <a:r>
              <a:rPr lang="ru-RU" sz="1200" kern="0" dirty="0">
                <a:solidFill>
                  <a:srgbClr val="007F76"/>
                </a:solidFill>
                <a:latin typeface="Arial" panose="020B0604020202020204" pitchFamily="34" charset="0"/>
                <a:cs typeface="Arial" panose="020B0604020202020204" pitchFamily="34" charset="0"/>
              </a:rPr>
              <a:t> </a:t>
            </a:r>
            <a:r>
              <a:rPr lang="ru-RU" sz="1200" kern="0" dirty="0" err="1">
                <a:solidFill>
                  <a:srgbClr val="007F76"/>
                </a:solidFill>
                <a:latin typeface="Arial" panose="020B0604020202020204" pitchFamily="34" charset="0"/>
                <a:cs typeface="Arial" panose="020B0604020202020204" pitchFamily="34" charset="0"/>
              </a:rPr>
              <a:t>болжауды</a:t>
            </a:r>
            <a:r>
              <a:rPr lang="ru-RU" sz="1200" kern="0" dirty="0">
                <a:solidFill>
                  <a:srgbClr val="007F76"/>
                </a:solidFill>
                <a:latin typeface="Arial" panose="020B0604020202020204" pitchFamily="34" charset="0"/>
                <a:cs typeface="Arial" panose="020B0604020202020204" pitchFamily="34" charset="0"/>
              </a:rPr>
              <a:t> </a:t>
            </a:r>
            <a:r>
              <a:rPr lang="ru-RU" sz="1200" kern="0" dirty="0" err="1">
                <a:solidFill>
                  <a:srgbClr val="007F76"/>
                </a:solidFill>
                <a:latin typeface="Arial" panose="020B0604020202020204" pitchFamily="34" charset="0"/>
                <a:cs typeface="Arial" panose="020B0604020202020204" pitchFamily="34" charset="0"/>
              </a:rPr>
              <a:t>әзірлеу</a:t>
            </a:r>
            <a:r>
              <a:rPr lang="ru-RU" sz="1200" kern="0" dirty="0">
                <a:solidFill>
                  <a:srgbClr val="007F76"/>
                </a:solidFill>
                <a:latin typeface="Arial" panose="020B0604020202020204" pitchFamily="34" charset="0"/>
                <a:cs typeface="Arial" panose="020B0604020202020204" pitchFamily="34" charset="0"/>
              </a:rPr>
              <a:t> </a:t>
            </a:r>
            <a:r>
              <a:rPr lang="ru-RU" sz="1200" kern="0" dirty="0" err="1">
                <a:solidFill>
                  <a:srgbClr val="007F76"/>
                </a:solidFill>
                <a:latin typeface="Arial" panose="020B0604020202020204" pitchFamily="34" charset="0"/>
                <a:cs typeface="Arial" panose="020B0604020202020204" pitchFamily="34" charset="0"/>
              </a:rPr>
              <a:t>үшін</a:t>
            </a:r>
            <a:r>
              <a:rPr lang="ru-RU" sz="1200" kern="0" dirty="0">
                <a:solidFill>
                  <a:srgbClr val="007F76"/>
                </a:solidFill>
                <a:latin typeface="Arial" panose="020B0604020202020204" pitchFamily="34" charset="0"/>
                <a:cs typeface="Arial" panose="020B0604020202020204" pitchFamily="34" charset="0"/>
              </a:rPr>
              <a:t> «</a:t>
            </a:r>
            <a:r>
              <a:rPr lang="ru-RU" sz="1200" kern="0" dirty="0" err="1">
                <a:solidFill>
                  <a:srgbClr val="007F76"/>
                </a:solidFill>
                <a:latin typeface="Arial" panose="020B0604020202020204" pitchFamily="34" charset="0"/>
                <a:cs typeface="Arial" panose="020B0604020202020204" pitchFamily="34" charset="0"/>
              </a:rPr>
              <a:t>Электрондық</a:t>
            </a:r>
            <a:r>
              <a:rPr lang="ru-RU" sz="1200" kern="0" dirty="0">
                <a:solidFill>
                  <a:srgbClr val="007F76"/>
                </a:solidFill>
                <a:latin typeface="Arial" panose="020B0604020202020204" pitchFamily="34" charset="0"/>
                <a:cs typeface="Arial" panose="020B0604020202020204" pitchFamily="34" charset="0"/>
              </a:rPr>
              <a:t> </a:t>
            </a:r>
            <a:r>
              <a:rPr lang="ru-RU" sz="1200" kern="0" dirty="0" err="1">
                <a:solidFill>
                  <a:srgbClr val="007F76"/>
                </a:solidFill>
                <a:latin typeface="Arial" panose="020B0604020202020204" pitchFamily="34" charset="0"/>
                <a:cs typeface="Arial" panose="020B0604020202020204" pitchFamily="34" charset="0"/>
              </a:rPr>
              <a:t>еңбек</a:t>
            </a:r>
            <a:r>
              <a:rPr lang="ru-RU" sz="1200" kern="0" dirty="0">
                <a:solidFill>
                  <a:srgbClr val="007F76"/>
                </a:solidFill>
                <a:latin typeface="Arial" panose="020B0604020202020204" pitchFamily="34" charset="0"/>
                <a:cs typeface="Arial" panose="020B0604020202020204" pitchFamily="34" charset="0"/>
              </a:rPr>
              <a:t> </a:t>
            </a:r>
            <a:r>
              <a:rPr lang="ru-RU" sz="1200" kern="0" dirty="0" err="1">
                <a:solidFill>
                  <a:srgbClr val="007F76"/>
                </a:solidFill>
                <a:latin typeface="Arial" panose="020B0604020202020204" pitchFamily="34" charset="0"/>
                <a:cs typeface="Arial" panose="020B0604020202020204" pitchFamily="34" charset="0"/>
              </a:rPr>
              <a:t>биржасы</a:t>
            </a:r>
            <a:r>
              <a:rPr lang="ru-RU" sz="1200" kern="0" dirty="0">
                <a:solidFill>
                  <a:srgbClr val="007F76"/>
                </a:solidFill>
                <a:latin typeface="Arial" panose="020B0604020202020204" pitchFamily="34" charset="0"/>
                <a:cs typeface="Arial" panose="020B0604020202020204" pitchFamily="34" charset="0"/>
              </a:rPr>
              <a:t>» </a:t>
            </a:r>
            <a:r>
              <a:rPr lang="ru-RU" sz="1200" kern="0" dirty="0" err="1">
                <a:solidFill>
                  <a:srgbClr val="007F76"/>
                </a:solidFill>
                <a:latin typeface="Arial" panose="020B0604020202020204" pitchFamily="34" charset="0"/>
                <a:cs typeface="Arial" panose="020B0604020202020204" pitchFamily="34" charset="0"/>
              </a:rPr>
              <a:t>мемлекеттік</a:t>
            </a:r>
            <a:r>
              <a:rPr lang="ru-RU" sz="1200" kern="0" dirty="0">
                <a:solidFill>
                  <a:srgbClr val="007F76"/>
                </a:solidFill>
                <a:latin typeface="Arial" panose="020B0604020202020204" pitchFamily="34" charset="0"/>
                <a:cs typeface="Arial" panose="020B0604020202020204" pitchFamily="34" charset="0"/>
              </a:rPr>
              <a:t> </a:t>
            </a:r>
            <a:r>
              <a:rPr lang="ru-RU" sz="1200" kern="0" dirty="0" err="1">
                <a:solidFill>
                  <a:srgbClr val="007F76"/>
                </a:solidFill>
                <a:latin typeface="Arial" panose="020B0604020202020204" pitchFamily="34" charset="0"/>
                <a:cs typeface="Arial" panose="020B0604020202020204" pitchFamily="34" charset="0"/>
              </a:rPr>
              <a:t>ақпараттық</a:t>
            </a:r>
            <a:r>
              <a:rPr lang="ru-RU" sz="1200" kern="0" dirty="0">
                <a:solidFill>
                  <a:srgbClr val="007F76"/>
                </a:solidFill>
                <a:latin typeface="Arial" panose="020B0604020202020204" pitchFamily="34" charset="0"/>
                <a:cs typeface="Arial" panose="020B0604020202020204" pitchFamily="34" charset="0"/>
              </a:rPr>
              <a:t> </a:t>
            </a:r>
            <a:r>
              <a:rPr lang="ru-RU" sz="1200" kern="0" dirty="0" err="1">
                <a:solidFill>
                  <a:srgbClr val="007F76"/>
                </a:solidFill>
                <a:latin typeface="Arial" panose="020B0604020202020204" pitchFamily="34" charset="0"/>
                <a:cs typeface="Arial" panose="020B0604020202020204" pitchFamily="34" charset="0"/>
              </a:rPr>
              <a:t>порталының</a:t>
            </a:r>
            <a:r>
              <a:rPr lang="ru-RU" sz="1200" kern="0" dirty="0">
                <a:solidFill>
                  <a:srgbClr val="007F76"/>
                </a:solidFill>
                <a:latin typeface="Arial" panose="020B0604020202020204" pitchFamily="34" charset="0"/>
                <a:cs typeface="Arial" panose="020B0604020202020204" pitchFamily="34" charset="0"/>
              </a:rPr>
              <a:t> бос </a:t>
            </a:r>
            <a:r>
              <a:rPr lang="ru-RU" sz="1200" kern="0" dirty="0" err="1">
                <a:solidFill>
                  <a:srgbClr val="007F76"/>
                </a:solidFill>
                <a:latin typeface="Arial" panose="020B0604020202020204" pitchFamily="34" charset="0"/>
                <a:cs typeface="Arial" panose="020B0604020202020204" pitchFamily="34" charset="0"/>
              </a:rPr>
              <a:t>жұмыс</a:t>
            </a:r>
            <a:r>
              <a:rPr lang="ru-RU" sz="1200" kern="0" dirty="0">
                <a:solidFill>
                  <a:srgbClr val="007F76"/>
                </a:solidFill>
                <a:latin typeface="Arial" panose="020B0604020202020204" pitchFamily="34" charset="0"/>
                <a:cs typeface="Arial" panose="020B0604020202020204" pitchFamily="34" charset="0"/>
              </a:rPr>
              <a:t> </a:t>
            </a:r>
            <a:r>
              <a:rPr lang="ru-RU" sz="1200" kern="0" dirty="0" err="1">
                <a:solidFill>
                  <a:srgbClr val="007F76"/>
                </a:solidFill>
                <a:latin typeface="Arial" panose="020B0604020202020204" pitchFamily="34" charset="0"/>
                <a:cs typeface="Arial" panose="020B0604020202020204" pitchFamily="34" charset="0"/>
              </a:rPr>
              <a:t>орындары</a:t>
            </a:r>
            <a:r>
              <a:rPr lang="ru-RU" sz="1200" kern="0" dirty="0">
                <a:solidFill>
                  <a:srgbClr val="007F76"/>
                </a:solidFill>
                <a:latin typeface="Arial" panose="020B0604020202020204" pitchFamily="34" charset="0"/>
                <a:cs typeface="Arial" panose="020B0604020202020204" pitchFamily="34" charset="0"/>
              </a:rPr>
              <a:t> </a:t>
            </a:r>
            <a:r>
              <a:rPr lang="ru-RU" sz="1200" kern="0" dirty="0" err="1">
                <a:solidFill>
                  <a:srgbClr val="007F76"/>
                </a:solidFill>
                <a:latin typeface="Arial" panose="020B0604020202020204" pitchFamily="34" charset="0"/>
                <a:cs typeface="Arial" panose="020B0604020202020204" pitchFamily="34" charset="0"/>
              </a:rPr>
              <a:t>туралы</a:t>
            </a:r>
            <a:r>
              <a:rPr lang="ru-RU" sz="1200" kern="0" dirty="0">
                <a:solidFill>
                  <a:srgbClr val="007F76"/>
                </a:solidFill>
                <a:latin typeface="Arial" panose="020B0604020202020204" pitchFamily="34" charset="0"/>
                <a:cs typeface="Arial" panose="020B0604020202020204" pitchFamily="34" charset="0"/>
              </a:rPr>
              <a:t> </a:t>
            </a:r>
            <a:r>
              <a:rPr lang="ru-RU" sz="1200" kern="0" dirty="0" err="1">
                <a:solidFill>
                  <a:srgbClr val="007F76"/>
                </a:solidFill>
                <a:latin typeface="Arial" panose="020B0604020202020204" pitchFamily="34" charset="0"/>
                <a:cs typeface="Arial" panose="020B0604020202020204" pitchFamily="34" charset="0"/>
              </a:rPr>
              <a:t>мәліметтер</a:t>
            </a:r>
            <a:r>
              <a:rPr lang="ru-RU" sz="1200" kern="0" dirty="0">
                <a:solidFill>
                  <a:srgbClr val="007F76"/>
                </a:solidFill>
                <a:latin typeface="Arial" panose="020B0604020202020204" pitchFamily="34" charset="0"/>
                <a:cs typeface="Arial" panose="020B0604020202020204" pitchFamily="34" charset="0"/>
              </a:rPr>
              <a:t> </a:t>
            </a:r>
            <a:r>
              <a:rPr lang="ru-RU" sz="1200" kern="0" dirty="0" err="1">
                <a:solidFill>
                  <a:srgbClr val="007F76"/>
                </a:solidFill>
                <a:latin typeface="Arial" panose="020B0604020202020204" pitchFamily="34" charset="0"/>
                <a:cs typeface="Arial" panose="020B0604020202020204" pitchFamily="34" charset="0"/>
              </a:rPr>
              <a:t>қолданылды</a:t>
            </a:r>
            <a:r>
              <a:rPr lang="ru-RU" sz="1200" kern="0" dirty="0">
                <a:solidFill>
                  <a:srgbClr val="007F76"/>
                </a:solidFill>
                <a:latin typeface="Arial" panose="020B0604020202020204" pitchFamily="34" charset="0"/>
                <a:cs typeface="Arial" panose="020B0604020202020204" pitchFamily="34" charset="0"/>
              </a:rPr>
              <a:t> </a:t>
            </a:r>
            <a:r>
              <a:rPr lang="en-US" sz="1200" kern="0" dirty="0">
                <a:solidFill>
                  <a:srgbClr val="00B0F0"/>
                </a:solidFill>
                <a:latin typeface="Arial" panose="020B0604020202020204" pitchFamily="34" charset="0"/>
                <a:cs typeface="Arial" panose="020B0604020202020204" pitchFamily="34" charset="0"/>
                <a:hlinkClick r:id="rId2">
                  <a:extLst>
                    <a:ext uri="{A12FA001-AC4F-418D-AE19-62706E023703}">
                      <ahyp:hlinkClr xmlns:ahyp="http://schemas.microsoft.com/office/drawing/2018/hyperlinkcolor" val="tx"/>
                    </a:ext>
                  </a:extLst>
                </a:hlinkClick>
              </a:rPr>
              <a:t>https://www.enbek.kz/</a:t>
            </a:r>
            <a:endParaRPr lang="ru-RU" sz="1200" kern="0" dirty="0">
              <a:solidFill>
                <a:srgbClr val="007F76"/>
              </a:solidFill>
              <a:latin typeface="Arial" panose="020B0604020202020204" pitchFamily="34" charset="0"/>
              <a:cs typeface="Arial" panose="020B0604020202020204" pitchFamily="34" charset="0"/>
            </a:endParaRPr>
          </a:p>
          <a:p>
            <a:pPr indent="354013" algn="just">
              <a:spcAft>
                <a:spcPts val="367"/>
              </a:spcAft>
            </a:pPr>
            <a:r>
              <a:rPr lang="ru-RU" sz="1200" kern="0" dirty="0">
                <a:solidFill>
                  <a:srgbClr val="007F76"/>
                </a:solidFill>
                <a:latin typeface="Arial" panose="020B0604020202020204" pitchFamily="34" charset="0"/>
                <a:cs typeface="Arial" panose="020B0604020202020204" pitchFamily="34" charset="0"/>
              </a:rPr>
              <a:t>Осы </a:t>
            </a:r>
            <a:r>
              <a:rPr lang="ru-RU" sz="1200" kern="0" dirty="0" err="1">
                <a:solidFill>
                  <a:srgbClr val="007F76"/>
                </a:solidFill>
                <a:latin typeface="Arial" panose="020B0604020202020204" pitchFamily="34" charset="0"/>
                <a:cs typeface="Arial" panose="020B0604020202020204" pitchFamily="34" charset="0"/>
              </a:rPr>
              <a:t>материалды</a:t>
            </a:r>
            <a:r>
              <a:rPr lang="ru-RU" sz="1200" kern="0" dirty="0">
                <a:solidFill>
                  <a:srgbClr val="007F76"/>
                </a:solidFill>
                <a:latin typeface="Arial" panose="020B0604020202020204" pitchFamily="34" charset="0"/>
                <a:cs typeface="Arial" panose="020B0604020202020204" pitchFamily="34" charset="0"/>
              </a:rPr>
              <a:t> </a:t>
            </a:r>
            <a:r>
              <a:rPr lang="ru-RU" sz="1200" kern="0" dirty="0" err="1">
                <a:solidFill>
                  <a:srgbClr val="007F76"/>
                </a:solidFill>
                <a:latin typeface="Arial" panose="020B0604020202020204" pitchFamily="34" charset="0"/>
                <a:cs typeface="Arial" panose="020B0604020202020204" pitchFamily="34" charset="0"/>
              </a:rPr>
              <a:t>дайындауда</a:t>
            </a:r>
            <a:r>
              <a:rPr lang="ru-RU" sz="1200" kern="0" dirty="0">
                <a:solidFill>
                  <a:srgbClr val="007F76"/>
                </a:solidFill>
                <a:latin typeface="Arial" panose="020B0604020202020204" pitchFamily="34" charset="0"/>
                <a:cs typeface="Arial" panose="020B0604020202020204" pitchFamily="34" charset="0"/>
              </a:rPr>
              <a:t> </a:t>
            </a:r>
            <a:r>
              <a:rPr lang="ru-RU" sz="1200" kern="0" dirty="0" err="1">
                <a:solidFill>
                  <a:srgbClr val="007F76"/>
                </a:solidFill>
                <a:latin typeface="Arial" panose="020B0604020202020204" pitchFamily="34" charset="0"/>
                <a:cs typeface="Arial" panose="020B0604020202020204" pitchFamily="34" charset="0"/>
              </a:rPr>
              <a:t>қолданылатын</a:t>
            </a:r>
            <a:r>
              <a:rPr lang="ru-RU" sz="1200" kern="0" dirty="0">
                <a:solidFill>
                  <a:srgbClr val="007F76"/>
                </a:solidFill>
                <a:latin typeface="Arial" panose="020B0604020202020204" pitchFamily="34" charset="0"/>
                <a:cs typeface="Arial" panose="020B0604020202020204" pitchFamily="34" charset="0"/>
              </a:rPr>
              <a:t> </a:t>
            </a:r>
            <a:r>
              <a:rPr lang="ru-RU" sz="1200" kern="0" dirty="0" err="1">
                <a:solidFill>
                  <a:srgbClr val="007F76"/>
                </a:solidFill>
                <a:latin typeface="Arial" panose="020B0604020202020204" pitchFamily="34" charset="0"/>
                <a:cs typeface="Arial" panose="020B0604020202020204" pitchFamily="34" charset="0"/>
              </a:rPr>
              <a:t>жалпы</a:t>
            </a:r>
            <a:r>
              <a:rPr lang="ru-RU" sz="1200" kern="0" dirty="0">
                <a:solidFill>
                  <a:srgbClr val="007F76"/>
                </a:solidFill>
                <a:latin typeface="Arial" panose="020B0604020202020204" pitchFamily="34" charset="0"/>
                <a:cs typeface="Arial" panose="020B0604020202020204" pitchFamily="34" charset="0"/>
              </a:rPr>
              <a:t> </a:t>
            </a:r>
            <a:r>
              <a:rPr lang="ru-RU" sz="1200" kern="0" dirty="0" err="1">
                <a:solidFill>
                  <a:srgbClr val="007F76"/>
                </a:solidFill>
                <a:latin typeface="Arial" panose="020B0604020202020204" pitchFamily="34" charset="0"/>
                <a:cs typeface="Arial" panose="020B0604020202020204" pitchFamily="34" charset="0"/>
              </a:rPr>
              <a:t>тәсілдер</a:t>
            </a:r>
            <a:r>
              <a:rPr lang="ru-RU" sz="1200" kern="0" dirty="0">
                <a:solidFill>
                  <a:srgbClr val="007F76"/>
                </a:solidFill>
                <a:latin typeface="Arial" panose="020B0604020202020204" pitchFamily="34" charset="0"/>
                <a:cs typeface="Arial" panose="020B0604020202020204" pitchFamily="34" charset="0"/>
              </a:rPr>
              <a:t> </a:t>
            </a:r>
            <a:r>
              <a:rPr lang="ru-RU" sz="1200" kern="0" dirty="0" err="1">
                <a:solidFill>
                  <a:srgbClr val="007F76"/>
                </a:solidFill>
                <a:latin typeface="Arial" panose="020B0604020202020204" pitchFamily="34" charset="0"/>
                <a:cs typeface="Arial" panose="020B0604020202020204" pitchFamily="34" charset="0"/>
              </a:rPr>
              <a:t>Қазақстан</a:t>
            </a:r>
            <a:r>
              <a:rPr lang="ru-RU" sz="1200" kern="0" dirty="0">
                <a:solidFill>
                  <a:srgbClr val="007F76"/>
                </a:solidFill>
                <a:latin typeface="Arial" panose="020B0604020202020204" pitchFamily="34" charset="0"/>
                <a:cs typeface="Arial" panose="020B0604020202020204" pitchFamily="34" charset="0"/>
              </a:rPr>
              <a:t> </a:t>
            </a:r>
            <a:r>
              <a:rPr lang="ru-RU" sz="1200" kern="0" dirty="0" err="1">
                <a:solidFill>
                  <a:srgbClr val="007F76"/>
                </a:solidFill>
                <a:latin typeface="Arial" panose="020B0604020202020204" pitchFamily="34" charset="0"/>
                <a:cs typeface="Arial" panose="020B0604020202020204" pitchFamily="34" charset="0"/>
              </a:rPr>
              <a:t>Республикасы</a:t>
            </a:r>
            <a:r>
              <a:rPr lang="ru-RU" sz="1200" kern="0" dirty="0">
                <a:solidFill>
                  <a:srgbClr val="007F76"/>
                </a:solidFill>
                <a:latin typeface="Arial" panose="020B0604020202020204" pitchFamily="34" charset="0"/>
                <a:cs typeface="Arial" panose="020B0604020202020204" pitchFamily="34" charset="0"/>
              </a:rPr>
              <a:t> </a:t>
            </a:r>
            <a:r>
              <a:rPr lang="ru-RU" sz="1200" kern="0" dirty="0" err="1">
                <a:solidFill>
                  <a:srgbClr val="007F76"/>
                </a:solidFill>
                <a:latin typeface="Arial" panose="020B0604020202020204" pitchFamily="34" charset="0"/>
                <a:cs typeface="Arial" panose="020B0604020202020204" pitchFamily="34" charset="0"/>
              </a:rPr>
              <a:t>Еңбек</a:t>
            </a:r>
            <a:r>
              <a:rPr lang="ru-RU" sz="1200" kern="0" dirty="0">
                <a:solidFill>
                  <a:srgbClr val="007F76"/>
                </a:solidFill>
                <a:latin typeface="Arial" panose="020B0604020202020204" pitchFamily="34" charset="0"/>
                <a:cs typeface="Arial" panose="020B0604020202020204" pitchFamily="34" charset="0"/>
              </a:rPr>
              <a:t> </a:t>
            </a:r>
            <a:r>
              <a:rPr lang="ru-RU" sz="1200" kern="0" dirty="0" err="1">
                <a:solidFill>
                  <a:srgbClr val="007F76"/>
                </a:solidFill>
                <a:latin typeface="Arial" panose="020B0604020202020204" pitchFamily="34" charset="0"/>
                <a:cs typeface="Arial" panose="020B0604020202020204" pitchFamily="34" charset="0"/>
              </a:rPr>
              <a:t>және</a:t>
            </a:r>
            <a:r>
              <a:rPr lang="ru-RU" sz="1200" kern="0" dirty="0">
                <a:solidFill>
                  <a:srgbClr val="007F76"/>
                </a:solidFill>
                <a:latin typeface="Arial" panose="020B0604020202020204" pitchFamily="34" charset="0"/>
                <a:cs typeface="Arial" panose="020B0604020202020204" pitchFamily="34" charset="0"/>
              </a:rPr>
              <a:t> </a:t>
            </a:r>
            <a:r>
              <a:rPr lang="ru-RU" sz="1200" kern="0" dirty="0" err="1">
                <a:solidFill>
                  <a:srgbClr val="007F76"/>
                </a:solidFill>
                <a:latin typeface="Arial" panose="020B0604020202020204" pitchFamily="34" charset="0"/>
                <a:cs typeface="Arial" panose="020B0604020202020204" pitchFamily="34" charset="0"/>
              </a:rPr>
              <a:t>халықты</a:t>
            </a:r>
            <a:r>
              <a:rPr lang="ru-RU" sz="1200" kern="0" dirty="0">
                <a:solidFill>
                  <a:srgbClr val="007F76"/>
                </a:solidFill>
                <a:latin typeface="Arial" panose="020B0604020202020204" pitchFamily="34" charset="0"/>
                <a:cs typeface="Arial" panose="020B0604020202020204" pitchFamily="34" charset="0"/>
              </a:rPr>
              <a:t> </a:t>
            </a:r>
            <a:r>
              <a:rPr lang="ru-RU" sz="1200" kern="0" dirty="0" err="1">
                <a:solidFill>
                  <a:srgbClr val="007F76"/>
                </a:solidFill>
                <a:latin typeface="Arial" panose="020B0604020202020204" pitchFamily="34" charset="0"/>
                <a:cs typeface="Arial" panose="020B0604020202020204" pitchFamily="34" charset="0"/>
              </a:rPr>
              <a:t>әлеуметтік</a:t>
            </a:r>
            <a:r>
              <a:rPr lang="ru-RU" sz="1200" kern="0" dirty="0">
                <a:solidFill>
                  <a:srgbClr val="007F76"/>
                </a:solidFill>
                <a:latin typeface="Arial" panose="020B0604020202020204" pitchFamily="34" charset="0"/>
                <a:cs typeface="Arial" panose="020B0604020202020204" pitchFamily="34" charset="0"/>
              </a:rPr>
              <a:t> </a:t>
            </a:r>
            <a:r>
              <a:rPr lang="ru-RU" sz="1200" kern="0" dirty="0" err="1">
                <a:solidFill>
                  <a:srgbClr val="007F76"/>
                </a:solidFill>
                <a:latin typeface="Arial" panose="020B0604020202020204" pitchFamily="34" charset="0"/>
                <a:cs typeface="Arial" panose="020B0604020202020204" pitchFamily="34" charset="0"/>
              </a:rPr>
              <a:t>қорғау</a:t>
            </a:r>
            <a:r>
              <a:rPr lang="ru-RU" sz="1200" kern="0" dirty="0">
                <a:solidFill>
                  <a:srgbClr val="007F76"/>
                </a:solidFill>
                <a:latin typeface="Arial" panose="020B0604020202020204" pitchFamily="34" charset="0"/>
                <a:cs typeface="Arial" panose="020B0604020202020204" pitchFamily="34" charset="0"/>
              </a:rPr>
              <a:t> </a:t>
            </a:r>
            <a:r>
              <a:rPr lang="ru-RU" sz="1200" kern="0" dirty="0" err="1">
                <a:solidFill>
                  <a:srgbClr val="007F76"/>
                </a:solidFill>
                <a:latin typeface="Arial" panose="020B0604020202020204" pitchFamily="34" charset="0"/>
                <a:cs typeface="Arial" panose="020B0604020202020204" pitchFamily="34" charset="0"/>
              </a:rPr>
              <a:t>министрінің</a:t>
            </a:r>
            <a:r>
              <a:rPr lang="ru-RU" sz="1200" kern="0" dirty="0">
                <a:solidFill>
                  <a:srgbClr val="007F76"/>
                </a:solidFill>
                <a:latin typeface="Arial" panose="020B0604020202020204" pitchFamily="34" charset="0"/>
                <a:cs typeface="Arial" panose="020B0604020202020204" pitchFamily="34" charset="0"/>
              </a:rPr>
              <a:t> 2019 </a:t>
            </a:r>
            <a:r>
              <a:rPr lang="ru-RU" sz="1200" kern="0" dirty="0" err="1">
                <a:solidFill>
                  <a:srgbClr val="007F76"/>
                </a:solidFill>
                <a:latin typeface="Arial" panose="020B0604020202020204" pitchFamily="34" charset="0"/>
                <a:cs typeface="Arial" panose="020B0604020202020204" pitchFamily="34" charset="0"/>
              </a:rPr>
              <a:t>жылғы</a:t>
            </a:r>
            <a:r>
              <a:rPr lang="ru-RU" sz="1200" kern="0" dirty="0">
                <a:solidFill>
                  <a:srgbClr val="007F76"/>
                </a:solidFill>
                <a:latin typeface="Arial" panose="020B0604020202020204" pitchFamily="34" charset="0"/>
                <a:cs typeface="Arial" panose="020B0604020202020204" pitchFamily="34" charset="0"/>
              </a:rPr>
              <a:t> 29 </a:t>
            </a:r>
            <a:r>
              <a:rPr lang="ru-RU" sz="1200" kern="0" dirty="0" err="1">
                <a:solidFill>
                  <a:srgbClr val="007F76"/>
                </a:solidFill>
                <a:latin typeface="Arial" panose="020B0604020202020204" pitchFamily="34" charset="0"/>
                <a:cs typeface="Arial" panose="020B0604020202020204" pitchFamily="34" charset="0"/>
              </a:rPr>
              <a:t>наурыздағы</a:t>
            </a:r>
            <a:r>
              <a:rPr lang="ru-RU" sz="1200" kern="0" dirty="0">
                <a:solidFill>
                  <a:srgbClr val="007F76"/>
                </a:solidFill>
                <a:latin typeface="Arial" panose="020B0604020202020204" pitchFamily="34" charset="0"/>
                <a:cs typeface="Arial" panose="020B0604020202020204" pitchFamily="34" charset="0"/>
              </a:rPr>
              <a:t> №</a:t>
            </a:r>
            <a:r>
              <a:rPr lang="en-US" sz="1200" kern="0" dirty="0">
                <a:solidFill>
                  <a:srgbClr val="007F76"/>
                </a:solidFill>
                <a:latin typeface="Arial" panose="020B0604020202020204" pitchFamily="34" charset="0"/>
                <a:cs typeface="Arial" panose="020B0604020202020204" pitchFamily="34" charset="0"/>
              </a:rPr>
              <a:t> 154 «</a:t>
            </a:r>
            <a:r>
              <a:rPr lang="ru-RU" sz="1200" kern="0" dirty="0" err="1">
                <a:solidFill>
                  <a:srgbClr val="007F76"/>
                </a:solidFill>
                <a:latin typeface="Arial" panose="020B0604020202020204" pitchFamily="34" charset="0"/>
                <a:cs typeface="Arial" panose="020B0604020202020204" pitchFamily="34" charset="0"/>
              </a:rPr>
              <a:t>Еңбек</a:t>
            </a:r>
            <a:r>
              <a:rPr lang="ru-RU" sz="1200" kern="0" dirty="0">
                <a:solidFill>
                  <a:srgbClr val="007F76"/>
                </a:solidFill>
                <a:latin typeface="Arial" panose="020B0604020202020204" pitchFamily="34" charset="0"/>
                <a:cs typeface="Arial" panose="020B0604020202020204" pitchFamily="34" charset="0"/>
              </a:rPr>
              <a:t> </a:t>
            </a:r>
            <a:r>
              <a:rPr lang="ru-RU" sz="1200" kern="0" dirty="0" err="1">
                <a:solidFill>
                  <a:srgbClr val="007F76"/>
                </a:solidFill>
                <a:latin typeface="Arial" panose="020B0604020202020204" pitchFamily="34" charset="0"/>
                <a:cs typeface="Arial" panose="020B0604020202020204" pitchFamily="34" charset="0"/>
              </a:rPr>
              <a:t>ресурстарына</a:t>
            </a:r>
            <a:r>
              <a:rPr lang="ru-RU" sz="1200" kern="0" dirty="0">
                <a:solidFill>
                  <a:srgbClr val="007F76"/>
                </a:solidFill>
                <a:latin typeface="Arial" panose="020B0604020202020204" pitchFamily="34" charset="0"/>
                <a:cs typeface="Arial" panose="020B0604020202020204" pitchFamily="34" charset="0"/>
              </a:rPr>
              <a:t> </a:t>
            </a:r>
            <a:r>
              <a:rPr lang="ru-RU" sz="1200" kern="0" dirty="0" err="1">
                <a:solidFill>
                  <a:srgbClr val="007F76"/>
                </a:solidFill>
                <a:latin typeface="Arial" panose="020B0604020202020204" pitchFamily="34" charset="0"/>
                <a:cs typeface="Arial" panose="020B0604020202020204" pitchFamily="34" charset="0"/>
              </a:rPr>
              <a:t>болжау</a:t>
            </a:r>
            <a:r>
              <a:rPr lang="ru-RU" sz="1200" kern="0" dirty="0">
                <a:solidFill>
                  <a:srgbClr val="007F76"/>
                </a:solidFill>
                <a:latin typeface="Arial" panose="020B0604020202020204" pitchFamily="34" charset="0"/>
                <a:cs typeface="Arial" panose="020B0604020202020204" pitchFamily="34" charset="0"/>
              </a:rPr>
              <a:t> </a:t>
            </a:r>
            <a:r>
              <a:rPr lang="ru-RU" sz="1200" kern="0" dirty="0" err="1">
                <a:solidFill>
                  <a:srgbClr val="007F76"/>
                </a:solidFill>
                <a:latin typeface="Arial" panose="020B0604020202020204" pitchFamily="34" charset="0"/>
                <a:cs typeface="Arial" panose="020B0604020202020204" pitchFamily="34" charset="0"/>
              </a:rPr>
              <a:t>жасаудың</a:t>
            </a:r>
            <a:r>
              <a:rPr lang="ru-RU" sz="1200" kern="0" dirty="0">
                <a:solidFill>
                  <a:srgbClr val="007F76"/>
                </a:solidFill>
                <a:latin typeface="Arial" panose="020B0604020202020204" pitchFamily="34" charset="0"/>
                <a:cs typeface="Arial" panose="020B0604020202020204" pitchFamily="34" charset="0"/>
              </a:rPr>
              <a:t> </a:t>
            </a:r>
            <a:r>
              <a:rPr lang="ru-RU" sz="1200" kern="0" dirty="0" err="1">
                <a:solidFill>
                  <a:srgbClr val="007F76"/>
                </a:solidFill>
                <a:latin typeface="Arial" panose="020B0604020202020204" pitchFamily="34" charset="0"/>
                <a:cs typeface="Arial" panose="020B0604020202020204" pitchFamily="34" charset="0"/>
              </a:rPr>
              <a:t>ұлттық</a:t>
            </a:r>
            <a:r>
              <a:rPr lang="ru-RU" sz="1200" kern="0" dirty="0">
                <a:solidFill>
                  <a:srgbClr val="007F76"/>
                </a:solidFill>
                <a:latin typeface="Arial" panose="020B0604020202020204" pitchFamily="34" charset="0"/>
                <a:cs typeface="Arial" panose="020B0604020202020204" pitchFamily="34" charset="0"/>
              </a:rPr>
              <a:t> </a:t>
            </a:r>
            <a:r>
              <a:rPr lang="ru-RU" sz="1200" kern="0" dirty="0" err="1">
                <a:solidFill>
                  <a:srgbClr val="007F76"/>
                </a:solidFill>
                <a:latin typeface="Arial" panose="020B0604020202020204" pitchFamily="34" charset="0"/>
                <a:cs typeface="Arial" panose="020B0604020202020204" pitchFamily="34" charset="0"/>
              </a:rPr>
              <a:t>жүйесін</a:t>
            </a:r>
            <a:r>
              <a:rPr lang="ru-RU" sz="1200" kern="0" dirty="0">
                <a:solidFill>
                  <a:srgbClr val="007F76"/>
                </a:solidFill>
                <a:latin typeface="Arial" panose="020B0604020202020204" pitchFamily="34" charset="0"/>
                <a:cs typeface="Arial" panose="020B0604020202020204" pitchFamily="34" charset="0"/>
              </a:rPr>
              <a:t> </a:t>
            </a:r>
            <a:r>
              <a:rPr lang="ru-RU" sz="1200" kern="0" dirty="0" err="1">
                <a:solidFill>
                  <a:srgbClr val="007F76"/>
                </a:solidFill>
                <a:latin typeface="Arial" panose="020B0604020202020204" pitchFamily="34" charset="0"/>
                <a:cs typeface="Arial" panose="020B0604020202020204" pitchFamily="34" charset="0"/>
              </a:rPr>
              <a:t>қалыптастыру</a:t>
            </a:r>
            <a:r>
              <a:rPr lang="ru-RU" sz="1200" kern="0" dirty="0">
                <a:solidFill>
                  <a:srgbClr val="007F76"/>
                </a:solidFill>
                <a:latin typeface="Arial" panose="020B0604020202020204" pitchFamily="34" charset="0"/>
                <a:cs typeface="Arial" panose="020B0604020202020204" pitchFamily="34" charset="0"/>
              </a:rPr>
              <a:t> </a:t>
            </a:r>
            <a:r>
              <a:rPr lang="ru-RU" sz="1200" kern="0" dirty="0" err="1">
                <a:solidFill>
                  <a:srgbClr val="007F76"/>
                </a:solidFill>
                <a:latin typeface="Arial" panose="020B0604020202020204" pitchFamily="34" charset="0"/>
                <a:cs typeface="Arial" panose="020B0604020202020204" pitchFamily="34" charset="0"/>
              </a:rPr>
              <a:t>және</a:t>
            </a:r>
            <a:r>
              <a:rPr lang="ru-RU" sz="1200" kern="0" dirty="0">
                <a:solidFill>
                  <a:srgbClr val="007F76"/>
                </a:solidFill>
                <a:latin typeface="Arial" panose="020B0604020202020204" pitchFamily="34" charset="0"/>
                <a:cs typeface="Arial" panose="020B0604020202020204" pitchFamily="34" charset="0"/>
              </a:rPr>
              <a:t> </a:t>
            </a:r>
            <a:r>
              <a:rPr lang="ru-RU" sz="1200" kern="0" dirty="0" err="1">
                <a:solidFill>
                  <a:srgbClr val="007F76"/>
                </a:solidFill>
                <a:latin typeface="Arial" panose="020B0604020202020204" pitchFamily="34" charset="0"/>
                <a:cs typeface="Arial" panose="020B0604020202020204" pitchFamily="34" charset="0"/>
              </a:rPr>
              <a:t>оның</a:t>
            </a:r>
            <a:r>
              <a:rPr lang="ru-RU" sz="1200" kern="0" dirty="0">
                <a:solidFill>
                  <a:srgbClr val="007F76"/>
                </a:solidFill>
                <a:latin typeface="Arial" panose="020B0604020202020204" pitchFamily="34" charset="0"/>
                <a:cs typeface="Arial" panose="020B0604020202020204" pitchFamily="34" charset="0"/>
              </a:rPr>
              <a:t> </a:t>
            </a:r>
            <a:r>
              <a:rPr lang="ru-RU" sz="1200" kern="0" dirty="0" err="1">
                <a:solidFill>
                  <a:srgbClr val="007F76"/>
                </a:solidFill>
                <a:latin typeface="Arial" panose="020B0604020202020204" pitchFamily="34" charset="0"/>
                <a:cs typeface="Arial" panose="020B0604020202020204" pitchFamily="34" charset="0"/>
              </a:rPr>
              <a:t>нәтижелерін</a:t>
            </a:r>
            <a:r>
              <a:rPr lang="ru-RU" sz="1200" kern="0" dirty="0">
                <a:solidFill>
                  <a:srgbClr val="007F76"/>
                </a:solidFill>
                <a:latin typeface="Arial" panose="020B0604020202020204" pitchFamily="34" charset="0"/>
                <a:cs typeface="Arial" panose="020B0604020202020204" pitchFamily="34" charset="0"/>
              </a:rPr>
              <a:t> </a:t>
            </a:r>
            <a:r>
              <a:rPr lang="ru-RU" sz="1200" kern="0" dirty="0" err="1">
                <a:solidFill>
                  <a:srgbClr val="007F76"/>
                </a:solidFill>
                <a:latin typeface="Arial" panose="020B0604020202020204" pitchFamily="34" charset="0"/>
                <a:cs typeface="Arial" panose="020B0604020202020204" pitchFamily="34" charset="0"/>
              </a:rPr>
              <a:t>пайдалану</a:t>
            </a:r>
            <a:r>
              <a:rPr lang="ru-RU" sz="1200" kern="0" dirty="0">
                <a:solidFill>
                  <a:srgbClr val="007F76"/>
                </a:solidFill>
                <a:latin typeface="Arial" panose="020B0604020202020204" pitchFamily="34" charset="0"/>
                <a:cs typeface="Arial" panose="020B0604020202020204" pitchFamily="34" charset="0"/>
              </a:rPr>
              <a:t> </a:t>
            </a:r>
            <a:r>
              <a:rPr lang="ru-RU" sz="1200" kern="0" dirty="0" err="1">
                <a:solidFill>
                  <a:srgbClr val="007F76"/>
                </a:solidFill>
                <a:latin typeface="Arial" panose="020B0604020202020204" pitchFamily="34" charset="0"/>
                <a:cs typeface="Arial" panose="020B0604020202020204" pitchFamily="34" charset="0"/>
              </a:rPr>
              <a:t>ережелерін</a:t>
            </a:r>
            <a:r>
              <a:rPr lang="ru-RU" sz="1200" kern="0" dirty="0">
                <a:solidFill>
                  <a:srgbClr val="007F76"/>
                </a:solidFill>
                <a:latin typeface="Arial" panose="020B0604020202020204" pitchFamily="34" charset="0"/>
                <a:cs typeface="Arial" panose="020B0604020202020204" pitchFamily="34" charset="0"/>
              </a:rPr>
              <a:t> </a:t>
            </a:r>
            <a:r>
              <a:rPr lang="ru-RU" sz="1200" kern="0" dirty="0" err="1">
                <a:solidFill>
                  <a:srgbClr val="007F76"/>
                </a:solidFill>
                <a:latin typeface="Arial" panose="020B0604020202020204" pitchFamily="34" charset="0"/>
                <a:cs typeface="Arial" panose="020B0604020202020204" pitchFamily="34" charset="0"/>
              </a:rPr>
              <a:t>бекіту</a:t>
            </a:r>
            <a:r>
              <a:rPr lang="ru-RU" sz="1200" kern="0" dirty="0">
                <a:solidFill>
                  <a:srgbClr val="007F76"/>
                </a:solidFill>
                <a:latin typeface="Arial" panose="020B0604020202020204" pitchFamily="34" charset="0"/>
                <a:cs typeface="Arial" panose="020B0604020202020204" pitchFamily="34" charset="0"/>
              </a:rPr>
              <a:t> </a:t>
            </a:r>
            <a:r>
              <a:rPr lang="ru-RU" sz="1200" kern="0" dirty="0" err="1">
                <a:solidFill>
                  <a:srgbClr val="007F76"/>
                </a:solidFill>
                <a:latin typeface="Arial" panose="020B0604020202020204" pitchFamily="34" charset="0"/>
                <a:cs typeface="Arial" panose="020B0604020202020204" pitchFamily="34" charset="0"/>
              </a:rPr>
              <a:t>туралы</a:t>
            </a:r>
            <a:r>
              <a:rPr lang="ru-RU" sz="1200" kern="0" dirty="0">
                <a:solidFill>
                  <a:srgbClr val="007F76"/>
                </a:solidFill>
                <a:latin typeface="Arial" panose="020B0604020202020204" pitchFamily="34" charset="0"/>
                <a:cs typeface="Arial" panose="020B0604020202020204" pitchFamily="34" charset="0"/>
              </a:rPr>
              <a:t>» </a:t>
            </a:r>
            <a:r>
              <a:rPr lang="ru-RU" sz="1200" kern="0" dirty="0" err="1">
                <a:solidFill>
                  <a:srgbClr val="007F76"/>
                </a:solidFill>
                <a:latin typeface="Arial" panose="020B0604020202020204" pitchFamily="34" charset="0"/>
                <a:cs typeface="Arial" panose="020B0604020202020204" pitchFamily="34" charset="0"/>
              </a:rPr>
              <a:t>бұйрығына</a:t>
            </a:r>
            <a:r>
              <a:rPr lang="ru-RU" sz="1200" kern="0" dirty="0">
                <a:solidFill>
                  <a:srgbClr val="007F76"/>
                </a:solidFill>
                <a:latin typeface="Arial" panose="020B0604020202020204" pitchFamily="34" charset="0"/>
                <a:cs typeface="Arial" panose="020B0604020202020204" pitchFamily="34" charset="0"/>
              </a:rPr>
              <a:t> </a:t>
            </a:r>
            <a:r>
              <a:rPr lang="ru-RU" sz="1200" kern="0" dirty="0" err="1">
                <a:solidFill>
                  <a:srgbClr val="007F76"/>
                </a:solidFill>
                <a:latin typeface="Arial" panose="020B0604020202020204" pitchFamily="34" charset="0"/>
                <a:cs typeface="Arial" panose="020B0604020202020204" pitchFamily="34" charset="0"/>
              </a:rPr>
              <a:t>сәйкес</a:t>
            </a:r>
            <a:r>
              <a:rPr lang="ru-RU" sz="1200" kern="0" dirty="0">
                <a:solidFill>
                  <a:srgbClr val="007F76"/>
                </a:solidFill>
                <a:latin typeface="Arial" panose="020B0604020202020204" pitchFamily="34" charset="0"/>
                <a:cs typeface="Arial" panose="020B0604020202020204" pitchFamily="34" charset="0"/>
              </a:rPr>
              <a:t> </a:t>
            </a:r>
            <a:r>
              <a:rPr lang="ru-RU" sz="1200" kern="0" dirty="0" err="1">
                <a:solidFill>
                  <a:srgbClr val="007F76"/>
                </a:solidFill>
                <a:latin typeface="Arial" panose="020B0604020202020204" pitchFamily="34" charset="0"/>
                <a:cs typeface="Arial" panose="020B0604020202020204" pitchFamily="34" charset="0"/>
              </a:rPr>
              <a:t>келеді</a:t>
            </a:r>
            <a:r>
              <a:rPr lang="ru-RU" sz="1200" kern="0" dirty="0">
                <a:solidFill>
                  <a:srgbClr val="007F76"/>
                </a:solidFill>
                <a:latin typeface="Arial" panose="020B0604020202020204" pitchFamily="34" charset="0"/>
                <a:cs typeface="Arial" panose="020B0604020202020204" pitchFamily="34" charset="0"/>
              </a:rPr>
              <a:t>.</a:t>
            </a:r>
          </a:p>
          <a:p>
            <a:pPr indent="354013" algn="just">
              <a:spcAft>
                <a:spcPts val="367"/>
              </a:spcAft>
            </a:pPr>
            <a:r>
              <a:rPr lang="ru-RU" sz="1200" kern="0" dirty="0" err="1">
                <a:solidFill>
                  <a:srgbClr val="007F76"/>
                </a:solidFill>
                <a:latin typeface="Arial" panose="020B0604020202020204" pitchFamily="34" charset="0"/>
                <a:cs typeface="Arial" panose="020B0604020202020204" pitchFamily="34" charset="0"/>
              </a:rPr>
              <a:t>Деректерді</a:t>
            </a:r>
            <a:r>
              <a:rPr lang="ru-RU" sz="1200" kern="0" dirty="0">
                <a:solidFill>
                  <a:srgbClr val="007F76"/>
                </a:solidFill>
                <a:latin typeface="Arial" panose="020B0604020202020204" pitchFamily="34" charset="0"/>
                <a:cs typeface="Arial" panose="020B0604020202020204" pitchFamily="34" charset="0"/>
              </a:rPr>
              <a:t> </a:t>
            </a:r>
            <a:r>
              <a:rPr lang="ru-RU" sz="1200" kern="0" dirty="0" err="1">
                <a:solidFill>
                  <a:srgbClr val="007F76"/>
                </a:solidFill>
                <a:latin typeface="Arial" panose="020B0604020202020204" pitchFamily="34" charset="0"/>
                <a:cs typeface="Arial" panose="020B0604020202020204" pitchFamily="34" charset="0"/>
              </a:rPr>
              <a:t>алдын</a:t>
            </a:r>
            <a:r>
              <a:rPr lang="ru-RU" sz="1200" kern="0" dirty="0">
                <a:solidFill>
                  <a:srgbClr val="007F76"/>
                </a:solidFill>
                <a:latin typeface="Arial" panose="020B0604020202020204" pitchFamily="34" charset="0"/>
                <a:cs typeface="Arial" panose="020B0604020202020204" pitchFamily="34" charset="0"/>
              </a:rPr>
              <a:t>-ала </a:t>
            </a:r>
            <a:r>
              <a:rPr lang="ru-RU" sz="1200" kern="0" dirty="0" err="1">
                <a:solidFill>
                  <a:srgbClr val="007F76"/>
                </a:solidFill>
                <a:latin typeface="Arial" panose="020B0604020202020204" pitchFamily="34" charset="0"/>
                <a:cs typeface="Arial" panose="020B0604020202020204" pitchFamily="34" charset="0"/>
              </a:rPr>
              <a:t>тазарту</a:t>
            </a:r>
            <a:r>
              <a:rPr lang="ru-RU" sz="1200" kern="0" dirty="0">
                <a:solidFill>
                  <a:srgbClr val="007F76"/>
                </a:solidFill>
                <a:latin typeface="Arial" panose="020B0604020202020204" pitchFamily="34" charset="0"/>
                <a:cs typeface="Arial" panose="020B0604020202020204" pitchFamily="34" charset="0"/>
              </a:rPr>
              <a:t> </a:t>
            </a:r>
            <a:r>
              <a:rPr lang="ru-RU" sz="1200" kern="0" dirty="0" err="1">
                <a:solidFill>
                  <a:srgbClr val="007F76"/>
                </a:solidFill>
                <a:latin typeface="Arial" panose="020B0604020202020204" pitchFamily="34" charset="0"/>
                <a:cs typeface="Arial" panose="020B0604020202020204" pitchFamily="34" charset="0"/>
              </a:rPr>
              <a:t>шеңберінде</a:t>
            </a:r>
            <a:r>
              <a:rPr lang="ru-RU" sz="1200" kern="0" dirty="0">
                <a:solidFill>
                  <a:srgbClr val="007F76"/>
                </a:solidFill>
                <a:latin typeface="Arial" panose="020B0604020202020204" pitchFamily="34" charset="0"/>
                <a:cs typeface="Arial" panose="020B0604020202020204" pitchFamily="34" charset="0"/>
              </a:rPr>
              <a:t> </a:t>
            </a:r>
            <a:r>
              <a:rPr lang="ru-RU" sz="1200" kern="0" dirty="0" err="1">
                <a:solidFill>
                  <a:srgbClr val="007F76"/>
                </a:solidFill>
                <a:latin typeface="Arial" panose="020B0604020202020204" pitchFamily="34" charset="0"/>
                <a:cs typeface="Arial" panose="020B0604020202020204" pitchFamily="34" charset="0"/>
              </a:rPr>
              <a:t>бастапқы</a:t>
            </a:r>
            <a:r>
              <a:rPr lang="ru-RU" sz="1200" kern="0" dirty="0">
                <a:solidFill>
                  <a:srgbClr val="007F76"/>
                </a:solidFill>
                <a:latin typeface="Arial" panose="020B0604020202020204" pitchFamily="34" charset="0"/>
                <a:cs typeface="Arial" panose="020B0604020202020204" pitchFamily="34" charset="0"/>
              </a:rPr>
              <a:t> </a:t>
            </a:r>
            <a:r>
              <a:rPr lang="ru-RU" sz="1200" kern="0" dirty="0" err="1">
                <a:solidFill>
                  <a:srgbClr val="007F76"/>
                </a:solidFill>
                <a:latin typeface="Arial" panose="020B0604020202020204" pitchFamily="34" charset="0"/>
                <a:cs typeface="Arial" panose="020B0604020202020204" pitchFamily="34" charset="0"/>
              </a:rPr>
              <a:t>мәліметтер</a:t>
            </a:r>
            <a:r>
              <a:rPr lang="ru-RU" sz="1200" kern="0" dirty="0">
                <a:solidFill>
                  <a:srgbClr val="007F76"/>
                </a:solidFill>
                <a:latin typeface="Arial" panose="020B0604020202020204" pitchFamily="34" charset="0"/>
                <a:cs typeface="Arial" panose="020B0604020202020204" pitchFamily="34" charset="0"/>
              </a:rPr>
              <a:t> </a:t>
            </a:r>
            <a:r>
              <a:rPr lang="ru-RU" sz="1200" kern="0" dirty="0" err="1">
                <a:solidFill>
                  <a:srgbClr val="007F76"/>
                </a:solidFill>
                <a:latin typeface="Arial" panose="020B0604020202020204" pitchFamily="34" charset="0"/>
                <a:cs typeface="Arial" panose="020B0604020202020204" pitchFamily="34" charset="0"/>
              </a:rPr>
              <a:t>базасынан</a:t>
            </a:r>
            <a:r>
              <a:rPr lang="ru-RU" sz="1200" kern="0" dirty="0">
                <a:solidFill>
                  <a:srgbClr val="007F76"/>
                </a:solidFill>
                <a:latin typeface="Arial" panose="020B0604020202020204" pitchFamily="34" charset="0"/>
                <a:cs typeface="Arial" panose="020B0604020202020204" pitchFamily="34" charset="0"/>
              </a:rPr>
              <a:t> </a:t>
            </a:r>
            <a:r>
              <a:rPr lang="ru-RU" sz="1200" kern="0" dirty="0" err="1">
                <a:solidFill>
                  <a:srgbClr val="007F76"/>
                </a:solidFill>
                <a:latin typeface="Arial" panose="020B0604020202020204" pitchFamily="34" charset="0"/>
                <a:cs typeface="Arial" panose="020B0604020202020204" pitchFamily="34" charset="0"/>
              </a:rPr>
              <a:t>бір</a:t>
            </a:r>
            <a:r>
              <a:rPr lang="ru-RU" sz="1200" kern="0" dirty="0">
                <a:solidFill>
                  <a:srgbClr val="007F76"/>
                </a:solidFill>
                <a:latin typeface="Arial" panose="020B0604020202020204" pitchFamily="34" charset="0"/>
                <a:cs typeface="Arial" panose="020B0604020202020204" pitchFamily="34" charset="0"/>
              </a:rPr>
              <a:t> </a:t>
            </a:r>
            <a:r>
              <a:rPr lang="ru-RU" sz="1200" kern="0" dirty="0" err="1">
                <a:solidFill>
                  <a:srgbClr val="007F76"/>
                </a:solidFill>
                <a:latin typeface="Arial" panose="020B0604020202020204" pitchFamily="34" charset="0"/>
                <a:cs typeface="Arial" panose="020B0604020202020204" pitchFamily="34" charset="0"/>
              </a:rPr>
              <a:t>уақытта</a:t>
            </a:r>
            <a:r>
              <a:rPr lang="ru-RU" sz="1200" kern="0" dirty="0">
                <a:solidFill>
                  <a:srgbClr val="007F76"/>
                </a:solidFill>
                <a:latin typeface="Arial" panose="020B0604020202020204" pitchFamily="34" charset="0"/>
                <a:cs typeface="Arial" panose="020B0604020202020204" pitchFamily="34" charset="0"/>
              </a:rPr>
              <a:t> </a:t>
            </a:r>
            <a:r>
              <a:rPr lang="ru-RU" sz="1200" kern="0" dirty="0" err="1">
                <a:solidFill>
                  <a:srgbClr val="007F76"/>
                </a:solidFill>
                <a:latin typeface="Arial" panose="020B0604020202020204" pitchFamily="34" charset="0"/>
                <a:cs typeface="Arial" panose="020B0604020202020204" pitchFamily="34" charset="0"/>
              </a:rPr>
              <a:t>жарияланған</a:t>
            </a:r>
            <a:r>
              <a:rPr lang="ru-RU" sz="1200" kern="0" dirty="0">
                <a:solidFill>
                  <a:srgbClr val="007F76"/>
                </a:solidFill>
                <a:latin typeface="Arial" panose="020B0604020202020204" pitchFamily="34" charset="0"/>
                <a:cs typeface="Arial" panose="020B0604020202020204" pitchFamily="34" charset="0"/>
              </a:rPr>
              <a:t> 100-ден </a:t>
            </a:r>
            <a:r>
              <a:rPr lang="ru-RU" sz="1200" kern="0" dirty="0" err="1">
                <a:solidFill>
                  <a:srgbClr val="007F76"/>
                </a:solidFill>
                <a:latin typeface="Arial" panose="020B0604020202020204" pitchFamily="34" charset="0"/>
                <a:cs typeface="Arial" panose="020B0604020202020204" pitchFamily="34" charset="0"/>
              </a:rPr>
              <a:t>астам</a:t>
            </a:r>
            <a:r>
              <a:rPr lang="ru-RU" sz="1200" kern="0" dirty="0">
                <a:solidFill>
                  <a:srgbClr val="007F76"/>
                </a:solidFill>
                <a:latin typeface="Arial" panose="020B0604020202020204" pitchFamily="34" charset="0"/>
                <a:cs typeface="Arial" panose="020B0604020202020204" pitchFamily="34" charset="0"/>
              </a:rPr>
              <a:t> бос </a:t>
            </a:r>
            <a:r>
              <a:rPr lang="ru-RU" sz="1200" kern="0" dirty="0" err="1">
                <a:solidFill>
                  <a:srgbClr val="007F76"/>
                </a:solidFill>
                <a:latin typeface="Arial" panose="020B0604020202020204" pitchFamily="34" charset="0"/>
                <a:cs typeface="Arial" panose="020B0604020202020204" pitchFamily="34" charset="0"/>
              </a:rPr>
              <a:t>жұмыс</a:t>
            </a:r>
            <a:r>
              <a:rPr lang="ru-RU" sz="1200" kern="0" dirty="0">
                <a:solidFill>
                  <a:srgbClr val="007F76"/>
                </a:solidFill>
                <a:latin typeface="Arial" panose="020B0604020202020204" pitchFamily="34" charset="0"/>
                <a:cs typeface="Arial" panose="020B0604020202020204" pitchFamily="34" charset="0"/>
              </a:rPr>
              <a:t> </a:t>
            </a:r>
            <a:r>
              <a:rPr lang="ru-RU" sz="1200" kern="0" dirty="0" err="1">
                <a:solidFill>
                  <a:srgbClr val="007F76"/>
                </a:solidFill>
                <a:latin typeface="Arial" panose="020B0604020202020204" pitchFamily="34" charset="0"/>
                <a:cs typeface="Arial" panose="020B0604020202020204" pitchFamily="34" charset="0"/>
              </a:rPr>
              <a:t>орындары</a:t>
            </a:r>
            <a:r>
              <a:rPr lang="ru-RU" sz="1200" kern="0" dirty="0">
                <a:solidFill>
                  <a:srgbClr val="007F76"/>
                </a:solidFill>
                <a:latin typeface="Arial" panose="020B0604020202020204" pitchFamily="34" charset="0"/>
                <a:cs typeface="Arial" panose="020B0604020202020204" pitchFamily="34" charset="0"/>
              </a:rPr>
              <a:t> бар </a:t>
            </a:r>
            <a:r>
              <a:rPr lang="ru-RU" sz="1200" kern="0" dirty="0" err="1">
                <a:solidFill>
                  <a:srgbClr val="007F76"/>
                </a:solidFill>
                <a:latin typeface="Arial" panose="020B0604020202020204" pitchFamily="34" charset="0"/>
                <a:cs typeface="Arial" panose="020B0604020202020204" pitchFamily="34" charset="0"/>
              </a:rPr>
              <a:t>сипаттамалық</a:t>
            </a:r>
            <a:r>
              <a:rPr lang="ru-RU" sz="1200" kern="0" dirty="0">
                <a:solidFill>
                  <a:srgbClr val="007F76"/>
                </a:solidFill>
                <a:latin typeface="Arial" panose="020B0604020202020204" pitchFamily="34" charset="0"/>
                <a:cs typeface="Arial" panose="020B0604020202020204" pitchFamily="34" charset="0"/>
              </a:rPr>
              <a:t> </a:t>
            </a:r>
            <a:r>
              <a:rPr lang="ru-RU" sz="1200" kern="0" dirty="0" err="1">
                <a:solidFill>
                  <a:srgbClr val="007F76"/>
                </a:solidFill>
                <a:latin typeface="Arial" panose="020B0604020202020204" pitchFamily="34" charset="0"/>
                <a:cs typeface="Arial" panose="020B0604020202020204" pitchFamily="34" charset="0"/>
              </a:rPr>
              <a:t>емес</a:t>
            </a:r>
            <a:r>
              <a:rPr lang="ru-RU" sz="1200" kern="0" dirty="0">
                <a:solidFill>
                  <a:srgbClr val="007F76"/>
                </a:solidFill>
                <a:latin typeface="Arial" panose="020B0604020202020204" pitchFamily="34" charset="0"/>
                <a:cs typeface="Arial" panose="020B0604020202020204" pitchFamily="34" charset="0"/>
              </a:rPr>
              <a:t> </a:t>
            </a:r>
            <a:r>
              <a:rPr lang="ru-RU" sz="1200" kern="0" dirty="0" err="1">
                <a:solidFill>
                  <a:srgbClr val="007F76"/>
                </a:solidFill>
                <a:latin typeface="Arial" panose="020B0604020202020204" pitchFamily="34" charset="0"/>
                <a:cs typeface="Arial" panose="020B0604020202020204" pitchFamily="34" charset="0"/>
              </a:rPr>
              <a:t>жарнамалар</a:t>
            </a:r>
            <a:r>
              <a:rPr lang="ru-RU" sz="1200" kern="0" dirty="0">
                <a:solidFill>
                  <a:srgbClr val="007F76"/>
                </a:solidFill>
                <a:latin typeface="Arial" panose="020B0604020202020204" pitchFamily="34" charset="0"/>
                <a:cs typeface="Arial" panose="020B0604020202020204" pitchFamily="34" charset="0"/>
              </a:rPr>
              <a:t> </a:t>
            </a:r>
            <a:r>
              <a:rPr lang="ru-RU" sz="1200" kern="0" dirty="0" err="1">
                <a:solidFill>
                  <a:srgbClr val="007F76"/>
                </a:solidFill>
                <a:latin typeface="Arial" panose="020B0604020202020204" pitchFamily="34" charset="0"/>
                <a:cs typeface="Arial" panose="020B0604020202020204" pitchFamily="34" charset="0"/>
              </a:rPr>
              <a:t>жойылды</a:t>
            </a:r>
            <a:r>
              <a:rPr lang="ru-RU" sz="1200" kern="0" dirty="0">
                <a:solidFill>
                  <a:srgbClr val="007F76"/>
                </a:solidFill>
                <a:latin typeface="Arial" panose="020B0604020202020204" pitchFamily="34" charset="0"/>
                <a:cs typeface="Arial" panose="020B0604020202020204" pitchFamily="34" charset="0"/>
              </a:rPr>
              <a:t>; </a:t>
            </a:r>
            <a:r>
              <a:rPr lang="ru-RU" sz="1200" kern="0" dirty="0" err="1">
                <a:solidFill>
                  <a:srgbClr val="007F76"/>
                </a:solidFill>
                <a:latin typeface="Arial" panose="020B0604020202020204" pitchFamily="34" charset="0"/>
                <a:cs typeface="Arial" panose="020B0604020202020204" pitchFamily="34" charset="0"/>
              </a:rPr>
              <a:t>сондай-ақ</a:t>
            </a:r>
            <a:r>
              <a:rPr lang="ru-RU" sz="1200" kern="0" dirty="0">
                <a:solidFill>
                  <a:srgbClr val="007F76"/>
                </a:solidFill>
                <a:latin typeface="Arial" panose="020B0604020202020204" pitchFamily="34" charset="0"/>
                <a:cs typeface="Arial" panose="020B0604020202020204" pitchFamily="34" charset="0"/>
              </a:rPr>
              <a:t> </a:t>
            </a:r>
            <a:r>
              <a:rPr lang="ru-RU" sz="1200" kern="0" dirty="0" err="1">
                <a:solidFill>
                  <a:srgbClr val="007F76"/>
                </a:solidFill>
                <a:latin typeface="Arial" panose="020B0604020202020204" pitchFamily="34" charset="0"/>
                <a:cs typeface="Arial" panose="020B0604020202020204" pitchFamily="34" charset="0"/>
              </a:rPr>
              <a:t>ұйымның</a:t>
            </a:r>
            <a:r>
              <a:rPr lang="ru-RU" sz="1200" kern="0" dirty="0">
                <a:solidFill>
                  <a:srgbClr val="007F76"/>
                </a:solidFill>
                <a:latin typeface="Arial" panose="020B0604020202020204" pitchFamily="34" charset="0"/>
                <a:cs typeface="Arial" panose="020B0604020202020204" pitchFamily="34" charset="0"/>
              </a:rPr>
              <a:t>, </a:t>
            </a:r>
            <a:r>
              <a:rPr lang="ru-RU" sz="1200" kern="0" dirty="0" err="1">
                <a:solidFill>
                  <a:srgbClr val="007F76"/>
                </a:solidFill>
                <a:latin typeface="Arial" panose="020B0604020202020204" pitchFamily="34" charset="0"/>
                <a:cs typeface="Arial" panose="020B0604020202020204" pitchFamily="34" charset="0"/>
              </a:rPr>
              <a:t>аймақтың</a:t>
            </a:r>
            <a:r>
              <a:rPr lang="ru-RU" sz="1200" kern="0" dirty="0">
                <a:solidFill>
                  <a:srgbClr val="007F76"/>
                </a:solidFill>
                <a:latin typeface="Arial" panose="020B0604020202020204" pitchFamily="34" charset="0"/>
                <a:cs typeface="Arial" panose="020B0604020202020204" pitchFamily="34" charset="0"/>
              </a:rPr>
              <a:t>, </a:t>
            </a:r>
            <a:r>
              <a:rPr lang="ru-RU" sz="1200" kern="0" dirty="0" err="1">
                <a:solidFill>
                  <a:srgbClr val="007F76"/>
                </a:solidFill>
                <a:latin typeface="Arial" panose="020B0604020202020204" pitchFamily="34" charset="0"/>
                <a:cs typeface="Arial" panose="020B0604020202020204" pitchFamily="34" charset="0"/>
              </a:rPr>
              <a:t>кәсіптің</a:t>
            </a:r>
            <a:r>
              <a:rPr lang="ru-RU" sz="1200" kern="0" dirty="0">
                <a:solidFill>
                  <a:srgbClr val="007F76"/>
                </a:solidFill>
                <a:latin typeface="Arial" panose="020B0604020202020204" pitchFamily="34" charset="0"/>
                <a:cs typeface="Arial" panose="020B0604020202020204" pitchFamily="34" charset="0"/>
              </a:rPr>
              <a:t> </a:t>
            </a:r>
            <a:r>
              <a:rPr lang="ru-RU" sz="1200" kern="0" dirty="0" err="1">
                <a:solidFill>
                  <a:srgbClr val="007F76"/>
                </a:solidFill>
                <a:latin typeface="Arial" panose="020B0604020202020204" pitchFamily="34" charset="0"/>
                <a:cs typeface="Arial" panose="020B0604020202020204" pitchFamily="34" charset="0"/>
              </a:rPr>
              <a:t>және</a:t>
            </a:r>
            <a:r>
              <a:rPr lang="ru-RU" sz="1200" kern="0" dirty="0">
                <a:solidFill>
                  <a:srgbClr val="007F76"/>
                </a:solidFill>
                <a:latin typeface="Arial" panose="020B0604020202020204" pitchFamily="34" charset="0"/>
                <a:cs typeface="Arial" panose="020B0604020202020204" pitchFamily="34" charset="0"/>
              </a:rPr>
              <a:t> </a:t>
            </a:r>
            <a:r>
              <a:rPr lang="ru-RU" sz="1200" kern="0" dirty="0" err="1">
                <a:solidFill>
                  <a:srgbClr val="007F76"/>
                </a:solidFill>
                <a:latin typeface="Arial" panose="020B0604020202020204" pitchFamily="34" charset="0"/>
                <a:cs typeface="Arial" panose="020B0604020202020204" pitchFamily="34" charset="0"/>
              </a:rPr>
              <a:t>орналастырылған</a:t>
            </a:r>
            <a:r>
              <a:rPr lang="ru-RU" sz="1200" kern="0" dirty="0">
                <a:solidFill>
                  <a:srgbClr val="007F76"/>
                </a:solidFill>
                <a:latin typeface="Arial" panose="020B0604020202020204" pitchFamily="34" charset="0"/>
                <a:cs typeface="Arial" panose="020B0604020202020204" pitchFamily="34" charset="0"/>
              </a:rPr>
              <a:t> </a:t>
            </a:r>
            <a:r>
              <a:rPr lang="ru-RU" sz="1200" kern="0" dirty="0" err="1">
                <a:solidFill>
                  <a:srgbClr val="007F76"/>
                </a:solidFill>
                <a:latin typeface="Arial" panose="020B0604020202020204" pitchFamily="34" charset="0"/>
                <a:cs typeface="Arial" panose="020B0604020202020204" pitchFamily="34" charset="0"/>
              </a:rPr>
              <a:t>күннің</a:t>
            </a:r>
            <a:r>
              <a:rPr lang="ru-RU" sz="1200" kern="0" dirty="0">
                <a:solidFill>
                  <a:srgbClr val="007F76"/>
                </a:solidFill>
                <a:latin typeface="Arial" panose="020B0604020202020204" pitchFamily="34" charset="0"/>
                <a:cs typeface="Arial" panose="020B0604020202020204" pitchFamily="34" charset="0"/>
              </a:rPr>
              <a:t> БСН-мен </a:t>
            </a:r>
            <a:r>
              <a:rPr lang="ru-RU" sz="1200" kern="0" dirty="0" err="1">
                <a:solidFill>
                  <a:srgbClr val="007F76"/>
                </a:solidFill>
                <a:latin typeface="Arial" panose="020B0604020202020204" pitchFamily="34" charset="0"/>
                <a:cs typeface="Arial" panose="020B0604020202020204" pitchFamily="34" charset="0"/>
              </a:rPr>
              <a:t>сәйкес</a:t>
            </a:r>
            <a:r>
              <a:rPr lang="ru-RU" sz="1200" kern="0" dirty="0">
                <a:solidFill>
                  <a:srgbClr val="007F76"/>
                </a:solidFill>
                <a:latin typeface="Arial" panose="020B0604020202020204" pitchFamily="34" charset="0"/>
                <a:cs typeface="Arial" panose="020B0604020202020204" pitchFamily="34" charset="0"/>
              </a:rPr>
              <a:t> </a:t>
            </a:r>
            <a:r>
              <a:rPr lang="ru-RU" sz="1200" kern="0" dirty="0" err="1">
                <a:solidFill>
                  <a:srgbClr val="007F76"/>
                </a:solidFill>
                <a:latin typeface="Arial" panose="020B0604020202020204" pitchFamily="34" charset="0"/>
                <a:cs typeface="Arial" panose="020B0604020202020204" pitchFamily="34" charset="0"/>
              </a:rPr>
              <a:t>келетін</a:t>
            </a:r>
            <a:r>
              <a:rPr lang="ru-RU" sz="1200" kern="0" dirty="0">
                <a:solidFill>
                  <a:srgbClr val="007F76"/>
                </a:solidFill>
                <a:latin typeface="Arial" panose="020B0604020202020204" pitchFamily="34" charset="0"/>
                <a:cs typeface="Arial" panose="020B0604020202020204" pitchFamily="34" charset="0"/>
              </a:rPr>
              <a:t> бос </a:t>
            </a:r>
            <a:r>
              <a:rPr lang="ru-RU" sz="1200" kern="0" dirty="0" err="1">
                <a:solidFill>
                  <a:srgbClr val="007F76"/>
                </a:solidFill>
                <a:latin typeface="Arial" panose="020B0604020202020204" pitchFamily="34" charset="0"/>
                <a:cs typeface="Arial" panose="020B0604020202020204" pitchFamily="34" charset="0"/>
              </a:rPr>
              <a:t>жұмыс</a:t>
            </a:r>
            <a:r>
              <a:rPr lang="ru-RU" sz="1200" kern="0" dirty="0">
                <a:solidFill>
                  <a:srgbClr val="007F76"/>
                </a:solidFill>
                <a:latin typeface="Arial" panose="020B0604020202020204" pitchFamily="34" charset="0"/>
                <a:cs typeface="Arial" panose="020B0604020202020204" pitchFamily="34" charset="0"/>
              </a:rPr>
              <a:t> </a:t>
            </a:r>
            <a:r>
              <a:rPr lang="ru-RU" sz="1200" kern="0" dirty="0" err="1">
                <a:solidFill>
                  <a:srgbClr val="007F76"/>
                </a:solidFill>
                <a:latin typeface="Arial" panose="020B0604020202020204" pitchFamily="34" charset="0"/>
                <a:cs typeface="Arial" panose="020B0604020202020204" pitchFamily="34" charset="0"/>
              </a:rPr>
              <a:t>орындарының</a:t>
            </a:r>
            <a:r>
              <a:rPr lang="ru-RU" sz="1200" kern="0" dirty="0">
                <a:solidFill>
                  <a:srgbClr val="007F76"/>
                </a:solidFill>
                <a:latin typeface="Arial" panose="020B0604020202020204" pitchFamily="34" charset="0"/>
                <a:cs typeface="Arial" panose="020B0604020202020204" pitchFamily="34" charset="0"/>
              </a:rPr>
              <a:t> </a:t>
            </a:r>
            <a:r>
              <a:rPr lang="ru-RU" sz="1200" kern="0" dirty="0" err="1">
                <a:solidFill>
                  <a:srgbClr val="007F76"/>
                </a:solidFill>
                <a:latin typeface="Arial" panose="020B0604020202020204" pitchFamily="34" charset="0"/>
                <a:cs typeface="Arial" panose="020B0604020202020204" pitchFamily="34" charset="0"/>
              </a:rPr>
              <a:t>және</a:t>
            </a:r>
            <a:r>
              <a:rPr lang="ru-RU" sz="1200" kern="0" dirty="0">
                <a:solidFill>
                  <a:srgbClr val="007F76"/>
                </a:solidFill>
                <a:latin typeface="Arial" panose="020B0604020202020204" pitchFamily="34" charset="0"/>
                <a:cs typeface="Arial" panose="020B0604020202020204" pitchFamily="34" charset="0"/>
              </a:rPr>
              <a:t> </a:t>
            </a:r>
            <a:r>
              <a:rPr lang="ru-RU" sz="1200" kern="0" dirty="0" err="1">
                <a:solidFill>
                  <a:srgbClr val="007F76"/>
                </a:solidFill>
                <a:latin typeface="Arial" panose="020B0604020202020204" pitchFamily="34" charset="0"/>
                <a:cs typeface="Arial" panose="020B0604020202020204" pitchFamily="34" charset="0"/>
              </a:rPr>
              <a:t>Қазақстан</a:t>
            </a:r>
            <a:r>
              <a:rPr lang="ru-RU" sz="1200" kern="0" dirty="0">
                <a:solidFill>
                  <a:srgbClr val="007F76"/>
                </a:solidFill>
                <a:latin typeface="Arial" panose="020B0604020202020204" pitchFamily="34" charset="0"/>
                <a:cs typeface="Arial" panose="020B0604020202020204" pitchFamily="34" charset="0"/>
              </a:rPr>
              <a:t> </a:t>
            </a:r>
            <a:r>
              <a:rPr lang="ru-RU" sz="1200" kern="0" dirty="0" err="1">
                <a:solidFill>
                  <a:srgbClr val="007F76"/>
                </a:solidFill>
                <a:latin typeface="Arial" panose="020B0604020202020204" pitchFamily="34" charset="0"/>
                <a:cs typeface="Arial" panose="020B0604020202020204" pitchFamily="34" charset="0"/>
              </a:rPr>
              <a:t>Республикасының</a:t>
            </a:r>
            <a:r>
              <a:rPr lang="ru-RU" sz="1200" kern="0" dirty="0">
                <a:solidFill>
                  <a:srgbClr val="007F76"/>
                </a:solidFill>
                <a:latin typeface="Arial" panose="020B0604020202020204" pitchFamily="34" charset="0"/>
                <a:cs typeface="Arial" panose="020B0604020202020204" pitchFamily="34" charset="0"/>
              </a:rPr>
              <a:t> </a:t>
            </a:r>
            <a:r>
              <a:rPr lang="ru-RU" sz="1200" kern="0" dirty="0" err="1">
                <a:solidFill>
                  <a:srgbClr val="007F76"/>
                </a:solidFill>
                <a:latin typeface="Arial" panose="020B0604020202020204" pitchFamily="34" charset="0"/>
                <a:cs typeface="Arial" panose="020B0604020202020204" pitchFamily="34" charset="0"/>
              </a:rPr>
              <a:t>заңнамасында</a:t>
            </a:r>
            <a:r>
              <a:rPr lang="ru-RU" sz="1200" kern="0" dirty="0">
                <a:solidFill>
                  <a:srgbClr val="007F76"/>
                </a:solidFill>
                <a:latin typeface="Arial" panose="020B0604020202020204" pitchFamily="34" charset="0"/>
                <a:cs typeface="Arial" panose="020B0604020202020204" pitchFamily="34" charset="0"/>
              </a:rPr>
              <a:t> </a:t>
            </a:r>
            <a:r>
              <a:rPr lang="ru-RU" sz="1200" kern="0" dirty="0" err="1">
                <a:solidFill>
                  <a:srgbClr val="007F76"/>
                </a:solidFill>
                <a:latin typeface="Arial" panose="020B0604020202020204" pitchFamily="34" charset="0"/>
                <a:cs typeface="Arial" panose="020B0604020202020204" pitchFamily="34" charset="0"/>
              </a:rPr>
              <a:t>белгіленген</a:t>
            </a:r>
            <a:r>
              <a:rPr lang="ru-RU" sz="1200" kern="0" dirty="0">
                <a:solidFill>
                  <a:srgbClr val="007F76"/>
                </a:solidFill>
                <a:latin typeface="Arial" panose="020B0604020202020204" pitchFamily="34" charset="0"/>
                <a:cs typeface="Arial" panose="020B0604020202020204" pitchFamily="34" charset="0"/>
              </a:rPr>
              <a:t> </a:t>
            </a:r>
            <a:r>
              <a:rPr lang="ru-RU" sz="1200" kern="0" dirty="0" err="1">
                <a:solidFill>
                  <a:srgbClr val="007F76"/>
                </a:solidFill>
                <a:latin typeface="Arial" panose="020B0604020202020204" pitchFamily="34" charset="0"/>
                <a:cs typeface="Arial" panose="020B0604020202020204" pitchFamily="34" charset="0"/>
              </a:rPr>
              <a:t>ең</a:t>
            </a:r>
            <a:r>
              <a:rPr lang="ru-RU" sz="1200" kern="0" dirty="0">
                <a:solidFill>
                  <a:srgbClr val="007F76"/>
                </a:solidFill>
                <a:latin typeface="Arial" panose="020B0604020202020204" pitchFamily="34" charset="0"/>
                <a:cs typeface="Arial" panose="020B0604020202020204" pitchFamily="34" charset="0"/>
              </a:rPr>
              <a:t> </a:t>
            </a:r>
            <a:r>
              <a:rPr lang="ru-RU" sz="1200" kern="0" dirty="0" err="1">
                <a:solidFill>
                  <a:srgbClr val="007F76"/>
                </a:solidFill>
                <a:latin typeface="Arial" panose="020B0604020202020204" pitchFamily="34" charset="0"/>
                <a:cs typeface="Arial" panose="020B0604020202020204" pitchFamily="34" charset="0"/>
              </a:rPr>
              <a:t>төменгі</a:t>
            </a:r>
            <a:r>
              <a:rPr lang="ru-RU" sz="1200" kern="0" dirty="0">
                <a:solidFill>
                  <a:srgbClr val="007F76"/>
                </a:solidFill>
                <a:latin typeface="Arial" panose="020B0604020202020204" pitchFamily="34" charset="0"/>
                <a:cs typeface="Arial" panose="020B0604020202020204" pitchFamily="34" charset="0"/>
              </a:rPr>
              <a:t> </a:t>
            </a:r>
            <a:r>
              <a:rPr lang="ru-RU" sz="1200" kern="0" dirty="0" err="1">
                <a:solidFill>
                  <a:srgbClr val="007F76"/>
                </a:solidFill>
                <a:latin typeface="Arial" panose="020B0604020202020204" pitchFamily="34" charset="0"/>
                <a:cs typeface="Arial" panose="020B0604020202020204" pitchFamily="34" charset="0"/>
              </a:rPr>
              <a:t>жалақы</a:t>
            </a:r>
            <a:r>
              <a:rPr lang="ru-RU" sz="1200" kern="0" dirty="0">
                <a:solidFill>
                  <a:srgbClr val="007F76"/>
                </a:solidFill>
                <a:latin typeface="Arial" panose="020B0604020202020204" pitchFamily="34" charset="0"/>
                <a:cs typeface="Arial" panose="020B0604020202020204" pitchFamily="34" charset="0"/>
              </a:rPr>
              <a:t> </a:t>
            </a:r>
            <a:r>
              <a:rPr lang="ru-RU" sz="1200" kern="0" dirty="0" err="1">
                <a:solidFill>
                  <a:srgbClr val="007F76"/>
                </a:solidFill>
                <a:latin typeface="Arial" panose="020B0604020202020204" pitchFamily="34" charset="0"/>
                <a:cs typeface="Arial" panose="020B0604020202020204" pitchFamily="34" charset="0"/>
              </a:rPr>
              <a:t>деңгейінен</a:t>
            </a:r>
            <a:r>
              <a:rPr lang="ru-RU" sz="1200" kern="0" dirty="0">
                <a:solidFill>
                  <a:srgbClr val="007F76"/>
                </a:solidFill>
                <a:latin typeface="Arial" panose="020B0604020202020204" pitchFamily="34" charset="0"/>
                <a:cs typeface="Arial" panose="020B0604020202020204" pitchFamily="34" charset="0"/>
              </a:rPr>
              <a:t> </a:t>
            </a:r>
            <a:r>
              <a:rPr lang="ru-RU" sz="1200" kern="0" dirty="0" err="1">
                <a:solidFill>
                  <a:srgbClr val="007F76"/>
                </a:solidFill>
                <a:latin typeface="Arial" panose="020B0604020202020204" pitchFamily="34" charset="0"/>
                <a:cs typeface="Arial" panose="020B0604020202020204" pitchFamily="34" charset="0"/>
              </a:rPr>
              <a:t>төмен</a:t>
            </a:r>
            <a:r>
              <a:rPr lang="ru-RU" sz="1200" kern="0" dirty="0">
                <a:solidFill>
                  <a:srgbClr val="007F76"/>
                </a:solidFill>
                <a:latin typeface="Arial" panose="020B0604020202020204" pitchFamily="34" charset="0"/>
                <a:cs typeface="Arial" panose="020B0604020202020204" pitchFamily="34" charset="0"/>
              </a:rPr>
              <a:t> </a:t>
            </a:r>
            <a:r>
              <a:rPr lang="ru-RU" sz="1200" kern="0" dirty="0" err="1">
                <a:solidFill>
                  <a:srgbClr val="007F76"/>
                </a:solidFill>
                <a:latin typeface="Arial" panose="020B0604020202020204" pitchFamily="34" charset="0"/>
                <a:cs typeface="Arial" panose="020B0604020202020204" pitchFamily="34" charset="0"/>
              </a:rPr>
              <a:t>жалақыны</a:t>
            </a:r>
            <a:r>
              <a:rPr lang="ru-RU" sz="1200" kern="0" dirty="0">
                <a:solidFill>
                  <a:srgbClr val="007F76"/>
                </a:solidFill>
                <a:latin typeface="Arial" panose="020B0604020202020204" pitchFamily="34" charset="0"/>
                <a:cs typeface="Arial" panose="020B0604020202020204" pitchFamily="34" charset="0"/>
              </a:rPr>
              <a:t> </a:t>
            </a:r>
            <a:r>
              <a:rPr lang="ru-RU" sz="1200" kern="0" dirty="0" err="1">
                <a:solidFill>
                  <a:srgbClr val="007F76"/>
                </a:solidFill>
                <a:latin typeface="Arial" panose="020B0604020202020204" pitchFamily="34" charset="0"/>
                <a:cs typeface="Arial" panose="020B0604020202020204" pitchFamily="34" charset="0"/>
              </a:rPr>
              <a:t>қамтитын</a:t>
            </a:r>
            <a:r>
              <a:rPr lang="ru-RU" sz="1200" kern="0" dirty="0">
                <a:solidFill>
                  <a:srgbClr val="007F76"/>
                </a:solidFill>
                <a:latin typeface="Arial" panose="020B0604020202020204" pitchFamily="34" charset="0"/>
                <a:cs typeface="Arial" panose="020B0604020202020204" pitchFamily="34" charset="0"/>
              </a:rPr>
              <a:t> бос </a:t>
            </a:r>
            <a:r>
              <a:rPr lang="ru-RU" sz="1200" kern="0" dirty="0" err="1">
                <a:solidFill>
                  <a:srgbClr val="007F76"/>
                </a:solidFill>
                <a:latin typeface="Arial" panose="020B0604020202020204" pitchFamily="34" charset="0"/>
                <a:cs typeface="Arial" panose="020B0604020202020204" pitchFamily="34" charset="0"/>
              </a:rPr>
              <a:t>жұмыс</a:t>
            </a:r>
            <a:r>
              <a:rPr lang="ru-RU" sz="1200" kern="0" dirty="0">
                <a:solidFill>
                  <a:srgbClr val="007F76"/>
                </a:solidFill>
                <a:latin typeface="Arial" panose="020B0604020202020204" pitchFamily="34" charset="0"/>
                <a:cs typeface="Arial" panose="020B0604020202020204" pitchFamily="34" charset="0"/>
              </a:rPr>
              <a:t> </a:t>
            </a:r>
            <a:r>
              <a:rPr lang="ru-RU" sz="1200" kern="0" dirty="0" err="1">
                <a:solidFill>
                  <a:srgbClr val="007F76"/>
                </a:solidFill>
                <a:latin typeface="Arial" panose="020B0604020202020204" pitchFamily="34" charset="0"/>
                <a:cs typeface="Arial" panose="020B0604020202020204" pitchFamily="34" charset="0"/>
              </a:rPr>
              <a:t>орындарының</a:t>
            </a:r>
            <a:r>
              <a:rPr lang="ru-RU" sz="1200" kern="0" dirty="0">
                <a:solidFill>
                  <a:srgbClr val="007F76"/>
                </a:solidFill>
                <a:latin typeface="Arial" panose="020B0604020202020204" pitchFamily="34" charset="0"/>
                <a:cs typeface="Arial" panose="020B0604020202020204" pitchFamily="34" charset="0"/>
              </a:rPr>
              <a:t> а</a:t>
            </a:r>
            <a:r>
              <a:rPr lang="kk-KZ" sz="1200" kern="0" dirty="0">
                <a:solidFill>
                  <a:srgbClr val="007F76"/>
                </a:solidFill>
                <a:latin typeface="Arial" panose="020B0604020202020204" pitchFamily="34" charset="0"/>
                <a:cs typeface="Arial" panose="020B0604020202020204" pitchFamily="34" charset="0"/>
              </a:rPr>
              <a:t>қпараты</a:t>
            </a:r>
            <a:r>
              <a:rPr lang="ru-RU" sz="1200" kern="0" dirty="0">
                <a:solidFill>
                  <a:srgbClr val="007F76"/>
                </a:solidFill>
                <a:latin typeface="Arial" panose="020B0604020202020204" pitchFamily="34" charset="0"/>
                <a:cs typeface="Arial" panose="020B0604020202020204" pitchFamily="34" charset="0"/>
              </a:rPr>
              <a:t>, </a:t>
            </a:r>
            <a:r>
              <a:rPr lang="kk-KZ" sz="1200" kern="0" dirty="0">
                <a:solidFill>
                  <a:srgbClr val="007F76"/>
                </a:solidFill>
                <a:latin typeface="Arial" panose="020B0604020202020204" pitchFamily="34" charset="0"/>
                <a:cs typeface="Arial" panose="020B0604020202020204" pitchFamily="34" charset="0"/>
              </a:rPr>
              <a:t>ҰҚЖ</a:t>
            </a:r>
            <a:r>
              <a:rPr lang="en-US" sz="1200" kern="0" dirty="0">
                <a:solidFill>
                  <a:srgbClr val="007F76"/>
                </a:solidFill>
                <a:latin typeface="Arial" panose="020B0604020202020204" pitchFamily="34" charset="0"/>
                <a:cs typeface="Arial" panose="020B0604020202020204" pitchFamily="34" charset="0"/>
              </a:rPr>
              <a:t>-2017 </a:t>
            </a:r>
            <a:r>
              <a:rPr lang="ru-RU" sz="1200" kern="0" dirty="0" err="1">
                <a:solidFill>
                  <a:srgbClr val="007F76"/>
                </a:solidFill>
                <a:latin typeface="Arial" panose="020B0604020202020204" pitchFamily="34" charset="0"/>
                <a:cs typeface="Arial" panose="020B0604020202020204" pitchFamily="34" charset="0"/>
              </a:rPr>
              <a:t>жіктеуішінің</a:t>
            </a:r>
            <a:r>
              <a:rPr lang="ru-RU" sz="1200" kern="0" dirty="0">
                <a:solidFill>
                  <a:srgbClr val="007F76"/>
                </a:solidFill>
                <a:latin typeface="Arial" panose="020B0604020202020204" pitchFamily="34" charset="0"/>
                <a:cs typeface="Arial" panose="020B0604020202020204" pitchFamily="34" charset="0"/>
              </a:rPr>
              <a:t> </a:t>
            </a:r>
            <a:r>
              <a:rPr lang="ru-RU" sz="1200" kern="0" dirty="0" err="1">
                <a:solidFill>
                  <a:srgbClr val="007F76"/>
                </a:solidFill>
                <a:latin typeface="Arial" panose="020B0604020202020204" pitchFamily="34" charset="0"/>
                <a:cs typeface="Arial" panose="020B0604020202020204" pitchFamily="34" charset="0"/>
              </a:rPr>
              <a:t>төрт</a:t>
            </a:r>
            <a:r>
              <a:rPr lang="ru-RU" sz="1200" kern="0" dirty="0">
                <a:solidFill>
                  <a:srgbClr val="007F76"/>
                </a:solidFill>
                <a:latin typeface="Arial" panose="020B0604020202020204" pitchFamily="34" charset="0"/>
                <a:cs typeface="Arial" panose="020B0604020202020204" pitchFamily="34" charset="0"/>
              </a:rPr>
              <a:t> </a:t>
            </a:r>
            <a:r>
              <a:rPr lang="ru-RU" sz="1200" kern="0" dirty="0" err="1">
                <a:solidFill>
                  <a:srgbClr val="007F76"/>
                </a:solidFill>
                <a:latin typeface="Arial" panose="020B0604020202020204" pitchFamily="34" charset="0"/>
                <a:cs typeface="Arial" panose="020B0604020202020204" pitchFamily="34" charset="0"/>
              </a:rPr>
              <a:t>таңбасынан</a:t>
            </a:r>
            <a:r>
              <a:rPr lang="ru-RU" sz="1200" kern="0" dirty="0">
                <a:solidFill>
                  <a:srgbClr val="007F76"/>
                </a:solidFill>
                <a:latin typeface="Arial" panose="020B0604020202020204" pitchFamily="34" charset="0"/>
                <a:cs typeface="Arial" panose="020B0604020202020204" pitchFamily="34" charset="0"/>
              </a:rPr>
              <a:t> аз </a:t>
            </a:r>
            <a:r>
              <a:rPr lang="ru-RU" sz="1200" kern="0" dirty="0" err="1">
                <a:solidFill>
                  <a:srgbClr val="007F76"/>
                </a:solidFill>
                <a:latin typeface="Arial" panose="020B0604020202020204" pitchFamily="34" charset="0"/>
                <a:cs typeface="Arial" panose="020B0604020202020204" pitchFamily="34" charset="0"/>
              </a:rPr>
              <a:t>болған</a:t>
            </a:r>
            <a:r>
              <a:rPr lang="ru-RU" sz="1200" kern="0" dirty="0">
                <a:solidFill>
                  <a:srgbClr val="007F76"/>
                </a:solidFill>
                <a:latin typeface="Arial" panose="020B0604020202020204" pitchFamily="34" charset="0"/>
                <a:cs typeface="Arial" panose="020B0604020202020204" pitchFamily="34" charset="0"/>
              </a:rPr>
              <a:t> </a:t>
            </a:r>
            <a:r>
              <a:rPr lang="ru-RU" sz="1200" kern="0" dirty="0" err="1">
                <a:solidFill>
                  <a:srgbClr val="007F76"/>
                </a:solidFill>
                <a:latin typeface="Arial" panose="020B0604020202020204" pitchFamily="34" charset="0"/>
                <a:cs typeface="Arial" panose="020B0604020202020204" pitchFamily="34" charset="0"/>
              </a:rPr>
              <a:t>кездегі</a:t>
            </a:r>
            <a:r>
              <a:rPr lang="ru-RU" sz="1200" kern="0" dirty="0">
                <a:solidFill>
                  <a:srgbClr val="007F76"/>
                </a:solidFill>
                <a:latin typeface="Arial" panose="020B0604020202020204" pitchFamily="34" charset="0"/>
                <a:cs typeface="Arial" panose="020B0604020202020204" pitchFamily="34" charset="0"/>
              </a:rPr>
              <a:t> </a:t>
            </a:r>
            <a:r>
              <a:rPr lang="ru-RU" sz="1200" kern="0" dirty="0" err="1">
                <a:solidFill>
                  <a:srgbClr val="007F76"/>
                </a:solidFill>
                <a:latin typeface="Arial" panose="020B0604020202020204" pitchFamily="34" charset="0"/>
                <a:cs typeface="Arial" panose="020B0604020202020204" pitchFamily="34" charset="0"/>
              </a:rPr>
              <a:t>кәсіптік</a:t>
            </a:r>
            <a:r>
              <a:rPr lang="ru-RU" sz="1200" kern="0" dirty="0">
                <a:solidFill>
                  <a:srgbClr val="007F76"/>
                </a:solidFill>
                <a:latin typeface="Arial" panose="020B0604020202020204" pitchFamily="34" charset="0"/>
                <a:cs typeface="Arial" panose="020B0604020202020204" pitchFamily="34" charset="0"/>
              </a:rPr>
              <a:t> код </a:t>
            </a:r>
            <a:r>
              <a:rPr lang="ru-RU" sz="1200" kern="0" dirty="0" err="1">
                <a:solidFill>
                  <a:srgbClr val="007F76"/>
                </a:solidFill>
                <a:latin typeface="Arial" panose="020B0604020202020204" pitchFamily="34" charset="0"/>
                <a:cs typeface="Arial" panose="020B0604020202020204" pitchFamily="34" charset="0"/>
              </a:rPr>
              <a:t>туралы</a:t>
            </a:r>
            <a:r>
              <a:rPr lang="ru-RU" sz="1200" kern="0" dirty="0">
                <a:solidFill>
                  <a:srgbClr val="007F76"/>
                </a:solidFill>
                <a:latin typeface="Arial" panose="020B0604020202020204" pitchFamily="34" charset="0"/>
                <a:cs typeface="Arial" panose="020B0604020202020204" pitchFamily="34" charset="0"/>
              </a:rPr>
              <a:t> </a:t>
            </a:r>
            <a:r>
              <a:rPr lang="ru-RU" sz="1200" kern="0" dirty="0" err="1">
                <a:solidFill>
                  <a:srgbClr val="007F76"/>
                </a:solidFill>
                <a:latin typeface="Arial" panose="020B0604020202020204" pitchFamily="34" charset="0"/>
                <a:cs typeface="Arial" panose="020B0604020202020204" pitchFamily="34" charset="0"/>
              </a:rPr>
              <a:t>ақпарат</a:t>
            </a:r>
            <a:r>
              <a:rPr lang="ru-RU" sz="1200" kern="0" dirty="0">
                <a:solidFill>
                  <a:srgbClr val="007F76"/>
                </a:solidFill>
                <a:latin typeface="Arial" panose="020B0604020202020204" pitchFamily="34" charset="0"/>
                <a:cs typeface="Arial" panose="020B0604020202020204" pitchFamily="34" charset="0"/>
              </a:rPr>
              <a:t> </a:t>
            </a:r>
            <a:r>
              <a:rPr lang="kk-KZ" sz="1200" kern="0" dirty="0">
                <a:solidFill>
                  <a:srgbClr val="007F76"/>
                </a:solidFill>
                <a:latin typeface="Arial" panose="020B0604020202020204" pitchFamily="34" charset="0"/>
                <a:cs typeface="Arial" panose="020B0604020202020204" pitchFamily="34" charset="0"/>
              </a:rPr>
              <a:t>жойылған.</a:t>
            </a:r>
            <a:endParaRPr lang="ru-RU" sz="1200" kern="0" dirty="0">
              <a:solidFill>
                <a:srgbClr val="007F76"/>
              </a:solidFill>
              <a:latin typeface="Arial" panose="020B0604020202020204" pitchFamily="34" charset="0"/>
              <a:cs typeface="Arial" panose="020B0604020202020204" pitchFamily="34" charset="0"/>
            </a:endParaRPr>
          </a:p>
          <a:p>
            <a:pPr indent="354013" algn="just">
              <a:spcAft>
                <a:spcPts val="367"/>
              </a:spcAft>
            </a:pPr>
            <a:r>
              <a:rPr lang="ru-RU" sz="1200" kern="0" dirty="0" err="1">
                <a:solidFill>
                  <a:srgbClr val="007F76"/>
                </a:solidFill>
                <a:latin typeface="Arial" panose="020B0604020202020204" pitchFamily="34" charset="0"/>
                <a:cs typeface="Arial" panose="020B0604020202020204" pitchFamily="34" charset="0"/>
              </a:rPr>
              <a:t>Жалпы</a:t>
            </a:r>
            <a:r>
              <a:rPr lang="ru-RU" sz="1200" kern="0" dirty="0">
                <a:solidFill>
                  <a:srgbClr val="007F76"/>
                </a:solidFill>
                <a:latin typeface="Arial" panose="020B0604020202020204" pitchFamily="34" charset="0"/>
                <a:cs typeface="Arial" panose="020B0604020202020204" pitchFamily="34" charset="0"/>
              </a:rPr>
              <a:t> </a:t>
            </a:r>
            <a:r>
              <a:rPr lang="ru-RU" sz="1200" kern="0" dirty="0" err="1">
                <a:solidFill>
                  <a:srgbClr val="007F76"/>
                </a:solidFill>
                <a:latin typeface="Arial" panose="020B0604020202020204" pitchFamily="34" charset="0"/>
                <a:cs typeface="Arial" panose="020B0604020202020204" pitchFamily="34" charset="0"/>
              </a:rPr>
              <a:t>көріністі</a:t>
            </a:r>
            <a:r>
              <a:rPr lang="ru-RU" sz="1200" kern="0" dirty="0">
                <a:solidFill>
                  <a:srgbClr val="007F76"/>
                </a:solidFill>
                <a:latin typeface="Arial" panose="020B0604020202020204" pitchFamily="34" charset="0"/>
                <a:cs typeface="Arial" panose="020B0604020202020204" pitchFamily="34" charset="0"/>
              </a:rPr>
              <a:t> </a:t>
            </a:r>
            <a:r>
              <a:rPr lang="ru-RU" sz="1200" kern="0" dirty="0" err="1">
                <a:solidFill>
                  <a:srgbClr val="007F76"/>
                </a:solidFill>
                <a:latin typeface="Arial" panose="020B0604020202020204" pitchFamily="34" charset="0"/>
                <a:cs typeface="Arial" panose="020B0604020202020204" pitchFamily="34" charset="0"/>
              </a:rPr>
              <a:t>қалыптастыру</a:t>
            </a:r>
            <a:r>
              <a:rPr lang="ru-RU" sz="1200" kern="0" dirty="0">
                <a:solidFill>
                  <a:srgbClr val="007F76"/>
                </a:solidFill>
                <a:latin typeface="Arial" panose="020B0604020202020204" pitchFamily="34" charset="0"/>
                <a:cs typeface="Arial" panose="020B0604020202020204" pitchFamily="34" charset="0"/>
              </a:rPr>
              <a:t> </a:t>
            </a:r>
            <a:r>
              <a:rPr lang="ru-RU" sz="1200" kern="0" dirty="0" err="1">
                <a:solidFill>
                  <a:srgbClr val="007F76"/>
                </a:solidFill>
                <a:latin typeface="Arial" panose="020B0604020202020204" pitchFamily="34" charset="0"/>
                <a:cs typeface="Arial" panose="020B0604020202020204" pitchFamily="34" charset="0"/>
              </a:rPr>
              <a:t>мақсатында</a:t>
            </a:r>
            <a:r>
              <a:rPr lang="ru-RU" sz="1200" kern="0" dirty="0">
                <a:solidFill>
                  <a:srgbClr val="007F76"/>
                </a:solidFill>
                <a:latin typeface="Arial" panose="020B0604020202020204" pitchFamily="34" charset="0"/>
                <a:cs typeface="Arial" panose="020B0604020202020204" pitchFamily="34" charset="0"/>
              </a:rPr>
              <a:t> бос </a:t>
            </a:r>
            <a:r>
              <a:rPr lang="ru-RU" sz="1200" kern="0" dirty="0" err="1">
                <a:solidFill>
                  <a:srgbClr val="007F76"/>
                </a:solidFill>
                <a:latin typeface="Arial" panose="020B0604020202020204" pitchFamily="34" charset="0"/>
                <a:cs typeface="Arial" panose="020B0604020202020204" pitchFamily="34" charset="0"/>
              </a:rPr>
              <a:t>жұмыс</a:t>
            </a:r>
            <a:r>
              <a:rPr lang="ru-RU" sz="1200" kern="0" dirty="0">
                <a:solidFill>
                  <a:srgbClr val="007F76"/>
                </a:solidFill>
                <a:latin typeface="Arial" panose="020B0604020202020204" pitchFamily="34" charset="0"/>
                <a:cs typeface="Arial" panose="020B0604020202020204" pitchFamily="34" charset="0"/>
              </a:rPr>
              <a:t> </a:t>
            </a:r>
            <a:r>
              <a:rPr lang="ru-RU" sz="1200" kern="0" dirty="0" err="1">
                <a:solidFill>
                  <a:srgbClr val="007F76"/>
                </a:solidFill>
                <a:latin typeface="Arial" panose="020B0604020202020204" pitchFamily="34" charset="0"/>
                <a:cs typeface="Arial" panose="020B0604020202020204" pitchFamily="34" charset="0"/>
              </a:rPr>
              <a:t>орындарының</a:t>
            </a:r>
            <a:r>
              <a:rPr lang="ru-RU" sz="1200" kern="0" dirty="0">
                <a:solidFill>
                  <a:srgbClr val="007F76"/>
                </a:solidFill>
                <a:latin typeface="Arial" panose="020B0604020202020204" pitchFamily="34" charset="0"/>
                <a:cs typeface="Arial" panose="020B0604020202020204" pitchFamily="34" charset="0"/>
              </a:rPr>
              <a:t> </a:t>
            </a:r>
            <a:r>
              <a:rPr lang="ru-RU" sz="1200" kern="0" dirty="0" err="1">
                <a:solidFill>
                  <a:srgbClr val="007F76"/>
                </a:solidFill>
                <a:latin typeface="Arial" panose="020B0604020202020204" pitchFamily="34" charset="0"/>
                <a:cs typeface="Arial" panose="020B0604020202020204" pitchFamily="34" charset="0"/>
              </a:rPr>
              <a:t>нақты</a:t>
            </a:r>
            <a:r>
              <a:rPr lang="ru-RU" sz="1200" kern="0" dirty="0">
                <a:solidFill>
                  <a:srgbClr val="007F76"/>
                </a:solidFill>
                <a:latin typeface="Arial" panose="020B0604020202020204" pitchFamily="34" charset="0"/>
                <a:cs typeface="Arial" panose="020B0604020202020204" pitchFamily="34" charset="0"/>
              </a:rPr>
              <a:t> </a:t>
            </a:r>
            <a:r>
              <a:rPr lang="ru-RU" sz="1200" kern="0" dirty="0" err="1">
                <a:solidFill>
                  <a:srgbClr val="007F76"/>
                </a:solidFill>
                <a:latin typeface="Arial" panose="020B0604020202020204" pitchFamily="34" charset="0"/>
                <a:cs typeface="Arial" panose="020B0604020202020204" pitchFamily="34" charset="0"/>
              </a:rPr>
              <a:t>және</a:t>
            </a:r>
            <a:r>
              <a:rPr lang="ru-RU" sz="1200" kern="0" dirty="0">
                <a:solidFill>
                  <a:srgbClr val="007F76"/>
                </a:solidFill>
                <a:latin typeface="Arial" panose="020B0604020202020204" pitchFamily="34" charset="0"/>
                <a:cs typeface="Arial" panose="020B0604020202020204" pitchFamily="34" charset="0"/>
              </a:rPr>
              <a:t> </a:t>
            </a:r>
            <a:r>
              <a:rPr lang="ru-RU" sz="1200" kern="0" dirty="0" err="1">
                <a:solidFill>
                  <a:srgbClr val="007F76"/>
                </a:solidFill>
                <a:latin typeface="Arial" panose="020B0604020202020204" pitchFamily="34" charset="0"/>
                <a:cs typeface="Arial" panose="020B0604020202020204" pitchFamily="34" charset="0"/>
              </a:rPr>
              <a:t>болжамды</a:t>
            </a:r>
            <a:r>
              <a:rPr lang="ru-RU" sz="1200" kern="0" dirty="0">
                <a:solidFill>
                  <a:srgbClr val="007F76"/>
                </a:solidFill>
                <a:latin typeface="Arial" panose="020B0604020202020204" pitchFamily="34" charset="0"/>
                <a:cs typeface="Arial" panose="020B0604020202020204" pitchFamily="34" charset="0"/>
              </a:rPr>
              <a:t> саны </a:t>
            </a:r>
            <a:r>
              <a:rPr lang="ru-RU" sz="1200" kern="0" dirty="0" err="1">
                <a:solidFill>
                  <a:srgbClr val="007F76"/>
                </a:solidFill>
                <a:latin typeface="Arial" panose="020B0604020202020204" pitchFamily="34" charset="0"/>
                <a:cs typeface="Arial" panose="020B0604020202020204" pitchFamily="34" charset="0"/>
              </a:rPr>
              <a:t>туралы</a:t>
            </a:r>
            <a:r>
              <a:rPr lang="ru-RU" sz="1200" kern="0" dirty="0">
                <a:solidFill>
                  <a:srgbClr val="007F76"/>
                </a:solidFill>
                <a:latin typeface="Arial" panose="020B0604020202020204" pitchFamily="34" charset="0"/>
                <a:cs typeface="Arial" panose="020B0604020202020204" pitchFamily="34" charset="0"/>
              </a:rPr>
              <a:t> </a:t>
            </a:r>
            <a:r>
              <a:rPr lang="ru-RU" sz="1200" kern="0" dirty="0" err="1">
                <a:solidFill>
                  <a:srgbClr val="007F76"/>
                </a:solidFill>
                <a:latin typeface="Arial" panose="020B0604020202020204" pitchFamily="34" charset="0"/>
                <a:cs typeface="Arial" panose="020B0604020202020204" pitchFamily="34" charset="0"/>
              </a:rPr>
              <a:t>мәліметтер</a:t>
            </a:r>
            <a:r>
              <a:rPr lang="ru-RU" sz="1200" kern="0" dirty="0">
                <a:solidFill>
                  <a:srgbClr val="007F76"/>
                </a:solidFill>
                <a:latin typeface="Arial" panose="020B0604020202020204" pitchFamily="34" charset="0"/>
                <a:cs typeface="Arial" panose="020B0604020202020204" pitchFamily="34" charset="0"/>
              </a:rPr>
              <a:t> </a:t>
            </a:r>
            <a:r>
              <a:rPr lang="kk-KZ" sz="1200" kern="0" dirty="0">
                <a:solidFill>
                  <a:srgbClr val="007F76"/>
                </a:solidFill>
                <a:latin typeface="Arial" panose="020B0604020202020204" pitchFamily="34" charset="0"/>
                <a:cs typeface="Arial" panose="020B0604020202020204" pitchFamily="34" charset="0"/>
              </a:rPr>
              <a:t>ҰҚЖ</a:t>
            </a:r>
            <a:r>
              <a:rPr lang="en-US" sz="1200" kern="0" dirty="0">
                <a:solidFill>
                  <a:srgbClr val="007F76"/>
                </a:solidFill>
                <a:latin typeface="Arial" panose="020B0604020202020204" pitchFamily="34" charset="0"/>
                <a:cs typeface="Arial" panose="020B0604020202020204" pitchFamily="34" charset="0"/>
              </a:rPr>
              <a:t>-2017 </a:t>
            </a:r>
            <a:r>
              <a:rPr lang="ru-RU" sz="1200" kern="0" dirty="0" err="1">
                <a:solidFill>
                  <a:srgbClr val="007F76"/>
                </a:solidFill>
                <a:latin typeface="Arial" panose="020B0604020202020204" pitchFamily="34" charset="0"/>
                <a:cs typeface="Arial" panose="020B0604020202020204" pitchFamily="34" charset="0"/>
              </a:rPr>
              <a:t>классификаторының</a:t>
            </a:r>
            <a:r>
              <a:rPr lang="ru-RU" sz="1200" kern="0" dirty="0">
                <a:solidFill>
                  <a:srgbClr val="007F76"/>
                </a:solidFill>
                <a:latin typeface="Arial" panose="020B0604020202020204" pitchFamily="34" charset="0"/>
                <a:cs typeface="Arial" panose="020B0604020202020204" pitchFamily="34" charset="0"/>
              </a:rPr>
              <a:t> </a:t>
            </a:r>
            <a:r>
              <a:rPr lang="ru-RU" sz="1200" kern="0" dirty="0" err="1">
                <a:solidFill>
                  <a:srgbClr val="007F76"/>
                </a:solidFill>
                <a:latin typeface="Arial" panose="020B0604020202020204" pitchFamily="34" charset="0"/>
                <a:cs typeface="Arial" panose="020B0604020202020204" pitchFamily="34" charset="0"/>
              </a:rPr>
              <a:t>төрт</a:t>
            </a:r>
            <a:r>
              <a:rPr lang="ru-RU" sz="1200" kern="0" dirty="0">
                <a:solidFill>
                  <a:srgbClr val="007F76"/>
                </a:solidFill>
                <a:latin typeface="Arial" panose="020B0604020202020204" pitchFamily="34" charset="0"/>
                <a:cs typeface="Arial" panose="020B0604020202020204" pitchFamily="34" charset="0"/>
              </a:rPr>
              <a:t> </a:t>
            </a:r>
            <a:r>
              <a:rPr lang="ru-RU" sz="1200" kern="0" dirty="0" err="1">
                <a:solidFill>
                  <a:srgbClr val="007F76"/>
                </a:solidFill>
                <a:latin typeface="Arial" panose="020B0604020202020204" pitchFamily="34" charset="0"/>
                <a:cs typeface="Arial" panose="020B0604020202020204" pitchFamily="34" charset="0"/>
              </a:rPr>
              <a:t>таңбасы</a:t>
            </a:r>
            <a:r>
              <a:rPr lang="ru-RU" sz="1200" kern="0" dirty="0">
                <a:solidFill>
                  <a:srgbClr val="007F76"/>
                </a:solidFill>
                <a:latin typeface="Arial" panose="020B0604020202020204" pitchFamily="34" charset="0"/>
                <a:cs typeface="Arial" panose="020B0604020202020204" pitchFamily="34" charset="0"/>
              </a:rPr>
              <a:t> </a:t>
            </a:r>
            <a:r>
              <a:rPr lang="ru-RU" sz="1200" kern="0" dirty="0" err="1">
                <a:solidFill>
                  <a:srgbClr val="007F76"/>
                </a:solidFill>
                <a:latin typeface="Arial" panose="020B0604020202020204" pitchFamily="34" charset="0"/>
                <a:cs typeface="Arial" panose="020B0604020202020204" pitchFamily="34" charset="0"/>
              </a:rPr>
              <a:t>деңгейінде</a:t>
            </a:r>
            <a:r>
              <a:rPr lang="ru-RU" sz="1200" kern="0" dirty="0">
                <a:solidFill>
                  <a:srgbClr val="007F76"/>
                </a:solidFill>
                <a:latin typeface="Arial" panose="020B0604020202020204" pitchFamily="34" charset="0"/>
                <a:cs typeface="Arial" panose="020B0604020202020204" pitchFamily="34" charset="0"/>
              </a:rPr>
              <a:t>, </a:t>
            </a:r>
            <a:r>
              <a:rPr lang="ru-RU" sz="1200" kern="0" dirty="0" err="1">
                <a:solidFill>
                  <a:srgbClr val="007F76"/>
                </a:solidFill>
                <a:latin typeface="Arial" panose="020B0604020202020204" pitchFamily="34" charset="0"/>
                <a:cs typeface="Arial" panose="020B0604020202020204" pitchFamily="34" charset="0"/>
              </a:rPr>
              <a:t>яғни</a:t>
            </a:r>
            <a:r>
              <a:rPr lang="ru-RU" sz="1200" kern="0" dirty="0">
                <a:solidFill>
                  <a:srgbClr val="007F76"/>
                </a:solidFill>
                <a:latin typeface="Arial" panose="020B0604020202020204" pitchFamily="34" charset="0"/>
                <a:cs typeface="Arial" panose="020B0604020202020204" pitchFamily="34" charset="0"/>
              </a:rPr>
              <a:t> </a:t>
            </a:r>
            <a:r>
              <a:rPr lang="ru-RU" sz="1200" kern="0" dirty="0" err="1">
                <a:solidFill>
                  <a:srgbClr val="007F76"/>
                </a:solidFill>
                <a:latin typeface="Arial" panose="020B0604020202020204" pitchFamily="34" charset="0"/>
                <a:cs typeface="Arial" panose="020B0604020202020204" pitchFamily="34" charset="0"/>
              </a:rPr>
              <a:t>бастапқы</a:t>
            </a:r>
            <a:r>
              <a:rPr lang="ru-RU" sz="1200" kern="0" dirty="0">
                <a:solidFill>
                  <a:srgbClr val="007F76"/>
                </a:solidFill>
                <a:latin typeface="Arial" panose="020B0604020202020204" pitchFamily="34" charset="0"/>
                <a:cs typeface="Arial" panose="020B0604020202020204" pitchFamily="34" charset="0"/>
              </a:rPr>
              <a:t> </a:t>
            </a:r>
            <a:r>
              <a:rPr lang="ru-RU" sz="1200" kern="0" dirty="0" err="1">
                <a:solidFill>
                  <a:srgbClr val="007F76"/>
                </a:solidFill>
                <a:latin typeface="Arial" panose="020B0604020202020204" pitchFamily="34" charset="0"/>
                <a:cs typeface="Arial" panose="020B0604020202020204" pitchFamily="34" charset="0"/>
              </a:rPr>
              <a:t>топтардың</a:t>
            </a:r>
            <a:r>
              <a:rPr lang="ru-RU" sz="1200" kern="0" dirty="0">
                <a:solidFill>
                  <a:srgbClr val="007F76"/>
                </a:solidFill>
                <a:latin typeface="Arial" panose="020B0604020202020204" pitchFamily="34" charset="0"/>
                <a:cs typeface="Arial" panose="020B0604020202020204" pitchFamily="34" charset="0"/>
              </a:rPr>
              <a:t> </a:t>
            </a:r>
            <a:r>
              <a:rPr lang="ru-RU" sz="1200" kern="0" dirty="0" err="1">
                <a:solidFill>
                  <a:srgbClr val="007F76"/>
                </a:solidFill>
                <a:latin typeface="Arial" panose="020B0604020202020204" pitchFamily="34" charset="0"/>
                <a:cs typeface="Arial" panose="020B0604020202020204" pitchFamily="34" charset="0"/>
              </a:rPr>
              <a:t>контекстінде</a:t>
            </a:r>
            <a:r>
              <a:rPr lang="ru-RU" sz="1200" kern="0" dirty="0">
                <a:solidFill>
                  <a:srgbClr val="007F76"/>
                </a:solidFill>
                <a:latin typeface="Arial" panose="020B0604020202020204" pitchFamily="34" charset="0"/>
                <a:cs typeface="Arial" panose="020B0604020202020204" pitchFamily="34" charset="0"/>
              </a:rPr>
              <a:t>, </a:t>
            </a:r>
            <a:r>
              <a:rPr lang="ru-RU" sz="1200" kern="0" dirty="0" err="1">
                <a:solidFill>
                  <a:srgbClr val="007F76"/>
                </a:solidFill>
                <a:latin typeface="Arial" panose="020B0604020202020204" pitchFamily="34" charset="0"/>
                <a:cs typeface="Arial" panose="020B0604020202020204" pitchFamily="34" charset="0"/>
              </a:rPr>
              <a:t>максималды</a:t>
            </a:r>
            <a:r>
              <a:rPr lang="ru-RU" sz="1200" kern="0" dirty="0">
                <a:solidFill>
                  <a:srgbClr val="007F76"/>
                </a:solidFill>
                <a:latin typeface="Arial" panose="020B0604020202020204" pitchFamily="34" charset="0"/>
                <a:cs typeface="Arial" panose="020B0604020202020204" pitchFamily="34" charset="0"/>
              </a:rPr>
              <a:t> </a:t>
            </a:r>
            <a:r>
              <a:rPr lang="ru-RU" sz="1200" kern="0" dirty="0" err="1">
                <a:solidFill>
                  <a:srgbClr val="007F76"/>
                </a:solidFill>
                <a:latin typeface="Arial" panose="020B0604020202020204" pitchFamily="34" charset="0"/>
                <a:cs typeface="Arial" panose="020B0604020202020204" pitchFamily="34" charset="0"/>
              </a:rPr>
              <a:t>жуықтауда</a:t>
            </a:r>
            <a:r>
              <a:rPr lang="ru-RU" sz="1200" kern="0" dirty="0">
                <a:solidFill>
                  <a:srgbClr val="007F76"/>
                </a:solidFill>
                <a:latin typeface="Arial" panose="020B0604020202020204" pitchFamily="34" charset="0"/>
                <a:cs typeface="Arial" panose="020B0604020202020204" pitchFamily="34" charset="0"/>
              </a:rPr>
              <a:t> </a:t>
            </a:r>
            <a:r>
              <a:rPr lang="ru-RU" sz="1200" kern="0" dirty="0" err="1">
                <a:solidFill>
                  <a:srgbClr val="007F76"/>
                </a:solidFill>
                <a:latin typeface="Arial" panose="020B0604020202020204" pitchFamily="34" charset="0"/>
                <a:cs typeface="Arial" panose="020B0604020202020204" pitchFamily="34" charset="0"/>
              </a:rPr>
              <a:t>қалыптасты</a:t>
            </a:r>
            <a:r>
              <a:rPr lang="ru-RU" sz="1200" kern="0" dirty="0">
                <a:solidFill>
                  <a:srgbClr val="007F76"/>
                </a:solidFill>
                <a:latin typeface="Arial" panose="020B0604020202020204" pitchFamily="34" charset="0"/>
                <a:cs typeface="Arial" panose="020B0604020202020204" pitchFamily="34" charset="0"/>
              </a:rPr>
              <a:t> </a:t>
            </a:r>
            <a:r>
              <a:rPr lang="ru-RU" sz="1200" kern="0" dirty="0" err="1">
                <a:solidFill>
                  <a:srgbClr val="007F76"/>
                </a:solidFill>
                <a:latin typeface="Arial" panose="020B0604020202020204" pitchFamily="34" charset="0"/>
                <a:cs typeface="Arial" panose="020B0604020202020204" pitchFamily="34" charset="0"/>
              </a:rPr>
              <a:t>және</a:t>
            </a:r>
            <a:r>
              <a:rPr lang="ru-RU" sz="1200" kern="0" dirty="0">
                <a:solidFill>
                  <a:srgbClr val="007F76"/>
                </a:solidFill>
                <a:latin typeface="Arial" panose="020B0604020202020204" pitchFamily="34" charset="0"/>
                <a:cs typeface="Arial" panose="020B0604020202020204" pitchFamily="34" charset="0"/>
              </a:rPr>
              <a:t> </a:t>
            </a:r>
            <a:r>
              <a:rPr lang="ru-RU" sz="1200" kern="0" dirty="0" err="1">
                <a:solidFill>
                  <a:srgbClr val="007F76"/>
                </a:solidFill>
                <a:latin typeface="Arial" panose="020B0604020202020204" pitchFamily="34" charset="0"/>
                <a:cs typeface="Arial" panose="020B0604020202020204" pitchFamily="34" charset="0"/>
              </a:rPr>
              <a:t>бағаланды</a:t>
            </a:r>
            <a:r>
              <a:rPr lang="ru-RU" sz="1200" kern="0" dirty="0">
                <a:solidFill>
                  <a:srgbClr val="007F76"/>
                </a:solidFill>
                <a:latin typeface="Arial" panose="020B0604020202020204" pitchFamily="34" charset="0"/>
                <a:cs typeface="Arial" panose="020B0604020202020204" pitchFamily="34" charset="0"/>
              </a:rPr>
              <a:t> </a:t>
            </a:r>
            <a:r>
              <a:rPr lang="en-US" sz="1200" kern="0" dirty="0">
                <a:solidFill>
                  <a:srgbClr val="007F76"/>
                </a:solidFill>
                <a:latin typeface="Arial" panose="020B0604020202020204" pitchFamily="34" charset="0"/>
                <a:cs typeface="Arial" panose="020B0604020202020204" pitchFamily="34" charset="0"/>
              </a:rPr>
              <a:t>(</a:t>
            </a:r>
            <a:r>
              <a:rPr lang="kk-KZ" sz="1200" kern="0" dirty="0">
                <a:solidFill>
                  <a:srgbClr val="007F76"/>
                </a:solidFill>
                <a:latin typeface="Arial" panose="020B0604020202020204" pitchFamily="34" charset="0"/>
                <a:cs typeface="Arial" panose="020B0604020202020204" pitchFamily="34" charset="0"/>
              </a:rPr>
              <a:t>ҰҚЖ</a:t>
            </a:r>
            <a:r>
              <a:rPr lang="en-US" sz="1200" kern="0" dirty="0">
                <a:solidFill>
                  <a:srgbClr val="007F76"/>
                </a:solidFill>
                <a:latin typeface="Arial" panose="020B0604020202020204" pitchFamily="34" charset="0"/>
                <a:cs typeface="Arial" panose="020B0604020202020204" pitchFamily="34" charset="0"/>
              </a:rPr>
              <a:t>-2017 </a:t>
            </a:r>
            <a:r>
              <a:rPr lang="ru-RU" sz="1200" kern="0" dirty="0" err="1">
                <a:solidFill>
                  <a:srgbClr val="007F76"/>
                </a:solidFill>
                <a:latin typeface="Arial" panose="020B0604020202020204" pitchFamily="34" charset="0"/>
                <a:cs typeface="Arial" panose="020B0604020202020204" pitchFamily="34" charset="0"/>
              </a:rPr>
              <a:t>туралы</a:t>
            </a:r>
            <a:r>
              <a:rPr lang="ru-RU" sz="1200" kern="0" dirty="0">
                <a:solidFill>
                  <a:srgbClr val="007F76"/>
                </a:solidFill>
                <a:latin typeface="Arial" panose="020B0604020202020204" pitchFamily="34" charset="0"/>
                <a:cs typeface="Arial" panose="020B0604020202020204" pitchFamily="34" charset="0"/>
              </a:rPr>
              <a:t> </a:t>
            </a:r>
            <a:r>
              <a:rPr lang="ru-RU" sz="1200" kern="0" dirty="0" err="1">
                <a:solidFill>
                  <a:srgbClr val="007F76"/>
                </a:solidFill>
                <a:latin typeface="Arial" panose="020B0604020202020204" pitchFamily="34" charset="0"/>
                <a:cs typeface="Arial" panose="020B0604020202020204" pitchFamily="34" charset="0"/>
              </a:rPr>
              <a:t>толығырақ</a:t>
            </a:r>
            <a:r>
              <a:rPr lang="ru-RU" sz="1200" kern="0" dirty="0">
                <a:solidFill>
                  <a:srgbClr val="007F76"/>
                </a:solidFill>
                <a:latin typeface="Arial" panose="020B0604020202020204" pitchFamily="34" charset="0"/>
                <a:cs typeface="Arial" panose="020B0604020202020204" pitchFamily="34" charset="0"/>
              </a:rPr>
              <a:t> </a:t>
            </a:r>
            <a:r>
              <a:rPr lang="ru-RU" sz="1200" kern="0" dirty="0" err="1">
                <a:solidFill>
                  <a:srgbClr val="007F76"/>
                </a:solidFill>
                <a:latin typeface="Arial" panose="020B0604020202020204" pitchFamily="34" charset="0"/>
                <a:cs typeface="Arial" panose="020B0604020202020204" pitchFamily="34" charset="0"/>
              </a:rPr>
              <a:t>ақпаратты</a:t>
            </a:r>
            <a:r>
              <a:rPr lang="ru-RU" sz="1200" kern="0" dirty="0">
                <a:solidFill>
                  <a:srgbClr val="007F76"/>
                </a:solidFill>
                <a:latin typeface="Arial" panose="020B0604020202020204" pitchFamily="34" charset="0"/>
                <a:cs typeface="Arial" panose="020B0604020202020204" pitchFamily="34" charset="0"/>
              </a:rPr>
              <a:t> </a:t>
            </a:r>
            <a:r>
              <a:rPr lang="en-US" sz="1200" kern="0" dirty="0">
                <a:solidFill>
                  <a:srgbClr val="00B0F0"/>
                </a:solidFill>
                <a:latin typeface="Arial" panose="020B0604020202020204" pitchFamily="34" charset="0"/>
                <a:cs typeface="Arial" panose="020B0604020202020204" pitchFamily="34" charset="0"/>
                <a:hlinkClick r:id="rId3">
                  <a:extLst>
                    <a:ext uri="{A12FA001-AC4F-418D-AE19-62706E023703}">
                      <ahyp:hlinkClr xmlns:ahyp="http://schemas.microsoft.com/office/drawing/2018/hyperlinkcolor" val="tx"/>
                    </a:ext>
                  </a:extLst>
                </a:hlinkClick>
              </a:rPr>
              <a:t>https://iac.enbek.kz/ru/node/422</a:t>
            </a:r>
            <a:r>
              <a:rPr lang="kk-KZ" sz="1200" kern="0" dirty="0">
                <a:solidFill>
                  <a:srgbClr val="00B0F0"/>
                </a:solidFill>
                <a:latin typeface="Arial" panose="020B0604020202020204" pitchFamily="34" charset="0"/>
                <a:cs typeface="Arial" panose="020B0604020202020204" pitchFamily="34" charset="0"/>
              </a:rPr>
              <a:t> </a:t>
            </a:r>
            <a:r>
              <a:rPr lang="ru-RU" sz="1200" kern="0" dirty="0" err="1">
                <a:solidFill>
                  <a:srgbClr val="007F76"/>
                </a:solidFill>
                <a:latin typeface="Arial" panose="020B0604020202020204" pitchFamily="34" charset="0"/>
                <a:cs typeface="Arial" panose="020B0604020202020204" pitchFamily="34" charset="0"/>
              </a:rPr>
              <a:t>сілтемесінен</a:t>
            </a:r>
            <a:r>
              <a:rPr lang="ru-RU" sz="1200" kern="0" dirty="0">
                <a:solidFill>
                  <a:srgbClr val="007F76"/>
                </a:solidFill>
                <a:latin typeface="Arial" panose="020B0604020202020204" pitchFamily="34" charset="0"/>
                <a:cs typeface="Arial" panose="020B0604020202020204" pitchFamily="34" charset="0"/>
              </a:rPr>
              <a:t> </a:t>
            </a:r>
            <a:r>
              <a:rPr lang="ru-RU" sz="1200" kern="0" dirty="0" err="1">
                <a:solidFill>
                  <a:srgbClr val="007F76"/>
                </a:solidFill>
                <a:latin typeface="Arial" panose="020B0604020202020204" pitchFamily="34" charset="0"/>
                <a:cs typeface="Arial" panose="020B0604020202020204" pitchFamily="34" charset="0"/>
              </a:rPr>
              <a:t>таба</a:t>
            </a:r>
            <a:r>
              <a:rPr lang="ru-RU" sz="1200" kern="0" dirty="0">
                <a:solidFill>
                  <a:srgbClr val="007F76"/>
                </a:solidFill>
                <a:latin typeface="Arial" panose="020B0604020202020204" pitchFamily="34" charset="0"/>
                <a:cs typeface="Arial" panose="020B0604020202020204" pitchFamily="34" charset="0"/>
              </a:rPr>
              <a:t> </a:t>
            </a:r>
            <a:r>
              <a:rPr lang="ru-RU" sz="1200" kern="0" dirty="0" err="1">
                <a:solidFill>
                  <a:srgbClr val="007F76"/>
                </a:solidFill>
                <a:latin typeface="Arial" panose="020B0604020202020204" pitchFamily="34" charset="0"/>
                <a:cs typeface="Arial" panose="020B0604020202020204" pitchFamily="34" charset="0"/>
              </a:rPr>
              <a:t>аласыз</a:t>
            </a:r>
            <a:r>
              <a:rPr lang="ru-RU" sz="1200" kern="0" dirty="0">
                <a:solidFill>
                  <a:srgbClr val="007F76"/>
                </a:solidFill>
                <a:latin typeface="Arial" panose="020B0604020202020204" pitchFamily="34" charset="0"/>
                <a:cs typeface="Arial" panose="020B0604020202020204" pitchFamily="34" charset="0"/>
              </a:rPr>
              <a:t>).</a:t>
            </a:r>
          </a:p>
          <a:p>
            <a:pPr indent="354013" algn="just">
              <a:spcAft>
                <a:spcPts val="367"/>
              </a:spcAft>
            </a:pPr>
            <a:r>
              <a:rPr lang="ru-RU" sz="1200" kern="0" dirty="0" err="1">
                <a:solidFill>
                  <a:srgbClr val="007F76"/>
                </a:solidFill>
                <a:latin typeface="Arial" panose="020B0604020202020204" pitchFamily="34" charset="0"/>
                <a:cs typeface="Arial" panose="020B0604020202020204" pitchFamily="34" charset="0"/>
              </a:rPr>
              <a:t>Келесі</a:t>
            </a:r>
            <a:r>
              <a:rPr lang="ru-RU" sz="1200" kern="0" dirty="0">
                <a:solidFill>
                  <a:srgbClr val="007F76"/>
                </a:solidFill>
                <a:latin typeface="Arial" panose="020B0604020202020204" pitchFamily="34" charset="0"/>
                <a:cs typeface="Arial" panose="020B0604020202020204" pitchFamily="34" charset="0"/>
              </a:rPr>
              <a:t> </a:t>
            </a:r>
            <a:r>
              <a:rPr lang="ru-RU" sz="1200" kern="0" dirty="0" err="1">
                <a:solidFill>
                  <a:srgbClr val="007F76"/>
                </a:solidFill>
                <a:latin typeface="Arial" panose="020B0604020202020204" pitchFamily="34" charset="0"/>
                <a:cs typeface="Arial" panose="020B0604020202020204" pitchFamily="34" charset="0"/>
              </a:rPr>
              <a:t>жұмыстар</a:t>
            </a:r>
            <a:r>
              <a:rPr lang="ru-RU" sz="1200" kern="0" dirty="0">
                <a:solidFill>
                  <a:srgbClr val="007F76"/>
                </a:solidFill>
                <a:latin typeface="Arial" panose="020B0604020202020204" pitchFamily="34" charset="0"/>
                <a:cs typeface="Arial" panose="020B0604020202020204" pitchFamily="34" charset="0"/>
              </a:rPr>
              <a:t> </a:t>
            </a:r>
            <a:r>
              <a:rPr lang="ru-RU" sz="1200" kern="0" dirty="0" err="1">
                <a:solidFill>
                  <a:srgbClr val="007F76"/>
                </a:solidFill>
                <a:latin typeface="Arial" panose="020B0604020202020204" pitchFamily="34" charset="0"/>
                <a:cs typeface="Arial" panose="020B0604020202020204" pitchFamily="34" charset="0"/>
              </a:rPr>
              <a:t>үшін</a:t>
            </a:r>
            <a:r>
              <a:rPr lang="ru-RU" sz="1200" kern="0" dirty="0">
                <a:solidFill>
                  <a:srgbClr val="007F76"/>
                </a:solidFill>
                <a:latin typeface="Arial" panose="020B0604020202020204" pitchFamily="34" charset="0"/>
                <a:cs typeface="Arial" panose="020B0604020202020204" pitchFamily="34" charset="0"/>
              </a:rPr>
              <a:t> </a:t>
            </a:r>
            <a:r>
              <a:rPr lang="ru-RU" sz="1200" kern="0" dirty="0" err="1">
                <a:solidFill>
                  <a:srgbClr val="007F76"/>
                </a:solidFill>
                <a:latin typeface="Arial" panose="020B0604020202020204" pitchFamily="34" charset="0"/>
                <a:cs typeface="Arial" panose="020B0604020202020204" pitchFamily="34" charset="0"/>
              </a:rPr>
              <a:t>сызықтық</a:t>
            </a:r>
            <a:r>
              <a:rPr lang="ru-RU" sz="1200" kern="0" dirty="0">
                <a:solidFill>
                  <a:srgbClr val="007F76"/>
                </a:solidFill>
                <a:latin typeface="Arial" panose="020B0604020202020204" pitchFamily="34" charset="0"/>
                <a:cs typeface="Arial" panose="020B0604020202020204" pitchFamily="34" charset="0"/>
              </a:rPr>
              <a:t> регрессия </a:t>
            </a:r>
            <a:r>
              <a:rPr lang="ru-RU" sz="1200" kern="0" dirty="0" err="1">
                <a:solidFill>
                  <a:srgbClr val="007F76"/>
                </a:solidFill>
                <a:latin typeface="Arial" panose="020B0604020202020204" pitchFamily="34" charset="0"/>
                <a:cs typeface="Arial" panose="020B0604020202020204" pitchFamily="34" charset="0"/>
              </a:rPr>
              <a:t>моделін</a:t>
            </a:r>
            <a:r>
              <a:rPr lang="ru-RU" sz="1200" kern="0" dirty="0">
                <a:solidFill>
                  <a:srgbClr val="007F76"/>
                </a:solidFill>
                <a:latin typeface="Arial" panose="020B0604020202020204" pitchFamily="34" charset="0"/>
                <a:cs typeface="Arial" panose="020B0604020202020204" pitchFamily="34" charset="0"/>
              </a:rPr>
              <a:t> </a:t>
            </a:r>
            <a:r>
              <a:rPr lang="ru-RU" sz="1200" kern="0" dirty="0" err="1">
                <a:solidFill>
                  <a:srgbClr val="007F76"/>
                </a:solidFill>
                <a:latin typeface="Arial" panose="020B0604020202020204" pitchFamily="34" charset="0"/>
                <a:cs typeface="Arial" panose="020B0604020202020204" pitchFamily="34" charset="0"/>
              </a:rPr>
              <a:t>қолданып</a:t>
            </a:r>
            <a:r>
              <a:rPr lang="ru-RU" sz="1200" kern="0" dirty="0">
                <a:solidFill>
                  <a:srgbClr val="007F76"/>
                </a:solidFill>
                <a:latin typeface="Arial" panose="020B0604020202020204" pitchFamily="34" charset="0"/>
                <a:cs typeface="Arial" panose="020B0604020202020204" pitchFamily="34" charset="0"/>
              </a:rPr>
              <a:t>, </a:t>
            </a:r>
            <a:r>
              <a:rPr lang="en-US" sz="1200" kern="0" dirty="0">
                <a:solidFill>
                  <a:srgbClr val="007F76"/>
                </a:solidFill>
                <a:latin typeface="Arial" panose="020B0604020202020204" pitchFamily="34" charset="0"/>
                <a:cs typeface="Arial" panose="020B0604020202020204" pitchFamily="34" charset="0"/>
              </a:rPr>
              <a:t>RStudio </a:t>
            </a:r>
            <a:r>
              <a:rPr lang="ru-RU" sz="1200" kern="0" dirty="0" err="1">
                <a:solidFill>
                  <a:srgbClr val="007F76"/>
                </a:solidFill>
                <a:latin typeface="Arial" panose="020B0604020202020204" pitchFamily="34" charset="0"/>
                <a:cs typeface="Arial" panose="020B0604020202020204" pitchFamily="34" charset="0"/>
              </a:rPr>
              <a:t>пакетіндегі</a:t>
            </a:r>
            <a:r>
              <a:rPr lang="ru-RU" sz="1200" kern="0" dirty="0">
                <a:solidFill>
                  <a:srgbClr val="007F76"/>
                </a:solidFill>
                <a:latin typeface="Arial" panose="020B0604020202020204" pitchFamily="34" charset="0"/>
                <a:cs typeface="Arial" panose="020B0604020202020204" pitchFamily="34" charset="0"/>
              </a:rPr>
              <a:t> </a:t>
            </a:r>
            <a:r>
              <a:rPr lang="ru-RU" sz="1200" kern="0" dirty="0" err="1">
                <a:solidFill>
                  <a:srgbClr val="007F76"/>
                </a:solidFill>
                <a:latin typeface="Arial" panose="020B0604020202020204" pitchFamily="34" charset="0"/>
                <a:cs typeface="Arial" panose="020B0604020202020204" pitchFamily="34" charset="0"/>
              </a:rPr>
              <a:t>мәліметтердің</a:t>
            </a:r>
            <a:r>
              <a:rPr lang="ru-RU" sz="1200" kern="0" dirty="0">
                <a:solidFill>
                  <a:srgbClr val="007F76"/>
                </a:solidFill>
                <a:latin typeface="Arial" panose="020B0604020202020204" pitchFamily="34" charset="0"/>
                <a:cs typeface="Arial" panose="020B0604020202020204" pitchFamily="34" charset="0"/>
              </a:rPr>
              <a:t> </a:t>
            </a:r>
            <a:r>
              <a:rPr lang="ru-RU" sz="1200" kern="0" dirty="0" err="1">
                <a:solidFill>
                  <a:srgbClr val="007F76"/>
                </a:solidFill>
                <a:latin typeface="Arial" panose="020B0604020202020204" pitchFamily="34" charset="0"/>
                <a:cs typeface="Arial" panose="020B0604020202020204" pitchFamily="34" charset="0"/>
              </a:rPr>
              <a:t>сызықтық</a:t>
            </a:r>
            <a:r>
              <a:rPr lang="ru-RU" sz="1200" kern="0" dirty="0">
                <a:solidFill>
                  <a:srgbClr val="007F76"/>
                </a:solidFill>
                <a:latin typeface="Arial" panose="020B0604020202020204" pitchFamily="34" charset="0"/>
                <a:cs typeface="Arial" panose="020B0604020202020204" pitchFamily="34" charset="0"/>
              </a:rPr>
              <a:t> </a:t>
            </a:r>
            <a:r>
              <a:rPr lang="ru-RU" sz="1200" kern="0" dirty="0" err="1">
                <a:solidFill>
                  <a:srgbClr val="007F76"/>
                </a:solidFill>
                <a:latin typeface="Arial" panose="020B0604020202020204" pitchFamily="34" charset="0"/>
                <a:cs typeface="Arial" panose="020B0604020202020204" pitchFamily="34" charset="0"/>
              </a:rPr>
              <a:t>тенденциясы</a:t>
            </a:r>
            <a:r>
              <a:rPr lang="ru-RU" sz="1200" kern="0" dirty="0">
                <a:solidFill>
                  <a:srgbClr val="007F76"/>
                </a:solidFill>
                <a:latin typeface="Arial" panose="020B0604020202020204" pitchFamily="34" charset="0"/>
                <a:cs typeface="Arial" panose="020B0604020202020204" pitchFamily="34" charset="0"/>
              </a:rPr>
              <a:t> мен </a:t>
            </a:r>
            <a:r>
              <a:rPr lang="ru-RU" sz="1200" kern="0" dirty="0" err="1">
                <a:solidFill>
                  <a:srgbClr val="007F76"/>
                </a:solidFill>
                <a:latin typeface="Arial" panose="020B0604020202020204" pitchFamily="34" charset="0"/>
                <a:cs typeface="Arial" panose="020B0604020202020204" pitchFamily="34" charset="0"/>
              </a:rPr>
              <a:t>тоқсандық</a:t>
            </a:r>
            <a:r>
              <a:rPr lang="ru-RU" sz="1200" kern="0" dirty="0">
                <a:solidFill>
                  <a:srgbClr val="007F76"/>
                </a:solidFill>
                <a:latin typeface="Arial" panose="020B0604020202020204" pitchFamily="34" charset="0"/>
                <a:cs typeface="Arial" panose="020B0604020202020204" pitchFamily="34" charset="0"/>
              </a:rPr>
              <a:t> </a:t>
            </a:r>
            <a:r>
              <a:rPr lang="ru-RU" sz="1200" kern="0" dirty="0" err="1">
                <a:solidFill>
                  <a:srgbClr val="007F76"/>
                </a:solidFill>
                <a:latin typeface="Arial" panose="020B0604020202020204" pitchFamily="34" charset="0"/>
                <a:cs typeface="Arial" panose="020B0604020202020204" pitchFamily="34" charset="0"/>
              </a:rPr>
              <a:t>маусымдықты</a:t>
            </a:r>
            <a:r>
              <a:rPr lang="ru-RU" sz="1200" kern="0" dirty="0">
                <a:solidFill>
                  <a:srgbClr val="007F76"/>
                </a:solidFill>
                <a:latin typeface="Arial" panose="020B0604020202020204" pitchFamily="34" charset="0"/>
                <a:cs typeface="Arial" panose="020B0604020202020204" pitchFamily="34" charset="0"/>
              </a:rPr>
              <a:t> </a:t>
            </a:r>
            <a:r>
              <a:rPr lang="ru-RU" sz="1200" kern="0" dirty="0" err="1">
                <a:solidFill>
                  <a:srgbClr val="007F76"/>
                </a:solidFill>
                <a:latin typeface="Arial" panose="020B0604020202020204" pitchFamily="34" charset="0"/>
                <a:cs typeface="Arial" panose="020B0604020202020204" pitchFamily="34" charset="0"/>
              </a:rPr>
              <a:t>болжай</a:t>
            </a:r>
            <a:r>
              <a:rPr lang="ru-RU" sz="1200" kern="0" dirty="0">
                <a:solidFill>
                  <a:srgbClr val="007F76"/>
                </a:solidFill>
                <a:latin typeface="Arial" panose="020B0604020202020204" pitchFamily="34" charset="0"/>
                <a:cs typeface="Arial" panose="020B0604020202020204" pitchFamily="34" charset="0"/>
              </a:rPr>
              <a:t> </a:t>
            </a:r>
            <a:r>
              <a:rPr lang="ru-RU" sz="1200" kern="0" dirty="0" err="1">
                <a:solidFill>
                  <a:srgbClr val="007F76"/>
                </a:solidFill>
                <a:latin typeface="Arial" panose="020B0604020202020204" pitchFamily="34" charset="0"/>
                <a:cs typeface="Arial" panose="020B0604020202020204" pitchFamily="34" charset="0"/>
              </a:rPr>
              <a:t>отырып</a:t>
            </a:r>
            <a:r>
              <a:rPr lang="ru-RU" sz="1200" kern="0" dirty="0">
                <a:solidFill>
                  <a:srgbClr val="007F76"/>
                </a:solidFill>
                <a:latin typeface="Arial" panose="020B0604020202020204" pitchFamily="34" charset="0"/>
                <a:cs typeface="Arial" panose="020B0604020202020204" pitchFamily="34" charset="0"/>
              </a:rPr>
              <a:t>, 8</a:t>
            </a:r>
            <a:r>
              <a:rPr lang="en-US" sz="1200" kern="0" dirty="0">
                <a:solidFill>
                  <a:srgbClr val="007F76"/>
                </a:solidFill>
                <a:latin typeface="Arial" panose="020B0604020202020204" pitchFamily="34" charset="0"/>
                <a:cs typeface="Arial" panose="020B0604020202020204" pitchFamily="34" charset="0"/>
              </a:rPr>
              <a:t>.</a:t>
            </a:r>
            <a:r>
              <a:rPr lang="ru-RU" sz="1200" kern="0" dirty="0">
                <a:solidFill>
                  <a:srgbClr val="007F76"/>
                </a:solidFill>
                <a:latin typeface="Arial" panose="020B0604020202020204" pitchFamily="34" charset="0"/>
                <a:cs typeface="Arial" panose="020B0604020202020204" pitchFamily="34" charset="0"/>
              </a:rPr>
              <a:t>10 </a:t>
            </a:r>
            <a:r>
              <a:rPr lang="en-US" sz="1200" kern="0" dirty="0">
                <a:solidFill>
                  <a:srgbClr val="007F76"/>
                </a:solidFill>
                <a:latin typeface="Arial" panose="020B0604020202020204" pitchFamily="34" charset="0"/>
                <a:cs typeface="Arial" panose="020B0604020202020204" pitchFamily="34" charset="0"/>
              </a:rPr>
              <a:t>forecast </a:t>
            </a:r>
            <a:r>
              <a:rPr lang="ru-RU" sz="1200" kern="0" dirty="0" err="1">
                <a:solidFill>
                  <a:srgbClr val="007F76"/>
                </a:solidFill>
                <a:latin typeface="Arial" panose="020B0604020202020204" pitchFamily="34" charset="0"/>
                <a:cs typeface="Arial" panose="020B0604020202020204" pitchFamily="34" charset="0"/>
              </a:rPr>
              <a:t>кітапханасын</a:t>
            </a:r>
            <a:r>
              <a:rPr lang="ru-RU" sz="1200" kern="0" dirty="0">
                <a:solidFill>
                  <a:srgbClr val="007F76"/>
                </a:solidFill>
                <a:latin typeface="Arial" panose="020B0604020202020204" pitchFamily="34" charset="0"/>
                <a:cs typeface="Arial" panose="020B0604020202020204" pitchFamily="34" charset="0"/>
              </a:rPr>
              <a:t> </a:t>
            </a:r>
            <a:r>
              <a:rPr lang="ru-RU" sz="1200" kern="0" dirty="0" err="1">
                <a:solidFill>
                  <a:srgbClr val="007F76"/>
                </a:solidFill>
                <a:latin typeface="Arial" panose="020B0604020202020204" pitchFamily="34" charset="0"/>
                <a:cs typeface="Arial" panose="020B0604020202020204" pitchFamily="34" charset="0"/>
              </a:rPr>
              <a:t>қолдана</a:t>
            </a:r>
            <a:r>
              <a:rPr lang="ru-RU" sz="1200" kern="0" dirty="0">
                <a:solidFill>
                  <a:srgbClr val="007F76"/>
                </a:solidFill>
                <a:latin typeface="Arial" panose="020B0604020202020204" pitchFamily="34" charset="0"/>
                <a:cs typeface="Arial" panose="020B0604020202020204" pitchFamily="34" charset="0"/>
              </a:rPr>
              <a:t> </a:t>
            </a:r>
            <a:r>
              <a:rPr lang="ru-RU" sz="1200" kern="0" dirty="0" err="1">
                <a:solidFill>
                  <a:srgbClr val="007F76"/>
                </a:solidFill>
                <a:latin typeface="Arial" panose="020B0604020202020204" pitchFamily="34" charset="0"/>
                <a:cs typeface="Arial" panose="020B0604020202020204" pitchFamily="34" charset="0"/>
              </a:rPr>
              <a:t>отырып</a:t>
            </a:r>
            <a:r>
              <a:rPr lang="ru-RU" sz="1200" kern="0" dirty="0">
                <a:solidFill>
                  <a:srgbClr val="007F76"/>
                </a:solidFill>
                <a:latin typeface="Arial" panose="020B0604020202020204" pitchFamily="34" charset="0"/>
                <a:cs typeface="Arial" panose="020B0604020202020204" pitchFamily="34" charset="0"/>
              </a:rPr>
              <a:t> </a:t>
            </a:r>
            <a:r>
              <a:rPr lang="ru-RU" sz="1200" kern="0" dirty="0" err="1">
                <a:solidFill>
                  <a:srgbClr val="007F76"/>
                </a:solidFill>
                <a:latin typeface="Arial" panose="020B0604020202020204" pitchFamily="34" charset="0"/>
                <a:cs typeface="Arial" panose="020B0604020202020204" pitchFamily="34" charset="0"/>
              </a:rPr>
              <a:t>жүргізілді</a:t>
            </a:r>
            <a:r>
              <a:rPr lang="ru-RU" sz="1200" kern="0" dirty="0">
                <a:solidFill>
                  <a:srgbClr val="007F76"/>
                </a:solidFill>
                <a:latin typeface="Arial" panose="020B0604020202020204" pitchFamily="34" charset="0"/>
                <a:cs typeface="Arial" panose="020B0604020202020204" pitchFamily="34" charset="0"/>
              </a:rPr>
              <a:t>.</a:t>
            </a:r>
          </a:p>
          <a:p>
            <a:pPr indent="354013" algn="just">
              <a:spcAft>
                <a:spcPts val="367"/>
              </a:spcAft>
            </a:pPr>
            <a:endParaRPr lang="ru-RU" sz="1200" kern="0" dirty="0">
              <a:solidFill>
                <a:srgbClr val="007F76"/>
              </a:solidFill>
              <a:latin typeface="Arial" panose="020B0604020202020204" pitchFamily="34" charset="0"/>
              <a:cs typeface="Arial" panose="020B0604020202020204" pitchFamily="34" charset="0"/>
            </a:endParaRPr>
          </a:p>
        </p:txBody>
      </p:sp>
    </p:spTree>
    <p:extLst>
      <p:ext uri="{BB962C8B-B14F-4D97-AF65-F5344CB8AC3E}">
        <p14:creationId xmlns:p14="http://schemas.microsoft.com/office/powerpoint/2010/main" val="2398140886"/>
      </p:ext>
    </p:extLst>
  </p:cSld>
  <p:clrMapOvr>
    <a:masterClrMapping/>
  </p:clrMapOvr>
</p:sld>
</file>

<file path=ppt/slides/slide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Заголовок 3">
            <a:extLst>
              <a:ext uri="{FF2B5EF4-FFF2-40B4-BE49-F238E27FC236}">
                <a16:creationId xmlns:a16="http://schemas.microsoft.com/office/drawing/2014/main" id="{CE0FCA87-ED6B-DAF9-C5C3-C586C4D0E1E7}"/>
              </a:ext>
            </a:extLst>
          </p:cNvPr>
          <p:cNvSpPr>
            <a:spLocks noGrp="1"/>
          </p:cNvSpPr>
          <p:nvPr>
            <p:ph type="title"/>
          </p:nvPr>
        </p:nvSpPr>
        <p:spPr/>
        <p:txBody>
          <a:bodyPr/>
          <a:lstStyle/>
          <a:p>
            <a:r>
              <a:rPr lang="ru-RU" dirty="0" err="1">
                <a:solidFill>
                  <a:srgbClr val="007F76"/>
                </a:solidFill>
              </a:rPr>
              <a:t>Қысқаша</a:t>
            </a:r>
            <a:r>
              <a:rPr lang="ru-RU" dirty="0">
                <a:solidFill>
                  <a:srgbClr val="007F76"/>
                </a:solidFill>
              </a:rPr>
              <a:t> </a:t>
            </a:r>
            <a:r>
              <a:rPr lang="ru-RU" dirty="0" err="1">
                <a:solidFill>
                  <a:srgbClr val="007F76"/>
                </a:solidFill>
              </a:rPr>
              <a:t>қорытындылар</a:t>
            </a:r>
            <a:endParaRPr lang="ru-KZ" dirty="0">
              <a:solidFill>
                <a:srgbClr val="007F76"/>
              </a:solidFill>
            </a:endParaRPr>
          </a:p>
        </p:txBody>
      </p:sp>
      <p:sp>
        <p:nvSpPr>
          <p:cNvPr id="3" name="Номер слайда 2">
            <a:extLst>
              <a:ext uri="{FF2B5EF4-FFF2-40B4-BE49-F238E27FC236}">
                <a16:creationId xmlns:a16="http://schemas.microsoft.com/office/drawing/2014/main" id="{0FE3E8E7-F31A-7D55-7372-1BEAD488D2B4}"/>
              </a:ext>
            </a:extLst>
          </p:cNvPr>
          <p:cNvSpPr>
            <a:spLocks noGrp="1"/>
          </p:cNvSpPr>
          <p:nvPr>
            <p:ph type="sldNum" sz="quarter" idx="12"/>
          </p:nvPr>
        </p:nvSpPr>
        <p:spPr/>
        <p:txBody>
          <a:bodyPr/>
          <a:lstStyle/>
          <a:p>
            <a:fld id="{4060C6F1-8618-4CCA-B45E-7B199C8F5830}" type="slidenum">
              <a:rPr lang="ru-RU" smtClean="0"/>
              <a:pPr/>
              <a:t>4</a:t>
            </a:fld>
            <a:r>
              <a:rPr lang="en-US" dirty="0"/>
              <a:t> </a:t>
            </a:r>
            <a:r>
              <a:rPr lang="ru-RU" dirty="0"/>
              <a:t>из 82</a:t>
            </a:r>
          </a:p>
        </p:txBody>
      </p:sp>
      <p:sp>
        <p:nvSpPr>
          <p:cNvPr id="4" name="TextBox 3">
            <a:extLst>
              <a:ext uri="{FF2B5EF4-FFF2-40B4-BE49-F238E27FC236}">
                <a16:creationId xmlns:a16="http://schemas.microsoft.com/office/drawing/2014/main" id="{D78F587B-F88C-2D6D-AD0C-8735BAA8B535}"/>
              </a:ext>
            </a:extLst>
          </p:cNvPr>
          <p:cNvSpPr txBox="1"/>
          <p:nvPr/>
        </p:nvSpPr>
        <p:spPr>
          <a:xfrm>
            <a:off x="200025" y="868226"/>
            <a:ext cx="11791950" cy="5527233"/>
          </a:xfrm>
          <a:prstGeom prst="rect">
            <a:avLst/>
          </a:prstGeom>
          <a:noFill/>
        </p:spPr>
        <p:txBody>
          <a:bodyPr wrap="square" lIns="72000" tIns="0" rIns="72000" bIns="0" rtlCol="0" anchor="ctr">
            <a:noAutofit/>
          </a:bodyPr>
          <a:lstStyle/>
          <a:p>
            <a:pPr marL="171450" indent="276225" algn="just">
              <a:lnSpc>
                <a:spcPct val="90000"/>
              </a:lnSpc>
              <a:spcAft>
                <a:spcPts val="1200"/>
              </a:spcAft>
              <a:buFont typeface="Arial" panose="020B0604020202020204" pitchFamily="34" charset="0"/>
              <a:buChar char="•"/>
              <a:tabLst>
                <a:tab pos="11839575" algn="l"/>
              </a:tabLst>
            </a:pPr>
            <a:r>
              <a:rPr lang="ru-RU" sz="1300" dirty="0" err="1">
                <a:solidFill>
                  <a:srgbClr val="007F76"/>
                </a:solidFill>
                <a:latin typeface="Arial" panose="020B0604020202020204" pitchFamily="34" charset="0"/>
                <a:cs typeface="Times New Roman" panose="02020603050405020304" pitchFamily="18" charset="0"/>
              </a:rPr>
              <a:t>Базалық</a:t>
            </a:r>
            <a:r>
              <a:rPr lang="ru-RU" sz="1300" dirty="0">
                <a:solidFill>
                  <a:srgbClr val="007F76"/>
                </a:solidFill>
                <a:latin typeface="Arial" panose="020B0604020202020204" pitchFamily="34" charset="0"/>
                <a:cs typeface="Times New Roman" panose="02020603050405020304" pitchFamily="18" charset="0"/>
              </a:rPr>
              <a:t> </a:t>
            </a:r>
            <a:r>
              <a:rPr lang="ru-RU" sz="1300" dirty="0" err="1">
                <a:solidFill>
                  <a:srgbClr val="007F76"/>
                </a:solidFill>
                <a:latin typeface="Arial" panose="020B0604020202020204" pitchFamily="34" charset="0"/>
                <a:cs typeface="Times New Roman" panose="02020603050405020304" pitchFamily="18" charset="0"/>
              </a:rPr>
              <a:t>сценарийдегі</a:t>
            </a:r>
            <a:r>
              <a:rPr lang="ru-RU" sz="1300" dirty="0">
                <a:solidFill>
                  <a:srgbClr val="007F76"/>
                </a:solidFill>
                <a:latin typeface="Arial" panose="020B0604020202020204" pitchFamily="34" charset="0"/>
                <a:cs typeface="Times New Roman" panose="02020603050405020304" pitchFamily="18" charset="0"/>
              </a:rPr>
              <a:t> </a:t>
            </a:r>
            <a:r>
              <a:rPr lang="ru-RU" sz="1300" dirty="0" err="1">
                <a:solidFill>
                  <a:srgbClr val="007F76"/>
                </a:solidFill>
                <a:latin typeface="Arial" panose="020B0604020202020204" pitchFamily="34" charset="0"/>
                <a:cs typeface="Times New Roman" panose="02020603050405020304" pitchFamily="18" charset="0"/>
              </a:rPr>
              <a:t>болжам</a:t>
            </a:r>
            <a:r>
              <a:rPr lang="ru-RU" sz="1300" dirty="0">
                <a:solidFill>
                  <a:srgbClr val="007F76"/>
                </a:solidFill>
                <a:latin typeface="Arial" panose="020B0604020202020204" pitchFamily="34" charset="0"/>
                <a:cs typeface="Times New Roman" panose="02020603050405020304" pitchFamily="18" charset="0"/>
              </a:rPr>
              <a:t> </a:t>
            </a:r>
            <a:r>
              <a:rPr lang="ru-RU" sz="1300" dirty="0" err="1">
                <a:solidFill>
                  <a:srgbClr val="007F76"/>
                </a:solidFill>
                <a:latin typeface="Arial" panose="020B0604020202020204" pitchFamily="34" charset="0"/>
                <a:cs typeface="Times New Roman" panose="02020603050405020304" pitchFamily="18" charset="0"/>
              </a:rPr>
              <a:t>аясында</a:t>
            </a:r>
            <a:r>
              <a:rPr lang="ru-RU" sz="1300" dirty="0">
                <a:solidFill>
                  <a:srgbClr val="007F76"/>
                </a:solidFill>
                <a:latin typeface="Arial" panose="020B0604020202020204" pitchFamily="34" charset="0"/>
                <a:cs typeface="Times New Roman" panose="02020603050405020304" pitchFamily="18" charset="0"/>
              </a:rPr>
              <a:t> </a:t>
            </a:r>
            <a:r>
              <a:rPr lang="ru-RU" sz="1300" dirty="0" err="1">
                <a:solidFill>
                  <a:srgbClr val="007F76"/>
                </a:solidFill>
                <a:latin typeface="Arial" panose="020B0604020202020204" pitchFamily="34" charset="0"/>
                <a:cs typeface="Times New Roman" panose="02020603050405020304" pitchFamily="18" charset="0"/>
              </a:rPr>
              <a:t>Электрондық</a:t>
            </a:r>
            <a:r>
              <a:rPr lang="ru-RU" sz="1300" dirty="0">
                <a:solidFill>
                  <a:srgbClr val="007F76"/>
                </a:solidFill>
                <a:latin typeface="Arial" panose="020B0604020202020204" pitchFamily="34" charset="0"/>
                <a:cs typeface="Times New Roman" panose="02020603050405020304" pitchFamily="18" charset="0"/>
              </a:rPr>
              <a:t> </a:t>
            </a:r>
            <a:r>
              <a:rPr lang="ru-RU" sz="1300" dirty="0" err="1">
                <a:solidFill>
                  <a:srgbClr val="007F76"/>
                </a:solidFill>
                <a:latin typeface="Arial" panose="020B0604020202020204" pitchFamily="34" charset="0"/>
                <a:cs typeface="Times New Roman" panose="02020603050405020304" pitchFamily="18" charset="0"/>
              </a:rPr>
              <a:t>еңбек</a:t>
            </a:r>
            <a:r>
              <a:rPr lang="ru-RU" sz="1300" dirty="0">
                <a:solidFill>
                  <a:srgbClr val="007F76"/>
                </a:solidFill>
                <a:latin typeface="Arial" panose="020B0604020202020204" pitchFamily="34" charset="0"/>
                <a:cs typeface="Times New Roman" panose="02020603050405020304" pitchFamily="18" charset="0"/>
              </a:rPr>
              <a:t> </a:t>
            </a:r>
            <a:r>
              <a:rPr lang="ru-RU" sz="1300" dirty="0" err="1">
                <a:solidFill>
                  <a:srgbClr val="007F76"/>
                </a:solidFill>
                <a:latin typeface="Arial" panose="020B0604020202020204" pitchFamily="34" charset="0"/>
                <a:cs typeface="Times New Roman" panose="02020603050405020304" pitchFamily="18" charset="0"/>
              </a:rPr>
              <a:t>биржасында</a:t>
            </a:r>
            <a:r>
              <a:rPr lang="ru-RU" sz="1300" dirty="0">
                <a:solidFill>
                  <a:srgbClr val="007F76"/>
                </a:solidFill>
                <a:latin typeface="Arial" panose="020B0604020202020204" pitchFamily="34" charset="0"/>
                <a:cs typeface="Times New Roman" panose="02020603050405020304" pitchFamily="18" charset="0"/>
              </a:rPr>
              <a:t> 2023 </a:t>
            </a:r>
            <a:r>
              <a:rPr lang="ru-RU" sz="1300" dirty="0" err="1">
                <a:solidFill>
                  <a:srgbClr val="007F76"/>
                </a:solidFill>
                <a:latin typeface="Arial" panose="020B0604020202020204" pitchFamily="34" charset="0"/>
                <a:cs typeface="Times New Roman" panose="02020603050405020304" pitchFamily="18" charset="0"/>
              </a:rPr>
              <a:t>жылы</a:t>
            </a:r>
            <a:r>
              <a:rPr lang="ru-RU" sz="1300" dirty="0">
                <a:solidFill>
                  <a:srgbClr val="007F76"/>
                </a:solidFill>
                <a:latin typeface="Arial" panose="020B0604020202020204" pitchFamily="34" charset="0"/>
                <a:cs typeface="Times New Roman" panose="02020603050405020304" pitchFamily="18" charset="0"/>
              </a:rPr>
              <a:t> </a:t>
            </a:r>
            <a:r>
              <a:rPr lang="ru-RU" sz="1300" dirty="0" err="1">
                <a:solidFill>
                  <a:srgbClr val="007F76"/>
                </a:solidFill>
                <a:latin typeface="Arial" panose="020B0604020202020204" pitchFamily="34" charset="0"/>
                <a:cs typeface="Times New Roman" panose="02020603050405020304" pitchFamily="18" charset="0"/>
              </a:rPr>
              <a:t>жарияланған</a:t>
            </a:r>
            <a:r>
              <a:rPr lang="ru-RU" sz="1300" dirty="0">
                <a:solidFill>
                  <a:srgbClr val="007F76"/>
                </a:solidFill>
                <a:latin typeface="Arial" panose="020B0604020202020204" pitchFamily="34" charset="0"/>
                <a:cs typeface="Times New Roman" panose="02020603050405020304" pitchFamily="18" charset="0"/>
              </a:rPr>
              <a:t> бос </a:t>
            </a:r>
            <a:r>
              <a:rPr lang="ru-RU" sz="1300" dirty="0" err="1">
                <a:solidFill>
                  <a:srgbClr val="007F76"/>
                </a:solidFill>
                <a:latin typeface="Arial" panose="020B0604020202020204" pitchFamily="34" charset="0"/>
                <a:cs typeface="Times New Roman" panose="02020603050405020304" pitchFamily="18" charset="0"/>
              </a:rPr>
              <a:t>жұмыс</a:t>
            </a:r>
            <a:r>
              <a:rPr lang="ru-RU" sz="1300" dirty="0">
                <a:solidFill>
                  <a:srgbClr val="007F76"/>
                </a:solidFill>
                <a:latin typeface="Arial" panose="020B0604020202020204" pitchFamily="34" charset="0"/>
                <a:cs typeface="Times New Roman" panose="02020603050405020304" pitchFamily="18" charset="0"/>
              </a:rPr>
              <a:t> </a:t>
            </a:r>
            <a:r>
              <a:rPr lang="ru-RU" sz="1300" dirty="0" err="1">
                <a:solidFill>
                  <a:srgbClr val="007F76"/>
                </a:solidFill>
                <a:latin typeface="Arial" panose="020B0604020202020204" pitchFamily="34" charset="0"/>
                <a:cs typeface="Times New Roman" panose="02020603050405020304" pitchFamily="18" charset="0"/>
              </a:rPr>
              <a:t>орындарының</a:t>
            </a:r>
            <a:r>
              <a:rPr lang="ru-RU" sz="1300" dirty="0">
                <a:solidFill>
                  <a:srgbClr val="007F76"/>
                </a:solidFill>
                <a:latin typeface="Arial" panose="020B0604020202020204" pitchFamily="34" charset="0"/>
                <a:cs typeface="Times New Roman" panose="02020603050405020304" pitchFamily="18" charset="0"/>
              </a:rPr>
              <a:t> ж</a:t>
            </a:r>
            <a:r>
              <a:rPr lang="kk-KZ" sz="1300" dirty="0">
                <a:solidFill>
                  <a:srgbClr val="007F76"/>
                </a:solidFill>
                <a:latin typeface="Arial" panose="020B0604020202020204" pitchFamily="34" charset="0"/>
                <a:cs typeface="Times New Roman" panose="02020603050405020304" pitchFamily="18" charset="0"/>
              </a:rPr>
              <a:t>алпы </a:t>
            </a:r>
            <a:r>
              <a:rPr lang="ru-RU" sz="1300" dirty="0">
                <a:solidFill>
                  <a:srgbClr val="007F76"/>
                </a:solidFill>
                <a:latin typeface="Arial" panose="020B0604020202020204" pitchFamily="34" charset="0"/>
                <a:cs typeface="Times New Roman" panose="02020603050405020304" pitchFamily="18" charset="0"/>
              </a:rPr>
              <a:t>саны 2023 </a:t>
            </a:r>
            <a:r>
              <a:rPr lang="ru-RU" sz="1300" dirty="0" err="1">
                <a:solidFill>
                  <a:srgbClr val="007F76"/>
                </a:solidFill>
                <a:latin typeface="Arial" panose="020B0604020202020204" pitchFamily="34" charset="0"/>
                <a:cs typeface="Times New Roman" panose="02020603050405020304" pitchFamily="18" charset="0"/>
              </a:rPr>
              <a:t>жылдың</a:t>
            </a:r>
            <a:r>
              <a:rPr lang="ru-RU" sz="1300" dirty="0">
                <a:solidFill>
                  <a:srgbClr val="007F76"/>
                </a:solidFill>
                <a:latin typeface="Arial" panose="020B0604020202020204" pitchFamily="34" charset="0"/>
                <a:cs typeface="Times New Roman" panose="02020603050405020304" pitchFamily="18" charset="0"/>
              </a:rPr>
              <a:t> I </a:t>
            </a:r>
            <a:r>
              <a:rPr lang="ru-RU" sz="1300" dirty="0" err="1">
                <a:solidFill>
                  <a:srgbClr val="007F76"/>
                </a:solidFill>
                <a:latin typeface="Arial" panose="020B0604020202020204" pitchFamily="34" charset="0"/>
                <a:cs typeface="Times New Roman" panose="02020603050405020304" pitchFamily="18" charset="0"/>
              </a:rPr>
              <a:t>тоқсанында</a:t>
            </a:r>
            <a:r>
              <a:rPr lang="ru-RU" sz="1300" dirty="0">
                <a:solidFill>
                  <a:srgbClr val="007F76"/>
                </a:solidFill>
                <a:latin typeface="Arial" panose="020B0604020202020204" pitchFamily="34" charset="0"/>
                <a:cs typeface="Times New Roman" panose="02020603050405020304" pitchFamily="18" charset="0"/>
              </a:rPr>
              <a:t> </a:t>
            </a:r>
            <a:r>
              <a:rPr lang="ru-RU" sz="1300" dirty="0" err="1">
                <a:solidFill>
                  <a:srgbClr val="007F76"/>
                </a:solidFill>
                <a:latin typeface="Arial" panose="020B0604020202020204" pitchFamily="34" charset="0"/>
                <a:cs typeface="Times New Roman" panose="02020603050405020304" pitchFamily="18" charset="0"/>
              </a:rPr>
              <a:t>орналастырылған</a:t>
            </a:r>
            <a:r>
              <a:rPr lang="ru-RU" sz="1300" dirty="0">
                <a:solidFill>
                  <a:srgbClr val="007F76"/>
                </a:solidFill>
                <a:latin typeface="Arial" panose="020B0604020202020204" pitchFamily="34" charset="0"/>
                <a:cs typeface="Times New Roman" panose="02020603050405020304" pitchFamily="18" charset="0"/>
              </a:rPr>
              <a:t> 220 </a:t>
            </a:r>
            <a:r>
              <a:rPr lang="ru-RU" sz="1300" dirty="0" err="1">
                <a:solidFill>
                  <a:srgbClr val="007F76"/>
                </a:solidFill>
                <a:latin typeface="Arial" panose="020B0604020202020204" pitchFamily="34" charset="0"/>
                <a:cs typeface="Times New Roman" panose="02020603050405020304" pitchFamily="18" charset="0"/>
              </a:rPr>
              <a:t>мың</a:t>
            </a:r>
            <a:r>
              <a:rPr lang="ru-RU" sz="1300" dirty="0">
                <a:solidFill>
                  <a:srgbClr val="007F76"/>
                </a:solidFill>
                <a:latin typeface="Arial" panose="020B0604020202020204" pitchFamily="34" charset="0"/>
                <a:cs typeface="Times New Roman" panose="02020603050405020304" pitchFamily="18" charset="0"/>
              </a:rPr>
              <a:t> бос </a:t>
            </a:r>
            <a:r>
              <a:rPr lang="ru-RU" sz="1300" dirty="0" err="1">
                <a:solidFill>
                  <a:srgbClr val="007F76"/>
                </a:solidFill>
                <a:latin typeface="Arial" panose="020B0604020202020204" pitchFamily="34" charset="0"/>
                <a:cs typeface="Times New Roman" panose="02020603050405020304" pitchFamily="18" charset="0"/>
              </a:rPr>
              <a:t>жұмыс</a:t>
            </a:r>
            <a:r>
              <a:rPr lang="ru-RU" sz="1300" dirty="0">
                <a:solidFill>
                  <a:srgbClr val="007F76"/>
                </a:solidFill>
                <a:latin typeface="Arial" panose="020B0604020202020204" pitchFamily="34" charset="0"/>
                <a:cs typeface="Times New Roman" panose="02020603050405020304" pitchFamily="18" charset="0"/>
              </a:rPr>
              <a:t> </a:t>
            </a:r>
            <a:r>
              <a:rPr lang="ru-RU" sz="1300" dirty="0" err="1">
                <a:solidFill>
                  <a:srgbClr val="007F76"/>
                </a:solidFill>
                <a:latin typeface="Arial" panose="020B0604020202020204" pitchFamily="34" charset="0"/>
                <a:cs typeface="Times New Roman" panose="02020603050405020304" pitchFamily="18" charset="0"/>
              </a:rPr>
              <a:t>орнын</a:t>
            </a:r>
            <a:r>
              <a:rPr lang="ru-RU" sz="1300" dirty="0">
                <a:solidFill>
                  <a:srgbClr val="007F76"/>
                </a:solidFill>
                <a:latin typeface="Arial" panose="020B0604020202020204" pitchFamily="34" charset="0"/>
                <a:cs typeface="Times New Roman" panose="02020603050405020304" pitchFamily="18" charset="0"/>
              </a:rPr>
              <a:t> </a:t>
            </a:r>
            <a:r>
              <a:rPr lang="ru-RU" sz="1300" dirty="0" err="1">
                <a:solidFill>
                  <a:srgbClr val="007F76"/>
                </a:solidFill>
                <a:latin typeface="Arial" panose="020B0604020202020204" pitchFamily="34" charset="0"/>
                <a:cs typeface="Times New Roman" panose="02020603050405020304" pitchFamily="18" charset="0"/>
              </a:rPr>
              <a:t>қоса</a:t>
            </a:r>
            <a:r>
              <a:rPr lang="ru-RU" sz="1300" dirty="0">
                <a:solidFill>
                  <a:srgbClr val="007F76"/>
                </a:solidFill>
                <a:latin typeface="Arial" panose="020B0604020202020204" pitchFamily="34" charset="0"/>
                <a:cs typeface="Times New Roman" panose="02020603050405020304" pitchFamily="18" charset="0"/>
              </a:rPr>
              <a:t> </a:t>
            </a:r>
            <a:r>
              <a:rPr lang="ru-RU" sz="1300" dirty="0" err="1">
                <a:solidFill>
                  <a:srgbClr val="007F76"/>
                </a:solidFill>
                <a:latin typeface="Arial" panose="020B0604020202020204" pitchFamily="34" charset="0"/>
                <a:cs typeface="Times New Roman" panose="02020603050405020304" pitchFamily="18" charset="0"/>
              </a:rPr>
              <a:t>алғанда</a:t>
            </a:r>
            <a:r>
              <a:rPr lang="ru-RU" sz="1300" dirty="0">
                <a:solidFill>
                  <a:srgbClr val="007F76"/>
                </a:solidFill>
                <a:latin typeface="Arial" panose="020B0604020202020204" pitchFamily="34" charset="0"/>
                <a:cs typeface="Times New Roman" panose="02020603050405020304" pitchFamily="18" charset="0"/>
              </a:rPr>
              <a:t> </a:t>
            </a:r>
            <a:r>
              <a:rPr lang="ru-RU" sz="1300" b="1" dirty="0">
                <a:solidFill>
                  <a:srgbClr val="007F76"/>
                </a:solidFill>
                <a:latin typeface="Arial" panose="020B0604020202020204" pitchFamily="34" charset="0"/>
                <a:cs typeface="Times New Roman" panose="02020603050405020304" pitchFamily="18" charset="0"/>
              </a:rPr>
              <a:t>1 млн 103 </a:t>
            </a:r>
            <a:r>
              <a:rPr lang="ru-RU" sz="1300" b="1" dirty="0" err="1">
                <a:solidFill>
                  <a:srgbClr val="007F76"/>
                </a:solidFill>
                <a:latin typeface="Arial" panose="020B0604020202020204" pitchFamily="34" charset="0"/>
                <a:cs typeface="Times New Roman" panose="02020603050405020304" pitchFamily="18" charset="0"/>
              </a:rPr>
              <a:t>мың</a:t>
            </a:r>
            <a:r>
              <a:rPr lang="ru-RU" sz="1300" b="1" dirty="0">
                <a:solidFill>
                  <a:srgbClr val="007F76"/>
                </a:solidFill>
                <a:latin typeface="Arial" panose="020B0604020202020204" pitchFamily="34" charset="0"/>
                <a:cs typeface="Times New Roman" panose="02020603050405020304" pitchFamily="18" charset="0"/>
              </a:rPr>
              <a:t> </a:t>
            </a:r>
            <a:r>
              <a:rPr lang="ru-RU" sz="1300" dirty="0" err="1">
                <a:solidFill>
                  <a:srgbClr val="007F76"/>
                </a:solidFill>
                <a:latin typeface="Arial" panose="020B0604020202020204" pitchFamily="34" charset="0"/>
                <a:cs typeface="Times New Roman" panose="02020603050405020304" pitchFamily="18" charset="0"/>
              </a:rPr>
              <a:t>бірлікті</a:t>
            </a:r>
            <a:r>
              <a:rPr lang="ru-RU" sz="1300" dirty="0">
                <a:solidFill>
                  <a:srgbClr val="007F76"/>
                </a:solidFill>
                <a:latin typeface="Arial" panose="020B0604020202020204" pitchFamily="34" charset="0"/>
                <a:cs typeface="Times New Roman" panose="02020603050405020304" pitchFamily="18" charset="0"/>
              </a:rPr>
              <a:t> </a:t>
            </a:r>
            <a:r>
              <a:rPr lang="ru-RU" sz="1300" dirty="0" err="1">
                <a:solidFill>
                  <a:srgbClr val="007F76"/>
                </a:solidFill>
                <a:latin typeface="Arial" panose="020B0604020202020204" pitchFamily="34" charset="0"/>
                <a:cs typeface="Times New Roman" panose="02020603050405020304" pitchFamily="18" charset="0"/>
              </a:rPr>
              <a:t>құрайды</a:t>
            </a:r>
            <a:r>
              <a:rPr lang="ru-RU" sz="1300" dirty="0">
                <a:solidFill>
                  <a:srgbClr val="007F76"/>
                </a:solidFill>
                <a:latin typeface="Arial" panose="020B0604020202020204" pitchFamily="34" charset="0"/>
                <a:cs typeface="Times New Roman" panose="02020603050405020304" pitchFamily="18" charset="0"/>
              </a:rPr>
              <a:t> </a:t>
            </a:r>
            <a:r>
              <a:rPr lang="ru-RU" sz="1300" dirty="0" err="1">
                <a:solidFill>
                  <a:srgbClr val="007F76"/>
                </a:solidFill>
                <a:latin typeface="Arial" panose="020B0604020202020204" pitchFamily="34" charset="0"/>
                <a:cs typeface="Times New Roman" panose="02020603050405020304" pitchFamily="18" charset="0"/>
              </a:rPr>
              <a:t>деп</a:t>
            </a:r>
            <a:r>
              <a:rPr lang="ru-RU" sz="1300" dirty="0">
                <a:solidFill>
                  <a:srgbClr val="007F76"/>
                </a:solidFill>
                <a:latin typeface="Arial" panose="020B0604020202020204" pitchFamily="34" charset="0"/>
                <a:cs typeface="Times New Roman" panose="02020603050405020304" pitchFamily="18" charset="0"/>
              </a:rPr>
              <a:t> </a:t>
            </a:r>
            <a:r>
              <a:rPr lang="ru-RU" sz="1300" dirty="0" err="1">
                <a:solidFill>
                  <a:srgbClr val="007F76"/>
                </a:solidFill>
                <a:latin typeface="Arial" panose="020B0604020202020204" pitchFamily="34" charset="0"/>
                <a:cs typeface="Times New Roman" panose="02020603050405020304" pitchFamily="18" charset="0"/>
              </a:rPr>
              <a:t>күтілуде</a:t>
            </a:r>
            <a:r>
              <a:rPr lang="ru-RU" sz="1300" dirty="0">
                <a:solidFill>
                  <a:srgbClr val="007F76"/>
                </a:solidFill>
                <a:latin typeface="Arial" panose="020B0604020202020204" pitchFamily="34" charset="0"/>
                <a:cs typeface="Times New Roman" panose="02020603050405020304" pitchFamily="18" charset="0"/>
              </a:rPr>
              <a:t>. </a:t>
            </a:r>
            <a:r>
              <a:rPr lang="kk-KZ" sz="1300" dirty="0">
                <a:solidFill>
                  <a:srgbClr val="007F76"/>
                </a:solidFill>
                <a:latin typeface="Arial" panose="020B0604020202020204" pitchFamily="34" charset="0"/>
                <a:cs typeface="Times New Roman" panose="02020603050405020304" pitchFamily="18" charset="0"/>
              </a:rPr>
              <a:t>Бұл ретте оптимистік сценарий бойынша 2023 жылы бос жұмыс орындарының жалпы саны </a:t>
            </a:r>
            <a:r>
              <a:rPr lang="kk-KZ" sz="1300" b="1" dirty="0">
                <a:solidFill>
                  <a:srgbClr val="007F76"/>
                </a:solidFill>
                <a:latin typeface="Arial" panose="020B0604020202020204" pitchFamily="34" charset="0"/>
                <a:cs typeface="Times New Roman" panose="02020603050405020304" pitchFamily="18" charset="0"/>
              </a:rPr>
              <a:t>1 млн 165 мың </a:t>
            </a:r>
            <a:r>
              <a:rPr lang="kk-KZ" sz="1300" dirty="0">
                <a:solidFill>
                  <a:srgbClr val="007F76"/>
                </a:solidFill>
                <a:latin typeface="Arial" panose="020B0604020202020204" pitchFamily="34" charset="0"/>
                <a:cs typeface="Times New Roman" panose="02020603050405020304" pitchFamily="18" charset="0"/>
              </a:rPr>
              <a:t>бірлікті, пессимистік сценарий бойынша – </a:t>
            </a:r>
            <a:r>
              <a:rPr lang="kk-KZ" sz="1300" b="1" dirty="0">
                <a:solidFill>
                  <a:srgbClr val="007F76"/>
                </a:solidFill>
                <a:latin typeface="Arial" panose="020B0604020202020204" pitchFamily="34" charset="0"/>
                <a:cs typeface="Times New Roman" panose="02020603050405020304" pitchFamily="18" charset="0"/>
              </a:rPr>
              <a:t>1 млн 44 мың</a:t>
            </a:r>
            <a:r>
              <a:rPr lang="kk-KZ" sz="1300" dirty="0">
                <a:solidFill>
                  <a:srgbClr val="007F76"/>
                </a:solidFill>
                <a:latin typeface="Arial" panose="020B0604020202020204" pitchFamily="34" charset="0"/>
                <a:cs typeface="Times New Roman" panose="02020603050405020304" pitchFamily="18" charset="0"/>
              </a:rPr>
              <a:t> бірлікті құрайды. Осылайша, бос жұмыс орындарының саны 2022 жылмен салыстырғанда </a:t>
            </a:r>
            <a:r>
              <a:rPr lang="kk-KZ" sz="1300" b="1" dirty="0">
                <a:solidFill>
                  <a:srgbClr val="007F76"/>
                </a:solidFill>
                <a:latin typeface="Arial" panose="020B0604020202020204" pitchFamily="34" charset="0"/>
                <a:cs typeface="Times New Roman" panose="02020603050405020304" pitchFamily="18" charset="0"/>
              </a:rPr>
              <a:t>97% - дан 108% - ға </a:t>
            </a:r>
            <a:r>
              <a:rPr lang="kk-KZ" sz="1300" dirty="0">
                <a:solidFill>
                  <a:srgbClr val="007F76"/>
                </a:solidFill>
                <a:latin typeface="Arial" panose="020B0604020202020204" pitchFamily="34" charset="0"/>
                <a:cs typeface="Times New Roman" panose="02020603050405020304" pitchFamily="18" charset="0"/>
              </a:rPr>
              <a:t>дейін болады.</a:t>
            </a:r>
            <a:endParaRPr lang="ru-RU" sz="1300" dirty="0">
              <a:solidFill>
                <a:srgbClr val="007F76"/>
              </a:solidFill>
              <a:latin typeface="Arial" panose="020B0604020202020204" pitchFamily="34" charset="0"/>
              <a:cs typeface="Times New Roman" panose="02020603050405020304" pitchFamily="18" charset="0"/>
            </a:endParaRPr>
          </a:p>
          <a:p>
            <a:pPr marL="171450" indent="276225" algn="just">
              <a:lnSpc>
                <a:spcPct val="90000"/>
              </a:lnSpc>
              <a:spcAft>
                <a:spcPts val="1200"/>
              </a:spcAft>
              <a:buFont typeface="Arial" panose="020B0604020202020204" pitchFamily="34" charset="0"/>
              <a:buChar char="•"/>
              <a:tabLst>
                <a:tab pos="11839575" algn="l"/>
              </a:tabLst>
            </a:pPr>
            <a:r>
              <a:rPr lang="kk-KZ" sz="1300" dirty="0">
                <a:solidFill>
                  <a:srgbClr val="007F76"/>
                </a:solidFill>
                <a:latin typeface="Arial" panose="020B0604020202020204" pitchFamily="34" charset="0"/>
                <a:cs typeface="Times New Roman" panose="02020603050405020304" pitchFamily="18" charset="0"/>
              </a:rPr>
              <a:t>Бірінші тоқсанды есепке алмағанда, жыл соңына дейін базалық сценарийдегі </a:t>
            </a:r>
            <a:r>
              <a:rPr lang="kk-KZ" sz="1300" b="1" dirty="0">
                <a:solidFill>
                  <a:srgbClr val="007F76"/>
                </a:solidFill>
                <a:latin typeface="Arial" panose="020B0604020202020204" pitchFamily="34" charset="0"/>
                <a:cs typeface="Times New Roman" panose="02020603050405020304" pitchFamily="18" charset="0"/>
              </a:rPr>
              <a:t>883 мың </a:t>
            </a:r>
            <a:r>
              <a:rPr lang="kk-KZ" sz="1300" dirty="0">
                <a:solidFill>
                  <a:srgbClr val="007F76"/>
                </a:solidFill>
                <a:latin typeface="Arial" panose="020B0604020202020204" pitchFamily="34" charset="0"/>
                <a:cs typeface="Times New Roman" panose="02020603050405020304" pitchFamily="18" charset="0"/>
              </a:rPr>
              <a:t>бірлікті санағанда </a:t>
            </a:r>
            <a:r>
              <a:rPr lang="kk-KZ" sz="1300" b="1" dirty="0">
                <a:solidFill>
                  <a:srgbClr val="007F76"/>
                </a:solidFill>
                <a:latin typeface="Arial" panose="020B0604020202020204" pitchFamily="34" charset="0"/>
                <a:cs typeface="Times New Roman" panose="02020603050405020304" pitchFamily="18" charset="0"/>
              </a:rPr>
              <a:t>824-тен 944 мыңға </a:t>
            </a:r>
            <a:r>
              <a:rPr lang="kk-KZ" sz="1300" dirty="0">
                <a:solidFill>
                  <a:srgbClr val="007F76"/>
                </a:solidFill>
                <a:latin typeface="Arial" panose="020B0604020202020204" pitchFamily="34" charset="0"/>
                <a:cs typeface="Times New Roman" panose="02020603050405020304" pitchFamily="18" charset="0"/>
              </a:rPr>
              <a:t>дейін бос жұмыс орны орналастырылады деп күтілуде. III және IV тоқсанда жарияланатын бос жұмыс орындарының саны 2023 жылдың бірінші тоқсанымен салыстырғанда III тоқсанда </a:t>
            </a:r>
            <a:r>
              <a:rPr lang="kk-KZ" sz="1300" b="1" dirty="0">
                <a:solidFill>
                  <a:srgbClr val="007F76"/>
                </a:solidFill>
                <a:latin typeface="Arial" panose="020B0604020202020204" pitchFamily="34" charset="0"/>
                <a:cs typeface="Times New Roman" panose="02020603050405020304" pitchFamily="18" charset="0"/>
              </a:rPr>
              <a:t>28-46%-ға </a:t>
            </a:r>
            <a:r>
              <a:rPr lang="kk-KZ" sz="1300" dirty="0">
                <a:solidFill>
                  <a:srgbClr val="007F76"/>
                </a:solidFill>
                <a:latin typeface="Arial" panose="020B0604020202020204" pitchFamily="34" charset="0"/>
                <a:cs typeface="Times New Roman" panose="02020603050405020304" pitchFamily="18" charset="0"/>
              </a:rPr>
              <a:t>және бірінші тоқсанмен салыстырғанда IV тоқсанда </a:t>
            </a:r>
            <a:r>
              <a:rPr lang="kk-KZ" sz="1300" b="1" dirty="0">
                <a:solidFill>
                  <a:srgbClr val="007F76"/>
                </a:solidFill>
                <a:latin typeface="Arial" panose="020B0604020202020204" pitchFamily="34" charset="0"/>
                <a:cs typeface="Times New Roman" panose="02020603050405020304" pitchFamily="18" charset="0"/>
              </a:rPr>
              <a:t>45-64%-ға </a:t>
            </a:r>
            <a:r>
              <a:rPr lang="kk-KZ" sz="1300" dirty="0">
                <a:solidFill>
                  <a:srgbClr val="007F76"/>
                </a:solidFill>
                <a:latin typeface="Arial" panose="020B0604020202020204" pitchFamily="34" charset="0"/>
                <a:cs typeface="Times New Roman" panose="02020603050405020304" pitchFamily="18" charset="0"/>
              </a:rPr>
              <a:t>өседі деп күтілуде. </a:t>
            </a:r>
            <a:endParaRPr lang="ru-RU" sz="1300" dirty="0">
              <a:solidFill>
                <a:srgbClr val="007F76"/>
              </a:solidFill>
              <a:latin typeface="Arial" panose="020B0604020202020204" pitchFamily="34" charset="0"/>
              <a:cs typeface="Times New Roman" panose="02020603050405020304" pitchFamily="18" charset="0"/>
            </a:endParaRPr>
          </a:p>
          <a:p>
            <a:pPr marL="171450" indent="276225" algn="just">
              <a:lnSpc>
                <a:spcPct val="90000"/>
              </a:lnSpc>
              <a:spcAft>
                <a:spcPts val="1200"/>
              </a:spcAft>
              <a:buFont typeface="Arial" panose="020B0604020202020204" pitchFamily="34" charset="0"/>
              <a:buChar char="•"/>
              <a:tabLst>
                <a:tab pos="11839575" algn="l"/>
              </a:tabLst>
            </a:pPr>
            <a:r>
              <a:rPr lang="kk-KZ" sz="1300" dirty="0">
                <a:solidFill>
                  <a:srgbClr val="007F76"/>
                </a:solidFill>
                <a:latin typeface="Arial" panose="020B0604020202020204" pitchFamily="34" charset="0"/>
                <a:cs typeface="Times New Roman" panose="02020603050405020304" pitchFamily="18" charset="0"/>
              </a:rPr>
              <a:t>Өңірлік тұрғыдан қарастырғанда </a:t>
            </a:r>
            <a:r>
              <a:rPr lang="kk-KZ" sz="1300" b="1" dirty="0">
                <a:solidFill>
                  <a:srgbClr val="007F76"/>
                </a:solidFill>
                <a:latin typeface="Arial" panose="020B0604020202020204" pitchFamily="34" charset="0"/>
                <a:cs typeface="Times New Roman" panose="02020603050405020304" pitchFamily="18" charset="0"/>
              </a:rPr>
              <a:t>Астана</a:t>
            </a:r>
            <a:r>
              <a:rPr lang="kk-KZ" sz="1300" dirty="0">
                <a:solidFill>
                  <a:srgbClr val="007F76"/>
                </a:solidFill>
                <a:latin typeface="Arial" panose="020B0604020202020204" pitchFamily="34" charset="0"/>
                <a:cs typeface="Times New Roman" panose="02020603050405020304" pitchFamily="18" charset="0"/>
              </a:rPr>
              <a:t> және </a:t>
            </a:r>
            <a:r>
              <a:rPr lang="kk-KZ" sz="1300" b="1" dirty="0">
                <a:solidFill>
                  <a:srgbClr val="007F76"/>
                </a:solidFill>
                <a:latin typeface="Arial" panose="020B0604020202020204" pitchFamily="34" charset="0"/>
                <a:cs typeface="Times New Roman" panose="02020603050405020304" pitchFamily="18" charset="0"/>
              </a:rPr>
              <a:t>Алматы қалаларында</a:t>
            </a:r>
            <a:r>
              <a:rPr lang="kk-KZ" sz="1300" dirty="0">
                <a:solidFill>
                  <a:srgbClr val="007F76"/>
                </a:solidFill>
                <a:latin typeface="Arial" panose="020B0604020202020204" pitchFamily="34" charset="0"/>
                <a:cs typeface="Times New Roman" panose="02020603050405020304" pitchFamily="18" charset="0"/>
              </a:rPr>
              <a:t> (сценарийге байланысты Қазақстан бойынша бос жұмыс орындарының жалпы санының 10-12% -ы), сондай-ақ </a:t>
            </a:r>
            <a:r>
              <a:rPr lang="kk-KZ" sz="1300" b="1" dirty="0">
                <a:solidFill>
                  <a:srgbClr val="007F76"/>
                </a:solidFill>
                <a:latin typeface="Arial" panose="020B0604020202020204" pitchFamily="34" charset="0"/>
                <a:cs typeface="Times New Roman" panose="02020603050405020304" pitchFamily="18" charset="0"/>
              </a:rPr>
              <a:t>Қостанай</a:t>
            </a:r>
            <a:r>
              <a:rPr lang="kk-KZ" sz="1300" dirty="0">
                <a:solidFill>
                  <a:srgbClr val="007F76"/>
                </a:solidFill>
                <a:latin typeface="Arial" panose="020B0604020202020204" pitchFamily="34" charset="0"/>
                <a:cs typeface="Times New Roman" panose="02020603050405020304" pitchFamily="18" charset="0"/>
              </a:rPr>
              <a:t> (10%) және </a:t>
            </a:r>
            <a:r>
              <a:rPr lang="kk-KZ" sz="1300" b="1" dirty="0">
                <a:solidFill>
                  <a:srgbClr val="007F76"/>
                </a:solidFill>
                <a:latin typeface="Arial" panose="020B0604020202020204" pitchFamily="34" charset="0"/>
                <a:cs typeface="Times New Roman" panose="02020603050405020304" pitchFamily="18" charset="0"/>
              </a:rPr>
              <a:t>Қарағанды</a:t>
            </a:r>
            <a:r>
              <a:rPr lang="kk-KZ" sz="1300" dirty="0">
                <a:solidFill>
                  <a:srgbClr val="007F76"/>
                </a:solidFill>
                <a:latin typeface="Arial" panose="020B0604020202020204" pitchFamily="34" charset="0"/>
                <a:cs typeface="Times New Roman" panose="02020603050405020304" pitchFamily="18" charset="0"/>
              </a:rPr>
              <a:t> (8%) облыстарында тіркелген ұйымдар мен кәсіпкерлерден бос жұмыс орындарының ең көп саны күтіледі, бұл аймақтарға жалпы алғанда </a:t>
            </a:r>
            <a:r>
              <a:rPr lang="kk-KZ" sz="1300" b="1" dirty="0">
                <a:solidFill>
                  <a:srgbClr val="007F76"/>
                </a:solidFill>
                <a:latin typeface="Arial" panose="020B0604020202020204" pitchFamily="34" charset="0"/>
                <a:cs typeface="Times New Roman" panose="02020603050405020304" pitchFamily="18" charset="0"/>
              </a:rPr>
              <a:t>403-тен 479 мыңға </a:t>
            </a:r>
            <a:r>
              <a:rPr lang="kk-KZ" sz="1300" dirty="0">
                <a:solidFill>
                  <a:srgbClr val="007F76"/>
                </a:solidFill>
                <a:latin typeface="Arial" panose="020B0604020202020204" pitchFamily="34" charset="0"/>
                <a:cs typeface="Times New Roman" panose="02020603050405020304" pitchFamily="18" charset="0"/>
              </a:rPr>
              <a:t>дейін немесе олардың жалпы санынан </a:t>
            </a:r>
            <a:r>
              <a:rPr lang="kk-KZ" sz="1300" b="1" dirty="0">
                <a:solidFill>
                  <a:srgbClr val="007F76"/>
                </a:solidFill>
                <a:latin typeface="Arial" panose="020B0604020202020204" pitchFamily="34" charset="0"/>
                <a:cs typeface="Times New Roman" panose="02020603050405020304" pitchFamily="18" charset="0"/>
              </a:rPr>
              <a:t>38-ден 40% -на </a:t>
            </a:r>
            <a:r>
              <a:rPr lang="kk-KZ" sz="1300" dirty="0">
                <a:solidFill>
                  <a:srgbClr val="007F76"/>
                </a:solidFill>
                <a:latin typeface="Arial" panose="020B0604020202020204" pitchFamily="34" charset="0"/>
                <a:cs typeface="Times New Roman" panose="02020603050405020304" pitchFamily="18" charset="0"/>
              </a:rPr>
              <a:t>дейін бос жұмыс орны келеді. </a:t>
            </a:r>
            <a:endParaRPr lang="ru-RU" sz="1300" dirty="0">
              <a:solidFill>
                <a:srgbClr val="007F76"/>
              </a:solidFill>
              <a:latin typeface="Arial" panose="020B0604020202020204" pitchFamily="34" charset="0"/>
              <a:cs typeface="Times New Roman" panose="02020603050405020304" pitchFamily="18" charset="0"/>
            </a:endParaRPr>
          </a:p>
          <a:p>
            <a:pPr marL="171450" indent="276225" algn="just">
              <a:lnSpc>
                <a:spcPct val="90000"/>
              </a:lnSpc>
              <a:spcAft>
                <a:spcPts val="1200"/>
              </a:spcAft>
              <a:buFont typeface="Arial" panose="020B0604020202020204" pitchFamily="34" charset="0"/>
              <a:buChar char="•"/>
              <a:tabLst>
                <a:tab pos="11839575" algn="l"/>
              </a:tabLst>
            </a:pPr>
            <a:r>
              <a:rPr lang="kk-KZ" sz="1300" dirty="0">
                <a:solidFill>
                  <a:srgbClr val="007F76"/>
                </a:solidFill>
                <a:latin typeface="Arial" panose="020B0604020202020204" pitchFamily="34" charset="0"/>
                <a:cs typeface="Times New Roman" panose="02020603050405020304" pitchFamily="18" charset="0"/>
              </a:rPr>
              <a:t>Бос жұмыс орындарының ең аз саны </a:t>
            </a:r>
            <a:r>
              <a:rPr lang="kk-KZ" sz="1300" b="1" dirty="0">
                <a:solidFill>
                  <a:srgbClr val="007F76"/>
                </a:solidFill>
                <a:latin typeface="Arial" panose="020B0604020202020204" pitchFamily="34" charset="0"/>
                <a:cs typeface="Times New Roman" panose="02020603050405020304" pitchFamily="18" charset="0"/>
              </a:rPr>
              <a:t>Ұлытау</a:t>
            </a:r>
            <a:r>
              <a:rPr lang="kk-KZ" sz="1300" dirty="0">
                <a:solidFill>
                  <a:srgbClr val="007F76"/>
                </a:solidFill>
                <a:latin typeface="Arial" panose="020B0604020202020204" pitchFamily="34" charset="0"/>
                <a:cs typeface="Times New Roman" panose="02020603050405020304" pitchFamily="18" charset="0"/>
              </a:rPr>
              <a:t> облысында (15,8-ден 16,6 мыңға дейін), </a:t>
            </a:r>
            <a:r>
              <a:rPr lang="kk-KZ" sz="1300" b="1" dirty="0">
                <a:solidFill>
                  <a:srgbClr val="007F76"/>
                </a:solidFill>
                <a:latin typeface="Arial" panose="020B0604020202020204" pitchFamily="34" charset="0"/>
                <a:cs typeface="Times New Roman" panose="02020603050405020304" pitchFamily="18" charset="0"/>
              </a:rPr>
              <a:t>Абай</a:t>
            </a:r>
            <a:r>
              <a:rPr lang="kk-KZ" sz="1300" dirty="0">
                <a:solidFill>
                  <a:srgbClr val="007F76"/>
                </a:solidFill>
                <a:latin typeface="Arial" panose="020B0604020202020204" pitchFamily="34" charset="0"/>
                <a:cs typeface="Times New Roman" panose="02020603050405020304" pitchFamily="18" charset="0"/>
              </a:rPr>
              <a:t> (19,5-тен 21,8 мыңға дейін), </a:t>
            </a:r>
            <a:r>
              <a:rPr lang="kk-KZ" sz="1300" b="1" dirty="0">
                <a:solidFill>
                  <a:srgbClr val="007F76"/>
                </a:solidFill>
                <a:latin typeface="Arial" panose="020B0604020202020204" pitchFamily="34" charset="0"/>
                <a:cs typeface="Times New Roman" panose="02020603050405020304" pitchFamily="18" charset="0"/>
              </a:rPr>
              <a:t>Маңғыстау</a:t>
            </a:r>
            <a:r>
              <a:rPr lang="kk-KZ" sz="1300" dirty="0">
                <a:solidFill>
                  <a:srgbClr val="007F76"/>
                </a:solidFill>
                <a:latin typeface="Arial" panose="020B0604020202020204" pitchFamily="34" charset="0"/>
                <a:cs typeface="Times New Roman" panose="02020603050405020304" pitchFamily="18" charset="0"/>
              </a:rPr>
              <a:t> облысында (27,2-ден 30,1 мыңға дейін) және </a:t>
            </a:r>
            <a:r>
              <a:rPr lang="kk-KZ" sz="1300" b="1" dirty="0">
                <a:solidFill>
                  <a:srgbClr val="007F76"/>
                </a:solidFill>
                <a:latin typeface="Arial" panose="020B0604020202020204" pitchFamily="34" charset="0"/>
                <a:cs typeface="Times New Roman" panose="02020603050405020304" pitchFamily="18" charset="0"/>
              </a:rPr>
              <a:t>Жетісу</a:t>
            </a:r>
            <a:r>
              <a:rPr lang="kk-KZ" sz="1300" dirty="0">
                <a:solidFill>
                  <a:srgbClr val="007F76"/>
                </a:solidFill>
                <a:latin typeface="Arial" panose="020B0604020202020204" pitchFamily="34" charset="0"/>
                <a:cs typeface="Times New Roman" panose="02020603050405020304" pitchFamily="18" charset="0"/>
              </a:rPr>
              <a:t> облысында (28,7-ден 30,7 мыңға дейін) күтілуде. Бұл өңірлердің үлесі орналастырылған бос жұмыс орындарының жалпы санының шамамен </a:t>
            </a:r>
            <a:r>
              <a:rPr lang="kk-KZ" sz="1300" b="1" dirty="0">
                <a:solidFill>
                  <a:srgbClr val="007F76"/>
                </a:solidFill>
                <a:latin typeface="Arial" panose="020B0604020202020204" pitchFamily="34" charset="0"/>
                <a:cs typeface="Times New Roman" panose="02020603050405020304" pitchFamily="18" charset="0"/>
              </a:rPr>
              <a:t>8,6%</a:t>
            </a:r>
            <a:r>
              <a:rPr lang="kk-KZ" sz="1300" dirty="0">
                <a:solidFill>
                  <a:srgbClr val="007F76"/>
                </a:solidFill>
                <a:latin typeface="Arial" panose="020B0604020202020204" pitchFamily="34" charset="0"/>
                <a:cs typeface="Times New Roman" panose="02020603050405020304" pitchFamily="18" charset="0"/>
              </a:rPr>
              <a:t> ғана құрайтын болады.</a:t>
            </a:r>
            <a:endParaRPr lang="ru-RU" sz="1300" dirty="0">
              <a:solidFill>
                <a:srgbClr val="007F76"/>
              </a:solidFill>
              <a:effectLst/>
              <a:latin typeface="Arial" panose="020B0604020202020204" pitchFamily="34" charset="0"/>
              <a:ea typeface="Calibri" panose="020F0502020204030204" pitchFamily="34" charset="0"/>
              <a:cs typeface="Times New Roman" panose="02020603050405020304" pitchFamily="18" charset="0"/>
            </a:endParaRPr>
          </a:p>
          <a:p>
            <a:pPr marL="171450" indent="276225" algn="just">
              <a:lnSpc>
                <a:spcPct val="90000"/>
              </a:lnSpc>
              <a:spcAft>
                <a:spcPts val="1200"/>
              </a:spcAft>
              <a:buFont typeface="Arial" panose="020B0604020202020204" pitchFamily="34" charset="0"/>
              <a:buChar char="•"/>
              <a:tabLst>
                <a:tab pos="11839575" algn="l"/>
              </a:tabLst>
            </a:pPr>
            <a:r>
              <a:rPr lang="kk-KZ" sz="1300" dirty="0">
                <a:solidFill>
                  <a:srgbClr val="007F76"/>
                </a:solidFill>
                <a:latin typeface="Arial" panose="020B0604020202020204" pitchFamily="34" charset="0"/>
                <a:cs typeface="Times New Roman" panose="02020603050405020304" pitchFamily="18" charset="0"/>
              </a:rPr>
              <a:t>Кәсіби тұрғыдан алғанда, ең үлкен сұраныс </a:t>
            </a:r>
            <a:r>
              <a:rPr lang="kk-KZ" sz="1300" b="1" dirty="0">
                <a:solidFill>
                  <a:srgbClr val="007F76"/>
                </a:solidFill>
                <a:latin typeface="Arial" panose="020B0604020202020204" pitchFamily="34" charset="0"/>
                <a:cs typeface="Times New Roman" panose="02020603050405020304" pitchFamily="18" charset="0"/>
              </a:rPr>
              <a:t>біліктілігі жоқ жұмысшылар </a:t>
            </a:r>
            <a:r>
              <a:rPr lang="kk-KZ" sz="1300" dirty="0">
                <a:solidFill>
                  <a:srgbClr val="007F76"/>
                </a:solidFill>
                <a:latin typeface="Arial" panose="020B0604020202020204" pitchFamily="34" charset="0"/>
                <a:cs typeface="Times New Roman" panose="02020603050405020304" pitchFamily="18" charset="0"/>
              </a:rPr>
              <a:t>тобы арасында күтілуде, олар үшін орналастырылған бос жұмыс орындарының саны жыл нәтижелері бойынша </a:t>
            </a:r>
            <a:r>
              <a:rPr lang="kk-KZ" sz="1300" b="1" dirty="0">
                <a:solidFill>
                  <a:srgbClr val="007F76"/>
                </a:solidFill>
                <a:latin typeface="Arial" panose="020B0604020202020204" pitchFamily="34" charset="0"/>
                <a:cs typeface="Times New Roman" panose="02020603050405020304" pitchFamily="18" charset="0"/>
              </a:rPr>
              <a:t>276-дан 319 мыңға </a:t>
            </a:r>
            <a:r>
              <a:rPr lang="kk-KZ" sz="1300" dirty="0">
                <a:solidFill>
                  <a:srgbClr val="007F76"/>
                </a:solidFill>
                <a:latin typeface="Arial" panose="020B0604020202020204" pitchFamily="34" charset="0"/>
                <a:cs typeface="Times New Roman" panose="02020603050405020304" pitchFamily="18" charset="0"/>
              </a:rPr>
              <a:t>дейін күтіледі, бұл бірінші кезекте осы санаттағы персоналдың </a:t>
            </a:r>
            <a:r>
              <a:rPr lang="kk-KZ" sz="1300" b="1" dirty="0">
                <a:solidFill>
                  <a:srgbClr val="007F76"/>
                </a:solidFill>
                <a:latin typeface="Arial" panose="020B0604020202020204" pitchFamily="34" charset="0"/>
                <a:cs typeface="Times New Roman" panose="02020603050405020304" pitchFamily="18" charset="0"/>
              </a:rPr>
              <a:t>жоғары тұрақсыздығымен</a:t>
            </a:r>
            <a:r>
              <a:rPr lang="kk-KZ" sz="1300" dirty="0">
                <a:solidFill>
                  <a:srgbClr val="007F76"/>
                </a:solidFill>
                <a:latin typeface="Arial" panose="020B0604020202020204" pitchFamily="34" charset="0"/>
                <a:cs typeface="Times New Roman" panose="02020603050405020304" pitchFamily="18" charset="0"/>
              </a:rPr>
              <a:t> байланысты. Осылайша, бұл топтың үлесіне кадрларға деген жалпы сұраныстың </a:t>
            </a:r>
            <a:r>
              <a:rPr lang="kk-KZ" sz="1300" b="1" dirty="0">
                <a:solidFill>
                  <a:srgbClr val="007F76"/>
                </a:solidFill>
                <a:latin typeface="Arial" panose="020B0604020202020204" pitchFamily="34" charset="0"/>
                <a:cs typeface="Times New Roman" panose="02020603050405020304" pitchFamily="18" charset="0"/>
              </a:rPr>
              <a:t>25-тен 29%-ға </a:t>
            </a:r>
            <a:r>
              <a:rPr lang="kk-KZ" sz="1300" dirty="0">
                <a:solidFill>
                  <a:srgbClr val="007F76"/>
                </a:solidFill>
                <a:latin typeface="Arial" panose="020B0604020202020204" pitchFamily="34" charset="0"/>
                <a:cs typeface="Times New Roman" panose="02020603050405020304" pitchFamily="18" charset="0"/>
              </a:rPr>
              <a:t>дейінгісі келеді, бұл өткен жылдардағы көрсеткіштермен салыстырғанда </a:t>
            </a:r>
            <a:r>
              <a:rPr lang="kk-KZ" sz="1300" b="1" dirty="0">
                <a:solidFill>
                  <a:srgbClr val="007F76"/>
                </a:solidFill>
                <a:latin typeface="Arial" panose="020B0604020202020204" pitchFamily="34" charset="0"/>
                <a:cs typeface="Times New Roman" panose="02020603050405020304" pitchFamily="18" charset="0"/>
              </a:rPr>
              <a:t>айтарлықтай төмен </a:t>
            </a:r>
            <a:r>
              <a:rPr lang="kk-KZ" sz="1300" dirty="0">
                <a:solidFill>
                  <a:srgbClr val="007F76"/>
                </a:solidFill>
                <a:latin typeface="Arial" panose="020B0604020202020204" pitchFamily="34" charset="0"/>
                <a:cs typeface="Times New Roman" panose="02020603050405020304" pitchFamily="18" charset="0"/>
              </a:rPr>
              <a:t>(2021-2022 жж. 30% және 2020 жылы 35%). Өңірлік тұрғыдан қарастырғанда мұндай жұмысшыларға ең үлкен қажеттілік </a:t>
            </a:r>
            <a:r>
              <a:rPr lang="kk-KZ" sz="1300" b="1" dirty="0">
                <a:solidFill>
                  <a:srgbClr val="007F76"/>
                </a:solidFill>
                <a:latin typeface="Arial" panose="020B0604020202020204" pitchFamily="34" charset="0"/>
                <a:cs typeface="Times New Roman" panose="02020603050405020304" pitchFamily="18" charset="0"/>
              </a:rPr>
              <a:t>Түркістан</a:t>
            </a:r>
            <a:r>
              <a:rPr lang="kk-KZ" sz="1300" dirty="0">
                <a:solidFill>
                  <a:srgbClr val="007F76"/>
                </a:solidFill>
                <a:latin typeface="Arial" panose="020B0604020202020204" pitchFamily="34" charset="0"/>
                <a:cs typeface="Times New Roman" panose="02020603050405020304" pitchFamily="18" charset="0"/>
              </a:rPr>
              <a:t> облысында күтіледі, онда олардың базалық сценарийдегі бос жұмыс орындарының жалпы санындағы үлесі </a:t>
            </a:r>
            <a:r>
              <a:rPr lang="kk-KZ" sz="1300" b="1" dirty="0">
                <a:solidFill>
                  <a:srgbClr val="007F76"/>
                </a:solidFill>
                <a:latin typeface="Arial" panose="020B0604020202020204" pitchFamily="34" charset="0"/>
                <a:cs typeface="Times New Roman" panose="02020603050405020304" pitchFamily="18" charset="0"/>
              </a:rPr>
              <a:t>54% - дан астамын </a:t>
            </a:r>
            <a:r>
              <a:rPr lang="kk-KZ" sz="1300" dirty="0">
                <a:solidFill>
                  <a:srgbClr val="007F76"/>
                </a:solidFill>
                <a:latin typeface="Arial" panose="020B0604020202020204" pitchFamily="34" charset="0"/>
                <a:cs typeface="Times New Roman" panose="02020603050405020304" pitchFamily="18" charset="0"/>
              </a:rPr>
              <a:t>құрайды, сондай-ақ </a:t>
            </a:r>
            <a:r>
              <a:rPr lang="kk-KZ" sz="1300" b="1" dirty="0">
                <a:solidFill>
                  <a:srgbClr val="007F76"/>
                </a:solidFill>
                <a:latin typeface="Arial" panose="020B0604020202020204" pitchFamily="34" charset="0"/>
                <a:cs typeface="Times New Roman" panose="02020603050405020304" pitchFamily="18" charset="0"/>
              </a:rPr>
              <a:t>Жамбыл</a:t>
            </a:r>
            <a:r>
              <a:rPr lang="kk-KZ" sz="1300" dirty="0">
                <a:solidFill>
                  <a:srgbClr val="007F76"/>
                </a:solidFill>
                <a:latin typeface="Arial" panose="020B0604020202020204" pitchFamily="34" charset="0"/>
                <a:cs typeface="Times New Roman" panose="02020603050405020304" pitchFamily="18" charset="0"/>
              </a:rPr>
              <a:t> (45%), </a:t>
            </a:r>
            <a:r>
              <a:rPr lang="kk-KZ" sz="1300" b="1" dirty="0">
                <a:solidFill>
                  <a:srgbClr val="007F76"/>
                </a:solidFill>
                <a:latin typeface="Arial" panose="020B0604020202020204" pitchFamily="34" charset="0"/>
                <a:cs typeface="Times New Roman" panose="02020603050405020304" pitchFamily="18" charset="0"/>
              </a:rPr>
              <a:t>Қызылорда</a:t>
            </a:r>
            <a:r>
              <a:rPr lang="kk-KZ" sz="1300" dirty="0">
                <a:solidFill>
                  <a:srgbClr val="007F76"/>
                </a:solidFill>
                <a:latin typeface="Arial" panose="020B0604020202020204" pitchFamily="34" charset="0"/>
                <a:cs typeface="Times New Roman" panose="02020603050405020304" pitchFamily="18" charset="0"/>
              </a:rPr>
              <a:t> (42%), </a:t>
            </a:r>
            <a:r>
              <a:rPr lang="kk-KZ" sz="1300" b="1" dirty="0">
                <a:solidFill>
                  <a:srgbClr val="007F76"/>
                </a:solidFill>
                <a:latin typeface="Arial" panose="020B0604020202020204" pitchFamily="34" charset="0"/>
                <a:cs typeface="Times New Roman" panose="02020603050405020304" pitchFamily="18" charset="0"/>
              </a:rPr>
              <a:t>Ақтөбе</a:t>
            </a:r>
            <a:r>
              <a:rPr lang="kk-KZ" sz="1300" dirty="0">
                <a:solidFill>
                  <a:srgbClr val="007F76"/>
                </a:solidFill>
                <a:latin typeface="Arial" panose="020B0604020202020204" pitchFamily="34" charset="0"/>
                <a:cs typeface="Times New Roman" panose="02020603050405020304" pitchFamily="18" charset="0"/>
              </a:rPr>
              <a:t> (40%) облыстарында болады. Керісінше, осы топқа тиесілі бос жұмыс орындарының ең аз үлесі </a:t>
            </a:r>
            <a:r>
              <a:rPr lang="kk-KZ" sz="1300" b="1" dirty="0">
                <a:solidFill>
                  <a:srgbClr val="007F76"/>
                </a:solidFill>
                <a:latin typeface="Arial" panose="020B0604020202020204" pitchFamily="34" charset="0"/>
                <a:cs typeface="Times New Roman" panose="02020603050405020304" pitchFamily="18" charset="0"/>
              </a:rPr>
              <a:t>Атырау</a:t>
            </a:r>
            <a:r>
              <a:rPr lang="kk-KZ" sz="1300" dirty="0">
                <a:solidFill>
                  <a:srgbClr val="007F76"/>
                </a:solidFill>
                <a:latin typeface="Arial" panose="020B0604020202020204" pitchFamily="34" charset="0"/>
                <a:cs typeface="Times New Roman" panose="02020603050405020304" pitchFamily="18" charset="0"/>
              </a:rPr>
              <a:t> (15%), </a:t>
            </a:r>
            <a:r>
              <a:rPr lang="kk-KZ" sz="1300" b="1" dirty="0">
                <a:solidFill>
                  <a:srgbClr val="007F76"/>
                </a:solidFill>
                <a:latin typeface="Arial" panose="020B0604020202020204" pitchFamily="34" charset="0"/>
                <a:cs typeface="Times New Roman" panose="02020603050405020304" pitchFamily="18" charset="0"/>
              </a:rPr>
              <a:t>Ақмола</a:t>
            </a:r>
            <a:r>
              <a:rPr lang="kk-KZ" sz="1300" dirty="0">
                <a:solidFill>
                  <a:srgbClr val="007F76"/>
                </a:solidFill>
                <a:latin typeface="Arial" panose="020B0604020202020204" pitchFamily="34" charset="0"/>
                <a:cs typeface="Times New Roman" panose="02020603050405020304" pitchFamily="18" charset="0"/>
              </a:rPr>
              <a:t> (16%) және </a:t>
            </a:r>
            <a:r>
              <a:rPr lang="kk-KZ" sz="1300" b="1" dirty="0">
                <a:solidFill>
                  <a:srgbClr val="007F76"/>
                </a:solidFill>
                <a:latin typeface="Arial" panose="020B0604020202020204" pitchFamily="34" charset="0"/>
                <a:cs typeface="Times New Roman" panose="02020603050405020304" pitchFamily="18" charset="0"/>
              </a:rPr>
              <a:t>Шығыс</a:t>
            </a:r>
            <a:r>
              <a:rPr lang="kk-KZ" sz="1300" dirty="0">
                <a:solidFill>
                  <a:srgbClr val="007F76"/>
                </a:solidFill>
                <a:latin typeface="Arial" panose="020B0604020202020204" pitchFamily="34" charset="0"/>
                <a:cs typeface="Times New Roman" panose="02020603050405020304" pitchFamily="18" charset="0"/>
              </a:rPr>
              <a:t> </a:t>
            </a:r>
            <a:r>
              <a:rPr lang="kk-KZ" sz="1300" b="1" dirty="0">
                <a:solidFill>
                  <a:srgbClr val="007F76"/>
                </a:solidFill>
                <a:latin typeface="Arial" panose="020B0604020202020204" pitchFamily="34" charset="0"/>
                <a:cs typeface="Times New Roman" panose="02020603050405020304" pitchFamily="18" charset="0"/>
              </a:rPr>
              <a:t>Қазақстан</a:t>
            </a:r>
            <a:r>
              <a:rPr lang="kk-KZ" sz="1300" dirty="0">
                <a:solidFill>
                  <a:srgbClr val="007F76"/>
                </a:solidFill>
                <a:latin typeface="Arial" panose="020B0604020202020204" pitchFamily="34" charset="0"/>
                <a:cs typeface="Times New Roman" panose="02020603050405020304" pitchFamily="18" charset="0"/>
              </a:rPr>
              <a:t> облыстарында (18%), сондай-ақ </a:t>
            </a:r>
            <a:r>
              <a:rPr lang="kk-KZ" sz="1300" b="1" dirty="0">
                <a:solidFill>
                  <a:srgbClr val="007F76"/>
                </a:solidFill>
                <a:latin typeface="Arial" panose="020B0604020202020204" pitchFamily="34" charset="0"/>
                <a:cs typeface="Times New Roman" panose="02020603050405020304" pitchFamily="18" charset="0"/>
              </a:rPr>
              <a:t>Астана</a:t>
            </a:r>
            <a:r>
              <a:rPr lang="kk-KZ" sz="1300" dirty="0">
                <a:solidFill>
                  <a:srgbClr val="007F76"/>
                </a:solidFill>
                <a:latin typeface="Arial" panose="020B0604020202020204" pitchFamily="34" charset="0"/>
                <a:cs typeface="Times New Roman" panose="02020603050405020304" pitchFamily="18" charset="0"/>
              </a:rPr>
              <a:t> </a:t>
            </a:r>
            <a:r>
              <a:rPr lang="kk-KZ" sz="1300" b="1" dirty="0">
                <a:solidFill>
                  <a:srgbClr val="007F76"/>
                </a:solidFill>
                <a:latin typeface="Arial" panose="020B0604020202020204" pitchFamily="34" charset="0"/>
                <a:cs typeface="Times New Roman" panose="02020603050405020304" pitchFamily="18" charset="0"/>
              </a:rPr>
              <a:t>қаласында</a:t>
            </a:r>
            <a:r>
              <a:rPr lang="kk-KZ" sz="1300" dirty="0">
                <a:solidFill>
                  <a:srgbClr val="007F76"/>
                </a:solidFill>
                <a:latin typeface="Arial" panose="020B0604020202020204" pitchFamily="34" charset="0"/>
                <a:cs typeface="Times New Roman" panose="02020603050405020304" pitchFamily="18" charset="0"/>
              </a:rPr>
              <a:t> (18%) күтіледі.</a:t>
            </a:r>
          </a:p>
          <a:p>
            <a:pPr marL="171450" indent="276225" algn="just">
              <a:lnSpc>
                <a:spcPct val="90000"/>
              </a:lnSpc>
              <a:spcAft>
                <a:spcPts val="1200"/>
              </a:spcAft>
              <a:buFont typeface="Arial" panose="020B0604020202020204" pitchFamily="34" charset="0"/>
              <a:buChar char="•"/>
              <a:tabLst>
                <a:tab pos="11839575" algn="l"/>
              </a:tabLst>
            </a:pPr>
            <a:r>
              <a:rPr lang="kk-KZ" sz="1300" dirty="0">
                <a:solidFill>
                  <a:srgbClr val="007F76"/>
                </a:solidFill>
                <a:latin typeface="Arial" panose="020B0604020202020204" pitchFamily="34" charset="0"/>
                <a:cs typeface="Times New Roman" panose="02020603050405020304" pitchFamily="18" charset="0"/>
              </a:rPr>
              <a:t>Көлемі бойынша екінші тұрған мамандықтардың үлкен тобы – </a:t>
            </a:r>
            <a:r>
              <a:rPr lang="kk-KZ" sz="1300" b="1" dirty="0">
                <a:solidFill>
                  <a:srgbClr val="007F76"/>
                </a:solidFill>
                <a:latin typeface="Arial" panose="020B0604020202020204" pitchFamily="34" charset="0"/>
                <a:cs typeface="Times New Roman" panose="02020603050405020304" pitchFamily="18" charset="0"/>
              </a:rPr>
              <a:t>кәсіби мамандар </a:t>
            </a:r>
            <a:r>
              <a:rPr lang="kk-KZ" sz="1300" dirty="0">
                <a:solidFill>
                  <a:srgbClr val="007F76"/>
                </a:solidFill>
                <a:latin typeface="Arial" panose="020B0604020202020204" pitchFamily="34" charset="0"/>
                <a:cs typeface="Times New Roman" panose="02020603050405020304" pitchFamily="18" charset="0"/>
              </a:rPr>
              <a:t>санаты болып табылады, олар бойынша бос жұмыс орындарының саны </a:t>
            </a:r>
            <a:r>
              <a:rPr lang="kk-KZ" sz="1300" b="1" dirty="0">
                <a:solidFill>
                  <a:srgbClr val="007F76"/>
                </a:solidFill>
                <a:latin typeface="Arial" panose="020B0604020202020204" pitchFamily="34" charset="0"/>
                <a:cs typeface="Times New Roman" panose="02020603050405020304" pitchFamily="18" charset="0"/>
              </a:rPr>
              <a:t>240-252 мың </a:t>
            </a:r>
            <a:r>
              <a:rPr lang="kk-KZ" sz="1300" dirty="0">
                <a:solidFill>
                  <a:srgbClr val="007F76"/>
                </a:solidFill>
                <a:latin typeface="Arial" panose="020B0604020202020204" pitchFamily="34" charset="0"/>
                <a:cs typeface="Times New Roman" panose="02020603050405020304" pitchFamily="18" charset="0"/>
              </a:rPr>
              <a:t>бірлік шегінде күтілуде, бұл жалпы күтілетін санның шамамен 22-23%-ын құрайды. Бұл көрсеткіш тұрақты өсу үрдісіне ие (17% - 2020 жылы, 19% - 2021 жылы, 20% - 2022 жылы). Өңірлік тұрғыда осы санаттағы қызметкерлерге қажеттіліктің неғұрлым жоғары үлесі </a:t>
            </a:r>
            <a:r>
              <a:rPr lang="kk-KZ" sz="1300" b="1" dirty="0">
                <a:solidFill>
                  <a:srgbClr val="007F76"/>
                </a:solidFill>
                <a:latin typeface="Arial" panose="020B0604020202020204" pitchFamily="34" charset="0"/>
                <a:cs typeface="Times New Roman" panose="02020603050405020304" pitchFamily="18" charset="0"/>
              </a:rPr>
              <a:t>Атырау</a:t>
            </a:r>
            <a:r>
              <a:rPr lang="kk-KZ" sz="1300" dirty="0">
                <a:solidFill>
                  <a:srgbClr val="007F76"/>
                </a:solidFill>
                <a:latin typeface="Arial" panose="020B0604020202020204" pitchFamily="34" charset="0"/>
                <a:cs typeface="Times New Roman" panose="02020603050405020304" pitchFamily="18" charset="0"/>
              </a:rPr>
              <a:t> облысы мен </a:t>
            </a:r>
            <a:r>
              <a:rPr lang="kk-KZ" sz="1300" b="1" dirty="0">
                <a:solidFill>
                  <a:srgbClr val="007F76"/>
                </a:solidFill>
                <a:latin typeface="Arial" panose="020B0604020202020204" pitchFamily="34" charset="0"/>
                <a:cs typeface="Times New Roman" panose="02020603050405020304" pitchFamily="18" charset="0"/>
              </a:rPr>
              <a:t>Жетісу</a:t>
            </a:r>
            <a:r>
              <a:rPr lang="kk-KZ" sz="1300" dirty="0">
                <a:solidFill>
                  <a:srgbClr val="007F76"/>
                </a:solidFill>
                <a:latin typeface="Arial" panose="020B0604020202020204" pitchFamily="34" charset="0"/>
                <a:cs typeface="Times New Roman" panose="02020603050405020304" pitchFamily="18" charset="0"/>
              </a:rPr>
              <a:t> облысында (әрқайсысы 31%-дан), </a:t>
            </a:r>
            <a:r>
              <a:rPr lang="kk-KZ" sz="1300" b="1" dirty="0">
                <a:solidFill>
                  <a:srgbClr val="007F76"/>
                </a:solidFill>
                <a:latin typeface="Arial" panose="020B0604020202020204" pitchFamily="34" charset="0"/>
                <a:cs typeface="Times New Roman" panose="02020603050405020304" pitchFamily="18" charset="0"/>
              </a:rPr>
              <a:t>Алматы</a:t>
            </a:r>
            <a:r>
              <a:rPr lang="kk-KZ" sz="1300" dirty="0">
                <a:solidFill>
                  <a:srgbClr val="007F76"/>
                </a:solidFill>
                <a:latin typeface="Arial" panose="020B0604020202020204" pitchFamily="34" charset="0"/>
                <a:cs typeface="Times New Roman" panose="02020603050405020304" pitchFamily="18" charset="0"/>
              </a:rPr>
              <a:t> (29%), </a:t>
            </a:r>
            <a:r>
              <a:rPr lang="kk-KZ" sz="1300" b="1" dirty="0">
                <a:solidFill>
                  <a:srgbClr val="007F76"/>
                </a:solidFill>
                <a:latin typeface="Arial" panose="020B0604020202020204" pitchFamily="34" charset="0"/>
                <a:cs typeface="Times New Roman" panose="02020603050405020304" pitchFamily="18" charset="0"/>
              </a:rPr>
              <a:t>Ақмола</a:t>
            </a:r>
            <a:r>
              <a:rPr lang="kk-KZ" sz="1300" dirty="0">
                <a:solidFill>
                  <a:srgbClr val="007F76"/>
                </a:solidFill>
                <a:latin typeface="Arial" panose="020B0604020202020204" pitchFamily="34" charset="0"/>
                <a:cs typeface="Times New Roman" panose="02020603050405020304" pitchFamily="18" charset="0"/>
              </a:rPr>
              <a:t> облыстарында, сондай-ақ </a:t>
            </a:r>
            <a:r>
              <a:rPr lang="kk-KZ" sz="1300" b="1" dirty="0">
                <a:solidFill>
                  <a:srgbClr val="007F76"/>
                </a:solidFill>
                <a:latin typeface="Arial" panose="020B0604020202020204" pitchFamily="34" charset="0"/>
                <a:cs typeface="Times New Roman" panose="02020603050405020304" pitchFamily="18" charset="0"/>
              </a:rPr>
              <a:t>Абай</a:t>
            </a:r>
            <a:r>
              <a:rPr lang="kk-KZ" sz="1300" dirty="0">
                <a:solidFill>
                  <a:srgbClr val="007F76"/>
                </a:solidFill>
                <a:latin typeface="Arial" panose="020B0604020202020204" pitchFamily="34" charset="0"/>
                <a:cs typeface="Times New Roman" panose="02020603050405020304" pitchFamily="18" charset="0"/>
              </a:rPr>
              <a:t> және </a:t>
            </a:r>
            <a:r>
              <a:rPr lang="kk-KZ" sz="1300" b="1" dirty="0">
                <a:solidFill>
                  <a:srgbClr val="007F76"/>
                </a:solidFill>
                <a:latin typeface="Arial" panose="020B0604020202020204" pitchFamily="34" charset="0"/>
                <a:cs typeface="Times New Roman" panose="02020603050405020304" pitchFamily="18" charset="0"/>
              </a:rPr>
              <a:t>Жетісу</a:t>
            </a:r>
            <a:r>
              <a:rPr lang="kk-KZ" sz="1300" dirty="0">
                <a:solidFill>
                  <a:srgbClr val="007F76"/>
                </a:solidFill>
                <a:latin typeface="Arial" panose="020B0604020202020204" pitchFamily="34" charset="0"/>
                <a:cs typeface="Times New Roman" panose="02020603050405020304" pitchFamily="18" charset="0"/>
              </a:rPr>
              <a:t> облыстарында (әрқайсысы 27%-дан) күтіледі. Бос жұмыс орындарының жалпы санынан кәсіби мамандарға арналған бос орындардың ең аз үлесі </a:t>
            </a:r>
            <a:r>
              <a:rPr lang="kk-KZ" sz="1300" b="1" dirty="0">
                <a:solidFill>
                  <a:srgbClr val="007F76"/>
                </a:solidFill>
                <a:latin typeface="Arial" panose="020B0604020202020204" pitchFamily="34" charset="0"/>
                <a:cs typeface="Times New Roman" panose="02020603050405020304" pitchFamily="18" charset="0"/>
              </a:rPr>
              <a:t>Түркістан</a:t>
            </a:r>
            <a:r>
              <a:rPr lang="kk-KZ" sz="1300" dirty="0">
                <a:solidFill>
                  <a:srgbClr val="007F76"/>
                </a:solidFill>
                <a:latin typeface="Arial" panose="020B0604020202020204" pitchFamily="34" charset="0"/>
                <a:cs typeface="Times New Roman" panose="02020603050405020304" pitchFamily="18" charset="0"/>
              </a:rPr>
              <a:t> (14%), </a:t>
            </a:r>
            <a:r>
              <a:rPr lang="kk-KZ" sz="1300" b="1" dirty="0">
                <a:solidFill>
                  <a:srgbClr val="007F76"/>
                </a:solidFill>
                <a:latin typeface="Arial" panose="020B0604020202020204" pitchFamily="34" charset="0"/>
                <a:cs typeface="Times New Roman" panose="02020603050405020304" pitchFamily="18" charset="0"/>
              </a:rPr>
              <a:t>Қызылорда</a:t>
            </a:r>
            <a:r>
              <a:rPr lang="kk-KZ" sz="1300" dirty="0">
                <a:solidFill>
                  <a:srgbClr val="007F76"/>
                </a:solidFill>
                <a:latin typeface="Arial" panose="020B0604020202020204" pitchFamily="34" charset="0"/>
                <a:cs typeface="Times New Roman" panose="02020603050405020304" pitchFamily="18" charset="0"/>
              </a:rPr>
              <a:t> (15%), </a:t>
            </a:r>
            <a:r>
              <a:rPr lang="kk-KZ" sz="1300" b="1" dirty="0">
                <a:solidFill>
                  <a:srgbClr val="007F76"/>
                </a:solidFill>
                <a:latin typeface="Arial" panose="020B0604020202020204" pitchFamily="34" charset="0"/>
                <a:cs typeface="Times New Roman" panose="02020603050405020304" pitchFamily="18" charset="0"/>
              </a:rPr>
              <a:t>Павлодар</a:t>
            </a:r>
            <a:r>
              <a:rPr lang="kk-KZ" sz="1300" dirty="0">
                <a:solidFill>
                  <a:srgbClr val="007F76"/>
                </a:solidFill>
                <a:latin typeface="Arial" panose="020B0604020202020204" pitchFamily="34" charset="0"/>
                <a:cs typeface="Times New Roman" panose="02020603050405020304" pitchFamily="18" charset="0"/>
              </a:rPr>
              <a:t> және </a:t>
            </a:r>
            <a:r>
              <a:rPr lang="kk-KZ" sz="1300" b="1" dirty="0">
                <a:solidFill>
                  <a:srgbClr val="007F76"/>
                </a:solidFill>
                <a:latin typeface="Arial" panose="020B0604020202020204" pitchFamily="34" charset="0"/>
                <a:cs typeface="Times New Roman" panose="02020603050405020304" pitchFamily="18" charset="0"/>
              </a:rPr>
              <a:t>Ақтөбе</a:t>
            </a:r>
            <a:r>
              <a:rPr lang="kk-KZ" sz="1300" dirty="0">
                <a:solidFill>
                  <a:srgbClr val="007F76"/>
                </a:solidFill>
                <a:latin typeface="Arial" panose="020B0604020202020204" pitchFamily="34" charset="0"/>
                <a:cs typeface="Times New Roman" panose="02020603050405020304" pitchFamily="18" charset="0"/>
              </a:rPr>
              <a:t> (16%) облыстарында күтілуде. </a:t>
            </a:r>
            <a:endParaRPr lang="ru-RU" sz="1300" dirty="0">
              <a:solidFill>
                <a:srgbClr val="007F76"/>
              </a:solidFill>
              <a:effectLst/>
              <a:latin typeface="Arial" panose="020B0604020202020204" pitchFamily="34" charset="0"/>
              <a:ea typeface="Calibri" panose="020F0502020204030204" pitchFamily="34" charset="0"/>
              <a:cs typeface="Times New Roman" panose="02020603050405020304" pitchFamily="18" charset="0"/>
            </a:endParaRPr>
          </a:p>
        </p:txBody>
      </p:sp>
    </p:spTree>
    <p:extLst>
      <p:ext uri="{BB962C8B-B14F-4D97-AF65-F5344CB8AC3E}">
        <p14:creationId xmlns:p14="http://schemas.microsoft.com/office/powerpoint/2010/main" val="85976822"/>
      </p:ext>
    </p:extLst>
  </p:cSld>
  <p:clrMapOvr>
    <a:masterClrMapping/>
  </p:clrMapOvr>
</p:sld>
</file>

<file path=ppt/slides/slide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Заголовок 3">
            <a:extLst>
              <a:ext uri="{FF2B5EF4-FFF2-40B4-BE49-F238E27FC236}">
                <a16:creationId xmlns:a16="http://schemas.microsoft.com/office/drawing/2014/main" id="{CE0FCA87-ED6B-DAF9-C5C3-C586C4D0E1E7}"/>
              </a:ext>
            </a:extLst>
          </p:cNvPr>
          <p:cNvSpPr>
            <a:spLocks noGrp="1"/>
          </p:cNvSpPr>
          <p:nvPr>
            <p:ph type="title"/>
          </p:nvPr>
        </p:nvSpPr>
        <p:spPr/>
        <p:txBody>
          <a:bodyPr/>
          <a:lstStyle/>
          <a:p>
            <a:r>
              <a:rPr lang="ru-RU" dirty="0" err="1">
                <a:solidFill>
                  <a:srgbClr val="007F76"/>
                </a:solidFill>
              </a:rPr>
              <a:t>Қысқаша</a:t>
            </a:r>
            <a:r>
              <a:rPr lang="ru-RU" dirty="0">
                <a:solidFill>
                  <a:srgbClr val="007F76"/>
                </a:solidFill>
              </a:rPr>
              <a:t> </a:t>
            </a:r>
            <a:r>
              <a:rPr lang="ru-RU" dirty="0" err="1">
                <a:solidFill>
                  <a:srgbClr val="007F76"/>
                </a:solidFill>
              </a:rPr>
              <a:t>қорытындылар</a:t>
            </a:r>
            <a:endParaRPr lang="ru-KZ" dirty="0">
              <a:solidFill>
                <a:srgbClr val="007F76"/>
              </a:solidFill>
            </a:endParaRPr>
          </a:p>
        </p:txBody>
      </p:sp>
      <p:sp>
        <p:nvSpPr>
          <p:cNvPr id="3" name="Номер слайда 2">
            <a:extLst>
              <a:ext uri="{FF2B5EF4-FFF2-40B4-BE49-F238E27FC236}">
                <a16:creationId xmlns:a16="http://schemas.microsoft.com/office/drawing/2014/main" id="{0FE3E8E7-F31A-7D55-7372-1BEAD488D2B4}"/>
              </a:ext>
            </a:extLst>
          </p:cNvPr>
          <p:cNvSpPr>
            <a:spLocks noGrp="1"/>
          </p:cNvSpPr>
          <p:nvPr>
            <p:ph type="sldNum" sz="quarter" idx="12"/>
          </p:nvPr>
        </p:nvSpPr>
        <p:spPr/>
        <p:txBody>
          <a:bodyPr/>
          <a:lstStyle/>
          <a:p>
            <a:fld id="{4060C6F1-8618-4CCA-B45E-7B199C8F5830}" type="slidenum">
              <a:rPr lang="ru-RU" smtClean="0"/>
              <a:pPr/>
              <a:t>5</a:t>
            </a:fld>
            <a:r>
              <a:rPr lang="en-US" dirty="0"/>
              <a:t> </a:t>
            </a:r>
            <a:r>
              <a:rPr lang="ru-RU" dirty="0"/>
              <a:t>из 82</a:t>
            </a:r>
          </a:p>
        </p:txBody>
      </p:sp>
      <p:sp>
        <p:nvSpPr>
          <p:cNvPr id="4" name="TextBox 3">
            <a:extLst>
              <a:ext uri="{FF2B5EF4-FFF2-40B4-BE49-F238E27FC236}">
                <a16:creationId xmlns:a16="http://schemas.microsoft.com/office/drawing/2014/main" id="{D78F587B-F88C-2D6D-AD0C-8735BAA8B535}"/>
              </a:ext>
            </a:extLst>
          </p:cNvPr>
          <p:cNvSpPr txBox="1"/>
          <p:nvPr/>
        </p:nvSpPr>
        <p:spPr>
          <a:xfrm>
            <a:off x="152400" y="859626"/>
            <a:ext cx="11791950" cy="5527233"/>
          </a:xfrm>
          <a:prstGeom prst="rect">
            <a:avLst/>
          </a:prstGeom>
          <a:noFill/>
        </p:spPr>
        <p:txBody>
          <a:bodyPr wrap="square" lIns="72000" tIns="0" rIns="72000" bIns="0" rtlCol="0" anchor="ctr">
            <a:noAutofit/>
          </a:bodyPr>
          <a:lstStyle/>
          <a:p>
            <a:pPr marL="180975" indent="276225" algn="just">
              <a:lnSpc>
                <a:spcPct val="90000"/>
              </a:lnSpc>
              <a:spcAft>
                <a:spcPts val="300"/>
              </a:spcAft>
              <a:buFont typeface="Arial" panose="020B0604020202020204" pitchFamily="34" charset="0"/>
              <a:buChar char="•"/>
            </a:pPr>
            <a:r>
              <a:rPr lang="kk-KZ" sz="1300" dirty="0">
                <a:solidFill>
                  <a:srgbClr val="007F76"/>
                </a:solidFill>
                <a:latin typeface="Arial" panose="020B0604020202020204" pitchFamily="34" charset="0"/>
                <a:cs typeface="Times New Roman" panose="02020603050405020304" pitchFamily="18" charset="0"/>
              </a:rPr>
              <a:t>Кәсіптердің үздік тобына қатысты </a:t>
            </a:r>
            <a:r>
              <a:rPr lang="kk-KZ" sz="1300" b="1" dirty="0">
                <a:solidFill>
                  <a:srgbClr val="007F76"/>
                </a:solidFill>
                <a:latin typeface="Arial" panose="020B0604020202020204" pitchFamily="34" charset="0"/>
                <a:cs typeface="Times New Roman" panose="02020603050405020304" pitchFamily="18" charset="0"/>
              </a:rPr>
              <a:t>біліктілігі жоқ жұмысшылар </a:t>
            </a:r>
            <a:r>
              <a:rPr lang="kk-KZ" sz="1300" dirty="0">
                <a:solidFill>
                  <a:srgbClr val="007F76"/>
                </a:solidFill>
                <a:latin typeface="Arial" panose="020B0604020202020204" pitchFamily="34" charset="0"/>
                <a:cs typeface="Times New Roman" panose="02020603050405020304" pitchFamily="18" charset="0"/>
              </a:rPr>
              <a:t>санатының </a:t>
            </a:r>
            <a:r>
              <a:rPr lang="kk-KZ" sz="1300" b="1" dirty="0">
                <a:solidFill>
                  <a:srgbClr val="007F76"/>
                </a:solidFill>
                <a:latin typeface="Arial" panose="020B0604020202020204" pitchFamily="34" charset="0"/>
                <a:cs typeface="Times New Roman" panose="02020603050405020304" pitchFamily="18" charset="0"/>
              </a:rPr>
              <a:t>басымдылық</a:t>
            </a:r>
            <a:r>
              <a:rPr lang="kk-KZ" sz="1300" dirty="0">
                <a:solidFill>
                  <a:srgbClr val="007F76"/>
                </a:solidFill>
                <a:latin typeface="Arial" panose="020B0604020202020204" pitchFamily="34" charset="0"/>
                <a:cs typeface="Times New Roman" panose="02020603050405020304" pitchFamily="18" charset="0"/>
              </a:rPr>
              <a:t> үрдісінің сақталуы байқалады, берілген жағдайда бұл үрдіс олардың салыстырмалы түрде төмен мамандануына және кіші топтардың аз санына байланысты. Осылайша, болжамды мамандықтардың үздік 30 -ның квалификацияланбаған жұмыскерлер санатына </a:t>
            </a:r>
            <a:r>
              <a:rPr lang="kk-KZ" sz="1300" b="1" dirty="0">
                <a:solidFill>
                  <a:srgbClr val="007F76"/>
                </a:solidFill>
                <a:latin typeface="Arial" panose="020B0604020202020204" pitchFamily="34" charset="0"/>
                <a:cs typeface="Times New Roman" panose="02020603050405020304" pitchFamily="18" charset="0"/>
              </a:rPr>
              <a:t>10 позиция</a:t>
            </a:r>
            <a:r>
              <a:rPr lang="kk-KZ" sz="1300" dirty="0">
                <a:solidFill>
                  <a:srgbClr val="007F76"/>
                </a:solidFill>
                <a:latin typeface="Arial" panose="020B0604020202020204" pitchFamily="34" charset="0"/>
                <a:cs typeface="Times New Roman" panose="02020603050405020304" pitchFamily="18" charset="0"/>
              </a:rPr>
              <a:t>, ал үздік 10-на – </a:t>
            </a:r>
            <a:r>
              <a:rPr lang="kk-KZ" sz="1300" b="1" dirty="0">
                <a:solidFill>
                  <a:srgbClr val="007F76"/>
                </a:solidFill>
                <a:latin typeface="Arial" panose="020B0604020202020204" pitchFamily="34" charset="0"/>
                <a:cs typeface="Times New Roman" panose="02020603050405020304" pitchFamily="18" charset="0"/>
              </a:rPr>
              <a:t>5 позиция </a:t>
            </a:r>
            <a:r>
              <a:rPr lang="kk-KZ" sz="1300" dirty="0">
                <a:solidFill>
                  <a:srgbClr val="007F76"/>
                </a:solidFill>
                <a:latin typeface="Arial" panose="020B0604020202020204" pitchFamily="34" charset="0"/>
                <a:cs typeface="Times New Roman" panose="02020603050405020304" pitchFamily="18" charset="0"/>
              </a:rPr>
              <a:t>жатады. Осылайша, ең көп сұранысқа ие </a:t>
            </a:r>
            <a:r>
              <a:rPr lang="kk-KZ" sz="1300" b="1" dirty="0">
                <a:solidFill>
                  <a:srgbClr val="007F76"/>
                </a:solidFill>
                <a:latin typeface="Arial" panose="020B0604020202020204" pitchFamily="34" charset="0"/>
                <a:cs typeface="Times New Roman" panose="02020603050405020304" pitchFamily="18" charset="0"/>
              </a:rPr>
              <a:t>біліктілігі жоқ жұмысшыларға</a:t>
            </a:r>
            <a:r>
              <a:rPr lang="kk-KZ" sz="1300" dirty="0">
                <a:solidFill>
                  <a:srgbClr val="007F76"/>
                </a:solidFill>
                <a:latin typeface="Arial" panose="020B0604020202020204" pitchFamily="34" charset="0"/>
                <a:cs typeface="Times New Roman" panose="02020603050405020304" pitchFamily="18" charset="0"/>
              </a:rPr>
              <a:t> мыналар жатады:</a:t>
            </a:r>
            <a:endParaRPr lang="ru-RU" sz="1300" dirty="0">
              <a:solidFill>
                <a:srgbClr val="007F76"/>
              </a:solidFill>
              <a:latin typeface="Arial" panose="020B0604020202020204" pitchFamily="34" charset="0"/>
              <a:cs typeface="Times New Roman" panose="02020603050405020304" pitchFamily="18" charset="0"/>
            </a:endParaRPr>
          </a:p>
          <a:p>
            <a:pPr marL="714375" indent="-171450" algn="just">
              <a:lnSpc>
                <a:spcPct val="90000"/>
              </a:lnSpc>
              <a:buFont typeface="Arial" panose="020B0604020202020204" pitchFamily="34" charset="0"/>
              <a:buChar char="•"/>
              <a:tabLst>
                <a:tab pos="540385" algn="l"/>
              </a:tabLst>
            </a:pPr>
            <a:r>
              <a:rPr lang="kk-KZ" sz="1200" dirty="0">
                <a:solidFill>
                  <a:srgbClr val="007F76"/>
                </a:solidFill>
                <a:latin typeface="Arial" panose="020B0604020202020204" pitchFamily="34" charset="0"/>
                <a:cs typeface="Times New Roman" panose="02020603050405020304" pitchFamily="18" charset="0"/>
              </a:rPr>
              <a:t>өзге </a:t>
            </a:r>
            <a:r>
              <a:rPr lang="kk-KZ" sz="1200" b="1" dirty="0">
                <a:solidFill>
                  <a:srgbClr val="007F76"/>
                </a:solidFill>
                <a:latin typeface="Arial" panose="020B0604020202020204" pitchFamily="34" charset="0"/>
                <a:cs typeface="Times New Roman" panose="02020603050405020304" pitchFamily="18" charset="0"/>
              </a:rPr>
              <a:t>біліктілігі жоқ жұмысшылар</a:t>
            </a:r>
            <a:r>
              <a:rPr lang="kk-KZ" sz="1200" dirty="0">
                <a:solidFill>
                  <a:srgbClr val="007F76"/>
                </a:solidFill>
                <a:latin typeface="Arial" panose="020B0604020202020204" pitchFamily="34" charset="0"/>
                <a:cs typeface="Times New Roman" panose="02020603050405020304" pitchFamily="18" charset="0"/>
              </a:rPr>
              <a:t> (2022 жылы 106,5 мың және 2023 жылы болжам бойынша 64 мың бос жұмыс орны);</a:t>
            </a:r>
            <a:endParaRPr lang="ru-RU" sz="1200" dirty="0">
              <a:solidFill>
                <a:srgbClr val="007F76"/>
              </a:solidFill>
              <a:effectLst/>
              <a:latin typeface="Arial" panose="020B0604020202020204" pitchFamily="34" charset="0"/>
              <a:ea typeface="Calibri" panose="020F0502020204030204" pitchFamily="34" charset="0"/>
              <a:cs typeface="Times New Roman" panose="02020603050405020304" pitchFamily="18" charset="0"/>
            </a:endParaRPr>
          </a:p>
          <a:p>
            <a:pPr marL="714375" indent="-171450" algn="just">
              <a:lnSpc>
                <a:spcPct val="90000"/>
              </a:lnSpc>
              <a:buFont typeface="Arial" panose="020B0604020202020204" pitchFamily="34" charset="0"/>
              <a:buChar char="•"/>
              <a:tabLst>
                <a:tab pos="540385" algn="l"/>
              </a:tabLst>
            </a:pPr>
            <a:r>
              <a:rPr lang="kk-KZ" sz="1200" b="1" dirty="0">
                <a:solidFill>
                  <a:srgbClr val="007F76"/>
                </a:solidFill>
                <a:latin typeface="Arial" panose="020B0604020202020204" pitchFamily="34" charset="0"/>
                <a:cs typeface="Times New Roman" panose="02020603050405020304" pitchFamily="18" charset="0"/>
              </a:rPr>
              <a:t>әртүрлі жұмысты атқаратын адамдар </a:t>
            </a:r>
            <a:r>
              <a:rPr lang="kk-KZ" sz="1200" dirty="0">
                <a:solidFill>
                  <a:srgbClr val="007F76"/>
                </a:solidFill>
                <a:latin typeface="Arial" panose="020B0604020202020204" pitchFamily="34" charset="0"/>
                <a:cs typeface="Times New Roman" panose="02020603050405020304" pitchFamily="18" charset="0"/>
              </a:rPr>
              <a:t>(сәйкесінше 46,5 және 54,2 мың);</a:t>
            </a:r>
            <a:endParaRPr lang="ru-RU" sz="1200" dirty="0">
              <a:solidFill>
                <a:srgbClr val="007F76"/>
              </a:solidFill>
              <a:latin typeface="Arial" panose="020B0604020202020204" pitchFamily="34" charset="0"/>
              <a:cs typeface="Times New Roman" panose="02020603050405020304" pitchFamily="18" charset="0"/>
            </a:endParaRPr>
          </a:p>
          <a:p>
            <a:pPr marL="714375" indent="-171450" algn="just">
              <a:lnSpc>
                <a:spcPct val="90000"/>
              </a:lnSpc>
              <a:buFont typeface="Arial" panose="020B0604020202020204" pitchFamily="34" charset="0"/>
              <a:buChar char="•"/>
              <a:tabLst>
                <a:tab pos="540385" algn="l"/>
              </a:tabLst>
            </a:pPr>
            <a:r>
              <a:rPr lang="kk-KZ" sz="1200" dirty="0">
                <a:solidFill>
                  <a:srgbClr val="007F76"/>
                </a:solidFill>
                <a:latin typeface="Arial" panose="020B0604020202020204" pitchFamily="34" charset="0"/>
                <a:cs typeface="Times New Roman" panose="02020603050405020304" pitchFamily="18" charset="0"/>
              </a:rPr>
              <a:t>ашық аумақтарды </a:t>
            </a:r>
            <a:r>
              <a:rPr lang="kk-KZ" sz="1200" b="1" dirty="0">
                <a:solidFill>
                  <a:srgbClr val="007F76"/>
                </a:solidFill>
                <a:latin typeface="Arial" panose="020B0604020202020204" pitchFamily="34" charset="0"/>
                <a:cs typeface="Times New Roman" panose="02020603050405020304" pitchFamily="18" charset="0"/>
              </a:rPr>
              <a:t>тазалаушылар мен сыпырушылар </a:t>
            </a:r>
            <a:r>
              <a:rPr lang="kk-KZ" sz="1200" dirty="0">
                <a:solidFill>
                  <a:srgbClr val="007F76"/>
                </a:solidFill>
                <a:latin typeface="Arial" panose="020B0604020202020204" pitchFamily="34" charset="0"/>
                <a:cs typeface="Times New Roman" panose="02020603050405020304" pitchFamily="18" charset="0"/>
              </a:rPr>
              <a:t>(35,8 және 38,9 мың);</a:t>
            </a:r>
          </a:p>
          <a:p>
            <a:pPr marL="714375" indent="-171450" algn="just">
              <a:lnSpc>
                <a:spcPct val="90000"/>
              </a:lnSpc>
              <a:buFont typeface="Arial" panose="020B0604020202020204" pitchFamily="34" charset="0"/>
              <a:buChar char="•"/>
              <a:tabLst>
                <a:tab pos="540385" algn="l"/>
              </a:tabLst>
            </a:pPr>
            <a:r>
              <a:rPr lang="kk-KZ" sz="1200" dirty="0">
                <a:solidFill>
                  <a:srgbClr val="007F76"/>
                </a:solidFill>
                <a:latin typeface="Arial" panose="020B0604020202020204" pitchFamily="34" charset="0"/>
                <a:cs typeface="Times New Roman" panose="02020603050405020304" pitchFamily="18" charset="0"/>
              </a:rPr>
              <a:t>кеңселердегі</a:t>
            </a:r>
            <a:r>
              <a:rPr lang="kk-KZ" sz="1800" b="1" kern="100" dirty="0">
                <a:effectLst/>
                <a:latin typeface="Calibri" panose="020F0502020204030204" pitchFamily="34" charset="0"/>
                <a:ea typeface="Calibri" panose="020F0502020204030204" pitchFamily="34" charset="0"/>
                <a:cs typeface="Times New Roman" panose="02020603050405020304" pitchFamily="18" charset="0"/>
              </a:rPr>
              <a:t> </a:t>
            </a:r>
            <a:r>
              <a:rPr lang="kk-KZ" sz="1200" b="1" dirty="0">
                <a:solidFill>
                  <a:srgbClr val="007F76"/>
                </a:solidFill>
                <a:latin typeface="Arial" panose="020B0604020202020204" pitchFamily="34" charset="0"/>
                <a:cs typeface="Times New Roman" panose="02020603050405020304" pitchFamily="18" charset="0"/>
              </a:rPr>
              <a:t>тазалаушылар </a:t>
            </a:r>
            <a:r>
              <a:rPr lang="kk-KZ" sz="1200" dirty="0">
                <a:solidFill>
                  <a:srgbClr val="007F76"/>
                </a:solidFill>
                <a:latin typeface="Arial" panose="020B0604020202020204" pitchFamily="34" charset="0"/>
                <a:cs typeface="Times New Roman" panose="02020603050405020304" pitchFamily="18" charset="0"/>
              </a:rPr>
              <a:t>(15 және 17,4 мың);</a:t>
            </a:r>
            <a:endParaRPr lang="ru-RU" sz="1200" dirty="0">
              <a:solidFill>
                <a:srgbClr val="007F76"/>
              </a:solidFill>
              <a:effectLst/>
              <a:latin typeface="Arial" panose="020B0604020202020204" pitchFamily="34" charset="0"/>
              <a:ea typeface="Calibri" panose="020F0502020204030204" pitchFamily="34" charset="0"/>
              <a:cs typeface="Times New Roman" panose="02020603050405020304" pitchFamily="18" charset="0"/>
            </a:endParaRPr>
          </a:p>
          <a:p>
            <a:pPr marL="714375" indent="-171450" algn="just">
              <a:lnSpc>
                <a:spcPct val="90000"/>
              </a:lnSpc>
              <a:buFont typeface="Arial" panose="020B0604020202020204" pitchFamily="34" charset="0"/>
              <a:buChar char="•"/>
              <a:tabLst>
                <a:tab pos="540385" algn="l"/>
              </a:tabLst>
            </a:pPr>
            <a:r>
              <a:rPr lang="kk-KZ" sz="1200" dirty="0">
                <a:solidFill>
                  <a:srgbClr val="007F76"/>
                </a:solidFill>
                <a:latin typeface="Arial" panose="020B0604020202020204" pitchFamily="34" charset="0"/>
                <a:cs typeface="Times New Roman" panose="02020603050405020304" pitchFamily="18" charset="0"/>
              </a:rPr>
              <a:t>қонақүйлер мен оған ұқсас мекемелердегі өзге де </a:t>
            </a:r>
            <a:r>
              <a:rPr lang="kk-KZ" sz="1200" b="1" dirty="0">
                <a:solidFill>
                  <a:srgbClr val="007F76"/>
                </a:solidFill>
                <a:latin typeface="Arial" panose="020B0604020202020204" pitchFamily="34" charset="0"/>
                <a:cs typeface="Times New Roman" panose="02020603050405020304" pitchFamily="18" charset="0"/>
              </a:rPr>
              <a:t>тазалаушылар мен қызметшілер </a:t>
            </a:r>
            <a:r>
              <a:rPr lang="kk-KZ" sz="1200" dirty="0">
                <a:solidFill>
                  <a:srgbClr val="007F76"/>
                </a:solidFill>
                <a:latin typeface="Arial" panose="020B0604020202020204" pitchFamily="34" charset="0"/>
                <a:cs typeface="Times New Roman" panose="02020603050405020304" pitchFamily="18" charset="0"/>
              </a:rPr>
              <a:t>(16,1 және 16,4 мың);</a:t>
            </a:r>
            <a:endParaRPr lang="ru-RU" sz="1200" dirty="0">
              <a:solidFill>
                <a:srgbClr val="007F76"/>
              </a:solidFill>
              <a:effectLst/>
              <a:latin typeface="Arial" panose="020B0604020202020204" pitchFamily="34" charset="0"/>
              <a:ea typeface="Calibri" panose="020F0502020204030204" pitchFamily="34" charset="0"/>
              <a:cs typeface="Times New Roman" panose="02020603050405020304" pitchFamily="18" charset="0"/>
            </a:endParaRPr>
          </a:p>
          <a:p>
            <a:pPr marL="714375" indent="-171450" algn="just">
              <a:lnSpc>
                <a:spcPct val="90000"/>
              </a:lnSpc>
              <a:buFont typeface="Arial" panose="020B0604020202020204" pitchFamily="34" charset="0"/>
              <a:buChar char="•"/>
              <a:tabLst>
                <a:tab pos="540385" algn="l"/>
              </a:tabLst>
            </a:pPr>
            <a:r>
              <a:rPr lang="kk-KZ" sz="1200" dirty="0">
                <a:solidFill>
                  <a:srgbClr val="007F76"/>
                </a:solidFill>
                <a:latin typeface="Arial" panose="020B0604020202020204" pitchFamily="34" charset="0"/>
                <a:cs typeface="Times New Roman" panose="02020603050405020304" pitchFamily="18" charset="0"/>
              </a:rPr>
              <a:t>ғимараттарды салу және жөндеу бойынша </a:t>
            </a:r>
            <a:r>
              <a:rPr lang="kk-KZ" sz="1200" b="1" dirty="0">
                <a:solidFill>
                  <a:srgbClr val="007F76"/>
                </a:solidFill>
                <a:latin typeface="Arial" panose="020B0604020202020204" pitchFamily="34" charset="0"/>
                <a:cs typeface="Times New Roman" panose="02020603050405020304" pitchFamily="18" charset="0"/>
              </a:rPr>
              <a:t>біліктілігі жоқ жұмысшылар</a:t>
            </a:r>
            <a:r>
              <a:rPr lang="kk-KZ" sz="1200" dirty="0">
                <a:solidFill>
                  <a:srgbClr val="007F76"/>
                </a:solidFill>
                <a:latin typeface="Arial" panose="020B0604020202020204" pitchFamily="34" charset="0"/>
                <a:cs typeface="Times New Roman" panose="02020603050405020304" pitchFamily="18" charset="0"/>
              </a:rPr>
              <a:t> (12,4 және 14,8 мың);</a:t>
            </a:r>
            <a:endParaRPr lang="ru-RU" sz="1200" dirty="0">
              <a:solidFill>
                <a:srgbClr val="007F76"/>
              </a:solidFill>
              <a:latin typeface="Arial" panose="020B0604020202020204" pitchFamily="34" charset="0"/>
              <a:cs typeface="Times New Roman" panose="02020603050405020304" pitchFamily="18" charset="0"/>
            </a:endParaRPr>
          </a:p>
          <a:p>
            <a:pPr marL="714375" indent="-171450" algn="just">
              <a:lnSpc>
                <a:spcPct val="90000"/>
              </a:lnSpc>
              <a:buFont typeface="Arial" panose="020B0604020202020204" pitchFamily="34" charset="0"/>
              <a:buChar char="•"/>
              <a:tabLst>
                <a:tab pos="540385" algn="l"/>
              </a:tabLst>
            </a:pPr>
            <a:r>
              <a:rPr lang="kk-KZ" sz="1200" dirty="0">
                <a:solidFill>
                  <a:srgbClr val="007F76"/>
                </a:solidFill>
                <a:latin typeface="Arial" panose="020B0604020202020204" pitchFamily="34" charset="0"/>
                <a:cs typeface="Times New Roman" panose="02020603050405020304" pitchFamily="18" charset="0"/>
              </a:rPr>
              <a:t>өңдеу өнеркәсібінде жұмыс істейтін </a:t>
            </a:r>
            <a:r>
              <a:rPr lang="kk-KZ" sz="1200" b="1" dirty="0">
                <a:solidFill>
                  <a:srgbClr val="007F76"/>
                </a:solidFill>
                <a:latin typeface="Arial" panose="020B0604020202020204" pitchFamily="34" charset="0"/>
                <a:cs typeface="Times New Roman" panose="02020603050405020304" pitchFamily="18" charset="0"/>
              </a:rPr>
              <a:t>біліктілігі жоқ жұмысшылар</a:t>
            </a:r>
            <a:r>
              <a:rPr lang="kk-KZ" sz="1200" dirty="0">
                <a:solidFill>
                  <a:srgbClr val="007F76"/>
                </a:solidFill>
                <a:latin typeface="Arial" panose="020B0604020202020204" pitchFamily="34" charset="0"/>
                <a:cs typeface="Times New Roman" panose="02020603050405020304" pitchFamily="18" charset="0"/>
              </a:rPr>
              <a:t> (15,6 және 13,2 мың);</a:t>
            </a:r>
            <a:endParaRPr lang="ru-RU" sz="1200" dirty="0">
              <a:solidFill>
                <a:srgbClr val="007F76"/>
              </a:solidFill>
              <a:effectLst/>
              <a:latin typeface="Arial" panose="020B0604020202020204" pitchFamily="34" charset="0"/>
              <a:ea typeface="Calibri" panose="020F0502020204030204" pitchFamily="34" charset="0"/>
              <a:cs typeface="Times New Roman" panose="02020603050405020304" pitchFamily="18" charset="0"/>
            </a:endParaRPr>
          </a:p>
          <a:p>
            <a:pPr marL="714375" lvl="0" indent="-171450" algn="just">
              <a:lnSpc>
                <a:spcPct val="90000"/>
              </a:lnSpc>
              <a:buFont typeface="Arial" panose="020B0604020202020204" pitchFamily="34" charset="0"/>
              <a:buChar char="•"/>
              <a:tabLst>
                <a:tab pos="540385" algn="l"/>
              </a:tabLst>
            </a:pPr>
            <a:r>
              <a:rPr lang="kk-KZ" sz="1200" b="1" dirty="0">
                <a:solidFill>
                  <a:srgbClr val="007F76"/>
                </a:solidFill>
                <a:latin typeface="Arial" panose="020B0604020202020204" pitchFamily="34" charset="0"/>
                <a:cs typeface="Times New Roman" panose="02020603050405020304" pitchFamily="18" charset="0"/>
              </a:rPr>
              <a:t>асүйдегі көмекшілер </a:t>
            </a:r>
            <a:r>
              <a:rPr lang="kk-KZ" sz="1200" dirty="0">
                <a:solidFill>
                  <a:srgbClr val="007F76"/>
                </a:solidFill>
                <a:latin typeface="Arial" panose="020B0604020202020204" pitchFamily="34" charset="0"/>
                <a:cs typeface="Times New Roman" panose="02020603050405020304" pitchFamily="18" charset="0"/>
              </a:rPr>
              <a:t>(9,8 және 9,6 мың);</a:t>
            </a:r>
            <a:endParaRPr lang="ru-RU" sz="1200" dirty="0">
              <a:solidFill>
                <a:srgbClr val="007F76"/>
              </a:solidFill>
              <a:latin typeface="Arial" panose="020B0604020202020204" pitchFamily="34" charset="0"/>
              <a:cs typeface="Times New Roman" panose="02020603050405020304" pitchFamily="18" charset="0"/>
            </a:endParaRPr>
          </a:p>
          <a:p>
            <a:pPr marL="714375" indent="-171450" algn="just">
              <a:lnSpc>
                <a:spcPct val="90000"/>
              </a:lnSpc>
              <a:buFont typeface="Arial" panose="020B0604020202020204" pitchFamily="34" charset="0"/>
              <a:buChar char="•"/>
              <a:tabLst>
                <a:tab pos="540385" algn="l"/>
              </a:tabLst>
            </a:pPr>
            <a:r>
              <a:rPr lang="kk-KZ" sz="1200" dirty="0">
                <a:solidFill>
                  <a:srgbClr val="007F76"/>
                </a:solidFill>
                <a:latin typeface="Arial" panose="020B0604020202020204" pitchFamily="34" charset="0"/>
                <a:cs typeface="Times New Roman" panose="02020603050405020304" pitchFamily="18" charset="0"/>
              </a:rPr>
              <a:t>ғимараттардың </a:t>
            </a:r>
            <a:r>
              <a:rPr lang="kk-KZ" sz="1200" b="1" dirty="0">
                <a:solidFill>
                  <a:srgbClr val="007F76"/>
                </a:solidFill>
                <a:latin typeface="Arial" panose="020B0604020202020204" pitchFamily="34" charset="0"/>
                <a:cs typeface="Times New Roman" panose="02020603050405020304" pitchFamily="18" charset="0"/>
              </a:rPr>
              <a:t>бақылаушылары мен күзетшілері </a:t>
            </a:r>
            <a:r>
              <a:rPr lang="kk-KZ" sz="1200" dirty="0">
                <a:solidFill>
                  <a:srgbClr val="007F76"/>
                </a:solidFill>
                <a:latin typeface="Arial" panose="020B0604020202020204" pitchFamily="34" charset="0"/>
                <a:cs typeface="Times New Roman" panose="02020603050405020304" pitchFamily="18" charset="0"/>
              </a:rPr>
              <a:t>(9,1 және 9,5 мың);</a:t>
            </a:r>
            <a:endParaRPr lang="ru-RU" sz="1200" dirty="0">
              <a:solidFill>
                <a:srgbClr val="007F76"/>
              </a:solidFill>
              <a:latin typeface="Arial" panose="020B0604020202020204" pitchFamily="34" charset="0"/>
              <a:cs typeface="Times New Roman" panose="02020603050405020304" pitchFamily="18" charset="0"/>
            </a:endParaRPr>
          </a:p>
          <a:p>
            <a:pPr marL="714375" indent="-171450" algn="just">
              <a:lnSpc>
                <a:spcPct val="90000"/>
              </a:lnSpc>
              <a:buFont typeface="Arial" panose="020B0604020202020204" pitchFamily="34" charset="0"/>
              <a:buChar char="•"/>
              <a:tabLst>
                <a:tab pos="540385" algn="l"/>
              </a:tabLst>
            </a:pPr>
            <a:r>
              <a:rPr lang="kk-KZ" sz="1200" dirty="0">
                <a:solidFill>
                  <a:srgbClr val="007F76"/>
                </a:solidFill>
                <a:latin typeface="Arial" panose="020B0604020202020204" pitchFamily="34" charset="0"/>
                <a:cs typeface="Times New Roman" panose="02020603050405020304" pitchFamily="18" charset="0"/>
              </a:rPr>
              <a:t>порттағы </a:t>
            </a:r>
            <a:r>
              <a:rPr lang="kk-KZ" sz="1200" b="1" dirty="0">
                <a:solidFill>
                  <a:srgbClr val="007F76"/>
                </a:solidFill>
                <a:latin typeface="Arial" panose="020B0604020202020204" pitchFamily="34" charset="0"/>
                <a:cs typeface="Times New Roman" panose="02020603050405020304" pitchFamily="18" charset="0"/>
              </a:rPr>
              <a:t>жүк тиеушілер </a:t>
            </a:r>
            <a:r>
              <a:rPr lang="kk-KZ" sz="1200" dirty="0">
                <a:solidFill>
                  <a:srgbClr val="007F76"/>
                </a:solidFill>
                <a:latin typeface="Arial" panose="020B0604020202020204" pitchFamily="34" charset="0"/>
                <a:cs typeface="Times New Roman" panose="02020603050405020304" pitchFamily="18" charset="0"/>
              </a:rPr>
              <a:t>(11,1 және 9,4 мың).</a:t>
            </a:r>
            <a:endParaRPr lang="ru-RU" sz="1200" dirty="0">
              <a:solidFill>
                <a:srgbClr val="007F76"/>
              </a:solidFill>
              <a:latin typeface="Arial" panose="020B0604020202020204" pitchFamily="34" charset="0"/>
              <a:cs typeface="Times New Roman" panose="02020603050405020304" pitchFamily="18" charset="0"/>
            </a:endParaRPr>
          </a:p>
          <a:p>
            <a:pPr marL="180975" indent="276225" algn="just">
              <a:lnSpc>
                <a:spcPct val="90000"/>
              </a:lnSpc>
              <a:spcAft>
                <a:spcPts val="300"/>
              </a:spcAft>
              <a:buFont typeface="Arial" panose="020B0604020202020204" pitchFamily="34" charset="0"/>
              <a:buChar char="•"/>
            </a:pPr>
            <a:r>
              <a:rPr lang="kk-KZ" sz="1300" dirty="0">
                <a:solidFill>
                  <a:srgbClr val="007F76"/>
                </a:solidFill>
                <a:latin typeface="Arial" panose="020B0604020202020204" pitchFamily="34" charset="0"/>
                <a:cs typeface="Times New Roman" panose="02020603050405020304" pitchFamily="18" charset="0"/>
              </a:rPr>
              <a:t>Біліктілігі бар еңбекке қатысты нарықтың негізгі қажеттілігі </a:t>
            </a:r>
            <a:r>
              <a:rPr lang="kk-KZ" sz="1300" b="1" dirty="0">
                <a:solidFill>
                  <a:srgbClr val="007F76"/>
                </a:solidFill>
                <a:latin typeface="Arial" panose="020B0604020202020204" pitchFamily="34" charset="0"/>
                <a:cs typeface="Times New Roman" panose="02020603050405020304" pitchFamily="18" charset="0"/>
              </a:rPr>
              <a:t>денсаулық сақтау </a:t>
            </a:r>
            <a:r>
              <a:rPr lang="kk-KZ" sz="1300" dirty="0">
                <a:solidFill>
                  <a:srgbClr val="007F76"/>
                </a:solidFill>
                <a:latin typeface="Arial" panose="020B0604020202020204" pitchFamily="34" charset="0"/>
                <a:cs typeface="Times New Roman" panose="02020603050405020304" pitchFamily="18" charset="0"/>
              </a:rPr>
              <a:t>және </a:t>
            </a:r>
            <a:r>
              <a:rPr lang="kk-KZ" sz="1300" b="1" dirty="0">
                <a:solidFill>
                  <a:srgbClr val="007F76"/>
                </a:solidFill>
                <a:latin typeface="Arial" panose="020B0604020202020204" pitchFamily="34" charset="0"/>
                <a:cs typeface="Times New Roman" panose="02020603050405020304" pitchFamily="18" charset="0"/>
              </a:rPr>
              <a:t>білім беру </a:t>
            </a:r>
            <a:r>
              <a:rPr lang="kk-KZ" sz="1300" dirty="0">
                <a:solidFill>
                  <a:srgbClr val="007F76"/>
                </a:solidFill>
                <a:latin typeface="Arial" panose="020B0604020202020204" pitchFamily="34" charset="0"/>
                <a:cs typeface="Times New Roman" panose="02020603050405020304" pitchFamily="18" charset="0"/>
              </a:rPr>
              <a:t>саласының қызметкерлерінде, сондай-ақ </a:t>
            </a:r>
            <a:r>
              <a:rPr lang="kk-KZ" sz="1300" b="1" dirty="0">
                <a:solidFill>
                  <a:srgbClr val="007F76"/>
                </a:solidFill>
                <a:latin typeface="Arial" panose="020B0604020202020204" pitchFamily="34" charset="0"/>
                <a:cs typeface="Times New Roman" panose="02020603050405020304" pitchFamily="18" charset="0"/>
              </a:rPr>
              <a:t>қызмет</a:t>
            </a:r>
            <a:r>
              <a:rPr lang="kk-KZ" sz="1300" dirty="0">
                <a:solidFill>
                  <a:srgbClr val="007F76"/>
                </a:solidFill>
                <a:latin typeface="Arial" panose="020B0604020202020204" pitchFamily="34" charset="0"/>
                <a:cs typeface="Times New Roman" panose="02020603050405020304" pitchFamily="18" charset="0"/>
              </a:rPr>
              <a:t> </a:t>
            </a:r>
            <a:r>
              <a:rPr lang="kk-KZ" sz="1300" b="1" dirty="0">
                <a:solidFill>
                  <a:srgbClr val="007F76"/>
                </a:solidFill>
                <a:latin typeface="Arial" panose="020B0604020202020204" pitchFamily="34" charset="0"/>
                <a:cs typeface="Times New Roman" panose="02020603050405020304" pitchFamily="18" charset="0"/>
              </a:rPr>
              <a:t>көрсетуші</a:t>
            </a:r>
            <a:r>
              <a:rPr lang="kk-KZ" sz="1300" dirty="0">
                <a:solidFill>
                  <a:srgbClr val="007F76"/>
                </a:solidFill>
                <a:latin typeface="Arial" panose="020B0604020202020204" pitchFamily="34" charset="0"/>
                <a:cs typeface="Times New Roman" panose="02020603050405020304" pitchFamily="18" charset="0"/>
              </a:rPr>
              <a:t> және </a:t>
            </a:r>
            <a:r>
              <a:rPr lang="kk-KZ" sz="1300" b="1" dirty="0">
                <a:solidFill>
                  <a:srgbClr val="007F76"/>
                </a:solidFill>
                <a:latin typeface="Arial" panose="020B0604020202020204" pitchFamily="34" charset="0"/>
                <a:cs typeface="Times New Roman" panose="02020603050405020304" pitchFamily="18" charset="0"/>
              </a:rPr>
              <a:t>өндірістік</a:t>
            </a:r>
            <a:r>
              <a:rPr lang="kk-KZ" sz="1300" dirty="0">
                <a:solidFill>
                  <a:srgbClr val="007F76"/>
                </a:solidFill>
                <a:latin typeface="Arial" panose="020B0604020202020204" pitchFamily="34" charset="0"/>
                <a:cs typeface="Times New Roman" panose="02020603050405020304" pitchFamily="18" charset="0"/>
              </a:rPr>
              <a:t> персоналда. Осылайша,  квалификацияланған еңбекті қажет ететін үздік 10 мамандық бұл келесілері:</a:t>
            </a:r>
            <a:endParaRPr lang="ru-RU" sz="1300" dirty="0">
              <a:solidFill>
                <a:srgbClr val="007F76"/>
              </a:solidFill>
              <a:latin typeface="Arial" panose="020B0604020202020204" pitchFamily="34" charset="0"/>
              <a:cs typeface="Times New Roman" panose="02020603050405020304" pitchFamily="18" charset="0"/>
            </a:endParaRPr>
          </a:p>
          <a:p>
            <a:pPr marL="714375" indent="-171450" algn="just">
              <a:lnSpc>
                <a:spcPct val="90000"/>
              </a:lnSpc>
              <a:spcAft>
                <a:spcPts val="300"/>
              </a:spcAft>
              <a:buFont typeface="Arial" panose="020B0604020202020204" pitchFamily="34" charset="0"/>
              <a:buChar char="•"/>
              <a:tabLst>
                <a:tab pos="540385" algn="l"/>
              </a:tabLst>
            </a:pPr>
            <a:r>
              <a:rPr lang="kk-KZ" sz="1200" dirty="0">
                <a:solidFill>
                  <a:srgbClr val="007F76"/>
                </a:solidFill>
                <a:latin typeface="Arial" panose="020B0604020202020204" pitchFamily="34" charset="0"/>
                <a:cs typeface="Times New Roman" panose="02020603050405020304" pitchFamily="18" charset="0"/>
              </a:rPr>
              <a:t>қоғамдық ғылымдар бойынша орта мектеп </a:t>
            </a:r>
            <a:r>
              <a:rPr lang="kk-KZ" sz="1200" b="1" dirty="0">
                <a:solidFill>
                  <a:srgbClr val="007F76"/>
                </a:solidFill>
                <a:latin typeface="Arial" panose="020B0604020202020204" pitchFamily="34" charset="0"/>
                <a:cs typeface="Times New Roman" panose="02020603050405020304" pitchFamily="18" charset="0"/>
              </a:rPr>
              <a:t>мұғалімдері</a:t>
            </a:r>
            <a:r>
              <a:rPr lang="kk-KZ" sz="1200" dirty="0">
                <a:solidFill>
                  <a:srgbClr val="007F76"/>
                </a:solidFill>
                <a:latin typeface="Arial" panose="020B0604020202020204" pitchFamily="34" charset="0"/>
                <a:cs typeface="Times New Roman" panose="02020603050405020304" pitchFamily="18" charset="0"/>
              </a:rPr>
              <a:t> (2022 жылы 21,7 мың, 2023 жылы болжам бойынша 23,9 мың бос жұмыс орындары);</a:t>
            </a:r>
            <a:endParaRPr lang="ru-RU" sz="1200" dirty="0">
              <a:solidFill>
                <a:srgbClr val="007F76"/>
              </a:solidFill>
              <a:latin typeface="Arial" panose="020B0604020202020204" pitchFamily="34" charset="0"/>
              <a:cs typeface="Times New Roman" panose="02020603050405020304" pitchFamily="18" charset="0"/>
            </a:endParaRPr>
          </a:p>
          <a:p>
            <a:pPr marL="714375" indent="-171450" algn="just">
              <a:lnSpc>
                <a:spcPct val="90000"/>
              </a:lnSpc>
              <a:spcAft>
                <a:spcPts val="300"/>
              </a:spcAft>
              <a:buFont typeface="Arial" panose="020B0604020202020204" pitchFamily="34" charset="0"/>
              <a:buChar char="•"/>
              <a:tabLst>
                <a:tab pos="540385" algn="l"/>
              </a:tabLst>
            </a:pPr>
            <a:r>
              <a:rPr lang="kk-KZ" sz="1200" b="1" dirty="0">
                <a:solidFill>
                  <a:srgbClr val="007F76"/>
                </a:solidFill>
                <a:latin typeface="Arial" panose="020B0604020202020204" pitchFamily="34" charset="0"/>
                <a:cs typeface="Times New Roman" panose="02020603050405020304" pitchFamily="18" charset="0"/>
              </a:rPr>
              <a:t>күзетшілер</a:t>
            </a:r>
            <a:r>
              <a:rPr lang="kk-KZ" sz="1200" dirty="0">
                <a:solidFill>
                  <a:srgbClr val="007F76"/>
                </a:solidFill>
                <a:latin typeface="Arial" panose="020B0604020202020204" pitchFamily="34" charset="0"/>
                <a:cs typeface="Times New Roman" panose="02020603050405020304" pitchFamily="18" charset="0"/>
              </a:rPr>
              <a:t>, инкассаторлар және соған туыстас мамандықтар (22,7 және 21 мың);</a:t>
            </a:r>
            <a:endParaRPr lang="ru-RU" sz="1200" dirty="0">
              <a:solidFill>
                <a:srgbClr val="007F76"/>
              </a:solidFill>
              <a:latin typeface="Arial" panose="020B0604020202020204" pitchFamily="34" charset="0"/>
              <a:cs typeface="Times New Roman" panose="02020603050405020304" pitchFamily="18" charset="0"/>
            </a:endParaRPr>
          </a:p>
          <a:p>
            <a:pPr marL="714375" indent="-171450" algn="just">
              <a:lnSpc>
                <a:spcPct val="90000"/>
              </a:lnSpc>
              <a:spcAft>
                <a:spcPts val="300"/>
              </a:spcAft>
              <a:buFont typeface="Arial" panose="020B0604020202020204" pitchFamily="34" charset="0"/>
              <a:buChar char="•"/>
              <a:tabLst>
                <a:tab pos="540385" algn="l"/>
              </a:tabLst>
            </a:pPr>
            <a:r>
              <a:rPr lang="kk-KZ" sz="1200" dirty="0">
                <a:solidFill>
                  <a:srgbClr val="007F76"/>
                </a:solidFill>
                <a:latin typeface="Arial" panose="020B0604020202020204" pitchFamily="34" charset="0"/>
                <a:cs typeface="Times New Roman" panose="02020603050405020304" pitchFamily="18" charset="0"/>
              </a:rPr>
              <a:t>күтім бойынша </a:t>
            </a:r>
            <a:r>
              <a:rPr lang="kk-KZ" sz="1200" b="1" dirty="0">
                <a:solidFill>
                  <a:srgbClr val="007F76"/>
                </a:solidFill>
                <a:latin typeface="Arial" panose="020B0604020202020204" pitchFamily="34" charset="0"/>
                <a:cs typeface="Times New Roman" panose="02020603050405020304" pitchFamily="18" charset="0"/>
              </a:rPr>
              <a:t>орта медициналық персонал </a:t>
            </a:r>
            <a:r>
              <a:rPr lang="kk-KZ" sz="1200" dirty="0">
                <a:solidFill>
                  <a:srgbClr val="007F76"/>
                </a:solidFill>
                <a:latin typeface="Arial" panose="020B0604020202020204" pitchFamily="34" charset="0"/>
                <a:cs typeface="Times New Roman" panose="02020603050405020304" pitchFamily="18" charset="0"/>
              </a:rPr>
              <a:t>(20,8 және 20,7 мың);</a:t>
            </a:r>
            <a:endParaRPr lang="ru-RU" sz="1200" dirty="0">
              <a:solidFill>
                <a:srgbClr val="007F76"/>
              </a:solidFill>
              <a:latin typeface="Arial" panose="020B0604020202020204" pitchFamily="34" charset="0"/>
              <a:cs typeface="Times New Roman" panose="02020603050405020304" pitchFamily="18" charset="0"/>
            </a:endParaRPr>
          </a:p>
          <a:p>
            <a:pPr marL="714375" indent="-171450" algn="just">
              <a:lnSpc>
                <a:spcPct val="90000"/>
              </a:lnSpc>
              <a:spcAft>
                <a:spcPts val="300"/>
              </a:spcAft>
              <a:buFont typeface="Arial" panose="020B0604020202020204" pitchFamily="34" charset="0"/>
              <a:buChar char="•"/>
              <a:tabLst>
                <a:tab pos="540385" algn="l"/>
              </a:tabLst>
            </a:pPr>
            <a:r>
              <a:rPr lang="kk-KZ" sz="1200" dirty="0">
                <a:solidFill>
                  <a:srgbClr val="007F76"/>
                </a:solidFill>
                <a:latin typeface="Arial" panose="020B0604020202020204" pitchFamily="34" charset="0"/>
                <a:cs typeface="Times New Roman" panose="02020603050405020304" pitchFamily="18" charset="0"/>
              </a:rPr>
              <a:t>мектепке дейінгі білім берудегі </a:t>
            </a:r>
            <a:r>
              <a:rPr lang="kk-KZ" sz="1200" b="1" dirty="0">
                <a:solidFill>
                  <a:srgbClr val="007F76"/>
                </a:solidFill>
                <a:latin typeface="Arial" panose="020B0604020202020204" pitchFamily="34" charset="0"/>
                <a:cs typeface="Times New Roman" panose="02020603050405020304" pitchFamily="18" charset="0"/>
              </a:rPr>
              <a:t>тәрбиешілер</a:t>
            </a:r>
            <a:r>
              <a:rPr lang="kk-KZ" sz="1200" dirty="0">
                <a:solidFill>
                  <a:srgbClr val="007F76"/>
                </a:solidFill>
                <a:latin typeface="Arial" panose="020B0604020202020204" pitchFamily="34" charset="0"/>
                <a:cs typeface="Times New Roman" panose="02020603050405020304" pitchFamily="18" charset="0"/>
              </a:rPr>
              <a:t> (19,1 және 19,6 мың);</a:t>
            </a:r>
            <a:endParaRPr lang="ru-RU" sz="1200" dirty="0">
              <a:solidFill>
                <a:srgbClr val="007F76"/>
              </a:solidFill>
              <a:latin typeface="Arial" panose="020B0604020202020204" pitchFamily="34" charset="0"/>
              <a:cs typeface="Times New Roman" panose="02020603050405020304" pitchFamily="18" charset="0"/>
            </a:endParaRPr>
          </a:p>
          <a:p>
            <a:pPr marL="714375" indent="-171450" algn="just">
              <a:lnSpc>
                <a:spcPct val="90000"/>
              </a:lnSpc>
              <a:spcAft>
                <a:spcPts val="300"/>
              </a:spcAft>
              <a:buFont typeface="Arial" panose="020B0604020202020204" pitchFamily="34" charset="0"/>
              <a:buChar char="•"/>
              <a:tabLst>
                <a:tab pos="540385" algn="l"/>
              </a:tabLst>
            </a:pPr>
            <a:r>
              <a:rPr lang="kk-KZ" sz="1200" dirty="0">
                <a:solidFill>
                  <a:srgbClr val="007F76"/>
                </a:solidFill>
                <a:latin typeface="Arial" panose="020B0604020202020204" pitchFamily="34" charset="0"/>
                <a:cs typeface="Times New Roman" panose="02020603050405020304" pitchFamily="18" charset="0"/>
              </a:rPr>
              <a:t>автокөлік </a:t>
            </a:r>
            <a:r>
              <a:rPr lang="kk-KZ" sz="1200" b="1" dirty="0">
                <a:solidFill>
                  <a:srgbClr val="007F76"/>
                </a:solidFill>
                <a:latin typeface="Arial" panose="020B0604020202020204" pitchFamily="34" charset="0"/>
                <a:cs typeface="Times New Roman" panose="02020603050405020304" pitchFamily="18" charset="0"/>
              </a:rPr>
              <a:t>жүргізушілері</a:t>
            </a:r>
            <a:r>
              <a:rPr lang="kk-KZ" sz="1200" dirty="0">
                <a:solidFill>
                  <a:srgbClr val="007F76"/>
                </a:solidFill>
                <a:latin typeface="Arial" panose="020B0604020202020204" pitchFamily="34" charset="0"/>
                <a:cs typeface="Times New Roman" panose="02020603050405020304" pitchFamily="18" charset="0"/>
              </a:rPr>
              <a:t> мен </a:t>
            </a:r>
            <a:r>
              <a:rPr lang="kk-KZ" sz="1200" b="1" dirty="0">
                <a:solidFill>
                  <a:srgbClr val="007F76"/>
                </a:solidFill>
                <a:latin typeface="Arial" panose="020B0604020202020204" pitchFamily="34" charset="0"/>
                <a:cs typeface="Times New Roman" panose="02020603050405020304" pitchFamily="18" charset="0"/>
              </a:rPr>
              <a:t>шоферлері</a:t>
            </a:r>
            <a:r>
              <a:rPr lang="kk-KZ" sz="1200" dirty="0">
                <a:solidFill>
                  <a:srgbClr val="007F76"/>
                </a:solidFill>
                <a:latin typeface="Arial" panose="020B0604020202020204" pitchFamily="34" charset="0"/>
                <a:cs typeface="Times New Roman" panose="02020603050405020304" pitchFamily="18" charset="0"/>
              </a:rPr>
              <a:t> (19,3 және 19,4 мың);</a:t>
            </a:r>
            <a:endParaRPr lang="ru-RU" sz="1200" dirty="0">
              <a:solidFill>
                <a:srgbClr val="007F76"/>
              </a:solidFill>
              <a:latin typeface="Arial" panose="020B0604020202020204" pitchFamily="34" charset="0"/>
              <a:cs typeface="Times New Roman" panose="02020603050405020304" pitchFamily="18" charset="0"/>
            </a:endParaRPr>
          </a:p>
          <a:p>
            <a:pPr marL="714375" indent="-171450" algn="just">
              <a:lnSpc>
                <a:spcPct val="90000"/>
              </a:lnSpc>
              <a:spcAft>
                <a:spcPts val="300"/>
              </a:spcAft>
              <a:buFont typeface="Arial" panose="020B0604020202020204" pitchFamily="34" charset="0"/>
              <a:buChar char="•"/>
              <a:tabLst>
                <a:tab pos="540385" algn="l"/>
              </a:tabLst>
            </a:pPr>
            <a:r>
              <a:rPr lang="kk-KZ" sz="1200" b="1" dirty="0">
                <a:solidFill>
                  <a:srgbClr val="007F76"/>
                </a:solidFill>
                <a:latin typeface="Arial" panose="020B0604020202020204" pitchFamily="34" charset="0"/>
                <a:cs typeface="Times New Roman" panose="02020603050405020304" pitchFamily="18" charset="0"/>
              </a:rPr>
              <a:t>бала күтушілері </a:t>
            </a:r>
            <a:r>
              <a:rPr lang="kk-KZ" sz="1200" dirty="0">
                <a:solidFill>
                  <a:srgbClr val="007F76"/>
                </a:solidFill>
                <a:latin typeface="Arial" panose="020B0604020202020204" pitchFamily="34" charset="0"/>
                <a:cs typeface="Times New Roman" panose="02020603050405020304" pitchFamily="18" charset="0"/>
              </a:rPr>
              <a:t>(балабақшада) (14,2 және 16,1 мың);</a:t>
            </a:r>
            <a:endParaRPr lang="ru-RU" sz="1200" dirty="0">
              <a:solidFill>
                <a:srgbClr val="007F76"/>
              </a:solidFill>
              <a:latin typeface="Arial" panose="020B0604020202020204" pitchFamily="34" charset="0"/>
              <a:cs typeface="Times New Roman" panose="02020603050405020304" pitchFamily="18" charset="0"/>
            </a:endParaRPr>
          </a:p>
          <a:p>
            <a:pPr marL="714375" indent="-171450" algn="just">
              <a:lnSpc>
                <a:spcPct val="90000"/>
              </a:lnSpc>
              <a:spcAft>
                <a:spcPts val="300"/>
              </a:spcAft>
              <a:buFont typeface="Arial" panose="020B0604020202020204" pitchFamily="34" charset="0"/>
              <a:buChar char="•"/>
              <a:tabLst>
                <a:tab pos="540385" algn="l"/>
              </a:tabLst>
            </a:pPr>
            <a:r>
              <a:rPr lang="kk-KZ" sz="1200" b="1" dirty="0">
                <a:solidFill>
                  <a:srgbClr val="007F76"/>
                </a:solidFill>
                <a:latin typeface="Arial" panose="020B0604020202020204" pitchFamily="34" charset="0"/>
                <a:cs typeface="Times New Roman" panose="02020603050405020304" pitchFamily="18" charset="0"/>
              </a:rPr>
              <a:t>бухгалтерлер </a:t>
            </a:r>
            <a:r>
              <a:rPr lang="kk-KZ" sz="1200" dirty="0">
                <a:solidFill>
                  <a:srgbClr val="007F76"/>
                </a:solidFill>
                <a:latin typeface="Arial" panose="020B0604020202020204" pitchFamily="34" charset="0"/>
                <a:cs typeface="Times New Roman" panose="02020603050405020304" pitchFamily="18" charset="0"/>
              </a:rPr>
              <a:t>(13,1 және 14,1 мың);</a:t>
            </a:r>
            <a:endParaRPr lang="ru-RU" sz="1200" dirty="0">
              <a:solidFill>
                <a:srgbClr val="007F76"/>
              </a:solidFill>
              <a:latin typeface="Arial" panose="020B0604020202020204" pitchFamily="34" charset="0"/>
              <a:cs typeface="Times New Roman" panose="02020603050405020304" pitchFamily="18" charset="0"/>
            </a:endParaRPr>
          </a:p>
          <a:p>
            <a:pPr marL="714375" lvl="0" indent="-171450" algn="just">
              <a:lnSpc>
                <a:spcPct val="90000"/>
              </a:lnSpc>
              <a:spcAft>
                <a:spcPts val="300"/>
              </a:spcAft>
              <a:buFont typeface="Arial" panose="020B0604020202020204" pitchFamily="34" charset="0"/>
              <a:buChar char="•"/>
              <a:tabLst>
                <a:tab pos="540385" algn="l"/>
              </a:tabLst>
            </a:pPr>
            <a:r>
              <a:rPr lang="ru-RU" sz="1200" dirty="0" err="1">
                <a:solidFill>
                  <a:srgbClr val="007F76"/>
                </a:solidFill>
                <a:latin typeface="Arial" panose="020B0604020202020204" pitchFamily="34" charset="0"/>
                <a:ea typeface="Calibri" panose="020F0502020204030204" pitchFamily="34" charset="0"/>
                <a:cs typeface="Times New Roman" panose="02020603050405020304" pitchFamily="18" charset="0"/>
              </a:rPr>
              <a:t>ү</a:t>
            </a:r>
            <a:r>
              <a:rPr lang="ru-RU" sz="1200" dirty="0" err="1">
                <a:solidFill>
                  <a:srgbClr val="007F76"/>
                </a:solidFill>
                <a:effectLst/>
                <a:latin typeface="Arial" panose="020B0604020202020204" pitchFamily="34" charset="0"/>
                <a:ea typeface="Calibri" panose="020F0502020204030204" pitchFamily="34" charset="0"/>
                <a:cs typeface="Times New Roman" panose="02020603050405020304" pitchFamily="18" charset="0"/>
              </a:rPr>
              <a:t>йден</a:t>
            </a:r>
            <a:r>
              <a:rPr lang="ru-RU" sz="1200" dirty="0">
                <a:solidFill>
                  <a:srgbClr val="007F76"/>
                </a:solidFill>
                <a:effectLst/>
                <a:latin typeface="Arial" panose="020B0604020202020204" pitchFamily="34" charset="0"/>
                <a:ea typeface="Calibri" panose="020F0502020204030204" pitchFamily="34" charset="0"/>
                <a:cs typeface="Times New Roman" panose="02020603050405020304" pitchFamily="18" charset="0"/>
              </a:rPr>
              <a:t> </a:t>
            </a:r>
            <a:r>
              <a:rPr lang="ru-RU" sz="1200" dirty="0" err="1">
                <a:solidFill>
                  <a:srgbClr val="007F76"/>
                </a:solidFill>
                <a:effectLst/>
                <a:latin typeface="Arial" panose="020B0604020202020204" pitchFamily="34" charset="0"/>
                <a:ea typeface="Calibri" panose="020F0502020204030204" pitchFamily="34" charset="0"/>
                <a:cs typeface="Times New Roman" panose="02020603050405020304" pitchFamily="18" charset="0"/>
              </a:rPr>
              <a:t>басқа</a:t>
            </a:r>
            <a:r>
              <a:rPr lang="ru-RU" sz="1200" dirty="0">
                <a:solidFill>
                  <a:srgbClr val="007F76"/>
                </a:solidFill>
                <a:effectLst/>
                <a:latin typeface="Arial" panose="020B0604020202020204" pitchFamily="34" charset="0"/>
                <a:ea typeface="Calibri" panose="020F0502020204030204" pitchFamily="34" charset="0"/>
                <a:cs typeface="Times New Roman" panose="02020603050405020304" pitchFamily="18" charset="0"/>
              </a:rPr>
              <a:t>, </a:t>
            </a:r>
            <a:r>
              <a:rPr lang="ru-RU" sz="1200" b="1" dirty="0" err="1">
                <a:solidFill>
                  <a:srgbClr val="007F76"/>
                </a:solidFill>
                <a:latin typeface="Arial" panose="020B0604020202020204" pitchFamily="34" charset="0"/>
                <a:cs typeface="Times New Roman" panose="02020603050405020304" pitchFamily="18" charset="0"/>
              </a:rPr>
              <a:t>науқастарға</a:t>
            </a:r>
            <a:r>
              <a:rPr lang="ru-RU" sz="1200" b="1" dirty="0">
                <a:solidFill>
                  <a:srgbClr val="007F76"/>
                </a:solidFill>
                <a:latin typeface="Arial" panose="020B0604020202020204" pitchFamily="34" charset="0"/>
                <a:cs typeface="Times New Roman" panose="02020603050405020304" pitchFamily="18" charset="0"/>
              </a:rPr>
              <a:t> </a:t>
            </a:r>
            <a:r>
              <a:rPr lang="ru-RU" sz="1200" b="1" dirty="0" err="1">
                <a:solidFill>
                  <a:srgbClr val="007F76"/>
                </a:solidFill>
                <a:latin typeface="Arial" panose="020B0604020202020204" pitchFamily="34" charset="0"/>
                <a:cs typeface="Times New Roman" panose="02020603050405020304" pitchFamily="18" charset="0"/>
              </a:rPr>
              <a:t>күтім</a:t>
            </a:r>
            <a:r>
              <a:rPr lang="ru-RU" sz="1200" b="1" dirty="0">
                <a:solidFill>
                  <a:srgbClr val="007F76"/>
                </a:solidFill>
                <a:latin typeface="Arial" panose="020B0604020202020204" pitchFamily="34" charset="0"/>
                <a:cs typeface="Times New Roman" panose="02020603050405020304" pitchFamily="18" charset="0"/>
              </a:rPr>
              <a:t> </a:t>
            </a:r>
            <a:r>
              <a:rPr lang="ru-RU" sz="1200" b="1" dirty="0" err="1">
                <a:solidFill>
                  <a:srgbClr val="007F76"/>
                </a:solidFill>
                <a:latin typeface="Arial" panose="020B0604020202020204" pitchFamily="34" charset="0"/>
                <a:cs typeface="Times New Roman" panose="02020603050405020304" pitchFamily="18" charset="0"/>
              </a:rPr>
              <a:t>жасау</a:t>
            </a:r>
            <a:r>
              <a:rPr lang="ru-RU" sz="1200" b="1" dirty="0">
                <a:solidFill>
                  <a:srgbClr val="007F76"/>
                </a:solidFill>
                <a:latin typeface="Arial" panose="020B0604020202020204" pitchFamily="34" charset="0"/>
                <a:cs typeface="Times New Roman" panose="02020603050405020304" pitchFamily="18" charset="0"/>
              </a:rPr>
              <a:t> </a:t>
            </a:r>
            <a:r>
              <a:rPr lang="ru-RU" sz="1200" b="1" dirty="0" err="1">
                <a:solidFill>
                  <a:srgbClr val="007F76"/>
                </a:solidFill>
                <a:latin typeface="Arial" panose="020B0604020202020204" pitchFamily="34" charset="0"/>
                <a:cs typeface="Times New Roman" panose="02020603050405020304" pitchFamily="18" charset="0"/>
              </a:rPr>
              <a:t>жөніндегі</a:t>
            </a:r>
            <a:r>
              <a:rPr lang="ru-RU" sz="1200" b="1" dirty="0">
                <a:solidFill>
                  <a:srgbClr val="007F76"/>
                </a:solidFill>
                <a:latin typeface="Arial" panose="020B0604020202020204" pitchFamily="34" charset="0"/>
                <a:cs typeface="Times New Roman" panose="02020603050405020304" pitchFamily="18" charset="0"/>
              </a:rPr>
              <a:t> </a:t>
            </a:r>
            <a:r>
              <a:rPr lang="ru-RU" sz="1200" b="1" dirty="0" err="1">
                <a:solidFill>
                  <a:srgbClr val="007F76"/>
                </a:solidFill>
                <a:latin typeface="Arial" panose="020B0604020202020204" pitchFamily="34" charset="0"/>
                <a:cs typeface="Times New Roman" panose="02020603050405020304" pitchFamily="18" charset="0"/>
              </a:rPr>
              <a:t>жұмыскерлер</a:t>
            </a:r>
            <a:r>
              <a:rPr lang="ru-RU" sz="1200" b="1" dirty="0">
                <a:solidFill>
                  <a:srgbClr val="007F76"/>
                </a:solidFill>
                <a:latin typeface="Arial" panose="020B0604020202020204" pitchFamily="34" charset="0"/>
                <a:cs typeface="Times New Roman" panose="02020603050405020304" pitchFamily="18" charset="0"/>
              </a:rPr>
              <a:t> </a:t>
            </a:r>
            <a:r>
              <a:rPr lang="kk-KZ" sz="1200" dirty="0">
                <a:solidFill>
                  <a:srgbClr val="007F76"/>
                </a:solidFill>
                <a:latin typeface="Arial" panose="020B0604020202020204" pitchFamily="34" charset="0"/>
                <a:cs typeface="Times New Roman" panose="02020603050405020304" pitchFamily="18" charset="0"/>
              </a:rPr>
              <a:t>(12 және 14,1 мың);</a:t>
            </a:r>
            <a:endParaRPr lang="ru-RU" sz="1200" b="1" dirty="0">
              <a:solidFill>
                <a:srgbClr val="007F76"/>
              </a:solidFill>
              <a:latin typeface="Arial" panose="020B0604020202020204" pitchFamily="34" charset="0"/>
              <a:cs typeface="Times New Roman" panose="02020603050405020304" pitchFamily="18" charset="0"/>
            </a:endParaRPr>
          </a:p>
          <a:p>
            <a:pPr marL="714375" indent="-171450" algn="just">
              <a:lnSpc>
                <a:spcPct val="90000"/>
              </a:lnSpc>
              <a:spcAft>
                <a:spcPts val="300"/>
              </a:spcAft>
              <a:buFont typeface="Arial" panose="020B0604020202020204" pitchFamily="34" charset="0"/>
              <a:buChar char="•"/>
              <a:tabLst>
                <a:tab pos="540385" algn="l"/>
              </a:tabLst>
            </a:pPr>
            <a:r>
              <a:rPr lang="kk-KZ" sz="1200" dirty="0">
                <a:solidFill>
                  <a:srgbClr val="007F76"/>
                </a:solidFill>
                <a:latin typeface="Arial" panose="020B0604020202020204" pitchFamily="34" charset="0"/>
                <a:cs typeface="Times New Roman" panose="02020603050405020304" pitchFamily="18" charset="0"/>
              </a:rPr>
              <a:t>бастауыш сынып </a:t>
            </a:r>
            <a:r>
              <a:rPr lang="kk-KZ" sz="1200" b="1" dirty="0">
                <a:solidFill>
                  <a:srgbClr val="007F76"/>
                </a:solidFill>
                <a:latin typeface="Arial" panose="020B0604020202020204" pitchFamily="34" charset="0"/>
                <a:cs typeface="Times New Roman" panose="02020603050405020304" pitchFamily="18" charset="0"/>
              </a:rPr>
              <a:t>мұғалімдері</a:t>
            </a:r>
            <a:r>
              <a:rPr lang="kk-KZ" sz="1200" dirty="0">
                <a:solidFill>
                  <a:srgbClr val="007F76"/>
                </a:solidFill>
                <a:latin typeface="Arial" panose="020B0604020202020204" pitchFamily="34" charset="0"/>
                <a:cs typeface="Times New Roman" panose="02020603050405020304" pitchFamily="18" charset="0"/>
              </a:rPr>
              <a:t> (12,7 және 13,3 мың); </a:t>
            </a:r>
            <a:endParaRPr lang="ru-RU" sz="1200" dirty="0">
              <a:solidFill>
                <a:srgbClr val="007F76"/>
              </a:solidFill>
              <a:latin typeface="Arial" panose="020B0604020202020204" pitchFamily="34" charset="0"/>
              <a:cs typeface="Times New Roman" panose="02020603050405020304" pitchFamily="18" charset="0"/>
            </a:endParaRPr>
          </a:p>
          <a:p>
            <a:pPr marL="714375" indent="-171450" algn="just">
              <a:lnSpc>
                <a:spcPct val="90000"/>
              </a:lnSpc>
              <a:spcAft>
                <a:spcPts val="300"/>
              </a:spcAft>
              <a:buFont typeface="Arial" panose="020B0604020202020204" pitchFamily="34" charset="0"/>
              <a:buChar char="•"/>
              <a:tabLst>
                <a:tab pos="540385" algn="l"/>
              </a:tabLst>
            </a:pPr>
            <a:r>
              <a:rPr lang="ru-RU" sz="1200" dirty="0" err="1">
                <a:solidFill>
                  <a:srgbClr val="007F76"/>
                </a:solidFill>
                <a:effectLst/>
                <a:latin typeface="Arial" panose="020B0604020202020204" pitchFamily="34" charset="0"/>
                <a:ea typeface="Calibri" panose="020F0502020204030204" pitchFamily="34" charset="0"/>
                <a:cs typeface="Times New Roman" panose="02020603050405020304" pitchFamily="18" charset="0"/>
              </a:rPr>
              <a:t>басқа</a:t>
            </a:r>
            <a:r>
              <a:rPr lang="ru-RU" sz="1200" dirty="0">
                <a:solidFill>
                  <a:srgbClr val="007F76"/>
                </a:solidFill>
                <a:effectLst/>
                <a:latin typeface="Arial" panose="020B0604020202020204" pitchFamily="34" charset="0"/>
                <a:ea typeface="Calibri" panose="020F0502020204030204" pitchFamily="34" charset="0"/>
                <a:cs typeface="Times New Roman" panose="02020603050405020304" pitchFamily="18" charset="0"/>
              </a:rPr>
              <a:t> да </a:t>
            </a:r>
            <a:r>
              <a:rPr lang="ru-RU" sz="1200" b="1" dirty="0" err="1">
                <a:solidFill>
                  <a:srgbClr val="007F76"/>
                </a:solidFill>
                <a:latin typeface="Arial" panose="020B0604020202020204" pitchFamily="34" charset="0"/>
                <a:cs typeface="Times New Roman" panose="02020603050405020304" pitchFamily="18" charset="0"/>
              </a:rPr>
              <a:t>құрылысшы-монтаждаушыла</a:t>
            </a:r>
            <a:r>
              <a:rPr lang="ru-RU" sz="1200" dirty="0" err="1">
                <a:solidFill>
                  <a:srgbClr val="007F76"/>
                </a:solidFill>
                <a:effectLst/>
                <a:latin typeface="Arial" panose="020B0604020202020204" pitchFamily="34" charset="0"/>
                <a:ea typeface="Calibri" panose="020F0502020204030204" pitchFamily="34" charset="0"/>
                <a:cs typeface="Times New Roman" panose="02020603050405020304" pitchFamily="18" charset="0"/>
              </a:rPr>
              <a:t>р</a:t>
            </a:r>
            <a:r>
              <a:rPr lang="ru-RU" sz="1200" dirty="0">
                <a:solidFill>
                  <a:srgbClr val="007F76"/>
                </a:solidFill>
                <a:effectLst/>
                <a:latin typeface="Arial" panose="020B0604020202020204" pitchFamily="34" charset="0"/>
                <a:ea typeface="Calibri" panose="020F0502020204030204" pitchFamily="34" charset="0"/>
                <a:cs typeface="Times New Roman" panose="02020603050405020304" pitchFamily="18" charset="0"/>
              </a:rPr>
              <a:t> </a:t>
            </a:r>
            <a:r>
              <a:rPr lang="ru-RU" sz="1200" dirty="0" err="1">
                <a:solidFill>
                  <a:srgbClr val="007F76"/>
                </a:solidFill>
                <a:effectLst/>
                <a:latin typeface="Arial" panose="020B0604020202020204" pitchFamily="34" charset="0"/>
                <a:ea typeface="Calibri" panose="020F0502020204030204" pitchFamily="34" charset="0"/>
                <a:cs typeface="Times New Roman" panose="02020603050405020304" pitchFamily="18" charset="0"/>
              </a:rPr>
              <a:t>және</a:t>
            </a:r>
            <a:r>
              <a:rPr lang="ru-RU" sz="1200" dirty="0">
                <a:solidFill>
                  <a:srgbClr val="007F76"/>
                </a:solidFill>
                <a:effectLst/>
                <a:latin typeface="Arial" panose="020B0604020202020204" pitchFamily="34" charset="0"/>
                <a:ea typeface="Calibri" panose="020F0502020204030204" pitchFamily="34" charset="0"/>
                <a:cs typeface="Times New Roman" panose="02020603050405020304" pitchFamily="18" charset="0"/>
              </a:rPr>
              <a:t> </a:t>
            </a:r>
            <a:r>
              <a:rPr lang="ru-RU" sz="1200" dirty="0" err="1">
                <a:solidFill>
                  <a:srgbClr val="007F76"/>
                </a:solidFill>
                <a:effectLst/>
                <a:latin typeface="Arial" panose="020B0604020202020204" pitchFamily="34" charset="0"/>
                <a:ea typeface="Calibri" panose="020F0502020204030204" pitchFamily="34" charset="0"/>
                <a:cs typeface="Times New Roman" panose="02020603050405020304" pitchFamily="18" charset="0"/>
              </a:rPr>
              <a:t>тектес</a:t>
            </a:r>
            <a:r>
              <a:rPr lang="ru-RU" sz="1200" dirty="0">
                <a:solidFill>
                  <a:srgbClr val="007F76"/>
                </a:solidFill>
                <a:effectLst/>
                <a:latin typeface="Arial" panose="020B0604020202020204" pitchFamily="34" charset="0"/>
                <a:ea typeface="Calibri" panose="020F0502020204030204" pitchFamily="34" charset="0"/>
                <a:cs typeface="Times New Roman" panose="02020603050405020304" pitchFamily="18" charset="0"/>
              </a:rPr>
              <a:t> </a:t>
            </a:r>
            <a:r>
              <a:rPr lang="ru-RU" sz="1200" dirty="0" err="1">
                <a:solidFill>
                  <a:srgbClr val="007F76"/>
                </a:solidFill>
                <a:effectLst/>
                <a:latin typeface="Arial" panose="020B0604020202020204" pitchFamily="34" charset="0"/>
                <a:ea typeface="Calibri" panose="020F0502020204030204" pitchFamily="34" charset="0"/>
                <a:cs typeface="Times New Roman" panose="02020603050405020304" pitchFamily="18" charset="0"/>
              </a:rPr>
              <a:t>қызметтер</a:t>
            </a:r>
            <a:r>
              <a:rPr lang="ru-RU" sz="1200" dirty="0">
                <a:solidFill>
                  <a:srgbClr val="007F76"/>
                </a:solidFill>
                <a:effectLst/>
                <a:latin typeface="Arial" panose="020B0604020202020204" pitchFamily="34" charset="0"/>
                <a:ea typeface="Calibri" panose="020F0502020204030204" pitchFamily="34" charset="0"/>
                <a:cs typeface="Times New Roman" panose="02020603050405020304" pitchFamily="18" charset="0"/>
              </a:rPr>
              <a:t> </a:t>
            </a:r>
            <a:r>
              <a:rPr lang="ru-RU" sz="1200" dirty="0" err="1">
                <a:solidFill>
                  <a:srgbClr val="007F76"/>
                </a:solidFill>
                <a:latin typeface="Arial" panose="020B0604020202020204" pitchFamily="34" charset="0"/>
                <a:cs typeface="Times New Roman" panose="02020603050405020304" pitchFamily="18" charset="0"/>
              </a:rPr>
              <a:t>жұмысшылары</a:t>
            </a:r>
            <a:r>
              <a:rPr lang="ru-RU" sz="1200" dirty="0">
                <a:solidFill>
                  <a:srgbClr val="007F76"/>
                </a:solidFill>
                <a:latin typeface="Arial" panose="020B0604020202020204" pitchFamily="34" charset="0"/>
                <a:cs typeface="Times New Roman" panose="02020603050405020304" pitchFamily="18" charset="0"/>
              </a:rPr>
              <a:t> </a:t>
            </a:r>
            <a:r>
              <a:rPr lang="kk-KZ" sz="1200" dirty="0">
                <a:solidFill>
                  <a:srgbClr val="007F76"/>
                </a:solidFill>
                <a:latin typeface="Arial" panose="020B0604020202020204" pitchFamily="34" charset="0"/>
                <a:cs typeface="Times New Roman" panose="02020603050405020304" pitchFamily="18" charset="0"/>
              </a:rPr>
              <a:t>(12 және 13,3 мың).</a:t>
            </a:r>
            <a:endParaRPr lang="ru-RU" sz="1200" dirty="0">
              <a:solidFill>
                <a:srgbClr val="007F76"/>
              </a:solidFill>
              <a:latin typeface="Arial" panose="020B0604020202020204" pitchFamily="34" charset="0"/>
              <a:cs typeface="Times New Roman" panose="02020603050405020304" pitchFamily="18" charset="0"/>
            </a:endParaRPr>
          </a:p>
          <a:p>
            <a:pPr marL="714375" lvl="0" indent="-171450" algn="just">
              <a:lnSpc>
                <a:spcPct val="90000"/>
              </a:lnSpc>
              <a:spcAft>
                <a:spcPts val="300"/>
              </a:spcAft>
              <a:buFont typeface="Arial" panose="020B0604020202020204" pitchFamily="34" charset="0"/>
              <a:buChar char="•"/>
              <a:tabLst>
                <a:tab pos="540385" algn="l"/>
              </a:tabLst>
            </a:pPr>
            <a:endParaRPr lang="ru-RU" sz="1200" dirty="0">
              <a:solidFill>
                <a:srgbClr val="007F76"/>
              </a:solidFill>
              <a:effectLst/>
              <a:latin typeface="Arial" panose="020B0604020202020204" pitchFamily="34" charset="0"/>
              <a:ea typeface="Calibri" panose="020F0502020204030204" pitchFamily="34" charset="0"/>
              <a:cs typeface="Times New Roman" panose="02020603050405020304" pitchFamily="18" charset="0"/>
            </a:endParaRPr>
          </a:p>
        </p:txBody>
      </p:sp>
    </p:spTree>
    <p:extLst>
      <p:ext uri="{BB962C8B-B14F-4D97-AF65-F5344CB8AC3E}">
        <p14:creationId xmlns:p14="http://schemas.microsoft.com/office/powerpoint/2010/main" val="4134806824"/>
      </p:ext>
    </p:extLst>
  </p:cSld>
  <p:clrMapOvr>
    <a:masterClrMapping/>
  </p:clrMapOvr>
</p:sld>
</file>

<file path=ppt/slides/slide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2" name="Диаграмма 1">
            <a:extLst>
              <a:ext uri="{FF2B5EF4-FFF2-40B4-BE49-F238E27FC236}">
                <a16:creationId xmlns:a16="http://schemas.microsoft.com/office/drawing/2014/main" id="{F0E1C237-FFC0-9504-1C7C-B91E7131B3BD}"/>
              </a:ext>
            </a:extLst>
          </p:cNvPr>
          <p:cNvGraphicFramePr/>
          <p:nvPr>
            <p:extLst>
              <p:ext uri="{D42A27DB-BD31-4B8C-83A1-F6EECF244321}">
                <p14:modId xmlns:p14="http://schemas.microsoft.com/office/powerpoint/2010/main" val="3352239719"/>
              </p:ext>
            </p:extLst>
          </p:nvPr>
        </p:nvGraphicFramePr>
        <p:xfrm>
          <a:off x="72000" y="1066217"/>
          <a:ext cx="12120000" cy="2639008"/>
        </p:xfrm>
        <a:graphic>
          <a:graphicData uri="http://schemas.openxmlformats.org/drawingml/2006/chart">
            <c:chart xmlns:c="http://schemas.openxmlformats.org/drawingml/2006/chart" xmlns:r="http://schemas.openxmlformats.org/officeDocument/2006/relationships" r:id="rId2"/>
          </a:graphicData>
        </a:graphic>
      </p:graphicFrame>
      <p:sp>
        <p:nvSpPr>
          <p:cNvPr id="5" name="Заголовок 3">
            <a:extLst>
              <a:ext uri="{FF2B5EF4-FFF2-40B4-BE49-F238E27FC236}">
                <a16:creationId xmlns:a16="http://schemas.microsoft.com/office/drawing/2014/main" id="{CE0FCA87-ED6B-DAF9-C5C3-C586C4D0E1E7}"/>
              </a:ext>
            </a:extLst>
          </p:cNvPr>
          <p:cNvSpPr>
            <a:spLocks noGrp="1"/>
          </p:cNvSpPr>
          <p:nvPr>
            <p:ph type="title"/>
          </p:nvPr>
        </p:nvSpPr>
        <p:spPr/>
        <p:txBody>
          <a:bodyPr/>
          <a:lstStyle/>
          <a:p>
            <a:r>
              <a:rPr lang="ru-RU" dirty="0" err="1">
                <a:solidFill>
                  <a:srgbClr val="007F76"/>
                </a:solidFill>
              </a:rPr>
              <a:t>Сценарийлер</a:t>
            </a:r>
            <a:r>
              <a:rPr lang="ru-RU" dirty="0">
                <a:solidFill>
                  <a:srgbClr val="007F76"/>
                </a:solidFill>
              </a:rPr>
              <a:t> </a:t>
            </a:r>
            <a:r>
              <a:rPr lang="ru-RU" dirty="0" err="1">
                <a:solidFill>
                  <a:srgbClr val="007F76"/>
                </a:solidFill>
              </a:rPr>
              <a:t>бойынша</a:t>
            </a:r>
            <a:r>
              <a:rPr lang="ru-RU" dirty="0">
                <a:solidFill>
                  <a:srgbClr val="007F76"/>
                </a:solidFill>
              </a:rPr>
              <a:t> бос </a:t>
            </a:r>
            <a:r>
              <a:rPr lang="ru-RU" dirty="0" err="1">
                <a:solidFill>
                  <a:srgbClr val="007F76"/>
                </a:solidFill>
              </a:rPr>
              <a:t>орындар</a:t>
            </a:r>
            <a:r>
              <a:rPr lang="ru-RU" dirty="0">
                <a:solidFill>
                  <a:srgbClr val="007F76"/>
                </a:solidFill>
              </a:rPr>
              <a:t> </a:t>
            </a:r>
            <a:r>
              <a:rPr lang="ru-RU" dirty="0" err="1">
                <a:solidFill>
                  <a:srgbClr val="007F76"/>
                </a:solidFill>
              </a:rPr>
              <a:t>санының</a:t>
            </a:r>
            <a:r>
              <a:rPr lang="ru-RU" dirty="0">
                <a:solidFill>
                  <a:srgbClr val="007F76"/>
                </a:solidFill>
              </a:rPr>
              <a:t> </a:t>
            </a:r>
            <a:r>
              <a:rPr lang="ru-RU" dirty="0" err="1">
                <a:solidFill>
                  <a:srgbClr val="007F76"/>
                </a:solidFill>
              </a:rPr>
              <a:t>негізгі</a:t>
            </a:r>
            <a:r>
              <a:rPr lang="ru-RU" dirty="0">
                <a:solidFill>
                  <a:srgbClr val="007F76"/>
                </a:solidFill>
              </a:rPr>
              <a:t> </a:t>
            </a:r>
            <a:r>
              <a:rPr lang="ru-RU" dirty="0" err="1">
                <a:solidFill>
                  <a:srgbClr val="007F76"/>
                </a:solidFill>
              </a:rPr>
              <a:t>көрсеткіштері</a:t>
            </a:r>
            <a:endParaRPr lang="ru-KZ" dirty="0">
              <a:solidFill>
                <a:srgbClr val="007F76"/>
              </a:solidFill>
            </a:endParaRPr>
          </a:p>
        </p:txBody>
      </p:sp>
      <p:sp>
        <p:nvSpPr>
          <p:cNvPr id="3" name="Номер слайда 2">
            <a:extLst>
              <a:ext uri="{FF2B5EF4-FFF2-40B4-BE49-F238E27FC236}">
                <a16:creationId xmlns:a16="http://schemas.microsoft.com/office/drawing/2014/main" id="{0FE3E8E7-F31A-7D55-7372-1BEAD488D2B4}"/>
              </a:ext>
            </a:extLst>
          </p:cNvPr>
          <p:cNvSpPr>
            <a:spLocks noGrp="1"/>
          </p:cNvSpPr>
          <p:nvPr>
            <p:ph type="sldNum" sz="quarter" idx="12"/>
          </p:nvPr>
        </p:nvSpPr>
        <p:spPr/>
        <p:txBody>
          <a:bodyPr/>
          <a:lstStyle/>
          <a:p>
            <a:fld id="{4060C6F1-8618-4CCA-B45E-7B199C8F5830}" type="slidenum">
              <a:rPr lang="ru-RU" smtClean="0"/>
              <a:pPr/>
              <a:t>6</a:t>
            </a:fld>
            <a:r>
              <a:rPr lang="en-US" dirty="0"/>
              <a:t> </a:t>
            </a:r>
            <a:r>
              <a:rPr lang="ru-RU" dirty="0"/>
              <a:t>из 82</a:t>
            </a:r>
          </a:p>
        </p:txBody>
      </p:sp>
      <p:sp>
        <p:nvSpPr>
          <p:cNvPr id="6" name="Заголовок 3">
            <a:extLst>
              <a:ext uri="{FF2B5EF4-FFF2-40B4-BE49-F238E27FC236}">
                <a16:creationId xmlns:a16="http://schemas.microsoft.com/office/drawing/2014/main" id="{3403B7A1-EC85-4225-8E53-54E2DC1F08AE}"/>
              </a:ext>
            </a:extLst>
          </p:cNvPr>
          <p:cNvSpPr txBox="1">
            <a:spLocks/>
          </p:cNvSpPr>
          <p:nvPr/>
        </p:nvSpPr>
        <p:spPr>
          <a:xfrm>
            <a:off x="557775" y="723900"/>
            <a:ext cx="7018682" cy="409575"/>
          </a:xfrm>
          <a:prstGeom prst="rect">
            <a:avLst/>
          </a:prstGeom>
        </p:spPr>
        <p:txBody>
          <a:bodyPr anchor="ctr"/>
          <a:lstStyle>
            <a:defPPr marR="0" lvl="0" algn="l" rtl="0">
              <a:lnSpc>
                <a:spcPct val="100000"/>
              </a:lnSpc>
              <a:spcBef>
                <a:spcPts val="0"/>
              </a:spcBef>
              <a:spcAft>
                <a:spcPts val="0"/>
              </a:spcAft>
            </a:defPPr>
            <a:lvl1pPr marR="0" lvl="0" algn="l" rtl="0" eaLnBrk="1" hangingPunct="1">
              <a:lnSpc>
                <a:spcPct val="100000"/>
              </a:lnSpc>
              <a:spcBef>
                <a:spcPts val="0"/>
              </a:spcBef>
              <a:spcAft>
                <a:spcPts val="0"/>
              </a:spcAft>
              <a:buNone/>
              <a:defRPr sz="2667" b="1" i="0" u="none" strike="noStrike" cap="none">
                <a:solidFill>
                  <a:srgbClr val="007F76"/>
                </a:solidFill>
                <a:latin typeface="Arial" panose="020B0604020202020204" pitchFamily="34" charset="0"/>
                <a:ea typeface="Calibri" panose="020F0502020204030204" pitchFamily="34" charset="0"/>
                <a:cs typeface="Arial" panose="020B0604020202020204" pitchFamily="34" charset="0"/>
                <a:sym typeface="Arial"/>
              </a:defRPr>
            </a:lvl1pPr>
          </a:lstStyle>
          <a:p>
            <a:pPr defTabSz="914400"/>
            <a:r>
              <a:rPr lang="ru-RU" sz="1600" kern="0" dirty="0" err="1"/>
              <a:t>Базалық</a:t>
            </a:r>
            <a:r>
              <a:rPr lang="ru-RU" sz="1600" kern="0" dirty="0"/>
              <a:t> сценарий </a:t>
            </a:r>
            <a:r>
              <a:rPr lang="en-US" sz="2000" kern="0" dirty="0"/>
              <a:t>~ 1 </a:t>
            </a:r>
            <a:r>
              <a:rPr lang="ru-RU" sz="2000" kern="0" dirty="0"/>
              <a:t>млн 103 </a:t>
            </a:r>
            <a:r>
              <a:rPr lang="ru-RU" sz="2000" kern="0" dirty="0" err="1"/>
              <a:t>мың</a:t>
            </a:r>
            <a:r>
              <a:rPr lang="ru-RU" sz="2000" kern="0" dirty="0"/>
              <a:t>. </a:t>
            </a:r>
            <a:r>
              <a:rPr lang="ru-RU" sz="1600" kern="0" dirty="0"/>
              <a:t>бос </a:t>
            </a:r>
            <a:r>
              <a:rPr lang="ru-RU" sz="1600" kern="0" dirty="0" err="1"/>
              <a:t>орын</a:t>
            </a:r>
            <a:r>
              <a:rPr lang="ru-RU" sz="1600" kern="0" dirty="0"/>
              <a:t> 2023 </a:t>
            </a:r>
            <a:r>
              <a:rPr lang="ru-RU" sz="1600" kern="0" dirty="0" err="1"/>
              <a:t>жылда</a:t>
            </a:r>
            <a:endParaRPr lang="ru-KZ" sz="1600" kern="0" dirty="0"/>
          </a:p>
        </p:txBody>
      </p:sp>
      <p:graphicFrame>
        <p:nvGraphicFramePr>
          <p:cNvPr id="23" name="Диаграмма 22">
            <a:extLst>
              <a:ext uri="{FF2B5EF4-FFF2-40B4-BE49-F238E27FC236}">
                <a16:creationId xmlns:a16="http://schemas.microsoft.com/office/drawing/2014/main" id="{46F89C95-105D-367D-C694-44513F3882A7}"/>
              </a:ext>
            </a:extLst>
          </p:cNvPr>
          <p:cNvGraphicFramePr/>
          <p:nvPr>
            <p:extLst>
              <p:ext uri="{D42A27DB-BD31-4B8C-83A1-F6EECF244321}">
                <p14:modId xmlns:p14="http://schemas.microsoft.com/office/powerpoint/2010/main" val="1822337269"/>
              </p:ext>
            </p:extLst>
          </p:nvPr>
        </p:nvGraphicFramePr>
        <p:xfrm>
          <a:off x="224400" y="3817048"/>
          <a:ext cx="5776350" cy="2829508"/>
        </p:xfrm>
        <a:graphic>
          <a:graphicData uri="http://schemas.openxmlformats.org/drawingml/2006/chart">
            <c:chart xmlns:c="http://schemas.openxmlformats.org/drawingml/2006/chart" xmlns:r="http://schemas.openxmlformats.org/officeDocument/2006/relationships" r:id="rId3"/>
          </a:graphicData>
        </a:graphic>
      </p:graphicFrame>
      <p:sp>
        <p:nvSpPr>
          <p:cNvPr id="25" name="Заголовок 3">
            <a:extLst>
              <a:ext uri="{FF2B5EF4-FFF2-40B4-BE49-F238E27FC236}">
                <a16:creationId xmlns:a16="http://schemas.microsoft.com/office/drawing/2014/main" id="{DBF764AE-E840-6DBD-5A79-4C1F5D533964}"/>
              </a:ext>
            </a:extLst>
          </p:cNvPr>
          <p:cNvSpPr txBox="1">
            <a:spLocks/>
          </p:cNvSpPr>
          <p:nvPr/>
        </p:nvSpPr>
        <p:spPr>
          <a:xfrm>
            <a:off x="557776" y="3612260"/>
            <a:ext cx="5242950" cy="409575"/>
          </a:xfrm>
          <a:prstGeom prst="rect">
            <a:avLst/>
          </a:prstGeom>
        </p:spPr>
        <p:txBody>
          <a:bodyPr anchor="ctr"/>
          <a:lstStyle>
            <a:defPPr marR="0" lvl="0" algn="l" rtl="0">
              <a:lnSpc>
                <a:spcPct val="100000"/>
              </a:lnSpc>
              <a:spcBef>
                <a:spcPts val="0"/>
              </a:spcBef>
              <a:spcAft>
                <a:spcPts val="0"/>
              </a:spcAft>
            </a:defPPr>
            <a:lvl1pPr marR="0" lvl="0" algn="l" rtl="0" eaLnBrk="1" hangingPunct="1">
              <a:lnSpc>
                <a:spcPct val="100000"/>
              </a:lnSpc>
              <a:spcBef>
                <a:spcPts val="0"/>
              </a:spcBef>
              <a:spcAft>
                <a:spcPts val="0"/>
              </a:spcAft>
              <a:buNone/>
              <a:defRPr sz="2667" b="1" i="0" u="none" strike="noStrike" cap="none">
                <a:solidFill>
                  <a:srgbClr val="007F76"/>
                </a:solidFill>
                <a:latin typeface="Arial" panose="020B0604020202020204" pitchFamily="34" charset="0"/>
                <a:ea typeface="Calibri" panose="020F0502020204030204" pitchFamily="34" charset="0"/>
                <a:cs typeface="Arial" panose="020B0604020202020204" pitchFamily="34" charset="0"/>
                <a:sym typeface="Arial"/>
              </a:defRPr>
            </a:lvl1pPr>
          </a:lstStyle>
          <a:p>
            <a:pPr defTabSz="914400"/>
            <a:r>
              <a:rPr lang="ru-RU" sz="1200" kern="0" dirty="0" err="1">
                <a:solidFill>
                  <a:schemeClr val="accent3">
                    <a:lumMod val="50000"/>
                  </a:schemeClr>
                </a:solidFill>
              </a:rPr>
              <a:t>Оптимистік</a:t>
            </a:r>
            <a:r>
              <a:rPr lang="ru-RU" sz="1200" kern="0" dirty="0">
                <a:solidFill>
                  <a:schemeClr val="accent3">
                    <a:lumMod val="50000"/>
                  </a:schemeClr>
                </a:solidFill>
              </a:rPr>
              <a:t> сценарий </a:t>
            </a:r>
            <a:r>
              <a:rPr lang="en-US" sz="1200" kern="0" dirty="0">
                <a:solidFill>
                  <a:schemeClr val="accent3">
                    <a:lumMod val="50000"/>
                  </a:schemeClr>
                </a:solidFill>
              </a:rPr>
              <a:t>~ </a:t>
            </a:r>
            <a:r>
              <a:rPr lang="en-US" sz="1600" kern="0" dirty="0">
                <a:solidFill>
                  <a:schemeClr val="accent3">
                    <a:lumMod val="50000"/>
                  </a:schemeClr>
                </a:solidFill>
              </a:rPr>
              <a:t>1 </a:t>
            </a:r>
            <a:r>
              <a:rPr lang="ru-RU" sz="1600" kern="0" dirty="0">
                <a:solidFill>
                  <a:schemeClr val="accent3">
                    <a:lumMod val="50000"/>
                  </a:schemeClr>
                </a:solidFill>
              </a:rPr>
              <a:t>млн 165 </a:t>
            </a:r>
            <a:r>
              <a:rPr lang="ru-RU" sz="1600" kern="0" dirty="0" err="1">
                <a:solidFill>
                  <a:schemeClr val="accent3">
                    <a:lumMod val="50000"/>
                  </a:schemeClr>
                </a:solidFill>
              </a:rPr>
              <a:t>мың</a:t>
            </a:r>
            <a:r>
              <a:rPr lang="ru-RU" sz="1600" kern="0" dirty="0">
                <a:solidFill>
                  <a:schemeClr val="accent3">
                    <a:lumMod val="50000"/>
                  </a:schemeClr>
                </a:solidFill>
              </a:rPr>
              <a:t>. </a:t>
            </a:r>
            <a:r>
              <a:rPr lang="ru-RU" sz="1200" kern="0" dirty="0">
                <a:solidFill>
                  <a:schemeClr val="accent3">
                    <a:lumMod val="50000"/>
                  </a:schemeClr>
                </a:solidFill>
              </a:rPr>
              <a:t>бос </a:t>
            </a:r>
            <a:r>
              <a:rPr lang="ru-RU" sz="1200" kern="0" dirty="0" err="1">
                <a:solidFill>
                  <a:schemeClr val="accent3">
                    <a:lumMod val="50000"/>
                  </a:schemeClr>
                </a:solidFill>
              </a:rPr>
              <a:t>орын</a:t>
            </a:r>
            <a:endParaRPr lang="ru-KZ" sz="1200" kern="0" dirty="0">
              <a:solidFill>
                <a:schemeClr val="accent3">
                  <a:lumMod val="50000"/>
                </a:schemeClr>
              </a:solidFill>
            </a:endParaRPr>
          </a:p>
        </p:txBody>
      </p:sp>
      <p:graphicFrame>
        <p:nvGraphicFramePr>
          <p:cNvPr id="26" name="Диаграмма 25">
            <a:extLst>
              <a:ext uri="{FF2B5EF4-FFF2-40B4-BE49-F238E27FC236}">
                <a16:creationId xmlns:a16="http://schemas.microsoft.com/office/drawing/2014/main" id="{373CB61C-1123-3A4C-6733-26234E5DA302}"/>
              </a:ext>
            </a:extLst>
          </p:cNvPr>
          <p:cNvGraphicFramePr/>
          <p:nvPr>
            <p:extLst>
              <p:ext uri="{D42A27DB-BD31-4B8C-83A1-F6EECF244321}">
                <p14:modId xmlns:p14="http://schemas.microsoft.com/office/powerpoint/2010/main" val="4112703431"/>
              </p:ext>
            </p:extLst>
          </p:nvPr>
        </p:nvGraphicFramePr>
        <p:xfrm>
          <a:off x="6030168" y="3817048"/>
          <a:ext cx="5776350" cy="2829508"/>
        </p:xfrm>
        <a:graphic>
          <a:graphicData uri="http://schemas.openxmlformats.org/drawingml/2006/chart">
            <c:chart xmlns:c="http://schemas.openxmlformats.org/drawingml/2006/chart" xmlns:r="http://schemas.openxmlformats.org/officeDocument/2006/relationships" r:id="rId4"/>
          </a:graphicData>
        </a:graphic>
      </p:graphicFrame>
      <p:sp>
        <p:nvSpPr>
          <p:cNvPr id="27" name="Заголовок 3">
            <a:extLst>
              <a:ext uri="{FF2B5EF4-FFF2-40B4-BE49-F238E27FC236}">
                <a16:creationId xmlns:a16="http://schemas.microsoft.com/office/drawing/2014/main" id="{9DCE2037-E3D8-DE3D-A2B2-9235C68670D0}"/>
              </a:ext>
            </a:extLst>
          </p:cNvPr>
          <p:cNvSpPr txBox="1">
            <a:spLocks/>
          </p:cNvSpPr>
          <p:nvPr/>
        </p:nvSpPr>
        <p:spPr>
          <a:xfrm>
            <a:off x="6363544" y="3612260"/>
            <a:ext cx="5442974" cy="409575"/>
          </a:xfrm>
          <a:prstGeom prst="rect">
            <a:avLst/>
          </a:prstGeom>
        </p:spPr>
        <p:txBody>
          <a:bodyPr anchor="ctr"/>
          <a:lstStyle>
            <a:defPPr marR="0" lvl="0" algn="l" rtl="0">
              <a:lnSpc>
                <a:spcPct val="100000"/>
              </a:lnSpc>
              <a:spcBef>
                <a:spcPts val="0"/>
              </a:spcBef>
              <a:spcAft>
                <a:spcPts val="0"/>
              </a:spcAft>
            </a:defPPr>
            <a:lvl1pPr marR="0" lvl="0" algn="l" rtl="0" eaLnBrk="1" hangingPunct="1">
              <a:lnSpc>
                <a:spcPct val="100000"/>
              </a:lnSpc>
              <a:spcBef>
                <a:spcPts val="0"/>
              </a:spcBef>
              <a:spcAft>
                <a:spcPts val="0"/>
              </a:spcAft>
              <a:buNone/>
              <a:defRPr sz="2667" b="1" i="0" u="none" strike="noStrike" cap="none">
                <a:solidFill>
                  <a:srgbClr val="007F76"/>
                </a:solidFill>
                <a:latin typeface="Arial" panose="020B0604020202020204" pitchFamily="34" charset="0"/>
                <a:ea typeface="Calibri" panose="020F0502020204030204" pitchFamily="34" charset="0"/>
                <a:cs typeface="Arial" panose="020B0604020202020204" pitchFamily="34" charset="0"/>
                <a:sym typeface="Arial"/>
              </a:defRPr>
            </a:lvl1pPr>
          </a:lstStyle>
          <a:p>
            <a:pPr defTabSz="914400"/>
            <a:r>
              <a:rPr lang="ru-RU" sz="1200" kern="0" dirty="0" err="1">
                <a:solidFill>
                  <a:schemeClr val="accent6">
                    <a:lumMod val="50000"/>
                  </a:schemeClr>
                </a:solidFill>
              </a:rPr>
              <a:t>Пессимистік</a:t>
            </a:r>
            <a:r>
              <a:rPr lang="ru-RU" sz="1200" kern="0" dirty="0">
                <a:solidFill>
                  <a:schemeClr val="accent6">
                    <a:lumMod val="50000"/>
                  </a:schemeClr>
                </a:solidFill>
              </a:rPr>
              <a:t> сценарий </a:t>
            </a:r>
            <a:r>
              <a:rPr lang="en-US" sz="1600" kern="0" dirty="0">
                <a:solidFill>
                  <a:schemeClr val="accent6">
                    <a:lumMod val="50000"/>
                  </a:schemeClr>
                </a:solidFill>
              </a:rPr>
              <a:t>~ 1 </a:t>
            </a:r>
            <a:r>
              <a:rPr lang="ru-RU" sz="1600" kern="0" dirty="0">
                <a:solidFill>
                  <a:schemeClr val="accent6">
                    <a:lumMod val="50000"/>
                  </a:schemeClr>
                </a:solidFill>
              </a:rPr>
              <a:t>млн 044 </a:t>
            </a:r>
            <a:r>
              <a:rPr lang="ru-RU" sz="1600" kern="0" dirty="0" err="1">
                <a:solidFill>
                  <a:schemeClr val="accent6">
                    <a:lumMod val="50000"/>
                  </a:schemeClr>
                </a:solidFill>
              </a:rPr>
              <a:t>мың</a:t>
            </a:r>
            <a:r>
              <a:rPr lang="ru-RU" sz="1200" kern="0" dirty="0">
                <a:solidFill>
                  <a:schemeClr val="accent6">
                    <a:lumMod val="50000"/>
                  </a:schemeClr>
                </a:solidFill>
              </a:rPr>
              <a:t>. бос </a:t>
            </a:r>
            <a:r>
              <a:rPr lang="ru-RU" sz="1200" kern="0" dirty="0" err="1">
                <a:solidFill>
                  <a:schemeClr val="accent6">
                    <a:lumMod val="50000"/>
                  </a:schemeClr>
                </a:solidFill>
              </a:rPr>
              <a:t>орын</a:t>
            </a:r>
            <a:endParaRPr lang="ru-KZ" sz="1200" kern="0" dirty="0">
              <a:solidFill>
                <a:schemeClr val="accent6">
                  <a:lumMod val="50000"/>
                </a:schemeClr>
              </a:solidFill>
            </a:endParaRPr>
          </a:p>
        </p:txBody>
      </p:sp>
      <p:grpSp>
        <p:nvGrpSpPr>
          <p:cNvPr id="40" name="Группа 39">
            <a:extLst>
              <a:ext uri="{FF2B5EF4-FFF2-40B4-BE49-F238E27FC236}">
                <a16:creationId xmlns:a16="http://schemas.microsoft.com/office/drawing/2014/main" id="{29FEDF64-2811-A4C4-43A0-2E682C485C5C}"/>
              </a:ext>
            </a:extLst>
          </p:cNvPr>
          <p:cNvGrpSpPr/>
          <p:nvPr/>
        </p:nvGrpSpPr>
        <p:grpSpPr>
          <a:xfrm>
            <a:off x="716280" y="1318260"/>
            <a:ext cx="7978140" cy="251266"/>
            <a:chOff x="731520" y="1257300"/>
            <a:chExt cx="7978140" cy="251266"/>
          </a:xfrm>
        </p:grpSpPr>
        <p:cxnSp>
          <p:nvCxnSpPr>
            <p:cNvPr id="33" name="Прямая соединительная линия 32">
              <a:extLst>
                <a:ext uri="{FF2B5EF4-FFF2-40B4-BE49-F238E27FC236}">
                  <a16:creationId xmlns:a16="http://schemas.microsoft.com/office/drawing/2014/main" id="{D33E9081-F136-1718-DF7B-72CF96B0C2D7}"/>
                </a:ext>
              </a:extLst>
            </p:cNvPr>
            <p:cNvCxnSpPr>
              <a:cxnSpLocks/>
            </p:cNvCxnSpPr>
            <p:nvPr/>
          </p:nvCxnSpPr>
          <p:spPr>
            <a:xfrm>
              <a:off x="737818" y="1257300"/>
              <a:ext cx="0" cy="251266"/>
            </a:xfrm>
            <a:prstGeom prst="line">
              <a:avLst/>
            </a:prstGeom>
            <a:ln w="19050">
              <a:solidFill>
                <a:schemeClr val="tx1">
                  <a:lumMod val="50000"/>
                  <a:lumOff val="50000"/>
                </a:schemeClr>
              </a:solidFill>
            </a:ln>
          </p:spPr>
          <p:style>
            <a:lnRef idx="1">
              <a:schemeClr val="accent1"/>
            </a:lnRef>
            <a:fillRef idx="0">
              <a:schemeClr val="accent1"/>
            </a:fillRef>
            <a:effectRef idx="0">
              <a:schemeClr val="accent1"/>
            </a:effectRef>
            <a:fontRef idx="minor">
              <a:schemeClr val="tx1"/>
            </a:fontRef>
          </p:style>
        </p:cxnSp>
        <p:cxnSp>
          <p:nvCxnSpPr>
            <p:cNvPr id="35" name="Прямая соединительная линия 34">
              <a:extLst>
                <a:ext uri="{FF2B5EF4-FFF2-40B4-BE49-F238E27FC236}">
                  <a16:creationId xmlns:a16="http://schemas.microsoft.com/office/drawing/2014/main" id="{4C36CA13-08D2-9A50-24CB-C148BA869A0B}"/>
                </a:ext>
              </a:extLst>
            </p:cNvPr>
            <p:cNvCxnSpPr>
              <a:cxnSpLocks/>
            </p:cNvCxnSpPr>
            <p:nvPr/>
          </p:nvCxnSpPr>
          <p:spPr>
            <a:xfrm flipH="1">
              <a:off x="731520" y="1257300"/>
              <a:ext cx="7978140" cy="0"/>
            </a:xfrm>
            <a:prstGeom prst="line">
              <a:avLst/>
            </a:prstGeom>
            <a:ln w="19050">
              <a:solidFill>
                <a:schemeClr val="tx1">
                  <a:lumMod val="50000"/>
                  <a:lumOff val="50000"/>
                </a:schemeClr>
              </a:solidFill>
            </a:ln>
          </p:spPr>
          <p:style>
            <a:lnRef idx="1">
              <a:schemeClr val="accent1"/>
            </a:lnRef>
            <a:fillRef idx="0">
              <a:schemeClr val="accent1"/>
            </a:fillRef>
            <a:effectRef idx="0">
              <a:schemeClr val="accent1"/>
            </a:effectRef>
            <a:fontRef idx="minor">
              <a:schemeClr val="tx1"/>
            </a:fontRef>
          </p:style>
        </p:cxnSp>
        <p:cxnSp>
          <p:nvCxnSpPr>
            <p:cNvPr id="38" name="Прямая соединительная линия 37">
              <a:extLst>
                <a:ext uri="{FF2B5EF4-FFF2-40B4-BE49-F238E27FC236}">
                  <a16:creationId xmlns:a16="http://schemas.microsoft.com/office/drawing/2014/main" id="{06932E42-2358-E102-0209-874A97340B7D}"/>
                </a:ext>
              </a:extLst>
            </p:cNvPr>
            <p:cNvCxnSpPr>
              <a:cxnSpLocks/>
            </p:cNvCxnSpPr>
            <p:nvPr/>
          </p:nvCxnSpPr>
          <p:spPr>
            <a:xfrm>
              <a:off x="8700718" y="1257300"/>
              <a:ext cx="0" cy="251266"/>
            </a:xfrm>
            <a:prstGeom prst="line">
              <a:avLst/>
            </a:prstGeom>
            <a:ln w="19050">
              <a:solidFill>
                <a:schemeClr val="tx1">
                  <a:lumMod val="50000"/>
                  <a:lumOff val="50000"/>
                </a:schemeClr>
              </a:solidFill>
            </a:ln>
          </p:spPr>
          <p:style>
            <a:lnRef idx="1">
              <a:schemeClr val="accent1"/>
            </a:lnRef>
            <a:fillRef idx="0">
              <a:schemeClr val="accent1"/>
            </a:fillRef>
            <a:effectRef idx="0">
              <a:schemeClr val="accent1"/>
            </a:effectRef>
            <a:fontRef idx="minor">
              <a:schemeClr val="tx1"/>
            </a:fontRef>
          </p:style>
        </p:cxnSp>
      </p:grpSp>
      <p:grpSp>
        <p:nvGrpSpPr>
          <p:cNvPr id="49" name="Группа 48">
            <a:extLst>
              <a:ext uri="{FF2B5EF4-FFF2-40B4-BE49-F238E27FC236}">
                <a16:creationId xmlns:a16="http://schemas.microsoft.com/office/drawing/2014/main" id="{4AC9FCF5-80CE-157B-EC2E-B8A5367469BF}"/>
              </a:ext>
            </a:extLst>
          </p:cNvPr>
          <p:cNvGrpSpPr/>
          <p:nvPr/>
        </p:nvGrpSpPr>
        <p:grpSpPr>
          <a:xfrm>
            <a:off x="8918342" y="1320165"/>
            <a:ext cx="2679297" cy="251266"/>
            <a:chOff x="731520" y="1257300"/>
            <a:chExt cx="7978140" cy="251266"/>
          </a:xfrm>
        </p:grpSpPr>
        <p:cxnSp>
          <p:nvCxnSpPr>
            <p:cNvPr id="50" name="Прямая соединительная линия 49">
              <a:extLst>
                <a:ext uri="{FF2B5EF4-FFF2-40B4-BE49-F238E27FC236}">
                  <a16:creationId xmlns:a16="http://schemas.microsoft.com/office/drawing/2014/main" id="{7D3A38AB-245E-9BE2-1B59-3BE8DEC45F79}"/>
                </a:ext>
              </a:extLst>
            </p:cNvPr>
            <p:cNvCxnSpPr>
              <a:cxnSpLocks/>
            </p:cNvCxnSpPr>
            <p:nvPr/>
          </p:nvCxnSpPr>
          <p:spPr>
            <a:xfrm>
              <a:off x="737818" y="1257300"/>
              <a:ext cx="0" cy="251266"/>
            </a:xfrm>
            <a:prstGeom prst="line">
              <a:avLst/>
            </a:prstGeom>
            <a:ln w="19050">
              <a:solidFill>
                <a:srgbClr val="007F76"/>
              </a:solidFill>
            </a:ln>
          </p:spPr>
          <p:style>
            <a:lnRef idx="1">
              <a:schemeClr val="accent1"/>
            </a:lnRef>
            <a:fillRef idx="0">
              <a:schemeClr val="accent1"/>
            </a:fillRef>
            <a:effectRef idx="0">
              <a:schemeClr val="accent1"/>
            </a:effectRef>
            <a:fontRef idx="minor">
              <a:schemeClr val="tx1"/>
            </a:fontRef>
          </p:style>
        </p:cxnSp>
        <p:cxnSp>
          <p:nvCxnSpPr>
            <p:cNvPr id="51" name="Прямая соединительная линия 50">
              <a:extLst>
                <a:ext uri="{FF2B5EF4-FFF2-40B4-BE49-F238E27FC236}">
                  <a16:creationId xmlns:a16="http://schemas.microsoft.com/office/drawing/2014/main" id="{534CA1F8-4D96-DC0A-FD85-67A89D1D011E}"/>
                </a:ext>
              </a:extLst>
            </p:cNvPr>
            <p:cNvCxnSpPr>
              <a:cxnSpLocks/>
            </p:cNvCxnSpPr>
            <p:nvPr/>
          </p:nvCxnSpPr>
          <p:spPr>
            <a:xfrm flipH="1">
              <a:off x="731520" y="1257300"/>
              <a:ext cx="7978140" cy="0"/>
            </a:xfrm>
            <a:prstGeom prst="line">
              <a:avLst/>
            </a:prstGeom>
            <a:ln w="19050">
              <a:solidFill>
                <a:srgbClr val="007F76"/>
              </a:solidFill>
            </a:ln>
          </p:spPr>
          <p:style>
            <a:lnRef idx="1">
              <a:schemeClr val="accent1"/>
            </a:lnRef>
            <a:fillRef idx="0">
              <a:schemeClr val="accent1"/>
            </a:fillRef>
            <a:effectRef idx="0">
              <a:schemeClr val="accent1"/>
            </a:effectRef>
            <a:fontRef idx="minor">
              <a:schemeClr val="tx1"/>
            </a:fontRef>
          </p:style>
        </p:cxnSp>
        <p:cxnSp>
          <p:nvCxnSpPr>
            <p:cNvPr id="52" name="Прямая соединительная линия 51">
              <a:extLst>
                <a:ext uri="{FF2B5EF4-FFF2-40B4-BE49-F238E27FC236}">
                  <a16:creationId xmlns:a16="http://schemas.microsoft.com/office/drawing/2014/main" id="{39119BC6-6C24-3A66-8CB1-F9D28D2BC76F}"/>
                </a:ext>
              </a:extLst>
            </p:cNvPr>
            <p:cNvCxnSpPr>
              <a:cxnSpLocks/>
            </p:cNvCxnSpPr>
            <p:nvPr/>
          </p:nvCxnSpPr>
          <p:spPr>
            <a:xfrm>
              <a:off x="8700718" y="1257300"/>
              <a:ext cx="0" cy="251266"/>
            </a:xfrm>
            <a:prstGeom prst="line">
              <a:avLst/>
            </a:prstGeom>
            <a:ln w="19050">
              <a:solidFill>
                <a:srgbClr val="007F76"/>
              </a:solidFill>
            </a:ln>
          </p:spPr>
          <p:style>
            <a:lnRef idx="1">
              <a:schemeClr val="accent1"/>
            </a:lnRef>
            <a:fillRef idx="0">
              <a:schemeClr val="accent1"/>
            </a:fillRef>
            <a:effectRef idx="0">
              <a:schemeClr val="accent1"/>
            </a:effectRef>
            <a:fontRef idx="minor">
              <a:schemeClr val="tx1"/>
            </a:fontRef>
          </p:style>
        </p:cxnSp>
      </p:grpSp>
      <p:sp>
        <p:nvSpPr>
          <p:cNvPr id="53" name="Заголовок 3">
            <a:extLst>
              <a:ext uri="{FF2B5EF4-FFF2-40B4-BE49-F238E27FC236}">
                <a16:creationId xmlns:a16="http://schemas.microsoft.com/office/drawing/2014/main" id="{E5344C22-A1F9-EB84-2107-2C35CDB9ABAF}"/>
              </a:ext>
            </a:extLst>
          </p:cNvPr>
          <p:cNvSpPr txBox="1">
            <a:spLocks/>
          </p:cNvSpPr>
          <p:nvPr/>
        </p:nvSpPr>
        <p:spPr>
          <a:xfrm>
            <a:off x="8901680" y="984599"/>
            <a:ext cx="2676295" cy="409575"/>
          </a:xfrm>
          <a:prstGeom prst="rect">
            <a:avLst/>
          </a:prstGeom>
        </p:spPr>
        <p:txBody>
          <a:bodyPr anchor="ctr"/>
          <a:lstStyle>
            <a:defPPr marR="0" lvl="0" algn="l" rtl="0">
              <a:lnSpc>
                <a:spcPct val="100000"/>
              </a:lnSpc>
              <a:spcBef>
                <a:spcPts val="0"/>
              </a:spcBef>
              <a:spcAft>
                <a:spcPts val="0"/>
              </a:spcAft>
            </a:defPPr>
            <a:lvl1pPr marR="0" lvl="0" algn="l" rtl="0" eaLnBrk="1" hangingPunct="1">
              <a:lnSpc>
                <a:spcPct val="100000"/>
              </a:lnSpc>
              <a:spcBef>
                <a:spcPts val="0"/>
              </a:spcBef>
              <a:spcAft>
                <a:spcPts val="0"/>
              </a:spcAft>
              <a:buNone/>
              <a:defRPr sz="2667" b="1" i="0" u="none" strike="noStrike" cap="none">
                <a:solidFill>
                  <a:srgbClr val="007F76"/>
                </a:solidFill>
                <a:latin typeface="Arial" panose="020B0604020202020204" pitchFamily="34" charset="0"/>
                <a:ea typeface="Calibri" panose="020F0502020204030204" pitchFamily="34" charset="0"/>
                <a:cs typeface="Arial" panose="020B0604020202020204" pitchFamily="34" charset="0"/>
                <a:sym typeface="Arial"/>
              </a:defRPr>
            </a:lvl1pPr>
          </a:lstStyle>
          <a:p>
            <a:pPr algn="ctr" defTabSz="914400"/>
            <a:r>
              <a:rPr lang="ru-RU" sz="1200" kern="0" dirty="0" err="1"/>
              <a:t>Болжам</a:t>
            </a:r>
            <a:endParaRPr lang="ru-KZ" sz="1200" kern="0" dirty="0"/>
          </a:p>
        </p:txBody>
      </p:sp>
      <p:sp>
        <p:nvSpPr>
          <p:cNvPr id="55" name="Заголовок 3">
            <a:extLst>
              <a:ext uri="{FF2B5EF4-FFF2-40B4-BE49-F238E27FC236}">
                <a16:creationId xmlns:a16="http://schemas.microsoft.com/office/drawing/2014/main" id="{D9471801-42B4-1226-F800-FCC3A5E2F556}"/>
              </a:ext>
            </a:extLst>
          </p:cNvPr>
          <p:cNvSpPr txBox="1">
            <a:spLocks/>
          </p:cNvSpPr>
          <p:nvPr/>
        </p:nvSpPr>
        <p:spPr>
          <a:xfrm>
            <a:off x="3245668" y="976891"/>
            <a:ext cx="2676295" cy="409575"/>
          </a:xfrm>
          <a:prstGeom prst="rect">
            <a:avLst/>
          </a:prstGeom>
        </p:spPr>
        <p:txBody>
          <a:bodyPr anchor="ctr"/>
          <a:lstStyle>
            <a:defPPr marR="0" lvl="0" algn="l" rtl="0">
              <a:lnSpc>
                <a:spcPct val="100000"/>
              </a:lnSpc>
              <a:spcBef>
                <a:spcPts val="0"/>
              </a:spcBef>
              <a:spcAft>
                <a:spcPts val="0"/>
              </a:spcAft>
            </a:defPPr>
            <a:lvl1pPr marR="0" lvl="0" algn="l" rtl="0" eaLnBrk="1" hangingPunct="1">
              <a:lnSpc>
                <a:spcPct val="100000"/>
              </a:lnSpc>
              <a:spcBef>
                <a:spcPts val="0"/>
              </a:spcBef>
              <a:spcAft>
                <a:spcPts val="0"/>
              </a:spcAft>
              <a:buNone/>
              <a:defRPr sz="2667" b="1" i="0" u="none" strike="noStrike" cap="none">
                <a:solidFill>
                  <a:srgbClr val="007F76"/>
                </a:solidFill>
                <a:latin typeface="Arial" panose="020B0604020202020204" pitchFamily="34" charset="0"/>
                <a:ea typeface="Calibri" panose="020F0502020204030204" pitchFamily="34" charset="0"/>
                <a:cs typeface="Arial" panose="020B0604020202020204" pitchFamily="34" charset="0"/>
                <a:sym typeface="Arial"/>
              </a:defRPr>
            </a:lvl1pPr>
          </a:lstStyle>
          <a:p>
            <a:pPr algn="ctr" defTabSz="914400"/>
            <a:r>
              <a:rPr lang="ru-RU" sz="1200" kern="0" dirty="0">
                <a:solidFill>
                  <a:schemeClr val="tx1">
                    <a:lumMod val="50000"/>
                    <a:lumOff val="50000"/>
                  </a:schemeClr>
                </a:solidFill>
              </a:rPr>
              <a:t>Факт</a:t>
            </a:r>
            <a:endParaRPr lang="ru-KZ" sz="1200" kern="0" dirty="0">
              <a:solidFill>
                <a:schemeClr val="tx1">
                  <a:lumMod val="50000"/>
                  <a:lumOff val="50000"/>
                </a:schemeClr>
              </a:solidFill>
            </a:endParaRPr>
          </a:p>
        </p:txBody>
      </p:sp>
    </p:spTree>
    <p:extLst>
      <p:ext uri="{BB962C8B-B14F-4D97-AF65-F5344CB8AC3E}">
        <p14:creationId xmlns:p14="http://schemas.microsoft.com/office/powerpoint/2010/main" val="4290946020"/>
      </p:ext>
    </p:extLst>
  </p:cSld>
  <p:clrMapOvr>
    <a:masterClrMapping/>
  </p:clrMapOvr>
</p:sld>
</file>

<file path=ppt/slides/slide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Номер слайда 2">
            <a:extLst>
              <a:ext uri="{FF2B5EF4-FFF2-40B4-BE49-F238E27FC236}">
                <a16:creationId xmlns:a16="http://schemas.microsoft.com/office/drawing/2014/main" id="{0FE3E8E7-F31A-7D55-7372-1BEAD488D2B4}"/>
              </a:ext>
            </a:extLst>
          </p:cNvPr>
          <p:cNvSpPr>
            <a:spLocks noGrp="1"/>
          </p:cNvSpPr>
          <p:nvPr>
            <p:ph type="sldNum" sz="quarter" idx="12"/>
          </p:nvPr>
        </p:nvSpPr>
        <p:spPr/>
        <p:txBody>
          <a:bodyPr/>
          <a:lstStyle/>
          <a:p>
            <a:fld id="{4060C6F1-8618-4CCA-B45E-7B199C8F5830}" type="slidenum">
              <a:rPr lang="ru-RU" smtClean="0"/>
              <a:pPr/>
              <a:t>7</a:t>
            </a:fld>
            <a:r>
              <a:rPr lang="en-US" dirty="0"/>
              <a:t> </a:t>
            </a:r>
            <a:r>
              <a:rPr lang="ru-RU" dirty="0"/>
              <a:t>из 82</a:t>
            </a:r>
          </a:p>
        </p:txBody>
      </p:sp>
      <p:graphicFrame>
        <p:nvGraphicFramePr>
          <p:cNvPr id="6" name="Таблица 5">
            <a:extLst>
              <a:ext uri="{FF2B5EF4-FFF2-40B4-BE49-F238E27FC236}">
                <a16:creationId xmlns:a16="http://schemas.microsoft.com/office/drawing/2014/main" id="{C995A755-00EC-C69C-9064-E91647C265B8}"/>
              </a:ext>
            </a:extLst>
          </p:cNvPr>
          <p:cNvGraphicFramePr>
            <a:graphicFrameLocks noGrp="1"/>
          </p:cNvGraphicFramePr>
          <p:nvPr>
            <p:extLst>
              <p:ext uri="{D42A27DB-BD31-4B8C-83A1-F6EECF244321}">
                <p14:modId xmlns:p14="http://schemas.microsoft.com/office/powerpoint/2010/main" val="3087470211"/>
              </p:ext>
            </p:extLst>
          </p:nvPr>
        </p:nvGraphicFramePr>
        <p:xfrm>
          <a:off x="72000" y="923453"/>
          <a:ext cx="12024751" cy="5643176"/>
        </p:xfrm>
        <a:graphic>
          <a:graphicData uri="http://schemas.openxmlformats.org/drawingml/2006/table">
            <a:tbl>
              <a:tblPr firstRow="1" bandRow="1">
                <a:tableStyleId>{5C22544A-7EE6-4342-B048-85BDC9FD1C3A}</a:tableStyleId>
              </a:tblPr>
              <a:tblGrid>
                <a:gridCol w="2061418">
                  <a:extLst>
                    <a:ext uri="{9D8B030D-6E8A-4147-A177-3AD203B41FA5}">
                      <a16:colId xmlns:a16="http://schemas.microsoft.com/office/drawing/2014/main" val="1113104833"/>
                    </a:ext>
                  </a:extLst>
                </a:gridCol>
                <a:gridCol w="637771">
                  <a:extLst>
                    <a:ext uri="{9D8B030D-6E8A-4147-A177-3AD203B41FA5}">
                      <a16:colId xmlns:a16="http://schemas.microsoft.com/office/drawing/2014/main" val="132264586"/>
                    </a:ext>
                  </a:extLst>
                </a:gridCol>
                <a:gridCol w="703899">
                  <a:extLst>
                    <a:ext uri="{9D8B030D-6E8A-4147-A177-3AD203B41FA5}">
                      <a16:colId xmlns:a16="http://schemas.microsoft.com/office/drawing/2014/main" val="1918476242"/>
                    </a:ext>
                  </a:extLst>
                </a:gridCol>
                <a:gridCol w="703899">
                  <a:extLst>
                    <a:ext uri="{9D8B030D-6E8A-4147-A177-3AD203B41FA5}">
                      <a16:colId xmlns:a16="http://schemas.microsoft.com/office/drawing/2014/main" val="3691161854"/>
                    </a:ext>
                  </a:extLst>
                </a:gridCol>
                <a:gridCol w="637771">
                  <a:extLst>
                    <a:ext uri="{9D8B030D-6E8A-4147-A177-3AD203B41FA5}">
                      <a16:colId xmlns:a16="http://schemas.microsoft.com/office/drawing/2014/main" val="1472287815"/>
                    </a:ext>
                  </a:extLst>
                </a:gridCol>
                <a:gridCol w="637771">
                  <a:extLst>
                    <a:ext uri="{9D8B030D-6E8A-4147-A177-3AD203B41FA5}">
                      <a16:colId xmlns:a16="http://schemas.microsoft.com/office/drawing/2014/main" val="2049472239"/>
                    </a:ext>
                  </a:extLst>
                </a:gridCol>
                <a:gridCol w="637771">
                  <a:extLst>
                    <a:ext uri="{9D8B030D-6E8A-4147-A177-3AD203B41FA5}">
                      <a16:colId xmlns:a16="http://schemas.microsoft.com/office/drawing/2014/main" val="3203960249"/>
                    </a:ext>
                  </a:extLst>
                </a:gridCol>
                <a:gridCol w="703899">
                  <a:extLst>
                    <a:ext uri="{9D8B030D-6E8A-4147-A177-3AD203B41FA5}">
                      <a16:colId xmlns:a16="http://schemas.microsoft.com/office/drawing/2014/main" val="3939062062"/>
                    </a:ext>
                  </a:extLst>
                </a:gridCol>
                <a:gridCol w="703899">
                  <a:extLst>
                    <a:ext uri="{9D8B030D-6E8A-4147-A177-3AD203B41FA5}">
                      <a16:colId xmlns:a16="http://schemas.microsoft.com/office/drawing/2014/main" val="148420543"/>
                    </a:ext>
                  </a:extLst>
                </a:gridCol>
                <a:gridCol w="637771">
                  <a:extLst>
                    <a:ext uri="{9D8B030D-6E8A-4147-A177-3AD203B41FA5}">
                      <a16:colId xmlns:a16="http://schemas.microsoft.com/office/drawing/2014/main" val="496263028"/>
                    </a:ext>
                  </a:extLst>
                </a:gridCol>
                <a:gridCol w="637771">
                  <a:extLst>
                    <a:ext uri="{9D8B030D-6E8A-4147-A177-3AD203B41FA5}">
                      <a16:colId xmlns:a16="http://schemas.microsoft.com/office/drawing/2014/main" val="2903447397"/>
                    </a:ext>
                  </a:extLst>
                </a:gridCol>
                <a:gridCol w="637771">
                  <a:extLst>
                    <a:ext uri="{9D8B030D-6E8A-4147-A177-3AD203B41FA5}">
                      <a16:colId xmlns:a16="http://schemas.microsoft.com/office/drawing/2014/main" val="468339611"/>
                    </a:ext>
                  </a:extLst>
                </a:gridCol>
                <a:gridCol w="703899">
                  <a:extLst>
                    <a:ext uri="{9D8B030D-6E8A-4147-A177-3AD203B41FA5}">
                      <a16:colId xmlns:a16="http://schemas.microsoft.com/office/drawing/2014/main" val="3503230788"/>
                    </a:ext>
                  </a:extLst>
                </a:gridCol>
                <a:gridCol w="703899">
                  <a:extLst>
                    <a:ext uri="{9D8B030D-6E8A-4147-A177-3AD203B41FA5}">
                      <a16:colId xmlns:a16="http://schemas.microsoft.com/office/drawing/2014/main" val="2861931824"/>
                    </a:ext>
                  </a:extLst>
                </a:gridCol>
                <a:gridCol w="637771">
                  <a:extLst>
                    <a:ext uri="{9D8B030D-6E8A-4147-A177-3AD203B41FA5}">
                      <a16:colId xmlns:a16="http://schemas.microsoft.com/office/drawing/2014/main" val="372012202"/>
                    </a:ext>
                  </a:extLst>
                </a:gridCol>
                <a:gridCol w="637771">
                  <a:extLst>
                    <a:ext uri="{9D8B030D-6E8A-4147-A177-3AD203B41FA5}">
                      <a16:colId xmlns:a16="http://schemas.microsoft.com/office/drawing/2014/main" val="3762786446"/>
                    </a:ext>
                  </a:extLst>
                </a:gridCol>
              </a:tblGrid>
              <a:tr h="432000">
                <a:tc rowSpan="2">
                  <a:txBody>
                    <a:bodyPr/>
                    <a:lstStyle/>
                    <a:p>
                      <a:pPr algn="ctr"/>
                      <a:r>
                        <a:rPr lang="ru-RU" sz="1200" dirty="0" err="1">
                          <a:solidFill>
                            <a:schemeClr val="tx1"/>
                          </a:solidFill>
                          <a:latin typeface="Arial" panose="020B0604020202020204" pitchFamily="34" charset="0"/>
                          <a:ea typeface="Helvetica" panose="00000500000000000000" pitchFamily="50" charset="0"/>
                          <a:cs typeface="Arial" panose="020B0604020202020204" pitchFamily="34" charset="0"/>
                        </a:rPr>
                        <a:t>Өңір</a:t>
                      </a:r>
                      <a:r>
                        <a:rPr lang="ru-RU" sz="1200" dirty="0">
                          <a:solidFill>
                            <a:schemeClr val="tx1"/>
                          </a:solidFill>
                          <a:latin typeface="Arial" panose="020B0604020202020204" pitchFamily="34" charset="0"/>
                          <a:ea typeface="Helvetica" panose="00000500000000000000" pitchFamily="50" charset="0"/>
                          <a:cs typeface="Arial" panose="020B0604020202020204" pitchFamily="34" charset="0"/>
                        </a:rPr>
                        <a:t> / сценарий</a:t>
                      </a:r>
                    </a:p>
                  </a:txBody>
                  <a:tcPr anchor="ctr">
                    <a:lnR w="6350" cap="flat" cmpd="sng" algn="ctr">
                      <a:solidFill>
                        <a:schemeClr val="tx1"/>
                      </a:solidFill>
                      <a:prstDash val="sysDot"/>
                      <a:round/>
                      <a:headEnd type="none" w="med" len="med"/>
                      <a:tailEnd type="none" w="med" len="med"/>
                    </a:lnR>
                    <a:lnB w="12700" cap="flat" cmpd="sng" algn="ctr">
                      <a:solidFill>
                        <a:schemeClr val="tx1"/>
                      </a:solidFill>
                      <a:prstDash val="solid"/>
                      <a:round/>
                      <a:headEnd type="none" w="med" len="med"/>
                      <a:tailEnd type="none" w="med" len="med"/>
                    </a:lnB>
                    <a:solidFill>
                      <a:schemeClr val="bg1">
                        <a:lumMod val="85000"/>
                      </a:schemeClr>
                    </a:solidFill>
                  </a:tcPr>
                </a:tc>
                <a:tc gridSpan="5">
                  <a:txBody>
                    <a:bodyPr/>
                    <a:lstStyle/>
                    <a:p>
                      <a:pPr algn="ctr"/>
                      <a:r>
                        <a:rPr lang="ru-RU" sz="1600" b="1" kern="0" dirty="0" err="1">
                          <a:solidFill>
                            <a:srgbClr val="007F76"/>
                          </a:solidFill>
                          <a:latin typeface="Arial" panose="020B0604020202020204" pitchFamily="34" charset="0"/>
                          <a:ea typeface="+mn-ea"/>
                          <a:cs typeface="Arial" panose="020B0604020202020204" pitchFamily="34" charset="0"/>
                        </a:rPr>
                        <a:t>Базалық</a:t>
                      </a:r>
                      <a:endParaRPr lang="ru-RU" sz="1050" b="0" dirty="0">
                        <a:solidFill>
                          <a:schemeClr val="tx1"/>
                        </a:solidFill>
                        <a:latin typeface="Arial" panose="020B0604020202020204" pitchFamily="34" charset="0"/>
                        <a:ea typeface="Helvetica" panose="00000500000000000000" pitchFamily="50" charset="0"/>
                        <a:cs typeface="Arial" panose="020B0604020202020204" pitchFamily="34" charset="0"/>
                      </a:endParaRPr>
                    </a:p>
                  </a:txBody>
                  <a:tcPr marL="36000" marR="36000" anchor="ctr">
                    <a:lnL w="6350" cap="flat" cmpd="sng" algn="ctr">
                      <a:solidFill>
                        <a:schemeClr val="tx1"/>
                      </a:solidFill>
                      <a:prstDash val="sysDot"/>
                      <a:round/>
                      <a:headEnd type="none" w="med" len="med"/>
                      <a:tailEnd type="none" w="med" len="med"/>
                    </a:lnL>
                    <a:lnR w="12700" cap="flat" cmpd="sng" algn="ctr">
                      <a:solidFill>
                        <a:schemeClr val="tx1"/>
                      </a:solidFill>
                      <a:prstDash val="solid"/>
                      <a:round/>
                      <a:headEnd type="none" w="med" len="med"/>
                      <a:tailEnd type="none" w="med" len="med"/>
                    </a:lnR>
                    <a:lnB w="6350" cap="flat" cmpd="sng" algn="ctr">
                      <a:solidFill>
                        <a:schemeClr val="tx1"/>
                      </a:solidFill>
                      <a:prstDash val="sysDot"/>
                      <a:round/>
                      <a:headEnd type="none" w="med" len="med"/>
                      <a:tailEnd type="none" w="med" len="med"/>
                    </a:lnB>
                    <a:noFill/>
                  </a:tcPr>
                </a:tc>
                <a:tc hMerge="1">
                  <a:txBody>
                    <a:bodyPr/>
                    <a:lstStyle/>
                    <a:p>
                      <a:pPr algn="ctr"/>
                      <a:endParaRPr lang="ru-RU" sz="1050" b="1" dirty="0">
                        <a:solidFill>
                          <a:schemeClr val="tx1"/>
                        </a:solidFill>
                        <a:latin typeface="Helvetica" panose="00000500000000000000" pitchFamily="50" charset="0"/>
                        <a:ea typeface="Helvetica" panose="00000500000000000000" pitchFamily="50" charset="0"/>
                      </a:endParaRPr>
                    </a:p>
                  </a:txBody>
                  <a:tcPr marL="36000" marR="36000">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B w="6350" cap="flat" cmpd="sng" algn="ctr">
                      <a:solidFill>
                        <a:schemeClr val="tx1"/>
                      </a:solidFill>
                      <a:prstDash val="sysDot"/>
                      <a:round/>
                      <a:headEnd type="none" w="med" len="med"/>
                      <a:tailEnd type="none" w="med" len="med"/>
                    </a:lnB>
                    <a:solidFill>
                      <a:srgbClr val="81CEEA"/>
                    </a:solidFill>
                  </a:tcPr>
                </a:tc>
                <a:tc hMerge="1">
                  <a:txBody>
                    <a:bodyPr/>
                    <a:lstStyle/>
                    <a:p>
                      <a:pPr algn="ctr"/>
                      <a:endParaRPr lang="ru-RU" sz="1050" b="1" dirty="0">
                        <a:solidFill>
                          <a:schemeClr val="tx1"/>
                        </a:solidFill>
                        <a:latin typeface="Helvetica" panose="00000500000000000000" pitchFamily="50" charset="0"/>
                        <a:ea typeface="Helvetica" panose="00000500000000000000" pitchFamily="50" charset="0"/>
                      </a:endParaRPr>
                    </a:p>
                  </a:txBody>
                  <a:tcPr marL="36000" marR="36000">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B w="6350" cap="flat" cmpd="sng" algn="ctr">
                      <a:solidFill>
                        <a:schemeClr val="tx1"/>
                      </a:solidFill>
                      <a:prstDash val="sysDot"/>
                      <a:round/>
                      <a:headEnd type="none" w="med" len="med"/>
                      <a:tailEnd type="none" w="med" len="med"/>
                    </a:lnB>
                    <a:solidFill>
                      <a:srgbClr val="81CEEA"/>
                    </a:solidFill>
                  </a:tcPr>
                </a:tc>
                <a:tc hMerge="1">
                  <a:txBody>
                    <a:bodyPr/>
                    <a:lstStyle/>
                    <a:p>
                      <a:pPr algn="ctr"/>
                      <a:endParaRPr lang="ru-RU" sz="1050" b="1" dirty="0">
                        <a:solidFill>
                          <a:schemeClr val="tx1"/>
                        </a:solidFill>
                        <a:latin typeface="Helvetica" panose="00000500000000000000" pitchFamily="50" charset="0"/>
                        <a:ea typeface="Helvetica" panose="00000500000000000000" pitchFamily="50" charset="0"/>
                      </a:endParaRPr>
                    </a:p>
                  </a:txBody>
                  <a:tcPr marL="36000" marR="36000">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B w="6350" cap="flat" cmpd="sng" algn="ctr">
                      <a:solidFill>
                        <a:schemeClr val="tx1"/>
                      </a:solidFill>
                      <a:prstDash val="sysDot"/>
                      <a:round/>
                      <a:headEnd type="none" w="med" len="med"/>
                      <a:tailEnd type="none" w="med" len="med"/>
                    </a:lnB>
                    <a:solidFill>
                      <a:srgbClr val="81CEEA"/>
                    </a:solidFill>
                  </a:tcPr>
                </a:tc>
                <a:tc hMerge="1">
                  <a:txBody>
                    <a:bodyPr/>
                    <a:lstStyle/>
                    <a:p>
                      <a:pPr algn="ctr"/>
                      <a:endParaRPr lang="ru-RU" sz="1050" b="1" dirty="0">
                        <a:solidFill>
                          <a:schemeClr val="tx1"/>
                        </a:solidFill>
                        <a:latin typeface="Helvetica" panose="00000500000000000000" pitchFamily="50" charset="0"/>
                        <a:ea typeface="Helvetica" panose="00000500000000000000" pitchFamily="50" charset="0"/>
                      </a:endParaRPr>
                    </a:p>
                  </a:txBody>
                  <a:tcPr marL="36000" marR="36000">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B w="6350" cap="flat" cmpd="sng" algn="ctr">
                      <a:solidFill>
                        <a:schemeClr val="tx1"/>
                      </a:solidFill>
                      <a:prstDash val="sysDot"/>
                      <a:round/>
                      <a:headEnd type="none" w="med" len="med"/>
                      <a:tailEnd type="none" w="med" len="med"/>
                    </a:lnB>
                    <a:solidFill>
                      <a:srgbClr val="81CEEA"/>
                    </a:solidFill>
                  </a:tcPr>
                </a:tc>
                <a:tc gridSpan="5">
                  <a:txBody>
                    <a:bodyPr/>
                    <a:lstStyle/>
                    <a:p>
                      <a:pPr marL="0" marR="0" lvl="0" indent="0" algn="ctr" defTabSz="685800" rtl="0" eaLnBrk="1" fontAlgn="auto" latinLnBrk="0" hangingPunct="1">
                        <a:lnSpc>
                          <a:spcPct val="100000"/>
                        </a:lnSpc>
                        <a:spcBef>
                          <a:spcPts val="0"/>
                        </a:spcBef>
                        <a:spcAft>
                          <a:spcPts val="0"/>
                        </a:spcAft>
                        <a:buClrTx/>
                        <a:buSzTx/>
                        <a:buFontTx/>
                        <a:buNone/>
                        <a:tabLst/>
                        <a:defRPr/>
                      </a:pPr>
                      <a:r>
                        <a:rPr lang="ru-RU" sz="1600" b="1" kern="0" dirty="0" err="1">
                          <a:solidFill>
                            <a:schemeClr val="accent3">
                              <a:lumMod val="50000"/>
                            </a:schemeClr>
                          </a:solidFill>
                          <a:latin typeface="Arial" panose="020B0604020202020204" pitchFamily="34" charset="0"/>
                          <a:ea typeface="+mn-ea"/>
                          <a:cs typeface="Arial" panose="020B0604020202020204" pitchFamily="34" charset="0"/>
                        </a:rPr>
                        <a:t>Оптимистік</a:t>
                      </a:r>
                      <a:endParaRPr lang="ru-RU" sz="1050" b="0" dirty="0">
                        <a:solidFill>
                          <a:schemeClr val="tx1"/>
                        </a:solidFill>
                        <a:latin typeface="Arial" panose="020B0604020202020204" pitchFamily="34" charset="0"/>
                        <a:ea typeface="Helvetica" panose="00000500000000000000" pitchFamily="50" charset="0"/>
                        <a:cs typeface="Arial" panose="020B0604020202020204" pitchFamily="34" charset="0"/>
                      </a:endParaRPr>
                    </a:p>
                  </a:txBody>
                  <a:tcPr marL="36000" marR="3600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B w="6350" cap="flat" cmpd="sng" algn="ctr">
                      <a:solidFill>
                        <a:schemeClr val="tx1"/>
                      </a:solidFill>
                      <a:prstDash val="sysDot"/>
                      <a:round/>
                      <a:headEnd type="none" w="med" len="med"/>
                      <a:tailEnd type="none" w="med" len="med"/>
                    </a:lnB>
                    <a:noFill/>
                  </a:tcPr>
                </a:tc>
                <a:tc hMerge="1">
                  <a:txBody>
                    <a:bodyPr/>
                    <a:lstStyle/>
                    <a:p>
                      <a:pPr algn="ctr"/>
                      <a:endParaRPr lang="ru-RU" sz="1050" b="1" dirty="0">
                        <a:solidFill>
                          <a:schemeClr val="tx1"/>
                        </a:solidFill>
                        <a:latin typeface="Helvetica" panose="00000500000000000000" pitchFamily="50" charset="0"/>
                        <a:ea typeface="Helvetica" panose="00000500000000000000" pitchFamily="50" charset="0"/>
                      </a:endParaRPr>
                    </a:p>
                  </a:txBody>
                  <a:tcPr marL="36000" marR="36000">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B w="6350" cap="flat" cmpd="sng" algn="ctr">
                      <a:solidFill>
                        <a:schemeClr val="tx1"/>
                      </a:solidFill>
                      <a:prstDash val="sysDot"/>
                      <a:round/>
                      <a:headEnd type="none" w="med" len="med"/>
                      <a:tailEnd type="none" w="med" len="med"/>
                    </a:lnB>
                    <a:solidFill>
                      <a:srgbClr val="A6BA98"/>
                    </a:solidFill>
                  </a:tcPr>
                </a:tc>
                <a:tc hMerge="1">
                  <a:txBody>
                    <a:bodyPr/>
                    <a:lstStyle/>
                    <a:p>
                      <a:pPr algn="ctr"/>
                      <a:endParaRPr lang="ru-RU" sz="1050" b="1" dirty="0">
                        <a:solidFill>
                          <a:schemeClr val="tx1"/>
                        </a:solidFill>
                        <a:latin typeface="Helvetica" panose="00000500000000000000" pitchFamily="50" charset="0"/>
                        <a:ea typeface="Helvetica" panose="00000500000000000000" pitchFamily="50" charset="0"/>
                      </a:endParaRPr>
                    </a:p>
                  </a:txBody>
                  <a:tcPr marL="36000" marR="36000">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B w="6350" cap="flat" cmpd="sng" algn="ctr">
                      <a:solidFill>
                        <a:schemeClr val="tx1"/>
                      </a:solidFill>
                      <a:prstDash val="sysDot"/>
                      <a:round/>
                      <a:headEnd type="none" w="med" len="med"/>
                      <a:tailEnd type="none" w="med" len="med"/>
                    </a:lnB>
                    <a:solidFill>
                      <a:srgbClr val="A6BA98"/>
                    </a:solidFill>
                  </a:tcPr>
                </a:tc>
                <a:tc hMerge="1">
                  <a:txBody>
                    <a:bodyPr/>
                    <a:lstStyle/>
                    <a:p>
                      <a:pPr algn="ctr"/>
                      <a:endParaRPr lang="ru-RU" sz="1050" b="1" dirty="0">
                        <a:solidFill>
                          <a:schemeClr val="tx1"/>
                        </a:solidFill>
                        <a:latin typeface="Helvetica" panose="00000500000000000000" pitchFamily="50" charset="0"/>
                        <a:ea typeface="Helvetica" panose="00000500000000000000" pitchFamily="50" charset="0"/>
                      </a:endParaRPr>
                    </a:p>
                  </a:txBody>
                  <a:tcPr marL="36000" marR="36000">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B w="6350" cap="flat" cmpd="sng" algn="ctr">
                      <a:solidFill>
                        <a:schemeClr val="tx1"/>
                      </a:solidFill>
                      <a:prstDash val="sysDot"/>
                      <a:round/>
                      <a:headEnd type="none" w="med" len="med"/>
                      <a:tailEnd type="none" w="med" len="med"/>
                    </a:lnB>
                    <a:solidFill>
                      <a:srgbClr val="A6BA98"/>
                    </a:solidFill>
                  </a:tcPr>
                </a:tc>
                <a:tc hMerge="1">
                  <a:txBody>
                    <a:bodyPr/>
                    <a:lstStyle/>
                    <a:p>
                      <a:pPr algn="ctr"/>
                      <a:endParaRPr lang="ru-RU" sz="1050" b="1" dirty="0">
                        <a:solidFill>
                          <a:schemeClr val="tx1"/>
                        </a:solidFill>
                        <a:latin typeface="Helvetica" panose="00000500000000000000" pitchFamily="50" charset="0"/>
                        <a:ea typeface="Helvetica" panose="00000500000000000000" pitchFamily="50" charset="0"/>
                      </a:endParaRPr>
                    </a:p>
                  </a:txBody>
                  <a:tcPr marL="36000" marR="36000">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B w="6350" cap="flat" cmpd="sng" algn="ctr">
                      <a:solidFill>
                        <a:schemeClr val="tx1"/>
                      </a:solidFill>
                      <a:prstDash val="sysDot"/>
                      <a:round/>
                      <a:headEnd type="none" w="med" len="med"/>
                      <a:tailEnd type="none" w="med" len="med"/>
                    </a:lnB>
                    <a:solidFill>
                      <a:srgbClr val="A6BA98"/>
                    </a:solidFill>
                  </a:tcPr>
                </a:tc>
                <a:tc gridSpan="5">
                  <a:txBody>
                    <a:bodyPr/>
                    <a:lstStyle/>
                    <a:p>
                      <a:pPr marL="0" marR="0" lvl="0" indent="0" algn="ctr" defTabSz="685800" rtl="0" eaLnBrk="1" fontAlgn="auto" latinLnBrk="0" hangingPunct="1">
                        <a:lnSpc>
                          <a:spcPct val="100000"/>
                        </a:lnSpc>
                        <a:spcBef>
                          <a:spcPts val="0"/>
                        </a:spcBef>
                        <a:spcAft>
                          <a:spcPts val="0"/>
                        </a:spcAft>
                        <a:buClrTx/>
                        <a:buSzTx/>
                        <a:buFontTx/>
                        <a:buNone/>
                        <a:tabLst/>
                        <a:defRPr/>
                      </a:pPr>
                      <a:r>
                        <a:rPr lang="ru-RU" sz="1600" b="1" kern="0" dirty="0" err="1">
                          <a:solidFill>
                            <a:srgbClr val="953735"/>
                          </a:solidFill>
                          <a:latin typeface="Arial" panose="020B0604020202020204" pitchFamily="34" charset="0"/>
                          <a:ea typeface="+mn-ea"/>
                          <a:cs typeface="Arial" panose="020B0604020202020204" pitchFamily="34" charset="0"/>
                        </a:rPr>
                        <a:t>Пессимистік</a:t>
                      </a:r>
                      <a:endParaRPr lang="ru-RU" sz="1050" b="0" dirty="0">
                        <a:solidFill>
                          <a:schemeClr val="tx1"/>
                        </a:solidFill>
                        <a:latin typeface="Arial" panose="020B0604020202020204" pitchFamily="34" charset="0"/>
                        <a:ea typeface="Helvetica" panose="00000500000000000000" pitchFamily="50" charset="0"/>
                        <a:cs typeface="Arial" panose="020B0604020202020204" pitchFamily="34" charset="0"/>
                      </a:endParaRPr>
                    </a:p>
                  </a:txBody>
                  <a:tcPr marL="36000" marR="36000" anchor="ctr">
                    <a:lnL w="12700" cap="flat" cmpd="sng" algn="ctr">
                      <a:solidFill>
                        <a:schemeClr val="tx1"/>
                      </a:solidFill>
                      <a:prstDash val="solid"/>
                      <a:round/>
                      <a:headEnd type="none" w="med" len="med"/>
                      <a:tailEnd type="none" w="med" len="med"/>
                    </a:lnL>
                    <a:lnB w="6350" cap="flat" cmpd="sng" algn="ctr">
                      <a:solidFill>
                        <a:schemeClr val="tx1"/>
                      </a:solidFill>
                      <a:prstDash val="sysDot"/>
                      <a:round/>
                      <a:headEnd type="none" w="med" len="med"/>
                      <a:tailEnd type="none" w="med" len="med"/>
                    </a:lnB>
                    <a:noFill/>
                  </a:tcPr>
                </a:tc>
                <a:tc hMerge="1">
                  <a:txBody>
                    <a:bodyPr/>
                    <a:lstStyle/>
                    <a:p>
                      <a:pPr algn="ctr"/>
                      <a:endParaRPr lang="ru-RU" sz="1050" b="1" dirty="0">
                        <a:solidFill>
                          <a:schemeClr val="tx1"/>
                        </a:solidFill>
                        <a:latin typeface="Helvetica" panose="00000500000000000000" pitchFamily="50" charset="0"/>
                        <a:ea typeface="Helvetica" panose="00000500000000000000" pitchFamily="50" charset="0"/>
                      </a:endParaRPr>
                    </a:p>
                  </a:txBody>
                  <a:tcPr marL="36000" marR="36000">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B w="6350" cap="flat" cmpd="sng" algn="ctr">
                      <a:solidFill>
                        <a:schemeClr val="tx1"/>
                      </a:solidFill>
                      <a:prstDash val="sysDot"/>
                      <a:round/>
                      <a:headEnd type="none" w="med" len="med"/>
                      <a:tailEnd type="none" w="med" len="med"/>
                    </a:lnB>
                    <a:solidFill>
                      <a:srgbClr val="EBBBBB"/>
                    </a:solidFill>
                  </a:tcPr>
                </a:tc>
                <a:tc hMerge="1">
                  <a:txBody>
                    <a:bodyPr/>
                    <a:lstStyle/>
                    <a:p>
                      <a:pPr algn="ctr"/>
                      <a:endParaRPr lang="ru-RU" sz="1050" b="1" dirty="0">
                        <a:solidFill>
                          <a:schemeClr val="tx1"/>
                        </a:solidFill>
                        <a:latin typeface="Helvetica" panose="00000500000000000000" pitchFamily="50" charset="0"/>
                        <a:ea typeface="Helvetica" panose="00000500000000000000" pitchFamily="50" charset="0"/>
                      </a:endParaRPr>
                    </a:p>
                  </a:txBody>
                  <a:tcPr marL="36000" marR="36000">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B w="6350" cap="flat" cmpd="sng" algn="ctr">
                      <a:solidFill>
                        <a:schemeClr val="tx1"/>
                      </a:solidFill>
                      <a:prstDash val="sysDot"/>
                      <a:round/>
                      <a:headEnd type="none" w="med" len="med"/>
                      <a:tailEnd type="none" w="med" len="med"/>
                    </a:lnB>
                    <a:solidFill>
                      <a:srgbClr val="EBBBBB"/>
                    </a:solidFill>
                  </a:tcPr>
                </a:tc>
                <a:tc hMerge="1">
                  <a:txBody>
                    <a:bodyPr/>
                    <a:lstStyle/>
                    <a:p>
                      <a:pPr algn="ctr"/>
                      <a:endParaRPr lang="ru-RU" sz="1050" b="1" dirty="0">
                        <a:solidFill>
                          <a:schemeClr val="tx1"/>
                        </a:solidFill>
                        <a:latin typeface="Helvetica" panose="00000500000000000000" pitchFamily="50" charset="0"/>
                        <a:ea typeface="Helvetica" panose="00000500000000000000" pitchFamily="50" charset="0"/>
                      </a:endParaRPr>
                    </a:p>
                  </a:txBody>
                  <a:tcPr marL="36000" marR="36000">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B w="6350" cap="flat" cmpd="sng" algn="ctr">
                      <a:solidFill>
                        <a:schemeClr val="tx1"/>
                      </a:solidFill>
                      <a:prstDash val="sysDot"/>
                      <a:round/>
                      <a:headEnd type="none" w="med" len="med"/>
                      <a:tailEnd type="none" w="med" len="med"/>
                    </a:lnB>
                    <a:solidFill>
                      <a:srgbClr val="EBBBBB"/>
                    </a:solidFill>
                  </a:tcPr>
                </a:tc>
                <a:tc hMerge="1">
                  <a:txBody>
                    <a:bodyPr/>
                    <a:lstStyle/>
                    <a:p>
                      <a:pPr algn="ctr"/>
                      <a:endParaRPr lang="ru-RU" sz="1050" b="1" dirty="0">
                        <a:solidFill>
                          <a:schemeClr val="tx1"/>
                        </a:solidFill>
                        <a:latin typeface="Helvetica" panose="00000500000000000000" pitchFamily="50" charset="0"/>
                        <a:ea typeface="Helvetica" panose="00000500000000000000" pitchFamily="50" charset="0"/>
                      </a:endParaRPr>
                    </a:p>
                  </a:txBody>
                  <a:tcPr marL="36000" marR="36000">
                    <a:lnL w="6350" cap="flat" cmpd="sng" algn="ctr">
                      <a:solidFill>
                        <a:schemeClr val="tx1"/>
                      </a:solidFill>
                      <a:prstDash val="sysDot"/>
                      <a:round/>
                      <a:headEnd type="none" w="med" len="med"/>
                      <a:tailEnd type="none" w="med" len="med"/>
                    </a:lnL>
                    <a:lnB w="6350" cap="flat" cmpd="sng" algn="ctr">
                      <a:solidFill>
                        <a:schemeClr val="tx1"/>
                      </a:solidFill>
                      <a:prstDash val="sysDot"/>
                      <a:round/>
                      <a:headEnd type="none" w="med" len="med"/>
                      <a:tailEnd type="none" w="med" len="med"/>
                    </a:lnB>
                    <a:solidFill>
                      <a:srgbClr val="EBBBBB"/>
                    </a:solidFill>
                  </a:tcPr>
                </a:tc>
                <a:extLst>
                  <a:ext uri="{0D108BD9-81ED-4DB2-BD59-A6C34878D82A}">
                    <a16:rowId xmlns:a16="http://schemas.microsoft.com/office/drawing/2014/main" val="620571718"/>
                  </a:ext>
                </a:extLst>
              </a:tr>
              <a:tr h="432000">
                <a:tc vMerge="1">
                  <a:txBody>
                    <a:bodyPr/>
                    <a:lstStyle/>
                    <a:p>
                      <a:pPr algn="ctr"/>
                      <a:endParaRPr lang="ru-RU" sz="1100" dirty="0">
                        <a:solidFill>
                          <a:schemeClr val="tx1"/>
                        </a:solidFill>
                        <a:latin typeface="Helvetica" panose="00000500000000000000" pitchFamily="50" charset="0"/>
                        <a:ea typeface="Helvetica" panose="00000500000000000000" pitchFamily="50" charset="0"/>
                      </a:endParaRPr>
                    </a:p>
                  </a:txBody>
                  <a:tcPr anchor="ctr">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solidFill>
                      <a:schemeClr val="bg1">
                        <a:lumMod val="85000"/>
                      </a:schemeClr>
                    </a:solidFill>
                  </a:tcPr>
                </a:tc>
                <a:tc>
                  <a:txBody>
                    <a:bodyPr/>
                    <a:lstStyle/>
                    <a:p>
                      <a:pPr algn="ctr"/>
                      <a:r>
                        <a:rPr lang="en-US" sz="1100" b="1" dirty="0">
                          <a:solidFill>
                            <a:schemeClr val="bg1"/>
                          </a:solidFill>
                          <a:latin typeface="Helvetica" panose="00000500000000000000" pitchFamily="50" charset="0"/>
                          <a:ea typeface="Helvetica" panose="00000500000000000000" pitchFamily="50" charset="0"/>
                        </a:rPr>
                        <a:t>I</a:t>
                      </a:r>
                      <a:r>
                        <a:rPr lang="en-US" sz="1100" b="1" baseline="0" dirty="0">
                          <a:solidFill>
                            <a:schemeClr val="bg1"/>
                          </a:solidFill>
                          <a:latin typeface="Helvetica" panose="00000500000000000000" pitchFamily="50" charset="0"/>
                          <a:ea typeface="Helvetica" panose="00000500000000000000" pitchFamily="50" charset="0"/>
                        </a:rPr>
                        <a:t> </a:t>
                      </a:r>
                      <a:r>
                        <a:rPr lang="ru-RU" sz="1100" b="1" dirty="0">
                          <a:solidFill>
                            <a:schemeClr val="bg1"/>
                          </a:solidFill>
                          <a:latin typeface="Helvetica" panose="00000500000000000000" pitchFamily="50" charset="0"/>
                          <a:ea typeface="Helvetica" panose="00000500000000000000" pitchFamily="50" charset="0"/>
                        </a:rPr>
                        <a:t>2023 (факт)</a:t>
                      </a:r>
                    </a:p>
                  </a:txBody>
                  <a:tcPr marL="36000" marR="3600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12700" cap="flat" cmpd="sng" algn="ctr">
                      <a:solidFill>
                        <a:schemeClr val="tx1"/>
                      </a:solidFill>
                      <a:prstDash val="solid"/>
                      <a:round/>
                      <a:headEnd type="none" w="med" len="med"/>
                      <a:tailEnd type="none" w="med" len="med"/>
                    </a:lnB>
                    <a:solidFill>
                      <a:schemeClr val="tx1">
                        <a:lumMod val="50000"/>
                        <a:lumOff val="50000"/>
                      </a:schemeClr>
                    </a:solidFill>
                  </a:tcPr>
                </a:tc>
                <a:tc>
                  <a:txBody>
                    <a:bodyPr/>
                    <a:lstStyle/>
                    <a:p>
                      <a:pPr marL="0" marR="0" lvl="0" indent="0" algn="ctr" defTabSz="685800" rtl="0" eaLnBrk="1" fontAlgn="auto" latinLnBrk="0" hangingPunct="1">
                        <a:lnSpc>
                          <a:spcPct val="100000"/>
                        </a:lnSpc>
                        <a:spcBef>
                          <a:spcPts val="0"/>
                        </a:spcBef>
                        <a:spcAft>
                          <a:spcPts val="0"/>
                        </a:spcAft>
                        <a:buClrTx/>
                        <a:buSzTx/>
                        <a:buFontTx/>
                        <a:buNone/>
                        <a:tabLst/>
                        <a:defRPr/>
                      </a:pPr>
                      <a:r>
                        <a:rPr lang="en-US" sz="1100" b="1" dirty="0">
                          <a:solidFill>
                            <a:schemeClr val="bg1"/>
                          </a:solidFill>
                          <a:latin typeface="Helvetica" panose="00000500000000000000" pitchFamily="50" charset="0"/>
                          <a:ea typeface="Helvetica" panose="00000500000000000000" pitchFamily="50" charset="0"/>
                        </a:rPr>
                        <a:t>II</a:t>
                      </a:r>
                      <a:r>
                        <a:rPr lang="en-US" sz="1100" b="1" baseline="0" dirty="0">
                          <a:solidFill>
                            <a:schemeClr val="bg1"/>
                          </a:solidFill>
                          <a:latin typeface="Helvetica" panose="00000500000000000000" pitchFamily="50" charset="0"/>
                          <a:ea typeface="Helvetica" panose="00000500000000000000" pitchFamily="50" charset="0"/>
                        </a:rPr>
                        <a:t> </a:t>
                      </a:r>
                      <a:r>
                        <a:rPr lang="ru-RU" sz="1100" b="1" dirty="0">
                          <a:solidFill>
                            <a:schemeClr val="bg1"/>
                          </a:solidFill>
                          <a:latin typeface="Helvetica" panose="00000500000000000000" pitchFamily="50" charset="0"/>
                          <a:ea typeface="Helvetica" panose="00000500000000000000" pitchFamily="50" charset="0"/>
                        </a:rPr>
                        <a:t>2023</a:t>
                      </a:r>
                    </a:p>
                  </a:txBody>
                  <a:tcPr marL="36000" marR="3600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12700" cap="flat" cmpd="sng" algn="ctr">
                      <a:solidFill>
                        <a:schemeClr val="tx1"/>
                      </a:solidFill>
                      <a:prstDash val="solid"/>
                      <a:round/>
                      <a:headEnd type="none" w="med" len="med"/>
                      <a:tailEnd type="none" w="med" len="med"/>
                    </a:lnB>
                    <a:solidFill>
                      <a:srgbClr val="007F76"/>
                    </a:solidFill>
                  </a:tcPr>
                </a:tc>
                <a:tc>
                  <a:txBody>
                    <a:bodyPr/>
                    <a:lstStyle/>
                    <a:p>
                      <a:pPr algn="ctr"/>
                      <a:r>
                        <a:rPr lang="en-US" sz="1100" b="1" dirty="0">
                          <a:solidFill>
                            <a:schemeClr val="bg1"/>
                          </a:solidFill>
                          <a:latin typeface="Helvetica" panose="00000500000000000000" pitchFamily="50" charset="0"/>
                          <a:ea typeface="Helvetica" panose="00000500000000000000" pitchFamily="50" charset="0"/>
                        </a:rPr>
                        <a:t>III 202</a:t>
                      </a:r>
                      <a:r>
                        <a:rPr lang="ru-RU" sz="1100" b="1" dirty="0">
                          <a:solidFill>
                            <a:schemeClr val="bg1"/>
                          </a:solidFill>
                          <a:latin typeface="Helvetica" panose="00000500000000000000" pitchFamily="50" charset="0"/>
                          <a:ea typeface="Helvetica" panose="00000500000000000000" pitchFamily="50" charset="0"/>
                        </a:rPr>
                        <a:t>3</a:t>
                      </a:r>
                    </a:p>
                  </a:txBody>
                  <a:tcPr marL="36000" marR="3600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12700" cap="flat" cmpd="sng" algn="ctr">
                      <a:solidFill>
                        <a:schemeClr val="tx1"/>
                      </a:solidFill>
                      <a:prstDash val="solid"/>
                      <a:round/>
                      <a:headEnd type="none" w="med" len="med"/>
                      <a:tailEnd type="none" w="med" len="med"/>
                    </a:lnB>
                    <a:solidFill>
                      <a:srgbClr val="007F76"/>
                    </a:solidFill>
                  </a:tcPr>
                </a:tc>
                <a:tc>
                  <a:txBody>
                    <a:bodyPr/>
                    <a:lstStyle/>
                    <a:p>
                      <a:pPr algn="ctr"/>
                      <a:r>
                        <a:rPr lang="en-US" sz="1100" b="1" dirty="0">
                          <a:solidFill>
                            <a:schemeClr val="bg1"/>
                          </a:solidFill>
                          <a:latin typeface="Helvetica" panose="00000500000000000000" pitchFamily="50" charset="0"/>
                          <a:ea typeface="Helvetica" panose="00000500000000000000" pitchFamily="50" charset="0"/>
                        </a:rPr>
                        <a:t>IV 202</a:t>
                      </a:r>
                      <a:r>
                        <a:rPr lang="ru-RU" sz="1100" b="1" dirty="0">
                          <a:solidFill>
                            <a:schemeClr val="bg1"/>
                          </a:solidFill>
                          <a:latin typeface="Helvetica" panose="00000500000000000000" pitchFamily="50" charset="0"/>
                          <a:ea typeface="Helvetica" panose="00000500000000000000" pitchFamily="50" charset="0"/>
                        </a:rPr>
                        <a:t>3</a:t>
                      </a:r>
                    </a:p>
                  </a:txBody>
                  <a:tcPr marL="36000" marR="3600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12700" cap="flat" cmpd="sng" algn="ctr">
                      <a:solidFill>
                        <a:schemeClr val="tx1"/>
                      </a:solidFill>
                      <a:prstDash val="solid"/>
                      <a:round/>
                      <a:headEnd type="none" w="med" len="med"/>
                      <a:tailEnd type="none" w="med" len="med"/>
                    </a:lnB>
                    <a:solidFill>
                      <a:srgbClr val="007F76"/>
                    </a:solidFill>
                  </a:tcPr>
                </a:tc>
                <a:tc>
                  <a:txBody>
                    <a:bodyPr/>
                    <a:lstStyle/>
                    <a:p>
                      <a:pPr algn="ctr"/>
                      <a:r>
                        <a:rPr lang="ru-RU" sz="1100" b="1" dirty="0">
                          <a:solidFill>
                            <a:schemeClr val="bg1"/>
                          </a:solidFill>
                          <a:latin typeface="Helvetica" panose="00000500000000000000" pitchFamily="50" charset="0"/>
                          <a:ea typeface="Helvetica" panose="00000500000000000000" pitchFamily="50" charset="0"/>
                        </a:rPr>
                        <a:t>Итого</a:t>
                      </a:r>
                    </a:p>
                  </a:txBody>
                  <a:tcPr marL="36000" marR="36000" anchor="ctr">
                    <a:lnL w="6350" cap="flat" cmpd="sng" algn="ctr">
                      <a:solidFill>
                        <a:schemeClr val="tx1"/>
                      </a:solidFill>
                      <a:prstDash val="sysDot"/>
                      <a:round/>
                      <a:headEnd type="none" w="med" len="med"/>
                      <a:tailEnd type="none" w="med" len="med"/>
                    </a:lnL>
                    <a:lnR w="12700" cap="flat" cmpd="sng" algn="ctr">
                      <a:solidFill>
                        <a:schemeClr val="tx1"/>
                      </a:solidFill>
                      <a:prstDash val="solid"/>
                      <a:round/>
                      <a:headEnd type="none" w="med" len="med"/>
                      <a:tailEnd type="none" w="med" len="med"/>
                    </a:lnR>
                    <a:lnT w="6350" cap="flat" cmpd="sng" algn="ctr">
                      <a:solidFill>
                        <a:schemeClr val="tx1"/>
                      </a:solidFill>
                      <a:prstDash val="sysDot"/>
                      <a:round/>
                      <a:headEnd type="none" w="med" len="med"/>
                      <a:tailEnd type="none" w="med" len="med"/>
                    </a:lnT>
                    <a:lnB w="12700" cap="flat" cmpd="sng" algn="ctr">
                      <a:solidFill>
                        <a:schemeClr val="tx1"/>
                      </a:solidFill>
                      <a:prstDash val="solid"/>
                      <a:round/>
                      <a:headEnd type="none" w="med" len="med"/>
                      <a:tailEnd type="none" w="med" len="med"/>
                    </a:lnB>
                    <a:solidFill>
                      <a:srgbClr val="007F76"/>
                    </a:solidFill>
                  </a:tcPr>
                </a:tc>
                <a:tc>
                  <a:txBody>
                    <a:bodyPr/>
                    <a:lstStyle/>
                    <a:p>
                      <a:pPr algn="ctr"/>
                      <a:r>
                        <a:rPr lang="en-US" sz="1100" b="1" dirty="0">
                          <a:solidFill>
                            <a:schemeClr val="bg1"/>
                          </a:solidFill>
                          <a:latin typeface="Helvetica" panose="00000500000000000000" pitchFamily="50" charset="0"/>
                          <a:ea typeface="Helvetica" panose="00000500000000000000" pitchFamily="50" charset="0"/>
                        </a:rPr>
                        <a:t>I</a:t>
                      </a:r>
                      <a:r>
                        <a:rPr lang="en-US" sz="1100" b="1" baseline="0" dirty="0">
                          <a:solidFill>
                            <a:schemeClr val="bg1"/>
                          </a:solidFill>
                          <a:latin typeface="Helvetica" panose="00000500000000000000" pitchFamily="50" charset="0"/>
                          <a:ea typeface="Helvetica" panose="00000500000000000000" pitchFamily="50" charset="0"/>
                        </a:rPr>
                        <a:t> </a:t>
                      </a:r>
                      <a:r>
                        <a:rPr lang="ru-RU" sz="1100" b="1" dirty="0">
                          <a:solidFill>
                            <a:schemeClr val="bg1"/>
                          </a:solidFill>
                          <a:latin typeface="Helvetica" panose="00000500000000000000" pitchFamily="50" charset="0"/>
                          <a:ea typeface="Helvetica" panose="00000500000000000000" pitchFamily="50" charset="0"/>
                        </a:rPr>
                        <a:t>2023 (факт)</a:t>
                      </a:r>
                    </a:p>
                  </a:txBody>
                  <a:tcPr marL="36000" marR="36000" anchor="ctr">
                    <a:lnL w="12700" cap="flat" cmpd="sng" algn="ctr">
                      <a:solidFill>
                        <a:schemeClr val="tx1"/>
                      </a:solidFill>
                      <a:prstDash val="solid"/>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12700" cap="flat" cmpd="sng" algn="ctr">
                      <a:solidFill>
                        <a:schemeClr val="tx1"/>
                      </a:solidFill>
                      <a:prstDash val="solid"/>
                      <a:round/>
                      <a:headEnd type="none" w="med" len="med"/>
                      <a:tailEnd type="none" w="med" len="med"/>
                    </a:lnB>
                    <a:solidFill>
                      <a:srgbClr val="7F7F7F"/>
                    </a:solidFill>
                  </a:tcPr>
                </a:tc>
                <a:tc>
                  <a:txBody>
                    <a:bodyPr/>
                    <a:lstStyle/>
                    <a:p>
                      <a:pPr marL="0" marR="0" lvl="0" indent="0" algn="ctr" defTabSz="685800" rtl="0" eaLnBrk="1" fontAlgn="auto" latinLnBrk="0" hangingPunct="1">
                        <a:lnSpc>
                          <a:spcPct val="100000"/>
                        </a:lnSpc>
                        <a:spcBef>
                          <a:spcPts val="0"/>
                        </a:spcBef>
                        <a:spcAft>
                          <a:spcPts val="0"/>
                        </a:spcAft>
                        <a:buClrTx/>
                        <a:buSzTx/>
                        <a:buFontTx/>
                        <a:buNone/>
                        <a:tabLst/>
                        <a:defRPr/>
                      </a:pPr>
                      <a:r>
                        <a:rPr lang="en-US" sz="1100" b="1" dirty="0">
                          <a:solidFill>
                            <a:schemeClr val="bg1"/>
                          </a:solidFill>
                          <a:latin typeface="Helvetica" panose="00000500000000000000" pitchFamily="50" charset="0"/>
                          <a:ea typeface="Helvetica" panose="00000500000000000000" pitchFamily="50" charset="0"/>
                        </a:rPr>
                        <a:t>II</a:t>
                      </a:r>
                      <a:r>
                        <a:rPr lang="en-US" sz="1100" b="1" baseline="0" dirty="0">
                          <a:solidFill>
                            <a:schemeClr val="bg1"/>
                          </a:solidFill>
                          <a:latin typeface="Helvetica" panose="00000500000000000000" pitchFamily="50" charset="0"/>
                          <a:ea typeface="Helvetica" panose="00000500000000000000" pitchFamily="50" charset="0"/>
                        </a:rPr>
                        <a:t> </a:t>
                      </a:r>
                      <a:r>
                        <a:rPr lang="ru-RU" sz="1100" b="1" dirty="0">
                          <a:solidFill>
                            <a:schemeClr val="bg1"/>
                          </a:solidFill>
                          <a:latin typeface="Helvetica" panose="00000500000000000000" pitchFamily="50" charset="0"/>
                          <a:ea typeface="Helvetica" panose="00000500000000000000" pitchFamily="50" charset="0"/>
                        </a:rPr>
                        <a:t>2023</a:t>
                      </a:r>
                    </a:p>
                  </a:txBody>
                  <a:tcPr marL="36000" marR="3600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12700" cap="flat" cmpd="sng" algn="ctr">
                      <a:solidFill>
                        <a:schemeClr val="tx1"/>
                      </a:solidFill>
                      <a:prstDash val="solid"/>
                      <a:round/>
                      <a:headEnd type="none" w="med" len="med"/>
                      <a:tailEnd type="none" w="med" len="med"/>
                    </a:lnB>
                    <a:solidFill>
                      <a:schemeClr val="accent3">
                        <a:lumMod val="50000"/>
                      </a:schemeClr>
                    </a:solidFill>
                  </a:tcPr>
                </a:tc>
                <a:tc>
                  <a:txBody>
                    <a:bodyPr/>
                    <a:lstStyle/>
                    <a:p>
                      <a:pPr algn="ctr"/>
                      <a:r>
                        <a:rPr lang="en-US" sz="1100" b="1" dirty="0">
                          <a:solidFill>
                            <a:schemeClr val="bg1"/>
                          </a:solidFill>
                          <a:latin typeface="Helvetica" panose="00000500000000000000" pitchFamily="50" charset="0"/>
                          <a:ea typeface="Helvetica" panose="00000500000000000000" pitchFamily="50" charset="0"/>
                        </a:rPr>
                        <a:t>III 202</a:t>
                      </a:r>
                      <a:r>
                        <a:rPr lang="ru-RU" sz="1100" b="1" dirty="0">
                          <a:solidFill>
                            <a:schemeClr val="bg1"/>
                          </a:solidFill>
                          <a:latin typeface="Helvetica" panose="00000500000000000000" pitchFamily="50" charset="0"/>
                          <a:ea typeface="Helvetica" panose="00000500000000000000" pitchFamily="50" charset="0"/>
                        </a:rPr>
                        <a:t>3</a:t>
                      </a:r>
                    </a:p>
                  </a:txBody>
                  <a:tcPr marL="36000" marR="3600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12700" cap="flat" cmpd="sng" algn="ctr">
                      <a:solidFill>
                        <a:schemeClr val="tx1"/>
                      </a:solidFill>
                      <a:prstDash val="solid"/>
                      <a:round/>
                      <a:headEnd type="none" w="med" len="med"/>
                      <a:tailEnd type="none" w="med" len="med"/>
                    </a:lnB>
                    <a:solidFill>
                      <a:schemeClr val="accent3">
                        <a:lumMod val="50000"/>
                      </a:schemeClr>
                    </a:solidFill>
                  </a:tcPr>
                </a:tc>
                <a:tc>
                  <a:txBody>
                    <a:bodyPr/>
                    <a:lstStyle/>
                    <a:p>
                      <a:pPr algn="ctr"/>
                      <a:r>
                        <a:rPr lang="en-US" sz="1100" b="1" dirty="0">
                          <a:solidFill>
                            <a:schemeClr val="bg1"/>
                          </a:solidFill>
                          <a:latin typeface="Helvetica" panose="00000500000000000000" pitchFamily="50" charset="0"/>
                          <a:ea typeface="Helvetica" panose="00000500000000000000" pitchFamily="50" charset="0"/>
                        </a:rPr>
                        <a:t>IV 202</a:t>
                      </a:r>
                      <a:r>
                        <a:rPr lang="ru-RU" sz="1100" b="1" dirty="0">
                          <a:solidFill>
                            <a:schemeClr val="bg1"/>
                          </a:solidFill>
                          <a:latin typeface="Helvetica" panose="00000500000000000000" pitchFamily="50" charset="0"/>
                          <a:ea typeface="Helvetica" panose="00000500000000000000" pitchFamily="50" charset="0"/>
                        </a:rPr>
                        <a:t>3</a:t>
                      </a:r>
                    </a:p>
                  </a:txBody>
                  <a:tcPr marL="36000" marR="3600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12700" cap="flat" cmpd="sng" algn="ctr">
                      <a:solidFill>
                        <a:schemeClr val="tx1"/>
                      </a:solidFill>
                      <a:prstDash val="solid"/>
                      <a:round/>
                      <a:headEnd type="none" w="med" len="med"/>
                      <a:tailEnd type="none" w="med" len="med"/>
                    </a:lnB>
                    <a:solidFill>
                      <a:schemeClr val="accent3">
                        <a:lumMod val="50000"/>
                      </a:schemeClr>
                    </a:solidFill>
                  </a:tcPr>
                </a:tc>
                <a:tc>
                  <a:txBody>
                    <a:bodyPr/>
                    <a:lstStyle/>
                    <a:p>
                      <a:pPr algn="ctr"/>
                      <a:r>
                        <a:rPr lang="ru-RU" sz="1100" b="1" dirty="0">
                          <a:solidFill>
                            <a:schemeClr val="bg1"/>
                          </a:solidFill>
                          <a:latin typeface="Helvetica" panose="00000500000000000000" pitchFamily="50" charset="0"/>
                          <a:ea typeface="Helvetica" panose="00000500000000000000" pitchFamily="50" charset="0"/>
                        </a:rPr>
                        <a:t>Итого</a:t>
                      </a:r>
                    </a:p>
                  </a:txBody>
                  <a:tcPr marL="36000" marR="36000" anchor="ctr">
                    <a:lnL w="6350" cap="flat" cmpd="sng" algn="ctr">
                      <a:solidFill>
                        <a:schemeClr val="tx1"/>
                      </a:solidFill>
                      <a:prstDash val="sysDot"/>
                      <a:round/>
                      <a:headEnd type="none" w="med" len="med"/>
                      <a:tailEnd type="none" w="med" len="med"/>
                    </a:lnL>
                    <a:lnR w="12700" cap="flat" cmpd="sng" algn="ctr">
                      <a:solidFill>
                        <a:schemeClr val="tx1"/>
                      </a:solidFill>
                      <a:prstDash val="solid"/>
                      <a:round/>
                      <a:headEnd type="none" w="med" len="med"/>
                      <a:tailEnd type="none" w="med" len="med"/>
                    </a:lnR>
                    <a:lnT w="6350" cap="flat" cmpd="sng" algn="ctr">
                      <a:solidFill>
                        <a:schemeClr val="tx1"/>
                      </a:solidFill>
                      <a:prstDash val="sysDot"/>
                      <a:round/>
                      <a:headEnd type="none" w="med" len="med"/>
                      <a:tailEnd type="none" w="med" len="med"/>
                    </a:lnT>
                    <a:lnB w="12700" cap="flat" cmpd="sng" algn="ctr">
                      <a:solidFill>
                        <a:schemeClr val="tx1"/>
                      </a:solidFill>
                      <a:prstDash val="solid"/>
                      <a:round/>
                      <a:headEnd type="none" w="med" len="med"/>
                      <a:tailEnd type="none" w="med" len="med"/>
                    </a:lnB>
                    <a:solidFill>
                      <a:schemeClr val="accent3">
                        <a:lumMod val="50000"/>
                      </a:schemeClr>
                    </a:solidFill>
                  </a:tcPr>
                </a:tc>
                <a:tc>
                  <a:txBody>
                    <a:bodyPr/>
                    <a:lstStyle/>
                    <a:p>
                      <a:pPr algn="ctr"/>
                      <a:r>
                        <a:rPr lang="en-US" sz="1100" b="1" dirty="0">
                          <a:solidFill>
                            <a:schemeClr val="bg1"/>
                          </a:solidFill>
                          <a:latin typeface="Helvetica" panose="00000500000000000000" pitchFamily="50" charset="0"/>
                          <a:ea typeface="Helvetica" panose="00000500000000000000" pitchFamily="50" charset="0"/>
                        </a:rPr>
                        <a:t>I</a:t>
                      </a:r>
                      <a:r>
                        <a:rPr lang="en-US" sz="1100" b="1" baseline="0" dirty="0">
                          <a:solidFill>
                            <a:schemeClr val="bg1"/>
                          </a:solidFill>
                          <a:latin typeface="Helvetica" panose="00000500000000000000" pitchFamily="50" charset="0"/>
                          <a:ea typeface="Helvetica" panose="00000500000000000000" pitchFamily="50" charset="0"/>
                        </a:rPr>
                        <a:t> </a:t>
                      </a:r>
                      <a:r>
                        <a:rPr lang="ru-RU" sz="1100" b="1" dirty="0">
                          <a:solidFill>
                            <a:schemeClr val="bg1"/>
                          </a:solidFill>
                          <a:latin typeface="Helvetica" panose="00000500000000000000" pitchFamily="50" charset="0"/>
                          <a:ea typeface="Helvetica" panose="00000500000000000000" pitchFamily="50" charset="0"/>
                        </a:rPr>
                        <a:t>2023 (факт)</a:t>
                      </a:r>
                    </a:p>
                  </a:txBody>
                  <a:tcPr marL="36000" marR="36000" anchor="ctr">
                    <a:lnL w="12700" cap="flat" cmpd="sng" algn="ctr">
                      <a:solidFill>
                        <a:schemeClr val="tx1"/>
                      </a:solidFill>
                      <a:prstDash val="solid"/>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12700" cap="flat" cmpd="sng" algn="ctr">
                      <a:solidFill>
                        <a:schemeClr val="tx1"/>
                      </a:solidFill>
                      <a:prstDash val="solid"/>
                      <a:round/>
                      <a:headEnd type="none" w="med" len="med"/>
                      <a:tailEnd type="none" w="med" len="med"/>
                    </a:lnB>
                    <a:solidFill>
                      <a:schemeClr val="tx1">
                        <a:lumMod val="50000"/>
                        <a:lumOff val="50000"/>
                      </a:schemeClr>
                    </a:solidFill>
                  </a:tcPr>
                </a:tc>
                <a:tc>
                  <a:txBody>
                    <a:bodyPr/>
                    <a:lstStyle/>
                    <a:p>
                      <a:pPr marL="0" marR="0" lvl="0" indent="0" algn="ctr" defTabSz="685800" rtl="0" eaLnBrk="1" fontAlgn="auto" latinLnBrk="0" hangingPunct="1">
                        <a:lnSpc>
                          <a:spcPct val="100000"/>
                        </a:lnSpc>
                        <a:spcBef>
                          <a:spcPts val="0"/>
                        </a:spcBef>
                        <a:spcAft>
                          <a:spcPts val="0"/>
                        </a:spcAft>
                        <a:buClrTx/>
                        <a:buSzTx/>
                        <a:buFontTx/>
                        <a:buNone/>
                        <a:tabLst/>
                        <a:defRPr/>
                      </a:pPr>
                      <a:r>
                        <a:rPr lang="en-US" sz="1100" b="1" dirty="0">
                          <a:solidFill>
                            <a:schemeClr val="bg1"/>
                          </a:solidFill>
                          <a:latin typeface="Helvetica" panose="00000500000000000000" pitchFamily="50" charset="0"/>
                          <a:ea typeface="Helvetica" panose="00000500000000000000" pitchFamily="50" charset="0"/>
                        </a:rPr>
                        <a:t>II</a:t>
                      </a:r>
                      <a:r>
                        <a:rPr lang="en-US" sz="1100" b="1" baseline="0" dirty="0">
                          <a:solidFill>
                            <a:schemeClr val="bg1"/>
                          </a:solidFill>
                          <a:latin typeface="Helvetica" panose="00000500000000000000" pitchFamily="50" charset="0"/>
                          <a:ea typeface="Helvetica" panose="00000500000000000000" pitchFamily="50" charset="0"/>
                        </a:rPr>
                        <a:t> </a:t>
                      </a:r>
                      <a:r>
                        <a:rPr lang="ru-RU" sz="1100" b="1" dirty="0">
                          <a:solidFill>
                            <a:schemeClr val="bg1"/>
                          </a:solidFill>
                          <a:latin typeface="Helvetica" panose="00000500000000000000" pitchFamily="50" charset="0"/>
                          <a:ea typeface="Helvetica" panose="00000500000000000000" pitchFamily="50" charset="0"/>
                        </a:rPr>
                        <a:t>2023</a:t>
                      </a:r>
                    </a:p>
                  </a:txBody>
                  <a:tcPr marL="36000" marR="3600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12700" cap="flat" cmpd="sng" algn="ctr">
                      <a:solidFill>
                        <a:schemeClr val="tx1"/>
                      </a:solidFill>
                      <a:prstDash val="solid"/>
                      <a:round/>
                      <a:headEnd type="none" w="med" len="med"/>
                      <a:tailEnd type="none" w="med" len="med"/>
                    </a:lnB>
                    <a:solidFill>
                      <a:schemeClr val="accent6">
                        <a:lumMod val="50000"/>
                      </a:schemeClr>
                    </a:solidFill>
                  </a:tcPr>
                </a:tc>
                <a:tc>
                  <a:txBody>
                    <a:bodyPr/>
                    <a:lstStyle/>
                    <a:p>
                      <a:pPr algn="ctr"/>
                      <a:r>
                        <a:rPr lang="en-US" sz="1100" b="1" dirty="0">
                          <a:solidFill>
                            <a:schemeClr val="bg1"/>
                          </a:solidFill>
                          <a:latin typeface="Helvetica" panose="00000500000000000000" pitchFamily="50" charset="0"/>
                          <a:ea typeface="Helvetica" panose="00000500000000000000" pitchFamily="50" charset="0"/>
                        </a:rPr>
                        <a:t>III 202</a:t>
                      </a:r>
                      <a:r>
                        <a:rPr lang="ru-RU" sz="1100" b="1" dirty="0">
                          <a:solidFill>
                            <a:schemeClr val="bg1"/>
                          </a:solidFill>
                          <a:latin typeface="Helvetica" panose="00000500000000000000" pitchFamily="50" charset="0"/>
                          <a:ea typeface="Helvetica" panose="00000500000000000000" pitchFamily="50" charset="0"/>
                        </a:rPr>
                        <a:t>3</a:t>
                      </a:r>
                    </a:p>
                  </a:txBody>
                  <a:tcPr marL="36000" marR="3600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12700" cap="flat" cmpd="sng" algn="ctr">
                      <a:solidFill>
                        <a:schemeClr val="tx1"/>
                      </a:solidFill>
                      <a:prstDash val="solid"/>
                      <a:round/>
                      <a:headEnd type="none" w="med" len="med"/>
                      <a:tailEnd type="none" w="med" len="med"/>
                    </a:lnB>
                    <a:solidFill>
                      <a:schemeClr val="accent6">
                        <a:lumMod val="50000"/>
                      </a:schemeClr>
                    </a:solidFill>
                  </a:tcPr>
                </a:tc>
                <a:tc>
                  <a:txBody>
                    <a:bodyPr/>
                    <a:lstStyle/>
                    <a:p>
                      <a:pPr algn="ctr"/>
                      <a:r>
                        <a:rPr lang="en-US" sz="1100" b="1" dirty="0">
                          <a:solidFill>
                            <a:schemeClr val="bg1"/>
                          </a:solidFill>
                          <a:latin typeface="Helvetica" panose="00000500000000000000" pitchFamily="50" charset="0"/>
                          <a:ea typeface="Helvetica" panose="00000500000000000000" pitchFamily="50" charset="0"/>
                        </a:rPr>
                        <a:t>IV 202</a:t>
                      </a:r>
                      <a:r>
                        <a:rPr lang="ru-RU" sz="1100" b="1" dirty="0">
                          <a:solidFill>
                            <a:schemeClr val="bg1"/>
                          </a:solidFill>
                          <a:latin typeface="Helvetica" panose="00000500000000000000" pitchFamily="50" charset="0"/>
                          <a:ea typeface="Helvetica" panose="00000500000000000000" pitchFamily="50" charset="0"/>
                        </a:rPr>
                        <a:t>3</a:t>
                      </a:r>
                    </a:p>
                  </a:txBody>
                  <a:tcPr marL="36000" marR="3600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12700" cap="flat" cmpd="sng" algn="ctr">
                      <a:solidFill>
                        <a:schemeClr val="tx1"/>
                      </a:solidFill>
                      <a:prstDash val="solid"/>
                      <a:round/>
                      <a:headEnd type="none" w="med" len="med"/>
                      <a:tailEnd type="none" w="med" len="med"/>
                    </a:lnB>
                    <a:solidFill>
                      <a:schemeClr val="accent6">
                        <a:lumMod val="50000"/>
                      </a:schemeClr>
                    </a:solidFill>
                  </a:tcPr>
                </a:tc>
                <a:tc>
                  <a:txBody>
                    <a:bodyPr/>
                    <a:lstStyle/>
                    <a:p>
                      <a:pPr algn="ctr"/>
                      <a:r>
                        <a:rPr lang="ru-RU" sz="1100" b="1" dirty="0">
                          <a:solidFill>
                            <a:schemeClr val="bg1"/>
                          </a:solidFill>
                          <a:latin typeface="Helvetica" panose="00000500000000000000" pitchFamily="50" charset="0"/>
                          <a:ea typeface="Helvetica" panose="00000500000000000000" pitchFamily="50" charset="0"/>
                        </a:rPr>
                        <a:t>Итого</a:t>
                      </a:r>
                    </a:p>
                  </a:txBody>
                  <a:tcPr marL="36000" marR="36000" anchor="ctr">
                    <a:lnL w="6350" cap="flat" cmpd="sng" algn="ctr">
                      <a:solidFill>
                        <a:schemeClr val="tx1"/>
                      </a:solidFill>
                      <a:prstDash val="sysDot"/>
                      <a:round/>
                      <a:headEnd type="none" w="med" len="med"/>
                      <a:tailEnd type="none" w="med" len="med"/>
                    </a:lnL>
                    <a:lnT w="6350" cap="flat" cmpd="sng" algn="ctr">
                      <a:solidFill>
                        <a:schemeClr val="tx1"/>
                      </a:solidFill>
                      <a:prstDash val="sysDot"/>
                      <a:round/>
                      <a:headEnd type="none" w="med" len="med"/>
                      <a:tailEnd type="none" w="med" len="med"/>
                    </a:lnT>
                    <a:lnB w="12700" cap="flat" cmpd="sng" algn="ctr">
                      <a:solidFill>
                        <a:schemeClr val="tx1"/>
                      </a:solidFill>
                      <a:prstDash val="solid"/>
                      <a:round/>
                      <a:headEnd type="none" w="med" len="med"/>
                      <a:tailEnd type="none" w="med" len="med"/>
                    </a:lnB>
                    <a:solidFill>
                      <a:schemeClr val="accent6">
                        <a:lumMod val="50000"/>
                      </a:schemeClr>
                    </a:solidFill>
                  </a:tcPr>
                </a:tc>
                <a:extLst>
                  <a:ext uri="{0D108BD9-81ED-4DB2-BD59-A6C34878D82A}">
                    <a16:rowId xmlns:a16="http://schemas.microsoft.com/office/drawing/2014/main" val="3662915522"/>
                  </a:ext>
                </a:extLst>
              </a:tr>
              <a:tr h="272876">
                <a:tc>
                  <a:txBody>
                    <a:bodyPr/>
                    <a:lstStyle/>
                    <a:p>
                      <a:pPr marL="0" marR="0" lvl="0" indent="0" algn="l" defTabSz="685800" rtl="0" eaLnBrk="1" fontAlgn="auto" latinLnBrk="0" hangingPunct="1">
                        <a:lnSpc>
                          <a:spcPct val="107000"/>
                        </a:lnSpc>
                        <a:spcBef>
                          <a:spcPts val="0"/>
                        </a:spcBef>
                        <a:spcAft>
                          <a:spcPts val="0"/>
                        </a:spcAft>
                        <a:buClrTx/>
                        <a:buSzTx/>
                        <a:buFontTx/>
                        <a:buNone/>
                        <a:tabLst/>
                        <a:defRPr/>
                      </a:pPr>
                      <a:r>
                        <a:rPr kumimoji="0" lang="ru-RU" sz="1200" b="1" i="0" u="none" strike="noStrike" kern="1200" cap="none" spc="0" normalizeH="0" baseline="0" noProof="0" dirty="0">
                          <a:ln>
                            <a:noFill/>
                          </a:ln>
                          <a:solidFill>
                            <a:srgbClr val="000000"/>
                          </a:solidFill>
                          <a:effectLst/>
                          <a:uLnTx/>
                          <a:uFillTx/>
                          <a:latin typeface="Arial" panose="020B0604020202020204" pitchFamily="34" charset="0"/>
                          <a:ea typeface="Calibri" panose="020F0502020204030204" pitchFamily="34" charset="0"/>
                          <a:cs typeface="Arial" panose="020B0604020202020204" pitchFamily="34" charset="0"/>
                        </a:rPr>
                        <a:t>ҚАЗАҚСТАН БОЙЫНША</a:t>
                      </a:r>
                      <a:endParaRPr kumimoji="0" lang="ru-RU" sz="1200" b="1" i="0" u="none" strike="noStrike" kern="1200" cap="none" spc="0" normalizeH="0" baseline="0" noProof="0" dirty="0">
                        <a:ln>
                          <a:noFill/>
                        </a:ln>
                        <a:solidFill>
                          <a:prstClr val="black"/>
                        </a:solidFill>
                        <a:effectLst/>
                        <a:uLnTx/>
                        <a:uFillTx/>
                        <a:latin typeface="Arial" panose="020B0604020202020204" pitchFamily="34" charset="0"/>
                        <a:ea typeface="Calibri" panose="020F0502020204030204" pitchFamily="34" charset="0"/>
                        <a:cs typeface="Arial" panose="020B0604020202020204" pitchFamily="34" charset="0"/>
                      </a:endParaRPr>
                    </a:p>
                  </a:txBody>
                  <a:tcPr marT="18000" marB="18000" anchor="ctr">
                    <a:lnR w="6350" cap="flat" cmpd="sng" algn="ctr">
                      <a:solidFill>
                        <a:schemeClr val="tx1"/>
                      </a:solidFill>
                      <a:prstDash val="sysDot"/>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rtl="0" fontAlgn="ctr"/>
                      <a:r>
                        <a:rPr lang="ru-KZ" sz="1200" b="1" i="0" u="none" strike="noStrike" dirty="0">
                          <a:solidFill>
                            <a:schemeClr val="bg1"/>
                          </a:solidFill>
                          <a:effectLst/>
                          <a:latin typeface="Arial Narrow" panose="020B0606020202030204" pitchFamily="34" charset="0"/>
                        </a:rPr>
                        <a:t>220 533</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tx1">
                        <a:lumMod val="50000"/>
                        <a:lumOff val="50000"/>
                      </a:schemeClr>
                    </a:solidFill>
                  </a:tcPr>
                </a:tc>
                <a:tc>
                  <a:txBody>
                    <a:bodyPr/>
                    <a:lstStyle/>
                    <a:p>
                      <a:pPr algn="ctr" rtl="0" fontAlgn="ctr"/>
                      <a:r>
                        <a:rPr lang="ru-KZ" sz="1200" b="1" i="0" u="none" strike="noStrike" dirty="0">
                          <a:solidFill>
                            <a:srgbClr val="FFFFFF"/>
                          </a:solidFill>
                          <a:effectLst/>
                          <a:latin typeface="Arial Narrow" panose="020B0606020202030204" pitchFamily="34" charset="0"/>
                        </a:rPr>
                        <a:t>240 505</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007F76">
                        <a:alpha val="80000"/>
                      </a:srgbClr>
                    </a:solidFill>
                  </a:tcPr>
                </a:tc>
                <a:tc>
                  <a:txBody>
                    <a:bodyPr/>
                    <a:lstStyle/>
                    <a:p>
                      <a:pPr algn="ctr" rtl="0" fontAlgn="ctr"/>
                      <a:r>
                        <a:rPr lang="ru-KZ" sz="1200" b="1" i="0" u="none" strike="noStrike" dirty="0">
                          <a:solidFill>
                            <a:srgbClr val="FFFFFF"/>
                          </a:solidFill>
                          <a:effectLst/>
                          <a:latin typeface="Arial Narrow" panose="020B0606020202030204" pitchFamily="34" charset="0"/>
                        </a:rPr>
                        <a:t>300 190</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007F76">
                        <a:alpha val="80000"/>
                      </a:srgbClr>
                    </a:solidFill>
                  </a:tcPr>
                </a:tc>
                <a:tc>
                  <a:txBody>
                    <a:bodyPr/>
                    <a:lstStyle/>
                    <a:p>
                      <a:pPr algn="ctr" rtl="0" fontAlgn="ctr"/>
                      <a:r>
                        <a:rPr lang="ru-KZ" sz="1200" b="1" i="0" u="none" strike="noStrike" dirty="0">
                          <a:solidFill>
                            <a:srgbClr val="FFFFFF"/>
                          </a:solidFill>
                          <a:effectLst/>
                          <a:latin typeface="Arial Narrow" panose="020B0606020202030204" pitchFamily="34" charset="0"/>
                        </a:rPr>
                        <a:t>342 571</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007F76">
                        <a:alpha val="80000"/>
                      </a:srgbClr>
                    </a:solidFill>
                  </a:tcPr>
                </a:tc>
                <a:tc>
                  <a:txBody>
                    <a:bodyPr/>
                    <a:lstStyle/>
                    <a:p>
                      <a:pPr algn="ctr" rtl="0" fontAlgn="ctr"/>
                      <a:r>
                        <a:rPr lang="ru-KZ" sz="1200" b="1" i="0" u="none" strike="noStrike" dirty="0">
                          <a:solidFill>
                            <a:srgbClr val="FFFFFF"/>
                          </a:solidFill>
                          <a:effectLst/>
                          <a:latin typeface="Arial Narrow" panose="020B0606020202030204" pitchFamily="34" charset="0"/>
                        </a:rPr>
                        <a:t>1 103 799</a:t>
                      </a:r>
                    </a:p>
                  </a:txBody>
                  <a:tcPr marL="9525" marR="9525" marT="9525" marB="0" anchor="ctr">
                    <a:lnL w="6350" cap="flat" cmpd="sng" algn="ctr">
                      <a:solidFill>
                        <a:schemeClr val="tx1"/>
                      </a:solidFill>
                      <a:prstDash val="sysDot"/>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007F76">
                        <a:alpha val="80000"/>
                      </a:srgbClr>
                    </a:solidFill>
                  </a:tcPr>
                </a:tc>
                <a:tc>
                  <a:txBody>
                    <a:bodyPr/>
                    <a:lstStyle/>
                    <a:p>
                      <a:pPr algn="ctr" rtl="0" fontAlgn="ctr"/>
                      <a:r>
                        <a:rPr lang="ru-KZ" sz="1200" b="1" i="0" u="none" strike="noStrike" dirty="0">
                          <a:solidFill>
                            <a:schemeClr val="bg1"/>
                          </a:solidFill>
                          <a:effectLst/>
                          <a:latin typeface="Arial Narrow" panose="020B0606020202030204" pitchFamily="34" charset="0"/>
                        </a:rPr>
                        <a:t>220 533</a:t>
                      </a:r>
                    </a:p>
                  </a:txBody>
                  <a:tcPr marL="9525" marR="9525" marT="9525" marB="0" anchor="ctr">
                    <a:lnL w="12700" cap="flat" cmpd="sng" algn="ctr">
                      <a:solidFill>
                        <a:schemeClr val="tx1"/>
                      </a:solidFill>
                      <a:prstDash val="solid"/>
                      <a:round/>
                      <a:headEnd type="none" w="med" len="med"/>
                      <a:tailEnd type="none" w="med" len="med"/>
                    </a:lnL>
                    <a:lnR w="6350" cap="flat" cmpd="sng" algn="ctr">
                      <a:solidFill>
                        <a:schemeClr val="tx1"/>
                      </a:solidFill>
                      <a:prstDash val="sysDot"/>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tx1">
                        <a:lumMod val="50000"/>
                        <a:lumOff val="50000"/>
                      </a:schemeClr>
                    </a:solidFill>
                  </a:tcPr>
                </a:tc>
                <a:tc>
                  <a:txBody>
                    <a:bodyPr/>
                    <a:lstStyle/>
                    <a:p>
                      <a:pPr algn="ctr" rtl="0" fontAlgn="ctr"/>
                      <a:r>
                        <a:rPr lang="ru-KZ" sz="1200" b="1" i="0" u="none" strike="noStrike" dirty="0">
                          <a:solidFill>
                            <a:srgbClr val="FFFFFF"/>
                          </a:solidFill>
                          <a:effectLst/>
                          <a:latin typeface="Arial Narrow" panose="020B0606020202030204" pitchFamily="34" charset="0"/>
                        </a:rPr>
                        <a:t>260 971</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accent3">
                        <a:lumMod val="50000"/>
                        <a:alpha val="80000"/>
                      </a:schemeClr>
                    </a:solidFill>
                  </a:tcPr>
                </a:tc>
                <a:tc>
                  <a:txBody>
                    <a:bodyPr/>
                    <a:lstStyle/>
                    <a:p>
                      <a:pPr algn="ctr" rtl="0" fontAlgn="ctr"/>
                      <a:r>
                        <a:rPr lang="ru-KZ" sz="1200" b="1" i="0" u="none" strike="noStrike" dirty="0">
                          <a:solidFill>
                            <a:srgbClr val="FFFFFF"/>
                          </a:solidFill>
                          <a:effectLst/>
                          <a:latin typeface="Arial Narrow" panose="020B0606020202030204" pitchFamily="34" charset="0"/>
                        </a:rPr>
                        <a:t>321 282</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accent3">
                        <a:lumMod val="50000"/>
                        <a:alpha val="80000"/>
                      </a:schemeClr>
                    </a:solidFill>
                  </a:tcPr>
                </a:tc>
                <a:tc>
                  <a:txBody>
                    <a:bodyPr/>
                    <a:lstStyle/>
                    <a:p>
                      <a:pPr algn="ctr" rtl="0" fontAlgn="ctr"/>
                      <a:r>
                        <a:rPr lang="ru-KZ" sz="1200" b="1" i="0" u="none" strike="noStrike" dirty="0">
                          <a:solidFill>
                            <a:srgbClr val="FFFFFF"/>
                          </a:solidFill>
                          <a:effectLst/>
                          <a:latin typeface="Arial Narrow" panose="020B0606020202030204" pitchFamily="34" charset="0"/>
                        </a:rPr>
                        <a:t>361 733</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accent3">
                        <a:lumMod val="50000"/>
                        <a:alpha val="80000"/>
                      </a:schemeClr>
                    </a:solidFill>
                  </a:tcPr>
                </a:tc>
                <a:tc>
                  <a:txBody>
                    <a:bodyPr/>
                    <a:lstStyle/>
                    <a:p>
                      <a:pPr algn="ctr" rtl="0" fontAlgn="ctr"/>
                      <a:r>
                        <a:rPr lang="ru-KZ" sz="1200" b="1" i="0" u="none" strike="noStrike" dirty="0">
                          <a:solidFill>
                            <a:srgbClr val="FFFFFF"/>
                          </a:solidFill>
                          <a:effectLst/>
                          <a:latin typeface="Arial Narrow" panose="020B0606020202030204" pitchFamily="34" charset="0"/>
                        </a:rPr>
                        <a:t>1 164 519</a:t>
                      </a:r>
                    </a:p>
                  </a:txBody>
                  <a:tcPr marL="9525" marR="9525" marT="9525" marB="0" anchor="ctr">
                    <a:lnL w="6350" cap="flat" cmpd="sng" algn="ctr">
                      <a:solidFill>
                        <a:schemeClr val="tx1"/>
                      </a:solidFill>
                      <a:prstDash val="sysDot"/>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accent3">
                        <a:lumMod val="50000"/>
                        <a:alpha val="80000"/>
                      </a:schemeClr>
                    </a:solidFill>
                  </a:tcPr>
                </a:tc>
                <a:tc>
                  <a:txBody>
                    <a:bodyPr/>
                    <a:lstStyle/>
                    <a:p>
                      <a:pPr algn="ctr" rtl="0" fontAlgn="ctr"/>
                      <a:r>
                        <a:rPr lang="ru-KZ" sz="1200" b="1" i="0" u="none" strike="noStrike" dirty="0">
                          <a:solidFill>
                            <a:schemeClr val="bg1"/>
                          </a:solidFill>
                          <a:effectLst/>
                          <a:latin typeface="Arial Narrow" panose="020B0606020202030204" pitchFamily="34" charset="0"/>
                        </a:rPr>
                        <a:t>220 533</a:t>
                      </a:r>
                    </a:p>
                  </a:txBody>
                  <a:tcPr marL="9525" marR="9525" marT="9525" marB="0" anchor="ctr">
                    <a:lnL w="12700" cap="flat" cmpd="sng" algn="ctr">
                      <a:solidFill>
                        <a:schemeClr val="tx1"/>
                      </a:solidFill>
                      <a:prstDash val="solid"/>
                      <a:round/>
                      <a:headEnd type="none" w="med" len="med"/>
                      <a:tailEnd type="none" w="med" len="med"/>
                    </a:lnL>
                    <a:lnR w="6350" cap="flat" cmpd="sng" algn="ctr">
                      <a:solidFill>
                        <a:schemeClr val="tx1"/>
                      </a:solidFill>
                      <a:prstDash val="sysDot"/>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tx1">
                        <a:lumMod val="50000"/>
                        <a:lumOff val="50000"/>
                      </a:schemeClr>
                    </a:solidFill>
                  </a:tcPr>
                </a:tc>
                <a:tc>
                  <a:txBody>
                    <a:bodyPr/>
                    <a:lstStyle/>
                    <a:p>
                      <a:pPr algn="ctr" rtl="0" fontAlgn="ctr"/>
                      <a:r>
                        <a:rPr lang="ru-KZ" sz="1200" b="1" i="0" u="none" strike="noStrike" dirty="0">
                          <a:solidFill>
                            <a:srgbClr val="FFFFFF"/>
                          </a:solidFill>
                          <a:effectLst/>
                          <a:latin typeface="Arial Narrow" panose="020B0606020202030204" pitchFamily="34" charset="0"/>
                        </a:rPr>
                        <a:t>221 222</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accent6">
                        <a:lumMod val="50000"/>
                        <a:alpha val="80000"/>
                      </a:schemeClr>
                    </a:solidFill>
                  </a:tcPr>
                </a:tc>
                <a:tc>
                  <a:txBody>
                    <a:bodyPr/>
                    <a:lstStyle/>
                    <a:p>
                      <a:pPr algn="ctr" rtl="0" fontAlgn="ctr"/>
                      <a:r>
                        <a:rPr lang="ru-KZ" sz="1200" b="1" i="0" u="none" strike="noStrike" dirty="0">
                          <a:solidFill>
                            <a:srgbClr val="FFFFFF"/>
                          </a:solidFill>
                          <a:effectLst/>
                          <a:latin typeface="Arial Narrow" panose="020B0606020202030204" pitchFamily="34" charset="0"/>
                        </a:rPr>
                        <a:t>282 939</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accent6">
                        <a:lumMod val="50000"/>
                        <a:alpha val="80000"/>
                      </a:schemeClr>
                    </a:solidFill>
                  </a:tcPr>
                </a:tc>
                <a:tc>
                  <a:txBody>
                    <a:bodyPr/>
                    <a:lstStyle/>
                    <a:p>
                      <a:pPr algn="ctr" rtl="0" fontAlgn="ctr"/>
                      <a:r>
                        <a:rPr lang="ru-KZ" sz="1200" b="1" i="0" u="none" strike="noStrike" dirty="0">
                          <a:solidFill>
                            <a:srgbClr val="FFFFFF"/>
                          </a:solidFill>
                          <a:effectLst/>
                          <a:latin typeface="Arial Narrow" panose="020B0606020202030204" pitchFamily="34" charset="0"/>
                        </a:rPr>
                        <a:t>319 660</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accent6">
                        <a:lumMod val="50000"/>
                        <a:alpha val="80000"/>
                      </a:schemeClr>
                    </a:solidFill>
                  </a:tcPr>
                </a:tc>
                <a:tc>
                  <a:txBody>
                    <a:bodyPr/>
                    <a:lstStyle/>
                    <a:p>
                      <a:pPr algn="ctr" rtl="0" fontAlgn="ctr"/>
                      <a:r>
                        <a:rPr lang="ru-KZ" sz="1200" b="1" i="0" u="none" strike="noStrike" dirty="0">
                          <a:solidFill>
                            <a:srgbClr val="FFFFFF"/>
                          </a:solidFill>
                          <a:effectLst/>
                          <a:latin typeface="Arial Narrow" panose="020B0606020202030204" pitchFamily="34" charset="0"/>
                        </a:rPr>
                        <a:t>1 044 354</a:t>
                      </a:r>
                    </a:p>
                  </a:txBody>
                  <a:tcPr marL="9525" marR="9525" marT="9525" marB="0" anchor="ctr">
                    <a:lnL w="6350" cap="flat" cmpd="sng" algn="ctr">
                      <a:solidFill>
                        <a:schemeClr val="tx1"/>
                      </a:solidFill>
                      <a:prstDash val="sysDot"/>
                      <a:round/>
                      <a:headEnd type="none" w="med" len="med"/>
                      <a:tailEnd type="none" w="med" len="med"/>
                    </a:lnL>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accent6">
                        <a:lumMod val="50000"/>
                        <a:alpha val="80000"/>
                      </a:schemeClr>
                    </a:solidFill>
                  </a:tcPr>
                </a:tc>
                <a:extLst>
                  <a:ext uri="{0D108BD9-81ED-4DB2-BD59-A6C34878D82A}">
                    <a16:rowId xmlns:a16="http://schemas.microsoft.com/office/drawing/2014/main" val="1602871338"/>
                  </a:ext>
                </a:extLst>
              </a:tr>
              <a:tr h="225315">
                <a:tc>
                  <a:txBody>
                    <a:bodyPr/>
                    <a:lstStyle/>
                    <a:p>
                      <a:pPr>
                        <a:lnSpc>
                          <a:spcPct val="107000"/>
                        </a:lnSpc>
                        <a:spcAft>
                          <a:spcPts val="0"/>
                        </a:spcAft>
                      </a:pPr>
                      <a:r>
                        <a:rPr lang="ru-RU" sz="1200" b="0" i="0" u="none" strike="noStrike" cap="none" dirty="0">
                          <a:solidFill>
                            <a:srgbClr val="000000"/>
                          </a:solidFill>
                          <a:effectLst/>
                          <a:latin typeface="Arial" panose="020B0604020202020204" pitchFamily="34" charset="0"/>
                          <a:ea typeface="Calibri" panose="020F0502020204030204" pitchFamily="34" charset="0"/>
                          <a:cs typeface="Arial" panose="020B0604020202020204" pitchFamily="34" charset="0"/>
                          <a:sym typeface="Arial"/>
                        </a:rPr>
                        <a:t>АБАЙ</a:t>
                      </a:r>
                    </a:p>
                  </a:txBody>
                  <a:tcPr marL="68580" marR="68580" marT="0" marB="0" anchor="ctr">
                    <a:lnR w="6350" cap="flat" cmpd="sng" algn="ctr">
                      <a:solidFill>
                        <a:schemeClr val="tx1"/>
                      </a:solidFill>
                      <a:prstDash val="sysDot"/>
                      <a:round/>
                      <a:headEnd type="none" w="med" len="med"/>
                      <a:tailEnd type="none" w="med" len="med"/>
                    </a:lnR>
                    <a:lnT w="12700" cap="flat" cmpd="sng" algn="ctr">
                      <a:solidFill>
                        <a:schemeClr val="tx1"/>
                      </a:solidFill>
                      <a:prstDash val="solid"/>
                      <a:round/>
                      <a:headEnd type="none" w="med" len="med"/>
                      <a:tailEnd type="none" w="med" len="med"/>
                    </a:lnT>
                    <a:lnB w="6350" cap="flat" cmpd="sng" algn="ctr">
                      <a:solidFill>
                        <a:schemeClr val="tx1"/>
                      </a:solidFill>
                      <a:prstDash val="sysDot"/>
                      <a:round/>
                      <a:headEnd type="none" w="med" len="med"/>
                      <a:tailEnd type="none" w="med" len="med"/>
                    </a:lnB>
                    <a:noFill/>
                  </a:tcPr>
                </a:tc>
                <a:tc>
                  <a:txBody>
                    <a:bodyPr/>
                    <a:lstStyle/>
                    <a:p>
                      <a:pPr algn="ctr" rtl="0" fontAlgn="ctr"/>
                      <a:r>
                        <a:rPr lang="ru-KZ" sz="1000" b="0" i="0" u="none" strike="noStrike" dirty="0">
                          <a:solidFill>
                            <a:schemeClr val="bg1"/>
                          </a:solidFill>
                          <a:effectLst/>
                          <a:latin typeface="Arial Narrow" panose="020B0606020202030204" pitchFamily="34" charset="0"/>
                        </a:rPr>
                        <a:t>4 600</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12700" cap="flat" cmpd="sng" algn="ctr">
                      <a:solidFill>
                        <a:schemeClr val="tx1"/>
                      </a:solidFill>
                      <a:prstDash val="solid"/>
                      <a:round/>
                      <a:headEnd type="none" w="med" len="med"/>
                      <a:tailEnd type="none" w="med" len="med"/>
                    </a:lnT>
                    <a:lnB w="6350" cap="flat" cmpd="sng" algn="ctr">
                      <a:solidFill>
                        <a:schemeClr val="tx1"/>
                      </a:solidFill>
                      <a:prstDash val="sysDot"/>
                      <a:round/>
                      <a:headEnd type="none" w="med" len="med"/>
                      <a:tailEnd type="none" w="med" len="med"/>
                    </a:lnB>
                    <a:solidFill>
                      <a:schemeClr val="tx1">
                        <a:lumMod val="50000"/>
                        <a:lumOff val="50000"/>
                      </a:schemeClr>
                    </a:solidFill>
                  </a:tcPr>
                </a:tc>
                <a:tc>
                  <a:txBody>
                    <a:bodyPr/>
                    <a:lstStyle/>
                    <a:p>
                      <a:pPr algn="ctr" rtl="0" fontAlgn="ctr"/>
                      <a:r>
                        <a:rPr lang="ru-KZ" sz="1000" b="0" i="0" u="none" strike="noStrike" dirty="0">
                          <a:solidFill>
                            <a:srgbClr val="000000"/>
                          </a:solidFill>
                          <a:effectLst/>
                          <a:latin typeface="Arial Narrow" panose="020B0606020202030204" pitchFamily="34" charset="0"/>
                        </a:rPr>
                        <a:t>4 198</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12700" cap="flat" cmpd="sng" algn="ctr">
                      <a:solidFill>
                        <a:schemeClr val="tx1"/>
                      </a:solidFill>
                      <a:prstDash val="solid"/>
                      <a:round/>
                      <a:headEnd type="none" w="med" len="med"/>
                      <a:tailEnd type="none" w="med" len="med"/>
                    </a:lnT>
                    <a:lnB w="6350" cap="flat" cmpd="sng" algn="ctr">
                      <a:solidFill>
                        <a:schemeClr val="tx1"/>
                      </a:solidFill>
                      <a:prstDash val="sysDot"/>
                      <a:round/>
                      <a:headEnd type="none" w="med" len="med"/>
                      <a:tailEnd type="none" w="med" len="med"/>
                    </a:lnB>
                    <a:solidFill>
                      <a:srgbClr val="007F76">
                        <a:alpha val="50000"/>
                      </a:srgbClr>
                    </a:solidFill>
                  </a:tcPr>
                </a:tc>
                <a:tc>
                  <a:txBody>
                    <a:bodyPr/>
                    <a:lstStyle/>
                    <a:p>
                      <a:pPr algn="ctr" rtl="0" fontAlgn="ctr"/>
                      <a:r>
                        <a:rPr lang="ru-KZ" sz="1000" b="0" i="0" u="none" strike="noStrike" dirty="0">
                          <a:solidFill>
                            <a:srgbClr val="000000"/>
                          </a:solidFill>
                          <a:effectLst/>
                          <a:latin typeface="Arial Narrow" panose="020B0606020202030204" pitchFamily="34" charset="0"/>
                        </a:rPr>
                        <a:t>5 294</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12700" cap="flat" cmpd="sng" algn="ctr">
                      <a:solidFill>
                        <a:schemeClr val="tx1"/>
                      </a:solidFill>
                      <a:prstDash val="solid"/>
                      <a:round/>
                      <a:headEnd type="none" w="med" len="med"/>
                      <a:tailEnd type="none" w="med" len="med"/>
                    </a:lnT>
                    <a:lnB w="6350" cap="flat" cmpd="sng" algn="ctr">
                      <a:solidFill>
                        <a:schemeClr val="tx1"/>
                      </a:solidFill>
                      <a:prstDash val="sysDot"/>
                      <a:round/>
                      <a:headEnd type="none" w="med" len="med"/>
                      <a:tailEnd type="none" w="med" len="med"/>
                    </a:lnB>
                    <a:solidFill>
                      <a:srgbClr val="007F76">
                        <a:alpha val="50000"/>
                      </a:srgbClr>
                    </a:solidFill>
                  </a:tcPr>
                </a:tc>
                <a:tc>
                  <a:txBody>
                    <a:bodyPr/>
                    <a:lstStyle/>
                    <a:p>
                      <a:pPr algn="ctr" rtl="0" fontAlgn="ctr"/>
                      <a:r>
                        <a:rPr lang="ru-KZ" sz="1000" b="0" i="0" u="none" strike="noStrike">
                          <a:solidFill>
                            <a:srgbClr val="000000"/>
                          </a:solidFill>
                          <a:effectLst/>
                          <a:latin typeface="Arial Narrow" panose="020B0606020202030204" pitchFamily="34" charset="0"/>
                        </a:rPr>
                        <a:t>6 265</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12700" cap="flat" cmpd="sng" algn="ctr">
                      <a:solidFill>
                        <a:schemeClr val="tx1"/>
                      </a:solidFill>
                      <a:prstDash val="solid"/>
                      <a:round/>
                      <a:headEnd type="none" w="med" len="med"/>
                      <a:tailEnd type="none" w="med" len="med"/>
                    </a:lnT>
                    <a:lnB w="6350" cap="flat" cmpd="sng" algn="ctr">
                      <a:solidFill>
                        <a:schemeClr val="tx1"/>
                      </a:solidFill>
                      <a:prstDash val="sysDot"/>
                      <a:round/>
                      <a:headEnd type="none" w="med" len="med"/>
                      <a:tailEnd type="none" w="med" len="med"/>
                    </a:lnB>
                    <a:solidFill>
                      <a:srgbClr val="007F76">
                        <a:alpha val="50000"/>
                      </a:srgbClr>
                    </a:solidFill>
                  </a:tcPr>
                </a:tc>
                <a:tc>
                  <a:txBody>
                    <a:bodyPr/>
                    <a:lstStyle/>
                    <a:p>
                      <a:pPr algn="ctr" rtl="0" fontAlgn="ctr"/>
                      <a:r>
                        <a:rPr lang="ru-KZ" sz="1000" b="1" i="0" u="none" strike="noStrike" dirty="0">
                          <a:solidFill>
                            <a:schemeClr val="bg1"/>
                          </a:solidFill>
                          <a:effectLst/>
                          <a:latin typeface="Arial Narrow" panose="020B0606020202030204" pitchFamily="34" charset="0"/>
                        </a:rPr>
                        <a:t>20 357</a:t>
                      </a:r>
                    </a:p>
                  </a:txBody>
                  <a:tcPr marL="9525" marR="9525" marT="9525" marB="0" anchor="ctr">
                    <a:lnL w="6350" cap="flat" cmpd="sng" algn="ctr">
                      <a:solidFill>
                        <a:schemeClr val="tx1"/>
                      </a:solidFill>
                      <a:prstDash val="sysDot"/>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6350" cap="flat" cmpd="sng" algn="ctr">
                      <a:solidFill>
                        <a:schemeClr val="tx1"/>
                      </a:solidFill>
                      <a:prstDash val="sysDot"/>
                      <a:round/>
                      <a:headEnd type="none" w="med" len="med"/>
                      <a:tailEnd type="none" w="med" len="med"/>
                    </a:lnB>
                    <a:solidFill>
                      <a:srgbClr val="007F76">
                        <a:alpha val="80000"/>
                      </a:srgbClr>
                    </a:solidFill>
                  </a:tcPr>
                </a:tc>
                <a:tc>
                  <a:txBody>
                    <a:bodyPr/>
                    <a:lstStyle/>
                    <a:p>
                      <a:pPr algn="ctr" rtl="0" fontAlgn="ctr"/>
                      <a:r>
                        <a:rPr lang="ru-KZ" sz="1000" b="0" i="0" u="none" strike="noStrike">
                          <a:solidFill>
                            <a:schemeClr val="bg1"/>
                          </a:solidFill>
                          <a:effectLst/>
                          <a:latin typeface="Arial Narrow" panose="020B0606020202030204" pitchFamily="34" charset="0"/>
                        </a:rPr>
                        <a:t>4 600</a:t>
                      </a:r>
                    </a:p>
                  </a:txBody>
                  <a:tcPr marL="9525" marR="9525" marT="9525" marB="0" anchor="ctr">
                    <a:lnL w="12700" cap="flat" cmpd="sng" algn="ctr">
                      <a:solidFill>
                        <a:schemeClr val="tx1"/>
                      </a:solidFill>
                      <a:prstDash val="solid"/>
                      <a:round/>
                      <a:headEnd type="none" w="med" len="med"/>
                      <a:tailEnd type="none" w="med" len="med"/>
                    </a:lnL>
                    <a:lnR w="6350" cap="flat" cmpd="sng" algn="ctr">
                      <a:solidFill>
                        <a:schemeClr val="tx1"/>
                      </a:solidFill>
                      <a:prstDash val="sysDot"/>
                      <a:round/>
                      <a:headEnd type="none" w="med" len="med"/>
                      <a:tailEnd type="none" w="med" len="med"/>
                    </a:lnR>
                    <a:lnT w="12700" cap="flat" cmpd="sng" algn="ctr">
                      <a:solidFill>
                        <a:schemeClr val="tx1"/>
                      </a:solidFill>
                      <a:prstDash val="solid"/>
                      <a:round/>
                      <a:headEnd type="none" w="med" len="med"/>
                      <a:tailEnd type="none" w="med" len="med"/>
                    </a:lnT>
                    <a:lnB w="6350" cap="flat" cmpd="sng" algn="ctr">
                      <a:solidFill>
                        <a:schemeClr val="tx1"/>
                      </a:solidFill>
                      <a:prstDash val="sysDot"/>
                      <a:round/>
                      <a:headEnd type="none" w="med" len="med"/>
                      <a:tailEnd type="none" w="med" len="med"/>
                    </a:lnB>
                    <a:solidFill>
                      <a:schemeClr val="tx1">
                        <a:lumMod val="50000"/>
                        <a:lumOff val="50000"/>
                      </a:schemeClr>
                    </a:solidFill>
                  </a:tcPr>
                </a:tc>
                <a:tc>
                  <a:txBody>
                    <a:bodyPr/>
                    <a:lstStyle/>
                    <a:p>
                      <a:pPr algn="ctr" rtl="0" fontAlgn="ctr"/>
                      <a:r>
                        <a:rPr lang="ru-KZ" sz="1000" b="0" i="0" u="none" strike="noStrike">
                          <a:solidFill>
                            <a:srgbClr val="000000"/>
                          </a:solidFill>
                          <a:effectLst/>
                          <a:latin typeface="Arial Narrow" panose="020B0606020202030204" pitchFamily="34" charset="0"/>
                        </a:rPr>
                        <a:t>4 545</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12700" cap="flat" cmpd="sng" algn="ctr">
                      <a:solidFill>
                        <a:schemeClr val="tx1"/>
                      </a:solidFill>
                      <a:prstDash val="solid"/>
                      <a:round/>
                      <a:headEnd type="none" w="med" len="med"/>
                      <a:tailEnd type="none" w="med" len="med"/>
                    </a:lnT>
                    <a:lnB w="6350" cap="flat" cmpd="sng" algn="ctr">
                      <a:solidFill>
                        <a:schemeClr val="tx1"/>
                      </a:solidFill>
                      <a:prstDash val="sysDot"/>
                      <a:round/>
                      <a:headEnd type="none" w="med" len="med"/>
                      <a:tailEnd type="none" w="med" len="med"/>
                    </a:lnB>
                    <a:solidFill>
                      <a:schemeClr val="accent3">
                        <a:lumMod val="50000"/>
                        <a:alpha val="50000"/>
                      </a:schemeClr>
                    </a:solidFill>
                  </a:tcPr>
                </a:tc>
                <a:tc>
                  <a:txBody>
                    <a:bodyPr/>
                    <a:lstStyle/>
                    <a:p>
                      <a:pPr algn="ctr" rtl="0" fontAlgn="ctr"/>
                      <a:r>
                        <a:rPr lang="ru-KZ" sz="1000" b="0" i="0" u="none" strike="noStrike">
                          <a:solidFill>
                            <a:srgbClr val="000000"/>
                          </a:solidFill>
                          <a:effectLst/>
                          <a:latin typeface="Arial Narrow" panose="020B0606020202030204" pitchFamily="34" charset="0"/>
                        </a:rPr>
                        <a:t>5 735</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12700" cap="flat" cmpd="sng" algn="ctr">
                      <a:solidFill>
                        <a:schemeClr val="tx1"/>
                      </a:solidFill>
                      <a:prstDash val="solid"/>
                      <a:round/>
                      <a:headEnd type="none" w="med" len="med"/>
                      <a:tailEnd type="none" w="med" len="med"/>
                    </a:lnT>
                    <a:lnB w="6350" cap="flat" cmpd="sng" algn="ctr">
                      <a:solidFill>
                        <a:schemeClr val="tx1"/>
                      </a:solidFill>
                      <a:prstDash val="sysDot"/>
                      <a:round/>
                      <a:headEnd type="none" w="med" len="med"/>
                      <a:tailEnd type="none" w="med" len="med"/>
                    </a:lnB>
                    <a:solidFill>
                      <a:schemeClr val="accent3">
                        <a:lumMod val="50000"/>
                        <a:alpha val="50000"/>
                      </a:schemeClr>
                    </a:solidFill>
                  </a:tcPr>
                </a:tc>
                <a:tc>
                  <a:txBody>
                    <a:bodyPr/>
                    <a:lstStyle/>
                    <a:p>
                      <a:pPr algn="ctr" rtl="0" fontAlgn="ctr"/>
                      <a:r>
                        <a:rPr lang="ru-KZ" sz="1000" b="0" i="0" u="none" strike="noStrike">
                          <a:solidFill>
                            <a:srgbClr val="000000"/>
                          </a:solidFill>
                          <a:effectLst/>
                          <a:latin typeface="Arial Narrow" panose="020B0606020202030204" pitchFamily="34" charset="0"/>
                        </a:rPr>
                        <a:t>6 880</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12700" cap="flat" cmpd="sng" algn="ctr">
                      <a:solidFill>
                        <a:schemeClr val="tx1"/>
                      </a:solidFill>
                      <a:prstDash val="solid"/>
                      <a:round/>
                      <a:headEnd type="none" w="med" len="med"/>
                      <a:tailEnd type="none" w="med" len="med"/>
                    </a:lnT>
                    <a:lnB w="6350" cap="flat" cmpd="sng" algn="ctr">
                      <a:solidFill>
                        <a:schemeClr val="tx1"/>
                      </a:solidFill>
                      <a:prstDash val="sysDot"/>
                      <a:round/>
                      <a:headEnd type="none" w="med" len="med"/>
                      <a:tailEnd type="none" w="med" len="med"/>
                    </a:lnB>
                    <a:solidFill>
                      <a:schemeClr val="accent3">
                        <a:lumMod val="50000"/>
                        <a:alpha val="50000"/>
                      </a:schemeClr>
                    </a:solidFill>
                  </a:tcPr>
                </a:tc>
                <a:tc>
                  <a:txBody>
                    <a:bodyPr/>
                    <a:lstStyle/>
                    <a:p>
                      <a:pPr algn="ctr" rtl="0" fontAlgn="ctr"/>
                      <a:r>
                        <a:rPr lang="ru-KZ" sz="1000" b="1" i="0" u="none" strike="noStrike" dirty="0">
                          <a:solidFill>
                            <a:schemeClr val="bg1"/>
                          </a:solidFill>
                          <a:effectLst/>
                          <a:latin typeface="Arial Narrow" panose="020B0606020202030204" pitchFamily="34" charset="0"/>
                        </a:rPr>
                        <a:t>21 760</a:t>
                      </a:r>
                    </a:p>
                  </a:txBody>
                  <a:tcPr marL="9525" marR="9525" marT="9525" marB="0" anchor="ctr">
                    <a:lnL w="6350" cap="flat" cmpd="sng" algn="ctr">
                      <a:solidFill>
                        <a:schemeClr val="tx1"/>
                      </a:solidFill>
                      <a:prstDash val="sysDot"/>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6350" cap="flat" cmpd="sng" algn="ctr">
                      <a:solidFill>
                        <a:schemeClr val="tx1"/>
                      </a:solidFill>
                      <a:prstDash val="sysDot"/>
                      <a:round/>
                      <a:headEnd type="none" w="med" len="med"/>
                      <a:tailEnd type="none" w="med" len="med"/>
                    </a:lnB>
                    <a:solidFill>
                      <a:schemeClr val="accent3">
                        <a:lumMod val="50000"/>
                        <a:alpha val="80000"/>
                      </a:schemeClr>
                    </a:solidFill>
                  </a:tcPr>
                </a:tc>
                <a:tc>
                  <a:txBody>
                    <a:bodyPr/>
                    <a:lstStyle/>
                    <a:p>
                      <a:pPr algn="ctr" rtl="0" fontAlgn="ctr"/>
                      <a:r>
                        <a:rPr lang="ru-KZ" sz="1000" b="0" i="0" u="none" strike="noStrike">
                          <a:solidFill>
                            <a:schemeClr val="bg1"/>
                          </a:solidFill>
                          <a:effectLst/>
                          <a:latin typeface="Arial Narrow" panose="020B0606020202030204" pitchFamily="34" charset="0"/>
                        </a:rPr>
                        <a:t>4 600</a:t>
                      </a:r>
                    </a:p>
                  </a:txBody>
                  <a:tcPr marL="9525" marR="9525" marT="9525" marB="0" anchor="ctr">
                    <a:lnL w="12700" cap="flat" cmpd="sng" algn="ctr">
                      <a:solidFill>
                        <a:schemeClr val="tx1"/>
                      </a:solidFill>
                      <a:prstDash val="solid"/>
                      <a:round/>
                      <a:headEnd type="none" w="med" len="med"/>
                      <a:tailEnd type="none" w="med" len="med"/>
                    </a:lnL>
                    <a:lnR w="6350" cap="flat" cmpd="sng" algn="ctr">
                      <a:solidFill>
                        <a:schemeClr val="tx1"/>
                      </a:solidFill>
                      <a:prstDash val="sysDot"/>
                      <a:round/>
                      <a:headEnd type="none" w="med" len="med"/>
                      <a:tailEnd type="none" w="med" len="med"/>
                    </a:lnR>
                    <a:lnT w="12700" cap="flat" cmpd="sng" algn="ctr">
                      <a:solidFill>
                        <a:schemeClr val="tx1"/>
                      </a:solidFill>
                      <a:prstDash val="solid"/>
                      <a:round/>
                      <a:headEnd type="none" w="med" len="med"/>
                      <a:tailEnd type="none" w="med" len="med"/>
                    </a:lnT>
                    <a:lnB w="6350" cap="flat" cmpd="sng" algn="ctr">
                      <a:solidFill>
                        <a:schemeClr val="tx1"/>
                      </a:solidFill>
                      <a:prstDash val="sysDot"/>
                      <a:round/>
                      <a:headEnd type="none" w="med" len="med"/>
                      <a:tailEnd type="none" w="med" len="med"/>
                    </a:lnB>
                    <a:solidFill>
                      <a:schemeClr val="tx1">
                        <a:lumMod val="50000"/>
                        <a:lumOff val="50000"/>
                      </a:schemeClr>
                    </a:solidFill>
                  </a:tcPr>
                </a:tc>
                <a:tc>
                  <a:txBody>
                    <a:bodyPr/>
                    <a:lstStyle/>
                    <a:p>
                      <a:pPr algn="ctr" rtl="0" fontAlgn="ctr"/>
                      <a:r>
                        <a:rPr lang="ru-KZ" sz="1000" b="0" i="0" u="none" strike="noStrike">
                          <a:solidFill>
                            <a:srgbClr val="000000"/>
                          </a:solidFill>
                          <a:effectLst/>
                          <a:latin typeface="Arial Narrow" panose="020B0606020202030204" pitchFamily="34" charset="0"/>
                        </a:rPr>
                        <a:t>3 874</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12700" cap="flat" cmpd="sng" algn="ctr">
                      <a:solidFill>
                        <a:schemeClr val="tx1"/>
                      </a:solidFill>
                      <a:prstDash val="solid"/>
                      <a:round/>
                      <a:headEnd type="none" w="med" len="med"/>
                      <a:tailEnd type="none" w="med" len="med"/>
                    </a:lnT>
                    <a:lnB w="6350" cap="flat" cmpd="sng" algn="ctr">
                      <a:solidFill>
                        <a:schemeClr val="tx1"/>
                      </a:solidFill>
                      <a:prstDash val="sysDot"/>
                      <a:round/>
                      <a:headEnd type="none" w="med" len="med"/>
                      <a:tailEnd type="none" w="med" len="med"/>
                    </a:lnB>
                    <a:solidFill>
                      <a:schemeClr val="accent6">
                        <a:lumMod val="50000"/>
                        <a:alpha val="50000"/>
                      </a:schemeClr>
                    </a:solidFill>
                  </a:tcPr>
                </a:tc>
                <a:tc>
                  <a:txBody>
                    <a:bodyPr/>
                    <a:lstStyle/>
                    <a:p>
                      <a:pPr algn="ctr" rtl="0" fontAlgn="ctr"/>
                      <a:r>
                        <a:rPr lang="ru-KZ" sz="1000" b="0" i="0" u="none" strike="noStrike">
                          <a:solidFill>
                            <a:srgbClr val="000000"/>
                          </a:solidFill>
                          <a:effectLst/>
                          <a:latin typeface="Arial Narrow" panose="020B0606020202030204" pitchFamily="34" charset="0"/>
                        </a:rPr>
                        <a:t>4 851</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12700" cap="flat" cmpd="sng" algn="ctr">
                      <a:solidFill>
                        <a:schemeClr val="tx1"/>
                      </a:solidFill>
                      <a:prstDash val="solid"/>
                      <a:round/>
                      <a:headEnd type="none" w="med" len="med"/>
                      <a:tailEnd type="none" w="med" len="med"/>
                    </a:lnT>
                    <a:lnB w="6350" cap="flat" cmpd="sng" algn="ctr">
                      <a:solidFill>
                        <a:schemeClr val="tx1"/>
                      </a:solidFill>
                      <a:prstDash val="sysDot"/>
                      <a:round/>
                      <a:headEnd type="none" w="med" len="med"/>
                      <a:tailEnd type="none" w="med" len="med"/>
                    </a:lnB>
                    <a:solidFill>
                      <a:schemeClr val="accent6">
                        <a:lumMod val="50000"/>
                        <a:alpha val="50000"/>
                      </a:schemeClr>
                    </a:solidFill>
                  </a:tcPr>
                </a:tc>
                <a:tc>
                  <a:txBody>
                    <a:bodyPr/>
                    <a:lstStyle/>
                    <a:p>
                      <a:pPr algn="ctr" rtl="0" fontAlgn="ctr"/>
                      <a:r>
                        <a:rPr lang="ru-KZ" sz="1000" b="0" i="0" u="none" strike="noStrike">
                          <a:solidFill>
                            <a:srgbClr val="000000"/>
                          </a:solidFill>
                          <a:effectLst/>
                          <a:latin typeface="Arial Narrow" panose="020B0606020202030204" pitchFamily="34" charset="0"/>
                        </a:rPr>
                        <a:t>6 209</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12700" cap="flat" cmpd="sng" algn="ctr">
                      <a:solidFill>
                        <a:schemeClr val="tx1"/>
                      </a:solidFill>
                      <a:prstDash val="solid"/>
                      <a:round/>
                      <a:headEnd type="none" w="med" len="med"/>
                      <a:tailEnd type="none" w="med" len="med"/>
                    </a:lnT>
                    <a:lnB w="6350" cap="flat" cmpd="sng" algn="ctr">
                      <a:solidFill>
                        <a:schemeClr val="tx1"/>
                      </a:solidFill>
                      <a:prstDash val="sysDot"/>
                      <a:round/>
                      <a:headEnd type="none" w="med" len="med"/>
                      <a:tailEnd type="none" w="med" len="med"/>
                    </a:lnB>
                    <a:solidFill>
                      <a:schemeClr val="accent6">
                        <a:lumMod val="50000"/>
                        <a:alpha val="50000"/>
                      </a:schemeClr>
                    </a:solidFill>
                  </a:tcPr>
                </a:tc>
                <a:tc>
                  <a:txBody>
                    <a:bodyPr/>
                    <a:lstStyle/>
                    <a:p>
                      <a:pPr algn="ctr" rtl="0" fontAlgn="ctr"/>
                      <a:r>
                        <a:rPr lang="ru-KZ" sz="1000" b="1" i="0" u="none" strike="noStrike" dirty="0">
                          <a:solidFill>
                            <a:schemeClr val="bg1"/>
                          </a:solidFill>
                          <a:effectLst/>
                          <a:latin typeface="Arial Narrow" panose="020B0606020202030204" pitchFamily="34" charset="0"/>
                        </a:rPr>
                        <a:t>19 534</a:t>
                      </a:r>
                    </a:p>
                  </a:txBody>
                  <a:tcPr marL="9525" marR="9525" marT="9525" marB="0" anchor="ctr">
                    <a:lnL w="6350" cap="flat" cmpd="sng" algn="ctr">
                      <a:solidFill>
                        <a:schemeClr val="tx1"/>
                      </a:solidFill>
                      <a:prstDash val="sysDot"/>
                      <a:round/>
                      <a:headEnd type="none" w="med" len="med"/>
                      <a:tailEnd type="none" w="med" len="med"/>
                    </a:lnL>
                    <a:lnT w="12700" cap="flat" cmpd="sng" algn="ctr">
                      <a:solidFill>
                        <a:schemeClr val="tx1"/>
                      </a:solidFill>
                      <a:prstDash val="solid"/>
                      <a:round/>
                      <a:headEnd type="none" w="med" len="med"/>
                      <a:tailEnd type="none" w="med" len="med"/>
                    </a:lnT>
                    <a:lnB w="6350" cap="flat" cmpd="sng" algn="ctr">
                      <a:solidFill>
                        <a:schemeClr val="tx1"/>
                      </a:solidFill>
                      <a:prstDash val="sysDot"/>
                      <a:round/>
                      <a:headEnd type="none" w="med" len="med"/>
                      <a:tailEnd type="none" w="med" len="med"/>
                    </a:lnB>
                    <a:solidFill>
                      <a:schemeClr val="accent6">
                        <a:lumMod val="50000"/>
                        <a:alpha val="80000"/>
                      </a:schemeClr>
                    </a:solidFill>
                  </a:tcPr>
                </a:tc>
                <a:extLst>
                  <a:ext uri="{0D108BD9-81ED-4DB2-BD59-A6C34878D82A}">
                    <a16:rowId xmlns:a16="http://schemas.microsoft.com/office/drawing/2014/main" val="3052355308"/>
                  </a:ext>
                </a:extLst>
              </a:tr>
              <a:tr h="225315">
                <a:tc>
                  <a:txBody>
                    <a:bodyPr/>
                    <a:lstStyle/>
                    <a:p>
                      <a:pPr>
                        <a:lnSpc>
                          <a:spcPct val="107000"/>
                        </a:lnSpc>
                        <a:spcAft>
                          <a:spcPts val="0"/>
                        </a:spcAft>
                      </a:pPr>
                      <a:r>
                        <a:rPr lang="ru-RU" sz="1200" dirty="0">
                          <a:solidFill>
                            <a:srgbClr val="000000"/>
                          </a:solidFill>
                          <a:effectLst/>
                          <a:latin typeface="Arial" panose="020B0604020202020204" pitchFamily="34" charset="0"/>
                          <a:ea typeface="Calibri" panose="020F0502020204030204" pitchFamily="34" charset="0"/>
                          <a:cs typeface="Arial" panose="020B0604020202020204" pitchFamily="34" charset="0"/>
                        </a:rPr>
                        <a:t>АҚМОЛА</a:t>
                      </a:r>
                      <a:endParaRPr lang="ru-RU" sz="1200" dirty="0">
                        <a:effectLst/>
                        <a:latin typeface="Arial" panose="020B0604020202020204" pitchFamily="34" charset="0"/>
                        <a:ea typeface="Calibri" panose="020F0502020204030204" pitchFamily="34" charset="0"/>
                        <a:cs typeface="Arial" panose="020B0604020202020204" pitchFamily="34" charset="0"/>
                      </a:endParaRPr>
                    </a:p>
                  </a:txBody>
                  <a:tcPr marL="68580" marR="68580" marT="0" marB="0" anchor="ctr">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solidFill>
                      <a:schemeClr val="bg1">
                        <a:lumMod val="95000"/>
                      </a:schemeClr>
                    </a:solidFill>
                  </a:tcPr>
                </a:tc>
                <a:tc>
                  <a:txBody>
                    <a:bodyPr/>
                    <a:lstStyle/>
                    <a:p>
                      <a:pPr algn="ctr" rtl="0" fontAlgn="ctr"/>
                      <a:r>
                        <a:rPr lang="ru-KZ" sz="1000" b="0" i="0" u="none" strike="noStrike">
                          <a:solidFill>
                            <a:schemeClr val="bg1"/>
                          </a:solidFill>
                          <a:effectLst/>
                          <a:latin typeface="Arial Narrow" panose="020B0606020202030204" pitchFamily="34" charset="0"/>
                        </a:rPr>
                        <a:t>8 915</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solidFill>
                      <a:schemeClr val="tx1">
                        <a:lumMod val="50000"/>
                        <a:lumOff val="50000"/>
                      </a:schemeClr>
                    </a:solidFill>
                  </a:tcPr>
                </a:tc>
                <a:tc>
                  <a:txBody>
                    <a:bodyPr/>
                    <a:lstStyle/>
                    <a:p>
                      <a:pPr algn="ctr" rtl="0" fontAlgn="ctr"/>
                      <a:r>
                        <a:rPr lang="ru-KZ" sz="1000" b="0" i="0" u="none" strike="noStrike" dirty="0">
                          <a:solidFill>
                            <a:srgbClr val="000000"/>
                          </a:solidFill>
                          <a:effectLst/>
                          <a:latin typeface="Arial Narrow" panose="020B0606020202030204" pitchFamily="34" charset="0"/>
                        </a:rPr>
                        <a:t>7 814</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solidFill>
                      <a:srgbClr val="007F76">
                        <a:alpha val="50000"/>
                      </a:srgbClr>
                    </a:solidFill>
                  </a:tcPr>
                </a:tc>
                <a:tc>
                  <a:txBody>
                    <a:bodyPr/>
                    <a:lstStyle/>
                    <a:p>
                      <a:pPr algn="ctr" rtl="0" fontAlgn="ctr"/>
                      <a:r>
                        <a:rPr lang="ru-KZ" sz="1000" b="0" i="0" u="none" strike="noStrike" dirty="0">
                          <a:solidFill>
                            <a:srgbClr val="000000"/>
                          </a:solidFill>
                          <a:effectLst/>
                          <a:latin typeface="Arial Narrow" panose="020B0606020202030204" pitchFamily="34" charset="0"/>
                        </a:rPr>
                        <a:t>10 089</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solidFill>
                      <a:srgbClr val="007F76">
                        <a:alpha val="50000"/>
                      </a:srgbClr>
                    </a:solidFill>
                  </a:tcPr>
                </a:tc>
                <a:tc>
                  <a:txBody>
                    <a:bodyPr/>
                    <a:lstStyle/>
                    <a:p>
                      <a:pPr algn="ctr" rtl="0" fontAlgn="ctr"/>
                      <a:r>
                        <a:rPr lang="ru-KZ" sz="1000" b="0" i="0" u="none" strike="noStrike">
                          <a:solidFill>
                            <a:srgbClr val="000000"/>
                          </a:solidFill>
                          <a:effectLst/>
                          <a:latin typeface="Arial Narrow" panose="020B0606020202030204" pitchFamily="34" charset="0"/>
                        </a:rPr>
                        <a:t>11 507</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solidFill>
                      <a:srgbClr val="007F76">
                        <a:alpha val="50000"/>
                      </a:srgbClr>
                    </a:solidFill>
                  </a:tcPr>
                </a:tc>
                <a:tc>
                  <a:txBody>
                    <a:bodyPr/>
                    <a:lstStyle/>
                    <a:p>
                      <a:pPr algn="ctr" rtl="0" fontAlgn="ctr"/>
                      <a:r>
                        <a:rPr lang="ru-KZ" sz="1000" b="1" i="0" u="none" strike="noStrike" dirty="0">
                          <a:solidFill>
                            <a:schemeClr val="bg1"/>
                          </a:solidFill>
                          <a:effectLst/>
                          <a:latin typeface="Arial Narrow" panose="020B0606020202030204" pitchFamily="34" charset="0"/>
                        </a:rPr>
                        <a:t>38 325</a:t>
                      </a:r>
                    </a:p>
                  </a:txBody>
                  <a:tcPr marL="9525" marR="9525" marT="9525" marB="0" anchor="ctr">
                    <a:lnL w="6350" cap="flat" cmpd="sng" algn="ctr">
                      <a:solidFill>
                        <a:schemeClr val="tx1"/>
                      </a:solidFill>
                      <a:prstDash val="sysDot"/>
                      <a:round/>
                      <a:headEnd type="none" w="med" len="med"/>
                      <a:tailEnd type="none" w="med" len="med"/>
                    </a:lnL>
                    <a:lnR w="12700" cap="flat" cmpd="sng" algn="ctr">
                      <a:solidFill>
                        <a:schemeClr val="tx1"/>
                      </a:solidFill>
                      <a:prstDash val="solid"/>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solidFill>
                      <a:srgbClr val="007F76">
                        <a:alpha val="80000"/>
                      </a:srgbClr>
                    </a:solidFill>
                  </a:tcPr>
                </a:tc>
                <a:tc>
                  <a:txBody>
                    <a:bodyPr/>
                    <a:lstStyle/>
                    <a:p>
                      <a:pPr algn="ctr" rtl="0" fontAlgn="ctr"/>
                      <a:r>
                        <a:rPr lang="ru-KZ" sz="1000" b="0" i="0" u="none" strike="noStrike" dirty="0">
                          <a:solidFill>
                            <a:schemeClr val="bg1"/>
                          </a:solidFill>
                          <a:effectLst/>
                          <a:latin typeface="Arial Narrow" panose="020B0606020202030204" pitchFamily="34" charset="0"/>
                        </a:rPr>
                        <a:t>8 915</a:t>
                      </a:r>
                    </a:p>
                  </a:txBody>
                  <a:tcPr marL="9525" marR="9525" marT="9525" marB="0" anchor="ctr">
                    <a:lnL w="12700" cap="flat" cmpd="sng" algn="ctr">
                      <a:solidFill>
                        <a:schemeClr val="tx1"/>
                      </a:solidFill>
                      <a:prstDash val="solid"/>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solidFill>
                      <a:schemeClr val="tx1">
                        <a:lumMod val="50000"/>
                        <a:lumOff val="50000"/>
                      </a:schemeClr>
                    </a:solidFill>
                  </a:tcPr>
                </a:tc>
                <a:tc>
                  <a:txBody>
                    <a:bodyPr/>
                    <a:lstStyle/>
                    <a:p>
                      <a:pPr algn="ctr" rtl="0" fontAlgn="ctr"/>
                      <a:r>
                        <a:rPr lang="ru-KZ" sz="1000" b="0" i="0" u="none" strike="noStrike">
                          <a:solidFill>
                            <a:srgbClr val="000000"/>
                          </a:solidFill>
                          <a:effectLst/>
                          <a:latin typeface="Arial Narrow" panose="020B0606020202030204" pitchFamily="34" charset="0"/>
                        </a:rPr>
                        <a:t>7 955</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solidFill>
                      <a:schemeClr val="accent3">
                        <a:lumMod val="50000"/>
                        <a:alpha val="50000"/>
                      </a:schemeClr>
                    </a:solidFill>
                  </a:tcPr>
                </a:tc>
                <a:tc>
                  <a:txBody>
                    <a:bodyPr/>
                    <a:lstStyle/>
                    <a:p>
                      <a:pPr algn="ctr" rtl="0" fontAlgn="ctr"/>
                      <a:r>
                        <a:rPr lang="ru-KZ" sz="1000" b="0" i="0" u="none" strike="noStrike">
                          <a:solidFill>
                            <a:srgbClr val="000000"/>
                          </a:solidFill>
                          <a:effectLst/>
                          <a:latin typeface="Arial Narrow" panose="020B0606020202030204" pitchFamily="34" charset="0"/>
                        </a:rPr>
                        <a:t>10 363</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solidFill>
                      <a:schemeClr val="accent3">
                        <a:lumMod val="50000"/>
                        <a:alpha val="50000"/>
                      </a:schemeClr>
                    </a:solidFill>
                  </a:tcPr>
                </a:tc>
                <a:tc>
                  <a:txBody>
                    <a:bodyPr/>
                    <a:lstStyle/>
                    <a:p>
                      <a:pPr algn="ctr" rtl="0" fontAlgn="ctr"/>
                      <a:r>
                        <a:rPr lang="ru-KZ" sz="1000" b="0" i="0" u="none" strike="noStrike">
                          <a:solidFill>
                            <a:srgbClr val="000000"/>
                          </a:solidFill>
                          <a:effectLst/>
                          <a:latin typeface="Arial Narrow" panose="020B0606020202030204" pitchFamily="34" charset="0"/>
                        </a:rPr>
                        <a:t>11 714</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solidFill>
                      <a:schemeClr val="accent3">
                        <a:lumMod val="50000"/>
                        <a:alpha val="50000"/>
                      </a:schemeClr>
                    </a:solidFill>
                  </a:tcPr>
                </a:tc>
                <a:tc>
                  <a:txBody>
                    <a:bodyPr/>
                    <a:lstStyle/>
                    <a:p>
                      <a:pPr algn="ctr" rtl="0" fontAlgn="ctr"/>
                      <a:r>
                        <a:rPr lang="ru-KZ" sz="1000" b="1" i="0" u="none" strike="noStrike">
                          <a:solidFill>
                            <a:schemeClr val="bg1"/>
                          </a:solidFill>
                          <a:effectLst/>
                          <a:latin typeface="Arial Narrow" panose="020B0606020202030204" pitchFamily="34" charset="0"/>
                        </a:rPr>
                        <a:t>38 947</a:t>
                      </a:r>
                    </a:p>
                  </a:txBody>
                  <a:tcPr marL="9525" marR="9525" marT="9525" marB="0" anchor="ctr">
                    <a:lnL w="6350" cap="flat" cmpd="sng" algn="ctr">
                      <a:solidFill>
                        <a:schemeClr val="tx1"/>
                      </a:solidFill>
                      <a:prstDash val="sysDot"/>
                      <a:round/>
                      <a:headEnd type="none" w="med" len="med"/>
                      <a:tailEnd type="none" w="med" len="med"/>
                    </a:lnL>
                    <a:lnR w="12700" cap="flat" cmpd="sng" algn="ctr">
                      <a:solidFill>
                        <a:schemeClr val="tx1"/>
                      </a:solidFill>
                      <a:prstDash val="solid"/>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solidFill>
                      <a:schemeClr val="accent3">
                        <a:lumMod val="50000"/>
                        <a:alpha val="80000"/>
                      </a:schemeClr>
                    </a:solidFill>
                  </a:tcPr>
                </a:tc>
                <a:tc>
                  <a:txBody>
                    <a:bodyPr/>
                    <a:lstStyle/>
                    <a:p>
                      <a:pPr algn="ctr" rtl="0" fontAlgn="ctr"/>
                      <a:r>
                        <a:rPr lang="ru-KZ" sz="1000" b="0" i="0" u="none" strike="noStrike">
                          <a:solidFill>
                            <a:schemeClr val="bg1"/>
                          </a:solidFill>
                          <a:effectLst/>
                          <a:latin typeface="Arial Narrow" panose="020B0606020202030204" pitchFamily="34" charset="0"/>
                        </a:rPr>
                        <a:t>8 915</a:t>
                      </a:r>
                    </a:p>
                  </a:txBody>
                  <a:tcPr marL="9525" marR="9525" marT="9525" marB="0" anchor="ctr">
                    <a:lnL w="12700" cap="flat" cmpd="sng" algn="ctr">
                      <a:solidFill>
                        <a:schemeClr val="tx1"/>
                      </a:solidFill>
                      <a:prstDash val="solid"/>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solidFill>
                      <a:schemeClr val="tx1">
                        <a:lumMod val="50000"/>
                        <a:lumOff val="50000"/>
                      </a:schemeClr>
                    </a:solidFill>
                  </a:tcPr>
                </a:tc>
                <a:tc>
                  <a:txBody>
                    <a:bodyPr/>
                    <a:lstStyle/>
                    <a:p>
                      <a:pPr algn="ctr" rtl="0" fontAlgn="ctr"/>
                      <a:r>
                        <a:rPr lang="ru-KZ" sz="1000" b="0" i="0" u="none" strike="noStrike">
                          <a:solidFill>
                            <a:srgbClr val="000000"/>
                          </a:solidFill>
                          <a:effectLst/>
                          <a:latin typeface="Arial Narrow" panose="020B0606020202030204" pitchFamily="34" charset="0"/>
                        </a:rPr>
                        <a:t>7 403</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solidFill>
                      <a:schemeClr val="accent6">
                        <a:lumMod val="50000"/>
                        <a:alpha val="50000"/>
                      </a:schemeClr>
                    </a:solidFill>
                  </a:tcPr>
                </a:tc>
                <a:tc>
                  <a:txBody>
                    <a:bodyPr/>
                    <a:lstStyle/>
                    <a:p>
                      <a:pPr algn="ctr" rtl="0" fontAlgn="ctr"/>
                      <a:r>
                        <a:rPr lang="ru-KZ" sz="1000" b="0" i="0" u="none" strike="noStrike">
                          <a:solidFill>
                            <a:srgbClr val="000000"/>
                          </a:solidFill>
                          <a:effectLst/>
                          <a:latin typeface="Arial Narrow" panose="020B0606020202030204" pitchFamily="34" charset="0"/>
                        </a:rPr>
                        <a:t>9 870</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solidFill>
                      <a:schemeClr val="accent6">
                        <a:lumMod val="50000"/>
                        <a:alpha val="50000"/>
                      </a:schemeClr>
                    </a:solidFill>
                  </a:tcPr>
                </a:tc>
                <a:tc>
                  <a:txBody>
                    <a:bodyPr/>
                    <a:lstStyle/>
                    <a:p>
                      <a:pPr algn="ctr" rtl="0" fontAlgn="ctr"/>
                      <a:r>
                        <a:rPr lang="ru-KZ" sz="1000" b="0" i="0" u="none" strike="noStrike">
                          <a:solidFill>
                            <a:srgbClr val="000000"/>
                          </a:solidFill>
                          <a:effectLst/>
                          <a:latin typeface="Arial Narrow" panose="020B0606020202030204" pitchFamily="34" charset="0"/>
                        </a:rPr>
                        <a:t>11 088</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solidFill>
                      <a:schemeClr val="accent6">
                        <a:lumMod val="50000"/>
                        <a:alpha val="50000"/>
                      </a:schemeClr>
                    </a:solidFill>
                  </a:tcPr>
                </a:tc>
                <a:tc>
                  <a:txBody>
                    <a:bodyPr/>
                    <a:lstStyle/>
                    <a:p>
                      <a:pPr algn="ctr" rtl="0" fontAlgn="ctr"/>
                      <a:r>
                        <a:rPr lang="ru-KZ" sz="1000" b="1" i="0" u="none" strike="noStrike" dirty="0">
                          <a:solidFill>
                            <a:schemeClr val="bg1"/>
                          </a:solidFill>
                          <a:effectLst/>
                          <a:latin typeface="Arial Narrow" panose="020B0606020202030204" pitchFamily="34" charset="0"/>
                        </a:rPr>
                        <a:t>37 276</a:t>
                      </a:r>
                    </a:p>
                  </a:txBody>
                  <a:tcPr marL="9525" marR="9525" marT="9525" marB="0" anchor="ctr">
                    <a:lnL w="6350" cap="flat" cmpd="sng" algn="ctr">
                      <a:solidFill>
                        <a:schemeClr val="tx1"/>
                      </a:solidFill>
                      <a:prstDash val="sysDot"/>
                      <a:round/>
                      <a:headEnd type="none" w="med" len="med"/>
                      <a:tailEnd type="none" w="med" len="med"/>
                    </a:lnL>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solidFill>
                      <a:schemeClr val="accent6">
                        <a:lumMod val="50000"/>
                        <a:alpha val="80000"/>
                      </a:schemeClr>
                    </a:solidFill>
                  </a:tcPr>
                </a:tc>
                <a:extLst>
                  <a:ext uri="{0D108BD9-81ED-4DB2-BD59-A6C34878D82A}">
                    <a16:rowId xmlns:a16="http://schemas.microsoft.com/office/drawing/2014/main" val="4077338817"/>
                  </a:ext>
                </a:extLst>
              </a:tr>
              <a:tr h="225315">
                <a:tc>
                  <a:txBody>
                    <a:bodyPr/>
                    <a:lstStyle/>
                    <a:p>
                      <a:pPr>
                        <a:lnSpc>
                          <a:spcPct val="107000"/>
                        </a:lnSpc>
                        <a:spcAft>
                          <a:spcPts val="0"/>
                        </a:spcAft>
                      </a:pPr>
                      <a:r>
                        <a:rPr lang="ru-RU" sz="1200" dirty="0">
                          <a:solidFill>
                            <a:srgbClr val="000000"/>
                          </a:solidFill>
                          <a:effectLst/>
                          <a:latin typeface="Arial" panose="020B0604020202020204" pitchFamily="34" charset="0"/>
                          <a:ea typeface="Calibri" panose="020F0502020204030204" pitchFamily="34" charset="0"/>
                          <a:cs typeface="Arial" panose="020B0604020202020204" pitchFamily="34" charset="0"/>
                        </a:rPr>
                        <a:t>АҚТӨБЕ</a:t>
                      </a:r>
                      <a:endParaRPr lang="ru-RU" sz="1200" dirty="0">
                        <a:effectLst/>
                        <a:latin typeface="Arial" panose="020B0604020202020204" pitchFamily="34" charset="0"/>
                        <a:ea typeface="Calibri" panose="020F0502020204030204" pitchFamily="34" charset="0"/>
                        <a:cs typeface="Arial" panose="020B0604020202020204" pitchFamily="34" charset="0"/>
                      </a:endParaRPr>
                    </a:p>
                  </a:txBody>
                  <a:tcPr marL="68580" marR="68580" marT="0" marB="0" anchor="ctr">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noFill/>
                  </a:tcPr>
                </a:tc>
                <a:tc>
                  <a:txBody>
                    <a:bodyPr/>
                    <a:lstStyle/>
                    <a:p>
                      <a:pPr algn="ctr" rtl="0" fontAlgn="ctr"/>
                      <a:r>
                        <a:rPr lang="ru-KZ" sz="1000" b="0" i="0" u="none" strike="noStrike">
                          <a:solidFill>
                            <a:schemeClr val="bg1"/>
                          </a:solidFill>
                          <a:effectLst/>
                          <a:latin typeface="Arial Narrow" panose="020B0606020202030204" pitchFamily="34" charset="0"/>
                        </a:rPr>
                        <a:t>8 912</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solidFill>
                      <a:schemeClr val="tx1">
                        <a:lumMod val="50000"/>
                        <a:lumOff val="50000"/>
                      </a:schemeClr>
                    </a:solidFill>
                  </a:tcPr>
                </a:tc>
                <a:tc>
                  <a:txBody>
                    <a:bodyPr/>
                    <a:lstStyle/>
                    <a:p>
                      <a:pPr algn="ctr" rtl="0" fontAlgn="ctr"/>
                      <a:r>
                        <a:rPr lang="ru-KZ" sz="1000" b="0" i="0" u="none" strike="noStrike">
                          <a:solidFill>
                            <a:srgbClr val="000000"/>
                          </a:solidFill>
                          <a:effectLst/>
                          <a:latin typeface="Arial Narrow" panose="020B0606020202030204" pitchFamily="34" charset="0"/>
                        </a:rPr>
                        <a:t>13 140</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solidFill>
                      <a:srgbClr val="007F76">
                        <a:alpha val="50000"/>
                      </a:srgbClr>
                    </a:solidFill>
                  </a:tcPr>
                </a:tc>
                <a:tc>
                  <a:txBody>
                    <a:bodyPr/>
                    <a:lstStyle/>
                    <a:p>
                      <a:pPr algn="ctr" rtl="0" fontAlgn="ctr"/>
                      <a:r>
                        <a:rPr lang="ru-KZ" sz="1000" b="0" i="0" u="none" strike="noStrike">
                          <a:solidFill>
                            <a:srgbClr val="000000"/>
                          </a:solidFill>
                          <a:effectLst/>
                          <a:latin typeface="Arial Narrow" panose="020B0606020202030204" pitchFamily="34" charset="0"/>
                        </a:rPr>
                        <a:t>21 137</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solidFill>
                      <a:srgbClr val="007F76">
                        <a:alpha val="50000"/>
                      </a:srgbClr>
                    </a:solidFill>
                  </a:tcPr>
                </a:tc>
                <a:tc>
                  <a:txBody>
                    <a:bodyPr/>
                    <a:lstStyle/>
                    <a:p>
                      <a:pPr algn="ctr" rtl="0" fontAlgn="ctr"/>
                      <a:r>
                        <a:rPr lang="ru-KZ" sz="1000" b="0" i="0" u="none" strike="noStrike">
                          <a:solidFill>
                            <a:srgbClr val="000000"/>
                          </a:solidFill>
                          <a:effectLst/>
                          <a:latin typeface="Arial Narrow" panose="020B0606020202030204" pitchFamily="34" charset="0"/>
                        </a:rPr>
                        <a:t>22 760</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solidFill>
                      <a:srgbClr val="007F76">
                        <a:alpha val="50000"/>
                      </a:srgbClr>
                    </a:solidFill>
                  </a:tcPr>
                </a:tc>
                <a:tc>
                  <a:txBody>
                    <a:bodyPr/>
                    <a:lstStyle/>
                    <a:p>
                      <a:pPr algn="ctr" rtl="0" fontAlgn="ctr"/>
                      <a:r>
                        <a:rPr lang="ru-KZ" sz="1000" b="1" i="0" u="none" strike="noStrike" dirty="0">
                          <a:solidFill>
                            <a:schemeClr val="bg1"/>
                          </a:solidFill>
                          <a:effectLst/>
                          <a:latin typeface="Arial Narrow" panose="020B0606020202030204" pitchFamily="34" charset="0"/>
                        </a:rPr>
                        <a:t>65 949</a:t>
                      </a:r>
                    </a:p>
                  </a:txBody>
                  <a:tcPr marL="9525" marR="9525" marT="9525" marB="0" anchor="ctr">
                    <a:lnL w="6350" cap="flat" cmpd="sng" algn="ctr">
                      <a:solidFill>
                        <a:schemeClr val="tx1"/>
                      </a:solidFill>
                      <a:prstDash val="sysDot"/>
                      <a:round/>
                      <a:headEnd type="none" w="med" len="med"/>
                      <a:tailEnd type="none" w="med" len="med"/>
                    </a:lnL>
                    <a:lnR w="12700" cap="flat" cmpd="sng" algn="ctr">
                      <a:solidFill>
                        <a:schemeClr val="tx1"/>
                      </a:solidFill>
                      <a:prstDash val="solid"/>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solidFill>
                      <a:srgbClr val="007F76">
                        <a:alpha val="80000"/>
                      </a:srgbClr>
                    </a:solidFill>
                  </a:tcPr>
                </a:tc>
                <a:tc>
                  <a:txBody>
                    <a:bodyPr/>
                    <a:lstStyle/>
                    <a:p>
                      <a:pPr algn="ctr" rtl="0" fontAlgn="ctr"/>
                      <a:r>
                        <a:rPr lang="ru-KZ" sz="1000" b="0" i="0" u="none" strike="noStrike">
                          <a:solidFill>
                            <a:schemeClr val="bg1"/>
                          </a:solidFill>
                          <a:effectLst/>
                          <a:latin typeface="Arial Narrow" panose="020B0606020202030204" pitchFamily="34" charset="0"/>
                        </a:rPr>
                        <a:t>8 912</a:t>
                      </a:r>
                    </a:p>
                  </a:txBody>
                  <a:tcPr marL="9525" marR="9525" marT="9525" marB="0" anchor="ctr">
                    <a:lnL w="12700" cap="flat" cmpd="sng" algn="ctr">
                      <a:solidFill>
                        <a:schemeClr val="tx1"/>
                      </a:solidFill>
                      <a:prstDash val="solid"/>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solidFill>
                      <a:schemeClr val="tx1">
                        <a:lumMod val="50000"/>
                        <a:lumOff val="50000"/>
                      </a:schemeClr>
                    </a:solidFill>
                  </a:tcPr>
                </a:tc>
                <a:tc>
                  <a:txBody>
                    <a:bodyPr/>
                    <a:lstStyle/>
                    <a:p>
                      <a:pPr algn="ctr" rtl="0" fontAlgn="ctr"/>
                      <a:r>
                        <a:rPr lang="ru-KZ" sz="1000" b="0" i="0" u="none" strike="noStrike">
                          <a:solidFill>
                            <a:srgbClr val="000000"/>
                          </a:solidFill>
                          <a:effectLst/>
                          <a:latin typeface="Arial Narrow" panose="020B0606020202030204" pitchFamily="34" charset="0"/>
                        </a:rPr>
                        <a:t>13 471</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solidFill>
                      <a:schemeClr val="accent3">
                        <a:lumMod val="50000"/>
                        <a:alpha val="50000"/>
                      </a:schemeClr>
                    </a:solidFill>
                  </a:tcPr>
                </a:tc>
                <a:tc>
                  <a:txBody>
                    <a:bodyPr/>
                    <a:lstStyle/>
                    <a:p>
                      <a:pPr algn="ctr" rtl="0" fontAlgn="ctr"/>
                      <a:r>
                        <a:rPr lang="ru-KZ" sz="1000" b="0" i="0" u="none" strike="noStrike">
                          <a:solidFill>
                            <a:srgbClr val="000000"/>
                          </a:solidFill>
                          <a:effectLst/>
                          <a:latin typeface="Arial Narrow" panose="020B0606020202030204" pitchFamily="34" charset="0"/>
                        </a:rPr>
                        <a:t>19 719</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solidFill>
                      <a:schemeClr val="accent3">
                        <a:lumMod val="50000"/>
                        <a:alpha val="50000"/>
                      </a:schemeClr>
                    </a:solidFill>
                  </a:tcPr>
                </a:tc>
                <a:tc>
                  <a:txBody>
                    <a:bodyPr/>
                    <a:lstStyle/>
                    <a:p>
                      <a:pPr algn="ctr" rtl="0" fontAlgn="ctr"/>
                      <a:r>
                        <a:rPr lang="ru-KZ" sz="1000" b="0" i="0" u="none" strike="noStrike">
                          <a:solidFill>
                            <a:srgbClr val="000000"/>
                          </a:solidFill>
                          <a:effectLst/>
                          <a:latin typeface="Arial Narrow" panose="020B0606020202030204" pitchFamily="34" charset="0"/>
                        </a:rPr>
                        <a:t>21 782</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solidFill>
                      <a:schemeClr val="accent3">
                        <a:lumMod val="50000"/>
                        <a:alpha val="50000"/>
                      </a:schemeClr>
                    </a:solidFill>
                  </a:tcPr>
                </a:tc>
                <a:tc>
                  <a:txBody>
                    <a:bodyPr/>
                    <a:lstStyle/>
                    <a:p>
                      <a:pPr algn="ctr" rtl="0" fontAlgn="ctr"/>
                      <a:r>
                        <a:rPr lang="ru-KZ" sz="1000" b="1" i="0" u="none" strike="noStrike" dirty="0">
                          <a:solidFill>
                            <a:schemeClr val="bg1"/>
                          </a:solidFill>
                          <a:effectLst/>
                          <a:latin typeface="Arial Narrow" panose="020B0606020202030204" pitchFamily="34" charset="0"/>
                        </a:rPr>
                        <a:t>63 884</a:t>
                      </a:r>
                    </a:p>
                  </a:txBody>
                  <a:tcPr marL="9525" marR="9525" marT="9525" marB="0" anchor="ctr">
                    <a:lnL w="6350" cap="flat" cmpd="sng" algn="ctr">
                      <a:solidFill>
                        <a:schemeClr val="tx1"/>
                      </a:solidFill>
                      <a:prstDash val="sysDot"/>
                      <a:round/>
                      <a:headEnd type="none" w="med" len="med"/>
                      <a:tailEnd type="none" w="med" len="med"/>
                    </a:lnL>
                    <a:lnR w="12700" cap="flat" cmpd="sng" algn="ctr">
                      <a:solidFill>
                        <a:schemeClr val="tx1"/>
                      </a:solidFill>
                      <a:prstDash val="solid"/>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solidFill>
                      <a:schemeClr val="accent3">
                        <a:lumMod val="50000"/>
                        <a:alpha val="80000"/>
                      </a:schemeClr>
                    </a:solidFill>
                  </a:tcPr>
                </a:tc>
                <a:tc>
                  <a:txBody>
                    <a:bodyPr/>
                    <a:lstStyle/>
                    <a:p>
                      <a:pPr algn="ctr" rtl="0" fontAlgn="ctr"/>
                      <a:r>
                        <a:rPr lang="ru-KZ" sz="1000" b="0" i="0" u="none" strike="noStrike">
                          <a:solidFill>
                            <a:schemeClr val="bg1"/>
                          </a:solidFill>
                          <a:effectLst/>
                          <a:latin typeface="Arial Narrow" panose="020B0606020202030204" pitchFamily="34" charset="0"/>
                        </a:rPr>
                        <a:t>8 912</a:t>
                      </a:r>
                    </a:p>
                  </a:txBody>
                  <a:tcPr marL="9525" marR="9525" marT="9525" marB="0" anchor="ctr">
                    <a:lnL w="12700" cap="flat" cmpd="sng" algn="ctr">
                      <a:solidFill>
                        <a:schemeClr val="tx1"/>
                      </a:solidFill>
                      <a:prstDash val="solid"/>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solidFill>
                      <a:schemeClr val="tx1">
                        <a:lumMod val="50000"/>
                        <a:lumOff val="50000"/>
                      </a:schemeClr>
                    </a:solidFill>
                  </a:tcPr>
                </a:tc>
                <a:tc>
                  <a:txBody>
                    <a:bodyPr/>
                    <a:lstStyle/>
                    <a:p>
                      <a:pPr algn="ctr" rtl="0" fontAlgn="ctr"/>
                      <a:r>
                        <a:rPr lang="ru-KZ" sz="1000" b="0" i="0" u="none" strike="noStrike">
                          <a:solidFill>
                            <a:srgbClr val="000000"/>
                          </a:solidFill>
                          <a:effectLst/>
                          <a:latin typeface="Arial Narrow" panose="020B0606020202030204" pitchFamily="34" charset="0"/>
                        </a:rPr>
                        <a:t>11 505</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solidFill>
                      <a:schemeClr val="accent6">
                        <a:lumMod val="50000"/>
                        <a:alpha val="50000"/>
                      </a:schemeClr>
                    </a:solidFill>
                  </a:tcPr>
                </a:tc>
                <a:tc>
                  <a:txBody>
                    <a:bodyPr/>
                    <a:lstStyle/>
                    <a:p>
                      <a:pPr algn="ctr" rtl="0" fontAlgn="ctr"/>
                      <a:r>
                        <a:rPr lang="ru-KZ" sz="1000" b="0" i="0" u="none" strike="noStrike">
                          <a:solidFill>
                            <a:srgbClr val="000000"/>
                          </a:solidFill>
                          <a:effectLst/>
                          <a:latin typeface="Arial Narrow" panose="020B0606020202030204" pitchFamily="34" charset="0"/>
                        </a:rPr>
                        <a:t>20 246</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solidFill>
                      <a:schemeClr val="accent6">
                        <a:lumMod val="50000"/>
                        <a:alpha val="50000"/>
                      </a:schemeClr>
                    </a:solidFill>
                  </a:tcPr>
                </a:tc>
                <a:tc>
                  <a:txBody>
                    <a:bodyPr/>
                    <a:lstStyle/>
                    <a:p>
                      <a:pPr algn="ctr" rtl="0" fontAlgn="ctr"/>
                      <a:r>
                        <a:rPr lang="ru-KZ" sz="1000" b="0" i="0" u="none" strike="noStrike">
                          <a:solidFill>
                            <a:srgbClr val="000000"/>
                          </a:solidFill>
                          <a:effectLst/>
                          <a:latin typeface="Arial Narrow" panose="020B0606020202030204" pitchFamily="34" charset="0"/>
                        </a:rPr>
                        <a:t>22 001</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solidFill>
                      <a:schemeClr val="accent6">
                        <a:lumMod val="50000"/>
                        <a:alpha val="50000"/>
                      </a:schemeClr>
                    </a:solidFill>
                  </a:tcPr>
                </a:tc>
                <a:tc>
                  <a:txBody>
                    <a:bodyPr/>
                    <a:lstStyle/>
                    <a:p>
                      <a:pPr algn="ctr" rtl="0" fontAlgn="ctr"/>
                      <a:r>
                        <a:rPr lang="ru-KZ" sz="1000" b="1" i="0" u="none" strike="noStrike" dirty="0">
                          <a:solidFill>
                            <a:schemeClr val="bg1"/>
                          </a:solidFill>
                          <a:effectLst/>
                          <a:latin typeface="Arial Narrow" panose="020B0606020202030204" pitchFamily="34" charset="0"/>
                        </a:rPr>
                        <a:t>62 664</a:t>
                      </a:r>
                    </a:p>
                  </a:txBody>
                  <a:tcPr marL="9525" marR="9525" marT="9525" marB="0" anchor="ctr">
                    <a:lnL w="6350" cap="flat" cmpd="sng" algn="ctr">
                      <a:solidFill>
                        <a:schemeClr val="tx1"/>
                      </a:solidFill>
                      <a:prstDash val="sysDot"/>
                      <a:round/>
                      <a:headEnd type="none" w="med" len="med"/>
                      <a:tailEnd type="none" w="med" len="med"/>
                    </a:lnL>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solidFill>
                      <a:schemeClr val="accent6">
                        <a:lumMod val="50000"/>
                        <a:alpha val="80000"/>
                      </a:schemeClr>
                    </a:solidFill>
                  </a:tcPr>
                </a:tc>
                <a:extLst>
                  <a:ext uri="{0D108BD9-81ED-4DB2-BD59-A6C34878D82A}">
                    <a16:rowId xmlns:a16="http://schemas.microsoft.com/office/drawing/2014/main" val="2500228116"/>
                  </a:ext>
                </a:extLst>
              </a:tr>
              <a:tr h="225315">
                <a:tc>
                  <a:txBody>
                    <a:bodyPr/>
                    <a:lstStyle/>
                    <a:p>
                      <a:pPr>
                        <a:lnSpc>
                          <a:spcPct val="107000"/>
                        </a:lnSpc>
                        <a:spcAft>
                          <a:spcPts val="0"/>
                        </a:spcAft>
                      </a:pPr>
                      <a:r>
                        <a:rPr lang="ru-RU" sz="1200" dirty="0">
                          <a:solidFill>
                            <a:srgbClr val="000000"/>
                          </a:solidFill>
                          <a:effectLst/>
                          <a:latin typeface="Arial" panose="020B0604020202020204" pitchFamily="34" charset="0"/>
                          <a:ea typeface="Calibri" panose="020F0502020204030204" pitchFamily="34" charset="0"/>
                          <a:cs typeface="Arial" panose="020B0604020202020204" pitchFamily="34" charset="0"/>
                        </a:rPr>
                        <a:t>АЛМАТЫ</a:t>
                      </a:r>
                      <a:endParaRPr lang="ru-RU" sz="1200" dirty="0">
                        <a:effectLst/>
                        <a:latin typeface="Arial" panose="020B0604020202020204" pitchFamily="34" charset="0"/>
                        <a:ea typeface="Calibri" panose="020F0502020204030204" pitchFamily="34" charset="0"/>
                        <a:cs typeface="Arial" panose="020B0604020202020204" pitchFamily="34" charset="0"/>
                      </a:endParaRPr>
                    </a:p>
                  </a:txBody>
                  <a:tcPr marL="68580" marR="68580" marT="0" marB="0" anchor="ctr">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solidFill>
                      <a:schemeClr val="bg1">
                        <a:lumMod val="95000"/>
                      </a:schemeClr>
                    </a:solidFill>
                  </a:tcPr>
                </a:tc>
                <a:tc>
                  <a:txBody>
                    <a:bodyPr/>
                    <a:lstStyle/>
                    <a:p>
                      <a:pPr algn="ctr" rtl="0" fontAlgn="ctr"/>
                      <a:r>
                        <a:rPr lang="ru-KZ" sz="1000" b="0" i="0" u="none" strike="noStrike" dirty="0">
                          <a:solidFill>
                            <a:schemeClr val="bg1"/>
                          </a:solidFill>
                          <a:effectLst/>
                          <a:latin typeface="Arial Narrow" panose="020B0606020202030204" pitchFamily="34" charset="0"/>
                        </a:rPr>
                        <a:t>6 850</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solidFill>
                      <a:schemeClr val="tx1">
                        <a:lumMod val="50000"/>
                        <a:lumOff val="50000"/>
                      </a:schemeClr>
                    </a:solidFill>
                  </a:tcPr>
                </a:tc>
                <a:tc>
                  <a:txBody>
                    <a:bodyPr/>
                    <a:lstStyle/>
                    <a:p>
                      <a:pPr algn="ctr" rtl="0" fontAlgn="ctr"/>
                      <a:r>
                        <a:rPr lang="ru-KZ" sz="1000" b="0" i="0" u="none" strike="noStrike">
                          <a:solidFill>
                            <a:srgbClr val="000000"/>
                          </a:solidFill>
                          <a:effectLst/>
                          <a:latin typeface="Arial Narrow" panose="020B0606020202030204" pitchFamily="34" charset="0"/>
                        </a:rPr>
                        <a:t>6 138</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solidFill>
                      <a:srgbClr val="007F76">
                        <a:alpha val="50000"/>
                      </a:srgbClr>
                    </a:solidFill>
                  </a:tcPr>
                </a:tc>
                <a:tc>
                  <a:txBody>
                    <a:bodyPr/>
                    <a:lstStyle/>
                    <a:p>
                      <a:pPr algn="ctr" rtl="0" fontAlgn="ctr"/>
                      <a:r>
                        <a:rPr lang="ru-KZ" sz="1000" b="0" i="0" u="none" strike="noStrike" dirty="0">
                          <a:solidFill>
                            <a:srgbClr val="000000"/>
                          </a:solidFill>
                          <a:effectLst/>
                          <a:latin typeface="Arial Narrow" panose="020B0606020202030204" pitchFamily="34" charset="0"/>
                        </a:rPr>
                        <a:t>8 036</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solidFill>
                      <a:srgbClr val="007F76">
                        <a:alpha val="50000"/>
                      </a:srgbClr>
                    </a:solidFill>
                  </a:tcPr>
                </a:tc>
                <a:tc>
                  <a:txBody>
                    <a:bodyPr/>
                    <a:lstStyle/>
                    <a:p>
                      <a:pPr algn="ctr" rtl="0" fontAlgn="ctr"/>
                      <a:r>
                        <a:rPr lang="ru-KZ" sz="1000" b="0" i="0" u="none" strike="noStrike">
                          <a:solidFill>
                            <a:srgbClr val="000000"/>
                          </a:solidFill>
                          <a:effectLst/>
                          <a:latin typeface="Arial Narrow" panose="020B0606020202030204" pitchFamily="34" charset="0"/>
                        </a:rPr>
                        <a:t>11 840</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solidFill>
                      <a:srgbClr val="007F76">
                        <a:alpha val="50000"/>
                      </a:srgbClr>
                    </a:solidFill>
                  </a:tcPr>
                </a:tc>
                <a:tc>
                  <a:txBody>
                    <a:bodyPr/>
                    <a:lstStyle/>
                    <a:p>
                      <a:pPr algn="ctr" rtl="0" fontAlgn="ctr"/>
                      <a:r>
                        <a:rPr lang="ru-KZ" sz="1000" b="1" i="0" u="none" strike="noStrike" dirty="0">
                          <a:solidFill>
                            <a:schemeClr val="bg1"/>
                          </a:solidFill>
                          <a:effectLst/>
                          <a:latin typeface="Arial Narrow" panose="020B0606020202030204" pitchFamily="34" charset="0"/>
                        </a:rPr>
                        <a:t>32 864</a:t>
                      </a:r>
                    </a:p>
                  </a:txBody>
                  <a:tcPr marL="9525" marR="9525" marT="9525" marB="0" anchor="ctr">
                    <a:lnL w="6350" cap="flat" cmpd="sng" algn="ctr">
                      <a:solidFill>
                        <a:schemeClr val="tx1"/>
                      </a:solidFill>
                      <a:prstDash val="sysDot"/>
                      <a:round/>
                      <a:headEnd type="none" w="med" len="med"/>
                      <a:tailEnd type="none" w="med" len="med"/>
                    </a:lnL>
                    <a:lnR w="12700" cap="flat" cmpd="sng" algn="ctr">
                      <a:solidFill>
                        <a:schemeClr val="tx1"/>
                      </a:solidFill>
                      <a:prstDash val="solid"/>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solidFill>
                      <a:srgbClr val="007F76">
                        <a:alpha val="80000"/>
                      </a:srgbClr>
                    </a:solidFill>
                  </a:tcPr>
                </a:tc>
                <a:tc>
                  <a:txBody>
                    <a:bodyPr/>
                    <a:lstStyle/>
                    <a:p>
                      <a:pPr algn="ctr" rtl="0" fontAlgn="ctr"/>
                      <a:r>
                        <a:rPr lang="ru-KZ" sz="1000" b="0" i="0" u="none" strike="noStrike">
                          <a:solidFill>
                            <a:schemeClr val="bg1"/>
                          </a:solidFill>
                          <a:effectLst/>
                          <a:latin typeface="Arial Narrow" panose="020B0606020202030204" pitchFamily="34" charset="0"/>
                        </a:rPr>
                        <a:t>6 850</a:t>
                      </a:r>
                    </a:p>
                  </a:txBody>
                  <a:tcPr marL="9525" marR="9525" marT="9525" marB="0" anchor="ctr">
                    <a:lnL w="12700" cap="flat" cmpd="sng" algn="ctr">
                      <a:solidFill>
                        <a:schemeClr val="tx1"/>
                      </a:solidFill>
                      <a:prstDash val="solid"/>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solidFill>
                      <a:schemeClr val="tx1">
                        <a:lumMod val="50000"/>
                        <a:lumOff val="50000"/>
                      </a:schemeClr>
                    </a:solidFill>
                  </a:tcPr>
                </a:tc>
                <a:tc>
                  <a:txBody>
                    <a:bodyPr/>
                    <a:lstStyle/>
                    <a:p>
                      <a:pPr algn="ctr" rtl="0" fontAlgn="ctr"/>
                      <a:r>
                        <a:rPr lang="ru-KZ" sz="1000" b="0" i="0" u="none" strike="noStrike">
                          <a:solidFill>
                            <a:srgbClr val="000000"/>
                          </a:solidFill>
                          <a:effectLst/>
                          <a:latin typeface="Arial Narrow" panose="020B0606020202030204" pitchFamily="34" charset="0"/>
                        </a:rPr>
                        <a:t>7 070</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solidFill>
                      <a:schemeClr val="accent3">
                        <a:lumMod val="50000"/>
                        <a:alpha val="50000"/>
                      </a:schemeClr>
                    </a:solidFill>
                  </a:tcPr>
                </a:tc>
                <a:tc>
                  <a:txBody>
                    <a:bodyPr/>
                    <a:lstStyle/>
                    <a:p>
                      <a:pPr algn="ctr" rtl="0" fontAlgn="ctr"/>
                      <a:r>
                        <a:rPr lang="ru-KZ" sz="1000" b="0" i="0" u="none" strike="noStrike">
                          <a:solidFill>
                            <a:srgbClr val="000000"/>
                          </a:solidFill>
                          <a:effectLst/>
                          <a:latin typeface="Arial Narrow" panose="020B0606020202030204" pitchFamily="34" charset="0"/>
                        </a:rPr>
                        <a:t>9 488</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solidFill>
                      <a:schemeClr val="accent3">
                        <a:lumMod val="50000"/>
                        <a:alpha val="50000"/>
                      </a:schemeClr>
                    </a:solidFill>
                  </a:tcPr>
                </a:tc>
                <a:tc>
                  <a:txBody>
                    <a:bodyPr/>
                    <a:lstStyle/>
                    <a:p>
                      <a:pPr algn="ctr" rtl="0" fontAlgn="ctr"/>
                      <a:r>
                        <a:rPr lang="ru-KZ" sz="1000" b="0" i="0" u="none" strike="noStrike">
                          <a:solidFill>
                            <a:srgbClr val="000000"/>
                          </a:solidFill>
                          <a:effectLst/>
                          <a:latin typeface="Arial Narrow" panose="020B0606020202030204" pitchFamily="34" charset="0"/>
                        </a:rPr>
                        <a:t>13 438</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solidFill>
                      <a:schemeClr val="accent3">
                        <a:lumMod val="50000"/>
                        <a:alpha val="50000"/>
                      </a:schemeClr>
                    </a:solidFill>
                  </a:tcPr>
                </a:tc>
                <a:tc>
                  <a:txBody>
                    <a:bodyPr/>
                    <a:lstStyle/>
                    <a:p>
                      <a:pPr algn="ctr" rtl="0" fontAlgn="ctr"/>
                      <a:r>
                        <a:rPr lang="ru-KZ" sz="1000" b="1" i="0" u="none" strike="noStrike">
                          <a:solidFill>
                            <a:schemeClr val="bg1"/>
                          </a:solidFill>
                          <a:effectLst/>
                          <a:latin typeface="Arial Narrow" panose="020B0606020202030204" pitchFamily="34" charset="0"/>
                        </a:rPr>
                        <a:t>36 846</a:t>
                      </a:r>
                    </a:p>
                  </a:txBody>
                  <a:tcPr marL="9525" marR="9525" marT="9525" marB="0" anchor="ctr">
                    <a:lnL w="6350" cap="flat" cmpd="sng" algn="ctr">
                      <a:solidFill>
                        <a:schemeClr val="tx1"/>
                      </a:solidFill>
                      <a:prstDash val="sysDot"/>
                      <a:round/>
                      <a:headEnd type="none" w="med" len="med"/>
                      <a:tailEnd type="none" w="med" len="med"/>
                    </a:lnL>
                    <a:lnR w="12700" cap="flat" cmpd="sng" algn="ctr">
                      <a:solidFill>
                        <a:schemeClr val="tx1"/>
                      </a:solidFill>
                      <a:prstDash val="solid"/>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solidFill>
                      <a:schemeClr val="accent3">
                        <a:lumMod val="50000"/>
                        <a:alpha val="80000"/>
                      </a:schemeClr>
                    </a:solidFill>
                  </a:tcPr>
                </a:tc>
                <a:tc>
                  <a:txBody>
                    <a:bodyPr/>
                    <a:lstStyle/>
                    <a:p>
                      <a:pPr algn="ctr" rtl="0" fontAlgn="ctr"/>
                      <a:r>
                        <a:rPr lang="ru-KZ" sz="1000" b="0" i="0" u="none" strike="noStrike">
                          <a:solidFill>
                            <a:schemeClr val="bg1"/>
                          </a:solidFill>
                          <a:effectLst/>
                          <a:latin typeface="Arial Narrow" panose="020B0606020202030204" pitchFamily="34" charset="0"/>
                        </a:rPr>
                        <a:t>6 850</a:t>
                      </a:r>
                    </a:p>
                  </a:txBody>
                  <a:tcPr marL="9525" marR="9525" marT="9525" marB="0" anchor="ctr">
                    <a:lnL w="12700" cap="flat" cmpd="sng" algn="ctr">
                      <a:solidFill>
                        <a:schemeClr val="tx1"/>
                      </a:solidFill>
                      <a:prstDash val="solid"/>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solidFill>
                      <a:schemeClr val="tx1">
                        <a:lumMod val="50000"/>
                        <a:lumOff val="50000"/>
                      </a:schemeClr>
                    </a:solidFill>
                  </a:tcPr>
                </a:tc>
                <a:tc>
                  <a:txBody>
                    <a:bodyPr/>
                    <a:lstStyle/>
                    <a:p>
                      <a:pPr algn="ctr" rtl="0" fontAlgn="ctr"/>
                      <a:r>
                        <a:rPr lang="ru-KZ" sz="1000" b="0" i="0" u="none" strike="noStrike">
                          <a:solidFill>
                            <a:srgbClr val="000000"/>
                          </a:solidFill>
                          <a:effectLst/>
                          <a:latin typeface="Arial Narrow" panose="020B0606020202030204" pitchFamily="34" charset="0"/>
                        </a:rPr>
                        <a:t>5 313</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solidFill>
                      <a:schemeClr val="accent6">
                        <a:lumMod val="50000"/>
                        <a:alpha val="50000"/>
                      </a:schemeClr>
                    </a:solidFill>
                  </a:tcPr>
                </a:tc>
                <a:tc>
                  <a:txBody>
                    <a:bodyPr/>
                    <a:lstStyle/>
                    <a:p>
                      <a:pPr algn="ctr" rtl="0" fontAlgn="ctr"/>
                      <a:r>
                        <a:rPr lang="ru-KZ" sz="1000" b="0" i="0" u="none" strike="noStrike">
                          <a:solidFill>
                            <a:srgbClr val="000000"/>
                          </a:solidFill>
                          <a:effectLst/>
                          <a:latin typeface="Arial Narrow" panose="020B0606020202030204" pitchFamily="34" charset="0"/>
                        </a:rPr>
                        <a:t>7 324</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solidFill>
                      <a:schemeClr val="accent6">
                        <a:lumMod val="50000"/>
                        <a:alpha val="50000"/>
                      </a:schemeClr>
                    </a:solidFill>
                  </a:tcPr>
                </a:tc>
                <a:tc>
                  <a:txBody>
                    <a:bodyPr/>
                    <a:lstStyle/>
                    <a:p>
                      <a:pPr algn="ctr" rtl="0" fontAlgn="ctr"/>
                      <a:r>
                        <a:rPr lang="ru-KZ" sz="1000" b="0" i="0" u="none" strike="noStrike">
                          <a:solidFill>
                            <a:srgbClr val="000000"/>
                          </a:solidFill>
                          <a:effectLst/>
                          <a:latin typeface="Arial Narrow" panose="020B0606020202030204" pitchFamily="34" charset="0"/>
                        </a:rPr>
                        <a:t>11 675</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solidFill>
                      <a:schemeClr val="accent6">
                        <a:lumMod val="50000"/>
                        <a:alpha val="50000"/>
                      </a:schemeClr>
                    </a:solidFill>
                  </a:tcPr>
                </a:tc>
                <a:tc>
                  <a:txBody>
                    <a:bodyPr/>
                    <a:lstStyle/>
                    <a:p>
                      <a:pPr algn="ctr" rtl="0" fontAlgn="ctr"/>
                      <a:r>
                        <a:rPr lang="ru-KZ" sz="1000" b="1" i="0" u="none" strike="noStrike" dirty="0">
                          <a:solidFill>
                            <a:schemeClr val="bg1"/>
                          </a:solidFill>
                          <a:effectLst/>
                          <a:latin typeface="Arial Narrow" panose="020B0606020202030204" pitchFamily="34" charset="0"/>
                        </a:rPr>
                        <a:t>31 162</a:t>
                      </a:r>
                    </a:p>
                  </a:txBody>
                  <a:tcPr marL="9525" marR="9525" marT="9525" marB="0" anchor="ctr">
                    <a:lnL w="6350" cap="flat" cmpd="sng" algn="ctr">
                      <a:solidFill>
                        <a:schemeClr val="tx1"/>
                      </a:solidFill>
                      <a:prstDash val="sysDot"/>
                      <a:round/>
                      <a:headEnd type="none" w="med" len="med"/>
                      <a:tailEnd type="none" w="med" len="med"/>
                    </a:lnL>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solidFill>
                      <a:schemeClr val="accent6">
                        <a:lumMod val="50000"/>
                        <a:alpha val="80000"/>
                      </a:schemeClr>
                    </a:solidFill>
                  </a:tcPr>
                </a:tc>
                <a:extLst>
                  <a:ext uri="{0D108BD9-81ED-4DB2-BD59-A6C34878D82A}">
                    <a16:rowId xmlns:a16="http://schemas.microsoft.com/office/drawing/2014/main" val="1221627480"/>
                  </a:ext>
                </a:extLst>
              </a:tr>
              <a:tr h="225315">
                <a:tc>
                  <a:txBody>
                    <a:bodyPr/>
                    <a:lstStyle/>
                    <a:p>
                      <a:pPr>
                        <a:lnSpc>
                          <a:spcPct val="107000"/>
                        </a:lnSpc>
                        <a:spcAft>
                          <a:spcPts val="0"/>
                        </a:spcAft>
                      </a:pPr>
                      <a:r>
                        <a:rPr lang="ru-RU" sz="1200" dirty="0">
                          <a:solidFill>
                            <a:srgbClr val="000000"/>
                          </a:solidFill>
                          <a:effectLst/>
                          <a:latin typeface="Arial" panose="020B0604020202020204" pitchFamily="34" charset="0"/>
                          <a:ea typeface="Calibri" panose="020F0502020204030204" pitchFamily="34" charset="0"/>
                          <a:cs typeface="Arial" panose="020B0604020202020204" pitchFamily="34" charset="0"/>
                        </a:rPr>
                        <a:t>АТЫРАУ</a:t>
                      </a:r>
                      <a:endParaRPr lang="ru-RU" sz="1200" dirty="0">
                        <a:effectLst/>
                        <a:latin typeface="Arial" panose="020B0604020202020204" pitchFamily="34" charset="0"/>
                        <a:ea typeface="Calibri" panose="020F0502020204030204" pitchFamily="34" charset="0"/>
                        <a:cs typeface="Arial" panose="020B0604020202020204" pitchFamily="34" charset="0"/>
                      </a:endParaRPr>
                    </a:p>
                  </a:txBody>
                  <a:tcPr marL="68580" marR="68580" marT="0" marB="0" anchor="ctr">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noFill/>
                  </a:tcPr>
                </a:tc>
                <a:tc>
                  <a:txBody>
                    <a:bodyPr/>
                    <a:lstStyle/>
                    <a:p>
                      <a:pPr algn="ctr" rtl="0" fontAlgn="ctr"/>
                      <a:r>
                        <a:rPr lang="ru-KZ" sz="1000" b="0" i="0" u="none" strike="noStrike">
                          <a:solidFill>
                            <a:schemeClr val="bg1"/>
                          </a:solidFill>
                          <a:effectLst/>
                          <a:latin typeface="Arial Narrow" panose="020B0606020202030204" pitchFamily="34" charset="0"/>
                        </a:rPr>
                        <a:t>8 538</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solidFill>
                      <a:schemeClr val="tx1">
                        <a:lumMod val="50000"/>
                        <a:lumOff val="50000"/>
                      </a:schemeClr>
                    </a:solidFill>
                  </a:tcPr>
                </a:tc>
                <a:tc>
                  <a:txBody>
                    <a:bodyPr/>
                    <a:lstStyle/>
                    <a:p>
                      <a:pPr algn="ctr" rtl="0" fontAlgn="ctr"/>
                      <a:r>
                        <a:rPr lang="ru-KZ" sz="1000" b="0" i="0" u="none" strike="noStrike">
                          <a:solidFill>
                            <a:srgbClr val="000000"/>
                          </a:solidFill>
                          <a:effectLst/>
                          <a:latin typeface="Arial Narrow" panose="020B0606020202030204" pitchFamily="34" charset="0"/>
                        </a:rPr>
                        <a:t>9 884</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solidFill>
                      <a:srgbClr val="007F76">
                        <a:alpha val="50000"/>
                      </a:srgbClr>
                    </a:solidFill>
                  </a:tcPr>
                </a:tc>
                <a:tc>
                  <a:txBody>
                    <a:bodyPr/>
                    <a:lstStyle/>
                    <a:p>
                      <a:pPr algn="ctr" rtl="0" fontAlgn="ctr"/>
                      <a:r>
                        <a:rPr lang="ru-KZ" sz="1000" b="0" i="0" u="none" strike="noStrike" dirty="0">
                          <a:solidFill>
                            <a:srgbClr val="000000"/>
                          </a:solidFill>
                          <a:effectLst/>
                          <a:latin typeface="Arial Narrow" panose="020B0606020202030204" pitchFamily="34" charset="0"/>
                        </a:rPr>
                        <a:t>10 737</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solidFill>
                      <a:srgbClr val="007F76">
                        <a:alpha val="50000"/>
                      </a:srgbClr>
                    </a:solidFill>
                  </a:tcPr>
                </a:tc>
                <a:tc>
                  <a:txBody>
                    <a:bodyPr/>
                    <a:lstStyle/>
                    <a:p>
                      <a:pPr algn="ctr" rtl="0" fontAlgn="ctr"/>
                      <a:r>
                        <a:rPr lang="ru-KZ" sz="1000" b="0" i="0" u="none" strike="noStrike">
                          <a:solidFill>
                            <a:srgbClr val="000000"/>
                          </a:solidFill>
                          <a:effectLst/>
                          <a:latin typeface="Arial Narrow" panose="020B0606020202030204" pitchFamily="34" charset="0"/>
                        </a:rPr>
                        <a:t>12 816</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solidFill>
                      <a:srgbClr val="007F76">
                        <a:alpha val="50000"/>
                      </a:srgbClr>
                    </a:solidFill>
                  </a:tcPr>
                </a:tc>
                <a:tc>
                  <a:txBody>
                    <a:bodyPr/>
                    <a:lstStyle/>
                    <a:p>
                      <a:pPr algn="ctr" rtl="0" fontAlgn="ctr"/>
                      <a:r>
                        <a:rPr lang="ru-KZ" sz="1000" b="1" i="0" u="none" strike="noStrike" dirty="0">
                          <a:solidFill>
                            <a:schemeClr val="bg1"/>
                          </a:solidFill>
                          <a:effectLst/>
                          <a:latin typeface="Arial Narrow" panose="020B0606020202030204" pitchFamily="34" charset="0"/>
                        </a:rPr>
                        <a:t>41 975</a:t>
                      </a:r>
                    </a:p>
                  </a:txBody>
                  <a:tcPr marL="9525" marR="9525" marT="9525" marB="0" anchor="ctr">
                    <a:lnL w="6350" cap="flat" cmpd="sng" algn="ctr">
                      <a:solidFill>
                        <a:schemeClr val="tx1"/>
                      </a:solidFill>
                      <a:prstDash val="sysDot"/>
                      <a:round/>
                      <a:headEnd type="none" w="med" len="med"/>
                      <a:tailEnd type="none" w="med" len="med"/>
                    </a:lnL>
                    <a:lnR w="12700" cap="flat" cmpd="sng" algn="ctr">
                      <a:solidFill>
                        <a:schemeClr val="tx1"/>
                      </a:solidFill>
                      <a:prstDash val="solid"/>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solidFill>
                      <a:srgbClr val="007F76">
                        <a:alpha val="80000"/>
                      </a:srgbClr>
                    </a:solidFill>
                  </a:tcPr>
                </a:tc>
                <a:tc>
                  <a:txBody>
                    <a:bodyPr/>
                    <a:lstStyle/>
                    <a:p>
                      <a:pPr algn="ctr" rtl="0" fontAlgn="ctr"/>
                      <a:r>
                        <a:rPr lang="ru-KZ" sz="1000" b="0" i="0" u="none" strike="noStrike" dirty="0">
                          <a:solidFill>
                            <a:schemeClr val="bg1"/>
                          </a:solidFill>
                          <a:effectLst/>
                          <a:latin typeface="Arial Narrow" panose="020B0606020202030204" pitchFamily="34" charset="0"/>
                        </a:rPr>
                        <a:t>8 538</a:t>
                      </a:r>
                    </a:p>
                  </a:txBody>
                  <a:tcPr marL="9525" marR="9525" marT="9525" marB="0" anchor="ctr">
                    <a:lnL w="12700" cap="flat" cmpd="sng" algn="ctr">
                      <a:solidFill>
                        <a:schemeClr val="tx1"/>
                      </a:solidFill>
                      <a:prstDash val="solid"/>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solidFill>
                      <a:schemeClr val="tx1">
                        <a:lumMod val="50000"/>
                        <a:lumOff val="50000"/>
                      </a:schemeClr>
                    </a:solidFill>
                  </a:tcPr>
                </a:tc>
                <a:tc>
                  <a:txBody>
                    <a:bodyPr/>
                    <a:lstStyle/>
                    <a:p>
                      <a:pPr algn="ctr" rtl="0" fontAlgn="ctr"/>
                      <a:r>
                        <a:rPr lang="ru-KZ" sz="1000" b="0" i="0" u="none" strike="noStrike" dirty="0">
                          <a:solidFill>
                            <a:srgbClr val="000000"/>
                          </a:solidFill>
                          <a:effectLst/>
                          <a:latin typeface="Arial Narrow" panose="020B0606020202030204" pitchFamily="34" charset="0"/>
                        </a:rPr>
                        <a:t>10 954</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solidFill>
                      <a:schemeClr val="accent3">
                        <a:lumMod val="50000"/>
                        <a:alpha val="50000"/>
                      </a:schemeClr>
                    </a:solidFill>
                  </a:tcPr>
                </a:tc>
                <a:tc>
                  <a:txBody>
                    <a:bodyPr/>
                    <a:lstStyle/>
                    <a:p>
                      <a:pPr algn="ctr" rtl="0" fontAlgn="ctr"/>
                      <a:r>
                        <a:rPr lang="ru-KZ" sz="1000" b="0" i="0" u="none" strike="noStrike">
                          <a:solidFill>
                            <a:srgbClr val="000000"/>
                          </a:solidFill>
                          <a:effectLst/>
                          <a:latin typeface="Arial Narrow" panose="020B0606020202030204" pitchFamily="34" charset="0"/>
                        </a:rPr>
                        <a:t>11 639</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solidFill>
                      <a:schemeClr val="accent3">
                        <a:lumMod val="50000"/>
                        <a:alpha val="50000"/>
                      </a:schemeClr>
                    </a:solidFill>
                  </a:tcPr>
                </a:tc>
                <a:tc>
                  <a:txBody>
                    <a:bodyPr/>
                    <a:lstStyle/>
                    <a:p>
                      <a:pPr algn="ctr" rtl="0" fontAlgn="ctr"/>
                      <a:r>
                        <a:rPr lang="ru-KZ" sz="1000" b="0" i="0" u="none" strike="noStrike">
                          <a:solidFill>
                            <a:srgbClr val="000000"/>
                          </a:solidFill>
                          <a:effectLst/>
                          <a:latin typeface="Arial Narrow" panose="020B0606020202030204" pitchFamily="34" charset="0"/>
                        </a:rPr>
                        <a:t>13 220</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solidFill>
                      <a:schemeClr val="accent3">
                        <a:lumMod val="50000"/>
                        <a:alpha val="50000"/>
                      </a:schemeClr>
                    </a:solidFill>
                  </a:tcPr>
                </a:tc>
                <a:tc>
                  <a:txBody>
                    <a:bodyPr/>
                    <a:lstStyle/>
                    <a:p>
                      <a:pPr algn="ctr" rtl="0" fontAlgn="ctr"/>
                      <a:r>
                        <a:rPr lang="ru-KZ" sz="1000" b="1" i="0" u="none" strike="noStrike">
                          <a:solidFill>
                            <a:schemeClr val="bg1"/>
                          </a:solidFill>
                          <a:effectLst/>
                          <a:latin typeface="Arial Narrow" panose="020B0606020202030204" pitchFamily="34" charset="0"/>
                        </a:rPr>
                        <a:t>44 351</a:t>
                      </a:r>
                    </a:p>
                  </a:txBody>
                  <a:tcPr marL="9525" marR="9525" marT="9525" marB="0" anchor="ctr">
                    <a:lnL w="6350" cap="flat" cmpd="sng" algn="ctr">
                      <a:solidFill>
                        <a:schemeClr val="tx1"/>
                      </a:solidFill>
                      <a:prstDash val="sysDot"/>
                      <a:round/>
                      <a:headEnd type="none" w="med" len="med"/>
                      <a:tailEnd type="none" w="med" len="med"/>
                    </a:lnL>
                    <a:lnR w="12700" cap="flat" cmpd="sng" algn="ctr">
                      <a:solidFill>
                        <a:schemeClr val="tx1"/>
                      </a:solidFill>
                      <a:prstDash val="solid"/>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solidFill>
                      <a:schemeClr val="accent3">
                        <a:lumMod val="50000"/>
                        <a:alpha val="80000"/>
                      </a:schemeClr>
                    </a:solidFill>
                  </a:tcPr>
                </a:tc>
                <a:tc>
                  <a:txBody>
                    <a:bodyPr/>
                    <a:lstStyle/>
                    <a:p>
                      <a:pPr algn="ctr" rtl="0" fontAlgn="ctr"/>
                      <a:r>
                        <a:rPr lang="ru-KZ" sz="1000" b="0" i="0" u="none" strike="noStrike">
                          <a:solidFill>
                            <a:schemeClr val="bg1"/>
                          </a:solidFill>
                          <a:effectLst/>
                          <a:latin typeface="Arial Narrow" panose="020B0606020202030204" pitchFamily="34" charset="0"/>
                        </a:rPr>
                        <a:t>8 538</a:t>
                      </a:r>
                    </a:p>
                  </a:txBody>
                  <a:tcPr marL="9525" marR="9525" marT="9525" marB="0" anchor="ctr">
                    <a:lnL w="12700" cap="flat" cmpd="sng" algn="ctr">
                      <a:solidFill>
                        <a:schemeClr val="tx1"/>
                      </a:solidFill>
                      <a:prstDash val="solid"/>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solidFill>
                      <a:schemeClr val="tx1">
                        <a:lumMod val="50000"/>
                        <a:lumOff val="50000"/>
                      </a:schemeClr>
                    </a:solidFill>
                  </a:tcPr>
                </a:tc>
                <a:tc>
                  <a:txBody>
                    <a:bodyPr/>
                    <a:lstStyle/>
                    <a:p>
                      <a:pPr algn="ctr" rtl="0" fontAlgn="ctr"/>
                      <a:r>
                        <a:rPr lang="ru-KZ" sz="1000" b="0" i="0" u="none" strike="noStrike">
                          <a:solidFill>
                            <a:srgbClr val="000000"/>
                          </a:solidFill>
                          <a:effectLst/>
                          <a:latin typeface="Arial Narrow" panose="020B0606020202030204" pitchFamily="34" charset="0"/>
                        </a:rPr>
                        <a:t>9 374</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solidFill>
                      <a:schemeClr val="accent6">
                        <a:lumMod val="50000"/>
                        <a:alpha val="50000"/>
                      </a:schemeClr>
                    </a:solidFill>
                  </a:tcPr>
                </a:tc>
                <a:tc>
                  <a:txBody>
                    <a:bodyPr/>
                    <a:lstStyle/>
                    <a:p>
                      <a:pPr algn="ctr" rtl="0" fontAlgn="ctr"/>
                      <a:r>
                        <a:rPr lang="ru-KZ" sz="1000" b="0" i="0" u="none" strike="noStrike">
                          <a:solidFill>
                            <a:srgbClr val="000000"/>
                          </a:solidFill>
                          <a:effectLst/>
                          <a:latin typeface="Arial Narrow" panose="020B0606020202030204" pitchFamily="34" charset="0"/>
                        </a:rPr>
                        <a:t>10 288</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solidFill>
                      <a:schemeClr val="accent6">
                        <a:lumMod val="50000"/>
                        <a:alpha val="50000"/>
                      </a:schemeClr>
                    </a:solidFill>
                  </a:tcPr>
                </a:tc>
                <a:tc>
                  <a:txBody>
                    <a:bodyPr/>
                    <a:lstStyle/>
                    <a:p>
                      <a:pPr algn="ctr" rtl="0" fontAlgn="ctr"/>
                      <a:r>
                        <a:rPr lang="ru-KZ" sz="1000" b="0" i="0" u="none" strike="noStrike">
                          <a:solidFill>
                            <a:srgbClr val="000000"/>
                          </a:solidFill>
                          <a:effectLst/>
                          <a:latin typeface="Arial Narrow" panose="020B0606020202030204" pitchFamily="34" charset="0"/>
                        </a:rPr>
                        <a:t>12 359</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solidFill>
                      <a:schemeClr val="accent6">
                        <a:lumMod val="50000"/>
                        <a:alpha val="50000"/>
                      </a:schemeClr>
                    </a:solidFill>
                  </a:tcPr>
                </a:tc>
                <a:tc>
                  <a:txBody>
                    <a:bodyPr/>
                    <a:lstStyle/>
                    <a:p>
                      <a:pPr algn="ctr" rtl="0" fontAlgn="ctr"/>
                      <a:r>
                        <a:rPr lang="ru-KZ" sz="1000" b="1" i="0" u="none" strike="noStrike">
                          <a:solidFill>
                            <a:schemeClr val="bg1"/>
                          </a:solidFill>
                          <a:effectLst/>
                          <a:latin typeface="Arial Narrow" panose="020B0606020202030204" pitchFamily="34" charset="0"/>
                        </a:rPr>
                        <a:t>40 559</a:t>
                      </a:r>
                    </a:p>
                  </a:txBody>
                  <a:tcPr marL="9525" marR="9525" marT="9525" marB="0" anchor="ctr">
                    <a:lnL w="6350" cap="flat" cmpd="sng" algn="ctr">
                      <a:solidFill>
                        <a:schemeClr val="tx1"/>
                      </a:solidFill>
                      <a:prstDash val="sysDot"/>
                      <a:round/>
                      <a:headEnd type="none" w="med" len="med"/>
                      <a:tailEnd type="none" w="med" len="med"/>
                    </a:lnL>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solidFill>
                      <a:schemeClr val="accent6">
                        <a:lumMod val="50000"/>
                        <a:alpha val="80000"/>
                      </a:schemeClr>
                    </a:solidFill>
                  </a:tcPr>
                </a:tc>
                <a:extLst>
                  <a:ext uri="{0D108BD9-81ED-4DB2-BD59-A6C34878D82A}">
                    <a16:rowId xmlns:a16="http://schemas.microsoft.com/office/drawing/2014/main" val="3182707914"/>
                  </a:ext>
                </a:extLst>
              </a:tr>
              <a:tr h="225315">
                <a:tc>
                  <a:txBody>
                    <a:bodyPr/>
                    <a:lstStyle/>
                    <a:p>
                      <a:pPr>
                        <a:lnSpc>
                          <a:spcPct val="107000"/>
                        </a:lnSpc>
                        <a:spcAft>
                          <a:spcPts val="0"/>
                        </a:spcAft>
                      </a:pPr>
                      <a:r>
                        <a:rPr lang="ru-RU" sz="1200" dirty="0">
                          <a:solidFill>
                            <a:srgbClr val="000000"/>
                          </a:solidFill>
                          <a:effectLst/>
                          <a:latin typeface="Arial" panose="020B0604020202020204" pitchFamily="34" charset="0"/>
                          <a:ea typeface="Calibri" panose="020F0502020204030204" pitchFamily="34" charset="0"/>
                          <a:cs typeface="Arial" panose="020B0604020202020204" pitchFamily="34" charset="0"/>
                        </a:rPr>
                        <a:t>Б.-ҚАЗАҚСТАН</a:t>
                      </a:r>
                      <a:endParaRPr lang="ru-RU" sz="1200" dirty="0">
                        <a:effectLst/>
                        <a:latin typeface="Arial" panose="020B0604020202020204" pitchFamily="34" charset="0"/>
                        <a:ea typeface="Calibri" panose="020F0502020204030204" pitchFamily="34" charset="0"/>
                        <a:cs typeface="Arial" panose="020B0604020202020204" pitchFamily="34" charset="0"/>
                      </a:endParaRPr>
                    </a:p>
                  </a:txBody>
                  <a:tcPr marL="68580" marR="68580" marT="0" marB="0" anchor="ctr">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solidFill>
                      <a:schemeClr val="bg1">
                        <a:lumMod val="95000"/>
                      </a:schemeClr>
                    </a:solidFill>
                  </a:tcPr>
                </a:tc>
                <a:tc>
                  <a:txBody>
                    <a:bodyPr/>
                    <a:lstStyle/>
                    <a:p>
                      <a:pPr algn="ctr" rtl="0" fontAlgn="ctr"/>
                      <a:r>
                        <a:rPr lang="ru-KZ" sz="1000" b="0" i="0" u="none" strike="noStrike">
                          <a:solidFill>
                            <a:schemeClr val="bg1"/>
                          </a:solidFill>
                          <a:effectLst/>
                          <a:latin typeface="Arial Narrow" panose="020B0606020202030204" pitchFamily="34" charset="0"/>
                        </a:rPr>
                        <a:t>10 976</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solidFill>
                      <a:schemeClr val="tx1">
                        <a:lumMod val="50000"/>
                        <a:lumOff val="50000"/>
                      </a:schemeClr>
                    </a:solidFill>
                  </a:tcPr>
                </a:tc>
                <a:tc>
                  <a:txBody>
                    <a:bodyPr/>
                    <a:lstStyle/>
                    <a:p>
                      <a:pPr algn="ctr" rtl="0" fontAlgn="ctr"/>
                      <a:r>
                        <a:rPr lang="ru-KZ" sz="1000" b="0" i="0" u="none" strike="noStrike">
                          <a:solidFill>
                            <a:srgbClr val="000000"/>
                          </a:solidFill>
                          <a:effectLst/>
                          <a:latin typeface="Arial Narrow" panose="020B0606020202030204" pitchFamily="34" charset="0"/>
                        </a:rPr>
                        <a:t>10 279</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solidFill>
                      <a:srgbClr val="007F76">
                        <a:alpha val="50000"/>
                      </a:srgbClr>
                    </a:solidFill>
                  </a:tcPr>
                </a:tc>
                <a:tc>
                  <a:txBody>
                    <a:bodyPr/>
                    <a:lstStyle/>
                    <a:p>
                      <a:pPr algn="ctr" rtl="0" fontAlgn="ctr"/>
                      <a:r>
                        <a:rPr lang="ru-KZ" sz="1000" b="0" i="0" u="none" strike="noStrike">
                          <a:solidFill>
                            <a:srgbClr val="000000"/>
                          </a:solidFill>
                          <a:effectLst/>
                          <a:latin typeface="Arial Narrow" panose="020B0606020202030204" pitchFamily="34" charset="0"/>
                        </a:rPr>
                        <a:t>12 414</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solidFill>
                      <a:srgbClr val="007F76">
                        <a:alpha val="50000"/>
                      </a:srgbClr>
                    </a:solidFill>
                  </a:tcPr>
                </a:tc>
                <a:tc>
                  <a:txBody>
                    <a:bodyPr/>
                    <a:lstStyle/>
                    <a:p>
                      <a:pPr algn="ctr" rtl="0" fontAlgn="ctr"/>
                      <a:r>
                        <a:rPr lang="ru-KZ" sz="1000" b="0" i="0" u="none" strike="noStrike">
                          <a:solidFill>
                            <a:srgbClr val="000000"/>
                          </a:solidFill>
                          <a:effectLst/>
                          <a:latin typeface="Arial Narrow" panose="020B0606020202030204" pitchFamily="34" charset="0"/>
                        </a:rPr>
                        <a:t>15 660</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solidFill>
                      <a:srgbClr val="007F76">
                        <a:alpha val="50000"/>
                      </a:srgbClr>
                    </a:solidFill>
                  </a:tcPr>
                </a:tc>
                <a:tc>
                  <a:txBody>
                    <a:bodyPr/>
                    <a:lstStyle/>
                    <a:p>
                      <a:pPr algn="ctr" rtl="0" fontAlgn="ctr"/>
                      <a:r>
                        <a:rPr lang="ru-KZ" sz="1000" b="1" i="0" u="none" strike="noStrike" dirty="0">
                          <a:solidFill>
                            <a:schemeClr val="bg1"/>
                          </a:solidFill>
                          <a:effectLst/>
                          <a:latin typeface="Arial Narrow" panose="020B0606020202030204" pitchFamily="34" charset="0"/>
                        </a:rPr>
                        <a:t>49 329</a:t>
                      </a:r>
                    </a:p>
                  </a:txBody>
                  <a:tcPr marL="9525" marR="9525" marT="9525" marB="0" anchor="ctr">
                    <a:lnL w="6350" cap="flat" cmpd="sng" algn="ctr">
                      <a:solidFill>
                        <a:schemeClr val="tx1"/>
                      </a:solidFill>
                      <a:prstDash val="sysDot"/>
                      <a:round/>
                      <a:headEnd type="none" w="med" len="med"/>
                      <a:tailEnd type="none" w="med" len="med"/>
                    </a:lnL>
                    <a:lnR w="12700" cap="flat" cmpd="sng" algn="ctr">
                      <a:solidFill>
                        <a:schemeClr val="tx1"/>
                      </a:solidFill>
                      <a:prstDash val="solid"/>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solidFill>
                      <a:srgbClr val="007F76">
                        <a:alpha val="80000"/>
                      </a:srgbClr>
                    </a:solidFill>
                  </a:tcPr>
                </a:tc>
                <a:tc>
                  <a:txBody>
                    <a:bodyPr/>
                    <a:lstStyle/>
                    <a:p>
                      <a:pPr algn="ctr" rtl="0" fontAlgn="ctr"/>
                      <a:r>
                        <a:rPr lang="ru-KZ" sz="1000" b="0" i="0" u="none" strike="noStrike">
                          <a:solidFill>
                            <a:schemeClr val="bg1"/>
                          </a:solidFill>
                          <a:effectLst/>
                          <a:latin typeface="Arial Narrow" panose="020B0606020202030204" pitchFamily="34" charset="0"/>
                        </a:rPr>
                        <a:t>10 976</a:t>
                      </a:r>
                    </a:p>
                  </a:txBody>
                  <a:tcPr marL="9525" marR="9525" marT="9525" marB="0" anchor="ctr">
                    <a:lnL w="12700" cap="flat" cmpd="sng" algn="ctr">
                      <a:solidFill>
                        <a:schemeClr val="tx1"/>
                      </a:solidFill>
                      <a:prstDash val="solid"/>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solidFill>
                      <a:schemeClr val="tx1">
                        <a:lumMod val="50000"/>
                        <a:lumOff val="50000"/>
                      </a:schemeClr>
                    </a:solidFill>
                  </a:tcPr>
                </a:tc>
                <a:tc>
                  <a:txBody>
                    <a:bodyPr/>
                    <a:lstStyle/>
                    <a:p>
                      <a:pPr algn="ctr" rtl="0" fontAlgn="ctr"/>
                      <a:r>
                        <a:rPr lang="ru-KZ" sz="1000" b="0" i="0" u="none" strike="noStrike">
                          <a:solidFill>
                            <a:srgbClr val="000000"/>
                          </a:solidFill>
                          <a:effectLst/>
                          <a:latin typeface="Arial Narrow" panose="020B0606020202030204" pitchFamily="34" charset="0"/>
                        </a:rPr>
                        <a:t>10 699</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solidFill>
                      <a:schemeClr val="accent3">
                        <a:lumMod val="50000"/>
                        <a:alpha val="50000"/>
                      </a:schemeClr>
                    </a:solidFill>
                  </a:tcPr>
                </a:tc>
                <a:tc>
                  <a:txBody>
                    <a:bodyPr/>
                    <a:lstStyle/>
                    <a:p>
                      <a:pPr algn="ctr" rtl="0" fontAlgn="ctr"/>
                      <a:r>
                        <a:rPr lang="ru-KZ" sz="1000" b="0" i="0" u="none" strike="noStrike">
                          <a:solidFill>
                            <a:srgbClr val="000000"/>
                          </a:solidFill>
                          <a:effectLst/>
                          <a:latin typeface="Arial Narrow" panose="020B0606020202030204" pitchFamily="34" charset="0"/>
                        </a:rPr>
                        <a:t>12 378</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solidFill>
                      <a:schemeClr val="accent3">
                        <a:lumMod val="50000"/>
                        <a:alpha val="50000"/>
                      </a:schemeClr>
                    </a:solidFill>
                  </a:tcPr>
                </a:tc>
                <a:tc>
                  <a:txBody>
                    <a:bodyPr/>
                    <a:lstStyle/>
                    <a:p>
                      <a:pPr algn="ctr" rtl="0" fontAlgn="ctr"/>
                      <a:r>
                        <a:rPr lang="ru-KZ" sz="1000" b="0" i="0" u="none" strike="noStrike">
                          <a:solidFill>
                            <a:srgbClr val="000000"/>
                          </a:solidFill>
                          <a:effectLst/>
                          <a:latin typeface="Arial Narrow" panose="020B0606020202030204" pitchFamily="34" charset="0"/>
                        </a:rPr>
                        <a:t>15 466</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solidFill>
                      <a:schemeClr val="accent3">
                        <a:lumMod val="50000"/>
                        <a:alpha val="50000"/>
                      </a:schemeClr>
                    </a:solidFill>
                  </a:tcPr>
                </a:tc>
                <a:tc>
                  <a:txBody>
                    <a:bodyPr/>
                    <a:lstStyle/>
                    <a:p>
                      <a:pPr algn="ctr" rtl="0" fontAlgn="ctr"/>
                      <a:r>
                        <a:rPr lang="ru-KZ" sz="1000" b="1" i="0" u="none" strike="noStrike" dirty="0">
                          <a:solidFill>
                            <a:schemeClr val="bg1"/>
                          </a:solidFill>
                          <a:effectLst/>
                          <a:latin typeface="Arial Narrow" panose="020B0606020202030204" pitchFamily="34" charset="0"/>
                        </a:rPr>
                        <a:t>49 519</a:t>
                      </a:r>
                    </a:p>
                  </a:txBody>
                  <a:tcPr marL="9525" marR="9525" marT="9525" marB="0" anchor="ctr">
                    <a:lnL w="6350" cap="flat" cmpd="sng" algn="ctr">
                      <a:solidFill>
                        <a:schemeClr val="tx1"/>
                      </a:solidFill>
                      <a:prstDash val="sysDot"/>
                      <a:round/>
                      <a:headEnd type="none" w="med" len="med"/>
                      <a:tailEnd type="none" w="med" len="med"/>
                    </a:lnL>
                    <a:lnR w="12700" cap="flat" cmpd="sng" algn="ctr">
                      <a:solidFill>
                        <a:schemeClr val="tx1"/>
                      </a:solidFill>
                      <a:prstDash val="solid"/>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solidFill>
                      <a:schemeClr val="accent3">
                        <a:lumMod val="50000"/>
                        <a:alpha val="80000"/>
                      </a:schemeClr>
                    </a:solidFill>
                  </a:tcPr>
                </a:tc>
                <a:tc>
                  <a:txBody>
                    <a:bodyPr/>
                    <a:lstStyle/>
                    <a:p>
                      <a:pPr algn="ctr" rtl="0" fontAlgn="ctr"/>
                      <a:r>
                        <a:rPr lang="ru-KZ" sz="1000" b="0" i="0" u="none" strike="noStrike">
                          <a:solidFill>
                            <a:schemeClr val="bg1"/>
                          </a:solidFill>
                          <a:effectLst/>
                          <a:latin typeface="Arial Narrow" panose="020B0606020202030204" pitchFamily="34" charset="0"/>
                        </a:rPr>
                        <a:t>10 976</a:t>
                      </a:r>
                    </a:p>
                  </a:txBody>
                  <a:tcPr marL="9525" marR="9525" marT="9525" marB="0" anchor="ctr">
                    <a:lnL w="12700" cap="flat" cmpd="sng" algn="ctr">
                      <a:solidFill>
                        <a:schemeClr val="tx1"/>
                      </a:solidFill>
                      <a:prstDash val="solid"/>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solidFill>
                      <a:schemeClr val="tx1">
                        <a:lumMod val="50000"/>
                        <a:lumOff val="50000"/>
                      </a:schemeClr>
                    </a:solidFill>
                  </a:tcPr>
                </a:tc>
                <a:tc>
                  <a:txBody>
                    <a:bodyPr/>
                    <a:lstStyle/>
                    <a:p>
                      <a:pPr algn="ctr" rtl="0" fontAlgn="ctr"/>
                      <a:r>
                        <a:rPr lang="ru-KZ" sz="1000" b="0" i="0" u="none" strike="noStrike">
                          <a:solidFill>
                            <a:srgbClr val="000000"/>
                          </a:solidFill>
                          <a:effectLst/>
                          <a:latin typeface="Arial Narrow" panose="020B0606020202030204" pitchFamily="34" charset="0"/>
                        </a:rPr>
                        <a:t>10 369</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solidFill>
                      <a:schemeClr val="accent6">
                        <a:lumMod val="50000"/>
                        <a:alpha val="50000"/>
                      </a:schemeClr>
                    </a:solidFill>
                  </a:tcPr>
                </a:tc>
                <a:tc>
                  <a:txBody>
                    <a:bodyPr/>
                    <a:lstStyle/>
                    <a:p>
                      <a:pPr algn="ctr" rtl="0" fontAlgn="ctr"/>
                      <a:r>
                        <a:rPr lang="ru-KZ" sz="1000" b="0" i="0" u="none" strike="noStrike">
                          <a:solidFill>
                            <a:srgbClr val="000000"/>
                          </a:solidFill>
                          <a:effectLst/>
                          <a:latin typeface="Arial Narrow" panose="020B0606020202030204" pitchFamily="34" charset="0"/>
                        </a:rPr>
                        <a:t>11 697</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solidFill>
                      <a:schemeClr val="accent6">
                        <a:lumMod val="50000"/>
                        <a:alpha val="50000"/>
                      </a:schemeClr>
                    </a:solidFill>
                  </a:tcPr>
                </a:tc>
                <a:tc>
                  <a:txBody>
                    <a:bodyPr/>
                    <a:lstStyle/>
                    <a:p>
                      <a:pPr algn="ctr" rtl="0" fontAlgn="ctr"/>
                      <a:r>
                        <a:rPr lang="ru-KZ" sz="1000" b="0" i="0" u="none" strike="noStrike">
                          <a:solidFill>
                            <a:srgbClr val="000000"/>
                          </a:solidFill>
                          <a:effectLst/>
                          <a:latin typeface="Arial Narrow" panose="020B0606020202030204" pitchFamily="34" charset="0"/>
                        </a:rPr>
                        <a:t>15 344</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solidFill>
                      <a:schemeClr val="accent6">
                        <a:lumMod val="50000"/>
                        <a:alpha val="50000"/>
                      </a:schemeClr>
                    </a:solidFill>
                  </a:tcPr>
                </a:tc>
                <a:tc>
                  <a:txBody>
                    <a:bodyPr/>
                    <a:lstStyle/>
                    <a:p>
                      <a:pPr algn="ctr" rtl="0" fontAlgn="ctr"/>
                      <a:r>
                        <a:rPr lang="ru-KZ" sz="1000" b="1" i="0" u="none" strike="noStrike">
                          <a:solidFill>
                            <a:schemeClr val="bg1"/>
                          </a:solidFill>
                          <a:effectLst/>
                          <a:latin typeface="Arial Narrow" panose="020B0606020202030204" pitchFamily="34" charset="0"/>
                        </a:rPr>
                        <a:t>48 386</a:t>
                      </a:r>
                    </a:p>
                  </a:txBody>
                  <a:tcPr marL="9525" marR="9525" marT="9525" marB="0" anchor="ctr">
                    <a:lnL w="6350" cap="flat" cmpd="sng" algn="ctr">
                      <a:solidFill>
                        <a:schemeClr val="tx1"/>
                      </a:solidFill>
                      <a:prstDash val="sysDot"/>
                      <a:round/>
                      <a:headEnd type="none" w="med" len="med"/>
                      <a:tailEnd type="none" w="med" len="med"/>
                    </a:lnL>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solidFill>
                      <a:schemeClr val="accent6">
                        <a:lumMod val="50000"/>
                        <a:alpha val="80000"/>
                      </a:schemeClr>
                    </a:solidFill>
                  </a:tcPr>
                </a:tc>
                <a:extLst>
                  <a:ext uri="{0D108BD9-81ED-4DB2-BD59-A6C34878D82A}">
                    <a16:rowId xmlns:a16="http://schemas.microsoft.com/office/drawing/2014/main" val="3434696259"/>
                  </a:ext>
                </a:extLst>
              </a:tr>
              <a:tr h="225315">
                <a:tc>
                  <a:txBody>
                    <a:bodyPr/>
                    <a:lstStyle/>
                    <a:p>
                      <a:pPr>
                        <a:lnSpc>
                          <a:spcPct val="107000"/>
                        </a:lnSpc>
                        <a:spcAft>
                          <a:spcPts val="0"/>
                        </a:spcAft>
                      </a:pPr>
                      <a:r>
                        <a:rPr lang="ru-RU" sz="1200" dirty="0">
                          <a:solidFill>
                            <a:srgbClr val="000000"/>
                          </a:solidFill>
                          <a:effectLst/>
                          <a:latin typeface="Arial" panose="020B0604020202020204" pitchFamily="34" charset="0"/>
                          <a:ea typeface="Calibri" panose="020F0502020204030204" pitchFamily="34" charset="0"/>
                          <a:cs typeface="Arial" panose="020B0604020202020204" pitchFamily="34" charset="0"/>
                        </a:rPr>
                        <a:t>ЖАМБЫЛ</a:t>
                      </a:r>
                      <a:endParaRPr lang="ru-RU" sz="1200" dirty="0">
                        <a:effectLst/>
                        <a:latin typeface="Arial" panose="020B0604020202020204" pitchFamily="34" charset="0"/>
                        <a:ea typeface="Calibri" panose="020F0502020204030204" pitchFamily="34" charset="0"/>
                        <a:cs typeface="Arial" panose="020B0604020202020204" pitchFamily="34" charset="0"/>
                      </a:endParaRPr>
                    </a:p>
                  </a:txBody>
                  <a:tcPr marL="68580" marR="68580" marT="0" marB="0" anchor="ctr">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noFill/>
                  </a:tcPr>
                </a:tc>
                <a:tc>
                  <a:txBody>
                    <a:bodyPr/>
                    <a:lstStyle/>
                    <a:p>
                      <a:pPr algn="ctr" rtl="0" fontAlgn="ctr"/>
                      <a:r>
                        <a:rPr lang="ru-KZ" sz="1000" b="0" i="0" u="none" strike="noStrike" dirty="0">
                          <a:solidFill>
                            <a:schemeClr val="bg1"/>
                          </a:solidFill>
                          <a:effectLst/>
                          <a:latin typeface="Arial Narrow" panose="020B0606020202030204" pitchFamily="34" charset="0"/>
                        </a:rPr>
                        <a:t>10 272</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solidFill>
                      <a:schemeClr val="tx1">
                        <a:lumMod val="50000"/>
                        <a:lumOff val="50000"/>
                      </a:schemeClr>
                    </a:solidFill>
                  </a:tcPr>
                </a:tc>
                <a:tc>
                  <a:txBody>
                    <a:bodyPr/>
                    <a:lstStyle/>
                    <a:p>
                      <a:pPr algn="ctr" rtl="0" fontAlgn="ctr"/>
                      <a:r>
                        <a:rPr lang="ru-KZ" sz="1000" b="0" i="0" u="none" strike="noStrike">
                          <a:solidFill>
                            <a:srgbClr val="000000"/>
                          </a:solidFill>
                          <a:effectLst/>
                          <a:latin typeface="Arial Narrow" panose="020B0606020202030204" pitchFamily="34" charset="0"/>
                        </a:rPr>
                        <a:t>11 958</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solidFill>
                      <a:srgbClr val="007F76">
                        <a:alpha val="50000"/>
                      </a:srgbClr>
                    </a:solidFill>
                  </a:tcPr>
                </a:tc>
                <a:tc>
                  <a:txBody>
                    <a:bodyPr/>
                    <a:lstStyle/>
                    <a:p>
                      <a:pPr algn="ctr" rtl="0" fontAlgn="ctr"/>
                      <a:r>
                        <a:rPr lang="ru-KZ" sz="1000" b="0" i="0" u="none" strike="noStrike">
                          <a:solidFill>
                            <a:srgbClr val="000000"/>
                          </a:solidFill>
                          <a:effectLst/>
                          <a:latin typeface="Arial Narrow" panose="020B0606020202030204" pitchFamily="34" charset="0"/>
                        </a:rPr>
                        <a:t>18 747</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solidFill>
                      <a:srgbClr val="007F76">
                        <a:alpha val="50000"/>
                      </a:srgbClr>
                    </a:solidFill>
                  </a:tcPr>
                </a:tc>
                <a:tc>
                  <a:txBody>
                    <a:bodyPr/>
                    <a:lstStyle/>
                    <a:p>
                      <a:pPr algn="ctr" rtl="0" fontAlgn="ctr"/>
                      <a:r>
                        <a:rPr lang="ru-KZ" sz="1000" b="0" i="0" u="none" strike="noStrike" dirty="0">
                          <a:solidFill>
                            <a:srgbClr val="000000"/>
                          </a:solidFill>
                          <a:effectLst/>
                          <a:latin typeface="Arial Narrow" panose="020B0606020202030204" pitchFamily="34" charset="0"/>
                        </a:rPr>
                        <a:t>21 077</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solidFill>
                      <a:srgbClr val="007F76">
                        <a:alpha val="50000"/>
                      </a:srgbClr>
                    </a:solidFill>
                  </a:tcPr>
                </a:tc>
                <a:tc>
                  <a:txBody>
                    <a:bodyPr/>
                    <a:lstStyle/>
                    <a:p>
                      <a:pPr algn="ctr" rtl="0" fontAlgn="ctr"/>
                      <a:r>
                        <a:rPr lang="ru-KZ" sz="1000" b="1" i="0" u="none" strike="noStrike" dirty="0">
                          <a:solidFill>
                            <a:schemeClr val="bg1"/>
                          </a:solidFill>
                          <a:effectLst/>
                          <a:latin typeface="Arial Narrow" panose="020B0606020202030204" pitchFamily="34" charset="0"/>
                        </a:rPr>
                        <a:t>62 054</a:t>
                      </a:r>
                    </a:p>
                  </a:txBody>
                  <a:tcPr marL="9525" marR="9525" marT="9525" marB="0" anchor="ctr">
                    <a:lnL w="6350" cap="flat" cmpd="sng" algn="ctr">
                      <a:solidFill>
                        <a:schemeClr val="tx1"/>
                      </a:solidFill>
                      <a:prstDash val="sysDot"/>
                      <a:round/>
                      <a:headEnd type="none" w="med" len="med"/>
                      <a:tailEnd type="none" w="med" len="med"/>
                    </a:lnL>
                    <a:lnR w="12700" cap="flat" cmpd="sng" algn="ctr">
                      <a:solidFill>
                        <a:schemeClr val="tx1"/>
                      </a:solidFill>
                      <a:prstDash val="solid"/>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solidFill>
                      <a:srgbClr val="007F76">
                        <a:alpha val="80000"/>
                      </a:srgbClr>
                    </a:solidFill>
                  </a:tcPr>
                </a:tc>
                <a:tc>
                  <a:txBody>
                    <a:bodyPr/>
                    <a:lstStyle/>
                    <a:p>
                      <a:pPr algn="ctr" rtl="0" fontAlgn="ctr"/>
                      <a:r>
                        <a:rPr lang="ru-KZ" sz="1000" b="0" i="0" u="none" strike="noStrike">
                          <a:solidFill>
                            <a:schemeClr val="bg1"/>
                          </a:solidFill>
                          <a:effectLst/>
                          <a:latin typeface="Arial Narrow" panose="020B0606020202030204" pitchFamily="34" charset="0"/>
                        </a:rPr>
                        <a:t>10 272</a:t>
                      </a:r>
                    </a:p>
                  </a:txBody>
                  <a:tcPr marL="9525" marR="9525" marT="9525" marB="0" anchor="ctr">
                    <a:lnL w="12700" cap="flat" cmpd="sng" algn="ctr">
                      <a:solidFill>
                        <a:schemeClr val="tx1"/>
                      </a:solidFill>
                      <a:prstDash val="solid"/>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solidFill>
                      <a:schemeClr val="tx1">
                        <a:lumMod val="50000"/>
                        <a:lumOff val="50000"/>
                      </a:schemeClr>
                    </a:solidFill>
                  </a:tcPr>
                </a:tc>
                <a:tc>
                  <a:txBody>
                    <a:bodyPr/>
                    <a:lstStyle/>
                    <a:p>
                      <a:pPr algn="ctr" rtl="0" fontAlgn="ctr"/>
                      <a:r>
                        <a:rPr lang="ru-KZ" sz="1000" b="0" i="0" u="none" strike="noStrike">
                          <a:solidFill>
                            <a:srgbClr val="000000"/>
                          </a:solidFill>
                          <a:effectLst/>
                          <a:latin typeface="Arial Narrow" panose="020B0606020202030204" pitchFamily="34" charset="0"/>
                        </a:rPr>
                        <a:t>12 505</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solidFill>
                      <a:schemeClr val="accent3">
                        <a:lumMod val="50000"/>
                        <a:alpha val="50000"/>
                      </a:schemeClr>
                    </a:solidFill>
                  </a:tcPr>
                </a:tc>
                <a:tc>
                  <a:txBody>
                    <a:bodyPr/>
                    <a:lstStyle/>
                    <a:p>
                      <a:pPr algn="ctr" rtl="0" fontAlgn="ctr"/>
                      <a:r>
                        <a:rPr lang="ru-KZ" sz="1000" b="0" i="0" u="none" strike="noStrike">
                          <a:solidFill>
                            <a:srgbClr val="000000"/>
                          </a:solidFill>
                          <a:effectLst/>
                          <a:latin typeface="Arial Narrow" panose="020B0606020202030204" pitchFamily="34" charset="0"/>
                        </a:rPr>
                        <a:t>17 567</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solidFill>
                      <a:schemeClr val="accent3">
                        <a:lumMod val="50000"/>
                        <a:alpha val="50000"/>
                      </a:schemeClr>
                    </a:solidFill>
                  </a:tcPr>
                </a:tc>
                <a:tc>
                  <a:txBody>
                    <a:bodyPr/>
                    <a:lstStyle/>
                    <a:p>
                      <a:pPr algn="ctr" rtl="0" fontAlgn="ctr"/>
                      <a:r>
                        <a:rPr lang="ru-KZ" sz="1000" b="0" i="0" u="none" strike="noStrike">
                          <a:solidFill>
                            <a:srgbClr val="000000"/>
                          </a:solidFill>
                          <a:effectLst/>
                          <a:latin typeface="Arial Narrow" panose="020B0606020202030204" pitchFamily="34" charset="0"/>
                        </a:rPr>
                        <a:t>20 482</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solidFill>
                      <a:schemeClr val="accent3">
                        <a:lumMod val="50000"/>
                        <a:alpha val="50000"/>
                      </a:schemeClr>
                    </a:solidFill>
                  </a:tcPr>
                </a:tc>
                <a:tc>
                  <a:txBody>
                    <a:bodyPr/>
                    <a:lstStyle/>
                    <a:p>
                      <a:pPr algn="ctr" rtl="0" fontAlgn="ctr"/>
                      <a:r>
                        <a:rPr lang="ru-KZ" sz="1000" b="1" i="0" u="none" strike="noStrike">
                          <a:solidFill>
                            <a:schemeClr val="bg1"/>
                          </a:solidFill>
                          <a:effectLst/>
                          <a:latin typeface="Arial Narrow" panose="020B0606020202030204" pitchFamily="34" charset="0"/>
                        </a:rPr>
                        <a:t>60 826</a:t>
                      </a:r>
                    </a:p>
                  </a:txBody>
                  <a:tcPr marL="9525" marR="9525" marT="9525" marB="0" anchor="ctr">
                    <a:lnL w="6350" cap="flat" cmpd="sng" algn="ctr">
                      <a:solidFill>
                        <a:schemeClr val="tx1"/>
                      </a:solidFill>
                      <a:prstDash val="sysDot"/>
                      <a:round/>
                      <a:headEnd type="none" w="med" len="med"/>
                      <a:tailEnd type="none" w="med" len="med"/>
                    </a:lnL>
                    <a:lnR w="12700" cap="flat" cmpd="sng" algn="ctr">
                      <a:solidFill>
                        <a:schemeClr val="tx1"/>
                      </a:solidFill>
                      <a:prstDash val="solid"/>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solidFill>
                      <a:schemeClr val="accent3">
                        <a:lumMod val="50000"/>
                        <a:alpha val="80000"/>
                      </a:schemeClr>
                    </a:solidFill>
                  </a:tcPr>
                </a:tc>
                <a:tc>
                  <a:txBody>
                    <a:bodyPr/>
                    <a:lstStyle/>
                    <a:p>
                      <a:pPr algn="ctr" rtl="0" fontAlgn="ctr"/>
                      <a:r>
                        <a:rPr lang="ru-KZ" sz="1000" b="0" i="0" u="none" strike="noStrike">
                          <a:solidFill>
                            <a:schemeClr val="bg1"/>
                          </a:solidFill>
                          <a:effectLst/>
                          <a:latin typeface="Arial Narrow" panose="020B0606020202030204" pitchFamily="34" charset="0"/>
                        </a:rPr>
                        <a:t>10 272</a:t>
                      </a:r>
                    </a:p>
                  </a:txBody>
                  <a:tcPr marL="9525" marR="9525" marT="9525" marB="0" anchor="ctr">
                    <a:lnL w="12700" cap="flat" cmpd="sng" algn="ctr">
                      <a:solidFill>
                        <a:schemeClr val="tx1"/>
                      </a:solidFill>
                      <a:prstDash val="solid"/>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solidFill>
                      <a:schemeClr val="tx1">
                        <a:lumMod val="50000"/>
                        <a:lumOff val="50000"/>
                      </a:schemeClr>
                    </a:solidFill>
                  </a:tcPr>
                </a:tc>
                <a:tc>
                  <a:txBody>
                    <a:bodyPr/>
                    <a:lstStyle/>
                    <a:p>
                      <a:pPr algn="ctr" rtl="0" fontAlgn="ctr"/>
                      <a:r>
                        <a:rPr lang="ru-KZ" sz="1000" b="0" i="0" u="none" strike="noStrike">
                          <a:solidFill>
                            <a:srgbClr val="000000"/>
                          </a:solidFill>
                          <a:effectLst/>
                          <a:latin typeface="Arial Narrow" panose="020B0606020202030204" pitchFamily="34" charset="0"/>
                        </a:rPr>
                        <a:t>12 371</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solidFill>
                      <a:schemeClr val="accent6">
                        <a:lumMod val="50000"/>
                        <a:alpha val="50000"/>
                      </a:schemeClr>
                    </a:solidFill>
                  </a:tcPr>
                </a:tc>
                <a:tc>
                  <a:txBody>
                    <a:bodyPr/>
                    <a:lstStyle/>
                    <a:p>
                      <a:pPr algn="ctr" rtl="0" fontAlgn="ctr"/>
                      <a:r>
                        <a:rPr lang="ru-KZ" sz="1000" b="0" i="0" u="none" strike="noStrike">
                          <a:solidFill>
                            <a:srgbClr val="000000"/>
                          </a:solidFill>
                          <a:effectLst/>
                          <a:latin typeface="Arial Narrow" panose="020B0606020202030204" pitchFamily="34" charset="0"/>
                        </a:rPr>
                        <a:t>18 569</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solidFill>
                      <a:schemeClr val="accent6">
                        <a:lumMod val="50000"/>
                        <a:alpha val="50000"/>
                      </a:schemeClr>
                    </a:solidFill>
                  </a:tcPr>
                </a:tc>
                <a:tc>
                  <a:txBody>
                    <a:bodyPr/>
                    <a:lstStyle/>
                    <a:p>
                      <a:pPr algn="ctr" rtl="0" fontAlgn="ctr"/>
                      <a:r>
                        <a:rPr lang="ru-KZ" sz="1000" b="0" i="0" u="none" strike="noStrike">
                          <a:solidFill>
                            <a:srgbClr val="000000"/>
                          </a:solidFill>
                          <a:effectLst/>
                          <a:latin typeface="Arial Narrow" panose="020B0606020202030204" pitchFamily="34" charset="0"/>
                        </a:rPr>
                        <a:t>20 512</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solidFill>
                      <a:schemeClr val="accent6">
                        <a:lumMod val="50000"/>
                        <a:alpha val="50000"/>
                      </a:schemeClr>
                    </a:solidFill>
                  </a:tcPr>
                </a:tc>
                <a:tc>
                  <a:txBody>
                    <a:bodyPr/>
                    <a:lstStyle/>
                    <a:p>
                      <a:pPr algn="ctr" rtl="0" fontAlgn="ctr"/>
                      <a:r>
                        <a:rPr lang="ru-KZ" sz="1000" b="1" i="0" u="none" strike="noStrike" dirty="0">
                          <a:solidFill>
                            <a:schemeClr val="bg1"/>
                          </a:solidFill>
                          <a:effectLst/>
                          <a:latin typeface="Arial Narrow" panose="020B0606020202030204" pitchFamily="34" charset="0"/>
                        </a:rPr>
                        <a:t>61 724</a:t>
                      </a:r>
                    </a:p>
                  </a:txBody>
                  <a:tcPr marL="9525" marR="9525" marT="9525" marB="0" anchor="ctr">
                    <a:lnL w="6350" cap="flat" cmpd="sng" algn="ctr">
                      <a:solidFill>
                        <a:schemeClr val="tx1"/>
                      </a:solidFill>
                      <a:prstDash val="sysDot"/>
                      <a:round/>
                      <a:headEnd type="none" w="med" len="med"/>
                      <a:tailEnd type="none" w="med" len="med"/>
                    </a:lnL>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solidFill>
                      <a:schemeClr val="accent6">
                        <a:lumMod val="50000"/>
                        <a:alpha val="80000"/>
                      </a:schemeClr>
                    </a:solidFill>
                  </a:tcPr>
                </a:tc>
                <a:extLst>
                  <a:ext uri="{0D108BD9-81ED-4DB2-BD59-A6C34878D82A}">
                    <a16:rowId xmlns:a16="http://schemas.microsoft.com/office/drawing/2014/main" val="3033135677"/>
                  </a:ext>
                </a:extLst>
              </a:tr>
              <a:tr h="225315">
                <a:tc>
                  <a:txBody>
                    <a:bodyPr/>
                    <a:lstStyle/>
                    <a:p>
                      <a:pPr marR="0" algn="l" rtl="0" eaLnBrk="1" hangingPunct="1">
                        <a:lnSpc>
                          <a:spcPct val="107000"/>
                        </a:lnSpc>
                        <a:spcBef>
                          <a:spcPts val="0"/>
                        </a:spcBef>
                        <a:spcAft>
                          <a:spcPts val="0"/>
                        </a:spcAft>
                        <a:buNone/>
                      </a:pPr>
                      <a:r>
                        <a:rPr lang="ru-RU" sz="1200" b="0" i="0" u="none" strike="noStrike" cap="none" dirty="0">
                          <a:solidFill>
                            <a:srgbClr val="000000"/>
                          </a:solidFill>
                          <a:effectLst/>
                          <a:latin typeface="Arial" panose="020B0604020202020204" pitchFamily="34" charset="0"/>
                          <a:ea typeface="Calibri" panose="020F0502020204030204" pitchFamily="34" charset="0"/>
                          <a:cs typeface="Arial" panose="020B0604020202020204" pitchFamily="34" charset="0"/>
                          <a:sym typeface="Arial"/>
                        </a:rPr>
                        <a:t>ЖЕТІСУ</a:t>
                      </a:r>
                    </a:p>
                  </a:txBody>
                  <a:tcPr marL="68580" marR="68580" marT="0" marB="0" anchor="ctr">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solidFill>
                      <a:schemeClr val="bg1">
                        <a:lumMod val="95000"/>
                      </a:schemeClr>
                    </a:solidFill>
                  </a:tcPr>
                </a:tc>
                <a:tc>
                  <a:txBody>
                    <a:bodyPr/>
                    <a:lstStyle/>
                    <a:p>
                      <a:pPr algn="ctr" rtl="0" fontAlgn="ctr"/>
                      <a:r>
                        <a:rPr lang="ru-KZ" sz="1000" b="0" i="0" u="none" strike="noStrike">
                          <a:solidFill>
                            <a:schemeClr val="bg1"/>
                          </a:solidFill>
                          <a:effectLst/>
                          <a:latin typeface="Arial Narrow" panose="020B0606020202030204" pitchFamily="34" charset="0"/>
                        </a:rPr>
                        <a:t>6 237</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solidFill>
                      <a:schemeClr val="tx1">
                        <a:lumMod val="50000"/>
                        <a:lumOff val="50000"/>
                      </a:schemeClr>
                    </a:solidFill>
                  </a:tcPr>
                </a:tc>
                <a:tc>
                  <a:txBody>
                    <a:bodyPr/>
                    <a:lstStyle/>
                    <a:p>
                      <a:pPr algn="ctr" rtl="0" fontAlgn="ctr"/>
                      <a:r>
                        <a:rPr lang="ru-KZ" sz="1000" b="0" i="0" u="none" strike="noStrike">
                          <a:solidFill>
                            <a:srgbClr val="000000"/>
                          </a:solidFill>
                          <a:effectLst/>
                          <a:latin typeface="Arial Narrow" panose="020B0606020202030204" pitchFamily="34" charset="0"/>
                        </a:rPr>
                        <a:t>5 774</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solidFill>
                      <a:srgbClr val="007F76">
                        <a:alpha val="50000"/>
                      </a:srgbClr>
                    </a:solidFill>
                  </a:tcPr>
                </a:tc>
                <a:tc>
                  <a:txBody>
                    <a:bodyPr/>
                    <a:lstStyle/>
                    <a:p>
                      <a:pPr algn="ctr" rtl="0" fontAlgn="ctr"/>
                      <a:r>
                        <a:rPr lang="ru-KZ" sz="1000" b="0" i="0" u="none" strike="noStrike">
                          <a:solidFill>
                            <a:srgbClr val="000000"/>
                          </a:solidFill>
                          <a:effectLst/>
                          <a:latin typeface="Arial Narrow" panose="020B0606020202030204" pitchFamily="34" charset="0"/>
                        </a:rPr>
                        <a:t>7 243</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solidFill>
                      <a:srgbClr val="007F76">
                        <a:alpha val="50000"/>
                      </a:srgbClr>
                    </a:solidFill>
                  </a:tcPr>
                </a:tc>
                <a:tc>
                  <a:txBody>
                    <a:bodyPr/>
                    <a:lstStyle/>
                    <a:p>
                      <a:pPr algn="ctr" rtl="0" fontAlgn="ctr"/>
                      <a:r>
                        <a:rPr lang="ru-KZ" sz="1000" b="0" i="0" u="none" strike="noStrike">
                          <a:solidFill>
                            <a:srgbClr val="000000"/>
                          </a:solidFill>
                          <a:effectLst/>
                          <a:latin typeface="Arial Narrow" panose="020B0606020202030204" pitchFamily="34" charset="0"/>
                        </a:rPr>
                        <a:t>11 076</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solidFill>
                      <a:srgbClr val="007F76">
                        <a:alpha val="50000"/>
                      </a:srgbClr>
                    </a:solidFill>
                  </a:tcPr>
                </a:tc>
                <a:tc>
                  <a:txBody>
                    <a:bodyPr/>
                    <a:lstStyle/>
                    <a:p>
                      <a:pPr algn="ctr" rtl="0" fontAlgn="ctr"/>
                      <a:r>
                        <a:rPr lang="ru-KZ" sz="1000" b="1" i="0" u="none" strike="noStrike">
                          <a:solidFill>
                            <a:schemeClr val="bg1"/>
                          </a:solidFill>
                          <a:effectLst/>
                          <a:latin typeface="Arial Narrow" panose="020B0606020202030204" pitchFamily="34" charset="0"/>
                        </a:rPr>
                        <a:t>30 330</a:t>
                      </a:r>
                    </a:p>
                  </a:txBody>
                  <a:tcPr marL="9525" marR="9525" marT="9525" marB="0" anchor="ctr">
                    <a:lnL w="6350" cap="flat" cmpd="sng" algn="ctr">
                      <a:solidFill>
                        <a:schemeClr val="tx1"/>
                      </a:solidFill>
                      <a:prstDash val="sysDot"/>
                      <a:round/>
                      <a:headEnd type="none" w="med" len="med"/>
                      <a:tailEnd type="none" w="med" len="med"/>
                    </a:lnL>
                    <a:lnR w="12700" cap="flat" cmpd="sng" algn="ctr">
                      <a:solidFill>
                        <a:schemeClr val="tx1"/>
                      </a:solidFill>
                      <a:prstDash val="solid"/>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solidFill>
                      <a:srgbClr val="007F76">
                        <a:alpha val="80000"/>
                      </a:srgbClr>
                    </a:solidFill>
                  </a:tcPr>
                </a:tc>
                <a:tc>
                  <a:txBody>
                    <a:bodyPr/>
                    <a:lstStyle/>
                    <a:p>
                      <a:pPr algn="ctr" rtl="0" fontAlgn="ctr"/>
                      <a:r>
                        <a:rPr lang="ru-KZ" sz="1000" b="0" i="0" u="none" strike="noStrike">
                          <a:solidFill>
                            <a:schemeClr val="bg1"/>
                          </a:solidFill>
                          <a:effectLst/>
                          <a:latin typeface="Arial Narrow" panose="020B0606020202030204" pitchFamily="34" charset="0"/>
                        </a:rPr>
                        <a:t>6 237</a:t>
                      </a:r>
                    </a:p>
                  </a:txBody>
                  <a:tcPr marL="9525" marR="9525" marT="9525" marB="0" anchor="ctr">
                    <a:lnL w="12700" cap="flat" cmpd="sng" algn="ctr">
                      <a:solidFill>
                        <a:schemeClr val="tx1"/>
                      </a:solidFill>
                      <a:prstDash val="solid"/>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solidFill>
                      <a:schemeClr val="tx1">
                        <a:lumMod val="50000"/>
                        <a:lumOff val="50000"/>
                      </a:schemeClr>
                    </a:solidFill>
                  </a:tcPr>
                </a:tc>
                <a:tc>
                  <a:txBody>
                    <a:bodyPr/>
                    <a:lstStyle/>
                    <a:p>
                      <a:pPr algn="ctr" rtl="0" fontAlgn="ctr"/>
                      <a:r>
                        <a:rPr lang="ru-KZ" sz="1000" b="0" i="0" u="none" strike="noStrike">
                          <a:solidFill>
                            <a:srgbClr val="000000"/>
                          </a:solidFill>
                          <a:effectLst/>
                          <a:latin typeface="Arial Narrow" panose="020B0606020202030204" pitchFamily="34" charset="0"/>
                        </a:rPr>
                        <a:t>5 980</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solidFill>
                      <a:schemeClr val="accent3">
                        <a:lumMod val="50000"/>
                        <a:alpha val="50000"/>
                      </a:schemeClr>
                    </a:solidFill>
                  </a:tcPr>
                </a:tc>
                <a:tc>
                  <a:txBody>
                    <a:bodyPr/>
                    <a:lstStyle/>
                    <a:p>
                      <a:pPr algn="ctr" rtl="0" fontAlgn="ctr"/>
                      <a:r>
                        <a:rPr lang="ru-KZ" sz="1000" b="0" i="0" u="none" strike="noStrike">
                          <a:solidFill>
                            <a:srgbClr val="000000"/>
                          </a:solidFill>
                          <a:effectLst/>
                          <a:latin typeface="Arial Narrow" panose="020B0606020202030204" pitchFamily="34" charset="0"/>
                        </a:rPr>
                        <a:t>7 715</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solidFill>
                      <a:schemeClr val="accent3">
                        <a:lumMod val="50000"/>
                        <a:alpha val="50000"/>
                      </a:schemeClr>
                    </a:solidFill>
                  </a:tcPr>
                </a:tc>
                <a:tc>
                  <a:txBody>
                    <a:bodyPr/>
                    <a:lstStyle/>
                    <a:p>
                      <a:pPr algn="ctr" rtl="0" fontAlgn="ctr"/>
                      <a:r>
                        <a:rPr lang="ru-KZ" sz="1000" b="0" i="0" u="none" strike="noStrike">
                          <a:solidFill>
                            <a:srgbClr val="000000"/>
                          </a:solidFill>
                          <a:effectLst/>
                          <a:latin typeface="Arial Narrow" panose="020B0606020202030204" pitchFamily="34" charset="0"/>
                        </a:rPr>
                        <a:t>10 732</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solidFill>
                      <a:schemeClr val="accent3">
                        <a:lumMod val="50000"/>
                        <a:alpha val="50000"/>
                      </a:schemeClr>
                    </a:solidFill>
                  </a:tcPr>
                </a:tc>
                <a:tc>
                  <a:txBody>
                    <a:bodyPr/>
                    <a:lstStyle/>
                    <a:p>
                      <a:pPr algn="ctr" rtl="0" fontAlgn="ctr"/>
                      <a:r>
                        <a:rPr lang="ru-KZ" sz="1000" b="1" i="0" u="none" strike="noStrike">
                          <a:solidFill>
                            <a:schemeClr val="bg1"/>
                          </a:solidFill>
                          <a:effectLst/>
                          <a:latin typeface="Arial Narrow" panose="020B0606020202030204" pitchFamily="34" charset="0"/>
                        </a:rPr>
                        <a:t>30 664</a:t>
                      </a:r>
                    </a:p>
                  </a:txBody>
                  <a:tcPr marL="9525" marR="9525" marT="9525" marB="0" anchor="ctr">
                    <a:lnL w="6350" cap="flat" cmpd="sng" algn="ctr">
                      <a:solidFill>
                        <a:schemeClr val="tx1"/>
                      </a:solidFill>
                      <a:prstDash val="sysDot"/>
                      <a:round/>
                      <a:headEnd type="none" w="med" len="med"/>
                      <a:tailEnd type="none" w="med" len="med"/>
                    </a:lnL>
                    <a:lnR w="12700" cap="flat" cmpd="sng" algn="ctr">
                      <a:solidFill>
                        <a:schemeClr val="tx1"/>
                      </a:solidFill>
                      <a:prstDash val="solid"/>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solidFill>
                      <a:schemeClr val="accent3">
                        <a:lumMod val="50000"/>
                        <a:alpha val="80000"/>
                      </a:schemeClr>
                    </a:solidFill>
                  </a:tcPr>
                </a:tc>
                <a:tc>
                  <a:txBody>
                    <a:bodyPr/>
                    <a:lstStyle/>
                    <a:p>
                      <a:pPr algn="ctr" rtl="0" fontAlgn="ctr"/>
                      <a:r>
                        <a:rPr lang="ru-KZ" sz="1000" b="0" i="0" u="none" strike="noStrike">
                          <a:solidFill>
                            <a:schemeClr val="bg1"/>
                          </a:solidFill>
                          <a:effectLst/>
                          <a:latin typeface="Arial Narrow" panose="020B0606020202030204" pitchFamily="34" charset="0"/>
                        </a:rPr>
                        <a:t>6 237</a:t>
                      </a:r>
                    </a:p>
                  </a:txBody>
                  <a:tcPr marL="9525" marR="9525" marT="9525" marB="0" anchor="ctr">
                    <a:lnL w="12700" cap="flat" cmpd="sng" algn="ctr">
                      <a:solidFill>
                        <a:schemeClr val="tx1"/>
                      </a:solidFill>
                      <a:prstDash val="solid"/>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solidFill>
                      <a:schemeClr val="tx1">
                        <a:lumMod val="50000"/>
                        <a:lumOff val="50000"/>
                      </a:schemeClr>
                    </a:solidFill>
                  </a:tcPr>
                </a:tc>
                <a:tc>
                  <a:txBody>
                    <a:bodyPr/>
                    <a:lstStyle/>
                    <a:p>
                      <a:pPr algn="ctr" rtl="0" fontAlgn="ctr"/>
                      <a:r>
                        <a:rPr lang="ru-KZ" sz="1000" b="0" i="0" u="none" strike="noStrike">
                          <a:solidFill>
                            <a:srgbClr val="000000"/>
                          </a:solidFill>
                          <a:effectLst/>
                          <a:latin typeface="Arial Narrow" panose="020B0606020202030204" pitchFamily="34" charset="0"/>
                        </a:rPr>
                        <a:t>5 619</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solidFill>
                      <a:schemeClr val="accent6">
                        <a:lumMod val="50000"/>
                        <a:alpha val="50000"/>
                      </a:schemeClr>
                    </a:solidFill>
                  </a:tcPr>
                </a:tc>
                <a:tc>
                  <a:txBody>
                    <a:bodyPr/>
                    <a:lstStyle/>
                    <a:p>
                      <a:pPr algn="ctr" rtl="0" fontAlgn="ctr"/>
                      <a:r>
                        <a:rPr lang="ru-KZ" sz="1000" b="0" i="0" u="none" strike="noStrike">
                          <a:solidFill>
                            <a:srgbClr val="000000"/>
                          </a:solidFill>
                          <a:effectLst/>
                          <a:latin typeface="Arial Narrow" panose="020B0606020202030204" pitchFamily="34" charset="0"/>
                        </a:rPr>
                        <a:t>6 660</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solidFill>
                      <a:schemeClr val="accent6">
                        <a:lumMod val="50000"/>
                        <a:alpha val="50000"/>
                      </a:schemeClr>
                    </a:solidFill>
                  </a:tcPr>
                </a:tc>
                <a:tc>
                  <a:txBody>
                    <a:bodyPr/>
                    <a:lstStyle/>
                    <a:p>
                      <a:pPr algn="ctr" rtl="0" fontAlgn="ctr"/>
                      <a:r>
                        <a:rPr lang="ru-KZ" sz="1000" b="0" i="0" u="none" strike="noStrike">
                          <a:solidFill>
                            <a:srgbClr val="000000"/>
                          </a:solidFill>
                          <a:effectLst/>
                          <a:latin typeface="Arial Narrow" panose="020B0606020202030204" pitchFamily="34" charset="0"/>
                        </a:rPr>
                        <a:t>10 149</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solidFill>
                      <a:schemeClr val="accent6">
                        <a:lumMod val="50000"/>
                        <a:alpha val="50000"/>
                      </a:schemeClr>
                    </a:solidFill>
                  </a:tcPr>
                </a:tc>
                <a:tc>
                  <a:txBody>
                    <a:bodyPr/>
                    <a:lstStyle/>
                    <a:p>
                      <a:pPr algn="ctr" rtl="0" fontAlgn="ctr"/>
                      <a:r>
                        <a:rPr lang="ru-KZ" sz="1000" b="1" i="0" u="none" strike="noStrike">
                          <a:solidFill>
                            <a:schemeClr val="bg1"/>
                          </a:solidFill>
                          <a:effectLst/>
                          <a:latin typeface="Arial Narrow" panose="020B0606020202030204" pitchFamily="34" charset="0"/>
                        </a:rPr>
                        <a:t>28 665</a:t>
                      </a:r>
                    </a:p>
                  </a:txBody>
                  <a:tcPr marL="9525" marR="9525" marT="9525" marB="0" anchor="ctr">
                    <a:lnL w="6350" cap="flat" cmpd="sng" algn="ctr">
                      <a:solidFill>
                        <a:schemeClr val="tx1"/>
                      </a:solidFill>
                      <a:prstDash val="sysDot"/>
                      <a:round/>
                      <a:headEnd type="none" w="med" len="med"/>
                      <a:tailEnd type="none" w="med" len="med"/>
                    </a:lnL>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solidFill>
                      <a:schemeClr val="accent6">
                        <a:lumMod val="50000"/>
                        <a:alpha val="80000"/>
                      </a:schemeClr>
                    </a:solidFill>
                  </a:tcPr>
                </a:tc>
                <a:extLst>
                  <a:ext uri="{0D108BD9-81ED-4DB2-BD59-A6C34878D82A}">
                    <a16:rowId xmlns:a16="http://schemas.microsoft.com/office/drawing/2014/main" val="3877348172"/>
                  </a:ext>
                </a:extLst>
              </a:tr>
              <a:tr h="225315">
                <a:tc>
                  <a:txBody>
                    <a:bodyPr/>
                    <a:lstStyle/>
                    <a:p>
                      <a:pPr>
                        <a:lnSpc>
                          <a:spcPct val="107000"/>
                        </a:lnSpc>
                        <a:spcAft>
                          <a:spcPts val="0"/>
                        </a:spcAft>
                      </a:pPr>
                      <a:r>
                        <a:rPr lang="ru-RU" sz="1200" dirty="0">
                          <a:solidFill>
                            <a:srgbClr val="000000"/>
                          </a:solidFill>
                          <a:effectLst/>
                          <a:latin typeface="Arial" panose="020B0604020202020204" pitchFamily="34" charset="0"/>
                          <a:ea typeface="Calibri" panose="020F0502020204030204" pitchFamily="34" charset="0"/>
                          <a:cs typeface="Arial" panose="020B0604020202020204" pitchFamily="34" charset="0"/>
                        </a:rPr>
                        <a:t>ҚАРАҒАНДЫ</a:t>
                      </a:r>
                      <a:endParaRPr lang="ru-RU" sz="1200" dirty="0">
                        <a:effectLst/>
                        <a:latin typeface="Arial" panose="020B0604020202020204" pitchFamily="34" charset="0"/>
                        <a:ea typeface="Calibri" panose="020F0502020204030204" pitchFamily="34" charset="0"/>
                        <a:cs typeface="Arial" panose="020B0604020202020204" pitchFamily="34" charset="0"/>
                      </a:endParaRPr>
                    </a:p>
                  </a:txBody>
                  <a:tcPr marL="68580" marR="68580" marT="0" marB="0" anchor="ctr">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noFill/>
                  </a:tcPr>
                </a:tc>
                <a:tc>
                  <a:txBody>
                    <a:bodyPr/>
                    <a:lstStyle/>
                    <a:p>
                      <a:pPr algn="ctr" rtl="0" fontAlgn="ctr"/>
                      <a:r>
                        <a:rPr lang="ru-KZ" sz="1000" b="0" i="0" u="none" strike="noStrike" dirty="0">
                          <a:solidFill>
                            <a:schemeClr val="bg1"/>
                          </a:solidFill>
                          <a:effectLst/>
                          <a:latin typeface="Arial Narrow" panose="020B0606020202030204" pitchFamily="34" charset="0"/>
                        </a:rPr>
                        <a:t>18 137</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solidFill>
                      <a:schemeClr val="tx1">
                        <a:lumMod val="50000"/>
                        <a:lumOff val="50000"/>
                      </a:schemeClr>
                    </a:solidFill>
                  </a:tcPr>
                </a:tc>
                <a:tc>
                  <a:txBody>
                    <a:bodyPr/>
                    <a:lstStyle/>
                    <a:p>
                      <a:pPr algn="ctr" rtl="0" fontAlgn="ctr"/>
                      <a:r>
                        <a:rPr lang="ru-KZ" sz="1000" b="0" i="0" u="none" strike="noStrike">
                          <a:solidFill>
                            <a:srgbClr val="000000"/>
                          </a:solidFill>
                          <a:effectLst/>
                          <a:latin typeface="Arial Narrow" panose="020B0606020202030204" pitchFamily="34" charset="0"/>
                        </a:rPr>
                        <a:t>18 861</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solidFill>
                      <a:srgbClr val="007F76">
                        <a:alpha val="50000"/>
                      </a:srgbClr>
                    </a:solidFill>
                  </a:tcPr>
                </a:tc>
                <a:tc>
                  <a:txBody>
                    <a:bodyPr/>
                    <a:lstStyle/>
                    <a:p>
                      <a:pPr algn="ctr" rtl="0" fontAlgn="ctr"/>
                      <a:r>
                        <a:rPr lang="ru-KZ" sz="1000" b="0" i="0" u="none" strike="noStrike">
                          <a:solidFill>
                            <a:srgbClr val="000000"/>
                          </a:solidFill>
                          <a:effectLst/>
                          <a:latin typeface="Arial Narrow" panose="020B0606020202030204" pitchFamily="34" charset="0"/>
                        </a:rPr>
                        <a:t>23 147</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solidFill>
                      <a:srgbClr val="007F76">
                        <a:alpha val="50000"/>
                      </a:srgbClr>
                    </a:solidFill>
                  </a:tcPr>
                </a:tc>
                <a:tc>
                  <a:txBody>
                    <a:bodyPr/>
                    <a:lstStyle/>
                    <a:p>
                      <a:pPr algn="ctr" rtl="0" fontAlgn="ctr"/>
                      <a:r>
                        <a:rPr lang="ru-KZ" sz="1000" b="0" i="0" u="none" strike="noStrike" dirty="0">
                          <a:solidFill>
                            <a:srgbClr val="000000"/>
                          </a:solidFill>
                          <a:effectLst/>
                          <a:latin typeface="Arial Narrow" panose="020B0606020202030204" pitchFamily="34" charset="0"/>
                        </a:rPr>
                        <a:t>25 102</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solidFill>
                      <a:srgbClr val="007F76">
                        <a:alpha val="50000"/>
                      </a:srgbClr>
                    </a:solidFill>
                  </a:tcPr>
                </a:tc>
                <a:tc>
                  <a:txBody>
                    <a:bodyPr/>
                    <a:lstStyle/>
                    <a:p>
                      <a:pPr algn="ctr" rtl="0" fontAlgn="ctr"/>
                      <a:r>
                        <a:rPr lang="ru-KZ" sz="1000" b="1" i="0" u="none" strike="noStrike" dirty="0">
                          <a:solidFill>
                            <a:schemeClr val="bg1"/>
                          </a:solidFill>
                          <a:effectLst/>
                          <a:latin typeface="Arial Narrow" panose="020B0606020202030204" pitchFamily="34" charset="0"/>
                        </a:rPr>
                        <a:t>85 247</a:t>
                      </a:r>
                    </a:p>
                  </a:txBody>
                  <a:tcPr marL="9525" marR="9525" marT="9525" marB="0" anchor="ctr">
                    <a:lnL w="6350" cap="flat" cmpd="sng" algn="ctr">
                      <a:solidFill>
                        <a:schemeClr val="tx1"/>
                      </a:solidFill>
                      <a:prstDash val="sysDot"/>
                      <a:round/>
                      <a:headEnd type="none" w="med" len="med"/>
                      <a:tailEnd type="none" w="med" len="med"/>
                    </a:lnL>
                    <a:lnR w="12700" cap="flat" cmpd="sng" algn="ctr">
                      <a:solidFill>
                        <a:schemeClr val="tx1"/>
                      </a:solidFill>
                      <a:prstDash val="solid"/>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solidFill>
                      <a:srgbClr val="007F76">
                        <a:alpha val="80000"/>
                      </a:srgbClr>
                    </a:solidFill>
                  </a:tcPr>
                </a:tc>
                <a:tc>
                  <a:txBody>
                    <a:bodyPr/>
                    <a:lstStyle/>
                    <a:p>
                      <a:pPr algn="ctr" rtl="0" fontAlgn="ctr"/>
                      <a:r>
                        <a:rPr lang="ru-KZ" sz="1000" b="0" i="0" u="none" strike="noStrike" dirty="0">
                          <a:solidFill>
                            <a:schemeClr val="bg1"/>
                          </a:solidFill>
                          <a:effectLst/>
                          <a:latin typeface="Arial Narrow" panose="020B0606020202030204" pitchFamily="34" charset="0"/>
                        </a:rPr>
                        <a:t>18 137</a:t>
                      </a:r>
                    </a:p>
                  </a:txBody>
                  <a:tcPr marL="9525" marR="9525" marT="9525" marB="0" anchor="ctr">
                    <a:lnL w="12700" cap="flat" cmpd="sng" algn="ctr">
                      <a:solidFill>
                        <a:schemeClr val="tx1"/>
                      </a:solidFill>
                      <a:prstDash val="solid"/>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solidFill>
                      <a:schemeClr val="tx1">
                        <a:lumMod val="50000"/>
                        <a:lumOff val="50000"/>
                      </a:schemeClr>
                    </a:solidFill>
                  </a:tcPr>
                </a:tc>
                <a:tc>
                  <a:txBody>
                    <a:bodyPr/>
                    <a:lstStyle/>
                    <a:p>
                      <a:pPr algn="ctr" rtl="0" fontAlgn="ctr"/>
                      <a:r>
                        <a:rPr lang="ru-KZ" sz="1000" b="0" i="0" u="none" strike="noStrike">
                          <a:solidFill>
                            <a:srgbClr val="000000"/>
                          </a:solidFill>
                          <a:effectLst/>
                          <a:latin typeface="Arial Narrow" panose="020B0606020202030204" pitchFamily="34" charset="0"/>
                        </a:rPr>
                        <a:t>19 844</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solidFill>
                      <a:schemeClr val="accent3">
                        <a:lumMod val="50000"/>
                        <a:alpha val="50000"/>
                      </a:schemeClr>
                    </a:solidFill>
                  </a:tcPr>
                </a:tc>
                <a:tc>
                  <a:txBody>
                    <a:bodyPr/>
                    <a:lstStyle/>
                    <a:p>
                      <a:pPr algn="ctr" rtl="0" fontAlgn="ctr"/>
                      <a:r>
                        <a:rPr lang="ru-KZ" sz="1000" b="0" i="0" u="none" strike="noStrike" dirty="0">
                          <a:solidFill>
                            <a:srgbClr val="000000"/>
                          </a:solidFill>
                          <a:effectLst/>
                          <a:latin typeface="Arial Narrow" panose="020B0606020202030204" pitchFamily="34" charset="0"/>
                        </a:rPr>
                        <a:t>24 234</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solidFill>
                      <a:schemeClr val="accent3">
                        <a:lumMod val="50000"/>
                        <a:alpha val="50000"/>
                      </a:schemeClr>
                    </a:solidFill>
                  </a:tcPr>
                </a:tc>
                <a:tc>
                  <a:txBody>
                    <a:bodyPr/>
                    <a:lstStyle/>
                    <a:p>
                      <a:pPr algn="ctr" rtl="0" fontAlgn="ctr"/>
                      <a:r>
                        <a:rPr lang="ru-KZ" sz="1000" b="0" i="0" u="none" strike="noStrike">
                          <a:solidFill>
                            <a:srgbClr val="000000"/>
                          </a:solidFill>
                          <a:effectLst/>
                          <a:latin typeface="Arial Narrow" panose="020B0606020202030204" pitchFamily="34" charset="0"/>
                        </a:rPr>
                        <a:t>26 861</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solidFill>
                      <a:schemeClr val="accent3">
                        <a:lumMod val="50000"/>
                        <a:alpha val="50000"/>
                      </a:schemeClr>
                    </a:solidFill>
                  </a:tcPr>
                </a:tc>
                <a:tc>
                  <a:txBody>
                    <a:bodyPr/>
                    <a:lstStyle/>
                    <a:p>
                      <a:pPr algn="ctr" rtl="0" fontAlgn="ctr"/>
                      <a:r>
                        <a:rPr lang="ru-KZ" sz="1000" b="1" i="0" u="none" strike="noStrike" dirty="0">
                          <a:solidFill>
                            <a:schemeClr val="bg1"/>
                          </a:solidFill>
                          <a:effectLst/>
                          <a:latin typeface="Arial Narrow" panose="020B0606020202030204" pitchFamily="34" charset="0"/>
                        </a:rPr>
                        <a:t>89 076</a:t>
                      </a:r>
                    </a:p>
                  </a:txBody>
                  <a:tcPr marL="9525" marR="9525" marT="9525" marB="0" anchor="ctr">
                    <a:lnL w="6350" cap="flat" cmpd="sng" algn="ctr">
                      <a:solidFill>
                        <a:schemeClr val="tx1"/>
                      </a:solidFill>
                      <a:prstDash val="sysDot"/>
                      <a:round/>
                      <a:headEnd type="none" w="med" len="med"/>
                      <a:tailEnd type="none" w="med" len="med"/>
                    </a:lnL>
                    <a:lnR w="12700" cap="flat" cmpd="sng" algn="ctr">
                      <a:solidFill>
                        <a:schemeClr val="tx1"/>
                      </a:solidFill>
                      <a:prstDash val="solid"/>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solidFill>
                      <a:schemeClr val="accent3">
                        <a:lumMod val="50000"/>
                        <a:alpha val="80000"/>
                      </a:schemeClr>
                    </a:solidFill>
                  </a:tcPr>
                </a:tc>
                <a:tc>
                  <a:txBody>
                    <a:bodyPr/>
                    <a:lstStyle/>
                    <a:p>
                      <a:pPr algn="ctr" rtl="0" fontAlgn="ctr"/>
                      <a:r>
                        <a:rPr lang="ru-KZ" sz="1000" b="0" i="0" u="none" strike="noStrike">
                          <a:solidFill>
                            <a:schemeClr val="bg1"/>
                          </a:solidFill>
                          <a:effectLst/>
                          <a:latin typeface="Arial Narrow" panose="020B0606020202030204" pitchFamily="34" charset="0"/>
                        </a:rPr>
                        <a:t>18 137</a:t>
                      </a:r>
                    </a:p>
                  </a:txBody>
                  <a:tcPr marL="9525" marR="9525" marT="9525" marB="0" anchor="ctr">
                    <a:lnL w="12700" cap="flat" cmpd="sng" algn="ctr">
                      <a:solidFill>
                        <a:schemeClr val="tx1"/>
                      </a:solidFill>
                      <a:prstDash val="solid"/>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solidFill>
                      <a:schemeClr val="tx1">
                        <a:lumMod val="50000"/>
                        <a:lumOff val="50000"/>
                      </a:schemeClr>
                    </a:solidFill>
                  </a:tcPr>
                </a:tc>
                <a:tc>
                  <a:txBody>
                    <a:bodyPr/>
                    <a:lstStyle/>
                    <a:p>
                      <a:pPr algn="ctr" rtl="0" fontAlgn="ctr"/>
                      <a:r>
                        <a:rPr lang="ru-KZ" sz="1000" b="0" i="0" u="none" strike="noStrike">
                          <a:solidFill>
                            <a:srgbClr val="000000"/>
                          </a:solidFill>
                          <a:effectLst/>
                          <a:latin typeface="Arial Narrow" panose="020B0606020202030204" pitchFamily="34" charset="0"/>
                        </a:rPr>
                        <a:t>17 130</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solidFill>
                      <a:schemeClr val="accent6">
                        <a:lumMod val="50000"/>
                        <a:alpha val="50000"/>
                      </a:schemeClr>
                    </a:solidFill>
                  </a:tcPr>
                </a:tc>
                <a:tc>
                  <a:txBody>
                    <a:bodyPr/>
                    <a:lstStyle/>
                    <a:p>
                      <a:pPr algn="ctr" rtl="0" fontAlgn="ctr"/>
                      <a:r>
                        <a:rPr lang="ru-KZ" sz="1000" b="0" i="0" u="none" strike="noStrike">
                          <a:solidFill>
                            <a:srgbClr val="000000"/>
                          </a:solidFill>
                          <a:effectLst/>
                          <a:latin typeface="Arial Narrow" panose="020B0606020202030204" pitchFamily="34" charset="0"/>
                        </a:rPr>
                        <a:t>23 182</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solidFill>
                      <a:schemeClr val="accent6">
                        <a:lumMod val="50000"/>
                        <a:alpha val="50000"/>
                      </a:schemeClr>
                    </a:solidFill>
                  </a:tcPr>
                </a:tc>
                <a:tc>
                  <a:txBody>
                    <a:bodyPr/>
                    <a:lstStyle/>
                    <a:p>
                      <a:pPr algn="ctr" rtl="0" fontAlgn="ctr"/>
                      <a:r>
                        <a:rPr lang="ru-KZ" sz="1000" b="0" i="0" u="none" strike="noStrike">
                          <a:solidFill>
                            <a:srgbClr val="000000"/>
                          </a:solidFill>
                          <a:effectLst/>
                          <a:latin typeface="Arial Narrow" panose="020B0606020202030204" pitchFamily="34" charset="0"/>
                        </a:rPr>
                        <a:t>25 245</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solidFill>
                      <a:schemeClr val="accent6">
                        <a:lumMod val="50000"/>
                        <a:alpha val="50000"/>
                      </a:schemeClr>
                    </a:solidFill>
                  </a:tcPr>
                </a:tc>
                <a:tc>
                  <a:txBody>
                    <a:bodyPr/>
                    <a:lstStyle/>
                    <a:p>
                      <a:pPr algn="ctr" rtl="0" fontAlgn="ctr"/>
                      <a:r>
                        <a:rPr lang="ru-KZ" sz="1000" b="1" i="0" u="none" strike="noStrike" dirty="0">
                          <a:solidFill>
                            <a:schemeClr val="bg1"/>
                          </a:solidFill>
                          <a:effectLst/>
                          <a:latin typeface="Arial Narrow" panose="020B0606020202030204" pitchFamily="34" charset="0"/>
                        </a:rPr>
                        <a:t>83 694</a:t>
                      </a:r>
                    </a:p>
                  </a:txBody>
                  <a:tcPr marL="9525" marR="9525" marT="9525" marB="0" anchor="ctr">
                    <a:lnL w="6350" cap="flat" cmpd="sng" algn="ctr">
                      <a:solidFill>
                        <a:schemeClr val="tx1"/>
                      </a:solidFill>
                      <a:prstDash val="sysDot"/>
                      <a:round/>
                      <a:headEnd type="none" w="med" len="med"/>
                      <a:tailEnd type="none" w="med" len="med"/>
                    </a:lnL>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solidFill>
                      <a:schemeClr val="accent6">
                        <a:lumMod val="50000"/>
                        <a:alpha val="80000"/>
                      </a:schemeClr>
                    </a:solidFill>
                  </a:tcPr>
                </a:tc>
                <a:extLst>
                  <a:ext uri="{0D108BD9-81ED-4DB2-BD59-A6C34878D82A}">
                    <a16:rowId xmlns:a16="http://schemas.microsoft.com/office/drawing/2014/main" val="2605250712"/>
                  </a:ext>
                </a:extLst>
              </a:tr>
              <a:tr h="225315">
                <a:tc>
                  <a:txBody>
                    <a:bodyPr/>
                    <a:lstStyle/>
                    <a:p>
                      <a:pPr>
                        <a:lnSpc>
                          <a:spcPct val="107000"/>
                        </a:lnSpc>
                        <a:spcAft>
                          <a:spcPts val="0"/>
                        </a:spcAft>
                      </a:pPr>
                      <a:r>
                        <a:rPr lang="ru-RU" sz="1200" dirty="0">
                          <a:solidFill>
                            <a:srgbClr val="000000"/>
                          </a:solidFill>
                          <a:effectLst/>
                          <a:latin typeface="Arial" panose="020B0604020202020204" pitchFamily="34" charset="0"/>
                          <a:ea typeface="Calibri" panose="020F0502020204030204" pitchFamily="34" charset="0"/>
                          <a:cs typeface="Arial" panose="020B0604020202020204" pitchFamily="34" charset="0"/>
                        </a:rPr>
                        <a:t>ҚОСТАНАЙ</a:t>
                      </a:r>
                      <a:endParaRPr lang="ru-RU" sz="1200" dirty="0">
                        <a:effectLst/>
                        <a:latin typeface="Arial" panose="020B0604020202020204" pitchFamily="34" charset="0"/>
                        <a:ea typeface="Calibri" panose="020F0502020204030204" pitchFamily="34" charset="0"/>
                        <a:cs typeface="Arial" panose="020B0604020202020204" pitchFamily="34" charset="0"/>
                      </a:endParaRPr>
                    </a:p>
                  </a:txBody>
                  <a:tcPr marL="68580" marR="68580" marT="0" marB="0" anchor="ctr">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solidFill>
                      <a:schemeClr val="bg1">
                        <a:lumMod val="95000"/>
                      </a:schemeClr>
                    </a:solidFill>
                  </a:tcPr>
                </a:tc>
                <a:tc>
                  <a:txBody>
                    <a:bodyPr/>
                    <a:lstStyle/>
                    <a:p>
                      <a:pPr algn="ctr" rtl="0" fontAlgn="ctr"/>
                      <a:r>
                        <a:rPr lang="ru-KZ" sz="1000" b="0" i="0" u="none" strike="noStrike">
                          <a:solidFill>
                            <a:schemeClr val="bg1"/>
                          </a:solidFill>
                          <a:effectLst/>
                          <a:latin typeface="Arial Narrow" panose="020B0606020202030204" pitchFamily="34" charset="0"/>
                        </a:rPr>
                        <a:t>21 479</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solidFill>
                      <a:schemeClr val="tx1">
                        <a:lumMod val="50000"/>
                        <a:lumOff val="50000"/>
                      </a:schemeClr>
                    </a:solidFill>
                  </a:tcPr>
                </a:tc>
                <a:tc>
                  <a:txBody>
                    <a:bodyPr/>
                    <a:lstStyle/>
                    <a:p>
                      <a:pPr algn="ctr" rtl="0" fontAlgn="ctr"/>
                      <a:r>
                        <a:rPr lang="ru-KZ" sz="1000" b="0" i="0" u="none" strike="noStrike">
                          <a:solidFill>
                            <a:srgbClr val="000000"/>
                          </a:solidFill>
                          <a:effectLst/>
                          <a:latin typeface="Arial Narrow" panose="020B0606020202030204" pitchFamily="34" charset="0"/>
                        </a:rPr>
                        <a:t>25 564</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solidFill>
                      <a:srgbClr val="007F76">
                        <a:alpha val="50000"/>
                      </a:srgbClr>
                    </a:solidFill>
                  </a:tcPr>
                </a:tc>
                <a:tc>
                  <a:txBody>
                    <a:bodyPr/>
                    <a:lstStyle/>
                    <a:p>
                      <a:pPr algn="ctr" rtl="0" fontAlgn="ctr"/>
                      <a:r>
                        <a:rPr lang="ru-KZ" sz="1000" b="0" i="0" u="none" strike="noStrike">
                          <a:solidFill>
                            <a:srgbClr val="000000"/>
                          </a:solidFill>
                          <a:effectLst/>
                          <a:latin typeface="Arial Narrow" panose="020B0606020202030204" pitchFamily="34" charset="0"/>
                        </a:rPr>
                        <a:t>31 639</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solidFill>
                      <a:srgbClr val="007F76">
                        <a:alpha val="50000"/>
                      </a:srgbClr>
                    </a:solidFill>
                  </a:tcPr>
                </a:tc>
                <a:tc>
                  <a:txBody>
                    <a:bodyPr/>
                    <a:lstStyle/>
                    <a:p>
                      <a:pPr algn="ctr" rtl="0" fontAlgn="ctr"/>
                      <a:r>
                        <a:rPr lang="ru-KZ" sz="1000" b="0" i="0" u="none" strike="noStrike">
                          <a:solidFill>
                            <a:srgbClr val="000000"/>
                          </a:solidFill>
                          <a:effectLst/>
                          <a:latin typeface="Arial Narrow" panose="020B0606020202030204" pitchFamily="34" charset="0"/>
                        </a:rPr>
                        <a:t>31 029</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solidFill>
                      <a:srgbClr val="007F76">
                        <a:alpha val="50000"/>
                      </a:srgbClr>
                    </a:solidFill>
                  </a:tcPr>
                </a:tc>
                <a:tc>
                  <a:txBody>
                    <a:bodyPr/>
                    <a:lstStyle/>
                    <a:p>
                      <a:pPr algn="ctr" rtl="0" fontAlgn="ctr"/>
                      <a:r>
                        <a:rPr lang="ru-KZ" sz="1000" b="1" i="0" u="none" strike="noStrike" dirty="0">
                          <a:solidFill>
                            <a:schemeClr val="bg1"/>
                          </a:solidFill>
                          <a:effectLst/>
                          <a:latin typeface="Arial Narrow" panose="020B0606020202030204" pitchFamily="34" charset="0"/>
                        </a:rPr>
                        <a:t>109 711</a:t>
                      </a:r>
                    </a:p>
                  </a:txBody>
                  <a:tcPr marL="9525" marR="9525" marT="9525" marB="0" anchor="ctr">
                    <a:lnL w="6350" cap="flat" cmpd="sng" algn="ctr">
                      <a:solidFill>
                        <a:schemeClr val="tx1"/>
                      </a:solidFill>
                      <a:prstDash val="sysDot"/>
                      <a:round/>
                      <a:headEnd type="none" w="med" len="med"/>
                      <a:tailEnd type="none" w="med" len="med"/>
                    </a:lnL>
                    <a:lnR w="12700" cap="flat" cmpd="sng" algn="ctr">
                      <a:solidFill>
                        <a:schemeClr val="tx1"/>
                      </a:solidFill>
                      <a:prstDash val="solid"/>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solidFill>
                      <a:srgbClr val="007F76">
                        <a:alpha val="80000"/>
                      </a:srgbClr>
                    </a:solidFill>
                  </a:tcPr>
                </a:tc>
                <a:tc>
                  <a:txBody>
                    <a:bodyPr/>
                    <a:lstStyle/>
                    <a:p>
                      <a:pPr algn="ctr" rtl="0" fontAlgn="ctr"/>
                      <a:r>
                        <a:rPr lang="ru-KZ" sz="1000" b="0" i="0" u="none" strike="noStrike">
                          <a:solidFill>
                            <a:schemeClr val="bg1"/>
                          </a:solidFill>
                          <a:effectLst/>
                          <a:latin typeface="Arial Narrow" panose="020B0606020202030204" pitchFamily="34" charset="0"/>
                        </a:rPr>
                        <a:t>21 479</a:t>
                      </a:r>
                    </a:p>
                  </a:txBody>
                  <a:tcPr marL="9525" marR="9525" marT="9525" marB="0" anchor="ctr">
                    <a:lnL w="12700" cap="flat" cmpd="sng" algn="ctr">
                      <a:solidFill>
                        <a:schemeClr val="tx1"/>
                      </a:solidFill>
                      <a:prstDash val="solid"/>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solidFill>
                      <a:schemeClr val="tx1">
                        <a:lumMod val="50000"/>
                        <a:lumOff val="50000"/>
                      </a:schemeClr>
                    </a:solidFill>
                  </a:tcPr>
                </a:tc>
                <a:tc>
                  <a:txBody>
                    <a:bodyPr/>
                    <a:lstStyle/>
                    <a:p>
                      <a:pPr algn="ctr" rtl="0" fontAlgn="ctr"/>
                      <a:r>
                        <a:rPr lang="ru-KZ" sz="1000" b="0" i="0" u="none" strike="noStrike">
                          <a:solidFill>
                            <a:srgbClr val="000000"/>
                          </a:solidFill>
                          <a:effectLst/>
                          <a:latin typeface="Arial Narrow" panose="020B0606020202030204" pitchFamily="34" charset="0"/>
                        </a:rPr>
                        <a:t>28 415</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solidFill>
                      <a:schemeClr val="accent3">
                        <a:lumMod val="50000"/>
                        <a:alpha val="50000"/>
                      </a:schemeClr>
                    </a:solidFill>
                  </a:tcPr>
                </a:tc>
                <a:tc>
                  <a:txBody>
                    <a:bodyPr/>
                    <a:lstStyle/>
                    <a:p>
                      <a:pPr algn="ctr" rtl="0" fontAlgn="ctr"/>
                      <a:r>
                        <a:rPr lang="ru-KZ" sz="1000" b="0" i="0" u="none" strike="noStrike">
                          <a:solidFill>
                            <a:srgbClr val="000000"/>
                          </a:solidFill>
                          <a:effectLst/>
                          <a:latin typeface="Arial Narrow" panose="020B0606020202030204" pitchFamily="34" charset="0"/>
                        </a:rPr>
                        <a:t>35 156</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solidFill>
                      <a:schemeClr val="accent3">
                        <a:lumMod val="50000"/>
                        <a:alpha val="50000"/>
                      </a:schemeClr>
                    </a:solidFill>
                  </a:tcPr>
                </a:tc>
                <a:tc>
                  <a:txBody>
                    <a:bodyPr/>
                    <a:lstStyle/>
                    <a:p>
                      <a:pPr algn="ctr" rtl="0" fontAlgn="ctr"/>
                      <a:r>
                        <a:rPr lang="ru-KZ" sz="1000" b="0" i="0" u="none" strike="noStrike">
                          <a:solidFill>
                            <a:srgbClr val="000000"/>
                          </a:solidFill>
                          <a:effectLst/>
                          <a:latin typeface="Arial Narrow" panose="020B0606020202030204" pitchFamily="34" charset="0"/>
                        </a:rPr>
                        <a:t>32 927</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solidFill>
                      <a:schemeClr val="accent3">
                        <a:lumMod val="50000"/>
                        <a:alpha val="50000"/>
                      </a:schemeClr>
                    </a:solidFill>
                  </a:tcPr>
                </a:tc>
                <a:tc>
                  <a:txBody>
                    <a:bodyPr/>
                    <a:lstStyle/>
                    <a:p>
                      <a:pPr algn="ctr" rtl="0" fontAlgn="ctr"/>
                      <a:r>
                        <a:rPr lang="ru-KZ" sz="1000" b="1" i="0" u="none" strike="noStrike">
                          <a:solidFill>
                            <a:schemeClr val="bg1"/>
                          </a:solidFill>
                          <a:effectLst/>
                          <a:latin typeface="Arial Narrow" panose="020B0606020202030204" pitchFamily="34" charset="0"/>
                        </a:rPr>
                        <a:t>117 977</a:t>
                      </a:r>
                    </a:p>
                  </a:txBody>
                  <a:tcPr marL="9525" marR="9525" marT="9525" marB="0" anchor="ctr">
                    <a:lnL w="6350" cap="flat" cmpd="sng" algn="ctr">
                      <a:solidFill>
                        <a:schemeClr val="tx1"/>
                      </a:solidFill>
                      <a:prstDash val="sysDot"/>
                      <a:round/>
                      <a:headEnd type="none" w="med" len="med"/>
                      <a:tailEnd type="none" w="med" len="med"/>
                    </a:lnL>
                    <a:lnR w="12700" cap="flat" cmpd="sng" algn="ctr">
                      <a:solidFill>
                        <a:schemeClr val="tx1"/>
                      </a:solidFill>
                      <a:prstDash val="solid"/>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solidFill>
                      <a:schemeClr val="accent3">
                        <a:lumMod val="50000"/>
                        <a:alpha val="80000"/>
                      </a:schemeClr>
                    </a:solidFill>
                  </a:tcPr>
                </a:tc>
                <a:tc>
                  <a:txBody>
                    <a:bodyPr/>
                    <a:lstStyle/>
                    <a:p>
                      <a:pPr algn="ctr" rtl="0" fontAlgn="ctr"/>
                      <a:r>
                        <a:rPr lang="ru-KZ" sz="1000" b="0" i="0" u="none" strike="noStrike">
                          <a:solidFill>
                            <a:schemeClr val="bg1"/>
                          </a:solidFill>
                          <a:effectLst/>
                          <a:latin typeface="Arial Narrow" panose="020B0606020202030204" pitchFamily="34" charset="0"/>
                        </a:rPr>
                        <a:t>21 479</a:t>
                      </a:r>
                    </a:p>
                  </a:txBody>
                  <a:tcPr marL="9525" marR="9525" marT="9525" marB="0" anchor="ctr">
                    <a:lnL w="12700" cap="flat" cmpd="sng" algn="ctr">
                      <a:solidFill>
                        <a:schemeClr val="tx1"/>
                      </a:solidFill>
                      <a:prstDash val="solid"/>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solidFill>
                      <a:schemeClr val="tx1">
                        <a:lumMod val="50000"/>
                        <a:lumOff val="50000"/>
                      </a:schemeClr>
                    </a:solidFill>
                  </a:tcPr>
                </a:tc>
                <a:tc>
                  <a:txBody>
                    <a:bodyPr/>
                    <a:lstStyle/>
                    <a:p>
                      <a:pPr algn="ctr" rtl="0" fontAlgn="ctr"/>
                      <a:r>
                        <a:rPr lang="ru-KZ" sz="1000" b="0" i="0" u="none" strike="noStrike">
                          <a:solidFill>
                            <a:srgbClr val="000000"/>
                          </a:solidFill>
                          <a:effectLst/>
                          <a:latin typeface="Arial Narrow" panose="020B0606020202030204" pitchFamily="34" charset="0"/>
                        </a:rPr>
                        <a:t>22 911</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solidFill>
                      <a:schemeClr val="accent6">
                        <a:lumMod val="50000"/>
                        <a:alpha val="50000"/>
                      </a:schemeClr>
                    </a:solidFill>
                  </a:tcPr>
                </a:tc>
                <a:tc>
                  <a:txBody>
                    <a:bodyPr/>
                    <a:lstStyle/>
                    <a:p>
                      <a:pPr algn="ctr" rtl="0" fontAlgn="ctr"/>
                      <a:r>
                        <a:rPr lang="ru-KZ" sz="1000" b="0" i="0" u="none" strike="noStrike">
                          <a:solidFill>
                            <a:srgbClr val="000000"/>
                          </a:solidFill>
                          <a:effectLst/>
                          <a:latin typeface="Arial Narrow" panose="020B0606020202030204" pitchFamily="34" charset="0"/>
                        </a:rPr>
                        <a:t>30 567</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solidFill>
                      <a:schemeClr val="accent6">
                        <a:lumMod val="50000"/>
                        <a:alpha val="50000"/>
                      </a:schemeClr>
                    </a:solidFill>
                  </a:tcPr>
                </a:tc>
                <a:tc>
                  <a:txBody>
                    <a:bodyPr/>
                    <a:lstStyle/>
                    <a:p>
                      <a:pPr algn="ctr" rtl="0" fontAlgn="ctr"/>
                      <a:r>
                        <a:rPr lang="ru-KZ" sz="1000" b="0" i="0" u="none" strike="noStrike">
                          <a:solidFill>
                            <a:srgbClr val="000000"/>
                          </a:solidFill>
                          <a:effectLst/>
                          <a:latin typeface="Arial Narrow" panose="020B0606020202030204" pitchFamily="34" charset="0"/>
                        </a:rPr>
                        <a:t>27 071</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solidFill>
                      <a:schemeClr val="accent6">
                        <a:lumMod val="50000"/>
                        <a:alpha val="50000"/>
                      </a:schemeClr>
                    </a:solidFill>
                  </a:tcPr>
                </a:tc>
                <a:tc>
                  <a:txBody>
                    <a:bodyPr/>
                    <a:lstStyle/>
                    <a:p>
                      <a:pPr algn="ctr" rtl="0" fontAlgn="ctr"/>
                      <a:r>
                        <a:rPr lang="ru-KZ" sz="1000" b="1" i="0" u="none" strike="noStrike">
                          <a:solidFill>
                            <a:schemeClr val="bg1"/>
                          </a:solidFill>
                          <a:effectLst/>
                          <a:latin typeface="Arial Narrow" panose="020B0606020202030204" pitchFamily="34" charset="0"/>
                        </a:rPr>
                        <a:t>102 028</a:t>
                      </a:r>
                    </a:p>
                  </a:txBody>
                  <a:tcPr marL="9525" marR="9525" marT="9525" marB="0" anchor="ctr">
                    <a:lnL w="6350" cap="flat" cmpd="sng" algn="ctr">
                      <a:solidFill>
                        <a:schemeClr val="tx1"/>
                      </a:solidFill>
                      <a:prstDash val="sysDot"/>
                      <a:round/>
                      <a:headEnd type="none" w="med" len="med"/>
                      <a:tailEnd type="none" w="med" len="med"/>
                    </a:lnL>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solidFill>
                      <a:schemeClr val="accent6">
                        <a:lumMod val="50000"/>
                        <a:alpha val="80000"/>
                      </a:schemeClr>
                    </a:solidFill>
                  </a:tcPr>
                </a:tc>
                <a:extLst>
                  <a:ext uri="{0D108BD9-81ED-4DB2-BD59-A6C34878D82A}">
                    <a16:rowId xmlns:a16="http://schemas.microsoft.com/office/drawing/2014/main" val="124197015"/>
                  </a:ext>
                </a:extLst>
              </a:tr>
              <a:tr h="225315">
                <a:tc>
                  <a:txBody>
                    <a:bodyPr/>
                    <a:lstStyle/>
                    <a:p>
                      <a:pPr>
                        <a:lnSpc>
                          <a:spcPct val="107000"/>
                        </a:lnSpc>
                        <a:spcAft>
                          <a:spcPts val="0"/>
                        </a:spcAft>
                      </a:pPr>
                      <a:r>
                        <a:rPr lang="ru-RU" sz="1200" dirty="0">
                          <a:solidFill>
                            <a:srgbClr val="000000"/>
                          </a:solidFill>
                          <a:effectLst/>
                          <a:latin typeface="Arial" panose="020B0604020202020204" pitchFamily="34" charset="0"/>
                          <a:ea typeface="Calibri" panose="020F0502020204030204" pitchFamily="34" charset="0"/>
                          <a:cs typeface="Arial" panose="020B0604020202020204" pitchFamily="34" charset="0"/>
                        </a:rPr>
                        <a:t>ҚЫЗЫЛОРДА</a:t>
                      </a:r>
                      <a:endParaRPr lang="ru-RU" sz="1200" dirty="0">
                        <a:effectLst/>
                        <a:latin typeface="Arial" panose="020B0604020202020204" pitchFamily="34" charset="0"/>
                        <a:ea typeface="Calibri" panose="020F0502020204030204" pitchFamily="34" charset="0"/>
                        <a:cs typeface="Arial" panose="020B0604020202020204" pitchFamily="34" charset="0"/>
                      </a:endParaRPr>
                    </a:p>
                  </a:txBody>
                  <a:tcPr marL="68580" marR="68580" marT="0" marB="0" anchor="ctr">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noFill/>
                  </a:tcPr>
                </a:tc>
                <a:tc>
                  <a:txBody>
                    <a:bodyPr/>
                    <a:lstStyle/>
                    <a:p>
                      <a:pPr algn="ctr" rtl="0" fontAlgn="ctr"/>
                      <a:r>
                        <a:rPr lang="ru-KZ" sz="1000" b="0" i="0" u="none" strike="noStrike" dirty="0">
                          <a:solidFill>
                            <a:schemeClr val="bg1"/>
                          </a:solidFill>
                          <a:effectLst/>
                          <a:latin typeface="Arial Narrow" panose="020B0606020202030204" pitchFamily="34" charset="0"/>
                        </a:rPr>
                        <a:t>6 719</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solidFill>
                      <a:schemeClr val="tx1">
                        <a:lumMod val="50000"/>
                        <a:lumOff val="50000"/>
                      </a:schemeClr>
                    </a:solidFill>
                  </a:tcPr>
                </a:tc>
                <a:tc>
                  <a:txBody>
                    <a:bodyPr/>
                    <a:lstStyle/>
                    <a:p>
                      <a:pPr algn="ctr" rtl="0" fontAlgn="ctr"/>
                      <a:r>
                        <a:rPr lang="ru-KZ" sz="1000" b="0" i="0" u="none" strike="noStrike">
                          <a:solidFill>
                            <a:srgbClr val="000000"/>
                          </a:solidFill>
                          <a:effectLst/>
                          <a:latin typeface="Arial Narrow" panose="020B0606020202030204" pitchFamily="34" charset="0"/>
                        </a:rPr>
                        <a:t>6 583</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solidFill>
                      <a:srgbClr val="007F76">
                        <a:alpha val="50000"/>
                      </a:srgbClr>
                    </a:solidFill>
                  </a:tcPr>
                </a:tc>
                <a:tc>
                  <a:txBody>
                    <a:bodyPr/>
                    <a:lstStyle/>
                    <a:p>
                      <a:pPr algn="ctr" rtl="0" fontAlgn="ctr"/>
                      <a:r>
                        <a:rPr lang="ru-KZ" sz="1000" b="0" i="0" u="none" strike="noStrike">
                          <a:solidFill>
                            <a:srgbClr val="000000"/>
                          </a:solidFill>
                          <a:effectLst/>
                          <a:latin typeface="Arial Narrow" panose="020B0606020202030204" pitchFamily="34" charset="0"/>
                        </a:rPr>
                        <a:t>9 122</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solidFill>
                      <a:srgbClr val="007F76">
                        <a:alpha val="50000"/>
                      </a:srgbClr>
                    </a:solidFill>
                  </a:tcPr>
                </a:tc>
                <a:tc>
                  <a:txBody>
                    <a:bodyPr/>
                    <a:lstStyle/>
                    <a:p>
                      <a:pPr algn="ctr" rtl="0" fontAlgn="ctr"/>
                      <a:r>
                        <a:rPr lang="ru-KZ" sz="1000" b="0" i="0" u="none" strike="noStrike">
                          <a:solidFill>
                            <a:srgbClr val="000000"/>
                          </a:solidFill>
                          <a:effectLst/>
                          <a:latin typeface="Arial Narrow" panose="020B0606020202030204" pitchFamily="34" charset="0"/>
                        </a:rPr>
                        <a:t>9 775</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solidFill>
                      <a:srgbClr val="007F76">
                        <a:alpha val="50000"/>
                      </a:srgbClr>
                    </a:solidFill>
                  </a:tcPr>
                </a:tc>
                <a:tc>
                  <a:txBody>
                    <a:bodyPr/>
                    <a:lstStyle/>
                    <a:p>
                      <a:pPr algn="ctr" rtl="0" fontAlgn="ctr"/>
                      <a:r>
                        <a:rPr lang="ru-KZ" sz="1000" b="1" i="0" u="none" strike="noStrike" dirty="0">
                          <a:solidFill>
                            <a:schemeClr val="bg1"/>
                          </a:solidFill>
                          <a:effectLst/>
                          <a:latin typeface="Arial Narrow" panose="020B0606020202030204" pitchFamily="34" charset="0"/>
                        </a:rPr>
                        <a:t>32 199</a:t>
                      </a:r>
                    </a:p>
                  </a:txBody>
                  <a:tcPr marL="9525" marR="9525" marT="9525" marB="0" anchor="ctr">
                    <a:lnL w="6350" cap="flat" cmpd="sng" algn="ctr">
                      <a:solidFill>
                        <a:schemeClr val="tx1"/>
                      </a:solidFill>
                      <a:prstDash val="sysDot"/>
                      <a:round/>
                      <a:headEnd type="none" w="med" len="med"/>
                      <a:tailEnd type="none" w="med" len="med"/>
                    </a:lnL>
                    <a:lnR w="12700" cap="flat" cmpd="sng" algn="ctr">
                      <a:solidFill>
                        <a:schemeClr val="tx1"/>
                      </a:solidFill>
                      <a:prstDash val="solid"/>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solidFill>
                      <a:srgbClr val="007F76">
                        <a:alpha val="80000"/>
                      </a:srgbClr>
                    </a:solidFill>
                  </a:tcPr>
                </a:tc>
                <a:tc>
                  <a:txBody>
                    <a:bodyPr/>
                    <a:lstStyle/>
                    <a:p>
                      <a:pPr algn="ctr" rtl="0" fontAlgn="ctr"/>
                      <a:r>
                        <a:rPr lang="ru-KZ" sz="1000" b="0" i="0" u="none" strike="noStrike">
                          <a:solidFill>
                            <a:schemeClr val="bg1"/>
                          </a:solidFill>
                          <a:effectLst/>
                          <a:latin typeface="Arial Narrow" panose="020B0606020202030204" pitchFamily="34" charset="0"/>
                        </a:rPr>
                        <a:t>6 719</a:t>
                      </a:r>
                    </a:p>
                  </a:txBody>
                  <a:tcPr marL="9525" marR="9525" marT="9525" marB="0" anchor="ctr">
                    <a:lnL w="12700" cap="flat" cmpd="sng" algn="ctr">
                      <a:solidFill>
                        <a:schemeClr val="tx1"/>
                      </a:solidFill>
                      <a:prstDash val="solid"/>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solidFill>
                      <a:schemeClr val="tx1">
                        <a:lumMod val="50000"/>
                        <a:lumOff val="50000"/>
                      </a:schemeClr>
                    </a:solidFill>
                  </a:tcPr>
                </a:tc>
                <a:tc>
                  <a:txBody>
                    <a:bodyPr/>
                    <a:lstStyle/>
                    <a:p>
                      <a:pPr algn="ctr" rtl="0" fontAlgn="ctr"/>
                      <a:r>
                        <a:rPr lang="ru-KZ" sz="1000" b="0" i="0" u="none" strike="noStrike">
                          <a:solidFill>
                            <a:srgbClr val="000000"/>
                          </a:solidFill>
                          <a:effectLst/>
                          <a:latin typeface="Arial Narrow" panose="020B0606020202030204" pitchFamily="34" charset="0"/>
                        </a:rPr>
                        <a:t>7 214</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solidFill>
                      <a:schemeClr val="accent3">
                        <a:lumMod val="50000"/>
                        <a:alpha val="50000"/>
                      </a:schemeClr>
                    </a:solidFill>
                  </a:tcPr>
                </a:tc>
                <a:tc>
                  <a:txBody>
                    <a:bodyPr/>
                    <a:lstStyle/>
                    <a:p>
                      <a:pPr algn="ctr" rtl="0" fontAlgn="ctr"/>
                      <a:r>
                        <a:rPr lang="ru-KZ" sz="1000" b="0" i="0" u="none" strike="noStrike">
                          <a:solidFill>
                            <a:srgbClr val="000000"/>
                          </a:solidFill>
                          <a:effectLst/>
                          <a:latin typeface="Arial Narrow" panose="020B0606020202030204" pitchFamily="34" charset="0"/>
                        </a:rPr>
                        <a:t>9 050</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solidFill>
                      <a:schemeClr val="accent3">
                        <a:lumMod val="50000"/>
                        <a:alpha val="50000"/>
                      </a:schemeClr>
                    </a:solidFill>
                  </a:tcPr>
                </a:tc>
                <a:tc>
                  <a:txBody>
                    <a:bodyPr/>
                    <a:lstStyle/>
                    <a:p>
                      <a:pPr algn="ctr" rtl="0" fontAlgn="ctr"/>
                      <a:r>
                        <a:rPr lang="ru-KZ" sz="1000" b="0" i="0" u="none" strike="noStrike">
                          <a:solidFill>
                            <a:srgbClr val="000000"/>
                          </a:solidFill>
                          <a:effectLst/>
                          <a:latin typeface="Arial Narrow" panose="020B0606020202030204" pitchFamily="34" charset="0"/>
                        </a:rPr>
                        <a:t>11 174</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solidFill>
                      <a:schemeClr val="accent3">
                        <a:lumMod val="50000"/>
                        <a:alpha val="50000"/>
                      </a:schemeClr>
                    </a:solidFill>
                  </a:tcPr>
                </a:tc>
                <a:tc>
                  <a:txBody>
                    <a:bodyPr/>
                    <a:lstStyle/>
                    <a:p>
                      <a:pPr algn="ctr" rtl="0" fontAlgn="ctr"/>
                      <a:r>
                        <a:rPr lang="ru-KZ" sz="1000" b="1" i="0" u="none" strike="noStrike" dirty="0">
                          <a:solidFill>
                            <a:schemeClr val="bg1"/>
                          </a:solidFill>
                          <a:effectLst/>
                          <a:latin typeface="Arial Narrow" panose="020B0606020202030204" pitchFamily="34" charset="0"/>
                        </a:rPr>
                        <a:t>34 157</a:t>
                      </a:r>
                    </a:p>
                  </a:txBody>
                  <a:tcPr marL="9525" marR="9525" marT="9525" marB="0" anchor="ctr">
                    <a:lnL w="6350" cap="flat" cmpd="sng" algn="ctr">
                      <a:solidFill>
                        <a:schemeClr val="tx1"/>
                      </a:solidFill>
                      <a:prstDash val="sysDot"/>
                      <a:round/>
                      <a:headEnd type="none" w="med" len="med"/>
                      <a:tailEnd type="none" w="med" len="med"/>
                    </a:lnL>
                    <a:lnR w="12700" cap="flat" cmpd="sng" algn="ctr">
                      <a:solidFill>
                        <a:schemeClr val="tx1"/>
                      </a:solidFill>
                      <a:prstDash val="solid"/>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solidFill>
                      <a:schemeClr val="accent3">
                        <a:lumMod val="50000"/>
                        <a:alpha val="80000"/>
                      </a:schemeClr>
                    </a:solidFill>
                  </a:tcPr>
                </a:tc>
                <a:tc>
                  <a:txBody>
                    <a:bodyPr/>
                    <a:lstStyle/>
                    <a:p>
                      <a:pPr algn="ctr" rtl="0" fontAlgn="ctr"/>
                      <a:r>
                        <a:rPr lang="ru-KZ" sz="1000" b="0" i="0" u="none" strike="noStrike">
                          <a:solidFill>
                            <a:schemeClr val="bg1"/>
                          </a:solidFill>
                          <a:effectLst/>
                          <a:latin typeface="Arial Narrow" panose="020B0606020202030204" pitchFamily="34" charset="0"/>
                        </a:rPr>
                        <a:t>6 719</a:t>
                      </a:r>
                    </a:p>
                  </a:txBody>
                  <a:tcPr marL="9525" marR="9525" marT="9525" marB="0" anchor="ctr">
                    <a:lnL w="12700" cap="flat" cmpd="sng" algn="ctr">
                      <a:solidFill>
                        <a:schemeClr val="tx1"/>
                      </a:solidFill>
                      <a:prstDash val="solid"/>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solidFill>
                      <a:schemeClr val="tx1">
                        <a:lumMod val="50000"/>
                        <a:lumOff val="50000"/>
                      </a:schemeClr>
                    </a:solidFill>
                  </a:tcPr>
                </a:tc>
                <a:tc>
                  <a:txBody>
                    <a:bodyPr/>
                    <a:lstStyle/>
                    <a:p>
                      <a:pPr algn="ctr" rtl="0" fontAlgn="ctr"/>
                      <a:r>
                        <a:rPr lang="ru-KZ" sz="1000" b="0" i="0" u="none" strike="noStrike">
                          <a:solidFill>
                            <a:srgbClr val="000000"/>
                          </a:solidFill>
                          <a:effectLst/>
                          <a:latin typeface="Arial Narrow" panose="020B0606020202030204" pitchFamily="34" charset="0"/>
                        </a:rPr>
                        <a:t>6 097</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solidFill>
                      <a:schemeClr val="accent6">
                        <a:lumMod val="50000"/>
                        <a:alpha val="50000"/>
                      </a:schemeClr>
                    </a:solidFill>
                  </a:tcPr>
                </a:tc>
                <a:tc>
                  <a:txBody>
                    <a:bodyPr/>
                    <a:lstStyle/>
                    <a:p>
                      <a:pPr algn="ctr" rtl="0" fontAlgn="ctr"/>
                      <a:r>
                        <a:rPr lang="ru-KZ" sz="1000" b="0" i="0" u="none" strike="noStrike">
                          <a:solidFill>
                            <a:srgbClr val="000000"/>
                          </a:solidFill>
                          <a:effectLst/>
                          <a:latin typeface="Arial Narrow" panose="020B0606020202030204" pitchFamily="34" charset="0"/>
                        </a:rPr>
                        <a:t>8 841</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solidFill>
                      <a:schemeClr val="accent6">
                        <a:lumMod val="50000"/>
                        <a:alpha val="50000"/>
                      </a:schemeClr>
                    </a:solidFill>
                  </a:tcPr>
                </a:tc>
                <a:tc>
                  <a:txBody>
                    <a:bodyPr/>
                    <a:lstStyle/>
                    <a:p>
                      <a:pPr algn="ctr" rtl="0" fontAlgn="ctr"/>
                      <a:r>
                        <a:rPr lang="ru-KZ" sz="1000" b="0" i="0" u="none" strike="noStrike">
                          <a:solidFill>
                            <a:srgbClr val="000000"/>
                          </a:solidFill>
                          <a:effectLst/>
                          <a:latin typeface="Arial Narrow" panose="020B0606020202030204" pitchFamily="34" charset="0"/>
                        </a:rPr>
                        <a:t>9 977</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solidFill>
                      <a:schemeClr val="accent6">
                        <a:lumMod val="50000"/>
                        <a:alpha val="50000"/>
                      </a:schemeClr>
                    </a:solidFill>
                  </a:tcPr>
                </a:tc>
                <a:tc>
                  <a:txBody>
                    <a:bodyPr/>
                    <a:lstStyle/>
                    <a:p>
                      <a:pPr algn="ctr" rtl="0" fontAlgn="ctr"/>
                      <a:r>
                        <a:rPr lang="ru-KZ" sz="1000" b="1" i="0" u="none" strike="noStrike" dirty="0">
                          <a:solidFill>
                            <a:schemeClr val="bg1"/>
                          </a:solidFill>
                          <a:effectLst/>
                          <a:latin typeface="Arial Narrow" panose="020B0606020202030204" pitchFamily="34" charset="0"/>
                        </a:rPr>
                        <a:t>31 634</a:t>
                      </a:r>
                    </a:p>
                  </a:txBody>
                  <a:tcPr marL="9525" marR="9525" marT="9525" marB="0" anchor="ctr">
                    <a:lnL w="6350" cap="flat" cmpd="sng" algn="ctr">
                      <a:solidFill>
                        <a:schemeClr val="tx1"/>
                      </a:solidFill>
                      <a:prstDash val="sysDot"/>
                      <a:round/>
                      <a:headEnd type="none" w="med" len="med"/>
                      <a:tailEnd type="none" w="med" len="med"/>
                    </a:lnL>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solidFill>
                      <a:schemeClr val="accent6">
                        <a:lumMod val="50000"/>
                        <a:alpha val="80000"/>
                      </a:schemeClr>
                    </a:solidFill>
                  </a:tcPr>
                </a:tc>
                <a:extLst>
                  <a:ext uri="{0D108BD9-81ED-4DB2-BD59-A6C34878D82A}">
                    <a16:rowId xmlns:a16="http://schemas.microsoft.com/office/drawing/2014/main" val="3520567601"/>
                  </a:ext>
                </a:extLst>
              </a:tr>
              <a:tr h="225315">
                <a:tc>
                  <a:txBody>
                    <a:bodyPr/>
                    <a:lstStyle/>
                    <a:p>
                      <a:pPr>
                        <a:lnSpc>
                          <a:spcPct val="107000"/>
                        </a:lnSpc>
                        <a:spcAft>
                          <a:spcPts val="0"/>
                        </a:spcAft>
                      </a:pPr>
                      <a:r>
                        <a:rPr lang="ru-RU" sz="1200" dirty="0">
                          <a:solidFill>
                            <a:srgbClr val="000000"/>
                          </a:solidFill>
                          <a:effectLst/>
                          <a:latin typeface="Arial" panose="020B0604020202020204" pitchFamily="34" charset="0"/>
                          <a:ea typeface="Calibri" panose="020F0502020204030204" pitchFamily="34" charset="0"/>
                          <a:cs typeface="Arial" panose="020B0604020202020204" pitchFamily="34" charset="0"/>
                        </a:rPr>
                        <a:t>МАҢҒЫСТАУ</a:t>
                      </a:r>
                      <a:endParaRPr lang="ru-RU" sz="1200" dirty="0">
                        <a:effectLst/>
                        <a:latin typeface="Arial" panose="020B0604020202020204" pitchFamily="34" charset="0"/>
                        <a:ea typeface="Calibri" panose="020F0502020204030204" pitchFamily="34" charset="0"/>
                        <a:cs typeface="Arial" panose="020B0604020202020204" pitchFamily="34" charset="0"/>
                      </a:endParaRPr>
                    </a:p>
                  </a:txBody>
                  <a:tcPr marL="68580" marR="68580" marT="0" marB="0" anchor="ctr">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solidFill>
                      <a:schemeClr val="bg1">
                        <a:lumMod val="95000"/>
                      </a:schemeClr>
                    </a:solidFill>
                  </a:tcPr>
                </a:tc>
                <a:tc>
                  <a:txBody>
                    <a:bodyPr/>
                    <a:lstStyle/>
                    <a:p>
                      <a:pPr algn="ctr" rtl="0" fontAlgn="ctr"/>
                      <a:r>
                        <a:rPr lang="ru-KZ" sz="1000" b="0" i="0" u="none" strike="noStrike">
                          <a:solidFill>
                            <a:schemeClr val="bg1"/>
                          </a:solidFill>
                          <a:effectLst/>
                          <a:latin typeface="Arial Narrow" panose="020B0606020202030204" pitchFamily="34" charset="0"/>
                        </a:rPr>
                        <a:t>5 552</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solidFill>
                      <a:schemeClr val="tx1">
                        <a:lumMod val="50000"/>
                        <a:lumOff val="50000"/>
                      </a:schemeClr>
                    </a:solidFill>
                  </a:tcPr>
                </a:tc>
                <a:tc>
                  <a:txBody>
                    <a:bodyPr/>
                    <a:lstStyle/>
                    <a:p>
                      <a:pPr algn="ctr" rtl="0" fontAlgn="ctr"/>
                      <a:r>
                        <a:rPr lang="ru-KZ" sz="1000" b="0" i="0" u="none" strike="noStrike">
                          <a:solidFill>
                            <a:srgbClr val="000000"/>
                          </a:solidFill>
                          <a:effectLst/>
                          <a:latin typeface="Arial Narrow" panose="020B0606020202030204" pitchFamily="34" charset="0"/>
                        </a:rPr>
                        <a:t>6 432</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solidFill>
                      <a:srgbClr val="007F76">
                        <a:alpha val="50000"/>
                      </a:srgbClr>
                    </a:solidFill>
                  </a:tcPr>
                </a:tc>
                <a:tc>
                  <a:txBody>
                    <a:bodyPr/>
                    <a:lstStyle/>
                    <a:p>
                      <a:pPr algn="ctr" rtl="0" fontAlgn="ctr"/>
                      <a:r>
                        <a:rPr lang="ru-KZ" sz="1000" b="0" i="0" u="none" strike="noStrike">
                          <a:solidFill>
                            <a:srgbClr val="000000"/>
                          </a:solidFill>
                          <a:effectLst/>
                          <a:latin typeface="Arial Narrow" panose="020B0606020202030204" pitchFamily="34" charset="0"/>
                        </a:rPr>
                        <a:t>7 099</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solidFill>
                      <a:srgbClr val="007F76">
                        <a:alpha val="50000"/>
                      </a:srgbClr>
                    </a:solidFill>
                  </a:tcPr>
                </a:tc>
                <a:tc>
                  <a:txBody>
                    <a:bodyPr/>
                    <a:lstStyle/>
                    <a:p>
                      <a:pPr algn="ctr" rtl="0" fontAlgn="ctr"/>
                      <a:r>
                        <a:rPr lang="ru-KZ" sz="1000" b="0" i="0" u="none" strike="noStrike">
                          <a:solidFill>
                            <a:srgbClr val="000000"/>
                          </a:solidFill>
                          <a:effectLst/>
                          <a:latin typeface="Arial Narrow" panose="020B0606020202030204" pitchFamily="34" charset="0"/>
                        </a:rPr>
                        <a:t>9 104</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solidFill>
                      <a:srgbClr val="007F76">
                        <a:alpha val="50000"/>
                      </a:srgbClr>
                    </a:solidFill>
                  </a:tcPr>
                </a:tc>
                <a:tc>
                  <a:txBody>
                    <a:bodyPr/>
                    <a:lstStyle/>
                    <a:p>
                      <a:pPr algn="ctr" rtl="0" fontAlgn="ctr"/>
                      <a:r>
                        <a:rPr lang="ru-KZ" sz="1000" b="1" i="0" u="none" strike="noStrike" dirty="0">
                          <a:solidFill>
                            <a:schemeClr val="bg1"/>
                          </a:solidFill>
                          <a:effectLst/>
                          <a:latin typeface="Arial Narrow" panose="020B0606020202030204" pitchFamily="34" charset="0"/>
                        </a:rPr>
                        <a:t>28 187</a:t>
                      </a:r>
                    </a:p>
                  </a:txBody>
                  <a:tcPr marL="9525" marR="9525" marT="9525" marB="0" anchor="ctr">
                    <a:lnL w="6350" cap="flat" cmpd="sng" algn="ctr">
                      <a:solidFill>
                        <a:schemeClr val="tx1"/>
                      </a:solidFill>
                      <a:prstDash val="sysDot"/>
                      <a:round/>
                      <a:headEnd type="none" w="med" len="med"/>
                      <a:tailEnd type="none" w="med" len="med"/>
                    </a:lnL>
                    <a:lnR w="12700" cap="flat" cmpd="sng" algn="ctr">
                      <a:solidFill>
                        <a:schemeClr val="tx1"/>
                      </a:solidFill>
                      <a:prstDash val="solid"/>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solidFill>
                      <a:srgbClr val="007F76">
                        <a:alpha val="80000"/>
                      </a:srgbClr>
                    </a:solidFill>
                  </a:tcPr>
                </a:tc>
                <a:tc>
                  <a:txBody>
                    <a:bodyPr/>
                    <a:lstStyle/>
                    <a:p>
                      <a:pPr algn="ctr" rtl="0" fontAlgn="ctr"/>
                      <a:r>
                        <a:rPr lang="ru-KZ" sz="1000" b="0" i="0" u="none" strike="noStrike" dirty="0">
                          <a:solidFill>
                            <a:schemeClr val="bg1"/>
                          </a:solidFill>
                          <a:effectLst/>
                          <a:latin typeface="Arial Narrow" panose="020B0606020202030204" pitchFamily="34" charset="0"/>
                        </a:rPr>
                        <a:t>5 552</a:t>
                      </a:r>
                    </a:p>
                  </a:txBody>
                  <a:tcPr marL="9525" marR="9525" marT="9525" marB="0" anchor="ctr">
                    <a:lnL w="12700" cap="flat" cmpd="sng" algn="ctr">
                      <a:solidFill>
                        <a:schemeClr val="tx1"/>
                      </a:solidFill>
                      <a:prstDash val="solid"/>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solidFill>
                      <a:schemeClr val="tx1">
                        <a:lumMod val="50000"/>
                        <a:lumOff val="50000"/>
                      </a:schemeClr>
                    </a:solidFill>
                  </a:tcPr>
                </a:tc>
                <a:tc>
                  <a:txBody>
                    <a:bodyPr/>
                    <a:lstStyle/>
                    <a:p>
                      <a:pPr algn="ctr" rtl="0" fontAlgn="ctr"/>
                      <a:r>
                        <a:rPr lang="ru-KZ" sz="1000" b="0" i="0" u="none" strike="noStrike">
                          <a:solidFill>
                            <a:srgbClr val="000000"/>
                          </a:solidFill>
                          <a:effectLst/>
                          <a:latin typeface="Arial Narrow" panose="020B0606020202030204" pitchFamily="34" charset="0"/>
                        </a:rPr>
                        <a:t>6 857</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solidFill>
                      <a:schemeClr val="accent3">
                        <a:lumMod val="50000"/>
                        <a:alpha val="50000"/>
                      </a:schemeClr>
                    </a:solidFill>
                  </a:tcPr>
                </a:tc>
                <a:tc>
                  <a:txBody>
                    <a:bodyPr/>
                    <a:lstStyle/>
                    <a:p>
                      <a:pPr algn="ctr" rtl="0" fontAlgn="ctr"/>
                      <a:r>
                        <a:rPr lang="ru-KZ" sz="1000" b="0" i="0" u="none" strike="noStrike">
                          <a:solidFill>
                            <a:srgbClr val="000000"/>
                          </a:solidFill>
                          <a:effectLst/>
                          <a:latin typeface="Arial Narrow" panose="020B0606020202030204" pitchFamily="34" charset="0"/>
                        </a:rPr>
                        <a:t>7 883</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solidFill>
                      <a:schemeClr val="accent3">
                        <a:lumMod val="50000"/>
                        <a:alpha val="50000"/>
                      </a:schemeClr>
                    </a:solidFill>
                  </a:tcPr>
                </a:tc>
                <a:tc>
                  <a:txBody>
                    <a:bodyPr/>
                    <a:lstStyle/>
                    <a:p>
                      <a:pPr algn="ctr" rtl="0" fontAlgn="ctr"/>
                      <a:r>
                        <a:rPr lang="ru-KZ" sz="1000" b="0" i="0" u="none" strike="noStrike">
                          <a:solidFill>
                            <a:srgbClr val="000000"/>
                          </a:solidFill>
                          <a:effectLst/>
                          <a:latin typeface="Arial Narrow" panose="020B0606020202030204" pitchFamily="34" charset="0"/>
                        </a:rPr>
                        <a:t>9 787</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solidFill>
                      <a:schemeClr val="accent3">
                        <a:lumMod val="50000"/>
                        <a:alpha val="50000"/>
                      </a:schemeClr>
                    </a:solidFill>
                  </a:tcPr>
                </a:tc>
                <a:tc>
                  <a:txBody>
                    <a:bodyPr/>
                    <a:lstStyle/>
                    <a:p>
                      <a:pPr algn="ctr" rtl="0" fontAlgn="ctr"/>
                      <a:r>
                        <a:rPr lang="ru-KZ" sz="1000" b="1" i="0" u="none" strike="noStrike">
                          <a:solidFill>
                            <a:schemeClr val="bg1"/>
                          </a:solidFill>
                          <a:effectLst/>
                          <a:latin typeface="Arial Narrow" panose="020B0606020202030204" pitchFamily="34" charset="0"/>
                        </a:rPr>
                        <a:t>30 079</a:t>
                      </a:r>
                    </a:p>
                  </a:txBody>
                  <a:tcPr marL="9525" marR="9525" marT="9525" marB="0" anchor="ctr">
                    <a:lnL w="6350" cap="flat" cmpd="sng" algn="ctr">
                      <a:solidFill>
                        <a:schemeClr val="tx1"/>
                      </a:solidFill>
                      <a:prstDash val="sysDot"/>
                      <a:round/>
                      <a:headEnd type="none" w="med" len="med"/>
                      <a:tailEnd type="none" w="med" len="med"/>
                    </a:lnL>
                    <a:lnR w="12700" cap="flat" cmpd="sng" algn="ctr">
                      <a:solidFill>
                        <a:schemeClr val="tx1"/>
                      </a:solidFill>
                      <a:prstDash val="solid"/>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solidFill>
                      <a:schemeClr val="accent3">
                        <a:lumMod val="50000"/>
                        <a:alpha val="80000"/>
                      </a:schemeClr>
                    </a:solidFill>
                  </a:tcPr>
                </a:tc>
                <a:tc>
                  <a:txBody>
                    <a:bodyPr/>
                    <a:lstStyle/>
                    <a:p>
                      <a:pPr algn="ctr" rtl="0" fontAlgn="ctr"/>
                      <a:r>
                        <a:rPr lang="ru-KZ" sz="1000" b="0" i="0" u="none" strike="noStrike">
                          <a:solidFill>
                            <a:schemeClr val="bg1"/>
                          </a:solidFill>
                          <a:effectLst/>
                          <a:latin typeface="Arial Narrow" panose="020B0606020202030204" pitchFamily="34" charset="0"/>
                        </a:rPr>
                        <a:t>5 552</a:t>
                      </a:r>
                    </a:p>
                  </a:txBody>
                  <a:tcPr marL="9525" marR="9525" marT="9525" marB="0" anchor="ctr">
                    <a:lnL w="12700" cap="flat" cmpd="sng" algn="ctr">
                      <a:solidFill>
                        <a:schemeClr val="tx1"/>
                      </a:solidFill>
                      <a:prstDash val="solid"/>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solidFill>
                      <a:schemeClr val="tx1">
                        <a:lumMod val="50000"/>
                        <a:lumOff val="50000"/>
                      </a:schemeClr>
                    </a:solidFill>
                  </a:tcPr>
                </a:tc>
                <a:tc>
                  <a:txBody>
                    <a:bodyPr/>
                    <a:lstStyle/>
                    <a:p>
                      <a:pPr algn="ctr" rtl="0" fontAlgn="ctr"/>
                      <a:r>
                        <a:rPr lang="ru-KZ" sz="1000" b="0" i="0" u="none" strike="noStrike">
                          <a:solidFill>
                            <a:srgbClr val="000000"/>
                          </a:solidFill>
                          <a:effectLst/>
                          <a:latin typeface="Arial Narrow" panose="020B0606020202030204" pitchFamily="34" charset="0"/>
                        </a:rPr>
                        <a:t>5 977</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solidFill>
                      <a:schemeClr val="accent6">
                        <a:lumMod val="50000"/>
                        <a:alpha val="50000"/>
                      </a:schemeClr>
                    </a:solidFill>
                  </a:tcPr>
                </a:tc>
                <a:tc>
                  <a:txBody>
                    <a:bodyPr/>
                    <a:lstStyle/>
                    <a:p>
                      <a:pPr algn="ctr" rtl="0" fontAlgn="ctr"/>
                      <a:r>
                        <a:rPr lang="ru-KZ" sz="1000" b="0" i="0" u="none" strike="noStrike">
                          <a:solidFill>
                            <a:srgbClr val="000000"/>
                          </a:solidFill>
                          <a:effectLst/>
                          <a:latin typeface="Arial Narrow" panose="020B0606020202030204" pitchFamily="34" charset="0"/>
                        </a:rPr>
                        <a:t>7 146</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solidFill>
                      <a:schemeClr val="accent6">
                        <a:lumMod val="50000"/>
                        <a:alpha val="50000"/>
                      </a:schemeClr>
                    </a:solidFill>
                  </a:tcPr>
                </a:tc>
                <a:tc>
                  <a:txBody>
                    <a:bodyPr/>
                    <a:lstStyle/>
                    <a:p>
                      <a:pPr algn="ctr" rtl="0" fontAlgn="ctr"/>
                      <a:r>
                        <a:rPr lang="ru-KZ" sz="1000" b="0" i="0" u="none" strike="noStrike">
                          <a:solidFill>
                            <a:srgbClr val="000000"/>
                          </a:solidFill>
                          <a:effectLst/>
                          <a:latin typeface="Arial Narrow" panose="020B0606020202030204" pitchFamily="34" charset="0"/>
                        </a:rPr>
                        <a:t>8 553</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solidFill>
                      <a:schemeClr val="accent6">
                        <a:lumMod val="50000"/>
                        <a:alpha val="50000"/>
                      </a:schemeClr>
                    </a:solidFill>
                  </a:tcPr>
                </a:tc>
                <a:tc>
                  <a:txBody>
                    <a:bodyPr/>
                    <a:lstStyle/>
                    <a:p>
                      <a:pPr algn="ctr" rtl="0" fontAlgn="ctr"/>
                      <a:r>
                        <a:rPr lang="ru-KZ" sz="1000" b="1" i="0" u="none" strike="noStrike">
                          <a:solidFill>
                            <a:schemeClr val="bg1"/>
                          </a:solidFill>
                          <a:effectLst/>
                          <a:latin typeface="Arial Narrow" panose="020B0606020202030204" pitchFamily="34" charset="0"/>
                        </a:rPr>
                        <a:t>27 228</a:t>
                      </a:r>
                    </a:p>
                  </a:txBody>
                  <a:tcPr marL="9525" marR="9525" marT="9525" marB="0" anchor="ctr">
                    <a:lnL w="6350" cap="flat" cmpd="sng" algn="ctr">
                      <a:solidFill>
                        <a:schemeClr val="tx1"/>
                      </a:solidFill>
                      <a:prstDash val="sysDot"/>
                      <a:round/>
                      <a:headEnd type="none" w="med" len="med"/>
                      <a:tailEnd type="none" w="med" len="med"/>
                    </a:lnL>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solidFill>
                      <a:schemeClr val="accent6">
                        <a:lumMod val="50000"/>
                        <a:alpha val="80000"/>
                      </a:schemeClr>
                    </a:solidFill>
                  </a:tcPr>
                </a:tc>
                <a:extLst>
                  <a:ext uri="{0D108BD9-81ED-4DB2-BD59-A6C34878D82A}">
                    <a16:rowId xmlns:a16="http://schemas.microsoft.com/office/drawing/2014/main" val="1491222556"/>
                  </a:ext>
                </a:extLst>
              </a:tr>
              <a:tr h="225315">
                <a:tc>
                  <a:txBody>
                    <a:bodyPr/>
                    <a:lstStyle/>
                    <a:p>
                      <a:pPr>
                        <a:lnSpc>
                          <a:spcPct val="107000"/>
                        </a:lnSpc>
                        <a:spcAft>
                          <a:spcPts val="0"/>
                        </a:spcAft>
                      </a:pPr>
                      <a:r>
                        <a:rPr lang="ru-RU" sz="1200" dirty="0">
                          <a:solidFill>
                            <a:srgbClr val="000000"/>
                          </a:solidFill>
                          <a:effectLst/>
                          <a:latin typeface="Arial" panose="020B0604020202020204" pitchFamily="34" charset="0"/>
                          <a:ea typeface="Calibri" panose="020F0502020204030204" pitchFamily="34" charset="0"/>
                          <a:cs typeface="Arial" panose="020B0604020202020204" pitchFamily="34" charset="0"/>
                        </a:rPr>
                        <a:t>ПАВЛОДАР</a:t>
                      </a:r>
                      <a:endParaRPr lang="ru-RU" sz="1200" dirty="0">
                        <a:effectLst/>
                        <a:latin typeface="Arial" panose="020B0604020202020204" pitchFamily="34" charset="0"/>
                        <a:ea typeface="Calibri" panose="020F0502020204030204" pitchFamily="34" charset="0"/>
                        <a:cs typeface="Arial" panose="020B0604020202020204" pitchFamily="34" charset="0"/>
                      </a:endParaRPr>
                    </a:p>
                  </a:txBody>
                  <a:tcPr marL="68580" marR="68580" marT="0" marB="0" anchor="ctr">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noFill/>
                  </a:tcPr>
                </a:tc>
                <a:tc>
                  <a:txBody>
                    <a:bodyPr/>
                    <a:lstStyle/>
                    <a:p>
                      <a:pPr algn="ctr" rtl="0" fontAlgn="ctr"/>
                      <a:r>
                        <a:rPr lang="ru-KZ" sz="1000" b="0" i="0" u="none" strike="noStrike" dirty="0">
                          <a:solidFill>
                            <a:schemeClr val="bg1"/>
                          </a:solidFill>
                          <a:effectLst/>
                          <a:latin typeface="Arial Narrow" panose="020B0606020202030204" pitchFamily="34" charset="0"/>
                        </a:rPr>
                        <a:t>13 621</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solidFill>
                      <a:schemeClr val="tx1">
                        <a:lumMod val="50000"/>
                        <a:lumOff val="50000"/>
                      </a:schemeClr>
                    </a:solidFill>
                  </a:tcPr>
                </a:tc>
                <a:tc>
                  <a:txBody>
                    <a:bodyPr/>
                    <a:lstStyle/>
                    <a:p>
                      <a:pPr algn="ctr" rtl="0" fontAlgn="ctr"/>
                      <a:r>
                        <a:rPr lang="ru-KZ" sz="1000" b="0" i="0" u="none" strike="noStrike">
                          <a:solidFill>
                            <a:srgbClr val="000000"/>
                          </a:solidFill>
                          <a:effectLst/>
                          <a:latin typeface="Arial Narrow" panose="020B0606020202030204" pitchFamily="34" charset="0"/>
                        </a:rPr>
                        <a:t>15 108</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solidFill>
                      <a:srgbClr val="007F76">
                        <a:alpha val="50000"/>
                      </a:srgbClr>
                    </a:solidFill>
                  </a:tcPr>
                </a:tc>
                <a:tc>
                  <a:txBody>
                    <a:bodyPr/>
                    <a:lstStyle/>
                    <a:p>
                      <a:pPr algn="ctr" rtl="0" fontAlgn="ctr"/>
                      <a:r>
                        <a:rPr lang="ru-KZ" sz="1000" b="0" i="0" u="none" strike="noStrike">
                          <a:solidFill>
                            <a:srgbClr val="000000"/>
                          </a:solidFill>
                          <a:effectLst/>
                          <a:latin typeface="Arial Narrow" panose="020B0606020202030204" pitchFamily="34" charset="0"/>
                        </a:rPr>
                        <a:t>18 376</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solidFill>
                      <a:srgbClr val="007F76">
                        <a:alpha val="50000"/>
                      </a:srgbClr>
                    </a:solidFill>
                  </a:tcPr>
                </a:tc>
                <a:tc>
                  <a:txBody>
                    <a:bodyPr/>
                    <a:lstStyle/>
                    <a:p>
                      <a:pPr algn="ctr" rtl="0" fontAlgn="ctr"/>
                      <a:r>
                        <a:rPr lang="ru-KZ" sz="1000" b="0" i="0" u="none" strike="noStrike">
                          <a:solidFill>
                            <a:srgbClr val="000000"/>
                          </a:solidFill>
                          <a:effectLst/>
                          <a:latin typeface="Arial Narrow" panose="020B0606020202030204" pitchFamily="34" charset="0"/>
                        </a:rPr>
                        <a:t>19 780</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solidFill>
                      <a:srgbClr val="007F76">
                        <a:alpha val="50000"/>
                      </a:srgbClr>
                    </a:solidFill>
                  </a:tcPr>
                </a:tc>
                <a:tc>
                  <a:txBody>
                    <a:bodyPr/>
                    <a:lstStyle/>
                    <a:p>
                      <a:pPr algn="ctr" rtl="0" fontAlgn="ctr"/>
                      <a:r>
                        <a:rPr lang="ru-KZ" sz="1000" b="1" i="0" u="none" strike="noStrike" dirty="0">
                          <a:solidFill>
                            <a:schemeClr val="bg1"/>
                          </a:solidFill>
                          <a:effectLst/>
                          <a:latin typeface="Arial Narrow" panose="020B0606020202030204" pitchFamily="34" charset="0"/>
                        </a:rPr>
                        <a:t>66 885</a:t>
                      </a:r>
                    </a:p>
                  </a:txBody>
                  <a:tcPr marL="9525" marR="9525" marT="9525" marB="0" anchor="ctr">
                    <a:lnL w="6350" cap="flat" cmpd="sng" algn="ctr">
                      <a:solidFill>
                        <a:schemeClr val="tx1"/>
                      </a:solidFill>
                      <a:prstDash val="sysDot"/>
                      <a:round/>
                      <a:headEnd type="none" w="med" len="med"/>
                      <a:tailEnd type="none" w="med" len="med"/>
                    </a:lnL>
                    <a:lnR w="12700" cap="flat" cmpd="sng" algn="ctr">
                      <a:solidFill>
                        <a:schemeClr val="tx1"/>
                      </a:solidFill>
                      <a:prstDash val="solid"/>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solidFill>
                      <a:srgbClr val="007F76">
                        <a:alpha val="80000"/>
                      </a:srgbClr>
                    </a:solidFill>
                  </a:tcPr>
                </a:tc>
                <a:tc>
                  <a:txBody>
                    <a:bodyPr/>
                    <a:lstStyle/>
                    <a:p>
                      <a:pPr algn="ctr" rtl="0" fontAlgn="ctr"/>
                      <a:r>
                        <a:rPr lang="ru-KZ" sz="1000" b="0" i="0" u="none" strike="noStrike">
                          <a:solidFill>
                            <a:schemeClr val="bg1"/>
                          </a:solidFill>
                          <a:effectLst/>
                          <a:latin typeface="Arial Narrow" panose="020B0606020202030204" pitchFamily="34" charset="0"/>
                        </a:rPr>
                        <a:t>13 621</a:t>
                      </a:r>
                    </a:p>
                  </a:txBody>
                  <a:tcPr marL="9525" marR="9525" marT="9525" marB="0" anchor="ctr">
                    <a:lnL w="12700" cap="flat" cmpd="sng" algn="ctr">
                      <a:solidFill>
                        <a:schemeClr val="tx1"/>
                      </a:solidFill>
                      <a:prstDash val="solid"/>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solidFill>
                      <a:schemeClr val="tx1">
                        <a:lumMod val="50000"/>
                        <a:lumOff val="50000"/>
                      </a:schemeClr>
                    </a:solidFill>
                  </a:tcPr>
                </a:tc>
                <a:tc>
                  <a:txBody>
                    <a:bodyPr/>
                    <a:lstStyle/>
                    <a:p>
                      <a:pPr algn="ctr" rtl="0" fontAlgn="ctr"/>
                      <a:r>
                        <a:rPr lang="ru-KZ" sz="1000" b="0" i="0" u="none" strike="noStrike">
                          <a:solidFill>
                            <a:srgbClr val="000000"/>
                          </a:solidFill>
                          <a:effectLst/>
                          <a:latin typeface="Arial Narrow" panose="020B0606020202030204" pitchFamily="34" charset="0"/>
                        </a:rPr>
                        <a:t>16 046</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solidFill>
                      <a:schemeClr val="accent3">
                        <a:lumMod val="50000"/>
                        <a:alpha val="50000"/>
                      </a:schemeClr>
                    </a:solidFill>
                  </a:tcPr>
                </a:tc>
                <a:tc>
                  <a:txBody>
                    <a:bodyPr/>
                    <a:lstStyle/>
                    <a:p>
                      <a:pPr algn="ctr" rtl="0" fontAlgn="ctr"/>
                      <a:r>
                        <a:rPr lang="ru-KZ" sz="1000" b="0" i="0" u="none" strike="noStrike">
                          <a:solidFill>
                            <a:srgbClr val="000000"/>
                          </a:solidFill>
                          <a:effectLst/>
                          <a:latin typeface="Arial Narrow" panose="020B0606020202030204" pitchFamily="34" charset="0"/>
                        </a:rPr>
                        <a:t>18 718</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solidFill>
                      <a:schemeClr val="accent3">
                        <a:lumMod val="50000"/>
                        <a:alpha val="50000"/>
                      </a:schemeClr>
                    </a:solidFill>
                  </a:tcPr>
                </a:tc>
                <a:tc>
                  <a:txBody>
                    <a:bodyPr/>
                    <a:lstStyle/>
                    <a:p>
                      <a:pPr algn="ctr" rtl="0" fontAlgn="ctr"/>
                      <a:r>
                        <a:rPr lang="ru-KZ" sz="1000" b="0" i="0" u="none" strike="noStrike">
                          <a:solidFill>
                            <a:srgbClr val="000000"/>
                          </a:solidFill>
                          <a:effectLst/>
                          <a:latin typeface="Arial Narrow" panose="020B0606020202030204" pitchFamily="34" charset="0"/>
                        </a:rPr>
                        <a:t>20 428</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solidFill>
                      <a:schemeClr val="accent3">
                        <a:lumMod val="50000"/>
                        <a:alpha val="50000"/>
                      </a:schemeClr>
                    </a:solidFill>
                  </a:tcPr>
                </a:tc>
                <a:tc>
                  <a:txBody>
                    <a:bodyPr/>
                    <a:lstStyle/>
                    <a:p>
                      <a:pPr algn="ctr" rtl="0" fontAlgn="ctr"/>
                      <a:r>
                        <a:rPr lang="ru-KZ" sz="1000" b="1" i="0" u="none" strike="noStrike" dirty="0">
                          <a:solidFill>
                            <a:schemeClr val="bg1"/>
                          </a:solidFill>
                          <a:effectLst/>
                          <a:latin typeface="Arial Narrow" panose="020B0606020202030204" pitchFamily="34" charset="0"/>
                        </a:rPr>
                        <a:t>68 813</a:t>
                      </a:r>
                    </a:p>
                  </a:txBody>
                  <a:tcPr marL="9525" marR="9525" marT="9525" marB="0" anchor="ctr">
                    <a:lnL w="6350" cap="flat" cmpd="sng" algn="ctr">
                      <a:solidFill>
                        <a:schemeClr val="tx1"/>
                      </a:solidFill>
                      <a:prstDash val="sysDot"/>
                      <a:round/>
                      <a:headEnd type="none" w="med" len="med"/>
                      <a:tailEnd type="none" w="med" len="med"/>
                    </a:lnL>
                    <a:lnR w="12700" cap="flat" cmpd="sng" algn="ctr">
                      <a:solidFill>
                        <a:schemeClr val="tx1"/>
                      </a:solidFill>
                      <a:prstDash val="solid"/>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solidFill>
                      <a:schemeClr val="accent3">
                        <a:lumMod val="50000"/>
                        <a:alpha val="80000"/>
                      </a:schemeClr>
                    </a:solidFill>
                  </a:tcPr>
                </a:tc>
                <a:tc>
                  <a:txBody>
                    <a:bodyPr/>
                    <a:lstStyle/>
                    <a:p>
                      <a:pPr algn="ctr" rtl="0" fontAlgn="ctr"/>
                      <a:r>
                        <a:rPr lang="ru-KZ" sz="1000" b="0" i="0" u="none" strike="noStrike">
                          <a:solidFill>
                            <a:schemeClr val="bg1"/>
                          </a:solidFill>
                          <a:effectLst/>
                          <a:latin typeface="Arial Narrow" panose="020B0606020202030204" pitchFamily="34" charset="0"/>
                        </a:rPr>
                        <a:t>13 621</a:t>
                      </a:r>
                    </a:p>
                  </a:txBody>
                  <a:tcPr marL="9525" marR="9525" marT="9525" marB="0" anchor="ctr">
                    <a:lnL w="12700" cap="flat" cmpd="sng" algn="ctr">
                      <a:solidFill>
                        <a:schemeClr val="tx1"/>
                      </a:solidFill>
                      <a:prstDash val="solid"/>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solidFill>
                      <a:schemeClr val="tx1">
                        <a:lumMod val="50000"/>
                        <a:lumOff val="50000"/>
                      </a:schemeClr>
                    </a:solidFill>
                  </a:tcPr>
                </a:tc>
                <a:tc>
                  <a:txBody>
                    <a:bodyPr/>
                    <a:lstStyle/>
                    <a:p>
                      <a:pPr algn="ctr" rtl="0" fontAlgn="ctr"/>
                      <a:r>
                        <a:rPr lang="ru-KZ" sz="1000" b="0" i="0" u="none" strike="noStrike">
                          <a:solidFill>
                            <a:srgbClr val="000000"/>
                          </a:solidFill>
                          <a:effectLst/>
                          <a:latin typeface="Arial Narrow" panose="020B0606020202030204" pitchFamily="34" charset="0"/>
                        </a:rPr>
                        <a:t>14 665</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solidFill>
                      <a:schemeClr val="accent6">
                        <a:lumMod val="50000"/>
                        <a:alpha val="50000"/>
                      </a:schemeClr>
                    </a:solidFill>
                  </a:tcPr>
                </a:tc>
                <a:tc>
                  <a:txBody>
                    <a:bodyPr/>
                    <a:lstStyle/>
                    <a:p>
                      <a:pPr algn="ctr" rtl="0" fontAlgn="ctr"/>
                      <a:r>
                        <a:rPr lang="ru-KZ" sz="1000" b="0" i="0" u="none" strike="noStrike">
                          <a:solidFill>
                            <a:srgbClr val="000000"/>
                          </a:solidFill>
                          <a:effectLst/>
                          <a:latin typeface="Arial Narrow" panose="020B0606020202030204" pitchFamily="34" charset="0"/>
                        </a:rPr>
                        <a:t>17 410</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solidFill>
                      <a:schemeClr val="accent6">
                        <a:lumMod val="50000"/>
                        <a:alpha val="50000"/>
                      </a:schemeClr>
                    </a:solidFill>
                  </a:tcPr>
                </a:tc>
                <a:tc>
                  <a:txBody>
                    <a:bodyPr/>
                    <a:lstStyle/>
                    <a:p>
                      <a:pPr algn="ctr" rtl="0" fontAlgn="ctr"/>
                      <a:r>
                        <a:rPr lang="ru-KZ" sz="1000" b="0" i="0" u="none" strike="noStrike">
                          <a:solidFill>
                            <a:srgbClr val="000000"/>
                          </a:solidFill>
                          <a:effectLst/>
                          <a:latin typeface="Arial Narrow" panose="020B0606020202030204" pitchFamily="34" charset="0"/>
                        </a:rPr>
                        <a:t>19 913</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solidFill>
                      <a:schemeClr val="accent6">
                        <a:lumMod val="50000"/>
                        <a:alpha val="50000"/>
                      </a:schemeClr>
                    </a:solidFill>
                  </a:tcPr>
                </a:tc>
                <a:tc>
                  <a:txBody>
                    <a:bodyPr/>
                    <a:lstStyle/>
                    <a:p>
                      <a:pPr algn="ctr" rtl="0" fontAlgn="ctr"/>
                      <a:r>
                        <a:rPr lang="ru-KZ" sz="1000" b="1" i="0" u="none" strike="noStrike" dirty="0">
                          <a:solidFill>
                            <a:schemeClr val="bg1"/>
                          </a:solidFill>
                          <a:effectLst/>
                          <a:latin typeface="Arial Narrow" panose="020B0606020202030204" pitchFamily="34" charset="0"/>
                        </a:rPr>
                        <a:t>65 609</a:t>
                      </a:r>
                    </a:p>
                  </a:txBody>
                  <a:tcPr marL="9525" marR="9525" marT="9525" marB="0" anchor="ctr">
                    <a:lnL w="6350" cap="flat" cmpd="sng" algn="ctr">
                      <a:solidFill>
                        <a:schemeClr val="tx1"/>
                      </a:solidFill>
                      <a:prstDash val="sysDot"/>
                      <a:round/>
                      <a:headEnd type="none" w="med" len="med"/>
                      <a:tailEnd type="none" w="med" len="med"/>
                    </a:lnL>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solidFill>
                      <a:schemeClr val="accent6">
                        <a:lumMod val="50000"/>
                        <a:alpha val="80000"/>
                      </a:schemeClr>
                    </a:solidFill>
                  </a:tcPr>
                </a:tc>
                <a:extLst>
                  <a:ext uri="{0D108BD9-81ED-4DB2-BD59-A6C34878D82A}">
                    <a16:rowId xmlns:a16="http://schemas.microsoft.com/office/drawing/2014/main" val="2078640434"/>
                  </a:ext>
                </a:extLst>
              </a:tr>
              <a:tr h="225315">
                <a:tc>
                  <a:txBody>
                    <a:bodyPr/>
                    <a:lstStyle/>
                    <a:p>
                      <a:pPr>
                        <a:lnSpc>
                          <a:spcPct val="107000"/>
                        </a:lnSpc>
                        <a:spcAft>
                          <a:spcPts val="0"/>
                        </a:spcAft>
                      </a:pPr>
                      <a:r>
                        <a:rPr lang="ru-RU" sz="1200" dirty="0">
                          <a:solidFill>
                            <a:srgbClr val="000000"/>
                          </a:solidFill>
                          <a:effectLst/>
                          <a:latin typeface="Arial" panose="020B0604020202020204" pitchFamily="34" charset="0"/>
                          <a:ea typeface="Calibri" panose="020F0502020204030204" pitchFamily="34" charset="0"/>
                          <a:cs typeface="Arial" panose="020B0604020202020204" pitchFamily="34" charset="0"/>
                        </a:rPr>
                        <a:t>С.-ҚАЗАҚСТАН</a:t>
                      </a:r>
                      <a:endParaRPr lang="ru-RU" sz="1200" dirty="0">
                        <a:effectLst/>
                        <a:latin typeface="Arial" panose="020B0604020202020204" pitchFamily="34" charset="0"/>
                        <a:ea typeface="Calibri" panose="020F0502020204030204" pitchFamily="34" charset="0"/>
                        <a:cs typeface="Arial" panose="020B0604020202020204" pitchFamily="34" charset="0"/>
                      </a:endParaRPr>
                    </a:p>
                  </a:txBody>
                  <a:tcPr marL="68580" marR="68580" marT="0" marB="0" anchor="ctr">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solidFill>
                      <a:schemeClr val="bg1">
                        <a:lumMod val="95000"/>
                      </a:schemeClr>
                    </a:solidFill>
                  </a:tcPr>
                </a:tc>
                <a:tc>
                  <a:txBody>
                    <a:bodyPr/>
                    <a:lstStyle/>
                    <a:p>
                      <a:pPr algn="ctr" rtl="0" fontAlgn="ctr"/>
                      <a:r>
                        <a:rPr lang="ru-KZ" sz="1000" b="0" i="0" u="none" strike="noStrike">
                          <a:solidFill>
                            <a:schemeClr val="bg1"/>
                          </a:solidFill>
                          <a:effectLst/>
                          <a:latin typeface="Arial Narrow" panose="020B0606020202030204" pitchFamily="34" charset="0"/>
                        </a:rPr>
                        <a:t>6 632</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solidFill>
                      <a:schemeClr val="tx1">
                        <a:lumMod val="50000"/>
                        <a:lumOff val="50000"/>
                      </a:schemeClr>
                    </a:solidFill>
                  </a:tcPr>
                </a:tc>
                <a:tc>
                  <a:txBody>
                    <a:bodyPr/>
                    <a:lstStyle/>
                    <a:p>
                      <a:pPr algn="ctr" rtl="0" fontAlgn="ctr"/>
                      <a:r>
                        <a:rPr lang="ru-KZ" sz="1000" b="0" i="0" u="none" strike="noStrike">
                          <a:solidFill>
                            <a:srgbClr val="000000"/>
                          </a:solidFill>
                          <a:effectLst/>
                          <a:latin typeface="Arial Narrow" panose="020B0606020202030204" pitchFamily="34" charset="0"/>
                        </a:rPr>
                        <a:t>7 506</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solidFill>
                      <a:srgbClr val="007F76">
                        <a:alpha val="50000"/>
                      </a:srgbClr>
                    </a:solidFill>
                  </a:tcPr>
                </a:tc>
                <a:tc>
                  <a:txBody>
                    <a:bodyPr/>
                    <a:lstStyle/>
                    <a:p>
                      <a:pPr algn="ctr" rtl="0" fontAlgn="ctr"/>
                      <a:r>
                        <a:rPr lang="ru-KZ" sz="1000" b="0" i="0" u="none" strike="noStrike">
                          <a:solidFill>
                            <a:srgbClr val="000000"/>
                          </a:solidFill>
                          <a:effectLst/>
                          <a:latin typeface="Arial Narrow" panose="020B0606020202030204" pitchFamily="34" charset="0"/>
                        </a:rPr>
                        <a:t>11 273</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solidFill>
                      <a:srgbClr val="007F76">
                        <a:alpha val="50000"/>
                      </a:srgbClr>
                    </a:solidFill>
                  </a:tcPr>
                </a:tc>
                <a:tc>
                  <a:txBody>
                    <a:bodyPr/>
                    <a:lstStyle/>
                    <a:p>
                      <a:pPr algn="ctr" rtl="0" fontAlgn="ctr"/>
                      <a:r>
                        <a:rPr lang="ru-KZ" sz="1000" b="0" i="0" u="none" strike="noStrike">
                          <a:solidFill>
                            <a:srgbClr val="000000"/>
                          </a:solidFill>
                          <a:effectLst/>
                          <a:latin typeface="Arial Narrow" panose="020B0606020202030204" pitchFamily="34" charset="0"/>
                        </a:rPr>
                        <a:t>10 454</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solidFill>
                      <a:srgbClr val="007F76">
                        <a:alpha val="50000"/>
                      </a:srgbClr>
                    </a:solidFill>
                  </a:tcPr>
                </a:tc>
                <a:tc>
                  <a:txBody>
                    <a:bodyPr/>
                    <a:lstStyle/>
                    <a:p>
                      <a:pPr algn="ctr" rtl="0" fontAlgn="ctr"/>
                      <a:r>
                        <a:rPr lang="ru-KZ" sz="1000" b="1" i="0" u="none" strike="noStrike" dirty="0">
                          <a:solidFill>
                            <a:schemeClr val="bg1"/>
                          </a:solidFill>
                          <a:effectLst/>
                          <a:latin typeface="Arial Narrow" panose="020B0606020202030204" pitchFamily="34" charset="0"/>
                        </a:rPr>
                        <a:t>35 865</a:t>
                      </a:r>
                    </a:p>
                  </a:txBody>
                  <a:tcPr marL="9525" marR="9525" marT="9525" marB="0" anchor="ctr">
                    <a:lnL w="6350" cap="flat" cmpd="sng" algn="ctr">
                      <a:solidFill>
                        <a:schemeClr val="tx1"/>
                      </a:solidFill>
                      <a:prstDash val="sysDot"/>
                      <a:round/>
                      <a:headEnd type="none" w="med" len="med"/>
                      <a:tailEnd type="none" w="med" len="med"/>
                    </a:lnL>
                    <a:lnR w="12700" cap="flat" cmpd="sng" algn="ctr">
                      <a:solidFill>
                        <a:schemeClr val="tx1"/>
                      </a:solidFill>
                      <a:prstDash val="solid"/>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solidFill>
                      <a:srgbClr val="007F76">
                        <a:alpha val="80000"/>
                      </a:srgbClr>
                    </a:solidFill>
                  </a:tcPr>
                </a:tc>
                <a:tc>
                  <a:txBody>
                    <a:bodyPr/>
                    <a:lstStyle/>
                    <a:p>
                      <a:pPr algn="ctr" rtl="0" fontAlgn="ctr"/>
                      <a:r>
                        <a:rPr lang="ru-KZ" sz="1000" b="0" i="0" u="none" strike="noStrike">
                          <a:solidFill>
                            <a:schemeClr val="bg1"/>
                          </a:solidFill>
                          <a:effectLst/>
                          <a:latin typeface="Arial Narrow" panose="020B0606020202030204" pitchFamily="34" charset="0"/>
                        </a:rPr>
                        <a:t>6 632</a:t>
                      </a:r>
                    </a:p>
                  </a:txBody>
                  <a:tcPr marL="9525" marR="9525" marT="9525" marB="0" anchor="ctr">
                    <a:lnL w="12700" cap="flat" cmpd="sng" algn="ctr">
                      <a:solidFill>
                        <a:schemeClr val="tx1"/>
                      </a:solidFill>
                      <a:prstDash val="solid"/>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solidFill>
                      <a:schemeClr val="tx1">
                        <a:lumMod val="50000"/>
                        <a:lumOff val="50000"/>
                      </a:schemeClr>
                    </a:solidFill>
                  </a:tcPr>
                </a:tc>
                <a:tc>
                  <a:txBody>
                    <a:bodyPr/>
                    <a:lstStyle/>
                    <a:p>
                      <a:pPr algn="ctr" rtl="0" fontAlgn="ctr"/>
                      <a:r>
                        <a:rPr lang="ru-KZ" sz="1000" b="0" i="0" u="none" strike="noStrike">
                          <a:solidFill>
                            <a:srgbClr val="000000"/>
                          </a:solidFill>
                          <a:effectLst/>
                          <a:latin typeface="Arial Narrow" panose="020B0606020202030204" pitchFamily="34" charset="0"/>
                        </a:rPr>
                        <a:t>7 825</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solidFill>
                      <a:schemeClr val="accent3">
                        <a:lumMod val="50000"/>
                        <a:alpha val="50000"/>
                      </a:schemeClr>
                    </a:solidFill>
                  </a:tcPr>
                </a:tc>
                <a:tc>
                  <a:txBody>
                    <a:bodyPr/>
                    <a:lstStyle/>
                    <a:p>
                      <a:pPr algn="ctr" rtl="0" fontAlgn="ctr"/>
                      <a:r>
                        <a:rPr lang="ru-KZ" sz="1000" b="0" i="0" u="none" strike="noStrike">
                          <a:solidFill>
                            <a:srgbClr val="000000"/>
                          </a:solidFill>
                          <a:effectLst/>
                          <a:latin typeface="Arial Narrow" panose="020B0606020202030204" pitchFamily="34" charset="0"/>
                        </a:rPr>
                        <a:t>10 932</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solidFill>
                      <a:schemeClr val="accent3">
                        <a:lumMod val="50000"/>
                        <a:alpha val="50000"/>
                      </a:schemeClr>
                    </a:solidFill>
                  </a:tcPr>
                </a:tc>
                <a:tc>
                  <a:txBody>
                    <a:bodyPr/>
                    <a:lstStyle/>
                    <a:p>
                      <a:pPr algn="ctr" rtl="0" fontAlgn="ctr"/>
                      <a:r>
                        <a:rPr lang="ru-KZ" sz="1000" b="0" i="0" u="none" strike="noStrike">
                          <a:solidFill>
                            <a:srgbClr val="000000"/>
                          </a:solidFill>
                          <a:effectLst/>
                          <a:latin typeface="Arial Narrow" panose="020B0606020202030204" pitchFamily="34" charset="0"/>
                        </a:rPr>
                        <a:t>10 245</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solidFill>
                      <a:schemeClr val="accent3">
                        <a:lumMod val="50000"/>
                        <a:alpha val="50000"/>
                      </a:schemeClr>
                    </a:solidFill>
                  </a:tcPr>
                </a:tc>
                <a:tc>
                  <a:txBody>
                    <a:bodyPr/>
                    <a:lstStyle/>
                    <a:p>
                      <a:pPr algn="ctr" rtl="0" fontAlgn="ctr"/>
                      <a:r>
                        <a:rPr lang="ru-KZ" sz="1000" b="1" i="0" u="none" strike="noStrike">
                          <a:solidFill>
                            <a:schemeClr val="bg1"/>
                          </a:solidFill>
                          <a:effectLst/>
                          <a:latin typeface="Arial Narrow" panose="020B0606020202030204" pitchFamily="34" charset="0"/>
                        </a:rPr>
                        <a:t>35 634</a:t>
                      </a:r>
                    </a:p>
                  </a:txBody>
                  <a:tcPr marL="9525" marR="9525" marT="9525" marB="0" anchor="ctr">
                    <a:lnL w="6350" cap="flat" cmpd="sng" algn="ctr">
                      <a:solidFill>
                        <a:schemeClr val="tx1"/>
                      </a:solidFill>
                      <a:prstDash val="sysDot"/>
                      <a:round/>
                      <a:headEnd type="none" w="med" len="med"/>
                      <a:tailEnd type="none" w="med" len="med"/>
                    </a:lnL>
                    <a:lnR w="12700" cap="flat" cmpd="sng" algn="ctr">
                      <a:solidFill>
                        <a:schemeClr val="tx1"/>
                      </a:solidFill>
                      <a:prstDash val="solid"/>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solidFill>
                      <a:schemeClr val="accent3">
                        <a:lumMod val="50000"/>
                        <a:alpha val="80000"/>
                      </a:schemeClr>
                    </a:solidFill>
                  </a:tcPr>
                </a:tc>
                <a:tc>
                  <a:txBody>
                    <a:bodyPr/>
                    <a:lstStyle/>
                    <a:p>
                      <a:pPr algn="ctr" rtl="0" fontAlgn="ctr"/>
                      <a:r>
                        <a:rPr lang="ru-KZ" sz="1000" b="0" i="0" u="none" strike="noStrike">
                          <a:solidFill>
                            <a:schemeClr val="bg1"/>
                          </a:solidFill>
                          <a:effectLst/>
                          <a:latin typeface="Arial Narrow" panose="020B0606020202030204" pitchFamily="34" charset="0"/>
                        </a:rPr>
                        <a:t>6 632</a:t>
                      </a:r>
                    </a:p>
                  </a:txBody>
                  <a:tcPr marL="9525" marR="9525" marT="9525" marB="0" anchor="ctr">
                    <a:lnL w="12700" cap="flat" cmpd="sng" algn="ctr">
                      <a:solidFill>
                        <a:schemeClr val="tx1"/>
                      </a:solidFill>
                      <a:prstDash val="solid"/>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solidFill>
                      <a:schemeClr val="tx1">
                        <a:lumMod val="50000"/>
                        <a:lumOff val="50000"/>
                      </a:schemeClr>
                    </a:solidFill>
                  </a:tcPr>
                </a:tc>
                <a:tc>
                  <a:txBody>
                    <a:bodyPr/>
                    <a:lstStyle/>
                    <a:p>
                      <a:pPr algn="ctr" rtl="0" fontAlgn="ctr"/>
                      <a:r>
                        <a:rPr lang="ru-KZ" sz="1000" b="0" i="0" u="none" strike="noStrike" dirty="0">
                          <a:solidFill>
                            <a:srgbClr val="000000"/>
                          </a:solidFill>
                          <a:effectLst/>
                          <a:latin typeface="Arial Narrow" panose="020B0606020202030204" pitchFamily="34" charset="0"/>
                        </a:rPr>
                        <a:t>7 502</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solidFill>
                      <a:schemeClr val="accent6">
                        <a:lumMod val="50000"/>
                        <a:alpha val="50000"/>
                      </a:schemeClr>
                    </a:solidFill>
                  </a:tcPr>
                </a:tc>
                <a:tc>
                  <a:txBody>
                    <a:bodyPr/>
                    <a:lstStyle/>
                    <a:p>
                      <a:pPr algn="ctr" rtl="0" fontAlgn="ctr"/>
                      <a:r>
                        <a:rPr lang="ru-KZ" sz="1000" b="0" i="0" u="none" strike="noStrike">
                          <a:solidFill>
                            <a:srgbClr val="000000"/>
                          </a:solidFill>
                          <a:effectLst/>
                          <a:latin typeface="Arial Narrow" panose="020B0606020202030204" pitchFamily="34" charset="0"/>
                        </a:rPr>
                        <a:t>11 210</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solidFill>
                      <a:schemeClr val="accent6">
                        <a:lumMod val="50000"/>
                        <a:alpha val="50000"/>
                      </a:schemeClr>
                    </a:solidFill>
                  </a:tcPr>
                </a:tc>
                <a:tc>
                  <a:txBody>
                    <a:bodyPr/>
                    <a:lstStyle/>
                    <a:p>
                      <a:pPr algn="ctr" rtl="0" fontAlgn="ctr"/>
                      <a:r>
                        <a:rPr lang="ru-KZ" sz="1000" b="0" i="0" u="none" strike="noStrike">
                          <a:solidFill>
                            <a:srgbClr val="000000"/>
                          </a:solidFill>
                          <a:effectLst/>
                          <a:latin typeface="Arial Narrow" panose="020B0606020202030204" pitchFamily="34" charset="0"/>
                        </a:rPr>
                        <a:t>10 135</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solidFill>
                      <a:schemeClr val="accent6">
                        <a:lumMod val="50000"/>
                        <a:alpha val="50000"/>
                      </a:schemeClr>
                    </a:solidFill>
                  </a:tcPr>
                </a:tc>
                <a:tc>
                  <a:txBody>
                    <a:bodyPr/>
                    <a:lstStyle/>
                    <a:p>
                      <a:pPr algn="ctr" rtl="0" fontAlgn="ctr"/>
                      <a:r>
                        <a:rPr lang="ru-KZ" sz="1000" b="1" i="0" u="none" strike="noStrike" dirty="0">
                          <a:solidFill>
                            <a:schemeClr val="bg1"/>
                          </a:solidFill>
                          <a:effectLst/>
                          <a:latin typeface="Arial Narrow" panose="020B0606020202030204" pitchFamily="34" charset="0"/>
                        </a:rPr>
                        <a:t>35 479</a:t>
                      </a:r>
                    </a:p>
                  </a:txBody>
                  <a:tcPr marL="9525" marR="9525" marT="9525" marB="0" anchor="ctr">
                    <a:lnL w="6350" cap="flat" cmpd="sng" algn="ctr">
                      <a:solidFill>
                        <a:schemeClr val="tx1"/>
                      </a:solidFill>
                      <a:prstDash val="sysDot"/>
                      <a:round/>
                      <a:headEnd type="none" w="med" len="med"/>
                      <a:tailEnd type="none" w="med" len="med"/>
                    </a:lnL>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solidFill>
                      <a:schemeClr val="accent6">
                        <a:lumMod val="50000"/>
                        <a:alpha val="80000"/>
                      </a:schemeClr>
                    </a:solidFill>
                  </a:tcPr>
                </a:tc>
                <a:extLst>
                  <a:ext uri="{0D108BD9-81ED-4DB2-BD59-A6C34878D82A}">
                    <a16:rowId xmlns:a16="http://schemas.microsoft.com/office/drawing/2014/main" val="3390764268"/>
                  </a:ext>
                </a:extLst>
              </a:tr>
              <a:tr h="225315">
                <a:tc>
                  <a:txBody>
                    <a:bodyPr/>
                    <a:lstStyle/>
                    <a:p>
                      <a:pPr>
                        <a:lnSpc>
                          <a:spcPct val="107000"/>
                        </a:lnSpc>
                        <a:spcAft>
                          <a:spcPts val="0"/>
                        </a:spcAft>
                      </a:pPr>
                      <a:r>
                        <a:rPr lang="ru-RU" sz="1200" dirty="0">
                          <a:solidFill>
                            <a:srgbClr val="000000"/>
                          </a:solidFill>
                          <a:effectLst/>
                          <a:latin typeface="Arial" panose="020B0604020202020204" pitchFamily="34" charset="0"/>
                          <a:ea typeface="Calibri" panose="020F0502020204030204" pitchFamily="34" charset="0"/>
                          <a:cs typeface="Arial" panose="020B0604020202020204" pitchFamily="34" charset="0"/>
                        </a:rPr>
                        <a:t>ТҮРКІСТАН</a:t>
                      </a:r>
                      <a:endParaRPr lang="ru-RU" sz="1200" dirty="0">
                        <a:effectLst/>
                        <a:latin typeface="Arial" panose="020B0604020202020204" pitchFamily="34" charset="0"/>
                        <a:ea typeface="Calibri" panose="020F0502020204030204" pitchFamily="34" charset="0"/>
                        <a:cs typeface="Arial" panose="020B0604020202020204" pitchFamily="34" charset="0"/>
                      </a:endParaRPr>
                    </a:p>
                  </a:txBody>
                  <a:tcPr marL="68580" marR="68580" marT="0" marB="0" anchor="ctr">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noFill/>
                  </a:tcPr>
                </a:tc>
                <a:tc>
                  <a:txBody>
                    <a:bodyPr/>
                    <a:lstStyle/>
                    <a:p>
                      <a:pPr algn="ctr" rtl="0" fontAlgn="ctr"/>
                      <a:r>
                        <a:rPr lang="ru-KZ" sz="1000" b="0" i="0" u="none" strike="noStrike" dirty="0">
                          <a:solidFill>
                            <a:schemeClr val="bg1"/>
                          </a:solidFill>
                          <a:effectLst/>
                          <a:latin typeface="Arial Narrow" panose="020B0606020202030204" pitchFamily="34" charset="0"/>
                        </a:rPr>
                        <a:t>15 276</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solidFill>
                      <a:schemeClr val="tx1">
                        <a:lumMod val="50000"/>
                        <a:lumOff val="50000"/>
                      </a:schemeClr>
                    </a:solidFill>
                  </a:tcPr>
                </a:tc>
                <a:tc>
                  <a:txBody>
                    <a:bodyPr/>
                    <a:lstStyle/>
                    <a:p>
                      <a:pPr algn="ctr" rtl="0" fontAlgn="ctr"/>
                      <a:r>
                        <a:rPr lang="ru-KZ" sz="1000" b="0" i="0" u="none" strike="noStrike">
                          <a:solidFill>
                            <a:srgbClr val="000000"/>
                          </a:solidFill>
                          <a:effectLst/>
                          <a:latin typeface="Arial Narrow" panose="020B0606020202030204" pitchFamily="34" charset="0"/>
                        </a:rPr>
                        <a:t>11 009</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solidFill>
                      <a:srgbClr val="007F76">
                        <a:alpha val="50000"/>
                      </a:srgbClr>
                    </a:solidFill>
                  </a:tcPr>
                </a:tc>
                <a:tc>
                  <a:txBody>
                    <a:bodyPr/>
                    <a:lstStyle/>
                    <a:p>
                      <a:pPr algn="ctr" rtl="0" fontAlgn="ctr"/>
                      <a:r>
                        <a:rPr lang="ru-KZ" sz="1000" b="0" i="0" u="none" strike="noStrike">
                          <a:solidFill>
                            <a:srgbClr val="000000"/>
                          </a:solidFill>
                          <a:effectLst/>
                          <a:latin typeface="Arial Narrow" panose="020B0606020202030204" pitchFamily="34" charset="0"/>
                        </a:rPr>
                        <a:t>13 170</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solidFill>
                      <a:srgbClr val="007F76">
                        <a:alpha val="50000"/>
                      </a:srgbClr>
                    </a:solidFill>
                  </a:tcPr>
                </a:tc>
                <a:tc>
                  <a:txBody>
                    <a:bodyPr/>
                    <a:lstStyle/>
                    <a:p>
                      <a:pPr algn="ctr" rtl="0" fontAlgn="ctr"/>
                      <a:r>
                        <a:rPr lang="ru-KZ" sz="1000" b="0" i="0" u="none" strike="noStrike">
                          <a:solidFill>
                            <a:srgbClr val="000000"/>
                          </a:solidFill>
                          <a:effectLst/>
                          <a:latin typeface="Arial Narrow" panose="020B0606020202030204" pitchFamily="34" charset="0"/>
                        </a:rPr>
                        <a:t>21 447</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solidFill>
                      <a:srgbClr val="007F76">
                        <a:alpha val="50000"/>
                      </a:srgbClr>
                    </a:solidFill>
                  </a:tcPr>
                </a:tc>
                <a:tc>
                  <a:txBody>
                    <a:bodyPr/>
                    <a:lstStyle/>
                    <a:p>
                      <a:pPr algn="ctr" rtl="0" fontAlgn="ctr"/>
                      <a:r>
                        <a:rPr lang="ru-KZ" sz="1000" b="1" i="0" u="none" strike="noStrike" dirty="0">
                          <a:solidFill>
                            <a:schemeClr val="bg1"/>
                          </a:solidFill>
                          <a:effectLst/>
                          <a:latin typeface="Arial Narrow" panose="020B0606020202030204" pitchFamily="34" charset="0"/>
                        </a:rPr>
                        <a:t>60 902</a:t>
                      </a:r>
                    </a:p>
                  </a:txBody>
                  <a:tcPr marL="9525" marR="9525" marT="9525" marB="0" anchor="ctr">
                    <a:lnL w="6350" cap="flat" cmpd="sng" algn="ctr">
                      <a:solidFill>
                        <a:schemeClr val="tx1"/>
                      </a:solidFill>
                      <a:prstDash val="sysDot"/>
                      <a:round/>
                      <a:headEnd type="none" w="med" len="med"/>
                      <a:tailEnd type="none" w="med" len="med"/>
                    </a:lnL>
                    <a:lnR w="12700" cap="flat" cmpd="sng" algn="ctr">
                      <a:solidFill>
                        <a:schemeClr val="tx1"/>
                      </a:solidFill>
                      <a:prstDash val="solid"/>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solidFill>
                      <a:srgbClr val="007F76">
                        <a:alpha val="80000"/>
                      </a:srgbClr>
                    </a:solidFill>
                  </a:tcPr>
                </a:tc>
                <a:tc>
                  <a:txBody>
                    <a:bodyPr/>
                    <a:lstStyle/>
                    <a:p>
                      <a:pPr algn="ctr" rtl="0" fontAlgn="ctr"/>
                      <a:r>
                        <a:rPr lang="ru-KZ" sz="1000" b="0" i="0" u="none" strike="noStrike" dirty="0">
                          <a:solidFill>
                            <a:schemeClr val="bg1"/>
                          </a:solidFill>
                          <a:effectLst/>
                          <a:latin typeface="Arial Narrow" panose="020B0606020202030204" pitchFamily="34" charset="0"/>
                        </a:rPr>
                        <a:t>15 276</a:t>
                      </a:r>
                    </a:p>
                  </a:txBody>
                  <a:tcPr marL="9525" marR="9525" marT="9525" marB="0" anchor="ctr">
                    <a:lnL w="12700" cap="flat" cmpd="sng" algn="ctr">
                      <a:solidFill>
                        <a:schemeClr val="tx1"/>
                      </a:solidFill>
                      <a:prstDash val="solid"/>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solidFill>
                      <a:schemeClr val="tx1">
                        <a:lumMod val="50000"/>
                        <a:lumOff val="50000"/>
                      </a:schemeClr>
                    </a:solidFill>
                  </a:tcPr>
                </a:tc>
                <a:tc>
                  <a:txBody>
                    <a:bodyPr/>
                    <a:lstStyle/>
                    <a:p>
                      <a:pPr algn="ctr" rtl="0" fontAlgn="ctr"/>
                      <a:r>
                        <a:rPr lang="ru-KZ" sz="1000" b="0" i="0" u="none" strike="noStrike">
                          <a:solidFill>
                            <a:srgbClr val="000000"/>
                          </a:solidFill>
                          <a:effectLst/>
                          <a:latin typeface="Arial Narrow" panose="020B0606020202030204" pitchFamily="34" charset="0"/>
                        </a:rPr>
                        <a:t>12 270</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solidFill>
                      <a:schemeClr val="accent3">
                        <a:lumMod val="50000"/>
                        <a:alpha val="50000"/>
                      </a:schemeClr>
                    </a:solidFill>
                  </a:tcPr>
                </a:tc>
                <a:tc>
                  <a:txBody>
                    <a:bodyPr/>
                    <a:lstStyle/>
                    <a:p>
                      <a:pPr algn="ctr" rtl="0" fontAlgn="ctr"/>
                      <a:r>
                        <a:rPr lang="ru-KZ" sz="1000" b="0" i="0" u="none" strike="noStrike">
                          <a:solidFill>
                            <a:srgbClr val="000000"/>
                          </a:solidFill>
                          <a:effectLst/>
                          <a:latin typeface="Arial Narrow" panose="020B0606020202030204" pitchFamily="34" charset="0"/>
                        </a:rPr>
                        <a:t>16 213</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solidFill>
                      <a:schemeClr val="accent3">
                        <a:lumMod val="50000"/>
                        <a:alpha val="50000"/>
                      </a:schemeClr>
                    </a:solidFill>
                  </a:tcPr>
                </a:tc>
                <a:tc>
                  <a:txBody>
                    <a:bodyPr/>
                    <a:lstStyle/>
                    <a:p>
                      <a:pPr algn="ctr" rtl="0" fontAlgn="ctr"/>
                      <a:r>
                        <a:rPr lang="ru-KZ" sz="1000" b="0" i="0" u="none" strike="noStrike">
                          <a:solidFill>
                            <a:srgbClr val="000000"/>
                          </a:solidFill>
                          <a:effectLst/>
                          <a:latin typeface="Arial Narrow" panose="020B0606020202030204" pitchFamily="34" charset="0"/>
                        </a:rPr>
                        <a:t>22 241</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solidFill>
                      <a:schemeClr val="accent3">
                        <a:lumMod val="50000"/>
                        <a:alpha val="50000"/>
                      </a:schemeClr>
                    </a:solidFill>
                  </a:tcPr>
                </a:tc>
                <a:tc>
                  <a:txBody>
                    <a:bodyPr/>
                    <a:lstStyle/>
                    <a:p>
                      <a:pPr algn="ctr" rtl="0" fontAlgn="ctr"/>
                      <a:r>
                        <a:rPr lang="ru-KZ" sz="1000" b="1" i="0" u="none" strike="noStrike" dirty="0">
                          <a:solidFill>
                            <a:schemeClr val="bg1"/>
                          </a:solidFill>
                          <a:effectLst/>
                          <a:latin typeface="Arial Narrow" panose="020B0606020202030204" pitchFamily="34" charset="0"/>
                        </a:rPr>
                        <a:t>66 000</a:t>
                      </a:r>
                    </a:p>
                  </a:txBody>
                  <a:tcPr marL="9525" marR="9525" marT="9525" marB="0" anchor="ctr">
                    <a:lnL w="6350" cap="flat" cmpd="sng" algn="ctr">
                      <a:solidFill>
                        <a:schemeClr val="tx1"/>
                      </a:solidFill>
                      <a:prstDash val="sysDot"/>
                      <a:round/>
                      <a:headEnd type="none" w="med" len="med"/>
                      <a:tailEnd type="none" w="med" len="med"/>
                    </a:lnL>
                    <a:lnR w="12700" cap="flat" cmpd="sng" algn="ctr">
                      <a:solidFill>
                        <a:schemeClr val="tx1"/>
                      </a:solidFill>
                      <a:prstDash val="solid"/>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solidFill>
                      <a:schemeClr val="accent3">
                        <a:lumMod val="50000"/>
                        <a:alpha val="80000"/>
                      </a:schemeClr>
                    </a:solidFill>
                  </a:tcPr>
                </a:tc>
                <a:tc>
                  <a:txBody>
                    <a:bodyPr/>
                    <a:lstStyle/>
                    <a:p>
                      <a:pPr algn="ctr" rtl="0" fontAlgn="ctr"/>
                      <a:r>
                        <a:rPr lang="ru-KZ" sz="1000" b="0" i="0" u="none" strike="noStrike">
                          <a:solidFill>
                            <a:schemeClr val="bg1"/>
                          </a:solidFill>
                          <a:effectLst/>
                          <a:latin typeface="Arial Narrow" panose="020B0606020202030204" pitchFamily="34" charset="0"/>
                        </a:rPr>
                        <a:t>15 276</a:t>
                      </a:r>
                    </a:p>
                  </a:txBody>
                  <a:tcPr marL="9525" marR="9525" marT="9525" marB="0" anchor="ctr">
                    <a:lnL w="12700" cap="flat" cmpd="sng" algn="ctr">
                      <a:solidFill>
                        <a:schemeClr val="tx1"/>
                      </a:solidFill>
                      <a:prstDash val="solid"/>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solidFill>
                      <a:schemeClr val="tx1">
                        <a:lumMod val="50000"/>
                        <a:lumOff val="50000"/>
                      </a:schemeClr>
                    </a:solidFill>
                  </a:tcPr>
                </a:tc>
                <a:tc>
                  <a:txBody>
                    <a:bodyPr/>
                    <a:lstStyle/>
                    <a:p>
                      <a:pPr algn="ctr" rtl="0" fontAlgn="ctr"/>
                      <a:r>
                        <a:rPr lang="ru-KZ" sz="1000" b="0" i="0" u="none" strike="noStrike">
                          <a:solidFill>
                            <a:srgbClr val="000000"/>
                          </a:solidFill>
                          <a:effectLst/>
                          <a:latin typeface="Arial Narrow" panose="020B0606020202030204" pitchFamily="34" charset="0"/>
                        </a:rPr>
                        <a:t>10 030</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solidFill>
                      <a:schemeClr val="accent6">
                        <a:lumMod val="50000"/>
                        <a:alpha val="50000"/>
                      </a:schemeClr>
                    </a:solidFill>
                  </a:tcPr>
                </a:tc>
                <a:tc>
                  <a:txBody>
                    <a:bodyPr/>
                    <a:lstStyle/>
                    <a:p>
                      <a:pPr algn="ctr" rtl="0" fontAlgn="ctr"/>
                      <a:r>
                        <a:rPr lang="ru-KZ" sz="1000" b="0" i="0" u="none" strike="noStrike">
                          <a:solidFill>
                            <a:srgbClr val="000000"/>
                          </a:solidFill>
                          <a:effectLst/>
                          <a:latin typeface="Arial Narrow" panose="020B0606020202030204" pitchFamily="34" charset="0"/>
                        </a:rPr>
                        <a:t>11 998</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solidFill>
                      <a:schemeClr val="accent6">
                        <a:lumMod val="50000"/>
                        <a:alpha val="50000"/>
                      </a:schemeClr>
                    </a:solidFill>
                  </a:tcPr>
                </a:tc>
                <a:tc>
                  <a:txBody>
                    <a:bodyPr/>
                    <a:lstStyle/>
                    <a:p>
                      <a:pPr algn="ctr" rtl="0" fontAlgn="ctr"/>
                      <a:r>
                        <a:rPr lang="ru-KZ" sz="1000" b="0" i="0" u="none" strike="noStrike">
                          <a:solidFill>
                            <a:srgbClr val="000000"/>
                          </a:solidFill>
                          <a:effectLst/>
                          <a:latin typeface="Arial Narrow" panose="020B0606020202030204" pitchFamily="34" charset="0"/>
                        </a:rPr>
                        <a:t>16 624</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solidFill>
                      <a:schemeClr val="accent6">
                        <a:lumMod val="50000"/>
                        <a:alpha val="50000"/>
                      </a:schemeClr>
                    </a:solidFill>
                  </a:tcPr>
                </a:tc>
                <a:tc>
                  <a:txBody>
                    <a:bodyPr/>
                    <a:lstStyle/>
                    <a:p>
                      <a:pPr algn="ctr" rtl="0" fontAlgn="ctr"/>
                      <a:r>
                        <a:rPr lang="ru-KZ" sz="1000" b="1" i="0" u="none" strike="noStrike">
                          <a:solidFill>
                            <a:schemeClr val="bg1"/>
                          </a:solidFill>
                          <a:effectLst/>
                          <a:latin typeface="Arial Narrow" panose="020B0606020202030204" pitchFamily="34" charset="0"/>
                        </a:rPr>
                        <a:t>53 928</a:t>
                      </a:r>
                    </a:p>
                  </a:txBody>
                  <a:tcPr marL="9525" marR="9525" marT="9525" marB="0" anchor="ctr">
                    <a:lnL w="6350" cap="flat" cmpd="sng" algn="ctr">
                      <a:solidFill>
                        <a:schemeClr val="tx1"/>
                      </a:solidFill>
                      <a:prstDash val="sysDot"/>
                      <a:round/>
                      <a:headEnd type="none" w="med" len="med"/>
                      <a:tailEnd type="none" w="med" len="med"/>
                    </a:lnL>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solidFill>
                      <a:schemeClr val="accent6">
                        <a:lumMod val="50000"/>
                        <a:alpha val="80000"/>
                      </a:schemeClr>
                    </a:solidFill>
                  </a:tcPr>
                </a:tc>
                <a:extLst>
                  <a:ext uri="{0D108BD9-81ED-4DB2-BD59-A6C34878D82A}">
                    <a16:rowId xmlns:a16="http://schemas.microsoft.com/office/drawing/2014/main" val="2611788969"/>
                  </a:ext>
                </a:extLst>
              </a:tr>
              <a:tr h="225315">
                <a:tc>
                  <a:txBody>
                    <a:bodyPr/>
                    <a:lstStyle/>
                    <a:p>
                      <a:pPr>
                        <a:lnSpc>
                          <a:spcPct val="107000"/>
                        </a:lnSpc>
                        <a:spcAft>
                          <a:spcPts val="0"/>
                        </a:spcAft>
                      </a:pPr>
                      <a:r>
                        <a:rPr lang="ru-RU" sz="1200" b="0" i="0" u="none" strike="noStrike" cap="none" dirty="0">
                          <a:solidFill>
                            <a:srgbClr val="000000"/>
                          </a:solidFill>
                          <a:effectLst/>
                          <a:latin typeface="Arial" panose="020B0604020202020204" pitchFamily="34" charset="0"/>
                          <a:ea typeface="Calibri" panose="020F0502020204030204" pitchFamily="34" charset="0"/>
                          <a:cs typeface="Arial" panose="020B0604020202020204" pitchFamily="34" charset="0"/>
                          <a:sym typeface="Arial"/>
                        </a:rPr>
                        <a:t>ҰЛЫТАУ</a:t>
                      </a:r>
                    </a:p>
                  </a:txBody>
                  <a:tcPr marL="68580" marR="68580" marT="0" marB="0" anchor="ctr">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solidFill>
                      <a:schemeClr val="bg1">
                        <a:lumMod val="95000"/>
                      </a:schemeClr>
                    </a:solidFill>
                  </a:tcPr>
                </a:tc>
                <a:tc>
                  <a:txBody>
                    <a:bodyPr/>
                    <a:lstStyle/>
                    <a:p>
                      <a:pPr algn="ctr" rtl="0" fontAlgn="ctr"/>
                      <a:r>
                        <a:rPr lang="ru-KZ" sz="1000" b="0" i="0" u="none" strike="noStrike" dirty="0">
                          <a:solidFill>
                            <a:schemeClr val="bg1"/>
                          </a:solidFill>
                          <a:effectLst/>
                          <a:latin typeface="Arial Narrow" panose="020B0606020202030204" pitchFamily="34" charset="0"/>
                        </a:rPr>
                        <a:t>3 144</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solidFill>
                      <a:schemeClr val="tx1">
                        <a:lumMod val="50000"/>
                        <a:lumOff val="50000"/>
                      </a:schemeClr>
                    </a:solidFill>
                  </a:tcPr>
                </a:tc>
                <a:tc>
                  <a:txBody>
                    <a:bodyPr/>
                    <a:lstStyle/>
                    <a:p>
                      <a:pPr algn="ctr" rtl="0" fontAlgn="ctr"/>
                      <a:r>
                        <a:rPr lang="ru-KZ" sz="1000" b="0" i="0" u="none" strike="noStrike">
                          <a:solidFill>
                            <a:srgbClr val="000000"/>
                          </a:solidFill>
                          <a:effectLst/>
                          <a:latin typeface="Arial Narrow" panose="020B0606020202030204" pitchFamily="34" charset="0"/>
                        </a:rPr>
                        <a:t>3 756</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solidFill>
                      <a:srgbClr val="007F76">
                        <a:alpha val="50000"/>
                      </a:srgbClr>
                    </a:solidFill>
                  </a:tcPr>
                </a:tc>
                <a:tc>
                  <a:txBody>
                    <a:bodyPr/>
                    <a:lstStyle/>
                    <a:p>
                      <a:pPr algn="ctr" rtl="0" fontAlgn="ctr"/>
                      <a:r>
                        <a:rPr lang="ru-KZ" sz="1000" b="0" i="0" u="none" strike="noStrike">
                          <a:solidFill>
                            <a:srgbClr val="000000"/>
                          </a:solidFill>
                          <a:effectLst/>
                          <a:latin typeface="Arial Narrow" panose="020B0606020202030204" pitchFamily="34" charset="0"/>
                        </a:rPr>
                        <a:t>4 484</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solidFill>
                      <a:srgbClr val="007F76">
                        <a:alpha val="50000"/>
                      </a:srgbClr>
                    </a:solidFill>
                  </a:tcPr>
                </a:tc>
                <a:tc>
                  <a:txBody>
                    <a:bodyPr/>
                    <a:lstStyle/>
                    <a:p>
                      <a:pPr algn="ctr" rtl="0" fontAlgn="ctr"/>
                      <a:r>
                        <a:rPr lang="ru-KZ" sz="1000" b="0" i="0" u="none" strike="noStrike">
                          <a:solidFill>
                            <a:srgbClr val="000000"/>
                          </a:solidFill>
                          <a:effectLst/>
                          <a:latin typeface="Arial Narrow" panose="020B0606020202030204" pitchFamily="34" charset="0"/>
                        </a:rPr>
                        <a:t>4 863</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solidFill>
                      <a:srgbClr val="007F76">
                        <a:alpha val="50000"/>
                      </a:srgbClr>
                    </a:solidFill>
                  </a:tcPr>
                </a:tc>
                <a:tc>
                  <a:txBody>
                    <a:bodyPr/>
                    <a:lstStyle/>
                    <a:p>
                      <a:pPr algn="ctr" rtl="0" fontAlgn="ctr"/>
                      <a:r>
                        <a:rPr lang="ru-KZ" sz="1000" b="1" i="0" u="none" strike="noStrike" dirty="0">
                          <a:solidFill>
                            <a:schemeClr val="bg1"/>
                          </a:solidFill>
                          <a:effectLst/>
                          <a:latin typeface="Arial Narrow" panose="020B0606020202030204" pitchFamily="34" charset="0"/>
                        </a:rPr>
                        <a:t>16 247</a:t>
                      </a:r>
                    </a:p>
                  </a:txBody>
                  <a:tcPr marL="9525" marR="9525" marT="9525" marB="0" anchor="ctr">
                    <a:lnL w="6350" cap="flat" cmpd="sng" algn="ctr">
                      <a:solidFill>
                        <a:schemeClr val="tx1"/>
                      </a:solidFill>
                      <a:prstDash val="sysDot"/>
                      <a:round/>
                      <a:headEnd type="none" w="med" len="med"/>
                      <a:tailEnd type="none" w="med" len="med"/>
                    </a:lnL>
                    <a:lnR w="12700" cap="flat" cmpd="sng" algn="ctr">
                      <a:solidFill>
                        <a:schemeClr val="tx1"/>
                      </a:solidFill>
                      <a:prstDash val="solid"/>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solidFill>
                      <a:srgbClr val="007F76">
                        <a:alpha val="80000"/>
                      </a:srgbClr>
                    </a:solidFill>
                  </a:tcPr>
                </a:tc>
                <a:tc>
                  <a:txBody>
                    <a:bodyPr/>
                    <a:lstStyle/>
                    <a:p>
                      <a:pPr algn="ctr" rtl="0" fontAlgn="ctr"/>
                      <a:r>
                        <a:rPr lang="ru-KZ" sz="1000" b="0" i="0" u="none" strike="noStrike">
                          <a:solidFill>
                            <a:schemeClr val="bg1"/>
                          </a:solidFill>
                          <a:effectLst/>
                          <a:latin typeface="Arial Narrow" panose="020B0606020202030204" pitchFamily="34" charset="0"/>
                        </a:rPr>
                        <a:t>3 144</a:t>
                      </a:r>
                    </a:p>
                  </a:txBody>
                  <a:tcPr marL="9525" marR="9525" marT="9525" marB="0" anchor="ctr">
                    <a:lnL w="12700" cap="flat" cmpd="sng" algn="ctr">
                      <a:solidFill>
                        <a:schemeClr val="tx1"/>
                      </a:solidFill>
                      <a:prstDash val="solid"/>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solidFill>
                      <a:schemeClr val="tx1">
                        <a:lumMod val="50000"/>
                        <a:lumOff val="50000"/>
                      </a:schemeClr>
                    </a:solidFill>
                  </a:tcPr>
                </a:tc>
                <a:tc>
                  <a:txBody>
                    <a:bodyPr/>
                    <a:lstStyle/>
                    <a:p>
                      <a:pPr algn="ctr" rtl="0" fontAlgn="ctr"/>
                      <a:r>
                        <a:rPr lang="ru-KZ" sz="1000" b="0" i="0" u="none" strike="noStrike">
                          <a:solidFill>
                            <a:srgbClr val="000000"/>
                          </a:solidFill>
                          <a:effectLst/>
                          <a:latin typeface="Arial Narrow" panose="020B0606020202030204" pitchFamily="34" charset="0"/>
                        </a:rPr>
                        <a:t>3 818</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solidFill>
                      <a:schemeClr val="accent3">
                        <a:lumMod val="50000"/>
                        <a:alpha val="50000"/>
                      </a:schemeClr>
                    </a:solidFill>
                  </a:tcPr>
                </a:tc>
                <a:tc>
                  <a:txBody>
                    <a:bodyPr/>
                    <a:lstStyle/>
                    <a:p>
                      <a:pPr algn="ctr" rtl="0" fontAlgn="ctr"/>
                      <a:r>
                        <a:rPr lang="ru-KZ" sz="1000" b="0" i="0" u="none" strike="noStrike">
                          <a:solidFill>
                            <a:srgbClr val="000000"/>
                          </a:solidFill>
                          <a:effectLst/>
                          <a:latin typeface="Arial Narrow" panose="020B0606020202030204" pitchFamily="34" charset="0"/>
                        </a:rPr>
                        <a:t>4 736</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solidFill>
                      <a:schemeClr val="accent3">
                        <a:lumMod val="50000"/>
                        <a:alpha val="50000"/>
                      </a:schemeClr>
                    </a:solidFill>
                  </a:tcPr>
                </a:tc>
                <a:tc>
                  <a:txBody>
                    <a:bodyPr/>
                    <a:lstStyle/>
                    <a:p>
                      <a:pPr algn="ctr" rtl="0" fontAlgn="ctr"/>
                      <a:r>
                        <a:rPr lang="ru-KZ" sz="1000" b="0" i="0" u="none" strike="noStrike">
                          <a:solidFill>
                            <a:srgbClr val="000000"/>
                          </a:solidFill>
                          <a:effectLst/>
                          <a:latin typeface="Arial Narrow" panose="020B0606020202030204" pitchFamily="34" charset="0"/>
                        </a:rPr>
                        <a:t>4 865</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solidFill>
                      <a:schemeClr val="accent3">
                        <a:lumMod val="50000"/>
                        <a:alpha val="50000"/>
                      </a:schemeClr>
                    </a:solidFill>
                  </a:tcPr>
                </a:tc>
                <a:tc>
                  <a:txBody>
                    <a:bodyPr/>
                    <a:lstStyle/>
                    <a:p>
                      <a:pPr algn="ctr" rtl="0" fontAlgn="ctr"/>
                      <a:r>
                        <a:rPr lang="ru-KZ" sz="1000" b="1" i="0" u="none" strike="noStrike" dirty="0">
                          <a:solidFill>
                            <a:schemeClr val="bg1"/>
                          </a:solidFill>
                          <a:effectLst/>
                          <a:latin typeface="Arial Narrow" panose="020B0606020202030204" pitchFamily="34" charset="0"/>
                        </a:rPr>
                        <a:t>16 563</a:t>
                      </a:r>
                    </a:p>
                  </a:txBody>
                  <a:tcPr marL="9525" marR="9525" marT="9525" marB="0" anchor="ctr">
                    <a:lnL w="6350" cap="flat" cmpd="sng" algn="ctr">
                      <a:solidFill>
                        <a:schemeClr val="tx1"/>
                      </a:solidFill>
                      <a:prstDash val="sysDot"/>
                      <a:round/>
                      <a:headEnd type="none" w="med" len="med"/>
                      <a:tailEnd type="none" w="med" len="med"/>
                    </a:lnL>
                    <a:lnR w="12700" cap="flat" cmpd="sng" algn="ctr">
                      <a:solidFill>
                        <a:schemeClr val="tx1"/>
                      </a:solidFill>
                      <a:prstDash val="solid"/>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solidFill>
                      <a:schemeClr val="accent3">
                        <a:lumMod val="50000"/>
                        <a:alpha val="80000"/>
                      </a:schemeClr>
                    </a:solidFill>
                  </a:tcPr>
                </a:tc>
                <a:tc>
                  <a:txBody>
                    <a:bodyPr/>
                    <a:lstStyle/>
                    <a:p>
                      <a:pPr algn="ctr" rtl="0" fontAlgn="ctr"/>
                      <a:r>
                        <a:rPr lang="ru-KZ" sz="1000" b="0" i="0" u="none" strike="noStrike">
                          <a:solidFill>
                            <a:schemeClr val="bg1"/>
                          </a:solidFill>
                          <a:effectLst/>
                          <a:latin typeface="Arial Narrow" panose="020B0606020202030204" pitchFamily="34" charset="0"/>
                        </a:rPr>
                        <a:t>3 144</a:t>
                      </a:r>
                    </a:p>
                  </a:txBody>
                  <a:tcPr marL="9525" marR="9525" marT="9525" marB="0" anchor="ctr">
                    <a:lnL w="12700" cap="flat" cmpd="sng" algn="ctr">
                      <a:solidFill>
                        <a:schemeClr val="tx1"/>
                      </a:solidFill>
                      <a:prstDash val="solid"/>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solidFill>
                      <a:schemeClr val="tx1">
                        <a:lumMod val="50000"/>
                        <a:lumOff val="50000"/>
                      </a:schemeClr>
                    </a:solidFill>
                  </a:tcPr>
                </a:tc>
                <a:tc>
                  <a:txBody>
                    <a:bodyPr/>
                    <a:lstStyle/>
                    <a:p>
                      <a:pPr algn="ctr" rtl="0" fontAlgn="ctr"/>
                      <a:r>
                        <a:rPr lang="ru-KZ" sz="1000" b="0" i="0" u="none" strike="noStrike">
                          <a:solidFill>
                            <a:srgbClr val="000000"/>
                          </a:solidFill>
                          <a:effectLst/>
                          <a:latin typeface="Arial Narrow" panose="020B0606020202030204" pitchFamily="34" charset="0"/>
                        </a:rPr>
                        <a:t>3 615</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solidFill>
                      <a:schemeClr val="accent6">
                        <a:lumMod val="50000"/>
                        <a:alpha val="50000"/>
                      </a:schemeClr>
                    </a:solidFill>
                  </a:tcPr>
                </a:tc>
                <a:tc>
                  <a:txBody>
                    <a:bodyPr/>
                    <a:lstStyle/>
                    <a:p>
                      <a:pPr algn="ctr" rtl="0" fontAlgn="ctr"/>
                      <a:r>
                        <a:rPr lang="ru-KZ" sz="1000" b="0" i="0" u="none" strike="noStrike" dirty="0">
                          <a:solidFill>
                            <a:srgbClr val="000000"/>
                          </a:solidFill>
                          <a:effectLst/>
                          <a:latin typeface="Arial Narrow" panose="020B0606020202030204" pitchFamily="34" charset="0"/>
                        </a:rPr>
                        <a:t>4 411</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solidFill>
                      <a:schemeClr val="accent6">
                        <a:lumMod val="50000"/>
                        <a:alpha val="50000"/>
                      </a:schemeClr>
                    </a:solidFill>
                  </a:tcPr>
                </a:tc>
                <a:tc>
                  <a:txBody>
                    <a:bodyPr/>
                    <a:lstStyle/>
                    <a:p>
                      <a:pPr algn="ctr" rtl="0" fontAlgn="ctr"/>
                      <a:r>
                        <a:rPr lang="ru-KZ" sz="1000" b="0" i="0" u="none" strike="noStrike">
                          <a:solidFill>
                            <a:srgbClr val="000000"/>
                          </a:solidFill>
                          <a:effectLst/>
                          <a:latin typeface="Arial Narrow" panose="020B0606020202030204" pitchFamily="34" charset="0"/>
                        </a:rPr>
                        <a:t>4 627</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solidFill>
                      <a:schemeClr val="accent6">
                        <a:lumMod val="50000"/>
                        <a:alpha val="50000"/>
                      </a:schemeClr>
                    </a:solidFill>
                  </a:tcPr>
                </a:tc>
                <a:tc>
                  <a:txBody>
                    <a:bodyPr/>
                    <a:lstStyle/>
                    <a:p>
                      <a:pPr algn="ctr" rtl="0" fontAlgn="ctr"/>
                      <a:r>
                        <a:rPr lang="ru-KZ" sz="1000" b="1" i="0" u="none" strike="noStrike" dirty="0">
                          <a:solidFill>
                            <a:schemeClr val="bg1"/>
                          </a:solidFill>
                          <a:effectLst/>
                          <a:latin typeface="Arial Narrow" panose="020B0606020202030204" pitchFamily="34" charset="0"/>
                        </a:rPr>
                        <a:t>15 797</a:t>
                      </a:r>
                    </a:p>
                  </a:txBody>
                  <a:tcPr marL="9525" marR="9525" marT="9525" marB="0" anchor="ctr">
                    <a:lnL w="6350" cap="flat" cmpd="sng" algn="ctr">
                      <a:solidFill>
                        <a:schemeClr val="tx1"/>
                      </a:solidFill>
                      <a:prstDash val="sysDot"/>
                      <a:round/>
                      <a:headEnd type="none" w="med" len="med"/>
                      <a:tailEnd type="none" w="med" len="med"/>
                    </a:lnL>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solidFill>
                      <a:schemeClr val="accent6">
                        <a:lumMod val="50000"/>
                        <a:alpha val="80000"/>
                      </a:schemeClr>
                    </a:solidFill>
                  </a:tcPr>
                </a:tc>
                <a:extLst>
                  <a:ext uri="{0D108BD9-81ED-4DB2-BD59-A6C34878D82A}">
                    <a16:rowId xmlns:a16="http://schemas.microsoft.com/office/drawing/2014/main" val="2894795366"/>
                  </a:ext>
                </a:extLst>
              </a:tr>
              <a:tr h="225315">
                <a:tc>
                  <a:txBody>
                    <a:bodyPr/>
                    <a:lstStyle/>
                    <a:p>
                      <a:pPr>
                        <a:lnSpc>
                          <a:spcPct val="107000"/>
                        </a:lnSpc>
                        <a:spcAft>
                          <a:spcPts val="0"/>
                        </a:spcAft>
                      </a:pPr>
                      <a:r>
                        <a:rPr lang="ru-RU" sz="1200" dirty="0">
                          <a:solidFill>
                            <a:srgbClr val="000000"/>
                          </a:solidFill>
                          <a:effectLst/>
                          <a:latin typeface="Arial" panose="020B0604020202020204" pitchFamily="34" charset="0"/>
                          <a:ea typeface="Calibri" panose="020F0502020204030204" pitchFamily="34" charset="0"/>
                          <a:cs typeface="Arial" panose="020B0604020202020204" pitchFamily="34" charset="0"/>
                        </a:rPr>
                        <a:t>Ш.-ҚАЗАҚСТАН</a:t>
                      </a:r>
                      <a:endParaRPr lang="ru-RU" sz="1200" dirty="0">
                        <a:effectLst/>
                        <a:latin typeface="Arial" panose="020B0604020202020204" pitchFamily="34" charset="0"/>
                        <a:ea typeface="Calibri" panose="020F0502020204030204" pitchFamily="34" charset="0"/>
                        <a:cs typeface="Arial" panose="020B0604020202020204" pitchFamily="34" charset="0"/>
                      </a:endParaRPr>
                    </a:p>
                  </a:txBody>
                  <a:tcPr marL="68580" marR="68580" marT="0" marB="0" anchor="ctr">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noFill/>
                  </a:tcPr>
                </a:tc>
                <a:tc>
                  <a:txBody>
                    <a:bodyPr/>
                    <a:lstStyle/>
                    <a:p>
                      <a:pPr algn="ctr" rtl="0" fontAlgn="ctr"/>
                      <a:r>
                        <a:rPr lang="ru-KZ" sz="1000" b="0" i="0" u="none" strike="noStrike" dirty="0">
                          <a:solidFill>
                            <a:schemeClr val="bg1"/>
                          </a:solidFill>
                          <a:effectLst/>
                          <a:latin typeface="Arial Narrow" panose="020B0606020202030204" pitchFamily="34" charset="0"/>
                        </a:rPr>
                        <a:t>12 484</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solidFill>
                      <a:schemeClr val="tx1">
                        <a:lumMod val="50000"/>
                        <a:lumOff val="50000"/>
                      </a:schemeClr>
                    </a:solidFill>
                  </a:tcPr>
                </a:tc>
                <a:tc>
                  <a:txBody>
                    <a:bodyPr/>
                    <a:lstStyle/>
                    <a:p>
                      <a:pPr algn="ctr" rtl="0" fontAlgn="ctr"/>
                      <a:r>
                        <a:rPr lang="ru-KZ" sz="1000" b="0" i="0" u="none" strike="noStrike">
                          <a:solidFill>
                            <a:srgbClr val="000000"/>
                          </a:solidFill>
                          <a:effectLst/>
                          <a:latin typeface="Arial Narrow" panose="020B0606020202030204" pitchFamily="34" charset="0"/>
                        </a:rPr>
                        <a:t>13 203</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solidFill>
                      <a:srgbClr val="007F76">
                        <a:alpha val="50000"/>
                      </a:srgbClr>
                    </a:solidFill>
                  </a:tcPr>
                </a:tc>
                <a:tc>
                  <a:txBody>
                    <a:bodyPr/>
                    <a:lstStyle/>
                    <a:p>
                      <a:pPr algn="ctr" rtl="0" fontAlgn="ctr"/>
                      <a:r>
                        <a:rPr lang="ru-KZ" sz="1000" b="0" i="0" u="none" strike="noStrike">
                          <a:solidFill>
                            <a:srgbClr val="000000"/>
                          </a:solidFill>
                          <a:effectLst/>
                          <a:latin typeface="Arial Narrow" panose="020B0606020202030204" pitchFamily="34" charset="0"/>
                        </a:rPr>
                        <a:t>15 661</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solidFill>
                      <a:srgbClr val="007F76">
                        <a:alpha val="50000"/>
                      </a:srgbClr>
                    </a:solidFill>
                  </a:tcPr>
                </a:tc>
                <a:tc>
                  <a:txBody>
                    <a:bodyPr/>
                    <a:lstStyle/>
                    <a:p>
                      <a:pPr algn="ctr" rtl="0" fontAlgn="ctr"/>
                      <a:r>
                        <a:rPr lang="ru-KZ" sz="1000" b="0" i="0" u="none" strike="noStrike">
                          <a:solidFill>
                            <a:srgbClr val="000000"/>
                          </a:solidFill>
                          <a:effectLst/>
                          <a:latin typeface="Arial Narrow" panose="020B0606020202030204" pitchFamily="34" charset="0"/>
                        </a:rPr>
                        <a:t>17 204</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solidFill>
                      <a:srgbClr val="007F76">
                        <a:alpha val="50000"/>
                      </a:srgbClr>
                    </a:solidFill>
                  </a:tcPr>
                </a:tc>
                <a:tc>
                  <a:txBody>
                    <a:bodyPr/>
                    <a:lstStyle/>
                    <a:p>
                      <a:pPr algn="ctr" rtl="0" fontAlgn="ctr"/>
                      <a:r>
                        <a:rPr lang="ru-KZ" sz="1000" b="1" i="0" u="none" strike="noStrike" dirty="0">
                          <a:solidFill>
                            <a:schemeClr val="bg1"/>
                          </a:solidFill>
                          <a:effectLst/>
                          <a:latin typeface="Arial Narrow" panose="020B0606020202030204" pitchFamily="34" charset="0"/>
                        </a:rPr>
                        <a:t>58 552</a:t>
                      </a:r>
                    </a:p>
                  </a:txBody>
                  <a:tcPr marL="9525" marR="9525" marT="9525" marB="0" anchor="ctr">
                    <a:lnL w="6350" cap="flat" cmpd="sng" algn="ctr">
                      <a:solidFill>
                        <a:schemeClr val="tx1"/>
                      </a:solidFill>
                      <a:prstDash val="sysDot"/>
                      <a:round/>
                      <a:headEnd type="none" w="med" len="med"/>
                      <a:tailEnd type="none" w="med" len="med"/>
                    </a:lnL>
                    <a:lnR w="12700" cap="flat" cmpd="sng" algn="ctr">
                      <a:solidFill>
                        <a:schemeClr val="tx1"/>
                      </a:solidFill>
                      <a:prstDash val="solid"/>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solidFill>
                      <a:srgbClr val="007F76">
                        <a:alpha val="80000"/>
                      </a:srgbClr>
                    </a:solidFill>
                  </a:tcPr>
                </a:tc>
                <a:tc>
                  <a:txBody>
                    <a:bodyPr/>
                    <a:lstStyle/>
                    <a:p>
                      <a:pPr algn="ctr" rtl="0" fontAlgn="ctr"/>
                      <a:r>
                        <a:rPr lang="ru-KZ" sz="1000" b="0" i="0" u="none" strike="noStrike" dirty="0">
                          <a:solidFill>
                            <a:schemeClr val="bg1"/>
                          </a:solidFill>
                          <a:effectLst/>
                          <a:latin typeface="Arial Narrow" panose="020B0606020202030204" pitchFamily="34" charset="0"/>
                        </a:rPr>
                        <a:t>12 484</a:t>
                      </a:r>
                    </a:p>
                  </a:txBody>
                  <a:tcPr marL="9525" marR="9525" marT="9525" marB="0" anchor="ctr">
                    <a:lnL w="12700" cap="flat" cmpd="sng" algn="ctr">
                      <a:solidFill>
                        <a:schemeClr val="tx1"/>
                      </a:solidFill>
                      <a:prstDash val="solid"/>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solidFill>
                      <a:schemeClr val="tx1">
                        <a:lumMod val="50000"/>
                        <a:lumOff val="50000"/>
                      </a:schemeClr>
                    </a:solidFill>
                  </a:tcPr>
                </a:tc>
                <a:tc>
                  <a:txBody>
                    <a:bodyPr/>
                    <a:lstStyle/>
                    <a:p>
                      <a:pPr algn="ctr" rtl="0" fontAlgn="ctr"/>
                      <a:r>
                        <a:rPr lang="ru-KZ" sz="1000" b="0" i="0" u="none" strike="noStrike">
                          <a:solidFill>
                            <a:srgbClr val="000000"/>
                          </a:solidFill>
                          <a:effectLst/>
                          <a:latin typeface="Arial Narrow" panose="020B0606020202030204" pitchFamily="34" charset="0"/>
                        </a:rPr>
                        <a:t>14 190</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solidFill>
                      <a:schemeClr val="accent3">
                        <a:lumMod val="50000"/>
                        <a:alpha val="50000"/>
                      </a:schemeClr>
                    </a:solidFill>
                  </a:tcPr>
                </a:tc>
                <a:tc>
                  <a:txBody>
                    <a:bodyPr/>
                    <a:lstStyle/>
                    <a:p>
                      <a:pPr algn="ctr" rtl="0" fontAlgn="ctr"/>
                      <a:r>
                        <a:rPr lang="ru-KZ" sz="1000" b="0" i="0" u="none" strike="noStrike">
                          <a:solidFill>
                            <a:srgbClr val="000000"/>
                          </a:solidFill>
                          <a:effectLst/>
                          <a:latin typeface="Arial Narrow" panose="020B0606020202030204" pitchFamily="34" charset="0"/>
                        </a:rPr>
                        <a:t>16 398</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solidFill>
                      <a:schemeClr val="accent3">
                        <a:lumMod val="50000"/>
                        <a:alpha val="50000"/>
                      </a:schemeClr>
                    </a:solidFill>
                  </a:tcPr>
                </a:tc>
                <a:tc>
                  <a:txBody>
                    <a:bodyPr/>
                    <a:lstStyle/>
                    <a:p>
                      <a:pPr algn="ctr" rtl="0" fontAlgn="ctr"/>
                      <a:r>
                        <a:rPr lang="ru-KZ" sz="1000" b="0" i="0" u="none" strike="noStrike">
                          <a:solidFill>
                            <a:srgbClr val="000000"/>
                          </a:solidFill>
                          <a:effectLst/>
                          <a:latin typeface="Arial Narrow" panose="020B0606020202030204" pitchFamily="34" charset="0"/>
                        </a:rPr>
                        <a:t>18 345</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solidFill>
                      <a:schemeClr val="accent3">
                        <a:lumMod val="50000"/>
                        <a:alpha val="50000"/>
                      </a:schemeClr>
                    </a:solidFill>
                  </a:tcPr>
                </a:tc>
                <a:tc>
                  <a:txBody>
                    <a:bodyPr/>
                    <a:lstStyle/>
                    <a:p>
                      <a:pPr algn="ctr" rtl="0" fontAlgn="ctr"/>
                      <a:r>
                        <a:rPr lang="ru-KZ" sz="1000" b="1" i="0" u="none" strike="noStrike" dirty="0">
                          <a:solidFill>
                            <a:schemeClr val="bg1"/>
                          </a:solidFill>
                          <a:effectLst/>
                          <a:latin typeface="Arial Narrow" panose="020B0606020202030204" pitchFamily="34" charset="0"/>
                        </a:rPr>
                        <a:t>61 417</a:t>
                      </a:r>
                    </a:p>
                  </a:txBody>
                  <a:tcPr marL="9525" marR="9525" marT="9525" marB="0" anchor="ctr">
                    <a:lnL w="6350" cap="flat" cmpd="sng" algn="ctr">
                      <a:solidFill>
                        <a:schemeClr val="tx1"/>
                      </a:solidFill>
                      <a:prstDash val="sysDot"/>
                      <a:round/>
                      <a:headEnd type="none" w="med" len="med"/>
                      <a:tailEnd type="none" w="med" len="med"/>
                    </a:lnL>
                    <a:lnR w="12700" cap="flat" cmpd="sng" algn="ctr">
                      <a:solidFill>
                        <a:schemeClr val="tx1"/>
                      </a:solidFill>
                      <a:prstDash val="solid"/>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solidFill>
                      <a:schemeClr val="accent3">
                        <a:lumMod val="50000"/>
                        <a:alpha val="80000"/>
                      </a:schemeClr>
                    </a:solidFill>
                  </a:tcPr>
                </a:tc>
                <a:tc>
                  <a:txBody>
                    <a:bodyPr/>
                    <a:lstStyle/>
                    <a:p>
                      <a:pPr algn="ctr" rtl="0" fontAlgn="ctr"/>
                      <a:r>
                        <a:rPr lang="ru-KZ" sz="1000" b="0" i="0" u="none" strike="noStrike">
                          <a:solidFill>
                            <a:schemeClr val="bg1"/>
                          </a:solidFill>
                          <a:effectLst/>
                          <a:latin typeface="Arial Narrow" panose="020B0606020202030204" pitchFamily="34" charset="0"/>
                        </a:rPr>
                        <a:t>12 484</a:t>
                      </a:r>
                    </a:p>
                  </a:txBody>
                  <a:tcPr marL="9525" marR="9525" marT="9525" marB="0" anchor="ctr">
                    <a:lnL w="12700" cap="flat" cmpd="sng" algn="ctr">
                      <a:solidFill>
                        <a:schemeClr val="tx1"/>
                      </a:solidFill>
                      <a:prstDash val="solid"/>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solidFill>
                      <a:schemeClr val="tx1">
                        <a:lumMod val="50000"/>
                        <a:lumOff val="50000"/>
                      </a:schemeClr>
                    </a:solidFill>
                  </a:tcPr>
                </a:tc>
                <a:tc>
                  <a:txBody>
                    <a:bodyPr/>
                    <a:lstStyle/>
                    <a:p>
                      <a:pPr algn="ctr" rtl="0" fontAlgn="ctr"/>
                      <a:r>
                        <a:rPr lang="ru-KZ" sz="1000" b="0" i="0" u="none" strike="noStrike">
                          <a:solidFill>
                            <a:srgbClr val="000000"/>
                          </a:solidFill>
                          <a:effectLst/>
                          <a:latin typeface="Arial Narrow" panose="020B0606020202030204" pitchFamily="34" charset="0"/>
                        </a:rPr>
                        <a:t>12 565</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solidFill>
                      <a:schemeClr val="accent6">
                        <a:lumMod val="50000"/>
                        <a:alpha val="50000"/>
                      </a:schemeClr>
                    </a:solidFill>
                  </a:tcPr>
                </a:tc>
                <a:tc>
                  <a:txBody>
                    <a:bodyPr/>
                    <a:lstStyle/>
                    <a:p>
                      <a:pPr algn="ctr" rtl="0" fontAlgn="ctr"/>
                      <a:r>
                        <a:rPr lang="ru-KZ" sz="1000" b="0" i="0" u="none" strike="noStrike">
                          <a:solidFill>
                            <a:srgbClr val="000000"/>
                          </a:solidFill>
                          <a:effectLst/>
                          <a:latin typeface="Arial Narrow" panose="020B0606020202030204" pitchFamily="34" charset="0"/>
                        </a:rPr>
                        <a:t>14 799</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solidFill>
                      <a:schemeClr val="accent6">
                        <a:lumMod val="50000"/>
                        <a:alpha val="50000"/>
                      </a:schemeClr>
                    </a:solidFill>
                  </a:tcPr>
                </a:tc>
                <a:tc>
                  <a:txBody>
                    <a:bodyPr/>
                    <a:lstStyle/>
                    <a:p>
                      <a:pPr algn="ctr" rtl="0" fontAlgn="ctr"/>
                      <a:r>
                        <a:rPr lang="ru-KZ" sz="1000" b="0" i="0" u="none" strike="noStrike" dirty="0">
                          <a:solidFill>
                            <a:srgbClr val="000000"/>
                          </a:solidFill>
                          <a:effectLst/>
                          <a:latin typeface="Arial Narrow" panose="020B0606020202030204" pitchFamily="34" charset="0"/>
                        </a:rPr>
                        <a:t>15 818</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solidFill>
                      <a:schemeClr val="accent6">
                        <a:lumMod val="50000"/>
                        <a:alpha val="50000"/>
                      </a:schemeClr>
                    </a:solidFill>
                  </a:tcPr>
                </a:tc>
                <a:tc>
                  <a:txBody>
                    <a:bodyPr/>
                    <a:lstStyle/>
                    <a:p>
                      <a:pPr algn="ctr" rtl="0" fontAlgn="ctr"/>
                      <a:r>
                        <a:rPr lang="ru-KZ" sz="1000" b="1" i="0" u="none" strike="noStrike" dirty="0">
                          <a:solidFill>
                            <a:schemeClr val="bg1"/>
                          </a:solidFill>
                          <a:effectLst/>
                          <a:latin typeface="Arial Narrow" panose="020B0606020202030204" pitchFamily="34" charset="0"/>
                        </a:rPr>
                        <a:t>55 666</a:t>
                      </a:r>
                    </a:p>
                  </a:txBody>
                  <a:tcPr marL="9525" marR="9525" marT="9525" marB="0" anchor="ctr">
                    <a:lnL w="6350" cap="flat" cmpd="sng" algn="ctr">
                      <a:solidFill>
                        <a:schemeClr val="tx1"/>
                      </a:solidFill>
                      <a:prstDash val="sysDot"/>
                      <a:round/>
                      <a:headEnd type="none" w="med" len="med"/>
                      <a:tailEnd type="none" w="med" len="med"/>
                    </a:lnL>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solidFill>
                      <a:schemeClr val="accent6">
                        <a:lumMod val="50000"/>
                        <a:alpha val="80000"/>
                      </a:schemeClr>
                    </a:solidFill>
                  </a:tcPr>
                </a:tc>
                <a:extLst>
                  <a:ext uri="{0D108BD9-81ED-4DB2-BD59-A6C34878D82A}">
                    <a16:rowId xmlns:a16="http://schemas.microsoft.com/office/drawing/2014/main" val="498990460"/>
                  </a:ext>
                </a:extLst>
              </a:tr>
              <a:tr h="225315">
                <a:tc>
                  <a:txBody>
                    <a:bodyPr/>
                    <a:lstStyle/>
                    <a:p>
                      <a:pPr>
                        <a:lnSpc>
                          <a:spcPct val="107000"/>
                        </a:lnSpc>
                        <a:spcAft>
                          <a:spcPts val="0"/>
                        </a:spcAft>
                      </a:pPr>
                      <a:r>
                        <a:rPr lang="ru-RU" sz="1200" dirty="0">
                          <a:solidFill>
                            <a:srgbClr val="000000"/>
                          </a:solidFill>
                          <a:effectLst/>
                          <a:latin typeface="Arial" panose="020B0604020202020204" pitchFamily="34" charset="0"/>
                          <a:ea typeface="Calibri" panose="020F0502020204030204" pitchFamily="34" charset="0"/>
                          <a:cs typeface="Arial" panose="020B0604020202020204" pitchFamily="34" charset="0"/>
                        </a:rPr>
                        <a:t>АСТАНА Қ.</a:t>
                      </a:r>
                      <a:endParaRPr lang="ru-RU" sz="1200" dirty="0">
                        <a:effectLst/>
                        <a:latin typeface="Arial" panose="020B0604020202020204" pitchFamily="34" charset="0"/>
                        <a:ea typeface="Calibri" panose="020F0502020204030204" pitchFamily="34" charset="0"/>
                        <a:cs typeface="Arial" panose="020B0604020202020204" pitchFamily="34" charset="0"/>
                      </a:endParaRPr>
                    </a:p>
                  </a:txBody>
                  <a:tcPr marL="68580" marR="68580" marT="0" marB="0" anchor="ctr">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solidFill>
                      <a:schemeClr val="bg1">
                        <a:lumMod val="95000"/>
                      </a:schemeClr>
                    </a:solidFill>
                  </a:tcPr>
                </a:tc>
                <a:tc>
                  <a:txBody>
                    <a:bodyPr/>
                    <a:lstStyle/>
                    <a:p>
                      <a:pPr algn="ctr" rtl="0" fontAlgn="ctr"/>
                      <a:r>
                        <a:rPr lang="ru-KZ" sz="1000" b="0" i="0" u="none" strike="noStrike" dirty="0">
                          <a:solidFill>
                            <a:schemeClr val="bg1"/>
                          </a:solidFill>
                          <a:effectLst/>
                          <a:latin typeface="Arial Narrow" panose="020B0606020202030204" pitchFamily="34" charset="0"/>
                        </a:rPr>
                        <a:t>22 726</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solidFill>
                      <a:schemeClr val="tx1">
                        <a:lumMod val="50000"/>
                        <a:lumOff val="50000"/>
                      </a:schemeClr>
                    </a:solidFill>
                  </a:tcPr>
                </a:tc>
                <a:tc>
                  <a:txBody>
                    <a:bodyPr/>
                    <a:lstStyle/>
                    <a:p>
                      <a:pPr algn="ctr" rtl="0" fontAlgn="ctr"/>
                      <a:r>
                        <a:rPr lang="ru-KZ" sz="1000" b="0" i="0" u="none" strike="noStrike">
                          <a:solidFill>
                            <a:srgbClr val="000000"/>
                          </a:solidFill>
                          <a:effectLst/>
                          <a:latin typeface="Arial Narrow" panose="020B0606020202030204" pitchFamily="34" charset="0"/>
                        </a:rPr>
                        <a:t>28 801</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solidFill>
                      <a:srgbClr val="007F76">
                        <a:alpha val="50000"/>
                      </a:srgbClr>
                    </a:solidFill>
                  </a:tcPr>
                </a:tc>
                <a:tc>
                  <a:txBody>
                    <a:bodyPr/>
                    <a:lstStyle/>
                    <a:p>
                      <a:pPr algn="ctr" rtl="0" fontAlgn="ctr"/>
                      <a:r>
                        <a:rPr lang="ru-KZ" sz="1000" b="0" i="0" u="none" strike="noStrike">
                          <a:solidFill>
                            <a:srgbClr val="000000"/>
                          </a:solidFill>
                          <a:effectLst/>
                          <a:latin typeface="Arial Narrow" panose="020B0606020202030204" pitchFamily="34" charset="0"/>
                        </a:rPr>
                        <a:t>30 045</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solidFill>
                      <a:srgbClr val="007F76">
                        <a:alpha val="50000"/>
                      </a:srgbClr>
                    </a:solidFill>
                  </a:tcPr>
                </a:tc>
                <a:tc>
                  <a:txBody>
                    <a:bodyPr/>
                    <a:lstStyle/>
                    <a:p>
                      <a:pPr algn="ctr" rtl="0" fontAlgn="ctr"/>
                      <a:r>
                        <a:rPr lang="ru-KZ" sz="1000" b="0" i="0" u="none" strike="noStrike">
                          <a:solidFill>
                            <a:srgbClr val="000000"/>
                          </a:solidFill>
                          <a:effectLst/>
                          <a:latin typeface="Arial Narrow" panose="020B0606020202030204" pitchFamily="34" charset="0"/>
                        </a:rPr>
                        <a:t>32 916</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solidFill>
                      <a:srgbClr val="007F76">
                        <a:alpha val="50000"/>
                      </a:srgbClr>
                    </a:solidFill>
                  </a:tcPr>
                </a:tc>
                <a:tc>
                  <a:txBody>
                    <a:bodyPr/>
                    <a:lstStyle/>
                    <a:p>
                      <a:pPr algn="ctr" rtl="0" fontAlgn="ctr"/>
                      <a:r>
                        <a:rPr lang="ru-KZ" sz="1000" b="1" i="0" u="none" strike="noStrike" dirty="0">
                          <a:solidFill>
                            <a:schemeClr val="bg1"/>
                          </a:solidFill>
                          <a:effectLst/>
                          <a:latin typeface="Arial Narrow" panose="020B0606020202030204" pitchFamily="34" charset="0"/>
                        </a:rPr>
                        <a:t>114 488</a:t>
                      </a:r>
                    </a:p>
                  </a:txBody>
                  <a:tcPr marL="9525" marR="9525" marT="9525" marB="0" anchor="ctr">
                    <a:lnL w="6350" cap="flat" cmpd="sng" algn="ctr">
                      <a:solidFill>
                        <a:schemeClr val="tx1"/>
                      </a:solidFill>
                      <a:prstDash val="sysDot"/>
                      <a:round/>
                      <a:headEnd type="none" w="med" len="med"/>
                      <a:tailEnd type="none" w="med" len="med"/>
                    </a:lnL>
                    <a:lnR w="12700" cap="flat" cmpd="sng" algn="ctr">
                      <a:solidFill>
                        <a:schemeClr val="tx1"/>
                      </a:solidFill>
                      <a:prstDash val="solid"/>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solidFill>
                      <a:srgbClr val="007F76">
                        <a:alpha val="80000"/>
                      </a:srgbClr>
                    </a:solidFill>
                  </a:tcPr>
                </a:tc>
                <a:tc>
                  <a:txBody>
                    <a:bodyPr/>
                    <a:lstStyle/>
                    <a:p>
                      <a:pPr algn="ctr" rtl="0" fontAlgn="ctr"/>
                      <a:r>
                        <a:rPr lang="ru-KZ" sz="1000" b="0" i="0" u="none" strike="noStrike" dirty="0">
                          <a:solidFill>
                            <a:schemeClr val="bg1"/>
                          </a:solidFill>
                          <a:effectLst/>
                          <a:latin typeface="Arial Narrow" panose="020B0606020202030204" pitchFamily="34" charset="0"/>
                        </a:rPr>
                        <a:t>22 726</a:t>
                      </a:r>
                    </a:p>
                  </a:txBody>
                  <a:tcPr marL="9525" marR="9525" marT="9525" marB="0" anchor="ctr">
                    <a:lnL w="12700" cap="flat" cmpd="sng" algn="ctr">
                      <a:solidFill>
                        <a:schemeClr val="tx1"/>
                      </a:solidFill>
                      <a:prstDash val="solid"/>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solidFill>
                      <a:schemeClr val="tx1">
                        <a:lumMod val="50000"/>
                        <a:lumOff val="50000"/>
                      </a:schemeClr>
                    </a:solidFill>
                  </a:tcPr>
                </a:tc>
                <a:tc>
                  <a:txBody>
                    <a:bodyPr/>
                    <a:lstStyle/>
                    <a:p>
                      <a:pPr algn="ctr" rtl="0" fontAlgn="ctr"/>
                      <a:r>
                        <a:rPr lang="ru-KZ" sz="1000" b="0" i="0" u="none" strike="noStrike">
                          <a:solidFill>
                            <a:srgbClr val="000000"/>
                          </a:solidFill>
                          <a:effectLst/>
                          <a:latin typeface="Arial Narrow" panose="020B0606020202030204" pitchFamily="34" charset="0"/>
                        </a:rPr>
                        <a:t>30 488</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solidFill>
                      <a:schemeClr val="accent3">
                        <a:lumMod val="50000"/>
                        <a:alpha val="50000"/>
                      </a:schemeClr>
                    </a:solidFill>
                  </a:tcPr>
                </a:tc>
                <a:tc>
                  <a:txBody>
                    <a:bodyPr/>
                    <a:lstStyle/>
                    <a:p>
                      <a:pPr algn="ctr" rtl="0" fontAlgn="ctr"/>
                      <a:r>
                        <a:rPr lang="ru-KZ" sz="1000" b="0" i="0" u="none" strike="noStrike">
                          <a:solidFill>
                            <a:srgbClr val="000000"/>
                          </a:solidFill>
                          <a:effectLst/>
                          <a:latin typeface="Arial Narrow" panose="020B0606020202030204" pitchFamily="34" charset="0"/>
                        </a:rPr>
                        <a:t>33 581</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solidFill>
                      <a:schemeClr val="accent3">
                        <a:lumMod val="50000"/>
                        <a:alpha val="50000"/>
                      </a:schemeClr>
                    </a:solidFill>
                  </a:tcPr>
                </a:tc>
                <a:tc>
                  <a:txBody>
                    <a:bodyPr/>
                    <a:lstStyle/>
                    <a:p>
                      <a:pPr algn="ctr" rtl="0" fontAlgn="ctr"/>
                      <a:r>
                        <a:rPr lang="ru-KZ" sz="1000" b="0" i="0" u="none" strike="noStrike">
                          <a:solidFill>
                            <a:srgbClr val="000000"/>
                          </a:solidFill>
                          <a:effectLst/>
                          <a:latin typeface="Arial Narrow" panose="020B0606020202030204" pitchFamily="34" charset="0"/>
                        </a:rPr>
                        <a:t>36 084</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solidFill>
                      <a:schemeClr val="accent3">
                        <a:lumMod val="50000"/>
                        <a:alpha val="50000"/>
                      </a:schemeClr>
                    </a:solidFill>
                  </a:tcPr>
                </a:tc>
                <a:tc>
                  <a:txBody>
                    <a:bodyPr/>
                    <a:lstStyle/>
                    <a:p>
                      <a:pPr algn="ctr" rtl="0" fontAlgn="ctr"/>
                      <a:r>
                        <a:rPr lang="ru-KZ" sz="1000" b="1" i="0" u="none" strike="noStrike" dirty="0">
                          <a:solidFill>
                            <a:schemeClr val="bg1"/>
                          </a:solidFill>
                          <a:effectLst/>
                          <a:latin typeface="Arial Narrow" panose="020B0606020202030204" pitchFamily="34" charset="0"/>
                        </a:rPr>
                        <a:t>122 879</a:t>
                      </a:r>
                    </a:p>
                  </a:txBody>
                  <a:tcPr marL="9525" marR="9525" marT="9525" marB="0" anchor="ctr">
                    <a:lnL w="6350" cap="flat" cmpd="sng" algn="ctr">
                      <a:solidFill>
                        <a:schemeClr val="tx1"/>
                      </a:solidFill>
                      <a:prstDash val="sysDot"/>
                      <a:round/>
                      <a:headEnd type="none" w="med" len="med"/>
                      <a:tailEnd type="none" w="med" len="med"/>
                    </a:lnL>
                    <a:lnR w="12700" cap="flat" cmpd="sng" algn="ctr">
                      <a:solidFill>
                        <a:schemeClr val="tx1"/>
                      </a:solidFill>
                      <a:prstDash val="solid"/>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solidFill>
                      <a:schemeClr val="accent3">
                        <a:lumMod val="50000"/>
                        <a:alpha val="80000"/>
                      </a:schemeClr>
                    </a:solidFill>
                  </a:tcPr>
                </a:tc>
                <a:tc>
                  <a:txBody>
                    <a:bodyPr/>
                    <a:lstStyle/>
                    <a:p>
                      <a:pPr algn="ctr" rtl="0" fontAlgn="ctr"/>
                      <a:r>
                        <a:rPr lang="ru-KZ" sz="1000" b="0" i="0" u="none" strike="noStrike">
                          <a:solidFill>
                            <a:schemeClr val="bg1"/>
                          </a:solidFill>
                          <a:effectLst/>
                          <a:latin typeface="Arial Narrow" panose="020B0606020202030204" pitchFamily="34" charset="0"/>
                        </a:rPr>
                        <a:t>22 726</a:t>
                      </a:r>
                    </a:p>
                  </a:txBody>
                  <a:tcPr marL="9525" marR="9525" marT="9525" marB="0" anchor="ctr">
                    <a:lnL w="12700" cap="flat" cmpd="sng" algn="ctr">
                      <a:solidFill>
                        <a:schemeClr val="tx1"/>
                      </a:solidFill>
                      <a:prstDash val="solid"/>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solidFill>
                      <a:schemeClr val="tx1">
                        <a:lumMod val="50000"/>
                        <a:lumOff val="50000"/>
                      </a:schemeClr>
                    </a:solidFill>
                  </a:tcPr>
                </a:tc>
                <a:tc>
                  <a:txBody>
                    <a:bodyPr/>
                    <a:lstStyle/>
                    <a:p>
                      <a:pPr algn="ctr" rtl="0" fontAlgn="ctr"/>
                      <a:r>
                        <a:rPr lang="ru-KZ" sz="1000" b="0" i="0" u="none" strike="noStrike">
                          <a:solidFill>
                            <a:srgbClr val="000000"/>
                          </a:solidFill>
                          <a:effectLst/>
                          <a:latin typeface="Arial Narrow" panose="020B0606020202030204" pitchFamily="34" charset="0"/>
                        </a:rPr>
                        <a:t>26 081</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solidFill>
                      <a:schemeClr val="accent6">
                        <a:lumMod val="50000"/>
                        <a:alpha val="50000"/>
                      </a:schemeClr>
                    </a:solidFill>
                  </a:tcPr>
                </a:tc>
                <a:tc>
                  <a:txBody>
                    <a:bodyPr/>
                    <a:lstStyle/>
                    <a:p>
                      <a:pPr algn="ctr" rtl="0" fontAlgn="ctr"/>
                      <a:r>
                        <a:rPr lang="ru-KZ" sz="1000" b="0" i="0" u="none" strike="noStrike">
                          <a:solidFill>
                            <a:srgbClr val="000000"/>
                          </a:solidFill>
                          <a:effectLst/>
                          <a:latin typeface="Arial Narrow" panose="020B0606020202030204" pitchFamily="34" charset="0"/>
                        </a:rPr>
                        <a:t>27 948</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solidFill>
                      <a:schemeClr val="accent6">
                        <a:lumMod val="50000"/>
                        <a:alpha val="50000"/>
                      </a:schemeClr>
                    </a:solidFill>
                  </a:tcPr>
                </a:tc>
                <a:tc>
                  <a:txBody>
                    <a:bodyPr/>
                    <a:lstStyle/>
                    <a:p>
                      <a:pPr algn="ctr" rtl="0" fontAlgn="ctr"/>
                      <a:r>
                        <a:rPr lang="ru-KZ" sz="1000" b="0" i="0" u="none" strike="noStrike" dirty="0">
                          <a:solidFill>
                            <a:srgbClr val="000000"/>
                          </a:solidFill>
                          <a:effectLst/>
                          <a:latin typeface="Arial Narrow" panose="020B0606020202030204" pitchFamily="34" charset="0"/>
                        </a:rPr>
                        <a:t>29 633</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solidFill>
                      <a:schemeClr val="accent6">
                        <a:lumMod val="50000"/>
                        <a:alpha val="50000"/>
                      </a:schemeClr>
                    </a:solidFill>
                  </a:tcPr>
                </a:tc>
                <a:tc>
                  <a:txBody>
                    <a:bodyPr/>
                    <a:lstStyle/>
                    <a:p>
                      <a:pPr algn="ctr" rtl="0" fontAlgn="ctr"/>
                      <a:r>
                        <a:rPr lang="ru-KZ" sz="1000" b="1" i="0" u="none" strike="noStrike" dirty="0">
                          <a:solidFill>
                            <a:schemeClr val="bg1"/>
                          </a:solidFill>
                          <a:effectLst/>
                          <a:latin typeface="Arial Narrow" panose="020B0606020202030204" pitchFamily="34" charset="0"/>
                        </a:rPr>
                        <a:t>106 388</a:t>
                      </a:r>
                    </a:p>
                  </a:txBody>
                  <a:tcPr marL="9525" marR="9525" marT="9525" marB="0" anchor="ctr">
                    <a:lnL w="6350" cap="flat" cmpd="sng" algn="ctr">
                      <a:solidFill>
                        <a:schemeClr val="tx1"/>
                      </a:solidFill>
                      <a:prstDash val="sysDot"/>
                      <a:round/>
                      <a:headEnd type="none" w="med" len="med"/>
                      <a:tailEnd type="none" w="med" len="med"/>
                    </a:lnL>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solidFill>
                      <a:schemeClr val="accent6">
                        <a:lumMod val="50000"/>
                        <a:alpha val="80000"/>
                      </a:schemeClr>
                    </a:solidFill>
                  </a:tcPr>
                </a:tc>
                <a:extLst>
                  <a:ext uri="{0D108BD9-81ED-4DB2-BD59-A6C34878D82A}">
                    <a16:rowId xmlns:a16="http://schemas.microsoft.com/office/drawing/2014/main" val="3794949163"/>
                  </a:ext>
                </a:extLst>
              </a:tr>
              <a:tr h="225315">
                <a:tc>
                  <a:txBody>
                    <a:bodyPr/>
                    <a:lstStyle/>
                    <a:p>
                      <a:pPr>
                        <a:lnSpc>
                          <a:spcPct val="107000"/>
                        </a:lnSpc>
                        <a:spcAft>
                          <a:spcPts val="0"/>
                        </a:spcAft>
                      </a:pPr>
                      <a:r>
                        <a:rPr lang="ru-RU" sz="1200" dirty="0">
                          <a:solidFill>
                            <a:srgbClr val="000000"/>
                          </a:solidFill>
                          <a:effectLst/>
                          <a:latin typeface="Arial" panose="020B0604020202020204" pitchFamily="34" charset="0"/>
                          <a:ea typeface="Calibri" panose="020F0502020204030204" pitchFamily="34" charset="0"/>
                          <a:cs typeface="Arial" panose="020B0604020202020204" pitchFamily="34" charset="0"/>
                        </a:rPr>
                        <a:t>АЛМАТЫ Қ.</a:t>
                      </a:r>
                      <a:endParaRPr lang="ru-RU" sz="1200" dirty="0">
                        <a:effectLst/>
                        <a:latin typeface="Arial" panose="020B0604020202020204" pitchFamily="34" charset="0"/>
                        <a:ea typeface="Calibri" panose="020F0502020204030204" pitchFamily="34" charset="0"/>
                        <a:cs typeface="Arial" panose="020B0604020202020204" pitchFamily="34" charset="0"/>
                      </a:endParaRPr>
                    </a:p>
                  </a:txBody>
                  <a:tcPr marL="68580" marR="68580" marT="0" marB="0" anchor="ctr">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noFill/>
                  </a:tcPr>
                </a:tc>
                <a:tc>
                  <a:txBody>
                    <a:bodyPr/>
                    <a:lstStyle/>
                    <a:p>
                      <a:pPr algn="ctr" rtl="0" fontAlgn="ctr"/>
                      <a:r>
                        <a:rPr lang="ru-KZ" sz="1000" b="0" i="0" u="none" strike="noStrike" dirty="0">
                          <a:solidFill>
                            <a:schemeClr val="bg1"/>
                          </a:solidFill>
                          <a:effectLst/>
                          <a:latin typeface="Arial Narrow" panose="020B0606020202030204" pitchFamily="34" charset="0"/>
                        </a:rPr>
                        <a:t>22 015</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solidFill>
                      <a:schemeClr val="tx1">
                        <a:lumMod val="50000"/>
                        <a:lumOff val="50000"/>
                      </a:schemeClr>
                    </a:solidFill>
                  </a:tcPr>
                </a:tc>
                <a:tc>
                  <a:txBody>
                    <a:bodyPr/>
                    <a:lstStyle/>
                    <a:p>
                      <a:pPr algn="ctr" rtl="0" fontAlgn="ctr"/>
                      <a:r>
                        <a:rPr lang="ru-KZ" sz="1000" b="0" i="0" u="none" strike="noStrike">
                          <a:solidFill>
                            <a:srgbClr val="000000"/>
                          </a:solidFill>
                          <a:effectLst/>
                          <a:latin typeface="Arial Narrow" panose="020B0606020202030204" pitchFamily="34" charset="0"/>
                        </a:rPr>
                        <a:t>28 157</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solidFill>
                      <a:srgbClr val="007F76">
                        <a:alpha val="50000"/>
                      </a:srgbClr>
                    </a:solidFill>
                  </a:tcPr>
                </a:tc>
                <a:tc>
                  <a:txBody>
                    <a:bodyPr/>
                    <a:lstStyle/>
                    <a:p>
                      <a:pPr algn="ctr" rtl="0" fontAlgn="ctr"/>
                      <a:r>
                        <a:rPr lang="ru-KZ" sz="1000" b="0" i="0" u="none" strike="noStrike">
                          <a:solidFill>
                            <a:srgbClr val="000000"/>
                          </a:solidFill>
                          <a:effectLst/>
                          <a:latin typeface="Arial Narrow" panose="020B0606020202030204" pitchFamily="34" charset="0"/>
                        </a:rPr>
                        <a:t>35 558</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solidFill>
                      <a:srgbClr val="007F76">
                        <a:alpha val="50000"/>
                      </a:srgbClr>
                    </a:solidFill>
                  </a:tcPr>
                </a:tc>
                <a:tc>
                  <a:txBody>
                    <a:bodyPr/>
                    <a:lstStyle/>
                    <a:p>
                      <a:pPr algn="ctr" rtl="0" fontAlgn="ctr"/>
                      <a:r>
                        <a:rPr lang="ru-KZ" sz="1000" b="0" i="0" u="none" strike="noStrike">
                          <a:solidFill>
                            <a:srgbClr val="000000"/>
                          </a:solidFill>
                          <a:effectLst/>
                          <a:latin typeface="Arial Narrow" panose="020B0606020202030204" pitchFamily="34" charset="0"/>
                        </a:rPr>
                        <a:t>38 718</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solidFill>
                      <a:srgbClr val="007F76">
                        <a:alpha val="50000"/>
                      </a:srgbClr>
                    </a:solidFill>
                  </a:tcPr>
                </a:tc>
                <a:tc>
                  <a:txBody>
                    <a:bodyPr/>
                    <a:lstStyle/>
                    <a:p>
                      <a:pPr algn="ctr" rtl="0" fontAlgn="ctr"/>
                      <a:r>
                        <a:rPr lang="ru-KZ" sz="1000" b="1" i="0" u="none" strike="noStrike" dirty="0">
                          <a:solidFill>
                            <a:schemeClr val="bg1"/>
                          </a:solidFill>
                          <a:effectLst/>
                          <a:latin typeface="Arial Narrow" panose="020B0606020202030204" pitchFamily="34" charset="0"/>
                        </a:rPr>
                        <a:t>124 448</a:t>
                      </a:r>
                    </a:p>
                  </a:txBody>
                  <a:tcPr marL="9525" marR="9525" marT="9525" marB="0" anchor="ctr">
                    <a:lnL w="6350" cap="flat" cmpd="sng" algn="ctr">
                      <a:solidFill>
                        <a:schemeClr val="tx1"/>
                      </a:solidFill>
                      <a:prstDash val="sysDot"/>
                      <a:round/>
                      <a:headEnd type="none" w="med" len="med"/>
                      <a:tailEnd type="none" w="med" len="med"/>
                    </a:lnL>
                    <a:lnR w="12700" cap="flat" cmpd="sng" algn="ctr">
                      <a:solidFill>
                        <a:schemeClr val="tx1"/>
                      </a:solidFill>
                      <a:prstDash val="solid"/>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solidFill>
                      <a:srgbClr val="007F76">
                        <a:alpha val="80000"/>
                      </a:srgbClr>
                    </a:solidFill>
                  </a:tcPr>
                </a:tc>
                <a:tc>
                  <a:txBody>
                    <a:bodyPr/>
                    <a:lstStyle/>
                    <a:p>
                      <a:pPr algn="ctr" rtl="0" fontAlgn="ctr"/>
                      <a:r>
                        <a:rPr lang="ru-KZ" sz="1000" b="0" i="0" u="none" strike="noStrike" dirty="0">
                          <a:solidFill>
                            <a:schemeClr val="bg1"/>
                          </a:solidFill>
                          <a:effectLst/>
                          <a:latin typeface="Arial Narrow" panose="020B0606020202030204" pitchFamily="34" charset="0"/>
                        </a:rPr>
                        <a:t>22 015</a:t>
                      </a:r>
                    </a:p>
                  </a:txBody>
                  <a:tcPr marL="9525" marR="9525" marT="9525" marB="0" anchor="ctr">
                    <a:lnL w="12700" cap="flat" cmpd="sng" algn="ctr">
                      <a:solidFill>
                        <a:schemeClr val="tx1"/>
                      </a:solidFill>
                      <a:prstDash val="solid"/>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solidFill>
                      <a:schemeClr val="tx1">
                        <a:lumMod val="50000"/>
                        <a:lumOff val="50000"/>
                      </a:schemeClr>
                    </a:solidFill>
                  </a:tcPr>
                </a:tc>
                <a:tc>
                  <a:txBody>
                    <a:bodyPr/>
                    <a:lstStyle/>
                    <a:p>
                      <a:pPr algn="ctr" rtl="0" fontAlgn="ctr"/>
                      <a:r>
                        <a:rPr lang="ru-KZ" sz="1000" b="0" i="0" u="none" strike="noStrike">
                          <a:solidFill>
                            <a:srgbClr val="000000"/>
                          </a:solidFill>
                          <a:effectLst/>
                          <a:latin typeface="Arial Narrow" panose="020B0606020202030204" pitchFamily="34" charset="0"/>
                        </a:rPr>
                        <a:t>33 369</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solidFill>
                      <a:schemeClr val="accent3">
                        <a:lumMod val="50000"/>
                        <a:alpha val="50000"/>
                      </a:schemeClr>
                    </a:solidFill>
                  </a:tcPr>
                </a:tc>
                <a:tc>
                  <a:txBody>
                    <a:bodyPr/>
                    <a:lstStyle/>
                    <a:p>
                      <a:pPr algn="ctr" rtl="0" fontAlgn="ctr"/>
                      <a:r>
                        <a:rPr lang="ru-KZ" sz="1000" b="0" i="0" u="none" strike="noStrike">
                          <a:solidFill>
                            <a:srgbClr val="000000"/>
                          </a:solidFill>
                          <a:effectLst/>
                          <a:latin typeface="Arial Narrow" panose="020B0606020202030204" pitchFamily="34" charset="0"/>
                        </a:rPr>
                        <a:t>41 481</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solidFill>
                      <a:schemeClr val="accent3">
                        <a:lumMod val="50000"/>
                        <a:alpha val="50000"/>
                      </a:schemeClr>
                    </a:solidFill>
                  </a:tcPr>
                </a:tc>
                <a:tc>
                  <a:txBody>
                    <a:bodyPr/>
                    <a:lstStyle/>
                    <a:p>
                      <a:pPr algn="ctr" rtl="0" fontAlgn="ctr"/>
                      <a:r>
                        <a:rPr lang="ru-KZ" sz="1000" b="0" i="0" u="none" strike="noStrike">
                          <a:solidFill>
                            <a:srgbClr val="000000"/>
                          </a:solidFill>
                          <a:effectLst/>
                          <a:latin typeface="Arial Narrow" panose="020B0606020202030204" pitchFamily="34" charset="0"/>
                        </a:rPr>
                        <a:t>44 393</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solidFill>
                      <a:schemeClr val="accent3">
                        <a:lumMod val="50000"/>
                        <a:alpha val="50000"/>
                      </a:schemeClr>
                    </a:solidFill>
                  </a:tcPr>
                </a:tc>
                <a:tc>
                  <a:txBody>
                    <a:bodyPr/>
                    <a:lstStyle/>
                    <a:p>
                      <a:pPr algn="ctr" rtl="0" fontAlgn="ctr"/>
                      <a:r>
                        <a:rPr lang="ru-KZ" sz="1000" b="1" i="0" u="none" strike="noStrike" dirty="0">
                          <a:solidFill>
                            <a:schemeClr val="bg1"/>
                          </a:solidFill>
                          <a:effectLst/>
                          <a:latin typeface="Arial Narrow" panose="020B0606020202030204" pitchFamily="34" charset="0"/>
                        </a:rPr>
                        <a:t>141 258</a:t>
                      </a:r>
                    </a:p>
                  </a:txBody>
                  <a:tcPr marL="9525" marR="9525" marT="9525" marB="0" anchor="ctr">
                    <a:lnL w="6350" cap="flat" cmpd="sng" algn="ctr">
                      <a:solidFill>
                        <a:schemeClr val="tx1"/>
                      </a:solidFill>
                      <a:prstDash val="sysDot"/>
                      <a:round/>
                      <a:headEnd type="none" w="med" len="med"/>
                      <a:tailEnd type="none" w="med" len="med"/>
                    </a:lnL>
                    <a:lnR w="12700" cap="flat" cmpd="sng" algn="ctr">
                      <a:solidFill>
                        <a:schemeClr val="tx1"/>
                      </a:solidFill>
                      <a:prstDash val="solid"/>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solidFill>
                      <a:schemeClr val="accent3">
                        <a:lumMod val="50000"/>
                        <a:alpha val="80000"/>
                      </a:schemeClr>
                    </a:solidFill>
                  </a:tcPr>
                </a:tc>
                <a:tc>
                  <a:txBody>
                    <a:bodyPr/>
                    <a:lstStyle/>
                    <a:p>
                      <a:pPr algn="ctr" rtl="0" fontAlgn="ctr"/>
                      <a:r>
                        <a:rPr lang="ru-KZ" sz="1000" b="0" i="0" u="none" strike="noStrike">
                          <a:solidFill>
                            <a:schemeClr val="bg1"/>
                          </a:solidFill>
                          <a:effectLst/>
                          <a:latin typeface="Arial Narrow" panose="020B0606020202030204" pitchFamily="34" charset="0"/>
                        </a:rPr>
                        <a:t>22 015</a:t>
                      </a:r>
                    </a:p>
                  </a:txBody>
                  <a:tcPr marL="9525" marR="9525" marT="9525" marB="0" anchor="ctr">
                    <a:lnL w="12700" cap="flat" cmpd="sng" algn="ctr">
                      <a:solidFill>
                        <a:schemeClr val="tx1"/>
                      </a:solidFill>
                      <a:prstDash val="solid"/>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solidFill>
                      <a:schemeClr val="tx1">
                        <a:lumMod val="50000"/>
                        <a:lumOff val="50000"/>
                      </a:schemeClr>
                    </a:solidFill>
                  </a:tcPr>
                </a:tc>
                <a:tc>
                  <a:txBody>
                    <a:bodyPr/>
                    <a:lstStyle/>
                    <a:p>
                      <a:pPr algn="ctr" rtl="0" fontAlgn="ctr"/>
                      <a:r>
                        <a:rPr lang="ru-KZ" sz="1000" b="0" i="0" u="none" strike="noStrike">
                          <a:solidFill>
                            <a:srgbClr val="000000"/>
                          </a:solidFill>
                          <a:effectLst/>
                          <a:latin typeface="Arial Narrow" panose="020B0606020202030204" pitchFamily="34" charset="0"/>
                        </a:rPr>
                        <a:t>23 401</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solidFill>
                      <a:schemeClr val="accent6">
                        <a:lumMod val="50000"/>
                        <a:alpha val="50000"/>
                      </a:schemeClr>
                    </a:solidFill>
                  </a:tcPr>
                </a:tc>
                <a:tc>
                  <a:txBody>
                    <a:bodyPr/>
                    <a:lstStyle/>
                    <a:p>
                      <a:pPr algn="ctr" rtl="0" fontAlgn="ctr"/>
                      <a:r>
                        <a:rPr lang="ru-KZ" sz="1000" b="0" i="0" u="none" strike="noStrike">
                          <a:solidFill>
                            <a:srgbClr val="000000"/>
                          </a:solidFill>
                          <a:effectLst/>
                          <a:latin typeface="Arial Narrow" panose="020B0606020202030204" pitchFamily="34" charset="0"/>
                        </a:rPr>
                        <a:t>30 481</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solidFill>
                      <a:schemeClr val="accent6">
                        <a:lumMod val="50000"/>
                        <a:alpha val="50000"/>
                      </a:schemeClr>
                    </a:solidFill>
                  </a:tcPr>
                </a:tc>
                <a:tc>
                  <a:txBody>
                    <a:bodyPr/>
                    <a:lstStyle/>
                    <a:p>
                      <a:pPr algn="ctr" rtl="0" fontAlgn="ctr"/>
                      <a:r>
                        <a:rPr lang="ru-KZ" sz="1000" b="0" i="0" u="none" strike="noStrike">
                          <a:solidFill>
                            <a:srgbClr val="000000"/>
                          </a:solidFill>
                          <a:effectLst/>
                          <a:latin typeface="Arial Narrow" panose="020B0606020202030204" pitchFamily="34" charset="0"/>
                        </a:rPr>
                        <a:t>34 984</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solidFill>
                      <a:schemeClr val="accent6">
                        <a:lumMod val="50000"/>
                        <a:alpha val="50000"/>
                      </a:schemeClr>
                    </a:solidFill>
                  </a:tcPr>
                </a:tc>
                <a:tc>
                  <a:txBody>
                    <a:bodyPr/>
                    <a:lstStyle/>
                    <a:p>
                      <a:pPr algn="ctr" rtl="0" fontAlgn="ctr"/>
                      <a:r>
                        <a:rPr lang="ru-KZ" sz="1000" b="1" i="0" u="none" strike="noStrike" dirty="0">
                          <a:solidFill>
                            <a:schemeClr val="bg1"/>
                          </a:solidFill>
                          <a:effectLst/>
                          <a:latin typeface="Arial Narrow" panose="020B0606020202030204" pitchFamily="34" charset="0"/>
                        </a:rPr>
                        <a:t>110 881</a:t>
                      </a:r>
                    </a:p>
                  </a:txBody>
                  <a:tcPr marL="9525" marR="9525" marT="9525" marB="0" anchor="ctr">
                    <a:lnL w="6350" cap="flat" cmpd="sng" algn="ctr">
                      <a:solidFill>
                        <a:schemeClr val="tx1"/>
                      </a:solidFill>
                      <a:prstDash val="sysDot"/>
                      <a:round/>
                      <a:headEnd type="none" w="med" len="med"/>
                      <a:tailEnd type="none" w="med" len="med"/>
                    </a:lnL>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solidFill>
                      <a:schemeClr val="accent6">
                        <a:lumMod val="50000"/>
                        <a:alpha val="80000"/>
                      </a:schemeClr>
                    </a:solidFill>
                  </a:tcPr>
                </a:tc>
                <a:extLst>
                  <a:ext uri="{0D108BD9-81ED-4DB2-BD59-A6C34878D82A}">
                    <a16:rowId xmlns:a16="http://schemas.microsoft.com/office/drawing/2014/main" val="1993558453"/>
                  </a:ext>
                </a:extLst>
              </a:tr>
              <a:tr h="225315">
                <a:tc>
                  <a:txBody>
                    <a:bodyPr/>
                    <a:lstStyle/>
                    <a:p>
                      <a:pPr>
                        <a:lnSpc>
                          <a:spcPct val="107000"/>
                        </a:lnSpc>
                        <a:spcAft>
                          <a:spcPts val="0"/>
                        </a:spcAft>
                      </a:pPr>
                      <a:r>
                        <a:rPr lang="ru-RU" sz="1200" dirty="0">
                          <a:solidFill>
                            <a:srgbClr val="000000"/>
                          </a:solidFill>
                          <a:effectLst/>
                          <a:latin typeface="Arial" panose="020B0604020202020204" pitchFamily="34" charset="0"/>
                          <a:ea typeface="Calibri" panose="020F0502020204030204" pitchFamily="34" charset="0"/>
                          <a:cs typeface="Arial" panose="020B0604020202020204" pitchFamily="34" charset="0"/>
                        </a:rPr>
                        <a:t>ШЫМКЕНТ Қ.</a:t>
                      </a:r>
                      <a:endParaRPr lang="ru-RU" sz="1200" dirty="0">
                        <a:effectLst/>
                        <a:latin typeface="Arial" panose="020B0604020202020204" pitchFamily="34" charset="0"/>
                        <a:ea typeface="Calibri" panose="020F0502020204030204" pitchFamily="34" charset="0"/>
                        <a:cs typeface="Arial" panose="020B0604020202020204" pitchFamily="34" charset="0"/>
                      </a:endParaRPr>
                    </a:p>
                  </a:txBody>
                  <a:tcPr marL="68580" marR="68580" marT="0" marB="0" anchor="ctr">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solidFill>
                      <a:schemeClr val="bg1">
                        <a:lumMod val="95000"/>
                      </a:schemeClr>
                    </a:solidFill>
                  </a:tcPr>
                </a:tc>
                <a:tc>
                  <a:txBody>
                    <a:bodyPr/>
                    <a:lstStyle/>
                    <a:p>
                      <a:pPr algn="ctr" rtl="0" fontAlgn="ctr"/>
                      <a:r>
                        <a:rPr lang="ru-KZ" sz="1000" b="0" i="0" u="none" strike="noStrike" dirty="0">
                          <a:solidFill>
                            <a:schemeClr val="bg1"/>
                          </a:solidFill>
                          <a:effectLst/>
                          <a:latin typeface="Arial Narrow" panose="020B0606020202030204" pitchFamily="34" charset="0"/>
                        </a:rPr>
                        <a:t>7 448</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solidFill>
                      <a:schemeClr val="tx1">
                        <a:lumMod val="50000"/>
                        <a:lumOff val="50000"/>
                      </a:schemeClr>
                    </a:solidFill>
                  </a:tcPr>
                </a:tc>
                <a:tc>
                  <a:txBody>
                    <a:bodyPr/>
                    <a:lstStyle/>
                    <a:p>
                      <a:pPr algn="ctr" rtl="0" fontAlgn="ctr"/>
                      <a:r>
                        <a:rPr lang="ru-KZ" sz="1000" b="0" i="0" u="none" strike="noStrike">
                          <a:solidFill>
                            <a:srgbClr val="000000"/>
                          </a:solidFill>
                          <a:effectLst/>
                          <a:latin typeface="Arial Narrow" panose="020B0606020202030204" pitchFamily="34" charset="0"/>
                        </a:rPr>
                        <a:t>6 340</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solidFill>
                      <a:srgbClr val="007F76">
                        <a:alpha val="50000"/>
                      </a:srgbClr>
                    </a:solidFill>
                  </a:tcPr>
                </a:tc>
                <a:tc>
                  <a:txBody>
                    <a:bodyPr/>
                    <a:lstStyle/>
                    <a:p>
                      <a:pPr algn="ctr" rtl="0" fontAlgn="ctr"/>
                      <a:r>
                        <a:rPr lang="ru-KZ" sz="1000" b="0" i="0" u="none" strike="noStrike">
                          <a:solidFill>
                            <a:srgbClr val="000000"/>
                          </a:solidFill>
                          <a:effectLst/>
                          <a:latin typeface="Arial Narrow" panose="020B0606020202030204" pitchFamily="34" charset="0"/>
                        </a:rPr>
                        <a:t>6 919</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solidFill>
                      <a:srgbClr val="007F76">
                        <a:alpha val="50000"/>
                      </a:srgbClr>
                    </a:solidFill>
                  </a:tcPr>
                </a:tc>
                <a:tc>
                  <a:txBody>
                    <a:bodyPr/>
                    <a:lstStyle/>
                    <a:p>
                      <a:pPr algn="ctr" rtl="0" fontAlgn="ctr"/>
                      <a:r>
                        <a:rPr lang="ru-KZ" sz="1000" b="0" i="0" u="none" strike="noStrike" dirty="0">
                          <a:solidFill>
                            <a:srgbClr val="000000"/>
                          </a:solidFill>
                          <a:effectLst/>
                          <a:latin typeface="Arial Narrow" panose="020B0606020202030204" pitchFamily="34" charset="0"/>
                        </a:rPr>
                        <a:t>9 178</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solidFill>
                      <a:srgbClr val="007F76">
                        <a:alpha val="50000"/>
                      </a:srgbClr>
                    </a:solidFill>
                  </a:tcPr>
                </a:tc>
                <a:tc>
                  <a:txBody>
                    <a:bodyPr/>
                    <a:lstStyle/>
                    <a:p>
                      <a:pPr algn="ctr" rtl="0" fontAlgn="ctr"/>
                      <a:r>
                        <a:rPr lang="ru-KZ" sz="1000" b="1" i="0" u="none" strike="noStrike" dirty="0">
                          <a:solidFill>
                            <a:schemeClr val="bg1"/>
                          </a:solidFill>
                          <a:effectLst/>
                          <a:latin typeface="Arial Narrow" panose="020B0606020202030204" pitchFamily="34" charset="0"/>
                        </a:rPr>
                        <a:t>29 885</a:t>
                      </a:r>
                    </a:p>
                  </a:txBody>
                  <a:tcPr marL="9525" marR="9525" marT="9525" marB="0" anchor="ctr">
                    <a:lnL w="6350" cap="flat" cmpd="sng" algn="ctr">
                      <a:solidFill>
                        <a:schemeClr val="tx1"/>
                      </a:solidFill>
                      <a:prstDash val="sysDot"/>
                      <a:round/>
                      <a:headEnd type="none" w="med" len="med"/>
                      <a:tailEnd type="none" w="med" len="med"/>
                    </a:lnL>
                    <a:lnR w="12700" cap="flat" cmpd="sng" algn="ctr">
                      <a:solidFill>
                        <a:schemeClr val="tx1"/>
                      </a:solidFill>
                      <a:prstDash val="solid"/>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solidFill>
                      <a:srgbClr val="007F76">
                        <a:alpha val="80000"/>
                      </a:srgbClr>
                    </a:solidFill>
                  </a:tcPr>
                </a:tc>
                <a:tc>
                  <a:txBody>
                    <a:bodyPr/>
                    <a:lstStyle/>
                    <a:p>
                      <a:pPr algn="ctr" rtl="0" fontAlgn="ctr"/>
                      <a:r>
                        <a:rPr lang="ru-KZ" sz="1000" b="0" i="0" u="none" strike="noStrike" dirty="0">
                          <a:solidFill>
                            <a:schemeClr val="bg1"/>
                          </a:solidFill>
                          <a:effectLst/>
                          <a:latin typeface="Arial Narrow" panose="020B0606020202030204" pitchFamily="34" charset="0"/>
                        </a:rPr>
                        <a:t>7 448</a:t>
                      </a:r>
                    </a:p>
                  </a:txBody>
                  <a:tcPr marL="9525" marR="9525" marT="9525" marB="0" anchor="ctr">
                    <a:lnL w="12700" cap="flat" cmpd="sng" algn="ctr">
                      <a:solidFill>
                        <a:schemeClr val="tx1"/>
                      </a:solidFill>
                      <a:prstDash val="solid"/>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solidFill>
                      <a:schemeClr val="tx1">
                        <a:lumMod val="50000"/>
                        <a:lumOff val="50000"/>
                      </a:schemeClr>
                    </a:solidFill>
                  </a:tcPr>
                </a:tc>
                <a:tc>
                  <a:txBody>
                    <a:bodyPr/>
                    <a:lstStyle/>
                    <a:p>
                      <a:pPr algn="ctr" rtl="0" fontAlgn="ctr"/>
                      <a:r>
                        <a:rPr lang="ru-KZ" sz="1000" b="0" i="0" u="none" strike="noStrike">
                          <a:solidFill>
                            <a:srgbClr val="000000"/>
                          </a:solidFill>
                          <a:effectLst/>
                          <a:latin typeface="Arial Narrow" panose="020B0606020202030204" pitchFamily="34" charset="0"/>
                        </a:rPr>
                        <a:t>7 456</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solidFill>
                      <a:schemeClr val="accent3">
                        <a:lumMod val="50000"/>
                        <a:alpha val="50000"/>
                      </a:schemeClr>
                    </a:solidFill>
                  </a:tcPr>
                </a:tc>
                <a:tc>
                  <a:txBody>
                    <a:bodyPr/>
                    <a:lstStyle/>
                    <a:p>
                      <a:pPr algn="ctr" rtl="0" fontAlgn="ctr"/>
                      <a:r>
                        <a:rPr lang="ru-KZ" sz="1000" b="0" i="0" u="none" strike="noStrike">
                          <a:solidFill>
                            <a:srgbClr val="000000"/>
                          </a:solidFill>
                          <a:effectLst/>
                          <a:latin typeface="Arial Narrow" panose="020B0606020202030204" pitchFamily="34" charset="0"/>
                        </a:rPr>
                        <a:t>8 296</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solidFill>
                      <a:schemeClr val="accent3">
                        <a:lumMod val="50000"/>
                        <a:alpha val="50000"/>
                      </a:schemeClr>
                    </a:solidFill>
                  </a:tcPr>
                </a:tc>
                <a:tc>
                  <a:txBody>
                    <a:bodyPr/>
                    <a:lstStyle/>
                    <a:p>
                      <a:pPr algn="ctr" rtl="0" fontAlgn="ctr"/>
                      <a:r>
                        <a:rPr lang="ru-KZ" sz="1000" b="0" i="0" u="none" strike="noStrike" dirty="0">
                          <a:solidFill>
                            <a:srgbClr val="000000"/>
                          </a:solidFill>
                          <a:effectLst/>
                          <a:latin typeface="Arial Narrow" panose="020B0606020202030204" pitchFamily="34" charset="0"/>
                        </a:rPr>
                        <a:t>10 669</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solidFill>
                      <a:schemeClr val="accent3">
                        <a:lumMod val="50000"/>
                        <a:alpha val="50000"/>
                      </a:schemeClr>
                    </a:solidFill>
                  </a:tcPr>
                </a:tc>
                <a:tc>
                  <a:txBody>
                    <a:bodyPr/>
                    <a:lstStyle/>
                    <a:p>
                      <a:pPr algn="ctr" rtl="0" fontAlgn="ctr"/>
                      <a:r>
                        <a:rPr lang="ru-KZ" sz="1000" b="1" i="0" u="none" strike="noStrike" dirty="0">
                          <a:solidFill>
                            <a:schemeClr val="bg1"/>
                          </a:solidFill>
                          <a:effectLst/>
                          <a:latin typeface="Arial Narrow" panose="020B0606020202030204" pitchFamily="34" charset="0"/>
                        </a:rPr>
                        <a:t>33 869</a:t>
                      </a:r>
                    </a:p>
                  </a:txBody>
                  <a:tcPr marL="9525" marR="9525" marT="9525" marB="0" anchor="ctr">
                    <a:lnL w="6350" cap="flat" cmpd="sng" algn="ctr">
                      <a:solidFill>
                        <a:schemeClr val="tx1"/>
                      </a:solidFill>
                      <a:prstDash val="sysDot"/>
                      <a:round/>
                      <a:headEnd type="none" w="med" len="med"/>
                      <a:tailEnd type="none" w="med" len="med"/>
                    </a:lnL>
                    <a:lnR w="12700" cap="flat" cmpd="sng" algn="ctr">
                      <a:solidFill>
                        <a:schemeClr val="tx1"/>
                      </a:solidFill>
                      <a:prstDash val="solid"/>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solidFill>
                      <a:schemeClr val="accent3">
                        <a:lumMod val="50000"/>
                        <a:alpha val="80000"/>
                      </a:schemeClr>
                    </a:solidFill>
                  </a:tcPr>
                </a:tc>
                <a:tc>
                  <a:txBody>
                    <a:bodyPr/>
                    <a:lstStyle/>
                    <a:p>
                      <a:pPr algn="ctr" rtl="0" fontAlgn="ctr"/>
                      <a:r>
                        <a:rPr lang="ru-KZ" sz="1000" b="0" i="0" u="none" strike="noStrike" dirty="0">
                          <a:solidFill>
                            <a:schemeClr val="bg1"/>
                          </a:solidFill>
                          <a:effectLst/>
                          <a:latin typeface="Arial Narrow" panose="020B0606020202030204" pitchFamily="34" charset="0"/>
                        </a:rPr>
                        <a:t>7 448</a:t>
                      </a:r>
                    </a:p>
                  </a:txBody>
                  <a:tcPr marL="9525" marR="9525" marT="9525" marB="0" anchor="ctr">
                    <a:lnL w="12700" cap="flat" cmpd="sng" algn="ctr">
                      <a:solidFill>
                        <a:schemeClr val="tx1"/>
                      </a:solidFill>
                      <a:prstDash val="solid"/>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solidFill>
                      <a:schemeClr val="tx1">
                        <a:lumMod val="50000"/>
                        <a:lumOff val="50000"/>
                      </a:schemeClr>
                    </a:solidFill>
                  </a:tcPr>
                </a:tc>
                <a:tc>
                  <a:txBody>
                    <a:bodyPr/>
                    <a:lstStyle/>
                    <a:p>
                      <a:pPr algn="ctr" rtl="0" fontAlgn="ctr"/>
                      <a:r>
                        <a:rPr lang="ru-KZ" sz="1000" b="0" i="0" u="none" strike="noStrike">
                          <a:solidFill>
                            <a:srgbClr val="000000"/>
                          </a:solidFill>
                          <a:effectLst/>
                          <a:latin typeface="Arial Narrow" panose="020B0606020202030204" pitchFamily="34" charset="0"/>
                        </a:rPr>
                        <a:t>5 420</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solidFill>
                      <a:schemeClr val="accent6">
                        <a:lumMod val="50000"/>
                        <a:alpha val="50000"/>
                      </a:schemeClr>
                    </a:solidFill>
                  </a:tcPr>
                </a:tc>
                <a:tc>
                  <a:txBody>
                    <a:bodyPr/>
                    <a:lstStyle/>
                    <a:p>
                      <a:pPr algn="ctr" rtl="0" fontAlgn="ctr"/>
                      <a:r>
                        <a:rPr lang="ru-KZ" sz="1000" b="0" i="0" u="none" strike="noStrike">
                          <a:solidFill>
                            <a:srgbClr val="000000"/>
                          </a:solidFill>
                          <a:effectLst/>
                          <a:latin typeface="Arial Narrow" panose="020B0606020202030204" pitchFamily="34" charset="0"/>
                        </a:rPr>
                        <a:t>5 441</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solidFill>
                      <a:schemeClr val="accent6">
                        <a:lumMod val="50000"/>
                        <a:alpha val="50000"/>
                      </a:schemeClr>
                    </a:solidFill>
                  </a:tcPr>
                </a:tc>
                <a:tc>
                  <a:txBody>
                    <a:bodyPr/>
                    <a:lstStyle/>
                    <a:p>
                      <a:pPr algn="ctr" rtl="0" fontAlgn="ctr"/>
                      <a:r>
                        <a:rPr lang="ru-KZ" sz="1000" b="0" i="0" u="none" strike="noStrike" dirty="0">
                          <a:solidFill>
                            <a:srgbClr val="000000"/>
                          </a:solidFill>
                          <a:effectLst/>
                          <a:latin typeface="Arial Narrow" panose="020B0606020202030204" pitchFamily="34" charset="0"/>
                        </a:rPr>
                        <a:t>7 743</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solidFill>
                      <a:schemeClr val="accent6">
                        <a:lumMod val="50000"/>
                        <a:alpha val="50000"/>
                      </a:schemeClr>
                    </a:solidFill>
                  </a:tcPr>
                </a:tc>
                <a:tc>
                  <a:txBody>
                    <a:bodyPr/>
                    <a:lstStyle/>
                    <a:p>
                      <a:pPr algn="ctr" rtl="0" fontAlgn="ctr"/>
                      <a:r>
                        <a:rPr lang="ru-KZ" sz="1000" b="1" i="0" u="none" strike="noStrike" dirty="0">
                          <a:solidFill>
                            <a:schemeClr val="bg1"/>
                          </a:solidFill>
                          <a:effectLst/>
                          <a:latin typeface="Arial Narrow" panose="020B0606020202030204" pitchFamily="34" charset="0"/>
                        </a:rPr>
                        <a:t>26 052</a:t>
                      </a:r>
                    </a:p>
                  </a:txBody>
                  <a:tcPr marL="9525" marR="9525" marT="9525" marB="0" anchor="ctr">
                    <a:lnL w="6350" cap="flat" cmpd="sng" algn="ctr">
                      <a:solidFill>
                        <a:schemeClr val="tx1"/>
                      </a:solidFill>
                      <a:prstDash val="sysDot"/>
                      <a:round/>
                      <a:headEnd type="none" w="med" len="med"/>
                      <a:tailEnd type="none" w="med" len="med"/>
                    </a:lnL>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solidFill>
                      <a:schemeClr val="accent6">
                        <a:lumMod val="50000"/>
                        <a:alpha val="80000"/>
                      </a:schemeClr>
                    </a:solidFill>
                  </a:tcPr>
                </a:tc>
                <a:extLst>
                  <a:ext uri="{0D108BD9-81ED-4DB2-BD59-A6C34878D82A}">
                    <a16:rowId xmlns:a16="http://schemas.microsoft.com/office/drawing/2014/main" val="1473969967"/>
                  </a:ext>
                </a:extLst>
              </a:tr>
            </a:tbl>
          </a:graphicData>
        </a:graphic>
      </p:graphicFrame>
      <p:sp>
        <p:nvSpPr>
          <p:cNvPr id="2" name="Заголовок 3">
            <a:extLst>
              <a:ext uri="{FF2B5EF4-FFF2-40B4-BE49-F238E27FC236}">
                <a16:creationId xmlns:a16="http://schemas.microsoft.com/office/drawing/2014/main" id="{CCCFCF8A-74A5-BAC2-2FB8-4DF9273E463D}"/>
              </a:ext>
            </a:extLst>
          </p:cNvPr>
          <p:cNvSpPr txBox="1">
            <a:spLocks/>
          </p:cNvSpPr>
          <p:nvPr/>
        </p:nvSpPr>
        <p:spPr>
          <a:xfrm>
            <a:off x="72000" y="0"/>
            <a:ext cx="12120000" cy="859626"/>
          </a:xfrm>
          <a:prstGeom prst="rect">
            <a:avLst/>
          </a:prstGeom>
        </p:spPr>
        <p:txBody>
          <a:bodyPr anchor="ctr"/>
          <a:lstStyle>
            <a:defPPr marR="0" lvl="0" algn="l" rtl="0">
              <a:lnSpc>
                <a:spcPct val="100000"/>
              </a:lnSpc>
              <a:spcBef>
                <a:spcPts val="0"/>
              </a:spcBef>
              <a:spcAft>
                <a:spcPts val="0"/>
              </a:spcAft>
            </a:defPPr>
            <a:lvl1pPr marR="0" lvl="0" algn="l" rtl="0" eaLnBrk="1" hangingPunct="1">
              <a:lnSpc>
                <a:spcPct val="100000"/>
              </a:lnSpc>
              <a:spcBef>
                <a:spcPts val="0"/>
              </a:spcBef>
              <a:spcAft>
                <a:spcPts val="0"/>
              </a:spcAft>
              <a:buNone/>
              <a:defRPr sz="2667" b="1" i="0" u="none" strike="noStrike" cap="none">
                <a:solidFill>
                  <a:srgbClr val="007F76"/>
                </a:solidFill>
                <a:latin typeface="Arial" panose="020B0604020202020204" pitchFamily="34" charset="0"/>
                <a:ea typeface="Calibri" panose="020F0502020204030204" pitchFamily="34" charset="0"/>
                <a:cs typeface="Arial" panose="020B0604020202020204" pitchFamily="34" charset="0"/>
                <a:sym typeface="Arial"/>
              </a:defRPr>
            </a:lvl1pPr>
          </a:lstStyle>
          <a:p>
            <a:pPr defTabSz="914400"/>
            <a:r>
              <a:rPr lang="ru-RU" sz="2400" kern="0" dirty="0" err="1"/>
              <a:t>Тоқсандар</a:t>
            </a:r>
            <a:r>
              <a:rPr lang="ru-RU" sz="2400" kern="0" dirty="0"/>
              <a:t> мен </a:t>
            </a:r>
            <a:r>
              <a:rPr lang="ru-RU" sz="2400" kern="0" dirty="0" err="1"/>
              <a:t>аймақтар</a:t>
            </a:r>
            <a:r>
              <a:rPr lang="ru-RU" sz="2400" kern="0" dirty="0"/>
              <a:t> </a:t>
            </a:r>
            <a:r>
              <a:rPr lang="ru-RU" sz="2400" kern="0" dirty="0" err="1"/>
              <a:t>бойынша</a:t>
            </a:r>
            <a:r>
              <a:rPr lang="ru-RU" sz="2400" kern="0" dirty="0"/>
              <a:t> бос </a:t>
            </a:r>
            <a:r>
              <a:rPr lang="ru-RU" sz="2400" kern="0" dirty="0" err="1"/>
              <a:t>орындар</a:t>
            </a:r>
            <a:r>
              <a:rPr lang="ru-RU" sz="2400" kern="0" dirty="0"/>
              <a:t> </a:t>
            </a:r>
            <a:r>
              <a:rPr lang="ru-RU" sz="2400" kern="0" dirty="0" err="1"/>
              <a:t>санының</a:t>
            </a:r>
            <a:r>
              <a:rPr lang="ru-RU" sz="2400" kern="0" dirty="0"/>
              <a:t> </a:t>
            </a:r>
            <a:r>
              <a:rPr lang="ru-RU" sz="2400" kern="0" dirty="0" err="1"/>
              <a:t>сценарийлері</a:t>
            </a:r>
            <a:endParaRPr lang="ru-KZ" sz="2400" kern="0" dirty="0"/>
          </a:p>
        </p:txBody>
      </p:sp>
    </p:spTree>
    <p:extLst>
      <p:ext uri="{BB962C8B-B14F-4D97-AF65-F5344CB8AC3E}">
        <p14:creationId xmlns:p14="http://schemas.microsoft.com/office/powerpoint/2010/main" val="4078422427"/>
      </p:ext>
    </p:extLst>
  </p:cSld>
  <p:clrMapOvr>
    <a:masterClrMapping/>
  </p:clrMapOvr>
</p:sld>
</file>

<file path=ppt/slides/slide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Номер слайда 2">
            <a:extLst>
              <a:ext uri="{FF2B5EF4-FFF2-40B4-BE49-F238E27FC236}">
                <a16:creationId xmlns:a16="http://schemas.microsoft.com/office/drawing/2014/main" id="{0FE3E8E7-F31A-7D55-7372-1BEAD488D2B4}"/>
              </a:ext>
            </a:extLst>
          </p:cNvPr>
          <p:cNvSpPr>
            <a:spLocks noGrp="1"/>
          </p:cNvSpPr>
          <p:nvPr>
            <p:ph type="sldNum" sz="quarter" idx="12"/>
          </p:nvPr>
        </p:nvSpPr>
        <p:spPr/>
        <p:txBody>
          <a:bodyPr/>
          <a:lstStyle/>
          <a:p>
            <a:fld id="{4060C6F1-8618-4CCA-B45E-7B199C8F5830}" type="slidenum">
              <a:rPr lang="ru-RU" smtClean="0"/>
              <a:pPr/>
              <a:t>8</a:t>
            </a:fld>
            <a:r>
              <a:rPr lang="en-US" dirty="0"/>
              <a:t> </a:t>
            </a:r>
            <a:r>
              <a:rPr lang="ru-RU" dirty="0"/>
              <a:t>из 82</a:t>
            </a:r>
          </a:p>
        </p:txBody>
      </p:sp>
      <p:sp>
        <p:nvSpPr>
          <p:cNvPr id="2" name="Заголовок 3">
            <a:extLst>
              <a:ext uri="{FF2B5EF4-FFF2-40B4-BE49-F238E27FC236}">
                <a16:creationId xmlns:a16="http://schemas.microsoft.com/office/drawing/2014/main" id="{6CB7CBAB-F423-B9A2-95C7-4EECA115FD14}"/>
              </a:ext>
            </a:extLst>
          </p:cNvPr>
          <p:cNvSpPr txBox="1">
            <a:spLocks/>
          </p:cNvSpPr>
          <p:nvPr/>
        </p:nvSpPr>
        <p:spPr>
          <a:xfrm>
            <a:off x="72000" y="0"/>
            <a:ext cx="12120000" cy="859626"/>
          </a:xfrm>
          <a:prstGeom prst="rect">
            <a:avLst/>
          </a:prstGeom>
        </p:spPr>
        <p:txBody>
          <a:bodyPr anchor="ctr"/>
          <a:lstStyle>
            <a:defPPr marR="0" lvl="0" algn="l" rtl="0">
              <a:lnSpc>
                <a:spcPct val="100000"/>
              </a:lnSpc>
              <a:spcBef>
                <a:spcPts val="0"/>
              </a:spcBef>
              <a:spcAft>
                <a:spcPts val="0"/>
              </a:spcAft>
            </a:defPPr>
            <a:lvl1pPr marR="0" lvl="0" algn="l" rtl="0" eaLnBrk="1" hangingPunct="1">
              <a:lnSpc>
                <a:spcPct val="100000"/>
              </a:lnSpc>
              <a:spcBef>
                <a:spcPts val="0"/>
              </a:spcBef>
              <a:spcAft>
                <a:spcPts val="0"/>
              </a:spcAft>
              <a:buNone/>
              <a:defRPr sz="2667" b="1" i="0" u="none" strike="noStrike" cap="none">
                <a:solidFill>
                  <a:srgbClr val="007F76"/>
                </a:solidFill>
                <a:latin typeface="Arial" panose="020B0604020202020204" pitchFamily="34" charset="0"/>
                <a:ea typeface="Calibri" panose="020F0502020204030204" pitchFamily="34" charset="0"/>
                <a:cs typeface="Arial" panose="020B0604020202020204" pitchFamily="34" charset="0"/>
                <a:sym typeface="Arial"/>
              </a:defRPr>
            </a:lvl1pPr>
          </a:lstStyle>
          <a:p>
            <a:pPr defTabSz="914400"/>
            <a:r>
              <a:rPr lang="ru-RU" dirty="0" err="1"/>
              <a:t>Кәсіби</a:t>
            </a:r>
            <a:r>
              <a:rPr lang="ru-RU" dirty="0"/>
              <a:t> </a:t>
            </a:r>
            <a:r>
              <a:rPr lang="ru-RU" dirty="0" err="1"/>
              <a:t>топтар</a:t>
            </a:r>
            <a:r>
              <a:rPr lang="ru-RU" dirty="0"/>
              <a:t> </a:t>
            </a:r>
            <a:r>
              <a:rPr lang="ru-RU" dirty="0" err="1"/>
              <a:t>бойынша</a:t>
            </a:r>
            <a:r>
              <a:rPr lang="ru-RU" dirty="0"/>
              <a:t> бос </a:t>
            </a:r>
            <a:r>
              <a:rPr lang="ru-RU" dirty="0" err="1"/>
              <a:t>орындар</a:t>
            </a:r>
            <a:r>
              <a:rPr lang="ru-RU" dirty="0"/>
              <a:t> </a:t>
            </a:r>
            <a:r>
              <a:rPr lang="ru-RU" dirty="0" err="1"/>
              <a:t>санының</a:t>
            </a:r>
            <a:r>
              <a:rPr lang="ru-RU" dirty="0"/>
              <a:t> </a:t>
            </a:r>
            <a:r>
              <a:rPr lang="ru-RU" dirty="0" err="1"/>
              <a:t>сценарийлері</a:t>
            </a:r>
            <a:endParaRPr lang="ru-KZ" kern="0" dirty="0"/>
          </a:p>
        </p:txBody>
      </p:sp>
      <p:graphicFrame>
        <p:nvGraphicFramePr>
          <p:cNvPr id="4" name="Таблица 3">
            <a:extLst>
              <a:ext uri="{FF2B5EF4-FFF2-40B4-BE49-F238E27FC236}">
                <a16:creationId xmlns:a16="http://schemas.microsoft.com/office/drawing/2014/main" id="{F7E45C5E-1B42-43D9-7D5A-74A633A5E83D}"/>
              </a:ext>
            </a:extLst>
          </p:cNvPr>
          <p:cNvGraphicFramePr>
            <a:graphicFrameLocks noGrp="1"/>
          </p:cNvGraphicFramePr>
          <p:nvPr>
            <p:extLst>
              <p:ext uri="{D42A27DB-BD31-4B8C-83A1-F6EECF244321}">
                <p14:modId xmlns:p14="http://schemas.microsoft.com/office/powerpoint/2010/main" val="3463282324"/>
              </p:ext>
            </p:extLst>
          </p:nvPr>
        </p:nvGraphicFramePr>
        <p:xfrm>
          <a:off x="72000" y="925200"/>
          <a:ext cx="11998626" cy="5473996"/>
        </p:xfrm>
        <a:graphic>
          <a:graphicData uri="http://schemas.openxmlformats.org/drawingml/2006/table">
            <a:tbl>
              <a:tblPr firstRow="1" bandRow="1">
                <a:tableStyleId>{5C22544A-7EE6-4342-B048-85BDC9FD1C3A}</a:tableStyleId>
              </a:tblPr>
              <a:tblGrid>
                <a:gridCol w="2988000">
                  <a:extLst>
                    <a:ext uri="{9D8B030D-6E8A-4147-A177-3AD203B41FA5}">
                      <a16:colId xmlns:a16="http://schemas.microsoft.com/office/drawing/2014/main" val="1113104833"/>
                    </a:ext>
                  </a:extLst>
                </a:gridCol>
                <a:gridCol w="637771">
                  <a:extLst>
                    <a:ext uri="{9D8B030D-6E8A-4147-A177-3AD203B41FA5}">
                      <a16:colId xmlns:a16="http://schemas.microsoft.com/office/drawing/2014/main" val="132264586"/>
                    </a:ext>
                  </a:extLst>
                </a:gridCol>
                <a:gridCol w="576000">
                  <a:extLst>
                    <a:ext uri="{9D8B030D-6E8A-4147-A177-3AD203B41FA5}">
                      <a16:colId xmlns:a16="http://schemas.microsoft.com/office/drawing/2014/main" val="1918476242"/>
                    </a:ext>
                  </a:extLst>
                </a:gridCol>
                <a:gridCol w="576000">
                  <a:extLst>
                    <a:ext uri="{9D8B030D-6E8A-4147-A177-3AD203B41FA5}">
                      <a16:colId xmlns:a16="http://schemas.microsoft.com/office/drawing/2014/main" val="3691161854"/>
                    </a:ext>
                  </a:extLst>
                </a:gridCol>
                <a:gridCol w="576000">
                  <a:extLst>
                    <a:ext uri="{9D8B030D-6E8A-4147-A177-3AD203B41FA5}">
                      <a16:colId xmlns:a16="http://schemas.microsoft.com/office/drawing/2014/main" val="1472287815"/>
                    </a:ext>
                  </a:extLst>
                </a:gridCol>
                <a:gridCol w="637771">
                  <a:extLst>
                    <a:ext uri="{9D8B030D-6E8A-4147-A177-3AD203B41FA5}">
                      <a16:colId xmlns:a16="http://schemas.microsoft.com/office/drawing/2014/main" val="2049472239"/>
                    </a:ext>
                  </a:extLst>
                </a:gridCol>
                <a:gridCol w="637771">
                  <a:extLst>
                    <a:ext uri="{9D8B030D-6E8A-4147-A177-3AD203B41FA5}">
                      <a16:colId xmlns:a16="http://schemas.microsoft.com/office/drawing/2014/main" val="3203960249"/>
                    </a:ext>
                  </a:extLst>
                </a:gridCol>
                <a:gridCol w="576000">
                  <a:extLst>
                    <a:ext uri="{9D8B030D-6E8A-4147-A177-3AD203B41FA5}">
                      <a16:colId xmlns:a16="http://schemas.microsoft.com/office/drawing/2014/main" val="3939062062"/>
                    </a:ext>
                  </a:extLst>
                </a:gridCol>
                <a:gridCol w="576000">
                  <a:extLst>
                    <a:ext uri="{9D8B030D-6E8A-4147-A177-3AD203B41FA5}">
                      <a16:colId xmlns:a16="http://schemas.microsoft.com/office/drawing/2014/main" val="148420543"/>
                    </a:ext>
                  </a:extLst>
                </a:gridCol>
                <a:gridCol w="576000">
                  <a:extLst>
                    <a:ext uri="{9D8B030D-6E8A-4147-A177-3AD203B41FA5}">
                      <a16:colId xmlns:a16="http://schemas.microsoft.com/office/drawing/2014/main" val="496263028"/>
                    </a:ext>
                  </a:extLst>
                </a:gridCol>
                <a:gridCol w="637771">
                  <a:extLst>
                    <a:ext uri="{9D8B030D-6E8A-4147-A177-3AD203B41FA5}">
                      <a16:colId xmlns:a16="http://schemas.microsoft.com/office/drawing/2014/main" val="2903447397"/>
                    </a:ext>
                  </a:extLst>
                </a:gridCol>
                <a:gridCol w="637771">
                  <a:extLst>
                    <a:ext uri="{9D8B030D-6E8A-4147-A177-3AD203B41FA5}">
                      <a16:colId xmlns:a16="http://schemas.microsoft.com/office/drawing/2014/main" val="468339611"/>
                    </a:ext>
                  </a:extLst>
                </a:gridCol>
                <a:gridCol w="576000">
                  <a:extLst>
                    <a:ext uri="{9D8B030D-6E8A-4147-A177-3AD203B41FA5}">
                      <a16:colId xmlns:a16="http://schemas.microsoft.com/office/drawing/2014/main" val="3503230788"/>
                    </a:ext>
                  </a:extLst>
                </a:gridCol>
                <a:gridCol w="576000">
                  <a:extLst>
                    <a:ext uri="{9D8B030D-6E8A-4147-A177-3AD203B41FA5}">
                      <a16:colId xmlns:a16="http://schemas.microsoft.com/office/drawing/2014/main" val="2861931824"/>
                    </a:ext>
                  </a:extLst>
                </a:gridCol>
                <a:gridCol w="576000">
                  <a:extLst>
                    <a:ext uri="{9D8B030D-6E8A-4147-A177-3AD203B41FA5}">
                      <a16:colId xmlns:a16="http://schemas.microsoft.com/office/drawing/2014/main" val="372012202"/>
                    </a:ext>
                  </a:extLst>
                </a:gridCol>
                <a:gridCol w="637771">
                  <a:extLst>
                    <a:ext uri="{9D8B030D-6E8A-4147-A177-3AD203B41FA5}">
                      <a16:colId xmlns:a16="http://schemas.microsoft.com/office/drawing/2014/main" val="3762786446"/>
                    </a:ext>
                  </a:extLst>
                </a:gridCol>
              </a:tblGrid>
              <a:tr h="432000">
                <a:tc rowSpan="2">
                  <a:txBody>
                    <a:bodyPr/>
                    <a:lstStyle/>
                    <a:p>
                      <a:pPr algn="ctr"/>
                      <a:r>
                        <a:rPr lang="ru-RU" sz="1200" dirty="0">
                          <a:solidFill>
                            <a:schemeClr val="tx1"/>
                          </a:solidFill>
                          <a:latin typeface="Arial" panose="020B0604020202020204" pitchFamily="34" charset="0"/>
                          <a:ea typeface="Helvetica" panose="00000500000000000000" pitchFamily="50" charset="0"/>
                          <a:cs typeface="Arial" panose="020B0604020202020204" pitchFamily="34" charset="0"/>
                        </a:rPr>
                        <a:t>Топ / сценарий</a:t>
                      </a:r>
                    </a:p>
                  </a:txBody>
                  <a:tcPr anchor="ctr">
                    <a:lnR w="6350" cap="flat" cmpd="sng" algn="ctr">
                      <a:solidFill>
                        <a:schemeClr val="tx1"/>
                      </a:solidFill>
                      <a:prstDash val="sysDot"/>
                      <a:round/>
                      <a:headEnd type="none" w="med" len="med"/>
                      <a:tailEnd type="none" w="med" len="med"/>
                    </a:lnR>
                    <a:lnB w="12700" cap="flat" cmpd="sng" algn="ctr">
                      <a:solidFill>
                        <a:schemeClr val="tx1"/>
                      </a:solidFill>
                      <a:prstDash val="solid"/>
                      <a:round/>
                      <a:headEnd type="none" w="med" len="med"/>
                      <a:tailEnd type="none" w="med" len="med"/>
                    </a:lnB>
                    <a:solidFill>
                      <a:schemeClr val="bg1">
                        <a:lumMod val="85000"/>
                      </a:schemeClr>
                    </a:solidFill>
                  </a:tcPr>
                </a:tc>
                <a:tc gridSpan="5">
                  <a:txBody>
                    <a:bodyPr/>
                    <a:lstStyle/>
                    <a:p>
                      <a:pPr algn="ctr"/>
                      <a:r>
                        <a:rPr lang="ru-RU" sz="1600" b="1" kern="0" dirty="0" err="1">
                          <a:solidFill>
                            <a:srgbClr val="007F76"/>
                          </a:solidFill>
                          <a:latin typeface="Arial" panose="020B0604020202020204" pitchFamily="34" charset="0"/>
                          <a:ea typeface="+mn-ea"/>
                          <a:cs typeface="Arial" panose="020B0604020202020204" pitchFamily="34" charset="0"/>
                        </a:rPr>
                        <a:t>Базалық</a:t>
                      </a:r>
                      <a:endParaRPr lang="ru-RU" sz="1050" b="0" dirty="0">
                        <a:solidFill>
                          <a:schemeClr val="tx1"/>
                        </a:solidFill>
                        <a:latin typeface="Arial" panose="020B0604020202020204" pitchFamily="34" charset="0"/>
                        <a:ea typeface="Helvetica" panose="00000500000000000000" pitchFamily="50" charset="0"/>
                        <a:cs typeface="Arial" panose="020B0604020202020204" pitchFamily="34" charset="0"/>
                      </a:endParaRPr>
                    </a:p>
                  </a:txBody>
                  <a:tcPr marL="36000" marR="36000" anchor="ctr">
                    <a:lnL w="6350" cap="flat" cmpd="sng" algn="ctr">
                      <a:solidFill>
                        <a:schemeClr val="tx1"/>
                      </a:solidFill>
                      <a:prstDash val="sysDot"/>
                      <a:round/>
                      <a:headEnd type="none" w="med" len="med"/>
                      <a:tailEnd type="none" w="med" len="med"/>
                    </a:lnL>
                    <a:lnR w="12700" cap="flat" cmpd="sng" algn="ctr">
                      <a:solidFill>
                        <a:schemeClr val="tx1"/>
                      </a:solidFill>
                      <a:prstDash val="solid"/>
                      <a:round/>
                      <a:headEnd type="none" w="med" len="med"/>
                      <a:tailEnd type="none" w="med" len="med"/>
                    </a:lnR>
                    <a:lnB w="6350" cap="flat" cmpd="sng" algn="ctr">
                      <a:solidFill>
                        <a:schemeClr val="tx1"/>
                      </a:solidFill>
                      <a:prstDash val="sysDot"/>
                      <a:round/>
                      <a:headEnd type="none" w="med" len="med"/>
                      <a:tailEnd type="none" w="med" len="med"/>
                    </a:lnB>
                    <a:noFill/>
                  </a:tcPr>
                </a:tc>
                <a:tc hMerge="1">
                  <a:txBody>
                    <a:bodyPr/>
                    <a:lstStyle/>
                    <a:p>
                      <a:pPr algn="ctr"/>
                      <a:endParaRPr lang="ru-RU" sz="1050" b="1" dirty="0">
                        <a:solidFill>
                          <a:schemeClr val="tx1"/>
                        </a:solidFill>
                        <a:latin typeface="Helvetica" panose="00000500000000000000" pitchFamily="50" charset="0"/>
                        <a:ea typeface="Helvetica" panose="00000500000000000000" pitchFamily="50" charset="0"/>
                      </a:endParaRPr>
                    </a:p>
                  </a:txBody>
                  <a:tcPr marL="36000" marR="36000">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B w="6350" cap="flat" cmpd="sng" algn="ctr">
                      <a:solidFill>
                        <a:schemeClr val="tx1"/>
                      </a:solidFill>
                      <a:prstDash val="sysDot"/>
                      <a:round/>
                      <a:headEnd type="none" w="med" len="med"/>
                      <a:tailEnd type="none" w="med" len="med"/>
                    </a:lnB>
                    <a:solidFill>
                      <a:srgbClr val="81CEEA"/>
                    </a:solidFill>
                  </a:tcPr>
                </a:tc>
                <a:tc hMerge="1">
                  <a:txBody>
                    <a:bodyPr/>
                    <a:lstStyle/>
                    <a:p>
                      <a:pPr algn="ctr"/>
                      <a:endParaRPr lang="ru-RU" sz="1050" b="1" dirty="0">
                        <a:solidFill>
                          <a:schemeClr val="tx1"/>
                        </a:solidFill>
                        <a:latin typeface="Helvetica" panose="00000500000000000000" pitchFamily="50" charset="0"/>
                        <a:ea typeface="Helvetica" panose="00000500000000000000" pitchFamily="50" charset="0"/>
                      </a:endParaRPr>
                    </a:p>
                  </a:txBody>
                  <a:tcPr marL="36000" marR="36000">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B w="6350" cap="flat" cmpd="sng" algn="ctr">
                      <a:solidFill>
                        <a:schemeClr val="tx1"/>
                      </a:solidFill>
                      <a:prstDash val="sysDot"/>
                      <a:round/>
                      <a:headEnd type="none" w="med" len="med"/>
                      <a:tailEnd type="none" w="med" len="med"/>
                    </a:lnB>
                    <a:solidFill>
                      <a:srgbClr val="81CEEA"/>
                    </a:solidFill>
                  </a:tcPr>
                </a:tc>
                <a:tc hMerge="1">
                  <a:txBody>
                    <a:bodyPr/>
                    <a:lstStyle/>
                    <a:p>
                      <a:pPr algn="ctr"/>
                      <a:endParaRPr lang="ru-RU" sz="1050" b="1" dirty="0">
                        <a:solidFill>
                          <a:schemeClr val="tx1"/>
                        </a:solidFill>
                        <a:latin typeface="Helvetica" panose="00000500000000000000" pitchFamily="50" charset="0"/>
                        <a:ea typeface="Helvetica" panose="00000500000000000000" pitchFamily="50" charset="0"/>
                      </a:endParaRPr>
                    </a:p>
                  </a:txBody>
                  <a:tcPr marL="36000" marR="36000">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B w="6350" cap="flat" cmpd="sng" algn="ctr">
                      <a:solidFill>
                        <a:schemeClr val="tx1"/>
                      </a:solidFill>
                      <a:prstDash val="sysDot"/>
                      <a:round/>
                      <a:headEnd type="none" w="med" len="med"/>
                      <a:tailEnd type="none" w="med" len="med"/>
                    </a:lnB>
                    <a:solidFill>
                      <a:srgbClr val="81CEEA"/>
                    </a:solidFill>
                  </a:tcPr>
                </a:tc>
                <a:tc hMerge="1">
                  <a:txBody>
                    <a:bodyPr/>
                    <a:lstStyle/>
                    <a:p>
                      <a:pPr algn="ctr"/>
                      <a:endParaRPr lang="ru-RU" sz="1050" b="1" dirty="0">
                        <a:solidFill>
                          <a:schemeClr val="tx1"/>
                        </a:solidFill>
                        <a:latin typeface="Helvetica" panose="00000500000000000000" pitchFamily="50" charset="0"/>
                        <a:ea typeface="Helvetica" panose="00000500000000000000" pitchFamily="50" charset="0"/>
                      </a:endParaRPr>
                    </a:p>
                  </a:txBody>
                  <a:tcPr marL="36000" marR="36000">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B w="6350" cap="flat" cmpd="sng" algn="ctr">
                      <a:solidFill>
                        <a:schemeClr val="tx1"/>
                      </a:solidFill>
                      <a:prstDash val="sysDot"/>
                      <a:round/>
                      <a:headEnd type="none" w="med" len="med"/>
                      <a:tailEnd type="none" w="med" len="med"/>
                    </a:lnB>
                    <a:solidFill>
                      <a:srgbClr val="81CEEA"/>
                    </a:solidFill>
                  </a:tcPr>
                </a:tc>
                <a:tc gridSpan="5">
                  <a:txBody>
                    <a:bodyPr/>
                    <a:lstStyle/>
                    <a:p>
                      <a:pPr marL="0" marR="0" lvl="0" indent="0" algn="ctr" defTabSz="685800" rtl="0" eaLnBrk="1" fontAlgn="auto" latinLnBrk="0" hangingPunct="1">
                        <a:lnSpc>
                          <a:spcPct val="100000"/>
                        </a:lnSpc>
                        <a:spcBef>
                          <a:spcPts val="0"/>
                        </a:spcBef>
                        <a:spcAft>
                          <a:spcPts val="0"/>
                        </a:spcAft>
                        <a:buClrTx/>
                        <a:buSzTx/>
                        <a:buFontTx/>
                        <a:buNone/>
                        <a:tabLst/>
                        <a:defRPr/>
                      </a:pPr>
                      <a:r>
                        <a:rPr lang="ru-RU" sz="1600" b="1" kern="0" dirty="0" err="1">
                          <a:solidFill>
                            <a:schemeClr val="accent3">
                              <a:lumMod val="50000"/>
                            </a:schemeClr>
                          </a:solidFill>
                          <a:latin typeface="Arial" panose="020B0604020202020204" pitchFamily="34" charset="0"/>
                          <a:ea typeface="+mn-ea"/>
                          <a:cs typeface="Arial" panose="020B0604020202020204" pitchFamily="34" charset="0"/>
                        </a:rPr>
                        <a:t>Оптимистік</a:t>
                      </a:r>
                      <a:endParaRPr lang="ru-RU" sz="1050" b="0" dirty="0">
                        <a:solidFill>
                          <a:schemeClr val="tx1"/>
                        </a:solidFill>
                        <a:latin typeface="Arial" panose="020B0604020202020204" pitchFamily="34" charset="0"/>
                        <a:ea typeface="Helvetica" panose="00000500000000000000" pitchFamily="50" charset="0"/>
                        <a:cs typeface="Arial" panose="020B0604020202020204" pitchFamily="34" charset="0"/>
                      </a:endParaRPr>
                    </a:p>
                  </a:txBody>
                  <a:tcPr marL="36000" marR="3600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B w="6350" cap="flat" cmpd="sng" algn="ctr">
                      <a:solidFill>
                        <a:schemeClr val="tx1"/>
                      </a:solidFill>
                      <a:prstDash val="sysDot"/>
                      <a:round/>
                      <a:headEnd type="none" w="med" len="med"/>
                      <a:tailEnd type="none" w="med" len="med"/>
                    </a:lnB>
                    <a:noFill/>
                  </a:tcPr>
                </a:tc>
                <a:tc hMerge="1">
                  <a:txBody>
                    <a:bodyPr/>
                    <a:lstStyle/>
                    <a:p>
                      <a:pPr algn="ctr"/>
                      <a:endParaRPr lang="ru-RU" sz="1050" b="1" dirty="0">
                        <a:solidFill>
                          <a:schemeClr val="tx1"/>
                        </a:solidFill>
                        <a:latin typeface="Helvetica" panose="00000500000000000000" pitchFamily="50" charset="0"/>
                        <a:ea typeface="Helvetica" panose="00000500000000000000" pitchFamily="50" charset="0"/>
                      </a:endParaRPr>
                    </a:p>
                  </a:txBody>
                  <a:tcPr marL="36000" marR="36000">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B w="6350" cap="flat" cmpd="sng" algn="ctr">
                      <a:solidFill>
                        <a:schemeClr val="tx1"/>
                      </a:solidFill>
                      <a:prstDash val="sysDot"/>
                      <a:round/>
                      <a:headEnd type="none" w="med" len="med"/>
                      <a:tailEnd type="none" w="med" len="med"/>
                    </a:lnB>
                    <a:solidFill>
                      <a:srgbClr val="A6BA98"/>
                    </a:solidFill>
                  </a:tcPr>
                </a:tc>
                <a:tc hMerge="1">
                  <a:txBody>
                    <a:bodyPr/>
                    <a:lstStyle/>
                    <a:p>
                      <a:pPr algn="ctr"/>
                      <a:endParaRPr lang="ru-RU" sz="1050" b="1" dirty="0">
                        <a:solidFill>
                          <a:schemeClr val="tx1"/>
                        </a:solidFill>
                        <a:latin typeface="Helvetica" panose="00000500000000000000" pitchFamily="50" charset="0"/>
                        <a:ea typeface="Helvetica" panose="00000500000000000000" pitchFamily="50" charset="0"/>
                      </a:endParaRPr>
                    </a:p>
                  </a:txBody>
                  <a:tcPr marL="36000" marR="36000">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B w="6350" cap="flat" cmpd="sng" algn="ctr">
                      <a:solidFill>
                        <a:schemeClr val="tx1"/>
                      </a:solidFill>
                      <a:prstDash val="sysDot"/>
                      <a:round/>
                      <a:headEnd type="none" w="med" len="med"/>
                      <a:tailEnd type="none" w="med" len="med"/>
                    </a:lnB>
                    <a:solidFill>
                      <a:srgbClr val="A6BA98"/>
                    </a:solidFill>
                  </a:tcPr>
                </a:tc>
                <a:tc hMerge="1">
                  <a:txBody>
                    <a:bodyPr/>
                    <a:lstStyle/>
                    <a:p>
                      <a:pPr algn="ctr"/>
                      <a:endParaRPr lang="ru-RU" sz="1050" b="1" dirty="0">
                        <a:solidFill>
                          <a:schemeClr val="tx1"/>
                        </a:solidFill>
                        <a:latin typeface="Helvetica" panose="00000500000000000000" pitchFamily="50" charset="0"/>
                        <a:ea typeface="Helvetica" panose="00000500000000000000" pitchFamily="50" charset="0"/>
                      </a:endParaRPr>
                    </a:p>
                  </a:txBody>
                  <a:tcPr marL="36000" marR="36000">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B w="6350" cap="flat" cmpd="sng" algn="ctr">
                      <a:solidFill>
                        <a:schemeClr val="tx1"/>
                      </a:solidFill>
                      <a:prstDash val="sysDot"/>
                      <a:round/>
                      <a:headEnd type="none" w="med" len="med"/>
                      <a:tailEnd type="none" w="med" len="med"/>
                    </a:lnB>
                    <a:solidFill>
                      <a:srgbClr val="A6BA98"/>
                    </a:solidFill>
                  </a:tcPr>
                </a:tc>
                <a:tc hMerge="1">
                  <a:txBody>
                    <a:bodyPr/>
                    <a:lstStyle/>
                    <a:p>
                      <a:pPr algn="ctr"/>
                      <a:endParaRPr lang="ru-RU" sz="1050" b="1" dirty="0">
                        <a:solidFill>
                          <a:schemeClr val="tx1"/>
                        </a:solidFill>
                        <a:latin typeface="Helvetica" panose="00000500000000000000" pitchFamily="50" charset="0"/>
                        <a:ea typeface="Helvetica" panose="00000500000000000000" pitchFamily="50" charset="0"/>
                      </a:endParaRPr>
                    </a:p>
                  </a:txBody>
                  <a:tcPr marL="36000" marR="36000">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B w="6350" cap="flat" cmpd="sng" algn="ctr">
                      <a:solidFill>
                        <a:schemeClr val="tx1"/>
                      </a:solidFill>
                      <a:prstDash val="sysDot"/>
                      <a:round/>
                      <a:headEnd type="none" w="med" len="med"/>
                      <a:tailEnd type="none" w="med" len="med"/>
                    </a:lnB>
                    <a:solidFill>
                      <a:srgbClr val="A6BA98"/>
                    </a:solidFill>
                  </a:tcPr>
                </a:tc>
                <a:tc gridSpan="5">
                  <a:txBody>
                    <a:bodyPr/>
                    <a:lstStyle/>
                    <a:p>
                      <a:pPr marL="0" marR="0" lvl="0" indent="0" algn="ctr" defTabSz="685800" rtl="0" eaLnBrk="1" fontAlgn="auto" latinLnBrk="0" hangingPunct="1">
                        <a:lnSpc>
                          <a:spcPct val="100000"/>
                        </a:lnSpc>
                        <a:spcBef>
                          <a:spcPts val="0"/>
                        </a:spcBef>
                        <a:spcAft>
                          <a:spcPts val="0"/>
                        </a:spcAft>
                        <a:buClrTx/>
                        <a:buSzTx/>
                        <a:buFontTx/>
                        <a:buNone/>
                        <a:tabLst/>
                        <a:defRPr/>
                      </a:pPr>
                      <a:r>
                        <a:rPr lang="ru-RU" sz="1600" b="1" kern="0" dirty="0" err="1">
                          <a:solidFill>
                            <a:srgbClr val="953735"/>
                          </a:solidFill>
                          <a:latin typeface="Arial" panose="020B0604020202020204" pitchFamily="34" charset="0"/>
                          <a:ea typeface="+mn-ea"/>
                          <a:cs typeface="Arial" panose="020B0604020202020204" pitchFamily="34" charset="0"/>
                        </a:rPr>
                        <a:t>Пессимистік</a:t>
                      </a:r>
                      <a:endParaRPr lang="ru-RU" sz="1050" b="0" dirty="0">
                        <a:solidFill>
                          <a:schemeClr val="tx1"/>
                        </a:solidFill>
                        <a:latin typeface="Arial" panose="020B0604020202020204" pitchFamily="34" charset="0"/>
                        <a:ea typeface="Helvetica" panose="00000500000000000000" pitchFamily="50" charset="0"/>
                        <a:cs typeface="Arial" panose="020B0604020202020204" pitchFamily="34" charset="0"/>
                      </a:endParaRPr>
                    </a:p>
                  </a:txBody>
                  <a:tcPr marL="36000" marR="36000" anchor="ctr">
                    <a:lnL w="12700" cap="flat" cmpd="sng" algn="ctr">
                      <a:solidFill>
                        <a:schemeClr val="tx1"/>
                      </a:solidFill>
                      <a:prstDash val="solid"/>
                      <a:round/>
                      <a:headEnd type="none" w="med" len="med"/>
                      <a:tailEnd type="none" w="med" len="med"/>
                    </a:lnL>
                    <a:lnB w="6350" cap="flat" cmpd="sng" algn="ctr">
                      <a:solidFill>
                        <a:schemeClr val="tx1"/>
                      </a:solidFill>
                      <a:prstDash val="sysDot"/>
                      <a:round/>
                      <a:headEnd type="none" w="med" len="med"/>
                      <a:tailEnd type="none" w="med" len="med"/>
                    </a:lnB>
                    <a:noFill/>
                  </a:tcPr>
                </a:tc>
                <a:tc hMerge="1">
                  <a:txBody>
                    <a:bodyPr/>
                    <a:lstStyle/>
                    <a:p>
                      <a:pPr algn="ctr"/>
                      <a:endParaRPr lang="ru-RU" sz="1050" b="1" dirty="0">
                        <a:solidFill>
                          <a:schemeClr val="tx1"/>
                        </a:solidFill>
                        <a:latin typeface="Helvetica" panose="00000500000000000000" pitchFamily="50" charset="0"/>
                        <a:ea typeface="Helvetica" panose="00000500000000000000" pitchFamily="50" charset="0"/>
                      </a:endParaRPr>
                    </a:p>
                  </a:txBody>
                  <a:tcPr marL="36000" marR="36000">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B w="6350" cap="flat" cmpd="sng" algn="ctr">
                      <a:solidFill>
                        <a:schemeClr val="tx1"/>
                      </a:solidFill>
                      <a:prstDash val="sysDot"/>
                      <a:round/>
                      <a:headEnd type="none" w="med" len="med"/>
                      <a:tailEnd type="none" w="med" len="med"/>
                    </a:lnB>
                    <a:solidFill>
                      <a:srgbClr val="EBBBBB"/>
                    </a:solidFill>
                  </a:tcPr>
                </a:tc>
                <a:tc hMerge="1">
                  <a:txBody>
                    <a:bodyPr/>
                    <a:lstStyle/>
                    <a:p>
                      <a:pPr algn="ctr"/>
                      <a:endParaRPr lang="ru-RU" sz="1050" b="1" dirty="0">
                        <a:solidFill>
                          <a:schemeClr val="tx1"/>
                        </a:solidFill>
                        <a:latin typeface="Helvetica" panose="00000500000000000000" pitchFamily="50" charset="0"/>
                        <a:ea typeface="Helvetica" panose="00000500000000000000" pitchFamily="50" charset="0"/>
                      </a:endParaRPr>
                    </a:p>
                  </a:txBody>
                  <a:tcPr marL="36000" marR="36000">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B w="6350" cap="flat" cmpd="sng" algn="ctr">
                      <a:solidFill>
                        <a:schemeClr val="tx1"/>
                      </a:solidFill>
                      <a:prstDash val="sysDot"/>
                      <a:round/>
                      <a:headEnd type="none" w="med" len="med"/>
                      <a:tailEnd type="none" w="med" len="med"/>
                    </a:lnB>
                    <a:solidFill>
                      <a:srgbClr val="EBBBBB"/>
                    </a:solidFill>
                  </a:tcPr>
                </a:tc>
                <a:tc hMerge="1">
                  <a:txBody>
                    <a:bodyPr/>
                    <a:lstStyle/>
                    <a:p>
                      <a:pPr algn="ctr"/>
                      <a:endParaRPr lang="ru-RU" sz="1050" b="1" dirty="0">
                        <a:solidFill>
                          <a:schemeClr val="tx1"/>
                        </a:solidFill>
                        <a:latin typeface="Helvetica" panose="00000500000000000000" pitchFamily="50" charset="0"/>
                        <a:ea typeface="Helvetica" panose="00000500000000000000" pitchFamily="50" charset="0"/>
                      </a:endParaRPr>
                    </a:p>
                  </a:txBody>
                  <a:tcPr marL="36000" marR="36000">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B w="6350" cap="flat" cmpd="sng" algn="ctr">
                      <a:solidFill>
                        <a:schemeClr val="tx1"/>
                      </a:solidFill>
                      <a:prstDash val="sysDot"/>
                      <a:round/>
                      <a:headEnd type="none" w="med" len="med"/>
                      <a:tailEnd type="none" w="med" len="med"/>
                    </a:lnB>
                    <a:solidFill>
                      <a:srgbClr val="EBBBBB"/>
                    </a:solidFill>
                  </a:tcPr>
                </a:tc>
                <a:tc hMerge="1">
                  <a:txBody>
                    <a:bodyPr/>
                    <a:lstStyle/>
                    <a:p>
                      <a:pPr algn="ctr"/>
                      <a:endParaRPr lang="ru-RU" sz="1050" b="1" dirty="0">
                        <a:solidFill>
                          <a:schemeClr val="tx1"/>
                        </a:solidFill>
                        <a:latin typeface="Helvetica" panose="00000500000000000000" pitchFamily="50" charset="0"/>
                        <a:ea typeface="Helvetica" panose="00000500000000000000" pitchFamily="50" charset="0"/>
                      </a:endParaRPr>
                    </a:p>
                  </a:txBody>
                  <a:tcPr marL="36000" marR="36000">
                    <a:lnL w="6350" cap="flat" cmpd="sng" algn="ctr">
                      <a:solidFill>
                        <a:schemeClr val="tx1"/>
                      </a:solidFill>
                      <a:prstDash val="sysDot"/>
                      <a:round/>
                      <a:headEnd type="none" w="med" len="med"/>
                      <a:tailEnd type="none" w="med" len="med"/>
                    </a:lnL>
                    <a:lnB w="6350" cap="flat" cmpd="sng" algn="ctr">
                      <a:solidFill>
                        <a:schemeClr val="tx1"/>
                      </a:solidFill>
                      <a:prstDash val="sysDot"/>
                      <a:round/>
                      <a:headEnd type="none" w="med" len="med"/>
                      <a:tailEnd type="none" w="med" len="med"/>
                    </a:lnB>
                    <a:solidFill>
                      <a:srgbClr val="EBBBBB"/>
                    </a:solidFill>
                  </a:tcPr>
                </a:tc>
                <a:extLst>
                  <a:ext uri="{0D108BD9-81ED-4DB2-BD59-A6C34878D82A}">
                    <a16:rowId xmlns:a16="http://schemas.microsoft.com/office/drawing/2014/main" val="620571718"/>
                  </a:ext>
                </a:extLst>
              </a:tr>
              <a:tr h="432000">
                <a:tc vMerge="1">
                  <a:txBody>
                    <a:bodyPr/>
                    <a:lstStyle/>
                    <a:p>
                      <a:pPr algn="ctr"/>
                      <a:endParaRPr lang="ru-RU" sz="1100" dirty="0">
                        <a:solidFill>
                          <a:schemeClr val="tx1"/>
                        </a:solidFill>
                        <a:latin typeface="Helvetica" panose="00000500000000000000" pitchFamily="50" charset="0"/>
                        <a:ea typeface="Helvetica" panose="00000500000000000000" pitchFamily="50" charset="0"/>
                      </a:endParaRPr>
                    </a:p>
                  </a:txBody>
                  <a:tcPr anchor="ctr">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solidFill>
                      <a:schemeClr val="bg1">
                        <a:lumMod val="85000"/>
                      </a:schemeClr>
                    </a:solidFill>
                  </a:tcPr>
                </a:tc>
                <a:tc>
                  <a:txBody>
                    <a:bodyPr/>
                    <a:lstStyle/>
                    <a:p>
                      <a:pPr algn="ctr"/>
                      <a:r>
                        <a:rPr lang="en-US" sz="1100" b="1" dirty="0">
                          <a:solidFill>
                            <a:schemeClr val="bg1"/>
                          </a:solidFill>
                          <a:latin typeface="Helvetica" panose="00000500000000000000" pitchFamily="50" charset="0"/>
                          <a:ea typeface="Helvetica" panose="00000500000000000000" pitchFamily="50" charset="0"/>
                        </a:rPr>
                        <a:t>I</a:t>
                      </a:r>
                      <a:r>
                        <a:rPr lang="en-US" sz="1100" b="1" baseline="0" dirty="0">
                          <a:solidFill>
                            <a:schemeClr val="bg1"/>
                          </a:solidFill>
                          <a:latin typeface="Helvetica" panose="00000500000000000000" pitchFamily="50" charset="0"/>
                          <a:ea typeface="Helvetica" panose="00000500000000000000" pitchFamily="50" charset="0"/>
                        </a:rPr>
                        <a:t> </a:t>
                      </a:r>
                      <a:r>
                        <a:rPr lang="ru-RU" sz="1100" b="1" dirty="0">
                          <a:solidFill>
                            <a:schemeClr val="bg1"/>
                          </a:solidFill>
                          <a:latin typeface="Helvetica" panose="00000500000000000000" pitchFamily="50" charset="0"/>
                          <a:ea typeface="Helvetica" panose="00000500000000000000" pitchFamily="50" charset="0"/>
                        </a:rPr>
                        <a:t>2023 (факт)</a:t>
                      </a:r>
                    </a:p>
                  </a:txBody>
                  <a:tcPr marL="36000" marR="3600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12700" cap="flat" cmpd="sng" algn="ctr">
                      <a:solidFill>
                        <a:schemeClr val="tx1"/>
                      </a:solidFill>
                      <a:prstDash val="solid"/>
                      <a:round/>
                      <a:headEnd type="none" w="med" len="med"/>
                      <a:tailEnd type="none" w="med" len="med"/>
                    </a:lnB>
                    <a:solidFill>
                      <a:schemeClr val="tx1">
                        <a:lumMod val="50000"/>
                        <a:lumOff val="50000"/>
                      </a:schemeClr>
                    </a:solidFill>
                  </a:tcPr>
                </a:tc>
                <a:tc>
                  <a:txBody>
                    <a:bodyPr/>
                    <a:lstStyle/>
                    <a:p>
                      <a:pPr marL="0" marR="0" lvl="0" indent="0" algn="ctr" defTabSz="685800" rtl="0" eaLnBrk="1" fontAlgn="auto" latinLnBrk="0" hangingPunct="1">
                        <a:lnSpc>
                          <a:spcPct val="100000"/>
                        </a:lnSpc>
                        <a:spcBef>
                          <a:spcPts val="0"/>
                        </a:spcBef>
                        <a:spcAft>
                          <a:spcPts val="0"/>
                        </a:spcAft>
                        <a:buClrTx/>
                        <a:buSzTx/>
                        <a:buFontTx/>
                        <a:buNone/>
                        <a:tabLst/>
                        <a:defRPr/>
                      </a:pPr>
                      <a:r>
                        <a:rPr lang="en-US" sz="1100" b="1" dirty="0">
                          <a:solidFill>
                            <a:schemeClr val="bg1"/>
                          </a:solidFill>
                          <a:latin typeface="Helvetica" panose="00000500000000000000" pitchFamily="50" charset="0"/>
                          <a:ea typeface="Helvetica" panose="00000500000000000000" pitchFamily="50" charset="0"/>
                        </a:rPr>
                        <a:t>II</a:t>
                      </a:r>
                      <a:r>
                        <a:rPr lang="en-US" sz="1100" b="1" baseline="0" dirty="0">
                          <a:solidFill>
                            <a:schemeClr val="bg1"/>
                          </a:solidFill>
                          <a:latin typeface="Helvetica" panose="00000500000000000000" pitchFamily="50" charset="0"/>
                          <a:ea typeface="Helvetica" panose="00000500000000000000" pitchFamily="50" charset="0"/>
                        </a:rPr>
                        <a:t> </a:t>
                      </a:r>
                      <a:r>
                        <a:rPr lang="ru-RU" sz="1100" b="1" dirty="0">
                          <a:solidFill>
                            <a:schemeClr val="bg1"/>
                          </a:solidFill>
                          <a:latin typeface="Helvetica" panose="00000500000000000000" pitchFamily="50" charset="0"/>
                          <a:ea typeface="Helvetica" panose="00000500000000000000" pitchFamily="50" charset="0"/>
                        </a:rPr>
                        <a:t>2023</a:t>
                      </a:r>
                    </a:p>
                  </a:txBody>
                  <a:tcPr marL="36000" marR="3600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12700" cap="flat" cmpd="sng" algn="ctr">
                      <a:solidFill>
                        <a:schemeClr val="tx1"/>
                      </a:solidFill>
                      <a:prstDash val="solid"/>
                      <a:round/>
                      <a:headEnd type="none" w="med" len="med"/>
                      <a:tailEnd type="none" w="med" len="med"/>
                    </a:lnB>
                    <a:solidFill>
                      <a:srgbClr val="007F76"/>
                    </a:solidFill>
                  </a:tcPr>
                </a:tc>
                <a:tc>
                  <a:txBody>
                    <a:bodyPr/>
                    <a:lstStyle/>
                    <a:p>
                      <a:pPr algn="ctr"/>
                      <a:r>
                        <a:rPr lang="en-US" sz="1100" b="1" dirty="0">
                          <a:solidFill>
                            <a:schemeClr val="bg1"/>
                          </a:solidFill>
                          <a:latin typeface="Helvetica" panose="00000500000000000000" pitchFamily="50" charset="0"/>
                          <a:ea typeface="Helvetica" panose="00000500000000000000" pitchFamily="50" charset="0"/>
                        </a:rPr>
                        <a:t>III 202</a:t>
                      </a:r>
                      <a:r>
                        <a:rPr lang="ru-RU" sz="1100" b="1" dirty="0">
                          <a:solidFill>
                            <a:schemeClr val="bg1"/>
                          </a:solidFill>
                          <a:latin typeface="Helvetica" panose="00000500000000000000" pitchFamily="50" charset="0"/>
                          <a:ea typeface="Helvetica" panose="00000500000000000000" pitchFamily="50" charset="0"/>
                        </a:rPr>
                        <a:t>3</a:t>
                      </a:r>
                    </a:p>
                  </a:txBody>
                  <a:tcPr marL="36000" marR="3600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12700" cap="flat" cmpd="sng" algn="ctr">
                      <a:solidFill>
                        <a:schemeClr val="tx1"/>
                      </a:solidFill>
                      <a:prstDash val="solid"/>
                      <a:round/>
                      <a:headEnd type="none" w="med" len="med"/>
                      <a:tailEnd type="none" w="med" len="med"/>
                    </a:lnB>
                    <a:solidFill>
                      <a:srgbClr val="007F76"/>
                    </a:solidFill>
                  </a:tcPr>
                </a:tc>
                <a:tc>
                  <a:txBody>
                    <a:bodyPr/>
                    <a:lstStyle/>
                    <a:p>
                      <a:pPr algn="ctr"/>
                      <a:r>
                        <a:rPr lang="en-US" sz="1100" b="1" dirty="0">
                          <a:solidFill>
                            <a:schemeClr val="bg1"/>
                          </a:solidFill>
                          <a:latin typeface="Helvetica" panose="00000500000000000000" pitchFamily="50" charset="0"/>
                          <a:ea typeface="Helvetica" panose="00000500000000000000" pitchFamily="50" charset="0"/>
                        </a:rPr>
                        <a:t>IV 202</a:t>
                      </a:r>
                      <a:r>
                        <a:rPr lang="ru-RU" sz="1100" b="1" dirty="0">
                          <a:solidFill>
                            <a:schemeClr val="bg1"/>
                          </a:solidFill>
                          <a:latin typeface="Helvetica" panose="00000500000000000000" pitchFamily="50" charset="0"/>
                          <a:ea typeface="Helvetica" panose="00000500000000000000" pitchFamily="50" charset="0"/>
                        </a:rPr>
                        <a:t>3</a:t>
                      </a:r>
                    </a:p>
                  </a:txBody>
                  <a:tcPr marL="36000" marR="3600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12700" cap="flat" cmpd="sng" algn="ctr">
                      <a:solidFill>
                        <a:schemeClr val="tx1"/>
                      </a:solidFill>
                      <a:prstDash val="solid"/>
                      <a:round/>
                      <a:headEnd type="none" w="med" len="med"/>
                      <a:tailEnd type="none" w="med" len="med"/>
                    </a:lnB>
                    <a:solidFill>
                      <a:srgbClr val="007F76"/>
                    </a:solidFill>
                  </a:tcPr>
                </a:tc>
                <a:tc>
                  <a:txBody>
                    <a:bodyPr/>
                    <a:lstStyle/>
                    <a:p>
                      <a:pPr algn="ctr"/>
                      <a:r>
                        <a:rPr lang="ru-RU" sz="1100" b="1" dirty="0">
                          <a:solidFill>
                            <a:schemeClr val="bg1"/>
                          </a:solidFill>
                          <a:latin typeface="Helvetica" panose="00000500000000000000" pitchFamily="50" charset="0"/>
                          <a:ea typeface="Helvetica" panose="00000500000000000000" pitchFamily="50" charset="0"/>
                        </a:rPr>
                        <a:t>Итого</a:t>
                      </a:r>
                    </a:p>
                  </a:txBody>
                  <a:tcPr marL="36000" marR="36000" anchor="ctr">
                    <a:lnL w="6350" cap="flat" cmpd="sng" algn="ctr">
                      <a:solidFill>
                        <a:schemeClr val="tx1"/>
                      </a:solidFill>
                      <a:prstDash val="sysDot"/>
                      <a:round/>
                      <a:headEnd type="none" w="med" len="med"/>
                      <a:tailEnd type="none" w="med" len="med"/>
                    </a:lnL>
                    <a:lnR w="12700" cap="flat" cmpd="sng" algn="ctr">
                      <a:solidFill>
                        <a:schemeClr val="tx1"/>
                      </a:solidFill>
                      <a:prstDash val="solid"/>
                      <a:round/>
                      <a:headEnd type="none" w="med" len="med"/>
                      <a:tailEnd type="none" w="med" len="med"/>
                    </a:lnR>
                    <a:lnT w="6350" cap="flat" cmpd="sng" algn="ctr">
                      <a:solidFill>
                        <a:schemeClr val="tx1"/>
                      </a:solidFill>
                      <a:prstDash val="sysDot"/>
                      <a:round/>
                      <a:headEnd type="none" w="med" len="med"/>
                      <a:tailEnd type="none" w="med" len="med"/>
                    </a:lnT>
                    <a:lnB w="12700" cap="flat" cmpd="sng" algn="ctr">
                      <a:solidFill>
                        <a:schemeClr val="tx1"/>
                      </a:solidFill>
                      <a:prstDash val="solid"/>
                      <a:round/>
                      <a:headEnd type="none" w="med" len="med"/>
                      <a:tailEnd type="none" w="med" len="med"/>
                    </a:lnB>
                    <a:solidFill>
                      <a:srgbClr val="007F76"/>
                    </a:solidFill>
                  </a:tcPr>
                </a:tc>
                <a:tc>
                  <a:txBody>
                    <a:bodyPr/>
                    <a:lstStyle/>
                    <a:p>
                      <a:pPr algn="ctr"/>
                      <a:r>
                        <a:rPr lang="en-US" sz="1100" b="1" dirty="0">
                          <a:solidFill>
                            <a:schemeClr val="bg1"/>
                          </a:solidFill>
                          <a:latin typeface="Helvetica" panose="00000500000000000000" pitchFamily="50" charset="0"/>
                          <a:ea typeface="Helvetica" panose="00000500000000000000" pitchFamily="50" charset="0"/>
                        </a:rPr>
                        <a:t>I</a:t>
                      </a:r>
                      <a:r>
                        <a:rPr lang="en-US" sz="1100" b="1" baseline="0" dirty="0">
                          <a:solidFill>
                            <a:schemeClr val="bg1"/>
                          </a:solidFill>
                          <a:latin typeface="Helvetica" panose="00000500000000000000" pitchFamily="50" charset="0"/>
                          <a:ea typeface="Helvetica" panose="00000500000000000000" pitchFamily="50" charset="0"/>
                        </a:rPr>
                        <a:t> </a:t>
                      </a:r>
                      <a:r>
                        <a:rPr lang="ru-RU" sz="1100" b="1" dirty="0">
                          <a:solidFill>
                            <a:schemeClr val="bg1"/>
                          </a:solidFill>
                          <a:latin typeface="Helvetica" panose="00000500000000000000" pitchFamily="50" charset="0"/>
                          <a:ea typeface="Helvetica" panose="00000500000000000000" pitchFamily="50" charset="0"/>
                        </a:rPr>
                        <a:t>2023 (факт)</a:t>
                      </a:r>
                    </a:p>
                  </a:txBody>
                  <a:tcPr marL="36000" marR="36000" anchor="ctr">
                    <a:lnL w="12700" cap="flat" cmpd="sng" algn="ctr">
                      <a:solidFill>
                        <a:schemeClr val="tx1"/>
                      </a:solidFill>
                      <a:prstDash val="solid"/>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12700" cap="flat" cmpd="sng" algn="ctr">
                      <a:solidFill>
                        <a:schemeClr val="tx1"/>
                      </a:solidFill>
                      <a:prstDash val="solid"/>
                      <a:round/>
                      <a:headEnd type="none" w="med" len="med"/>
                      <a:tailEnd type="none" w="med" len="med"/>
                    </a:lnB>
                    <a:solidFill>
                      <a:srgbClr val="7F7F7F"/>
                    </a:solidFill>
                  </a:tcPr>
                </a:tc>
                <a:tc>
                  <a:txBody>
                    <a:bodyPr/>
                    <a:lstStyle/>
                    <a:p>
                      <a:pPr marL="0" marR="0" lvl="0" indent="0" algn="ctr" defTabSz="685800" rtl="0" eaLnBrk="1" fontAlgn="auto" latinLnBrk="0" hangingPunct="1">
                        <a:lnSpc>
                          <a:spcPct val="100000"/>
                        </a:lnSpc>
                        <a:spcBef>
                          <a:spcPts val="0"/>
                        </a:spcBef>
                        <a:spcAft>
                          <a:spcPts val="0"/>
                        </a:spcAft>
                        <a:buClrTx/>
                        <a:buSzTx/>
                        <a:buFontTx/>
                        <a:buNone/>
                        <a:tabLst/>
                        <a:defRPr/>
                      </a:pPr>
                      <a:r>
                        <a:rPr lang="en-US" sz="1100" b="1" dirty="0">
                          <a:solidFill>
                            <a:schemeClr val="bg1"/>
                          </a:solidFill>
                          <a:latin typeface="Helvetica" panose="00000500000000000000" pitchFamily="50" charset="0"/>
                          <a:ea typeface="Helvetica" panose="00000500000000000000" pitchFamily="50" charset="0"/>
                        </a:rPr>
                        <a:t>II</a:t>
                      </a:r>
                      <a:r>
                        <a:rPr lang="en-US" sz="1100" b="1" baseline="0" dirty="0">
                          <a:solidFill>
                            <a:schemeClr val="bg1"/>
                          </a:solidFill>
                          <a:latin typeface="Helvetica" panose="00000500000000000000" pitchFamily="50" charset="0"/>
                          <a:ea typeface="Helvetica" panose="00000500000000000000" pitchFamily="50" charset="0"/>
                        </a:rPr>
                        <a:t> </a:t>
                      </a:r>
                      <a:r>
                        <a:rPr lang="ru-RU" sz="1100" b="1" dirty="0">
                          <a:solidFill>
                            <a:schemeClr val="bg1"/>
                          </a:solidFill>
                          <a:latin typeface="Helvetica" panose="00000500000000000000" pitchFamily="50" charset="0"/>
                          <a:ea typeface="Helvetica" panose="00000500000000000000" pitchFamily="50" charset="0"/>
                        </a:rPr>
                        <a:t>2023</a:t>
                      </a:r>
                    </a:p>
                  </a:txBody>
                  <a:tcPr marL="36000" marR="3600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12700" cap="flat" cmpd="sng" algn="ctr">
                      <a:solidFill>
                        <a:schemeClr val="tx1"/>
                      </a:solidFill>
                      <a:prstDash val="solid"/>
                      <a:round/>
                      <a:headEnd type="none" w="med" len="med"/>
                      <a:tailEnd type="none" w="med" len="med"/>
                    </a:lnB>
                    <a:solidFill>
                      <a:schemeClr val="accent3">
                        <a:lumMod val="50000"/>
                      </a:schemeClr>
                    </a:solidFill>
                  </a:tcPr>
                </a:tc>
                <a:tc>
                  <a:txBody>
                    <a:bodyPr/>
                    <a:lstStyle/>
                    <a:p>
                      <a:pPr algn="ctr"/>
                      <a:r>
                        <a:rPr lang="en-US" sz="1100" b="1" dirty="0">
                          <a:solidFill>
                            <a:schemeClr val="bg1"/>
                          </a:solidFill>
                          <a:latin typeface="Helvetica" panose="00000500000000000000" pitchFamily="50" charset="0"/>
                          <a:ea typeface="Helvetica" panose="00000500000000000000" pitchFamily="50" charset="0"/>
                        </a:rPr>
                        <a:t>III 202</a:t>
                      </a:r>
                      <a:r>
                        <a:rPr lang="ru-RU" sz="1100" b="1" dirty="0">
                          <a:solidFill>
                            <a:schemeClr val="bg1"/>
                          </a:solidFill>
                          <a:latin typeface="Helvetica" panose="00000500000000000000" pitchFamily="50" charset="0"/>
                          <a:ea typeface="Helvetica" panose="00000500000000000000" pitchFamily="50" charset="0"/>
                        </a:rPr>
                        <a:t>3</a:t>
                      </a:r>
                    </a:p>
                  </a:txBody>
                  <a:tcPr marL="36000" marR="3600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12700" cap="flat" cmpd="sng" algn="ctr">
                      <a:solidFill>
                        <a:schemeClr val="tx1"/>
                      </a:solidFill>
                      <a:prstDash val="solid"/>
                      <a:round/>
                      <a:headEnd type="none" w="med" len="med"/>
                      <a:tailEnd type="none" w="med" len="med"/>
                    </a:lnB>
                    <a:solidFill>
                      <a:schemeClr val="accent3">
                        <a:lumMod val="50000"/>
                      </a:schemeClr>
                    </a:solidFill>
                  </a:tcPr>
                </a:tc>
                <a:tc>
                  <a:txBody>
                    <a:bodyPr/>
                    <a:lstStyle/>
                    <a:p>
                      <a:pPr algn="ctr"/>
                      <a:r>
                        <a:rPr lang="en-US" sz="1100" b="1" dirty="0">
                          <a:solidFill>
                            <a:schemeClr val="bg1"/>
                          </a:solidFill>
                          <a:latin typeface="Helvetica" panose="00000500000000000000" pitchFamily="50" charset="0"/>
                          <a:ea typeface="Helvetica" panose="00000500000000000000" pitchFamily="50" charset="0"/>
                        </a:rPr>
                        <a:t>IV 202</a:t>
                      </a:r>
                      <a:r>
                        <a:rPr lang="ru-RU" sz="1100" b="1" dirty="0">
                          <a:solidFill>
                            <a:schemeClr val="bg1"/>
                          </a:solidFill>
                          <a:latin typeface="Helvetica" panose="00000500000000000000" pitchFamily="50" charset="0"/>
                          <a:ea typeface="Helvetica" panose="00000500000000000000" pitchFamily="50" charset="0"/>
                        </a:rPr>
                        <a:t>3</a:t>
                      </a:r>
                    </a:p>
                  </a:txBody>
                  <a:tcPr marL="36000" marR="3600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12700" cap="flat" cmpd="sng" algn="ctr">
                      <a:solidFill>
                        <a:schemeClr val="tx1"/>
                      </a:solidFill>
                      <a:prstDash val="solid"/>
                      <a:round/>
                      <a:headEnd type="none" w="med" len="med"/>
                      <a:tailEnd type="none" w="med" len="med"/>
                    </a:lnB>
                    <a:solidFill>
                      <a:schemeClr val="accent3">
                        <a:lumMod val="50000"/>
                      </a:schemeClr>
                    </a:solidFill>
                  </a:tcPr>
                </a:tc>
                <a:tc>
                  <a:txBody>
                    <a:bodyPr/>
                    <a:lstStyle/>
                    <a:p>
                      <a:pPr algn="ctr"/>
                      <a:r>
                        <a:rPr lang="ru-RU" sz="1100" b="1" dirty="0">
                          <a:solidFill>
                            <a:schemeClr val="bg1"/>
                          </a:solidFill>
                          <a:latin typeface="Helvetica" panose="00000500000000000000" pitchFamily="50" charset="0"/>
                          <a:ea typeface="Helvetica" panose="00000500000000000000" pitchFamily="50" charset="0"/>
                        </a:rPr>
                        <a:t>Итого</a:t>
                      </a:r>
                    </a:p>
                  </a:txBody>
                  <a:tcPr marL="36000" marR="36000" anchor="ctr">
                    <a:lnL w="6350" cap="flat" cmpd="sng" algn="ctr">
                      <a:solidFill>
                        <a:schemeClr val="tx1"/>
                      </a:solidFill>
                      <a:prstDash val="sysDot"/>
                      <a:round/>
                      <a:headEnd type="none" w="med" len="med"/>
                      <a:tailEnd type="none" w="med" len="med"/>
                    </a:lnL>
                    <a:lnR w="12700" cap="flat" cmpd="sng" algn="ctr">
                      <a:solidFill>
                        <a:schemeClr val="tx1"/>
                      </a:solidFill>
                      <a:prstDash val="solid"/>
                      <a:round/>
                      <a:headEnd type="none" w="med" len="med"/>
                      <a:tailEnd type="none" w="med" len="med"/>
                    </a:lnR>
                    <a:lnT w="6350" cap="flat" cmpd="sng" algn="ctr">
                      <a:solidFill>
                        <a:schemeClr val="tx1"/>
                      </a:solidFill>
                      <a:prstDash val="sysDot"/>
                      <a:round/>
                      <a:headEnd type="none" w="med" len="med"/>
                      <a:tailEnd type="none" w="med" len="med"/>
                    </a:lnT>
                    <a:lnB w="12700" cap="flat" cmpd="sng" algn="ctr">
                      <a:solidFill>
                        <a:schemeClr val="tx1"/>
                      </a:solidFill>
                      <a:prstDash val="solid"/>
                      <a:round/>
                      <a:headEnd type="none" w="med" len="med"/>
                      <a:tailEnd type="none" w="med" len="med"/>
                    </a:lnB>
                    <a:solidFill>
                      <a:schemeClr val="accent3">
                        <a:lumMod val="50000"/>
                      </a:schemeClr>
                    </a:solidFill>
                  </a:tcPr>
                </a:tc>
                <a:tc>
                  <a:txBody>
                    <a:bodyPr/>
                    <a:lstStyle/>
                    <a:p>
                      <a:pPr algn="ctr"/>
                      <a:r>
                        <a:rPr lang="en-US" sz="1100" b="1" dirty="0">
                          <a:solidFill>
                            <a:schemeClr val="bg1"/>
                          </a:solidFill>
                          <a:latin typeface="Helvetica" panose="00000500000000000000" pitchFamily="50" charset="0"/>
                          <a:ea typeface="Helvetica" panose="00000500000000000000" pitchFamily="50" charset="0"/>
                        </a:rPr>
                        <a:t>I</a:t>
                      </a:r>
                      <a:r>
                        <a:rPr lang="en-US" sz="1100" b="1" baseline="0" dirty="0">
                          <a:solidFill>
                            <a:schemeClr val="bg1"/>
                          </a:solidFill>
                          <a:latin typeface="Helvetica" panose="00000500000000000000" pitchFamily="50" charset="0"/>
                          <a:ea typeface="Helvetica" panose="00000500000000000000" pitchFamily="50" charset="0"/>
                        </a:rPr>
                        <a:t> </a:t>
                      </a:r>
                      <a:r>
                        <a:rPr lang="ru-RU" sz="1100" b="1" dirty="0">
                          <a:solidFill>
                            <a:schemeClr val="bg1"/>
                          </a:solidFill>
                          <a:latin typeface="Helvetica" panose="00000500000000000000" pitchFamily="50" charset="0"/>
                          <a:ea typeface="Helvetica" panose="00000500000000000000" pitchFamily="50" charset="0"/>
                        </a:rPr>
                        <a:t>2023 (факт)</a:t>
                      </a:r>
                    </a:p>
                  </a:txBody>
                  <a:tcPr marL="36000" marR="36000" anchor="ctr">
                    <a:lnL w="12700" cap="flat" cmpd="sng" algn="ctr">
                      <a:solidFill>
                        <a:schemeClr val="tx1"/>
                      </a:solidFill>
                      <a:prstDash val="solid"/>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12700" cap="flat" cmpd="sng" algn="ctr">
                      <a:solidFill>
                        <a:schemeClr val="tx1"/>
                      </a:solidFill>
                      <a:prstDash val="solid"/>
                      <a:round/>
                      <a:headEnd type="none" w="med" len="med"/>
                      <a:tailEnd type="none" w="med" len="med"/>
                    </a:lnB>
                    <a:solidFill>
                      <a:schemeClr val="tx1">
                        <a:lumMod val="50000"/>
                        <a:lumOff val="50000"/>
                      </a:schemeClr>
                    </a:solidFill>
                  </a:tcPr>
                </a:tc>
                <a:tc>
                  <a:txBody>
                    <a:bodyPr/>
                    <a:lstStyle/>
                    <a:p>
                      <a:pPr marL="0" marR="0" lvl="0" indent="0" algn="ctr" defTabSz="685800" rtl="0" eaLnBrk="1" fontAlgn="auto" latinLnBrk="0" hangingPunct="1">
                        <a:lnSpc>
                          <a:spcPct val="100000"/>
                        </a:lnSpc>
                        <a:spcBef>
                          <a:spcPts val="0"/>
                        </a:spcBef>
                        <a:spcAft>
                          <a:spcPts val="0"/>
                        </a:spcAft>
                        <a:buClrTx/>
                        <a:buSzTx/>
                        <a:buFontTx/>
                        <a:buNone/>
                        <a:tabLst/>
                        <a:defRPr/>
                      </a:pPr>
                      <a:r>
                        <a:rPr lang="en-US" sz="1100" b="1" dirty="0">
                          <a:solidFill>
                            <a:schemeClr val="bg1"/>
                          </a:solidFill>
                          <a:latin typeface="Helvetica" panose="00000500000000000000" pitchFamily="50" charset="0"/>
                          <a:ea typeface="Helvetica" panose="00000500000000000000" pitchFamily="50" charset="0"/>
                        </a:rPr>
                        <a:t>II</a:t>
                      </a:r>
                      <a:r>
                        <a:rPr lang="en-US" sz="1100" b="1" baseline="0" dirty="0">
                          <a:solidFill>
                            <a:schemeClr val="bg1"/>
                          </a:solidFill>
                          <a:latin typeface="Helvetica" panose="00000500000000000000" pitchFamily="50" charset="0"/>
                          <a:ea typeface="Helvetica" panose="00000500000000000000" pitchFamily="50" charset="0"/>
                        </a:rPr>
                        <a:t> </a:t>
                      </a:r>
                      <a:r>
                        <a:rPr lang="ru-RU" sz="1100" b="1" dirty="0">
                          <a:solidFill>
                            <a:schemeClr val="bg1"/>
                          </a:solidFill>
                          <a:latin typeface="Helvetica" panose="00000500000000000000" pitchFamily="50" charset="0"/>
                          <a:ea typeface="Helvetica" panose="00000500000000000000" pitchFamily="50" charset="0"/>
                        </a:rPr>
                        <a:t>2023</a:t>
                      </a:r>
                    </a:p>
                  </a:txBody>
                  <a:tcPr marL="36000" marR="3600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12700" cap="flat" cmpd="sng" algn="ctr">
                      <a:solidFill>
                        <a:schemeClr val="tx1"/>
                      </a:solidFill>
                      <a:prstDash val="solid"/>
                      <a:round/>
                      <a:headEnd type="none" w="med" len="med"/>
                      <a:tailEnd type="none" w="med" len="med"/>
                    </a:lnB>
                    <a:solidFill>
                      <a:schemeClr val="accent6">
                        <a:lumMod val="50000"/>
                      </a:schemeClr>
                    </a:solidFill>
                  </a:tcPr>
                </a:tc>
                <a:tc>
                  <a:txBody>
                    <a:bodyPr/>
                    <a:lstStyle/>
                    <a:p>
                      <a:pPr algn="ctr"/>
                      <a:r>
                        <a:rPr lang="en-US" sz="1100" b="1" dirty="0">
                          <a:solidFill>
                            <a:schemeClr val="bg1"/>
                          </a:solidFill>
                          <a:latin typeface="Helvetica" panose="00000500000000000000" pitchFamily="50" charset="0"/>
                          <a:ea typeface="Helvetica" panose="00000500000000000000" pitchFamily="50" charset="0"/>
                        </a:rPr>
                        <a:t>III 202</a:t>
                      </a:r>
                      <a:r>
                        <a:rPr lang="ru-RU" sz="1100" b="1" dirty="0">
                          <a:solidFill>
                            <a:schemeClr val="bg1"/>
                          </a:solidFill>
                          <a:latin typeface="Helvetica" panose="00000500000000000000" pitchFamily="50" charset="0"/>
                          <a:ea typeface="Helvetica" panose="00000500000000000000" pitchFamily="50" charset="0"/>
                        </a:rPr>
                        <a:t>3</a:t>
                      </a:r>
                    </a:p>
                  </a:txBody>
                  <a:tcPr marL="36000" marR="3600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12700" cap="flat" cmpd="sng" algn="ctr">
                      <a:solidFill>
                        <a:schemeClr val="tx1"/>
                      </a:solidFill>
                      <a:prstDash val="solid"/>
                      <a:round/>
                      <a:headEnd type="none" w="med" len="med"/>
                      <a:tailEnd type="none" w="med" len="med"/>
                    </a:lnB>
                    <a:solidFill>
                      <a:schemeClr val="accent6">
                        <a:lumMod val="50000"/>
                      </a:schemeClr>
                    </a:solidFill>
                  </a:tcPr>
                </a:tc>
                <a:tc>
                  <a:txBody>
                    <a:bodyPr/>
                    <a:lstStyle/>
                    <a:p>
                      <a:pPr algn="ctr"/>
                      <a:r>
                        <a:rPr lang="en-US" sz="1100" b="1" dirty="0">
                          <a:solidFill>
                            <a:schemeClr val="bg1"/>
                          </a:solidFill>
                          <a:latin typeface="Helvetica" panose="00000500000000000000" pitchFamily="50" charset="0"/>
                          <a:ea typeface="Helvetica" panose="00000500000000000000" pitchFamily="50" charset="0"/>
                        </a:rPr>
                        <a:t>IV 202</a:t>
                      </a:r>
                      <a:r>
                        <a:rPr lang="ru-RU" sz="1100" b="1" dirty="0">
                          <a:solidFill>
                            <a:schemeClr val="bg1"/>
                          </a:solidFill>
                          <a:latin typeface="Helvetica" panose="00000500000000000000" pitchFamily="50" charset="0"/>
                          <a:ea typeface="Helvetica" panose="00000500000000000000" pitchFamily="50" charset="0"/>
                        </a:rPr>
                        <a:t>3</a:t>
                      </a:r>
                    </a:p>
                  </a:txBody>
                  <a:tcPr marL="36000" marR="3600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12700" cap="flat" cmpd="sng" algn="ctr">
                      <a:solidFill>
                        <a:schemeClr val="tx1"/>
                      </a:solidFill>
                      <a:prstDash val="solid"/>
                      <a:round/>
                      <a:headEnd type="none" w="med" len="med"/>
                      <a:tailEnd type="none" w="med" len="med"/>
                    </a:lnB>
                    <a:solidFill>
                      <a:schemeClr val="accent6">
                        <a:lumMod val="50000"/>
                      </a:schemeClr>
                    </a:solidFill>
                  </a:tcPr>
                </a:tc>
                <a:tc>
                  <a:txBody>
                    <a:bodyPr/>
                    <a:lstStyle/>
                    <a:p>
                      <a:pPr algn="ctr"/>
                      <a:r>
                        <a:rPr lang="ru-RU" sz="1100" b="1" dirty="0">
                          <a:solidFill>
                            <a:schemeClr val="bg1"/>
                          </a:solidFill>
                          <a:latin typeface="Helvetica" panose="00000500000000000000" pitchFamily="50" charset="0"/>
                          <a:ea typeface="Helvetica" panose="00000500000000000000" pitchFamily="50" charset="0"/>
                        </a:rPr>
                        <a:t>Итого</a:t>
                      </a:r>
                    </a:p>
                  </a:txBody>
                  <a:tcPr marL="36000" marR="36000" anchor="ctr">
                    <a:lnL w="6350" cap="flat" cmpd="sng" algn="ctr">
                      <a:solidFill>
                        <a:schemeClr val="tx1"/>
                      </a:solidFill>
                      <a:prstDash val="sysDot"/>
                      <a:round/>
                      <a:headEnd type="none" w="med" len="med"/>
                      <a:tailEnd type="none" w="med" len="med"/>
                    </a:lnL>
                    <a:lnT w="6350" cap="flat" cmpd="sng" algn="ctr">
                      <a:solidFill>
                        <a:schemeClr val="tx1"/>
                      </a:solidFill>
                      <a:prstDash val="sysDot"/>
                      <a:round/>
                      <a:headEnd type="none" w="med" len="med"/>
                      <a:tailEnd type="none" w="med" len="med"/>
                    </a:lnT>
                    <a:lnB w="12700" cap="flat" cmpd="sng" algn="ctr">
                      <a:solidFill>
                        <a:schemeClr val="tx1"/>
                      </a:solidFill>
                      <a:prstDash val="solid"/>
                      <a:round/>
                      <a:headEnd type="none" w="med" len="med"/>
                      <a:tailEnd type="none" w="med" len="med"/>
                    </a:lnB>
                    <a:solidFill>
                      <a:schemeClr val="accent6">
                        <a:lumMod val="50000"/>
                      </a:schemeClr>
                    </a:solidFill>
                  </a:tcPr>
                </a:tc>
                <a:extLst>
                  <a:ext uri="{0D108BD9-81ED-4DB2-BD59-A6C34878D82A}">
                    <a16:rowId xmlns:a16="http://schemas.microsoft.com/office/drawing/2014/main" val="3662915522"/>
                  </a:ext>
                </a:extLst>
              </a:tr>
              <a:tr h="366173">
                <a:tc>
                  <a:txBody>
                    <a:bodyPr/>
                    <a:lstStyle/>
                    <a:p>
                      <a:pPr marL="0" marR="0" lvl="0" indent="0" algn="l" defTabSz="685800" rtl="0" eaLnBrk="1" fontAlgn="auto" latinLnBrk="0" hangingPunct="1">
                        <a:lnSpc>
                          <a:spcPct val="107000"/>
                        </a:lnSpc>
                        <a:spcBef>
                          <a:spcPts val="0"/>
                        </a:spcBef>
                        <a:spcAft>
                          <a:spcPts val="0"/>
                        </a:spcAft>
                        <a:buClrTx/>
                        <a:buSzTx/>
                        <a:buFontTx/>
                        <a:buNone/>
                        <a:tabLst/>
                        <a:defRPr/>
                      </a:pPr>
                      <a:r>
                        <a:rPr kumimoji="0" lang="ru-RU" sz="1200" b="1" i="0" u="none" strike="noStrike" kern="1200" cap="none" spc="0" normalizeH="0" baseline="0" noProof="0" dirty="0">
                          <a:ln>
                            <a:noFill/>
                          </a:ln>
                          <a:solidFill>
                            <a:srgbClr val="000000"/>
                          </a:solidFill>
                          <a:effectLst/>
                          <a:uLnTx/>
                          <a:uFillTx/>
                          <a:latin typeface="Arial" panose="020B0604020202020204" pitchFamily="34" charset="0"/>
                          <a:ea typeface="Calibri" panose="020F0502020204030204" pitchFamily="34" charset="0"/>
                          <a:cs typeface="Arial" panose="020B0604020202020204" pitchFamily="34" charset="0"/>
                        </a:rPr>
                        <a:t>ҚАЗАҚСТАН БОЙЫНША</a:t>
                      </a:r>
                      <a:endParaRPr kumimoji="0" lang="ru-RU" sz="1200" b="1" i="0" u="none" strike="noStrike" kern="1200" cap="none" spc="0" normalizeH="0" baseline="0" noProof="0" dirty="0">
                        <a:ln>
                          <a:noFill/>
                        </a:ln>
                        <a:solidFill>
                          <a:prstClr val="black"/>
                        </a:solidFill>
                        <a:effectLst/>
                        <a:uLnTx/>
                        <a:uFillTx/>
                        <a:latin typeface="Arial" panose="020B0604020202020204" pitchFamily="34" charset="0"/>
                        <a:ea typeface="Calibri" panose="020F0502020204030204" pitchFamily="34" charset="0"/>
                        <a:cs typeface="Arial" panose="020B0604020202020204" pitchFamily="34" charset="0"/>
                      </a:endParaRPr>
                    </a:p>
                  </a:txBody>
                  <a:tcPr marT="18000" marB="18000" anchor="ctr">
                    <a:lnR w="6350" cap="flat" cmpd="sng" algn="ctr">
                      <a:solidFill>
                        <a:schemeClr val="tx1"/>
                      </a:solidFill>
                      <a:prstDash val="sysDot"/>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rtl="0" fontAlgn="ctr"/>
                      <a:r>
                        <a:rPr lang="ru-KZ" sz="1200" b="1" i="0" u="none" strike="noStrike" dirty="0">
                          <a:solidFill>
                            <a:schemeClr val="bg1"/>
                          </a:solidFill>
                          <a:effectLst/>
                          <a:latin typeface="Arial Narrow" panose="020B0606020202030204" pitchFamily="34" charset="0"/>
                        </a:rPr>
                        <a:t>220 533</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tx1">
                        <a:lumMod val="50000"/>
                        <a:lumOff val="50000"/>
                      </a:schemeClr>
                    </a:solidFill>
                  </a:tcPr>
                </a:tc>
                <a:tc>
                  <a:txBody>
                    <a:bodyPr/>
                    <a:lstStyle/>
                    <a:p>
                      <a:pPr algn="ctr" rtl="0" fontAlgn="ctr"/>
                      <a:r>
                        <a:rPr lang="ru-KZ" sz="1200" b="1" i="0" u="none" strike="noStrike" dirty="0">
                          <a:solidFill>
                            <a:srgbClr val="FFFFFF"/>
                          </a:solidFill>
                          <a:effectLst/>
                          <a:latin typeface="Arial Narrow" panose="020B0606020202030204" pitchFamily="34" charset="0"/>
                        </a:rPr>
                        <a:t>240 505</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007F76">
                        <a:alpha val="80000"/>
                      </a:srgbClr>
                    </a:solidFill>
                  </a:tcPr>
                </a:tc>
                <a:tc>
                  <a:txBody>
                    <a:bodyPr/>
                    <a:lstStyle/>
                    <a:p>
                      <a:pPr algn="ctr" rtl="0" fontAlgn="ctr"/>
                      <a:r>
                        <a:rPr lang="ru-KZ" sz="1200" b="1" i="0" u="none" strike="noStrike">
                          <a:solidFill>
                            <a:srgbClr val="FFFFFF"/>
                          </a:solidFill>
                          <a:effectLst/>
                          <a:latin typeface="Arial Narrow" panose="020B0606020202030204" pitchFamily="34" charset="0"/>
                        </a:rPr>
                        <a:t>300 190</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007F76">
                        <a:alpha val="80000"/>
                      </a:srgbClr>
                    </a:solidFill>
                  </a:tcPr>
                </a:tc>
                <a:tc>
                  <a:txBody>
                    <a:bodyPr/>
                    <a:lstStyle/>
                    <a:p>
                      <a:pPr algn="ctr" rtl="0" fontAlgn="ctr"/>
                      <a:r>
                        <a:rPr lang="ru-KZ" sz="1200" b="1" i="0" u="none" strike="noStrike">
                          <a:solidFill>
                            <a:srgbClr val="FFFFFF"/>
                          </a:solidFill>
                          <a:effectLst/>
                          <a:latin typeface="Arial Narrow" panose="020B0606020202030204" pitchFamily="34" charset="0"/>
                        </a:rPr>
                        <a:t>342 571</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007F76">
                        <a:alpha val="80000"/>
                      </a:srgbClr>
                    </a:solidFill>
                  </a:tcPr>
                </a:tc>
                <a:tc>
                  <a:txBody>
                    <a:bodyPr/>
                    <a:lstStyle/>
                    <a:p>
                      <a:pPr algn="ctr" rtl="0" fontAlgn="ctr"/>
                      <a:r>
                        <a:rPr lang="ru-KZ" sz="1200" b="1" i="0" u="none" strike="noStrike" dirty="0">
                          <a:solidFill>
                            <a:srgbClr val="FFFFFF"/>
                          </a:solidFill>
                          <a:effectLst/>
                          <a:latin typeface="Arial Narrow" panose="020B0606020202030204" pitchFamily="34" charset="0"/>
                        </a:rPr>
                        <a:t>1 103 799</a:t>
                      </a:r>
                    </a:p>
                  </a:txBody>
                  <a:tcPr marL="9525" marR="9525" marT="9525" marB="0" anchor="ctr">
                    <a:lnL w="6350" cap="flat" cmpd="sng" algn="ctr">
                      <a:solidFill>
                        <a:schemeClr val="tx1"/>
                      </a:solidFill>
                      <a:prstDash val="sysDot"/>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007F76">
                        <a:alpha val="80000"/>
                      </a:srgbClr>
                    </a:solidFill>
                  </a:tcPr>
                </a:tc>
                <a:tc>
                  <a:txBody>
                    <a:bodyPr/>
                    <a:lstStyle/>
                    <a:p>
                      <a:pPr algn="ctr" rtl="0" fontAlgn="ctr"/>
                      <a:r>
                        <a:rPr lang="ru-KZ" sz="1200" b="1" i="0" u="none" strike="noStrike" dirty="0">
                          <a:solidFill>
                            <a:schemeClr val="bg1"/>
                          </a:solidFill>
                          <a:effectLst/>
                          <a:latin typeface="Arial Narrow" panose="020B0606020202030204" pitchFamily="34" charset="0"/>
                        </a:rPr>
                        <a:t>220 533</a:t>
                      </a:r>
                    </a:p>
                  </a:txBody>
                  <a:tcPr marL="9525" marR="9525" marT="9525" marB="0" anchor="ctr">
                    <a:lnL w="12700" cap="flat" cmpd="sng" algn="ctr">
                      <a:solidFill>
                        <a:schemeClr val="tx1"/>
                      </a:solidFill>
                      <a:prstDash val="solid"/>
                      <a:round/>
                      <a:headEnd type="none" w="med" len="med"/>
                      <a:tailEnd type="none" w="med" len="med"/>
                    </a:lnL>
                    <a:lnR w="6350" cap="flat" cmpd="sng" algn="ctr">
                      <a:solidFill>
                        <a:schemeClr val="tx1"/>
                      </a:solidFill>
                      <a:prstDash val="sysDot"/>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tx1">
                        <a:lumMod val="50000"/>
                        <a:lumOff val="50000"/>
                      </a:schemeClr>
                    </a:solidFill>
                  </a:tcPr>
                </a:tc>
                <a:tc>
                  <a:txBody>
                    <a:bodyPr/>
                    <a:lstStyle/>
                    <a:p>
                      <a:pPr algn="ctr" rtl="0" fontAlgn="ctr"/>
                      <a:r>
                        <a:rPr lang="ru-KZ" sz="1200" b="1" i="0" u="none" strike="noStrike">
                          <a:solidFill>
                            <a:srgbClr val="FFFFFF"/>
                          </a:solidFill>
                          <a:effectLst/>
                          <a:latin typeface="Arial Narrow" panose="020B0606020202030204" pitchFamily="34" charset="0"/>
                        </a:rPr>
                        <a:t>260 971</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accent3">
                        <a:lumMod val="50000"/>
                        <a:alpha val="80000"/>
                      </a:schemeClr>
                    </a:solidFill>
                  </a:tcPr>
                </a:tc>
                <a:tc>
                  <a:txBody>
                    <a:bodyPr/>
                    <a:lstStyle/>
                    <a:p>
                      <a:pPr algn="ctr" rtl="0" fontAlgn="ctr"/>
                      <a:r>
                        <a:rPr lang="ru-KZ" sz="1200" b="1" i="0" u="none" strike="noStrike">
                          <a:solidFill>
                            <a:srgbClr val="FFFFFF"/>
                          </a:solidFill>
                          <a:effectLst/>
                          <a:latin typeface="Arial Narrow" panose="020B0606020202030204" pitchFamily="34" charset="0"/>
                        </a:rPr>
                        <a:t>321 282</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accent3">
                        <a:lumMod val="50000"/>
                        <a:alpha val="80000"/>
                      </a:schemeClr>
                    </a:solidFill>
                  </a:tcPr>
                </a:tc>
                <a:tc>
                  <a:txBody>
                    <a:bodyPr/>
                    <a:lstStyle/>
                    <a:p>
                      <a:pPr algn="ctr" rtl="0" fontAlgn="ctr"/>
                      <a:r>
                        <a:rPr lang="ru-KZ" sz="1200" b="1" i="0" u="none" strike="noStrike" dirty="0">
                          <a:solidFill>
                            <a:srgbClr val="FFFFFF"/>
                          </a:solidFill>
                          <a:effectLst/>
                          <a:latin typeface="Arial Narrow" panose="020B0606020202030204" pitchFamily="34" charset="0"/>
                        </a:rPr>
                        <a:t>361 733</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accent3">
                        <a:lumMod val="50000"/>
                        <a:alpha val="80000"/>
                      </a:schemeClr>
                    </a:solidFill>
                  </a:tcPr>
                </a:tc>
                <a:tc>
                  <a:txBody>
                    <a:bodyPr/>
                    <a:lstStyle/>
                    <a:p>
                      <a:pPr algn="ctr" rtl="0" fontAlgn="ctr"/>
                      <a:r>
                        <a:rPr lang="ru-KZ" sz="1200" b="1" i="0" u="none" strike="noStrike" dirty="0">
                          <a:solidFill>
                            <a:srgbClr val="FFFFFF"/>
                          </a:solidFill>
                          <a:effectLst/>
                          <a:latin typeface="Arial Narrow" panose="020B0606020202030204" pitchFamily="34" charset="0"/>
                        </a:rPr>
                        <a:t>1 164 519</a:t>
                      </a:r>
                    </a:p>
                  </a:txBody>
                  <a:tcPr marL="9525" marR="9525" marT="9525" marB="0" anchor="ctr">
                    <a:lnL w="6350" cap="flat" cmpd="sng" algn="ctr">
                      <a:solidFill>
                        <a:schemeClr val="tx1"/>
                      </a:solidFill>
                      <a:prstDash val="sysDot"/>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accent3">
                        <a:lumMod val="50000"/>
                        <a:alpha val="80000"/>
                      </a:schemeClr>
                    </a:solidFill>
                  </a:tcPr>
                </a:tc>
                <a:tc>
                  <a:txBody>
                    <a:bodyPr/>
                    <a:lstStyle/>
                    <a:p>
                      <a:pPr algn="ctr" rtl="0" fontAlgn="ctr"/>
                      <a:r>
                        <a:rPr lang="ru-KZ" sz="1200" b="1" i="0" u="none" strike="noStrike" dirty="0">
                          <a:solidFill>
                            <a:schemeClr val="bg1"/>
                          </a:solidFill>
                          <a:effectLst/>
                          <a:latin typeface="Arial Narrow" panose="020B0606020202030204" pitchFamily="34" charset="0"/>
                        </a:rPr>
                        <a:t>220 533</a:t>
                      </a:r>
                    </a:p>
                  </a:txBody>
                  <a:tcPr marL="9525" marR="9525" marT="9525" marB="0" anchor="ctr">
                    <a:lnL w="12700" cap="flat" cmpd="sng" algn="ctr">
                      <a:solidFill>
                        <a:schemeClr val="tx1"/>
                      </a:solidFill>
                      <a:prstDash val="solid"/>
                      <a:round/>
                      <a:headEnd type="none" w="med" len="med"/>
                      <a:tailEnd type="none" w="med" len="med"/>
                    </a:lnL>
                    <a:lnR w="6350" cap="flat" cmpd="sng" algn="ctr">
                      <a:solidFill>
                        <a:schemeClr val="tx1"/>
                      </a:solidFill>
                      <a:prstDash val="sysDot"/>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tx1">
                        <a:lumMod val="50000"/>
                        <a:lumOff val="50000"/>
                      </a:schemeClr>
                    </a:solidFill>
                  </a:tcPr>
                </a:tc>
                <a:tc>
                  <a:txBody>
                    <a:bodyPr/>
                    <a:lstStyle/>
                    <a:p>
                      <a:pPr algn="ctr" rtl="0" fontAlgn="ctr"/>
                      <a:r>
                        <a:rPr lang="ru-KZ" sz="1200" b="1" i="0" u="none" strike="noStrike">
                          <a:solidFill>
                            <a:srgbClr val="FFFFFF"/>
                          </a:solidFill>
                          <a:effectLst/>
                          <a:latin typeface="Arial Narrow" panose="020B0606020202030204" pitchFamily="34" charset="0"/>
                        </a:rPr>
                        <a:t>221 222</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accent6">
                        <a:lumMod val="50000"/>
                        <a:alpha val="80000"/>
                      </a:schemeClr>
                    </a:solidFill>
                  </a:tcPr>
                </a:tc>
                <a:tc>
                  <a:txBody>
                    <a:bodyPr/>
                    <a:lstStyle/>
                    <a:p>
                      <a:pPr algn="ctr" rtl="0" fontAlgn="ctr"/>
                      <a:r>
                        <a:rPr lang="ru-KZ" sz="1200" b="1" i="0" u="none" strike="noStrike">
                          <a:solidFill>
                            <a:srgbClr val="FFFFFF"/>
                          </a:solidFill>
                          <a:effectLst/>
                          <a:latin typeface="Arial Narrow" panose="020B0606020202030204" pitchFamily="34" charset="0"/>
                        </a:rPr>
                        <a:t>282 939</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accent6">
                        <a:lumMod val="50000"/>
                        <a:alpha val="80000"/>
                      </a:schemeClr>
                    </a:solidFill>
                  </a:tcPr>
                </a:tc>
                <a:tc>
                  <a:txBody>
                    <a:bodyPr/>
                    <a:lstStyle/>
                    <a:p>
                      <a:pPr algn="ctr" rtl="0" fontAlgn="ctr"/>
                      <a:r>
                        <a:rPr lang="ru-KZ" sz="1200" b="1" i="0" u="none" strike="noStrike">
                          <a:solidFill>
                            <a:srgbClr val="FFFFFF"/>
                          </a:solidFill>
                          <a:effectLst/>
                          <a:latin typeface="Arial Narrow" panose="020B0606020202030204" pitchFamily="34" charset="0"/>
                        </a:rPr>
                        <a:t>319 660</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accent6">
                        <a:lumMod val="50000"/>
                        <a:alpha val="80000"/>
                      </a:schemeClr>
                    </a:solidFill>
                  </a:tcPr>
                </a:tc>
                <a:tc>
                  <a:txBody>
                    <a:bodyPr/>
                    <a:lstStyle/>
                    <a:p>
                      <a:pPr algn="ctr" rtl="0" fontAlgn="ctr"/>
                      <a:r>
                        <a:rPr lang="ru-KZ" sz="1200" b="1" i="0" u="none" strike="noStrike">
                          <a:solidFill>
                            <a:srgbClr val="FFFFFF"/>
                          </a:solidFill>
                          <a:effectLst/>
                          <a:latin typeface="Arial Narrow" panose="020B0606020202030204" pitchFamily="34" charset="0"/>
                        </a:rPr>
                        <a:t>1 044 354</a:t>
                      </a:r>
                    </a:p>
                  </a:txBody>
                  <a:tcPr marL="9525" marR="9525" marT="9525" marB="0" anchor="ctr">
                    <a:lnL w="6350" cap="flat" cmpd="sng" algn="ctr">
                      <a:solidFill>
                        <a:schemeClr val="tx1"/>
                      </a:solidFill>
                      <a:prstDash val="sysDot"/>
                      <a:round/>
                      <a:headEnd type="none" w="med" len="med"/>
                      <a:tailEnd type="none" w="med" len="med"/>
                    </a:lnL>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accent6">
                        <a:lumMod val="50000"/>
                        <a:alpha val="80000"/>
                      </a:schemeClr>
                    </a:solidFill>
                  </a:tcPr>
                </a:tc>
                <a:extLst>
                  <a:ext uri="{0D108BD9-81ED-4DB2-BD59-A6C34878D82A}">
                    <a16:rowId xmlns:a16="http://schemas.microsoft.com/office/drawing/2014/main" val="1602871338"/>
                  </a:ext>
                </a:extLst>
              </a:tr>
              <a:tr h="466379">
                <a:tc>
                  <a:txBody>
                    <a:bodyPr/>
                    <a:lstStyle/>
                    <a:p>
                      <a:pPr marL="72000" algn="l" fontAlgn="b"/>
                      <a:r>
                        <a:rPr lang="ru-RU" sz="1050" kern="1200" dirty="0">
                          <a:solidFill>
                            <a:srgbClr val="000000"/>
                          </a:solidFill>
                          <a:effectLst/>
                          <a:latin typeface="Arial" panose="020B0604020202020204" pitchFamily="34" charset="0"/>
                          <a:ea typeface="Calibri" panose="020F0502020204030204" pitchFamily="34" charset="0"/>
                          <a:cs typeface="Arial" panose="020B0604020202020204" pitchFamily="34" charset="0"/>
                        </a:rPr>
                        <a:t>БАСШЫЛАР ЖӘНЕ МЕМЛЕКЕТТІК ҚЫЗМЕТШІЛЕР</a:t>
                      </a:r>
                    </a:p>
                  </a:txBody>
                  <a:tcPr marL="9525" marR="9525" marT="9525" marB="0" anchor="ctr">
                    <a:lnR w="6350" cap="flat" cmpd="sng" algn="ctr">
                      <a:solidFill>
                        <a:schemeClr val="tx1"/>
                      </a:solidFill>
                      <a:prstDash val="sysDot"/>
                      <a:round/>
                      <a:headEnd type="none" w="med" len="med"/>
                      <a:tailEnd type="none" w="med" len="med"/>
                    </a:lnR>
                    <a:lnT w="12700" cap="flat" cmpd="sng" algn="ctr">
                      <a:solidFill>
                        <a:schemeClr val="tx1"/>
                      </a:solidFill>
                      <a:prstDash val="solid"/>
                      <a:round/>
                      <a:headEnd type="none" w="med" len="med"/>
                      <a:tailEnd type="none" w="med" len="med"/>
                    </a:lnT>
                    <a:lnB w="6350" cap="flat" cmpd="sng" algn="ctr">
                      <a:solidFill>
                        <a:schemeClr val="tx1"/>
                      </a:solidFill>
                      <a:prstDash val="sysDot"/>
                      <a:round/>
                      <a:headEnd type="none" w="med" len="med"/>
                      <a:tailEnd type="none" w="med" len="med"/>
                    </a:lnB>
                    <a:noFill/>
                  </a:tcPr>
                </a:tc>
                <a:tc>
                  <a:txBody>
                    <a:bodyPr/>
                    <a:lstStyle/>
                    <a:p>
                      <a:pPr algn="ctr" fontAlgn="ctr"/>
                      <a:r>
                        <a:rPr lang="ru-KZ" sz="1000" b="0" i="0" u="none" strike="noStrike" cap="none" dirty="0">
                          <a:solidFill>
                            <a:schemeClr val="bg1"/>
                          </a:solidFill>
                          <a:effectLst/>
                          <a:latin typeface="Arial Narrow" panose="020B0606020202030204" pitchFamily="34" charset="0"/>
                          <a:ea typeface="+mn-ea"/>
                          <a:cs typeface="+mn-cs"/>
                          <a:sym typeface="Arial"/>
                        </a:rPr>
                        <a:t>10 886</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12700" cap="flat" cmpd="sng" algn="ctr">
                      <a:solidFill>
                        <a:schemeClr val="tx1"/>
                      </a:solidFill>
                      <a:prstDash val="solid"/>
                      <a:round/>
                      <a:headEnd type="none" w="med" len="med"/>
                      <a:tailEnd type="none" w="med" len="med"/>
                    </a:lnT>
                    <a:lnB w="6350" cap="flat" cmpd="sng" algn="ctr">
                      <a:solidFill>
                        <a:schemeClr val="tx1"/>
                      </a:solidFill>
                      <a:prstDash val="sysDot"/>
                      <a:round/>
                      <a:headEnd type="none" w="med" len="med"/>
                      <a:tailEnd type="none" w="med" len="med"/>
                    </a:lnB>
                    <a:solidFill>
                      <a:schemeClr val="tx1">
                        <a:lumMod val="50000"/>
                        <a:lumOff val="50000"/>
                      </a:schemeClr>
                    </a:solidFill>
                  </a:tcPr>
                </a:tc>
                <a:tc>
                  <a:txBody>
                    <a:bodyPr/>
                    <a:lstStyle/>
                    <a:p>
                      <a:pPr algn="ctr" fontAlgn="ctr"/>
                      <a:r>
                        <a:rPr lang="ru-KZ" sz="1000" b="0" i="0" u="none" strike="noStrike" cap="none" dirty="0">
                          <a:solidFill>
                            <a:srgbClr val="000000"/>
                          </a:solidFill>
                          <a:effectLst/>
                          <a:latin typeface="Arial Narrow" panose="020B0606020202030204" pitchFamily="34" charset="0"/>
                          <a:ea typeface="+mn-ea"/>
                          <a:cs typeface="+mn-cs"/>
                          <a:sym typeface="Arial"/>
                        </a:rPr>
                        <a:t>9 778</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12700" cap="flat" cmpd="sng" algn="ctr">
                      <a:solidFill>
                        <a:schemeClr val="tx1"/>
                      </a:solidFill>
                      <a:prstDash val="solid"/>
                      <a:round/>
                      <a:headEnd type="none" w="med" len="med"/>
                      <a:tailEnd type="none" w="med" len="med"/>
                    </a:lnT>
                    <a:lnB w="6350" cap="flat" cmpd="sng" algn="ctr">
                      <a:solidFill>
                        <a:schemeClr val="tx1"/>
                      </a:solidFill>
                      <a:prstDash val="sysDot"/>
                      <a:round/>
                      <a:headEnd type="none" w="med" len="med"/>
                      <a:tailEnd type="none" w="med" len="med"/>
                    </a:lnB>
                    <a:solidFill>
                      <a:srgbClr val="007F76">
                        <a:alpha val="50000"/>
                      </a:srgbClr>
                    </a:solidFill>
                  </a:tcPr>
                </a:tc>
                <a:tc>
                  <a:txBody>
                    <a:bodyPr/>
                    <a:lstStyle/>
                    <a:p>
                      <a:pPr algn="ctr" fontAlgn="ctr"/>
                      <a:r>
                        <a:rPr lang="ru-KZ" sz="1000" b="0" i="0" u="none" strike="noStrike" cap="none">
                          <a:solidFill>
                            <a:srgbClr val="000000"/>
                          </a:solidFill>
                          <a:effectLst/>
                          <a:latin typeface="Arial Narrow" panose="020B0606020202030204" pitchFamily="34" charset="0"/>
                          <a:ea typeface="+mn-ea"/>
                          <a:cs typeface="+mn-cs"/>
                          <a:sym typeface="Arial"/>
                        </a:rPr>
                        <a:t>11 566</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12700" cap="flat" cmpd="sng" algn="ctr">
                      <a:solidFill>
                        <a:schemeClr val="tx1"/>
                      </a:solidFill>
                      <a:prstDash val="solid"/>
                      <a:round/>
                      <a:headEnd type="none" w="med" len="med"/>
                      <a:tailEnd type="none" w="med" len="med"/>
                    </a:lnT>
                    <a:lnB w="6350" cap="flat" cmpd="sng" algn="ctr">
                      <a:solidFill>
                        <a:schemeClr val="tx1"/>
                      </a:solidFill>
                      <a:prstDash val="sysDot"/>
                      <a:round/>
                      <a:headEnd type="none" w="med" len="med"/>
                      <a:tailEnd type="none" w="med" len="med"/>
                    </a:lnB>
                    <a:solidFill>
                      <a:srgbClr val="007F76">
                        <a:alpha val="50000"/>
                      </a:srgbClr>
                    </a:solidFill>
                  </a:tcPr>
                </a:tc>
                <a:tc>
                  <a:txBody>
                    <a:bodyPr/>
                    <a:lstStyle/>
                    <a:p>
                      <a:pPr algn="ctr" fontAlgn="ctr"/>
                      <a:r>
                        <a:rPr lang="ru-KZ" sz="1000" b="0" i="0" u="none" strike="noStrike" cap="none">
                          <a:solidFill>
                            <a:srgbClr val="000000"/>
                          </a:solidFill>
                          <a:effectLst/>
                          <a:latin typeface="Arial Narrow" panose="020B0606020202030204" pitchFamily="34" charset="0"/>
                          <a:ea typeface="+mn-ea"/>
                          <a:cs typeface="+mn-cs"/>
                          <a:sym typeface="Arial"/>
                        </a:rPr>
                        <a:t>12 081</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12700" cap="flat" cmpd="sng" algn="ctr">
                      <a:solidFill>
                        <a:schemeClr val="tx1"/>
                      </a:solidFill>
                      <a:prstDash val="solid"/>
                      <a:round/>
                      <a:headEnd type="none" w="med" len="med"/>
                      <a:tailEnd type="none" w="med" len="med"/>
                    </a:lnT>
                    <a:lnB w="6350" cap="flat" cmpd="sng" algn="ctr">
                      <a:solidFill>
                        <a:schemeClr val="tx1"/>
                      </a:solidFill>
                      <a:prstDash val="sysDot"/>
                      <a:round/>
                      <a:headEnd type="none" w="med" len="med"/>
                      <a:tailEnd type="none" w="med" len="med"/>
                    </a:lnB>
                    <a:solidFill>
                      <a:srgbClr val="007F76">
                        <a:alpha val="50000"/>
                      </a:srgbClr>
                    </a:solidFill>
                  </a:tcPr>
                </a:tc>
                <a:tc>
                  <a:txBody>
                    <a:bodyPr/>
                    <a:lstStyle/>
                    <a:p>
                      <a:pPr algn="ctr" rtl="0" fontAlgn="ctr"/>
                      <a:r>
                        <a:rPr lang="ru-KZ" sz="1000" b="1" i="0" u="none" strike="noStrike">
                          <a:solidFill>
                            <a:srgbClr val="FFFFFF"/>
                          </a:solidFill>
                          <a:effectLst/>
                          <a:latin typeface="Arial Narrow" panose="020B0606020202030204" pitchFamily="34" charset="0"/>
                        </a:rPr>
                        <a:t>44 311</a:t>
                      </a:r>
                    </a:p>
                  </a:txBody>
                  <a:tcPr marL="9525" marR="9525" marT="9525" marB="0" anchor="ctr">
                    <a:lnL w="6350" cap="flat" cmpd="sng" algn="ctr">
                      <a:solidFill>
                        <a:schemeClr val="tx1"/>
                      </a:solidFill>
                      <a:prstDash val="sysDot"/>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6350" cap="flat" cmpd="sng" algn="ctr">
                      <a:solidFill>
                        <a:schemeClr val="tx1"/>
                      </a:solidFill>
                      <a:prstDash val="sysDot"/>
                      <a:round/>
                      <a:headEnd type="none" w="med" len="med"/>
                      <a:tailEnd type="none" w="med" len="med"/>
                    </a:lnB>
                    <a:solidFill>
                      <a:srgbClr val="007F76">
                        <a:alpha val="80000"/>
                      </a:srgbClr>
                    </a:solidFill>
                  </a:tcPr>
                </a:tc>
                <a:tc>
                  <a:txBody>
                    <a:bodyPr/>
                    <a:lstStyle/>
                    <a:p>
                      <a:pPr algn="ctr" fontAlgn="ctr"/>
                      <a:r>
                        <a:rPr lang="ru-KZ" sz="1000" b="0" i="0" u="none" strike="noStrike" cap="none" dirty="0">
                          <a:solidFill>
                            <a:schemeClr val="bg1"/>
                          </a:solidFill>
                          <a:effectLst/>
                          <a:latin typeface="Arial Narrow" panose="020B0606020202030204" pitchFamily="34" charset="0"/>
                          <a:ea typeface="+mn-ea"/>
                          <a:cs typeface="+mn-cs"/>
                          <a:sym typeface="Arial"/>
                        </a:rPr>
                        <a:t>10 886</a:t>
                      </a:r>
                    </a:p>
                  </a:txBody>
                  <a:tcPr marL="9525" marR="9525" marT="9525" marB="0" anchor="ctr">
                    <a:lnL w="12700" cap="flat" cmpd="sng" algn="ctr">
                      <a:solidFill>
                        <a:schemeClr val="tx1"/>
                      </a:solidFill>
                      <a:prstDash val="solid"/>
                      <a:round/>
                      <a:headEnd type="none" w="med" len="med"/>
                      <a:tailEnd type="none" w="med" len="med"/>
                    </a:lnL>
                    <a:lnR w="6350" cap="flat" cmpd="sng" algn="ctr">
                      <a:solidFill>
                        <a:schemeClr val="tx1"/>
                      </a:solidFill>
                      <a:prstDash val="sysDot"/>
                      <a:round/>
                      <a:headEnd type="none" w="med" len="med"/>
                      <a:tailEnd type="none" w="med" len="med"/>
                    </a:lnR>
                    <a:lnT w="12700" cap="flat" cmpd="sng" algn="ctr">
                      <a:solidFill>
                        <a:schemeClr val="tx1"/>
                      </a:solidFill>
                      <a:prstDash val="solid"/>
                      <a:round/>
                      <a:headEnd type="none" w="med" len="med"/>
                      <a:tailEnd type="none" w="med" len="med"/>
                    </a:lnT>
                    <a:lnB w="6350" cap="flat" cmpd="sng" algn="ctr">
                      <a:solidFill>
                        <a:schemeClr val="tx1"/>
                      </a:solidFill>
                      <a:prstDash val="sysDot"/>
                      <a:round/>
                      <a:headEnd type="none" w="med" len="med"/>
                      <a:tailEnd type="none" w="med" len="med"/>
                    </a:lnB>
                    <a:solidFill>
                      <a:schemeClr val="tx1">
                        <a:lumMod val="50000"/>
                        <a:lumOff val="50000"/>
                      </a:schemeClr>
                    </a:solidFill>
                  </a:tcPr>
                </a:tc>
                <a:tc>
                  <a:txBody>
                    <a:bodyPr/>
                    <a:lstStyle/>
                    <a:p>
                      <a:pPr algn="ctr" fontAlgn="ctr"/>
                      <a:r>
                        <a:rPr lang="ru-KZ" sz="1000" b="0" i="0" u="none" strike="noStrike" cap="none" dirty="0">
                          <a:solidFill>
                            <a:srgbClr val="000000"/>
                          </a:solidFill>
                          <a:effectLst/>
                          <a:latin typeface="Arial Narrow" panose="020B0606020202030204" pitchFamily="34" charset="0"/>
                          <a:ea typeface="+mn-ea"/>
                          <a:cs typeface="+mn-cs"/>
                          <a:sym typeface="Arial"/>
                        </a:rPr>
                        <a:t>11 307</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12700" cap="flat" cmpd="sng" algn="ctr">
                      <a:solidFill>
                        <a:schemeClr val="tx1"/>
                      </a:solidFill>
                      <a:prstDash val="solid"/>
                      <a:round/>
                      <a:headEnd type="none" w="med" len="med"/>
                      <a:tailEnd type="none" w="med" len="med"/>
                    </a:lnT>
                    <a:lnB w="6350" cap="flat" cmpd="sng" algn="ctr">
                      <a:solidFill>
                        <a:schemeClr val="tx1"/>
                      </a:solidFill>
                      <a:prstDash val="sysDot"/>
                      <a:round/>
                      <a:headEnd type="none" w="med" len="med"/>
                      <a:tailEnd type="none" w="med" len="med"/>
                    </a:lnB>
                    <a:solidFill>
                      <a:schemeClr val="accent3">
                        <a:lumMod val="50000"/>
                        <a:alpha val="50000"/>
                      </a:schemeClr>
                    </a:solidFill>
                  </a:tcPr>
                </a:tc>
                <a:tc>
                  <a:txBody>
                    <a:bodyPr/>
                    <a:lstStyle/>
                    <a:p>
                      <a:pPr algn="ctr" fontAlgn="ctr"/>
                      <a:r>
                        <a:rPr lang="ru-KZ" sz="1000" b="0" i="0" u="none" strike="noStrike" cap="none">
                          <a:solidFill>
                            <a:srgbClr val="000000"/>
                          </a:solidFill>
                          <a:effectLst/>
                          <a:latin typeface="Arial Narrow" panose="020B0606020202030204" pitchFamily="34" charset="0"/>
                          <a:ea typeface="+mn-ea"/>
                          <a:cs typeface="+mn-cs"/>
                          <a:sym typeface="Arial"/>
                        </a:rPr>
                        <a:t>12 756</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12700" cap="flat" cmpd="sng" algn="ctr">
                      <a:solidFill>
                        <a:schemeClr val="tx1"/>
                      </a:solidFill>
                      <a:prstDash val="solid"/>
                      <a:round/>
                      <a:headEnd type="none" w="med" len="med"/>
                      <a:tailEnd type="none" w="med" len="med"/>
                    </a:lnT>
                    <a:lnB w="6350" cap="flat" cmpd="sng" algn="ctr">
                      <a:solidFill>
                        <a:schemeClr val="tx1"/>
                      </a:solidFill>
                      <a:prstDash val="sysDot"/>
                      <a:round/>
                      <a:headEnd type="none" w="med" len="med"/>
                      <a:tailEnd type="none" w="med" len="med"/>
                    </a:lnB>
                    <a:solidFill>
                      <a:schemeClr val="accent3">
                        <a:lumMod val="50000"/>
                        <a:alpha val="50000"/>
                      </a:schemeClr>
                    </a:solidFill>
                  </a:tcPr>
                </a:tc>
                <a:tc>
                  <a:txBody>
                    <a:bodyPr/>
                    <a:lstStyle/>
                    <a:p>
                      <a:pPr algn="ctr" fontAlgn="ctr"/>
                      <a:r>
                        <a:rPr lang="ru-KZ" sz="1000" b="0" i="0" u="none" strike="noStrike" cap="none">
                          <a:solidFill>
                            <a:srgbClr val="000000"/>
                          </a:solidFill>
                          <a:effectLst/>
                          <a:latin typeface="Arial Narrow" panose="020B0606020202030204" pitchFamily="34" charset="0"/>
                          <a:ea typeface="+mn-ea"/>
                          <a:cs typeface="+mn-cs"/>
                          <a:sym typeface="Arial"/>
                        </a:rPr>
                        <a:t>13 288</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12700" cap="flat" cmpd="sng" algn="ctr">
                      <a:solidFill>
                        <a:schemeClr val="tx1"/>
                      </a:solidFill>
                      <a:prstDash val="solid"/>
                      <a:round/>
                      <a:headEnd type="none" w="med" len="med"/>
                      <a:tailEnd type="none" w="med" len="med"/>
                    </a:lnT>
                    <a:lnB w="6350" cap="flat" cmpd="sng" algn="ctr">
                      <a:solidFill>
                        <a:schemeClr val="tx1"/>
                      </a:solidFill>
                      <a:prstDash val="sysDot"/>
                      <a:round/>
                      <a:headEnd type="none" w="med" len="med"/>
                      <a:tailEnd type="none" w="med" len="med"/>
                    </a:lnB>
                    <a:solidFill>
                      <a:schemeClr val="accent3">
                        <a:lumMod val="50000"/>
                        <a:alpha val="50000"/>
                      </a:schemeClr>
                    </a:solidFill>
                  </a:tcPr>
                </a:tc>
                <a:tc>
                  <a:txBody>
                    <a:bodyPr/>
                    <a:lstStyle/>
                    <a:p>
                      <a:pPr algn="ctr" rtl="0" fontAlgn="ctr"/>
                      <a:r>
                        <a:rPr lang="ru-KZ" sz="1000" b="1" i="0" u="none" strike="noStrike">
                          <a:solidFill>
                            <a:srgbClr val="FFFFFF"/>
                          </a:solidFill>
                          <a:effectLst/>
                          <a:latin typeface="Arial Narrow" panose="020B0606020202030204" pitchFamily="34" charset="0"/>
                        </a:rPr>
                        <a:t>48 237</a:t>
                      </a:r>
                    </a:p>
                  </a:txBody>
                  <a:tcPr marL="9525" marR="9525" marT="9525" marB="0" anchor="ctr">
                    <a:lnL w="6350" cap="flat" cmpd="sng" algn="ctr">
                      <a:solidFill>
                        <a:schemeClr val="tx1"/>
                      </a:solidFill>
                      <a:prstDash val="sysDot"/>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6350" cap="flat" cmpd="sng" algn="ctr">
                      <a:solidFill>
                        <a:schemeClr val="tx1"/>
                      </a:solidFill>
                      <a:prstDash val="sysDot"/>
                      <a:round/>
                      <a:headEnd type="none" w="med" len="med"/>
                      <a:tailEnd type="none" w="med" len="med"/>
                    </a:lnB>
                    <a:solidFill>
                      <a:schemeClr val="accent3">
                        <a:lumMod val="50000"/>
                        <a:alpha val="80000"/>
                      </a:schemeClr>
                    </a:solidFill>
                  </a:tcPr>
                </a:tc>
                <a:tc>
                  <a:txBody>
                    <a:bodyPr/>
                    <a:lstStyle/>
                    <a:p>
                      <a:pPr algn="ctr" fontAlgn="ctr"/>
                      <a:r>
                        <a:rPr lang="ru-KZ" sz="1000" b="0" i="0" u="none" strike="noStrike" cap="none" dirty="0">
                          <a:solidFill>
                            <a:schemeClr val="bg1"/>
                          </a:solidFill>
                          <a:effectLst/>
                          <a:latin typeface="Arial Narrow" panose="020B0606020202030204" pitchFamily="34" charset="0"/>
                          <a:ea typeface="+mn-ea"/>
                          <a:cs typeface="+mn-cs"/>
                          <a:sym typeface="Arial"/>
                        </a:rPr>
                        <a:t>10 886</a:t>
                      </a:r>
                    </a:p>
                  </a:txBody>
                  <a:tcPr marL="9525" marR="9525" marT="9525" marB="0" anchor="ctr">
                    <a:lnL w="12700" cap="flat" cmpd="sng" algn="ctr">
                      <a:solidFill>
                        <a:schemeClr val="tx1"/>
                      </a:solidFill>
                      <a:prstDash val="solid"/>
                      <a:round/>
                      <a:headEnd type="none" w="med" len="med"/>
                      <a:tailEnd type="none" w="med" len="med"/>
                    </a:lnL>
                    <a:lnR w="6350" cap="flat" cmpd="sng" algn="ctr">
                      <a:solidFill>
                        <a:schemeClr val="tx1"/>
                      </a:solidFill>
                      <a:prstDash val="sysDot"/>
                      <a:round/>
                      <a:headEnd type="none" w="med" len="med"/>
                      <a:tailEnd type="none" w="med" len="med"/>
                    </a:lnR>
                    <a:lnT w="12700" cap="flat" cmpd="sng" algn="ctr">
                      <a:solidFill>
                        <a:schemeClr val="tx1"/>
                      </a:solidFill>
                      <a:prstDash val="solid"/>
                      <a:round/>
                      <a:headEnd type="none" w="med" len="med"/>
                      <a:tailEnd type="none" w="med" len="med"/>
                    </a:lnT>
                    <a:lnB w="6350" cap="flat" cmpd="sng" algn="ctr">
                      <a:solidFill>
                        <a:schemeClr val="tx1"/>
                      </a:solidFill>
                      <a:prstDash val="sysDot"/>
                      <a:round/>
                      <a:headEnd type="none" w="med" len="med"/>
                      <a:tailEnd type="none" w="med" len="med"/>
                    </a:lnB>
                    <a:solidFill>
                      <a:schemeClr val="tx1">
                        <a:lumMod val="50000"/>
                        <a:lumOff val="50000"/>
                      </a:schemeClr>
                    </a:solidFill>
                  </a:tcPr>
                </a:tc>
                <a:tc>
                  <a:txBody>
                    <a:bodyPr/>
                    <a:lstStyle/>
                    <a:p>
                      <a:pPr algn="ctr" fontAlgn="ctr"/>
                      <a:r>
                        <a:rPr lang="ru-KZ" sz="1000" b="0" i="0" u="none" strike="noStrike" cap="none" dirty="0">
                          <a:solidFill>
                            <a:srgbClr val="000000"/>
                          </a:solidFill>
                          <a:effectLst/>
                          <a:latin typeface="Arial Narrow" panose="020B0606020202030204" pitchFamily="34" charset="0"/>
                          <a:ea typeface="+mn-ea"/>
                          <a:cs typeface="+mn-cs"/>
                          <a:sym typeface="Arial"/>
                        </a:rPr>
                        <a:t>8 302</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12700" cap="flat" cmpd="sng" algn="ctr">
                      <a:solidFill>
                        <a:schemeClr val="tx1"/>
                      </a:solidFill>
                      <a:prstDash val="solid"/>
                      <a:round/>
                      <a:headEnd type="none" w="med" len="med"/>
                      <a:tailEnd type="none" w="med" len="med"/>
                    </a:lnT>
                    <a:lnB w="6350" cap="flat" cmpd="sng" algn="ctr">
                      <a:solidFill>
                        <a:schemeClr val="tx1"/>
                      </a:solidFill>
                      <a:prstDash val="sysDot"/>
                      <a:round/>
                      <a:headEnd type="none" w="med" len="med"/>
                      <a:tailEnd type="none" w="med" len="med"/>
                    </a:lnB>
                    <a:solidFill>
                      <a:schemeClr val="accent6">
                        <a:lumMod val="50000"/>
                        <a:alpha val="50000"/>
                      </a:schemeClr>
                    </a:solidFill>
                  </a:tcPr>
                </a:tc>
                <a:tc>
                  <a:txBody>
                    <a:bodyPr/>
                    <a:lstStyle/>
                    <a:p>
                      <a:pPr algn="ctr" fontAlgn="ctr"/>
                      <a:r>
                        <a:rPr lang="ru-KZ" sz="1000" b="0" i="0" u="none" strike="noStrike" cap="none">
                          <a:solidFill>
                            <a:srgbClr val="000000"/>
                          </a:solidFill>
                          <a:effectLst/>
                          <a:latin typeface="Arial Narrow" panose="020B0606020202030204" pitchFamily="34" charset="0"/>
                          <a:ea typeface="+mn-ea"/>
                          <a:cs typeface="+mn-cs"/>
                          <a:sym typeface="Arial"/>
                        </a:rPr>
                        <a:t>10 345</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12700" cap="flat" cmpd="sng" algn="ctr">
                      <a:solidFill>
                        <a:schemeClr val="tx1"/>
                      </a:solidFill>
                      <a:prstDash val="solid"/>
                      <a:round/>
                      <a:headEnd type="none" w="med" len="med"/>
                      <a:tailEnd type="none" w="med" len="med"/>
                    </a:lnT>
                    <a:lnB w="6350" cap="flat" cmpd="sng" algn="ctr">
                      <a:solidFill>
                        <a:schemeClr val="tx1"/>
                      </a:solidFill>
                      <a:prstDash val="sysDot"/>
                      <a:round/>
                      <a:headEnd type="none" w="med" len="med"/>
                      <a:tailEnd type="none" w="med" len="med"/>
                    </a:lnB>
                    <a:solidFill>
                      <a:schemeClr val="accent6">
                        <a:lumMod val="50000"/>
                        <a:alpha val="50000"/>
                      </a:schemeClr>
                    </a:solidFill>
                  </a:tcPr>
                </a:tc>
                <a:tc>
                  <a:txBody>
                    <a:bodyPr/>
                    <a:lstStyle/>
                    <a:p>
                      <a:pPr algn="ctr" fontAlgn="ctr"/>
                      <a:r>
                        <a:rPr lang="ru-KZ" sz="1000" b="0" i="0" u="none" strike="noStrike" cap="none">
                          <a:solidFill>
                            <a:srgbClr val="000000"/>
                          </a:solidFill>
                          <a:effectLst/>
                          <a:latin typeface="Arial Narrow" panose="020B0606020202030204" pitchFamily="34" charset="0"/>
                          <a:ea typeface="+mn-ea"/>
                          <a:cs typeface="+mn-cs"/>
                          <a:sym typeface="Arial"/>
                        </a:rPr>
                        <a:t>10 599</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12700" cap="flat" cmpd="sng" algn="ctr">
                      <a:solidFill>
                        <a:schemeClr val="tx1"/>
                      </a:solidFill>
                      <a:prstDash val="solid"/>
                      <a:round/>
                      <a:headEnd type="none" w="med" len="med"/>
                      <a:tailEnd type="none" w="med" len="med"/>
                    </a:lnT>
                    <a:lnB w="6350" cap="flat" cmpd="sng" algn="ctr">
                      <a:solidFill>
                        <a:schemeClr val="tx1"/>
                      </a:solidFill>
                      <a:prstDash val="sysDot"/>
                      <a:round/>
                      <a:headEnd type="none" w="med" len="med"/>
                      <a:tailEnd type="none" w="med" len="med"/>
                    </a:lnB>
                    <a:solidFill>
                      <a:schemeClr val="accent6">
                        <a:lumMod val="50000"/>
                        <a:alpha val="50000"/>
                      </a:schemeClr>
                    </a:solidFill>
                  </a:tcPr>
                </a:tc>
                <a:tc>
                  <a:txBody>
                    <a:bodyPr/>
                    <a:lstStyle/>
                    <a:p>
                      <a:pPr algn="ctr" rtl="0" fontAlgn="ctr"/>
                      <a:r>
                        <a:rPr lang="ru-KZ" sz="1000" b="1" i="0" u="none" strike="noStrike">
                          <a:solidFill>
                            <a:srgbClr val="FFFFFF"/>
                          </a:solidFill>
                          <a:effectLst/>
                          <a:latin typeface="Arial Narrow" panose="020B0606020202030204" pitchFamily="34" charset="0"/>
                        </a:rPr>
                        <a:t>40 132</a:t>
                      </a:r>
                    </a:p>
                  </a:txBody>
                  <a:tcPr marL="9525" marR="9525" marT="9525" marB="0" anchor="ctr">
                    <a:lnL w="6350" cap="flat" cmpd="sng" algn="ctr">
                      <a:solidFill>
                        <a:schemeClr val="tx1"/>
                      </a:solidFill>
                      <a:prstDash val="sysDot"/>
                      <a:round/>
                      <a:headEnd type="none" w="med" len="med"/>
                      <a:tailEnd type="none" w="med" len="med"/>
                    </a:lnL>
                    <a:lnT w="12700" cap="flat" cmpd="sng" algn="ctr">
                      <a:solidFill>
                        <a:schemeClr val="tx1"/>
                      </a:solidFill>
                      <a:prstDash val="solid"/>
                      <a:round/>
                      <a:headEnd type="none" w="med" len="med"/>
                      <a:tailEnd type="none" w="med" len="med"/>
                    </a:lnT>
                    <a:lnB w="6350" cap="flat" cmpd="sng" algn="ctr">
                      <a:solidFill>
                        <a:schemeClr val="tx1"/>
                      </a:solidFill>
                      <a:prstDash val="sysDot"/>
                      <a:round/>
                      <a:headEnd type="none" w="med" len="med"/>
                      <a:tailEnd type="none" w="med" len="med"/>
                    </a:lnB>
                    <a:solidFill>
                      <a:schemeClr val="accent6">
                        <a:lumMod val="50000"/>
                        <a:alpha val="80000"/>
                      </a:schemeClr>
                    </a:solidFill>
                  </a:tcPr>
                </a:tc>
                <a:extLst>
                  <a:ext uri="{0D108BD9-81ED-4DB2-BD59-A6C34878D82A}">
                    <a16:rowId xmlns:a16="http://schemas.microsoft.com/office/drawing/2014/main" val="3052355308"/>
                  </a:ext>
                </a:extLst>
              </a:tr>
              <a:tr h="466379">
                <a:tc>
                  <a:txBody>
                    <a:bodyPr/>
                    <a:lstStyle/>
                    <a:p>
                      <a:pPr marL="72000" algn="l" fontAlgn="b"/>
                      <a:r>
                        <a:rPr lang="ru-RU" sz="1050" kern="1200" dirty="0">
                          <a:solidFill>
                            <a:srgbClr val="000000"/>
                          </a:solidFill>
                          <a:effectLst/>
                          <a:latin typeface="Arial" panose="020B0604020202020204" pitchFamily="34" charset="0"/>
                          <a:ea typeface="Calibri" panose="020F0502020204030204" pitchFamily="34" charset="0"/>
                          <a:cs typeface="Arial" panose="020B0604020202020204" pitchFamily="34" charset="0"/>
                        </a:rPr>
                        <a:t>КӘСІБИ МАМАНДАР</a:t>
                      </a:r>
                    </a:p>
                  </a:txBody>
                  <a:tcPr marL="9525" marR="9525" marT="9525" marB="0" anchor="ctr">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solidFill>
                      <a:schemeClr val="bg1">
                        <a:lumMod val="95000"/>
                      </a:schemeClr>
                    </a:solidFill>
                  </a:tcPr>
                </a:tc>
                <a:tc>
                  <a:txBody>
                    <a:bodyPr/>
                    <a:lstStyle/>
                    <a:p>
                      <a:pPr algn="ctr" fontAlgn="ctr"/>
                      <a:r>
                        <a:rPr lang="ru-KZ" sz="1000" b="0" i="0" u="none" strike="noStrike" cap="none" dirty="0">
                          <a:solidFill>
                            <a:schemeClr val="bg1"/>
                          </a:solidFill>
                          <a:effectLst/>
                          <a:latin typeface="Arial Narrow" panose="020B0606020202030204" pitchFamily="34" charset="0"/>
                          <a:ea typeface="+mn-ea"/>
                          <a:cs typeface="+mn-cs"/>
                          <a:sym typeface="Arial"/>
                        </a:rPr>
                        <a:t>53 332</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solidFill>
                      <a:schemeClr val="tx1">
                        <a:lumMod val="50000"/>
                        <a:lumOff val="50000"/>
                      </a:schemeClr>
                    </a:solidFill>
                  </a:tcPr>
                </a:tc>
                <a:tc>
                  <a:txBody>
                    <a:bodyPr/>
                    <a:lstStyle/>
                    <a:p>
                      <a:pPr algn="ctr" fontAlgn="ctr"/>
                      <a:r>
                        <a:rPr lang="ru-KZ" sz="1000" b="0" i="0" u="none" strike="noStrike" cap="none" dirty="0">
                          <a:solidFill>
                            <a:srgbClr val="000000"/>
                          </a:solidFill>
                          <a:effectLst/>
                          <a:latin typeface="Arial Narrow" panose="020B0606020202030204" pitchFamily="34" charset="0"/>
                          <a:ea typeface="+mn-ea"/>
                          <a:cs typeface="+mn-cs"/>
                          <a:sym typeface="Arial"/>
                        </a:rPr>
                        <a:t>53 133</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solidFill>
                      <a:srgbClr val="007F76">
                        <a:alpha val="50000"/>
                      </a:srgbClr>
                    </a:solidFill>
                  </a:tcPr>
                </a:tc>
                <a:tc>
                  <a:txBody>
                    <a:bodyPr/>
                    <a:lstStyle/>
                    <a:p>
                      <a:pPr algn="ctr" fontAlgn="ctr"/>
                      <a:r>
                        <a:rPr lang="ru-KZ" sz="1000" b="0" i="0" u="none" strike="noStrike" cap="none">
                          <a:solidFill>
                            <a:srgbClr val="000000"/>
                          </a:solidFill>
                          <a:effectLst/>
                          <a:latin typeface="Arial Narrow" panose="020B0606020202030204" pitchFamily="34" charset="0"/>
                          <a:ea typeface="+mn-ea"/>
                          <a:cs typeface="+mn-cs"/>
                          <a:sym typeface="Arial"/>
                        </a:rPr>
                        <a:t>56 879</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solidFill>
                      <a:srgbClr val="007F76">
                        <a:alpha val="50000"/>
                      </a:srgbClr>
                    </a:solidFill>
                  </a:tcPr>
                </a:tc>
                <a:tc>
                  <a:txBody>
                    <a:bodyPr/>
                    <a:lstStyle/>
                    <a:p>
                      <a:pPr algn="ctr" fontAlgn="ctr"/>
                      <a:r>
                        <a:rPr lang="ru-KZ" sz="1000" b="0" i="0" u="none" strike="noStrike" cap="none" dirty="0">
                          <a:solidFill>
                            <a:srgbClr val="000000"/>
                          </a:solidFill>
                          <a:effectLst/>
                          <a:latin typeface="Arial Narrow" panose="020B0606020202030204" pitchFamily="34" charset="0"/>
                          <a:ea typeface="+mn-ea"/>
                          <a:cs typeface="+mn-cs"/>
                          <a:sym typeface="Arial"/>
                        </a:rPr>
                        <a:t>81 543</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solidFill>
                      <a:srgbClr val="007F76">
                        <a:alpha val="50000"/>
                      </a:srgbClr>
                    </a:solidFill>
                  </a:tcPr>
                </a:tc>
                <a:tc>
                  <a:txBody>
                    <a:bodyPr/>
                    <a:lstStyle/>
                    <a:p>
                      <a:pPr algn="ctr" rtl="0" fontAlgn="ctr"/>
                      <a:r>
                        <a:rPr lang="ru-KZ" sz="1000" b="1" i="0" u="none" strike="noStrike">
                          <a:solidFill>
                            <a:srgbClr val="FFFFFF"/>
                          </a:solidFill>
                          <a:effectLst/>
                          <a:latin typeface="Arial Narrow" panose="020B0606020202030204" pitchFamily="34" charset="0"/>
                        </a:rPr>
                        <a:t>244 887</a:t>
                      </a:r>
                    </a:p>
                  </a:txBody>
                  <a:tcPr marL="9525" marR="9525" marT="9525" marB="0" anchor="ctr">
                    <a:lnL w="6350" cap="flat" cmpd="sng" algn="ctr">
                      <a:solidFill>
                        <a:schemeClr val="tx1"/>
                      </a:solidFill>
                      <a:prstDash val="sysDot"/>
                      <a:round/>
                      <a:headEnd type="none" w="med" len="med"/>
                      <a:tailEnd type="none" w="med" len="med"/>
                    </a:lnL>
                    <a:lnR w="12700" cap="flat" cmpd="sng" algn="ctr">
                      <a:solidFill>
                        <a:schemeClr val="tx1"/>
                      </a:solidFill>
                      <a:prstDash val="solid"/>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solidFill>
                      <a:srgbClr val="007F76">
                        <a:alpha val="80000"/>
                      </a:srgbClr>
                    </a:solidFill>
                  </a:tcPr>
                </a:tc>
                <a:tc>
                  <a:txBody>
                    <a:bodyPr/>
                    <a:lstStyle/>
                    <a:p>
                      <a:pPr algn="ctr" fontAlgn="ctr"/>
                      <a:r>
                        <a:rPr lang="ru-KZ" sz="1000" b="0" i="0" u="none" strike="noStrike" cap="none" dirty="0">
                          <a:solidFill>
                            <a:schemeClr val="bg1"/>
                          </a:solidFill>
                          <a:effectLst/>
                          <a:latin typeface="Arial Narrow" panose="020B0606020202030204" pitchFamily="34" charset="0"/>
                          <a:ea typeface="+mn-ea"/>
                          <a:cs typeface="+mn-cs"/>
                          <a:sym typeface="Arial"/>
                        </a:rPr>
                        <a:t>53 332</a:t>
                      </a:r>
                    </a:p>
                  </a:txBody>
                  <a:tcPr marL="9525" marR="9525" marT="9525" marB="0" anchor="ctr">
                    <a:lnL w="12700" cap="flat" cmpd="sng" algn="ctr">
                      <a:solidFill>
                        <a:schemeClr val="tx1"/>
                      </a:solidFill>
                      <a:prstDash val="solid"/>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solidFill>
                      <a:schemeClr val="tx1">
                        <a:lumMod val="50000"/>
                        <a:lumOff val="50000"/>
                      </a:schemeClr>
                    </a:solidFill>
                  </a:tcPr>
                </a:tc>
                <a:tc>
                  <a:txBody>
                    <a:bodyPr/>
                    <a:lstStyle/>
                    <a:p>
                      <a:pPr algn="ctr" fontAlgn="ctr"/>
                      <a:r>
                        <a:rPr lang="ru-KZ" sz="1000" b="0" i="0" u="none" strike="noStrike" cap="none" dirty="0">
                          <a:solidFill>
                            <a:srgbClr val="000000"/>
                          </a:solidFill>
                          <a:effectLst/>
                          <a:latin typeface="Arial Narrow" panose="020B0606020202030204" pitchFamily="34" charset="0"/>
                          <a:ea typeface="+mn-ea"/>
                          <a:cs typeface="+mn-cs"/>
                          <a:sym typeface="Arial"/>
                        </a:rPr>
                        <a:t>56 351</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solidFill>
                      <a:schemeClr val="accent3">
                        <a:lumMod val="50000"/>
                        <a:alpha val="50000"/>
                      </a:schemeClr>
                    </a:solidFill>
                  </a:tcPr>
                </a:tc>
                <a:tc>
                  <a:txBody>
                    <a:bodyPr/>
                    <a:lstStyle/>
                    <a:p>
                      <a:pPr algn="ctr" fontAlgn="ctr"/>
                      <a:r>
                        <a:rPr lang="ru-KZ" sz="1000" b="0" i="0" u="none" strike="noStrike" cap="none">
                          <a:solidFill>
                            <a:srgbClr val="000000"/>
                          </a:solidFill>
                          <a:effectLst/>
                          <a:latin typeface="Arial Narrow" panose="020B0606020202030204" pitchFamily="34" charset="0"/>
                          <a:ea typeface="+mn-ea"/>
                          <a:cs typeface="+mn-cs"/>
                          <a:sym typeface="Arial"/>
                        </a:rPr>
                        <a:t>59 707</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solidFill>
                      <a:schemeClr val="accent3">
                        <a:lumMod val="50000"/>
                        <a:alpha val="50000"/>
                      </a:schemeClr>
                    </a:solidFill>
                  </a:tcPr>
                </a:tc>
                <a:tc>
                  <a:txBody>
                    <a:bodyPr/>
                    <a:lstStyle/>
                    <a:p>
                      <a:pPr algn="ctr" fontAlgn="ctr"/>
                      <a:r>
                        <a:rPr lang="ru-KZ" sz="1000" b="0" i="0" u="none" strike="noStrike" cap="none">
                          <a:solidFill>
                            <a:srgbClr val="000000"/>
                          </a:solidFill>
                          <a:effectLst/>
                          <a:latin typeface="Arial Narrow" panose="020B0606020202030204" pitchFamily="34" charset="0"/>
                          <a:ea typeface="+mn-ea"/>
                          <a:cs typeface="+mn-cs"/>
                          <a:sym typeface="Arial"/>
                        </a:rPr>
                        <a:t>82 905</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solidFill>
                      <a:schemeClr val="accent3">
                        <a:lumMod val="50000"/>
                        <a:alpha val="50000"/>
                      </a:schemeClr>
                    </a:solidFill>
                  </a:tcPr>
                </a:tc>
                <a:tc>
                  <a:txBody>
                    <a:bodyPr/>
                    <a:lstStyle/>
                    <a:p>
                      <a:pPr algn="ctr" rtl="0" fontAlgn="ctr"/>
                      <a:r>
                        <a:rPr lang="ru-KZ" sz="1000" b="1" i="0" u="none" strike="noStrike">
                          <a:solidFill>
                            <a:srgbClr val="FFFFFF"/>
                          </a:solidFill>
                          <a:effectLst/>
                          <a:latin typeface="Arial Narrow" panose="020B0606020202030204" pitchFamily="34" charset="0"/>
                        </a:rPr>
                        <a:t>252 295</a:t>
                      </a:r>
                    </a:p>
                  </a:txBody>
                  <a:tcPr marL="9525" marR="9525" marT="9525" marB="0" anchor="ctr">
                    <a:lnL w="6350" cap="flat" cmpd="sng" algn="ctr">
                      <a:solidFill>
                        <a:schemeClr val="tx1"/>
                      </a:solidFill>
                      <a:prstDash val="sysDot"/>
                      <a:round/>
                      <a:headEnd type="none" w="med" len="med"/>
                      <a:tailEnd type="none" w="med" len="med"/>
                    </a:lnL>
                    <a:lnR w="12700" cap="flat" cmpd="sng" algn="ctr">
                      <a:solidFill>
                        <a:schemeClr val="tx1"/>
                      </a:solidFill>
                      <a:prstDash val="solid"/>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solidFill>
                      <a:schemeClr val="accent3">
                        <a:lumMod val="50000"/>
                        <a:alpha val="80000"/>
                      </a:schemeClr>
                    </a:solidFill>
                  </a:tcPr>
                </a:tc>
                <a:tc>
                  <a:txBody>
                    <a:bodyPr/>
                    <a:lstStyle/>
                    <a:p>
                      <a:pPr algn="ctr" fontAlgn="ctr"/>
                      <a:r>
                        <a:rPr lang="ru-KZ" sz="1000" b="0" i="0" u="none" strike="noStrike" cap="none" dirty="0">
                          <a:solidFill>
                            <a:schemeClr val="bg1"/>
                          </a:solidFill>
                          <a:effectLst/>
                          <a:latin typeface="Arial Narrow" panose="020B0606020202030204" pitchFamily="34" charset="0"/>
                          <a:ea typeface="+mn-ea"/>
                          <a:cs typeface="+mn-cs"/>
                          <a:sym typeface="Arial"/>
                        </a:rPr>
                        <a:t>53 332</a:t>
                      </a:r>
                    </a:p>
                  </a:txBody>
                  <a:tcPr marL="9525" marR="9525" marT="9525" marB="0" anchor="ctr">
                    <a:lnL w="12700" cap="flat" cmpd="sng" algn="ctr">
                      <a:solidFill>
                        <a:schemeClr val="tx1"/>
                      </a:solidFill>
                      <a:prstDash val="solid"/>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solidFill>
                      <a:schemeClr val="tx1">
                        <a:lumMod val="50000"/>
                        <a:lumOff val="50000"/>
                      </a:schemeClr>
                    </a:solidFill>
                  </a:tcPr>
                </a:tc>
                <a:tc>
                  <a:txBody>
                    <a:bodyPr/>
                    <a:lstStyle/>
                    <a:p>
                      <a:pPr algn="ctr" fontAlgn="ctr"/>
                      <a:r>
                        <a:rPr lang="ru-KZ" sz="1000" b="0" i="0" u="none" strike="noStrike" cap="none" dirty="0">
                          <a:solidFill>
                            <a:srgbClr val="000000"/>
                          </a:solidFill>
                          <a:effectLst/>
                          <a:latin typeface="Arial Narrow" panose="020B0606020202030204" pitchFamily="34" charset="0"/>
                          <a:ea typeface="+mn-ea"/>
                          <a:cs typeface="+mn-cs"/>
                          <a:sym typeface="Arial"/>
                        </a:rPr>
                        <a:t>51 164</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solidFill>
                      <a:schemeClr val="accent6">
                        <a:lumMod val="50000"/>
                        <a:alpha val="50000"/>
                      </a:schemeClr>
                    </a:solidFill>
                  </a:tcPr>
                </a:tc>
                <a:tc>
                  <a:txBody>
                    <a:bodyPr/>
                    <a:lstStyle/>
                    <a:p>
                      <a:pPr algn="ctr" fontAlgn="ctr"/>
                      <a:r>
                        <a:rPr lang="ru-KZ" sz="1000" b="0" i="0" u="none" strike="noStrike" cap="none">
                          <a:solidFill>
                            <a:srgbClr val="000000"/>
                          </a:solidFill>
                          <a:effectLst/>
                          <a:latin typeface="Arial Narrow" panose="020B0606020202030204" pitchFamily="34" charset="0"/>
                          <a:ea typeface="+mn-ea"/>
                          <a:cs typeface="+mn-cs"/>
                          <a:sym typeface="Arial"/>
                        </a:rPr>
                        <a:t>53 758</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solidFill>
                      <a:schemeClr val="accent6">
                        <a:lumMod val="50000"/>
                        <a:alpha val="50000"/>
                      </a:schemeClr>
                    </a:solidFill>
                  </a:tcPr>
                </a:tc>
                <a:tc>
                  <a:txBody>
                    <a:bodyPr/>
                    <a:lstStyle/>
                    <a:p>
                      <a:pPr algn="ctr" fontAlgn="ctr"/>
                      <a:r>
                        <a:rPr lang="ru-KZ" sz="1000" b="0" i="0" u="none" strike="noStrike" cap="none">
                          <a:solidFill>
                            <a:srgbClr val="000000"/>
                          </a:solidFill>
                          <a:effectLst/>
                          <a:latin typeface="Arial Narrow" panose="020B0606020202030204" pitchFamily="34" charset="0"/>
                          <a:ea typeface="+mn-ea"/>
                          <a:cs typeface="+mn-cs"/>
                          <a:sym typeface="Arial"/>
                        </a:rPr>
                        <a:t>81 425</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solidFill>
                      <a:schemeClr val="accent6">
                        <a:lumMod val="50000"/>
                        <a:alpha val="50000"/>
                      </a:schemeClr>
                    </a:solidFill>
                  </a:tcPr>
                </a:tc>
                <a:tc>
                  <a:txBody>
                    <a:bodyPr/>
                    <a:lstStyle/>
                    <a:p>
                      <a:pPr algn="ctr" rtl="0" fontAlgn="ctr"/>
                      <a:r>
                        <a:rPr lang="ru-KZ" sz="1000" b="1" i="0" u="none" strike="noStrike">
                          <a:solidFill>
                            <a:srgbClr val="FFFFFF"/>
                          </a:solidFill>
                          <a:effectLst/>
                          <a:latin typeface="Arial Narrow" panose="020B0606020202030204" pitchFamily="34" charset="0"/>
                        </a:rPr>
                        <a:t>239 679</a:t>
                      </a:r>
                    </a:p>
                  </a:txBody>
                  <a:tcPr marL="9525" marR="9525" marT="9525" marB="0" anchor="ctr">
                    <a:lnL w="6350" cap="flat" cmpd="sng" algn="ctr">
                      <a:solidFill>
                        <a:schemeClr val="tx1"/>
                      </a:solidFill>
                      <a:prstDash val="sysDot"/>
                      <a:round/>
                      <a:headEnd type="none" w="med" len="med"/>
                      <a:tailEnd type="none" w="med" len="med"/>
                    </a:lnL>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solidFill>
                      <a:schemeClr val="accent6">
                        <a:lumMod val="50000"/>
                        <a:alpha val="80000"/>
                      </a:schemeClr>
                    </a:solidFill>
                  </a:tcPr>
                </a:tc>
                <a:extLst>
                  <a:ext uri="{0D108BD9-81ED-4DB2-BD59-A6C34878D82A}">
                    <a16:rowId xmlns:a16="http://schemas.microsoft.com/office/drawing/2014/main" val="4077338817"/>
                  </a:ext>
                </a:extLst>
              </a:tr>
              <a:tr h="466379">
                <a:tc>
                  <a:txBody>
                    <a:bodyPr/>
                    <a:lstStyle/>
                    <a:p>
                      <a:pPr marL="72000" algn="l" fontAlgn="b"/>
                      <a:r>
                        <a:rPr lang="ru-RU" sz="1050" kern="1200" dirty="0">
                          <a:solidFill>
                            <a:srgbClr val="000000"/>
                          </a:solidFill>
                          <a:effectLst/>
                          <a:latin typeface="Arial" panose="020B0604020202020204" pitchFamily="34" charset="0"/>
                          <a:ea typeface="Calibri" panose="020F0502020204030204" pitchFamily="34" charset="0"/>
                          <a:cs typeface="Arial" panose="020B0604020202020204" pitchFamily="34" charset="0"/>
                        </a:rPr>
                        <a:t>ТЕХНИК МАМАНДАР ЖӘНЕ БАСҚА ДА КӘСІБИ КӨМЕКШІ ПЕРСОНАЛ</a:t>
                      </a:r>
                    </a:p>
                  </a:txBody>
                  <a:tcPr marL="9525" marR="9525" marT="9525" marB="0" anchor="ctr">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noFill/>
                  </a:tcPr>
                </a:tc>
                <a:tc>
                  <a:txBody>
                    <a:bodyPr/>
                    <a:lstStyle/>
                    <a:p>
                      <a:pPr algn="ctr" fontAlgn="ctr"/>
                      <a:r>
                        <a:rPr lang="ru-KZ" sz="1000" b="0" i="0" u="none" strike="noStrike" cap="none" dirty="0">
                          <a:solidFill>
                            <a:schemeClr val="bg1"/>
                          </a:solidFill>
                          <a:effectLst/>
                          <a:latin typeface="Arial Narrow" panose="020B0606020202030204" pitchFamily="34" charset="0"/>
                          <a:ea typeface="+mn-ea"/>
                          <a:cs typeface="+mn-cs"/>
                          <a:sym typeface="Arial"/>
                        </a:rPr>
                        <a:t>23 093</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solidFill>
                      <a:schemeClr val="tx1">
                        <a:lumMod val="50000"/>
                        <a:lumOff val="50000"/>
                      </a:schemeClr>
                    </a:solidFill>
                  </a:tcPr>
                </a:tc>
                <a:tc>
                  <a:txBody>
                    <a:bodyPr/>
                    <a:lstStyle/>
                    <a:p>
                      <a:pPr algn="ctr" fontAlgn="ctr"/>
                      <a:r>
                        <a:rPr lang="ru-KZ" sz="1000" b="0" i="0" u="none" strike="noStrike" cap="none">
                          <a:solidFill>
                            <a:srgbClr val="000000"/>
                          </a:solidFill>
                          <a:effectLst/>
                          <a:latin typeface="Arial Narrow" panose="020B0606020202030204" pitchFamily="34" charset="0"/>
                          <a:ea typeface="+mn-ea"/>
                          <a:cs typeface="+mn-cs"/>
                          <a:sym typeface="Arial"/>
                        </a:rPr>
                        <a:t>23 362</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solidFill>
                      <a:srgbClr val="007F76">
                        <a:alpha val="50000"/>
                      </a:srgbClr>
                    </a:solidFill>
                  </a:tcPr>
                </a:tc>
                <a:tc>
                  <a:txBody>
                    <a:bodyPr/>
                    <a:lstStyle/>
                    <a:p>
                      <a:pPr algn="ctr" fontAlgn="ctr"/>
                      <a:r>
                        <a:rPr lang="ru-KZ" sz="1000" b="0" i="0" u="none" strike="noStrike" cap="none" dirty="0">
                          <a:solidFill>
                            <a:srgbClr val="000000"/>
                          </a:solidFill>
                          <a:effectLst/>
                          <a:latin typeface="Arial Narrow" panose="020B0606020202030204" pitchFamily="34" charset="0"/>
                          <a:ea typeface="+mn-ea"/>
                          <a:cs typeface="+mn-cs"/>
                          <a:sym typeface="Arial"/>
                        </a:rPr>
                        <a:t>23 656</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solidFill>
                      <a:srgbClr val="007F76">
                        <a:alpha val="50000"/>
                      </a:srgbClr>
                    </a:solidFill>
                  </a:tcPr>
                </a:tc>
                <a:tc>
                  <a:txBody>
                    <a:bodyPr/>
                    <a:lstStyle/>
                    <a:p>
                      <a:pPr algn="ctr" fontAlgn="ctr"/>
                      <a:r>
                        <a:rPr lang="ru-KZ" sz="1000" b="0" i="0" u="none" strike="noStrike" cap="none">
                          <a:solidFill>
                            <a:srgbClr val="000000"/>
                          </a:solidFill>
                          <a:effectLst/>
                          <a:latin typeface="Arial Narrow" panose="020B0606020202030204" pitchFamily="34" charset="0"/>
                          <a:ea typeface="+mn-ea"/>
                          <a:cs typeface="+mn-cs"/>
                          <a:sym typeface="Arial"/>
                        </a:rPr>
                        <a:t>27 647</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solidFill>
                      <a:srgbClr val="007F76">
                        <a:alpha val="50000"/>
                      </a:srgbClr>
                    </a:solidFill>
                  </a:tcPr>
                </a:tc>
                <a:tc>
                  <a:txBody>
                    <a:bodyPr/>
                    <a:lstStyle/>
                    <a:p>
                      <a:pPr algn="ctr" rtl="0" fontAlgn="ctr"/>
                      <a:r>
                        <a:rPr lang="ru-KZ" sz="1000" b="1" i="0" u="none" strike="noStrike">
                          <a:solidFill>
                            <a:srgbClr val="FFFFFF"/>
                          </a:solidFill>
                          <a:effectLst/>
                          <a:latin typeface="Arial Narrow" panose="020B0606020202030204" pitchFamily="34" charset="0"/>
                        </a:rPr>
                        <a:t>97 758</a:t>
                      </a:r>
                    </a:p>
                  </a:txBody>
                  <a:tcPr marL="9525" marR="9525" marT="9525" marB="0" anchor="ctr">
                    <a:lnL w="6350" cap="flat" cmpd="sng" algn="ctr">
                      <a:solidFill>
                        <a:schemeClr val="tx1"/>
                      </a:solidFill>
                      <a:prstDash val="sysDot"/>
                      <a:round/>
                      <a:headEnd type="none" w="med" len="med"/>
                      <a:tailEnd type="none" w="med" len="med"/>
                    </a:lnL>
                    <a:lnR w="12700" cap="flat" cmpd="sng" algn="ctr">
                      <a:solidFill>
                        <a:schemeClr val="tx1"/>
                      </a:solidFill>
                      <a:prstDash val="solid"/>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solidFill>
                      <a:srgbClr val="007F76">
                        <a:alpha val="80000"/>
                      </a:srgbClr>
                    </a:solidFill>
                  </a:tcPr>
                </a:tc>
                <a:tc>
                  <a:txBody>
                    <a:bodyPr/>
                    <a:lstStyle/>
                    <a:p>
                      <a:pPr algn="ctr" fontAlgn="ctr"/>
                      <a:r>
                        <a:rPr lang="ru-KZ" sz="1000" b="0" i="0" u="none" strike="noStrike" cap="none" dirty="0">
                          <a:solidFill>
                            <a:schemeClr val="bg1"/>
                          </a:solidFill>
                          <a:effectLst/>
                          <a:latin typeface="Arial Narrow" panose="020B0606020202030204" pitchFamily="34" charset="0"/>
                          <a:ea typeface="+mn-ea"/>
                          <a:cs typeface="+mn-cs"/>
                          <a:sym typeface="Arial"/>
                        </a:rPr>
                        <a:t>23 093</a:t>
                      </a:r>
                    </a:p>
                  </a:txBody>
                  <a:tcPr marL="9525" marR="9525" marT="9525" marB="0" anchor="ctr">
                    <a:lnL w="12700" cap="flat" cmpd="sng" algn="ctr">
                      <a:solidFill>
                        <a:schemeClr val="tx1"/>
                      </a:solidFill>
                      <a:prstDash val="solid"/>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solidFill>
                      <a:schemeClr val="tx1">
                        <a:lumMod val="50000"/>
                        <a:lumOff val="50000"/>
                      </a:schemeClr>
                    </a:solidFill>
                  </a:tcPr>
                </a:tc>
                <a:tc>
                  <a:txBody>
                    <a:bodyPr/>
                    <a:lstStyle/>
                    <a:p>
                      <a:pPr algn="ctr" fontAlgn="ctr"/>
                      <a:r>
                        <a:rPr lang="ru-KZ" sz="1000" b="0" i="0" u="none" strike="noStrike" cap="none" dirty="0">
                          <a:solidFill>
                            <a:srgbClr val="000000"/>
                          </a:solidFill>
                          <a:effectLst/>
                          <a:latin typeface="Arial Narrow" panose="020B0606020202030204" pitchFamily="34" charset="0"/>
                          <a:ea typeface="+mn-ea"/>
                          <a:cs typeface="+mn-cs"/>
                          <a:sym typeface="Arial"/>
                        </a:rPr>
                        <a:t>25 238</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solidFill>
                      <a:schemeClr val="accent3">
                        <a:lumMod val="50000"/>
                        <a:alpha val="50000"/>
                      </a:schemeClr>
                    </a:solidFill>
                  </a:tcPr>
                </a:tc>
                <a:tc>
                  <a:txBody>
                    <a:bodyPr/>
                    <a:lstStyle/>
                    <a:p>
                      <a:pPr algn="ctr" fontAlgn="ctr"/>
                      <a:r>
                        <a:rPr lang="ru-KZ" sz="1000" b="0" i="0" u="none" strike="noStrike" cap="none">
                          <a:solidFill>
                            <a:srgbClr val="000000"/>
                          </a:solidFill>
                          <a:effectLst/>
                          <a:latin typeface="Arial Narrow" panose="020B0606020202030204" pitchFamily="34" charset="0"/>
                          <a:ea typeface="+mn-ea"/>
                          <a:cs typeface="+mn-cs"/>
                          <a:sym typeface="Arial"/>
                        </a:rPr>
                        <a:t>26 335</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solidFill>
                      <a:schemeClr val="accent3">
                        <a:lumMod val="50000"/>
                        <a:alpha val="50000"/>
                      </a:schemeClr>
                    </a:solidFill>
                  </a:tcPr>
                </a:tc>
                <a:tc>
                  <a:txBody>
                    <a:bodyPr/>
                    <a:lstStyle/>
                    <a:p>
                      <a:pPr algn="ctr" fontAlgn="ctr"/>
                      <a:r>
                        <a:rPr lang="ru-KZ" sz="1000" b="0" i="0" u="none" strike="noStrike" cap="none">
                          <a:solidFill>
                            <a:srgbClr val="000000"/>
                          </a:solidFill>
                          <a:effectLst/>
                          <a:latin typeface="Arial Narrow" panose="020B0606020202030204" pitchFamily="34" charset="0"/>
                          <a:ea typeface="+mn-ea"/>
                          <a:cs typeface="+mn-cs"/>
                          <a:sym typeface="Arial"/>
                        </a:rPr>
                        <a:t>29 539</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solidFill>
                      <a:schemeClr val="accent3">
                        <a:lumMod val="50000"/>
                        <a:alpha val="50000"/>
                      </a:schemeClr>
                    </a:solidFill>
                  </a:tcPr>
                </a:tc>
                <a:tc>
                  <a:txBody>
                    <a:bodyPr/>
                    <a:lstStyle/>
                    <a:p>
                      <a:pPr algn="ctr" rtl="0" fontAlgn="ctr"/>
                      <a:r>
                        <a:rPr lang="ru-KZ" sz="1000" b="1" i="0" u="none" strike="noStrike">
                          <a:solidFill>
                            <a:srgbClr val="FFFFFF"/>
                          </a:solidFill>
                          <a:effectLst/>
                          <a:latin typeface="Arial Narrow" panose="020B0606020202030204" pitchFamily="34" charset="0"/>
                        </a:rPr>
                        <a:t>104 205</a:t>
                      </a:r>
                    </a:p>
                  </a:txBody>
                  <a:tcPr marL="9525" marR="9525" marT="9525" marB="0" anchor="ctr">
                    <a:lnL w="6350" cap="flat" cmpd="sng" algn="ctr">
                      <a:solidFill>
                        <a:schemeClr val="tx1"/>
                      </a:solidFill>
                      <a:prstDash val="sysDot"/>
                      <a:round/>
                      <a:headEnd type="none" w="med" len="med"/>
                      <a:tailEnd type="none" w="med" len="med"/>
                    </a:lnL>
                    <a:lnR w="12700" cap="flat" cmpd="sng" algn="ctr">
                      <a:solidFill>
                        <a:schemeClr val="tx1"/>
                      </a:solidFill>
                      <a:prstDash val="solid"/>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solidFill>
                      <a:schemeClr val="accent3">
                        <a:lumMod val="50000"/>
                        <a:alpha val="80000"/>
                      </a:schemeClr>
                    </a:solidFill>
                  </a:tcPr>
                </a:tc>
                <a:tc>
                  <a:txBody>
                    <a:bodyPr/>
                    <a:lstStyle/>
                    <a:p>
                      <a:pPr algn="ctr" fontAlgn="ctr"/>
                      <a:r>
                        <a:rPr lang="ru-KZ" sz="1000" b="0" i="0" u="none" strike="noStrike" cap="none" dirty="0">
                          <a:solidFill>
                            <a:schemeClr val="bg1"/>
                          </a:solidFill>
                          <a:effectLst/>
                          <a:latin typeface="Arial Narrow" panose="020B0606020202030204" pitchFamily="34" charset="0"/>
                          <a:ea typeface="+mn-ea"/>
                          <a:cs typeface="+mn-cs"/>
                          <a:sym typeface="Arial"/>
                        </a:rPr>
                        <a:t>23 093</a:t>
                      </a:r>
                    </a:p>
                  </a:txBody>
                  <a:tcPr marL="9525" marR="9525" marT="9525" marB="0" anchor="ctr">
                    <a:lnL w="12700" cap="flat" cmpd="sng" algn="ctr">
                      <a:solidFill>
                        <a:schemeClr val="tx1"/>
                      </a:solidFill>
                      <a:prstDash val="solid"/>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solidFill>
                      <a:schemeClr val="tx1">
                        <a:lumMod val="50000"/>
                        <a:lumOff val="50000"/>
                      </a:schemeClr>
                    </a:solidFill>
                  </a:tcPr>
                </a:tc>
                <a:tc>
                  <a:txBody>
                    <a:bodyPr/>
                    <a:lstStyle/>
                    <a:p>
                      <a:pPr algn="ctr" fontAlgn="ctr"/>
                      <a:r>
                        <a:rPr lang="ru-KZ" sz="1000" b="0" i="0" u="none" strike="noStrike" cap="none">
                          <a:solidFill>
                            <a:srgbClr val="000000"/>
                          </a:solidFill>
                          <a:effectLst/>
                          <a:latin typeface="Arial Narrow" panose="020B0606020202030204" pitchFamily="34" charset="0"/>
                          <a:ea typeface="+mn-ea"/>
                          <a:cs typeface="+mn-cs"/>
                          <a:sym typeface="Arial"/>
                        </a:rPr>
                        <a:t>21 771</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solidFill>
                      <a:schemeClr val="accent6">
                        <a:lumMod val="50000"/>
                        <a:alpha val="50000"/>
                      </a:schemeClr>
                    </a:solidFill>
                  </a:tcPr>
                </a:tc>
                <a:tc>
                  <a:txBody>
                    <a:bodyPr/>
                    <a:lstStyle/>
                    <a:p>
                      <a:pPr algn="ctr" fontAlgn="ctr"/>
                      <a:r>
                        <a:rPr lang="ru-KZ" sz="1000" b="0" i="0" u="none" strike="noStrike" cap="none" dirty="0">
                          <a:solidFill>
                            <a:srgbClr val="000000"/>
                          </a:solidFill>
                          <a:effectLst/>
                          <a:latin typeface="Arial Narrow" panose="020B0606020202030204" pitchFamily="34" charset="0"/>
                          <a:ea typeface="+mn-ea"/>
                          <a:cs typeface="+mn-cs"/>
                          <a:sym typeface="Arial"/>
                        </a:rPr>
                        <a:t>21 787</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solidFill>
                      <a:schemeClr val="accent6">
                        <a:lumMod val="50000"/>
                        <a:alpha val="50000"/>
                      </a:schemeClr>
                    </a:solidFill>
                  </a:tcPr>
                </a:tc>
                <a:tc>
                  <a:txBody>
                    <a:bodyPr/>
                    <a:lstStyle/>
                    <a:p>
                      <a:pPr algn="ctr" fontAlgn="ctr"/>
                      <a:r>
                        <a:rPr lang="ru-KZ" sz="1000" b="0" i="0" u="none" strike="noStrike" cap="none">
                          <a:solidFill>
                            <a:srgbClr val="000000"/>
                          </a:solidFill>
                          <a:effectLst/>
                          <a:latin typeface="Arial Narrow" panose="020B0606020202030204" pitchFamily="34" charset="0"/>
                          <a:ea typeface="+mn-ea"/>
                          <a:cs typeface="+mn-cs"/>
                          <a:sym typeface="Arial"/>
                        </a:rPr>
                        <a:t>24 827</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solidFill>
                      <a:schemeClr val="accent6">
                        <a:lumMod val="50000"/>
                        <a:alpha val="50000"/>
                      </a:schemeClr>
                    </a:solidFill>
                  </a:tcPr>
                </a:tc>
                <a:tc>
                  <a:txBody>
                    <a:bodyPr/>
                    <a:lstStyle/>
                    <a:p>
                      <a:pPr algn="ctr" rtl="0" fontAlgn="ctr"/>
                      <a:r>
                        <a:rPr lang="ru-KZ" sz="1000" b="1" i="0" u="none" strike="noStrike">
                          <a:solidFill>
                            <a:srgbClr val="FFFFFF"/>
                          </a:solidFill>
                          <a:effectLst/>
                          <a:latin typeface="Arial Narrow" panose="020B0606020202030204" pitchFamily="34" charset="0"/>
                        </a:rPr>
                        <a:t>91 478</a:t>
                      </a:r>
                    </a:p>
                  </a:txBody>
                  <a:tcPr marL="9525" marR="9525" marT="9525" marB="0" anchor="ctr">
                    <a:lnL w="6350" cap="flat" cmpd="sng" algn="ctr">
                      <a:solidFill>
                        <a:schemeClr val="tx1"/>
                      </a:solidFill>
                      <a:prstDash val="sysDot"/>
                      <a:round/>
                      <a:headEnd type="none" w="med" len="med"/>
                      <a:tailEnd type="none" w="med" len="med"/>
                    </a:lnL>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solidFill>
                      <a:schemeClr val="accent6">
                        <a:lumMod val="50000"/>
                        <a:alpha val="80000"/>
                      </a:schemeClr>
                    </a:solidFill>
                  </a:tcPr>
                </a:tc>
                <a:extLst>
                  <a:ext uri="{0D108BD9-81ED-4DB2-BD59-A6C34878D82A}">
                    <a16:rowId xmlns:a16="http://schemas.microsoft.com/office/drawing/2014/main" val="2500228116"/>
                  </a:ext>
                </a:extLst>
              </a:tr>
              <a:tr h="466379">
                <a:tc>
                  <a:txBody>
                    <a:bodyPr/>
                    <a:lstStyle/>
                    <a:p>
                      <a:pPr marL="72000" algn="l" fontAlgn="b"/>
                      <a:r>
                        <a:rPr lang="ru-RU" sz="1050" kern="1200" dirty="0">
                          <a:solidFill>
                            <a:srgbClr val="000000"/>
                          </a:solidFill>
                          <a:effectLst/>
                          <a:latin typeface="Arial" panose="020B0604020202020204" pitchFamily="34" charset="0"/>
                          <a:ea typeface="Calibri" panose="020F0502020204030204" pitchFamily="34" charset="0"/>
                          <a:cs typeface="Arial" panose="020B0604020202020204" pitchFamily="34" charset="0"/>
                        </a:rPr>
                        <a:t>ӘКІМШІЛЕНДІРУ САЛАСЫНДАҒЫ ҚЫЗМЕТШІЛЕР</a:t>
                      </a:r>
                    </a:p>
                  </a:txBody>
                  <a:tcPr marL="9525" marR="9525" marT="9525" marB="0" anchor="ctr">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solidFill>
                      <a:schemeClr val="bg1">
                        <a:lumMod val="95000"/>
                      </a:schemeClr>
                    </a:solidFill>
                  </a:tcPr>
                </a:tc>
                <a:tc>
                  <a:txBody>
                    <a:bodyPr/>
                    <a:lstStyle/>
                    <a:p>
                      <a:pPr algn="ctr" fontAlgn="ctr"/>
                      <a:r>
                        <a:rPr lang="ru-KZ" sz="1000" b="0" i="0" u="none" strike="noStrike" cap="none" dirty="0">
                          <a:solidFill>
                            <a:schemeClr val="bg1"/>
                          </a:solidFill>
                          <a:effectLst/>
                          <a:latin typeface="Arial Narrow" panose="020B0606020202030204" pitchFamily="34" charset="0"/>
                          <a:ea typeface="+mn-ea"/>
                          <a:cs typeface="+mn-cs"/>
                          <a:sym typeface="Arial"/>
                        </a:rPr>
                        <a:t>9 193</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solidFill>
                      <a:schemeClr val="tx1">
                        <a:lumMod val="50000"/>
                        <a:lumOff val="50000"/>
                      </a:schemeClr>
                    </a:solidFill>
                  </a:tcPr>
                </a:tc>
                <a:tc>
                  <a:txBody>
                    <a:bodyPr/>
                    <a:lstStyle/>
                    <a:p>
                      <a:pPr algn="ctr" fontAlgn="ctr"/>
                      <a:r>
                        <a:rPr lang="ru-KZ" sz="1000" b="0" i="0" u="none" strike="noStrike" cap="none">
                          <a:solidFill>
                            <a:srgbClr val="000000"/>
                          </a:solidFill>
                          <a:effectLst/>
                          <a:latin typeface="Arial Narrow" panose="020B0606020202030204" pitchFamily="34" charset="0"/>
                          <a:ea typeface="+mn-ea"/>
                          <a:cs typeface="+mn-cs"/>
                          <a:sym typeface="Arial"/>
                        </a:rPr>
                        <a:t>9 093</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solidFill>
                      <a:srgbClr val="007F76">
                        <a:alpha val="50000"/>
                      </a:srgbClr>
                    </a:solidFill>
                  </a:tcPr>
                </a:tc>
                <a:tc>
                  <a:txBody>
                    <a:bodyPr/>
                    <a:lstStyle/>
                    <a:p>
                      <a:pPr algn="ctr" fontAlgn="ctr"/>
                      <a:r>
                        <a:rPr lang="ru-KZ" sz="1000" b="0" i="0" u="none" strike="noStrike" cap="none" dirty="0">
                          <a:solidFill>
                            <a:srgbClr val="000000"/>
                          </a:solidFill>
                          <a:effectLst/>
                          <a:latin typeface="Arial Narrow" panose="020B0606020202030204" pitchFamily="34" charset="0"/>
                          <a:ea typeface="+mn-ea"/>
                          <a:cs typeface="+mn-cs"/>
                          <a:sym typeface="Arial"/>
                        </a:rPr>
                        <a:t>9 042</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solidFill>
                      <a:srgbClr val="007F76">
                        <a:alpha val="50000"/>
                      </a:srgbClr>
                    </a:solidFill>
                  </a:tcPr>
                </a:tc>
                <a:tc>
                  <a:txBody>
                    <a:bodyPr/>
                    <a:lstStyle/>
                    <a:p>
                      <a:pPr algn="ctr" fontAlgn="ctr"/>
                      <a:r>
                        <a:rPr lang="ru-KZ" sz="1000" b="0" i="0" u="none" strike="noStrike" cap="none">
                          <a:solidFill>
                            <a:srgbClr val="000000"/>
                          </a:solidFill>
                          <a:effectLst/>
                          <a:latin typeface="Arial Narrow" panose="020B0606020202030204" pitchFamily="34" charset="0"/>
                          <a:ea typeface="+mn-ea"/>
                          <a:cs typeface="+mn-cs"/>
                          <a:sym typeface="Arial"/>
                        </a:rPr>
                        <a:t>12 783</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solidFill>
                      <a:srgbClr val="007F76">
                        <a:alpha val="50000"/>
                      </a:srgbClr>
                    </a:solidFill>
                  </a:tcPr>
                </a:tc>
                <a:tc>
                  <a:txBody>
                    <a:bodyPr/>
                    <a:lstStyle/>
                    <a:p>
                      <a:pPr algn="ctr" rtl="0" fontAlgn="ctr"/>
                      <a:r>
                        <a:rPr lang="ru-KZ" sz="1000" b="1" i="0" u="none" strike="noStrike">
                          <a:solidFill>
                            <a:srgbClr val="FFFFFF"/>
                          </a:solidFill>
                          <a:effectLst/>
                          <a:latin typeface="Arial Narrow" panose="020B0606020202030204" pitchFamily="34" charset="0"/>
                        </a:rPr>
                        <a:t>40 111</a:t>
                      </a:r>
                    </a:p>
                  </a:txBody>
                  <a:tcPr marL="9525" marR="9525" marT="9525" marB="0" anchor="ctr">
                    <a:lnL w="6350" cap="flat" cmpd="sng" algn="ctr">
                      <a:solidFill>
                        <a:schemeClr val="tx1"/>
                      </a:solidFill>
                      <a:prstDash val="sysDot"/>
                      <a:round/>
                      <a:headEnd type="none" w="med" len="med"/>
                      <a:tailEnd type="none" w="med" len="med"/>
                    </a:lnL>
                    <a:lnR w="12700" cap="flat" cmpd="sng" algn="ctr">
                      <a:solidFill>
                        <a:schemeClr val="tx1"/>
                      </a:solidFill>
                      <a:prstDash val="solid"/>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solidFill>
                      <a:srgbClr val="007F76">
                        <a:alpha val="80000"/>
                      </a:srgbClr>
                    </a:solidFill>
                  </a:tcPr>
                </a:tc>
                <a:tc>
                  <a:txBody>
                    <a:bodyPr/>
                    <a:lstStyle/>
                    <a:p>
                      <a:pPr algn="ctr" fontAlgn="ctr"/>
                      <a:r>
                        <a:rPr lang="ru-KZ" sz="1000" b="0" i="0" u="none" strike="noStrike" cap="none" dirty="0">
                          <a:solidFill>
                            <a:schemeClr val="bg1"/>
                          </a:solidFill>
                          <a:effectLst/>
                          <a:latin typeface="Arial Narrow" panose="020B0606020202030204" pitchFamily="34" charset="0"/>
                          <a:ea typeface="+mn-ea"/>
                          <a:cs typeface="+mn-cs"/>
                          <a:sym typeface="Arial"/>
                        </a:rPr>
                        <a:t>9 193</a:t>
                      </a:r>
                    </a:p>
                  </a:txBody>
                  <a:tcPr marL="9525" marR="9525" marT="9525" marB="0" anchor="ctr">
                    <a:lnL w="12700" cap="flat" cmpd="sng" algn="ctr">
                      <a:solidFill>
                        <a:schemeClr val="tx1"/>
                      </a:solidFill>
                      <a:prstDash val="solid"/>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solidFill>
                      <a:schemeClr val="tx1">
                        <a:lumMod val="50000"/>
                        <a:lumOff val="50000"/>
                      </a:schemeClr>
                    </a:solidFill>
                  </a:tcPr>
                </a:tc>
                <a:tc>
                  <a:txBody>
                    <a:bodyPr/>
                    <a:lstStyle/>
                    <a:p>
                      <a:pPr algn="ctr" fontAlgn="ctr"/>
                      <a:r>
                        <a:rPr lang="ru-KZ" sz="1000" b="0" i="0" u="none" strike="noStrike" cap="none">
                          <a:solidFill>
                            <a:srgbClr val="000000"/>
                          </a:solidFill>
                          <a:effectLst/>
                          <a:latin typeface="Arial Narrow" panose="020B0606020202030204" pitchFamily="34" charset="0"/>
                          <a:ea typeface="+mn-ea"/>
                          <a:cs typeface="+mn-cs"/>
                          <a:sym typeface="Arial"/>
                        </a:rPr>
                        <a:t>9 615</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solidFill>
                      <a:schemeClr val="accent3">
                        <a:lumMod val="50000"/>
                        <a:alpha val="50000"/>
                      </a:schemeClr>
                    </a:solidFill>
                  </a:tcPr>
                </a:tc>
                <a:tc>
                  <a:txBody>
                    <a:bodyPr/>
                    <a:lstStyle/>
                    <a:p>
                      <a:pPr algn="ctr" fontAlgn="ctr"/>
                      <a:r>
                        <a:rPr lang="ru-KZ" sz="1000" b="0" i="0" u="none" strike="noStrike" cap="none" dirty="0">
                          <a:solidFill>
                            <a:srgbClr val="000000"/>
                          </a:solidFill>
                          <a:effectLst/>
                          <a:latin typeface="Arial Narrow" panose="020B0606020202030204" pitchFamily="34" charset="0"/>
                          <a:ea typeface="+mn-ea"/>
                          <a:cs typeface="+mn-cs"/>
                          <a:sym typeface="Arial"/>
                        </a:rPr>
                        <a:t>10 330</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solidFill>
                      <a:schemeClr val="accent3">
                        <a:lumMod val="50000"/>
                        <a:alpha val="50000"/>
                      </a:schemeClr>
                    </a:solidFill>
                  </a:tcPr>
                </a:tc>
                <a:tc>
                  <a:txBody>
                    <a:bodyPr/>
                    <a:lstStyle/>
                    <a:p>
                      <a:pPr algn="ctr" fontAlgn="ctr"/>
                      <a:r>
                        <a:rPr lang="ru-KZ" sz="1000" b="0" i="0" u="none" strike="noStrike" cap="none" dirty="0">
                          <a:solidFill>
                            <a:srgbClr val="000000"/>
                          </a:solidFill>
                          <a:effectLst/>
                          <a:latin typeface="Arial Narrow" panose="020B0606020202030204" pitchFamily="34" charset="0"/>
                          <a:ea typeface="+mn-ea"/>
                          <a:cs typeface="+mn-cs"/>
                          <a:sym typeface="Arial"/>
                        </a:rPr>
                        <a:t>15 096</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solidFill>
                      <a:schemeClr val="accent3">
                        <a:lumMod val="50000"/>
                        <a:alpha val="50000"/>
                      </a:schemeClr>
                    </a:solidFill>
                  </a:tcPr>
                </a:tc>
                <a:tc>
                  <a:txBody>
                    <a:bodyPr/>
                    <a:lstStyle/>
                    <a:p>
                      <a:pPr algn="ctr" rtl="0" fontAlgn="ctr"/>
                      <a:r>
                        <a:rPr lang="ru-KZ" sz="1000" b="1" i="0" u="none" strike="noStrike">
                          <a:solidFill>
                            <a:srgbClr val="FFFFFF"/>
                          </a:solidFill>
                          <a:effectLst/>
                          <a:latin typeface="Arial Narrow" panose="020B0606020202030204" pitchFamily="34" charset="0"/>
                        </a:rPr>
                        <a:t>44 234</a:t>
                      </a:r>
                    </a:p>
                  </a:txBody>
                  <a:tcPr marL="9525" marR="9525" marT="9525" marB="0" anchor="ctr">
                    <a:lnL w="6350" cap="flat" cmpd="sng" algn="ctr">
                      <a:solidFill>
                        <a:schemeClr val="tx1"/>
                      </a:solidFill>
                      <a:prstDash val="sysDot"/>
                      <a:round/>
                      <a:headEnd type="none" w="med" len="med"/>
                      <a:tailEnd type="none" w="med" len="med"/>
                    </a:lnL>
                    <a:lnR w="12700" cap="flat" cmpd="sng" algn="ctr">
                      <a:solidFill>
                        <a:schemeClr val="tx1"/>
                      </a:solidFill>
                      <a:prstDash val="solid"/>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solidFill>
                      <a:schemeClr val="accent3">
                        <a:lumMod val="50000"/>
                        <a:alpha val="80000"/>
                      </a:schemeClr>
                    </a:solidFill>
                  </a:tcPr>
                </a:tc>
                <a:tc>
                  <a:txBody>
                    <a:bodyPr/>
                    <a:lstStyle/>
                    <a:p>
                      <a:pPr algn="ctr" fontAlgn="ctr"/>
                      <a:r>
                        <a:rPr lang="ru-KZ" sz="1000" b="0" i="0" u="none" strike="noStrike" cap="none" dirty="0">
                          <a:solidFill>
                            <a:schemeClr val="bg1"/>
                          </a:solidFill>
                          <a:effectLst/>
                          <a:latin typeface="Arial Narrow" panose="020B0606020202030204" pitchFamily="34" charset="0"/>
                          <a:ea typeface="+mn-ea"/>
                          <a:cs typeface="+mn-cs"/>
                          <a:sym typeface="Arial"/>
                        </a:rPr>
                        <a:t>9 193</a:t>
                      </a:r>
                    </a:p>
                  </a:txBody>
                  <a:tcPr marL="9525" marR="9525" marT="9525" marB="0" anchor="ctr">
                    <a:lnL w="12700" cap="flat" cmpd="sng" algn="ctr">
                      <a:solidFill>
                        <a:schemeClr val="tx1"/>
                      </a:solidFill>
                      <a:prstDash val="solid"/>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solidFill>
                      <a:schemeClr val="tx1">
                        <a:lumMod val="50000"/>
                        <a:lumOff val="50000"/>
                      </a:schemeClr>
                    </a:solidFill>
                  </a:tcPr>
                </a:tc>
                <a:tc>
                  <a:txBody>
                    <a:bodyPr/>
                    <a:lstStyle/>
                    <a:p>
                      <a:pPr algn="ctr" fontAlgn="ctr"/>
                      <a:r>
                        <a:rPr lang="ru-KZ" sz="1000" b="0" i="0" u="none" strike="noStrike" cap="none">
                          <a:solidFill>
                            <a:srgbClr val="000000"/>
                          </a:solidFill>
                          <a:effectLst/>
                          <a:latin typeface="Arial Narrow" panose="020B0606020202030204" pitchFamily="34" charset="0"/>
                          <a:ea typeface="+mn-ea"/>
                          <a:cs typeface="+mn-cs"/>
                          <a:sym typeface="Arial"/>
                        </a:rPr>
                        <a:t>8 166</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solidFill>
                      <a:schemeClr val="accent6">
                        <a:lumMod val="50000"/>
                        <a:alpha val="50000"/>
                      </a:schemeClr>
                    </a:solidFill>
                  </a:tcPr>
                </a:tc>
                <a:tc>
                  <a:txBody>
                    <a:bodyPr/>
                    <a:lstStyle/>
                    <a:p>
                      <a:pPr algn="ctr" fontAlgn="ctr"/>
                      <a:r>
                        <a:rPr lang="ru-KZ" sz="1000" b="0" i="0" u="none" strike="noStrike" cap="none" dirty="0">
                          <a:solidFill>
                            <a:srgbClr val="000000"/>
                          </a:solidFill>
                          <a:effectLst/>
                          <a:latin typeface="Arial Narrow" panose="020B0606020202030204" pitchFamily="34" charset="0"/>
                          <a:ea typeface="+mn-ea"/>
                          <a:cs typeface="+mn-cs"/>
                          <a:sym typeface="Arial"/>
                        </a:rPr>
                        <a:t>8 043</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solidFill>
                      <a:schemeClr val="accent6">
                        <a:lumMod val="50000"/>
                        <a:alpha val="50000"/>
                      </a:schemeClr>
                    </a:solidFill>
                  </a:tcPr>
                </a:tc>
                <a:tc>
                  <a:txBody>
                    <a:bodyPr/>
                    <a:lstStyle/>
                    <a:p>
                      <a:pPr algn="ctr" fontAlgn="ctr"/>
                      <a:r>
                        <a:rPr lang="ru-KZ" sz="1000" b="0" i="0" u="none" strike="noStrike" cap="none">
                          <a:solidFill>
                            <a:srgbClr val="000000"/>
                          </a:solidFill>
                          <a:effectLst/>
                          <a:latin typeface="Arial Narrow" panose="020B0606020202030204" pitchFamily="34" charset="0"/>
                          <a:ea typeface="+mn-ea"/>
                          <a:cs typeface="+mn-cs"/>
                          <a:sym typeface="Arial"/>
                        </a:rPr>
                        <a:t>10 254</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solidFill>
                      <a:schemeClr val="accent6">
                        <a:lumMod val="50000"/>
                        <a:alpha val="50000"/>
                      </a:schemeClr>
                    </a:solidFill>
                  </a:tcPr>
                </a:tc>
                <a:tc>
                  <a:txBody>
                    <a:bodyPr/>
                    <a:lstStyle/>
                    <a:p>
                      <a:pPr algn="ctr" rtl="0" fontAlgn="ctr"/>
                      <a:r>
                        <a:rPr lang="ru-KZ" sz="1000" b="1" i="0" u="none" strike="noStrike">
                          <a:solidFill>
                            <a:srgbClr val="FFFFFF"/>
                          </a:solidFill>
                          <a:effectLst/>
                          <a:latin typeface="Arial Narrow" panose="020B0606020202030204" pitchFamily="34" charset="0"/>
                        </a:rPr>
                        <a:t>35 656</a:t>
                      </a:r>
                    </a:p>
                  </a:txBody>
                  <a:tcPr marL="9525" marR="9525" marT="9525" marB="0" anchor="ctr">
                    <a:lnL w="6350" cap="flat" cmpd="sng" algn="ctr">
                      <a:solidFill>
                        <a:schemeClr val="tx1"/>
                      </a:solidFill>
                      <a:prstDash val="sysDot"/>
                      <a:round/>
                      <a:headEnd type="none" w="med" len="med"/>
                      <a:tailEnd type="none" w="med" len="med"/>
                    </a:lnL>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solidFill>
                      <a:schemeClr val="accent6">
                        <a:lumMod val="50000"/>
                        <a:alpha val="80000"/>
                      </a:schemeClr>
                    </a:solidFill>
                  </a:tcPr>
                </a:tc>
                <a:extLst>
                  <a:ext uri="{0D108BD9-81ED-4DB2-BD59-A6C34878D82A}">
                    <a16:rowId xmlns:a16="http://schemas.microsoft.com/office/drawing/2014/main" val="1221627480"/>
                  </a:ext>
                </a:extLst>
              </a:tr>
              <a:tr h="466379">
                <a:tc>
                  <a:txBody>
                    <a:bodyPr/>
                    <a:lstStyle/>
                    <a:p>
                      <a:pPr marL="72000" algn="l" fontAlgn="b"/>
                      <a:r>
                        <a:rPr lang="ru-RU" sz="1050" kern="1200" dirty="0">
                          <a:solidFill>
                            <a:srgbClr val="000000"/>
                          </a:solidFill>
                          <a:effectLst/>
                          <a:latin typeface="Arial" panose="020B0604020202020204" pitchFamily="34" charset="0"/>
                          <a:ea typeface="Calibri" panose="020F0502020204030204" pitchFamily="34" charset="0"/>
                          <a:cs typeface="Arial" panose="020B0604020202020204" pitchFamily="34" charset="0"/>
                        </a:rPr>
                        <a:t>ҚЫЗМЕТ КӨРСЕТУ ЖӘНЕ САУДА САЛАСЫНЫҢ ЖҰМЫСКЕРЛЕРІ</a:t>
                      </a:r>
                    </a:p>
                  </a:txBody>
                  <a:tcPr marL="9525" marR="9525" marT="9525" marB="0" anchor="ctr">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noFill/>
                  </a:tcPr>
                </a:tc>
                <a:tc>
                  <a:txBody>
                    <a:bodyPr/>
                    <a:lstStyle/>
                    <a:p>
                      <a:pPr algn="ctr" fontAlgn="ctr"/>
                      <a:r>
                        <a:rPr lang="ru-KZ" sz="1000" b="0" i="0" u="none" strike="noStrike" cap="none" dirty="0">
                          <a:solidFill>
                            <a:schemeClr val="bg1"/>
                          </a:solidFill>
                          <a:effectLst/>
                          <a:latin typeface="Arial Narrow" panose="020B0606020202030204" pitchFamily="34" charset="0"/>
                          <a:ea typeface="+mn-ea"/>
                          <a:cs typeface="+mn-cs"/>
                          <a:sym typeface="Arial"/>
                        </a:rPr>
                        <a:t>22 650</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solidFill>
                      <a:schemeClr val="tx1">
                        <a:lumMod val="50000"/>
                        <a:lumOff val="50000"/>
                      </a:schemeClr>
                    </a:solidFill>
                  </a:tcPr>
                </a:tc>
                <a:tc>
                  <a:txBody>
                    <a:bodyPr/>
                    <a:lstStyle/>
                    <a:p>
                      <a:pPr algn="ctr" fontAlgn="ctr"/>
                      <a:r>
                        <a:rPr lang="ru-KZ" sz="1000" b="0" i="0" u="none" strike="noStrike" cap="none">
                          <a:solidFill>
                            <a:srgbClr val="000000"/>
                          </a:solidFill>
                          <a:effectLst/>
                          <a:latin typeface="Arial Narrow" panose="020B0606020202030204" pitchFamily="34" charset="0"/>
                          <a:ea typeface="+mn-ea"/>
                          <a:cs typeface="+mn-cs"/>
                          <a:sym typeface="Arial"/>
                        </a:rPr>
                        <a:t>23 456</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solidFill>
                      <a:srgbClr val="007F76">
                        <a:alpha val="50000"/>
                      </a:srgbClr>
                    </a:solidFill>
                  </a:tcPr>
                </a:tc>
                <a:tc>
                  <a:txBody>
                    <a:bodyPr/>
                    <a:lstStyle/>
                    <a:p>
                      <a:pPr algn="ctr" fontAlgn="ctr"/>
                      <a:r>
                        <a:rPr lang="ru-KZ" sz="1000" b="0" i="0" u="none" strike="noStrike" cap="none" dirty="0">
                          <a:solidFill>
                            <a:srgbClr val="000000"/>
                          </a:solidFill>
                          <a:effectLst/>
                          <a:latin typeface="Arial Narrow" panose="020B0606020202030204" pitchFamily="34" charset="0"/>
                          <a:ea typeface="+mn-ea"/>
                          <a:cs typeface="+mn-cs"/>
                          <a:sym typeface="Arial"/>
                        </a:rPr>
                        <a:t>27 420</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solidFill>
                      <a:srgbClr val="007F76">
                        <a:alpha val="50000"/>
                      </a:srgbClr>
                    </a:solidFill>
                  </a:tcPr>
                </a:tc>
                <a:tc>
                  <a:txBody>
                    <a:bodyPr/>
                    <a:lstStyle/>
                    <a:p>
                      <a:pPr algn="ctr" fontAlgn="ctr"/>
                      <a:r>
                        <a:rPr lang="ru-KZ" sz="1000" b="0" i="0" u="none" strike="noStrike" cap="none">
                          <a:solidFill>
                            <a:srgbClr val="000000"/>
                          </a:solidFill>
                          <a:effectLst/>
                          <a:latin typeface="Arial Narrow" panose="020B0606020202030204" pitchFamily="34" charset="0"/>
                          <a:ea typeface="+mn-ea"/>
                          <a:cs typeface="+mn-cs"/>
                          <a:sym typeface="Arial"/>
                        </a:rPr>
                        <a:t>30 900</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solidFill>
                      <a:srgbClr val="007F76">
                        <a:alpha val="50000"/>
                      </a:srgbClr>
                    </a:solidFill>
                  </a:tcPr>
                </a:tc>
                <a:tc>
                  <a:txBody>
                    <a:bodyPr/>
                    <a:lstStyle/>
                    <a:p>
                      <a:pPr algn="ctr" rtl="0" fontAlgn="ctr"/>
                      <a:r>
                        <a:rPr lang="ru-KZ" sz="1000" b="1" i="0" u="none" strike="noStrike">
                          <a:solidFill>
                            <a:srgbClr val="FFFFFF"/>
                          </a:solidFill>
                          <a:effectLst/>
                          <a:latin typeface="Arial Narrow" panose="020B0606020202030204" pitchFamily="34" charset="0"/>
                        </a:rPr>
                        <a:t>104 426</a:t>
                      </a:r>
                    </a:p>
                  </a:txBody>
                  <a:tcPr marL="9525" marR="9525" marT="9525" marB="0" anchor="ctr">
                    <a:lnL w="6350" cap="flat" cmpd="sng" algn="ctr">
                      <a:solidFill>
                        <a:schemeClr val="tx1"/>
                      </a:solidFill>
                      <a:prstDash val="sysDot"/>
                      <a:round/>
                      <a:headEnd type="none" w="med" len="med"/>
                      <a:tailEnd type="none" w="med" len="med"/>
                    </a:lnL>
                    <a:lnR w="12700" cap="flat" cmpd="sng" algn="ctr">
                      <a:solidFill>
                        <a:schemeClr val="tx1"/>
                      </a:solidFill>
                      <a:prstDash val="solid"/>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solidFill>
                      <a:srgbClr val="007F76">
                        <a:alpha val="80000"/>
                      </a:srgbClr>
                    </a:solidFill>
                  </a:tcPr>
                </a:tc>
                <a:tc>
                  <a:txBody>
                    <a:bodyPr/>
                    <a:lstStyle/>
                    <a:p>
                      <a:pPr algn="ctr" fontAlgn="ctr"/>
                      <a:r>
                        <a:rPr lang="ru-KZ" sz="1000" b="0" i="0" u="none" strike="noStrike" cap="none" dirty="0">
                          <a:solidFill>
                            <a:schemeClr val="bg1"/>
                          </a:solidFill>
                          <a:effectLst/>
                          <a:latin typeface="Arial Narrow" panose="020B0606020202030204" pitchFamily="34" charset="0"/>
                          <a:ea typeface="+mn-ea"/>
                          <a:cs typeface="+mn-cs"/>
                          <a:sym typeface="Arial"/>
                        </a:rPr>
                        <a:t>22 650</a:t>
                      </a:r>
                    </a:p>
                  </a:txBody>
                  <a:tcPr marL="9525" marR="9525" marT="9525" marB="0" anchor="ctr">
                    <a:lnL w="12700" cap="flat" cmpd="sng" algn="ctr">
                      <a:solidFill>
                        <a:schemeClr val="tx1"/>
                      </a:solidFill>
                      <a:prstDash val="solid"/>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solidFill>
                      <a:schemeClr val="tx1">
                        <a:lumMod val="50000"/>
                        <a:lumOff val="50000"/>
                      </a:schemeClr>
                    </a:solidFill>
                  </a:tcPr>
                </a:tc>
                <a:tc>
                  <a:txBody>
                    <a:bodyPr/>
                    <a:lstStyle/>
                    <a:p>
                      <a:pPr algn="ctr" fontAlgn="ctr"/>
                      <a:r>
                        <a:rPr lang="ru-KZ" sz="1000" b="0" i="0" u="none" strike="noStrike" cap="none">
                          <a:solidFill>
                            <a:srgbClr val="000000"/>
                          </a:solidFill>
                          <a:effectLst/>
                          <a:latin typeface="Arial Narrow" panose="020B0606020202030204" pitchFamily="34" charset="0"/>
                          <a:ea typeface="+mn-ea"/>
                          <a:cs typeface="+mn-cs"/>
                          <a:sym typeface="Arial"/>
                        </a:rPr>
                        <a:t>25 085</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solidFill>
                      <a:schemeClr val="accent3">
                        <a:lumMod val="50000"/>
                        <a:alpha val="50000"/>
                      </a:schemeClr>
                    </a:solidFill>
                  </a:tcPr>
                </a:tc>
                <a:tc>
                  <a:txBody>
                    <a:bodyPr/>
                    <a:lstStyle/>
                    <a:p>
                      <a:pPr algn="ctr" fontAlgn="ctr"/>
                      <a:r>
                        <a:rPr lang="ru-KZ" sz="1000" b="0" i="0" u="none" strike="noStrike" cap="none">
                          <a:solidFill>
                            <a:srgbClr val="000000"/>
                          </a:solidFill>
                          <a:effectLst/>
                          <a:latin typeface="Arial Narrow" panose="020B0606020202030204" pitchFamily="34" charset="0"/>
                          <a:ea typeface="+mn-ea"/>
                          <a:cs typeface="+mn-cs"/>
                          <a:sym typeface="Arial"/>
                        </a:rPr>
                        <a:t>30 377</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solidFill>
                      <a:schemeClr val="accent3">
                        <a:lumMod val="50000"/>
                        <a:alpha val="50000"/>
                      </a:schemeClr>
                    </a:solidFill>
                  </a:tcPr>
                </a:tc>
                <a:tc>
                  <a:txBody>
                    <a:bodyPr/>
                    <a:lstStyle/>
                    <a:p>
                      <a:pPr algn="ctr" fontAlgn="ctr"/>
                      <a:r>
                        <a:rPr lang="ru-KZ" sz="1000" b="0" i="0" u="none" strike="noStrike" cap="none">
                          <a:solidFill>
                            <a:srgbClr val="000000"/>
                          </a:solidFill>
                          <a:effectLst/>
                          <a:latin typeface="Arial Narrow" panose="020B0606020202030204" pitchFamily="34" charset="0"/>
                          <a:ea typeface="+mn-ea"/>
                          <a:cs typeface="+mn-cs"/>
                          <a:sym typeface="Arial"/>
                        </a:rPr>
                        <a:t>32 922</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solidFill>
                      <a:schemeClr val="accent3">
                        <a:lumMod val="50000"/>
                        <a:alpha val="50000"/>
                      </a:schemeClr>
                    </a:solidFill>
                  </a:tcPr>
                </a:tc>
                <a:tc>
                  <a:txBody>
                    <a:bodyPr/>
                    <a:lstStyle/>
                    <a:p>
                      <a:pPr algn="ctr" rtl="0" fontAlgn="ctr"/>
                      <a:r>
                        <a:rPr lang="ru-KZ" sz="1000" b="1" i="0" u="none" strike="noStrike">
                          <a:solidFill>
                            <a:srgbClr val="FFFFFF"/>
                          </a:solidFill>
                          <a:effectLst/>
                          <a:latin typeface="Arial Narrow" panose="020B0606020202030204" pitchFamily="34" charset="0"/>
                        </a:rPr>
                        <a:t>111 034</a:t>
                      </a:r>
                    </a:p>
                  </a:txBody>
                  <a:tcPr marL="9525" marR="9525" marT="9525" marB="0" anchor="ctr">
                    <a:lnL w="6350" cap="flat" cmpd="sng" algn="ctr">
                      <a:solidFill>
                        <a:schemeClr val="tx1"/>
                      </a:solidFill>
                      <a:prstDash val="sysDot"/>
                      <a:round/>
                      <a:headEnd type="none" w="med" len="med"/>
                      <a:tailEnd type="none" w="med" len="med"/>
                    </a:lnL>
                    <a:lnR w="12700" cap="flat" cmpd="sng" algn="ctr">
                      <a:solidFill>
                        <a:schemeClr val="tx1"/>
                      </a:solidFill>
                      <a:prstDash val="solid"/>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solidFill>
                      <a:schemeClr val="accent3">
                        <a:lumMod val="50000"/>
                        <a:alpha val="80000"/>
                      </a:schemeClr>
                    </a:solidFill>
                  </a:tcPr>
                </a:tc>
                <a:tc>
                  <a:txBody>
                    <a:bodyPr/>
                    <a:lstStyle/>
                    <a:p>
                      <a:pPr algn="ctr" fontAlgn="ctr"/>
                      <a:r>
                        <a:rPr lang="ru-KZ" sz="1000" b="0" i="0" u="none" strike="noStrike" cap="none" dirty="0">
                          <a:solidFill>
                            <a:schemeClr val="bg1"/>
                          </a:solidFill>
                          <a:effectLst/>
                          <a:latin typeface="Arial Narrow" panose="020B0606020202030204" pitchFamily="34" charset="0"/>
                          <a:ea typeface="+mn-ea"/>
                          <a:cs typeface="+mn-cs"/>
                          <a:sym typeface="Arial"/>
                        </a:rPr>
                        <a:t>22 650</a:t>
                      </a:r>
                    </a:p>
                  </a:txBody>
                  <a:tcPr marL="9525" marR="9525" marT="9525" marB="0" anchor="ctr">
                    <a:lnL w="12700" cap="flat" cmpd="sng" algn="ctr">
                      <a:solidFill>
                        <a:schemeClr val="tx1"/>
                      </a:solidFill>
                      <a:prstDash val="solid"/>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solidFill>
                      <a:schemeClr val="tx1">
                        <a:lumMod val="50000"/>
                        <a:lumOff val="50000"/>
                      </a:schemeClr>
                    </a:solidFill>
                  </a:tcPr>
                </a:tc>
                <a:tc>
                  <a:txBody>
                    <a:bodyPr/>
                    <a:lstStyle/>
                    <a:p>
                      <a:pPr algn="ctr" fontAlgn="ctr"/>
                      <a:r>
                        <a:rPr lang="ru-KZ" sz="1000" b="0" i="0" u="none" strike="noStrike" cap="none">
                          <a:solidFill>
                            <a:srgbClr val="000000"/>
                          </a:solidFill>
                          <a:effectLst/>
                          <a:latin typeface="Arial Narrow" panose="020B0606020202030204" pitchFamily="34" charset="0"/>
                          <a:ea typeface="+mn-ea"/>
                          <a:cs typeface="+mn-cs"/>
                          <a:sym typeface="Arial"/>
                        </a:rPr>
                        <a:t>20 354</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solidFill>
                      <a:schemeClr val="accent6">
                        <a:lumMod val="50000"/>
                        <a:alpha val="50000"/>
                      </a:schemeClr>
                    </a:solidFill>
                  </a:tcPr>
                </a:tc>
                <a:tc>
                  <a:txBody>
                    <a:bodyPr/>
                    <a:lstStyle/>
                    <a:p>
                      <a:pPr algn="ctr" fontAlgn="ctr"/>
                      <a:r>
                        <a:rPr lang="ru-KZ" sz="1000" b="0" i="0" u="none" strike="noStrike" cap="none" dirty="0">
                          <a:solidFill>
                            <a:srgbClr val="000000"/>
                          </a:solidFill>
                          <a:effectLst/>
                          <a:latin typeface="Arial Narrow" panose="020B0606020202030204" pitchFamily="34" charset="0"/>
                          <a:ea typeface="+mn-ea"/>
                          <a:cs typeface="+mn-cs"/>
                          <a:sym typeface="Arial"/>
                        </a:rPr>
                        <a:t>25 516</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solidFill>
                      <a:schemeClr val="accent6">
                        <a:lumMod val="50000"/>
                        <a:alpha val="50000"/>
                      </a:schemeClr>
                    </a:solidFill>
                  </a:tcPr>
                </a:tc>
                <a:tc>
                  <a:txBody>
                    <a:bodyPr/>
                    <a:lstStyle/>
                    <a:p>
                      <a:pPr algn="ctr" fontAlgn="ctr"/>
                      <a:r>
                        <a:rPr lang="ru-KZ" sz="1000" b="0" i="0" u="none" strike="noStrike" cap="none">
                          <a:solidFill>
                            <a:srgbClr val="000000"/>
                          </a:solidFill>
                          <a:effectLst/>
                          <a:latin typeface="Arial Narrow" panose="020B0606020202030204" pitchFamily="34" charset="0"/>
                          <a:ea typeface="+mn-ea"/>
                          <a:cs typeface="+mn-cs"/>
                          <a:sym typeface="Arial"/>
                        </a:rPr>
                        <a:t>27 553</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solidFill>
                      <a:schemeClr val="accent6">
                        <a:lumMod val="50000"/>
                        <a:alpha val="50000"/>
                      </a:schemeClr>
                    </a:solidFill>
                  </a:tcPr>
                </a:tc>
                <a:tc>
                  <a:txBody>
                    <a:bodyPr/>
                    <a:lstStyle/>
                    <a:p>
                      <a:pPr algn="ctr" rtl="0" fontAlgn="ctr"/>
                      <a:r>
                        <a:rPr lang="ru-KZ" sz="1000" b="1" i="0" u="none" strike="noStrike">
                          <a:solidFill>
                            <a:srgbClr val="FFFFFF"/>
                          </a:solidFill>
                          <a:effectLst/>
                          <a:latin typeface="Arial Narrow" panose="020B0606020202030204" pitchFamily="34" charset="0"/>
                        </a:rPr>
                        <a:t>96 073</a:t>
                      </a:r>
                    </a:p>
                  </a:txBody>
                  <a:tcPr marL="9525" marR="9525" marT="9525" marB="0" anchor="ctr">
                    <a:lnL w="6350" cap="flat" cmpd="sng" algn="ctr">
                      <a:solidFill>
                        <a:schemeClr val="tx1"/>
                      </a:solidFill>
                      <a:prstDash val="sysDot"/>
                      <a:round/>
                      <a:headEnd type="none" w="med" len="med"/>
                      <a:tailEnd type="none" w="med" len="med"/>
                    </a:lnL>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solidFill>
                      <a:schemeClr val="accent6">
                        <a:lumMod val="50000"/>
                        <a:alpha val="80000"/>
                      </a:schemeClr>
                    </a:solidFill>
                  </a:tcPr>
                </a:tc>
                <a:extLst>
                  <a:ext uri="{0D108BD9-81ED-4DB2-BD59-A6C34878D82A}">
                    <a16:rowId xmlns:a16="http://schemas.microsoft.com/office/drawing/2014/main" val="3182707914"/>
                  </a:ext>
                </a:extLst>
              </a:tr>
              <a:tr h="466379">
                <a:tc>
                  <a:txBody>
                    <a:bodyPr/>
                    <a:lstStyle/>
                    <a:p>
                      <a:pPr marL="72000" algn="l" fontAlgn="b"/>
                      <a:r>
                        <a:rPr lang="ru-RU" sz="1050" kern="1200" dirty="0">
                          <a:solidFill>
                            <a:srgbClr val="000000"/>
                          </a:solidFill>
                          <a:effectLst/>
                          <a:latin typeface="Arial" panose="020B0604020202020204" pitchFamily="34" charset="0"/>
                          <a:ea typeface="Calibri" panose="020F0502020204030204" pitchFamily="34" charset="0"/>
                          <a:cs typeface="Arial" panose="020B0604020202020204" pitchFamily="34" charset="0"/>
                        </a:rPr>
                        <a:t>ФЕРМЕРЛЕР Ж/Е АУЫЛ МЕН ОРМАН, БАЛЫҚ ШАРУАШЫЛЫҒЫНЫҢ ЖӘНЕ БАЛЫҚ АУЛАУ ЖҰМЫСШЫЛАРЫ</a:t>
                      </a:r>
                    </a:p>
                  </a:txBody>
                  <a:tcPr marL="9525" marR="9525" marT="9525" marB="0" anchor="ctr">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solidFill>
                      <a:schemeClr val="bg1">
                        <a:lumMod val="95000"/>
                      </a:schemeClr>
                    </a:solidFill>
                  </a:tcPr>
                </a:tc>
                <a:tc>
                  <a:txBody>
                    <a:bodyPr/>
                    <a:lstStyle/>
                    <a:p>
                      <a:pPr algn="ctr" fontAlgn="ctr"/>
                      <a:r>
                        <a:rPr lang="ru-KZ" sz="1000" b="0" i="0" u="none" strike="noStrike" cap="none" dirty="0">
                          <a:solidFill>
                            <a:schemeClr val="bg1"/>
                          </a:solidFill>
                          <a:effectLst/>
                          <a:latin typeface="Arial Narrow" panose="020B0606020202030204" pitchFamily="34" charset="0"/>
                          <a:ea typeface="+mn-ea"/>
                          <a:cs typeface="+mn-cs"/>
                          <a:sym typeface="Arial"/>
                        </a:rPr>
                        <a:t>2 224</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solidFill>
                      <a:schemeClr val="tx1">
                        <a:lumMod val="50000"/>
                        <a:lumOff val="50000"/>
                      </a:schemeClr>
                    </a:solidFill>
                  </a:tcPr>
                </a:tc>
                <a:tc>
                  <a:txBody>
                    <a:bodyPr/>
                    <a:lstStyle/>
                    <a:p>
                      <a:pPr algn="ctr" fontAlgn="ctr"/>
                      <a:r>
                        <a:rPr lang="ru-KZ" sz="1000" b="0" i="0" u="none" strike="noStrike" cap="none">
                          <a:solidFill>
                            <a:srgbClr val="000000"/>
                          </a:solidFill>
                          <a:effectLst/>
                          <a:latin typeface="Arial Narrow" panose="020B0606020202030204" pitchFamily="34" charset="0"/>
                          <a:ea typeface="+mn-ea"/>
                          <a:cs typeface="+mn-cs"/>
                          <a:sym typeface="Arial"/>
                        </a:rPr>
                        <a:t>2 366</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solidFill>
                      <a:srgbClr val="007F76">
                        <a:alpha val="50000"/>
                      </a:srgbClr>
                    </a:solidFill>
                  </a:tcPr>
                </a:tc>
                <a:tc>
                  <a:txBody>
                    <a:bodyPr/>
                    <a:lstStyle/>
                    <a:p>
                      <a:pPr algn="ctr" fontAlgn="ctr"/>
                      <a:r>
                        <a:rPr lang="ru-KZ" sz="1000" b="0" i="0" u="none" strike="noStrike" cap="none" dirty="0">
                          <a:solidFill>
                            <a:srgbClr val="000000"/>
                          </a:solidFill>
                          <a:effectLst/>
                          <a:latin typeface="Arial Narrow" panose="020B0606020202030204" pitchFamily="34" charset="0"/>
                          <a:ea typeface="+mn-ea"/>
                          <a:cs typeface="+mn-cs"/>
                          <a:sym typeface="Arial"/>
                        </a:rPr>
                        <a:t>3 967</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solidFill>
                      <a:srgbClr val="007F76">
                        <a:alpha val="50000"/>
                      </a:srgbClr>
                    </a:solidFill>
                  </a:tcPr>
                </a:tc>
                <a:tc>
                  <a:txBody>
                    <a:bodyPr/>
                    <a:lstStyle/>
                    <a:p>
                      <a:pPr algn="ctr" fontAlgn="ctr"/>
                      <a:r>
                        <a:rPr lang="ru-KZ" sz="1000" b="0" i="0" u="none" strike="noStrike" cap="none" dirty="0">
                          <a:solidFill>
                            <a:srgbClr val="000000"/>
                          </a:solidFill>
                          <a:effectLst/>
                          <a:latin typeface="Arial Narrow" panose="020B0606020202030204" pitchFamily="34" charset="0"/>
                          <a:ea typeface="+mn-ea"/>
                          <a:cs typeface="+mn-cs"/>
                          <a:sym typeface="Arial"/>
                        </a:rPr>
                        <a:t>2 967</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solidFill>
                      <a:srgbClr val="007F76">
                        <a:alpha val="50000"/>
                      </a:srgbClr>
                    </a:solidFill>
                  </a:tcPr>
                </a:tc>
                <a:tc>
                  <a:txBody>
                    <a:bodyPr/>
                    <a:lstStyle/>
                    <a:p>
                      <a:pPr algn="ctr" rtl="0" fontAlgn="ctr"/>
                      <a:r>
                        <a:rPr lang="ru-KZ" sz="1000" b="1" i="0" u="none" strike="noStrike">
                          <a:solidFill>
                            <a:srgbClr val="FFFFFF"/>
                          </a:solidFill>
                          <a:effectLst/>
                          <a:latin typeface="Arial Narrow" panose="020B0606020202030204" pitchFamily="34" charset="0"/>
                        </a:rPr>
                        <a:t>11 524</a:t>
                      </a:r>
                    </a:p>
                  </a:txBody>
                  <a:tcPr marL="9525" marR="9525" marT="9525" marB="0" anchor="ctr">
                    <a:lnL w="6350" cap="flat" cmpd="sng" algn="ctr">
                      <a:solidFill>
                        <a:schemeClr val="tx1"/>
                      </a:solidFill>
                      <a:prstDash val="sysDot"/>
                      <a:round/>
                      <a:headEnd type="none" w="med" len="med"/>
                      <a:tailEnd type="none" w="med" len="med"/>
                    </a:lnL>
                    <a:lnR w="12700" cap="flat" cmpd="sng" algn="ctr">
                      <a:solidFill>
                        <a:schemeClr val="tx1"/>
                      </a:solidFill>
                      <a:prstDash val="solid"/>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solidFill>
                      <a:srgbClr val="007F76">
                        <a:alpha val="80000"/>
                      </a:srgbClr>
                    </a:solidFill>
                  </a:tcPr>
                </a:tc>
                <a:tc>
                  <a:txBody>
                    <a:bodyPr/>
                    <a:lstStyle/>
                    <a:p>
                      <a:pPr algn="ctr" fontAlgn="ctr"/>
                      <a:r>
                        <a:rPr lang="ru-KZ" sz="1000" b="0" i="0" u="none" strike="noStrike" cap="none" dirty="0">
                          <a:solidFill>
                            <a:schemeClr val="bg1"/>
                          </a:solidFill>
                          <a:effectLst/>
                          <a:latin typeface="Arial Narrow" panose="020B0606020202030204" pitchFamily="34" charset="0"/>
                          <a:ea typeface="+mn-ea"/>
                          <a:cs typeface="+mn-cs"/>
                          <a:sym typeface="Arial"/>
                        </a:rPr>
                        <a:t>2 224</a:t>
                      </a:r>
                    </a:p>
                  </a:txBody>
                  <a:tcPr marL="9525" marR="9525" marT="9525" marB="0" anchor="ctr">
                    <a:lnL w="12700" cap="flat" cmpd="sng" algn="ctr">
                      <a:solidFill>
                        <a:schemeClr val="tx1"/>
                      </a:solidFill>
                      <a:prstDash val="solid"/>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solidFill>
                      <a:schemeClr val="tx1">
                        <a:lumMod val="50000"/>
                        <a:lumOff val="50000"/>
                      </a:schemeClr>
                    </a:solidFill>
                  </a:tcPr>
                </a:tc>
                <a:tc>
                  <a:txBody>
                    <a:bodyPr/>
                    <a:lstStyle/>
                    <a:p>
                      <a:pPr algn="ctr" fontAlgn="ctr"/>
                      <a:r>
                        <a:rPr lang="ru-KZ" sz="1000" b="0" i="0" u="none" strike="noStrike" cap="none">
                          <a:solidFill>
                            <a:srgbClr val="000000"/>
                          </a:solidFill>
                          <a:effectLst/>
                          <a:latin typeface="Arial Narrow" panose="020B0606020202030204" pitchFamily="34" charset="0"/>
                          <a:ea typeface="+mn-ea"/>
                          <a:cs typeface="+mn-cs"/>
                          <a:sym typeface="Arial"/>
                        </a:rPr>
                        <a:t>2 291</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solidFill>
                      <a:schemeClr val="accent3">
                        <a:lumMod val="50000"/>
                        <a:alpha val="50000"/>
                      </a:schemeClr>
                    </a:solidFill>
                  </a:tcPr>
                </a:tc>
                <a:tc>
                  <a:txBody>
                    <a:bodyPr/>
                    <a:lstStyle/>
                    <a:p>
                      <a:pPr algn="ctr" fontAlgn="ctr"/>
                      <a:r>
                        <a:rPr lang="ru-KZ" sz="1000" b="0" i="0" u="none" strike="noStrike" cap="none" dirty="0">
                          <a:solidFill>
                            <a:srgbClr val="000000"/>
                          </a:solidFill>
                          <a:effectLst/>
                          <a:latin typeface="Arial Narrow" panose="020B0606020202030204" pitchFamily="34" charset="0"/>
                          <a:ea typeface="+mn-ea"/>
                          <a:cs typeface="+mn-cs"/>
                          <a:sym typeface="Arial"/>
                        </a:rPr>
                        <a:t>3 865</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solidFill>
                      <a:schemeClr val="accent3">
                        <a:lumMod val="50000"/>
                        <a:alpha val="50000"/>
                      </a:schemeClr>
                    </a:solidFill>
                  </a:tcPr>
                </a:tc>
                <a:tc>
                  <a:txBody>
                    <a:bodyPr/>
                    <a:lstStyle/>
                    <a:p>
                      <a:pPr algn="ctr" fontAlgn="ctr"/>
                      <a:r>
                        <a:rPr lang="ru-KZ" sz="1000" b="0" i="0" u="none" strike="noStrike" cap="none">
                          <a:solidFill>
                            <a:srgbClr val="000000"/>
                          </a:solidFill>
                          <a:effectLst/>
                          <a:latin typeface="Arial Narrow" panose="020B0606020202030204" pitchFamily="34" charset="0"/>
                          <a:ea typeface="+mn-ea"/>
                          <a:cs typeface="+mn-cs"/>
                          <a:sym typeface="Arial"/>
                        </a:rPr>
                        <a:t>2 809</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solidFill>
                      <a:schemeClr val="accent3">
                        <a:lumMod val="50000"/>
                        <a:alpha val="50000"/>
                      </a:schemeClr>
                    </a:solidFill>
                  </a:tcPr>
                </a:tc>
                <a:tc>
                  <a:txBody>
                    <a:bodyPr/>
                    <a:lstStyle/>
                    <a:p>
                      <a:pPr algn="ctr" rtl="0" fontAlgn="ctr"/>
                      <a:r>
                        <a:rPr lang="ru-KZ" sz="1000" b="1" i="0" u="none" strike="noStrike">
                          <a:solidFill>
                            <a:srgbClr val="FFFFFF"/>
                          </a:solidFill>
                          <a:effectLst/>
                          <a:latin typeface="Arial Narrow" panose="020B0606020202030204" pitchFamily="34" charset="0"/>
                        </a:rPr>
                        <a:t>11 189</a:t>
                      </a:r>
                    </a:p>
                  </a:txBody>
                  <a:tcPr marL="9525" marR="9525" marT="9525" marB="0" anchor="ctr">
                    <a:lnL w="6350" cap="flat" cmpd="sng" algn="ctr">
                      <a:solidFill>
                        <a:schemeClr val="tx1"/>
                      </a:solidFill>
                      <a:prstDash val="sysDot"/>
                      <a:round/>
                      <a:headEnd type="none" w="med" len="med"/>
                      <a:tailEnd type="none" w="med" len="med"/>
                    </a:lnL>
                    <a:lnR w="12700" cap="flat" cmpd="sng" algn="ctr">
                      <a:solidFill>
                        <a:schemeClr val="tx1"/>
                      </a:solidFill>
                      <a:prstDash val="solid"/>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solidFill>
                      <a:schemeClr val="accent3">
                        <a:lumMod val="50000"/>
                        <a:alpha val="80000"/>
                      </a:schemeClr>
                    </a:solidFill>
                  </a:tcPr>
                </a:tc>
                <a:tc>
                  <a:txBody>
                    <a:bodyPr/>
                    <a:lstStyle/>
                    <a:p>
                      <a:pPr algn="ctr" fontAlgn="ctr"/>
                      <a:r>
                        <a:rPr lang="ru-KZ" sz="1000" b="0" i="0" u="none" strike="noStrike" cap="none" dirty="0">
                          <a:solidFill>
                            <a:schemeClr val="bg1"/>
                          </a:solidFill>
                          <a:effectLst/>
                          <a:latin typeface="Arial Narrow" panose="020B0606020202030204" pitchFamily="34" charset="0"/>
                          <a:ea typeface="+mn-ea"/>
                          <a:cs typeface="+mn-cs"/>
                          <a:sym typeface="Arial"/>
                        </a:rPr>
                        <a:t>2 224</a:t>
                      </a:r>
                    </a:p>
                  </a:txBody>
                  <a:tcPr marL="9525" marR="9525" marT="9525" marB="0" anchor="ctr">
                    <a:lnL w="12700" cap="flat" cmpd="sng" algn="ctr">
                      <a:solidFill>
                        <a:schemeClr val="tx1"/>
                      </a:solidFill>
                      <a:prstDash val="solid"/>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solidFill>
                      <a:schemeClr val="tx1">
                        <a:lumMod val="50000"/>
                        <a:lumOff val="50000"/>
                      </a:schemeClr>
                    </a:solidFill>
                  </a:tcPr>
                </a:tc>
                <a:tc>
                  <a:txBody>
                    <a:bodyPr/>
                    <a:lstStyle/>
                    <a:p>
                      <a:pPr algn="ctr" fontAlgn="ctr"/>
                      <a:r>
                        <a:rPr lang="ru-KZ" sz="1000" b="0" i="0" u="none" strike="noStrike" cap="none">
                          <a:solidFill>
                            <a:srgbClr val="000000"/>
                          </a:solidFill>
                          <a:effectLst/>
                          <a:latin typeface="Arial Narrow" panose="020B0606020202030204" pitchFamily="34" charset="0"/>
                          <a:ea typeface="+mn-ea"/>
                          <a:cs typeface="+mn-cs"/>
                          <a:sym typeface="Arial"/>
                        </a:rPr>
                        <a:t>2 432</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solidFill>
                      <a:schemeClr val="accent6">
                        <a:lumMod val="50000"/>
                        <a:alpha val="50000"/>
                      </a:schemeClr>
                    </a:solidFill>
                  </a:tcPr>
                </a:tc>
                <a:tc>
                  <a:txBody>
                    <a:bodyPr/>
                    <a:lstStyle/>
                    <a:p>
                      <a:pPr algn="ctr" fontAlgn="ctr"/>
                      <a:r>
                        <a:rPr lang="ru-KZ" sz="1000" b="0" i="0" u="none" strike="noStrike" cap="none" dirty="0">
                          <a:solidFill>
                            <a:srgbClr val="000000"/>
                          </a:solidFill>
                          <a:effectLst/>
                          <a:latin typeface="Arial Narrow" panose="020B0606020202030204" pitchFamily="34" charset="0"/>
                          <a:ea typeface="+mn-ea"/>
                          <a:cs typeface="+mn-cs"/>
                          <a:sym typeface="Arial"/>
                        </a:rPr>
                        <a:t>4 070</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solidFill>
                      <a:schemeClr val="accent6">
                        <a:lumMod val="50000"/>
                        <a:alpha val="50000"/>
                      </a:schemeClr>
                    </a:solidFill>
                  </a:tcPr>
                </a:tc>
                <a:tc>
                  <a:txBody>
                    <a:bodyPr/>
                    <a:lstStyle/>
                    <a:p>
                      <a:pPr algn="ctr" fontAlgn="ctr"/>
                      <a:r>
                        <a:rPr lang="ru-KZ" sz="1000" b="0" i="0" u="none" strike="noStrike" cap="none">
                          <a:solidFill>
                            <a:srgbClr val="000000"/>
                          </a:solidFill>
                          <a:effectLst/>
                          <a:latin typeface="Arial Narrow" panose="020B0606020202030204" pitchFamily="34" charset="0"/>
                          <a:ea typeface="+mn-ea"/>
                          <a:cs typeface="+mn-cs"/>
                          <a:sym typeface="Arial"/>
                        </a:rPr>
                        <a:t>3 085</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solidFill>
                      <a:schemeClr val="accent6">
                        <a:lumMod val="50000"/>
                        <a:alpha val="50000"/>
                      </a:schemeClr>
                    </a:solidFill>
                  </a:tcPr>
                </a:tc>
                <a:tc>
                  <a:txBody>
                    <a:bodyPr/>
                    <a:lstStyle/>
                    <a:p>
                      <a:pPr algn="ctr" rtl="0" fontAlgn="ctr"/>
                      <a:r>
                        <a:rPr lang="ru-KZ" sz="1000" b="1" i="0" u="none" strike="noStrike">
                          <a:solidFill>
                            <a:srgbClr val="FFFFFF"/>
                          </a:solidFill>
                          <a:effectLst/>
                          <a:latin typeface="Arial Narrow" panose="020B0606020202030204" pitchFamily="34" charset="0"/>
                        </a:rPr>
                        <a:t>11 811</a:t>
                      </a:r>
                    </a:p>
                  </a:txBody>
                  <a:tcPr marL="9525" marR="9525" marT="9525" marB="0" anchor="ctr">
                    <a:lnL w="6350" cap="flat" cmpd="sng" algn="ctr">
                      <a:solidFill>
                        <a:schemeClr val="tx1"/>
                      </a:solidFill>
                      <a:prstDash val="sysDot"/>
                      <a:round/>
                      <a:headEnd type="none" w="med" len="med"/>
                      <a:tailEnd type="none" w="med" len="med"/>
                    </a:lnL>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solidFill>
                      <a:schemeClr val="accent6">
                        <a:lumMod val="50000"/>
                        <a:alpha val="80000"/>
                      </a:schemeClr>
                    </a:solidFill>
                  </a:tcPr>
                </a:tc>
                <a:extLst>
                  <a:ext uri="{0D108BD9-81ED-4DB2-BD59-A6C34878D82A}">
                    <a16:rowId xmlns:a16="http://schemas.microsoft.com/office/drawing/2014/main" val="3434696259"/>
                  </a:ext>
                </a:extLst>
              </a:tr>
              <a:tr h="466379">
                <a:tc>
                  <a:txBody>
                    <a:bodyPr/>
                    <a:lstStyle/>
                    <a:p>
                      <a:pPr marL="72000" algn="l" fontAlgn="b"/>
                      <a:r>
                        <a:rPr lang="ru-RU" sz="1050" kern="1200" dirty="0">
                          <a:solidFill>
                            <a:srgbClr val="000000"/>
                          </a:solidFill>
                          <a:effectLst/>
                          <a:latin typeface="Arial" panose="020B0604020202020204" pitchFamily="34" charset="0"/>
                          <a:ea typeface="Calibri" panose="020F0502020204030204" pitchFamily="34" charset="0"/>
                          <a:cs typeface="Arial" panose="020B0604020202020204" pitchFamily="34" charset="0"/>
                        </a:rPr>
                        <a:t>ӨНЕРКӘСІП, ҚҰРЫЛЫС, КӨЛІК ЖӘНЕ БАСҚА ТЕКТЕС ҚЫЗМЕТТЕРДІҢ ЖҰМЫСШЫЛАРЫ</a:t>
                      </a:r>
                    </a:p>
                  </a:txBody>
                  <a:tcPr marL="9525" marR="9525" marT="9525" marB="0" anchor="ctr">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noFill/>
                  </a:tcPr>
                </a:tc>
                <a:tc>
                  <a:txBody>
                    <a:bodyPr/>
                    <a:lstStyle/>
                    <a:p>
                      <a:pPr algn="ctr" fontAlgn="ctr"/>
                      <a:r>
                        <a:rPr lang="ru-KZ" sz="1000" b="0" i="0" u="none" strike="noStrike" cap="none" dirty="0">
                          <a:solidFill>
                            <a:schemeClr val="bg1"/>
                          </a:solidFill>
                          <a:effectLst/>
                          <a:latin typeface="Arial Narrow" panose="020B0606020202030204" pitchFamily="34" charset="0"/>
                          <a:ea typeface="+mn-ea"/>
                          <a:cs typeface="+mn-cs"/>
                          <a:sym typeface="Arial"/>
                        </a:rPr>
                        <a:t>28 148</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solidFill>
                      <a:schemeClr val="tx1">
                        <a:lumMod val="50000"/>
                        <a:lumOff val="50000"/>
                      </a:schemeClr>
                    </a:solidFill>
                  </a:tcPr>
                </a:tc>
                <a:tc>
                  <a:txBody>
                    <a:bodyPr/>
                    <a:lstStyle/>
                    <a:p>
                      <a:pPr algn="ctr" fontAlgn="ctr"/>
                      <a:r>
                        <a:rPr lang="ru-KZ" sz="1000" b="0" i="0" u="none" strike="noStrike" cap="none">
                          <a:solidFill>
                            <a:srgbClr val="000000"/>
                          </a:solidFill>
                          <a:effectLst/>
                          <a:latin typeface="Arial Narrow" panose="020B0606020202030204" pitchFamily="34" charset="0"/>
                          <a:ea typeface="+mn-ea"/>
                          <a:cs typeface="+mn-cs"/>
                          <a:sym typeface="Arial"/>
                        </a:rPr>
                        <a:t>36 773</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solidFill>
                      <a:srgbClr val="007F76">
                        <a:alpha val="50000"/>
                      </a:srgbClr>
                    </a:solidFill>
                  </a:tcPr>
                </a:tc>
                <a:tc>
                  <a:txBody>
                    <a:bodyPr/>
                    <a:lstStyle/>
                    <a:p>
                      <a:pPr algn="ctr" fontAlgn="ctr"/>
                      <a:r>
                        <a:rPr lang="ru-KZ" sz="1000" b="0" i="0" u="none" strike="noStrike" cap="none" dirty="0">
                          <a:solidFill>
                            <a:srgbClr val="000000"/>
                          </a:solidFill>
                          <a:effectLst/>
                          <a:latin typeface="Arial Narrow" panose="020B0606020202030204" pitchFamily="34" charset="0"/>
                          <a:ea typeface="+mn-ea"/>
                          <a:cs typeface="+mn-cs"/>
                          <a:sym typeface="Arial"/>
                        </a:rPr>
                        <a:t>45 852</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solidFill>
                      <a:srgbClr val="007F76">
                        <a:alpha val="50000"/>
                      </a:srgbClr>
                    </a:solidFill>
                  </a:tcPr>
                </a:tc>
                <a:tc>
                  <a:txBody>
                    <a:bodyPr/>
                    <a:lstStyle/>
                    <a:p>
                      <a:pPr algn="ctr" fontAlgn="ctr"/>
                      <a:r>
                        <a:rPr lang="ru-KZ" sz="1000" b="0" i="0" u="none" strike="noStrike" cap="none" dirty="0">
                          <a:solidFill>
                            <a:srgbClr val="000000"/>
                          </a:solidFill>
                          <a:effectLst/>
                          <a:latin typeface="Arial Narrow" panose="020B0606020202030204" pitchFamily="34" charset="0"/>
                          <a:ea typeface="+mn-ea"/>
                          <a:cs typeface="+mn-cs"/>
                          <a:sym typeface="Arial"/>
                        </a:rPr>
                        <a:t>45 723</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solidFill>
                      <a:srgbClr val="007F76">
                        <a:alpha val="50000"/>
                      </a:srgbClr>
                    </a:solidFill>
                  </a:tcPr>
                </a:tc>
                <a:tc>
                  <a:txBody>
                    <a:bodyPr/>
                    <a:lstStyle/>
                    <a:p>
                      <a:pPr algn="ctr" rtl="0" fontAlgn="ctr"/>
                      <a:r>
                        <a:rPr lang="ru-KZ" sz="1000" b="1" i="0" u="none" strike="noStrike">
                          <a:solidFill>
                            <a:srgbClr val="FFFFFF"/>
                          </a:solidFill>
                          <a:effectLst/>
                          <a:latin typeface="Arial Narrow" panose="020B0606020202030204" pitchFamily="34" charset="0"/>
                        </a:rPr>
                        <a:t>156 496</a:t>
                      </a:r>
                    </a:p>
                  </a:txBody>
                  <a:tcPr marL="9525" marR="9525" marT="9525" marB="0" anchor="ctr">
                    <a:lnL w="6350" cap="flat" cmpd="sng" algn="ctr">
                      <a:solidFill>
                        <a:schemeClr val="tx1"/>
                      </a:solidFill>
                      <a:prstDash val="sysDot"/>
                      <a:round/>
                      <a:headEnd type="none" w="med" len="med"/>
                      <a:tailEnd type="none" w="med" len="med"/>
                    </a:lnL>
                    <a:lnR w="12700" cap="flat" cmpd="sng" algn="ctr">
                      <a:solidFill>
                        <a:schemeClr val="tx1"/>
                      </a:solidFill>
                      <a:prstDash val="solid"/>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solidFill>
                      <a:srgbClr val="007F76">
                        <a:alpha val="80000"/>
                      </a:srgbClr>
                    </a:solidFill>
                  </a:tcPr>
                </a:tc>
                <a:tc>
                  <a:txBody>
                    <a:bodyPr/>
                    <a:lstStyle/>
                    <a:p>
                      <a:pPr algn="ctr" fontAlgn="ctr"/>
                      <a:r>
                        <a:rPr lang="ru-KZ" sz="1000" b="0" i="0" u="none" strike="noStrike" cap="none" dirty="0">
                          <a:solidFill>
                            <a:schemeClr val="bg1"/>
                          </a:solidFill>
                          <a:effectLst/>
                          <a:latin typeface="Arial Narrow" panose="020B0606020202030204" pitchFamily="34" charset="0"/>
                          <a:ea typeface="+mn-ea"/>
                          <a:cs typeface="+mn-cs"/>
                          <a:sym typeface="Arial"/>
                        </a:rPr>
                        <a:t>28 148</a:t>
                      </a:r>
                    </a:p>
                  </a:txBody>
                  <a:tcPr marL="9525" marR="9525" marT="9525" marB="0" anchor="ctr">
                    <a:lnL w="12700" cap="flat" cmpd="sng" algn="ctr">
                      <a:solidFill>
                        <a:schemeClr val="tx1"/>
                      </a:solidFill>
                      <a:prstDash val="solid"/>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solidFill>
                      <a:schemeClr val="tx1">
                        <a:lumMod val="50000"/>
                        <a:lumOff val="50000"/>
                      </a:schemeClr>
                    </a:solidFill>
                  </a:tcPr>
                </a:tc>
                <a:tc>
                  <a:txBody>
                    <a:bodyPr/>
                    <a:lstStyle/>
                    <a:p>
                      <a:pPr algn="ctr" fontAlgn="ctr"/>
                      <a:r>
                        <a:rPr lang="ru-KZ" sz="1000" b="0" i="0" u="none" strike="noStrike" cap="none">
                          <a:solidFill>
                            <a:srgbClr val="000000"/>
                          </a:solidFill>
                          <a:effectLst/>
                          <a:latin typeface="Arial Narrow" panose="020B0606020202030204" pitchFamily="34" charset="0"/>
                          <a:ea typeface="+mn-ea"/>
                          <a:cs typeface="+mn-cs"/>
                          <a:sym typeface="Arial"/>
                        </a:rPr>
                        <a:t>39 420</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solidFill>
                      <a:schemeClr val="accent3">
                        <a:lumMod val="50000"/>
                        <a:alpha val="50000"/>
                      </a:schemeClr>
                    </a:solidFill>
                  </a:tcPr>
                </a:tc>
                <a:tc>
                  <a:txBody>
                    <a:bodyPr/>
                    <a:lstStyle/>
                    <a:p>
                      <a:pPr algn="ctr" fontAlgn="ctr"/>
                      <a:r>
                        <a:rPr lang="ru-KZ" sz="1000" b="0" i="0" u="none" strike="noStrike" cap="none" dirty="0">
                          <a:solidFill>
                            <a:srgbClr val="000000"/>
                          </a:solidFill>
                          <a:effectLst/>
                          <a:latin typeface="Arial Narrow" panose="020B0606020202030204" pitchFamily="34" charset="0"/>
                          <a:ea typeface="+mn-ea"/>
                          <a:cs typeface="+mn-cs"/>
                          <a:sym typeface="Arial"/>
                        </a:rPr>
                        <a:t>48 653</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solidFill>
                      <a:schemeClr val="accent3">
                        <a:lumMod val="50000"/>
                        <a:alpha val="50000"/>
                      </a:schemeClr>
                    </a:solidFill>
                  </a:tcPr>
                </a:tc>
                <a:tc>
                  <a:txBody>
                    <a:bodyPr/>
                    <a:lstStyle/>
                    <a:p>
                      <a:pPr algn="ctr" fontAlgn="ctr"/>
                      <a:r>
                        <a:rPr lang="ru-KZ" sz="1000" b="0" i="0" u="none" strike="noStrike" cap="none">
                          <a:solidFill>
                            <a:srgbClr val="000000"/>
                          </a:solidFill>
                          <a:effectLst/>
                          <a:latin typeface="Arial Narrow" panose="020B0606020202030204" pitchFamily="34" charset="0"/>
                          <a:ea typeface="+mn-ea"/>
                          <a:cs typeface="+mn-cs"/>
                          <a:sym typeface="Arial"/>
                        </a:rPr>
                        <a:t>48 258</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solidFill>
                      <a:schemeClr val="accent3">
                        <a:lumMod val="50000"/>
                        <a:alpha val="50000"/>
                      </a:schemeClr>
                    </a:solidFill>
                  </a:tcPr>
                </a:tc>
                <a:tc>
                  <a:txBody>
                    <a:bodyPr/>
                    <a:lstStyle/>
                    <a:p>
                      <a:pPr algn="ctr" rtl="0" fontAlgn="ctr"/>
                      <a:r>
                        <a:rPr lang="ru-KZ" sz="1000" b="1" i="0" u="none" strike="noStrike">
                          <a:solidFill>
                            <a:srgbClr val="FFFFFF"/>
                          </a:solidFill>
                          <a:effectLst/>
                          <a:latin typeface="Arial Narrow" panose="020B0606020202030204" pitchFamily="34" charset="0"/>
                        </a:rPr>
                        <a:t>164 479</a:t>
                      </a:r>
                    </a:p>
                  </a:txBody>
                  <a:tcPr marL="9525" marR="9525" marT="9525" marB="0" anchor="ctr">
                    <a:lnL w="6350" cap="flat" cmpd="sng" algn="ctr">
                      <a:solidFill>
                        <a:schemeClr val="tx1"/>
                      </a:solidFill>
                      <a:prstDash val="sysDot"/>
                      <a:round/>
                      <a:headEnd type="none" w="med" len="med"/>
                      <a:tailEnd type="none" w="med" len="med"/>
                    </a:lnL>
                    <a:lnR w="12700" cap="flat" cmpd="sng" algn="ctr">
                      <a:solidFill>
                        <a:schemeClr val="tx1"/>
                      </a:solidFill>
                      <a:prstDash val="solid"/>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solidFill>
                      <a:schemeClr val="accent3">
                        <a:lumMod val="50000"/>
                        <a:alpha val="80000"/>
                      </a:schemeClr>
                    </a:solidFill>
                  </a:tcPr>
                </a:tc>
                <a:tc>
                  <a:txBody>
                    <a:bodyPr/>
                    <a:lstStyle/>
                    <a:p>
                      <a:pPr algn="ctr" fontAlgn="ctr"/>
                      <a:r>
                        <a:rPr lang="ru-KZ" sz="1000" b="0" i="0" u="none" strike="noStrike" cap="none" dirty="0">
                          <a:solidFill>
                            <a:schemeClr val="bg1"/>
                          </a:solidFill>
                          <a:effectLst/>
                          <a:latin typeface="Arial Narrow" panose="020B0606020202030204" pitchFamily="34" charset="0"/>
                          <a:ea typeface="+mn-ea"/>
                          <a:cs typeface="+mn-cs"/>
                          <a:sym typeface="Arial"/>
                        </a:rPr>
                        <a:t>28 148</a:t>
                      </a:r>
                    </a:p>
                  </a:txBody>
                  <a:tcPr marL="9525" marR="9525" marT="9525" marB="0" anchor="ctr">
                    <a:lnL w="12700" cap="flat" cmpd="sng" algn="ctr">
                      <a:solidFill>
                        <a:schemeClr val="tx1"/>
                      </a:solidFill>
                      <a:prstDash val="solid"/>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solidFill>
                      <a:schemeClr val="tx1">
                        <a:lumMod val="50000"/>
                        <a:lumOff val="50000"/>
                      </a:schemeClr>
                    </a:solidFill>
                  </a:tcPr>
                </a:tc>
                <a:tc>
                  <a:txBody>
                    <a:bodyPr/>
                    <a:lstStyle/>
                    <a:p>
                      <a:pPr algn="ctr" fontAlgn="ctr"/>
                      <a:r>
                        <a:rPr lang="ru-KZ" sz="1000" b="0" i="0" u="none" strike="noStrike" cap="none" dirty="0">
                          <a:solidFill>
                            <a:srgbClr val="000000"/>
                          </a:solidFill>
                          <a:effectLst/>
                          <a:latin typeface="Arial Narrow" panose="020B0606020202030204" pitchFamily="34" charset="0"/>
                          <a:ea typeface="+mn-ea"/>
                          <a:cs typeface="+mn-cs"/>
                          <a:sym typeface="Arial"/>
                        </a:rPr>
                        <a:t>34 274</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solidFill>
                      <a:schemeClr val="accent6">
                        <a:lumMod val="50000"/>
                        <a:alpha val="50000"/>
                      </a:schemeClr>
                    </a:solidFill>
                  </a:tcPr>
                </a:tc>
                <a:tc>
                  <a:txBody>
                    <a:bodyPr/>
                    <a:lstStyle/>
                    <a:p>
                      <a:pPr algn="ctr" fontAlgn="ctr"/>
                      <a:r>
                        <a:rPr lang="ru-KZ" sz="1000" b="0" i="0" u="none" strike="noStrike" cap="none" dirty="0">
                          <a:solidFill>
                            <a:srgbClr val="000000"/>
                          </a:solidFill>
                          <a:effectLst/>
                          <a:latin typeface="Arial Narrow" panose="020B0606020202030204" pitchFamily="34" charset="0"/>
                          <a:ea typeface="+mn-ea"/>
                          <a:cs typeface="+mn-cs"/>
                          <a:sym typeface="Arial"/>
                        </a:rPr>
                        <a:t>44 111</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solidFill>
                      <a:schemeClr val="accent6">
                        <a:lumMod val="50000"/>
                        <a:alpha val="50000"/>
                      </a:schemeClr>
                    </a:solidFill>
                  </a:tcPr>
                </a:tc>
                <a:tc>
                  <a:txBody>
                    <a:bodyPr/>
                    <a:lstStyle/>
                    <a:p>
                      <a:pPr algn="ctr" fontAlgn="ctr"/>
                      <a:r>
                        <a:rPr lang="ru-KZ" sz="1000" b="0" i="0" u="none" strike="noStrike" cap="none" dirty="0">
                          <a:solidFill>
                            <a:srgbClr val="000000"/>
                          </a:solidFill>
                          <a:effectLst/>
                          <a:latin typeface="Arial Narrow" panose="020B0606020202030204" pitchFamily="34" charset="0"/>
                          <a:ea typeface="+mn-ea"/>
                          <a:cs typeface="+mn-cs"/>
                          <a:sym typeface="Arial"/>
                        </a:rPr>
                        <a:t>43 215</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solidFill>
                      <a:schemeClr val="accent6">
                        <a:lumMod val="50000"/>
                        <a:alpha val="50000"/>
                      </a:schemeClr>
                    </a:solidFill>
                  </a:tcPr>
                </a:tc>
                <a:tc>
                  <a:txBody>
                    <a:bodyPr/>
                    <a:lstStyle/>
                    <a:p>
                      <a:pPr algn="ctr" rtl="0" fontAlgn="ctr"/>
                      <a:r>
                        <a:rPr lang="ru-KZ" sz="1000" b="1" i="0" u="none" strike="noStrike">
                          <a:solidFill>
                            <a:srgbClr val="FFFFFF"/>
                          </a:solidFill>
                          <a:effectLst/>
                          <a:latin typeface="Arial Narrow" panose="020B0606020202030204" pitchFamily="34" charset="0"/>
                        </a:rPr>
                        <a:t>149 748</a:t>
                      </a:r>
                    </a:p>
                  </a:txBody>
                  <a:tcPr marL="9525" marR="9525" marT="9525" marB="0" anchor="ctr">
                    <a:lnL w="6350" cap="flat" cmpd="sng" algn="ctr">
                      <a:solidFill>
                        <a:schemeClr val="tx1"/>
                      </a:solidFill>
                      <a:prstDash val="sysDot"/>
                      <a:round/>
                      <a:headEnd type="none" w="med" len="med"/>
                      <a:tailEnd type="none" w="med" len="med"/>
                    </a:lnL>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solidFill>
                      <a:schemeClr val="accent6">
                        <a:lumMod val="50000"/>
                        <a:alpha val="80000"/>
                      </a:schemeClr>
                    </a:solidFill>
                  </a:tcPr>
                </a:tc>
                <a:extLst>
                  <a:ext uri="{0D108BD9-81ED-4DB2-BD59-A6C34878D82A}">
                    <a16:rowId xmlns:a16="http://schemas.microsoft.com/office/drawing/2014/main" val="3033135677"/>
                  </a:ext>
                </a:extLst>
              </a:tr>
              <a:tr h="466379">
                <a:tc>
                  <a:txBody>
                    <a:bodyPr/>
                    <a:lstStyle/>
                    <a:p>
                      <a:pPr marL="72000" algn="l" fontAlgn="b"/>
                      <a:r>
                        <a:rPr lang="ru-RU" sz="1050" kern="1200" dirty="0">
                          <a:solidFill>
                            <a:srgbClr val="000000"/>
                          </a:solidFill>
                          <a:effectLst/>
                          <a:latin typeface="Arial" panose="020B0604020202020204" pitchFamily="34" charset="0"/>
                          <a:ea typeface="Calibri" panose="020F0502020204030204" pitchFamily="34" charset="0"/>
                          <a:cs typeface="Arial" panose="020B0604020202020204" pitchFamily="34" charset="0"/>
                        </a:rPr>
                        <a:t>ӨНДІРІСТІК ЖАБДЫҚ ОПЕРАТОРЛАРЫ, ҚҰРАСТЫРУШЫЛАРЫ ЖӘНЕ ЖҮРГІЗУШІЛЕРІ</a:t>
                      </a:r>
                    </a:p>
                  </a:txBody>
                  <a:tcPr marL="9525" marR="9525" marT="9525" marB="0" anchor="ctr">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solidFill>
                      <a:schemeClr val="bg1">
                        <a:lumMod val="95000"/>
                      </a:schemeClr>
                    </a:solidFill>
                  </a:tcPr>
                </a:tc>
                <a:tc>
                  <a:txBody>
                    <a:bodyPr/>
                    <a:lstStyle/>
                    <a:p>
                      <a:pPr algn="ctr" fontAlgn="ctr"/>
                      <a:r>
                        <a:rPr lang="ru-KZ" sz="1000" b="0" i="0" u="none" strike="noStrike" cap="none" dirty="0">
                          <a:solidFill>
                            <a:schemeClr val="bg1"/>
                          </a:solidFill>
                          <a:effectLst/>
                          <a:latin typeface="Arial Narrow" panose="020B0606020202030204" pitchFamily="34" charset="0"/>
                          <a:ea typeface="+mn-ea"/>
                          <a:cs typeface="+mn-cs"/>
                          <a:sym typeface="Arial"/>
                        </a:rPr>
                        <a:t>21 591</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solidFill>
                      <a:schemeClr val="tx1">
                        <a:lumMod val="50000"/>
                        <a:lumOff val="50000"/>
                      </a:schemeClr>
                    </a:solidFill>
                  </a:tcPr>
                </a:tc>
                <a:tc>
                  <a:txBody>
                    <a:bodyPr/>
                    <a:lstStyle/>
                    <a:p>
                      <a:pPr algn="ctr" fontAlgn="ctr"/>
                      <a:r>
                        <a:rPr lang="ru-KZ" sz="1000" b="0" i="0" u="none" strike="noStrike" cap="none">
                          <a:solidFill>
                            <a:srgbClr val="000000"/>
                          </a:solidFill>
                          <a:effectLst/>
                          <a:latin typeface="Arial Narrow" panose="020B0606020202030204" pitchFamily="34" charset="0"/>
                          <a:ea typeface="+mn-ea"/>
                          <a:cs typeface="+mn-cs"/>
                          <a:sym typeface="Arial"/>
                        </a:rPr>
                        <a:t>24 775</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solidFill>
                      <a:srgbClr val="007F76">
                        <a:alpha val="50000"/>
                      </a:srgbClr>
                    </a:solidFill>
                  </a:tcPr>
                </a:tc>
                <a:tc>
                  <a:txBody>
                    <a:bodyPr/>
                    <a:lstStyle/>
                    <a:p>
                      <a:pPr algn="ctr" fontAlgn="ctr"/>
                      <a:r>
                        <a:rPr lang="ru-KZ" sz="1000" b="0" i="0" u="none" strike="noStrike" cap="none">
                          <a:solidFill>
                            <a:srgbClr val="000000"/>
                          </a:solidFill>
                          <a:effectLst/>
                          <a:latin typeface="Arial Narrow" panose="020B0606020202030204" pitchFamily="34" charset="0"/>
                          <a:ea typeface="+mn-ea"/>
                          <a:cs typeface="+mn-cs"/>
                          <a:sym typeface="Arial"/>
                        </a:rPr>
                        <a:t>30 480</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solidFill>
                      <a:srgbClr val="007F76">
                        <a:alpha val="50000"/>
                      </a:srgbClr>
                    </a:solidFill>
                  </a:tcPr>
                </a:tc>
                <a:tc>
                  <a:txBody>
                    <a:bodyPr/>
                    <a:lstStyle/>
                    <a:p>
                      <a:pPr algn="ctr" fontAlgn="ctr"/>
                      <a:r>
                        <a:rPr lang="ru-KZ" sz="1000" b="0" i="0" u="none" strike="noStrike" cap="none" dirty="0">
                          <a:solidFill>
                            <a:srgbClr val="000000"/>
                          </a:solidFill>
                          <a:effectLst/>
                          <a:latin typeface="Arial Narrow" panose="020B0606020202030204" pitchFamily="34" charset="0"/>
                          <a:ea typeface="+mn-ea"/>
                          <a:cs typeface="+mn-cs"/>
                          <a:sym typeface="Arial"/>
                        </a:rPr>
                        <a:t>29 793</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solidFill>
                      <a:srgbClr val="007F76">
                        <a:alpha val="50000"/>
                      </a:srgbClr>
                    </a:solidFill>
                  </a:tcPr>
                </a:tc>
                <a:tc>
                  <a:txBody>
                    <a:bodyPr/>
                    <a:lstStyle/>
                    <a:p>
                      <a:pPr algn="ctr" rtl="0" fontAlgn="ctr"/>
                      <a:r>
                        <a:rPr lang="ru-KZ" sz="1000" b="1" i="0" u="none" strike="noStrike">
                          <a:solidFill>
                            <a:srgbClr val="FFFFFF"/>
                          </a:solidFill>
                          <a:effectLst/>
                          <a:latin typeface="Arial Narrow" panose="020B0606020202030204" pitchFamily="34" charset="0"/>
                        </a:rPr>
                        <a:t>106 639</a:t>
                      </a:r>
                    </a:p>
                  </a:txBody>
                  <a:tcPr marL="9525" marR="9525" marT="9525" marB="0" anchor="ctr">
                    <a:lnL w="6350" cap="flat" cmpd="sng" algn="ctr">
                      <a:solidFill>
                        <a:schemeClr val="tx1"/>
                      </a:solidFill>
                      <a:prstDash val="sysDot"/>
                      <a:round/>
                      <a:headEnd type="none" w="med" len="med"/>
                      <a:tailEnd type="none" w="med" len="med"/>
                    </a:lnL>
                    <a:lnR w="12700" cap="flat" cmpd="sng" algn="ctr">
                      <a:solidFill>
                        <a:schemeClr val="tx1"/>
                      </a:solidFill>
                      <a:prstDash val="solid"/>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solidFill>
                      <a:srgbClr val="007F76">
                        <a:alpha val="80000"/>
                      </a:srgbClr>
                    </a:solidFill>
                  </a:tcPr>
                </a:tc>
                <a:tc>
                  <a:txBody>
                    <a:bodyPr/>
                    <a:lstStyle/>
                    <a:p>
                      <a:pPr algn="ctr" fontAlgn="ctr"/>
                      <a:r>
                        <a:rPr lang="ru-KZ" sz="1000" b="0" i="0" u="none" strike="noStrike" cap="none" dirty="0">
                          <a:solidFill>
                            <a:schemeClr val="bg1"/>
                          </a:solidFill>
                          <a:effectLst/>
                          <a:latin typeface="Arial Narrow" panose="020B0606020202030204" pitchFamily="34" charset="0"/>
                          <a:ea typeface="+mn-ea"/>
                          <a:cs typeface="+mn-cs"/>
                          <a:sym typeface="Arial"/>
                        </a:rPr>
                        <a:t>21 591</a:t>
                      </a:r>
                    </a:p>
                  </a:txBody>
                  <a:tcPr marL="9525" marR="9525" marT="9525" marB="0" anchor="ctr">
                    <a:lnL w="12700" cap="flat" cmpd="sng" algn="ctr">
                      <a:solidFill>
                        <a:schemeClr val="tx1"/>
                      </a:solidFill>
                      <a:prstDash val="solid"/>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solidFill>
                      <a:schemeClr val="tx1">
                        <a:lumMod val="50000"/>
                        <a:lumOff val="50000"/>
                      </a:schemeClr>
                    </a:solidFill>
                  </a:tcPr>
                </a:tc>
                <a:tc>
                  <a:txBody>
                    <a:bodyPr/>
                    <a:lstStyle/>
                    <a:p>
                      <a:pPr algn="ctr" fontAlgn="ctr"/>
                      <a:r>
                        <a:rPr lang="ru-KZ" sz="1000" b="0" i="0" u="none" strike="noStrike" cap="none">
                          <a:solidFill>
                            <a:srgbClr val="000000"/>
                          </a:solidFill>
                          <a:effectLst/>
                          <a:latin typeface="Arial Narrow" panose="020B0606020202030204" pitchFamily="34" charset="0"/>
                          <a:ea typeface="+mn-ea"/>
                          <a:cs typeface="+mn-cs"/>
                          <a:sym typeface="Arial"/>
                        </a:rPr>
                        <a:t>25 594</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solidFill>
                      <a:schemeClr val="accent3">
                        <a:lumMod val="50000"/>
                        <a:alpha val="50000"/>
                      </a:schemeClr>
                    </a:solidFill>
                  </a:tcPr>
                </a:tc>
                <a:tc>
                  <a:txBody>
                    <a:bodyPr/>
                    <a:lstStyle/>
                    <a:p>
                      <a:pPr algn="ctr" fontAlgn="ctr"/>
                      <a:r>
                        <a:rPr lang="ru-KZ" sz="1000" b="0" i="0" u="none" strike="noStrike" cap="none" dirty="0">
                          <a:solidFill>
                            <a:srgbClr val="000000"/>
                          </a:solidFill>
                          <a:effectLst/>
                          <a:latin typeface="Arial Narrow" panose="020B0606020202030204" pitchFamily="34" charset="0"/>
                          <a:ea typeface="+mn-ea"/>
                          <a:cs typeface="+mn-cs"/>
                          <a:sym typeface="Arial"/>
                        </a:rPr>
                        <a:t>31 582</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solidFill>
                      <a:schemeClr val="accent3">
                        <a:lumMod val="50000"/>
                        <a:alpha val="50000"/>
                      </a:schemeClr>
                    </a:solidFill>
                  </a:tcPr>
                </a:tc>
                <a:tc>
                  <a:txBody>
                    <a:bodyPr/>
                    <a:lstStyle/>
                    <a:p>
                      <a:pPr algn="ctr" fontAlgn="ctr"/>
                      <a:r>
                        <a:rPr lang="ru-KZ" sz="1000" b="0" i="0" u="none" strike="noStrike" cap="none" dirty="0">
                          <a:solidFill>
                            <a:srgbClr val="000000"/>
                          </a:solidFill>
                          <a:effectLst/>
                          <a:latin typeface="Arial Narrow" panose="020B0606020202030204" pitchFamily="34" charset="0"/>
                          <a:ea typeface="+mn-ea"/>
                          <a:cs typeface="+mn-cs"/>
                          <a:sym typeface="Arial"/>
                        </a:rPr>
                        <a:t>31 253</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solidFill>
                      <a:schemeClr val="accent3">
                        <a:lumMod val="50000"/>
                        <a:alpha val="50000"/>
                      </a:schemeClr>
                    </a:solidFill>
                  </a:tcPr>
                </a:tc>
                <a:tc>
                  <a:txBody>
                    <a:bodyPr/>
                    <a:lstStyle/>
                    <a:p>
                      <a:pPr algn="ctr" rtl="0" fontAlgn="ctr"/>
                      <a:r>
                        <a:rPr lang="ru-KZ" sz="1000" b="1" i="0" u="none" strike="noStrike">
                          <a:solidFill>
                            <a:srgbClr val="FFFFFF"/>
                          </a:solidFill>
                          <a:effectLst/>
                          <a:latin typeface="Arial Narrow" panose="020B0606020202030204" pitchFamily="34" charset="0"/>
                        </a:rPr>
                        <a:t>110 020</a:t>
                      </a:r>
                    </a:p>
                  </a:txBody>
                  <a:tcPr marL="9525" marR="9525" marT="9525" marB="0" anchor="ctr">
                    <a:lnL w="6350" cap="flat" cmpd="sng" algn="ctr">
                      <a:solidFill>
                        <a:schemeClr val="tx1"/>
                      </a:solidFill>
                      <a:prstDash val="sysDot"/>
                      <a:round/>
                      <a:headEnd type="none" w="med" len="med"/>
                      <a:tailEnd type="none" w="med" len="med"/>
                    </a:lnL>
                    <a:lnR w="12700" cap="flat" cmpd="sng" algn="ctr">
                      <a:solidFill>
                        <a:schemeClr val="tx1"/>
                      </a:solidFill>
                      <a:prstDash val="solid"/>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solidFill>
                      <a:schemeClr val="accent3">
                        <a:lumMod val="50000"/>
                        <a:alpha val="80000"/>
                      </a:schemeClr>
                    </a:solidFill>
                  </a:tcPr>
                </a:tc>
                <a:tc>
                  <a:txBody>
                    <a:bodyPr/>
                    <a:lstStyle/>
                    <a:p>
                      <a:pPr algn="ctr" fontAlgn="ctr"/>
                      <a:r>
                        <a:rPr lang="ru-KZ" sz="1000" b="0" i="0" u="none" strike="noStrike" cap="none" dirty="0">
                          <a:solidFill>
                            <a:schemeClr val="bg1"/>
                          </a:solidFill>
                          <a:effectLst/>
                          <a:latin typeface="Arial Narrow" panose="020B0606020202030204" pitchFamily="34" charset="0"/>
                          <a:ea typeface="+mn-ea"/>
                          <a:cs typeface="+mn-cs"/>
                          <a:sym typeface="Arial"/>
                        </a:rPr>
                        <a:t>21 591</a:t>
                      </a:r>
                    </a:p>
                  </a:txBody>
                  <a:tcPr marL="9525" marR="9525" marT="9525" marB="0" anchor="ctr">
                    <a:lnL w="12700" cap="flat" cmpd="sng" algn="ctr">
                      <a:solidFill>
                        <a:schemeClr val="tx1"/>
                      </a:solidFill>
                      <a:prstDash val="solid"/>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solidFill>
                      <a:schemeClr val="tx1">
                        <a:lumMod val="50000"/>
                        <a:lumOff val="50000"/>
                      </a:schemeClr>
                    </a:solidFill>
                  </a:tcPr>
                </a:tc>
                <a:tc>
                  <a:txBody>
                    <a:bodyPr/>
                    <a:lstStyle/>
                    <a:p>
                      <a:pPr algn="ctr" fontAlgn="ctr"/>
                      <a:r>
                        <a:rPr lang="ru-KZ" sz="1000" b="0" i="0" u="none" strike="noStrike" cap="none">
                          <a:solidFill>
                            <a:srgbClr val="000000"/>
                          </a:solidFill>
                          <a:effectLst/>
                          <a:latin typeface="Arial Narrow" panose="020B0606020202030204" pitchFamily="34" charset="0"/>
                          <a:ea typeface="+mn-ea"/>
                          <a:cs typeface="+mn-cs"/>
                          <a:sym typeface="Arial"/>
                        </a:rPr>
                        <a:t>23 590</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solidFill>
                      <a:schemeClr val="accent6">
                        <a:lumMod val="50000"/>
                        <a:alpha val="50000"/>
                      </a:schemeClr>
                    </a:solidFill>
                  </a:tcPr>
                </a:tc>
                <a:tc>
                  <a:txBody>
                    <a:bodyPr/>
                    <a:lstStyle/>
                    <a:p>
                      <a:pPr algn="ctr" fontAlgn="ctr"/>
                      <a:r>
                        <a:rPr lang="ru-KZ" sz="1000" b="0" i="0" u="none" strike="noStrike" cap="none">
                          <a:solidFill>
                            <a:srgbClr val="000000"/>
                          </a:solidFill>
                          <a:effectLst/>
                          <a:latin typeface="Arial Narrow" panose="020B0606020202030204" pitchFamily="34" charset="0"/>
                          <a:ea typeface="+mn-ea"/>
                          <a:cs typeface="+mn-cs"/>
                          <a:sym typeface="Arial"/>
                        </a:rPr>
                        <a:t>29 673</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solidFill>
                      <a:schemeClr val="accent6">
                        <a:lumMod val="50000"/>
                        <a:alpha val="50000"/>
                      </a:schemeClr>
                    </a:solidFill>
                  </a:tcPr>
                </a:tc>
                <a:tc>
                  <a:txBody>
                    <a:bodyPr/>
                    <a:lstStyle/>
                    <a:p>
                      <a:pPr algn="ctr" fontAlgn="ctr"/>
                      <a:r>
                        <a:rPr lang="ru-KZ" sz="1000" b="0" i="0" u="none" strike="noStrike" cap="none" dirty="0">
                          <a:solidFill>
                            <a:srgbClr val="000000"/>
                          </a:solidFill>
                          <a:effectLst/>
                          <a:latin typeface="Arial Narrow" panose="020B0606020202030204" pitchFamily="34" charset="0"/>
                          <a:ea typeface="+mn-ea"/>
                          <a:cs typeface="+mn-cs"/>
                          <a:sym typeface="Arial"/>
                        </a:rPr>
                        <a:t>29 162</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solidFill>
                      <a:schemeClr val="accent6">
                        <a:lumMod val="50000"/>
                        <a:alpha val="50000"/>
                      </a:schemeClr>
                    </a:solidFill>
                  </a:tcPr>
                </a:tc>
                <a:tc>
                  <a:txBody>
                    <a:bodyPr/>
                    <a:lstStyle/>
                    <a:p>
                      <a:pPr algn="ctr" rtl="0" fontAlgn="ctr"/>
                      <a:r>
                        <a:rPr lang="ru-KZ" sz="1000" b="1" i="0" u="none" strike="noStrike">
                          <a:solidFill>
                            <a:srgbClr val="FFFFFF"/>
                          </a:solidFill>
                          <a:effectLst/>
                          <a:latin typeface="Arial Narrow" panose="020B0606020202030204" pitchFamily="34" charset="0"/>
                        </a:rPr>
                        <a:t>104 016</a:t>
                      </a:r>
                    </a:p>
                  </a:txBody>
                  <a:tcPr marL="9525" marR="9525" marT="9525" marB="0" anchor="ctr">
                    <a:lnL w="6350" cap="flat" cmpd="sng" algn="ctr">
                      <a:solidFill>
                        <a:schemeClr val="tx1"/>
                      </a:solidFill>
                      <a:prstDash val="sysDot"/>
                      <a:round/>
                      <a:headEnd type="none" w="med" len="med"/>
                      <a:tailEnd type="none" w="med" len="med"/>
                    </a:lnL>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solidFill>
                      <a:schemeClr val="accent6">
                        <a:lumMod val="50000"/>
                        <a:alpha val="80000"/>
                      </a:schemeClr>
                    </a:solidFill>
                  </a:tcPr>
                </a:tc>
                <a:extLst>
                  <a:ext uri="{0D108BD9-81ED-4DB2-BD59-A6C34878D82A}">
                    <a16:rowId xmlns:a16="http://schemas.microsoft.com/office/drawing/2014/main" val="3877348172"/>
                  </a:ext>
                </a:extLst>
              </a:tr>
              <a:tr h="466379">
                <a:tc>
                  <a:txBody>
                    <a:bodyPr/>
                    <a:lstStyle/>
                    <a:p>
                      <a:pPr marL="72000" algn="l" fontAlgn="b"/>
                      <a:r>
                        <a:rPr lang="ru-RU" sz="1050" kern="1200" dirty="0">
                          <a:solidFill>
                            <a:srgbClr val="000000"/>
                          </a:solidFill>
                          <a:effectLst/>
                          <a:latin typeface="Arial" panose="020B0604020202020204" pitchFamily="34" charset="0"/>
                          <a:ea typeface="Calibri" panose="020F0502020204030204" pitchFamily="34" charset="0"/>
                          <a:cs typeface="Arial" panose="020B0604020202020204" pitchFamily="34" charset="0"/>
                        </a:rPr>
                        <a:t>БІЛІКТІЛІГІ ЖОҚ ЖҰМЫСШЫЛАР</a:t>
                      </a:r>
                    </a:p>
                  </a:txBody>
                  <a:tcPr marL="9525" marR="9525" marT="9525" marB="0" anchor="ctr">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noFill/>
                  </a:tcPr>
                </a:tc>
                <a:tc>
                  <a:txBody>
                    <a:bodyPr/>
                    <a:lstStyle/>
                    <a:p>
                      <a:pPr algn="ctr" fontAlgn="ctr"/>
                      <a:r>
                        <a:rPr lang="ru-KZ" sz="1000" b="0" i="0" u="none" strike="noStrike" cap="none" dirty="0">
                          <a:solidFill>
                            <a:schemeClr val="bg1"/>
                          </a:solidFill>
                          <a:effectLst/>
                          <a:latin typeface="Arial Narrow" panose="020B0606020202030204" pitchFamily="34" charset="0"/>
                          <a:ea typeface="+mn-ea"/>
                          <a:cs typeface="+mn-cs"/>
                          <a:sym typeface="Arial"/>
                        </a:rPr>
                        <a:t>49 416</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solidFill>
                      <a:schemeClr val="tx1">
                        <a:lumMod val="50000"/>
                        <a:lumOff val="50000"/>
                      </a:schemeClr>
                    </a:solidFill>
                  </a:tcPr>
                </a:tc>
                <a:tc>
                  <a:txBody>
                    <a:bodyPr/>
                    <a:lstStyle/>
                    <a:p>
                      <a:pPr algn="ctr" fontAlgn="ctr"/>
                      <a:r>
                        <a:rPr lang="ru-KZ" sz="1000" b="0" i="0" u="none" strike="noStrike" cap="none" dirty="0">
                          <a:solidFill>
                            <a:srgbClr val="000000"/>
                          </a:solidFill>
                          <a:effectLst/>
                          <a:latin typeface="Arial Narrow" panose="020B0606020202030204" pitchFamily="34" charset="0"/>
                          <a:ea typeface="+mn-ea"/>
                          <a:cs typeface="+mn-cs"/>
                          <a:sym typeface="Arial"/>
                        </a:rPr>
                        <a:t>57 769</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solidFill>
                      <a:srgbClr val="007F76">
                        <a:alpha val="50000"/>
                      </a:srgbClr>
                    </a:solidFill>
                  </a:tcPr>
                </a:tc>
                <a:tc>
                  <a:txBody>
                    <a:bodyPr/>
                    <a:lstStyle/>
                    <a:p>
                      <a:pPr algn="ctr" fontAlgn="ctr"/>
                      <a:r>
                        <a:rPr lang="ru-KZ" sz="1000" b="0" i="0" u="none" strike="noStrike" cap="none" dirty="0">
                          <a:solidFill>
                            <a:srgbClr val="000000"/>
                          </a:solidFill>
                          <a:effectLst/>
                          <a:latin typeface="Arial Narrow" panose="020B0606020202030204" pitchFamily="34" charset="0"/>
                          <a:ea typeface="+mn-ea"/>
                          <a:cs typeface="+mn-cs"/>
                          <a:sym typeface="Arial"/>
                        </a:rPr>
                        <a:t>91 328</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solidFill>
                      <a:srgbClr val="007F76">
                        <a:alpha val="50000"/>
                      </a:srgbClr>
                    </a:solidFill>
                  </a:tcPr>
                </a:tc>
                <a:tc>
                  <a:txBody>
                    <a:bodyPr/>
                    <a:lstStyle/>
                    <a:p>
                      <a:pPr algn="ctr" fontAlgn="ctr"/>
                      <a:r>
                        <a:rPr lang="ru-KZ" sz="1000" b="0" i="0" u="none" strike="noStrike" cap="none" dirty="0">
                          <a:solidFill>
                            <a:srgbClr val="000000"/>
                          </a:solidFill>
                          <a:effectLst/>
                          <a:latin typeface="Arial Narrow" panose="020B0606020202030204" pitchFamily="34" charset="0"/>
                          <a:ea typeface="+mn-ea"/>
                          <a:cs typeface="+mn-cs"/>
                          <a:sym typeface="Arial"/>
                        </a:rPr>
                        <a:t>99 134</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solidFill>
                      <a:srgbClr val="007F76">
                        <a:alpha val="50000"/>
                      </a:srgbClr>
                    </a:solidFill>
                  </a:tcPr>
                </a:tc>
                <a:tc>
                  <a:txBody>
                    <a:bodyPr/>
                    <a:lstStyle/>
                    <a:p>
                      <a:pPr algn="ctr" rtl="0" fontAlgn="ctr"/>
                      <a:r>
                        <a:rPr lang="ru-KZ" sz="1000" b="1" i="0" u="none" strike="noStrike" dirty="0">
                          <a:solidFill>
                            <a:srgbClr val="FFFFFF"/>
                          </a:solidFill>
                          <a:effectLst/>
                          <a:latin typeface="Arial Narrow" panose="020B0606020202030204" pitchFamily="34" charset="0"/>
                        </a:rPr>
                        <a:t>297 647</a:t>
                      </a:r>
                    </a:p>
                  </a:txBody>
                  <a:tcPr marL="9525" marR="9525" marT="9525" marB="0" anchor="ctr">
                    <a:lnL w="6350" cap="flat" cmpd="sng" algn="ctr">
                      <a:solidFill>
                        <a:schemeClr val="tx1"/>
                      </a:solidFill>
                      <a:prstDash val="sysDot"/>
                      <a:round/>
                      <a:headEnd type="none" w="med" len="med"/>
                      <a:tailEnd type="none" w="med" len="med"/>
                    </a:lnL>
                    <a:lnR w="12700" cap="flat" cmpd="sng" algn="ctr">
                      <a:solidFill>
                        <a:schemeClr val="tx1"/>
                      </a:solidFill>
                      <a:prstDash val="solid"/>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solidFill>
                      <a:srgbClr val="007F76">
                        <a:alpha val="80000"/>
                      </a:srgbClr>
                    </a:solidFill>
                  </a:tcPr>
                </a:tc>
                <a:tc>
                  <a:txBody>
                    <a:bodyPr/>
                    <a:lstStyle/>
                    <a:p>
                      <a:pPr algn="ctr" fontAlgn="ctr"/>
                      <a:r>
                        <a:rPr lang="ru-KZ" sz="1000" b="0" i="0" u="none" strike="noStrike" cap="none" dirty="0">
                          <a:solidFill>
                            <a:schemeClr val="bg1"/>
                          </a:solidFill>
                          <a:effectLst/>
                          <a:latin typeface="Arial Narrow" panose="020B0606020202030204" pitchFamily="34" charset="0"/>
                          <a:ea typeface="+mn-ea"/>
                          <a:cs typeface="+mn-cs"/>
                          <a:sym typeface="Arial"/>
                        </a:rPr>
                        <a:t>49 416</a:t>
                      </a:r>
                    </a:p>
                  </a:txBody>
                  <a:tcPr marL="9525" marR="9525" marT="9525" marB="0" anchor="ctr">
                    <a:lnL w="12700" cap="flat" cmpd="sng" algn="ctr">
                      <a:solidFill>
                        <a:schemeClr val="tx1"/>
                      </a:solidFill>
                      <a:prstDash val="solid"/>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solidFill>
                      <a:schemeClr val="tx1">
                        <a:lumMod val="50000"/>
                        <a:lumOff val="50000"/>
                      </a:schemeClr>
                    </a:solidFill>
                  </a:tcPr>
                </a:tc>
                <a:tc>
                  <a:txBody>
                    <a:bodyPr/>
                    <a:lstStyle/>
                    <a:p>
                      <a:pPr algn="ctr" fontAlgn="ctr"/>
                      <a:r>
                        <a:rPr lang="ru-KZ" sz="1000" b="0" i="0" u="none" strike="noStrike" cap="none">
                          <a:solidFill>
                            <a:srgbClr val="000000"/>
                          </a:solidFill>
                          <a:effectLst/>
                          <a:latin typeface="Arial Narrow" panose="020B0606020202030204" pitchFamily="34" charset="0"/>
                          <a:ea typeface="+mn-ea"/>
                          <a:cs typeface="+mn-cs"/>
                          <a:sym typeface="Arial"/>
                        </a:rPr>
                        <a:t>66 070</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solidFill>
                      <a:schemeClr val="accent3">
                        <a:lumMod val="50000"/>
                        <a:alpha val="50000"/>
                      </a:schemeClr>
                    </a:solidFill>
                  </a:tcPr>
                </a:tc>
                <a:tc>
                  <a:txBody>
                    <a:bodyPr/>
                    <a:lstStyle/>
                    <a:p>
                      <a:pPr algn="ctr" fontAlgn="ctr"/>
                      <a:r>
                        <a:rPr lang="ru-KZ" sz="1000" b="0" i="0" u="none" strike="noStrike" cap="none">
                          <a:solidFill>
                            <a:srgbClr val="000000"/>
                          </a:solidFill>
                          <a:effectLst/>
                          <a:latin typeface="Arial Narrow" panose="020B0606020202030204" pitchFamily="34" charset="0"/>
                          <a:ea typeface="+mn-ea"/>
                          <a:cs typeface="+mn-cs"/>
                          <a:sym typeface="Arial"/>
                        </a:rPr>
                        <a:t>97 677</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solidFill>
                      <a:schemeClr val="accent3">
                        <a:lumMod val="50000"/>
                        <a:alpha val="50000"/>
                      </a:schemeClr>
                    </a:solidFill>
                  </a:tcPr>
                </a:tc>
                <a:tc>
                  <a:txBody>
                    <a:bodyPr/>
                    <a:lstStyle/>
                    <a:p>
                      <a:pPr algn="ctr" fontAlgn="ctr"/>
                      <a:r>
                        <a:rPr lang="ru-KZ" sz="1000" b="0" i="0" u="none" strike="noStrike" cap="none" dirty="0">
                          <a:solidFill>
                            <a:srgbClr val="000000"/>
                          </a:solidFill>
                          <a:effectLst/>
                          <a:latin typeface="Arial Narrow" panose="020B0606020202030204" pitchFamily="34" charset="0"/>
                          <a:ea typeface="+mn-ea"/>
                          <a:cs typeface="+mn-cs"/>
                          <a:sym typeface="Arial"/>
                        </a:rPr>
                        <a:t>105 663</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solidFill>
                      <a:schemeClr val="accent3">
                        <a:lumMod val="50000"/>
                        <a:alpha val="50000"/>
                      </a:schemeClr>
                    </a:solidFill>
                  </a:tcPr>
                </a:tc>
                <a:tc>
                  <a:txBody>
                    <a:bodyPr/>
                    <a:lstStyle/>
                    <a:p>
                      <a:pPr algn="ctr" rtl="0" fontAlgn="ctr"/>
                      <a:r>
                        <a:rPr lang="ru-KZ" sz="1000" b="1" i="0" u="none" strike="noStrike" dirty="0">
                          <a:solidFill>
                            <a:srgbClr val="FFFFFF"/>
                          </a:solidFill>
                          <a:effectLst/>
                          <a:latin typeface="Arial Narrow" panose="020B0606020202030204" pitchFamily="34" charset="0"/>
                        </a:rPr>
                        <a:t>318 826</a:t>
                      </a:r>
                    </a:p>
                  </a:txBody>
                  <a:tcPr marL="9525" marR="9525" marT="9525" marB="0" anchor="ctr">
                    <a:lnL w="6350" cap="flat" cmpd="sng" algn="ctr">
                      <a:solidFill>
                        <a:schemeClr val="tx1"/>
                      </a:solidFill>
                      <a:prstDash val="sysDot"/>
                      <a:round/>
                      <a:headEnd type="none" w="med" len="med"/>
                      <a:tailEnd type="none" w="med" len="med"/>
                    </a:lnL>
                    <a:lnR w="12700" cap="flat" cmpd="sng" algn="ctr">
                      <a:solidFill>
                        <a:schemeClr val="tx1"/>
                      </a:solidFill>
                      <a:prstDash val="solid"/>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solidFill>
                      <a:schemeClr val="accent3">
                        <a:lumMod val="50000"/>
                        <a:alpha val="80000"/>
                      </a:schemeClr>
                    </a:solidFill>
                  </a:tcPr>
                </a:tc>
                <a:tc>
                  <a:txBody>
                    <a:bodyPr/>
                    <a:lstStyle/>
                    <a:p>
                      <a:pPr algn="ctr" fontAlgn="ctr"/>
                      <a:r>
                        <a:rPr lang="ru-KZ" sz="1000" b="0" i="0" u="none" strike="noStrike" cap="none" dirty="0">
                          <a:solidFill>
                            <a:schemeClr val="bg1"/>
                          </a:solidFill>
                          <a:effectLst/>
                          <a:latin typeface="Arial Narrow" panose="020B0606020202030204" pitchFamily="34" charset="0"/>
                          <a:ea typeface="+mn-ea"/>
                          <a:cs typeface="+mn-cs"/>
                          <a:sym typeface="Arial"/>
                        </a:rPr>
                        <a:t>49 416</a:t>
                      </a:r>
                    </a:p>
                  </a:txBody>
                  <a:tcPr marL="9525" marR="9525" marT="9525" marB="0" anchor="ctr">
                    <a:lnL w="12700" cap="flat" cmpd="sng" algn="ctr">
                      <a:solidFill>
                        <a:schemeClr val="tx1"/>
                      </a:solidFill>
                      <a:prstDash val="solid"/>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solidFill>
                      <a:schemeClr val="tx1">
                        <a:lumMod val="50000"/>
                        <a:lumOff val="50000"/>
                      </a:schemeClr>
                    </a:solidFill>
                  </a:tcPr>
                </a:tc>
                <a:tc>
                  <a:txBody>
                    <a:bodyPr/>
                    <a:lstStyle/>
                    <a:p>
                      <a:pPr algn="ctr" fontAlgn="ctr"/>
                      <a:r>
                        <a:rPr lang="ru-KZ" sz="1000" b="0" i="0" u="none" strike="noStrike" cap="none">
                          <a:solidFill>
                            <a:srgbClr val="000000"/>
                          </a:solidFill>
                          <a:effectLst/>
                          <a:latin typeface="Arial Narrow" panose="020B0606020202030204" pitchFamily="34" charset="0"/>
                          <a:ea typeface="+mn-ea"/>
                          <a:cs typeface="+mn-cs"/>
                          <a:sym typeface="Arial"/>
                        </a:rPr>
                        <a:t>51 169</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solidFill>
                      <a:schemeClr val="accent6">
                        <a:lumMod val="50000"/>
                        <a:alpha val="50000"/>
                      </a:schemeClr>
                    </a:solidFill>
                  </a:tcPr>
                </a:tc>
                <a:tc>
                  <a:txBody>
                    <a:bodyPr/>
                    <a:lstStyle/>
                    <a:p>
                      <a:pPr algn="ctr" fontAlgn="ctr"/>
                      <a:r>
                        <a:rPr lang="ru-KZ" sz="1000" b="0" i="0" u="none" strike="noStrike" cap="none">
                          <a:solidFill>
                            <a:srgbClr val="000000"/>
                          </a:solidFill>
                          <a:effectLst/>
                          <a:latin typeface="Arial Narrow" panose="020B0606020202030204" pitchFamily="34" charset="0"/>
                          <a:ea typeface="+mn-ea"/>
                          <a:cs typeface="+mn-cs"/>
                          <a:sym typeface="Arial"/>
                        </a:rPr>
                        <a:t>85 636</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solidFill>
                      <a:schemeClr val="accent6">
                        <a:lumMod val="50000"/>
                        <a:alpha val="50000"/>
                      </a:schemeClr>
                    </a:solidFill>
                  </a:tcPr>
                </a:tc>
                <a:tc>
                  <a:txBody>
                    <a:bodyPr/>
                    <a:lstStyle/>
                    <a:p>
                      <a:pPr algn="ctr" fontAlgn="ctr"/>
                      <a:r>
                        <a:rPr lang="ru-KZ" sz="1000" b="0" i="0" u="none" strike="noStrike" cap="none" dirty="0">
                          <a:solidFill>
                            <a:srgbClr val="000000"/>
                          </a:solidFill>
                          <a:effectLst/>
                          <a:latin typeface="Arial Narrow" panose="020B0606020202030204" pitchFamily="34" charset="0"/>
                          <a:ea typeface="+mn-ea"/>
                          <a:cs typeface="+mn-cs"/>
                          <a:sym typeface="Arial"/>
                        </a:rPr>
                        <a:t>89 540</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solidFill>
                      <a:schemeClr val="accent6">
                        <a:lumMod val="50000"/>
                        <a:alpha val="50000"/>
                      </a:schemeClr>
                    </a:solidFill>
                  </a:tcPr>
                </a:tc>
                <a:tc>
                  <a:txBody>
                    <a:bodyPr/>
                    <a:lstStyle/>
                    <a:p>
                      <a:pPr algn="ctr" rtl="0" fontAlgn="ctr"/>
                      <a:r>
                        <a:rPr lang="ru-KZ" sz="1000" b="1" i="0" u="none" strike="noStrike" dirty="0">
                          <a:solidFill>
                            <a:srgbClr val="FFFFFF"/>
                          </a:solidFill>
                          <a:effectLst/>
                          <a:latin typeface="Arial Narrow" panose="020B0606020202030204" pitchFamily="34" charset="0"/>
                        </a:rPr>
                        <a:t>275 761</a:t>
                      </a:r>
                    </a:p>
                  </a:txBody>
                  <a:tcPr marL="9525" marR="9525" marT="9525" marB="0" anchor="ctr">
                    <a:lnL w="6350" cap="flat" cmpd="sng" algn="ctr">
                      <a:solidFill>
                        <a:schemeClr val="tx1"/>
                      </a:solidFill>
                      <a:prstDash val="sysDot"/>
                      <a:round/>
                      <a:headEnd type="none" w="med" len="med"/>
                      <a:tailEnd type="none" w="med" len="med"/>
                    </a:lnL>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solidFill>
                      <a:schemeClr val="accent6">
                        <a:lumMod val="50000"/>
                        <a:alpha val="80000"/>
                      </a:schemeClr>
                    </a:solidFill>
                  </a:tcPr>
                </a:tc>
                <a:extLst>
                  <a:ext uri="{0D108BD9-81ED-4DB2-BD59-A6C34878D82A}">
                    <a16:rowId xmlns:a16="http://schemas.microsoft.com/office/drawing/2014/main" val="2605250712"/>
                  </a:ext>
                </a:extLst>
              </a:tr>
            </a:tbl>
          </a:graphicData>
        </a:graphic>
      </p:graphicFrame>
    </p:spTree>
    <p:extLst>
      <p:ext uri="{BB962C8B-B14F-4D97-AF65-F5344CB8AC3E}">
        <p14:creationId xmlns:p14="http://schemas.microsoft.com/office/powerpoint/2010/main" val="974295188"/>
      </p:ext>
    </p:extLst>
  </p:cSld>
  <p:clrMapOvr>
    <a:masterClrMapping/>
  </p:clrMapOvr>
</p:sld>
</file>

<file path=ppt/slides/slide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Номер слайда 2">
            <a:extLst>
              <a:ext uri="{FF2B5EF4-FFF2-40B4-BE49-F238E27FC236}">
                <a16:creationId xmlns:a16="http://schemas.microsoft.com/office/drawing/2014/main" id="{0FE3E8E7-F31A-7D55-7372-1BEAD488D2B4}"/>
              </a:ext>
            </a:extLst>
          </p:cNvPr>
          <p:cNvSpPr>
            <a:spLocks noGrp="1"/>
          </p:cNvSpPr>
          <p:nvPr>
            <p:ph type="sldNum" sz="quarter" idx="12"/>
          </p:nvPr>
        </p:nvSpPr>
        <p:spPr/>
        <p:txBody>
          <a:bodyPr/>
          <a:lstStyle/>
          <a:p>
            <a:fld id="{4060C6F1-8618-4CCA-B45E-7B199C8F5830}" type="slidenum">
              <a:rPr lang="ru-RU" smtClean="0"/>
              <a:pPr/>
              <a:t>9</a:t>
            </a:fld>
            <a:r>
              <a:rPr lang="en-US" dirty="0"/>
              <a:t> </a:t>
            </a:r>
            <a:r>
              <a:rPr lang="ru-RU" dirty="0"/>
              <a:t>из 82</a:t>
            </a:r>
          </a:p>
        </p:txBody>
      </p:sp>
      <p:sp>
        <p:nvSpPr>
          <p:cNvPr id="2" name="Заголовок 3">
            <a:extLst>
              <a:ext uri="{FF2B5EF4-FFF2-40B4-BE49-F238E27FC236}">
                <a16:creationId xmlns:a16="http://schemas.microsoft.com/office/drawing/2014/main" id="{6CB7CBAB-F423-B9A2-95C7-4EECA115FD14}"/>
              </a:ext>
            </a:extLst>
          </p:cNvPr>
          <p:cNvSpPr txBox="1">
            <a:spLocks/>
          </p:cNvSpPr>
          <p:nvPr/>
        </p:nvSpPr>
        <p:spPr>
          <a:xfrm>
            <a:off x="72000" y="0"/>
            <a:ext cx="12120000" cy="859626"/>
          </a:xfrm>
          <a:prstGeom prst="rect">
            <a:avLst/>
          </a:prstGeom>
        </p:spPr>
        <p:txBody>
          <a:bodyPr anchor="ctr"/>
          <a:lstStyle>
            <a:defPPr marR="0" lvl="0" algn="l" rtl="0">
              <a:lnSpc>
                <a:spcPct val="100000"/>
              </a:lnSpc>
              <a:spcBef>
                <a:spcPts val="0"/>
              </a:spcBef>
              <a:spcAft>
                <a:spcPts val="0"/>
              </a:spcAft>
            </a:defPPr>
            <a:lvl1pPr marR="0" lvl="0" algn="l" rtl="0" eaLnBrk="1" hangingPunct="1">
              <a:lnSpc>
                <a:spcPct val="100000"/>
              </a:lnSpc>
              <a:spcBef>
                <a:spcPts val="0"/>
              </a:spcBef>
              <a:spcAft>
                <a:spcPts val="0"/>
              </a:spcAft>
              <a:buNone/>
              <a:defRPr sz="2667" b="1" i="0" u="none" strike="noStrike" cap="none">
                <a:solidFill>
                  <a:srgbClr val="007F76"/>
                </a:solidFill>
                <a:latin typeface="Arial" panose="020B0604020202020204" pitchFamily="34" charset="0"/>
                <a:ea typeface="Calibri" panose="020F0502020204030204" pitchFamily="34" charset="0"/>
                <a:cs typeface="Arial" panose="020B0604020202020204" pitchFamily="34" charset="0"/>
                <a:sym typeface="Arial"/>
              </a:defRPr>
            </a:lvl1pPr>
          </a:lstStyle>
          <a:p>
            <a:pPr defTabSz="914400"/>
            <a:r>
              <a:rPr lang="ru-RU" sz="2000" dirty="0" err="1"/>
              <a:t>Аймақтар</a:t>
            </a:r>
            <a:r>
              <a:rPr lang="ru-RU" sz="2000" dirty="0"/>
              <a:t> мен </a:t>
            </a:r>
            <a:r>
              <a:rPr lang="ru-RU" sz="2000" dirty="0" err="1"/>
              <a:t>кәсіптер</a:t>
            </a:r>
            <a:r>
              <a:rPr lang="ru-RU" sz="2000" dirty="0"/>
              <a:t> </a:t>
            </a:r>
            <a:r>
              <a:rPr lang="ru-RU" sz="2000" dirty="0" err="1"/>
              <a:t>топтары</a:t>
            </a:r>
            <a:r>
              <a:rPr lang="ru-RU" sz="2000" dirty="0"/>
              <a:t> </a:t>
            </a:r>
            <a:r>
              <a:rPr lang="ru-RU" sz="2000" dirty="0" err="1"/>
              <a:t>бойынша</a:t>
            </a:r>
            <a:r>
              <a:rPr lang="ru-RU" sz="2000" dirty="0"/>
              <a:t> 2023 </a:t>
            </a:r>
            <a:r>
              <a:rPr lang="ru-RU" sz="2000" dirty="0" err="1"/>
              <a:t>жылға</a:t>
            </a:r>
            <a:r>
              <a:rPr lang="ru-RU" sz="2000" dirty="0"/>
              <a:t> </a:t>
            </a:r>
            <a:r>
              <a:rPr lang="ru-RU" sz="2000" dirty="0" err="1"/>
              <a:t>арналған</a:t>
            </a:r>
            <a:r>
              <a:rPr lang="ru-RU" sz="2000" dirty="0"/>
              <a:t> </a:t>
            </a:r>
            <a:r>
              <a:rPr lang="ru-RU" sz="2000" dirty="0" err="1"/>
              <a:t>базалық</a:t>
            </a:r>
            <a:r>
              <a:rPr lang="ru-RU" sz="2000" dirty="0"/>
              <a:t> сценарий</a:t>
            </a:r>
            <a:endParaRPr lang="ru-KZ" sz="2000" kern="0" dirty="0"/>
          </a:p>
        </p:txBody>
      </p:sp>
      <p:graphicFrame>
        <p:nvGraphicFramePr>
          <p:cNvPr id="4" name="Таблица 3">
            <a:extLst>
              <a:ext uri="{FF2B5EF4-FFF2-40B4-BE49-F238E27FC236}">
                <a16:creationId xmlns:a16="http://schemas.microsoft.com/office/drawing/2014/main" id="{F7E45C5E-1B42-43D9-7D5A-74A633A5E83D}"/>
              </a:ext>
            </a:extLst>
          </p:cNvPr>
          <p:cNvGraphicFramePr>
            <a:graphicFrameLocks noGrp="1"/>
          </p:cNvGraphicFramePr>
          <p:nvPr>
            <p:extLst>
              <p:ext uri="{D42A27DB-BD31-4B8C-83A1-F6EECF244321}">
                <p14:modId xmlns:p14="http://schemas.microsoft.com/office/powerpoint/2010/main" val="5529120"/>
              </p:ext>
            </p:extLst>
          </p:nvPr>
        </p:nvGraphicFramePr>
        <p:xfrm>
          <a:off x="72000" y="925198"/>
          <a:ext cx="11998642" cy="5705304"/>
        </p:xfrm>
        <a:graphic>
          <a:graphicData uri="http://schemas.openxmlformats.org/drawingml/2006/table">
            <a:tbl>
              <a:tblPr firstRow="1" bandRow="1">
                <a:tableStyleId>{5C22544A-7EE6-4342-B048-85BDC9FD1C3A}</a:tableStyleId>
              </a:tblPr>
              <a:tblGrid>
                <a:gridCol w="2360622">
                  <a:extLst>
                    <a:ext uri="{9D8B030D-6E8A-4147-A177-3AD203B41FA5}">
                      <a16:colId xmlns:a16="http://schemas.microsoft.com/office/drawing/2014/main" val="1113104833"/>
                    </a:ext>
                  </a:extLst>
                </a:gridCol>
                <a:gridCol w="481901">
                  <a:extLst>
                    <a:ext uri="{9D8B030D-6E8A-4147-A177-3AD203B41FA5}">
                      <a16:colId xmlns:a16="http://schemas.microsoft.com/office/drawing/2014/main" val="132264586"/>
                    </a:ext>
                  </a:extLst>
                </a:gridCol>
                <a:gridCol w="481901">
                  <a:extLst>
                    <a:ext uri="{9D8B030D-6E8A-4147-A177-3AD203B41FA5}">
                      <a16:colId xmlns:a16="http://schemas.microsoft.com/office/drawing/2014/main" val="2572766800"/>
                    </a:ext>
                  </a:extLst>
                </a:gridCol>
                <a:gridCol w="481901">
                  <a:extLst>
                    <a:ext uri="{9D8B030D-6E8A-4147-A177-3AD203B41FA5}">
                      <a16:colId xmlns:a16="http://schemas.microsoft.com/office/drawing/2014/main" val="2849574652"/>
                    </a:ext>
                  </a:extLst>
                </a:gridCol>
                <a:gridCol w="481901">
                  <a:extLst>
                    <a:ext uri="{9D8B030D-6E8A-4147-A177-3AD203B41FA5}">
                      <a16:colId xmlns:a16="http://schemas.microsoft.com/office/drawing/2014/main" val="478621999"/>
                    </a:ext>
                  </a:extLst>
                </a:gridCol>
                <a:gridCol w="481901">
                  <a:extLst>
                    <a:ext uri="{9D8B030D-6E8A-4147-A177-3AD203B41FA5}">
                      <a16:colId xmlns:a16="http://schemas.microsoft.com/office/drawing/2014/main" val="3288528854"/>
                    </a:ext>
                  </a:extLst>
                </a:gridCol>
                <a:gridCol w="481901">
                  <a:extLst>
                    <a:ext uri="{9D8B030D-6E8A-4147-A177-3AD203B41FA5}">
                      <a16:colId xmlns:a16="http://schemas.microsoft.com/office/drawing/2014/main" val="242331174"/>
                    </a:ext>
                  </a:extLst>
                </a:gridCol>
                <a:gridCol w="481901">
                  <a:extLst>
                    <a:ext uri="{9D8B030D-6E8A-4147-A177-3AD203B41FA5}">
                      <a16:colId xmlns:a16="http://schemas.microsoft.com/office/drawing/2014/main" val="1918476242"/>
                    </a:ext>
                  </a:extLst>
                </a:gridCol>
                <a:gridCol w="481901">
                  <a:extLst>
                    <a:ext uri="{9D8B030D-6E8A-4147-A177-3AD203B41FA5}">
                      <a16:colId xmlns:a16="http://schemas.microsoft.com/office/drawing/2014/main" val="3691161854"/>
                    </a:ext>
                  </a:extLst>
                </a:gridCol>
                <a:gridCol w="481901">
                  <a:extLst>
                    <a:ext uri="{9D8B030D-6E8A-4147-A177-3AD203B41FA5}">
                      <a16:colId xmlns:a16="http://schemas.microsoft.com/office/drawing/2014/main" val="1472287815"/>
                    </a:ext>
                  </a:extLst>
                </a:gridCol>
                <a:gridCol w="481901">
                  <a:extLst>
                    <a:ext uri="{9D8B030D-6E8A-4147-A177-3AD203B41FA5}">
                      <a16:colId xmlns:a16="http://schemas.microsoft.com/office/drawing/2014/main" val="2049472239"/>
                    </a:ext>
                  </a:extLst>
                </a:gridCol>
                <a:gridCol w="481901">
                  <a:extLst>
                    <a:ext uri="{9D8B030D-6E8A-4147-A177-3AD203B41FA5}">
                      <a16:colId xmlns:a16="http://schemas.microsoft.com/office/drawing/2014/main" val="3203960249"/>
                    </a:ext>
                  </a:extLst>
                </a:gridCol>
                <a:gridCol w="481901">
                  <a:extLst>
                    <a:ext uri="{9D8B030D-6E8A-4147-A177-3AD203B41FA5}">
                      <a16:colId xmlns:a16="http://schemas.microsoft.com/office/drawing/2014/main" val="3939062062"/>
                    </a:ext>
                  </a:extLst>
                </a:gridCol>
                <a:gridCol w="481901">
                  <a:extLst>
                    <a:ext uri="{9D8B030D-6E8A-4147-A177-3AD203B41FA5}">
                      <a16:colId xmlns:a16="http://schemas.microsoft.com/office/drawing/2014/main" val="148420543"/>
                    </a:ext>
                  </a:extLst>
                </a:gridCol>
                <a:gridCol w="481901">
                  <a:extLst>
                    <a:ext uri="{9D8B030D-6E8A-4147-A177-3AD203B41FA5}">
                      <a16:colId xmlns:a16="http://schemas.microsoft.com/office/drawing/2014/main" val="496263028"/>
                    </a:ext>
                  </a:extLst>
                </a:gridCol>
                <a:gridCol w="481901">
                  <a:extLst>
                    <a:ext uri="{9D8B030D-6E8A-4147-A177-3AD203B41FA5}">
                      <a16:colId xmlns:a16="http://schemas.microsoft.com/office/drawing/2014/main" val="2903447397"/>
                    </a:ext>
                  </a:extLst>
                </a:gridCol>
                <a:gridCol w="481901">
                  <a:extLst>
                    <a:ext uri="{9D8B030D-6E8A-4147-A177-3AD203B41FA5}">
                      <a16:colId xmlns:a16="http://schemas.microsoft.com/office/drawing/2014/main" val="468339611"/>
                    </a:ext>
                  </a:extLst>
                </a:gridCol>
                <a:gridCol w="481901">
                  <a:extLst>
                    <a:ext uri="{9D8B030D-6E8A-4147-A177-3AD203B41FA5}">
                      <a16:colId xmlns:a16="http://schemas.microsoft.com/office/drawing/2014/main" val="3503230788"/>
                    </a:ext>
                  </a:extLst>
                </a:gridCol>
                <a:gridCol w="481901">
                  <a:extLst>
                    <a:ext uri="{9D8B030D-6E8A-4147-A177-3AD203B41FA5}">
                      <a16:colId xmlns:a16="http://schemas.microsoft.com/office/drawing/2014/main" val="2861931824"/>
                    </a:ext>
                  </a:extLst>
                </a:gridCol>
                <a:gridCol w="481901">
                  <a:extLst>
                    <a:ext uri="{9D8B030D-6E8A-4147-A177-3AD203B41FA5}">
                      <a16:colId xmlns:a16="http://schemas.microsoft.com/office/drawing/2014/main" val="372012202"/>
                    </a:ext>
                  </a:extLst>
                </a:gridCol>
                <a:gridCol w="481901">
                  <a:extLst>
                    <a:ext uri="{9D8B030D-6E8A-4147-A177-3AD203B41FA5}">
                      <a16:colId xmlns:a16="http://schemas.microsoft.com/office/drawing/2014/main" val="3762786446"/>
                    </a:ext>
                  </a:extLst>
                </a:gridCol>
              </a:tblGrid>
              <a:tr h="1533264">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ru-RU" sz="1200" dirty="0">
                          <a:solidFill>
                            <a:schemeClr val="tx1"/>
                          </a:solidFill>
                          <a:latin typeface="Arial" panose="020B0604020202020204" pitchFamily="34" charset="0"/>
                          <a:ea typeface="Helvetica" panose="00000500000000000000" pitchFamily="50" charset="0"/>
                          <a:cs typeface="Arial" panose="020B0604020202020204" pitchFamily="34" charset="0"/>
                        </a:rPr>
                        <a:t> </a:t>
                      </a:r>
                      <a:r>
                        <a:rPr lang="ru-RU" sz="1200" dirty="0" err="1">
                          <a:solidFill>
                            <a:schemeClr val="tx1"/>
                          </a:solidFill>
                          <a:latin typeface="Arial" panose="020B0604020202020204" pitchFamily="34" charset="0"/>
                          <a:ea typeface="Helvetica" panose="00000500000000000000" pitchFamily="50" charset="0"/>
                          <a:cs typeface="Arial" panose="020B0604020202020204" pitchFamily="34" charset="0"/>
                        </a:rPr>
                        <a:t>Өңір</a:t>
                      </a:r>
                      <a:r>
                        <a:rPr lang="ru-RU" sz="1200" dirty="0">
                          <a:solidFill>
                            <a:schemeClr val="tx1"/>
                          </a:solidFill>
                          <a:latin typeface="Arial" panose="020B0604020202020204" pitchFamily="34" charset="0"/>
                          <a:ea typeface="Helvetica" panose="00000500000000000000" pitchFamily="50" charset="0"/>
                          <a:cs typeface="Arial" panose="020B0604020202020204" pitchFamily="34" charset="0"/>
                        </a:rPr>
                        <a:t> / </a:t>
                      </a:r>
                      <a:r>
                        <a:rPr lang="ru-RU" sz="1200" dirty="0" err="1">
                          <a:solidFill>
                            <a:schemeClr val="tx1"/>
                          </a:solidFill>
                          <a:latin typeface="Arial" panose="020B0604020202020204" pitchFamily="34" charset="0"/>
                          <a:ea typeface="Helvetica" panose="00000500000000000000" pitchFamily="50" charset="0"/>
                          <a:cs typeface="Arial" panose="020B0604020202020204" pitchFamily="34" charset="0"/>
                        </a:rPr>
                        <a:t>кәсіптер</a:t>
                      </a:r>
                      <a:r>
                        <a:rPr lang="ru-RU" sz="1200" dirty="0">
                          <a:solidFill>
                            <a:schemeClr val="tx1"/>
                          </a:solidFill>
                          <a:latin typeface="Arial" panose="020B0604020202020204" pitchFamily="34" charset="0"/>
                          <a:ea typeface="Helvetica" panose="00000500000000000000" pitchFamily="50" charset="0"/>
                          <a:cs typeface="Arial" panose="020B0604020202020204" pitchFamily="34" charset="0"/>
                        </a:rPr>
                        <a:t> </a:t>
                      </a:r>
                      <a:r>
                        <a:rPr lang="ru-RU" sz="1200" dirty="0" err="1">
                          <a:solidFill>
                            <a:schemeClr val="tx1"/>
                          </a:solidFill>
                          <a:latin typeface="Arial" panose="020B0604020202020204" pitchFamily="34" charset="0"/>
                          <a:ea typeface="Helvetica" panose="00000500000000000000" pitchFamily="50" charset="0"/>
                          <a:cs typeface="Arial" panose="020B0604020202020204" pitchFamily="34" charset="0"/>
                        </a:rPr>
                        <a:t>тобы</a:t>
                      </a:r>
                      <a:endParaRPr lang="ru-RU" sz="1200" dirty="0">
                        <a:solidFill>
                          <a:schemeClr val="tx1"/>
                        </a:solidFill>
                        <a:latin typeface="Arial" panose="020B0604020202020204" pitchFamily="34" charset="0"/>
                        <a:ea typeface="Helvetica" panose="00000500000000000000" pitchFamily="50" charset="0"/>
                        <a:cs typeface="Arial" panose="020B0604020202020204" pitchFamily="34" charset="0"/>
                      </a:endParaRPr>
                    </a:p>
                  </a:txBody>
                  <a:tcPr anchor="ctr">
                    <a:lnL w="76200" cap="flat" cmpd="sng" algn="ctr">
                      <a:noFill/>
                      <a:prstDash val="solid"/>
                      <a:round/>
                      <a:headEnd type="none" w="med" len="med"/>
                      <a:tailEnd type="none" w="med" len="med"/>
                    </a:lnL>
                    <a:lnR w="6350" cap="flat" cmpd="sng" algn="ctr">
                      <a:solidFill>
                        <a:schemeClr val="tx1"/>
                      </a:solidFill>
                      <a:prstDash val="sysDot"/>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007F76">
                        <a:alpha val="50000"/>
                      </a:srgbClr>
                    </a:solidFill>
                  </a:tcPr>
                </a:tc>
                <a:tc>
                  <a:txBody>
                    <a:bodyPr/>
                    <a:lstStyle/>
                    <a:p>
                      <a:pPr marL="72000" algn="l" rtl="0" fontAlgn="ctr"/>
                      <a:r>
                        <a:rPr lang="ru-RU" sz="1100" b="0" i="0" u="none" strike="noStrike" dirty="0">
                          <a:solidFill>
                            <a:srgbClr val="000000"/>
                          </a:solidFill>
                          <a:effectLst/>
                          <a:latin typeface="Arial" panose="020B0604020202020204" pitchFamily="34" charset="0"/>
                        </a:rPr>
                        <a:t>АБАЙ</a:t>
                      </a:r>
                    </a:p>
                  </a:txBody>
                  <a:tcPr marL="9525" marR="9525" marT="9525" marB="0" vert="vert27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007F76">
                        <a:alpha val="10000"/>
                      </a:srgbClr>
                    </a:solidFill>
                  </a:tcPr>
                </a:tc>
                <a:tc>
                  <a:txBody>
                    <a:bodyPr/>
                    <a:lstStyle/>
                    <a:p>
                      <a:pPr marL="72000" algn="l" rtl="0" fontAlgn="ctr"/>
                      <a:r>
                        <a:rPr lang="ru-RU" sz="1100" b="0" i="0" u="none" strike="noStrike" dirty="0">
                          <a:solidFill>
                            <a:srgbClr val="000000"/>
                          </a:solidFill>
                          <a:effectLst/>
                          <a:latin typeface="Arial" panose="020B0604020202020204" pitchFamily="34" charset="0"/>
                        </a:rPr>
                        <a:t>АҚМОЛА</a:t>
                      </a:r>
                    </a:p>
                  </a:txBody>
                  <a:tcPr marL="9525" marR="9525" marT="9525" marB="0" vert="vert27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007F76">
                        <a:alpha val="40000"/>
                      </a:srgbClr>
                    </a:solidFill>
                  </a:tcPr>
                </a:tc>
                <a:tc>
                  <a:txBody>
                    <a:bodyPr/>
                    <a:lstStyle/>
                    <a:p>
                      <a:pPr marL="72000" algn="l" rtl="0" fontAlgn="ctr"/>
                      <a:r>
                        <a:rPr lang="ru-RU" sz="1100" b="0" i="0" u="none" strike="noStrike" dirty="0">
                          <a:solidFill>
                            <a:srgbClr val="000000"/>
                          </a:solidFill>
                          <a:effectLst/>
                          <a:latin typeface="Arial" panose="020B0604020202020204" pitchFamily="34" charset="0"/>
                        </a:rPr>
                        <a:t>АҚТӨБЕ</a:t>
                      </a:r>
                    </a:p>
                  </a:txBody>
                  <a:tcPr marL="9525" marR="9525" marT="9525" marB="0" vert="vert27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007F76">
                        <a:alpha val="10000"/>
                      </a:srgbClr>
                    </a:solidFill>
                  </a:tcPr>
                </a:tc>
                <a:tc>
                  <a:txBody>
                    <a:bodyPr/>
                    <a:lstStyle/>
                    <a:p>
                      <a:pPr marL="72000" algn="l" rtl="0" fontAlgn="ctr"/>
                      <a:r>
                        <a:rPr lang="ru-RU" sz="1100" b="0" i="0" u="none" strike="noStrike" dirty="0">
                          <a:solidFill>
                            <a:srgbClr val="000000"/>
                          </a:solidFill>
                          <a:effectLst/>
                          <a:latin typeface="Arial" panose="020B0604020202020204" pitchFamily="34" charset="0"/>
                        </a:rPr>
                        <a:t>АЛМАТЫ</a:t>
                      </a:r>
                    </a:p>
                  </a:txBody>
                  <a:tcPr marL="9525" marR="9525" marT="9525" marB="0" vert="vert27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007F76">
                        <a:alpha val="40000"/>
                      </a:srgbClr>
                    </a:solidFill>
                  </a:tcPr>
                </a:tc>
                <a:tc>
                  <a:txBody>
                    <a:bodyPr/>
                    <a:lstStyle/>
                    <a:p>
                      <a:pPr marL="72000" algn="l" rtl="0" fontAlgn="ctr"/>
                      <a:r>
                        <a:rPr lang="ru-RU" sz="1100" b="0" i="0" u="none" strike="noStrike" dirty="0">
                          <a:solidFill>
                            <a:srgbClr val="000000"/>
                          </a:solidFill>
                          <a:effectLst/>
                          <a:latin typeface="Arial" panose="020B0604020202020204" pitchFamily="34" charset="0"/>
                        </a:rPr>
                        <a:t>АТЫРАУ</a:t>
                      </a:r>
                    </a:p>
                  </a:txBody>
                  <a:tcPr marL="9525" marR="9525" marT="9525" marB="0" vert="vert27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007F76">
                        <a:alpha val="10000"/>
                      </a:srgbClr>
                    </a:solidFill>
                  </a:tcPr>
                </a:tc>
                <a:tc>
                  <a:txBody>
                    <a:bodyPr/>
                    <a:lstStyle/>
                    <a:p>
                      <a:pPr marL="72000" algn="l" rtl="0" fontAlgn="ctr"/>
                      <a:r>
                        <a:rPr lang="ru-RU" sz="1100" b="0" i="0" u="none" strike="noStrike" dirty="0">
                          <a:solidFill>
                            <a:srgbClr val="000000"/>
                          </a:solidFill>
                          <a:effectLst/>
                          <a:latin typeface="Arial" panose="020B0604020202020204" pitchFamily="34" charset="0"/>
                        </a:rPr>
                        <a:t>Б.-ҚАЗАҚСТАН</a:t>
                      </a:r>
                    </a:p>
                  </a:txBody>
                  <a:tcPr marL="9525" marR="9525" marT="9525" marB="0" vert="vert27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007F76">
                        <a:alpha val="40000"/>
                      </a:srgbClr>
                    </a:solidFill>
                  </a:tcPr>
                </a:tc>
                <a:tc>
                  <a:txBody>
                    <a:bodyPr/>
                    <a:lstStyle/>
                    <a:p>
                      <a:pPr marL="72000" algn="l" rtl="0" fontAlgn="ctr"/>
                      <a:r>
                        <a:rPr lang="ru-RU" sz="1100" b="0" i="0" u="none" strike="noStrike" dirty="0">
                          <a:solidFill>
                            <a:srgbClr val="000000"/>
                          </a:solidFill>
                          <a:effectLst/>
                          <a:latin typeface="Arial" panose="020B0604020202020204" pitchFamily="34" charset="0"/>
                        </a:rPr>
                        <a:t>ЖАМБЫЛ</a:t>
                      </a:r>
                    </a:p>
                  </a:txBody>
                  <a:tcPr marL="9525" marR="9525" marT="9525" marB="0" vert="vert27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007F76">
                        <a:alpha val="10000"/>
                      </a:srgbClr>
                    </a:solidFill>
                  </a:tcPr>
                </a:tc>
                <a:tc>
                  <a:txBody>
                    <a:bodyPr/>
                    <a:lstStyle/>
                    <a:p>
                      <a:pPr marL="72000" algn="l" rtl="0" fontAlgn="ctr"/>
                      <a:r>
                        <a:rPr lang="ru-RU" sz="1100" b="0" i="0" u="none" strike="noStrike" dirty="0">
                          <a:solidFill>
                            <a:srgbClr val="000000"/>
                          </a:solidFill>
                          <a:effectLst/>
                          <a:latin typeface="Arial" panose="020B0604020202020204" pitchFamily="34" charset="0"/>
                        </a:rPr>
                        <a:t>ЖЕТІСУ</a:t>
                      </a:r>
                    </a:p>
                  </a:txBody>
                  <a:tcPr marL="9525" marR="9525" marT="9525" marB="0" vert="vert27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007F76">
                        <a:alpha val="40000"/>
                      </a:srgbClr>
                    </a:solidFill>
                  </a:tcPr>
                </a:tc>
                <a:tc>
                  <a:txBody>
                    <a:bodyPr/>
                    <a:lstStyle/>
                    <a:p>
                      <a:pPr marL="72000" algn="l" rtl="0" fontAlgn="ctr"/>
                      <a:r>
                        <a:rPr lang="ru-RU" sz="1100" b="0" i="0" u="none" strike="noStrike" dirty="0">
                          <a:solidFill>
                            <a:srgbClr val="000000"/>
                          </a:solidFill>
                          <a:effectLst/>
                          <a:latin typeface="Arial" panose="020B0604020202020204" pitchFamily="34" charset="0"/>
                        </a:rPr>
                        <a:t>ҚАРАҒАНДЫ</a:t>
                      </a:r>
                    </a:p>
                  </a:txBody>
                  <a:tcPr marL="9525" marR="9525" marT="9525" marB="0" vert="vert27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007F76">
                        <a:alpha val="10000"/>
                      </a:srgbClr>
                    </a:solidFill>
                  </a:tcPr>
                </a:tc>
                <a:tc>
                  <a:txBody>
                    <a:bodyPr/>
                    <a:lstStyle/>
                    <a:p>
                      <a:pPr marL="72000" algn="l" rtl="0" fontAlgn="ctr"/>
                      <a:r>
                        <a:rPr lang="ru-RU" sz="1100" b="0" i="0" u="none" strike="noStrike" dirty="0">
                          <a:solidFill>
                            <a:srgbClr val="000000"/>
                          </a:solidFill>
                          <a:effectLst/>
                          <a:latin typeface="Arial" panose="020B0604020202020204" pitchFamily="34" charset="0"/>
                        </a:rPr>
                        <a:t>ҚОСТАНАЙ</a:t>
                      </a:r>
                    </a:p>
                  </a:txBody>
                  <a:tcPr marL="9525" marR="9525" marT="9525" marB="0" vert="vert27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007F76">
                        <a:alpha val="40000"/>
                      </a:srgbClr>
                    </a:solidFill>
                  </a:tcPr>
                </a:tc>
                <a:tc>
                  <a:txBody>
                    <a:bodyPr/>
                    <a:lstStyle/>
                    <a:p>
                      <a:pPr marL="72000" algn="l" rtl="0" fontAlgn="ctr"/>
                      <a:r>
                        <a:rPr lang="ru-RU" sz="1100" b="0" i="0" u="none" strike="noStrike" dirty="0">
                          <a:solidFill>
                            <a:srgbClr val="000000"/>
                          </a:solidFill>
                          <a:effectLst/>
                          <a:latin typeface="Arial" panose="020B0604020202020204" pitchFamily="34" charset="0"/>
                        </a:rPr>
                        <a:t>ҚЫЗЫЛОРДА</a:t>
                      </a:r>
                    </a:p>
                  </a:txBody>
                  <a:tcPr marL="9525" marR="9525" marT="9525" marB="0" vert="vert27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007F76">
                        <a:alpha val="10000"/>
                      </a:srgbClr>
                    </a:solidFill>
                  </a:tcPr>
                </a:tc>
                <a:tc>
                  <a:txBody>
                    <a:bodyPr/>
                    <a:lstStyle/>
                    <a:p>
                      <a:pPr marL="72000" algn="l" rtl="0" fontAlgn="ctr"/>
                      <a:r>
                        <a:rPr lang="ru-RU" sz="1100" b="0" i="0" u="none" strike="noStrike" dirty="0">
                          <a:solidFill>
                            <a:srgbClr val="000000"/>
                          </a:solidFill>
                          <a:effectLst/>
                          <a:latin typeface="Arial" panose="020B0604020202020204" pitchFamily="34" charset="0"/>
                        </a:rPr>
                        <a:t>МАҢҒЫСТАУ</a:t>
                      </a:r>
                    </a:p>
                  </a:txBody>
                  <a:tcPr marL="9525" marR="9525" marT="9525" marB="0" vert="vert27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007F76">
                        <a:alpha val="40000"/>
                      </a:srgbClr>
                    </a:solidFill>
                  </a:tcPr>
                </a:tc>
                <a:tc>
                  <a:txBody>
                    <a:bodyPr/>
                    <a:lstStyle/>
                    <a:p>
                      <a:pPr marL="72000" algn="l" rtl="0" fontAlgn="ctr"/>
                      <a:r>
                        <a:rPr lang="ru-RU" sz="1100" b="0" i="0" u="none" strike="noStrike" dirty="0">
                          <a:solidFill>
                            <a:srgbClr val="000000"/>
                          </a:solidFill>
                          <a:effectLst/>
                          <a:latin typeface="Arial" panose="020B0604020202020204" pitchFamily="34" charset="0"/>
                        </a:rPr>
                        <a:t>ПАВЛОДАР</a:t>
                      </a:r>
                    </a:p>
                  </a:txBody>
                  <a:tcPr marL="9525" marR="9525" marT="9525" marB="0" vert="vert27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007F76">
                        <a:alpha val="10000"/>
                      </a:srgbClr>
                    </a:solidFill>
                  </a:tcPr>
                </a:tc>
                <a:tc>
                  <a:txBody>
                    <a:bodyPr/>
                    <a:lstStyle/>
                    <a:p>
                      <a:pPr marL="72000" algn="l" rtl="0" fontAlgn="ctr"/>
                      <a:r>
                        <a:rPr lang="ru-RU" sz="1100" b="0" i="0" u="none" strike="noStrike" dirty="0">
                          <a:solidFill>
                            <a:srgbClr val="000000"/>
                          </a:solidFill>
                          <a:effectLst/>
                          <a:latin typeface="Arial" panose="020B0604020202020204" pitchFamily="34" charset="0"/>
                        </a:rPr>
                        <a:t>С.-ҚАЗАҚСТАН</a:t>
                      </a:r>
                    </a:p>
                  </a:txBody>
                  <a:tcPr marL="9525" marR="9525" marT="9525" marB="0" vert="vert27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007F76">
                        <a:alpha val="40000"/>
                      </a:srgbClr>
                    </a:solidFill>
                  </a:tcPr>
                </a:tc>
                <a:tc>
                  <a:txBody>
                    <a:bodyPr/>
                    <a:lstStyle/>
                    <a:p>
                      <a:pPr marL="72000" algn="l" rtl="0" fontAlgn="ctr"/>
                      <a:r>
                        <a:rPr lang="ru-RU" sz="1100" b="0" i="0" u="none" strike="noStrike" dirty="0">
                          <a:solidFill>
                            <a:srgbClr val="000000"/>
                          </a:solidFill>
                          <a:effectLst/>
                          <a:latin typeface="Arial" panose="020B0604020202020204" pitchFamily="34" charset="0"/>
                        </a:rPr>
                        <a:t>ТҮРКІСТАН</a:t>
                      </a:r>
                    </a:p>
                  </a:txBody>
                  <a:tcPr marL="9525" marR="9525" marT="9525" marB="0" vert="vert27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007F76">
                        <a:alpha val="10000"/>
                      </a:srgbClr>
                    </a:solidFill>
                  </a:tcPr>
                </a:tc>
                <a:tc>
                  <a:txBody>
                    <a:bodyPr/>
                    <a:lstStyle/>
                    <a:p>
                      <a:pPr marL="72000" algn="l" rtl="0" fontAlgn="ctr"/>
                      <a:r>
                        <a:rPr lang="ru-RU" sz="1100" b="0" i="0" u="none" strike="noStrike" dirty="0">
                          <a:solidFill>
                            <a:srgbClr val="000000"/>
                          </a:solidFill>
                          <a:effectLst/>
                          <a:latin typeface="Arial" panose="020B0604020202020204" pitchFamily="34" charset="0"/>
                        </a:rPr>
                        <a:t>ҰЛЫТАУ</a:t>
                      </a:r>
                    </a:p>
                  </a:txBody>
                  <a:tcPr marL="9525" marR="9525" marT="9525" marB="0" vert="vert27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007F76">
                        <a:alpha val="40000"/>
                      </a:srgbClr>
                    </a:solidFill>
                  </a:tcPr>
                </a:tc>
                <a:tc>
                  <a:txBody>
                    <a:bodyPr/>
                    <a:lstStyle/>
                    <a:p>
                      <a:pPr marL="72000" algn="l" rtl="0" fontAlgn="ctr"/>
                      <a:r>
                        <a:rPr lang="ru-RU" sz="1100" b="0" i="0" u="none" strike="noStrike" dirty="0">
                          <a:solidFill>
                            <a:srgbClr val="000000"/>
                          </a:solidFill>
                          <a:effectLst/>
                          <a:latin typeface="Arial" panose="020B0604020202020204" pitchFamily="34" charset="0"/>
                        </a:rPr>
                        <a:t>Ш.-ҚАЗАҚСТАН</a:t>
                      </a:r>
                    </a:p>
                  </a:txBody>
                  <a:tcPr marL="9525" marR="9525" marT="9525" marB="0" vert="vert27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007F76">
                        <a:alpha val="10000"/>
                      </a:srgbClr>
                    </a:solidFill>
                  </a:tcPr>
                </a:tc>
                <a:tc>
                  <a:txBody>
                    <a:bodyPr/>
                    <a:lstStyle/>
                    <a:p>
                      <a:pPr marL="72000" algn="l" rtl="0" fontAlgn="ctr"/>
                      <a:r>
                        <a:rPr lang="ru-RU" sz="1100" b="0" i="0" u="none" strike="noStrike" dirty="0">
                          <a:solidFill>
                            <a:srgbClr val="000000"/>
                          </a:solidFill>
                          <a:effectLst/>
                          <a:latin typeface="Arial" panose="020B0604020202020204" pitchFamily="34" charset="0"/>
                        </a:rPr>
                        <a:t>АСТАНА Қ.</a:t>
                      </a:r>
                    </a:p>
                  </a:txBody>
                  <a:tcPr marL="9525" marR="9525" marT="9525" marB="0" vert="vert27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007F76">
                        <a:alpha val="40000"/>
                      </a:srgbClr>
                    </a:solidFill>
                  </a:tcPr>
                </a:tc>
                <a:tc>
                  <a:txBody>
                    <a:bodyPr/>
                    <a:lstStyle/>
                    <a:p>
                      <a:pPr marL="72000" algn="l" rtl="0" fontAlgn="ctr"/>
                      <a:r>
                        <a:rPr lang="ru-RU" sz="1100" b="0" i="0" u="none" strike="noStrike" dirty="0">
                          <a:solidFill>
                            <a:srgbClr val="000000"/>
                          </a:solidFill>
                          <a:effectLst/>
                          <a:latin typeface="Arial" panose="020B0604020202020204" pitchFamily="34" charset="0"/>
                        </a:rPr>
                        <a:t>АЛМАТЫ Қ.</a:t>
                      </a:r>
                    </a:p>
                  </a:txBody>
                  <a:tcPr marL="9525" marR="9525" marT="9525" marB="0" vert="vert27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007F76">
                        <a:alpha val="10000"/>
                      </a:srgbClr>
                    </a:solidFill>
                  </a:tcPr>
                </a:tc>
                <a:tc>
                  <a:txBody>
                    <a:bodyPr/>
                    <a:lstStyle/>
                    <a:p>
                      <a:pPr marL="72000" algn="l" rtl="0" fontAlgn="ctr"/>
                      <a:r>
                        <a:rPr lang="ru-RU" sz="1100" b="0" i="0" u="none" strike="noStrike" dirty="0">
                          <a:solidFill>
                            <a:srgbClr val="000000"/>
                          </a:solidFill>
                          <a:effectLst/>
                          <a:latin typeface="Arial" panose="020B0604020202020204" pitchFamily="34" charset="0"/>
                        </a:rPr>
                        <a:t>ШЫМКЕНТ Қ.</a:t>
                      </a:r>
                    </a:p>
                  </a:txBody>
                  <a:tcPr marL="9525" marR="9525" marT="9525" marB="0" vert="vert270" anchor="ctr">
                    <a:lnL w="6350" cap="flat" cmpd="sng" algn="ctr">
                      <a:solidFill>
                        <a:schemeClr val="tx1"/>
                      </a:solidFill>
                      <a:prstDash val="sysDot"/>
                      <a:round/>
                      <a:headEnd type="none" w="med" len="med"/>
                      <a:tailEnd type="none" w="med" len="med"/>
                    </a:lnL>
                    <a:lnR w="762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007F76">
                        <a:alpha val="40000"/>
                      </a:srgbClr>
                    </a:solidFill>
                  </a:tcPr>
                </a:tc>
                <a:extLst>
                  <a:ext uri="{0D108BD9-81ED-4DB2-BD59-A6C34878D82A}">
                    <a16:rowId xmlns:a16="http://schemas.microsoft.com/office/drawing/2014/main" val="3662915522"/>
                  </a:ext>
                </a:extLst>
              </a:tr>
              <a:tr h="1548000">
                <a:tc>
                  <a:txBody>
                    <a:bodyPr/>
                    <a:lstStyle/>
                    <a:p>
                      <a:pPr marL="0" marR="0" lvl="0" indent="0" algn="l" defTabSz="685800" rtl="0" eaLnBrk="1" fontAlgn="auto" latinLnBrk="0" hangingPunct="1">
                        <a:lnSpc>
                          <a:spcPct val="107000"/>
                        </a:lnSpc>
                        <a:spcBef>
                          <a:spcPts val="0"/>
                        </a:spcBef>
                        <a:spcAft>
                          <a:spcPts val="0"/>
                        </a:spcAft>
                        <a:buClrTx/>
                        <a:buSzTx/>
                        <a:buFontTx/>
                        <a:buNone/>
                        <a:tabLst/>
                        <a:defRPr/>
                      </a:pPr>
                      <a:r>
                        <a:rPr kumimoji="0" lang="ru-RU" sz="1200" b="1" i="0" u="none" strike="noStrike" kern="1200" cap="none" spc="0" normalizeH="0" baseline="0" noProof="0" dirty="0">
                          <a:ln>
                            <a:noFill/>
                          </a:ln>
                          <a:solidFill>
                            <a:srgbClr val="000000"/>
                          </a:solidFill>
                          <a:effectLst/>
                          <a:uLnTx/>
                          <a:uFillTx/>
                          <a:latin typeface="Arial" panose="020B0604020202020204" pitchFamily="34" charset="0"/>
                          <a:ea typeface="Calibri" panose="020F0502020204030204" pitchFamily="34" charset="0"/>
                          <a:cs typeface="Arial" panose="020B0604020202020204" pitchFamily="34" charset="0"/>
                        </a:rPr>
                        <a:t>БАРЛЫҒЫ</a:t>
                      </a:r>
                      <a:endParaRPr kumimoji="0" lang="ru-RU" sz="1200" b="1" i="0" u="none" strike="noStrike" kern="1200" cap="none" spc="0" normalizeH="0" baseline="0" noProof="0" dirty="0">
                        <a:ln>
                          <a:noFill/>
                        </a:ln>
                        <a:solidFill>
                          <a:prstClr val="black"/>
                        </a:solidFill>
                        <a:effectLst/>
                        <a:uLnTx/>
                        <a:uFillTx/>
                        <a:latin typeface="Arial" panose="020B0604020202020204" pitchFamily="34" charset="0"/>
                        <a:ea typeface="Calibri" panose="020F0502020204030204" pitchFamily="34" charset="0"/>
                        <a:cs typeface="Arial" panose="020B0604020202020204" pitchFamily="34" charset="0"/>
                      </a:endParaRPr>
                    </a:p>
                  </a:txBody>
                  <a:tcPr marT="0" marB="36000" anchor="b">
                    <a:lnL w="76200" cap="flat" cmpd="sng" algn="ctr">
                      <a:noFill/>
                      <a:prstDash val="solid"/>
                      <a:round/>
                      <a:headEnd type="none" w="med" len="med"/>
                      <a:tailEnd type="none" w="med" len="med"/>
                    </a:lnL>
                    <a:lnR w="6350" cap="flat" cmpd="sng" algn="ctr">
                      <a:solidFill>
                        <a:schemeClr val="tx1"/>
                      </a:solidFill>
                      <a:prstDash val="sysDot"/>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007F76">
                        <a:alpha val="10000"/>
                      </a:srgbClr>
                    </a:solidFill>
                  </a:tcPr>
                </a:tc>
                <a:tc>
                  <a:txBody>
                    <a:bodyPr/>
                    <a:lstStyle/>
                    <a:p>
                      <a:pPr algn="ctr" fontAlgn="ctr"/>
                      <a:r>
                        <a:rPr lang="ru-KZ" sz="1000" b="1" i="0" u="none" strike="noStrike" cap="none" dirty="0">
                          <a:solidFill>
                            <a:srgbClr val="000000"/>
                          </a:solidFill>
                          <a:effectLst/>
                          <a:latin typeface="Arial Narrow" panose="020B0606020202030204" pitchFamily="34" charset="0"/>
                          <a:ea typeface="+mn-ea"/>
                          <a:cs typeface="+mn-cs"/>
                          <a:sym typeface="Arial"/>
                        </a:rPr>
                        <a:t>20 357</a:t>
                      </a:r>
                    </a:p>
                  </a:txBody>
                  <a:tcPr marL="9525" marR="9525" marT="0" marB="36000" anchor="b">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007F76">
                        <a:alpha val="10000"/>
                      </a:srgbClr>
                    </a:solidFill>
                  </a:tcPr>
                </a:tc>
                <a:tc>
                  <a:txBody>
                    <a:bodyPr/>
                    <a:lstStyle/>
                    <a:p>
                      <a:pPr algn="ctr" fontAlgn="ctr"/>
                      <a:r>
                        <a:rPr lang="ru-KZ" sz="1000" b="1" i="0" u="none" strike="noStrike" cap="none" dirty="0">
                          <a:solidFill>
                            <a:srgbClr val="000000"/>
                          </a:solidFill>
                          <a:effectLst/>
                          <a:latin typeface="Arial Narrow" panose="020B0606020202030204" pitchFamily="34" charset="0"/>
                          <a:ea typeface="+mn-ea"/>
                          <a:cs typeface="+mn-cs"/>
                          <a:sym typeface="Arial"/>
                        </a:rPr>
                        <a:t>38 325</a:t>
                      </a:r>
                    </a:p>
                  </a:txBody>
                  <a:tcPr marL="9525" marR="9525" marT="0" marB="36000" anchor="b">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007F76">
                        <a:alpha val="40000"/>
                      </a:srgbClr>
                    </a:solidFill>
                  </a:tcPr>
                </a:tc>
                <a:tc>
                  <a:txBody>
                    <a:bodyPr/>
                    <a:lstStyle/>
                    <a:p>
                      <a:pPr algn="ctr" fontAlgn="ctr"/>
                      <a:r>
                        <a:rPr lang="ru-KZ" sz="1000" b="1" i="0" u="none" strike="noStrike" cap="none" dirty="0">
                          <a:solidFill>
                            <a:srgbClr val="000000"/>
                          </a:solidFill>
                          <a:effectLst/>
                          <a:latin typeface="Arial Narrow" panose="020B0606020202030204" pitchFamily="34" charset="0"/>
                          <a:ea typeface="+mn-ea"/>
                          <a:cs typeface="+mn-cs"/>
                          <a:sym typeface="Arial"/>
                        </a:rPr>
                        <a:t>65 949</a:t>
                      </a:r>
                    </a:p>
                  </a:txBody>
                  <a:tcPr marL="9525" marR="9525" marT="0" marB="36000" anchor="b">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007F76">
                        <a:alpha val="10000"/>
                      </a:srgbClr>
                    </a:solidFill>
                  </a:tcPr>
                </a:tc>
                <a:tc>
                  <a:txBody>
                    <a:bodyPr/>
                    <a:lstStyle/>
                    <a:p>
                      <a:pPr algn="ctr" fontAlgn="ctr"/>
                      <a:r>
                        <a:rPr lang="ru-KZ" sz="1000" b="1" i="0" u="none" strike="noStrike" cap="none" dirty="0">
                          <a:solidFill>
                            <a:srgbClr val="000000"/>
                          </a:solidFill>
                          <a:effectLst/>
                          <a:latin typeface="Arial Narrow" panose="020B0606020202030204" pitchFamily="34" charset="0"/>
                          <a:ea typeface="+mn-ea"/>
                          <a:cs typeface="+mn-cs"/>
                          <a:sym typeface="Arial"/>
                        </a:rPr>
                        <a:t>32 864</a:t>
                      </a:r>
                    </a:p>
                  </a:txBody>
                  <a:tcPr marL="9525" marR="9525" marT="0" marB="36000" anchor="b">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007F76">
                        <a:alpha val="40000"/>
                      </a:srgbClr>
                    </a:solidFill>
                  </a:tcPr>
                </a:tc>
                <a:tc>
                  <a:txBody>
                    <a:bodyPr/>
                    <a:lstStyle/>
                    <a:p>
                      <a:pPr algn="ctr" fontAlgn="ctr"/>
                      <a:r>
                        <a:rPr lang="ru-KZ" sz="1000" b="1" i="0" u="none" strike="noStrike" cap="none" dirty="0">
                          <a:solidFill>
                            <a:srgbClr val="000000"/>
                          </a:solidFill>
                          <a:effectLst/>
                          <a:latin typeface="Arial Narrow" panose="020B0606020202030204" pitchFamily="34" charset="0"/>
                          <a:ea typeface="+mn-ea"/>
                          <a:cs typeface="+mn-cs"/>
                          <a:sym typeface="Arial"/>
                        </a:rPr>
                        <a:t>41 975</a:t>
                      </a:r>
                    </a:p>
                  </a:txBody>
                  <a:tcPr marL="9525" marR="9525" marT="0" marB="36000" anchor="b">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007F76">
                        <a:alpha val="10000"/>
                      </a:srgbClr>
                    </a:solidFill>
                  </a:tcPr>
                </a:tc>
                <a:tc>
                  <a:txBody>
                    <a:bodyPr/>
                    <a:lstStyle/>
                    <a:p>
                      <a:pPr algn="ctr" fontAlgn="ctr"/>
                      <a:r>
                        <a:rPr lang="ru-KZ" sz="1000" b="1" i="0" u="none" strike="noStrike" cap="none" dirty="0">
                          <a:solidFill>
                            <a:srgbClr val="000000"/>
                          </a:solidFill>
                          <a:effectLst/>
                          <a:latin typeface="Arial Narrow" panose="020B0606020202030204" pitchFamily="34" charset="0"/>
                          <a:ea typeface="+mn-ea"/>
                          <a:cs typeface="+mn-cs"/>
                          <a:sym typeface="Arial"/>
                        </a:rPr>
                        <a:t>49 329</a:t>
                      </a:r>
                    </a:p>
                  </a:txBody>
                  <a:tcPr marL="9525" marR="9525" marT="0" marB="36000" anchor="b">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007F76">
                        <a:alpha val="40000"/>
                      </a:srgbClr>
                    </a:solidFill>
                  </a:tcPr>
                </a:tc>
                <a:tc>
                  <a:txBody>
                    <a:bodyPr/>
                    <a:lstStyle/>
                    <a:p>
                      <a:pPr algn="ctr" fontAlgn="ctr"/>
                      <a:r>
                        <a:rPr lang="ru-KZ" sz="1000" b="1" i="0" u="none" strike="noStrike" cap="none" dirty="0">
                          <a:solidFill>
                            <a:srgbClr val="000000"/>
                          </a:solidFill>
                          <a:effectLst/>
                          <a:latin typeface="Arial Narrow" panose="020B0606020202030204" pitchFamily="34" charset="0"/>
                          <a:ea typeface="+mn-ea"/>
                          <a:cs typeface="+mn-cs"/>
                          <a:sym typeface="Arial"/>
                        </a:rPr>
                        <a:t>62 054</a:t>
                      </a:r>
                    </a:p>
                  </a:txBody>
                  <a:tcPr marL="9525" marR="9525" marT="0" marB="36000" anchor="b">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007F76">
                        <a:alpha val="10000"/>
                      </a:srgbClr>
                    </a:solidFill>
                  </a:tcPr>
                </a:tc>
                <a:tc>
                  <a:txBody>
                    <a:bodyPr/>
                    <a:lstStyle/>
                    <a:p>
                      <a:pPr algn="ctr" fontAlgn="ctr"/>
                      <a:r>
                        <a:rPr lang="ru-KZ" sz="1000" b="1" i="0" u="none" strike="noStrike" cap="none" dirty="0">
                          <a:solidFill>
                            <a:srgbClr val="000000"/>
                          </a:solidFill>
                          <a:effectLst/>
                          <a:latin typeface="Arial Narrow" panose="020B0606020202030204" pitchFamily="34" charset="0"/>
                          <a:ea typeface="+mn-ea"/>
                          <a:cs typeface="+mn-cs"/>
                          <a:sym typeface="Arial"/>
                        </a:rPr>
                        <a:t>30 330</a:t>
                      </a:r>
                    </a:p>
                  </a:txBody>
                  <a:tcPr marL="9525" marR="9525" marT="0" marB="36000" anchor="b">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007F76">
                        <a:alpha val="40000"/>
                      </a:srgbClr>
                    </a:solidFill>
                  </a:tcPr>
                </a:tc>
                <a:tc>
                  <a:txBody>
                    <a:bodyPr/>
                    <a:lstStyle/>
                    <a:p>
                      <a:pPr algn="ctr" fontAlgn="ctr"/>
                      <a:r>
                        <a:rPr lang="ru-KZ" sz="1000" b="1" i="0" u="none" strike="noStrike" cap="none" dirty="0">
                          <a:solidFill>
                            <a:srgbClr val="000000"/>
                          </a:solidFill>
                          <a:effectLst/>
                          <a:latin typeface="Arial Narrow" panose="020B0606020202030204" pitchFamily="34" charset="0"/>
                          <a:ea typeface="+mn-ea"/>
                          <a:cs typeface="+mn-cs"/>
                          <a:sym typeface="Arial"/>
                        </a:rPr>
                        <a:t>85 247</a:t>
                      </a:r>
                    </a:p>
                  </a:txBody>
                  <a:tcPr marL="9525" marR="9525" marT="0" marB="36000" anchor="b">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007F76">
                        <a:alpha val="10000"/>
                      </a:srgbClr>
                    </a:solidFill>
                  </a:tcPr>
                </a:tc>
                <a:tc>
                  <a:txBody>
                    <a:bodyPr/>
                    <a:lstStyle/>
                    <a:p>
                      <a:pPr algn="ctr" fontAlgn="ctr"/>
                      <a:r>
                        <a:rPr lang="ru-KZ" sz="1000" b="1" i="0" u="none" strike="noStrike" cap="none" dirty="0">
                          <a:solidFill>
                            <a:srgbClr val="000000"/>
                          </a:solidFill>
                          <a:effectLst/>
                          <a:latin typeface="Arial Narrow" panose="020B0606020202030204" pitchFamily="34" charset="0"/>
                          <a:ea typeface="+mn-ea"/>
                          <a:cs typeface="+mn-cs"/>
                          <a:sym typeface="Arial"/>
                        </a:rPr>
                        <a:t>109 711</a:t>
                      </a:r>
                    </a:p>
                  </a:txBody>
                  <a:tcPr marL="9525" marR="9525" marT="0" marB="36000" anchor="b">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007F76">
                        <a:alpha val="40000"/>
                      </a:srgbClr>
                    </a:solidFill>
                  </a:tcPr>
                </a:tc>
                <a:tc>
                  <a:txBody>
                    <a:bodyPr/>
                    <a:lstStyle/>
                    <a:p>
                      <a:pPr algn="ctr" fontAlgn="ctr"/>
                      <a:r>
                        <a:rPr lang="ru-KZ" sz="1000" b="1" i="0" u="none" strike="noStrike" cap="none" dirty="0">
                          <a:solidFill>
                            <a:srgbClr val="000000"/>
                          </a:solidFill>
                          <a:effectLst/>
                          <a:latin typeface="Arial Narrow" panose="020B0606020202030204" pitchFamily="34" charset="0"/>
                          <a:ea typeface="+mn-ea"/>
                          <a:cs typeface="+mn-cs"/>
                          <a:sym typeface="Arial"/>
                        </a:rPr>
                        <a:t>32 199</a:t>
                      </a:r>
                    </a:p>
                  </a:txBody>
                  <a:tcPr marL="9525" marR="9525" marT="0" marB="36000" anchor="b">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007F76">
                        <a:alpha val="10000"/>
                      </a:srgbClr>
                    </a:solidFill>
                  </a:tcPr>
                </a:tc>
                <a:tc>
                  <a:txBody>
                    <a:bodyPr/>
                    <a:lstStyle/>
                    <a:p>
                      <a:pPr algn="ctr" fontAlgn="ctr"/>
                      <a:r>
                        <a:rPr lang="ru-KZ" sz="1000" b="1" i="0" u="none" strike="noStrike" cap="none" dirty="0">
                          <a:solidFill>
                            <a:srgbClr val="000000"/>
                          </a:solidFill>
                          <a:effectLst/>
                          <a:latin typeface="Arial Narrow" panose="020B0606020202030204" pitchFamily="34" charset="0"/>
                          <a:ea typeface="+mn-ea"/>
                          <a:cs typeface="+mn-cs"/>
                          <a:sym typeface="Arial"/>
                        </a:rPr>
                        <a:t>28 187</a:t>
                      </a:r>
                    </a:p>
                  </a:txBody>
                  <a:tcPr marL="9525" marR="9525" marT="0" marB="36000" anchor="b">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007F76">
                        <a:alpha val="40000"/>
                      </a:srgbClr>
                    </a:solidFill>
                  </a:tcPr>
                </a:tc>
                <a:tc>
                  <a:txBody>
                    <a:bodyPr/>
                    <a:lstStyle/>
                    <a:p>
                      <a:pPr algn="ctr" fontAlgn="ctr"/>
                      <a:r>
                        <a:rPr lang="ru-KZ" sz="1000" b="1" i="0" u="none" strike="noStrike" cap="none" dirty="0">
                          <a:solidFill>
                            <a:srgbClr val="000000"/>
                          </a:solidFill>
                          <a:effectLst/>
                          <a:latin typeface="Arial Narrow" panose="020B0606020202030204" pitchFamily="34" charset="0"/>
                          <a:ea typeface="+mn-ea"/>
                          <a:cs typeface="+mn-cs"/>
                          <a:sym typeface="Arial"/>
                        </a:rPr>
                        <a:t>66 885</a:t>
                      </a:r>
                    </a:p>
                  </a:txBody>
                  <a:tcPr marL="9525" marR="9525" marT="0" marB="36000" anchor="b">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007F76">
                        <a:alpha val="10000"/>
                      </a:srgbClr>
                    </a:solidFill>
                  </a:tcPr>
                </a:tc>
                <a:tc>
                  <a:txBody>
                    <a:bodyPr/>
                    <a:lstStyle/>
                    <a:p>
                      <a:pPr algn="ctr" fontAlgn="ctr"/>
                      <a:r>
                        <a:rPr lang="ru-KZ" sz="1000" b="1" i="0" u="none" strike="noStrike" cap="none" dirty="0">
                          <a:solidFill>
                            <a:srgbClr val="000000"/>
                          </a:solidFill>
                          <a:effectLst/>
                          <a:latin typeface="Arial Narrow" panose="020B0606020202030204" pitchFamily="34" charset="0"/>
                          <a:ea typeface="+mn-ea"/>
                          <a:cs typeface="+mn-cs"/>
                          <a:sym typeface="Arial"/>
                        </a:rPr>
                        <a:t>35 865</a:t>
                      </a:r>
                    </a:p>
                  </a:txBody>
                  <a:tcPr marL="9525" marR="9525" marT="0" marB="36000" anchor="b">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007F76">
                        <a:alpha val="40000"/>
                      </a:srgbClr>
                    </a:solidFill>
                  </a:tcPr>
                </a:tc>
                <a:tc>
                  <a:txBody>
                    <a:bodyPr/>
                    <a:lstStyle/>
                    <a:p>
                      <a:pPr algn="ctr" fontAlgn="ctr"/>
                      <a:r>
                        <a:rPr lang="ru-KZ" sz="1000" b="1" i="0" u="none" strike="noStrike" cap="none" dirty="0">
                          <a:solidFill>
                            <a:srgbClr val="000000"/>
                          </a:solidFill>
                          <a:effectLst/>
                          <a:latin typeface="Arial Narrow" panose="020B0606020202030204" pitchFamily="34" charset="0"/>
                          <a:ea typeface="+mn-ea"/>
                          <a:cs typeface="+mn-cs"/>
                          <a:sym typeface="Arial"/>
                        </a:rPr>
                        <a:t>60 902</a:t>
                      </a:r>
                    </a:p>
                  </a:txBody>
                  <a:tcPr marL="9525" marR="9525" marT="0" marB="36000" anchor="b">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007F76">
                        <a:alpha val="10000"/>
                      </a:srgbClr>
                    </a:solidFill>
                  </a:tcPr>
                </a:tc>
                <a:tc>
                  <a:txBody>
                    <a:bodyPr/>
                    <a:lstStyle/>
                    <a:p>
                      <a:pPr algn="ctr" fontAlgn="ctr"/>
                      <a:r>
                        <a:rPr lang="ru-KZ" sz="1000" b="1" i="0" u="none" strike="noStrike" cap="none" dirty="0">
                          <a:solidFill>
                            <a:srgbClr val="000000"/>
                          </a:solidFill>
                          <a:effectLst/>
                          <a:latin typeface="Arial Narrow" panose="020B0606020202030204" pitchFamily="34" charset="0"/>
                          <a:ea typeface="+mn-ea"/>
                          <a:cs typeface="+mn-cs"/>
                          <a:sym typeface="Arial"/>
                        </a:rPr>
                        <a:t>16 247</a:t>
                      </a:r>
                    </a:p>
                  </a:txBody>
                  <a:tcPr marL="9525" marR="9525" marT="0" marB="36000" anchor="b">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007F76">
                        <a:alpha val="40000"/>
                      </a:srgbClr>
                    </a:solidFill>
                  </a:tcPr>
                </a:tc>
                <a:tc>
                  <a:txBody>
                    <a:bodyPr/>
                    <a:lstStyle/>
                    <a:p>
                      <a:pPr algn="ctr" fontAlgn="ctr"/>
                      <a:r>
                        <a:rPr lang="ru-KZ" sz="1000" b="1" i="0" u="none" strike="noStrike" cap="none" dirty="0">
                          <a:solidFill>
                            <a:srgbClr val="000000"/>
                          </a:solidFill>
                          <a:effectLst/>
                          <a:latin typeface="Arial Narrow" panose="020B0606020202030204" pitchFamily="34" charset="0"/>
                          <a:ea typeface="+mn-ea"/>
                          <a:cs typeface="+mn-cs"/>
                          <a:sym typeface="Arial"/>
                        </a:rPr>
                        <a:t>58 552</a:t>
                      </a:r>
                    </a:p>
                  </a:txBody>
                  <a:tcPr marL="9525" marR="9525" marT="0" marB="36000" anchor="b">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007F76">
                        <a:alpha val="10000"/>
                      </a:srgbClr>
                    </a:solidFill>
                  </a:tcPr>
                </a:tc>
                <a:tc>
                  <a:txBody>
                    <a:bodyPr/>
                    <a:lstStyle/>
                    <a:p>
                      <a:pPr algn="ctr" fontAlgn="ctr"/>
                      <a:r>
                        <a:rPr lang="ru-KZ" sz="1000" b="1" i="0" u="none" strike="noStrike" cap="none" dirty="0">
                          <a:solidFill>
                            <a:srgbClr val="000000"/>
                          </a:solidFill>
                          <a:effectLst/>
                          <a:latin typeface="Arial Narrow" panose="020B0606020202030204" pitchFamily="34" charset="0"/>
                          <a:ea typeface="+mn-ea"/>
                          <a:cs typeface="+mn-cs"/>
                          <a:sym typeface="Arial"/>
                        </a:rPr>
                        <a:t>114 488</a:t>
                      </a:r>
                    </a:p>
                  </a:txBody>
                  <a:tcPr marL="9525" marR="9525" marT="0" marB="36000" anchor="b">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007F76">
                        <a:alpha val="40000"/>
                      </a:srgbClr>
                    </a:solidFill>
                  </a:tcPr>
                </a:tc>
                <a:tc>
                  <a:txBody>
                    <a:bodyPr/>
                    <a:lstStyle/>
                    <a:p>
                      <a:pPr algn="ctr" fontAlgn="ctr"/>
                      <a:r>
                        <a:rPr lang="ru-KZ" sz="1000" b="1" i="0" u="none" strike="noStrike" cap="none" dirty="0">
                          <a:solidFill>
                            <a:srgbClr val="000000"/>
                          </a:solidFill>
                          <a:effectLst/>
                          <a:latin typeface="Arial Narrow" panose="020B0606020202030204" pitchFamily="34" charset="0"/>
                          <a:ea typeface="+mn-ea"/>
                          <a:cs typeface="+mn-cs"/>
                          <a:sym typeface="Arial"/>
                        </a:rPr>
                        <a:t>124 448</a:t>
                      </a:r>
                    </a:p>
                  </a:txBody>
                  <a:tcPr marL="9525" marR="9525" marT="0" marB="36000" anchor="b">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007F76">
                        <a:alpha val="10000"/>
                      </a:srgbClr>
                    </a:solidFill>
                  </a:tcPr>
                </a:tc>
                <a:tc>
                  <a:txBody>
                    <a:bodyPr/>
                    <a:lstStyle/>
                    <a:p>
                      <a:pPr algn="ctr" fontAlgn="ctr"/>
                      <a:r>
                        <a:rPr lang="ru-KZ" sz="1000" b="1" i="0" u="none" strike="noStrike" cap="none" dirty="0">
                          <a:solidFill>
                            <a:srgbClr val="000000"/>
                          </a:solidFill>
                          <a:effectLst/>
                          <a:latin typeface="Arial Narrow" panose="020B0606020202030204" pitchFamily="34" charset="0"/>
                          <a:ea typeface="+mn-ea"/>
                          <a:cs typeface="+mn-cs"/>
                          <a:sym typeface="Arial"/>
                        </a:rPr>
                        <a:t>29 885</a:t>
                      </a:r>
                    </a:p>
                  </a:txBody>
                  <a:tcPr marL="9525" marR="9525" marT="0" marB="36000" anchor="b">
                    <a:lnL w="6350" cap="flat" cmpd="sng" algn="ctr">
                      <a:solidFill>
                        <a:schemeClr val="tx1"/>
                      </a:solidFill>
                      <a:prstDash val="sysDot"/>
                      <a:round/>
                      <a:headEnd type="none" w="med" len="med"/>
                      <a:tailEnd type="none" w="med" len="med"/>
                    </a:lnL>
                    <a:lnR w="762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007F76">
                        <a:alpha val="40000"/>
                      </a:srgbClr>
                    </a:solidFill>
                  </a:tcPr>
                </a:tc>
                <a:extLst>
                  <a:ext uri="{0D108BD9-81ED-4DB2-BD59-A6C34878D82A}">
                    <a16:rowId xmlns:a16="http://schemas.microsoft.com/office/drawing/2014/main" val="1602871338"/>
                  </a:ext>
                </a:extLst>
              </a:tr>
              <a:tr h="288000">
                <a:tc>
                  <a:txBody>
                    <a:bodyPr/>
                    <a:lstStyle/>
                    <a:p>
                      <a:pPr marL="72000" algn="l" fontAlgn="b"/>
                      <a:r>
                        <a:rPr lang="ru-RU" sz="700" b="0" i="0" u="none" strike="noStrike" cap="none" dirty="0">
                          <a:solidFill>
                            <a:srgbClr val="000000"/>
                          </a:solidFill>
                          <a:effectLst/>
                          <a:latin typeface="Arial" panose="020B0604020202020204" pitchFamily="34" charset="0"/>
                          <a:ea typeface="Calibri" panose="020F0502020204030204" pitchFamily="34" charset="0"/>
                          <a:cs typeface="Arial" panose="020B0604020202020204" pitchFamily="34" charset="0"/>
                          <a:sym typeface="Arial"/>
                        </a:rPr>
                        <a:t>БАСШЫЛАР ЖӘНЕ МЕМЛЕКЕТТІК ҚЫЗМЕТШІЛЕР</a:t>
                      </a:r>
                    </a:p>
                  </a:txBody>
                  <a:tcPr marL="9525" marR="9525" marT="0" marB="0" anchor="ctr">
                    <a:lnL w="76200" cap="flat" cmpd="sng" algn="ctr">
                      <a:noFill/>
                      <a:prstDash val="solid"/>
                      <a:round/>
                      <a:headEnd type="none" w="med" len="med"/>
                      <a:tailEnd type="none" w="med" len="med"/>
                    </a:lnL>
                    <a:lnR w="6350" cap="flat" cmpd="sng" algn="ctr">
                      <a:solidFill>
                        <a:schemeClr val="tx1"/>
                      </a:solidFill>
                      <a:prstDash val="sysDot"/>
                      <a:round/>
                      <a:headEnd type="none" w="med" len="med"/>
                      <a:tailEnd type="none" w="med" len="med"/>
                    </a:lnR>
                    <a:lnT w="12700" cap="flat" cmpd="sng" algn="ctr">
                      <a:solidFill>
                        <a:schemeClr val="tx1"/>
                      </a:solidFill>
                      <a:prstDash val="solid"/>
                      <a:round/>
                      <a:headEnd type="none" w="med" len="med"/>
                      <a:tailEnd type="none" w="med" len="med"/>
                    </a:lnT>
                    <a:lnB w="6350" cap="flat" cmpd="sng" algn="ctr">
                      <a:solidFill>
                        <a:schemeClr val="tx1"/>
                      </a:solidFill>
                      <a:prstDash val="sysDot"/>
                      <a:round/>
                      <a:headEnd type="none" w="med" len="med"/>
                      <a:tailEnd type="none" w="med" len="med"/>
                    </a:lnB>
                    <a:solidFill>
                      <a:srgbClr val="007F76">
                        <a:alpha val="20000"/>
                      </a:srgbClr>
                    </a:solidFill>
                  </a:tcPr>
                </a:tc>
                <a:tc>
                  <a:txBody>
                    <a:bodyPr/>
                    <a:lstStyle/>
                    <a:p>
                      <a:pPr algn="ctr" fontAlgn="ctr"/>
                      <a:r>
                        <a:rPr lang="ru-KZ" sz="900" b="0" i="0" u="none" strike="noStrike" cap="none" dirty="0">
                          <a:solidFill>
                            <a:srgbClr val="000000"/>
                          </a:solidFill>
                          <a:effectLst/>
                          <a:latin typeface="Arial Narrow" panose="020B0606020202030204" pitchFamily="34" charset="0"/>
                          <a:ea typeface="+mn-ea"/>
                          <a:cs typeface="+mn-cs"/>
                          <a:sym typeface="Arial"/>
                        </a:rPr>
                        <a:t>841</a:t>
                      </a:r>
                    </a:p>
                  </a:txBody>
                  <a:tcPr marL="9525" marR="9525" marT="0"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12700" cap="flat" cmpd="sng" algn="ctr">
                      <a:solidFill>
                        <a:schemeClr val="tx1"/>
                      </a:solidFill>
                      <a:prstDash val="solid"/>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solidFill>
                      <a:srgbClr val="007F76">
                        <a:alpha val="20000"/>
                      </a:srgbClr>
                    </a:solidFill>
                  </a:tcPr>
                </a:tc>
                <a:tc>
                  <a:txBody>
                    <a:bodyPr/>
                    <a:lstStyle/>
                    <a:p>
                      <a:pPr algn="ctr" fontAlgn="ctr"/>
                      <a:r>
                        <a:rPr lang="ru-KZ" sz="900" b="0" i="0" u="none" strike="noStrike" cap="none" dirty="0">
                          <a:solidFill>
                            <a:srgbClr val="000000"/>
                          </a:solidFill>
                          <a:effectLst/>
                          <a:latin typeface="Arial Narrow" panose="020B0606020202030204" pitchFamily="34" charset="0"/>
                          <a:ea typeface="+mn-ea"/>
                          <a:cs typeface="+mn-cs"/>
                          <a:sym typeface="Arial"/>
                        </a:rPr>
                        <a:t>2 308</a:t>
                      </a:r>
                    </a:p>
                  </a:txBody>
                  <a:tcPr marL="9525" marR="9525" marT="0"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12700" cap="flat" cmpd="sng" algn="ctr">
                      <a:solidFill>
                        <a:schemeClr val="tx1"/>
                      </a:solidFill>
                      <a:prstDash val="solid"/>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solidFill>
                      <a:srgbClr val="007F76">
                        <a:alpha val="20000"/>
                      </a:srgbClr>
                    </a:solidFill>
                  </a:tcPr>
                </a:tc>
                <a:tc>
                  <a:txBody>
                    <a:bodyPr/>
                    <a:lstStyle/>
                    <a:p>
                      <a:pPr algn="ctr" fontAlgn="ctr"/>
                      <a:r>
                        <a:rPr lang="ru-KZ" sz="900" b="0" i="0" u="none" strike="noStrike" cap="none" dirty="0">
                          <a:solidFill>
                            <a:srgbClr val="000000"/>
                          </a:solidFill>
                          <a:effectLst/>
                          <a:latin typeface="Arial Narrow" panose="020B0606020202030204" pitchFamily="34" charset="0"/>
                          <a:ea typeface="+mn-ea"/>
                          <a:cs typeface="+mn-cs"/>
                          <a:sym typeface="Arial"/>
                        </a:rPr>
                        <a:t>1 520</a:t>
                      </a:r>
                    </a:p>
                  </a:txBody>
                  <a:tcPr marL="9525" marR="9525" marT="0"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12700" cap="flat" cmpd="sng" algn="ctr">
                      <a:solidFill>
                        <a:schemeClr val="tx1"/>
                      </a:solidFill>
                      <a:prstDash val="solid"/>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solidFill>
                      <a:srgbClr val="007F76">
                        <a:alpha val="20000"/>
                      </a:srgbClr>
                    </a:solidFill>
                  </a:tcPr>
                </a:tc>
                <a:tc>
                  <a:txBody>
                    <a:bodyPr/>
                    <a:lstStyle/>
                    <a:p>
                      <a:pPr algn="ctr" fontAlgn="ctr"/>
                      <a:r>
                        <a:rPr lang="ru-KZ" sz="900" b="0" i="0" u="none" strike="noStrike" cap="none">
                          <a:solidFill>
                            <a:srgbClr val="000000"/>
                          </a:solidFill>
                          <a:effectLst/>
                          <a:latin typeface="Arial Narrow" panose="020B0606020202030204" pitchFamily="34" charset="0"/>
                          <a:ea typeface="+mn-ea"/>
                          <a:cs typeface="+mn-cs"/>
                          <a:sym typeface="Arial"/>
                        </a:rPr>
                        <a:t>1 197</a:t>
                      </a:r>
                    </a:p>
                  </a:txBody>
                  <a:tcPr marL="9525" marR="9525" marT="0"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12700" cap="flat" cmpd="sng" algn="ctr">
                      <a:solidFill>
                        <a:schemeClr val="tx1"/>
                      </a:solidFill>
                      <a:prstDash val="solid"/>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solidFill>
                      <a:srgbClr val="007F76">
                        <a:alpha val="20000"/>
                      </a:srgbClr>
                    </a:solidFill>
                  </a:tcPr>
                </a:tc>
                <a:tc>
                  <a:txBody>
                    <a:bodyPr/>
                    <a:lstStyle/>
                    <a:p>
                      <a:pPr algn="ctr" fontAlgn="ctr"/>
                      <a:r>
                        <a:rPr lang="ru-KZ" sz="900" b="0" i="0" u="none" strike="noStrike" cap="none">
                          <a:solidFill>
                            <a:srgbClr val="000000"/>
                          </a:solidFill>
                          <a:effectLst/>
                          <a:latin typeface="Arial Narrow" panose="020B0606020202030204" pitchFamily="34" charset="0"/>
                          <a:ea typeface="+mn-ea"/>
                          <a:cs typeface="+mn-cs"/>
                          <a:sym typeface="Arial"/>
                        </a:rPr>
                        <a:t>1 932</a:t>
                      </a:r>
                    </a:p>
                  </a:txBody>
                  <a:tcPr marL="9525" marR="9525" marT="0"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12700" cap="flat" cmpd="sng" algn="ctr">
                      <a:solidFill>
                        <a:schemeClr val="tx1"/>
                      </a:solidFill>
                      <a:prstDash val="solid"/>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solidFill>
                      <a:srgbClr val="007F76">
                        <a:alpha val="20000"/>
                      </a:srgbClr>
                    </a:solidFill>
                  </a:tcPr>
                </a:tc>
                <a:tc>
                  <a:txBody>
                    <a:bodyPr/>
                    <a:lstStyle/>
                    <a:p>
                      <a:pPr algn="ctr" fontAlgn="ctr"/>
                      <a:r>
                        <a:rPr lang="ru-KZ" sz="900" b="0" i="0" u="none" strike="noStrike" cap="none">
                          <a:solidFill>
                            <a:srgbClr val="000000"/>
                          </a:solidFill>
                          <a:effectLst/>
                          <a:latin typeface="Arial Narrow" panose="020B0606020202030204" pitchFamily="34" charset="0"/>
                          <a:ea typeface="+mn-ea"/>
                          <a:cs typeface="+mn-cs"/>
                          <a:sym typeface="Arial"/>
                        </a:rPr>
                        <a:t>1 936</a:t>
                      </a:r>
                    </a:p>
                  </a:txBody>
                  <a:tcPr marL="9525" marR="9525" marT="0"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12700" cap="flat" cmpd="sng" algn="ctr">
                      <a:solidFill>
                        <a:schemeClr val="tx1"/>
                      </a:solidFill>
                      <a:prstDash val="solid"/>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solidFill>
                      <a:srgbClr val="007F76">
                        <a:alpha val="20000"/>
                      </a:srgbClr>
                    </a:solidFill>
                  </a:tcPr>
                </a:tc>
                <a:tc>
                  <a:txBody>
                    <a:bodyPr/>
                    <a:lstStyle/>
                    <a:p>
                      <a:pPr algn="ctr" fontAlgn="ctr"/>
                      <a:r>
                        <a:rPr lang="ru-KZ" sz="900" b="0" i="0" u="none" strike="noStrike" cap="none">
                          <a:solidFill>
                            <a:srgbClr val="000000"/>
                          </a:solidFill>
                          <a:effectLst/>
                          <a:latin typeface="Arial Narrow" panose="020B0606020202030204" pitchFamily="34" charset="0"/>
                          <a:ea typeface="+mn-ea"/>
                          <a:cs typeface="+mn-cs"/>
                          <a:sym typeface="Arial"/>
                        </a:rPr>
                        <a:t>1 323</a:t>
                      </a:r>
                    </a:p>
                  </a:txBody>
                  <a:tcPr marL="9525" marR="9525" marT="0"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12700" cap="flat" cmpd="sng" algn="ctr">
                      <a:solidFill>
                        <a:schemeClr val="tx1"/>
                      </a:solidFill>
                      <a:prstDash val="solid"/>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solidFill>
                      <a:srgbClr val="007F76">
                        <a:alpha val="20000"/>
                      </a:srgbClr>
                    </a:solidFill>
                  </a:tcPr>
                </a:tc>
                <a:tc>
                  <a:txBody>
                    <a:bodyPr/>
                    <a:lstStyle/>
                    <a:p>
                      <a:pPr algn="ctr" fontAlgn="ctr"/>
                      <a:r>
                        <a:rPr lang="ru-KZ" sz="900" b="0" i="0" u="none" strike="noStrike" cap="none">
                          <a:solidFill>
                            <a:srgbClr val="000000"/>
                          </a:solidFill>
                          <a:effectLst/>
                          <a:latin typeface="Arial Narrow" panose="020B0606020202030204" pitchFamily="34" charset="0"/>
                          <a:ea typeface="+mn-ea"/>
                          <a:cs typeface="+mn-cs"/>
                          <a:sym typeface="Arial"/>
                        </a:rPr>
                        <a:t>1 140</a:t>
                      </a:r>
                    </a:p>
                  </a:txBody>
                  <a:tcPr marL="9525" marR="9525" marT="0"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12700" cap="flat" cmpd="sng" algn="ctr">
                      <a:solidFill>
                        <a:schemeClr val="tx1"/>
                      </a:solidFill>
                      <a:prstDash val="solid"/>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solidFill>
                      <a:srgbClr val="007F76">
                        <a:alpha val="20000"/>
                      </a:srgbClr>
                    </a:solidFill>
                  </a:tcPr>
                </a:tc>
                <a:tc>
                  <a:txBody>
                    <a:bodyPr/>
                    <a:lstStyle/>
                    <a:p>
                      <a:pPr algn="ctr" fontAlgn="ctr"/>
                      <a:r>
                        <a:rPr lang="ru-KZ" sz="900" b="0" i="0" u="none" strike="noStrike" cap="none">
                          <a:solidFill>
                            <a:srgbClr val="000000"/>
                          </a:solidFill>
                          <a:effectLst/>
                          <a:latin typeface="Arial Narrow" panose="020B0606020202030204" pitchFamily="34" charset="0"/>
                          <a:ea typeface="+mn-ea"/>
                          <a:cs typeface="+mn-cs"/>
                          <a:sym typeface="Arial"/>
                        </a:rPr>
                        <a:t>3 432</a:t>
                      </a:r>
                    </a:p>
                  </a:txBody>
                  <a:tcPr marL="9525" marR="9525" marT="0"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12700" cap="flat" cmpd="sng" algn="ctr">
                      <a:solidFill>
                        <a:schemeClr val="tx1"/>
                      </a:solidFill>
                      <a:prstDash val="solid"/>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solidFill>
                      <a:srgbClr val="007F76">
                        <a:alpha val="20000"/>
                      </a:srgbClr>
                    </a:solidFill>
                  </a:tcPr>
                </a:tc>
                <a:tc>
                  <a:txBody>
                    <a:bodyPr/>
                    <a:lstStyle/>
                    <a:p>
                      <a:pPr algn="ctr" fontAlgn="ctr"/>
                      <a:r>
                        <a:rPr lang="ru-KZ" sz="900" b="0" i="0" u="none" strike="noStrike" cap="none">
                          <a:solidFill>
                            <a:srgbClr val="000000"/>
                          </a:solidFill>
                          <a:effectLst/>
                          <a:latin typeface="Arial Narrow" panose="020B0606020202030204" pitchFamily="34" charset="0"/>
                          <a:ea typeface="+mn-ea"/>
                          <a:cs typeface="+mn-cs"/>
                          <a:sym typeface="Arial"/>
                        </a:rPr>
                        <a:t>7 643</a:t>
                      </a:r>
                    </a:p>
                  </a:txBody>
                  <a:tcPr marL="9525" marR="9525" marT="0"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12700" cap="flat" cmpd="sng" algn="ctr">
                      <a:solidFill>
                        <a:schemeClr val="tx1"/>
                      </a:solidFill>
                      <a:prstDash val="solid"/>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solidFill>
                      <a:srgbClr val="007F76">
                        <a:alpha val="20000"/>
                      </a:srgbClr>
                    </a:solidFill>
                  </a:tcPr>
                </a:tc>
                <a:tc>
                  <a:txBody>
                    <a:bodyPr/>
                    <a:lstStyle/>
                    <a:p>
                      <a:pPr algn="ctr" fontAlgn="ctr"/>
                      <a:r>
                        <a:rPr lang="ru-KZ" sz="900" b="0" i="0" u="none" strike="noStrike" cap="none">
                          <a:solidFill>
                            <a:srgbClr val="000000"/>
                          </a:solidFill>
                          <a:effectLst/>
                          <a:latin typeface="Arial Narrow" panose="020B0606020202030204" pitchFamily="34" charset="0"/>
                          <a:ea typeface="+mn-ea"/>
                          <a:cs typeface="+mn-cs"/>
                          <a:sym typeface="Arial"/>
                        </a:rPr>
                        <a:t>833</a:t>
                      </a:r>
                    </a:p>
                  </a:txBody>
                  <a:tcPr marL="9525" marR="9525" marT="0"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12700" cap="flat" cmpd="sng" algn="ctr">
                      <a:solidFill>
                        <a:schemeClr val="tx1"/>
                      </a:solidFill>
                      <a:prstDash val="solid"/>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solidFill>
                      <a:srgbClr val="007F76">
                        <a:alpha val="20000"/>
                      </a:srgbClr>
                    </a:solidFill>
                  </a:tcPr>
                </a:tc>
                <a:tc>
                  <a:txBody>
                    <a:bodyPr/>
                    <a:lstStyle/>
                    <a:p>
                      <a:pPr algn="ctr" fontAlgn="ctr"/>
                      <a:r>
                        <a:rPr lang="ru-KZ" sz="900" b="0" i="0" u="none" strike="noStrike" cap="none">
                          <a:solidFill>
                            <a:srgbClr val="000000"/>
                          </a:solidFill>
                          <a:effectLst/>
                          <a:latin typeface="Arial Narrow" panose="020B0606020202030204" pitchFamily="34" charset="0"/>
                          <a:ea typeface="+mn-ea"/>
                          <a:cs typeface="+mn-cs"/>
                          <a:sym typeface="Arial"/>
                        </a:rPr>
                        <a:t>948</a:t>
                      </a:r>
                    </a:p>
                  </a:txBody>
                  <a:tcPr marL="9525" marR="9525" marT="0"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12700" cap="flat" cmpd="sng" algn="ctr">
                      <a:solidFill>
                        <a:schemeClr val="tx1"/>
                      </a:solidFill>
                      <a:prstDash val="solid"/>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solidFill>
                      <a:srgbClr val="007F76">
                        <a:alpha val="20000"/>
                      </a:srgbClr>
                    </a:solidFill>
                  </a:tcPr>
                </a:tc>
                <a:tc>
                  <a:txBody>
                    <a:bodyPr/>
                    <a:lstStyle/>
                    <a:p>
                      <a:pPr algn="ctr" fontAlgn="ctr"/>
                      <a:r>
                        <a:rPr lang="ru-KZ" sz="900" b="0" i="0" u="none" strike="noStrike" cap="none">
                          <a:solidFill>
                            <a:srgbClr val="000000"/>
                          </a:solidFill>
                          <a:effectLst/>
                          <a:latin typeface="Arial Narrow" panose="020B0606020202030204" pitchFamily="34" charset="0"/>
                          <a:ea typeface="+mn-ea"/>
                          <a:cs typeface="+mn-cs"/>
                          <a:sym typeface="Arial"/>
                        </a:rPr>
                        <a:t>2 434</a:t>
                      </a:r>
                    </a:p>
                  </a:txBody>
                  <a:tcPr marL="9525" marR="9525" marT="0"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12700" cap="flat" cmpd="sng" algn="ctr">
                      <a:solidFill>
                        <a:schemeClr val="tx1"/>
                      </a:solidFill>
                      <a:prstDash val="solid"/>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solidFill>
                      <a:srgbClr val="007F76">
                        <a:alpha val="20000"/>
                      </a:srgbClr>
                    </a:solidFill>
                  </a:tcPr>
                </a:tc>
                <a:tc>
                  <a:txBody>
                    <a:bodyPr/>
                    <a:lstStyle/>
                    <a:p>
                      <a:pPr algn="ctr" fontAlgn="ctr"/>
                      <a:r>
                        <a:rPr lang="ru-KZ" sz="900" b="0" i="0" u="none" strike="noStrike" cap="none">
                          <a:solidFill>
                            <a:srgbClr val="000000"/>
                          </a:solidFill>
                          <a:effectLst/>
                          <a:latin typeface="Arial Narrow" panose="020B0606020202030204" pitchFamily="34" charset="0"/>
                          <a:ea typeface="+mn-ea"/>
                          <a:cs typeface="+mn-cs"/>
                          <a:sym typeface="Arial"/>
                        </a:rPr>
                        <a:t>1 843</a:t>
                      </a:r>
                    </a:p>
                  </a:txBody>
                  <a:tcPr marL="9525" marR="9525" marT="0"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12700" cap="flat" cmpd="sng" algn="ctr">
                      <a:solidFill>
                        <a:schemeClr val="tx1"/>
                      </a:solidFill>
                      <a:prstDash val="solid"/>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solidFill>
                      <a:srgbClr val="007F76">
                        <a:alpha val="20000"/>
                      </a:srgbClr>
                    </a:solidFill>
                  </a:tcPr>
                </a:tc>
                <a:tc>
                  <a:txBody>
                    <a:bodyPr/>
                    <a:lstStyle/>
                    <a:p>
                      <a:pPr algn="ctr" fontAlgn="ctr"/>
                      <a:r>
                        <a:rPr lang="ru-KZ" sz="900" b="0" i="0" u="none" strike="noStrike" cap="none">
                          <a:solidFill>
                            <a:srgbClr val="000000"/>
                          </a:solidFill>
                          <a:effectLst/>
                          <a:latin typeface="Arial Narrow" panose="020B0606020202030204" pitchFamily="34" charset="0"/>
                          <a:ea typeface="+mn-ea"/>
                          <a:cs typeface="+mn-cs"/>
                          <a:sym typeface="Arial"/>
                        </a:rPr>
                        <a:t>1 511</a:t>
                      </a:r>
                    </a:p>
                  </a:txBody>
                  <a:tcPr marL="9525" marR="9525" marT="0"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12700" cap="flat" cmpd="sng" algn="ctr">
                      <a:solidFill>
                        <a:schemeClr val="tx1"/>
                      </a:solidFill>
                      <a:prstDash val="solid"/>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solidFill>
                      <a:srgbClr val="007F76">
                        <a:alpha val="20000"/>
                      </a:srgbClr>
                    </a:solidFill>
                  </a:tcPr>
                </a:tc>
                <a:tc>
                  <a:txBody>
                    <a:bodyPr/>
                    <a:lstStyle/>
                    <a:p>
                      <a:pPr algn="ctr" fontAlgn="ctr"/>
                      <a:r>
                        <a:rPr lang="ru-KZ" sz="900" b="0" i="0" u="none" strike="noStrike" cap="none">
                          <a:solidFill>
                            <a:srgbClr val="000000"/>
                          </a:solidFill>
                          <a:effectLst/>
                          <a:latin typeface="Arial Narrow" panose="020B0606020202030204" pitchFamily="34" charset="0"/>
                          <a:ea typeface="+mn-ea"/>
                          <a:cs typeface="+mn-cs"/>
                          <a:sym typeface="Arial"/>
                        </a:rPr>
                        <a:t>768</a:t>
                      </a:r>
                    </a:p>
                  </a:txBody>
                  <a:tcPr marL="9525" marR="9525" marT="0"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12700" cap="flat" cmpd="sng" algn="ctr">
                      <a:solidFill>
                        <a:schemeClr val="tx1"/>
                      </a:solidFill>
                      <a:prstDash val="solid"/>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solidFill>
                      <a:srgbClr val="007F76">
                        <a:alpha val="20000"/>
                      </a:srgbClr>
                    </a:solidFill>
                  </a:tcPr>
                </a:tc>
                <a:tc>
                  <a:txBody>
                    <a:bodyPr/>
                    <a:lstStyle/>
                    <a:p>
                      <a:pPr algn="ctr" fontAlgn="ctr"/>
                      <a:r>
                        <a:rPr lang="ru-KZ" sz="900" b="0" i="0" u="none" strike="noStrike" cap="none" dirty="0">
                          <a:solidFill>
                            <a:srgbClr val="000000"/>
                          </a:solidFill>
                          <a:effectLst/>
                          <a:latin typeface="Arial Narrow" panose="020B0606020202030204" pitchFamily="34" charset="0"/>
                          <a:ea typeface="+mn-ea"/>
                          <a:cs typeface="+mn-cs"/>
                          <a:sym typeface="Arial"/>
                        </a:rPr>
                        <a:t>2 660</a:t>
                      </a:r>
                    </a:p>
                  </a:txBody>
                  <a:tcPr marL="9525" marR="9525" marT="0"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12700" cap="flat" cmpd="sng" algn="ctr">
                      <a:solidFill>
                        <a:schemeClr val="tx1"/>
                      </a:solidFill>
                      <a:prstDash val="solid"/>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solidFill>
                      <a:srgbClr val="007F76">
                        <a:alpha val="20000"/>
                      </a:srgbClr>
                    </a:solidFill>
                  </a:tcPr>
                </a:tc>
                <a:tc>
                  <a:txBody>
                    <a:bodyPr/>
                    <a:lstStyle/>
                    <a:p>
                      <a:pPr algn="ctr" fontAlgn="ctr"/>
                      <a:r>
                        <a:rPr lang="ru-KZ" sz="900" b="0" i="0" u="none" strike="noStrike" cap="none" dirty="0">
                          <a:solidFill>
                            <a:srgbClr val="000000"/>
                          </a:solidFill>
                          <a:effectLst/>
                          <a:latin typeface="Arial Narrow" panose="020B0606020202030204" pitchFamily="34" charset="0"/>
                          <a:ea typeface="+mn-ea"/>
                          <a:cs typeface="+mn-cs"/>
                          <a:sym typeface="Arial"/>
                        </a:rPr>
                        <a:t>5 909</a:t>
                      </a:r>
                    </a:p>
                  </a:txBody>
                  <a:tcPr marL="9525" marR="9525" marT="0"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12700" cap="flat" cmpd="sng" algn="ctr">
                      <a:solidFill>
                        <a:schemeClr val="tx1"/>
                      </a:solidFill>
                      <a:prstDash val="solid"/>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solidFill>
                      <a:srgbClr val="007F76">
                        <a:alpha val="20000"/>
                      </a:srgbClr>
                    </a:solidFill>
                  </a:tcPr>
                </a:tc>
                <a:tc>
                  <a:txBody>
                    <a:bodyPr/>
                    <a:lstStyle/>
                    <a:p>
                      <a:pPr algn="ctr" fontAlgn="ctr"/>
                      <a:r>
                        <a:rPr lang="ru-KZ" sz="900" b="0" i="0" u="none" strike="noStrike" cap="none" dirty="0">
                          <a:solidFill>
                            <a:srgbClr val="000000"/>
                          </a:solidFill>
                          <a:effectLst/>
                          <a:latin typeface="Arial Narrow" panose="020B0606020202030204" pitchFamily="34" charset="0"/>
                          <a:ea typeface="+mn-ea"/>
                          <a:cs typeface="+mn-cs"/>
                          <a:sym typeface="Arial"/>
                        </a:rPr>
                        <a:t>3 223</a:t>
                      </a:r>
                    </a:p>
                  </a:txBody>
                  <a:tcPr marL="9525" marR="9525" marT="0"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12700" cap="flat" cmpd="sng" algn="ctr">
                      <a:solidFill>
                        <a:schemeClr val="tx1"/>
                      </a:solidFill>
                      <a:prstDash val="solid"/>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solidFill>
                      <a:srgbClr val="007F76">
                        <a:alpha val="20000"/>
                      </a:srgbClr>
                    </a:solidFill>
                  </a:tcPr>
                </a:tc>
                <a:tc>
                  <a:txBody>
                    <a:bodyPr/>
                    <a:lstStyle/>
                    <a:p>
                      <a:pPr algn="ctr" fontAlgn="ctr"/>
                      <a:r>
                        <a:rPr lang="ru-KZ" sz="900" b="0" i="0" u="none" strike="noStrike" cap="none" dirty="0">
                          <a:solidFill>
                            <a:srgbClr val="000000"/>
                          </a:solidFill>
                          <a:effectLst/>
                          <a:latin typeface="Arial Narrow" panose="020B0606020202030204" pitchFamily="34" charset="0"/>
                          <a:ea typeface="+mn-ea"/>
                          <a:cs typeface="+mn-cs"/>
                          <a:sym typeface="Arial"/>
                        </a:rPr>
                        <a:t>910</a:t>
                      </a:r>
                    </a:p>
                  </a:txBody>
                  <a:tcPr marL="9525" marR="9525" marT="0" marB="0" anchor="ctr">
                    <a:lnL w="6350" cap="flat" cmpd="sng" algn="ctr">
                      <a:solidFill>
                        <a:schemeClr val="tx1"/>
                      </a:solidFill>
                      <a:prstDash val="sysDot"/>
                      <a:round/>
                      <a:headEnd type="none" w="med" len="med"/>
                      <a:tailEnd type="none" w="med" len="med"/>
                    </a:lnL>
                    <a:lnR w="762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solidFill>
                      <a:srgbClr val="007F76">
                        <a:alpha val="20000"/>
                      </a:srgbClr>
                    </a:solidFill>
                  </a:tcPr>
                </a:tc>
                <a:extLst>
                  <a:ext uri="{0D108BD9-81ED-4DB2-BD59-A6C34878D82A}">
                    <a16:rowId xmlns:a16="http://schemas.microsoft.com/office/drawing/2014/main" val="3052355308"/>
                  </a:ext>
                </a:extLst>
              </a:tr>
              <a:tr h="288000">
                <a:tc>
                  <a:txBody>
                    <a:bodyPr/>
                    <a:lstStyle/>
                    <a:p>
                      <a:pPr marL="72000" algn="l" fontAlgn="b"/>
                      <a:r>
                        <a:rPr lang="ru-RU" sz="700" b="0" i="0" u="none" strike="noStrike" cap="none" dirty="0">
                          <a:solidFill>
                            <a:srgbClr val="000000"/>
                          </a:solidFill>
                          <a:effectLst/>
                          <a:latin typeface="Arial" panose="020B0604020202020204" pitchFamily="34" charset="0"/>
                          <a:ea typeface="Calibri" panose="020F0502020204030204" pitchFamily="34" charset="0"/>
                          <a:cs typeface="Arial" panose="020B0604020202020204" pitchFamily="34" charset="0"/>
                          <a:sym typeface="Arial"/>
                        </a:rPr>
                        <a:t>КӘСІБИ МАМАНДАР</a:t>
                      </a:r>
                    </a:p>
                  </a:txBody>
                  <a:tcPr marL="9525" marR="9525" marT="0" marB="0" anchor="ctr">
                    <a:lnL w="76200" cap="flat" cmpd="sng" algn="ctr">
                      <a:noFill/>
                      <a:prstDash val="solid"/>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noFill/>
                  </a:tcPr>
                </a:tc>
                <a:tc>
                  <a:txBody>
                    <a:bodyPr/>
                    <a:lstStyle/>
                    <a:p>
                      <a:pPr algn="ctr" fontAlgn="ctr"/>
                      <a:r>
                        <a:rPr lang="ru-KZ" sz="900" b="0" i="0" u="none" strike="noStrike" cap="none">
                          <a:solidFill>
                            <a:srgbClr val="000000"/>
                          </a:solidFill>
                          <a:effectLst/>
                          <a:latin typeface="Arial Narrow" panose="020B0606020202030204" pitchFamily="34" charset="0"/>
                          <a:ea typeface="+mn-ea"/>
                          <a:cs typeface="+mn-cs"/>
                          <a:sym typeface="Arial"/>
                        </a:rPr>
                        <a:t>5 549</a:t>
                      </a:r>
                    </a:p>
                  </a:txBody>
                  <a:tcPr marL="9525" marR="9525" marT="0"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ru-KZ" sz="900" b="0" i="0" u="none" strike="noStrike" cap="none" dirty="0">
                          <a:solidFill>
                            <a:srgbClr val="000000"/>
                          </a:solidFill>
                          <a:effectLst/>
                          <a:latin typeface="Arial Narrow" panose="020B0606020202030204" pitchFamily="34" charset="0"/>
                          <a:ea typeface="+mn-ea"/>
                          <a:cs typeface="+mn-cs"/>
                          <a:sym typeface="Arial"/>
                        </a:rPr>
                        <a:t>10 525</a:t>
                      </a:r>
                    </a:p>
                  </a:txBody>
                  <a:tcPr marL="9525" marR="9525" marT="0"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ru-KZ" sz="900" b="0" i="0" u="none" strike="noStrike" cap="none">
                          <a:solidFill>
                            <a:srgbClr val="000000"/>
                          </a:solidFill>
                          <a:effectLst/>
                          <a:latin typeface="Arial Narrow" panose="020B0606020202030204" pitchFamily="34" charset="0"/>
                          <a:ea typeface="+mn-ea"/>
                          <a:cs typeface="+mn-cs"/>
                          <a:sym typeface="Arial"/>
                        </a:rPr>
                        <a:t>10 266</a:t>
                      </a:r>
                    </a:p>
                  </a:txBody>
                  <a:tcPr marL="9525" marR="9525" marT="0"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ru-KZ" sz="900" b="0" i="0" u="none" strike="noStrike" cap="none">
                          <a:solidFill>
                            <a:srgbClr val="000000"/>
                          </a:solidFill>
                          <a:effectLst/>
                          <a:latin typeface="Arial Narrow" panose="020B0606020202030204" pitchFamily="34" charset="0"/>
                          <a:ea typeface="+mn-ea"/>
                          <a:cs typeface="+mn-cs"/>
                          <a:sym typeface="Arial"/>
                        </a:rPr>
                        <a:t>9 487</a:t>
                      </a:r>
                    </a:p>
                  </a:txBody>
                  <a:tcPr marL="9525" marR="9525" marT="0"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ru-KZ" sz="900" b="0" i="0" u="none" strike="noStrike" cap="none" dirty="0">
                          <a:solidFill>
                            <a:srgbClr val="000000"/>
                          </a:solidFill>
                          <a:effectLst/>
                          <a:latin typeface="Arial Narrow" panose="020B0606020202030204" pitchFamily="34" charset="0"/>
                          <a:ea typeface="+mn-ea"/>
                          <a:cs typeface="+mn-cs"/>
                          <a:sym typeface="Arial"/>
                        </a:rPr>
                        <a:t>12 990</a:t>
                      </a:r>
                    </a:p>
                  </a:txBody>
                  <a:tcPr marL="9525" marR="9525" marT="0"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ru-KZ" sz="900" b="0" i="0" u="none" strike="noStrike" cap="none">
                          <a:solidFill>
                            <a:srgbClr val="000000"/>
                          </a:solidFill>
                          <a:effectLst/>
                          <a:latin typeface="Arial Narrow" panose="020B0606020202030204" pitchFamily="34" charset="0"/>
                          <a:ea typeface="+mn-ea"/>
                          <a:cs typeface="+mn-cs"/>
                          <a:sym typeface="Arial"/>
                        </a:rPr>
                        <a:t>12 913</a:t>
                      </a:r>
                    </a:p>
                  </a:txBody>
                  <a:tcPr marL="9525" marR="9525" marT="0"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ru-KZ" sz="900" b="0" i="0" u="none" strike="noStrike" cap="none">
                          <a:solidFill>
                            <a:srgbClr val="000000"/>
                          </a:solidFill>
                          <a:effectLst/>
                          <a:latin typeface="Arial Narrow" panose="020B0606020202030204" pitchFamily="34" charset="0"/>
                          <a:ea typeface="+mn-ea"/>
                          <a:cs typeface="+mn-cs"/>
                          <a:sym typeface="Arial"/>
                        </a:rPr>
                        <a:t>13 766</a:t>
                      </a:r>
                    </a:p>
                  </a:txBody>
                  <a:tcPr marL="9525" marR="9525" marT="0"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ru-KZ" sz="900" b="0" i="0" u="none" strike="noStrike" cap="none">
                          <a:solidFill>
                            <a:srgbClr val="000000"/>
                          </a:solidFill>
                          <a:effectLst/>
                          <a:latin typeface="Arial Narrow" panose="020B0606020202030204" pitchFamily="34" charset="0"/>
                          <a:ea typeface="+mn-ea"/>
                          <a:cs typeface="+mn-cs"/>
                          <a:sym typeface="Arial"/>
                        </a:rPr>
                        <a:t>9 468</a:t>
                      </a:r>
                    </a:p>
                  </a:txBody>
                  <a:tcPr marL="9525" marR="9525" marT="0"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ru-KZ" sz="900" b="0" i="0" u="none" strike="noStrike" cap="none">
                          <a:solidFill>
                            <a:srgbClr val="000000"/>
                          </a:solidFill>
                          <a:effectLst/>
                          <a:latin typeface="Arial Narrow" panose="020B0606020202030204" pitchFamily="34" charset="0"/>
                          <a:ea typeface="+mn-ea"/>
                          <a:cs typeface="+mn-cs"/>
                          <a:sym typeface="Arial"/>
                        </a:rPr>
                        <a:t>21 042</a:t>
                      </a:r>
                    </a:p>
                  </a:txBody>
                  <a:tcPr marL="9525" marR="9525" marT="0"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ru-KZ" sz="900" b="0" i="0" u="none" strike="noStrike" cap="none">
                          <a:solidFill>
                            <a:srgbClr val="000000"/>
                          </a:solidFill>
                          <a:effectLst/>
                          <a:latin typeface="Arial Narrow" panose="020B0606020202030204" pitchFamily="34" charset="0"/>
                          <a:ea typeface="+mn-ea"/>
                          <a:cs typeface="+mn-cs"/>
                          <a:sym typeface="Arial"/>
                        </a:rPr>
                        <a:t>20 389</a:t>
                      </a:r>
                    </a:p>
                  </a:txBody>
                  <a:tcPr marL="9525" marR="9525" marT="0"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ru-KZ" sz="900" b="0" i="0" u="none" strike="noStrike" cap="none">
                          <a:solidFill>
                            <a:srgbClr val="000000"/>
                          </a:solidFill>
                          <a:effectLst/>
                          <a:latin typeface="Arial Narrow" panose="020B0606020202030204" pitchFamily="34" charset="0"/>
                          <a:ea typeface="+mn-ea"/>
                          <a:cs typeface="+mn-cs"/>
                          <a:sym typeface="Arial"/>
                        </a:rPr>
                        <a:t>4 713</a:t>
                      </a:r>
                    </a:p>
                  </a:txBody>
                  <a:tcPr marL="9525" marR="9525" marT="0"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ru-KZ" sz="900" b="0" i="0" u="none" strike="noStrike" cap="none">
                          <a:solidFill>
                            <a:srgbClr val="000000"/>
                          </a:solidFill>
                          <a:effectLst/>
                          <a:latin typeface="Arial Narrow" panose="020B0606020202030204" pitchFamily="34" charset="0"/>
                          <a:ea typeface="+mn-ea"/>
                          <a:cs typeface="+mn-cs"/>
                          <a:sym typeface="Arial"/>
                        </a:rPr>
                        <a:t>6 616</a:t>
                      </a:r>
                    </a:p>
                  </a:txBody>
                  <a:tcPr marL="9525" marR="9525" marT="0"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ru-KZ" sz="900" b="0" i="0" u="none" strike="noStrike" cap="none">
                          <a:solidFill>
                            <a:srgbClr val="000000"/>
                          </a:solidFill>
                          <a:effectLst/>
                          <a:latin typeface="Arial Narrow" panose="020B0606020202030204" pitchFamily="34" charset="0"/>
                          <a:ea typeface="+mn-ea"/>
                          <a:cs typeface="+mn-cs"/>
                          <a:sym typeface="Arial"/>
                        </a:rPr>
                        <a:t>10 766</a:t>
                      </a:r>
                    </a:p>
                  </a:txBody>
                  <a:tcPr marL="9525" marR="9525" marT="0"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ru-KZ" sz="900" b="0" i="0" u="none" strike="noStrike" cap="none">
                          <a:solidFill>
                            <a:srgbClr val="000000"/>
                          </a:solidFill>
                          <a:effectLst/>
                          <a:latin typeface="Arial Narrow" panose="020B0606020202030204" pitchFamily="34" charset="0"/>
                          <a:ea typeface="+mn-ea"/>
                          <a:cs typeface="+mn-cs"/>
                          <a:sym typeface="Arial"/>
                        </a:rPr>
                        <a:t>7 180</a:t>
                      </a:r>
                    </a:p>
                  </a:txBody>
                  <a:tcPr marL="9525" marR="9525" marT="0"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ru-KZ" sz="900" b="0" i="0" u="none" strike="noStrike" cap="none">
                          <a:solidFill>
                            <a:srgbClr val="000000"/>
                          </a:solidFill>
                          <a:effectLst/>
                          <a:latin typeface="Arial Narrow" panose="020B0606020202030204" pitchFamily="34" charset="0"/>
                          <a:ea typeface="+mn-ea"/>
                          <a:cs typeface="+mn-cs"/>
                          <a:sym typeface="Arial"/>
                        </a:rPr>
                        <a:t>8 525</a:t>
                      </a:r>
                    </a:p>
                  </a:txBody>
                  <a:tcPr marL="9525" marR="9525" marT="0"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ru-KZ" sz="900" b="0" i="0" u="none" strike="noStrike" cap="none">
                          <a:solidFill>
                            <a:srgbClr val="000000"/>
                          </a:solidFill>
                          <a:effectLst/>
                          <a:latin typeface="Arial Narrow" panose="020B0606020202030204" pitchFamily="34" charset="0"/>
                          <a:ea typeface="+mn-ea"/>
                          <a:cs typeface="+mn-cs"/>
                          <a:sym typeface="Arial"/>
                        </a:rPr>
                        <a:t>4 435</a:t>
                      </a:r>
                    </a:p>
                  </a:txBody>
                  <a:tcPr marL="9525" marR="9525" marT="0"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ru-KZ" sz="900" b="0" i="0" u="none" strike="noStrike" cap="none">
                          <a:solidFill>
                            <a:srgbClr val="000000"/>
                          </a:solidFill>
                          <a:effectLst/>
                          <a:latin typeface="Arial Narrow" panose="020B0606020202030204" pitchFamily="34" charset="0"/>
                          <a:ea typeface="+mn-ea"/>
                          <a:cs typeface="+mn-cs"/>
                          <a:sym typeface="Arial"/>
                        </a:rPr>
                        <a:t>12 235</a:t>
                      </a:r>
                    </a:p>
                  </a:txBody>
                  <a:tcPr marL="9525" marR="9525" marT="0"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ru-KZ" sz="900" b="0" i="0" u="none" strike="noStrike" cap="none" dirty="0">
                          <a:solidFill>
                            <a:srgbClr val="000000"/>
                          </a:solidFill>
                          <a:effectLst/>
                          <a:latin typeface="Arial Narrow" panose="020B0606020202030204" pitchFamily="34" charset="0"/>
                          <a:ea typeface="+mn-ea"/>
                          <a:cs typeface="+mn-cs"/>
                          <a:sym typeface="Arial"/>
                        </a:rPr>
                        <a:t>28 803</a:t>
                      </a:r>
                    </a:p>
                  </a:txBody>
                  <a:tcPr marL="9525" marR="9525" marT="0"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ru-KZ" sz="900" b="0" i="0" u="none" strike="noStrike" cap="none">
                          <a:solidFill>
                            <a:srgbClr val="000000"/>
                          </a:solidFill>
                          <a:effectLst/>
                          <a:latin typeface="Arial Narrow" panose="020B0606020202030204" pitchFamily="34" charset="0"/>
                          <a:ea typeface="+mn-ea"/>
                          <a:cs typeface="+mn-cs"/>
                          <a:sym typeface="Arial"/>
                        </a:rPr>
                        <a:t>28 819</a:t>
                      </a:r>
                    </a:p>
                  </a:txBody>
                  <a:tcPr marL="9525" marR="9525" marT="0"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ru-KZ" sz="900" b="0" i="0" u="none" strike="noStrike" cap="none" dirty="0">
                          <a:solidFill>
                            <a:srgbClr val="000000"/>
                          </a:solidFill>
                          <a:effectLst/>
                          <a:latin typeface="Arial Narrow" panose="020B0606020202030204" pitchFamily="34" charset="0"/>
                          <a:ea typeface="+mn-ea"/>
                          <a:cs typeface="+mn-cs"/>
                          <a:sym typeface="Arial"/>
                        </a:rPr>
                        <a:t>6 400</a:t>
                      </a:r>
                    </a:p>
                  </a:txBody>
                  <a:tcPr marL="9525" marR="9525" marT="0" marB="0" anchor="ctr">
                    <a:lnL w="6350" cap="flat" cmpd="sng" algn="ctr">
                      <a:solidFill>
                        <a:schemeClr val="tx1"/>
                      </a:solidFill>
                      <a:prstDash val="sysDot"/>
                      <a:round/>
                      <a:headEnd type="none" w="med" len="med"/>
                      <a:tailEnd type="none" w="med" len="med"/>
                    </a:lnL>
                    <a:lnR w="76200" cap="flat" cmpd="sng" algn="ctr">
                      <a:noFill/>
                      <a:prstDash val="solid"/>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077338817"/>
                  </a:ext>
                </a:extLst>
              </a:tr>
              <a:tr h="288000">
                <a:tc>
                  <a:txBody>
                    <a:bodyPr/>
                    <a:lstStyle/>
                    <a:p>
                      <a:pPr marL="72000" algn="l" fontAlgn="b"/>
                      <a:r>
                        <a:rPr lang="ru-RU" sz="700" b="0" i="0" u="none" strike="noStrike" cap="none" dirty="0">
                          <a:solidFill>
                            <a:srgbClr val="000000"/>
                          </a:solidFill>
                          <a:effectLst/>
                          <a:latin typeface="Arial" panose="020B0604020202020204" pitchFamily="34" charset="0"/>
                          <a:ea typeface="Calibri" panose="020F0502020204030204" pitchFamily="34" charset="0"/>
                          <a:cs typeface="Arial" panose="020B0604020202020204" pitchFamily="34" charset="0"/>
                          <a:sym typeface="Arial"/>
                        </a:rPr>
                        <a:t>ТЕХНИК МАМАНДАР ЖӘНЕ БАСҚА ДА КӘСІБИ КӨМЕКШІ ПЕРСОНАЛ</a:t>
                      </a:r>
                    </a:p>
                  </a:txBody>
                  <a:tcPr marL="9525" marR="9525" marT="0" marB="0" anchor="ctr">
                    <a:lnL w="76200" cap="flat" cmpd="sng" algn="ctr">
                      <a:noFill/>
                      <a:prstDash val="solid"/>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solidFill>
                      <a:srgbClr val="007F76">
                        <a:alpha val="20000"/>
                      </a:srgbClr>
                    </a:solidFill>
                  </a:tcPr>
                </a:tc>
                <a:tc>
                  <a:txBody>
                    <a:bodyPr/>
                    <a:lstStyle/>
                    <a:p>
                      <a:pPr algn="ctr" fontAlgn="ctr"/>
                      <a:r>
                        <a:rPr lang="ru-KZ" sz="900" b="0" i="0" u="none" strike="noStrike" cap="none" dirty="0">
                          <a:solidFill>
                            <a:srgbClr val="000000"/>
                          </a:solidFill>
                          <a:effectLst/>
                          <a:latin typeface="Arial Narrow" panose="020B0606020202030204" pitchFamily="34" charset="0"/>
                          <a:ea typeface="+mn-ea"/>
                          <a:cs typeface="+mn-cs"/>
                          <a:sym typeface="Arial"/>
                        </a:rPr>
                        <a:t>1 473</a:t>
                      </a:r>
                    </a:p>
                  </a:txBody>
                  <a:tcPr marL="9525" marR="9525" marT="0"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solidFill>
                      <a:srgbClr val="007F76">
                        <a:alpha val="20000"/>
                      </a:srgbClr>
                    </a:solidFill>
                  </a:tcPr>
                </a:tc>
                <a:tc>
                  <a:txBody>
                    <a:bodyPr/>
                    <a:lstStyle/>
                    <a:p>
                      <a:pPr algn="ctr" fontAlgn="ctr"/>
                      <a:r>
                        <a:rPr lang="ru-KZ" sz="900" b="0" i="0" u="none" strike="noStrike" cap="none" dirty="0">
                          <a:solidFill>
                            <a:srgbClr val="000000"/>
                          </a:solidFill>
                          <a:effectLst/>
                          <a:latin typeface="Arial Narrow" panose="020B0606020202030204" pitchFamily="34" charset="0"/>
                          <a:ea typeface="+mn-ea"/>
                          <a:cs typeface="+mn-cs"/>
                          <a:sym typeface="Arial"/>
                        </a:rPr>
                        <a:t>4 247</a:t>
                      </a:r>
                    </a:p>
                  </a:txBody>
                  <a:tcPr marL="9525" marR="9525" marT="0"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solidFill>
                      <a:srgbClr val="007F76">
                        <a:alpha val="20000"/>
                      </a:srgbClr>
                    </a:solidFill>
                  </a:tcPr>
                </a:tc>
                <a:tc>
                  <a:txBody>
                    <a:bodyPr/>
                    <a:lstStyle/>
                    <a:p>
                      <a:pPr algn="ctr" fontAlgn="ctr"/>
                      <a:r>
                        <a:rPr lang="ru-KZ" sz="900" b="0" i="0" u="none" strike="noStrike" cap="none">
                          <a:solidFill>
                            <a:srgbClr val="000000"/>
                          </a:solidFill>
                          <a:effectLst/>
                          <a:latin typeface="Arial Narrow" panose="020B0606020202030204" pitchFamily="34" charset="0"/>
                          <a:ea typeface="+mn-ea"/>
                          <a:cs typeface="+mn-cs"/>
                          <a:sym typeface="Arial"/>
                        </a:rPr>
                        <a:t>3 933</a:t>
                      </a:r>
                    </a:p>
                  </a:txBody>
                  <a:tcPr marL="9525" marR="9525" marT="0"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solidFill>
                      <a:srgbClr val="007F76">
                        <a:alpha val="20000"/>
                      </a:srgbClr>
                    </a:solidFill>
                  </a:tcPr>
                </a:tc>
                <a:tc>
                  <a:txBody>
                    <a:bodyPr/>
                    <a:lstStyle/>
                    <a:p>
                      <a:pPr algn="ctr" fontAlgn="ctr"/>
                      <a:r>
                        <a:rPr lang="ru-KZ" sz="900" b="0" i="0" u="none" strike="noStrike" cap="none">
                          <a:solidFill>
                            <a:srgbClr val="000000"/>
                          </a:solidFill>
                          <a:effectLst/>
                          <a:latin typeface="Arial Narrow" panose="020B0606020202030204" pitchFamily="34" charset="0"/>
                          <a:ea typeface="+mn-ea"/>
                          <a:cs typeface="+mn-cs"/>
                          <a:sym typeface="Arial"/>
                        </a:rPr>
                        <a:t>2 090</a:t>
                      </a:r>
                    </a:p>
                  </a:txBody>
                  <a:tcPr marL="9525" marR="9525" marT="0"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solidFill>
                      <a:srgbClr val="007F76">
                        <a:alpha val="20000"/>
                      </a:srgbClr>
                    </a:solidFill>
                  </a:tcPr>
                </a:tc>
                <a:tc>
                  <a:txBody>
                    <a:bodyPr/>
                    <a:lstStyle/>
                    <a:p>
                      <a:pPr algn="ctr" fontAlgn="ctr"/>
                      <a:r>
                        <a:rPr lang="ru-KZ" sz="900" b="0" i="0" u="none" strike="noStrike" cap="none">
                          <a:solidFill>
                            <a:srgbClr val="000000"/>
                          </a:solidFill>
                          <a:effectLst/>
                          <a:latin typeface="Arial Narrow" panose="020B0606020202030204" pitchFamily="34" charset="0"/>
                          <a:ea typeface="+mn-ea"/>
                          <a:cs typeface="+mn-cs"/>
                          <a:sym typeface="Arial"/>
                        </a:rPr>
                        <a:t>4 453</a:t>
                      </a:r>
                    </a:p>
                  </a:txBody>
                  <a:tcPr marL="9525" marR="9525" marT="0"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solidFill>
                      <a:srgbClr val="007F76">
                        <a:alpha val="20000"/>
                      </a:srgbClr>
                    </a:solidFill>
                  </a:tcPr>
                </a:tc>
                <a:tc>
                  <a:txBody>
                    <a:bodyPr/>
                    <a:lstStyle/>
                    <a:p>
                      <a:pPr algn="ctr" fontAlgn="ctr"/>
                      <a:r>
                        <a:rPr lang="ru-KZ" sz="900" b="0" i="0" u="none" strike="noStrike" cap="none">
                          <a:solidFill>
                            <a:srgbClr val="000000"/>
                          </a:solidFill>
                          <a:effectLst/>
                          <a:latin typeface="Arial Narrow" panose="020B0606020202030204" pitchFamily="34" charset="0"/>
                          <a:ea typeface="+mn-ea"/>
                          <a:cs typeface="+mn-cs"/>
                          <a:sym typeface="Arial"/>
                        </a:rPr>
                        <a:t>3 760</a:t>
                      </a:r>
                    </a:p>
                  </a:txBody>
                  <a:tcPr marL="9525" marR="9525" marT="0"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solidFill>
                      <a:srgbClr val="007F76">
                        <a:alpha val="20000"/>
                      </a:srgbClr>
                    </a:solidFill>
                  </a:tcPr>
                </a:tc>
                <a:tc>
                  <a:txBody>
                    <a:bodyPr/>
                    <a:lstStyle/>
                    <a:p>
                      <a:pPr algn="ctr" fontAlgn="ctr"/>
                      <a:r>
                        <a:rPr lang="ru-KZ" sz="900" b="0" i="0" u="none" strike="noStrike" cap="none" dirty="0">
                          <a:solidFill>
                            <a:srgbClr val="000000"/>
                          </a:solidFill>
                          <a:effectLst/>
                          <a:latin typeface="Arial Narrow" panose="020B0606020202030204" pitchFamily="34" charset="0"/>
                          <a:ea typeface="+mn-ea"/>
                          <a:cs typeface="+mn-cs"/>
                          <a:sym typeface="Arial"/>
                        </a:rPr>
                        <a:t>4 444</a:t>
                      </a:r>
                    </a:p>
                  </a:txBody>
                  <a:tcPr marL="9525" marR="9525" marT="0"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solidFill>
                      <a:srgbClr val="007F76">
                        <a:alpha val="20000"/>
                      </a:srgbClr>
                    </a:solidFill>
                  </a:tcPr>
                </a:tc>
                <a:tc>
                  <a:txBody>
                    <a:bodyPr/>
                    <a:lstStyle/>
                    <a:p>
                      <a:pPr algn="ctr" fontAlgn="ctr"/>
                      <a:r>
                        <a:rPr lang="ru-KZ" sz="900" b="0" i="0" u="none" strike="noStrike" cap="none">
                          <a:solidFill>
                            <a:srgbClr val="000000"/>
                          </a:solidFill>
                          <a:effectLst/>
                          <a:latin typeface="Arial Narrow" panose="020B0606020202030204" pitchFamily="34" charset="0"/>
                          <a:ea typeface="+mn-ea"/>
                          <a:cs typeface="+mn-cs"/>
                          <a:sym typeface="Arial"/>
                        </a:rPr>
                        <a:t>2 471</a:t>
                      </a:r>
                    </a:p>
                  </a:txBody>
                  <a:tcPr marL="9525" marR="9525" marT="0"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solidFill>
                      <a:srgbClr val="007F76">
                        <a:alpha val="20000"/>
                      </a:srgbClr>
                    </a:solidFill>
                  </a:tcPr>
                </a:tc>
                <a:tc>
                  <a:txBody>
                    <a:bodyPr/>
                    <a:lstStyle/>
                    <a:p>
                      <a:pPr algn="ctr" fontAlgn="ctr"/>
                      <a:r>
                        <a:rPr lang="ru-KZ" sz="900" b="0" i="0" u="none" strike="noStrike" cap="none">
                          <a:solidFill>
                            <a:srgbClr val="000000"/>
                          </a:solidFill>
                          <a:effectLst/>
                          <a:latin typeface="Arial Narrow" panose="020B0606020202030204" pitchFamily="34" charset="0"/>
                          <a:ea typeface="+mn-ea"/>
                          <a:cs typeface="+mn-cs"/>
                          <a:sym typeface="Arial"/>
                        </a:rPr>
                        <a:t>6 603</a:t>
                      </a:r>
                    </a:p>
                  </a:txBody>
                  <a:tcPr marL="9525" marR="9525" marT="0"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solidFill>
                      <a:srgbClr val="007F76">
                        <a:alpha val="20000"/>
                      </a:srgbClr>
                    </a:solidFill>
                  </a:tcPr>
                </a:tc>
                <a:tc>
                  <a:txBody>
                    <a:bodyPr/>
                    <a:lstStyle/>
                    <a:p>
                      <a:pPr algn="ctr" fontAlgn="ctr"/>
                      <a:r>
                        <a:rPr lang="ru-KZ" sz="900" b="0" i="0" u="none" strike="noStrike" cap="none">
                          <a:solidFill>
                            <a:srgbClr val="000000"/>
                          </a:solidFill>
                          <a:effectLst/>
                          <a:latin typeface="Arial Narrow" panose="020B0606020202030204" pitchFamily="34" charset="0"/>
                          <a:ea typeface="+mn-ea"/>
                          <a:cs typeface="+mn-cs"/>
                          <a:sym typeface="Arial"/>
                        </a:rPr>
                        <a:t>11 413</a:t>
                      </a:r>
                    </a:p>
                  </a:txBody>
                  <a:tcPr marL="9525" marR="9525" marT="0"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solidFill>
                      <a:srgbClr val="007F76">
                        <a:alpha val="20000"/>
                      </a:srgbClr>
                    </a:solidFill>
                  </a:tcPr>
                </a:tc>
                <a:tc>
                  <a:txBody>
                    <a:bodyPr/>
                    <a:lstStyle/>
                    <a:p>
                      <a:pPr algn="ctr" fontAlgn="ctr"/>
                      <a:r>
                        <a:rPr lang="ru-KZ" sz="900" b="0" i="0" u="none" strike="noStrike" cap="none" dirty="0">
                          <a:solidFill>
                            <a:srgbClr val="000000"/>
                          </a:solidFill>
                          <a:effectLst/>
                          <a:latin typeface="Arial Narrow" panose="020B0606020202030204" pitchFamily="34" charset="0"/>
                          <a:ea typeface="+mn-ea"/>
                          <a:cs typeface="+mn-cs"/>
                          <a:sym typeface="Arial"/>
                        </a:rPr>
                        <a:t>2 889</a:t>
                      </a:r>
                    </a:p>
                  </a:txBody>
                  <a:tcPr marL="9525" marR="9525" marT="0"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solidFill>
                      <a:srgbClr val="007F76">
                        <a:alpha val="20000"/>
                      </a:srgbClr>
                    </a:solidFill>
                  </a:tcPr>
                </a:tc>
                <a:tc>
                  <a:txBody>
                    <a:bodyPr/>
                    <a:lstStyle/>
                    <a:p>
                      <a:pPr algn="ctr" fontAlgn="ctr"/>
                      <a:r>
                        <a:rPr lang="ru-KZ" sz="900" b="0" i="0" u="none" strike="noStrike" cap="none">
                          <a:solidFill>
                            <a:srgbClr val="000000"/>
                          </a:solidFill>
                          <a:effectLst/>
                          <a:latin typeface="Arial Narrow" panose="020B0606020202030204" pitchFamily="34" charset="0"/>
                          <a:ea typeface="+mn-ea"/>
                          <a:cs typeface="+mn-cs"/>
                          <a:sym typeface="Arial"/>
                        </a:rPr>
                        <a:t>2 639</a:t>
                      </a:r>
                    </a:p>
                  </a:txBody>
                  <a:tcPr marL="9525" marR="9525" marT="0"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solidFill>
                      <a:srgbClr val="007F76">
                        <a:alpha val="20000"/>
                      </a:srgbClr>
                    </a:solidFill>
                  </a:tcPr>
                </a:tc>
                <a:tc>
                  <a:txBody>
                    <a:bodyPr/>
                    <a:lstStyle/>
                    <a:p>
                      <a:pPr algn="ctr" fontAlgn="ctr"/>
                      <a:r>
                        <a:rPr lang="ru-KZ" sz="900" b="0" i="0" u="none" strike="noStrike" cap="none">
                          <a:solidFill>
                            <a:srgbClr val="000000"/>
                          </a:solidFill>
                          <a:effectLst/>
                          <a:latin typeface="Arial Narrow" panose="020B0606020202030204" pitchFamily="34" charset="0"/>
                          <a:ea typeface="+mn-ea"/>
                          <a:cs typeface="+mn-cs"/>
                          <a:sym typeface="Arial"/>
                        </a:rPr>
                        <a:t>5 090</a:t>
                      </a:r>
                    </a:p>
                  </a:txBody>
                  <a:tcPr marL="9525" marR="9525" marT="0"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solidFill>
                      <a:srgbClr val="007F76">
                        <a:alpha val="20000"/>
                      </a:srgbClr>
                    </a:solidFill>
                  </a:tcPr>
                </a:tc>
                <a:tc>
                  <a:txBody>
                    <a:bodyPr/>
                    <a:lstStyle/>
                    <a:p>
                      <a:pPr algn="ctr" fontAlgn="ctr"/>
                      <a:r>
                        <a:rPr lang="ru-KZ" sz="900" b="0" i="0" u="none" strike="noStrike" cap="none">
                          <a:solidFill>
                            <a:srgbClr val="000000"/>
                          </a:solidFill>
                          <a:effectLst/>
                          <a:latin typeface="Arial Narrow" panose="020B0606020202030204" pitchFamily="34" charset="0"/>
                          <a:ea typeface="+mn-ea"/>
                          <a:cs typeface="+mn-cs"/>
                          <a:sym typeface="Arial"/>
                        </a:rPr>
                        <a:t>2 776</a:t>
                      </a:r>
                    </a:p>
                  </a:txBody>
                  <a:tcPr marL="9525" marR="9525" marT="0"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solidFill>
                      <a:srgbClr val="007F76">
                        <a:alpha val="20000"/>
                      </a:srgbClr>
                    </a:solidFill>
                  </a:tcPr>
                </a:tc>
                <a:tc>
                  <a:txBody>
                    <a:bodyPr/>
                    <a:lstStyle/>
                    <a:p>
                      <a:pPr algn="ctr" fontAlgn="ctr"/>
                      <a:r>
                        <a:rPr lang="ru-KZ" sz="900" b="0" i="0" u="none" strike="noStrike" cap="none">
                          <a:solidFill>
                            <a:srgbClr val="000000"/>
                          </a:solidFill>
                          <a:effectLst/>
                          <a:latin typeface="Arial Narrow" panose="020B0606020202030204" pitchFamily="34" charset="0"/>
                          <a:ea typeface="+mn-ea"/>
                          <a:cs typeface="+mn-cs"/>
                          <a:sym typeface="Arial"/>
                        </a:rPr>
                        <a:t>4 448</a:t>
                      </a:r>
                    </a:p>
                  </a:txBody>
                  <a:tcPr marL="9525" marR="9525" marT="0"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solidFill>
                      <a:srgbClr val="007F76">
                        <a:alpha val="20000"/>
                      </a:srgbClr>
                    </a:solidFill>
                  </a:tcPr>
                </a:tc>
                <a:tc>
                  <a:txBody>
                    <a:bodyPr/>
                    <a:lstStyle/>
                    <a:p>
                      <a:pPr algn="ctr" fontAlgn="ctr"/>
                      <a:r>
                        <a:rPr lang="ru-KZ" sz="900" b="0" i="0" u="none" strike="noStrike" cap="none">
                          <a:solidFill>
                            <a:srgbClr val="000000"/>
                          </a:solidFill>
                          <a:effectLst/>
                          <a:latin typeface="Arial Narrow" panose="020B0606020202030204" pitchFamily="34" charset="0"/>
                          <a:ea typeface="+mn-ea"/>
                          <a:cs typeface="+mn-cs"/>
                          <a:sym typeface="Arial"/>
                        </a:rPr>
                        <a:t>1 155</a:t>
                      </a:r>
                    </a:p>
                  </a:txBody>
                  <a:tcPr marL="9525" marR="9525" marT="0"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solidFill>
                      <a:srgbClr val="007F76">
                        <a:alpha val="20000"/>
                      </a:srgbClr>
                    </a:solidFill>
                  </a:tcPr>
                </a:tc>
                <a:tc>
                  <a:txBody>
                    <a:bodyPr/>
                    <a:lstStyle/>
                    <a:p>
                      <a:pPr algn="ctr" fontAlgn="ctr"/>
                      <a:r>
                        <a:rPr lang="ru-KZ" sz="900" b="0" i="0" u="none" strike="noStrike" cap="none" dirty="0">
                          <a:solidFill>
                            <a:srgbClr val="000000"/>
                          </a:solidFill>
                          <a:effectLst/>
                          <a:latin typeface="Arial Narrow" panose="020B0606020202030204" pitchFamily="34" charset="0"/>
                          <a:ea typeface="+mn-ea"/>
                          <a:cs typeface="+mn-cs"/>
                          <a:sym typeface="Arial"/>
                        </a:rPr>
                        <a:t>5 535</a:t>
                      </a:r>
                    </a:p>
                  </a:txBody>
                  <a:tcPr marL="9525" marR="9525" marT="0"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solidFill>
                      <a:srgbClr val="007F76">
                        <a:alpha val="20000"/>
                      </a:srgbClr>
                    </a:solidFill>
                  </a:tcPr>
                </a:tc>
                <a:tc>
                  <a:txBody>
                    <a:bodyPr/>
                    <a:lstStyle/>
                    <a:p>
                      <a:pPr algn="ctr" fontAlgn="ctr"/>
                      <a:r>
                        <a:rPr lang="ru-KZ" sz="900" b="0" i="0" u="none" strike="noStrike" cap="none">
                          <a:solidFill>
                            <a:srgbClr val="000000"/>
                          </a:solidFill>
                          <a:effectLst/>
                          <a:latin typeface="Arial Narrow" panose="020B0606020202030204" pitchFamily="34" charset="0"/>
                          <a:ea typeface="+mn-ea"/>
                          <a:cs typeface="+mn-cs"/>
                          <a:sym typeface="Arial"/>
                        </a:rPr>
                        <a:t>12 593</a:t>
                      </a:r>
                    </a:p>
                  </a:txBody>
                  <a:tcPr marL="9525" marR="9525" marT="0"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solidFill>
                      <a:srgbClr val="007F76">
                        <a:alpha val="20000"/>
                      </a:srgbClr>
                    </a:solidFill>
                  </a:tcPr>
                </a:tc>
                <a:tc>
                  <a:txBody>
                    <a:bodyPr/>
                    <a:lstStyle/>
                    <a:p>
                      <a:pPr algn="ctr" fontAlgn="ctr"/>
                      <a:r>
                        <a:rPr lang="ru-KZ" sz="900" b="0" i="0" u="none" strike="noStrike" cap="none">
                          <a:solidFill>
                            <a:srgbClr val="000000"/>
                          </a:solidFill>
                          <a:effectLst/>
                          <a:latin typeface="Arial Narrow" panose="020B0606020202030204" pitchFamily="34" charset="0"/>
                          <a:ea typeface="+mn-ea"/>
                          <a:cs typeface="+mn-cs"/>
                          <a:sym typeface="Arial"/>
                        </a:rPr>
                        <a:t>12 556</a:t>
                      </a:r>
                    </a:p>
                  </a:txBody>
                  <a:tcPr marL="9525" marR="9525" marT="0"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solidFill>
                      <a:srgbClr val="007F76">
                        <a:alpha val="20000"/>
                      </a:srgbClr>
                    </a:solidFill>
                  </a:tcPr>
                </a:tc>
                <a:tc>
                  <a:txBody>
                    <a:bodyPr/>
                    <a:lstStyle/>
                    <a:p>
                      <a:pPr algn="ctr" fontAlgn="ctr"/>
                      <a:r>
                        <a:rPr lang="ru-KZ" sz="900" b="0" i="0" u="none" strike="noStrike" cap="none" dirty="0">
                          <a:solidFill>
                            <a:srgbClr val="000000"/>
                          </a:solidFill>
                          <a:effectLst/>
                          <a:latin typeface="Arial Narrow" panose="020B0606020202030204" pitchFamily="34" charset="0"/>
                          <a:ea typeface="+mn-ea"/>
                          <a:cs typeface="+mn-cs"/>
                          <a:sym typeface="Arial"/>
                        </a:rPr>
                        <a:t>3 190</a:t>
                      </a:r>
                    </a:p>
                  </a:txBody>
                  <a:tcPr marL="9525" marR="9525" marT="0" marB="0" anchor="ctr">
                    <a:lnL w="6350" cap="flat" cmpd="sng" algn="ctr">
                      <a:solidFill>
                        <a:schemeClr val="tx1"/>
                      </a:solidFill>
                      <a:prstDash val="sysDot"/>
                      <a:round/>
                      <a:headEnd type="none" w="med" len="med"/>
                      <a:tailEnd type="none" w="med" len="med"/>
                    </a:lnL>
                    <a:lnR w="76200" cap="flat" cmpd="sng" algn="ctr">
                      <a:noFill/>
                      <a:prstDash val="solid"/>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solidFill>
                      <a:srgbClr val="007F76">
                        <a:alpha val="20000"/>
                      </a:srgbClr>
                    </a:solidFill>
                  </a:tcPr>
                </a:tc>
                <a:extLst>
                  <a:ext uri="{0D108BD9-81ED-4DB2-BD59-A6C34878D82A}">
                    <a16:rowId xmlns:a16="http://schemas.microsoft.com/office/drawing/2014/main" val="2500228116"/>
                  </a:ext>
                </a:extLst>
              </a:tr>
              <a:tr h="288000">
                <a:tc>
                  <a:txBody>
                    <a:bodyPr/>
                    <a:lstStyle/>
                    <a:p>
                      <a:pPr marL="72000" algn="l" fontAlgn="b"/>
                      <a:r>
                        <a:rPr lang="ru-RU" sz="700" b="0" i="0" u="none" strike="noStrike" cap="none" dirty="0">
                          <a:solidFill>
                            <a:srgbClr val="000000"/>
                          </a:solidFill>
                          <a:effectLst/>
                          <a:latin typeface="Arial" panose="020B0604020202020204" pitchFamily="34" charset="0"/>
                          <a:ea typeface="Calibri" panose="020F0502020204030204" pitchFamily="34" charset="0"/>
                          <a:cs typeface="Arial" panose="020B0604020202020204" pitchFamily="34" charset="0"/>
                          <a:sym typeface="Arial"/>
                        </a:rPr>
                        <a:t>ӘКІМШІЛЕНДІРУ САЛАСЫНДАҒЫ ҚЫЗМЕТШІЛЕР</a:t>
                      </a:r>
                    </a:p>
                  </a:txBody>
                  <a:tcPr marL="9525" marR="9525" marT="0" marB="0" anchor="ctr">
                    <a:lnL w="76200" cap="flat" cmpd="sng" algn="ctr">
                      <a:noFill/>
                      <a:prstDash val="solid"/>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noFill/>
                  </a:tcPr>
                </a:tc>
                <a:tc>
                  <a:txBody>
                    <a:bodyPr/>
                    <a:lstStyle/>
                    <a:p>
                      <a:pPr algn="ctr" fontAlgn="ctr"/>
                      <a:r>
                        <a:rPr lang="ru-KZ" sz="900" b="0" i="0" u="none" strike="noStrike" cap="none">
                          <a:solidFill>
                            <a:srgbClr val="000000"/>
                          </a:solidFill>
                          <a:effectLst/>
                          <a:latin typeface="Arial Narrow" panose="020B0606020202030204" pitchFamily="34" charset="0"/>
                          <a:ea typeface="+mn-ea"/>
                          <a:cs typeface="+mn-cs"/>
                          <a:sym typeface="Arial"/>
                        </a:rPr>
                        <a:t>1 005</a:t>
                      </a:r>
                    </a:p>
                  </a:txBody>
                  <a:tcPr marL="9525" marR="9525" marT="0"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ru-KZ" sz="900" b="0" i="0" u="none" strike="noStrike" cap="none">
                          <a:solidFill>
                            <a:srgbClr val="000000"/>
                          </a:solidFill>
                          <a:effectLst/>
                          <a:latin typeface="Arial Narrow" panose="020B0606020202030204" pitchFamily="34" charset="0"/>
                          <a:ea typeface="+mn-ea"/>
                          <a:cs typeface="+mn-cs"/>
                          <a:sym typeface="Arial"/>
                        </a:rPr>
                        <a:t>1 555</a:t>
                      </a:r>
                    </a:p>
                  </a:txBody>
                  <a:tcPr marL="9525" marR="9525" marT="0"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ru-KZ" sz="900" b="0" i="0" u="none" strike="noStrike" cap="none" dirty="0">
                          <a:solidFill>
                            <a:srgbClr val="000000"/>
                          </a:solidFill>
                          <a:effectLst/>
                          <a:latin typeface="Arial Narrow" panose="020B0606020202030204" pitchFamily="34" charset="0"/>
                          <a:ea typeface="+mn-ea"/>
                          <a:cs typeface="+mn-cs"/>
                          <a:sym typeface="Arial"/>
                        </a:rPr>
                        <a:t>1 555</a:t>
                      </a:r>
                    </a:p>
                  </a:txBody>
                  <a:tcPr marL="9525" marR="9525" marT="0"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ru-KZ" sz="900" b="0" i="0" u="none" strike="noStrike" cap="none" dirty="0">
                          <a:solidFill>
                            <a:srgbClr val="000000"/>
                          </a:solidFill>
                          <a:effectLst/>
                          <a:latin typeface="Arial Narrow" panose="020B0606020202030204" pitchFamily="34" charset="0"/>
                          <a:ea typeface="+mn-ea"/>
                          <a:cs typeface="+mn-cs"/>
                          <a:sym typeface="Arial"/>
                        </a:rPr>
                        <a:t>600</a:t>
                      </a:r>
                    </a:p>
                  </a:txBody>
                  <a:tcPr marL="9525" marR="9525" marT="0"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ru-KZ" sz="900" b="0" i="0" u="none" strike="noStrike" cap="none" dirty="0">
                          <a:solidFill>
                            <a:srgbClr val="000000"/>
                          </a:solidFill>
                          <a:effectLst/>
                          <a:latin typeface="Arial Narrow" panose="020B0606020202030204" pitchFamily="34" charset="0"/>
                          <a:ea typeface="+mn-ea"/>
                          <a:cs typeface="+mn-cs"/>
                          <a:sym typeface="Arial"/>
                        </a:rPr>
                        <a:t>1 707</a:t>
                      </a:r>
                    </a:p>
                  </a:txBody>
                  <a:tcPr marL="9525" marR="9525" marT="0"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ru-KZ" sz="900" b="0" i="0" u="none" strike="noStrike" cap="none" dirty="0">
                          <a:solidFill>
                            <a:srgbClr val="000000"/>
                          </a:solidFill>
                          <a:effectLst/>
                          <a:latin typeface="Arial Narrow" panose="020B0606020202030204" pitchFamily="34" charset="0"/>
                          <a:ea typeface="+mn-ea"/>
                          <a:cs typeface="+mn-cs"/>
                          <a:sym typeface="Arial"/>
                        </a:rPr>
                        <a:t>1 501</a:t>
                      </a:r>
                    </a:p>
                  </a:txBody>
                  <a:tcPr marL="9525" marR="9525" marT="0"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ru-KZ" sz="900" b="0" i="0" u="none" strike="noStrike" cap="none" dirty="0">
                          <a:solidFill>
                            <a:srgbClr val="000000"/>
                          </a:solidFill>
                          <a:effectLst/>
                          <a:latin typeface="Arial Narrow" panose="020B0606020202030204" pitchFamily="34" charset="0"/>
                          <a:ea typeface="+mn-ea"/>
                          <a:cs typeface="+mn-cs"/>
                          <a:sym typeface="Arial"/>
                        </a:rPr>
                        <a:t>2 217</a:t>
                      </a:r>
                    </a:p>
                  </a:txBody>
                  <a:tcPr marL="9525" marR="9525" marT="0"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ru-KZ" sz="900" b="0" i="0" u="none" strike="noStrike" cap="none">
                          <a:solidFill>
                            <a:srgbClr val="000000"/>
                          </a:solidFill>
                          <a:effectLst/>
                          <a:latin typeface="Arial Narrow" panose="020B0606020202030204" pitchFamily="34" charset="0"/>
                          <a:ea typeface="+mn-ea"/>
                          <a:cs typeface="+mn-cs"/>
                          <a:sym typeface="Arial"/>
                        </a:rPr>
                        <a:t>1 187</a:t>
                      </a:r>
                    </a:p>
                  </a:txBody>
                  <a:tcPr marL="9525" marR="9525" marT="0"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ru-KZ" sz="900" b="0" i="0" u="none" strike="noStrike" cap="none" dirty="0">
                          <a:solidFill>
                            <a:srgbClr val="000000"/>
                          </a:solidFill>
                          <a:effectLst/>
                          <a:latin typeface="Arial Narrow" panose="020B0606020202030204" pitchFamily="34" charset="0"/>
                          <a:ea typeface="+mn-ea"/>
                          <a:cs typeface="+mn-cs"/>
                          <a:sym typeface="Arial"/>
                        </a:rPr>
                        <a:t>2 412</a:t>
                      </a:r>
                    </a:p>
                  </a:txBody>
                  <a:tcPr marL="9525" marR="9525" marT="0"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ru-KZ" sz="900" b="0" i="0" u="none" strike="noStrike" cap="none">
                          <a:solidFill>
                            <a:srgbClr val="000000"/>
                          </a:solidFill>
                          <a:effectLst/>
                          <a:latin typeface="Arial Narrow" panose="020B0606020202030204" pitchFamily="34" charset="0"/>
                          <a:ea typeface="+mn-ea"/>
                          <a:cs typeface="+mn-cs"/>
                          <a:sym typeface="Arial"/>
                        </a:rPr>
                        <a:t>5 153</a:t>
                      </a:r>
                    </a:p>
                  </a:txBody>
                  <a:tcPr marL="9525" marR="9525" marT="0"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ru-KZ" sz="900" b="0" i="0" u="none" strike="noStrike" cap="none" dirty="0">
                          <a:solidFill>
                            <a:srgbClr val="000000"/>
                          </a:solidFill>
                          <a:effectLst/>
                          <a:latin typeface="Arial Narrow" panose="020B0606020202030204" pitchFamily="34" charset="0"/>
                          <a:ea typeface="+mn-ea"/>
                          <a:cs typeface="+mn-cs"/>
                          <a:sym typeface="Arial"/>
                        </a:rPr>
                        <a:t>613</a:t>
                      </a:r>
                    </a:p>
                  </a:txBody>
                  <a:tcPr marL="9525" marR="9525" marT="0"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ru-KZ" sz="900" b="0" i="0" u="none" strike="noStrike" cap="none">
                          <a:solidFill>
                            <a:srgbClr val="000000"/>
                          </a:solidFill>
                          <a:effectLst/>
                          <a:latin typeface="Arial Narrow" panose="020B0606020202030204" pitchFamily="34" charset="0"/>
                          <a:ea typeface="+mn-ea"/>
                          <a:cs typeface="+mn-cs"/>
                          <a:sym typeface="Arial"/>
                        </a:rPr>
                        <a:t>944</a:t>
                      </a:r>
                    </a:p>
                  </a:txBody>
                  <a:tcPr marL="9525" marR="9525" marT="0"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ru-KZ" sz="900" b="0" i="0" u="none" strike="noStrike" cap="none">
                          <a:solidFill>
                            <a:srgbClr val="000000"/>
                          </a:solidFill>
                          <a:effectLst/>
                          <a:latin typeface="Arial Narrow" panose="020B0606020202030204" pitchFamily="34" charset="0"/>
                          <a:ea typeface="+mn-ea"/>
                          <a:cs typeface="+mn-cs"/>
                          <a:sym typeface="Arial"/>
                        </a:rPr>
                        <a:t>2 116</a:t>
                      </a:r>
                    </a:p>
                  </a:txBody>
                  <a:tcPr marL="9525" marR="9525" marT="0"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ru-KZ" sz="900" b="0" i="0" u="none" strike="noStrike" cap="none" dirty="0">
                          <a:solidFill>
                            <a:srgbClr val="000000"/>
                          </a:solidFill>
                          <a:effectLst/>
                          <a:latin typeface="Arial Narrow" panose="020B0606020202030204" pitchFamily="34" charset="0"/>
                          <a:ea typeface="+mn-ea"/>
                          <a:cs typeface="+mn-cs"/>
                          <a:sym typeface="Arial"/>
                        </a:rPr>
                        <a:t>1 752</a:t>
                      </a:r>
                    </a:p>
                  </a:txBody>
                  <a:tcPr marL="9525" marR="9525" marT="0"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ru-KZ" sz="900" b="0" i="0" u="none" strike="noStrike" cap="none">
                          <a:solidFill>
                            <a:srgbClr val="000000"/>
                          </a:solidFill>
                          <a:effectLst/>
                          <a:latin typeface="Arial Narrow" panose="020B0606020202030204" pitchFamily="34" charset="0"/>
                          <a:ea typeface="+mn-ea"/>
                          <a:cs typeface="+mn-cs"/>
                          <a:sym typeface="Arial"/>
                        </a:rPr>
                        <a:t>2 275</a:t>
                      </a:r>
                    </a:p>
                  </a:txBody>
                  <a:tcPr marL="9525" marR="9525" marT="0"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ru-KZ" sz="900" b="0" i="0" u="none" strike="noStrike" cap="none">
                          <a:solidFill>
                            <a:srgbClr val="000000"/>
                          </a:solidFill>
                          <a:effectLst/>
                          <a:latin typeface="Arial Narrow" panose="020B0606020202030204" pitchFamily="34" charset="0"/>
                          <a:ea typeface="+mn-ea"/>
                          <a:cs typeface="+mn-cs"/>
                          <a:sym typeface="Arial"/>
                        </a:rPr>
                        <a:t>480</a:t>
                      </a:r>
                    </a:p>
                  </a:txBody>
                  <a:tcPr marL="9525" marR="9525" marT="0"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ru-KZ" sz="900" b="0" i="0" u="none" strike="noStrike" cap="none">
                          <a:solidFill>
                            <a:srgbClr val="000000"/>
                          </a:solidFill>
                          <a:effectLst/>
                          <a:latin typeface="Arial Narrow" panose="020B0606020202030204" pitchFamily="34" charset="0"/>
                          <a:ea typeface="+mn-ea"/>
                          <a:cs typeface="+mn-cs"/>
                          <a:sym typeface="Arial"/>
                        </a:rPr>
                        <a:t>1 710</a:t>
                      </a:r>
                    </a:p>
                  </a:txBody>
                  <a:tcPr marL="9525" marR="9525" marT="0"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ru-KZ" sz="900" b="0" i="0" u="none" strike="noStrike" cap="none">
                          <a:solidFill>
                            <a:srgbClr val="000000"/>
                          </a:solidFill>
                          <a:effectLst/>
                          <a:latin typeface="Arial Narrow" panose="020B0606020202030204" pitchFamily="34" charset="0"/>
                          <a:ea typeface="+mn-ea"/>
                          <a:cs typeface="+mn-cs"/>
                          <a:sym typeface="Arial"/>
                        </a:rPr>
                        <a:t>5 112</a:t>
                      </a:r>
                    </a:p>
                  </a:txBody>
                  <a:tcPr marL="9525" marR="9525" marT="0"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ru-KZ" sz="900" b="0" i="0" u="none" strike="noStrike" cap="none">
                          <a:solidFill>
                            <a:srgbClr val="000000"/>
                          </a:solidFill>
                          <a:effectLst/>
                          <a:latin typeface="Arial Narrow" panose="020B0606020202030204" pitchFamily="34" charset="0"/>
                          <a:ea typeface="+mn-ea"/>
                          <a:cs typeface="+mn-cs"/>
                          <a:sym typeface="Arial"/>
                        </a:rPr>
                        <a:t>5 141</a:t>
                      </a:r>
                    </a:p>
                  </a:txBody>
                  <a:tcPr marL="9525" marR="9525" marT="0"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ru-KZ" sz="900" b="0" i="0" u="none" strike="noStrike" cap="none" dirty="0">
                          <a:solidFill>
                            <a:srgbClr val="000000"/>
                          </a:solidFill>
                          <a:effectLst/>
                          <a:latin typeface="Arial Narrow" panose="020B0606020202030204" pitchFamily="34" charset="0"/>
                          <a:ea typeface="+mn-ea"/>
                          <a:cs typeface="+mn-cs"/>
                          <a:sym typeface="Arial"/>
                        </a:rPr>
                        <a:t>1 076</a:t>
                      </a:r>
                    </a:p>
                  </a:txBody>
                  <a:tcPr marL="9525" marR="9525" marT="0" marB="0" anchor="ctr">
                    <a:lnL w="6350" cap="flat" cmpd="sng" algn="ctr">
                      <a:solidFill>
                        <a:schemeClr val="tx1"/>
                      </a:solidFill>
                      <a:prstDash val="sysDot"/>
                      <a:round/>
                      <a:headEnd type="none" w="med" len="med"/>
                      <a:tailEnd type="none" w="med" len="med"/>
                    </a:lnL>
                    <a:lnR w="76200" cap="flat" cmpd="sng" algn="ctr">
                      <a:noFill/>
                      <a:prstDash val="solid"/>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221627480"/>
                  </a:ext>
                </a:extLst>
              </a:tr>
              <a:tr h="288000">
                <a:tc>
                  <a:txBody>
                    <a:bodyPr/>
                    <a:lstStyle/>
                    <a:p>
                      <a:pPr marL="72000" algn="l" fontAlgn="b"/>
                      <a:r>
                        <a:rPr lang="ru-RU" sz="700" b="0" i="0" u="none" strike="noStrike" cap="none" dirty="0">
                          <a:solidFill>
                            <a:srgbClr val="000000"/>
                          </a:solidFill>
                          <a:effectLst/>
                          <a:latin typeface="Arial" panose="020B0604020202020204" pitchFamily="34" charset="0"/>
                          <a:ea typeface="Calibri" panose="020F0502020204030204" pitchFamily="34" charset="0"/>
                          <a:cs typeface="Arial" panose="020B0604020202020204" pitchFamily="34" charset="0"/>
                          <a:sym typeface="Arial"/>
                        </a:rPr>
                        <a:t>ҚЫЗМЕТ КӨРСЕТУ ЖӘНЕ САУДА САЛАСЫНЫҢ ЖҰМЫСКЕРЛЕРІ</a:t>
                      </a:r>
                    </a:p>
                  </a:txBody>
                  <a:tcPr marL="9525" marR="9525" marT="0" marB="0" anchor="ctr">
                    <a:lnL w="76200" cap="flat" cmpd="sng" algn="ctr">
                      <a:noFill/>
                      <a:prstDash val="solid"/>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solidFill>
                      <a:srgbClr val="007F76">
                        <a:alpha val="20000"/>
                      </a:srgbClr>
                    </a:solidFill>
                  </a:tcPr>
                </a:tc>
                <a:tc>
                  <a:txBody>
                    <a:bodyPr/>
                    <a:lstStyle/>
                    <a:p>
                      <a:pPr algn="ctr" fontAlgn="ctr"/>
                      <a:r>
                        <a:rPr lang="ru-KZ" sz="900" b="0" i="0" u="none" strike="noStrike" cap="none">
                          <a:solidFill>
                            <a:srgbClr val="000000"/>
                          </a:solidFill>
                          <a:effectLst/>
                          <a:latin typeface="Arial Narrow" panose="020B0606020202030204" pitchFamily="34" charset="0"/>
                          <a:ea typeface="+mn-ea"/>
                          <a:cs typeface="+mn-cs"/>
                          <a:sym typeface="Arial"/>
                        </a:rPr>
                        <a:t>1 217</a:t>
                      </a:r>
                    </a:p>
                  </a:txBody>
                  <a:tcPr marL="9525" marR="9525" marT="0"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solidFill>
                      <a:srgbClr val="007F76">
                        <a:alpha val="20000"/>
                      </a:srgbClr>
                    </a:solidFill>
                  </a:tcPr>
                </a:tc>
                <a:tc>
                  <a:txBody>
                    <a:bodyPr/>
                    <a:lstStyle/>
                    <a:p>
                      <a:pPr algn="ctr" fontAlgn="ctr"/>
                      <a:r>
                        <a:rPr lang="ru-KZ" sz="900" b="0" i="0" u="none" strike="noStrike" cap="none">
                          <a:solidFill>
                            <a:srgbClr val="000000"/>
                          </a:solidFill>
                          <a:effectLst/>
                          <a:latin typeface="Arial Narrow" panose="020B0606020202030204" pitchFamily="34" charset="0"/>
                          <a:ea typeface="+mn-ea"/>
                          <a:cs typeface="+mn-cs"/>
                          <a:sym typeface="Arial"/>
                        </a:rPr>
                        <a:t>3 073</a:t>
                      </a:r>
                    </a:p>
                  </a:txBody>
                  <a:tcPr marL="9525" marR="9525" marT="0"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solidFill>
                      <a:srgbClr val="007F76">
                        <a:alpha val="20000"/>
                      </a:srgbClr>
                    </a:solidFill>
                  </a:tcPr>
                </a:tc>
                <a:tc>
                  <a:txBody>
                    <a:bodyPr/>
                    <a:lstStyle/>
                    <a:p>
                      <a:pPr algn="ctr" fontAlgn="ctr"/>
                      <a:r>
                        <a:rPr lang="ru-KZ" sz="900" b="0" i="0" u="none" strike="noStrike" cap="none">
                          <a:solidFill>
                            <a:srgbClr val="000000"/>
                          </a:solidFill>
                          <a:effectLst/>
                          <a:latin typeface="Arial Narrow" panose="020B0606020202030204" pitchFamily="34" charset="0"/>
                          <a:ea typeface="+mn-ea"/>
                          <a:cs typeface="+mn-cs"/>
                          <a:sym typeface="Arial"/>
                        </a:rPr>
                        <a:t>6 815</a:t>
                      </a:r>
                    </a:p>
                  </a:txBody>
                  <a:tcPr marL="9525" marR="9525" marT="0"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solidFill>
                      <a:srgbClr val="007F76">
                        <a:alpha val="20000"/>
                      </a:srgbClr>
                    </a:solidFill>
                  </a:tcPr>
                </a:tc>
                <a:tc>
                  <a:txBody>
                    <a:bodyPr/>
                    <a:lstStyle/>
                    <a:p>
                      <a:pPr algn="ctr" fontAlgn="ctr"/>
                      <a:r>
                        <a:rPr lang="ru-KZ" sz="900" b="0" i="0" u="none" strike="noStrike" cap="none">
                          <a:solidFill>
                            <a:srgbClr val="000000"/>
                          </a:solidFill>
                          <a:effectLst/>
                          <a:latin typeface="Arial Narrow" panose="020B0606020202030204" pitchFamily="34" charset="0"/>
                          <a:ea typeface="+mn-ea"/>
                          <a:cs typeface="+mn-cs"/>
                          <a:sym typeface="Arial"/>
                        </a:rPr>
                        <a:t>1 998</a:t>
                      </a:r>
                    </a:p>
                  </a:txBody>
                  <a:tcPr marL="9525" marR="9525" marT="0"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solidFill>
                      <a:srgbClr val="007F76">
                        <a:alpha val="20000"/>
                      </a:srgbClr>
                    </a:solidFill>
                  </a:tcPr>
                </a:tc>
                <a:tc>
                  <a:txBody>
                    <a:bodyPr/>
                    <a:lstStyle/>
                    <a:p>
                      <a:pPr algn="ctr" fontAlgn="ctr"/>
                      <a:r>
                        <a:rPr lang="ru-KZ" sz="900" b="0" i="0" u="none" strike="noStrike" cap="none" dirty="0">
                          <a:solidFill>
                            <a:srgbClr val="000000"/>
                          </a:solidFill>
                          <a:effectLst/>
                          <a:latin typeface="Arial Narrow" panose="020B0606020202030204" pitchFamily="34" charset="0"/>
                          <a:ea typeface="+mn-ea"/>
                          <a:cs typeface="+mn-cs"/>
                          <a:sym typeface="Arial"/>
                        </a:rPr>
                        <a:t>4 827</a:t>
                      </a:r>
                    </a:p>
                  </a:txBody>
                  <a:tcPr marL="9525" marR="9525" marT="0"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solidFill>
                      <a:srgbClr val="007F76">
                        <a:alpha val="20000"/>
                      </a:srgbClr>
                    </a:solidFill>
                  </a:tcPr>
                </a:tc>
                <a:tc>
                  <a:txBody>
                    <a:bodyPr/>
                    <a:lstStyle/>
                    <a:p>
                      <a:pPr algn="ctr" fontAlgn="ctr"/>
                      <a:r>
                        <a:rPr lang="ru-KZ" sz="900" b="0" i="0" u="none" strike="noStrike" cap="none" dirty="0">
                          <a:solidFill>
                            <a:srgbClr val="000000"/>
                          </a:solidFill>
                          <a:effectLst/>
                          <a:latin typeface="Arial Narrow" panose="020B0606020202030204" pitchFamily="34" charset="0"/>
                          <a:ea typeface="+mn-ea"/>
                          <a:cs typeface="+mn-cs"/>
                          <a:sym typeface="Arial"/>
                        </a:rPr>
                        <a:t>3 667</a:t>
                      </a:r>
                    </a:p>
                  </a:txBody>
                  <a:tcPr marL="9525" marR="9525" marT="0"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solidFill>
                      <a:srgbClr val="007F76">
                        <a:alpha val="20000"/>
                      </a:srgbClr>
                    </a:solidFill>
                  </a:tcPr>
                </a:tc>
                <a:tc>
                  <a:txBody>
                    <a:bodyPr/>
                    <a:lstStyle/>
                    <a:p>
                      <a:pPr algn="ctr" fontAlgn="ctr"/>
                      <a:r>
                        <a:rPr lang="ru-KZ" sz="900" b="0" i="0" u="none" strike="noStrike" cap="none" dirty="0">
                          <a:solidFill>
                            <a:srgbClr val="000000"/>
                          </a:solidFill>
                          <a:effectLst/>
                          <a:latin typeface="Arial Narrow" panose="020B0606020202030204" pitchFamily="34" charset="0"/>
                          <a:ea typeface="+mn-ea"/>
                          <a:cs typeface="+mn-cs"/>
                          <a:sym typeface="Arial"/>
                        </a:rPr>
                        <a:t>4 085</a:t>
                      </a:r>
                    </a:p>
                  </a:txBody>
                  <a:tcPr marL="9525" marR="9525" marT="0"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solidFill>
                      <a:srgbClr val="007F76">
                        <a:alpha val="20000"/>
                      </a:srgbClr>
                    </a:solidFill>
                  </a:tcPr>
                </a:tc>
                <a:tc>
                  <a:txBody>
                    <a:bodyPr/>
                    <a:lstStyle/>
                    <a:p>
                      <a:pPr algn="ctr" fontAlgn="ctr"/>
                      <a:r>
                        <a:rPr lang="ru-KZ" sz="900" b="0" i="0" u="none" strike="noStrike" cap="none">
                          <a:solidFill>
                            <a:srgbClr val="000000"/>
                          </a:solidFill>
                          <a:effectLst/>
                          <a:latin typeface="Arial Narrow" panose="020B0606020202030204" pitchFamily="34" charset="0"/>
                          <a:ea typeface="+mn-ea"/>
                          <a:cs typeface="+mn-cs"/>
                          <a:sym typeface="Arial"/>
                        </a:rPr>
                        <a:t>2 856</a:t>
                      </a:r>
                    </a:p>
                  </a:txBody>
                  <a:tcPr marL="9525" marR="9525" marT="0"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solidFill>
                      <a:srgbClr val="007F76">
                        <a:alpha val="20000"/>
                      </a:srgbClr>
                    </a:solidFill>
                  </a:tcPr>
                </a:tc>
                <a:tc>
                  <a:txBody>
                    <a:bodyPr/>
                    <a:lstStyle/>
                    <a:p>
                      <a:pPr algn="ctr" fontAlgn="ctr"/>
                      <a:r>
                        <a:rPr lang="ru-KZ" sz="900" b="0" i="0" u="none" strike="noStrike" cap="none" dirty="0">
                          <a:solidFill>
                            <a:srgbClr val="000000"/>
                          </a:solidFill>
                          <a:effectLst/>
                          <a:latin typeface="Arial Narrow" panose="020B0606020202030204" pitchFamily="34" charset="0"/>
                          <a:ea typeface="+mn-ea"/>
                          <a:cs typeface="+mn-cs"/>
                          <a:sym typeface="Arial"/>
                        </a:rPr>
                        <a:t>6 869</a:t>
                      </a:r>
                    </a:p>
                  </a:txBody>
                  <a:tcPr marL="9525" marR="9525" marT="0"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solidFill>
                      <a:srgbClr val="007F76">
                        <a:alpha val="20000"/>
                      </a:srgbClr>
                    </a:solidFill>
                  </a:tcPr>
                </a:tc>
                <a:tc>
                  <a:txBody>
                    <a:bodyPr/>
                    <a:lstStyle/>
                    <a:p>
                      <a:pPr algn="ctr" fontAlgn="ctr"/>
                      <a:r>
                        <a:rPr lang="ru-KZ" sz="900" b="0" i="0" u="none" strike="noStrike" cap="none">
                          <a:solidFill>
                            <a:srgbClr val="000000"/>
                          </a:solidFill>
                          <a:effectLst/>
                          <a:latin typeface="Arial Narrow" panose="020B0606020202030204" pitchFamily="34" charset="0"/>
                          <a:ea typeface="+mn-ea"/>
                          <a:cs typeface="+mn-cs"/>
                          <a:sym typeface="Arial"/>
                        </a:rPr>
                        <a:t>10 671</a:t>
                      </a:r>
                    </a:p>
                  </a:txBody>
                  <a:tcPr marL="9525" marR="9525" marT="0"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solidFill>
                      <a:srgbClr val="007F76">
                        <a:alpha val="20000"/>
                      </a:srgbClr>
                    </a:solidFill>
                  </a:tcPr>
                </a:tc>
                <a:tc>
                  <a:txBody>
                    <a:bodyPr/>
                    <a:lstStyle/>
                    <a:p>
                      <a:pPr algn="ctr" fontAlgn="ctr"/>
                      <a:r>
                        <a:rPr lang="ru-KZ" sz="900" b="0" i="0" u="none" strike="noStrike" cap="none">
                          <a:solidFill>
                            <a:srgbClr val="000000"/>
                          </a:solidFill>
                          <a:effectLst/>
                          <a:latin typeface="Arial Narrow" panose="020B0606020202030204" pitchFamily="34" charset="0"/>
                          <a:ea typeface="+mn-ea"/>
                          <a:cs typeface="+mn-cs"/>
                          <a:sym typeface="Arial"/>
                        </a:rPr>
                        <a:t>1 838</a:t>
                      </a:r>
                    </a:p>
                  </a:txBody>
                  <a:tcPr marL="9525" marR="9525" marT="0"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solidFill>
                      <a:srgbClr val="007F76">
                        <a:alpha val="20000"/>
                      </a:srgbClr>
                    </a:solidFill>
                  </a:tcPr>
                </a:tc>
                <a:tc>
                  <a:txBody>
                    <a:bodyPr/>
                    <a:lstStyle/>
                    <a:p>
                      <a:pPr algn="ctr" fontAlgn="ctr"/>
                      <a:r>
                        <a:rPr lang="ru-KZ" sz="900" b="0" i="0" u="none" strike="noStrike" cap="none" dirty="0">
                          <a:solidFill>
                            <a:srgbClr val="000000"/>
                          </a:solidFill>
                          <a:effectLst/>
                          <a:latin typeface="Arial Narrow" panose="020B0606020202030204" pitchFamily="34" charset="0"/>
                          <a:ea typeface="+mn-ea"/>
                          <a:cs typeface="+mn-cs"/>
                          <a:sym typeface="Arial"/>
                        </a:rPr>
                        <a:t>2 958</a:t>
                      </a:r>
                    </a:p>
                  </a:txBody>
                  <a:tcPr marL="9525" marR="9525" marT="0"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solidFill>
                      <a:srgbClr val="007F76">
                        <a:alpha val="20000"/>
                      </a:srgbClr>
                    </a:solidFill>
                  </a:tcPr>
                </a:tc>
                <a:tc>
                  <a:txBody>
                    <a:bodyPr/>
                    <a:lstStyle/>
                    <a:p>
                      <a:pPr algn="ctr" fontAlgn="ctr"/>
                      <a:r>
                        <a:rPr lang="ru-KZ" sz="900" b="0" i="0" u="none" strike="noStrike" cap="none">
                          <a:solidFill>
                            <a:srgbClr val="000000"/>
                          </a:solidFill>
                          <a:effectLst/>
                          <a:latin typeface="Arial Narrow" panose="020B0606020202030204" pitchFamily="34" charset="0"/>
                          <a:ea typeface="+mn-ea"/>
                          <a:cs typeface="+mn-cs"/>
                          <a:sym typeface="Arial"/>
                        </a:rPr>
                        <a:t>7 798</a:t>
                      </a:r>
                    </a:p>
                  </a:txBody>
                  <a:tcPr marL="9525" marR="9525" marT="0"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solidFill>
                      <a:srgbClr val="007F76">
                        <a:alpha val="20000"/>
                      </a:srgbClr>
                    </a:solidFill>
                  </a:tcPr>
                </a:tc>
                <a:tc>
                  <a:txBody>
                    <a:bodyPr/>
                    <a:lstStyle/>
                    <a:p>
                      <a:pPr algn="ctr" fontAlgn="ctr"/>
                      <a:r>
                        <a:rPr lang="ru-KZ" sz="900" b="0" i="0" u="none" strike="noStrike" cap="none">
                          <a:solidFill>
                            <a:srgbClr val="000000"/>
                          </a:solidFill>
                          <a:effectLst/>
                          <a:latin typeface="Arial Narrow" panose="020B0606020202030204" pitchFamily="34" charset="0"/>
                          <a:ea typeface="+mn-ea"/>
                          <a:cs typeface="+mn-cs"/>
                          <a:sym typeface="Arial"/>
                        </a:rPr>
                        <a:t>2 821</a:t>
                      </a:r>
                    </a:p>
                  </a:txBody>
                  <a:tcPr marL="9525" marR="9525" marT="0"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solidFill>
                      <a:srgbClr val="007F76">
                        <a:alpha val="20000"/>
                      </a:srgbClr>
                    </a:solidFill>
                  </a:tcPr>
                </a:tc>
                <a:tc>
                  <a:txBody>
                    <a:bodyPr/>
                    <a:lstStyle/>
                    <a:p>
                      <a:pPr algn="ctr" fontAlgn="ctr"/>
                      <a:r>
                        <a:rPr lang="ru-KZ" sz="900" b="0" i="0" u="none" strike="noStrike" cap="none">
                          <a:solidFill>
                            <a:srgbClr val="000000"/>
                          </a:solidFill>
                          <a:effectLst/>
                          <a:latin typeface="Arial Narrow" panose="020B0606020202030204" pitchFamily="34" charset="0"/>
                          <a:ea typeface="+mn-ea"/>
                          <a:cs typeface="+mn-cs"/>
                          <a:sym typeface="Arial"/>
                        </a:rPr>
                        <a:t>3 776</a:t>
                      </a:r>
                    </a:p>
                  </a:txBody>
                  <a:tcPr marL="9525" marR="9525" marT="0"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solidFill>
                      <a:srgbClr val="007F76">
                        <a:alpha val="20000"/>
                      </a:srgbClr>
                    </a:solidFill>
                  </a:tcPr>
                </a:tc>
                <a:tc>
                  <a:txBody>
                    <a:bodyPr/>
                    <a:lstStyle/>
                    <a:p>
                      <a:pPr algn="ctr" fontAlgn="ctr"/>
                      <a:r>
                        <a:rPr lang="ru-KZ" sz="900" b="0" i="0" u="none" strike="noStrike" cap="none" dirty="0">
                          <a:solidFill>
                            <a:srgbClr val="000000"/>
                          </a:solidFill>
                          <a:effectLst/>
                          <a:latin typeface="Arial Narrow" panose="020B0606020202030204" pitchFamily="34" charset="0"/>
                          <a:ea typeface="+mn-ea"/>
                          <a:cs typeface="+mn-cs"/>
                          <a:sym typeface="Arial"/>
                        </a:rPr>
                        <a:t>1 746</a:t>
                      </a:r>
                    </a:p>
                  </a:txBody>
                  <a:tcPr marL="9525" marR="9525" marT="0"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solidFill>
                      <a:srgbClr val="007F76">
                        <a:alpha val="20000"/>
                      </a:srgbClr>
                    </a:solidFill>
                  </a:tcPr>
                </a:tc>
                <a:tc>
                  <a:txBody>
                    <a:bodyPr/>
                    <a:lstStyle/>
                    <a:p>
                      <a:pPr algn="ctr" fontAlgn="ctr"/>
                      <a:r>
                        <a:rPr lang="ru-KZ" sz="900" b="0" i="0" u="none" strike="noStrike" cap="none" dirty="0">
                          <a:solidFill>
                            <a:srgbClr val="000000"/>
                          </a:solidFill>
                          <a:effectLst/>
                          <a:latin typeface="Arial Narrow" panose="020B0606020202030204" pitchFamily="34" charset="0"/>
                          <a:ea typeface="+mn-ea"/>
                          <a:cs typeface="+mn-cs"/>
                          <a:sym typeface="Arial"/>
                        </a:rPr>
                        <a:t>3 910</a:t>
                      </a:r>
                    </a:p>
                  </a:txBody>
                  <a:tcPr marL="9525" marR="9525" marT="0"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solidFill>
                      <a:srgbClr val="007F76">
                        <a:alpha val="20000"/>
                      </a:srgbClr>
                    </a:solidFill>
                  </a:tcPr>
                </a:tc>
                <a:tc>
                  <a:txBody>
                    <a:bodyPr/>
                    <a:lstStyle/>
                    <a:p>
                      <a:pPr algn="ctr" fontAlgn="ctr"/>
                      <a:r>
                        <a:rPr lang="ru-KZ" sz="900" b="0" i="0" u="none" strike="noStrike" cap="none">
                          <a:solidFill>
                            <a:srgbClr val="000000"/>
                          </a:solidFill>
                          <a:effectLst/>
                          <a:latin typeface="Arial Narrow" panose="020B0606020202030204" pitchFamily="34" charset="0"/>
                          <a:ea typeface="+mn-ea"/>
                          <a:cs typeface="+mn-cs"/>
                          <a:sym typeface="Arial"/>
                        </a:rPr>
                        <a:t>14 178</a:t>
                      </a:r>
                    </a:p>
                  </a:txBody>
                  <a:tcPr marL="9525" marR="9525" marT="0"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solidFill>
                      <a:srgbClr val="007F76">
                        <a:alpha val="20000"/>
                      </a:srgbClr>
                    </a:solidFill>
                  </a:tcPr>
                </a:tc>
                <a:tc>
                  <a:txBody>
                    <a:bodyPr/>
                    <a:lstStyle/>
                    <a:p>
                      <a:pPr algn="ctr" fontAlgn="ctr"/>
                      <a:r>
                        <a:rPr lang="ru-KZ" sz="900" b="0" i="0" u="none" strike="noStrike" cap="none">
                          <a:solidFill>
                            <a:srgbClr val="000000"/>
                          </a:solidFill>
                          <a:effectLst/>
                          <a:latin typeface="Arial Narrow" panose="020B0606020202030204" pitchFamily="34" charset="0"/>
                          <a:ea typeface="+mn-ea"/>
                          <a:cs typeface="+mn-cs"/>
                          <a:sym typeface="Arial"/>
                        </a:rPr>
                        <a:t>17 005</a:t>
                      </a:r>
                    </a:p>
                  </a:txBody>
                  <a:tcPr marL="9525" marR="9525" marT="0"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solidFill>
                      <a:srgbClr val="007F76">
                        <a:alpha val="20000"/>
                      </a:srgbClr>
                    </a:solidFill>
                  </a:tcPr>
                </a:tc>
                <a:tc>
                  <a:txBody>
                    <a:bodyPr/>
                    <a:lstStyle/>
                    <a:p>
                      <a:pPr algn="ctr" fontAlgn="ctr"/>
                      <a:r>
                        <a:rPr lang="ru-KZ" sz="900" b="0" i="0" u="none" strike="noStrike" cap="none" dirty="0">
                          <a:solidFill>
                            <a:srgbClr val="000000"/>
                          </a:solidFill>
                          <a:effectLst/>
                          <a:latin typeface="Arial Narrow" panose="020B0606020202030204" pitchFamily="34" charset="0"/>
                          <a:ea typeface="+mn-ea"/>
                          <a:cs typeface="+mn-cs"/>
                          <a:sym typeface="Arial"/>
                        </a:rPr>
                        <a:t>2 318</a:t>
                      </a:r>
                    </a:p>
                  </a:txBody>
                  <a:tcPr marL="9525" marR="9525" marT="0" marB="0" anchor="ctr">
                    <a:lnL w="6350" cap="flat" cmpd="sng" algn="ctr">
                      <a:solidFill>
                        <a:schemeClr val="tx1"/>
                      </a:solidFill>
                      <a:prstDash val="sysDot"/>
                      <a:round/>
                      <a:headEnd type="none" w="med" len="med"/>
                      <a:tailEnd type="none" w="med" len="med"/>
                    </a:lnL>
                    <a:lnR w="76200" cap="flat" cmpd="sng" algn="ctr">
                      <a:noFill/>
                      <a:prstDash val="solid"/>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solidFill>
                      <a:srgbClr val="007F76">
                        <a:alpha val="20000"/>
                      </a:srgbClr>
                    </a:solidFill>
                  </a:tcPr>
                </a:tc>
                <a:extLst>
                  <a:ext uri="{0D108BD9-81ED-4DB2-BD59-A6C34878D82A}">
                    <a16:rowId xmlns:a16="http://schemas.microsoft.com/office/drawing/2014/main" val="3182707914"/>
                  </a:ext>
                </a:extLst>
              </a:tr>
              <a:tr h="288000">
                <a:tc>
                  <a:txBody>
                    <a:bodyPr/>
                    <a:lstStyle/>
                    <a:p>
                      <a:pPr marL="72000" algn="l" fontAlgn="b"/>
                      <a:r>
                        <a:rPr lang="ru-RU" sz="700" b="0" i="0" u="none" strike="noStrike" cap="none" dirty="0">
                          <a:solidFill>
                            <a:srgbClr val="000000"/>
                          </a:solidFill>
                          <a:effectLst/>
                          <a:latin typeface="Arial" panose="020B0604020202020204" pitchFamily="34" charset="0"/>
                          <a:ea typeface="Calibri" panose="020F0502020204030204" pitchFamily="34" charset="0"/>
                          <a:cs typeface="Arial" panose="020B0604020202020204" pitchFamily="34" charset="0"/>
                          <a:sym typeface="Arial"/>
                        </a:rPr>
                        <a:t>ФЕРМЕРЛЕР Ж/Е АУЫЛ МЕН ОРМАН, БАЛЫҚ ШАРУАШЫЛЫҒЫНЫҢ ЖӘНЕ БАЛЫҚ АУЛАУ ЖҰМЫСШЫЛАРЫ</a:t>
                      </a:r>
                    </a:p>
                  </a:txBody>
                  <a:tcPr marL="9525" marR="9525" marT="0" marB="0" anchor="ctr">
                    <a:lnL w="76200" cap="flat" cmpd="sng" algn="ctr">
                      <a:noFill/>
                      <a:prstDash val="solid"/>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noFill/>
                  </a:tcPr>
                </a:tc>
                <a:tc>
                  <a:txBody>
                    <a:bodyPr/>
                    <a:lstStyle/>
                    <a:p>
                      <a:pPr algn="ctr" fontAlgn="ctr"/>
                      <a:r>
                        <a:rPr lang="ru-KZ" sz="900" b="0" i="0" u="none" strike="noStrike" cap="none">
                          <a:solidFill>
                            <a:srgbClr val="000000"/>
                          </a:solidFill>
                          <a:effectLst/>
                          <a:latin typeface="Arial Narrow" panose="020B0606020202030204" pitchFamily="34" charset="0"/>
                          <a:ea typeface="+mn-ea"/>
                          <a:cs typeface="+mn-cs"/>
                          <a:sym typeface="Arial"/>
                        </a:rPr>
                        <a:t>405</a:t>
                      </a:r>
                    </a:p>
                  </a:txBody>
                  <a:tcPr marL="9525" marR="9525" marT="0"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ru-KZ" sz="900" b="0" i="0" u="none" strike="noStrike" cap="none">
                          <a:solidFill>
                            <a:srgbClr val="000000"/>
                          </a:solidFill>
                          <a:effectLst/>
                          <a:latin typeface="Arial Narrow" panose="020B0606020202030204" pitchFamily="34" charset="0"/>
                          <a:ea typeface="+mn-ea"/>
                          <a:cs typeface="+mn-cs"/>
                          <a:sym typeface="Arial"/>
                        </a:rPr>
                        <a:t>774</a:t>
                      </a:r>
                    </a:p>
                  </a:txBody>
                  <a:tcPr marL="9525" marR="9525" marT="0"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ru-KZ" sz="900" b="0" i="0" u="none" strike="noStrike" cap="none">
                          <a:solidFill>
                            <a:srgbClr val="000000"/>
                          </a:solidFill>
                          <a:effectLst/>
                          <a:latin typeface="Arial Narrow" panose="020B0606020202030204" pitchFamily="34" charset="0"/>
                          <a:ea typeface="+mn-ea"/>
                          <a:cs typeface="+mn-cs"/>
                          <a:sym typeface="Arial"/>
                        </a:rPr>
                        <a:t>917</a:t>
                      </a:r>
                    </a:p>
                  </a:txBody>
                  <a:tcPr marL="9525" marR="9525" marT="0"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ru-KZ" sz="900" b="0" i="0" u="none" strike="noStrike" cap="none">
                          <a:solidFill>
                            <a:srgbClr val="000000"/>
                          </a:solidFill>
                          <a:effectLst/>
                          <a:latin typeface="Arial Narrow" panose="020B0606020202030204" pitchFamily="34" charset="0"/>
                          <a:ea typeface="+mn-ea"/>
                          <a:cs typeface="+mn-cs"/>
                          <a:sym typeface="Arial"/>
                        </a:rPr>
                        <a:t>1 119</a:t>
                      </a:r>
                    </a:p>
                  </a:txBody>
                  <a:tcPr marL="9525" marR="9525" marT="0"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ru-KZ" sz="900" b="0" i="0" u="none" strike="noStrike" cap="none">
                          <a:solidFill>
                            <a:srgbClr val="000000"/>
                          </a:solidFill>
                          <a:effectLst/>
                          <a:latin typeface="Arial Narrow" panose="020B0606020202030204" pitchFamily="34" charset="0"/>
                          <a:ea typeface="+mn-ea"/>
                          <a:cs typeface="+mn-cs"/>
                          <a:sym typeface="Arial"/>
                        </a:rPr>
                        <a:t>160</a:t>
                      </a:r>
                    </a:p>
                  </a:txBody>
                  <a:tcPr marL="9525" marR="9525" marT="0"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ru-KZ" sz="900" b="0" i="0" u="none" strike="noStrike" cap="none">
                          <a:solidFill>
                            <a:srgbClr val="000000"/>
                          </a:solidFill>
                          <a:effectLst/>
                          <a:latin typeface="Arial Narrow" panose="020B0606020202030204" pitchFamily="34" charset="0"/>
                          <a:ea typeface="+mn-ea"/>
                          <a:cs typeface="+mn-cs"/>
                          <a:sym typeface="Arial"/>
                        </a:rPr>
                        <a:t>434</a:t>
                      </a:r>
                    </a:p>
                  </a:txBody>
                  <a:tcPr marL="9525" marR="9525" marT="0"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ru-KZ" sz="900" b="0" i="0" u="none" strike="noStrike" cap="none" dirty="0">
                          <a:solidFill>
                            <a:srgbClr val="000000"/>
                          </a:solidFill>
                          <a:effectLst/>
                          <a:latin typeface="Arial Narrow" panose="020B0606020202030204" pitchFamily="34" charset="0"/>
                          <a:ea typeface="+mn-ea"/>
                          <a:cs typeface="+mn-cs"/>
                          <a:sym typeface="Arial"/>
                        </a:rPr>
                        <a:t>936</a:t>
                      </a:r>
                    </a:p>
                  </a:txBody>
                  <a:tcPr marL="9525" marR="9525" marT="0"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ru-KZ" sz="900" b="0" i="0" u="none" strike="noStrike" cap="none">
                          <a:solidFill>
                            <a:srgbClr val="000000"/>
                          </a:solidFill>
                          <a:effectLst/>
                          <a:latin typeface="Arial Narrow" panose="020B0606020202030204" pitchFamily="34" charset="0"/>
                          <a:ea typeface="+mn-ea"/>
                          <a:cs typeface="+mn-cs"/>
                          <a:sym typeface="Arial"/>
                        </a:rPr>
                        <a:t>524</a:t>
                      </a:r>
                    </a:p>
                  </a:txBody>
                  <a:tcPr marL="9525" marR="9525" marT="0"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ru-KZ" sz="900" b="0" i="0" u="none" strike="noStrike" cap="none" dirty="0">
                          <a:solidFill>
                            <a:srgbClr val="000000"/>
                          </a:solidFill>
                          <a:effectLst/>
                          <a:latin typeface="Arial Narrow" panose="020B0606020202030204" pitchFamily="34" charset="0"/>
                          <a:ea typeface="+mn-ea"/>
                          <a:cs typeface="+mn-cs"/>
                          <a:sym typeface="Arial"/>
                        </a:rPr>
                        <a:t>475</a:t>
                      </a:r>
                    </a:p>
                  </a:txBody>
                  <a:tcPr marL="9525" marR="9525" marT="0"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ru-KZ" sz="900" b="0" i="0" u="none" strike="noStrike" cap="none" dirty="0">
                          <a:solidFill>
                            <a:srgbClr val="000000"/>
                          </a:solidFill>
                          <a:effectLst/>
                          <a:latin typeface="Arial Narrow" panose="020B0606020202030204" pitchFamily="34" charset="0"/>
                          <a:ea typeface="+mn-ea"/>
                          <a:cs typeface="+mn-cs"/>
                          <a:sym typeface="Arial"/>
                        </a:rPr>
                        <a:t>1 558</a:t>
                      </a:r>
                    </a:p>
                  </a:txBody>
                  <a:tcPr marL="9525" marR="9525" marT="0"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ru-KZ" sz="900" b="0" i="0" u="none" strike="noStrike" cap="none" dirty="0">
                          <a:solidFill>
                            <a:srgbClr val="000000"/>
                          </a:solidFill>
                          <a:effectLst/>
                          <a:latin typeface="Arial Narrow" panose="020B0606020202030204" pitchFamily="34" charset="0"/>
                          <a:ea typeface="+mn-ea"/>
                          <a:cs typeface="+mn-cs"/>
                          <a:sym typeface="Arial"/>
                        </a:rPr>
                        <a:t>400</a:t>
                      </a:r>
                    </a:p>
                  </a:txBody>
                  <a:tcPr marL="9525" marR="9525" marT="0"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ru-KZ" sz="900" b="0" i="0" u="none" strike="noStrike" cap="none">
                          <a:solidFill>
                            <a:srgbClr val="000000"/>
                          </a:solidFill>
                          <a:effectLst/>
                          <a:latin typeface="Arial Narrow" panose="020B0606020202030204" pitchFamily="34" charset="0"/>
                          <a:ea typeface="+mn-ea"/>
                          <a:cs typeface="+mn-cs"/>
                          <a:sym typeface="Arial"/>
                        </a:rPr>
                        <a:t>22</a:t>
                      </a:r>
                    </a:p>
                  </a:txBody>
                  <a:tcPr marL="9525" marR="9525" marT="0"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ru-KZ" sz="900" b="0" i="0" u="none" strike="noStrike" cap="none" dirty="0">
                          <a:solidFill>
                            <a:srgbClr val="000000"/>
                          </a:solidFill>
                          <a:effectLst/>
                          <a:latin typeface="Arial Narrow" panose="020B0606020202030204" pitchFamily="34" charset="0"/>
                          <a:ea typeface="+mn-ea"/>
                          <a:cs typeface="+mn-cs"/>
                          <a:sym typeface="Arial"/>
                        </a:rPr>
                        <a:t>1 124</a:t>
                      </a:r>
                    </a:p>
                  </a:txBody>
                  <a:tcPr marL="9525" marR="9525" marT="0"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ru-KZ" sz="900" b="0" i="0" u="none" strike="noStrike" cap="none">
                          <a:solidFill>
                            <a:srgbClr val="000000"/>
                          </a:solidFill>
                          <a:effectLst/>
                          <a:latin typeface="Arial Narrow" panose="020B0606020202030204" pitchFamily="34" charset="0"/>
                          <a:ea typeface="+mn-ea"/>
                          <a:cs typeface="+mn-cs"/>
                          <a:sym typeface="Arial"/>
                        </a:rPr>
                        <a:t>962</a:t>
                      </a:r>
                    </a:p>
                  </a:txBody>
                  <a:tcPr marL="9525" marR="9525" marT="0"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ru-KZ" sz="900" b="0" i="0" u="none" strike="noStrike" cap="none">
                          <a:solidFill>
                            <a:srgbClr val="000000"/>
                          </a:solidFill>
                          <a:effectLst/>
                          <a:latin typeface="Arial Narrow" panose="020B0606020202030204" pitchFamily="34" charset="0"/>
                          <a:ea typeface="+mn-ea"/>
                          <a:cs typeface="+mn-cs"/>
                          <a:sym typeface="Arial"/>
                        </a:rPr>
                        <a:t>897</a:t>
                      </a:r>
                    </a:p>
                  </a:txBody>
                  <a:tcPr marL="9525" marR="9525" marT="0"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ru-KZ" sz="900" b="0" i="0" u="none" strike="noStrike" cap="none">
                          <a:solidFill>
                            <a:srgbClr val="000000"/>
                          </a:solidFill>
                          <a:effectLst/>
                          <a:latin typeface="Arial Narrow" panose="020B0606020202030204" pitchFamily="34" charset="0"/>
                          <a:ea typeface="+mn-ea"/>
                          <a:cs typeface="+mn-cs"/>
                          <a:sym typeface="Arial"/>
                        </a:rPr>
                        <a:t>43</a:t>
                      </a:r>
                    </a:p>
                  </a:txBody>
                  <a:tcPr marL="9525" marR="9525" marT="0"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ru-KZ" sz="900" b="0" i="0" u="none" strike="noStrike" cap="none">
                          <a:solidFill>
                            <a:srgbClr val="000000"/>
                          </a:solidFill>
                          <a:effectLst/>
                          <a:latin typeface="Arial Narrow" panose="020B0606020202030204" pitchFamily="34" charset="0"/>
                          <a:ea typeface="+mn-ea"/>
                          <a:cs typeface="+mn-cs"/>
                          <a:sym typeface="Arial"/>
                        </a:rPr>
                        <a:t>423</a:t>
                      </a:r>
                    </a:p>
                  </a:txBody>
                  <a:tcPr marL="9525" marR="9525" marT="0"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ru-KZ" sz="900" b="0" i="0" u="none" strike="noStrike" cap="none" dirty="0">
                          <a:solidFill>
                            <a:srgbClr val="000000"/>
                          </a:solidFill>
                          <a:effectLst/>
                          <a:latin typeface="Arial Narrow" panose="020B0606020202030204" pitchFamily="34" charset="0"/>
                          <a:ea typeface="+mn-ea"/>
                          <a:cs typeface="+mn-cs"/>
                          <a:sym typeface="Arial"/>
                        </a:rPr>
                        <a:t>92</a:t>
                      </a:r>
                    </a:p>
                  </a:txBody>
                  <a:tcPr marL="9525" marR="9525" marT="0"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ru-KZ" sz="900" b="0" i="0" u="none" strike="noStrike" cap="none" dirty="0">
                          <a:solidFill>
                            <a:srgbClr val="000000"/>
                          </a:solidFill>
                          <a:effectLst/>
                          <a:latin typeface="Arial Narrow" panose="020B0606020202030204" pitchFamily="34" charset="0"/>
                          <a:ea typeface="+mn-ea"/>
                          <a:cs typeface="+mn-cs"/>
                          <a:sym typeface="Arial"/>
                        </a:rPr>
                        <a:t>72</a:t>
                      </a:r>
                    </a:p>
                  </a:txBody>
                  <a:tcPr marL="9525" marR="9525" marT="0"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ru-KZ" sz="900" b="0" i="0" u="none" strike="noStrike" cap="none" dirty="0">
                          <a:solidFill>
                            <a:srgbClr val="000000"/>
                          </a:solidFill>
                          <a:effectLst/>
                          <a:latin typeface="Arial Narrow" panose="020B0606020202030204" pitchFamily="34" charset="0"/>
                          <a:ea typeface="+mn-ea"/>
                          <a:cs typeface="+mn-cs"/>
                          <a:sym typeface="Arial"/>
                        </a:rPr>
                        <a:t>187</a:t>
                      </a:r>
                    </a:p>
                  </a:txBody>
                  <a:tcPr marL="9525" marR="9525" marT="0" marB="0" anchor="ctr">
                    <a:lnL w="6350" cap="flat" cmpd="sng" algn="ctr">
                      <a:solidFill>
                        <a:schemeClr val="tx1"/>
                      </a:solidFill>
                      <a:prstDash val="sysDot"/>
                      <a:round/>
                      <a:headEnd type="none" w="med" len="med"/>
                      <a:tailEnd type="none" w="med" len="med"/>
                    </a:lnL>
                    <a:lnR w="76200" cap="flat" cmpd="sng" algn="ctr">
                      <a:noFill/>
                      <a:prstDash val="solid"/>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434696259"/>
                  </a:ext>
                </a:extLst>
              </a:tr>
              <a:tr h="288000">
                <a:tc>
                  <a:txBody>
                    <a:bodyPr/>
                    <a:lstStyle/>
                    <a:p>
                      <a:pPr marL="72000" algn="l" fontAlgn="b"/>
                      <a:r>
                        <a:rPr lang="ru-RU" sz="700" b="0" i="0" u="none" strike="noStrike" cap="none" dirty="0">
                          <a:solidFill>
                            <a:srgbClr val="000000"/>
                          </a:solidFill>
                          <a:effectLst/>
                          <a:latin typeface="Arial" panose="020B0604020202020204" pitchFamily="34" charset="0"/>
                          <a:ea typeface="Calibri" panose="020F0502020204030204" pitchFamily="34" charset="0"/>
                          <a:cs typeface="Arial" panose="020B0604020202020204" pitchFamily="34" charset="0"/>
                          <a:sym typeface="Arial"/>
                        </a:rPr>
                        <a:t>ӨНЕРКӘСІП, ҚҰРЫЛЫС, КӨЛІК ЖӘНЕ БАСҚА ТЕКТЕС ҚЫЗМЕТТЕРДІҢ ЖҰМЫСШЫЛАРЫ</a:t>
                      </a:r>
                    </a:p>
                  </a:txBody>
                  <a:tcPr marL="9525" marR="9525" marT="0" marB="0" anchor="ctr">
                    <a:lnL w="76200" cap="flat" cmpd="sng" algn="ctr">
                      <a:noFill/>
                      <a:prstDash val="solid"/>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solidFill>
                      <a:srgbClr val="007F76">
                        <a:alpha val="20000"/>
                      </a:srgbClr>
                    </a:solidFill>
                  </a:tcPr>
                </a:tc>
                <a:tc>
                  <a:txBody>
                    <a:bodyPr/>
                    <a:lstStyle/>
                    <a:p>
                      <a:pPr algn="ctr" fontAlgn="ctr"/>
                      <a:r>
                        <a:rPr lang="ru-KZ" sz="900" b="0" i="0" u="none" strike="noStrike" cap="none">
                          <a:solidFill>
                            <a:srgbClr val="000000"/>
                          </a:solidFill>
                          <a:effectLst/>
                          <a:latin typeface="Arial Narrow" panose="020B0606020202030204" pitchFamily="34" charset="0"/>
                          <a:ea typeface="+mn-ea"/>
                          <a:cs typeface="+mn-cs"/>
                          <a:sym typeface="Arial"/>
                        </a:rPr>
                        <a:t>2 533</a:t>
                      </a:r>
                    </a:p>
                  </a:txBody>
                  <a:tcPr marL="9525" marR="9525" marT="0"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solidFill>
                      <a:srgbClr val="007F76">
                        <a:alpha val="20000"/>
                      </a:srgbClr>
                    </a:solidFill>
                  </a:tcPr>
                </a:tc>
                <a:tc>
                  <a:txBody>
                    <a:bodyPr/>
                    <a:lstStyle/>
                    <a:p>
                      <a:pPr algn="ctr" fontAlgn="ctr"/>
                      <a:r>
                        <a:rPr lang="ru-KZ" sz="900" b="0" i="0" u="none" strike="noStrike" cap="none">
                          <a:solidFill>
                            <a:srgbClr val="000000"/>
                          </a:solidFill>
                          <a:effectLst/>
                          <a:latin typeface="Arial Narrow" panose="020B0606020202030204" pitchFamily="34" charset="0"/>
                          <a:ea typeface="+mn-ea"/>
                          <a:cs typeface="+mn-cs"/>
                          <a:sym typeface="Arial"/>
                        </a:rPr>
                        <a:t>4 433</a:t>
                      </a:r>
                    </a:p>
                  </a:txBody>
                  <a:tcPr marL="9525" marR="9525" marT="0"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solidFill>
                      <a:srgbClr val="007F76">
                        <a:alpha val="20000"/>
                      </a:srgbClr>
                    </a:solidFill>
                  </a:tcPr>
                </a:tc>
                <a:tc>
                  <a:txBody>
                    <a:bodyPr/>
                    <a:lstStyle/>
                    <a:p>
                      <a:pPr algn="ctr" fontAlgn="ctr"/>
                      <a:r>
                        <a:rPr lang="ru-KZ" sz="900" b="0" i="0" u="none" strike="noStrike" cap="none">
                          <a:solidFill>
                            <a:srgbClr val="000000"/>
                          </a:solidFill>
                          <a:effectLst/>
                          <a:latin typeface="Arial Narrow" panose="020B0606020202030204" pitchFamily="34" charset="0"/>
                          <a:ea typeface="+mn-ea"/>
                          <a:cs typeface="+mn-cs"/>
                          <a:sym typeface="Arial"/>
                        </a:rPr>
                        <a:t>8 128</a:t>
                      </a:r>
                    </a:p>
                  </a:txBody>
                  <a:tcPr marL="9525" marR="9525" marT="0"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solidFill>
                      <a:srgbClr val="007F76">
                        <a:alpha val="20000"/>
                      </a:srgbClr>
                    </a:solidFill>
                  </a:tcPr>
                </a:tc>
                <a:tc>
                  <a:txBody>
                    <a:bodyPr/>
                    <a:lstStyle/>
                    <a:p>
                      <a:pPr algn="ctr" fontAlgn="ctr"/>
                      <a:r>
                        <a:rPr lang="ru-KZ" sz="900" b="0" i="0" u="none" strike="noStrike" cap="none">
                          <a:solidFill>
                            <a:srgbClr val="000000"/>
                          </a:solidFill>
                          <a:effectLst/>
                          <a:latin typeface="Arial Narrow" panose="020B0606020202030204" pitchFamily="34" charset="0"/>
                          <a:ea typeface="+mn-ea"/>
                          <a:cs typeface="+mn-cs"/>
                          <a:sym typeface="Arial"/>
                        </a:rPr>
                        <a:t>2 641</a:t>
                      </a:r>
                    </a:p>
                  </a:txBody>
                  <a:tcPr marL="9525" marR="9525" marT="0"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solidFill>
                      <a:srgbClr val="007F76">
                        <a:alpha val="20000"/>
                      </a:srgbClr>
                    </a:solidFill>
                  </a:tcPr>
                </a:tc>
                <a:tc>
                  <a:txBody>
                    <a:bodyPr/>
                    <a:lstStyle/>
                    <a:p>
                      <a:pPr algn="ctr" fontAlgn="ctr"/>
                      <a:r>
                        <a:rPr lang="ru-KZ" sz="900" b="0" i="0" u="none" strike="noStrike" cap="none">
                          <a:solidFill>
                            <a:srgbClr val="000000"/>
                          </a:solidFill>
                          <a:effectLst/>
                          <a:latin typeface="Arial Narrow" panose="020B0606020202030204" pitchFamily="34" charset="0"/>
                          <a:ea typeface="+mn-ea"/>
                          <a:cs typeface="+mn-cs"/>
                          <a:sym typeface="Arial"/>
                        </a:rPr>
                        <a:t>5 674</a:t>
                      </a:r>
                    </a:p>
                  </a:txBody>
                  <a:tcPr marL="9525" marR="9525" marT="0"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solidFill>
                      <a:srgbClr val="007F76">
                        <a:alpha val="20000"/>
                      </a:srgbClr>
                    </a:solidFill>
                  </a:tcPr>
                </a:tc>
                <a:tc>
                  <a:txBody>
                    <a:bodyPr/>
                    <a:lstStyle/>
                    <a:p>
                      <a:pPr algn="ctr" fontAlgn="ctr"/>
                      <a:r>
                        <a:rPr lang="ru-KZ" sz="900" b="0" i="0" u="none" strike="noStrike" cap="none">
                          <a:solidFill>
                            <a:srgbClr val="000000"/>
                          </a:solidFill>
                          <a:effectLst/>
                          <a:latin typeface="Arial Narrow" panose="020B0606020202030204" pitchFamily="34" charset="0"/>
                          <a:ea typeface="+mn-ea"/>
                          <a:cs typeface="+mn-cs"/>
                          <a:sym typeface="Arial"/>
                        </a:rPr>
                        <a:t>8 530</a:t>
                      </a:r>
                    </a:p>
                  </a:txBody>
                  <a:tcPr marL="9525" marR="9525" marT="0"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solidFill>
                      <a:srgbClr val="007F76">
                        <a:alpha val="20000"/>
                      </a:srgbClr>
                    </a:solidFill>
                  </a:tcPr>
                </a:tc>
                <a:tc>
                  <a:txBody>
                    <a:bodyPr/>
                    <a:lstStyle/>
                    <a:p>
                      <a:pPr algn="ctr" fontAlgn="ctr"/>
                      <a:r>
                        <a:rPr lang="ru-KZ" sz="900" b="0" i="0" u="none" strike="noStrike" cap="none">
                          <a:solidFill>
                            <a:srgbClr val="000000"/>
                          </a:solidFill>
                          <a:effectLst/>
                          <a:latin typeface="Arial Narrow" panose="020B0606020202030204" pitchFamily="34" charset="0"/>
                          <a:ea typeface="+mn-ea"/>
                          <a:cs typeface="+mn-cs"/>
                          <a:sym typeface="Arial"/>
                        </a:rPr>
                        <a:t>3 941</a:t>
                      </a:r>
                    </a:p>
                  </a:txBody>
                  <a:tcPr marL="9525" marR="9525" marT="0"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solidFill>
                      <a:srgbClr val="007F76">
                        <a:alpha val="20000"/>
                      </a:srgbClr>
                    </a:solidFill>
                  </a:tcPr>
                </a:tc>
                <a:tc>
                  <a:txBody>
                    <a:bodyPr/>
                    <a:lstStyle/>
                    <a:p>
                      <a:pPr algn="ctr" fontAlgn="ctr"/>
                      <a:r>
                        <a:rPr lang="ru-KZ" sz="900" b="0" i="0" u="none" strike="noStrike" cap="none">
                          <a:solidFill>
                            <a:srgbClr val="000000"/>
                          </a:solidFill>
                          <a:effectLst/>
                          <a:latin typeface="Arial Narrow" panose="020B0606020202030204" pitchFamily="34" charset="0"/>
                          <a:ea typeface="+mn-ea"/>
                          <a:cs typeface="+mn-cs"/>
                          <a:sym typeface="Arial"/>
                        </a:rPr>
                        <a:t>2 079</a:t>
                      </a:r>
                    </a:p>
                  </a:txBody>
                  <a:tcPr marL="9525" marR="9525" marT="0"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solidFill>
                      <a:srgbClr val="007F76">
                        <a:alpha val="20000"/>
                      </a:srgbClr>
                    </a:solidFill>
                  </a:tcPr>
                </a:tc>
                <a:tc>
                  <a:txBody>
                    <a:bodyPr/>
                    <a:lstStyle/>
                    <a:p>
                      <a:pPr algn="ctr" fontAlgn="ctr"/>
                      <a:r>
                        <a:rPr lang="ru-KZ" sz="900" b="0" i="0" u="none" strike="noStrike" cap="none">
                          <a:solidFill>
                            <a:srgbClr val="000000"/>
                          </a:solidFill>
                          <a:effectLst/>
                          <a:latin typeface="Arial Narrow" panose="020B0606020202030204" pitchFamily="34" charset="0"/>
                          <a:ea typeface="+mn-ea"/>
                          <a:cs typeface="+mn-cs"/>
                          <a:sym typeface="Arial"/>
                        </a:rPr>
                        <a:t>14 433</a:t>
                      </a:r>
                    </a:p>
                  </a:txBody>
                  <a:tcPr marL="9525" marR="9525" marT="0"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solidFill>
                      <a:srgbClr val="007F76">
                        <a:alpha val="20000"/>
                      </a:srgbClr>
                    </a:solidFill>
                  </a:tcPr>
                </a:tc>
                <a:tc>
                  <a:txBody>
                    <a:bodyPr/>
                    <a:lstStyle/>
                    <a:p>
                      <a:pPr algn="ctr" fontAlgn="ctr"/>
                      <a:r>
                        <a:rPr lang="ru-KZ" sz="900" b="0" i="0" u="none" strike="noStrike" cap="none" dirty="0">
                          <a:solidFill>
                            <a:srgbClr val="000000"/>
                          </a:solidFill>
                          <a:effectLst/>
                          <a:latin typeface="Arial Narrow" panose="020B0606020202030204" pitchFamily="34" charset="0"/>
                          <a:ea typeface="+mn-ea"/>
                          <a:cs typeface="+mn-cs"/>
                          <a:sym typeface="Arial"/>
                        </a:rPr>
                        <a:t>16 438</a:t>
                      </a:r>
                    </a:p>
                  </a:txBody>
                  <a:tcPr marL="9525" marR="9525" marT="0"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solidFill>
                      <a:srgbClr val="007F76">
                        <a:alpha val="20000"/>
                      </a:srgbClr>
                    </a:solidFill>
                  </a:tcPr>
                </a:tc>
                <a:tc>
                  <a:txBody>
                    <a:bodyPr/>
                    <a:lstStyle/>
                    <a:p>
                      <a:pPr algn="ctr" fontAlgn="ctr"/>
                      <a:r>
                        <a:rPr lang="ru-KZ" sz="900" b="0" i="0" u="none" strike="noStrike" cap="none" dirty="0">
                          <a:solidFill>
                            <a:srgbClr val="000000"/>
                          </a:solidFill>
                          <a:effectLst/>
                          <a:latin typeface="Arial Narrow" panose="020B0606020202030204" pitchFamily="34" charset="0"/>
                          <a:ea typeface="+mn-ea"/>
                          <a:cs typeface="+mn-cs"/>
                          <a:sym typeface="Arial"/>
                        </a:rPr>
                        <a:t>4 002</a:t>
                      </a:r>
                    </a:p>
                  </a:txBody>
                  <a:tcPr marL="9525" marR="9525" marT="0"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solidFill>
                      <a:srgbClr val="007F76">
                        <a:alpha val="20000"/>
                      </a:srgbClr>
                    </a:solidFill>
                  </a:tcPr>
                </a:tc>
                <a:tc>
                  <a:txBody>
                    <a:bodyPr/>
                    <a:lstStyle/>
                    <a:p>
                      <a:pPr algn="ctr" fontAlgn="ctr"/>
                      <a:r>
                        <a:rPr lang="ru-KZ" sz="900" b="0" i="0" u="none" strike="noStrike" cap="none" dirty="0">
                          <a:solidFill>
                            <a:srgbClr val="000000"/>
                          </a:solidFill>
                          <a:effectLst/>
                          <a:latin typeface="Arial Narrow" panose="020B0606020202030204" pitchFamily="34" charset="0"/>
                          <a:ea typeface="+mn-ea"/>
                          <a:cs typeface="+mn-cs"/>
                          <a:sym typeface="Arial"/>
                        </a:rPr>
                        <a:t>3 597</a:t>
                      </a:r>
                    </a:p>
                  </a:txBody>
                  <a:tcPr marL="9525" marR="9525" marT="0"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solidFill>
                      <a:srgbClr val="007F76">
                        <a:alpha val="20000"/>
                      </a:srgbClr>
                    </a:solidFill>
                  </a:tcPr>
                </a:tc>
                <a:tc>
                  <a:txBody>
                    <a:bodyPr/>
                    <a:lstStyle/>
                    <a:p>
                      <a:pPr algn="ctr" fontAlgn="ctr"/>
                      <a:r>
                        <a:rPr lang="ru-KZ" sz="900" b="0" i="0" u="none" strike="noStrike" cap="none" dirty="0">
                          <a:solidFill>
                            <a:srgbClr val="000000"/>
                          </a:solidFill>
                          <a:effectLst/>
                          <a:latin typeface="Arial Narrow" panose="020B0606020202030204" pitchFamily="34" charset="0"/>
                          <a:ea typeface="+mn-ea"/>
                          <a:cs typeface="+mn-cs"/>
                          <a:sym typeface="Arial"/>
                        </a:rPr>
                        <a:t>12 858</a:t>
                      </a:r>
                    </a:p>
                  </a:txBody>
                  <a:tcPr marL="9525" marR="9525" marT="0"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solidFill>
                      <a:srgbClr val="007F76">
                        <a:alpha val="20000"/>
                      </a:srgbClr>
                    </a:solidFill>
                  </a:tcPr>
                </a:tc>
                <a:tc>
                  <a:txBody>
                    <a:bodyPr/>
                    <a:lstStyle/>
                    <a:p>
                      <a:pPr algn="ctr" fontAlgn="ctr"/>
                      <a:r>
                        <a:rPr lang="ru-KZ" sz="900" b="0" i="0" u="none" strike="noStrike" cap="none" dirty="0">
                          <a:solidFill>
                            <a:srgbClr val="000000"/>
                          </a:solidFill>
                          <a:effectLst/>
                          <a:latin typeface="Arial Narrow" panose="020B0606020202030204" pitchFamily="34" charset="0"/>
                          <a:ea typeface="+mn-ea"/>
                          <a:cs typeface="+mn-cs"/>
                          <a:sym typeface="Arial"/>
                        </a:rPr>
                        <a:t>5 511</a:t>
                      </a:r>
                    </a:p>
                  </a:txBody>
                  <a:tcPr marL="9525" marR="9525" marT="0"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solidFill>
                      <a:srgbClr val="007F76">
                        <a:alpha val="20000"/>
                      </a:srgbClr>
                    </a:solidFill>
                  </a:tcPr>
                </a:tc>
                <a:tc>
                  <a:txBody>
                    <a:bodyPr/>
                    <a:lstStyle/>
                    <a:p>
                      <a:pPr algn="ctr" fontAlgn="ctr"/>
                      <a:r>
                        <a:rPr lang="ru-KZ" sz="900" b="0" i="0" u="none" strike="noStrike" cap="none" dirty="0">
                          <a:solidFill>
                            <a:srgbClr val="000000"/>
                          </a:solidFill>
                          <a:effectLst/>
                          <a:latin typeface="Arial Narrow" panose="020B0606020202030204" pitchFamily="34" charset="0"/>
                          <a:ea typeface="+mn-ea"/>
                          <a:cs typeface="+mn-cs"/>
                          <a:sym typeface="Arial"/>
                        </a:rPr>
                        <a:t>3 977</a:t>
                      </a:r>
                    </a:p>
                  </a:txBody>
                  <a:tcPr marL="9525" marR="9525" marT="0"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solidFill>
                      <a:srgbClr val="007F76">
                        <a:alpha val="20000"/>
                      </a:srgbClr>
                    </a:solidFill>
                  </a:tcPr>
                </a:tc>
                <a:tc>
                  <a:txBody>
                    <a:bodyPr/>
                    <a:lstStyle/>
                    <a:p>
                      <a:pPr algn="ctr" fontAlgn="ctr"/>
                      <a:r>
                        <a:rPr lang="ru-KZ" sz="900" b="0" i="0" u="none" strike="noStrike" cap="none">
                          <a:solidFill>
                            <a:srgbClr val="000000"/>
                          </a:solidFill>
                          <a:effectLst/>
                          <a:latin typeface="Arial Narrow" panose="020B0606020202030204" pitchFamily="34" charset="0"/>
                          <a:ea typeface="+mn-ea"/>
                          <a:cs typeface="+mn-cs"/>
                          <a:sym typeface="Arial"/>
                        </a:rPr>
                        <a:t>1 988</a:t>
                      </a:r>
                    </a:p>
                  </a:txBody>
                  <a:tcPr marL="9525" marR="9525" marT="0"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solidFill>
                      <a:srgbClr val="007F76">
                        <a:alpha val="20000"/>
                      </a:srgbClr>
                    </a:solidFill>
                  </a:tcPr>
                </a:tc>
                <a:tc>
                  <a:txBody>
                    <a:bodyPr/>
                    <a:lstStyle/>
                    <a:p>
                      <a:pPr algn="ctr" fontAlgn="ctr"/>
                      <a:r>
                        <a:rPr lang="ru-KZ" sz="900" b="0" i="0" u="none" strike="noStrike" cap="none">
                          <a:solidFill>
                            <a:srgbClr val="000000"/>
                          </a:solidFill>
                          <a:effectLst/>
                          <a:latin typeface="Arial Narrow" panose="020B0606020202030204" pitchFamily="34" charset="0"/>
                          <a:ea typeface="+mn-ea"/>
                          <a:cs typeface="+mn-cs"/>
                          <a:sym typeface="Arial"/>
                        </a:rPr>
                        <a:t>14 843</a:t>
                      </a:r>
                    </a:p>
                  </a:txBody>
                  <a:tcPr marL="9525" marR="9525" marT="0"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solidFill>
                      <a:srgbClr val="007F76">
                        <a:alpha val="20000"/>
                      </a:srgbClr>
                    </a:solidFill>
                  </a:tcPr>
                </a:tc>
                <a:tc>
                  <a:txBody>
                    <a:bodyPr/>
                    <a:lstStyle/>
                    <a:p>
                      <a:pPr algn="ctr" fontAlgn="ctr"/>
                      <a:r>
                        <a:rPr lang="ru-KZ" sz="900" b="0" i="0" u="none" strike="noStrike" cap="none">
                          <a:solidFill>
                            <a:srgbClr val="000000"/>
                          </a:solidFill>
                          <a:effectLst/>
                          <a:latin typeface="Arial Narrow" panose="020B0606020202030204" pitchFamily="34" charset="0"/>
                          <a:ea typeface="+mn-ea"/>
                          <a:cs typeface="+mn-cs"/>
                          <a:sym typeface="Arial"/>
                        </a:rPr>
                        <a:t>19 645</a:t>
                      </a:r>
                    </a:p>
                  </a:txBody>
                  <a:tcPr marL="9525" marR="9525" marT="0"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solidFill>
                      <a:srgbClr val="007F76">
                        <a:alpha val="20000"/>
                      </a:srgbClr>
                    </a:solidFill>
                  </a:tcPr>
                </a:tc>
                <a:tc>
                  <a:txBody>
                    <a:bodyPr/>
                    <a:lstStyle/>
                    <a:p>
                      <a:pPr algn="ctr" fontAlgn="ctr"/>
                      <a:r>
                        <a:rPr lang="ru-KZ" sz="900" b="0" i="0" u="none" strike="noStrike" cap="none" dirty="0">
                          <a:solidFill>
                            <a:srgbClr val="000000"/>
                          </a:solidFill>
                          <a:effectLst/>
                          <a:latin typeface="Arial Narrow" panose="020B0606020202030204" pitchFamily="34" charset="0"/>
                          <a:ea typeface="+mn-ea"/>
                          <a:cs typeface="+mn-cs"/>
                          <a:sym typeface="Arial"/>
                        </a:rPr>
                        <a:t>15 687</a:t>
                      </a:r>
                    </a:p>
                  </a:txBody>
                  <a:tcPr marL="9525" marR="9525" marT="0"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solidFill>
                      <a:srgbClr val="007F76">
                        <a:alpha val="20000"/>
                      </a:srgbClr>
                    </a:solidFill>
                  </a:tcPr>
                </a:tc>
                <a:tc>
                  <a:txBody>
                    <a:bodyPr/>
                    <a:lstStyle/>
                    <a:p>
                      <a:pPr algn="ctr" fontAlgn="ctr"/>
                      <a:r>
                        <a:rPr lang="ru-KZ" sz="900" b="0" i="0" u="none" strike="noStrike" cap="none" dirty="0">
                          <a:solidFill>
                            <a:srgbClr val="000000"/>
                          </a:solidFill>
                          <a:effectLst/>
                          <a:latin typeface="Arial Narrow" panose="020B0606020202030204" pitchFamily="34" charset="0"/>
                          <a:ea typeface="+mn-ea"/>
                          <a:cs typeface="+mn-cs"/>
                          <a:sym typeface="Arial"/>
                        </a:rPr>
                        <a:t>5 558</a:t>
                      </a:r>
                    </a:p>
                  </a:txBody>
                  <a:tcPr marL="9525" marR="9525" marT="0" marB="0" anchor="ctr">
                    <a:lnL w="6350" cap="flat" cmpd="sng" algn="ctr">
                      <a:solidFill>
                        <a:schemeClr val="tx1"/>
                      </a:solidFill>
                      <a:prstDash val="sysDot"/>
                      <a:round/>
                      <a:headEnd type="none" w="med" len="med"/>
                      <a:tailEnd type="none" w="med" len="med"/>
                    </a:lnL>
                    <a:lnR w="76200" cap="flat" cmpd="sng" algn="ctr">
                      <a:noFill/>
                      <a:prstDash val="solid"/>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solidFill>
                      <a:srgbClr val="007F76">
                        <a:alpha val="20000"/>
                      </a:srgbClr>
                    </a:solidFill>
                  </a:tcPr>
                </a:tc>
                <a:extLst>
                  <a:ext uri="{0D108BD9-81ED-4DB2-BD59-A6C34878D82A}">
                    <a16:rowId xmlns:a16="http://schemas.microsoft.com/office/drawing/2014/main" val="3033135677"/>
                  </a:ext>
                </a:extLst>
              </a:tr>
              <a:tr h="288000">
                <a:tc>
                  <a:txBody>
                    <a:bodyPr/>
                    <a:lstStyle/>
                    <a:p>
                      <a:pPr marL="72000" algn="l" fontAlgn="b"/>
                      <a:r>
                        <a:rPr lang="ru-RU" sz="700" b="0" i="0" u="none" strike="noStrike" cap="none" dirty="0">
                          <a:solidFill>
                            <a:srgbClr val="000000"/>
                          </a:solidFill>
                          <a:effectLst/>
                          <a:latin typeface="Arial" panose="020B0604020202020204" pitchFamily="34" charset="0"/>
                          <a:ea typeface="Calibri" panose="020F0502020204030204" pitchFamily="34" charset="0"/>
                          <a:cs typeface="Arial" panose="020B0604020202020204" pitchFamily="34" charset="0"/>
                          <a:sym typeface="Arial"/>
                        </a:rPr>
                        <a:t>ӨНДІРІСТІК ЖАБДЫҚ ОПЕРАТОРЛАРЫ, ҚҰРАСТЫРУШЫЛАРЫ ЖӘНЕ ЖҮРГІЗУШІЛЕРІ</a:t>
                      </a:r>
                    </a:p>
                  </a:txBody>
                  <a:tcPr marL="9525" marR="9525" marT="0" marB="0" anchor="ctr">
                    <a:lnL w="76200" cap="flat" cmpd="sng" algn="ctr">
                      <a:noFill/>
                      <a:prstDash val="solid"/>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noFill/>
                  </a:tcPr>
                </a:tc>
                <a:tc>
                  <a:txBody>
                    <a:bodyPr/>
                    <a:lstStyle/>
                    <a:p>
                      <a:pPr algn="ctr" fontAlgn="ctr"/>
                      <a:r>
                        <a:rPr lang="ru-KZ" sz="900" b="0" i="0" u="none" strike="noStrike" cap="none">
                          <a:solidFill>
                            <a:srgbClr val="000000"/>
                          </a:solidFill>
                          <a:effectLst/>
                          <a:latin typeface="Arial Narrow" panose="020B0606020202030204" pitchFamily="34" charset="0"/>
                          <a:ea typeface="+mn-ea"/>
                          <a:cs typeface="+mn-cs"/>
                          <a:sym typeface="Arial"/>
                        </a:rPr>
                        <a:t>2 252</a:t>
                      </a:r>
                    </a:p>
                  </a:txBody>
                  <a:tcPr marL="9525" marR="9525" marT="0"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ru-KZ" sz="900" b="0" i="0" u="none" strike="noStrike" cap="none">
                          <a:solidFill>
                            <a:srgbClr val="000000"/>
                          </a:solidFill>
                          <a:effectLst/>
                          <a:latin typeface="Arial Narrow" panose="020B0606020202030204" pitchFamily="34" charset="0"/>
                          <a:ea typeface="+mn-ea"/>
                          <a:cs typeface="+mn-cs"/>
                          <a:sym typeface="Arial"/>
                        </a:rPr>
                        <a:t>5 098</a:t>
                      </a:r>
                    </a:p>
                  </a:txBody>
                  <a:tcPr marL="9525" marR="9525" marT="0"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ru-KZ" sz="900" b="0" i="0" u="none" strike="noStrike" cap="none">
                          <a:solidFill>
                            <a:srgbClr val="000000"/>
                          </a:solidFill>
                          <a:effectLst/>
                          <a:latin typeface="Arial Narrow" panose="020B0606020202030204" pitchFamily="34" charset="0"/>
                          <a:ea typeface="+mn-ea"/>
                          <a:cs typeface="+mn-cs"/>
                          <a:sym typeface="Arial"/>
                        </a:rPr>
                        <a:t>6 270</a:t>
                      </a:r>
                    </a:p>
                  </a:txBody>
                  <a:tcPr marL="9525" marR="9525" marT="0"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ru-KZ" sz="900" b="0" i="0" u="none" strike="noStrike" cap="none">
                          <a:solidFill>
                            <a:srgbClr val="000000"/>
                          </a:solidFill>
                          <a:effectLst/>
                          <a:latin typeface="Arial Narrow" panose="020B0606020202030204" pitchFamily="34" charset="0"/>
                          <a:ea typeface="+mn-ea"/>
                          <a:cs typeface="+mn-cs"/>
                          <a:sym typeface="Arial"/>
                        </a:rPr>
                        <a:t>2 469</a:t>
                      </a:r>
                    </a:p>
                  </a:txBody>
                  <a:tcPr marL="9525" marR="9525" marT="0"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ru-KZ" sz="900" b="0" i="0" u="none" strike="noStrike" cap="none">
                          <a:solidFill>
                            <a:srgbClr val="000000"/>
                          </a:solidFill>
                          <a:effectLst/>
                          <a:latin typeface="Arial Narrow" panose="020B0606020202030204" pitchFamily="34" charset="0"/>
                          <a:ea typeface="+mn-ea"/>
                          <a:cs typeface="+mn-cs"/>
                          <a:sym typeface="Arial"/>
                        </a:rPr>
                        <a:t>3 890</a:t>
                      </a:r>
                    </a:p>
                  </a:txBody>
                  <a:tcPr marL="9525" marR="9525" marT="0"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ru-KZ" sz="900" b="0" i="0" u="none" strike="noStrike" cap="none">
                          <a:solidFill>
                            <a:srgbClr val="000000"/>
                          </a:solidFill>
                          <a:effectLst/>
                          <a:latin typeface="Arial Narrow" panose="020B0606020202030204" pitchFamily="34" charset="0"/>
                          <a:ea typeface="+mn-ea"/>
                          <a:cs typeface="+mn-cs"/>
                          <a:sym typeface="Arial"/>
                        </a:rPr>
                        <a:t>4 865</a:t>
                      </a:r>
                    </a:p>
                  </a:txBody>
                  <a:tcPr marL="9525" marR="9525" marT="0"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ru-KZ" sz="900" b="0" i="0" u="none" strike="noStrike" cap="none">
                          <a:solidFill>
                            <a:srgbClr val="000000"/>
                          </a:solidFill>
                          <a:effectLst/>
                          <a:latin typeface="Arial Narrow" panose="020B0606020202030204" pitchFamily="34" charset="0"/>
                          <a:ea typeface="+mn-ea"/>
                          <a:cs typeface="+mn-cs"/>
                          <a:sym typeface="Arial"/>
                        </a:rPr>
                        <a:t>3 318</a:t>
                      </a:r>
                    </a:p>
                  </a:txBody>
                  <a:tcPr marL="9525" marR="9525" marT="0"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ru-KZ" sz="900" b="0" i="0" u="none" strike="noStrike" cap="none">
                          <a:solidFill>
                            <a:srgbClr val="000000"/>
                          </a:solidFill>
                          <a:effectLst/>
                          <a:latin typeface="Arial Narrow" panose="020B0606020202030204" pitchFamily="34" charset="0"/>
                          <a:ea typeface="+mn-ea"/>
                          <a:cs typeface="+mn-cs"/>
                          <a:sym typeface="Arial"/>
                        </a:rPr>
                        <a:t>1 717</a:t>
                      </a:r>
                    </a:p>
                  </a:txBody>
                  <a:tcPr marL="9525" marR="9525" marT="0"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ru-KZ" sz="900" b="0" i="0" u="none" strike="noStrike" cap="none">
                          <a:solidFill>
                            <a:srgbClr val="000000"/>
                          </a:solidFill>
                          <a:effectLst/>
                          <a:latin typeface="Arial Narrow" panose="020B0606020202030204" pitchFamily="34" charset="0"/>
                          <a:ea typeface="+mn-ea"/>
                          <a:cs typeface="+mn-cs"/>
                          <a:sym typeface="Arial"/>
                        </a:rPr>
                        <a:t>11 418</a:t>
                      </a:r>
                    </a:p>
                  </a:txBody>
                  <a:tcPr marL="9525" marR="9525" marT="0"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ru-KZ" sz="900" b="0" i="0" u="none" strike="noStrike" cap="none">
                          <a:solidFill>
                            <a:srgbClr val="000000"/>
                          </a:solidFill>
                          <a:effectLst/>
                          <a:latin typeface="Arial Narrow" panose="020B0606020202030204" pitchFamily="34" charset="0"/>
                          <a:ea typeface="+mn-ea"/>
                          <a:cs typeface="+mn-cs"/>
                          <a:sym typeface="Arial"/>
                        </a:rPr>
                        <a:t>14 420</a:t>
                      </a:r>
                    </a:p>
                  </a:txBody>
                  <a:tcPr marL="9525" marR="9525" marT="0"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ru-KZ" sz="900" b="0" i="0" u="none" strike="noStrike" cap="none">
                          <a:solidFill>
                            <a:srgbClr val="000000"/>
                          </a:solidFill>
                          <a:effectLst/>
                          <a:latin typeface="Arial Narrow" panose="020B0606020202030204" pitchFamily="34" charset="0"/>
                          <a:ea typeface="+mn-ea"/>
                          <a:cs typeface="+mn-cs"/>
                          <a:sym typeface="Arial"/>
                        </a:rPr>
                        <a:t>3 260</a:t>
                      </a:r>
                    </a:p>
                  </a:txBody>
                  <a:tcPr marL="9525" marR="9525" marT="0"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ru-KZ" sz="900" b="0" i="0" u="none" strike="noStrike" cap="none" dirty="0">
                          <a:solidFill>
                            <a:srgbClr val="000000"/>
                          </a:solidFill>
                          <a:effectLst/>
                          <a:latin typeface="Arial Narrow" panose="020B0606020202030204" pitchFamily="34" charset="0"/>
                          <a:ea typeface="+mn-ea"/>
                          <a:cs typeface="+mn-cs"/>
                          <a:sym typeface="Arial"/>
                        </a:rPr>
                        <a:t>2 513</a:t>
                      </a:r>
                    </a:p>
                  </a:txBody>
                  <a:tcPr marL="9525" marR="9525" marT="0"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ru-KZ" sz="900" b="0" i="0" u="none" strike="noStrike" cap="none" dirty="0">
                          <a:solidFill>
                            <a:srgbClr val="000000"/>
                          </a:solidFill>
                          <a:effectLst/>
                          <a:latin typeface="Arial Narrow" panose="020B0606020202030204" pitchFamily="34" charset="0"/>
                          <a:ea typeface="+mn-ea"/>
                          <a:cs typeface="+mn-cs"/>
                          <a:sym typeface="Arial"/>
                        </a:rPr>
                        <a:t>9 994</a:t>
                      </a:r>
                    </a:p>
                  </a:txBody>
                  <a:tcPr marL="9525" marR="9525" marT="0"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ru-KZ" sz="900" b="0" i="0" u="none" strike="noStrike" cap="none" dirty="0">
                          <a:solidFill>
                            <a:srgbClr val="000000"/>
                          </a:solidFill>
                          <a:effectLst/>
                          <a:latin typeface="Arial Narrow" panose="020B0606020202030204" pitchFamily="34" charset="0"/>
                          <a:ea typeface="+mn-ea"/>
                          <a:cs typeface="+mn-cs"/>
                          <a:sym typeface="Arial"/>
                        </a:rPr>
                        <a:t>4 717</a:t>
                      </a:r>
                    </a:p>
                  </a:txBody>
                  <a:tcPr marL="9525" marR="9525" marT="0"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ru-KZ" sz="900" b="0" i="0" u="none" strike="noStrike" cap="none" dirty="0">
                          <a:solidFill>
                            <a:srgbClr val="000000"/>
                          </a:solidFill>
                          <a:effectLst/>
                          <a:latin typeface="Arial Narrow" panose="020B0606020202030204" pitchFamily="34" charset="0"/>
                          <a:ea typeface="+mn-ea"/>
                          <a:cs typeface="+mn-cs"/>
                          <a:sym typeface="Arial"/>
                        </a:rPr>
                        <a:t>2 339</a:t>
                      </a:r>
                    </a:p>
                  </a:txBody>
                  <a:tcPr marL="9525" marR="9525" marT="0"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ru-KZ" sz="900" b="0" i="0" u="none" strike="noStrike" cap="none" dirty="0">
                          <a:solidFill>
                            <a:srgbClr val="000000"/>
                          </a:solidFill>
                          <a:effectLst/>
                          <a:latin typeface="Arial Narrow" panose="020B0606020202030204" pitchFamily="34" charset="0"/>
                          <a:ea typeface="+mn-ea"/>
                          <a:cs typeface="+mn-cs"/>
                          <a:sym typeface="Arial"/>
                        </a:rPr>
                        <a:t>1 953</a:t>
                      </a:r>
                    </a:p>
                  </a:txBody>
                  <a:tcPr marL="9525" marR="9525" marT="0"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ru-KZ" sz="900" b="0" i="0" u="none" strike="noStrike" cap="none" dirty="0">
                          <a:solidFill>
                            <a:srgbClr val="000000"/>
                          </a:solidFill>
                          <a:effectLst/>
                          <a:latin typeface="Arial Narrow" panose="020B0606020202030204" pitchFamily="34" charset="0"/>
                          <a:ea typeface="+mn-ea"/>
                          <a:cs typeface="+mn-cs"/>
                          <a:sym typeface="Arial"/>
                        </a:rPr>
                        <a:t>6 850</a:t>
                      </a:r>
                    </a:p>
                  </a:txBody>
                  <a:tcPr marL="9525" marR="9525" marT="0"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ru-KZ" sz="900" b="0" i="0" u="none" strike="noStrike" cap="none" dirty="0">
                          <a:solidFill>
                            <a:srgbClr val="000000"/>
                          </a:solidFill>
                          <a:effectLst/>
                          <a:latin typeface="Arial Narrow" panose="020B0606020202030204" pitchFamily="34" charset="0"/>
                          <a:ea typeface="+mn-ea"/>
                          <a:cs typeface="+mn-cs"/>
                          <a:sym typeface="Arial"/>
                        </a:rPr>
                        <a:t>7 001</a:t>
                      </a:r>
                    </a:p>
                  </a:txBody>
                  <a:tcPr marL="9525" marR="9525" marT="0"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ru-KZ" sz="900" b="0" i="0" u="none" strike="noStrike" cap="none" dirty="0">
                          <a:solidFill>
                            <a:srgbClr val="000000"/>
                          </a:solidFill>
                          <a:effectLst/>
                          <a:latin typeface="Arial Narrow" panose="020B0606020202030204" pitchFamily="34" charset="0"/>
                          <a:ea typeface="+mn-ea"/>
                          <a:cs typeface="+mn-cs"/>
                          <a:sym typeface="Arial"/>
                        </a:rPr>
                        <a:t>9 719</a:t>
                      </a:r>
                    </a:p>
                  </a:txBody>
                  <a:tcPr marL="9525" marR="9525" marT="0"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ru-KZ" sz="900" b="0" i="0" u="none" strike="noStrike" cap="none" dirty="0">
                          <a:solidFill>
                            <a:srgbClr val="000000"/>
                          </a:solidFill>
                          <a:effectLst/>
                          <a:latin typeface="Arial Narrow" panose="020B0606020202030204" pitchFamily="34" charset="0"/>
                          <a:ea typeface="+mn-ea"/>
                          <a:cs typeface="+mn-cs"/>
                          <a:sym typeface="Arial"/>
                        </a:rPr>
                        <a:t>2 576</a:t>
                      </a:r>
                    </a:p>
                  </a:txBody>
                  <a:tcPr marL="9525" marR="9525" marT="0" marB="0" anchor="ctr">
                    <a:lnL w="6350" cap="flat" cmpd="sng" algn="ctr">
                      <a:solidFill>
                        <a:schemeClr val="tx1"/>
                      </a:solidFill>
                      <a:prstDash val="sysDot"/>
                      <a:round/>
                      <a:headEnd type="none" w="med" len="med"/>
                      <a:tailEnd type="none" w="med" len="med"/>
                    </a:lnL>
                    <a:lnR w="76200" cap="flat" cmpd="sng" algn="ctr">
                      <a:noFill/>
                      <a:prstDash val="solid"/>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877348172"/>
                  </a:ext>
                </a:extLst>
              </a:tr>
              <a:tr h="288000">
                <a:tc>
                  <a:txBody>
                    <a:bodyPr/>
                    <a:lstStyle/>
                    <a:p>
                      <a:pPr marL="72000" algn="l" fontAlgn="b"/>
                      <a:r>
                        <a:rPr lang="ru-RU" sz="700" b="0" i="0" u="none" strike="noStrike" cap="none" dirty="0">
                          <a:solidFill>
                            <a:srgbClr val="000000"/>
                          </a:solidFill>
                          <a:effectLst/>
                          <a:latin typeface="Arial" panose="020B0604020202020204" pitchFamily="34" charset="0"/>
                          <a:ea typeface="Calibri" panose="020F0502020204030204" pitchFamily="34" charset="0"/>
                          <a:cs typeface="Arial" panose="020B0604020202020204" pitchFamily="34" charset="0"/>
                          <a:sym typeface="Arial"/>
                        </a:rPr>
                        <a:t>БІЛІКТІЛІГІ ЖОҚ ЖҰМЫСШЫЛАР</a:t>
                      </a:r>
                    </a:p>
                  </a:txBody>
                  <a:tcPr marL="9525" marR="9525" marT="0" marB="0" anchor="ctr">
                    <a:lnL w="76200" cap="flat" cmpd="sng" algn="ctr">
                      <a:noFill/>
                      <a:prstDash val="solid"/>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solidFill>
                      <a:srgbClr val="007F76">
                        <a:alpha val="20000"/>
                      </a:srgbClr>
                    </a:solidFill>
                  </a:tcPr>
                </a:tc>
                <a:tc>
                  <a:txBody>
                    <a:bodyPr/>
                    <a:lstStyle/>
                    <a:p>
                      <a:pPr algn="ctr" fontAlgn="ctr"/>
                      <a:r>
                        <a:rPr lang="ru-KZ" sz="900" b="0" i="0" u="none" strike="noStrike" cap="none">
                          <a:solidFill>
                            <a:srgbClr val="000000"/>
                          </a:solidFill>
                          <a:effectLst/>
                          <a:latin typeface="Arial Narrow" panose="020B0606020202030204" pitchFamily="34" charset="0"/>
                          <a:ea typeface="+mn-ea"/>
                          <a:cs typeface="+mn-cs"/>
                          <a:sym typeface="Arial"/>
                        </a:rPr>
                        <a:t>5 082</a:t>
                      </a:r>
                    </a:p>
                  </a:txBody>
                  <a:tcPr marL="9525" marR="9525" marT="0"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solidFill>
                      <a:srgbClr val="007F76">
                        <a:alpha val="20000"/>
                      </a:srgbClr>
                    </a:solidFill>
                  </a:tcPr>
                </a:tc>
                <a:tc>
                  <a:txBody>
                    <a:bodyPr/>
                    <a:lstStyle/>
                    <a:p>
                      <a:pPr algn="ctr" fontAlgn="ctr"/>
                      <a:r>
                        <a:rPr lang="ru-KZ" sz="900" b="0" i="0" u="none" strike="noStrike" cap="none" dirty="0">
                          <a:solidFill>
                            <a:srgbClr val="000000"/>
                          </a:solidFill>
                          <a:effectLst/>
                          <a:latin typeface="Arial Narrow" panose="020B0606020202030204" pitchFamily="34" charset="0"/>
                          <a:ea typeface="+mn-ea"/>
                          <a:cs typeface="+mn-cs"/>
                          <a:sym typeface="Arial"/>
                        </a:rPr>
                        <a:t>6 312</a:t>
                      </a:r>
                    </a:p>
                  </a:txBody>
                  <a:tcPr marL="9525" marR="9525" marT="0"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solidFill>
                      <a:srgbClr val="007F76">
                        <a:alpha val="20000"/>
                      </a:srgbClr>
                    </a:solidFill>
                  </a:tcPr>
                </a:tc>
                <a:tc>
                  <a:txBody>
                    <a:bodyPr/>
                    <a:lstStyle/>
                    <a:p>
                      <a:pPr algn="ctr" fontAlgn="ctr"/>
                      <a:r>
                        <a:rPr lang="ru-KZ" sz="900" b="0" i="0" u="none" strike="noStrike" cap="none">
                          <a:solidFill>
                            <a:srgbClr val="000000"/>
                          </a:solidFill>
                          <a:effectLst/>
                          <a:latin typeface="Arial Narrow" panose="020B0606020202030204" pitchFamily="34" charset="0"/>
                          <a:ea typeface="+mn-ea"/>
                          <a:cs typeface="+mn-cs"/>
                          <a:sym typeface="Arial"/>
                        </a:rPr>
                        <a:t>26 545</a:t>
                      </a:r>
                    </a:p>
                  </a:txBody>
                  <a:tcPr marL="9525" marR="9525" marT="0"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solidFill>
                      <a:srgbClr val="007F76">
                        <a:alpha val="20000"/>
                      </a:srgbClr>
                    </a:solidFill>
                  </a:tcPr>
                </a:tc>
                <a:tc>
                  <a:txBody>
                    <a:bodyPr/>
                    <a:lstStyle/>
                    <a:p>
                      <a:pPr algn="ctr" fontAlgn="ctr"/>
                      <a:r>
                        <a:rPr lang="ru-KZ" sz="900" b="0" i="0" u="none" strike="noStrike" cap="none">
                          <a:solidFill>
                            <a:srgbClr val="000000"/>
                          </a:solidFill>
                          <a:effectLst/>
                          <a:latin typeface="Arial Narrow" panose="020B0606020202030204" pitchFamily="34" charset="0"/>
                          <a:ea typeface="+mn-ea"/>
                          <a:cs typeface="+mn-cs"/>
                          <a:sym typeface="Arial"/>
                        </a:rPr>
                        <a:t>11 263</a:t>
                      </a:r>
                    </a:p>
                  </a:txBody>
                  <a:tcPr marL="9525" marR="9525" marT="0"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solidFill>
                      <a:srgbClr val="007F76">
                        <a:alpha val="20000"/>
                      </a:srgbClr>
                    </a:solidFill>
                  </a:tcPr>
                </a:tc>
                <a:tc>
                  <a:txBody>
                    <a:bodyPr/>
                    <a:lstStyle/>
                    <a:p>
                      <a:pPr algn="ctr" fontAlgn="ctr"/>
                      <a:r>
                        <a:rPr lang="ru-KZ" sz="900" b="0" i="0" u="none" strike="noStrike" cap="none">
                          <a:solidFill>
                            <a:srgbClr val="000000"/>
                          </a:solidFill>
                          <a:effectLst/>
                          <a:latin typeface="Arial Narrow" panose="020B0606020202030204" pitchFamily="34" charset="0"/>
                          <a:ea typeface="+mn-ea"/>
                          <a:cs typeface="+mn-cs"/>
                          <a:sym typeface="Arial"/>
                        </a:rPr>
                        <a:t>6 342</a:t>
                      </a:r>
                    </a:p>
                  </a:txBody>
                  <a:tcPr marL="9525" marR="9525" marT="0"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solidFill>
                      <a:srgbClr val="007F76">
                        <a:alpha val="20000"/>
                      </a:srgbClr>
                    </a:solidFill>
                  </a:tcPr>
                </a:tc>
                <a:tc>
                  <a:txBody>
                    <a:bodyPr/>
                    <a:lstStyle/>
                    <a:p>
                      <a:pPr algn="ctr" fontAlgn="ctr"/>
                      <a:r>
                        <a:rPr lang="ru-KZ" sz="900" b="0" i="0" u="none" strike="noStrike" cap="none">
                          <a:solidFill>
                            <a:srgbClr val="000000"/>
                          </a:solidFill>
                          <a:effectLst/>
                          <a:latin typeface="Arial Narrow" panose="020B0606020202030204" pitchFamily="34" charset="0"/>
                          <a:ea typeface="+mn-ea"/>
                          <a:cs typeface="+mn-cs"/>
                          <a:sym typeface="Arial"/>
                        </a:rPr>
                        <a:t>11 723</a:t>
                      </a:r>
                    </a:p>
                  </a:txBody>
                  <a:tcPr marL="9525" marR="9525" marT="0"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solidFill>
                      <a:srgbClr val="007F76">
                        <a:alpha val="20000"/>
                      </a:srgbClr>
                    </a:solidFill>
                  </a:tcPr>
                </a:tc>
                <a:tc>
                  <a:txBody>
                    <a:bodyPr/>
                    <a:lstStyle/>
                    <a:p>
                      <a:pPr algn="ctr" fontAlgn="ctr"/>
                      <a:r>
                        <a:rPr lang="ru-KZ" sz="900" b="0" i="0" u="none" strike="noStrike" cap="none">
                          <a:solidFill>
                            <a:srgbClr val="000000"/>
                          </a:solidFill>
                          <a:effectLst/>
                          <a:latin typeface="Arial Narrow" panose="020B0606020202030204" pitchFamily="34" charset="0"/>
                          <a:ea typeface="+mn-ea"/>
                          <a:cs typeface="+mn-cs"/>
                          <a:sym typeface="Arial"/>
                        </a:rPr>
                        <a:t>28 024</a:t>
                      </a:r>
                    </a:p>
                  </a:txBody>
                  <a:tcPr marL="9525" marR="9525" marT="0"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solidFill>
                      <a:srgbClr val="007F76">
                        <a:alpha val="20000"/>
                      </a:srgbClr>
                    </a:solidFill>
                  </a:tcPr>
                </a:tc>
                <a:tc>
                  <a:txBody>
                    <a:bodyPr/>
                    <a:lstStyle/>
                    <a:p>
                      <a:pPr algn="ctr" fontAlgn="ctr"/>
                      <a:r>
                        <a:rPr lang="ru-KZ" sz="900" b="0" i="0" u="none" strike="noStrike" cap="none">
                          <a:solidFill>
                            <a:srgbClr val="000000"/>
                          </a:solidFill>
                          <a:effectLst/>
                          <a:latin typeface="Arial Narrow" panose="020B0606020202030204" pitchFamily="34" charset="0"/>
                          <a:ea typeface="+mn-ea"/>
                          <a:cs typeface="+mn-cs"/>
                          <a:sym typeface="Arial"/>
                        </a:rPr>
                        <a:t>8 888</a:t>
                      </a:r>
                    </a:p>
                  </a:txBody>
                  <a:tcPr marL="9525" marR="9525" marT="0"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solidFill>
                      <a:srgbClr val="007F76">
                        <a:alpha val="20000"/>
                      </a:srgbClr>
                    </a:solidFill>
                  </a:tcPr>
                </a:tc>
                <a:tc>
                  <a:txBody>
                    <a:bodyPr/>
                    <a:lstStyle/>
                    <a:p>
                      <a:pPr algn="ctr" fontAlgn="ctr"/>
                      <a:r>
                        <a:rPr lang="ru-KZ" sz="900" b="0" i="0" u="none" strike="noStrike" cap="none">
                          <a:solidFill>
                            <a:srgbClr val="000000"/>
                          </a:solidFill>
                          <a:effectLst/>
                          <a:latin typeface="Arial Narrow" panose="020B0606020202030204" pitchFamily="34" charset="0"/>
                          <a:ea typeface="+mn-ea"/>
                          <a:cs typeface="+mn-cs"/>
                          <a:sym typeface="Arial"/>
                        </a:rPr>
                        <a:t>18 563</a:t>
                      </a:r>
                    </a:p>
                  </a:txBody>
                  <a:tcPr marL="9525" marR="9525" marT="0"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solidFill>
                      <a:srgbClr val="007F76">
                        <a:alpha val="20000"/>
                      </a:srgbClr>
                    </a:solidFill>
                  </a:tcPr>
                </a:tc>
                <a:tc>
                  <a:txBody>
                    <a:bodyPr/>
                    <a:lstStyle/>
                    <a:p>
                      <a:pPr algn="ctr" fontAlgn="ctr"/>
                      <a:r>
                        <a:rPr lang="ru-KZ" sz="900" b="0" i="0" u="none" strike="noStrike" cap="none">
                          <a:solidFill>
                            <a:srgbClr val="000000"/>
                          </a:solidFill>
                          <a:effectLst/>
                          <a:latin typeface="Arial Narrow" panose="020B0606020202030204" pitchFamily="34" charset="0"/>
                          <a:ea typeface="+mn-ea"/>
                          <a:cs typeface="+mn-cs"/>
                          <a:sym typeface="Arial"/>
                        </a:rPr>
                        <a:t>22 026</a:t>
                      </a:r>
                    </a:p>
                  </a:txBody>
                  <a:tcPr marL="9525" marR="9525" marT="0"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solidFill>
                      <a:srgbClr val="007F76">
                        <a:alpha val="20000"/>
                      </a:srgbClr>
                    </a:solidFill>
                  </a:tcPr>
                </a:tc>
                <a:tc>
                  <a:txBody>
                    <a:bodyPr/>
                    <a:lstStyle/>
                    <a:p>
                      <a:pPr algn="ctr" fontAlgn="ctr"/>
                      <a:r>
                        <a:rPr lang="ru-KZ" sz="900" b="0" i="0" u="none" strike="noStrike" cap="none">
                          <a:solidFill>
                            <a:srgbClr val="000000"/>
                          </a:solidFill>
                          <a:effectLst/>
                          <a:latin typeface="Arial Narrow" panose="020B0606020202030204" pitchFamily="34" charset="0"/>
                          <a:ea typeface="+mn-ea"/>
                          <a:cs typeface="+mn-cs"/>
                          <a:sym typeface="Arial"/>
                        </a:rPr>
                        <a:t>13 651</a:t>
                      </a:r>
                    </a:p>
                  </a:txBody>
                  <a:tcPr marL="9525" marR="9525" marT="0"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solidFill>
                      <a:srgbClr val="007F76">
                        <a:alpha val="20000"/>
                      </a:srgbClr>
                    </a:solidFill>
                  </a:tcPr>
                </a:tc>
                <a:tc>
                  <a:txBody>
                    <a:bodyPr/>
                    <a:lstStyle/>
                    <a:p>
                      <a:pPr algn="ctr" fontAlgn="ctr"/>
                      <a:r>
                        <a:rPr lang="ru-KZ" sz="900" b="0" i="0" u="none" strike="noStrike" cap="none">
                          <a:solidFill>
                            <a:srgbClr val="000000"/>
                          </a:solidFill>
                          <a:effectLst/>
                          <a:latin typeface="Arial Narrow" panose="020B0606020202030204" pitchFamily="34" charset="0"/>
                          <a:ea typeface="+mn-ea"/>
                          <a:cs typeface="+mn-cs"/>
                          <a:sym typeface="Arial"/>
                        </a:rPr>
                        <a:t>7 950</a:t>
                      </a:r>
                    </a:p>
                  </a:txBody>
                  <a:tcPr marL="9525" marR="9525" marT="0"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solidFill>
                      <a:srgbClr val="007F76">
                        <a:alpha val="20000"/>
                      </a:srgbClr>
                    </a:solidFill>
                  </a:tcPr>
                </a:tc>
                <a:tc>
                  <a:txBody>
                    <a:bodyPr/>
                    <a:lstStyle/>
                    <a:p>
                      <a:pPr algn="ctr" fontAlgn="ctr"/>
                      <a:r>
                        <a:rPr lang="ru-KZ" sz="900" b="0" i="0" u="none" strike="noStrike" cap="none">
                          <a:solidFill>
                            <a:srgbClr val="000000"/>
                          </a:solidFill>
                          <a:effectLst/>
                          <a:latin typeface="Arial Narrow" panose="020B0606020202030204" pitchFamily="34" charset="0"/>
                          <a:ea typeface="+mn-ea"/>
                          <a:cs typeface="+mn-cs"/>
                          <a:sym typeface="Arial"/>
                        </a:rPr>
                        <a:t>14 705</a:t>
                      </a:r>
                    </a:p>
                  </a:txBody>
                  <a:tcPr marL="9525" marR="9525" marT="0"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solidFill>
                      <a:srgbClr val="007F76">
                        <a:alpha val="20000"/>
                      </a:srgbClr>
                    </a:solidFill>
                  </a:tcPr>
                </a:tc>
                <a:tc>
                  <a:txBody>
                    <a:bodyPr/>
                    <a:lstStyle/>
                    <a:p>
                      <a:pPr algn="ctr" fontAlgn="ctr"/>
                      <a:r>
                        <a:rPr lang="ru-KZ" sz="900" b="0" i="0" u="none" strike="noStrike" cap="none">
                          <a:solidFill>
                            <a:srgbClr val="000000"/>
                          </a:solidFill>
                          <a:effectLst/>
                          <a:latin typeface="Arial Narrow" panose="020B0606020202030204" pitchFamily="34" charset="0"/>
                          <a:ea typeface="+mn-ea"/>
                          <a:cs typeface="+mn-cs"/>
                          <a:sym typeface="Arial"/>
                        </a:rPr>
                        <a:t>8 303</a:t>
                      </a:r>
                    </a:p>
                  </a:txBody>
                  <a:tcPr marL="9525" marR="9525" marT="0"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solidFill>
                      <a:srgbClr val="007F76">
                        <a:alpha val="20000"/>
                      </a:srgbClr>
                    </a:solidFill>
                  </a:tcPr>
                </a:tc>
                <a:tc>
                  <a:txBody>
                    <a:bodyPr/>
                    <a:lstStyle/>
                    <a:p>
                      <a:pPr algn="ctr" fontAlgn="ctr"/>
                      <a:r>
                        <a:rPr lang="ru-KZ" sz="900" b="0" i="0" u="none" strike="noStrike" cap="none">
                          <a:solidFill>
                            <a:srgbClr val="000000"/>
                          </a:solidFill>
                          <a:effectLst/>
                          <a:latin typeface="Arial Narrow" panose="020B0606020202030204" pitchFamily="34" charset="0"/>
                          <a:ea typeface="+mn-ea"/>
                          <a:cs typeface="+mn-cs"/>
                          <a:sym typeface="Arial"/>
                        </a:rPr>
                        <a:t>33 154</a:t>
                      </a:r>
                    </a:p>
                  </a:txBody>
                  <a:tcPr marL="9525" marR="9525" marT="0"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solidFill>
                      <a:srgbClr val="007F76">
                        <a:alpha val="20000"/>
                      </a:srgbClr>
                    </a:solidFill>
                  </a:tcPr>
                </a:tc>
                <a:tc>
                  <a:txBody>
                    <a:bodyPr/>
                    <a:lstStyle/>
                    <a:p>
                      <a:pPr algn="ctr" fontAlgn="ctr"/>
                      <a:r>
                        <a:rPr lang="ru-KZ" sz="900" b="0" i="0" u="none" strike="noStrike" cap="none">
                          <a:solidFill>
                            <a:srgbClr val="000000"/>
                          </a:solidFill>
                          <a:effectLst/>
                          <a:latin typeface="Arial Narrow" panose="020B0606020202030204" pitchFamily="34" charset="0"/>
                          <a:ea typeface="+mn-ea"/>
                          <a:cs typeface="+mn-cs"/>
                          <a:sym typeface="Arial"/>
                        </a:rPr>
                        <a:t>3 679</a:t>
                      </a:r>
                    </a:p>
                  </a:txBody>
                  <a:tcPr marL="9525" marR="9525" marT="0"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solidFill>
                      <a:srgbClr val="007F76">
                        <a:alpha val="20000"/>
                      </a:srgbClr>
                    </a:solidFill>
                  </a:tcPr>
                </a:tc>
                <a:tc>
                  <a:txBody>
                    <a:bodyPr/>
                    <a:lstStyle/>
                    <a:p>
                      <a:pPr algn="ctr" fontAlgn="ctr"/>
                      <a:r>
                        <a:rPr lang="ru-KZ" sz="900" b="0" i="0" u="none" strike="noStrike" cap="none" dirty="0">
                          <a:solidFill>
                            <a:srgbClr val="000000"/>
                          </a:solidFill>
                          <a:effectLst/>
                          <a:latin typeface="Arial Narrow" panose="020B0606020202030204" pitchFamily="34" charset="0"/>
                          <a:ea typeface="+mn-ea"/>
                          <a:cs typeface="+mn-cs"/>
                          <a:sym typeface="Arial"/>
                        </a:rPr>
                        <a:t>10 386</a:t>
                      </a:r>
                    </a:p>
                  </a:txBody>
                  <a:tcPr marL="9525" marR="9525" marT="0"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solidFill>
                      <a:srgbClr val="007F76">
                        <a:alpha val="20000"/>
                      </a:srgbClr>
                    </a:solidFill>
                  </a:tcPr>
                </a:tc>
                <a:tc>
                  <a:txBody>
                    <a:bodyPr/>
                    <a:lstStyle/>
                    <a:p>
                      <a:pPr algn="ctr" fontAlgn="ctr"/>
                      <a:r>
                        <a:rPr lang="ru-KZ" sz="900" b="0" i="0" u="none" strike="noStrike" cap="none" dirty="0">
                          <a:solidFill>
                            <a:srgbClr val="000000"/>
                          </a:solidFill>
                          <a:effectLst/>
                          <a:latin typeface="Arial Narrow" panose="020B0606020202030204" pitchFamily="34" charset="0"/>
                          <a:ea typeface="+mn-ea"/>
                          <a:cs typeface="+mn-cs"/>
                          <a:sym typeface="Arial"/>
                        </a:rPr>
                        <a:t>21 155</a:t>
                      </a:r>
                    </a:p>
                  </a:txBody>
                  <a:tcPr marL="9525" marR="9525" marT="0"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solidFill>
                      <a:srgbClr val="007F76">
                        <a:alpha val="20000"/>
                      </a:srgbClr>
                    </a:solidFill>
                  </a:tcPr>
                </a:tc>
                <a:tc>
                  <a:txBody>
                    <a:bodyPr/>
                    <a:lstStyle/>
                    <a:p>
                      <a:pPr algn="ctr" fontAlgn="ctr"/>
                      <a:r>
                        <a:rPr lang="ru-KZ" sz="900" b="0" i="0" u="none" strike="noStrike" cap="none" dirty="0">
                          <a:solidFill>
                            <a:srgbClr val="000000"/>
                          </a:solidFill>
                          <a:effectLst/>
                          <a:latin typeface="Arial Narrow" panose="020B0606020202030204" pitchFamily="34" charset="0"/>
                          <a:ea typeface="+mn-ea"/>
                          <a:cs typeface="+mn-cs"/>
                          <a:sym typeface="Arial"/>
                        </a:rPr>
                        <a:t>32 226</a:t>
                      </a:r>
                    </a:p>
                  </a:txBody>
                  <a:tcPr marL="9525" marR="9525" marT="0"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solidFill>
                      <a:srgbClr val="007F76">
                        <a:alpha val="20000"/>
                      </a:srgbClr>
                    </a:solidFill>
                  </a:tcPr>
                </a:tc>
                <a:tc>
                  <a:txBody>
                    <a:bodyPr/>
                    <a:lstStyle/>
                    <a:p>
                      <a:pPr algn="ctr" fontAlgn="ctr"/>
                      <a:r>
                        <a:rPr lang="ru-KZ" sz="900" b="0" i="0" u="none" strike="noStrike" cap="none" dirty="0">
                          <a:solidFill>
                            <a:srgbClr val="000000"/>
                          </a:solidFill>
                          <a:effectLst/>
                          <a:latin typeface="Arial Narrow" panose="020B0606020202030204" pitchFamily="34" charset="0"/>
                          <a:ea typeface="+mn-ea"/>
                          <a:cs typeface="+mn-cs"/>
                          <a:sym typeface="Arial"/>
                        </a:rPr>
                        <a:t>7 670</a:t>
                      </a:r>
                    </a:p>
                  </a:txBody>
                  <a:tcPr marL="9525" marR="9525" marT="0" marB="0" anchor="ctr">
                    <a:lnL w="6350" cap="flat" cmpd="sng" algn="ctr">
                      <a:solidFill>
                        <a:schemeClr val="tx1"/>
                      </a:solidFill>
                      <a:prstDash val="sysDot"/>
                      <a:round/>
                      <a:headEnd type="none" w="med" len="med"/>
                      <a:tailEnd type="none" w="med" len="med"/>
                    </a:lnL>
                    <a:lnR w="76200" cap="flat" cmpd="sng" algn="ctr">
                      <a:noFill/>
                      <a:prstDash val="solid"/>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solidFill>
                      <a:srgbClr val="007F76">
                        <a:alpha val="20000"/>
                      </a:srgbClr>
                    </a:solidFill>
                  </a:tcPr>
                </a:tc>
                <a:extLst>
                  <a:ext uri="{0D108BD9-81ED-4DB2-BD59-A6C34878D82A}">
                    <a16:rowId xmlns:a16="http://schemas.microsoft.com/office/drawing/2014/main" val="2605250712"/>
                  </a:ext>
                </a:extLst>
              </a:tr>
            </a:tbl>
          </a:graphicData>
        </a:graphic>
      </p:graphicFrame>
      <p:graphicFrame>
        <p:nvGraphicFramePr>
          <p:cNvPr id="7" name="Диаграмма 6">
            <a:extLst>
              <a:ext uri="{FF2B5EF4-FFF2-40B4-BE49-F238E27FC236}">
                <a16:creationId xmlns:a16="http://schemas.microsoft.com/office/drawing/2014/main" id="{4F0C513D-749D-7CD5-0645-844C18ABF5BA}"/>
              </a:ext>
            </a:extLst>
          </p:cNvPr>
          <p:cNvGraphicFramePr/>
          <p:nvPr>
            <p:extLst>
              <p:ext uri="{D42A27DB-BD31-4B8C-83A1-F6EECF244321}">
                <p14:modId xmlns:p14="http://schemas.microsoft.com/office/powerpoint/2010/main" val="3883085541"/>
              </p:ext>
            </p:extLst>
          </p:nvPr>
        </p:nvGraphicFramePr>
        <p:xfrm>
          <a:off x="2332654" y="2267349"/>
          <a:ext cx="9890449" cy="1620000"/>
        </p:xfrm>
        <a:graphic>
          <a:graphicData uri="http://schemas.openxmlformats.org/drawingml/2006/chart">
            <c:chart xmlns:c="http://schemas.openxmlformats.org/drawingml/2006/chart" xmlns:r="http://schemas.openxmlformats.org/officeDocument/2006/relationships" r:id="rId2"/>
          </a:graphicData>
        </a:graphic>
      </p:graphicFrame>
    </p:spTree>
    <p:extLst>
      <p:ext uri="{BB962C8B-B14F-4D97-AF65-F5344CB8AC3E}">
        <p14:creationId xmlns:p14="http://schemas.microsoft.com/office/powerpoint/2010/main" val="4080528600"/>
      </p:ext>
    </p:extLst>
  </p:cSld>
  <p:clrMapOvr>
    <a:masterClrMapping/>
  </p:clrMapOvr>
</p:sld>
</file>

<file path=ppt/slides/slide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Заголовок 3">
            <a:extLst>
              <a:ext uri="{FF2B5EF4-FFF2-40B4-BE49-F238E27FC236}">
                <a16:creationId xmlns:a16="http://schemas.microsoft.com/office/drawing/2014/main" id="{C89FDA09-E4FF-C961-CA6D-5357480D5388}"/>
              </a:ext>
            </a:extLst>
          </p:cNvPr>
          <p:cNvSpPr>
            <a:spLocks noGrp="1"/>
          </p:cNvSpPr>
          <p:nvPr>
            <p:ph type="title"/>
          </p:nvPr>
        </p:nvSpPr>
        <p:spPr/>
        <p:txBody>
          <a:bodyPr/>
          <a:lstStyle/>
          <a:p>
            <a:pPr defTabSz="914400"/>
            <a:r>
              <a:rPr lang="ru-RU" sz="2000" dirty="0" err="1"/>
              <a:t>Аймақтар</a:t>
            </a:r>
            <a:r>
              <a:rPr lang="ru-RU" sz="2000" dirty="0"/>
              <a:t> мен </a:t>
            </a:r>
            <a:r>
              <a:rPr lang="ru-RU" sz="2000" dirty="0" err="1"/>
              <a:t>кәсіптер</a:t>
            </a:r>
            <a:r>
              <a:rPr lang="ru-RU" sz="2000" dirty="0"/>
              <a:t> </a:t>
            </a:r>
            <a:r>
              <a:rPr lang="ru-RU" sz="2000" dirty="0" err="1"/>
              <a:t>топтары</a:t>
            </a:r>
            <a:r>
              <a:rPr lang="ru-RU" sz="2000" dirty="0"/>
              <a:t> </a:t>
            </a:r>
            <a:r>
              <a:rPr lang="ru-RU" sz="2000" dirty="0" err="1"/>
              <a:t>бойынша</a:t>
            </a:r>
            <a:r>
              <a:rPr lang="ru-RU" sz="2000" dirty="0"/>
              <a:t> 2023 </a:t>
            </a:r>
            <a:r>
              <a:rPr lang="ru-RU" sz="2000" dirty="0" err="1"/>
              <a:t>жылға</a:t>
            </a:r>
            <a:r>
              <a:rPr lang="ru-RU" sz="2000" dirty="0"/>
              <a:t> </a:t>
            </a:r>
            <a:r>
              <a:rPr lang="ru-RU" sz="2000" dirty="0" err="1"/>
              <a:t>арналған</a:t>
            </a:r>
            <a:r>
              <a:rPr lang="ru-RU" sz="2000" dirty="0"/>
              <a:t> </a:t>
            </a:r>
            <a:r>
              <a:rPr lang="ru-RU" sz="2000" dirty="0" err="1"/>
              <a:t>оптимистік</a:t>
            </a:r>
            <a:r>
              <a:rPr lang="ru-RU" sz="2000" dirty="0"/>
              <a:t> сценарий</a:t>
            </a:r>
            <a:endParaRPr lang="ru-KZ" sz="2000" kern="0" dirty="0"/>
          </a:p>
        </p:txBody>
      </p:sp>
      <p:sp>
        <p:nvSpPr>
          <p:cNvPr id="3" name="Номер слайда 2">
            <a:extLst>
              <a:ext uri="{FF2B5EF4-FFF2-40B4-BE49-F238E27FC236}">
                <a16:creationId xmlns:a16="http://schemas.microsoft.com/office/drawing/2014/main" id="{B8022AEF-67D0-F9AD-AB17-9235EEAF3A56}"/>
              </a:ext>
            </a:extLst>
          </p:cNvPr>
          <p:cNvSpPr>
            <a:spLocks noGrp="1"/>
          </p:cNvSpPr>
          <p:nvPr>
            <p:ph type="sldNum" sz="quarter" idx="12"/>
          </p:nvPr>
        </p:nvSpPr>
        <p:spPr/>
        <p:txBody>
          <a:bodyPr/>
          <a:lstStyle/>
          <a:p>
            <a:fld id="{4060C6F1-8618-4CCA-B45E-7B199C8F5830}" type="slidenum">
              <a:rPr lang="ru-RU" smtClean="0"/>
              <a:pPr/>
              <a:t>10</a:t>
            </a:fld>
            <a:r>
              <a:rPr lang="en-US" dirty="0"/>
              <a:t> </a:t>
            </a:r>
            <a:r>
              <a:rPr lang="ru-RU" dirty="0"/>
              <a:t>из 82</a:t>
            </a:r>
          </a:p>
        </p:txBody>
      </p:sp>
      <p:graphicFrame>
        <p:nvGraphicFramePr>
          <p:cNvPr id="5" name="Таблица 4">
            <a:extLst>
              <a:ext uri="{FF2B5EF4-FFF2-40B4-BE49-F238E27FC236}">
                <a16:creationId xmlns:a16="http://schemas.microsoft.com/office/drawing/2014/main" id="{18DBA9FA-466D-6E8F-0C68-9B9920EF7005}"/>
              </a:ext>
            </a:extLst>
          </p:cNvPr>
          <p:cNvGraphicFramePr>
            <a:graphicFrameLocks noGrp="1"/>
          </p:cNvGraphicFramePr>
          <p:nvPr>
            <p:extLst>
              <p:ext uri="{D42A27DB-BD31-4B8C-83A1-F6EECF244321}">
                <p14:modId xmlns:p14="http://schemas.microsoft.com/office/powerpoint/2010/main" val="2691607393"/>
              </p:ext>
            </p:extLst>
          </p:nvPr>
        </p:nvGraphicFramePr>
        <p:xfrm>
          <a:off x="72000" y="925198"/>
          <a:ext cx="11998642" cy="5714829"/>
        </p:xfrm>
        <a:graphic>
          <a:graphicData uri="http://schemas.openxmlformats.org/drawingml/2006/table">
            <a:tbl>
              <a:tblPr firstRow="1" bandRow="1">
                <a:tableStyleId>{5C22544A-7EE6-4342-B048-85BDC9FD1C3A}</a:tableStyleId>
              </a:tblPr>
              <a:tblGrid>
                <a:gridCol w="2360622">
                  <a:extLst>
                    <a:ext uri="{9D8B030D-6E8A-4147-A177-3AD203B41FA5}">
                      <a16:colId xmlns:a16="http://schemas.microsoft.com/office/drawing/2014/main" val="1113104833"/>
                    </a:ext>
                  </a:extLst>
                </a:gridCol>
                <a:gridCol w="481901">
                  <a:extLst>
                    <a:ext uri="{9D8B030D-6E8A-4147-A177-3AD203B41FA5}">
                      <a16:colId xmlns:a16="http://schemas.microsoft.com/office/drawing/2014/main" val="132264586"/>
                    </a:ext>
                  </a:extLst>
                </a:gridCol>
                <a:gridCol w="481901">
                  <a:extLst>
                    <a:ext uri="{9D8B030D-6E8A-4147-A177-3AD203B41FA5}">
                      <a16:colId xmlns:a16="http://schemas.microsoft.com/office/drawing/2014/main" val="2572766800"/>
                    </a:ext>
                  </a:extLst>
                </a:gridCol>
                <a:gridCol w="481901">
                  <a:extLst>
                    <a:ext uri="{9D8B030D-6E8A-4147-A177-3AD203B41FA5}">
                      <a16:colId xmlns:a16="http://schemas.microsoft.com/office/drawing/2014/main" val="2849574652"/>
                    </a:ext>
                  </a:extLst>
                </a:gridCol>
                <a:gridCol w="481901">
                  <a:extLst>
                    <a:ext uri="{9D8B030D-6E8A-4147-A177-3AD203B41FA5}">
                      <a16:colId xmlns:a16="http://schemas.microsoft.com/office/drawing/2014/main" val="478621999"/>
                    </a:ext>
                  </a:extLst>
                </a:gridCol>
                <a:gridCol w="481901">
                  <a:extLst>
                    <a:ext uri="{9D8B030D-6E8A-4147-A177-3AD203B41FA5}">
                      <a16:colId xmlns:a16="http://schemas.microsoft.com/office/drawing/2014/main" val="3288528854"/>
                    </a:ext>
                  </a:extLst>
                </a:gridCol>
                <a:gridCol w="481901">
                  <a:extLst>
                    <a:ext uri="{9D8B030D-6E8A-4147-A177-3AD203B41FA5}">
                      <a16:colId xmlns:a16="http://schemas.microsoft.com/office/drawing/2014/main" val="242331174"/>
                    </a:ext>
                  </a:extLst>
                </a:gridCol>
                <a:gridCol w="481901">
                  <a:extLst>
                    <a:ext uri="{9D8B030D-6E8A-4147-A177-3AD203B41FA5}">
                      <a16:colId xmlns:a16="http://schemas.microsoft.com/office/drawing/2014/main" val="1918476242"/>
                    </a:ext>
                  </a:extLst>
                </a:gridCol>
                <a:gridCol w="481901">
                  <a:extLst>
                    <a:ext uri="{9D8B030D-6E8A-4147-A177-3AD203B41FA5}">
                      <a16:colId xmlns:a16="http://schemas.microsoft.com/office/drawing/2014/main" val="3691161854"/>
                    </a:ext>
                  </a:extLst>
                </a:gridCol>
                <a:gridCol w="481901">
                  <a:extLst>
                    <a:ext uri="{9D8B030D-6E8A-4147-A177-3AD203B41FA5}">
                      <a16:colId xmlns:a16="http://schemas.microsoft.com/office/drawing/2014/main" val="1472287815"/>
                    </a:ext>
                  </a:extLst>
                </a:gridCol>
                <a:gridCol w="481901">
                  <a:extLst>
                    <a:ext uri="{9D8B030D-6E8A-4147-A177-3AD203B41FA5}">
                      <a16:colId xmlns:a16="http://schemas.microsoft.com/office/drawing/2014/main" val="2049472239"/>
                    </a:ext>
                  </a:extLst>
                </a:gridCol>
                <a:gridCol w="481901">
                  <a:extLst>
                    <a:ext uri="{9D8B030D-6E8A-4147-A177-3AD203B41FA5}">
                      <a16:colId xmlns:a16="http://schemas.microsoft.com/office/drawing/2014/main" val="3203960249"/>
                    </a:ext>
                  </a:extLst>
                </a:gridCol>
                <a:gridCol w="481901">
                  <a:extLst>
                    <a:ext uri="{9D8B030D-6E8A-4147-A177-3AD203B41FA5}">
                      <a16:colId xmlns:a16="http://schemas.microsoft.com/office/drawing/2014/main" val="3939062062"/>
                    </a:ext>
                  </a:extLst>
                </a:gridCol>
                <a:gridCol w="481901">
                  <a:extLst>
                    <a:ext uri="{9D8B030D-6E8A-4147-A177-3AD203B41FA5}">
                      <a16:colId xmlns:a16="http://schemas.microsoft.com/office/drawing/2014/main" val="148420543"/>
                    </a:ext>
                  </a:extLst>
                </a:gridCol>
                <a:gridCol w="481901">
                  <a:extLst>
                    <a:ext uri="{9D8B030D-6E8A-4147-A177-3AD203B41FA5}">
                      <a16:colId xmlns:a16="http://schemas.microsoft.com/office/drawing/2014/main" val="496263028"/>
                    </a:ext>
                  </a:extLst>
                </a:gridCol>
                <a:gridCol w="481901">
                  <a:extLst>
                    <a:ext uri="{9D8B030D-6E8A-4147-A177-3AD203B41FA5}">
                      <a16:colId xmlns:a16="http://schemas.microsoft.com/office/drawing/2014/main" val="2903447397"/>
                    </a:ext>
                  </a:extLst>
                </a:gridCol>
                <a:gridCol w="481901">
                  <a:extLst>
                    <a:ext uri="{9D8B030D-6E8A-4147-A177-3AD203B41FA5}">
                      <a16:colId xmlns:a16="http://schemas.microsoft.com/office/drawing/2014/main" val="468339611"/>
                    </a:ext>
                  </a:extLst>
                </a:gridCol>
                <a:gridCol w="481901">
                  <a:extLst>
                    <a:ext uri="{9D8B030D-6E8A-4147-A177-3AD203B41FA5}">
                      <a16:colId xmlns:a16="http://schemas.microsoft.com/office/drawing/2014/main" val="3503230788"/>
                    </a:ext>
                  </a:extLst>
                </a:gridCol>
                <a:gridCol w="481901">
                  <a:extLst>
                    <a:ext uri="{9D8B030D-6E8A-4147-A177-3AD203B41FA5}">
                      <a16:colId xmlns:a16="http://schemas.microsoft.com/office/drawing/2014/main" val="2861931824"/>
                    </a:ext>
                  </a:extLst>
                </a:gridCol>
                <a:gridCol w="481901">
                  <a:extLst>
                    <a:ext uri="{9D8B030D-6E8A-4147-A177-3AD203B41FA5}">
                      <a16:colId xmlns:a16="http://schemas.microsoft.com/office/drawing/2014/main" val="372012202"/>
                    </a:ext>
                  </a:extLst>
                </a:gridCol>
                <a:gridCol w="481901">
                  <a:extLst>
                    <a:ext uri="{9D8B030D-6E8A-4147-A177-3AD203B41FA5}">
                      <a16:colId xmlns:a16="http://schemas.microsoft.com/office/drawing/2014/main" val="3762786446"/>
                    </a:ext>
                  </a:extLst>
                </a:gridCol>
              </a:tblGrid>
              <a:tr h="1533264">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ru-RU" sz="1200" dirty="0">
                          <a:solidFill>
                            <a:schemeClr val="tx1"/>
                          </a:solidFill>
                          <a:latin typeface="Arial" panose="020B0604020202020204" pitchFamily="34" charset="0"/>
                          <a:ea typeface="Helvetica" panose="00000500000000000000" pitchFamily="50" charset="0"/>
                          <a:cs typeface="Arial" panose="020B0604020202020204" pitchFamily="34" charset="0"/>
                        </a:rPr>
                        <a:t> </a:t>
                      </a:r>
                      <a:r>
                        <a:rPr lang="ru-RU" sz="1200" dirty="0" err="1">
                          <a:solidFill>
                            <a:schemeClr val="tx1"/>
                          </a:solidFill>
                          <a:latin typeface="Arial" panose="020B0604020202020204" pitchFamily="34" charset="0"/>
                          <a:ea typeface="Helvetica" panose="00000500000000000000" pitchFamily="50" charset="0"/>
                          <a:cs typeface="Arial" panose="020B0604020202020204" pitchFamily="34" charset="0"/>
                        </a:rPr>
                        <a:t>Өңір</a:t>
                      </a:r>
                      <a:r>
                        <a:rPr lang="ru-RU" sz="1200" dirty="0">
                          <a:solidFill>
                            <a:schemeClr val="tx1"/>
                          </a:solidFill>
                          <a:latin typeface="Arial" panose="020B0604020202020204" pitchFamily="34" charset="0"/>
                          <a:ea typeface="Helvetica" panose="00000500000000000000" pitchFamily="50" charset="0"/>
                          <a:cs typeface="Arial" panose="020B0604020202020204" pitchFamily="34" charset="0"/>
                        </a:rPr>
                        <a:t> / </a:t>
                      </a:r>
                      <a:r>
                        <a:rPr lang="ru-RU" sz="1200" dirty="0" err="1">
                          <a:solidFill>
                            <a:schemeClr val="tx1"/>
                          </a:solidFill>
                          <a:latin typeface="Arial" panose="020B0604020202020204" pitchFamily="34" charset="0"/>
                          <a:ea typeface="Helvetica" panose="00000500000000000000" pitchFamily="50" charset="0"/>
                          <a:cs typeface="Arial" panose="020B0604020202020204" pitchFamily="34" charset="0"/>
                        </a:rPr>
                        <a:t>кәсіптер</a:t>
                      </a:r>
                      <a:r>
                        <a:rPr lang="ru-RU" sz="1200" dirty="0">
                          <a:solidFill>
                            <a:schemeClr val="tx1"/>
                          </a:solidFill>
                          <a:latin typeface="Arial" panose="020B0604020202020204" pitchFamily="34" charset="0"/>
                          <a:ea typeface="Helvetica" panose="00000500000000000000" pitchFamily="50" charset="0"/>
                          <a:cs typeface="Arial" panose="020B0604020202020204" pitchFamily="34" charset="0"/>
                        </a:rPr>
                        <a:t> </a:t>
                      </a:r>
                      <a:r>
                        <a:rPr lang="ru-RU" sz="1200" dirty="0" err="1">
                          <a:solidFill>
                            <a:schemeClr val="tx1"/>
                          </a:solidFill>
                          <a:latin typeface="Arial" panose="020B0604020202020204" pitchFamily="34" charset="0"/>
                          <a:ea typeface="Helvetica" panose="00000500000000000000" pitchFamily="50" charset="0"/>
                          <a:cs typeface="Arial" panose="020B0604020202020204" pitchFamily="34" charset="0"/>
                        </a:rPr>
                        <a:t>тобы</a:t>
                      </a:r>
                      <a:endParaRPr lang="ru-RU" sz="1200" dirty="0">
                        <a:solidFill>
                          <a:schemeClr val="tx1"/>
                        </a:solidFill>
                        <a:latin typeface="Arial" panose="020B0604020202020204" pitchFamily="34" charset="0"/>
                        <a:ea typeface="Helvetica" panose="00000500000000000000" pitchFamily="50" charset="0"/>
                        <a:cs typeface="Arial" panose="020B0604020202020204" pitchFamily="34" charset="0"/>
                      </a:endParaRPr>
                    </a:p>
                  </a:txBody>
                  <a:tcPr anchor="ctr">
                    <a:lnL w="76200" cap="flat" cmpd="sng" algn="ctr">
                      <a:noFill/>
                      <a:prstDash val="solid"/>
                      <a:round/>
                      <a:headEnd type="none" w="med" len="med"/>
                      <a:tailEnd type="none" w="med" len="med"/>
                    </a:lnL>
                    <a:lnR w="6350" cap="flat" cmpd="sng" algn="ctr">
                      <a:solidFill>
                        <a:schemeClr val="tx1"/>
                      </a:solidFill>
                      <a:prstDash val="sysDot"/>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accent3">
                        <a:lumMod val="50000"/>
                        <a:alpha val="50000"/>
                      </a:schemeClr>
                    </a:solidFill>
                  </a:tcPr>
                </a:tc>
                <a:tc>
                  <a:txBody>
                    <a:bodyPr/>
                    <a:lstStyle/>
                    <a:p>
                      <a:pPr marL="72000" algn="l" rtl="0" fontAlgn="ctr"/>
                      <a:r>
                        <a:rPr lang="ru-RU" sz="1100" b="0" i="0" u="none" strike="noStrike" dirty="0">
                          <a:solidFill>
                            <a:srgbClr val="000000"/>
                          </a:solidFill>
                          <a:effectLst/>
                          <a:latin typeface="Arial" panose="020B0604020202020204" pitchFamily="34" charset="0"/>
                        </a:rPr>
                        <a:t>АБАЙ</a:t>
                      </a:r>
                    </a:p>
                  </a:txBody>
                  <a:tcPr marL="9525" marR="9525" marT="9525" marB="0" vert="vert27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3">
                        <a:lumMod val="50000"/>
                        <a:alpha val="10000"/>
                      </a:schemeClr>
                    </a:solidFill>
                  </a:tcPr>
                </a:tc>
                <a:tc>
                  <a:txBody>
                    <a:bodyPr/>
                    <a:lstStyle/>
                    <a:p>
                      <a:pPr marL="72000" algn="l" rtl="0" fontAlgn="ctr"/>
                      <a:r>
                        <a:rPr lang="ru-RU" sz="1100" b="0" i="0" u="none" strike="noStrike" dirty="0">
                          <a:solidFill>
                            <a:srgbClr val="000000"/>
                          </a:solidFill>
                          <a:effectLst/>
                          <a:latin typeface="Arial" panose="020B0604020202020204" pitchFamily="34" charset="0"/>
                        </a:rPr>
                        <a:t>АҚМОЛА</a:t>
                      </a:r>
                    </a:p>
                  </a:txBody>
                  <a:tcPr marL="9525" marR="9525" marT="9525" marB="0" vert="vert27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3">
                        <a:lumMod val="50000"/>
                        <a:alpha val="40000"/>
                      </a:schemeClr>
                    </a:solidFill>
                  </a:tcPr>
                </a:tc>
                <a:tc>
                  <a:txBody>
                    <a:bodyPr/>
                    <a:lstStyle/>
                    <a:p>
                      <a:pPr marL="72000" algn="l" rtl="0" fontAlgn="ctr"/>
                      <a:r>
                        <a:rPr lang="ru-RU" sz="1100" b="0" i="0" u="none" strike="noStrike" dirty="0">
                          <a:solidFill>
                            <a:srgbClr val="000000"/>
                          </a:solidFill>
                          <a:effectLst/>
                          <a:latin typeface="Arial" panose="020B0604020202020204" pitchFamily="34" charset="0"/>
                        </a:rPr>
                        <a:t>АҚТӨБЕ</a:t>
                      </a:r>
                    </a:p>
                  </a:txBody>
                  <a:tcPr marL="9525" marR="9525" marT="9525" marB="0" vert="vert27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3">
                        <a:lumMod val="50000"/>
                        <a:alpha val="10000"/>
                      </a:schemeClr>
                    </a:solidFill>
                  </a:tcPr>
                </a:tc>
                <a:tc>
                  <a:txBody>
                    <a:bodyPr/>
                    <a:lstStyle/>
                    <a:p>
                      <a:pPr marL="72000" algn="l" rtl="0" fontAlgn="ctr"/>
                      <a:r>
                        <a:rPr lang="ru-RU" sz="1100" b="0" i="0" u="none" strike="noStrike" dirty="0">
                          <a:solidFill>
                            <a:srgbClr val="000000"/>
                          </a:solidFill>
                          <a:effectLst/>
                          <a:latin typeface="Arial" panose="020B0604020202020204" pitchFamily="34" charset="0"/>
                        </a:rPr>
                        <a:t>АЛМАТЫ</a:t>
                      </a:r>
                    </a:p>
                  </a:txBody>
                  <a:tcPr marL="9525" marR="9525" marT="9525" marB="0" vert="vert27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3">
                        <a:lumMod val="50000"/>
                        <a:alpha val="40000"/>
                      </a:schemeClr>
                    </a:solidFill>
                  </a:tcPr>
                </a:tc>
                <a:tc>
                  <a:txBody>
                    <a:bodyPr/>
                    <a:lstStyle/>
                    <a:p>
                      <a:pPr marL="72000" algn="l" rtl="0" fontAlgn="ctr"/>
                      <a:r>
                        <a:rPr lang="ru-RU" sz="1100" b="0" i="0" u="none" strike="noStrike" dirty="0">
                          <a:solidFill>
                            <a:srgbClr val="000000"/>
                          </a:solidFill>
                          <a:effectLst/>
                          <a:latin typeface="Arial" panose="020B0604020202020204" pitchFamily="34" charset="0"/>
                        </a:rPr>
                        <a:t>АТЫРАУ</a:t>
                      </a:r>
                    </a:p>
                  </a:txBody>
                  <a:tcPr marL="9525" marR="9525" marT="9525" marB="0" vert="vert27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3">
                        <a:lumMod val="50000"/>
                        <a:alpha val="10000"/>
                      </a:schemeClr>
                    </a:solidFill>
                  </a:tcPr>
                </a:tc>
                <a:tc>
                  <a:txBody>
                    <a:bodyPr/>
                    <a:lstStyle/>
                    <a:p>
                      <a:pPr marL="72000" algn="l" rtl="0" fontAlgn="ctr"/>
                      <a:r>
                        <a:rPr lang="ru-RU" sz="1100" b="0" i="0" u="none" strike="noStrike" dirty="0">
                          <a:solidFill>
                            <a:srgbClr val="000000"/>
                          </a:solidFill>
                          <a:effectLst/>
                          <a:latin typeface="Arial" panose="020B0604020202020204" pitchFamily="34" charset="0"/>
                        </a:rPr>
                        <a:t>Б.-ҚАЗАҚСТАН</a:t>
                      </a:r>
                    </a:p>
                  </a:txBody>
                  <a:tcPr marL="9525" marR="9525" marT="9525" marB="0" vert="vert27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3">
                        <a:lumMod val="50000"/>
                        <a:alpha val="40000"/>
                      </a:schemeClr>
                    </a:solidFill>
                  </a:tcPr>
                </a:tc>
                <a:tc>
                  <a:txBody>
                    <a:bodyPr/>
                    <a:lstStyle/>
                    <a:p>
                      <a:pPr marL="72000" algn="l" rtl="0" fontAlgn="ctr"/>
                      <a:r>
                        <a:rPr lang="ru-RU" sz="1100" b="0" i="0" u="none" strike="noStrike" dirty="0">
                          <a:solidFill>
                            <a:srgbClr val="000000"/>
                          </a:solidFill>
                          <a:effectLst/>
                          <a:latin typeface="Arial" panose="020B0604020202020204" pitchFamily="34" charset="0"/>
                        </a:rPr>
                        <a:t>ЖАМБЫЛ</a:t>
                      </a:r>
                    </a:p>
                  </a:txBody>
                  <a:tcPr marL="9525" marR="9525" marT="9525" marB="0" vert="vert27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3">
                        <a:lumMod val="50000"/>
                        <a:alpha val="10000"/>
                      </a:schemeClr>
                    </a:solidFill>
                  </a:tcPr>
                </a:tc>
                <a:tc>
                  <a:txBody>
                    <a:bodyPr/>
                    <a:lstStyle/>
                    <a:p>
                      <a:pPr marL="72000" algn="l" rtl="0" fontAlgn="ctr"/>
                      <a:r>
                        <a:rPr lang="ru-RU" sz="1100" b="0" i="0" u="none" strike="noStrike" dirty="0">
                          <a:solidFill>
                            <a:srgbClr val="000000"/>
                          </a:solidFill>
                          <a:effectLst/>
                          <a:latin typeface="Arial" panose="020B0604020202020204" pitchFamily="34" charset="0"/>
                        </a:rPr>
                        <a:t>ЖЕТІСУ</a:t>
                      </a:r>
                    </a:p>
                  </a:txBody>
                  <a:tcPr marL="9525" marR="9525" marT="9525" marB="0" vert="vert27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3">
                        <a:lumMod val="50000"/>
                        <a:alpha val="40000"/>
                      </a:schemeClr>
                    </a:solidFill>
                  </a:tcPr>
                </a:tc>
                <a:tc>
                  <a:txBody>
                    <a:bodyPr/>
                    <a:lstStyle/>
                    <a:p>
                      <a:pPr marL="72000" algn="l" rtl="0" fontAlgn="ctr"/>
                      <a:r>
                        <a:rPr lang="ru-RU" sz="1100" b="0" i="0" u="none" strike="noStrike" dirty="0">
                          <a:solidFill>
                            <a:srgbClr val="000000"/>
                          </a:solidFill>
                          <a:effectLst/>
                          <a:latin typeface="Arial" panose="020B0604020202020204" pitchFamily="34" charset="0"/>
                        </a:rPr>
                        <a:t>ҚАРАҒАНДЫ</a:t>
                      </a:r>
                    </a:p>
                  </a:txBody>
                  <a:tcPr marL="9525" marR="9525" marT="9525" marB="0" vert="vert27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3">
                        <a:lumMod val="50000"/>
                        <a:alpha val="10000"/>
                      </a:schemeClr>
                    </a:solidFill>
                  </a:tcPr>
                </a:tc>
                <a:tc>
                  <a:txBody>
                    <a:bodyPr/>
                    <a:lstStyle/>
                    <a:p>
                      <a:pPr marL="72000" algn="l" rtl="0" fontAlgn="ctr"/>
                      <a:r>
                        <a:rPr lang="ru-RU" sz="1100" b="0" i="0" u="none" strike="noStrike" dirty="0">
                          <a:solidFill>
                            <a:srgbClr val="000000"/>
                          </a:solidFill>
                          <a:effectLst/>
                          <a:latin typeface="Arial" panose="020B0604020202020204" pitchFamily="34" charset="0"/>
                        </a:rPr>
                        <a:t>ҚОСТАНАЙ</a:t>
                      </a:r>
                    </a:p>
                  </a:txBody>
                  <a:tcPr marL="9525" marR="9525" marT="9525" marB="0" vert="vert27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3">
                        <a:lumMod val="50000"/>
                        <a:alpha val="40000"/>
                      </a:schemeClr>
                    </a:solidFill>
                  </a:tcPr>
                </a:tc>
                <a:tc>
                  <a:txBody>
                    <a:bodyPr/>
                    <a:lstStyle/>
                    <a:p>
                      <a:pPr marL="72000" algn="l" rtl="0" fontAlgn="ctr"/>
                      <a:r>
                        <a:rPr lang="ru-RU" sz="1100" b="0" i="0" u="none" strike="noStrike" dirty="0">
                          <a:solidFill>
                            <a:srgbClr val="000000"/>
                          </a:solidFill>
                          <a:effectLst/>
                          <a:latin typeface="Arial" panose="020B0604020202020204" pitchFamily="34" charset="0"/>
                        </a:rPr>
                        <a:t>ҚЫЗЫЛОРДА</a:t>
                      </a:r>
                    </a:p>
                  </a:txBody>
                  <a:tcPr marL="9525" marR="9525" marT="9525" marB="0" vert="vert27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3">
                        <a:lumMod val="50000"/>
                        <a:alpha val="10000"/>
                      </a:schemeClr>
                    </a:solidFill>
                  </a:tcPr>
                </a:tc>
                <a:tc>
                  <a:txBody>
                    <a:bodyPr/>
                    <a:lstStyle/>
                    <a:p>
                      <a:pPr marL="72000" algn="l" rtl="0" fontAlgn="ctr"/>
                      <a:r>
                        <a:rPr lang="ru-RU" sz="1100" b="0" i="0" u="none" strike="noStrike" dirty="0">
                          <a:solidFill>
                            <a:srgbClr val="000000"/>
                          </a:solidFill>
                          <a:effectLst/>
                          <a:latin typeface="Arial" panose="020B0604020202020204" pitchFamily="34" charset="0"/>
                        </a:rPr>
                        <a:t>МАҢҒЫСТАУ</a:t>
                      </a:r>
                    </a:p>
                  </a:txBody>
                  <a:tcPr marL="9525" marR="9525" marT="9525" marB="0" vert="vert27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3">
                        <a:lumMod val="50000"/>
                        <a:alpha val="40000"/>
                      </a:schemeClr>
                    </a:solidFill>
                  </a:tcPr>
                </a:tc>
                <a:tc>
                  <a:txBody>
                    <a:bodyPr/>
                    <a:lstStyle/>
                    <a:p>
                      <a:pPr marL="72000" algn="l" rtl="0" fontAlgn="ctr"/>
                      <a:r>
                        <a:rPr lang="ru-RU" sz="1100" b="0" i="0" u="none" strike="noStrike" dirty="0">
                          <a:solidFill>
                            <a:srgbClr val="000000"/>
                          </a:solidFill>
                          <a:effectLst/>
                          <a:latin typeface="Arial" panose="020B0604020202020204" pitchFamily="34" charset="0"/>
                        </a:rPr>
                        <a:t>ПАВЛОДАР</a:t>
                      </a:r>
                    </a:p>
                  </a:txBody>
                  <a:tcPr marL="9525" marR="9525" marT="9525" marB="0" vert="vert27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3">
                        <a:lumMod val="50000"/>
                        <a:alpha val="10000"/>
                      </a:schemeClr>
                    </a:solidFill>
                  </a:tcPr>
                </a:tc>
                <a:tc>
                  <a:txBody>
                    <a:bodyPr/>
                    <a:lstStyle/>
                    <a:p>
                      <a:pPr marL="72000" algn="l" rtl="0" fontAlgn="ctr"/>
                      <a:r>
                        <a:rPr lang="ru-RU" sz="1100" b="0" i="0" u="none" strike="noStrike" dirty="0">
                          <a:solidFill>
                            <a:srgbClr val="000000"/>
                          </a:solidFill>
                          <a:effectLst/>
                          <a:latin typeface="Arial" panose="020B0604020202020204" pitchFamily="34" charset="0"/>
                        </a:rPr>
                        <a:t>С.-ҚАЗАҚСТАН</a:t>
                      </a:r>
                    </a:p>
                  </a:txBody>
                  <a:tcPr marL="9525" marR="9525" marT="9525" marB="0" vert="vert27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3">
                        <a:lumMod val="50000"/>
                        <a:alpha val="40000"/>
                      </a:schemeClr>
                    </a:solidFill>
                  </a:tcPr>
                </a:tc>
                <a:tc>
                  <a:txBody>
                    <a:bodyPr/>
                    <a:lstStyle/>
                    <a:p>
                      <a:pPr marL="72000" algn="l" rtl="0" fontAlgn="ctr"/>
                      <a:r>
                        <a:rPr lang="ru-RU" sz="1100" b="0" i="0" u="none" strike="noStrike" dirty="0">
                          <a:solidFill>
                            <a:srgbClr val="000000"/>
                          </a:solidFill>
                          <a:effectLst/>
                          <a:latin typeface="Arial" panose="020B0604020202020204" pitchFamily="34" charset="0"/>
                        </a:rPr>
                        <a:t>ТҮРКІСТАН</a:t>
                      </a:r>
                    </a:p>
                  </a:txBody>
                  <a:tcPr marL="9525" marR="9525" marT="9525" marB="0" vert="vert27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3">
                        <a:lumMod val="50000"/>
                        <a:alpha val="10000"/>
                      </a:schemeClr>
                    </a:solidFill>
                  </a:tcPr>
                </a:tc>
                <a:tc>
                  <a:txBody>
                    <a:bodyPr/>
                    <a:lstStyle/>
                    <a:p>
                      <a:pPr marL="72000" algn="l" rtl="0" fontAlgn="ctr"/>
                      <a:r>
                        <a:rPr lang="ru-RU" sz="1100" b="0" i="0" u="none" strike="noStrike" dirty="0">
                          <a:solidFill>
                            <a:srgbClr val="000000"/>
                          </a:solidFill>
                          <a:effectLst/>
                          <a:latin typeface="Arial" panose="020B0604020202020204" pitchFamily="34" charset="0"/>
                        </a:rPr>
                        <a:t>ҰЛЫТАУ</a:t>
                      </a:r>
                    </a:p>
                  </a:txBody>
                  <a:tcPr marL="9525" marR="9525" marT="9525" marB="0" vert="vert27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3">
                        <a:lumMod val="50000"/>
                        <a:alpha val="40000"/>
                      </a:schemeClr>
                    </a:solidFill>
                  </a:tcPr>
                </a:tc>
                <a:tc>
                  <a:txBody>
                    <a:bodyPr/>
                    <a:lstStyle/>
                    <a:p>
                      <a:pPr marL="72000" algn="l" rtl="0" fontAlgn="ctr"/>
                      <a:r>
                        <a:rPr lang="ru-RU" sz="1100" b="0" i="0" u="none" strike="noStrike" dirty="0">
                          <a:solidFill>
                            <a:srgbClr val="000000"/>
                          </a:solidFill>
                          <a:effectLst/>
                          <a:latin typeface="Arial" panose="020B0604020202020204" pitchFamily="34" charset="0"/>
                        </a:rPr>
                        <a:t>Ш.-ҚАЗАҚСТАН</a:t>
                      </a:r>
                    </a:p>
                  </a:txBody>
                  <a:tcPr marL="9525" marR="9525" marT="9525" marB="0" vert="vert27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3">
                        <a:lumMod val="50000"/>
                        <a:alpha val="10000"/>
                      </a:schemeClr>
                    </a:solidFill>
                  </a:tcPr>
                </a:tc>
                <a:tc>
                  <a:txBody>
                    <a:bodyPr/>
                    <a:lstStyle/>
                    <a:p>
                      <a:pPr marL="72000" algn="l" rtl="0" fontAlgn="ctr"/>
                      <a:r>
                        <a:rPr lang="ru-RU" sz="1100" b="0" i="0" u="none" strike="noStrike" dirty="0">
                          <a:solidFill>
                            <a:srgbClr val="000000"/>
                          </a:solidFill>
                          <a:effectLst/>
                          <a:latin typeface="Arial" panose="020B0604020202020204" pitchFamily="34" charset="0"/>
                        </a:rPr>
                        <a:t>АСТАНА Қ.</a:t>
                      </a:r>
                    </a:p>
                  </a:txBody>
                  <a:tcPr marL="9525" marR="9525" marT="9525" marB="0" vert="vert27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3">
                        <a:lumMod val="50000"/>
                        <a:alpha val="40000"/>
                      </a:schemeClr>
                    </a:solidFill>
                  </a:tcPr>
                </a:tc>
                <a:tc>
                  <a:txBody>
                    <a:bodyPr/>
                    <a:lstStyle/>
                    <a:p>
                      <a:pPr marL="72000" algn="l" rtl="0" fontAlgn="ctr"/>
                      <a:r>
                        <a:rPr lang="ru-RU" sz="1100" b="0" i="0" u="none" strike="noStrike" dirty="0">
                          <a:solidFill>
                            <a:srgbClr val="000000"/>
                          </a:solidFill>
                          <a:effectLst/>
                          <a:latin typeface="Arial" panose="020B0604020202020204" pitchFamily="34" charset="0"/>
                        </a:rPr>
                        <a:t>АЛМАТЫ Қ.</a:t>
                      </a:r>
                    </a:p>
                  </a:txBody>
                  <a:tcPr marL="9525" marR="9525" marT="9525" marB="0" vert="vert27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3">
                        <a:lumMod val="50000"/>
                        <a:alpha val="10000"/>
                      </a:schemeClr>
                    </a:solidFill>
                  </a:tcPr>
                </a:tc>
                <a:tc>
                  <a:txBody>
                    <a:bodyPr/>
                    <a:lstStyle/>
                    <a:p>
                      <a:pPr marL="72000" algn="l" rtl="0" fontAlgn="ctr"/>
                      <a:r>
                        <a:rPr lang="ru-RU" sz="1100" b="0" i="0" u="none" strike="noStrike" dirty="0">
                          <a:solidFill>
                            <a:srgbClr val="000000"/>
                          </a:solidFill>
                          <a:effectLst/>
                          <a:latin typeface="Arial" panose="020B0604020202020204" pitchFamily="34" charset="0"/>
                        </a:rPr>
                        <a:t>ШЫМКЕНТ Қ.</a:t>
                      </a:r>
                    </a:p>
                  </a:txBody>
                  <a:tcPr marL="9525" marR="9525" marT="9525" marB="0" vert="vert270" anchor="ctr">
                    <a:lnL w="6350" cap="flat" cmpd="sng" algn="ctr">
                      <a:solidFill>
                        <a:schemeClr val="tx1"/>
                      </a:solidFill>
                      <a:prstDash val="sysDot"/>
                      <a:round/>
                      <a:headEnd type="none" w="med" len="med"/>
                      <a:tailEnd type="none" w="med" len="med"/>
                    </a:lnL>
                    <a:lnR w="762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3">
                        <a:lumMod val="50000"/>
                        <a:alpha val="40000"/>
                      </a:schemeClr>
                    </a:solidFill>
                  </a:tcPr>
                </a:tc>
                <a:extLst>
                  <a:ext uri="{0D108BD9-81ED-4DB2-BD59-A6C34878D82A}">
                    <a16:rowId xmlns:a16="http://schemas.microsoft.com/office/drawing/2014/main" val="3662915522"/>
                  </a:ext>
                </a:extLst>
              </a:tr>
              <a:tr h="1548000">
                <a:tc>
                  <a:txBody>
                    <a:bodyPr/>
                    <a:lstStyle/>
                    <a:p>
                      <a:pPr marL="0" marR="0" lvl="0" indent="0" algn="l" defTabSz="685800" rtl="0" eaLnBrk="1" fontAlgn="auto" latinLnBrk="0" hangingPunct="1">
                        <a:lnSpc>
                          <a:spcPct val="107000"/>
                        </a:lnSpc>
                        <a:spcBef>
                          <a:spcPts val="0"/>
                        </a:spcBef>
                        <a:spcAft>
                          <a:spcPts val="0"/>
                        </a:spcAft>
                        <a:buClrTx/>
                        <a:buSzTx/>
                        <a:buFontTx/>
                        <a:buNone/>
                        <a:tabLst/>
                        <a:defRPr/>
                      </a:pPr>
                      <a:r>
                        <a:rPr kumimoji="0" lang="ru-RU" sz="1200" b="1" i="0" u="none" strike="noStrike" kern="1200" cap="none" spc="0" normalizeH="0" baseline="0" noProof="0" dirty="0">
                          <a:ln>
                            <a:noFill/>
                          </a:ln>
                          <a:solidFill>
                            <a:srgbClr val="000000"/>
                          </a:solidFill>
                          <a:effectLst/>
                          <a:uLnTx/>
                          <a:uFillTx/>
                          <a:latin typeface="Arial" panose="020B0604020202020204" pitchFamily="34" charset="0"/>
                          <a:ea typeface="Calibri" panose="020F0502020204030204" pitchFamily="34" charset="0"/>
                          <a:cs typeface="Arial" panose="020B0604020202020204" pitchFamily="34" charset="0"/>
                        </a:rPr>
                        <a:t>БАРЛЫҒЫ</a:t>
                      </a:r>
                      <a:endParaRPr kumimoji="0" lang="ru-RU" sz="1200" b="1" i="0" u="none" strike="noStrike" kern="1200" cap="none" spc="0" normalizeH="0" baseline="0" noProof="0" dirty="0">
                        <a:ln>
                          <a:noFill/>
                        </a:ln>
                        <a:solidFill>
                          <a:prstClr val="black"/>
                        </a:solidFill>
                        <a:effectLst/>
                        <a:uLnTx/>
                        <a:uFillTx/>
                        <a:latin typeface="Arial" panose="020B0604020202020204" pitchFamily="34" charset="0"/>
                        <a:ea typeface="Calibri" panose="020F0502020204030204" pitchFamily="34" charset="0"/>
                        <a:cs typeface="Arial" panose="020B0604020202020204" pitchFamily="34" charset="0"/>
                      </a:endParaRPr>
                    </a:p>
                  </a:txBody>
                  <a:tcPr marT="18000" marB="36000" anchor="b">
                    <a:lnL w="76200" cap="flat" cmpd="sng" algn="ctr">
                      <a:noFill/>
                      <a:prstDash val="solid"/>
                      <a:round/>
                      <a:headEnd type="none" w="med" len="med"/>
                      <a:tailEnd type="none" w="med" len="med"/>
                    </a:lnL>
                    <a:lnR w="6350" cap="flat" cmpd="sng" algn="ctr">
                      <a:solidFill>
                        <a:schemeClr val="tx1"/>
                      </a:solidFill>
                      <a:prstDash val="sysDot"/>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accent3">
                        <a:lumMod val="50000"/>
                        <a:alpha val="10000"/>
                      </a:schemeClr>
                    </a:solidFill>
                  </a:tcPr>
                </a:tc>
                <a:tc>
                  <a:txBody>
                    <a:bodyPr/>
                    <a:lstStyle/>
                    <a:p>
                      <a:pPr algn="ctr" fontAlgn="b"/>
                      <a:r>
                        <a:rPr lang="ru-KZ" sz="1000" b="1" i="0" u="none" strike="noStrike" cap="none" dirty="0">
                          <a:solidFill>
                            <a:srgbClr val="000000"/>
                          </a:solidFill>
                          <a:effectLst/>
                          <a:latin typeface="Arial Narrow" panose="020B0606020202030204" pitchFamily="34" charset="0"/>
                          <a:ea typeface="+mn-ea"/>
                          <a:cs typeface="+mn-cs"/>
                          <a:sym typeface="Arial"/>
                        </a:rPr>
                        <a:t>21 760</a:t>
                      </a:r>
                    </a:p>
                  </a:txBody>
                  <a:tcPr marL="9525" marR="9525" marT="0" marB="36000" anchor="b">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3">
                        <a:lumMod val="50000"/>
                        <a:alpha val="10000"/>
                      </a:schemeClr>
                    </a:solidFill>
                  </a:tcPr>
                </a:tc>
                <a:tc>
                  <a:txBody>
                    <a:bodyPr/>
                    <a:lstStyle/>
                    <a:p>
                      <a:pPr algn="ctr" fontAlgn="b"/>
                      <a:r>
                        <a:rPr lang="ru-KZ" sz="1000" b="1" i="0" u="none" strike="noStrike" cap="none" dirty="0">
                          <a:solidFill>
                            <a:srgbClr val="000000"/>
                          </a:solidFill>
                          <a:effectLst/>
                          <a:latin typeface="Arial Narrow" panose="020B0606020202030204" pitchFamily="34" charset="0"/>
                          <a:ea typeface="+mn-ea"/>
                          <a:cs typeface="+mn-cs"/>
                          <a:sym typeface="Arial"/>
                        </a:rPr>
                        <a:t>38 947</a:t>
                      </a:r>
                    </a:p>
                  </a:txBody>
                  <a:tcPr marL="9525" marR="9525" marT="0" marB="36000" anchor="b">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3">
                        <a:lumMod val="50000"/>
                        <a:alpha val="40000"/>
                      </a:schemeClr>
                    </a:solidFill>
                  </a:tcPr>
                </a:tc>
                <a:tc>
                  <a:txBody>
                    <a:bodyPr/>
                    <a:lstStyle/>
                    <a:p>
                      <a:pPr algn="ctr" fontAlgn="b"/>
                      <a:r>
                        <a:rPr lang="ru-KZ" sz="1000" b="1" i="0" u="none" strike="noStrike" cap="none" dirty="0">
                          <a:solidFill>
                            <a:srgbClr val="000000"/>
                          </a:solidFill>
                          <a:effectLst/>
                          <a:latin typeface="Arial Narrow" panose="020B0606020202030204" pitchFamily="34" charset="0"/>
                          <a:ea typeface="+mn-ea"/>
                          <a:cs typeface="+mn-cs"/>
                          <a:sym typeface="Arial"/>
                        </a:rPr>
                        <a:t>63 884</a:t>
                      </a:r>
                    </a:p>
                  </a:txBody>
                  <a:tcPr marL="9525" marR="9525" marT="0" marB="36000" anchor="b">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3">
                        <a:lumMod val="50000"/>
                        <a:alpha val="10000"/>
                      </a:schemeClr>
                    </a:solidFill>
                  </a:tcPr>
                </a:tc>
                <a:tc>
                  <a:txBody>
                    <a:bodyPr/>
                    <a:lstStyle/>
                    <a:p>
                      <a:pPr algn="ctr" fontAlgn="b"/>
                      <a:r>
                        <a:rPr lang="ru-KZ" sz="1000" b="1" i="0" u="none" strike="noStrike" cap="none" dirty="0">
                          <a:solidFill>
                            <a:srgbClr val="000000"/>
                          </a:solidFill>
                          <a:effectLst/>
                          <a:latin typeface="Arial Narrow" panose="020B0606020202030204" pitchFamily="34" charset="0"/>
                          <a:ea typeface="+mn-ea"/>
                          <a:cs typeface="+mn-cs"/>
                          <a:sym typeface="Arial"/>
                        </a:rPr>
                        <a:t>36 846</a:t>
                      </a:r>
                    </a:p>
                  </a:txBody>
                  <a:tcPr marL="9525" marR="9525" marT="0" marB="36000" anchor="b">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3">
                        <a:lumMod val="50000"/>
                        <a:alpha val="40000"/>
                      </a:schemeClr>
                    </a:solidFill>
                  </a:tcPr>
                </a:tc>
                <a:tc>
                  <a:txBody>
                    <a:bodyPr/>
                    <a:lstStyle/>
                    <a:p>
                      <a:pPr algn="ctr" fontAlgn="b"/>
                      <a:r>
                        <a:rPr lang="ru-KZ" sz="1000" b="1" i="0" u="none" strike="noStrike" cap="none" dirty="0">
                          <a:solidFill>
                            <a:srgbClr val="000000"/>
                          </a:solidFill>
                          <a:effectLst/>
                          <a:latin typeface="Arial Narrow" panose="020B0606020202030204" pitchFamily="34" charset="0"/>
                          <a:ea typeface="+mn-ea"/>
                          <a:cs typeface="+mn-cs"/>
                          <a:sym typeface="Arial"/>
                        </a:rPr>
                        <a:t>44 351</a:t>
                      </a:r>
                    </a:p>
                  </a:txBody>
                  <a:tcPr marL="9525" marR="9525" marT="0" marB="36000" anchor="b">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3">
                        <a:lumMod val="50000"/>
                        <a:alpha val="10000"/>
                      </a:schemeClr>
                    </a:solidFill>
                  </a:tcPr>
                </a:tc>
                <a:tc>
                  <a:txBody>
                    <a:bodyPr/>
                    <a:lstStyle/>
                    <a:p>
                      <a:pPr algn="ctr" fontAlgn="b"/>
                      <a:r>
                        <a:rPr lang="ru-KZ" sz="1000" b="1" i="0" u="none" strike="noStrike" cap="none" dirty="0">
                          <a:solidFill>
                            <a:srgbClr val="000000"/>
                          </a:solidFill>
                          <a:effectLst/>
                          <a:latin typeface="Arial Narrow" panose="020B0606020202030204" pitchFamily="34" charset="0"/>
                          <a:ea typeface="+mn-ea"/>
                          <a:cs typeface="+mn-cs"/>
                          <a:sym typeface="Arial"/>
                        </a:rPr>
                        <a:t>49 519</a:t>
                      </a:r>
                    </a:p>
                  </a:txBody>
                  <a:tcPr marL="9525" marR="9525" marT="0" marB="36000" anchor="b">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3">
                        <a:lumMod val="50000"/>
                        <a:alpha val="40000"/>
                      </a:schemeClr>
                    </a:solidFill>
                  </a:tcPr>
                </a:tc>
                <a:tc>
                  <a:txBody>
                    <a:bodyPr/>
                    <a:lstStyle/>
                    <a:p>
                      <a:pPr algn="ctr" fontAlgn="b"/>
                      <a:r>
                        <a:rPr lang="ru-KZ" sz="1000" b="1" i="0" u="none" strike="noStrike" cap="none" dirty="0">
                          <a:solidFill>
                            <a:srgbClr val="000000"/>
                          </a:solidFill>
                          <a:effectLst/>
                          <a:latin typeface="Arial Narrow" panose="020B0606020202030204" pitchFamily="34" charset="0"/>
                          <a:ea typeface="+mn-ea"/>
                          <a:cs typeface="+mn-cs"/>
                          <a:sym typeface="Arial"/>
                        </a:rPr>
                        <a:t>60 826</a:t>
                      </a:r>
                    </a:p>
                  </a:txBody>
                  <a:tcPr marL="9525" marR="9525" marT="0" marB="36000" anchor="b">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3">
                        <a:lumMod val="50000"/>
                        <a:alpha val="10000"/>
                      </a:schemeClr>
                    </a:solidFill>
                  </a:tcPr>
                </a:tc>
                <a:tc>
                  <a:txBody>
                    <a:bodyPr/>
                    <a:lstStyle/>
                    <a:p>
                      <a:pPr algn="ctr" fontAlgn="b"/>
                      <a:r>
                        <a:rPr lang="ru-KZ" sz="1000" b="1" i="0" u="none" strike="noStrike" cap="none" dirty="0">
                          <a:solidFill>
                            <a:srgbClr val="000000"/>
                          </a:solidFill>
                          <a:effectLst/>
                          <a:latin typeface="Arial Narrow" panose="020B0606020202030204" pitchFamily="34" charset="0"/>
                          <a:ea typeface="+mn-ea"/>
                          <a:cs typeface="+mn-cs"/>
                          <a:sym typeface="Arial"/>
                        </a:rPr>
                        <a:t>30 664</a:t>
                      </a:r>
                    </a:p>
                  </a:txBody>
                  <a:tcPr marL="9525" marR="9525" marT="0" marB="36000" anchor="b">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3">
                        <a:lumMod val="50000"/>
                        <a:alpha val="40000"/>
                      </a:schemeClr>
                    </a:solidFill>
                  </a:tcPr>
                </a:tc>
                <a:tc>
                  <a:txBody>
                    <a:bodyPr/>
                    <a:lstStyle/>
                    <a:p>
                      <a:pPr algn="ctr" fontAlgn="b"/>
                      <a:r>
                        <a:rPr lang="ru-KZ" sz="1000" b="1" i="0" u="none" strike="noStrike" cap="none" dirty="0">
                          <a:solidFill>
                            <a:srgbClr val="000000"/>
                          </a:solidFill>
                          <a:effectLst/>
                          <a:latin typeface="Arial Narrow" panose="020B0606020202030204" pitchFamily="34" charset="0"/>
                          <a:ea typeface="+mn-ea"/>
                          <a:cs typeface="+mn-cs"/>
                          <a:sym typeface="Arial"/>
                        </a:rPr>
                        <a:t>89 076</a:t>
                      </a:r>
                    </a:p>
                  </a:txBody>
                  <a:tcPr marL="9525" marR="9525" marT="0" marB="36000" anchor="b">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3">
                        <a:lumMod val="50000"/>
                        <a:alpha val="10000"/>
                      </a:schemeClr>
                    </a:solidFill>
                  </a:tcPr>
                </a:tc>
                <a:tc>
                  <a:txBody>
                    <a:bodyPr/>
                    <a:lstStyle/>
                    <a:p>
                      <a:pPr algn="ctr" fontAlgn="b"/>
                      <a:r>
                        <a:rPr lang="ru-KZ" sz="1000" b="1" i="0" u="none" strike="noStrike" cap="none" dirty="0">
                          <a:solidFill>
                            <a:srgbClr val="000000"/>
                          </a:solidFill>
                          <a:effectLst/>
                          <a:latin typeface="Arial Narrow" panose="020B0606020202030204" pitchFamily="34" charset="0"/>
                          <a:ea typeface="+mn-ea"/>
                          <a:cs typeface="+mn-cs"/>
                          <a:sym typeface="Arial"/>
                        </a:rPr>
                        <a:t>117 977</a:t>
                      </a:r>
                    </a:p>
                  </a:txBody>
                  <a:tcPr marL="9525" marR="9525" marT="0" marB="36000" anchor="b">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3">
                        <a:lumMod val="50000"/>
                        <a:alpha val="40000"/>
                      </a:schemeClr>
                    </a:solidFill>
                  </a:tcPr>
                </a:tc>
                <a:tc>
                  <a:txBody>
                    <a:bodyPr/>
                    <a:lstStyle/>
                    <a:p>
                      <a:pPr algn="ctr" fontAlgn="b"/>
                      <a:r>
                        <a:rPr lang="ru-KZ" sz="1000" b="1" i="0" u="none" strike="noStrike" cap="none" dirty="0">
                          <a:solidFill>
                            <a:srgbClr val="000000"/>
                          </a:solidFill>
                          <a:effectLst/>
                          <a:latin typeface="Arial Narrow" panose="020B0606020202030204" pitchFamily="34" charset="0"/>
                          <a:ea typeface="+mn-ea"/>
                          <a:cs typeface="+mn-cs"/>
                          <a:sym typeface="Arial"/>
                        </a:rPr>
                        <a:t>34 157</a:t>
                      </a:r>
                    </a:p>
                  </a:txBody>
                  <a:tcPr marL="9525" marR="9525" marT="0" marB="36000" anchor="b">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3">
                        <a:lumMod val="50000"/>
                        <a:alpha val="10000"/>
                      </a:schemeClr>
                    </a:solidFill>
                  </a:tcPr>
                </a:tc>
                <a:tc>
                  <a:txBody>
                    <a:bodyPr/>
                    <a:lstStyle/>
                    <a:p>
                      <a:pPr algn="ctr" fontAlgn="b"/>
                      <a:r>
                        <a:rPr lang="ru-KZ" sz="1000" b="1" i="0" u="none" strike="noStrike" cap="none" dirty="0">
                          <a:solidFill>
                            <a:srgbClr val="000000"/>
                          </a:solidFill>
                          <a:effectLst/>
                          <a:latin typeface="Arial Narrow" panose="020B0606020202030204" pitchFamily="34" charset="0"/>
                          <a:ea typeface="+mn-ea"/>
                          <a:cs typeface="+mn-cs"/>
                          <a:sym typeface="Arial"/>
                        </a:rPr>
                        <a:t>30 079</a:t>
                      </a:r>
                    </a:p>
                  </a:txBody>
                  <a:tcPr marL="9525" marR="9525" marT="0" marB="36000" anchor="b">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3">
                        <a:lumMod val="50000"/>
                        <a:alpha val="40000"/>
                      </a:schemeClr>
                    </a:solidFill>
                  </a:tcPr>
                </a:tc>
                <a:tc>
                  <a:txBody>
                    <a:bodyPr/>
                    <a:lstStyle/>
                    <a:p>
                      <a:pPr algn="ctr" fontAlgn="b"/>
                      <a:r>
                        <a:rPr lang="ru-KZ" sz="1000" b="1" i="0" u="none" strike="noStrike" cap="none" dirty="0">
                          <a:solidFill>
                            <a:srgbClr val="000000"/>
                          </a:solidFill>
                          <a:effectLst/>
                          <a:latin typeface="Arial Narrow" panose="020B0606020202030204" pitchFamily="34" charset="0"/>
                          <a:ea typeface="+mn-ea"/>
                          <a:cs typeface="+mn-cs"/>
                          <a:sym typeface="Arial"/>
                        </a:rPr>
                        <a:t>68 813</a:t>
                      </a:r>
                    </a:p>
                  </a:txBody>
                  <a:tcPr marL="9525" marR="9525" marT="0" marB="36000" anchor="b">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3">
                        <a:lumMod val="50000"/>
                        <a:alpha val="10000"/>
                      </a:schemeClr>
                    </a:solidFill>
                  </a:tcPr>
                </a:tc>
                <a:tc>
                  <a:txBody>
                    <a:bodyPr/>
                    <a:lstStyle/>
                    <a:p>
                      <a:pPr algn="ctr" fontAlgn="b"/>
                      <a:r>
                        <a:rPr lang="ru-KZ" sz="1000" b="1" i="0" u="none" strike="noStrike" cap="none" dirty="0">
                          <a:solidFill>
                            <a:srgbClr val="000000"/>
                          </a:solidFill>
                          <a:effectLst/>
                          <a:latin typeface="Arial Narrow" panose="020B0606020202030204" pitchFamily="34" charset="0"/>
                          <a:ea typeface="+mn-ea"/>
                          <a:cs typeface="+mn-cs"/>
                          <a:sym typeface="Arial"/>
                        </a:rPr>
                        <a:t>35 634</a:t>
                      </a:r>
                    </a:p>
                  </a:txBody>
                  <a:tcPr marL="9525" marR="9525" marT="0" marB="36000" anchor="b">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3">
                        <a:lumMod val="50000"/>
                        <a:alpha val="40000"/>
                      </a:schemeClr>
                    </a:solidFill>
                  </a:tcPr>
                </a:tc>
                <a:tc>
                  <a:txBody>
                    <a:bodyPr/>
                    <a:lstStyle/>
                    <a:p>
                      <a:pPr algn="ctr" fontAlgn="b"/>
                      <a:r>
                        <a:rPr lang="ru-KZ" sz="1000" b="1" i="0" u="none" strike="noStrike" cap="none" dirty="0">
                          <a:solidFill>
                            <a:srgbClr val="000000"/>
                          </a:solidFill>
                          <a:effectLst/>
                          <a:latin typeface="Arial Narrow" panose="020B0606020202030204" pitchFamily="34" charset="0"/>
                          <a:ea typeface="+mn-ea"/>
                          <a:cs typeface="+mn-cs"/>
                          <a:sym typeface="Arial"/>
                        </a:rPr>
                        <a:t>66 000</a:t>
                      </a:r>
                    </a:p>
                  </a:txBody>
                  <a:tcPr marL="9525" marR="9525" marT="0" marB="36000" anchor="b">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3">
                        <a:lumMod val="50000"/>
                        <a:alpha val="10000"/>
                      </a:schemeClr>
                    </a:solidFill>
                  </a:tcPr>
                </a:tc>
                <a:tc>
                  <a:txBody>
                    <a:bodyPr/>
                    <a:lstStyle/>
                    <a:p>
                      <a:pPr algn="ctr" fontAlgn="b"/>
                      <a:r>
                        <a:rPr lang="ru-KZ" sz="1000" b="1" i="0" u="none" strike="noStrike" cap="none" dirty="0">
                          <a:solidFill>
                            <a:srgbClr val="000000"/>
                          </a:solidFill>
                          <a:effectLst/>
                          <a:latin typeface="Arial Narrow" panose="020B0606020202030204" pitchFamily="34" charset="0"/>
                          <a:ea typeface="+mn-ea"/>
                          <a:cs typeface="+mn-cs"/>
                          <a:sym typeface="Arial"/>
                        </a:rPr>
                        <a:t>16 563</a:t>
                      </a:r>
                    </a:p>
                  </a:txBody>
                  <a:tcPr marL="9525" marR="9525" marT="0" marB="36000" anchor="b">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3">
                        <a:lumMod val="50000"/>
                        <a:alpha val="40000"/>
                      </a:schemeClr>
                    </a:solidFill>
                  </a:tcPr>
                </a:tc>
                <a:tc>
                  <a:txBody>
                    <a:bodyPr/>
                    <a:lstStyle/>
                    <a:p>
                      <a:pPr algn="ctr" fontAlgn="b"/>
                      <a:r>
                        <a:rPr lang="ru-KZ" sz="1000" b="1" i="0" u="none" strike="noStrike" cap="none" dirty="0">
                          <a:solidFill>
                            <a:srgbClr val="000000"/>
                          </a:solidFill>
                          <a:effectLst/>
                          <a:latin typeface="Arial Narrow" panose="020B0606020202030204" pitchFamily="34" charset="0"/>
                          <a:ea typeface="+mn-ea"/>
                          <a:cs typeface="+mn-cs"/>
                          <a:sym typeface="Arial"/>
                        </a:rPr>
                        <a:t>61 417</a:t>
                      </a:r>
                    </a:p>
                  </a:txBody>
                  <a:tcPr marL="9525" marR="9525" marT="0" marB="36000" anchor="b">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3">
                        <a:lumMod val="50000"/>
                        <a:alpha val="10000"/>
                      </a:schemeClr>
                    </a:solidFill>
                  </a:tcPr>
                </a:tc>
                <a:tc>
                  <a:txBody>
                    <a:bodyPr/>
                    <a:lstStyle/>
                    <a:p>
                      <a:pPr algn="ctr" fontAlgn="b"/>
                      <a:r>
                        <a:rPr lang="ru-KZ" sz="1000" b="1" i="0" u="none" strike="noStrike" cap="none" dirty="0">
                          <a:solidFill>
                            <a:srgbClr val="000000"/>
                          </a:solidFill>
                          <a:effectLst/>
                          <a:latin typeface="Arial Narrow" panose="020B0606020202030204" pitchFamily="34" charset="0"/>
                          <a:ea typeface="+mn-ea"/>
                          <a:cs typeface="+mn-cs"/>
                          <a:sym typeface="Arial"/>
                        </a:rPr>
                        <a:t>122 879</a:t>
                      </a:r>
                    </a:p>
                  </a:txBody>
                  <a:tcPr marL="9525" marR="9525" marT="0" marB="36000" anchor="b">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3">
                        <a:lumMod val="50000"/>
                        <a:alpha val="40000"/>
                      </a:schemeClr>
                    </a:solidFill>
                  </a:tcPr>
                </a:tc>
                <a:tc>
                  <a:txBody>
                    <a:bodyPr/>
                    <a:lstStyle/>
                    <a:p>
                      <a:pPr algn="ctr" fontAlgn="b"/>
                      <a:r>
                        <a:rPr lang="ru-KZ" sz="1000" b="1" i="0" u="none" strike="noStrike" cap="none" dirty="0">
                          <a:solidFill>
                            <a:srgbClr val="000000"/>
                          </a:solidFill>
                          <a:effectLst/>
                          <a:latin typeface="Arial Narrow" panose="020B0606020202030204" pitchFamily="34" charset="0"/>
                          <a:ea typeface="+mn-ea"/>
                          <a:cs typeface="+mn-cs"/>
                          <a:sym typeface="Arial"/>
                        </a:rPr>
                        <a:t>141 258</a:t>
                      </a:r>
                    </a:p>
                  </a:txBody>
                  <a:tcPr marL="9525" marR="9525" marT="0" marB="36000" anchor="b">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3">
                        <a:lumMod val="50000"/>
                        <a:alpha val="10000"/>
                      </a:schemeClr>
                    </a:solidFill>
                  </a:tcPr>
                </a:tc>
                <a:tc>
                  <a:txBody>
                    <a:bodyPr/>
                    <a:lstStyle/>
                    <a:p>
                      <a:pPr algn="ctr" fontAlgn="b"/>
                      <a:r>
                        <a:rPr lang="ru-KZ" sz="1000" b="1" i="0" u="none" strike="noStrike" cap="none" dirty="0">
                          <a:solidFill>
                            <a:srgbClr val="000000"/>
                          </a:solidFill>
                          <a:effectLst/>
                          <a:latin typeface="Arial Narrow" panose="020B0606020202030204" pitchFamily="34" charset="0"/>
                          <a:ea typeface="+mn-ea"/>
                          <a:cs typeface="+mn-cs"/>
                          <a:sym typeface="Arial"/>
                        </a:rPr>
                        <a:t>33 869</a:t>
                      </a:r>
                    </a:p>
                  </a:txBody>
                  <a:tcPr marL="9525" marR="9525" marT="0" marB="36000" anchor="b">
                    <a:lnL w="6350" cap="flat" cmpd="sng" algn="ctr">
                      <a:solidFill>
                        <a:schemeClr val="tx1"/>
                      </a:solidFill>
                      <a:prstDash val="sysDot"/>
                      <a:round/>
                      <a:headEnd type="none" w="med" len="med"/>
                      <a:tailEnd type="none" w="med" len="med"/>
                    </a:lnL>
                    <a:lnR w="762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3">
                        <a:lumMod val="50000"/>
                        <a:alpha val="40000"/>
                      </a:schemeClr>
                    </a:solidFill>
                  </a:tcPr>
                </a:tc>
                <a:extLst>
                  <a:ext uri="{0D108BD9-81ED-4DB2-BD59-A6C34878D82A}">
                    <a16:rowId xmlns:a16="http://schemas.microsoft.com/office/drawing/2014/main" val="1602871338"/>
                  </a:ext>
                </a:extLst>
              </a:tr>
              <a:tr h="288000">
                <a:tc>
                  <a:txBody>
                    <a:bodyPr/>
                    <a:lstStyle/>
                    <a:p>
                      <a:pPr marL="72000" algn="l" fontAlgn="b"/>
                      <a:r>
                        <a:rPr lang="ru-RU" sz="700" b="0" i="0" u="none" strike="noStrike" cap="none" dirty="0">
                          <a:solidFill>
                            <a:srgbClr val="000000"/>
                          </a:solidFill>
                          <a:effectLst/>
                          <a:latin typeface="Arial" panose="020B0604020202020204" pitchFamily="34" charset="0"/>
                          <a:ea typeface="Calibri" panose="020F0502020204030204" pitchFamily="34" charset="0"/>
                          <a:cs typeface="Arial" panose="020B0604020202020204" pitchFamily="34" charset="0"/>
                          <a:sym typeface="Arial"/>
                        </a:rPr>
                        <a:t>БАСШЫЛАР ЖӘНЕ МЕМЛЕКЕТТІК ҚЫЗМЕТШІЛЕР</a:t>
                      </a:r>
                    </a:p>
                  </a:txBody>
                  <a:tcPr marL="9525" marR="9525" marT="9525" marB="0" anchor="ctr">
                    <a:lnL w="76200" cap="flat" cmpd="sng" algn="ctr">
                      <a:noFill/>
                      <a:prstDash val="solid"/>
                      <a:round/>
                      <a:headEnd type="none" w="med" len="med"/>
                      <a:tailEnd type="none" w="med" len="med"/>
                    </a:lnL>
                    <a:lnR w="6350" cap="flat" cmpd="sng" algn="ctr">
                      <a:solidFill>
                        <a:schemeClr val="tx1"/>
                      </a:solidFill>
                      <a:prstDash val="sysDot"/>
                      <a:round/>
                      <a:headEnd type="none" w="med" len="med"/>
                      <a:tailEnd type="none" w="med" len="med"/>
                    </a:lnR>
                    <a:lnT w="12700" cap="flat" cmpd="sng" algn="ctr">
                      <a:solidFill>
                        <a:schemeClr val="tx1"/>
                      </a:solidFill>
                      <a:prstDash val="solid"/>
                      <a:round/>
                      <a:headEnd type="none" w="med" len="med"/>
                      <a:tailEnd type="none" w="med" len="med"/>
                    </a:lnT>
                    <a:lnB w="6350" cap="flat" cmpd="sng" algn="ctr">
                      <a:solidFill>
                        <a:schemeClr val="tx1"/>
                      </a:solidFill>
                      <a:prstDash val="sysDot"/>
                      <a:round/>
                      <a:headEnd type="none" w="med" len="med"/>
                      <a:tailEnd type="none" w="med" len="med"/>
                    </a:lnB>
                    <a:solidFill>
                      <a:schemeClr val="accent3">
                        <a:lumMod val="50000"/>
                        <a:alpha val="20000"/>
                      </a:schemeClr>
                    </a:solidFill>
                  </a:tcPr>
                </a:tc>
                <a:tc>
                  <a:txBody>
                    <a:bodyPr/>
                    <a:lstStyle/>
                    <a:p>
                      <a:pPr algn="ctr" fontAlgn="b"/>
                      <a:r>
                        <a:rPr lang="ru-KZ" sz="900" b="0" i="0" u="none" strike="noStrike" cap="none" dirty="0">
                          <a:solidFill>
                            <a:srgbClr val="000000"/>
                          </a:solidFill>
                          <a:effectLst/>
                          <a:latin typeface="Arial Narrow" panose="020B0606020202030204" pitchFamily="34" charset="0"/>
                          <a:ea typeface="+mn-ea"/>
                          <a:cs typeface="+mn-cs"/>
                          <a:sym typeface="Arial"/>
                        </a:rPr>
                        <a:t>888</a:t>
                      </a:r>
                    </a:p>
                  </a:txBody>
                  <a:tcPr marL="9525" marR="9525" marT="0"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12700" cap="flat" cmpd="sng" algn="ctr">
                      <a:solidFill>
                        <a:schemeClr val="tx1"/>
                      </a:solidFill>
                      <a:prstDash val="solid"/>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solidFill>
                      <a:schemeClr val="accent3">
                        <a:lumMod val="50000"/>
                        <a:alpha val="20000"/>
                      </a:schemeClr>
                    </a:solidFill>
                  </a:tcPr>
                </a:tc>
                <a:tc>
                  <a:txBody>
                    <a:bodyPr/>
                    <a:lstStyle/>
                    <a:p>
                      <a:pPr algn="ctr" fontAlgn="b"/>
                      <a:r>
                        <a:rPr lang="ru-KZ" sz="900" b="0" i="0" u="none" strike="noStrike" cap="none" dirty="0">
                          <a:solidFill>
                            <a:srgbClr val="000000"/>
                          </a:solidFill>
                          <a:effectLst/>
                          <a:latin typeface="Arial Narrow" panose="020B0606020202030204" pitchFamily="34" charset="0"/>
                          <a:ea typeface="+mn-ea"/>
                          <a:cs typeface="+mn-cs"/>
                          <a:sym typeface="Arial"/>
                        </a:rPr>
                        <a:t>2 417</a:t>
                      </a:r>
                    </a:p>
                  </a:txBody>
                  <a:tcPr marL="9525" marR="9525" marT="0"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12700" cap="flat" cmpd="sng" algn="ctr">
                      <a:solidFill>
                        <a:schemeClr val="tx1"/>
                      </a:solidFill>
                      <a:prstDash val="solid"/>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solidFill>
                      <a:schemeClr val="accent3">
                        <a:lumMod val="50000"/>
                        <a:alpha val="20000"/>
                      </a:schemeClr>
                    </a:solidFill>
                  </a:tcPr>
                </a:tc>
                <a:tc>
                  <a:txBody>
                    <a:bodyPr/>
                    <a:lstStyle/>
                    <a:p>
                      <a:pPr algn="ctr" fontAlgn="b"/>
                      <a:r>
                        <a:rPr lang="ru-KZ" sz="900" b="0" i="0" u="none" strike="noStrike" cap="none" dirty="0">
                          <a:solidFill>
                            <a:srgbClr val="000000"/>
                          </a:solidFill>
                          <a:effectLst/>
                          <a:latin typeface="Arial Narrow" panose="020B0606020202030204" pitchFamily="34" charset="0"/>
                          <a:ea typeface="+mn-ea"/>
                          <a:cs typeface="+mn-cs"/>
                          <a:sym typeface="Arial"/>
                        </a:rPr>
                        <a:t>1 512</a:t>
                      </a:r>
                    </a:p>
                  </a:txBody>
                  <a:tcPr marL="9525" marR="9525" marT="0"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12700" cap="flat" cmpd="sng" algn="ctr">
                      <a:solidFill>
                        <a:schemeClr val="tx1"/>
                      </a:solidFill>
                      <a:prstDash val="solid"/>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solidFill>
                      <a:schemeClr val="accent3">
                        <a:lumMod val="50000"/>
                        <a:alpha val="20000"/>
                      </a:schemeClr>
                    </a:solidFill>
                  </a:tcPr>
                </a:tc>
                <a:tc>
                  <a:txBody>
                    <a:bodyPr/>
                    <a:lstStyle/>
                    <a:p>
                      <a:pPr algn="ctr" fontAlgn="b"/>
                      <a:r>
                        <a:rPr lang="ru-KZ" sz="900" b="0" i="0" u="none" strike="noStrike" cap="none">
                          <a:solidFill>
                            <a:srgbClr val="000000"/>
                          </a:solidFill>
                          <a:effectLst/>
                          <a:latin typeface="Arial Narrow" panose="020B0606020202030204" pitchFamily="34" charset="0"/>
                          <a:ea typeface="+mn-ea"/>
                          <a:cs typeface="+mn-cs"/>
                          <a:sym typeface="Arial"/>
                        </a:rPr>
                        <a:t>1 266</a:t>
                      </a:r>
                    </a:p>
                  </a:txBody>
                  <a:tcPr marL="9525" marR="9525" marT="0"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12700" cap="flat" cmpd="sng" algn="ctr">
                      <a:solidFill>
                        <a:schemeClr val="tx1"/>
                      </a:solidFill>
                      <a:prstDash val="solid"/>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solidFill>
                      <a:schemeClr val="accent3">
                        <a:lumMod val="50000"/>
                        <a:alpha val="20000"/>
                      </a:schemeClr>
                    </a:solidFill>
                  </a:tcPr>
                </a:tc>
                <a:tc>
                  <a:txBody>
                    <a:bodyPr/>
                    <a:lstStyle/>
                    <a:p>
                      <a:pPr algn="ctr" fontAlgn="b"/>
                      <a:r>
                        <a:rPr lang="ru-KZ" sz="900" b="0" i="0" u="none" strike="noStrike" cap="none">
                          <a:solidFill>
                            <a:srgbClr val="000000"/>
                          </a:solidFill>
                          <a:effectLst/>
                          <a:latin typeface="Arial Narrow" panose="020B0606020202030204" pitchFamily="34" charset="0"/>
                          <a:ea typeface="+mn-ea"/>
                          <a:cs typeface="+mn-cs"/>
                          <a:sym typeface="Arial"/>
                        </a:rPr>
                        <a:t>2 168</a:t>
                      </a:r>
                    </a:p>
                  </a:txBody>
                  <a:tcPr marL="9525" marR="9525" marT="0"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12700" cap="flat" cmpd="sng" algn="ctr">
                      <a:solidFill>
                        <a:schemeClr val="tx1"/>
                      </a:solidFill>
                      <a:prstDash val="solid"/>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solidFill>
                      <a:schemeClr val="accent3">
                        <a:lumMod val="50000"/>
                        <a:alpha val="20000"/>
                      </a:schemeClr>
                    </a:solidFill>
                  </a:tcPr>
                </a:tc>
                <a:tc>
                  <a:txBody>
                    <a:bodyPr/>
                    <a:lstStyle/>
                    <a:p>
                      <a:pPr algn="ctr" fontAlgn="b"/>
                      <a:r>
                        <a:rPr lang="ru-KZ" sz="900" b="0" i="0" u="none" strike="noStrike" cap="none">
                          <a:solidFill>
                            <a:srgbClr val="000000"/>
                          </a:solidFill>
                          <a:effectLst/>
                          <a:latin typeface="Arial Narrow" panose="020B0606020202030204" pitchFamily="34" charset="0"/>
                          <a:ea typeface="+mn-ea"/>
                          <a:cs typeface="+mn-cs"/>
                          <a:sym typeface="Arial"/>
                        </a:rPr>
                        <a:t>2 062</a:t>
                      </a:r>
                    </a:p>
                  </a:txBody>
                  <a:tcPr marL="9525" marR="9525" marT="0"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12700" cap="flat" cmpd="sng" algn="ctr">
                      <a:solidFill>
                        <a:schemeClr val="tx1"/>
                      </a:solidFill>
                      <a:prstDash val="solid"/>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solidFill>
                      <a:schemeClr val="accent3">
                        <a:lumMod val="50000"/>
                        <a:alpha val="20000"/>
                      </a:schemeClr>
                    </a:solidFill>
                  </a:tcPr>
                </a:tc>
                <a:tc>
                  <a:txBody>
                    <a:bodyPr/>
                    <a:lstStyle/>
                    <a:p>
                      <a:pPr algn="ctr" fontAlgn="b"/>
                      <a:r>
                        <a:rPr lang="ru-KZ" sz="900" b="0" i="0" u="none" strike="noStrike" cap="none">
                          <a:solidFill>
                            <a:srgbClr val="000000"/>
                          </a:solidFill>
                          <a:effectLst/>
                          <a:latin typeface="Arial Narrow" panose="020B0606020202030204" pitchFamily="34" charset="0"/>
                          <a:ea typeface="+mn-ea"/>
                          <a:cs typeface="+mn-cs"/>
                          <a:sym typeface="Arial"/>
                        </a:rPr>
                        <a:t>1 534</a:t>
                      </a:r>
                    </a:p>
                  </a:txBody>
                  <a:tcPr marL="9525" marR="9525" marT="0"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12700" cap="flat" cmpd="sng" algn="ctr">
                      <a:solidFill>
                        <a:schemeClr val="tx1"/>
                      </a:solidFill>
                      <a:prstDash val="solid"/>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solidFill>
                      <a:schemeClr val="accent3">
                        <a:lumMod val="50000"/>
                        <a:alpha val="20000"/>
                      </a:schemeClr>
                    </a:solidFill>
                  </a:tcPr>
                </a:tc>
                <a:tc>
                  <a:txBody>
                    <a:bodyPr/>
                    <a:lstStyle/>
                    <a:p>
                      <a:pPr algn="ctr" fontAlgn="b"/>
                      <a:r>
                        <a:rPr lang="ru-KZ" sz="900" b="0" i="0" u="none" strike="noStrike" cap="none">
                          <a:solidFill>
                            <a:srgbClr val="000000"/>
                          </a:solidFill>
                          <a:effectLst/>
                          <a:latin typeface="Arial Narrow" panose="020B0606020202030204" pitchFamily="34" charset="0"/>
                          <a:ea typeface="+mn-ea"/>
                          <a:cs typeface="+mn-cs"/>
                          <a:sym typeface="Arial"/>
                        </a:rPr>
                        <a:t>1 214</a:t>
                      </a:r>
                    </a:p>
                  </a:txBody>
                  <a:tcPr marL="9525" marR="9525" marT="0"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12700" cap="flat" cmpd="sng" algn="ctr">
                      <a:solidFill>
                        <a:schemeClr val="tx1"/>
                      </a:solidFill>
                      <a:prstDash val="solid"/>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solidFill>
                      <a:schemeClr val="accent3">
                        <a:lumMod val="50000"/>
                        <a:alpha val="20000"/>
                      </a:schemeClr>
                    </a:solidFill>
                  </a:tcPr>
                </a:tc>
                <a:tc>
                  <a:txBody>
                    <a:bodyPr/>
                    <a:lstStyle/>
                    <a:p>
                      <a:pPr algn="ctr" fontAlgn="b"/>
                      <a:r>
                        <a:rPr lang="ru-KZ" sz="900" b="0" i="0" u="none" strike="noStrike" cap="none">
                          <a:solidFill>
                            <a:srgbClr val="000000"/>
                          </a:solidFill>
                          <a:effectLst/>
                          <a:latin typeface="Arial Narrow" panose="020B0606020202030204" pitchFamily="34" charset="0"/>
                          <a:ea typeface="+mn-ea"/>
                          <a:cs typeface="+mn-cs"/>
                          <a:sym typeface="Arial"/>
                        </a:rPr>
                        <a:t>3 632</a:t>
                      </a:r>
                    </a:p>
                  </a:txBody>
                  <a:tcPr marL="9525" marR="9525" marT="0"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12700" cap="flat" cmpd="sng" algn="ctr">
                      <a:solidFill>
                        <a:schemeClr val="tx1"/>
                      </a:solidFill>
                      <a:prstDash val="solid"/>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solidFill>
                      <a:schemeClr val="accent3">
                        <a:lumMod val="50000"/>
                        <a:alpha val="20000"/>
                      </a:schemeClr>
                    </a:solidFill>
                  </a:tcPr>
                </a:tc>
                <a:tc>
                  <a:txBody>
                    <a:bodyPr/>
                    <a:lstStyle/>
                    <a:p>
                      <a:pPr algn="ctr" fontAlgn="b"/>
                      <a:r>
                        <a:rPr lang="ru-KZ" sz="900" b="0" i="0" u="none" strike="noStrike" cap="none">
                          <a:solidFill>
                            <a:srgbClr val="000000"/>
                          </a:solidFill>
                          <a:effectLst/>
                          <a:latin typeface="Arial Narrow" panose="020B0606020202030204" pitchFamily="34" charset="0"/>
                          <a:ea typeface="+mn-ea"/>
                          <a:cs typeface="+mn-cs"/>
                          <a:sym typeface="Arial"/>
                        </a:rPr>
                        <a:t>8 013</a:t>
                      </a:r>
                    </a:p>
                  </a:txBody>
                  <a:tcPr marL="9525" marR="9525" marT="0"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12700" cap="flat" cmpd="sng" algn="ctr">
                      <a:solidFill>
                        <a:schemeClr val="tx1"/>
                      </a:solidFill>
                      <a:prstDash val="solid"/>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solidFill>
                      <a:schemeClr val="accent3">
                        <a:lumMod val="50000"/>
                        <a:alpha val="20000"/>
                      </a:schemeClr>
                    </a:solidFill>
                  </a:tcPr>
                </a:tc>
                <a:tc>
                  <a:txBody>
                    <a:bodyPr/>
                    <a:lstStyle/>
                    <a:p>
                      <a:pPr algn="ctr" fontAlgn="b"/>
                      <a:r>
                        <a:rPr lang="ru-KZ" sz="900" b="0" i="0" u="none" strike="noStrike" cap="none">
                          <a:solidFill>
                            <a:srgbClr val="000000"/>
                          </a:solidFill>
                          <a:effectLst/>
                          <a:latin typeface="Arial Narrow" panose="020B0606020202030204" pitchFamily="34" charset="0"/>
                          <a:ea typeface="+mn-ea"/>
                          <a:cs typeface="+mn-cs"/>
                          <a:sym typeface="Arial"/>
                        </a:rPr>
                        <a:t>1 007</a:t>
                      </a:r>
                    </a:p>
                  </a:txBody>
                  <a:tcPr marL="9525" marR="9525" marT="0"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12700" cap="flat" cmpd="sng" algn="ctr">
                      <a:solidFill>
                        <a:schemeClr val="tx1"/>
                      </a:solidFill>
                      <a:prstDash val="solid"/>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solidFill>
                      <a:schemeClr val="accent3">
                        <a:lumMod val="50000"/>
                        <a:alpha val="20000"/>
                      </a:schemeClr>
                    </a:solidFill>
                  </a:tcPr>
                </a:tc>
                <a:tc>
                  <a:txBody>
                    <a:bodyPr/>
                    <a:lstStyle/>
                    <a:p>
                      <a:pPr algn="ctr" fontAlgn="b"/>
                      <a:r>
                        <a:rPr lang="ru-KZ" sz="900" b="0" i="0" u="none" strike="noStrike" cap="none">
                          <a:solidFill>
                            <a:srgbClr val="000000"/>
                          </a:solidFill>
                          <a:effectLst/>
                          <a:latin typeface="Arial Narrow" panose="020B0606020202030204" pitchFamily="34" charset="0"/>
                          <a:ea typeface="+mn-ea"/>
                          <a:cs typeface="+mn-cs"/>
                          <a:sym typeface="Arial"/>
                        </a:rPr>
                        <a:t>1 154</a:t>
                      </a:r>
                    </a:p>
                  </a:txBody>
                  <a:tcPr marL="9525" marR="9525" marT="0"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12700" cap="flat" cmpd="sng" algn="ctr">
                      <a:solidFill>
                        <a:schemeClr val="tx1"/>
                      </a:solidFill>
                      <a:prstDash val="solid"/>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solidFill>
                      <a:schemeClr val="accent3">
                        <a:lumMod val="50000"/>
                        <a:alpha val="20000"/>
                      </a:schemeClr>
                    </a:solidFill>
                  </a:tcPr>
                </a:tc>
                <a:tc>
                  <a:txBody>
                    <a:bodyPr/>
                    <a:lstStyle/>
                    <a:p>
                      <a:pPr algn="ctr" fontAlgn="b"/>
                      <a:r>
                        <a:rPr lang="ru-KZ" sz="900" b="0" i="0" u="none" strike="noStrike" cap="none">
                          <a:solidFill>
                            <a:srgbClr val="000000"/>
                          </a:solidFill>
                          <a:effectLst/>
                          <a:latin typeface="Arial Narrow" panose="020B0606020202030204" pitchFamily="34" charset="0"/>
                          <a:ea typeface="+mn-ea"/>
                          <a:cs typeface="+mn-cs"/>
                          <a:sym typeface="Arial"/>
                        </a:rPr>
                        <a:t>2 438</a:t>
                      </a:r>
                    </a:p>
                  </a:txBody>
                  <a:tcPr marL="9525" marR="9525" marT="0"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12700" cap="flat" cmpd="sng" algn="ctr">
                      <a:solidFill>
                        <a:schemeClr val="tx1"/>
                      </a:solidFill>
                      <a:prstDash val="solid"/>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solidFill>
                      <a:schemeClr val="accent3">
                        <a:lumMod val="50000"/>
                        <a:alpha val="20000"/>
                      </a:schemeClr>
                    </a:solidFill>
                  </a:tcPr>
                </a:tc>
                <a:tc>
                  <a:txBody>
                    <a:bodyPr/>
                    <a:lstStyle/>
                    <a:p>
                      <a:pPr algn="ctr" fontAlgn="b"/>
                      <a:r>
                        <a:rPr lang="ru-KZ" sz="900" b="0" i="0" u="none" strike="noStrike" cap="none">
                          <a:solidFill>
                            <a:srgbClr val="000000"/>
                          </a:solidFill>
                          <a:effectLst/>
                          <a:latin typeface="Arial Narrow" panose="020B0606020202030204" pitchFamily="34" charset="0"/>
                          <a:ea typeface="+mn-ea"/>
                          <a:cs typeface="+mn-cs"/>
                          <a:sym typeface="Arial"/>
                        </a:rPr>
                        <a:t>1 894</a:t>
                      </a:r>
                    </a:p>
                  </a:txBody>
                  <a:tcPr marL="9525" marR="9525" marT="0"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12700" cap="flat" cmpd="sng" algn="ctr">
                      <a:solidFill>
                        <a:schemeClr val="tx1"/>
                      </a:solidFill>
                      <a:prstDash val="solid"/>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solidFill>
                      <a:schemeClr val="accent3">
                        <a:lumMod val="50000"/>
                        <a:alpha val="20000"/>
                      </a:schemeClr>
                    </a:solidFill>
                  </a:tcPr>
                </a:tc>
                <a:tc>
                  <a:txBody>
                    <a:bodyPr/>
                    <a:lstStyle/>
                    <a:p>
                      <a:pPr algn="ctr" fontAlgn="b"/>
                      <a:r>
                        <a:rPr lang="ru-KZ" sz="900" b="0" i="0" u="none" strike="noStrike" cap="none">
                          <a:solidFill>
                            <a:srgbClr val="000000"/>
                          </a:solidFill>
                          <a:effectLst/>
                          <a:latin typeface="Arial Narrow" panose="020B0606020202030204" pitchFamily="34" charset="0"/>
                          <a:ea typeface="+mn-ea"/>
                          <a:cs typeface="+mn-cs"/>
                          <a:sym typeface="Arial"/>
                        </a:rPr>
                        <a:t>1 938</a:t>
                      </a:r>
                    </a:p>
                  </a:txBody>
                  <a:tcPr marL="9525" marR="9525" marT="0"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12700" cap="flat" cmpd="sng" algn="ctr">
                      <a:solidFill>
                        <a:schemeClr val="tx1"/>
                      </a:solidFill>
                      <a:prstDash val="solid"/>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solidFill>
                      <a:schemeClr val="accent3">
                        <a:lumMod val="50000"/>
                        <a:alpha val="20000"/>
                      </a:schemeClr>
                    </a:solidFill>
                  </a:tcPr>
                </a:tc>
                <a:tc>
                  <a:txBody>
                    <a:bodyPr/>
                    <a:lstStyle/>
                    <a:p>
                      <a:pPr algn="ctr" fontAlgn="b"/>
                      <a:r>
                        <a:rPr lang="ru-KZ" sz="900" b="0" i="0" u="none" strike="noStrike" cap="none">
                          <a:solidFill>
                            <a:srgbClr val="000000"/>
                          </a:solidFill>
                          <a:effectLst/>
                          <a:latin typeface="Arial Narrow" panose="020B0606020202030204" pitchFamily="34" charset="0"/>
                          <a:ea typeface="+mn-ea"/>
                          <a:cs typeface="+mn-cs"/>
                          <a:sym typeface="Arial"/>
                        </a:rPr>
                        <a:t>794</a:t>
                      </a:r>
                    </a:p>
                  </a:txBody>
                  <a:tcPr marL="9525" marR="9525" marT="0"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12700" cap="flat" cmpd="sng" algn="ctr">
                      <a:solidFill>
                        <a:schemeClr val="tx1"/>
                      </a:solidFill>
                      <a:prstDash val="solid"/>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solidFill>
                      <a:schemeClr val="accent3">
                        <a:lumMod val="50000"/>
                        <a:alpha val="20000"/>
                      </a:schemeClr>
                    </a:solidFill>
                  </a:tcPr>
                </a:tc>
                <a:tc>
                  <a:txBody>
                    <a:bodyPr/>
                    <a:lstStyle/>
                    <a:p>
                      <a:pPr algn="ctr" fontAlgn="b"/>
                      <a:r>
                        <a:rPr lang="ru-KZ" sz="900" b="0" i="0" u="none" strike="noStrike" cap="none">
                          <a:solidFill>
                            <a:srgbClr val="000000"/>
                          </a:solidFill>
                          <a:effectLst/>
                          <a:latin typeface="Arial Narrow" panose="020B0606020202030204" pitchFamily="34" charset="0"/>
                          <a:ea typeface="+mn-ea"/>
                          <a:cs typeface="+mn-cs"/>
                          <a:sym typeface="Arial"/>
                        </a:rPr>
                        <a:t>2 913</a:t>
                      </a:r>
                    </a:p>
                  </a:txBody>
                  <a:tcPr marL="9525" marR="9525" marT="0"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12700" cap="flat" cmpd="sng" algn="ctr">
                      <a:solidFill>
                        <a:schemeClr val="tx1"/>
                      </a:solidFill>
                      <a:prstDash val="solid"/>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solidFill>
                      <a:schemeClr val="accent3">
                        <a:lumMod val="50000"/>
                        <a:alpha val="20000"/>
                      </a:schemeClr>
                    </a:solidFill>
                  </a:tcPr>
                </a:tc>
                <a:tc>
                  <a:txBody>
                    <a:bodyPr/>
                    <a:lstStyle/>
                    <a:p>
                      <a:pPr algn="ctr" fontAlgn="b"/>
                      <a:r>
                        <a:rPr lang="ru-KZ" sz="900" b="0" i="0" u="none" strike="noStrike" cap="none">
                          <a:solidFill>
                            <a:srgbClr val="000000"/>
                          </a:solidFill>
                          <a:effectLst/>
                          <a:latin typeface="Arial Narrow" panose="020B0606020202030204" pitchFamily="34" charset="0"/>
                          <a:ea typeface="+mn-ea"/>
                          <a:cs typeface="+mn-cs"/>
                          <a:sym typeface="Arial"/>
                        </a:rPr>
                        <a:t>6 728</a:t>
                      </a:r>
                    </a:p>
                  </a:txBody>
                  <a:tcPr marL="9525" marR="9525" marT="0"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12700" cap="flat" cmpd="sng" algn="ctr">
                      <a:solidFill>
                        <a:schemeClr val="tx1"/>
                      </a:solidFill>
                      <a:prstDash val="solid"/>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solidFill>
                      <a:schemeClr val="accent3">
                        <a:lumMod val="50000"/>
                        <a:alpha val="20000"/>
                      </a:schemeClr>
                    </a:solidFill>
                  </a:tcPr>
                </a:tc>
                <a:tc>
                  <a:txBody>
                    <a:bodyPr/>
                    <a:lstStyle/>
                    <a:p>
                      <a:pPr algn="ctr" fontAlgn="b"/>
                      <a:r>
                        <a:rPr lang="ru-KZ" sz="900" b="0" i="0" u="none" strike="noStrike" cap="none">
                          <a:solidFill>
                            <a:srgbClr val="000000"/>
                          </a:solidFill>
                          <a:effectLst/>
                          <a:latin typeface="Arial Narrow" panose="020B0606020202030204" pitchFamily="34" charset="0"/>
                          <a:ea typeface="+mn-ea"/>
                          <a:cs typeface="+mn-cs"/>
                          <a:sym typeface="Arial"/>
                        </a:rPr>
                        <a:t>3 619</a:t>
                      </a:r>
                    </a:p>
                  </a:txBody>
                  <a:tcPr marL="9525" marR="9525" marT="0"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12700" cap="flat" cmpd="sng" algn="ctr">
                      <a:solidFill>
                        <a:schemeClr val="tx1"/>
                      </a:solidFill>
                      <a:prstDash val="solid"/>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solidFill>
                      <a:schemeClr val="accent3">
                        <a:lumMod val="50000"/>
                        <a:alpha val="20000"/>
                      </a:schemeClr>
                    </a:solidFill>
                  </a:tcPr>
                </a:tc>
                <a:tc>
                  <a:txBody>
                    <a:bodyPr/>
                    <a:lstStyle/>
                    <a:p>
                      <a:pPr algn="ctr" fontAlgn="b"/>
                      <a:r>
                        <a:rPr lang="ru-KZ" sz="900" b="0" i="0" u="none" strike="noStrike" cap="none">
                          <a:solidFill>
                            <a:srgbClr val="000000"/>
                          </a:solidFill>
                          <a:effectLst/>
                          <a:latin typeface="Arial Narrow" panose="020B0606020202030204" pitchFamily="34" charset="0"/>
                          <a:ea typeface="+mn-ea"/>
                          <a:cs typeface="+mn-cs"/>
                          <a:sym typeface="Arial"/>
                        </a:rPr>
                        <a:t>1 046</a:t>
                      </a:r>
                    </a:p>
                  </a:txBody>
                  <a:tcPr marL="9525" marR="9525" marT="0" marB="0" anchor="ctr">
                    <a:lnL w="6350" cap="flat" cmpd="sng" algn="ctr">
                      <a:solidFill>
                        <a:schemeClr val="tx1"/>
                      </a:solidFill>
                      <a:prstDash val="sysDot"/>
                      <a:round/>
                      <a:headEnd type="none" w="med" len="med"/>
                      <a:tailEnd type="none" w="med" len="med"/>
                    </a:lnL>
                    <a:lnR w="762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solidFill>
                      <a:schemeClr val="accent3">
                        <a:lumMod val="50000"/>
                        <a:alpha val="20000"/>
                      </a:schemeClr>
                    </a:solidFill>
                  </a:tcPr>
                </a:tc>
                <a:extLst>
                  <a:ext uri="{0D108BD9-81ED-4DB2-BD59-A6C34878D82A}">
                    <a16:rowId xmlns:a16="http://schemas.microsoft.com/office/drawing/2014/main" val="3052355308"/>
                  </a:ext>
                </a:extLst>
              </a:tr>
              <a:tr h="288000">
                <a:tc>
                  <a:txBody>
                    <a:bodyPr/>
                    <a:lstStyle/>
                    <a:p>
                      <a:pPr marL="72000" algn="l" fontAlgn="b"/>
                      <a:r>
                        <a:rPr lang="ru-RU" sz="700" b="0" i="0" u="none" strike="noStrike" cap="none" dirty="0">
                          <a:solidFill>
                            <a:srgbClr val="000000"/>
                          </a:solidFill>
                          <a:effectLst/>
                          <a:latin typeface="Arial" panose="020B0604020202020204" pitchFamily="34" charset="0"/>
                          <a:ea typeface="Calibri" panose="020F0502020204030204" pitchFamily="34" charset="0"/>
                          <a:cs typeface="Arial" panose="020B0604020202020204" pitchFamily="34" charset="0"/>
                          <a:sym typeface="Arial"/>
                        </a:rPr>
                        <a:t>КӘСІБИ МАМАНДАР</a:t>
                      </a:r>
                    </a:p>
                  </a:txBody>
                  <a:tcPr marL="9525" marR="9525" marT="9525" marB="0" anchor="ctr">
                    <a:lnL w="76200" cap="flat" cmpd="sng" algn="ctr">
                      <a:noFill/>
                      <a:prstDash val="solid"/>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noFill/>
                  </a:tcPr>
                </a:tc>
                <a:tc>
                  <a:txBody>
                    <a:bodyPr/>
                    <a:lstStyle/>
                    <a:p>
                      <a:pPr algn="ctr" fontAlgn="b"/>
                      <a:r>
                        <a:rPr lang="ru-KZ" sz="900" b="0" i="0" u="none" strike="noStrike" cap="none">
                          <a:solidFill>
                            <a:srgbClr val="000000"/>
                          </a:solidFill>
                          <a:effectLst/>
                          <a:latin typeface="Arial Narrow" panose="020B0606020202030204" pitchFamily="34" charset="0"/>
                          <a:ea typeface="+mn-ea"/>
                          <a:cs typeface="+mn-cs"/>
                          <a:sym typeface="Arial"/>
                        </a:rPr>
                        <a:t>5 653</a:t>
                      </a:r>
                    </a:p>
                  </a:txBody>
                  <a:tcPr marL="9525" marR="9525" marT="0"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ru-KZ" sz="900" b="0" i="0" u="none" strike="noStrike" cap="none">
                          <a:solidFill>
                            <a:srgbClr val="000000"/>
                          </a:solidFill>
                          <a:effectLst/>
                          <a:latin typeface="Arial Narrow" panose="020B0606020202030204" pitchFamily="34" charset="0"/>
                          <a:ea typeface="+mn-ea"/>
                          <a:cs typeface="+mn-cs"/>
                          <a:sym typeface="Arial"/>
                        </a:rPr>
                        <a:t>10 158</a:t>
                      </a:r>
                    </a:p>
                  </a:txBody>
                  <a:tcPr marL="9525" marR="9525" marT="0"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ru-KZ" sz="900" b="0" i="0" u="none" strike="noStrike" cap="none">
                          <a:solidFill>
                            <a:srgbClr val="000000"/>
                          </a:solidFill>
                          <a:effectLst/>
                          <a:latin typeface="Arial Narrow" panose="020B0606020202030204" pitchFamily="34" charset="0"/>
                          <a:ea typeface="+mn-ea"/>
                          <a:cs typeface="+mn-cs"/>
                          <a:sym typeface="Arial"/>
                        </a:rPr>
                        <a:t>10 296</a:t>
                      </a:r>
                    </a:p>
                  </a:txBody>
                  <a:tcPr marL="9525" marR="9525" marT="0"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ru-KZ" sz="900" b="0" i="0" u="none" strike="noStrike" cap="none" dirty="0">
                          <a:solidFill>
                            <a:srgbClr val="000000"/>
                          </a:solidFill>
                          <a:effectLst/>
                          <a:latin typeface="Arial Narrow" panose="020B0606020202030204" pitchFamily="34" charset="0"/>
                          <a:ea typeface="+mn-ea"/>
                          <a:cs typeface="+mn-cs"/>
                          <a:sym typeface="Arial"/>
                        </a:rPr>
                        <a:t>10 529</a:t>
                      </a:r>
                    </a:p>
                  </a:txBody>
                  <a:tcPr marL="9525" marR="9525" marT="0"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ru-KZ" sz="900" b="0" i="0" u="none" strike="noStrike" cap="none" dirty="0">
                          <a:solidFill>
                            <a:srgbClr val="000000"/>
                          </a:solidFill>
                          <a:effectLst/>
                          <a:latin typeface="Arial Narrow" panose="020B0606020202030204" pitchFamily="34" charset="0"/>
                          <a:ea typeface="+mn-ea"/>
                          <a:cs typeface="+mn-cs"/>
                          <a:sym typeface="Arial"/>
                        </a:rPr>
                        <a:t>13 198</a:t>
                      </a:r>
                    </a:p>
                  </a:txBody>
                  <a:tcPr marL="9525" marR="9525" marT="0"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ru-KZ" sz="900" b="0" i="0" u="none" strike="noStrike" cap="none">
                          <a:solidFill>
                            <a:srgbClr val="000000"/>
                          </a:solidFill>
                          <a:effectLst/>
                          <a:latin typeface="Arial Narrow" panose="020B0606020202030204" pitchFamily="34" charset="0"/>
                          <a:ea typeface="+mn-ea"/>
                          <a:cs typeface="+mn-cs"/>
                          <a:sym typeface="Arial"/>
                        </a:rPr>
                        <a:t>12 650</a:t>
                      </a:r>
                    </a:p>
                  </a:txBody>
                  <a:tcPr marL="9525" marR="9525" marT="0"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ru-KZ" sz="900" b="0" i="0" u="none" strike="noStrike" cap="none">
                          <a:solidFill>
                            <a:srgbClr val="000000"/>
                          </a:solidFill>
                          <a:effectLst/>
                          <a:latin typeface="Arial Narrow" panose="020B0606020202030204" pitchFamily="34" charset="0"/>
                          <a:ea typeface="+mn-ea"/>
                          <a:cs typeface="+mn-cs"/>
                          <a:sym typeface="Arial"/>
                        </a:rPr>
                        <a:t>13 268</a:t>
                      </a:r>
                    </a:p>
                  </a:txBody>
                  <a:tcPr marL="9525" marR="9525" marT="0"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ru-KZ" sz="900" b="0" i="0" u="none" strike="noStrike" cap="none">
                          <a:solidFill>
                            <a:srgbClr val="000000"/>
                          </a:solidFill>
                          <a:effectLst/>
                          <a:latin typeface="Arial Narrow" panose="020B0606020202030204" pitchFamily="34" charset="0"/>
                          <a:ea typeface="+mn-ea"/>
                          <a:cs typeface="+mn-cs"/>
                          <a:sym typeface="Arial"/>
                        </a:rPr>
                        <a:t>9 088</a:t>
                      </a:r>
                    </a:p>
                  </a:txBody>
                  <a:tcPr marL="9525" marR="9525" marT="0"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ru-KZ" sz="900" b="0" i="0" u="none" strike="noStrike" cap="none">
                          <a:solidFill>
                            <a:srgbClr val="000000"/>
                          </a:solidFill>
                          <a:effectLst/>
                          <a:latin typeface="Arial Narrow" panose="020B0606020202030204" pitchFamily="34" charset="0"/>
                          <a:ea typeface="+mn-ea"/>
                          <a:cs typeface="+mn-cs"/>
                          <a:sym typeface="Arial"/>
                        </a:rPr>
                        <a:t>22 318</a:t>
                      </a:r>
                    </a:p>
                  </a:txBody>
                  <a:tcPr marL="9525" marR="9525" marT="0"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ru-KZ" sz="900" b="0" i="0" u="none" strike="noStrike" cap="none">
                          <a:solidFill>
                            <a:srgbClr val="000000"/>
                          </a:solidFill>
                          <a:effectLst/>
                          <a:latin typeface="Arial Narrow" panose="020B0606020202030204" pitchFamily="34" charset="0"/>
                          <a:ea typeface="+mn-ea"/>
                          <a:cs typeface="+mn-cs"/>
                          <a:sym typeface="Arial"/>
                        </a:rPr>
                        <a:t>21 555</a:t>
                      </a:r>
                    </a:p>
                  </a:txBody>
                  <a:tcPr marL="9525" marR="9525" marT="0"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ru-KZ" sz="900" b="0" i="0" u="none" strike="noStrike" cap="none">
                          <a:solidFill>
                            <a:srgbClr val="000000"/>
                          </a:solidFill>
                          <a:effectLst/>
                          <a:latin typeface="Arial Narrow" panose="020B0606020202030204" pitchFamily="34" charset="0"/>
                          <a:ea typeface="+mn-ea"/>
                          <a:cs typeface="+mn-cs"/>
                          <a:sym typeface="Arial"/>
                        </a:rPr>
                        <a:t>5 297</a:t>
                      </a:r>
                    </a:p>
                  </a:txBody>
                  <a:tcPr marL="9525" marR="9525" marT="0"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ru-KZ" sz="900" b="0" i="0" u="none" strike="noStrike" cap="none">
                          <a:solidFill>
                            <a:srgbClr val="000000"/>
                          </a:solidFill>
                          <a:effectLst/>
                          <a:latin typeface="Arial Narrow" panose="020B0606020202030204" pitchFamily="34" charset="0"/>
                          <a:ea typeface="+mn-ea"/>
                          <a:cs typeface="+mn-cs"/>
                          <a:sym typeface="Arial"/>
                        </a:rPr>
                        <a:t>7 141</a:t>
                      </a:r>
                    </a:p>
                  </a:txBody>
                  <a:tcPr marL="9525" marR="9525" marT="0"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ru-KZ" sz="900" b="0" i="0" u="none" strike="noStrike" cap="none">
                          <a:solidFill>
                            <a:srgbClr val="000000"/>
                          </a:solidFill>
                          <a:effectLst/>
                          <a:latin typeface="Arial Narrow" panose="020B0606020202030204" pitchFamily="34" charset="0"/>
                          <a:ea typeface="+mn-ea"/>
                          <a:cs typeface="+mn-cs"/>
                          <a:sym typeface="Arial"/>
                        </a:rPr>
                        <a:t>10 816</a:t>
                      </a:r>
                    </a:p>
                  </a:txBody>
                  <a:tcPr marL="9525" marR="9525" marT="0"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ru-KZ" sz="900" b="0" i="0" u="none" strike="noStrike" cap="none">
                          <a:solidFill>
                            <a:srgbClr val="000000"/>
                          </a:solidFill>
                          <a:effectLst/>
                          <a:latin typeface="Arial Narrow" panose="020B0606020202030204" pitchFamily="34" charset="0"/>
                          <a:ea typeface="+mn-ea"/>
                          <a:cs typeface="+mn-cs"/>
                          <a:sym typeface="Arial"/>
                        </a:rPr>
                        <a:t>7 273</a:t>
                      </a:r>
                    </a:p>
                  </a:txBody>
                  <a:tcPr marL="9525" marR="9525" marT="0"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ru-KZ" sz="900" b="0" i="0" u="none" strike="noStrike" cap="none">
                          <a:solidFill>
                            <a:srgbClr val="000000"/>
                          </a:solidFill>
                          <a:effectLst/>
                          <a:latin typeface="Arial Narrow" panose="020B0606020202030204" pitchFamily="34" charset="0"/>
                          <a:ea typeface="+mn-ea"/>
                          <a:cs typeface="+mn-cs"/>
                          <a:sym typeface="Arial"/>
                        </a:rPr>
                        <a:t>8 627</a:t>
                      </a:r>
                    </a:p>
                  </a:txBody>
                  <a:tcPr marL="9525" marR="9525" marT="0"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ru-KZ" sz="900" b="0" i="0" u="none" strike="noStrike" cap="none">
                          <a:solidFill>
                            <a:srgbClr val="000000"/>
                          </a:solidFill>
                          <a:effectLst/>
                          <a:latin typeface="Arial Narrow" panose="020B0606020202030204" pitchFamily="34" charset="0"/>
                          <a:ea typeface="+mn-ea"/>
                          <a:cs typeface="+mn-cs"/>
                          <a:sym typeface="Arial"/>
                        </a:rPr>
                        <a:t>4 617</a:t>
                      </a:r>
                    </a:p>
                  </a:txBody>
                  <a:tcPr marL="9525" marR="9525" marT="0"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ru-KZ" sz="900" b="0" i="0" u="none" strike="noStrike" cap="none">
                          <a:solidFill>
                            <a:srgbClr val="000000"/>
                          </a:solidFill>
                          <a:effectLst/>
                          <a:latin typeface="Arial Narrow" panose="020B0606020202030204" pitchFamily="34" charset="0"/>
                          <a:ea typeface="+mn-ea"/>
                          <a:cs typeface="+mn-cs"/>
                          <a:sym typeface="Arial"/>
                        </a:rPr>
                        <a:t>13 126</a:t>
                      </a:r>
                    </a:p>
                  </a:txBody>
                  <a:tcPr marL="9525" marR="9525" marT="0"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ru-KZ" sz="900" b="0" i="0" u="none" strike="noStrike" cap="none">
                          <a:solidFill>
                            <a:srgbClr val="000000"/>
                          </a:solidFill>
                          <a:effectLst/>
                          <a:latin typeface="Arial Narrow" panose="020B0606020202030204" pitchFamily="34" charset="0"/>
                          <a:ea typeface="+mn-ea"/>
                          <a:cs typeface="+mn-cs"/>
                          <a:sym typeface="Arial"/>
                        </a:rPr>
                        <a:t>29 773</a:t>
                      </a:r>
                    </a:p>
                  </a:txBody>
                  <a:tcPr marL="9525" marR="9525" marT="0"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ru-KZ" sz="900" b="0" i="0" u="none" strike="noStrike" cap="none">
                          <a:solidFill>
                            <a:srgbClr val="000000"/>
                          </a:solidFill>
                          <a:effectLst/>
                          <a:latin typeface="Arial Narrow" panose="020B0606020202030204" pitchFamily="34" charset="0"/>
                          <a:ea typeface="+mn-ea"/>
                          <a:cs typeface="+mn-cs"/>
                          <a:sym typeface="Arial"/>
                        </a:rPr>
                        <a:t>29 934</a:t>
                      </a:r>
                    </a:p>
                  </a:txBody>
                  <a:tcPr marL="9525" marR="9525" marT="0"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ru-KZ" sz="900" b="0" i="0" u="none" strike="noStrike" cap="none">
                          <a:solidFill>
                            <a:srgbClr val="000000"/>
                          </a:solidFill>
                          <a:effectLst/>
                          <a:latin typeface="Arial Narrow" panose="020B0606020202030204" pitchFamily="34" charset="0"/>
                          <a:ea typeface="+mn-ea"/>
                          <a:cs typeface="+mn-cs"/>
                          <a:sym typeface="Arial"/>
                        </a:rPr>
                        <a:t>6 978</a:t>
                      </a:r>
                    </a:p>
                  </a:txBody>
                  <a:tcPr marL="9525" marR="9525" marT="0" marB="0" anchor="ctr">
                    <a:lnL w="6350" cap="flat" cmpd="sng" algn="ctr">
                      <a:solidFill>
                        <a:schemeClr val="tx1"/>
                      </a:solidFill>
                      <a:prstDash val="sysDot"/>
                      <a:round/>
                      <a:headEnd type="none" w="med" len="med"/>
                      <a:tailEnd type="none" w="med" len="med"/>
                    </a:lnL>
                    <a:lnR w="76200" cap="flat" cmpd="sng" algn="ctr">
                      <a:noFill/>
                      <a:prstDash val="solid"/>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077338817"/>
                  </a:ext>
                </a:extLst>
              </a:tr>
              <a:tr h="288000">
                <a:tc>
                  <a:txBody>
                    <a:bodyPr/>
                    <a:lstStyle/>
                    <a:p>
                      <a:pPr marL="72000" algn="l" fontAlgn="b"/>
                      <a:r>
                        <a:rPr lang="ru-RU" sz="700" b="0" i="0" u="none" strike="noStrike" cap="none" dirty="0">
                          <a:solidFill>
                            <a:srgbClr val="000000"/>
                          </a:solidFill>
                          <a:effectLst/>
                          <a:latin typeface="Arial" panose="020B0604020202020204" pitchFamily="34" charset="0"/>
                          <a:ea typeface="Calibri" panose="020F0502020204030204" pitchFamily="34" charset="0"/>
                          <a:cs typeface="Arial" panose="020B0604020202020204" pitchFamily="34" charset="0"/>
                          <a:sym typeface="Arial"/>
                        </a:rPr>
                        <a:t>ТЕХНИК МАМАНДАР ЖӘНЕ БАСҚА ДА КӘСІБИ КӨМЕКШІ ПЕРСОНАЛ</a:t>
                      </a:r>
                    </a:p>
                  </a:txBody>
                  <a:tcPr marL="9525" marR="9525" marT="9525" marB="0" anchor="ctr">
                    <a:lnL w="76200" cap="flat" cmpd="sng" algn="ctr">
                      <a:noFill/>
                      <a:prstDash val="solid"/>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solidFill>
                      <a:schemeClr val="accent3">
                        <a:lumMod val="50000"/>
                        <a:alpha val="20000"/>
                      </a:schemeClr>
                    </a:solidFill>
                  </a:tcPr>
                </a:tc>
                <a:tc>
                  <a:txBody>
                    <a:bodyPr/>
                    <a:lstStyle/>
                    <a:p>
                      <a:pPr algn="ctr" fontAlgn="b"/>
                      <a:r>
                        <a:rPr lang="ru-KZ" sz="900" b="0" i="0" u="none" strike="noStrike" cap="none">
                          <a:solidFill>
                            <a:srgbClr val="000000"/>
                          </a:solidFill>
                          <a:effectLst/>
                          <a:latin typeface="Arial Narrow" panose="020B0606020202030204" pitchFamily="34" charset="0"/>
                          <a:ea typeface="+mn-ea"/>
                          <a:cs typeface="+mn-cs"/>
                          <a:sym typeface="Arial"/>
                        </a:rPr>
                        <a:t>1 797</a:t>
                      </a:r>
                    </a:p>
                  </a:txBody>
                  <a:tcPr marL="9525" marR="9525" marT="0"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solidFill>
                      <a:schemeClr val="accent3">
                        <a:lumMod val="50000"/>
                        <a:alpha val="20000"/>
                      </a:schemeClr>
                    </a:solidFill>
                  </a:tcPr>
                </a:tc>
                <a:tc>
                  <a:txBody>
                    <a:bodyPr/>
                    <a:lstStyle/>
                    <a:p>
                      <a:pPr algn="ctr" fontAlgn="b"/>
                      <a:r>
                        <a:rPr lang="ru-KZ" sz="900" b="0" i="0" u="none" strike="noStrike" cap="none">
                          <a:solidFill>
                            <a:srgbClr val="000000"/>
                          </a:solidFill>
                          <a:effectLst/>
                          <a:latin typeface="Arial Narrow" panose="020B0606020202030204" pitchFamily="34" charset="0"/>
                          <a:ea typeface="+mn-ea"/>
                          <a:cs typeface="+mn-cs"/>
                          <a:sym typeface="Arial"/>
                        </a:rPr>
                        <a:t>4 035</a:t>
                      </a:r>
                    </a:p>
                  </a:txBody>
                  <a:tcPr marL="9525" marR="9525" marT="0"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solidFill>
                      <a:schemeClr val="accent3">
                        <a:lumMod val="50000"/>
                        <a:alpha val="20000"/>
                      </a:schemeClr>
                    </a:solidFill>
                  </a:tcPr>
                </a:tc>
                <a:tc>
                  <a:txBody>
                    <a:bodyPr/>
                    <a:lstStyle/>
                    <a:p>
                      <a:pPr algn="ctr" fontAlgn="b"/>
                      <a:r>
                        <a:rPr lang="ru-KZ" sz="900" b="0" i="0" u="none" strike="noStrike" cap="none">
                          <a:solidFill>
                            <a:srgbClr val="000000"/>
                          </a:solidFill>
                          <a:effectLst/>
                          <a:latin typeface="Arial Narrow" panose="020B0606020202030204" pitchFamily="34" charset="0"/>
                          <a:ea typeface="+mn-ea"/>
                          <a:cs typeface="+mn-cs"/>
                          <a:sym typeface="Arial"/>
                        </a:rPr>
                        <a:t>3 933</a:t>
                      </a:r>
                    </a:p>
                  </a:txBody>
                  <a:tcPr marL="9525" marR="9525" marT="0"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solidFill>
                      <a:schemeClr val="accent3">
                        <a:lumMod val="50000"/>
                        <a:alpha val="20000"/>
                      </a:schemeClr>
                    </a:solidFill>
                  </a:tcPr>
                </a:tc>
                <a:tc>
                  <a:txBody>
                    <a:bodyPr/>
                    <a:lstStyle/>
                    <a:p>
                      <a:pPr algn="ctr" fontAlgn="b"/>
                      <a:r>
                        <a:rPr lang="ru-KZ" sz="900" b="0" i="0" u="none" strike="noStrike" cap="none">
                          <a:solidFill>
                            <a:srgbClr val="000000"/>
                          </a:solidFill>
                          <a:effectLst/>
                          <a:latin typeface="Arial Narrow" panose="020B0606020202030204" pitchFamily="34" charset="0"/>
                          <a:ea typeface="+mn-ea"/>
                          <a:cs typeface="+mn-cs"/>
                          <a:sym typeface="Arial"/>
                        </a:rPr>
                        <a:t>2 424</a:t>
                      </a:r>
                    </a:p>
                  </a:txBody>
                  <a:tcPr marL="9525" marR="9525" marT="0"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solidFill>
                      <a:schemeClr val="accent3">
                        <a:lumMod val="50000"/>
                        <a:alpha val="20000"/>
                      </a:schemeClr>
                    </a:solidFill>
                  </a:tcPr>
                </a:tc>
                <a:tc>
                  <a:txBody>
                    <a:bodyPr/>
                    <a:lstStyle/>
                    <a:p>
                      <a:pPr algn="ctr" fontAlgn="b"/>
                      <a:r>
                        <a:rPr lang="ru-KZ" sz="900" b="0" i="0" u="none" strike="noStrike" cap="none">
                          <a:solidFill>
                            <a:srgbClr val="000000"/>
                          </a:solidFill>
                          <a:effectLst/>
                          <a:latin typeface="Arial Narrow" panose="020B0606020202030204" pitchFamily="34" charset="0"/>
                          <a:ea typeface="+mn-ea"/>
                          <a:cs typeface="+mn-cs"/>
                          <a:sym typeface="Arial"/>
                        </a:rPr>
                        <a:t>4 648</a:t>
                      </a:r>
                    </a:p>
                  </a:txBody>
                  <a:tcPr marL="9525" marR="9525" marT="0"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solidFill>
                      <a:schemeClr val="accent3">
                        <a:lumMod val="50000"/>
                        <a:alpha val="20000"/>
                      </a:schemeClr>
                    </a:solidFill>
                  </a:tcPr>
                </a:tc>
                <a:tc>
                  <a:txBody>
                    <a:bodyPr/>
                    <a:lstStyle/>
                    <a:p>
                      <a:pPr algn="ctr" fontAlgn="b"/>
                      <a:r>
                        <a:rPr lang="ru-KZ" sz="900" b="0" i="0" u="none" strike="noStrike" cap="none" dirty="0">
                          <a:solidFill>
                            <a:srgbClr val="000000"/>
                          </a:solidFill>
                          <a:effectLst/>
                          <a:latin typeface="Arial Narrow" panose="020B0606020202030204" pitchFamily="34" charset="0"/>
                          <a:ea typeface="+mn-ea"/>
                          <a:cs typeface="+mn-cs"/>
                          <a:sym typeface="Arial"/>
                        </a:rPr>
                        <a:t>3 994</a:t>
                      </a:r>
                    </a:p>
                  </a:txBody>
                  <a:tcPr marL="9525" marR="9525" marT="0"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solidFill>
                      <a:schemeClr val="accent3">
                        <a:lumMod val="50000"/>
                        <a:alpha val="20000"/>
                      </a:schemeClr>
                    </a:solidFill>
                  </a:tcPr>
                </a:tc>
                <a:tc>
                  <a:txBody>
                    <a:bodyPr/>
                    <a:lstStyle/>
                    <a:p>
                      <a:pPr algn="ctr" fontAlgn="b"/>
                      <a:r>
                        <a:rPr lang="ru-KZ" sz="900" b="0" i="0" u="none" strike="noStrike" cap="none">
                          <a:solidFill>
                            <a:srgbClr val="000000"/>
                          </a:solidFill>
                          <a:effectLst/>
                          <a:latin typeface="Arial Narrow" panose="020B0606020202030204" pitchFamily="34" charset="0"/>
                          <a:ea typeface="+mn-ea"/>
                          <a:cs typeface="+mn-cs"/>
                          <a:sym typeface="Arial"/>
                        </a:rPr>
                        <a:t>4 615</a:t>
                      </a:r>
                    </a:p>
                  </a:txBody>
                  <a:tcPr marL="9525" marR="9525" marT="0"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solidFill>
                      <a:schemeClr val="accent3">
                        <a:lumMod val="50000"/>
                        <a:alpha val="20000"/>
                      </a:schemeClr>
                    </a:solidFill>
                  </a:tcPr>
                </a:tc>
                <a:tc>
                  <a:txBody>
                    <a:bodyPr/>
                    <a:lstStyle/>
                    <a:p>
                      <a:pPr algn="ctr" fontAlgn="b"/>
                      <a:r>
                        <a:rPr lang="ru-KZ" sz="900" b="0" i="0" u="none" strike="noStrike" cap="none">
                          <a:solidFill>
                            <a:srgbClr val="000000"/>
                          </a:solidFill>
                          <a:effectLst/>
                          <a:latin typeface="Arial Narrow" panose="020B0606020202030204" pitchFamily="34" charset="0"/>
                          <a:ea typeface="+mn-ea"/>
                          <a:cs typeface="+mn-cs"/>
                          <a:sym typeface="Arial"/>
                        </a:rPr>
                        <a:t>2 648</a:t>
                      </a:r>
                    </a:p>
                  </a:txBody>
                  <a:tcPr marL="9525" marR="9525" marT="0"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solidFill>
                      <a:schemeClr val="accent3">
                        <a:lumMod val="50000"/>
                        <a:alpha val="20000"/>
                      </a:schemeClr>
                    </a:solidFill>
                  </a:tcPr>
                </a:tc>
                <a:tc>
                  <a:txBody>
                    <a:bodyPr/>
                    <a:lstStyle/>
                    <a:p>
                      <a:pPr algn="ctr" fontAlgn="b"/>
                      <a:r>
                        <a:rPr lang="ru-KZ" sz="900" b="0" i="0" u="none" strike="noStrike" cap="none">
                          <a:solidFill>
                            <a:srgbClr val="000000"/>
                          </a:solidFill>
                          <a:effectLst/>
                          <a:latin typeface="Arial Narrow" panose="020B0606020202030204" pitchFamily="34" charset="0"/>
                          <a:ea typeface="+mn-ea"/>
                          <a:cs typeface="+mn-cs"/>
                          <a:sym typeface="Arial"/>
                        </a:rPr>
                        <a:t>6 446</a:t>
                      </a:r>
                    </a:p>
                  </a:txBody>
                  <a:tcPr marL="9525" marR="9525" marT="0"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solidFill>
                      <a:schemeClr val="accent3">
                        <a:lumMod val="50000"/>
                        <a:alpha val="20000"/>
                      </a:schemeClr>
                    </a:solidFill>
                  </a:tcPr>
                </a:tc>
                <a:tc>
                  <a:txBody>
                    <a:bodyPr/>
                    <a:lstStyle/>
                    <a:p>
                      <a:pPr algn="ctr" fontAlgn="b"/>
                      <a:r>
                        <a:rPr lang="ru-KZ" sz="900" b="0" i="0" u="none" strike="noStrike" cap="none">
                          <a:solidFill>
                            <a:srgbClr val="000000"/>
                          </a:solidFill>
                          <a:effectLst/>
                          <a:latin typeface="Arial Narrow" panose="020B0606020202030204" pitchFamily="34" charset="0"/>
                          <a:ea typeface="+mn-ea"/>
                          <a:cs typeface="+mn-cs"/>
                          <a:sym typeface="Arial"/>
                        </a:rPr>
                        <a:t>12 210</a:t>
                      </a:r>
                    </a:p>
                  </a:txBody>
                  <a:tcPr marL="9525" marR="9525" marT="0"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solidFill>
                      <a:schemeClr val="accent3">
                        <a:lumMod val="50000"/>
                        <a:alpha val="20000"/>
                      </a:schemeClr>
                    </a:solidFill>
                  </a:tcPr>
                </a:tc>
                <a:tc>
                  <a:txBody>
                    <a:bodyPr/>
                    <a:lstStyle/>
                    <a:p>
                      <a:pPr algn="ctr" fontAlgn="b"/>
                      <a:r>
                        <a:rPr lang="ru-KZ" sz="900" b="0" i="0" u="none" strike="noStrike" cap="none">
                          <a:solidFill>
                            <a:srgbClr val="000000"/>
                          </a:solidFill>
                          <a:effectLst/>
                          <a:latin typeface="Arial Narrow" panose="020B0606020202030204" pitchFamily="34" charset="0"/>
                          <a:ea typeface="+mn-ea"/>
                          <a:cs typeface="+mn-cs"/>
                          <a:sym typeface="Arial"/>
                        </a:rPr>
                        <a:t>3 058</a:t>
                      </a:r>
                    </a:p>
                  </a:txBody>
                  <a:tcPr marL="9525" marR="9525" marT="0"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solidFill>
                      <a:schemeClr val="accent3">
                        <a:lumMod val="50000"/>
                        <a:alpha val="20000"/>
                      </a:schemeClr>
                    </a:solidFill>
                  </a:tcPr>
                </a:tc>
                <a:tc>
                  <a:txBody>
                    <a:bodyPr/>
                    <a:lstStyle/>
                    <a:p>
                      <a:pPr algn="ctr" fontAlgn="b"/>
                      <a:r>
                        <a:rPr lang="ru-KZ" sz="900" b="0" i="0" u="none" strike="noStrike" cap="none">
                          <a:solidFill>
                            <a:srgbClr val="000000"/>
                          </a:solidFill>
                          <a:effectLst/>
                          <a:latin typeface="Arial Narrow" panose="020B0606020202030204" pitchFamily="34" charset="0"/>
                          <a:ea typeface="+mn-ea"/>
                          <a:cs typeface="+mn-cs"/>
                          <a:sym typeface="Arial"/>
                        </a:rPr>
                        <a:t>2 948</a:t>
                      </a:r>
                    </a:p>
                  </a:txBody>
                  <a:tcPr marL="9525" marR="9525" marT="0"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solidFill>
                      <a:schemeClr val="accent3">
                        <a:lumMod val="50000"/>
                        <a:alpha val="20000"/>
                      </a:schemeClr>
                    </a:solidFill>
                  </a:tcPr>
                </a:tc>
                <a:tc>
                  <a:txBody>
                    <a:bodyPr/>
                    <a:lstStyle/>
                    <a:p>
                      <a:pPr algn="ctr" fontAlgn="b"/>
                      <a:r>
                        <a:rPr lang="ru-KZ" sz="900" b="0" i="0" u="none" strike="noStrike" cap="none">
                          <a:solidFill>
                            <a:srgbClr val="000000"/>
                          </a:solidFill>
                          <a:effectLst/>
                          <a:latin typeface="Arial Narrow" panose="020B0606020202030204" pitchFamily="34" charset="0"/>
                          <a:ea typeface="+mn-ea"/>
                          <a:cs typeface="+mn-cs"/>
                          <a:sym typeface="Arial"/>
                        </a:rPr>
                        <a:t>5 468</a:t>
                      </a:r>
                    </a:p>
                  </a:txBody>
                  <a:tcPr marL="9525" marR="9525" marT="0"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solidFill>
                      <a:schemeClr val="accent3">
                        <a:lumMod val="50000"/>
                        <a:alpha val="20000"/>
                      </a:schemeClr>
                    </a:solidFill>
                  </a:tcPr>
                </a:tc>
                <a:tc>
                  <a:txBody>
                    <a:bodyPr/>
                    <a:lstStyle/>
                    <a:p>
                      <a:pPr algn="ctr" fontAlgn="b"/>
                      <a:r>
                        <a:rPr lang="ru-KZ" sz="900" b="0" i="0" u="none" strike="noStrike" cap="none">
                          <a:solidFill>
                            <a:srgbClr val="000000"/>
                          </a:solidFill>
                          <a:effectLst/>
                          <a:latin typeface="Arial Narrow" panose="020B0606020202030204" pitchFamily="34" charset="0"/>
                          <a:ea typeface="+mn-ea"/>
                          <a:cs typeface="+mn-cs"/>
                          <a:sym typeface="Arial"/>
                        </a:rPr>
                        <a:t>2 789</a:t>
                      </a:r>
                    </a:p>
                  </a:txBody>
                  <a:tcPr marL="9525" marR="9525" marT="0"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solidFill>
                      <a:schemeClr val="accent3">
                        <a:lumMod val="50000"/>
                        <a:alpha val="20000"/>
                      </a:schemeClr>
                    </a:solidFill>
                  </a:tcPr>
                </a:tc>
                <a:tc>
                  <a:txBody>
                    <a:bodyPr/>
                    <a:lstStyle/>
                    <a:p>
                      <a:pPr algn="ctr" fontAlgn="b"/>
                      <a:r>
                        <a:rPr lang="ru-KZ" sz="900" b="0" i="0" u="none" strike="noStrike" cap="none">
                          <a:solidFill>
                            <a:srgbClr val="000000"/>
                          </a:solidFill>
                          <a:effectLst/>
                          <a:latin typeface="Arial Narrow" panose="020B0606020202030204" pitchFamily="34" charset="0"/>
                          <a:ea typeface="+mn-ea"/>
                          <a:cs typeface="+mn-cs"/>
                          <a:sym typeface="Arial"/>
                        </a:rPr>
                        <a:t>4 674</a:t>
                      </a:r>
                    </a:p>
                  </a:txBody>
                  <a:tcPr marL="9525" marR="9525" marT="0"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solidFill>
                      <a:schemeClr val="accent3">
                        <a:lumMod val="50000"/>
                        <a:alpha val="20000"/>
                      </a:schemeClr>
                    </a:solidFill>
                  </a:tcPr>
                </a:tc>
                <a:tc>
                  <a:txBody>
                    <a:bodyPr/>
                    <a:lstStyle/>
                    <a:p>
                      <a:pPr algn="ctr" fontAlgn="b"/>
                      <a:r>
                        <a:rPr lang="ru-KZ" sz="900" b="0" i="0" u="none" strike="noStrike" cap="none">
                          <a:solidFill>
                            <a:srgbClr val="000000"/>
                          </a:solidFill>
                          <a:effectLst/>
                          <a:latin typeface="Arial Narrow" panose="020B0606020202030204" pitchFamily="34" charset="0"/>
                          <a:ea typeface="+mn-ea"/>
                          <a:cs typeface="+mn-cs"/>
                          <a:sym typeface="Arial"/>
                        </a:rPr>
                        <a:t>1 149</a:t>
                      </a:r>
                    </a:p>
                  </a:txBody>
                  <a:tcPr marL="9525" marR="9525" marT="0"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solidFill>
                      <a:schemeClr val="accent3">
                        <a:lumMod val="50000"/>
                        <a:alpha val="20000"/>
                      </a:schemeClr>
                    </a:solidFill>
                  </a:tcPr>
                </a:tc>
                <a:tc>
                  <a:txBody>
                    <a:bodyPr/>
                    <a:lstStyle/>
                    <a:p>
                      <a:pPr algn="ctr" fontAlgn="b"/>
                      <a:r>
                        <a:rPr lang="ru-KZ" sz="900" b="0" i="0" u="none" strike="noStrike" cap="none">
                          <a:solidFill>
                            <a:srgbClr val="000000"/>
                          </a:solidFill>
                          <a:effectLst/>
                          <a:latin typeface="Arial Narrow" panose="020B0606020202030204" pitchFamily="34" charset="0"/>
                          <a:ea typeface="+mn-ea"/>
                          <a:cs typeface="+mn-cs"/>
                          <a:sym typeface="Arial"/>
                        </a:rPr>
                        <a:t>5 650</a:t>
                      </a:r>
                    </a:p>
                  </a:txBody>
                  <a:tcPr marL="9525" marR="9525" marT="0"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solidFill>
                      <a:schemeClr val="accent3">
                        <a:lumMod val="50000"/>
                        <a:alpha val="20000"/>
                      </a:schemeClr>
                    </a:solidFill>
                  </a:tcPr>
                </a:tc>
                <a:tc>
                  <a:txBody>
                    <a:bodyPr/>
                    <a:lstStyle/>
                    <a:p>
                      <a:pPr algn="ctr" fontAlgn="b"/>
                      <a:r>
                        <a:rPr lang="ru-KZ" sz="900" b="0" i="0" u="none" strike="noStrike" cap="none">
                          <a:solidFill>
                            <a:srgbClr val="000000"/>
                          </a:solidFill>
                          <a:effectLst/>
                          <a:latin typeface="Arial Narrow" panose="020B0606020202030204" pitchFamily="34" charset="0"/>
                          <a:ea typeface="+mn-ea"/>
                          <a:cs typeface="+mn-cs"/>
                          <a:sym typeface="Arial"/>
                        </a:rPr>
                        <a:t>13 735</a:t>
                      </a:r>
                    </a:p>
                  </a:txBody>
                  <a:tcPr marL="9525" marR="9525" marT="0"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solidFill>
                      <a:schemeClr val="accent3">
                        <a:lumMod val="50000"/>
                        <a:alpha val="20000"/>
                      </a:schemeClr>
                    </a:solidFill>
                  </a:tcPr>
                </a:tc>
                <a:tc>
                  <a:txBody>
                    <a:bodyPr/>
                    <a:lstStyle/>
                    <a:p>
                      <a:pPr algn="ctr" fontAlgn="b"/>
                      <a:r>
                        <a:rPr lang="ru-KZ" sz="900" b="0" i="0" u="none" strike="noStrike" cap="none">
                          <a:solidFill>
                            <a:srgbClr val="000000"/>
                          </a:solidFill>
                          <a:effectLst/>
                          <a:latin typeface="Arial Narrow" panose="020B0606020202030204" pitchFamily="34" charset="0"/>
                          <a:ea typeface="+mn-ea"/>
                          <a:cs typeface="+mn-cs"/>
                          <a:sym typeface="Arial"/>
                        </a:rPr>
                        <a:t>14 465</a:t>
                      </a:r>
                    </a:p>
                  </a:txBody>
                  <a:tcPr marL="9525" marR="9525" marT="0"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solidFill>
                      <a:schemeClr val="accent3">
                        <a:lumMod val="50000"/>
                        <a:alpha val="20000"/>
                      </a:schemeClr>
                    </a:solidFill>
                  </a:tcPr>
                </a:tc>
                <a:tc>
                  <a:txBody>
                    <a:bodyPr/>
                    <a:lstStyle/>
                    <a:p>
                      <a:pPr algn="ctr" fontAlgn="b"/>
                      <a:r>
                        <a:rPr lang="ru-KZ" sz="900" b="0" i="0" u="none" strike="noStrike" cap="none">
                          <a:solidFill>
                            <a:srgbClr val="000000"/>
                          </a:solidFill>
                          <a:effectLst/>
                          <a:latin typeface="Arial Narrow" panose="020B0606020202030204" pitchFamily="34" charset="0"/>
                          <a:ea typeface="+mn-ea"/>
                          <a:cs typeface="+mn-cs"/>
                          <a:sym typeface="Arial"/>
                        </a:rPr>
                        <a:t>3 519</a:t>
                      </a:r>
                    </a:p>
                  </a:txBody>
                  <a:tcPr marL="9525" marR="9525" marT="0" marB="0" anchor="ctr">
                    <a:lnL w="6350" cap="flat" cmpd="sng" algn="ctr">
                      <a:solidFill>
                        <a:schemeClr val="tx1"/>
                      </a:solidFill>
                      <a:prstDash val="sysDot"/>
                      <a:round/>
                      <a:headEnd type="none" w="med" len="med"/>
                      <a:tailEnd type="none" w="med" len="med"/>
                    </a:lnL>
                    <a:lnR w="76200" cap="flat" cmpd="sng" algn="ctr">
                      <a:noFill/>
                      <a:prstDash val="solid"/>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solidFill>
                      <a:schemeClr val="accent3">
                        <a:lumMod val="50000"/>
                        <a:alpha val="20000"/>
                      </a:schemeClr>
                    </a:solidFill>
                  </a:tcPr>
                </a:tc>
                <a:extLst>
                  <a:ext uri="{0D108BD9-81ED-4DB2-BD59-A6C34878D82A}">
                    <a16:rowId xmlns:a16="http://schemas.microsoft.com/office/drawing/2014/main" val="2500228116"/>
                  </a:ext>
                </a:extLst>
              </a:tr>
              <a:tr h="288000">
                <a:tc>
                  <a:txBody>
                    <a:bodyPr/>
                    <a:lstStyle/>
                    <a:p>
                      <a:pPr marL="72000" algn="l" fontAlgn="b"/>
                      <a:r>
                        <a:rPr lang="ru-RU" sz="700" b="0" i="0" u="none" strike="noStrike" cap="none" dirty="0">
                          <a:solidFill>
                            <a:srgbClr val="000000"/>
                          </a:solidFill>
                          <a:effectLst/>
                          <a:latin typeface="Arial" panose="020B0604020202020204" pitchFamily="34" charset="0"/>
                          <a:ea typeface="Calibri" panose="020F0502020204030204" pitchFamily="34" charset="0"/>
                          <a:cs typeface="Arial" panose="020B0604020202020204" pitchFamily="34" charset="0"/>
                          <a:sym typeface="Arial"/>
                        </a:rPr>
                        <a:t>ӘКІМШІЛЕНДІРУ САЛАСЫНДАҒЫ ҚЫЗМЕТШІЛЕР</a:t>
                      </a:r>
                    </a:p>
                  </a:txBody>
                  <a:tcPr marL="9525" marR="9525" marT="9525" marB="0" anchor="ctr">
                    <a:lnL w="76200" cap="flat" cmpd="sng" algn="ctr">
                      <a:noFill/>
                      <a:prstDash val="solid"/>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noFill/>
                  </a:tcPr>
                </a:tc>
                <a:tc>
                  <a:txBody>
                    <a:bodyPr/>
                    <a:lstStyle/>
                    <a:p>
                      <a:pPr algn="ctr" fontAlgn="b"/>
                      <a:r>
                        <a:rPr lang="ru-KZ" sz="900" b="0" i="0" u="none" strike="noStrike" cap="none">
                          <a:solidFill>
                            <a:srgbClr val="000000"/>
                          </a:solidFill>
                          <a:effectLst/>
                          <a:latin typeface="Arial Narrow" panose="020B0606020202030204" pitchFamily="34" charset="0"/>
                          <a:ea typeface="+mn-ea"/>
                          <a:cs typeface="+mn-cs"/>
                          <a:sym typeface="Arial"/>
                        </a:rPr>
                        <a:t>1 031</a:t>
                      </a:r>
                    </a:p>
                  </a:txBody>
                  <a:tcPr marL="9525" marR="9525" marT="0"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ru-KZ" sz="900" b="0" i="0" u="none" strike="noStrike" cap="none">
                          <a:solidFill>
                            <a:srgbClr val="000000"/>
                          </a:solidFill>
                          <a:effectLst/>
                          <a:latin typeface="Arial Narrow" panose="020B0606020202030204" pitchFamily="34" charset="0"/>
                          <a:ea typeface="+mn-ea"/>
                          <a:cs typeface="+mn-cs"/>
                          <a:sym typeface="Arial"/>
                        </a:rPr>
                        <a:t>1 649</a:t>
                      </a:r>
                    </a:p>
                  </a:txBody>
                  <a:tcPr marL="9525" marR="9525" marT="0"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ru-KZ" sz="900" b="0" i="0" u="none" strike="noStrike" cap="none">
                          <a:solidFill>
                            <a:srgbClr val="000000"/>
                          </a:solidFill>
                          <a:effectLst/>
                          <a:latin typeface="Arial Narrow" panose="020B0606020202030204" pitchFamily="34" charset="0"/>
                          <a:ea typeface="+mn-ea"/>
                          <a:cs typeface="+mn-cs"/>
                          <a:sym typeface="Arial"/>
                        </a:rPr>
                        <a:t>1 409</a:t>
                      </a:r>
                    </a:p>
                  </a:txBody>
                  <a:tcPr marL="9525" marR="9525" marT="0"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ru-KZ" sz="900" b="0" i="0" u="none" strike="noStrike" cap="none">
                          <a:solidFill>
                            <a:srgbClr val="000000"/>
                          </a:solidFill>
                          <a:effectLst/>
                          <a:latin typeface="Arial Narrow" panose="020B0606020202030204" pitchFamily="34" charset="0"/>
                          <a:ea typeface="+mn-ea"/>
                          <a:cs typeface="+mn-cs"/>
                          <a:sym typeface="Arial"/>
                        </a:rPr>
                        <a:t>671</a:t>
                      </a:r>
                    </a:p>
                  </a:txBody>
                  <a:tcPr marL="9525" marR="9525" marT="0"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ru-KZ" sz="900" b="0" i="0" u="none" strike="noStrike" cap="none">
                          <a:solidFill>
                            <a:srgbClr val="000000"/>
                          </a:solidFill>
                          <a:effectLst/>
                          <a:latin typeface="Arial Narrow" panose="020B0606020202030204" pitchFamily="34" charset="0"/>
                          <a:ea typeface="+mn-ea"/>
                          <a:cs typeface="+mn-cs"/>
                          <a:sym typeface="Arial"/>
                        </a:rPr>
                        <a:t>1 739</a:t>
                      </a:r>
                    </a:p>
                  </a:txBody>
                  <a:tcPr marL="9525" marR="9525" marT="0"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ru-KZ" sz="900" b="0" i="0" u="none" strike="noStrike" cap="none">
                          <a:solidFill>
                            <a:srgbClr val="000000"/>
                          </a:solidFill>
                          <a:effectLst/>
                          <a:latin typeface="Arial Narrow" panose="020B0606020202030204" pitchFamily="34" charset="0"/>
                          <a:ea typeface="+mn-ea"/>
                          <a:cs typeface="+mn-cs"/>
                          <a:sym typeface="Arial"/>
                        </a:rPr>
                        <a:t>1 573</a:t>
                      </a:r>
                    </a:p>
                  </a:txBody>
                  <a:tcPr marL="9525" marR="9525" marT="0"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ru-KZ" sz="900" b="0" i="0" u="none" strike="noStrike" cap="none">
                          <a:solidFill>
                            <a:srgbClr val="000000"/>
                          </a:solidFill>
                          <a:effectLst/>
                          <a:latin typeface="Arial Narrow" panose="020B0606020202030204" pitchFamily="34" charset="0"/>
                          <a:ea typeface="+mn-ea"/>
                          <a:cs typeface="+mn-cs"/>
                          <a:sym typeface="Arial"/>
                        </a:rPr>
                        <a:t>2 347</a:t>
                      </a:r>
                    </a:p>
                  </a:txBody>
                  <a:tcPr marL="9525" marR="9525" marT="0"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ru-KZ" sz="900" b="0" i="0" u="none" strike="noStrike" cap="none" dirty="0">
                          <a:solidFill>
                            <a:srgbClr val="000000"/>
                          </a:solidFill>
                          <a:effectLst/>
                          <a:latin typeface="Arial Narrow" panose="020B0606020202030204" pitchFamily="34" charset="0"/>
                          <a:ea typeface="+mn-ea"/>
                          <a:cs typeface="+mn-cs"/>
                          <a:sym typeface="Arial"/>
                        </a:rPr>
                        <a:t>1 211</a:t>
                      </a:r>
                    </a:p>
                  </a:txBody>
                  <a:tcPr marL="9525" marR="9525" marT="0"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ru-KZ" sz="900" b="0" i="0" u="none" strike="noStrike" cap="none" dirty="0">
                          <a:solidFill>
                            <a:srgbClr val="000000"/>
                          </a:solidFill>
                          <a:effectLst/>
                          <a:latin typeface="Arial Narrow" panose="020B0606020202030204" pitchFamily="34" charset="0"/>
                          <a:ea typeface="+mn-ea"/>
                          <a:cs typeface="+mn-cs"/>
                          <a:sym typeface="Arial"/>
                        </a:rPr>
                        <a:t>2 767</a:t>
                      </a:r>
                    </a:p>
                  </a:txBody>
                  <a:tcPr marL="9525" marR="9525" marT="0"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ru-KZ" sz="900" b="0" i="0" u="none" strike="noStrike" cap="none">
                          <a:solidFill>
                            <a:srgbClr val="000000"/>
                          </a:solidFill>
                          <a:effectLst/>
                          <a:latin typeface="Arial Narrow" panose="020B0606020202030204" pitchFamily="34" charset="0"/>
                          <a:ea typeface="+mn-ea"/>
                          <a:cs typeface="+mn-cs"/>
                          <a:sym typeface="Arial"/>
                        </a:rPr>
                        <a:t>5 764</a:t>
                      </a:r>
                    </a:p>
                  </a:txBody>
                  <a:tcPr marL="9525" marR="9525" marT="0"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ru-KZ" sz="900" b="0" i="0" u="none" strike="noStrike" cap="none">
                          <a:solidFill>
                            <a:srgbClr val="000000"/>
                          </a:solidFill>
                          <a:effectLst/>
                          <a:latin typeface="Arial Narrow" panose="020B0606020202030204" pitchFamily="34" charset="0"/>
                          <a:ea typeface="+mn-ea"/>
                          <a:cs typeface="+mn-cs"/>
                          <a:sym typeface="Arial"/>
                        </a:rPr>
                        <a:t>653</a:t>
                      </a:r>
                    </a:p>
                  </a:txBody>
                  <a:tcPr marL="9525" marR="9525" marT="0"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ru-KZ" sz="900" b="0" i="0" u="none" strike="noStrike" cap="none">
                          <a:solidFill>
                            <a:srgbClr val="000000"/>
                          </a:solidFill>
                          <a:effectLst/>
                          <a:latin typeface="Arial Narrow" panose="020B0606020202030204" pitchFamily="34" charset="0"/>
                          <a:ea typeface="+mn-ea"/>
                          <a:cs typeface="+mn-cs"/>
                          <a:sym typeface="Arial"/>
                        </a:rPr>
                        <a:t>1 105</a:t>
                      </a:r>
                    </a:p>
                  </a:txBody>
                  <a:tcPr marL="9525" marR="9525" marT="0"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ru-KZ" sz="900" b="0" i="0" u="none" strike="noStrike" cap="none">
                          <a:solidFill>
                            <a:srgbClr val="000000"/>
                          </a:solidFill>
                          <a:effectLst/>
                          <a:latin typeface="Arial Narrow" panose="020B0606020202030204" pitchFamily="34" charset="0"/>
                          <a:ea typeface="+mn-ea"/>
                          <a:cs typeface="+mn-cs"/>
                          <a:sym typeface="Arial"/>
                        </a:rPr>
                        <a:t>2 109</a:t>
                      </a:r>
                    </a:p>
                  </a:txBody>
                  <a:tcPr marL="9525" marR="9525" marT="0"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ru-KZ" sz="900" b="0" i="0" u="none" strike="noStrike" cap="none">
                          <a:solidFill>
                            <a:srgbClr val="000000"/>
                          </a:solidFill>
                          <a:effectLst/>
                          <a:latin typeface="Arial Narrow" panose="020B0606020202030204" pitchFamily="34" charset="0"/>
                          <a:ea typeface="+mn-ea"/>
                          <a:cs typeface="+mn-cs"/>
                          <a:sym typeface="Arial"/>
                        </a:rPr>
                        <a:t>1 796</a:t>
                      </a:r>
                    </a:p>
                  </a:txBody>
                  <a:tcPr marL="9525" marR="9525" marT="0"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ru-KZ" sz="900" b="0" i="0" u="none" strike="noStrike" cap="none">
                          <a:solidFill>
                            <a:srgbClr val="000000"/>
                          </a:solidFill>
                          <a:effectLst/>
                          <a:latin typeface="Arial Narrow" panose="020B0606020202030204" pitchFamily="34" charset="0"/>
                          <a:ea typeface="+mn-ea"/>
                          <a:cs typeface="+mn-cs"/>
                          <a:sym typeface="Arial"/>
                        </a:rPr>
                        <a:t>2 824</a:t>
                      </a:r>
                    </a:p>
                  </a:txBody>
                  <a:tcPr marL="9525" marR="9525" marT="0"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ru-KZ" sz="900" b="0" i="0" u="none" strike="noStrike" cap="none">
                          <a:solidFill>
                            <a:srgbClr val="000000"/>
                          </a:solidFill>
                          <a:effectLst/>
                          <a:latin typeface="Arial Narrow" panose="020B0606020202030204" pitchFamily="34" charset="0"/>
                          <a:ea typeface="+mn-ea"/>
                          <a:cs typeface="+mn-cs"/>
                          <a:sym typeface="Arial"/>
                        </a:rPr>
                        <a:t>474</a:t>
                      </a:r>
                    </a:p>
                  </a:txBody>
                  <a:tcPr marL="9525" marR="9525" marT="0"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ru-KZ" sz="900" b="0" i="0" u="none" strike="noStrike" cap="none">
                          <a:solidFill>
                            <a:srgbClr val="000000"/>
                          </a:solidFill>
                          <a:effectLst/>
                          <a:latin typeface="Arial Narrow" panose="020B0606020202030204" pitchFamily="34" charset="0"/>
                          <a:ea typeface="+mn-ea"/>
                          <a:cs typeface="+mn-cs"/>
                          <a:sym typeface="Arial"/>
                        </a:rPr>
                        <a:t>2 341</a:t>
                      </a:r>
                    </a:p>
                  </a:txBody>
                  <a:tcPr marL="9525" marR="9525" marT="0"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ru-KZ" sz="900" b="0" i="0" u="none" strike="noStrike" cap="none">
                          <a:solidFill>
                            <a:srgbClr val="000000"/>
                          </a:solidFill>
                          <a:effectLst/>
                          <a:latin typeface="Arial Narrow" panose="020B0606020202030204" pitchFamily="34" charset="0"/>
                          <a:ea typeface="+mn-ea"/>
                          <a:cs typeface="+mn-cs"/>
                          <a:sym typeface="Arial"/>
                        </a:rPr>
                        <a:t>5 558</a:t>
                      </a:r>
                    </a:p>
                  </a:txBody>
                  <a:tcPr marL="9525" marR="9525" marT="0"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ru-KZ" sz="900" b="0" i="0" u="none" strike="noStrike" cap="none">
                          <a:solidFill>
                            <a:srgbClr val="000000"/>
                          </a:solidFill>
                          <a:effectLst/>
                          <a:latin typeface="Arial Narrow" panose="020B0606020202030204" pitchFamily="34" charset="0"/>
                          <a:ea typeface="+mn-ea"/>
                          <a:cs typeface="+mn-cs"/>
                          <a:sym typeface="Arial"/>
                        </a:rPr>
                        <a:t>5 865</a:t>
                      </a:r>
                    </a:p>
                  </a:txBody>
                  <a:tcPr marL="9525" marR="9525" marT="0"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ru-KZ" sz="900" b="0" i="0" u="none" strike="noStrike" cap="none">
                          <a:solidFill>
                            <a:srgbClr val="000000"/>
                          </a:solidFill>
                          <a:effectLst/>
                          <a:latin typeface="Arial Narrow" panose="020B0606020202030204" pitchFamily="34" charset="0"/>
                          <a:ea typeface="+mn-ea"/>
                          <a:cs typeface="+mn-cs"/>
                          <a:sym typeface="Arial"/>
                        </a:rPr>
                        <a:t>1 348</a:t>
                      </a:r>
                    </a:p>
                  </a:txBody>
                  <a:tcPr marL="9525" marR="9525" marT="0" marB="0" anchor="ctr">
                    <a:lnL w="6350" cap="flat" cmpd="sng" algn="ctr">
                      <a:solidFill>
                        <a:schemeClr val="tx1"/>
                      </a:solidFill>
                      <a:prstDash val="sysDot"/>
                      <a:round/>
                      <a:headEnd type="none" w="med" len="med"/>
                      <a:tailEnd type="none" w="med" len="med"/>
                    </a:lnL>
                    <a:lnR w="76200" cap="flat" cmpd="sng" algn="ctr">
                      <a:noFill/>
                      <a:prstDash val="solid"/>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221627480"/>
                  </a:ext>
                </a:extLst>
              </a:tr>
              <a:tr h="288000">
                <a:tc>
                  <a:txBody>
                    <a:bodyPr/>
                    <a:lstStyle/>
                    <a:p>
                      <a:pPr marL="72000" algn="l" fontAlgn="b"/>
                      <a:r>
                        <a:rPr lang="ru-RU" sz="700" b="0" i="0" u="none" strike="noStrike" cap="none" dirty="0">
                          <a:solidFill>
                            <a:srgbClr val="000000"/>
                          </a:solidFill>
                          <a:effectLst/>
                          <a:latin typeface="Arial" panose="020B0604020202020204" pitchFamily="34" charset="0"/>
                          <a:ea typeface="Calibri" panose="020F0502020204030204" pitchFamily="34" charset="0"/>
                          <a:cs typeface="Arial" panose="020B0604020202020204" pitchFamily="34" charset="0"/>
                          <a:sym typeface="Arial"/>
                        </a:rPr>
                        <a:t>ҚЫЗМЕТ КӨРСЕТУ ЖӘНЕ САУДА САЛАСЫНЫҢ ЖҰМЫСКЕРЛЕРІ</a:t>
                      </a:r>
                    </a:p>
                  </a:txBody>
                  <a:tcPr marL="9525" marR="9525" marT="9525" marB="0" anchor="ctr">
                    <a:lnL w="76200" cap="flat" cmpd="sng" algn="ctr">
                      <a:noFill/>
                      <a:prstDash val="solid"/>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solidFill>
                      <a:schemeClr val="accent3">
                        <a:lumMod val="50000"/>
                        <a:alpha val="20000"/>
                      </a:schemeClr>
                    </a:solidFill>
                  </a:tcPr>
                </a:tc>
                <a:tc>
                  <a:txBody>
                    <a:bodyPr/>
                    <a:lstStyle/>
                    <a:p>
                      <a:pPr algn="ctr" fontAlgn="b"/>
                      <a:r>
                        <a:rPr lang="ru-KZ" sz="900" b="0" i="0" u="none" strike="noStrike" cap="none">
                          <a:solidFill>
                            <a:srgbClr val="000000"/>
                          </a:solidFill>
                          <a:effectLst/>
                          <a:latin typeface="Arial Narrow" panose="020B0606020202030204" pitchFamily="34" charset="0"/>
                          <a:ea typeface="+mn-ea"/>
                          <a:cs typeface="+mn-cs"/>
                          <a:sym typeface="Arial"/>
                        </a:rPr>
                        <a:t>1 418</a:t>
                      </a:r>
                    </a:p>
                  </a:txBody>
                  <a:tcPr marL="9525" marR="9525" marT="0"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solidFill>
                      <a:schemeClr val="accent3">
                        <a:lumMod val="50000"/>
                        <a:alpha val="20000"/>
                      </a:schemeClr>
                    </a:solidFill>
                  </a:tcPr>
                </a:tc>
                <a:tc>
                  <a:txBody>
                    <a:bodyPr/>
                    <a:lstStyle/>
                    <a:p>
                      <a:pPr algn="ctr" fontAlgn="b"/>
                      <a:r>
                        <a:rPr lang="ru-KZ" sz="900" b="0" i="0" u="none" strike="noStrike" cap="none">
                          <a:solidFill>
                            <a:srgbClr val="000000"/>
                          </a:solidFill>
                          <a:effectLst/>
                          <a:latin typeface="Arial Narrow" panose="020B0606020202030204" pitchFamily="34" charset="0"/>
                          <a:ea typeface="+mn-ea"/>
                          <a:cs typeface="+mn-cs"/>
                          <a:sym typeface="Arial"/>
                        </a:rPr>
                        <a:t>3 063</a:t>
                      </a:r>
                    </a:p>
                  </a:txBody>
                  <a:tcPr marL="9525" marR="9525" marT="0"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solidFill>
                      <a:schemeClr val="accent3">
                        <a:lumMod val="50000"/>
                        <a:alpha val="20000"/>
                      </a:schemeClr>
                    </a:solidFill>
                  </a:tcPr>
                </a:tc>
                <a:tc>
                  <a:txBody>
                    <a:bodyPr/>
                    <a:lstStyle/>
                    <a:p>
                      <a:pPr algn="ctr" fontAlgn="b"/>
                      <a:r>
                        <a:rPr lang="ru-KZ" sz="900" b="0" i="0" u="none" strike="noStrike" cap="none">
                          <a:solidFill>
                            <a:srgbClr val="000000"/>
                          </a:solidFill>
                          <a:effectLst/>
                          <a:latin typeface="Arial Narrow" panose="020B0606020202030204" pitchFamily="34" charset="0"/>
                          <a:ea typeface="+mn-ea"/>
                          <a:cs typeface="+mn-cs"/>
                          <a:sym typeface="Arial"/>
                        </a:rPr>
                        <a:t>6 293</a:t>
                      </a:r>
                    </a:p>
                  </a:txBody>
                  <a:tcPr marL="9525" marR="9525" marT="0"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solidFill>
                      <a:schemeClr val="accent3">
                        <a:lumMod val="50000"/>
                        <a:alpha val="20000"/>
                      </a:schemeClr>
                    </a:solidFill>
                  </a:tcPr>
                </a:tc>
                <a:tc>
                  <a:txBody>
                    <a:bodyPr/>
                    <a:lstStyle/>
                    <a:p>
                      <a:pPr algn="ctr" fontAlgn="b"/>
                      <a:r>
                        <a:rPr lang="ru-KZ" sz="900" b="0" i="0" u="none" strike="noStrike" cap="none">
                          <a:solidFill>
                            <a:srgbClr val="000000"/>
                          </a:solidFill>
                          <a:effectLst/>
                          <a:latin typeface="Arial Narrow" panose="020B0606020202030204" pitchFamily="34" charset="0"/>
                          <a:ea typeface="+mn-ea"/>
                          <a:cs typeface="+mn-cs"/>
                          <a:sym typeface="Arial"/>
                        </a:rPr>
                        <a:t>2 151</a:t>
                      </a:r>
                    </a:p>
                  </a:txBody>
                  <a:tcPr marL="9525" marR="9525" marT="0"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solidFill>
                      <a:schemeClr val="accent3">
                        <a:lumMod val="50000"/>
                        <a:alpha val="20000"/>
                      </a:schemeClr>
                    </a:solidFill>
                  </a:tcPr>
                </a:tc>
                <a:tc>
                  <a:txBody>
                    <a:bodyPr/>
                    <a:lstStyle/>
                    <a:p>
                      <a:pPr algn="ctr" fontAlgn="b"/>
                      <a:r>
                        <a:rPr lang="ru-KZ" sz="900" b="0" i="0" u="none" strike="noStrike" cap="none">
                          <a:solidFill>
                            <a:srgbClr val="000000"/>
                          </a:solidFill>
                          <a:effectLst/>
                          <a:latin typeface="Arial Narrow" panose="020B0606020202030204" pitchFamily="34" charset="0"/>
                          <a:ea typeface="+mn-ea"/>
                          <a:cs typeface="+mn-cs"/>
                          <a:sym typeface="Arial"/>
                        </a:rPr>
                        <a:t>4 947</a:t>
                      </a:r>
                    </a:p>
                  </a:txBody>
                  <a:tcPr marL="9525" marR="9525" marT="0"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solidFill>
                      <a:schemeClr val="accent3">
                        <a:lumMod val="50000"/>
                        <a:alpha val="20000"/>
                      </a:schemeClr>
                    </a:solidFill>
                  </a:tcPr>
                </a:tc>
                <a:tc>
                  <a:txBody>
                    <a:bodyPr/>
                    <a:lstStyle/>
                    <a:p>
                      <a:pPr algn="ctr" fontAlgn="b"/>
                      <a:r>
                        <a:rPr lang="ru-KZ" sz="900" b="0" i="0" u="none" strike="noStrike" cap="none">
                          <a:solidFill>
                            <a:srgbClr val="000000"/>
                          </a:solidFill>
                          <a:effectLst/>
                          <a:latin typeface="Arial Narrow" panose="020B0606020202030204" pitchFamily="34" charset="0"/>
                          <a:ea typeface="+mn-ea"/>
                          <a:cs typeface="+mn-cs"/>
                          <a:sym typeface="Arial"/>
                        </a:rPr>
                        <a:t>3 946</a:t>
                      </a:r>
                    </a:p>
                  </a:txBody>
                  <a:tcPr marL="9525" marR="9525" marT="0"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solidFill>
                      <a:schemeClr val="accent3">
                        <a:lumMod val="50000"/>
                        <a:alpha val="20000"/>
                      </a:schemeClr>
                    </a:solidFill>
                  </a:tcPr>
                </a:tc>
                <a:tc>
                  <a:txBody>
                    <a:bodyPr/>
                    <a:lstStyle/>
                    <a:p>
                      <a:pPr algn="ctr" fontAlgn="b"/>
                      <a:r>
                        <a:rPr lang="ru-KZ" sz="900" b="0" i="0" u="none" strike="noStrike" cap="none">
                          <a:solidFill>
                            <a:srgbClr val="000000"/>
                          </a:solidFill>
                          <a:effectLst/>
                          <a:latin typeface="Arial Narrow" panose="020B0606020202030204" pitchFamily="34" charset="0"/>
                          <a:ea typeface="+mn-ea"/>
                          <a:cs typeface="+mn-cs"/>
                          <a:sym typeface="Arial"/>
                        </a:rPr>
                        <a:t>4 573</a:t>
                      </a:r>
                    </a:p>
                  </a:txBody>
                  <a:tcPr marL="9525" marR="9525" marT="0"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solidFill>
                      <a:schemeClr val="accent3">
                        <a:lumMod val="50000"/>
                        <a:alpha val="20000"/>
                      </a:schemeClr>
                    </a:solidFill>
                  </a:tcPr>
                </a:tc>
                <a:tc>
                  <a:txBody>
                    <a:bodyPr/>
                    <a:lstStyle/>
                    <a:p>
                      <a:pPr algn="ctr" fontAlgn="b"/>
                      <a:r>
                        <a:rPr lang="ru-KZ" sz="900" b="0" i="0" u="none" strike="noStrike" cap="none">
                          <a:solidFill>
                            <a:srgbClr val="000000"/>
                          </a:solidFill>
                          <a:effectLst/>
                          <a:latin typeface="Arial Narrow" panose="020B0606020202030204" pitchFamily="34" charset="0"/>
                          <a:ea typeface="+mn-ea"/>
                          <a:cs typeface="+mn-cs"/>
                          <a:sym typeface="Arial"/>
                        </a:rPr>
                        <a:t>2 589</a:t>
                      </a:r>
                    </a:p>
                  </a:txBody>
                  <a:tcPr marL="9525" marR="9525" marT="0"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solidFill>
                      <a:schemeClr val="accent3">
                        <a:lumMod val="50000"/>
                        <a:alpha val="20000"/>
                      </a:schemeClr>
                    </a:solidFill>
                  </a:tcPr>
                </a:tc>
                <a:tc>
                  <a:txBody>
                    <a:bodyPr/>
                    <a:lstStyle/>
                    <a:p>
                      <a:pPr algn="ctr" fontAlgn="b"/>
                      <a:r>
                        <a:rPr lang="ru-KZ" sz="900" b="0" i="0" u="none" strike="noStrike" cap="none">
                          <a:solidFill>
                            <a:srgbClr val="000000"/>
                          </a:solidFill>
                          <a:effectLst/>
                          <a:latin typeface="Arial Narrow" panose="020B0606020202030204" pitchFamily="34" charset="0"/>
                          <a:ea typeface="+mn-ea"/>
                          <a:cs typeface="+mn-cs"/>
                          <a:sym typeface="Arial"/>
                        </a:rPr>
                        <a:t>6 980</a:t>
                      </a:r>
                    </a:p>
                  </a:txBody>
                  <a:tcPr marL="9525" marR="9525" marT="0"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solidFill>
                      <a:schemeClr val="accent3">
                        <a:lumMod val="50000"/>
                        <a:alpha val="20000"/>
                      </a:schemeClr>
                    </a:solidFill>
                  </a:tcPr>
                </a:tc>
                <a:tc>
                  <a:txBody>
                    <a:bodyPr/>
                    <a:lstStyle/>
                    <a:p>
                      <a:pPr algn="ctr" fontAlgn="b"/>
                      <a:r>
                        <a:rPr lang="ru-KZ" sz="900" b="0" i="0" u="none" strike="noStrike" cap="none">
                          <a:solidFill>
                            <a:srgbClr val="000000"/>
                          </a:solidFill>
                          <a:effectLst/>
                          <a:latin typeface="Arial Narrow" panose="020B0606020202030204" pitchFamily="34" charset="0"/>
                          <a:ea typeface="+mn-ea"/>
                          <a:cs typeface="+mn-cs"/>
                          <a:sym typeface="Arial"/>
                        </a:rPr>
                        <a:t>11 027</a:t>
                      </a:r>
                    </a:p>
                  </a:txBody>
                  <a:tcPr marL="9525" marR="9525" marT="0"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solidFill>
                      <a:schemeClr val="accent3">
                        <a:lumMod val="50000"/>
                        <a:alpha val="20000"/>
                      </a:schemeClr>
                    </a:solidFill>
                  </a:tcPr>
                </a:tc>
                <a:tc>
                  <a:txBody>
                    <a:bodyPr/>
                    <a:lstStyle/>
                    <a:p>
                      <a:pPr algn="ctr" fontAlgn="b"/>
                      <a:r>
                        <a:rPr lang="ru-KZ" sz="900" b="0" i="0" u="none" strike="noStrike" cap="none">
                          <a:solidFill>
                            <a:srgbClr val="000000"/>
                          </a:solidFill>
                          <a:effectLst/>
                          <a:latin typeface="Arial Narrow" panose="020B0606020202030204" pitchFamily="34" charset="0"/>
                          <a:ea typeface="+mn-ea"/>
                          <a:cs typeface="+mn-cs"/>
                          <a:sym typeface="Arial"/>
                        </a:rPr>
                        <a:t>1 990</a:t>
                      </a:r>
                    </a:p>
                  </a:txBody>
                  <a:tcPr marL="9525" marR="9525" marT="0"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solidFill>
                      <a:schemeClr val="accent3">
                        <a:lumMod val="50000"/>
                        <a:alpha val="20000"/>
                      </a:schemeClr>
                    </a:solidFill>
                  </a:tcPr>
                </a:tc>
                <a:tc>
                  <a:txBody>
                    <a:bodyPr/>
                    <a:lstStyle/>
                    <a:p>
                      <a:pPr algn="ctr" fontAlgn="b"/>
                      <a:r>
                        <a:rPr lang="ru-KZ" sz="900" b="0" i="0" u="none" strike="noStrike" cap="none">
                          <a:solidFill>
                            <a:srgbClr val="000000"/>
                          </a:solidFill>
                          <a:effectLst/>
                          <a:latin typeface="Arial Narrow" panose="020B0606020202030204" pitchFamily="34" charset="0"/>
                          <a:ea typeface="+mn-ea"/>
                          <a:cs typeface="+mn-cs"/>
                          <a:sym typeface="Arial"/>
                        </a:rPr>
                        <a:t>2 953</a:t>
                      </a:r>
                    </a:p>
                  </a:txBody>
                  <a:tcPr marL="9525" marR="9525" marT="0"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solidFill>
                      <a:schemeClr val="accent3">
                        <a:lumMod val="50000"/>
                        <a:alpha val="20000"/>
                      </a:schemeClr>
                    </a:solidFill>
                  </a:tcPr>
                </a:tc>
                <a:tc>
                  <a:txBody>
                    <a:bodyPr/>
                    <a:lstStyle/>
                    <a:p>
                      <a:pPr algn="ctr" fontAlgn="b"/>
                      <a:r>
                        <a:rPr lang="ru-KZ" sz="900" b="0" i="0" u="none" strike="noStrike" cap="none">
                          <a:solidFill>
                            <a:srgbClr val="000000"/>
                          </a:solidFill>
                          <a:effectLst/>
                          <a:latin typeface="Arial Narrow" panose="020B0606020202030204" pitchFamily="34" charset="0"/>
                          <a:ea typeface="+mn-ea"/>
                          <a:cs typeface="+mn-cs"/>
                          <a:sym typeface="Arial"/>
                        </a:rPr>
                        <a:t>8 133</a:t>
                      </a:r>
                    </a:p>
                  </a:txBody>
                  <a:tcPr marL="9525" marR="9525" marT="0"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solidFill>
                      <a:schemeClr val="accent3">
                        <a:lumMod val="50000"/>
                        <a:alpha val="20000"/>
                      </a:schemeClr>
                    </a:solidFill>
                  </a:tcPr>
                </a:tc>
                <a:tc>
                  <a:txBody>
                    <a:bodyPr/>
                    <a:lstStyle/>
                    <a:p>
                      <a:pPr algn="ctr" fontAlgn="b"/>
                      <a:r>
                        <a:rPr lang="ru-KZ" sz="900" b="0" i="0" u="none" strike="noStrike" cap="none">
                          <a:solidFill>
                            <a:srgbClr val="000000"/>
                          </a:solidFill>
                          <a:effectLst/>
                          <a:latin typeface="Arial Narrow" panose="020B0606020202030204" pitchFamily="34" charset="0"/>
                          <a:ea typeface="+mn-ea"/>
                          <a:cs typeface="+mn-cs"/>
                          <a:sym typeface="Arial"/>
                        </a:rPr>
                        <a:t>2 799</a:t>
                      </a:r>
                    </a:p>
                  </a:txBody>
                  <a:tcPr marL="9525" marR="9525" marT="0"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solidFill>
                      <a:schemeClr val="accent3">
                        <a:lumMod val="50000"/>
                        <a:alpha val="20000"/>
                      </a:schemeClr>
                    </a:solidFill>
                  </a:tcPr>
                </a:tc>
                <a:tc>
                  <a:txBody>
                    <a:bodyPr/>
                    <a:lstStyle/>
                    <a:p>
                      <a:pPr algn="ctr" fontAlgn="b"/>
                      <a:r>
                        <a:rPr lang="ru-KZ" sz="900" b="0" i="0" u="none" strike="noStrike" cap="none">
                          <a:solidFill>
                            <a:srgbClr val="000000"/>
                          </a:solidFill>
                          <a:effectLst/>
                          <a:latin typeface="Arial Narrow" panose="020B0606020202030204" pitchFamily="34" charset="0"/>
                          <a:ea typeface="+mn-ea"/>
                          <a:cs typeface="+mn-cs"/>
                          <a:sym typeface="Arial"/>
                        </a:rPr>
                        <a:t>3 783</a:t>
                      </a:r>
                    </a:p>
                  </a:txBody>
                  <a:tcPr marL="9525" marR="9525" marT="0"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solidFill>
                      <a:schemeClr val="accent3">
                        <a:lumMod val="50000"/>
                        <a:alpha val="20000"/>
                      </a:schemeClr>
                    </a:solidFill>
                  </a:tcPr>
                </a:tc>
                <a:tc>
                  <a:txBody>
                    <a:bodyPr/>
                    <a:lstStyle/>
                    <a:p>
                      <a:pPr algn="ctr" fontAlgn="b"/>
                      <a:r>
                        <a:rPr lang="ru-KZ" sz="900" b="0" i="0" u="none" strike="noStrike" cap="none">
                          <a:solidFill>
                            <a:srgbClr val="000000"/>
                          </a:solidFill>
                          <a:effectLst/>
                          <a:latin typeface="Arial Narrow" panose="020B0606020202030204" pitchFamily="34" charset="0"/>
                          <a:ea typeface="+mn-ea"/>
                          <a:cs typeface="+mn-cs"/>
                          <a:sym typeface="Arial"/>
                        </a:rPr>
                        <a:t>1 848</a:t>
                      </a:r>
                    </a:p>
                  </a:txBody>
                  <a:tcPr marL="9525" marR="9525" marT="0"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solidFill>
                      <a:schemeClr val="accent3">
                        <a:lumMod val="50000"/>
                        <a:alpha val="20000"/>
                      </a:schemeClr>
                    </a:solidFill>
                  </a:tcPr>
                </a:tc>
                <a:tc>
                  <a:txBody>
                    <a:bodyPr/>
                    <a:lstStyle/>
                    <a:p>
                      <a:pPr algn="ctr" fontAlgn="b"/>
                      <a:r>
                        <a:rPr lang="ru-KZ" sz="900" b="0" i="0" u="none" strike="noStrike" cap="none">
                          <a:solidFill>
                            <a:srgbClr val="000000"/>
                          </a:solidFill>
                          <a:effectLst/>
                          <a:latin typeface="Arial Narrow" panose="020B0606020202030204" pitchFamily="34" charset="0"/>
                          <a:ea typeface="+mn-ea"/>
                          <a:cs typeface="+mn-cs"/>
                          <a:sym typeface="Arial"/>
                        </a:rPr>
                        <a:t>4 397</a:t>
                      </a:r>
                    </a:p>
                  </a:txBody>
                  <a:tcPr marL="9525" marR="9525" marT="0"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solidFill>
                      <a:schemeClr val="accent3">
                        <a:lumMod val="50000"/>
                        <a:alpha val="20000"/>
                      </a:schemeClr>
                    </a:solidFill>
                  </a:tcPr>
                </a:tc>
                <a:tc>
                  <a:txBody>
                    <a:bodyPr/>
                    <a:lstStyle/>
                    <a:p>
                      <a:pPr algn="ctr" fontAlgn="b"/>
                      <a:r>
                        <a:rPr lang="ru-KZ" sz="900" b="0" i="0" u="none" strike="noStrike" cap="none">
                          <a:solidFill>
                            <a:srgbClr val="000000"/>
                          </a:solidFill>
                          <a:effectLst/>
                          <a:latin typeface="Arial Narrow" panose="020B0606020202030204" pitchFamily="34" charset="0"/>
                          <a:ea typeface="+mn-ea"/>
                          <a:cs typeface="+mn-cs"/>
                          <a:sym typeface="Arial"/>
                        </a:rPr>
                        <a:t>15 236</a:t>
                      </a:r>
                    </a:p>
                  </a:txBody>
                  <a:tcPr marL="9525" marR="9525" marT="0"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solidFill>
                      <a:schemeClr val="accent3">
                        <a:lumMod val="50000"/>
                        <a:alpha val="20000"/>
                      </a:schemeClr>
                    </a:solidFill>
                  </a:tcPr>
                </a:tc>
                <a:tc>
                  <a:txBody>
                    <a:bodyPr/>
                    <a:lstStyle/>
                    <a:p>
                      <a:pPr algn="ctr" fontAlgn="b"/>
                      <a:r>
                        <a:rPr lang="ru-KZ" sz="900" b="0" i="0" u="none" strike="noStrike" cap="none">
                          <a:solidFill>
                            <a:srgbClr val="000000"/>
                          </a:solidFill>
                          <a:effectLst/>
                          <a:latin typeface="Arial Narrow" panose="020B0606020202030204" pitchFamily="34" charset="0"/>
                          <a:ea typeface="+mn-ea"/>
                          <a:cs typeface="+mn-cs"/>
                          <a:sym typeface="Arial"/>
                        </a:rPr>
                        <a:t>20 239</a:t>
                      </a:r>
                    </a:p>
                  </a:txBody>
                  <a:tcPr marL="9525" marR="9525" marT="0"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solidFill>
                      <a:schemeClr val="accent3">
                        <a:lumMod val="50000"/>
                        <a:alpha val="20000"/>
                      </a:schemeClr>
                    </a:solidFill>
                  </a:tcPr>
                </a:tc>
                <a:tc>
                  <a:txBody>
                    <a:bodyPr/>
                    <a:lstStyle/>
                    <a:p>
                      <a:pPr algn="ctr" fontAlgn="b"/>
                      <a:r>
                        <a:rPr lang="ru-KZ" sz="900" b="0" i="0" u="none" strike="noStrike" cap="none">
                          <a:solidFill>
                            <a:srgbClr val="000000"/>
                          </a:solidFill>
                          <a:effectLst/>
                          <a:latin typeface="Arial Narrow" panose="020B0606020202030204" pitchFamily="34" charset="0"/>
                          <a:ea typeface="+mn-ea"/>
                          <a:cs typeface="+mn-cs"/>
                          <a:sym typeface="Arial"/>
                        </a:rPr>
                        <a:t>2 669</a:t>
                      </a:r>
                    </a:p>
                  </a:txBody>
                  <a:tcPr marL="9525" marR="9525" marT="0" marB="0" anchor="ctr">
                    <a:lnL w="6350" cap="flat" cmpd="sng" algn="ctr">
                      <a:solidFill>
                        <a:schemeClr val="tx1"/>
                      </a:solidFill>
                      <a:prstDash val="sysDot"/>
                      <a:round/>
                      <a:headEnd type="none" w="med" len="med"/>
                      <a:tailEnd type="none" w="med" len="med"/>
                    </a:lnL>
                    <a:lnR w="76200" cap="flat" cmpd="sng" algn="ctr">
                      <a:noFill/>
                      <a:prstDash val="solid"/>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solidFill>
                      <a:schemeClr val="accent3">
                        <a:lumMod val="50000"/>
                        <a:alpha val="20000"/>
                      </a:schemeClr>
                    </a:solidFill>
                  </a:tcPr>
                </a:tc>
                <a:extLst>
                  <a:ext uri="{0D108BD9-81ED-4DB2-BD59-A6C34878D82A}">
                    <a16:rowId xmlns:a16="http://schemas.microsoft.com/office/drawing/2014/main" val="3182707914"/>
                  </a:ext>
                </a:extLst>
              </a:tr>
              <a:tr h="288000">
                <a:tc>
                  <a:txBody>
                    <a:bodyPr/>
                    <a:lstStyle/>
                    <a:p>
                      <a:pPr marL="72000" algn="l" fontAlgn="b"/>
                      <a:r>
                        <a:rPr lang="ru-RU" sz="700" b="0" i="0" u="none" strike="noStrike" cap="none" dirty="0">
                          <a:solidFill>
                            <a:srgbClr val="000000"/>
                          </a:solidFill>
                          <a:effectLst/>
                          <a:latin typeface="Arial" panose="020B0604020202020204" pitchFamily="34" charset="0"/>
                          <a:ea typeface="Calibri" panose="020F0502020204030204" pitchFamily="34" charset="0"/>
                          <a:cs typeface="Arial" panose="020B0604020202020204" pitchFamily="34" charset="0"/>
                          <a:sym typeface="Arial"/>
                        </a:rPr>
                        <a:t>ФЕРМЕРЛЕР Ж/Е АУЫЛ МЕН ОРМАН, БАЛЫҚ ШАРУАШЫЛЫҒЫНЫҢ ЖӘНЕ БАЛЫҚ АУЛАУ ЖҰМЫСШЫЛАРЫ</a:t>
                      </a:r>
                    </a:p>
                  </a:txBody>
                  <a:tcPr marL="9525" marR="9525" marT="9525" marB="0" anchor="ctr">
                    <a:lnL w="76200" cap="flat" cmpd="sng" algn="ctr">
                      <a:noFill/>
                      <a:prstDash val="solid"/>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noFill/>
                  </a:tcPr>
                </a:tc>
                <a:tc>
                  <a:txBody>
                    <a:bodyPr/>
                    <a:lstStyle/>
                    <a:p>
                      <a:pPr algn="ctr" fontAlgn="b"/>
                      <a:r>
                        <a:rPr lang="ru-KZ" sz="900" b="0" i="0" u="none" strike="noStrike" cap="none">
                          <a:solidFill>
                            <a:srgbClr val="000000"/>
                          </a:solidFill>
                          <a:effectLst/>
                          <a:latin typeface="Arial Narrow" panose="020B0606020202030204" pitchFamily="34" charset="0"/>
                          <a:ea typeface="+mn-ea"/>
                          <a:cs typeface="+mn-cs"/>
                          <a:sym typeface="Arial"/>
                        </a:rPr>
                        <a:t>427</a:t>
                      </a:r>
                    </a:p>
                  </a:txBody>
                  <a:tcPr marL="9525" marR="9525" marT="0"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ru-KZ" sz="900" b="0" i="0" u="none" strike="noStrike" cap="none">
                          <a:solidFill>
                            <a:srgbClr val="000000"/>
                          </a:solidFill>
                          <a:effectLst/>
                          <a:latin typeface="Arial Narrow" panose="020B0606020202030204" pitchFamily="34" charset="0"/>
                          <a:ea typeface="+mn-ea"/>
                          <a:cs typeface="+mn-cs"/>
                          <a:sym typeface="Arial"/>
                        </a:rPr>
                        <a:t>715</a:t>
                      </a:r>
                    </a:p>
                  </a:txBody>
                  <a:tcPr marL="9525" marR="9525" marT="0"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ru-KZ" sz="900" b="0" i="0" u="none" strike="noStrike" cap="none">
                          <a:solidFill>
                            <a:srgbClr val="000000"/>
                          </a:solidFill>
                          <a:effectLst/>
                          <a:latin typeface="Arial Narrow" panose="020B0606020202030204" pitchFamily="34" charset="0"/>
                          <a:ea typeface="+mn-ea"/>
                          <a:cs typeface="+mn-cs"/>
                          <a:sym typeface="Arial"/>
                        </a:rPr>
                        <a:t>857</a:t>
                      </a:r>
                    </a:p>
                  </a:txBody>
                  <a:tcPr marL="9525" marR="9525" marT="0"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ru-KZ" sz="900" b="0" i="0" u="none" strike="noStrike" cap="none">
                          <a:solidFill>
                            <a:srgbClr val="000000"/>
                          </a:solidFill>
                          <a:effectLst/>
                          <a:latin typeface="Arial Narrow" panose="020B0606020202030204" pitchFamily="34" charset="0"/>
                          <a:ea typeface="+mn-ea"/>
                          <a:cs typeface="+mn-cs"/>
                          <a:sym typeface="Arial"/>
                        </a:rPr>
                        <a:t>833</a:t>
                      </a:r>
                    </a:p>
                  </a:txBody>
                  <a:tcPr marL="9525" marR="9525" marT="0"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ru-KZ" sz="900" b="0" i="0" u="none" strike="noStrike" cap="none">
                          <a:solidFill>
                            <a:srgbClr val="000000"/>
                          </a:solidFill>
                          <a:effectLst/>
                          <a:latin typeface="Arial Narrow" panose="020B0606020202030204" pitchFamily="34" charset="0"/>
                          <a:ea typeface="+mn-ea"/>
                          <a:cs typeface="+mn-cs"/>
                          <a:sym typeface="Arial"/>
                        </a:rPr>
                        <a:t>152</a:t>
                      </a:r>
                    </a:p>
                  </a:txBody>
                  <a:tcPr marL="9525" marR="9525" marT="0"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ru-KZ" sz="900" b="0" i="0" u="none" strike="noStrike" cap="none">
                          <a:solidFill>
                            <a:srgbClr val="000000"/>
                          </a:solidFill>
                          <a:effectLst/>
                          <a:latin typeface="Arial Narrow" panose="020B0606020202030204" pitchFamily="34" charset="0"/>
                          <a:ea typeface="+mn-ea"/>
                          <a:cs typeface="+mn-cs"/>
                          <a:sym typeface="Arial"/>
                        </a:rPr>
                        <a:t>432</a:t>
                      </a:r>
                    </a:p>
                  </a:txBody>
                  <a:tcPr marL="9525" marR="9525" marT="0"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ru-KZ" sz="900" b="0" i="0" u="none" strike="noStrike" cap="none">
                          <a:solidFill>
                            <a:srgbClr val="000000"/>
                          </a:solidFill>
                          <a:effectLst/>
                          <a:latin typeface="Arial Narrow" panose="020B0606020202030204" pitchFamily="34" charset="0"/>
                          <a:ea typeface="+mn-ea"/>
                          <a:cs typeface="+mn-cs"/>
                          <a:sym typeface="Arial"/>
                        </a:rPr>
                        <a:t>946</a:t>
                      </a:r>
                    </a:p>
                  </a:txBody>
                  <a:tcPr marL="9525" marR="9525" marT="0"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ru-KZ" sz="900" b="0" i="0" u="none" strike="noStrike" cap="none">
                          <a:solidFill>
                            <a:srgbClr val="000000"/>
                          </a:solidFill>
                          <a:effectLst/>
                          <a:latin typeface="Arial Narrow" panose="020B0606020202030204" pitchFamily="34" charset="0"/>
                          <a:ea typeface="+mn-ea"/>
                          <a:cs typeface="+mn-cs"/>
                          <a:sym typeface="Arial"/>
                        </a:rPr>
                        <a:t>539</a:t>
                      </a:r>
                    </a:p>
                  </a:txBody>
                  <a:tcPr marL="9525" marR="9525" marT="0"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ru-KZ" sz="900" b="0" i="0" u="none" strike="noStrike" cap="none">
                          <a:solidFill>
                            <a:srgbClr val="000000"/>
                          </a:solidFill>
                          <a:effectLst/>
                          <a:latin typeface="Arial Narrow" panose="020B0606020202030204" pitchFamily="34" charset="0"/>
                          <a:ea typeface="+mn-ea"/>
                          <a:cs typeface="+mn-cs"/>
                          <a:sym typeface="Arial"/>
                        </a:rPr>
                        <a:t>453</a:t>
                      </a:r>
                    </a:p>
                  </a:txBody>
                  <a:tcPr marL="9525" marR="9525" marT="0"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ru-KZ" sz="900" b="0" i="0" u="none" strike="noStrike" cap="none">
                          <a:solidFill>
                            <a:srgbClr val="000000"/>
                          </a:solidFill>
                          <a:effectLst/>
                          <a:latin typeface="Arial Narrow" panose="020B0606020202030204" pitchFamily="34" charset="0"/>
                          <a:ea typeface="+mn-ea"/>
                          <a:cs typeface="+mn-cs"/>
                          <a:sym typeface="Arial"/>
                        </a:rPr>
                        <a:t>1 561</a:t>
                      </a:r>
                    </a:p>
                  </a:txBody>
                  <a:tcPr marL="9525" marR="9525" marT="0"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ru-KZ" sz="900" b="0" i="0" u="none" strike="noStrike" cap="none">
                          <a:solidFill>
                            <a:srgbClr val="000000"/>
                          </a:solidFill>
                          <a:effectLst/>
                          <a:latin typeface="Arial Narrow" panose="020B0606020202030204" pitchFamily="34" charset="0"/>
                          <a:ea typeface="+mn-ea"/>
                          <a:cs typeface="+mn-cs"/>
                          <a:sym typeface="Arial"/>
                        </a:rPr>
                        <a:t>370</a:t>
                      </a:r>
                    </a:p>
                  </a:txBody>
                  <a:tcPr marL="9525" marR="9525" marT="0"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ru-KZ" sz="900" b="0" i="0" u="none" strike="noStrike" cap="none" dirty="0">
                          <a:solidFill>
                            <a:srgbClr val="000000"/>
                          </a:solidFill>
                          <a:effectLst/>
                          <a:latin typeface="Arial Narrow" panose="020B0606020202030204" pitchFamily="34" charset="0"/>
                          <a:ea typeface="+mn-ea"/>
                          <a:cs typeface="+mn-cs"/>
                          <a:sym typeface="Arial"/>
                        </a:rPr>
                        <a:t>27</a:t>
                      </a:r>
                    </a:p>
                  </a:txBody>
                  <a:tcPr marL="9525" marR="9525" marT="0"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ru-KZ" sz="900" b="0" i="0" u="none" strike="noStrike" cap="none">
                          <a:solidFill>
                            <a:srgbClr val="000000"/>
                          </a:solidFill>
                          <a:effectLst/>
                          <a:latin typeface="Arial Narrow" panose="020B0606020202030204" pitchFamily="34" charset="0"/>
                          <a:ea typeface="+mn-ea"/>
                          <a:cs typeface="+mn-cs"/>
                          <a:sym typeface="Arial"/>
                        </a:rPr>
                        <a:t>1 049</a:t>
                      </a:r>
                    </a:p>
                  </a:txBody>
                  <a:tcPr marL="9525" marR="9525" marT="0"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ru-KZ" sz="900" b="0" i="0" u="none" strike="noStrike" cap="none">
                          <a:solidFill>
                            <a:srgbClr val="000000"/>
                          </a:solidFill>
                          <a:effectLst/>
                          <a:latin typeface="Arial Narrow" panose="020B0606020202030204" pitchFamily="34" charset="0"/>
                          <a:ea typeface="+mn-ea"/>
                          <a:cs typeface="+mn-cs"/>
                          <a:sym typeface="Arial"/>
                        </a:rPr>
                        <a:t>881</a:t>
                      </a:r>
                    </a:p>
                  </a:txBody>
                  <a:tcPr marL="9525" marR="9525" marT="0"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ru-KZ" sz="900" b="0" i="0" u="none" strike="noStrike" cap="none">
                          <a:solidFill>
                            <a:srgbClr val="000000"/>
                          </a:solidFill>
                          <a:effectLst/>
                          <a:latin typeface="Arial Narrow" panose="020B0606020202030204" pitchFamily="34" charset="0"/>
                          <a:ea typeface="+mn-ea"/>
                          <a:cs typeface="+mn-cs"/>
                          <a:sym typeface="Arial"/>
                        </a:rPr>
                        <a:t>1 086</a:t>
                      </a:r>
                    </a:p>
                  </a:txBody>
                  <a:tcPr marL="9525" marR="9525" marT="0"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ru-KZ" sz="900" b="0" i="0" u="none" strike="noStrike" cap="none">
                          <a:solidFill>
                            <a:srgbClr val="000000"/>
                          </a:solidFill>
                          <a:effectLst/>
                          <a:latin typeface="Arial Narrow" panose="020B0606020202030204" pitchFamily="34" charset="0"/>
                          <a:ea typeface="+mn-ea"/>
                          <a:cs typeface="+mn-cs"/>
                          <a:sym typeface="Arial"/>
                        </a:rPr>
                        <a:t>33</a:t>
                      </a:r>
                    </a:p>
                  </a:txBody>
                  <a:tcPr marL="9525" marR="9525" marT="0"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ru-KZ" sz="900" b="0" i="0" u="none" strike="noStrike" cap="none">
                          <a:solidFill>
                            <a:srgbClr val="000000"/>
                          </a:solidFill>
                          <a:effectLst/>
                          <a:latin typeface="Arial Narrow" panose="020B0606020202030204" pitchFamily="34" charset="0"/>
                          <a:ea typeface="+mn-ea"/>
                          <a:cs typeface="+mn-cs"/>
                          <a:sym typeface="Arial"/>
                        </a:rPr>
                        <a:t>481</a:t>
                      </a:r>
                    </a:p>
                  </a:txBody>
                  <a:tcPr marL="9525" marR="9525" marT="0"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ru-KZ" sz="900" b="0" i="0" u="none" strike="noStrike" cap="none">
                          <a:solidFill>
                            <a:srgbClr val="000000"/>
                          </a:solidFill>
                          <a:effectLst/>
                          <a:latin typeface="Arial Narrow" panose="020B0606020202030204" pitchFamily="34" charset="0"/>
                          <a:ea typeface="+mn-ea"/>
                          <a:cs typeface="+mn-cs"/>
                          <a:sym typeface="Arial"/>
                        </a:rPr>
                        <a:t>102</a:t>
                      </a:r>
                    </a:p>
                  </a:txBody>
                  <a:tcPr marL="9525" marR="9525" marT="0"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ru-KZ" sz="900" b="0" i="0" u="none" strike="noStrike" cap="none">
                          <a:solidFill>
                            <a:srgbClr val="000000"/>
                          </a:solidFill>
                          <a:effectLst/>
                          <a:latin typeface="Arial Narrow" panose="020B0606020202030204" pitchFamily="34" charset="0"/>
                          <a:ea typeface="+mn-ea"/>
                          <a:cs typeface="+mn-cs"/>
                          <a:sym typeface="Arial"/>
                        </a:rPr>
                        <a:t>73</a:t>
                      </a:r>
                    </a:p>
                  </a:txBody>
                  <a:tcPr marL="9525" marR="9525" marT="0"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ru-KZ" sz="900" b="0" i="0" u="none" strike="noStrike" cap="none">
                          <a:solidFill>
                            <a:srgbClr val="000000"/>
                          </a:solidFill>
                          <a:effectLst/>
                          <a:latin typeface="Arial Narrow" panose="020B0606020202030204" pitchFamily="34" charset="0"/>
                          <a:ea typeface="+mn-ea"/>
                          <a:cs typeface="+mn-cs"/>
                          <a:sym typeface="Arial"/>
                        </a:rPr>
                        <a:t>172</a:t>
                      </a:r>
                    </a:p>
                  </a:txBody>
                  <a:tcPr marL="9525" marR="9525" marT="0" marB="0" anchor="ctr">
                    <a:lnL w="6350" cap="flat" cmpd="sng" algn="ctr">
                      <a:solidFill>
                        <a:schemeClr val="tx1"/>
                      </a:solidFill>
                      <a:prstDash val="sysDot"/>
                      <a:round/>
                      <a:headEnd type="none" w="med" len="med"/>
                      <a:tailEnd type="none" w="med" len="med"/>
                    </a:lnL>
                    <a:lnR w="76200" cap="flat" cmpd="sng" algn="ctr">
                      <a:noFill/>
                      <a:prstDash val="solid"/>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434696259"/>
                  </a:ext>
                </a:extLst>
              </a:tr>
              <a:tr h="288000">
                <a:tc>
                  <a:txBody>
                    <a:bodyPr/>
                    <a:lstStyle/>
                    <a:p>
                      <a:pPr marL="72000" algn="l" fontAlgn="b"/>
                      <a:r>
                        <a:rPr lang="ru-RU" sz="700" b="0" i="0" u="none" strike="noStrike" cap="none" dirty="0">
                          <a:solidFill>
                            <a:srgbClr val="000000"/>
                          </a:solidFill>
                          <a:effectLst/>
                          <a:latin typeface="Arial" panose="020B0604020202020204" pitchFamily="34" charset="0"/>
                          <a:ea typeface="Calibri" panose="020F0502020204030204" pitchFamily="34" charset="0"/>
                          <a:cs typeface="Arial" panose="020B0604020202020204" pitchFamily="34" charset="0"/>
                          <a:sym typeface="Arial"/>
                        </a:rPr>
                        <a:t>ӨНЕРКӘСІП, ҚҰРЫЛЫС, КӨЛІК ЖӘНЕ БАСҚА ТЕКТЕС ҚЫЗМЕТТЕРДІҢ ЖҰМЫСШЫЛАРЫ</a:t>
                      </a:r>
                    </a:p>
                  </a:txBody>
                  <a:tcPr marL="9525" marR="9525" marT="9525" marB="0" anchor="ctr">
                    <a:lnL w="76200" cap="flat" cmpd="sng" algn="ctr">
                      <a:noFill/>
                      <a:prstDash val="solid"/>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solidFill>
                      <a:schemeClr val="accent3">
                        <a:lumMod val="50000"/>
                        <a:alpha val="20000"/>
                      </a:schemeClr>
                    </a:solidFill>
                  </a:tcPr>
                </a:tc>
                <a:tc>
                  <a:txBody>
                    <a:bodyPr/>
                    <a:lstStyle/>
                    <a:p>
                      <a:pPr algn="ctr" fontAlgn="b"/>
                      <a:r>
                        <a:rPr lang="ru-KZ" sz="900" b="0" i="0" u="none" strike="noStrike" cap="none">
                          <a:solidFill>
                            <a:srgbClr val="000000"/>
                          </a:solidFill>
                          <a:effectLst/>
                          <a:latin typeface="Arial Narrow" panose="020B0606020202030204" pitchFamily="34" charset="0"/>
                          <a:ea typeface="+mn-ea"/>
                          <a:cs typeface="+mn-cs"/>
                          <a:sym typeface="Arial"/>
                        </a:rPr>
                        <a:t>2 662</a:t>
                      </a:r>
                    </a:p>
                  </a:txBody>
                  <a:tcPr marL="9525" marR="9525" marT="0"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solidFill>
                      <a:schemeClr val="accent3">
                        <a:lumMod val="50000"/>
                        <a:alpha val="20000"/>
                      </a:schemeClr>
                    </a:solidFill>
                  </a:tcPr>
                </a:tc>
                <a:tc>
                  <a:txBody>
                    <a:bodyPr/>
                    <a:lstStyle/>
                    <a:p>
                      <a:pPr algn="ctr" fontAlgn="b"/>
                      <a:r>
                        <a:rPr lang="ru-KZ" sz="900" b="0" i="0" u="none" strike="noStrike" cap="none">
                          <a:solidFill>
                            <a:srgbClr val="000000"/>
                          </a:solidFill>
                          <a:effectLst/>
                          <a:latin typeface="Arial Narrow" panose="020B0606020202030204" pitchFamily="34" charset="0"/>
                          <a:ea typeface="+mn-ea"/>
                          <a:cs typeface="+mn-cs"/>
                          <a:sym typeface="Arial"/>
                        </a:rPr>
                        <a:t>4 903</a:t>
                      </a:r>
                    </a:p>
                  </a:txBody>
                  <a:tcPr marL="9525" marR="9525" marT="0"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solidFill>
                      <a:schemeClr val="accent3">
                        <a:lumMod val="50000"/>
                        <a:alpha val="20000"/>
                      </a:schemeClr>
                    </a:solidFill>
                  </a:tcPr>
                </a:tc>
                <a:tc>
                  <a:txBody>
                    <a:bodyPr/>
                    <a:lstStyle/>
                    <a:p>
                      <a:pPr algn="ctr" fontAlgn="b"/>
                      <a:r>
                        <a:rPr lang="ru-KZ" sz="900" b="0" i="0" u="none" strike="noStrike" cap="none">
                          <a:solidFill>
                            <a:srgbClr val="000000"/>
                          </a:solidFill>
                          <a:effectLst/>
                          <a:latin typeface="Arial Narrow" panose="020B0606020202030204" pitchFamily="34" charset="0"/>
                          <a:ea typeface="+mn-ea"/>
                          <a:cs typeface="+mn-cs"/>
                          <a:sym typeface="Arial"/>
                        </a:rPr>
                        <a:t>7 657</a:t>
                      </a:r>
                    </a:p>
                  </a:txBody>
                  <a:tcPr marL="9525" marR="9525" marT="0"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solidFill>
                      <a:schemeClr val="accent3">
                        <a:lumMod val="50000"/>
                        <a:alpha val="20000"/>
                      </a:schemeClr>
                    </a:solidFill>
                  </a:tcPr>
                </a:tc>
                <a:tc>
                  <a:txBody>
                    <a:bodyPr/>
                    <a:lstStyle/>
                    <a:p>
                      <a:pPr algn="ctr" fontAlgn="b"/>
                      <a:r>
                        <a:rPr lang="ru-KZ" sz="900" b="0" i="0" u="none" strike="noStrike" cap="none">
                          <a:solidFill>
                            <a:srgbClr val="000000"/>
                          </a:solidFill>
                          <a:effectLst/>
                          <a:latin typeface="Arial Narrow" panose="020B0606020202030204" pitchFamily="34" charset="0"/>
                          <a:ea typeface="+mn-ea"/>
                          <a:cs typeface="+mn-cs"/>
                          <a:sym typeface="Arial"/>
                        </a:rPr>
                        <a:t>3 043</a:t>
                      </a:r>
                    </a:p>
                  </a:txBody>
                  <a:tcPr marL="9525" marR="9525" marT="0"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solidFill>
                      <a:schemeClr val="accent3">
                        <a:lumMod val="50000"/>
                        <a:alpha val="20000"/>
                      </a:schemeClr>
                    </a:solidFill>
                  </a:tcPr>
                </a:tc>
                <a:tc>
                  <a:txBody>
                    <a:bodyPr/>
                    <a:lstStyle/>
                    <a:p>
                      <a:pPr algn="ctr" fontAlgn="b"/>
                      <a:r>
                        <a:rPr lang="ru-KZ" sz="900" b="0" i="0" u="none" strike="noStrike" cap="none">
                          <a:solidFill>
                            <a:srgbClr val="000000"/>
                          </a:solidFill>
                          <a:effectLst/>
                          <a:latin typeface="Arial Narrow" panose="020B0606020202030204" pitchFamily="34" charset="0"/>
                          <a:ea typeface="+mn-ea"/>
                          <a:cs typeface="+mn-cs"/>
                          <a:sym typeface="Arial"/>
                        </a:rPr>
                        <a:t>6 221</a:t>
                      </a:r>
                    </a:p>
                  </a:txBody>
                  <a:tcPr marL="9525" marR="9525" marT="0"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solidFill>
                      <a:schemeClr val="accent3">
                        <a:lumMod val="50000"/>
                        <a:alpha val="20000"/>
                      </a:schemeClr>
                    </a:solidFill>
                  </a:tcPr>
                </a:tc>
                <a:tc>
                  <a:txBody>
                    <a:bodyPr/>
                    <a:lstStyle/>
                    <a:p>
                      <a:pPr algn="ctr" fontAlgn="b"/>
                      <a:r>
                        <a:rPr lang="ru-KZ" sz="900" b="0" i="0" u="none" strike="noStrike" cap="none">
                          <a:solidFill>
                            <a:srgbClr val="000000"/>
                          </a:solidFill>
                          <a:effectLst/>
                          <a:latin typeface="Arial Narrow" panose="020B0606020202030204" pitchFamily="34" charset="0"/>
                          <a:ea typeface="+mn-ea"/>
                          <a:cs typeface="+mn-cs"/>
                          <a:sym typeface="Arial"/>
                        </a:rPr>
                        <a:t>8 312</a:t>
                      </a:r>
                    </a:p>
                  </a:txBody>
                  <a:tcPr marL="9525" marR="9525" marT="0"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solidFill>
                      <a:schemeClr val="accent3">
                        <a:lumMod val="50000"/>
                        <a:alpha val="20000"/>
                      </a:schemeClr>
                    </a:solidFill>
                  </a:tcPr>
                </a:tc>
                <a:tc>
                  <a:txBody>
                    <a:bodyPr/>
                    <a:lstStyle/>
                    <a:p>
                      <a:pPr algn="ctr" fontAlgn="b"/>
                      <a:r>
                        <a:rPr lang="ru-KZ" sz="900" b="0" i="0" u="none" strike="noStrike" cap="none">
                          <a:solidFill>
                            <a:srgbClr val="000000"/>
                          </a:solidFill>
                          <a:effectLst/>
                          <a:latin typeface="Arial Narrow" panose="020B0606020202030204" pitchFamily="34" charset="0"/>
                          <a:ea typeface="+mn-ea"/>
                          <a:cs typeface="+mn-cs"/>
                          <a:sym typeface="Arial"/>
                        </a:rPr>
                        <a:t>3 700</a:t>
                      </a:r>
                    </a:p>
                  </a:txBody>
                  <a:tcPr marL="9525" marR="9525" marT="0"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solidFill>
                      <a:schemeClr val="accent3">
                        <a:lumMod val="50000"/>
                        <a:alpha val="20000"/>
                      </a:schemeClr>
                    </a:solidFill>
                  </a:tcPr>
                </a:tc>
                <a:tc>
                  <a:txBody>
                    <a:bodyPr/>
                    <a:lstStyle/>
                    <a:p>
                      <a:pPr algn="ctr" fontAlgn="b"/>
                      <a:r>
                        <a:rPr lang="ru-KZ" sz="900" b="0" i="0" u="none" strike="noStrike" cap="none">
                          <a:solidFill>
                            <a:srgbClr val="000000"/>
                          </a:solidFill>
                          <a:effectLst/>
                          <a:latin typeface="Arial Narrow" panose="020B0606020202030204" pitchFamily="34" charset="0"/>
                          <a:ea typeface="+mn-ea"/>
                          <a:cs typeface="+mn-cs"/>
                          <a:sym typeface="Arial"/>
                        </a:rPr>
                        <a:t>1 988</a:t>
                      </a:r>
                    </a:p>
                  </a:txBody>
                  <a:tcPr marL="9525" marR="9525" marT="0"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solidFill>
                      <a:schemeClr val="accent3">
                        <a:lumMod val="50000"/>
                        <a:alpha val="20000"/>
                      </a:schemeClr>
                    </a:solidFill>
                  </a:tcPr>
                </a:tc>
                <a:tc>
                  <a:txBody>
                    <a:bodyPr/>
                    <a:lstStyle/>
                    <a:p>
                      <a:pPr algn="ctr" fontAlgn="b"/>
                      <a:r>
                        <a:rPr lang="ru-KZ" sz="900" b="0" i="0" u="none" strike="noStrike" cap="none">
                          <a:solidFill>
                            <a:srgbClr val="000000"/>
                          </a:solidFill>
                          <a:effectLst/>
                          <a:latin typeface="Arial Narrow" panose="020B0606020202030204" pitchFamily="34" charset="0"/>
                          <a:ea typeface="+mn-ea"/>
                          <a:cs typeface="+mn-cs"/>
                          <a:sym typeface="Arial"/>
                        </a:rPr>
                        <a:t>15 544</a:t>
                      </a:r>
                    </a:p>
                  </a:txBody>
                  <a:tcPr marL="9525" marR="9525" marT="0"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solidFill>
                      <a:schemeClr val="accent3">
                        <a:lumMod val="50000"/>
                        <a:alpha val="20000"/>
                      </a:schemeClr>
                    </a:solidFill>
                  </a:tcPr>
                </a:tc>
                <a:tc>
                  <a:txBody>
                    <a:bodyPr/>
                    <a:lstStyle/>
                    <a:p>
                      <a:pPr algn="ctr" fontAlgn="b"/>
                      <a:r>
                        <a:rPr lang="ru-KZ" sz="900" b="0" i="0" u="none" strike="noStrike" cap="none">
                          <a:solidFill>
                            <a:srgbClr val="000000"/>
                          </a:solidFill>
                          <a:effectLst/>
                          <a:latin typeface="Arial Narrow" panose="020B0606020202030204" pitchFamily="34" charset="0"/>
                          <a:ea typeface="+mn-ea"/>
                          <a:cs typeface="+mn-cs"/>
                          <a:sym typeface="Arial"/>
                        </a:rPr>
                        <a:t>17 966</a:t>
                      </a:r>
                    </a:p>
                  </a:txBody>
                  <a:tcPr marL="9525" marR="9525" marT="0"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solidFill>
                      <a:schemeClr val="accent3">
                        <a:lumMod val="50000"/>
                        <a:alpha val="20000"/>
                      </a:schemeClr>
                    </a:solidFill>
                  </a:tcPr>
                </a:tc>
                <a:tc>
                  <a:txBody>
                    <a:bodyPr/>
                    <a:lstStyle/>
                    <a:p>
                      <a:pPr algn="ctr" fontAlgn="b"/>
                      <a:r>
                        <a:rPr lang="ru-KZ" sz="900" b="0" i="0" u="none" strike="noStrike" cap="none">
                          <a:solidFill>
                            <a:srgbClr val="000000"/>
                          </a:solidFill>
                          <a:effectLst/>
                          <a:latin typeface="Arial Narrow" panose="020B0606020202030204" pitchFamily="34" charset="0"/>
                          <a:ea typeface="+mn-ea"/>
                          <a:cs typeface="+mn-cs"/>
                          <a:sym typeface="Arial"/>
                        </a:rPr>
                        <a:t>3 878</a:t>
                      </a:r>
                    </a:p>
                  </a:txBody>
                  <a:tcPr marL="9525" marR="9525" marT="0"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solidFill>
                      <a:schemeClr val="accent3">
                        <a:lumMod val="50000"/>
                        <a:alpha val="20000"/>
                      </a:schemeClr>
                    </a:solidFill>
                  </a:tcPr>
                </a:tc>
                <a:tc>
                  <a:txBody>
                    <a:bodyPr/>
                    <a:lstStyle/>
                    <a:p>
                      <a:pPr algn="ctr" fontAlgn="b"/>
                      <a:r>
                        <a:rPr lang="ru-KZ" sz="900" b="0" i="0" u="none" strike="noStrike" cap="none">
                          <a:solidFill>
                            <a:srgbClr val="000000"/>
                          </a:solidFill>
                          <a:effectLst/>
                          <a:latin typeface="Arial Narrow" panose="020B0606020202030204" pitchFamily="34" charset="0"/>
                          <a:ea typeface="+mn-ea"/>
                          <a:cs typeface="+mn-cs"/>
                          <a:sym typeface="Arial"/>
                        </a:rPr>
                        <a:t>3 253</a:t>
                      </a:r>
                    </a:p>
                  </a:txBody>
                  <a:tcPr marL="9525" marR="9525" marT="0"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solidFill>
                      <a:schemeClr val="accent3">
                        <a:lumMod val="50000"/>
                        <a:alpha val="20000"/>
                      </a:schemeClr>
                    </a:solidFill>
                  </a:tcPr>
                </a:tc>
                <a:tc>
                  <a:txBody>
                    <a:bodyPr/>
                    <a:lstStyle/>
                    <a:p>
                      <a:pPr algn="ctr" fontAlgn="b"/>
                      <a:r>
                        <a:rPr lang="ru-KZ" sz="900" b="0" i="0" u="none" strike="noStrike" cap="none">
                          <a:solidFill>
                            <a:srgbClr val="000000"/>
                          </a:solidFill>
                          <a:effectLst/>
                          <a:latin typeface="Arial Narrow" panose="020B0606020202030204" pitchFamily="34" charset="0"/>
                          <a:ea typeface="+mn-ea"/>
                          <a:cs typeface="+mn-cs"/>
                          <a:sym typeface="Arial"/>
                        </a:rPr>
                        <a:t>13 008</a:t>
                      </a:r>
                    </a:p>
                  </a:txBody>
                  <a:tcPr marL="9525" marR="9525" marT="0"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solidFill>
                      <a:schemeClr val="accent3">
                        <a:lumMod val="50000"/>
                        <a:alpha val="20000"/>
                      </a:schemeClr>
                    </a:solidFill>
                  </a:tcPr>
                </a:tc>
                <a:tc>
                  <a:txBody>
                    <a:bodyPr/>
                    <a:lstStyle/>
                    <a:p>
                      <a:pPr algn="ctr" fontAlgn="b"/>
                      <a:r>
                        <a:rPr lang="ru-KZ" sz="900" b="0" i="0" u="none" strike="noStrike" cap="none">
                          <a:solidFill>
                            <a:srgbClr val="000000"/>
                          </a:solidFill>
                          <a:effectLst/>
                          <a:latin typeface="Arial Narrow" panose="020B0606020202030204" pitchFamily="34" charset="0"/>
                          <a:ea typeface="+mn-ea"/>
                          <a:cs typeface="+mn-cs"/>
                          <a:sym typeface="Arial"/>
                        </a:rPr>
                        <a:t>5 728</a:t>
                      </a:r>
                    </a:p>
                  </a:txBody>
                  <a:tcPr marL="9525" marR="9525" marT="0"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solidFill>
                      <a:schemeClr val="accent3">
                        <a:lumMod val="50000"/>
                        <a:alpha val="20000"/>
                      </a:schemeClr>
                    </a:solidFill>
                  </a:tcPr>
                </a:tc>
                <a:tc>
                  <a:txBody>
                    <a:bodyPr/>
                    <a:lstStyle/>
                    <a:p>
                      <a:pPr algn="ctr" fontAlgn="b"/>
                      <a:r>
                        <a:rPr lang="ru-KZ" sz="900" b="0" i="0" u="none" strike="noStrike" cap="none" dirty="0">
                          <a:solidFill>
                            <a:srgbClr val="000000"/>
                          </a:solidFill>
                          <a:effectLst/>
                          <a:latin typeface="Arial Narrow" panose="020B0606020202030204" pitchFamily="34" charset="0"/>
                          <a:ea typeface="+mn-ea"/>
                          <a:cs typeface="+mn-cs"/>
                          <a:sym typeface="Arial"/>
                        </a:rPr>
                        <a:t>3 869</a:t>
                      </a:r>
                    </a:p>
                  </a:txBody>
                  <a:tcPr marL="9525" marR="9525" marT="0"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solidFill>
                      <a:schemeClr val="accent3">
                        <a:lumMod val="50000"/>
                        <a:alpha val="20000"/>
                      </a:schemeClr>
                    </a:solidFill>
                  </a:tcPr>
                </a:tc>
                <a:tc>
                  <a:txBody>
                    <a:bodyPr/>
                    <a:lstStyle/>
                    <a:p>
                      <a:pPr algn="ctr" fontAlgn="b"/>
                      <a:r>
                        <a:rPr lang="ru-KZ" sz="900" b="0" i="0" u="none" strike="noStrike" cap="none" dirty="0">
                          <a:solidFill>
                            <a:srgbClr val="000000"/>
                          </a:solidFill>
                          <a:effectLst/>
                          <a:latin typeface="Arial Narrow" panose="020B0606020202030204" pitchFamily="34" charset="0"/>
                          <a:ea typeface="+mn-ea"/>
                          <a:cs typeface="+mn-cs"/>
                          <a:sym typeface="Arial"/>
                        </a:rPr>
                        <a:t>1 943</a:t>
                      </a:r>
                    </a:p>
                  </a:txBody>
                  <a:tcPr marL="9525" marR="9525" marT="0"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solidFill>
                      <a:schemeClr val="accent3">
                        <a:lumMod val="50000"/>
                        <a:alpha val="20000"/>
                      </a:schemeClr>
                    </a:solidFill>
                  </a:tcPr>
                </a:tc>
                <a:tc>
                  <a:txBody>
                    <a:bodyPr/>
                    <a:lstStyle/>
                    <a:p>
                      <a:pPr algn="ctr" fontAlgn="b"/>
                      <a:r>
                        <a:rPr lang="ru-KZ" sz="900" b="0" i="0" u="none" strike="noStrike" cap="none">
                          <a:solidFill>
                            <a:srgbClr val="000000"/>
                          </a:solidFill>
                          <a:effectLst/>
                          <a:latin typeface="Arial Narrow" panose="020B0606020202030204" pitchFamily="34" charset="0"/>
                          <a:ea typeface="+mn-ea"/>
                          <a:cs typeface="+mn-cs"/>
                          <a:sym typeface="Arial"/>
                        </a:rPr>
                        <a:t>15 375</a:t>
                      </a:r>
                    </a:p>
                  </a:txBody>
                  <a:tcPr marL="9525" marR="9525" marT="0"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solidFill>
                      <a:schemeClr val="accent3">
                        <a:lumMod val="50000"/>
                        <a:alpha val="20000"/>
                      </a:schemeClr>
                    </a:solidFill>
                  </a:tcPr>
                </a:tc>
                <a:tc>
                  <a:txBody>
                    <a:bodyPr/>
                    <a:lstStyle/>
                    <a:p>
                      <a:pPr algn="ctr" fontAlgn="b"/>
                      <a:r>
                        <a:rPr lang="ru-KZ" sz="900" b="0" i="0" u="none" strike="noStrike" cap="none">
                          <a:solidFill>
                            <a:srgbClr val="000000"/>
                          </a:solidFill>
                          <a:effectLst/>
                          <a:latin typeface="Arial Narrow" panose="020B0606020202030204" pitchFamily="34" charset="0"/>
                          <a:ea typeface="+mn-ea"/>
                          <a:cs typeface="+mn-cs"/>
                          <a:sym typeface="Arial"/>
                        </a:rPr>
                        <a:t>21 357</a:t>
                      </a:r>
                    </a:p>
                  </a:txBody>
                  <a:tcPr marL="9525" marR="9525" marT="0"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solidFill>
                      <a:schemeClr val="accent3">
                        <a:lumMod val="50000"/>
                        <a:alpha val="20000"/>
                      </a:schemeClr>
                    </a:solidFill>
                  </a:tcPr>
                </a:tc>
                <a:tc>
                  <a:txBody>
                    <a:bodyPr/>
                    <a:lstStyle/>
                    <a:p>
                      <a:pPr algn="ctr" fontAlgn="b"/>
                      <a:r>
                        <a:rPr lang="ru-KZ" sz="900" b="0" i="0" u="none" strike="noStrike" cap="none">
                          <a:solidFill>
                            <a:srgbClr val="000000"/>
                          </a:solidFill>
                          <a:effectLst/>
                          <a:latin typeface="Arial Narrow" panose="020B0606020202030204" pitchFamily="34" charset="0"/>
                          <a:ea typeface="+mn-ea"/>
                          <a:cs typeface="+mn-cs"/>
                          <a:sym typeface="Arial"/>
                        </a:rPr>
                        <a:t>18 289</a:t>
                      </a:r>
                    </a:p>
                  </a:txBody>
                  <a:tcPr marL="9525" marR="9525" marT="0"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solidFill>
                      <a:schemeClr val="accent3">
                        <a:lumMod val="50000"/>
                        <a:alpha val="20000"/>
                      </a:schemeClr>
                    </a:solidFill>
                  </a:tcPr>
                </a:tc>
                <a:tc>
                  <a:txBody>
                    <a:bodyPr/>
                    <a:lstStyle/>
                    <a:p>
                      <a:pPr algn="ctr" fontAlgn="b"/>
                      <a:r>
                        <a:rPr lang="ru-KZ" sz="900" b="0" i="0" u="none" strike="noStrike" cap="none">
                          <a:solidFill>
                            <a:srgbClr val="000000"/>
                          </a:solidFill>
                          <a:effectLst/>
                          <a:latin typeface="Arial Narrow" panose="020B0606020202030204" pitchFamily="34" charset="0"/>
                          <a:ea typeface="+mn-ea"/>
                          <a:cs typeface="+mn-cs"/>
                          <a:sym typeface="Arial"/>
                        </a:rPr>
                        <a:t>5 783</a:t>
                      </a:r>
                    </a:p>
                  </a:txBody>
                  <a:tcPr marL="9525" marR="9525" marT="0" marB="0" anchor="ctr">
                    <a:lnL w="6350" cap="flat" cmpd="sng" algn="ctr">
                      <a:solidFill>
                        <a:schemeClr val="tx1"/>
                      </a:solidFill>
                      <a:prstDash val="sysDot"/>
                      <a:round/>
                      <a:headEnd type="none" w="med" len="med"/>
                      <a:tailEnd type="none" w="med" len="med"/>
                    </a:lnL>
                    <a:lnR w="76200" cap="flat" cmpd="sng" algn="ctr">
                      <a:noFill/>
                      <a:prstDash val="solid"/>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solidFill>
                      <a:schemeClr val="accent3">
                        <a:lumMod val="50000"/>
                        <a:alpha val="20000"/>
                      </a:schemeClr>
                    </a:solidFill>
                  </a:tcPr>
                </a:tc>
                <a:extLst>
                  <a:ext uri="{0D108BD9-81ED-4DB2-BD59-A6C34878D82A}">
                    <a16:rowId xmlns:a16="http://schemas.microsoft.com/office/drawing/2014/main" val="3033135677"/>
                  </a:ext>
                </a:extLst>
              </a:tr>
              <a:tr h="288000">
                <a:tc>
                  <a:txBody>
                    <a:bodyPr/>
                    <a:lstStyle/>
                    <a:p>
                      <a:pPr marL="72000" algn="l" fontAlgn="b"/>
                      <a:r>
                        <a:rPr lang="ru-RU" sz="700" b="0" i="0" u="none" strike="noStrike" cap="none" dirty="0">
                          <a:solidFill>
                            <a:srgbClr val="000000"/>
                          </a:solidFill>
                          <a:effectLst/>
                          <a:latin typeface="Arial" panose="020B0604020202020204" pitchFamily="34" charset="0"/>
                          <a:ea typeface="Calibri" panose="020F0502020204030204" pitchFamily="34" charset="0"/>
                          <a:cs typeface="Arial" panose="020B0604020202020204" pitchFamily="34" charset="0"/>
                          <a:sym typeface="Arial"/>
                        </a:rPr>
                        <a:t>ӨНДІРІСТІК ЖАБДЫҚ ОПЕРАТОРЛАРЫ, ҚҰРАСТЫРУШЫЛАРЫ ЖӘНЕ ЖҮРГІЗУШІЛЕРІ</a:t>
                      </a:r>
                    </a:p>
                  </a:txBody>
                  <a:tcPr marL="9525" marR="9525" marT="9525" marB="0" anchor="ctr">
                    <a:lnL w="76200" cap="flat" cmpd="sng" algn="ctr">
                      <a:noFill/>
                      <a:prstDash val="solid"/>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noFill/>
                  </a:tcPr>
                </a:tc>
                <a:tc>
                  <a:txBody>
                    <a:bodyPr/>
                    <a:lstStyle/>
                    <a:p>
                      <a:pPr algn="ctr" fontAlgn="b"/>
                      <a:r>
                        <a:rPr lang="ru-KZ" sz="900" b="0" i="0" u="none" strike="noStrike" cap="none">
                          <a:solidFill>
                            <a:srgbClr val="000000"/>
                          </a:solidFill>
                          <a:effectLst/>
                          <a:latin typeface="Arial Narrow" panose="020B0606020202030204" pitchFamily="34" charset="0"/>
                          <a:ea typeface="+mn-ea"/>
                          <a:cs typeface="+mn-cs"/>
                          <a:sym typeface="Arial"/>
                        </a:rPr>
                        <a:t>2 343</a:t>
                      </a:r>
                    </a:p>
                  </a:txBody>
                  <a:tcPr marL="9525" marR="9525" marT="0"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ru-KZ" sz="900" b="0" i="0" u="none" strike="noStrike" cap="none">
                          <a:solidFill>
                            <a:srgbClr val="000000"/>
                          </a:solidFill>
                          <a:effectLst/>
                          <a:latin typeface="Arial Narrow" panose="020B0606020202030204" pitchFamily="34" charset="0"/>
                          <a:ea typeface="+mn-ea"/>
                          <a:cs typeface="+mn-cs"/>
                          <a:sym typeface="Arial"/>
                        </a:rPr>
                        <a:t>4 817</a:t>
                      </a:r>
                    </a:p>
                  </a:txBody>
                  <a:tcPr marL="9525" marR="9525" marT="0"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ru-KZ" sz="900" b="0" i="0" u="none" strike="noStrike" cap="none">
                          <a:solidFill>
                            <a:srgbClr val="000000"/>
                          </a:solidFill>
                          <a:effectLst/>
                          <a:latin typeface="Arial Narrow" panose="020B0606020202030204" pitchFamily="34" charset="0"/>
                          <a:ea typeface="+mn-ea"/>
                          <a:cs typeface="+mn-cs"/>
                          <a:sym typeface="Arial"/>
                        </a:rPr>
                        <a:t>5 643</a:t>
                      </a:r>
                    </a:p>
                  </a:txBody>
                  <a:tcPr marL="9525" marR="9525" marT="0"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ru-KZ" sz="900" b="0" i="0" u="none" strike="noStrike" cap="none">
                          <a:solidFill>
                            <a:srgbClr val="000000"/>
                          </a:solidFill>
                          <a:effectLst/>
                          <a:latin typeface="Arial Narrow" panose="020B0606020202030204" pitchFamily="34" charset="0"/>
                          <a:ea typeface="+mn-ea"/>
                          <a:cs typeface="+mn-cs"/>
                          <a:sym typeface="Arial"/>
                        </a:rPr>
                        <a:t>2 506</a:t>
                      </a:r>
                    </a:p>
                  </a:txBody>
                  <a:tcPr marL="9525" marR="9525" marT="0"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ru-KZ" sz="900" b="0" i="0" u="none" strike="noStrike" cap="none">
                          <a:solidFill>
                            <a:srgbClr val="000000"/>
                          </a:solidFill>
                          <a:effectLst/>
                          <a:latin typeface="Arial Narrow" panose="020B0606020202030204" pitchFamily="34" charset="0"/>
                          <a:ea typeface="+mn-ea"/>
                          <a:cs typeface="+mn-cs"/>
                          <a:sym typeface="Arial"/>
                        </a:rPr>
                        <a:t>4 080</a:t>
                      </a:r>
                    </a:p>
                  </a:txBody>
                  <a:tcPr marL="9525" marR="9525" marT="0"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ru-KZ" sz="900" b="0" i="0" u="none" strike="noStrike" cap="none">
                          <a:solidFill>
                            <a:srgbClr val="000000"/>
                          </a:solidFill>
                          <a:effectLst/>
                          <a:latin typeface="Arial Narrow" panose="020B0606020202030204" pitchFamily="34" charset="0"/>
                          <a:ea typeface="+mn-ea"/>
                          <a:cs typeface="+mn-cs"/>
                          <a:sym typeface="Arial"/>
                        </a:rPr>
                        <a:t>4 809</a:t>
                      </a:r>
                    </a:p>
                  </a:txBody>
                  <a:tcPr marL="9525" marR="9525" marT="0"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ru-KZ" sz="900" b="0" i="0" u="none" strike="noStrike" cap="none">
                          <a:solidFill>
                            <a:srgbClr val="000000"/>
                          </a:solidFill>
                          <a:effectLst/>
                          <a:latin typeface="Arial Narrow" panose="020B0606020202030204" pitchFamily="34" charset="0"/>
                          <a:ea typeface="+mn-ea"/>
                          <a:cs typeface="+mn-cs"/>
                          <a:sym typeface="Arial"/>
                        </a:rPr>
                        <a:t>3 093</a:t>
                      </a:r>
                    </a:p>
                  </a:txBody>
                  <a:tcPr marL="9525" marR="9525" marT="0"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ru-KZ" sz="900" b="0" i="0" u="none" strike="noStrike" cap="none">
                          <a:solidFill>
                            <a:srgbClr val="000000"/>
                          </a:solidFill>
                          <a:effectLst/>
                          <a:latin typeface="Arial Narrow" panose="020B0606020202030204" pitchFamily="34" charset="0"/>
                          <a:ea typeface="+mn-ea"/>
                          <a:cs typeface="+mn-cs"/>
                          <a:sym typeface="Arial"/>
                        </a:rPr>
                        <a:t>1 693</a:t>
                      </a:r>
                    </a:p>
                  </a:txBody>
                  <a:tcPr marL="9525" marR="9525" marT="0"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ru-KZ" sz="900" b="0" i="0" u="none" strike="noStrike" cap="none">
                          <a:solidFill>
                            <a:srgbClr val="000000"/>
                          </a:solidFill>
                          <a:effectLst/>
                          <a:latin typeface="Arial Narrow" panose="020B0606020202030204" pitchFamily="34" charset="0"/>
                          <a:ea typeface="+mn-ea"/>
                          <a:cs typeface="+mn-cs"/>
                          <a:sym typeface="Arial"/>
                        </a:rPr>
                        <a:t>12 592</a:t>
                      </a:r>
                    </a:p>
                  </a:txBody>
                  <a:tcPr marL="9525" marR="9525" marT="0"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ru-KZ" sz="900" b="0" i="0" u="none" strike="noStrike" cap="none">
                          <a:solidFill>
                            <a:srgbClr val="000000"/>
                          </a:solidFill>
                          <a:effectLst/>
                          <a:latin typeface="Arial Narrow" panose="020B0606020202030204" pitchFamily="34" charset="0"/>
                          <a:ea typeface="+mn-ea"/>
                          <a:cs typeface="+mn-cs"/>
                          <a:sym typeface="Arial"/>
                        </a:rPr>
                        <a:t>15 417</a:t>
                      </a:r>
                    </a:p>
                  </a:txBody>
                  <a:tcPr marL="9525" marR="9525" marT="0"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ru-KZ" sz="900" b="0" i="0" u="none" strike="noStrike" cap="none">
                          <a:solidFill>
                            <a:srgbClr val="000000"/>
                          </a:solidFill>
                          <a:effectLst/>
                          <a:latin typeface="Arial Narrow" panose="020B0606020202030204" pitchFamily="34" charset="0"/>
                          <a:ea typeface="+mn-ea"/>
                          <a:cs typeface="+mn-cs"/>
                          <a:sym typeface="Arial"/>
                        </a:rPr>
                        <a:t>3 465</a:t>
                      </a:r>
                    </a:p>
                  </a:txBody>
                  <a:tcPr marL="9525" marR="9525" marT="0"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ru-KZ" sz="900" b="0" i="0" u="none" strike="noStrike" cap="none">
                          <a:solidFill>
                            <a:srgbClr val="000000"/>
                          </a:solidFill>
                          <a:effectLst/>
                          <a:latin typeface="Arial Narrow" panose="020B0606020202030204" pitchFamily="34" charset="0"/>
                          <a:ea typeface="+mn-ea"/>
                          <a:cs typeface="+mn-cs"/>
                          <a:sym typeface="Arial"/>
                        </a:rPr>
                        <a:t>2 730</a:t>
                      </a:r>
                    </a:p>
                  </a:txBody>
                  <a:tcPr marL="9525" marR="9525" marT="0"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ru-KZ" sz="900" b="0" i="0" u="none" strike="noStrike" cap="none">
                          <a:solidFill>
                            <a:srgbClr val="000000"/>
                          </a:solidFill>
                          <a:effectLst/>
                          <a:latin typeface="Arial Narrow" panose="020B0606020202030204" pitchFamily="34" charset="0"/>
                          <a:ea typeface="+mn-ea"/>
                          <a:cs typeface="+mn-cs"/>
                          <a:sym typeface="Arial"/>
                        </a:rPr>
                        <a:t>9 953</a:t>
                      </a:r>
                    </a:p>
                  </a:txBody>
                  <a:tcPr marL="9525" marR="9525" marT="0"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ru-KZ" sz="900" b="0" i="0" u="none" strike="noStrike" cap="none">
                          <a:solidFill>
                            <a:srgbClr val="000000"/>
                          </a:solidFill>
                          <a:effectLst/>
                          <a:latin typeface="Arial Narrow" panose="020B0606020202030204" pitchFamily="34" charset="0"/>
                          <a:ea typeface="+mn-ea"/>
                          <a:cs typeface="+mn-cs"/>
                          <a:sym typeface="Arial"/>
                        </a:rPr>
                        <a:t>4 267</a:t>
                      </a:r>
                    </a:p>
                  </a:txBody>
                  <a:tcPr marL="9525" marR="9525" marT="0"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ru-KZ" sz="900" b="0" i="0" u="none" strike="noStrike" cap="none">
                          <a:solidFill>
                            <a:srgbClr val="000000"/>
                          </a:solidFill>
                          <a:effectLst/>
                          <a:latin typeface="Arial Narrow" panose="020B0606020202030204" pitchFamily="34" charset="0"/>
                          <a:ea typeface="+mn-ea"/>
                          <a:cs typeface="+mn-cs"/>
                          <a:sym typeface="Arial"/>
                        </a:rPr>
                        <a:t>2 490</a:t>
                      </a:r>
                    </a:p>
                  </a:txBody>
                  <a:tcPr marL="9525" marR="9525" marT="0"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ru-KZ" sz="900" b="0" i="0" u="none" strike="noStrike" cap="none" dirty="0">
                          <a:solidFill>
                            <a:srgbClr val="000000"/>
                          </a:solidFill>
                          <a:effectLst/>
                          <a:latin typeface="Arial Narrow" panose="020B0606020202030204" pitchFamily="34" charset="0"/>
                          <a:ea typeface="+mn-ea"/>
                          <a:cs typeface="+mn-cs"/>
                          <a:sym typeface="Arial"/>
                        </a:rPr>
                        <a:t>1 833</a:t>
                      </a:r>
                    </a:p>
                  </a:txBody>
                  <a:tcPr marL="9525" marR="9525" marT="0"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ru-KZ" sz="900" b="0" i="0" u="none" strike="noStrike" cap="none" dirty="0">
                          <a:solidFill>
                            <a:srgbClr val="000000"/>
                          </a:solidFill>
                          <a:effectLst/>
                          <a:latin typeface="Arial Narrow" panose="020B0606020202030204" pitchFamily="34" charset="0"/>
                          <a:ea typeface="+mn-ea"/>
                          <a:cs typeface="+mn-cs"/>
                          <a:sym typeface="Arial"/>
                        </a:rPr>
                        <a:t>6 727</a:t>
                      </a:r>
                    </a:p>
                  </a:txBody>
                  <a:tcPr marL="9525" marR="9525" marT="0"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ru-KZ" sz="900" b="0" i="0" u="none" strike="noStrike" cap="none" dirty="0">
                          <a:solidFill>
                            <a:srgbClr val="000000"/>
                          </a:solidFill>
                          <a:effectLst/>
                          <a:latin typeface="Arial Narrow" panose="020B0606020202030204" pitchFamily="34" charset="0"/>
                          <a:ea typeface="+mn-ea"/>
                          <a:cs typeface="+mn-cs"/>
                          <a:sym typeface="Arial"/>
                        </a:rPr>
                        <a:t>7 778</a:t>
                      </a:r>
                    </a:p>
                  </a:txBody>
                  <a:tcPr marL="9525" marR="9525" marT="0"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ru-KZ" sz="900" b="0" i="0" u="none" strike="noStrike" cap="none" dirty="0">
                          <a:solidFill>
                            <a:srgbClr val="000000"/>
                          </a:solidFill>
                          <a:effectLst/>
                          <a:latin typeface="Arial Narrow" panose="020B0606020202030204" pitchFamily="34" charset="0"/>
                          <a:ea typeface="+mn-ea"/>
                          <a:cs typeface="+mn-cs"/>
                          <a:sym typeface="Arial"/>
                        </a:rPr>
                        <a:t>11 007</a:t>
                      </a:r>
                    </a:p>
                  </a:txBody>
                  <a:tcPr marL="9525" marR="9525" marT="0"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ru-KZ" sz="900" b="0" i="0" u="none" strike="noStrike" cap="none">
                          <a:solidFill>
                            <a:srgbClr val="000000"/>
                          </a:solidFill>
                          <a:effectLst/>
                          <a:latin typeface="Arial Narrow" panose="020B0606020202030204" pitchFamily="34" charset="0"/>
                          <a:ea typeface="+mn-ea"/>
                          <a:cs typeface="+mn-cs"/>
                          <a:sym typeface="Arial"/>
                        </a:rPr>
                        <a:t>2 777</a:t>
                      </a:r>
                    </a:p>
                  </a:txBody>
                  <a:tcPr marL="9525" marR="9525" marT="0" marB="0" anchor="ctr">
                    <a:lnL w="6350" cap="flat" cmpd="sng" algn="ctr">
                      <a:solidFill>
                        <a:schemeClr val="tx1"/>
                      </a:solidFill>
                      <a:prstDash val="sysDot"/>
                      <a:round/>
                      <a:headEnd type="none" w="med" len="med"/>
                      <a:tailEnd type="none" w="med" len="med"/>
                    </a:lnL>
                    <a:lnR w="76200" cap="flat" cmpd="sng" algn="ctr">
                      <a:noFill/>
                      <a:prstDash val="solid"/>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877348172"/>
                  </a:ext>
                </a:extLst>
              </a:tr>
              <a:tr h="288000">
                <a:tc>
                  <a:txBody>
                    <a:bodyPr/>
                    <a:lstStyle/>
                    <a:p>
                      <a:pPr marL="72000" algn="l" fontAlgn="b"/>
                      <a:r>
                        <a:rPr lang="ru-RU" sz="700" b="0" i="0" u="none" strike="noStrike" cap="none" dirty="0">
                          <a:solidFill>
                            <a:srgbClr val="000000"/>
                          </a:solidFill>
                          <a:effectLst/>
                          <a:latin typeface="Arial" panose="020B0604020202020204" pitchFamily="34" charset="0"/>
                          <a:ea typeface="Calibri" panose="020F0502020204030204" pitchFamily="34" charset="0"/>
                          <a:cs typeface="Arial" panose="020B0604020202020204" pitchFamily="34" charset="0"/>
                          <a:sym typeface="Arial"/>
                        </a:rPr>
                        <a:t>БІЛІКТІЛІГІ ЖОҚ ЖҰМЫСШЫЛАР</a:t>
                      </a:r>
                    </a:p>
                  </a:txBody>
                  <a:tcPr marL="9525" marR="9525" marT="9525" marB="0" anchor="ctr">
                    <a:lnL w="76200" cap="flat" cmpd="sng" algn="ctr">
                      <a:noFill/>
                      <a:prstDash val="solid"/>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solidFill>
                      <a:schemeClr val="accent3">
                        <a:lumMod val="50000"/>
                        <a:alpha val="20000"/>
                      </a:schemeClr>
                    </a:solidFill>
                  </a:tcPr>
                </a:tc>
                <a:tc>
                  <a:txBody>
                    <a:bodyPr/>
                    <a:lstStyle/>
                    <a:p>
                      <a:pPr algn="ctr" fontAlgn="b"/>
                      <a:r>
                        <a:rPr lang="ru-KZ" sz="900" b="0" i="0" u="none" strike="noStrike" cap="none" dirty="0">
                          <a:solidFill>
                            <a:srgbClr val="000000"/>
                          </a:solidFill>
                          <a:effectLst/>
                          <a:latin typeface="Arial Narrow" panose="020B0606020202030204" pitchFamily="34" charset="0"/>
                          <a:ea typeface="+mn-ea"/>
                          <a:cs typeface="+mn-cs"/>
                          <a:sym typeface="Arial"/>
                        </a:rPr>
                        <a:t>5 541</a:t>
                      </a:r>
                    </a:p>
                  </a:txBody>
                  <a:tcPr marL="9525" marR="9525" marT="0"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solidFill>
                      <a:schemeClr val="accent3">
                        <a:lumMod val="50000"/>
                        <a:alpha val="20000"/>
                      </a:schemeClr>
                    </a:solidFill>
                  </a:tcPr>
                </a:tc>
                <a:tc>
                  <a:txBody>
                    <a:bodyPr/>
                    <a:lstStyle/>
                    <a:p>
                      <a:pPr algn="ctr" fontAlgn="b"/>
                      <a:r>
                        <a:rPr lang="ru-KZ" sz="900" b="0" i="0" u="none" strike="noStrike" cap="none">
                          <a:solidFill>
                            <a:srgbClr val="000000"/>
                          </a:solidFill>
                          <a:effectLst/>
                          <a:latin typeface="Arial Narrow" panose="020B0606020202030204" pitchFamily="34" charset="0"/>
                          <a:ea typeface="+mn-ea"/>
                          <a:cs typeface="+mn-cs"/>
                          <a:sym typeface="Arial"/>
                        </a:rPr>
                        <a:t>7 190</a:t>
                      </a:r>
                    </a:p>
                  </a:txBody>
                  <a:tcPr marL="9525" marR="9525" marT="0"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solidFill>
                      <a:schemeClr val="accent3">
                        <a:lumMod val="50000"/>
                        <a:alpha val="20000"/>
                      </a:schemeClr>
                    </a:solidFill>
                  </a:tcPr>
                </a:tc>
                <a:tc>
                  <a:txBody>
                    <a:bodyPr/>
                    <a:lstStyle/>
                    <a:p>
                      <a:pPr algn="ctr" fontAlgn="b"/>
                      <a:r>
                        <a:rPr lang="ru-KZ" sz="900" b="0" i="0" u="none" strike="noStrike" cap="none">
                          <a:solidFill>
                            <a:srgbClr val="000000"/>
                          </a:solidFill>
                          <a:effectLst/>
                          <a:latin typeface="Arial Narrow" panose="020B0606020202030204" pitchFamily="34" charset="0"/>
                          <a:ea typeface="+mn-ea"/>
                          <a:cs typeface="+mn-cs"/>
                          <a:sym typeface="Arial"/>
                        </a:rPr>
                        <a:t>26 284</a:t>
                      </a:r>
                    </a:p>
                  </a:txBody>
                  <a:tcPr marL="9525" marR="9525" marT="0"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solidFill>
                      <a:schemeClr val="accent3">
                        <a:lumMod val="50000"/>
                        <a:alpha val="20000"/>
                      </a:schemeClr>
                    </a:solidFill>
                  </a:tcPr>
                </a:tc>
                <a:tc>
                  <a:txBody>
                    <a:bodyPr/>
                    <a:lstStyle/>
                    <a:p>
                      <a:pPr algn="ctr" fontAlgn="b"/>
                      <a:r>
                        <a:rPr lang="ru-KZ" sz="900" b="0" i="0" u="none" strike="noStrike" cap="none">
                          <a:solidFill>
                            <a:srgbClr val="000000"/>
                          </a:solidFill>
                          <a:effectLst/>
                          <a:latin typeface="Arial Narrow" panose="020B0606020202030204" pitchFamily="34" charset="0"/>
                          <a:ea typeface="+mn-ea"/>
                          <a:cs typeface="+mn-cs"/>
                          <a:sym typeface="Arial"/>
                        </a:rPr>
                        <a:t>13 423</a:t>
                      </a:r>
                    </a:p>
                  </a:txBody>
                  <a:tcPr marL="9525" marR="9525" marT="0"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solidFill>
                      <a:schemeClr val="accent3">
                        <a:lumMod val="50000"/>
                        <a:alpha val="20000"/>
                      </a:schemeClr>
                    </a:solidFill>
                  </a:tcPr>
                </a:tc>
                <a:tc>
                  <a:txBody>
                    <a:bodyPr/>
                    <a:lstStyle/>
                    <a:p>
                      <a:pPr algn="ctr" fontAlgn="b"/>
                      <a:r>
                        <a:rPr lang="ru-KZ" sz="900" b="0" i="0" u="none" strike="noStrike" cap="none">
                          <a:solidFill>
                            <a:srgbClr val="000000"/>
                          </a:solidFill>
                          <a:effectLst/>
                          <a:latin typeface="Arial Narrow" panose="020B0606020202030204" pitchFamily="34" charset="0"/>
                          <a:ea typeface="+mn-ea"/>
                          <a:cs typeface="+mn-cs"/>
                          <a:sym typeface="Arial"/>
                        </a:rPr>
                        <a:t>7 198</a:t>
                      </a:r>
                    </a:p>
                  </a:txBody>
                  <a:tcPr marL="9525" marR="9525" marT="0"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solidFill>
                      <a:schemeClr val="accent3">
                        <a:lumMod val="50000"/>
                        <a:alpha val="20000"/>
                      </a:schemeClr>
                    </a:solidFill>
                  </a:tcPr>
                </a:tc>
                <a:tc>
                  <a:txBody>
                    <a:bodyPr/>
                    <a:lstStyle/>
                    <a:p>
                      <a:pPr algn="ctr" fontAlgn="b"/>
                      <a:r>
                        <a:rPr lang="ru-KZ" sz="900" b="0" i="0" u="none" strike="noStrike" cap="none">
                          <a:solidFill>
                            <a:srgbClr val="000000"/>
                          </a:solidFill>
                          <a:effectLst/>
                          <a:latin typeface="Arial Narrow" panose="020B0606020202030204" pitchFamily="34" charset="0"/>
                          <a:ea typeface="+mn-ea"/>
                          <a:cs typeface="+mn-cs"/>
                          <a:sym typeface="Arial"/>
                        </a:rPr>
                        <a:t>11 741</a:t>
                      </a:r>
                    </a:p>
                  </a:txBody>
                  <a:tcPr marL="9525" marR="9525" marT="0"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solidFill>
                      <a:schemeClr val="accent3">
                        <a:lumMod val="50000"/>
                        <a:alpha val="20000"/>
                      </a:schemeClr>
                    </a:solidFill>
                  </a:tcPr>
                </a:tc>
                <a:tc>
                  <a:txBody>
                    <a:bodyPr/>
                    <a:lstStyle/>
                    <a:p>
                      <a:pPr algn="ctr" fontAlgn="b"/>
                      <a:r>
                        <a:rPr lang="ru-KZ" sz="900" b="0" i="0" u="none" strike="noStrike" cap="none">
                          <a:solidFill>
                            <a:srgbClr val="000000"/>
                          </a:solidFill>
                          <a:effectLst/>
                          <a:latin typeface="Arial Narrow" panose="020B0606020202030204" pitchFamily="34" charset="0"/>
                          <a:ea typeface="+mn-ea"/>
                          <a:cs typeface="+mn-cs"/>
                          <a:sym typeface="Arial"/>
                        </a:rPr>
                        <a:t>26 750</a:t>
                      </a:r>
                    </a:p>
                  </a:txBody>
                  <a:tcPr marL="9525" marR="9525" marT="0"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solidFill>
                      <a:schemeClr val="accent3">
                        <a:lumMod val="50000"/>
                        <a:alpha val="20000"/>
                      </a:schemeClr>
                    </a:solidFill>
                  </a:tcPr>
                </a:tc>
                <a:tc>
                  <a:txBody>
                    <a:bodyPr/>
                    <a:lstStyle/>
                    <a:p>
                      <a:pPr algn="ctr" fontAlgn="b"/>
                      <a:r>
                        <a:rPr lang="ru-KZ" sz="900" b="0" i="0" u="none" strike="noStrike" cap="none">
                          <a:solidFill>
                            <a:srgbClr val="000000"/>
                          </a:solidFill>
                          <a:effectLst/>
                          <a:latin typeface="Arial Narrow" panose="020B0606020202030204" pitchFamily="34" charset="0"/>
                          <a:ea typeface="+mn-ea"/>
                          <a:cs typeface="+mn-cs"/>
                          <a:sym typeface="Arial"/>
                        </a:rPr>
                        <a:t>9 694</a:t>
                      </a:r>
                    </a:p>
                  </a:txBody>
                  <a:tcPr marL="9525" marR="9525" marT="0"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solidFill>
                      <a:schemeClr val="accent3">
                        <a:lumMod val="50000"/>
                        <a:alpha val="20000"/>
                      </a:schemeClr>
                    </a:solidFill>
                  </a:tcPr>
                </a:tc>
                <a:tc>
                  <a:txBody>
                    <a:bodyPr/>
                    <a:lstStyle/>
                    <a:p>
                      <a:pPr algn="ctr" fontAlgn="b"/>
                      <a:r>
                        <a:rPr lang="ru-KZ" sz="900" b="0" i="0" u="none" strike="noStrike" cap="none">
                          <a:solidFill>
                            <a:srgbClr val="000000"/>
                          </a:solidFill>
                          <a:effectLst/>
                          <a:latin typeface="Arial Narrow" panose="020B0606020202030204" pitchFamily="34" charset="0"/>
                          <a:ea typeface="+mn-ea"/>
                          <a:cs typeface="+mn-cs"/>
                          <a:sym typeface="Arial"/>
                        </a:rPr>
                        <a:t>18 344</a:t>
                      </a:r>
                    </a:p>
                  </a:txBody>
                  <a:tcPr marL="9525" marR="9525" marT="0"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solidFill>
                      <a:schemeClr val="accent3">
                        <a:lumMod val="50000"/>
                        <a:alpha val="20000"/>
                      </a:schemeClr>
                    </a:solidFill>
                  </a:tcPr>
                </a:tc>
                <a:tc>
                  <a:txBody>
                    <a:bodyPr/>
                    <a:lstStyle/>
                    <a:p>
                      <a:pPr algn="ctr" fontAlgn="b"/>
                      <a:r>
                        <a:rPr lang="ru-KZ" sz="900" b="0" i="0" u="none" strike="noStrike" cap="none">
                          <a:solidFill>
                            <a:srgbClr val="000000"/>
                          </a:solidFill>
                          <a:effectLst/>
                          <a:latin typeface="Arial Narrow" panose="020B0606020202030204" pitchFamily="34" charset="0"/>
                          <a:ea typeface="+mn-ea"/>
                          <a:cs typeface="+mn-cs"/>
                          <a:sym typeface="Arial"/>
                        </a:rPr>
                        <a:t>24 464</a:t>
                      </a:r>
                    </a:p>
                  </a:txBody>
                  <a:tcPr marL="9525" marR="9525" marT="0"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solidFill>
                      <a:schemeClr val="accent3">
                        <a:lumMod val="50000"/>
                        <a:alpha val="20000"/>
                      </a:schemeClr>
                    </a:solidFill>
                  </a:tcPr>
                </a:tc>
                <a:tc>
                  <a:txBody>
                    <a:bodyPr/>
                    <a:lstStyle/>
                    <a:p>
                      <a:pPr algn="ctr" fontAlgn="b"/>
                      <a:r>
                        <a:rPr lang="ru-KZ" sz="900" b="0" i="0" u="none" strike="noStrike" cap="none">
                          <a:solidFill>
                            <a:srgbClr val="000000"/>
                          </a:solidFill>
                          <a:effectLst/>
                          <a:latin typeface="Arial Narrow" panose="020B0606020202030204" pitchFamily="34" charset="0"/>
                          <a:ea typeface="+mn-ea"/>
                          <a:cs typeface="+mn-cs"/>
                          <a:sym typeface="Arial"/>
                        </a:rPr>
                        <a:t>14 439</a:t>
                      </a:r>
                    </a:p>
                  </a:txBody>
                  <a:tcPr marL="9525" marR="9525" marT="0"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solidFill>
                      <a:schemeClr val="accent3">
                        <a:lumMod val="50000"/>
                        <a:alpha val="20000"/>
                      </a:schemeClr>
                    </a:solidFill>
                  </a:tcPr>
                </a:tc>
                <a:tc>
                  <a:txBody>
                    <a:bodyPr/>
                    <a:lstStyle/>
                    <a:p>
                      <a:pPr algn="ctr" fontAlgn="b"/>
                      <a:r>
                        <a:rPr lang="ru-KZ" sz="900" b="0" i="0" u="none" strike="noStrike" cap="none">
                          <a:solidFill>
                            <a:srgbClr val="000000"/>
                          </a:solidFill>
                          <a:effectLst/>
                          <a:latin typeface="Arial Narrow" panose="020B0606020202030204" pitchFamily="34" charset="0"/>
                          <a:ea typeface="+mn-ea"/>
                          <a:cs typeface="+mn-cs"/>
                          <a:sym typeface="Arial"/>
                        </a:rPr>
                        <a:t>8 768</a:t>
                      </a:r>
                    </a:p>
                  </a:txBody>
                  <a:tcPr marL="9525" marR="9525" marT="0"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solidFill>
                      <a:schemeClr val="accent3">
                        <a:lumMod val="50000"/>
                        <a:alpha val="20000"/>
                      </a:schemeClr>
                    </a:solidFill>
                  </a:tcPr>
                </a:tc>
                <a:tc>
                  <a:txBody>
                    <a:bodyPr/>
                    <a:lstStyle/>
                    <a:p>
                      <a:pPr algn="ctr" fontAlgn="b"/>
                      <a:r>
                        <a:rPr lang="ru-KZ" sz="900" b="0" i="0" u="none" strike="noStrike" cap="none">
                          <a:solidFill>
                            <a:srgbClr val="000000"/>
                          </a:solidFill>
                          <a:effectLst/>
                          <a:latin typeface="Arial Narrow" panose="020B0606020202030204" pitchFamily="34" charset="0"/>
                          <a:ea typeface="+mn-ea"/>
                          <a:cs typeface="+mn-cs"/>
                          <a:sym typeface="Arial"/>
                        </a:rPr>
                        <a:t>15 839</a:t>
                      </a:r>
                    </a:p>
                  </a:txBody>
                  <a:tcPr marL="9525" marR="9525" marT="0"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solidFill>
                      <a:schemeClr val="accent3">
                        <a:lumMod val="50000"/>
                        <a:alpha val="20000"/>
                      </a:schemeClr>
                    </a:solidFill>
                  </a:tcPr>
                </a:tc>
                <a:tc>
                  <a:txBody>
                    <a:bodyPr/>
                    <a:lstStyle/>
                    <a:p>
                      <a:pPr algn="ctr" fontAlgn="b"/>
                      <a:r>
                        <a:rPr lang="ru-KZ" sz="900" b="0" i="0" u="none" strike="noStrike" cap="none">
                          <a:solidFill>
                            <a:srgbClr val="000000"/>
                          </a:solidFill>
                          <a:effectLst/>
                          <a:latin typeface="Arial Narrow" panose="020B0606020202030204" pitchFamily="34" charset="0"/>
                          <a:ea typeface="+mn-ea"/>
                          <a:cs typeface="+mn-cs"/>
                          <a:sym typeface="Arial"/>
                        </a:rPr>
                        <a:t>8 207</a:t>
                      </a:r>
                    </a:p>
                  </a:txBody>
                  <a:tcPr marL="9525" marR="9525" marT="0"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solidFill>
                      <a:schemeClr val="accent3">
                        <a:lumMod val="50000"/>
                        <a:alpha val="20000"/>
                      </a:schemeClr>
                    </a:solidFill>
                  </a:tcPr>
                </a:tc>
                <a:tc>
                  <a:txBody>
                    <a:bodyPr/>
                    <a:lstStyle/>
                    <a:p>
                      <a:pPr algn="ctr" fontAlgn="b"/>
                      <a:r>
                        <a:rPr lang="ru-KZ" sz="900" b="0" i="0" u="none" strike="noStrike" cap="none">
                          <a:solidFill>
                            <a:srgbClr val="000000"/>
                          </a:solidFill>
                          <a:effectLst/>
                          <a:latin typeface="Arial Narrow" panose="020B0606020202030204" pitchFamily="34" charset="0"/>
                          <a:ea typeface="+mn-ea"/>
                          <a:cs typeface="+mn-cs"/>
                          <a:sym typeface="Arial"/>
                        </a:rPr>
                        <a:t>36 709</a:t>
                      </a:r>
                    </a:p>
                  </a:txBody>
                  <a:tcPr marL="9525" marR="9525" marT="0"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solidFill>
                      <a:schemeClr val="accent3">
                        <a:lumMod val="50000"/>
                        <a:alpha val="20000"/>
                      </a:schemeClr>
                    </a:solidFill>
                  </a:tcPr>
                </a:tc>
                <a:tc>
                  <a:txBody>
                    <a:bodyPr/>
                    <a:lstStyle/>
                    <a:p>
                      <a:pPr algn="ctr" fontAlgn="b"/>
                      <a:r>
                        <a:rPr lang="ru-KZ" sz="900" b="0" i="0" u="none" strike="noStrike" cap="none">
                          <a:solidFill>
                            <a:srgbClr val="000000"/>
                          </a:solidFill>
                          <a:effectLst/>
                          <a:latin typeface="Arial Narrow" panose="020B0606020202030204" pitchFamily="34" charset="0"/>
                          <a:ea typeface="+mn-ea"/>
                          <a:cs typeface="+mn-cs"/>
                          <a:sym typeface="Arial"/>
                        </a:rPr>
                        <a:t>3 872</a:t>
                      </a:r>
                    </a:p>
                  </a:txBody>
                  <a:tcPr marL="9525" marR="9525" marT="0"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solidFill>
                      <a:schemeClr val="accent3">
                        <a:lumMod val="50000"/>
                        <a:alpha val="20000"/>
                      </a:schemeClr>
                    </a:solidFill>
                  </a:tcPr>
                </a:tc>
                <a:tc>
                  <a:txBody>
                    <a:bodyPr/>
                    <a:lstStyle/>
                    <a:p>
                      <a:pPr algn="ctr" fontAlgn="b"/>
                      <a:r>
                        <a:rPr lang="ru-KZ" sz="900" b="0" i="0" u="none" strike="noStrike" cap="none" dirty="0">
                          <a:solidFill>
                            <a:srgbClr val="000000"/>
                          </a:solidFill>
                          <a:effectLst/>
                          <a:latin typeface="Arial Narrow" panose="020B0606020202030204" pitchFamily="34" charset="0"/>
                          <a:ea typeface="+mn-ea"/>
                          <a:cs typeface="+mn-cs"/>
                          <a:sym typeface="Arial"/>
                        </a:rPr>
                        <a:t>10 407</a:t>
                      </a:r>
                    </a:p>
                  </a:txBody>
                  <a:tcPr marL="9525" marR="9525" marT="0"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solidFill>
                      <a:schemeClr val="accent3">
                        <a:lumMod val="50000"/>
                        <a:alpha val="20000"/>
                      </a:schemeClr>
                    </a:solidFill>
                  </a:tcPr>
                </a:tc>
                <a:tc>
                  <a:txBody>
                    <a:bodyPr/>
                    <a:lstStyle/>
                    <a:p>
                      <a:pPr algn="ctr" fontAlgn="b"/>
                      <a:r>
                        <a:rPr lang="ru-KZ" sz="900" b="0" i="0" u="none" strike="noStrike" cap="none" dirty="0">
                          <a:solidFill>
                            <a:srgbClr val="000000"/>
                          </a:solidFill>
                          <a:effectLst/>
                          <a:latin typeface="Arial Narrow" panose="020B0606020202030204" pitchFamily="34" charset="0"/>
                          <a:ea typeface="+mn-ea"/>
                          <a:cs typeface="+mn-cs"/>
                          <a:sym typeface="Arial"/>
                        </a:rPr>
                        <a:t>22 612</a:t>
                      </a:r>
                    </a:p>
                  </a:txBody>
                  <a:tcPr marL="9525" marR="9525" marT="0"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solidFill>
                      <a:schemeClr val="accent3">
                        <a:lumMod val="50000"/>
                        <a:alpha val="20000"/>
                      </a:schemeClr>
                    </a:solidFill>
                  </a:tcPr>
                </a:tc>
                <a:tc>
                  <a:txBody>
                    <a:bodyPr/>
                    <a:lstStyle/>
                    <a:p>
                      <a:pPr algn="ctr" fontAlgn="b"/>
                      <a:r>
                        <a:rPr lang="ru-KZ" sz="900" b="0" i="0" u="none" strike="noStrike" cap="none" dirty="0">
                          <a:solidFill>
                            <a:srgbClr val="000000"/>
                          </a:solidFill>
                          <a:effectLst/>
                          <a:latin typeface="Arial Narrow" panose="020B0606020202030204" pitchFamily="34" charset="0"/>
                          <a:ea typeface="+mn-ea"/>
                          <a:cs typeface="+mn-cs"/>
                          <a:sym typeface="Arial"/>
                        </a:rPr>
                        <a:t>37 767</a:t>
                      </a:r>
                    </a:p>
                  </a:txBody>
                  <a:tcPr marL="9525" marR="9525" marT="0"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solidFill>
                      <a:schemeClr val="accent3">
                        <a:lumMod val="50000"/>
                        <a:alpha val="20000"/>
                      </a:schemeClr>
                    </a:solidFill>
                  </a:tcPr>
                </a:tc>
                <a:tc>
                  <a:txBody>
                    <a:bodyPr/>
                    <a:lstStyle/>
                    <a:p>
                      <a:pPr algn="ctr" fontAlgn="b"/>
                      <a:r>
                        <a:rPr lang="ru-KZ" sz="900" b="0" i="0" u="none" strike="noStrike" cap="none" dirty="0">
                          <a:solidFill>
                            <a:srgbClr val="000000"/>
                          </a:solidFill>
                          <a:effectLst/>
                          <a:latin typeface="Arial Narrow" panose="020B0606020202030204" pitchFamily="34" charset="0"/>
                          <a:ea typeface="+mn-ea"/>
                          <a:cs typeface="+mn-cs"/>
                          <a:sym typeface="Arial"/>
                        </a:rPr>
                        <a:t>9 577</a:t>
                      </a:r>
                    </a:p>
                  </a:txBody>
                  <a:tcPr marL="9525" marR="9525" marT="0" marB="0" anchor="ctr">
                    <a:lnL w="6350" cap="flat" cmpd="sng" algn="ctr">
                      <a:solidFill>
                        <a:schemeClr val="tx1"/>
                      </a:solidFill>
                      <a:prstDash val="sysDot"/>
                      <a:round/>
                      <a:headEnd type="none" w="med" len="med"/>
                      <a:tailEnd type="none" w="med" len="med"/>
                    </a:lnL>
                    <a:lnR w="76200" cap="flat" cmpd="sng" algn="ctr">
                      <a:noFill/>
                      <a:prstDash val="solid"/>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solidFill>
                      <a:schemeClr val="accent3">
                        <a:lumMod val="50000"/>
                        <a:alpha val="20000"/>
                      </a:schemeClr>
                    </a:solidFill>
                  </a:tcPr>
                </a:tc>
                <a:extLst>
                  <a:ext uri="{0D108BD9-81ED-4DB2-BD59-A6C34878D82A}">
                    <a16:rowId xmlns:a16="http://schemas.microsoft.com/office/drawing/2014/main" val="2605250712"/>
                  </a:ext>
                </a:extLst>
              </a:tr>
            </a:tbl>
          </a:graphicData>
        </a:graphic>
      </p:graphicFrame>
      <p:graphicFrame>
        <p:nvGraphicFramePr>
          <p:cNvPr id="8" name="Диаграмма 7">
            <a:extLst>
              <a:ext uri="{FF2B5EF4-FFF2-40B4-BE49-F238E27FC236}">
                <a16:creationId xmlns:a16="http://schemas.microsoft.com/office/drawing/2014/main" id="{BAC539BA-801F-9C5A-4206-F79E261E2694}"/>
              </a:ext>
            </a:extLst>
          </p:cNvPr>
          <p:cNvGraphicFramePr/>
          <p:nvPr>
            <p:extLst>
              <p:ext uri="{D42A27DB-BD31-4B8C-83A1-F6EECF244321}">
                <p14:modId xmlns:p14="http://schemas.microsoft.com/office/powerpoint/2010/main" val="253868322"/>
              </p:ext>
            </p:extLst>
          </p:nvPr>
        </p:nvGraphicFramePr>
        <p:xfrm>
          <a:off x="2332654" y="2267349"/>
          <a:ext cx="9890449" cy="1620000"/>
        </p:xfrm>
        <a:graphic>
          <a:graphicData uri="http://schemas.openxmlformats.org/drawingml/2006/chart">
            <c:chart xmlns:c="http://schemas.openxmlformats.org/drawingml/2006/chart" xmlns:r="http://schemas.openxmlformats.org/officeDocument/2006/relationships" r:id="rId2"/>
          </a:graphicData>
        </a:graphic>
      </p:graphicFrame>
    </p:spTree>
    <p:extLst>
      <p:ext uri="{BB962C8B-B14F-4D97-AF65-F5344CB8AC3E}">
        <p14:creationId xmlns:p14="http://schemas.microsoft.com/office/powerpoint/2010/main" val="2685480497"/>
      </p:ext>
    </p:extLst>
  </p:cSld>
  <p:clrMapOvr>
    <a:masterClrMapping/>
  </p:clrMapOvr>
</p:sld>
</file>

<file path=ppt/slides/slide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Заголовок 4">
            <a:extLst>
              <a:ext uri="{FF2B5EF4-FFF2-40B4-BE49-F238E27FC236}">
                <a16:creationId xmlns:a16="http://schemas.microsoft.com/office/drawing/2014/main" id="{A28637BB-71A1-C02A-2A8F-C52454BFF063}"/>
              </a:ext>
            </a:extLst>
          </p:cNvPr>
          <p:cNvSpPr>
            <a:spLocks noGrp="1"/>
          </p:cNvSpPr>
          <p:nvPr>
            <p:ph type="title"/>
          </p:nvPr>
        </p:nvSpPr>
        <p:spPr/>
        <p:txBody>
          <a:bodyPr/>
          <a:lstStyle/>
          <a:p>
            <a:pPr defTabSz="914400"/>
            <a:r>
              <a:rPr lang="ru-RU" sz="2000" dirty="0" err="1"/>
              <a:t>Аймақтар</a:t>
            </a:r>
            <a:r>
              <a:rPr lang="ru-RU" sz="2000" dirty="0"/>
              <a:t> мен </a:t>
            </a:r>
            <a:r>
              <a:rPr lang="ru-RU" sz="2000" dirty="0" err="1"/>
              <a:t>кәсіптер</a:t>
            </a:r>
            <a:r>
              <a:rPr lang="ru-RU" sz="2000" dirty="0"/>
              <a:t> </a:t>
            </a:r>
            <a:r>
              <a:rPr lang="ru-RU" sz="2000" dirty="0" err="1"/>
              <a:t>топтары</a:t>
            </a:r>
            <a:r>
              <a:rPr lang="ru-RU" sz="2000" dirty="0"/>
              <a:t> </a:t>
            </a:r>
            <a:r>
              <a:rPr lang="ru-RU" sz="2000" dirty="0" err="1"/>
              <a:t>бойынша</a:t>
            </a:r>
            <a:r>
              <a:rPr lang="ru-RU" sz="2000" dirty="0"/>
              <a:t> 2023 </a:t>
            </a:r>
            <a:r>
              <a:rPr lang="ru-RU" sz="2000" dirty="0" err="1"/>
              <a:t>жылға</a:t>
            </a:r>
            <a:r>
              <a:rPr lang="ru-RU" sz="2000" dirty="0"/>
              <a:t> </a:t>
            </a:r>
            <a:r>
              <a:rPr lang="ru-RU" sz="2000" dirty="0" err="1"/>
              <a:t>арналған</a:t>
            </a:r>
            <a:r>
              <a:rPr lang="ru-RU" sz="2000" dirty="0"/>
              <a:t> </a:t>
            </a:r>
            <a:r>
              <a:rPr lang="ru-RU" sz="2000" dirty="0" err="1"/>
              <a:t>пессимистік</a:t>
            </a:r>
            <a:r>
              <a:rPr lang="ru-RU" sz="2000" dirty="0"/>
              <a:t> сценарий</a:t>
            </a:r>
            <a:endParaRPr lang="ru-KZ" sz="2000" kern="0" dirty="0"/>
          </a:p>
        </p:txBody>
      </p:sp>
      <p:sp>
        <p:nvSpPr>
          <p:cNvPr id="3" name="Номер слайда 2">
            <a:extLst>
              <a:ext uri="{FF2B5EF4-FFF2-40B4-BE49-F238E27FC236}">
                <a16:creationId xmlns:a16="http://schemas.microsoft.com/office/drawing/2014/main" id="{0FE3E8E7-F31A-7D55-7372-1BEAD488D2B4}"/>
              </a:ext>
            </a:extLst>
          </p:cNvPr>
          <p:cNvSpPr>
            <a:spLocks noGrp="1"/>
          </p:cNvSpPr>
          <p:nvPr>
            <p:ph type="sldNum" sz="quarter" idx="12"/>
          </p:nvPr>
        </p:nvSpPr>
        <p:spPr/>
        <p:txBody>
          <a:bodyPr/>
          <a:lstStyle/>
          <a:p>
            <a:fld id="{4060C6F1-8618-4CCA-B45E-7B199C8F5830}" type="slidenum">
              <a:rPr lang="ru-RU" smtClean="0"/>
              <a:pPr/>
              <a:t>11</a:t>
            </a:fld>
            <a:r>
              <a:rPr lang="en-US" dirty="0"/>
              <a:t> </a:t>
            </a:r>
            <a:r>
              <a:rPr lang="ru-RU" dirty="0"/>
              <a:t>из 82</a:t>
            </a:r>
          </a:p>
        </p:txBody>
      </p:sp>
      <p:sp>
        <p:nvSpPr>
          <p:cNvPr id="2" name="Заголовок 3">
            <a:extLst>
              <a:ext uri="{FF2B5EF4-FFF2-40B4-BE49-F238E27FC236}">
                <a16:creationId xmlns:a16="http://schemas.microsoft.com/office/drawing/2014/main" id="{6CB7CBAB-F423-B9A2-95C7-4EECA115FD14}"/>
              </a:ext>
            </a:extLst>
          </p:cNvPr>
          <p:cNvSpPr txBox="1">
            <a:spLocks/>
          </p:cNvSpPr>
          <p:nvPr/>
        </p:nvSpPr>
        <p:spPr>
          <a:xfrm>
            <a:off x="0" y="1091682"/>
            <a:ext cx="12120000" cy="859626"/>
          </a:xfrm>
          <a:prstGeom prst="rect">
            <a:avLst/>
          </a:prstGeom>
        </p:spPr>
        <p:txBody>
          <a:bodyPr anchor="ctr"/>
          <a:lstStyle>
            <a:defPPr marR="0" lvl="0" algn="l" rtl="0">
              <a:lnSpc>
                <a:spcPct val="100000"/>
              </a:lnSpc>
              <a:spcBef>
                <a:spcPts val="0"/>
              </a:spcBef>
              <a:spcAft>
                <a:spcPts val="0"/>
              </a:spcAft>
            </a:defPPr>
            <a:lvl1pPr marR="0" lvl="0" algn="l" rtl="0" eaLnBrk="1" hangingPunct="1">
              <a:lnSpc>
                <a:spcPct val="100000"/>
              </a:lnSpc>
              <a:spcBef>
                <a:spcPts val="0"/>
              </a:spcBef>
              <a:spcAft>
                <a:spcPts val="0"/>
              </a:spcAft>
              <a:buNone/>
              <a:defRPr sz="2667" b="1" i="0" u="none" strike="noStrike" cap="none">
                <a:solidFill>
                  <a:srgbClr val="007F76"/>
                </a:solidFill>
                <a:latin typeface="Arial" panose="020B0604020202020204" pitchFamily="34" charset="0"/>
                <a:ea typeface="Calibri" panose="020F0502020204030204" pitchFamily="34" charset="0"/>
                <a:cs typeface="Arial" panose="020B0604020202020204" pitchFamily="34" charset="0"/>
                <a:sym typeface="Arial"/>
              </a:defRPr>
            </a:lvl1pPr>
          </a:lstStyle>
          <a:p>
            <a:pPr defTabSz="914400"/>
            <a:endParaRPr lang="ru-KZ" kern="0" dirty="0"/>
          </a:p>
        </p:txBody>
      </p:sp>
      <p:graphicFrame>
        <p:nvGraphicFramePr>
          <p:cNvPr id="6" name="Таблица 5">
            <a:extLst>
              <a:ext uri="{FF2B5EF4-FFF2-40B4-BE49-F238E27FC236}">
                <a16:creationId xmlns:a16="http://schemas.microsoft.com/office/drawing/2014/main" id="{884A5198-8572-40EF-449B-36D27716FAEA}"/>
              </a:ext>
            </a:extLst>
          </p:cNvPr>
          <p:cNvGraphicFramePr>
            <a:graphicFrameLocks noGrp="1"/>
          </p:cNvGraphicFramePr>
          <p:nvPr>
            <p:extLst>
              <p:ext uri="{D42A27DB-BD31-4B8C-83A1-F6EECF244321}">
                <p14:modId xmlns:p14="http://schemas.microsoft.com/office/powerpoint/2010/main" val="3683957833"/>
              </p:ext>
            </p:extLst>
          </p:nvPr>
        </p:nvGraphicFramePr>
        <p:xfrm>
          <a:off x="72000" y="925198"/>
          <a:ext cx="11998642" cy="5714829"/>
        </p:xfrm>
        <a:graphic>
          <a:graphicData uri="http://schemas.openxmlformats.org/drawingml/2006/table">
            <a:tbl>
              <a:tblPr firstRow="1" bandRow="1">
                <a:tableStyleId>{5C22544A-7EE6-4342-B048-85BDC9FD1C3A}</a:tableStyleId>
              </a:tblPr>
              <a:tblGrid>
                <a:gridCol w="2360622">
                  <a:extLst>
                    <a:ext uri="{9D8B030D-6E8A-4147-A177-3AD203B41FA5}">
                      <a16:colId xmlns:a16="http://schemas.microsoft.com/office/drawing/2014/main" val="1113104833"/>
                    </a:ext>
                  </a:extLst>
                </a:gridCol>
                <a:gridCol w="481901">
                  <a:extLst>
                    <a:ext uri="{9D8B030D-6E8A-4147-A177-3AD203B41FA5}">
                      <a16:colId xmlns:a16="http://schemas.microsoft.com/office/drawing/2014/main" val="132264586"/>
                    </a:ext>
                  </a:extLst>
                </a:gridCol>
                <a:gridCol w="481901">
                  <a:extLst>
                    <a:ext uri="{9D8B030D-6E8A-4147-A177-3AD203B41FA5}">
                      <a16:colId xmlns:a16="http://schemas.microsoft.com/office/drawing/2014/main" val="2572766800"/>
                    </a:ext>
                  </a:extLst>
                </a:gridCol>
                <a:gridCol w="481901">
                  <a:extLst>
                    <a:ext uri="{9D8B030D-6E8A-4147-A177-3AD203B41FA5}">
                      <a16:colId xmlns:a16="http://schemas.microsoft.com/office/drawing/2014/main" val="2849574652"/>
                    </a:ext>
                  </a:extLst>
                </a:gridCol>
                <a:gridCol w="481901">
                  <a:extLst>
                    <a:ext uri="{9D8B030D-6E8A-4147-A177-3AD203B41FA5}">
                      <a16:colId xmlns:a16="http://schemas.microsoft.com/office/drawing/2014/main" val="478621999"/>
                    </a:ext>
                  </a:extLst>
                </a:gridCol>
                <a:gridCol w="481901">
                  <a:extLst>
                    <a:ext uri="{9D8B030D-6E8A-4147-A177-3AD203B41FA5}">
                      <a16:colId xmlns:a16="http://schemas.microsoft.com/office/drawing/2014/main" val="3288528854"/>
                    </a:ext>
                  </a:extLst>
                </a:gridCol>
                <a:gridCol w="481901">
                  <a:extLst>
                    <a:ext uri="{9D8B030D-6E8A-4147-A177-3AD203B41FA5}">
                      <a16:colId xmlns:a16="http://schemas.microsoft.com/office/drawing/2014/main" val="242331174"/>
                    </a:ext>
                  </a:extLst>
                </a:gridCol>
                <a:gridCol w="481901">
                  <a:extLst>
                    <a:ext uri="{9D8B030D-6E8A-4147-A177-3AD203B41FA5}">
                      <a16:colId xmlns:a16="http://schemas.microsoft.com/office/drawing/2014/main" val="1918476242"/>
                    </a:ext>
                  </a:extLst>
                </a:gridCol>
                <a:gridCol w="481901">
                  <a:extLst>
                    <a:ext uri="{9D8B030D-6E8A-4147-A177-3AD203B41FA5}">
                      <a16:colId xmlns:a16="http://schemas.microsoft.com/office/drawing/2014/main" val="3691161854"/>
                    </a:ext>
                  </a:extLst>
                </a:gridCol>
                <a:gridCol w="481901">
                  <a:extLst>
                    <a:ext uri="{9D8B030D-6E8A-4147-A177-3AD203B41FA5}">
                      <a16:colId xmlns:a16="http://schemas.microsoft.com/office/drawing/2014/main" val="1472287815"/>
                    </a:ext>
                  </a:extLst>
                </a:gridCol>
                <a:gridCol w="481901">
                  <a:extLst>
                    <a:ext uri="{9D8B030D-6E8A-4147-A177-3AD203B41FA5}">
                      <a16:colId xmlns:a16="http://schemas.microsoft.com/office/drawing/2014/main" val="2049472239"/>
                    </a:ext>
                  </a:extLst>
                </a:gridCol>
                <a:gridCol w="481901">
                  <a:extLst>
                    <a:ext uri="{9D8B030D-6E8A-4147-A177-3AD203B41FA5}">
                      <a16:colId xmlns:a16="http://schemas.microsoft.com/office/drawing/2014/main" val="3203960249"/>
                    </a:ext>
                  </a:extLst>
                </a:gridCol>
                <a:gridCol w="481901">
                  <a:extLst>
                    <a:ext uri="{9D8B030D-6E8A-4147-A177-3AD203B41FA5}">
                      <a16:colId xmlns:a16="http://schemas.microsoft.com/office/drawing/2014/main" val="3939062062"/>
                    </a:ext>
                  </a:extLst>
                </a:gridCol>
                <a:gridCol w="481901">
                  <a:extLst>
                    <a:ext uri="{9D8B030D-6E8A-4147-A177-3AD203B41FA5}">
                      <a16:colId xmlns:a16="http://schemas.microsoft.com/office/drawing/2014/main" val="148420543"/>
                    </a:ext>
                  </a:extLst>
                </a:gridCol>
                <a:gridCol w="481901">
                  <a:extLst>
                    <a:ext uri="{9D8B030D-6E8A-4147-A177-3AD203B41FA5}">
                      <a16:colId xmlns:a16="http://schemas.microsoft.com/office/drawing/2014/main" val="496263028"/>
                    </a:ext>
                  </a:extLst>
                </a:gridCol>
                <a:gridCol w="481901">
                  <a:extLst>
                    <a:ext uri="{9D8B030D-6E8A-4147-A177-3AD203B41FA5}">
                      <a16:colId xmlns:a16="http://schemas.microsoft.com/office/drawing/2014/main" val="2903447397"/>
                    </a:ext>
                  </a:extLst>
                </a:gridCol>
                <a:gridCol w="481901">
                  <a:extLst>
                    <a:ext uri="{9D8B030D-6E8A-4147-A177-3AD203B41FA5}">
                      <a16:colId xmlns:a16="http://schemas.microsoft.com/office/drawing/2014/main" val="468339611"/>
                    </a:ext>
                  </a:extLst>
                </a:gridCol>
                <a:gridCol w="481901">
                  <a:extLst>
                    <a:ext uri="{9D8B030D-6E8A-4147-A177-3AD203B41FA5}">
                      <a16:colId xmlns:a16="http://schemas.microsoft.com/office/drawing/2014/main" val="3503230788"/>
                    </a:ext>
                  </a:extLst>
                </a:gridCol>
                <a:gridCol w="481901">
                  <a:extLst>
                    <a:ext uri="{9D8B030D-6E8A-4147-A177-3AD203B41FA5}">
                      <a16:colId xmlns:a16="http://schemas.microsoft.com/office/drawing/2014/main" val="2861931824"/>
                    </a:ext>
                  </a:extLst>
                </a:gridCol>
                <a:gridCol w="481901">
                  <a:extLst>
                    <a:ext uri="{9D8B030D-6E8A-4147-A177-3AD203B41FA5}">
                      <a16:colId xmlns:a16="http://schemas.microsoft.com/office/drawing/2014/main" val="372012202"/>
                    </a:ext>
                  </a:extLst>
                </a:gridCol>
                <a:gridCol w="481901">
                  <a:extLst>
                    <a:ext uri="{9D8B030D-6E8A-4147-A177-3AD203B41FA5}">
                      <a16:colId xmlns:a16="http://schemas.microsoft.com/office/drawing/2014/main" val="3762786446"/>
                    </a:ext>
                  </a:extLst>
                </a:gridCol>
              </a:tblGrid>
              <a:tr h="1533264">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ru-RU" sz="1200" dirty="0">
                          <a:solidFill>
                            <a:schemeClr val="tx1"/>
                          </a:solidFill>
                          <a:latin typeface="Arial" panose="020B0604020202020204" pitchFamily="34" charset="0"/>
                          <a:ea typeface="Helvetica" panose="00000500000000000000" pitchFamily="50" charset="0"/>
                          <a:cs typeface="Arial" panose="020B0604020202020204" pitchFamily="34" charset="0"/>
                        </a:rPr>
                        <a:t> </a:t>
                      </a:r>
                      <a:r>
                        <a:rPr lang="ru-RU" sz="1200" dirty="0" err="1">
                          <a:solidFill>
                            <a:schemeClr val="tx1"/>
                          </a:solidFill>
                          <a:latin typeface="Arial" panose="020B0604020202020204" pitchFamily="34" charset="0"/>
                          <a:ea typeface="Helvetica" panose="00000500000000000000" pitchFamily="50" charset="0"/>
                          <a:cs typeface="Arial" panose="020B0604020202020204" pitchFamily="34" charset="0"/>
                        </a:rPr>
                        <a:t>Өңір</a:t>
                      </a:r>
                      <a:r>
                        <a:rPr lang="ru-RU" sz="1200" dirty="0">
                          <a:solidFill>
                            <a:schemeClr val="tx1"/>
                          </a:solidFill>
                          <a:latin typeface="Arial" panose="020B0604020202020204" pitchFamily="34" charset="0"/>
                          <a:ea typeface="Helvetica" panose="00000500000000000000" pitchFamily="50" charset="0"/>
                          <a:cs typeface="Arial" panose="020B0604020202020204" pitchFamily="34" charset="0"/>
                        </a:rPr>
                        <a:t> / </a:t>
                      </a:r>
                      <a:r>
                        <a:rPr lang="ru-RU" sz="1200" dirty="0" err="1">
                          <a:solidFill>
                            <a:schemeClr val="tx1"/>
                          </a:solidFill>
                          <a:latin typeface="Arial" panose="020B0604020202020204" pitchFamily="34" charset="0"/>
                          <a:ea typeface="Helvetica" panose="00000500000000000000" pitchFamily="50" charset="0"/>
                          <a:cs typeface="Arial" panose="020B0604020202020204" pitchFamily="34" charset="0"/>
                        </a:rPr>
                        <a:t>кәсіптер</a:t>
                      </a:r>
                      <a:r>
                        <a:rPr lang="ru-RU" sz="1200" dirty="0">
                          <a:solidFill>
                            <a:schemeClr val="tx1"/>
                          </a:solidFill>
                          <a:latin typeface="Arial" panose="020B0604020202020204" pitchFamily="34" charset="0"/>
                          <a:ea typeface="Helvetica" panose="00000500000000000000" pitchFamily="50" charset="0"/>
                          <a:cs typeface="Arial" panose="020B0604020202020204" pitchFamily="34" charset="0"/>
                        </a:rPr>
                        <a:t> </a:t>
                      </a:r>
                      <a:r>
                        <a:rPr lang="ru-RU" sz="1200" dirty="0" err="1">
                          <a:solidFill>
                            <a:schemeClr val="tx1"/>
                          </a:solidFill>
                          <a:latin typeface="Arial" panose="020B0604020202020204" pitchFamily="34" charset="0"/>
                          <a:ea typeface="Helvetica" panose="00000500000000000000" pitchFamily="50" charset="0"/>
                          <a:cs typeface="Arial" panose="020B0604020202020204" pitchFamily="34" charset="0"/>
                        </a:rPr>
                        <a:t>тобы</a:t>
                      </a:r>
                      <a:endParaRPr lang="ru-RU" sz="1200" dirty="0">
                        <a:solidFill>
                          <a:schemeClr val="tx1"/>
                        </a:solidFill>
                        <a:latin typeface="Arial" panose="020B0604020202020204" pitchFamily="34" charset="0"/>
                        <a:ea typeface="Helvetica" panose="00000500000000000000" pitchFamily="50" charset="0"/>
                        <a:cs typeface="Arial" panose="020B0604020202020204" pitchFamily="34" charset="0"/>
                      </a:endParaRPr>
                    </a:p>
                  </a:txBody>
                  <a:tcPr anchor="ctr">
                    <a:lnL w="76200" cap="flat" cmpd="sng" algn="ctr">
                      <a:noFill/>
                      <a:prstDash val="solid"/>
                      <a:round/>
                      <a:headEnd type="none" w="med" len="med"/>
                      <a:tailEnd type="none" w="med" len="med"/>
                    </a:lnL>
                    <a:lnR w="6350" cap="flat" cmpd="sng" algn="ctr">
                      <a:solidFill>
                        <a:schemeClr val="tx1"/>
                      </a:solidFill>
                      <a:prstDash val="sysDot"/>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accent6">
                        <a:lumMod val="50000"/>
                        <a:alpha val="50000"/>
                      </a:schemeClr>
                    </a:solidFill>
                  </a:tcPr>
                </a:tc>
                <a:tc>
                  <a:txBody>
                    <a:bodyPr/>
                    <a:lstStyle/>
                    <a:p>
                      <a:pPr marL="72000" algn="l" rtl="0" fontAlgn="ctr"/>
                      <a:r>
                        <a:rPr lang="ru-RU" sz="1100" b="0" i="0" u="none" strike="noStrike" dirty="0">
                          <a:solidFill>
                            <a:srgbClr val="000000"/>
                          </a:solidFill>
                          <a:effectLst/>
                          <a:latin typeface="Arial" panose="020B0604020202020204" pitchFamily="34" charset="0"/>
                        </a:rPr>
                        <a:t>АБАЙ</a:t>
                      </a:r>
                    </a:p>
                  </a:txBody>
                  <a:tcPr marL="9525" marR="9525" marT="9525" marB="0" vert="vert27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6">
                        <a:lumMod val="50000"/>
                        <a:alpha val="10000"/>
                      </a:schemeClr>
                    </a:solidFill>
                  </a:tcPr>
                </a:tc>
                <a:tc>
                  <a:txBody>
                    <a:bodyPr/>
                    <a:lstStyle/>
                    <a:p>
                      <a:pPr marL="72000" algn="l" rtl="0" fontAlgn="ctr"/>
                      <a:r>
                        <a:rPr lang="ru-RU" sz="1100" b="0" i="0" u="none" strike="noStrike" dirty="0">
                          <a:solidFill>
                            <a:srgbClr val="000000"/>
                          </a:solidFill>
                          <a:effectLst/>
                          <a:latin typeface="Arial" panose="020B0604020202020204" pitchFamily="34" charset="0"/>
                        </a:rPr>
                        <a:t>АҚМОЛА</a:t>
                      </a:r>
                    </a:p>
                  </a:txBody>
                  <a:tcPr marL="9525" marR="9525" marT="9525" marB="0" vert="vert27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6">
                        <a:lumMod val="50000"/>
                        <a:alpha val="40000"/>
                      </a:schemeClr>
                    </a:solidFill>
                  </a:tcPr>
                </a:tc>
                <a:tc>
                  <a:txBody>
                    <a:bodyPr/>
                    <a:lstStyle/>
                    <a:p>
                      <a:pPr marL="72000" algn="l" rtl="0" fontAlgn="ctr"/>
                      <a:r>
                        <a:rPr lang="ru-RU" sz="1100" b="0" i="0" u="none" strike="noStrike" dirty="0">
                          <a:solidFill>
                            <a:srgbClr val="000000"/>
                          </a:solidFill>
                          <a:effectLst/>
                          <a:latin typeface="Arial" panose="020B0604020202020204" pitchFamily="34" charset="0"/>
                        </a:rPr>
                        <a:t>АҚТӨБЕ</a:t>
                      </a:r>
                    </a:p>
                  </a:txBody>
                  <a:tcPr marL="9525" marR="9525" marT="9525" marB="0" vert="vert27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6">
                        <a:lumMod val="50000"/>
                        <a:alpha val="10000"/>
                      </a:schemeClr>
                    </a:solidFill>
                  </a:tcPr>
                </a:tc>
                <a:tc>
                  <a:txBody>
                    <a:bodyPr/>
                    <a:lstStyle/>
                    <a:p>
                      <a:pPr marL="72000" algn="l" rtl="0" fontAlgn="ctr"/>
                      <a:r>
                        <a:rPr lang="ru-RU" sz="1100" b="0" i="0" u="none" strike="noStrike" dirty="0">
                          <a:solidFill>
                            <a:srgbClr val="000000"/>
                          </a:solidFill>
                          <a:effectLst/>
                          <a:latin typeface="Arial" panose="020B0604020202020204" pitchFamily="34" charset="0"/>
                        </a:rPr>
                        <a:t>АЛМАТЫ</a:t>
                      </a:r>
                    </a:p>
                  </a:txBody>
                  <a:tcPr marL="9525" marR="9525" marT="9525" marB="0" vert="vert27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6">
                        <a:lumMod val="50000"/>
                        <a:alpha val="40000"/>
                      </a:schemeClr>
                    </a:solidFill>
                  </a:tcPr>
                </a:tc>
                <a:tc>
                  <a:txBody>
                    <a:bodyPr/>
                    <a:lstStyle/>
                    <a:p>
                      <a:pPr marL="72000" algn="l" rtl="0" fontAlgn="ctr"/>
                      <a:r>
                        <a:rPr lang="ru-RU" sz="1100" b="0" i="0" u="none" strike="noStrike" dirty="0">
                          <a:solidFill>
                            <a:srgbClr val="000000"/>
                          </a:solidFill>
                          <a:effectLst/>
                          <a:latin typeface="Arial" panose="020B0604020202020204" pitchFamily="34" charset="0"/>
                        </a:rPr>
                        <a:t>АТЫРАУ</a:t>
                      </a:r>
                    </a:p>
                  </a:txBody>
                  <a:tcPr marL="9525" marR="9525" marT="9525" marB="0" vert="vert27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6">
                        <a:lumMod val="50000"/>
                        <a:alpha val="10000"/>
                      </a:schemeClr>
                    </a:solidFill>
                  </a:tcPr>
                </a:tc>
                <a:tc>
                  <a:txBody>
                    <a:bodyPr/>
                    <a:lstStyle/>
                    <a:p>
                      <a:pPr marL="72000" algn="l" rtl="0" fontAlgn="ctr"/>
                      <a:r>
                        <a:rPr lang="ru-RU" sz="1100" b="0" i="0" u="none" strike="noStrike" dirty="0">
                          <a:solidFill>
                            <a:srgbClr val="000000"/>
                          </a:solidFill>
                          <a:effectLst/>
                          <a:latin typeface="Arial" panose="020B0604020202020204" pitchFamily="34" charset="0"/>
                        </a:rPr>
                        <a:t>Б.-ҚАЗАҚСТАН</a:t>
                      </a:r>
                    </a:p>
                  </a:txBody>
                  <a:tcPr marL="9525" marR="9525" marT="9525" marB="0" vert="vert27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6">
                        <a:lumMod val="50000"/>
                        <a:alpha val="40000"/>
                      </a:schemeClr>
                    </a:solidFill>
                  </a:tcPr>
                </a:tc>
                <a:tc>
                  <a:txBody>
                    <a:bodyPr/>
                    <a:lstStyle/>
                    <a:p>
                      <a:pPr marL="72000" algn="l" rtl="0" fontAlgn="ctr"/>
                      <a:r>
                        <a:rPr lang="ru-RU" sz="1100" b="0" i="0" u="none" strike="noStrike" dirty="0">
                          <a:solidFill>
                            <a:srgbClr val="000000"/>
                          </a:solidFill>
                          <a:effectLst/>
                          <a:latin typeface="Arial" panose="020B0604020202020204" pitchFamily="34" charset="0"/>
                        </a:rPr>
                        <a:t>ЖАМБЫЛ</a:t>
                      </a:r>
                    </a:p>
                  </a:txBody>
                  <a:tcPr marL="9525" marR="9525" marT="9525" marB="0" vert="vert27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6">
                        <a:lumMod val="50000"/>
                        <a:alpha val="10000"/>
                      </a:schemeClr>
                    </a:solidFill>
                  </a:tcPr>
                </a:tc>
                <a:tc>
                  <a:txBody>
                    <a:bodyPr/>
                    <a:lstStyle/>
                    <a:p>
                      <a:pPr marL="72000" algn="l" rtl="0" fontAlgn="ctr"/>
                      <a:r>
                        <a:rPr lang="ru-RU" sz="1100" b="0" i="0" u="none" strike="noStrike" dirty="0">
                          <a:solidFill>
                            <a:srgbClr val="000000"/>
                          </a:solidFill>
                          <a:effectLst/>
                          <a:latin typeface="Arial" panose="020B0604020202020204" pitchFamily="34" charset="0"/>
                        </a:rPr>
                        <a:t>ЖЕТІСУ</a:t>
                      </a:r>
                    </a:p>
                  </a:txBody>
                  <a:tcPr marL="9525" marR="9525" marT="9525" marB="0" vert="vert27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6">
                        <a:lumMod val="50000"/>
                        <a:alpha val="40000"/>
                      </a:schemeClr>
                    </a:solidFill>
                  </a:tcPr>
                </a:tc>
                <a:tc>
                  <a:txBody>
                    <a:bodyPr/>
                    <a:lstStyle/>
                    <a:p>
                      <a:pPr marL="72000" algn="l" rtl="0" fontAlgn="ctr"/>
                      <a:r>
                        <a:rPr lang="ru-RU" sz="1100" b="0" i="0" u="none" strike="noStrike" dirty="0">
                          <a:solidFill>
                            <a:srgbClr val="000000"/>
                          </a:solidFill>
                          <a:effectLst/>
                          <a:latin typeface="Arial" panose="020B0604020202020204" pitchFamily="34" charset="0"/>
                        </a:rPr>
                        <a:t>ҚАРАҒАНДЫ</a:t>
                      </a:r>
                    </a:p>
                  </a:txBody>
                  <a:tcPr marL="9525" marR="9525" marT="9525" marB="0" vert="vert27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6">
                        <a:lumMod val="50000"/>
                        <a:alpha val="10000"/>
                      </a:schemeClr>
                    </a:solidFill>
                  </a:tcPr>
                </a:tc>
                <a:tc>
                  <a:txBody>
                    <a:bodyPr/>
                    <a:lstStyle/>
                    <a:p>
                      <a:pPr marL="72000" algn="l" rtl="0" fontAlgn="ctr"/>
                      <a:r>
                        <a:rPr lang="ru-RU" sz="1100" b="0" i="0" u="none" strike="noStrike" dirty="0">
                          <a:solidFill>
                            <a:srgbClr val="000000"/>
                          </a:solidFill>
                          <a:effectLst/>
                          <a:latin typeface="Arial" panose="020B0604020202020204" pitchFamily="34" charset="0"/>
                        </a:rPr>
                        <a:t>ҚОСТАНАЙ</a:t>
                      </a:r>
                    </a:p>
                  </a:txBody>
                  <a:tcPr marL="9525" marR="9525" marT="9525" marB="0" vert="vert27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6">
                        <a:lumMod val="50000"/>
                        <a:alpha val="40000"/>
                      </a:schemeClr>
                    </a:solidFill>
                  </a:tcPr>
                </a:tc>
                <a:tc>
                  <a:txBody>
                    <a:bodyPr/>
                    <a:lstStyle/>
                    <a:p>
                      <a:pPr marL="72000" algn="l" rtl="0" fontAlgn="ctr"/>
                      <a:r>
                        <a:rPr lang="ru-RU" sz="1100" b="0" i="0" u="none" strike="noStrike" dirty="0">
                          <a:solidFill>
                            <a:srgbClr val="000000"/>
                          </a:solidFill>
                          <a:effectLst/>
                          <a:latin typeface="Arial" panose="020B0604020202020204" pitchFamily="34" charset="0"/>
                        </a:rPr>
                        <a:t>ҚЫЗЫЛОРДА</a:t>
                      </a:r>
                    </a:p>
                  </a:txBody>
                  <a:tcPr marL="9525" marR="9525" marT="9525" marB="0" vert="vert27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6">
                        <a:lumMod val="50000"/>
                        <a:alpha val="10000"/>
                      </a:schemeClr>
                    </a:solidFill>
                  </a:tcPr>
                </a:tc>
                <a:tc>
                  <a:txBody>
                    <a:bodyPr/>
                    <a:lstStyle/>
                    <a:p>
                      <a:pPr marL="72000" algn="l" rtl="0" fontAlgn="ctr"/>
                      <a:r>
                        <a:rPr lang="ru-RU" sz="1100" b="0" i="0" u="none" strike="noStrike" dirty="0">
                          <a:solidFill>
                            <a:srgbClr val="000000"/>
                          </a:solidFill>
                          <a:effectLst/>
                          <a:latin typeface="Arial" panose="020B0604020202020204" pitchFamily="34" charset="0"/>
                        </a:rPr>
                        <a:t>МАҢҒЫСТАУ</a:t>
                      </a:r>
                    </a:p>
                  </a:txBody>
                  <a:tcPr marL="9525" marR="9525" marT="9525" marB="0" vert="vert27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6">
                        <a:lumMod val="50000"/>
                        <a:alpha val="40000"/>
                      </a:schemeClr>
                    </a:solidFill>
                  </a:tcPr>
                </a:tc>
                <a:tc>
                  <a:txBody>
                    <a:bodyPr/>
                    <a:lstStyle/>
                    <a:p>
                      <a:pPr marL="72000" algn="l" rtl="0" fontAlgn="ctr"/>
                      <a:r>
                        <a:rPr lang="ru-RU" sz="1100" b="0" i="0" u="none" strike="noStrike" dirty="0">
                          <a:solidFill>
                            <a:srgbClr val="000000"/>
                          </a:solidFill>
                          <a:effectLst/>
                          <a:latin typeface="Arial" panose="020B0604020202020204" pitchFamily="34" charset="0"/>
                        </a:rPr>
                        <a:t>ПАВЛОДАР</a:t>
                      </a:r>
                    </a:p>
                  </a:txBody>
                  <a:tcPr marL="9525" marR="9525" marT="9525" marB="0" vert="vert27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6">
                        <a:lumMod val="50000"/>
                        <a:alpha val="10000"/>
                      </a:schemeClr>
                    </a:solidFill>
                  </a:tcPr>
                </a:tc>
                <a:tc>
                  <a:txBody>
                    <a:bodyPr/>
                    <a:lstStyle/>
                    <a:p>
                      <a:pPr marL="72000" algn="l" rtl="0" fontAlgn="ctr"/>
                      <a:r>
                        <a:rPr lang="ru-RU" sz="1100" b="0" i="0" u="none" strike="noStrike" dirty="0">
                          <a:solidFill>
                            <a:srgbClr val="000000"/>
                          </a:solidFill>
                          <a:effectLst/>
                          <a:latin typeface="Arial" panose="020B0604020202020204" pitchFamily="34" charset="0"/>
                        </a:rPr>
                        <a:t>С.-ҚАЗАҚСТАН</a:t>
                      </a:r>
                    </a:p>
                  </a:txBody>
                  <a:tcPr marL="9525" marR="9525" marT="9525" marB="0" vert="vert27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6">
                        <a:lumMod val="50000"/>
                        <a:alpha val="40000"/>
                      </a:schemeClr>
                    </a:solidFill>
                  </a:tcPr>
                </a:tc>
                <a:tc>
                  <a:txBody>
                    <a:bodyPr/>
                    <a:lstStyle/>
                    <a:p>
                      <a:pPr marL="72000" algn="l" rtl="0" fontAlgn="ctr"/>
                      <a:r>
                        <a:rPr lang="ru-RU" sz="1100" b="0" i="0" u="none" strike="noStrike" dirty="0">
                          <a:solidFill>
                            <a:srgbClr val="000000"/>
                          </a:solidFill>
                          <a:effectLst/>
                          <a:latin typeface="Arial" panose="020B0604020202020204" pitchFamily="34" charset="0"/>
                        </a:rPr>
                        <a:t>ТҮРКІСТАН</a:t>
                      </a:r>
                    </a:p>
                  </a:txBody>
                  <a:tcPr marL="9525" marR="9525" marT="9525" marB="0" vert="vert27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6">
                        <a:lumMod val="50000"/>
                        <a:alpha val="10000"/>
                      </a:schemeClr>
                    </a:solidFill>
                  </a:tcPr>
                </a:tc>
                <a:tc>
                  <a:txBody>
                    <a:bodyPr/>
                    <a:lstStyle/>
                    <a:p>
                      <a:pPr marL="72000" algn="l" rtl="0" fontAlgn="ctr"/>
                      <a:r>
                        <a:rPr lang="ru-RU" sz="1100" b="0" i="0" u="none" strike="noStrike" dirty="0">
                          <a:solidFill>
                            <a:srgbClr val="000000"/>
                          </a:solidFill>
                          <a:effectLst/>
                          <a:latin typeface="Arial" panose="020B0604020202020204" pitchFamily="34" charset="0"/>
                        </a:rPr>
                        <a:t>ҰЛЫТАУ</a:t>
                      </a:r>
                    </a:p>
                  </a:txBody>
                  <a:tcPr marL="9525" marR="9525" marT="9525" marB="0" vert="vert27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6">
                        <a:lumMod val="50000"/>
                        <a:alpha val="40000"/>
                      </a:schemeClr>
                    </a:solidFill>
                  </a:tcPr>
                </a:tc>
                <a:tc>
                  <a:txBody>
                    <a:bodyPr/>
                    <a:lstStyle/>
                    <a:p>
                      <a:pPr marL="72000" algn="l" rtl="0" fontAlgn="ctr"/>
                      <a:r>
                        <a:rPr lang="ru-RU" sz="1100" b="0" i="0" u="none" strike="noStrike" dirty="0">
                          <a:solidFill>
                            <a:srgbClr val="000000"/>
                          </a:solidFill>
                          <a:effectLst/>
                          <a:latin typeface="Arial" panose="020B0604020202020204" pitchFamily="34" charset="0"/>
                        </a:rPr>
                        <a:t>Ш.-ҚАЗАҚСТАН</a:t>
                      </a:r>
                    </a:p>
                  </a:txBody>
                  <a:tcPr marL="9525" marR="9525" marT="9525" marB="0" vert="vert27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6">
                        <a:lumMod val="50000"/>
                        <a:alpha val="10000"/>
                      </a:schemeClr>
                    </a:solidFill>
                  </a:tcPr>
                </a:tc>
                <a:tc>
                  <a:txBody>
                    <a:bodyPr/>
                    <a:lstStyle/>
                    <a:p>
                      <a:pPr marL="72000" algn="l" rtl="0" fontAlgn="ctr"/>
                      <a:r>
                        <a:rPr lang="ru-RU" sz="1100" b="0" i="0" u="none" strike="noStrike" dirty="0">
                          <a:solidFill>
                            <a:srgbClr val="000000"/>
                          </a:solidFill>
                          <a:effectLst/>
                          <a:latin typeface="Arial" panose="020B0604020202020204" pitchFamily="34" charset="0"/>
                        </a:rPr>
                        <a:t>АСТАНА Қ.</a:t>
                      </a:r>
                    </a:p>
                  </a:txBody>
                  <a:tcPr marL="9525" marR="9525" marT="9525" marB="0" vert="vert27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6">
                        <a:lumMod val="50000"/>
                        <a:alpha val="40000"/>
                      </a:schemeClr>
                    </a:solidFill>
                  </a:tcPr>
                </a:tc>
                <a:tc>
                  <a:txBody>
                    <a:bodyPr/>
                    <a:lstStyle/>
                    <a:p>
                      <a:pPr marL="72000" algn="l" rtl="0" fontAlgn="ctr"/>
                      <a:r>
                        <a:rPr lang="ru-RU" sz="1100" b="0" i="0" u="none" strike="noStrike" dirty="0">
                          <a:solidFill>
                            <a:srgbClr val="000000"/>
                          </a:solidFill>
                          <a:effectLst/>
                          <a:latin typeface="Arial" panose="020B0604020202020204" pitchFamily="34" charset="0"/>
                        </a:rPr>
                        <a:t>АЛМАТЫ Қ.</a:t>
                      </a:r>
                    </a:p>
                  </a:txBody>
                  <a:tcPr marL="9525" marR="9525" marT="9525" marB="0" vert="vert27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6">
                        <a:lumMod val="50000"/>
                        <a:alpha val="10000"/>
                      </a:schemeClr>
                    </a:solidFill>
                  </a:tcPr>
                </a:tc>
                <a:tc>
                  <a:txBody>
                    <a:bodyPr/>
                    <a:lstStyle/>
                    <a:p>
                      <a:pPr marL="72000" algn="l" rtl="0" fontAlgn="ctr"/>
                      <a:r>
                        <a:rPr lang="ru-RU" sz="1100" b="0" i="0" u="none" strike="noStrike" dirty="0">
                          <a:solidFill>
                            <a:srgbClr val="000000"/>
                          </a:solidFill>
                          <a:effectLst/>
                          <a:latin typeface="Arial" panose="020B0604020202020204" pitchFamily="34" charset="0"/>
                        </a:rPr>
                        <a:t>ШЫМКЕНТ Қ.</a:t>
                      </a:r>
                    </a:p>
                  </a:txBody>
                  <a:tcPr marL="9525" marR="9525" marT="9525" marB="0" vert="vert270" anchor="ctr">
                    <a:lnL w="6350" cap="flat" cmpd="sng" algn="ctr">
                      <a:solidFill>
                        <a:schemeClr val="tx1"/>
                      </a:solidFill>
                      <a:prstDash val="sysDot"/>
                      <a:round/>
                      <a:headEnd type="none" w="med" len="med"/>
                      <a:tailEnd type="none" w="med" len="med"/>
                    </a:lnL>
                    <a:lnR w="762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6">
                        <a:lumMod val="50000"/>
                        <a:alpha val="40000"/>
                      </a:schemeClr>
                    </a:solidFill>
                  </a:tcPr>
                </a:tc>
                <a:extLst>
                  <a:ext uri="{0D108BD9-81ED-4DB2-BD59-A6C34878D82A}">
                    <a16:rowId xmlns:a16="http://schemas.microsoft.com/office/drawing/2014/main" val="3662915522"/>
                  </a:ext>
                </a:extLst>
              </a:tr>
              <a:tr h="1548000">
                <a:tc>
                  <a:txBody>
                    <a:bodyPr/>
                    <a:lstStyle/>
                    <a:p>
                      <a:pPr marL="0" marR="0" lvl="0" indent="0" algn="l" defTabSz="685800" rtl="0" eaLnBrk="1" fontAlgn="auto" latinLnBrk="0" hangingPunct="1">
                        <a:lnSpc>
                          <a:spcPct val="107000"/>
                        </a:lnSpc>
                        <a:spcBef>
                          <a:spcPts val="0"/>
                        </a:spcBef>
                        <a:spcAft>
                          <a:spcPts val="0"/>
                        </a:spcAft>
                        <a:buClrTx/>
                        <a:buSzTx/>
                        <a:buFontTx/>
                        <a:buNone/>
                        <a:tabLst/>
                        <a:defRPr/>
                      </a:pPr>
                      <a:r>
                        <a:rPr kumimoji="0" lang="ru-RU" sz="1200" b="1" i="0" u="none" strike="noStrike" kern="1200" cap="none" spc="0" normalizeH="0" baseline="0" noProof="0" dirty="0">
                          <a:ln>
                            <a:noFill/>
                          </a:ln>
                          <a:solidFill>
                            <a:srgbClr val="000000"/>
                          </a:solidFill>
                          <a:effectLst/>
                          <a:uLnTx/>
                          <a:uFillTx/>
                          <a:latin typeface="Arial" panose="020B0604020202020204" pitchFamily="34" charset="0"/>
                          <a:ea typeface="Calibri" panose="020F0502020204030204" pitchFamily="34" charset="0"/>
                          <a:cs typeface="Arial" panose="020B0604020202020204" pitchFamily="34" charset="0"/>
                        </a:rPr>
                        <a:t>БАРЛЫҒЫ</a:t>
                      </a:r>
                      <a:endParaRPr kumimoji="0" lang="ru-RU" sz="1200" b="1" i="0" u="none" strike="noStrike" kern="1200" cap="none" spc="0" normalizeH="0" baseline="0" noProof="0" dirty="0">
                        <a:ln>
                          <a:noFill/>
                        </a:ln>
                        <a:solidFill>
                          <a:prstClr val="black"/>
                        </a:solidFill>
                        <a:effectLst/>
                        <a:uLnTx/>
                        <a:uFillTx/>
                        <a:latin typeface="Arial" panose="020B0604020202020204" pitchFamily="34" charset="0"/>
                        <a:ea typeface="Calibri" panose="020F0502020204030204" pitchFamily="34" charset="0"/>
                        <a:cs typeface="Arial" panose="020B0604020202020204" pitchFamily="34" charset="0"/>
                      </a:endParaRPr>
                    </a:p>
                  </a:txBody>
                  <a:tcPr marT="18000" marB="36000" anchor="b">
                    <a:lnL w="76200" cap="flat" cmpd="sng" algn="ctr">
                      <a:noFill/>
                      <a:prstDash val="solid"/>
                      <a:round/>
                      <a:headEnd type="none" w="med" len="med"/>
                      <a:tailEnd type="none" w="med" len="med"/>
                    </a:lnL>
                    <a:lnR w="6350" cap="flat" cmpd="sng" algn="ctr">
                      <a:solidFill>
                        <a:schemeClr val="tx1"/>
                      </a:solidFill>
                      <a:prstDash val="sysDot"/>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accent6">
                        <a:lumMod val="50000"/>
                        <a:alpha val="10000"/>
                      </a:schemeClr>
                    </a:solidFill>
                  </a:tcPr>
                </a:tc>
                <a:tc>
                  <a:txBody>
                    <a:bodyPr/>
                    <a:lstStyle/>
                    <a:p>
                      <a:pPr algn="ctr" fontAlgn="ctr"/>
                      <a:r>
                        <a:rPr lang="ru-KZ" sz="1000" b="1" i="0" u="none" strike="noStrike" cap="none" dirty="0">
                          <a:solidFill>
                            <a:srgbClr val="000000"/>
                          </a:solidFill>
                          <a:effectLst/>
                          <a:latin typeface="Arial Narrow" panose="020B0606020202030204" pitchFamily="34" charset="0"/>
                          <a:ea typeface="+mn-ea"/>
                          <a:cs typeface="+mn-cs"/>
                          <a:sym typeface="Arial"/>
                        </a:rPr>
                        <a:t>19 534</a:t>
                      </a:r>
                    </a:p>
                  </a:txBody>
                  <a:tcPr marL="9525" marR="9525" marT="9525" marB="36000" anchor="b">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6">
                        <a:lumMod val="50000"/>
                        <a:alpha val="10000"/>
                      </a:schemeClr>
                    </a:solidFill>
                  </a:tcPr>
                </a:tc>
                <a:tc>
                  <a:txBody>
                    <a:bodyPr/>
                    <a:lstStyle/>
                    <a:p>
                      <a:pPr algn="ctr" fontAlgn="ctr"/>
                      <a:r>
                        <a:rPr lang="ru-KZ" sz="1000" b="1" i="0" u="none" strike="noStrike" cap="none" dirty="0">
                          <a:solidFill>
                            <a:srgbClr val="000000"/>
                          </a:solidFill>
                          <a:effectLst/>
                          <a:latin typeface="Arial Narrow" panose="020B0606020202030204" pitchFamily="34" charset="0"/>
                          <a:ea typeface="+mn-ea"/>
                          <a:cs typeface="+mn-cs"/>
                          <a:sym typeface="Arial"/>
                        </a:rPr>
                        <a:t>37 276</a:t>
                      </a:r>
                    </a:p>
                  </a:txBody>
                  <a:tcPr marL="9525" marR="9525" marT="9525" marB="36000" anchor="b">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6">
                        <a:lumMod val="50000"/>
                        <a:alpha val="40000"/>
                      </a:schemeClr>
                    </a:solidFill>
                  </a:tcPr>
                </a:tc>
                <a:tc>
                  <a:txBody>
                    <a:bodyPr/>
                    <a:lstStyle/>
                    <a:p>
                      <a:pPr algn="ctr" fontAlgn="ctr"/>
                      <a:r>
                        <a:rPr lang="ru-KZ" sz="1000" b="1" i="0" u="none" strike="noStrike" cap="none" dirty="0">
                          <a:solidFill>
                            <a:srgbClr val="000000"/>
                          </a:solidFill>
                          <a:effectLst/>
                          <a:latin typeface="Arial Narrow" panose="020B0606020202030204" pitchFamily="34" charset="0"/>
                          <a:ea typeface="+mn-ea"/>
                          <a:cs typeface="+mn-cs"/>
                          <a:sym typeface="Arial"/>
                        </a:rPr>
                        <a:t>62 664</a:t>
                      </a:r>
                    </a:p>
                  </a:txBody>
                  <a:tcPr marL="9525" marR="9525" marT="9525" marB="36000" anchor="b">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6">
                        <a:lumMod val="50000"/>
                        <a:alpha val="10000"/>
                      </a:schemeClr>
                    </a:solidFill>
                  </a:tcPr>
                </a:tc>
                <a:tc>
                  <a:txBody>
                    <a:bodyPr/>
                    <a:lstStyle/>
                    <a:p>
                      <a:pPr algn="ctr" fontAlgn="ctr"/>
                      <a:r>
                        <a:rPr lang="ru-KZ" sz="1000" b="1" i="0" u="none" strike="noStrike" cap="none" dirty="0">
                          <a:solidFill>
                            <a:srgbClr val="000000"/>
                          </a:solidFill>
                          <a:effectLst/>
                          <a:latin typeface="Arial Narrow" panose="020B0606020202030204" pitchFamily="34" charset="0"/>
                          <a:ea typeface="+mn-ea"/>
                          <a:cs typeface="+mn-cs"/>
                          <a:sym typeface="Arial"/>
                        </a:rPr>
                        <a:t>31 162</a:t>
                      </a:r>
                    </a:p>
                  </a:txBody>
                  <a:tcPr marL="9525" marR="9525" marT="9525" marB="36000" anchor="b">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6">
                        <a:lumMod val="50000"/>
                        <a:alpha val="40000"/>
                      </a:schemeClr>
                    </a:solidFill>
                  </a:tcPr>
                </a:tc>
                <a:tc>
                  <a:txBody>
                    <a:bodyPr/>
                    <a:lstStyle/>
                    <a:p>
                      <a:pPr algn="ctr" fontAlgn="ctr"/>
                      <a:r>
                        <a:rPr lang="ru-KZ" sz="1000" b="1" i="0" u="none" strike="noStrike" cap="none" dirty="0">
                          <a:solidFill>
                            <a:srgbClr val="000000"/>
                          </a:solidFill>
                          <a:effectLst/>
                          <a:latin typeface="Arial Narrow" panose="020B0606020202030204" pitchFamily="34" charset="0"/>
                          <a:ea typeface="+mn-ea"/>
                          <a:cs typeface="+mn-cs"/>
                          <a:sym typeface="Arial"/>
                        </a:rPr>
                        <a:t>40 559</a:t>
                      </a:r>
                    </a:p>
                  </a:txBody>
                  <a:tcPr marL="9525" marR="9525" marT="9525" marB="36000" anchor="b">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6">
                        <a:lumMod val="50000"/>
                        <a:alpha val="10000"/>
                      </a:schemeClr>
                    </a:solidFill>
                  </a:tcPr>
                </a:tc>
                <a:tc>
                  <a:txBody>
                    <a:bodyPr/>
                    <a:lstStyle/>
                    <a:p>
                      <a:pPr algn="ctr" fontAlgn="ctr"/>
                      <a:r>
                        <a:rPr lang="ru-KZ" sz="1000" b="1" i="0" u="none" strike="noStrike" cap="none" dirty="0">
                          <a:solidFill>
                            <a:srgbClr val="000000"/>
                          </a:solidFill>
                          <a:effectLst/>
                          <a:latin typeface="Arial Narrow" panose="020B0606020202030204" pitchFamily="34" charset="0"/>
                          <a:ea typeface="+mn-ea"/>
                          <a:cs typeface="+mn-cs"/>
                          <a:sym typeface="Arial"/>
                        </a:rPr>
                        <a:t>48 386</a:t>
                      </a:r>
                    </a:p>
                  </a:txBody>
                  <a:tcPr marL="9525" marR="9525" marT="9525" marB="36000" anchor="b">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6">
                        <a:lumMod val="50000"/>
                        <a:alpha val="40000"/>
                      </a:schemeClr>
                    </a:solidFill>
                  </a:tcPr>
                </a:tc>
                <a:tc>
                  <a:txBody>
                    <a:bodyPr/>
                    <a:lstStyle/>
                    <a:p>
                      <a:pPr algn="ctr" fontAlgn="ctr"/>
                      <a:r>
                        <a:rPr lang="ru-KZ" sz="1000" b="1" i="0" u="none" strike="noStrike" cap="none" dirty="0">
                          <a:solidFill>
                            <a:srgbClr val="000000"/>
                          </a:solidFill>
                          <a:effectLst/>
                          <a:latin typeface="Arial Narrow" panose="020B0606020202030204" pitchFamily="34" charset="0"/>
                          <a:ea typeface="+mn-ea"/>
                          <a:cs typeface="+mn-cs"/>
                          <a:sym typeface="Arial"/>
                        </a:rPr>
                        <a:t>61 724</a:t>
                      </a:r>
                    </a:p>
                  </a:txBody>
                  <a:tcPr marL="9525" marR="9525" marT="9525" marB="36000" anchor="b">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6">
                        <a:lumMod val="50000"/>
                        <a:alpha val="10000"/>
                      </a:schemeClr>
                    </a:solidFill>
                  </a:tcPr>
                </a:tc>
                <a:tc>
                  <a:txBody>
                    <a:bodyPr/>
                    <a:lstStyle/>
                    <a:p>
                      <a:pPr algn="ctr" fontAlgn="ctr"/>
                      <a:r>
                        <a:rPr lang="ru-KZ" sz="1000" b="1" i="0" u="none" strike="noStrike" cap="none" dirty="0">
                          <a:solidFill>
                            <a:srgbClr val="000000"/>
                          </a:solidFill>
                          <a:effectLst/>
                          <a:latin typeface="Arial Narrow" panose="020B0606020202030204" pitchFamily="34" charset="0"/>
                          <a:ea typeface="+mn-ea"/>
                          <a:cs typeface="+mn-cs"/>
                          <a:sym typeface="Arial"/>
                        </a:rPr>
                        <a:t>28 665</a:t>
                      </a:r>
                    </a:p>
                  </a:txBody>
                  <a:tcPr marL="9525" marR="9525" marT="9525" marB="36000" anchor="b">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6">
                        <a:lumMod val="50000"/>
                        <a:alpha val="40000"/>
                      </a:schemeClr>
                    </a:solidFill>
                  </a:tcPr>
                </a:tc>
                <a:tc>
                  <a:txBody>
                    <a:bodyPr/>
                    <a:lstStyle/>
                    <a:p>
                      <a:pPr algn="ctr" fontAlgn="ctr"/>
                      <a:r>
                        <a:rPr lang="ru-KZ" sz="1000" b="1" i="0" u="none" strike="noStrike" cap="none" dirty="0">
                          <a:solidFill>
                            <a:srgbClr val="000000"/>
                          </a:solidFill>
                          <a:effectLst/>
                          <a:latin typeface="Arial Narrow" panose="020B0606020202030204" pitchFamily="34" charset="0"/>
                          <a:ea typeface="+mn-ea"/>
                          <a:cs typeface="+mn-cs"/>
                          <a:sym typeface="Arial"/>
                        </a:rPr>
                        <a:t>83 694</a:t>
                      </a:r>
                    </a:p>
                  </a:txBody>
                  <a:tcPr marL="9525" marR="9525" marT="9525" marB="36000" anchor="b">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6">
                        <a:lumMod val="50000"/>
                        <a:alpha val="10000"/>
                      </a:schemeClr>
                    </a:solidFill>
                  </a:tcPr>
                </a:tc>
                <a:tc>
                  <a:txBody>
                    <a:bodyPr/>
                    <a:lstStyle/>
                    <a:p>
                      <a:pPr algn="ctr" fontAlgn="ctr"/>
                      <a:r>
                        <a:rPr lang="ru-KZ" sz="1000" b="1" i="0" u="none" strike="noStrike" cap="none" dirty="0">
                          <a:solidFill>
                            <a:srgbClr val="000000"/>
                          </a:solidFill>
                          <a:effectLst/>
                          <a:latin typeface="Arial Narrow" panose="020B0606020202030204" pitchFamily="34" charset="0"/>
                          <a:ea typeface="+mn-ea"/>
                          <a:cs typeface="+mn-cs"/>
                          <a:sym typeface="Arial"/>
                        </a:rPr>
                        <a:t>102 028</a:t>
                      </a:r>
                    </a:p>
                  </a:txBody>
                  <a:tcPr marL="9525" marR="9525" marT="9525" marB="36000" anchor="b">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6">
                        <a:lumMod val="50000"/>
                        <a:alpha val="40000"/>
                      </a:schemeClr>
                    </a:solidFill>
                  </a:tcPr>
                </a:tc>
                <a:tc>
                  <a:txBody>
                    <a:bodyPr/>
                    <a:lstStyle/>
                    <a:p>
                      <a:pPr algn="ctr" fontAlgn="ctr"/>
                      <a:r>
                        <a:rPr lang="ru-KZ" sz="1000" b="1" i="0" u="none" strike="noStrike" cap="none" dirty="0">
                          <a:solidFill>
                            <a:srgbClr val="000000"/>
                          </a:solidFill>
                          <a:effectLst/>
                          <a:latin typeface="Arial Narrow" panose="020B0606020202030204" pitchFamily="34" charset="0"/>
                          <a:ea typeface="+mn-ea"/>
                          <a:cs typeface="+mn-cs"/>
                          <a:sym typeface="Arial"/>
                        </a:rPr>
                        <a:t>31 634</a:t>
                      </a:r>
                    </a:p>
                  </a:txBody>
                  <a:tcPr marL="9525" marR="9525" marT="9525" marB="36000" anchor="b">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6">
                        <a:lumMod val="50000"/>
                        <a:alpha val="10000"/>
                      </a:schemeClr>
                    </a:solidFill>
                  </a:tcPr>
                </a:tc>
                <a:tc>
                  <a:txBody>
                    <a:bodyPr/>
                    <a:lstStyle/>
                    <a:p>
                      <a:pPr algn="ctr" fontAlgn="ctr"/>
                      <a:r>
                        <a:rPr lang="ru-KZ" sz="1000" b="1" i="0" u="none" strike="noStrike" cap="none" dirty="0">
                          <a:solidFill>
                            <a:srgbClr val="000000"/>
                          </a:solidFill>
                          <a:effectLst/>
                          <a:latin typeface="Arial Narrow" panose="020B0606020202030204" pitchFamily="34" charset="0"/>
                          <a:ea typeface="+mn-ea"/>
                          <a:cs typeface="+mn-cs"/>
                          <a:sym typeface="Arial"/>
                        </a:rPr>
                        <a:t>27 228</a:t>
                      </a:r>
                    </a:p>
                  </a:txBody>
                  <a:tcPr marL="9525" marR="9525" marT="9525" marB="36000" anchor="b">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6">
                        <a:lumMod val="50000"/>
                        <a:alpha val="40000"/>
                      </a:schemeClr>
                    </a:solidFill>
                  </a:tcPr>
                </a:tc>
                <a:tc>
                  <a:txBody>
                    <a:bodyPr/>
                    <a:lstStyle/>
                    <a:p>
                      <a:pPr algn="ctr" fontAlgn="ctr"/>
                      <a:r>
                        <a:rPr lang="ru-KZ" sz="1000" b="1" i="0" u="none" strike="noStrike" cap="none" dirty="0">
                          <a:solidFill>
                            <a:srgbClr val="000000"/>
                          </a:solidFill>
                          <a:effectLst/>
                          <a:latin typeface="Arial Narrow" panose="020B0606020202030204" pitchFamily="34" charset="0"/>
                          <a:ea typeface="+mn-ea"/>
                          <a:cs typeface="+mn-cs"/>
                          <a:sym typeface="Arial"/>
                        </a:rPr>
                        <a:t>65 609</a:t>
                      </a:r>
                    </a:p>
                  </a:txBody>
                  <a:tcPr marL="9525" marR="9525" marT="9525" marB="36000" anchor="b">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6">
                        <a:lumMod val="50000"/>
                        <a:alpha val="10000"/>
                      </a:schemeClr>
                    </a:solidFill>
                  </a:tcPr>
                </a:tc>
                <a:tc>
                  <a:txBody>
                    <a:bodyPr/>
                    <a:lstStyle/>
                    <a:p>
                      <a:pPr algn="ctr" fontAlgn="ctr"/>
                      <a:r>
                        <a:rPr lang="ru-KZ" sz="1000" b="1" i="0" u="none" strike="noStrike" cap="none" dirty="0">
                          <a:solidFill>
                            <a:srgbClr val="000000"/>
                          </a:solidFill>
                          <a:effectLst/>
                          <a:latin typeface="Arial Narrow" panose="020B0606020202030204" pitchFamily="34" charset="0"/>
                          <a:ea typeface="+mn-ea"/>
                          <a:cs typeface="+mn-cs"/>
                          <a:sym typeface="Arial"/>
                        </a:rPr>
                        <a:t>35 479</a:t>
                      </a:r>
                    </a:p>
                  </a:txBody>
                  <a:tcPr marL="9525" marR="9525" marT="9525" marB="36000" anchor="b">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6">
                        <a:lumMod val="50000"/>
                        <a:alpha val="40000"/>
                      </a:schemeClr>
                    </a:solidFill>
                  </a:tcPr>
                </a:tc>
                <a:tc>
                  <a:txBody>
                    <a:bodyPr/>
                    <a:lstStyle/>
                    <a:p>
                      <a:pPr algn="ctr" fontAlgn="ctr"/>
                      <a:r>
                        <a:rPr lang="ru-KZ" sz="1000" b="1" i="0" u="none" strike="noStrike" cap="none" dirty="0">
                          <a:solidFill>
                            <a:srgbClr val="000000"/>
                          </a:solidFill>
                          <a:effectLst/>
                          <a:latin typeface="Arial Narrow" panose="020B0606020202030204" pitchFamily="34" charset="0"/>
                          <a:ea typeface="+mn-ea"/>
                          <a:cs typeface="+mn-cs"/>
                          <a:sym typeface="Arial"/>
                        </a:rPr>
                        <a:t>53 928</a:t>
                      </a:r>
                    </a:p>
                  </a:txBody>
                  <a:tcPr marL="9525" marR="9525" marT="9525" marB="36000" anchor="b">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6">
                        <a:lumMod val="50000"/>
                        <a:alpha val="10000"/>
                      </a:schemeClr>
                    </a:solidFill>
                  </a:tcPr>
                </a:tc>
                <a:tc>
                  <a:txBody>
                    <a:bodyPr/>
                    <a:lstStyle/>
                    <a:p>
                      <a:pPr algn="ctr" fontAlgn="ctr"/>
                      <a:r>
                        <a:rPr lang="ru-KZ" sz="1000" b="1" i="0" u="none" strike="noStrike" cap="none" dirty="0">
                          <a:solidFill>
                            <a:srgbClr val="000000"/>
                          </a:solidFill>
                          <a:effectLst/>
                          <a:latin typeface="Arial Narrow" panose="020B0606020202030204" pitchFamily="34" charset="0"/>
                          <a:ea typeface="+mn-ea"/>
                          <a:cs typeface="+mn-cs"/>
                          <a:sym typeface="Arial"/>
                        </a:rPr>
                        <a:t>15 797</a:t>
                      </a:r>
                    </a:p>
                  </a:txBody>
                  <a:tcPr marL="9525" marR="9525" marT="9525" marB="36000" anchor="b">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6">
                        <a:lumMod val="50000"/>
                        <a:alpha val="40000"/>
                      </a:schemeClr>
                    </a:solidFill>
                  </a:tcPr>
                </a:tc>
                <a:tc>
                  <a:txBody>
                    <a:bodyPr/>
                    <a:lstStyle/>
                    <a:p>
                      <a:pPr algn="ctr" fontAlgn="ctr"/>
                      <a:r>
                        <a:rPr lang="ru-KZ" sz="1000" b="1" i="0" u="none" strike="noStrike" cap="none" dirty="0">
                          <a:solidFill>
                            <a:srgbClr val="000000"/>
                          </a:solidFill>
                          <a:effectLst/>
                          <a:latin typeface="Arial Narrow" panose="020B0606020202030204" pitchFamily="34" charset="0"/>
                          <a:ea typeface="+mn-ea"/>
                          <a:cs typeface="+mn-cs"/>
                          <a:sym typeface="Arial"/>
                        </a:rPr>
                        <a:t>55 666</a:t>
                      </a:r>
                    </a:p>
                  </a:txBody>
                  <a:tcPr marL="9525" marR="9525" marT="9525" marB="36000" anchor="b">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6">
                        <a:lumMod val="50000"/>
                        <a:alpha val="10000"/>
                      </a:schemeClr>
                    </a:solidFill>
                  </a:tcPr>
                </a:tc>
                <a:tc>
                  <a:txBody>
                    <a:bodyPr/>
                    <a:lstStyle/>
                    <a:p>
                      <a:pPr algn="ctr" fontAlgn="ctr"/>
                      <a:r>
                        <a:rPr lang="ru-KZ" sz="1000" b="1" i="0" u="none" strike="noStrike" cap="none" dirty="0">
                          <a:solidFill>
                            <a:srgbClr val="000000"/>
                          </a:solidFill>
                          <a:effectLst/>
                          <a:latin typeface="Arial Narrow" panose="020B0606020202030204" pitchFamily="34" charset="0"/>
                          <a:ea typeface="+mn-ea"/>
                          <a:cs typeface="+mn-cs"/>
                          <a:sym typeface="Arial"/>
                        </a:rPr>
                        <a:t>106 388</a:t>
                      </a:r>
                    </a:p>
                  </a:txBody>
                  <a:tcPr marL="9525" marR="9525" marT="9525" marB="36000" anchor="b">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6">
                        <a:lumMod val="50000"/>
                        <a:alpha val="40000"/>
                      </a:schemeClr>
                    </a:solidFill>
                  </a:tcPr>
                </a:tc>
                <a:tc>
                  <a:txBody>
                    <a:bodyPr/>
                    <a:lstStyle/>
                    <a:p>
                      <a:pPr algn="ctr" fontAlgn="ctr"/>
                      <a:r>
                        <a:rPr lang="ru-KZ" sz="1000" b="1" i="0" u="none" strike="noStrike" cap="none" dirty="0">
                          <a:solidFill>
                            <a:srgbClr val="000000"/>
                          </a:solidFill>
                          <a:effectLst/>
                          <a:latin typeface="Arial Narrow" panose="020B0606020202030204" pitchFamily="34" charset="0"/>
                          <a:ea typeface="+mn-ea"/>
                          <a:cs typeface="+mn-cs"/>
                          <a:sym typeface="Arial"/>
                        </a:rPr>
                        <a:t>110 881</a:t>
                      </a:r>
                    </a:p>
                  </a:txBody>
                  <a:tcPr marL="9525" marR="9525" marT="9525" marB="36000" anchor="b">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6">
                        <a:lumMod val="50000"/>
                        <a:alpha val="10000"/>
                      </a:schemeClr>
                    </a:solidFill>
                  </a:tcPr>
                </a:tc>
                <a:tc>
                  <a:txBody>
                    <a:bodyPr/>
                    <a:lstStyle/>
                    <a:p>
                      <a:pPr algn="ctr" fontAlgn="ctr"/>
                      <a:r>
                        <a:rPr lang="ru-KZ" sz="1000" b="1" i="0" u="none" strike="noStrike" cap="none" dirty="0">
                          <a:solidFill>
                            <a:srgbClr val="000000"/>
                          </a:solidFill>
                          <a:effectLst/>
                          <a:latin typeface="Arial Narrow" panose="020B0606020202030204" pitchFamily="34" charset="0"/>
                          <a:ea typeface="+mn-ea"/>
                          <a:cs typeface="+mn-cs"/>
                          <a:sym typeface="Arial"/>
                        </a:rPr>
                        <a:t>26 052</a:t>
                      </a:r>
                    </a:p>
                  </a:txBody>
                  <a:tcPr marL="9525" marR="9525" marT="9525" marB="36000" anchor="b">
                    <a:lnL w="6350" cap="flat" cmpd="sng" algn="ctr">
                      <a:solidFill>
                        <a:schemeClr val="tx1"/>
                      </a:solidFill>
                      <a:prstDash val="sysDot"/>
                      <a:round/>
                      <a:headEnd type="none" w="med" len="med"/>
                      <a:tailEnd type="none" w="med" len="med"/>
                    </a:lnL>
                    <a:lnR w="762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6">
                        <a:lumMod val="50000"/>
                        <a:alpha val="40000"/>
                      </a:schemeClr>
                    </a:solidFill>
                  </a:tcPr>
                </a:tc>
                <a:extLst>
                  <a:ext uri="{0D108BD9-81ED-4DB2-BD59-A6C34878D82A}">
                    <a16:rowId xmlns:a16="http://schemas.microsoft.com/office/drawing/2014/main" val="1602871338"/>
                  </a:ext>
                </a:extLst>
              </a:tr>
              <a:tr h="288000">
                <a:tc>
                  <a:txBody>
                    <a:bodyPr/>
                    <a:lstStyle/>
                    <a:p>
                      <a:pPr marL="72000" algn="l" fontAlgn="b"/>
                      <a:r>
                        <a:rPr lang="ru-RU" sz="700" b="0" i="0" u="none" strike="noStrike" cap="none" dirty="0">
                          <a:solidFill>
                            <a:srgbClr val="000000"/>
                          </a:solidFill>
                          <a:effectLst/>
                          <a:latin typeface="Arial" panose="020B0604020202020204" pitchFamily="34" charset="0"/>
                          <a:ea typeface="Calibri" panose="020F0502020204030204" pitchFamily="34" charset="0"/>
                          <a:cs typeface="Arial" panose="020B0604020202020204" pitchFamily="34" charset="0"/>
                          <a:sym typeface="Arial"/>
                        </a:rPr>
                        <a:t>БАСШЫЛАР ЖӘНЕ МЕМЛЕКЕТТІК ҚЫЗМЕТШІЛЕР</a:t>
                      </a:r>
                    </a:p>
                  </a:txBody>
                  <a:tcPr marL="9525" marR="9525" marT="9525" marB="0" anchor="ctr">
                    <a:lnL w="76200" cap="flat" cmpd="sng" algn="ctr">
                      <a:noFill/>
                      <a:prstDash val="solid"/>
                      <a:round/>
                      <a:headEnd type="none" w="med" len="med"/>
                      <a:tailEnd type="none" w="med" len="med"/>
                    </a:lnL>
                    <a:lnR w="6350" cap="flat" cmpd="sng" algn="ctr">
                      <a:solidFill>
                        <a:schemeClr val="tx1"/>
                      </a:solidFill>
                      <a:prstDash val="sysDot"/>
                      <a:round/>
                      <a:headEnd type="none" w="med" len="med"/>
                      <a:tailEnd type="none" w="med" len="med"/>
                    </a:lnR>
                    <a:lnT w="12700" cap="flat" cmpd="sng" algn="ctr">
                      <a:solidFill>
                        <a:schemeClr val="tx1"/>
                      </a:solidFill>
                      <a:prstDash val="solid"/>
                      <a:round/>
                      <a:headEnd type="none" w="med" len="med"/>
                      <a:tailEnd type="none" w="med" len="med"/>
                    </a:lnT>
                    <a:lnB w="6350" cap="flat" cmpd="sng" algn="ctr">
                      <a:solidFill>
                        <a:schemeClr val="tx1"/>
                      </a:solidFill>
                      <a:prstDash val="sysDot"/>
                      <a:round/>
                      <a:headEnd type="none" w="med" len="med"/>
                      <a:tailEnd type="none" w="med" len="med"/>
                    </a:lnB>
                    <a:solidFill>
                      <a:schemeClr val="accent6">
                        <a:lumMod val="50000"/>
                        <a:alpha val="20000"/>
                      </a:schemeClr>
                    </a:solidFill>
                  </a:tcPr>
                </a:tc>
                <a:tc>
                  <a:txBody>
                    <a:bodyPr/>
                    <a:lstStyle/>
                    <a:p>
                      <a:pPr algn="ctr" fontAlgn="ctr"/>
                      <a:r>
                        <a:rPr lang="ru-KZ" sz="900" b="0" i="0" u="none" strike="noStrike" cap="none" dirty="0">
                          <a:solidFill>
                            <a:srgbClr val="000000"/>
                          </a:solidFill>
                          <a:effectLst/>
                          <a:latin typeface="Arial Narrow" panose="020B0606020202030204" pitchFamily="34" charset="0"/>
                          <a:ea typeface="+mn-ea"/>
                          <a:cs typeface="+mn-cs"/>
                          <a:sym typeface="Arial"/>
                        </a:rPr>
                        <a:t>766</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12700" cap="flat" cmpd="sng" algn="ctr">
                      <a:solidFill>
                        <a:schemeClr val="tx1"/>
                      </a:solidFill>
                      <a:prstDash val="solid"/>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solidFill>
                      <a:schemeClr val="accent6">
                        <a:lumMod val="50000"/>
                        <a:alpha val="20000"/>
                      </a:schemeClr>
                    </a:solidFill>
                  </a:tcPr>
                </a:tc>
                <a:tc>
                  <a:txBody>
                    <a:bodyPr/>
                    <a:lstStyle/>
                    <a:p>
                      <a:pPr algn="ctr" fontAlgn="ctr"/>
                      <a:r>
                        <a:rPr lang="ru-KZ" sz="900" b="0" i="0" u="none" strike="noStrike" cap="none">
                          <a:solidFill>
                            <a:srgbClr val="000000"/>
                          </a:solidFill>
                          <a:effectLst/>
                          <a:latin typeface="Arial Narrow" panose="020B0606020202030204" pitchFamily="34" charset="0"/>
                          <a:ea typeface="+mn-ea"/>
                          <a:cs typeface="+mn-cs"/>
                          <a:sym typeface="Arial"/>
                        </a:rPr>
                        <a:t>2 057</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12700" cap="flat" cmpd="sng" algn="ctr">
                      <a:solidFill>
                        <a:schemeClr val="tx1"/>
                      </a:solidFill>
                      <a:prstDash val="solid"/>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solidFill>
                      <a:schemeClr val="accent6">
                        <a:lumMod val="50000"/>
                        <a:alpha val="20000"/>
                      </a:schemeClr>
                    </a:solidFill>
                  </a:tcPr>
                </a:tc>
                <a:tc>
                  <a:txBody>
                    <a:bodyPr/>
                    <a:lstStyle/>
                    <a:p>
                      <a:pPr algn="ctr" fontAlgn="ctr"/>
                      <a:r>
                        <a:rPr lang="ru-KZ" sz="900" b="0" i="0" u="none" strike="noStrike" cap="none">
                          <a:solidFill>
                            <a:srgbClr val="000000"/>
                          </a:solidFill>
                          <a:effectLst/>
                          <a:latin typeface="Arial Narrow" panose="020B0606020202030204" pitchFamily="34" charset="0"/>
                          <a:ea typeface="+mn-ea"/>
                          <a:cs typeface="+mn-cs"/>
                          <a:sym typeface="Arial"/>
                        </a:rPr>
                        <a:t>1 444</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12700" cap="flat" cmpd="sng" algn="ctr">
                      <a:solidFill>
                        <a:schemeClr val="tx1"/>
                      </a:solidFill>
                      <a:prstDash val="solid"/>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solidFill>
                      <a:schemeClr val="accent6">
                        <a:lumMod val="50000"/>
                        <a:alpha val="20000"/>
                      </a:schemeClr>
                    </a:solidFill>
                  </a:tcPr>
                </a:tc>
                <a:tc>
                  <a:txBody>
                    <a:bodyPr/>
                    <a:lstStyle/>
                    <a:p>
                      <a:pPr algn="ctr" fontAlgn="ctr"/>
                      <a:r>
                        <a:rPr lang="ru-KZ" sz="900" b="0" i="0" u="none" strike="noStrike" cap="none">
                          <a:solidFill>
                            <a:srgbClr val="000000"/>
                          </a:solidFill>
                          <a:effectLst/>
                          <a:latin typeface="Arial Narrow" panose="020B0606020202030204" pitchFamily="34" charset="0"/>
                          <a:ea typeface="+mn-ea"/>
                          <a:cs typeface="+mn-cs"/>
                          <a:sym typeface="Arial"/>
                        </a:rPr>
                        <a:t>1 071</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12700" cap="flat" cmpd="sng" algn="ctr">
                      <a:solidFill>
                        <a:schemeClr val="tx1"/>
                      </a:solidFill>
                      <a:prstDash val="solid"/>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solidFill>
                      <a:schemeClr val="accent6">
                        <a:lumMod val="50000"/>
                        <a:alpha val="20000"/>
                      </a:schemeClr>
                    </a:solidFill>
                  </a:tcPr>
                </a:tc>
                <a:tc>
                  <a:txBody>
                    <a:bodyPr/>
                    <a:lstStyle/>
                    <a:p>
                      <a:pPr algn="ctr" fontAlgn="ctr"/>
                      <a:r>
                        <a:rPr lang="ru-KZ" sz="900" b="0" i="0" u="none" strike="noStrike" cap="none" dirty="0">
                          <a:solidFill>
                            <a:srgbClr val="000000"/>
                          </a:solidFill>
                          <a:effectLst/>
                          <a:latin typeface="Arial Narrow" panose="020B0606020202030204" pitchFamily="34" charset="0"/>
                          <a:ea typeface="+mn-ea"/>
                          <a:cs typeface="+mn-cs"/>
                          <a:sym typeface="Arial"/>
                        </a:rPr>
                        <a:t>1 696</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12700" cap="flat" cmpd="sng" algn="ctr">
                      <a:solidFill>
                        <a:schemeClr val="tx1"/>
                      </a:solidFill>
                      <a:prstDash val="solid"/>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solidFill>
                      <a:schemeClr val="accent6">
                        <a:lumMod val="50000"/>
                        <a:alpha val="20000"/>
                      </a:schemeClr>
                    </a:solidFill>
                  </a:tcPr>
                </a:tc>
                <a:tc>
                  <a:txBody>
                    <a:bodyPr/>
                    <a:lstStyle/>
                    <a:p>
                      <a:pPr algn="ctr" fontAlgn="ctr"/>
                      <a:r>
                        <a:rPr lang="ru-KZ" sz="900" b="0" i="0" u="none" strike="noStrike" cap="none">
                          <a:solidFill>
                            <a:srgbClr val="000000"/>
                          </a:solidFill>
                          <a:effectLst/>
                          <a:latin typeface="Arial Narrow" panose="020B0606020202030204" pitchFamily="34" charset="0"/>
                          <a:ea typeface="+mn-ea"/>
                          <a:cs typeface="+mn-cs"/>
                          <a:sym typeface="Arial"/>
                        </a:rPr>
                        <a:t>2 037</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12700" cap="flat" cmpd="sng" algn="ctr">
                      <a:solidFill>
                        <a:schemeClr val="tx1"/>
                      </a:solidFill>
                      <a:prstDash val="solid"/>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solidFill>
                      <a:schemeClr val="accent6">
                        <a:lumMod val="50000"/>
                        <a:alpha val="20000"/>
                      </a:schemeClr>
                    </a:solidFill>
                  </a:tcPr>
                </a:tc>
                <a:tc>
                  <a:txBody>
                    <a:bodyPr/>
                    <a:lstStyle/>
                    <a:p>
                      <a:pPr algn="ctr" fontAlgn="ctr"/>
                      <a:r>
                        <a:rPr lang="ru-KZ" sz="900" b="0" i="0" u="none" strike="noStrike" cap="none">
                          <a:solidFill>
                            <a:srgbClr val="000000"/>
                          </a:solidFill>
                          <a:effectLst/>
                          <a:latin typeface="Arial Narrow" panose="020B0606020202030204" pitchFamily="34" charset="0"/>
                          <a:ea typeface="+mn-ea"/>
                          <a:cs typeface="+mn-cs"/>
                          <a:sym typeface="Arial"/>
                        </a:rPr>
                        <a:t>1 205</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12700" cap="flat" cmpd="sng" algn="ctr">
                      <a:solidFill>
                        <a:schemeClr val="tx1"/>
                      </a:solidFill>
                      <a:prstDash val="solid"/>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solidFill>
                      <a:schemeClr val="accent6">
                        <a:lumMod val="50000"/>
                        <a:alpha val="20000"/>
                      </a:schemeClr>
                    </a:solidFill>
                  </a:tcPr>
                </a:tc>
                <a:tc>
                  <a:txBody>
                    <a:bodyPr/>
                    <a:lstStyle/>
                    <a:p>
                      <a:pPr algn="ctr" fontAlgn="ctr"/>
                      <a:r>
                        <a:rPr lang="ru-KZ" sz="900" b="0" i="0" u="none" strike="noStrike" cap="none">
                          <a:solidFill>
                            <a:srgbClr val="000000"/>
                          </a:solidFill>
                          <a:effectLst/>
                          <a:latin typeface="Arial Narrow" panose="020B0606020202030204" pitchFamily="34" charset="0"/>
                          <a:ea typeface="+mn-ea"/>
                          <a:cs typeface="+mn-cs"/>
                          <a:sym typeface="Arial"/>
                        </a:rPr>
                        <a:t>1 043</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12700" cap="flat" cmpd="sng" algn="ctr">
                      <a:solidFill>
                        <a:schemeClr val="tx1"/>
                      </a:solidFill>
                      <a:prstDash val="solid"/>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solidFill>
                      <a:schemeClr val="accent6">
                        <a:lumMod val="50000"/>
                        <a:alpha val="20000"/>
                      </a:schemeClr>
                    </a:solidFill>
                  </a:tcPr>
                </a:tc>
                <a:tc>
                  <a:txBody>
                    <a:bodyPr/>
                    <a:lstStyle/>
                    <a:p>
                      <a:pPr algn="ctr" fontAlgn="ctr"/>
                      <a:r>
                        <a:rPr lang="ru-KZ" sz="900" b="0" i="0" u="none" strike="noStrike" cap="none">
                          <a:solidFill>
                            <a:srgbClr val="000000"/>
                          </a:solidFill>
                          <a:effectLst/>
                          <a:latin typeface="Arial Narrow" panose="020B0606020202030204" pitchFamily="34" charset="0"/>
                          <a:ea typeface="+mn-ea"/>
                          <a:cs typeface="+mn-cs"/>
                          <a:sym typeface="Arial"/>
                        </a:rPr>
                        <a:t>3 144</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12700" cap="flat" cmpd="sng" algn="ctr">
                      <a:solidFill>
                        <a:schemeClr val="tx1"/>
                      </a:solidFill>
                      <a:prstDash val="solid"/>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solidFill>
                      <a:schemeClr val="accent6">
                        <a:lumMod val="50000"/>
                        <a:alpha val="20000"/>
                      </a:schemeClr>
                    </a:solidFill>
                  </a:tcPr>
                </a:tc>
                <a:tc>
                  <a:txBody>
                    <a:bodyPr/>
                    <a:lstStyle/>
                    <a:p>
                      <a:pPr algn="ctr" fontAlgn="ctr"/>
                      <a:r>
                        <a:rPr lang="ru-KZ" sz="900" b="0" i="0" u="none" strike="noStrike" cap="none">
                          <a:solidFill>
                            <a:srgbClr val="000000"/>
                          </a:solidFill>
                          <a:effectLst/>
                          <a:latin typeface="Arial Narrow" panose="020B0606020202030204" pitchFamily="34" charset="0"/>
                          <a:ea typeface="+mn-ea"/>
                          <a:cs typeface="+mn-cs"/>
                          <a:sym typeface="Arial"/>
                        </a:rPr>
                        <a:t>6 366</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12700" cap="flat" cmpd="sng" algn="ctr">
                      <a:solidFill>
                        <a:schemeClr val="tx1"/>
                      </a:solidFill>
                      <a:prstDash val="solid"/>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solidFill>
                      <a:schemeClr val="accent6">
                        <a:lumMod val="50000"/>
                        <a:alpha val="20000"/>
                      </a:schemeClr>
                    </a:solidFill>
                  </a:tcPr>
                </a:tc>
                <a:tc>
                  <a:txBody>
                    <a:bodyPr/>
                    <a:lstStyle/>
                    <a:p>
                      <a:pPr algn="ctr" fontAlgn="ctr"/>
                      <a:r>
                        <a:rPr lang="ru-KZ" sz="900" b="0" i="0" u="none" strike="noStrike" cap="none">
                          <a:solidFill>
                            <a:srgbClr val="000000"/>
                          </a:solidFill>
                          <a:effectLst/>
                          <a:latin typeface="Arial Narrow" panose="020B0606020202030204" pitchFamily="34" charset="0"/>
                          <a:ea typeface="+mn-ea"/>
                          <a:cs typeface="+mn-cs"/>
                          <a:sym typeface="Arial"/>
                        </a:rPr>
                        <a:t>653</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12700" cap="flat" cmpd="sng" algn="ctr">
                      <a:solidFill>
                        <a:schemeClr val="tx1"/>
                      </a:solidFill>
                      <a:prstDash val="solid"/>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solidFill>
                      <a:schemeClr val="accent6">
                        <a:lumMod val="50000"/>
                        <a:alpha val="20000"/>
                      </a:schemeClr>
                    </a:solidFill>
                  </a:tcPr>
                </a:tc>
                <a:tc>
                  <a:txBody>
                    <a:bodyPr/>
                    <a:lstStyle/>
                    <a:p>
                      <a:pPr algn="ctr" fontAlgn="ctr"/>
                      <a:r>
                        <a:rPr lang="ru-KZ" sz="900" b="0" i="0" u="none" strike="noStrike" cap="none">
                          <a:solidFill>
                            <a:srgbClr val="000000"/>
                          </a:solidFill>
                          <a:effectLst/>
                          <a:latin typeface="Arial Narrow" panose="020B0606020202030204" pitchFamily="34" charset="0"/>
                          <a:ea typeface="+mn-ea"/>
                          <a:cs typeface="+mn-cs"/>
                          <a:sym typeface="Arial"/>
                        </a:rPr>
                        <a:t>757</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12700" cap="flat" cmpd="sng" algn="ctr">
                      <a:solidFill>
                        <a:schemeClr val="tx1"/>
                      </a:solidFill>
                      <a:prstDash val="solid"/>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solidFill>
                      <a:schemeClr val="accent6">
                        <a:lumMod val="50000"/>
                        <a:alpha val="20000"/>
                      </a:schemeClr>
                    </a:solidFill>
                  </a:tcPr>
                </a:tc>
                <a:tc>
                  <a:txBody>
                    <a:bodyPr/>
                    <a:lstStyle/>
                    <a:p>
                      <a:pPr algn="ctr" fontAlgn="ctr"/>
                      <a:r>
                        <a:rPr lang="ru-KZ" sz="900" b="0" i="0" u="none" strike="noStrike" cap="none">
                          <a:solidFill>
                            <a:srgbClr val="000000"/>
                          </a:solidFill>
                          <a:effectLst/>
                          <a:latin typeface="Arial Narrow" panose="020B0606020202030204" pitchFamily="34" charset="0"/>
                          <a:ea typeface="+mn-ea"/>
                          <a:cs typeface="+mn-cs"/>
                          <a:sym typeface="Arial"/>
                        </a:rPr>
                        <a:t>2 307</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12700" cap="flat" cmpd="sng" algn="ctr">
                      <a:solidFill>
                        <a:schemeClr val="tx1"/>
                      </a:solidFill>
                      <a:prstDash val="solid"/>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solidFill>
                      <a:schemeClr val="accent6">
                        <a:lumMod val="50000"/>
                        <a:alpha val="20000"/>
                      </a:schemeClr>
                    </a:solidFill>
                  </a:tcPr>
                </a:tc>
                <a:tc>
                  <a:txBody>
                    <a:bodyPr/>
                    <a:lstStyle/>
                    <a:p>
                      <a:pPr algn="ctr" fontAlgn="ctr"/>
                      <a:r>
                        <a:rPr lang="ru-KZ" sz="900" b="0" i="0" u="none" strike="noStrike" cap="none">
                          <a:solidFill>
                            <a:srgbClr val="000000"/>
                          </a:solidFill>
                          <a:effectLst/>
                          <a:latin typeface="Arial Narrow" panose="020B0606020202030204" pitchFamily="34" charset="0"/>
                          <a:ea typeface="+mn-ea"/>
                          <a:cs typeface="+mn-cs"/>
                          <a:sym typeface="Arial"/>
                        </a:rPr>
                        <a:t>1 796</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12700" cap="flat" cmpd="sng" algn="ctr">
                      <a:solidFill>
                        <a:schemeClr val="tx1"/>
                      </a:solidFill>
                      <a:prstDash val="solid"/>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solidFill>
                      <a:schemeClr val="accent6">
                        <a:lumMod val="50000"/>
                        <a:alpha val="20000"/>
                      </a:schemeClr>
                    </a:solidFill>
                  </a:tcPr>
                </a:tc>
                <a:tc>
                  <a:txBody>
                    <a:bodyPr/>
                    <a:lstStyle/>
                    <a:p>
                      <a:pPr algn="ctr" fontAlgn="ctr"/>
                      <a:r>
                        <a:rPr lang="ru-KZ" sz="900" b="0" i="0" u="none" strike="noStrike" cap="none">
                          <a:solidFill>
                            <a:srgbClr val="000000"/>
                          </a:solidFill>
                          <a:effectLst/>
                          <a:latin typeface="Arial Narrow" panose="020B0606020202030204" pitchFamily="34" charset="0"/>
                          <a:ea typeface="+mn-ea"/>
                          <a:cs typeface="+mn-cs"/>
                          <a:sym typeface="Arial"/>
                        </a:rPr>
                        <a:t>1 169</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12700" cap="flat" cmpd="sng" algn="ctr">
                      <a:solidFill>
                        <a:schemeClr val="tx1"/>
                      </a:solidFill>
                      <a:prstDash val="solid"/>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solidFill>
                      <a:schemeClr val="accent6">
                        <a:lumMod val="50000"/>
                        <a:alpha val="20000"/>
                      </a:schemeClr>
                    </a:solidFill>
                  </a:tcPr>
                </a:tc>
                <a:tc>
                  <a:txBody>
                    <a:bodyPr/>
                    <a:lstStyle/>
                    <a:p>
                      <a:pPr algn="ctr" fontAlgn="ctr"/>
                      <a:r>
                        <a:rPr lang="ru-KZ" sz="900" b="0" i="0" u="none" strike="noStrike" cap="none">
                          <a:solidFill>
                            <a:srgbClr val="000000"/>
                          </a:solidFill>
                          <a:effectLst/>
                          <a:latin typeface="Arial Narrow" panose="020B0606020202030204" pitchFamily="34" charset="0"/>
                          <a:ea typeface="+mn-ea"/>
                          <a:cs typeface="+mn-cs"/>
                          <a:sym typeface="Arial"/>
                        </a:rPr>
                        <a:t>776</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12700" cap="flat" cmpd="sng" algn="ctr">
                      <a:solidFill>
                        <a:schemeClr val="tx1"/>
                      </a:solidFill>
                      <a:prstDash val="solid"/>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solidFill>
                      <a:schemeClr val="accent6">
                        <a:lumMod val="50000"/>
                        <a:alpha val="20000"/>
                      </a:schemeClr>
                    </a:solidFill>
                  </a:tcPr>
                </a:tc>
                <a:tc>
                  <a:txBody>
                    <a:bodyPr/>
                    <a:lstStyle/>
                    <a:p>
                      <a:pPr algn="ctr" fontAlgn="ctr"/>
                      <a:r>
                        <a:rPr lang="ru-KZ" sz="900" b="0" i="0" u="none" strike="noStrike" cap="none">
                          <a:solidFill>
                            <a:srgbClr val="000000"/>
                          </a:solidFill>
                          <a:effectLst/>
                          <a:latin typeface="Arial Narrow" panose="020B0606020202030204" pitchFamily="34" charset="0"/>
                          <a:ea typeface="+mn-ea"/>
                          <a:cs typeface="+mn-cs"/>
                          <a:sym typeface="Arial"/>
                        </a:rPr>
                        <a:t>2 547</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12700" cap="flat" cmpd="sng" algn="ctr">
                      <a:solidFill>
                        <a:schemeClr val="tx1"/>
                      </a:solidFill>
                      <a:prstDash val="solid"/>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solidFill>
                      <a:schemeClr val="accent6">
                        <a:lumMod val="50000"/>
                        <a:alpha val="20000"/>
                      </a:schemeClr>
                    </a:solidFill>
                  </a:tcPr>
                </a:tc>
                <a:tc>
                  <a:txBody>
                    <a:bodyPr/>
                    <a:lstStyle/>
                    <a:p>
                      <a:pPr algn="ctr" fontAlgn="ctr"/>
                      <a:r>
                        <a:rPr lang="ru-KZ" sz="900" b="0" i="0" u="none" strike="noStrike" cap="none" dirty="0">
                          <a:solidFill>
                            <a:srgbClr val="000000"/>
                          </a:solidFill>
                          <a:effectLst/>
                          <a:latin typeface="Arial Narrow" panose="020B0606020202030204" pitchFamily="34" charset="0"/>
                          <a:ea typeface="+mn-ea"/>
                          <a:cs typeface="+mn-cs"/>
                          <a:sym typeface="Arial"/>
                        </a:rPr>
                        <a:t>5 693</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12700" cap="flat" cmpd="sng" algn="ctr">
                      <a:solidFill>
                        <a:schemeClr val="tx1"/>
                      </a:solidFill>
                      <a:prstDash val="solid"/>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solidFill>
                      <a:schemeClr val="accent6">
                        <a:lumMod val="50000"/>
                        <a:alpha val="20000"/>
                      </a:schemeClr>
                    </a:solidFill>
                  </a:tcPr>
                </a:tc>
                <a:tc>
                  <a:txBody>
                    <a:bodyPr/>
                    <a:lstStyle/>
                    <a:p>
                      <a:pPr algn="ctr" fontAlgn="ctr"/>
                      <a:r>
                        <a:rPr lang="ru-KZ" sz="900" b="0" i="0" u="none" strike="noStrike" cap="none" dirty="0">
                          <a:solidFill>
                            <a:srgbClr val="000000"/>
                          </a:solidFill>
                          <a:effectLst/>
                          <a:latin typeface="Arial Narrow" panose="020B0606020202030204" pitchFamily="34" charset="0"/>
                          <a:ea typeface="+mn-ea"/>
                          <a:cs typeface="+mn-cs"/>
                          <a:sym typeface="Arial"/>
                        </a:rPr>
                        <a:t>2 836</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12700" cap="flat" cmpd="sng" algn="ctr">
                      <a:solidFill>
                        <a:schemeClr val="tx1"/>
                      </a:solidFill>
                      <a:prstDash val="solid"/>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solidFill>
                      <a:schemeClr val="accent6">
                        <a:lumMod val="50000"/>
                        <a:alpha val="20000"/>
                      </a:schemeClr>
                    </a:solidFill>
                  </a:tcPr>
                </a:tc>
                <a:tc>
                  <a:txBody>
                    <a:bodyPr/>
                    <a:lstStyle/>
                    <a:p>
                      <a:pPr algn="ctr" fontAlgn="ctr"/>
                      <a:r>
                        <a:rPr lang="ru-KZ" sz="900" b="0" i="0" u="none" strike="noStrike" cap="none" dirty="0">
                          <a:solidFill>
                            <a:srgbClr val="000000"/>
                          </a:solidFill>
                          <a:effectLst/>
                          <a:latin typeface="Arial Narrow" panose="020B0606020202030204" pitchFamily="34" charset="0"/>
                          <a:ea typeface="+mn-ea"/>
                          <a:cs typeface="+mn-cs"/>
                          <a:sym typeface="Arial"/>
                        </a:rPr>
                        <a:t>769</a:t>
                      </a:r>
                    </a:p>
                  </a:txBody>
                  <a:tcPr marL="9525" marR="9525" marT="9525" marB="0" anchor="ctr">
                    <a:lnL w="6350" cap="flat" cmpd="sng" algn="ctr">
                      <a:solidFill>
                        <a:schemeClr val="tx1"/>
                      </a:solidFill>
                      <a:prstDash val="sysDot"/>
                      <a:round/>
                      <a:headEnd type="none" w="med" len="med"/>
                      <a:tailEnd type="none" w="med" len="med"/>
                    </a:lnL>
                    <a:lnR w="762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solidFill>
                      <a:schemeClr val="accent6">
                        <a:lumMod val="50000"/>
                        <a:alpha val="20000"/>
                      </a:schemeClr>
                    </a:solidFill>
                  </a:tcPr>
                </a:tc>
                <a:extLst>
                  <a:ext uri="{0D108BD9-81ED-4DB2-BD59-A6C34878D82A}">
                    <a16:rowId xmlns:a16="http://schemas.microsoft.com/office/drawing/2014/main" val="3052355308"/>
                  </a:ext>
                </a:extLst>
              </a:tr>
              <a:tr h="288000">
                <a:tc>
                  <a:txBody>
                    <a:bodyPr/>
                    <a:lstStyle/>
                    <a:p>
                      <a:pPr marL="72000" algn="l" fontAlgn="b"/>
                      <a:r>
                        <a:rPr lang="ru-RU" sz="700" b="0" i="0" u="none" strike="noStrike" cap="none" dirty="0">
                          <a:solidFill>
                            <a:srgbClr val="000000"/>
                          </a:solidFill>
                          <a:effectLst/>
                          <a:latin typeface="Arial" panose="020B0604020202020204" pitchFamily="34" charset="0"/>
                          <a:ea typeface="Calibri" panose="020F0502020204030204" pitchFamily="34" charset="0"/>
                          <a:cs typeface="Arial" panose="020B0604020202020204" pitchFamily="34" charset="0"/>
                          <a:sym typeface="Arial"/>
                        </a:rPr>
                        <a:t>КӘСІБИ МАМАНДАР</a:t>
                      </a:r>
                    </a:p>
                  </a:txBody>
                  <a:tcPr marL="9525" marR="9525" marT="9525" marB="0" anchor="ctr">
                    <a:lnL w="76200" cap="flat" cmpd="sng" algn="ctr">
                      <a:noFill/>
                      <a:prstDash val="solid"/>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noFill/>
                  </a:tcPr>
                </a:tc>
                <a:tc>
                  <a:txBody>
                    <a:bodyPr/>
                    <a:lstStyle/>
                    <a:p>
                      <a:pPr algn="ctr" fontAlgn="ctr"/>
                      <a:r>
                        <a:rPr lang="ru-KZ" sz="900" b="0" i="0" u="none" strike="noStrike" cap="none">
                          <a:solidFill>
                            <a:srgbClr val="000000"/>
                          </a:solidFill>
                          <a:effectLst/>
                          <a:latin typeface="Arial Narrow" panose="020B0606020202030204" pitchFamily="34" charset="0"/>
                          <a:ea typeface="+mn-ea"/>
                          <a:cs typeface="+mn-cs"/>
                          <a:sym typeface="Arial"/>
                        </a:rPr>
                        <a:t>5 372</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ru-KZ" sz="900" b="0" i="0" u="none" strike="noStrike" cap="none" dirty="0">
                          <a:solidFill>
                            <a:srgbClr val="000000"/>
                          </a:solidFill>
                          <a:effectLst/>
                          <a:latin typeface="Arial Narrow" panose="020B0606020202030204" pitchFamily="34" charset="0"/>
                          <a:ea typeface="+mn-ea"/>
                          <a:cs typeface="+mn-cs"/>
                          <a:sym typeface="Arial"/>
                        </a:rPr>
                        <a:t>10 663</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ru-KZ" sz="900" b="0" i="0" u="none" strike="noStrike" cap="none">
                          <a:solidFill>
                            <a:srgbClr val="000000"/>
                          </a:solidFill>
                          <a:effectLst/>
                          <a:latin typeface="Arial Narrow" panose="020B0606020202030204" pitchFamily="34" charset="0"/>
                          <a:ea typeface="+mn-ea"/>
                          <a:cs typeface="+mn-cs"/>
                          <a:sym typeface="Arial"/>
                        </a:rPr>
                        <a:t>9 770</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ru-KZ" sz="900" b="0" i="0" u="none" strike="noStrike" cap="none" dirty="0">
                          <a:solidFill>
                            <a:srgbClr val="000000"/>
                          </a:solidFill>
                          <a:effectLst/>
                          <a:latin typeface="Arial Narrow" panose="020B0606020202030204" pitchFamily="34" charset="0"/>
                          <a:ea typeface="+mn-ea"/>
                          <a:cs typeface="+mn-cs"/>
                          <a:sym typeface="Arial"/>
                        </a:rPr>
                        <a:t>9 821</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ru-KZ" sz="900" b="0" i="0" u="none" strike="noStrike" cap="none">
                          <a:solidFill>
                            <a:srgbClr val="000000"/>
                          </a:solidFill>
                          <a:effectLst/>
                          <a:latin typeface="Arial Narrow" panose="020B0606020202030204" pitchFamily="34" charset="0"/>
                          <a:ea typeface="+mn-ea"/>
                          <a:cs typeface="+mn-cs"/>
                          <a:sym typeface="Arial"/>
                        </a:rPr>
                        <a:t>12 597</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ru-KZ" sz="900" b="0" i="0" u="none" strike="noStrike" cap="none">
                          <a:solidFill>
                            <a:srgbClr val="000000"/>
                          </a:solidFill>
                          <a:effectLst/>
                          <a:latin typeface="Arial Narrow" panose="020B0606020202030204" pitchFamily="34" charset="0"/>
                          <a:ea typeface="+mn-ea"/>
                          <a:cs typeface="+mn-cs"/>
                          <a:sym typeface="Arial"/>
                        </a:rPr>
                        <a:t>12 845</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ru-KZ" sz="900" b="0" i="0" u="none" strike="noStrike" cap="none">
                          <a:solidFill>
                            <a:srgbClr val="000000"/>
                          </a:solidFill>
                          <a:effectLst/>
                          <a:latin typeface="Arial Narrow" panose="020B0606020202030204" pitchFamily="34" charset="0"/>
                          <a:ea typeface="+mn-ea"/>
                          <a:cs typeface="+mn-cs"/>
                          <a:sym typeface="Arial"/>
                        </a:rPr>
                        <a:t>14 154</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ru-KZ" sz="900" b="0" i="0" u="none" strike="noStrike" cap="none">
                          <a:solidFill>
                            <a:srgbClr val="000000"/>
                          </a:solidFill>
                          <a:effectLst/>
                          <a:latin typeface="Arial Narrow" panose="020B0606020202030204" pitchFamily="34" charset="0"/>
                          <a:ea typeface="+mn-ea"/>
                          <a:cs typeface="+mn-cs"/>
                          <a:sym typeface="Arial"/>
                        </a:rPr>
                        <a:t>9 409</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ru-KZ" sz="900" b="0" i="0" u="none" strike="noStrike" cap="none">
                          <a:solidFill>
                            <a:srgbClr val="000000"/>
                          </a:solidFill>
                          <a:effectLst/>
                          <a:latin typeface="Arial Narrow" panose="020B0606020202030204" pitchFamily="34" charset="0"/>
                          <a:ea typeface="+mn-ea"/>
                          <a:cs typeface="+mn-cs"/>
                          <a:sym typeface="Arial"/>
                        </a:rPr>
                        <a:t>21 129</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ru-KZ" sz="900" b="0" i="0" u="none" strike="noStrike" cap="none">
                          <a:solidFill>
                            <a:srgbClr val="000000"/>
                          </a:solidFill>
                          <a:effectLst/>
                          <a:latin typeface="Arial Narrow" panose="020B0606020202030204" pitchFamily="34" charset="0"/>
                          <a:ea typeface="+mn-ea"/>
                          <a:cs typeface="+mn-cs"/>
                          <a:sym typeface="Arial"/>
                        </a:rPr>
                        <a:t>18 721</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ru-KZ" sz="900" b="0" i="0" u="none" strike="noStrike" cap="none">
                          <a:solidFill>
                            <a:srgbClr val="000000"/>
                          </a:solidFill>
                          <a:effectLst/>
                          <a:latin typeface="Arial Narrow" panose="020B0606020202030204" pitchFamily="34" charset="0"/>
                          <a:ea typeface="+mn-ea"/>
                          <a:cs typeface="+mn-cs"/>
                          <a:sym typeface="Arial"/>
                        </a:rPr>
                        <a:t>4 196</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ru-KZ" sz="900" b="0" i="0" u="none" strike="noStrike" cap="none">
                          <a:solidFill>
                            <a:srgbClr val="000000"/>
                          </a:solidFill>
                          <a:effectLst/>
                          <a:latin typeface="Arial Narrow" panose="020B0606020202030204" pitchFamily="34" charset="0"/>
                          <a:ea typeface="+mn-ea"/>
                          <a:cs typeface="+mn-cs"/>
                          <a:sym typeface="Arial"/>
                        </a:rPr>
                        <a:t>6 263</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ru-KZ" sz="900" b="0" i="0" u="none" strike="noStrike" cap="none">
                          <a:solidFill>
                            <a:srgbClr val="000000"/>
                          </a:solidFill>
                          <a:effectLst/>
                          <a:latin typeface="Arial Narrow" panose="020B0606020202030204" pitchFamily="34" charset="0"/>
                          <a:ea typeface="+mn-ea"/>
                          <a:cs typeface="+mn-cs"/>
                          <a:sym typeface="Arial"/>
                        </a:rPr>
                        <a:t>10 983</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ru-KZ" sz="900" b="0" i="0" u="none" strike="noStrike" cap="none">
                          <a:solidFill>
                            <a:srgbClr val="000000"/>
                          </a:solidFill>
                          <a:effectLst/>
                          <a:latin typeface="Arial Narrow" panose="020B0606020202030204" pitchFamily="34" charset="0"/>
                          <a:ea typeface="+mn-ea"/>
                          <a:cs typeface="+mn-cs"/>
                          <a:sym typeface="Arial"/>
                        </a:rPr>
                        <a:t>6 855</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ru-KZ" sz="900" b="0" i="0" u="none" strike="noStrike" cap="none">
                          <a:solidFill>
                            <a:srgbClr val="000000"/>
                          </a:solidFill>
                          <a:effectLst/>
                          <a:latin typeface="Arial Narrow" panose="020B0606020202030204" pitchFamily="34" charset="0"/>
                          <a:ea typeface="+mn-ea"/>
                          <a:cs typeface="+mn-cs"/>
                          <a:sym typeface="Arial"/>
                        </a:rPr>
                        <a:t>8 441</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ru-KZ" sz="900" b="0" i="0" u="none" strike="noStrike" cap="none">
                          <a:solidFill>
                            <a:srgbClr val="000000"/>
                          </a:solidFill>
                          <a:effectLst/>
                          <a:latin typeface="Arial Narrow" panose="020B0606020202030204" pitchFamily="34" charset="0"/>
                          <a:ea typeface="+mn-ea"/>
                          <a:cs typeface="+mn-cs"/>
                          <a:sym typeface="Arial"/>
                        </a:rPr>
                        <a:t>4 177</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ru-KZ" sz="900" b="0" i="0" u="none" strike="noStrike" cap="none">
                          <a:solidFill>
                            <a:srgbClr val="000000"/>
                          </a:solidFill>
                          <a:effectLst/>
                          <a:latin typeface="Arial Narrow" panose="020B0606020202030204" pitchFamily="34" charset="0"/>
                          <a:ea typeface="+mn-ea"/>
                          <a:cs typeface="+mn-cs"/>
                          <a:sym typeface="Arial"/>
                        </a:rPr>
                        <a:t>11 805</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ru-KZ" sz="900" b="0" i="0" u="none" strike="noStrike" cap="none">
                          <a:solidFill>
                            <a:srgbClr val="000000"/>
                          </a:solidFill>
                          <a:effectLst/>
                          <a:latin typeface="Arial Narrow" panose="020B0606020202030204" pitchFamily="34" charset="0"/>
                          <a:ea typeface="+mn-ea"/>
                          <a:cs typeface="+mn-cs"/>
                          <a:sym typeface="Arial"/>
                        </a:rPr>
                        <a:t>27 809</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ru-KZ" sz="900" b="0" i="0" u="none" strike="noStrike" cap="none">
                          <a:solidFill>
                            <a:srgbClr val="000000"/>
                          </a:solidFill>
                          <a:effectLst/>
                          <a:latin typeface="Arial Narrow" panose="020B0606020202030204" pitchFamily="34" charset="0"/>
                          <a:ea typeface="+mn-ea"/>
                          <a:cs typeface="+mn-cs"/>
                          <a:sym typeface="Arial"/>
                        </a:rPr>
                        <a:t>28 749</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ru-KZ" sz="900" b="0" i="0" u="none" strike="noStrike" cap="none">
                          <a:solidFill>
                            <a:srgbClr val="000000"/>
                          </a:solidFill>
                          <a:effectLst/>
                          <a:latin typeface="Arial Narrow" panose="020B0606020202030204" pitchFamily="34" charset="0"/>
                          <a:ea typeface="+mn-ea"/>
                          <a:cs typeface="+mn-cs"/>
                          <a:sym typeface="Arial"/>
                        </a:rPr>
                        <a:t>5 920</a:t>
                      </a:r>
                    </a:p>
                  </a:txBody>
                  <a:tcPr marL="9525" marR="9525" marT="9525" marB="0" anchor="ctr">
                    <a:lnL w="6350" cap="flat" cmpd="sng" algn="ctr">
                      <a:solidFill>
                        <a:schemeClr val="tx1"/>
                      </a:solidFill>
                      <a:prstDash val="sysDot"/>
                      <a:round/>
                      <a:headEnd type="none" w="med" len="med"/>
                      <a:tailEnd type="none" w="med" len="med"/>
                    </a:lnL>
                    <a:lnR w="76200" cap="flat" cmpd="sng" algn="ctr">
                      <a:noFill/>
                      <a:prstDash val="solid"/>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077338817"/>
                  </a:ext>
                </a:extLst>
              </a:tr>
              <a:tr h="288000">
                <a:tc>
                  <a:txBody>
                    <a:bodyPr/>
                    <a:lstStyle/>
                    <a:p>
                      <a:pPr marL="72000" algn="l" fontAlgn="b"/>
                      <a:r>
                        <a:rPr lang="ru-RU" sz="700" b="0" i="0" u="none" strike="noStrike" cap="none" dirty="0">
                          <a:solidFill>
                            <a:srgbClr val="000000"/>
                          </a:solidFill>
                          <a:effectLst/>
                          <a:latin typeface="Arial" panose="020B0604020202020204" pitchFamily="34" charset="0"/>
                          <a:ea typeface="Calibri" panose="020F0502020204030204" pitchFamily="34" charset="0"/>
                          <a:cs typeface="Arial" panose="020B0604020202020204" pitchFamily="34" charset="0"/>
                          <a:sym typeface="Arial"/>
                        </a:rPr>
                        <a:t>ТЕХНИК МАМАНДАР ЖӘНЕ БАСҚА ДА КӘСІБИ КӨМЕКШІ ПЕРСОНАЛ</a:t>
                      </a:r>
                    </a:p>
                  </a:txBody>
                  <a:tcPr marL="9525" marR="9525" marT="9525" marB="0" anchor="ctr">
                    <a:lnL w="76200" cap="flat" cmpd="sng" algn="ctr">
                      <a:noFill/>
                      <a:prstDash val="solid"/>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solidFill>
                      <a:schemeClr val="accent6">
                        <a:lumMod val="50000"/>
                        <a:alpha val="20000"/>
                      </a:schemeClr>
                    </a:solidFill>
                  </a:tcPr>
                </a:tc>
                <a:tc>
                  <a:txBody>
                    <a:bodyPr/>
                    <a:lstStyle/>
                    <a:p>
                      <a:pPr algn="ctr" fontAlgn="ctr"/>
                      <a:r>
                        <a:rPr lang="ru-KZ" sz="900" b="0" i="0" u="none" strike="noStrike" cap="none">
                          <a:solidFill>
                            <a:srgbClr val="000000"/>
                          </a:solidFill>
                          <a:effectLst/>
                          <a:latin typeface="Arial Narrow" panose="020B0606020202030204" pitchFamily="34" charset="0"/>
                          <a:ea typeface="+mn-ea"/>
                          <a:cs typeface="+mn-cs"/>
                          <a:sym typeface="Arial"/>
                        </a:rPr>
                        <a:t>1 288</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solidFill>
                      <a:schemeClr val="accent6">
                        <a:lumMod val="50000"/>
                        <a:alpha val="20000"/>
                      </a:schemeClr>
                    </a:solidFill>
                  </a:tcPr>
                </a:tc>
                <a:tc>
                  <a:txBody>
                    <a:bodyPr/>
                    <a:lstStyle/>
                    <a:p>
                      <a:pPr algn="ctr" fontAlgn="ctr"/>
                      <a:r>
                        <a:rPr lang="ru-KZ" sz="900" b="0" i="0" u="none" strike="noStrike" cap="none">
                          <a:solidFill>
                            <a:srgbClr val="000000"/>
                          </a:solidFill>
                          <a:effectLst/>
                          <a:latin typeface="Arial Narrow" panose="020B0606020202030204" pitchFamily="34" charset="0"/>
                          <a:ea typeface="+mn-ea"/>
                          <a:cs typeface="+mn-cs"/>
                          <a:sym typeface="Arial"/>
                        </a:rPr>
                        <a:t>4 300</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solidFill>
                      <a:schemeClr val="accent6">
                        <a:lumMod val="50000"/>
                        <a:alpha val="20000"/>
                      </a:schemeClr>
                    </a:solidFill>
                  </a:tcPr>
                </a:tc>
                <a:tc>
                  <a:txBody>
                    <a:bodyPr/>
                    <a:lstStyle/>
                    <a:p>
                      <a:pPr algn="ctr" fontAlgn="ctr"/>
                      <a:r>
                        <a:rPr lang="ru-KZ" sz="900" b="0" i="0" u="none" strike="noStrike" cap="none">
                          <a:solidFill>
                            <a:srgbClr val="000000"/>
                          </a:solidFill>
                          <a:effectLst/>
                          <a:latin typeface="Arial Narrow" panose="020B0606020202030204" pitchFamily="34" charset="0"/>
                          <a:ea typeface="+mn-ea"/>
                          <a:cs typeface="+mn-cs"/>
                          <a:sym typeface="Arial"/>
                        </a:rPr>
                        <a:t>3 765</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solidFill>
                      <a:schemeClr val="accent6">
                        <a:lumMod val="50000"/>
                        <a:alpha val="20000"/>
                      </a:schemeClr>
                    </a:solidFill>
                  </a:tcPr>
                </a:tc>
                <a:tc>
                  <a:txBody>
                    <a:bodyPr/>
                    <a:lstStyle/>
                    <a:p>
                      <a:pPr algn="ctr" fontAlgn="ctr"/>
                      <a:r>
                        <a:rPr lang="ru-KZ" sz="900" b="0" i="0" u="none" strike="noStrike" cap="none">
                          <a:solidFill>
                            <a:srgbClr val="000000"/>
                          </a:solidFill>
                          <a:effectLst/>
                          <a:latin typeface="Arial Narrow" panose="020B0606020202030204" pitchFamily="34" charset="0"/>
                          <a:ea typeface="+mn-ea"/>
                          <a:cs typeface="+mn-cs"/>
                          <a:sym typeface="Arial"/>
                        </a:rPr>
                        <a:t>1 736</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solidFill>
                      <a:schemeClr val="accent6">
                        <a:lumMod val="50000"/>
                        <a:alpha val="20000"/>
                      </a:schemeClr>
                    </a:solidFill>
                  </a:tcPr>
                </a:tc>
                <a:tc>
                  <a:txBody>
                    <a:bodyPr/>
                    <a:lstStyle/>
                    <a:p>
                      <a:pPr algn="ctr" fontAlgn="ctr"/>
                      <a:r>
                        <a:rPr lang="ru-KZ" sz="900" b="0" i="0" u="none" strike="noStrike" cap="none">
                          <a:solidFill>
                            <a:srgbClr val="000000"/>
                          </a:solidFill>
                          <a:effectLst/>
                          <a:latin typeface="Arial Narrow" panose="020B0606020202030204" pitchFamily="34" charset="0"/>
                          <a:ea typeface="+mn-ea"/>
                          <a:cs typeface="+mn-cs"/>
                          <a:sym typeface="Arial"/>
                        </a:rPr>
                        <a:t>4 306</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solidFill>
                      <a:schemeClr val="accent6">
                        <a:lumMod val="50000"/>
                        <a:alpha val="20000"/>
                      </a:schemeClr>
                    </a:solidFill>
                  </a:tcPr>
                </a:tc>
                <a:tc>
                  <a:txBody>
                    <a:bodyPr/>
                    <a:lstStyle/>
                    <a:p>
                      <a:pPr algn="ctr" fontAlgn="ctr"/>
                      <a:r>
                        <a:rPr lang="ru-KZ" sz="900" b="0" i="0" u="none" strike="noStrike" cap="none">
                          <a:solidFill>
                            <a:srgbClr val="000000"/>
                          </a:solidFill>
                          <a:effectLst/>
                          <a:latin typeface="Arial Narrow" panose="020B0606020202030204" pitchFamily="34" charset="0"/>
                          <a:ea typeface="+mn-ea"/>
                          <a:cs typeface="+mn-cs"/>
                          <a:sym typeface="Arial"/>
                        </a:rPr>
                        <a:t>3 522</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solidFill>
                      <a:schemeClr val="accent6">
                        <a:lumMod val="50000"/>
                        <a:alpha val="20000"/>
                      </a:schemeClr>
                    </a:solidFill>
                  </a:tcPr>
                </a:tc>
                <a:tc>
                  <a:txBody>
                    <a:bodyPr/>
                    <a:lstStyle/>
                    <a:p>
                      <a:pPr algn="ctr" fontAlgn="ctr"/>
                      <a:r>
                        <a:rPr lang="ru-KZ" sz="900" b="0" i="0" u="none" strike="noStrike" cap="none">
                          <a:solidFill>
                            <a:srgbClr val="000000"/>
                          </a:solidFill>
                          <a:effectLst/>
                          <a:latin typeface="Arial Narrow" panose="020B0606020202030204" pitchFamily="34" charset="0"/>
                          <a:ea typeface="+mn-ea"/>
                          <a:cs typeface="+mn-cs"/>
                          <a:sym typeface="Arial"/>
                        </a:rPr>
                        <a:t>4 124</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solidFill>
                      <a:schemeClr val="accent6">
                        <a:lumMod val="50000"/>
                        <a:alpha val="20000"/>
                      </a:schemeClr>
                    </a:solidFill>
                  </a:tcPr>
                </a:tc>
                <a:tc>
                  <a:txBody>
                    <a:bodyPr/>
                    <a:lstStyle/>
                    <a:p>
                      <a:pPr algn="ctr" fontAlgn="ctr"/>
                      <a:r>
                        <a:rPr lang="ru-KZ" sz="900" b="0" i="0" u="none" strike="noStrike" cap="none">
                          <a:solidFill>
                            <a:srgbClr val="000000"/>
                          </a:solidFill>
                          <a:effectLst/>
                          <a:latin typeface="Arial Narrow" panose="020B0606020202030204" pitchFamily="34" charset="0"/>
                          <a:ea typeface="+mn-ea"/>
                          <a:cs typeface="+mn-cs"/>
                          <a:sym typeface="Arial"/>
                        </a:rPr>
                        <a:t>2 332</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solidFill>
                      <a:schemeClr val="accent6">
                        <a:lumMod val="50000"/>
                        <a:alpha val="20000"/>
                      </a:schemeClr>
                    </a:solidFill>
                  </a:tcPr>
                </a:tc>
                <a:tc>
                  <a:txBody>
                    <a:bodyPr/>
                    <a:lstStyle/>
                    <a:p>
                      <a:pPr algn="ctr" fontAlgn="ctr"/>
                      <a:r>
                        <a:rPr lang="ru-KZ" sz="900" b="0" i="0" u="none" strike="noStrike" cap="none">
                          <a:solidFill>
                            <a:srgbClr val="000000"/>
                          </a:solidFill>
                          <a:effectLst/>
                          <a:latin typeface="Arial Narrow" panose="020B0606020202030204" pitchFamily="34" charset="0"/>
                          <a:ea typeface="+mn-ea"/>
                          <a:cs typeface="+mn-cs"/>
                          <a:sym typeface="Arial"/>
                        </a:rPr>
                        <a:t>6 673</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solidFill>
                      <a:schemeClr val="accent6">
                        <a:lumMod val="50000"/>
                        <a:alpha val="20000"/>
                      </a:schemeClr>
                    </a:solidFill>
                  </a:tcPr>
                </a:tc>
                <a:tc>
                  <a:txBody>
                    <a:bodyPr/>
                    <a:lstStyle/>
                    <a:p>
                      <a:pPr algn="ctr" fontAlgn="ctr"/>
                      <a:r>
                        <a:rPr lang="ru-KZ" sz="900" b="0" i="0" u="none" strike="noStrike" cap="none">
                          <a:solidFill>
                            <a:srgbClr val="000000"/>
                          </a:solidFill>
                          <a:effectLst/>
                          <a:latin typeface="Arial Narrow" panose="020B0606020202030204" pitchFamily="34" charset="0"/>
                          <a:ea typeface="+mn-ea"/>
                          <a:cs typeface="+mn-cs"/>
                          <a:sym typeface="Arial"/>
                        </a:rPr>
                        <a:t>10 398</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solidFill>
                      <a:schemeClr val="accent6">
                        <a:lumMod val="50000"/>
                        <a:alpha val="20000"/>
                      </a:schemeClr>
                    </a:solidFill>
                  </a:tcPr>
                </a:tc>
                <a:tc>
                  <a:txBody>
                    <a:bodyPr/>
                    <a:lstStyle/>
                    <a:p>
                      <a:pPr algn="ctr" fontAlgn="ctr"/>
                      <a:r>
                        <a:rPr lang="ru-KZ" sz="900" b="0" i="0" u="none" strike="noStrike" cap="none">
                          <a:solidFill>
                            <a:srgbClr val="000000"/>
                          </a:solidFill>
                          <a:effectLst/>
                          <a:latin typeface="Arial Narrow" panose="020B0606020202030204" pitchFamily="34" charset="0"/>
                          <a:ea typeface="+mn-ea"/>
                          <a:cs typeface="+mn-cs"/>
                          <a:sym typeface="Arial"/>
                        </a:rPr>
                        <a:t>2 759</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solidFill>
                      <a:schemeClr val="accent6">
                        <a:lumMod val="50000"/>
                        <a:alpha val="20000"/>
                      </a:schemeClr>
                    </a:solidFill>
                  </a:tcPr>
                </a:tc>
                <a:tc>
                  <a:txBody>
                    <a:bodyPr/>
                    <a:lstStyle/>
                    <a:p>
                      <a:pPr algn="ctr" fontAlgn="ctr"/>
                      <a:r>
                        <a:rPr lang="ru-KZ" sz="900" b="0" i="0" u="none" strike="noStrike" cap="none">
                          <a:solidFill>
                            <a:srgbClr val="000000"/>
                          </a:solidFill>
                          <a:effectLst/>
                          <a:latin typeface="Arial Narrow" panose="020B0606020202030204" pitchFamily="34" charset="0"/>
                          <a:ea typeface="+mn-ea"/>
                          <a:cs typeface="+mn-cs"/>
                          <a:sym typeface="Arial"/>
                        </a:rPr>
                        <a:t>2 361</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solidFill>
                      <a:schemeClr val="accent6">
                        <a:lumMod val="50000"/>
                        <a:alpha val="20000"/>
                      </a:schemeClr>
                    </a:solidFill>
                  </a:tcPr>
                </a:tc>
                <a:tc>
                  <a:txBody>
                    <a:bodyPr/>
                    <a:lstStyle/>
                    <a:p>
                      <a:pPr algn="ctr" fontAlgn="ctr"/>
                      <a:r>
                        <a:rPr lang="ru-KZ" sz="900" b="0" i="0" u="none" strike="noStrike" cap="none">
                          <a:solidFill>
                            <a:srgbClr val="000000"/>
                          </a:solidFill>
                          <a:effectLst/>
                          <a:latin typeface="Arial Narrow" panose="020B0606020202030204" pitchFamily="34" charset="0"/>
                          <a:ea typeface="+mn-ea"/>
                          <a:cs typeface="+mn-cs"/>
                          <a:sym typeface="Arial"/>
                        </a:rPr>
                        <a:t>4 585</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solidFill>
                      <a:schemeClr val="accent6">
                        <a:lumMod val="50000"/>
                        <a:alpha val="20000"/>
                      </a:schemeClr>
                    </a:solidFill>
                  </a:tcPr>
                </a:tc>
                <a:tc>
                  <a:txBody>
                    <a:bodyPr/>
                    <a:lstStyle/>
                    <a:p>
                      <a:pPr algn="ctr" fontAlgn="ctr"/>
                      <a:r>
                        <a:rPr lang="ru-KZ" sz="900" b="0" i="0" u="none" strike="noStrike" cap="none">
                          <a:solidFill>
                            <a:srgbClr val="000000"/>
                          </a:solidFill>
                          <a:effectLst/>
                          <a:latin typeface="Arial Narrow" panose="020B0606020202030204" pitchFamily="34" charset="0"/>
                          <a:ea typeface="+mn-ea"/>
                          <a:cs typeface="+mn-cs"/>
                          <a:sym typeface="Arial"/>
                        </a:rPr>
                        <a:t>2 847</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solidFill>
                      <a:schemeClr val="accent6">
                        <a:lumMod val="50000"/>
                        <a:alpha val="20000"/>
                      </a:schemeClr>
                    </a:solidFill>
                  </a:tcPr>
                </a:tc>
                <a:tc>
                  <a:txBody>
                    <a:bodyPr/>
                    <a:lstStyle/>
                    <a:p>
                      <a:pPr algn="ctr" fontAlgn="ctr"/>
                      <a:r>
                        <a:rPr lang="ru-KZ" sz="900" b="0" i="0" u="none" strike="noStrike" cap="none">
                          <a:solidFill>
                            <a:srgbClr val="000000"/>
                          </a:solidFill>
                          <a:effectLst/>
                          <a:latin typeface="Arial Narrow" panose="020B0606020202030204" pitchFamily="34" charset="0"/>
                          <a:ea typeface="+mn-ea"/>
                          <a:cs typeface="+mn-cs"/>
                          <a:sym typeface="Arial"/>
                        </a:rPr>
                        <a:t>4 698</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solidFill>
                      <a:schemeClr val="accent6">
                        <a:lumMod val="50000"/>
                        <a:alpha val="20000"/>
                      </a:schemeClr>
                    </a:solidFill>
                  </a:tcPr>
                </a:tc>
                <a:tc>
                  <a:txBody>
                    <a:bodyPr/>
                    <a:lstStyle/>
                    <a:p>
                      <a:pPr algn="ctr" fontAlgn="ctr"/>
                      <a:r>
                        <a:rPr lang="ru-KZ" sz="900" b="0" i="0" u="none" strike="noStrike" cap="none">
                          <a:solidFill>
                            <a:srgbClr val="000000"/>
                          </a:solidFill>
                          <a:effectLst/>
                          <a:latin typeface="Arial Narrow" panose="020B0606020202030204" pitchFamily="34" charset="0"/>
                          <a:ea typeface="+mn-ea"/>
                          <a:cs typeface="+mn-cs"/>
                          <a:sym typeface="Arial"/>
                        </a:rPr>
                        <a:t>1 157</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solidFill>
                      <a:schemeClr val="accent6">
                        <a:lumMod val="50000"/>
                        <a:alpha val="20000"/>
                      </a:schemeClr>
                    </a:solidFill>
                  </a:tcPr>
                </a:tc>
                <a:tc>
                  <a:txBody>
                    <a:bodyPr/>
                    <a:lstStyle/>
                    <a:p>
                      <a:pPr algn="ctr" fontAlgn="ctr"/>
                      <a:r>
                        <a:rPr lang="ru-KZ" sz="900" b="0" i="0" u="none" strike="noStrike" cap="none">
                          <a:solidFill>
                            <a:srgbClr val="000000"/>
                          </a:solidFill>
                          <a:effectLst/>
                          <a:latin typeface="Arial Narrow" panose="020B0606020202030204" pitchFamily="34" charset="0"/>
                          <a:ea typeface="+mn-ea"/>
                          <a:cs typeface="+mn-cs"/>
                          <a:sym typeface="Arial"/>
                        </a:rPr>
                        <a:t>5 305</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solidFill>
                      <a:schemeClr val="accent6">
                        <a:lumMod val="50000"/>
                        <a:alpha val="20000"/>
                      </a:schemeClr>
                    </a:solidFill>
                  </a:tcPr>
                </a:tc>
                <a:tc>
                  <a:txBody>
                    <a:bodyPr/>
                    <a:lstStyle/>
                    <a:p>
                      <a:pPr algn="ctr" fontAlgn="ctr"/>
                      <a:r>
                        <a:rPr lang="ru-KZ" sz="900" b="0" i="0" u="none" strike="noStrike" cap="none">
                          <a:solidFill>
                            <a:srgbClr val="000000"/>
                          </a:solidFill>
                          <a:effectLst/>
                          <a:latin typeface="Arial Narrow" panose="020B0606020202030204" pitchFamily="34" charset="0"/>
                          <a:ea typeface="+mn-ea"/>
                          <a:cs typeface="+mn-cs"/>
                          <a:sym typeface="Arial"/>
                        </a:rPr>
                        <a:t>11 367</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solidFill>
                      <a:schemeClr val="accent6">
                        <a:lumMod val="50000"/>
                        <a:alpha val="20000"/>
                      </a:schemeClr>
                    </a:solidFill>
                  </a:tcPr>
                </a:tc>
                <a:tc>
                  <a:txBody>
                    <a:bodyPr/>
                    <a:lstStyle/>
                    <a:p>
                      <a:pPr algn="ctr" fontAlgn="ctr"/>
                      <a:r>
                        <a:rPr lang="ru-KZ" sz="900" b="0" i="0" u="none" strike="noStrike" cap="none">
                          <a:solidFill>
                            <a:srgbClr val="000000"/>
                          </a:solidFill>
                          <a:effectLst/>
                          <a:latin typeface="Arial Narrow" panose="020B0606020202030204" pitchFamily="34" charset="0"/>
                          <a:ea typeface="+mn-ea"/>
                          <a:cs typeface="+mn-cs"/>
                          <a:sym typeface="Arial"/>
                        </a:rPr>
                        <a:t>11 138</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solidFill>
                      <a:schemeClr val="accent6">
                        <a:lumMod val="50000"/>
                        <a:alpha val="20000"/>
                      </a:schemeClr>
                    </a:solidFill>
                  </a:tcPr>
                </a:tc>
                <a:tc>
                  <a:txBody>
                    <a:bodyPr/>
                    <a:lstStyle/>
                    <a:p>
                      <a:pPr algn="ctr" fontAlgn="ctr"/>
                      <a:r>
                        <a:rPr lang="ru-KZ" sz="900" b="0" i="0" u="none" strike="noStrike" cap="none">
                          <a:solidFill>
                            <a:srgbClr val="000000"/>
                          </a:solidFill>
                          <a:effectLst/>
                          <a:latin typeface="Arial Narrow" panose="020B0606020202030204" pitchFamily="34" charset="0"/>
                          <a:ea typeface="+mn-ea"/>
                          <a:cs typeface="+mn-cs"/>
                          <a:sym typeface="Arial"/>
                        </a:rPr>
                        <a:t>2 817</a:t>
                      </a:r>
                    </a:p>
                  </a:txBody>
                  <a:tcPr marL="9525" marR="9525" marT="9525" marB="0" anchor="ctr">
                    <a:lnL w="6350" cap="flat" cmpd="sng" algn="ctr">
                      <a:solidFill>
                        <a:schemeClr val="tx1"/>
                      </a:solidFill>
                      <a:prstDash val="sysDot"/>
                      <a:round/>
                      <a:headEnd type="none" w="med" len="med"/>
                      <a:tailEnd type="none" w="med" len="med"/>
                    </a:lnL>
                    <a:lnR w="76200" cap="flat" cmpd="sng" algn="ctr">
                      <a:noFill/>
                      <a:prstDash val="solid"/>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solidFill>
                      <a:schemeClr val="accent6">
                        <a:lumMod val="50000"/>
                        <a:alpha val="20000"/>
                      </a:schemeClr>
                    </a:solidFill>
                  </a:tcPr>
                </a:tc>
                <a:extLst>
                  <a:ext uri="{0D108BD9-81ED-4DB2-BD59-A6C34878D82A}">
                    <a16:rowId xmlns:a16="http://schemas.microsoft.com/office/drawing/2014/main" val="2500228116"/>
                  </a:ext>
                </a:extLst>
              </a:tr>
              <a:tr h="288000">
                <a:tc>
                  <a:txBody>
                    <a:bodyPr/>
                    <a:lstStyle/>
                    <a:p>
                      <a:pPr marL="72000" algn="l" fontAlgn="b"/>
                      <a:r>
                        <a:rPr lang="ru-RU" sz="700" b="0" i="0" u="none" strike="noStrike" cap="none" dirty="0">
                          <a:solidFill>
                            <a:srgbClr val="000000"/>
                          </a:solidFill>
                          <a:effectLst/>
                          <a:latin typeface="Arial" panose="020B0604020202020204" pitchFamily="34" charset="0"/>
                          <a:ea typeface="Calibri" panose="020F0502020204030204" pitchFamily="34" charset="0"/>
                          <a:cs typeface="Arial" panose="020B0604020202020204" pitchFamily="34" charset="0"/>
                          <a:sym typeface="Arial"/>
                        </a:rPr>
                        <a:t>ӘКІМШІЛЕНДІРУ САЛАСЫНДАҒЫ ҚЫЗМЕТШІЛЕР</a:t>
                      </a:r>
                    </a:p>
                  </a:txBody>
                  <a:tcPr marL="9525" marR="9525" marT="9525" marB="0" anchor="ctr">
                    <a:lnL w="76200" cap="flat" cmpd="sng" algn="ctr">
                      <a:noFill/>
                      <a:prstDash val="solid"/>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noFill/>
                  </a:tcPr>
                </a:tc>
                <a:tc>
                  <a:txBody>
                    <a:bodyPr/>
                    <a:lstStyle/>
                    <a:p>
                      <a:pPr algn="ctr" fontAlgn="ctr"/>
                      <a:r>
                        <a:rPr lang="ru-KZ" sz="900" b="0" i="0" u="none" strike="noStrike" cap="none">
                          <a:solidFill>
                            <a:srgbClr val="000000"/>
                          </a:solidFill>
                          <a:effectLst/>
                          <a:latin typeface="Arial Narrow" panose="020B0606020202030204" pitchFamily="34" charset="0"/>
                          <a:ea typeface="+mn-ea"/>
                          <a:cs typeface="+mn-cs"/>
                          <a:sym typeface="Arial"/>
                        </a:rPr>
                        <a:t>1 010</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ru-KZ" sz="900" b="0" i="0" u="none" strike="noStrike" cap="none">
                          <a:solidFill>
                            <a:srgbClr val="000000"/>
                          </a:solidFill>
                          <a:effectLst/>
                          <a:latin typeface="Arial Narrow" panose="020B0606020202030204" pitchFamily="34" charset="0"/>
                          <a:ea typeface="+mn-ea"/>
                          <a:cs typeface="+mn-cs"/>
                          <a:sym typeface="Arial"/>
                        </a:rPr>
                        <a:t>1 408</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ru-KZ" sz="900" b="0" i="0" u="none" strike="noStrike" cap="none">
                          <a:solidFill>
                            <a:srgbClr val="000000"/>
                          </a:solidFill>
                          <a:effectLst/>
                          <a:latin typeface="Arial Narrow" panose="020B0606020202030204" pitchFamily="34" charset="0"/>
                          <a:ea typeface="+mn-ea"/>
                          <a:cs typeface="+mn-cs"/>
                          <a:sym typeface="Arial"/>
                        </a:rPr>
                        <a:t>1 566</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ru-KZ" sz="900" b="0" i="0" u="none" strike="noStrike" cap="none">
                          <a:solidFill>
                            <a:srgbClr val="000000"/>
                          </a:solidFill>
                          <a:effectLst/>
                          <a:latin typeface="Arial Narrow" panose="020B0606020202030204" pitchFamily="34" charset="0"/>
                          <a:ea typeface="+mn-ea"/>
                          <a:cs typeface="+mn-cs"/>
                          <a:sym typeface="Arial"/>
                        </a:rPr>
                        <a:t>595</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ru-KZ" sz="900" b="0" i="0" u="none" strike="noStrike" cap="none" dirty="0">
                          <a:solidFill>
                            <a:srgbClr val="000000"/>
                          </a:solidFill>
                          <a:effectLst/>
                          <a:latin typeface="Arial Narrow" panose="020B0606020202030204" pitchFamily="34" charset="0"/>
                          <a:ea typeface="+mn-ea"/>
                          <a:cs typeface="+mn-cs"/>
                          <a:sym typeface="Arial"/>
                        </a:rPr>
                        <a:t>1 821</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ru-KZ" sz="900" b="0" i="0" u="none" strike="noStrike" cap="none">
                          <a:solidFill>
                            <a:srgbClr val="000000"/>
                          </a:solidFill>
                          <a:effectLst/>
                          <a:latin typeface="Arial Narrow" panose="020B0606020202030204" pitchFamily="34" charset="0"/>
                          <a:ea typeface="+mn-ea"/>
                          <a:cs typeface="+mn-cs"/>
                          <a:sym typeface="Arial"/>
                        </a:rPr>
                        <a:t>1 450</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ru-KZ" sz="900" b="0" i="0" u="none" strike="noStrike" cap="none">
                          <a:solidFill>
                            <a:srgbClr val="000000"/>
                          </a:solidFill>
                          <a:effectLst/>
                          <a:latin typeface="Arial Narrow" panose="020B0606020202030204" pitchFamily="34" charset="0"/>
                          <a:ea typeface="+mn-ea"/>
                          <a:cs typeface="+mn-cs"/>
                          <a:sym typeface="Arial"/>
                        </a:rPr>
                        <a:t>1 901</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ru-KZ" sz="900" b="0" i="0" u="none" strike="noStrike" cap="none">
                          <a:solidFill>
                            <a:srgbClr val="000000"/>
                          </a:solidFill>
                          <a:effectLst/>
                          <a:latin typeface="Arial Narrow" panose="020B0606020202030204" pitchFamily="34" charset="0"/>
                          <a:ea typeface="+mn-ea"/>
                          <a:cs typeface="+mn-cs"/>
                          <a:sym typeface="Arial"/>
                        </a:rPr>
                        <a:t>1 052</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ru-KZ" sz="900" b="0" i="0" u="none" strike="noStrike" cap="none">
                          <a:solidFill>
                            <a:srgbClr val="000000"/>
                          </a:solidFill>
                          <a:effectLst/>
                          <a:latin typeface="Arial Narrow" panose="020B0606020202030204" pitchFamily="34" charset="0"/>
                          <a:ea typeface="+mn-ea"/>
                          <a:cs typeface="+mn-cs"/>
                          <a:sym typeface="Arial"/>
                        </a:rPr>
                        <a:t>2 344</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ru-KZ" sz="900" b="0" i="0" u="none" strike="noStrike" cap="none">
                          <a:solidFill>
                            <a:srgbClr val="000000"/>
                          </a:solidFill>
                          <a:effectLst/>
                          <a:latin typeface="Arial Narrow" panose="020B0606020202030204" pitchFamily="34" charset="0"/>
                          <a:ea typeface="+mn-ea"/>
                          <a:cs typeface="+mn-cs"/>
                          <a:sym typeface="Arial"/>
                        </a:rPr>
                        <a:t>4 829</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ru-KZ" sz="900" b="0" i="0" u="none" strike="noStrike" cap="none">
                          <a:solidFill>
                            <a:srgbClr val="000000"/>
                          </a:solidFill>
                          <a:effectLst/>
                          <a:latin typeface="Arial Narrow" panose="020B0606020202030204" pitchFamily="34" charset="0"/>
                          <a:ea typeface="+mn-ea"/>
                          <a:cs typeface="+mn-cs"/>
                          <a:sym typeface="Arial"/>
                        </a:rPr>
                        <a:t>606</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ru-KZ" sz="900" b="0" i="0" u="none" strike="noStrike" cap="none">
                          <a:solidFill>
                            <a:srgbClr val="000000"/>
                          </a:solidFill>
                          <a:effectLst/>
                          <a:latin typeface="Arial Narrow" panose="020B0606020202030204" pitchFamily="34" charset="0"/>
                          <a:ea typeface="+mn-ea"/>
                          <a:cs typeface="+mn-cs"/>
                          <a:sym typeface="Arial"/>
                        </a:rPr>
                        <a:t>759</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ru-KZ" sz="900" b="0" i="0" u="none" strike="noStrike" cap="none">
                          <a:solidFill>
                            <a:srgbClr val="000000"/>
                          </a:solidFill>
                          <a:effectLst/>
                          <a:latin typeface="Arial Narrow" panose="020B0606020202030204" pitchFamily="34" charset="0"/>
                          <a:ea typeface="+mn-ea"/>
                          <a:cs typeface="+mn-cs"/>
                          <a:sym typeface="Arial"/>
                        </a:rPr>
                        <a:t>1 888</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ru-KZ" sz="900" b="0" i="0" u="none" strike="noStrike" cap="none">
                          <a:solidFill>
                            <a:srgbClr val="000000"/>
                          </a:solidFill>
                          <a:effectLst/>
                          <a:latin typeface="Arial Narrow" panose="020B0606020202030204" pitchFamily="34" charset="0"/>
                          <a:ea typeface="+mn-ea"/>
                          <a:cs typeface="+mn-cs"/>
                          <a:sym typeface="Arial"/>
                        </a:rPr>
                        <a:t>1 487</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ru-KZ" sz="900" b="0" i="0" u="none" strike="noStrike" cap="none">
                          <a:solidFill>
                            <a:srgbClr val="000000"/>
                          </a:solidFill>
                          <a:effectLst/>
                          <a:latin typeface="Arial Narrow" panose="020B0606020202030204" pitchFamily="34" charset="0"/>
                          <a:ea typeface="+mn-ea"/>
                          <a:cs typeface="+mn-cs"/>
                          <a:sym typeface="Arial"/>
                        </a:rPr>
                        <a:t>1 825</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ru-KZ" sz="900" b="0" i="0" u="none" strike="noStrike" cap="none">
                          <a:solidFill>
                            <a:srgbClr val="000000"/>
                          </a:solidFill>
                          <a:effectLst/>
                          <a:latin typeface="Arial Narrow" panose="020B0606020202030204" pitchFamily="34" charset="0"/>
                          <a:ea typeface="+mn-ea"/>
                          <a:cs typeface="+mn-cs"/>
                          <a:sym typeface="Arial"/>
                        </a:rPr>
                        <a:t>398</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ru-KZ" sz="900" b="0" i="0" u="none" strike="noStrike" cap="none">
                          <a:solidFill>
                            <a:srgbClr val="000000"/>
                          </a:solidFill>
                          <a:effectLst/>
                          <a:latin typeface="Arial Narrow" panose="020B0606020202030204" pitchFamily="34" charset="0"/>
                          <a:ea typeface="+mn-ea"/>
                          <a:cs typeface="+mn-cs"/>
                          <a:sym typeface="Arial"/>
                        </a:rPr>
                        <a:t>1 354</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ru-KZ" sz="900" b="0" i="0" u="none" strike="noStrike" cap="none">
                          <a:solidFill>
                            <a:srgbClr val="000000"/>
                          </a:solidFill>
                          <a:effectLst/>
                          <a:latin typeface="Arial Narrow" panose="020B0606020202030204" pitchFamily="34" charset="0"/>
                          <a:ea typeface="+mn-ea"/>
                          <a:cs typeface="+mn-cs"/>
                          <a:sym typeface="Arial"/>
                        </a:rPr>
                        <a:t>4 571</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ru-KZ" sz="900" b="0" i="0" u="none" strike="noStrike" cap="none">
                          <a:solidFill>
                            <a:srgbClr val="000000"/>
                          </a:solidFill>
                          <a:effectLst/>
                          <a:latin typeface="Arial Narrow" panose="020B0606020202030204" pitchFamily="34" charset="0"/>
                          <a:ea typeface="+mn-ea"/>
                          <a:cs typeface="+mn-cs"/>
                          <a:sym typeface="Arial"/>
                        </a:rPr>
                        <a:t>3 907</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ru-KZ" sz="900" b="0" i="0" u="none" strike="noStrike" cap="none">
                          <a:solidFill>
                            <a:srgbClr val="000000"/>
                          </a:solidFill>
                          <a:effectLst/>
                          <a:latin typeface="Arial Narrow" panose="020B0606020202030204" pitchFamily="34" charset="0"/>
                          <a:ea typeface="+mn-ea"/>
                          <a:cs typeface="+mn-cs"/>
                          <a:sym typeface="Arial"/>
                        </a:rPr>
                        <a:t>885</a:t>
                      </a:r>
                    </a:p>
                  </a:txBody>
                  <a:tcPr marL="9525" marR="9525" marT="9525" marB="0" anchor="ctr">
                    <a:lnL w="6350" cap="flat" cmpd="sng" algn="ctr">
                      <a:solidFill>
                        <a:schemeClr val="tx1"/>
                      </a:solidFill>
                      <a:prstDash val="sysDot"/>
                      <a:round/>
                      <a:headEnd type="none" w="med" len="med"/>
                      <a:tailEnd type="none" w="med" len="med"/>
                    </a:lnL>
                    <a:lnR w="76200" cap="flat" cmpd="sng" algn="ctr">
                      <a:noFill/>
                      <a:prstDash val="solid"/>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221627480"/>
                  </a:ext>
                </a:extLst>
              </a:tr>
              <a:tr h="288000">
                <a:tc>
                  <a:txBody>
                    <a:bodyPr/>
                    <a:lstStyle/>
                    <a:p>
                      <a:pPr marL="72000" algn="l" fontAlgn="b"/>
                      <a:r>
                        <a:rPr lang="ru-RU" sz="700" b="0" i="0" u="none" strike="noStrike" cap="none" dirty="0">
                          <a:solidFill>
                            <a:srgbClr val="000000"/>
                          </a:solidFill>
                          <a:effectLst/>
                          <a:latin typeface="Arial" panose="020B0604020202020204" pitchFamily="34" charset="0"/>
                          <a:ea typeface="Calibri" panose="020F0502020204030204" pitchFamily="34" charset="0"/>
                          <a:cs typeface="Arial" panose="020B0604020202020204" pitchFamily="34" charset="0"/>
                          <a:sym typeface="Arial"/>
                        </a:rPr>
                        <a:t>ҚЫЗМЕТ КӨРСЕТУ ЖӘНЕ САУДА САЛАСЫНЫҢ ЖҰМЫСКЕРЛЕРІ</a:t>
                      </a:r>
                    </a:p>
                  </a:txBody>
                  <a:tcPr marL="9525" marR="9525" marT="9525" marB="0" anchor="ctr">
                    <a:lnL w="76200" cap="flat" cmpd="sng" algn="ctr">
                      <a:noFill/>
                      <a:prstDash val="solid"/>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solidFill>
                      <a:schemeClr val="accent6">
                        <a:lumMod val="50000"/>
                        <a:alpha val="20000"/>
                      </a:schemeClr>
                    </a:solidFill>
                  </a:tcPr>
                </a:tc>
                <a:tc>
                  <a:txBody>
                    <a:bodyPr/>
                    <a:lstStyle/>
                    <a:p>
                      <a:pPr algn="ctr" fontAlgn="ctr"/>
                      <a:r>
                        <a:rPr lang="ru-KZ" sz="900" b="0" i="0" u="none" strike="noStrike" cap="none">
                          <a:solidFill>
                            <a:srgbClr val="000000"/>
                          </a:solidFill>
                          <a:effectLst/>
                          <a:latin typeface="Arial Narrow" panose="020B0606020202030204" pitchFamily="34" charset="0"/>
                          <a:ea typeface="+mn-ea"/>
                          <a:cs typeface="+mn-cs"/>
                          <a:sym typeface="Arial"/>
                        </a:rPr>
                        <a:t>1 178</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solidFill>
                      <a:schemeClr val="accent6">
                        <a:lumMod val="50000"/>
                        <a:alpha val="20000"/>
                      </a:schemeClr>
                    </a:solidFill>
                  </a:tcPr>
                </a:tc>
                <a:tc>
                  <a:txBody>
                    <a:bodyPr/>
                    <a:lstStyle/>
                    <a:p>
                      <a:pPr algn="ctr" fontAlgn="ctr"/>
                      <a:r>
                        <a:rPr lang="ru-KZ" sz="900" b="0" i="0" u="none" strike="noStrike" cap="none">
                          <a:solidFill>
                            <a:srgbClr val="000000"/>
                          </a:solidFill>
                          <a:effectLst/>
                          <a:latin typeface="Arial Narrow" panose="020B0606020202030204" pitchFamily="34" charset="0"/>
                          <a:ea typeface="+mn-ea"/>
                          <a:cs typeface="+mn-cs"/>
                          <a:sym typeface="Arial"/>
                        </a:rPr>
                        <a:t>2 908</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solidFill>
                      <a:schemeClr val="accent6">
                        <a:lumMod val="50000"/>
                        <a:alpha val="20000"/>
                      </a:schemeClr>
                    </a:solidFill>
                  </a:tcPr>
                </a:tc>
                <a:tc>
                  <a:txBody>
                    <a:bodyPr/>
                    <a:lstStyle/>
                    <a:p>
                      <a:pPr algn="ctr" fontAlgn="ctr"/>
                      <a:r>
                        <a:rPr lang="ru-KZ" sz="900" b="0" i="0" u="none" strike="noStrike" cap="none">
                          <a:solidFill>
                            <a:srgbClr val="000000"/>
                          </a:solidFill>
                          <a:effectLst/>
                          <a:latin typeface="Arial Narrow" panose="020B0606020202030204" pitchFamily="34" charset="0"/>
                          <a:ea typeface="+mn-ea"/>
                          <a:cs typeface="+mn-cs"/>
                          <a:sym typeface="Arial"/>
                        </a:rPr>
                        <a:t>6 690</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solidFill>
                      <a:schemeClr val="accent6">
                        <a:lumMod val="50000"/>
                        <a:alpha val="20000"/>
                      </a:schemeClr>
                    </a:solidFill>
                  </a:tcPr>
                </a:tc>
                <a:tc>
                  <a:txBody>
                    <a:bodyPr/>
                    <a:lstStyle/>
                    <a:p>
                      <a:pPr algn="ctr" fontAlgn="ctr"/>
                      <a:r>
                        <a:rPr lang="ru-KZ" sz="900" b="0" i="0" u="none" strike="noStrike" cap="none">
                          <a:solidFill>
                            <a:srgbClr val="000000"/>
                          </a:solidFill>
                          <a:effectLst/>
                          <a:latin typeface="Arial Narrow" panose="020B0606020202030204" pitchFamily="34" charset="0"/>
                          <a:ea typeface="+mn-ea"/>
                          <a:cs typeface="+mn-cs"/>
                          <a:sym typeface="Arial"/>
                        </a:rPr>
                        <a:t>1 674</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solidFill>
                      <a:schemeClr val="accent6">
                        <a:lumMod val="50000"/>
                        <a:alpha val="20000"/>
                      </a:schemeClr>
                    </a:solidFill>
                  </a:tcPr>
                </a:tc>
                <a:tc>
                  <a:txBody>
                    <a:bodyPr/>
                    <a:lstStyle/>
                    <a:p>
                      <a:pPr algn="ctr" fontAlgn="ctr"/>
                      <a:r>
                        <a:rPr lang="ru-KZ" sz="900" b="0" i="0" u="none" strike="noStrike" cap="none">
                          <a:solidFill>
                            <a:srgbClr val="000000"/>
                          </a:solidFill>
                          <a:effectLst/>
                          <a:latin typeface="Arial Narrow" panose="020B0606020202030204" pitchFamily="34" charset="0"/>
                          <a:ea typeface="+mn-ea"/>
                          <a:cs typeface="+mn-cs"/>
                          <a:sym typeface="Arial"/>
                        </a:rPr>
                        <a:t>5 255</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solidFill>
                      <a:schemeClr val="accent6">
                        <a:lumMod val="50000"/>
                        <a:alpha val="20000"/>
                      </a:schemeClr>
                    </a:solidFill>
                  </a:tcPr>
                </a:tc>
                <a:tc>
                  <a:txBody>
                    <a:bodyPr/>
                    <a:lstStyle/>
                    <a:p>
                      <a:pPr algn="ctr" fontAlgn="ctr"/>
                      <a:r>
                        <a:rPr lang="ru-KZ" sz="900" b="0" i="0" u="none" strike="noStrike" cap="none">
                          <a:solidFill>
                            <a:srgbClr val="000000"/>
                          </a:solidFill>
                          <a:effectLst/>
                          <a:latin typeface="Arial Narrow" panose="020B0606020202030204" pitchFamily="34" charset="0"/>
                          <a:ea typeface="+mn-ea"/>
                          <a:cs typeface="+mn-cs"/>
                          <a:sym typeface="Arial"/>
                        </a:rPr>
                        <a:t>3 223</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solidFill>
                      <a:schemeClr val="accent6">
                        <a:lumMod val="50000"/>
                        <a:alpha val="20000"/>
                      </a:schemeClr>
                    </a:solidFill>
                  </a:tcPr>
                </a:tc>
                <a:tc>
                  <a:txBody>
                    <a:bodyPr/>
                    <a:lstStyle/>
                    <a:p>
                      <a:pPr algn="ctr" fontAlgn="ctr"/>
                      <a:r>
                        <a:rPr lang="ru-KZ" sz="900" b="0" i="0" u="none" strike="noStrike" cap="none">
                          <a:solidFill>
                            <a:srgbClr val="000000"/>
                          </a:solidFill>
                          <a:effectLst/>
                          <a:latin typeface="Arial Narrow" panose="020B0606020202030204" pitchFamily="34" charset="0"/>
                          <a:ea typeface="+mn-ea"/>
                          <a:cs typeface="+mn-cs"/>
                          <a:sym typeface="Arial"/>
                        </a:rPr>
                        <a:t>3 654</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solidFill>
                      <a:schemeClr val="accent6">
                        <a:lumMod val="50000"/>
                        <a:alpha val="20000"/>
                      </a:schemeClr>
                    </a:solidFill>
                  </a:tcPr>
                </a:tc>
                <a:tc>
                  <a:txBody>
                    <a:bodyPr/>
                    <a:lstStyle/>
                    <a:p>
                      <a:pPr algn="ctr" fontAlgn="ctr"/>
                      <a:r>
                        <a:rPr lang="ru-KZ" sz="900" b="0" i="0" u="none" strike="noStrike" cap="none" dirty="0">
                          <a:solidFill>
                            <a:srgbClr val="000000"/>
                          </a:solidFill>
                          <a:effectLst/>
                          <a:latin typeface="Arial Narrow" panose="020B0606020202030204" pitchFamily="34" charset="0"/>
                          <a:ea typeface="+mn-ea"/>
                          <a:cs typeface="+mn-cs"/>
                          <a:sym typeface="Arial"/>
                        </a:rPr>
                        <a:t>2 889</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solidFill>
                      <a:schemeClr val="accent6">
                        <a:lumMod val="50000"/>
                        <a:alpha val="20000"/>
                      </a:schemeClr>
                    </a:solidFill>
                  </a:tcPr>
                </a:tc>
                <a:tc>
                  <a:txBody>
                    <a:bodyPr/>
                    <a:lstStyle/>
                    <a:p>
                      <a:pPr algn="ctr" fontAlgn="ctr"/>
                      <a:r>
                        <a:rPr lang="ru-KZ" sz="900" b="0" i="0" u="none" strike="noStrike" cap="none">
                          <a:solidFill>
                            <a:srgbClr val="000000"/>
                          </a:solidFill>
                          <a:effectLst/>
                          <a:latin typeface="Arial Narrow" panose="020B0606020202030204" pitchFamily="34" charset="0"/>
                          <a:ea typeface="+mn-ea"/>
                          <a:cs typeface="+mn-cs"/>
                          <a:sym typeface="Arial"/>
                        </a:rPr>
                        <a:t>6 492</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solidFill>
                      <a:schemeClr val="accent6">
                        <a:lumMod val="50000"/>
                        <a:alpha val="20000"/>
                      </a:schemeClr>
                    </a:solidFill>
                  </a:tcPr>
                </a:tc>
                <a:tc>
                  <a:txBody>
                    <a:bodyPr/>
                    <a:lstStyle/>
                    <a:p>
                      <a:pPr algn="ctr" fontAlgn="ctr"/>
                      <a:r>
                        <a:rPr lang="ru-KZ" sz="900" b="0" i="0" u="none" strike="noStrike" cap="none">
                          <a:solidFill>
                            <a:srgbClr val="000000"/>
                          </a:solidFill>
                          <a:effectLst/>
                          <a:latin typeface="Arial Narrow" panose="020B0606020202030204" pitchFamily="34" charset="0"/>
                          <a:ea typeface="+mn-ea"/>
                          <a:cs typeface="+mn-cs"/>
                          <a:sym typeface="Arial"/>
                        </a:rPr>
                        <a:t>9 911</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solidFill>
                      <a:schemeClr val="accent6">
                        <a:lumMod val="50000"/>
                        <a:alpha val="20000"/>
                      </a:schemeClr>
                    </a:solidFill>
                  </a:tcPr>
                </a:tc>
                <a:tc>
                  <a:txBody>
                    <a:bodyPr/>
                    <a:lstStyle/>
                    <a:p>
                      <a:pPr algn="ctr" fontAlgn="ctr"/>
                      <a:r>
                        <a:rPr lang="ru-KZ" sz="900" b="0" i="0" u="none" strike="noStrike" cap="none">
                          <a:solidFill>
                            <a:srgbClr val="000000"/>
                          </a:solidFill>
                          <a:effectLst/>
                          <a:latin typeface="Arial Narrow" panose="020B0606020202030204" pitchFamily="34" charset="0"/>
                          <a:ea typeface="+mn-ea"/>
                          <a:cs typeface="+mn-cs"/>
                          <a:sym typeface="Arial"/>
                        </a:rPr>
                        <a:t>1 768</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solidFill>
                      <a:schemeClr val="accent6">
                        <a:lumMod val="50000"/>
                        <a:alpha val="20000"/>
                      </a:schemeClr>
                    </a:solidFill>
                  </a:tcPr>
                </a:tc>
                <a:tc>
                  <a:txBody>
                    <a:bodyPr/>
                    <a:lstStyle/>
                    <a:p>
                      <a:pPr algn="ctr" fontAlgn="ctr"/>
                      <a:r>
                        <a:rPr lang="ru-KZ" sz="900" b="0" i="0" u="none" strike="noStrike" cap="none">
                          <a:solidFill>
                            <a:srgbClr val="000000"/>
                          </a:solidFill>
                          <a:effectLst/>
                          <a:latin typeface="Arial Narrow" panose="020B0606020202030204" pitchFamily="34" charset="0"/>
                          <a:ea typeface="+mn-ea"/>
                          <a:cs typeface="+mn-cs"/>
                          <a:sym typeface="Arial"/>
                        </a:rPr>
                        <a:t>2 762</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solidFill>
                      <a:schemeClr val="accent6">
                        <a:lumMod val="50000"/>
                        <a:alpha val="20000"/>
                      </a:schemeClr>
                    </a:solidFill>
                  </a:tcPr>
                </a:tc>
                <a:tc>
                  <a:txBody>
                    <a:bodyPr/>
                    <a:lstStyle/>
                    <a:p>
                      <a:pPr algn="ctr" fontAlgn="ctr"/>
                      <a:r>
                        <a:rPr lang="ru-KZ" sz="900" b="0" i="0" u="none" strike="noStrike" cap="none">
                          <a:solidFill>
                            <a:srgbClr val="000000"/>
                          </a:solidFill>
                          <a:effectLst/>
                          <a:latin typeface="Arial Narrow" panose="020B0606020202030204" pitchFamily="34" charset="0"/>
                          <a:ea typeface="+mn-ea"/>
                          <a:cs typeface="+mn-cs"/>
                          <a:sym typeface="Arial"/>
                        </a:rPr>
                        <a:t>8 602</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solidFill>
                      <a:schemeClr val="accent6">
                        <a:lumMod val="50000"/>
                        <a:alpha val="20000"/>
                      </a:schemeClr>
                    </a:solidFill>
                  </a:tcPr>
                </a:tc>
                <a:tc>
                  <a:txBody>
                    <a:bodyPr/>
                    <a:lstStyle/>
                    <a:p>
                      <a:pPr algn="ctr" fontAlgn="ctr"/>
                      <a:r>
                        <a:rPr lang="ru-KZ" sz="900" b="0" i="0" u="none" strike="noStrike" cap="none">
                          <a:solidFill>
                            <a:srgbClr val="000000"/>
                          </a:solidFill>
                          <a:effectLst/>
                          <a:latin typeface="Arial Narrow" panose="020B0606020202030204" pitchFamily="34" charset="0"/>
                          <a:ea typeface="+mn-ea"/>
                          <a:cs typeface="+mn-cs"/>
                          <a:sym typeface="Arial"/>
                        </a:rPr>
                        <a:t>2 805</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solidFill>
                      <a:schemeClr val="accent6">
                        <a:lumMod val="50000"/>
                        <a:alpha val="20000"/>
                      </a:schemeClr>
                    </a:solidFill>
                  </a:tcPr>
                </a:tc>
                <a:tc>
                  <a:txBody>
                    <a:bodyPr/>
                    <a:lstStyle/>
                    <a:p>
                      <a:pPr algn="ctr" fontAlgn="ctr"/>
                      <a:r>
                        <a:rPr lang="ru-KZ" sz="900" b="0" i="0" u="none" strike="noStrike" cap="none">
                          <a:solidFill>
                            <a:srgbClr val="000000"/>
                          </a:solidFill>
                          <a:effectLst/>
                          <a:latin typeface="Arial Narrow" panose="020B0606020202030204" pitchFamily="34" charset="0"/>
                          <a:ea typeface="+mn-ea"/>
                          <a:cs typeface="+mn-cs"/>
                          <a:sym typeface="Arial"/>
                        </a:rPr>
                        <a:t>3 762</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solidFill>
                      <a:schemeClr val="accent6">
                        <a:lumMod val="50000"/>
                        <a:alpha val="20000"/>
                      </a:schemeClr>
                    </a:solidFill>
                  </a:tcPr>
                </a:tc>
                <a:tc>
                  <a:txBody>
                    <a:bodyPr/>
                    <a:lstStyle/>
                    <a:p>
                      <a:pPr algn="ctr" fontAlgn="ctr"/>
                      <a:r>
                        <a:rPr lang="ru-KZ" sz="900" b="0" i="0" u="none" strike="noStrike" cap="none">
                          <a:solidFill>
                            <a:srgbClr val="000000"/>
                          </a:solidFill>
                          <a:effectLst/>
                          <a:latin typeface="Arial Narrow" panose="020B0606020202030204" pitchFamily="34" charset="0"/>
                          <a:ea typeface="+mn-ea"/>
                          <a:cs typeface="+mn-cs"/>
                          <a:sym typeface="Arial"/>
                        </a:rPr>
                        <a:t>1 466</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solidFill>
                      <a:schemeClr val="accent6">
                        <a:lumMod val="50000"/>
                        <a:alpha val="20000"/>
                      </a:schemeClr>
                    </a:solidFill>
                  </a:tcPr>
                </a:tc>
                <a:tc>
                  <a:txBody>
                    <a:bodyPr/>
                    <a:lstStyle/>
                    <a:p>
                      <a:pPr algn="ctr" fontAlgn="ctr"/>
                      <a:r>
                        <a:rPr lang="ru-KZ" sz="900" b="0" i="0" u="none" strike="noStrike" cap="none">
                          <a:solidFill>
                            <a:srgbClr val="000000"/>
                          </a:solidFill>
                          <a:effectLst/>
                          <a:latin typeface="Arial Narrow" panose="020B0606020202030204" pitchFamily="34" charset="0"/>
                          <a:ea typeface="+mn-ea"/>
                          <a:cs typeface="+mn-cs"/>
                          <a:sym typeface="Arial"/>
                        </a:rPr>
                        <a:t>3 113</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solidFill>
                      <a:schemeClr val="accent6">
                        <a:lumMod val="50000"/>
                        <a:alpha val="20000"/>
                      </a:schemeClr>
                    </a:solidFill>
                  </a:tcPr>
                </a:tc>
                <a:tc>
                  <a:txBody>
                    <a:bodyPr/>
                    <a:lstStyle/>
                    <a:p>
                      <a:pPr algn="ctr" fontAlgn="ctr"/>
                      <a:r>
                        <a:rPr lang="ru-KZ" sz="900" b="0" i="0" u="none" strike="noStrike" cap="none">
                          <a:solidFill>
                            <a:srgbClr val="000000"/>
                          </a:solidFill>
                          <a:effectLst/>
                          <a:latin typeface="Arial Narrow" panose="020B0606020202030204" pitchFamily="34" charset="0"/>
                          <a:ea typeface="+mn-ea"/>
                          <a:cs typeface="+mn-cs"/>
                          <a:sym typeface="Arial"/>
                        </a:rPr>
                        <a:t>13 092</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solidFill>
                      <a:schemeClr val="accent6">
                        <a:lumMod val="50000"/>
                        <a:alpha val="20000"/>
                      </a:schemeClr>
                    </a:solidFill>
                  </a:tcPr>
                </a:tc>
                <a:tc>
                  <a:txBody>
                    <a:bodyPr/>
                    <a:lstStyle/>
                    <a:p>
                      <a:pPr algn="ctr" fontAlgn="ctr"/>
                      <a:r>
                        <a:rPr lang="ru-KZ" sz="900" b="0" i="0" u="none" strike="noStrike" cap="none">
                          <a:solidFill>
                            <a:srgbClr val="000000"/>
                          </a:solidFill>
                          <a:effectLst/>
                          <a:latin typeface="Arial Narrow" panose="020B0606020202030204" pitchFamily="34" charset="0"/>
                          <a:ea typeface="+mn-ea"/>
                          <a:cs typeface="+mn-cs"/>
                          <a:sym typeface="Arial"/>
                        </a:rPr>
                        <a:t>12 951</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solidFill>
                      <a:schemeClr val="accent6">
                        <a:lumMod val="50000"/>
                        <a:alpha val="20000"/>
                      </a:schemeClr>
                    </a:solidFill>
                  </a:tcPr>
                </a:tc>
                <a:tc>
                  <a:txBody>
                    <a:bodyPr/>
                    <a:lstStyle/>
                    <a:p>
                      <a:pPr algn="ctr" fontAlgn="ctr"/>
                      <a:r>
                        <a:rPr lang="ru-KZ" sz="900" b="0" i="0" u="none" strike="noStrike" cap="none">
                          <a:solidFill>
                            <a:srgbClr val="000000"/>
                          </a:solidFill>
                          <a:effectLst/>
                          <a:latin typeface="Arial Narrow" panose="020B0606020202030204" pitchFamily="34" charset="0"/>
                          <a:ea typeface="+mn-ea"/>
                          <a:cs typeface="+mn-cs"/>
                          <a:sym typeface="Arial"/>
                        </a:rPr>
                        <a:t>1 878</a:t>
                      </a:r>
                    </a:p>
                  </a:txBody>
                  <a:tcPr marL="9525" marR="9525" marT="9525" marB="0" anchor="ctr">
                    <a:lnL w="6350" cap="flat" cmpd="sng" algn="ctr">
                      <a:solidFill>
                        <a:schemeClr val="tx1"/>
                      </a:solidFill>
                      <a:prstDash val="sysDot"/>
                      <a:round/>
                      <a:headEnd type="none" w="med" len="med"/>
                      <a:tailEnd type="none" w="med" len="med"/>
                    </a:lnL>
                    <a:lnR w="76200" cap="flat" cmpd="sng" algn="ctr">
                      <a:noFill/>
                      <a:prstDash val="solid"/>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solidFill>
                      <a:schemeClr val="accent6">
                        <a:lumMod val="50000"/>
                        <a:alpha val="20000"/>
                      </a:schemeClr>
                    </a:solidFill>
                  </a:tcPr>
                </a:tc>
                <a:extLst>
                  <a:ext uri="{0D108BD9-81ED-4DB2-BD59-A6C34878D82A}">
                    <a16:rowId xmlns:a16="http://schemas.microsoft.com/office/drawing/2014/main" val="3182707914"/>
                  </a:ext>
                </a:extLst>
              </a:tr>
              <a:tr h="288000">
                <a:tc>
                  <a:txBody>
                    <a:bodyPr/>
                    <a:lstStyle/>
                    <a:p>
                      <a:pPr marL="72000" algn="l" fontAlgn="b"/>
                      <a:r>
                        <a:rPr lang="ru-RU" sz="700" b="0" i="0" u="none" strike="noStrike" cap="none" dirty="0">
                          <a:solidFill>
                            <a:srgbClr val="000000"/>
                          </a:solidFill>
                          <a:effectLst/>
                          <a:latin typeface="Arial" panose="020B0604020202020204" pitchFamily="34" charset="0"/>
                          <a:ea typeface="Calibri" panose="020F0502020204030204" pitchFamily="34" charset="0"/>
                          <a:cs typeface="Arial" panose="020B0604020202020204" pitchFamily="34" charset="0"/>
                          <a:sym typeface="Arial"/>
                        </a:rPr>
                        <a:t>ФЕРМЕРЛЕР Ж/Е АУЫЛ МЕН ОРМАН, БАЛЫҚ ШАРУАШЫЛЫҒЫНЫҢ ЖӘНЕ БАЛЫҚ АУЛАУ ЖҰМЫСШЫЛАРЫ</a:t>
                      </a:r>
                    </a:p>
                  </a:txBody>
                  <a:tcPr marL="9525" marR="9525" marT="9525" marB="0" anchor="ctr">
                    <a:lnL w="76200" cap="flat" cmpd="sng" algn="ctr">
                      <a:noFill/>
                      <a:prstDash val="solid"/>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noFill/>
                  </a:tcPr>
                </a:tc>
                <a:tc>
                  <a:txBody>
                    <a:bodyPr/>
                    <a:lstStyle/>
                    <a:p>
                      <a:pPr algn="ctr" fontAlgn="ctr"/>
                      <a:r>
                        <a:rPr lang="ru-KZ" sz="900" b="0" i="0" u="none" strike="noStrike" cap="none">
                          <a:solidFill>
                            <a:srgbClr val="000000"/>
                          </a:solidFill>
                          <a:effectLst/>
                          <a:latin typeface="Arial Narrow" panose="020B0606020202030204" pitchFamily="34" charset="0"/>
                          <a:ea typeface="+mn-ea"/>
                          <a:cs typeface="+mn-cs"/>
                          <a:sym typeface="Arial"/>
                        </a:rPr>
                        <a:t>376</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ru-KZ" sz="900" b="0" i="0" u="none" strike="noStrike" cap="none">
                          <a:solidFill>
                            <a:srgbClr val="000000"/>
                          </a:solidFill>
                          <a:effectLst/>
                          <a:latin typeface="Arial Narrow" panose="020B0606020202030204" pitchFamily="34" charset="0"/>
                          <a:ea typeface="+mn-ea"/>
                          <a:cs typeface="+mn-cs"/>
                          <a:sym typeface="Arial"/>
                        </a:rPr>
                        <a:t>762</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ru-KZ" sz="900" b="0" i="0" u="none" strike="noStrike" cap="none">
                          <a:solidFill>
                            <a:srgbClr val="000000"/>
                          </a:solidFill>
                          <a:effectLst/>
                          <a:latin typeface="Arial Narrow" panose="020B0606020202030204" pitchFamily="34" charset="0"/>
                          <a:ea typeface="+mn-ea"/>
                          <a:cs typeface="+mn-cs"/>
                          <a:sym typeface="Arial"/>
                        </a:rPr>
                        <a:t>963</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ru-KZ" sz="900" b="0" i="0" u="none" strike="noStrike" cap="none">
                          <a:solidFill>
                            <a:srgbClr val="000000"/>
                          </a:solidFill>
                          <a:effectLst/>
                          <a:latin typeface="Arial Narrow" panose="020B0606020202030204" pitchFamily="34" charset="0"/>
                          <a:ea typeface="+mn-ea"/>
                          <a:cs typeface="+mn-cs"/>
                          <a:sym typeface="Arial"/>
                        </a:rPr>
                        <a:t>1 382</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ru-KZ" sz="900" b="0" i="0" u="none" strike="noStrike" cap="none">
                          <a:solidFill>
                            <a:srgbClr val="000000"/>
                          </a:solidFill>
                          <a:effectLst/>
                          <a:latin typeface="Arial Narrow" panose="020B0606020202030204" pitchFamily="34" charset="0"/>
                          <a:ea typeface="+mn-ea"/>
                          <a:cs typeface="+mn-cs"/>
                          <a:sym typeface="Arial"/>
                        </a:rPr>
                        <a:t>168</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ru-KZ" sz="900" b="0" i="0" u="none" strike="noStrike" cap="none">
                          <a:solidFill>
                            <a:srgbClr val="000000"/>
                          </a:solidFill>
                          <a:effectLst/>
                          <a:latin typeface="Arial Narrow" panose="020B0606020202030204" pitchFamily="34" charset="0"/>
                          <a:ea typeface="+mn-ea"/>
                          <a:cs typeface="+mn-cs"/>
                          <a:sym typeface="Arial"/>
                        </a:rPr>
                        <a:t>414</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ru-KZ" sz="900" b="0" i="0" u="none" strike="noStrike" cap="none">
                          <a:solidFill>
                            <a:srgbClr val="000000"/>
                          </a:solidFill>
                          <a:effectLst/>
                          <a:latin typeface="Arial Narrow" panose="020B0606020202030204" pitchFamily="34" charset="0"/>
                          <a:ea typeface="+mn-ea"/>
                          <a:cs typeface="+mn-cs"/>
                          <a:sym typeface="Arial"/>
                        </a:rPr>
                        <a:t>888</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ru-KZ" sz="900" b="0" i="0" u="none" strike="noStrike" cap="none">
                          <a:solidFill>
                            <a:srgbClr val="000000"/>
                          </a:solidFill>
                          <a:effectLst/>
                          <a:latin typeface="Arial Narrow" panose="020B0606020202030204" pitchFamily="34" charset="0"/>
                          <a:ea typeface="+mn-ea"/>
                          <a:cs typeface="+mn-cs"/>
                          <a:sym typeface="Arial"/>
                        </a:rPr>
                        <a:t>519</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ru-KZ" sz="900" b="0" i="0" u="none" strike="noStrike" cap="none">
                          <a:solidFill>
                            <a:srgbClr val="000000"/>
                          </a:solidFill>
                          <a:effectLst/>
                          <a:latin typeface="Arial Narrow" panose="020B0606020202030204" pitchFamily="34" charset="0"/>
                          <a:ea typeface="+mn-ea"/>
                          <a:cs typeface="+mn-cs"/>
                          <a:sym typeface="Arial"/>
                        </a:rPr>
                        <a:t>510</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ru-KZ" sz="900" b="0" i="0" u="none" strike="noStrike" cap="none">
                          <a:solidFill>
                            <a:srgbClr val="000000"/>
                          </a:solidFill>
                          <a:effectLst/>
                          <a:latin typeface="Arial Narrow" panose="020B0606020202030204" pitchFamily="34" charset="0"/>
                          <a:ea typeface="+mn-ea"/>
                          <a:cs typeface="+mn-cs"/>
                          <a:sym typeface="Arial"/>
                        </a:rPr>
                        <a:t>1 773</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ru-KZ" sz="900" b="0" i="0" u="none" strike="noStrike" cap="none" dirty="0">
                          <a:solidFill>
                            <a:srgbClr val="000000"/>
                          </a:solidFill>
                          <a:effectLst/>
                          <a:latin typeface="Arial Narrow" panose="020B0606020202030204" pitchFamily="34" charset="0"/>
                          <a:ea typeface="+mn-ea"/>
                          <a:cs typeface="+mn-cs"/>
                          <a:sym typeface="Arial"/>
                        </a:rPr>
                        <a:t>457</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ru-KZ" sz="900" b="0" i="0" u="none" strike="noStrike" cap="none" dirty="0">
                          <a:solidFill>
                            <a:srgbClr val="000000"/>
                          </a:solidFill>
                          <a:effectLst/>
                          <a:latin typeface="Arial Narrow" panose="020B0606020202030204" pitchFamily="34" charset="0"/>
                          <a:ea typeface="+mn-ea"/>
                          <a:cs typeface="+mn-cs"/>
                          <a:sym typeface="Arial"/>
                        </a:rPr>
                        <a:t>22</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ru-KZ" sz="900" b="0" i="0" u="none" strike="noStrike" cap="none">
                          <a:solidFill>
                            <a:srgbClr val="000000"/>
                          </a:solidFill>
                          <a:effectLst/>
                          <a:latin typeface="Arial Narrow" panose="020B0606020202030204" pitchFamily="34" charset="0"/>
                          <a:ea typeface="+mn-ea"/>
                          <a:cs typeface="+mn-cs"/>
                          <a:sym typeface="Arial"/>
                        </a:rPr>
                        <a:t>1 071</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ru-KZ" sz="900" b="0" i="0" u="none" strike="noStrike" cap="none">
                          <a:solidFill>
                            <a:srgbClr val="000000"/>
                          </a:solidFill>
                          <a:effectLst/>
                          <a:latin typeface="Arial Narrow" panose="020B0606020202030204" pitchFamily="34" charset="0"/>
                          <a:ea typeface="+mn-ea"/>
                          <a:cs typeface="+mn-cs"/>
                          <a:sym typeface="Arial"/>
                        </a:rPr>
                        <a:t>1 049</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ru-KZ" sz="900" b="0" i="0" u="none" strike="noStrike" cap="none">
                          <a:solidFill>
                            <a:srgbClr val="000000"/>
                          </a:solidFill>
                          <a:effectLst/>
                          <a:latin typeface="Arial Narrow" panose="020B0606020202030204" pitchFamily="34" charset="0"/>
                          <a:ea typeface="+mn-ea"/>
                          <a:cs typeface="+mn-cs"/>
                          <a:sym typeface="Arial"/>
                        </a:rPr>
                        <a:t>670</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ru-KZ" sz="900" b="0" i="0" u="none" strike="noStrike" cap="none">
                          <a:solidFill>
                            <a:srgbClr val="000000"/>
                          </a:solidFill>
                          <a:effectLst/>
                          <a:latin typeface="Arial Narrow" panose="020B0606020202030204" pitchFamily="34" charset="0"/>
                          <a:ea typeface="+mn-ea"/>
                          <a:cs typeface="+mn-cs"/>
                          <a:sym typeface="Arial"/>
                        </a:rPr>
                        <a:t>49</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ru-KZ" sz="900" b="0" i="0" u="none" strike="noStrike" cap="none">
                          <a:solidFill>
                            <a:srgbClr val="000000"/>
                          </a:solidFill>
                          <a:effectLst/>
                          <a:latin typeface="Arial Narrow" panose="020B0606020202030204" pitchFamily="34" charset="0"/>
                          <a:ea typeface="+mn-ea"/>
                          <a:cs typeface="+mn-cs"/>
                          <a:sym typeface="Arial"/>
                        </a:rPr>
                        <a:t>406</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ru-KZ" sz="900" b="0" i="0" u="none" strike="noStrike" cap="none">
                          <a:solidFill>
                            <a:srgbClr val="000000"/>
                          </a:solidFill>
                          <a:effectLst/>
                          <a:latin typeface="Arial Narrow" panose="020B0606020202030204" pitchFamily="34" charset="0"/>
                          <a:ea typeface="+mn-ea"/>
                          <a:cs typeface="+mn-cs"/>
                          <a:sym typeface="Arial"/>
                        </a:rPr>
                        <a:t>81</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ru-KZ" sz="900" b="0" i="0" u="none" strike="noStrike" cap="none">
                          <a:solidFill>
                            <a:srgbClr val="000000"/>
                          </a:solidFill>
                          <a:effectLst/>
                          <a:latin typeface="Arial Narrow" panose="020B0606020202030204" pitchFamily="34" charset="0"/>
                          <a:ea typeface="+mn-ea"/>
                          <a:cs typeface="+mn-cs"/>
                          <a:sym typeface="Arial"/>
                        </a:rPr>
                        <a:t>75</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ru-KZ" sz="900" b="0" i="0" u="none" strike="noStrike" cap="none">
                          <a:solidFill>
                            <a:srgbClr val="000000"/>
                          </a:solidFill>
                          <a:effectLst/>
                          <a:latin typeface="Arial Narrow" panose="020B0606020202030204" pitchFamily="34" charset="0"/>
                          <a:ea typeface="+mn-ea"/>
                          <a:cs typeface="+mn-cs"/>
                          <a:sym typeface="Arial"/>
                        </a:rPr>
                        <a:t>176</a:t>
                      </a:r>
                    </a:p>
                  </a:txBody>
                  <a:tcPr marL="9525" marR="9525" marT="9525" marB="0" anchor="ctr">
                    <a:lnL w="6350" cap="flat" cmpd="sng" algn="ctr">
                      <a:solidFill>
                        <a:schemeClr val="tx1"/>
                      </a:solidFill>
                      <a:prstDash val="sysDot"/>
                      <a:round/>
                      <a:headEnd type="none" w="med" len="med"/>
                      <a:tailEnd type="none" w="med" len="med"/>
                    </a:lnL>
                    <a:lnR w="76200" cap="flat" cmpd="sng" algn="ctr">
                      <a:noFill/>
                      <a:prstDash val="solid"/>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434696259"/>
                  </a:ext>
                </a:extLst>
              </a:tr>
              <a:tr h="288000">
                <a:tc>
                  <a:txBody>
                    <a:bodyPr/>
                    <a:lstStyle/>
                    <a:p>
                      <a:pPr marL="72000" algn="l" fontAlgn="b"/>
                      <a:r>
                        <a:rPr lang="ru-RU" sz="700" b="0" i="0" u="none" strike="noStrike" cap="none" dirty="0">
                          <a:solidFill>
                            <a:srgbClr val="000000"/>
                          </a:solidFill>
                          <a:effectLst/>
                          <a:latin typeface="Arial" panose="020B0604020202020204" pitchFamily="34" charset="0"/>
                          <a:ea typeface="Calibri" panose="020F0502020204030204" pitchFamily="34" charset="0"/>
                          <a:cs typeface="Arial" panose="020B0604020202020204" pitchFamily="34" charset="0"/>
                          <a:sym typeface="Arial"/>
                        </a:rPr>
                        <a:t>ӨНЕРКӘСІП, ҚҰРЫЛЫС, КӨЛІК ЖӘНЕ БАСҚА ТЕКТЕС ҚЫЗМЕТТЕРДІҢ ЖҰМЫСШЫЛАРЫ</a:t>
                      </a:r>
                    </a:p>
                  </a:txBody>
                  <a:tcPr marL="9525" marR="9525" marT="9525" marB="0" anchor="ctr">
                    <a:lnL w="76200" cap="flat" cmpd="sng" algn="ctr">
                      <a:noFill/>
                      <a:prstDash val="solid"/>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solidFill>
                      <a:schemeClr val="accent6">
                        <a:lumMod val="50000"/>
                        <a:alpha val="20000"/>
                      </a:schemeClr>
                    </a:solidFill>
                  </a:tcPr>
                </a:tc>
                <a:tc>
                  <a:txBody>
                    <a:bodyPr/>
                    <a:lstStyle/>
                    <a:p>
                      <a:pPr algn="ctr" fontAlgn="ctr"/>
                      <a:r>
                        <a:rPr lang="ru-KZ" sz="900" b="0" i="0" u="none" strike="noStrike" cap="none">
                          <a:solidFill>
                            <a:srgbClr val="000000"/>
                          </a:solidFill>
                          <a:effectLst/>
                          <a:latin typeface="Arial Narrow" panose="020B0606020202030204" pitchFamily="34" charset="0"/>
                          <a:ea typeface="+mn-ea"/>
                          <a:cs typeface="+mn-cs"/>
                          <a:sym typeface="Arial"/>
                        </a:rPr>
                        <a:t>2 377</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solidFill>
                      <a:schemeClr val="accent6">
                        <a:lumMod val="50000"/>
                        <a:alpha val="20000"/>
                      </a:schemeClr>
                    </a:solidFill>
                  </a:tcPr>
                </a:tc>
                <a:tc>
                  <a:txBody>
                    <a:bodyPr/>
                    <a:lstStyle/>
                    <a:p>
                      <a:pPr algn="ctr" fontAlgn="ctr"/>
                      <a:r>
                        <a:rPr lang="ru-KZ" sz="900" b="0" i="0" u="none" strike="noStrike" cap="none">
                          <a:solidFill>
                            <a:srgbClr val="000000"/>
                          </a:solidFill>
                          <a:effectLst/>
                          <a:latin typeface="Arial Narrow" panose="020B0606020202030204" pitchFamily="34" charset="0"/>
                          <a:ea typeface="+mn-ea"/>
                          <a:cs typeface="+mn-cs"/>
                          <a:sym typeface="Arial"/>
                        </a:rPr>
                        <a:t>4 207</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solidFill>
                      <a:schemeClr val="accent6">
                        <a:lumMod val="50000"/>
                        <a:alpha val="20000"/>
                      </a:schemeClr>
                    </a:solidFill>
                  </a:tcPr>
                </a:tc>
                <a:tc>
                  <a:txBody>
                    <a:bodyPr/>
                    <a:lstStyle/>
                    <a:p>
                      <a:pPr algn="ctr" fontAlgn="ctr"/>
                      <a:r>
                        <a:rPr lang="ru-KZ" sz="900" b="0" i="0" u="none" strike="noStrike" cap="none">
                          <a:solidFill>
                            <a:srgbClr val="000000"/>
                          </a:solidFill>
                          <a:effectLst/>
                          <a:latin typeface="Arial Narrow" panose="020B0606020202030204" pitchFamily="34" charset="0"/>
                          <a:ea typeface="+mn-ea"/>
                          <a:cs typeface="+mn-cs"/>
                          <a:sym typeface="Arial"/>
                        </a:rPr>
                        <a:t>8 201</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solidFill>
                      <a:schemeClr val="accent6">
                        <a:lumMod val="50000"/>
                        <a:alpha val="20000"/>
                      </a:schemeClr>
                    </a:solidFill>
                  </a:tcPr>
                </a:tc>
                <a:tc>
                  <a:txBody>
                    <a:bodyPr/>
                    <a:lstStyle/>
                    <a:p>
                      <a:pPr algn="ctr" fontAlgn="ctr"/>
                      <a:r>
                        <a:rPr lang="ru-KZ" sz="900" b="0" i="0" u="none" strike="noStrike" cap="none">
                          <a:solidFill>
                            <a:srgbClr val="000000"/>
                          </a:solidFill>
                          <a:effectLst/>
                          <a:latin typeface="Arial Narrow" panose="020B0606020202030204" pitchFamily="34" charset="0"/>
                          <a:ea typeface="+mn-ea"/>
                          <a:cs typeface="+mn-cs"/>
                          <a:sym typeface="Arial"/>
                        </a:rPr>
                        <a:t>2 509</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solidFill>
                      <a:schemeClr val="accent6">
                        <a:lumMod val="50000"/>
                        <a:alpha val="20000"/>
                      </a:schemeClr>
                    </a:solidFill>
                  </a:tcPr>
                </a:tc>
                <a:tc>
                  <a:txBody>
                    <a:bodyPr/>
                    <a:lstStyle/>
                    <a:p>
                      <a:pPr algn="ctr" fontAlgn="ctr"/>
                      <a:r>
                        <a:rPr lang="ru-KZ" sz="900" b="0" i="0" u="none" strike="noStrike" cap="none">
                          <a:solidFill>
                            <a:srgbClr val="000000"/>
                          </a:solidFill>
                          <a:effectLst/>
                          <a:latin typeface="Arial Narrow" panose="020B0606020202030204" pitchFamily="34" charset="0"/>
                          <a:ea typeface="+mn-ea"/>
                          <a:cs typeface="+mn-cs"/>
                          <a:sym typeface="Arial"/>
                        </a:rPr>
                        <a:t>5 373</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solidFill>
                      <a:schemeClr val="accent6">
                        <a:lumMod val="50000"/>
                        <a:alpha val="20000"/>
                      </a:schemeClr>
                    </a:solidFill>
                  </a:tcPr>
                </a:tc>
                <a:tc>
                  <a:txBody>
                    <a:bodyPr/>
                    <a:lstStyle/>
                    <a:p>
                      <a:pPr algn="ctr" fontAlgn="ctr"/>
                      <a:r>
                        <a:rPr lang="ru-KZ" sz="900" b="0" i="0" u="none" strike="noStrike" cap="none">
                          <a:solidFill>
                            <a:srgbClr val="000000"/>
                          </a:solidFill>
                          <a:effectLst/>
                          <a:latin typeface="Arial Narrow" panose="020B0606020202030204" pitchFamily="34" charset="0"/>
                          <a:ea typeface="+mn-ea"/>
                          <a:cs typeface="+mn-cs"/>
                          <a:sym typeface="Arial"/>
                        </a:rPr>
                        <a:t>8 375</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solidFill>
                      <a:schemeClr val="accent6">
                        <a:lumMod val="50000"/>
                        <a:alpha val="20000"/>
                      </a:schemeClr>
                    </a:solidFill>
                  </a:tcPr>
                </a:tc>
                <a:tc>
                  <a:txBody>
                    <a:bodyPr/>
                    <a:lstStyle/>
                    <a:p>
                      <a:pPr algn="ctr" fontAlgn="ctr"/>
                      <a:r>
                        <a:rPr lang="ru-KZ" sz="900" b="0" i="0" u="none" strike="noStrike" cap="none">
                          <a:solidFill>
                            <a:srgbClr val="000000"/>
                          </a:solidFill>
                          <a:effectLst/>
                          <a:latin typeface="Arial Narrow" panose="020B0606020202030204" pitchFamily="34" charset="0"/>
                          <a:ea typeface="+mn-ea"/>
                          <a:cs typeface="+mn-cs"/>
                          <a:sym typeface="Arial"/>
                        </a:rPr>
                        <a:t>4 071</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solidFill>
                      <a:schemeClr val="accent6">
                        <a:lumMod val="50000"/>
                        <a:alpha val="20000"/>
                      </a:schemeClr>
                    </a:solidFill>
                  </a:tcPr>
                </a:tc>
                <a:tc>
                  <a:txBody>
                    <a:bodyPr/>
                    <a:lstStyle/>
                    <a:p>
                      <a:pPr algn="ctr" fontAlgn="ctr"/>
                      <a:r>
                        <a:rPr lang="ru-KZ" sz="900" b="0" i="0" u="none" strike="noStrike" cap="none">
                          <a:solidFill>
                            <a:srgbClr val="000000"/>
                          </a:solidFill>
                          <a:effectLst/>
                          <a:latin typeface="Arial Narrow" panose="020B0606020202030204" pitchFamily="34" charset="0"/>
                          <a:ea typeface="+mn-ea"/>
                          <a:cs typeface="+mn-cs"/>
                          <a:sym typeface="Arial"/>
                        </a:rPr>
                        <a:t>2 195</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solidFill>
                      <a:schemeClr val="accent6">
                        <a:lumMod val="50000"/>
                        <a:alpha val="20000"/>
                      </a:schemeClr>
                    </a:solidFill>
                  </a:tcPr>
                </a:tc>
                <a:tc>
                  <a:txBody>
                    <a:bodyPr/>
                    <a:lstStyle/>
                    <a:p>
                      <a:pPr algn="ctr" fontAlgn="ctr"/>
                      <a:r>
                        <a:rPr lang="ru-KZ" sz="900" b="0" i="0" u="none" strike="noStrike" cap="none">
                          <a:solidFill>
                            <a:srgbClr val="000000"/>
                          </a:solidFill>
                          <a:effectLst/>
                          <a:latin typeface="Arial Narrow" panose="020B0606020202030204" pitchFamily="34" charset="0"/>
                          <a:ea typeface="+mn-ea"/>
                          <a:cs typeface="+mn-cs"/>
                          <a:sym typeface="Arial"/>
                        </a:rPr>
                        <a:t>13 313</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solidFill>
                      <a:schemeClr val="accent6">
                        <a:lumMod val="50000"/>
                        <a:alpha val="20000"/>
                      </a:schemeClr>
                    </a:solidFill>
                  </a:tcPr>
                </a:tc>
                <a:tc>
                  <a:txBody>
                    <a:bodyPr/>
                    <a:lstStyle/>
                    <a:p>
                      <a:pPr algn="ctr" fontAlgn="ctr"/>
                      <a:r>
                        <a:rPr lang="ru-KZ" sz="900" b="0" i="0" u="none" strike="noStrike" cap="none">
                          <a:solidFill>
                            <a:srgbClr val="000000"/>
                          </a:solidFill>
                          <a:effectLst/>
                          <a:latin typeface="Arial Narrow" panose="020B0606020202030204" pitchFamily="34" charset="0"/>
                          <a:ea typeface="+mn-ea"/>
                          <a:cs typeface="+mn-cs"/>
                          <a:sym typeface="Arial"/>
                        </a:rPr>
                        <a:t>15 971</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solidFill>
                      <a:schemeClr val="accent6">
                        <a:lumMod val="50000"/>
                        <a:alpha val="20000"/>
                      </a:schemeClr>
                    </a:solidFill>
                  </a:tcPr>
                </a:tc>
                <a:tc>
                  <a:txBody>
                    <a:bodyPr/>
                    <a:lstStyle/>
                    <a:p>
                      <a:pPr algn="ctr" fontAlgn="ctr"/>
                      <a:r>
                        <a:rPr lang="ru-KZ" sz="900" b="0" i="0" u="none" strike="noStrike" cap="none">
                          <a:solidFill>
                            <a:srgbClr val="000000"/>
                          </a:solidFill>
                          <a:effectLst/>
                          <a:latin typeface="Arial Narrow" panose="020B0606020202030204" pitchFamily="34" charset="0"/>
                          <a:ea typeface="+mn-ea"/>
                          <a:cs typeface="+mn-cs"/>
                          <a:sym typeface="Arial"/>
                        </a:rPr>
                        <a:t>4 013</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solidFill>
                      <a:schemeClr val="accent6">
                        <a:lumMod val="50000"/>
                        <a:alpha val="20000"/>
                      </a:schemeClr>
                    </a:solidFill>
                  </a:tcPr>
                </a:tc>
                <a:tc>
                  <a:txBody>
                    <a:bodyPr/>
                    <a:lstStyle/>
                    <a:p>
                      <a:pPr algn="ctr" fontAlgn="ctr"/>
                      <a:r>
                        <a:rPr lang="ru-KZ" sz="900" b="0" i="0" u="none" strike="noStrike" cap="none" dirty="0">
                          <a:solidFill>
                            <a:srgbClr val="000000"/>
                          </a:solidFill>
                          <a:effectLst/>
                          <a:latin typeface="Arial Narrow" panose="020B0606020202030204" pitchFamily="34" charset="0"/>
                          <a:ea typeface="+mn-ea"/>
                          <a:cs typeface="+mn-cs"/>
                          <a:sym typeface="Arial"/>
                        </a:rPr>
                        <a:t>3 836</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solidFill>
                      <a:schemeClr val="accent6">
                        <a:lumMod val="50000"/>
                        <a:alpha val="20000"/>
                      </a:schemeClr>
                    </a:solidFill>
                  </a:tcPr>
                </a:tc>
                <a:tc>
                  <a:txBody>
                    <a:bodyPr/>
                    <a:lstStyle/>
                    <a:p>
                      <a:pPr algn="ctr" fontAlgn="ctr"/>
                      <a:r>
                        <a:rPr lang="ru-KZ" sz="900" b="0" i="0" u="none" strike="noStrike" cap="none">
                          <a:solidFill>
                            <a:srgbClr val="000000"/>
                          </a:solidFill>
                          <a:effectLst/>
                          <a:latin typeface="Arial Narrow" panose="020B0606020202030204" pitchFamily="34" charset="0"/>
                          <a:ea typeface="+mn-ea"/>
                          <a:cs typeface="+mn-cs"/>
                          <a:sym typeface="Arial"/>
                        </a:rPr>
                        <a:t>12 815</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solidFill>
                      <a:schemeClr val="accent6">
                        <a:lumMod val="50000"/>
                        <a:alpha val="20000"/>
                      </a:schemeClr>
                    </a:solidFill>
                  </a:tcPr>
                </a:tc>
                <a:tc>
                  <a:txBody>
                    <a:bodyPr/>
                    <a:lstStyle/>
                    <a:p>
                      <a:pPr algn="ctr" fontAlgn="ctr"/>
                      <a:r>
                        <a:rPr lang="ru-KZ" sz="900" b="0" i="0" u="none" strike="noStrike" cap="none">
                          <a:solidFill>
                            <a:srgbClr val="000000"/>
                          </a:solidFill>
                          <a:effectLst/>
                          <a:latin typeface="Arial Narrow" panose="020B0606020202030204" pitchFamily="34" charset="0"/>
                          <a:ea typeface="+mn-ea"/>
                          <a:cs typeface="+mn-cs"/>
                          <a:sym typeface="Arial"/>
                        </a:rPr>
                        <a:t>5 414</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solidFill>
                      <a:schemeClr val="accent6">
                        <a:lumMod val="50000"/>
                        <a:alpha val="20000"/>
                      </a:schemeClr>
                    </a:solidFill>
                  </a:tcPr>
                </a:tc>
                <a:tc>
                  <a:txBody>
                    <a:bodyPr/>
                    <a:lstStyle/>
                    <a:p>
                      <a:pPr algn="ctr" fontAlgn="ctr"/>
                      <a:r>
                        <a:rPr lang="ru-KZ" sz="900" b="0" i="0" u="none" strike="noStrike" cap="none">
                          <a:solidFill>
                            <a:srgbClr val="000000"/>
                          </a:solidFill>
                          <a:effectLst/>
                          <a:latin typeface="Arial Narrow" panose="020B0606020202030204" pitchFamily="34" charset="0"/>
                          <a:ea typeface="+mn-ea"/>
                          <a:cs typeface="+mn-cs"/>
                          <a:sym typeface="Arial"/>
                        </a:rPr>
                        <a:t>3 850</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solidFill>
                      <a:schemeClr val="accent6">
                        <a:lumMod val="50000"/>
                        <a:alpha val="20000"/>
                      </a:schemeClr>
                    </a:solidFill>
                  </a:tcPr>
                </a:tc>
                <a:tc>
                  <a:txBody>
                    <a:bodyPr/>
                    <a:lstStyle/>
                    <a:p>
                      <a:pPr algn="ctr" fontAlgn="ctr"/>
                      <a:r>
                        <a:rPr lang="ru-KZ" sz="900" b="0" i="0" u="none" strike="noStrike" cap="none" dirty="0">
                          <a:solidFill>
                            <a:srgbClr val="000000"/>
                          </a:solidFill>
                          <a:effectLst/>
                          <a:latin typeface="Arial Narrow" panose="020B0606020202030204" pitchFamily="34" charset="0"/>
                          <a:ea typeface="+mn-ea"/>
                          <a:cs typeface="+mn-cs"/>
                          <a:sym typeface="Arial"/>
                        </a:rPr>
                        <a:t>1 945</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solidFill>
                      <a:schemeClr val="accent6">
                        <a:lumMod val="50000"/>
                        <a:alpha val="20000"/>
                      </a:schemeClr>
                    </a:solidFill>
                  </a:tcPr>
                </a:tc>
                <a:tc>
                  <a:txBody>
                    <a:bodyPr/>
                    <a:lstStyle/>
                    <a:p>
                      <a:pPr algn="ctr" fontAlgn="ctr"/>
                      <a:r>
                        <a:rPr lang="ru-KZ" sz="900" b="0" i="0" u="none" strike="noStrike" cap="none">
                          <a:solidFill>
                            <a:srgbClr val="000000"/>
                          </a:solidFill>
                          <a:effectLst/>
                          <a:latin typeface="Arial Narrow" panose="020B0606020202030204" pitchFamily="34" charset="0"/>
                          <a:ea typeface="+mn-ea"/>
                          <a:cs typeface="+mn-cs"/>
                          <a:sym typeface="Arial"/>
                        </a:rPr>
                        <a:t>14 585</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solidFill>
                      <a:schemeClr val="accent6">
                        <a:lumMod val="50000"/>
                        <a:alpha val="20000"/>
                      </a:schemeClr>
                    </a:solidFill>
                  </a:tcPr>
                </a:tc>
                <a:tc>
                  <a:txBody>
                    <a:bodyPr/>
                    <a:lstStyle/>
                    <a:p>
                      <a:pPr algn="ctr" fontAlgn="ctr"/>
                      <a:r>
                        <a:rPr lang="ru-KZ" sz="900" b="0" i="0" u="none" strike="noStrike" cap="none">
                          <a:solidFill>
                            <a:srgbClr val="000000"/>
                          </a:solidFill>
                          <a:effectLst/>
                          <a:latin typeface="Arial Narrow" panose="020B0606020202030204" pitchFamily="34" charset="0"/>
                          <a:ea typeface="+mn-ea"/>
                          <a:cs typeface="+mn-cs"/>
                          <a:sym typeface="Arial"/>
                        </a:rPr>
                        <a:t>17 866</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solidFill>
                      <a:schemeClr val="accent6">
                        <a:lumMod val="50000"/>
                        <a:alpha val="20000"/>
                      </a:schemeClr>
                    </a:solidFill>
                  </a:tcPr>
                </a:tc>
                <a:tc>
                  <a:txBody>
                    <a:bodyPr/>
                    <a:lstStyle/>
                    <a:p>
                      <a:pPr algn="ctr" fontAlgn="ctr"/>
                      <a:r>
                        <a:rPr lang="ru-KZ" sz="900" b="0" i="0" u="none" strike="noStrike" cap="none">
                          <a:solidFill>
                            <a:srgbClr val="000000"/>
                          </a:solidFill>
                          <a:effectLst/>
                          <a:latin typeface="Arial Narrow" panose="020B0606020202030204" pitchFamily="34" charset="0"/>
                          <a:ea typeface="+mn-ea"/>
                          <a:cs typeface="+mn-cs"/>
                          <a:sym typeface="Arial"/>
                        </a:rPr>
                        <a:t>13 209</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solidFill>
                      <a:schemeClr val="accent6">
                        <a:lumMod val="50000"/>
                        <a:alpha val="20000"/>
                      </a:schemeClr>
                    </a:solidFill>
                  </a:tcPr>
                </a:tc>
                <a:tc>
                  <a:txBody>
                    <a:bodyPr/>
                    <a:lstStyle/>
                    <a:p>
                      <a:pPr algn="ctr" fontAlgn="ctr"/>
                      <a:r>
                        <a:rPr lang="ru-KZ" sz="900" b="0" i="0" u="none" strike="noStrike" cap="none">
                          <a:solidFill>
                            <a:srgbClr val="000000"/>
                          </a:solidFill>
                          <a:effectLst/>
                          <a:latin typeface="Arial Narrow" panose="020B0606020202030204" pitchFamily="34" charset="0"/>
                          <a:ea typeface="+mn-ea"/>
                          <a:cs typeface="+mn-cs"/>
                          <a:sym typeface="Arial"/>
                        </a:rPr>
                        <a:t>5 623</a:t>
                      </a:r>
                    </a:p>
                  </a:txBody>
                  <a:tcPr marL="9525" marR="9525" marT="9525" marB="0" anchor="ctr">
                    <a:lnL w="6350" cap="flat" cmpd="sng" algn="ctr">
                      <a:solidFill>
                        <a:schemeClr val="tx1"/>
                      </a:solidFill>
                      <a:prstDash val="sysDot"/>
                      <a:round/>
                      <a:headEnd type="none" w="med" len="med"/>
                      <a:tailEnd type="none" w="med" len="med"/>
                    </a:lnL>
                    <a:lnR w="76200" cap="flat" cmpd="sng" algn="ctr">
                      <a:noFill/>
                      <a:prstDash val="solid"/>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solidFill>
                      <a:schemeClr val="accent6">
                        <a:lumMod val="50000"/>
                        <a:alpha val="20000"/>
                      </a:schemeClr>
                    </a:solidFill>
                  </a:tcPr>
                </a:tc>
                <a:extLst>
                  <a:ext uri="{0D108BD9-81ED-4DB2-BD59-A6C34878D82A}">
                    <a16:rowId xmlns:a16="http://schemas.microsoft.com/office/drawing/2014/main" val="3033135677"/>
                  </a:ext>
                </a:extLst>
              </a:tr>
              <a:tr h="288000">
                <a:tc>
                  <a:txBody>
                    <a:bodyPr/>
                    <a:lstStyle/>
                    <a:p>
                      <a:pPr marL="72000" algn="l" fontAlgn="b"/>
                      <a:r>
                        <a:rPr lang="ru-RU" sz="700" b="0" i="0" u="none" strike="noStrike" cap="none" dirty="0">
                          <a:solidFill>
                            <a:srgbClr val="000000"/>
                          </a:solidFill>
                          <a:effectLst/>
                          <a:latin typeface="Arial" panose="020B0604020202020204" pitchFamily="34" charset="0"/>
                          <a:ea typeface="Calibri" panose="020F0502020204030204" pitchFamily="34" charset="0"/>
                          <a:cs typeface="Arial" panose="020B0604020202020204" pitchFamily="34" charset="0"/>
                          <a:sym typeface="Arial"/>
                        </a:rPr>
                        <a:t>ӨНДІРІСТІК ЖАБДЫҚ ОПЕРАТОРЛАРЫ, ҚҰРАСТЫРУШЫЛАРЫ ЖӘНЕ ЖҮРГІЗУШІЛЕРІ</a:t>
                      </a:r>
                    </a:p>
                  </a:txBody>
                  <a:tcPr marL="9525" marR="9525" marT="9525" marB="0" anchor="ctr">
                    <a:lnL w="76200" cap="flat" cmpd="sng" algn="ctr">
                      <a:noFill/>
                      <a:prstDash val="solid"/>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noFill/>
                  </a:tcPr>
                </a:tc>
                <a:tc>
                  <a:txBody>
                    <a:bodyPr/>
                    <a:lstStyle/>
                    <a:p>
                      <a:pPr algn="ctr" fontAlgn="ctr"/>
                      <a:r>
                        <a:rPr lang="ru-KZ" sz="900" b="0" i="0" u="none" strike="noStrike" cap="none">
                          <a:solidFill>
                            <a:srgbClr val="000000"/>
                          </a:solidFill>
                          <a:effectLst/>
                          <a:latin typeface="Arial Narrow" panose="020B0606020202030204" pitchFamily="34" charset="0"/>
                          <a:ea typeface="+mn-ea"/>
                          <a:cs typeface="+mn-cs"/>
                          <a:sym typeface="Arial"/>
                        </a:rPr>
                        <a:t>2 057</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ru-KZ" sz="900" b="0" i="0" u="none" strike="noStrike" cap="none">
                          <a:solidFill>
                            <a:srgbClr val="000000"/>
                          </a:solidFill>
                          <a:effectLst/>
                          <a:latin typeface="Arial Narrow" panose="020B0606020202030204" pitchFamily="34" charset="0"/>
                          <a:ea typeface="+mn-ea"/>
                          <a:cs typeface="+mn-cs"/>
                          <a:sym typeface="Arial"/>
                        </a:rPr>
                        <a:t>5 279</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ru-KZ" sz="900" b="0" i="0" u="none" strike="noStrike" cap="none">
                          <a:solidFill>
                            <a:srgbClr val="000000"/>
                          </a:solidFill>
                          <a:effectLst/>
                          <a:latin typeface="Arial Narrow" panose="020B0606020202030204" pitchFamily="34" charset="0"/>
                          <a:ea typeface="+mn-ea"/>
                          <a:cs typeface="+mn-cs"/>
                          <a:sym typeface="Arial"/>
                        </a:rPr>
                        <a:t>6 604</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ru-KZ" sz="900" b="0" i="0" u="none" strike="noStrike" cap="none">
                          <a:solidFill>
                            <a:srgbClr val="000000"/>
                          </a:solidFill>
                          <a:effectLst/>
                          <a:latin typeface="Arial Narrow" panose="020B0606020202030204" pitchFamily="34" charset="0"/>
                          <a:ea typeface="+mn-ea"/>
                          <a:cs typeface="+mn-cs"/>
                          <a:sym typeface="Arial"/>
                        </a:rPr>
                        <a:t>2 183</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ru-KZ" sz="900" b="0" i="0" u="none" strike="noStrike" cap="none">
                          <a:solidFill>
                            <a:srgbClr val="000000"/>
                          </a:solidFill>
                          <a:effectLst/>
                          <a:latin typeface="Arial Narrow" panose="020B0606020202030204" pitchFamily="34" charset="0"/>
                          <a:ea typeface="+mn-ea"/>
                          <a:cs typeface="+mn-cs"/>
                          <a:sym typeface="Arial"/>
                        </a:rPr>
                        <a:t>3 354</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ru-KZ" sz="900" b="0" i="0" u="none" strike="noStrike" cap="none">
                          <a:solidFill>
                            <a:srgbClr val="000000"/>
                          </a:solidFill>
                          <a:effectLst/>
                          <a:latin typeface="Arial Narrow" panose="020B0606020202030204" pitchFamily="34" charset="0"/>
                          <a:ea typeface="+mn-ea"/>
                          <a:cs typeface="+mn-cs"/>
                          <a:sym typeface="Arial"/>
                        </a:rPr>
                        <a:t>5 054</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ru-KZ" sz="900" b="0" i="0" u="none" strike="noStrike" cap="none">
                          <a:solidFill>
                            <a:srgbClr val="000000"/>
                          </a:solidFill>
                          <a:effectLst/>
                          <a:latin typeface="Arial Narrow" panose="020B0606020202030204" pitchFamily="34" charset="0"/>
                          <a:ea typeface="+mn-ea"/>
                          <a:cs typeface="+mn-cs"/>
                          <a:sym typeface="Arial"/>
                        </a:rPr>
                        <a:t>3 461</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ru-KZ" sz="900" b="0" i="0" u="none" strike="noStrike" cap="none">
                          <a:solidFill>
                            <a:srgbClr val="000000"/>
                          </a:solidFill>
                          <a:effectLst/>
                          <a:latin typeface="Arial Narrow" panose="020B0606020202030204" pitchFamily="34" charset="0"/>
                          <a:ea typeface="+mn-ea"/>
                          <a:cs typeface="+mn-cs"/>
                          <a:sym typeface="Arial"/>
                        </a:rPr>
                        <a:t>1 823</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ru-KZ" sz="900" b="0" i="0" u="none" strike="noStrike" cap="none">
                          <a:solidFill>
                            <a:srgbClr val="000000"/>
                          </a:solidFill>
                          <a:effectLst/>
                          <a:latin typeface="Arial Narrow" panose="020B0606020202030204" pitchFamily="34" charset="0"/>
                          <a:ea typeface="+mn-ea"/>
                          <a:cs typeface="+mn-cs"/>
                          <a:sym typeface="Arial"/>
                        </a:rPr>
                        <a:t>11 152</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ru-KZ" sz="900" b="0" i="0" u="none" strike="noStrike" cap="none">
                          <a:solidFill>
                            <a:srgbClr val="000000"/>
                          </a:solidFill>
                          <a:effectLst/>
                          <a:latin typeface="Arial Narrow" panose="020B0606020202030204" pitchFamily="34" charset="0"/>
                          <a:ea typeface="+mn-ea"/>
                          <a:cs typeface="+mn-cs"/>
                          <a:sym typeface="Arial"/>
                        </a:rPr>
                        <a:t>13 706</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ru-KZ" sz="900" b="0" i="0" u="none" strike="noStrike" cap="none">
                          <a:solidFill>
                            <a:srgbClr val="000000"/>
                          </a:solidFill>
                          <a:effectLst/>
                          <a:latin typeface="Arial Narrow" panose="020B0606020202030204" pitchFamily="34" charset="0"/>
                          <a:ea typeface="+mn-ea"/>
                          <a:cs typeface="+mn-cs"/>
                          <a:sym typeface="Arial"/>
                        </a:rPr>
                        <a:t>3 187</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ru-KZ" sz="900" b="0" i="0" u="none" strike="noStrike" cap="none">
                          <a:solidFill>
                            <a:srgbClr val="000000"/>
                          </a:solidFill>
                          <a:effectLst/>
                          <a:latin typeface="Arial Narrow" panose="020B0606020202030204" pitchFamily="34" charset="0"/>
                          <a:ea typeface="+mn-ea"/>
                          <a:cs typeface="+mn-cs"/>
                          <a:sym typeface="Arial"/>
                        </a:rPr>
                        <a:t>2 610</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ru-KZ" sz="900" b="0" i="0" u="none" strike="noStrike" cap="none">
                          <a:solidFill>
                            <a:srgbClr val="000000"/>
                          </a:solidFill>
                          <a:effectLst/>
                          <a:latin typeface="Arial Narrow" panose="020B0606020202030204" pitchFamily="34" charset="0"/>
                          <a:ea typeface="+mn-ea"/>
                          <a:cs typeface="+mn-cs"/>
                          <a:sym typeface="Arial"/>
                        </a:rPr>
                        <a:t>10 016</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ru-KZ" sz="900" b="0" i="0" u="none" strike="noStrike" cap="none">
                          <a:solidFill>
                            <a:srgbClr val="000000"/>
                          </a:solidFill>
                          <a:effectLst/>
                          <a:latin typeface="Arial Narrow" panose="020B0606020202030204" pitchFamily="34" charset="0"/>
                          <a:ea typeface="+mn-ea"/>
                          <a:cs typeface="+mn-cs"/>
                          <a:sym typeface="Arial"/>
                        </a:rPr>
                        <a:t>4 713</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ru-KZ" sz="900" b="0" i="0" u="none" strike="noStrike" cap="none" dirty="0">
                          <a:solidFill>
                            <a:srgbClr val="000000"/>
                          </a:solidFill>
                          <a:effectLst/>
                          <a:latin typeface="Arial Narrow" panose="020B0606020202030204" pitchFamily="34" charset="0"/>
                          <a:ea typeface="+mn-ea"/>
                          <a:cs typeface="+mn-cs"/>
                          <a:sym typeface="Arial"/>
                        </a:rPr>
                        <a:t>2 193</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ru-KZ" sz="900" b="0" i="0" u="none" strike="noStrike" cap="none">
                          <a:solidFill>
                            <a:srgbClr val="000000"/>
                          </a:solidFill>
                          <a:effectLst/>
                          <a:latin typeface="Arial Narrow" panose="020B0606020202030204" pitchFamily="34" charset="0"/>
                          <a:ea typeface="+mn-ea"/>
                          <a:cs typeface="+mn-cs"/>
                          <a:sym typeface="Arial"/>
                        </a:rPr>
                        <a:t>1 989</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ru-KZ" sz="900" b="0" i="0" u="none" strike="noStrike" cap="none" dirty="0">
                          <a:solidFill>
                            <a:srgbClr val="000000"/>
                          </a:solidFill>
                          <a:effectLst/>
                          <a:latin typeface="Arial Narrow" panose="020B0606020202030204" pitchFamily="34" charset="0"/>
                          <a:ea typeface="+mn-ea"/>
                          <a:cs typeface="+mn-cs"/>
                          <a:sym typeface="Arial"/>
                        </a:rPr>
                        <a:t>6 848</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ru-KZ" sz="900" b="0" i="0" u="none" strike="noStrike" cap="none" dirty="0">
                          <a:solidFill>
                            <a:srgbClr val="000000"/>
                          </a:solidFill>
                          <a:effectLst/>
                          <a:latin typeface="Arial Narrow" panose="020B0606020202030204" pitchFamily="34" charset="0"/>
                          <a:ea typeface="+mn-ea"/>
                          <a:cs typeface="+mn-cs"/>
                          <a:sym typeface="Arial"/>
                        </a:rPr>
                        <a:t>6 345</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ru-KZ" sz="900" b="0" i="0" u="none" strike="noStrike" cap="none" dirty="0">
                          <a:solidFill>
                            <a:srgbClr val="000000"/>
                          </a:solidFill>
                          <a:effectLst/>
                          <a:latin typeface="Arial Narrow" panose="020B0606020202030204" pitchFamily="34" charset="0"/>
                          <a:ea typeface="+mn-ea"/>
                          <a:cs typeface="+mn-cs"/>
                          <a:sym typeface="Arial"/>
                        </a:rPr>
                        <a:t>9 176</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ru-KZ" sz="900" b="0" i="0" u="none" strike="noStrike" cap="none">
                          <a:solidFill>
                            <a:srgbClr val="000000"/>
                          </a:solidFill>
                          <a:effectLst/>
                          <a:latin typeface="Arial Narrow" panose="020B0606020202030204" pitchFamily="34" charset="0"/>
                          <a:ea typeface="+mn-ea"/>
                          <a:cs typeface="+mn-cs"/>
                          <a:sym typeface="Arial"/>
                        </a:rPr>
                        <a:t>2 266</a:t>
                      </a:r>
                    </a:p>
                  </a:txBody>
                  <a:tcPr marL="9525" marR="9525" marT="9525" marB="0" anchor="ctr">
                    <a:lnL w="6350" cap="flat" cmpd="sng" algn="ctr">
                      <a:solidFill>
                        <a:schemeClr val="tx1"/>
                      </a:solidFill>
                      <a:prstDash val="sysDot"/>
                      <a:round/>
                      <a:headEnd type="none" w="med" len="med"/>
                      <a:tailEnd type="none" w="med" len="med"/>
                    </a:lnL>
                    <a:lnR w="76200" cap="flat" cmpd="sng" algn="ctr">
                      <a:noFill/>
                      <a:prstDash val="solid"/>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877348172"/>
                  </a:ext>
                </a:extLst>
              </a:tr>
              <a:tr h="288000">
                <a:tc>
                  <a:txBody>
                    <a:bodyPr/>
                    <a:lstStyle/>
                    <a:p>
                      <a:pPr marL="72000" algn="l" fontAlgn="b"/>
                      <a:r>
                        <a:rPr lang="ru-RU" sz="700" b="0" i="0" u="none" strike="noStrike" cap="none" dirty="0">
                          <a:solidFill>
                            <a:srgbClr val="000000"/>
                          </a:solidFill>
                          <a:effectLst/>
                          <a:latin typeface="Arial" panose="020B0604020202020204" pitchFamily="34" charset="0"/>
                          <a:ea typeface="Calibri" panose="020F0502020204030204" pitchFamily="34" charset="0"/>
                          <a:cs typeface="Arial" panose="020B0604020202020204" pitchFamily="34" charset="0"/>
                          <a:sym typeface="Arial"/>
                        </a:rPr>
                        <a:t>БІЛІКТІЛІГІ ЖОҚ ЖҰМЫСШЫЛАР</a:t>
                      </a:r>
                    </a:p>
                  </a:txBody>
                  <a:tcPr marL="9525" marR="9525" marT="9525" marB="0" anchor="ctr">
                    <a:lnL w="76200" cap="flat" cmpd="sng" algn="ctr">
                      <a:noFill/>
                      <a:prstDash val="solid"/>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solidFill>
                      <a:schemeClr val="accent6">
                        <a:lumMod val="50000"/>
                        <a:alpha val="20000"/>
                      </a:schemeClr>
                    </a:solidFill>
                  </a:tcPr>
                </a:tc>
                <a:tc>
                  <a:txBody>
                    <a:bodyPr/>
                    <a:lstStyle/>
                    <a:p>
                      <a:pPr algn="ctr" fontAlgn="ctr"/>
                      <a:r>
                        <a:rPr lang="ru-KZ" sz="900" b="0" i="0" u="none" strike="noStrike" cap="none">
                          <a:solidFill>
                            <a:srgbClr val="000000"/>
                          </a:solidFill>
                          <a:effectLst/>
                          <a:latin typeface="Arial Narrow" panose="020B0606020202030204" pitchFamily="34" charset="0"/>
                          <a:ea typeface="+mn-ea"/>
                          <a:cs typeface="+mn-cs"/>
                          <a:sym typeface="Arial"/>
                        </a:rPr>
                        <a:t>5 110</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solidFill>
                      <a:schemeClr val="accent6">
                        <a:lumMod val="50000"/>
                        <a:alpha val="20000"/>
                      </a:schemeClr>
                    </a:solidFill>
                  </a:tcPr>
                </a:tc>
                <a:tc>
                  <a:txBody>
                    <a:bodyPr/>
                    <a:lstStyle/>
                    <a:p>
                      <a:pPr algn="ctr" fontAlgn="ctr"/>
                      <a:r>
                        <a:rPr lang="ru-KZ" sz="900" b="0" i="0" u="none" strike="noStrike" cap="none">
                          <a:solidFill>
                            <a:srgbClr val="000000"/>
                          </a:solidFill>
                          <a:effectLst/>
                          <a:latin typeface="Arial Narrow" panose="020B0606020202030204" pitchFamily="34" charset="0"/>
                          <a:ea typeface="+mn-ea"/>
                          <a:cs typeface="+mn-cs"/>
                          <a:sym typeface="Arial"/>
                        </a:rPr>
                        <a:t>5 692</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solidFill>
                      <a:schemeClr val="accent6">
                        <a:lumMod val="50000"/>
                        <a:alpha val="20000"/>
                      </a:schemeClr>
                    </a:solidFill>
                  </a:tcPr>
                </a:tc>
                <a:tc>
                  <a:txBody>
                    <a:bodyPr/>
                    <a:lstStyle/>
                    <a:p>
                      <a:pPr algn="ctr" fontAlgn="ctr"/>
                      <a:r>
                        <a:rPr lang="ru-KZ" sz="900" b="0" i="0" u="none" strike="noStrike" cap="none">
                          <a:solidFill>
                            <a:srgbClr val="000000"/>
                          </a:solidFill>
                          <a:effectLst/>
                          <a:latin typeface="Arial Narrow" panose="020B0606020202030204" pitchFamily="34" charset="0"/>
                          <a:ea typeface="+mn-ea"/>
                          <a:cs typeface="+mn-cs"/>
                          <a:sym typeface="Arial"/>
                        </a:rPr>
                        <a:t>23 661</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solidFill>
                      <a:schemeClr val="accent6">
                        <a:lumMod val="50000"/>
                        <a:alpha val="20000"/>
                      </a:schemeClr>
                    </a:solidFill>
                  </a:tcPr>
                </a:tc>
                <a:tc>
                  <a:txBody>
                    <a:bodyPr/>
                    <a:lstStyle/>
                    <a:p>
                      <a:pPr algn="ctr" fontAlgn="ctr"/>
                      <a:r>
                        <a:rPr lang="ru-KZ" sz="900" b="0" i="0" u="none" strike="noStrike" cap="none">
                          <a:solidFill>
                            <a:srgbClr val="000000"/>
                          </a:solidFill>
                          <a:effectLst/>
                          <a:latin typeface="Arial Narrow" panose="020B0606020202030204" pitchFamily="34" charset="0"/>
                          <a:ea typeface="+mn-ea"/>
                          <a:cs typeface="+mn-cs"/>
                          <a:sym typeface="Arial"/>
                        </a:rPr>
                        <a:t>10 191</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solidFill>
                      <a:schemeClr val="accent6">
                        <a:lumMod val="50000"/>
                        <a:alpha val="20000"/>
                      </a:schemeClr>
                    </a:solidFill>
                  </a:tcPr>
                </a:tc>
                <a:tc>
                  <a:txBody>
                    <a:bodyPr/>
                    <a:lstStyle/>
                    <a:p>
                      <a:pPr algn="ctr" fontAlgn="ctr"/>
                      <a:r>
                        <a:rPr lang="ru-KZ" sz="900" b="0" i="0" u="none" strike="noStrike" cap="none">
                          <a:solidFill>
                            <a:srgbClr val="000000"/>
                          </a:solidFill>
                          <a:effectLst/>
                          <a:latin typeface="Arial Narrow" panose="020B0606020202030204" pitchFamily="34" charset="0"/>
                          <a:ea typeface="+mn-ea"/>
                          <a:cs typeface="+mn-cs"/>
                          <a:sym typeface="Arial"/>
                        </a:rPr>
                        <a:t>5 989</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solidFill>
                      <a:schemeClr val="accent6">
                        <a:lumMod val="50000"/>
                        <a:alpha val="20000"/>
                      </a:schemeClr>
                    </a:solidFill>
                  </a:tcPr>
                </a:tc>
                <a:tc>
                  <a:txBody>
                    <a:bodyPr/>
                    <a:lstStyle/>
                    <a:p>
                      <a:pPr algn="ctr" fontAlgn="ctr"/>
                      <a:r>
                        <a:rPr lang="ru-KZ" sz="900" b="0" i="0" u="none" strike="noStrike" cap="none">
                          <a:solidFill>
                            <a:srgbClr val="000000"/>
                          </a:solidFill>
                          <a:effectLst/>
                          <a:latin typeface="Arial Narrow" panose="020B0606020202030204" pitchFamily="34" charset="0"/>
                          <a:ea typeface="+mn-ea"/>
                          <a:cs typeface="+mn-cs"/>
                          <a:sym typeface="Arial"/>
                        </a:rPr>
                        <a:t>11 466</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solidFill>
                      <a:schemeClr val="accent6">
                        <a:lumMod val="50000"/>
                        <a:alpha val="20000"/>
                      </a:schemeClr>
                    </a:solidFill>
                  </a:tcPr>
                </a:tc>
                <a:tc>
                  <a:txBody>
                    <a:bodyPr/>
                    <a:lstStyle/>
                    <a:p>
                      <a:pPr algn="ctr" fontAlgn="ctr"/>
                      <a:r>
                        <a:rPr lang="ru-KZ" sz="900" b="0" i="0" u="none" strike="noStrike" cap="none">
                          <a:solidFill>
                            <a:srgbClr val="000000"/>
                          </a:solidFill>
                          <a:effectLst/>
                          <a:latin typeface="Arial Narrow" panose="020B0606020202030204" pitchFamily="34" charset="0"/>
                          <a:ea typeface="+mn-ea"/>
                          <a:cs typeface="+mn-cs"/>
                          <a:sym typeface="Arial"/>
                        </a:rPr>
                        <a:t>28 266</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solidFill>
                      <a:schemeClr val="accent6">
                        <a:lumMod val="50000"/>
                        <a:alpha val="20000"/>
                      </a:schemeClr>
                    </a:solidFill>
                  </a:tcPr>
                </a:tc>
                <a:tc>
                  <a:txBody>
                    <a:bodyPr/>
                    <a:lstStyle/>
                    <a:p>
                      <a:pPr algn="ctr" fontAlgn="ctr"/>
                      <a:r>
                        <a:rPr lang="ru-KZ" sz="900" b="0" i="0" u="none" strike="noStrike" cap="none">
                          <a:solidFill>
                            <a:srgbClr val="000000"/>
                          </a:solidFill>
                          <a:effectLst/>
                          <a:latin typeface="Arial Narrow" panose="020B0606020202030204" pitchFamily="34" charset="0"/>
                          <a:ea typeface="+mn-ea"/>
                          <a:cs typeface="+mn-cs"/>
                          <a:sym typeface="Arial"/>
                        </a:rPr>
                        <a:t>7 403</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solidFill>
                      <a:schemeClr val="accent6">
                        <a:lumMod val="50000"/>
                        <a:alpha val="20000"/>
                      </a:schemeClr>
                    </a:solidFill>
                  </a:tcPr>
                </a:tc>
                <a:tc>
                  <a:txBody>
                    <a:bodyPr/>
                    <a:lstStyle/>
                    <a:p>
                      <a:pPr algn="ctr" fontAlgn="ctr"/>
                      <a:r>
                        <a:rPr lang="ru-KZ" sz="900" b="0" i="0" u="none" strike="noStrike" cap="none">
                          <a:solidFill>
                            <a:srgbClr val="000000"/>
                          </a:solidFill>
                          <a:effectLst/>
                          <a:latin typeface="Arial Narrow" panose="020B0606020202030204" pitchFamily="34" charset="0"/>
                          <a:ea typeface="+mn-ea"/>
                          <a:cs typeface="+mn-cs"/>
                          <a:sym typeface="Arial"/>
                        </a:rPr>
                        <a:t>18 937</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solidFill>
                      <a:schemeClr val="accent6">
                        <a:lumMod val="50000"/>
                        <a:alpha val="20000"/>
                      </a:schemeClr>
                    </a:solidFill>
                  </a:tcPr>
                </a:tc>
                <a:tc>
                  <a:txBody>
                    <a:bodyPr/>
                    <a:lstStyle/>
                    <a:p>
                      <a:pPr algn="ctr" fontAlgn="ctr"/>
                      <a:r>
                        <a:rPr lang="ru-KZ" sz="900" b="0" i="0" u="none" strike="noStrike" cap="none">
                          <a:solidFill>
                            <a:srgbClr val="000000"/>
                          </a:solidFill>
                          <a:effectLst/>
                          <a:latin typeface="Arial Narrow" panose="020B0606020202030204" pitchFamily="34" charset="0"/>
                          <a:ea typeface="+mn-ea"/>
                          <a:cs typeface="+mn-cs"/>
                          <a:sym typeface="Arial"/>
                        </a:rPr>
                        <a:t>20 353</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solidFill>
                      <a:schemeClr val="accent6">
                        <a:lumMod val="50000"/>
                        <a:alpha val="20000"/>
                      </a:schemeClr>
                    </a:solidFill>
                  </a:tcPr>
                </a:tc>
                <a:tc>
                  <a:txBody>
                    <a:bodyPr/>
                    <a:lstStyle/>
                    <a:p>
                      <a:pPr algn="ctr" fontAlgn="ctr"/>
                      <a:r>
                        <a:rPr lang="ru-KZ" sz="900" b="0" i="0" u="none" strike="noStrike" cap="none">
                          <a:solidFill>
                            <a:srgbClr val="000000"/>
                          </a:solidFill>
                          <a:effectLst/>
                          <a:latin typeface="Arial Narrow" panose="020B0606020202030204" pitchFamily="34" charset="0"/>
                          <a:ea typeface="+mn-ea"/>
                          <a:cs typeface="+mn-cs"/>
                          <a:sym typeface="Arial"/>
                        </a:rPr>
                        <a:t>13 995</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solidFill>
                      <a:schemeClr val="accent6">
                        <a:lumMod val="50000"/>
                        <a:alpha val="20000"/>
                      </a:schemeClr>
                    </a:solidFill>
                  </a:tcPr>
                </a:tc>
                <a:tc>
                  <a:txBody>
                    <a:bodyPr/>
                    <a:lstStyle/>
                    <a:p>
                      <a:pPr algn="ctr" fontAlgn="ctr"/>
                      <a:r>
                        <a:rPr lang="ru-KZ" sz="900" b="0" i="0" u="none" strike="noStrike" cap="none">
                          <a:solidFill>
                            <a:srgbClr val="000000"/>
                          </a:solidFill>
                          <a:effectLst/>
                          <a:latin typeface="Arial Narrow" panose="020B0606020202030204" pitchFamily="34" charset="0"/>
                          <a:ea typeface="+mn-ea"/>
                          <a:cs typeface="+mn-cs"/>
                          <a:sym typeface="Arial"/>
                        </a:rPr>
                        <a:t>7 858</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solidFill>
                      <a:schemeClr val="accent6">
                        <a:lumMod val="50000"/>
                        <a:alpha val="20000"/>
                      </a:schemeClr>
                    </a:solidFill>
                  </a:tcPr>
                </a:tc>
                <a:tc>
                  <a:txBody>
                    <a:bodyPr/>
                    <a:lstStyle/>
                    <a:p>
                      <a:pPr algn="ctr" fontAlgn="ctr"/>
                      <a:r>
                        <a:rPr lang="ru-KZ" sz="900" b="0" i="0" u="none" strike="noStrike" cap="none">
                          <a:solidFill>
                            <a:srgbClr val="000000"/>
                          </a:solidFill>
                          <a:effectLst/>
                          <a:latin typeface="Arial Narrow" panose="020B0606020202030204" pitchFamily="34" charset="0"/>
                          <a:ea typeface="+mn-ea"/>
                          <a:cs typeface="+mn-cs"/>
                          <a:sym typeface="Arial"/>
                        </a:rPr>
                        <a:t>13 342</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solidFill>
                      <a:schemeClr val="accent6">
                        <a:lumMod val="50000"/>
                        <a:alpha val="20000"/>
                      </a:schemeClr>
                    </a:solidFill>
                  </a:tcPr>
                </a:tc>
                <a:tc>
                  <a:txBody>
                    <a:bodyPr/>
                    <a:lstStyle/>
                    <a:p>
                      <a:pPr algn="ctr" fontAlgn="ctr"/>
                      <a:r>
                        <a:rPr lang="ru-KZ" sz="900" b="0" i="0" u="none" strike="noStrike" cap="none">
                          <a:solidFill>
                            <a:srgbClr val="000000"/>
                          </a:solidFill>
                          <a:effectLst/>
                          <a:latin typeface="Arial Narrow" panose="020B0606020202030204" pitchFamily="34" charset="0"/>
                          <a:ea typeface="+mn-ea"/>
                          <a:cs typeface="+mn-cs"/>
                          <a:sym typeface="Arial"/>
                        </a:rPr>
                        <a:t>8 513</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solidFill>
                      <a:schemeClr val="accent6">
                        <a:lumMod val="50000"/>
                        <a:alpha val="20000"/>
                      </a:schemeClr>
                    </a:solidFill>
                  </a:tcPr>
                </a:tc>
                <a:tc>
                  <a:txBody>
                    <a:bodyPr/>
                    <a:lstStyle/>
                    <a:p>
                      <a:pPr algn="ctr" fontAlgn="ctr"/>
                      <a:r>
                        <a:rPr lang="ru-KZ" sz="900" b="0" i="0" u="none" strike="noStrike" cap="none">
                          <a:solidFill>
                            <a:srgbClr val="000000"/>
                          </a:solidFill>
                          <a:effectLst/>
                          <a:latin typeface="Arial Narrow" panose="020B0606020202030204" pitchFamily="34" charset="0"/>
                          <a:ea typeface="+mn-ea"/>
                          <a:cs typeface="+mn-cs"/>
                          <a:sym typeface="Arial"/>
                        </a:rPr>
                        <a:t>27 320</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solidFill>
                      <a:schemeClr val="accent6">
                        <a:lumMod val="50000"/>
                        <a:alpha val="20000"/>
                      </a:schemeClr>
                    </a:solidFill>
                  </a:tcPr>
                </a:tc>
                <a:tc>
                  <a:txBody>
                    <a:bodyPr/>
                    <a:lstStyle/>
                    <a:p>
                      <a:pPr algn="ctr" fontAlgn="ctr"/>
                      <a:r>
                        <a:rPr lang="ru-KZ" sz="900" b="0" i="0" u="none" strike="noStrike" cap="none">
                          <a:solidFill>
                            <a:srgbClr val="000000"/>
                          </a:solidFill>
                          <a:effectLst/>
                          <a:latin typeface="Arial Narrow" panose="020B0606020202030204" pitchFamily="34" charset="0"/>
                          <a:ea typeface="+mn-ea"/>
                          <a:cs typeface="+mn-cs"/>
                          <a:sym typeface="Arial"/>
                        </a:rPr>
                        <a:t>3 840</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solidFill>
                      <a:schemeClr val="accent6">
                        <a:lumMod val="50000"/>
                        <a:alpha val="20000"/>
                      </a:schemeClr>
                    </a:solidFill>
                  </a:tcPr>
                </a:tc>
                <a:tc>
                  <a:txBody>
                    <a:bodyPr/>
                    <a:lstStyle/>
                    <a:p>
                      <a:pPr algn="ctr" fontAlgn="ctr"/>
                      <a:r>
                        <a:rPr lang="ru-KZ" sz="900" b="0" i="0" u="none" strike="noStrike" cap="none" dirty="0">
                          <a:solidFill>
                            <a:srgbClr val="000000"/>
                          </a:solidFill>
                          <a:effectLst/>
                          <a:latin typeface="Arial Narrow" panose="020B0606020202030204" pitchFamily="34" charset="0"/>
                          <a:ea typeface="+mn-ea"/>
                          <a:cs typeface="+mn-cs"/>
                          <a:sym typeface="Arial"/>
                        </a:rPr>
                        <a:t>9 703</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solidFill>
                      <a:schemeClr val="accent6">
                        <a:lumMod val="50000"/>
                        <a:alpha val="20000"/>
                      </a:schemeClr>
                    </a:solidFill>
                  </a:tcPr>
                </a:tc>
                <a:tc>
                  <a:txBody>
                    <a:bodyPr/>
                    <a:lstStyle/>
                    <a:p>
                      <a:pPr algn="ctr" fontAlgn="ctr"/>
                      <a:r>
                        <a:rPr lang="ru-KZ" sz="900" b="0" i="0" u="none" strike="noStrike" cap="none" dirty="0">
                          <a:solidFill>
                            <a:srgbClr val="000000"/>
                          </a:solidFill>
                          <a:effectLst/>
                          <a:latin typeface="Arial Narrow" panose="020B0606020202030204" pitchFamily="34" charset="0"/>
                          <a:ea typeface="+mn-ea"/>
                          <a:cs typeface="+mn-cs"/>
                          <a:sym typeface="Arial"/>
                        </a:rPr>
                        <a:t>19 564</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solidFill>
                      <a:schemeClr val="accent6">
                        <a:lumMod val="50000"/>
                        <a:alpha val="20000"/>
                      </a:schemeClr>
                    </a:solidFill>
                  </a:tcPr>
                </a:tc>
                <a:tc>
                  <a:txBody>
                    <a:bodyPr/>
                    <a:lstStyle/>
                    <a:p>
                      <a:pPr algn="ctr" fontAlgn="ctr"/>
                      <a:r>
                        <a:rPr lang="ru-KZ" sz="900" b="0" i="0" u="none" strike="noStrike" cap="none" dirty="0">
                          <a:solidFill>
                            <a:srgbClr val="000000"/>
                          </a:solidFill>
                          <a:effectLst/>
                          <a:latin typeface="Arial Narrow" panose="020B0606020202030204" pitchFamily="34" charset="0"/>
                          <a:ea typeface="+mn-ea"/>
                          <a:cs typeface="+mn-cs"/>
                          <a:sym typeface="Arial"/>
                        </a:rPr>
                        <a:t>28 840</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solidFill>
                      <a:schemeClr val="accent6">
                        <a:lumMod val="50000"/>
                        <a:alpha val="20000"/>
                      </a:schemeClr>
                    </a:solidFill>
                  </a:tcPr>
                </a:tc>
                <a:tc>
                  <a:txBody>
                    <a:bodyPr/>
                    <a:lstStyle/>
                    <a:p>
                      <a:pPr algn="ctr" fontAlgn="ctr"/>
                      <a:r>
                        <a:rPr lang="ru-KZ" sz="900" b="0" i="0" u="none" strike="noStrike" cap="none" dirty="0">
                          <a:solidFill>
                            <a:srgbClr val="000000"/>
                          </a:solidFill>
                          <a:effectLst/>
                          <a:latin typeface="Arial Narrow" panose="020B0606020202030204" pitchFamily="34" charset="0"/>
                          <a:ea typeface="+mn-ea"/>
                          <a:cs typeface="+mn-cs"/>
                          <a:sym typeface="Arial"/>
                        </a:rPr>
                        <a:t>5 718</a:t>
                      </a:r>
                    </a:p>
                  </a:txBody>
                  <a:tcPr marL="9525" marR="9525" marT="9525" marB="0" anchor="ctr">
                    <a:lnL w="6350" cap="flat" cmpd="sng" algn="ctr">
                      <a:solidFill>
                        <a:schemeClr val="tx1"/>
                      </a:solidFill>
                      <a:prstDash val="sysDot"/>
                      <a:round/>
                      <a:headEnd type="none" w="med" len="med"/>
                      <a:tailEnd type="none" w="med" len="med"/>
                    </a:lnL>
                    <a:lnR w="76200" cap="flat" cmpd="sng" algn="ctr">
                      <a:noFill/>
                      <a:prstDash val="solid"/>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solidFill>
                      <a:schemeClr val="accent6">
                        <a:lumMod val="50000"/>
                        <a:alpha val="20000"/>
                      </a:schemeClr>
                    </a:solidFill>
                  </a:tcPr>
                </a:tc>
                <a:extLst>
                  <a:ext uri="{0D108BD9-81ED-4DB2-BD59-A6C34878D82A}">
                    <a16:rowId xmlns:a16="http://schemas.microsoft.com/office/drawing/2014/main" val="2605250712"/>
                  </a:ext>
                </a:extLst>
              </a:tr>
            </a:tbl>
          </a:graphicData>
        </a:graphic>
      </p:graphicFrame>
      <p:graphicFrame>
        <p:nvGraphicFramePr>
          <p:cNvPr id="4" name="Диаграмма 3">
            <a:extLst>
              <a:ext uri="{FF2B5EF4-FFF2-40B4-BE49-F238E27FC236}">
                <a16:creationId xmlns:a16="http://schemas.microsoft.com/office/drawing/2014/main" id="{4C72BD65-243C-AAA8-CBBF-EF1F97625C74}"/>
              </a:ext>
            </a:extLst>
          </p:cNvPr>
          <p:cNvGraphicFramePr/>
          <p:nvPr>
            <p:extLst>
              <p:ext uri="{D42A27DB-BD31-4B8C-83A1-F6EECF244321}">
                <p14:modId xmlns:p14="http://schemas.microsoft.com/office/powerpoint/2010/main" val="3939631326"/>
              </p:ext>
            </p:extLst>
          </p:nvPr>
        </p:nvGraphicFramePr>
        <p:xfrm>
          <a:off x="2332654" y="2267349"/>
          <a:ext cx="9890449" cy="1620000"/>
        </p:xfrm>
        <a:graphic>
          <a:graphicData uri="http://schemas.openxmlformats.org/drawingml/2006/chart">
            <c:chart xmlns:c="http://schemas.openxmlformats.org/drawingml/2006/chart" xmlns:r="http://schemas.openxmlformats.org/officeDocument/2006/relationships" r:id="rId2"/>
          </a:graphicData>
        </a:graphic>
      </p:graphicFrame>
    </p:spTree>
    <p:extLst>
      <p:ext uri="{BB962C8B-B14F-4D97-AF65-F5344CB8AC3E}">
        <p14:creationId xmlns:p14="http://schemas.microsoft.com/office/powerpoint/2010/main" val="1836425251"/>
      </p:ext>
    </p:extLst>
  </p:cSld>
  <p:clrMapOvr>
    <a:masterClrMapping/>
  </p:clrMapOvr>
</p:sld>
</file>

<file path=ppt/slides/slide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Номер слайда 2">
            <a:extLst>
              <a:ext uri="{FF2B5EF4-FFF2-40B4-BE49-F238E27FC236}">
                <a16:creationId xmlns:a16="http://schemas.microsoft.com/office/drawing/2014/main" id="{0FE3E8E7-F31A-7D55-7372-1BEAD488D2B4}"/>
              </a:ext>
            </a:extLst>
          </p:cNvPr>
          <p:cNvSpPr>
            <a:spLocks noGrp="1"/>
          </p:cNvSpPr>
          <p:nvPr>
            <p:ph type="sldNum" sz="quarter" idx="12"/>
          </p:nvPr>
        </p:nvSpPr>
        <p:spPr/>
        <p:txBody>
          <a:bodyPr/>
          <a:lstStyle/>
          <a:p>
            <a:fld id="{4060C6F1-8618-4CCA-B45E-7B199C8F5830}" type="slidenum">
              <a:rPr lang="ru-RU" smtClean="0"/>
              <a:pPr/>
              <a:t>12</a:t>
            </a:fld>
            <a:r>
              <a:rPr lang="en-US" dirty="0"/>
              <a:t> </a:t>
            </a:r>
            <a:r>
              <a:rPr lang="ru-RU" dirty="0"/>
              <a:t>из 82</a:t>
            </a:r>
          </a:p>
        </p:txBody>
      </p:sp>
      <p:sp>
        <p:nvSpPr>
          <p:cNvPr id="2" name="Заголовок 3">
            <a:extLst>
              <a:ext uri="{FF2B5EF4-FFF2-40B4-BE49-F238E27FC236}">
                <a16:creationId xmlns:a16="http://schemas.microsoft.com/office/drawing/2014/main" id="{6B40C54E-AB09-425F-8B98-879F69EDE140}"/>
              </a:ext>
            </a:extLst>
          </p:cNvPr>
          <p:cNvSpPr txBox="1">
            <a:spLocks/>
          </p:cNvSpPr>
          <p:nvPr/>
        </p:nvSpPr>
        <p:spPr>
          <a:xfrm>
            <a:off x="72000" y="0"/>
            <a:ext cx="12120000" cy="859626"/>
          </a:xfrm>
          <a:prstGeom prst="rect">
            <a:avLst/>
          </a:prstGeom>
        </p:spPr>
        <p:txBody>
          <a:bodyPr anchor="ctr"/>
          <a:lstStyle>
            <a:defPPr marR="0" lvl="0" algn="l" rtl="0">
              <a:lnSpc>
                <a:spcPct val="100000"/>
              </a:lnSpc>
              <a:spcBef>
                <a:spcPts val="0"/>
              </a:spcBef>
              <a:spcAft>
                <a:spcPts val="0"/>
              </a:spcAft>
            </a:defPPr>
            <a:lvl1pPr marR="0" lvl="0" algn="l" rtl="0" eaLnBrk="1" hangingPunct="1">
              <a:lnSpc>
                <a:spcPct val="100000"/>
              </a:lnSpc>
              <a:spcBef>
                <a:spcPts val="0"/>
              </a:spcBef>
              <a:spcAft>
                <a:spcPts val="0"/>
              </a:spcAft>
              <a:buNone/>
              <a:defRPr sz="2667" b="1" i="0" u="none" strike="noStrike" cap="none">
                <a:solidFill>
                  <a:srgbClr val="007F76"/>
                </a:solidFill>
                <a:latin typeface="Arial" panose="020B0604020202020204" pitchFamily="34" charset="0"/>
                <a:ea typeface="Calibri" panose="020F0502020204030204" pitchFamily="34" charset="0"/>
                <a:cs typeface="Arial" panose="020B0604020202020204" pitchFamily="34" charset="0"/>
                <a:sym typeface="Arial"/>
              </a:defRPr>
            </a:lvl1pPr>
          </a:lstStyle>
          <a:p>
            <a:pPr defTabSz="914400"/>
            <a:r>
              <a:rPr lang="kk-KZ" dirty="0"/>
              <a:t>Т</a:t>
            </a:r>
            <a:r>
              <a:rPr lang="ru-RU" dirty="0"/>
              <a:t>ОП-30 </a:t>
            </a:r>
            <a:r>
              <a:rPr lang="ru-RU" dirty="0" err="1"/>
              <a:t>базалық</a:t>
            </a:r>
            <a:r>
              <a:rPr lang="ru-RU" dirty="0"/>
              <a:t> </a:t>
            </a:r>
            <a:r>
              <a:rPr lang="ru-RU" dirty="0" err="1"/>
              <a:t>сценаридегі</a:t>
            </a:r>
            <a:r>
              <a:rPr lang="ru-RU" dirty="0"/>
              <a:t> бос </a:t>
            </a:r>
            <a:r>
              <a:rPr lang="ru-RU" dirty="0" err="1"/>
              <a:t>орындар</a:t>
            </a:r>
            <a:endParaRPr lang="ru-KZ" kern="0" dirty="0"/>
          </a:p>
        </p:txBody>
      </p:sp>
      <p:graphicFrame>
        <p:nvGraphicFramePr>
          <p:cNvPr id="4" name="Таблица 3">
            <a:extLst>
              <a:ext uri="{FF2B5EF4-FFF2-40B4-BE49-F238E27FC236}">
                <a16:creationId xmlns:a16="http://schemas.microsoft.com/office/drawing/2014/main" id="{6DF87B24-59D4-648D-ECCC-9FBE7C4BF08A}"/>
              </a:ext>
            </a:extLst>
          </p:cNvPr>
          <p:cNvGraphicFramePr>
            <a:graphicFrameLocks noGrp="1"/>
          </p:cNvGraphicFramePr>
          <p:nvPr>
            <p:extLst>
              <p:ext uri="{D42A27DB-BD31-4B8C-83A1-F6EECF244321}">
                <p14:modId xmlns:p14="http://schemas.microsoft.com/office/powerpoint/2010/main" val="2336988418"/>
              </p:ext>
            </p:extLst>
          </p:nvPr>
        </p:nvGraphicFramePr>
        <p:xfrm>
          <a:off x="141431" y="932400"/>
          <a:ext cx="11885729" cy="5607801"/>
        </p:xfrm>
        <a:graphic>
          <a:graphicData uri="http://schemas.openxmlformats.org/drawingml/2006/table">
            <a:tbl>
              <a:tblPr bandRow="1">
                <a:tableStyleId>{3B4B98B0-60AC-42C2-AFA5-B58CD77FA1E5}</a:tableStyleId>
              </a:tblPr>
              <a:tblGrid>
                <a:gridCol w="360812">
                  <a:extLst>
                    <a:ext uri="{9D8B030D-6E8A-4147-A177-3AD203B41FA5}">
                      <a16:colId xmlns:a16="http://schemas.microsoft.com/office/drawing/2014/main" val="2640444703"/>
                    </a:ext>
                  </a:extLst>
                </a:gridCol>
                <a:gridCol w="674456">
                  <a:extLst>
                    <a:ext uri="{9D8B030D-6E8A-4147-A177-3AD203B41FA5}">
                      <a16:colId xmlns:a16="http://schemas.microsoft.com/office/drawing/2014/main" val="308092926"/>
                    </a:ext>
                  </a:extLst>
                </a:gridCol>
                <a:gridCol w="4014030">
                  <a:extLst>
                    <a:ext uri="{9D8B030D-6E8A-4147-A177-3AD203B41FA5}">
                      <a16:colId xmlns:a16="http://schemas.microsoft.com/office/drawing/2014/main" val="2913193191"/>
                    </a:ext>
                  </a:extLst>
                </a:gridCol>
                <a:gridCol w="659670">
                  <a:extLst>
                    <a:ext uri="{9D8B030D-6E8A-4147-A177-3AD203B41FA5}">
                      <a16:colId xmlns:a16="http://schemas.microsoft.com/office/drawing/2014/main" val="3122760222"/>
                    </a:ext>
                  </a:extLst>
                </a:gridCol>
                <a:gridCol w="659670">
                  <a:extLst>
                    <a:ext uri="{9D8B030D-6E8A-4147-A177-3AD203B41FA5}">
                      <a16:colId xmlns:a16="http://schemas.microsoft.com/office/drawing/2014/main" val="463672542"/>
                    </a:ext>
                  </a:extLst>
                </a:gridCol>
                <a:gridCol w="659670">
                  <a:extLst>
                    <a:ext uri="{9D8B030D-6E8A-4147-A177-3AD203B41FA5}">
                      <a16:colId xmlns:a16="http://schemas.microsoft.com/office/drawing/2014/main" val="3124389490"/>
                    </a:ext>
                  </a:extLst>
                </a:gridCol>
                <a:gridCol w="659670">
                  <a:extLst>
                    <a:ext uri="{9D8B030D-6E8A-4147-A177-3AD203B41FA5}">
                      <a16:colId xmlns:a16="http://schemas.microsoft.com/office/drawing/2014/main" val="2941227421"/>
                    </a:ext>
                  </a:extLst>
                </a:gridCol>
                <a:gridCol w="659670">
                  <a:extLst>
                    <a:ext uri="{9D8B030D-6E8A-4147-A177-3AD203B41FA5}">
                      <a16:colId xmlns:a16="http://schemas.microsoft.com/office/drawing/2014/main" val="14517836"/>
                    </a:ext>
                  </a:extLst>
                </a:gridCol>
                <a:gridCol w="659670">
                  <a:extLst>
                    <a:ext uri="{9D8B030D-6E8A-4147-A177-3AD203B41FA5}">
                      <a16:colId xmlns:a16="http://schemas.microsoft.com/office/drawing/2014/main" val="2712067462"/>
                    </a:ext>
                  </a:extLst>
                </a:gridCol>
                <a:gridCol w="525731">
                  <a:extLst>
                    <a:ext uri="{9D8B030D-6E8A-4147-A177-3AD203B41FA5}">
                      <a16:colId xmlns:a16="http://schemas.microsoft.com/office/drawing/2014/main" val="926687325"/>
                    </a:ext>
                  </a:extLst>
                </a:gridCol>
                <a:gridCol w="525731">
                  <a:extLst>
                    <a:ext uri="{9D8B030D-6E8A-4147-A177-3AD203B41FA5}">
                      <a16:colId xmlns:a16="http://schemas.microsoft.com/office/drawing/2014/main" val="827406570"/>
                    </a:ext>
                  </a:extLst>
                </a:gridCol>
                <a:gridCol w="525731">
                  <a:extLst>
                    <a:ext uri="{9D8B030D-6E8A-4147-A177-3AD203B41FA5}">
                      <a16:colId xmlns:a16="http://schemas.microsoft.com/office/drawing/2014/main" val="2656866826"/>
                    </a:ext>
                  </a:extLst>
                </a:gridCol>
                <a:gridCol w="525731">
                  <a:extLst>
                    <a:ext uri="{9D8B030D-6E8A-4147-A177-3AD203B41FA5}">
                      <a16:colId xmlns:a16="http://schemas.microsoft.com/office/drawing/2014/main" val="3514456650"/>
                    </a:ext>
                  </a:extLst>
                </a:gridCol>
                <a:gridCol w="775487">
                  <a:extLst>
                    <a:ext uri="{9D8B030D-6E8A-4147-A177-3AD203B41FA5}">
                      <a16:colId xmlns:a16="http://schemas.microsoft.com/office/drawing/2014/main" val="3845195506"/>
                    </a:ext>
                  </a:extLst>
                </a:gridCol>
              </a:tblGrid>
              <a:tr h="203173">
                <a:tc rowSpan="2">
                  <a:txBody>
                    <a:bodyPr/>
                    <a:lstStyle/>
                    <a:p>
                      <a:pPr algn="ctr" rtl="0" fontAlgn="ctr"/>
                      <a:r>
                        <a:rPr lang="ru-RU" sz="1050" u="none" strike="noStrike" dirty="0">
                          <a:solidFill>
                            <a:srgbClr val="007F76"/>
                          </a:solidFill>
                          <a:effectLst/>
                          <a:latin typeface="Arial Narrow" panose="020B0606020202030204" pitchFamily="34" charset="0"/>
                        </a:rPr>
                        <a:t>№</a:t>
                      </a:r>
                      <a:endParaRPr lang="ru-RU" sz="1050" b="0" i="0" u="none" strike="noStrike" dirty="0">
                        <a:solidFill>
                          <a:srgbClr val="007F76"/>
                        </a:solidFill>
                        <a:effectLst/>
                        <a:latin typeface="Arial Narrow" panose="020B0606020202030204" pitchFamily="34" charset="0"/>
                      </a:endParaRPr>
                    </a:p>
                  </a:txBody>
                  <a:tcPr marL="6603" marR="6603" marT="0" marB="0"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rowSpan="2">
                  <a:txBody>
                    <a:bodyPr/>
                    <a:lstStyle/>
                    <a:p>
                      <a:pPr marL="0" algn="ctr" defTabSz="685800" rtl="0" eaLnBrk="1" fontAlgn="ctr" latinLnBrk="0" hangingPunct="1"/>
                      <a:r>
                        <a:rPr lang="ru-RU" sz="1050" b="0" i="0" u="none" strike="noStrike" cap="none" dirty="0">
                          <a:solidFill>
                            <a:srgbClr val="007F76"/>
                          </a:solidFill>
                          <a:effectLst/>
                          <a:latin typeface="Arial Narrow" panose="020B0606020202030204" pitchFamily="34" charset="0"/>
                          <a:ea typeface="+mn-ea"/>
                          <a:cs typeface="+mn-cs"/>
                          <a:sym typeface="Arial"/>
                        </a:rPr>
                        <a:t>ҰҚЖ-2017 </a:t>
                      </a:r>
                      <a:r>
                        <a:rPr lang="ru-RU" sz="1050" b="0" i="0" u="none" strike="noStrike" cap="none" dirty="0" err="1">
                          <a:solidFill>
                            <a:srgbClr val="007F76"/>
                          </a:solidFill>
                          <a:effectLst/>
                          <a:latin typeface="Arial Narrow" panose="020B0606020202030204" pitchFamily="34" charset="0"/>
                          <a:ea typeface="+mn-ea"/>
                          <a:cs typeface="+mn-cs"/>
                          <a:sym typeface="Arial"/>
                        </a:rPr>
                        <a:t>коді</a:t>
                      </a:r>
                      <a:endParaRPr lang="ru-RU" sz="1050" b="0" i="0" u="none" strike="noStrike" cap="none" dirty="0">
                        <a:solidFill>
                          <a:srgbClr val="007F76"/>
                        </a:solidFill>
                        <a:effectLst/>
                        <a:latin typeface="Arial Narrow" panose="020B0606020202030204" pitchFamily="34" charset="0"/>
                        <a:ea typeface="+mn-ea"/>
                        <a:cs typeface="+mn-cs"/>
                        <a:sym typeface="Arial"/>
                      </a:endParaRPr>
                    </a:p>
                  </a:txBody>
                  <a:tcPr marL="6603" marR="6603" marT="0" marB="0"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rowSpan="2">
                  <a:txBody>
                    <a:bodyPr/>
                    <a:lstStyle/>
                    <a:p>
                      <a:pPr algn="ctr" rtl="0" fontAlgn="ctr"/>
                      <a:r>
                        <a:rPr lang="ru-RU" sz="1050" u="none" strike="noStrike" dirty="0">
                          <a:solidFill>
                            <a:srgbClr val="007F76"/>
                          </a:solidFill>
                          <a:effectLst/>
                          <a:latin typeface="Arial Narrow" panose="020B0606020202030204" pitchFamily="34" charset="0"/>
                        </a:rPr>
                        <a:t>АТАУЫ</a:t>
                      </a:r>
                      <a:endParaRPr lang="ru-RU" sz="1050" b="0" i="0" u="none" strike="noStrike" dirty="0">
                        <a:solidFill>
                          <a:srgbClr val="007F76"/>
                        </a:solidFill>
                        <a:effectLst/>
                        <a:latin typeface="Arial Narrow" panose="020B0606020202030204" pitchFamily="34" charset="0"/>
                      </a:endParaRPr>
                    </a:p>
                  </a:txBody>
                  <a:tcPr marL="6603" marR="6603" marT="0" marB="0" anchor="ctr">
                    <a:lnL>
                      <a:noFill/>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rowSpan="2">
                  <a:txBody>
                    <a:bodyPr/>
                    <a:lstStyle/>
                    <a:p>
                      <a:pPr algn="ctr" fontAlgn="b"/>
                      <a:r>
                        <a:rPr lang="kk-KZ" sz="1050" u="none" strike="noStrike" dirty="0">
                          <a:solidFill>
                            <a:schemeClr val="tx1"/>
                          </a:solidFill>
                          <a:effectLst/>
                          <a:latin typeface="Arial Narrow" panose="020B0606020202030204" pitchFamily="34" charset="0"/>
                        </a:rPr>
                        <a:t>2022 ж. бос орындар</a:t>
                      </a:r>
                      <a:endParaRPr lang="ru-RU" sz="1050" b="0" i="0" u="none" strike="noStrike" dirty="0">
                        <a:solidFill>
                          <a:schemeClr val="tx1"/>
                        </a:solidFill>
                        <a:effectLst/>
                        <a:latin typeface="Arial Narrow" panose="020B0606020202030204" pitchFamily="34" charset="0"/>
                      </a:endParaRPr>
                    </a:p>
                  </a:txBody>
                  <a:tcPr marL="9525" marR="9525" marT="0" marB="0" anchor="ctr">
                    <a:lnL w="12700" cap="flat" cmpd="sng" algn="ctr">
                      <a:solidFill>
                        <a:schemeClr val="tx1"/>
                      </a:solidFill>
                      <a:prstDash val="solid"/>
                      <a:round/>
                      <a:headEnd type="none" w="med" len="med"/>
                      <a:tailEnd type="none" w="med" len="med"/>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gridSpan="4">
                  <a:txBody>
                    <a:bodyPr/>
                    <a:lstStyle/>
                    <a:p>
                      <a:pPr algn="ctr" fontAlgn="b"/>
                      <a:r>
                        <a:rPr lang="ru-RU" sz="1050" b="0" i="0" u="none" strike="noStrike" dirty="0" err="1">
                          <a:solidFill>
                            <a:schemeClr val="tx1"/>
                          </a:solidFill>
                          <a:effectLst/>
                          <a:latin typeface="Arial Narrow" panose="020B0606020202030204" pitchFamily="34" charset="0"/>
                        </a:rPr>
                        <a:t>оның</a:t>
                      </a:r>
                      <a:r>
                        <a:rPr lang="ru-RU" sz="1050" b="0" i="0" u="none" strike="noStrike" dirty="0">
                          <a:solidFill>
                            <a:schemeClr val="tx1"/>
                          </a:solidFill>
                          <a:effectLst/>
                          <a:latin typeface="Arial Narrow" panose="020B0606020202030204" pitchFamily="34" charset="0"/>
                        </a:rPr>
                        <a:t> </a:t>
                      </a:r>
                      <a:r>
                        <a:rPr lang="ru-RU" sz="1050" b="0" i="0" u="none" strike="noStrike" dirty="0" err="1">
                          <a:solidFill>
                            <a:schemeClr val="tx1"/>
                          </a:solidFill>
                          <a:effectLst/>
                          <a:latin typeface="Arial Narrow" panose="020B0606020202030204" pitchFamily="34" charset="0"/>
                        </a:rPr>
                        <a:t>ішінде</a:t>
                      </a:r>
                      <a:r>
                        <a:rPr lang="ru-RU" sz="1050" b="0" i="0" u="none" strike="noStrike" dirty="0">
                          <a:solidFill>
                            <a:schemeClr val="tx1"/>
                          </a:solidFill>
                          <a:effectLst/>
                          <a:latin typeface="Arial Narrow" panose="020B0606020202030204" pitchFamily="34" charset="0"/>
                        </a:rPr>
                        <a:t> 2022 ж. </a:t>
                      </a:r>
                      <a:r>
                        <a:rPr lang="ru-RU" sz="1050" b="0" i="0" u="none" strike="noStrike" dirty="0" err="1">
                          <a:solidFill>
                            <a:schemeClr val="tx1"/>
                          </a:solidFill>
                          <a:effectLst/>
                          <a:latin typeface="Arial Narrow" panose="020B0606020202030204" pitchFamily="34" charset="0"/>
                        </a:rPr>
                        <a:t>тоқсандары</a:t>
                      </a:r>
                      <a:r>
                        <a:rPr lang="ru-RU" sz="1050" b="0" i="0" u="none" strike="noStrike" dirty="0">
                          <a:solidFill>
                            <a:schemeClr val="tx1"/>
                          </a:solidFill>
                          <a:effectLst/>
                          <a:latin typeface="Arial Narrow" panose="020B0606020202030204" pitchFamily="34" charset="0"/>
                        </a:rPr>
                        <a:t> </a:t>
                      </a:r>
                      <a:r>
                        <a:rPr lang="ru-RU" sz="1050" b="0" i="0" u="none" strike="noStrike" dirty="0" err="1">
                          <a:solidFill>
                            <a:schemeClr val="tx1"/>
                          </a:solidFill>
                          <a:effectLst/>
                          <a:latin typeface="Arial Narrow" panose="020B0606020202030204" pitchFamily="34" charset="0"/>
                        </a:rPr>
                        <a:t>бойынша</a:t>
                      </a:r>
                      <a:endParaRPr lang="ru-RU" sz="1050" b="0" i="0" u="none" strike="noStrike" dirty="0">
                        <a:solidFill>
                          <a:schemeClr val="tx1"/>
                        </a:solidFill>
                        <a:effectLst/>
                        <a:latin typeface="Arial Narrow" panose="020B0606020202030204" pitchFamily="34" charset="0"/>
                      </a:endParaRPr>
                    </a:p>
                  </a:txBody>
                  <a:tcPr marL="9525" marR="9525" marT="0" marB="0" anchor="ctr">
                    <a:lnL>
                      <a:noFill/>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fontAlgn="b"/>
                      <a:endParaRPr lang="ru-RU" sz="900" b="0" i="0" u="none" strike="noStrike" dirty="0">
                        <a:solidFill>
                          <a:srgbClr val="007F76"/>
                        </a:solidFill>
                        <a:effectLst/>
                        <a:latin typeface="Arial Narrow" panose="020B0606020202030204" pitchFamily="34" charset="0"/>
                      </a:endParaRPr>
                    </a:p>
                  </a:txBody>
                  <a:tcPr marL="9525" marR="9525" marT="9525" marB="0"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fontAlgn="b"/>
                      <a:endParaRPr lang="ru-RU" sz="900" b="0" i="0" u="none" strike="noStrike" dirty="0">
                        <a:solidFill>
                          <a:srgbClr val="007F76"/>
                        </a:solidFill>
                        <a:effectLst/>
                        <a:latin typeface="Arial Narrow" panose="020B0606020202030204" pitchFamily="34" charset="0"/>
                      </a:endParaRPr>
                    </a:p>
                  </a:txBody>
                  <a:tcPr marL="9525" marR="9525" marT="9525" marB="0"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fontAlgn="b"/>
                      <a:endParaRPr lang="ru-RU" sz="900" b="0" i="0" u="none" strike="noStrike" dirty="0">
                        <a:solidFill>
                          <a:srgbClr val="007F76"/>
                        </a:solidFill>
                        <a:effectLst/>
                        <a:latin typeface="Arial Narrow" panose="020B0606020202030204" pitchFamily="34" charset="0"/>
                      </a:endParaRPr>
                    </a:p>
                  </a:txBody>
                  <a:tcPr marL="9525" marR="9525" marT="9525" marB="0"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rowSpan="2">
                  <a:txBody>
                    <a:bodyPr/>
                    <a:lstStyle/>
                    <a:p>
                      <a:pPr algn="ctr" fontAlgn="b"/>
                      <a:r>
                        <a:rPr lang="kk-KZ" sz="1050" b="0" i="0" u="none" strike="noStrike" cap="none" dirty="0">
                          <a:solidFill>
                            <a:srgbClr val="007F76"/>
                          </a:solidFill>
                          <a:effectLst/>
                          <a:latin typeface="Arial Narrow" panose="020B0606020202030204" pitchFamily="34" charset="0"/>
                          <a:ea typeface="+mn-ea"/>
                          <a:cs typeface="+mn-cs"/>
                          <a:sym typeface="Arial"/>
                        </a:rPr>
                        <a:t>2023 ж. бос орындар</a:t>
                      </a:r>
                      <a:endParaRPr lang="ru-RU" sz="1050" b="0" i="0" u="none" strike="noStrike" cap="none" dirty="0">
                        <a:solidFill>
                          <a:srgbClr val="007F76"/>
                        </a:solidFill>
                        <a:effectLst/>
                        <a:latin typeface="Arial Narrow" panose="020B0606020202030204" pitchFamily="34" charset="0"/>
                        <a:ea typeface="+mn-ea"/>
                        <a:cs typeface="+mn-cs"/>
                        <a:sym typeface="Arial"/>
                      </a:endParaRPr>
                    </a:p>
                  </a:txBody>
                  <a:tcPr marL="9525" marR="9525" marT="0" marB="0" anchor="ctr">
                    <a:lnL w="12700" cap="flat" cmpd="sng" algn="ctr">
                      <a:solidFill>
                        <a:schemeClr val="tx1"/>
                      </a:solidFill>
                      <a:prstDash val="solid"/>
                      <a:round/>
                      <a:headEnd type="none" w="med" len="med"/>
                      <a:tailEnd type="none" w="med" len="med"/>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gridSpan="4">
                  <a:txBody>
                    <a:bodyPr/>
                    <a:lstStyle/>
                    <a:p>
                      <a:pPr algn="ctr" fontAlgn="b"/>
                      <a:r>
                        <a:rPr lang="ru-RU" sz="1050" b="0" i="0" u="none" strike="noStrike" cap="none" dirty="0" err="1">
                          <a:solidFill>
                            <a:srgbClr val="007F76"/>
                          </a:solidFill>
                          <a:effectLst/>
                          <a:latin typeface="Arial Narrow" panose="020B0606020202030204" pitchFamily="34" charset="0"/>
                          <a:ea typeface="+mn-ea"/>
                          <a:cs typeface="+mn-cs"/>
                          <a:sym typeface="Arial"/>
                        </a:rPr>
                        <a:t>оның</a:t>
                      </a:r>
                      <a:r>
                        <a:rPr lang="ru-RU" sz="1050" b="0" i="0" u="none" strike="noStrike" cap="none" dirty="0">
                          <a:solidFill>
                            <a:srgbClr val="007F76"/>
                          </a:solidFill>
                          <a:effectLst/>
                          <a:latin typeface="Arial Narrow" panose="020B0606020202030204" pitchFamily="34" charset="0"/>
                          <a:ea typeface="+mn-ea"/>
                          <a:cs typeface="+mn-cs"/>
                          <a:sym typeface="Arial"/>
                        </a:rPr>
                        <a:t> </a:t>
                      </a:r>
                      <a:r>
                        <a:rPr lang="ru-RU" sz="1050" b="0" i="0" u="none" strike="noStrike" cap="none" dirty="0" err="1">
                          <a:solidFill>
                            <a:srgbClr val="007F76"/>
                          </a:solidFill>
                          <a:effectLst/>
                          <a:latin typeface="Arial Narrow" panose="020B0606020202030204" pitchFamily="34" charset="0"/>
                          <a:ea typeface="+mn-ea"/>
                          <a:cs typeface="+mn-cs"/>
                          <a:sym typeface="Arial"/>
                        </a:rPr>
                        <a:t>ішінде</a:t>
                      </a:r>
                      <a:r>
                        <a:rPr lang="ru-RU" sz="1050" b="0" i="0" u="none" strike="noStrike" cap="none" dirty="0">
                          <a:solidFill>
                            <a:srgbClr val="007F76"/>
                          </a:solidFill>
                          <a:effectLst/>
                          <a:latin typeface="Arial Narrow" panose="020B0606020202030204" pitchFamily="34" charset="0"/>
                          <a:ea typeface="+mn-ea"/>
                          <a:cs typeface="+mn-cs"/>
                          <a:sym typeface="Arial"/>
                        </a:rPr>
                        <a:t> 2023 ж. </a:t>
                      </a:r>
                      <a:r>
                        <a:rPr lang="ru-RU" sz="1050" b="0" i="0" u="none" strike="noStrike" cap="none" dirty="0" err="1">
                          <a:solidFill>
                            <a:srgbClr val="007F76"/>
                          </a:solidFill>
                          <a:effectLst/>
                          <a:latin typeface="Arial Narrow" panose="020B0606020202030204" pitchFamily="34" charset="0"/>
                          <a:ea typeface="+mn-ea"/>
                          <a:cs typeface="+mn-cs"/>
                          <a:sym typeface="Arial"/>
                        </a:rPr>
                        <a:t>тоқсан</a:t>
                      </a:r>
                      <a:r>
                        <a:rPr lang="ru-RU" sz="1050" b="0" i="0" u="none" strike="noStrike" cap="none" dirty="0">
                          <a:solidFill>
                            <a:srgbClr val="007F76"/>
                          </a:solidFill>
                          <a:effectLst/>
                          <a:latin typeface="Arial Narrow" panose="020B0606020202030204" pitchFamily="34" charset="0"/>
                          <a:ea typeface="+mn-ea"/>
                          <a:cs typeface="+mn-cs"/>
                          <a:sym typeface="Arial"/>
                        </a:rPr>
                        <a:t> </a:t>
                      </a:r>
                      <a:r>
                        <a:rPr lang="ru-RU" sz="1050" b="0" i="0" u="none" strike="noStrike" cap="none" dirty="0" err="1">
                          <a:solidFill>
                            <a:srgbClr val="007F76"/>
                          </a:solidFill>
                          <a:effectLst/>
                          <a:latin typeface="Arial Narrow" panose="020B0606020202030204" pitchFamily="34" charset="0"/>
                          <a:ea typeface="+mn-ea"/>
                          <a:cs typeface="+mn-cs"/>
                          <a:sym typeface="Arial"/>
                        </a:rPr>
                        <a:t>бойынша</a:t>
                      </a:r>
                      <a:endParaRPr lang="ru-RU" sz="1050" b="0" i="0" u="none" strike="noStrike" cap="none" dirty="0">
                        <a:solidFill>
                          <a:srgbClr val="007F76"/>
                        </a:solidFill>
                        <a:effectLst/>
                        <a:latin typeface="Arial Narrow" panose="020B0606020202030204" pitchFamily="34" charset="0"/>
                        <a:ea typeface="+mn-ea"/>
                        <a:cs typeface="+mn-cs"/>
                        <a:sym typeface="Arial"/>
                      </a:endParaRPr>
                    </a:p>
                  </a:txBody>
                  <a:tcPr marL="9525" marR="9525" marT="0" marB="0" anchor="ctr">
                    <a:lnL>
                      <a:noFill/>
                    </a:lnL>
                    <a:lnR>
                      <a:noFill/>
                    </a:lnR>
                    <a:lnT w="1270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fontAlgn="b"/>
                      <a:endParaRPr lang="ru-RU" sz="900" b="0" i="0" u="none" strike="noStrike" dirty="0">
                        <a:solidFill>
                          <a:srgbClr val="007F76"/>
                        </a:solidFill>
                        <a:effectLst/>
                        <a:latin typeface="Arial Narrow" panose="020B0606020202030204" pitchFamily="34" charset="0"/>
                      </a:endParaRPr>
                    </a:p>
                  </a:txBody>
                  <a:tcPr marL="9525" marR="9525" marT="9525" marB="0"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4D7A86">
                        <a:alpha val="20000"/>
                      </a:srgbClr>
                    </a:solidFill>
                  </a:tcPr>
                </a:tc>
                <a:tc hMerge="1">
                  <a:txBody>
                    <a:bodyPr/>
                    <a:lstStyle/>
                    <a:p>
                      <a:pPr algn="ctr" fontAlgn="b"/>
                      <a:endParaRPr lang="ru-RU" sz="900" b="0" i="0" u="none" strike="noStrike" dirty="0">
                        <a:solidFill>
                          <a:srgbClr val="007F76"/>
                        </a:solidFill>
                        <a:effectLst/>
                        <a:latin typeface="Arial Narrow" panose="020B0606020202030204" pitchFamily="34" charset="0"/>
                      </a:endParaRPr>
                    </a:p>
                  </a:txBody>
                  <a:tcPr marL="9525" marR="9525" marT="9525" marB="0"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4D7A86">
                        <a:alpha val="20000"/>
                      </a:srgbClr>
                    </a:solidFill>
                  </a:tcPr>
                </a:tc>
                <a:tc hMerge="1">
                  <a:txBody>
                    <a:bodyPr/>
                    <a:lstStyle/>
                    <a:p>
                      <a:pPr algn="ctr" fontAlgn="b"/>
                      <a:endParaRPr lang="ru-RU" sz="900" b="0" i="0" u="none" strike="noStrike" dirty="0">
                        <a:solidFill>
                          <a:srgbClr val="007F76"/>
                        </a:solidFill>
                        <a:effectLst/>
                        <a:latin typeface="Arial Narrow" panose="020B0606020202030204" pitchFamily="34" charset="0"/>
                      </a:endParaRPr>
                    </a:p>
                  </a:txBody>
                  <a:tcPr marL="9525" marR="9525" marT="9525" marB="0"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4D7A86">
                        <a:alpha val="20000"/>
                      </a:srgbClr>
                    </a:solidFill>
                  </a:tcPr>
                </a:tc>
                <a:tc rowSpan="2">
                  <a:txBody>
                    <a:bodyPr/>
                    <a:lstStyle/>
                    <a:p>
                      <a:pPr algn="ctr" fontAlgn="b"/>
                      <a:r>
                        <a:rPr lang="ru-RU" sz="1050" u="none" strike="noStrike" dirty="0">
                          <a:solidFill>
                            <a:srgbClr val="007F76"/>
                          </a:solidFill>
                          <a:effectLst/>
                          <a:latin typeface="Arial Narrow" panose="020B0606020202030204" pitchFamily="34" charset="0"/>
                        </a:rPr>
                        <a:t>ЖАЛПЫҒА </a:t>
                      </a:r>
                    </a:p>
                    <a:p>
                      <a:pPr algn="ctr" fontAlgn="b"/>
                      <a:r>
                        <a:rPr lang="ru-RU" sz="1050" u="none" strike="noStrike" dirty="0">
                          <a:solidFill>
                            <a:srgbClr val="007F76"/>
                          </a:solidFill>
                          <a:effectLst/>
                          <a:latin typeface="Arial Narrow" panose="020B0606020202030204" pitchFamily="34" charset="0"/>
                        </a:rPr>
                        <a:t>%-бен </a:t>
                      </a:r>
                      <a:endParaRPr lang="ru-RU" sz="1050" b="0" i="0" u="none" strike="noStrike" dirty="0">
                        <a:solidFill>
                          <a:srgbClr val="007F76"/>
                        </a:solidFill>
                        <a:effectLst/>
                        <a:latin typeface="Arial Narrow" panose="020B0606020202030204" pitchFamily="34" charset="0"/>
                      </a:endParaRPr>
                    </a:p>
                  </a:txBody>
                  <a:tcPr marL="9525" marR="9525" marT="0" marB="0"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821115214"/>
                  </a:ext>
                </a:extLst>
              </a:tr>
              <a:tr h="206228">
                <a:tc vMerge="1">
                  <a:txBody>
                    <a:bodyPr/>
                    <a:lstStyle/>
                    <a:p>
                      <a:pPr algn="ctr" rtl="0" fontAlgn="ctr"/>
                      <a:endParaRPr lang="ru-RU" sz="900" b="0" i="0" u="none" strike="noStrike" dirty="0">
                        <a:solidFill>
                          <a:srgbClr val="007F76"/>
                        </a:solidFill>
                        <a:effectLst/>
                        <a:latin typeface="Arial Narrow" panose="020B0606020202030204" pitchFamily="34" charset="0"/>
                      </a:endParaRPr>
                    </a:p>
                  </a:txBody>
                  <a:tcPr marL="6603" marR="6603" marT="10800" marB="10800"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4D7A86">
                        <a:alpha val="20000"/>
                      </a:srgbClr>
                    </a:solidFill>
                  </a:tcPr>
                </a:tc>
                <a:tc vMerge="1">
                  <a:txBody>
                    <a:bodyPr/>
                    <a:lstStyle/>
                    <a:p>
                      <a:pPr algn="ctr" rtl="0" fontAlgn="ctr"/>
                      <a:endParaRPr lang="ru-RU" sz="900" b="0" i="0" u="none" strike="noStrike" dirty="0">
                        <a:solidFill>
                          <a:srgbClr val="007F76"/>
                        </a:solidFill>
                        <a:effectLst/>
                        <a:latin typeface="Arial Narrow" panose="020B0606020202030204" pitchFamily="34" charset="0"/>
                      </a:endParaRPr>
                    </a:p>
                  </a:txBody>
                  <a:tcPr marL="6603" marR="6603" marT="10800" marB="10800"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4D7A86">
                        <a:alpha val="20000"/>
                      </a:srgbClr>
                    </a:solidFill>
                  </a:tcPr>
                </a:tc>
                <a:tc vMerge="1">
                  <a:txBody>
                    <a:bodyPr/>
                    <a:lstStyle/>
                    <a:p>
                      <a:pPr algn="ctr" rtl="0" fontAlgn="ctr"/>
                      <a:endParaRPr lang="ru-RU" sz="900" b="0" i="0" u="none" strike="noStrike" dirty="0">
                        <a:solidFill>
                          <a:srgbClr val="007F76"/>
                        </a:solidFill>
                        <a:effectLst/>
                        <a:latin typeface="Arial Narrow" panose="020B0606020202030204" pitchFamily="34" charset="0"/>
                      </a:endParaRPr>
                    </a:p>
                  </a:txBody>
                  <a:tcPr marL="6603" marR="6603" marT="10800" marB="10800"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4D7A86">
                        <a:alpha val="20000"/>
                      </a:srgbClr>
                    </a:solidFill>
                  </a:tcPr>
                </a:tc>
                <a:tc vMerge="1">
                  <a:txBody>
                    <a:bodyPr/>
                    <a:lstStyle/>
                    <a:p>
                      <a:endParaRPr lang="ru-KZ"/>
                    </a:p>
                  </a:txBody>
                  <a:tcPr/>
                </a:tc>
                <a:tc>
                  <a:txBody>
                    <a:bodyPr/>
                    <a:lstStyle/>
                    <a:p>
                      <a:pPr algn="ctr" fontAlgn="b"/>
                      <a:r>
                        <a:rPr lang="en-US" sz="1050" b="0" i="0" u="none" strike="noStrike" dirty="0">
                          <a:solidFill>
                            <a:schemeClr val="tx1"/>
                          </a:solidFill>
                          <a:effectLst/>
                          <a:latin typeface="Arial Narrow" panose="020B0606020202030204" pitchFamily="34" charset="0"/>
                        </a:rPr>
                        <a:t>I</a:t>
                      </a:r>
                      <a:endParaRPr lang="ru-RU" sz="1050" b="0" i="0" u="none" strike="noStrike" dirty="0">
                        <a:solidFill>
                          <a:schemeClr val="tx1"/>
                        </a:solidFill>
                        <a:effectLst/>
                        <a:latin typeface="Arial Narrow" panose="020B0606020202030204" pitchFamily="34" charset="0"/>
                      </a:endParaRPr>
                    </a:p>
                  </a:txBody>
                  <a:tcPr marL="9525" marR="9525" marT="0" marB="0" anchor="ctr">
                    <a:lnT w="635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ctr" fontAlgn="b"/>
                      <a:r>
                        <a:rPr lang="en-US" sz="1050" b="0" i="0" u="none" strike="noStrike" dirty="0">
                          <a:solidFill>
                            <a:schemeClr val="tx1"/>
                          </a:solidFill>
                          <a:effectLst/>
                          <a:latin typeface="Arial Narrow" panose="020B0606020202030204" pitchFamily="34" charset="0"/>
                        </a:rPr>
                        <a:t>II</a:t>
                      </a:r>
                      <a:endParaRPr lang="ru-RU" sz="1050" b="0" i="0" u="none" strike="noStrike" dirty="0">
                        <a:solidFill>
                          <a:schemeClr val="tx1"/>
                        </a:solidFill>
                        <a:effectLst/>
                        <a:latin typeface="Arial Narrow" panose="020B0606020202030204" pitchFamily="34" charset="0"/>
                      </a:endParaRPr>
                    </a:p>
                  </a:txBody>
                  <a:tcPr marL="9525" marR="9525" marT="0" marB="0" anchor="ctr">
                    <a:lnT w="635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ctr" fontAlgn="b"/>
                      <a:r>
                        <a:rPr lang="en-US" sz="1050" b="0" i="0" u="none" strike="noStrike" dirty="0">
                          <a:solidFill>
                            <a:schemeClr val="tx1"/>
                          </a:solidFill>
                          <a:effectLst/>
                          <a:latin typeface="Arial Narrow" panose="020B0606020202030204" pitchFamily="34" charset="0"/>
                        </a:rPr>
                        <a:t>III</a:t>
                      </a:r>
                      <a:endParaRPr lang="ru-RU" sz="1050" b="0" i="0" u="none" strike="noStrike" dirty="0">
                        <a:solidFill>
                          <a:schemeClr val="tx1"/>
                        </a:solidFill>
                        <a:effectLst/>
                        <a:latin typeface="Arial Narrow" panose="020B0606020202030204" pitchFamily="34" charset="0"/>
                      </a:endParaRPr>
                    </a:p>
                  </a:txBody>
                  <a:tcPr marL="9525" marR="9525" marT="0" marB="0" anchor="ctr">
                    <a:lnT w="635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ctr" fontAlgn="b"/>
                      <a:r>
                        <a:rPr lang="en-US" sz="1050" b="0" i="0" u="none" strike="noStrike" dirty="0">
                          <a:solidFill>
                            <a:schemeClr val="tx1"/>
                          </a:solidFill>
                          <a:effectLst/>
                          <a:latin typeface="Arial Narrow" panose="020B0606020202030204" pitchFamily="34" charset="0"/>
                        </a:rPr>
                        <a:t>IV</a:t>
                      </a:r>
                      <a:endParaRPr lang="ru-RU" sz="1050" b="0" i="0" u="none" strike="noStrike" dirty="0">
                        <a:solidFill>
                          <a:schemeClr val="tx1"/>
                        </a:solidFill>
                        <a:effectLst/>
                        <a:latin typeface="Arial Narrow" panose="020B0606020202030204" pitchFamily="34" charset="0"/>
                      </a:endParaRPr>
                    </a:p>
                  </a:txBody>
                  <a:tcPr marL="9525" marR="9525" marT="0" marB="0" anchor="ctr">
                    <a:lnR w="1270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vMerge="1">
                  <a:txBody>
                    <a:bodyPr/>
                    <a:lstStyle/>
                    <a:p>
                      <a:pPr algn="ctr" fontAlgn="b"/>
                      <a:endParaRPr lang="ru-RU" sz="1050" b="0" i="0" u="none" strike="noStrike" dirty="0">
                        <a:solidFill>
                          <a:srgbClr val="007F76"/>
                        </a:solidFill>
                        <a:effectLst/>
                        <a:latin typeface="Arial Narrow" panose="020B0606020202030204" pitchFamily="34" charset="0"/>
                      </a:endParaRPr>
                    </a:p>
                  </a:txBody>
                  <a:tcPr marL="9525" marR="9525" marT="9525" marB="0"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4D7A86">
                        <a:alpha val="20000"/>
                      </a:srgbClr>
                    </a:solidFill>
                  </a:tcPr>
                </a:tc>
                <a:tc>
                  <a:txBody>
                    <a:bodyPr/>
                    <a:lstStyle/>
                    <a:p>
                      <a:pPr algn="ctr" fontAlgn="b"/>
                      <a:r>
                        <a:rPr lang="en-US" sz="1050" b="0" i="0" u="none" strike="noStrike" dirty="0">
                          <a:solidFill>
                            <a:schemeClr val="tx1"/>
                          </a:solidFill>
                          <a:effectLst/>
                          <a:latin typeface="Arial Narrow" panose="020B0606020202030204" pitchFamily="34" charset="0"/>
                        </a:rPr>
                        <a:t>I </a:t>
                      </a:r>
                      <a:r>
                        <a:rPr lang="ru-RU" sz="1050" b="0" i="0" u="none" strike="noStrike" dirty="0">
                          <a:solidFill>
                            <a:schemeClr val="tx1"/>
                          </a:solidFill>
                          <a:effectLst/>
                          <a:latin typeface="Arial Narrow" panose="020B0606020202030204" pitchFamily="34" charset="0"/>
                        </a:rPr>
                        <a:t>(факт)</a:t>
                      </a:r>
                    </a:p>
                  </a:txBody>
                  <a:tcPr marL="9525" marR="9525" marT="0" marB="0" anchor="ctr">
                    <a:lnL>
                      <a:noFill/>
                    </a:lnL>
                    <a:lnR>
                      <a:noFill/>
                    </a:lnR>
                    <a:lnT w="635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50" b="0" i="0" u="none" strike="noStrike" dirty="0">
                          <a:solidFill>
                            <a:srgbClr val="007F76"/>
                          </a:solidFill>
                          <a:effectLst/>
                          <a:latin typeface="Arial Narrow" panose="020B0606020202030204" pitchFamily="34" charset="0"/>
                        </a:rPr>
                        <a:t>II</a:t>
                      </a:r>
                      <a:endParaRPr lang="ru-RU" sz="1050" b="0" i="0" u="none" strike="noStrike" dirty="0">
                        <a:solidFill>
                          <a:srgbClr val="007F76"/>
                        </a:solidFill>
                        <a:effectLst/>
                        <a:latin typeface="Arial Narrow" panose="020B0606020202030204" pitchFamily="34" charset="0"/>
                      </a:endParaRPr>
                    </a:p>
                  </a:txBody>
                  <a:tcPr marL="9525" marR="9525" marT="0" marB="0" anchor="ctr">
                    <a:lnL>
                      <a:noFill/>
                    </a:lnL>
                    <a:lnR>
                      <a:noFill/>
                    </a:lnR>
                    <a:lnT w="635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50" b="0" i="0" u="none" strike="noStrike" dirty="0">
                          <a:solidFill>
                            <a:srgbClr val="007F76"/>
                          </a:solidFill>
                          <a:effectLst/>
                          <a:latin typeface="Arial Narrow" panose="020B0606020202030204" pitchFamily="34" charset="0"/>
                        </a:rPr>
                        <a:t>III</a:t>
                      </a:r>
                      <a:endParaRPr lang="ru-RU" sz="1050" b="0" i="0" u="none" strike="noStrike" dirty="0">
                        <a:solidFill>
                          <a:srgbClr val="007F76"/>
                        </a:solidFill>
                        <a:effectLst/>
                        <a:latin typeface="Arial Narrow" panose="020B0606020202030204" pitchFamily="34" charset="0"/>
                      </a:endParaRPr>
                    </a:p>
                  </a:txBody>
                  <a:tcPr marL="9525" marR="9525" marT="0" marB="0" anchor="ctr">
                    <a:lnL>
                      <a:noFill/>
                    </a:lnL>
                    <a:lnR>
                      <a:noFill/>
                    </a:lnR>
                    <a:lnT w="635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50" b="0" i="0" u="none" strike="noStrike" dirty="0">
                          <a:solidFill>
                            <a:srgbClr val="007F76"/>
                          </a:solidFill>
                          <a:effectLst/>
                          <a:latin typeface="Arial Narrow" panose="020B0606020202030204" pitchFamily="34" charset="0"/>
                        </a:rPr>
                        <a:t>IV</a:t>
                      </a:r>
                      <a:endParaRPr lang="ru-RU" sz="1050" b="0" i="0" u="none" strike="noStrike" dirty="0">
                        <a:solidFill>
                          <a:srgbClr val="007F76"/>
                        </a:solidFill>
                        <a:effectLst/>
                        <a:latin typeface="Arial Narrow" panose="020B0606020202030204" pitchFamily="34" charset="0"/>
                      </a:endParaRPr>
                    </a:p>
                  </a:txBody>
                  <a:tcPr marL="9525" marR="9525" marT="0" marB="0" anchor="ctr">
                    <a:lnL>
                      <a:noFill/>
                    </a:lnL>
                    <a:lnR>
                      <a:noFill/>
                    </a:lnR>
                    <a:lnT w="635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vMerge="1">
                  <a:txBody>
                    <a:bodyPr/>
                    <a:lstStyle/>
                    <a:p>
                      <a:pPr algn="ctr" fontAlgn="b"/>
                      <a:endParaRPr lang="ru-RU" sz="900" b="0" i="0" u="none" strike="noStrike" dirty="0">
                        <a:solidFill>
                          <a:srgbClr val="007F76"/>
                        </a:solidFill>
                        <a:effectLst/>
                        <a:latin typeface="Arial Narrow" panose="020B0606020202030204" pitchFamily="34" charset="0"/>
                      </a:endParaRPr>
                    </a:p>
                  </a:txBody>
                  <a:tcPr marL="9525" marR="9525" marT="9525" marB="0"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4D7A86">
                        <a:alpha val="20000"/>
                      </a:srgbClr>
                    </a:solidFill>
                  </a:tcPr>
                </a:tc>
                <a:extLst>
                  <a:ext uri="{0D108BD9-81ED-4DB2-BD59-A6C34878D82A}">
                    <a16:rowId xmlns:a16="http://schemas.microsoft.com/office/drawing/2014/main" val="3582961751"/>
                  </a:ext>
                </a:extLst>
              </a:tr>
              <a:tr h="158400">
                <a:tc gridSpan="3">
                  <a:txBody>
                    <a:bodyPr/>
                    <a:lstStyle/>
                    <a:p>
                      <a:pPr algn="ctr" rtl="0" fontAlgn="ctr"/>
                      <a:r>
                        <a:rPr lang="ru-RU" sz="900" b="1" u="none" strike="noStrike" dirty="0">
                          <a:solidFill>
                            <a:srgbClr val="007F76"/>
                          </a:solidFill>
                          <a:effectLst/>
                          <a:latin typeface="Arial Narrow" panose="020B0606020202030204" pitchFamily="34" charset="0"/>
                        </a:rPr>
                        <a:t>БАРЛЫҒЫ</a:t>
                      </a:r>
                      <a:endParaRPr lang="ru-RU" sz="900" b="1" i="0" u="none" strike="noStrike" dirty="0">
                        <a:solidFill>
                          <a:srgbClr val="007F76"/>
                        </a:solidFill>
                        <a:effectLst/>
                        <a:latin typeface="Arial Narrow" panose="020B0606020202030204" pitchFamily="34" charset="0"/>
                      </a:endParaRPr>
                    </a:p>
                  </a:txBody>
                  <a:tcPr marL="9525" marR="9525" marT="0" marB="0" anchor="ctr">
                    <a:lnL>
                      <a:noFill/>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007F76">
                        <a:alpha val="20000"/>
                      </a:srgbClr>
                    </a:solidFill>
                  </a:tcPr>
                </a:tc>
                <a:tc hMerge="1">
                  <a:txBody>
                    <a:bodyPr/>
                    <a:lstStyle/>
                    <a:p>
                      <a:endParaRPr lang="ru-RU"/>
                    </a:p>
                  </a:txBody>
                  <a:tcPr/>
                </a:tc>
                <a:tc hMerge="1">
                  <a:txBody>
                    <a:bodyPr/>
                    <a:lstStyle/>
                    <a:p>
                      <a:endParaRPr lang="ru-RU"/>
                    </a:p>
                  </a:txBody>
                  <a:tcPr>
                    <a:lnL w="12700" cap="flat" cmpd="sng" algn="ctr">
                      <a:solidFill>
                        <a:schemeClr val="tx1"/>
                      </a:solidFill>
                      <a:prstDash val="solid"/>
                      <a:round/>
                      <a:headEnd type="none" w="med" len="med"/>
                      <a:tailEnd type="none" w="med" len="med"/>
                    </a:lnL>
                    <a:lnT w="12700" cap="flat" cmpd="sng" algn="ctr">
                      <a:solidFill>
                        <a:schemeClr val="tx1"/>
                      </a:solidFill>
                      <a:prstDash val="solid"/>
                      <a:round/>
                      <a:headEnd type="none" w="med" len="med"/>
                      <a:tailEnd type="none" w="med" len="med"/>
                    </a:lnT>
                  </a:tcPr>
                </a:tc>
                <a:tc>
                  <a:txBody>
                    <a:bodyPr/>
                    <a:lstStyle/>
                    <a:p>
                      <a:pPr algn="ctr" fontAlgn="b"/>
                      <a:r>
                        <a:rPr lang="ru-RU" sz="900" b="1" i="0" u="none" strike="noStrike" cap="none" dirty="0">
                          <a:solidFill>
                            <a:schemeClr val="tx1"/>
                          </a:solidFill>
                          <a:effectLst/>
                          <a:latin typeface="Arial Narrow" panose="020B0606020202030204" pitchFamily="34" charset="0"/>
                          <a:ea typeface="+mn-ea"/>
                          <a:cs typeface="+mn-cs"/>
                          <a:sym typeface="Arial"/>
                        </a:rPr>
                        <a:t>1 074 391</a:t>
                      </a:r>
                      <a:endParaRPr lang="ru-KZ" sz="900" b="1" i="0" u="none" strike="noStrike" cap="none" dirty="0">
                        <a:solidFill>
                          <a:schemeClr val="tx1"/>
                        </a:solidFill>
                        <a:effectLst/>
                        <a:latin typeface="Arial Narrow" panose="020B0606020202030204" pitchFamily="34" charset="0"/>
                        <a:ea typeface="+mn-ea"/>
                        <a:cs typeface="+mn-cs"/>
                        <a:sym typeface="Arial"/>
                      </a:endParaRPr>
                    </a:p>
                  </a:txBody>
                  <a:tcPr marL="9525" marR="9525" marT="0" marB="0" anchor="ctr">
                    <a:lnL w="12700" cap="flat" cmpd="sng" algn="ctr">
                      <a:solidFill>
                        <a:schemeClr val="tx1"/>
                      </a:solidFill>
                      <a:prstDash val="solid"/>
                      <a:round/>
                      <a:headEnd type="none" w="med" len="med"/>
                      <a:tailEnd type="none" w="med" len="med"/>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65000"/>
                        <a:alpha val="20000"/>
                      </a:schemeClr>
                    </a:solidFill>
                  </a:tcPr>
                </a:tc>
                <a:tc>
                  <a:txBody>
                    <a:bodyPr/>
                    <a:lstStyle/>
                    <a:p>
                      <a:pPr algn="ctr" fontAlgn="b"/>
                      <a:r>
                        <a:rPr lang="ru-KZ" sz="900" b="1" i="0" u="none" strike="noStrike" cap="none" dirty="0">
                          <a:solidFill>
                            <a:schemeClr val="tx1"/>
                          </a:solidFill>
                          <a:effectLst/>
                          <a:latin typeface="Arial Narrow" panose="020B0606020202030204" pitchFamily="34" charset="0"/>
                          <a:ea typeface="+mn-ea"/>
                          <a:cs typeface="+mn-cs"/>
                          <a:sym typeface="Arial"/>
                        </a:rPr>
                        <a:t>211</a:t>
                      </a:r>
                      <a:r>
                        <a:rPr lang="ru-RU" sz="900" b="1" i="0" u="none" strike="noStrike" cap="none" dirty="0">
                          <a:solidFill>
                            <a:schemeClr val="tx1"/>
                          </a:solidFill>
                          <a:effectLst/>
                          <a:latin typeface="Arial Narrow" panose="020B0606020202030204" pitchFamily="34" charset="0"/>
                          <a:ea typeface="+mn-ea"/>
                          <a:cs typeface="+mn-cs"/>
                          <a:sym typeface="Arial"/>
                        </a:rPr>
                        <a:t> </a:t>
                      </a:r>
                      <a:r>
                        <a:rPr lang="ru-KZ" sz="900" b="1" i="0" u="none" strike="noStrike" cap="none" dirty="0">
                          <a:solidFill>
                            <a:schemeClr val="tx1"/>
                          </a:solidFill>
                          <a:effectLst/>
                          <a:latin typeface="Arial Narrow" panose="020B0606020202030204" pitchFamily="34" charset="0"/>
                          <a:ea typeface="+mn-ea"/>
                          <a:cs typeface="+mn-cs"/>
                          <a:sym typeface="Arial"/>
                        </a:rPr>
                        <a:t>344</a:t>
                      </a:r>
                    </a:p>
                  </a:txBody>
                  <a:tcPr marL="9525" marR="9525" marT="0" marB="0"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65000"/>
                        <a:alpha val="20000"/>
                      </a:schemeClr>
                    </a:solidFill>
                  </a:tcPr>
                </a:tc>
                <a:tc>
                  <a:txBody>
                    <a:bodyPr/>
                    <a:lstStyle/>
                    <a:p>
                      <a:pPr algn="ctr" fontAlgn="b"/>
                      <a:r>
                        <a:rPr lang="ru-KZ" sz="900" b="1" i="0" u="none" strike="noStrike" cap="none" dirty="0">
                          <a:solidFill>
                            <a:schemeClr val="tx1"/>
                          </a:solidFill>
                          <a:effectLst/>
                          <a:latin typeface="Arial Narrow" panose="020B0606020202030204" pitchFamily="34" charset="0"/>
                          <a:ea typeface="+mn-ea"/>
                          <a:cs typeface="+mn-cs"/>
                          <a:sym typeface="Arial"/>
                        </a:rPr>
                        <a:t>272</a:t>
                      </a:r>
                      <a:r>
                        <a:rPr lang="ru-RU" sz="900" b="1" i="0" u="none" strike="noStrike" cap="none" dirty="0">
                          <a:solidFill>
                            <a:schemeClr val="tx1"/>
                          </a:solidFill>
                          <a:effectLst/>
                          <a:latin typeface="Arial Narrow" panose="020B0606020202030204" pitchFamily="34" charset="0"/>
                          <a:ea typeface="+mn-ea"/>
                          <a:cs typeface="+mn-cs"/>
                          <a:sym typeface="Arial"/>
                        </a:rPr>
                        <a:t> </a:t>
                      </a:r>
                      <a:r>
                        <a:rPr lang="ru-KZ" sz="900" b="1" i="0" u="none" strike="noStrike" cap="none" dirty="0">
                          <a:solidFill>
                            <a:schemeClr val="tx1"/>
                          </a:solidFill>
                          <a:effectLst/>
                          <a:latin typeface="Arial Narrow" panose="020B0606020202030204" pitchFamily="34" charset="0"/>
                          <a:ea typeface="+mn-ea"/>
                          <a:cs typeface="+mn-cs"/>
                          <a:sym typeface="Arial"/>
                        </a:rPr>
                        <a:t>354</a:t>
                      </a:r>
                    </a:p>
                  </a:txBody>
                  <a:tcPr marL="9525" marR="9525" marT="0" marB="0"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65000"/>
                        <a:alpha val="20000"/>
                      </a:schemeClr>
                    </a:solidFill>
                  </a:tcPr>
                </a:tc>
                <a:tc>
                  <a:txBody>
                    <a:bodyPr/>
                    <a:lstStyle/>
                    <a:p>
                      <a:pPr algn="ctr" fontAlgn="b"/>
                      <a:r>
                        <a:rPr lang="ru-KZ" sz="900" b="1" i="0" u="none" strike="noStrike" cap="none" dirty="0">
                          <a:solidFill>
                            <a:schemeClr val="tx1"/>
                          </a:solidFill>
                          <a:effectLst/>
                          <a:latin typeface="Arial Narrow" panose="020B0606020202030204" pitchFamily="34" charset="0"/>
                          <a:ea typeface="+mn-ea"/>
                          <a:cs typeface="+mn-cs"/>
                          <a:sym typeface="Arial"/>
                        </a:rPr>
                        <a:t>299</a:t>
                      </a:r>
                      <a:r>
                        <a:rPr lang="ru-RU" sz="900" b="1" i="0" u="none" strike="noStrike" cap="none" dirty="0">
                          <a:solidFill>
                            <a:schemeClr val="tx1"/>
                          </a:solidFill>
                          <a:effectLst/>
                          <a:latin typeface="Arial Narrow" panose="020B0606020202030204" pitchFamily="34" charset="0"/>
                          <a:ea typeface="+mn-ea"/>
                          <a:cs typeface="+mn-cs"/>
                          <a:sym typeface="Arial"/>
                        </a:rPr>
                        <a:t> </a:t>
                      </a:r>
                      <a:r>
                        <a:rPr lang="ru-KZ" sz="900" b="1" i="0" u="none" strike="noStrike" cap="none" dirty="0">
                          <a:solidFill>
                            <a:schemeClr val="tx1"/>
                          </a:solidFill>
                          <a:effectLst/>
                          <a:latin typeface="Arial Narrow" panose="020B0606020202030204" pitchFamily="34" charset="0"/>
                          <a:ea typeface="+mn-ea"/>
                          <a:cs typeface="+mn-cs"/>
                          <a:sym typeface="Arial"/>
                        </a:rPr>
                        <a:t>136</a:t>
                      </a:r>
                    </a:p>
                  </a:txBody>
                  <a:tcPr marL="9525" marR="9525" marT="0" marB="0"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65000"/>
                        <a:alpha val="20000"/>
                      </a:schemeClr>
                    </a:solidFill>
                  </a:tcPr>
                </a:tc>
                <a:tc>
                  <a:txBody>
                    <a:bodyPr/>
                    <a:lstStyle/>
                    <a:p>
                      <a:pPr algn="ctr" fontAlgn="b"/>
                      <a:r>
                        <a:rPr lang="ru-KZ" sz="900" b="1" i="0" u="none" strike="noStrike" cap="none" dirty="0">
                          <a:solidFill>
                            <a:schemeClr val="tx1"/>
                          </a:solidFill>
                          <a:effectLst/>
                          <a:latin typeface="Arial Narrow" panose="020B0606020202030204" pitchFamily="34" charset="0"/>
                          <a:ea typeface="+mn-ea"/>
                          <a:cs typeface="+mn-cs"/>
                          <a:sym typeface="Arial"/>
                        </a:rPr>
                        <a:t>291</a:t>
                      </a:r>
                      <a:r>
                        <a:rPr lang="ru-RU" sz="900" b="1" i="0" u="none" strike="noStrike" cap="none" dirty="0">
                          <a:solidFill>
                            <a:schemeClr val="tx1"/>
                          </a:solidFill>
                          <a:effectLst/>
                          <a:latin typeface="Arial Narrow" panose="020B0606020202030204" pitchFamily="34" charset="0"/>
                          <a:ea typeface="+mn-ea"/>
                          <a:cs typeface="+mn-cs"/>
                          <a:sym typeface="Arial"/>
                        </a:rPr>
                        <a:t> </a:t>
                      </a:r>
                      <a:r>
                        <a:rPr lang="ru-KZ" sz="900" b="1" i="0" u="none" strike="noStrike" cap="none" dirty="0">
                          <a:solidFill>
                            <a:schemeClr val="tx1"/>
                          </a:solidFill>
                          <a:effectLst/>
                          <a:latin typeface="Arial Narrow" panose="020B0606020202030204" pitchFamily="34" charset="0"/>
                          <a:ea typeface="+mn-ea"/>
                          <a:cs typeface="+mn-cs"/>
                          <a:sym typeface="Arial"/>
                        </a:rPr>
                        <a:t>557</a:t>
                      </a:r>
                    </a:p>
                  </a:txBody>
                  <a:tcPr marL="9525" marR="9525" marT="0" marB="0" anchor="ctr">
                    <a:lnL>
                      <a:noFill/>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65000"/>
                        <a:alpha val="20000"/>
                      </a:schemeClr>
                    </a:solidFill>
                  </a:tcPr>
                </a:tc>
                <a:tc>
                  <a:txBody>
                    <a:bodyPr/>
                    <a:lstStyle/>
                    <a:p>
                      <a:pPr marL="0" marR="0" lvl="0" indent="0" algn="ctr" defTabSz="914400" rtl="0" eaLnBrk="1" fontAlgn="ctr" latinLnBrk="0" hangingPunct="1">
                        <a:lnSpc>
                          <a:spcPct val="100000"/>
                        </a:lnSpc>
                        <a:spcBef>
                          <a:spcPts val="0"/>
                        </a:spcBef>
                        <a:spcAft>
                          <a:spcPts val="0"/>
                        </a:spcAft>
                        <a:buClrTx/>
                        <a:buSzTx/>
                        <a:buFontTx/>
                        <a:buNone/>
                        <a:tabLst/>
                        <a:defRPr/>
                      </a:pPr>
                      <a:r>
                        <a:rPr lang="ru-KZ" sz="900" b="1" i="0" u="none" strike="noStrike" cap="none" dirty="0">
                          <a:solidFill>
                            <a:srgbClr val="007F76"/>
                          </a:solidFill>
                          <a:effectLst/>
                          <a:latin typeface="Arial Narrow" panose="020B0606020202030204" pitchFamily="34" charset="0"/>
                          <a:ea typeface="+mn-ea"/>
                          <a:cs typeface="+mn-cs"/>
                          <a:sym typeface="Arial"/>
                        </a:rPr>
                        <a:t>1 103 799</a:t>
                      </a:r>
                    </a:p>
                  </a:txBody>
                  <a:tcPr marL="9525" marR="9525" marT="0" marB="0" anchor="ctr">
                    <a:lnL w="12700" cap="flat" cmpd="sng" algn="ctr">
                      <a:solidFill>
                        <a:schemeClr val="tx1"/>
                      </a:solidFill>
                      <a:prstDash val="solid"/>
                      <a:round/>
                      <a:headEnd type="none" w="med" len="med"/>
                      <a:tailEnd type="none" w="med" len="med"/>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007F76">
                        <a:alpha val="20000"/>
                      </a:srgbClr>
                    </a:solidFill>
                  </a:tcPr>
                </a:tc>
                <a:tc>
                  <a:txBody>
                    <a:bodyPr/>
                    <a:lstStyle/>
                    <a:p>
                      <a:pPr algn="ctr" rtl="0" fontAlgn="ctr"/>
                      <a:r>
                        <a:rPr lang="ru-KZ" sz="900" b="1" i="0" u="none" strike="noStrike" cap="none" dirty="0">
                          <a:solidFill>
                            <a:schemeClr val="tx1"/>
                          </a:solidFill>
                          <a:effectLst/>
                          <a:latin typeface="Arial Narrow" panose="020B0606020202030204" pitchFamily="34" charset="0"/>
                          <a:ea typeface="+mn-ea"/>
                          <a:cs typeface="+mn-cs"/>
                          <a:sym typeface="Arial"/>
                        </a:rPr>
                        <a:t>220 533</a:t>
                      </a:r>
                    </a:p>
                  </a:txBody>
                  <a:tcPr marL="9525" marR="9525" marT="0" marB="0"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50000"/>
                        <a:alpha val="20000"/>
                      </a:schemeClr>
                    </a:solidFill>
                  </a:tcPr>
                </a:tc>
                <a:tc>
                  <a:txBody>
                    <a:bodyPr/>
                    <a:lstStyle/>
                    <a:p>
                      <a:pPr algn="ctr" rtl="0" fontAlgn="ctr"/>
                      <a:r>
                        <a:rPr lang="ru-KZ" sz="900" b="1" i="0" u="none" strike="noStrike" cap="none" dirty="0">
                          <a:solidFill>
                            <a:srgbClr val="007F76"/>
                          </a:solidFill>
                          <a:effectLst/>
                          <a:latin typeface="Arial Narrow" panose="020B0606020202030204" pitchFamily="34" charset="0"/>
                          <a:ea typeface="+mn-ea"/>
                          <a:cs typeface="+mn-cs"/>
                          <a:sym typeface="Arial"/>
                        </a:rPr>
                        <a:t>240 505</a:t>
                      </a:r>
                    </a:p>
                  </a:txBody>
                  <a:tcPr marL="9525" marR="9525" marT="0" marB="0"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007F76">
                        <a:alpha val="20000"/>
                      </a:srgbClr>
                    </a:solidFill>
                  </a:tcPr>
                </a:tc>
                <a:tc>
                  <a:txBody>
                    <a:bodyPr/>
                    <a:lstStyle/>
                    <a:p>
                      <a:pPr algn="ctr" rtl="0" fontAlgn="ctr"/>
                      <a:r>
                        <a:rPr lang="ru-KZ" sz="900" b="1" i="0" u="none" strike="noStrike" cap="none" dirty="0">
                          <a:solidFill>
                            <a:srgbClr val="007F76"/>
                          </a:solidFill>
                          <a:effectLst/>
                          <a:latin typeface="Arial Narrow" panose="020B0606020202030204" pitchFamily="34" charset="0"/>
                          <a:ea typeface="+mn-ea"/>
                          <a:cs typeface="+mn-cs"/>
                          <a:sym typeface="Arial"/>
                        </a:rPr>
                        <a:t>300 190</a:t>
                      </a:r>
                    </a:p>
                  </a:txBody>
                  <a:tcPr marL="9525" marR="9525" marT="0" marB="0"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007F76">
                        <a:alpha val="20000"/>
                      </a:srgbClr>
                    </a:solidFill>
                  </a:tcPr>
                </a:tc>
                <a:tc>
                  <a:txBody>
                    <a:bodyPr/>
                    <a:lstStyle/>
                    <a:p>
                      <a:pPr algn="ctr" rtl="0" fontAlgn="ctr"/>
                      <a:r>
                        <a:rPr lang="ru-KZ" sz="900" b="1" i="0" u="none" strike="noStrike" cap="none" dirty="0">
                          <a:solidFill>
                            <a:srgbClr val="007F76"/>
                          </a:solidFill>
                          <a:effectLst/>
                          <a:latin typeface="Arial Narrow" panose="020B0606020202030204" pitchFamily="34" charset="0"/>
                          <a:ea typeface="+mn-ea"/>
                          <a:cs typeface="+mn-cs"/>
                          <a:sym typeface="Arial"/>
                        </a:rPr>
                        <a:t>342 571</a:t>
                      </a:r>
                    </a:p>
                  </a:txBody>
                  <a:tcPr marL="9525" marR="9525" marT="0" marB="0"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007F76">
                        <a:alpha val="20000"/>
                      </a:srgbClr>
                    </a:solidFill>
                  </a:tcPr>
                </a:tc>
                <a:tc>
                  <a:txBody>
                    <a:bodyPr/>
                    <a:lstStyle/>
                    <a:p>
                      <a:pPr algn="ctr" rtl="0" fontAlgn="b"/>
                      <a:r>
                        <a:rPr lang="en-US" sz="900" b="1" i="0" u="none" strike="noStrike" dirty="0">
                          <a:solidFill>
                            <a:srgbClr val="007F76"/>
                          </a:solidFill>
                          <a:effectLst/>
                          <a:latin typeface="Arial Narrow" panose="020B0606020202030204" pitchFamily="34" charset="0"/>
                        </a:rPr>
                        <a:t>100%</a:t>
                      </a:r>
                    </a:p>
                  </a:txBody>
                  <a:tcPr marL="9525" marR="9525" marT="0" marB="0"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007F76">
                        <a:alpha val="20000"/>
                      </a:srgbClr>
                    </a:solidFill>
                  </a:tcPr>
                </a:tc>
                <a:extLst>
                  <a:ext uri="{0D108BD9-81ED-4DB2-BD59-A6C34878D82A}">
                    <a16:rowId xmlns:a16="http://schemas.microsoft.com/office/drawing/2014/main" val="2126759895"/>
                  </a:ext>
                </a:extLst>
              </a:tr>
              <a:tr h="158400">
                <a:tc>
                  <a:txBody>
                    <a:bodyPr/>
                    <a:lstStyle/>
                    <a:p>
                      <a:pPr algn="ctr" fontAlgn="b"/>
                      <a:r>
                        <a:rPr lang="ru-RU" sz="800" u="none" strike="noStrike" dirty="0">
                          <a:solidFill>
                            <a:srgbClr val="007F76"/>
                          </a:solidFill>
                          <a:effectLst/>
                          <a:latin typeface="Arial Narrow" panose="020B0606020202030204" pitchFamily="34" charset="0"/>
                        </a:rPr>
                        <a:t>1</a:t>
                      </a:r>
                      <a:endParaRPr lang="en-US" sz="800" b="0" i="0" u="none" strike="noStrike" dirty="0">
                        <a:solidFill>
                          <a:srgbClr val="007F76"/>
                        </a:solidFill>
                        <a:effectLst/>
                        <a:latin typeface="Arial Narrow" panose="020B0606020202030204" pitchFamily="34" charset="0"/>
                      </a:endParaRPr>
                    </a:p>
                  </a:txBody>
                  <a:tcPr marL="9525" marR="9525" marT="0" marB="0" anchor="ctr">
                    <a:lnT w="12700" cap="flat" cmpd="sng" algn="ctr">
                      <a:solidFill>
                        <a:schemeClr val="tx1"/>
                      </a:solidFill>
                      <a:prstDash val="solid"/>
                      <a:round/>
                      <a:headEnd type="none" w="med" len="med"/>
                      <a:tailEnd type="none" w="med" len="med"/>
                    </a:lnT>
                    <a:solidFill>
                      <a:schemeClr val="accent6">
                        <a:lumMod val="50000"/>
                        <a:alpha val="1000"/>
                      </a:schemeClr>
                    </a:solidFill>
                  </a:tcPr>
                </a:tc>
                <a:tc>
                  <a:txBody>
                    <a:bodyPr/>
                    <a:lstStyle/>
                    <a:p>
                      <a:pPr algn="ctr" fontAlgn="b"/>
                      <a:r>
                        <a:rPr lang="ru-KZ" sz="800" b="0" i="0" u="none" strike="noStrike" cap="none" dirty="0">
                          <a:solidFill>
                            <a:srgbClr val="007F76"/>
                          </a:solidFill>
                          <a:effectLst/>
                          <a:latin typeface="Arial Narrow" panose="020B0606020202030204" pitchFamily="34" charset="0"/>
                          <a:ea typeface="+mn-ea"/>
                          <a:cs typeface="+mn-cs"/>
                          <a:sym typeface="Arial"/>
                        </a:rPr>
                        <a:t>9629-9</a:t>
                      </a:r>
                    </a:p>
                  </a:txBody>
                  <a:tcPr marL="9525" marR="9525" marT="0" marB="0" anchor="ctr">
                    <a:lnT w="12700" cap="flat" cmpd="sng" algn="ctr">
                      <a:solidFill>
                        <a:schemeClr val="tx1"/>
                      </a:solidFill>
                      <a:prstDash val="solid"/>
                      <a:round/>
                      <a:headEnd type="none" w="med" len="med"/>
                      <a:tailEnd type="none" w="med" len="med"/>
                    </a:lnT>
                    <a:solidFill>
                      <a:schemeClr val="accent6">
                        <a:lumMod val="50000"/>
                        <a:alpha val="1000"/>
                      </a:schemeClr>
                    </a:solidFill>
                  </a:tcPr>
                </a:tc>
                <a:tc>
                  <a:txBody>
                    <a:bodyPr/>
                    <a:lstStyle/>
                    <a:p>
                      <a:pPr marL="72000" algn="l" fontAlgn="ctr"/>
                      <a:r>
                        <a:rPr lang="ru-RU" sz="800" b="0" i="0" u="none" strike="noStrike" cap="none" dirty="0" err="1">
                          <a:solidFill>
                            <a:srgbClr val="007F76"/>
                          </a:solidFill>
                          <a:effectLst/>
                          <a:latin typeface="Arial Narrow" panose="020B0606020202030204" pitchFamily="34" charset="0"/>
                          <a:ea typeface="+mn-ea"/>
                          <a:cs typeface="+mn-cs"/>
                          <a:sym typeface="Arial"/>
                        </a:rPr>
                        <a:t>Басқа</a:t>
                      </a:r>
                      <a:r>
                        <a:rPr lang="ru-RU" sz="800" b="0" i="0" u="none" strike="noStrike" cap="none" dirty="0">
                          <a:solidFill>
                            <a:srgbClr val="007F76"/>
                          </a:solidFill>
                          <a:effectLst/>
                          <a:latin typeface="Arial Narrow" panose="020B0606020202030204" pitchFamily="34" charset="0"/>
                          <a:ea typeface="+mn-ea"/>
                          <a:cs typeface="+mn-cs"/>
                          <a:sym typeface="Arial"/>
                        </a:rPr>
                        <a:t> да </a:t>
                      </a:r>
                      <a:r>
                        <a:rPr lang="ru-RU" sz="800" b="0" i="0" u="none" strike="noStrike" cap="none" dirty="0" err="1">
                          <a:solidFill>
                            <a:srgbClr val="007F76"/>
                          </a:solidFill>
                          <a:effectLst/>
                          <a:latin typeface="Arial Narrow" panose="020B0606020202030204" pitchFamily="34" charset="0"/>
                          <a:ea typeface="+mn-ea"/>
                          <a:cs typeface="+mn-cs"/>
                          <a:sym typeface="Arial"/>
                        </a:rPr>
                        <a:t>біліктілігі</a:t>
                      </a:r>
                      <a:r>
                        <a:rPr lang="ru-RU" sz="800" b="0" i="0" u="none" strike="noStrike" cap="none" dirty="0">
                          <a:solidFill>
                            <a:srgbClr val="007F76"/>
                          </a:solidFill>
                          <a:effectLst/>
                          <a:latin typeface="Arial Narrow" panose="020B0606020202030204" pitchFamily="34" charset="0"/>
                          <a:ea typeface="+mn-ea"/>
                          <a:cs typeface="+mn-cs"/>
                          <a:sym typeface="Arial"/>
                        </a:rPr>
                        <a:t> </a:t>
                      </a:r>
                      <a:r>
                        <a:rPr lang="ru-RU" sz="800" b="0" i="0" u="none" strike="noStrike" cap="none" dirty="0" err="1">
                          <a:solidFill>
                            <a:srgbClr val="007F76"/>
                          </a:solidFill>
                          <a:effectLst/>
                          <a:latin typeface="Arial Narrow" panose="020B0606020202030204" pitchFamily="34" charset="0"/>
                          <a:ea typeface="+mn-ea"/>
                          <a:cs typeface="+mn-cs"/>
                          <a:sym typeface="Arial"/>
                        </a:rPr>
                        <a:t>жоқ</a:t>
                      </a:r>
                      <a:r>
                        <a:rPr lang="ru-RU" sz="800" b="0" i="0" u="none" strike="noStrike" cap="none" dirty="0">
                          <a:solidFill>
                            <a:srgbClr val="007F76"/>
                          </a:solidFill>
                          <a:effectLst/>
                          <a:latin typeface="Arial Narrow" panose="020B0606020202030204" pitchFamily="34" charset="0"/>
                          <a:ea typeface="+mn-ea"/>
                          <a:cs typeface="+mn-cs"/>
                          <a:sym typeface="Arial"/>
                        </a:rPr>
                        <a:t> </a:t>
                      </a:r>
                      <a:r>
                        <a:rPr lang="ru-RU" sz="800" b="0" i="0" u="none" strike="noStrike" cap="none" dirty="0" err="1">
                          <a:solidFill>
                            <a:srgbClr val="007F76"/>
                          </a:solidFill>
                          <a:effectLst/>
                          <a:latin typeface="Arial Narrow" panose="020B0606020202030204" pitchFamily="34" charset="0"/>
                          <a:ea typeface="+mn-ea"/>
                          <a:cs typeface="+mn-cs"/>
                          <a:sym typeface="Arial"/>
                        </a:rPr>
                        <a:t>жұмысшылар</a:t>
                      </a:r>
                      <a:endParaRPr lang="ru-RU" sz="800" b="0" i="0" u="none" strike="noStrike" cap="none" dirty="0">
                        <a:solidFill>
                          <a:srgbClr val="007F76"/>
                        </a:solidFill>
                        <a:effectLst/>
                        <a:latin typeface="Arial Narrow" panose="020B0606020202030204" pitchFamily="34" charset="0"/>
                        <a:ea typeface="+mn-ea"/>
                        <a:cs typeface="+mn-cs"/>
                        <a:sym typeface="Arial"/>
                      </a:endParaRPr>
                    </a:p>
                  </a:txBody>
                  <a:tcPr marL="9525" marR="9525" marT="0" marB="0" anchor="ctr">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solidFill>
                      <a:schemeClr val="accent6">
                        <a:lumMod val="50000"/>
                        <a:alpha val="1000"/>
                      </a:schemeClr>
                    </a:solidFill>
                  </a:tcPr>
                </a:tc>
                <a:tc>
                  <a:txBody>
                    <a:bodyPr/>
                    <a:lstStyle/>
                    <a:p>
                      <a:pPr algn="ctr" fontAlgn="b"/>
                      <a:r>
                        <a:rPr lang="ru-KZ" sz="800" b="0" i="0" u="none" strike="noStrike" cap="none" dirty="0">
                          <a:solidFill>
                            <a:schemeClr val="tx1"/>
                          </a:solidFill>
                          <a:effectLst/>
                          <a:latin typeface="Arial Narrow" panose="020B0606020202030204" pitchFamily="34" charset="0"/>
                          <a:ea typeface="+mn-ea"/>
                          <a:cs typeface="+mn-cs"/>
                          <a:sym typeface="Arial"/>
                        </a:rPr>
                        <a:t>106 531</a:t>
                      </a:r>
                    </a:p>
                  </a:txBody>
                  <a:tcPr marL="9525" marR="9525" marT="0" marB="0" anchor="ctr">
                    <a:lnL w="12700" cap="flat" cmpd="sng" algn="ctr">
                      <a:solidFill>
                        <a:schemeClr val="tx1"/>
                      </a:solidFill>
                      <a:prstDash val="solid"/>
                      <a:round/>
                      <a:headEnd type="none" w="med" len="med"/>
                      <a:tailEnd type="none" w="med" len="med"/>
                    </a:lnL>
                    <a:lnT w="12700" cap="flat" cmpd="sng" algn="ctr">
                      <a:solidFill>
                        <a:schemeClr val="tx1"/>
                      </a:solidFill>
                      <a:prstDash val="solid"/>
                      <a:round/>
                      <a:headEnd type="none" w="med" len="med"/>
                      <a:tailEnd type="none" w="med" len="med"/>
                    </a:lnT>
                    <a:solidFill>
                      <a:schemeClr val="accent6">
                        <a:lumMod val="50000"/>
                        <a:alpha val="1000"/>
                      </a:schemeClr>
                    </a:solidFill>
                  </a:tcPr>
                </a:tc>
                <a:tc>
                  <a:txBody>
                    <a:bodyPr/>
                    <a:lstStyle/>
                    <a:p>
                      <a:pPr algn="ctr" fontAlgn="b"/>
                      <a:r>
                        <a:rPr lang="ru-KZ" sz="800" b="0" i="0" u="none" strike="noStrike" cap="none">
                          <a:solidFill>
                            <a:schemeClr val="tx1"/>
                          </a:solidFill>
                          <a:effectLst/>
                          <a:latin typeface="Arial Narrow" panose="020B0606020202030204" pitchFamily="34" charset="0"/>
                          <a:ea typeface="+mn-ea"/>
                          <a:cs typeface="+mn-cs"/>
                          <a:sym typeface="Arial"/>
                        </a:rPr>
                        <a:t>12 186</a:t>
                      </a:r>
                    </a:p>
                  </a:txBody>
                  <a:tcPr marL="9525" marR="9525" marT="0" marB="0" anchor="ctr">
                    <a:lnT w="12700" cap="flat" cmpd="sng" algn="ctr">
                      <a:solidFill>
                        <a:schemeClr val="tx1"/>
                      </a:solidFill>
                      <a:prstDash val="solid"/>
                      <a:round/>
                      <a:headEnd type="none" w="med" len="med"/>
                      <a:tailEnd type="none" w="med" len="med"/>
                    </a:lnT>
                    <a:solidFill>
                      <a:schemeClr val="accent6">
                        <a:lumMod val="50000"/>
                        <a:alpha val="1000"/>
                      </a:schemeClr>
                    </a:solidFill>
                  </a:tcPr>
                </a:tc>
                <a:tc>
                  <a:txBody>
                    <a:bodyPr/>
                    <a:lstStyle/>
                    <a:p>
                      <a:pPr algn="ctr" fontAlgn="b"/>
                      <a:r>
                        <a:rPr lang="ru-KZ" sz="800" b="0" i="0" u="none" strike="noStrike" cap="none">
                          <a:solidFill>
                            <a:schemeClr val="tx1"/>
                          </a:solidFill>
                          <a:effectLst/>
                          <a:latin typeface="Arial Narrow" panose="020B0606020202030204" pitchFamily="34" charset="0"/>
                          <a:ea typeface="+mn-ea"/>
                          <a:cs typeface="+mn-cs"/>
                          <a:sym typeface="Arial"/>
                        </a:rPr>
                        <a:t>30 349</a:t>
                      </a:r>
                    </a:p>
                  </a:txBody>
                  <a:tcPr marL="9525" marR="9525" marT="0" marB="0" anchor="ctr">
                    <a:lnT w="12700" cap="flat" cmpd="sng" algn="ctr">
                      <a:solidFill>
                        <a:schemeClr val="tx1"/>
                      </a:solidFill>
                      <a:prstDash val="solid"/>
                      <a:round/>
                      <a:headEnd type="none" w="med" len="med"/>
                      <a:tailEnd type="none" w="med" len="med"/>
                    </a:lnT>
                    <a:solidFill>
                      <a:schemeClr val="accent6">
                        <a:lumMod val="50000"/>
                        <a:alpha val="1000"/>
                      </a:schemeClr>
                    </a:solidFill>
                  </a:tcPr>
                </a:tc>
                <a:tc>
                  <a:txBody>
                    <a:bodyPr/>
                    <a:lstStyle/>
                    <a:p>
                      <a:pPr algn="ctr" fontAlgn="b"/>
                      <a:r>
                        <a:rPr lang="ru-KZ" sz="800" b="0" i="0" u="none" strike="noStrike" cap="none">
                          <a:solidFill>
                            <a:schemeClr val="tx1"/>
                          </a:solidFill>
                          <a:effectLst/>
                          <a:latin typeface="Arial Narrow" panose="020B0606020202030204" pitchFamily="34" charset="0"/>
                          <a:ea typeface="+mn-ea"/>
                          <a:cs typeface="+mn-cs"/>
                          <a:sym typeface="Arial"/>
                        </a:rPr>
                        <a:t>22 932</a:t>
                      </a:r>
                    </a:p>
                  </a:txBody>
                  <a:tcPr marL="9525" marR="9525" marT="0" marB="0" anchor="ctr">
                    <a:lnT w="12700" cap="flat" cmpd="sng" algn="ctr">
                      <a:solidFill>
                        <a:schemeClr val="tx1"/>
                      </a:solidFill>
                      <a:prstDash val="solid"/>
                      <a:round/>
                      <a:headEnd type="none" w="med" len="med"/>
                      <a:tailEnd type="none" w="med" len="med"/>
                    </a:lnT>
                    <a:solidFill>
                      <a:schemeClr val="accent6">
                        <a:lumMod val="50000"/>
                        <a:alpha val="1000"/>
                      </a:schemeClr>
                    </a:solidFill>
                  </a:tcPr>
                </a:tc>
                <a:tc>
                  <a:txBody>
                    <a:bodyPr/>
                    <a:lstStyle/>
                    <a:p>
                      <a:pPr algn="ctr" fontAlgn="b"/>
                      <a:r>
                        <a:rPr lang="ru-KZ" sz="800" b="0" i="0" u="none" strike="noStrike" cap="none">
                          <a:solidFill>
                            <a:schemeClr val="tx1"/>
                          </a:solidFill>
                          <a:effectLst/>
                          <a:latin typeface="Arial Narrow" panose="020B0606020202030204" pitchFamily="34" charset="0"/>
                          <a:ea typeface="+mn-ea"/>
                          <a:cs typeface="+mn-cs"/>
                          <a:sym typeface="Arial"/>
                        </a:rPr>
                        <a:t>41 064</a:t>
                      </a:r>
                    </a:p>
                  </a:txBody>
                  <a:tcPr marL="9525" marR="9525" marT="0" marB="0" anchor="ctr">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solidFill>
                      <a:schemeClr val="accent6">
                        <a:lumMod val="50000"/>
                        <a:alpha val="1000"/>
                      </a:schemeClr>
                    </a:solidFill>
                  </a:tcPr>
                </a:tc>
                <a:tc>
                  <a:txBody>
                    <a:bodyPr/>
                    <a:lstStyle/>
                    <a:p>
                      <a:pPr algn="ctr" fontAlgn="ctr"/>
                      <a:r>
                        <a:rPr lang="ru-KZ" sz="800" b="0" i="0" u="none" strike="noStrike" cap="none" dirty="0">
                          <a:solidFill>
                            <a:srgbClr val="007F76"/>
                          </a:solidFill>
                          <a:effectLst/>
                          <a:latin typeface="Arial Narrow" panose="020B0606020202030204" pitchFamily="34" charset="0"/>
                          <a:ea typeface="+mn-ea"/>
                          <a:cs typeface="+mn-cs"/>
                          <a:sym typeface="Arial"/>
                        </a:rPr>
                        <a:t>63 961</a:t>
                      </a:r>
                    </a:p>
                  </a:txBody>
                  <a:tcPr marL="9525" marR="9525" marT="0" marB="0" anchor="ctr">
                    <a:lnL w="12700" cap="flat" cmpd="sng" algn="ctr">
                      <a:solidFill>
                        <a:schemeClr val="tx1"/>
                      </a:solidFill>
                      <a:prstDash val="solid"/>
                      <a:round/>
                      <a:headEnd type="none" w="med" len="med"/>
                      <a:tailEnd type="none" w="med" len="med"/>
                    </a:lnL>
                    <a:lnT w="12700" cap="flat" cmpd="sng" algn="ctr">
                      <a:solidFill>
                        <a:schemeClr val="tx1"/>
                      </a:solidFill>
                      <a:prstDash val="solid"/>
                      <a:round/>
                      <a:headEnd type="none" w="med" len="med"/>
                      <a:tailEnd type="none" w="med" len="med"/>
                    </a:lnT>
                    <a:solidFill>
                      <a:schemeClr val="accent6">
                        <a:lumMod val="50000"/>
                        <a:alpha val="1000"/>
                      </a:schemeClr>
                    </a:solidFill>
                  </a:tcPr>
                </a:tc>
                <a:tc>
                  <a:txBody>
                    <a:bodyPr/>
                    <a:lstStyle/>
                    <a:p>
                      <a:pPr algn="ctr" fontAlgn="ctr"/>
                      <a:r>
                        <a:rPr lang="ru-KZ" sz="800" b="0" i="0" u="none" strike="noStrike" cap="none" dirty="0">
                          <a:solidFill>
                            <a:schemeClr val="tx1"/>
                          </a:solidFill>
                          <a:effectLst/>
                          <a:latin typeface="Arial Narrow" panose="020B0606020202030204" pitchFamily="34" charset="0"/>
                          <a:ea typeface="+mn-ea"/>
                          <a:cs typeface="+mn-cs"/>
                          <a:sym typeface="Arial"/>
                        </a:rPr>
                        <a:t>10 745</a:t>
                      </a:r>
                    </a:p>
                  </a:txBody>
                  <a:tcPr marL="9525" marR="9525" marT="0" marB="0" anchor="ctr">
                    <a:lnT w="12700" cap="flat" cmpd="sng" algn="ctr">
                      <a:solidFill>
                        <a:schemeClr val="tx1"/>
                      </a:solidFill>
                      <a:prstDash val="solid"/>
                      <a:round/>
                      <a:headEnd type="none" w="med" len="med"/>
                      <a:tailEnd type="none" w="med" len="med"/>
                    </a:lnT>
                    <a:solidFill>
                      <a:schemeClr val="accent6">
                        <a:lumMod val="50000"/>
                        <a:alpha val="1000"/>
                      </a:schemeClr>
                    </a:solidFill>
                  </a:tcPr>
                </a:tc>
                <a:tc>
                  <a:txBody>
                    <a:bodyPr/>
                    <a:lstStyle/>
                    <a:p>
                      <a:pPr algn="ctr" fontAlgn="ctr"/>
                      <a:r>
                        <a:rPr lang="ru-KZ" sz="800" b="0" i="0" u="none" strike="noStrike" cap="none">
                          <a:solidFill>
                            <a:srgbClr val="007F76"/>
                          </a:solidFill>
                          <a:effectLst/>
                          <a:latin typeface="Arial Narrow" panose="020B0606020202030204" pitchFamily="34" charset="0"/>
                          <a:ea typeface="+mn-ea"/>
                          <a:cs typeface="+mn-cs"/>
                          <a:sym typeface="Arial"/>
                        </a:rPr>
                        <a:t>7 222</a:t>
                      </a:r>
                    </a:p>
                  </a:txBody>
                  <a:tcPr marL="9525" marR="9525" marT="0" marB="0" anchor="ctr">
                    <a:lnT w="12700" cap="flat" cmpd="sng" algn="ctr">
                      <a:solidFill>
                        <a:schemeClr val="tx1"/>
                      </a:solidFill>
                      <a:prstDash val="solid"/>
                      <a:round/>
                      <a:headEnd type="none" w="med" len="med"/>
                      <a:tailEnd type="none" w="med" len="med"/>
                    </a:lnT>
                    <a:solidFill>
                      <a:schemeClr val="accent6">
                        <a:lumMod val="50000"/>
                        <a:alpha val="1000"/>
                      </a:schemeClr>
                    </a:solidFill>
                  </a:tcPr>
                </a:tc>
                <a:tc>
                  <a:txBody>
                    <a:bodyPr/>
                    <a:lstStyle/>
                    <a:p>
                      <a:pPr algn="ctr" fontAlgn="ctr"/>
                      <a:r>
                        <a:rPr lang="ru-KZ" sz="800" b="0" i="0" u="none" strike="noStrike" cap="none">
                          <a:solidFill>
                            <a:srgbClr val="007F76"/>
                          </a:solidFill>
                          <a:effectLst/>
                          <a:latin typeface="Arial Narrow" panose="020B0606020202030204" pitchFamily="34" charset="0"/>
                          <a:ea typeface="+mn-ea"/>
                          <a:cs typeface="+mn-cs"/>
                          <a:sym typeface="Arial"/>
                        </a:rPr>
                        <a:t>21 234</a:t>
                      </a:r>
                    </a:p>
                  </a:txBody>
                  <a:tcPr marL="9525" marR="9525" marT="0" marB="0" anchor="ctr">
                    <a:lnT w="12700" cap="flat" cmpd="sng" algn="ctr">
                      <a:solidFill>
                        <a:schemeClr val="tx1"/>
                      </a:solidFill>
                      <a:prstDash val="solid"/>
                      <a:round/>
                      <a:headEnd type="none" w="med" len="med"/>
                      <a:tailEnd type="none" w="med" len="med"/>
                    </a:lnT>
                    <a:solidFill>
                      <a:schemeClr val="accent6">
                        <a:lumMod val="50000"/>
                        <a:alpha val="1000"/>
                      </a:schemeClr>
                    </a:solidFill>
                  </a:tcPr>
                </a:tc>
                <a:tc>
                  <a:txBody>
                    <a:bodyPr/>
                    <a:lstStyle/>
                    <a:p>
                      <a:pPr algn="ctr" fontAlgn="ctr"/>
                      <a:r>
                        <a:rPr lang="ru-KZ" sz="800" b="0" i="0" u="none" strike="noStrike" cap="none">
                          <a:solidFill>
                            <a:srgbClr val="007F76"/>
                          </a:solidFill>
                          <a:effectLst/>
                          <a:latin typeface="Arial Narrow" panose="020B0606020202030204" pitchFamily="34" charset="0"/>
                          <a:ea typeface="+mn-ea"/>
                          <a:cs typeface="+mn-cs"/>
                          <a:sym typeface="Arial"/>
                        </a:rPr>
                        <a:t>24 760</a:t>
                      </a:r>
                    </a:p>
                  </a:txBody>
                  <a:tcPr marL="9525" marR="9525" marT="0" marB="0" anchor="ctr">
                    <a:lnT w="12700" cap="flat" cmpd="sng" algn="ctr">
                      <a:solidFill>
                        <a:schemeClr val="tx1"/>
                      </a:solidFill>
                      <a:prstDash val="solid"/>
                      <a:round/>
                      <a:headEnd type="none" w="med" len="med"/>
                      <a:tailEnd type="none" w="med" len="med"/>
                    </a:lnT>
                    <a:solidFill>
                      <a:schemeClr val="accent6">
                        <a:lumMod val="50000"/>
                        <a:alpha val="1000"/>
                      </a:schemeClr>
                    </a:solidFill>
                  </a:tcPr>
                </a:tc>
                <a:tc>
                  <a:txBody>
                    <a:bodyPr/>
                    <a:lstStyle/>
                    <a:p>
                      <a:pPr algn="ctr" fontAlgn="ctr"/>
                      <a:r>
                        <a:rPr lang="ru-KZ" sz="800" b="0" i="0" u="none" strike="noStrike" cap="none" dirty="0">
                          <a:solidFill>
                            <a:srgbClr val="007F76"/>
                          </a:solidFill>
                          <a:effectLst/>
                          <a:latin typeface="Arial Narrow" panose="020B0606020202030204" pitchFamily="34" charset="0"/>
                          <a:ea typeface="+mn-ea"/>
                          <a:cs typeface="+mn-cs"/>
                          <a:sym typeface="Arial"/>
                        </a:rPr>
                        <a:t>5,8%</a:t>
                      </a:r>
                    </a:p>
                  </a:txBody>
                  <a:tcPr marL="9525" marR="9525" marT="0" marB="0" anchor="ctr">
                    <a:lnT w="12700" cap="flat" cmpd="sng" algn="ctr">
                      <a:solidFill>
                        <a:schemeClr val="tx1"/>
                      </a:solidFill>
                      <a:prstDash val="solid"/>
                      <a:round/>
                      <a:headEnd type="none" w="med" len="med"/>
                      <a:tailEnd type="none" w="med" len="med"/>
                    </a:lnT>
                    <a:solidFill>
                      <a:schemeClr val="accent6">
                        <a:lumMod val="50000"/>
                        <a:alpha val="1000"/>
                      </a:schemeClr>
                    </a:solidFill>
                  </a:tcPr>
                </a:tc>
                <a:extLst>
                  <a:ext uri="{0D108BD9-81ED-4DB2-BD59-A6C34878D82A}">
                    <a16:rowId xmlns:a16="http://schemas.microsoft.com/office/drawing/2014/main" val="4220248122"/>
                  </a:ext>
                </a:extLst>
              </a:tr>
              <a:tr h="158400">
                <a:tc>
                  <a:txBody>
                    <a:bodyPr/>
                    <a:lstStyle/>
                    <a:p>
                      <a:pPr algn="ctr" fontAlgn="b"/>
                      <a:r>
                        <a:rPr lang="ru-RU" sz="800" u="none" strike="noStrike" dirty="0">
                          <a:solidFill>
                            <a:srgbClr val="007F76"/>
                          </a:solidFill>
                          <a:effectLst/>
                          <a:latin typeface="Arial Narrow" panose="020B0606020202030204" pitchFamily="34" charset="0"/>
                        </a:rPr>
                        <a:t>2</a:t>
                      </a:r>
                      <a:endParaRPr lang="en-US" sz="800" b="0" i="0" u="none" strike="noStrike" dirty="0">
                        <a:solidFill>
                          <a:srgbClr val="007F76"/>
                        </a:solidFill>
                        <a:effectLst/>
                        <a:latin typeface="Arial Narrow" panose="020B0606020202030204" pitchFamily="34" charset="0"/>
                      </a:endParaRPr>
                    </a:p>
                  </a:txBody>
                  <a:tcPr marL="9525" marR="9525" marT="0" marB="0" anchor="ctr">
                    <a:solidFill>
                      <a:srgbClr val="007F76">
                        <a:alpha val="20000"/>
                      </a:srgbClr>
                    </a:solidFill>
                  </a:tcPr>
                </a:tc>
                <a:tc>
                  <a:txBody>
                    <a:bodyPr/>
                    <a:lstStyle/>
                    <a:p>
                      <a:pPr algn="ctr" fontAlgn="b"/>
                      <a:r>
                        <a:rPr lang="ru-KZ" sz="800" b="0" i="0" u="none" strike="noStrike" cap="none" dirty="0">
                          <a:solidFill>
                            <a:srgbClr val="007F76"/>
                          </a:solidFill>
                          <a:effectLst/>
                          <a:latin typeface="Arial Narrow" panose="020B0606020202030204" pitchFamily="34" charset="0"/>
                          <a:ea typeface="+mn-ea"/>
                          <a:cs typeface="+mn-cs"/>
                          <a:sym typeface="Arial"/>
                        </a:rPr>
                        <a:t>9629-7</a:t>
                      </a:r>
                    </a:p>
                  </a:txBody>
                  <a:tcPr marL="9525" marR="9525" marT="0" marB="0" anchor="ctr">
                    <a:solidFill>
                      <a:srgbClr val="007F76">
                        <a:alpha val="20000"/>
                      </a:srgbClr>
                    </a:solidFill>
                  </a:tcPr>
                </a:tc>
                <a:tc>
                  <a:txBody>
                    <a:bodyPr/>
                    <a:lstStyle/>
                    <a:p>
                      <a:pPr marL="72000" algn="l" fontAlgn="ctr"/>
                      <a:r>
                        <a:rPr lang="ru-RU" sz="800" b="0" i="0" u="none" strike="noStrike" cap="none" dirty="0" err="1">
                          <a:solidFill>
                            <a:srgbClr val="007F76"/>
                          </a:solidFill>
                          <a:effectLst/>
                          <a:latin typeface="Arial Narrow" panose="020B0606020202030204" pitchFamily="34" charset="0"/>
                          <a:ea typeface="+mn-ea"/>
                          <a:cs typeface="+mn-cs"/>
                          <a:sym typeface="Arial"/>
                        </a:rPr>
                        <a:t>Әртүрлі</a:t>
                      </a:r>
                      <a:r>
                        <a:rPr lang="ru-RU" sz="800" b="0" i="0" u="none" strike="noStrike" cap="none" dirty="0">
                          <a:solidFill>
                            <a:srgbClr val="007F76"/>
                          </a:solidFill>
                          <a:effectLst/>
                          <a:latin typeface="Arial Narrow" panose="020B0606020202030204" pitchFamily="34" charset="0"/>
                          <a:ea typeface="+mn-ea"/>
                          <a:cs typeface="+mn-cs"/>
                          <a:sym typeface="Arial"/>
                        </a:rPr>
                        <a:t> </a:t>
                      </a:r>
                      <a:r>
                        <a:rPr lang="ru-RU" sz="800" b="0" i="0" u="none" strike="noStrike" cap="none" dirty="0" err="1">
                          <a:solidFill>
                            <a:srgbClr val="007F76"/>
                          </a:solidFill>
                          <a:effectLst/>
                          <a:latin typeface="Arial Narrow" panose="020B0606020202030204" pitchFamily="34" charset="0"/>
                          <a:ea typeface="+mn-ea"/>
                          <a:cs typeface="+mn-cs"/>
                          <a:sym typeface="Arial"/>
                        </a:rPr>
                        <a:t>жұмысты</a:t>
                      </a:r>
                      <a:r>
                        <a:rPr lang="ru-RU" sz="800" b="0" i="0" u="none" strike="noStrike" cap="none" dirty="0">
                          <a:solidFill>
                            <a:srgbClr val="007F76"/>
                          </a:solidFill>
                          <a:effectLst/>
                          <a:latin typeface="Arial Narrow" panose="020B0606020202030204" pitchFamily="34" charset="0"/>
                          <a:ea typeface="+mn-ea"/>
                          <a:cs typeface="+mn-cs"/>
                          <a:sym typeface="Arial"/>
                        </a:rPr>
                        <a:t> </a:t>
                      </a:r>
                      <a:r>
                        <a:rPr lang="ru-RU" sz="800" b="0" i="0" u="none" strike="noStrike" cap="none" dirty="0" err="1">
                          <a:solidFill>
                            <a:srgbClr val="007F76"/>
                          </a:solidFill>
                          <a:effectLst/>
                          <a:latin typeface="Arial Narrow" panose="020B0606020202030204" pitchFamily="34" charset="0"/>
                          <a:ea typeface="+mn-ea"/>
                          <a:cs typeface="+mn-cs"/>
                          <a:sym typeface="Arial"/>
                        </a:rPr>
                        <a:t>атқарушылар</a:t>
                      </a:r>
                      <a:endParaRPr lang="ru-RU" sz="800" b="0" i="0" u="none" strike="noStrike" cap="none" dirty="0">
                        <a:solidFill>
                          <a:srgbClr val="007F76"/>
                        </a:solidFill>
                        <a:effectLst/>
                        <a:latin typeface="Arial Narrow" panose="020B0606020202030204" pitchFamily="34" charset="0"/>
                        <a:ea typeface="+mn-ea"/>
                        <a:cs typeface="+mn-cs"/>
                        <a:sym typeface="Arial"/>
                      </a:endParaRPr>
                    </a:p>
                  </a:txBody>
                  <a:tcPr marL="9525" marR="9525" marT="0" marB="0" anchor="ctr">
                    <a:lnR w="12700" cap="flat" cmpd="sng" algn="ctr">
                      <a:solidFill>
                        <a:schemeClr val="tx1"/>
                      </a:solidFill>
                      <a:prstDash val="solid"/>
                      <a:round/>
                      <a:headEnd type="none" w="med" len="med"/>
                      <a:tailEnd type="none" w="med" len="med"/>
                    </a:lnR>
                    <a:solidFill>
                      <a:srgbClr val="007F76">
                        <a:alpha val="20000"/>
                      </a:srgbClr>
                    </a:solidFill>
                  </a:tcPr>
                </a:tc>
                <a:tc>
                  <a:txBody>
                    <a:bodyPr/>
                    <a:lstStyle/>
                    <a:p>
                      <a:pPr algn="ctr" fontAlgn="b"/>
                      <a:r>
                        <a:rPr lang="ru-KZ" sz="800" b="0" i="0" u="none" strike="noStrike" cap="none" dirty="0">
                          <a:solidFill>
                            <a:schemeClr val="tx1"/>
                          </a:solidFill>
                          <a:effectLst/>
                          <a:latin typeface="Arial Narrow" panose="020B0606020202030204" pitchFamily="34" charset="0"/>
                          <a:ea typeface="+mn-ea"/>
                          <a:cs typeface="+mn-cs"/>
                          <a:sym typeface="Arial"/>
                        </a:rPr>
                        <a:t>46 547</a:t>
                      </a:r>
                    </a:p>
                  </a:txBody>
                  <a:tcPr marL="9525" marR="9525" marT="0" marB="0" anchor="ctr">
                    <a:lnL w="12700" cap="flat" cmpd="sng" algn="ctr">
                      <a:solidFill>
                        <a:schemeClr val="tx1"/>
                      </a:solidFill>
                      <a:prstDash val="solid"/>
                      <a:round/>
                      <a:headEnd type="none" w="med" len="med"/>
                      <a:tailEnd type="none" w="med" len="med"/>
                    </a:lnL>
                    <a:solidFill>
                      <a:schemeClr val="bg1">
                        <a:lumMod val="50000"/>
                        <a:alpha val="20000"/>
                      </a:schemeClr>
                    </a:solidFill>
                  </a:tcPr>
                </a:tc>
                <a:tc>
                  <a:txBody>
                    <a:bodyPr/>
                    <a:lstStyle/>
                    <a:p>
                      <a:pPr algn="ctr" fontAlgn="b"/>
                      <a:r>
                        <a:rPr lang="ru-KZ" sz="800" b="0" i="0" u="none" strike="noStrike" cap="none">
                          <a:solidFill>
                            <a:schemeClr val="tx1"/>
                          </a:solidFill>
                          <a:effectLst/>
                          <a:latin typeface="Arial Narrow" panose="020B0606020202030204" pitchFamily="34" charset="0"/>
                          <a:ea typeface="+mn-ea"/>
                          <a:cs typeface="+mn-cs"/>
                          <a:sym typeface="Arial"/>
                        </a:rPr>
                        <a:t>3 601</a:t>
                      </a:r>
                    </a:p>
                  </a:txBody>
                  <a:tcPr marL="9525" marR="9525" marT="0" marB="0" anchor="ctr">
                    <a:solidFill>
                      <a:schemeClr val="bg1">
                        <a:lumMod val="50000"/>
                        <a:alpha val="20000"/>
                      </a:schemeClr>
                    </a:solidFill>
                  </a:tcPr>
                </a:tc>
                <a:tc>
                  <a:txBody>
                    <a:bodyPr/>
                    <a:lstStyle/>
                    <a:p>
                      <a:pPr algn="ctr" fontAlgn="b"/>
                      <a:r>
                        <a:rPr lang="ru-KZ" sz="800" b="0" i="0" u="none" strike="noStrike" cap="none">
                          <a:solidFill>
                            <a:schemeClr val="tx1"/>
                          </a:solidFill>
                          <a:effectLst/>
                          <a:latin typeface="Arial Narrow" panose="020B0606020202030204" pitchFamily="34" charset="0"/>
                          <a:ea typeface="+mn-ea"/>
                          <a:cs typeface="+mn-cs"/>
                          <a:sym typeface="Arial"/>
                        </a:rPr>
                        <a:t>14 384</a:t>
                      </a:r>
                    </a:p>
                  </a:txBody>
                  <a:tcPr marL="9525" marR="9525" marT="0" marB="0" anchor="ctr">
                    <a:solidFill>
                      <a:schemeClr val="bg1">
                        <a:lumMod val="50000"/>
                        <a:alpha val="20000"/>
                      </a:schemeClr>
                    </a:solidFill>
                  </a:tcPr>
                </a:tc>
                <a:tc>
                  <a:txBody>
                    <a:bodyPr/>
                    <a:lstStyle/>
                    <a:p>
                      <a:pPr algn="ctr" fontAlgn="b"/>
                      <a:r>
                        <a:rPr lang="ru-KZ" sz="800" b="0" i="0" u="none" strike="noStrike" cap="none">
                          <a:solidFill>
                            <a:schemeClr val="tx1"/>
                          </a:solidFill>
                          <a:effectLst/>
                          <a:latin typeface="Arial Narrow" panose="020B0606020202030204" pitchFamily="34" charset="0"/>
                          <a:ea typeface="+mn-ea"/>
                          <a:cs typeface="+mn-cs"/>
                          <a:sym typeface="Arial"/>
                        </a:rPr>
                        <a:t>14 168</a:t>
                      </a:r>
                    </a:p>
                  </a:txBody>
                  <a:tcPr marL="9525" marR="9525" marT="0" marB="0" anchor="ctr">
                    <a:solidFill>
                      <a:schemeClr val="bg1">
                        <a:lumMod val="50000"/>
                        <a:alpha val="20000"/>
                      </a:schemeClr>
                    </a:solidFill>
                  </a:tcPr>
                </a:tc>
                <a:tc>
                  <a:txBody>
                    <a:bodyPr/>
                    <a:lstStyle/>
                    <a:p>
                      <a:pPr algn="ctr" fontAlgn="b"/>
                      <a:r>
                        <a:rPr lang="ru-KZ" sz="800" b="0" i="0" u="none" strike="noStrike" cap="none">
                          <a:solidFill>
                            <a:schemeClr val="tx1"/>
                          </a:solidFill>
                          <a:effectLst/>
                          <a:latin typeface="Arial Narrow" panose="020B0606020202030204" pitchFamily="34" charset="0"/>
                          <a:ea typeface="+mn-ea"/>
                          <a:cs typeface="+mn-cs"/>
                          <a:sym typeface="Arial"/>
                        </a:rPr>
                        <a:t>14 394</a:t>
                      </a:r>
                    </a:p>
                  </a:txBody>
                  <a:tcPr marL="9525" marR="9525" marT="0" marB="0" anchor="ctr">
                    <a:lnR w="12700" cap="flat" cmpd="sng" algn="ctr">
                      <a:solidFill>
                        <a:schemeClr val="tx1"/>
                      </a:solidFill>
                      <a:prstDash val="solid"/>
                      <a:round/>
                      <a:headEnd type="none" w="med" len="med"/>
                      <a:tailEnd type="none" w="med" len="med"/>
                    </a:lnR>
                    <a:solidFill>
                      <a:schemeClr val="bg1">
                        <a:lumMod val="50000"/>
                        <a:alpha val="20000"/>
                      </a:schemeClr>
                    </a:solidFill>
                  </a:tcPr>
                </a:tc>
                <a:tc>
                  <a:txBody>
                    <a:bodyPr/>
                    <a:lstStyle/>
                    <a:p>
                      <a:pPr algn="ctr" fontAlgn="ctr"/>
                      <a:r>
                        <a:rPr lang="ru-KZ" sz="800" b="0" i="0" u="none" strike="noStrike" cap="none" dirty="0">
                          <a:solidFill>
                            <a:srgbClr val="007F76"/>
                          </a:solidFill>
                          <a:effectLst/>
                          <a:latin typeface="Arial Narrow" panose="020B0606020202030204" pitchFamily="34" charset="0"/>
                          <a:ea typeface="+mn-ea"/>
                          <a:cs typeface="+mn-cs"/>
                          <a:sym typeface="Arial"/>
                        </a:rPr>
                        <a:t>54 187</a:t>
                      </a:r>
                    </a:p>
                  </a:txBody>
                  <a:tcPr marL="9525" marR="9525" marT="0" marB="0" anchor="ctr">
                    <a:lnL w="12700" cap="flat" cmpd="sng" algn="ctr">
                      <a:solidFill>
                        <a:schemeClr val="tx1"/>
                      </a:solidFill>
                      <a:prstDash val="solid"/>
                      <a:round/>
                      <a:headEnd type="none" w="med" len="med"/>
                      <a:tailEnd type="none" w="med" len="med"/>
                    </a:lnL>
                    <a:solidFill>
                      <a:srgbClr val="007F76">
                        <a:alpha val="20000"/>
                      </a:srgbClr>
                    </a:solidFill>
                  </a:tcPr>
                </a:tc>
                <a:tc>
                  <a:txBody>
                    <a:bodyPr/>
                    <a:lstStyle/>
                    <a:p>
                      <a:pPr algn="ctr" fontAlgn="ctr"/>
                      <a:r>
                        <a:rPr lang="ru-KZ" sz="800" b="0" i="0" u="none" strike="noStrike" cap="none" dirty="0">
                          <a:solidFill>
                            <a:schemeClr val="tx1"/>
                          </a:solidFill>
                          <a:effectLst/>
                          <a:latin typeface="Arial Narrow" panose="020B0606020202030204" pitchFamily="34" charset="0"/>
                          <a:ea typeface="+mn-ea"/>
                          <a:cs typeface="+mn-cs"/>
                          <a:sym typeface="Arial"/>
                        </a:rPr>
                        <a:t>6 411</a:t>
                      </a:r>
                    </a:p>
                  </a:txBody>
                  <a:tcPr marL="9525" marR="9525" marT="0" marB="0" anchor="ctr">
                    <a:solidFill>
                      <a:schemeClr val="bg1">
                        <a:lumMod val="50000"/>
                        <a:alpha val="20000"/>
                      </a:schemeClr>
                    </a:solidFill>
                  </a:tcPr>
                </a:tc>
                <a:tc>
                  <a:txBody>
                    <a:bodyPr/>
                    <a:lstStyle/>
                    <a:p>
                      <a:pPr algn="ctr" fontAlgn="ctr"/>
                      <a:r>
                        <a:rPr lang="ru-KZ" sz="800" b="0" i="0" u="none" strike="noStrike" cap="none" dirty="0">
                          <a:solidFill>
                            <a:srgbClr val="007F76"/>
                          </a:solidFill>
                          <a:effectLst/>
                          <a:latin typeface="Arial Narrow" panose="020B0606020202030204" pitchFamily="34" charset="0"/>
                          <a:ea typeface="+mn-ea"/>
                          <a:cs typeface="+mn-cs"/>
                          <a:sym typeface="Arial"/>
                        </a:rPr>
                        <a:t>11 368</a:t>
                      </a:r>
                    </a:p>
                  </a:txBody>
                  <a:tcPr marL="9525" marR="9525" marT="0" marB="0" anchor="ctr">
                    <a:solidFill>
                      <a:srgbClr val="007F76">
                        <a:alpha val="20000"/>
                      </a:srgbClr>
                    </a:solidFill>
                  </a:tcPr>
                </a:tc>
                <a:tc>
                  <a:txBody>
                    <a:bodyPr/>
                    <a:lstStyle/>
                    <a:p>
                      <a:pPr algn="ctr" fontAlgn="ctr"/>
                      <a:r>
                        <a:rPr lang="ru-KZ" sz="800" b="0" i="0" u="none" strike="noStrike" cap="none" dirty="0">
                          <a:solidFill>
                            <a:srgbClr val="007F76"/>
                          </a:solidFill>
                          <a:effectLst/>
                          <a:latin typeface="Arial Narrow" panose="020B0606020202030204" pitchFamily="34" charset="0"/>
                          <a:ea typeface="+mn-ea"/>
                          <a:cs typeface="+mn-cs"/>
                          <a:sym typeface="Arial"/>
                        </a:rPr>
                        <a:t>18 508</a:t>
                      </a:r>
                    </a:p>
                  </a:txBody>
                  <a:tcPr marL="9525" marR="9525" marT="0" marB="0" anchor="ctr">
                    <a:solidFill>
                      <a:srgbClr val="007F76">
                        <a:alpha val="20000"/>
                      </a:srgbClr>
                    </a:solidFill>
                  </a:tcPr>
                </a:tc>
                <a:tc>
                  <a:txBody>
                    <a:bodyPr/>
                    <a:lstStyle/>
                    <a:p>
                      <a:pPr algn="ctr" fontAlgn="ctr"/>
                      <a:r>
                        <a:rPr lang="ru-KZ" sz="800" b="0" i="0" u="none" strike="noStrike" cap="none" dirty="0">
                          <a:solidFill>
                            <a:srgbClr val="007F76"/>
                          </a:solidFill>
                          <a:effectLst/>
                          <a:latin typeface="Arial Narrow" panose="020B0606020202030204" pitchFamily="34" charset="0"/>
                          <a:ea typeface="+mn-ea"/>
                          <a:cs typeface="+mn-cs"/>
                          <a:sym typeface="Arial"/>
                        </a:rPr>
                        <a:t>17 900</a:t>
                      </a:r>
                    </a:p>
                  </a:txBody>
                  <a:tcPr marL="9525" marR="9525" marT="0" marB="0" anchor="ctr">
                    <a:solidFill>
                      <a:srgbClr val="007F76">
                        <a:alpha val="20000"/>
                      </a:srgbClr>
                    </a:solidFill>
                  </a:tcPr>
                </a:tc>
                <a:tc>
                  <a:txBody>
                    <a:bodyPr/>
                    <a:lstStyle/>
                    <a:p>
                      <a:pPr algn="ctr" fontAlgn="ctr"/>
                      <a:r>
                        <a:rPr lang="ru-KZ" sz="800" b="0" i="0" u="none" strike="noStrike" cap="none" dirty="0">
                          <a:solidFill>
                            <a:srgbClr val="007F76"/>
                          </a:solidFill>
                          <a:effectLst/>
                          <a:latin typeface="Arial Narrow" panose="020B0606020202030204" pitchFamily="34" charset="0"/>
                          <a:ea typeface="+mn-ea"/>
                          <a:cs typeface="+mn-cs"/>
                          <a:sym typeface="Arial"/>
                        </a:rPr>
                        <a:t>4,9%</a:t>
                      </a:r>
                    </a:p>
                  </a:txBody>
                  <a:tcPr marL="9525" marR="9525" marT="0" marB="0" anchor="ctr">
                    <a:solidFill>
                      <a:srgbClr val="007F76">
                        <a:alpha val="20000"/>
                      </a:srgbClr>
                    </a:solidFill>
                  </a:tcPr>
                </a:tc>
                <a:extLst>
                  <a:ext uri="{0D108BD9-81ED-4DB2-BD59-A6C34878D82A}">
                    <a16:rowId xmlns:a16="http://schemas.microsoft.com/office/drawing/2014/main" val="2728981022"/>
                  </a:ext>
                </a:extLst>
              </a:tr>
              <a:tr h="158400">
                <a:tc>
                  <a:txBody>
                    <a:bodyPr/>
                    <a:lstStyle/>
                    <a:p>
                      <a:pPr algn="ctr" fontAlgn="b"/>
                      <a:r>
                        <a:rPr lang="ru-RU" sz="800" u="none" strike="noStrike" dirty="0">
                          <a:solidFill>
                            <a:srgbClr val="007F76"/>
                          </a:solidFill>
                          <a:effectLst/>
                          <a:latin typeface="Arial Narrow" panose="020B0606020202030204" pitchFamily="34" charset="0"/>
                        </a:rPr>
                        <a:t>3</a:t>
                      </a:r>
                      <a:endParaRPr lang="en-US" sz="800" b="0" i="0" u="none" strike="noStrike" dirty="0">
                        <a:solidFill>
                          <a:srgbClr val="007F76"/>
                        </a:solidFill>
                        <a:effectLst/>
                        <a:latin typeface="Arial Narrow" panose="020B0606020202030204" pitchFamily="34" charset="0"/>
                      </a:endParaRPr>
                    </a:p>
                  </a:txBody>
                  <a:tcPr marL="9525" marR="9525" marT="0" marB="0" anchor="ctr">
                    <a:solidFill>
                      <a:schemeClr val="accent6">
                        <a:lumMod val="50000"/>
                        <a:alpha val="1000"/>
                      </a:schemeClr>
                    </a:solidFill>
                  </a:tcPr>
                </a:tc>
                <a:tc>
                  <a:txBody>
                    <a:bodyPr/>
                    <a:lstStyle/>
                    <a:p>
                      <a:pPr algn="ctr" fontAlgn="b"/>
                      <a:r>
                        <a:rPr lang="ru-KZ" sz="800" b="0" i="0" u="none" strike="noStrike" cap="none" dirty="0">
                          <a:solidFill>
                            <a:srgbClr val="007F76"/>
                          </a:solidFill>
                          <a:effectLst/>
                          <a:latin typeface="Arial Narrow" panose="020B0606020202030204" pitchFamily="34" charset="0"/>
                          <a:ea typeface="+mn-ea"/>
                          <a:cs typeface="+mn-cs"/>
                          <a:sym typeface="Arial"/>
                        </a:rPr>
                        <a:t>9116-0</a:t>
                      </a:r>
                    </a:p>
                  </a:txBody>
                  <a:tcPr marL="9525" marR="9525" marT="0" marB="0" anchor="ctr">
                    <a:solidFill>
                      <a:schemeClr val="accent6">
                        <a:lumMod val="50000"/>
                        <a:alpha val="1000"/>
                      </a:schemeClr>
                    </a:solidFill>
                  </a:tcPr>
                </a:tc>
                <a:tc>
                  <a:txBody>
                    <a:bodyPr/>
                    <a:lstStyle/>
                    <a:p>
                      <a:pPr marL="72000" algn="l" fontAlgn="ctr"/>
                      <a:r>
                        <a:rPr lang="ru-RU" sz="800" b="0" i="0" u="none" strike="noStrike" cap="none" dirty="0">
                          <a:solidFill>
                            <a:srgbClr val="007F76"/>
                          </a:solidFill>
                          <a:effectLst/>
                          <a:latin typeface="Arial Narrow" panose="020B0606020202030204" pitchFamily="34" charset="0"/>
                          <a:ea typeface="+mn-ea"/>
                          <a:cs typeface="+mn-cs"/>
                          <a:sym typeface="Arial"/>
                        </a:rPr>
                        <a:t>Аула </a:t>
                      </a:r>
                      <a:r>
                        <a:rPr lang="ru-RU" sz="800" b="0" i="0" u="none" strike="noStrike" cap="none" dirty="0" err="1">
                          <a:solidFill>
                            <a:srgbClr val="007F76"/>
                          </a:solidFill>
                          <a:effectLst/>
                          <a:latin typeface="Arial Narrow" panose="020B0606020202030204" pitchFamily="34" charset="0"/>
                          <a:ea typeface="+mn-ea"/>
                          <a:cs typeface="+mn-cs"/>
                          <a:sym typeface="Arial"/>
                        </a:rPr>
                        <a:t>сыпырушылар</a:t>
                      </a:r>
                      <a:r>
                        <a:rPr lang="ru-RU" sz="800" b="0" i="0" u="none" strike="noStrike" cap="none" dirty="0">
                          <a:solidFill>
                            <a:srgbClr val="007F76"/>
                          </a:solidFill>
                          <a:effectLst/>
                          <a:latin typeface="Arial Narrow" panose="020B0606020202030204" pitchFamily="34" charset="0"/>
                          <a:ea typeface="+mn-ea"/>
                          <a:cs typeface="+mn-cs"/>
                          <a:sym typeface="Arial"/>
                        </a:rPr>
                        <a:t> </a:t>
                      </a:r>
                      <a:r>
                        <a:rPr lang="ru-RU" sz="800" b="0" i="0" u="none" strike="noStrike" cap="none" dirty="0" err="1">
                          <a:solidFill>
                            <a:srgbClr val="007F76"/>
                          </a:solidFill>
                          <a:effectLst/>
                          <a:latin typeface="Arial Narrow" panose="020B0606020202030204" pitchFamily="34" charset="0"/>
                          <a:ea typeface="+mn-ea"/>
                          <a:cs typeface="+mn-cs"/>
                          <a:sym typeface="Arial"/>
                        </a:rPr>
                        <a:t>және</a:t>
                      </a:r>
                      <a:r>
                        <a:rPr lang="ru-RU" sz="800" b="0" i="0" u="none" strike="noStrike" cap="none" dirty="0">
                          <a:solidFill>
                            <a:srgbClr val="007F76"/>
                          </a:solidFill>
                          <a:effectLst/>
                          <a:latin typeface="Arial Narrow" panose="020B0606020202030204" pitchFamily="34" charset="0"/>
                          <a:ea typeface="+mn-ea"/>
                          <a:cs typeface="+mn-cs"/>
                          <a:sym typeface="Arial"/>
                        </a:rPr>
                        <a:t> </a:t>
                      </a:r>
                      <a:r>
                        <a:rPr lang="ru-RU" sz="800" b="0" i="0" u="none" strike="noStrike" cap="none" dirty="0" err="1">
                          <a:solidFill>
                            <a:srgbClr val="007F76"/>
                          </a:solidFill>
                          <a:effectLst/>
                          <a:latin typeface="Arial Narrow" panose="020B0606020202030204" pitchFamily="34" charset="0"/>
                          <a:ea typeface="+mn-ea"/>
                          <a:cs typeface="+mn-cs"/>
                          <a:sym typeface="Arial"/>
                        </a:rPr>
                        <a:t>ашық</a:t>
                      </a:r>
                      <a:r>
                        <a:rPr lang="ru-RU" sz="800" b="0" i="0" u="none" strike="noStrike" cap="none" dirty="0">
                          <a:solidFill>
                            <a:srgbClr val="007F76"/>
                          </a:solidFill>
                          <a:effectLst/>
                          <a:latin typeface="Arial Narrow" panose="020B0606020202030204" pitchFamily="34" charset="0"/>
                          <a:ea typeface="+mn-ea"/>
                          <a:cs typeface="+mn-cs"/>
                          <a:sym typeface="Arial"/>
                        </a:rPr>
                        <a:t> </a:t>
                      </a:r>
                      <a:r>
                        <a:rPr lang="ru-RU" sz="800" b="0" i="0" u="none" strike="noStrike" cap="none" dirty="0" err="1">
                          <a:solidFill>
                            <a:srgbClr val="007F76"/>
                          </a:solidFill>
                          <a:effectLst/>
                          <a:latin typeface="Arial Narrow" panose="020B0606020202030204" pitchFamily="34" charset="0"/>
                          <a:ea typeface="+mn-ea"/>
                          <a:cs typeface="+mn-cs"/>
                          <a:sym typeface="Arial"/>
                        </a:rPr>
                        <a:t>аумақтарды</a:t>
                      </a:r>
                      <a:r>
                        <a:rPr lang="ru-RU" sz="800" b="0" i="0" u="none" strike="noStrike" cap="none" dirty="0">
                          <a:solidFill>
                            <a:srgbClr val="007F76"/>
                          </a:solidFill>
                          <a:effectLst/>
                          <a:latin typeface="Arial Narrow" panose="020B0606020202030204" pitchFamily="34" charset="0"/>
                          <a:ea typeface="+mn-ea"/>
                          <a:cs typeface="+mn-cs"/>
                          <a:sym typeface="Arial"/>
                        </a:rPr>
                        <a:t> </a:t>
                      </a:r>
                      <a:r>
                        <a:rPr lang="ru-RU" sz="800" b="0" i="0" u="none" strike="noStrike" cap="none" dirty="0" err="1">
                          <a:solidFill>
                            <a:srgbClr val="007F76"/>
                          </a:solidFill>
                          <a:effectLst/>
                          <a:latin typeface="Arial Narrow" panose="020B0606020202030204" pitchFamily="34" charset="0"/>
                          <a:ea typeface="+mn-ea"/>
                          <a:cs typeface="+mn-cs"/>
                          <a:sym typeface="Arial"/>
                        </a:rPr>
                        <a:t>тазалаушылар</a:t>
                      </a:r>
                      <a:endParaRPr lang="ru-RU" sz="800" b="0" i="0" u="none" strike="noStrike" cap="none" dirty="0">
                        <a:solidFill>
                          <a:srgbClr val="007F76"/>
                        </a:solidFill>
                        <a:effectLst/>
                        <a:latin typeface="Arial Narrow" panose="020B0606020202030204" pitchFamily="34" charset="0"/>
                        <a:ea typeface="+mn-ea"/>
                        <a:cs typeface="+mn-cs"/>
                        <a:sym typeface="Arial"/>
                      </a:endParaRPr>
                    </a:p>
                  </a:txBody>
                  <a:tcPr marL="9525" marR="9525" marT="0" marB="0" anchor="ctr">
                    <a:lnR w="12700" cap="flat" cmpd="sng" algn="ctr">
                      <a:solidFill>
                        <a:schemeClr val="tx1"/>
                      </a:solidFill>
                      <a:prstDash val="solid"/>
                      <a:round/>
                      <a:headEnd type="none" w="med" len="med"/>
                      <a:tailEnd type="none" w="med" len="med"/>
                    </a:lnR>
                    <a:solidFill>
                      <a:schemeClr val="accent6">
                        <a:lumMod val="50000"/>
                        <a:alpha val="1000"/>
                      </a:schemeClr>
                    </a:solidFill>
                  </a:tcPr>
                </a:tc>
                <a:tc>
                  <a:txBody>
                    <a:bodyPr/>
                    <a:lstStyle/>
                    <a:p>
                      <a:pPr algn="ctr" fontAlgn="b"/>
                      <a:r>
                        <a:rPr lang="ru-KZ" sz="800" b="0" i="0" u="none" strike="noStrike" cap="none" dirty="0">
                          <a:solidFill>
                            <a:schemeClr val="tx1"/>
                          </a:solidFill>
                          <a:effectLst/>
                          <a:latin typeface="Arial Narrow" panose="020B0606020202030204" pitchFamily="34" charset="0"/>
                          <a:ea typeface="+mn-ea"/>
                          <a:cs typeface="+mn-cs"/>
                          <a:sym typeface="Arial"/>
                        </a:rPr>
                        <a:t>35 829</a:t>
                      </a:r>
                    </a:p>
                  </a:txBody>
                  <a:tcPr marL="9525" marR="9525" marT="0" marB="0" anchor="ctr">
                    <a:lnL w="12700" cap="flat" cmpd="sng" algn="ctr">
                      <a:solidFill>
                        <a:schemeClr val="tx1"/>
                      </a:solidFill>
                      <a:prstDash val="solid"/>
                      <a:round/>
                      <a:headEnd type="none" w="med" len="med"/>
                      <a:tailEnd type="none" w="med" len="med"/>
                    </a:lnL>
                    <a:solidFill>
                      <a:schemeClr val="accent6">
                        <a:lumMod val="50000"/>
                        <a:alpha val="1000"/>
                      </a:schemeClr>
                    </a:solidFill>
                  </a:tcPr>
                </a:tc>
                <a:tc>
                  <a:txBody>
                    <a:bodyPr/>
                    <a:lstStyle/>
                    <a:p>
                      <a:pPr algn="ctr" fontAlgn="b"/>
                      <a:r>
                        <a:rPr lang="ru-KZ" sz="800" b="0" i="0" u="none" strike="noStrike" cap="none">
                          <a:solidFill>
                            <a:schemeClr val="tx1"/>
                          </a:solidFill>
                          <a:effectLst/>
                          <a:latin typeface="Arial Narrow" panose="020B0606020202030204" pitchFamily="34" charset="0"/>
                          <a:ea typeface="+mn-ea"/>
                          <a:cs typeface="+mn-cs"/>
                          <a:sym typeface="Arial"/>
                        </a:rPr>
                        <a:t>6 391</a:t>
                      </a:r>
                    </a:p>
                  </a:txBody>
                  <a:tcPr marL="9525" marR="9525" marT="0" marB="0" anchor="ctr">
                    <a:solidFill>
                      <a:schemeClr val="accent6">
                        <a:lumMod val="50000"/>
                        <a:alpha val="1000"/>
                      </a:schemeClr>
                    </a:solidFill>
                  </a:tcPr>
                </a:tc>
                <a:tc>
                  <a:txBody>
                    <a:bodyPr/>
                    <a:lstStyle/>
                    <a:p>
                      <a:pPr algn="ctr" fontAlgn="b"/>
                      <a:r>
                        <a:rPr lang="ru-KZ" sz="800" b="0" i="0" u="none" strike="noStrike" cap="none">
                          <a:solidFill>
                            <a:schemeClr val="tx1"/>
                          </a:solidFill>
                          <a:effectLst/>
                          <a:latin typeface="Arial Narrow" panose="020B0606020202030204" pitchFamily="34" charset="0"/>
                          <a:ea typeface="+mn-ea"/>
                          <a:cs typeface="+mn-cs"/>
                          <a:sym typeface="Arial"/>
                        </a:rPr>
                        <a:t>9 795</a:t>
                      </a:r>
                    </a:p>
                  </a:txBody>
                  <a:tcPr marL="9525" marR="9525" marT="0" marB="0" anchor="ctr">
                    <a:solidFill>
                      <a:schemeClr val="accent6">
                        <a:lumMod val="50000"/>
                        <a:alpha val="1000"/>
                      </a:schemeClr>
                    </a:solidFill>
                  </a:tcPr>
                </a:tc>
                <a:tc>
                  <a:txBody>
                    <a:bodyPr/>
                    <a:lstStyle/>
                    <a:p>
                      <a:pPr algn="ctr" fontAlgn="b"/>
                      <a:r>
                        <a:rPr lang="ru-KZ" sz="800" b="0" i="0" u="none" strike="noStrike" cap="none">
                          <a:solidFill>
                            <a:schemeClr val="tx1"/>
                          </a:solidFill>
                          <a:effectLst/>
                          <a:latin typeface="Arial Narrow" panose="020B0606020202030204" pitchFamily="34" charset="0"/>
                          <a:ea typeface="+mn-ea"/>
                          <a:cs typeface="+mn-cs"/>
                          <a:sym typeface="Arial"/>
                        </a:rPr>
                        <a:t>8 585</a:t>
                      </a:r>
                    </a:p>
                  </a:txBody>
                  <a:tcPr marL="9525" marR="9525" marT="0" marB="0" anchor="ctr">
                    <a:solidFill>
                      <a:schemeClr val="accent6">
                        <a:lumMod val="50000"/>
                        <a:alpha val="1000"/>
                      </a:schemeClr>
                    </a:solidFill>
                  </a:tcPr>
                </a:tc>
                <a:tc>
                  <a:txBody>
                    <a:bodyPr/>
                    <a:lstStyle/>
                    <a:p>
                      <a:pPr algn="ctr" fontAlgn="b"/>
                      <a:r>
                        <a:rPr lang="ru-KZ" sz="800" b="0" i="0" u="none" strike="noStrike" cap="none">
                          <a:solidFill>
                            <a:schemeClr val="tx1"/>
                          </a:solidFill>
                          <a:effectLst/>
                          <a:latin typeface="Arial Narrow" panose="020B0606020202030204" pitchFamily="34" charset="0"/>
                          <a:ea typeface="+mn-ea"/>
                          <a:cs typeface="+mn-cs"/>
                          <a:sym typeface="Arial"/>
                        </a:rPr>
                        <a:t>11 058</a:t>
                      </a:r>
                    </a:p>
                  </a:txBody>
                  <a:tcPr marL="9525" marR="9525" marT="0" marB="0" anchor="ctr">
                    <a:lnR w="12700" cap="flat" cmpd="sng" algn="ctr">
                      <a:solidFill>
                        <a:schemeClr val="tx1"/>
                      </a:solidFill>
                      <a:prstDash val="solid"/>
                      <a:round/>
                      <a:headEnd type="none" w="med" len="med"/>
                      <a:tailEnd type="none" w="med" len="med"/>
                    </a:lnR>
                    <a:solidFill>
                      <a:schemeClr val="accent6">
                        <a:lumMod val="50000"/>
                        <a:alpha val="1000"/>
                      </a:schemeClr>
                    </a:solidFill>
                  </a:tcPr>
                </a:tc>
                <a:tc>
                  <a:txBody>
                    <a:bodyPr/>
                    <a:lstStyle/>
                    <a:p>
                      <a:pPr algn="ctr" fontAlgn="ctr"/>
                      <a:r>
                        <a:rPr lang="ru-KZ" sz="800" b="0" i="0" u="none" strike="noStrike" cap="none" dirty="0">
                          <a:solidFill>
                            <a:srgbClr val="007F76"/>
                          </a:solidFill>
                          <a:effectLst/>
                          <a:latin typeface="Arial Narrow" panose="020B0606020202030204" pitchFamily="34" charset="0"/>
                          <a:ea typeface="+mn-ea"/>
                          <a:cs typeface="+mn-cs"/>
                          <a:sym typeface="Arial"/>
                        </a:rPr>
                        <a:t>38 858</a:t>
                      </a:r>
                    </a:p>
                  </a:txBody>
                  <a:tcPr marL="9525" marR="9525" marT="0" marB="0" anchor="ctr">
                    <a:lnL w="12700" cap="flat" cmpd="sng" algn="ctr">
                      <a:solidFill>
                        <a:schemeClr val="tx1"/>
                      </a:solidFill>
                      <a:prstDash val="solid"/>
                      <a:round/>
                      <a:headEnd type="none" w="med" len="med"/>
                      <a:tailEnd type="none" w="med" len="med"/>
                    </a:lnL>
                    <a:solidFill>
                      <a:schemeClr val="accent6">
                        <a:lumMod val="50000"/>
                        <a:alpha val="1000"/>
                      </a:schemeClr>
                    </a:solidFill>
                  </a:tcPr>
                </a:tc>
                <a:tc>
                  <a:txBody>
                    <a:bodyPr/>
                    <a:lstStyle/>
                    <a:p>
                      <a:pPr algn="ctr" fontAlgn="ctr"/>
                      <a:r>
                        <a:rPr lang="ru-KZ" sz="800" b="0" i="0" u="none" strike="noStrike" cap="none" dirty="0">
                          <a:solidFill>
                            <a:schemeClr val="tx1"/>
                          </a:solidFill>
                          <a:effectLst/>
                          <a:latin typeface="Arial Narrow" panose="020B0606020202030204" pitchFamily="34" charset="0"/>
                          <a:ea typeface="+mn-ea"/>
                          <a:cs typeface="+mn-cs"/>
                          <a:sym typeface="Arial"/>
                        </a:rPr>
                        <a:t>6 517</a:t>
                      </a:r>
                    </a:p>
                  </a:txBody>
                  <a:tcPr marL="9525" marR="9525" marT="0" marB="0" anchor="ctr">
                    <a:solidFill>
                      <a:schemeClr val="accent6">
                        <a:lumMod val="50000"/>
                        <a:alpha val="1000"/>
                      </a:schemeClr>
                    </a:solidFill>
                  </a:tcPr>
                </a:tc>
                <a:tc>
                  <a:txBody>
                    <a:bodyPr/>
                    <a:lstStyle/>
                    <a:p>
                      <a:pPr algn="ctr" fontAlgn="ctr"/>
                      <a:r>
                        <a:rPr lang="ru-KZ" sz="800" b="0" i="0" u="none" strike="noStrike" cap="none">
                          <a:solidFill>
                            <a:srgbClr val="007F76"/>
                          </a:solidFill>
                          <a:effectLst/>
                          <a:latin typeface="Arial Narrow" panose="020B0606020202030204" pitchFamily="34" charset="0"/>
                          <a:ea typeface="+mn-ea"/>
                          <a:cs typeface="+mn-cs"/>
                          <a:sym typeface="Arial"/>
                        </a:rPr>
                        <a:t>8 765</a:t>
                      </a:r>
                    </a:p>
                  </a:txBody>
                  <a:tcPr marL="9525" marR="9525" marT="0" marB="0" anchor="ctr">
                    <a:solidFill>
                      <a:schemeClr val="accent6">
                        <a:lumMod val="50000"/>
                        <a:alpha val="1000"/>
                      </a:schemeClr>
                    </a:solidFill>
                  </a:tcPr>
                </a:tc>
                <a:tc>
                  <a:txBody>
                    <a:bodyPr/>
                    <a:lstStyle/>
                    <a:p>
                      <a:pPr algn="ctr" fontAlgn="ctr"/>
                      <a:r>
                        <a:rPr lang="ru-KZ" sz="800" b="0" i="0" u="none" strike="noStrike" cap="none">
                          <a:solidFill>
                            <a:srgbClr val="007F76"/>
                          </a:solidFill>
                          <a:effectLst/>
                          <a:latin typeface="Arial Narrow" panose="020B0606020202030204" pitchFamily="34" charset="0"/>
                          <a:ea typeface="+mn-ea"/>
                          <a:cs typeface="+mn-cs"/>
                          <a:sym typeface="Arial"/>
                        </a:rPr>
                        <a:t>12 408</a:t>
                      </a:r>
                    </a:p>
                  </a:txBody>
                  <a:tcPr marL="9525" marR="9525" marT="0" marB="0" anchor="ctr">
                    <a:solidFill>
                      <a:schemeClr val="accent6">
                        <a:lumMod val="50000"/>
                        <a:alpha val="1000"/>
                      </a:schemeClr>
                    </a:solidFill>
                  </a:tcPr>
                </a:tc>
                <a:tc>
                  <a:txBody>
                    <a:bodyPr/>
                    <a:lstStyle/>
                    <a:p>
                      <a:pPr algn="ctr" fontAlgn="ctr"/>
                      <a:r>
                        <a:rPr lang="ru-KZ" sz="800" b="0" i="0" u="none" strike="noStrike" cap="none">
                          <a:solidFill>
                            <a:srgbClr val="007F76"/>
                          </a:solidFill>
                          <a:effectLst/>
                          <a:latin typeface="Arial Narrow" panose="020B0606020202030204" pitchFamily="34" charset="0"/>
                          <a:ea typeface="+mn-ea"/>
                          <a:cs typeface="+mn-cs"/>
                          <a:sym typeface="Arial"/>
                        </a:rPr>
                        <a:t>11 168</a:t>
                      </a:r>
                    </a:p>
                  </a:txBody>
                  <a:tcPr marL="9525" marR="9525" marT="0" marB="0" anchor="ctr">
                    <a:solidFill>
                      <a:schemeClr val="accent6">
                        <a:lumMod val="50000"/>
                        <a:alpha val="1000"/>
                      </a:schemeClr>
                    </a:solidFill>
                  </a:tcPr>
                </a:tc>
                <a:tc>
                  <a:txBody>
                    <a:bodyPr/>
                    <a:lstStyle/>
                    <a:p>
                      <a:pPr algn="ctr" fontAlgn="ctr"/>
                      <a:r>
                        <a:rPr lang="ru-KZ" sz="800" b="0" i="0" u="none" strike="noStrike" cap="none">
                          <a:solidFill>
                            <a:srgbClr val="007F76"/>
                          </a:solidFill>
                          <a:effectLst/>
                          <a:latin typeface="Arial Narrow" panose="020B0606020202030204" pitchFamily="34" charset="0"/>
                          <a:ea typeface="+mn-ea"/>
                          <a:cs typeface="+mn-cs"/>
                          <a:sym typeface="Arial"/>
                        </a:rPr>
                        <a:t>3,5%</a:t>
                      </a:r>
                    </a:p>
                  </a:txBody>
                  <a:tcPr marL="9525" marR="9525" marT="0" marB="0" anchor="ctr">
                    <a:solidFill>
                      <a:schemeClr val="accent6">
                        <a:lumMod val="50000"/>
                        <a:alpha val="1000"/>
                      </a:schemeClr>
                    </a:solidFill>
                  </a:tcPr>
                </a:tc>
                <a:extLst>
                  <a:ext uri="{0D108BD9-81ED-4DB2-BD59-A6C34878D82A}">
                    <a16:rowId xmlns:a16="http://schemas.microsoft.com/office/drawing/2014/main" val="496541397"/>
                  </a:ext>
                </a:extLst>
              </a:tr>
              <a:tr h="158400">
                <a:tc>
                  <a:txBody>
                    <a:bodyPr/>
                    <a:lstStyle/>
                    <a:p>
                      <a:pPr algn="ctr" fontAlgn="b"/>
                      <a:r>
                        <a:rPr lang="ru-RU" sz="800" u="none" strike="noStrike" dirty="0">
                          <a:solidFill>
                            <a:srgbClr val="007F76"/>
                          </a:solidFill>
                          <a:effectLst/>
                          <a:latin typeface="Arial Narrow" panose="020B0606020202030204" pitchFamily="34" charset="0"/>
                        </a:rPr>
                        <a:t>4</a:t>
                      </a:r>
                      <a:endParaRPr lang="en-US" sz="800" b="0" i="0" u="none" strike="noStrike" dirty="0">
                        <a:solidFill>
                          <a:srgbClr val="007F76"/>
                        </a:solidFill>
                        <a:effectLst/>
                        <a:latin typeface="Arial Narrow" panose="020B0606020202030204" pitchFamily="34" charset="0"/>
                      </a:endParaRPr>
                    </a:p>
                  </a:txBody>
                  <a:tcPr marL="9525" marR="9525" marT="0" marB="0" anchor="ctr">
                    <a:solidFill>
                      <a:srgbClr val="007F76">
                        <a:alpha val="20000"/>
                      </a:srgbClr>
                    </a:solidFill>
                  </a:tcPr>
                </a:tc>
                <a:tc>
                  <a:txBody>
                    <a:bodyPr/>
                    <a:lstStyle/>
                    <a:p>
                      <a:pPr algn="ctr" fontAlgn="b"/>
                      <a:r>
                        <a:rPr lang="ru-KZ" sz="800" b="0" i="0" u="none" strike="noStrike" cap="none" dirty="0">
                          <a:solidFill>
                            <a:srgbClr val="007F76"/>
                          </a:solidFill>
                          <a:effectLst/>
                          <a:latin typeface="Arial Narrow" panose="020B0606020202030204" pitchFamily="34" charset="0"/>
                          <a:ea typeface="+mn-ea"/>
                          <a:cs typeface="+mn-cs"/>
                          <a:sym typeface="Arial"/>
                        </a:rPr>
                        <a:t>2350-3</a:t>
                      </a:r>
                    </a:p>
                  </a:txBody>
                  <a:tcPr marL="9525" marR="9525" marT="0" marB="0" anchor="ctr">
                    <a:solidFill>
                      <a:srgbClr val="007F76">
                        <a:alpha val="20000"/>
                      </a:srgbClr>
                    </a:solidFill>
                  </a:tcPr>
                </a:tc>
                <a:tc>
                  <a:txBody>
                    <a:bodyPr/>
                    <a:lstStyle/>
                    <a:p>
                      <a:pPr marL="72000" algn="l" fontAlgn="ctr"/>
                      <a:r>
                        <a:rPr lang="ru-RU" sz="800" b="0" i="0" u="none" strike="noStrike" cap="none" dirty="0" err="1">
                          <a:solidFill>
                            <a:srgbClr val="007F76"/>
                          </a:solidFill>
                          <a:effectLst/>
                          <a:latin typeface="Arial Narrow" panose="020B0606020202030204" pitchFamily="34" charset="0"/>
                          <a:ea typeface="+mn-ea"/>
                          <a:cs typeface="+mn-cs"/>
                          <a:sym typeface="Arial"/>
                        </a:rPr>
                        <a:t>Қоғамдық</a:t>
                      </a:r>
                      <a:r>
                        <a:rPr lang="ru-RU" sz="800" b="0" i="0" u="none" strike="noStrike" cap="none" dirty="0">
                          <a:solidFill>
                            <a:srgbClr val="007F76"/>
                          </a:solidFill>
                          <a:effectLst/>
                          <a:latin typeface="Arial Narrow" panose="020B0606020202030204" pitchFamily="34" charset="0"/>
                          <a:ea typeface="+mn-ea"/>
                          <a:cs typeface="+mn-cs"/>
                          <a:sym typeface="Arial"/>
                        </a:rPr>
                        <a:t> </a:t>
                      </a:r>
                      <a:r>
                        <a:rPr lang="ru-RU" sz="800" b="0" i="0" u="none" strike="noStrike" cap="none" dirty="0" err="1">
                          <a:solidFill>
                            <a:srgbClr val="007F76"/>
                          </a:solidFill>
                          <a:effectLst/>
                          <a:latin typeface="Arial Narrow" panose="020B0606020202030204" pitchFamily="34" charset="0"/>
                          <a:ea typeface="+mn-ea"/>
                          <a:cs typeface="+mn-cs"/>
                          <a:sym typeface="Arial"/>
                        </a:rPr>
                        <a:t>ғылымдар</a:t>
                      </a:r>
                      <a:r>
                        <a:rPr lang="ru-RU" sz="800" b="0" i="0" u="none" strike="noStrike" cap="none" dirty="0">
                          <a:solidFill>
                            <a:srgbClr val="007F76"/>
                          </a:solidFill>
                          <a:effectLst/>
                          <a:latin typeface="Arial Narrow" panose="020B0606020202030204" pitchFamily="34" charset="0"/>
                          <a:ea typeface="+mn-ea"/>
                          <a:cs typeface="+mn-cs"/>
                          <a:sym typeface="Arial"/>
                        </a:rPr>
                        <a:t> </a:t>
                      </a:r>
                      <a:r>
                        <a:rPr lang="ru-RU" sz="800" b="0" i="0" u="none" strike="noStrike" cap="none" dirty="0" err="1">
                          <a:solidFill>
                            <a:srgbClr val="007F76"/>
                          </a:solidFill>
                          <a:effectLst/>
                          <a:latin typeface="Arial Narrow" panose="020B0606020202030204" pitchFamily="34" charset="0"/>
                          <a:ea typeface="+mn-ea"/>
                          <a:cs typeface="+mn-cs"/>
                          <a:sym typeface="Arial"/>
                        </a:rPr>
                        <a:t>бойынша</a:t>
                      </a:r>
                      <a:r>
                        <a:rPr lang="ru-RU" sz="800" b="0" i="0" u="none" strike="noStrike" cap="none" dirty="0">
                          <a:solidFill>
                            <a:srgbClr val="007F76"/>
                          </a:solidFill>
                          <a:effectLst/>
                          <a:latin typeface="Arial Narrow" panose="020B0606020202030204" pitchFamily="34" charset="0"/>
                          <a:ea typeface="+mn-ea"/>
                          <a:cs typeface="+mn-cs"/>
                          <a:sym typeface="Arial"/>
                        </a:rPr>
                        <a:t> орта </a:t>
                      </a:r>
                      <a:r>
                        <a:rPr lang="ru-RU" sz="800" b="0" i="0" u="none" strike="noStrike" cap="none" dirty="0" err="1">
                          <a:solidFill>
                            <a:srgbClr val="007F76"/>
                          </a:solidFill>
                          <a:effectLst/>
                          <a:latin typeface="Arial Narrow" panose="020B0606020202030204" pitchFamily="34" charset="0"/>
                          <a:ea typeface="+mn-ea"/>
                          <a:cs typeface="+mn-cs"/>
                          <a:sym typeface="Arial"/>
                        </a:rPr>
                        <a:t>мектеп</a:t>
                      </a:r>
                      <a:r>
                        <a:rPr lang="ru-RU" sz="800" b="0" i="0" u="none" strike="noStrike" cap="none" dirty="0">
                          <a:solidFill>
                            <a:srgbClr val="007F76"/>
                          </a:solidFill>
                          <a:effectLst/>
                          <a:latin typeface="Arial Narrow" panose="020B0606020202030204" pitchFamily="34" charset="0"/>
                          <a:ea typeface="+mn-ea"/>
                          <a:cs typeface="+mn-cs"/>
                          <a:sym typeface="Arial"/>
                        </a:rPr>
                        <a:t> </a:t>
                      </a:r>
                      <a:r>
                        <a:rPr lang="ru-RU" sz="800" b="0" i="0" u="none" strike="noStrike" cap="none" dirty="0" err="1">
                          <a:solidFill>
                            <a:srgbClr val="007F76"/>
                          </a:solidFill>
                          <a:effectLst/>
                          <a:latin typeface="Arial Narrow" panose="020B0606020202030204" pitchFamily="34" charset="0"/>
                          <a:ea typeface="+mn-ea"/>
                          <a:cs typeface="+mn-cs"/>
                          <a:sym typeface="Arial"/>
                        </a:rPr>
                        <a:t>мұғалімдері</a:t>
                      </a:r>
                      <a:endParaRPr lang="ru-RU" sz="800" b="0" i="0" u="none" strike="noStrike" cap="none" dirty="0">
                        <a:solidFill>
                          <a:srgbClr val="007F76"/>
                        </a:solidFill>
                        <a:effectLst/>
                        <a:latin typeface="Arial Narrow" panose="020B0606020202030204" pitchFamily="34" charset="0"/>
                        <a:ea typeface="+mn-ea"/>
                        <a:cs typeface="+mn-cs"/>
                        <a:sym typeface="Arial"/>
                      </a:endParaRPr>
                    </a:p>
                  </a:txBody>
                  <a:tcPr marL="9525" marR="9525" marT="0" marB="0" anchor="ctr">
                    <a:lnR w="12700" cap="flat" cmpd="sng" algn="ctr">
                      <a:solidFill>
                        <a:schemeClr val="tx1"/>
                      </a:solidFill>
                      <a:prstDash val="solid"/>
                      <a:round/>
                      <a:headEnd type="none" w="med" len="med"/>
                      <a:tailEnd type="none" w="med" len="med"/>
                    </a:lnR>
                    <a:solidFill>
                      <a:srgbClr val="007F76">
                        <a:alpha val="20000"/>
                      </a:srgbClr>
                    </a:solidFill>
                  </a:tcPr>
                </a:tc>
                <a:tc>
                  <a:txBody>
                    <a:bodyPr/>
                    <a:lstStyle/>
                    <a:p>
                      <a:pPr algn="ctr" fontAlgn="b"/>
                      <a:r>
                        <a:rPr lang="ru-KZ" sz="800" b="0" i="0" u="none" strike="noStrike" cap="none" dirty="0">
                          <a:solidFill>
                            <a:schemeClr val="tx1"/>
                          </a:solidFill>
                          <a:effectLst/>
                          <a:latin typeface="Arial Narrow" panose="020B0606020202030204" pitchFamily="34" charset="0"/>
                          <a:ea typeface="+mn-ea"/>
                          <a:cs typeface="+mn-cs"/>
                          <a:sym typeface="Arial"/>
                        </a:rPr>
                        <a:t>21 713</a:t>
                      </a:r>
                    </a:p>
                  </a:txBody>
                  <a:tcPr marL="9525" marR="9525" marT="0" marB="0" anchor="ctr">
                    <a:lnL w="12700" cap="flat" cmpd="sng" algn="ctr">
                      <a:solidFill>
                        <a:schemeClr val="tx1"/>
                      </a:solidFill>
                      <a:prstDash val="solid"/>
                      <a:round/>
                      <a:headEnd type="none" w="med" len="med"/>
                      <a:tailEnd type="none" w="med" len="med"/>
                    </a:lnL>
                    <a:solidFill>
                      <a:schemeClr val="bg1">
                        <a:lumMod val="50000"/>
                        <a:alpha val="20000"/>
                      </a:schemeClr>
                    </a:solidFill>
                  </a:tcPr>
                </a:tc>
                <a:tc>
                  <a:txBody>
                    <a:bodyPr/>
                    <a:lstStyle/>
                    <a:p>
                      <a:pPr algn="ctr" fontAlgn="b"/>
                      <a:r>
                        <a:rPr lang="ru-KZ" sz="800" b="0" i="0" u="none" strike="noStrike" cap="none" dirty="0">
                          <a:solidFill>
                            <a:schemeClr val="tx1"/>
                          </a:solidFill>
                          <a:effectLst/>
                          <a:latin typeface="Arial Narrow" panose="020B0606020202030204" pitchFamily="34" charset="0"/>
                          <a:ea typeface="+mn-ea"/>
                          <a:cs typeface="+mn-cs"/>
                          <a:sym typeface="Arial"/>
                        </a:rPr>
                        <a:t>3 378</a:t>
                      </a:r>
                    </a:p>
                  </a:txBody>
                  <a:tcPr marL="9525" marR="9525" marT="0" marB="0" anchor="ctr">
                    <a:solidFill>
                      <a:schemeClr val="bg1">
                        <a:lumMod val="50000"/>
                        <a:alpha val="20000"/>
                      </a:schemeClr>
                    </a:solidFill>
                  </a:tcPr>
                </a:tc>
                <a:tc>
                  <a:txBody>
                    <a:bodyPr/>
                    <a:lstStyle/>
                    <a:p>
                      <a:pPr algn="ctr" fontAlgn="b"/>
                      <a:r>
                        <a:rPr lang="ru-KZ" sz="800" b="0" i="0" u="none" strike="noStrike" cap="none">
                          <a:solidFill>
                            <a:schemeClr val="tx1"/>
                          </a:solidFill>
                          <a:effectLst/>
                          <a:latin typeface="Arial Narrow" panose="020B0606020202030204" pitchFamily="34" charset="0"/>
                          <a:ea typeface="+mn-ea"/>
                          <a:cs typeface="+mn-cs"/>
                          <a:sym typeface="Arial"/>
                        </a:rPr>
                        <a:t>2 753</a:t>
                      </a:r>
                    </a:p>
                  </a:txBody>
                  <a:tcPr marL="9525" marR="9525" marT="0" marB="0" anchor="ctr">
                    <a:solidFill>
                      <a:schemeClr val="bg1">
                        <a:lumMod val="50000"/>
                        <a:alpha val="20000"/>
                      </a:schemeClr>
                    </a:solidFill>
                  </a:tcPr>
                </a:tc>
                <a:tc>
                  <a:txBody>
                    <a:bodyPr/>
                    <a:lstStyle/>
                    <a:p>
                      <a:pPr algn="ctr" fontAlgn="b"/>
                      <a:r>
                        <a:rPr lang="ru-KZ" sz="800" b="0" i="0" u="none" strike="noStrike" cap="none">
                          <a:solidFill>
                            <a:schemeClr val="tx1"/>
                          </a:solidFill>
                          <a:effectLst/>
                          <a:latin typeface="Arial Narrow" panose="020B0606020202030204" pitchFamily="34" charset="0"/>
                          <a:ea typeface="+mn-ea"/>
                          <a:cs typeface="+mn-cs"/>
                          <a:sym typeface="Arial"/>
                        </a:rPr>
                        <a:t>11 643</a:t>
                      </a:r>
                    </a:p>
                  </a:txBody>
                  <a:tcPr marL="9525" marR="9525" marT="0" marB="0" anchor="ctr">
                    <a:solidFill>
                      <a:schemeClr val="bg1">
                        <a:lumMod val="50000"/>
                        <a:alpha val="20000"/>
                      </a:schemeClr>
                    </a:solidFill>
                  </a:tcPr>
                </a:tc>
                <a:tc>
                  <a:txBody>
                    <a:bodyPr/>
                    <a:lstStyle/>
                    <a:p>
                      <a:pPr algn="ctr" fontAlgn="b"/>
                      <a:r>
                        <a:rPr lang="ru-KZ" sz="800" b="0" i="0" u="none" strike="noStrike" cap="none">
                          <a:solidFill>
                            <a:schemeClr val="tx1"/>
                          </a:solidFill>
                          <a:effectLst/>
                          <a:latin typeface="Arial Narrow" panose="020B0606020202030204" pitchFamily="34" charset="0"/>
                          <a:ea typeface="+mn-ea"/>
                          <a:cs typeface="+mn-cs"/>
                          <a:sym typeface="Arial"/>
                        </a:rPr>
                        <a:t>3 939</a:t>
                      </a:r>
                    </a:p>
                  </a:txBody>
                  <a:tcPr marL="9525" marR="9525" marT="0" marB="0" anchor="ctr">
                    <a:lnR w="12700" cap="flat" cmpd="sng" algn="ctr">
                      <a:solidFill>
                        <a:schemeClr val="tx1"/>
                      </a:solidFill>
                      <a:prstDash val="solid"/>
                      <a:round/>
                      <a:headEnd type="none" w="med" len="med"/>
                      <a:tailEnd type="none" w="med" len="med"/>
                    </a:lnR>
                    <a:solidFill>
                      <a:schemeClr val="bg1">
                        <a:lumMod val="50000"/>
                        <a:alpha val="20000"/>
                      </a:schemeClr>
                    </a:solidFill>
                  </a:tcPr>
                </a:tc>
                <a:tc>
                  <a:txBody>
                    <a:bodyPr/>
                    <a:lstStyle/>
                    <a:p>
                      <a:pPr algn="ctr" fontAlgn="ctr"/>
                      <a:r>
                        <a:rPr lang="ru-KZ" sz="800" b="0" i="0" u="none" strike="noStrike" cap="none" dirty="0">
                          <a:solidFill>
                            <a:srgbClr val="007F76"/>
                          </a:solidFill>
                          <a:effectLst/>
                          <a:latin typeface="Arial Narrow" panose="020B0606020202030204" pitchFamily="34" charset="0"/>
                          <a:ea typeface="+mn-ea"/>
                          <a:cs typeface="+mn-cs"/>
                          <a:sym typeface="Arial"/>
                        </a:rPr>
                        <a:t>23 913</a:t>
                      </a:r>
                    </a:p>
                  </a:txBody>
                  <a:tcPr marL="9525" marR="9525" marT="0" marB="0" anchor="ctr">
                    <a:lnL w="12700" cap="flat" cmpd="sng" algn="ctr">
                      <a:solidFill>
                        <a:schemeClr val="tx1"/>
                      </a:solidFill>
                      <a:prstDash val="solid"/>
                      <a:round/>
                      <a:headEnd type="none" w="med" len="med"/>
                      <a:tailEnd type="none" w="med" len="med"/>
                    </a:lnL>
                    <a:solidFill>
                      <a:srgbClr val="007F76">
                        <a:alpha val="20000"/>
                      </a:srgbClr>
                    </a:solidFill>
                  </a:tcPr>
                </a:tc>
                <a:tc>
                  <a:txBody>
                    <a:bodyPr/>
                    <a:lstStyle/>
                    <a:p>
                      <a:pPr algn="ctr" fontAlgn="ctr"/>
                      <a:r>
                        <a:rPr lang="ru-KZ" sz="800" b="0" i="0" u="none" strike="noStrike" cap="none" dirty="0">
                          <a:solidFill>
                            <a:schemeClr val="tx1"/>
                          </a:solidFill>
                          <a:effectLst/>
                          <a:latin typeface="Arial Narrow" panose="020B0606020202030204" pitchFamily="34" charset="0"/>
                          <a:ea typeface="+mn-ea"/>
                          <a:cs typeface="+mn-cs"/>
                          <a:sym typeface="Arial"/>
                        </a:rPr>
                        <a:t>3 879</a:t>
                      </a:r>
                    </a:p>
                  </a:txBody>
                  <a:tcPr marL="9525" marR="9525" marT="0" marB="0" anchor="ctr">
                    <a:solidFill>
                      <a:schemeClr val="bg1">
                        <a:lumMod val="50000"/>
                        <a:alpha val="20000"/>
                      </a:schemeClr>
                    </a:solidFill>
                  </a:tcPr>
                </a:tc>
                <a:tc>
                  <a:txBody>
                    <a:bodyPr/>
                    <a:lstStyle/>
                    <a:p>
                      <a:pPr algn="ctr" fontAlgn="ctr"/>
                      <a:r>
                        <a:rPr lang="ru-KZ" sz="800" b="0" i="0" u="none" strike="noStrike" cap="none" dirty="0">
                          <a:solidFill>
                            <a:srgbClr val="007F76"/>
                          </a:solidFill>
                          <a:effectLst/>
                          <a:latin typeface="Arial Narrow" panose="020B0606020202030204" pitchFamily="34" charset="0"/>
                          <a:ea typeface="+mn-ea"/>
                          <a:cs typeface="+mn-cs"/>
                          <a:sym typeface="Arial"/>
                        </a:rPr>
                        <a:t>3 757</a:t>
                      </a:r>
                    </a:p>
                  </a:txBody>
                  <a:tcPr marL="9525" marR="9525" marT="0" marB="0" anchor="ctr">
                    <a:solidFill>
                      <a:srgbClr val="007F76">
                        <a:alpha val="20000"/>
                      </a:srgbClr>
                    </a:solidFill>
                  </a:tcPr>
                </a:tc>
                <a:tc>
                  <a:txBody>
                    <a:bodyPr/>
                    <a:lstStyle/>
                    <a:p>
                      <a:pPr algn="ctr" fontAlgn="ctr"/>
                      <a:r>
                        <a:rPr lang="ru-KZ" sz="800" b="0" i="0" u="none" strike="noStrike" cap="none" dirty="0">
                          <a:solidFill>
                            <a:srgbClr val="007F76"/>
                          </a:solidFill>
                          <a:effectLst/>
                          <a:latin typeface="Arial Narrow" panose="020B0606020202030204" pitchFamily="34" charset="0"/>
                          <a:ea typeface="+mn-ea"/>
                          <a:cs typeface="+mn-cs"/>
                          <a:sym typeface="Arial"/>
                        </a:rPr>
                        <a:t>3 970</a:t>
                      </a:r>
                    </a:p>
                  </a:txBody>
                  <a:tcPr marL="9525" marR="9525" marT="0" marB="0" anchor="ctr">
                    <a:solidFill>
                      <a:srgbClr val="007F76">
                        <a:alpha val="20000"/>
                      </a:srgbClr>
                    </a:solidFill>
                  </a:tcPr>
                </a:tc>
                <a:tc>
                  <a:txBody>
                    <a:bodyPr/>
                    <a:lstStyle/>
                    <a:p>
                      <a:pPr algn="ctr" fontAlgn="ctr"/>
                      <a:r>
                        <a:rPr lang="ru-KZ" sz="800" b="0" i="0" u="none" strike="noStrike" cap="none" dirty="0">
                          <a:solidFill>
                            <a:srgbClr val="007F76"/>
                          </a:solidFill>
                          <a:effectLst/>
                          <a:latin typeface="Arial Narrow" panose="020B0606020202030204" pitchFamily="34" charset="0"/>
                          <a:ea typeface="+mn-ea"/>
                          <a:cs typeface="+mn-cs"/>
                          <a:sym typeface="Arial"/>
                        </a:rPr>
                        <a:t>12 307</a:t>
                      </a:r>
                    </a:p>
                  </a:txBody>
                  <a:tcPr marL="9525" marR="9525" marT="0" marB="0" anchor="ctr">
                    <a:solidFill>
                      <a:srgbClr val="007F76">
                        <a:alpha val="20000"/>
                      </a:srgbClr>
                    </a:solidFill>
                  </a:tcPr>
                </a:tc>
                <a:tc>
                  <a:txBody>
                    <a:bodyPr/>
                    <a:lstStyle/>
                    <a:p>
                      <a:pPr algn="ctr" fontAlgn="ctr"/>
                      <a:r>
                        <a:rPr lang="ru-KZ" sz="800" b="0" i="0" u="none" strike="noStrike" cap="none" dirty="0">
                          <a:solidFill>
                            <a:srgbClr val="007F76"/>
                          </a:solidFill>
                          <a:effectLst/>
                          <a:latin typeface="Arial Narrow" panose="020B0606020202030204" pitchFamily="34" charset="0"/>
                          <a:ea typeface="+mn-ea"/>
                          <a:cs typeface="+mn-cs"/>
                          <a:sym typeface="Arial"/>
                        </a:rPr>
                        <a:t>2,2%</a:t>
                      </a:r>
                    </a:p>
                  </a:txBody>
                  <a:tcPr marL="9525" marR="9525" marT="0" marB="0" anchor="ctr">
                    <a:solidFill>
                      <a:srgbClr val="007F76">
                        <a:alpha val="20000"/>
                      </a:srgbClr>
                    </a:solidFill>
                  </a:tcPr>
                </a:tc>
                <a:extLst>
                  <a:ext uri="{0D108BD9-81ED-4DB2-BD59-A6C34878D82A}">
                    <a16:rowId xmlns:a16="http://schemas.microsoft.com/office/drawing/2014/main" val="4195104307"/>
                  </a:ext>
                </a:extLst>
              </a:tr>
              <a:tr h="158400">
                <a:tc>
                  <a:txBody>
                    <a:bodyPr/>
                    <a:lstStyle/>
                    <a:p>
                      <a:pPr algn="ctr" fontAlgn="b"/>
                      <a:r>
                        <a:rPr lang="ru-RU" sz="800" u="none" strike="noStrike" dirty="0">
                          <a:solidFill>
                            <a:srgbClr val="007F76"/>
                          </a:solidFill>
                          <a:effectLst/>
                          <a:latin typeface="Arial Narrow" panose="020B0606020202030204" pitchFamily="34" charset="0"/>
                        </a:rPr>
                        <a:t>5</a:t>
                      </a:r>
                      <a:endParaRPr lang="en-US" sz="800" b="0" i="0" u="none" strike="noStrike" dirty="0">
                        <a:solidFill>
                          <a:srgbClr val="007F76"/>
                        </a:solidFill>
                        <a:effectLst/>
                        <a:latin typeface="Arial Narrow" panose="020B0606020202030204" pitchFamily="34" charset="0"/>
                      </a:endParaRPr>
                    </a:p>
                  </a:txBody>
                  <a:tcPr marL="9525" marR="9525" marT="0" marB="0" anchor="ctr">
                    <a:solidFill>
                      <a:schemeClr val="accent6">
                        <a:lumMod val="50000"/>
                        <a:alpha val="1000"/>
                      </a:schemeClr>
                    </a:solidFill>
                  </a:tcPr>
                </a:tc>
                <a:tc>
                  <a:txBody>
                    <a:bodyPr/>
                    <a:lstStyle/>
                    <a:p>
                      <a:pPr algn="ctr" fontAlgn="b"/>
                      <a:r>
                        <a:rPr lang="ru-KZ" sz="800" b="0" i="0" u="none" strike="noStrike" cap="none" dirty="0">
                          <a:solidFill>
                            <a:srgbClr val="007F76"/>
                          </a:solidFill>
                          <a:effectLst/>
                          <a:latin typeface="Arial Narrow" panose="020B0606020202030204" pitchFamily="34" charset="0"/>
                          <a:ea typeface="+mn-ea"/>
                          <a:cs typeface="+mn-cs"/>
                          <a:sym typeface="Arial"/>
                        </a:rPr>
                        <a:t>5414-9</a:t>
                      </a:r>
                    </a:p>
                  </a:txBody>
                  <a:tcPr marL="9525" marR="9525" marT="0" marB="0" anchor="ctr">
                    <a:solidFill>
                      <a:schemeClr val="accent6">
                        <a:lumMod val="50000"/>
                        <a:alpha val="1000"/>
                      </a:schemeClr>
                    </a:solidFill>
                  </a:tcPr>
                </a:tc>
                <a:tc>
                  <a:txBody>
                    <a:bodyPr/>
                    <a:lstStyle/>
                    <a:p>
                      <a:pPr marL="72000" algn="l" fontAlgn="ctr"/>
                      <a:r>
                        <a:rPr lang="ru-RU" sz="800" b="0" i="0" u="none" strike="noStrike" cap="none" dirty="0" err="1">
                          <a:solidFill>
                            <a:srgbClr val="007F76"/>
                          </a:solidFill>
                          <a:effectLst/>
                          <a:latin typeface="Arial Narrow" panose="020B0606020202030204" pitchFamily="34" charset="0"/>
                          <a:ea typeface="+mn-ea"/>
                          <a:cs typeface="+mn-cs"/>
                          <a:sym typeface="Arial"/>
                        </a:rPr>
                        <a:t>Күзетшілер</a:t>
                      </a:r>
                      <a:r>
                        <a:rPr lang="ru-RU" sz="800" b="0" i="0" u="none" strike="noStrike" cap="none" dirty="0">
                          <a:solidFill>
                            <a:srgbClr val="007F76"/>
                          </a:solidFill>
                          <a:effectLst/>
                          <a:latin typeface="Arial Narrow" panose="020B0606020202030204" pitchFamily="34" charset="0"/>
                          <a:ea typeface="+mn-ea"/>
                          <a:cs typeface="+mn-cs"/>
                          <a:sym typeface="Arial"/>
                        </a:rPr>
                        <a:t>, </a:t>
                      </a:r>
                      <a:r>
                        <a:rPr lang="ru-RU" sz="800" b="0" i="0" u="none" strike="noStrike" cap="none" dirty="0" err="1">
                          <a:solidFill>
                            <a:srgbClr val="007F76"/>
                          </a:solidFill>
                          <a:effectLst/>
                          <a:latin typeface="Arial Narrow" panose="020B0606020202030204" pitchFamily="34" charset="0"/>
                          <a:ea typeface="+mn-ea"/>
                          <a:cs typeface="+mn-cs"/>
                          <a:sym typeface="Arial"/>
                        </a:rPr>
                        <a:t>инкассаторлар</a:t>
                      </a:r>
                      <a:r>
                        <a:rPr lang="ru-RU" sz="800" b="0" i="0" u="none" strike="noStrike" cap="none" dirty="0">
                          <a:solidFill>
                            <a:srgbClr val="007F76"/>
                          </a:solidFill>
                          <a:effectLst/>
                          <a:latin typeface="Arial Narrow" panose="020B0606020202030204" pitchFamily="34" charset="0"/>
                          <a:ea typeface="+mn-ea"/>
                          <a:cs typeface="+mn-cs"/>
                          <a:sym typeface="Arial"/>
                        </a:rPr>
                        <a:t> </a:t>
                      </a:r>
                      <a:r>
                        <a:rPr lang="ru-RU" sz="800" b="0" i="0" u="none" strike="noStrike" cap="none" dirty="0" err="1">
                          <a:solidFill>
                            <a:srgbClr val="007F76"/>
                          </a:solidFill>
                          <a:effectLst/>
                          <a:latin typeface="Arial Narrow" panose="020B0606020202030204" pitchFamily="34" charset="0"/>
                          <a:ea typeface="+mn-ea"/>
                          <a:cs typeface="+mn-cs"/>
                          <a:sym typeface="Arial"/>
                        </a:rPr>
                        <a:t>және</a:t>
                      </a:r>
                      <a:r>
                        <a:rPr lang="ru-RU" sz="800" b="0" i="0" u="none" strike="noStrike" cap="none" dirty="0">
                          <a:solidFill>
                            <a:srgbClr val="007F76"/>
                          </a:solidFill>
                          <a:effectLst/>
                          <a:latin typeface="Arial Narrow" panose="020B0606020202030204" pitchFamily="34" charset="0"/>
                          <a:ea typeface="+mn-ea"/>
                          <a:cs typeface="+mn-cs"/>
                          <a:sym typeface="Arial"/>
                        </a:rPr>
                        <a:t>  </a:t>
                      </a:r>
                      <a:r>
                        <a:rPr lang="ru-RU" sz="800" b="0" i="0" u="none" strike="noStrike" cap="none" dirty="0" err="1">
                          <a:solidFill>
                            <a:srgbClr val="007F76"/>
                          </a:solidFill>
                          <a:effectLst/>
                          <a:latin typeface="Arial Narrow" panose="020B0606020202030204" pitchFamily="34" charset="0"/>
                          <a:ea typeface="+mn-ea"/>
                          <a:cs typeface="+mn-cs"/>
                          <a:sym typeface="Arial"/>
                        </a:rPr>
                        <a:t>тектес</a:t>
                      </a:r>
                      <a:r>
                        <a:rPr lang="ru-RU" sz="800" b="0" i="0" u="none" strike="noStrike" cap="none" dirty="0">
                          <a:solidFill>
                            <a:srgbClr val="007F76"/>
                          </a:solidFill>
                          <a:effectLst/>
                          <a:latin typeface="Arial Narrow" panose="020B0606020202030204" pitchFamily="34" charset="0"/>
                          <a:ea typeface="+mn-ea"/>
                          <a:cs typeface="+mn-cs"/>
                          <a:sym typeface="Arial"/>
                        </a:rPr>
                        <a:t> </a:t>
                      </a:r>
                      <a:r>
                        <a:rPr lang="ru-RU" sz="800" b="0" i="0" u="none" strike="noStrike" cap="none" dirty="0" err="1">
                          <a:solidFill>
                            <a:srgbClr val="007F76"/>
                          </a:solidFill>
                          <a:effectLst/>
                          <a:latin typeface="Arial Narrow" panose="020B0606020202030204" pitchFamily="34" charset="0"/>
                          <a:ea typeface="+mn-ea"/>
                          <a:cs typeface="+mn-cs"/>
                          <a:sym typeface="Arial"/>
                        </a:rPr>
                        <a:t>қызметтер</a:t>
                      </a:r>
                      <a:endParaRPr lang="ru-RU" sz="800" b="0" i="0" u="none" strike="noStrike" cap="none" dirty="0">
                        <a:solidFill>
                          <a:srgbClr val="007F76"/>
                        </a:solidFill>
                        <a:effectLst/>
                        <a:latin typeface="Arial Narrow" panose="020B0606020202030204" pitchFamily="34" charset="0"/>
                        <a:ea typeface="+mn-ea"/>
                        <a:cs typeface="+mn-cs"/>
                        <a:sym typeface="Arial"/>
                      </a:endParaRPr>
                    </a:p>
                  </a:txBody>
                  <a:tcPr marL="9525" marR="9525" marT="0" marB="0" anchor="ctr">
                    <a:lnR w="12700" cap="flat" cmpd="sng" algn="ctr">
                      <a:solidFill>
                        <a:schemeClr val="tx1"/>
                      </a:solidFill>
                      <a:prstDash val="solid"/>
                      <a:round/>
                      <a:headEnd type="none" w="med" len="med"/>
                      <a:tailEnd type="none" w="med" len="med"/>
                    </a:lnR>
                    <a:solidFill>
                      <a:schemeClr val="accent6">
                        <a:lumMod val="50000"/>
                        <a:alpha val="1000"/>
                      </a:schemeClr>
                    </a:solidFill>
                  </a:tcPr>
                </a:tc>
                <a:tc>
                  <a:txBody>
                    <a:bodyPr/>
                    <a:lstStyle/>
                    <a:p>
                      <a:pPr algn="ctr" fontAlgn="b"/>
                      <a:r>
                        <a:rPr lang="ru-KZ" sz="800" b="0" i="0" u="none" strike="noStrike" cap="none" dirty="0">
                          <a:solidFill>
                            <a:schemeClr val="tx1"/>
                          </a:solidFill>
                          <a:effectLst/>
                          <a:latin typeface="Arial Narrow" panose="020B0606020202030204" pitchFamily="34" charset="0"/>
                          <a:ea typeface="+mn-ea"/>
                          <a:cs typeface="+mn-cs"/>
                          <a:sym typeface="Arial"/>
                        </a:rPr>
                        <a:t>22 696</a:t>
                      </a:r>
                    </a:p>
                  </a:txBody>
                  <a:tcPr marL="9525" marR="9525" marT="0" marB="0" anchor="ctr">
                    <a:lnL w="12700" cap="flat" cmpd="sng" algn="ctr">
                      <a:solidFill>
                        <a:schemeClr val="tx1"/>
                      </a:solidFill>
                      <a:prstDash val="solid"/>
                      <a:round/>
                      <a:headEnd type="none" w="med" len="med"/>
                      <a:tailEnd type="none" w="med" len="med"/>
                    </a:lnL>
                    <a:solidFill>
                      <a:schemeClr val="accent6">
                        <a:lumMod val="50000"/>
                        <a:alpha val="1000"/>
                      </a:schemeClr>
                    </a:solidFill>
                  </a:tcPr>
                </a:tc>
                <a:tc>
                  <a:txBody>
                    <a:bodyPr/>
                    <a:lstStyle/>
                    <a:p>
                      <a:pPr algn="ctr" fontAlgn="b"/>
                      <a:r>
                        <a:rPr lang="ru-KZ" sz="800" b="0" i="0" u="none" strike="noStrike" cap="none" dirty="0">
                          <a:solidFill>
                            <a:schemeClr val="tx1"/>
                          </a:solidFill>
                          <a:effectLst/>
                          <a:latin typeface="Arial Narrow" panose="020B0606020202030204" pitchFamily="34" charset="0"/>
                          <a:ea typeface="+mn-ea"/>
                          <a:cs typeface="+mn-cs"/>
                          <a:sym typeface="Arial"/>
                        </a:rPr>
                        <a:t>5 582</a:t>
                      </a:r>
                    </a:p>
                  </a:txBody>
                  <a:tcPr marL="9525" marR="9525" marT="0" marB="0" anchor="ctr">
                    <a:solidFill>
                      <a:schemeClr val="accent6">
                        <a:lumMod val="50000"/>
                        <a:alpha val="1000"/>
                      </a:schemeClr>
                    </a:solidFill>
                  </a:tcPr>
                </a:tc>
                <a:tc>
                  <a:txBody>
                    <a:bodyPr/>
                    <a:lstStyle/>
                    <a:p>
                      <a:pPr algn="ctr" fontAlgn="b"/>
                      <a:r>
                        <a:rPr lang="ru-KZ" sz="800" b="0" i="0" u="none" strike="noStrike" cap="none">
                          <a:solidFill>
                            <a:schemeClr val="tx1"/>
                          </a:solidFill>
                          <a:effectLst/>
                          <a:latin typeface="Arial Narrow" panose="020B0606020202030204" pitchFamily="34" charset="0"/>
                          <a:ea typeface="+mn-ea"/>
                          <a:cs typeface="+mn-cs"/>
                          <a:sym typeface="Arial"/>
                        </a:rPr>
                        <a:t>6 265</a:t>
                      </a:r>
                    </a:p>
                  </a:txBody>
                  <a:tcPr marL="9525" marR="9525" marT="0" marB="0" anchor="ctr">
                    <a:solidFill>
                      <a:schemeClr val="accent6">
                        <a:lumMod val="50000"/>
                        <a:alpha val="1000"/>
                      </a:schemeClr>
                    </a:solidFill>
                  </a:tcPr>
                </a:tc>
                <a:tc>
                  <a:txBody>
                    <a:bodyPr/>
                    <a:lstStyle/>
                    <a:p>
                      <a:pPr algn="ctr" fontAlgn="b"/>
                      <a:r>
                        <a:rPr lang="ru-KZ" sz="800" b="0" i="0" u="none" strike="noStrike" cap="none">
                          <a:solidFill>
                            <a:schemeClr val="tx1"/>
                          </a:solidFill>
                          <a:effectLst/>
                          <a:latin typeface="Arial Narrow" panose="020B0606020202030204" pitchFamily="34" charset="0"/>
                          <a:ea typeface="+mn-ea"/>
                          <a:cs typeface="+mn-cs"/>
                          <a:sym typeface="Arial"/>
                        </a:rPr>
                        <a:t>5 762</a:t>
                      </a:r>
                    </a:p>
                  </a:txBody>
                  <a:tcPr marL="9525" marR="9525" marT="0" marB="0" anchor="ctr">
                    <a:solidFill>
                      <a:schemeClr val="accent6">
                        <a:lumMod val="50000"/>
                        <a:alpha val="1000"/>
                      </a:schemeClr>
                    </a:solidFill>
                  </a:tcPr>
                </a:tc>
                <a:tc>
                  <a:txBody>
                    <a:bodyPr/>
                    <a:lstStyle/>
                    <a:p>
                      <a:pPr algn="ctr" fontAlgn="b"/>
                      <a:r>
                        <a:rPr lang="ru-KZ" sz="800" b="0" i="0" u="none" strike="noStrike" cap="none">
                          <a:solidFill>
                            <a:schemeClr val="tx1"/>
                          </a:solidFill>
                          <a:effectLst/>
                          <a:latin typeface="Arial Narrow" panose="020B0606020202030204" pitchFamily="34" charset="0"/>
                          <a:ea typeface="+mn-ea"/>
                          <a:cs typeface="+mn-cs"/>
                          <a:sym typeface="Arial"/>
                        </a:rPr>
                        <a:t>5 087</a:t>
                      </a:r>
                    </a:p>
                  </a:txBody>
                  <a:tcPr marL="9525" marR="9525" marT="0" marB="0" anchor="ctr">
                    <a:lnR w="12700" cap="flat" cmpd="sng" algn="ctr">
                      <a:solidFill>
                        <a:schemeClr val="tx1"/>
                      </a:solidFill>
                      <a:prstDash val="solid"/>
                      <a:round/>
                      <a:headEnd type="none" w="med" len="med"/>
                      <a:tailEnd type="none" w="med" len="med"/>
                    </a:lnR>
                    <a:solidFill>
                      <a:schemeClr val="accent6">
                        <a:lumMod val="50000"/>
                        <a:alpha val="1000"/>
                      </a:schemeClr>
                    </a:solidFill>
                  </a:tcPr>
                </a:tc>
                <a:tc>
                  <a:txBody>
                    <a:bodyPr/>
                    <a:lstStyle/>
                    <a:p>
                      <a:pPr algn="ctr" fontAlgn="ctr"/>
                      <a:r>
                        <a:rPr lang="ru-KZ" sz="800" b="0" i="0" u="none" strike="noStrike" cap="none" dirty="0">
                          <a:solidFill>
                            <a:srgbClr val="007F76"/>
                          </a:solidFill>
                          <a:effectLst/>
                          <a:latin typeface="Arial Narrow" panose="020B0606020202030204" pitchFamily="34" charset="0"/>
                          <a:ea typeface="+mn-ea"/>
                          <a:cs typeface="+mn-cs"/>
                          <a:sym typeface="Arial"/>
                        </a:rPr>
                        <a:t>21 096</a:t>
                      </a:r>
                    </a:p>
                  </a:txBody>
                  <a:tcPr marL="9525" marR="9525" marT="0" marB="0" anchor="ctr">
                    <a:lnL w="12700" cap="flat" cmpd="sng" algn="ctr">
                      <a:solidFill>
                        <a:schemeClr val="tx1"/>
                      </a:solidFill>
                      <a:prstDash val="solid"/>
                      <a:round/>
                      <a:headEnd type="none" w="med" len="med"/>
                      <a:tailEnd type="none" w="med" len="med"/>
                    </a:lnL>
                    <a:solidFill>
                      <a:schemeClr val="accent6">
                        <a:lumMod val="50000"/>
                        <a:alpha val="1000"/>
                      </a:schemeClr>
                    </a:solidFill>
                  </a:tcPr>
                </a:tc>
                <a:tc>
                  <a:txBody>
                    <a:bodyPr/>
                    <a:lstStyle/>
                    <a:p>
                      <a:pPr algn="ctr" fontAlgn="ctr"/>
                      <a:r>
                        <a:rPr lang="ru-KZ" sz="800" b="0" i="0" u="none" strike="noStrike" cap="none" dirty="0">
                          <a:solidFill>
                            <a:schemeClr val="tx1"/>
                          </a:solidFill>
                          <a:effectLst/>
                          <a:latin typeface="Arial Narrow" panose="020B0606020202030204" pitchFamily="34" charset="0"/>
                          <a:ea typeface="+mn-ea"/>
                          <a:cs typeface="+mn-cs"/>
                          <a:sym typeface="Arial"/>
                        </a:rPr>
                        <a:t>4 237</a:t>
                      </a:r>
                    </a:p>
                  </a:txBody>
                  <a:tcPr marL="9525" marR="9525" marT="0" marB="0" anchor="ctr">
                    <a:solidFill>
                      <a:schemeClr val="accent6">
                        <a:lumMod val="50000"/>
                        <a:alpha val="1000"/>
                      </a:schemeClr>
                    </a:solidFill>
                  </a:tcPr>
                </a:tc>
                <a:tc>
                  <a:txBody>
                    <a:bodyPr/>
                    <a:lstStyle/>
                    <a:p>
                      <a:pPr algn="ctr" fontAlgn="ctr"/>
                      <a:r>
                        <a:rPr lang="ru-KZ" sz="800" b="0" i="0" u="none" strike="noStrike" cap="none">
                          <a:solidFill>
                            <a:srgbClr val="007F76"/>
                          </a:solidFill>
                          <a:effectLst/>
                          <a:latin typeface="Arial Narrow" panose="020B0606020202030204" pitchFamily="34" charset="0"/>
                          <a:ea typeface="+mn-ea"/>
                          <a:cs typeface="+mn-cs"/>
                          <a:sym typeface="Arial"/>
                        </a:rPr>
                        <a:t>4 653</a:t>
                      </a:r>
                    </a:p>
                  </a:txBody>
                  <a:tcPr marL="9525" marR="9525" marT="0" marB="0" anchor="ctr">
                    <a:solidFill>
                      <a:schemeClr val="accent6">
                        <a:lumMod val="50000"/>
                        <a:alpha val="1000"/>
                      </a:schemeClr>
                    </a:solidFill>
                  </a:tcPr>
                </a:tc>
                <a:tc>
                  <a:txBody>
                    <a:bodyPr/>
                    <a:lstStyle/>
                    <a:p>
                      <a:pPr algn="ctr" fontAlgn="ctr"/>
                      <a:r>
                        <a:rPr lang="ru-KZ" sz="800" b="0" i="0" u="none" strike="noStrike" cap="none">
                          <a:solidFill>
                            <a:srgbClr val="007F76"/>
                          </a:solidFill>
                          <a:effectLst/>
                          <a:latin typeface="Arial Narrow" panose="020B0606020202030204" pitchFamily="34" charset="0"/>
                          <a:ea typeface="+mn-ea"/>
                          <a:cs typeface="+mn-cs"/>
                          <a:sym typeface="Arial"/>
                        </a:rPr>
                        <a:t>5 734</a:t>
                      </a:r>
                    </a:p>
                  </a:txBody>
                  <a:tcPr marL="9525" marR="9525" marT="0" marB="0" anchor="ctr">
                    <a:solidFill>
                      <a:schemeClr val="accent6">
                        <a:lumMod val="50000"/>
                        <a:alpha val="1000"/>
                      </a:schemeClr>
                    </a:solidFill>
                  </a:tcPr>
                </a:tc>
                <a:tc>
                  <a:txBody>
                    <a:bodyPr/>
                    <a:lstStyle/>
                    <a:p>
                      <a:pPr algn="ctr" fontAlgn="ctr"/>
                      <a:r>
                        <a:rPr lang="ru-KZ" sz="800" b="0" i="0" u="none" strike="noStrike" cap="none">
                          <a:solidFill>
                            <a:srgbClr val="007F76"/>
                          </a:solidFill>
                          <a:effectLst/>
                          <a:latin typeface="Arial Narrow" panose="020B0606020202030204" pitchFamily="34" charset="0"/>
                          <a:ea typeface="+mn-ea"/>
                          <a:cs typeface="+mn-cs"/>
                          <a:sym typeface="Arial"/>
                        </a:rPr>
                        <a:t>6 472</a:t>
                      </a:r>
                    </a:p>
                  </a:txBody>
                  <a:tcPr marL="9525" marR="9525" marT="0" marB="0" anchor="ctr">
                    <a:solidFill>
                      <a:schemeClr val="accent6">
                        <a:lumMod val="50000"/>
                        <a:alpha val="1000"/>
                      </a:schemeClr>
                    </a:solidFill>
                  </a:tcPr>
                </a:tc>
                <a:tc>
                  <a:txBody>
                    <a:bodyPr/>
                    <a:lstStyle/>
                    <a:p>
                      <a:pPr algn="ctr" fontAlgn="ctr"/>
                      <a:r>
                        <a:rPr lang="ru-KZ" sz="800" b="0" i="0" u="none" strike="noStrike" cap="none">
                          <a:solidFill>
                            <a:srgbClr val="007F76"/>
                          </a:solidFill>
                          <a:effectLst/>
                          <a:latin typeface="Arial Narrow" panose="020B0606020202030204" pitchFamily="34" charset="0"/>
                          <a:ea typeface="+mn-ea"/>
                          <a:cs typeface="+mn-cs"/>
                          <a:sym typeface="Arial"/>
                        </a:rPr>
                        <a:t>1,9%</a:t>
                      </a:r>
                    </a:p>
                  </a:txBody>
                  <a:tcPr marL="9525" marR="9525" marT="0" marB="0" anchor="ctr">
                    <a:solidFill>
                      <a:schemeClr val="accent6">
                        <a:lumMod val="50000"/>
                        <a:alpha val="1000"/>
                      </a:schemeClr>
                    </a:solidFill>
                  </a:tcPr>
                </a:tc>
                <a:extLst>
                  <a:ext uri="{0D108BD9-81ED-4DB2-BD59-A6C34878D82A}">
                    <a16:rowId xmlns:a16="http://schemas.microsoft.com/office/drawing/2014/main" val="2161733166"/>
                  </a:ext>
                </a:extLst>
              </a:tr>
              <a:tr h="158400">
                <a:tc>
                  <a:txBody>
                    <a:bodyPr/>
                    <a:lstStyle/>
                    <a:p>
                      <a:pPr algn="ctr" fontAlgn="b"/>
                      <a:r>
                        <a:rPr lang="ru-RU" sz="800" u="none" strike="noStrike" dirty="0">
                          <a:solidFill>
                            <a:srgbClr val="007F76"/>
                          </a:solidFill>
                          <a:effectLst/>
                          <a:latin typeface="Arial Narrow" panose="020B0606020202030204" pitchFamily="34" charset="0"/>
                        </a:rPr>
                        <a:t>6</a:t>
                      </a:r>
                      <a:endParaRPr lang="en-US" sz="800" b="0" i="0" u="none" strike="noStrike" dirty="0">
                        <a:solidFill>
                          <a:srgbClr val="007F76"/>
                        </a:solidFill>
                        <a:effectLst/>
                        <a:latin typeface="Arial Narrow" panose="020B0606020202030204" pitchFamily="34" charset="0"/>
                      </a:endParaRPr>
                    </a:p>
                  </a:txBody>
                  <a:tcPr marL="9525" marR="9525" marT="0" marB="0" anchor="ctr">
                    <a:solidFill>
                      <a:srgbClr val="007F76">
                        <a:alpha val="20000"/>
                      </a:srgbClr>
                    </a:solidFill>
                  </a:tcPr>
                </a:tc>
                <a:tc>
                  <a:txBody>
                    <a:bodyPr/>
                    <a:lstStyle/>
                    <a:p>
                      <a:pPr algn="ctr" fontAlgn="b"/>
                      <a:r>
                        <a:rPr lang="ru-KZ" sz="800" b="0" i="0" u="none" strike="noStrike" cap="none" dirty="0">
                          <a:solidFill>
                            <a:srgbClr val="007F76"/>
                          </a:solidFill>
                          <a:effectLst/>
                          <a:latin typeface="Arial Narrow" panose="020B0606020202030204" pitchFamily="34" charset="0"/>
                          <a:ea typeface="+mn-ea"/>
                          <a:cs typeface="+mn-cs"/>
                          <a:sym typeface="Arial"/>
                        </a:rPr>
                        <a:t>3221-0</a:t>
                      </a:r>
                    </a:p>
                  </a:txBody>
                  <a:tcPr marL="9525" marR="9525" marT="0" marB="0" anchor="ctr">
                    <a:solidFill>
                      <a:srgbClr val="007F76">
                        <a:alpha val="20000"/>
                      </a:srgbClr>
                    </a:solidFill>
                  </a:tcPr>
                </a:tc>
                <a:tc>
                  <a:txBody>
                    <a:bodyPr/>
                    <a:lstStyle/>
                    <a:p>
                      <a:pPr marL="72000" algn="l" fontAlgn="ctr"/>
                      <a:r>
                        <a:rPr lang="ru-RU" sz="800" b="0" i="0" u="none" strike="noStrike" cap="none" dirty="0" err="1">
                          <a:solidFill>
                            <a:srgbClr val="007F76"/>
                          </a:solidFill>
                          <a:effectLst/>
                          <a:latin typeface="Arial Narrow" panose="020B0606020202030204" pitchFamily="34" charset="0"/>
                          <a:ea typeface="+mn-ea"/>
                          <a:cs typeface="+mn-cs"/>
                          <a:sym typeface="Arial"/>
                        </a:rPr>
                        <a:t>Күтім</a:t>
                      </a:r>
                      <a:r>
                        <a:rPr lang="ru-RU" sz="800" b="0" i="0" u="none" strike="noStrike" cap="none" dirty="0">
                          <a:solidFill>
                            <a:srgbClr val="007F76"/>
                          </a:solidFill>
                          <a:effectLst/>
                          <a:latin typeface="Arial Narrow" panose="020B0606020202030204" pitchFamily="34" charset="0"/>
                          <a:ea typeface="+mn-ea"/>
                          <a:cs typeface="+mn-cs"/>
                          <a:sym typeface="Arial"/>
                        </a:rPr>
                        <a:t> </a:t>
                      </a:r>
                      <a:r>
                        <a:rPr lang="ru-RU" sz="800" b="0" i="0" u="none" strike="noStrike" cap="none" dirty="0" err="1">
                          <a:solidFill>
                            <a:srgbClr val="007F76"/>
                          </a:solidFill>
                          <a:effectLst/>
                          <a:latin typeface="Arial Narrow" panose="020B0606020202030204" pitchFamily="34" charset="0"/>
                          <a:ea typeface="+mn-ea"/>
                          <a:cs typeface="+mn-cs"/>
                          <a:sym typeface="Arial"/>
                        </a:rPr>
                        <a:t>жөніндегі</a:t>
                      </a:r>
                      <a:r>
                        <a:rPr lang="ru-RU" sz="800" b="0" i="0" u="none" strike="noStrike" cap="none" dirty="0">
                          <a:solidFill>
                            <a:srgbClr val="007F76"/>
                          </a:solidFill>
                          <a:effectLst/>
                          <a:latin typeface="Arial Narrow" panose="020B0606020202030204" pitchFamily="34" charset="0"/>
                          <a:ea typeface="+mn-ea"/>
                          <a:cs typeface="+mn-cs"/>
                          <a:sym typeface="Arial"/>
                        </a:rPr>
                        <a:t> орта </a:t>
                      </a:r>
                      <a:r>
                        <a:rPr lang="ru-RU" sz="800" b="0" i="0" u="none" strike="noStrike" cap="none" dirty="0" err="1">
                          <a:solidFill>
                            <a:srgbClr val="007F76"/>
                          </a:solidFill>
                          <a:effectLst/>
                          <a:latin typeface="Arial Narrow" panose="020B0606020202030204" pitchFamily="34" charset="0"/>
                          <a:ea typeface="+mn-ea"/>
                          <a:cs typeface="+mn-cs"/>
                          <a:sym typeface="Arial"/>
                        </a:rPr>
                        <a:t>медициналық</a:t>
                      </a:r>
                      <a:r>
                        <a:rPr lang="ru-RU" sz="800" b="0" i="0" u="none" strike="noStrike" cap="none" dirty="0">
                          <a:solidFill>
                            <a:srgbClr val="007F76"/>
                          </a:solidFill>
                          <a:effectLst/>
                          <a:latin typeface="Arial Narrow" panose="020B0606020202030204" pitchFamily="34" charset="0"/>
                          <a:ea typeface="+mn-ea"/>
                          <a:cs typeface="+mn-cs"/>
                          <a:sym typeface="Arial"/>
                        </a:rPr>
                        <a:t> персонал</a:t>
                      </a:r>
                    </a:p>
                  </a:txBody>
                  <a:tcPr marL="9525" marR="9525" marT="0" marB="0" anchor="ctr">
                    <a:lnR w="12700" cap="flat" cmpd="sng" algn="ctr">
                      <a:solidFill>
                        <a:schemeClr val="tx1"/>
                      </a:solidFill>
                      <a:prstDash val="solid"/>
                      <a:round/>
                      <a:headEnd type="none" w="med" len="med"/>
                      <a:tailEnd type="none" w="med" len="med"/>
                    </a:lnR>
                    <a:solidFill>
                      <a:srgbClr val="007F76">
                        <a:alpha val="20000"/>
                      </a:srgbClr>
                    </a:solidFill>
                  </a:tcPr>
                </a:tc>
                <a:tc>
                  <a:txBody>
                    <a:bodyPr/>
                    <a:lstStyle/>
                    <a:p>
                      <a:pPr algn="ctr" fontAlgn="b"/>
                      <a:r>
                        <a:rPr lang="ru-KZ" sz="800" b="0" i="0" u="none" strike="noStrike" cap="none">
                          <a:solidFill>
                            <a:schemeClr val="tx1"/>
                          </a:solidFill>
                          <a:effectLst/>
                          <a:latin typeface="Arial Narrow" panose="020B0606020202030204" pitchFamily="34" charset="0"/>
                          <a:ea typeface="+mn-ea"/>
                          <a:cs typeface="+mn-cs"/>
                          <a:sym typeface="Arial"/>
                        </a:rPr>
                        <a:t>20 751</a:t>
                      </a:r>
                    </a:p>
                  </a:txBody>
                  <a:tcPr marL="9525" marR="9525" marT="0" marB="0" anchor="ctr">
                    <a:lnL w="12700" cap="flat" cmpd="sng" algn="ctr">
                      <a:solidFill>
                        <a:schemeClr val="tx1"/>
                      </a:solidFill>
                      <a:prstDash val="solid"/>
                      <a:round/>
                      <a:headEnd type="none" w="med" len="med"/>
                      <a:tailEnd type="none" w="med" len="med"/>
                    </a:lnL>
                    <a:solidFill>
                      <a:schemeClr val="bg1">
                        <a:lumMod val="50000"/>
                        <a:alpha val="20000"/>
                      </a:schemeClr>
                    </a:solidFill>
                  </a:tcPr>
                </a:tc>
                <a:tc>
                  <a:txBody>
                    <a:bodyPr/>
                    <a:lstStyle/>
                    <a:p>
                      <a:pPr algn="ctr" fontAlgn="b"/>
                      <a:r>
                        <a:rPr lang="ru-KZ" sz="800" b="0" i="0" u="none" strike="noStrike" cap="none" dirty="0">
                          <a:solidFill>
                            <a:schemeClr val="tx1"/>
                          </a:solidFill>
                          <a:effectLst/>
                          <a:latin typeface="Arial Narrow" panose="020B0606020202030204" pitchFamily="34" charset="0"/>
                          <a:ea typeface="+mn-ea"/>
                          <a:cs typeface="+mn-cs"/>
                          <a:sym typeface="Arial"/>
                        </a:rPr>
                        <a:t>5 868</a:t>
                      </a:r>
                    </a:p>
                  </a:txBody>
                  <a:tcPr marL="9525" marR="9525" marT="0" marB="0" anchor="ctr">
                    <a:solidFill>
                      <a:schemeClr val="bg1">
                        <a:lumMod val="50000"/>
                        <a:alpha val="20000"/>
                      </a:schemeClr>
                    </a:solidFill>
                  </a:tcPr>
                </a:tc>
                <a:tc>
                  <a:txBody>
                    <a:bodyPr/>
                    <a:lstStyle/>
                    <a:p>
                      <a:pPr algn="ctr" fontAlgn="b"/>
                      <a:r>
                        <a:rPr lang="ru-KZ" sz="800" b="0" i="0" u="none" strike="noStrike" cap="none">
                          <a:solidFill>
                            <a:schemeClr val="tx1"/>
                          </a:solidFill>
                          <a:effectLst/>
                          <a:latin typeface="Arial Narrow" panose="020B0606020202030204" pitchFamily="34" charset="0"/>
                          <a:ea typeface="+mn-ea"/>
                          <a:cs typeface="+mn-cs"/>
                          <a:sym typeface="Arial"/>
                        </a:rPr>
                        <a:t>5 413</a:t>
                      </a:r>
                    </a:p>
                  </a:txBody>
                  <a:tcPr marL="9525" marR="9525" marT="0" marB="0" anchor="ctr">
                    <a:solidFill>
                      <a:schemeClr val="bg1">
                        <a:lumMod val="50000"/>
                        <a:alpha val="20000"/>
                      </a:schemeClr>
                    </a:solidFill>
                  </a:tcPr>
                </a:tc>
                <a:tc>
                  <a:txBody>
                    <a:bodyPr/>
                    <a:lstStyle/>
                    <a:p>
                      <a:pPr algn="ctr" fontAlgn="b"/>
                      <a:r>
                        <a:rPr lang="ru-KZ" sz="800" b="0" i="0" u="none" strike="noStrike" cap="none">
                          <a:solidFill>
                            <a:schemeClr val="tx1"/>
                          </a:solidFill>
                          <a:effectLst/>
                          <a:latin typeface="Arial Narrow" panose="020B0606020202030204" pitchFamily="34" charset="0"/>
                          <a:ea typeface="+mn-ea"/>
                          <a:cs typeface="+mn-cs"/>
                          <a:sym typeface="Arial"/>
                        </a:rPr>
                        <a:t>5 217</a:t>
                      </a:r>
                    </a:p>
                  </a:txBody>
                  <a:tcPr marL="9525" marR="9525" marT="0" marB="0" anchor="ctr">
                    <a:solidFill>
                      <a:schemeClr val="bg1">
                        <a:lumMod val="50000"/>
                        <a:alpha val="20000"/>
                      </a:schemeClr>
                    </a:solidFill>
                  </a:tcPr>
                </a:tc>
                <a:tc>
                  <a:txBody>
                    <a:bodyPr/>
                    <a:lstStyle/>
                    <a:p>
                      <a:pPr algn="ctr" fontAlgn="b"/>
                      <a:r>
                        <a:rPr lang="ru-KZ" sz="800" b="0" i="0" u="none" strike="noStrike" cap="none">
                          <a:solidFill>
                            <a:schemeClr val="tx1"/>
                          </a:solidFill>
                          <a:effectLst/>
                          <a:latin typeface="Arial Narrow" panose="020B0606020202030204" pitchFamily="34" charset="0"/>
                          <a:ea typeface="+mn-ea"/>
                          <a:cs typeface="+mn-cs"/>
                          <a:sym typeface="Arial"/>
                        </a:rPr>
                        <a:t>4 253</a:t>
                      </a:r>
                    </a:p>
                  </a:txBody>
                  <a:tcPr marL="9525" marR="9525" marT="0" marB="0" anchor="ctr">
                    <a:lnR w="12700" cap="flat" cmpd="sng" algn="ctr">
                      <a:solidFill>
                        <a:schemeClr val="tx1"/>
                      </a:solidFill>
                      <a:prstDash val="solid"/>
                      <a:round/>
                      <a:headEnd type="none" w="med" len="med"/>
                      <a:tailEnd type="none" w="med" len="med"/>
                    </a:lnR>
                    <a:solidFill>
                      <a:schemeClr val="bg1">
                        <a:lumMod val="50000"/>
                        <a:alpha val="20000"/>
                      </a:schemeClr>
                    </a:solidFill>
                  </a:tcPr>
                </a:tc>
                <a:tc>
                  <a:txBody>
                    <a:bodyPr/>
                    <a:lstStyle/>
                    <a:p>
                      <a:pPr algn="ctr" fontAlgn="ctr"/>
                      <a:r>
                        <a:rPr lang="ru-KZ" sz="800" b="0" i="0" u="none" strike="noStrike" cap="none" dirty="0">
                          <a:solidFill>
                            <a:srgbClr val="007F76"/>
                          </a:solidFill>
                          <a:effectLst/>
                          <a:latin typeface="Arial Narrow" panose="020B0606020202030204" pitchFamily="34" charset="0"/>
                          <a:ea typeface="+mn-ea"/>
                          <a:cs typeface="+mn-cs"/>
                          <a:sym typeface="Arial"/>
                        </a:rPr>
                        <a:t>20 659</a:t>
                      </a:r>
                    </a:p>
                  </a:txBody>
                  <a:tcPr marL="9525" marR="9525" marT="0" marB="0" anchor="ctr">
                    <a:lnL w="12700" cap="flat" cmpd="sng" algn="ctr">
                      <a:solidFill>
                        <a:schemeClr val="tx1"/>
                      </a:solidFill>
                      <a:prstDash val="solid"/>
                      <a:round/>
                      <a:headEnd type="none" w="med" len="med"/>
                      <a:tailEnd type="none" w="med" len="med"/>
                    </a:lnL>
                    <a:solidFill>
                      <a:srgbClr val="007F76">
                        <a:alpha val="20000"/>
                      </a:srgbClr>
                    </a:solidFill>
                  </a:tcPr>
                </a:tc>
                <a:tc>
                  <a:txBody>
                    <a:bodyPr/>
                    <a:lstStyle/>
                    <a:p>
                      <a:pPr algn="ctr" fontAlgn="ctr"/>
                      <a:r>
                        <a:rPr lang="ru-KZ" sz="800" b="0" i="0" u="none" strike="noStrike" cap="none" dirty="0">
                          <a:solidFill>
                            <a:schemeClr val="tx1"/>
                          </a:solidFill>
                          <a:effectLst/>
                          <a:latin typeface="Arial Narrow" panose="020B0606020202030204" pitchFamily="34" charset="0"/>
                          <a:ea typeface="+mn-ea"/>
                          <a:cs typeface="+mn-cs"/>
                          <a:sym typeface="Arial"/>
                        </a:rPr>
                        <a:t>4 996</a:t>
                      </a:r>
                    </a:p>
                  </a:txBody>
                  <a:tcPr marL="9525" marR="9525" marT="0" marB="0" anchor="ctr">
                    <a:solidFill>
                      <a:schemeClr val="bg1">
                        <a:lumMod val="50000"/>
                        <a:alpha val="20000"/>
                      </a:schemeClr>
                    </a:solidFill>
                  </a:tcPr>
                </a:tc>
                <a:tc>
                  <a:txBody>
                    <a:bodyPr/>
                    <a:lstStyle/>
                    <a:p>
                      <a:pPr algn="ctr" fontAlgn="ctr"/>
                      <a:r>
                        <a:rPr lang="ru-KZ" sz="800" b="0" i="0" u="none" strike="noStrike" cap="none" dirty="0">
                          <a:solidFill>
                            <a:srgbClr val="007F76"/>
                          </a:solidFill>
                          <a:effectLst/>
                          <a:latin typeface="Arial Narrow" panose="020B0606020202030204" pitchFamily="34" charset="0"/>
                          <a:ea typeface="+mn-ea"/>
                          <a:cs typeface="+mn-cs"/>
                          <a:sym typeface="Arial"/>
                        </a:rPr>
                        <a:t>5 271</a:t>
                      </a:r>
                    </a:p>
                  </a:txBody>
                  <a:tcPr marL="9525" marR="9525" marT="0" marB="0" anchor="ctr">
                    <a:solidFill>
                      <a:srgbClr val="007F76">
                        <a:alpha val="20000"/>
                      </a:srgbClr>
                    </a:solidFill>
                  </a:tcPr>
                </a:tc>
                <a:tc>
                  <a:txBody>
                    <a:bodyPr/>
                    <a:lstStyle/>
                    <a:p>
                      <a:pPr algn="ctr" fontAlgn="ctr"/>
                      <a:r>
                        <a:rPr lang="ru-KZ" sz="800" b="0" i="0" u="none" strike="noStrike" cap="none" dirty="0">
                          <a:solidFill>
                            <a:srgbClr val="007F76"/>
                          </a:solidFill>
                          <a:effectLst/>
                          <a:latin typeface="Arial Narrow" panose="020B0606020202030204" pitchFamily="34" charset="0"/>
                          <a:ea typeface="+mn-ea"/>
                          <a:cs typeface="+mn-cs"/>
                          <a:sym typeface="Arial"/>
                        </a:rPr>
                        <a:t>4 794</a:t>
                      </a:r>
                    </a:p>
                  </a:txBody>
                  <a:tcPr marL="9525" marR="9525" marT="0" marB="0" anchor="ctr">
                    <a:solidFill>
                      <a:srgbClr val="007F76">
                        <a:alpha val="20000"/>
                      </a:srgbClr>
                    </a:solidFill>
                  </a:tcPr>
                </a:tc>
                <a:tc>
                  <a:txBody>
                    <a:bodyPr/>
                    <a:lstStyle/>
                    <a:p>
                      <a:pPr algn="ctr" fontAlgn="ctr"/>
                      <a:r>
                        <a:rPr lang="ru-KZ" sz="800" b="0" i="0" u="none" strike="noStrike" cap="none" dirty="0">
                          <a:solidFill>
                            <a:srgbClr val="007F76"/>
                          </a:solidFill>
                          <a:effectLst/>
                          <a:latin typeface="Arial Narrow" panose="020B0606020202030204" pitchFamily="34" charset="0"/>
                          <a:ea typeface="+mn-ea"/>
                          <a:cs typeface="+mn-cs"/>
                          <a:sym typeface="Arial"/>
                        </a:rPr>
                        <a:t>5 598</a:t>
                      </a:r>
                    </a:p>
                  </a:txBody>
                  <a:tcPr marL="9525" marR="9525" marT="0" marB="0" anchor="ctr">
                    <a:solidFill>
                      <a:srgbClr val="007F76">
                        <a:alpha val="20000"/>
                      </a:srgbClr>
                    </a:solidFill>
                  </a:tcPr>
                </a:tc>
                <a:tc>
                  <a:txBody>
                    <a:bodyPr/>
                    <a:lstStyle/>
                    <a:p>
                      <a:pPr algn="ctr" fontAlgn="ctr"/>
                      <a:r>
                        <a:rPr lang="ru-KZ" sz="800" b="0" i="0" u="none" strike="noStrike" cap="none" dirty="0">
                          <a:solidFill>
                            <a:srgbClr val="007F76"/>
                          </a:solidFill>
                          <a:effectLst/>
                          <a:latin typeface="Arial Narrow" panose="020B0606020202030204" pitchFamily="34" charset="0"/>
                          <a:ea typeface="+mn-ea"/>
                          <a:cs typeface="+mn-cs"/>
                          <a:sym typeface="Arial"/>
                        </a:rPr>
                        <a:t>1,9%</a:t>
                      </a:r>
                    </a:p>
                  </a:txBody>
                  <a:tcPr marL="9525" marR="9525" marT="0" marB="0" anchor="ctr">
                    <a:solidFill>
                      <a:srgbClr val="007F76">
                        <a:alpha val="20000"/>
                      </a:srgbClr>
                    </a:solidFill>
                  </a:tcPr>
                </a:tc>
                <a:extLst>
                  <a:ext uri="{0D108BD9-81ED-4DB2-BD59-A6C34878D82A}">
                    <a16:rowId xmlns:a16="http://schemas.microsoft.com/office/drawing/2014/main" val="1745570149"/>
                  </a:ext>
                </a:extLst>
              </a:tr>
              <a:tr h="158400">
                <a:tc>
                  <a:txBody>
                    <a:bodyPr/>
                    <a:lstStyle/>
                    <a:p>
                      <a:pPr algn="ctr" fontAlgn="b"/>
                      <a:r>
                        <a:rPr lang="ru-RU" sz="800" u="none" strike="noStrike" dirty="0">
                          <a:solidFill>
                            <a:srgbClr val="007F76"/>
                          </a:solidFill>
                          <a:effectLst/>
                          <a:latin typeface="Arial Narrow" panose="020B0606020202030204" pitchFamily="34" charset="0"/>
                        </a:rPr>
                        <a:t>7</a:t>
                      </a:r>
                      <a:endParaRPr lang="en-US" sz="800" b="0" i="0" u="none" strike="noStrike" dirty="0">
                        <a:solidFill>
                          <a:srgbClr val="007F76"/>
                        </a:solidFill>
                        <a:effectLst/>
                        <a:latin typeface="Arial Narrow" panose="020B0606020202030204" pitchFamily="34" charset="0"/>
                      </a:endParaRPr>
                    </a:p>
                  </a:txBody>
                  <a:tcPr marL="9525" marR="9525" marT="0" marB="0" anchor="ctr">
                    <a:solidFill>
                      <a:schemeClr val="accent6">
                        <a:lumMod val="50000"/>
                        <a:alpha val="1000"/>
                      </a:schemeClr>
                    </a:solidFill>
                  </a:tcPr>
                </a:tc>
                <a:tc>
                  <a:txBody>
                    <a:bodyPr/>
                    <a:lstStyle/>
                    <a:p>
                      <a:pPr algn="ctr" fontAlgn="b"/>
                      <a:r>
                        <a:rPr lang="ru-KZ" sz="800" b="0" i="0" u="none" strike="noStrike" cap="none" dirty="0">
                          <a:solidFill>
                            <a:srgbClr val="007F76"/>
                          </a:solidFill>
                          <a:effectLst/>
                          <a:latin typeface="Arial Narrow" panose="020B0606020202030204" pitchFamily="34" charset="0"/>
                          <a:ea typeface="+mn-ea"/>
                          <a:cs typeface="+mn-cs"/>
                          <a:sym typeface="Arial"/>
                        </a:rPr>
                        <a:t>2362-0</a:t>
                      </a:r>
                    </a:p>
                  </a:txBody>
                  <a:tcPr marL="9525" marR="9525" marT="0" marB="0" anchor="ctr">
                    <a:solidFill>
                      <a:schemeClr val="accent6">
                        <a:lumMod val="50000"/>
                        <a:alpha val="1000"/>
                      </a:schemeClr>
                    </a:solidFill>
                  </a:tcPr>
                </a:tc>
                <a:tc>
                  <a:txBody>
                    <a:bodyPr/>
                    <a:lstStyle/>
                    <a:p>
                      <a:pPr marL="72000" algn="l" fontAlgn="ctr"/>
                      <a:r>
                        <a:rPr lang="ru-RU" sz="800" b="0" i="0" u="none" strike="noStrike" cap="none" dirty="0" err="1">
                          <a:solidFill>
                            <a:srgbClr val="007F76"/>
                          </a:solidFill>
                          <a:effectLst/>
                          <a:latin typeface="Arial Narrow" panose="020B0606020202030204" pitchFamily="34" charset="0"/>
                          <a:ea typeface="+mn-ea"/>
                          <a:cs typeface="+mn-cs"/>
                          <a:sym typeface="Arial"/>
                        </a:rPr>
                        <a:t>Мектепке</a:t>
                      </a:r>
                      <a:r>
                        <a:rPr lang="ru-RU" sz="800" b="0" i="0" u="none" strike="noStrike" cap="none" dirty="0">
                          <a:solidFill>
                            <a:srgbClr val="007F76"/>
                          </a:solidFill>
                          <a:effectLst/>
                          <a:latin typeface="Arial Narrow" panose="020B0606020202030204" pitchFamily="34" charset="0"/>
                          <a:ea typeface="+mn-ea"/>
                          <a:cs typeface="+mn-cs"/>
                          <a:sym typeface="Arial"/>
                        </a:rPr>
                        <a:t> </a:t>
                      </a:r>
                      <a:r>
                        <a:rPr lang="ru-RU" sz="800" b="0" i="0" u="none" strike="noStrike" cap="none" dirty="0" err="1">
                          <a:solidFill>
                            <a:srgbClr val="007F76"/>
                          </a:solidFill>
                          <a:effectLst/>
                          <a:latin typeface="Arial Narrow" panose="020B0606020202030204" pitchFamily="34" charset="0"/>
                          <a:ea typeface="+mn-ea"/>
                          <a:cs typeface="+mn-cs"/>
                          <a:sym typeface="Arial"/>
                        </a:rPr>
                        <a:t>дейінгі</a:t>
                      </a:r>
                      <a:r>
                        <a:rPr lang="ru-RU" sz="800" b="0" i="0" u="none" strike="noStrike" cap="none" dirty="0">
                          <a:solidFill>
                            <a:srgbClr val="007F76"/>
                          </a:solidFill>
                          <a:effectLst/>
                          <a:latin typeface="Arial Narrow" panose="020B0606020202030204" pitchFamily="34" charset="0"/>
                          <a:ea typeface="+mn-ea"/>
                          <a:cs typeface="+mn-cs"/>
                          <a:sym typeface="Arial"/>
                        </a:rPr>
                        <a:t> </a:t>
                      </a:r>
                      <a:r>
                        <a:rPr lang="ru-RU" sz="800" b="0" i="0" u="none" strike="noStrike" cap="none" dirty="0" err="1">
                          <a:solidFill>
                            <a:srgbClr val="007F76"/>
                          </a:solidFill>
                          <a:effectLst/>
                          <a:latin typeface="Arial Narrow" panose="020B0606020202030204" pitchFamily="34" charset="0"/>
                          <a:ea typeface="+mn-ea"/>
                          <a:cs typeface="+mn-cs"/>
                          <a:sym typeface="Arial"/>
                        </a:rPr>
                        <a:t>білім</a:t>
                      </a:r>
                      <a:r>
                        <a:rPr lang="ru-RU" sz="800" b="0" i="0" u="none" strike="noStrike" cap="none" dirty="0">
                          <a:solidFill>
                            <a:srgbClr val="007F76"/>
                          </a:solidFill>
                          <a:effectLst/>
                          <a:latin typeface="Arial Narrow" panose="020B0606020202030204" pitchFamily="34" charset="0"/>
                          <a:ea typeface="+mn-ea"/>
                          <a:cs typeface="+mn-cs"/>
                          <a:sym typeface="Arial"/>
                        </a:rPr>
                        <a:t> </a:t>
                      </a:r>
                      <a:r>
                        <a:rPr lang="ru-RU" sz="800" b="0" i="0" u="none" strike="noStrike" cap="none" dirty="0" err="1">
                          <a:solidFill>
                            <a:srgbClr val="007F76"/>
                          </a:solidFill>
                          <a:effectLst/>
                          <a:latin typeface="Arial Narrow" panose="020B0606020202030204" pitchFamily="34" charset="0"/>
                          <a:ea typeface="+mn-ea"/>
                          <a:cs typeface="+mn-cs"/>
                          <a:sym typeface="Arial"/>
                        </a:rPr>
                        <a:t>берудегі</a:t>
                      </a:r>
                      <a:r>
                        <a:rPr lang="ru-RU" sz="800" b="0" i="0" u="none" strike="noStrike" cap="none" dirty="0">
                          <a:solidFill>
                            <a:srgbClr val="007F76"/>
                          </a:solidFill>
                          <a:effectLst/>
                          <a:latin typeface="Arial Narrow" panose="020B0606020202030204" pitchFamily="34" charset="0"/>
                          <a:ea typeface="+mn-ea"/>
                          <a:cs typeface="+mn-cs"/>
                          <a:sym typeface="Arial"/>
                        </a:rPr>
                        <a:t> </a:t>
                      </a:r>
                      <a:r>
                        <a:rPr lang="ru-RU" sz="800" b="0" i="0" u="none" strike="noStrike" cap="none" dirty="0" err="1">
                          <a:solidFill>
                            <a:srgbClr val="007F76"/>
                          </a:solidFill>
                          <a:effectLst/>
                          <a:latin typeface="Arial Narrow" panose="020B0606020202030204" pitchFamily="34" charset="0"/>
                          <a:ea typeface="+mn-ea"/>
                          <a:cs typeface="+mn-cs"/>
                          <a:sym typeface="Arial"/>
                        </a:rPr>
                        <a:t>тәрбиешілер</a:t>
                      </a:r>
                      <a:endParaRPr lang="ru-RU" sz="800" b="0" i="0" u="none" strike="noStrike" cap="none" dirty="0">
                        <a:solidFill>
                          <a:srgbClr val="007F76"/>
                        </a:solidFill>
                        <a:effectLst/>
                        <a:latin typeface="Arial Narrow" panose="020B0606020202030204" pitchFamily="34" charset="0"/>
                        <a:ea typeface="+mn-ea"/>
                        <a:cs typeface="+mn-cs"/>
                        <a:sym typeface="Arial"/>
                      </a:endParaRPr>
                    </a:p>
                  </a:txBody>
                  <a:tcPr marL="9525" marR="9525" marT="0" marB="0" anchor="ctr">
                    <a:lnR w="12700" cap="flat" cmpd="sng" algn="ctr">
                      <a:solidFill>
                        <a:schemeClr val="tx1"/>
                      </a:solidFill>
                      <a:prstDash val="solid"/>
                      <a:round/>
                      <a:headEnd type="none" w="med" len="med"/>
                      <a:tailEnd type="none" w="med" len="med"/>
                    </a:lnR>
                    <a:solidFill>
                      <a:schemeClr val="accent6">
                        <a:lumMod val="50000"/>
                        <a:alpha val="1000"/>
                      </a:schemeClr>
                    </a:solidFill>
                  </a:tcPr>
                </a:tc>
                <a:tc>
                  <a:txBody>
                    <a:bodyPr/>
                    <a:lstStyle/>
                    <a:p>
                      <a:pPr algn="ctr" fontAlgn="b"/>
                      <a:r>
                        <a:rPr lang="ru-KZ" sz="800" b="0" i="0" u="none" strike="noStrike" cap="none">
                          <a:solidFill>
                            <a:schemeClr val="tx1"/>
                          </a:solidFill>
                          <a:effectLst/>
                          <a:latin typeface="Arial Narrow" panose="020B0606020202030204" pitchFamily="34" charset="0"/>
                          <a:ea typeface="+mn-ea"/>
                          <a:cs typeface="+mn-cs"/>
                          <a:sym typeface="Arial"/>
                        </a:rPr>
                        <a:t>19 101</a:t>
                      </a:r>
                    </a:p>
                  </a:txBody>
                  <a:tcPr marL="9525" marR="9525" marT="0" marB="0" anchor="ctr">
                    <a:lnL w="12700" cap="flat" cmpd="sng" algn="ctr">
                      <a:solidFill>
                        <a:schemeClr val="tx1"/>
                      </a:solidFill>
                      <a:prstDash val="solid"/>
                      <a:round/>
                      <a:headEnd type="none" w="med" len="med"/>
                      <a:tailEnd type="none" w="med" len="med"/>
                    </a:lnL>
                    <a:solidFill>
                      <a:schemeClr val="accent6">
                        <a:lumMod val="50000"/>
                        <a:alpha val="1000"/>
                      </a:schemeClr>
                    </a:solidFill>
                  </a:tcPr>
                </a:tc>
                <a:tc>
                  <a:txBody>
                    <a:bodyPr/>
                    <a:lstStyle/>
                    <a:p>
                      <a:pPr algn="ctr" fontAlgn="b"/>
                      <a:r>
                        <a:rPr lang="ru-KZ" sz="800" b="0" i="0" u="none" strike="noStrike" cap="none">
                          <a:solidFill>
                            <a:schemeClr val="tx1"/>
                          </a:solidFill>
                          <a:effectLst/>
                          <a:latin typeface="Arial Narrow" panose="020B0606020202030204" pitchFamily="34" charset="0"/>
                          <a:ea typeface="+mn-ea"/>
                          <a:cs typeface="+mn-cs"/>
                          <a:sym typeface="Arial"/>
                        </a:rPr>
                        <a:t>4 186</a:t>
                      </a:r>
                    </a:p>
                  </a:txBody>
                  <a:tcPr marL="9525" marR="9525" marT="0" marB="0" anchor="ctr">
                    <a:solidFill>
                      <a:schemeClr val="accent6">
                        <a:lumMod val="50000"/>
                        <a:alpha val="1000"/>
                      </a:schemeClr>
                    </a:solidFill>
                  </a:tcPr>
                </a:tc>
                <a:tc>
                  <a:txBody>
                    <a:bodyPr/>
                    <a:lstStyle/>
                    <a:p>
                      <a:pPr algn="ctr" fontAlgn="b"/>
                      <a:r>
                        <a:rPr lang="ru-KZ" sz="800" b="0" i="0" u="none" strike="noStrike" cap="none">
                          <a:solidFill>
                            <a:schemeClr val="tx1"/>
                          </a:solidFill>
                          <a:effectLst/>
                          <a:latin typeface="Arial Narrow" panose="020B0606020202030204" pitchFamily="34" charset="0"/>
                          <a:ea typeface="+mn-ea"/>
                          <a:cs typeface="+mn-cs"/>
                          <a:sym typeface="Arial"/>
                        </a:rPr>
                        <a:t>3 812</a:t>
                      </a:r>
                    </a:p>
                  </a:txBody>
                  <a:tcPr marL="9525" marR="9525" marT="0" marB="0" anchor="ctr">
                    <a:solidFill>
                      <a:schemeClr val="accent6">
                        <a:lumMod val="50000"/>
                        <a:alpha val="1000"/>
                      </a:schemeClr>
                    </a:solidFill>
                  </a:tcPr>
                </a:tc>
                <a:tc>
                  <a:txBody>
                    <a:bodyPr/>
                    <a:lstStyle/>
                    <a:p>
                      <a:pPr algn="ctr" fontAlgn="b"/>
                      <a:r>
                        <a:rPr lang="ru-KZ" sz="800" b="0" i="0" u="none" strike="noStrike" cap="none">
                          <a:solidFill>
                            <a:schemeClr val="tx1"/>
                          </a:solidFill>
                          <a:effectLst/>
                          <a:latin typeface="Arial Narrow" panose="020B0606020202030204" pitchFamily="34" charset="0"/>
                          <a:ea typeface="+mn-ea"/>
                          <a:cs typeface="+mn-cs"/>
                          <a:sym typeface="Arial"/>
                        </a:rPr>
                        <a:t>6 855</a:t>
                      </a:r>
                    </a:p>
                  </a:txBody>
                  <a:tcPr marL="9525" marR="9525" marT="0" marB="0" anchor="ctr">
                    <a:solidFill>
                      <a:schemeClr val="accent6">
                        <a:lumMod val="50000"/>
                        <a:alpha val="1000"/>
                      </a:schemeClr>
                    </a:solidFill>
                  </a:tcPr>
                </a:tc>
                <a:tc>
                  <a:txBody>
                    <a:bodyPr/>
                    <a:lstStyle/>
                    <a:p>
                      <a:pPr algn="ctr" fontAlgn="b"/>
                      <a:r>
                        <a:rPr lang="ru-KZ" sz="800" b="0" i="0" u="none" strike="noStrike" cap="none">
                          <a:solidFill>
                            <a:schemeClr val="tx1"/>
                          </a:solidFill>
                          <a:effectLst/>
                          <a:latin typeface="Arial Narrow" panose="020B0606020202030204" pitchFamily="34" charset="0"/>
                          <a:ea typeface="+mn-ea"/>
                          <a:cs typeface="+mn-cs"/>
                          <a:sym typeface="Arial"/>
                        </a:rPr>
                        <a:t>4 248</a:t>
                      </a:r>
                    </a:p>
                  </a:txBody>
                  <a:tcPr marL="9525" marR="9525" marT="0" marB="0" anchor="ctr">
                    <a:lnR w="12700" cap="flat" cmpd="sng" algn="ctr">
                      <a:solidFill>
                        <a:schemeClr val="tx1"/>
                      </a:solidFill>
                      <a:prstDash val="solid"/>
                      <a:round/>
                      <a:headEnd type="none" w="med" len="med"/>
                      <a:tailEnd type="none" w="med" len="med"/>
                    </a:lnR>
                    <a:solidFill>
                      <a:schemeClr val="accent6">
                        <a:lumMod val="50000"/>
                        <a:alpha val="1000"/>
                      </a:schemeClr>
                    </a:solidFill>
                  </a:tcPr>
                </a:tc>
                <a:tc>
                  <a:txBody>
                    <a:bodyPr/>
                    <a:lstStyle/>
                    <a:p>
                      <a:pPr algn="ctr" fontAlgn="ctr"/>
                      <a:r>
                        <a:rPr lang="ru-KZ" sz="800" b="0" i="0" u="none" strike="noStrike" cap="none" dirty="0">
                          <a:solidFill>
                            <a:srgbClr val="007F76"/>
                          </a:solidFill>
                          <a:effectLst/>
                          <a:latin typeface="Arial Narrow" panose="020B0606020202030204" pitchFamily="34" charset="0"/>
                          <a:ea typeface="+mn-ea"/>
                          <a:cs typeface="+mn-cs"/>
                          <a:sym typeface="Arial"/>
                        </a:rPr>
                        <a:t>19 574</a:t>
                      </a:r>
                    </a:p>
                  </a:txBody>
                  <a:tcPr marL="9525" marR="9525" marT="0" marB="0" anchor="ctr">
                    <a:lnL w="12700" cap="flat" cmpd="sng" algn="ctr">
                      <a:solidFill>
                        <a:schemeClr val="tx1"/>
                      </a:solidFill>
                      <a:prstDash val="solid"/>
                      <a:round/>
                      <a:headEnd type="none" w="med" len="med"/>
                      <a:tailEnd type="none" w="med" len="med"/>
                    </a:lnL>
                    <a:solidFill>
                      <a:schemeClr val="accent6">
                        <a:lumMod val="50000"/>
                        <a:alpha val="1000"/>
                      </a:schemeClr>
                    </a:solidFill>
                  </a:tcPr>
                </a:tc>
                <a:tc>
                  <a:txBody>
                    <a:bodyPr/>
                    <a:lstStyle/>
                    <a:p>
                      <a:pPr algn="ctr" fontAlgn="ctr"/>
                      <a:r>
                        <a:rPr lang="ru-KZ" sz="800" b="0" i="0" u="none" strike="noStrike" cap="none" dirty="0">
                          <a:solidFill>
                            <a:schemeClr val="tx1"/>
                          </a:solidFill>
                          <a:effectLst/>
                          <a:latin typeface="Arial Narrow" panose="020B0606020202030204" pitchFamily="34" charset="0"/>
                          <a:ea typeface="+mn-ea"/>
                          <a:cs typeface="+mn-cs"/>
                          <a:sym typeface="Arial"/>
                        </a:rPr>
                        <a:t>4 591</a:t>
                      </a:r>
                    </a:p>
                  </a:txBody>
                  <a:tcPr marL="9525" marR="9525" marT="0" marB="0" anchor="ctr">
                    <a:solidFill>
                      <a:schemeClr val="accent6">
                        <a:lumMod val="50000"/>
                        <a:alpha val="1000"/>
                      </a:schemeClr>
                    </a:solidFill>
                  </a:tcPr>
                </a:tc>
                <a:tc>
                  <a:txBody>
                    <a:bodyPr/>
                    <a:lstStyle/>
                    <a:p>
                      <a:pPr algn="ctr" fontAlgn="ctr"/>
                      <a:r>
                        <a:rPr lang="ru-KZ" sz="800" b="0" i="0" u="none" strike="noStrike" cap="none" dirty="0">
                          <a:solidFill>
                            <a:srgbClr val="007F76"/>
                          </a:solidFill>
                          <a:effectLst/>
                          <a:latin typeface="Arial Narrow" panose="020B0606020202030204" pitchFamily="34" charset="0"/>
                          <a:ea typeface="+mn-ea"/>
                          <a:cs typeface="+mn-cs"/>
                          <a:sym typeface="Arial"/>
                        </a:rPr>
                        <a:t>4 345</a:t>
                      </a:r>
                    </a:p>
                  </a:txBody>
                  <a:tcPr marL="9525" marR="9525" marT="0" marB="0" anchor="ctr">
                    <a:solidFill>
                      <a:schemeClr val="accent6">
                        <a:lumMod val="50000"/>
                        <a:alpha val="1000"/>
                      </a:schemeClr>
                    </a:solidFill>
                  </a:tcPr>
                </a:tc>
                <a:tc>
                  <a:txBody>
                    <a:bodyPr/>
                    <a:lstStyle/>
                    <a:p>
                      <a:pPr algn="ctr" fontAlgn="ctr"/>
                      <a:r>
                        <a:rPr lang="ru-KZ" sz="800" b="0" i="0" u="none" strike="noStrike" cap="none">
                          <a:solidFill>
                            <a:srgbClr val="007F76"/>
                          </a:solidFill>
                          <a:effectLst/>
                          <a:latin typeface="Arial Narrow" panose="020B0606020202030204" pitchFamily="34" charset="0"/>
                          <a:ea typeface="+mn-ea"/>
                          <a:cs typeface="+mn-cs"/>
                          <a:sym typeface="Arial"/>
                        </a:rPr>
                        <a:t>4 087</a:t>
                      </a:r>
                    </a:p>
                  </a:txBody>
                  <a:tcPr marL="9525" marR="9525" marT="0" marB="0" anchor="ctr">
                    <a:solidFill>
                      <a:schemeClr val="accent6">
                        <a:lumMod val="50000"/>
                        <a:alpha val="1000"/>
                      </a:schemeClr>
                    </a:solidFill>
                  </a:tcPr>
                </a:tc>
                <a:tc>
                  <a:txBody>
                    <a:bodyPr/>
                    <a:lstStyle/>
                    <a:p>
                      <a:pPr algn="ctr" fontAlgn="ctr"/>
                      <a:r>
                        <a:rPr lang="ru-KZ" sz="800" b="0" i="0" u="none" strike="noStrike" cap="none">
                          <a:solidFill>
                            <a:srgbClr val="007F76"/>
                          </a:solidFill>
                          <a:effectLst/>
                          <a:latin typeface="Arial Narrow" panose="020B0606020202030204" pitchFamily="34" charset="0"/>
                          <a:ea typeface="+mn-ea"/>
                          <a:cs typeface="+mn-cs"/>
                          <a:sym typeface="Arial"/>
                        </a:rPr>
                        <a:t>6 551</a:t>
                      </a:r>
                    </a:p>
                  </a:txBody>
                  <a:tcPr marL="9525" marR="9525" marT="0" marB="0" anchor="ctr">
                    <a:solidFill>
                      <a:schemeClr val="accent6">
                        <a:lumMod val="50000"/>
                        <a:alpha val="1000"/>
                      </a:schemeClr>
                    </a:solidFill>
                  </a:tcPr>
                </a:tc>
                <a:tc>
                  <a:txBody>
                    <a:bodyPr/>
                    <a:lstStyle/>
                    <a:p>
                      <a:pPr algn="ctr" fontAlgn="ctr"/>
                      <a:r>
                        <a:rPr lang="ru-KZ" sz="800" b="0" i="0" u="none" strike="noStrike" cap="none">
                          <a:solidFill>
                            <a:srgbClr val="007F76"/>
                          </a:solidFill>
                          <a:effectLst/>
                          <a:latin typeface="Arial Narrow" panose="020B0606020202030204" pitchFamily="34" charset="0"/>
                          <a:ea typeface="+mn-ea"/>
                          <a:cs typeface="+mn-cs"/>
                          <a:sym typeface="Arial"/>
                        </a:rPr>
                        <a:t>1,8%</a:t>
                      </a:r>
                    </a:p>
                  </a:txBody>
                  <a:tcPr marL="9525" marR="9525" marT="0" marB="0" anchor="ctr">
                    <a:solidFill>
                      <a:schemeClr val="accent6">
                        <a:lumMod val="50000"/>
                        <a:alpha val="1000"/>
                      </a:schemeClr>
                    </a:solidFill>
                  </a:tcPr>
                </a:tc>
                <a:extLst>
                  <a:ext uri="{0D108BD9-81ED-4DB2-BD59-A6C34878D82A}">
                    <a16:rowId xmlns:a16="http://schemas.microsoft.com/office/drawing/2014/main" val="4097615506"/>
                  </a:ext>
                </a:extLst>
              </a:tr>
              <a:tr h="158400">
                <a:tc>
                  <a:txBody>
                    <a:bodyPr/>
                    <a:lstStyle/>
                    <a:p>
                      <a:pPr algn="ctr" fontAlgn="b"/>
                      <a:r>
                        <a:rPr lang="ru-RU" sz="800" u="none" strike="noStrike" dirty="0">
                          <a:solidFill>
                            <a:srgbClr val="007F76"/>
                          </a:solidFill>
                          <a:effectLst/>
                          <a:latin typeface="Arial Narrow" panose="020B0606020202030204" pitchFamily="34" charset="0"/>
                        </a:rPr>
                        <a:t>8</a:t>
                      </a:r>
                      <a:endParaRPr lang="en-US" sz="800" b="0" i="0" u="none" strike="noStrike" dirty="0">
                        <a:solidFill>
                          <a:srgbClr val="007F76"/>
                        </a:solidFill>
                        <a:effectLst/>
                        <a:latin typeface="Arial Narrow" panose="020B0606020202030204" pitchFamily="34" charset="0"/>
                      </a:endParaRPr>
                    </a:p>
                  </a:txBody>
                  <a:tcPr marL="9525" marR="9525" marT="0" marB="0" anchor="ctr">
                    <a:solidFill>
                      <a:srgbClr val="007F76">
                        <a:alpha val="20000"/>
                      </a:srgbClr>
                    </a:solidFill>
                  </a:tcPr>
                </a:tc>
                <a:tc>
                  <a:txBody>
                    <a:bodyPr/>
                    <a:lstStyle/>
                    <a:p>
                      <a:pPr algn="ctr" fontAlgn="b"/>
                      <a:r>
                        <a:rPr lang="ru-KZ" sz="800" b="0" i="0" u="none" strike="noStrike" cap="none" dirty="0">
                          <a:solidFill>
                            <a:srgbClr val="007F76"/>
                          </a:solidFill>
                          <a:effectLst/>
                          <a:latin typeface="Arial Narrow" panose="020B0606020202030204" pitchFamily="34" charset="0"/>
                          <a:ea typeface="+mn-ea"/>
                          <a:cs typeface="+mn-cs"/>
                          <a:sym typeface="Arial"/>
                        </a:rPr>
                        <a:t>8322-2</a:t>
                      </a:r>
                    </a:p>
                  </a:txBody>
                  <a:tcPr marL="9525" marR="9525" marT="0" marB="0" anchor="ctr">
                    <a:solidFill>
                      <a:srgbClr val="007F76">
                        <a:alpha val="20000"/>
                      </a:srgbClr>
                    </a:solidFill>
                  </a:tcPr>
                </a:tc>
                <a:tc>
                  <a:txBody>
                    <a:bodyPr/>
                    <a:lstStyle/>
                    <a:p>
                      <a:pPr marL="72000" algn="l" fontAlgn="ctr"/>
                      <a:r>
                        <a:rPr lang="ru-RU" sz="800" b="0" i="0" u="none" strike="noStrike" cap="none" dirty="0">
                          <a:solidFill>
                            <a:srgbClr val="007F76"/>
                          </a:solidFill>
                          <a:effectLst/>
                          <a:latin typeface="Arial Narrow" panose="020B0606020202030204" pitchFamily="34" charset="0"/>
                          <a:ea typeface="+mn-ea"/>
                          <a:cs typeface="+mn-cs"/>
                          <a:sym typeface="Arial"/>
                        </a:rPr>
                        <a:t>Жеке </a:t>
                      </a:r>
                      <a:r>
                        <a:rPr lang="ru-RU" sz="800" b="0" i="0" u="none" strike="noStrike" cap="none" dirty="0" err="1">
                          <a:solidFill>
                            <a:srgbClr val="007F76"/>
                          </a:solidFill>
                          <a:effectLst/>
                          <a:latin typeface="Arial Narrow" panose="020B0606020202030204" pitchFamily="34" charset="0"/>
                          <a:ea typeface="+mn-ea"/>
                          <a:cs typeface="+mn-cs"/>
                          <a:sym typeface="Arial"/>
                        </a:rPr>
                        <a:t>жүргізушілер</a:t>
                      </a:r>
                      <a:r>
                        <a:rPr lang="ru-RU" sz="800" b="0" i="0" u="none" strike="noStrike" cap="none" dirty="0">
                          <a:solidFill>
                            <a:srgbClr val="007F76"/>
                          </a:solidFill>
                          <a:effectLst/>
                          <a:latin typeface="Arial Narrow" panose="020B0606020202030204" pitchFamily="34" charset="0"/>
                          <a:ea typeface="+mn-ea"/>
                          <a:cs typeface="+mn-cs"/>
                          <a:sym typeface="Arial"/>
                        </a:rPr>
                        <a:t> мен </a:t>
                      </a:r>
                      <a:r>
                        <a:rPr lang="ru-RU" sz="800" b="0" i="0" u="none" strike="noStrike" cap="none" dirty="0" err="1">
                          <a:solidFill>
                            <a:srgbClr val="007F76"/>
                          </a:solidFill>
                          <a:effectLst/>
                          <a:latin typeface="Arial Narrow" panose="020B0606020202030204" pitchFamily="34" charset="0"/>
                          <a:ea typeface="+mn-ea"/>
                          <a:cs typeface="+mn-cs"/>
                          <a:sym typeface="Arial"/>
                        </a:rPr>
                        <a:t>шопырлар</a:t>
                      </a:r>
                      <a:endParaRPr lang="ru-RU" sz="800" b="0" i="0" u="none" strike="noStrike" cap="none" dirty="0">
                        <a:solidFill>
                          <a:srgbClr val="007F76"/>
                        </a:solidFill>
                        <a:effectLst/>
                        <a:latin typeface="Arial Narrow" panose="020B0606020202030204" pitchFamily="34" charset="0"/>
                        <a:ea typeface="+mn-ea"/>
                        <a:cs typeface="+mn-cs"/>
                        <a:sym typeface="Arial"/>
                      </a:endParaRPr>
                    </a:p>
                  </a:txBody>
                  <a:tcPr marL="9525" marR="9525" marT="0" marB="0" anchor="ctr">
                    <a:lnR w="12700" cap="flat" cmpd="sng" algn="ctr">
                      <a:solidFill>
                        <a:schemeClr val="tx1"/>
                      </a:solidFill>
                      <a:prstDash val="solid"/>
                      <a:round/>
                      <a:headEnd type="none" w="med" len="med"/>
                      <a:tailEnd type="none" w="med" len="med"/>
                    </a:lnR>
                    <a:solidFill>
                      <a:srgbClr val="007F76">
                        <a:alpha val="20000"/>
                      </a:srgbClr>
                    </a:solidFill>
                  </a:tcPr>
                </a:tc>
                <a:tc>
                  <a:txBody>
                    <a:bodyPr/>
                    <a:lstStyle/>
                    <a:p>
                      <a:pPr algn="ctr" fontAlgn="b"/>
                      <a:r>
                        <a:rPr lang="ru-KZ" sz="800" b="0" i="0" u="none" strike="noStrike" cap="none">
                          <a:solidFill>
                            <a:schemeClr val="tx1"/>
                          </a:solidFill>
                          <a:effectLst/>
                          <a:latin typeface="Arial Narrow" panose="020B0606020202030204" pitchFamily="34" charset="0"/>
                          <a:ea typeface="+mn-ea"/>
                          <a:cs typeface="+mn-cs"/>
                          <a:sym typeface="Arial"/>
                        </a:rPr>
                        <a:t>19 334</a:t>
                      </a:r>
                    </a:p>
                  </a:txBody>
                  <a:tcPr marL="9525" marR="9525" marT="0" marB="0" anchor="ctr">
                    <a:lnL w="12700" cap="flat" cmpd="sng" algn="ctr">
                      <a:solidFill>
                        <a:schemeClr val="tx1"/>
                      </a:solidFill>
                      <a:prstDash val="solid"/>
                      <a:round/>
                      <a:headEnd type="none" w="med" len="med"/>
                      <a:tailEnd type="none" w="med" len="med"/>
                    </a:lnL>
                    <a:solidFill>
                      <a:schemeClr val="bg1">
                        <a:lumMod val="50000"/>
                        <a:alpha val="20000"/>
                      </a:schemeClr>
                    </a:solidFill>
                  </a:tcPr>
                </a:tc>
                <a:tc>
                  <a:txBody>
                    <a:bodyPr/>
                    <a:lstStyle/>
                    <a:p>
                      <a:pPr algn="ctr" fontAlgn="b"/>
                      <a:r>
                        <a:rPr lang="ru-KZ" sz="800" b="0" i="0" u="none" strike="noStrike" cap="none" dirty="0">
                          <a:solidFill>
                            <a:schemeClr val="tx1"/>
                          </a:solidFill>
                          <a:effectLst/>
                          <a:latin typeface="Arial Narrow" panose="020B0606020202030204" pitchFamily="34" charset="0"/>
                          <a:ea typeface="+mn-ea"/>
                          <a:cs typeface="+mn-cs"/>
                          <a:sym typeface="Arial"/>
                        </a:rPr>
                        <a:t>4 875</a:t>
                      </a:r>
                    </a:p>
                  </a:txBody>
                  <a:tcPr marL="9525" marR="9525" marT="0" marB="0" anchor="ctr">
                    <a:solidFill>
                      <a:schemeClr val="bg1">
                        <a:lumMod val="50000"/>
                        <a:alpha val="20000"/>
                      </a:schemeClr>
                    </a:solidFill>
                  </a:tcPr>
                </a:tc>
                <a:tc>
                  <a:txBody>
                    <a:bodyPr/>
                    <a:lstStyle/>
                    <a:p>
                      <a:pPr algn="ctr" fontAlgn="b"/>
                      <a:r>
                        <a:rPr lang="ru-KZ" sz="800" b="0" i="0" u="none" strike="noStrike" cap="none" dirty="0">
                          <a:solidFill>
                            <a:schemeClr val="tx1"/>
                          </a:solidFill>
                          <a:effectLst/>
                          <a:latin typeface="Arial Narrow" panose="020B0606020202030204" pitchFamily="34" charset="0"/>
                          <a:ea typeface="+mn-ea"/>
                          <a:cs typeface="+mn-cs"/>
                          <a:sym typeface="Arial"/>
                        </a:rPr>
                        <a:t>5 608</a:t>
                      </a:r>
                    </a:p>
                  </a:txBody>
                  <a:tcPr marL="9525" marR="9525" marT="0" marB="0" anchor="ctr">
                    <a:solidFill>
                      <a:schemeClr val="bg1">
                        <a:lumMod val="50000"/>
                        <a:alpha val="20000"/>
                      </a:schemeClr>
                    </a:solidFill>
                  </a:tcPr>
                </a:tc>
                <a:tc>
                  <a:txBody>
                    <a:bodyPr/>
                    <a:lstStyle/>
                    <a:p>
                      <a:pPr algn="ctr" fontAlgn="b"/>
                      <a:r>
                        <a:rPr lang="ru-KZ" sz="800" b="0" i="0" u="none" strike="noStrike" cap="none">
                          <a:solidFill>
                            <a:schemeClr val="tx1"/>
                          </a:solidFill>
                          <a:effectLst/>
                          <a:latin typeface="Arial Narrow" panose="020B0606020202030204" pitchFamily="34" charset="0"/>
                          <a:ea typeface="+mn-ea"/>
                          <a:cs typeface="+mn-cs"/>
                          <a:sym typeface="Arial"/>
                        </a:rPr>
                        <a:t>4 754</a:t>
                      </a:r>
                    </a:p>
                  </a:txBody>
                  <a:tcPr marL="9525" marR="9525" marT="0" marB="0" anchor="ctr">
                    <a:solidFill>
                      <a:schemeClr val="bg1">
                        <a:lumMod val="50000"/>
                        <a:alpha val="20000"/>
                      </a:schemeClr>
                    </a:solidFill>
                  </a:tcPr>
                </a:tc>
                <a:tc>
                  <a:txBody>
                    <a:bodyPr/>
                    <a:lstStyle/>
                    <a:p>
                      <a:pPr algn="ctr" fontAlgn="b"/>
                      <a:r>
                        <a:rPr lang="ru-KZ" sz="800" b="0" i="0" u="none" strike="noStrike" cap="none">
                          <a:solidFill>
                            <a:schemeClr val="tx1"/>
                          </a:solidFill>
                          <a:effectLst/>
                          <a:latin typeface="Arial Narrow" panose="020B0606020202030204" pitchFamily="34" charset="0"/>
                          <a:ea typeface="+mn-ea"/>
                          <a:cs typeface="+mn-cs"/>
                          <a:sym typeface="Arial"/>
                        </a:rPr>
                        <a:t>4 097</a:t>
                      </a:r>
                    </a:p>
                  </a:txBody>
                  <a:tcPr marL="9525" marR="9525" marT="0" marB="0" anchor="ctr">
                    <a:lnR w="12700" cap="flat" cmpd="sng" algn="ctr">
                      <a:solidFill>
                        <a:schemeClr val="tx1"/>
                      </a:solidFill>
                      <a:prstDash val="solid"/>
                      <a:round/>
                      <a:headEnd type="none" w="med" len="med"/>
                      <a:tailEnd type="none" w="med" len="med"/>
                    </a:lnR>
                    <a:solidFill>
                      <a:schemeClr val="bg1">
                        <a:lumMod val="50000"/>
                        <a:alpha val="20000"/>
                      </a:schemeClr>
                    </a:solidFill>
                  </a:tcPr>
                </a:tc>
                <a:tc>
                  <a:txBody>
                    <a:bodyPr/>
                    <a:lstStyle/>
                    <a:p>
                      <a:pPr algn="ctr" fontAlgn="ctr"/>
                      <a:r>
                        <a:rPr lang="ru-KZ" sz="800" b="0" i="0" u="none" strike="noStrike" cap="none" dirty="0">
                          <a:solidFill>
                            <a:srgbClr val="007F76"/>
                          </a:solidFill>
                          <a:effectLst/>
                          <a:latin typeface="Arial Narrow" panose="020B0606020202030204" pitchFamily="34" charset="0"/>
                          <a:ea typeface="+mn-ea"/>
                          <a:cs typeface="+mn-cs"/>
                          <a:sym typeface="Arial"/>
                        </a:rPr>
                        <a:t>19 392</a:t>
                      </a:r>
                    </a:p>
                  </a:txBody>
                  <a:tcPr marL="9525" marR="9525" marT="0" marB="0" anchor="ctr">
                    <a:lnL w="12700" cap="flat" cmpd="sng" algn="ctr">
                      <a:solidFill>
                        <a:schemeClr val="tx1"/>
                      </a:solidFill>
                      <a:prstDash val="solid"/>
                      <a:round/>
                      <a:headEnd type="none" w="med" len="med"/>
                      <a:tailEnd type="none" w="med" len="med"/>
                    </a:lnL>
                    <a:solidFill>
                      <a:srgbClr val="007F76">
                        <a:alpha val="20000"/>
                      </a:srgbClr>
                    </a:solidFill>
                  </a:tcPr>
                </a:tc>
                <a:tc>
                  <a:txBody>
                    <a:bodyPr/>
                    <a:lstStyle/>
                    <a:p>
                      <a:pPr algn="ctr" fontAlgn="ctr"/>
                      <a:r>
                        <a:rPr lang="ru-KZ" sz="800" b="0" i="0" u="none" strike="noStrike" cap="none" dirty="0">
                          <a:solidFill>
                            <a:schemeClr val="tx1"/>
                          </a:solidFill>
                          <a:effectLst/>
                          <a:latin typeface="Arial Narrow" panose="020B0606020202030204" pitchFamily="34" charset="0"/>
                          <a:ea typeface="+mn-ea"/>
                          <a:cs typeface="+mn-cs"/>
                          <a:sym typeface="Arial"/>
                        </a:rPr>
                        <a:t>4 410</a:t>
                      </a:r>
                    </a:p>
                  </a:txBody>
                  <a:tcPr marL="9525" marR="9525" marT="0" marB="0" anchor="ctr">
                    <a:solidFill>
                      <a:schemeClr val="bg1">
                        <a:lumMod val="50000"/>
                        <a:alpha val="20000"/>
                      </a:schemeClr>
                    </a:solidFill>
                  </a:tcPr>
                </a:tc>
                <a:tc>
                  <a:txBody>
                    <a:bodyPr/>
                    <a:lstStyle/>
                    <a:p>
                      <a:pPr algn="ctr" fontAlgn="ctr"/>
                      <a:r>
                        <a:rPr lang="ru-KZ" sz="800" b="0" i="0" u="none" strike="noStrike" cap="none" dirty="0">
                          <a:solidFill>
                            <a:srgbClr val="007F76"/>
                          </a:solidFill>
                          <a:effectLst/>
                          <a:latin typeface="Arial Narrow" panose="020B0606020202030204" pitchFamily="34" charset="0"/>
                          <a:ea typeface="+mn-ea"/>
                          <a:cs typeface="+mn-cs"/>
                          <a:sym typeface="Arial"/>
                        </a:rPr>
                        <a:t>4 275</a:t>
                      </a:r>
                    </a:p>
                  </a:txBody>
                  <a:tcPr marL="9525" marR="9525" marT="0" marB="0" anchor="ctr">
                    <a:solidFill>
                      <a:srgbClr val="007F76">
                        <a:alpha val="20000"/>
                      </a:srgbClr>
                    </a:solidFill>
                  </a:tcPr>
                </a:tc>
                <a:tc>
                  <a:txBody>
                    <a:bodyPr/>
                    <a:lstStyle/>
                    <a:p>
                      <a:pPr algn="ctr" fontAlgn="ctr"/>
                      <a:r>
                        <a:rPr lang="ru-KZ" sz="800" b="0" i="0" u="none" strike="noStrike" cap="none">
                          <a:solidFill>
                            <a:srgbClr val="007F76"/>
                          </a:solidFill>
                          <a:effectLst/>
                          <a:latin typeface="Arial Narrow" panose="020B0606020202030204" pitchFamily="34" charset="0"/>
                          <a:ea typeface="+mn-ea"/>
                          <a:cs typeface="+mn-cs"/>
                          <a:sym typeface="Arial"/>
                        </a:rPr>
                        <a:t>5 887</a:t>
                      </a:r>
                    </a:p>
                  </a:txBody>
                  <a:tcPr marL="9525" marR="9525" marT="0" marB="0" anchor="ctr">
                    <a:solidFill>
                      <a:srgbClr val="007F76">
                        <a:alpha val="20000"/>
                      </a:srgbClr>
                    </a:solidFill>
                  </a:tcPr>
                </a:tc>
                <a:tc>
                  <a:txBody>
                    <a:bodyPr/>
                    <a:lstStyle/>
                    <a:p>
                      <a:pPr algn="ctr" fontAlgn="ctr"/>
                      <a:r>
                        <a:rPr lang="ru-KZ" sz="800" b="0" i="0" u="none" strike="noStrike" cap="none" dirty="0">
                          <a:solidFill>
                            <a:srgbClr val="007F76"/>
                          </a:solidFill>
                          <a:effectLst/>
                          <a:latin typeface="Arial Narrow" panose="020B0606020202030204" pitchFamily="34" charset="0"/>
                          <a:ea typeface="+mn-ea"/>
                          <a:cs typeface="+mn-cs"/>
                          <a:sym typeface="Arial"/>
                        </a:rPr>
                        <a:t>4 820</a:t>
                      </a:r>
                    </a:p>
                  </a:txBody>
                  <a:tcPr marL="9525" marR="9525" marT="0" marB="0" anchor="ctr">
                    <a:solidFill>
                      <a:srgbClr val="007F76">
                        <a:alpha val="20000"/>
                      </a:srgbClr>
                    </a:solidFill>
                  </a:tcPr>
                </a:tc>
                <a:tc>
                  <a:txBody>
                    <a:bodyPr/>
                    <a:lstStyle/>
                    <a:p>
                      <a:pPr algn="ctr" fontAlgn="ctr"/>
                      <a:r>
                        <a:rPr lang="ru-KZ" sz="800" b="0" i="0" u="none" strike="noStrike" cap="none" dirty="0">
                          <a:solidFill>
                            <a:srgbClr val="007F76"/>
                          </a:solidFill>
                          <a:effectLst/>
                          <a:latin typeface="Arial Narrow" panose="020B0606020202030204" pitchFamily="34" charset="0"/>
                          <a:ea typeface="+mn-ea"/>
                          <a:cs typeface="+mn-cs"/>
                          <a:sym typeface="Arial"/>
                        </a:rPr>
                        <a:t>1,8%</a:t>
                      </a:r>
                    </a:p>
                  </a:txBody>
                  <a:tcPr marL="9525" marR="9525" marT="0" marB="0" anchor="ctr">
                    <a:solidFill>
                      <a:srgbClr val="007F76">
                        <a:alpha val="20000"/>
                      </a:srgbClr>
                    </a:solidFill>
                  </a:tcPr>
                </a:tc>
                <a:extLst>
                  <a:ext uri="{0D108BD9-81ED-4DB2-BD59-A6C34878D82A}">
                    <a16:rowId xmlns:a16="http://schemas.microsoft.com/office/drawing/2014/main" val="2737083061"/>
                  </a:ext>
                </a:extLst>
              </a:tr>
              <a:tr h="158400">
                <a:tc>
                  <a:txBody>
                    <a:bodyPr/>
                    <a:lstStyle/>
                    <a:p>
                      <a:pPr algn="ctr" fontAlgn="b"/>
                      <a:r>
                        <a:rPr lang="ru-RU" sz="800" u="none" strike="noStrike" dirty="0">
                          <a:solidFill>
                            <a:srgbClr val="007F76"/>
                          </a:solidFill>
                          <a:effectLst/>
                          <a:latin typeface="Arial Narrow" panose="020B0606020202030204" pitchFamily="34" charset="0"/>
                        </a:rPr>
                        <a:t>9</a:t>
                      </a:r>
                      <a:endParaRPr lang="en-US" sz="800" b="0" i="0" u="none" strike="noStrike" dirty="0">
                        <a:solidFill>
                          <a:srgbClr val="007F76"/>
                        </a:solidFill>
                        <a:effectLst/>
                        <a:latin typeface="Arial Narrow" panose="020B0606020202030204" pitchFamily="34" charset="0"/>
                      </a:endParaRPr>
                    </a:p>
                  </a:txBody>
                  <a:tcPr marL="9525" marR="9525" marT="0" marB="0" anchor="ctr">
                    <a:solidFill>
                      <a:schemeClr val="accent6">
                        <a:lumMod val="50000"/>
                        <a:alpha val="1000"/>
                      </a:schemeClr>
                    </a:solidFill>
                  </a:tcPr>
                </a:tc>
                <a:tc>
                  <a:txBody>
                    <a:bodyPr/>
                    <a:lstStyle/>
                    <a:p>
                      <a:pPr algn="ctr" fontAlgn="b"/>
                      <a:r>
                        <a:rPr lang="ru-KZ" sz="800" b="0" i="0" u="none" strike="noStrike" cap="none" dirty="0">
                          <a:solidFill>
                            <a:srgbClr val="007F76"/>
                          </a:solidFill>
                          <a:effectLst/>
                          <a:latin typeface="Arial Narrow" panose="020B0606020202030204" pitchFamily="34" charset="0"/>
                          <a:ea typeface="+mn-ea"/>
                          <a:cs typeface="+mn-cs"/>
                          <a:sym typeface="Arial"/>
                        </a:rPr>
                        <a:t>9113-0</a:t>
                      </a:r>
                    </a:p>
                  </a:txBody>
                  <a:tcPr marL="9525" marR="9525" marT="0" marB="0" anchor="ctr">
                    <a:solidFill>
                      <a:schemeClr val="accent6">
                        <a:lumMod val="50000"/>
                        <a:alpha val="1000"/>
                      </a:schemeClr>
                    </a:solidFill>
                  </a:tcPr>
                </a:tc>
                <a:tc>
                  <a:txBody>
                    <a:bodyPr/>
                    <a:lstStyle/>
                    <a:p>
                      <a:pPr marL="72000" algn="l" fontAlgn="ctr"/>
                      <a:r>
                        <a:rPr lang="ru-RU" sz="800" b="0" i="0" u="none" strike="noStrike" cap="none" dirty="0" err="1">
                          <a:solidFill>
                            <a:srgbClr val="007F76"/>
                          </a:solidFill>
                          <a:effectLst/>
                          <a:latin typeface="Arial Narrow" panose="020B0606020202030204" pitchFamily="34" charset="0"/>
                          <a:ea typeface="+mn-ea"/>
                          <a:cs typeface="+mn-cs"/>
                          <a:sym typeface="Arial"/>
                        </a:rPr>
                        <a:t>Офистердегі</a:t>
                      </a:r>
                      <a:r>
                        <a:rPr lang="ru-RU" sz="800" b="0" i="0" u="none" strike="noStrike" cap="none" dirty="0">
                          <a:solidFill>
                            <a:srgbClr val="007F76"/>
                          </a:solidFill>
                          <a:effectLst/>
                          <a:latin typeface="Arial Narrow" panose="020B0606020202030204" pitchFamily="34" charset="0"/>
                          <a:ea typeface="+mn-ea"/>
                          <a:cs typeface="+mn-cs"/>
                          <a:sym typeface="Arial"/>
                        </a:rPr>
                        <a:t> </a:t>
                      </a:r>
                      <a:r>
                        <a:rPr lang="ru-RU" sz="800" b="0" i="0" u="none" strike="noStrike" cap="none" dirty="0" err="1">
                          <a:solidFill>
                            <a:srgbClr val="007F76"/>
                          </a:solidFill>
                          <a:effectLst/>
                          <a:latin typeface="Arial Narrow" panose="020B0606020202030204" pitchFamily="34" charset="0"/>
                          <a:ea typeface="+mn-ea"/>
                          <a:cs typeface="+mn-cs"/>
                          <a:sym typeface="Arial"/>
                        </a:rPr>
                        <a:t>жинаушылар</a:t>
                      </a:r>
                      <a:endParaRPr lang="ru-RU" sz="800" b="0" i="0" u="none" strike="noStrike" cap="none" dirty="0">
                        <a:solidFill>
                          <a:srgbClr val="007F76"/>
                        </a:solidFill>
                        <a:effectLst/>
                        <a:latin typeface="Arial Narrow" panose="020B0606020202030204" pitchFamily="34" charset="0"/>
                        <a:ea typeface="+mn-ea"/>
                        <a:cs typeface="+mn-cs"/>
                        <a:sym typeface="Arial"/>
                      </a:endParaRPr>
                    </a:p>
                  </a:txBody>
                  <a:tcPr marL="9525" marR="9525" marT="0" marB="0" anchor="ctr">
                    <a:lnR w="12700" cap="flat" cmpd="sng" algn="ctr">
                      <a:solidFill>
                        <a:schemeClr val="tx1"/>
                      </a:solidFill>
                      <a:prstDash val="solid"/>
                      <a:round/>
                      <a:headEnd type="none" w="med" len="med"/>
                      <a:tailEnd type="none" w="med" len="med"/>
                    </a:lnR>
                    <a:solidFill>
                      <a:schemeClr val="accent6">
                        <a:lumMod val="50000"/>
                        <a:alpha val="1000"/>
                      </a:schemeClr>
                    </a:solidFill>
                  </a:tcPr>
                </a:tc>
                <a:tc>
                  <a:txBody>
                    <a:bodyPr/>
                    <a:lstStyle/>
                    <a:p>
                      <a:pPr algn="ctr" fontAlgn="b"/>
                      <a:r>
                        <a:rPr lang="ru-KZ" sz="800" b="0" i="0" u="none" strike="noStrike" cap="none">
                          <a:solidFill>
                            <a:schemeClr val="tx1"/>
                          </a:solidFill>
                          <a:effectLst/>
                          <a:latin typeface="Arial Narrow" panose="020B0606020202030204" pitchFamily="34" charset="0"/>
                          <a:ea typeface="+mn-ea"/>
                          <a:cs typeface="+mn-cs"/>
                          <a:sym typeface="Arial"/>
                        </a:rPr>
                        <a:t>15 014</a:t>
                      </a:r>
                    </a:p>
                  </a:txBody>
                  <a:tcPr marL="9525" marR="9525" marT="0" marB="0" anchor="ctr">
                    <a:lnL w="12700" cap="flat" cmpd="sng" algn="ctr">
                      <a:solidFill>
                        <a:schemeClr val="tx1"/>
                      </a:solidFill>
                      <a:prstDash val="solid"/>
                      <a:round/>
                      <a:headEnd type="none" w="med" len="med"/>
                      <a:tailEnd type="none" w="med" len="med"/>
                    </a:lnL>
                    <a:solidFill>
                      <a:schemeClr val="accent6">
                        <a:lumMod val="50000"/>
                        <a:alpha val="1000"/>
                      </a:schemeClr>
                    </a:solidFill>
                  </a:tcPr>
                </a:tc>
                <a:tc>
                  <a:txBody>
                    <a:bodyPr/>
                    <a:lstStyle/>
                    <a:p>
                      <a:pPr algn="ctr" fontAlgn="b"/>
                      <a:r>
                        <a:rPr lang="ru-KZ" sz="800" b="0" i="0" u="none" strike="noStrike" cap="none">
                          <a:solidFill>
                            <a:schemeClr val="tx1"/>
                          </a:solidFill>
                          <a:effectLst/>
                          <a:latin typeface="Arial Narrow" panose="020B0606020202030204" pitchFamily="34" charset="0"/>
                          <a:ea typeface="+mn-ea"/>
                          <a:cs typeface="+mn-cs"/>
                          <a:sym typeface="Arial"/>
                        </a:rPr>
                        <a:t>3 019</a:t>
                      </a:r>
                    </a:p>
                  </a:txBody>
                  <a:tcPr marL="9525" marR="9525" marT="0" marB="0" anchor="ctr">
                    <a:solidFill>
                      <a:schemeClr val="accent6">
                        <a:lumMod val="50000"/>
                        <a:alpha val="1000"/>
                      </a:schemeClr>
                    </a:solidFill>
                  </a:tcPr>
                </a:tc>
                <a:tc>
                  <a:txBody>
                    <a:bodyPr/>
                    <a:lstStyle/>
                    <a:p>
                      <a:pPr algn="ctr" fontAlgn="b"/>
                      <a:r>
                        <a:rPr lang="ru-KZ" sz="800" b="0" i="0" u="none" strike="noStrike" cap="none">
                          <a:solidFill>
                            <a:schemeClr val="tx1"/>
                          </a:solidFill>
                          <a:effectLst/>
                          <a:latin typeface="Arial Narrow" panose="020B0606020202030204" pitchFamily="34" charset="0"/>
                          <a:ea typeface="+mn-ea"/>
                          <a:cs typeface="+mn-cs"/>
                          <a:sym typeface="Arial"/>
                        </a:rPr>
                        <a:t>3 042</a:t>
                      </a:r>
                    </a:p>
                  </a:txBody>
                  <a:tcPr marL="9525" marR="9525" marT="0" marB="0" anchor="ctr">
                    <a:solidFill>
                      <a:schemeClr val="accent6">
                        <a:lumMod val="50000"/>
                        <a:alpha val="1000"/>
                      </a:schemeClr>
                    </a:solidFill>
                  </a:tcPr>
                </a:tc>
                <a:tc>
                  <a:txBody>
                    <a:bodyPr/>
                    <a:lstStyle/>
                    <a:p>
                      <a:pPr algn="ctr" fontAlgn="b"/>
                      <a:r>
                        <a:rPr lang="ru-KZ" sz="800" b="0" i="0" u="none" strike="noStrike" cap="none">
                          <a:solidFill>
                            <a:schemeClr val="tx1"/>
                          </a:solidFill>
                          <a:effectLst/>
                          <a:latin typeface="Arial Narrow" panose="020B0606020202030204" pitchFamily="34" charset="0"/>
                          <a:ea typeface="+mn-ea"/>
                          <a:cs typeface="+mn-cs"/>
                          <a:sym typeface="Arial"/>
                        </a:rPr>
                        <a:t>4 656</a:t>
                      </a:r>
                    </a:p>
                  </a:txBody>
                  <a:tcPr marL="9525" marR="9525" marT="0" marB="0" anchor="ctr">
                    <a:solidFill>
                      <a:schemeClr val="accent6">
                        <a:lumMod val="50000"/>
                        <a:alpha val="1000"/>
                      </a:schemeClr>
                    </a:solidFill>
                  </a:tcPr>
                </a:tc>
                <a:tc>
                  <a:txBody>
                    <a:bodyPr/>
                    <a:lstStyle/>
                    <a:p>
                      <a:pPr algn="ctr" fontAlgn="b"/>
                      <a:r>
                        <a:rPr lang="ru-KZ" sz="800" b="0" i="0" u="none" strike="noStrike" cap="none">
                          <a:solidFill>
                            <a:schemeClr val="tx1"/>
                          </a:solidFill>
                          <a:effectLst/>
                          <a:latin typeface="Arial Narrow" panose="020B0606020202030204" pitchFamily="34" charset="0"/>
                          <a:ea typeface="+mn-ea"/>
                          <a:cs typeface="+mn-cs"/>
                          <a:sym typeface="Arial"/>
                        </a:rPr>
                        <a:t>4 297</a:t>
                      </a:r>
                    </a:p>
                  </a:txBody>
                  <a:tcPr marL="9525" marR="9525" marT="0" marB="0" anchor="ctr">
                    <a:lnR w="12700" cap="flat" cmpd="sng" algn="ctr">
                      <a:solidFill>
                        <a:schemeClr val="tx1"/>
                      </a:solidFill>
                      <a:prstDash val="solid"/>
                      <a:round/>
                      <a:headEnd type="none" w="med" len="med"/>
                      <a:tailEnd type="none" w="med" len="med"/>
                    </a:lnR>
                    <a:solidFill>
                      <a:schemeClr val="accent6">
                        <a:lumMod val="50000"/>
                        <a:alpha val="1000"/>
                      </a:schemeClr>
                    </a:solidFill>
                  </a:tcPr>
                </a:tc>
                <a:tc>
                  <a:txBody>
                    <a:bodyPr/>
                    <a:lstStyle/>
                    <a:p>
                      <a:pPr algn="ctr" fontAlgn="ctr"/>
                      <a:r>
                        <a:rPr lang="ru-KZ" sz="800" b="0" i="0" u="none" strike="noStrike" cap="none" dirty="0">
                          <a:solidFill>
                            <a:srgbClr val="007F76"/>
                          </a:solidFill>
                          <a:effectLst/>
                          <a:latin typeface="Arial Narrow" panose="020B0606020202030204" pitchFamily="34" charset="0"/>
                          <a:ea typeface="+mn-ea"/>
                          <a:cs typeface="+mn-cs"/>
                          <a:sym typeface="Arial"/>
                        </a:rPr>
                        <a:t>17 371</a:t>
                      </a:r>
                    </a:p>
                  </a:txBody>
                  <a:tcPr marL="9525" marR="9525" marT="0" marB="0" anchor="ctr">
                    <a:lnL w="12700" cap="flat" cmpd="sng" algn="ctr">
                      <a:solidFill>
                        <a:schemeClr val="tx1"/>
                      </a:solidFill>
                      <a:prstDash val="solid"/>
                      <a:round/>
                      <a:headEnd type="none" w="med" len="med"/>
                      <a:tailEnd type="none" w="med" len="med"/>
                    </a:lnL>
                    <a:solidFill>
                      <a:schemeClr val="accent6">
                        <a:lumMod val="50000"/>
                        <a:alpha val="1000"/>
                      </a:schemeClr>
                    </a:solidFill>
                  </a:tcPr>
                </a:tc>
                <a:tc>
                  <a:txBody>
                    <a:bodyPr/>
                    <a:lstStyle/>
                    <a:p>
                      <a:pPr algn="ctr" fontAlgn="ctr"/>
                      <a:r>
                        <a:rPr lang="ru-KZ" sz="800" b="0" i="0" u="none" strike="noStrike" cap="none" dirty="0">
                          <a:solidFill>
                            <a:schemeClr val="tx1"/>
                          </a:solidFill>
                          <a:effectLst/>
                          <a:latin typeface="Arial Narrow" panose="020B0606020202030204" pitchFamily="34" charset="0"/>
                          <a:ea typeface="+mn-ea"/>
                          <a:cs typeface="+mn-cs"/>
                          <a:sym typeface="Arial"/>
                        </a:rPr>
                        <a:t>3 910</a:t>
                      </a:r>
                    </a:p>
                  </a:txBody>
                  <a:tcPr marL="9525" marR="9525" marT="0" marB="0" anchor="ctr">
                    <a:solidFill>
                      <a:schemeClr val="accent6">
                        <a:lumMod val="50000"/>
                        <a:alpha val="1000"/>
                      </a:schemeClr>
                    </a:solidFill>
                  </a:tcPr>
                </a:tc>
                <a:tc>
                  <a:txBody>
                    <a:bodyPr/>
                    <a:lstStyle/>
                    <a:p>
                      <a:pPr algn="ctr" fontAlgn="ctr"/>
                      <a:r>
                        <a:rPr lang="ru-KZ" sz="800" b="0" i="0" u="none" strike="noStrike" cap="none" dirty="0">
                          <a:solidFill>
                            <a:srgbClr val="007F76"/>
                          </a:solidFill>
                          <a:effectLst/>
                          <a:latin typeface="Arial Narrow" panose="020B0606020202030204" pitchFamily="34" charset="0"/>
                          <a:ea typeface="+mn-ea"/>
                          <a:cs typeface="+mn-cs"/>
                          <a:sym typeface="Arial"/>
                        </a:rPr>
                        <a:t>3 744</a:t>
                      </a:r>
                    </a:p>
                  </a:txBody>
                  <a:tcPr marL="9525" marR="9525" marT="0" marB="0" anchor="ctr">
                    <a:solidFill>
                      <a:schemeClr val="accent6">
                        <a:lumMod val="50000"/>
                        <a:alpha val="1000"/>
                      </a:schemeClr>
                    </a:solidFill>
                  </a:tcPr>
                </a:tc>
                <a:tc>
                  <a:txBody>
                    <a:bodyPr/>
                    <a:lstStyle/>
                    <a:p>
                      <a:pPr algn="ctr" fontAlgn="ctr"/>
                      <a:r>
                        <a:rPr lang="ru-KZ" sz="800" b="0" i="0" u="none" strike="noStrike" cap="none">
                          <a:solidFill>
                            <a:srgbClr val="007F76"/>
                          </a:solidFill>
                          <a:effectLst/>
                          <a:latin typeface="Arial Narrow" panose="020B0606020202030204" pitchFamily="34" charset="0"/>
                          <a:ea typeface="+mn-ea"/>
                          <a:cs typeface="+mn-cs"/>
                          <a:sym typeface="Arial"/>
                        </a:rPr>
                        <a:t>3 922</a:t>
                      </a:r>
                    </a:p>
                  </a:txBody>
                  <a:tcPr marL="9525" marR="9525" marT="0" marB="0" anchor="ctr">
                    <a:solidFill>
                      <a:schemeClr val="accent6">
                        <a:lumMod val="50000"/>
                        <a:alpha val="1000"/>
                      </a:schemeClr>
                    </a:solidFill>
                  </a:tcPr>
                </a:tc>
                <a:tc>
                  <a:txBody>
                    <a:bodyPr/>
                    <a:lstStyle/>
                    <a:p>
                      <a:pPr algn="ctr" fontAlgn="ctr"/>
                      <a:r>
                        <a:rPr lang="ru-KZ" sz="800" b="0" i="0" u="none" strike="noStrike" cap="none">
                          <a:solidFill>
                            <a:srgbClr val="007F76"/>
                          </a:solidFill>
                          <a:effectLst/>
                          <a:latin typeface="Arial Narrow" panose="020B0606020202030204" pitchFamily="34" charset="0"/>
                          <a:ea typeface="+mn-ea"/>
                          <a:cs typeface="+mn-cs"/>
                          <a:sym typeface="Arial"/>
                        </a:rPr>
                        <a:t>5 795</a:t>
                      </a:r>
                    </a:p>
                  </a:txBody>
                  <a:tcPr marL="9525" marR="9525" marT="0" marB="0" anchor="ctr">
                    <a:solidFill>
                      <a:schemeClr val="accent6">
                        <a:lumMod val="50000"/>
                        <a:alpha val="1000"/>
                      </a:schemeClr>
                    </a:solidFill>
                  </a:tcPr>
                </a:tc>
                <a:tc>
                  <a:txBody>
                    <a:bodyPr/>
                    <a:lstStyle/>
                    <a:p>
                      <a:pPr algn="ctr" fontAlgn="ctr"/>
                      <a:r>
                        <a:rPr lang="ru-KZ" sz="800" b="0" i="0" u="none" strike="noStrike" cap="none">
                          <a:solidFill>
                            <a:srgbClr val="007F76"/>
                          </a:solidFill>
                          <a:effectLst/>
                          <a:latin typeface="Arial Narrow" panose="020B0606020202030204" pitchFamily="34" charset="0"/>
                          <a:ea typeface="+mn-ea"/>
                          <a:cs typeface="+mn-cs"/>
                          <a:sym typeface="Arial"/>
                        </a:rPr>
                        <a:t>1,6%</a:t>
                      </a:r>
                    </a:p>
                  </a:txBody>
                  <a:tcPr marL="9525" marR="9525" marT="0" marB="0" anchor="ctr">
                    <a:solidFill>
                      <a:schemeClr val="accent6">
                        <a:lumMod val="50000"/>
                        <a:alpha val="1000"/>
                      </a:schemeClr>
                    </a:solidFill>
                  </a:tcPr>
                </a:tc>
                <a:extLst>
                  <a:ext uri="{0D108BD9-81ED-4DB2-BD59-A6C34878D82A}">
                    <a16:rowId xmlns:a16="http://schemas.microsoft.com/office/drawing/2014/main" val="1465641651"/>
                  </a:ext>
                </a:extLst>
              </a:tr>
              <a:tr h="158400">
                <a:tc>
                  <a:txBody>
                    <a:bodyPr/>
                    <a:lstStyle/>
                    <a:p>
                      <a:pPr algn="ctr" fontAlgn="b"/>
                      <a:r>
                        <a:rPr lang="ru-RU" sz="800" u="none" strike="noStrike" dirty="0">
                          <a:solidFill>
                            <a:srgbClr val="007F76"/>
                          </a:solidFill>
                          <a:effectLst/>
                          <a:latin typeface="Arial Narrow" panose="020B0606020202030204" pitchFamily="34" charset="0"/>
                        </a:rPr>
                        <a:t>10</a:t>
                      </a:r>
                      <a:endParaRPr lang="en-US" sz="800" b="0" i="0" u="none" strike="noStrike" dirty="0">
                        <a:solidFill>
                          <a:srgbClr val="007F76"/>
                        </a:solidFill>
                        <a:effectLst/>
                        <a:latin typeface="Arial Narrow" panose="020B0606020202030204" pitchFamily="34" charset="0"/>
                      </a:endParaRPr>
                    </a:p>
                  </a:txBody>
                  <a:tcPr marL="9525" marR="9525" marT="0" marB="0" anchor="ctr">
                    <a:lnB w="12700" cap="flat" cmpd="sng" algn="ctr">
                      <a:solidFill>
                        <a:schemeClr val="tx1"/>
                      </a:solidFill>
                      <a:prstDash val="solid"/>
                      <a:round/>
                      <a:headEnd type="none" w="med" len="med"/>
                      <a:tailEnd type="none" w="med" len="med"/>
                    </a:lnB>
                    <a:solidFill>
                      <a:srgbClr val="007F76">
                        <a:alpha val="20000"/>
                      </a:srgbClr>
                    </a:solidFill>
                  </a:tcPr>
                </a:tc>
                <a:tc>
                  <a:txBody>
                    <a:bodyPr/>
                    <a:lstStyle/>
                    <a:p>
                      <a:pPr algn="ctr" fontAlgn="b"/>
                      <a:r>
                        <a:rPr lang="ru-KZ" sz="800" b="0" i="0" u="none" strike="noStrike" cap="none" dirty="0">
                          <a:solidFill>
                            <a:srgbClr val="007F76"/>
                          </a:solidFill>
                          <a:effectLst/>
                          <a:latin typeface="Arial Narrow" panose="020B0606020202030204" pitchFamily="34" charset="0"/>
                          <a:ea typeface="+mn-ea"/>
                          <a:cs typeface="+mn-cs"/>
                          <a:sym typeface="Arial"/>
                        </a:rPr>
                        <a:t>9112-9</a:t>
                      </a:r>
                    </a:p>
                  </a:txBody>
                  <a:tcPr marL="9525" marR="9525" marT="0" marB="0" anchor="ctr">
                    <a:lnB w="12700" cap="flat" cmpd="sng" algn="ctr">
                      <a:solidFill>
                        <a:schemeClr val="tx1"/>
                      </a:solidFill>
                      <a:prstDash val="solid"/>
                      <a:round/>
                      <a:headEnd type="none" w="med" len="med"/>
                      <a:tailEnd type="none" w="med" len="med"/>
                    </a:lnB>
                    <a:solidFill>
                      <a:srgbClr val="007F76">
                        <a:alpha val="20000"/>
                      </a:srgbClr>
                    </a:solidFill>
                  </a:tcPr>
                </a:tc>
                <a:tc>
                  <a:txBody>
                    <a:bodyPr/>
                    <a:lstStyle/>
                    <a:p>
                      <a:pPr marL="72000" algn="l" fontAlgn="ctr"/>
                      <a:r>
                        <a:rPr lang="ru-RU" sz="800" b="0" i="0" u="none" strike="noStrike" cap="none" dirty="0" err="1">
                          <a:solidFill>
                            <a:srgbClr val="007F76"/>
                          </a:solidFill>
                          <a:effectLst/>
                          <a:latin typeface="Arial Narrow" panose="020B0606020202030204" pitchFamily="34" charset="0"/>
                          <a:ea typeface="+mn-ea"/>
                          <a:cs typeface="+mn-cs"/>
                          <a:sym typeface="Arial"/>
                        </a:rPr>
                        <a:t>Отельдердегі</a:t>
                      </a:r>
                      <a:r>
                        <a:rPr lang="ru-RU" sz="800" b="0" i="0" u="none" strike="noStrike" cap="none" dirty="0">
                          <a:solidFill>
                            <a:srgbClr val="007F76"/>
                          </a:solidFill>
                          <a:effectLst/>
                          <a:latin typeface="Arial Narrow" panose="020B0606020202030204" pitchFamily="34" charset="0"/>
                          <a:ea typeface="+mn-ea"/>
                          <a:cs typeface="+mn-cs"/>
                          <a:sym typeface="Arial"/>
                        </a:rPr>
                        <a:t> ж/е </a:t>
                      </a:r>
                      <a:r>
                        <a:rPr lang="ru-RU" sz="800" b="0" i="0" u="none" strike="noStrike" cap="none" dirty="0" err="1">
                          <a:solidFill>
                            <a:srgbClr val="007F76"/>
                          </a:solidFill>
                          <a:effectLst/>
                          <a:latin typeface="Arial Narrow" panose="020B0606020202030204" pitchFamily="34" charset="0"/>
                          <a:ea typeface="+mn-ea"/>
                          <a:cs typeface="+mn-cs"/>
                          <a:sym typeface="Arial"/>
                        </a:rPr>
                        <a:t>ұқсас</a:t>
                      </a:r>
                      <a:r>
                        <a:rPr lang="ru-RU" sz="800" b="0" i="0" u="none" strike="noStrike" cap="none" dirty="0">
                          <a:solidFill>
                            <a:srgbClr val="007F76"/>
                          </a:solidFill>
                          <a:effectLst/>
                          <a:latin typeface="Arial Narrow" panose="020B0606020202030204" pitchFamily="34" charset="0"/>
                          <a:ea typeface="+mn-ea"/>
                          <a:cs typeface="+mn-cs"/>
                          <a:sym typeface="Arial"/>
                        </a:rPr>
                        <a:t> </a:t>
                      </a:r>
                      <a:r>
                        <a:rPr lang="ru-RU" sz="800" b="0" i="0" u="none" strike="noStrike" cap="none" dirty="0" err="1">
                          <a:solidFill>
                            <a:srgbClr val="007F76"/>
                          </a:solidFill>
                          <a:effectLst/>
                          <a:latin typeface="Arial Narrow" panose="020B0606020202030204" pitchFamily="34" charset="0"/>
                          <a:ea typeface="+mn-ea"/>
                          <a:cs typeface="+mn-cs"/>
                          <a:sym typeface="Arial"/>
                        </a:rPr>
                        <a:t>мекемелердегі</a:t>
                      </a:r>
                      <a:r>
                        <a:rPr lang="ru-RU" sz="800" b="0" i="0" u="none" strike="noStrike" cap="none" dirty="0">
                          <a:solidFill>
                            <a:srgbClr val="007F76"/>
                          </a:solidFill>
                          <a:effectLst/>
                          <a:latin typeface="Arial Narrow" panose="020B0606020202030204" pitchFamily="34" charset="0"/>
                          <a:ea typeface="+mn-ea"/>
                          <a:cs typeface="+mn-cs"/>
                          <a:sym typeface="Arial"/>
                        </a:rPr>
                        <a:t> </a:t>
                      </a:r>
                      <a:r>
                        <a:rPr lang="ru-RU" sz="800" b="0" i="0" u="none" strike="noStrike" cap="none" dirty="0" err="1">
                          <a:solidFill>
                            <a:srgbClr val="007F76"/>
                          </a:solidFill>
                          <a:effectLst/>
                          <a:latin typeface="Arial Narrow" panose="020B0606020202030204" pitchFamily="34" charset="0"/>
                          <a:ea typeface="+mn-ea"/>
                          <a:cs typeface="+mn-cs"/>
                          <a:sym typeface="Arial"/>
                        </a:rPr>
                        <a:t>тазалаушылар</a:t>
                      </a:r>
                      <a:r>
                        <a:rPr lang="ru-RU" sz="800" b="0" i="0" u="none" strike="noStrike" cap="none" dirty="0">
                          <a:solidFill>
                            <a:srgbClr val="007F76"/>
                          </a:solidFill>
                          <a:effectLst/>
                          <a:latin typeface="Arial Narrow" panose="020B0606020202030204" pitchFamily="34" charset="0"/>
                          <a:ea typeface="+mn-ea"/>
                          <a:cs typeface="+mn-cs"/>
                          <a:sym typeface="Arial"/>
                        </a:rPr>
                        <a:t> ж/е </a:t>
                      </a:r>
                      <a:r>
                        <a:rPr lang="ru-RU" sz="800" b="0" i="0" u="none" strike="noStrike" cap="none" dirty="0" err="1">
                          <a:solidFill>
                            <a:srgbClr val="007F76"/>
                          </a:solidFill>
                          <a:effectLst/>
                          <a:latin typeface="Arial Narrow" panose="020B0606020202030204" pitchFamily="34" charset="0"/>
                          <a:ea typeface="+mn-ea"/>
                          <a:cs typeface="+mn-cs"/>
                          <a:sym typeface="Arial"/>
                        </a:rPr>
                        <a:t>үй</a:t>
                      </a:r>
                      <a:r>
                        <a:rPr lang="ru-RU" sz="800" b="0" i="0" u="none" strike="noStrike" cap="none" dirty="0">
                          <a:solidFill>
                            <a:srgbClr val="007F76"/>
                          </a:solidFill>
                          <a:effectLst/>
                          <a:latin typeface="Arial Narrow" panose="020B0606020202030204" pitchFamily="34" charset="0"/>
                          <a:ea typeface="+mn-ea"/>
                          <a:cs typeface="+mn-cs"/>
                          <a:sym typeface="Arial"/>
                        </a:rPr>
                        <a:t> </a:t>
                      </a:r>
                      <a:r>
                        <a:rPr lang="ru-RU" sz="800" b="0" i="0" u="none" strike="noStrike" cap="none" dirty="0" err="1">
                          <a:solidFill>
                            <a:srgbClr val="007F76"/>
                          </a:solidFill>
                          <a:effectLst/>
                          <a:latin typeface="Arial Narrow" panose="020B0606020202030204" pitchFamily="34" charset="0"/>
                          <a:ea typeface="+mn-ea"/>
                          <a:cs typeface="+mn-cs"/>
                          <a:sym typeface="Arial"/>
                        </a:rPr>
                        <a:t>қызметшілері</a:t>
                      </a:r>
                      <a:endParaRPr lang="ru-RU" sz="800" b="0" i="0" u="none" strike="noStrike" cap="none" dirty="0">
                        <a:solidFill>
                          <a:srgbClr val="007F76"/>
                        </a:solidFill>
                        <a:effectLst/>
                        <a:latin typeface="Arial Narrow" panose="020B0606020202030204" pitchFamily="34" charset="0"/>
                        <a:ea typeface="+mn-ea"/>
                        <a:cs typeface="+mn-cs"/>
                        <a:sym typeface="Arial"/>
                      </a:endParaRPr>
                    </a:p>
                  </a:txBody>
                  <a:tcPr marL="9525" marR="9525" marT="0" marB="0" anchor="ctr">
                    <a:lnR w="12700" cap="flat" cmpd="sng" algn="ctr">
                      <a:solidFill>
                        <a:schemeClr val="tx1"/>
                      </a:solidFill>
                      <a:prstDash val="solid"/>
                      <a:round/>
                      <a:headEnd type="none" w="med" len="med"/>
                      <a:tailEnd type="none" w="med" len="med"/>
                    </a:lnR>
                    <a:lnB w="12700" cap="flat" cmpd="sng" algn="ctr">
                      <a:solidFill>
                        <a:schemeClr val="tx1"/>
                      </a:solidFill>
                      <a:prstDash val="solid"/>
                      <a:round/>
                      <a:headEnd type="none" w="med" len="med"/>
                      <a:tailEnd type="none" w="med" len="med"/>
                    </a:lnB>
                    <a:solidFill>
                      <a:srgbClr val="007F76">
                        <a:alpha val="20000"/>
                      </a:srgbClr>
                    </a:solidFill>
                  </a:tcPr>
                </a:tc>
                <a:tc>
                  <a:txBody>
                    <a:bodyPr/>
                    <a:lstStyle/>
                    <a:p>
                      <a:pPr algn="ctr" fontAlgn="b"/>
                      <a:r>
                        <a:rPr lang="ru-KZ" sz="800" b="0" i="0" u="none" strike="noStrike" cap="none">
                          <a:solidFill>
                            <a:schemeClr val="tx1"/>
                          </a:solidFill>
                          <a:effectLst/>
                          <a:latin typeface="Arial Narrow" panose="020B0606020202030204" pitchFamily="34" charset="0"/>
                          <a:ea typeface="+mn-ea"/>
                          <a:cs typeface="+mn-cs"/>
                          <a:sym typeface="Arial"/>
                        </a:rPr>
                        <a:t>16 111</a:t>
                      </a:r>
                    </a:p>
                  </a:txBody>
                  <a:tcPr marL="9525" marR="9525" marT="0" marB="0" anchor="ctr">
                    <a:lnL w="12700" cap="flat" cmpd="sng" algn="ctr">
                      <a:solidFill>
                        <a:schemeClr val="tx1"/>
                      </a:solidFill>
                      <a:prstDash val="solid"/>
                      <a:round/>
                      <a:headEnd type="none" w="med" len="med"/>
                      <a:tailEnd type="none" w="med" len="med"/>
                    </a:lnL>
                    <a:lnB w="12700" cap="flat" cmpd="sng" algn="ctr">
                      <a:solidFill>
                        <a:schemeClr val="tx1"/>
                      </a:solidFill>
                      <a:prstDash val="solid"/>
                      <a:round/>
                      <a:headEnd type="none" w="med" len="med"/>
                      <a:tailEnd type="none" w="med" len="med"/>
                    </a:lnB>
                    <a:solidFill>
                      <a:schemeClr val="bg1">
                        <a:lumMod val="50000"/>
                        <a:alpha val="20000"/>
                      </a:schemeClr>
                    </a:solidFill>
                  </a:tcPr>
                </a:tc>
                <a:tc>
                  <a:txBody>
                    <a:bodyPr/>
                    <a:lstStyle/>
                    <a:p>
                      <a:pPr algn="ctr" fontAlgn="b"/>
                      <a:r>
                        <a:rPr lang="ru-KZ" sz="800" b="0" i="0" u="none" strike="noStrike" cap="none">
                          <a:solidFill>
                            <a:schemeClr val="tx1"/>
                          </a:solidFill>
                          <a:effectLst/>
                          <a:latin typeface="Arial Narrow" panose="020B0606020202030204" pitchFamily="34" charset="0"/>
                          <a:ea typeface="+mn-ea"/>
                          <a:cs typeface="+mn-cs"/>
                          <a:sym typeface="Arial"/>
                        </a:rPr>
                        <a:t>3 540</a:t>
                      </a:r>
                    </a:p>
                  </a:txBody>
                  <a:tcPr marL="9525" marR="9525" marT="0" marB="0" anchor="ctr">
                    <a:lnB w="12700" cap="flat" cmpd="sng" algn="ctr">
                      <a:solidFill>
                        <a:schemeClr val="tx1"/>
                      </a:solidFill>
                      <a:prstDash val="solid"/>
                      <a:round/>
                      <a:headEnd type="none" w="med" len="med"/>
                      <a:tailEnd type="none" w="med" len="med"/>
                    </a:lnB>
                    <a:solidFill>
                      <a:schemeClr val="bg1">
                        <a:lumMod val="50000"/>
                        <a:alpha val="20000"/>
                      </a:schemeClr>
                    </a:solidFill>
                  </a:tcPr>
                </a:tc>
                <a:tc>
                  <a:txBody>
                    <a:bodyPr/>
                    <a:lstStyle/>
                    <a:p>
                      <a:pPr algn="ctr" fontAlgn="b"/>
                      <a:r>
                        <a:rPr lang="ru-KZ" sz="800" b="0" i="0" u="none" strike="noStrike" cap="none" dirty="0">
                          <a:solidFill>
                            <a:schemeClr val="tx1"/>
                          </a:solidFill>
                          <a:effectLst/>
                          <a:latin typeface="Arial Narrow" panose="020B0606020202030204" pitchFamily="34" charset="0"/>
                          <a:ea typeface="+mn-ea"/>
                          <a:cs typeface="+mn-cs"/>
                          <a:sym typeface="Arial"/>
                        </a:rPr>
                        <a:t>3 872</a:t>
                      </a:r>
                    </a:p>
                  </a:txBody>
                  <a:tcPr marL="9525" marR="9525" marT="0" marB="0" anchor="ctr">
                    <a:lnB w="12700" cap="flat" cmpd="sng" algn="ctr">
                      <a:solidFill>
                        <a:schemeClr val="tx1"/>
                      </a:solidFill>
                      <a:prstDash val="solid"/>
                      <a:round/>
                      <a:headEnd type="none" w="med" len="med"/>
                      <a:tailEnd type="none" w="med" len="med"/>
                    </a:lnB>
                    <a:solidFill>
                      <a:schemeClr val="bg1">
                        <a:lumMod val="50000"/>
                        <a:alpha val="20000"/>
                      </a:schemeClr>
                    </a:solidFill>
                  </a:tcPr>
                </a:tc>
                <a:tc>
                  <a:txBody>
                    <a:bodyPr/>
                    <a:lstStyle/>
                    <a:p>
                      <a:pPr algn="ctr" fontAlgn="b"/>
                      <a:r>
                        <a:rPr lang="ru-KZ" sz="800" b="0" i="0" u="none" strike="noStrike" cap="none">
                          <a:solidFill>
                            <a:schemeClr val="tx1"/>
                          </a:solidFill>
                          <a:effectLst/>
                          <a:latin typeface="Arial Narrow" panose="020B0606020202030204" pitchFamily="34" charset="0"/>
                          <a:ea typeface="+mn-ea"/>
                          <a:cs typeface="+mn-cs"/>
                          <a:sym typeface="Arial"/>
                        </a:rPr>
                        <a:t>4 266</a:t>
                      </a:r>
                    </a:p>
                  </a:txBody>
                  <a:tcPr marL="9525" marR="9525" marT="0" marB="0" anchor="ctr">
                    <a:lnB w="12700" cap="flat" cmpd="sng" algn="ctr">
                      <a:solidFill>
                        <a:schemeClr val="tx1"/>
                      </a:solidFill>
                      <a:prstDash val="solid"/>
                      <a:round/>
                      <a:headEnd type="none" w="med" len="med"/>
                      <a:tailEnd type="none" w="med" len="med"/>
                    </a:lnB>
                    <a:solidFill>
                      <a:schemeClr val="bg1">
                        <a:lumMod val="50000"/>
                        <a:alpha val="20000"/>
                      </a:schemeClr>
                    </a:solidFill>
                  </a:tcPr>
                </a:tc>
                <a:tc>
                  <a:txBody>
                    <a:bodyPr/>
                    <a:lstStyle/>
                    <a:p>
                      <a:pPr algn="ctr" fontAlgn="b"/>
                      <a:r>
                        <a:rPr lang="ru-KZ" sz="800" b="0" i="0" u="none" strike="noStrike" cap="none">
                          <a:solidFill>
                            <a:schemeClr val="tx1"/>
                          </a:solidFill>
                          <a:effectLst/>
                          <a:latin typeface="Arial Narrow" panose="020B0606020202030204" pitchFamily="34" charset="0"/>
                          <a:ea typeface="+mn-ea"/>
                          <a:cs typeface="+mn-cs"/>
                          <a:sym typeface="Arial"/>
                        </a:rPr>
                        <a:t>4 433</a:t>
                      </a:r>
                    </a:p>
                  </a:txBody>
                  <a:tcPr marL="9525" marR="9525" marT="0" marB="0" anchor="ctr">
                    <a:lnR w="12700" cap="flat" cmpd="sng" algn="ctr">
                      <a:solidFill>
                        <a:schemeClr val="tx1"/>
                      </a:solidFill>
                      <a:prstDash val="solid"/>
                      <a:round/>
                      <a:headEnd type="none" w="med" len="med"/>
                      <a:tailEnd type="none" w="med" len="med"/>
                    </a:lnR>
                    <a:lnB w="12700" cap="flat" cmpd="sng" algn="ctr">
                      <a:solidFill>
                        <a:schemeClr val="tx1"/>
                      </a:solidFill>
                      <a:prstDash val="solid"/>
                      <a:round/>
                      <a:headEnd type="none" w="med" len="med"/>
                      <a:tailEnd type="none" w="med" len="med"/>
                    </a:lnB>
                    <a:solidFill>
                      <a:schemeClr val="bg1">
                        <a:lumMod val="50000"/>
                        <a:alpha val="20000"/>
                      </a:schemeClr>
                    </a:solidFill>
                  </a:tcPr>
                </a:tc>
                <a:tc>
                  <a:txBody>
                    <a:bodyPr/>
                    <a:lstStyle/>
                    <a:p>
                      <a:pPr algn="ctr" fontAlgn="ctr"/>
                      <a:r>
                        <a:rPr lang="ru-KZ" sz="800" b="0" i="0" u="none" strike="noStrike" cap="none" dirty="0">
                          <a:solidFill>
                            <a:srgbClr val="007F76"/>
                          </a:solidFill>
                          <a:effectLst/>
                          <a:latin typeface="Arial Narrow" panose="020B0606020202030204" pitchFamily="34" charset="0"/>
                          <a:ea typeface="+mn-ea"/>
                          <a:cs typeface="+mn-cs"/>
                          <a:sym typeface="Arial"/>
                        </a:rPr>
                        <a:t>16 427</a:t>
                      </a:r>
                    </a:p>
                  </a:txBody>
                  <a:tcPr marL="9525" marR="9525" marT="0" marB="0" anchor="ctr">
                    <a:lnL w="12700" cap="flat" cmpd="sng" algn="ctr">
                      <a:solidFill>
                        <a:schemeClr val="tx1"/>
                      </a:solidFill>
                      <a:prstDash val="solid"/>
                      <a:round/>
                      <a:headEnd type="none" w="med" len="med"/>
                      <a:tailEnd type="none" w="med" len="med"/>
                    </a:lnL>
                    <a:lnB w="12700" cap="flat" cmpd="sng" algn="ctr">
                      <a:solidFill>
                        <a:schemeClr val="tx1"/>
                      </a:solidFill>
                      <a:prstDash val="solid"/>
                      <a:round/>
                      <a:headEnd type="none" w="med" len="med"/>
                      <a:tailEnd type="none" w="med" len="med"/>
                    </a:lnB>
                    <a:solidFill>
                      <a:srgbClr val="007F76">
                        <a:alpha val="20000"/>
                      </a:srgbClr>
                    </a:solidFill>
                  </a:tcPr>
                </a:tc>
                <a:tc>
                  <a:txBody>
                    <a:bodyPr/>
                    <a:lstStyle/>
                    <a:p>
                      <a:pPr algn="ctr" fontAlgn="ctr"/>
                      <a:r>
                        <a:rPr lang="ru-KZ" sz="800" b="0" i="0" u="none" strike="noStrike" cap="none" dirty="0">
                          <a:solidFill>
                            <a:schemeClr val="tx1"/>
                          </a:solidFill>
                          <a:effectLst/>
                          <a:latin typeface="Arial Narrow" panose="020B0606020202030204" pitchFamily="34" charset="0"/>
                          <a:ea typeface="+mn-ea"/>
                          <a:cs typeface="+mn-cs"/>
                          <a:sym typeface="Arial"/>
                        </a:rPr>
                        <a:t>3 891</a:t>
                      </a:r>
                    </a:p>
                  </a:txBody>
                  <a:tcPr marL="9525" marR="9525" marT="0" marB="0" anchor="ctr">
                    <a:lnB w="12700" cap="flat" cmpd="sng" algn="ctr">
                      <a:solidFill>
                        <a:schemeClr val="tx1"/>
                      </a:solidFill>
                      <a:prstDash val="solid"/>
                      <a:round/>
                      <a:headEnd type="none" w="med" len="med"/>
                      <a:tailEnd type="none" w="med" len="med"/>
                    </a:lnB>
                    <a:solidFill>
                      <a:schemeClr val="bg1">
                        <a:lumMod val="50000"/>
                        <a:alpha val="20000"/>
                      </a:schemeClr>
                    </a:solidFill>
                  </a:tcPr>
                </a:tc>
                <a:tc>
                  <a:txBody>
                    <a:bodyPr/>
                    <a:lstStyle/>
                    <a:p>
                      <a:pPr algn="ctr" fontAlgn="ctr"/>
                      <a:r>
                        <a:rPr lang="ru-KZ" sz="800" b="0" i="0" u="none" strike="noStrike" cap="none" dirty="0">
                          <a:solidFill>
                            <a:srgbClr val="007F76"/>
                          </a:solidFill>
                          <a:effectLst/>
                          <a:latin typeface="Arial Narrow" panose="020B0606020202030204" pitchFamily="34" charset="0"/>
                          <a:ea typeface="+mn-ea"/>
                          <a:cs typeface="+mn-cs"/>
                          <a:sym typeface="Arial"/>
                        </a:rPr>
                        <a:t>4 092</a:t>
                      </a:r>
                    </a:p>
                  </a:txBody>
                  <a:tcPr marL="9525" marR="9525" marT="0" marB="0" anchor="ctr">
                    <a:lnB w="12700" cap="flat" cmpd="sng" algn="ctr">
                      <a:solidFill>
                        <a:schemeClr val="tx1"/>
                      </a:solidFill>
                      <a:prstDash val="solid"/>
                      <a:round/>
                      <a:headEnd type="none" w="med" len="med"/>
                      <a:tailEnd type="none" w="med" len="med"/>
                    </a:lnB>
                    <a:solidFill>
                      <a:srgbClr val="007F76">
                        <a:alpha val="20000"/>
                      </a:srgbClr>
                    </a:solidFill>
                  </a:tcPr>
                </a:tc>
                <a:tc>
                  <a:txBody>
                    <a:bodyPr/>
                    <a:lstStyle/>
                    <a:p>
                      <a:pPr algn="ctr" fontAlgn="ctr"/>
                      <a:r>
                        <a:rPr lang="ru-KZ" sz="800" b="0" i="0" u="none" strike="noStrike" cap="none" dirty="0">
                          <a:solidFill>
                            <a:srgbClr val="007F76"/>
                          </a:solidFill>
                          <a:effectLst/>
                          <a:latin typeface="Arial Narrow" panose="020B0606020202030204" pitchFamily="34" charset="0"/>
                          <a:ea typeface="+mn-ea"/>
                          <a:cs typeface="+mn-cs"/>
                          <a:sym typeface="Arial"/>
                        </a:rPr>
                        <a:t>3 617</a:t>
                      </a:r>
                    </a:p>
                  </a:txBody>
                  <a:tcPr marL="9525" marR="9525" marT="0" marB="0" anchor="ctr">
                    <a:lnB w="12700" cap="flat" cmpd="sng" algn="ctr">
                      <a:solidFill>
                        <a:schemeClr val="tx1"/>
                      </a:solidFill>
                      <a:prstDash val="solid"/>
                      <a:round/>
                      <a:headEnd type="none" w="med" len="med"/>
                      <a:tailEnd type="none" w="med" len="med"/>
                    </a:lnB>
                    <a:solidFill>
                      <a:srgbClr val="007F76">
                        <a:alpha val="20000"/>
                      </a:srgbClr>
                    </a:solidFill>
                  </a:tcPr>
                </a:tc>
                <a:tc>
                  <a:txBody>
                    <a:bodyPr/>
                    <a:lstStyle/>
                    <a:p>
                      <a:pPr algn="ctr" fontAlgn="ctr"/>
                      <a:r>
                        <a:rPr lang="ru-KZ" sz="800" b="0" i="0" u="none" strike="noStrike" cap="none" dirty="0">
                          <a:solidFill>
                            <a:srgbClr val="007F76"/>
                          </a:solidFill>
                          <a:effectLst/>
                          <a:latin typeface="Arial Narrow" panose="020B0606020202030204" pitchFamily="34" charset="0"/>
                          <a:ea typeface="+mn-ea"/>
                          <a:cs typeface="+mn-cs"/>
                          <a:sym typeface="Arial"/>
                        </a:rPr>
                        <a:t>4 827</a:t>
                      </a:r>
                    </a:p>
                  </a:txBody>
                  <a:tcPr marL="9525" marR="9525" marT="0" marB="0" anchor="ctr">
                    <a:lnB w="12700" cap="flat" cmpd="sng" algn="ctr">
                      <a:solidFill>
                        <a:schemeClr val="tx1"/>
                      </a:solidFill>
                      <a:prstDash val="solid"/>
                      <a:round/>
                      <a:headEnd type="none" w="med" len="med"/>
                      <a:tailEnd type="none" w="med" len="med"/>
                    </a:lnB>
                    <a:solidFill>
                      <a:srgbClr val="007F76">
                        <a:alpha val="20000"/>
                      </a:srgbClr>
                    </a:solidFill>
                  </a:tcPr>
                </a:tc>
                <a:tc>
                  <a:txBody>
                    <a:bodyPr/>
                    <a:lstStyle/>
                    <a:p>
                      <a:pPr algn="ctr" fontAlgn="ctr"/>
                      <a:r>
                        <a:rPr lang="ru-KZ" sz="800" b="0" i="0" u="none" strike="noStrike" cap="none" dirty="0">
                          <a:solidFill>
                            <a:srgbClr val="007F76"/>
                          </a:solidFill>
                          <a:effectLst/>
                          <a:latin typeface="Arial Narrow" panose="020B0606020202030204" pitchFamily="34" charset="0"/>
                          <a:ea typeface="+mn-ea"/>
                          <a:cs typeface="+mn-cs"/>
                          <a:sym typeface="Arial"/>
                        </a:rPr>
                        <a:t>1,5%</a:t>
                      </a:r>
                    </a:p>
                  </a:txBody>
                  <a:tcPr marL="9525" marR="9525" marT="0" marB="0" anchor="ctr">
                    <a:lnB w="12700" cap="flat" cmpd="sng" algn="ctr">
                      <a:solidFill>
                        <a:schemeClr val="tx1"/>
                      </a:solidFill>
                      <a:prstDash val="solid"/>
                      <a:round/>
                      <a:headEnd type="none" w="med" len="med"/>
                      <a:tailEnd type="none" w="med" len="med"/>
                    </a:lnB>
                    <a:solidFill>
                      <a:srgbClr val="007F76">
                        <a:alpha val="20000"/>
                      </a:srgbClr>
                    </a:solidFill>
                  </a:tcPr>
                </a:tc>
                <a:extLst>
                  <a:ext uri="{0D108BD9-81ED-4DB2-BD59-A6C34878D82A}">
                    <a16:rowId xmlns:a16="http://schemas.microsoft.com/office/drawing/2014/main" val="2390657696"/>
                  </a:ext>
                </a:extLst>
              </a:tr>
              <a:tr h="158400">
                <a:tc>
                  <a:txBody>
                    <a:bodyPr/>
                    <a:lstStyle/>
                    <a:p>
                      <a:pPr algn="ctr" fontAlgn="b"/>
                      <a:r>
                        <a:rPr lang="ru-RU" sz="800" u="none" strike="noStrike" dirty="0">
                          <a:solidFill>
                            <a:srgbClr val="007F76"/>
                          </a:solidFill>
                          <a:effectLst/>
                          <a:latin typeface="Arial Narrow" panose="020B0606020202030204" pitchFamily="34" charset="0"/>
                        </a:rPr>
                        <a:t>11</a:t>
                      </a:r>
                      <a:endParaRPr lang="en-US" sz="800" b="0" i="0" u="none" strike="noStrike" dirty="0">
                        <a:solidFill>
                          <a:srgbClr val="007F76"/>
                        </a:solidFill>
                        <a:effectLst/>
                        <a:latin typeface="Arial Narrow" panose="020B0606020202030204" pitchFamily="34" charset="0"/>
                      </a:endParaRPr>
                    </a:p>
                  </a:txBody>
                  <a:tcPr marL="9525" marR="9525" marT="0" marB="0" anchor="ctr">
                    <a:lnT w="12700" cap="flat" cmpd="sng" algn="ctr">
                      <a:solidFill>
                        <a:schemeClr val="tx1"/>
                      </a:solidFill>
                      <a:prstDash val="solid"/>
                      <a:round/>
                      <a:headEnd type="none" w="med" len="med"/>
                      <a:tailEnd type="none" w="med" len="med"/>
                    </a:lnT>
                    <a:solidFill>
                      <a:schemeClr val="accent6">
                        <a:lumMod val="50000"/>
                        <a:alpha val="1000"/>
                      </a:schemeClr>
                    </a:solidFill>
                  </a:tcPr>
                </a:tc>
                <a:tc>
                  <a:txBody>
                    <a:bodyPr/>
                    <a:lstStyle/>
                    <a:p>
                      <a:pPr algn="ctr" fontAlgn="b"/>
                      <a:r>
                        <a:rPr lang="ru-KZ" sz="800" b="0" i="0" u="none" strike="noStrike" cap="none" dirty="0">
                          <a:solidFill>
                            <a:srgbClr val="007F76"/>
                          </a:solidFill>
                          <a:effectLst/>
                          <a:latin typeface="Arial Narrow" panose="020B0606020202030204" pitchFamily="34" charset="0"/>
                          <a:ea typeface="+mn-ea"/>
                          <a:cs typeface="+mn-cs"/>
                          <a:sym typeface="Arial"/>
                        </a:rPr>
                        <a:t>5311-2</a:t>
                      </a:r>
                    </a:p>
                  </a:txBody>
                  <a:tcPr marL="9525" marR="9525" marT="0" marB="0" anchor="ctr">
                    <a:lnT w="12700" cap="flat" cmpd="sng" algn="ctr">
                      <a:solidFill>
                        <a:schemeClr val="tx1"/>
                      </a:solidFill>
                      <a:prstDash val="solid"/>
                      <a:round/>
                      <a:headEnd type="none" w="med" len="med"/>
                      <a:tailEnd type="none" w="med" len="med"/>
                    </a:lnT>
                    <a:solidFill>
                      <a:schemeClr val="accent6">
                        <a:lumMod val="50000"/>
                        <a:alpha val="1000"/>
                      </a:schemeClr>
                    </a:solidFill>
                  </a:tcPr>
                </a:tc>
                <a:tc>
                  <a:txBody>
                    <a:bodyPr/>
                    <a:lstStyle/>
                    <a:p>
                      <a:pPr marL="72000" algn="l" fontAlgn="ctr"/>
                      <a:r>
                        <a:rPr lang="ru-RU" sz="800" b="0" i="0" u="none" strike="noStrike" cap="none" dirty="0">
                          <a:solidFill>
                            <a:srgbClr val="007F76"/>
                          </a:solidFill>
                          <a:effectLst/>
                          <a:latin typeface="Arial Narrow" panose="020B0606020202030204" pitchFamily="34" charset="0"/>
                          <a:ea typeface="+mn-ea"/>
                          <a:cs typeface="+mn-cs"/>
                          <a:sym typeface="Arial"/>
                        </a:rPr>
                        <a:t>Бала </a:t>
                      </a:r>
                      <a:r>
                        <a:rPr lang="ru-RU" sz="800" b="0" i="0" u="none" strike="noStrike" cap="none" dirty="0" err="1">
                          <a:solidFill>
                            <a:srgbClr val="007F76"/>
                          </a:solidFill>
                          <a:effectLst/>
                          <a:latin typeface="Arial Narrow" panose="020B0606020202030204" pitchFamily="34" charset="0"/>
                          <a:ea typeface="+mn-ea"/>
                          <a:cs typeface="+mn-cs"/>
                          <a:sym typeface="Arial"/>
                        </a:rPr>
                        <a:t>күтушілер</a:t>
                      </a:r>
                      <a:r>
                        <a:rPr lang="ru-RU" sz="800" b="0" i="0" u="none" strike="noStrike" cap="none" dirty="0">
                          <a:solidFill>
                            <a:srgbClr val="007F76"/>
                          </a:solidFill>
                          <a:effectLst/>
                          <a:latin typeface="Arial Narrow" panose="020B0606020202030204" pitchFamily="34" charset="0"/>
                          <a:ea typeface="+mn-ea"/>
                          <a:cs typeface="+mn-cs"/>
                          <a:sym typeface="Arial"/>
                        </a:rPr>
                        <a:t> (</a:t>
                      </a:r>
                      <a:r>
                        <a:rPr lang="ru-RU" sz="800" b="0" i="0" u="none" strike="noStrike" cap="none" dirty="0" err="1">
                          <a:solidFill>
                            <a:srgbClr val="007F76"/>
                          </a:solidFill>
                          <a:effectLst/>
                          <a:latin typeface="Arial Narrow" panose="020B0606020202030204" pitchFamily="34" charset="0"/>
                          <a:ea typeface="+mn-ea"/>
                          <a:cs typeface="+mn-cs"/>
                          <a:sym typeface="Arial"/>
                        </a:rPr>
                        <a:t>балабақшадағы</a:t>
                      </a:r>
                      <a:r>
                        <a:rPr lang="ru-RU" sz="800" b="0" i="0" u="none" strike="noStrike" cap="none" dirty="0">
                          <a:solidFill>
                            <a:srgbClr val="007F76"/>
                          </a:solidFill>
                          <a:effectLst/>
                          <a:latin typeface="Arial Narrow" panose="020B0606020202030204" pitchFamily="34" charset="0"/>
                          <a:ea typeface="+mn-ea"/>
                          <a:cs typeface="+mn-cs"/>
                          <a:sym typeface="Arial"/>
                        </a:rPr>
                        <a:t>)</a:t>
                      </a:r>
                    </a:p>
                  </a:txBody>
                  <a:tcPr marL="9525" marR="9525" marT="0" marB="0" anchor="ctr">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solidFill>
                      <a:schemeClr val="accent6">
                        <a:lumMod val="50000"/>
                        <a:alpha val="1000"/>
                      </a:schemeClr>
                    </a:solidFill>
                  </a:tcPr>
                </a:tc>
                <a:tc>
                  <a:txBody>
                    <a:bodyPr/>
                    <a:lstStyle/>
                    <a:p>
                      <a:pPr algn="ctr" fontAlgn="b"/>
                      <a:r>
                        <a:rPr lang="ru-KZ" sz="800" b="0" i="0" u="none" strike="noStrike" cap="none">
                          <a:solidFill>
                            <a:schemeClr val="tx1"/>
                          </a:solidFill>
                          <a:effectLst/>
                          <a:latin typeface="Arial Narrow" panose="020B0606020202030204" pitchFamily="34" charset="0"/>
                          <a:ea typeface="+mn-ea"/>
                          <a:cs typeface="+mn-cs"/>
                          <a:sym typeface="Arial"/>
                        </a:rPr>
                        <a:t>14 161</a:t>
                      </a:r>
                    </a:p>
                  </a:txBody>
                  <a:tcPr marL="9525" marR="9525" marT="0" marB="0" anchor="ctr">
                    <a:lnL w="12700" cap="flat" cmpd="sng" algn="ctr">
                      <a:solidFill>
                        <a:schemeClr val="tx1"/>
                      </a:solidFill>
                      <a:prstDash val="solid"/>
                      <a:round/>
                      <a:headEnd type="none" w="med" len="med"/>
                      <a:tailEnd type="none" w="med" len="med"/>
                    </a:lnL>
                    <a:lnT w="12700" cap="flat" cmpd="sng" algn="ctr">
                      <a:solidFill>
                        <a:schemeClr val="tx1"/>
                      </a:solidFill>
                      <a:prstDash val="solid"/>
                      <a:round/>
                      <a:headEnd type="none" w="med" len="med"/>
                      <a:tailEnd type="none" w="med" len="med"/>
                    </a:lnT>
                    <a:solidFill>
                      <a:schemeClr val="accent6">
                        <a:lumMod val="50000"/>
                        <a:alpha val="1000"/>
                      </a:schemeClr>
                    </a:solidFill>
                  </a:tcPr>
                </a:tc>
                <a:tc>
                  <a:txBody>
                    <a:bodyPr/>
                    <a:lstStyle/>
                    <a:p>
                      <a:pPr algn="ctr" fontAlgn="b"/>
                      <a:r>
                        <a:rPr lang="ru-KZ" sz="800" b="0" i="0" u="none" strike="noStrike" cap="none" dirty="0">
                          <a:solidFill>
                            <a:schemeClr val="tx1"/>
                          </a:solidFill>
                          <a:effectLst/>
                          <a:latin typeface="Arial Narrow" panose="020B0606020202030204" pitchFamily="34" charset="0"/>
                          <a:ea typeface="+mn-ea"/>
                          <a:cs typeface="+mn-cs"/>
                          <a:sym typeface="Arial"/>
                        </a:rPr>
                        <a:t>3 228</a:t>
                      </a:r>
                    </a:p>
                  </a:txBody>
                  <a:tcPr marL="9525" marR="9525" marT="0" marB="0" anchor="ctr">
                    <a:lnT w="12700" cap="flat" cmpd="sng" algn="ctr">
                      <a:solidFill>
                        <a:schemeClr val="tx1"/>
                      </a:solidFill>
                      <a:prstDash val="solid"/>
                      <a:round/>
                      <a:headEnd type="none" w="med" len="med"/>
                      <a:tailEnd type="none" w="med" len="med"/>
                    </a:lnT>
                    <a:solidFill>
                      <a:schemeClr val="accent6">
                        <a:lumMod val="50000"/>
                        <a:alpha val="1000"/>
                      </a:schemeClr>
                    </a:solidFill>
                  </a:tcPr>
                </a:tc>
                <a:tc>
                  <a:txBody>
                    <a:bodyPr/>
                    <a:lstStyle/>
                    <a:p>
                      <a:pPr algn="ctr" fontAlgn="b"/>
                      <a:r>
                        <a:rPr lang="ru-KZ" sz="800" b="0" i="0" u="none" strike="noStrike" cap="none">
                          <a:solidFill>
                            <a:schemeClr val="tx1"/>
                          </a:solidFill>
                          <a:effectLst/>
                          <a:latin typeface="Arial Narrow" panose="020B0606020202030204" pitchFamily="34" charset="0"/>
                          <a:ea typeface="+mn-ea"/>
                          <a:cs typeface="+mn-cs"/>
                          <a:sym typeface="Arial"/>
                        </a:rPr>
                        <a:t>2 939</a:t>
                      </a:r>
                    </a:p>
                  </a:txBody>
                  <a:tcPr marL="9525" marR="9525" marT="0" marB="0" anchor="ctr">
                    <a:lnT w="12700" cap="flat" cmpd="sng" algn="ctr">
                      <a:solidFill>
                        <a:schemeClr val="tx1"/>
                      </a:solidFill>
                      <a:prstDash val="solid"/>
                      <a:round/>
                      <a:headEnd type="none" w="med" len="med"/>
                      <a:tailEnd type="none" w="med" len="med"/>
                    </a:lnT>
                    <a:solidFill>
                      <a:schemeClr val="accent6">
                        <a:lumMod val="50000"/>
                        <a:alpha val="1000"/>
                      </a:schemeClr>
                    </a:solidFill>
                  </a:tcPr>
                </a:tc>
                <a:tc>
                  <a:txBody>
                    <a:bodyPr/>
                    <a:lstStyle/>
                    <a:p>
                      <a:pPr algn="ctr" fontAlgn="b"/>
                      <a:r>
                        <a:rPr lang="ru-KZ" sz="800" b="0" i="0" u="none" strike="noStrike" cap="none">
                          <a:solidFill>
                            <a:schemeClr val="tx1"/>
                          </a:solidFill>
                          <a:effectLst/>
                          <a:latin typeface="Arial Narrow" panose="020B0606020202030204" pitchFamily="34" charset="0"/>
                          <a:ea typeface="+mn-ea"/>
                          <a:cs typeface="+mn-cs"/>
                          <a:sym typeface="Arial"/>
                        </a:rPr>
                        <a:t>4 289</a:t>
                      </a:r>
                    </a:p>
                  </a:txBody>
                  <a:tcPr marL="9525" marR="9525" marT="0" marB="0" anchor="ctr">
                    <a:lnT w="12700" cap="flat" cmpd="sng" algn="ctr">
                      <a:solidFill>
                        <a:schemeClr val="tx1"/>
                      </a:solidFill>
                      <a:prstDash val="solid"/>
                      <a:round/>
                      <a:headEnd type="none" w="med" len="med"/>
                      <a:tailEnd type="none" w="med" len="med"/>
                    </a:lnT>
                    <a:solidFill>
                      <a:schemeClr val="accent6">
                        <a:lumMod val="50000"/>
                        <a:alpha val="1000"/>
                      </a:schemeClr>
                    </a:solidFill>
                  </a:tcPr>
                </a:tc>
                <a:tc>
                  <a:txBody>
                    <a:bodyPr/>
                    <a:lstStyle/>
                    <a:p>
                      <a:pPr algn="ctr" fontAlgn="b"/>
                      <a:r>
                        <a:rPr lang="ru-KZ" sz="800" b="0" i="0" u="none" strike="noStrike" cap="none">
                          <a:solidFill>
                            <a:schemeClr val="tx1"/>
                          </a:solidFill>
                          <a:effectLst/>
                          <a:latin typeface="Arial Narrow" panose="020B0606020202030204" pitchFamily="34" charset="0"/>
                          <a:ea typeface="+mn-ea"/>
                          <a:cs typeface="+mn-cs"/>
                          <a:sym typeface="Arial"/>
                        </a:rPr>
                        <a:t>3 705</a:t>
                      </a:r>
                    </a:p>
                  </a:txBody>
                  <a:tcPr marL="9525" marR="9525" marT="0" marB="0" anchor="ctr">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solidFill>
                      <a:schemeClr val="accent6">
                        <a:lumMod val="50000"/>
                        <a:alpha val="1000"/>
                      </a:schemeClr>
                    </a:solidFill>
                  </a:tcPr>
                </a:tc>
                <a:tc>
                  <a:txBody>
                    <a:bodyPr/>
                    <a:lstStyle/>
                    <a:p>
                      <a:pPr algn="ctr" fontAlgn="ctr"/>
                      <a:r>
                        <a:rPr lang="ru-KZ" sz="800" b="0" i="0" u="none" strike="noStrike" cap="none" dirty="0">
                          <a:solidFill>
                            <a:srgbClr val="007F76"/>
                          </a:solidFill>
                          <a:effectLst/>
                          <a:latin typeface="Arial Narrow" panose="020B0606020202030204" pitchFamily="34" charset="0"/>
                          <a:ea typeface="+mn-ea"/>
                          <a:cs typeface="+mn-cs"/>
                          <a:sym typeface="Arial"/>
                        </a:rPr>
                        <a:t>16 136</a:t>
                      </a:r>
                    </a:p>
                  </a:txBody>
                  <a:tcPr marL="9525" marR="9525" marT="0" marB="0" anchor="ctr">
                    <a:lnL w="12700" cap="flat" cmpd="sng" algn="ctr">
                      <a:solidFill>
                        <a:schemeClr val="tx1"/>
                      </a:solidFill>
                      <a:prstDash val="solid"/>
                      <a:round/>
                      <a:headEnd type="none" w="med" len="med"/>
                      <a:tailEnd type="none" w="med" len="med"/>
                    </a:lnL>
                    <a:lnT w="12700" cap="flat" cmpd="sng" algn="ctr">
                      <a:solidFill>
                        <a:schemeClr val="tx1"/>
                      </a:solidFill>
                      <a:prstDash val="solid"/>
                      <a:round/>
                      <a:headEnd type="none" w="med" len="med"/>
                      <a:tailEnd type="none" w="med" len="med"/>
                    </a:lnT>
                    <a:solidFill>
                      <a:schemeClr val="accent6">
                        <a:lumMod val="50000"/>
                        <a:alpha val="1000"/>
                      </a:schemeClr>
                    </a:solidFill>
                  </a:tcPr>
                </a:tc>
                <a:tc>
                  <a:txBody>
                    <a:bodyPr/>
                    <a:lstStyle/>
                    <a:p>
                      <a:pPr algn="ctr" fontAlgn="ctr"/>
                      <a:r>
                        <a:rPr lang="ru-KZ" sz="800" b="0" i="0" u="none" strike="noStrike" cap="none" dirty="0">
                          <a:solidFill>
                            <a:schemeClr val="tx1"/>
                          </a:solidFill>
                          <a:effectLst/>
                          <a:latin typeface="Arial Narrow" panose="020B0606020202030204" pitchFamily="34" charset="0"/>
                          <a:ea typeface="+mn-ea"/>
                          <a:cs typeface="+mn-cs"/>
                          <a:sym typeface="Arial"/>
                        </a:rPr>
                        <a:t>3 536</a:t>
                      </a:r>
                    </a:p>
                  </a:txBody>
                  <a:tcPr marL="9525" marR="9525" marT="0" marB="0" anchor="ctr">
                    <a:lnT w="12700" cap="flat" cmpd="sng" algn="ctr">
                      <a:solidFill>
                        <a:schemeClr val="tx1"/>
                      </a:solidFill>
                      <a:prstDash val="solid"/>
                      <a:round/>
                      <a:headEnd type="none" w="med" len="med"/>
                      <a:tailEnd type="none" w="med" len="med"/>
                    </a:lnT>
                    <a:solidFill>
                      <a:schemeClr val="accent6">
                        <a:lumMod val="50000"/>
                        <a:alpha val="1000"/>
                      </a:schemeClr>
                    </a:solidFill>
                  </a:tcPr>
                </a:tc>
                <a:tc>
                  <a:txBody>
                    <a:bodyPr/>
                    <a:lstStyle/>
                    <a:p>
                      <a:pPr algn="ctr" fontAlgn="ctr"/>
                      <a:r>
                        <a:rPr lang="ru-KZ" sz="800" b="0" i="0" u="none" strike="noStrike" cap="none" dirty="0">
                          <a:solidFill>
                            <a:srgbClr val="007F76"/>
                          </a:solidFill>
                          <a:effectLst/>
                          <a:latin typeface="Arial Narrow" panose="020B0606020202030204" pitchFamily="34" charset="0"/>
                          <a:ea typeface="+mn-ea"/>
                          <a:cs typeface="+mn-cs"/>
                          <a:sym typeface="Arial"/>
                        </a:rPr>
                        <a:t>3 856</a:t>
                      </a:r>
                    </a:p>
                  </a:txBody>
                  <a:tcPr marL="9525" marR="9525" marT="0" marB="0" anchor="ctr">
                    <a:lnT w="12700" cap="flat" cmpd="sng" algn="ctr">
                      <a:solidFill>
                        <a:schemeClr val="tx1"/>
                      </a:solidFill>
                      <a:prstDash val="solid"/>
                      <a:round/>
                      <a:headEnd type="none" w="med" len="med"/>
                      <a:tailEnd type="none" w="med" len="med"/>
                    </a:lnT>
                    <a:solidFill>
                      <a:schemeClr val="accent6">
                        <a:lumMod val="50000"/>
                        <a:alpha val="1000"/>
                      </a:schemeClr>
                    </a:solidFill>
                  </a:tcPr>
                </a:tc>
                <a:tc>
                  <a:txBody>
                    <a:bodyPr/>
                    <a:lstStyle/>
                    <a:p>
                      <a:pPr algn="ctr" fontAlgn="ctr"/>
                      <a:r>
                        <a:rPr lang="ru-KZ" sz="800" b="0" i="0" u="none" strike="noStrike" cap="none">
                          <a:solidFill>
                            <a:srgbClr val="007F76"/>
                          </a:solidFill>
                          <a:effectLst/>
                          <a:latin typeface="Arial Narrow" panose="020B0606020202030204" pitchFamily="34" charset="0"/>
                          <a:ea typeface="+mn-ea"/>
                          <a:cs typeface="+mn-cs"/>
                          <a:sym typeface="Arial"/>
                        </a:rPr>
                        <a:t>3 720</a:t>
                      </a:r>
                    </a:p>
                  </a:txBody>
                  <a:tcPr marL="9525" marR="9525" marT="0" marB="0" anchor="ctr">
                    <a:lnT w="12700" cap="flat" cmpd="sng" algn="ctr">
                      <a:solidFill>
                        <a:schemeClr val="tx1"/>
                      </a:solidFill>
                      <a:prstDash val="solid"/>
                      <a:round/>
                      <a:headEnd type="none" w="med" len="med"/>
                      <a:tailEnd type="none" w="med" len="med"/>
                    </a:lnT>
                    <a:solidFill>
                      <a:schemeClr val="accent6">
                        <a:lumMod val="50000"/>
                        <a:alpha val="1000"/>
                      </a:schemeClr>
                    </a:solidFill>
                  </a:tcPr>
                </a:tc>
                <a:tc>
                  <a:txBody>
                    <a:bodyPr/>
                    <a:lstStyle/>
                    <a:p>
                      <a:pPr algn="ctr" fontAlgn="ctr"/>
                      <a:r>
                        <a:rPr lang="ru-KZ" sz="800" b="0" i="0" u="none" strike="noStrike" cap="none">
                          <a:solidFill>
                            <a:srgbClr val="007F76"/>
                          </a:solidFill>
                          <a:effectLst/>
                          <a:latin typeface="Arial Narrow" panose="020B0606020202030204" pitchFamily="34" charset="0"/>
                          <a:ea typeface="+mn-ea"/>
                          <a:cs typeface="+mn-cs"/>
                          <a:sym typeface="Arial"/>
                        </a:rPr>
                        <a:t>5 024</a:t>
                      </a:r>
                    </a:p>
                  </a:txBody>
                  <a:tcPr marL="9525" marR="9525" marT="0" marB="0" anchor="ctr">
                    <a:lnT w="12700" cap="flat" cmpd="sng" algn="ctr">
                      <a:solidFill>
                        <a:schemeClr val="tx1"/>
                      </a:solidFill>
                      <a:prstDash val="solid"/>
                      <a:round/>
                      <a:headEnd type="none" w="med" len="med"/>
                      <a:tailEnd type="none" w="med" len="med"/>
                    </a:lnT>
                    <a:solidFill>
                      <a:schemeClr val="accent6">
                        <a:lumMod val="50000"/>
                        <a:alpha val="1000"/>
                      </a:schemeClr>
                    </a:solidFill>
                  </a:tcPr>
                </a:tc>
                <a:tc>
                  <a:txBody>
                    <a:bodyPr/>
                    <a:lstStyle/>
                    <a:p>
                      <a:pPr algn="ctr" fontAlgn="ctr"/>
                      <a:r>
                        <a:rPr lang="ru-KZ" sz="800" b="0" i="0" u="none" strike="noStrike" cap="none">
                          <a:solidFill>
                            <a:srgbClr val="007F76"/>
                          </a:solidFill>
                          <a:effectLst/>
                          <a:latin typeface="Arial Narrow" panose="020B0606020202030204" pitchFamily="34" charset="0"/>
                          <a:ea typeface="+mn-ea"/>
                          <a:cs typeface="+mn-cs"/>
                          <a:sym typeface="Arial"/>
                        </a:rPr>
                        <a:t>1,5%</a:t>
                      </a:r>
                    </a:p>
                  </a:txBody>
                  <a:tcPr marL="9525" marR="9525" marT="0" marB="0" anchor="ctr">
                    <a:lnT w="12700" cap="flat" cmpd="sng" algn="ctr">
                      <a:solidFill>
                        <a:schemeClr val="tx1"/>
                      </a:solidFill>
                      <a:prstDash val="solid"/>
                      <a:round/>
                      <a:headEnd type="none" w="med" len="med"/>
                      <a:tailEnd type="none" w="med" len="med"/>
                    </a:lnT>
                    <a:solidFill>
                      <a:schemeClr val="accent6">
                        <a:lumMod val="50000"/>
                        <a:alpha val="1000"/>
                      </a:schemeClr>
                    </a:solidFill>
                  </a:tcPr>
                </a:tc>
                <a:extLst>
                  <a:ext uri="{0D108BD9-81ED-4DB2-BD59-A6C34878D82A}">
                    <a16:rowId xmlns:a16="http://schemas.microsoft.com/office/drawing/2014/main" val="1781471339"/>
                  </a:ext>
                </a:extLst>
              </a:tr>
              <a:tr h="158400">
                <a:tc>
                  <a:txBody>
                    <a:bodyPr/>
                    <a:lstStyle/>
                    <a:p>
                      <a:pPr algn="ctr" fontAlgn="b"/>
                      <a:r>
                        <a:rPr lang="ru-RU" sz="800" u="none" strike="noStrike" dirty="0">
                          <a:solidFill>
                            <a:srgbClr val="007F76"/>
                          </a:solidFill>
                          <a:effectLst/>
                          <a:latin typeface="Arial Narrow" panose="020B0606020202030204" pitchFamily="34" charset="0"/>
                        </a:rPr>
                        <a:t>12</a:t>
                      </a:r>
                      <a:endParaRPr lang="en-US" sz="800" b="0" i="0" u="none" strike="noStrike" dirty="0">
                        <a:solidFill>
                          <a:srgbClr val="007F76"/>
                        </a:solidFill>
                        <a:effectLst/>
                        <a:latin typeface="Arial Narrow" panose="020B0606020202030204" pitchFamily="34" charset="0"/>
                      </a:endParaRPr>
                    </a:p>
                  </a:txBody>
                  <a:tcPr marL="9525" marR="9525" marT="0" marB="0" anchor="ctr">
                    <a:solidFill>
                      <a:srgbClr val="007F76">
                        <a:alpha val="20000"/>
                      </a:srgbClr>
                    </a:solidFill>
                  </a:tcPr>
                </a:tc>
                <a:tc>
                  <a:txBody>
                    <a:bodyPr/>
                    <a:lstStyle/>
                    <a:p>
                      <a:pPr algn="ctr" fontAlgn="b"/>
                      <a:r>
                        <a:rPr lang="ru-KZ" sz="800" b="0" i="0" u="none" strike="noStrike" cap="none" dirty="0">
                          <a:solidFill>
                            <a:srgbClr val="007F76"/>
                          </a:solidFill>
                          <a:effectLst/>
                          <a:latin typeface="Arial Narrow" panose="020B0606020202030204" pitchFamily="34" charset="0"/>
                          <a:ea typeface="+mn-ea"/>
                          <a:cs typeface="+mn-cs"/>
                          <a:sym typeface="Arial"/>
                        </a:rPr>
                        <a:t>9312-2</a:t>
                      </a:r>
                    </a:p>
                  </a:txBody>
                  <a:tcPr marL="9525" marR="9525" marT="0" marB="0" anchor="ctr">
                    <a:solidFill>
                      <a:srgbClr val="007F76">
                        <a:alpha val="20000"/>
                      </a:srgbClr>
                    </a:solidFill>
                  </a:tcPr>
                </a:tc>
                <a:tc>
                  <a:txBody>
                    <a:bodyPr/>
                    <a:lstStyle/>
                    <a:p>
                      <a:pPr marL="72000" algn="l" fontAlgn="ctr"/>
                      <a:r>
                        <a:rPr lang="ru-RU" sz="800" b="0" i="0" u="none" strike="noStrike" cap="none" dirty="0" err="1">
                          <a:solidFill>
                            <a:srgbClr val="007F76"/>
                          </a:solidFill>
                          <a:effectLst/>
                          <a:latin typeface="Arial Narrow" panose="020B0606020202030204" pitchFamily="34" charset="0"/>
                          <a:ea typeface="+mn-ea"/>
                          <a:cs typeface="+mn-cs"/>
                          <a:sym typeface="Arial"/>
                        </a:rPr>
                        <a:t>Ғимараттарды</a:t>
                      </a:r>
                      <a:r>
                        <a:rPr lang="ru-RU" sz="800" b="0" i="0" u="none" strike="noStrike" cap="none" dirty="0">
                          <a:solidFill>
                            <a:srgbClr val="007F76"/>
                          </a:solidFill>
                          <a:effectLst/>
                          <a:latin typeface="Arial Narrow" panose="020B0606020202030204" pitchFamily="34" charset="0"/>
                          <a:ea typeface="+mn-ea"/>
                          <a:cs typeface="+mn-cs"/>
                          <a:sym typeface="Arial"/>
                        </a:rPr>
                        <a:t> салу </a:t>
                      </a:r>
                      <a:r>
                        <a:rPr lang="ru-RU" sz="800" b="0" i="0" u="none" strike="noStrike" cap="none" dirty="0" err="1">
                          <a:solidFill>
                            <a:srgbClr val="007F76"/>
                          </a:solidFill>
                          <a:effectLst/>
                          <a:latin typeface="Arial Narrow" panose="020B0606020202030204" pitchFamily="34" charset="0"/>
                          <a:ea typeface="+mn-ea"/>
                          <a:cs typeface="+mn-cs"/>
                          <a:sym typeface="Arial"/>
                        </a:rPr>
                        <a:t>және</a:t>
                      </a:r>
                      <a:r>
                        <a:rPr lang="ru-RU" sz="800" b="0" i="0" u="none" strike="noStrike" cap="none" dirty="0">
                          <a:solidFill>
                            <a:srgbClr val="007F76"/>
                          </a:solidFill>
                          <a:effectLst/>
                          <a:latin typeface="Arial Narrow" panose="020B0606020202030204" pitchFamily="34" charset="0"/>
                          <a:ea typeface="+mn-ea"/>
                          <a:cs typeface="+mn-cs"/>
                          <a:sym typeface="Arial"/>
                        </a:rPr>
                        <a:t> </a:t>
                      </a:r>
                      <a:r>
                        <a:rPr lang="ru-RU" sz="800" b="0" i="0" u="none" strike="noStrike" cap="none" dirty="0" err="1">
                          <a:solidFill>
                            <a:srgbClr val="007F76"/>
                          </a:solidFill>
                          <a:effectLst/>
                          <a:latin typeface="Arial Narrow" panose="020B0606020202030204" pitchFamily="34" charset="0"/>
                          <a:ea typeface="+mn-ea"/>
                          <a:cs typeface="+mn-cs"/>
                          <a:sym typeface="Arial"/>
                        </a:rPr>
                        <a:t>жөндеу</a:t>
                      </a:r>
                      <a:r>
                        <a:rPr lang="ru-RU" sz="800" b="0" i="0" u="none" strike="noStrike" cap="none" dirty="0">
                          <a:solidFill>
                            <a:srgbClr val="007F76"/>
                          </a:solidFill>
                          <a:effectLst/>
                          <a:latin typeface="Arial Narrow" panose="020B0606020202030204" pitchFamily="34" charset="0"/>
                          <a:ea typeface="+mn-ea"/>
                          <a:cs typeface="+mn-cs"/>
                          <a:sym typeface="Arial"/>
                        </a:rPr>
                        <a:t> </a:t>
                      </a:r>
                      <a:r>
                        <a:rPr lang="ru-RU" sz="800" b="0" i="0" u="none" strike="noStrike" cap="none" dirty="0" err="1">
                          <a:solidFill>
                            <a:srgbClr val="007F76"/>
                          </a:solidFill>
                          <a:effectLst/>
                          <a:latin typeface="Arial Narrow" panose="020B0606020202030204" pitchFamily="34" charset="0"/>
                          <a:ea typeface="+mn-ea"/>
                          <a:cs typeface="+mn-cs"/>
                          <a:sym typeface="Arial"/>
                        </a:rPr>
                        <a:t>жөніндегі</a:t>
                      </a:r>
                      <a:r>
                        <a:rPr lang="ru-RU" sz="800" b="0" i="0" u="none" strike="noStrike" cap="none" dirty="0">
                          <a:solidFill>
                            <a:srgbClr val="007F76"/>
                          </a:solidFill>
                          <a:effectLst/>
                          <a:latin typeface="Arial Narrow" panose="020B0606020202030204" pitchFamily="34" charset="0"/>
                          <a:ea typeface="+mn-ea"/>
                          <a:cs typeface="+mn-cs"/>
                          <a:sym typeface="Arial"/>
                        </a:rPr>
                        <a:t> </a:t>
                      </a:r>
                      <a:r>
                        <a:rPr lang="ru-RU" sz="800" b="0" i="0" u="none" strike="noStrike" cap="none" dirty="0" err="1">
                          <a:solidFill>
                            <a:srgbClr val="007F76"/>
                          </a:solidFill>
                          <a:effectLst/>
                          <a:latin typeface="Arial Narrow" panose="020B0606020202030204" pitchFamily="34" charset="0"/>
                          <a:ea typeface="+mn-ea"/>
                          <a:cs typeface="+mn-cs"/>
                          <a:sym typeface="Arial"/>
                        </a:rPr>
                        <a:t>біліктілігі</a:t>
                      </a:r>
                      <a:r>
                        <a:rPr lang="ru-RU" sz="800" b="0" i="0" u="none" strike="noStrike" cap="none" dirty="0">
                          <a:solidFill>
                            <a:srgbClr val="007F76"/>
                          </a:solidFill>
                          <a:effectLst/>
                          <a:latin typeface="Arial Narrow" panose="020B0606020202030204" pitchFamily="34" charset="0"/>
                          <a:ea typeface="+mn-ea"/>
                          <a:cs typeface="+mn-cs"/>
                          <a:sym typeface="Arial"/>
                        </a:rPr>
                        <a:t> </a:t>
                      </a:r>
                      <a:r>
                        <a:rPr lang="ru-RU" sz="800" b="0" i="0" u="none" strike="noStrike" cap="none" dirty="0" err="1">
                          <a:solidFill>
                            <a:srgbClr val="007F76"/>
                          </a:solidFill>
                          <a:effectLst/>
                          <a:latin typeface="Arial Narrow" panose="020B0606020202030204" pitchFamily="34" charset="0"/>
                          <a:ea typeface="+mn-ea"/>
                          <a:cs typeface="+mn-cs"/>
                          <a:sym typeface="Arial"/>
                        </a:rPr>
                        <a:t>жоқ</a:t>
                      </a:r>
                      <a:r>
                        <a:rPr lang="ru-RU" sz="800" b="0" i="0" u="none" strike="noStrike" cap="none" dirty="0">
                          <a:solidFill>
                            <a:srgbClr val="007F76"/>
                          </a:solidFill>
                          <a:effectLst/>
                          <a:latin typeface="Arial Narrow" panose="020B0606020202030204" pitchFamily="34" charset="0"/>
                          <a:ea typeface="+mn-ea"/>
                          <a:cs typeface="+mn-cs"/>
                          <a:sym typeface="Arial"/>
                        </a:rPr>
                        <a:t> </a:t>
                      </a:r>
                      <a:r>
                        <a:rPr lang="ru-RU" sz="800" b="0" i="0" u="none" strike="noStrike" cap="none" dirty="0" err="1">
                          <a:solidFill>
                            <a:srgbClr val="007F76"/>
                          </a:solidFill>
                          <a:effectLst/>
                          <a:latin typeface="Arial Narrow" panose="020B0606020202030204" pitchFamily="34" charset="0"/>
                          <a:ea typeface="+mn-ea"/>
                          <a:cs typeface="+mn-cs"/>
                          <a:sym typeface="Arial"/>
                        </a:rPr>
                        <a:t>жұмысшылар</a:t>
                      </a:r>
                      <a:endParaRPr lang="ru-RU" sz="800" b="0" i="0" u="none" strike="noStrike" cap="none" dirty="0">
                        <a:solidFill>
                          <a:srgbClr val="007F76"/>
                        </a:solidFill>
                        <a:effectLst/>
                        <a:latin typeface="Arial Narrow" panose="020B0606020202030204" pitchFamily="34" charset="0"/>
                        <a:ea typeface="+mn-ea"/>
                        <a:cs typeface="+mn-cs"/>
                        <a:sym typeface="Arial"/>
                      </a:endParaRPr>
                    </a:p>
                  </a:txBody>
                  <a:tcPr marL="9525" marR="9525" marT="0" marB="0" anchor="ctr">
                    <a:lnR w="12700" cap="flat" cmpd="sng" algn="ctr">
                      <a:solidFill>
                        <a:schemeClr val="tx1"/>
                      </a:solidFill>
                      <a:prstDash val="solid"/>
                      <a:round/>
                      <a:headEnd type="none" w="med" len="med"/>
                      <a:tailEnd type="none" w="med" len="med"/>
                    </a:lnR>
                    <a:solidFill>
                      <a:srgbClr val="007F76">
                        <a:alpha val="20000"/>
                      </a:srgbClr>
                    </a:solidFill>
                  </a:tcPr>
                </a:tc>
                <a:tc>
                  <a:txBody>
                    <a:bodyPr/>
                    <a:lstStyle/>
                    <a:p>
                      <a:pPr algn="ctr" fontAlgn="b"/>
                      <a:r>
                        <a:rPr lang="ru-KZ" sz="800" b="0" i="0" u="none" strike="noStrike" cap="none">
                          <a:solidFill>
                            <a:schemeClr val="tx1"/>
                          </a:solidFill>
                          <a:effectLst/>
                          <a:latin typeface="Arial Narrow" panose="020B0606020202030204" pitchFamily="34" charset="0"/>
                          <a:ea typeface="+mn-ea"/>
                          <a:cs typeface="+mn-cs"/>
                          <a:sym typeface="Arial"/>
                        </a:rPr>
                        <a:t>12 373</a:t>
                      </a:r>
                    </a:p>
                  </a:txBody>
                  <a:tcPr marL="9525" marR="9525" marT="0" marB="0" anchor="ctr">
                    <a:lnL w="12700" cap="flat" cmpd="sng" algn="ctr">
                      <a:solidFill>
                        <a:schemeClr val="tx1"/>
                      </a:solidFill>
                      <a:prstDash val="solid"/>
                      <a:round/>
                      <a:headEnd type="none" w="med" len="med"/>
                      <a:tailEnd type="none" w="med" len="med"/>
                    </a:lnL>
                    <a:solidFill>
                      <a:schemeClr val="bg1">
                        <a:lumMod val="50000"/>
                        <a:alpha val="20000"/>
                      </a:schemeClr>
                    </a:solidFill>
                  </a:tcPr>
                </a:tc>
                <a:tc>
                  <a:txBody>
                    <a:bodyPr/>
                    <a:lstStyle/>
                    <a:p>
                      <a:pPr algn="ctr" fontAlgn="b"/>
                      <a:r>
                        <a:rPr lang="ru-KZ" sz="800" b="0" i="0" u="none" strike="noStrike" cap="none">
                          <a:solidFill>
                            <a:schemeClr val="tx1"/>
                          </a:solidFill>
                          <a:effectLst/>
                          <a:latin typeface="Arial Narrow" panose="020B0606020202030204" pitchFamily="34" charset="0"/>
                          <a:ea typeface="+mn-ea"/>
                          <a:cs typeface="+mn-cs"/>
                          <a:sym typeface="Arial"/>
                        </a:rPr>
                        <a:t>1 208</a:t>
                      </a:r>
                    </a:p>
                  </a:txBody>
                  <a:tcPr marL="9525" marR="9525" marT="0" marB="0" anchor="ctr">
                    <a:solidFill>
                      <a:schemeClr val="bg1">
                        <a:lumMod val="50000"/>
                        <a:alpha val="20000"/>
                      </a:schemeClr>
                    </a:solidFill>
                  </a:tcPr>
                </a:tc>
                <a:tc>
                  <a:txBody>
                    <a:bodyPr/>
                    <a:lstStyle/>
                    <a:p>
                      <a:pPr algn="ctr" fontAlgn="b"/>
                      <a:r>
                        <a:rPr lang="ru-KZ" sz="800" b="0" i="0" u="none" strike="noStrike" cap="none">
                          <a:solidFill>
                            <a:schemeClr val="tx1"/>
                          </a:solidFill>
                          <a:effectLst/>
                          <a:latin typeface="Arial Narrow" panose="020B0606020202030204" pitchFamily="34" charset="0"/>
                          <a:ea typeface="+mn-ea"/>
                          <a:cs typeface="+mn-cs"/>
                          <a:sym typeface="Arial"/>
                        </a:rPr>
                        <a:t>2 760</a:t>
                      </a:r>
                    </a:p>
                  </a:txBody>
                  <a:tcPr marL="9525" marR="9525" marT="0" marB="0" anchor="ctr">
                    <a:solidFill>
                      <a:schemeClr val="bg1">
                        <a:lumMod val="50000"/>
                        <a:alpha val="20000"/>
                      </a:schemeClr>
                    </a:solidFill>
                  </a:tcPr>
                </a:tc>
                <a:tc>
                  <a:txBody>
                    <a:bodyPr/>
                    <a:lstStyle/>
                    <a:p>
                      <a:pPr algn="ctr" fontAlgn="b"/>
                      <a:r>
                        <a:rPr lang="ru-KZ" sz="800" b="0" i="0" u="none" strike="noStrike" cap="none">
                          <a:solidFill>
                            <a:schemeClr val="tx1"/>
                          </a:solidFill>
                          <a:effectLst/>
                          <a:latin typeface="Arial Narrow" panose="020B0606020202030204" pitchFamily="34" charset="0"/>
                          <a:ea typeface="+mn-ea"/>
                          <a:cs typeface="+mn-cs"/>
                          <a:sym typeface="Arial"/>
                        </a:rPr>
                        <a:t>5 324</a:t>
                      </a:r>
                    </a:p>
                  </a:txBody>
                  <a:tcPr marL="9525" marR="9525" marT="0" marB="0" anchor="ctr">
                    <a:solidFill>
                      <a:schemeClr val="bg1">
                        <a:lumMod val="50000"/>
                        <a:alpha val="20000"/>
                      </a:schemeClr>
                    </a:solidFill>
                  </a:tcPr>
                </a:tc>
                <a:tc>
                  <a:txBody>
                    <a:bodyPr/>
                    <a:lstStyle/>
                    <a:p>
                      <a:pPr algn="ctr" fontAlgn="b"/>
                      <a:r>
                        <a:rPr lang="ru-KZ" sz="800" b="0" i="0" u="none" strike="noStrike" cap="none">
                          <a:solidFill>
                            <a:schemeClr val="tx1"/>
                          </a:solidFill>
                          <a:effectLst/>
                          <a:latin typeface="Arial Narrow" panose="020B0606020202030204" pitchFamily="34" charset="0"/>
                          <a:ea typeface="+mn-ea"/>
                          <a:cs typeface="+mn-cs"/>
                          <a:sym typeface="Arial"/>
                        </a:rPr>
                        <a:t>3 081</a:t>
                      </a:r>
                    </a:p>
                  </a:txBody>
                  <a:tcPr marL="9525" marR="9525" marT="0" marB="0" anchor="ctr">
                    <a:lnR w="12700" cap="flat" cmpd="sng" algn="ctr">
                      <a:solidFill>
                        <a:schemeClr val="tx1"/>
                      </a:solidFill>
                      <a:prstDash val="solid"/>
                      <a:round/>
                      <a:headEnd type="none" w="med" len="med"/>
                      <a:tailEnd type="none" w="med" len="med"/>
                    </a:lnR>
                    <a:solidFill>
                      <a:schemeClr val="bg1">
                        <a:lumMod val="50000"/>
                        <a:alpha val="20000"/>
                      </a:schemeClr>
                    </a:solidFill>
                  </a:tcPr>
                </a:tc>
                <a:tc>
                  <a:txBody>
                    <a:bodyPr/>
                    <a:lstStyle/>
                    <a:p>
                      <a:pPr algn="ctr" fontAlgn="ctr"/>
                      <a:r>
                        <a:rPr lang="ru-KZ" sz="800" b="0" i="0" u="none" strike="noStrike" cap="none" dirty="0">
                          <a:solidFill>
                            <a:srgbClr val="007F76"/>
                          </a:solidFill>
                          <a:effectLst/>
                          <a:latin typeface="Arial Narrow" panose="020B0606020202030204" pitchFamily="34" charset="0"/>
                          <a:ea typeface="+mn-ea"/>
                          <a:cs typeface="+mn-cs"/>
                          <a:sym typeface="Arial"/>
                        </a:rPr>
                        <a:t>14 833</a:t>
                      </a:r>
                    </a:p>
                  </a:txBody>
                  <a:tcPr marL="9525" marR="9525" marT="0" marB="0" anchor="ctr">
                    <a:lnL w="12700" cap="flat" cmpd="sng" algn="ctr">
                      <a:solidFill>
                        <a:schemeClr val="tx1"/>
                      </a:solidFill>
                      <a:prstDash val="solid"/>
                      <a:round/>
                      <a:headEnd type="none" w="med" len="med"/>
                      <a:tailEnd type="none" w="med" len="med"/>
                    </a:lnL>
                    <a:solidFill>
                      <a:srgbClr val="007F76">
                        <a:alpha val="20000"/>
                      </a:srgbClr>
                    </a:solidFill>
                  </a:tcPr>
                </a:tc>
                <a:tc>
                  <a:txBody>
                    <a:bodyPr/>
                    <a:lstStyle/>
                    <a:p>
                      <a:pPr algn="ctr" fontAlgn="ctr"/>
                      <a:r>
                        <a:rPr lang="ru-KZ" sz="800" b="0" i="0" u="none" strike="noStrike" cap="none" dirty="0">
                          <a:solidFill>
                            <a:schemeClr val="tx1"/>
                          </a:solidFill>
                          <a:effectLst/>
                          <a:latin typeface="Arial Narrow" panose="020B0606020202030204" pitchFamily="34" charset="0"/>
                          <a:ea typeface="+mn-ea"/>
                          <a:cs typeface="+mn-cs"/>
                          <a:sym typeface="Arial"/>
                        </a:rPr>
                        <a:t>660</a:t>
                      </a:r>
                    </a:p>
                  </a:txBody>
                  <a:tcPr marL="9525" marR="9525" marT="0" marB="0" anchor="ctr">
                    <a:solidFill>
                      <a:schemeClr val="bg1">
                        <a:lumMod val="50000"/>
                        <a:alpha val="20000"/>
                      </a:schemeClr>
                    </a:solidFill>
                  </a:tcPr>
                </a:tc>
                <a:tc>
                  <a:txBody>
                    <a:bodyPr/>
                    <a:lstStyle/>
                    <a:p>
                      <a:pPr algn="ctr" fontAlgn="ctr"/>
                      <a:r>
                        <a:rPr lang="ru-KZ" sz="800" b="0" i="0" u="none" strike="noStrike" cap="none" dirty="0">
                          <a:solidFill>
                            <a:srgbClr val="007F76"/>
                          </a:solidFill>
                          <a:effectLst/>
                          <a:latin typeface="Arial Narrow" panose="020B0606020202030204" pitchFamily="34" charset="0"/>
                          <a:ea typeface="+mn-ea"/>
                          <a:cs typeface="+mn-cs"/>
                          <a:sym typeface="Arial"/>
                        </a:rPr>
                        <a:t>3 429</a:t>
                      </a:r>
                    </a:p>
                  </a:txBody>
                  <a:tcPr marL="9525" marR="9525" marT="0" marB="0" anchor="ctr">
                    <a:solidFill>
                      <a:srgbClr val="007F76">
                        <a:alpha val="20000"/>
                      </a:srgbClr>
                    </a:solidFill>
                  </a:tcPr>
                </a:tc>
                <a:tc>
                  <a:txBody>
                    <a:bodyPr/>
                    <a:lstStyle/>
                    <a:p>
                      <a:pPr algn="ctr" fontAlgn="ctr"/>
                      <a:r>
                        <a:rPr lang="ru-KZ" sz="800" b="0" i="0" u="none" strike="noStrike" cap="none" dirty="0">
                          <a:solidFill>
                            <a:srgbClr val="007F76"/>
                          </a:solidFill>
                          <a:effectLst/>
                          <a:latin typeface="Arial Narrow" panose="020B0606020202030204" pitchFamily="34" charset="0"/>
                          <a:ea typeface="+mn-ea"/>
                          <a:cs typeface="+mn-cs"/>
                          <a:sym typeface="Arial"/>
                        </a:rPr>
                        <a:t>4 758</a:t>
                      </a:r>
                    </a:p>
                  </a:txBody>
                  <a:tcPr marL="9525" marR="9525" marT="0" marB="0" anchor="ctr">
                    <a:solidFill>
                      <a:srgbClr val="007F76">
                        <a:alpha val="20000"/>
                      </a:srgbClr>
                    </a:solidFill>
                  </a:tcPr>
                </a:tc>
                <a:tc>
                  <a:txBody>
                    <a:bodyPr/>
                    <a:lstStyle/>
                    <a:p>
                      <a:pPr algn="ctr" fontAlgn="ctr"/>
                      <a:r>
                        <a:rPr lang="ru-KZ" sz="800" b="0" i="0" u="none" strike="noStrike" cap="none" dirty="0">
                          <a:solidFill>
                            <a:srgbClr val="007F76"/>
                          </a:solidFill>
                          <a:effectLst/>
                          <a:latin typeface="Arial Narrow" panose="020B0606020202030204" pitchFamily="34" charset="0"/>
                          <a:ea typeface="+mn-ea"/>
                          <a:cs typeface="+mn-cs"/>
                          <a:sym typeface="Arial"/>
                        </a:rPr>
                        <a:t>5 986</a:t>
                      </a:r>
                    </a:p>
                  </a:txBody>
                  <a:tcPr marL="9525" marR="9525" marT="0" marB="0" anchor="ctr">
                    <a:solidFill>
                      <a:srgbClr val="007F76">
                        <a:alpha val="20000"/>
                      </a:srgbClr>
                    </a:solidFill>
                  </a:tcPr>
                </a:tc>
                <a:tc>
                  <a:txBody>
                    <a:bodyPr/>
                    <a:lstStyle/>
                    <a:p>
                      <a:pPr algn="ctr" fontAlgn="ctr"/>
                      <a:r>
                        <a:rPr lang="ru-KZ" sz="800" b="0" i="0" u="none" strike="noStrike" cap="none" dirty="0">
                          <a:solidFill>
                            <a:srgbClr val="007F76"/>
                          </a:solidFill>
                          <a:effectLst/>
                          <a:latin typeface="Arial Narrow" panose="020B0606020202030204" pitchFamily="34" charset="0"/>
                          <a:ea typeface="+mn-ea"/>
                          <a:cs typeface="+mn-cs"/>
                          <a:sym typeface="Arial"/>
                        </a:rPr>
                        <a:t>1,3%</a:t>
                      </a:r>
                    </a:p>
                  </a:txBody>
                  <a:tcPr marL="9525" marR="9525" marT="0" marB="0" anchor="ctr">
                    <a:solidFill>
                      <a:srgbClr val="007F76">
                        <a:alpha val="20000"/>
                      </a:srgbClr>
                    </a:solidFill>
                  </a:tcPr>
                </a:tc>
                <a:extLst>
                  <a:ext uri="{0D108BD9-81ED-4DB2-BD59-A6C34878D82A}">
                    <a16:rowId xmlns:a16="http://schemas.microsoft.com/office/drawing/2014/main" val="4251926215"/>
                  </a:ext>
                </a:extLst>
              </a:tr>
              <a:tr h="158400">
                <a:tc>
                  <a:txBody>
                    <a:bodyPr/>
                    <a:lstStyle/>
                    <a:p>
                      <a:pPr algn="ctr" fontAlgn="b"/>
                      <a:r>
                        <a:rPr lang="ru-RU" sz="800" u="none" strike="noStrike" dirty="0">
                          <a:solidFill>
                            <a:srgbClr val="007F76"/>
                          </a:solidFill>
                          <a:effectLst/>
                          <a:latin typeface="Arial Narrow" panose="020B0606020202030204" pitchFamily="34" charset="0"/>
                        </a:rPr>
                        <a:t>13</a:t>
                      </a:r>
                      <a:endParaRPr lang="en-US" sz="800" b="0" i="0" u="none" strike="noStrike" dirty="0">
                        <a:solidFill>
                          <a:srgbClr val="007F76"/>
                        </a:solidFill>
                        <a:effectLst/>
                        <a:latin typeface="Arial Narrow" panose="020B0606020202030204" pitchFamily="34" charset="0"/>
                      </a:endParaRPr>
                    </a:p>
                  </a:txBody>
                  <a:tcPr marL="9525" marR="9525" marT="0" marB="0" anchor="ctr">
                    <a:solidFill>
                      <a:schemeClr val="accent6">
                        <a:lumMod val="50000"/>
                        <a:alpha val="1000"/>
                      </a:schemeClr>
                    </a:solidFill>
                  </a:tcPr>
                </a:tc>
                <a:tc>
                  <a:txBody>
                    <a:bodyPr/>
                    <a:lstStyle/>
                    <a:p>
                      <a:pPr algn="ctr" fontAlgn="b"/>
                      <a:r>
                        <a:rPr lang="ru-KZ" sz="800" b="0" i="0" u="none" strike="noStrike" cap="none" dirty="0">
                          <a:solidFill>
                            <a:srgbClr val="007F76"/>
                          </a:solidFill>
                          <a:effectLst/>
                          <a:latin typeface="Arial Narrow" panose="020B0606020202030204" pitchFamily="34" charset="0"/>
                          <a:ea typeface="+mn-ea"/>
                          <a:cs typeface="+mn-cs"/>
                          <a:sym typeface="Arial"/>
                        </a:rPr>
                        <a:t>2411-1</a:t>
                      </a:r>
                    </a:p>
                  </a:txBody>
                  <a:tcPr marL="9525" marR="9525" marT="0" marB="0" anchor="ctr">
                    <a:solidFill>
                      <a:schemeClr val="accent6">
                        <a:lumMod val="50000"/>
                        <a:alpha val="1000"/>
                      </a:schemeClr>
                    </a:solidFill>
                  </a:tcPr>
                </a:tc>
                <a:tc>
                  <a:txBody>
                    <a:bodyPr/>
                    <a:lstStyle/>
                    <a:p>
                      <a:pPr marL="72000" algn="l" fontAlgn="ctr"/>
                      <a:r>
                        <a:rPr lang="ru-RU" sz="800" b="0" i="0" u="none" strike="noStrike" cap="none" dirty="0" err="1">
                          <a:solidFill>
                            <a:srgbClr val="007F76"/>
                          </a:solidFill>
                          <a:effectLst/>
                          <a:latin typeface="Arial Narrow" panose="020B0606020202030204" pitchFamily="34" charset="0"/>
                          <a:ea typeface="+mn-ea"/>
                          <a:cs typeface="+mn-cs"/>
                          <a:sym typeface="Arial"/>
                        </a:rPr>
                        <a:t>Бухгалтерлер</a:t>
                      </a:r>
                      <a:endParaRPr lang="ru-RU" sz="800" b="0" i="0" u="none" strike="noStrike" cap="none" dirty="0">
                        <a:solidFill>
                          <a:srgbClr val="007F76"/>
                        </a:solidFill>
                        <a:effectLst/>
                        <a:latin typeface="Arial Narrow" panose="020B0606020202030204" pitchFamily="34" charset="0"/>
                        <a:ea typeface="+mn-ea"/>
                        <a:cs typeface="+mn-cs"/>
                        <a:sym typeface="Arial"/>
                      </a:endParaRPr>
                    </a:p>
                  </a:txBody>
                  <a:tcPr marL="9525" marR="9525" marT="0" marB="0" anchor="ctr">
                    <a:lnR w="12700" cap="flat" cmpd="sng" algn="ctr">
                      <a:solidFill>
                        <a:schemeClr val="tx1"/>
                      </a:solidFill>
                      <a:prstDash val="solid"/>
                      <a:round/>
                      <a:headEnd type="none" w="med" len="med"/>
                      <a:tailEnd type="none" w="med" len="med"/>
                    </a:lnR>
                    <a:solidFill>
                      <a:schemeClr val="accent6">
                        <a:lumMod val="50000"/>
                        <a:alpha val="1000"/>
                      </a:schemeClr>
                    </a:solidFill>
                  </a:tcPr>
                </a:tc>
                <a:tc>
                  <a:txBody>
                    <a:bodyPr/>
                    <a:lstStyle/>
                    <a:p>
                      <a:pPr algn="ctr" fontAlgn="b"/>
                      <a:r>
                        <a:rPr lang="ru-KZ" sz="800" b="0" i="0" u="none" strike="noStrike" cap="none">
                          <a:solidFill>
                            <a:schemeClr val="tx1"/>
                          </a:solidFill>
                          <a:effectLst/>
                          <a:latin typeface="Arial Narrow" panose="020B0606020202030204" pitchFamily="34" charset="0"/>
                          <a:ea typeface="+mn-ea"/>
                          <a:cs typeface="+mn-cs"/>
                          <a:sym typeface="Arial"/>
                        </a:rPr>
                        <a:t>13 057</a:t>
                      </a:r>
                    </a:p>
                  </a:txBody>
                  <a:tcPr marL="9525" marR="9525" marT="0" marB="0" anchor="ctr">
                    <a:lnL w="12700" cap="flat" cmpd="sng" algn="ctr">
                      <a:solidFill>
                        <a:schemeClr val="tx1"/>
                      </a:solidFill>
                      <a:prstDash val="solid"/>
                      <a:round/>
                      <a:headEnd type="none" w="med" len="med"/>
                      <a:tailEnd type="none" w="med" len="med"/>
                    </a:lnL>
                    <a:solidFill>
                      <a:schemeClr val="accent6">
                        <a:lumMod val="50000"/>
                        <a:alpha val="1000"/>
                      </a:schemeClr>
                    </a:solidFill>
                  </a:tcPr>
                </a:tc>
                <a:tc>
                  <a:txBody>
                    <a:bodyPr/>
                    <a:lstStyle/>
                    <a:p>
                      <a:pPr algn="ctr" fontAlgn="b"/>
                      <a:r>
                        <a:rPr lang="ru-KZ" sz="800" b="0" i="0" u="none" strike="noStrike" cap="none">
                          <a:solidFill>
                            <a:schemeClr val="tx1"/>
                          </a:solidFill>
                          <a:effectLst/>
                          <a:latin typeface="Arial Narrow" panose="020B0606020202030204" pitchFamily="34" charset="0"/>
                          <a:ea typeface="+mn-ea"/>
                          <a:cs typeface="+mn-cs"/>
                          <a:sym typeface="Arial"/>
                        </a:rPr>
                        <a:t>3 365</a:t>
                      </a:r>
                    </a:p>
                  </a:txBody>
                  <a:tcPr marL="9525" marR="9525" marT="0" marB="0" anchor="ctr">
                    <a:solidFill>
                      <a:schemeClr val="accent6">
                        <a:lumMod val="50000"/>
                        <a:alpha val="1000"/>
                      </a:schemeClr>
                    </a:solidFill>
                  </a:tcPr>
                </a:tc>
                <a:tc>
                  <a:txBody>
                    <a:bodyPr/>
                    <a:lstStyle/>
                    <a:p>
                      <a:pPr algn="ctr" fontAlgn="b"/>
                      <a:r>
                        <a:rPr lang="ru-KZ" sz="800" b="0" i="0" u="none" strike="noStrike" cap="none" dirty="0">
                          <a:solidFill>
                            <a:schemeClr val="tx1"/>
                          </a:solidFill>
                          <a:effectLst/>
                          <a:latin typeface="Arial Narrow" panose="020B0606020202030204" pitchFamily="34" charset="0"/>
                          <a:ea typeface="+mn-ea"/>
                          <a:cs typeface="+mn-cs"/>
                          <a:sym typeface="Arial"/>
                        </a:rPr>
                        <a:t>3 441</a:t>
                      </a:r>
                    </a:p>
                  </a:txBody>
                  <a:tcPr marL="9525" marR="9525" marT="0" marB="0" anchor="ctr">
                    <a:solidFill>
                      <a:schemeClr val="accent6">
                        <a:lumMod val="50000"/>
                        <a:alpha val="1000"/>
                      </a:schemeClr>
                    </a:solidFill>
                  </a:tcPr>
                </a:tc>
                <a:tc>
                  <a:txBody>
                    <a:bodyPr/>
                    <a:lstStyle/>
                    <a:p>
                      <a:pPr algn="ctr" fontAlgn="b"/>
                      <a:r>
                        <a:rPr lang="ru-KZ" sz="800" b="0" i="0" u="none" strike="noStrike" cap="none">
                          <a:solidFill>
                            <a:schemeClr val="tx1"/>
                          </a:solidFill>
                          <a:effectLst/>
                          <a:latin typeface="Arial Narrow" panose="020B0606020202030204" pitchFamily="34" charset="0"/>
                          <a:ea typeface="+mn-ea"/>
                          <a:cs typeface="+mn-cs"/>
                          <a:sym typeface="Arial"/>
                        </a:rPr>
                        <a:t>3 123</a:t>
                      </a:r>
                    </a:p>
                  </a:txBody>
                  <a:tcPr marL="9525" marR="9525" marT="0" marB="0" anchor="ctr">
                    <a:solidFill>
                      <a:schemeClr val="accent6">
                        <a:lumMod val="50000"/>
                        <a:alpha val="1000"/>
                      </a:schemeClr>
                    </a:solidFill>
                  </a:tcPr>
                </a:tc>
                <a:tc>
                  <a:txBody>
                    <a:bodyPr/>
                    <a:lstStyle/>
                    <a:p>
                      <a:pPr algn="ctr" fontAlgn="b"/>
                      <a:r>
                        <a:rPr lang="ru-KZ" sz="800" b="0" i="0" u="none" strike="noStrike" cap="none">
                          <a:solidFill>
                            <a:schemeClr val="tx1"/>
                          </a:solidFill>
                          <a:effectLst/>
                          <a:latin typeface="Arial Narrow" panose="020B0606020202030204" pitchFamily="34" charset="0"/>
                          <a:ea typeface="+mn-ea"/>
                          <a:cs typeface="+mn-cs"/>
                          <a:sym typeface="Arial"/>
                        </a:rPr>
                        <a:t>3 128</a:t>
                      </a:r>
                    </a:p>
                  </a:txBody>
                  <a:tcPr marL="9525" marR="9525" marT="0" marB="0" anchor="ctr">
                    <a:lnR w="12700" cap="flat" cmpd="sng" algn="ctr">
                      <a:solidFill>
                        <a:schemeClr val="tx1"/>
                      </a:solidFill>
                      <a:prstDash val="solid"/>
                      <a:round/>
                      <a:headEnd type="none" w="med" len="med"/>
                      <a:tailEnd type="none" w="med" len="med"/>
                    </a:lnR>
                    <a:solidFill>
                      <a:schemeClr val="accent6">
                        <a:lumMod val="50000"/>
                        <a:alpha val="1000"/>
                      </a:schemeClr>
                    </a:solidFill>
                  </a:tcPr>
                </a:tc>
                <a:tc>
                  <a:txBody>
                    <a:bodyPr/>
                    <a:lstStyle/>
                    <a:p>
                      <a:pPr algn="ctr" fontAlgn="ctr"/>
                      <a:r>
                        <a:rPr lang="ru-KZ" sz="800" b="0" i="0" u="none" strike="noStrike" cap="none" dirty="0">
                          <a:solidFill>
                            <a:srgbClr val="007F76"/>
                          </a:solidFill>
                          <a:effectLst/>
                          <a:latin typeface="Arial Narrow" panose="020B0606020202030204" pitchFamily="34" charset="0"/>
                          <a:ea typeface="+mn-ea"/>
                          <a:cs typeface="+mn-cs"/>
                          <a:sym typeface="Arial"/>
                        </a:rPr>
                        <a:t>14 118</a:t>
                      </a:r>
                    </a:p>
                  </a:txBody>
                  <a:tcPr marL="9525" marR="9525" marT="0" marB="0" anchor="ctr">
                    <a:lnL w="12700" cap="flat" cmpd="sng" algn="ctr">
                      <a:solidFill>
                        <a:schemeClr val="tx1"/>
                      </a:solidFill>
                      <a:prstDash val="solid"/>
                      <a:round/>
                      <a:headEnd type="none" w="med" len="med"/>
                      <a:tailEnd type="none" w="med" len="med"/>
                    </a:lnL>
                    <a:solidFill>
                      <a:schemeClr val="accent6">
                        <a:lumMod val="50000"/>
                        <a:alpha val="1000"/>
                      </a:schemeClr>
                    </a:solidFill>
                  </a:tcPr>
                </a:tc>
                <a:tc>
                  <a:txBody>
                    <a:bodyPr/>
                    <a:lstStyle/>
                    <a:p>
                      <a:pPr algn="ctr" fontAlgn="ctr"/>
                      <a:r>
                        <a:rPr lang="ru-KZ" sz="800" b="0" i="0" u="none" strike="noStrike" cap="none" dirty="0">
                          <a:solidFill>
                            <a:schemeClr val="tx1"/>
                          </a:solidFill>
                          <a:effectLst/>
                          <a:latin typeface="Arial Narrow" panose="020B0606020202030204" pitchFamily="34" charset="0"/>
                          <a:ea typeface="+mn-ea"/>
                          <a:cs typeface="+mn-cs"/>
                          <a:sym typeface="Arial"/>
                        </a:rPr>
                        <a:t>3 555</a:t>
                      </a:r>
                    </a:p>
                  </a:txBody>
                  <a:tcPr marL="9525" marR="9525" marT="0" marB="0" anchor="ctr">
                    <a:solidFill>
                      <a:schemeClr val="accent6">
                        <a:lumMod val="50000"/>
                        <a:alpha val="1000"/>
                      </a:schemeClr>
                    </a:solidFill>
                  </a:tcPr>
                </a:tc>
                <a:tc>
                  <a:txBody>
                    <a:bodyPr/>
                    <a:lstStyle/>
                    <a:p>
                      <a:pPr algn="ctr" fontAlgn="ctr"/>
                      <a:r>
                        <a:rPr lang="ru-KZ" sz="800" b="0" i="0" u="none" strike="noStrike" cap="none" dirty="0">
                          <a:solidFill>
                            <a:srgbClr val="007F76"/>
                          </a:solidFill>
                          <a:effectLst/>
                          <a:latin typeface="Arial Narrow" panose="020B0606020202030204" pitchFamily="34" charset="0"/>
                          <a:ea typeface="+mn-ea"/>
                          <a:cs typeface="+mn-cs"/>
                          <a:sym typeface="Arial"/>
                        </a:rPr>
                        <a:t>3 425</a:t>
                      </a:r>
                    </a:p>
                  </a:txBody>
                  <a:tcPr marL="9525" marR="9525" marT="0" marB="0" anchor="ctr">
                    <a:solidFill>
                      <a:schemeClr val="accent6">
                        <a:lumMod val="50000"/>
                        <a:alpha val="1000"/>
                      </a:schemeClr>
                    </a:solidFill>
                  </a:tcPr>
                </a:tc>
                <a:tc>
                  <a:txBody>
                    <a:bodyPr/>
                    <a:lstStyle/>
                    <a:p>
                      <a:pPr algn="ctr" fontAlgn="ctr"/>
                      <a:r>
                        <a:rPr lang="ru-KZ" sz="800" b="0" i="0" u="none" strike="noStrike" cap="none">
                          <a:solidFill>
                            <a:srgbClr val="007F76"/>
                          </a:solidFill>
                          <a:effectLst/>
                          <a:latin typeface="Arial Narrow" panose="020B0606020202030204" pitchFamily="34" charset="0"/>
                          <a:ea typeface="+mn-ea"/>
                          <a:cs typeface="+mn-cs"/>
                          <a:sym typeface="Arial"/>
                        </a:rPr>
                        <a:t>3 737</a:t>
                      </a:r>
                    </a:p>
                  </a:txBody>
                  <a:tcPr marL="9525" marR="9525" marT="0" marB="0" anchor="ctr">
                    <a:solidFill>
                      <a:schemeClr val="accent6">
                        <a:lumMod val="50000"/>
                        <a:alpha val="1000"/>
                      </a:schemeClr>
                    </a:solidFill>
                  </a:tcPr>
                </a:tc>
                <a:tc>
                  <a:txBody>
                    <a:bodyPr/>
                    <a:lstStyle/>
                    <a:p>
                      <a:pPr algn="ctr" fontAlgn="ctr"/>
                      <a:r>
                        <a:rPr lang="ru-KZ" sz="800" b="0" i="0" u="none" strike="noStrike" cap="none">
                          <a:solidFill>
                            <a:srgbClr val="007F76"/>
                          </a:solidFill>
                          <a:effectLst/>
                          <a:latin typeface="Arial Narrow" panose="020B0606020202030204" pitchFamily="34" charset="0"/>
                          <a:ea typeface="+mn-ea"/>
                          <a:cs typeface="+mn-cs"/>
                          <a:sym typeface="Arial"/>
                        </a:rPr>
                        <a:t>3 401</a:t>
                      </a:r>
                    </a:p>
                  </a:txBody>
                  <a:tcPr marL="9525" marR="9525" marT="0" marB="0" anchor="ctr">
                    <a:solidFill>
                      <a:schemeClr val="accent6">
                        <a:lumMod val="50000"/>
                        <a:alpha val="1000"/>
                      </a:schemeClr>
                    </a:solidFill>
                  </a:tcPr>
                </a:tc>
                <a:tc>
                  <a:txBody>
                    <a:bodyPr/>
                    <a:lstStyle/>
                    <a:p>
                      <a:pPr algn="ctr" fontAlgn="ctr"/>
                      <a:r>
                        <a:rPr lang="ru-KZ" sz="800" b="0" i="0" u="none" strike="noStrike" cap="none">
                          <a:solidFill>
                            <a:srgbClr val="007F76"/>
                          </a:solidFill>
                          <a:effectLst/>
                          <a:latin typeface="Arial Narrow" panose="020B0606020202030204" pitchFamily="34" charset="0"/>
                          <a:ea typeface="+mn-ea"/>
                          <a:cs typeface="+mn-cs"/>
                          <a:sym typeface="Arial"/>
                        </a:rPr>
                        <a:t>1,3%</a:t>
                      </a:r>
                    </a:p>
                  </a:txBody>
                  <a:tcPr marL="9525" marR="9525" marT="0" marB="0" anchor="ctr">
                    <a:solidFill>
                      <a:schemeClr val="accent6">
                        <a:lumMod val="50000"/>
                        <a:alpha val="1000"/>
                      </a:schemeClr>
                    </a:solidFill>
                  </a:tcPr>
                </a:tc>
                <a:extLst>
                  <a:ext uri="{0D108BD9-81ED-4DB2-BD59-A6C34878D82A}">
                    <a16:rowId xmlns:a16="http://schemas.microsoft.com/office/drawing/2014/main" val="3433509531"/>
                  </a:ext>
                </a:extLst>
              </a:tr>
              <a:tr h="158400">
                <a:tc>
                  <a:txBody>
                    <a:bodyPr/>
                    <a:lstStyle/>
                    <a:p>
                      <a:pPr algn="ctr" fontAlgn="b"/>
                      <a:r>
                        <a:rPr lang="ru-RU" sz="800" u="none" strike="noStrike" dirty="0">
                          <a:solidFill>
                            <a:srgbClr val="007F76"/>
                          </a:solidFill>
                          <a:effectLst/>
                          <a:latin typeface="Arial Narrow" panose="020B0606020202030204" pitchFamily="34" charset="0"/>
                        </a:rPr>
                        <a:t>14</a:t>
                      </a:r>
                      <a:endParaRPr lang="en-US" sz="800" b="0" i="0" u="none" strike="noStrike" dirty="0">
                        <a:solidFill>
                          <a:srgbClr val="007F76"/>
                        </a:solidFill>
                        <a:effectLst/>
                        <a:latin typeface="Arial Narrow" panose="020B0606020202030204" pitchFamily="34" charset="0"/>
                      </a:endParaRPr>
                    </a:p>
                  </a:txBody>
                  <a:tcPr marL="9525" marR="9525" marT="0" marB="0" anchor="ctr">
                    <a:solidFill>
                      <a:srgbClr val="007F76">
                        <a:alpha val="20000"/>
                      </a:srgbClr>
                    </a:solidFill>
                  </a:tcPr>
                </a:tc>
                <a:tc>
                  <a:txBody>
                    <a:bodyPr/>
                    <a:lstStyle/>
                    <a:p>
                      <a:pPr algn="ctr" fontAlgn="b"/>
                      <a:r>
                        <a:rPr lang="ru-KZ" sz="800" b="0" i="0" u="none" strike="noStrike" cap="none" dirty="0">
                          <a:solidFill>
                            <a:srgbClr val="007F76"/>
                          </a:solidFill>
                          <a:effectLst/>
                          <a:latin typeface="Arial Narrow" panose="020B0606020202030204" pitchFamily="34" charset="0"/>
                          <a:ea typeface="+mn-ea"/>
                          <a:cs typeface="+mn-cs"/>
                          <a:sym typeface="Arial"/>
                        </a:rPr>
                        <a:t>5320-1</a:t>
                      </a:r>
                    </a:p>
                  </a:txBody>
                  <a:tcPr marL="9525" marR="9525" marT="0" marB="0" anchor="ctr">
                    <a:solidFill>
                      <a:srgbClr val="007F76">
                        <a:alpha val="20000"/>
                      </a:srgbClr>
                    </a:solidFill>
                  </a:tcPr>
                </a:tc>
                <a:tc>
                  <a:txBody>
                    <a:bodyPr/>
                    <a:lstStyle/>
                    <a:p>
                      <a:pPr marL="72000" algn="l" fontAlgn="ctr"/>
                      <a:r>
                        <a:rPr lang="ru-RU" sz="800" b="0" i="0" u="none" strike="noStrike" cap="none" dirty="0" err="1">
                          <a:solidFill>
                            <a:srgbClr val="007F76"/>
                          </a:solidFill>
                          <a:effectLst/>
                          <a:latin typeface="Arial Narrow" panose="020B0606020202030204" pitchFamily="34" charset="0"/>
                          <a:ea typeface="+mn-ea"/>
                          <a:cs typeface="+mn-cs"/>
                          <a:sym typeface="Arial"/>
                        </a:rPr>
                        <a:t>Үйден</a:t>
                      </a:r>
                      <a:r>
                        <a:rPr lang="ru-RU" sz="800" b="0" i="0" u="none" strike="noStrike" cap="none" dirty="0">
                          <a:solidFill>
                            <a:srgbClr val="007F76"/>
                          </a:solidFill>
                          <a:effectLst/>
                          <a:latin typeface="Arial Narrow" panose="020B0606020202030204" pitchFamily="34" charset="0"/>
                          <a:ea typeface="+mn-ea"/>
                          <a:cs typeface="+mn-cs"/>
                          <a:sym typeface="Arial"/>
                        </a:rPr>
                        <a:t> </a:t>
                      </a:r>
                      <a:r>
                        <a:rPr lang="ru-RU" sz="800" b="0" i="0" u="none" strike="noStrike" cap="none" dirty="0" err="1">
                          <a:solidFill>
                            <a:srgbClr val="007F76"/>
                          </a:solidFill>
                          <a:effectLst/>
                          <a:latin typeface="Arial Narrow" panose="020B0606020202030204" pitchFamily="34" charset="0"/>
                          <a:ea typeface="+mn-ea"/>
                          <a:cs typeface="+mn-cs"/>
                          <a:sym typeface="Arial"/>
                        </a:rPr>
                        <a:t>басқа</a:t>
                      </a:r>
                      <a:r>
                        <a:rPr lang="ru-RU" sz="800" b="0" i="0" u="none" strike="noStrike" cap="none" dirty="0">
                          <a:solidFill>
                            <a:srgbClr val="007F76"/>
                          </a:solidFill>
                          <a:effectLst/>
                          <a:latin typeface="Arial Narrow" panose="020B0606020202030204" pitchFamily="34" charset="0"/>
                          <a:ea typeface="+mn-ea"/>
                          <a:cs typeface="+mn-cs"/>
                          <a:sym typeface="Arial"/>
                        </a:rPr>
                        <a:t>, </a:t>
                      </a:r>
                      <a:r>
                        <a:rPr lang="ru-RU" sz="800" b="0" i="0" u="none" strike="noStrike" cap="none" dirty="0" err="1">
                          <a:solidFill>
                            <a:srgbClr val="007F76"/>
                          </a:solidFill>
                          <a:effectLst/>
                          <a:latin typeface="Arial Narrow" panose="020B0606020202030204" pitchFamily="34" charset="0"/>
                          <a:ea typeface="+mn-ea"/>
                          <a:cs typeface="+mn-cs"/>
                          <a:sym typeface="Arial"/>
                        </a:rPr>
                        <a:t>науқастарға</a:t>
                      </a:r>
                      <a:r>
                        <a:rPr lang="ru-RU" sz="800" b="0" i="0" u="none" strike="noStrike" cap="none" dirty="0">
                          <a:solidFill>
                            <a:srgbClr val="007F76"/>
                          </a:solidFill>
                          <a:effectLst/>
                          <a:latin typeface="Arial Narrow" panose="020B0606020202030204" pitchFamily="34" charset="0"/>
                          <a:ea typeface="+mn-ea"/>
                          <a:cs typeface="+mn-cs"/>
                          <a:sym typeface="Arial"/>
                        </a:rPr>
                        <a:t> </a:t>
                      </a:r>
                      <a:r>
                        <a:rPr lang="ru-RU" sz="800" b="0" i="0" u="none" strike="noStrike" cap="none" dirty="0" err="1">
                          <a:solidFill>
                            <a:srgbClr val="007F76"/>
                          </a:solidFill>
                          <a:effectLst/>
                          <a:latin typeface="Arial Narrow" panose="020B0606020202030204" pitchFamily="34" charset="0"/>
                          <a:ea typeface="+mn-ea"/>
                          <a:cs typeface="+mn-cs"/>
                          <a:sym typeface="Arial"/>
                        </a:rPr>
                        <a:t>күтім</a:t>
                      </a:r>
                      <a:r>
                        <a:rPr lang="ru-RU" sz="800" b="0" i="0" u="none" strike="noStrike" cap="none" dirty="0">
                          <a:solidFill>
                            <a:srgbClr val="007F76"/>
                          </a:solidFill>
                          <a:effectLst/>
                          <a:latin typeface="Arial Narrow" panose="020B0606020202030204" pitchFamily="34" charset="0"/>
                          <a:ea typeface="+mn-ea"/>
                          <a:cs typeface="+mn-cs"/>
                          <a:sym typeface="Arial"/>
                        </a:rPr>
                        <a:t> </a:t>
                      </a:r>
                      <a:r>
                        <a:rPr lang="ru-RU" sz="800" b="0" i="0" u="none" strike="noStrike" cap="none" dirty="0" err="1">
                          <a:solidFill>
                            <a:srgbClr val="007F76"/>
                          </a:solidFill>
                          <a:effectLst/>
                          <a:latin typeface="Arial Narrow" panose="020B0606020202030204" pitchFamily="34" charset="0"/>
                          <a:ea typeface="+mn-ea"/>
                          <a:cs typeface="+mn-cs"/>
                          <a:sym typeface="Arial"/>
                        </a:rPr>
                        <a:t>жасау</a:t>
                      </a:r>
                      <a:r>
                        <a:rPr lang="ru-RU" sz="800" b="0" i="0" u="none" strike="noStrike" cap="none" dirty="0">
                          <a:solidFill>
                            <a:srgbClr val="007F76"/>
                          </a:solidFill>
                          <a:effectLst/>
                          <a:latin typeface="Arial Narrow" panose="020B0606020202030204" pitchFamily="34" charset="0"/>
                          <a:ea typeface="+mn-ea"/>
                          <a:cs typeface="+mn-cs"/>
                          <a:sym typeface="Arial"/>
                        </a:rPr>
                        <a:t> </a:t>
                      </a:r>
                      <a:r>
                        <a:rPr lang="ru-RU" sz="800" b="0" i="0" u="none" strike="noStrike" cap="none" dirty="0" err="1">
                          <a:solidFill>
                            <a:srgbClr val="007F76"/>
                          </a:solidFill>
                          <a:effectLst/>
                          <a:latin typeface="Arial Narrow" panose="020B0606020202030204" pitchFamily="34" charset="0"/>
                          <a:ea typeface="+mn-ea"/>
                          <a:cs typeface="+mn-cs"/>
                          <a:sym typeface="Arial"/>
                        </a:rPr>
                        <a:t>жөніндегі</a:t>
                      </a:r>
                      <a:r>
                        <a:rPr lang="ru-RU" sz="800" b="0" i="0" u="none" strike="noStrike" cap="none" dirty="0">
                          <a:solidFill>
                            <a:srgbClr val="007F76"/>
                          </a:solidFill>
                          <a:effectLst/>
                          <a:latin typeface="Arial Narrow" panose="020B0606020202030204" pitchFamily="34" charset="0"/>
                          <a:ea typeface="+mn-ea"/>
                          <a:cs typeface="+mn-cs"/>
                          <a:sym typeface="Arial"/>
                        </a:rPr>
                        <a:t> </a:t>
                      </a:r>
                      <a:r>
                        <a:rPr lang="ru-RU" sz="800" b="0" i="0" u="none" strike="noStrike" cap="none" dirty="0" err="1">
                          <a:solidFill>
                            <a:srgbClr val="007F76"/>
                          </a:solidFill>
                          <a:effectLst/>
                          <a:latin typeface="Arial Narrow" panose="020B0606020202030204" pitchFamily="34" charset="0"/>
                          <a:ea typeface="+mn-ea"/>
                          <a:cs typeface="+mn-cs"/>
                          <a:sym typeface="Arial"/>
                        </a:rPr>
                        <a:t>жұмыскерлер</a:t>
                      </a:r>
                      <a:endParaRPr lang="ru-RU" sz="800" b="0" i="0" u="none" strike="noStrike" cap="none" dirty="0">
                        <a:solidFill>
                          <a:srgbClr val="007F76"/>
                        </a:solidFill>
                        <a:effectLst/>
                        <a:latin typeface="Arial Narrow" panose="020B0606020202030204" pitchFamily="34" charset="0"/>
                        <a:ea typeface="+mn-ea"/>
                        <a:cs typeface="+mn-cs"/>
                        <a:sym typeface="Arial"/>
                      </a:endParaRPr>
                    </a:p>
                  </a:txBody>
                  <a:tcPr marL="9525" marR="9525" marT="0" marB="0" anchor="ctr">
                    <a:lnR w="12700" cap="flat" cmpd="sng" algn="ctr">
                      <a:solidFill>
                        <a:schemeClr val="tx1"/>
                      </a:solidFill>
                      <a:prstDash val="solid"/>
                      <a:round/>
                      <a:headEnd type="none" w="med" len="med"/>
                      <a:tailEnd type="none" w="med" len="med"/>
                    </a:lnR>
                    <a:solidFill>
                      <a:srgbClr val="007F76">
                        <a:alpha val="20000"/>
                      </a:srgbClr>
                    </a:solidFill>
                  </a:tcPr>
                </a:tc>
                <a:tc>
                  <a:txBody>
                    <a:bodyPr/>
                    <a:lstStyle/>
                    <a:p>
                      <a:pPr algn="ctr" fontAlgn="b"/>
                      <a:r>
                        <a:rPr lang="ru-KZ" sz="800" b="0" i="0" u="none" strike="noStrike" cap="none">
                          <a:solidFill>
                            <a:schemeClr val="tx1"/>
                          </a:solidFill>
                          <a:effectLst/>
                          <a:latin typeface="Arial Narrow" panose="020B0606020202030204" pitchFamily="34" charset="0"/>
                          <a:ea typeface="+mn-ea"/>
                          <a:cs typeface="+mn-cs"/>
                          <a:sym typeface="Arial"/>
                        </a:rPr>
                        <a:t>12 040</a:t>
                      </a:r>
                    </a:p>
                  </a:txBody>
                  <a:tcPr marL="9525" marR="9525" marT="0" marB="0" anchor="ctr">
                    <a:lnL w="12700" cap="flat" cmpd="sng" algn="ctr">
                      <a:solidFill>
                        <a:schemeClr val="tx1"/>
                      </a:solidFill>
                      <a:prstDash val="solid"/>
                      <a:round/>
                      <a:headEnd type="none" w="med" len="med"/>
                      <a:tailEnd type="none" w="med" len="med"/>
                    </a:lnL>
                    <a:solidFill>
                      <a:schemeClr val="bg1">
                        <a:lumMod val="50000"/>
                        <a:alpha val="20000"/>
                      </a:schemeClr>
                    </a:solidFill>
                  </a:tcPr>
                </a:tc>
                <a:tc>
                  <a:txBody>
                    <a:bodyPr/>
                    <a:lstStyle/>
                    <a:p>
                      <a:pPr algn="ctr" fontAlgn="b"/>
                      <a:r>
                        <a:rPr lang="ru-KZ" sz="800" b="0" i="0" u="none" strike="noStrike" cap="none">
                          <a:solidFill>
                            <a:schemeClr val="tx1"/>
                          </a:solidFill>
                          <a:effectLst/>
                          <a:latin typeface="Arial Narrow" panose="020B0606020202030204" pitchFamily="34" charset="0"/>
                          <a:ea typeface="+mn-ea"/>
                          <a:cs typeface="+mn-cs"/>
                          <a:sym typeface="Arial"/>
                        </a:rPr>
                        <a:t>2 946</a:t>
                      </a:r>
                    </a:p>
                  </a:txBody>
                  <a:tcPr marL="9525" marR="9525" marT="0" marB="0" anchor="ctr">
                    <a:solidFill>
                      <a:schemeClr val="bg1">
                        <a:lumMod val="50000"/>
                        <a:alpha val="20000"/>
                      </a:schemeClr>
                    </a:solidFill>
                  </a:tcPr>
                </a:tc>
                <a:tc>
                  <a:txBody>
                    <a:bodyPr/>
                    <a:lstStyle/>
                    <a:p>
                      <a:pPr algn="ctr" fontAlgn="b"/>
                      <a:r>
                        <a:rPr lang="ru-KZ" sz="800" b="0" i="0" u="none" strike="noStrike" cap="none" dirty="0">
                          <a:solidFill>
                            <a:schemeClr val="tx1"/>
                          </a:solidFill>
                          <a:effectLst/>
                          <a:latin typeface="Arial Narrow" panose="020B0606020202030204" pitchFamily="34" charset="0"/>
                          <a:ea typeface="+mn-ea"/>
                          <a:cs typeface="+mn-cs"/>
                          <a:sym typeface="Arial"/>
                        </a:rPr>
                        <a:t>2 950</a:t>
                      </a:r>
                    </a:p>
                  </a:txBody>
                  <a:tcPr marL="9525" marR="9525" marT="0" marB="0" anchor="ctr">
                    <a:solidFill>
                      <a:schemeClr val="bg1">
                        <a:lumMod val="50000"/>
                        <a:alpha val="20000"/>
                      </a:schemeClr>
                    </a:solidFill>
                  </a:tcPr>
                </a:tc>
                <a:tc>
                  <a:txBody>
                    <a:bodyPr/>
                    <a:lstStyle/>
                    <a:p>
                      <a:pPr algn="ctr" fontAlgn="b"/>
                      <a:r>
                        <a:rPr lang="ru-KZ" sz="800" b="0" i="0" u="none" strike="noStrike" cap="none">
                          <a:solidFill>
                            <a:schemeClr val="tx1"/>
                          </a:solidFill>
                          <a:effectLst/>
                          <a:latin typeface="Arial Narrow" panose="020B0606020202030204" pitchFamily="34" charset="0"/>
                          <a:ea typeface="+mn-ea"/>
                          <a:cs typeface="+mn-cs"/>
                          <a:sym typeface="Arial"/>
                        </a:rPr>
                        <a:t>3 010</a:t>
                      </a:r>
                    </a:p>
                  </a:txBody>
                  <a:tcPr marL="9525" marR="9525" marT="0" marB="0" anchor="ctr">
                    <a:solidFill>
                      <a:schemeClr val="bg1">
                        <a:lumMod val="50000"/>
                        <a:alpha val="20000"/>
                      </a:schemeClr>
                    </a:solidFill>
                  </a:tcPr>
                </a:tc>
                <a:tc>
                  <a:txBody>
                    <a:bodyPr/>
                    <a:lstStyle/>
                    <a:p>
                      <a:pPr algn="ctr" fontAlgn="b"/>
                      <a:r>
                        <a:rPr lang="ru-KZ" sz="800" b="0" i="0" u="none" strike="noStrike" cap="none">
                          <a:solidFill>
                            <a:schemeClr val="tx1"/>
                          </a:solidFill>
                          <a:effectLst/>
                          <a:latin typeface="Arial Narrow" panose="020B0606020202030204" pitchFamily="34" charset="0"/>
                          <a:ea typeface="+mn-ea"/>
                          <a:cs typeface="+mn-cs"/>
                          <a:sym typeface="Arial"/>
                        </a:rPr>
                        <a:t>3 134</a:t>
                      </a:r>
                    </a:p>
                  </a:txBody>
                  <a:tcPr marL="9525" marR="9525" marT="0" marB="0" anchor="ctr">
                    <a:lnR w="12700" cap="flat" cmpd="sng" algn="ctr">
                      <a:solidFill>
                        <a:schemeClr val="tx1"/>
                      </a:solidFill>
                      <a:prstDash val="solid"/>
                      <a:round/>
                      <a:headEnd type="none" w="med" len="med"/>
                      <a:tailEnd type="none" w="med" len="med"/>
                    </a:lnR>
                    <a:solidFill>
                      <a:schemeClr val="bg1">
                        <a:lumMod val="50000"/>
                        <a:alpha val="20000"/>
                      </a:schemeClr>
                    </a:solidFill>
                  </a:tcPr>
                </a:tc>
                <a:tc>
                  <a:txBody>
                    <a:bodyPr/>
                    <a:lstStyle/>
                    <a:p>
                      <a:pPr algn="ctr" fontAlgn="ctr"/>
                      <a:r>
                        <a:rPr lang="ru-KZ" sz="800" b="0" i="0" u="none" strike="noStrike" cap="none" dirty="0">
                          <a:solidFill>
                            <a:srgbClr val="007F76"/>
                          </a:solidFill>
                          <a:effectLst/>
                          <a:latin typeface="Arial Narrow" panose="020B0606020202030204" pitchFamily="34" charset="0"/>
                          <a:ea typeface="+mn-ea"/>
                          <a:cs typeface="+mn-cs"/>
                          <a:sym typeface="Arial"/>
                        </a:rPr>
                        <a:t>14 107</a:t>
                      </a:r>
                    </a:p>
                  </a:txBody>
                  <a:tcPr marL="9525" marR="9525" marT="0" marB="0" anchor="ctr">
                    <a:lnL w="12700" cap="flat" cmpd="sng" algn="ctr">
                      <a:solidFill>
                        <a:schemeClr val="tx1"/>
                      </a:solidFill>
                      <a:prstDash val="solid"/>
                      <a:round/>
                      <a:headEnd type="none" w="med" len="med"/>
                      <a:tailEnd type="none" w="med" len="med"/>
                    </a:lnL>
                    <a:solidFill>
                      <a:srgbClr val="007F76">
                        <a:alpha val="20000"/>
                      </a:srgbClr>
                    </a:solidFill>
                  </a:tcPr>
                </a:tc>
                <a:tc>
                  <a:txBody>
                    <a:bodyPr/>
                    <a:lstStyle/>
                    <a:p>
                      <a:pPr algn="ctr" fontAlgn="ctr"/>
                      <a:r>
                        <a:rPr lang="ru-KZ" sz="800" b="0" i="0" u="none" strike="noStrike" cap="none" dirty="0">
                          <a:solidFill>
                            <a:schemeClr val="tx1"/>
                          </a:solidFill>
                          <a:effectLst/>
                          <a:latin typeface="Arial Narrow" panose="020B0606020202030204" pitchFamily="34" charset="0"/>
                          <a:ea typeface="+mn-ea"/>
                          <a:cs typeface="+mn-cs"/>
                          <a:sym typeface="Arial"/>
                        </a:rPr>
                        <a:t>3 992</a:t>
                      </a:r>
                    </a:p>
                  </a:txBody>
                  <a:tcPr marL="9525" marR="9525" marT="0" marB="0" anchor="ctr">
                    <a:solidFill>
                      <a:schemeClr val="bg1">
                        <a:lumMod val="50000"/>
                        <a:alpha val="20000"/>
                      </a:schemeClr>
                    </a:solidFill>
                  </a:tcPr>
                </a:tc>
                <a:tc>
                  <a:txBody>
                    <a:bodyPr/>
                    <a:lstStyle/>
                    <a:p>
                      <a:pPr algn="ctr" fontAlgn="ctr"/>
                      <a:r>
                        <a:rPr lang="ru-KZ" sz="800" b="0" i="0" u="none" strike="noStrike" cap="none" dirty="0">
                          <a:solidFill>
                            <a:srgbClr val="007F76"/>
                          </a:solidFill>
                          <a:effectLst/>
                          <a:latin typeface="Arial Narrow" panose="020B0606020202030204" pitchFamily="34" charset="0"/>
                          <a:ea typeface="+mn-ea"/>
                          <a:cs typeface="+mn-cs"/>
                          <a:sym typeface="Arial"/>
                        </a:rPr>
                        <a:t>3 218</a:t>
                      </a:r>
                    </a:p>
                  </a:txBody>
                  <a:tcPr marL="9525" marR="9525" marT="0" marB="0" anchor="ctr">
                    <a:solidFill>
                      <a:srgbClr val="007F76">
                        <a:alpha val="20000"/>
                      </a:srgbClr>
                    </a:solidFill>
                  </a:tcPr>
                </a:tc>
                <a:tc>
                  <a:txBody>
                    <a:bodyPr/>
                    <a:lstStyle/>
                    <a:p>
                      <a:pPr algn="ctr" fontAlgn="ctr"/>
                      <a:r>
                        <a:rPr lang="ru-KZ" sz="800" b="0" i="0" u="none" strike="noStrike" cap="none" dirty="0">
                          <a:solidFill>
                            <a:srgbClr val="007F76"/>
                          </a:solidFill>
                          <a:effectLst/>
                          <a:latin typeface="Arial Narrow" panose="020B0606020202030204" pitchFamily="34" charset="0"/>
                          <a:ea typeface="+mn-ea"/>
                          <a:cs typeface="+mn-cs"/>
                          <a:sym typeface="Arial"/>
                        </a:rPr>
                        <a:t>3 333</a:t>
                      </a:r>
                    </a:p>
                  </a:txBody>
                  <a:tcPr marL="9525" marR="9525" marT="0" marB="0" anchor="ctr">
                    <a:solidFill>
                      <a:srgbClr val="007F76">
                        <a:alpha val="20000"/>
                      </a:srgbClr>
                    </a:solidFill>
                  </a:tcPr>
                </a:tc>
                <a:tc>
                  <a:txBody>
                    <a:bodyPr/>
                    <a:lstStyle/>
                    <a:p>
                      <a:pPr algn="ctr" fontAlgn="ctr"/>
                      <a:r>
                        <a:rPr lang="ru-KZ" sz="800" b="0" i="0" u="none" strike="noStrike" cap="none" dirty="0">
                          <a:solidFill>
                            <a:srgbClr val="007F76"/>
                          </a:solidFill>
                          <a:effectLst/>
                          <a:latin typeface="Arial Narrow" panose="020B0606020202030204" pitchFamily="34" charset="0"/>
                          <a:ea typeface="+mn-ea"/>
                          <a:cs typeface="+mn-cs"/>
                          <a:sym typeface="Arial"/>
                        </a:rPr>
                        <a:t>3 564</a:t>
                      </a:r>
                    </a:p>
                  </a:txBody>
                  <a:tcPr marL="9525" marR="9525" marT="0" marB="0" anchor="ctr">
                    <a:solidFill>
                      <a:srgbClr val="007F76">
                        <a:alpha val="20000"/>
                      </a:srgbClr>
                    </a:solidFill>
                  </a:tcPr>
                </a:tc>
                <a:tc>
                  <a:txBody>
                    <a:bodyPr/>
                    <a:lstStyle/>
                    <a:p>
                      <a:pPr algn="ctr" fontAlgn="ctr"/>
                      <a:r>
                        <a:rPr lang="ru-KZ" sz="800" b="0" i="0" u="none" strike="noStrike" cap="none" dirty="0">
                          <a:solidFill>
                            <a:srgbClr val="007F76"/>
                          </a:solidFill>
                          <a:effectLst/>
                          <a:latin typeface="Arial Narrow" panose="020B0606020202030204" pitchFamily="34" charset="0"/>
                          <a:ea typeface="+mn-ea"/>
                          <a:cs typeface="+mn-cs"/>
                          <a:sym typeface="Arial"/>
                        </a:rPr>
                        <a:t>1,3%</a:t>
                      </a:r>
                    </a:p>
                  </a:txBody>
                  <a:tcPr marL="9525" marR="9525" marT="0" marB="0" anchor="ctr">
                    <a:solidFill>
                      <a:srgbClr val="007F76">
                        <a:alpha val="20000"/>
                      </a:srgbClr>
                    </a:solidFill>
                  </a:tcPr>
                </a:tc>
                <a:extLst>
                  <a:ext uri="{0D108BD9-81ED-4DB2-BD59-A6C34878D82A}">
                    <a16:rowId xmlns:a16="http://schemas.microsoft.com/office/drawing/2014/main" val="1108121153"/>
                  </a:ext>
                </a:extLst>
              </a:tr>
              <a:tr h="158400">
                <a:tc>
                  <a:txBody>
                    <a:bodyPr/>
                    <a:lstStyle/>
                    <a:p>
                      <a:pPr algn="ctr" fontAlgn="b"/>
                      <a:r>
                        <a:rPr lang="ru-RU" sz="800" u="none" strike="noStrike" dirty="0">
                          <a:solidFill>
                            <a:srgbClr val="007F76"/>
                          </a:solidFill>
                          <a:effectLst/>
                          <a:latin typeface="Arial Narrow" panose="020B0606020202030204" pitchFamily="34" charset="0"/>
                        </a:rPr>
                        <a:t>15</a:t>
                      </a:r>
                      <a:endParaRPr lang="en-US" sz="800" b="0" i="0" u="none" strike="noStrike" dirty="0">
                        <a:solidFill>
                          <a:srgbClr val="007F76"/>
                        </a:solidFill>
                        <a:effectLst/>
                        <a:latin typeface="Arial Narrow" panose="020B0606020202030204" pitchFamily="34" charset="0"/>
                      </a:endParaRPr>
                    </a:p>
                  </a:txBody>
                  <a:tcPr marL="9525" marR="9525" marT="0" marB="0" anchor="ctr">
                    <a:solidFill>
                      <a:schemeClr val="accent6">
                        <a:lumMod val="50000"/>
                        <a:alpha val="1000"/>
                      </a:schemeClr>
                    </a:solidFill>
                  </a:tcPr>
                </a:tc>
                <a:tc>
                  <a:txBody>
                    <a:bodyPr/>
                    <a:lstStyle/>
                    <a:p>
                      <a:pPr algn="ctr" fontAlgn="b"/>
                      <a:r>
                        <a:rPr lang="ru-KZ" sz="800" b="0" i="0" u="none" strike="noStrike" cap="none" dirty="0">
                          <a:solidFill>
                            <a:srgbClr val="007F76"/>
                          </a:solidFill>
                          <a:effectLst/>
                          <a:latin typeface="Arial Narrow" panose="020B0606020202030204" pitchFamily="34" charset="0"/>
                          <a:ea typeface="+mn-ea"/>
                          <a:cs typeface="+mn-cs"/>
                          <a:sym typeface="Arial"/>
                        </a:rPr>
                        <a:t>2361-0</a:t>
                      </a:r>
                    </a:p>
                  </a:txBody>
                  <a:tcPr marL="9525" marR="9525" marT="0" marB="0" anchor="ctr">
                    <a:solidFill>
                      <a:schemeClr val="accent6">
                        <a:lumMod val="50000"/>
                        <a:alpha val="1000"/>
                      </a:schemeClr>
                    </a:solidFill>
                  </a:tcPr>
                </a:tc>
                <a:tc>
                  <a:txBody>
                    <a:bodyPr/>
                    <a:lstStyle/>
                    <a:p>
                      <a:pPr marL="72000" algn="l" fontAlgn="ctr"/>
                      <a:r>
                        <a:rPr lang="ru-RU" sz="800" b="0" i="0" u="none" strike="noStrike" cap="none" dirty="0" err="1">
                          <a:solidFill>
                            <a:srgbClr val="007F76"/>
                          </a:solidFill>
                          <a:effectLst/>
                          <a:latin typeface="Arial Narrow" panose="020B0606020202030204" pitchFamily="34" charset="0"/>
                          <a:ea typeface="+mn-ea"/>
                          <a:cs typeface="+mn-cs"/>
                          <a:sym typeface="Arial"/>
                        </a:rPr>
                        <a:t>Бастауыш</a:t>
                      </a:r>
                      <a:r>
                        <a:rPr lang="ru-RU" sz="800" b="0" i="0" u="none" strike="noStrike" cap="none" dirty="0">
                          <a:solidFill>
                            <a:srgbClr val="007F76"/>
                          </a:solidFill>
                          <a:effectLst/>
                          <a:latin typeface="Arial Narrow" panose="020B0606020202030204" pitchFamily="34" charset="0"/>
                          <a:ea typeface="+mn-ea"/>
                          <a:cs typeface="+mn-cs"/>
                          <a:sym typeface="Arial"/>
                        </a:rPr>
                        <a:t> </a:t>
                      </a:r>
                      <a:r>
                        <a:rPr lang="ru-RU" sz="800" b="0" i="0" u="none" strike="noStrike" cap="none" dirty="0" err="1">
                          <a:solidFill>
                            <a:srgbClr val="007F76"/>
                          </a:solidFill>
                          <a:effectLst/>
                          <a:latin typeface="Arial Narrow" panose="020B0606020202030204" pitchFamily="34" charset="0"/>
                          <a:ea typeface="+mn-ea"/>
                          <a:cs typeface="+mn-cs"/>
                          <a:sym typeface="Arial"/>
                        </a:rPr>
                        <a:t>мектеп</a:t>
                      </a:r>
                      <a:r>
                        <a:rPr lang="ru-RU" sz="800" b="0" i="0" u="none" strike="noStrike" cap="none" dirty="0">
                          <a:solidFill>
                            <a:srgbClr val="007F76"/>
                          </a:solidFill>
                          <a:effectLst/>
                          <a:latin typeface="Arial Narrow" panose="020B0606020202030204" pitchFamily="34" charset="0"/>
                          <a:ea typeface="+mn-ea"/>
                          <a:cs typeface="+mn-cs"/>
                          <a:sym typeface="Arial"/>
                        </a:rPr>
                        <a:t> </a:t>
                      </a:r>
                      <a:r>
                        <a:rPr lang="ru-RU" sz="800" b="0" i="0" u="none" strike="noStrike" cap="none" dirty="0" err="1">
                          <a:solidFill>
                            <a:srgbClr val="007F76"/>
                          </a:solidFill>
                          <a:effectLst/>
                          <a:latin typeface="Arial Narrow" panose="020B0606020202030204" pitchFamily="34" charset="0"/>
                          <a:ea typeface="+mn-ea"/>
                          <a:cs typeface="+mn-cs"/>
                          <a:sym typeface="Arial"/>
                        </a:rPr>
                        <a:t>мұғалімі</a:t>
                      </a:r>
                      <a:endParaRPr lang="ru-RU" sz="800" b="0" i="0" u="none" strike="noStrike" cap="none" dirty="0">
                        <a:solidFill>
                          <a:srgbClr val="007F76"/>
                        </a:solidFill>
                        <a:effectLst/>
                        <a:latin typeface="Arial Narrow" panose="020B0606020202030204" pitchFamily="34" charset="0"/>
                        <a:ea typeface="+mn-ea"/>
                        <a:cs typeface="+mn-cs"/>
                        <a:sym typeface="Arial"/>
                      </a:endParaRPr>
                    </a:p>
                  </a:txBody>
                  <a:tcPr marL="9525" marR="9525" marT="0" marB="0" anchor="ctr">
                    <a:lnR w="12700" cap="flat" cmpd="sng" algn="ctr">
                      <a:solidFill>
                        <a:schemeClr val="tx1"/>
                      </a:solidFill>
                      <a:prstDash val="solid"/>
                      <a:round/>
                      <a:headEnd type="none" w="med" len="med"/>
                      <a:tailEnd type="none" w="med" len="med"/>
                    </a:lnR>
                    <a:solidFill>
                      <a:schemeClr val="accent6">
                        <a:lumMod val="50000"/>
                        <a:alpha val="1000"/>
                      </a:schemeClr>
                    </a:solidFill>
                  </a:tcPr>
                </a:tc>
                <a:tc>
                  <a:txBody>
                    <a:bodyPr/>
                    <a:lstStyle/>
                    <a:p>
                      <a:pPr algn="ctr" fontAlgn="b"/>
                      <a:r>
                        <a:rPr lang="ru-KZ" sz="800" b="0" i="0" u="none" strike="noStrike" cap="none">
                          <a:solidFill>
                            <a:schemeClr val="tx1"/>
                          </a:solidFill>
                          <a:effectLst/>
                          <a:latin typeface="Arial Narrow" panose="020B0606020202030204" pitchFamily="34" charset="0"/>
                          <a:ea typeface="+mn-ea"/>
                          <a:cs typeface="+mn-cs"/>
                          <a:sym typeface="Arial"/>
                        </a:rPr>
                        <a:t>12 667</a:t>
                      </a:r>
                    </a:p>
                  </a:txBody>
                  <a:tcPr marL="9525" marR="9525" marT="0" marB="0" anchor="ctr">
                    <a:lnL w="12700" cap="flat" cmpd="sng" algn="ctr">
                      <a:solidFill>
                        <a:schemeClr val="tx1"/>
                      </a:solidFill>
                      <a:prstDash val="solid"/>
                      <a:round/>
                      <a:headEnd type="none" w="med" len="med"/>
                      <a:tailEnd type="none" w="med" len="med"/>
                    </a:lnL>
                    <a:solidFill>
                      <a:schemeClr val="accent6">
                        <a:lumMod val="50000"/>
                        <a:alpha val="1000"/>
                      </a:schemeClr>
                    </a:solidFill>
                  </a:tcPr>
                </a:tc>
                <a:tc>
                  <a:txBody>
                    <a:bodyPr/>
                    <a:lstStyle/>
                    <a:p>
                      <a:pPr algn="ctr" fontAlgn="b"/>
                      <a:r>
                        <a:rPr lang="ru-KZ" sz="800" b="0" i="0" u="none" strike="noStrike" cap="none">
                          <a:solidFill>
                            <a:schemeClr val="tx1"/>
                          </a:solidFill>
                          <a:effectLst/>
                          <a:latin typeface="Arial Narrow" panose="020B0606020202030204" pitchFamily="34" charset="0"/>
                          <a:ea typeface="+mn-ea"/>
                          <a:cs typeface="+mn-cs"/>
                          <a:sym typeface="Arial"/>
                        </a:rPr>
                        <a:t>1 831</a:t>
                      </a:r>
                    </a:p>
                  </a:txBody>
                  <a:tcPr marL="9525" marR="9525" marT="0" marB="0" anchor="ctr">
                    <a:solidFill>
                      <a:schemeClr val="accent6">
                        <a:lumMod val="50000"/>
                        <a:alpha val="1000"/>
                      </a:schemeClr>
                    </a:solidFill>
                  </a:tcPr>
                </a:tc>
                <a:tc>
                  <a:txBody>
                    <a:bodyPr/>
                    <a:lstStyle/>
                    <a:p>
                      <a:pPr algn="ctr" fontAlgn="b"/>
                      <a:r>
                        <a:rPr lang="ru-KZ" sz="800" b="0" i="0" u="none" strike="noStrike" cap="none">
                          <a:solidFill>
                            <a:schemeClr val="tx1"/>
                          </a:solidFill>
                          <a:effectLst/>
                          <a:latin typeface="Arial Narrow" panose="020B0606020202030204" pitchFamily="34" charset="0"/>
                          <a:ea typeface="+mn-ea"/>
                          <a:cs typeface="+mn-cs"/>
                          <a:sym typeface="Arial"/>
                        </a:rPr>
                        <a:t>1 693</a:t>
                      </a:r>
                    </a:p>
                  </a:txBody>
                  <a:tcPr marL="9525" marR="9525" marT="0" marB="0" anchor="ctr">
                    <a:solidFill>
                      <a:schemeClr val="accent6">
                        <a:lumMod val="50000"/>
                        <a:alpha val="1000"/>
                      </a:schemeClr>
                    </a:solidFill>
                  </a:tcPr>
                </a:tc>
                <a:tc>
                  <a:txBody>
                    <a:bodyPr/>
                    <a:lstStyle/>
                    <a:p>
                      <a:pPr algn="ctr" fontAlgn="b"/>
                      <a:r>
                        <a:rPr lang="ru-KZ" sz="800" b="0" i="0" u="none" strike="noStrike" cap="none">
                          <a:solidFill>
                            <a:schemeClr val="tx1"/>
                          </a:solidFill>
                          <a:effectLst/>
                          <a:latin typeface="Arial Narrow" panose="020B0606020202030204" pitchFamily="34" charset="0"/>
                          <a:ea typeface="+mn-ea"/>
                          <a:cs typeface="+mn-cs"/>
                          <a:sym typeface="Arial"/>
                        </a:rPr>
                        <a:t>6 537</a:t>
                      </a:r>
                    </a:p>
                  </a:txBody>
                  <a:tcPr marL="9525" marR="9525" marT="0" marB="0" anchor="ctr">
                    <a:solidFill>
                      <a:schemeClr val="accent6">
                        <a:lumMod val="50000"/>
                        <a:alpha val="1000"/>
                      </a:schemeClr>
                    </a:solidFill>
                  </a:tcPr>
                </a:tc>
                <a:tc>
                  <a:txBody>
                    <a:bodyPr/>
                    <a:lstStyle/>
                    <a:p>
                      <a:pPr algn="ctr" fontAlgn="b"/>
                      <a:r>
                        <a:rPr lang="ru-KZ" sz="800" b="0" i="0" u="none" strike="noStrike" cap="none">
                          <a:solidFill>
                            <a:schemeClr val="tx1"/>
                          </a:solidFill>
                          <a:effectLst/>
                          <a:latin typeface="Arial Narrow" panose="020B0606020202030204" pitchFamily="34" charset="0"/>
                          <a:ea typeface="+mn-ea"/>
                          <a:cs typeface="+mn-cs"/>
                          <a:sym typeface="Arial"/>
                        </a:rPr>
                        <a:t>2 606</a:t>
                      </a:r>
                    </a:p>
                  </a:txBody>
                  <a:tcPr marL="9525" marR="9525" marT="0" marB="0" anchor="ctr">
                    <a:lnR w="12700" cap="flat" cmpd="sng" algn="ctr">
                      <a:solidFill>
                        <a:schemeClr val="tx1"/>
                      </a:solidFill>
                      <a:prstDash val="solid"/>
                      <a:round/>
                      <a:headEnd type="none" w="med" len="med"/>
                      <a:tailEnd type="none" w="med" len="med"/>
                    </a:lnR>
                    <a:solidFill>
                      <a:schemeClr val="accent6">
                        <a:lumMod val="50000"/>
                        <a:alpha val="1000"/>
                      </a:schemeClr>
                    </a:solidFill>
                  </a:tcPr>
                </a:tc>
                <a:tc>
                  <a:txBody>
                    <a:bodyPr/>
                    <a:lstStyle/>
                    <a:p>
                      <a:pPr algn="ctr" fontAlgn="ctr"/>
                      <a:r>
                        <a:rPr lang="ru-KZ" sz="800" b="0" i="0" u="none" strike="noStrike" cap="none" dirty="0">
                          <a:solidFill>
                            <a:srgbClr val="007F76"/>
                          </a:solidFill>
                          <a:effectLst/>
                          <a:latin typeface="Arial Narrow" panose="020B0606020202030204" pitchFamily="34" charset="0"/>
                          <a:ea typeface="+mn-ea"/>
                          <a:cs typeface="+mn-cs"/>
                          <a:sym typeface="Arial"/>
                        </a:rPr>
                        <a:t>13 286</a:t>
                      </a:r>
                    </a:p>
                  </a:txBody>
                  <a:tcPr marL="9525" marR="9525" marT="0" marB="0" anchor="ctr">
                    <a:lnL w="12700" cap="flat" cmpd="sng" algn="ctr">
                      <a:solidFill>
                        <a:schemeClr val="tx1"/>
                      </a:solidFill>
                      <a:prstDash val="solid"/>
                      <a:round/>
                      <a:headEnd type="none" w="med" len="med"/>
                      <a:tailEnd type="none" w="med" len="med"/>
                    </a:lnL>
                    <a:solidFill>
                      <a:schemeClr val="accent6">
                        <a:lumMod val="50000"/>
                        <a:alpha val="1000"/>
                      </a:schemeClr>
                    </a:solidFill>
                  </a:tcPr>
                </a:tc>
                <a:tc>
                  <a:txBody>
                    <a:bodyPr/>
                    <a:lstStyle/>
                    <a:p>
                      <a:pPr algn="ctr" fontAlgn="ctr"/>
                      <a:r>
                        <a:rPr lang="ru-KZ" sz="800" b="0" i="0" u="none" strike="noStrike" cap="none" dirty="0">
                          <a:solidFill>
                            <a:schemeClr val="tx1"/>
                          </a:solidFill>
                          <a:effectLst/>
                          <a:latin typeface="Arial Narrow" panose="020B0606020202030204" pitchFamily="34" charset="0"/>
                          <a:ea typeface="+mn-ea"/>
                          <a:cs typeface="+mn-cs"/>
                          <a:sym typeface="Arial"/>
                        </a:rPr>
                        <a:t>2 464</a:t>
                      </a:r>
                    </a:p>
                  </a:txBody>
                  <a:tcPr marL="9525" marR="9525" marT="0" marB="0" anchor="ctr">
                    <a:solidFill>
                      <a:schemeClr val="accent6">
                        <a:lumMod val="50000"/>
                        <a:alpha val="1000"/>
                      </a:schemeClr>
                    </a:solidFill>
                  </a:tcPr>
                </a:tc>
                <a:tc>
                  <a:txBody>
                    <a:bodyPr/>
                    <a:lstStyle/>
                    <a:p>
                      <a:pPr algn="ctr" fontAlgn="ctr"/>
                      <a:r>
                        <a:rPr lang="ru-KZ" sz="800" b="0" i="0" u="none" strike="noStrike" cap="none">
                          <a:solidFill>
                            <a:srgbClr val="007F76"/>
                          </a:solidFill>
                          <a:effectLst/>
                          <a:latin typeface="Arial Narrow" panose="020B0606020202030204" pitchFamily="34" charset="0"/>
                          <a:ea typeface="+mn-ea"/>
                          <a:cs typeface="+mn-cs"/>
                          <a:sym typeface="Arial"/>
                        </a:rPr>
                        <a:t>2 347</a:t>
                      </a:r>
                    </a:p>
                  </a:txBody>
                  <a:tcPr marL="9525" marR="9525" marT="0" marB="0" anchor="ctr">
                    <a:solidFill>
                      <a:schemeClr val="accent6">
                        <a:lumMod val="50000"/>
                        <a:alpha val="1000"/>
                      </a:schemeClr>
                    </a:solidFill>
                  </a:tcPr>
                </a:tc>
                <a:tc>
                  <a:txBody>
                    <a:bodyPr/>
                    <a:lstStyle/>
                    <a:p>
                      <a:pPr algn="ctr" fontAlgn="ctr"/>
                      <a:r>
                        <a:rPr lang="ru-KZ" sz="800" b="0" i="0" u="none" strike="noStrike" cap="none" dirty="0">
                          <a:solidFill>
                            <a:srgbClr val="007F76"/>
                          </a:solidFill>
                          <a:effectLst/>
                          <a:latin typeface="Arial Narrow" panose="020B0606020202030204" pitchFamily="34" charset="0"/>
                          <a:ea typeface="+mn-ea"/>
                          <a:cs typeface="+mn-cs"/>
                          <a:sym typeface="Arial"/>
                        </a:rPr>
                        <a:t>2 356</a:t>
                      </a:r>
                    </a:p>
                  </a:txBody>
                  <a:tcPr marL="9525" marR="9525" marT="0" marB="0" anchor="ctr">
                    <a:solidFill>
                      <a:schemeClr val="accent6">
                        <a:lumMod val="50000"/>
                        <a:alpha val="1000"/>
                      </a:schemeClr>
                    </a:solidFill>
                  </a:tcPr>
                </a:tc>
                <a:tc>
                  <a:txBody>
                    <a:bodyPr/>
                    <a:lstStyle/>
                    <a:p>
                      <a:pPr algn="ctr" fontAlgn="ctr"/>
                      <a:r>
                        <a:rPr lang="ru-KZ" sz="800" b="0" i="0" u="none" strike="noStrike" cap="none">
                          <a:solidFill>
                            <a:srgbClr val="007F76"/>
                          </a:solidFill>
                          <a:effectLst/>
                          <a:latin typeface="Arial Narrow" panose="020B0606020202030204" pitchFamily="34" charset="0"/>
                          <a:ea typeface="+mn-ea"/>
                          <a:cs typeface="+mn-cs"/>
                          <a:sym typeface="Arial"/>
                        </a:rPr>
                        <a:t>6 119</a:t>
                      </a:r>
                    </a:p>
                  </a:txBody>
                  <a:tcPr marL="9525" marR="9525" marT="0" marB="0" anchor="ctr">
                    <a:solidFill>
                      <a:schemeClr val="accent6">
                        <a:lumMod val="50000"/>
                        <a:alpha val="1000"/>
                      </a:schemeClr>
                    </a:solidFill>
                  </a:tcPr>
                </a:tc>
                <a:tc>
                  <a:txBody>
                    <a:bodyPr/>
                    <a:lstStyle/>
                    <a:p>
                      <a:pPr algn="ctr" fontAlgn="ctr"/>
                      <a:r>
                        <a:rPr lang="ru-KZ" sz="800" b="0" i="0" u="none" strike="noStrike" cap="none">
                          <a:solidFill>
                            <a:srgbClr val="007F76"/>
                          </a:solidFill>
                          <a:effectLst/>
                          <a:latin typeface="Arial Narrow" panose="020B0606020202030204" pitchFamily="34" charset="0"/>
                          <a:ea typeface="+mn-ea"/>
                          <a:cs typeface="+mn-cs"/>
                          <a:sym typeface="Arial"/>
                        </a:rPr>
                        <a:t>1,2%</a:t>
                      </a:r>
                    </a:p>
                  </a:txBody>
                  <a:tcPr marL="9525" marR="9525" marT="0" marB="0" anchor="ctr">
                    <a:solidFill>
                      <a:schemeClr val="accent6">
                        <a:lumMod val="50000"/>
                        <a:alpha val="1000"/>
                      </a:schemeClr>
                    </a:solidFill>
                  </a:tcPr>
                </a:tc>
                <a:extLst>
                  <a:ext uri="{0D108BD9-81ED-4DB2-BD59-A6C34878D82A}">
                    <a16:rowId xmlns:a16="http://schemas.microsoft.com/office/drawing/2014/main" val="3859109263"/>
                  </a:ext>
                </a:extLst>
              </a:tr>
              <a:tr h="158400">
                <a:tc>
                  <a:txBody>
                    <a:bodyPr/>
                    <a:lstStyle/>
                    <a:p>
                      <a:pPr algn="ctr" fontAlgn="b"/>
                      <a:r>
                        <a:rPr lang="ru-RU" sz="800" u="none" strike="noStrike" dirty="0">
                          <a:solidFill>
                            <a:srgbClr val="007F76"/>
                          </a:solidFill>
                          <a:effectLst/>
                          <a:latin typeface="Arial Narrow" panose="020B0606020202030204" pitchFamily="34" charset="0"/>
                        </a:rPr>
                        <a:t>16</a:t>
                      </a:r>
                      <a:endParaRPr lang="en-US" sz="800" b="0" i="0" u="none" strike="noStrike" dirty="0">
                        <a:solidFill>
                          <a:srgbClr val="007F76"/>
                        </a:solidFill>
                        <a:effectLst/>
                        <a:latin typeface="Arial Narrow" panose="020B0606020202030204" pitchFamily="34" charset="0"/>
                      </a:endParaRPr>
                    </a:p>
                  </a:txBody>
                  <a:tcPr marL="9525" marR="9525" marT="0" marB="0" anchor="ctr">
                    <a:solidFill>
                      <a:srgbClr val="007F76">
                        <a:alpha val="20000"/>
                      </a:srgbClr>
                    </a:solidFill>
                  </a:tcPr>
                </a:tc>
                <a:tc>
                  <a:txBody>
                    <a:bodyPr/>
                    <a:lstStyle/>
                    <a:p>
                      <a:pPr algn="ctr" fontAlgn="b"/>
                      <a:r>
                        <a:rPr lang="ru-KZ" sz="800" b="0" i="0" u="none" strike="noStrike" cap="none" dirty="0">
                          <a:solidFill>
                            <a:srgbClr val="007F76"/>
                          </a:solidFill>
                          <a:effectLst/>
                          <a:latin typeface="Arial Narrow" panose="020B0606020202030204" pitchFamily="34" charset="0"/>
                          <a:ea typeface="+mn-ea"/>
                          <a:cs typeface="+mn-cs"/>
                          <a:sym typeface="Arial"/>
                        </a:rPr>
                        <a:t>7119-9</a:t>
                      </a:r>
                    </a:p>
                  </a:txBody>
                  <a:tcPr marL="9525" marR="9525" marT="0" marB="0" anchor="ctr">
                    <a:solidFill>
                      <a:srgbClr val="007F76">
                        <a:alpha val="20000"/>
                      </a:srgbClr>
                    </a:solidFill>
                  </a:tcPr>
                </a:tc>
                <a:tc>
                  <a:txBody>
                    <a:bodyPr/>
                    <a:lstStyle/>
                    <a:p>
                      <a:pPr marL="72000" algn="l" fontAlgn="ctr"/>
                      <a:r>
                        <a:rPr lang="ru-RU" sz="800" b="0" i="0" u="none" strike="noStrike" cap="none" dirty="0" err="1">
                          <a:solidFill>
                            <a:srgbClr val="007F76"/>
                          </a:solidFill>
                          <a:effectLst/>
                          <a:latin typeface="Arial Narrow" panose="020B0606020202030204" pitchFamily="34" charset="0"/>
                          <a:ea typeface="+mn-ea"/>
                          <a:cs typeface="+mn-cs"/>
                          <a:sym typeface="Arial"/>
                        </a:rPr>
                        <a:t>Басқа</a:t>
                      </a:r>
                      <a:r>
                        <a:rPr lang="ru-RU" sz="800" b="0" i="0" u="none" strike="noStrike" cap="none" dirty="0">
                          <a:solidFill>
                            <a:srgbClr val="007F76"/>
                          </a:solidFill>
                          <a:effectLst/>
                          <a:latin typeface="Arial Narrow" panose="020B0606020202030204" pitchFamily="34" charset="0"/>
                          <a:ea typeface="+mn-ea"/>
                          <a:cs typeface="+mn-cs"/>
                          <a:sym typeface="Arial"/>
                        </a:rPr>
                        <a:t> да </a:t>
                      </a:r>
                      <a:r>
                        <a:rPr lang="ru-RU" sz="800" b="0" i="0" u="none" strike="noStrike" cap="none" dirty="0" err="1">
                          <a:solidFill>
                            <a:srgbClr val="007F76"/>
                          </a:solidFill>
                          <a:effectLst/>
                          <a:latin typeface="Arial Narrow" panose="020B0606020202030204" pitchFamily="34" charset="0"/>
                          <a:ea typeface="+mn-ea"/>
                          <a:cs typeface="+mn-cs"/>
                          <a:sym typeface="Arial"/>
                        </a:rPr>
                        <a:t>құрылысшы-монтаждаушылар</a:t>
                      </a:r>
                      <a:r>
                        <a:rPr lang="ru-RU" sz="800" b="0" i="0" u="none" strike="noStrike" cap="none" dirty="0">
                          <a:solidFill>
                            <a:srgbClr val="007F76"/>
                          </a:solidFill>
                          <a:effectLst/>
                          <a:latin typeface="Arial Narrow" panose="020B0606020202030204" pitchFamily="34" charset="0"/>
                          <a:ea typeface="+mn-ea"/>
                          <a:cs typeface="+mn-cs"/>
                          <a:sym typeface="Arial"/>
                        </a:rPr>
                        <a:t> </a:t>
                      </a:r>
                      <a:r>
                        <a:rPr lang="ru-RU" sz="800" b="0" i="0" u="none" strike="noStrike" cap="none" dirty="0" err="1">
                          <a:solidFill>
                            <a:srgbClr val="007F76"/>
                          </a:solidFill>
                          <a:effectLst/>
                          <a:latin typeface="Arial Narrow" panose="020B0606020202030204" pitchFamily="34" charset="0"/>
                          <a:ea typeface="+mn-ea"/>
                          <a:cs typeface="+mn-cs"/>
                          <a:sym typeface="Arial"/>
                        </a:rPr>
                        <a:t>және</a:t>
                      </a:r>
                      <a:r>
                        <a:rPr lang="ru-RU" sz="800" b="0" i="0" u="none" strike="noStrike" cap="none" dirty="0">
                          <a:solidFill>
                            <a:srgbClr val="007F76"/>
                          </a:solidFill>
                          <a:effectLst/>
                          <a:latin typeface="Arial Narrow" panose="020B0606020202030204" pitchFamily="34" charset="0"/>
                          <a:ea typeface="+mn-ea"/>
                          <a:cs typeface="+mn-cs"/>
                          <a:sym typeface="Arial"/>
                        </a:rPr>
                        <a:t> </a:t>
                      </a:r>
                      <a:r>
                        <a:rPr lang="ru-RU" sz="800" b="0" i="0" u="none" strike="noStrike" cap="none" dirty="0" err="1">
                          <a:solidFill>
                            <a:srgbClr val="007F76"/>
                          </a:solidFill>
                          <a:effectLst/>
                          <a:latin typeface="Arial Narrow" panose="020B0606020202030204" pitchFamily="34" charset="0"/>
                          <a:ea typeface="+mn-ea"/>
                          <a:cs typeface="+mn-cs"/>
                          <a:sym typeface="Arial"/>
                        </a:rPr>
                        <a:t>тектес</a:t>
                      </a:r>
                      <a:r>
                        <a:rPr lang="ru-RU" sz="800" b="0" i="0" u="none" strike="noStrike" cap="none" dirty="0">
                          <a:solidFill>
                            <a:srgbClr val="007F76"/>
                          </a:solidFill>
                          <a:effectLst/>
                          <a:latin typeface="Arial Narrow" panose="020B0606020202030204" pitchFamily="34" charset="0"/>
                          <a:ea typeface="+mn-ea"/>
                          <a:cs typeface="+mn-cs"/>
                          <a:sym typeface="Arial"/>
                        </a:rPr>
                        <a:t> </a:t>
                      </a:r>
                      <a:r>
                        <a:rPr lang="ru-RU" sz="800" b="0" i="0" u="none" strike="noStrike" cap="none" dirty="0" err="1">
                          <a:solidFill>
                            <a:srgbClr val="007F76"/>
                          </a:solidFill>
                          <a:effectLst/>
                          <a:latin typeface="Arial Narrow" panose="020B0606020202030204" pitchFamily="34" charset="0"/>
                          <a:ea typeface="+mn-ea"/>
                          <a:cs typeface="+mn-cs"/>
                          <a:sym typeface="Arial"/>
                        </a:rPr>
                        <a:t>қызметтер</a:t>
                      </a:r>
                      <a:r>
                        <a:rPr lang="ru-RU" sz="800" b="0" i="0" u="none" strike="noStrike" cap="none" dirty="0">
                          <a:solidFill>
                            <a:srgbClr val="007F76"/>
                          </a:solidFill>
                          <a:effectLst/>
                          <a:latin typeface="Arial Narrow" panose="020B0606020202030204" pitchFamily="34" charset="0"/>
                          <a:ea typeface="+mn-ea"/>
                          <a:cs typeface="+mn-cs"/>
                          <a:sym typeface="Arial"/>
                        </a:rPr>
                        <a:t> </a:t>
                      </a:r>
                      <a:r>
                        <a:rPr lang="ru-RU" sz="800" b="0" i="0" u="none" strike="noStrike" cap="none" dirty="0" err="1">
                          <a:solidFill>
                            <a:srgbClr val="007F76"/>
                          </a:solidFill>
                          <a:effectLst/>
                          <a:latin typeface="Arial Narrow" panose="020B0606020202030204" pitchFamily="34" charset="0"/>
                          <a:ea typeface="+mn-ea"/>
                          <a:cs typeface="+mn-cs"/>
                          <a:sym typeface="Arial"/>
                        </a:rPr>
                        <a:t>жұмысшылары</a:t>
                      </a:r>
                      <a:endParaRPr lang="ru-RU" sz="800" b="0" i="0" u="none" strike="noStrike" cap="none" dirty="0">
                        <a:solidFill>
                          <a:srgbClr val="007F76"/>
                        </a:solidFill>
                        <a:effectLst/>
                        <a:latin typeface="Arial Narrow" panose="020B0606020202030204" pitchFamily="34" charset="0"/>
                        <a:ea typeface="+mn-ea"/>
                        <a:cs typeface="+mn-cs"/>
                        <a:sym typeface="Arial"/>
                      </a:endParaRPr>
                    </a:p>
                  </a:txBody>
                  <a:tcPr marL="9525" marR="9525" marT="0" marB="0" anchor="ctr">
                    <a:lnR w="12700" cap="flat" cmpd="sng" algn="ctr">
                      <a:solidFill>
                        <a:schemeClr val="tx1"/>
                      </a:solidFill>
                      <a:prstDash val="solid"/>
                      <a:round/>
                      <a:headEnd type="none" w="med" len="med"/>
                      <a:tailEnd type="none" w="med" len="med"/>
                    </a:lnR>
                    <a:solidFill>
                      <a:srgbClr val="007F76">
                        <a:alpha val="20000"/>
                      </a:srgbClr>
                    </a:solidFill>
                  </a:tcPr>
                </a:tc>
                <a:tc>
                  <a:txBody>
                    <a:bodyPr/>
                    <a:lstStyle/>
                    <a:p>
                      <a:pPr algn="ctr" fontAlgn="b"/>
                      <a:r>
                        <a:rPr lang="ru-KZ" sz="800" b="0" i="0" u="none" strike="noStrike" cap="none">
                          <a:solidFill>
                            <a:schemeClr val="tx1"/>
                          </a:solidFill>
                          <a:effectLst/>
                          <a:latin typeface="Arial Narrow" panose="020B0606020202030204" pitchFamily="34" charset="0"/>
                          <a:ea typeface="+mn-ea"/>
                          <a:cs typeface="+mn-cs"/>
                          <a:sym typeface="Arial"/>
                        </a:rPr>
                        <a:t>11 990</a:t>
                      </a:r>
                    </a:p>
                  </a:txBody>
                  <a:tcPr marL="9525" marR="9525" marT="0" marB="0" anchor="ctr">
                    <a:lnL w="12700" cap="flat" cmpd="sng" algn="ctr">
                      <a:solidFill>
                        <a:schemeClr val="tx1"/>
                      </a:solidFill>
                      <a:prstDash val="solid"/>
                      <a:round/>
                      <a:headEnd type="none" w="med" len="med"/>
                      <a:tailEnd type="none" w="med" len="med"/>
                    </a:lnL>
                    <a:solidFill>
                      <a:schemeClr val="bg1">
                        <a:lumMod val="50000"/>
                        <a:alpha val="20000"/>
                      </a:schemeClr>
                    </a:solidFill>
                  </a:tcPr>
                </a:tc>
                <a:tc>
                  <a:txBody>
                    <a:bodyPr/>
                    <a:lstStyle/>
                    <a:p>
                      <a:pPr algn="ctr" fontAlgn="b"/>
                      <a:r>
                        <a:rPr lang="ru-KZ" sz="800" b="0" i="0" u="none" strike="noStrike" cap="none">
                          <a:solidFill>
                            <a:schemeClr val="tx1"/>
                          </a:solidFill>
                          <a:effectLst/>
                          <a:latin typeface="Arial Narrow" panose="020B0606020202030204" pitchFamily="34" charset="0"/>
                          <a:ea typeface="+mn-ea"/>
                          <a:cs typeface="+mn-cs"/>
                          <a:sym typeface="Arial"/>
                        </a:rPr>
                        <a:t>775</a:t>
                      </a:r>
                    </a:p>
                  </a:txBody>
                  <a:tcPr marL="9525" marR="9525" marT="0" marB="0" anchor="ctr">
                    <a:solidFill>
                      <a:schemeClr val="bg1">
                        <a:lumMod val="50000"/>
                        <a:alpha val="20000"/>
                      </a:schemeClr>
                    </a:solidFill>
                  </a:tcPr>
                </a:tc>
                <a:tc>
                  <a:txBody>
                    <a:bodyPr/>
                    <a:lstStyle/>
                    <a:p>
                      <a:pPr algn="ctr" fontAlgn="b"/>
                      <a:r>
                        <a:rPr lang="ru-KZ" sz="800" b="0" i="0" u="none" strike="noStrike" cap="none">
                          <a:solidFill>
                            <a:schemeClr val="tx1"/>
                          </a:solidFill>
                          <a:effectLst/>
                          <a:latin typeface="Arial Narrow" panose="020B0606020202030204" pitchFamily="34" charset="0"/>
                          <a:ea typeface="+mn-ea"/>
                          <a:cs typeface="+mn-cs"/>
                          <a:sym typeface="Arial"/>
                        </a:rPr>
                        <a:t>4 754</a:t>
                      </a:r>
                    </a:p>
                  </a:txBody>
                  <a:tcPr marL="9525" marR="9525" marT="0" marB="0" anchor="ctr">
                    <a:solidFill>
                      <a:schemeClr val="bg1">
                        <a:lumMod val="50000"/>
                        <a:alpha val="20000"/>
                      </a:schemeClr>
                    </a:solidFill>
                  </a:tcPr>
                </a:tc>
                <a:tc>
                  <a:txBody>
                    <a:bodyPr/>
                    <a:lstStyle/>
                    <a:p>
                      <a:pPr algn="ctr" fontAlgn="b"/>
                      <a:r>
                        <a:rPr lang="ru-KZ" sz="800" b="0" i="0" u="none" strike="noStrike" cap="none">
                          <a:solidFill>
                            <a:schemeClr val="tx1"/>
                          </a:solidFill>
                          <a:effectLst/>
                          <a:latin typeface="Arial Narrow" panose="020B0606020202030204" pitchFamily="34" charset="0"/>
                          <a:ea typeface="+mn-ea"/>
                          <a:cs typeface="+mn-cs"/>
                          <a:sym typeface="Arial"/>
                        </a:rPr>
                        <a:t>4 620</a:t>
                      </a:r>
                    </a:p>
                  </a:txBody>
                  <a:tcPr marL="9525" marR="9525" marT="0" marB="0" anchor="ctr">
                    <a:solidFill>
                      <a:schemeClr val="bg1">
                        <a:lumMod val="50000"/>
                        <a:alpha val="20000"/>
                      </a:schemeClr>
                    </a:solidFill>
                  </a:tcPr>
                </a:tc>
                <a:tc>
                  <a:txBody>
                    <a:bodyPr/>
                    <a:lstStyle/>
                    <a:p>
                      <a:pPr algn="ctr" fontAlgn="b"/>
                      <a:r>
                        <a:rPr lang="ru-KZ" sz="800" b="0" i="0" u="none" strike="noStrike" cap="none">
                          <a:solidFill>
                            <a:schemeClr val="tx1"/>
                          </a:solidFill>
                          <a:effectLst/>
                          <a:latin typeface="Arial Narrow" panose="020B0606020202030204" pitchFamily="34" charset="0"/>
                          <a:ea typeface="+mn-ea"/>
                          <a:cs typeface="+mn-cs"/>
                          <a:sym typeface="Arial"/>
                        </a:rPr>
                        <a:t>1 841</a:t>
                      </a:r>
                    </a:p>
                  </a:txBody>
                  <a:tcPr marL="9525" marR="9525" marT="0" marB="0" anchor="ctr">
                    <a:lnR w="12700" cap="flat" cmpd="sng" algn="ctr">
                      <a:solidFill>
                        <a:schemeClr val="tx1"/>
                      </a:solidFill>
                      <a:prstDash val="solid"/>
                      <a:round/>
                      <a:headEnd type="none" w="med" len="med"/>
                      <a:tailEnd type="none" w="med" len="med"/>
                    </a:lnR>
                    <a:solidFill>
                      <a:schemeClr val="bg1">
                        <a:lumMod val="50000"/>
                        <a:alpha val="20000"/>
                      </a:schemeClr>
                    </a:solidFill>
                  </a:tcPr>
                </a:tc>
                <a:tc>
                  <a:txBody>
                    <a:bodyPr/>
                    <a:lstStyle/>
                    <a:p>
                      <a:pPr algn="ctr" fontAlgn="ctr"/>
                      <a:r>
                        <a:rPr lang="ru-KZ" sz="800" b="0" i="0" u="none" strike="noStrike" cap="none" dirty="0">
                          <a:solidFill>
                            <a:srgbClr val="007F76"/>
                          </a:solidFill>
                          <a:effectLst/>
                          <a:latin typeface="Arial Narrow" panose="020B0606020202030204" pitchFamily="34" charset="0"/>
                          <a:ea typeface="+mn-ea"/>
                          <a:cs typeface="+mn-cs"/>
                          <a:sym typeface="Arial"/>
                        </a:rPr>
                        <a:t>13 268</a:t>
                      </a:r>
                    </a:p>
                  </a:txBody>
                  <a:tcPr marL="9525" marR="9525" marT="0" marB="0" anchor="ctr">
                    <a:lnL w="12700" cap="flat" cmpd="sng" algn="ctr">
                      <a:solidFill>
                        <a:schemeClr val="tx1"/>
                      </a:solidFill>
                      <a:prstDash val="solid"/>
                      <a:round/>
                      <a:headEnd type="none" w="med" len="med"/>
                      <a:tailEnd type="none" w="med" len="med"/>
                    </a:lnL>
                    <a:solidFill>
                      <a:srgbClr val="007F76">
                        <a:alpha val="20000"/>
                      </a:srgbClr>
                    </a:solidFill>
                  </a:tcPr>
                </a:tc>
                <a:tc>
                  <a:txBody>
                    <a:bodyPr/>
                    <a:lstStyle/>
                    <a:p>
                      <a:pPr algn="ctr" fontAlgn="ctr"/>
                      <a:r>
                        <a:rPr lang="ru-KZ" sz="800" b="0" i="0" u="none" strike="noStrike" cap="none" dirty="0">
                          <a:solidFill>
                            <a:schemeClr val="tx1"/>
                          </a:solidFill>
                          <a:effectLst/>
                          <a:latin typeface="Arial Narrow" panose="020B0606020202030204" pitchFamily="34" charset="0"/>
                          <a:ea typeface="+mn-ea"/>
                          <a:cs typeface="+mn-cs"/>
                          <a:sym typeface="Arial"/>
                        </a:rPr>
                        <a:t>1 141</a:t>
                      </a:r>
                    </a:p>
                  </a:txBody>
                  <a:tcPr marL="9525" marR="9525" marT="0" marB="0" anchor="ctr">
                    <a:solidFill>
                      <a:schemeClr val="bg1">
                        <a:lumMod val="50000"/>
                        <a:alpha val="20000"/>
                      </a:schemeClr>
                    </a:solidFill>
                  </a:tcPr>
                </a:tc>
                <a:tc>
                  <a:txBody>
                    <a:bodyPr/>
                    <a:lstStyle/>
                    <a:p>
                      <a:pPr algn="ctr" fontAlgn="ctr"/>
                      <a:r>
                        <a:rPr lang="ru-KZ" sz="800" b="0" i="0" u="none" strike="noStrike" cap="none" dirty="0">
                          <a:solidFill>
                            <a:srgbClr val="007F76"/>
                          </a:solidFill>
                          <a:effectLst/>
                          <a:latin typeface="Arial Narrow" panose="020B0606020202030204" pitchFamily="34" charset="0"/>
                          <a:ea typeface="+mn-ea"/>
                          <a:cs typeface="+mn-cs"/>
                          <a:sym typeface="Arial"/>
                        </a:rPr>
                        <a:t>2 785</a:t>
                      </a:r>
                    </a:p>
                  </a:txBody>
                  <a:tcPr marL="9525" marR="9525" marT="0" marB="0" anchor="ctr">
                    <a:solidFill>
                      <a:srgbClr val="007F76">
                        <a:alpha val="20000"/>
                      </a:srgbClr>
                    </a:solidFill>
                  </a:tcPr>
                </a:tc>
                <a:tc>
                  <a:txBody>
                    <a:bodyPr/>
                    <a:lstStyle/>
                    <a:p>
                      <a:pPr algn="ctr" fontAlgn="ctr"/>
                      <a:r>
                        <a:rPr lang="ru-KZ" sz="800" b="0" i="0" u="none" strike="noStrike" cap="none" dirty="0">
                          <a:solidFill>
                            <a:srgbClr val="007F76"/>
                          </a:solidFill>
                          <a:effectLst/>
                          <a:latin typeface="Arial Narrow" panose="020B0606020202030204" pitchFamily="34" charset="0"/>
                          <a:ea typeface="+mn-ea"/>
                          <a:cs typeface="+mn-cs"/>
                          <a:sym typeface="Arial"/>
                        </a:rPr>
                        <a:t>4 989</a:t>
                      </a:r>
                    </a:p>
                  </a:txBody>
                  <a:tcPr marL="9525" marR="9525" marT="0" marB="0" anchor="ctr">
                    <a:solidFill>
                      <a:srgbClr val="007F76">
                        <a:alpha val="20000"/>
                      </a:srgbClr>
                    </a:solidFill>
                  </a:tcPr>
                </a:tc>
                <a:tc>
                  <a:txBody>
                    <a:bodyPr/>
                    <a:lstStyle/>
                    <a:p>
                      <a:pPr algn="ctr" fontAlgn="ctr"/>
                      <a:r>
                        <a:rPr lang="ru-KZ" sz="800" b="0" i="0" u="none" strike="noStrike" cap="none" dirty="0">
                          <a:solidFill>
                            <a:srgbClr val="007F76"/>
                          </a:solidFill>
                          <a:effectLst/>
                          <a:latin typeface="Arial Narrow" panose="020B0606020202030204" pitchFamily="34" charset="0"/>
                          <a:ea typeface="+mn-ea"/>
                          <a:cs typeface="+mn-cs"/>
                          <a:sym typeface="Arial"/>
                        </a:rPr>
                        <a:t>4 353</a:t>
                      </a:r>
                    </a:p>
                  </a:txBody>
                  <a:tcPr marL="9525" marR="9525" marT="0" marB="0" anchor="ctr">
                    <a:solidFill>
                      <a:srgbClr val="007F76">
                        <a:alpha val="20000"/>
                      </a:srgbClr>
                    </a:solidFill>
                  </a:tcPr>
                </a:tc>
                <a:tc>
                  <a:txBody>
                    <a:bodyPr/>
                    <a:lstStyle/>
                    <a:p>
                      <a:pPr algn="ctr" fontAlgn="ctr"/>
                      <a:r>
                        <a:rPr lang="ru-KZ" sz="800" b="0" i="0" u="none" strike="noStrike" cap="none" dirty="0">
                          <a:solidFill>
                            <a:srgbClr val="007F76"/>
                          </a:solidFill>
                          <a:effectLst/>
                          <a:latin typeface="Arial Narrow" panose="020B0606020202030204" pitchFamily="34" charset="0"/>
                          <a:ea typeface="+mn-ea"/>
                          <a:cs typeface="+mn-cs"/>
                          <a:sym typeface="Arial"/>
                        </a:rPr>
                        <a:t>1,2%</a:t>
                      </a:r>
                    </a:p>
                  </a:txBody>
                  <a:tcPr marL="9525" marR="9525" marT="0" marB="0" anchor="ctr">
                    <a:solidFill>
                      <a:srgbClr val="007F76">
                        <a:alpha val="20000"/>
                      </a:srgbClr>
                    </a:solidFill>
                  </a:tcPr>
                </a:tc>
                <a:extLst>
                  <a:ext uri="{0D108BD9-81ED-4DB2-BD59-A6C34878D82A}">
                    <a16:rowId xmlns:a16="http://schemas.microsoft.com/office/drawing/2014/main" val="614668957"/>
                  </a:ext>
                </a:extLst>
              </a:tr>
              <a:tr h="158400">
                <a:tc>
                  <a:txBody>
                    <a:bodyPr/>
                    <a:lstStyle/>
                    <a:p>
                      <a:pPr algn="ctr" fontAlgn="b"/>
                      <a:r>
                        <a:rPr lang="ru-RU" sz="800" u="none" strike="noStrike" dirty="0">
                          <a:solidFill>
                            <a:srgbClr val="007F76"/>
                          </a:solidFill>
                          <a:effectLst/>
                          <a:latin typeface="Arial Narrow" panose="020B0606020202030204" pitchFamily="34" charset="0"/>
                        </a:rPr>
                        <a:t>17</a:t>
                      </a:r>
                      <a:endParaRPr lang="en-US" sz="800" b="0" i="0" u="none" strike="noStrike" dirty="0">
                        <a:solidFill>
                          <a:srgbClr val="007F76"/>
                        </a:solidFill>
                        <a:effectLst/>
                        <a:latin typeface="Arial Narrow" panose="020B0606020202030204" pitchFamily="34" charset="0"/>
                      </a:endParaRPr>
                    </a:p>
                  </a:txBody>
                  <a:tcPr marL="9525" marR="9525" marT="0" marB="0" anchor="ctr">
                    <a:solidFill>
                      <a:schemeClr val="accent6">
                        <a:lumMod val="50000"/>
                        <a:alpha val="1000"/>
                      </a:schemeClr>
                    </a:solidFill>
                  </a:tcPr>
                </a:tc>
                <a:tc>
                  <a:txBody>
                    <a:bodyPr/>
                    <a:lstStyle/>
                    <a:p>
                      <a:pPr algn="ctr" fontAlgn="b"/>
                      <a:r>
                        <a:rPr lang="ru-KZ" sz="800" b="0" i="0" u="none" strike="noStrike" cap="none" dirty="0">
                          <a:solidFill>
                            <a:srgbClr val="007F76"/>
                          </a:solidFill>
                          <a:effectLst/>
                          <a:latin typeface="Arial Narrow" panose="020B0606020202030204" pitchFamily="34" charset="0"/>
                          <a:ea typeface="+mn-ea"/>
                          <a:cs typeface="+mn-cs"/>
                          <a:sym typeface="Arial"/>
                        </a:rPr>
                        <a:t>9329-9</a:t>
                      </a:r>
                    </a:p>
                  </a:txBody>
                  <a:tcPr marL="9525" marR="9525" marT="0" marB="0" anchor="ctr">
                    <a:solidFill>
                      <a:schemeClr val="accent6">
                        <a:lumMod val="50000"/>
                        <a:alpha val="1000"/>
                      </a:schemeClr>
                    </a:solidFill>
                  </a:tcPr>
                </a:tc>
                <a:tc>
                  <a:txBody>
                    <a:bodyPr/>
                    <a:lstStyle/>
                    <a:p>
                      <a:pPr marL="72000" algn="l" fontAlgn="ctr"/>
                      <a:r>
                        <a:rPr lang="ru-RU" sz="800" b="0" i="0" u="none" strike="noStrike" cap="none" dirty="0" err="1">
                          <a:solidFill>
                            <a:srgbClr val="007F76"/>
                          </a:solidFill>
                          <a:effectLst/>
                          <a:latin typeface="Arial Narrow" panose="020B0606020202030204" pitchFamily="34" charset="0"/>
                          <a:ea typeface="+mn-ea"/>
                          <a:cs typeface="+mn-cs"/>
                          <a:sym typeface="Arial"/>
                        </a:rPr>
                        <a:t>Өңдеу</a:t>
                      </a:r>
                      <a:r>
                        <a:rPr lang="ru-RU" sz="800" b="0" i="0" u="none" strike="noStrike" cap="none" dirty="0">
                          <a:solidFill>
                            <a:srgbClr val="007F76"/>
                          </a:solidFill>
                          <a:effectLst/>
                          <a:latin typeface="Arial Narrow" panose="020B0606020202030204" pitchFamily="34" charset="0"/>
                          <a:ea typeface="+mn-ea"/>
                          <a:cs typeface="+mn-cs"/>
                          <a:sym typeface="Arial"/>
                        </a:rPr>
                        <a:t> </a:t>
                      </a:r>
                      <a:r>
                        <a:rPr lang="ru-RU" sz="800" b="0" i="0" u="none" strike="noStrike" cap="none" dirty="0" err="1">
                          <a:solidFill>
                            <a:srgbClr val="007F76"/>
                          </a:solidFill>
                          <a:effectLst/>
                          <a:latin typeface="Arial Narrow" panose="020B0606020202030204" pitchFamily="34" charset="0"/>
                          <a:ea typeface="+mn-ea"/>
                          <a:cs typeface="+mn-cs"/>
                          <a:sym typeface="Arial"/>
                        </a:rPr>
                        <a:t>өнеркәсібінде</a:t>
                      </a:r>
                      <a:r>
                        <a:rPr lang="ru-RU" sz="800" b="0" i="0" u="none" strike="noStrike" cap="none" dirty="0">
                          <a:solidFill>
                            <a:srgbClr val="007F76"/>
                          </a:solidFill>
                          <a:effectLst/>
                          <a:latin typeface="Arial Narrow" panose="020B0606020202030204" pitchFamily="34" charset="0"/>
                          <a:ea typeface="+mn-ea"/>
                          <a:cs typeface="+mn-cs"/>
                          <a:sym typeface="Arial"/>
                        </a:rPr>
                        <a:t> </a:t>
                      </a:r>
                      <a:r>
                        <a:rPr lang="ru-RU" sz="800" b="0" i="0" u="none" strike="noStrike" cap="none" dirty="0" err="1">
                          <a:solidFill>
                            <a:srgbClr val="007F76"/>
                          </a:solidFill>
                          <a:effectLst/>
                          <a:latin typeface="Arial Narrow" panose="020B0606020202030204" pitchFamily="34" charset="0"/>
                          <a:ea typeface="+mn-ea"/>
                          <a:cs typeface="+mn-cs"/>
                          <a:sym typeface="Arial"/>
                        </a:rPr>
                        <a:t>жұмыс</a:t>
                      </a:r>
                      <a:r>
                        <a:rPr lang="ru-RU" sz="800" b="0" i="0" u="none" strike="noStrike" cap="none" dirty="0">
                          <a:solidFill>
                            <a:srgbClr val="007F76"/>
                          </a:solidFill>
                          <a:effectLst/>
                          <a:latin typeface="Arial Narrow" panose="020B0606020202030204" pitchFamily="34" charset="0"/>
                          <a:ea typeface="+mn-ea"/>
                          <a:cs typeface="+mn-cs"/>
                          <a:sym typeface="Arial"/>
                        </a:rPr>
                        <a:t> </a:t>
                      </a:r>
                      <a:r>
                        <a:rPr lang="ru-RU" sz="800" b="0" i="0" u="none" strike="noStrike" cap="none" dirty="0" err="1">
                          <a:solidFill>
                            <a:srgbClr val="007F76"/>
                          </a:solidFill>
                          <a:effectLst/>
                          <a:latin typeface="Arial Narrow" panose="020B0606020202030204" pitchFamily="34" charset="0"/>
                          <a:ea typeface="+mn-ea"/>
                          <a:cs typeface="+mn-cs"/>
                          <a:sym typeface="Arial"/>
                        </a:rPr>
                        <a:t>істейтін</a:t>
                      </a:r>
                      <a:r>
                        <a:rPr lang="ru-RU" sz="800" b="0" i="0" u="none" strike="noStrike" cap="none" dirty="0">
                          <a:solidFill>
                            <a:srgbClr val="007F76"/>
                          </a:solidFill>
                          <a:effectLst/>
                          <a:latin typeface="Arial Narrow" panose="020B0606020202030204" pitchFamily="34" charset="0"/>
                          <a:ea typeface="+mn-ea"/>
                          <a:cs typeface="+mn-cs"/>
                          <a:sym typeface="Arial"/>
                        </a:rPr>
                        <a:t> </a:t>
                      </a:r>
                      <a:r>
                        <a:rPr lang="ru-RU" sz="800" b="0" i="0" u="none" strike="noStrike" cap="none" dirty="0" err="1">
                          <a:solidFill>
                            <a:srgbClr val="007F76"/>
                          </a:solidFill>
                          <a:effectLst/>
                          <a:latin typeface="Arial Narrow" panose="020B0606020202030204" pitchFamily="34" charset="0"/>
                          <a:ea typeface="+mn-ea"/>
                          <a:cs typeface="+mn-cs"/>
                          <a:sym typeface="Arial"/>
                        </a:rPr>
                        <a:t>басқа</a:t>
                      </a:r>
                      <a:r>
                        <a:rPr lang="ru-RU" sz="800" b="0" i="0" u="none" strike="noStrike" cap="none" dirty="0">
                          <a:solidFill>
                            <a:srgbClr val="007F76"/>
                          </a:solidFill>
                          <a:effectLst/>
                          <a:latin typeface="Arial Narrow" panose="020B0606020202030204" pitchFamily="34" charset="0"/>
                          <a:ea typeface="+mn-ea"/>
                          <a:cs typeface="+mn-cs"/>
                          <a:sym typeface="Arial"/>
                        </a:rPr>
                        <a:t> да </a:t>
                      </a:r>
                      <a:r>
                        <a:rPr lang="ru-RU" sz="800" b="0" i="0" u="none" strike="noStrike" cap="none" dirty="0" err="1">
                          <a:solidFill>
                            <a:srgbClr val="007F76"/>
                          </a:solidFill>
                          <a:effectLst/>
                          <a:latin typeface="Arial Narrow" panose="020B0606020202030204" pitchFamily="34" charset="0"/>
                          <a:ea typeface="+mn-ea"/>
                          <a:cs typeface="+mn-cs"/>
                          <a:sym typeface="Arial"/>
                        </a:rPr>
                        <a:t>біліктілігі</a:t>
                      </a:r>
                      <a:r>
                        <a:rPr lang="ru-RU" sz="800" b="0" i="0" u="none" strike="noStrike" cap="none" dirty="0">
                          <a:solidFill>
                            <a:srgbClr val="007F76"/>
                          </a:solidFill>
                          <a:effectLst/>
                          <a:latin typeface="Arial Narrow" panose="020B0606020202030204" pitchFamily="34" charset="0"/>
                          <a:ea typeface="+mn-ea"/>
                          <a:cs typeface="+mn-cs"/>
                          <a:sym typeface="Arial"/>
                        </a:rPr>
                        <a:t> </a:t>
                      </a:r>
                      <a:r>
                        <a:rPr lang="ru-RU" sz="800" b="0" i="0" u="none" strike="noStrike" cap="none" dirty="0" err="1">
                          <a:solidFill>
                            <a:srgbClr val="007F76"/>
                          </a:solidFill>
                          <a:effectLst/>
                          <a:latin typeface="Arial Narrow" panose="020B0606020202030204" pitchFamily="34" charset="0"/>
                          <a:ea typeface="+mn-ea"/>
                          <a:cs typeface="+mn-cs"/>
                          <a:sym typeface="Arial"/>
                        </a:rPr>
                        <a:t>жоқ</a:t>
                      </a:r>
                      <a:r>
                        <a:rPr lang="ru-RU" sz="800" b="0" i="0" u="none" strike="noStrike" cap="none" dirty="0">
                          <a:solidFill>
                            <a:srgbClr val="007F76"/>
                          </a:solidFill>
                          <a:effectLst/>
                          <a:latin typeface="Arial Narrow" panose="020B0606020202030204" pitchFamily="34" charset="0"/>
                          <a:ea typeface="+mn-ea"/>
                          <a:cs typeface="+mn-cs"/>
                          <a:sym typeface="Arial"/>
                        </a:rPr>
                        <a:t> </a:t>
                      </a:r>
                      <a:r>
                        <a:rPr lang="ru-RU" sz="800" b="0" i="0" u="none" strike="noStrike" cap="none" dirty="0" err="1">
                          <a:solidFill>
                            <a:srgbClr val="007F76"/>
                          </a:solidFill>
                          <a:effectLst/>
                          <a:latin typeface="Arial Narrow" panose="020B0606020202030204" pitchFamily="34" charset="0"/>
                          <a:ea typeface="+mn-ea"/>
                          <a:cs typeface="+mn-cs"/>
                          <a:sym typeface="Arial"/>
                        </a:rPr>
                        <a:t>жұмысшылар</a:t>
                      </a:r>
                      <a:endParaRPr lang="ru-RU" sz="800" b="0" i="0" u="none" strike="noStrike" cap="none" dirty="0">
                        <a:solidFill>
                          <a:srgbClr val="007F76"/>
                        </a:solidFill>
                        <a:effectLst/>
                        <a:latin typeface="Arial Narrow" panose="020B0606020202030204" pitchFamily="34" charset="0"/>
                        <a:ea typeface="+mn-ea"/>
                        <a:cs typeface="+mn-cs"/>
                        <a:sym typeface="Arial"/>
                      </a:endParaRPr>
                    </a:p>
                  </a:txBody>
                  <a:tcPr marL="9525" marR="9525" marT="0" marB="0" anchor="ctr">
                    <a:lnR w="12700" cap="flat" cmpd="sng" algn="ctr">
                      <a:solidFill>
                        <a:schemeClr val="tx1"/>
                      </a:solidFill>
                      <a:prstDash val="solid"/>
                      <a:round/>
                      <a:headEnd type="none" w="med" len="med"/>
                      <a:tailEnd type="none" w="med" len="med"/>
                    </a:lnR>
                    <a:solidFill>
                      <a:schemeClr val="accent6">
                        <a:lumMod val="50000"/>
                        <a:alpha val="1000"/>
                      </a:schemeClr>
                    </a:solidFill>
                  </a:tcPr>
                </a:tc>
                <a:tc>
                  <a:txBody>
                    <a:bodyPr/>
                    <a:lstStyle/>
                    <a:p>
                      <a:pPr algn="ctr" fontAlgn="b"/>
                      <a:r>
                        <a:rPr lang="ru-KZ" sz="800" b="0" i="0" u="none" strike="noStrike" cap="none">
                          <a:solidFill>
                            <a:schemeClr val="tx1"/>
                          </a:solidFill>
                          <a:effectLst/>
                          <a:latin typeface="Arial Narrow" panose="020B0606020202030204" pitchFamily="34" charset="0"/>
                          <a:ea typeface="+mn-ea"/>
                          <a:cs typeface="+mn-cs"/>
                          <a:sym typeface="Arial"/>
                        </a:rPr>
                        <a:t>15 603</a:t>
                      </a:r>
                    </a:p>
                  </a:txBody>
                  <a:tcPr marL="9525" marR="9525" marT="0" marB="0" anchor="ctr">
                    <a:lnL w="12700" cap="flat" cmpd="sng" algn="ctr">
                      <a:solidFill>
                        <a:schemeClr val="tx1"/>
                      </a:solidFill>
                      <a:prstDash val="solid"/>
                      <a:round/>
                      <a:headEnd type="none" w="med" len="med"/>
                      <a:tailEnd type="none" w="med" len="med"/>
                    </a:lnL>
                    <a:solidFill>
                      <a:schemeClr val="accent6">
                        <a:lumMod val="50000"/>
                        <a:alpha val="1000"/>
                      </a:schemeClr>
                    </a:solidFill>
                  </a:tcPr>
                </a:tc>
                <a:tc>
                  <a:txBody>
                    <a:bodyPr/>
                    <a:lstStyle/>
                    <a:p>
                      <a:pPr algn="ctr" fontAlgn="b"/>
                      <a:r>
                        <a:rPr lang="ru-KZ" sz="800" b="0" i="0" u="none" strike="noStrike" cap="none">
                          <a:solidFill>
                            <a:schemeClr val="tx1"/>
                          </a:solidFill>
                          <a:effectLst/>
                          <a:latin typeface="Arial Narrow" panose="020B0606020202030204" pitchFamily="34" charset="0"/>
                          <a:ea typeface="+mn-ea"/>
                          <a:cs typeface="+mn-cs"/>
                          <a:sym typeface="Arial"/>
                        </a:rPr>
                        <a:t>1 575</a:t>
                      </a:r>
                    </a:p>
                  </a:txBody>
                  <a:tcPr marL="9525" marR="9525" marT="0" marB="0" anchor="ctr">
                    <a:solidFill>
                      <a:schemeClr val="accent6">
                        <a:lumMod val="50000"/>
                        <a:alpha val="1000"/>
                      </a:schemeClr>
                    </a:solidFill>
                  </a:tcPr>
                </a:tc>
                <a:tc>
                  <a:txBody>
                    <a:bodyPr/>
                    <a:lstStyle/>
                    <a:p>
                      <a:pPr algn="ctr" fontAlgn="b"/>
                      <a:r>
                        <a:rPr lang="ru-KZ" sz="800" b="0" i="0" u="none" strike="noStrike" cap="none">
                          <a:solidFill>
                            <a:schemeClr val="tx1"/>
                          </a:solidFill>
                          <a:effectLst/>
                          <a:latin typeface="Arial Narrow" panose="020B0606020202030204" pitchFamily="34" charset="0"/>
                          <a:ea typeface="+mn-ea"/>
                          <a:cs typeface="+mn-cs"/>
                          <a:sym typeface="Arial"/>
                        </a:rPr>
                        <a:t>1 963</a:t>
                      </a:r>
                    </a:p>
                  </a:txBody>
                  <a:tcPr marL="9525" marR="9525" marT="0" marB="0" anchor="ctr">
                    <a:solidFill>
                      <a:schemeClr val="accent6">
                        <a:lumMod val="50000"/>
                        <a:alpha val="1000"/>
                      </a:schemeClr>
                    </a:solidFill>
                  </a:tcPr>
                </a:tc>
                <a:tc>
                  <a:txBody>
                    <a:bodyPr/>
                    <a:lstStyle/>
                    <a:p>
                      <a:pPr algn="ctr" fontAlgn="b"/>
                      <a:r>
                        <a:rPr lang="ru-KZ" sz="800" b="0" i="0" u="none" strike="noStrike" cap="none" dirty="0">
                          <a:solidFill>
                            <a:schemeClr val="tx1"/>
                          </a:solidFill>
                          <a:effectLst/>
                          <a:latin typeface="Arial Narrow" panose="020B0606020202030204" pitchFamily="34" charset="0"/>
                          <a:ea typeface="+mn-ea"/>
                          <a:cs typeface="+mn-cs"/>
                          <a:sym typeface="Arial"/>
                        </a:rPr>
                        <a:t>3 278</a:t>
                      </a:r>
                    </a:p>
                  </a:txBody>
                  <a:tcPr marL="9525" marR="9525" marT="0" marB="0" anchor="ctr">
                    <a:solidFill>
                      <a:schemeClr val="accent6">
                        <a:lumMod val="50000"/>
                        <a:alpha val="1000"/>
                      </a:schemeClr>
                    </a:solidFill>
                  </a:tcPr>
                </a:tc>
                <a:tc>
                  <a:txBody>
                    <a:bodyPr/>
                    <a:lstStyle/>
                    <a:p>
                      <a:pPr algn="ctr" fontAlgn="b"/>
                      <a:r>
                        <a:rPr lang="ru-KZ" sz="800" b="0" i="0" u="none" strike="noStrike" cap="none">
                          <a:solidFill>
                            <a:schemeClr val="tx1"/>
                          </a:solidFill>
                          <a:effectLst/>
                          <a:latin typeface="Arial Narrow" panose="020B0606020202030204" pitchFamily="34" charset="0"/>
                          <a:ea typeface="+mn-ea"/>
                          <a:cs typeface="+mn-cs"/>
                          <a:sym typeface="Arial"/>
                        </a:rPr>
                        <a:t>8 787</a:t>
                      </a:r>
                    </a:p>
                  </a:txBody>
                  <a:tcPr marL="9525" marR="9525" marT="0" marB="0" anchor="ctr">
                    <a:lnR w="12700" cap="flat" cmpd="sng" algn="ctr">
                      <a:solidFill>
                        <a:schemeClr val="tx1"/>
                      </a:solidFill>
                      <a:prstDash val="solid"/>
                      <a:round/>
                      <a:headEnd type="none" w="med" len="med"/>
                      <a:tailEnd type="none" w="med" len="med"/>
                    </a:lnR>
                    <a:solidFill>
                      <a:schemeClr val="accent6">
                        <a:lumMod val="50000"/>
                        <a:alpha val="1000"/>
                      </a:schemeClr>
                    </a:solidFill>
                  </a:tcPr>
                </a:tc>
                <a:tc>
                  <a:txBody>
                    <a:bodyPr/>
                    <a:lstStyle/>
                    <a:p>
                      <a:pPr algn="ctr" fontAlgn="ctr"/>
                      <a:r>
                        <a:rPr lang="ru-KZ" sz="800" b="0" i="0" u="none" strike="noStrike" cap="none" dirty="0">
                          <a:solidFill>
                            <a:srgbClr val="007F76"/>
                          </a:solidFill>
                          <a:effectLst/>
                          <a:latin typeface="Arial Narrow" panose="020B0606020202030204" pitchFamily="34" charset="0"/>
                          <a:ea typeface="+mn-ea"/>
                          <a:cs typeface="+mn-cs"/>
                          <a:sym typeface="Arial"/>
                        </a:rPr>
                        <a:t>13 233</a:t>
                      </a:r>
                    </a:p>
                  </a:txBody>
                  <a:tcPr marL="9525" marR="9525" marT="0" marB="0" anchor="ctr">
                    <a:lnL w="12700" cap="flat" cmpd="sng" algn="ctr">
                      <a:solidFill>
                        <a:schemeClr val="tx1"/>
                      </a:solidFill>
                      <a:prstDash val="solid"/>
                      <a:round/>
                      <a:headEnd type="none" w="med" len="med"/>
                      <a:tailEnd type="none" w="med" len="med"/>
                    </a:lnL>
                    <a:solidFill>
                      <a:schemeClr val="accent6">
                        <a:lumMod val="50000"/>
                        <a:alpha val="1000"/>
                      </a:schemeClr>
                    </a:solidFill>
                  </a:tcPr>
                </a:tc>
                <a:tc>
                  <a:txBody>
                    <a:bodyPr/>
                    <a:lstStyle/>
                    <a:p>
                      <a:pPr algn="ctr" fontAlgn="ctr"/>
                      <a:r>
                        <a:rPr lang="ru-KZ" sz="800" b="0" i="0" u="none" strike="noStrike" cap="none" dirty="0">
                          <a:solidFill>
                            <a:schemeClr val="tx1"/>
                          </a:solidFill>
                          <a:effectLst/>
                          <a:latin typeface="Arial Narrow" panose="020B0606020202030204" pitchFamily="34" charset="0"/>
                          <a:ea typeface="+mn-ea"/>
                          <a:cs typeface="+mn-cs"/>
                          <a:sym typeface="Arial"/>
                        </a:rPr>
                        <a:t>1 981</a:t>
                      </a:r>
                    </a:p>
                  </a:txBody>
                  <a:tcPr marL="9525" marR="9525" marT="0" marB="0" anchor="ctr">
                    <a:solidFill>
                      <a:schemeClr val="accent6">
                        <a:lumMod val="50000"/>
                        <a:alpha val="1000"/>
                      </a:schemeClr>
                    </a:solidFill>
                  </a:tcPr>
                </a:tc>
                <a:tc>
                  <a:txBody>
                    <a:bodyPr/>
                    <a:lstStyle/>
                    <a:p>
                      <a:pPr algn="ctr" fontAlgn="ctr"/>
                      <a:r>
                        <a:rPr lang="ru-KZ" sz="800" b="0" i="0" u="none" strike="noStrike" cap="none">
                          <a:solidFill>
                            <a:srgbClr val="007F76"/>
                          </a:solidFill>
                          <a:effectLst/>
                          <a:latin typeface="Arial Narrow" panose="020B0606020202030204" pitchFamily="34" charset="0"/>
                          <a:ea typeface="+mn-ea"/>
                          <a:cs typeface="+mn-cs"/>
                          <a:sym typeface="Arial"/>
                        </a:rPr>
                        <a:t>2 850</a:t>
                      </a:r>
                    </a:p>
                  </a:txBody>
                  <a:tcPr marL="9525" marR="9525" marT="0" marB="0" anchor="ctr">
                    <a:solidFill>
                      <a:schemeClr val="accent6">
                        <a:lumMod val="50000"/>
                        <a:alpha val="1000"/>
                      </a:schemeClr>
                    </a:solidFill>
                  </a:tcPr>
                </a:tc>
                <a:tc>
                  <a:txBody>
                    <a:bodyPr/>
                    <a:lstStyle/>
                    <a:p>
                      <a:pPr algn="ctr" fontAlgn="ctr"/>
                      <a:r>
                        <a:rPr lang="ru-KZ" sz="800" b="0" i="0" u="none" strike="noStrike" cap="none" dirty="0">
                          <a:solidFill>
                            <a:srgbClr val="007F76"/>
                          </a:solidFill>
                          <a:effectLst/>
                          <a:latin typeface="Arial Narrow" panose="020B0606020202030204" pitchFamily="34" charset="0"/>
                          <a:ea typeface="+mn-ea"/>
                          <a:cs typeface="+mn-cs"/>
                          <a:sym typeface="Arial"/>
                        </a:rPr>
                        <a:t>3 572</a:t>
                      </a:r>
                    </a:p>
                  </a:txBody>
                  <a:tcPr marL="9525" marR="9525" marT="0" marB="0" anchor="ctr">
                    <a:solidFill>
                      <a:schemeClr val="accent6">
                        <a:lumMod val="50000"/>
                        <a:alpha val="1000"/>
                      </a:schemeClr>
                    </a:solidFill>
                  </a:tcPr>
                </a:tc>
                <a:tc>
                  <a:txBody>
                    <a:bodyPr/>
                    <a:lstStyle/>
                    <a:p>
                      <a:pPr algn="ctr" fontAlgn="ctr"/>
                      <a:r>
                        <a:rPr lang="ru-KZ" sz="800" b="0" i="0" u="none" strike="noStrike" cap="none" dirty="0">
                          <a:solidFill>
                            <a:srgbClr val="007F76"/>
                          </a:solidFill>
                          <a:effectLst/>
                          <a:latin typeface="Arial Narrow" panose="020B0606020202030204" pitchFamily="34" charset="0"/>
                          <a:ea typeface="+mn-ea"/>
                          <a:cs typeface="+mn-cs"/>
                          <a:sym typeface="Arial"/>
                        </a:rPr>
                        <a:t>4 830</a:t>
                      </a:r>
                    </a:p>
                  </a:txBody>
                  <a:tcPr marL="9525" marR="9525" marT="0" marB="0" anchor="ctr">
                    <a:solidFill>
                      <a:schemeClr val="accent6">
                        <a:lumMod val="50000"/>
                        <a:alpha val="1000"/>
                      </a:schemeClr>
                    </a:solidFill>
                  </a:tcPr>
                </a:tc>
                <a:tc>
                  <a:txBody>
                    <a:bodyPr/>
                    <a:lstStyle/>
                    <a:p>
                      <a:pPr algn="ctr" fontAlgn="ctr"/>
                      <a:r>
                        <a:rPr lang="ru-KZ" sz="800" b="0" i="0" u="none" strike="noStrike" cap="none">
                          <a:solidFill>
                            <a:srgbClr val="007F76"/>
                          </a:solidFill>
                          <a:effectLst/>
                          <a:latin typeface="Arial Narrow" panose="020B0606020202030204" pitchFamily="34" charset="0"/>
                          <a:ea typeface="+mn-ea"/>
                          <a:cs typeface="+mn-cs"/>
                          <a:sym typeface="Arial"/>
                        </a:rPr>
                        <a:t>1,2%</a:t>
                      </a:r>
                    </a:p>
                  </a:txBody>
                  <a:tcPr marL="9525" marR="9525" marT="0" marB="0" anchor="ctr">
                    <a:solidFill>
                      <a:schemeClr val="accent6">
                        <a:lumMod val="50000"/>
                        <a:alpha val="1000"/>
                      </a:schemeClr>
                    </a:solidFill>
                  </a:tcPr>
                </a:tc>
                <a:extLst>
                  <a:ext uri="{0D108BD9-81ED-4DB2-BD59-A6C34878D82A}">
                    <a16:rowId xmlns:a16="http://schemas.microsoft.com/office/drawing/2014/main" val="3006779909"/>
                  </a:ext>
                </a:extLst>
              </a:tr>
              <a:tr h="158400">
                <a:tc>
                  <a:txBody>
                    <a:bodyPr/>
                    <a:lstStyle/>
                    <a:p>
                      <a:pPr algn="ctr" fontAlgn="b"/>
                      <a:r>
                        <a:rPr lang="ru-RU" sz="800" u="none" strike="noStrike" dirty="0">
                          <a:solidFill>
                            <a:srgbClr val="007F76"/>
                          </a:solidFill>
                          <a:effectLst/>
                          <a:latin typeface="Arial Narrow" panose="020B0606020202030204" pitchFamily="34" charset="0"/>
                        </a:rPr>
                        <a:t>18</a:t>
                      </a:r>
                      <a:endParaRPr lang="en-US" sz="800" b="0" i="0" u="none" strike="noStrike" dirty="0">
                        <a:solidFill>
                          <a:srgbClr val="007F76"/>
                        </a:solidFill>
                        <a:effectLst/>
                        <a:latin typeface="Arial Narrow" panose="020B0606020202030204" pitchFamily="34" charset="0"/>
                      </a:endParaRPr>
                    </a:p>
                  </a:txBody>
                  <a:tcPr marL="9525" marR="9525" marT="0" marB="0" anchor="ctr">
                    <a:solidFill>
                      <a:srgbClr val="007F76">
                        <a:alpha val="20000"/>
                      </a:srgbClr>
                    </a:solidFill>
                  </a:tcPr>
                </a:tc>
                <a:tc>
                  <a:txBody>
                    <a:bodyPr/>
                    <a:lstStyle/>
                    <a:p>
                      <a:pPr algn="ctr" fontAlgn="b"/>
                      <a:r>
                        <a:rPr lang="ru-KZ" sz="800" b="0" i="0" u="none" strike="noStrike" cap="none" dirty="0">
                          <a:solidFill>
                            <a:srgbClr val="007F76"/>
                          </a:solidFill>
                          <a:effectLst/>
                          <a:latin typeface="Arial Narrow" panose="020B0606020202030204" pitchFamily="34" charset="0"/>
                          <a:ea typeface="+mn-ea"/>
                          <a:cs typeface="+mn-cs"/>
                          <a:sym typeface="Arial"/>
                        </a:rPr>
                        <a:t>5120-9</a:t>
                      </a:r>
                    </a:p>
                  </a:txBody>
                  <a:tcPr marL="9525" marR="9525" marT="0" marB="0" anchor="ctr">
                    <a:solidFill>
                      <a:srgbClr val="007F76">
                        <a:alpha val="20000"/>
                      </a:srgbClr>
                    </a:solidFill>
                  </a:tcPr>
                </a:tc>
                <a:tc>
                  <a:txBody>
                    <a:bodyPr/>
                    <a:lstStyle/>
                    <a:p>
                      <a:pPr marL="72000" algn="l" fontAlgn="ctr"/>
                      <a:r>
                        <a:rPr lang="ru-RU" sz="800" b="0" i="0" u="none" strike="noStrike" cap="none" dirty="0" err="1">
                          <a:solidFill>
                            <a:srgbClr val="007F76"/>
                          </a:solidFill>
                          <a:effectLst/>
                          <a:latin typeface="Arial Narrow" panose="020B0606020202030204" pitchFamily="34" charset="0"/>
                          <a:ea typeface="+mn-ea"/>
                          <a:cs typeface="+mn-cs"/>
                          <a:sym typeface="Arial"/>
                        </a:rPr>
                        <a:t>Басқа</a:t>
                      </a:r>
                      <a:r>
                        <a:rPr lang="ru-RU" sz="800" b="0" i="0" u="none" strike="noStrike" cap="none" dirty="0">
                          <a:solidFill>
                            <a:srgbClr val="007F76"/>
                          </a:solidFill>
                          <a:effectLst/>
                          <a:latin typeface="Arial Narrow" panose="020B0606020202030204" pitchFamily="34" charset="0"/>
                          <a:ea typeface="+mn-ea"/>
                          <a:cs typeface="+mn-cs"/>
                          <a:sym typeface="Arial"/>
                        </a:rPr>
                        <a:t> </a:t>
                      </a:r>
                      <a:r>
                        <a:rPr lang="ru-RU" sz="800" b="0" i="0" u="none" strike="noStrike" cap="none" dirty="0" err="1">
                          <a:solidFill>
                            <a:srgbClr val="007F76"/>
                          </a:solidFill>
                          <a:effectLst/>
                          <a:latin typeface="Arial Narrow" panose="020B0606020202030204" pitchFamily="34" charset="0"/>
                          <a:ea typeface="+mn-ea"/>
                          <a:cs typeface="+mn-cs"/>
                          <a:sym typeface="Arial"/>
                        </a:rPr>
                        <a:t>аспаздар</a:t>
                      </a:r>
                      <a:endParaRPr lang="ru-RU" sz="800" b="0" i="0" u="none" strike="noStrike" cap="none" dirty="0">
                        <a:solidFill>
                          <a:srgbClr val="007F76"/>
                        </a:solidFill>
                        <a:effectLst/>
                        <a:latin typeface="Arial Narrow" panose="020B0606020202030204" pitchFamily="34" charset="0"/>
                        <a:ea typeface="+mn-ea"/>
                        <a:cs typeface="+mn-cs"/>
                        <a:sym typeface="Arial"/>
                      </a:endParaRPr>
                    </a:p>
                  </a:txBody>
                  <a:tcPr marL="9525" marR="9525" marT="0" marB="0" anchor="ctr">
                    <a:lnR w="12700" cap="flat" cmpd="sng" algn="ctr">
                      <a:solidFill>
                        <a:schemeClr val="tx1"/>
                      </a:solidFill>
                      <a:prstDash val="solid"/>
                      <a:round/>
                      <a:headEnd type="none" w="med" len="med"/>
                      <a:tailEnd type="none" w="med" len="med"/>
                    </a:lnR>
                    <a:solidFill>
                      <a:srgbClr val="007F76">
                        <a:alpha val="20000"/>
                      </a:srgbClr>
                    </a:solidFill>
                  </a:tcPr>
                </a:tc>
                <a:tc>
                  <a:txBody>
                    <a:bodyPr/>
                    <a:lstStyle/>
                    <a:p>
                      <a:pPr algn="ctr" fontAlgn="b"/>
                      <a:r>
                        <a:rPr lang="ru-KZ" sz="800" b="0" i="0" u="none" strike="noStrike" cap="none">
                          <a:solidFill>
                            <a:schemeClr val="tx1"/>
                          </a:solidFill>
                          <a:effectLst/>
                          <a:latin typeface="Arial Narrow" panose="020B0606020202030204" pitchFamily="34" charset="0"/>
                          <a:ea typeface="+mn-ea"/>
                          <a:cs typeface="+mn-cs"/>
                          <a:sym typeface="Arial"/>
                        </a:rPr>
                        <a:t>12 416</a:t>
                      </a:r>
                    </a:p>
                  </a:txBody>
                  <a:tcPr marL="9525" marR="9525" marT="0" marB="0" anchor="ctr">
                    <a:lnL w="12700" cap="flat" cmpd="sng" algn="ctr">
                      <a:solidFill>
                        <a:schemeClr val="tx1"/>
                      </a:solidFill>
                      <a:prstDash val="solid"/>
                      <a:round/>
                      <a:headEnd type="none" w="med" len="med"/>
                      <a:tailEnd type="none" w="med" len="med"/>
                    </a:lnL>
                    <a:solidFill>
                      <a:schemeClr val="bg1">
                        <a:lumMod val="50000"/>
                        <a:alpha val="20000"/>
                      </a:schemeClr>
                    </a:solidFill>
                  </a:tcPr>
                </a:tc>
                <a:tc>
                  <a:txBody>
                    <a:bodyPr/>
                    <a:lstStyle/>
                    <a:p>
                      <a:pPr algn="ctr" fontAlgn="b"/>
                      <a:r>
                        <a:rPr lang="ru-KZ" sz="800" b="0" i="0" u="none" strike="noStrike" cap="none">
                          <a:solidFill>
                            <a:schemeClr val="tx1"/>
                          </a:solidFill>
                          <a:effectLst/>
                          <a:latin typeface="Arial Narrow" panose="020B0606020202030204" pitchFamily="34" charset="0"/>
                          <a:ea typeface="+mn-ea"/>
                          <a:cs typeface="+mn-cs"/>
                          <a:sym typeface="Arial"/>
                        </a:rPr>
                        <a:t>2 603</a:t>
                      </a:r>
                    </a:p>
                  </a:txBody>
                  <a:tcPr marL="9525" marR="9525" marT="0" marB="0" anchor="ctr">
                    <a:solidFill>
                      <a:schemeClr val="bg1">
                        <a:lumMod val="50000"/>
                        <a:alpha val="20000"/>
                      </a:schemeClr>
                    </a:solidFill>
                  </a:tcPr>
                </a:tc>
                <a:tc>
                  <a:txBody>
                    <a:bodyPr/>
                    <a:lstStyle/>
                    <a:p>
                      <a:pPr algn="ctr" fontAlgn="b"/>
                      <a:r>
                        <a:rPr lang="ru-KZ" sz="800" b="0" i="0" u="none" strike="noStrike" cap="none" dirty="0">
                          <a:solidFill>
                            <a:schemeClr val="tx1"/>
                          </a:solidFill>
                          <a:effectLst/>
                          <a:latin typeface="Arial Narrow" panose="020B0606020202030204" pitchFamily="34" charset="0"/>
                          <a:ea typeface="+mn-ea"/>
                          <a:cs typeface="+mn-cs"/>
                          <a:sym typeface="Arial"/>
                        </a:rPr>
                        <a:t>3 111</a:t>
                      </a:r>
                    </a:p>
                  </a:txBody>
                  <a:tcPr marL="9525" marR="9525" marT="0" marB="0" anchor="ctr">
                    <a:solidFill>
                      <a:schemeClr val="bg1">
                        <a:lumMod val="50000"/>
                        <a:alpha val="20000"/>
                      </a:schemeClr>
                    </a:solidFill>
                  </a:tcPr>
                </a:tc>
                <a:tc>
                  <a:txBody>
                    <a:bodyPr/>
                    <a:lstStyle/>
                    <a:p>
                      <a:pPr algn="ctr" fontAlgn="b"/>
                      <a:r>
                        <a:rPr lang="ru-KZ" sz="800" b="0" i="0" u="none" strike="noStrike" cap="none">
                          <a:solidFill>
                            <a:schemeClr val="tx1"/>
                          </a:solidFill>
                          <a:effectLst/>
                          <a:latin typeface="Arial Narrow" panose="020B0606020202030204" pitchFamily="34" charset="0"/>
                          <a:ea typeface="+mn-ea"/>
                          <a:cs typeface="+mn-cs"/>
                          <a:sym typeface="Arial"/>
                        </a:rPr>
                        <a:t>3 207</a:t>
                      </a:r>
                    </a:p>
                  </a:txBody>
                  <a:tcPr marL="9525" marR="9525" marT="0" marB="0" anchor="ctr">
                    <a:solidFill>
                      <a:schemeClr val="bg1">
                        <a:lumMod val="50000"/>
                        <a:alpha val="20000"/>
                      </a:schemeClr>
                    </a:solidFill>
                  </a:tcPr>
                </a:tc>
                <a:tc>
                  <a:txBody>
                    <a:bodyPr/>
                    <a:lstStyle/>
                    <a:p>
                      <a:pPr algn="ctr" fontAlgn="b"/>
                      <a:r>
                        <a:rPr lang="ru-KZ" sz="800" b="0" i="0" u="none" strike="noStrike" cap="none">
                          <a:solidFill>
                            <a:schemeClr val="tx1"/>
                          </a:solidFill>
                          <a:effectLst/>
                          <a:latin typeface="Arial Narrow" panose="020B0606020202030204" pitchFamily="34" charset="0"/>
                          <a:ea typeface="+mn-ea"/>
                          <a:cs typeface="+mn-cs"/>
                          <a:sym typeface="Arial"/>
                        </a:rPr>
                        <a:t>3 495</a:t>
                      </a:r>
                    </a:p>
                  </a:txBody>
                  <a:tcPr marL="9525" marR="9525" marT="0" marB="0" anchor="ctr">
                    <a:lnR w="12700" cap="flat" cmpd="sng" algn="ctr">
                      <a:solidFill>
                        <a:schemeClr val="tx1"/>
                      </a:solidFill>
                      <a:prstDash val="solid"/>
                      <a:round/>
                      <a:headEnd type="none" w="med" len="med"/>
                      <a:tailEnd type="none" w="med" len="med"/>
                    </a:lnR>
                    <a:solidFill>
                      <a:schemeClr val="bg1">
                        <a:lumMod val="50000"/>
                        <a:alpha val="20000"/>
                      </a:schemeClr>
                    </a:solidFill>
                  </a:tcPr>
                </a:tc>
                <a:tc>
                  <a:txBody>
                    <a:bodyPr/>
                    <a:lstStyle/>
                    <a:p>
                      <a:pPr algn="ctr" fontAlgn="ctr"/>
                      <a:r>
                        <a:rPr lang="ru-KZ" sz="800" b="0" i="0" u="none" strike="noStrike" cap="none" dirty="0">
                          <a:solidFill>
                            <a:srgbClr val="007F76"/>
                          </a:solidFill>
                          <a:effectLst/>
                          <a:latin typeface="Arial Narrow" panose="020B0606020202030204" pitchFamily="34" charset="0"/>
                          <a:ea typeface="+mn-ea"/>
                          <a:cs typeface="+mn-cs"/>
                          <a:sym typeface="Arial"/>
                        </a:rPr>
                        <a:t>12 984</a:t>
                      </a:r>
                    </a:p>
                  </a:txBody>
                  <a:tcPr marL="9525" marR="9525" marT="0" marB="0" anchor="ctr">
                    <a:lnL w="12700" cap="flat" cmpd="sng" algn="ctr">
                      <a:solidFill>
                        <a:schemeClr val="tx1"/>
                      </a:solidFill>
                      <a:prstDash val="solid"/>
                      <a:round/>
                      <a:headEnd type="none" w="med" len="med"/>
                      <a:tailEnd type="none" w="med" len="med"/>
                    </a:lnL>
                    <a:solidFill>
                      <a:srgbClr val="007F76">
                        <a:alpha val="20000"/>
                      </a:srgbClr>
                    </a:solidFill>
                  </a:tcPr>
                </a:tc>
                <a:tc>
                  <a:txBody>
                    <a:bodyPr/>
                    <a:lstStyle/>
                    <a:p>
                      <a:pPr algn="ctr" fontAlgn="ctr"/>
                      <a:r>
                        <a:rPr lang="ru-KZ" sz="800" b="0" i="0" u="none" strike="noStrike" cap="none" dirty="0">
                          <a:solidFill>
                            <a:schemeClr val="tx1"/>
                          </a:solidFill>
                          <a:effectLst/>
                          <a:latin typeface="Arial Narrow" panose="020B0606020202030204" pitchFamily="34" charset="0"/>
                          <a:ea typeface="+mn-ea"/>
                          <a:cs typeface="+mn-cs"/>
                          <a:sym typeface="Arial"/>
                        </a:rPr>
                        <a:t>2 343</a:t>
                      </a:r>
                    </a:p>
                  </a:txBody>
                  <a:tcPr marL="9525" marR="9525" marT="0" marB="0" anchor="ctr">
                    <a:solidFill>
                      <a:schemeClr val="bg1">
                        <a:lumMod val="50000"/>
                        <a:alpha val="20000"/>
                      </a:schemeClr>
                    </a:solidFill>
                  </a:tcPr>
                </a:tc>
                <a:tc>
                  <a:txBody>
                    <a:bodyPr/>
                    <a:lstStyle/>
                    <a:p>
                      <a:pPr algn="ctr" fontAlgn="ctr"/>
                      <a:r>
                        <a:rPr lang="ru-KZ" sz="800" b="0" i="0" u="none" strike="noStrike" cap="none" dirty="0">
                          <a:solidFill>
                            <a:srgbClr val="007F76"/>
                          </a:solidFill>
                          <a:effectLst/>
                          <a:latin typeface="Arial Narrow" panose="020B0606020202030204" pitchFamily="34" charset="0"/>
                          <a:ea typeface="+mn-ea"/>
                          <a:cs typeface="+mn-cs"/>
                          <a:sym typeface="Arial"/>
                        </a:rPr>
                        <a:t>2 836</a:t>
                      </a:r>
                    </a:p>
                  </a:txBody>
                  <a:tcPr marL="9525" marR="9525" marT="0" marB="0" anchor="ctr">
                    <a:solidFill>
                      <a:srgbClr val="007F76">
                        <a:alpha val="20000"/>
                      </a:srgbClr>
                    </a:solidFill>
                  </a:tcPr>
                </a:tc>
                <a:tc>
                  <a:txBody>
                    <a:bodyPr/>
                    <a:lstStyle/>
                    <a:p>
                      <a:pPr algn="ctr" fontAlgn="ctr"/>
                      <a:r>
                        <a:rPr lang="ru-KZ" sz="800" b="0" i="0" u="none" strike="noStrike" cap="none" dirty="0">
                          <a:solidFill>
                            <a:srgbClr val="007F76"/>
                          </a:solidFill>
                          <a:effectLst/>
                          <a:latin typeface="Arial Narrow" panose="020B0606020202030204" pitchFamily="34" charset="0"/>
                          <a:ea typeface="+mn-ea"/>
                          <a:cs typeface="+mn-cs"/>
                          <a:sym typeface="Arial"/>
                        </a:rPr>
                        <a:t>3 657</a:t>
                      </a:r>
                    </a:p>
                  </a:txBody>
                  <a:tcPr marL="9525" marR="9525" marT="0" marB="0" anchor="ctr">
                    <a:solidFill>
                      <a:srgbClr val="007F76">
                        <a:alpha val="20000"/>
                      </a:srgbClr>
                    </a:solidFill>
                  </a:tcPr>
                </a:tc>
                <a:tc>
                  <a:txBody>
                    <a:bodyPr/>
                    <a:lstStyle/>
                    <a:p>
                      <a:pPr algn="ctr" fontAlgn="ctr"/>
                      <a:r>
                        <a:rPr lang="ru-KZ" sz="800" b="0" i="0" u="none" strike="noStrike" cap="none" dirty="0">
                          <a:solidFill>
                            <a:srgbClr val="007F76"/>
                          </a:solidFill>
                          <a:effectLst/>
                          <a:latin typeface="Arial Narrow" panose="020B0606020202030204" pitchFamily="34" charset="0"/>
                          <a:ea typeface="+mn-ea"/>
                          <a:cs typeface="+mn-cs"/>
                          <a:sym typeface="Arial"/>
                        </a:rPr>
                        <a:t>4 148</a:t>
                      </a:r>
                    </a:p>
                  </a:txBody>
                  <a:tcPr marL="9525" marR="9525" marT="0" marB="0" anchor="ctr">
                    <a:solidFill>
                      <a:srgbClr val="007F76">
                        <a:alpha val="20000"/>
                      </a:srgbClr>
                    </a:solidFill>
                  </a:tcPr>
                </a:tc>
                <a:tc>
                  <a:txBody>
                    <a:bodyPr/>
                    <a:lstStyle/>
                    <a:p>
                      <a:pPr algn="ctr" fontAlgn="ctr"/>
                      <a:r>
                        <a:rPr lang="ru-KZ" sz="800" b="0" i="0" u="none" strike="noStrike" cap="none" dirty="0">
                          <a:solidFill>
                            <a:srgbClr val="007F76"/>
                          </a:solidFill>
                          <a:effectLst/>
                          <a:latin typeface="Arial Narrow" panose="020B0606020202030204" pitchFamily="34" charset="0"/>
                          <a:ea typeface="+mn-ea"/>
                          <a:cs typeface="+mn-cs"/>
                          <a:sym typeface="Arial"/>
                        </a:rPr>
                        <a:t>1,2%</a:t>
                      </a:r>
                    </a:p>
                  </a:txBody>
                  <a:tcPr marL="9525" marR="9525" marT="0" marB="0" anchor="ctr">
                    <a:solidFill>
                      <a:srgbClr val="007F76">
                        <a:alpha val="20000"/>
                      </a:srgbClr>
                    </a:solidFill>
                  </a:tcPr>
                </a:tc>
                <a:extLst>
                  <a:ext uri="{0D108BD9-81ED-4DB2-BD59-A6C34878D82A}">
                    <a16:rowId xmlns:a16="http://schemas.microsoft.com/office/drawing/2014/main" val="967742410"/>
                  </a:ext>
                </a:extLst>
              </a:tr>
              <a:tr h="158400">
                <a:tc>
                  <a:txBody>
                    <a:bodyPr/>
                    <a:lstStyle/>
                    <a:p>
                      <a:pPr algn="ctr" fontAlgn="b"/>
                      <a:r>
                        <a:rPr lang="ru-RU" sz="800" u="none" strike="noStrike" dirty="0">
                          <a:solidFill>
                            <a:srgbClr val="007F76"/>
                          </a:solidFill>
                          <a:effectLst/>
                          <a:latin typeface="Arial Narrow" panose="020B0606020202030204" pitchFamily="34" charset="0"/>
                        </a:rPr>
                        <a:t>19</a:t>
                      </a:r>
                      <a:endParaRPr lang="en-US" sz="800" b="0" i="0" u="none" strike="noStrike" dirty="0">
                        <a:solidFill>
                          <a:srgbClr val="007F76"/>
                        </a:solidFill>
                        <a:effectLst/>
                        <a:latin typeface="Arial Narrow" panose="020B0606020202030204" pitchFamily="34" charset="0"/>
                      </a:endParaRPr>
                    </a:p>
                  </a:txBody>
                  <a:tcPr marL="9525" marR="9525" marT="0" marB="0" anchor="ctr">
                    <a:solidFill>
                      <a:schemeClr val="accent6">
                        <a:lumMod val="50000"/>
                        <a:alpha val="1000"/>
                      </a:schemeClr>
                    </a:solidFill>
                  </a:tcPr>
                </a:tc>
                <a:tc>
                  <a:txBody>
                    <a:bodyPr/>
                    <a:lstStyle/>
                    <a:p>
                      <a:pPr algn="ctr" fontAlgn="b"/>
                      <a:r>
                        <a:rPr lang="ru-KZ" sz="800" b="0" i="0" u="none" strike="noStrike" cap="none" dirty="0">
                          <a:solidFill>
                            <a:srgbClr val="007F76"/>
                          </a:solidFill>
                          <a:effectLst/>
                          <a:latin typeface="Arial Narrow" panose="020B0606020202030204" pitchFamily="34" charset="0"/>
                          <a:ea typeface="+mn-ea"/>
                          <a:cs typeface="+mn-cs"/>
                          <a:sym typeface="Arial"/>
                        </a:rPr>
                        <a:t>2350-2</a:t>
                      </a:r>
                    </a:p>
                  </a:txBody>
                  <a:tcPr marL="9525" marR="9525" marT="0" marB="0" anchor="ctr">
                    <a:solidFill>
                      <a:schemeClr val="accent6">
                        <a:lumMod val="50000"/>
                        <a:alpha val="1000"/>
                      </a:schemeClr>
                    </a:solidFill>
                  </a:tcPr>
                </a:tc>
                <a:tc>
                  <a:txBody>
                    <a:bodyPr/>
                    <a:lstStyle/>
                    <a:p>
                      <a:pPr marL="72000" algn="l" fontAlgn="ctr"/>
                      <a:r>
                        <a:rPr lang="ru-RU" sz="800" b="0" i="0" u="none" strike="noStrike" cap="none" dirty="0">
                          <a:solidFill>
                            <a:srgbClr val="007F76"/>
                          </a:solidFill>
                          <a:effectLst/>
                          <a:latin typeface="Arial Narrow" panose="020B0606020202030204" pitchFamily="34" charset="0"/>
                          <a:ea typeface="+mn-ea"/>
                          <a:cs typeface="+mn-cs"/>
                          <a:sym typeface="Arial"/>
                        </a:rPr>
                        <a:t>Математика </a:t>
                      </a:r>
                      <a:r>
                        <a:rPr lang="ru-RU" sz="800" b="0" i="0" u="none" strike="noStrike" cap="none" dirty="0" err="1">
                          <a:solidFill>
                            <a:srgbClr val="007F76"/>
                          </a:solidFill>
                          <a:effectLst/>
                          <a:latin typeface="Arial Narrow" panose="020B0606020202030204" pitchFamily="34" charset="0"/>
                          <a:ea typeface="+mn-ea"/>
                          <a:cs typeface="+mn-cs"/>
                          <a:sym typeface="Arial"/>
                        </a:rPr>
                        <a:t>ғылымдары</a:t>
                      </a:r>
                      <a:r>
                        <a:rPr lang="ru-RU" sz="800" b="0" i="0" u="none" strike="noStrike" cap="none" dirty="0">
                          <a:solidFill>
                            <a:srgbClr val="007F76"/>
                          </a:solidFill>
                          <a:effectLst/>
                          <a:latin typeface="Arial Narrow" panose="020B0606020202030204" pitchFamily="34" charset="0"/>
                          <a:ea typeface="+mn-ea"/>
                          <a:cs typeface="+mn-cs"/>
                          <a:sym typeface="Arial"/>
                        </a:rPr>
                        <a:t> </a:t>
                      </a:r>
                      <a:r>
                        <a:rPr lang="ru-RU" sz="800" b="0" i="0" u="none" strike="noStrike" cap="none" dirty="0" err="1">
                          <a:solidFill>
                            <a:srgbClr val="007F76"/>
                          </a:solidFill>
                          <a:effectLst/>
                          <a:latin typeface="Arial Narrow" panose="020B0606020202030204" pitchFamily="34" charset="0"/>
                          <a:ea typeface="+mn-ea"/>
                          <a:cs typeface="+mn-cs"/>
                          <a:sym typeface="Arial"/>
                        </a:rPr>
                        <a:t>бойынша</a:t>
                      </a:r>
                      <a:r>
                        <a:rPr lang="ru-RU" sz="800" b="0" i="0" u="none" strike="noStrike" cap="none" dirty="0">
                          <a:solidFill>
                            <a:srgbClr val="007F76"/>
                          </a:solidFill>
                          <a:effectLst/>
                          <a:latin typeface="Arial Narrow" panose="020B0606020202030204" pitchFamily="34" charset="0"/>
                          <a:ea typeface="+mn-ea"/>
                          <a:cs typeface="+mn-cs"/>
                          <a:sym typeface="Arial"/>
                        </a:rPr>
                        <a:t> орта </a:t>
                      </a:r>
                      <a:r>
                        <a:rPr lang="ru-RU" sz="800" b="0" i="0" u="none" strike="noStrike" cap="none" dirty="0" err="1">
                          <a:solidFill>
                            <a:srgbClr val="007F76"/>
                          </a:solidFill>
                          <a:effectLst/>
                          <a:latin typeface="Arial Narrow" panose="020B0606020202030204" pitchFamily="34" charset="0"/>
                          <a:ea typeface="+mn-ea"/>
                          <a:cs typeface="+mn-cs"/>
                          <a:sym typeface="Arial"/>
                        </a:rPr>
                        <a:t>мектеп</a:t>
                      </a:r>
                      <a:r>
                        <a:rPr lang="ru-RU" sz="800" b="0" i="0" u="none" strike="noStrike" cap="none" dirty="0">
                          <a:solidFill>
                            <a:srgbClr val="007F76"/>
                          </a:solidFill>
                          <a:effectLst/>
                          <a:latin typeface="Arial Narrow" panose="020B0606020202030204" pitchFamily="34" charset="0"/>
                          <a:ea typeface="+mn-ea"/>
                          <a:cs typeface="+mn-cs"/>
                          <a:sym typeface="Arial"/>
                        </a:rPr>
                        <a:t> </a:t>
                      </a:r>
                      <a:r>
                        <a:rPr lang="ru-RU" sz="800" b="0" i="0" u="none" strike="noStrike" cap="none" dirty="0" err="1">
                          <a:solidFill>
                            <a:srgbClr val="007F76"/>
                          </a:solidFill>
                          <a:effectLst/>
                          <a:latin typeface="Arial Narrow" panose="020B0606020202030204" pitchFamily="34" charset="0"/>
                          <a:ea typeface="+mn-ea"/>
                          <a:cs typeface="+mn-cs"/>
                          <a:sym typeface="Arial"/>
                        </a:rPr>
                        <a:t>мұғалімдері</a:t>
                      </a:r>
                      <a:endParaRPr lang="ru-RU" sz="800" b="0" i="0" u="none" strike="noStrike" cap="none" dirty="0">
                        <a:solidFill>
                          <a:srgbClr val="007F76"/>
                        </a:solidFill>
                        <a:effectLst/>
                        <a:latin typeface="Arial Narrow" panose="020B0606020202030204" pitchFamily="34" charset="0"/>
                        <a:ea typeface="+mn-ea"/>
                        <a:cs typeface="+mn-cs"/>
                        <a:sym typeface="Arial"/>
                      </a:endParaRPr>
                    </a:p>
                  </a:txBody>
                  <a:tcPr marL="9525" marR="9525" marT="0" marB="0" anchor="ctr">
                    <a:lnR w="12700" cap="flat" cmpd="sng" algn="ctr">
                      <a:solidFill>
                        <a:schemeClr val="tx1"/>
                      </a:solidFill>
                      <a:prstDash val="solid"/>
                      <a:round/>
                      <a:headEnd type="none" w="med" len="med"/>
                      <a:tailEnd type="none" w="med" len="med"/>
                    </a:lnR>
                    <a:solidFill>
                      <a:schemeClr val="accent6">
                        <a:lumMod val="50000"/>
                        <a:alpha val="1000"/>
                      </a:schemeClr>
                    </a:solidFill>
                  </a:tcPr>
                </a:tc>
                <a:tc>
                  <a:txBody>
                    <a:bodyPr/>
                    <a:lstStyle/>
                    <a:p>
                      <a:pPr algn="ctr" fontAlgn="b"/>
                      <a:r>
                        <a:rPr lang="ru-KZ" sz="800" b="0" i="0" u="none" strike="noStrike" cap="none">
                          <a:solidFill>
                            <a:schemeClr val="tx1"/>
                          </a:solidFill>
                          <a:effectLst/>
                          <a:latin typeface="Arial Narrow" panose="020B0606020202030204" pitchFamily="34" charset="0"/>
                          <a:ea typeface="+mn-ea"/>
                          <a:cs typeface="+mn-cs"/>
                          <a:sym typeface="Arial"/>
                        </a:rPr>
                        <a:t>9 137</a:t>
                      </a:r>
                    </a:p>
                  </a:txBody>
                  <a:tcPr marL="9525" marR="9525" marT="0" marB="0" anchor="ctr">
                    <a:lnL w="12700" cap="flat" cmpd="sng" algn="ctr">
                      <a:solidFill>
                        <a:schemeClr val="tx1"/>
                      </a:solidFill>
                      <a:prstDash val="solid"/>
                      <a:round/>
                      <a:headEnd type="none" w="med" len="med"/>
                      <a:tailEnd type="none" w="med" len="med"/>
                    </a:lnL>
                    <a:solidFill>
                      <a:schemeClr val="accent6">
                        <a:lumMod val="50000"/>
                        <a:alpha val="1000"/>
                      </a:schemeClr>
                    </a:solidFill>
                  </a:tcPr>
                </a:tc>
                <a:tc>
                  <a:txBody>
                    <a:bodyPr/>
                    <a:lstStyle/>
                    <a:p>
                      <a:pPr algn="ctr" fontAlgn="b"/>
                      <a:r>
                        <a:rPr lang="ru-KZ" sz="800" b="0" i="0" u="none" strike="noStrike" cap="none">
                          <a:solidFill>
                            <a:schemeClr val="tx1"/>
                          </a:solidFill>
                          <a:effectLst/>
                          <a:latin typeface="Arial Narrow" panose="020B0606020202030204" pitchFamily="34" charset="0"/>
                          <a:ea typeface="+mn-ea"/>
                          <a:cs typeface="+mn-cs"/>
                          <a:sym typeface="Arial"/>
                        </a:rPr>
                        <a:t>1 162</a:t>
                      </a:r>
                    </a:p>
                  </a:txBody>
                  <a:tcPr marL="9525" marR="9525" marT="0" marB="0" anchor="ctr">
                    <a:solidFill>
                      <a:schemeClr val="accent6">
                        <a:lumMod val="50000"/>
                        <a:alpha val="1000"/>
                      </a:schemeClr>
                    </a:solidFill>
                  </a:tcPr>
                </a:tc>
                <a:tc>
                  <a:txBody>
                    <a:bodyPr/>
                    <a:lstStyle/>
                    <a:p>
                      <a:pPr algn="ctr" fontAlgn="b"/>
                      <a:r>
                        <a:rPr lang="ru-KZ" sz="800" b="0" i="0" u="none" strike="noStrike" cap="none">
                          <a:solidFill>
                            <a:schemeClr val="tx1"/>
                          </a:solidFill>
                          <a:effectLst/>
                          <a:latin typeface="Arial Narrow" panose="020B0606020202030204" pitchFamily="34" charset="0"/>
                          <a:ea typeface="+mn-ea"/>
                          <a:cs typeface="+mn-cs"/>
                          <a:sym typeface="Arial"/>
                        </a:rPr>
                        <a:t>1 114</a:t>
                      </a:r>
                    </a:p>
                  </a:txBody>
                  <a:tcPr marL="9525" marR="9525" marT="0" marB="0" anchor="ctr">
                    <a:solidFill>
                      <a:schemeClr val="accent6">
                        <a:lumMod val="50000"/>
                        <a:alpha val="1000"/>
                      </a:schemeClr>
                    </a:solidFill>
                  </a:tcPr>
                </a:tc>
                <a:tc>
                  <a:txBody>
                    <a:bodyPr/>
                    <a:lstStyle/>
                    <a:p>
                      <a:pPr algn="ctr" fontAlgn="b"/>
                      <a:r>
                        <a:rPr lang="ru-KZ" sz="800" b="0" i="0" u="none" strike="noStrike" cap="none">
                          <a:solidFill>
                            <a:schemeClr val="tx1"/>
                          </a:solidFill>
                          <a:effectLst/>
                          <a:latin typeface="Arial Narrow" panose="020B0606020202030204" pitchFamily="34" charset="0"/>
                          <a:ea typeface="+mn-ea"/>
                          <a:cs typeface="+mn-cs"/>
                          <a:sym typeface="Arial"/>
                        </a:rPr>
                        <a:t>5 078</a:t>
                      </a:r>
                    </a:p>
                  </a:txBody>
                  <a:tcPr marL="9525" marR="9525" marT="0" marB="0" anchor="ctr">
                    <a:solidFill>
                      <a:schemeClr val="accent6">
                        <a:lumMod val="50000"/>
                        <a:alpha val="1000"/>
                      </a:schemeClr>
                    </a:solidFill>
                  </a:tcPr>
                </a:tc>
                <a:tc>
                  <a:txBody>
                    <a:bodyPr/>
                    <a:lstStyle/>
                    <a:p>
                      <a:pPr algn="ctr" fontAlgn="b"/>
                      <a:r>
                        <a:rPr lang="ru-KZ" sz="800" b="0" i="0" u="none" strike="noStrike" cap="none">
                          <a:solidFill>
                            <a:schemeClr val="tx1"/>
                          </a:solidFill>
                          <a:effectLst/>
                          <a:latin typeface="Arial Narrow" panose="020B0606020202030204" pitchFamily="34" charset="0"/>
                          <a:ea typeface="+mn-ea"/>
                          <a:cs typeface="+mn-cs"/>
                          <a:sym typeface="Arial"/>
                        </a:rPr>
                        <a:t>1 783</a:t>
                      </a:r>
                    </a:p>
                  </a:txBody>
                  <a:tcPr marL="9525" marR="9525" marT="0" marB="0" anchor="ctr">
                    <a:lnR w="12700" cap="flat" cmpd="sng" algn="ctr">
                      <a:solidFill>
                        <a:schemeClr val="tx1"/>
                      </a:solidFill>
                      <a:prstDash val="solid"/>
                      <a:round/>
                      <a:headEnd type="none" w="med" len="med"/>
                      <a:tailEnd type="none" w="med" len="med"/>
                    </a:lnR>
                    <a:solidFill>
                      <a:schemeClr val="accent6">
                        <a:lumMod val="50000"/>
                        <a:alpha val="1000"/>
                      </a:schemeClr>
                    </a:solidFill>
                  </a:tcPr>
                </a:tc>
                <a:tc>
                  <a:txBody>
                    <a:bodyPr/>
                    <a:lstStyle/>
                    <a:p>
                      <a:pPr algn="ctr" fontAlgn="ctr"/>
                      <a:r>
                        <a:rPr lang="ru-KZ" sz="800" b="0" i="0" u="none" strike="noStrike" cap="none" dirty="0">
                          <a:solidFill>
                            <a:srgbClr val="007F76"/>
                          </a:solidFill>
                          <a:effectLst/>
                          <a:latin typeface="Arial Narrow" panose="020B0606020202030204" pitchFamily="34" charset="0"/>
                          <a:ea typeface="+mn-ea"/>
                          <a:cs typeface="+mn-cs"/>
                          <a:sym typeface="Arial"/>
                        </a:rPr>
                        <a:t>11 424</a:t>
                      </a:r>
                    </a:p>
                  </a:txBody>
                  <a:tcPr marL="9525" marR="9525" marT="0" marB="0" anchor="ctr">
                    <a:lnL w="12700" cap="flat" cmpd="sng" algn="ctr">
                      <a:solidFill>
                        <a:schemeClr val="tx1"/>
                      </a:solidFill>
                      <a:prstDash val="solid"/>
                      <a:round/>
                      <a:headEnd type="none" w="med" len="med"/>
                      <a:tailEnd type="none" w="med" len="med"/>
                    </a:lnL>
                    <a:solidFill>
                      <a:schemeClr val="accent6">
                        <a:lumMod val="50000"/>
                        <a:alpha val="1000"/>
                      </a:schemeClr>
                    </a:solidFill>
                  </a:tcPr>
                </a:tc>
                <a:tc>
                  <a:txBody>
                    <a:bodyPr/>
                    <a:lstStyle/>
                    <a:p>
                      <a:pPr algn="ctr" fontAlgn="ctr"/>
                      <a:r>
                        <a:rPr lang="ru-KZ" sz="800" b="0" i="0" u="none" strike="noStrike" cap="none" dirty="0">
                          <a:solidFill>
                            <a:schemeClr val="tx1"/>
                          </a:solidFill>
                          <a:effectLst/>
                          <a:latin typeface="Arial Narrow" panose="020B0606020202030204" pitchFamily="34" charset="0"/>
                          <a:ea typeface="+mn-ea"/>
                          <a:cs typeface="+mn-cs"/>
                          <a:sym typeface="Arial"/>
                        </a:rPr>
                        <a:t>1 803</a:t>
                      </a:r>
                    </a:p>
                  </a:txBody>
                  <a:tcPr marL="9525" marR="9525" marT="0" marB="0" anchor="ctr">
                    <a:solidFill>
                      <a:schemeClr val="accent6">
                        <a:lumMod val="50000"/>
                        <a:alpha val="1000"/>
                      </a:schemeClr>
                    </a:solidFill>
                  </a:tcPr>
                </a:tc>
                <a:tc>
                  <a:txBody>
                    <a:bodyPr/>
                    <a:lstStyle/>
                    <a:p>
                      <a:pPr algn="ctr" fontAlgn="ctr"/>
                      <a:r>
                        <a:rPr lang="ru-KZ" sz="800" b="0" i="0" u="none" strike="noStrike" cap="none">
                          <a:solidFill>
                            <a:srgbClr val="007F76"/>
                          </a:solidFill>
                          <a:effectLst/>
                          <a:latin typeface="Arial Narrow" panose="020B0606020202030204" pitchFamily="34" charset="0"/>
                          <a:ea typeface="+mn-ea"/>
                          <a:cs typeface="+mn-cs"/>
                          <a:sym typeface="Arial"/>
                        </a:rPr>
                        <a:t>2 251</a:t>
                      </a:r>
                    </a:p>
                  </a:txBody>
                  <a:tcPr marL="9525" marR="9525" marT="0" marB="0" anchor="ctr">
                    <a:solidFill>
                      <a:schemeClr val="accent6">
                        <a:lumMod val="50000"/>
                        <a:alpha val="1000"/>
                      </a:schemeClr>
                    </a:solidFill>
                  </a:tcPr>
                </a:tc>
                <a:tc>
                  <a:txBody>
                    <a:bodyPr/>
                    <a:lstStyle/>
                    <a:p>
                      <a:pPr algn="ctr" fontAlgn="ctr"/>
                      <a:r>
                        <a:rPr lang="ru-KZ" sz="800" b="0" i="0" u="none" strike="noStrike" cap="none" dirty="0">
                          <a:solidFill>
                            <a:srgbClr val="007F76"/>
                          </a:solidFill>
                          <a:effectLst/>
                          <a:latin typeface="Arial Narrow" panose="020B0606020202030204" pitchFamily="34" charset="0"/>
                          <a:ea typeface="+mn-ea"/>
                          <a:cs typeface="+mn-cs"/>
                          <a:sym typeface="Arial"/>
                        </a:rPr>
                        <a:t>2 326</a:t>
                      </a:r>
                    </a:p>
                  </a:txBody>
                  <a:tcPr marL="9525" marR="9525" marT="0" marB="0" anchor="ctr">
                    <a:solidFill>
                      <a:schemeClr val="accent6">
                        <a:lumMod val="50000"/>
                        <a:alpha val="1000"/>
                      </a:schemeClr>
                    </a:solidFill>
                  </a:tcPr>
                </a:tc>
                <a:tc>
                  <a:txBody>
                    <a:bodyPr/>
                    <a:lstStyle/>
                    <a:p>
                      <a:pPr algn="ctr" fontAlgn="ctr"/>
                      <a:r>
                        <a:rPr lang="ru-KZ" sz="800" b="0" i="0" u="none" strike="noStrike" cap="none" dirty="0">
                          <a:solidFill>
                            <a:srgbClr val="007F76"/>
                          </a:solidFill>
                          <a:effectLst/>
                          <a:latin typeface="Arial Narrow" panose="020B0606020202030204" pitchFamily="34" charset="0"/>
                          <a:ea typeface="+mn-ea"/>
                          <a:cs typeface="+mn-cs"/>
                          <a:sym typeface="Arial"/>
                        </a:rPr>
                        <a:t>5 044</a:t>
                      </a:r>
                    </a:p>
                  </a:txBody>
                  <a:tcPr marL="9525" marR="9525" marT="0" marB="0" anchor="ctr">
                    <a:solidFill>
                      <a:schemeClr val="accent6">
                        <a:lumMod val="50000"/>
                        <a:alpha val="1000"/>
                      </a:schemeClr>
                    </a:solidFill>
                  </a:tcPr>
                </a:tc>
                <a:tc>
                  <a:txBody>
                    <a:bodyPr/>
                    <a:lstStyle/>
                    <a:p>
                      <a:pPr algn="ctr" fontAlgn="ctr"/>
                      <a:r>
                        <a:rPr lang="ru-KZ" sz="800" b="0" i="0" u="none" strike="noStrike" cap="none">
                          <a:solidFill>
                            <a:srgbClr val="007F76"/>
                          </a:solidFill>
                          <a:effectLst/>
                          <a:latin typeface="Arial Narrow" panose="020B0606020202030204" pitchFamily="34" charset="0"/>
                          <a:ea typeface="+mn-ea"/>
                          <a:cs typeface="+mn-cs"/>
                          <a:sym typeface="Arial"/>
                        </a:rPr>
                        <a:t>1,0%</a:t>
                      </a:r>
                    </a:p>
                  </a:txBody>
                  <a:tcPr marL="9525" marR="9525" marT="0" marB="0" anchor="ctr">
                    <a:solidFill>
                      <a:schemeClr val="accent6">
                        <a:lumMod val="50000"/>
                        <a:alpha val="1000"/>
                      </a:schemeClr>
                    </a:solidFill>
                  </a:tcPr>
                </a:tc>
                <a:extLst>
                  <a:ext uri="{0D108BD9-81ED-4DB2-BD59-A6C34878D82A}">
                    <a16:rowId xmlns:a16="http://schemas.microsoft.com/office/drawing/2014/main" val="3145376209"/>
                  </a:ext>
                </a:extLst>
              </a:tr>
              <a:tr h="158400">
                <a:tc>
                  <a:txBody>
                    <a:bodyPr/>
                    <a:lstStyle/>
                    <a:p>
                      <a:pPr algn="ctr" fontAlgn="b"/>
                      <a:r>
                        <a:rPr lang="ru-RU" sz="800" u="none" strike="noStrike" dirty="0">
                          <a:solidFill>
                            <a:srgbClr val="007F76"/>
                          </a:solidFill>
                          <a:effectLst/>
                          <a:latin typeface="Arial Narrow" panose="020B0606020202030204" pitchFamily="34" charset="0"/>
                        </a:rPr>
                        <a:t>20</a:t>
                      </a:r>
                      <a:endParaRPr lang="en-US" sz="800" b="0" i="0" u="none" strike="noStrike" dirty="0">
                        <a:solidFill>
                          <a:srgbClr val="007F76"/>
                        </a:solidFill>
                        <a:effectLst/>
                        <a:latin typeface="Arial Narrow" panose="020B0606020202030204" pitchFamily="34" charset="0"/>
                      </a:endParaRPr>
                    </a:p>
                  </a:txBody>
                  <a:tcPr marL="9525" marR="9525" marT="0" marB="0" anchor="ctr">
                    <a:lnB w="12700" cap="flat" cmpd="sng" algn="ctr">
                      <a:solidFill>
                        <a:schemeClr val="tx1"/>
                      </a:solidFill>
                      <a:prstDash val="solid"/>
                      <a:round/>
                      <a:headEnd type="none" w="med" len="med"/>
                      <a:tailEnd type="none" w="med" len="med"/>
                    </a:lnB>
                    <a:solidFill>
                      <a:srgbClr val="007F76">
                        <a:alpha val="20000"/>
                      </a:srgbClr>
                    </a:solidFill>
                  </a:tcPr>
                </a:tc>
                <a:tc>
                  <a:txBody>
                    <a:bodyPr/>
                    <a:lstStyle/>
                    <a:p>
                      <a:pPr algn="ctr" fontAlgn="b"/>
                      <a:r>
                        <a:rPr lang="ru-KZ" sz="800" b="0" i="0" u="none" strike="noStrike" cap="none" dirty="0">
                          <a:solidFill>
                            <a:srgbClr val="007F76"/>
                          </a:solidFill>
                          <a:effectLst/>
                          <a:latin typeface="Arial Narrow" panose="020B0606020202030204" pitchFamily="34" charset="0"/>
                          <a:ea typeface="+mn-ea"/>
                          <a:cs typeface="+mn-cs"/>
                          <a:sym typeface="Arial"/>
                        </a:rPr>
                        <a:t>7239-2</a:t>
                      </a:r>
                    </a:p>
                  </a:txBody>
                  <a:tcPr marL="9525" marR="9525" marT="0" marB="0" anchor="ctr">
                    <a:lnB w="12700" cap="flat" cmpd="sng" algn="ctr">
                      <a:solidFill>
                        <a:schemeClr val="tx1"/>
                      </a:solidFill>
                      <a:prstDash val="solid"/>
                      <a:round/>
                      <a:headEnd type="none" w="med" len="med"/>
                      <a:tailEnd type="none" w="med" len="med"/>
                    </a:lnB>
                    <a:solidFill>
                      <a:srgbClr val="007F76">
                        <a:alpha val="20000"/>
                      </a:srgbClr>
                    </a:solidFill>
                  </a:tcPr>
                </a:tc>
                <a:tc>
                  <a:txBody>
                    <a:bodyPr/>
                    <a:lstStyle/>
                    <a:p>
                      <a:pPr marL="72000" algn="l" fontAlgn="ctr"/>
                      <a:r>
                        <a:rPr lang="ru-RU" sz="800" b="0" i="0" u="none" strike="noStrike" cap="none" dirty="0" err="1">
                          <a:solidFill>
                            <a:srgbClr val="007F76"/>
                          </a:solidFill>
                          <a:effectLst/>
                          <a:latin typeface="Arial Narrow" panose="020B0606020202030204" pitchFamily="34" charset="0"/>
                          <a:ea typeface="+mn-ea"/>
                          <a:cs typeface="+mn-cs"/>
                          <a:sym typeface="Arial"/>
                        </a:rPr>
                        <a:t>Өнеркәсіптік</a:t>
                      </a:r>
                      <a:r>
                        <a:rPr lang="ru-RU" sz="800" b="0" i="0" u="none" strike="noStrike" cap="none" dirty="0">
                          <a:solidFill>
                            <a:srgbClr val="007F76"/>
                          </a:solidFill>
                          <a:effectLst/>
                          <a:latin typeface="Arial Narrow" panose="020B0606020202030204" pitchFamily="34" charset="0"/>
                          <a:ea typeface="+mn-ea"/>
                          <a:cs typeface="+mn-cs"/>
                          <a:sym typeface="Arial"/>
                        </a:rPr>
                        <a:t> </a:t>
                      </a:r>
                      <a:r>
                        <a:rPr lang="ru-RU" sz="800" b="0" i="0" u="none" strike="noStrike" cap="none" dirty="0" err="1">
                          <a:solidFill>
                            <a:srgbClr val="007F76"/>
                          </a:solidFill>
                          <a:effectLst/>
                          <a:latin typeface="Arial Narrow" panose="020B0606020202030204" pitchFamily="34" charset="0"/>
                          <a:ea typeface="+mn-ea"/>
                          <a:cs typeface="+mn-cs"/>
                          <a:sym typeface="Arial"/>
                        </a:rPr>
                        <a:t>жабдықтардың</a:t>
                      </a:r>
                      <a:r>
                        <a:rPr lang="ru-RU" sz="800" b="0" i="0" u="none" strike="noStrike" cap="none" dirty="0">
                          <a:solidFill>
                            <a:srgbClr val="007F76"/>
                          </a:solidFill>
                          <a:effectLst/>
                          <a:latin typeface="Arial Narrow" panose="020B0606020202030204" pitchFamily="34" charset="0"/>
                          <a:ea typeface="+mn-ea"/>
                          <a:cs typeface="+mn-cs"/>
                          <a:sym typeface="Arial"/>
                        </a:rPr>
                        <a:t> </a:t>
                      </a:r>
                      <a:r>
                        <a:rPr lang="ru-RU" sz="800" b="0" i="0" u="none" strike="noStrike" cap="none" dirty="0" err="1">
                          <a:solidFill>
                            <a:srgbClr val="007F76"/>
                          </a:solidFill>
                          <a:effectLst/>
                          <a:latin typeface="Arial Narrow" panose="020B0606020202030204" pitchFamily="34" charset="0"/>
                          <a:ea typeface="+mn-ea"/>
                          <a:cs typeface="+mn-cs"/>
                          <a:sym typeface="Arial"/>
                        </a:rPr>
                        <a:t>слесарлары</a:t>
                      </a:r>
                      <a:endParaRPr lang="ru-RU" sz="800" b="0" i="0" u="none" strike="noStrike" cap="none" dirty="0">
                        <a:solidFill>
                          <a:srgbClr val="007F76"/>
                        </a:solidFill>
                        <a:effectLst/>
                        <a:latin typeface="Arial Narrow" panose="020B0606020202030204" pitchFamily="34" charset="0"/>
                        <a:ea typeface="+mn-ea"/>
                        <a:cs typeface="+mn-cs"/>
                        <a:sym typeface="Arial"/>
                      </a:endParaRPr>
                    </a:p>
                  </a:txBody>
                  <a:tcPr marL="9525" marR="9525" marT="0" marB="0" anchor="ctr">
                    <a:lnR w="12700" cap="flat" cmpd="sng" algn="ctr">
                      <a:solidFill>
                        <a:schemeClr val="tx1"/>
                      </a:solidFill>
                      <a:prstDash val="solid"/>
                      <a:round/>
                      <a:headEnd type="none" w="med" len="med"/>
                      <a:tailEnd type="none" w="med" len="med"/>
                    </a:lnR>
                    <a:lnB w="12700" cap="flat" cmpd="sng" algn="ctr">
                      <a:solidFill>
                        <a:schemeClr val="tx1"/>
                      </a:solidFill>
                      <a:prstDash val="solid"/>
                      <a:round/>
                      <a:headEnd type="none" w="med" len="med"/>
                      <a:tailEnd type="none" w="med" len="med"/>
                    </a:lnB>
                    <a:solidFill>
                      <a:srgbClr val="007F76">
                        <a:alpha val="20000"/>
                      </a:srgbClr>
                    </a:solidFill>
                  </a:tcPr>
                </a:tc>
                <a:tc>
                  <a:txBody>
                    <a:bodyPr/>
                    <a:lstStyle/>
                    <a:p>
                      <a:pPr algn="ctr" fontAlgn="b"/>
                      <a:r>
                        <a:rPr lang="ru-KZ" sz="800" b="0" i="0" u="none" strike="noStrike" cap="none">
                          <a:solidFill>
                            <a:schemeClr val="tx1"/>
                          </a:solidFill>
                          <a:effectLst/>
                          <a:latin typeface="Arial Narrow" panose="020B0606020202030204" pitchFamily="34" charset="0"/>
                          <a:ea typeface="+mn-ea"/>
                          <a:cs typeface="+mn-cs"/>
                          <a:sym typeface="Arial"/>
                        </a:rPr>
                        <a:t>10 047</a:t>
                      </a:r>
                    </a:p>
                  </a:txBody>
                  <a:tcPr marL="9525" marR="9525" marT="0" marB="0" anchor="ctr">
                    <a:lnL w="12700" cap="flat" cmpd="sng" algn="ctr">
                      <a:solidFill>
                        <a:schemeClr val="tx1"/>
                      </a:solidFill>
                      <a:prstDash val="solid"/>
                      <a:round/>
                      <a:headEnd type="none" w="med" len="med"/>
                      <a:tailEnd type="none" w="med" len="med"/>
                    </a:lnL>
                    <a:lnB w="12700" cap="flat" cmpd="sng" algn="ctr">
                      <a:solidFill>
                        <a:schemeClr val="tx1"/>
                      </a:solidFill>
                      <a:prstDash val="solid"/>
                      <a:round/>
                      <a:headEnd type="none" w="med" len="med"/>
                      <a:tailEnd type="none" w="med" len="med"/>
                    </a:lnB>
                    <a:solidFill>
                      <a:schemeClr val="bg1">
                        <a:lumMod val="50000"/>
                        <a:alpha val="20000"/>
                      </a:schemeClr>
                    </a:solidFill>
                  </a:tcPr>
                </a:tc>
                <a:tc>
                  <a:txBody>
                    <a:bodyPr/>
                    <a:lstStyle/>
                    <a:p>
                      <a:pPr algn="ctr" fontAlgn="b"/>
                      <a:r>
                        <a:rPr lang="ru-KZ" sz="800" b="0" i="0" u="none" strike="noStrike" cap="none">
                          <a:solidFill>
                            <a:schemeClr val="tx1"/>
                          </a:solidFill>
                          <a:effectLst/>
                          <a:latin typeface="Arial Narrow" panose="020B0606020202030204" pitchFamily="34" charset="0"/>
                          <a:ea typeface="+mn-ea"/>
                          <a:cs typeface="+mn-cs"/>
                          <a:sym typeface="Arial"/>
                        </a:rPr>
                        <a:t>2 556</a:t>
                      </a:r>
                    </a:p>
                  </a:txBody>
                  <a:tcPr marL="9525" marR="9525" marT="0" marB="0" anchor="ctr">
                    <a:lnB w="12700" cap="flat" cmpd="sng" algn="ctr">
                      <a:solidFill>
                        <a:schemeClr val="tx1"/>
                      </a:solidFill>
                      <a:prstDash val="solid"/>
                      <a:round/>
                      <a:headEnd type="none" w="med" len="med"/>
                      <a:tailEnd type="none" w="med" len="med"/>
                    </a:lnB>
                    <a:solidFill>
                      <a:schemeClr val="bg1">
                        <a:lumMod val="50000"/>
                        <a:alpha val="20000"/>
                      </a:schemeClr>
                    </a:solidFill>
                  </a:tcPr>
                </a:tc>
                <a:tc>
                  <a:txBody>
                    <a:bodyPr/>
                    <a:lstStyle/>
                    <a:p>
                      <a:pPr algn="ctr" fontAlgn="b"/>
                      <a:r>
                        <a:rPr lang="ru-KZ" sz="800" b="0" i="0" u="none" strike="noStrike" cap="none">
                          <a:solidFill>
                            <a:schemeClr val="tx1"/>
                          </a:solidFill>
                          <a:effectLst/>
                          <a:latin typeface="Arial Narrow" panose="020B0606020202030204" pitchFamily="34" charset="0"/>
                          <a:ea typeface="+mn-ea"/>
                          <a:cs typeface="+mn-cs"/>
                          <a:sym typeface="Arial"/>
                        </a:rPr>
                        <a:t>2 573</a:t>
                      </a:r>
                    </a:p>
                  </a:txBody>
                  <a:tcPr marL="9525" marR="9525" marT="0" marB="0" anchor="ctr">
                    <a:lnB w="12700" cap="flat" cmpd="sng" algn="ctr">
                      <a:solidFill>
                        <a:schemeClr val="tx1"/>
                      </a:solidFill>
                      <a:prstDash val="solid"/>
                      <a:round/>
                      <a:headEnd type="none" w="med" len="med"/>
                      <a:tailEnd type="none" w="med" len="med"/>
                    </a:lnB>
                    <a:solidFill>
                      <a:schemeClr val="bg1">
                        <a:lumMod val="50000"/>
                        <a:alpha val="20000"/>
                      </a:schemeClr>
                    </a:solidFill>
                  </a:tcPr>
                </a:tc>
                <a:tc>
                  <a:txBody>
                    <a:bodyPr/>
                    <a:lstStyle/>
                    <a:p>
                      <a:pPr algn="ctr" fontAlgn="b"/>
                      <a:r>
                        <a:rPr lang="ru-KZ" sz="800" b="0" i="0" u="none" strike="noStrike" cap="none" dirty="0">
                          <a:solidFill>
                            <a:schemeClr val="tx1"/>
                          </a:solidFill>
                          <a:effectLst/>
                          <a:latin typeface="Arial Narrow" panose="020B0606020202030204" pitchFamily="34" charset="0"/>
                          <a:ea typeface="+mn-ea"/>
                          <a:cs typeface="+mn-cs"/>
                          <a:sym typeface="Arial"/>
                        </a:rPr>
                        <a:t>2 511</a:t>
                      </a:r>
                    </a:p>
                  </a:txBody>
                  <a:tcPr marL="9525" marR="9525" marT="0" marB="0" anchor="ctr">
                    <a:lnB w="12700" cap="flat" cmpd="sng" algn="ctr">
                      <a:solidFill>
                        <a:schemeClr val="tx1"/>
                      </a:solidFill>
                      <a:prstDash val="solid"/>
                      <a:round/>
                      <a:headEnd type="none" w="med" len="med"/>
                      <a:tailEnd type="none" w="med" len="med"/>
                    </a:lnB>
                    <a:solidFill>
                      <a:schemeClr val="bg1">
                        <a:lumMod val="50000"/>
                        <a:alpha val="20000"/>
                      </a:schemeClr>
                    </a:solidFill>
                  </a:tcPr>
                </a:tc>
                <a:tc>
                  <a:txBody>
                    <a:bodyPr/>
                    <a:lstStyle/>
                    <a:p>
                      <a:pPr algn="ctr" fontAlgn="b"/>
                      <a:r>
                        <a:rPr lang="ru-KZ" sz="800" b="0" i="0" u="none" strike="noStrike" cap="none">
                          <a:solidFill>
                            <a:schemeClr val="tx1"/>
                          </a:solidFill>
                          <a:effectLst/>
                          <a:latin typeface="Arial Narrow" panose="020B0606020202030204" pitchFamily="34" charset="0"/>
                          <a:ea typeface="+mn-ea"/>
                          <a:cs typeface="+mn-cs"/>
                          <a:sym typeface="Arial"/>
                        </a:rPr>
                        <a:t>2 407</a:t>
                      </a:r>
                    </a:p>
                  </a:txBody>
                  <a:tcPr marL="9525" marR="9525" marT="0" marB="0" anchor="ctr">
                    <a:lnR w="12700" cap="flat" cmpd="sng" algn="ctr">
                      <a:solidFill>
                        <a:schemeClr val="tx1"/>
                      </a:solidFill>
                      <a:prstDash val="solid"/>
                      <a:round/>
                      <a:headEnd type="none" w="med" len="med"/>
                      <a:tailEnd type="none" w="med" len="med"/>
                    </a:lnR>
                    <a:lnB w="12700" cap="flat" cmpd="sng" algn="ctr">
                      <a:solidFill>
                        <a:schemeClr val="tx1"/>
                      </a:solidFill>
                      <a:prstDash val="solid"/>
                      <a:round/>
                      <a:headEnd type="none" w="med" len="med"/>
                      <a:tailEnd type="none" w="med" len="med"/>
                    </a:lnB>
                    <a:solidFill>
                      <a:schemeClr val="bg1">
                        <a:lumMod val="50000"/>
                        <a:alpha val="20000"/>
                      </a:schemeClr>
                    </a:solidFill>
                  </a:tcPr>
                </a:tc>
                <a:tc>
                  <a:txBody>
                    <a:bodyPr/>
                    <a:lstStyle/>
                    <a:p>
                      <a:pPr algn="ctr" fontAlgn="ctr"/>
                      <a:r>
                        <a:rPr lang="ru-KZ" sz="800" b="0" i="0" u="none" strike="noStrike" cap="none" dirty="0">
                          <a:solidFill>
                            <a:srgbClr val="007F76"/>
                          </a:solidFill>
                          <a:effectLst/>
                          <a:latin typeface="Arial Narrow" panose="020B0606020202030204" pitchFamily="34" charset="0"/>
                          <a:ea typeface="+mn-ea"/>
                          <a:cs typeface="+mn-cs"/>
                          <a:sym typeface="Arial"/>
                        </a:rPr>
                        <a:t>11 373</a:t>
                      </a:r>
                    </a:p>
                  </a:txBody>
                  <a:tcPr marL="9525" marR="9525" marT="0" marB="0" anchor="ctr">
                    <a:lnL w="12700" cap="flat" cmpd="sng" algn="ctr">
                      <a:solidFill>
                        <a:schemeClr val="tx1"/>
                      </a:solidFill>
                      <a:prstDash val="solid"/>
                      <a:round/>
                      <a:headEnd type="none" w="med" len="med"/>
                      <a:tailEnd type="none" w="med" len="med"/>
                    </a:lnL>
                    <a:lnB w="12700" cap="flat" cmpd="sng" algn="ctr">
                      <a:solidFill>
                        <a:schemeClr val="tx1"/>
                      </a:solidFill>
                      <a:prstDash val="solid"/>
                      <a:round/>
                      <a:headEnd type="none" w="med" len="med"/>
                      <a:tailEnd type="none" w="med" len="med"/>
                    </a:lnB>
                    <a:solidFill>
                      <a:srgbClr val="007F76">
                        <a:alpha val="20000"/>
                      </a:srgbClr>
                    </a:solidFill>
                  </a:tcPr>
                </a:tc>
                <a:tc>
                  <a:txBody>
                    <a:bodyPr/>
                    <a:lstStyle/>
                    <a:p>
                      <a:pPr algn="ctr" fontAlgn="ctr"/>
                      <a:r>
                        <a:rPr lang="ru-KZ" sz="800" b="0" i="0" u="none" strike="noStrike" cap="none" dirty="0">
                          <a:solidFill>
                            <a:schemeClr val="tx1"/>
                          </a:solidFill>
                          <a:effectLst/>
                          <a:latin typeface="Arial Narrow" panose="020B0606020202030204" pitchFamily="34" charset="0"/>
                          <a:ea typeface="+mn-ea"/>
                          <a:cs typeface="+mn-cs"/>
                          <a:sym typeface="Arial"/>
                        </a:rPr>
                        <a:t>2 490</a:t>
                      </a:r>
                    </a:p>
                  </a:txBody>
                  <a:tcPr marL="9525" marR="9525" marT="0" marB="0" anchor="ctr">
                    <a:lnB w="12700" cap="flat" cmpd="sng" algn="ctr">
                      <a:solidFill>
                        <a:schemeClr val="tx1"/>
                      </a:solidFill>
                      <a:prstDash val="solid"/>
                      <a:round/>
                      <a:headEnd type="none" w="med" len="med"/>
                      <a:tailEnd type="none" w="med" len="med"/>
                    </a:lnB>
                    <a:solidFill>
                      <a:schemeClr val="bg1">
                        <a:lumMod val="50000"/>
                        <a:alpha val="20000"/>
                      </a:schemeClr>
                    </a:solidFill>
                  </a:tcPr>
                </a:tc>
                <a:tc>
                  <a:txBody>
                    <a:bodyPr/>
                    <a:lstStyle/>
                    <a:p>
                      <a:pPr algn="ctr" fontAlgn="ctr"/>
                      <a:r>
                        <a:rPr lang="ru-KZ" sz="800" b="0" i="0" u="none" strike="noStrike" cap="none" dirty="0">
                          <a:solidFill>
                            <a:srgbClr val="007F76"/>
                          </a:solidFill>
                          <a:effectLst/>
                          <a:latin typeface="Arial Narrow" panose="020B0606020202030204" pitchFamily="34" charset="0"/>
                          <a:ea typeface="+mn-ea"/>
                          <a:cs typeface="+mn-cs"/>
                          <a:sym typeface="Arial"/>
                        </a:rPr>
                        <a:t>2 777</a:t>
                      </a:r>
                    </a:p>
                  </a:txBody>
                  <a:tcPr marL="9525" marR="9525" marT="0" marB="0" anchor="ctr">
                    <a:lnB w="12700" cap="flat" cmpd="sng" algn="ctr">
                      <a:solidFill>
                        <a:schemeClr val="tx1"/>
                      </a:solidFill>
                      <a:prstDash val="solid"/>
                      <a:round/>
                      <a:headEnd type="none" w="med" len="med"/>
                      <a:tailEnd type="none" w="med" len="med"/>
                    </a:lnB>
                    <a:solidFill>
                      <a:srgbClr val="007F76">
                        <a:alpha val="20000"/>
                      </a:srgbClr>
                    </a:solidFill>
                  </a:tcPr>
                </a:tc>
                <a:tc>
                  <a:txBody>
                    <a:bodyPr/>
                    <a:lstStyle/>
                    <a:p>
                      <a:pPr algn="ctr" fontAlgn="ctr"/>
                      <a:r>
                        <a:rPr lang="ru-KZ" sz="800" b="0" i="0" u="none" strike="noStrike" cap="none" dirty="0">
                          <a:solidFill>
                            <a:srgbClr val="007F76"/>
                          </a:solidFill>
                          <a:effectLst/>
                          <a:latin typeface="Arial Narrow" panose="020B0606020202030204" pitchFamily="34" charset="0"/>
                          <a:ea typeface="+mn-ea"/>
                          <a:cs typeface="+mn-cs"/>
                          <a:sym typeface="Arial"/>
                        </a:rPr>
                        <a:t>3 215</a:t>
                      </a:r>
                    </a:p>
                  </a:txBody>
                  <a:tcPr marL="9525" marR="9525" marT="0" marB="0" anchor="ctr">
                    <a:lnB w="12700" cap="flat" cmpd="sng" algn="ctr">
                      <a:solidFill>
                        <a:schemeClr val="tx1"/>
                      </a:solidFill>
                      <a:prstDash val="solid"/>
                      <a:round/>
                      <a:headEnd type="none" w="med" len="med"/>
                      <a:tailEnd type="none" w="med" len="med"/>
                    </a:lnB>
                    <a:solidFill>
                      <a:srgbClr val="007F76">
                        <a:alpha val="20000"/>
                      </a:srgbClr>
                    </a:solidFill>
                  </a:tcPr>
                </a:tc>
                <a:tc>
                  <a:txBody>
                    <a:bodyPr/>
                    <a:lstStyle/>
                    <a:p>
                      <a:pPr algn="ctr" fontAlgn="ctr"/>
                      <a:r>
                        <a:rPr lang="ru-KZ" sz="800" b="0" i="0" u="none" strike="noStrike" cap="none" dirty="0">
                          <a:solidFill>
                            <a:srgbClr val="007F76"/>
                          </a:solidFill>
                          <a:effectLst/>
                          <a:latin typeface="Arial Narrow" panose="020B0606020202030204" pitchFamily="34" charset="0"/>
                          <a:ea typeface="+mn-ea"/>
                          <a:cs typeface="+mn-cs"/>
                          <a:sym typeface="Arial"/>
                        </a:rPr>
                        <a:t>2 891</a:t>
                      </a:r>
                    </a:p>
                  </a:txBody>
                  <a:tcPr marL="9525" marR="9525" marT="0" marB="0" anchor="ctr">
                    <a:lnB w="12700" cap="flat" cmpd="sng" algn="ctr">
                      <a:solidFill>
                        <a:schemeClr val="tx1"/>
                      </a:solidFill>
                      <a:prstDash val="solid"/>
                      <a:round/>
                      <a:headEnd type="none" w="med" len="med"/>
                      <a:tailEnd type="none" w="med" len="med"/>
                    </a:lnB>
                    <a:solidFill>
                      <a:srgbClr val="007F76">
                        <a:alpha val="20000"/>
                      </a:srgbClr>
                    </a:solidFill>
                  </a:tcPr>
                </a:tc>
                <a:tc>
                  <a:txBody>
                    <a:bodyPr/>
                    <a:lstStyle/>
                    <a:p>
                      <a:pPr algn="ctr" fontAlgn="ctr"/>
                      <a:r>
                        <a:rPr lang="ru-KZ" sz="800" b="0" i="0" u="none" strike="noStrike" cap="none" dirty="0">
                          <a:solidFill>
                            <a:srgbClr val="007F76"/>
                          </a:solidFill>
                          <a:effectLst/>
                          <a:latin typeface="Arial Narrow" panose="020B0606020202030204" pitchFamily="34" charset="0"/>
                          <a:ea typeface="+mn-ea"/>
                          <a:cs typeface="+mn-cs"/>
                          <a:sym typeface="Arial"/>
                        </a:rPr>
                        <a:t>1,0%</a:t>
                      </a:r>
                    </a:p>
                  </a:txBody>
                  <a:tcPr marL="9525" marR="9525" marT="0" marB="0" anchor="ctr">
                    <a:lnB w="12700" cap="flat" cmpd="sng" algn="ctr">
                      <a:solidFill>
                        <a:schemeClr val="tx1"/>
                      </a:solidFill>
                      <a:prstDash val="solid"/>
                      <a:round/>
                      <a:headEnd type="none" w="med" len="med"/>
                      <a:tailEnd type="none" w="med" len="med"/>
                    </a:lnB>
                    <a:solidFill>
                      <a:srgbClr val="007F76">
                        <a:alpha val="20000"/>
                      </a:srgbClr>
                    </a:solidFill>
                  </a:tcPr>
                </a:tc>
                <a:extLst>
                  <a:ext uri="{0D108BD9-81ED-4DB2-BD59-A6C34878D82A}">
                    <a16:rowId xmlns:a16="http://schemas.microsoft.com/office/drawing/2014/main" val="3063250630"/>
                  </a:ext>
                </a:extLst>
              </a:tr>
              <a:tr h="158400">
                <a:tc>
                  <a:txBody>
                    <a:bodyPr/>
                    <a:lstStyle/>
                    <a:p>
                      <a:pPr algn="ctr" fontAlgn="b"/>
                      <a:r>
                        <a:rPr lang="ru-RU" sz="800" u="none" strike="noStrike" dirty="0">
                          <a:solidFill>
                            <a:srgbClr val="007F76"/>
                          </a:solidFill>
                          <a:effectLst/>
                          <a:latin typeface="Arial Narrow" panose="020B0606020202030204" pitchFamily="34" charset="0"/>
                        </a:rPr>
                        <a:t>21</a:t>
                      </a:r>
                      <a:endParaRPr lang="en-US" sz="800" b="0" i="0" u="none" strike="noStrike" dirty="0">
                        <a:solidFill>
                          <a:srgbClr val="007F76"/>
                        </a:solidFill>
                        <a:effectLst/>
                        <a:latin typeface="Arial Narrow" panose="020B0606020202030204" pitchFamily="34" charset="0"/>
                      </a:endParaRPr>
                    </a:p>
                  </a:txBody>
                  <a:tcPr marL="9525" marR="9525" marT="0" marB="0" anchor="ctr">
                    <a:lnT w="12700" cap="flat" cmpd="sng" algn="ctr">
                      <a:solidFill>
                        <a:schemeClr val="tx1"/>
                      </a:solidFill>
                      <a:prstDash val="solid"/>
                      <a:round/>
                      <a:headEnd type="none" w="med" len="med"/>
                      <a:tailEnd type="none" w="med" len="med"/>
                    </a:lnT>
                    <a:solidFill>
                      <a:schemeClr val="accent6">
                        <a:lumMod val="50000"/>
                        <a:alpha val="1000"/>
                      </a:schemeClr>
                    </a:solidFill>
                  </a:tcPr>
                </a:tc>
                <a:tc>
                  <a:txBody>
                    <a:bodyPr/>
                    <a:lstStyle/>
                    <a:p>
                      <a:pPr algn="ctr" fontAlgn="b"/>
                      <a:r>
                        <a:rPr lang="ru-KZ" sz="800" b="0" i="0" u="none" strike="noStrike" cap="none" dirty="0">
                          <a:solidFill>
                            <a:srgbClr val="007F76"/>
                          </a:solidFill>
                          <a:effectLst/>
                          <a:latin typeface="Arial Narrow" panose="020B0606020202030204" pitchFamily="34" charset="0"/>
                          <a:ea typeface="+mn-ea"/>
                          <a:cs typeface="+mn-cs"/>
                          <a:sym typeface="Arial"/>
                        </a:rPr>
                        <a:t>5220-9</a:t>
                      </a:r>
                    </a:p>
                  </a:txBody>
                  <a:tcPr marL="9525" marR="9525" marT="0" marB="0" anchor="ctr">
                    <a:lnT w="12700" cap="flat" cmpd="sng" algn="ctr">
                      <a:solidFill>
                        <a:schemeClr val="tx1"/>
                      </a:solidFill>
                      <a:prstDash val="solid"/>
                      <a:round/>
                      <a:headEnd type="none" w="med" len="med"/>
                      <a:tailEnd type="none" w="med" len="med"/>
                    </a:lnT>
                    <a:solidFill>
                      <a:schemeClr val="accent6">
                        <a:lumMod val="50000"/>
                        <a:alpha val="1000"/>
                      </a:schemeClr>
                    </a:solidFill>
                  </a:tcPr>
                </a:tc>
                <a:tc>
                  <a:txBody>
                    <a:bodyPr/>
                    <a:lstStyle/>
                    <a:p>
                      <a:pPr marL="72000" algn="l" fontAlgn="ctr"/>
                      <a:r>
                        <a:rPr lang="ru-RU" sz="800" b="0" i="0" u="none" strike="noStrike" cap="none" dirty="0" err="1">
                          <a:solidFill>
                            <a:srgbClr val="007F76"/>
                          </a:solidFill>
                          <a:effectLst/>
                          <a:latin typeface="Arial Narrow" panose="020B0606020202030204" pitchFamily="34" charset="0"/>
                          <a:ea typeface="+mn-ea"/>
                          <a:cs typeface="+mn-cs"/>
                          <a:sym typeface="Arial"/>
                        </a:rPr>
                        <a:t>Басқа</a:t>
                      </a:r>
                      <a:r>
                        <a:rPr lang="ru-RU" sz="800" b="0" i="0" u="none" strike="noStrike" cap="none" dirty="0">
                          <a:solidFill>
                            <a:srgbClr val="007F76"/>
                          </a:solidFill>
                          <a:effectLst/>
                          <a:latin typeface="Arial Narrow" panose="020B0606020202030204" pitchFamily="34" charset="0"/>
                          <a:ea typeface="+mn-ea"/>
                          <a:cs typeface="+mn-cs"/>
                          <a:sym typeface="Arial"/>
                        </a:rPr>
                        <a:t> </a:t>
                      </a:r>
                      <a:r>
                        <a:rPr lang="ru-RU" sz="800" b="0" i="0" u="none" strike="noStrike" cap="none" dirty="0" err="1">
                          <a:solidFill>
                            <a:srgbClr val="007F76"/>
                          </a:solidFill>
                          <a:effectLst/>
                          <a:latin typeface="Arial Narrow" panose="020B0606020202030204" pitchFamily="34" charset="0"/>
                          <a:ea typeface="+mn-ea"/>
                          <a:cs typeface="+mn-cs"/>
                          <a:sym typeface="Arial"/>
                        </a:rPr>
                        <a:t>кассирлер</a:t>
                      </a:r>
                      <a:r>
                        <a:rPr lang="ru-RU" sz="800" b="0" i="0" u="none" strike="noStrike" cap="none" dirty="0">
                          <a:solidFill>
                            <a:srgbClr val="007F76"/>
                          </a:solidFill>
                          <a:effectLst/>
                          <a:latin typeface="Arial Narrow" panose="020B0606020202030204" pitchFamily="34" charset="0"/>
                          <a:ea typeface="+mn-ea"/>
                          <a:cs typeface="+mn-cs"/>
                          <a:sym typeface="Arial"/>
                        </a:rPr>
                        <a:t> </a:t>
                      </a:r>
                      <a:r>
                        <a:rPr lang="ru-RU" sz="800" b="0" i="0" u="none" strike="noStrike" cap="none" dirty="0" err="1">
                          <a:solidFill>
                            <a:srgbClr val="007F76"/>
                          </a:solidFill>
                          <a:effectLst/>
                          <a:latin typeface="Arial Narrow" panose="020B0606020202030204" pitchFamily="34" charset="0"/>
                          <a:ea typeface="+mn-ea"/>
                          <a:cs typeface="+mn-cs"/>
                          <a:sym typeface="Arial"/>
                        </a:rPr>
                        <a:t>және</a:t>
                      </a:r>
                      <a:r>
                        <a:rPr lang="ru-RU" sz="800" b="0" i="0" u="none" strike="noStrike" cap="none" dirty="0">
                          <a:solidFill>
                            <a:srgbClr val="007F76"/>
                          </a:solidFill>
                          <a:effectLst/>
                          <a:latin typeface="Arial Narrow" panose="020B0606020202030204" pitchFamily="34" charset="0"/>
                          <a:ea typeface="+mn-ea"/>
                          <a:cs typeface="+mn-cs"/>
                          <a:sym typeface="Arial"/>
                        </a:rPr>
                        <a:t> билет </a:t>
                      </a:r>
                      <a:r>
                        <a:rPr lang="ru-RU" sz="800" b="0" i="0" u="none" strike="noStrike" cap="none" dirty="0" err="1">
                          <a:solidFill>
                            <a:srgbClr val="007F76"/>
                          </a:solidFill>
                          <a:effectLst/>
                          <a:latin typeface="Arial Narrow" panose="020B0606020202030204" pitchFamily="34" charset="0"/>
                          <a:ea typeface="+mn-ea"/>
                          <a:cs typeface="+mn-cs"/>
                          <a:sym typeface="Arial"/>
                        </a:rPr>
                        <a:t>сатушылар</a:t>
                      </a:r>
                      <a:endParaRPr lang="ru-RU" sz="800" b="0" i="0" u="none" strike="noStrike" cap="none" dirty="0">
                        <a:solidFill>
                          <a:srgbClr val="007F76"/>
                        </a:solidFill>
                        <a:effectLst/>
                        <a:latin typeface="Arial Narrow" panose="020B0606020202030204" pitchFamily="34" charset="0"/>
                        <a:ea typeface="+mn-ea"/>
                        <a:cs typeface="+mn-cs"/>
                        <a:sym typeface="Arial"/>
                      </a:endParaRPr>
                    </a:p>
                  </a:txBody>
                  <a:tcPr marL="9525" marR="9525" marT="0" marB="0" anchor="ctr">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solidFill>
                      <a:schemeClr val="accent6">
                        <a:lumMod val="50000"/>
                        <a:alpha val="1000"/>
                      </a:schemeClr>
                    </a:solidFill>
                  </a:tcPr>
                </a:tc>
                <a:tc>
                  <a:txBody>
                    <a:bodyPr/>
                    <a:lstStyle/>
                    <a:p>
                      <a:pPr algn="ctr" fontAlgn="b"/>
                      <a:r>
                        <a:rPr lang="ru-KZ" sz="800" b="0" i="0" u="none" strike="noStrike" cap="none">
                          <a:solidFill>
                            <a:schemeClr val="tx1"/>
                          </a:solidFill>
                          <a:effectLst/>
                          <a:latin typeface="Arial Narrow" panose="020B0606020202030204" pitchFamily="34" charset="0"/>
                          <a:ea typeface="+mn-ea"/>
                          <a:cs typeface="+mn-cs"/>
                          <a:sym typeface="Arial"/>
                        </a:rPr>
                        <a:t>9 559</a:t>
                      </a:r>
                    </a:p>
                  </a:txBody>
                  <a:tcPr marL="9525" marR="9525" marT="0" marB="0" anchor="ctr">
                    <a:lnL w="12700" cap="flat" cmpd="sng" algn="ctr">
                      <a:solidFill>
                        <a:schemeClr val="tx1"/>
                      </a:solidFill>
                      <a:prstDash val="solid"/>
                      <a:round/>
                      <a:headEnd type="none" w="med" len="med"/>
                      <a:tailEnd type="none" w="med" len="med"/>
                    </a:lnL>
                    <a:lnT w="12700" cap="flat" cmpd="sng" algn="ctr">
                      <a:solidFill>
                        <a:schemeClr val="tx1"/>
                      </a:solidFill>
                      <a:prstDash val="solid"/>
                      <a:round/>
                      <a:headEnd type="none" w="med" len="med"/>
                      <a:tailEnd type="none" w="med" len="med"/>
                    </a:lnT>
                    <a:solidFill>
                      <a:schemeClr val="accent6">
                        <a:lumMod val="50000"/>
                        <a:alpha val="1000"/>
                      </a:schemeClr>
                    </a:solidFill>
                  </a:tcPr>
                </a:tc>
                <a:tc>
                  <a:txBody>
                    <a:bodyPr/>
                    <a:lstStyle/>
                    <a:p>
                      <a:pPr algn="ctr" fontAlgn="b"/>
                      <a:r>
                        <a:rPr lang="ru-KZ" sz="800" b="0" i="0" u="none" strike="noStrike" cap="none">
                          <a:solidFill>
                            <a:schemeClr val="tx1"/>
                          </a:solidFill>
                          <a:effectLst/>
                          <a:latin typeface="Arial Narrow" panose="020B0606020202030204" pitchFamily="34" charset="0"/>
                          <a:ea typeface="+mn-ea"/>
                          <a:cs typeface="+mn-cs"/>
                          <a:sym typeface="Arial"/>
                        </a:rPr>
                        <a:t>1 777</a:t>
                      </a:r>
                    </a:p>
                  </a:txBody>
                  <a:tcPr marL="9525" marR="9525" marT="0" marB="0" anchor="ctr">
                    <a:lnT w="12700" cap="flat" cmpd="sng" algn="ctr">
                      <a:solidFill>
                        <a:schemeClr val="tx1"/>
                      </a:solidFill>
                      <a:prstDash val="solid"/>
                      <a:round/>
                      <a:headEnd type="none" w="med" len="med"/>
                      <a:tailEnd type="none" w="med" len="med"/>
                    </a:lnT>
                    <a:solidFill>
                      <a:schemeClr val="accent6">
                        <a:lumMod val="50000"/>
                        <a:alpha val="1000"/>
                      </a:schemeClr>
                    </a:solidFill>
                  </a:tcPr>
                </a:tc>
                <a:tc>
                  <a:txBody>
                    <a:bodyPr/>
                    <a:lstStyle/>
                    <a:p>
                      <a:pPr algn="ctr" fontAlgn="b"/>
                      <a:r>
                        <a:rPr lang="ru-KZ" sz="800" b="0" i="0" u="none" strike="noStrike" cap="none">
                          <a:solidFill>
                            <a:schemeClr val="tx1"/>
                          </a:solidFill>
                          <a:effectLst/>
                          <a:latin typeface="Arial Narrow" panose="020B0606020202030204" pitchFamily="34" charset="0"/>
                          <a:ea typeface="+mn-ea"/>
                          <a:cs typeface="+mn-cs"/>
                          <a:sym typeface="Arial"/>
                        </a:rPr>
                        <a:t>2 403</a:t>
                      </a:r>
                    </a:p>
                  </a:txBody>
                  <a:tcPr marL="9525" marR="9525" marT="0" marB="0" anchor="ctr">
                    <a:lnT w="12700" cap="flat" cmpd="sng" algn="ctr">
                      <a:solidFill>
                        <a:schemeClr val="tx1"/>
                      </a:solidFill>
                      <a:prstDash val="solid"/>
                      <a:round/>
                      <a:headEnd type="none" w="med" len="med"/>
                      <a:tailEnd type="none" w="med" len="med"/>
                    </a:lnT>
                    <a:solidFill>
                      <a:schemeClr val="accent6">
                        <a:lumMod val="50000"/>
                        <a:alpha val="1000"/>
                      </a:schemeClr>
                    </a:solidFill>
                  </a:tcPr>
                </a:tc>
                <a:tc>
                  <a:txBody>
                    <a:bodyPr/>
                    <a:lstStyle/>
                    <a:p>
                      <a:pPr algn="ctr" fontAlgn="b"/>
                      <a:r>
                        <a:rPr lang="ru-KZ" sz="800" b="0" i="0" u="none" strike="noStrike" cap="none">
                          <a:solidFill>
                            <a:schemeClr val="tx1"/>
                          </a:solidFill>
                          <a:effectLst/>
                          <a:latin typeface="Arial Narrow" panose="020B0606020202030204" pitchFamily="34" charset="0"/>
                          <a:ea typeface="+mn-ea"/>
                          <a:cs typeface="+mn-cs"/>
                          <a:sym typeface="Arial"/>
                        </a:rPr>
                        <a:t>2 222</a:t>
                      </a:r>
                    </a:p>
                  </a:txBody>
                  <a:tcPr marL="9525" marR="9525" marT="0" marB="0" anchor="ctr">
                    <a:lnT w="12700" cap="flat" cmpd="sng" algn="ctr">
                      <a:solidFill>
                        <a:schemeClr val="tx1"/>
                      </a:solidFill>
                      <a:prstDash val="solid"/>
                      <a:round/>
                      <a:headEnd type="none" w="med" len="med"/>
                      <a:tailEnd type="none" w="med" len="med"/>
                    </a:lnT>
                    <a:solidFill>
                      <a:schemeClr val="accent6">
                        <a:lumMod val="50000"/>
                        <a:alpha val="1000"/>
                      </a:schemeClr>
                    </a:solidFill>
                  </a:tcPr>
                </a:tc>
                <a:tc>
                  <a:txBody>
                    <a:bodyPr/>
                    <a:lstStyle/>
                    <a:p>
                      <a:pPr algn="ctr" fontAlgn="b"/>
                      <a:r>
                        <a:rPr lang="ru-KZ" sz="800" b="0" i="0" u="none" strike="noStrike" cap="none">
                          <a:solidFill>
                            <a:schemeClr val="tx1"/>
                          </a:solidFill>
                          <a:effectLst/>
                          <a:latin typeface="Arial Narrow" panose="020B0606020202030204" pitchFamily="34" charset="0"/>
                          <a:ea typeface="+mn-ea"/>
                          <a:cs typeface="+mn-cs"/>
                          <a:sym typeface="Arial"/>
                        </a:rPr>
                        <a:t>3 157</a:t>
                      </a:r>
                    </a:p>
                  </a:txBody>
                  <a:tcPr marL="9525" marR="9525" marT="0" marB="0" anchor="ctr">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solidFill>
                      <a:schemeClr val="accent6">
                        <a:lumMod val="50000"/>
                        <a:alpha val="1000"/>
                      </a:schemeClr>
                    </a:solidFill>
                  </a:tcPr>
                </a:tc>
                <a:tc>
                  <a:txBody>
                    <a:bodyPr/>
                    <a:lstStyle/>
                    <a:p>
                      <a:pPr algn="ctr" fontAlgn="ctr"/>
                      <a:r>
                        <a:rPr lang="ru-KZ" sz="800" b="0" i="0" u="none" strike="noStrike" cap="none" dirty="0">
                          <a:solidFill>
                            <a:srgbClr val="007F76"/>
                          </a:solidFill>
                          <a:effectLst/>
                          <a:latin typeface="Arial Narrow" panose="020B0606020202030204" pitchFamily="34" charset="0"/>
                          <a:ea typeface="+mn-ea"/>
                          <a:cs typeface="+mn-cs"/>
                          <a:sym typeface="Arial"/>
                        </a:rPr>
                        <a:t>10 580</a:t>
                      </a:r>
                    </a:p>
                  </a:txBody>
                  <a:tcPr marL="9525" marR="9525" marT="0" marB="0" anchor="ctr">
                    <a:lnL w="12700" cap="flat" cmpd="sng" algn="ctr">
                      <a:solidFill>
                        <a:schemeClr val="tx1"/>
                      </a:solidFill>
                      <a:prstDash val="solid"/>
                      <a:round/>
                      <a:headEnd type="none" w="med" len="med"/>
                      <a:tailEnd type="none" w="med" len="med"/>
                    </a:lnL>
                    <a:lnT w="12700" cap="flat" cmpd="sng" algn="ctr">
                      <a:solidFill>
                        <a:schemeClr val="tx1"/>
                      </a:solidFill>
                      <a:prstDash val="solid"/>
                      <a:round/>
                      <a:headEnd type="none" w="med" len="med"/>
                      <a:tailEnd type="none" w="med" len="med"/>
                    </a:lnT>
                    <a:solidFill>
                      <a:schemeClr val="accent6">
                        <a:lumMod val="50000"/>
                        <a:alpha val="1000"/>
                      </a:schemeClr>
                    </a:solidFill>
                  </a:tcPr>
                </a:tc>
                <a:tc>
                  <a:txBody>
                    <a:bodyPr/>
                    <a:lstStyle/>
                    <a:p>
                      <a:pPr algn="ctr" fontAlgn="ctr"/>
                      <a:r>
                        <a:rPr lang="ru-KZ" sz="800" b="0" i="0" u="none" strike="noStrike" cap="none" dirty="0">
                          <a:solidFill>
                            <a:schemeClr val="tx1"/>
                          </a:solidFill>
                          <a:effectLst/>
                          <a:latin typeface="Arial Narrow" panose="020B0606020202030204" pitchFamily="34" charset="0"/>
                          <a:ea typeface="+mn-ea"/>
                          <a:cs typeface="+mn-cs"/>
                          <a:sym typeface="Arial"/>
                        </a:rPr>
                        <a:t>1 754</a:t>
                      </a:r>
                    </a:p>
                  </a:txBody>
                  <a:tcPr marL="9525" marR="9525" marT="0" marB="0" anchor="ctr">
                    <a:lnT w="12700" cap="flat" cmpd="sng" algn="ctr">
                      <a:solidFill>
                        <a:schemeClr val="tx1"/>
                      </a:solidFill>
                      <a:prstDash val="solid"/>
                      <a:round/>
                      <a:headEnd type="none" w="med" len="med"/>
                      <a:tailEnd type="none" w="med" len="med"/>
                    </a:lnT>
                    <a:solidFill>
                      <a:schemeClr val="accent6">
                        <a:lumMod val="50000"/>
                        <a:alpha val="1000"/>
                      </a:schemeClr>
                    </a:solidFill>
                  </a:tcPr>
                </a:tc>
                <a:tc>
                  <a:txBody>
                    <a:bodyPr/>
                    <a:lstStyle/>
                    <a:p>
                      <a:pPr algn="ctr" fontAlgn="ctr"/>
                      <a:r>
                        <a:rPr lang="ru-KZ" sz="800" b="0" i="0" u="none" strike="noStrike" cap="none">
                          <a:solidFill>
                            <a:srgbClr val="007F76"/>
                          </a:solidFill>
                          <a:effectLst/>
                          <a:latin typeface="Arial Narrow" panose="020B0606020202030204" pitchFamily="34" charset="0"/>
                          <a:ea typeface="+mn-ea"/>
                          <a:cs typeface="+mn-cs"/>
                          <a:sym typeface="Arial"/>
                        </a:rPr>
                        <a:t>2 528</a:t>
                      </a:r>
                    </a:p>
                  </a:txBody>
                  <a:tcPr marL="9525" marR="9525" marT="0" marB="0" anchor="ctr">
                    <a:lnT w="12700" cap="flat" cmpd="sng" algn="ctr">
                      <a:solidFill>
                        <a:schemeClr val="tx1"/>
                      </a:solidFill>
                      <a:prstDash val="solid"/>
                      <a:round/>
                      <a:headEnd type="none" w="med" len="med"/>
                      <a:tailEnd type="none" w="med" len="med"/>
                    </a:lnT>
                    <a:solidFill>
                      <a:schemeClr val="accent6">
                        <a:lumMod val="50000"/>
                        <a:alpha val="1000"/>
                      </a:schemeClr>
                    </a:solidFill>
                  </a:tcPr>
                </a:tc>
                <a:tc>
                  <a:txBody>
                    <a:bodyPr/>
                    <a:lstStyle/>
                    <a:p>
                      <a:pPr algn="ctr" fontAlgn="ctr"/>
                      <a:r>
                        <a:rPr lang="ru-KZ" sz="800" b="0" i="0" u="none" strike="noStrike" cap="none" dirty="0">
                          <a:solidFill>
                            <a:srgbClr val="007F76"/>
                          </a:solidFill>
                          <a:effectLst/>
                          <a:latin typeface="Arial Narrow" panose="020B0606020202030204" pitchFamily="34" charset="0"/>
                          <a:ea typeface="+mn-ea"/>
                          <a:cs typeface="+mn-cs"/>
                          <a:sym typeface="Arial"/>
                        </a:rPr>
                        <a:t>3 153</a:t>
                      </a:r>
                    </a:p>
                  </a:txBody>
                  <a:tcPr marL="9525" marR="9525" marT="0" marB="0" anchor="ctr">
                    <a:lnT w="12700" cap="flat" cmpd="sng" algn="ctr">
                      <a:solidFill>
                        <a:schemeClr val="tx1"/>
                      </a:solidFill>
                      <a:prstDash val="solid"/>
                      <a:round/>
                      <a:headEnd type="none" w="med" len="med"/>
                      <a:tailEnd type="none" w="med" len="med"/>
                    </a:lnT>
                    <a:solidFill>
                      <a:schemeClr val="accent6">
                        <a:lumMod val="50000"/>
                        <a:alpha val="1000"/>
                      </a:schemeClr>
                    </a:solidFill>
                  </a:tcPr>
                </a:tc>
                <a:tc>
                  <a:txBody>
                    <a:bodyPr/>
                    <a:lstStyle/>
                    <a:p>
                      <a:pPr algn="ctr" fontAlgn="ctr"/>
                      <a:r>
                        <a:rPr lang="ru-KZ" sz="800" b="0" i="0" u="none" strike="noStrike" cap="none" dirty="0">
                          <a:solidFill>
                            <a:srgbClr val="007F76"/>
                          </a:solidFill>
                          <a:effectLst/>
                          <a:latin typeface="Arial Narrow" panose="020B0606020202030204" pitchFamily="34" charset="0"/>
                          <a:ea typeface="+mn-ea"/>
                          <a:cs typeface="+mn-cs"/>
                          <a:sym typeface="Arial"/>
                        </a:rPr>
                        <a:t>3 145</a:t>
                      </a:r>
                    </a:p>
                  </a:txBody>
                  <a:tcPr marL="9525" marR="9525" marT="0" marB="0" anchor="ctr">
                    <a:lnT w="12700" cap="flat" cmpd="sng" algn="ctr">
                      <a:solidFill>
                        <a:schemeClr val="tx1"/>
                      </a:solidFill>
                      <a:prstDash val="solid"/>
                      <a:round/>
                      <a:headEnd type="none" w="med" len="med"/>
                      <a:tailEnd type="none" w="med" len="med"/>
                    </a:lnT>
                    <a:solidFill>
                      <a:schemeClr val="accent6">
                        <a:lumMod val="50000"/>
                        <a:alpha val="1000"/>
                      </a:schemeClr>
                    </a:solidFill>
                  </a:tcPr>
                </a:tc>
                <a:tc>
                  <a:txBody>
                    <a:bodyPr/>
                    <a:lstStyle/>
                    <a:p>
                      <a:pPr algn="ctr" fontAlgn="ctr"/>
                      <a:r>
                        <a:rPr lang="ru-KZ" sz="800" b="0" i="0" u="none" strike="noStrike" cap="none" dirty="0">
                          <a:solidFill>
                            <a:srgbClr val="007F76"/>
                          </a:solidFill>
                          <a:effectLst/>
                          <a:latin typeface="Arial Narrow" panose="020B0606020202030204" pitchFamily="34" charset="0"/>
                          <a:ea typeface="+mn-ea"/>
                          <a:cs typeface="+mn-cs"/>
                          <a:sym typeface="Arial"/>
                        </a:rPr>
                        <a:t>1,0%</a:t>
                      </a:r>
                    </a:p>
                  </a:txBody>
                  <a:tcPr marL="9525" marR="9525" marT="0" marB="0" anchor="ctr">
                    <a:lnT w="12700" cap="flat" cmpd="sng" algn="ctr">
                      <a:solidFill>
                        <a:schemeClr val="tx1"/>
                      </a:solidFill>
                      <a:prstDash val="solid"/>
                      <a:round/>
                      <a:headEnd type="none" w="med" len="med"/>
                      <a:tailEnd type="none" w="med" len="med"/>
                    </a:lnT>
                    <a:solidFill>
                      <a:schemeClr val="accent6">
                        <a:lumMod val="50000"/>
                        <a:alpha val="1000"/>
                      </a:schemeClr>
                    </a:solidFill>
                  </a:tcPr>
                </a:tc>
                <a:extLst>
                  <a:ext uri="{0D108BD9-81ED-4DB2-BD59-A6C34878D82A}">
                    <a16:rowId xmlns:a16="http://schemas.microsoft.com/office/drawing/2014/main" val="1295061941"/>
                  </a:ext>
                </a:extLst>
              </a:tr>
              <a:tr h="158400">
                <a:tc>
                  <a:txBody>
                    <a:bodyPr/>
                    <a:lstStyle/>
                    <a:p>
                      <a:pPr algn="ctr" fontAlgn="b"/>
                      <a:r>
                        <a:rPr lang="ru-RU" sz="800" u="none" strike="noStrike" dirty="0">
                          <a:solidFill>
                            <a:srgbClr val="007F76"/>
                          </a:solidFill>
                          <a:effectLst/>
                          <a:latin typeface="Arial Narrow" panose="020B0606020202030204" pitchFamily="34" charset="0"/>
                        </a:rPr>
                        <a:t>22</a:t>
                      </a:r>
                      <a:endParaRPr lang="en-US" sz="800" b="0" i="0" u="none" strike="noStrike" dirty="0">
                        <a:solidFill>
                          <a:srgbClr val="007F76"/>
                        </a:solidFill>
                        <a:effectLst/>
                        <a:latin typeface="Arial Narrow" panose="020B0606020202030204" pitchFamily="34" charset="0"/>
                      </a:endParaRPr>
                    </a:p>
                  </a:txBody>
                  <a:tcPr marL="9525" marR="9525" marT="0" marB="0" anchor="ctr">
                    <a:solidFill>
                      <a:srgbClr val="007F76">
                        <a:alpha val="20000"/>
                      </a:srgbClr>
                    </a:solidFill>
                  </a:tcPr>
                </a:tc>
                <a:tc>
                  <a:txBody>
                    <a:bodyPr/>
                    <a:lstStyle/>
                    <a:p>
                      <a:pPr algn="ctr" fontAlgn="b"/>
                      <a:r>
                        <a:rPr lang="ru-KZ" sz="800" b="0" i="0" u="none" strike="noStrike" cap="none" dirty="0">
                          <a:solidFill>
                            <a:srgbClr val="007F76"/>
                          </a:solidFill>
                          <a:effectLst/>
                          <a:latin typeface="Arial Narrow" panose="020B0606020202030204" pitchFamily="34" charset="0"/>
                          <a:ea typeface="+mn-ea"/>
                          <a:cs typeface="+mn-cs"/>
                          <a:sym typeface="Arial"/>
                        </a:rPr>
                        <a:t>2350-1</a:t>
                      </a:r>
                    </a:p>
                  </a:txBody>
                  <a:tcPr marL="9525" marR="9525" marT="0" marB="0" anchor="ctr">
                    <a:solidFill>
                      <a:srgbClr val="007F76">
                        <a:alpha val="20000"/>
                      </a:srgbClr>
                    </a:solidFill>
                  </a:tcPr>
                </a:tc>
                <a:tc>
                  <a:txBody>
                    <a:bodyPr/>
                    <a:lstStyle/>
                    <a:p>
                      <a:pPr marL="72000" algn="l" fontAlgn="ctr"/>
                      <a:r>
                        <a:rPr lang="ru-RU" sz="800" b="0" i="0" u="none" strike="noStrike" cap="none" dirty="0" err="1">
                          <a:solidFill>
                            <a:srgbClr val="007F76"/>
                          </a:solidFill>
                          <a:effectLst/>
                          <a:latin typeface="Arial Narrow" panose="020B0606020202030204" pitchFamily="34" charset="0"/>
                          <a:ea typeface="+mn-ea"/>
                          <a:cs typeface="+mn-cs"/>
                          <a:sym typeface="Arial"/>
                        </a:rPr>
                        <a:t>Жаратылыстану</a:t>
                      </a:r>
                      <a:r>
                        <a:rPr lang="ru-RU" sz="800" b="0" i="0" u="none" strike="noStrike" cap="none" dirty="0">
                          <a:solidFill>
                            <a:srgbClr val="007F76"/>
                          </a:solidFill>
                          <a:effectLst/>
                          <a:latin typeface="Arial Narrow" panose="020B0606020202030204" pitchFamily="34" charset="0"/>
                          <a:ea typeface="+mn-ea"/>
                          <a:cs typeface="+mn-cs"/>
                          <a:sym typeface="Arial"/>
                        </a:rPr>
                        <a:t> </a:t>
                      </a:r>
                      <a:r>
                        <a:rPr lang="ru-RU" sz="800" b="0" i="0" u="none" strike="noStrike" cap="none" dirty="0" err="1">
                          <a:solidFill>
                            <a:srgbClr val="007F76"/>
                          </a:solidFill>
                          <a:effectLst/>
                          <a:latin typeface="Arial Narrow" panose="020B0606020202030204" pitchFamily="34" charset="0"/>
                          <a:ea typeface="+mn-ea"/>
                          <a:cs typeface="+mn-cs"/>
                          <a:sym typeface="Arial"/>
                        </a:rPr>
                        <a:t>ғылымдары</a:t>
                      </a:r>
                      <a:r>
                        <a:rPr lang="ru-RU" sz="800" b="0" i="0" u="none" strike="noStrike" cap="none" dirty="0">
                          <a:solidFill>
                            <a:srgbClr val="007F76"/>
                          </a:solidFill>
                          <a:effectLst/>
                          <a:latin typeface="Arial Narrow" panose="020B0606020202030204" pitchFamily="34" charset="0"/>
                          <a:ea typeface="+mn-ea"/>
                          <a:cs typeface="+mn-cs"/>
                          <a:sym typeface="Arial"/>
                        </a:rPr>
                        <a:t> </a:t>
                      </a:r>
                      <a:r>
                        <a:rPr lang="ru-RU" sz="800" b="0" i="0" u="none" strike="noStrike" cap="none" dirty="0" err="1">
                          <a:solidFill>
                            <a:srgbClr val="007F76"/>
                          </a:solidFill>
                          <a:effectLst/>
                          <a:latin typeface="Arial Narrow" panose="020B0606020202030204" pitchFamily="34" charset="0"/>
                          <a:ea typeface="+mn-ea"/>
                          <a:cs typeface="+mn-cs"/>
                          <a:sym typeface="Arial"/>
                        </a:rPr>
                        <a:t>бойынша</a:t>
                      </a:r>
                      <a:r>
                        <a:rPr lang="ru-RU" sz="800" b="0" i="0" u="none" strike="noStrike" cap="none" dirty="0">
                          <a:solidFill>
                            <a:srgbClr val="007F76"/>
                          </a:solidFill>
                          <a:effectLst/>
                          <a:latin typeface="Arial Narrow" panose="020B0606020202030204" pitchFamily="34" charset="0"/>
                          <a:ea typeface="+mn-ea"/>
                          <a:cs typeface="+mn-cs"/>
                          <a:sym typeface="Arial"/>
                        </a:rPr>
                        <a:t> орта </a:t>
                      </a:r>
                      <a:r>
                        <a:rPr lang="ru-RU" sz="800" b="0" i="0" u="none" strike="noStrike" cap="none" dirty="0" err="1">
                          <a:solidFill>
                            <a:srgbClr val="007F76"/>
                          </a:solidFill>
                          <a:effectLst/>
                          <a:latin typeface="Arial Narrow" panose="020B0606020202030204" pitchFamily="34" charset="0"/>
                          <a:ea typeface="+mn-ea"/>
                          <a:cs typeface="+mn-cs"/>
                          <a:sym typeface="Arial"/>
                        </a:rPr>
                        <a:t>мектеп</a:t>
                      </a:r>
                      <a:r>
                        <a:rPr lang="ru-RU" sz="800" b="0" i="0" u="none" strike="noStrike" cap="none" dirty="0">
                          <a:solidFill>
                            <a:srgbClr val="007F76"/>
                          </a:solidFill>
                          <a:effectLst/>
                          <a:latin typeface="Arial Narrow" panose="020B0606020202030204" pitchFamily="34" charset="0"/>
                          <a:ea typeface="+mn-ea"/>
                          <a:cs typeface="+mn-cs"/>
                          <a:sym typeface="Arial"/>
                        </a:rPr>
                        <a:t> </a:t>
                      </a:r>
                      <a:r>
                        <a:rPr lang="ru-RU" sz="800" b="0" i="0" u="none" strike="noStrike" cap="none" dirty="0" err="1">
                          <a:solidFill>
                            <a:srgbClr val="007F76"/>
                          </a:solidFill>
                          <a:effectLst/>
                          <a:latin typeface="Arial Narrow" panose="020B0606020202030204" pitchFamily="34" charset="0"/>
                          <a:ea typeface="+mn-ea"/>
                          <a:cs typeface="+mn-cs"/>
                          <a:sym typeface="Arial"/>
                        </a:rPr>
                        <a:t>мұғалімдері</a:t>
                      </a:r>
                      <a:endParaRPr lang="ru-RU" sz="800" b="0" i="0" u="none" strike="noStrike" cap="none" dirty="0">
                        <a:solidFill>
                          <a:srgbClr val="007F76"/>
                        </a:solidFill>
                        <a:effectLst/>
                        <a:latin typeface="Arial Narrow" panose="020B0606020202030204" pitchFamily="34" charset="0"/>
                        <a:ea typeface="+mn-ea"/>
                        <a:cs typeface="+mn-cs"/>
                        <a:sym typeface="Arial"/>
                      </a:endParaRPr>
                    </a:p>
                  </a:txBody>
                  <a:tcPr marL="9525" marR="9525" marT="0" marB="0" anchor="ctr">
                    <a:lnR w="12700" cap="flat" cmpd="sng" algn="ctr">
                      <a:solidFill>
                        <a:schemeClr val="tx1"/>
                      </a:solidFill>
                      <a:prstDash val="solid"/>
                      <a:round/>
                      <a:headEnd type="none" w="med" len="med"/>
                      <a:tailEnd type="none" w="med" len="med"/>
                    </a:lnR>
                    <a:solidFill>
                      <a:srgbClr val="007F76">
                        <a:alpha val="20000"/>
                      </a:srgbClr>
                    </a:solidFill>
                  </a:tcPr>
                </a:tc>
                <a:tc>
                  <a:txBody>
                    <a:bodyPr/>
                    <a:lstStyle/>
                    <a:p>
                      <a:pPr algn="ctr" fontAlgn="b"/>
                      <a:r>
                        <a:rPr lang="ru-KZ" sz="800" b="0" i="0" u="none" strike="noStrike" cap="none">
                          <a:solidFill>
                            <a:schemeClr val="tx1"/>
                          </a:solidFill>
                          <a:effectLst/>
                          <a:latin typeface="Arial Narrow" panose="020B0606020202030204" pitchFamily="34" charset="0"/>
                          <a:ea typeface="+mn-ea"/>
                          <a:cs typeface="+mn-cs"/>
                          <a:sym typeface="Arial"/>
                        </a:rPr>
                        <a:t>8 713</a:t>
                      </a:r>
                    </a:p>
                  </a:txBody>
                  <a:tcPr marL="9525" marR="9525" marT="0" marB="0" anchor="ctr">
                    <a:lnL w="12700" cap="flat" cmpd="sng" algn="ctr">
                      <a:solidFill>
                        <a:schemeClr val="tx1"/>
                      </a:solidFill>
                      <a:prstDash val="solid"/>
                      <a:round/>
                      <a:headEnd type="none" w="med" len="med"/>
                      <a:tailEnd type="none" w="med" len="med"/>
                    </a:lnL>
                    <a:solidFill>
                      <a:schemeClr val="bg1">
                        <a:lumMod val="50000"/>
                        <a:alpha val="20000"/>
                      </a:schemeClr>
                    </a:solidFill>
                  </a:tcPr>
                </a:tc>
                <a:tc>
                  <a:txBody>
                    <a:bodyPr/>
                    <a:lstStyle/>
                    <a:p>
                      <a:pPr algn="ctr" fontAlgn="b"/>
                      <a:r>
                        <a:rPr lang="ru-KZ" sz="800" b="0" i="0" u="none" strike="noStrike" cap="none">
                          <a:solidFill>
                            <a:schemeClr val="tx1"/>
                          </a:solidFill>
                          <a:effectLst/>
                          <a:latin typeface="Arial Narrow" panose="020B0606020202030204" pitchFamily="34" charset="0"/>
                          <a:ea typeface="+mn-ea"/>
                          <a:cs typeface="+mn-cs"/>
                          <a:sym typeface="Arial"/>
                        </a:rPr>
                        <a:t>1 077</a:t>
                      </a:r>
                    </a:p>
                  </a:txBody>
                  <a:tcPr marL="9525" marR="9525" marT="0" marB="0" anchor="ctr">
                    <a:solidFill>
                      <a:schemeClr val="bg1">
                        <a:lumMod val="50000"/>
                        <a:alpha val="20000"/>
                      </a:schemeClr>
                    </a:solidFill>
                  </a:tcPr>
                </a:tc>
                <a:tc>
                  <a:txBody>
                    <a:bodyPr/>
                    <a:lstStyle/>
                    <a:p>
                      <a:pPr algn="ctr" fontAlgn="b"/>
                      <a:r>
                        <a:rPr lang="ru-KZ" sz="800" b="0" i="0" u="none" strike="noStrike" cap="none">
                          <a:solidFill>
                            <a:schemeClr val="tx1"/>
                          </a:solidFill>
                          <a:effectLst/>
                          <a:latin typeface="Arial Narrow" panose="020B0606020202030204" pitchFamily="34" charset="0"/>
                          <a:ea typeface="+mn-ea"/>
                          <a:cs typeface="+mn-cs"/>
                          <a:sym typeface="Arial"/>
                        </a:rPr>
                        <a:t>1 142</a:t>
                      </a:r>
                    </a:p>
                  </a:txBody>
                  <a:tcPr marL="9525" marR="9525" marT="0" marB="0" anchor="ctr">
                    <a:solidFill>
                      <a:schemeClr val="bg1">
                        <a:lumMod val="50000"/>
                        <a:alpha val="20000"/>
                      </a:schemeClr>
                    </a:solidFill>
                  </a:tcPr>
                </a:tc>
                <a:tc>
                  <a:txBody>
                    <a:bodyPr/>
                    <a:lstStyle/>
                    <a:p>
                      <a:pPr algn="ctr" fontAlgn="b"/>
                      <a:r>
                        <a:rPr lang="ru-KZ" sz="800" b="0" i="0" u="none" strike="noStrike" cap="none" dirty="0">
                          <a:solidFill>
                            <a:schemeClr val="tx1"/>
                          </a:solidFill>
                          <a:effectLst/>
                          <a:latin typeface="Arial Narrow" panose="020B0606020202030204" pitchFamily="34" charset="0"/>
                          <a:ea typeface="+mn-ea"/>
                          <a:cs typeface="+mn-cs"/>
                          <a:sym typeface="Arial"/>
                        </a:rPr>
                        <a:t>4 838</a:t>
                      </a:r>
                    </a:p>
                  </a:txBody>
                  <a:tcPr marL="9525" marR="9525" marT="0" marB="0" anchor="ctr">
                    <a:solidFill>
                      <a:schemeClr val="bg1">
                        <a:lumMod val="50000"/>
                        <a:alpha val="20000"/>
                      </a:schemeClr>
                    </a:solidFill>
                  </a:tcPr>
                </a:tc>
                <a:tc>
                  <a:txBody>
                    <a:bodyPr/>
                    <a:lstStyle/>
                    <a:p>
                      <a:pPr algn="ctr" fontAlgn="b"/>
                      <a:r>
                        <a:rPr lang="ru-KZ" sz="800" b="0" i="0" u="none" strike="noStrike" cap="none">
                          <a:solidFill>
                            <a:schemeClr val="tx1"/>
                          </a:solidFill>
                          <a:effectLst/>
                          <a:latin typeface="Arial Narrow" panose="020B0606020202030204" pitchFamily="34" charset="0"/>
                          <a:ea typeface="+mn-ea"/>
                          <a:cs typeface="+mn-cs"/>
                          <a:sym typeface="Arial"/>
                        </a:rPr>
                        <a:t>1 656</a:t>
                      </a:r>
                    </a:p>
                  </a:txBody>
                  <a:tcPr marL="9525" marR="9525" marT="0" marB="0" anchor="ctr">
                    <a:lnR w="12700" cap="flat" cmpd="sng" algn="ctr">
                      <a:solidFill>
                        <a:schemeClr val="tx1"/>
                      </a:solidFill>
                      <a:prstDash val="solid"/>
                      <a:round/>
                      <a:headEnd type="none" w="med" len="med"/>
                      <a:tailEnd type="none" w="med" len="med"/>
                    </a:lnR>
                    <a:solidFill>
                      <a:schemeClr val="bg1">
                        <a:lumMod val="50000"/>
                        <a:alpha val="20000"/>
                      </a:schemeClr>
                    </a:solidFill>
                  </a:tcPr>
                </a:tc>
                <a:tc>
                  <a:txBody>
                    <a:bodyPr/>
                    <a:lstStyle/>
                    <a:p>
                      <a:pPr algn="ctr" fontAlgn="ctr"/>
                      <a:r>
                        <a:rPr lang="ru-KZ" sz="800" b="0" i="0" u="none" strike="noStrike" cap="none" dirty="0">
                          <a:solidFill>
                            <a:srgbClr val="007F76"/>
                          </a:solidFill>
                          <a:effectLst/>
                          <a:latin typeface="Arial Narrow" panose="020B0606020202030204" pitchFamily="34" charset="0"/>
                          <a:ea typeface="+mn-ea"/>
                          <a:cs typeface="+mn-cs"/>
                          <a:sym typeface="Arial"/>
                        </a:rPr>
                        <a:t>10 485</a:t>
                      </a:r>
                    </a:p>
                  </a:txBody>
                  <a:tcPr marL="9525" marR="9525" marT="0" marB="0" anchor="ctr">
                    <a:lnL w="12700" cap="flat" cmpd="sng" algn="ctr">
                      <a:solidFill>
                        <a:schemeClr val="tx1"/>
                      </a:solidFill>
                      <a:prstDash val="solid"/>
                      <a:round/>
                      <a:headEnd type="none" w="med" len="med"/>
                      <a:tailEnd type="none" w="med" len="med"/>
                    </a:lnL>
                    <a:solidFill>
                      <a:srgbClr val="007F76">
                        <a:alpha val="20000"/>
                      </a:srgbClr>
                    </a:solidFill>
                  </a:tcPr>
                </a:tc>
                <a:tc>
                  <a:txBody>
                    <a:bodyPr/>
                    <a:lstStyle/>
                    <a:p>
                      <a:pPr algn="ctr" fontAlgn="ctr"/>
                      <a:r>
                        <a:rPr lang="ru-KZ" sz="800" b="0" i="0" u="none" strike="noStrike" cap="none" dirty="0">
                          <a:solidFill>
                            <a:schemeClr val="tx1"/>
                          </a:solidFill>
                          <a:effectLst/>
                          <a:latin typeface="Arial Narrow" panose="020B0606020202030204" pitchFamily="34" charset="0"/>
                          <a:ea typeface="+mn-ea"/>
                          <a:cs typeface="+mn-cs"/>
                          <a:sym typeface="Arial"/>
                        </a:rPr>
                        <a:t>1 742</a:t>
                      </a:r>
                    </a:p>
                  </a:txBody>
                  <a:tcPr marL="9525" marR="9525" marT="0" marB="0" anchor="ctr">
                    <a:solidFill>
                      <a:schemeClr val="bg1">
                        <a:lumMod val="50000"/>
                        <a:alpha val="20000"/>
                      </a:schemeClr>
                    </a:solidFill>
                  </a:tcPr>
                </a:tc>
                <a:tc>
                  <a:txBody>
                    <a:bodyPr/>
                    <a:lstStyle/>
                    <a:p>
                      <a:pPr algn="ctr" fontAlgn="ctr"/>
                      <a:r>
                        <a:rPr lang="ru-KZ" sz="800" b="0" i="0" u="none" strike="noStrike" cap="none" dirty="0">
                          <a:solidFill>
                            <a:srgbClr val="007F76"/>
                          </a:solidFill>
                          <a:effectLst/>
                          <a:latin typeface="Arial Narrow" panose="020B0606020202030204" pitchFamily="34" charset="0"/>
                          <a:ea typeface="+mn-ea"/>
                          <a:cs typeface="+mn-cs"/>
                          <a:sym typeface="Arial"/>
                        </a:rPr>
                        <a:t>1 793</a:t>
                      </a:r>
                    </a:p>
                  </a:txBody>
                  <a:tcPr marL="9525" marR="9525" marT="0" marB="0" anchor="ctr">
                    <a:solidFill>
                      <a:srgbClr val="007F76">
                        <a:alpha val="20000"/>
                      </a:srgbClr>
                    </a:solidFill>
                  </a:tcPr>
                </a:tc>
                <a:tc>
                  <a:txBody>
                    <a:bodyPr/>
                    <a:lstStyle/>
                    <a:p>
                      <a:pPr algn="ctr" fontAlgn="ctr"/>
                      <a:r>
                        <a:rPr lang="ru-KZ" sz="800" b="0" i="0" u="none" strike="noStrike" cap="none" dirty="0">
                          <a:solidFill>
                            <a:srgbClr val="007F76"/>
                          </a:solidFill>
                          <a:effectLst/>
                          <a:latin typeface="Arial Narrow" panose="020B0606020202030204" pitchFamily="34" charset="0"/>
                          <a:ea typeface="+mn-ea"/>
                          <a:cs typeface="+mn-cs"/>
                          <a:sym typeface="Arial"/>
                        </a:rPr>
                        <a:t>1 986</a:t>
                      </a:r>
                    </a:p>
                  </a:txBody>
                  <a:tcPr marL="9525" marR="9525" marT="0" marB="0" anchor="ctr">
                    <a:solidFill>
                      <a:srgbClr val="007F76">
                        <a:alpha val="20000"/>
                      </a:srgbClr>
                    </a:solidFill>
                  </a:tcPr>
                </a:tc>
                <a:tc>
                  <a:txBody>
                    <a:bodyPr/>
                    <a:lstStyle/>
                    <a:p>
                      <a:pPr algn="ctr" fontAlgn="ctr"/>
                      <a:r>
                        <a:rPr lang="ru-KZ" sz="800" b="0" i="0" u="none" strike="noStrike" cap="none" dirty="0">
                          <a:solidFill>
                            <a:srgbClr val="007F76"/>
                          </a:solidFill>
                          <a:effectLst/>
                          <a:latin typeface="Arial Narrow" panose="020B0606020202030204" pitchFamily="34" charset="0"/>
                          <a:ea typeface="+mn-ea"/>
                          <a:cs typeface="+mn-cs"/>
                          <a:sym typeface="Arial"/>
                        </a:rPr>
                        <a:t>4 964</a:t>
                      </a:r>
                    </a:p>
                  </a:txBody>
                  <a:tcPr marL="9525" marR="9525" marT="0" marB="0" anchor="ctr">
                    <a:solidFill>
                      <a:srgbClr val="007F76">
                        <a:alpha val="20000"/>
                      </a:srgbClr>
                    </a:solidFill>
                  </a:tcPr>
                </a:tc>
                <a:tc>
                  <a:txBody>
                    <a:bodyPr/>
                    <a:lstStyle/>
                    <a:p>
                      <a:pPr algn="ctr" fontAlgn="ctr"/>
                      <a:r>
                        <a:rPr lang="ru-KZ" sz="800" b="0" i="0" u="none" strike="noStrike" cap="none" dirty="0">
                          <a:solidFill>
                            <a:srgbClr val="007F76"/>
                          </a:solidFill>
                          <a:effectLst/>
                          <a:latin typeface="Arial Narrow" panose="020B0606020202030204" pitchFamily="34" charset="0"/>
                          <a:ea typeface="+mn-ea"/>
                          <a:cs typeface="+mn-cs"/>
                          <a:sym typeface="Arial"/>
                        </a:rPr>
                        <a:t>0,9%</a:t>
                      </a:r>
                    </a:p>
                  </a:txBody>
                  <a:tcPr marL="9525" marR="9525" marT="0" marB="0" anchor="ctr">
                    <a:solidFill>
                      <a:srgbClr val="007F76">
                        <a:alpha val="20000"/>
                      </a:srgbClr>
                    </a:solidFill>
                  </a:tcPr>
                </a:tc>
                <a:extLst>
                  <a:ext uri="{0D108BD9-81ED-4DB2-BD59-A6C34878D82A}">
                    <a16:rowId xmlns:a16="http://schemas.microsoft.com/office/drawing/2014/main" val="750895560"/>
                  </a:ext>
                </a:extLst>
              </a:tr>
              <a:tr h="158400">
                <a:tc>
                  <a:txBody>
                    <a:bodyPr/>
                    <a:lstStyle/>
                    <a:p>
                      <a:pPr algn="ctr" fontAlgn="b"/>
                      <a:r>
                        <a:rPr lang="ru-RU" sz="800" u="none" strike="noStrike" dirty="0">
                          <a:solidFill>
                            <a:srgbClr val="007F76"/>
                          </a:solidFill>
                          <a:effectLst/>
                          <a:latin typeface="Arial Narrow" panose="020B0606020202030204" pitchFamily="34" charset="0"/>
                        </a:rPr>
                        <a:t>23</a:t>
                      </a:r>
                      <a:endParaRPr lang="en-US" sz="800" b="0" i="0" u="none" strike="noStrike" dirty="0">
                        <a:solidFill>
                          <a:srgbClr val="007F76"/>
                        </a:solidFill>
                        <a:effectLst/>
                        <a:latin typeface="Arial Narrow" panose="020B0606020202030204" pitchFamily="34" charset="0"/>
                      </a:endParaRPr>
                    </a:p>
                  </a:txBody>
                  <a:tcPr marL="9525" marR="9525" marT="0" marB="0" anchor="ctr">
                    <a:solidFill>
                      <a:schemeClr val="accent6">
                        <a:lumMod val="50000"/>
                        <a:alpha val="1000"/>
                      </a:schemeClr>
                    </a:solidFill>
                  </a:tcPr>
                </a:tc>
                <a:tc>
                  <a:txBody>
                    <a:bodyPr/>
                    <a:lstStyle/>
                    <a:p>
                      <a:pPr algn="ctr" fontAlgn="b"/>
                      <a:r>
                        <a:rPr lang="ru-KZ" sz="800" b="0" i="0" u="none" strike="noStrike" cap="none" dirty="0">
                          <a:solidFill>
                            <a:srgbClr val="007F76"/>
                          </a:solidFill>
                          <a:effectLst/>
                          <a:latin typeface="Arial Narrow" panose="020B0606020202030204" pitchFamily="34" charset="0"/>
                          <a:ea typeface="+mn-ea"/>
                          <a:cs typeface="+mn-cs"/>
                          <a:sym typeface="Arial"/>
                        </a:rPr>
                        <a:t>4120-1</a:t>
                      </a:r>
                    </a:p>
                  </a:txBody>
                  <a:tcPr marL="9525" marR="9525" marT="0" marB="0" anchor="ctr">
                    <a:solidFill>
                      <a:schemeClr val="accent6">
                        <a:lumMod val="50000"/>
                        <a:alpha val="1000"/>
                      </a:schemeClr>
                    </a:solidFill>
                  </a:tcPr>
                </a:tc>
                <a:tc>
                  <a:txBody>
                    <a:bodyPr/>
                    <a:lstStyle/>
                    <a:p>
                      <a:pPr marL="72000" algn="l" fontAlgn="ctr"/>
                      <a:r>
                        <a:rPr lang="ru-RU" sz="800" b="0" i="0" u="none" strike="noStrike" cap="none" dirty="0" err="1">
                          <a:solidFill>
                            <a:srgbClr val="007F76"/>
                          </a:solidFill>
                          <a:effectLst/>
                          <a:latin typeface="Arial Narrow" panose="020B0606020202030204" pitchFamily="34" charset="0"/>
                          <a:ea typeface="+mn-ea"/>
                          <a:cs typeface="+mn-cs"/>
                          <a:sym typeface="Arial"/>
                        </a:rPr>
                        <a:t>Хатшылар</a:t>
                      </a:r>
                      <a:r>
                        <a:rPr lang="ru-RU" sz="800" b="0" i="0" u="none" strike="noStrike" cap="none" dirty="0">
                          <a:solidFill>
                            <a:srgbClr val="007F76"/>
                          </a:solidFill>
                          <a:effectLst/>
                          <a:latin typeface="Arial Narrow" panose="020B0606020202030204" pitchFamily="34" charset="0"/>
                          <a:ea typeface="+mn-ea"/>
                          <a:cs typeface="+mn-cs"/>
                          <a:sym typeface="Arial"/>
                        </a:rPr>
                        <a:t> (</a:t>
                      </a:r>
                      <a:r>
                        <a:rPr lang="ru-RU" sz="800" b="0" i="0" u="none" strike="noStrike" cap="none" dirty="0" err="1">
                          <a:solidFill>
                            <a:srgbClr val="007F76"/>
                          </a:solidFill>
                          <a:effectLst/>
                          <a:latin typeface="Arial Narrow" panose="020B0606020202030204" pitchFamily="34" charset="0"/>
                          <a:ea typeface="+mn-ea"/>
                          <a:cs typeface="+mn-cs"/>
                          <a:sym typeface="Arial"/>
                        </a:rPr>
                        <a:t>жалпы</a:t>
                      </a:r>
                      <a:r>
                        <a:rPr lang="ru-RU" sz="800" b="0" i="0" u="none" strike="noStrike" cap="none" dirty="0">
                          <a:solidFill>
                            <a:srgbClr val="007F76"/>
                          </a:solidFill>
                          <a:effectLst/>
                          <a:latin typeface="Arial Narrow" panose="020B0606020202030204" pitchFamily="34" charset="0"/>
                          <a:ea typeface="+mn-ea"/>
                          <a:cs typeface="+mn-cs"/>
                          <a:sym typeface="Arial"/>
                        </a:rPr>
                        <a:t> </a:t>
                      </a:r>
                      <a:r>
                        <a:rPr lang="ru-RU" sz="800" b="0" i="0" u="none" strike="noStrike" cap="none" dirty="0" err="1">
                          <a:solidFill>
                            <a:srgbClr val="007F76"/>
                          </a:solidFill>
                          <a:effectLst/>
                          <a:latin typeface="Arial Narrow" panose="020B0606020202030204" pitchFamily="34" charset="0"/>
                          <a:ea typeface="+mn-ea"/>
                          <a:cs typeface="+mn-cs"/>
                          <a:sym typeface="Arial"/>
                        </a:rPr>
                        <a:t>бейін</a:t>
                      </a:r>
                      <a:r>
                        <a:rPr lang="ru-RU" sz="800" b="0" i="0" u="none" strike="noStrike" cap="none" dirty="0">
                          <a:solidFill>
                            <a:srgbClr val="007F76"/>
                          </a:solidFill>
                          <a:effectLst/>
                          <a:latin typeface="Arial Narrow" panose="020B0606020202030204" pitchFamily="34" charset="0"/>
                          <a:ea typeface="+mn-ea"/>
                          <a:cs typeface="+mn-cs"/>
                          <a:sym typeface="Arial"/>
                        </a:rPr>
                        <a:t>)</a:t>
                      </a:r>
                    </a:p>
                  </a:txBody>
                  <a:tcPr marL="9525" marR="9525" marT="0" marB="0" anchor="ctr">
                    <a:lnR w="12700" cap="flat" cmpd="sng" algn="ctr">
                      <a:solidFill>
                        <a:schemeClr val="tx1"/>
                      </a:solidFill>
                      <a:prstDash val="solid"/>
                      <a:round/>
                      <a:headEnd type="none" w="med" len="med"/>
                      <a:tailEnd type="none" w="med" len="med"/>
                    </a:lnR>
                    <a:solidFill>
                      <a:schemeClr val="accent6">
                        <a:lumMod val="50000"/>
                        <a:alpha val="1000"/>
                      </a:schemeClr>
                    </a:solidFill>
                  </a:tcPr>
                </a:tc>
                <a:tc>
                  <a:txBody>
                    <a:bodyPr/>
                    <a:lstStyle/>
                    <a:p>
                      <a:pPr algn="ctr" fontAlgn="b"/>
                      <a:r>
                        <a:rPr lang="ru-KZ" sz="800" b="0" i="0" u="none" strike="noStrike" cap="none">
                          <a:solidFill>
                            <a:schemeClr val="tx1"/>
                          </a:solidFill>
                          <a:effectLst/>
                          <a:latin typeface="Arial Narrow" panose="020B0606020202030204" pitchFamily="34" charset="0"/>
                          <a:ea typeface="+mn-ea"/>
                          <a:cs typeface="+mn-cs"/>
                          <a:sym typeface="Arial"/>
                        </a:rPr>
                        <a:t>9 124</a:t>
                      </a:r>
                    </a:p>
                  </a:txBody>
                  <a:tcPr marL="9525" marR="9525" marT="0" marB="0" anchor="ctr">
                    <a:lnL w="12700" cap="flat" cmpd="sng" algn="ctr">
                      <a:solidFill>
                        <a:schemeClr val="tx1"/>
                      </a:solidFill>
                      <a:prstDash val="solid"/>
                      <a:round/>
                      <a:headEnd type="none" w="med" len="med"/>
                      <a:tailEnd type="none" w="med" len="med"/>
                    </a:lnL>
                    <a:solidFill>
                      <a:schemeClr val="accent6">
                        <a:lumMod val="50000"/>
                        <a:alpha val="1000"/>
                      </a:schemeClr>
                    </a:solidFill>
                  </a:tcPr>
                </a:tc>
                <a:tc>
                  <a:txBody>
                    <a:bodyPr/>
                    <a:lstStyle/>
                    <a:p>
                      <a:pPr algn="ctr" fontAlgn="b"/>
                      <a:r>
                        <a:rPr lang="ru-KZ" sz="800" b="0" i="0" u="none" strike="noStrike" cap="none">
                          <a:solidFill>
                            <a:schemeClr val="tx1"/>
                          </a:solidFill>
                          <a:effectLst/>
                          <a:latin typeface="Arial Narrow" panose="020B0606020202030204" pitchFamily="34" charset="0"/>
                          <a:ea typeface="+mn-ea"/>
                          <a:cs typeface="+mn-cs"/>
                          <a:sym typeface="Arial"/>
                        </a:rPr>
                        <a:t>2 078</a:t>
                      </a:r>
                    </a:p>
                  </a:txBody>
                  <a:tcPr marL="9525" marR="9525" marT="0" marB="0" anchor="ctr">
                    <a:solidFill>
                      <a:schemeClr val="accent6">
                        <a:lumMod val="50000"/>
                        <a:alpha val="1000"/>
                      </a:schemeClr>
                    </a:solidFill>
                  </a:tcPr>
                </a:tc>
                <a:tc>
                  <a:txBody>
                    <a:bodyPr/>
                    <a:lstStyle/>
                    <a:p>
                      <a:pPr algn="ctr" fontAlgn="b"/>
                      <a:r>
                        <a:rPr lang="ru-KZ" sz="800" b="0" i="0" u="none" strike="noStrike" cap="none">
                          <a:solidFill>
                            <a:schemeClr val="tx1"/>
                          </a:solidFill>
                          <a:effectLst/>
                          <a:latin typeface="Arial Narrow" panose="020B0606020202030204" pitchFamily="34" charset="0"/>
                          <a:ea typeface="+mn-ea"/>
                          <a:cs typeface="+mn-cs"/>
                          <a:sym typeface="Arial"/>
                        </a:rPr>
                        <a:t>1 975</a:t>
                      </a:r>
                    </a:p>
                  </a:txBody>
                  <a:tcPr marL="9525" marR="9525" marT="0" marB="0" anchor="ctr">
                    <a:solidFill>
                      <a:schemeClr val="accent6">
                        <a:lumMod val="50000"/>
                        <a:alpha val="1000"/>
                      </a:schemeClr>
                    </a:solidFill>
                  </a:tcPr>
                </a:tc>
                <a:tc>
                  <a:txBody>
                    <a:bodyPr/>
                    <a:lstStyle/>
                    <a:p>
                      <a:pPr algn="ctr" fontAlgn="b"/>
                      <a:r>
                        <a:rPr lang="ru-KZ" sz="800" b="0" i="0" u="none" strike="noStrike" cap="none">
                          <a:solidFill>
                            <a:schemeClr val="tx1"/>
                          </a:solidFill>
                          <a:effectLst/>
                          <a:latin typeface="Arial Narrow" panose="020B0606020202030204" pitchFamily="34" charset="0"/>
                          <a:ea typeface="+mn-ea"/>
                          <a:cs typeface="+mn-cs"/>
                          <a:sym typeface="Arial"/>
                        </a:rPr>
                        <a:t>2 708</a:t>
                      </a:r>
                    </a:p>
                  </a:txBody>
                  <a:tcPr marL="9525" marR="9525" marT="0" marB="0" anchor="ctr">
                    <a:solidFill>
                      <a:schemeClr val="accent6">
                        <a:lumMod val="50000"/>
                        <a:alpha val="1000"/>
                      </a:schemeClr>
                    </a:solidFill>
                  </a:tcPr>
                </a:tc>
                <a:tc>
                  <a:txBody>
                    <a:bodyPr/>
                    <a:lstStyle/>
                    <a:p>
                      <a:pPr algn="ctr" fontAlgn="b"/>
                      <a:r>
                        <a:rPr lang="ru-KZ" sz="800" b="0" i="0" u="none" strike="noStrike" cap="none">
                          <a:solidFill>
                            <a:schemeClr val="tx1"/>
                          </a:solidFill>
                          <a:effectLst/>
                          <a:latin typeface="Arial Narrow" panose="020B0606020202030204" pitchFamily="34" charset="0"/>
                          <a:ea typeface="+mn-ea"/>
                          <a:cs typeface="+mn-cs"/>
                          <a:sym typeface="Arial"/>
                        </a:rPr>
                        <a:t>2 363</a:t>
                      </a:r>
                    </a:p>
                  </a:txBody>
                  <a:tcPr marL="9525" marR="9525" marT="0" marB="0" anchor="ctr">
                    <a:lnR w="12700" cap="flat" cmpd="sng" algn="ctr">
                      <a:solidFill>
                        <a:schemeClr val="tx1"/>
                      </a:solidFill>
                      <a:prstDash val="solid"/>
                      <a:round/>
                      <a:headEnd type="none" w="med" len="med"/>
                      <a:tailEnd type="none" w="med" len="med"/>
                    </a:lnR>
                    <a:solidFill>
                      <a:schemeClr val="accent6">
                        <a:lumMod val="50000"/>
                        <a:alpha val="1000"/>
                      </a:schemeClr>
                    </a:solidFill>
                  </a:tcPr>
                </a:tc>
                <a:tc>
                  <a:txBody>
                    <a:bodyPr/>
                    <a:lstStyle/>
                    <a:p>
                      <a:pPr algn="ctr" fontAlgn="ctr"/>
                      <a:r>
                        <a:rPr lang="ru-KZ" sz="800" b="0" i="0" u="none" strike="noStrike" cap="none" dirty="0">
                          <a:solidFill>
                            <a:srgbClr val="007F76"/>
                          </a:solidFill>
                          <a:effectLst/>
                          <a:latin typeface="Arial Narrow" panose="020B0606020202030204" pitchFamily="34" charset="0"/>
                          <a:ea typeface="+mn-ea"/>
                          <a:cs typeface="+mn-cs"/>
                          <a:sym typeface="Arial"/>
                        </a:rPr>
                        <a:t>10 009</a:t>
                      </a:r>
                    </a:p>
                  </a:txBody>
                  <a:tcPr marL="9525" marR="9525" marT="0" marB="0" anchor="ctr">
                    <a:lnL w="12700" cap="flat" cmpd="sng" algn="ctr">
                      <a:solidFill>
                        <a:schemeClr val="tx1"/>
                      </a:solidFill>
                      <a:prstDash val="solid"/>
                      <a:round/>
                      <a:headEnd type="none" w="med" len="med"/>
                      <a:tailEnd type="none" w="med" len="med"/>
                    </a:lnL>
                    <a:solidFill>
                      <a:schemeClr val="accent6">
                        <a:lumMod val="50000"/>
                        <a:alpha val="1000"/>
                      </a:schemeClr>
                    </a:solidFill>
                  </a:tcPr>
                </a:tc>
                <a:tc>
                  <a:txBody>
                    <a:bodyPr/>
                    <a:lstStyle/>
                    <a:p>
                      <a:pPr algn="ctr" fontAlgn="ctr"/>
                      <a:r>
                        <a:rPr lang="ru-KZ" sz="800" b="0" i="0" u="none" strike="noStrike" cap="none" dirty="0">
                          <a:solidFill>
                            <a:schemeClr val="tx1"/>
                          </a:solidFill>
                          <a:effectLst/>
                          <a:latin typeface="Arial Narrow" panose="020B0606020202030204" pitchFamily="34" charset="0"/>
                          <a:ea typeface="+mn-ea"/>
                          <a:cs typeface="+mn-cs"/>
                          <a:sym typeface="Arial"/>
                        </a:rPr>
                        <a:t>2 587</a:t>
                      </a:r>
                    </a:p>
                  </a:txBody>
                  <a:tcPr marL="9525" marR="9525" marT="0" marB="0" anchor="ctr">
                    <a:solidFill>
                      <a:schemeClr val="accent6">
                        <a:lumMod val="50000"/>
                        <a:alpha val="1000"/>
                      </a:schemeClr>
                    </a:solidFill>
                  </a:tcPr>
                </a:tc>
                <a:tc>
                  <a:txBody>
                    <a:bodyPr/>
                    <a:lstStyle/>
                    <a:p>
                      <a:pPr algn="ctr" fontAlgn="ctr"/>
                      <a:r>
                        <a:rPr lang="ru-KZ" sz="800" b="0" i="0" u="none" strike="noStrike" cap="none">
                          <a:solidFill>
                            <a:srgbClr val="007F76"/>
                          </a:solidFill>
                          <a:effectLst/>
                          <a:latin typeface="Arial Narrow" panose="020B0606020202030204" pitchFamily="34" charset="0"/>
                          <a:ea typeface="+mn-ea"/>
                          <a:cs typeface="+mn-cs"/>
                          <a:sym typeface="Arial"/>
                        </a:rPr>
                        <a:t>2 435</a:t>
                      </a:r>
                    </a:p>
                  </a:txBody>
                  <a:tcPr marL="9525" marR="9525" marT="0" marB="0" anchor="ctr">
                    <a:solidFill>
                      <a:schemeClr val="accent6">
                        <a:lumMod val="50000"/>
                        <a:alpha val="1000"/>
                      </a:schemeClr>
                    </a:solidFill>
                  </a:tcPr>
                </a:tc>
                <a:tc>
                  <a:txBody>
                    <a:bodyPr/>
                    <a:lstStyle/>
                    <a:p>
                      <a:pPr algn="ctr" fontAlgn="ctr"/>
                      <a:r>
                        <a:rPr lang="ru-KZ" sz="800" b="0" i="0" u="none" strike="noStrike" cap="none">
                          <a:solidFill>
                            <a:srgbClr val="007F76"/>
                          </a:solidFill>
                          <a:effectLst/>
                          <a:latin typeface="Arial Narrow" panose="020B0606020202030204" pitchFamily="34" charset="0"/>
                          <a:ea typeface="+mn-ea"/>
                          <a:cs typeface="+mn-cs"/>
                          <a:sym typeface="Arial"/>
                        </a:rPr>
                        <a:t>1 959</a:t>
                      </a:r>
                    </a:p>
                  </a:txBody>
                  <a:tcPr marL="9525" marR="9525" marT="0" marB="0" anchor="ctr">
                    <a:solidFill>
                      <a:schemeClr val="accent6">
                        <a:lumMod val="50000"/>
                        <a:alpha val="1000"/>
                      </a:schemeClr>
                    </a:solidFill>
                  </a:tcPr>
                </a:tc>
                <a:tc>
                  <a:txBody>
                    <a:bodyPr/>
                    <a:lstStyle/>
                    <a:p>
                      <a:pPr algn="ctr" fontAlgn="ctr"/>
                      <a:r>
                        <a:rPr lang="ru-KZ" sz="800" b="0" i="0" u="none" strike="noStrike" cap="none" dirty="0">
                          <a:solidFill>
                            <a:srgbClr val="007F76"/>
                          </a:solidFill>
                          <a:effectLst/>
                          <a:latin typeface="Arial Narrow" panose="020B0606020202030204" pitchFamily="34" charset="0"/>
                          <a:ea typeface="+mn-ea"/>
                          <a:cs typeface="+mn-cs"/>
                          <a:sym typeface="Arial"/>
                        </a:rPr>
                        <a:t>3 028</a:t>
                      </a:r>
                    </a:p>
                  </a:txBody>
                  <a:tcPr marL="9525" marR="9525" marT="0" marB="0" anchor="ctr">
                    <a:solidFill>
                      <a:schemeClr val="accent6">
                        <a:lumMod val="50000"/>
                        <a:alpha val="1000"/>
                      </a:schemeClr>
                    </a:solidFill>
                  </a:tcPr>
                </a:tc>
                <a:tc>
                  <a:txBody>
                    <a:bodyPr/>
                    <a:lstStyle/>
                    <a:p>
                      <a:pPr algn="ctr" fontAlgn="ctr"/>
                      <a:r>
                        <a:rPr lang="ru-KZ" sz="800" b="0" i="0" u="none" strike="noStrike" cap="none" dirty="0">
                          <a:solidFill>
                            <a:srgbClr val="007F76"/>
                          </a:solidFill>
                          <a:effectLst/>
                          <a:latin typeface="Arial Narrow" panose="020B0606020202030204" pitchFamily="34" charset="0"/>
                          <a:ea typeface="+mn-ea"/>
                          <a:cs typeface="+mn-cs"/>
                          <a:sym typeface="Arial"/>
                        </a:rPr>
                        <a:t>0,9%</a:t>
                      </a:r>
                    </a:p>
                  </a:txBody>
                  <a:tcPr marL="9525" marR="9525" marT="0" marB="0" anchor="ctr">
                    <a:solidFill>
                      <a:schemeClr val="accent6">
                        <a:lumMod val="50000"/>
                        <a:alpha val="1000"/>
                      </a:schemeClr>
                    </a:solidFill>
                  </a:tcPr>
                </a:tc>
                <a:extLst>
                  <a:ext uri="{0D108BD9-81ED-4DB2-BD59-A6C34878D82A}">
                    <a16:rowId xmlns:a16="http://schemas.microsoft.com/office/drawing/2014/main" val="761244194"/>
                  </a:ext>
                </a:extLst>
              </a:tr>
              <a:tr h="158400">
                <a:tc>
                  <a:txBody>
                    <a:bodyPr/>
                    <a:lstStyle/>
                    <a:p>
                      <a:pPr algn="ctr" fontAlgn="b"/>
                      <a:r>
                        <a:rPr lang="ru-RU" sz="800" u="none" strike="noStrike" dirty="0">
                          <a:solidFill>
                            <a:srgbClr val="007F76"/>
                          </a:solidFill>
                          <a:effectLst/>
                          <a:latin typeface="Arial Narrow" panose="020B0606020202030204" pitchFamily="34" charset="0"/>
                        </a:rPr>
                        <a:t>24</a:t>
                      </a:r>
                      <a:endParaRPr lang="en-US" sz="800" b="0" i="0" u="none" strike="noStrike" dirty="0">
                        <a:solidFill>
                          <a:srgbClr val="007F76"/>
                        </a:solidFill>
                        <a:effectLst/>
                        <a:latin typeface="Arial Narrow" panose="020B0606020202030204" pitchFamily="34" charset="0"/>
                      </a:endParaRPr>
                    </a:p>
                  </a:txBody>
                  <a:tcPr marL="9525" marR="9525" marT="0" marB="0" anchor="ctr">
                    <a:solidFill>
                      <a:srgbClr val="007F76">
                        <a:alpha val="20000"/>
                      </a:srgbClr>
                    </a:solidFill>
                  </a:tcPr>
                </a:tc>
                <a:tc>
                  <a:txBody>
                    <a:bodyPr/>
                    <a:lstStyle/>
                    <a:p>
                      <a:pPr algn="ctr" fontAlgn="b"/>
                      <a:r>
                        <a:rPr lang="ru-KZ" sz="800" b="0" i="0" u="none" strike="noStrike" cap="none" dirty="0">
                          <a:solidFill>
                            <a:srgbClr val="007F76"/>
                          </a:solidFill>
                          <a:effectLst/>
                          <a:latin typeface="Arial Narrow" panose="020B0606020202030204" pitchFamily="34" charset="0"/>
                          <a:ea typeface="+mn-ea"/>
                          <a:cs typeface="+mn-cs"/>
                          <a:sym typeface="Arial"/>
                        </a:rPr>
                        <a:t>5210-2</a:t>
                      </a:r>
                    </a:p>
                  </a:txBody>
                  <a:tcPr marL="9525" marR="9525" marT="0" marB="0" anchor="ctr">
                    <a:solidFill>
                      <a:srgbClr val="007F76">
                        <a:alpha val="20000"/>
                      </a:srgbClr>
                    </a:solidFill>
                  </a:tcPr>
                </a:tc>
                <a:tc>
                  <a:txBody>
                    <a:bodyPr/>
                    <a:lstStyle/>
                    <a:p>
                      <a:pPr marL="72000" algn="l" fontAlgn="ctr"/>
                      <a:r>
                        <a:rPr lang="ru-RU" sz="800" b="0" i="0" u="none" strike="noStrike" cap="none" dirty="0" err="1">
                          <a:solidFill>
                            <a:srgbClr val="007F76"/>
                          </a:solidFill>
                          <a:effectLst/>
                          <a:latin typeface="Arial Narrow" panose="020B0606020202030204" pitchFamily="34" charset="0"/>
                          <a:ea typeface="+mn-ea"/>
                          <a:cs typeface="+mn-cs"/>
                          <a:sym typeface="Arial"/>
                        </a:rPr>
                        <a:t>Дүкен</a:t>
                      </a:r>
                      <a:r>
                        <a:rPr lang="ru-RU" sz="800" b="0" i="0" u="none" strike="noStrike" cap="none" dirty="0">
                          <a:solidFill>
                            <a:srgbClr val="007F76"/>
                          </a:solidFill>
                          <a:effectLst/>
                          <a:latin typeface="Arial Narrow" panose="020B0606020202030204" pitchFamily="34" charset="0"/>
                          <a:ea typeface="+mn-ea"/>
                          <a:cs typeface="+mn-cs"/>
                          <a:sym typeface="Arial"/>
                        </a:rPr>
                        <a:t> </a:t>
                      </a:r>
                      <a:r>
                        <a:rPr lang="ru-RU" sz="800" b="0" i="0" u="none" strike="noStrike" cap="none" dirty="0" err="1">
                          <a:solidFill>
                            <a:srgbClr val="007F76"/>
                          </a:solidFill>
                          <a:effectLst/>
                          <a:latin typeface="Arial Narrow" panose="020B0606020202030204" pitchFamily="34" charset="0"/>
                          <a:ea typeface="+mn-ea"/>
                          <a:cs typeface="+mn-cs"/>
                          <a:sym typeface="Arial"/>
                        </a:rPr>
                        <a:t>сатушылары</a:t>
                      </a:r>
                      <a:r>
                        <a:rPr lang="ru-RU" sz="800" b="0" i="0" u="none" strike="noStrike" cap="none" dirty="0">
                          <a:solidFill>
                            <a:srgbClr val="007F76"/>
                          </a:solidFill>
                          <a:effectLst/>
                          <a:latin typeface="Arial Narrow" panose="020B0606020202030204" pitchFamily="34" charset="0"/>
                          <a:ea typeface="+mn-ea"/>
                          <a:cs typeface="+mn-cs"/>
                          <a:sym typeface="Arial"/>
                        </a:rPr>
                        <a:t> </a:t>
                      </a:r>
                      <a:r>
                        <a:rPr lang="ru-RU" sz="800" b="0" i="0" u="none" strike="noStrike" cap="none" dirty="0" err="1">
                          <a:solidFill>
                            <a:srgbClr val="007F76"/>
                          </a:solidFill>
                          <a:effectLst/>
                          <a:latin typeface="Arial Narrow" panose="020B0606020202030204" pitchFamily="34" charset="0"/>
                          <a:ea typeface="+mn-ea"/>
                          <a:cs typeface="+mn-cs"/>
                          <a:sym typeface="Arial"/>
                        </a:rPr>
                        <a:t>және</a:t>
                      </a:r>
                      <a:r>
                        <a:rPr lang="ru-RU" sz="800" b="0" i="0" u="none" strike="noStrike" cap="none" dirty="0">
                          <a:solidFill>
                            <a:srgbClr val="007F76"/>
                          </a:solidFill>
                          <a:effectLst/>
                          <a:latin typeface="Arial Narrow" panose="020B0606020202030204" pitchFamily="34" charset="0"/>
                          <a:ea typeface="+mn-ea"/>
                          <a:cs typeface="+mn-cs"/>
                          <a:sym typeface="Arial"/>
                        </a:rPr>
                        <a:t> </a:t>
                      </a:r>
                      <a:r>
                        <a:rPr lang="ru-RU" sz="800" b="0" i="0" u="none" strike="noStrike" cap="none" dirty="0" err="1">
                          <a:solidFill>
                            <a:srgbClr val="007F76"/>
                          </a:solidFill>
                          <a:effectLst/>
                          <a:latin typeface="Arial Narrow" panose="020B0606020202030204" pitchFamily="34" charset="0"/>
                          <a:ea typeface="+mn-ea"/>
                          <a:cs typeface="+mn-cs"/>
                          <a:sym typeface="Arial"/>
                        </a:rPr>
                        <a:t>олардың</a:t>
                      </a:r>
                      <a:r>
                        <a:rPr lang="ru-RU" sz="800" b="0" i="0" u="none" strike="noStrike" cap="none" dirty="0">
                          <a:solidFill>
                            <a:srgbClr val="007F76"/>
                          </a:solidFill>
                          <a:effectLst/>
                          <a:latin typeface="Arial Narrow" panose="020B0606020202030204" pitchFamily="34" charset="0"/>
                          <a:ea typeface="+mn-ea"/>
                          <a:cs typeface="+mn-cs"/>
                          <a:sym typeface="Arial"/>
                        </a:rPr>
                        <a:t> </a:t>
                      </a:r>
                      <a:r>
                        <a:rPr lang="ru-RU" sz="800" b="0" i="0" u="none" strike="noStrike" cap="none" dirty="0" err="1">
                          <a:solidFill>
                            <a:srgbClr val="007F76"/>
                          </a:solidFill>
                          <a:effectLst/>
                          <a:latin typeface="Arial Narrow" panose="020B0606020202030204" pitchFamily="34" charset="0"/>
                          <a:ea typeface="+mn-ea"/>
                          <a:cs typeface="+mn-cs"/>
                          <a:sym typeface="Arial"/>
                        </a:rPr>
                        <a:t>көмекшілері</a:t>
                      </a:r>
                      <a:endParaRPr lang="ru-RU" sz="800" b="0" i="0" u="none" strike="noStrike" cap="none" dirty="0">
                        <a:solidFill>
                          <a:srgbClr val="007F76"/>
                        </a:solidFill>
                        <a:effectLst/>
                        <a:latin typeface="Arial Narrow" panose="020B0606020202030204" pitchFamily="34" charset="0"/>
                        <a:ea typeface="+mn-ea"/>
                        <a:cs typeface="+mn-cs"/>
                        <a:sym typeface="Arial"/>
                      </a:endParaRPr>
                    </a:p>
                  </a:txBody>
                  <a:tcPr marL="9525" marR="9525" marT="0" marB="0" anchor="ctr">
                    <a:lnR w="12700" cap="flat" cmpd="sng" algn="ctr">
                      <a:solidFill>
                        <a:schemeClr val="tx1"/>
                      </a:solidFill>
                      <a:prstDash val="solid"/>
                      <a:round/>
                      <a:headEnd type="none" w="med" len="med"/>
                      <a:tailEnd type="none" w="med" len="med"/>
                    </a:lnR>
                    <a:solidFill>
                      <a:srgbClr val="007F76">
                        <a:alpha val="20000"/>
                      </a:srgbClr>
                    </a:solidFill>
                  </a:tcPr>
                </a:tc>
                <a:tc>
                  <a:txBody>
                    <a:bodyPr/>
                    <a:lstStyle/>
                    <a:p>
                      <a:pPr algn="ctr" fontAlgn="b"/>
                      <a:r>
                        <a:rPr lang="ru-KZ" sz="800" b="0" i="0" u="none" strike="noStrike" cap="none">
                          <a:solidFill>
                            <a:schemeClr val="tx1"/>
                          </a:solidFill>
                          <a:effectLst/>
                          <a:latin typeface="Arial Narrow" panose="020B0606020202030204" pitchFamily="34" charset="0"/>
                          <a:ea typeface="+mn-ea"/>
                          <a:cs typeface="+mn-cs"/>
                          <a:sym typeface="Arial"/>
                        </a:rPr>
                        <a:t>12 962</a:t>
                      </a:r>
                    </a:p>
                  </a:txBody>
                  <a:tcPr marL="9525" marR="9525" marT="0" marB="0" anchor="ctr">
                    <a:lnL w="12700" cap="flat" cmpd="sng" algn="ctr">
                      <a:solidFill>
                        <a:schemeClr val="tx1"/>
                      </a:solidFill>
                      <a:prstDash val="solid"/>
                      <a:round/>
                      <a:headEnd type="none" w="med" len="med"/>
                      <a:tailEnd type="none" w="med" len="med"/>
                    </a:lnL>
                    <a:solidFill>
                      <a:schemeClr val="bg1">
                        <a:lumMod val="50000"/>
                        <a:alpha val="20000"/>
                      </a:schemeClr>
                    </a:solidFill>
                  </a:tcPr>
                </a:tc>
                <a:tc>
                  <a:txBody>
                    <a:bodyPr/>
                    <a:lstStyle/>
                    <a:p>
                      <a:pPr algn="ctr" fontAlgn="b"/>
                      <a:r>
                        <a:rPr lang="ru-KZ" sz="800" b="0" i="0" u="none" strike="noStrike" cap="none">
                          <a:solidFill>
                            <a:schemeClr val="tx1"/>
                          </a:solidFill>
                          <a:effectLst/>
                          <a:latin typeface="Arial Narrow" panose="020B0606020202030204" pitchFamily="34" charset="0"/>
                          <a:ea typeface="+mn-ea"/>
                          <a:cs typeface="+mn-cs"/>
                          <a:sym typeface="Arial"/>
                        </a:rPr>
                        <a:t>2 605</a:t>
                      </a:r>
                    </a:p>
                  </a:txBody>
                  <a:tcPr marL="9525" marR="9525" marT="0" marB="0" anchor="ctr">
                    <a:solidFill>
                      <a:schemeClr val="bg1">
                        <a:lumMod val="50000"/>
                        <a:alpha val="20000"/>
                      </a:schemeClr>
                    </a:solidFill>
                  </a:tcPr>
                </a:tc>
                <a:tc>
                  <a:txBody>
                    <a:bodyPr/>
                    <a:lstStyle/>
                    <a:p>
                      <a:pPr algn="ctr" fontAlgn="b"/>
                      <a:r>
                        <a:rPr lang="ru-KZ" sz="800" b="0" i="0" u="none" strike="noStrike" cap="none">
                          <a:solidFill>
                            <a:schemeClr val="tx1"/>
                          </a:solidFill>
                          <a:effectLst/>
                          <a:latin typeface="Arial Narrow" panose="020B0606020202030204" pitchFamily="34" charset="0"/>
                          <a:ea typeface="+mn-ea"/>
                          <a:cs typeface="+mn-cs"/>
                          <a:sym typeface="Arial"/>
                        </a:rPr>
                        <a:t>3 001</a:t>
                      </a:r>
                    </a:p>
                  </a:txBody>
                  <a:tcPr marL="9525" marR="9525" marT="0" marB="0" anchor="ctr">
                    <a:solidFill>
                      <a:schemeClr val="bg1">
                        <a:lumMod val="50000"/>
                        <a:alpha val="20000"/>
                      </a:schemeClr>
                    </a:solidFill>
                  </a:tcPr>
                </a:tc>
                <a:tc>
                  <a:txBody>
                    <a:bodyPr/>
                    <a:lstStyle/>
                    <a:p>
                      <a:pPr algn="ctr" fontAlgn="b"/>
                      <a:r>
                        <a:rPr lang="ru-KZ" sz="800" b="0" i="0" u="none" strike="noStrike" cap="none">
                          <a:solidFill>
                            <a:schemeClr val="tx1"/>
                          </a:solidFill>
                          <a:effectLst/>
                          <a:latin typeface="Arial Narrow" panose="020B0606020202030204" pitchFamily="34" charset="0"/>
                          <a:ea typeface="+mn-ea"/>
                          <a:cs typeface="+mn-cs"/>
                          <a:sym typeface="Arial"/>
                        </a:rPr>
                        <a:t>3 201</a:t>
                      </a:r>
                    </a:p>
                  </a:txBody>
                  <a:tcPr marL="9525" marR="9525" marT="0" marB="0" anchor="ctr">
                    <a:solidFill>
                      <a:schemeClr val="bg1">
                        <a:lumMod val="50000"/>
                        <a:alpha val="20000"/>
                      </a:schemeClr>
                    </a:solidFill>
                  </a:tcPr>
                </a:tc>
                <a:tc>
                  <a:txBody>
                    <a:bodyPr/>
                    <a:lstStyle/>
                    <a:p>
                      <a:pPr algn="ctr" fontAlgn="b"/>
                      <a:r>
                        <a:rPr lang="ru-KZ" sz="800" b="0" i="0" u="none" strike="noStrike" cap="none">
                          <a:solidFill>
                            <a:schemeClr val="tx1"/>
                          </a:solidFill>
                          <a:effectLst/>
                          <a:latin typeface="Arial Narrow" panose="020B0606020202030204" pitchFamily="34" charset="0"/>
                          <a:ea typeface="+mn-ea"/>
                          <a:cs typeface="+mn-cs"/>
                          <a:sym typeface="Arial"/>
                        </a:rPr>
                        <a:t>4 155</a:t>
                      </a:r>
                    </a:p>
                  </a:txBody>
                  <a:tcPr marL="9525" marR="9525" marT="0" marB="0" anchor="ctr">
                    <a:lnR w="12700" cap="flat" cmpd="sng" algn="ctr">
                      <a:solidFill>
                        <a:schemeClr val="tx1"/>
                      </a:solidFill>
                      <a:prstDash val="solid"/>
                      <a:round/>
                      <a:headEnd type="none" w="med" len="med"/>
                      <a:tailEnd type="none" w="med" len="med"/>
                    </a:lnR>
                    <a:solidFill>
                      <a:schemeClr val="bg1">
                        <a:lumMod val="50000"/>
                        <a:alpha val="20000"/>
                      </a:schemeClr>
                    </a:solidFill>
                  </a:tcPr>
                </a:tc>
                <a:tc>
                  <a:txBody>
                    <a:bodyPr/>
                    <a:lstStyle/>
                    <a:p>
                      <a:pPr algn="ctr" fontAlgn="ctr"/>
                      <a:r>
                        <a:rPr lang="ru-KZ" sz="800" b="0" i="0" u="none" strike="noStrike" cap="none" dirty="0">
                          <a:solidFill>
                            <a:srgbClr val="007F76"/>
                          </a:solidFill>
                          <a:effectLst/>
                          <a:latin typeface="Arial Narrow" panose="020B0606020202030204" pitchFamily="34" charset="0"/>
                          <a:ea typeface="+mn-ea"/>
                          <a:cs typeface="+mn-cs"/>
                          <a:sym typeface="Arial"/>
                        </a:rPr>
                        <a:t>9 935</a:t>
                      </a:r>
                    </a:p>
                  </a:txBody>
                  <a:tcPr marL="9525" marR="9525" marT="0" marB="0" anchor="ctr">
                    <a:lnL w="12700" cap="flat" cmpd="sng" algn="ctr">
                      <a:solidFill>
                        <a:schemeClr val="tx1"/>
                      </a:solidFill>
                      <a:prstDash val="solid"/>
                      <a:round/>
                      <a:headEnd type="none" w="med" len="med"/>
                      <a:tailEnd type="none" w="med" len="med"/>
                    </a:lnL>
                    <a:solidFill>
                      <a:srgbClr val="007F76">
                        <a:alpha val="20000"/>
                      </a:srgbClr>
                    </a:solidFill>
                  </a:tcPr>
                </a:tc>
                <a:tc>
                  <a:txBody>
                    <a:bodyPr/>
                    <a:lstStyle/>
                    <a:p>
                      <a:pPr algn="ctr" fontAlgn="ctr"/>
                      <a:r>
                        <a:rPr lang="ru-KZ" sz="800" b="0" i="0" u="none" strike="noStrike" cap="none" dirty="0">
                          <a:solidFill>
                            <a:schemeClr val="tx1"/>
                          </a:solidFill>
                          <a:effectLst/>
                          <a:latin typeface="Arial Narrow" panose="020B0606020202030204" pitchFamily="34" charset="0"/>
                          <a:ea typeface="+mn-ea"/>
                          <a:cs typeface="+mn-cs"/>
                          <a:sym typeface="Arial"/>
                        </a:rPr>
                        <a:t>2 628</a:t>
                      </a:r>
                    </a:p>
                  </a:txBody>
                  <a:tcPr marL="9525" marR="9525" marT="0" marB="0" anchor="ctr">
                    <a:solidFill>
                      <a:schemeClr val="bg1">
                        <a:lumMod val="50000"/>
                        <a:alpha val="20000"/>
                      </a:schemeClr>
                    </a:solidFill>
                  </a:tcPr>
                </a:tc>
                <a:tc>
                  <a:txBody>
                    <a:bodyPr/>
                    <a:lstStyle/>
                    <a:p>
                      <a:pPr algn="ctr" fontAlgn="ctr"/>
                      <a:r>
                        <a:rPr lang="ru-KZ" sz="800" b="0" i="0" u="none" strike="noStrike" cap="none" dirty="0">
                          <a:solidFill>
                            <a:srgbClr val="007F76"/>
                          </a:solidFill>
                          <a:effectLst/>
                          <a:latin typeface="Arial Narrow" panose="020B0606020202030204" pitchFamily="34" charset="0"/>
                          <a:ea typeface="+mn-ea"/>
                          <a:cs typeface="+mn-cs"/>
                          <a:sym typeface="Arial"/>
                        </a:rPr>
                        <a:t>1 658</a:t>
                      </a:r>
                    </a:p>
                  </a:txBody>
                  <a:tcPr marL="9525" marR="9525" marT="0" marB="0" anchor="ctr">
                    <a:solidFill>
                      <a:srgbClr val="007F76">
                        <a:alpha val="20000"/>
                      </a:srgbClr>
                    </a:solidFill>
                  </a:tcPr>
                </a:tc>
                <a:tc>
                  <a:txBody>
                    <a:bodyPr/>
                    <a:lstStyle/>
                    <a:p>
                      <a:pPr algn="ctr" fontAlgn="ctr"/>
                      <a:r>
                        <a:rPr lang="ru-KZ" sz="800" b="0" i="0" u="none" strike="noStrike" cap="none" dirty="0">
                          <a:solidFill>
                            <a:srgbClr val="007F76"/>
                          </a:solidFill>
                          <a:effectLst/>
                          <a:latin typeface="Arial Narrow" panose="020B0606020202030204" pitchFamily="34" charset="0"/>
                          <a:ea typeface="+mn-ea"/>
                          <a:cs typeface="+mn-cs"/>
                          <a:sym typeface="Arial"/>
                        </a:rPr>
                        <a:t>2 652</a:t>
                      </a:r>
                    </a:p>
                  </a:txBody>
                  <a:tcPr marL="9525" marR="9525" marT="0" marB="0" anchor="ctr">
                    <a:solidFill>
                      <a:srgbClr val="007F76">
                        <a:alpha val="20000"/>
                      </a:srgbClr>
                    </a:solidFill>
                  </a:tcPr>
                </a:tc>
                <a:tc>
                  <a:txBody>
                    <a:bodyPr/>
                    <a:lstStyle/>
                    <a:p>
                      <a:pPr algn="ctr" fontAlgn="ctr"/>
                      <a:r>
                        <a:rPr lang="ru-KZ" sz="800" b="0" i="0" u="none" strike="noStrike" cap="none" dirty="0">
                          <a:solidFill>
                            <a:srgbClr val="007F76"/>
                          </a:solidFill>
                          <a:effectLst/>
                          <a:latin typeface="Arial Narrow" panose="020B0606020202030204" pitchFamily="34" charset="0"/>
                          <a:ea typeface="+mn-ea"/>
                          <a:cs typeface="+mn-cs"/>
                          <a:sym typeface="Arial"/>
                        </a:rPr>
                        <a:t>2 997</a:t>
                      </a:r>
                    </a:p>
                  </a:txBody>
                  <a:tcPr marL="9525" marR="9525" marT="0" marB="0" anchor="ctr">
                    <a:solidFill>
                      <a:srgbClr val="007F76">
                        <a:alpha val="20000"/>
                      </a:srgbClr>
                    </a:solidFill>
                  </a:tcPr>
                </a:tc>
                <a:tc>
                  <a:txBody>
                    <a:bodyPr/>
                    <a:lstStyle/>
                    <a:p>
                      <a:pPr algn="ctr" fontAlgn="ctr"/>
                      <a:r>
                        <a:rPr lang="ru-KZ" sz="800" b="0" i="0" u="none" strike="noStrike" cap="none" dirty="0">
                          <a:solidFill>
                            <a:srgbClr val="007F76"/>
                          </a:solidFill>
                          <a:effectLst/>
                          <a:latin typeface="Arial Narrow" panose="020B0606020202030204" pitchFamily="34" charset="0"/>
                          <a:ea typeface="+mn-ea"/>
                          <a:cs typeface="+mn-cs"/>
                          <a:sym typeface="Arial"/>
                        </a:rPr>
                        <a:t>0,9%</a:t>
                      </a:r>
                    </a:p>
                  </a:txBody>
                  <a:tcPr marL="9525" marR="9525" marT="0" marB="0" anchor="ctr">
                    <a:solidFill>
                      <a:srgbClr val="007F76">
                        <a:alpha val="20000"/>
                      </a:srgbClr>
                    </a:solidFill>
                  </a:tcPr>
                </a:tc>
                <a:extLst>
                  <a:ext uri="{0D108BD9-81ED-4DB2-BD59-A6C34878D82A}">
                    <a16:rowId xmlns:a16="http://schemas.microsoft.com/office/drawing/2014/main" val="1996304957"/>
                  </a:ext>
                </a:extLst>
              </a:tr>
              <a:tr h="158400">
                <a:tc>
                  <a:txBody>
                    <a:bodyPr/>
                    <a:lstStyle/>
                    <a:p>
                      <a:pPr algn="ctr" fontAlgn="b"/>
                      <a:r>
                        <a:rPr lang="ru-RU" sz="800" u="none" strike="noStrike" dirty="0">
                          <a:solidFill>
                            <a:srgbClr val="007F76"/>
                          </a:solidFill>
                          <a:effectLst/>
                          <a:latin typeface="Arial Narrow" panose="020B0606020202030204" pitchFamily="34" charset="0"/>
                        </a:rPr>
                        <a:t>25</a:t>
                      </a:r>
                      <a:endParaRPr lang="en-US" sz="800" b="0" i="0" u="none" strike="noStrike" dirty="0">
                        <a:solidFill>
                          <a:srgbClr val="007F76"/>
                        </a:solidFill>
                        <a:effectLst/>
                        <a:latin typeface="Arial Narrow" panose="020B0606020202030204" pitchFamily="34" charset="0"/>
                      </a:endParaRPr>
                    </a:p>
                  </a:txBody>
                  <a:tcPr marL="9525" marR="9525" marT="0" marB="0" anchor="ctr">
                    <a:solidFill>
                      <a:schemeClr val="accent6">
                        <a:lumMod val="50000"/>
                        <a:alpha val="1000"/>
                      </a:schemeClr>
                    </a:solidFill>
                  </a:tcPr>
                </a:tc>
                <a:tc>
                  <a:txBody>
                    <a:bodyPr/>
                    <a:lstStyle/>
                    <a:p>
                      <a:pPr algn="ctr" fontAlgn="b"/>
                      <a:r>
                        <a:rPr lang="ru-KZ" sz="800" b="0" i="0" u="none" strike="noStrike" cap="none" dirty="0">
                          <a:solidFill>
                            <a:srgbClr val="007F76"/>
                          </a:solidFill>
                          <a:effectLst/>
                          <a:latin typeface="Arial Narrow" panose="020B0606020202030204" pitchFamily="34" charset="0"/>
                          <a:ea typeface="+mn-ea"/>
                          <a:cs typeface="+mn-cs"/>
                          <a:sym typeface="Arial"/>
                        </a:rPr>
                        <a:t>9410-2</a:t>
                      </a:r>
                    </a:p>
                  </a:txBody>
                  <a:tcPr marL="9525" marR="9525" marT="0" marB="0" anchor="ctr">
                    <a:solidFill>
                      <a:schemeClr val="accent6">
                        <a:lumMod val="50000"/>
                        <a:alpha val="1000"/>
                      </a:schemeClr>
                    </a:solidFill>
                  </a:tcPr>
                </a:tc>
                <a:tc>
                  <a:txBody>
                    <a:bodyPr/>
                    <a:lstStyle/>
                    <a:p>
                      <a:pPr marL="72000" algn="l" fontAlgn="ctr"/>
                      <a:r>
                        <a:rPr lang="ru-RU" sz="800" b="0" i="0" u="none" strike="noStrike" cap="none" dirty="0">
                          <a:solidFill>
                            <a:srgbClr val="007F76"/>
                          </a:solidFill>
                          <a:effectLst/>
                          <a:latin typeface="Arial Narrow" panose="020B0606020202030204" pitchFamily="34" charset="0"/>
                          <a:ea typeface="+mn-ea"/>
                          <a:cs typeface="+mn-cs"/>
                          <a:sym typeface="Arial"/>
                        </a:rPr>
                        <a:t>Ас </a:t>
                      </a:r>
                      <a:r>
                        <a:rPr lang="ru-RU" sz="800" b="0" i="0" u="none" strike="noStrike" cap="none" dirty="0" err="1">
                          <a:solidFill>
                            <a:srgbClr val="007F76"/>
                          </a:solidFill>
                          <a:effectLst/>
                          <a:latin typeface="Arial Narrow" panose="020B0606020202030204" pitchFamily="34" charset="0"/>
                          <a:ea typeface="+mn-ea"/>
                          <a:cs typeface="+mn-cs"/>
                          <a:sym typeface="Arial"/>
                        </a:rPr>
                        <a:t>бөлмесіндегі</a:t>
                      </a:r>
                      <a:r>
                        <a:rPr lang="ru-RU" sz="800" b="0" i="0" u="none" strike="noStrike" cap="none" dirty="0">
                          <a:solidFill>
                            <a:srgbClr val="007F76"/>
                          </a:solidFill>
                          <a:effectLst/>
                          <a:latin typeface="Arial Narrow" panose="020B0606020202030204" pitchFamily="34" charset="0"/>
                          <a:ea typeface="+mn-ea"/>
                          <a:cs typeface="+mn-cs"/>
                          <a:sym typeface="Arial"/>
                        </a:rPr>
                        <a:t> </a:t>
                      </a:r>
                      <a:r>
                        <a:rPr lang="ru-RU" sz="800" b="0" i="0" u="none" strike="noStrike" cap="none" dirty="0" err="1">
                          <a:solidFill>
                            <a:srgbClr val="007F76"/>
                          </a:solidFill>
                          <a:effectLst/>
                          <a:latin typeface="Arial Narrow" panose="020B0606020202030204" pitchFamily="34" charset="0"/>
                          <a:ea typeface="+mn-ea"/>
                          <a:cs typeface="+mn-cs"/>
                          <a:sym typeface="Arial"/>
                        </a:rPr>
                        <a:t>көмекшілер</a:t>
                      </a:r>
                      <a:endParaRPr lang="ru-RU" sz="800" b="0" i="0" u="none" strike="noStrike" cap="none" dirty="0">
                        <a:solidFill>
                          <a:srgbClr val="007F76"/>
                        </a:solidFill>
                        <a:effectLst/>
                        <a:latin typeface="Arial Narrow" panose="020B0606020202030204" pitchFamily="34" charset="0"/>
                        <a:ea typeface="+mn-ea"/>
                        <a:cs typeface="+mn-cs"/>
                        <a:sym typeface="Arial"/>
                      </a:endParaRPr>
                    </a:p>
                  </a:txBody>
                  <a:tcPr marL="9525" marR="9525" marT="0" marB="0" anchor="ctr">
                    <a:lnR w="12700" cap="flat" cmpd="sng" algn="ctr">
                      <a:solidFill>
                        <a:schemeClr val="tx1"/>
                      </a:solidFill>
                      <a:prstDash val="solid"/>
                      <a:round/>
                      <a:headEnd type="none" w="med" len="med"/>
                      <a:tailEnd type="none" w="med" len="med"/>
                    </a:lnR>
                    <a:solidFill>
                      <a:schemeClr val="accent6">
                        <a:lumMod val="50000"/>
                        <a:alpha val="1000"/>
                      </a:schemeClr>
                    </a:solidFill>
                  </a:tcPr>
                </a:tc>
                <a:tc>
                  <a:txBody>
                    <a:bodyPr/>
                    <a:lstStyle/>
                    <a:p>
                      <a:pPr algn="ctr" fontAlgn="b"/>
                      <a:r>
                        <a:rPr lang="ru-KZ" sz="800" b="0" i="0" u="none" strike="noStrike" cap="none">
                          <a:solidFill>
                            <a:schemeClr val="tx1"/>
                          </a:solidFill>
                          <a:effectLst/>
                          <a:latin typeface="Arial Narrow" panose="020B0606020202030204" pitchFamily="34" charset="0"/>
                          <a:ea typeface="+mn-ea"/>
                          <a:cs typeface="+mn-cs"/>
                          <a:sym typeface="Arial"/>
                        </a:rPr>
                        <a:t>9 760</a:t>
                      </a:r>
                    </a:p>
                  </a:txBody>
                  <a:tcPr marL="9525" marR="9525" marT="0" marB="0" anchor="ctr">
                    <a:lnL w="12700" cap="flat" cmpd="sng" algn="ctr">
                      <a:solidFill>
                        <a:schemeClr val="tx1"/>
                      </a:solidFill>
                      <a:prstDash val="solid"/>
                      <a:round/>
                      <a:headEnd type="none" w="med" len="med"/>
                      <a:tailEnd type="none" w="med" len="med"/>
                    </a:lnL>
                    <a:solidFill>
                      <a:schemeClr val="accent6">
                        <a:lumMod val="50000"/>
                        <a:alpha val="1000"/>
                      </a:schemeClr>
                    </a:solidFill>
                  </a:tcPr>
                </a:tc>
                <a:tc>
                  <a:txBody>
                    <a:bodyPr/>
                    <a:lstStyle/>
                    <a:p>
                      <a:pPr algn="ctr" fontAlgn="b"/>
                      <a:r>
                        <a:rPr lang="ru-KZ" sz="800" b="0" i="0" u="none" strike="noStrike" cap="none">
                          <a:solidFill>
                            <a:schemeClr val="tx1"/>
                          </a:solidFill>
                          <a:effectLst/>
                          <a:latin typeface="Arial Narrow" panose="020B0606020202030204" pitchFamily="34" charset="0"/>
                          <a:ea typeface="+mn-ea"/>
                          <a:cs typeface="+mn-cs"/>
                          <a:sym typeface="Arial"/>
                        </a:rPr>
                        <a:t>2 200</a:t>
                      </a:r>
                    </a:p>
                  </a:txBody>
                  <a:tcPr marL="9525" marR="9525" marT="0" marB="0" anchor="ctr">
                    <a:solidFill>
                      <a:schemeClr val="accent6">
                        <a:lumMod val="50000"/>
                        <a:alpha val="1000"/>
                      </a:schemeClr>
                    </a:solidFill>
                  </a:tcPr>
                </a:tc>
                <a:tc>
                  <a:txBody>
                    <a:bodyPr/>
                    <a:lstStyle/>
                    <a:p>
                      <a:pPr algn="ctr" fontAlgn="b"/>
                      <a:r>
                        <a:rPr lang="ru-KZ" sz="800" b="0" i="0" u="none" strike="noStrike" cap="none">
                          <a:solidFill>
                            <a:schemeClr val="tx1"/>
                          </a:solidFill>
                          <a:effectLst/>
                          <a:latin typeface="Arial Narrow" panose="020B0606020202030204" pitchFamily="34" charset="0"/>
                          <a:ea typeface="+mn-ea"/>
                          <a:cs typeface="+mn-cs"/>
                          <a:sym typeface="Arial"/>
                        </a:rPr>
                        <a:t>3 019</a:t>
                      </a:r>
                    </a:p>
                  </a:txBody>
                  <a:tcPr marL="9525" marR="9525" marT="0" marB="0" anchor="ctr">
                    <a:solidFill>
                      <a:schemeClr val="accent6">
                        <a:lumMod val="50000"/>
                        <a:alpha val="1000"/>
                      </a:schemeClr>
                    </a:solidFill>
                  </a:tcPr>
                </a:tc>
                <a:tc>
                  <a:txBody>
                    <a:bodyPr/>
                    <a:lstStyle/>
                    <a:p>
                      <a:pPr algn="ctr" fontAlgn="b"/>
                      <a:r>
                        <a:rPr lang="ru-KZ" sz="800" b="0" i="0" u="none" strike="noStrike" cap="none" dirty="0">
                          <a:solidFill>
                            <a:schemeClr val="tx1"/>
                          </a:solidFill>
                          <a:effectLst/>
                          <a:latin typeface="Arial Narrow" panose="020B0606020202030204" pitchFamily="34" charset="0"/>
                          <a:ea typeface="+mn-ea"/>
                          <a:cs typeface="+mn-cs"/>
                          <a:sym typeface="Arial"/>
                        </a:rPr>
                        <a:t>2 580</a:t>
                      </a:r>
                    </a:p>
                  </a:txBody>
                  <a:tcPr marL="9525" marR="9525" marT="0" marB="0" anchor="ctr">
                    <a:solidFill>
                      <a:schemeClr val="accent6">
                        <a:lumMod val="50000"/>
                        <a:alpha val="1000"/>
                      </a:schemeClr>
                    </a:solidFill>
                  </a:tcPr>
                </a:tc>
                <a:tc>
                  <a:txBody>
                    <a:bodyPr/>
                    <a:lstStyle/>
                    <a:p>
                      <a:pPr algn="ctr" fontAlgn="b"/>
                      <a:r>
                        <a:rPr lang="ru-KZ" sz="800" b="0" i="0" u="none" strike="noStrike" cap="none" dirty="0">
                          <a:solidFill>
                            <a:schemeClr val="tx1"/>
                          </a:solidFill>
                          <a:effectLst/>
                          <a:latin typeface="Arial Narrow" panose="020B0606020202030204" pitchFamily="34" charset="0"/>
                          <a:ea typeface="+mn-ea"/>
                          <a:cs typeface="+mn-cs"/>
                          <a:sym typeface="Arial"/>
                        </a:rPr>
                        <a:t>1 961</a:t>
                      </a:r>
                    </a:p>
                  </a:txBody>
                  <a:tcPr marL="9525" marR="9525" marT="0" marB="0" anchor="ctr">
                    <a:lnR w="12700" cap="flat" cmpd="sng" algn="ctr">
                      <a:solidFill>
                        <a:schemeClr val="tx1"/>
                      </a:solidFill>
                      <a:prstDash val="solid"/>
                      <a:round/>
                      <a:headEnd type="none" w="med" len="med"/>
                      <a:tailEnd type="none" w="med" len="med"/>
                    </a:lnR>
                    <a:solidFill>
                      <a:schemeClr val="accent6">
                        <a:lumMod val="50000"/>
                        <a:alpha val="1000"/>
                      </a:schemeClr>
                    </a:solidFill>
                  </a:tcPr>
                </a:tc>
                <a:tc>
                  <a:txBody>
                    <a:bodyPr/>
                    <a:lstStyle/>
                    <a:p>
                      <a:pPr algn="ctr" fontAlgn="ctr"/>
                      <a:r>
                        <a:rPr lang="ru-KZ" sz="800" b="0" i="0" u="none" strike="noStrike" cap="none" dirty="0">
                          <a:solidFill>
                            <a:srgbClr val="007F76"/>
                          </a:solidFill>
                          <a:effectLst/>
                          <a:latin typeface="Arial Narrow" panose="020B0606020202030204" pitchFamily="34" charset="0"/>
                          <a:ea typeface="+mn-ea"/>
                          <a:cs typeface="+mn-cs"/>
                          <a:sym typeface="Arial"/>
                        </a:rPr>
                        <a:t>9 629</a:t>
                      </a:r>
                    </a:p>
                  </a:txBody>
                  <a:tcPr marL="9525" marR="9525" marT="0" marB="0" anchor="ctr">
                    <a:lnL w="12700" cap="flat" cmpd="sng" algn="ctr">
                      <a:solidFill>
                        <a:schemeClr val="tx1"/>
                      </a:solidFill>
                      <a:prstDash val="solid"/>
                      <a:round/>
                      <a:headEnd type="none" w="med" len="med"/>
                      <a:tailEnd type="none" w="med" len="med"/>
                    </a:lnL>
                    <a:solidFill>
                      <a:schemeClr val="accent6">
                        <a:lumMod val="50000"/>
                        <a:alpha val="1000"/>
                      </a:schemeClr>
                    </a:solidFill>
                  </a:tcPr>
                </a:tc>
                <a:tc>
                  <a:txBody>
                    <a:bodyPr/>
                    <a:lstStyle/>
                    <a:p>
                      <a:pPr algn="ctr" fontAlgn="ctr"/>
                      <a:r>
                        <a:rPr lang="ru-KZ" sz="800" b="0" i="0" u="none" strike="noStrike" cap="none" dirty="0">
                          <a:solidFill>
                            <a:schemeClr val="tx1"/>
                          </a:solidFill>
                          <a:effectLst/>
                          <a:latin typeface="Arial Narrow" panose="020B0606020202030204" pitchFamily="34" charset="0"/>
                          <a:ea typeface="+mn-ea"/>
                          <a:cs typeface="+mn-cs"/>
                          <a:sym typeface="Arial"/>
                        </a:rPr>
                        <a:t>1 877</a:t>
                      </a:r>
                    </a:p>
                  </a:txBody>
                  <a:tcPr marL="9525" marR="9525" marT="0" marB="0" anchor="ctr">
                    <a:solidFill>
                      <a:schemeClr val="accent6">
                        <a:lumMod val="50000"/>
                        <a:alpha val="1000"/>
                      </a:schemeClr>
                    </a:solidFill>
                  </a:tcPr>
                </a:tc>
                <a:tc>
                  <a:txBody>
                    <a:bodyPr/>
                    <a:lstStyle/>
                    <a:p>
                      <a:pPr algn="ctr" fontAlgn="ctr"/>
                      <a:r>
                        <a:rPr lang="ru-KZ" sz="800" b="0" i="0" u="none" strike="noStrike" cap="none">
                          <a:solidFill>
                            <a:srgbClr val="007F76"/>
                          </a:solidFill>
                          <a:effectLst/>
                          <a:latin typeface="Arial Narrow" panose="020B0606020202030204" pitchFamily="34" charset="0"/>
                          <a:ea typeface="+mn-ea"/>
                          <a:cs typeface="+mn-cs"/>
                          <a:sym typeface="Arial"/>
                        </a:rPr>
                        <a:t>2 258</a:t>
                      </a:r>
                    </a:p>
                  </a:txBody>
                  <a:tcPr marL="9525" marR="9525" marT="0" marB="0" anchor="ctr">
                    <a:solidFill>
                      <a:schemeClr val="accent6">
                        <a:lumMod val="50000"/>
                        <a:alpha val="1000"/>
                      </a:schemeClr>
                    </a:solidFill>
                  </a:tcPr>
                </a:tc>
                <a:tc>
                  <a:txBody>
                    <a:bodyPr/>
                    <a:lstStyle/>
                    <a:p>
                      <a:pPr algn="ctr" fontAlgn="ctr"/>
                      <a:r>
                        <a:rPr lang="ru-KZ" sz="800" b="0" i="0" u="none" strike="noStrike" cap="none">
                          <a:solidFill>
                            <a:srgbClr val="007F76"/>
                          </a:solidFill>
                          <a:effectLst/>
                          <a:latin typeface="Arial Narrow" panose="020B0606020202030204" pitchFamily="34" charset="0"/>
                          <a:ea typeface="+mn-ea"/>
                          <a:cs typeface="+mn-cs"/>
                          <a:sym typeface="Arial"/>
                        </a:rPr>
                        <a:t>2 744</a:t>
                      </a:r>
                    </a:p>
                  </a:txBody>
                  <a:tcPr marL="9525" marR="9525" marT="0" marB="0" anchor="ctr">
                    <a:solidFill>
                      <a:schemeClr val="accent6">
                        <a:lumMod val="50000"/>
                        <a:alpha val="1000"/>
                      </a:schemeClr>
                    </a:solidFill>
                  </a:tcPr>
                </a:tc>
                <a:tc>
                  <a:txBody>
                    <a:bodyPr/>
                    <a:lstStyle/>
                    <a:p>
                      <a:pPr algn="ctr" fontAlgn="ctr"/>
                      <a:r>
                        <a:rPr lang="ru-KZ" sz="800" b="0" i="0" u="none" strike="noStrike" cap="none" dirty="0">
                          <a:solidFill>
                            <a:srgbClr val="007F76"/>
                          </a:solidFill>
                          <a:effectLst/>
                          <a:latin typeface="Arial Narrow" panose="020B0606020202030204" pitchFamily="34" charset="0"/>
                          <a:ea typeface="+mn-ea"/>
                          <a:cs typeface="+mn-cs"/>
                          <a:sym typeface="Arial"/>
                        </a:rPr>
                        <a:t>2 750</a:t>
                      </a:r>
                    </a:p>
                  </a:txBody>
                  <a:tcPr marL="9525" marR="9525" marT="0" marB="0" anchor="ctr">
                    <a:solidFill>
                      <a:schemeClr val="accent6">
                        <a:lumMod val="50000"/>
                        <a:alpha val="1000"/>
                      </a:schemeClr>
                    </a:solidFill>
                  </a:tcPr>
                </a:tc>
                <a:tc>
                  <a:txBody>
                    <a:bodyPr/>
                    <a:lstStyle/>
                    <a:p>
                      <a:pPr algn="ctr" fontAlgn="ctr"/>
                      <a:r>
                        <a:rPr lang="ru-KZ" sz="800" b="0" i="0" u="none" strike="noStrike" cap="none" dirty="0">
                          <a:solidFill>
                            <a:srgbClr val="007F76"/>
                          </a:solidFill>
                          <a:effectLst/>
                          <a:latin typeface="Arial Narrow" panose="020B0606020202030204" pitchFamily="34" charset="0"/>
                          <a:ea typeface="+mn-ea"/>
                          <a:cs typeface="+mn-cs"/>
                          <a:sym typeface="Arial"/>
                        </a:rPr>
                        <a:t>0,9%</a:t>
                      </a:r>
                    </a:p>
                  </a:txBody>
                  <a:tcPr marL="9525" marR="9525" marT="0" marB="0" anchor="ctr">
                    <a:solidFill>
                      <a:schemeClr val="accent6">
                        <a:lumMod val="50000"/>
                        <a:alpha val="1000"/>
                      </a:schemeClr>
                    </a:solidFill>
                  </a:tcPr>
                </a:tc>
                <a:extLst>
                  <a:ext uri="{0D108BD9-81ED-4DB2-BD59-A6C34878D82A}">
                    <a16:rowId xmlns:a16="http://schemas.microsoft.com/office/drawing/2014/main" val="3085205914"/>
                  </a:ext>
                </a:extLst>
              </a:tr>
              <a:tr h="158400">
                <a:tc>
                  <a:txBody>
                    <a:bodyPr/>
                    <a:lstStyle/>
                    <a:p>
                      <a:pPr algn="ctr" fontAlgn="b"/>
                      <a:r>
                        <a:rPr lang="ru-RU" sz="800" u="none" strike="noStrike" dirty="0">
                          <a:solidFill>
                            <a:srgbClr val="007F76"/>
                          </a:solidFill>
                          <a:effectLst/>
                          <a:latin typeface="Arial Narrow" panose="020B0606020202030204" pitchFamily="34" charset="0"/>
                        </a:rPr>
                        <a:t>26</a:t>
                      </a:r>
                      <a:endParaRPr lang="en-US" sz="800" b="0" i="0" u="none" strike="noStrike" dirty="0">
                        <a:solidFill>
                          <a:srgbClr val="007F76"/>
                        </a:solidFill>
                        <a:effectLst/>
                        <a:latin typeface="Arial Narrow" panose="020B0606020202030204" pitchFamily="34" charset="0"/>
                      </a:endParaRPr>
                    </a:p>
                  </a:txBody>
                  <a:tcPr marL="9525" marR="9525" marT="0" marB="0" anchor="ctr">
                    <a:solidFill>
                      <a:srgbClr val="007F76">
                        <a:alpha val="20000"/>
                      </a:srgbClr>
                    </a:solidFill>
                  </a:tcPr>
                </a:tc>
                <a:tc>
                  <a:txBody>
                    <a:bodyPr/>
                    <a:lstStyle/>
                    <a:p>
                      <a:pPr algn="ctr" fontAlgn="b"/>
                      <a:r>
                        <a:rPr lang="ru-KZ" sz="800" b="0" i="0" u="none" strike="noStrike" cap="none" dirty="0">
                          <a:solidFill>
                            <a:srgbClr val="007F76"/>
                          </a:solidFill>
                          <a:effectLst/>
                          <a:latin typeface="Arial Narrow" panose="020B0606020202030204" pitchFamily="34" charset="0"/>
                          <a:ea typeface="+mn-ea"/>
                          <a:cs typeface="+mn-cs"/>
                          <a:sym typeface="Arial"/>
                        </a:rPr>
                        <a:t>9622-1</a:t>
                      </a:r>
                    </a:p>
                  </a:txBody>
                  <a:tcPr marL="9525" marR="9525" marT="0" marB="0" anchor="ctr">
                    <a:solidFill>
                      <a:srgbClr val="007F76">
                        <a:alpha val="20000"/>
                      </a:srgbClr>
                    </a:solidFill>
                  </a:tcPr>
                </a:tc>
                <a:tc>
                  <a:txBody>
                    <a:bodyPr/>
                    <a:lstStyle/>
                    <a:p>
                      <a:pPr marL="72000" algn="l" fontAlgn="ctr"/>
                      <a:r>
                        <a:rPr lang="ru-RU" sz="800" b="0" i="0" u="none" strike="noStrike" cap="none" dirty="0" err="1">
                          <a:solidFill>
                            <a:srgbClr val="007F76"/>
                          </a:solidFill>
                          <a:effectLst/>
                          <a:latin typeface="Arial Narrow" panose="020B0606020202030204" pitchFamily="34" charset="0"/>
                          <a:ea typeface="+mn-ea"/>
                          <a:cs typeface="+mn-cs"/>
                          <a:sym typeface="Arial"/>
                        </a:rPr>
                        <a:t>Ғимараттарды</a:t>
                      </a:r>
                      <a:r>
                        <a:rPr lang="ru-RU" sz="800" b="0" i="0" u="none" strike="noStrike" cap="none" dirty="0">
                          <a:solidFill>
                            <a:srgbClr val="007F76"/>
                          </a:solidFill>
                          <a:effectLst/>
                          <a:latin typeface="Arial Narrow" panose="020B0606020202030204" pitchFamily="34" charset="0"/>
                          <a:ea typeface="+mn-ea"/>
                          <a:cs typeface="+mn-cs"/>
                          <a:sym typeface="Arial"/>
                        </a:rPr>
                        <a:t> </a:t>
                      </a:r>
                      <a:r>
                        <a:rPr lang="ru-RU" sz="800" b="0" i="0" u="none" strike="noStrike" cap="none" dirty="0" err="1">
                          <a:solidFill>
                            <a:srgbClr val="007F76"/>
                          </a:solidFill>
                          <a:effectLst/>
                          <a:latin typeface="Arial Narrow" panose="020B0606020202030204" pitchFamily="34" charset="0"/>
                          <a:ea typeface="+mn-ea"/>
                          <a:cs typeface="+mn-cs"/>
                          <a:sym typeface="Arial"/>
                        </a:rPr>
                        <a:t>қараушылар</a:t>
                      </a:r>
                      <a:r>
                        <a:rPr lang="ru-RU" sz="800" b="0" i="0" u="none" strike="noStrike" cap="none" dirty="0">
                          <a:solidFill>
                            <a:srgbClr val="007F76"/>
                          </a:solidFill>
                          <a:effectLst/>
                          <a:latin typeface="Arial Narrow" panose="020B0606020202030204" pitchFamily="34" charset="0"/>
                          <a:ea typeface="+mn-ea"/>
                          <a:cs typeface="+mn-cs"/>
                          <a:sym typeface="Arial"/>
                        </a:rPr>
                        <a:t> </a:t>
                      </a:r>
                      <a:r>
                        <a:rPr lang="ru-RU" sz="800" b="0" i="0" u="none" strike="noStrike" cap="none" dirty="0" err="1">
                          <a:solidFill>
                            <a:srgbClr val="007F76"/>
                          </a:solidFill>
                          <a:effectLst/>
                          <a:latin typeface="Arial Narrow" panose="020B0606020202030204" pitchFamily="34" charset="0"/>
                          <a:ea typeface="+mn-ea"/>
                          <a:cs typeface="+mn-cs"/>
                          <a:sym typeface="Arial"/>
                        </a:rPr>
                        <a:t>және</a:t>
                      </a:r>
                      <a:r>
                        <a:rPr lang="ru-RU" sz="800" b="0" i="0" u="none" strike="noStrike" cap="none" dirty="0">
                          <a:solidFill>
                            <a:srgbClr val="007F76"/>
                          </a:solidFill>
                          <a:effectLst/>
                          <a:latin typeface="Arial Narrow" panose="020B0606020202030204" pitchFamily="34" charset="0"/>
                          <a:ea typeface="+mn-ea"/>
                          <a:cs typeface="+mn-cs"/>
                          <a:sym typeface="Arial"/>
                        </a:rPr>
                        <a:t> </a:t>
                      </a:r>
                      <a:r>
                        <a:rPr lang="ru-RU" sz="800" b="0" i="0" u="none" strike="noStrike" cap="none" dirty="0" err="1">
                          <a:solidFill>
                            <a:srgbClr val="007F76"/>
                          </a:solidFill>
                          <a:effectLst/>
                          <a:latin typeface="Arial Narrow" panose="020B0606020202030204" pitchFamily="34" charset="0"/>
                          <a:ea typeface="+mn-ea"/>
                          <a:cs typeface="+mn-cs"/>
                          <a:sym typeface="Arial"/>
                        </a:rPr>
                        <a:t>күзетшілер</a:t>
                      </a:r>
                      <a:endParaRPr lang="ru-RU" sz="800" b="0" i="0" u="none" strike="noStrike" cap="none" dirty="0">
                        <a:solidFill>
                          <a:srgbClr val="007F76"/>
                        </a:solidFill>
                        <a:effectLst/>
                        <a:latin typeface="Arial Narrow" panose="020B0606020202030204" pitchFamily="34" charset="0"/>
                        <a:ea typeface="+mn-ea"/>
                        <a:cs typeface="+mn-cs"/>
                        <a:sym typeface="Arial"/>
                      </a:endParaRPr>
                    </a:p>
                  </a:txBody>
                  <a:tcPr marL="9525" marR="9525" marT="0" marB="0" anchor="ctr">
                    <a:lnR w="12700" cap="flat" cmpd="sng" algn="ctr">
                      <a:solidFill>
                        <a:schemeClr val="tx1"/>
                      </a:solidFill>
                      <a:prstDash val="solid"/>
                      <a:round/>
                      <a:headEnd type="none" w="med" len="med"/>
                      <a:tailEnd type="none" w="med" len="med"/>
                    </a:lnR>
                    <a:solidFill>
                      <a:srgbClr val="007F76">
                        <a:alpha val="20000"/>
                      </a:srgbClr>
                    </a:solidFill>
                  </a:tcPr>
                </a:tc>
                <a:tc>
                  <a:txBody>
                    <a:bodyPr/>
                    <a:lstStyle/>
                    <a:p>
                      <a:pPr algn="ctr" fontAlgn="b"/>
                      <a:r>
                        <a:rPr lang="ru-KZ" sz="800" b="0" i="0" u="none" strike="noStrike" cap="none">
                          <a:solidFill>
                            <a:schemeClr val="tx1"/>
                          </a:solidFill>
                          <a:effectLst/>
                          <a:latin typeface="Arial Narrow" panose="020B0606020202030204" pitchFamily="34" charset="0"/>
                          <a:ea typeface="+mn-ea"/>
                          <a:cs typeface="+mn-cs"/>
                          <a:sym typeface="Arial"/>
                        </a:rPr>
                        <a:t>9 110</a:t>
                      </a:r>
                    </a:p>
                  </a:txBody>
                  <a:tcPr marL="9525" marR="9525" marT="0" marB="0" anchor="ctr">
                    <a:lnL w="12700" cap="flat" cmpd="sng" algn="ctr">
                      <a:solidFill>
                        <a:schemeClr val="tx1"/>
                      </a:solidFill>
                      <a:prstDash val="solid"/>
                      <a:round/>
                      <a:headEnd type="none" w="med" len="med"/>
                      <a:tailEnd type="none" w="med" len="med"/>
                    </a:lnL>
                    <a:solidFill>
                      <a:schemeClr val="bg1">
                        <a:lumMod val="50000"/>
                        <a:alpha val="20000"/>
                      </a:schemeClr>
                    </a:solidFill>
                  </a:tcPr>
                </a:tc>
                <a:tc>
                  <a:txBody>
                    <a:bodyPr/>
                    <a:lstStyle/>
                    <a:p>
                      <a:pPr algn="ctr" fontAlgn="b"/>
                      <a:r>
                        <a:rPr lang="ru-KZ" sz="800" b="0" i="0" u="none" strike="noStrike" cap="none">
                          <a:solidFill>
                            <a:schemeClr val="tx1"/>
                          </a:solidFill>
                          <a:effectLst/>
                          <a:latin typeface="Arial Narrow" panose="020B0606020202030204" pitchFamily="34" charset="0"/>
                          <a:ea typeface="+mn-ea"/>
                          <a:cs typeface="+mn-cs"/>
                          <a:sym typeface="Arial"/>
                        </a:rPr>
                        <a:t>1 981</a:t>
                      </a:r>
                    </a:p>
                  </a:txBody>
                  <a:tcPr marL="9525" marR="9525" marT="0" marB="0" anchor="ctr">
                    <a:solidFill>
                      <a:schemeClr val="bg1">
                        <a:lumMod val="50000"/>
                        <a:alpha val="20000"/>
                      </a:schemeClr>
                    </a:solidFill>
                  </a:tcPr>
                </a:tc>
                <a:tc>
                  <a:txBody>
                    <a:bodyPr/>
                    <a:lstStyle/>
                    <a:p>
                      <a:pPr algn="ctr" fontAlgn="b"/>
                      <a:r>
                        <a:rPr lang="ru-KZ" sz="800" b="0" i="0" u="none" strike="noStrike" cap="none">
                          <a:solidFill>
                            <a:schemeClr val="tx1"/>
                          </a:solidFill>
                          <a:effectLst/>
                          <a:latin typeface="Arial Narrow" panose="020B0606020202030204" pitchFamily="34" charset="0"/>
                          <a:ea typeface="+mn-ea"/>
                          <a:cs typeface="+mn-cs"/>
                          <a:sym typeface="Arial"/>
                        </a:rPr>
                        <a:t>2 809</a:t>
                      </a:r>
                    </a:p>
                  </a:txBody>
                  <a:tcPr marL="9525" marR="9525" marT="0" marB="0" anchor="ctr">
                    <a:solidFill>
                      <a:schemeClr val="bg1">
                        <a:lumMod val="50000"/>
                        <a:alpha val="20000"/>
                      </a:schemeClr>
                    </a:solidFill>
                  </a:tcPr>
                </a:tc>
                <a:tc>
                  <a:txBody>
                    <a:bodyPr/>
                    <a:lstStyle/>
                    <a:p>
                      <a:pPr algn="ctr" fontAlgn="b"/>
                      <a:r>
                        <a:rPr lang="ru-KZ" sz="800" b="0" i="0" u="none" strike="noStrike" cap="none">
                          <a:solidFill>
                            <a:schemeClr val="tx1"/>
                          </a:solidFill>
                          <a:effectLst/>
                          <a:latin typeface="Arial Narrow" panose="020B0606020202030204" pitchFamily="34" charset="0"/>
                          <a:ea typeface="+mn-ea"/>
                          <a:cs typeface="+mn-cs"/>
                          <a:sym typeface="Arial"/>
                        </a:rPr>
                        <a:t>2 367</a:t>
                      </a:r>
                    </a:p>
                  </a:txBody>
                  <a:tcPr marL="9525" marR="9525" marT="0" marB="0" anchor="ctr">
                    <a:solidFill>
                      <a:schemeClr val="bg1">
                        <a:lumMod val="50000"/>
                        <a:alpha val="20000"/>
                      </a:schemeClr>
                    </a:solidFill>
                  </a:tcPr>
                </a:tc>
                <a:tc>
                  <a:txBody>
                    <a:bodyPr/>
                    <a:lstStyle/>
                    <a:p>
                      <a:pPr algn="ctr" fontAlgn="b"/>
                      <a:r>
                        <a:rPr lang="ru-KZ" sz="800" b="0" i="0" u="none" strike="noStrike" cap="none">
                          <a:solidFill>
                            <a:schemeClr val="tx1"/>
                          </a:solidFill>
                          <a:effectLst/>
                          <a:latin typeface="Arial Narrow" panose="020B0606020202030204" pitchFamily="34" charset="0"/>
                          <a:ea typeface="+mn-ea"/>
                          <a:cs typeface="+mn-cs"/>
                          <a:sym typeface="Arial"/>
                        </a:rPr>
                        <a:t>1 953</a:t>
                      </a:r>
                    </a:p>
                  </a:txBody>
                  <a:tcPr marL="9525" marR="9525" marT="0" marB="0" anchor="ctr">
                    <a:lnR w="12700" cap="flat" cmpd="sng" algn="ctr">
                      <a:solidFill>
                        <a:schemeClr val="tx1"/>
                      </a:solidFill>
                      <a:prstDash val="solid"/>
                      <a:round/>
                      <a:headEnd type="none" w="med" len="med"/>
                      <a:tailEnd type="none" w="med" len="med"/>
                    </a:lnR>
                    <a:solidFill>
                      <a:schemeClr val="bg1">
                        <a:lumMod val="50000"/>
                        <a:alpha val="20000"/>
                      </a:schemeClr>
                    </a:solidFill>
                  </a:tcPr>
                </a:tc>
                <a:tc>
                  <a:txBody>
                    <a:bodyPr/>
                    <a:lstStyle/>
                    <a:p>
                      <a:pPr algn="ctr" fontAlgn="ctr"/>
                      <a:r>
                        <a:rPr lang="ru-KZ" sz="800" b="0" i="0" u="none" strike="noStrike" cap="none" dirty="0">
                          <a:solidFill>
                            <a:srgbClr val="007F76"/>
                          </a:solidFill>
                          <a:effectLst/>
                          <a:latin typeface="Arial Narrow" panose="020B0606020202030204" pitchFamily="34" charset="0"/>
                          <a:ea typeface="+mn-ea"/>
                          <a:cs typeface="+mn-cs"/>
                          <a:sym typeface="Arial"/>
                        </a:rPr>
                        <a:t>9 521</a:t>
                      </a:r>
                    </a:p>
                  </a:txBody>
                  <a:tcPr marL="9525" marR="9525" marT="0" marB="0" anchor="ctr">
                    <a:lnL w="12700" cap="flat" cmpd="sng" algn="ctr">
                      <a:solidFill>
                        <a:schemeClr val="tx1"/>
                      </a:solidFill>
                      <a:prstDash val="solid"/>
                      <a:round/>
                      <a:headEnd type="none" w="med" len="med"/>
                      <a:tailEnd type="none" w="med" len="med"/>
                    </a:lnL>
                    <a:solidFill>
                      <a:srgbClr val="007F76">
                        <a:alpha val="20000"/>
                      </a:srgbClr>
                    </a:solidFill>
                  </a:tcPr>
                </a:tc>
                <a:tc>
                  <a:txBody>
                    <a:bodyPr/>
                    <a:lstStyle/>
                    <a:p>
                      <a:pPr algn="ctr" fontAlgn="ctr"/>
                      <a:r>
                        <a:rPr lang="ru-KZ" sz="800" b="0" i="0" u="none" strike="noStrike" cap="none" dirty="0">
                          <a:solidFill>
                            <a:schemeClr val="tx1"/>
                          </a:solidFill>
                          <a:effectLst/>
                          <a:latin typeface="Arial Narrow" panose="020B0606020202030204" pitchFamily="34" charset="0"/>
                          <a:ea typeface="+mn-ea"/>
                          <a:cs typeface="+mn-cs"/>
                          <a:sym typeface="Arial"/>
                        </a:rPr>
                        <a:t>2 133</a:t>
                      </a:r>
                    </a:p>
                  </a:txBody>
                  <a:tcPr marL="9525" marR="9525" marT="0" marB="0" anchor="ctr">
                    <a:solidFill>
                      <a:schemeClr val="bg1">
                        <a:lumMod val="50000"/>
                        <a:alpha val="20000"/>
                      </a:schemeClr>
                    </a:solidFill>
                  </a:tcPr>
                </a:tc>
                <a:tc>
                  <a:txBody>
                    <a:bodyPr/>
                    <a:lstStyle/>
                    <a:p>
                      <a:pPr algn="ctr" fontAlgn="ctr"/>
                      <a:r>
                        <a:rPr lang="ru-KZ" sz="800" b="0" i="0" u="none" strike="noStrike" cap="none" dirty="0">
                          <a:solidFill>
                            <a:srgbClr val="007F76"/>
                          </a:solidFill>
                          <a:effectLst/>
                          <a:latin typeface="Arial Narrow" panose="020B0606020202030204" pitchFamily="34" charset="0"/>
                          <a:ea typeface="+mn-ea"/>
                          <a:cs typeface="+mn-cs"/>
                          <a:sym typeface="Arial"/>
                        </a:rPr>
                        <a:t>1 910</a:t>
                      </a:r>
                    </a:p>
                  </a:txBody>
                  <a:tcPr marL="9525" marR="9525" marT="0" marB="0" anchor="ctr">
                    <a:solidFill>
                      <a:srgbClr val="007F76">
                        <a:alpha val="20000"/>
                      </a:srgbClr>
                    </a:solidFill>
                  </a:tcPr>
                </a:tc>
                <a:tc>
                  <a:txBody>
                    <a:bodyPr/>
                    <a:lstStyle/>
                    <a:p>
                      <a:pPr algn="ctr" fontAlgn="ctr"/>
                      <a:r>
                        <a:rPr lang="ru-KZ" sz="800" b="0" i="0" u="none" strike="noStrike" cap="none">
                          <a:solidFill>
                            <a:srgbClr val="007F76"/>
                          </a:solidFill>
                          <a:effectLst/>
                          <a:latin typeface="Arial Narrow" panose="020B0606020202030204" pitchFamily="34" charset="0"/>
                          <a:ea typeface="+mn-ea"/>
                          <a:cs typeface="+mn-cs"/>
                          <a:sym typeface="Arial"/>
                        </a:rPr>
                        <a:t>2 672</a:t>
                      </a:r>
                    </a:p>
                  </a:txBody>
                  <a:tcPr marL="9525" marR="9525" marT="0" marB="0" anchor="ctr">
                    <a:solidFill>
                      <a:srgbClr val="007F76">
                        <a:alpha val="20000"/>
                      </a:srgbClr>
                    </a:solidFill>
                  </a:tcPr>
                </a:tc>
                <a:tc>
                  <a:txBody>
                    <a:bodyPr/>
                    <a:lstStyle/>
                    <a:p>
                      <a:pPr algn="ctr" fontAlgn="ctr"/>
                      <a:r>
                        <a:rPr lang="ru-KZ" sz="800" b="0" i="0" u="none" strike="noStrike" cap="none" dirty="0">
                          <a:solidFill>
                            <a:srgbClr val="007F76"/>
                          </a:solidFill>
                          <a:effectLst/>
                          <a:latin typeface="Arial Narrow" panose="020B0606020202030204" pitchFamily="34" charset="0"/>
                          <a:ea typeface="+mn-ea"/>
                          <a:cs typeface="+mn-cs"/>
                          <a:sym typeface="Arial"/>
                        </a:rPr>
                        <a:t>2 806</a:t>
                      </a:r>
                    </a:p>
                  </a:txBody>
                  <a:tcPr marL="9525" marR="9525" marT="0" marB="0" anchor="ctr">
                    <a:solidFill>
                      <a:srgbClr val="007F76">
                        <a:alpha val="20000"/>
                      </a:srgbClr>
                    </a:solidFill>
                  </a:tcPr>
                </a:tc>
                <a:tc>
                  <a:txBody>
                    <a:bodyPr/>
                    <a:lstStyle/>
                    <a:p>
                      <a:pPr algn="ctr" fontAlgn="ctr"/>
                      <a:r>
                        <a:rPr lang="ru-KZ" sz="800" b="0" i="0" u="none" strike="noStrike" cap="none" dirty="0">
                          <a:solidFill>
                            <a:srgbClr val="007F76"/>
                          </a:solidFill>
                          <a:effectLst/>
                          <a:latin typeface="Arial Narrow" panose="020B0606020202030204" pitchFamily="34" charset="0"/>
                          <a:ea typeface="+mn-ea"/>
                          <a:cs typeface="+mn-cs"/>
                          <a:sym typeface="Arial"/>
                        </a:rPr>
                        <a:t>0,9%</a:t>
                      </a:r>
                    </a:p>
                  </a:txBody>
                  <a:tcPr marL="9525" marR="9525" marT="0" marB="0" anchor="ctr">
                    <a:solidFill>
                      <a:srgbClr val="007F76">
                        <a:alpha val="20000"/>
                      </a:srgbClr>
                    </a:solidFill>
                  </a:tcPr>
                </a:tc>
                <a:extLst>
                  <a:ext uri="{0D108BD9-81ED-4DB2-BD59-A6C34878D82A}">
                    <a16:rowId xmlns:a16="http://schemas.microsoft.com/office/drawing/2014/main" val="2706513750"/>
                  </a:ext>
                </a:extLst>
              </a:tr>
              <a:tr h="158400">
                <a:tc>
                  <a:txBody>
                    <a:bodyPr/>
                    <a:lstStyle/>
                    <a:p>
                      <a:pPr algn="ctr" fontAlgn="b"/>
                      <a:r>
                        <a:rPr lang="ru-RU" sz="800" u="none" strike="noStrike" dirty="0">
                          <a:solidFill>
                            <a:srgbClr val="007F76"/>
                          </a:solidFill>
                          <a:effectLst/>
                          <a:latin typeface="Arial Narrow" panose="020B0606020202030204" pitchFamily="34" charset="0"/>
                        </a:rPr>
                        <a:t>27</a:t>
                      </a:r>
                      <a:endParaRPr lang="en-US" sz="800" b="0" i="0" u="none" strike="noStrike" dirty="0">
                        <a:solidFill>
                          <a:srgbClr val="007F76"/>
                        </a:solidFill>
                        <a:effectLst/>
                        <a:latin typeface="Arial Narrow" panose="020B0606020202030204" pitchFamily="34" charset="0"/>
                      </a:endParaRPr>
                    </a:p>
                  </a:txBody>
                  <a:tcPr marL="9525" marR="9525" marT="0" marB="0" anchor="ctr">
                    <a:solidFill>
                      <a:schemeClr val="accent6">
                        <a:lumMod val="50000"/>
                        <a:alpha val="1000"/>
                      </a:schemeClr>
                    </a:solidFill>
                  </a:tcPr>
                </a:tc>
                <a:tc>
                  <a:txBody>
                    <a:bodyPr/>
                    <a:lstStyle/>
                    <a:p>
                      <a:pPr algn="ctr" fontAlgn="b"/>
                      <a:r>
                        <a:rPr lang="ru-KZ" sz="800" b="0" i="0" u="none" strike="noStrike" cap="none" dirty="0">
                          <a:solidFill>
                            <a:srgbClr val="007F76"/>
                          </a:solidFill>
                          <a:effectLst/>
                          <a:latin typeface="Arial Narrow" panose="020B0606020202030204" pitchFamily="34" charset="0"/>
                          <a:ea typeface="+mn-ea"/>
                          <a:cs typeface="+mn-cs"/>
                          <a:sym typeface="Arial"/>
                        </a:rPr>
                        <a:t>9333-1</a:t>
                      </a:r>
                    </a:p>
                  </a:txBody>
                  <a:tcPr marL="9525" marR="9525" marT="0" marB="0" anchor="ctr">
                    <a:solidFill>
                      <a:schemeClr val="accent6">
                        <a:lumMod val="50000"/>
                        <a:alpha val="1000"/>
                      </a:schemeClr>
                    </a:solidFill>
                  </a:tcPr>
                </a:tc>
                <a:tc>
                  <a:txBody>
                    <a:bodyPr/>
                    <a:lstStyle/>
                    <a:p>
                      <a:pPr marL="72000" algn="l" fontAlgn="ctr"/>
                      <a:r>
                        <a:rPr lang="ru-RU" sz="800" b="0" i="0" u="none" strike="noStrike" cap="none" dirty="0">
                          <a:solidFill>
                            <a:srgbClr val="007F76"/>
                          </a:solidFill>
                          <a:effectLst/>
                          <a:latin typeface="Arial Narrow" panose="020B0606020202030204" pitchFamily="34" charset="0"/>
                          <a:ea typeface="+mn-ea"/>
                          <a:cs typeface="+mn-cs"/>
                          <a:sym typeface="Arial"/>
                        </a:rPr>
                        <a:t>Порт </a:t>
                      </a:r>
                      <a:r>
                        <a:rPr lang="ru-RU" sz="800" b="0" i="0" u="none" strike="noStrike" cap="none" dirty="0" err="1">
                          <a:solidFill>
                            <a:srgbClr val="007F76"/>
                          </a:solidFill>
                          <a:effectLst/>
                          <a:latin typeface="Arial Narrow" panose="020B0606020202030204" pitchFamily="34" charset="0"/>
                          <a:ea typeface="+mn-ea"/>
                          <a:cs typeface="+mn-cs"/>
                          <a:sym typeface="Arial"/>
                        </a:rPr>
                        <a:t>жүкшілері</a:t>
                      </a:r>
                      <a:endParaRPr lang="ru-RU" sz="800" b="0" i="0" u="none" strike="noStrike" cap="none" dirty="0">
                        <a:solidFill>
                          <a:srgbClr val="007F76"/>
                        </a:solidFill>
                        <a:effectLst/>
                        <a:latin typeface="Arial Narrow" panose="020B0606020202030204" pitchFamily="34" charset="0"/>
                        <a:ea typeface="+mn-ea"/>
                        <a:cs typeface="+mn-cs"/>
                        <a:sym typeface="Arial"/>
                      </a:endParaRPr>
                    </a:p>
                  </a:txBody>
                  <a:tcPr marL="9525" marR="9525" marT="0" marB="0" anchor="ctr">
                    <a:lnR w="12700" cap="flat" cmpd="sng" algn="ctr">
                      <a:solidFill>
                        <a:schemeClr val="tx1"/>
                      </a:solidFill>
                      <a:prstDash val="solid"/>
                      <a:round/>
                      <a:headEnd type="none" w="med" len="med"/>
                      <a:tailEnd type="none" w="med" len="med"/>
                    </a:lnR>
                    <a:solidFill>
                      <a:schemeClr val="accent6">
                        <a:lumMod val="50000"/>
                        <a:alpha val="1000"/>
                      </a:schemeClr>
                    </a:solidFill>
                  </a:tcPr>
                </a:tc>
                <a:tc>
                  <a:txBody>
                    <a:bodyPr/>
                    <a:lstStyle/>
                    <a:p>
                      <a:pPr algn="ctr" fontAlgn="b"/>
                      <a:r>
                        <a:rPr lang="ru-KZ" sz="800" b="0" i="0" u="none" strike="noStrike" cap="none">
                          <a:solidFill>
                            <a:schemeClr val="tx1"/>
                          </a:solidFill>
                          <a:effectLst/>
                          <a:latin typeface="Arial Narrow" panose="020B0606020202030204" pitchFamily="34" charset="0"/>
                          <a:ea typeface="+mn-ea"/>
                          <a:cs typeface="+mn-cs"/>
                          <a:sym typeface="Arial"/>
                        </a:rPr>
                        <a:t>11 058</a:t>
                      </a:r>
                    </a:p>
                  </a:txBody>
                  <a:tcPr marL="9525" marR="9525" marT="0" marB="0" anchor="ctr">
                    <a:lnL w="12700" cap="flat" cmpd="sng" algn="ctr">
                      <a:solidFill>
                        <a:schemeClr val="tx1"/>
                      </a:solidFill>
                      <a:prstDash val="solid"/>
                      <a:round/>
                      <a:headEnd type="none" w="med" len="med"/>
                      <a:tailEnd type="none" w="med" len="med"/>
                    </a:lnL>
                    <a:solidFill>
                      <a:schemeClr val="accent6">
                        <a:lumMod val="50000"/>
                        <a:alpha val="1000"/>
                      </a:schemeClr>
                    </a:solidFill>
                  </a:tcPr>
                </a:tc>
                <a:tc>
                  <a:txBody>
                    <a:bodyPr/>
                    <a:lstStyle/>
                    <a:p>
                      <a:pPr algn="ctr" fontAlgn="b"/>
                      <a:r>
                        <a:rPr lang="ru-KZ" sz="800" b="0" i="0" u="none" strike="noStrike" cap="none">
                          <a:solidFill>
                            <a:schemeClr val="tx1"/>
                          </a:solidFill>
                          <a:effectLst/>
                          <a:latin typeface="Arial Narrow" panose="020B0606020202030204" pitchFamily="34" charset="0"/>
                          <a:ea typeface="+mn-ea"/>
                          <a:cs typeface="+mn-cs"/>
                          <a:sym typeface="Arial"/>
                        </a:rPr>
                        <a:t>2 506</a:t>
                      </a:r>
                    </a:p>
                  </a:txBody>
                  <a:tcPr marL="9525" marR="9525" marT="0" marB="0" anchor="ctr">
                    <a:solidFill>
                      <a:schemeClr val="accent6">
                        <a:lumMod val="50000"/>
                        <a:alpha val="1000"/>
                      </a:schemeClr>
                    </a:solidFill>
                  </a:tcPr>
                </a:tc>
                <a:tc>
                  <a:txBody>
                    <a:bodyPr/>
                    <a:lstStyle/>
                    <a:p>
                      <a:pPr algn="ctr" fontAlgn="b"/>
                      <a:r>
                        <a:rPr lang="ru-KZ" sz="800" b="0" i="0" u="none" strike="noStrike" cap="none">
                          <a:solidFill>
                            <a:schemeClr val="tx1"/>
                          </a:solidFill>
                          <a:effectLst/>
                          <a:latin typeface="Arial Narrow" panose="020B0606020202030204" pitchFamily="34" charset="0"/>
                          <a:ea typeface="+mn-ea"/>
                          <a:cs typeface="+mn-cs"/>
                          <a:sym typeface="Arial"/>
                        </a:rPr>
                        <a:t>3 100</a:t>
                      </a:r>
                    </a:p>
                  </a:txBody>
                  <a:tcPr marL="9525" marR="9525" marT="0" marB="0" anchor="ctr">
                    <a:solidFill>
                      <a:schemeClr val="accent6">
                        <a:lumMod val="50000"/>
                        <a:alpha val="1000"/>
                      </a:schemeClr>
                    </a:solidFill>
                  </a:tcPr>
                </a:tc>
                <a:tc>
                  <a:txBody>
                    <a:bodyPr/>
                    <a:lstStyle/>
                    <a:p>
                      <a:pPr algn="ctr" fontAlgn="b"/>
                      <a:r>
                        <a:rPr lang="ru-KZ" sz="800" b="0" i="0" u="none" strike="noStrike" cap="none" dirty="0">
                          <a:solidFill>
                            <a:schemeClr val="tx1"/>
                          </a:solidFill>
                          <a:effectLst/>
                          <a:latin typeface="Arial Narrow" panose="020B0606020202030204" pitchFamily="34" charset="0"/>
                          <a:ea typeface="+mn-ea"/>
                          <a:cs typeface="+mn-cs"/>
                          <a:sym typeface="Arial"/>
                        </a:rPr>
                        <a:t>2 824</a:t>
                      </a:r>
                    </a:p>
                  </a:txBody>
                  <a:tcPr marL="9525" marR="9525" marT="0" marB="0" anchor="ctr">
                    <a:solidFill>
                      <a:schemeClr val="accent6">
                        <a:lumMod val="50000"/>
                        <a:alpha val="1000"/>
                      </a:schemeClr>
                    </a:solidFill>
                  </a:tcPr>
                </a:tc>
                <a:tc>
                  <a:txBody>
                    <a:bodyPr/>
                    <a:lstStyle/>
                    <a:p>
                      <a:pPr algn="ctr" fontAlgn="b"/>
                      <a:r>
                        <a:rPr lang="ru-KZ" sz="800" b="0" i="0" u="none" strike="noStrike" cap="none">
                          <a:solidFill>
                            <a:schemeClr val="tx1"/>
                          </a:solidFill>
                          <a:effectLst/>
                          <a:latin typeface="Arial Narrow" panose="020B0606020202030204" pitchFamily="34" charset="0"/>
                          <a:ea typeface="+mn-ea"/>
                          <a:cs typeface="+mn-cs"/>
                          <a:sym typeface="Arial"/>
                        </a:rPr>
                        <a:t>2 628</a:t>
                      </a:r>
                    </a:p>
                  </a:txBody>
                  <a:tcPr marL="9525" marR="9525" marT="0" marB="0" anchor="ctr">
                    <a:lnR w="12700" cap="flat" cmpd="sng" algn="ctr">
                      <a:solidFill>
                        <a:schemeClr val="tx1"/>
                      </a:solidFill>
                      <a:prstDash val="solid"/>
                      <a:round/>
                      <a:headEnd type="none" w="med" len="med"/>
                      <a:tailEnd type="none" w="med" len="med"/>
                    </a:lnR>
                    <a:solidFill>
                      <a:schemeClr val="accent6">
                        <a:lumMod val="50000"/>
                        <a:alpha val="1000"/>
                      </a:schemeClr>
                    </a:solidFill>
                  </a:tcPr>
                </a:tc>
                <a:tc>
                  <a:txBody>
                    <a:bodyPr/>
                    <a:lstStyle/>
                    <a:p>
                      <a:pPr algn="ctr" fontAlgn="ctr"/>
                      <a:r>
                        <a:rPr lang="ru-KZ" sz="800" b="0" i="0" u="none" strike="noStrike" cap="none" dirty="0">
                          <a:solidFill>
                            <a:srgbClr val="007F76"/>
                          </a:solidFill>
                          <a:effectLst/>
                          <a:latin typeface="Arial Narrow" panose="020B0606020202030204" pitchFamily="34" charset="0"/>
                          <a:ea typeface="+mn-ea"/>
                          <a:cs typeface="+mn-cs"/>
                          <a:sym typeface="Arial"/>
                        </a:rPr>
                        <a:t>9 406</a:t>
                      </a:r>
                    </a:p>
                  </a:txBody>
                  <a:tcPr marL="9525" marR="9525" marT="0" marB="0" anchor="ctr">
                    <a:lnL w="12700" cap="flat" cmpd="sng" algn="ctr">
                      <a:solidFill>
                        <a:schemeClr val="tx1"/>
                      </a:solidFill>
                      <a:prstDash val="solid"/>
                      <a:round/>
                      <a:headEnd type="none" w="med" len="med"/>
                      <a:tailEnd type="none" w="med" len="med"/>
                    </a:lnL>
                    <a:solidFill>
                      <a:schemeClr val="accent6">
                        <a:lumMod val="50000"/>
                        <a:alpha val="1000"/>
                      </a:schemeClr>
                    </a:solidFill>
                  </a:tcPr>
                </a:tc>
                <a:tc>
                  <a:txBody>
                    <a:bodyPr/>
                    <a:lstStyle/>
                    <a:p>
                      <a:pPr algn="ctr" fontAlgn="ctr"/>
                      <a:r>
                        <a:rPr lang="ru-KZ" sz="800" b="0" i="0" u="none" strike="noStrike" cap="none" dirty="0">
                          <a:solidFill>
                            <a:schemeClr val="tx1"/>
                          </a:solidFill>
                          <a:effectLst/>
                          <a:latin typeface="Arial Narrow" panose="020B0606020202030204" pitchFamily="34" charset="0"/>
                          <a:ea typeface="+mn-ea"/>
                          <a:cs typeface="+mn-cs"/>
                          <a:sym typeface="Arial"/>
                        </a:rPr>
                        <a:t>1 809</a:t>
                      </a:r>
                    </a:p>
                  </a:txBody>
                  <a:tcPr marL="9525" marR="9525" marT="0" marB="0" anchor="ctr">
                    <a:solidFill>
                      <a:schemeClr val="accent6">
                        <a:lumMod val="50000"/>
                        <a:alpha val="1000"/>
                      </a:schemeClr>
                    </a:solidFill>
                  </a:tcPr>
                </a:tc>
                <a:tc>
                  <a:txBody>
                    <a:bodyPr/>
                    <a:lstStyle/>
                    <a:p>
                      <a:pPr algn="ctr" fontAlgn="ctr"/>
                      <a:r>
                        <a:rPr lang="ru-KZ" sz="800" b="0" i="0" u="none" strike="noStrike" cap="none">
                          <a:solidFill>
                            <a:srgbClr val="007F76"/>
                          </a:solidFill>
                          <a:effectLst/>
                          <a:latin typeface="Arial Narrow" panose="020B0606020202030204" pitchFamily="34" charset="0"/>
                          <a:ea typeface="+mn-ea"/>
                          <a:cs typeface="+mn-cs"/>
                          <a:sym typeface="Arial"/>
                        </a:rPr>
                        <a:t>1 825</a:t>
                      </a:r>
                    </a:p>
                  </a:txBody>
                  <a:tcPr marL="9525" marR="9525" marT="0" marB="0" anchor="ctr">
                    <a:solidFill>
                      <a:schemeClr val="accent6">
                        <a:lumMod val="50000"/>
                        <a:alpha val="1000"/>
                      </a:schemeClr>
                    </a:solidFill>
                  </a:tcPr>
                </a:tc>
                <a:tc>
                  <a:txBody>
                    <a:bodyPr/>
                    <a:lstStyle/>
                    <a:p>
                      <a:pPr algn="ctr" fontAlgn="ctr"/>
                      <a:r>
                        <a:rPr lang="ru-KZ" sz="800" b="0" i="0" u="none" strike="noStrike" cap="none">
                          <a:solidFill>
                            <a:srgbClr val="007F76"/>
                          </a:solidFill>
                          <a:effectLst/>
                          <a:latin typeface="Arial Narrow" panose="020B0606020202030204" pitchFamily="34" charset="0"/>
                          <a:ea typeface="+mn-ea"/>
                          <a:cs typeface="+mn-cs"/>
                          <a:sym typeface="Arial"/>
                        </a:rPr>
                        <a:t>2 652</a:t>
                      </a:r>
                    </a:p>
                  </a:txBody>
                  <a:tcPr marL="9525" marR="9525" marT="0" marB="0" anchor="ctr">
                    <a:solidFill>
                      <a:schemeClr val="accent6">
                        <a:lumMod val="50000"/>
                        <a:alpha val="1000"/>
                      </a:schemeClr>
                    </a:solidFill>
                  </a:tcPr>
                </a:tc>
                <a:tc>
                  <a:txBody>
                    <a:bodyPr/>
                    <a:lstStyle/>
                    <a:p>
                      <a:pPr algn="ctr" fontAlgn="ctr"/>
                      <a:r>
                        <a:rPr lang="ru-KZ" sz="800" b="0" i="0" u="none" strike="noStrike" cap="none" dirty="0">
                          <a:solidFill>
                            <a:srgbClr val="007F76"/>
                          </a:solidFill>
                          <a:effectLst/>
                          <a:latin typeface="Arial Narrow" panose="020B0606020202030204" pitchFamily="34" charset="0"/>
                          <a:ea typeface="+mn-ea"/>
                          <a:cs typeface="+mn-cs"/>
                          <a:sym typeface="Arial"/>
                        </a:rPr>
                        <a:t>3 120</a:t>
                      </a:r>
                    </a:p>
                  </a:txBody>
                  <a:tcPr marL="9525" marR="9525" marT="0" marB="0" anchor="ctr">
                    <a:solidFill>
                      <a:schemeClr val="accent6">
                        <a:lumMod val="50000"/>
                        <a:alpha val="1000"/>
                      </a:schemeClr>
                    </a:solidFill>
                  </a:tcPr>
                </a:tc>
                <a:tc>
                  <a:txBody>
                    <a:bodyPr/>
                    <a:lstStyle/>
                    <a:p>
                      <a:pPr algn="ctr" fontAlgn="ctr"/>
                      <a:r>
                        <a:rPr lang="ru-KZ" sz="800" b="0" i="0" u="none" strike="noStrike" cap="none" dirty="0">
                          <a:solidFill>
                            <a:srgbClr val="007F76"/>
                          </a:solidFill>
                          <a:effectLst/>
                          <a:latin typeface="Arial Narrow" panose="020B0606020202030204" pitchFamily="34" charset="0"/>
                          <a:ea typeface="+mn-ea"/>
                          <a:cs typeface="+mn-cs"/>
                          <a:sym typeface="Arial"/>
                        </a:rPr>
                        <a:t>0,9%</a:t>
                      </a:r>
                    </a:p>
                  </a:txBody>
                  <a:tcPr marL="9525" marR="9525" marT="0" marB="0" anchor="ctr">
                    <a:solidFill>
                      <a:schemeClr val="accent6">
                        <a:lumMod val="50000"/>
                        <a:alpha val="1000"/>
                      </a:schemeClr>
                    </a:solidFill>
                  </a:tcPr>
                </a:tc>
                <a:extLst>
                  <a:ext uri="{0D108BD9-81ED-4DB2-BD59-A6C34878D82A}">
                    <a16:rowId xmlns:a16="http://schemas.microsoft.com/office/drawing/2014/main" val="1208754249"/>
                  </a:ext>
                </a:extLst>
              </a:tr>
              <a:tr h="158400">
                <a:tc>
                  <a:txBody>
                    <a:bodyPr/>
                    <a:lstStyle/>
                    <a:p>
                      <a:pPr algn="ctr" fontAlgn="b"/>
                      <a:r>
                        <a:rPr lang="ru-RU" sz="800" u="none" strike="noStrike" dirty="0">
                          <a:solidFill>
                            <a:srgbClr val="007F76"/>
                          </a:solidFill>
                          <a:effectLst/>
                          <a:latin typeface="Arial Narrow" panose="020B0606020202030204" pitchFamily="34" charset="0"/>
                        </a:rPr>
                        <a:t>28</a:t>
                      </a:r>
                      <a:endParaRPr lang="en-US" sz="800" b="0" i="0" u="none" strike="noStrike" dirty="0">
                        <a:solidFill>
                          <a:srgbClr val="007F76"/>
                        </a:solidFill>
                        <a:effectLst/>
                        <a:latin typeface="Arial Narrow" panose="020B0606020202030204" pitchFamily="34" charset="0"/>
                      </a:endParaRPr>
                    </a:p>
                  </a:txBody>
                  <a:tcPr marL="9525" marR="9525" marT="0" marB="0" anchor="ctr">
                    <a:solidFill>
                      <a:srgbClr val="007F76">
                        <a:alpha val="20000"/>
                      </a:srgbClr>
                    </a:solidFill>
                  </a:tcPr>
                </a:tc>
                <a:tc>
                  <a:txBody>
                    <a:bodyPr/>
                    <a:lstStyle/>
                    <a:p>
                      <a:pPr algn="ctr" fontAlgn="b"/>
                      <a:r>
                        <a:rPr lang="ru-KZ" sz="800" b="0" i="0" u="none" strike="noStrike" cap="none" dirty="0">
                          <a:solidFill>
                            <a:srgbClr val="007F76"/>
                          </a:solidFill>
                          <a:effectLst/>
                          <a:latin typeface="Arial Narrow" panose="020B0606020202030204" pitchFamily="34" charset="0"/>
                          <a:ea typeface="+mn-ea"/>
                          <a:cs typeface="+mn-cs"/>
                          <a:sym typeface="Arial"/>
                        </a:rPr>
                        <a:t>7212-2</a:t>
                      </a:r>
                    </a:p>
                  </a:txBody>
                  <a:tcPr marL="9525" marR="9525" marT="0" marB="0" anchor="ctr">
                    <a:solidFill>
                      <a:srgbClr val="007F76">
                        <a:alpha val="20000"/>
                      </a:srgbClr>
                    </a:solidFill>
                  </a:tcPr>
                </a:tc>
                <a:tc>
                  <a:txBody>
                    <a:bodyPr/>
                    <a:lstStyle/>
                    <a:p>
                      <a:pPr marL="72000" algn="l" fontAlgn="ctr"/>
                      <a:r>
                        <a:rPr lang="ru-RU" sz="800" b="0" i="0" u="none" strike="noStrike" cap="none" dirty="0" err="1">
                          <a:solidFill>
                            <a:srgbClr val="007F76"/>
                          </a:solidFill>
                          <a:effectLst/>
                          <a:latin typeface="Arial Narrow" panose="020B0606020202030204" pitchFamily="34" charset="0"/>
                          <a:ea typeface="+mn-ea"/>
                          <a:cs typeface="+mn-cs"/>
                          <a:sym typeface="Arial"/>
                        </a:rPr>
                        <a:t>Газбен</a:t>
                      </a:r>
                      <a:r>
                        <a:rPr lang="ru-RU" sz="800" b="0" i="0" u="none" strike="noStrike" cap="none" dirty="0">
                          <a:solidFill>
                            <a:srgbClr val="007F76"/>
                          </a:solidFill>
                          <a:effectLst/>
                          <a:latin typeface="Arial Narrow" panose="020B0606020202030204" pitchFamily="34" charset="0"/>
                          <a:ea typeface="+mn-ea"/>
                          <a:cs typeface="+mn-cs"/>
                          <a:sym typeface="Arial"/>
                        </a:rPr>
                        <a:t> </a:t>
                      </a:r>
                      <a:r>
                        <a:rPr lang="ru-RU" sz="800" b="0" i="0" u="none" strike="noStrike" cap="none" dirty="0" err="1">
                          <a:solidFill>
                            <a:srgbClr val="007F76"/>
                          </a:solidFill>
                          <a:effectLst/>
                          <a:latin typeface="Arial Narrow" panose="020B0606020202030204" pitchFamily="34" charset="0"/>
                          <a:ea typeface="+mn-ea"/>
                          <a:cs typeface="+mn-cs"/>
                          <a:sym typeface="Arial"/>
                        </a:rPr>
                        <a:t>кесушілер</a:t>
                      </a:r>
                      <a:endParaRPr lang="ru-RU" sz="800" b="0" i="0" u="none" strike="noStrike" cap="none" dirty="0">
                        <a:solidFill>
                          <a:srgbClr val="007F76"/>
                        </a:solidFill>
                        <a:effectLst/>
                        <a:latin typeface="Arial Narrow" panose="020B0606020202030204" pitchFamily="34" charset="0"/>
                        <a:ea typeface="+mn-ea"/>
                        <a:cs typeface="+mn-cs"/>
                        <a:sym typeface="Arial"/>
                      </a:endParaRPr>
                    </a:p>
                  </a:txBody>
                  <a:tcPr marL="9525" marR="9525" marT="0" marB="0" anchor="ctr">
                    <a:lnR w="12700" cap="flat" cmpd="sng" algn="ctr">
                      <a:solidFill>
                        <a:schemeClr val="tx1"/>
                      </a:solidFill>
                      <a:prstDash val="solid"/>
                      <a:round/>
                      <a:headEnd type="none" w="med" len="med"/>
                      <a:tailEnd type="none" w="med" len="med"/>
                    </a:lnR>
                    <a:solidFill>
                      <a:srgbClr val="007F76">
                        <a:alpha val="20000"/>
                      </a:srgbClr>
                    </a:solidFill>
                  </a:tcPr>
                </a:tc>
                <a:tc>
                  <a:txBody>
                    <a:bodyPr/>
                    <a:lstStyle/>
                    <a:p>
                      <a:pPr algn="ctr" fontAlgn="b"/>
                      <a:r>
                        <a:rPr lang="ru-KZ" sz="800" b="0" i="0" u="none" strike="noStrike" cap="none">
                          <a:solidFill>
                            <a:schemeClr val="tx1"/>
                          </a:solidFill>
                          <a:effectLst/>
                          <a:latin typeface="Arial Narrow" panose="020B0606020202030204" pitchFamily="34" charset="0"/>
                          <a:ea typeface="+mn-ea"/>
                          <a:cs typeface="+mn-cs"/>
                          <a:sym typeface="Arial"/>
                        </a:rPr>
                        <a:t>9 301</a:t>
                      </a:r>
                    </a:p>
                  </a:txBody>
                  <a:tcPr marL="9525" marR="9525" marT="0" marB="0" anchor="ctr">
                    <a:lnL w="12700" cap="flat" cmpd="sng" algn="ctr">
                      <a:solidFill>
                        <a:schemeClr val="tx1"/>
                      </a:solidFill>
                      <a:prstDash val="solid"/>
                      <a:round/>
                      <a:headEnd type="none" w="med" len="med"/>
                      <a:tailEnd type="none" w="med" len="med"/>
                    </a:lnL>
                    <a:solidFill>
                      <a:schemeClr val="bg1">
                        <a:lumMod val="50000"/>
                        <a:alpha val="20000"/>
                      </a:schemeClr>
                    </a:solidFill>
                  </a:tcPr>
                </a:tc>
                <a:tc>
                  <a:txBody>
                    <a:bodyPr/>
                    <a:lstStyle/>
                    <a:p>
                      <a:pPr algn="ctr" fontAlgn="b"/>
                      <a:r>
                        <a:rPr lang="ru-KZ" sz="800" b="0" i="0" u="none" strike="noStrike" cap="none">
                          <a:solidFill>
                            <a:schemeClr val="tx1"/>
                          </a:solidFill>
                          <a:effectLst/>
                          <a:latin typeface="Arial Narrow" panose="020B0606020202030204" pitchFamily="34" charset="0"/>
                          <a:ea typeface="+mn-ea"/>
                          <a:cs typeface="+mn-cs"/>
                          <a:sym typeface="Arial"/>
                        </a:rPr>
                        <a:t>2 050</a:t>
                      </a:r>
                    </a:p>
                  </a:txBody>
                  <a:tcPr marL="9525" marR="9525" marT="0" marB="0" anchor="ctr">
                    <a:solidFill>
                      <a:schemeClr val="bg1">
                        <a:lumMod val="50000"/>
                        <a:alpha val="20000"/>
                      </a:schemeClr>
                    </a:solidFill>
                  </a:tcPr>
                </a:tc>
                <a:tc>
                  <a:txBody>
                    <a:bodyPr/>
                    <a:lstStyle/>
                    <a:p>
                      <a:pPr algn="ctr" fontAlgn="b"/>
                      <a:r>
                        <a:rPr lang="ru-KZ" sz="800" b="0" i="0" u="none" strike="noStrike" cap="none">
                          <a:solidFill>
                            <a:schemeClr val="tx1"/>
                          </a:solidFill>
                          <a:effectLst/>
                          <a:latin typeface="Arial Narrow" panose="020B0606020202030204" pitchFamily="34" charset="0"/>
                          <a:ea typeface="+mn-ea"/>
                          <a:cs typeface="+mn-cs"/>
                          <a:sym typeface="Arial"/>
                        </a:rPr>
                        <a:t>2 552</a:t>
                      </a:r>
                    </a:p>
                  </a:txBody>
                  <a:tcPr marL="9525" marR="9525" marT="0" marB="0" anchor="ctr">
                    <a:solidFill>
                      <a:schemeClr val="bg1">
                        <a:lumMod val="50000"/>
                        <a:alpha val="20000"/>
                      </a:schemeClr>
                    </a:solidFill>
                  </a:tcPr>
                </a:tc>
                <a:tc>
                  <a:txBody>
                    <a:bodyPr/>
                    <a:lstStyle/>
                    <a:p>
                      <a:pPr algn="ctr" fontAlgn="b"/>
                      <a:r>
                        <a:rPr lang="ru-KZ" sz="800" b="0" i="0" u="none" strike="noStrike" cap="none" dirty="0">
                          <a:solidFill>
                            <a:schemeClr val="tx1"/>
                          </a:solidFill>
                          <a:effectLst/>
                          <a:latin typeface="Arial Narrow" panose="020B0606020202030204" pitchFamily="34" charset="0"/>
                          <a:ea typeface="+mn-ea"/>
                          <a:cs typeface="+mn-cs"/>
                          <a:sym typeface="Arial"/>
                        </a:rPr>
                        <a:t>2 618</a:t>
                      </a:r>
                    </a:p>
                  </a:txBody>
                  <a:tcPr marL="9525" marR="9525" marT="0" marB="0" anchor="ctr">
                    <a:solidFill>
                      <a:schemeClr val="bg1">
                        <a:lumMod val="50000"/>
                        <a:alpha val="20000"/>
                      </a:schemeClr>
                    </a:solidFill>
                  </a:tcPr>
                </a:tc>
                <a:tc>
                  <a:txBody>
                    <a:bodyPr/>
                    <a:lstStyle/>
                    <a:p>
                      <a:pPr algn="ctr" fontAlgn="b"/>
                      <a:r>
                        <a:rPr lang="ru-KZ" sz="800" b="0" i="0" u="none" strike="noStrike" cap="none" dirty="0">
                          <a:solidFill>
                            <a:schemeClr val="tx1"/>
                          </a:solidFill>
                          <a:effectLst/>
                          <a:latin typeface="Arial Narrow" panose="020B0606020202030204" pitchFamily="34" charset="0"/>
                          <a:ea typeface="+mn-ea"/>
                          <a:cs typeface="+mn-cs"/>
                          <a:sym typeface="Arial"/>
                        </a:rPr>
                        <a:t>2 081</a:t>
                      </a:r>
                    </a:p>
                  </a:txBody>
                  <a:tcPr marL="9525" marR="9525" marT="0" marB="0" anchor="ctr">
                    <a:lnR w="12700" cap="flat" cmpd="sng" algn="ctr">
                      <a:solidFill>
                        <a:schemeClr val="tx1"/>
                      </a:solidFill>
                      <a:prstDash val="solid"/>
                      <a:round/>
                      <a:headEnd type="none" w="med" len="med"/>
                      <a:tailEnd type="none" w="med" len="med"/>
                    </a:lnR>
                    <a:solidFill>
                      <a:schemeClr val="bg1">
                        <a:lumMod val="50000"/>
                        <a:alpha val="20000"/>
                      </a:schemeClr>
                    </a:solidFill>
                  </a:tcPr>
                </a:tc>
                <a:tc>
                  <a:txBody>
                    <a:bodyPr/>
                    <a:lstStyle/>
                    <a:p>
                      <a:pPr algn="ctr" fontAlgn="ctr"/>
                      <a:r>
                        <a:rPr lang="ru-KZ" sz="800" b="0" i="0" u="none" strike="noStrike" cap="none" dirty="0">
                          <a:solidFill>
                            <a:srgbClr val="007F76"/>
                          </a:solidFill>
                          <a:effectLst/>
                          <a:latin typeface="Arial Narrow" panose="020B0606020202030204" pitchFamily="34" charset="0"/>
                          <a:ea typeface="+mn-ea"/>
                          <a:cs typeface="+mn-cs"/>
                          <a:sym typeface="Arial"/>
                        </a:rPr>
                        <a:t>9 020</a:t>
                      </a:r>
                    </a:p>
                  </a:txBody>
                  <a:tcPr marL="9525" marR="9525" marT="0" marB="0" anchor="ctr">
                    <a:lnL w="12700" cap="flat" cmpd="sng" algn="ctr">
                      <a:solidFill>
                        <a:schemeClr val="tx1"/>
                      </a:solidFill>
                      <a:prstDash val="solid"/>
                      <a:round/>
                      <a:headEnd type="none" w="med" len="med"/>
                      <a:tailEnd type="none" w="med" len="med"/>
                    </a:lnL>
                    <a:solidFill>
                      <a:srgbClr val="007F76">
                        <a:alpha val="20000"/>
                      </a:srgbClr>
                    </a:solidFill>
                  </a:tcPr>
                </a:tc>
                <a:tc>
                  <a:txBody>
                    <a:bodyPr/>
                    <a:lstStyle/>
                    <a:p>
                      <a:pPr algn="ctr" fontAlgn="ctr"/>
                      <a:r>
                        <a:rPr lang="ru-KZ" sz="800" b="0" i="0" u="none" strike="noStrike" cap="none" dirty="0">
                          <a:solidFill>
                            <a:schemeClr val="tx1"/>
                          </a:solidFill>
                          <a:effectLst/>
                          <a:latin typeface="Arial Narrow" panose="020B0606020202030204" pitchFamily="34" charset="0"/>
                          <a:ea typeface="+mn-ea"/>
                          <a:cs typeface="+mn-cs"/>
                          <a:sym typeface="Arial"/>
                        </a:rPr>
                        <a:t>2 085</a:t>
                      </a:r>
                    </a:p>
                  </a:txBody>
                  <a:tcPr marL="9525" marR="9525" marT="0" marB="0" anchor="ctr">
                    <a:solidFill>
                      <a:schemeClr val="bg1">
                        <a:lumMod val="50000"/>
                        <a:alpha val="20000"/>
                      </a:schemeClr>
                    </a:solidFill>
                  </a:tcPr>
                </a:tc>
                <a:tc>
                  <a:txBody>
                    <a:bodyPr/>
                    <a:lstStyle/>
                    <a:p>
                      <a:pPr algn="ctr" fontAlgn="ctr"/>
                      <a:r>
                        <a:rPr lang="ru-KZ" sz="800" b="0" i="0" u="none" strike="noStrike" cap="none" dirty="0">
                          <a:solidFill>
                            <a:srgbClr val="007F76"/>
                          </a:solidFill>
                          <a:effectLst/>
                          <a:latin typeface="Arial Narrow" panose="020B0606020202030204" pitchFamily="34" charset="0"/>
                          <a:ea typeface="+mn-ea"/>
                          <a:cs typeface="+mn-cs"/>
                          <a:sym typeface="Arial"/>
                        </a:rPr>
                        <a:t>1 808</a:t>
                      </a:r>
                    </a:p>
                  </a:txBody>
                  <a:tcPr marL="9525" marR="9525" marT="0" marB="0" anchor="ctr">
                    <a:solidFill>
                      <a:srgbClr val="007F76">
                        <a:alpha val="20000"/>
                      </a:srgbClr>
                    </a:solidFill>
                  </a:tcPr>
                </a:tc>
                <a:tc>
                  <a:txBody>
                    <a:bodyPr/>
                    <a:lstStyle/>
                    <a:p>
                      <a:pPr algn="ctr" fontAlgn="ctr"/>
                      <a:r>
                        <a:rPr lang="ru-KZ" sz="800" b="0" i="0" u="none" strike="noStrike" cap="none" dirty="0">
                          <a:solidFill>
                            <a:srgbClr val="007F76"/>
                          </a:solidFill>
                          <a:effectLst/>
                          <a:latin typeface="Arial Narrow" panose="020B0606020202030204" pitchFamily="34" charset="0"/>
                          <a:ea typeface="+mn-ea"/>
                          <a:cs typeface="+mn-cs"/>
                          <a:sym typeface="Arial"/>
                        </a:rPr>
                        <a:t>2 336</a:t>
                      </a:r>
                    </a:p>
                  </a:txBody>
                  <a:tcPr marL="9525" marR="9525" marT="0" marB="0" anchor="ctr">
                    <a:solidFill>
                      <a:srgbClr val="007F76">
                        <a:alpha val="20000"/>
                      </a:srgbClr>
                    </a:solidFill>
                  </a:tcPr>
                </a:tc>
                <a:tc>
                  <a:txBody>
                    <a:bodyPr/>
                    <a:lstStyle/>
                    <a:p>
                      <a:pPr algn="ctr" fontAlgn="ctr"/>
                      <a:r>
                        <a:rPr lang="ru-KZ" sz="800" b="0" i="0" u="none" strike="noStrike" cap="none" dirty="0">
                          <a:solidFill>
                            <a:srgbClr val="007F76"/>
                          </a:solidFill>
                          <a:effectLst/>
                          <a:latin typeface="Arial Narrow" panose="020B0606020202030204" pitchFamily="34" charset="0"/>
                          <a:ea typeface="+mn-ea"/>
                          <a:cs typeface="+mn-cs"/>
                          <a:sym typeface="Arial"/>
                        </a:rPr>
                        <a:t>2 791</a:t>
                      </a:r>
                    </a:p>
                  </a:txBody>
                  <a:tcPr marL="9525" marR="9525" marT="0" marB="0" anchor="ctr">
                    <a:solidFill>
                      <a:srgbClr val="007F76">
                        <a:alpha val="20000"/>
                      </a:srgbClr>
                    </a:solidFill>
                  </a:tcPr>
                </a:tc>
                <a:tc>
                  <a:txBody>
                    <a:bodyPr/>
                    <a:lstStyle/>
                    <a:p>
                      <a:pPr algn="ctr" fontAlgn="ctr"/>
                      <a:r>
                        <a:rPr lang="ru-KZ" sz="800" b="0" i="0" u="none" strike="noStrike" cap="none" dirty="0">
                          <a:solidFill>
                            <a:srgbClr val="007F76"/>
                          </a:solidFill>
                          <a:effectLst/>
                          <a:latin typeface="Arial Narrow" panose="020B0606020202030204" pitchFamily="34" charset="0"/>
                          <a:ea typeface="+mn-ea"/>
                          <a:cs typeface="+mn-cs"/>
                          <a:sym typeface="Arial"/>
                        </a:rPr>
                        <a:t>0,8%</a:t>
                      </a:r>
                    </a:p>
                  </a:txBody>
                  <a:tcPr marL="9525" marR="9525" marT="0" marB="0" anchor="ctr">
                    <a:solidFill>
                      <a:srgbClr val="007F76">
                        <a:alpha val="20000"/>
                      </a:srgbClr>
                    </a:solidFill>
                  </a:tcPr>
                </a:tc>
                <a:extLst>
                  <a:ext uri="{0D108BD9-81ED-4DB2-BD59-A6C34878D82A}">
                    <a16:rowId xmlns:a16="http://schemas.microsoft.com/office/drawing/2014/main" val="470699172"/>
                  </a:ext>
                </a:extLst>
              </a:tr>
              <a:tr h="158400">
                <a:tc>
                  <a:txBody>
                    <a:bodyPr/>
                    <a:lstStyle/>
                    <a:p>
                      <a:pPr algn="ctr" fontAlgn="b"/>
                      <a:r>
                        <a:rPr lang="ru-RU" sz="800" u="none" strike="noStrike" dirty="0">
                          <a:solidFill>
                            <a:srgbClr val="007F76"/>
                          </a:solidFill>
                          <a:effectLst/>
                          <a:latin typeface="Arial Narrow" panose="020B0606020202030204" pitchFamily="34" charset="0"/>
                        </a:rPr>
                        <a:t>29</a:t>
                      </a:r>
                      <a:endParaRPr lang="en-US" sz="800" b="0" i="0" u="none" strike="noStrike" dirty="0">
                        <a:solidFill>
                          <a:srgbClr val="007F76"/>
                        </a:solidFill>
                        <a:effectLst/>
                        <a:latin typeface="Arial Narrow" panose="020B0606020202030204" pitchFamily="34" charset="0"/>
                      </a:endParaRPr>
                    </a:p>
                  </a:txBody>
                  <a:tcPr marL="9525" marR="9525" marT="0" marB="0" anchor="ctr">
                    <a:solidFill>
                      <a:schemeClr val="accent6">
                        <a:lumMod val="50000"/>
                        <a:alpha val="1000"/>
                      </a:schemeClr>
                    </a:solidFill>
                  </a:tcPr>
                </a:tc>
                <a:tc>
                  <a:txBody>
                    <a:bodyPr/>
                    <a:lstStyle/>
                    <a:p>
                      <a:pPr algn="ctr" fontAlgn="b"/>
                      <a:r>
                        <a:rPr lang="ru-KZ" sz="800" b="0" i="0" u="none" strike="noStrike" cap="none" dirty="0">
                          <a:solidFill>
                            <a:srgbClr val="007F76"/>
                          </a:solidFill>
                          <a:effectLst/>
                          <a:latin typeface="Arial Narrow" panose="020B0606020202030204" pitchFamily="34" charset="0"/>
                          <a:ea typeface="+mn-ea"/>
                          <a:cs typeface="+mn-cs"/>
                          <a:sym typeface="Arial"/>
                        </a:rPr>
                        <a:t>2374-9</a:t>
                      </a:r>
                    </a:p>
                  </a:txBody>
                  <a:tcPr marL="9525" marR="9525" marT="0" marB="0" anchor="ctr">
                    <a:solidFill>
                      <a:schemeClr val="accent6">
                        <a:lumMod val="50000"/>
                        <a:alpha val="1000"/>
                      </a:schemeClr>
                    </a:solidFill>
                  </a:tcPr>
                </a:tc>
                <a:tc>
                  <a:txBody>
                    <a:bodyPr/>
                    <a:lstStyle/>
                    <a:p>
                      <a:pPr marL="72000" algn="l" fontAlgn="ctr"/>
                      <a:r>
                        <a:rPr lang="ru-RU" sz="800" b="0" i="0" u="none" strike="noStrike" cap="none" dirty="0" err="1">
                          <a:solidFill>
                            <a:srgbClr val="007F76"/>
                          </a:solidFill>
                          <a:effectLst/>
                          <a:latin typeface="Arial Narrow" panose="020B0606020202030204" pitchFamily="34" charset="0"/>
                          <a:ea typeface="+mn-ea"/>
                          <a:cs typeface="+mn-cs"/>
                          <a:sym typeface="Arial"/>
                        </a:rPr>
                        <a:t>Арнайы</a:t>
                      </a:r>
                      <a:r>
                        <a:rPr lang="ru-RU" sz="800" b="0" i="0" u="none" strike="noStrike" cap="none" dirty="0">
                          <a:solidFill>
                            <a:srgbClr val="007F76"/>
                          </a:solidFill>
                          <a:effectLst/>
                          <a:latin typeface="Arial Narrow" panose="020B0606020202030204" pitchFamily="34" charset="0"/>
                          <a:ea typeface="+mn-ea"/>
                          <a:cs typeface="+mn-cs"/>
                          <a:sym typeface="Arial"/>
                        </a:rPr>
                        <a:t> </a:t>
                      </a:r>
                      <a:r>
                        <a:rPr lang="ru-RU" sz="800" b="0" i="0" u="none" strike="noStrike" cap="none" dirty="0" err="1">
                          <a:solidFill>
                            <a:srgbClr val="007F76"/>
                          </a:solidFill>
                          <a:effectLst/>
                          <a:latin typeface="Arial Narrow" panose="020B0606020202030204" pitchFamily="34" charset="0"/>
                          <a:ea typeface="+mn-ea"/>
                          <a:cs typeface="+mn-cs"/>
                          <a:sym typeface="Arial"/>
                        </a:rPr>
                        <a:t>білім</a:t>
                      </a:r>
                      <a:r>
                        <a:rPr lang="ru-RU" sz="800" b="0" i="0" u="none" strike="noStrike" cap="none" dirty="0">
                          <a:solidFill>
                            <a:srgbClr val="007F76"/>
                          </a:solidFill>
                          <a:effectLst/>
                          <a:latin typeface="Arial Narrow" panose="020B0606020202030204" pitchFamily="34" charset="0"/>
                          <a:ea typeface="+mn-ea"/>
                          <a:cs typeface="+mn-cs"/>
                          <a:sym typeface="Arial"/>
                        </a:rPr>
                        <a:t> беру </a:t>
                      </a:r>
                      <a:r>
                        <a:rPr lang="ru-RU" sz="800" b="0" i="0" u="none" strike="noStrike" cap="none" dirty="0" err="1">
                          <a:solidFill>
                            <a:srgbClr val="007F76"/>
                          </a:solidFill>
                          <a:effectLst/>
                          <a:latin typeface="Arial Narrow" panose="020B0606020202030204" pitchFamily="34" charset="0"/>
                          <a:ea typeface="+mn-ea"/>
                          <a:cs typeface="+mn-cs"/>
                          <a:sym typeface="Arial"/>
                        </a:rPr>
                        <a:t>саласындағы</a:t>
                      </a:r>
                      <a:r>
                        <a:rPr lang="ru-RU" sz="800" b="0" i="0" u="none" strike="noStrike" cap="none" dirty="0">
                          <a:solidFill>
                            <a:srgbClr val="007F76"/>
                          </a:solidFill>
                          <a:effectLst/>
                          <a:latin typeface="Arial Narrow" panose="020B0606020202030204" pitchFamily="34" charset="0"/>
                          <a:ea typeface="+mn-ea"/>
                          <a:cs typeface="+mn-cs"/>
                          <a:sym typeface="Arial"/>
                        </a:rPr>
                        <a:t> </a:t>
                      </a:r>
                      <a:r>
                        <a:rPr lang="ru-RU" sz="800" b="0" i="0" u="none" strike="noStrike" cap="none" dirty="0" err="1">
                          <a:solidFill>
                            <a:srgbClr val="007F76"/>
                          </a:solidFill>
                          <a:effectLst/>
                          <a:latin typeface="Arial Narrow" panose="020B0606020202030204" pitchFamily="34" charset="0"/>
                          <a:ea typeface="+mn-ea"/>
                          <a:cs typeface="+mn-cs"/>
                          <a:sym typeface="Arial"/>
                        </a:rPr>
                        <a:t>басқа</a:t>
                      </a:r>
                      <a:r>
                        <a:rPr lang="ru-RU" sz="800" b="0" i="0" u="none" strike="noStrike" cap="none" dirty="0">
                          <a:solidFill>
                            <a:srgbClr val="007F76"/>
                          </a:solidFill>
                          <a:effectLst/>
                          <a:latin typeface="Arial Narrow" panose="020B0606020202030204" pitchFamily="34" charset="0"/>
                          <a:ea typeface="+mn-ea"/>
                          <a:cs typeface="+mn-cs"/>
                          <a:sym typeface="Arial"/>
                        </a:rPr>
                        <a:t> </a:t>
                      </a:r>
                      <a:r>
                        <a:rPr lang="ru-RU" sz="800" b="0" i="0" u="none" strike="noStrike" cap="none" dirty="0" err="1">
                          <a:solidFill>
                            <a:srgbClr val="007F76"/>
                          </a:solidFill>
                          <a:effectLst/>
                          <a:latin typeface="Arial Narrow" panose="020B0606020202030204" pitchFamily="34" charset="0"/>
                          <a:ea typeface="+mn-ea"/>
                          <a:cs typeface="+mn-cs"/>
                          <a:sym typeface="Arial"/>
                        </a:rPr>
                        <a:t>оқытушылары</a:t>
                      </a:r>
                      <a:endParaRPr lang="ru-RU" sz="800" b="0" i="0" u="none" strike="noStrike" cap="none" dirty="0">
                        <a:solidFill>
                          <a:srgbClr val="007F76"/>
                        </a:solidFill>
                        <a:effectLst/>
                        <a:latin typeface="Arial Narrow" panose="020B0606020202030204" pitchFamily="34" charset="0"/>
                        <a:ea typeface="+mn-ea"/>
                        <a:cs typeface="+mn-cs"/>
                        <a:sym typeface="Arial"/>
                      </a:endParaRPr>
                    </a:p>
                  </a:txBody>
                  <a:tcPr marL="9525" marR="9525" marT="0" marB="0" anchor="ctr">
                    <a:lnR w="12700" cap="flat" cmpd="sng" algn="ctr">
                      <a:solidFill>
                        <a:schemeClr val="tx1"/>
                      </a:solidFill>
                      <a:prstDash val="solid"/>
                      <a:round/>
                      <a:headEnd type="none" w="med" len="med"/>
                      <a:tailEnd type="none" w="med" len="med"/>
                    </a:lnR>
                    <a:solidFill>
                      <a:schemeClr val="accent6">
                        <a:lumMod val="50000"/>
                        <a:alpha val="1000"/>
                      </a:schemeClr>
                    </a:solidFill>
                  </a:tcPr>
                </a:tc>
                <a:tc>
                  <a:txBody>
                    <a:bodyPr/>
                    <a:lstStyle/>
                    <a:p>
                      <a:pPr algn="ctr" fontAlgn="b"/>
                      <a:r>
                        <a:rPr lang="ru-KZ" sz="800" b="0" i="0" u="none" strike="noStrike" cap="none">
                          <a:solidFill>
                            <a:schemeClr val="tx1"/>
                          </a:solidFill>
                          <a:effectLst/>
                          <a:latin typeface="Arial Narrow" panose="020B0606020202030204" pitchFamily="34" charset="0"/>
                          <a:ea typeface="+mn-ea"/>
                          <a:cs typeface="+mn-cs"/>
                          <a:sym typeface="Arial"/>
                        </a:rPr>
                        <a:t>7 083</a:t>
                      </a:r>
                    </a:p>
                  </a:txBody>
                  <a:tcPr marL="9525" marR="9525" marT="0" marB="0" anchor="ctr">
                    <a:lnL w="12700" cap="flat" cmpd="sng" algn="ctr">
                      <a:solidFill>
                        <a:schemeClr val="tx1"/>
                      </a:solidFill>
                      <a:prstDash val="solid"/>
                      <a:round/>
                      <a:headEnd type="none" w="med" len="med"/>
                      <a:tailEnd type="none" w="med" len="med"/>
                    </a:lnL>
                    <a:solidFill>
                      <a:schemeClr val="accent6">
                        <a:lumMod val="50000"/>
                        <a:alpha val="1000"/>
                      </a:schemeClr>
                    </a:solidFill>
                  </a:tcPr>
                </a:tc>
                <a:tc>
                  <a:txBody>
                    <a:bodyPr/>
                    <a:lstStyle/>
                    <a:p>
                      <a:pPr algn="ctr" fontAlgn="b"/>
                      <a:r>
                        <a:rPr lang="ru-KZ" sz="800" b="0" i="0" u="none" strike="noStrike" cap="none">
                          <a:solidFill>
                            <a:schemeClr val="tx1"/>
                          </a:solidFill>
                          <a:effectLst/>
                          <a:latin typeface="Arial Narrow" panose="020B0606020202030204" pitchFamily="34" charset="0"/>
                          <a:ea typeface="+mn-ea"/>
                          <a:cs typeface="+mn-cs"/>
                          <a:sym typeface="Arial"/>
                        </a:rPr>
                        <a:t>1 353</a:t>
                      </a:r>
                    </a:p>
                  </a:txBody>
                  <a:tcPr marL="9525" marR="9525" marT="0" marB="0" anchor="ctr">
                    <a:solidFill>
                      <a:schemeClr val="accent6">
                        <a:lumMod val="50000"/>
                        <a:alpha val="1000"/>
                      </a:schemeClr>
                    </a:solidFill>
                  </a:tcPr>
                </a:tc>
                <a:tc>
                  <a:txBody>
                    <a:bodyPr/>
                    <a:lstStyle/>
                    <a:p>
                      <a:pPr algn="ctr" fontAlgn="b"/>
                      <a:r>
                        <a:rPr lang="ru-KZ" sz="800" b="0" i="0" u="none" strike="noStrike" cap="none">
                          <a:solidFill>
                            <a:schemeClr val="tx1"/>
                          </a:solidFill>
                          <a:effectLst/>
                          <a:latin typeface="Arial Narrow" panose="020B0606020202030204" pitchFamily="34" charset="0"/>
                          <a:ea typeface="+mn-ea"/>
                          <a:cs typeface="+mn-cs"/>
                          <a:sym typeface="Arial"/>
                        </a:rPr>
                        <a:t>1 141</a:t>
                      </a:r>
                    </a:p>
                  </a:txBody>
                  <a:tcPr marL="9525" marR="9525" marT="0" marB="0" anchor="ctr">
                    <a:solidFill>
                      <a:schemeClr val="accent6">
                        <a:lumMod val="50000"/>
                        <a:alpha val="1000"/>
                      </a:schemeClr>
                    </a:solidFill>
                  </a:tcPr>
                </a:tc>
                <a:tc>
                  <a:txBody>
                    <a:bodyPr/>
                    <a:lstStyle/>
                    <a:p>
                      <a:pPr algn="ctr" fontAlgn="b"/>
                      <a:r>
                        <a:rPr lang="ru-KZ" sz="800" b="0" i="0" u="none" strike="noStrike" cap="none" dirty="0">
                          <a:solidFill>
                            <a:schemeClr val="tx1"/>
                          </a:solidFill>
                          <a:effectLst/>
                          <a:latin typeface="Arial Narrow" panose="020B0606020202030204" pitchFamily="34" charset="0"/>
                          <a:ea typeface="+mn-ea"/>
                          <a:cs typeface="+mn-cs"/>
                          <a:sym typeface="Arial"/>
                        </a:rPr>
                        <a:t>2 681</a:t>
                      </a:r>
                    </a:p>
                  </a:txBody>
                  <a:tcPr marL="9525" marR="9525" marT="0" marB="0" anchor="ctr">
                    <a:solidFill>
                      <a:schemeClr val="accent6">
                        <a:lumMod val="50000"/>
                        <a:alpha val="1000"/>
                      </a:schemeClr>
                    </a:solidFill>
                  </a:tcPr>
                </a:tc>
                <a:tc>
                  <a:txBody>
                    <a:bodyPr/>
                    <a:lstStyle/>
                    <a:p>
                      <a:pPr algn="ctr" fontAlgn="b"/>
                      <a:r>
                        <a:rPr lang="ru-KZ" sz="800" b="0" i="0" u="none" strike="noStrike" cap="none" dirty="0">
                          <a:solidFill>
                            <a:schemeClr val="tx1"/>
                          </a:solidFill>
                          <a:effectLst/>
                          <a:latin typeface="Arial Narrow" panose="020B0606020202030204" pitchFamily="34" charset="0"/>
                          <a:ea typeface="+mn-ea"/>
                          <a:cs typeface="+mn-cs"/>
                          <a:sym typeface="Arial"/>
                        </a:rPr>
                        <a:t>1 908</a:t>
                      </a:r>
                    </a:p>
                  </a:txBody>
                  <a:tcPr marL="9525" marR="9525" marT="0" marB="0" anchor="ctr">
                    <a:lnR w="12700" cap="flat" cmpd="sng" algn="ctr">
                      <a:solidFill>
                        <a:schemeClr val="tx1"/>
                      </a:solidFill>
                      <a:prstDash val="solid"/>
                      <a:round/>
                      <a:headEnd type="none" w="med" len="med"/>
                      <a:tailEnd type="none" w="med" len="med"/>
                    </a:lnR>
                    <a:solidFill>
                      <a:schemeClr val="accent6">
                        <a:lumMod val="50000"/>
                        <a:alpha val="1000"/>
                      </a:schemeClr>
                    </a:solidFill>
                  </a:tcPr>
                </a:tc>
                <a:tc>
                  <a:txBody>
                    <a:bodyPr/>
                    <a:lstStyle/>
                    <a:p>
                      <a:pPr algn="ctr" fontAlgn="ctr"/>
                      <a:r>
                        <a:rPr lang="ru-KZ" sz="800" b="0" i="0" u="none" strike="noStrike" cap="none" dirty="0">
                          <a:solidFill>
                            <a:srgbClr val="007F76"/>
                          </a:solidFill>
                          <a:effectLst/>
                          <a:latin typeface="Arial Narrow" panose="020B0606020202030204" pitchFamily="34" charset="0"/>
                          <a:ea typeface="+mn-ea"/>
                          <a:cs typeface="+mn-cs"/>
                          <a:sym typeface="Arial"/>
                        </a:rPr>
                        <a:t>8 234</a:t>
                      </a:r>
                    </a:p>
                  </a:txBody>
                  <a:tcPr marL="9525" marR="9525" marT="0" marB="0" anchor="ctr">
                    <a:lnL w="12700" cap="flat" cmpd="sng" algn="ctr">
                      <a:solidFill>
                        <a:schemeClr val="tx1"/>
                      </a:solidFill>
                      <a:prstDash val="solid"/>
                      <a:round/>
                      <a:headEnd type="none" w="med" len="med"/>
                      <a:tailEnd type="none" w="med" len="med"/>
                    </a:lnL>
                    <a:solidFill>
                      <a:schemeClr val="accent6">
                        <a:lumMod val="50000"/>
                        <a:alpha val="1000"/>
                      </a:schemeClr>
                    </a:solidFill>
                  </a:tcPr>
                </a:tc>
                <a:tc>
                  <a:txBody>
                    <a:bodyPr/>
                    <a:lstStyle/>
                    <a:p>
                      <a:pPr algn="ctr" fontAlgn="ctr"/>
                      <a:r>
                        <a:rPr lang="ru-KZ" sz="800" b="0" i="0" u="none" strike="noStrike" cap="none" dirty="0">
                          <a:solidFill>
                            <a:schemeClr val="tx1"/>
                          </a:solidFill>
                          <a:effectLst/>
                          <a:latin typeface="Arial Narrow" panose="020B0606020202030204" pitchFamily="34" charset="0"/>
                          <a:ea typeface="+mn-ea"/>
                          <a:cs typeface="+mn-cs"/>
                          <a:sym typeface="Arial"/>
                        </a:rPr>
                        <a:t>1 793</a:t>
                      </a:r>
                    </a:p>
                  </a:txBody>
                  <a:tcPr marL="9525" marR="9525" marT="0" marB="0" anchor="ctr">
                    <a:solidFill>
                      <a:schemeClr val="accent6">
                        <a:lumMod val="50000"/>
                        <a:alpha val="1000"/>
                      </a:schemeClr>
                    </a:solidFill>
                  </a:tcPr>
                </a:tc>
                <a:tc>
                  <a:txBody>
                    <a:bodyPr/>
                    <a:lstStyle/>
                    <a:p>
                      <a:pPr algn="ctr" fontAlgn="ctr"/>
                      <a:r>
                        <a:rPr lang="ru-KZ" sz="800" b="0" i="0" u="none" strike="noStrike" cap="none">
                          <a:solidFill>
                            <a:srgbClr val="007F76"/>
                          </a:solidFill>
                          <a:effectLst/>
                          <a:latin typeface="Arial Narrow" panose="020B0606020202030204" pitchFamily="34" charset="0"/>
                          <a:ea typeface="+mn-ea"/>
                          <a:cs typeface="+mn-cs"/>
                          <a:sym typeface="Arial"/>
                        </a:rPr>
                        <a:t>1 995</a:t>
                      </a:r>
                    </a:p>
                  </a:txBody>
                  <a:tcPr marL="9525" marR="9525" marT="0" marB="0" anchor="ctr">
                    <a:solidFill>
                      <a:schemeClr val="accent6">
                        <a:lumMod val="50000"/>
                        <a:alpha val="1000"/>
                      </a:schemeClr>
                    </a:solidFill>
                  </a:tcPr>
                </a:tc>
                <a:tc>
                  <a:txBody>
                    <a:bodyPr/>
                    <a:lstStyle/>
                    <a:p>
                      <a:pPr algn="ctr" fontAlgn="ctr"/>
                      <a:r>
                        <a:rPr lang="ru-KZ" sz="800" b="0" i="0" u="none" strike="noStrike" cap="none">
                          <a:solidFill>
                            <a:srgbClr val="007F76"/>
                          </a:solidFill>
                          <a:effectLst/>
                          <a:latin typeface="Arial Narrow" panose="020B0606020202030204" pitchFamily="34" charset="0"/>
                          <a:ea typeface="+mn-ea"/>
                          <a:cs typeface="+mn-cs"/>
                          <a:sym typeface="Arial"/>
                        </a:rPr>
                        <a:t>1 673</a:t>
                      </a:r>
                    </a:p>
                  </a:txBody>
                  <a:tcPr marL="9525" marR="9525" marT="0" marB="0" anchor="ctr">
                    <a:solidFill>
                      <a:schemeClr val="accent6">
                        <a:lumMod val="50000"/>
                        <a:alpha val="1000"/>
                      </a:schemeClr>
                    </a:solidFill>
                  </a:tcPr>
                </a:tc>
                <a:tc>
                  <a:txBody>
                    <a:bodyPr/>
                    <a:lstStyle/>
                    <a:p>
                      <a:pPr algn="ctr" fontAlgn="ctr"/>
                      <a:r>
                        <a:rPr lang="ru-KZ" sz="800" b="0" i="0" u="none" strike="noStrike" cap="none" dirty="0">
                          <a:solidFill>
                            <a:srgbClr val="007F76"/>
                          </a:solidFill>
                          <a:effectLst/>
                          <a:latin typeface="Arial Narrow" panose="020B0606020202030204" pitchFamily="34" charset="0"/>
                          <a:ea typeface="+mn-ea"/>
                          <a:cs typeface="+mn-cs"/>
                          <a:sym typeface="Arial"/>
                        </a:rPr>
                        <a:t>2 773</a:t>
                      </a:r>
                    </a:p>
                  </a:txBody>
                  <a:tcPr marL="9525" marR="9525" marT="0" marB="0" anchor="ctr">
                    <a:solidFill>
                      <a:schemeClr val="accent6">
                        <a:lumMod val="50000"/>
                        <a:alpha val="1000"/>
                      </a:schemeClr>
                    </a:solidFill>
                  </a:tcPr>
                </a:tc>
                <a:tc>
                  <a:txBody>
                    <a:bodyPr/>
                    <a:lstStyle/>
                    <a:p>
                      <a:pPr algn="ctr" fontAlgn="ctr"/>
                      <a:r>
                        <a:rPr lang="ru-KZ" sz="800" b="0" i="0" u="none" strike="noStrike" cap="none" dirty="0">
                          <a:solidFill>
                            <a:srgbClr val="007F76"/>
                          </a:solidFill>
                          <a:effectLst/>
                          <a:latin typeface="Arial Narrow" panose="020B0606020202030204" pitchFamily="34" charset="0"/>
                          <a:ea typeface="+mn-ea"/>
                          <a:cs typeface="+mn-cs"/>
                          <a:sym typeface="Arial"/>
                        </a:rPr>
                        <a:t>0,7%</a:t>
                      </a:r>
                    </a:p>
                  </a:txBody>
                  <a:tcPr marL="9525" marR="9525" marT="0" marB="0" anchor="ctr">
                    <a:solidFill>
                      <a:schemeClr val="accent6">
                        <a:lumMod val="50000"/>
                        <a:alpha val="1000"/>
                      </a:schemeClr>
                    </a:solidFill>
                  </a:tcPr>
                </a:tc>
                <a:extLst>
                  <a:ext uri="{0D108BD9-81ED-4DB2-BD59-A6C34878D82A}">
                    <a16:rowId xmlns:a16="http://schemas.microsoft.com/office/drawing/2014/main" val="1074593541"/>
                  </a:ext>
                </a:extLst>
              </a:tr>
              <a:tr h="158400">
                <a:tc>
                  <a:txBody>
                    <a:bodyPr/>
                    <a:lstStyle/>
                    <a:p>
                      <a:pPr algn="ctr" fontAlgn="b"/>
                      <a:r>
                        <a:rPr lang="ru-RU" sz="800" u="none" strike="noStrike" dirty="0">
                          <a:solidFill>
                            <a:srgbClr val="007F76"/>
                          </a:solidFill>
                          <a:effectLst/>
                          <a:latin typeface="Arial Narrow" panose="020B0606020202030204" pitchFamily="34" charset="0"/>
                        </a:rPr>
                        <a:t>30</a:t>
                      </a:r>
                      <a:endParaRPr lang="en-US" sz="800" b="0" i="0" u="none" strike="noStrike" dirty="0">
                        <a:solidFill>
                          <a:srgbClr val="007F76"/>
                        </a:solidFill>
                        <a:effectLst/>
                        <a:latin typeface="Arial Narrow" panose="020B0606020202030204" pitchFamily="34" charset="0"/>
                      </a:endParaRPr>
                    </a:p>
                  </a:txBody>
                  <a:tcPr marL="9525" marR="9525" marT="0" marB="0" anchor="ctr">
                    <a:lnB w="12700" cap="flat" cmpd="sng" algn="ctr">
                      <a:solidFill>
                        <a:schemeClr val="tx1"/>
                      </a:solidFill>
                      <a:prstDash val="solid"/>
                      <a:round/>
                      <a:headEnd type="none" w="med" len="med"/>
                      <a:tailEnd type="none" w="med" len="med"/>
                    </a:lnB>
                    <a:solidFill>
                      <a:srgbClr val="007F76">
                        <a:alpha val="20000"/>
                      </a:srgbClr>
                    </a:solidFill>
                  </a:tcPr>
                </a:tc>
                <a:tc>
                  <a:txBody>
                    <a:bodyPr/>
                    <a:lstStyle/>
                    <a:p>
                      <a:pPr algn="ctr" fontAlgn="b"/>
                      <a:r>
                        <a:rPr lang="ru-KZ" sz="800" b="0" i="0" u="none" strike="noStrike" cap="none" dirty="0">
                          <a:solidFill>
                            <a:srgbClr val="007F76"/>
                          </a:solidFill>
                          <a:effectLst/>
                          <a:latin typeface="Arial Narrow" panose="020B0606020202030204" pitchFamily="34" charset="0"/>
                          <a:ea typeface="+mn-ea"/>
                          <a:cs typeface="+mn-cs"/>
                          <a:sym typeface="Arial"/>
                        </a:rPr>
                        <a:t>7412-1</a:t>
                      </a:r>
                    </a:p>
                  </a:txBody>
                  <a:tcPr marL="9525" marR="9525" marT="0" marB="0" anchor="ctr">
                    <a:lnB w="12700" cap="flat" cmpd="sng" algn="ctr">
                      <a:solidFill>
                        <a:schemeClr val="tx1"/>
                      </a:solidFill>
                      <a:prstDash val="solid"/>
                      <a:round/>
                      <a:headEnd type="none" w="med" len="med"/>
                      <a:tailEnd type="none" w="med" len="med"/>
                    </a:lnB>
                    <a:solidFill>
                      <a:srgbClr val="007F76">
                        <a:alpha val="20000"/>
                      </a:srgbClr>
                    </a:solidFill>
                  </a:tcPr>
                </a:tc>
                <a:tc>
                  <a:txBody>
                    <a:bodyPr/>
                    <a:lstStyle/>
                    <a:p>
                      <a:pPr marL="72000" algn="l" fontAlgn="ctr"/>
                      <a:r>
                        <a:rPr lang="ru-RU" sz="800" b="0" i="0" u="none" strike="noStrike" cap="none" dirty="0">
                          <a:solidFill>
                            <a:srgbClr val="007F76"/>
                          </a:solidFill>
                          <a:effectLst/>
                          <a:latin typeface="Arial Narrow" panose="020B0606020202030204" pitchFamily="34" charset="0"/>
                          <a:ea typeface="+mn-ea"/>
                          <a:cs typeface="+mn-cs"/>
                          <a:sym typeface="Arial"/>
                        </a:rPr>
                        <a:t>Электр </a:t>
                      </a:r>
                      <a:r>
                        <a:rPr lang="ru-RU" sz="800" b="0" i="0" u="none" strike="noStrike" cap="none" dirty="0" err="1">
                          <a:solidFill>
                            <a:srgbClr val="007F76"/>
                          </a:solidFill>
                          <a:effectLst/>
                          <a:latin typeface="Arial Narrow" panose="020B0606020202030204" pitchFamily="34" charset="0"/>
                          <a:ea typeface="+mn-ea"/>
                          <a:cs typeface="+mn-cs"/>
                          <a:sym typeface="Arial"/>
                        </a:rPr>
                        <a:t>монтерлер</a:t>
                      </a:r>
                      <a:r>
                        <a:rPr lang="ru-RU" sz="800" b="0" i="0" u="none" strike="noStrike" cap="none" dirty="0">
                          <a:solidFill>
                            <a:srgbClr val="007F76"/>
                          </a:solidFill>
                          <a:effectLst/>
                          <a:latin typeface="Arial Narrow" panose="020B0606020202030204" pitchFamily="34" charset="0"/>
                          <a:ea typeface="+mn-ea"/>
                          <a:cs typeface="+mn-cs"/>
                          <a:sym typeface="Arial"/>
                        </a:rPr>
                        <a:t> (</a:t>
                      </a:r>
                      <a:r>
                        <a:rPr lang="ru-RU" sz="800" b="0" i="0" u="none" strike="noStrike" cap="none" dirty="0" err="1">
                          <a:solidFill>
                            <a:srgbClr val="007F76"/>
                          </a:solidFill>
                          <a:effectLst/>
                          <a:latin typeface="Arial Narrow" panose="020B0606020202030204" pitchFamily="34" charset="0"/>
                          <a:ea typeface="+mn-ea"/>
                          <a:cs typeface="+mn-cs"/>
                          <a:sym typeface="Arial"/>
                        </a:rPr>
                        <a:t>жалпы</a:t>
                      </a:r>
                      <a:r>
                        <a:rPr lang="ru-RU" sz="800" b="0" i="0" u="none" strike="noStrike" cap="none" dirty="0">
                          <a:solidFill>
                            <a:srgbClr val="007F76"/>
                          </a:solidFill>
                          <a:effectLst/>
                          <a:latin typeface="Arial Narrow" panose="020B0606020202030204" pitchFamily="34" charset="0"/>
                          <a:ea typeface="+mn-ea"/>
                          <a:cs typeface="+mn-cs"/>
                          <a:sym typeface="Arial"/>
                        </a:rPr>
                        <a:t> </a:t>
                      </a:r>
                      <a:r>
                        <a:rPr lang="ru-RU" sz="800" b="0" i="0" u="none" strike="noStrike" cap="none" dirty="0" err="1">
                          <a:solidFill>
                            <a:srgbClr val="007F76"/>
                          </a:solidFill>
                          <a:effectLst/>
                          <a:latin typeface="Arial Narrow" panose="020B0606020202030204" pitchFamily="34" charset="0"/>
                          <a:ea typeface="+mn-ea"/>
                          <a:cs typeface="+mn-cs"/>
                          <a:sym typeface="Arial"/>
                        </a:rPr>
                        <a:t>бейін</a:t>
                      </a:r>
                      <a:r>
                        <a:rPr lang="ru-RU" sz="800" b="0" i="0" u="none" strike="noStrike" cap="none" dirty="0">
                          <a:solidFill>
                            <a:srgbClr val="007F76"/>
                          </a:solidFill>
                          <a:effectLst/>
                          <a:latin typeface="Arial Narrow" panose="020B0606020202030204" pitchFamily="34" charset="0"/>
                          <a:ea typeface="+mn-ea"/>
                          <a:cs typeface="+mn-cs"/>
                          <a:sym typeface="Arial"/>
                        </a:rPr>
                        <a:t>)</a:t>
                      </a:r>
                    </a:p>
                  </a:txBody>
                  <a:tcPr marL="9525" marR="9525" marT="0" marB="0" anchor="ctr">
                    <a:lnR w="12700" cap="flat" cmpd="sng" algn="ctr">
                      <a:solidFill>
                        <a:schemeClr val="tx1"/>
                      </a:solidFill>
                      <a:prstDash val="solid"/>
                      <a:round/>
                      <a:headEnd type="none" w="med" len="med"/>
                      <a:tailEnd type="none" w="med" len="med"/>
                    </a:lnR>
                    <a:lnB w="12700" cap="flat" cmpd="sng" algn="ctr">
                      <a:solidFill>
                        <a:schemeClr val="tx1"/>
                      </a:solidFill>
                      <a:prstDash val="solid"/>
                      <a:round/>
                      <a:headEnd type="none" w="med" len="med"/>
                      <a:tailEnd type="none" w="med" len="med"/>
                    </a:lnB>
                    <a:solidFill>
                      <a:srgbClr val="007F76">
                        <a:alpha val="20000"/>
                      </a:srgbClr>
                    </a:solidFill>
                  </a:tcPr>
                </a:tc>
                <a:tc>
                  <a:txBody>
                    <a:bodyPr/>
                    <a:lstStyle/>
                    <a:p>
                      <a:pPr algn="ctr" fontAlgn="b"/>
                      <a:r>
                        <a:rPr lang="ru-KZ" sz="800" b="0" i="0" u="none" strike="noStrike" cap="none">
                          <a:solidFill>
                            <a:schemeClr val="tx1"/>
                          </a:solidFill>
                          <a:effectLst/>
                          <a:latin typeface="Arial Narrow" panose="020B0606020202030204" pitchFamily="34" charset="0"/>
                          <a:ea typeface="+mn-ea"/>
                          <a:cs typeface="+mn-cs"/>
                          <a:sym typeface="Arial"/>
                        </a:rPr>
                        <a:t>7 197</a:t>
                      </a:r>
                    </a:p>
                  </a:txBody>
                  <a:tcPr marL="9525" marR="9525" marT="0" marB="0" anchor="ctr">
                    <a:lnL w="12700" cap="flat" cmpd="sng" algn="ctr">
                      <a:solidFill>
                        <a:schemeClr val="tx1"/>
                      </a:solidFill>
                      <a:prstDash val="solid"/>
                      <a:round/>
                      <a:headEnd type="none" w="med" len="med"/>
                      <a:tailEnd type="none" w="med" len="med"/>
                    </a:lnL>
                    <a:lnB w="12700" cap="flat" cmpd="sng" algn="ctr">
                      <a:solidFill>
                        <a:schemeClr val="tx1"/>
                      </a:solidFill>
                      <a:prstDash val="solid"/>
                      <a:round/>
                      <a:headEnd type="none" w="med" len="med"/>
                      <a:tailEnd type="none" w="med" len="med"/>
                    </a:lnB>
                    <a:solidFill>
                      <a:schemeClr val="bg1">
                        <a:lumMod val="50000"/>
                        <a:alpha val="20000"/>
                      </a:schemeClr>
                    </a:solidFill>
                  </a:tcPr>
                </a:tc>
                <a:tc>
                  <a:txBody>
                    <a:bodyPr/>
                    <a:lstStyle/>
                    <a:p>
                      <a:pPr algn="ctr" fontAlgn="b"/>
                      <a:r>
                        <a:rPr lang="ru-KZ" sz="800" b="0" i="0" u="none" strike="noStrike" cap="none">
                          <a:solidFill>
                            <a:schemeClr val="tx1"/>
                          </a:solidFill>
                          <a:effectLst/>
                          <a:latin typeface="Arial Narrow" panose="020B0606020202030204" pitchFamily="34" charset="0"/>
                          <a:ea typeface="+mn-ea"/>
                          <a:cs typeface="+mn-cs"/>
                          <a:sym typeface="Arial"/>
                        </a:rPr>
                        <a:t>1 780</a:t>
                      </a:r>
                    </a:p>
                  </a:txBody>
                  <a:tcPr marL="9525" marR="9525" marT="0" marB="0" anchor="ctr">
                    <a:lnB w="12700" cap="flat" cmpd="sng" algn="ctr">
                      <a:solidFill>
                        <a:schemeClr val="tx1"/>
                      </a:solidFill>
                      <a:prstDash val="solid"/>
                      <a:round/>
                      <a:headEnd type="none" w="med" len="med"/>
                      <a:tailEnd type="none" w="med" len="med"/>
                    </a:lnB>
                    <a:solidFill>
                      <a:schemeClr val="bg1">
                        <a:lumMod val="50000"/>
                        <a:alpha val="20000"/>
                      </a:schemeClr>
                    </a:solidFill>
                  </a:tcPr>
                </a:tc>
                <a:tc>
                  <a:txBody>
                    <a:bodyPr/>
                    <a:lstStyle/>
                    <a:p>
                      <a:pPr algn="ctr" fontAlgn="b"/>
                      <a:r>
                        <a:rPr lang="ru-KZ" sz="800" b="0" i="0" u="none" strike="noStrike" cap="none">
                          <a:solidFill>
                            <a:schemeClr val="tx1"/>
                          </a:solidFill>
                          <a:effectLst/>
                          <a:latin typeface="Arial Narrow" panose="020B0606020202030204" pitchFamily="34" charset="0"/>
                          <a:ea typeface="+mn-ea"/>
                          <a:cs typeface="+mn-cs"/>
                          <a:sym typeface="Arial"/>
                        </a:rPr>
                        <a:t>1 854</a:t>
                      </a:r>
                    </a:p>
                  </a:txBody>
                  <a:tcPr marL="9525" marR="9525" marT="0" marB="0" anchor="ctr">
                    <a:lnB w="12700" cap="flat" cmpd="sng" algn="ctr">
                      <a:solidFill>
                        <a:schemeClr val="tx1"/>
                      </a:solidFill>
                      <a:prstDash val="solid"/>
                      <a:round/>
                      <a:headEnd type="none" w="med" len="med"/>
                      <a:tailEnd type="none" w="med" len="med"/>
                    </a:lnB>
                    <a:solidFill>
                      <a:schemeClr val="bg1">
                        <a:lumMod val="50000"/>
                        <a:alpha val="20000"/>
                      </a:schemeClr>
                    </a:solidFill>
                  </a:tcPr>
                </a:tc>
                <a:tc>
                  <a:txBody>
                    <a:bodyPr/>
                    <a:lstStyle/>
                    <a:p>
                      <a:pPr algn="ctr" fontAlgn="b"/>
                      <a:r>
                        <a:rPr lang="ru-KZ" sz="800" b="0" i="0" u="none" strike="noStrike" cap="none">
                          <a:solidFill>
                            <a:schemeClr val="tx1"/>
                          </a:solidFill>
                          <a:effectLst/>
                          <a:latin typeface="Arial Narrow" panose="020B0606020202030204" pitchFamily="34" charset="0"/>
                          <a:ea typeface="+mn-ea"/>
                          <a:cs typeface="+mn-cs"/>
                          <a:sym typeface="Arial"/>
                        </a:rPr>
                        <a:t>1 706</a:t>
                      </a:r>
                    </a:p>
                  </a:txBody>
                  <a:tcPr marL="9525" marR="9525" marT="0" marB="0" anchor="ctr">
                    <a:lnB w="12700" cap="flat" cmpd="sng" algn="ctr">
                      <a:solidFill>
                        <a:schemeClr val="tx1"/>
                      </a:solidFill>
                      <a:prstDash val="solid"/>
                      <a:round/>
                      <a:headEnd type="none" w="med" len="med"/>
                      <a:tailEnd type="none" w="med" len="med"/>
                    </a:lnB>
                    <a:solidFill>
                      <a:schemeClr val="bg1">
                        <a:lumMod val="50000"/>
                        <a:alpha val="20000"/>
                      </a:schemeClr>
                    </a:solidFill>
                  </a:tcPr>
                </a:tc>
                <a:tc>
                  <a:txBody>
                    <a:bodyPr/>
                    <a:lstStyle/>
                    <a:p>
                      <a:pPr algn="ctr" fontAlgn="b"/>
                      <a:r>
                        <a:rPr lang="ru-KZ" sz="800" b="0" i="0" u="none" strike="noStrike" cap="none" dirty="0">
                          <a:solidFill>
                            <a:schemeClr val="tx1"/>
                          </a:solidFill>
                          <a:effectLst/>
                          <a:latin typeface="Arial Narrow" panose="020B0606020202030204" pitchFamily="34" charset="0"/>
                          <a:ea typeface="+mn-ea"/>
                          <a:cs typeface="+mn-cs"/>
                          <a:sym typeface="Arial"/>
                        </a:rPr>
                        <a:t>1 857</a:t>
                      </a:r>
                    </a:p>
                  </a:txBody>
                  <a:tcPr marL="9525" marR="9525" marT="0" marB="0" anchor="ctr">
                    <a:lnR w="12700" cap="flat" cmpd="sng" algn="ctr">
                      <a:solidFill>
                        <a:schemeClr val="tx1"/>
                      </a:solidFill>
                      <a:prstDash val="solid"/>
                      <a:round/>
                      <a:headEnd type="none" w="med" len="med"/>
                      <a:tailEnd type="none" w="med" len="med"/>
                    </a:lnR>
                    <a:lnB w="12700" cap="flat" cmpd="sng" algn="ctr">
                      <a:solidFill>
                        <a:schemeClr val="tx1"/>
                      </a:solidFill>
                      <a:prstDash val="solid"/>
                      <a:round/>
                      <a:headEnd type="none" w="med" len="med"/>
                      <a:tailEnd type="none" w="med" len="med"/>
                    </a:lnB>
                    <a:solidFill>
                      <a:schemeClr val="bg1">
                        <a:lumMod val="50000"/>
                        <a:alpha val="20000"/>
                      </a:schemeClr>
                    </a:solidFill>
                  </a:tcPr>
                </a:tc>
                <a:tc>
                  <a:txBody>
                    <a:bodyPr/>
                    <a:lstStyle/>
                    <a:p>
                      <a:pPr algn="ctr" fontAlgn="ctr"/>
                      <a:r>
                        <a:rPr lang="ru-KZ" sz="800" b="0" i="0" u="none" strike="noStrike" cap="none" dirty="0">
                          <a:solidFill>
                            <a:srgbClr val="007F76"/>
                          </a:solidFill>
                          <a:effectLst/>
                          <a:latin typeface="Arial Narrow" panose="020B0606020202030204" pitchFamily="34" charset="0"/>
                          <a:ea typeface="+mn-ea"/>
                          <a:cs typeface="+mn-cs"/>
                          <a:sym typeface="Arial"/>
                        </a:rPr>
                        <a:t>7 979</a:t>
                      </a:r>
                    </a:p>
                  </a:txBody>
                  <a:tcPr marL="9525" marR="9525" marT="0" marB="0" anchor="ctr">
                    <a:lnL w="12700" cap="flat" cmpd="sng" algn="ctr">
                      <a:solidFill>
                        <a:schemeClr val="tx1"/>
                      </a:solidFill>
                      <a:prstDash val="solid"/>
                      <a:round/>
                      <a:headEnd type="none" w="med" len="med"/>
                      <a:tailEnd type="none" w="med" len="med"/>
                    </a:lnL>
                    <a:lnB w="12700" cap="flat" cmpd="sng" algn="ctr">
                      <a:solidFill>
                        <a:schemeClr val="tx1"/>
                      </a:solidFill>
                      <a:prstDash val="solid"/>
                      <a:round/>
                      <a:headEnd type="none" w="med" len="med"/>
                      <a:tailEnd type="none" w="med" len="med"/>
                    </a:lnB>
                    <a:solidFill>
                      <a:srgbClr val="007F76">
                        <a:alpha val="20000"/>
                      </a:srgbClr>
                    </a:solidFill>
                  </a:tcPr>
                </a:tc>
                <a:tc>
                  <a:txBody>
                    <a:bodyPr/>
                    <a:lstStyle/>
                    <a:p>
                      <a:pPr algn="ctr" fontAlgn="ctr"/>
                      <a:r>
                        <a:rPr lang="ru-KZ" sz="800" b="0" i="0" u="none" strike="noStrike" cap="none" dirty="0">
                          <a:solidFill>
                            <a:schemeClr val="tx1"/>
                          </a:solidFill>
                          <a:effectLst/>
                          <a:latin typeface="Arial Narrow" panose="020B0606020202030204" pitchFamily="34" charset="0"/>
                          <a:ea typeface="+mn-ea"/>
                          <a:cs typeface="+mn-cs"/>
                          <a:sym typeface="Arial"/>
                        </a:rPr>
                        <a:t>1 525</a:t>
                      </a:r>
                    </a:p>
                  </a:txBody>
                  <a:tcPr marL="9525" marR="9525" marT="0" marB="0" anchor="ctr">
                    <a:lnB w="12700" cap="flat" cmpd="sng" algn="ctr">
                      <a:solidFill>
                        <a:schemeClr val="tx1"/>
                      </a:solidFill>
                      <a:prstDash val="solid"/>
                      <a:round/>
                      <a:headEnd type="none" w="med" len="med"/>
                      <a:tailEnd type="none" w="med" len="med"/>
                    </a:lnB>
                    <a:solidFill>
                      <a:schemeClr val="bg1">
                        <a:lumMod val="50000"/>
                        <a:alpha val="20000"/>
                      </a:schemeClr>
                    </a:solidFill>
                  </a:tcPr>
                </a:tc>
                <a:tc>
                  <a:txBody>
                    <a:bodyPr/>
                    <a:lstStyle/>
                    <a:p>
                      <a:pPr algn="ctr" fontAlgn="ctr"/>
                      <a:r>
                        <a:rPr lang="ru-KZ" sz="800" b="0" i="0" u="none" strike="noStrike" cap="none" dirty="0">
                          <a:solidFill>
                            <a:srgbClr val="007F76"/>
                          </a:solidFill>
                          <a:effectLst/>
                          <a:latin typeface="Arial Narrow" panose="020B0606020202030204" pitchFamily="34" charset="0"/>
                          <a:ea typeface="+mn-ea"/>
                          <a:cs typeface="+mn-cs"/>
                          <a:sym typeface="Arial"/>
                        </a:rPr>
                        <a:t>1 941</a:t>
                      </a:r>
                    </a:p>
                  </a:txBody>
                  <a:tcPr marL="9525" marR="9525" marT="0" marB="0" anchor="ctr">
                    <a:lnB w="12700" cap="flat" cmpd="sng" algn="ctr">
                      <a:solidFill>
                        <a:schemeClr val="tx1"/>
                      </a:solidFill>
                      <a:prstDash val="solid"/>
                      <a:round/>
                      <a:headEnd type="none" w="med" len="med"/>
                      <a:tailEnd type="none" w="med" len="med"/>
                    </a:lnB>
                    <a:solidFill>
                      <a:srgbClr val="007F76">
                        <a:alpha val="20000"/>
                      </a:srgbClr>
                    </a:solidFill>
                  </a:tcPr>
                </a:tc>
                <a:tc>
                  <a:txBody>
                    <a:bodyPr/>
                    <a:lstStyle/>
                    <a:p>
                      <a:pPr algn="ctr" fontAlgn="ctr"/>
                      <a:r>
                        <a:rPr lang="ru-KZ" sz="800" b="0" i="0" u="none" strike="noStrike" cap="none" dirty="0">
                          <a:solidFill>
                            <a:srgbClr val="007F76"/>
                          </a:solidFill>
                          <a:effectLst/>
                          <a:latin typeface="Arial Narrow" panose="020B0606020202030204" pitchFamily="34" charset="0"/>
                          <a:ea typeface="+mn-ea"/>
                          <a:cs typeface="+mn-cs"/>
                          <a:sym typeface="Arial"/>
                        </a:rPr>
                        <a:t>2 386</a:t>
                      </a:r>
                    </a:p>
                  </a:txBody>
                  <a:tcPr marL="9525" marR="9525" marT="0" marB="0" anchor="ctr">
                    <a:lnB w="12700" cap="flat" cmpd="sng" algn="ctr">
                      <a:solidFill>
                        <a:schemeClr val="tx1"/>
                      </a:solidFill>
                      <a:prstDash val="solid"/>
                      <a:round/>
                      <a:headEnd type="none" w="med" len="med"/>
                      <a:tailEnd type="none" w="med" len="med"/>
                    </a:lnB>
                    <a:solidFill>
                      <a:srgbClr val="007F76">
                        <a:alpha val="20000"/>
                      </a:srgbClr>
                    </a:solidFill>
                  </a:tcPr>
                </a:tc>
                <a:tc>
                  <a:txBody>
                    <a:bodyPr/>
                    <a:lstStyle/>
                    <a:p>
                      <a:pPr algn="ctr" fontAlgn="ctr"/>
                      <a:r>
                        <a:rPr lang="ru-KZ" sz="800" b="0" i="0" u="none" strike="noStrike" cap="none" dirty="0">
                          <a:solidFill>
                            <a:srgbClr val="007F76"/>
                          </a:solidFill>
                          <a:effectLst/>
                          <a:latin typeface="Arial Narrow" panose="020B0606020202030204" pitchFamily="34" charset="0"/>
                          <a:ea typeface="+mn-ea"/>
                          <a:cs typeface="+mn-cs"/>
                          <a:sym typeface="Arial"/>
                        </a:rPr>
                        <a:t>2 127</a:t>
                      </a:r>
                    </a:p>
                  </a:txBody>
                  <a:tcPr marL="9525" marR="9525" marT="0" marB="0" anchor="ctr">
                    <a:lnB w="12700" cap="flat" cmpd="sng" algn="ctr">
                      <a:solidFill>
                        <a:schemeClr val="tx1"/>
                      </a:solidFill>
                      <a:prstDash val="solid"/>
                      <a:round/>
                      <a:headEnd type="none" w="med" len="med"/>
                      <a:tailEnd type="none" w="med" len="med"/>
                    </a:lnB>
                    <a:solidFill>
                      <a:srgbClr val="007F76">
                        <a:alpha val="20000"/>
                      </a:srgbClr>
                    </a:solidFill>
                  </a:tcPr>
                </a:tc>
                <a:tc>
                  <a:txBody>
                    <a:bodyPr/>
                    <a:lstStyle/>
                    <a:p>
                      <a:pPr algn="ctr" fontAlgn="ctr"/>
                      <a:r>
                        <a:rPr lang="ru-KZ" sz="800" b="0" i="0" u="none" strike="noStrike" cap="none" dirty="0">
                          <a:solidFill>
                            <a:srgbClr val="007F76"/>
                          </a:solidFill>
                          <a:effectLst/>
                          <a:latin typeface="Arial Narrow" panose="020B0606020202030204" pitchFamily="34" charset="0"/>
                          <a:ea typeface="+mn-ea"/>
                          <a:cs typeface="+mn-cs"/>
                          <a:sym typeface="Arial"/>
                        </a:rPr>
                        <a:t>0,7%</a:t>
                      </a:r>
                    </a:p>
                  </a:txBody>
                  <a:tcPr marL="9525" marR="9525" marT="0" marB="0" anchor="ctr">
                    <a:lnB w="12700" cap="flat" cmpd="sng" algn="ctr">
                      <a:solidFill>
                        <a:schemeClr val="tx1"/>
                      </a:solidFill>
                      <a:prstDash val="solid"/>
                      <a:round/>
                      <a:headEnd type="none" w="med" len="med"/>
                      <a:tailEnd type="none" w="med" len="med"/>
                    </a:lnB>
                    <a:solidFill>
                      <a:srgbClr val="007F76">
                        <a:alpha val="20000"/>
                      </a:srgbClr>
                    </a:solidFill>
                  </a:tcPr>
                </a:tc>
                <a:extLst>
                  <a:ext uri="{0D108BD9-81ED-4DB2-BD59-A6C34878D82A}">
                    <a16:rowId xmlns:a16="http://schemas.microsoft.com/office/drawing/2014/main" val="1977705671"/>
                  </a:ext>
                </a:extLst>
              </a:tr>
              <a:tr h="288000">
                <a:tc gridSpan="3">
                  <a:txBody>
                    <a:bodyPr/>
                    <a:lstStyle/>
                    <a:p>
                      <a:pPr marL="0" indent="0" algn="ctr" fontAlgn="b"/>
                      <a:r>
                        <a:rPr lang="ru-RU" sz="1050" b="1" u="none" strike="noStrike" dirty="0">
                          <a:solidFill>
                            <a:srgbClr val="007F76"/>
                          </a:solidFill>
                          <a:effectLst/>
                          <a:latin typeface="Arial Narrow" panose="020B0606020202030204" pitchFamily="34" charset="0"/>
                        </a:rPr>
                        <a:t>ТОП-30</a:t>
                      </a:r>
                      <a:endParaRPr lang="ru-RU" sz="1050" b="1" i="0" u="none" strike="noStrike" dirty="0">
                        <a:solidFill>
                          <a:srgbClr val="007F76"/>
                        </a:solidFill>
                        <a:effectLst/>
                        <a:latin typeface="Arial Narrow" panose="020B0606020202030204" pitchFamily="34" charset="0"/>
                      </a:endParaRPr>
                    </a:p>
                  </a:txBody>
                  <a:tcPr marL="9525" marR="9525" marT="0" marB="0" anchor="ctr">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hMerge="1">
                  <a:txBody>
                    <a:bodyPr/>
                    <a:lstStyle/>
                    <a:p>
                      <a:endParaRPr lang="ru-RU" dirty="0"/>
                    </a:p>
                  </a:txBody>
                  <a:tcPr/>
                </a:tc>
                <a:tc hMerge="1">
                  <a:txBody>
                    <a:bodyPr/>
                    <a:lstStyle/>
                    <a:p>
                      <a:endParaRPr lang="ru-RU"/>
                    </a:p>
                  </a:txBody>
                  <a:tcPr>
                    <a:lnL w="12700" cap="flat" cmpd="sng" algn="ctr">
                      <a:solidFill>
                        <a:schemeClr val="tx1"/>
                      </a:solidFill>
                      <a:prstDash val="solid"/>
                      <a:round/>
                      <a:headEnd type="none" w="med" len="med"/>
                      <a:tailEnd type="none" w="med" len="med"/>
                    </a:lnL>
                    <a:lnT w="12700" cap="flat" cmpd="sng" algn="ctr">
                      <a:solidFill>
                        <a:schemeClr val="tx1"/>
                      </a:solidFill>
                      <a:prstDash val="solid"/>
                      <a:round/>
                      <a:headEnd type="none" w="med" len="med"/>
                      <a:tailEnd type="none" w="med" len="med"/>
                    </a:lnT>
                  </a:tcPr>
                </a:tc>
                <a:tc>
                  <a:txBody>
                    <a:bodyPr/>
                    <a:lstStyle/>
                    <a:p>
                      <a:pPr algn="ctr" fontAlgn="b"/>
                      <a:r>
                        <a:rPr lang="ru-KZ" sz="900" b="1" i="0" u="none" strike="noStrike" cap="none" dirty="0">
                          <a:solidFill>
                            <a:schemeClr val="tx1"/>
                          </a:solidFill>
                          <a:effectLst/>
                          <a:latin typeface="Arial Narrow" panose="020B0606020202030204" pitchFamily="34" charset="0"/>
                          <a:ea typeface="+mn-ea"/>
                          <a:cs typeface="+mn-cs"/>
                          <a:sym typeface="Arial"/>
                        </a:rPr>
                        <a:t>540 985</a:t>
                      </a:r>
                    </a:p>
                  </a:txBody>
                  <a:tcPr marL="9525" marR="9525" marT="0" marB="0" anchor="ctr">
                    <a:lnL w="12700" cap="flat" cmpd="sng" algn="ctr">
                      <a:solidFill>
                        <a:schemeClr val="tx1"/>
                      </a:solidFill>
                      <a:prstDash val="solid"/>
                      <a:round/>
                      <a:headEnd type="none" w="med" len="med"/>
                      <a:tailEnd type="none" w="med" len="med"/>
                    </a:lnL>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fontAlgn="b"/>
                      <a:r>
                        <a:rPr lang="ru-KZ" sz="900" b="1" i="0" u="none" strike="noStrike" cap="none" dirty="0">
                          <a:solidFill>
                            <a:schemeClr val="tx1"/>
                          </a:solidFill>
                          <a:effectLst/>
                          <a:latin typeface="Arial Narrow" panose="020B0606020202030204" pitchFamily="34" charset="0"/>
                          <a:ea typeface="+mn-ea"/>
                          <a:cs typeface="+mn-cs"/>
                          <a:sym typeface="Arial"/>
                        </a:rPr>
                        <a:t>93 282</a:t>
                      </a:r>
                    </a:p>
                  </a:txBody>
                  <a:tcPr marL="9525" marR="9525" marT="0" marB="0" anchor="ct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fontAlgn="b"/>
                      <a:r>
                        <a:rPr lang="ru-KZ" sz="900" b="1" i="0" u="none" strike="noStrike" cap="none" dirty="0">
                          <a:solidFill>
                            <a:schemeClr val="tx1"/>
                          </a:solidFill>
                          <a:effectLst/>
                          <a:latin typeface="Arial Narrow" panose="020B0606020202030204" pitchFamily="34" charset="0"/>
                          <a:ea typeface="+mn-ea"/>
                          <a:cs typeface="+mn-cs"/>
                          <a:sym typeface="Arial"/>
                        </a:rPr>
                        <a:t>135 587</a:t>
                      </a:r>
                    </a:p>
                  </a:txBody>
                  <a:tcPr marL="9525" marR="9525" marT="0" marB="0" anchor="ct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fontAlgn="b"/>
                      <a:r>
                        <a:rPr lang="ru-KZ" sz="900" b="1" i="0" u="none" strike="noStrike" cap="none" dirty="0">
                          <a:solidFill>
                            <a:schemeClr val="tx1"/>
                          </a:solidFill>
                          <a:effectLst/>
                          <a:latin typeface="Arial Narrow" panose="020B0606020202030204" pitchFamily="34" charset="0"/>
                          <a:ea typeface="+mn-ea"/>
                          <a:cs typeface="+mn-cs"/>
                          <a:sym typeface="Arial"/>
                        </a:rPr>
                        <a:t>157 560</a:t>
                      </a:r>
                    </a:p>
                  </a:txBody>
                  <a:tcPr marL="9525" marR="9525" marT="0" marB="0" anchor="ct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fontAlgn="b"/>
                      <a:r>
                        <a:rPr lang="ru-KZ" sz="900" b="1" i="0" u="none" strike="noStrike" cap="none" dirty="0">
                          <a:solidFill>
                            <a:schemeClr val="tx1"/>
                          </a:solidFill>
                          <a:effectLst/>
                          <a:latin typeface="Arial Narrow" panose="020B0606020202030204" pitchFamily="34" charset="0"/>
                          <a:ea typeface="+mn-ea"/>
                          <a:cs typeface="+mn-cs"/>
                          <a:sym typeface="Arial"/>
                        </a:rPr>
                        <a:t>154 556</a:t>
                      </a:r>
                    </a:p>
                  </a:txBody>
                  <a:tcPr marL="9525" marR="9525" marT="0" marB="0" anchor="ctr">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fontAlgn="ctr"/>
                      <a:r>
                        <a:rPr lang="ru-KZ" sz="900" b="1" i="0" u="none" strike="noStrike" cap="none" dirty="0">
                          <a:solidFill>
                            <a:srgbClr val="007F76"/>
                          </a:solidFill>
                          <a:effectLst/>
                          <a:latin typeface="Arial Narrow" panose="020B0606020202030204" pitchFamily="34" charset="0"/>
                          <a:ea typeface="+mn-ea"/>
                          <a:cs typeface="+mn-cs"/>
                          <a:sym typeface="Arial"/>
                        </a:rPr>
                        <a:t>524 998</a:t>
                      </a:r>
                    </a:p>
                  </a:txBody>
                  <a:tcPr marL="9525" marR="9525" marT="0" marB="0" anchor="ctr">
                    <a:lnL w="12700" cap="flat" cmpd="sng" algn="ctr">
                      <a:solidFill>
                        <a:schemeClr val="tx1"/>
                      </a:solidFill>
                      <a:prstDash val="solid"/>
                      <a:round/>
                      <a:headEnd type="none" w="med" len="med"/>
                      <a:tailEnd type="none" w="med" len="med"/>
                    </a:lnL>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fontAlgn="ctr"/>
                      <a:r>
                        <a:rPr lang="ru-KZ" sz="900" b="1" i="0" u="none" strike="noStrike" cap="none" dirty="0">
                          <a:solidFill>
                            <a:schemeClr val="tx1"/>
                          </a:solidFill>
                          <a:effectLst/>
                          <a:latin typeface="Arial Narrow" panose="020B0606020202030204" pitchFamily="34" charset="0"/>
                          <a:ea typeface="+mn-ea"/>
                          <a:cs typeface="+mn-cs"/>
                          <a:sym typeface="Arial"/>
                        </a:rPr>
                        <a:t>97 485</a:t>
                      </a:r>
                    </a:p>
                  </a:txBody>
                  <a:tcPr marL="9525" marR="9525" marT="0" marB="0" anchor="ct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fontAlgn="ctr"/>
                      <a:r>
                        <a:rPr lang="ru-KZ" sz="900" b="1" i="0" u="none" strike="noStrike" cap="none" dirty="0">
                          <a:solidFill>
                            <a:srgbClr val="007F76"/>
                          </a:solidFill>
                          <a:effectLst/>
                          <a:latin typeface="Arial Narrow" panose="020B0606020202030204" pitchFamily="34" charset="0"/>
                          <a:ea typeface="+mn-ea"/>
                          <a:cs typeface="+mn-cs"/>
                          <a:sym typeface="Arial"/>
                        </a:rPr>
                        <a:t>107 417</a:t>
                      </a:r>
                    </a:p>
                  </a:txBody>
                  <a:tcPr marL="9525" marR="9525" marT="0" marB="0" anchor="ct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fontAlgn="ctr"/>
                      <a:r>
                        <a:rPr lang="ru-KZ" sz="900" b="1" i="0" u="none" strike="noStrike" cap="none" dirty="0">
                          <a:solidFill>
                            <a:srgbClr val="007F76"/>
                          </a:solidFill>
                          <a:effectLst/>
                          <a:latin typeface="Arial Narrow" panose="020B0606020202030204" pitchFamily="34" charset="0"/>
                          <a:ea typeface="+mn-ea"/>
                          <a:cs typeface="+mn-cs"/>
                          <a:sym typeface="Arial"/>
                        </a:rPr>
                        <a:t>144 037</a:t>
                      </a:r>
                    </a:p>
                  </a:txBody>
                  <a:tcPr marL="9525" marR="9525" marT="0" marB="0" anchor="ct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fontAlgn="ctr"/>
                      <a:r>
                        <a:rPr lang="ru-KZ" sz="900" b="1" i="0" u="none" strike="noStrike" cap="none" dirty="0">
                          <a:solidFill>
                            <a:srgbClr val="007F76"/>
                          </a:solidFill>
                          <a:effectLst/>
                          <a:latin typeface="Arial Narrow" panose="020B0606020202030204" pitchFamily="34" charset="0"/>
                          <a:ea typeface="+mn-ea"/>
                          <a:cs typeface="+mn-cs"/>
                          <a:sym typeface="Arial"/>
                        </a:rPr>
                        <a:t>176 059</a:t>
                      </a:r>
                    </a:p>
                  </a:txBody>
                  <a:tcPr marL="9525" marR="9525" marT="0" marB="0" anchor="ct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fontAlgn="ctr"/>
                      <a:r>
                        <a:rPr lang="ru-KZ" sz="900" b="1" i="0" u="none" strike="noStrike" cap="none" dirty="0">
                          <a:solidFill>
                            <a:srgbClr val="007F76"/>
                          </a:solidFill>
                          <a:effectLst/>
                          <a:latin typeface="Arial Narrow" panose="020B0606020202030204" pitchFamily="34" charset="0"/>
                          <a:ea typeface="+mn-ea"/>
                          <a:cs typeface="+mn-cs"/>
                          <a:sym typeface="Arial"/>
                        </a:rPr>
                        <a:t>47,6%</a:t>
                      </a:r>
                    </a:p>
                  </a:txBody>
                  <a:tcPr marL="9525" marR="9525" marT="0" marB="0" anchor="ct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261889401"/>
                  </a:ext>
                </a:extLst>
              </a:tr>
            </a:tbl>
          </a:graphicData>
        </a:graphic>
      </p:graphicFrame>
    </p:spTree>
    <p:extLst>
      <p:ext uri="{BB962C8B-B14F-4D97-AF65-F5344CB8AC3E}">
        <p14:creationId xmlns:p14="http://schemas.microsoft.com/office/powerpoint/2010/main" val="582493596"/>
      </p:ext>
    </p:extLst>
  </p:cSld>
  <p:clrMapOvr>
    <a:masterClrMapping/>
  </p:clrMapOvr>
</p:sld>
</file>

<file path=ppt/slides/slide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Номер слайда 2">
            <a:extLst>
              <a:ext uri="{FF2B5EF4-FFF2-40B4-BE49-F238E27FC236}">
                <a16:creationId xmlns:a16="http://schemas.microsoft.com/office/drawing/2014/main" id="{0FE3E8E7-F31A-7D55-7372-1BEAD488D2B4}"/>
              </a:ext>
            </a:extLst>
          </p:cNvPr>
          <p:cNvSpPr>
            <a:spLocks noGrp="1"/>
          </p:cNvSpPr>
          <p:nvPr>
            <p:ph type="sldNum" sz="quarter" idx="12"/>
          </p:nvPr>
        </p:nvSpPr>
        <p:spPr/>
        <p:txBody>
          <a:bodyPr/>
          <a:lstStyle/>
          <a:p>
            <a:fld id="{4060C6F1-8618-4CCA-B45E-7B199C8F5830}" type="slidenum">
              <a:rPr lang="ru-RU" smtClean="0"/>
              <a:pPr/>
              <a:t>13</a:t>
            </a:fld>
            <a:r>
              <a:rPr lang="en-US" dirty="0"/>
              <a:t> </a:t>
            </a:r>
            <a:r>
              <a:rPr lang="ru-RU" dirty="0"/>
              <a:t>из 82</a:t>
            </a:r>
          </a:p>
        </p:txBody>
      </p:sp>
      <p:sp>
        <p:nvSpPr>
          <p:cNvPr id="2" name="Заголовок 3">
            <a:extLst>
              <a:ext uri="{FF2B5EF4-FFF2-40B4-BE49-F238E27FC236}">
                <a16:creationId xmlns:a16="http://schemas.microsoft.com/office/drawing/2014/main" id="{6B40C54E-AB09-425F-8B98-879F69EDE140}"/>
              </a:ext>
            </a:extLst>
          </p:cNvPr>
          <p:cNvSpPr txBox="1">
            <a:spLocks/>
          </p:cNvSpPr>
          <p:nvPr/>
        </p:nvSpPr>
        <p:spPr>
          <a:xfrm>
            <a:off x="72000" y="0"/>
            <a:ext cx="12120000" cy="859626"/>
          </a:xfrm>
          <a:prstGeom prst="rect">
            <a:avLst/>
          </a:prstGeom>
        </p:spPr>
        <p:txBody>
          <a:bodyPr anchor="ctr"/>
          <a:lstStyle>
            <a:defPPr marR="0" lvl="0" algn="l" rtl="0">
              <a:lnSpc>
                <a:spcPct val="100000"/>
              </a:lnSpc>
              <a:spcBef>
                <a:spcPts val="0"/>
              </a:spcBef>
              <a:spcAft>
                <a:spcPts val="0"/>
              </a:spcAft>
            </a:defPPr>
            <a:lvl1pPr marR="0" lvl="0" algn="l" rtl="0" eaLnBrk="1" hangingPunct="1">
              <a:lnSpc>
                <a:spcPct val="100000"/>
              </a:lnSpc>
              <a:spcBef>
                <a:spcPts val="0"/>
              </a:spcBef>
              <a:spcAft>
                <a:spcPts val="0"/>
              </a:spcAft>
              <a:buNone/>
              <a:defRPr sz="2667" b="1" i="0" u="none" strike="noStrike" cap="none">
                <a:solidFill>
                  <a:srgbClr val="007F76"/>
                </a:solidFill>
                <a:latin typeface="Arial" panose="020B0604020202020204" pitchFamily="34" charset="0"/>
                <a:ea typeface="Calibri" panose="020F0502020204030204" pitchFamily="34" charset="0"/>
                <a:cs typeface="Arial" panose="020B0604020202020204" pitchFamily="34" charset="0"/>
                <a:sym typeface="Arial"/>
              </a:defRPr>
            </a:lvl1pPr>
          </a:lstStyle>
          <a:p>
            <a:pPr defTabSz="914400"/>
            <a:r>
              <a:rPr lang="kk-KZ" dirty="0"/>
              <a:t>Т</a:t>
            </a:r>
            <a:r>
              <a:rPr lang="ru-RU" dirty="0"/>
              <a:t>ОП-30 </a:t>
            </a:r>
            <a:r>
              <a:rPr lang="ru-RU" dirty="0" err="1"/>
              <a:t>базалық</a:t>
            </a:r>
            <a:r>
              <a:rPr lang="ru-RU" dirty="0"/>
              <a:t> </a:t>
            </a:r>
            <a:r>
              <a:rPr lang="ru-RU" dirty="0" err="1"/>
              <a:t>сценаридегі</a:t>
            </a:r>
            <a:r>
              <a:rPr lang="ru-RU" dirty="0"/>
              <a:t> бос </a:t>
            </a:r>
            <a:r>
              <a:rPr lang="ru-RU" dirty="0" err="1"/>
              <a:t>орындар</a:t>
            </a:r>
            <a:r>
              <a:rPr lang="ru-RU" dirty="0"/>
              <a:t> </a:t>
            </a:r>
            <a:r>
              <a:rPr lang="ru-RU" sz="2000" dirty="0"/>
              <a:t>(</a:t>
            </a:r>
            <a:r>
              <a:rPr lang="ru-RU" sz="2000" dirty="0" err="1"/>
              <a:t>білікті</a:t>
            </a:r>
            <a:r>
              <a:rPr lang="ru-RU" sz="2000" dirty="0"/>
              <a:t> </a:t>
            </a:r>
            <a:r>
              <a:rPr lang="ru-RU" sz="2000" dirty="0" err="1"/>
              <a:t>еңбек</a:t>
            </a:r>
            <a:r>
              <a:rPr lang="ru-RU" sz="2000" dirty="0"/>
              <a:t>)</a:t>
            </a:r>
            <a:endParaRPr lang="ru-KZ" sz="2000" dirty="0"/>
          </a:p>
        </p:txBody>
      </p:sp>
      <p:graphicFrame>
        <p:nvGraphicFramePr>
          <p:cNvPr id="4" name="Таблица 3">
            <a:extLst>
              <a:ext uri="{FF2B5EF4-FFF2-40B4-BE49-F238E27FC236}">
                <a16:creationId xmlns:a16="http://schemas.microsoft.com/office/drawing/2014/main" id="{A0B89EAF-67B7-1D4D-8229-F7FCC975753A}"/>
              </a:ext>
            </a:extLst>
          </p:cNvPr>
          <p:cNvGraphicFramePr>
            <a:graphicFrameLocks noGrp="1"/>
          </p:cNvGraphicFramePr>
          <p:nvPr>
            <p:extLst>
              <p:ext uri="{D42A27DB-BD31-4B8C-83A1-F6EECF244321}">
                <p14:modId xmlns:p14="http://schemas.microsoft.com/office/powerpoint/2010/main" val="3840301365"/>
              </p:ext>
            </p:extLst>
          </p:nvPr>
        </p:nvGraphicFramePr>
        <p:xfrm>
          <a:off x="141431" y="932400"/>
          <a:ext cx="11885729" cy="5607801"/>
        </p:xfrm>
        <a:graphic>
          <a:graphicData uri="http://schemas.openxmlformats.org/drawingml/2006/table">
            <a:tbl>
              <a:tblPr bandRow="1">
                <a:tableStyleId>{3B4B98B0-60AC-42C2-AFA5-B58CD77FA1E5}</a:tableStyleId>
              </a:tblPr>
              <a:tblGrid>
                <a:gridCol w="360812">
                  <a:extLst>
                    <a:ext uri="{9D8B030D-6E8A-4147-A177-3AD203B41FA5}">
                      <a16:colId xmlns:a16="http://schemas.microsoft.com/office/drawing/2014/main" val="2640444703"/>
                    </a:ext>
                  </a:extLst>
                </a:gridCol>
                <a:gridCol w="674456">
                  <a:extLst>
                    <a:ext uri="{9D8B030D-6E8A-4147-A177-3AD203B41FA5}">
                      <a16:colId xmlns:a16="http://schemas.microsoft.com/office/drawing/2014/main" val="308092926"/>
                    </a:ext>
                  </a:extLst>
                </a:gridCol>
                <a:gridCol w="4014030">
                  <a:extLst>
                    <a:ext uri="{9D8B030D-6E8A-4147-A177-3AD203B41FA5}">
                      <a16:colId xmlns:a16="http://schemas.microsoft.com/office/drawing/2014/main" val="2913193191"/>
                    </a:ext>
                  </a:extLst>
                </a:gridCol>
                <a:gridCol w="659670">
                  <a:extLst>
                    <a:ext uri="{9D8B030D-6E8A-4147-A177-3AD203B41FA5}">
                      <a16:colId xmlns:a16="http://schemas.microsoft.com/office/drawing/2014/main" val="3122760222"/>
                    </a:ext>
                  </a:extLst>
                </a:gridCol>
                <a:gridCol w="659670">
                  <a:extLst>
                    <a:ext uri="{9D8B030D-6E8A-4147-A177-3AD203B41FA5}">
                      <a16:colId xmlns:a16="http://schemas.microsoft.com/office/drawing/2014/main" val="463672542"/>
                    </a:ext>
                  </a:extLst>
                </a:gridCol>
                <a:gridCol w="659670">
                  <a:extLst>
                    <a:ext uri="{9D8B030D-6E8A-4147-A177-3AD203B41FA5}">
                      <a16:colId xmlns:a16="http://schemas.microsoft.com/office/drawing/2014/main" val="3124389490"/>
                    </a:ext>
                  </a:extLst>
                </a:gridCol>
                <a:gridCol w="659670">
                  <a:extLst>
                    <a:ext uri="{9D8B030D-6E8A-4147-A177-3AD203B41FA5}">
                      <a16:colId xmlns:a16="http://schemas.microsoft.com/office/drawing/2014/main" val="2941227421"/>
                    </a:ext>
                  </a:extLst>
                </a:gridCol>
                <a:gridCol w="659670">
                  <a:extLst>
                    <a:ext uri="{9D8B030D-6E8A-4147-A177-3AD203B41FA5}">
                      <a16:colId xmlns:a16="http://schemas.microsoft.com/office/drawing/2014/main" val="14517836"/>
                    </a:ext>
                  </a:extLst>
                </a:gridCol>
                <a:gridCol w="659670">
                  <a:extLst>
                    <a:ext uri="{9D8B030D-6E8A-4147-A177-3AD203B41FA5}">
                      <a16:colId xmlns:a16="http://schemas.microsoft.com/office/drawing/2014/main" val="2712067462"/>
                    </a:ext>
                  </a:extLst>
                </a:gridCol>
                <a:gridCol w="525731">
                  <a:extLst>
                    <a:ext uri="{9D8B030D-6E8A-4147-A177-3AD203B41FA5}">
                      <a16:colId xmlns:a16="http://schemas.microsoft.com/office/drawing/2014/main" val="926687325"/>
                    </a:ext>
                  </a:extLst>
                </a:gridCol>
                <a:gridCol w="525731">
                  <a:extLst>
                    <a:ext uri="{9D8B030D-6E8A-4147-A177-3AD203B41FA5}">
                      <a16:colId xmlns:a16="http://schemas.microsoft.com/office/drawing/2014/main" val="827406570"/>
                    </a:ext>
                  </a:extLst>
                </a:gridCol>
                <a:gridCol w="525731">
                  <a:extLst>
                    <a:ext uri="{9D8B030D-6E8A-4147-A177-3AD203B41FA5}">
                      <a16:colId xmlns:a16="http://schemas.microsoft.com/office/drawing/2014/main" val="2656866826"/>
                    </a:ext>
                  </a:extLst>
                </a:gridCol>
                <a:gridCol w="525731">
                  <a:extLst>
                    <a:ext uri="{9D8B030D-6E8A-4147-A177-3AD203B41FA5}">
                      <a16:colId xmlns:a16="http://schemas.microsoft.com/office/drawing/2014/main" val="3514456650"/>
                    </a:ext>
                  </a:extLst>
                </a:gridCol>
                <a:gridCol w="775487">
                  <a:extLst>
                    <a:ext uri="{9D8B030D-6E8A-4147-A177-3AD203B41FA5}">
                      <a16:colId xmlns:a16="http://schemas.microsoft.com/office/drawing/2014/main" val="3845195506"/>
                    </a:ext>
                  </a:extLst>
                </a:gridCol>
              </a:tblGrid>
              <a:tr h="203173">
                <a:tc rowSpan="2">
                  <a:txBody>
                    <a:bodyPr/>
                    <a:lstStyle/>
                    <a:p>
                      <a:pPr algn="ctr" rtl="0" fontAlgn="ctr"/>
                      <a:r>
                        <a:rPr lang="ru-RU" sz="1050" u="none" strike="noStrike" dirty="0">
                          <a:solidFill>
                            <a:srgbClr val="007F76"/>
                          </a:solidFill>
                          <a:effectLst/>
                          <a:latin typeface="Arial Narrow" panose="020B0606020202030204" pitchFamily="34" charset="0"/>
                        </a:rPr>
                        <a:t>№</a:t>
                      </a:r>
                      <a:endParaRPr lang="ru-RU" sz="1050" b="0" i="0" u="none" strike="noStrike" dirty="0">
                        <a:solidFill>
                          <a:srgbClr val="007F76"/>
                        </a:solidFill>
                        <a:effectLst/>
                        <a:latin typeface="Arial Narrow" panose="020B0606020202030204" pitchFamily="34" charset="0"/>
                      </a:endParaRPr>
                    </a:p>
                  </a:txBody>
                  <a:tcPr marL="6603" marR="6603" marT="0" marB="0"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rowSpan="2">
                  <a:txBody>
                    <a:bodyPr/>
                    <a:lstStyle/>
                    <a:p>
                      <a:pPr marL="0" algn="ctr" defTabSz="685800" rtl="0" eaLnBrk="1" fontAlgn="ctr" latinLnBrk="0" hangingPunct="1"/>
                      <a:r>
                        <a:rPr lang="ru-RU" sz="1050" b="0" i="0" u="none" strike="noStrike" cap="none" dirty="0">
                          <a:solidFill>
                            <a:srgbClr val="007F76"/>
                          </a:solidFill>
                          <a:effectLst/>
                          <a:latin typeface="Arial Narrow" panose="020B0606020202030204" pitchFamily="34" charset="0"/>
                          <a:ea typeface="+mn-ea"/>
                          <a:cs typeface="+mn-cs"/>
                          <a:sym typeface="Arial"/>
                        </a:rPr>
                        <a:t>ҰҚЖ-2017 </a:t>
                      </a:r>
                      <a:r>
                        <a:rPr lang="ru-RU" sz="1050" b="0" i="0" u="none" strike="noStrike" cap="none" dirty="0" err="1">
                          <a:solidFill>
                            <a:srgbClr val="007F76"/>
                          </a:solidFill>
                          <a:effectLst/>
                          <a:latin typeface="Arial Narrow" panose="020B0606020202030204" pitchFamily="34" charset="0"/>
                          <a:ea typeface="+mn-ea"/>
                          <a:cs typeface="+mn-cs"/>
                          <a:sym typeface="Arial"/>
                        </a:rPr>
                        <a:t>коді</a:t>
                      </a:r>
                      <a:endParaRPr lang="ru-RU" sz="1050" b="0" i="0" u="none" strike="noStrike" cap="none" dirty="0">
                        <a:solidFill>
                          <a:srgbClr val="007F76"/>
                        </a:solidFill>
                        <a:effectLst/>
                        <a:latin typeface="Arial Narrow" panose="020B0606020202030204" pitchFamily="34" charset="0"/>
                        <a:ea typeface="+mn-ea"/>
                        <a:cs typeface="+mn-cs"/>
                        <a:sym typeface="Arial"/>
                      </a:endParaRPr>
                    </a:p>
                  </a:txBody>
                  <a:tcPr marL="6603" marR="6603" marT="0" marB="0"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rowSpan="2">
                  <a:txBody>
                    <a:bodyPr/>
                    <a:lstStyle/>
                    <a:p>
                      <a:pPr algn="ctr" rtl="0" fontAlgn="ctr"/>
                      <a:r>
                        <a:rPr lang="ru-RU" sz="1050" u="none" strike="noStrike" dirty="0">
                          <a:solidFill>
                            <a:srgbClr val="007F76"/>
                          </a:solidFill>
                          <a:effectLst/>
                          <a:latin typeface="Arial Narrow" panose="020B0606020202030204" pitchFamily="34" charset="0"/>
                        </a:rPr>
                        <a:t>АТАУЫ</a:t>
                      </a:r>
                      <a:endParaRPr lang="ru-RU" sz="1050" b="0" i="0" u="none" strike="noStrike" dirty="0">
                        <a:solidFill>
                          <a:srgbClr val="007F76"/>
                        </a:solidFill>
                        <a:effectLst/>
                        <a:latin typeface="Arial Narrow" panose="020B0606020202030204" pitchFamily="34" charset="0"/>
                      </a:endParaRPr>
                    </a:p>
                  </a:txBody>
                  <a:tcPr marL="6603" marR="6603" marT="0" marB="0" anchor="ctr">
                    <a:lnL>
                      <a:noFill/>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rowSpan="2">
                  <a:txBody>
                    <a:bodyPr/>
                    <a:lstStyle/>
                    <a:p>
                      <a:pPr algn="ctr" fontAlgn="b"/>
                      <a:r>
                        <a:rPr lang="kk-KZ" sz="1050" u="none" strike="noStrike" dirty="0">
                          <a:solidFill>
                            <a:schemeClr val="tx1"/>
                          </a:solidFill>
                          <a:effectLst/>
                          <a:latin typeface="Arial Narrow" panose="020B0606020202030204" pitchFamily="34" charset="0"/>
                        </a:rPr>
                        <a:t>2022 ж. бос орындар</a:t>
                      </a:r>
                      <a:endParaRPr lang="ru-RU" sz="1050" b="0" i="0" u="none" strike="noStrike" dirty="0">
                        <a:solidFill>
                          <a:schemeClr val="tx1"/>
                        </a:solidFill>
                        <a:effectLst/>
                        <a:latin typeface="Arial Narrow" panose="020B0606020202030204" pitchFamily="34" charset="0"/>
                      </a:endParaRPr>
                    </a:p>
                  </a:txBody>
                  <a:tcPr marL="9525" marR="9525" marT="0" marB="0" anchor="ctr">
                    <a:lnL w="12700" cap="flat" cmpd="sng" algn="ctr">
                      <a:solidFill>
                        <a:schemeClr val="tx1"/>
                      </a:solidFill>
                      <a:prstDash val="solid"/>
                      <a:round/>
                      <a:headEnd type="none" w="med" len="med"/>
                      <a:tailEnd type="none" w="med" len="med"/>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gridSpan="4">
                  <a:txBody>
                    <a:bodyPr/>
                    <a:lstStyle/>
                    <a:p>
                      <a:pPr algn="ctr" fontAlgn="b"/>
                      <a:r>
                        <a:rPr lang="ru-RU" sz="1050" b="0" i="0" u="none" strike="noStrike" dirty="0" err="1">
                          <a:solidFill>
                            <a:schemeClr val="tx1"/>
                          </a:solidFill>
                          <a:effectLst/>
                          <a:latin typeface="Arial Narrow" panose="020B0606020202030204" pitchFamily="34" charset="0"/>
                        </a:rPr>
                        <a:t>оның</a:t>
                      </a:r>
                      <a:r>
                        <a:rPr lang="ru-RU" sz="1050" b="0" i="0" u="none" strike="noStrike" dirty="0">
                          <a:solidFill>
                            <a:schemeClr val="tx1"/>
                          </a:solidFill>
                          <a:effectLst/>
                          <a:latin typeface="Arial Narrow" panose="020B0606020202030204" pitchFamily="34" charset="0"/>
                        </a:rPr>
                        <a:t> </a:t>
                      </a:r>
                      <a:r>
                        <a:rPr lang="ru-RU" sz="1050" b="0" i="0" u="none" strike="noStrike" dirty="0" err="1">
                          <a:solidFill>
                            <a:schemeClr val="tx1"/>
                          </a:solidFill>
                          <a:effectLst/>
                          <a:latin typeface="Arial Narrow" panose="020B0606020202030204" pitchFamily="34" charset="0"/>
                        </a:rPr>
                        <a:t>ішінде</a:t>
                      </a:r>
                      <a:r>
                        <a:rPr lang="ru-RU" sz="1050" b="0" i="0" u="none" strike="noStrike" dirty="0">
                          <a:solidFill>
                            <a:schemeClr val="tx1"/>
                          </a:solidFill>
                          <a:effectLst/>
                          <a:latin typeface="Arial Narrow" panose="020B0606020202030204" pitchFamily="34" charset="0"/>
                        </a:rPr>
                        <a:t> 2022 ж. </a:t>
                      </a:r>
                      <a:r>
                        <a:rPr lang="ru-RU" sz="1050" b="0" i="0" u="none" strike="noStrike" dirty="0" err="1">
                          <a:solidFill>
                            <a:schemeClr val="tx1"/>
                          </a:solidFill>
                          <a:effectLst/>
                          <a:latin typeface="Arial Narrow" panose="020B0606020202030204" pitchFamily="34" charset="0"/>
                        </a:rPr>
                        <a:t>тоқсандары</a:t>
                      </a:r>
                      <a:r>
                        <a:rPr lang="ru-RU" sz="1050" b="0" i="0" u="none" strike="noStrike" dirty="0">
                          <a:solidFill>
                            <a:schemeClr val="tx1"/>
                          </a:solidFill>
                          <a:effectLst/>
                          <a:latin typeface="Arial Narrow" panose="020B0606020202030204" pitchFamily="34" charset="0"/>
                        </a:rPr>
                        <a:t> </a:t>
                      </a:r>
                      <a:r>
                        <a:rPr lang="ru-RU" sz="1050" b="0" i="0" u="none" strike="noStrike" dirty="0" err="1">
                          <a:solidFill>
                            <a:schemeClr val="tx1"/>
                          </a:solidFill>
                          <a:effectLst/>
                          <a:latin typeface="Arial Narrow" panose="020B0606020202030204" pitchFamily="34" charset="0"/>
                        </a:rPr>
                        <a:t>бойынша</a:t>
                      </a:r>
                      <a:endParaRPr lang="ru-RU" sz="1050" b="0" i="0" u="none" strike="noStrike" dirty="0">
                        <a:solidFill>
                          <a:schemeClr val="tx1"/>
                        </a:solidFill>
                        <a:effectLst/>
                        <a:latin typeface="Arial Narrow" panose="020B0606020202030204" pitchFamily="34" charset="0"/>
                      </a:endParaRPr>
                    </a:p>
                  </a:txBody>
                  <a:tcPr marL="9525" marR="9525" marT="0" marB="0" anchor="ctr">
                    <a:lnL>
                      <a:noFill/>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fontAlgn="b"/>
                      <a:endParaRPr lang="ru-RU" sz="900" b="0" i="0" u="none" strike="noStrike" dirty="0">
                        <a:solidFill>
                          <a:srgbClr val="007F76"/>
                        </a:solidFill>
                        <a:effectLst/>
                        <a:latin typeface="Arial Narrow" panose="020B0606020202030204" pitchFamily="34" charset="0"/>
                      </a:endParaRPr>
                    </a:p>
                  </a:txBody>
                  <a:tcPr marL="9525" marR="9525" marT="9525" marB="0"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fontAlgn="b"/>
                      <a:endParaRPr lang="ru-RU" sz="900" b="0" i="0" u="none" strike="noStrike" dirty="0">
                        <a:solidFill>
                          <a:srgbClr val="007F76"/>
                        </a:solidFill>
                        <a:effectLst/>
                        <a:latin typeface="Arial Narrow" panose="020B0606020202030204" pitchFamily="34" charset="0"/>
                      </a:endParaRPr>
                    </a:p>
                  </a:txBody>
                  <a:tcPr marL="9525" marR="9525" marT="9525" marB="0"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fontAlgn="b"/>
                      <a:endParaRPr lang="ru-RU" sz="900" b="0" i="0" u="none" strike="noStrike" dirty="0">
                        <a:solidFill>
                          <a:srgbClr val="007F76"/>
                        </a:solidFill>
                        <a:effectLst/>
                        <a:latin typeface="Arial Narrow" panose="020B0606020202030204" pitchFamily="34" charset="0"/>
                      </a:endParaRPr>
                    </a:p>
                  </a:txBody>
                  <a:tcPr marL="9525" marR="9525" marT="9525" marB="0"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rowSpan="2">
                  <a:txBody>
                    <a:bodyPr/>
                    <a:lstStyle/>
                    <a:p>
                      <a:pPr algn="ctr" fontAlgn="b"/>
                      <a:r>
                        <a:rPr lang="kk-KZ" sz="1050" b="0" i="0" u="none" strike="noStrike" cap="none" dirty="0">
                          <a:solidFill>
                            <a:srgbClr val="007F76"/>
                          </a:solidFill>
                          <a:effectLst/>
                          <a:latin typeface="Arial Narrow" panose="020B0606020202030204" pitchFamily="34" charset="0"/>
                          <a:ea typeface="+mn-ea"/>
                          <a:cs typeface="+mn-cs"/>
                          <a:sym typeface="Arial"/>
                        </a:rPr>
                        <a:t>2023 ж. бос орындар</a:t>
                      </a:r>
                      <a:endParaRPr lang="ru-RU" sz="1050" b="0" i="0" u="none" strike="noStrike" cap="none" dirty="0">
                        <a:solidFill>
                          <a:srgbClr val="007F76"/>
                        </a:solidFill>
                        <a:effectLst/>
                        <a:latin typeface="Arial Narrow" panose="020B0606020202030204" pitchFamily="34" charset="0"/>
                        <a:ea typeface="+mn-ea"/>
                        <a:cs typeface="+mn-cs"/>
                        <a:sym typeface="Arial"/>
                      </a:endParaRPr>
                    </a:p>
                  </a:txBody>
                  <a:tcPr marL="9525" marR="9525" marT="0" marB="0" anchor="ctr">
                    <a:lnL w="12700" cap="flat" cmpd="sng" algn="ctr">
                      <a:solidFill>
                        <a:schemeClr val="tx1"/>
                      </a:solidFill>
                      <a:prstDash val="solid"/>
                      <a:round/>
                      <a:headEnd type="none" w="med" len="med"/>
                      <a:tailEnd type="none" w="med" len="med"/>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gridSpan="4">
                  <a:txBody>
                    <a:bodyPr/>
                    <a:lstStyle/>
                    <a:p>
                      <a:pPr algn="ctr" fontAlgn="b"/>
                      <a:r>
                        <a:rPr lang="ru-RU" sz="1050" b="0" i="0" u="none" strike="noStrike" cap="none" dirty="0" err="1">
                          <a:solidFill>
                            <a:srgbClr val="007F76"/>
                          </a:solidFill>
                          <a:effectLst/>
                          <a:latin typeface="Arial Narrow" panose="020B0606020202030204" pitchFamily="34" charset="0"/>
                          <a:ea typeface="+mn-ea"/>
                          <a:cs typeface="+mn-cs"/>
                          <a:sym typeface="Arial"/>
                        </a:rPr>
                        <a:t>оның</a:t>
                      </a:r>
                      <a:r>
                        <a:rPr lang="ru-RU" sz="1050" b="0" i="0" u="none" strike="noStrike" cap="none" dirty="0">
                          <a:solidFill>
                            <a:srgbClr val="007F76"/>
                          </a:solidFill>
                          <a:effectLst/>
                          <a:latin typeface="Arial Narrow" panose="020B0606020202030204" pitchFamily="34" charset="0"/>
                          <a:ea typeface="+mn-ea"/>
                          <a:cs typeface="+mn-cs"/>
                          <a:sym typeface="Arial"/>
                        </a:rPr>
                        <a:t> </a:t>
                      </a:r>
                      <a:r>
                        <a:rPr lang="ru-RU" sz="1050" b="0" i="0" u="none" strike="noStrike" cap="none" dirty="0" err="1">
                          <a:solidFill>
                            <a:srgbClr val="007F76"/>
                          </a:solidFill>
                          <a:effectLst/>
                          <a:latin typeface="Arial Narrow" panose="020B0606020202030204" pitchFamily="34" charset="0"/>
                          <a:ea typeface="+mn-ea"/>
                          <a:cs typeface="+mn-cs"/>
                          <a:sym typeface="Arial"/>
                        </a:rPr>
                        <a:t>ішінде</a:t>
                      </a:r>
                      <a:r>
                        <a:rPr lang="ru-RU" sz="1050" b="0" i="0" u="none" strike="noStrike" cap="none" dirty="0">
                          <a:solidFill>
                            <a:srgbClr val="007F76"/>
                          </a:solidFill>
                          <a:effectLst/>
                          <a:latin typeface="Arial Narrow" panose="020B0606020202030204" pitchFamily="34" charset="0"/>
                          <a:ea typeface="+mn-ea"/>
                          <a:cs typeface="+mn-cs"/>
                          <a:sym typeface="Arial"/>
                        </a:rPr>
                        <a:t> 2023 ж. </a:t>
                      </a:r>
                      <a:r>
                        <a:rPr lang="ru-RU" sz="1050" b="0" i="0" u="none" strike="noStrike" cap="none" dirty="0" err="1">
                          <a:solidFill>
                            <a:srgbClr val="007F76"/>
                          </a:solidFill>
                          <a:effectLst/>
                          <a:latin typeface="Arial Narrow" panose="020B0606020202030204" pitchFamily="34" charset="0"/>
                          <a:ea typeface="+mn-ea"/>
                          <a:cs typeface="+mn-cs"/>
                          <a:sym typeface="Arial"/>
                        </a:rPr>
                        <a:t>тоқсан</a:t>
                      </a:r>
                      <a:r>
                        <a:rPr lang="ru-RU" sz="1050" b="0" i="0" u="none" strike="noStrike" cap="none" dirty="0">
                          <a:solidFill>
                            <a:srgbClr val="007F76"/>
                          </a:solidFill>
                          <a:effectLst/>
                          <a:latin typeface="Arial Narrow" panose="020B0606020202030204" pitchFamily="34" charset="0"/>
                          <a:ea typeface="+mn-ea"/>
                          <a:cs typeface="+mn-cs"/>
                          <a:sym typeface="Arial"/>
                        </a:rPr>
                        <a:t> </a:t>
                      </a:r>
                      <a:r>
                        <a:rPr lang="ru-RU" sz="1050" b="0" i="0" u="none" strike="noStrike" cap="none" dirty="0" err="1">
                          <a:solidFill>
                            <a:srgbClr val="007F76"/>
                          </a:solidFill>
                          <a:effectLst/>
                          <a:latin typeface="Arial Narrow" panose="020B0606020202030204" pitchFamily="34" charset="0"/>
                          <a:ea typeface="+mn-ea"/>
                          <a:cs typeface="+mn-cs"/>
                          <a:sym typeface="Arial"/>
                        </a:rPr>
                        <a:t>бойынша</a:t>
                      </a:r>
                      <a:endParaRPr lang="ru-RU" sz="1050" b="0" i="0" u="none" strike="noStrike" cap="none" dirty="0">
                        <a:solidFill>
                          <a:srgbClr val="007F76"/>
                        </a:solidFill>
                        <a:effectLst/>
                        <a:latin typeface="Arial Narrow" panose="020B0606020202030204" pitchFamily="34" charset="0"/>
                        <a:ea typeface="+mn-ea"/>
                        <a:cs typeface="+mn-cs"/>
                        <a:sym typeface="Arial"/>
                      </a:endParaRPr>
                    </a:p>
                  </a:txBody>
                  <a:tcPr marL="9525" marR="9525" marT="0" marB="0" anchor="ctr">
                    <a:lnL>
                      <a:noFill/>
                    </a:lnL>
                    <a:lnR>
                      <a:noFill/>
                    </a:lnR>
                    <a:lnT w="1270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fontAlgn="b"/>
                      <a:endParaRPr lang="ru-RU" sz="900" b="0" i="0" u="none" strike="noStrike" dirty="0">
                        <a:solidFill>
                          <a:srgbClr val="007F76"/>
                        </a:solidFill>
                        <a:effectLst/>
                        <a:latin typeface="Arial Narrow" panose="020B0606020202030204" pitchFamily="34" charset="0"/>
                      </a:endParaRPr>
                    </a:p>
                  </a:txBody>
                  <a:tcPr marL="9525" marR="9525" marT="9525" marB="0"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4D7A86">
                        <a:alpha val="20000"/>
                      </a:srgbClr>
                    </a:solidFill>
                  </a:tcPr>
                </a:tc>
                <a:tc hMerge="1">
                  <a:txBody>
                    <a:bodyPr/>
                    <a:lstStyle/>
                    <a:p>
                      <a:pPr algn="ctr" fontAlgn="b"/>
                      <a:endParaRPr lang="ru-RU" sz="900" b="0" i="0" u="none" strike="noStrike" dirty="0">
                        <a:solidFill>
                          <a:srgbClr val="007F76"/>
                        </a:solidFill>
                        <a:effectLst/>
                        <a:latin typeface="Arial Narrow" panose="020B0606020202030204" pitchFamily="34" charset="0"/>
                      </a:endParaRPr>
                    </a:p>
                  </a:txBody>
                  <a:tcPr marL="9525" marR="9525" marT="9525" marB="0"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4D7A86">
                        <a:alpha val="20000"/>
                      </a:srgbClr>
                    </a:solidFill>
                  </a:tcPr>
                </a:tc>
                <a:tc hMerge="1">
                  <a:txBody>
                    <a:bodyPr/>
                    <a:lstStyle/>
                    <a:p>
                      <a:pPr algn="ctr" fontAlgn="b"/>
                      <a:endParaRPr lang="ru-RU" sz="900" b="0" i="0" u="none" strike="noStrike" dirty="0">
                        <a:solidFill>
                          <a:srgbClr val="007F76"/>
                        </a:solidFill>
                        <a:effectLst/>
                        <a:latin typeface="Arial Narrow" panose="020B0606020202030204" pitchFamily="34" charset="0"/>
                      </a:endParaRPr>
                    </a:p>
                  </a:txBody>
                  <a:tcPr marL="9525" marR="9525" marT="9525" marB="0"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4D7A86">
                        <a:alpha val="20000"/>
                      </a:srgbClr>
                    </a:solidFill>
                  </a:tcPr>
                </a:tc>
                <a:tc rowSpan="2">
                  <a:txBody>
                    <a:bodyPr/>
                    <a:lstStyle/>
                    <a:p>
                      <a:pPr algn="ctr" fontAlgn="b"/>
                      <a:r>
                        <a:rPr lang="ru-RU" sz="1050" u="none" strike="noStrike" dirty="0">
                          <a:solidFill>
                            <a:srgbClr val="007F76"/>
                          </a:solidFill>
                          <a:effectLst/>
                          <a:latin typeface="Arial Narrow" panose="020B0606020202030204" pitchFamily="34" charset="0"/>
                        </a:rPr>
                        <a:t>ЖАЛПЫҒА </a:t>
                      </a:r>
                    </a:p>
                    <a:p>
                      <a:pPr algn="ctr" fontAlgn="b"/>
                      <a:r>
                        <a:rPr lang="ru-RU" sz="1050" u="none" strike="noStrike" dirty="0">
                          <a:solidFill>
                            <a:srgbClr val="007F76"/>
                          </a:solidFill>
                          <a:effectLst/>
                          <a:latin typeface="Arial Narrow" panose="020B0606020202030204" pitchFamily="34" charset="0"/>
                        </a:rPr>
                        <a:t>%-бен </a:t>
                      </a:r>
                      <a:endParaRPr lang="ru-RU" sz="1050" b="0" i="0" u="none" strike="noStrike" dirty="0">
                        <a:solidFill>
                          <a:srgbClr val="007F76"/>
                        </a:solidFill>
                        <a:effectLst/>
                        <a:latin typeface="Arial Narrow" panose="020B0606020202030204" pitchFamily="34" charset="0"/>
                      </a:endParaRPr>
                    </a:p>
                  </a:txBody>
                  <a:tcPr marL="9525" marR="9525" marT="0" marB="0"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821115214"/>
                  </a:ext>
                </a:extLst>
              </a:tr>
              <a:tr h="206228">
                <a:tc vMerge="1">
                  <a:txBody>
                    <a:bodyPr/>
                    <a:lstStyle/>
                    <a:p>
                      <a:pPr algn="ctr" rtl="0" fontAlgn="ctr"/>
                      <a:endParaRPr lang="ru-RU" sz="900" b="0" i="0" u="none" strike="noStrike" dirty="0">
                        <a:solidFill>
                          <a:srgbClr val="007F76"/>
                        </a:solidFill>
                        <a:effectLst/>
                        <a:latin typeface="Arial Narrow" panose="020B0606020202030204" pitchFamily="34" charset="0"/>
                      </a:endParaRPr>
                    </a:p>
                  </a:txBody>
                  <a:tcPr marL="6603" marR="6603" marT="10800" marB="10800"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4D7A86">
                        <a:alpha val="20000"/>
                      </a:srgbClr>
                    </a:solidFill>
                  </a:tcPr>
                </a:tc>
                <a:tc vMerge="1">
                  <a:txBody>
                    <a:bodyPr/>
                    <a:lstStyle/>
                    <a:p>
                      <a:pPr algn="ctr" rtl="0" fontAlgn="ctr"/>
                      <a:endParaRPr lang="ru-RU" sz="900" b="0" i="0" u="none" strike="noStrike" dirty="0">
                        <a:solidFill>
                          <a:srgbClr val="007F76"/>
                        </a:solidFill>
                        <a:effectLst/>
                        <a:latin typeface="Arial Narrow" panose="020B0606020202030204" pitchFamily="34" charset="0"/>
                      </a:endParaRPr>
                    </a:p>
                  </a:txBody>
                  <a:tcPr marL="6603" marR="6603" marT="10800" marB="10800"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4D7A86">
                        <a:alpha val="20000"/>
                      </a:srgbClr>
                    </a:solidFill>
                  </a:tcPr>
                </a:tc>
                <a:tc vMerge="1">
                  <a:txBody>
                    <a:bodyPr/>
                    <a:lstStyle/>
                    <a:p>
                      <a:pPr algn="ctr" rtl="0" fontAlgn="ctr"/>
                      <a:endParaRPr lang="ru-RU" sz="900" b="0" i="0" u="none" strike="noStrike" dirty="0">
                        <a:solidFill>
                          <a:srgbClr val="007F76"/>
                        </a:solidFill>
                        <a:effectLst/>
                        <a:latin typeface="Arial Narrow" panose="020B0606020202030204" pitchFamily="34" charset="0"/>
                      </a:endParaRPr>
                    </a:p>
                  </a:txBody>
                  <a:tcPr marL="6603" marR="6603" marT="10800" marB="10800"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4D7A86">
                        <a:alpha val="20000"/>
                      </a:srgbClr>
                    </a:solidFill>
                  </a:tcPr>
                </a:tc>
                <a:tc vMerge="1">
                  <a:txBody>
                    <a:bodyPr/>
                    <a:lstStyle/>
                    <a:p>
                      <a:endParaRPr lang="ru-KZ"/>
                    </a:p>
                  </a:txBody>
                  <a:tcPr/>
                </a:tc>
                <a:tc>
                  <a:txBody>
                    <a:bodyPr/>
                    <a:lstStyle/>
                    <a:p>
                      <a:pPr algn="ctr" fontAlgn="b"/>
                      <a:r>
                        <a:rPr lang="en-US" sz="1050" b="0" i="0" u="none" strike="noStrike" dirty="0">
                          <a:solidFill>
                            <a:schemeClr val="tx1"/>
                          </a:solidFill>
                          <a:effectLst/>
                          <a:latin typeface="Arial Narrow" panose="020B0606020202030204" pitchFamily="34" charset="0"/>
                        </a:rPr>
                        <a:t>I</a:t>
                      </a:r>
                      <a:endParaRPr lang="ru-RU" sz="1050" b="0" i="0" u="none" strike="noStrike" dirty="0">
                        <a:solidFill>
                          <a:schemeClr val="tx1"/>
                        </a:solidFill>
                        <a:effectLst/>
                        <a:latin typeface="Arial Narrow" panose="020B0606020202030204" pitchFamily="34" charset="0"/>
                      </a:endParaRPr>
                    </a:p>
                  </a:txBody>
                  <a:tcPr marL="9525" marR="9525" marT="0" marB="0" anchor="ctr">
                    <a:lnT w="635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ctr" fontAlgn="b"/>
                      <a:r>
                        <a:rPr lang="en-US" sz="1050" b="0" i="0" u="none" strike="noStrike" dirty="0">
                          <a:solidFill>
                            <a:schemeClr val="tx1"/>
                          </a:solidFill>
                          <a:effectLst/>
                          <a:latin typeface="Arial Narrow" panose="020B0606020202030204" pitchFamily="34" charset="0"/>
                        </a:rPr>
                        <a:t>II</a:t>
                      </a:r>
                      <a:endParaRPr lang="ru-RU" sz="1050" b="0" i="0" u="none" strike="noStrike" dirty="0">
                        <a:solidFill>
                          <a:schemeClr val="tx1"/>
                        </a:solidFill>
                        <a:effectLst/>
                        <a:latin typeface="Arial Narrow" panose="020B0606020202030204" pitchFamily="34" charset="0"/>
                      </a:endParaRPr>
                    </a:p>
                  </a:txBody>
                  <a:tcPr marL="9525" marR="9525" marT="0" marB="0" anchor="ctr">
                    <a:lnT w="635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ctr" fontAlgn="b"/>
                      <a:r>
                        <a:rPr lang="en-US" sz="1050" b="0" i="0" u="none" strike="noStrike" dirty="0">
                          <a:solidFill>
                            <a:schemeClr val="tx1"/>
                          </a:solidFill>
                          <a:effectLst/>
                          <a:latin typeface="Arial Narrow" panose="020B0606020202030204" pitchFamily="34" charset="0"/>
                        </a:rPr>
                        <a:t>III</a:t>
                      </a:r>
                      <a:endParaRPr lang="ru-RU" sz="1050" b="0" i="0" u="none" strike="noStrike" dirty="0">
                        <a:solidFill>
                          <a:schemeClr val="tx1"/>
                        </a:solidFill>
                        <a:effectLst/>
                        <a:latin typeface="Arial Narrow" panose="020B0606020202030204" pitchFamily="34" charset="0"/>
                      </a:endParaRPr>
                    </a:p>
                  </a:txBody>
                  <a:tcPr marL="9525" marR="9525" marT="0" marB="0" anchor="ctr">
                    <a:lnT w="635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ctr" fontAlgn="b"/>
                      <a:r>
                        <a:rPr lang="en-US" sz="1050" b="0" i="0" u="none" strike="noStrike" dirty="0">
                          <a:solidFill>
                            <a:schemeClr val="tx1"/>
                          </a:solidFill>
                          <a:effectLst/>
                          <a:latin typeface="Arial Narrow" panose="020B0606020202030204" pitchFamily="34" charset="0"/>
                        </a:rPr>
                        <a:t>IV</a:t>
                      </a:r>
                      <a:endParaRPr lang="ru-RU" sz="1050" b="0" i="0" u="none" strike="noStrike" dirty="0">
                        <a:solidFill>
                          <a:schemeClr val="tx1"/>
                        </a:solidFill>
                        <a:effectLst/>
                        <a:latin typeface="Arial Narrow" panose="020B0606020202030204" pitchFamily="34" charset="0"/>
                      </a:endParaRPr>
                    </a:p>
                  </a:txBody>
                  <a:tcPr marL="9525" marR="9525" marT="0" marB="0" anchor="ctr">
                    <a:lnR w="1270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vMerge="1">
                  <a:txBody>
                    <a:bodyPr/>
                    <a:lstStyle/>
                    <a:p>
                      <a:pPr algn="ctr" fontAlgn="b"/>
                      <a:endParaRPr lang="ru-RU" sz="1050" b="0" i="0" u="none" strike="noStrike" dirty="0">
                        <a:solidFill>
                          <a:srgbClr val="007F76"/>
                        </a:solidFill>
                        <a:effectLst/>
                        <a:latin typeface="Arial Narrow" panose="020B0606020202030204" pitchFamily="34" charset="0"/>
                      </a:endParaRPr>
                    </a:p>
                  </a:txBody>
                  <a:tcPr marL="9525" marR="9525" marT="9525" marB="0"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4D7A86">
                        <a:alpha val="20000"/>
                      </a:srgbClr>
                    </a:solidFill>
                  </a:tcPr>
                </a:tc>
                <a:tc>
                  <a:txBody>
                    <a:bodyPr/>
                    <a:lstStyle/>
                    <a:p>
                      <a:pPr algn="ctr" fontAlgn="b"/>
                      <a:r>
                        <a:rPr lang="en-US" sz="1050" b="0" i="0" u="none" strike="noStrike" dirty="0">
                          <a:solidFill>
                            <a:schemeClr val="tx1"/>
                          </a:solidFill>
                          <a:effectLst/>
                          <a:latin typeface="Arial Narrow" panose="020B0606020202030204" pitchFamily="34" charset="0"/>
                        </a:rPr>
                        <a:t>I </a:t>
                      </a:r>
                      <a:r>
                        <a:rPr lang="ru-RU" sz="1050" b="0" i="0" u="none" strike="noStrike" dirty="0">
                          <a:solidFill>
                            <a:schemeClr val="tx1"/>
                          </a:solidFill>
                          <a:effectLst/>
                          <a:latin typeface="Arial Narrow" panose="020B0606020202030204" pitchFamily="34" charset="0"/>
                        </a:rPr>
                        <a:t>(факт)</a:t>
                      </a:r>
                    </a:p>
                  </a:txBody>
                  <a:tcPr marL="9525" marR="9525" marT="0" marB="0" anchor="ctr">
                    <a:lnL>
                      <a:noFill/>
                    </a:lnL>
                    <a:lnR>
                      <a:noFill/>
                    </a:lnR>
                    <a:lnT w="635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50" b="0" i="0" u="none" strike="noStrike" dirty="0">
                          <a:solidFill>
                            <a:srgbClr val="007F76"/>
                          </a:solidFill>
                          <a:effectLst/>
                          <a:latin typeface="Arial Narrow" panose="020B0606020202030204" pitchFamily="34" charset="0"/>
                        </a:rPr>
                        <a:t>II</a:t>
                      </a:r>
                      <a:endParaRPr lang="ru-RU" sz="1050" b="0" i="0" u="none" strike="noStrike" dirty="0">
                        <a:solidFill>
                          <a:srgbClr val="007F76"/>
                        </a:solidFill>
                        <a:effectLst/>
                        <a:latin typeface="Arial Narrow" panose="020B0606020202030204" pitchFamily="34" charset="0"/>
                      </a:endParaRPr>
                    </a:p>
                  </a:txBody>
                  <a:tcPr marL="9525" marR="9525" marT="0" marB="0" anchor="ctr">
                    <a:lnL>
                      <a:noFill/>
                    </a:lnL>
                    <a:lnR>
                      <a:noFill/>
                    </a:lnR>
                    <a:lnT w="635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50" b="0" i="0" u="none" strike="noStrike" dirty="0">
                          <a:solidFill>
                            <a:srgbClr val="007F76"/>
                          </a:solidFill>
                          <a:effectLst/>
                          <a:latin typeface="Arial Narrow" panose="020B0606020202030204" pitchFamily="34" charset="0"/>
                        </a:rPr>
                        <a:t>III</a:t>
                      </a:r>
                      <a:endParaRPr lang="ru-RU" sz="1050" b="0" i="0" u="none" strike="noStrike" dirty="0">
                        <a:solidFill>
                          <a:srgbClr val="007F76"/>
                        </a:solidFill>
                        <a:effectLst/>
                        <a:latin typeface="Arial Narrow" panose="020B0606020202030204" pitchFamily="34" charset="0"/>
                      </a:endParaRPr>
                    </a:p>
                  </a:txBody>
                  <a:tcPr marL="9525" marR="9525" marT="0" marB="0" anchor="ctr">
                    <a:lnL>
                      <a:noFill/>
                    </a:lnL>
                    <a:lnR>
                      <a:noFill/>
                    </a:lnR>
                    <a:lnT w="635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50" b="0" i="0" u="none" strike="noStrike" dirty="0">
                          <a:solidFill>
                            <a:srgbClr val="007F76"/>
                          </a:solidFill>
                          <a:effectLst/>
                          <a:latin typeface="Arial Narrow" panose="020B0606020202030204" pitchFamily="34" charset="0"/>
                        </a:rPr>
                        <a:t>IV</a:t>
                      </a:r>
                      <a:endParaRPr lang="ru-RU" sz="1050" b="0" i="0" u="none" strike="noStrike" dirty="0">
                        <a:solidFill>
                          <a:srgbClr val="007F76"/>
                        </a:solidFill>
                        <a:effectLst/>
                        <a:latin typeface="Arial Narrow" panose="020B0606020202030204" pitchFamily="34" charset="0"/>
                      </a:endParaRPr>
                    </a:p>
                  </a:txBody>
                  <a:tcPr marL="9525" marR="9525" marT="0" marB="0" anchor="ctr">
                    <a:lnL>
                      <a:noFill/>
                    </a:lnL>
                    <a:lnR>
                      <a:noFill/>
                    </a:lnR>
                    <a:lnT w="635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vMerge="1">
                  <a:txBody>
                    <a:bodyPr/>
                    <a:lstStyle/>
                    <a:p>
                      <a:pPr algn="ctr" fontAlgn="b"/>
                      <a:endParaRPr lang="ru-RU" sz="900" b="0" i="0" u="none" strike="noStrike" dirty="0">
                        <a:solidFill>
                          <a:srgbClr val="007F76"/>
                        </a:solidFill>
                        <a:effectLst/>
                        <a:latin typeface="Arial Narrow" panose="020B0606020202030204" pitchFamily="34" charset="0"/>
                      </a:endParaRPr>
                    </a:p>
                  </a:txBody>
                  <a:tcPr marL="9525" marR="9525" marT="9525" marB="0"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4D7A86">
                        <a:alpha val="20000"/>
                      </a:srgbClr>
                    </a:solidFill>
                  </a:tcPr>
                </a:tc>
                <a:extLst>
                  <a:ext uri="{0D108BD9-81ED-4DB2-BD59-A6C34878D82A}">
                    <a16:rowId xmlns:a16="http://schemas.microsoft.com/office/drawing/2014/main" val="3582961751"/>
                  </a:ext>
                </a:extLst>
              </a:tr>
              <a:tr h="158400">
                <a:tc gridSpan="3">
                  <a:txBody>
                    <a:bodyPr/>
                    <a:lstStyle/>
                    <a:p>
                      <a:pPr algn="ctr" rtl="0" fontAlgn="ctr"/>
                      <a:r>
                        <a:rPr lang="ru-RU" sz="900" b="1" u="none" strike="noStrike" dirty="0">
                          <a:solidFill>
                            <a:srgbClr val="007F76"/>
                          </a:solidFill>
                          <a:effectLst/>
                          <a:latin typeface="Arial Narrow" panose="020B0606020202030204" pitchFamily="34" charset="0"/>
                        </a:rPr>
                        <a:t>БАРЛЫҒЫ</a:t>
                      </a:r>
                      <a:endParaRPr lang="ru-RU" sz="900" b="1" i="0" u="none" strike="noStrike" dirty="0">
                        <a:solidFill>
                          <a:srgbClr val="007F76"/>
                        </a:solidFill>
                        <a:effectLst/>
                        <a:latin typeface="Arial Narrow" panose="020B0606020202030204" pitchFamily="34" charset="0"/>
                      </a:endParaRPr>
                    </a:p>
                  </a:txBody>
                  <a:tcPr marL="9525" marR="9525" marT="0" marB="0" anchor="ctr">
                    <a:lnL>
                      <a:noFill/>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007F76">
                        <a:alpha val="20000"/>
                      </a:srgbClr>
                    </a:solidFill>
                  </a:tcPr>
                </a:tc>
                <a:tc hMerge="1">
                  <a:txBody>
                    <a:bodyPr/>
                    <a:lstStyle/>
                    <a:p>
                      <a:endParaRPr lang="ru-RU"/>
                    </a:p>
                  </a:txBody>
                  <a:tcPr/>
                </a:tc>
                <a:tc hMerge="1">
                  <a:txBody>
                    <a:bodyPr/>
                    <a:lstStyle/>
                    <a:p>
                      <a:endParaRPr lang="ru-RU"/>
                    </a:p>
                  </a:txBody>
                  <a:tcPr>
                    <a:lnL w="12700" cap="flat" cmpd="sng" algn="ctr">
                      <a:solidFill>
                        <a:schemeClr val="tx1"/>
                      </a:solidFill>
                      <a:prstDash val="solid"/>
                      <a:round/>
                      <a:headEnd type="none" w="med" len="med"/>
                      <a:tailEnd type="none" w="med" len="med"/>
                    </a:lnL>
                    <a:lnT w="12700" cap="flat" cmpd="sng" algn="ctr">
                      <a:solidFill>
                        <a:schemeClr val="tx1"/>
                      </a:solidFill>
                      <a:prstDash val="solid"/>
                      <a:round/>
                      <a:headEnd type="none" w="med" len="med"/>
                      <a:tailEnd type="none" w="med" len="med"/>
                    </a:lnT>
                  </a:tcPr>
                </a:tc>
                <a:tc>
                  <a:txBody>
                    <a:bodyPr/>
                    <a:lstStyle/>
                    <a:p>
                      <a:pPr algn="ctr" fontAlgn="b"/>
                      <a:r>
                        <a:rPr lang="ru-RU" sz="900" b="1" i="0" u="none" strike="noStrike" cap="none" dirty="0">
                          <a:solidFill>
                            <a:schemeClr val="tx1"/>
                          </a:solidFill>
                          <a:effectLst/>
                          <a:latin typeface="Arial Narrow" panose="020B0606020202030204" pitchFamily="34" charset="0"/>
                          <a:ea typeface="+mn-ea"/>
                          <a:cs typeface="+mn-cs"/>
                          <a:sym typeface="Arial"/>
                        </a:rPr>
                        <a:t>747 432</a:t>
                      </a:r>
                      <a:endParaRPr lang="ru-KZ" sz="900" b="1" i="0" u="none" strike="noStrike" cap="none" dirty="0">
                        <a:solidFill>
                          <a:schemeClr val="tx1"/>
                        </a:solidFill>
                        <a:effectLst/>
                        <a:latin typeface="Arial Narrow" panose="020B0606020202030204" pitchFamily="34" charset="0"/>
                        <a:ea typeface="+mn-ea"/>
                        <a:cs typeface="+mn-cs"/>
                        <a:sym typeface="Arial"/>
                      </a:endParaRPr>
                    </a:p>
                  </a:txBody>
                  <a:tcPr marL="9525" marR="9525" marT="0" marB="0" anchor="ctr">
                    <a:lnL w="12700" cap="flat" cmpd="sng" algn="ctr">
                      <a:solidFill>
                        <a:schemeClr val="tx1"/>
                      </a:solidFill>
                      <a:prstDash val="solid"/>
                      <a:round/>
                      <a:headEnd type="none" w="med" len="med"/>
                      <a:tailEnd type="none" w="med" len="med"/>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65000"/>
                        <a:alpha val="20000"/>
                      </a:schemeClr>
                    </a:solidFill>
                  </a:tcPr>
                </a:tc>
                <a:tc>
                  <a:txBody>
                    <a:bodyPr/>
                    <a:lstStyle/>
                    <a:p>
                      <a:pPr algn="ctr" fontAlgn="b"/>
                      <a:r>
                        <a:rPr lang="ru-KZ" sz="900" b="1" i="0" u="none" strike="noStrike" cap="none" dirty="0">
                          <a:solidFill>
                            <a:schemeClr val="tx1"/>
                          </a:solidFill>
                          <a:effectLst/>
                          <a:latin typeface="Arial Narrow" panose="020B0606020202030204" pitchFamily="34" charset="0"/>
                          <a:ea typeface="+mn-ea"/>
                          <a:cs typeface="+mn-cs"/>
                          <a:sym typeface="Arial"/>
                        </a:rPr>
                        <a:t>162 948</a:t>
                      </a:r>
                    </a:p>
                  </a:txBody>
                  <a:tcPr marL="9525" marR="9525" marT="0" marB="0"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65000"/>
                        <a:alpha val="20000"/>
                      </a:schemeClr>
                    </a:solidFill>
                  </a:tcPr>
                </a:tc>
                <a:tc>
                  <a:txBody>
                    <a:bodyPr/>
                    <a:lstStyle/>
                    <a:p>
                      <a:pPr algn="ctr" fontAlgn="b"/>
                      <a:r>
                        <a:rPr lang="ru-KZ" sz="900" b="1" i="0" u="none" strike="noStrike" cap="none">
                          <a:solidFill>
                            <a:schemeClr val="tx1"/>
                          </a:solidFill>
                          <a:effectLst/>
                          <a:latin typeface="Arial Narrow" panose="020B0606020202030204" pitchFamily="34" charset="0"/>
                          <a:ea typeface="+mn-ea"/>
                          <a:cs typeface="+mn-cs"/>
                          <a:sym typeface="Arial"/>
                        </a:rPr>
                        <a:t>183 479</a:t>
                      </a:r>
                    </a:p>
                  </a:txBody>
                  <a:tcPr marL="9525" marR="9525" marT="0" marB="0"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65000"/>
                        <a:alpha val="20000"/>
                      </a:schemeClr>
                    </a:solidFill>
                  </a:tcPr>
                </a:tc>
                <a:tc>
                  <a:txBody>
                    <a:bodyPr/>
                    <a:lstStyle/>
                    <a:p>
                      <a:pPr algn="ctr" fontAlgn="b"/>
                      <a:r>
                        <a:rPr lang="ru-KZ" sz="900" b="1" i="0" u="none" strike="noStrike" cap="none">
                          <a:solidFill>
                            <a:schemeClr val="tx1"/>
                          </a:solidFill>
                          <a:effectLst/>
                          <a:latin typeface="Arial Narrow" panose="020B0606020202030204" pitchFamily="34" charset="0"/>
                          <a:ea typeface="+mn-ea"/>
                          <a:cs typeface="+mn-cs"/>
                          <a:sym typeface="Arial"/>
                        </a:rPr>
                        <a:t>215 494</a:t>
                      </a:r>
                    </a:p>
                  </a:txBody>
                  <a:tcPr marL="9525" marR="9525" marT="0" marB="0"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65000"/>
                        <a:alpha val="20000"/>
                      </a:schemeClr>
                    </a:solidFill>
                  </a:tcPr>
                </a:tc>
                <a:tc>
                  <a:txBody>
                    <a:bodyPr/>
                    <a:lstStyle/>
                    <a:p>
                      <a:pPr algn="ctr" fontAlgn="b"/>
                      <a:r>
                        <a:rPr lang="ru-KZ" sz="900" b="1" i="0" u="none" strike="noStrike" cap="none" dirty="0">
                          <a:solidFill>
                            <a:schemeClr val="tx1"/>
                          </a:solidFill>
                          <a:effectLst/>
                          <a:latin typeface="Arial Narrow" panose="020B0606020202030204" pitchFamily="34" charset="0"/>
                          <a:ea typeface="+mn-ea"/>
                          <a:cs typeface="+mn-cs"/>
                          <a:sym typeface="Arial"/>
                        </a:rPr>
                        <a:t>185 511</a:t>
                      </a:r>
                    </a:p>
                  </a:txBody>
                  <a:tcPr marL="9525" marR="9525" marT="0" marB="0" anchor="ctr">
                    <a:lnL>
                      <a:noFill/>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65000"/>
                        <a:alpha val="20000"/>
                      </a:schemeClr>
                    </a:solidFill>
                  </a:tcPr>
                </a:tc>
                <a:tc>
                  <a:txBody>
                    <a:bodyPr/>
                    <a:lstStyle/>
                    <a:p>
                      <a:pPr algn="ctr" fontAlgn="ctr"/>
                      <a:r>
                        <a:rPr lang="ru-KZ" sz="900" b="1" i="0" u="none" strike="noStrike" cap="none" dirty="0">
                          <a:solidFill>
                            <a:srgbClr val="007F76"/>
                          </a:solidFill>
                          <a:effectLst/>
                          <a:latin typeface="Arial Narrow" panose="020B0606020202030204" pitchFamily="34" charset="0"/>
                          <a:ea typeface="+mn-ea"/>
                          <a:cs typeface="+mn-cs"/>
                          <a:sym typeface="Arial"/>
                        </a:rPr>
                        <a:t>806 152</a:t>
                      </a:r>
                    </a:p>
                  </a:txBody>
                  <a:tcPr marL="9525" marR="9525" marT="0" marB="0" anchor="ctr">
                    <a:lnL w="12700" cap="flat" cmpd="sng" algn="ctr">
                      <a:solidFill>
                        <a:schemeClr val="tx1"/>
                      </a:solidFill>
                      <a:prstDash val="solid"/>
                      <a:round/>
                      <a:headEnd type="none" w="med" len="med"/>
                      <a:tailEnd type="none" w="med" len="med"/>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007F76">
                        <a:alpha val="20000"/>
                      </a:srgbClr>
                    </a:solidFill>
                  </a:tcPr>
                </a:tc>
                <a:tc>
                  <a:txBody>
                    <a:bodyPr/>
                    <a:lstStyle/>
                    <a:p>
                      <a:pPr algn="ctr" fontAlgn="ctr"/>
                      <a:r>
                        <a:rPr lang="ru-KZ" sz="900" b="1" i="0" u="none" strike="noStrike" cap="none" dirty="0">
                          <a:solidFill>
                            <a:schemeClr val="tx1"/>
                          </a:solidFill>
                          <a:effectLst/>
                          <a:latin typeface="Arial Narrow" panose="020B0606020202030204" pitchFamily="34" charset="0"/>
                          <a:ea typeface="+mn-ea"/>
                          <a:cs typeface="+mn-cs"/>
                          <a:sym typeface="Arial"/>
                        </a:rPr>
                        <a:t>171 117</a:t>
                      </a:r>
                    </a:p>
                  </a:txBody>
                  <a:tcPr marL="9525" marR="9525" marT="0" marB="0"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50000"/>
                        <a:alpha val="20000"/>
                      </a:schemeClr>
                    </a:solidFill>
                  </a:tcPr>
                </a:tc>
                <a:tc>
                  <a:txBody>
                    <a:bodyPr/>
                    <a:lstStyle/>
                    <a:p>
                      <a:pPr algn="ctr" fontAlgn="ctr"/>
                      <a:r>
                        <a:rPr lang="ru-KZ" sz="900" b="1" i="0" u="none" strike="noStrike" cap="none" dirty="0">
                          <a:solidFill>
                            <a:srgbClr val="007F76"/>
                          </a:solidFill>
                          <a:effectLst/>
                          <a:latin typeface="Arial Narrow" panose="020B0606020202030204" pitchFamily="34" charset="0"/>
                          <a:ea typeface="+mn-ea"/>
                          <a:cs typeface="+mn-cs"/>
                          <a:sym typeface="Arial"/>
                        </a:rPr>
                        <a:t>182 736</a:t>
                      </a:r>
                    </a:p>
                  </a:txBody>
                  <a:tcPr marL="9525" marR="9525" marT="0" marB="0"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007F76">
                        <a:alpha val="20000"/>
                      </a:srgbClr>
                    </a:solidFill>
                  </a:tcPr>
                </a:tc>
                <a:tc>
                  <a:txBody>
                    <a:bodyPr/>
                    <a:lstStyle/>
                    <a:p>
                      <a:pPr algn="ctr" fontAlgn="ctr"/>
                      <a:r>
                        <a:rPr lang="ru-KZ" sz="900" b="1" i="0" u="none" strike="noStrike" cap="none" dirty="0">
                          <a:solidFill>
                            <a:srgbClr val="007F76"/>
                          </a:solidFill>
                          <a:effectLst/>
                          <a:latin typeface="Arial Narrow" panose="020B0606020202030204" pitchFamily="34" charset="0"/>
                          <a:ea typeface="+mn-ea"/>
                          <a:cs typeface="+mn-cs"/>
                          <a:sym typeface="Arial"/>
                        </a:rPr>
                        <a:t>208 862</a:t>
                      </a:r>
                    </a:p>
                  </a:txBody>
                  <a:tcPr marL="9525" marR="9525" marT="0" marB="0"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007F76">
                        <a:alpha val="20000"/>
                      </a:srgbClr>
                    </a:solidFill>
                  </a:tcPr>
                </a:tc>
                <a:tc>
                  <a:txBody>
                    <a:bodyPr/>
                    <a:lstStyle/>
                    <a:p>
                      <a:pPr algn="ctr" fontAlgn="ctr"/>
                      <a:r>
                        <a:rPr lang="ru-KZ" sz="900" b="1" i="0" u="none" strike="noStrike" cap="none" dirty="0">
                          <a:solidFill>
                            <a:srgbClr val="007F76"/>
                          </a:solidFill>
                          <a:effectLst/>
                          <a:latin typeface="Arial Narrow" panose="020B0606020202030204" pitchFamily="34" charset="0"/>
                          <a:ea typeface="+mn-ea"/>
                          <a:cs typeface="+mn-cs"/>
                          <a:sym typeface="Arial"/>
                        </a:rPr>
                        <a:t>243 437</a:t>
                      </a:r>
                    </a:p>
                  </a:txBody>
                  <a:tcPr marL="9525" marR="9525" marT="0" marB="0"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007F76">
                        <a:alpha val="20000"/>
                      </a:srgbClr>
                    </a:solidFill>
                  </a:tcPr>
                </a:tc>
                <a:tc>
                  <a:txBody>
                    <a:bodyPr/>
                    <a:lstStyle/>
                    <a:p>
                      <a:pPr algn="ctr" rtl="0" fontAlgn="b"/>
                      <a:r>
                        <a:rPr lang="en-US" sz="900" b="1" i="0" u="none" strike="noStrike" cap="none" dirty="0">
                          <a:solidFill>
                            <a:srgbClr val="007F76"/>
                          </a:solidFill>
                          <a:effectLst/>
                          <a:latin typeface="Arial Narrow" panose="020B0606020202030204" pitchFamily="34" charset="0"/>
                          <a:ea typeface="+mn-ea"/>
                          <a:cs typeface="+mn-cs"/>
                          <a:sym typeface="Arial"/>
                        </a:rPr>
                        <a:t>100%</a:t>
                      </a:r>
                    </a:p>
                  </a:txBody>
                  <a:tcPr marL="9525" marR="9525" marT="0" marB="0"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007F76">
                        <a:alpha val="20000"/>
                      </a:srgbClr>
                    </a:solidFill>
                  </a:tcPr>
                </a:tc>
                <a:extLst>
                  <a:ext uri="{0D108BD9-81ED-4DB2-BD59-A6C34878D82A}">
                    <a16:rowId xmlns:a16="http://schemas.microsoft.com/office/drawing/2014/main" val="2126759895"/>
                  </a:ext>
                </a:extLst>
              </a:tr>
              <a:tr h="158400">
                <a:tc>
                  <a:txBody>
                    <a:bodyPr/>
                    <a:lstStyle/>
                    <a:p>
                      <a:pPr algn="ctr" fontAlgn="b"/>
                      <a:r>
                        <a:rPr lang="ru-RU" sz="800" u="none" strike="noStrike" dirty="0">
                          <a:solidFill>
                            <a:srgbClr val="007F76"/>
                          </a:solidFill>
                          <a:effectLst/>
                          <a:latin typeface="Arial Narrow" panose="020B0606020202030204" pitchFamily="34" charset="0"/>
                        </a:rPr>
                        <a:t>1</a:t>
                      </a:r>
                      <a:endParaRPr lang="en-US" sz="800" b="0" i="0" u="none" strike="noStrike" dirty="0">
                        <a:solidFill>
                          <a:srgbClr val="007F76"/>
                        </a:solidFill>
                        <a:effectLst/>
                        <a:latin typeface="Arial Narrow" panose="020B0606020202030204" pitchFamily="34" charset="0"/>
                      </a:endParaRPr>
                    </a:p>
                  </a:txBody>
                  <a:tcPr marL="9525" marR="9525" marT="0" marB="0" anchor="ctr">
                    <a:lnT w="12700" cap="flat" cmpd="sng" algn="ctr">
                      <a:solidFill>
                        <a:schemeClr val="tx1"/>
                      </a:solidFill>
                      <a:prstDash val="solid"/>
                      <a:round/>
                      <a:headEnd type="none" w="med" len="med"/>
                      <a:tailEnd type="none" w="med" len="med"/>
                    </a:lnT>
                    <a:solidFill>
                      <a:schemeClr val="accent6">
                        <a:lumMod val="50000"/>
                        <a:alpha val="1000"/>
                      </a:schemeClr>
                    </a:solidFill>
                  </a:tcPr>
                </a:tc>
                <a:tc>
                  <a:txBody>
                    <a:bodyPr/>
                    <a:lstStyle/>
                    <a:p>
                      <a:pPr algn="ctr" fontAlgn="b"/>
                      <a:r>
                        <a:rPr lang="ru-KZ" sz="800" b="0" i="0" u="none" strike="noStrike" cap="none" dirty="0">
                          <a:solidFill>
                            <a:srgbClr val="007F76"/>
                          </a:solidFill>
                          <a:effectLst/>
                          <a:latin typeface="Arial Narrow" panose="020B0606020202030204" pitchFamily="34" charset="0"/>
                          <a:ea typeface="+mn-ea"/>
                          <a:cs typeface="+mn-cs"/>
                          <a:sym typeface="Arial"/>
                        </a:rPr>
                        <a:t>2350-3</a:t>
                      </a:r>
                    </a:p>
                  </a:txBody>
                  <a:tcPr marL="9525" marR="9525" marT="0" marB="0" anchor="ctr">
                    <a:lnT w="12700" cap="flat" cmpd="sng" algn="ctr">
                      <a:solidFill>
                        <a:schemeClr val="tx1"/>
                      </a:solidFill>
                      <a:prstDash val="solid"/>
                      <a:round/>
                      <a:headEnd type="none" w="med" len="med"/>
                      <a:tailEnd type="none" w="med" len="med"/>
                    </a:lnT>
                    <a:solidFill>
                      <a:schemeClr val="accent6">
                        <a:lumMod val="50000"/>
                        <a:alpha val="1000"/>
                      </a:schemeClr>
                    </a:solidFill>
                  </a:tcPr>
                </a:tc>
                <a:tc>
                  <a:txBody>
                    <a:bodyPr/>
                    <a:lstStyle/>
                    <a:p>
                      <a:pPr marL="72000" algn="l" fontAlgn="ctr"/>
                      <a:r>
                        <a:rPr lang="ru-RU" sz="800" b="0" i="0" u="none" strike="noStrike" cap="none" dirty="0" err="1">
                          <a:solidFill>
                            <a:srgbClr val="007F76"/>
                          </a:solidFill>
                          <a:effectLst/>
                          <a:latin typeface="Arial Narrow" panose="020B0606020202030204" pitchFamily="34" charset="0"/>
                          <a:ea typeface="+mn-ea"/>
                          <a:cs typeface="+mn-cs"/>
                          <a:sym typeface="Arial"/>
                        </a:rPr>
                        <a:t>Қоғамдық</a:t>
                      </a:r>
                      <a:r>
                        <a:rPr lang="ru-RU" sz="800" b="0" i="0" u="none" strike="noStrike" cap="none" dirty="0">
                          <a:solidFill>
                            <a:srgbClr val="007F76"/>
                          </a:solidFill>
                          <a:effectLst/>
                          <a:latin typeface="Arial Narrow" panose="020B0606020202030204" pitchFamily="34" charset="0"/>
                          <a:ea typeface="+mn-ea"/>
                          <a:cs typeface="+mn-cs"/>
                          <a:sym typeface="Arial"/>
                        </a:rPr>
                        <a:t> </a:t>
                      </a:r>
                      <a:r>
                        <a:rPr lang="ru-RU" sz="800" b="0" i="0" u="none" strike="noStrike" cap="none" dirty="0" err="1">
                          <a:solidFill>
                            <a:srgbClr val="007F76"/>
                          </a:solidFill>
                          <a:effectLst/>
                          <a:latin typeface="Arial Narrow" panose="020B0606020202030204" pitchFamily="34" charset="0"/>
                          <a:ea typeface="+mn-ea"/>
                          <a:cs typeface="+mn-cs"/>
                          <a:sym typeface="Arial"/>
                        </a:rPr>
                        <a:t>ғылымдар</a:t>
                      </a:r>
                      <a:r>
                        <a:rPr lang="ru-RU" sz="800" b="0" i="0" u="none" strike="noStrike" cap="none" dirty="0">
                          <a:solidFill>
                            <a:srgbClr val="007F76"/>
                          </a:solidFill>
                          <a:effectLst/>
                          <a:latin typeface="Arial Narrow" panose="020B0606020202030204" pitchFamily="34" charset="0"/>
                          <a:ea typeface="+mn-ea"/>
                          <a:cs typeface="+mn-cs"/>
                          <a:sym typeface="Arial"/>
                        </a:rPr>
                        <a:t> </a:t>
                      </a:r>
                      <a:r>
                        <a:rPr lang="ru-RU" sz="800" b="0" i="0" u="none" strike="noStrike" cap="none" dirty="0" err="1">
                          <a:solidFill>
                            <a:srgbClr val="007F76"/>
                          </a:solidFill>
                          <a:effectLst/>
                          <a:latin typeface="Arial Narrow" panose="020B0606020202030204" pitchFamily="34" charset="0"/>
                          <a:ea typeface="+mn-ea"/>
                          <a:cs typeface="+mn-cs"/>
                          <a:sym typeface="Arial"/>
                        </a:rPr>
                        <a:t>бойынша</a:t>
                      </a:r>
                      <a:r>
                        <a:rPr lang="ru-RU" sz="800" b="0" i="0" u="none" strike="noStrike" cap="none" dirty="0">
                          <a:solidFill>
                            <a:srgbClr val="007F76"/>
                          </a:solidFill>
                          <a:effectLst/>
                          <a:latin typeface="Arial Narrow" panose="020B0606020202030204" pitchFamily="34" charset="0"/>
                          <a:ea typeface="+mn-ea"/>
                          <a:cs typeface="+mn-cs"/>
                          <a:sym typeface="Arial"/>
                        </a:rPr>
                        <a:t> орта </a:t>
                      </a:r>
                      <a:r>
                        <a:rPr lang="ru-RU" sz="800" b="0" i="0" u="none" strike="noStrike" cap="none" dirty="0" err="1">
                          <a:solidFill>
                            <a:srgbClr val="007F76"/>
                          </a:solidFill>
                          <a:effectLst/>
                          <a:latin typeface="Arial Narrow" panose="020B0606020202030204" pitchFamily="34" charset="0"/>
                          <a:ea typeface="+mn-ea"/>
                          <a:cs typeface="+mn-cs"/>
                          <a:sym typeface="Arial"/>
                        </a:rPr>
                        <a:t>мектеп</a:t>
                      </a:r>
                      <a:r>
                        <a:rPr lang="ru-RU" sz="800" b="0" i="0" u="none" strike="noStrike" cap="none" dirty="0">
                          <a:solidFill>
                            <a:srgbClr val="007F76"/>
                          </a:solidFill>
                          <a:effectLst/>
                          <a:latin typeface="Arial Narrow" panose="020B0606020202030204" pitchFamily="34" charset="0"/>
                          <a:ea typeface="+mn-ea"/>
                          <a:cs typeface="+mn-cs"/>
                          <a:sym typeface="Arial"/>
                        </a:rPr>
                        <a:t> </a:t>
                      </a:r>
                      <a:r>
                        <a:rPr lang="ru-RU" sz="800" b="0" i="0" u="none" strike="noStrike" cap="none" dirty="0" err="1">
                          <a:solidFill>
                            <a:srgbClr val="007F76"/>
                          </a:solidFill>
                          <a:effectLst/>
                          <a:latin typeface="Arial Narrow" panose="020B0606020202030204" pitchFamily="34" charset="0"/>
                          <a:ea typeface="+mn-ea"/>
                          <a:cs typeface="+mn-cs"/>
                          <a:sym typeface="Arial"/>
                        </a:rPr>
                        <a:t>мұғалімдері</a:t>
                      </a:r>
                      <a:endParaRPr lang="ru-RU" sz="800" b="0" i="0" u="none" strike="noStrike" cap="none" dirty="0">
                        <a:solidFill>
                          <a:srgbClr val="007F76"/>
                        </a:solidFill>
                        <a:effectLst/>
                        <a:latin typeface="Arial Narrow" panose="020B0606020202030204" pitchFamily="34" charset="0"/>
                        <a:ea typeface="+mn-ea"/>
                        <a:cs typeface="+mn-cs"/>
                        <a:sym typeface="Arial"/>
                      </a:endParaRPr>
                    </a:p>
                  </a:txBody>
                  <a:tcPr marL="9525" marR="9525" marT="0" marB="0" anchor="ctr">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solidFill>
                      <a:schemeClr val="accent6">
                        <a:lumMod val="50000"/>
                        <a:alpha val="1000"/>
                      </a:schemeClr>
                    </a:solidFill>
                  </a:tcPr>
                </a:tc>
                <a:tc>
                  <a:txBody>
                    <a:bodyPr/>
                    <a:lstStyle/>
                    <a:p>
                      <a:pPr algn="ctr" fontAlgn="ctr"/>
                      <a:r>
                        <a:rPr lang="ru-KZ" sz="800" b="0" i="0" u="none" strike="noStrike" cap="none" dirty="0">
                          <a:solidFill>
                            <a:schemeClr val="tx1"/>
                          </a:solidFill>
                          <a:effectLst/>
                          <a:latin typeface="Arial Narrow" panose="020B0606020202030204" pitchFamily="34" charset="0"/>
                          <a:ea typeface="+mn-ea"/>
                          <a:cs typeface="+mn-cs"/>
                          <a:sym typeface="Arial"/>
                        </a:rPr>
                        <a:t>21 713</a:t>
                      </a:r>
                    </a:p>
                  </a:txBody>
                  <a:tcPr marL="9525" marR="9525" marT="0" marB="0" anchor="ctr">
                    <a:lnL w="12700" cap="flat" cmpd="sng" algn="ctr">
                      <a:solidFill>
                        <a:schemeClr val="tx1"/>
                      </a:solidFill>
                      <a:prstDash val="solid"/>
                      <a:round/>
                      <a:headEnd type="none" w="med" len="med"/>
                      <a:tailEnd type="none" w="med" len="med"/>
                    </a:lnL>
                    <a:lnT w="12700" cap="flat" cmpd="sng" algn="ctr">
                      <a:solidFill>
                        <a:schemeClr val="tx1"/>
                      </a:solidFill>
                      <a:prstDash val="solid"/>
                      <a:round/>
                      <a:headEnd type="none" w="med" len="med"/>
                      <a:tailEnd type="none" w="med" len="med"/>
                    </a:lnT>
                    <a:solidFill>
                      <a:schemeClr val="accent6">
                        <a:lumMod val="50000"/>
                        <a:alpha val="1000"/>
                      </a:schemeClr>
                    </a:solidFill>
                  </a:tcPr>
                </a:tc>
                <a:tc>
                  <a:txBody>
                    <a:bodyPr/>
                    <a:lstStyle/>
                    <a:p>
                      <a:pPr algn="ctr" fontAlgn="ctr"/>
                      <a:r>
                        <a:rPr lang="ru-KZ" sz="800" b="0" i="0" u="none" strike="noStrike" cap="none">
                          <a:solidFill>
                            <a:schemeClr val="tx1"/>
                          </a:solidFill>
                          <a:effectLst/>
                          <a:latin typeface="Arial Narrow" panose="020B0606020202030204" pitchFamily="34" charset="0"/>
                          <a:ea typeface="+mn-ea"/>
                          <a:cs typeface="+mn-cs"/>
                          <a:sym typeface="Arial"/>
                        </a:rPr>
                        <a:t>3 378</a:t>
                      </a:r>
                    </a:p>
                  </a:txBody>
                  <a:tcPr marL="9525" marR="9525" marT="0" marB="0" anchor="ctr">
                    <a:lnT w="12700" cap="flat" cmpd="sng" algn="ctr">
                      <a:solidFill>
                        <a:schemeClr val="tx1"/>
                      </a:solidFill>
                      <a:prstDash val="solid"/>
                      <a:round/>
                      <a:headEnd type="none" w="med" len="med"/>
                      <a:tailEnd type="none" w="med" len="med"/>
                    </a:lnT>
                    <a:solidFill>
                      <a:schemeClr val="accent6">
                        <a:lumMod val="50000"/>
                        <a:alpha val="1000"/>
                      </a:schemeClr>
                    </a:solidFill>
                  </a:tcPr>
                </a:tc>
                <a:tc>
                  <a:txBody>
                    <a:bodyPr/>
                    <a:lstStyle/>
                    <a:p>
                      <a:pPr algn="ctr" fontAlgn="ctr"/>
                      <a:r>
                        <a:rPr lang="ru-KZ" sz="800" b="0" i="0" u="none" strike="noStrike" cap="none">
                          <a:solidFill>
                            <a:schemeClr val="tx1"/>
                          </a:solidFill>
                          <a:effectLst/>
                          <a:latin typeface="Arial Narrow" panose="020B0606020202030204" pitchFamily="34" charset="0"/>
                          <a:ea typeface="+mn-ea"/>
                          <a:cs typeface="+mn-cs"/>
                          <a:sym typeface="Arial"/>
                        </a:rPr>
                        <a:t>2 753</a:t>
                      </a:r>
                    </a:p>
                  </a:txBody>
                  <a:tcPr marL="9525" marR="9525" marT="0" marB="0" anchor="ctr">
                    <a:lnT w="12700" cap="flat" cmpd="sng" algn="ctr">
                      <a:solidFill>
                        <a:schemeClr val="tx1"/>
                      </a:solidFill>
                      <a:prstDash val="solid"/>
                      <a:round/>
                      <a:headEnd type="none" w="med" len="med"/>
                      <a:tailEnd type="none" w="med" len="med"/>
                    </a:lnT>
                    <a:solidFill>
                      <a:schemeClr val="accent6">
                        <a:lumMod val="50000"/>
                        <a:alpha val="1000"/>
                      </a:schemeClr>
                    </a:solidFill>
                  </a:tcPr>
                </a:tc>
                <a:tc>
                  <a:txBody>
                    <a:bodyPr/>
                    <a:lstStyle/>
                    <a:p>
                      <a:pPr algn="ctr" fontAlgn="ctr"/>
                      <a:r>
                        <a:rPr lang="ru-KZ" sz="800" b="0" i="0" u="none" strike="noStrike" cap="none">
                          <a:solidFill>
                            <a:schemeClr val="tx1"/>
                          </a:solidFill>
                          <a:effectLst/>
                          <a:latin typeface="Arial Narrow" panose="020B0606020202030204" pitchFamily="34" charset="0"/>
                          <a:ea typeface="+mn-ea"/>
                          <a:cs typeface="+mn-cs"/>
                          <a:sym typeface="Arial"/>
                        </a:rPr>
                        <a:t>11 643</a:t>
                      </a:r>
                    </a:p>
                  </a:txBody>
                  <a:tcPr marL="9525" marR="9525" marT="0" marB="0" anchor="ctr">
                    <a:lnT w="12700" cap="flat" cmpd="sng" algn="ctr">
                      <a:solidFill>
                        <a:schemeClr val="tx1"/>
                      </a:solidFill>
                      <a:prstDash val="solid"/>
                      <a:round/>
                      <a:headEnd type="none" w="med" len="med"/>
                      <a:tailEnd type="none" w="med" len="med"/>
                    </a:lnT>
                    <a:solidFill>
                      <a:schemeClr val="accent6">
                        <a:lumMod val="50000"/>
                        <a:alpha val="1000"/>
                      </a:schemeClr>
                    </a:solidFill>
                  </a:tcPr>
                </a:tc>
                <a:tc>
                  <a:txBody>
                    <a:bodyPr/>
                    <a:lstStyle/>
                    <a:p>
                      <a:pPr algn="ctr" fontAlgn="ctr"/>
                      <a:r>
                        <a:rPr lang="ru-KZ" sz="800" b="0" i="0" u="none" strike="noStrike" cap="none">
                          <a:solidFill>
                            <a:schemeClr val="tx1"/>
                          </a:solidFill>
                          <a:effectLst/>
                          <a:latin typeface="Arial Narrow" panose="020B0606020202030204" pitchFamily="34" charset="0"/>
                          <a:ea typeface="+mn-ea"/>
                          <a:cs typeface="+mn-cs"/>
                          <a:sym typeface="Arial"/>
                        </a:rPr>
                        <a:t>3 939</a:t>
                      </a:r>
                    </a:p>
                  </a:txBody>
                  <a:tcPr marL="9525" marR="9525" marT="0" marB="0" anchor="ctr">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solidFill>
                      <a:schemeClr val="accent6">
                        <a:lumMod val="50000"/>
                        <a:alpha val="1000"/>
                      </a:schemeClr>
                    </a:solidFill>
                  </a:tcPr>
                </a:tc>
                <a:tc>
                  <a:txBody>
                    <a:bodyPr/>
                    <a:lstStyle/>
                    <a:p>
                      <a:pPr algn="ctr" fontAlgn="ctr"/>
                      <a:r>
                        <a:rPr lang="ru-KZ" sz="800" b="0" i="0" u="none" strike="noStrike" cap="none" dirty="0">
                          <a:solidFill>
                            <a:srgbClr val="007F76"/>
                          </a:solidFill>
                          <a:effectLst/>
                          <a:latin typeface="Arial Narrow" panose="020B0606020202030204" pitchFamily="34" charset="0"/>
                          <a:ea typeface="+mn-ea"/>
                          <a:cs typeface="+mn-cs"/>
                          <a:sym typeface="Arial"/>
                        </a:rPr>
                        <a:t>23 913</a:t>
                      </a:r>
                    </a:p>
                  </a:txBody>
                  <a:tcPr marL="9525" marR="9525" marT="0" marB="0" anchor="ctr">
                    <a:lnL w="12700" cap="flat" cmpd="sng" algn="ctr">
                      <a:solidFill>
                        <a:schemeClr val="tx1"/>
                      </a:solidFill>
                      <a:prstDash val="solid"/>
                      <a:round/>
                      <a:headEnd type="none" w="med" len="med"/>
                      <a:tailEnd type="none" w="med" len="med"/>
                    </a:lnL>
                    <a:lnT w="12700" cap="flat" cmpd="sng" algn="ctr">
                      <a:solidFill>
                        <a:schemeClr val="tx1"/>
                      </a:solidFill>
                      <a:prstDash val="solid"/>
                      <a:round/>
                      <a:headEnd type="none" w="med" len="med"/>
                      <a:tailEnd type="none" w="med" len="med"/>
                    </a:lnT>
                    <a:solidFill>
                      <a:schemeClr val="accent6">
                        <a:lumMod val="50000"/>
                        <a:alpha val="1000"/>
                      </a:schemeClr>
                    </a:solidFill>
                  </a:tcPr>
                </a:tc>
                <a:tc>
                  <a:txBody>
                    <a:bodyPr/>
                    <a:lstStyle/>
                    <a:p>
                      <a:pPr algn="ctr" fontAlgn="ctr"/>
                      <a:r>
                        <a:rPr lang="ru-KZ" sz="800" b="0" i="0" u="none" strike="noStrike" cap="none" dirty="0">
                          <a:solidFill>
                            <a:schemeClr val="tx1"/>
                          </a:solidFill>
                          <a:effectLst/>
                          <a:latin typeface="Arial Narrow" panose="020B0606020202030204" pitchFamily="34" charset="0"/>
                          <a:ea typeface="+mn-ea"/>
                          <a:cs typeface="+mn-cs"/>
                          <a:sym typeface="Arial"/>
                        </a:rPr>
                        <a:t>3 879</a:t>
                      </a:r>
                    </a:p>
                  </a:txBody>
                  <a:tcPr marL="9525" marR="9525" marT="0" marB="0" anchor="ctr">
                    <a:lnT w="12700" cap="flat" cmpd="sng" algn="ctr">
                      <a:solidFill>
                        <a:schemeClr val="tx1"/>
                      </a:solidFill>
                      <a:prstDash val="solid"/>
                      <a:round/>
                      <a:headEnd type="none" w="med" len="med"/>
                      <a:tailEnd type="none" w="med" len="med"/>
                    </a:lnT>
                    <a:solidFill>
                      <a:schemeClr val="accent6">
                        <a:lumMod val="50000"/>
                        <a:alpha val="1000"/>
                      </a:schemeClr>
                    </a:solidFill>
                  </a:tcPr>
                </a:tc>
                <a:tc>
                  <a:txBody>
                    <a:bodyPr/>
                    <a:lstStyle/>
                    <a:p>
                      <a:pPr algn="ctr" fontAlgn="ctr"/>
                      <a:r>
                        <a:rPr lang="ru-KZ" sz="800" b="0" i="0" u="none" strike="noStrike" cap="none">
                          <a:solidFill>
                            <a:srgbClr val="007F76"/>
                          </a:solidFill>
                          <a:effectLst/>
                          <a:latin typeface="Arial Narrow" panose="020B0606020202030204" pitchFamily="34" charset="0"/>
                          <a:ea typeface="+mn-ea"/>
                          <a:cs typeface="+mn-cs"/>
                          <a:sym typeface="Arial"/>
                        </a:rPr>
                        <a:t>3 757</a:t>
                      </a:r>
                    </a:p>
                  </a:txBody>
                  <a:tcPr marL="9525" marR="9525" marT="0" marB="0" anchor="ctr">
                    <a:lnT w="12700" cap="flat" cmpd="sng" algn="ctr">
                      <a:solidFill>
                        <a:schemeClr val="tx1"/>
                      </a:solidFill>
                      <a:prstDash val="solid"/>
                      <a:round/>
                      <a:headEnd type="none" w="med" len="med"/>
                      <a:tailEnd type="none" w="med" len="med"/>
                    </a:lnT>
                    <a:solidFill>
                      <a:schemeClr val="accent6">
                        <a:lumMod val="50000"/>
                        <a:alpha val="1000"/>
                      </a:schemeClr>
                    </a:solidFill>
                  </a:tcPr>
                </a:tc>
                <a:tc>
                  <a:txBody>
                    <a:bodyPr/>
                    <a:lstStyle/>
                    <a:p>
                      <a:pPr algn="ctr" fontAlgn="ctr"/>
                      <a:r>
                        <a:rPr lang="ru-KZ" sz="800" b="0" i="0" u="none" strike="noStrike" cap="none">
                          <a:solidFill>
                            <a:srgbClr val="007F76"/>
                          </a:solidFill>
                          <a:effectLst/>
                          <a:latin typeface="Arial Narrow" panose="020B0606020202030204" pitchFamily="34" charset="0"/>
                          <a:ea typeface="+mn-ea"/>
                          <a:cs typeface="+mn-cs"/>
                          <a:sym typeface="Arial"/>
                        </a:rPr>
                        <a:t>3 970</a:t>
                      </a:r>
                    </a:p>
                  </a:txBody>
                  <a:tcPr marL="9525" marR="9525" marT="0" marB="0" anchor="ctr">
                    <a:lnT w="12700" cap="flat" cmpd="sng" algn="ctr">
                      <a:solidFill>
                        <a:schemeClr val="tx1"/>
                      </a:solidFill>
                      <a:prstDash val="solid"/>
                      <a:round/>
                      <a:headEnd type="none" w="med" len="med"/>
                      <a:tailEnd type="none" w="med" len="med"/>
                    </a:lnT>
                    <a:solidFill>
                      <a:schemeClr val="accent6">
                        <a:lumMod val="50000"/>
                        <a:alpha val="1000"/>
                      </a:schemeClr>
                    </a:solidFill>
                  </a:tcPr>
                </a:tc>
                <a:tc>
                  <a:txBody>
                    <a:bodyPr/>
                    <a:lstStyle/>
                    <a:p>
                      <a:pPr algn="ctr" fontAlgn="ctr"/>
                      <a:r>
                        <a:rPr lang="ru-KZ" sz="800" b="0" i="0" u="none" strike="noStrike" cap="none">
                          <a:solidFill>
                            <a:srgbClr val="007F76"/>
                          </a:solidFill>
                          <a:effectLst/>
                          <a:latin typeface="Arial Narrow" panose="020B0606020202030204" pitchFamily="34" charset="0"/>
                          <a:ea typeface="+mn-ea"/>
                          <a:cs typeface="+mn-cs"/>
                          <a:sym typeface="Arial"/>
                        </a:rPr>
                        <a:t>12 307</a:t>
                      </a:r>
                    </a:p>
                  </a:txBody>
                  <a:tcPr marL="9525" marR="9525" marT="0" marB="0" anchor="ctr">
                    <a:lnT w="12700" cap="flat" cmpd="sng" algn="ctr">
                      <a:solidFill>
                        <a:schemeClr val="tx1"/>
                      </a:solidFill>
                      <a:prstDash val="solid"/>
                      <a:round/>
                      <a:headEnd type="none" w="med" len="med"/>
                      <a:tailEnd type="none" w="med" len="med"/>
                    </a:lnT>
                    <a:solidFill>
                      <a:schemeClr val="accent6">
                        <a:lumMod val="50000"/>
                        <a:alpha val="1000"/>
                      </a:schemeClr>
                    </a:solidFill>
                  </a:tcPr>
                </a:tc>
                <a:tc>
                  <a:txBody>
                    <a:bodyPr/>
                    <a:lstStyle/>
                    <a:p>
                      <a:pPr algn="ctr" fontAlgn="ctr"/>
                      <a:r>
                        <a:rPr lang="ru-KZ" sz="800" b="0" i="0" u="none" strike="noStrike" cap="none" dirty="0">
                          <a:solidFill>
                            <a:srgbClr val="007F76"/>
                          </a:solidFill>
                          <a:effectLst/>
                          <a:latin typeface="Arial Narrow" panose="020B0606020202030204" pitchFamily="34" charset="0"/>
                          <a:ea typeface="+mn-ea"/>
                          <a:cs typeface="+mn-cs"/>
                          <a:sym typeface="Arial"/>
                        </a:rPr>
                        <a:t>3,0%</a:t>
                      </a:r>
                    </a:p>
                  </a:txBody>
                  <a:tcPr marL="9525" marR="9525" marT="0" marB="0" anchor="ctr">
                    <a:lnT w="12700" cap="flat" cmpd="sng" algn="ctr">
                      <a:solidFill>
                        <a:schemeClr val="tx1"/>
                      </a:solidFill>
                      <a:prstDash val="solid"/>
                      <a:round/>
                      <a:headEnd type="none" w="med" len="med"/>
                      <a:tailEnd type="none" w="med" len="med"/>
                    </a:lnT>
                    <a:solidFill>
                      <a:schemeClr val="accent6">
                        <a:lumMod val="50000"/>
                        <a:alpha val="1000"/>
                      </a:schemeClr>
                    </a:solidFill>
                  </a:tcPr>
                </a:tc>
                <a:extLst>
                  <a:ext uri="{0D108BD9-81ED-4DB2-BD59-A6C34878D82A}">
                    <a16:rowId xmlns:a16="http://schemas.microsoft.com/office/drawing/2014/main" val="4220248122"/>
                  </a:ext>
                </a:extLst>
              </a:tr>
              <a:tr h="158400">
                <a:tc>
                  <a:txBody>
                    <a:bodyPr/>
                    <a:lstStyle/>
                    <a:p>
                      <a:pPr algn="ctr" fontAlgn="b"/>
                      <a:r>
                        <a:rPr lang="ru-RU" sz="800" u="none" strike="noStrike" dirty="0">
                          <a:solidFill>
                            <a:srgbClr val="007F76"/>
                          </a:solidFill>
                          <a:effectLst/>
                          <a:latin typeface="Arial Narrow" panose="020B0606020202030204" pitchFamily="34" charset="0"/>
                        </a:rPr>
                        <a:t>2</a:t>
                      </a:r>
                      <a:endParaRPr lang="en-US" sz="800" b="0" i="0" u="none" strike="noStrike" dirty="0">
                        <a:solidFill>
                          <a:srgbClr val="007F76"/>
                        </a:solidFill>
                        <a:effectLst/>
                        <a:latin typeface="Arial Narrow" panose="020B0606020202030204" pitchFamily="34" charset="0"/>
                      </a:endParaRPr>
                    </a:p>
                  </a:txBody>
                  <a:tcPr marL="9525" marR="9525" marT="0" marB="0" anchor="ctr">
                    <a:solidFill>
                      <a:srgbClr val="007F76">
                        <a:alpha val="20000"/>
                      </a:srgbClr>
                    </a:solidFill>
                  </a:tcPr>
                </a:tc>
                <a:tc>
                  <a:txBody>
                    <a:bodyPr/>
                    <a:lstStyle/>
                    <a:p>
                      <a:pPr algn="ctr" fontAlgn="b"/>
                      <a:r>
                        <a:rPr lang="ru-KZ" sz="800" b="0" i="0" u="none" strike="noStrike" cap="none" dirty="0">
                          <a:solidFill>
                            <a:srgbClr val="007F76"/>
                          </a:solidFill>
                          <a:effectLst/>
                          <a:latin typeface="Arial Narrow" panose="020B0606020202030204" pitchFamily="34" charset="0"/>
                          <a:ea typeface="+mn-ea"/>
                          <a:cs typeface="+mn-cs"/>
                          <a:sym typeface="Arial"/>
                        </a:rPr>
                        <a:t>5414-9</a:t>
                      </a:r>
                    </a:p>
                  </a:txBody>
                  <a:tcPr marL="9525" marR="9525" marT="0" marB="0" anchor="ctr">
                    <a:solidFill>
                      <a:srgbClr val="007F76">
                        <a:alpha val="20000"/>
                      </a:srgbClr>
                    </a:solidFill>
                  </a:tcPr>
                </a:tc>
                <a:tc>
                  <a:txBody>
                    <a:bodyPr/>
                    <a:lstStyle/>
                    <a:p>
                      <a:pPr marL="72000" algn="l" fontAlgn="ctr"/>
                      <a:r>
                        <a:rPr lang="ru-RU" sz="800" b="0" i="0" u="none" strike="noStrike" cap="none" dirty="0" err="1">
                          <a:solidFill>
                            <a:srgbClr val="007F76"/>
                          </a:solidFill>
                          <a:effectLst/>
                          <a:latin typeface="Arial Narrow" panose="020B0606020202030204" pitchFamily="34" charset="0"/>
                          <a:ea typeface="+mn-ea"/>
                          <a:cs typeface="+mn-cs"/>
                          <a:sym typeface="Arial"/>
                        </a:rPr>
                        <a:t>Күзетшілер</a:t>
                      </a:r>
                      <a:r>
                        <a:rPr lang="ru-RU" sz="800" b="0" i="0" u="none" strike="noStrike" cap="none" dirty="0">
                          <a:solidFill>
                            <a:srgbClr val="007F76"/>
                          </a:solidFill>
                          <a:effectLst/>
                          <a:latin typeface="Arial Narrow" panose="020B0606020202030204" pitchFamily="34" charset="0"/>
                          <a:ea typeface="+mn-ea"/>
                          <a:cs typeface="+mn-cs"/>
                          <a:sym typeface="Arial"/>
                        </a:rPr>
                        <a:t>, </a:t>
                      </a:r>
                      <a:r>
                        <a:rPr lang="ru-RU" sz="800" b="0" i="0" u="none" strike="noStrike" cap="none" dirty="0" err="1">
                          <a:solidFill>
                            <a:srgbClr val="007F76"/>
                          </a:solidFill>
                          <a:effectLst/>
                          <a:latin typeface="Arial Narrow" panose="020B0606020202030204" pitchFamily="34" charset="0"/>
                          <a:ea typeface="+mn-ea"/>
                          <a:cs typeface="+mn-cs"/>
                          <a:sym typeface="Arial"/>
                        </a:rPr>
                        <a:t>инкассаторлар</a:t>
                      </a:r>
                      <a:r>
                        <a:rPr lang="ru-RU" sz="800" b="0" i="0" u="none" strike="noStrike" cap="none" dirty="0">
                          <a:solidFill>
                            <a:srgbClr val="007F76"/>
                          </a:solidFill>
                          <a:effectLst/>
                          <a:latin typeface="Arial Narrow" panose="020B0606020202030204" pitchFamily="34" charset="0"/>
                          <a:ea typeface="+mn-ea"/>
                          <a:cs typeface="+mn-cs"/>
                          <a:sym typeface="Arial"/>
                        </a:rPr>
                        <a:t> </a:t>
                      </a:r>
                      <a:r>
                        <a:rPr lang="ru-RU" sz="800" b="0" i="0" u="none" strike="noStrike" cap="none" dirty="0" err="1">
                          <a:solidFill>
                            <a:srgbClr val="007F76"/>
                          </a:solidFill>
                          <a:effectLst/>
                          <a:latin typeface="Arial Narrow" panose="020B0606020202030204" pitchFamily="34" charset="0"/>
                          <a:ea typeface="+mn-ea"/>
                          <a:cs typeface="+mn-cs"/>
                          <a:sym typeface="Arial"/>
                        </a:rPr>
                        <a:t>және</a:t>
                      </a:r>
                      <a:r>
                        <a:rPr lang="ru-RU" sz="800" b="0" i="0" u="none" strike="noStrike" cap="none" dirty="0">
                          <a:solidFill>
                            <a:srgbClr val="007F76"/>
                          </a:solidFill>
                          <a:effectLst/>
                          <a:latin typeface="Arial Narrow" panose="020B0606020202030204" pitchFamily="34" charset="0"/>
                          <a:ea typeface="+mn-ea"/>
                          <a:cs typeface="+mn-cs"/>
                          <a:sym typeface="Arial"/>
                        </a:rPr>
                        <a:t>  </a:t>
                      </a:r>
                      <a:r>
                        <a:rPr lang="ru-RU" sz="800" b="0" i="0" u="none" strike="noStrike" cap="none" dirty="0" err="1">
                          <a:solidFill>
                            <a:srgbClr val="007F76"/>
                          </a:solidFill>
                          <a:effectLst/>
                          <a:latin typeface="Arial Narrow" panose="020B0606020202030204" pitchFamily="34" charset="0"/>
                          <a:ea typeface="+mn-ea"/>
                          <a:cs typeface="+mn-cs"/>
                          <a:sym typeface="Arial"/>
                        </a:rPr>
                        <a:t>тектес</a:t>
                      </a:r>
                      <a:r>
                        <a:rPr lang="ru-RU" sz="800" b="0" i="0" u="none" strike="noStrike" cap="none" dirty="0">
                          <a:solidFill>
                            <a:srgbClr val="007F76"/>
                          </a:solidFill>
                          <a:effectLst/>
                          <a:latin typeface="Arial Narrow" panose="020B0606020202030204" pitchFamily="34" charset="0"/>
                          <a:ea typeface="+mn-ea"/>
                          <a:cs typeface="+mn-cs"/>
                          <a:sym typeface="Arial"/>
                        </a:rPr>
                        <a:t> </a:t>
                      </a:r>
                      <a:r>
                        <a:rPr lang="ru-RU" sz="800" b="0" i="0" u="none" strike="noStrike" cap="none" dirty="0" err="1">
                          <a:solidFill>
                            <a:srgbClr val="007F76"/>
                          </a:solidFill>
                          <a:effectLst/>
                          <a:latin typeface="Arial Narrow" panose="020B0606020202030204" pitchFamily="34" charset="0"/>
                          <a:ea typeface="+mn-ea"/>
                          <a:cs typeface="+mn-cs"/>
                          <a:sym typeface="Arial"/>
                        </a:rPr>
                        <a:t>қызметтер</a:t>
                      </a:r>
                      <a:endParaRPr lang="ru-RU" sz="800" b="0" i="0" u="none" strike="noStrike" cap="none" dirty="0">
                        <a:solidFill>
                          <a:srgbClr val="007F76"/>
                        </a:solidFill>
                        <a:effectLst/>
                        <a:latin typeface="Arial Narrow" panose="020B0606020202030204" pitchFamily="34" charset="0"/>
                        <a:ea typeface="+mn-ea"/>
                        <a:cs typeface="+mn-cs"/>
                        <a:sym typeface="Arial"/>
                      </a:endParaRPr>
                    </a:p>
                  </a:txBody>
                  <a:tcPr marL="9525" marR="9525" marT="0" marB="0" anchor="ctr">
                    <a:lnR w="12700" cap="flat" cmpd="sng" algn="ctr">
                      <a:solidFill>
                        <a:schemeClr val="tx1"/>
                      </a:solidFill>
                      <a:prstDash val="solid"/>
                      <a:round/>
                      <a:headEnd type="none" w="med" len="med"/>
                      <a:tailEnd type="none" w="med" len="med"/>
                    </a:lnR>
                    <a:solidFill>
                      <a:srgbClr val="007F76">
                        <a:alpha val="20000"/>
                      </a:srgbClr>
                    </a:solidFill>
                  </a:tcPr>
                </a:tc>
                <a:tc>
                  <a:txBody>
                    <a:bodyPr/>
                    <a:lstStyle/>
                    <a:p>
                      <a:pPr algn="ctr" fontAlgn="ctr"/>
                      <a:r>
                        <a:rPr lang="ru-KZ" sz="800" b="0" i="0" u="none" strike="noStrike" cap="none" dirty="0">
                          <a:solidFill>
                            <a:schemeClr val="tx1"/>
                          </a:solidFill>
                          <a:effectLst/>
                          <a:latin typeface="Arial Narrow" panose="020B0606020202030204" pitchFamily="34" charset="0"/>
                          <a:ea typeface="+mn-ea"/>
                          <a:cs typeface="+mn-cs"/>
                          <a:sym typeface="Arial"/>
                        </a:rPr>
                        <a:t>22 696</a:t>
                      </a:r>
                    </a:p>
                  </a:txBody>
                  <a:tcPr marL="9525" marR="9525" marT="0" marB="0" anchor="ctr">
                    <a:lnL w="12700" cap="flat" cmpd="sng" algn="ctr">
                      <a:solidFill>
                        <a:schemeClr val="tx1"/>
                      </a:solidFill>
                      <a:prstDash val="solid"/>
                      <a:round/>
                      <a:headEnd type="none" w="med" len="med"/>
                      <a:tailEnd type="none" w="med" len="med"/>
                    </a:lnL>
                    <a:solidFill>
                      <a:schemeClr val="bg1">
                        <a:lumMod val="50000"/>
                        <a:alpha val="20000"/>
                      </a:schemeClr>
                    </a:solidFill>
                  </a:tcPr>
                </a:tc>
                <a:tc>
                  <a:txBody>
                    <a:bodyPr/>
                    <a:lstStyle/>
                    <a:p>
                      <a:pPr algn="ctr" fontAlgn="ctr"/>
                      <a:r>
                        <a:rPr lang="ru-KZ" sz="800" b="0" i="0" u="none" strike="noStrike" cap="none">
                          <a:solidFill>
                            <a:schemeClr val="tx1"/>
                          </a:solidFill>
                          <a:effectLst/>
                          <a:latin typeface="Arial Narrow" panose="020B0606020202030204" pitchFamily="34" charset="0"/>
                          <a:ea typeface="+mn-ea"/>
                          <a:cs typeface="+mn-cs"/>
                          <a:sym typeface="Arial"/>
                        </a:rPr>
                        <a:t>5 582</a:t>
                      </a:r>
                    </a:p>
                  </a:txBody>
                  <a:tcPr marL="9525" marR="9525" marT="0" marB="0" anchor="ctr">
                    <a:solidFill>
                      <a:schemeClr val="bg1">
                        <a:lumMod val="50000"/>
                        <a:alpha val="20000"/>
                      </a:schemeClr>
                    </a:solidFill>
                  </a:tcPr>
                </a:tc>
                <a:tc>
                  <a:txBody>
                    <a:bodyPr/>
                    <a:lstStyle/>
                    <a:p>
                      <a:pPr algn="ctr" fontAlgn="ctr"/>
                      <a:r>
                        <a:rPr lang="ru-KZ" sz="800" b="0" i="0" u="none" strike="noStrike" cap="none">
                          <a:solidFill>
                            <a:schemeClr val="tx1"/>
                          </a:solidFill>
                          <a:effectLst/>
                          <a:latin typeface="Arial Narrow" panose="020B0606020202030204" pitchFamily="34" charset="0"/>
                          <a:ea typeface="+mn-ea"/>
                          <a:cs typeface="+mn-cs"/>
                          <a:sym typeface="Arial"/>
                        </a:rPr>
                        <a:t>6 265</a:t>
                      </a:r>
                    </a:p>
                  </a:txBody>
                  <a:tcPr marL="9525" marR="9525" marT="0" marB="0" anchor="ctr">
                    <a:solidFill>
                      <a:schemeClr val="bg1">
                        <a:lumMod val="50000"/>
                        <a:alpha val="20000"/>
                      </a:schemeClr>
                    </a:solidFill>
                  </a:tcPr>
                </a:tc>
                <a:tc>
                  <a:txBody>
                    <a:bodyPr/>
                    <a:lstStyle/>
                    <a:p>
                      <a:pPr algn="ctr" fontAlgn="ctr"/>
                      <a:r>
                        <a:rPr lang="ru-KZ" sz="800" b="0" i="0" u="none" strike="noStrike" cap="none">
                          <a:solidFill>
                            <a:schemeClr val="tx1"/>
                          </a:solidFill>
                          <a:effectLst/>
                          <a:latin typeface="Arial Narrow" panose="020B0606020202030204" pitchFamily="34" charset="0"/>
                          <a:ea typeface="+mn-ea"/>
                          <a:cs typeface="+mn-cs"/>
                          <a:sym typeface="Arial"/>
                        </a:rPr>
                        <a:t>5 762</a:t>
                      </a:r>
                    </a:p>
                  </a:txBody>
                  <a:tcPr marL="9525" marR="9525" marT="0" marB="0" anchor="ctr">
                    <a:solidFill>
                      <a:schemeClr val="bg1">
                        <a:lumMod val="50000"/>
                        <a:alpha val="20000"/>
                      </a:schemeClr>
                    </a:solidFill>
                  </a:tcPr>
                </a:tc>
                <a:tc>
                  <a:txBody>
                    <a:bodyPr/>
                    <a:lstStyle/>
                    <a:p>
                      <a:pPr algn="ctr" fontAlgn="ctr"/>
                      <a:r>
                        <a:rPr lang="ru-KZ" sz="800" b="0" i="0" u="none" strike="noStrike" cap="none">
                          <a:solidFill>
                            <a:schemeClr val="tx1"/>
                          </a:solidFill>
                          <a:effectLst/>
                          <a:latin typeface="Arial Narrow" panose="020B0606020202030204" pitchFamily="34" charset="0"/>
                          <a:ea typeface="+mn-ea"/>
                          <a:cs typeface="+mn-cs"/>
                          <a:sym typeface="Arial"/>
                        </a:rPr>
                        <a:t>5 087</a:t>
                      </a:r>
                    </a:p>
                  </a:txBody>
                  <a:tcPr marL="9525" marR="9525" marT="0" marB="0" anchor="ctr">
                    <a:lnR w="12700" cap="flat" cmpd="sng" algn="ctr">
                      <a:solidFill>
                        <a:schemeClr val="tx1"/>
                      </a:solidFill>
                      <a:prstDash val="solid"/>
                      <a:round/>
                      <a:headEnd type="none" w="med" len="med"/>
                      <a:tailEnd type="none" w="med" len="med"/>
                    </a:lnR>
                    <a:solidFill>
                      <a:schemeClr val="bg1">
                        <a:lumMod val="50000"/>
                        <a:alpha val="20000"/>
                      </a:schemeClr>
                    </a:solidFill>
                  </a:tcPr>
                </a:tc>
                <a:tc>
                  <a:txBody>
                    <a:bodyPr/>
                    <a:lstStyle/>
                    <a:p>
                      <a:pPr algn="ctr" fontAlgn="ctr"/>
                      <a:r>
                        <a:rPr lang="ru-KZ" sz="800" b="0" i="0" u="none" strike="noStrike" cap="none">
                          <a:solidFill>
                            <a:srgbClr val="007F76"/>
                          </a:solidFill>
                          <a:effectLst/>
                          <a:latin typeface="Arial Narrow" panose="020B0606020202030204" pitchFamily="34" charset="0"/>
                          <a:ea typeface="+mn-ea"/>
                          <a:cs typeface="+mn-cs"/>
                          <a:sym typeface="Arial"/>
                        </a:rPr>
                        <a:t>21 096</a:t>
                      </a:r>
                    </a:p>
                  </a:txBody>
                  <a:tcPr marL="9525" marR="9525" marT="0" marB="0" anchor="ctr">
                    <a:lnL w="12700" cap="flat" cmpd="sng" algn="ctr">
                      <a:solidFill>
                        <a:schemeClr val="tx1"/>
                      </a:solidFill>
                      <a:prstDash val="solid"/>
                      <a:round/>
                      <a:headEnd type="none" w="med" len="med"/>
                      <a:tailEnd type="none" w="med" len="med"/>
                    </a:lnL>
                    <a:solidFill>
                      <a:srgbClr val="007F76">
                        <a:alpha val="20000"/>
                      </a:srgbClr>
                    </a:solidFill>
                  </a:tcPr>
                </a:tc>
                <a:tc>
                  <a:txBody>
                    <a:bodyPr/>
                    <a:lstStyle/>
                    <a:p>
                      <a:pPr algn="ctr" fontAlgn="ctr"/>
                      <a:r>
                        <a:rPr lang="ru-KZ" sz="800" b="0" i="0" u="none" strike="noStrike" cap="none" dirty="0">
                          <a:solidFill>
                            <a:schemeClr val="tx1"/>
                          </a:solidFill>
                          <a:effectLst/>
                          <a:latin typeface="Arial Narrow" panose="020B0606020202030204" pitchFamily="34" charset="0"/>
                          <a:ea typeface="+mn-ea"/>
                          <a:cs typeface="+mn-cs"/>
                          <a:sym typeface="Arial"/>
                        </a:rPr>
                        <a:t>4 237</a:t>
                      </a:r>
                    </a:p>
                  </a:txBody>
                  <a:tcPr marL="9525" marR="9525" marT="0" marB="0" anchor="ctr">
                    <a:solidFill>
                      <a:schemeClr val="bg1">
                        <a:lumMod val="50000"/>
                        <a:alpha val="20000"/>
                      </a:schemeClr>
                    </a:solidFill>
                  </a:tcPr>
                </a:tc>
                <a:tc>
                  <a:txBody>
                    <a:bodyPr/>
                    <a:lstStyle/>
                    <a:p>
                      <a:pPr algn="ctr" fontAlgn="ctr"/>
                      <a:r>
                        <a:rPr lang="ru-KZ" sz="800" b="0" i="0" u="none" strike="noStrike" cap="none" dirty="0">
                          <a:solidFill>
                            <a:srgbClr val="007F76"/>
                          </a:solidFill>
                          <a:effectLst/>
                          <a:latin typeface="Arial Narrow" panose="020B0606020202030204" pitchFamily="34" charset="0"/>
                          <a:ea typeface="+mn-ea"/>
                          <a:cs typeface="+mn-cs"/>
                          <a:sym typeface="Arial"/>
                        </a:rPr>
                        <a:t>4 653</a:t>
                      </a:r>
                    </a:p>
                  </a:txBody>
                  <a:tcPr marL="9525" marR="9525" marT="0" marB="0" anchor="ctr">
                    <a:solidFill>
                      <a:srgbClr val="007F76">
                        <a:alpha val="20000"/>
                      </a:srgbClr>
                    </a:solidFill>
                  </a:tcPr>
                </a:tc>
                <a:tc>
                  <a:txBody>
                    <a:bodyPr/>
                    <a:lstStyle/>
                    <a:p>
                      <a:pPr algn="ctr" fontAlgn="ctr"/>
                      <a:r>
                        <a:rPr lang="ru-KZ" sz="800" b="0" i="0" u="none" strike="noStrike" cap="none">
                          <a:solidFill>
                            <a:srgbClr val="007F76"/>
                          </a:solidFill>
                          <a:effectLst/>
                          <a:latin typeface="Arial Narrow" panose="020B0606020202030204" pitchFamily="34" charset="0"/>
                          <a:ea typeface="+mn-ea"/>
                          <a:cs typeface="+mn-cs"/>
                          <a:sym typeface="Arial"/>
                        </a:rPr>
                        <a:t>5 734</a:t>
                      </a:r>
                    </a:p>
                  </a:txBody>
                  <a:tcPr marL="9525" marR="9525" marT="0" marB="0" anchor="ctr">
                    <a:solidFill>
                      <a:srgbClr val="007F76">
                        <a:alpha val="20000"/>
                      </a:srgbClr>
                    </a:solidFill>
                  </a:tcPr>
                </a:tc>
                <a:tc>
                  <a:txBody>
                    <a:bodyPr/>
                    <a:lstStyle/>
                    <a:p>
                      <a:pPr algn="ctr" fontAlgn="ctr"/>
                      <a:r>
                        <a:rPr lang="ru-KZ" sz="800" b="0" i="0" u="none" strike="noStrike" cap="none">
                          <a:solidFill>
                            <a:srgbClr val="007F76"/>
                          </a:solidFill>
                          <a:effectLst/>
                          <a:latin typeface="Arial Narrow" panose="020B0606020202030204" pitchFamily="34" charset="0"/>
                          <a:ea typeface="+mn-ea"/>
                          <a:cs typeface="+mn-cs"/>
                          <a:sym typeface="Arial"/>
                        </a:rPr>
                        <a:t>6 472</a:t>
                      </a:r>
                    </a:p>
                  </a:txBody>
                  <a:tcPr marL="9525" marR="9525" marT="0" marB="0" anchor="ctr">
                    <a:solidFill>
                      <a:srgbClr val="007F76">
                        <a:alpha val="20000"/>
                      </a:srgbClr>
                    </a:solidFill>
                  </a:tcPr>
                </a:tc>
                <a:tc>
                  <a:txBody>
                    <a:bodyPr/>
                    <a:lstStyle/>
                    <a:p>
                      <a:pPr algn="ctr" fontAlgn="ctr"/>
                      <a:r>
                        <a:rPr lang="ru-KZ" sz="800" b="0" i="0" u="none" strike="noStrike" cap="none">
                          <a:solidFill>
                            <a:srgbClr val="007F76"/>
                          </a:solidFill>
                          <a:effectLst/>
                          <a:latin typeface="Arial Narrow" panose="020B0606020202030204" pitchFamily="34" charset="0"/>
                          <a:ea typeface="+mn-ea"/>
                          <a:cs typeface="+mn-cs"/>
                          <a:sym typeface="Arial"/>
                        </a:rPr>
                        <a:t>2,6%</a:t>
                      </a:r>
                    </a:p>
                  </a:txBody>
                  <a:tcPr marL="9525" marR="9525" marT="0" marB="0" anchor="ctr">
                    <a:solidFill>
                      <a:srgbClr val="007F76">
                        <a:alpha val="20000"/>
                      </a:srgbClr>
                    </a:solidFill>
                  </a:tcPr>
                </a:tc>
                <a:extLst>
                  <a:ext uri="{0D108BD9-81ED-4DB2-BD59-A6C34878D82A}">
                    <a16:rowId xmlns:a16="http://schemas.microsoft.com/office/drawing/2014/main" val="2728981022"/>
                  </a:ext>
                </a:extLst>
              </a:tr>
              <a:tr h="158400">
                <a:tc>
                  <a:txBody>
                    <a:bodyPr/>
                    <a:lstStyle/>
                    <a:p>
                      <a:pPr algn="ctr" fontAlgn="b"/>
                      <a:r>
                        <a:rPr lang="ru-RU" sz="800" u="none" strike="noStrike" dirty="0">
                          <a:solidFill>
                            <a:srgbClr val="007F76"/>
                          </a:solidFill>
                          <a:effectLst/>
                          <a:latin typeface="Arial Narrow" panose="020B0606020202030204" pitchFamily="34" charset="0"/>
                        </a:rPr>
                        <a:t>3</a:t>
                      </a:r>
                      <a:endParaRPr lang="en-US" sz="800" b="0" i="0" u="none" strike="noStrike" dirty="0">
                        <a:solidFill>
                          <a:srgbClr val="007F76"/>
                        </a:solidFill>
                        <a:effectLst/>
                        <a:latin typeface="Arial Narrow" panose="020B0606020202030204" pitchFamily="34" charset="0"/>
                      </a:endParaRPr>
                    </a:p>
                  </a:txBody>
                  <a:tcPr marL="9525" marR="9525" marT="0" marB="0" anchor="ctr">
                    <a:solidFill>
                      <a:schemeClr val="accent6">
                        <a:lumMod val="50000"/>
                        <a:alpha val="1000"/>
                      </a:schemeClr>
                    </a:solidFill>
                  </a:tcPr>
                </a:tc>
                <a:tc>
                  <a:txBody>
                    <a:bodyPr/>
                    <a:lstStyle/>
                    <a:p>
                      <a:pPr algn="ctr" fontAlgn="b"/>
                      <a:r>
                        <a:rPr lang="ru-KZ" sz="800" b="0" i="0" u="none" strike="noStrike" cap="none" dirty="0">
                          <a:solidFill>
                            <a:srgbClr val="007F76"/>
                          </a:solidFill>
                          <a:effectLst/>
                          <a:latin typeface="Arial Narrow" panose="020B0606020202030204" pitchFamily="34" charset="0"/>
                          <a:ea typeface="+mn-ea"/>
                          <a:cs typeface="+mn-cs"/>
                          <a:sym typeface="Arial"/>
                        </a:rPr>
                        <a:t>3221-0</a:t>
                      </a:r>
                    </a:p>
                  </a:txBody>
                  <a:tcPr marL="9525" marR="9525" marT="0" marB="0" anchor="ctr">
                    <a:solidFill>
                      <a:schemeClr val="accent6">
                        <a:lumMod val="50000"/>
                        <a:alpha val="1000"/>
                      </a:schemeClr>
                    </a:solidFill>
                  </a:tcPr>
                </a:tc>
                <a:tc>
                  <a:txBody>
                    <a:bodyPr/>
                    <a:lstStyle/>
                    <a:p>
                      <a:pPr marL="72000" algn="l" fontAlgn="ctr"/>
                      <a:r>
                        <a:rPr lang="ru-RU" sz="800" b="0" i="0" u="none" strike="noStrike" cap="none" dirty="0" err="1">
                          <a:solidFill>
                            <a:srgbClr val="007F76"/>
                          </a:solidFill>
                          <a:effectLst/>
                          <a:latin typeface="Arial Narrow" panose="020B0606020202030204" pitchFamily="34" charset="0"/>
                          <a:ea typeface="+mn-ea"/>
                          <a:cs typeface="+mn-cs"/>
                          <a:sym typeface="Arial"/>
                        </a:rPr>
                        <a:t>Күтім</a:t>
                      </a:r>
                      <a:r>
                        <a:rPr lang="ru-RU" sz="800" b="0" i="0" u="none" strike="noStrike" cap="none" dirty="0">
                          <a:solidFill>
                            <a:srgbClr val="007F76"/>
                          </a:solidFill>
                          <a:effectLst/>
                          <a:latin typeface="Arial Narrow" panose="020B0606020202030204" pitchFamily="34" charset="0"/>
                          <a:ea typeface="+mn-ea"/>
                          <a:cs typeface="+mn-cs"/>
                          <a:sym typeface="Arial"/>
                        </a:rPr>
                        <a:t> </a:t>
                      </a:r>
                      <a:r>
                        <a:rPr lang="ru-RU" sz="800" b="0" i="0" u="none" strike="noStrike" cap="none" dirty="0" err="1">
                          <a:solidFill>
                            <a:srgbClr val="007F76"/>
                          </a:solidFill>
                          <a:effectLst/>
                          <a:latin typeface="Arial Narrow" panose="020B0606020202030204" pitchFamily="34" charset="0"/>
                          <a:ea typeface="+mn-ea"/>
                          <a:cs typeface="+mn-cs"/>
                          <a:sym typeface="Arial"/>
                        </a:rPr>
                        <a:t>жөніндегі</a:t>
                      </a:r>
                      <a:r>
                        <a:rPr lang="ru-RU" sz="800" b="0" i="0" u="none" strike="noStrike" cap="none" dirty="0">
                          <a:solidFill>
                            <a:srgbClr val="007F76"/>
                          </a:solidFill>
                          <a:effectLst/>
                          <a:latin typeface="Arial Narrow" panose="020B0606020202030204" pitchFamily="34" charset="0"/>
                          <a:ea typeface="+mn-ea"/>
                          <a:cs typeface="+mn-cs"/>
                          <a:sym typeface="Arial"/>
                        </a:rPr>
                        <a:t> орта </a:t>
                      </a:r>
                      <a:r>
                        <a:rPr lang="ru-RU" sz="800" b="0" i="0" u="none" strike="noStrike" cap="none" dirty="0" err="1">
                          <a:solidFill>
                            <a:srgbClr val="007F76"/>
                          </a:solidFill>
                          <a:effectLst/>
                          <a:latin typeface="Arial Narrow" panose="020B0606020202030204" pitchFamily="34" charset="0"/>
                          <a:ea typeface="+mn-ea"/>
                          <a:cs typeface="+mn-cs"/>
                          <a:sym typeface="Arial"/>
                        </a:rPr>
                        <a:t>медициналық</a:t>
                      </a:r>
                      <a:r>
                        <a:rPr lang="ru-RU" sz="800" b="0" i="0" u="none" strike="noStrike" cap="none" dirty="0">
                          <a:solidFill>
                            <a:srgbClr val="007F76"/>
                          </a:solidFill>
                          <a:effectLst/>
                          <a:latin typeface="Arial Narrow" panose="020B0606020202030204" pitchFamily="34" charset="0"/>
                          <a:ea typeface="+mn-ea"/>
                          <a:cs typeface="+mn-cs"/>
                          <a:sym typeface="Arial"/>
                        </a:rPr>
                        <a:t> персонал</a:t>
                      </a:r>
                    </a:p>
                  </a:txBody>
                  <a:tcPr marL="9525" marR="9525" marT="0" marB="0" anchor="ctr">
                    <a:lnR w="12700" cap="flat" cmpd="sng" algn="ctr">
                      <a:solidFill>
                        <a:schemeClr val="tx1"/>
                      </a:solidFill>
                      <a:prstDash val="solid"/>
                      <a:round/>
                      <a:headEnd type="none" w="med" len="med"/>
                      <a:tailEnd type="none" w="med" len="med"/>
                    </a:lnR>
                    <a:solidFill>
                      <a:schemeClr val="accent6">
                        <a:lumMod val="50000"/>
                        <a:alpha val="1000"/>
                      </a:schemeClr>
                    </a:solidFill>
                  </a:tcPr>
                </a:tc>
                <a:tc>
                  <a:txBody>
                    <a:bodyPr/>
                    <a:lstStyle/>
                    <a:p>
                      <a:pPr algn="ctr" fontAlgn="ctr"/>
                      <a:r>
                        <a:rPr lang="ru-KZ" sz="800" b="0" i="0" u="none" strike="noStrike" cap="none" dirty="0">
                          <a:solidFill>
                            <a:schemeClr val="tx1"/>
                          </a:solidFill>
                          <a:effectLst/>
                          <a:latin typeface="Arial Narrow" panose="020B0606020202030204" pitchFamily="34" charset="0"/>
                          <a:ea typeface="+mn-ea"/>
                          <a:cs typeface="+mn-cs"/>
                          <a:sym typeface="Arial"/>
                        </a:rPr>
                        <a:t>20 751</a:t>
                      </a:r>
                    </a:p>
                  </a:txBody>
                  <a:tcPr marL="9525" marR="9525" marT="0" marB="0" anchor="ctr">
                    <a:lnL w="12700" cap="flat" cmpd="sng" algn="ctr">
                      <a:solidFill>
                        <a:schemeClr val="tx1"/>
                      </a:solidFill>
                      <a:prstDash val="solid"/>
                      <a:round/>
                      <a:headEnd type="none" w="med" len="med"/>
                      <a:tailEnd type="none" w="med" len="med"/>
                    </a:lnL>
                    <a:solidFill>
                      <a:schemeClr val="accent6">
                        <a:lumMod val="50000"/>
                        <a:alpha val="1000"/>
                      </a:schemeClr>
                    </a:solidFill>
                  </a:tcPr>
                </a:tc>
                <a:tc>
                  <a:txBody>
                    <a:bodyPr/>
                    <a:lstStyle/>
                    <a:p>
                      <a:pPr algn="ctr" fontAlgn="ctr"/>
                      <a:r>
                        <a:rPr lang="ru-KZ" sz="800" b="0" i="0" u="none" strike="noStrike" cap="none">
                          <a:solidFill>
                            <a:schemeClr val="tx1"/>
                          </a:solidFill>
                          <a:effectLst/>
                          <a:latin typeface="Arial Narrow" panose="020B0606020202030204" pitchFamily="34" charset="0"/>
                          <a:ea typeface="+mn-ea"/>
                          <a:cs typeface="+mn-cs"/>
                          <a:sym typeface="Arial"/>
                        </a:rPr>
                        <a:t>5 868</a:t>
                      </a:r>
                    </a:p>
                  </a:txBody>
                  <a:tcPr marL="9525" marR="9525" marT="0" marB="0" anchor="ctr">
                    <a:solidFill>
                      <a:schemeClr val="accent6">
                        <a:lumMod val="50000"/>
                        <a:alpha val="1000"/>
                      </a:schemeClr>
                    </a:solidFill>
                  </a:tcPr>
                </a:tc>
                <a:tc>
                  <a:txBody>
                    <a:bodyPr/>
                    <a:lstStyle/>
                    <a:p>
                      <a:pPr algn="ctr" fontAlgn="ctr"/>
                      <a:r>
                        <a:rPr lang="ru-KZ" sz="800" b="0" i="0" u="none" strike="noStrike" cap="none">
                          <a:solidFill>
                            <a:schemeClr val="tx1"/>
                          </a:solidFill>
                          <a:effectLst/>
                          <a:latin typeface="Arial Narrow" panose="020B0606020202030204" pitchFamily="34" charset="0"/>
                          <a:ea typeface="+mn-ea"/>
                          <a:cs typeface="+mn-cs"/>
                          <a:sym typeface="Arial"/>
                        </a:rPr>
                        <a:t>5 413</a:t>
                      </a:r>
                    </a:p>
                  </a:txBody>
                  <a:tcPr marL="9525" marR="9525" marT="0" marB="0" anchor="ctr">
                    <a:solidFill>
                      <a:schemeClr val="accent6">
                        <a:lumMod val="50000"/>
                        <a:alpha val="1000"/>
                      </a:schemeClr>
                    </a:solidFill>
                  </a:tcPr>
                </a:tc>
                <a:tc>
                  <a:txBody>
                    <a:bodyPr/>
                    <a:lstStyle/>
                    <a:p>
                      <a:pPr algn="ctr" fontAlgn="ctr"/>
                      <a:r>
                        <a:rPr lang="ru-KZ" sz="800" b="0" i="0" u="none" strike="noStrike" cap="none">
                          <a:solidFill>
                            <a:schemeClr val="tx1"/>
                          </a:solidFill>
                          <a:effectLst/>
                          <a:latin typeface="Arial Narrow" panose="020B0606020202030204" pitchFamily="34" charset="0"/>
                          <a:ea typeface="+mn-ea"/>
                          <a:cs typeface="+mn-cs"/>
                          <a:sym typeface="Arial"/>
                        </a:rPr>
                        <a:t>5 217</a:t>
                      </a:r>
                    </a:p>
                  </a:txBody>
                  <a:tcPr marL="9525" marR="9525" marT="0" marB="0" anchor="ctr">
                    <a:solidFill>
                      <a:schemeClr val="accent6">
                        <a:lumMod val="50000"/>
                        <a:alpha val="1000"/>
                      </a:schemeClr>
                    </a:solidFill>
                  </a:tcPr>
                </a:tc>
                <a:tc>
                  <a:txBody>
                    <a:bodyPr/>
                    <a:lstStyle/>
                    <a:p>
                      <a:pPr algn="ctr" fontAlgn="ctr"/>
                      <a:r>
                        <a:rPr lang="ru-KZ" sz="800" b="0" i="0" u="none" strike="noStrike" cap="none">
                          <a:solidFill>
                            <a:schemeClr val="tx1"/>
                          </a:solidFill>
                          <a:effectLst/>
                          <a:latin typeface="Arial Narrow" panose="020B0606020202030204" pitchFamily="34" charset="0"/>
                          <a:ea typeface="+mn-ea"/>
                          <a:cs typeface="+mn-cs"/>
                          <a:sym typeface="Arial"/>
                        </a:rPr>
                        <a:t>4 253</a:t>
                      </a:r>
                    </a:p>
                  </a:txBody>
                  <a:tcPr marL="9525" marR="9525" marT="0" marB="0" anchor="ctr">
                    <a:lnR w="12700" cap="flat" cmpd="sng" algn="ctr">
                      <a:solidFill>
                        <a:schemeClr val="tx1"/>
                      </a:solidFill>
                      <a:prstDash val="solid"/>
                      <a:round/>
                      <a:headEnd type="none" w="med" len="med"/>
                      <a:tailEnd type="none" w="med" len="med"/>
                    </a:lnR>
                    <a:solidFill>
                      <a:schemeClr val="accent6">
                        <a:lumMod val="50000"/>
                        <a:alpha val="1000"/>
                      </a:schemeClr>
                    </a:solidFill>
                  </a:tcPr>
                </a:tc>
                <a:tc>
                  <a:txBody>
                    <a:bodyPr/>
                    <a:lstStyle/>
                    <a:p>
                      <a:pPr algn="ctr" fontAlgn="ctr"/>
                      <a:r>
                        <a:rPr lang="ru-KZ" sz="800" b="0" i="0" u="none" strike="noStrike" cap="none" dirty="0">
                          <a:solidFill>
                            <a:srgbClr val="007F76"/>
                          </a:solidFill>
                          <a:effectLst/>
                          <a:latin typeface="Arial Narrow" panose="020B0606020202030204" pitchFamily="34" charset="0"/>
                          <a:ea typeface="+mn-ea"/>
                          <a:cs typeface="+mn-cs"/>
                          <a:sym typeface="Arial"/>
                        </a:rPr>
                        <a:t>20 659</a:t>
                      </a:r>
                    </a:p>
                  </a:txBody>
                  <a:tcPr marL="9525" marR="9525" marT="0" marB="0" anchor="ctr">
                    <a:lnL w="12700" cap="flat" cmpd="sng" algn="ctr">
                      <a:solidFill>
                        <a:schemeClr val="tx1"/>
                      </a:solidFill>
                      <a:prstDash val="solid"/>
                      <a:round/>
                      <a:headEnd type="none" w="med" len="med"/>
                      <a:tailEnd type="none" w="med" len="med"/>
                    </a:lnL>
                    <a:solidFill>
                      <a:schemeClr val="accent6">
                        <a:lumMod val="50000"/>
                        <a:alpha val="1000"/>
                      </a:schemeClr>
                    </a:solidFill>
                  </a:tcPr>
                </a:tc>
                <a:tc>
                  <a:txBody>
                    <a:bodyPr/>
                    <a:lstStyle/>
                    <a:p>
                      <a:pPr algn="ctr" fontAlgn="ctr"/>
                      <a:r>
                        <a:rPr lang="ru-KZ" sz="800" b="0" i="0" u="none" strike="noStrike" cap="none" dirty="0">
                          <a:solidFill>
                            <a:schemeClr val="tx1"/>
                          </a:solidFill>
                          <a:effectLst/>
                          <a:latin typeface="Arial Narrow" panose="020B0606020202030204" pitchFamily="34" charset="0"/>
                          <a:ea typeface="+mn-ea"/>
                          <a:cs typeface="+mn-cs"/>
                          <a:sym typeface="Arial"/>
                        </a:rPr>
                        <a:t>4 996</a:t>
                      </a:r>
                    </a:p>
                  </a:txBody>
                  <a:tcPr marL="9525" marR="9525" marT="0" marB="0" anchor="ctr">
                    <a:solidFill>
                      <a:schemeClr val="accent6">
                        <a:lumMod val="50000"/>
                        <a:alpha val="1000"/>
                      </a:schemeClr>
                    </a:solidFill>
                  </a:tcPr>
                </a:tc>
                <a:tc>
                  <a:txBody>
                    <a:bodyPr/>
                    <a:lstStyle/>
                    <a:p>
                      <a:pPr algn="ctr" fontAlgn="ctr"/>
                      <a:r>
                        <a:rPr lang="ru-KZ" sz="800" b="0" i="0" u="none" strike="noStrike" cap="none">
                          <a:solidFill>
                            <a:srgbClr val="007F76"/>
                          </a:solidFill>
                          <a:effectLst/>
                          <a:latin typeface="Arial Narrow" panose="020B0606020202030204" pitchFamily="34" charset="0"/>
                          <a:ea typeface="+mn-ea"/>
                          <a:cs typeface="+mn-cs"/>
                          <a:sym typeface="Arial"/>
                        </a:rPr>
                        <a:t>5 271</a:t>
                      </a:r>
                    </a:p>
                  </a:txBody>
                  <a:tcPr marL="9525" marR="9525" marT="0" marB="0" anchor="ctr">
                    <a:solidFill>
                      <a:schemeClr val="accent6">
                        <a:lumMod val="50000"/>
                        <a:alpha val="1000"/>
                      </a:schemeClr>
                    </a:solidFill>
                  </a:tcPr>
                </a:tc>
                <a:tc>
                  <a:txBody>
                    <a:bodyPr/>
                    <a:lstStyle/>
                    <a:p>
                      <a:pPr algn="ctr" fontAlgn="ctr"/>
                      <a:r>
                        <a:rPr lang="ru-KZ" sz="800" b="0" i="0" u="none" strike="noStrike" cap="none">
                          <a:solidFill>
                            <a:srgbClr val="007F76"/>
                          </a:solidFill>
                          <a:effectLst/>
                          <a:latin typeface="Arial Narrow" panose="020B0606020202030204" pitchFamily="34" charset="0"/>
                          <a:ea typeface="+mn-ea"/>
                          <a:cs typeface="+mn-cs"/>
                          <a:sym typeface="Arial"/>
                        </a:rPr>
                        <a:t>4 794</a:t>
                      </a:r>
                    </a:p>
                  </a:txBody>
                  <a:tcPr marL="9525" marR="9525" marT="0" marB="0" anchor="ctr">
                    <a:solidFill>
                      <a:schemeClr val="accent6">
                        <a:lumMod val="50000"/>
                        <a:alpha val="1000"/>
                      </a:schemeClr>
                    </a:solidFill>
                  </a:tcPr>
                </a:tc>
                <a:tc>
                  <a:txBody>
                    <a:bodyPr/>
                    <a:lstStyle/>
                    <a:p>
                      <a:pPr algn="ctr" fontAlgn="ctr"/>
                      <a:r>
                        <a:rPr lang="ru-KZ" sz="800" b="0" i="0" u="none" strike="noStrike" cap="none">
                          <a:solidFill>
                            <a:srgbClr val="007F76"/>
                          </a:solidFill>
                          <a:effectLst/>
                          <a:latin typeface="Arial Narrow" panose="020B0606020202030204" pitchFamily="34" charset="0"/>
                          <a:ea typeface="+mn-ea"/>
                          <a:cs typeface="+mn-cs"/>
                          <a:sym typeface="Arial"/>
                        </a:rPr>
                        <a:t>5 598</a:t>
                      </a:r>
                    </a:p>
                  </a:txBody>
                  <a:tcPr marL="9525" marR="9525" marT="0" marB="0" anchor="ctr">
                    <a:solidFill>
                      <a:schemeClr val="accent6">
                        <a:lumMod val="50000"/>
                        <a:alpha val="1000"/>
                      </a:schemeClr>
                    </a:solidFill>
                  </a:tcPr>
                </a:tc>
                <a:tc>
                  <a:txBody>
                    <a:bodyPr/>
                    <a:lstStyle/>
                    <a:p>
                      <a:pPr algn="ctr" fontAlgn="ctr"/>
                      <a:r>
                        <a:rPr lang="ru-KZ" sz="800" b="0" i="0" u="none" strike="noStrike" cap="none">
                          <a:solidFill>
                            <a:srgbClr val="007F76"/>
                          </a:solidFill>
                          <a:effectLst/>
                          <a:latin typeface="Arial Narrow" panose="020B0606020202030204" pitchFamily="34" charset="0"/>
                          <a:ea typeface="+mn-ea"/>
                          <a:cs typeface="+mn-cs"/>
                          <a:sym typeface="Arial"/>
                        </a:rPr>
                        <a:t>2,6%</a:t>
                      </a:r>
                    </a:p>
                  </a:txBody>
                  <a:tcPr marL="9525" marR="9525" marT="0" marB="0" anchor="ctr">
                    <a:solidFill>
                      <a:schemeClr val="accent6">
                        <a:lumMod val="50000"/>
                        <a:alpha val="1000"/>
                      </a:schemeClr>
                    </a:solidFill>
                  </a:tcPr>
                </a:tc>
                <a:extLst>
                  <a:ext uri="{0D108BD9-81ED-4DB2-BD59-A6C34878D82A}">
                    <a16:rowId xmlns:a16="http://schemas.microsoft.com/office/drawing/2014/main" val="496541397"/>
                  </a:ext>
                </a:extLst>
              </a:tr>
              <a:tr h="158400">
                <a:tc>
                  <a:txBody>
                    <a:bodyPr/>
                    <a:lstStyle/>
                    <a:p>
                      <a:pPr algn="ctr" fontAlgn="b"/>
                      <a:r>
                        <a:rPr lang="ru-RU" sz="800" u="none" strike="noStrike" dirty="0">
                          <a:solidFill>
                            <a:srgbClr val="007F76"/>
                          </a:solidFill>
                          <a:effectLst/>
                          <a:latin typeface="Arial Narrow" panose="020B0606020202030204" pitchFamily="34" charset="0"/>
                        </a:rPr>
                        <a:t>4</a:t>
                      </a:r>
                      <a:endParaRPr lang="en-US" sz="800" b="0" i="0" u="none" strike="noStrike" dirty="0">
                        <a:solidFill>
                          <a:srgbClr val="007F76"/>
                        </a:solidFill>
                        <a:effectLst/>
                        <a:latin typeface="Arial Narrow" panose="020B0606020202030204" pitchFamily="34" charset="0"/>
                      </a:endParaRPr>
                    </a:p>
                  </a:txBody>
                  <a:tcPr marL="9525" marR="9525" marT="0" marB="0" anchor="ctr">
                    <a:solidFill>
                      <a:srgbClr val="007F76">
                        <a:alpha val="20000"/>
                      </a:srgbClr>
                    </a:solidFill>
                  </a:tcPr>
                </a:tc>
                <a:tc>
                  <a:txBody>
                    <a:bodyPr/>
                    <a:lstStyle/>
                    <a:p>
                      <a:pPr algn="ctr" fontAlgn="b"/>
                      <a:r>
                        <a:rPr lang="ru-KZ" sz="800" b="0" i="0" u="none" strike="noStrike" cap="none" dirty="0">
                          <a:solidFill>
                            <a:srgbClr val="007F76"/>
                          </a:solidFill>
                          <a:effectLst/>
                          <a:latin typeface="Arial Narrow" panose="020B0606020202030204" pitchFamily="34" charset="0"/>
                          <a:ea typeface="+mn-ea"/>
                          <a:cs typeface="+mn-cs"/>
                          <a:sym typeface="Arial"/>
                        </a:rPr>
                        <a:t>2362-0</a:t>
                      </a:r>
                    </a:p>
                  </a:txBody>
                  <a:tcPr marL="9525" marR="9525" marT="0" marB="0" anchor="ctr">
                    <a:solidFill>
                      <a:srgbClr val="007F76">
                        <a:alpha val="20000"/>
                      </a:srgbClr>
                    </a:solidFill>
                  </a:tcPr>
                </a:tc>
                <a:tc>
                  <a:txBody>
                    <a:bodyPr/>
                    <a:lstStyle/>
                    <a:p>
                      <a:pPr marL="72000" algn="l" fontAlgn="ctr"/>
                      <a:r>
                        <a:rPr lang="ru-RU" sz="800" b="0" i="0" u="none" strike="noStrike" cap="none" dirty="0" err="1">
                          <a:solidFill>
                            <a:srgbClr val="007F76"/>
                          </a:solidFill>
                          <a:effectLst/>
                          <a:latin typeface="Arial Narrow" panose="020B0606020202030204" pitchFamily="34" charset="0"/>
                          <a:ea typeface="+mn-ea"/>
                          <a:cs typeface="+mn-cs"/>
                          <a:sym typeface="Arial"/>
                        </a:rPr>
                        <a:t>Мектепке</a:t>
                      </a:r>
                      <a:r>
                        <a:rPr lang="ru-RU" sz="800" b="0" i="0" u="none" strike="noStrike" cap="none" dirty="0">
                          <a:solidFill>
                            <a:srgbClr val="007F76"/>
                          </a:solidFill>
                          <a:effectLst/>
                          <a:latin typeface="Arial Narrow" panose="020B0606020202030204" pitchFamily="34" charset="0"/>
                          <a:ea typeface="+mn-ea"/>
                          <a:cs typeface="+mn-cs"/>
                          <a:sym typeface="Arial"/>
                        </a:rPr>
                        <a:t> </a:t>
                      </a:r>
                      <a:r>
                        <a:rPr lang="ru-RU" sz="800" b="0" i="0" u="none" strike="noStrike" cap="none" dirty="0" err="1">
                          <a:solidFill>
                            <a:srgbClr val="007F76"/>
                          </a:solidFill>
                          <a:effectLst/>
                          <a:latin typeface="Arial Narrow" panose="020B0606020202030204" pitchFamily="34" charset="0"/>
                          <a:ea typeface="+mn-ea"/>
                          <a:cs typeface="+mn-cs"/>
                          <a:sym typeface="Arial"/>
                        </a:rPr>
                        <a:t>дейінгі</a:t>
                      </a:r>
                      <a:r>
                        <a:rPr lang="ru-RU" sz="800" b="0" i="0" u="none" strike="noStrike" cap="none" dirty="0">
                          <a:solidFill>
                            <a:srgbClr val="007F76"/>
                          </a:solidFill>
                          <a:effectLst/>
                          <a:latin typeface="Arial Narrow" panose="020B0606020202030204" pitchFamily="34" charset="0"/>
                          <a:ea typeface="+mn-ea"/>
                          <a:cs typeface="+mn-cs"/>
                          <a:sym typeface="Arial"/>
                        </a:rPr>
                        <a:t> </a:t>
                      </a:r>
                      <a:r>
                        <a:rPr lang="ru-RU" sz="800" b="0" i="0" u="none" strike="noStrike" cap="none" dirty="0" err="1">
                          <a:solidFill>
                            <a:srgbClr val="007F76"/>
                          </a:solidFill>
                          <a:effectLst/>
                          <a:latin typeface="Arial Narrow" panose="020B0606020202030204" pitchFamily="34" charset="0"/>
                          <a:ea typeface="+mn-ea"/>
                          <a:cs typeface="+mn-cs"/>
                          <a:sym typeface="Arial"/>
                        </a:rPr>
                        <a:t>білім</a:t>
                      </a:r>
                      <a:r>
                        <a:rPr lang="ru-RU" sz="800" b="0" i="0" u="none" strike="noStrike" cap="none" dirty="0">
                          <a:solidFill>
                            <a:srgbClr val="007F76"/>
                          </a:solidFill>
                          <a:effectLst/>
                          <a:latin typeface="Arial Narrow" panose="020B0606020202030204" pitchFamily="34" charset="0"/>
                          <a:ea typeface="+mn-ea"/>
                          <a:cs typeface="+mn-cs"/>
                          <a:sym typeface="Arial"/>
                        </a:rPr>
                        <a:t> </a:t>
                      </a:r>
                      <a:r>
                        <a:rPr lang="ru-RU" sz="800" b="0" i="0" u="none" strike="noStrike" cap="none" dirty="0" err="1">
                          <a:solidFill>
                            <a:srgbClr val="007F76"/>
                          </a:solidFill>
                          <a:effectLst/>
                          <a:latin typeface="Arial Narrow" panose="020B0606020202030204" pitchFamily="34" charset="0"/>
                          <a:ea typeface="+mn-ea"/>
                          <a:cs typeface="+mn-cs"/>
                          <a:sym typeface="Arial"/>
                        </a:rPr>
                        <a:t>берудегі</a:t>
                      </a:r>
                      <a:r>
                        <a:rPr lang="ru-RU" sz="800" b="0" i="0" u="none" strike="noStrike" cap="none" dirty="0">
                          <a:solidFill>
                            <a:srgbClr val="007F76"/>
                          </a:solidFill>
                          <a:effectLst/>
                          <a:latin typeface="Arial Narrow" panose="020B0606020202030204" pitchFamily="34" charset="0"/>
                          <a:ea typeface="+mn-ea"/>
                          <a:cs typeface="+mn-cs"/>
                          <a:sym typeface="Arial"/>
                        </a:rPr>
                        <a:t> </a:t>
                      </a:r>
                      <a:r>
                        <a:rPr lang="ru-RU" sz="800" b="0" i="0" u="none" strike="noStrike" cap="none" dirty="0" err="1">
                          <a:solidFill>
                            <a:srgbClr val="007F76"/>
                          </a:solidFill>
                          <a:effectLst/>
                          <a:latin typeface="Arial Narrow" panose="020B0606020202030204" pitchFamily="34" charset="0"/>
                          <a:ea typeface="+mn-ea"/>
                          <a:cs typeface="+mn-cs"/>
                          <a:sym typeface="Arial"/>
                        </a:rPr>
                        <a:t>тәрбиешілер</a:t>
                      </a:r>
                      <a:endParaRPr lang="ru-RU" sz="800" b="0" i="0" u="none" strike="noStrike" cap="none" dirty="0">
                        <a:solidFill>
                          <a:srgbClr val="007F76"/>
                        </a:solidFill>
                        <a:effectLst/>
                        <a:latin typeface="Arial Narrow" panose="020B0606020202030204" pitchFamily="34" charset="0"/>
                        <a:ea typeface="+mn-ea"/>
                        <a:cs typeface="+mn-cs"/>
                        <a:sym typeface="Arial"/>
                      </a:endParaRPr>
                    </a:p>
                  </a:txBody>
                  <a:tcPr marL="9525" marR="9525" marT="0" marB="0" anchor="ctr">
                    <a:lnR w="12700" cap="flat" cmpd="sng" algn="ctr">
                      <a:solidFill>
                        <a:schemeClr val="tx1"/>
                      </a:solidFill>
                      <a:prstDash val="solid"/>
                      <a:round/>
                      <a:headEnd type="none" w="med" len="med"/>
                      <a:tailEnd type="none" w="med" len="med"/>
                    </a:lnR>
                    <a:solidFill>
                      <a:srgbClr val="007F76">
                        <a:alpha val="20000"/>
                      </a:srgbClr>
                    </a:solidFill>
                  </a:tcPr>
                </a:tc>
                <a:tc>
                  <a:txBody>
                    <a:bodyPr/>
                    <a:lstStyle/>
                    <a:p>
                      <a:pPr algn="ctr" fontAlgn="ctr"/>
                      <a:r>
                        <a:rPr lang="ru-KZ" sz="800" b="0" i="0" u="none" strike="noStrike" cap="none">
                          <a:solidFill>
                            <a:schemeClr val="tx1"/>
                          </a:solidFill>
                          <a:effectLst/>
                          <a:latin typeface="Arial Narrow" panose="020B0606020202030204" pitchFamily="34" charset="0"/>
                          <a:ea typeface="+mn-ea"/>
                          <a:cs typeface="+mn-cs"/>
                          <a:sym typeface="Arial"/>
                        </a:rPr>
                        <a:t>19 101</a:t>
                      </a:r>
                    </a:p>
                  </a:txBody>
                  <a:tcPr marL="9525" marR="9525" marT="0" marB="0" anchor="ctr">
                    <a:lnL w="12700" cap="flat" cmpd="sng" algn="ctr">
                      <a:solidFill>
                        <a:schemeClr val="tx1"/>
                      </a:solidFill>
                      <a:prstDash val="solid"/>
                      <a:round/>
                      <a:headEnd type="none" w="med" len="med"/>
                      <a:tailEnd type="none" w="med" len="med"/>
                    </a:lnL>
                    <a:solidFill>
                      <a:schemeClr val="bg1">
                        <a:lumMod val="50000"/>
                        <a:alpha val="20000"/>
                      </a:schemeClr>
                    </a:solidFill>
                  </a:tcPr>
                </a:tc>
                <a:tc>
                  <a:txBody>
                    <a:bodyPr/>
                    <a:lstStyle/>
                    <a:p>
                      <a:pPr algn="ctr" fontAlgn="ctr"/>
                      <a:r>
                        <a:rPr lang="ru-KZ" sz="800" b="0" i="0" u="none" strike="noStrike" cap="none">
                          <a:solidFill>
                            <a:schemeClr val="tx1"/>
                          </a:solidFill>
                          <a:effectLst/>
                          <a:latin typeface="Arial Narrow" panose="020B0606020202030204" pitchFamily="34" charset="0"/>
                          <a:ea typeface="+mn-ea"/>
                          <a:cs typeface="+mn-cs"/>
                          <a:sym typeface="Arial"/>
                        </a:rPr>
                        <a:t>4 186</a:t>
                      </a:r>
                    </a:p>
                  </a:txBody>
                  <a:tcPr marL="9525" marR="9525" marT="0" marB="0" anchor="ctr">
                    <a:solidFill>
                      <a:schemeClr val="bg1">
                        <a:lumMod val="50000"/>
                        <a:alpha val="20000"/>
                      </a:schemeClr>
                    </a:solidFill>
                  </a:tcPr>
                </a:tc>
                <a:tc>
                  <a:txBody>
                    <a:bodyPr/>
                    <a:lstStyle/>
                    <a:p>
                      <a:pPr algn="ctr" fontAlgn="ctr"/>
                      <a:r>
                        <a:rPr lang="ru-KZ" sz="800" b="0" i="0" u="none" strike="noStrike" cap="none">
                          <a:solidFill>
                            <a:schemeClr val="tx1"/>
                          </a:solidFill>
                          <a:effectLst/>
                          <a:latin typeface="Arial Narrow" panose="020B0606020202030204" pitchFamily="34" charset="0"/>
                          <a:ea typeface="+mn-ea"/>
                          <a:cs typeface="+mn-cs"/>
                          <a:sym typeface="Arial"/>
                        </a:rPr>
                        <a:t>3 812</a:t>
                      </a:r>
                    </a:p>
                  </a:txBody>
                  <a:tcPr marL="9525" marR="9525" marT="0" marB="0" anchor="ctr">
                    <a:solidFill>
                      <a:schemeClr val="bg1">
                        <a:lumMod val="50000"/>
                        <a:alpha val="20000"/>
                      </a:schemeClr>
                    </a:solidFill>
                  </a:tcPr>
                </a:tc>
                <a:tc>
                  <a:txBody>
                    <a:bodyPr/>
                    <a:lstStyle/>
                    <a:p>
                      <a:pPr algn="ctr" fontAlgn="ctr"/>
                      <a:r>
                        <a:rPr lang="ru-KZ" sz="800" b="0" i="0" u="none" strike="noStrike" cap="none">
                          <a:solidFill>
                            <a:schemeClr val="tx1"/>
                          </a:solidFill>
                          <a:effectLst/>
                          <a:latin typeface="Arial Narrow" panose="020B0606020202030204" pitchFamily="34" charset="0"/>
                          <a:ea typeface="+mn-ea"/>
                          <a:cs typeface="+mn-cs"/>
                          <a:sym typeface="Arial"/>
                        </a:rPr>
                        <a:t>6 855</a:t>
                      </a:r>
                    </a:p>
                  </a:txBody>
                  <a:tcPr marL="9525" marR="9525" marT="0" marB="0" anchor="ctr">
                    <a:solidFill>
                      <a:schemeClr val="bg1">
                        <a:lumMod val="50000"/>
                        <a:alpha val="20000"/>
                      </a:schemeClr>
                    </a:solidFill>
                  </a:tcPr>
                </a:tc>
                <a:tc>
                  <a:txBody>
                    <a:bodyPr/>
                    <a:lstStyle/>
                    <a:p>
                      <a:pPr algn="ctr" fontAlgn="ctr"/>
                      <a:r>
                        <a:rPr lang="ru-KZ" sz="800" b="0" i="0" u="none" strike="noStrike" cap="none">
                          <a:solidFill>
                            <a:schemeClr val="tx1"/>
                          </a:solidFill>
                          <a:effectLst/>
                          <a:latin typeface="Arial Narrow" panose="020B0606020202030204" pitchFamily="34" charset="0"/>
                          <a:ea typeface="+mn-ea"/>
                          <a:cs typeface="+mn-cs"/>
                          <a:sym typeface="Arial"/>
                        </a:rPr>
                        <a:t>4 248</a:t>
                      </a:r>
                    </a:p>
                  </a:txBody>
                  <a:tcPr marL="9525" marR="9525" marT="0" marB="0" anchor="ctr">
                    <a:lnR w="12700" cap="flat" cmpd="sng" algn="ctr">
                      <a:solidFill>
                        <a:schemeClr val="tx1"/>
                      </a:solidFill>
                      <a:prstDash val="solid"/>
                      <a:round/>
                      <a:headEnd type="none" w="med" len="med"/>
                      <a:tailEnd type="none" w="med" len="med"/>
                    </a:lnR>
                    <a:solidFill>
                      <a:schemeClr val="bg1">
                        <a:lumMod val="50000"/>
                        <a:alpha val="20000"/>
                      </a:schemeClr>
                    </a:solidFill>
                  </a:tcPr>
                </a:tc>
                <a:tc>
                  <a:txBody>
                    <a:bodyPr/>
                    <a:lstStyle/>
                    <a:p>
                      <a:pPr algn="ctr" fontAlgn="ctr"/>
                      <a:r>
                        <a:rPr lang="ru-KZ" sz="800" b="0" i="0" u="none" strike="noStrike" cap="none" dirty="0">
                          <a:solidFill>
                            <a:srgbClr val="007F76"/>
                          </a:solidFill>
                          <a:effectLst/>
                          <a:latin typeface="Arial Narrow" panose="020B0606020202030204" pitchFamily="34" charset="0"/>
                          <a:ea typeface="+mn-ea"/>
                          <a:cs typeface="+mn-cs"/>
                          <a:sym typeface="Arial"/>
                        </a:rPr>
                        <a:t>19 574</a:t>
                      </a:r>
                    </a:p>
                  </a:txBody>
                  <a:tcPr marL="9525" marR="9525" marT="0" marB="0" anchor="ctr">
                    <a:lnL w="12700" cap="flat" cmpd="sng" algn="ctr">
                      <a:solidFill>
                        <a:schemeClr val="tx1"/>
                      </a:solidFill>
                      <a:prstDash val="solid"/>
                      <a:round/>
                      <a:headEnd type="none" w="med" len="med"/>
                      <a:tailEnd type="none" w="med" len="med"/>
                    </a:lnL>
                    <a:solidFill>
                      <a:srgbClr val="007F76">
                        <a:alpha val="20000"/>
                      </a:srgbClr>
                    </a:solidFill>
                  </a:tcPr>
                </a:tc>
                <a:tc>
                  <a:txBody>
                    <a:bodyPr/>
                    <a:lstStyle/>
                    <a:p>
                      <a:pPr algn="ctr" fontAlgn="ctr"/>
                      <a:r>
                        <a:rPr lang="ru-KZ" sz="800" b="0" i="0" u="none" strike="noStrike" cap="none" dirty="0">
                          <a:solidFill>
                            <a:schemeClr val="tx1"/>
                          </a:solidFill>
                          <a:effectLst/>
                          <a:latin typeface="Arial Narrow" panose="020B0606020202030204" pitchFamily="34" charset="0"/>
                          <a:ea typeface="+mn-ea"/>
                          <a:cs typeface="+mn-cs"/>
                          <a:sym typeface="Arial"/>
                        </a:rPr>
                        <a:t>4 591</a:t>
                      </a:r>
                    </a:p>
                  </a:txBody>
                  <a:tcPr marL="9525" marR="9525" marT="0" marB="0" anchor="ctr">
                    <a:solidFill>
                      <a:schemeClr val="bg1">
                        <a:lumMod val="50000"/>
                        <a:alpha val="20000"/>
                      </a:schemeClr>
                    </a:solidFill>
                  </a:tcPr>
                </a:tc>
                <a:tc>
                  <a:txBody>
                    <a:bodyPr/>
                    <a:lstStyle/>
                    <a:p>
                      <a:pPr algn="ctr" fontAlgn="ctr"/>
                      <a:r>
                        <a:rPr lang="ru-KZ" sz="800" b="0" i="0" u="none" strike="noStrike" cap="none">
                          <a:solidFill>
                            <a:srgbClr val="007F76"/>
                          </a:solidFill>
                          <a:effectLst/>
                          <a:latin typeface="Arial Narrow" panose="020B0606020202030204" pitchFamily="34" charset="0"/>
                          <a:ea typeface="+mn-ea"/>
                          <a:cs typeface="+mn-cs"/>
                          <a:sym typeface="Arial"/>
                        </a:rPr>
                        <a:t>4 345</a:t>
                      </a:r>
                    </a:p>
                  </a:txBody>
                  <a:tcPr marL="9525" marR="9525" marT="0" marB="0" anchor="ctr">
                    <a:solidFill>
                      <a:srgbClr val="007F76">
                        <a:alpha val="20000"/>
                      </a:srgbClr>
                    </a:solidFill>
                  </a:tcPr>
                </a:tc>
                <a:tc>
                  <a:txBody>
                    <a:bodyPr/>
                    <a:lstStyle/>
                    <a:p>
                      <a:pPr algn="ctr" fontAlgn="ctr"/>
                      <a:r>
                        <a:rPr lang="ru-KZ" sz="800" b="0" i="0" u="none" strike="noStrike" cap="none">
                          <a:solidFill>
                            <a:srgbClr val="007F76"/>
                          </a:solidFill>
                          <a:effectLst/>
                          <a:latin typeface="Arial Narrow" panose="020B0606020202030204" pitchFamily="34" charset="0"/>
                          <a:ea typeface="+mn-ea"/>
                          <a:cs typeface="+mn-cs"/>
                          <a:sym typeface="Arial"/>
                        </a:rPr>
                        <a:t>4 087</a:t>
                      </a:r>
                    </a:p>
                  </a:txBody>
                  <a:tcPr marL="9525" marR="9525" marT="0" marB="0" anchor="ctr">
                    <a:solidFill>
                      <a:srgbClr val="007F76">
                        <a:alpha val="20000"/>
                      </a:srgbClr>
                    </a:solidFill>
                  </a:tcPr>
                </a:tc>
                <a:tc>
                  <a:txBody>
                    <a:bodyPr/>
                    <a:lstStyle/>
                    <a:p>
                      <a:pPr algn="ctr" fontAlgn="ctr"/>
                      <a:r>
                        <a:rPr lang="ru-KZ" sz="800" b="0" i="0" u="none" strike="noStrike" cap="none">
                          <a:solidFill>
                            <a:srgbClr val="007F76"/>
                          </a:solidFill>
                          <a:effectLst/>
                          <a:latin typeface="Arial Narrow" panose="020B0606020202030204" pitchFamily="34" charset="0"/>
                          <a:ea typeface="+mn-ea"/>
                          <a:cs typeface="+mn-cs"/>
                          <a:sym typeface="Arial"/>
                        </a:rPr>
                        <a:t>6 551</a:t>
                      </a:r>
                    </a:p>
                  </a:txBody>
                  <a:tcPr marL="9525" marR="9525" marT="0" marB="0" anchor="ctr">
                    <a:solidFill>
                      <a:srgbClr val="007F76">
                        <a:alpha val="20000"/>
                      </a:srgbClr>
                    </a:solidFill>
                  </a:tcPr>
                </a:tc>
                <a:tc>
                  <a:txBody>
                    <a:bodyPr/>
                    <a:lstStyle/>
                    <a:p>
                      <a:pPr algn="ctr" fontAlgn="ctr"/>
                      <a:r>
                        <a:rPr lang="ru-KZ" sz="800" b="0" i="0" u="none" strike="noStrike" cap="none">
                          <a:solidFill>
                            <a:srgbClr val="007F76"/>
                          </a:solidFill>
                          <a:effectLst/>
                          <a:latin typeface="Arial Narrow" panose="020B0606020202030204" pitchFamily="34" charset="0"/>
                          <a:ea typeface="+mn-ea"/>
                          <a:cs typeface="+mn-cs"/>
                          <a:sym typeface="Arial"/>
                        </a:rPr>
                        <a:t>2,4%</a:t>
                      </a:r>
                    </a:p>
                  </a:txBody>
                  <a:tcPr marL="9525" marR="9525" marT="0" marB="0" anchor="ctr">
                    <a:solidFill>
                      <a:srgbClr val="007F76">
                        <a:alpha val="20000"/>
                      </a:srgbClr>
                    </a:solidFill>
                  </a:tcPr>
                </a:tc>
                <a:extLst>
                  <a:ext uri="{0D108BD9-81ED-4DB2-BD59-A6C34878D82A}">
                    <a16:rowId xmlns:a16="http://schemas.microsoft.com/office/drawing/2014/main" val="4195104307"/>
                  </a:ext>
                </a:extLst>
              </a:tr>
              <a:tr h="158400">
                <a:tc>
                  <a:txBody>
                    <a:bodyPr/>
                    <a:lstStyle/>
                    <a:p>
                      <a:pPr algn="ctr" fontAlgn="b"/>
                      <a:r>
                        <a:rPr lang="ru-RU" sz="800" u="none" strike="noStrike" dirty="0">
                          <a:solidFill>
                            <a:srgbClr val="007F76"/>
                          </a:solidFill>
                          <a:effectLst/>
                          <a:latin typeface="Arial Narrow" panose="020B0606020202030204" pitchFamily="34" charset="0"/>
                        </a:rPr>
                        <a:t>5</a:t>
                      </a:r>
                      <a:endParaRPr lang="en-US" sz="800" b="0" i="0" u="none" strike="noStrike" dirty="0">
                        <a:solidFill>
                          <a:srgbClr val="007F76"/>
                        </a:solidFill>
                        <a:effectLst/>
                        <a:latin typeface="Arial Narrow" panose="020B0606020202030204" pitchFamily="34" charset="0"/>
                      </a:endParaRPr>
                    </a:p>
                  </a:txBody>
                  <a:tcPr marL="9525" marR="9525" marT="0" marB="0" anchor="ctr">
                    <a:solidFill>
                      <a:schemeClr val="accent6">
                        <a:lumMod val="50000"/>
                        <a:alpha val="1000"/>
                      </a:schemeClr>
                    </a:solidFill>
                  </a:tcPr>
                </a:tc>
                <a:tc>
                  <a:txBody>
                    <a:bodyPr/>
                    <a:lstStyle/>
                    <a:p>
                      <a:pPr algn="ctr" fontAlgn="b"/>
                      <a:r>
                        <a:rPr lang="ru-KZ" sz="800" b="0" i="0" u="none" strike="noStrike" cap="none" dirty="0">
                          <a:solidFill>
                            <a:srgbClr val="007F76"/>
                          </a:solidFill>
                          <a:effectLst/>
                          <a:latin typeface="Arial Narrow" panose="020B0606020202030204" pitchFamily="34" charset="0"/>
                          <a:ea typeface="+mn-ea"/>
                          <a:cs typeface="+mn-cs"/>
                          <a:sym typeface="Arial"/>
                        </a:rPr>
                        <a:t>8322-2</a:t>
                      </a:r>
                    </a:p>
                  </a:txBody>
                  <a:tcPr marL="9525" marR="9525" marT="0" marB="0" anchor="ctr">
                    <a:solidFill>
                      <a:schemeClr val="accent6">
                        <a:lumMod val="50000"/>
                        <a:alpha val="1000"/>
                      </a:schemeClr>
                    </a:solidFill>
                  </a:tcPr>
                </a:tc>
                <a:tc>
                  <a:txBody>
                    <a:bodyPr/>
                    <a:lstStyle/>
                    <a:p>
                      <a:pPr marL="72000" algn="l" fontAlgn="ctr"/>
                      <a:r>
                        <a:rPr lang="ru-RU" sz="800" b="0" i="0" u="none" strike="noStrike" cap="none" dirty="0">
                          <a:solidFill>
                            <a:srgbClr val="007F76"/>
                          </a:solidFill>
                          <a:effectLst/>
                          <a:latin typeface="Arial Narrow" panose="020B0606020202030204" pitchFamily="34" charset="0"/>
                          <a:ea typeface="+mn-ea"/>
                          <a:cs typeface="+mn-cs"/>
                          <a:sym typeface="Arial"/>
                        </a:rPr>
                        <a:t>Жеке </a:t>
                      </a:r>
                      <a:r>
                        <a:rPr lang="ru-RU" sz="800" b="0" i="0" u="none" strike="noStrike" cap="none" dirty="0" err="1">
                          <a:solidFill>
                            <a:srgbClr val="007F76"/>
                          </a:solidFill>
                          <a:effectLst/>
                          <a:latin typeface="Arial Narrow" panose="020B0606020202030204" pitchFamily="34" charset="0"/>
                          <a:ea typeface="+mn-ea"/>
                          <a:cs typeface="+mn-cs"/>
                          <a:sym typeface="Arial"/>
                        </a:rPr>
                        <a:t>жүргізушілер</a:t>
                      </a:r>
                      <a:r>
                        <a:rPr lang="ru-RU" sz="800" b="0" i="0" u="none" strike="noStrike" cap="none" dirty="0">
                          <a:solidFill>
                            <a:srgbClr val="007F76"/>
                          </a:solidFill>
                          <a:effectLst/>
                          <a:latin typeface="Arial Narrow" panose="020B0606020202030204" pitchFamily="34" charset="0"/>
                          <a:ea typeface="+mn-ea"/>
                          <a:cs typeface="+mn-cs"/>
                          <a:sym typeface="Arial"/>
                        </a:rPr>
                        <a:t> мен </a:t>
                      </a:r>
                      <a:r>
                        <a:rPr lang="ru-RU" sz="800" b="0" i="0" u="none" strike="noStrike" cap="none" dirty="0" err="1">
                          <a:solidFill>
                            <a:srgbClr val="007F76"/>
                          </a:solidFill>
                          <a:effectLst/>
                          <a:latin typeface="Arial Narrow" panose="020B0606020202030204" pitchFamily="34" charset="0"/>
                          <a:ea typeface="+mn-ea"/>
                          <a:cs typeface="+mn-cs"/>
                          <a:sym typeface="Arial"/>
                        </a:rPr>
                        <a:t>шопырлар</a:t>
                      </a:r>
                      <a:endParaRPr lang="ru-RU" sz="800" b="0" i="0" u="none" strike="noStrike" cap="none" dirty="0">
                        <a:solidFill>
                          <a:srgbClr val="007F76"/>
                        </a:solidFill>
                        <a:effectLst/>
                        <a:latin typeface="Arial Narrow" panose="020B0606020202030204" pitchFamily="34" charset="0"/>
                        <a:ea typeface="+mn-ea"/>
                        <a:cs typeface="+mn-cs"/>
                        <a:sym typeface="Arial"/>
                      </a:endParaRPr>
                    </a:p>
                  </a:txBody>
                  <a:tcPr marL="9525" marR="9525" marT="0" marB="0" anchor="ctr">
                    <a:lnR w="12700" cap="flat" cmpd="sng" algn="ctr">
                      <a:solidFill>
                        <a:schemeClr val="tx1"/>
                      </a:solidFill>
                      <a:prstDash val="solid"/>
                      <a:round/>
                      <a:headEnd type="none" w="med" len="med"/>
                      <a:tailEnd type="none" w="med" len="med"/>
                    </a:lnR>
                    <a:solidFill>
                      <a:schemeClr val="accent6">
                        <a:lumMod val="50000"/>
                        <a:alpha val="1000"/>
                      </a:schemeClr>
                    </a:solidFill>
                  </a:tcPr>
                </a:tc>
                <a:tc>
                  <a:txBody>
                    <a:bodyPr/>
                    <a:lstStyle/>
                    <a:p>
                      <a:pPr algn="ctr" fontAlgn="ctr"/>
                      <a:r>
                        <a:rPr lang="ru-KZ" sz="800" b="0" i="0" u="none" strike="noStrike" cap="none">
                          <a:solidFill>
                            <a:schemeClr val="tx1"/>
                          </a:solidFill>
                          <a:effectLst/>
                          <a:latin typeface="Arial Narrow" panose="020B0606020202030204" pitchFamily="34" charset="0"/>
                          <a:ea typeface="+mn-ea"/>
                          <a:cs typeface="+mn-cs"/>
                          <a:sym typeface="Arial"/>
                        </a:rPr>
                        <a:t>19 334</a:t>
                      </a:r>
                    </a:p>
                  </a:txBody>
                  <a:tcPr marL="9525" marR="9525" marT="0" marB="0" anchor="ctr">
                    <a:lnL w="12700" cap="flat" cmpd="sng" algn="ctr">
                      <a:solidFill>
                        <a:schemeClr val="tx1"/>
                      </a:solidFill>
                      <a:prstDash val="solid"/>
                      <a:round/>
                      <a:headEnd type="none" w="med" len="med"/>
                      <a:tailEnd type="none" w="med" len="med"/>
                    </a:lnL>
                    <a:solidFill>
                      <a:schemeClr val="accent6">
                        <a:lumMod val="50000"/>
                        <a:alpha val="1000"/>
                      </a:schemeClr>
                    </a:solidFill>
                  </a:tcPr>
                </a:tc>
                <a:tc>
                  <a:txBody>
                    <a:bodyPr/>
                    <a:lstStyle/>
                    <a:p>
                      <a:pPr algn="ctr" fontAlgn="ctr"/>
                      <a:r>
                        <a:rPr lang="ru-KZ" sz="800" b="0" i="0" u="none" strike="noStrike" cap="none" dirty="0">
                          <a:solidFill>
                            <a:schemeClr val="tx1"/>
                          </a:solidFill>
                          <a:effectLst/>
                          <a:latin typeface="Arial Narrow" panose="020B0606020202030204" pitchFamily="34" charset="0"/>
                          <a:ea typeface="+mn-ea"/>
                          <a:cs typeface="+mn-cs"/>
                          <a:sym typeface="Arial"/>
                        </a:rPr>
                        <a:t>4 875</a:t>
                      </a:r>
                    </a:p>
                  </a:txBody>
                  <a:tcPr marL="9525" marR="9525" marT="0" marB="0" anchor="ctr">
                    <a:solidFill>
                      <a:schemeClr val="accent6">
                        <a:lumMod val="50000"/>
                        <a:alpha val="1000"/>
                      </a:schemeClr>
                    </a:solidFill>
                  </a:tcPr>
                </a:tc>
                <a:tc>
                  <a:txBody>
                    <a:bodyPr/>
                    <a:lstStyle/>
                    <a:p>
                      <a:pPr algn="ctr" fontAlgn="ctr"/>
                      <a:r>
                        <a:rPr lang="ru-KZ" sz="800" b="0" i="0" u="none" strike="noStrike" cap="none">
                          <a:solidFill>
                            <a:schemeClr val="tx1"/>
                          </a:solidFill>
                          <a:effectLst/>
                          <a:latin typeface="Arial Narrow" panose="020B0606020202030204" pitchFamily="34" charset="0"/>
                          <a:ea typeface="+mn-ea"/>
                          <a:cs typeface="+mn-cs"/>
                          <a:sym typeface="Arial"/>
                        </a:rPr>
                        <a:t>5 608</a:t>
                      </a:r>
                    </a:p>
                  </a:txBody>
                  <a:tcPr marL="9525" marR="9525" marT="0" marB="0" anchor="ctr">
                    <a:solidFill>
                      <a:schemeClr val="accent6">
                        <a:lumMod val="50000"/>
                        <a:alpha val="1000"/>
                      </a:schemeClr>
                    </a:solidFill>
                  </a:tcPr>
                </a:tc>
                <a:tc>
                  <a:txBody>
                    <a:bodyPr/>
                    <a:lstStyle/>
                    <a:p>
                      <a:pPr algn="ctr" fontAlgn="ctr"/>
                      <a:r>
                        <a:rPr lang="ru-KZ" sz="800" b="0" i="0" u="none" strike="noStrike" cap="none">
                          <a:solidFill>
                            <a:schemeClr val="tx1"/>
                          </a:solidFill>
                          <a:effectLst/>
                          <a:latin typeface="Arial Narrow" panose="020B0606020202030204" pitchFamily="34" charset="0"/>
                          <a:ea typeface="+mn-ea"/>
                          <a:cs typeface="+mn-cs"/>
                          <a:sym typeface="Arial"/>
                        </a:rPr>
                        <a:t>4 754</a:t>
                      </a:r>
                    </a:p>
                  </a:txBody>
                  <a:tcPr marL="9525" marR="9525" marT="0" marB="0" anchor="ctr">
                    <a:solidFill>
                      <a:schemeClr val="accent6">
                        <a:lumMod val="50000"/>
                        <a:alpha val="1000"/>
                      </a:schemeClr>
                    </a:solidFill>
                  </a:tcPr>
                </a:tc>
                <a:tc>
                  <a:txBody>
                    <a:bodyPr/>
                    <a:lstStyle/>
                    <a:p>
                      <a:pPr algn="ctr" fontAlgn="ctr"/>
                      <a:r>
                        <a:rPr lang="ru-KZ" sz="800" b="0" i="0" u="none" strike="noStrike" cap="none">
                          <a:solidFill>
                            <a:schemeClr val="tx1"/>
                          </a:solidFill>
                          <a:effectLst/>
                          <a:latin typeface="Arial Narrow" panose="020B0606020202030204" pitchFamily="34" charset="0"/>
                          <a:ea typeface="+mn-ea"/>
                          <a:cs typeface="+mn-cs"/>
                          <a:sym typeface="Arial"/>
                        </a:rPr>
                        <a:t>4 097</a:t>
                      </a:r>
                    </a:p>
                  </a:txBody>
                  <a:tcPr marL="9525" marR="9525" marT="0" marB="0" anchor="ctr">
                    <a:lnR w="12700" cap="flat" cmpd="sng" algn="ctr">
                      <a:solidFill>
                        <a:schemeClr val="tx1"/>
                      </a:solidFill>
                      <a:prstDash val="solid"/>
                      <a:round/>
                      <a:headEnd type="none" w="med" len="med"/>
                      <a:tailEnd type="none" w="med" len="med"/>
                    </a:lnR>
                    <a:solidFill>
                      <a:schemeClr val="accent6">
                        <a:lumMod val="50000"/>
                        <a:alpha val="1000"/>
                      </a:schemeClr>
                    </a:solidFill>
                  </a:tcPr>
                </a:tc>
                <a:tc>
                  <a:txBody>
                    <a:bodyPr/>
                    <a:lstStyle/>
                    <a:p>
                      <a:pPr algn="ctr" fontAlgn="ctr"/>
                      <a:r>
                        <a:rPr lang="ru-KZ" sz="800" b="0" i="0" u="none" strike="noStrike" cap="none" dirty="0">
                          <a:solidFill>
                            <a:srgbClr val="007F76"/>
                          </a:solidFill>
                          <a:effectLst/>
                          <a:latin typeface="Arial Narrow" panose="020B0606020202030204" pitchFamily="34" charset="0"/>
                          <a:ea typeface="+mn-ea"/>
                          <a:cs typeface="+mn-cs"/>
                          <a:sym typeface="Arial"/>
                        </a:rPr>
                        <a:t>19 392</a:t>
                      </a:r>
                    </a:p>
                  </a:txBody>
                  <a:tcPr marL="9525" marR="9525" marT="0" marB="0" anchor="ctr">
                    <a:lnL w="12700" cap="flat" cmpd="sng" algn="ctr">
                      <a:solidFill>
                        <a:schemeClr val="tx1"/>
                      </a:solidFill>
                      <a:prstDash val="solid"/>
                      <a:round/>
                      <a:headEnd type="none" w="med" len="med"/>
                      <a:tailEnd type="none" w="med" len="med"/>
                    </a:lnL>
                    <a:solidFill>
                      <a:schemeClr val="accent6">
                        <a:lumMod val="50000"/>
                        <a:alpha val="1000"/>
                      </a:schemeClr>
                    </a:solidFill>
                  </a:tcPr>
                </a:tc>
                <a:tc>
                  <a:txBody>
                    <a:bodyPr/>
                    <a:lstStyle/>
                    <a:p>
                      <a:pPr algn="ctr" fontAlgn="ctr"/>
                      <a:r>
                        <a:rPr lang="ru-KZ" sz="800" b="0" i="0" u="none" strike="noStrike" cap="none" dirty="0">
                          <a:solidFill>
                            <a:schemeClr val="tx1"/>
                          </a:solidFill>
                          <a:effectLst/>
                          <a:latin typeface="Arial Narrow" panose="020B0606020202030204" pitchFamily="34" charset="0"/>
                          <a:ea typeface="+mn-ea"/>
                          <a:cs typeface="+mn-cs"/>
                          <a:sym typeface="Arial"/>
                        </a:rPr>
                        <a:t>4 410</a:t>
                      </a:r>
                    </a:p>
                  </a:txBody>
                  <a:tcPr marL="9525" marR="9525" marT="0" marB="0" anchor="ctr">
                    <a:solidFill>
                      <a:schemeClr val="accent6">
                        <a:lumMod val="50000"/>
                        <a:alpha val="1000"/>
                      </a:schemeClr>
                    </a:solidFill>
                  </a:tcPr>
                </a:tc>
                <a:tc>
                  <a:txBody>
                    <a:bodyPr/>
                    <a:lstStyle/>
                    <a:p>
                      <a:pPr algn="ctr" fontAlgn="ctr"/>
                      <a:r>
                        <a:rPr lang="ru-KZ" sz="800" b="0" i="0" u="none" strike="noStrike" cap="none" dirty="0">
                          <a:solidFill>
                            <a:srgbClr val="007F76"/>
                          </a:solidFill>
                          <a:effectLst/>
                          <a:latin typeface="Arial Narrow" panose="020B0606020202030204" pitchFamily="34" charset="0"/>
                          <a:ea typeface="+mn-ea"/>
                          <a:cs typeface="+mn-cs"/>
                          <a:sym typeface="Arial"/>
                        </a:rPr>
                        <a:t>4 275</a:t>
                      </a:r>
                    </a:p>
                  </a:txBody>
                  <a:tcPr marL="9525" marR="9525" marT="0" marB="0" anchor="ctr">
                    <a:solidFill>
                      <a:schemeClr val="accent6">
                        <a:lumMod val="50000"/>
                        <a:alpha val="1000"/>
                      </a:schemeClr>
                    </a:solidFill>
                  </a:tcPr>
                </a:tc>
                <a:tc>
                  <a:txBody>
                    <a:bodyPr/>
                    <a:lstStyle/>
                    <a:p>
                      <a:pPr algn="ctr" fontAlgn="ctr"/>
                      <a:r>
                        <a:rPr lang="ru-KZ" sz="800" b="0" i="0" u="none" strike="noStrike" cap="none">
                          <a:solidFill>
                            <a:srgbClr val="007F76"/>
                          </a:solidFill>
                          <a:effectLst/>
                          <a:latin typeface="Arial Narrow" panose="020B0606020202030204" pitchFamily="34" charset="0"/>
                          <a:ea typeface="+mn-ea"/>
                          <a:cs typeface="+mn-cs"/>
                          <a:sym typeface="Arial"/>
                        </a:rPr>
                        <a:t>5 887</a:t>
                      </a:r>
                    </a:p>
                  </a:txBody>
                  <a:tcPr marL="9525" marR="9525" marT="0" marB="0" anchor="ctr">
                    <a:solidFill>
                      <a:schemeClr val="accent6">
                        <a:lumMod val="50000"/>
                        <a:alpha val="1000"/>
                      </a:schemeClr>
                    </a:solidFill>
                  </a:tcPr>
                </a:tc>
                <a:tc>
                  <a:txBody>
                    <a:bodyPr/>
                    <a:lstStyle/>
                    <a:p>
                      <a:pPr algn="ctr" fontAlgn="ctr"/>
                      <a:r>
                        <a:rPr lang="ru-KZ" sz="800" b="0" i="0" u="none" strike="noStrike" cap="none">
                          <a:solidFill>
                            <a:srgbClr val="007F76"/>
                          </a:solidFill>
                          <a:effectLst/>
                          <a:latin typeface="Arial Narrow" panose="020B0606020202030204" pitchFamily="34" charset="0"/>
                          <a:ea typeface="+mn-ea"/>
                          <a:cs typeface="+mn-cs"/>
                          <a:sym typeface="Arial"/>
                        </a:rPr>
                        <a:t>4 820</a:t>
                      </a:r>
                    </a:p>
                  </a:txBody>
                  <a:tcPr marL="9525" marR="9525" marT="0" marB="0" anchor="ctr">
                    <a:solidFill>
                      <a:schemeClr val="accent6">
                        <a:lumMod val="50000"/>
                        <a:alpha val="1000"/>
                      </a:schemeClr>
                    </a:solidFill>
                  </a:tcPr>
                </a:tc>
                <a:tc>
                  <a:txBody>
                    <a:bodyPr/>
                    <a:lstStyle/>
                    <a:p>
                      <a:pPr algn="ctr" fontAlgn="ctr"/>
                      <a:r>
                        <a:rPr lang="ru-KZ" sz="800" b="0" i="0" u="none" strike="noStrike" cap="none">
                          <a:solidFill>
                            <a:srgbClr val="007F76"/>
                          </a:solidFill>
                          <a:effectLst/>
                          <a:latin typeface="Arial Narrow" panose="020B0606020202030204" pitchFamily="34" charset="0"/>
                          <a:ea typeface="+mn-ea"/>
                          <a:cs typeface="+mn-cs"/>
                          <a:sym typeface="Arial"/>
                        </a:rPr>
                        <a:t>2,4%</a:t>
                      </a:r>
                    </a:p>
                  </a:txBody>
                  <a:tcPr marL="9525" marR="9525" marT="0" marB="0" anchor="ctr">
                    <a:solidFill>
                      <a:schemeClr val="accent6">
                        <a:lumMod val="50000"/>
                        <a:alpha val="1000"/>
                      </a:schemeClr>
                    </a:solidFill>
                  </a:tcPr>
                </a:tc>
                <a:extLst>
                  <a:ext uri="{0D108BD9-81ED-4DB2-BD59-A6C34878D82A}">
                    <a16:rowId xmlns:a16="http://schemas.microsoft.com/office/drawing/2014/main" val="2161733166"/>
                  </a:ext>
                </a:extLst>
              </a:tr>
              <a:tr h="158400">
                <a:tc>
                  <a:txBody>
                    <a:bodyPr/>
                    <a:lstStyle/>
                    <a:p>
                      <a:pPr algn="ctr" fontAlgn="b"/>
                      <a:r>
                        <a:rPr lang="ru-RU" sz="800" u="none" strike="noStrike" dirty="0">
                          <a:solidFill>
                            <a:srgbClr val="007F76"/>
                          </a:solidFill>
                          <a:effectLst/>
                          <a:latin typeface="Arial Narrow" panose="020B0606020202030204" pitchFamily="34" charset="0"/>
                        </a:rPr>
                        <a:t>6</a:t>
                      </a:r>
                      <a:endParaRPr lang="en-US" sz="800" b="0" i="0" u="none" strike="noStrike" dirty="0">
                        <a:solidFill>
                          <a:srgbClr val="007F76"/>
                        </a:solidFill>
                        <a:effectLst/>
                        <a:latin typeface="Arial Narrow" panose="020B0606020202030204" pitchFamily="34" charset="0"/>
                      </a:endParaRPr>
                    </a:p>
                  </a:txBody>
                  <a:tcPr marL="9525" marR="9525" marT="0" marB="0" anchor="ctr">
                    <a:solidFill>
                      <a:srgbClr val="007F76">
                        <a:alpha val="20000"/>
                      </a:srgbClr>
                    </a:solidFill>
                  </a:tcPr>
                </a:tc>
                <a:tc>
                  <a:txBody>
                    <a:bodyPr/>
                    <a:lstStyle/>
                    <a:p>
                      <a:pPr algn="ctr" fontAlgn="b"/>
                      <a:r>
                        <a:rPr lang="ru-KZ" sz="800" b="0" i="0" u="none" strike="noStrike" cap="none">
                          <a:solidFill>
                            <a:srgbClr val="007F76"/>
                          </a:solidFill>
                          <a:effectLst/>
                          <a:latin typeface="Arial Narrow" panose="020B0606020202030204" pitchFamily="34" charset="0"/>
                          <a:ea typeface="+mn-ea"/>
                          <a:cs typeface="+mn-cs"/>
                          <a:sym typeface="Arial"/>
                        </a:rPr>
                        <a:t>5311-2</a:t>
                      </a:r>
                    </a:p>
                  </a:txBody>
                  <a:tcPr marL="9525" marR="9525" marT="0" marB="0" anchor="ctr">
                    <a:solidFill>
                      <a:srgbClr val="007F76">
                        <a:alpha val="20000"/>
                      </a:srgbClr>
                    </a:solidFill>
                  </a:tcPr>
                </a:tc>
                <a:tc>
                  <a:txBody>
                    <a:bodyPr/>
                    <a:lstStyle/>
                    <a:p>
                      <a:pPr marL="72000" algn="l" fontAlgn="ctr"/>
                      <a:r>
                        <a:rPr lang="ru-RU" sz="800" b="0" i="0" u="none" strike="noStrike" cap="none" dirty="0">
                          <a:solidFill>
                            <a:srgbClr val="007F76"/>
                          </a:solidFill>
                          <a:effectLst/>
                          <a:latin typeface="Arial Narrow" panose="020B0606020202030204" pitchFamily="34" charset="0"/>
                          <a:ea typeface="+mn-ea"/>
                          <a:cs typeface="+mn-cs"/>
                          <a:sym typeface="Arial"/>
                        </a:rPr>
                        <a:t>Бала </a:t>
                      </a:r>
                      <a:r>
                        <a:rPr lang="ru-RU" sz="800" b="0" i="0" u="none" strike="noStrike" cap="none" dirty="0" err="1">
                          <a:solidFill>
                            <a:srgbClr val="007F76"/>
                          </a:solidFill>
                          <a:effectLst/>
                          <a:latin typeface="Arial Narrow" panose="020B0606020202030204" pitchFamily="34" charset="0"/>
                          <a:ea typeface="+mn-ea"/>
                          <a:cs typeface="+mn-cs"/>
                          <a:sym typeface="Arial"/>
                        </a:rPr>
                        <a:t>күтушілер</a:t>
                      </a:r>
                      <a:r>
                        <a:rPr lang="ru-RU" sz="800" b="0" i="0" u="none" strike="noStrike" cap="none" dirty="0">
                          <a:solidFill>
                            <a:srgbClr val="007F76"/>
                          </a:solidFill>
                          <a:effectLst/>
                          <a:latin typeface="Arial Narrow" panose="020B0606020202030204" pitchFamily="34" charset="0"/>
                          <a:ea typeface="+mn-ea"/>
                          <a:cs typeface="+mn-cs"/>
                          <a:sym typeface="Arial"/>
                        </a:rPr>
                        <a:t> (</a:t>
                      </a:r>
                      <a:r>
                        <a:rPr lang="ru-RU" sz="800" b="0" i="0" u="none" strike="noStrike" cap="none" dirty="0" err="1">
                          <a:solidFill>
                            <a:srgbClr val="007F76"/>
                          </a:solidFill>
                          <a:effectLst/>
                          <a:latin typeface="Arial Narrow" panose="020B0606020202030204" pitchFamily="34" charset="0"/>
                          <a:ea typeface="+mn-ea"/>
                          <a:cs typeface="+mn-cs"/>
                          <a:sym typeface="Arial"/>
                        </a:rPr>
                        <a:t>балабақшадағы</a:t>
                      </a:r>
                      <a:r>
                        <a:rPr lang="ru-RU" sz="800" b="0" i="0" u="none" strike="noStrike" cap="none" dirty="0">
                          <a:solidFill>
                            <a:srgbClr val="007F76"/>
                          </a:solidFill>
                          <a:effectLst/>
                          <a:latin typeface="Arial Narrow" panose="020B0606020202030204" pitchFamily="34" charset="0"/>
                          <a:ea typeface="+mn-ea"/>
                          <a:cs typeface="+mn-cs"/>
                          <a:sym typeface="Arial"/>
                        </a:rPr>
                        <a:t>)</a:t>
                      </a:r>
                    </a:p>
                  </a:txBody>
                  <a:tcPr marL="9525" marR="9525" marT="0" marB="0" anchor="ctr">
                    <a:lnR w="12700" cap="flat" cmpd="sng" algn="ctr">
                      <a:solidFill>
                        <a:schemeClr val="tx1"/>
                      </a:solidFill>
                      <a:prstDash val="solid"/>
                      <a:round/>
                      <a:headEnd type="none" w="med" len="med"/>
                      <a:tailEnd type="none" w="med" len="med"/>
                    </a:lnR>
                    <a:solidFill>
                      <a:srgbClr val="007F76">
                        <a:alpha val="20000"/>
                      </a:srgbClr>
                    </a:solidFill>
                  </a:tcPr>
                </a:tc>
                <a:tc>
                  <a:txBody>
                    <a:bodyPr/>
                    <a:lstStyle/>
                    <a:p>
                      <a:pPr algn="ctr" fontAlgn="ctr"/>
                      <a:r>
                        <a:rPr lang="ru-KZ" sz="800" b="0" i="0" u="none" strike="noStrike" cap="none">
                          <a:solidFill>
                            <a:schemeClr val="tx1"/>
                          </a:solidFill>
                          <a:effectLst/>
                          <a:latin typeface="Arial Narrow" panose="020B0606020202030204" pitchFamily="34" charset="0"/>
                          <a:ea typeface="+mn-ea"/>
                          <a:cs typeface="+mn-cs"/>
                          <a:sym typeface="Arial"/>
                        </a:rPr>
                        <a:t>14 161</a:t>
                      </a:r>
                    </a:p>
                  </a:txBody>
                  <a:tcPr marL="9525" marR="9525" marT="0" marB="0" anchor="ctr">
                    <a:lnL w="12700" cap="flat" cmpd="sng" algn="ctr">
                      <a:solidFill>
                        <a:schemeClr val="tx1"/>
                      </a:solidFill>
                      <a:prstDash val="solid"/>
                      <a:round/>
                      <a:headEnd type="none" w="med" len="med"/>
                      <a:tailEnd type="none" w="med" len="med"/>
                    </a:lnL>
                    <a:solidFill>
                      <a:schemeClr val="bg1">
                        <a:lumMod val="50000"/>
                        <a:alpha val="20000"/>
                      </a:schemeClr>
                    </a:solidFill>
                  </a:tcPr>
                </a:tc>
                <a:tc>
                  <a:txBody>
                    <a:bodyPr/>
                    <a:lstStyle/>
                    <a:p>
                      <a:pPr algn="ctr" fontAlgn="ctr"/>
                      <a:r>
                        <a:rPr lang="ru-KZ" sz="800" b="0" i="0" u="none" strike="noStrike" cap="none">
                          <a:solidFill>
                            <a:schemeClr val="tx1"/>
                          </a:solidFill>
                          <a:effectLst/>
                          <a:latin typeface="Arial Narrow" panose="020B0606020202030204" pitchFamily="34" charset="0"/>
                          <a:ea typeface="+mn-ea"/>
                          <a:cs typeface="+mn-cs"/>
                          <a:sym typeface="Arial"/>
                        </a:rPr>
                        <a:t>3 228</a:t>
                      </a:r>
                    </a:p>
                  </a:txBody>
                  <a:tcPr marL="9525" marR="9525" marT="0" marB="0" anchor="ctr">
                    <a:solidFill>
                      <a:schemeClr val="bg1">
                        <a:lumMod val="50000"/>
                        <a:alpha val="20000"/>
                      </a:schemeClr>
                    </a:solidFill>
                  </a:tcPr>
                </a:tc>
                <a:tc>
                  <a:txBody>
                    <a:bodyPr/>
                    <a:lstStyle/>
                    <a:p>
                      <a:pPr algn="ctr" fontAlgn="ctr"/>
                      <a:r>
                        <a:rPr lang="ru-KZ" sz="800" b="0" i="0" u="none" strike="noStrike" cap="none">
                          <a:solidFill>
                            <a:schemeClr val="tx1"/>
                          </a:solidFill>
                          <a:effectLst/>
                          <a:latin typeface="Arial Narrow" panose="020B0606020202030204" pitchFamily="34" charset="0"/>
                          <a:ea typeface="+mn-ea"/>
                          <a:cs typeface="+mn-cs"/>
                          <a:sym typeface="Arial"/>
                        </a:rPr>
                        <a:t>2 939</a:t>
                      </a:r>
                    </a:p>
                  </a:txBody>
                  <a:tcPr marL="9525" marR="9525" marT="0" marB="0" anchor="ctr">
                    <a:solidFill>
                      <a:schemeClr val="bg1">
                        <a:lumMod val="50000"/>
                        <a:alpha val="20000"/>
                      </a:schemeClr>
                    </a:solidFill>
                  </a:tcPr>
                </a:tc>
                <a:tc>
                  <a:txBody>
                    <a:bodyPr/>
                    <a:lstStyle/>
                    <a:p>
                      <a:pPr algn="ctr" fontAlgn="ctr"/>
                      <a:r>
                        <a:rPr lang="ru-KZ" sz="800" b="0" i="0" u="none" strike="noStrike" cap="none">
                          <a:solidFill>
                            <a:schemeClr val="tx1"/>
                          </a:solidFill>
                          <a:effectLst/>
                          <a:latin typeface="Arial Narrow" panose="020B0606020202030204" pitchFamily="34" charset="0"/>
                          <a:ea typeface="+mn-ea"/>
                          <a:cs typeface="+mn-cs"/>
                          <a:sym typeface="Arial"/>
                        </a:rPr>
                        <a:t>4 289</a:t>
                      </a:r>
                    </a:p>
                  </a:txBody>
                  <a:tcPr marL="9525" marR="9525" marT="0" marB="0" anchor="ctr">
                    <a:solidFill>
                      <a:schemeClr val="bg1">
                        <a:lumMod val="50000"/>
                        <a:alpha val="20000"/>
                      </a:schemeClr>
                    </a:solidFill>
                  </a:tcPr>
                </a:tc>
                <a:tc>
                  <a:txBody>
                    <a:bodyPr/>
                    <a:lstStyle/>
                    <a:p>
                      <a:pPr algn="ctr" fontAlgn="ctr"/>
                      <a:r>
                        <a:rPr lang="ru-KZ" sz="800" b="0" i="0" u="none" strike="noStrike" cap="none">
                          <a:solidFill>
                            <a:schemeClr val="tx1"/>
                          </a:solidFill>
                          <a:effectLst/>
                          <a:latin typeface="Arial Narrow" panose="020B0606020202030204" pitchFamily="34" charset="0"/>
                          <a:ea typeface="+mn-ea"/>
                          <a:cs typeface="+mn-cs"/>
                          <a:sym typeface="Arial"/>
                        </a:rPr>
                        <a:t>3 705</a:t>
                      </a:r>
                    </a:p>
                  </a:txBody>
                  <a:tcPr marL="9525" marR="9525" marT="0" marB="0" anchor="ctr">
                    <a:lnR w="12700" cap="flat" cmpd="sng" algn="ctr">
                      <a:solidFill>
                        <a:schemeClr val="tx1"/>
                      </a:solidFill>
                      <a:prstDash val="solid"/>
                      <a:round/>
                      <a:headEnd type="none" w="med" len="med"/>
                      <a:tailEnd type="none" w="med" len="med"/>
                    </a:lnR>
                    <a:solidFill>
                      <a:schemeClr val="bg1">
                        <a:lumMod val="50000"/>
                        <a:alpha val="20000"/>
                      </a:schemeClr>
                    </a:solidFill>
                  </a:tcPr>
                </a:tc>
                <a:tc>
                  <a:txBody>
                    <a:bodyPr/>
                    <a:lstStyle/>
                    <a:p>
                      <a:pPr algn="ctr" fontAlgn="ctr"/>
                      <a:r>
                        <a:rPr lang="ru-KZ" sz="800" b="0" i="0" u="none" strike="noStrike" cap="none">
                          <a:solidFill>
                            <a:srgbClr val="007F76"/>
                          </a:solidFill>
                          <a:effectLst/>
                          <a:latin typeface="Arial Narrow" panose="020B0606020202030204" pitchFamily="34" charset="0"/>
                          <a:ea typeface="+mn-ea"/>
                          <a:cs typeface="+mn-cs"/>
                          <a:sym typeface="Arial"/>
                        </a:rPr>
                        <a:t>16 136</a:t>
                      </a:r>
                    </a:p>
                  </a:txBody>
                  <a:tcPr marL="9525" marR="9525" marT="0" marB="0" anchor="ctr">
                    <a:lnL w="12700" cap="flat" cmpd="sng" algn="ctr">
                      <a:solidFill>
                        <a:schemeClr val="tx1"/>
                      </a:solidFill>
                      <a:prstDash val="solid"/>
                      <a:round/>
                      <a:headEnd type="none" w="med" len="med"/>
                      <a:tailEnd type="none" w="med" len="med"/>
                    </a:lnL>
                    <a:solidFill>
                      <a:srgbClr val="007F76">
                        <a:alpha val="20000"/>
                      </a:srgbClr>
                    </a:solidFill>
                  </a:tcPr>
                </a:tc>
                <a:tc>
                  <a:txBody>
                    <a:bodyPr/>
                    <a:lstStyle/>
                    <a:p>
                      <a:pPr algn="ctr" fontAlgn="ctr"/>
                      <a:r>
                        <a:rPr lang="ru-KZ" sz="800" b="0" i="0" u="none" strike="noStrike" cap="none" dirty="0">
                          <a:solidFill>
                            <a:schemeClr val="tx1"/>
                          </a:solidFill>
                          <a:effectLst/>
                          <a:latin typeface="Arial Narrow" panose="020B0606020202030204" pitchFamily="34" charset="0"/>
                          <a:ea typeface="+mn-ea"/>
                          <a:cs typeface="+mn-cs"/>
                          <a:sym typeface="Arial"/>
                        </a:rPr>
                        <a:t>3 536</a:t>
                      </a:r>
                    </a:p>
                  </a:txBody>
                  <a:tcPr marL="9525" marR="9525" marT="0" marB="0" anchor="ctr">
                    <a:solidFill>
                      <a:schemeClr val="bg1">
                        <a:lumMod val="50000"/>
                        <a:alpha val="20000"/>
                      </a:schemeClr>
                    </a:solidFill>
                  </a:tcPr>
                </a:tc>
                <a:tc>
                  <a:txBody>
                    <a:bodyPr/>
                    <a:lstStyle/>
                    <a:p>
                      <a:pPr algn="ctr" fontAlgn="ctr"/>
                      <a:r>
                        <a:rPr lang="ru-KZ" sz="800" b="0" i="0" u="none" strike="noStrike" cap="none" dirty="0">
                          <a:solidFill>
                            <a:srgbClr val="007F76"/>
                          </a:solidFill>
                          <a:effectLst/>
                          <a:latin typeface="Arial Narrow" panose="020B0606020202030204" pitchFamily="34" charset="0"/>
                          <a:ea typeface="+mn-ea"/>
                          <a:cs typeface="+mn-cs"/>
                          <a:sym typeface="Arial"/>
                        </a:rPr>
                        <a:t>3 856</a:t>
                      </a:r>
                    </a:p>
                  </a:txBody>
                  <a:tcPr marL="9525" marR="9525" marT="0" marB="0" anchor="ctr">
                    <a:solidFill>
                      <a:srgbClr val="007F76">
                        <a:alpha val="20000"/>
                      </a:srgbClr>
                    </a:solidFill>
                  </a:tcPr>
                </a:tc>
                <a:tc>
                  <a:txBody>
                    <a:bodyPr/>
                    <a:lstStyle/>
                    <a:p>
                      <a:pPr algn="ctr" fontAlgn="ctr"/>
                      <a:r>
                        <a:rPr lang="ru-KZ" sz="800" b="0" i="0" u="none" strike="noStrike" cap="none">
                          <a:solidFill>
                            <a:srgbClr val="007F76"/>
                          </a:solidFill>
                          <a:effectLst/>
                          <a:latin typeface="Arial Narrow" panose="020B0606020202030204" pitchFamily="34" charset="0"/>
                          <a:ea typeface="+mn-ea"/>
                          <a:cs typeface="+mn-cs"/>
                          <a:sym typeface="Arial"/>
                        </a:rPr>
                        <a:t>3 720</a:t>
                      </a:r>
                    </a:p>
                  </a:txBody>
                  <a:tcPr marL="9525" marR="9525" marT="0" marB="0" anchor="ctr">
                    <a:solidFill>
                      <a:srgbClr val="007F76">
                        <a:alpha val="20000"/>
                      </a:srgbClr>
                    </a:solidFill>
                  </a:tcPr>
                </a:tc>
                <a:tc>
                  <a:txBody>
                    <a:bodyPr/>
                    <a:lstStyle/>
                    <a:p>
                      <a:pPr algn="ctr" fontAlgn="ctr"/>
                      <a:r>
                        <a:rPr lang="ru-KZ" sz="800" b="0" i="0" u="none" strike="noStrike" cap="none">
                          <a:solidFill>
                            <a:srgbClr val="007F76"/>
                          </a:solidFill>
                          <a:effectLst/>
                          <a:latin typeface="Arial Narrow" panose="020B0606020202030204" pitchFamily="34" charset="0"/>
                          <a:ea typeface="+mn-ea"/>
                          <a:cs typeface="+mn-cs"/>
                          <a:sym typeface="Arial"/>
                        </a:rPr>
                        <a:t>5 024</a:t>
                      </a:r>
                    </a:p>
                  </a:txBody>
                  <a:tcPr marL="9525" marR="9525" marT="0" marB="0" anchor="ctr">
                    <a:solidFill>
                      <a:srgbClr val="007F76">
                        <a:alpha val="20000"/>
                      </a:srgbClr>
                    </a:solidFill>
                  </a:tcPr>
                </a:tc>
                <a:tc>
                  <a:txBody>
                    <a:bodyPr/>
                    <a:lstStyle/>
                    <a:p>
                      <a:pPr algn="ctr" fontAlgn="ctr"/>
                      <a:r>
                        <a:rPr lang="ru-KZ" sz="800" b="0" i="0" u="none" strike="noStrike" cap="none">
                          <a:solidFill>
                            <a:srgbClr val="007F76"/>
                          </a:solidFill>
                          <a:effectLst/>
                          <a:latin typeface="Arial Narrow" panose="020B0606020202030204" pitchFamily="34" charset="0"/>
                          <a:ea typeface="+mn-ea"/>
                          <a:cs typeface="+mn-cs"/>
                          <a:sym typeface="Arial"/>
                        </a:rPr>
                        <a:t>2,0%</a:t>
                      </a:r>
                    </a:p>
                  </a:txBody>
                  <a:tcPr marL="9525" marR="9525" marT="0" marB="0" anchor="ctr">
                    <a:solidFill>
                      <a:srgbClr val="007F76">
                        <a:alpha val="20000"/>
                      </a:srgbClr>
                    </a:solidFill>
                  </a:tcPr>
                </a:tc>
                <a:extLst>
                  <a:ext uri="{0D108BD9-81ED-4DB2-BD59-A6C34878D82A}">
                    <a16:rowId xmlns:a16="http://schemas.microsoft.com/office/drawing/2014/main" val="1745570149"/>
                  </a:ext>
                </a:extLst>
              </a:tr>
              <a:tr h="158400">
                <a:tc>
                  <a:txBody>
                    <a:bodyPr/>
                    <a:lstStyle/>
                    <a:p>
                      <a:pPr algn="ctr" fontAlgn="b"/>
                      <a:r>
                        <a:rPr lang="ru-RU" sz="800" u="none" strike="noStrike" dirty="0">
                          <a:solidFill>
                            <a:srgbClr val="007F76"/>
                          </a:solidFill>
                          <a:effectLst/>
                          <a:latin typeface="Arial Narrow" panose="020B0606020202030204" pitchFamily="34" charset="0"/>
                        </a:rPr>
                        <a:t>7</a:t>
                      </a:r>
                      <a:endParaRPr lang="en-US" sz="800" b="0" i="0" u="none" strike="noStrike" dirty="0">
                        <a:solidFill>
                          <a:srgbClr val="007F76"/>
                        </a:solidFill>
                        <a:effectLst/>
                        <a:latin typeface="Arial Narrow" panose="020B0606020202030204" pitchFamily="34" charset="0"/>
                      </a:endParaRPr>
                    </a:p>
                  </a:txBody>
                  <a:tcPr marL="9525" marR="9525" marT="0" marB="0" anchor="ctr">
                    <a:solidFill>
                      <a:schemeClr val="accent6">
                        <a:lumMod val="50000"/>
                        <a:alpha val="1000"/>
                      </a:schemeClr>
                    </a:solidFill>
                  </a:tcPr>
                </a:tc>
                <a:tc>
                  <a:txBody>
                    <a:bodyPr/>
                    <a:lstStyle/>
                    <a:p>
                      <a:pPr algn="ctr" fontAlgn="b"/>
                      <a:r>
                        <a:rPr lang="ru-KZ" sz="800" b="0" i="0" u="none" strike="noStrike" cap="none" dirty="0">
                          <a:solidFill>
                            <a:srgbClr val="007F76"/>
                          </a:solidFill>
                          <a:effectLst/>
                          <a:latin typeface="Arial Narrow" panose="020B0606020202030204" pitchFamily="34" charset="0"/>
                          <a:ea typeface="+mn-ea"/>
                          <a:cs typeface="+mn-cs"/>
                          <a:sym typeface="Arial"/>
                        </a:rPr>
                        <a:t>2411-1</a:t>
                      </a:r>
                    </a:p>
                  </a:txBody>
                  <a:tcPr marL="9525" marR="9525" marT="0" marB="0" anchor="ctr">
                    <a:solidFill>
                      <a:schemeClr val="accent6">
                        <a:lumMod val="50000"/>
                        <a:alpha val="1000"/>
                      </a:schemeClr>
                    </a:solidFill>
                  </a:tcPr>
                </a:tc>
                <a:tc>
                  <a:txBody>
                    <a:bodyPr/>
                    <a:lstStyle/>
                    <a:p>
                      <a:pPr marL="72000" algn="l" fontAlgn="ctr"/>
                      <a:r>
                        <a:rPr lang="ru-RU" sz="800" b="0" i="0" u="none" strike="noStrike" cap="none" dirty="0" err="1">
                          <a:solidFill>
                            <a:srgbClr val="007F76"/>
                          </a:solidFill>
                          <a:effectLst/>
                          <a:latin typeface="Arial Narrow" panose="020B0606020202030204" pitchFamily="34" charset="0"/>
                          <a:ea typeface="+mn-ea"/>
                          <a:cs typeface="+mn-cs"/>
                          <a:sym typeface="Arial"/>
                        </a:rPr>
                        <a:t>Бухгалтерлер</a:t>
                      </a:r>
                      <a:endParaRPr lang="ru-RU" sz="800" b="0" i="0" u="none" strike="noStrike" cap="none" dirty="0">
                        <a:solidFill>
                          <a:srgbClr val="007F76"/>
                        </a:solidFill>
                        <a:effectLst/>
                        <a:latin typeface="Arial Narrow" panose="020B0606020202030204" pitchFamily="34" charset="0"/>
                        <a:ea typeface="+mn-ea"/>
                        <a:cs typeface="+mn-cs"/>
                        <a:sym typeface="Arial"/>
                      </a:endParaRPr>
                    </a:p>
                  </a:txBody>
                  <a:tcPr marL="9525" marR="9525" marT="0" marB="0" anchor="ctr">
                    <a:lnR w="12700" cap="flat" cmpd="sng" algn="ctr">
                      <a:solidFill>
                        <a:schemeClr val="tx1"/>
                      </a:solidFill>
                      <a:prstDash val="solid"/>
                      <a:round/>
                      <a:headEnd type="none" w="med" len="med"/>
                      <a:tailEnd type="none" w="med" len="med"/>
                    </a:lnR>
                    <a:solidFill>
                      <a:schemeClr val="accent6">
                        <a:lumMod val="50000"/>
                        <a:alpha val="1000"/>
                      </a:schemeClr>
                    </a:solidFill>
                  </a:tcPr>
                </a:tc>
                <a:tc>
                  <a:txBody>
                    <a:bodyPr/>
                    <a:lstStyle/>
                    <a:p>
                      <a:pPr algn="ctr" fontAlgn="ctr"/>
                      <a:r>
                        <a:rPr lang="ru-KZ" sz="800" b="0" i="0" u="none" strike="noStrike" cap="none">
                          <a:solidFill>
                            <a:schemeClr val="tx1"/>
                          </a:solidFill>
                          <a:effectLst/>
                          <a:latin typeface="Arial Narrow" panose="020B0606020202030204" pitchFamily="34" charset="0"/>
                          <a:ea typeface="+mn-ea"/>
                          <a:cs typeface="+mn-cs"/>
                          <a:sym typeface="Arial"/>
                        </a:rPr>
                        <a:t>13 057</a:t>
                      </a:r>
                    </a:p>
                  </a:txBody>
                  <a:tcPr marL="9525" marR="9525" marT="0" marB="0" anchor="ctr">
                    <a:lnL w="12700" cap="flat" cmpd="sng" algn="ctr">
                      <a:solidFill>
                        <a:schemeClr val="tx1"/>
                      </a:solidFill>
                      <a:prstDash val="solid"/>
                      <a:round/>
                      <a:headEnd type="none" w="med" len="med"/>
                      <a:tailEnd type="none" w="med" len="med"/>
                    </a:lnL>
                    <a:solidFill>
                      <a:schemeClr val="accent6">
                        <a:lumMod val="50000"/>
                        <a:alpha val="1000"/>
                      </a:schemeClr>
                    </a:solidFill>
                  </a:tcPr>
                </a:tc>
                <a:tc>
                  <a:txBody>
                    <a:bodyPr/>
                    <a:lstStyle/>
                    <a:p>
                      <a:pPr algn="ctr" fontAlgn="ctr"/>
                      <a:r>
                        <a:rPr lang="ru-KZ" sz="800" b="0" i="0" u="none" strike="noStrike" cap="none">
                          <a:solidFill>
                            <a:schemeClr val="tx1"/>
                          </a:solidFill>
                          <a:effectLst/>
                          <a:latin typeface="Arial Narrow" panose="020B0606020202030204" pitchFamily="34" charset="0"/>
                          <a:ea typeface="+mn-ea"/>
                          <a:cs typeface="+mn-cs"/>
                          <a:sym typeface="Arial"/>
                        </a:rPr>
                        <a:t>3 365</a:t>
                      </a:r>
                    </a:p>
                  </a:txBody>
                  <a:tcPr marL="9525" marR="9525" marT="0" marB="0" anchor="ctr">
                    <a:solidFill>
                      <a:schemeClr val="accent6">
                        <a:lumMod val="50000"/>
                        <a:alpha val="1000"/>
                      </a:schemeClr>
                    </a:solidFill>
                  </a:tcPr>
                </a:tc>
                <a:tc>
                  <a:txBody>
                    <a:bodyPr/>
                    <a:lstStyle/>
                    <a:p>
                      <a:pPr algn="ctr" fontAlgn="ctr"/>
                      <a:r>
                        <a:rPr lang="ru-KZ" sz="800" b="0" i="0" u="none" strike="noStrike" cap="none">
                          <a:solidFill>
                            <a:schemeClr val="tx1"/>
                          </a:solidFill>
                          <a:effectLst/>
                          <a:latin typeface="Arial Narrow" panose="020B0606020202030204" pitchFamily="34" charset="0"/>
                          <a:ea typeface="+mn-ea"/>
                          <a:cs typeface="+mn-cs"/>
                          <a:sym typeface="Arial"/>
                        </a:rPr>
                        <a:t>3 441</a:t>
                      </a:r>
                    </a:p>
                  </a:txBody>
                  <a:tcPr marL="9525" marR="9525" marT="0" marB="0" anchor="ctr">
                    <a:solidFill>
                      <a:schemeClr val="accent6">
                        <a:lumMod val="50000"/>
                        <a:alpha val="1000"/>
                      </a:schemeClr>
                    </a:solidFill>
                  </a:tcPr>
                </a:tc>
                <a:tc>
                  <a:txBody>
                    <a:bodyPr/>
                    <a:lstStyle/>
                    <a:p>
                      <a:pPr algn="ctr" fontAlgn="ctr"/>
                      <a:r>
                        <a:rPr lang="ru-KZ" sz="800" b="0" i="0" u="none" strike="noStrike" cap="none">
                          <a:solidFill>
                            <a:schemeClr val="tx1"/>
                          </a:solidFill>
                          <a:effectLst/>
                          <a:latin typeface="Arial Narrow" panose="020B0606020202030204" pitchFamily="34" charset="0"/>
                          <a:ea typeface="+mn-ea"/>
                          <a:cs typeface="+mn-cs"/>
                          <a:sym typeface="Arial"/>
                        </a:rPr>
                        <a:t>3 123</a:t>
                      </a:r>
                    </a:p>
                  </a:txBody>
                  <a:tcPr marL="9525" marR="9525" marT="0" marB="0" anchor="ctr">
                    <a:solidFill>
                      <a:schemeClr val="accent6">
                        <a:lumMod val="50000"/>
                        <a:alpha val="1000"/>
                      </a:schemeClr>
                    </a:solidFill>
                  </a:tcPr>
                </a:tc>
                <a:tc>
                  <a:txBody>
                    <a:bodyPr/>
                    <a:lstStyle/>
                    <a:p>
                      <a:pPr algn="ctr" fontAlgn="ctr"/>
                      <a:r>
                        <a:rPr lang="ru-KZ" sz="800" b="0" i="0" u="none" strike="noStrike" cap="none">
                          <a:solidFill>
                            <a:schemeClr val="tx1"/>
                          </a:solidFill>
                          <a:effectLst/>
                          <a:latin typeface="Arial Narrow" panose="020B0606020202030204" pitchFamily="34" charset="0"/>
                          <a:ea typeface="+mn-ea"/>
                          <a:cs typeface="+mn-cs"/>
                          <a:sym typeface="Arial"/>
                        </a:rPr>
                        <a:t>3 128</a:t>
                      </a:r>
                    </a:p>
                  </a:txBody>
                  <a:tcPr marL="9525" marR="9525" marT="0" marB="0" anchor="ctr">
                    <a:lnR w="12700" cap="flat" cmpd="sng" algn="ctr">
                      <a:solidFill>
                        <a:schemeClr val="tx1"/>
                      </a:solidFill>
                      <a:prstDash val="solid"/>
                      <a:round/>
                      <a:headEnd type="none" w="med" len="med"/>
                      <a:tailEnd type="none" w="med" len="med"/>
                    </a:lnR>
                    <a:solidFill>
                      <a:schemeClr val="accent6">
                        <a:lumMod val="50000"/>
                        <a:alpha val="1000"/>
                      </a:schemeClr>
                    </a:solidFill>
                  </a:tcPr>
                </a:tc>
                <a:tc>
                  <a:txBody>
                    <a:bodyPr/>
                    <a:lstStyle/>
                    <a:p>
                      <a:pPr algn="ctr" fontAlgn="ctr"/>
                      <a:r>
                        <a:rPr lang="ru-KZ" sz="800" b="0" i="0" u="none" strike="noStrike" cap="none" dirty="0">
                          <a:solidFill>
                            <a:srgbClr val="007F76"/>
                          </a:solidFill>
                          <a:effectLst/>
                          <a:latin typeface="Arial Narrow" panose="020B0606020202030204" pitchFamily="34" charset="0"/>
                          <a:ea typeface="+mn-ea"/>
                          <a:cs typeface="+mn-cs"/>
                          <a:sym typeface="Arial"/>
                        </a:rPr>
                        <a:t>14 118</a:t>
                      </a:r>
                    </a:p>
                  </a:txBody>
                  <a:tcPr marL="9525" marR="9525" marT="0" marB="0" anchor="ctr">
                    <a:lnL w="12700" cap="flat" cmpd="sng" algn="ctr">
                      <a:solidFill>
                        <a:schemeClr val="tx1"/>
                      </a:solidFill>
                      <a:prstDash val="solid"/>
                      <a:round/>
                      <a:headEnd type="none" w="med" len="med"/>
                      <a:tailEnd type="none" w="med" len="med"/>
                    </a:lnL>
                    <a:solidFill>
                      <a:schemeClr val="accent6">
                        <a:lumMod val="50000"/>
                        <a:alpha val="1000"/>
                      </a:schemeClr>
                    </a:solidFill>
                  </a:tcPr>
                </a:tc>
                <a:tc>
                  <a:txBody>
                    <a:bodyPr/>
                    <a:lstStyle/>
                    <a:p>
                      <a:pPr algn="ctr" fontAlgn="ctr"/>
                      <a:r>
                        <a:rPr lang="ru-KZ" sz="800" b="0" i="0" u="none" strike="noStrike" cap="none" dirty="0">
                          <a:solidFill>
                            <a:schemeClr val="tx1"/>
                          </a:solidFill>
                          <a:effectLst/>
                          <a:latin typeface="Arial Narrow" panose="020B0606020202030204" pitchFamily="34" charset="0"/>
                          <a:ea typeface="+mn-ea"/>
                          <a:cs typeface="+mn-cs"/>
                          <a:sym typeface="Arial"/>
                        </a:rPr>
                        <a:t>3 555</a:t>
                      </a:r>
                    </a:p>
                  </a:txBody>
                  <a:tcPr marL="9525" marR="9525" marT="0" marB="0" anchor="ctr">
                    <a:solidFill>
                      <a:schemeClr val="accent6">
                        <a:lumMod val="50000"/>
                        <a:alpha val="1000"/>
                      </a:schemeClr>
                    </a:solidFill>
                  </a:tcPr>
                </a:tc>
                <a:tc>
                  <a:txBody>
                    <a:bodyPr/>
                    <a:lstStyle/>
                    <a:p>
                      <a:pPr algn="ctr" fontAlgn="ctr"/>
                      <a:r>
                        <a:rPr lang="ru-KZ" sz="800" b="0" i="0" u="none" strike="noStrike" cap="none">
                          <a:solidFill>
                            <a:srgbClr val="007F76"/>
                          </a:solidFill>
                          <a:effectLst/>
                          <a:latin typeface="Arial Narrow" panose="020B0606020202030204" pitchFamily="34" charset="0"/>
                          <a:ea typeface="+mn-ea"/>
                          <a:cs typeface="+mn-cs"/>
                          <a:sym typeface="Arial"/>
                        </a:rPr>
                        <a:t>3 425</a:t>
                      </a:r>
                    </a:p>
                  </a:txBody>
                  <a:tcPr marL="9525" marR="9525" marT="0" marB="0" anchor="ctr">
                    <a:solidFill>
                      <a:schemeClr val="accent6">
                        <a:lumMod val="50000"/>
                        <a:alpha val="1000"/>
                      </a:schemeClr>
                    </a:solidFill>
                  </a:tcPr>
                </a:tc>
                <a:tc>
                  <a:txBody>
                    <a:bodyPr/>
                    <a:lstStyle/>
                    <a:p>
                      <a:pPr algn="ctr" fontAlgn="ctr"/>
                      <a:r>
                        <a:rPr lang="ru-KZ" sz="800" b="0" i="0" u="none" strike="noStrike" cap="none">
                          <a:solidFill>
                            <a:srgbClr val="007F76"/>
                          </a:solidFill>
                          <a:effectLst/>
                          <a:latin typeface="Arial Narrow" panose="020B0606020202030204" pitchFamily="34" charset="0"/>
                          <a:ea typeface="+mn-ea"/>
                          <a:cs typeface="+mn-cs"/>
                          <a:sym typeface="Arial"/>
                        </a:rPr>
                        <a:t>3 737</a:t>
                      </a:r>
                    </a:p>
                  </a:txBody>
                  <a:tcPr marL="9525" marR="9525" marT="0" marB="0" anchor="ctr">
                    <a:solidFill>
                      <a:schemeClr val="accent6">
                        <a:lumMod val="50000"/>
                        <a:alpha val="1000"/>
                      </a:schemeClr>
                    </a:solidFill>
                  </a:tcPr>
                </a:tc>
                <a:tc>
                  <a:txBody>
                    <a:bodyPr/>
                    <a:lstStyle/>
                    <a:p>
                      <a:pPr algn="ctr" fontAlgn="ctr"/>
                      <a:r>
                        <a:rPr lang="ru-KZ" sz="800" b="0" i="0" u="none" strike="noStrike" cap="none">
                          <a:solidFill>
                            <a:srgbClr val="007F76"/>
                          </a:solidFill>
                          <a:effectLst/>
                          <a:latin typeface="Arial Narrow" panose="020B0606020202030204" pitchFamily="34" charset="0"/>
                          <a:ea typeface="+mn-ea"/>
                          <a:cs typeface="+mn-cs"/>
                          <a:sym typeface="Arial"/>
                        </a:rPr>
                        <a:t>3 401</a:t>
                      </a:r>
                    </a:p>
                  </a:txBody>
                  <a:tcPr marL="9525" marR="9525" marT="0" marB="0" anchor="ctr">
                    <a:solidFill>
                      <a:schemeClr val="accent6">
                        <a:lumMod val="50000"/>
                        <a:alpha val="1000"/>
                      </a:schemeClr>
                    </a:solidFill>
                  </a:tcPr>
                </a:tc>
                <a:tc>
                  <a:txBody>
                    <a:bodyPr/>
                    <a:lstStyle/>
                    <a:p>
                      <a:pPr algn="ctr" fontAlgn="ctr"/>
                      <a:r>
                        <a:rPr lang="ru-KZ" sz="800" b="0" i="0" u="none" strike="noStrike" cap="none">
                          <a:solidFill>
                            <a:srgbClr val="007F76"/>
                          </a:solidFill>
                          <a:effectLst/>
                          <a:latin typeface="Arial Narrow" panose="020B0606020202030204" pitchFamily="34" charset="0"/>
                          <a:ea typeface="+mn-ea"/>
                          <a:cs typeface="+mn-cs"/>
                          <a:sym typeface="Arial"/>
                        </a:rPr>
                        <a:t>1,8%</a:t>
                      </a:r>
                    </a:p>
                  </a:txBody>
                  <a:tcPr marL="9525" marR="9525" marT="0" marB="0" anchor="ctr">
                    <a:solidFill>
                      <a:schemeClr val="accent6">
                        <a:lumMod val="50000"/>
                        <a:alpha val="1000"/>
                      </a:schemeClr>
                    </a:solidFill>
                  </a:tcPr>
                </a:tc>
                <a:extLst>
                  <a:ext uri="{0D108BD9-81ED-4DB2-BD59-A6C34878D82A}">
                    <a16:rowId xmlns:a16="http://schemas.microsoft.com/office/drawing/2014/main" val="4097615506"/>
                  </a:ext>
                </a:extLst>
              </a:tr>
              <a:tr h="158400">
                <a:tc>
                  <a:txBody>
                    <a:bodyPr/>
                    <a:lstStyle/>
                    <a:p>
                      <a:pPr algn="ctr" fontAlgn="b"/>
                      <a:r>
                        <a:rPr lang="ru-RU" sz="800" u="none" strike="noStrike" dirty="0">
                          <a:solidFill>
                            <a:srgbClr val="007F76"/>
                          </a:solidFill>
                          <a:effectLst/>
                          <a:latin typeface="Arial Narrow" panose="020B0606020202030204" pitchFamily="34" charset="0"/>
                        </a:rPr>
                        <a:t>8</a:t>
                      </a:r>
                      <a:endParaRPr lang="en-US" sz="800" b="0" i="0" u="none" strike="noStrike" dirty="0">
                        <a:solidFill>
                          <a:srgbClr val="007F76"/>
                        </a:solidFill>
                        <a:effectLst/>
                        <a:latin typeface="Arial Narrow" panose="020B0606020202030204" pitchFamily="34" charset="0"/>
                      </a:endParaRPr>
                    </a:p>
                  </a:txBody>
                  <a:tcPr marL="9525" marR="9525" marT="0" marB="0" anchor="ctr">
                    <a:solidFill>
                      <a:srgbClr val="007F76">
                        <a:alpha val="20000"/>
                      </a:srgbClr>
                    </a:solidFill>
                  </a:tcPr>
                </a:tc>
                <a:tc>
                  <a:txBody>
                    <a:bodyPr/>
                    <a:lstStyle/>
                    <a:p>
                      <a:pPr algn="ctr" fontAlgn="b"/>
                      <a:r>
                        <a:rPr lang="ru-KZ" sz="800" b="0" i="0" u="none" strike="noStrike" cap="none">
                          <a:solidFill>
                            <a:srgbClr val="007F76"/>
                          </a:solidFill>
                          <a:effectLst/>
                          <a:latin typeface="Arial Narrow" panose="020B0606020202030204" pitchFamily="34" charset="0"/>
                          <a:ea typeface="+mn-ea"/>
                          <a:cs typeface="+mn-cs"/>
                          <a:sym typeface="Arial"/>
                        </a:rPr>
                        <a:t>5320-1</a:t>
                      </a:r>
                    </a:p>
                  </a:txBody>
                  <a:tcPr marL="9525" marR="9525" marT="0" marB="0" anchor="ctr">
                    <a:solidFill>
                      <a:srgbClr val="007F76">
                        <a:alpha val="20000"/>
                      </a:srgbClr>
                    </a:solidFill>
                  </a:tcPr>
                </a:tc>
                <a:tc>
                  <a:txBody>
                    <a:bodyPr/>
                    <a:lstStyle/>
                    <a:p>
                      <a:pPr marL="72000" algn="l" fontAlgn="ctr"/>
                      <a:r>
                        <a:rPr lang="ru-RU" sz="800" b="0" i="0" u="none" strike="noStrike" cap="none" dirty="0" err="1">
                          <a:solidFill>
                            <a:srgbClr val="007F76"/>
                          </a:solidFill>
                          <a:effectLst/>
                          <a:latin typeface="Arial Narrow" panose="020B0606020202030204" pitchFamily="34" charset="0"/>
                          <a:ea typeface="+mn-ea"/>
                          <a:cs typeface="+mn-cs"/>
                          <a:sym typeface="Arial"/>
                        </a:rPr>
                        <a:t>Үйден</a:t>
                      </a:r>
                      <a:r>
                        <a:rPr lang="ru-RU" sz="800" b="0" i="0" u="none" strike="noStrike" cap="none" dirty="0">
                          <a:solidFill>
                            <a:srgbClr val="007F76"/>
                          </a:solidFill>
                          <a:effectLst/>
                          <a:latin typeface="Arial Narrow" panose="020B0606020202030204" pitchFamily="34" charset="0"/>
                          <a:ea typeface="+mn-ea"/>
                          <a:cs typeface="+mn-cs"/>
                          <a:sym typeface="Arial"/>
                        </a:rPr>
                        <a:t> </a:t>
                      </a:r>
                      <a:r>
                        <a:rPr lang="ru-RU" sz="800" b="0" i="0" u="none" strike="noStrike" cap="none" dirty="0" err="1">
                          <a:solidFill>
                            <a:srgbClr val="007F76"/>
                          </a:solidFill>
                          <a:effectLst/>
                          <a:latin typeface="Arial Narrow" panose="020B0606020202030204" pitchFamily="34" charset="0"/>
                          <a:ea typeface="+mn-ea"/>
                          <a:cs typeface="+mn-cs"/>
                          <a:sym typeface="Arial"/>
                        </a:rPr>
                        <a:t>басқа</a:t>
                      </a:r>
                      <a:r>
                        <a:rPr lang="ru-RU" sz="800" b="0" i="0" u="none" strike="noStrike" cap="none" dirty="0">
                          <a:solidFill>
                            <a:srgbClr val="007F76"/>
                          </a:solidFill>
                          <a:effectLst/>
                          <a:latin typeface="Arial Narrow" panose="020B0606020202030204" pitchFamily="34" charset="0"/>
                          <a:ea typeface="+mn-ea"/>
                          <a:cs typeface="+mn-cs"/>
                          <a:sym typeface="Arial"/>
                        </a:rPr>
                        <a:t>, </a:t>
                      </a:r>
                      <a:r>
                        <a:rPr lang="ru-RU" sz="800" b="0" i="0" u="none" strike="noStrike" cap="none" dirty="0" err="1">
                          <a:solidFill>
                            <a:srgbClr val="007F76"/>
                          </a:solidFill>
                          <a:effectLst/>
                          <a:latin typeface="Arial Narrow" panose="020B0606020202030204" pitchFamily="34" charset="0"/>
                          <a:ea typeface="+mn-ea"/>
                          <a:cs typeface="+mn-cs"/>
                          <a:sym typeface="Arial"/>
                        </a:rPr>
                        <a:t>науқастарға</a:t>
                      </a:r>
                      <a:r>
                        <a:rPr lang="ru-RU" sz="800" b="0" i="0" u="none" strike="noStrike" cap="none" dirty="0">
                          <a:solidFill>
                            <a:srgbClr val="007F76"/>
                          </a:solidFill>
                          <a:effectLst/>
                          <a:latin typeface="Arial Narrow" panose="020B0606020202030204" pitchFamily="34" charset="0"/>
                          <a:ea typeface="+mn-ea"/>
                          <a:cs typeface="+mn-cs"/>
                          <a:sym typeface="Arial"/>
                        </a:rPr>
                        <a:t> </a:t>
                      </a:r>
                      <a:r>
                        <a:rPr lang="ru-RU" sz="800" b="0" i="0" u="none" strike="noStrike" cap="none" dirty="0" err="1">
                          <a:solidFill>
                            <a:srgbClr val="007F76"/>
                          </a:solidFill>
                          <a:effectLst/>
                          <a:latin typeface="Arial Narrow" panose="020B0606020202030204" pitchFamily="34" charset="0"/>
                          <a:ea typeface="+mn-ea"/>
                          <a:cs typeface="+mn-cs"/>
                          <a:sym typeface="Arial"/>
                        </a:rPr>
                        <a:t>күтім</a:t>
                      </a:r>
                      <a:r>
                        <a:rPr lang="ru-RU" sz="800" b="0" i="0" u="none" strike="noStrike" cap="none" dirty="0">
                          <a:solidFill>
                            <a:srgbClr val="007F76"/>
                          </a:solidFill>
                          <a:effectLst/>
                          <a:latin typeface="Arial Narrow" panose="020B0606020202030204" pitchFamily="34" charset="0"/>
                          <a:ea typeface="+mn-ea"/>
                          <a:cs typeface="+mn-cs"/>
                          <a:sym typeface="Arial"/>
                        </a:rPr>
                        <a:t> </a:t>
                      </a:r>
                      <a:r>
                        <a:rPr lang="ru-RU" sz="800" b="0" i="0" u="none" strike="noStrike" cap="none" dirty="0" err="1">
                          <a:solidFill>
                            <a:srgbClr val="007F76"/>
                          </a:solidFill>
                          <a:effectLst/>
                          <a:latin typeface="Arial Narrow" panose="020B0606020202030204" pitchFamily="34" charset="0"/>
                          <a:ea typeface="+mn-ea"/>
                          <a:cs typeface="+mn-cs"/>
                          <a:sym typeface="Arial"/>
                        </a:rPr>
                        <a:t>жасау</a:t>
                      </a:r>
                      <a:r>
                        <a:rPr lang="ru-RU" sz="800" b="0" i="0" u="none" strike="noStrike" cap="none" dirty="0">
                          <a:solidFill>
                            <a:srgbClr val="007F76"/>
                          </a:solidFill>
                          <a:effectLst/>
                          <a:latin typeface="Arial Narrow" panose="020B0606020202030204" pitchFamily="34" charset="0"/>
                          <a:ea typeface="+mn-ea"/>
                          <a:cs typeface="+mn-cs"/>
                          <a:sym typeface="Arial"/>
                        </a:rPr>
                        <a:t> </a:t>
                      </a:r>
                      <a:r>
                        <a:rPr lang="ru-RU" sz="800" b="0" i="0" u="none" strike="noStrike" cap="none" dirty="0" err="1">
                          <a:solidFill>
                            <a:srgbClr val="007F76"/>
                          </a:solidFill>
                          <a:effectLst/>
                          <a:latin typeface="Arial Narrow" panose="020B0606020202030204" pitchFamily="34" charset="0"/>
                          <a:ea typeface="+mn-ea"/>
                          <a:cs typeface="+mn-cs"/>
                          <a:sym typeface="Arial"/>
                        </a:rPr>
                        <a:t>жөніндегі</a:t>
                      </a:r>
                      <a:r>
                        <a:rPr lang="ru-RU" sz="800" b="0" i="0" u="none" strike="noStrike" cap="none" dirty="0">
                          <a:solidFill>
                            <a:srgbClr val="007F76"/>
                          </a:solidFill>
                          <a:effectLst/>
                          <a:latin typeface="Arial Narrow" panose="020B0606020202030204" pitchFamily="34" charset="0"/>
                          <a:ea typeface="+mn-ea"/>
                          <a:cs typeface="+mn-cs"/>
                          <a:sym typeface="Arial"/>
                        </a:rPr>
                        <a:t> </a:t>
                      </a:r>
                      <a:r>
                        <a:rPr lang="ru-RU" sz="800" b="0" i="0" u="none" strike="noStrike" cap="none" dirty="0" err="1">
                          <a:solidFill>
                            <a:srgbClr val="007F76"/>
                          </a:solidFill>
                          <a:effectLst/>
                          <a:latin typeface="Arial Narrow" panose="020B0606020202030204" pitchFamily="34" charset="0"/>
                          <a:ea typeface="+mn-ea"/>
                          <a:cs typeface="+mn-cs"/>
                          <a:sym typeface="Arial"/>
                        </a:rPr>
                        <a:t>жұмыскерлер</a:t>
                      </a:r>
                      <a:endParaRPr lang="ru-RU" sz="800" b="0" i="0" u="none" strike="noStrike" cap="none" dirty="0">
                        <a:solidFill>
                          <a:srgbClr val="007F76"/>
                        </a:solidFill>
                        <a:effectLst/>
                        <a:latin typeface="Arial Narrow" panose="020B0606020202030204" pitchFamily="34" charset="0"/>
                        <a:ea typeface="+mn-ea"/>
                        <a:cs typeface="+mn-cs"/>
                        <a:sym typeface="Arial"/>
                      </a:endParaRPr>
                    </a:p>
                  </a:txBody>
                  <a:tcPr marL="9525" marR="9525" marT="0" marB="0" anchor="ctr">
                    <a:lnR w="12700" cap="flat" cmpd="sng" algn="ctr">
                      <a:solidFill>
                        <a:schemeClr val="tx1"/>
                      </a:solidFill>
                      <a:prstDash val="solid"/>
                      <a:round/>
                      <a:headEnd type="none" w="med" len="med"/>
                      <a:tailEnd type="none" w="med" len="med"/>
                    </a:lnR>
                    <a:solidFill>
                      <a:srgbClr val="007F76">
                        <a:alpha val="20000"/>
                      </a:srgbClr>
                    </a:solidFill>
                  </a:tcPr>
                </a:tc>
                <a:tc>
                  <a:txBody>
                    <a:bodyPr/>
                    <a:lstStyle/>
                    <a:p>
                      <a:pPr algn="ctr" fontAlgn="ctr"/>
                      <a:r>
                        <a:rPr lang="ru-KZ" sz="800" b="0" i="0" u="none" strike="noStrike" cap="none">
                          <a:solidFill>
                            <a:schemeClr val="tx1"/>
                          </a:solidFill>
                          <a:effectLst/>
                          <a:latin typeface="Arial Narrow" panose="020B0606020202030204" pitchFamily="34" charset="0"/>
                          <a:ea typeface="+mn-ea"/>
                          <a:cs typeface="+mn-cs"/>
                          <a:sym typeface="Arial"/>
                        </a:rPr>
                        <a:t>12 040</a:t>
                      </a:r>
                    </a:p>
                  </a:txBody>
                  <a:tcPr marL="9525" marR="9525" marT="0" marB="0" anchor="ctr">
                    <a:lnL w="12700" cap="flat" cmpd="sng" algn="ctr">
                      <a:solidFill>
                        <a:schemeClr val="tx1"/>
                      </a:solidFill>
                      <a:prstDash val="solid"/>
                      <a:round/>
                      <a:headEnd type="none" w="med" len="med"/>
                      <a:tailEnd type="none" w="med" len="med"/>
                    </a:lnL>
                    <a:solidFill>
                      <a:schemeClr val="bg1">
                        <a:lumMod val="50000"/>
                        <a:alpha val="20000"/>
                      </a:schemeClr>
                    </a:solidFill>
                  </a:tcPr>
                </a:tc>
                <a:tc>
                  <a:txBody>
                    <a:bodyPr/>
                    <a:lstStyle/>
                    <a:p>
                      <a:pPr algn="ctr" fontAlgn="ctr"/>
                      <a:r>
                        <a:rPr lang="ru-KZ" sz="800" b="0" i="0" u="none" strike="noStrike" cap="none">
                          <a:solidFill>
                            <a:schemeClr val="tx1"/>
                          </a:solidFill>
                          <a:effectLst/>
                          <a:latin typeface="Arial Narrow" panose="020B0606020202030204" pitchFamily="34" charset="0"/>
                          <a:ea typeface="+mn-ea"/>
                          <a:cs typeface="+mn-cs"/>
                          <a:sym typeface="Arial"/>
                        </a:rPr>
                        <a:t>2 946</a:t>
                      </a:r>
                    </a:p>
                  </a:txBody>
                  <a:tcPr marL="9525" marR="9525" marT="0" marB="0" anchor="ctr">
                    <a:solidFill>
                      <a:schemeClr val="bg1">
                        <a:lumMod val="50000"/>
                        <a:alpha val="20000"/>
                      </a:schemeClr>
                    </a:solidFill>
                  </a:tcPr>
                </a:tc>
                <a:tc>
                  <a:txBody>
                    <a:bodyPr/>
                    <a:lstStyle/>
                    <a:p>
                      <a:pPr algn="ctr" fontAlgn="ctr"/>
                      <a:r>
                        <a:rPr lang="ru-KZ" sz="800" b="0" i="0" u="none" strike="noStrike" cap="none">
                          <a:solidFill>
                            <a:schemeClr val="tx1"/>
                          </a:solidFill>
                          <a:effectLst/>
                          <a:latin typeface="Arial Narrow" panose="020B0606020202030204" pitchFamily="34" charset="0"/>
                          <a:ea typeface="+mn-ea"/>
                          <a:cs typeface="+mn-cs"/>
                          <a:sym typeface="Arial"/>
                        </a:rPr>
                        <a:t>2 950</a:t>
                      </a:r>
                    </a:p>
                  </a:txBody>
                  <a:tcPr marL="9525" marR="9525" marT="0" marB="0" anchor="ctr">
                    <a:solidFill>
                      <a:schemeClr val="bg1">
                        <a:lumMod val="50000"/>
                        <a:alpha val="20000"/>
                      </a:schemeClr>
                    </a:solidFill>
                  </a:tcPr>
                </a:tc>
                <a:tc>
                  <a:txBody>
                    <a:bodyPr/>
                    <a:lstStyle/>
                    <a:p>
                      <a:pPr algn="ctr" fontAlgn="ctr"/>
                      <a:r>
                        <a:rPr lang="ru-KZ" sz="800" b="0" i="0" u="none" strike="noStrike" cap="none">
                          <a:solidFill>
                            <a:schemeClr val="tx1"/>
                          </a:solidFill>
                          <a:effectLst/>
                          <a:latin typeface="Arial Narrow" panose="020B0606020202030204" pitchFamily="34" charset="0"/>
                          <a:ea typeface="+mn-ea"/>
                          <a:cs typeface="+mn-cs"/>
                          <a:sym typeface="Arial"/>
                        </a:rPr>
                        <a:t>3 010</a:t>
                      </a:r>
                    </a:p>
                  </a:txBody>
                  <a:tcPr marL="9525" marR="9525" marT="0" marB="0" anchor="ctr">
                    <a:solidFill>
                      <a:schemeClr val="bg1">
                        <a:lumMod val="50000"/>
                        <a:alpha val="20000"/>
                      </a:schemeClr>
                    </a:solidFill>
                  </a:tcPr>
                </a:tc>
                <a:tc>
                  <a:txBody>
                    <a:bodyPr/>
                    <a:lstStyle/>
                    <a:p>
                      <a:pPr algn="ctr" fontAlgn="ctr"/>
                      <a:r>
                        <a:rPr lang="ru-KZ" sz="800" b="0" i="0" u="none" strike="noStrike" cap="none">
                          <a:solidFill>
                            <a:schemeClr val="tx1"/>
                          </a:solidFill>
                          <a:effectLst/>
                          <a:latin typeface="Arial Narrow" panose="020B0606020202030204" pitchFamily="34" charset="0"/>
                          <a:ea typeface="+mn-ea"/>
                          <a:cs typeface="+mn-cs"/>
                          <a:sym typeface="Arial"/>
                        </a:rPr>
                        <a:t>3 134</a:t>
                      </a:r>
                    </a:p>
                  </a:txBody>
                  <a:tcPr marL="9525" marR="9525" marT="0" marB="0" anchor="ctr">
                    <a:lnR w="12700" cap="flat" cmpd="sng" algn="ctr">
                      <a:solidFill>
                        <a:schemeClr val="tx1"/>
                      </a:solidFill>
                      <a:prstDash val="solid"/>
                      <a:round/>
                      <a:headEnd type="none" w="med" len="med"/>
                      <a:tailEnd type="none" w="med" len="med"/>
                    </a:lnR>
                    <a:solidFill>
                      <a:schemeClr val="bg1">
                        <a:lumMod val="50000"/>
                        <a:alpha val="20000"/>
                      </a:schemeClr>
                    </a:solidFill>
                  </a:tcPr>
                </a:tc>
                <a:tc>
                  <a:txBody>
                    <a:bodyPr/>
                    <a:lstStyle/>
                    <a:p>
                      <a:pPr algn="ctr" fontAlgn="ctr"/>
                      <a:r>
                        <a:rPr lang="ru-KZ" sz="800" b="0" i="0" u="none" strike="noStrike" cap="none">
                          <a:solidFill>
                            <a:srgbClr val="007F76"/>
                          </a:solidFill>
                          <a:effectLst/>
                          <a:latin typeface="Arial Narrow" panose="020B0606020202030204" pitchFamily="34" charset="0"/>
                          <a:ea typeface="+mn-ea"/>
                          <a:cs typeface="+mn-cs"/>
                          <a:sym typeface="Arial"/>
                        </a:rPr>
                        <a:t>14 107</a:t>
                      </a:r>
                    </a:p>
                  </a:txBody>
                  <a:tcPr marL="9525" marR="9525" marT="0" marB="0" anchor="ctr">
                    <a:lnL w="12700" cap="flat" cmpd="sng" algn="ctr">
                      <a:solidFill>
                        <a:schemeClr val="tx1"/>
                      </a:solidFill>
                      <a:prstDash val="solid"/>
                      <a:round/>
                      <a:headEnd type="none" w="med" len="med"/>
                      <a:tailEnd type="none" w="med" len="med"/>
                    </a:lnL>
                    <a:solidFill>
                      <a:srgbClr val="007F76">
                        <a:alpha val="20000"/>
                      </a:srgbClr>
                    </a:solidFill>
                  </a:tcPr>
                </a:tc>
                <a:tc>
                  <a:txBody>
                    <a:bodyPr/>
                    <a:lstStyle/>
                    <a:p>
                      <a:pPr algn="ctr" fontAlgn="ctr"/>
                      <a:r>
                        <a:rPr lang="ru-KZ" sz="800" b="0" i="0" u="none" strike="noStrike" cap="none" dirty="0">
                          <a:solidFill>
                            <a:schemeClr val="tx1"/>
                          </a:solidFill>
                          <a:effectLst/>
                          <a:latin typeface="Arial Narrow" panose="020B0606020202030204" pitchFamily="34" charset="0"/>
                          <a:ea typeface="+mn-ea"/>
                          <a:cs typeface="+mn-cs"/>
                          <a:sym typeface="Arial"/>
                        </a:rPr>
                        <a:t>3 992</a:t>
                      </a:r>
                    </a:p>
                  </a:txBody>
                  <a:tcPr marL="9525" marR="9525" marT="0" marB="0" anchor="ctr">
                    <a:solidFill>
                      <a:schemeClr val="bg1">
                        <a:lumMod val="50000"/>
                        <a:alpha val="20000"/>
                      </a:schemeClr>
                    </a:solidFill>
                  </a:tcPr>
                </a:tc>
                <a:tc>
                  <a:txBody>
                    <a:bodyPr/>
                    <a:lstStyle/>
                    <a:p>
                      <a:pPr algn="ctr" fontAlgn="ctr"/>
                      <a:r>
                        <a:rPr lang="ru-KZ" sz="800" b="0" i="0" u="none" strike="noStrike" cap="none" dirty="0">
                          <a:solidFill>
                            <a:srgbClr val="007F76"/>
                          </a:solidFill>
                          <a:effectLst/>
                          <a:latin typeface="Arial Narrow" panose="020B0606020202030204" pitchFamily="34" charset="0"/>
                          <a:ea typeface="+mn-ea"/>
                          <a:cs typeface="+mn-cs"/>
                          <a:sym typeface="Arial"/>
                        </a:rPr>
                        <a:t>3 218</a:t>
                      </a:r>
                    </a:p>
                  </a:txBody>
                  <a:tcPr marL="9525" marR="9525" marT="0" marB="0" anchor="ctr">
                    <a:solidFill>
                      <a:srgbClr val="007F76">
                        <a:alpha val="20000"/>
                      </a:srgbClr>
                    </a:solidFill>
                  </a:tcPr>
                </a:tc>
                <a:tc>
                  <a:txBody>
                    <a:bodyPr/>
                    <a:lstStyle/>
                    <a:p>
                      <a:pPr algn="ctr" fontAlgn="ctr"/>
                      <a:r>
                        <a:rPr lang="ru-KZ" sz="800" b="0" i="0" u="none" strike="noStrike" cap="none">
                          <a:solidFill>
                            <a:srgbClr val="007F76"/>
                          </a:solidFill>
                          <a:effectLst/>
                          <a:latin typeface="Arial Narrow" panose="020B0606020202030204" pitchFamily="34" charset="0"/>
                          <a:ea typeface="+mn-ea"/>
                          <a:cs typeface="+mn-cs"/>
                          <a:sym typeface="Arial"/>
                        </a:rPr>
                        <a:t>3 333</a:t>
                      </a:r>
                    </a:p>
                  </a:txBody>
                  <a:tcPr marL="9525" marR="9525" marT="0" marB="0" anchor="ctr">
                    <a:solidFill>
                      <a:srgbClr val="007F76">
                        <a:alpha val="20000"/>
                      </a:srgbClr>
                    </a:solidFill>
                  </a:tcPr>
                </a:tc>
                <a:tc>
                  <a:txBody>
                    <a:bodyPr/>
                    <a:lstStyle/>
                    <a:p>
                      <a:pPr algn="ctr" fontAlgn="ctr"/>
                      <a:r>
                        <a:rPr lang="ru-KZ" sz="800" b="0" i="0" u="none" strike="noStrike" cap="none">
                          <a:solidFill>
                            <a:srgbClr val="007F76"/>
                          </a:solidFill>
                          <a:effectLst/>
                          <a:latin typeface="Arial Narrow" panose="020B0606020202030204" pitchFamily="34" charset="0"/>
                          <a:ea typeface="+mn-ea"/>
                          <a:cs typeface="+mn-cs"/>
                          <a:sym typeface="Arial"/>
                        </a:rPr>
                        <a:t>3 564</a:t>
                      </a:r>
                    </a:p>
                  </a:txBody>
                  <a:tcPr marL="9525" marR="9525" marT="0" marB="0" anchor="ctr">
                    <a:solidFill>
                      <a:srgbClr val="007F76">
                        <a:alpha val="20000"/>
                      </a:srgbClr>
                    </a:solidFill>
                  </a:tcPr>
                </a:tc>
                <a:tc>
                  <a:txBody>
                    <a:bodyPr/>
                    <a:lstStyle/>
                    <a:p>
                      <a:pPr algn="ctr" fontAlgn="ctr"/>
                      <a:r>
                        <a:rPr lang="ru-KZ" sz="800" b="0" i="0" u="none" strike="noStrike" cap="none">
                          <a:solidFill>
                            <a:srgbClr val="007F76"/>
                          </a:solidFill>
                          <a:effectLst/>
                          <a:latin typeface="Arial Narrow" panose="020B0606020202030204" pitchFamily="34" charset="0"/>
                          <a:ea typeface="+mn-ea"/>
                          <a:cs typeface="+mn-cs"/>
                          <a:sym typeface="Arial"/>
                        </a:rPr>
                        <a:t>1,7%</a:t>
                      </a:r>
                    </a:p>
                  </a:txBody>
                  <a:tcPr marL="9525" marR="9525" marT="0" marB="0" anchor="ctr">
                    <a:solidFill>
                      <a:srgbClr val="007F76">
                        <a:alpha val="20000"/>
                      </a:srgbClr>
                    </a:solidFill>
                  </a:tcPr>
                </a:tc>
                <a:extLst>
                  <a:ext uri="{0D108BD9-81ED-4DB2-BD59-A6C34878D82A}">
                    <a16:rowId xmlns:a16="http://schemas.microsoft.com/office/drawing/2014/main" val="2737083061"/>
                  </a:ext>
                </a:extLst>
              </a:tr>
              <a:tr h="158400">
                <a:tc>
                  <a:txBody>
                    <a:bodyPr/>
                    <a:lstStyle/>
                    <a:p>
                      <a:pPr algn="ctr" fontAlgn="b"/>
                      <a:r>
                        <a:rPr lang="ru-RU" sz="800" u="none" strike="noStrike" dirty="0">
                          <a:solidFill>
                            <a:srgbClr val="007F76"/>
                          </a:solidFill>
                          <a:effectLst/>
                          <a:latin typeface="Arial Narrow" panose="020B0606020202030204" pitchFamily="34" charset="0"/>
                        </a:rPr>
                        <a:t>9</a:t>
                      </a:r>
                      <a:endParaRPr lang="en-US" sz="800" b="0" i="0" u="none" strike="noStrike" dirty="0">
                        <a:solidFill>
                          <a:srgbClr val="007F76"/>
                        </a:solidFill>
                        <a:effectLst/>
                        <a:latin typeface="Arial Narrow" panose="020B0606020202030204" pitchFamily="34" charset="0"/>
                      </a:endParaRPr>
                    </a:p>
                  </a:txBody>
                  <a:tcPr marL="9525" marR="9525" marT="0" marB="0" anchor="ctr">
                    <a:solidFill>
                      <a:schemeClr val="accent6">
                        <a:lumMod val="50000"/>
                        <a:alpha val="1000"/>
                      </a:schemeClr>
                    </a:solidFill>
                  </a:tcPr>
                </a:tc>
                <a:tc>
                  <a:txBody>
                    <a:bodyPr/>
                    <a:lstStyle/>
                    <a:p>
                      <a:pPr algn="ctr" fontAlgn="b"/>
                      <a:r>
                        <a:rPr lang="ru-KZ" sz="800" b="0" i="0" u="none" strike="noStrike" cap="none" dirty="0">
                          <a:solidFill>
                            <a:srgbClr val="007F76"/>
                          </a:solidFill>
                          <a:effectLst/>
                          <a:latin typeface="Arial Narrow" panose="020B0606020202030204" pitchFamily="34" charset="0"/>
                          <a:ea typeface="+mn-ea"/>
                          <a:cs typeface="+mn-cs"/>
                          <a:sym typeface="Arial"/>
                        </a:rPr>
                        <a:t>2361-0</a:t>
                      </a:r>
                    </a:p>
                  </a:txBody>
                  <a:tcPr marL="9525" marR="9525" marT="0" marB="0" anchor="ctr">
                    <a:solidFill>
                      <a:schemeClr val="accent6">
                        <a:lumMod val="50000"/>
                        <a:alpha val="1000"/>
                      </a:schemeClr>
                    </a:solidFill>
                  </a:tcPr>
                </a:tc>
                <a:tc>
                  <a:txBody>
                    <a:bodyPr/>
                    <a:lstStyle/>
                    <a:p>
                      <a:pPr marL="72000" algn="l" fontAlgn="ctr"/>
                      <a:r>
                        <a:rPr lang="ru-RU" sz="800" b="0" i="0" u="none" strike="noStrike" cap="none" dirty="0" err="1">
                          <a:solidFill>
                            <a:srgbClr val="007F76"/>
                          </a:solidFill>
                          <a:effectLst/>
                          <a:latin typeface="Arial Narrow" panose="020B0606020202030204" pitchFamily="34" charset="0"/>
                          <a:ea typeface="+mn-ea"/>
                          <a:cs typeface="+mn-cs"/>
                          <a:sym typeface="Arial"/>
                        </a:rPr>
                        <a:t>Бастауыш</a:t>
                      </a:r>
                      <a:r>
                        <a:rPr lang="ru-RU" sz="800" b="0" i="0" u="none" strike="noStrike" cap="none" dirty="0">
                          <a:solidFill>
                            <a:srgbClr val="007F76"/>
                          </a:solidFill>
                          <a:effectLst/>
                          <a:latin typeface="Arial Narrow" panose="020B0606020202030204" pitchFamily="34" charset="0"/>
                          <a:ea typeface="+mn-ea"/>
                          <a:cs typeface="+mn-cs"/>
                          <a:sym typeface="Arial"/>
                        </a:rPr>
                        <a:t> </a:t>
                      </a:r>
                      <a:r>
                        <a:rPr lang="ru-RU" sz="800" b="0" i="0" u="none" strike="noStrike" cap="none" dirty="0" err="1">
                          <a:solidFill>
                            <a:srgbClr val="007F76"/>
                          </a:solidFill>
                          <a:effectLst/>
                          <a:latin typeface="Arial Narrow" panose="020B0606020202030204" pitchFamily="34" charset="0"/>
                          <a:ea typeface="+mn-ea"/>
                          <a:cs typeface="+mn-cs"/>
                          <a:sym typeface="Arial"/>
                        </a:rPr>
                        <a:t>мектеп</a:t>
                      </a:r>
                      <a:r>
                        <a:rPr lang="ru-RU" sz="800" b="0" i="0" u="none" strike="noStrike" cap="none" dirty="0">
                          <a:solidFill>
                            <a:srgbClr val="007F76"/>
                          </a:solidFill>
                          <a:effectLst/>
                          <a:latin typeface="Arial Narrow" panose="020B0606020202030204" pitchFamily="34" charset="0"/>
                          <a:ea typeface="+mn-ea"/>
                          <a:cs typeface="+mn-cs"/>
                          <a:sym typeface="Arial"/>
                        </a:rPr>
                        <a:t> </a:t>
                      </a:r>
                      <a:r>
                        <a:rPr lang="ru-RU" sz="800" b="0" i="0" u="none" strike="noStrike" cap="none" dirty="0" err="1">
                          <a:solidFill>
                            <a:srgbClr val="007F76"/>
                          </a:solidFill>
                          <a:effectLst/>
                          <a:latin typeface="Arial Narrow" panose="020B0606020202030204" pitchFamily="34" charset="0"/>
                          <a:ea typeface="+mn-ea"/>
                          <a:cs typeface="+mn-cs"/>
                          <a:sym typeface="Arial"/>
                        </a:rPr>
                        <a:t>мұғалімі</a:t>
                      </a:r>
                      <a:endParaRPr lang="ru-RU" sz="800" b="0" i="0" u="none" strike="noStrike" cap="none" dirty="0">
                        <a:solidFill>
                          <a:srgbClr val="007F76"/>
                        </a:solidFill>
                        <a:effectLst/>
                        <a:latin typeface="Arial Narrow" panose="020B0606020202030204" pitchFamily="34" charset="0"/>
                        <a:ea typeface="+mn-ea"/>
                        <a:cs typeface="+mn-cs"/>
                        <a:sym typeface="Arial"/>
                      </a:endParaRPr>
                    </a:p>
                  </a:txBody>
                  <a:tcPr marL="9525" marR="9525" marT="0" marB="0" anchor="ctr">
                    <a:lnR w="12700" cap="flat" cmpd="sng" algn="ctr">
                      <a:solidFill>
                        <a:schemeClr val="tx1"/>
                      </a:solidFill>
                      <a:prstDash val="solid"/>
                      <a:round/>
                      <a:headEnd type="none" w="med" len="med"/>
                      <a:tailEnd type="none" w="med" len="med"/>
                    </a:lnR>
                    <a:solidFill>
                      <a:schemeClr val="accent6">
                        <a:lumMod val="50000"/>
                        <a:alpha val="1000"/>
                      </a:schemeClr>
                    </a:solidFill>
                  </a:tcPr>
                </a:tc>
                <a:tc>
                  <a:txBody>
                    <a:bodyPr/>
                    <a:lstStyle/>
                    <a:p>
                      <a:pPr algn="ctr" fontAlgn="ctr"/>
                      <a:r>
                        <a:rPr lang="ru-KZ" sz="800" b="0" i="0" u="none" strike="noStrike" cap="none">
                          <a:solidFill>
                            <a:schemeClr val="tx1"/>
                          </a:solidFill>
                          <a:effectLst/>
                          <a:latin typeface="Arial Narrow" panose="020B0606020202030204" pitchFamily="34" charset="0"/>
                          <a:ea typeface="+mn-ea"/>
                          <a:cs typeface="+mn-cs"/>
                          <a:sym typeface="Arial"/>
                        </a:rPr>
                        <a:t>12 667</a:t>
                      </a:r>
                    </a:p>
                  </a:txBody>
                  <a:tcPr marL="9525" marR="9525" marT="0" marB="0" anchor="ctr">
                    <a:lnL w="12700" cap="flat" cmpd="sng" algn="ctr">
                      <a:solidFill>
                        <a:schemeClr val="tx1"/>
                      </a:solidFill>
                      <a:prstDash val="solid"/>
                      <a:round/>
                      <a:headEnd type="none" w="med" len="med"/>
                      <a:tailEnd type="none" w="med" len="med"/>
                    </a:lnL>
                    <a:solidFill>
                      <a:schemeClr val="accent6">
                        <a:lumMod val="50000"/>
                        <a:alpha val="1000"/>
                      </a:schemeClr>
                    </a:solidFill>
                  </a:tcPr>
                </a:tc>
                <a:tc>
                  <a:txBody>
                    <a:bodyPr/>
                    <a:lstStyle/>
                    <a:p>
                      <a:pPr algn="ctr" fontAlgn="ctr"/>
                      <a:r>
                        <a:rPr lang="ru-KZ" sz="800" b="0" i="0" u="none" strike="noStrike" cap="none" dirty="0">
                          <a:solidFill>
                            <a:schemeClr val="tx1"/>
                          </a:solidFill>
                          <a:effectLst/>
                          <a:latin typeface="Arial Narrow" panose="020B0606020202030204" pitchFamily="34" charset="0"/>
                          <a:ea typeface="+mn-ea"/>
                          <a:cs typeface="+mn-cs"/>
                          <a:sym typeface="Arial"/>
                        </a:rPr>
                        <a:t>1 831</a:t>
                      </a:r>
                    </a:p>
                  </a:txBody>
                  <a:tcPr marL="9525" marR="9525" marT="0" marB="0" anchor="ctr">
                    <a:solidFill>
                      <a:schemeClr val="accent6">
                        <a:lumMod val="50000"/>
                        <a:alpha val="1000"/>
                      </a:schemeClr>
                    </a:solidFill>
                  </a:tcPr>
                </a:tc>
                <a:tc>
                  <a:txBody>
                    <a:bodyPr/>
                    <a:lstStyle/>
                    <a:p>
                      <a:pPr algn="ctr" fontAlgn="ctr"/>
                      <a:r>
                        <a:rPr lang="ru-KZ" sz="800" b="0" i="0" u="none" strike="noStrike" cap="none">
                          <a:solidFill>
                            <a:schemeClr val="tx1"/>
                          </a:solidFill>
                          <a:effectLst/>
                          <a:latin typeface="Arial Narrow" panose="020B0606020202030204" pitchFamily="34" charset="0"/>
                          <a:ea typeface="+mn-ea"/>
                          <a:cs typeface="+mn-cs"/>
                          <a:sym typeface="Arial"/>
                        </a:rPr>
                        <a:t>1 693</a:t>
                      </a:r>
                    </a:p>
                  </a:txBody>
                  <a:tcPr marL="9525" marR="9525" marT="0" marB="0" anchor="ctr">
                    <a:solidFill>
                      <a:schemeClr val="accent6">
                        <a:lumMod val="50000"/>
                        <a:alpha val="1000"/>
                      </a:schemeClr>
                    </a:solidFill>
                  </a:tcPr>
                </a:tc>
                <a:tc>
                  <a:txBody>
                    <a:bodyPr/>
                    <a:lstStyle/>
                    <a:p>
                      <a:pPr algn="ctr" fontAlgn="ctr"/>
                      <a:r>
                        <a:rPr lang="ru-KZ" sz="800" b="0" i="0" u="none" strike="noStrike" cap="none">
                          <a:solidFill>
                            <a:schemeClr val="tx1"/>
                          </a:solidFill>
                          <a:effectLst/>
                          <a:latin typeface="Arial Narrow" panose="020B0606020202030204" pitchFamily="34" charset="0"/>
                          <a:ea typeface="+mn-ea"/>
                          <a:cs typeface="+mn-cs"/>
                          <a:sym typeface="Arial"/>
                        </a:rPr>
                        <a:t>6 537</a:t>
                      </a:r>
                    </a:p>
                  </a:txBody>
                  <a:tcPr marL="9525" marR="9525" marT="0" marB="0" anchor="ctr">
                    <a:solidFill>
                      <a:schemeClr val="accent6">
                        <a:lumMod val="50000"/>
                        <a:alpha val="1000"/>
                      </a:schemeClr>
                    </a:solidFill>
                  </a:tcPr>
                </a:tc>
                <a:tc>
                  <a:txBody>
                    <a:bodyPr/>
                    <a:lstStyle/>
                    <a:p>
                      <a:pPr algn="ctr" fontAlgn="ctr"/>
                      <a:r>
                        <a:rPr lang="ru-KZ" sz="800" b="0" i="0" u="none" strike="noStrike" cap="none">
                          <a:solidFill>
                            <a:schemeClr val="tx1"/>
                          </a:solidFill>
                          <a:effectLst/>
                          <a:latin typeface="Arial Narrow" panose="020B0606020202030204" pitchFamily="34" charset="0"/>
                          <a:ea typeface="+mn-ea"/>
                          <a:cs typeface="+mn-cs"/>
                          <a:sym typeface="Arial"/>
                        </a:rPr>
                        <a:t>2 606</a:t>
                      </a:r>
                    </a:p>
                  </a:txBody>
                  <a:tcPr marL="9525" marR="9525" marT="0" marB="0" anchor="ctr">
                    <a:lnR w="12700" cap="flat" cmpd="sng" algn="ctr">
                      <a:solidFill>
                        <a:schemeClr val="tx1"/>
                      </a:solidFill>
                      <a:prstDash val="solid"/>
                      <a:round/>
                      <a:headEnd type="none" w="med" len="med"/>
                      <a:tailEnd type="none" w="med" len="med"/>
                    </a:lnR>
                    <a:solidFill>
                      <a:schemeClr val="accent6">
                        <a:lumMod val="50000"/>
                        <a:alpha val="1000"/>
                      </a:schemeClr>
                    </a:solidFill>
                  </a:tcPr>
                </a:tc>
                <a:tc>
                  <a:txBody>
                    <a:bodyPr/>
                    <a:lstStyle/>
                    <a:p>
                      <a:pPr algn="ctr" fontAlgn="ctr"/>
                      <a:r>
                        <a:rPr lang="ru-KZ" sz="800" b="0" i="0" u="none" strike="noStrike" cap="none" dirty="0">
                          <a:solidFill>
                            <a:srgbClr val="007F76"/>
                          </a:solidFill>
                          <a:effectLst/>
                          <a:latin typeface="Arial Narrow" panose="020B0606020202030204" pitchFamily="34" charset="0"/>
                          <a:ea typeface="+mn-ea"/>
                          <a:cs typeface="+mn-cs"/>
                          <a:sym typeface="Arial"/>
                        </a:rPr>
                        <a:t>13 286</a:t>
                      </a:r>
                    </a:p>
                  </a:txBody>
                  <a:tcPr marL="9525" marR="9525" marT="0" marB="0" anchor="ctr">
                    <a:lnL w="12700" cap="flat" cmpd="sng" algn="ctr">
                      <a:solidFill>
                        <a:schemeClr val="tx1"/>
                      </a:solidFill>
                      <a:prstDash val="solid"/>
                      <a:round/>
                      <a:headEnd type="none" w="med" len="med"/>
                      <a:tailEnd type="none" w="med" len="med"/>
                    </a:lnL>
                    <a:solidFill>
                      <a:schemeClr val="accent6">
                        <a:lumMod val="50000"/>
                        <a:alpha val="1000"/>
                      </a:schemeClr>
                    </a:solidFill>
                  </a:tcPr>
                </a:tc>
                <a:tc>
                  <a:txBody>
                    <a:bodyPr/>
                    <a:lstStyle/>
                    <a:p>
                      <a:pPr algn="ctr" fontAlgn="ctr"/>
                      <a:r>
                        <a:rPr lang="ru-KZ" sz="800" b="0" i="0" u="none" strike="noStrike" cap="none" dirty="0">
                          <a:solidFill>
                            <a:schemeClr val="tx1"/>
                          </a:solidFill>
                          <a:effectLst/>
                          <a:latin typeface="Arial Narrow" panose="020B0606020202030204" pitchFamily="34" charset="0"/>
                          <a:ea typeface="+mn-ea"/>
                          <a:cs typeface="+mn-cs"/>
                          <a:sym typeface="Arial"/>
                        </a:rPr>
                        <a:t>2 464</a:t>
                      </a:r>
                    </a:p>
                  </a:txBody>
                  <a:tcPr marL="9525" marR="9525" marT="0" marB="0" anchor="ctr">
                    <a:solidFill>
                      <a:schemeClr val="accent6">
                        <a:lumMod val="50000"/>
                        <a:alpha val="1000"/>
                      </a:schemeClr>
                    </a:solidFill>
                  </a:tcPr>
                </a:tc>
                <a:tc>
                  <a:txBody>
                    <a:bodyPr/>
                    <a:lstStyle/>
                    <a:p>
                      <a:pPr algn="ctr" fontAlgn="ctr"/>
                      <a:r>
                        <a:rPr lang="ru-KZ" sz="800" b="0" i="0" u="none" strike="noStrike" cap="none" dirty="0">
                          <a:solidFill>
                            <a:srgbClr val="007F76"/>
                          </a:solidFill>
                          <a:effectLst/>
                          <a:latin typeface="Arial Narrow" panose="020B0606020202030204" pitchFamily="34" charset="0"/>
                          <a:ea typeface="+mn-ea"/>
                          <a:cs typeface="+mn-cs"/>
                          <a:sym typeface="Arial"/>
                        </a:rPr>
                        <a:t>2 347</a:t>
                      </a:r>
                    </a:p>
                  </a:txBody>
                  <a:tcPr marL="9525" marR="9525" marT="0" marB="0" anchor="ctr">
                    <a:solidFill>
                      <a:schemeClr val="accent6">
                        <a:lumMod val="50000"/>
                        <a:alpha val="1000"/>
                      </a:schemeClr>
                    </a:solidFill>
                  </a:tcPr>
                </a:tc>
                <a:tc>
                  <a:txBody>
                    <a:bodyPr/>
                    <a:lstStyle/>
                    <a:p>
                      <a:pPr algn="ctr" fontAlgn="ctr"/>
                      <a:r>
                        <a:rPr lang="ru-KZ" sz="800" b="0" i="0" u="none" strike="noStrike" cap="none">
                          <a:solidFill>
                            <a:srgbClr val="007F76"/>
                          </a:solidFill>
                          <a:effectLst/>
                          <a:latin typeface="Arial Narrow" panose="020B0606020202030204" pitchFamily="34" charset="0"/>
                          <a:ea typeface="+mn-ea"/>
                          <a:cs typeface="+mn-cs"/>
                          <a:sym typeface="Arial"/>
                        </a:rPr>
                        <a:t>2 356</a:t>
                      </a:r>
                    </a:p>
                  </a:txBody>
                  <a:tcPr marL="9525" marR="9525" marT="0" marB="0" anchor="ctr">
                    <a:solidFill>
                      <a:schemeClr val="accent6">
                        <a:lumMod val="50000"/>
                        <a:alpha val="1000"/>
                      </a:schemeClr>
                    </a:solidFill>
                  </a:tcPr>
                </a:tc>
                <a:tc>
                  <a:txBody>
                    <a:bodyPr/>
                    <a:lstStyle/>
                    <a:p>
                      <a:pPr algn="ctr" fontAlgn="ctr"/>
                      <a:r>
                        <a:rPr lang="ru-KZ" sz="800" b="0" i="0" u="none" strike="noStrike" cap="none">
                          <a:solidFill>
                            <a:srgbClr val="007F76"/>
                          </a:solidFill>
                          <a:effectLst/>
                          <a:latin typeface="Arial Narrow" panose="020B0606020202030204" pitchFamily="34" charset="0"/>
                          <a:ea typeface="+mn-ea"/>
                          <a:cs typeface="+mn-cs"/>
                          <a:sym typeface="Arial"/>
                        </a:rPr>
                        <a:t>6 119</a:t>
                      </a:r>
                    </a:p>
                  </a:txBody>
                  <a:tcPr marL="9525" marR="9525" marT="0" marB="0" anchor="ctr">
                    <a:solidFill>
                      <a:schemeClr val="accent6">
                        <a:lumMod val="50000"/>
                        <a:alpha val="1000"/>
                      </a:schemeClr>
                    </a:solidFill>
                  </a:tcPr>
                </a:tc>
                <a:tc>
                  <a:txBody>
                    <a:bodyPr/>
                    <a:lstStyle/>
                    <a:p>
                      <a:pPr algn="ctr" fontAlgn="ctr"/>
                      <a:r>
                        <a:rPr lang="ru-KZ" sz="800" b="0" i="0" u="none" strike="noStrike" cap="none">
                          <a:solidFill>
                            <a:srgbClr val="007F76"/>
                          </a:solidFill>
                          <a:effectLst/>
                          <a:latin typeface="Arial Narrow" panose="020B0606020202030204" pitchFamily="34" charset="0"/>
                          <a:ea typeface="+mn-ea"/>
                          <a:cs typeface="+mn-cs"/>
                          <a:sym typeface="Arial"/>
                        </a:rPr>
                        <a:t>1,6%</a:t>
                      </a:r>
                    </a:p>
                  </a:txBody>
                  <a:tcPr marL="9525" marR="9525" marT="0" marB="0" anchor="ctr">
                    <a:solidFill>
                      <a:schemeClr val="accent6">
                        <a:lumMod val="50000"/>
                        <a:alpha val="1000"/>
                      </a:schemeClr>
                    </a:solidFill>
                  </a:tcPr>
                </a:tc>
                <a:extLst>
                  <a:ext uri="{0D108BD9-81ED-4DB2-BD59-A6C34878D82A}">
                    <a16:rowId xmlns:a16="http://schemas.microsoft.com/office/drawing/2014/main" val="1465641651"/>
                  </a:ext>
                </a:extLst>
              </a:tr>
              <a:tr h="158400">
                <a:tc>
                  <a:txBody>
                    <a:bodyPr/>
                    <a:lstStyle/>
                    <a:p>
                      <a:pPr algn="ctr" fontAlgn="b"/>
                      <a:r>
                        <a:rPr lang="ru-RU" sz="800" u="none" strike="noStrike" dirty="0">
                          <a:solidFill>
                            <a:srgbClr val="007F76"/>
                          </a:solidFill>
                          <a:effectLst/>
                          <a:latin typeface="Arial Narrow" panose="020B0606020202030204" pitchFamily="34" charset="0"/>
                        </a:rPr>
                        <a:t>10</a:t>
                      </a:r>
                      <a:endParaRPr lang="en-US" sz="800" b="0" i="0" u="none" strike="noStrike" dirty="0">
                        <a:solidFill>
                          <a:srgbClr val="007F76"/>
                        </a:solidFill>
                        <a:effectLst/>
                        <a:latin typeface="Arial Narrow" panose="020B0606020202030204" pitchFamily="34" charset="0"/>
                      </a:endParaRPr>
                    </a:p>
                  </a:txBody>
                  <a:tcPr marL="9525" marR="9525" marT="0" marB="0" anchor="ctr">
                    <a:lnB w="12700" cap="flat" cmpd="sng" algn="ctr">
                      <a:solidFill>
                        <a:schemeClr val="tx1"/>
                      </a:solidFill>
                      <a:prstDash val="solid"/>
                      <a:round/>
                      <a:headEnd type="none" w="med" len="med"/>
                      <a:tailEnd type="none" w="med" len="med"/>
                    </a:lnB>
                    <a:solidFill>
                      <a:srgbClr val="007F76">
                        <a:alpha val="20000"/>
                      </a:srgbClr>
                    </a:solidFill>
                  </a:tcPr>
                </a:tc>
                <a:tc>
                  <a:txBody>
                    <a:bodyPr/>
                    <a:lstStyle/>
                    <a:p>
                      <a:pPr algn="ctr" fontAlgn="b"/>
                      <a:r>
                        <a:rPr lang="ru-KZ" sz="800" b="0" i="0" u="none" strike="noStrike" cap="none">
                          <a:solidFill>
                            <a:srgbClr val="007F76"/>
                          </a:solidFill>
                          <a:effectLst/>
                          <a:latin typeface="Arial Narrow" panose="020B0606020202030204" pitchFamily="34" charset="0"/>
                          <a:ea typeface="+mn-ea"/>
                          <a:cs typeface="+mn-cs"/>
                          <a:sym typeface="Arial"/>
                        </a:rPr>
                        <a:t>7119-9</a:t>
                      </a:r>
                    </a:p>
                  </a:txBody>
                  <a:tcPr marL="9525" marR="9525" marT="0" marB="0" anchor="ctr">
                    <a:lnB w="12700" cap="flat" cmpd="sng" algn="ctr">
                      <a:solidFill>
                        <a:schemeClr val="tx1"/>
                      </a:solidFill>
                      <a:prstDash val="solid"/>
                      <a:round/>
                      <a:headEnd type="none" w="med" len="med"/>
                      <a:tailEnd type="none" w="med" len="med"/>
                    </a:lnB>
                    <a:solidFill>
                      <a:srgbClr val="007F76">
                        <a:alpha val="20000"/>
                      </a:srgbClr>
                    </a:solidFill>
                  </a:tcPr>
                </a:tc>
                <a:tc>
                  <a:txBody>
                    <a:bodyPr/>
                    <a:lstStyle/>
                    <a:p>
                      <a:pPr marL="72000" algn="l" fontAlgn="ctr"/>
                      <a:r>
                        <a:rPr lang="ru-RU" sz="800" b="0" i="0" u="none" strike="noStrike" cap="none" dirty="0" err="1">
                          <a:solidFill>
                            <a:srgbClr val="007F76"/>
                          </a:solidFill>
                          <a:effectLst/>
                          <a:latin typeface="Arial Narrow" panose="020B0606020202030204" pitchFamily="34" charset="0"/>
                          <a:ea typeface="+mn-ea"/>
                          <a:cs typeface="+mn-cs"/>
                          <a:sym typeface="Arial"/>
                        </a:rPr>
                        <a:t>Басқа</a:t>
                      </a:r>
                      <a:r>
                        <a:rPr lang="ru-RU" sz="800" b="0" i="0" u="none" strike="noStrike" cap="none" dirty="0">
                          <a:solidFill>
                            <a:srgbClr val="007F76"/>
                          </a:solidFill>
                          <a:effectLst/>
                          <a:latin typeface="Arial Narrow" panose="020B0606020202030204" pitchFamily="34" charset="0"/>
                          <a:ea typeface="+mn-ea"/>
                          <a:cs typeface="+mn-cs"/>
                          <a:sym typeface="Arial"/>
                        </a:rPr>
                        <a:t> да </a:t>
                      </a:r>
                      <a:r>
                        <a:rPr lang="ru-RU" sz="800" b="0" i="0" u="none" strike="noStrike" cap="none" dirty="0" err="1">
                          <a:solidFill>
                            <a:srgbClr val="007F76"/>
                          </a:solidFill>
                          <a:effectLst/>
                          <a:latin typeface="Arial Narrow" panose="020B0606020202030204" pitchFamily="34" charset="0"/>
                          <a:ea typeface="+mn-ea"/>
                          <a:cs typeface="+mn-cs"/>
                          <a:sym typeface="Arial"/>
                        </a:rPr>
                        <a:t>құрылысшы-монтаждаушылар</a:t>
                      </a:r>
                      <a:r>
                        <a:rPr lang="ru-RU" sz="800" b="0" i="0" u="none" strike="noStrike" cap="none" dirty="0">
                          <a:solidFill>
                            <a:srgbClr val="007F76"/>
                          </a:solidFill>
                          <a:effectLst/>
                          <a:latin typeface="Arial Narrow" panose="020B0606020202030204" pitchFamily="34" charset="0"/>
                          <a:ea typeface="+mn-ea"/>
                          <a:cs typeface="+mn-cs"/>
                          <a:sym typeface="Arial"/>
                        </a:rPr>
                        <a:t> </a:t>
                      </a:r>
                      <a:r>
                        <a:rPr lang="ru-RU" sz="800" b="0" i="0" u="none" strike="noStrike" cap="none" dirty="0" err="1">
                          <a:solidFill>
                            <a:srgbClr val="007F76"/>
                          </a:solidFill>
                          <a:effectLst/>
                          <a:latin typeface="Arial Narrow" panose="020B0606020202030204" pitchFamily="34" charset="0"/>
                          <a:ea typeface="+mn-ea"/>
                          <a:cs typeface="+mn-cs"/>
                          <a:sym typeface="Arial"/>
                        </a:rPr>
                        <a:t>және</a:t>
                      </a:r>
                      <a:r>
                        <a:rPr lang="ru-RU" sz="800" b="0" i="0" u="none" strike="noStrike" cap="none" dirty="0">
                          <a:solidFill>
                            <a:srgbClr val="007F76"/>
                          </a:solidFill>
                          <a:effectLst/>
                          <a:latin typeface="Arial Narrow" panose="020B0606020202030204" pitchFamily="34" charset="0"/>
                          <a:ea typeface="+mn-ea"/>
                          <a:cs typeface="+mn-cs"/>
                          <a:sym typeface="Arial"/>
                        </a:rPr>
                        <a:t> </a:t>
                      </a:r>
                      <a:r>
                        <a:rPr lang="ru-RU" sz="800" b="0" i="0" u="none" strike="noStrike" cap="none" dirty="0" err="1">
                          <a:solidFill>
                            <a:srgbClr val="007F76"/>
                          </a:solidFill>
                          <a:effectLst/>
                          <a:latin typeface="Arial Narrow" panose="020B0606020202030204" pitchFamily="34" charset="0"/>
                          <a:ea typeface="+mn-ea"/>
                          <a:cs typeface="+mn-cs"/>
                          <a:sym typeface="Arial"/>
                        </a:rPr>
                        <a:t>тектес</a:t>
                      </a:r>
                      <a:r>
                        <a:rPr lang="ru-RU" sz="800" b="0" i="0" u="none" strike="noStrike" cap="none" dirty="0">
                          <a:solidFill>
                            <a:srgbClr val="007F76"/>
                          </a:solidFill>
                          <a:effectLst/>
                          <a:latin typeface="Arial Narrow" panose="020B0606020202030204" pitchFamily="34" charset="0"/>
                          <a:ea typeface="+mn-ea"/>
                          <a:cs typeface="+mn-cs"/>
                          <a:sym typeface="Arial"/>
                        </a:rPr>
                        <a:t> </a:t>
                      </a:r>
                      <a:r>
                        <a:rPr lang="ru-RU" sz="800" b="0" i="0" u="none" strike="noStrike" cap="none" dirty="0" err="1">
                          <a:solidFill>
                            <a:srgbClr val="007F76"/>
                          </a:solidFill>
                          <a:effectLst/>
                          <a:latin typeface="Arial Narrow" panose="020B0606020202030204" pitchFamily="34" charset="0"/>
                          <a:ea typeface="+mn-ea"/>
                          <a:cs typeface="+mn-cs"/>
                          <a:sym typeface="Arial"/>
                        </a:rPr>
                        <a:t>қызметтер</a:t>
                      </a:r>
                      <a:r>
                        <a:rPr lang="ru-RU" sz="800" b="0" i="0" u="none" strike="noStrike" cap="none" dirty="0">
                          <a:solidFill>
                            <a:srgbClr val="007F76"/>
                          </a:solidFill>
                          <a:effectLst/>
                          <a:latin typeface="Arial Narrow" panose="020B0606020202030204" pitchFamily="34" charset="0"/>
                          <a:ea typeface="+mn-ea"/>
                          <a:cs typeface="+mn-cs"/>
                          <a:sym typeface="Arial"/>
                        </a:rPr>
                        <a:t> </a:t>
                      </a:r>
                      <a:r>
                        <a:rPr lang="ru-RU" sz="800" b="0" i="0" u="none" strike="noStrike" cap="none" dirty="0" err="1">
                          <a:solidFill>
                            <a:srgbClr val="007F76"/>
                          </a:solidFill>
                          <a:effectLst/>
                          <a:latin typeface="Arial Narrow" panose="020B0606020202030204" pitchFamily="34" charset="0"/>
                          <a:ea typeface="+mn-ea"/>
                          <a:cs typeface="+mn-cs"/>
                          <a:sym typeface="Arial"/>
                        </a:rPr>
                        <a:t>жұмысшылары</a:t>
                      </a:r>
                      <a:endParaRPr lang="ru-RU" sz="800" b="0" i="0" u="none" strike="noStrike" cap="none" dirty="0">
                        <a:solidFill>
                          <a:srgbClr val="007F76"/>
                        </a:solidFill>
                        <a:effectLst/>
                        <a:latin typeface="Arial Narrow" panose="020B0606020202030204" pitchFamily="34" charset="0"/>
                        <a:ea typeface="+mn-ea"/>
                        <a:cs typeface="+mn-cs"/>
                        <a:sym typeface="Arial"/>
                      </a:endParaRPr>
                    </a:p>
                  </a:txBody>
                  <a:tcPr marL="9525" marR="9525" marT="0" marB="0" anchor="ctr">
                    <a:lnR w="12700" cap="flat" cmpd="sng" algn="ctr">
                      <a:solidFill>
                        <a:schemeClr val="tx1"/>
                      </a:solidFill>
                      <a:prstDash val="solid"/>
                      <a:round/>
                      <a:headEnd type="none" w="med" len="med"/>
                      <a:tailEnd type="none" w="med" len="med"/>
                    </a:lnR>
                    <a:lnB w="12700" cap="flat" cmpd="sng" algn="ctr">
                      <a:solidFill>
                        <a:schemeClr val="tx1"/>
                      </a:solidFill>
                      <a:prstDash val="solid"/>
                      <a:round/>
                      <a:headEnd type="none" w="med" len="med"/>
                      <a:tailEnd type="none" w="med" len="med"/>
                    </a:lnB>
                    <a:solidFill>
                      <a:srgbClr val="007F76">
                        <a:alpha val="20000"/>
                      </a:srgbClr>
                    </a:solidFill>
                  </a:tcPr>
                </a:tc>
                <a:tc>
                  <a:txBody>
                    <a:bodyPr/>
                    <a:lstStyle/>
                    <a:p>
                      <a:pPr algn="ctr" fontAlgn="ctr"/>
                      <a:r>
                        <a:rPr lang="ru-KZ" sz="800" b="0" i="0" u="none" strike="noStrike" cap="none">
                          <a:solidFill>
                            <a:schemeClr val="tx1"/>
                          </a:solidFill>
                          <a:effectLst/>
                          <a:latin typeface="Arial Narrow" panose="020B0606020202030204" pitchFamily="34" charset="0"/>
                          <a:ea typeface="+mn-ea"/>
                          <a:cs typeface="+mn-cs"/>
                          <a:sym typeface="Arial"/>
                        </a:rPr>
                        <a:t>11 990</a:t>
                      </a:r>
                    </a:p>
                  </a:txBody>
                  <a:tcPr marL="9525" marR="9525" marT="0" marB="0" anchor="ctr">
                    <a:lnL w="12700" cap="flat" cmpd="sng" algn="ctr">
                      <a:solidFill>
                        <a:schemeClr val="tx1"/>
                      </a:solidFill>
                      <a:prstDash val="solid"/>
                      <a:round/>
                      <a:headEnd type="none" w="med" len="med"/>
                      <a:tailEnd type="none" w="med" len="med"/>
                    </a:lnL>
                    <a:lnB w="12700" cap="flat" cmpd="sng" algn="ctr">
                      <a:solidFill>
                        <a:schemeClr val="tx1"/>
                      </a:solidFill>
                      <a:prstDash val="solid"/>
                      <a:round/>
                      <a:headEnd type="none" w="med" len="med"/>
                      <a:tailEnd type="none" w="med" len="med"/>
                    </a:lnB>
                    <a:solidFill>
                      <a:schemeClr val="bg1">
                        <a:lumMod val="50000"/>
                        <a:alpha val="20000"/>
                      </a:schemeClr>
                    </a:solidFill>
                  </a:tcPr>
                </a:tc>
                <a:tc>
                  <a:txBody>
                    <a:bodyPr/>
                    <a:lstStyle/>
                    <a:p>
                      <a:pPr algn="ctr" fontAlgn="ctr"/>
                      <a:r>
                        <a:rPr lang="ru-KZ" sz="800" b="0" i="0" u="none" strike="noStrike" cap="none">
                          <a:solidFill>
                            <a:schemeClr val="tx1"/>
                          </a:solidFill>
                          <a:effectLst/>
                          <a:latin typeface="Arial Narrow" panose="020B0606020202030204" pitchFamily="34" charset="0"/>
                          <a:ea typeface="+mn-ea"/>
                          <a:cs typeface="+mn-cs"/>
                          <a:sym typeface="Arial"/>
                        </a:rPr>
                        <a:t>775</a:t>
                      </a:r>
                    </a:p>
                  </a:txBody>
                  <a:tcPr marL="9525" marR="9525" marT="0" marB="0" anchor="ctr">
                    <a:lnB w="12700" cap="flat" cmpd="sng" algn="ctr">
                      <a:solidFill>
                        <a:schemeClr val="tx1"/>
                      </a:solidFill>
                      <a:prstDash val="solid"/>
                      <a:round/>
                      <a:headEnd type="none" w="med" len="med"/>
                      <a:tailEnd type="none" w="med" len="med"/>
                    </a:lnB>
                    <a:solidFill>
                      <a:schemeClr val="bg1">
                        <a:lumMod val="50000"/>
                        <a:alpha val="20000"/>
                      </a:schemeClr>
                    </a:solidFill>
                  </a:tcPr>
                </a:tc>
                <a:tc>
                  <a:txBody>
                    <a:bodyPr/>
                    <a:lstStyle/>
                    <a:p>
                      <a:pPr algn="ctr" fontAlgn="ctr"/>
                      <a:r>
                        <a:rPr lang="ru-KZ" sz="800" b="0" i="0" u="none" strike="noStrike" cap="none">
                          <a:solidFill>
                            <a:schemeClr val="tx1"/>
                          </a:solidFill>
                          <a:effectLst/>
                          <a:latin typeface="Arial Narrow" panose="020B0606020202030204" pitchFamily="34" charset="0"/>
                          <a:ea typeface="+mn-ea"/>
                          <a:cs typeface="+mn-cs"/>
                          <a:sym typeface="Arial"/>
                        </a:rPr>
                        <a:t>4 754</a:t>
                      </a:r>
                    </a:p>
                  </a:txBody>
                  <a:tcPr marL="9525" marR="9525" marT="0" marB="0" anchor="ctr">
                    <a:lnB w="12700" cap="flat" cmpd="sng" algn="ctr">
                      <a:solidFill>
                        <a:schemeClr val="tx1"/>
                      </a:solidFill>
                      <a:prstDash val="solid"/>
                      <a:round/>
                      <a:headEnd type="none" w="med" len="med"/>
                      <a:tailEnd type="none" w="med" len="med"/>
                    </a:lnB>
                    <a:solidFill>
                      <a:schemeClr val="bg1">
                        <a:lumMod val="50000"/>
                        <a:alpha val="20000"/>
                      </a:schemeClr>
                    </a:solidFill>
                  </a:tcPr>
                </a:tc>
                <a:tc>
                  <a:txBody>
                    <a:bodyPr/>
                    <a:lstStyle/>
                    <a:p>
                      <a:pPr algn="ctr" fontAlgn="ctr"/>
                      <a:r>
                        <a:rPr lang="ru-KZ" sz="800" b="0" i="0" u="none" strike="noStrike" cap="none">
                          <a:solidFill>
                            <a:schemeClr val="tx1"/>
                          </a:solidFill>
                          <a:effectLst/>
                          <a:latin typeface="Arial Narrow" panose="020B0606020202030204" pitchFamily="34" charset="0"/>
                          <a:ea typeface="+mn-ea"/>
                          <a:cs typeface="+mn-cs"/>
                          <a:sym typeface="Arial"/>
                        </a:rPr>
                        <a:t>4 620</a:t>
                      </a:r>
                    </a:p>
                  </a:txBody>
                  <a:tcPr marL="9525" marR="9525" marT="0" marB="0" anchor="ctr">
                    <a:lnB w="12700" cap="flat" cmpd="sng" algn="ctr">
                      <a:solidFill>
                        <a:schemeClr val="tx1"/>
                      </a:solidFill>
                      <a:prstDash val="solid"/>
                      <a:round/>
                      <a:headEnd type="none" w="med" len="med"/>
                      <a:tailEnd type="none" w="med" len="med"/>
                    </a:lnB>
                    <a:solidFill>
                      <a:schemeClr val="bg1">
                        <a:lumMod val="50000"/>
                        <a:alpha val="20000"/>
                      </a:schemeClr>
                    </a:solidFill>
                  </a:tcPr>
                </a:tc>
                <a:tc>
                  <a:txBody>
                    <a:bodyPr/>
                    <a:lstStyle/>
                    <a:p>
                      <a:pPr algn="ctr" fontAlgn="ctr"/>
                      <a:r>
                        <a:rPr lang="ru-KZ" sz="800" b="0" i="0" u="none" strike="noStrike" cap="none">
                          <a:solidFill>
                            <a:schemeClr val="tx1"/>
                          </a:solidFill>
                          <a:effectLst/>
                          <a:latin typeface="Arial Narrow" panose="020B0606020202030204" pitchFamily="34" charset="0"/>
                          <a:ea typeface="+mn-ea"/>
                          <a:cs typeface="+mn-cs"/>
                          <a:sym typeface="Arial"/>
                        </a:rPr>
                        <a:t>1 841</a:t>
                      </a:r>
                    </a:p>
                  </a:txBody>
                  <a:tcPr marL="9525" marR="9525" marT="0" marB="0" anchor="ctr">
                    <a:lnR w="12700" cap="flat" cmpd="sng" algn="ctr">
                      <a:solidFill>
                        <a:schemeClr val="tx1"/>
                      </a:solidFill>
                      <a:prstDash val="solid"/>
                      <a:round/>
                      <a:headEnd type="none" w="med" len="med"/>
                      <a:tailEnd type="none" w="med" len="med"/>
                    </a:lnR>
                    <a:lnB w="12700" cap="flat" cmpd="sng" algn="ctr">
                      <a:solidFill>
                        <a:schemeClr val="tx1"/>
                      </a:solidFill>
                      <a:prstDash val="solid"/>
                      <a:round/>
                      <a:headEnd type="none" w="med" len="med"/>
                      <a:tailEnd type="none" w="med" len="med"/>
                    </a:lnB>
                    <a:solidFill>
                      <a:schemeClr val="bg1">
                        <a:lumMod val="50000"/>
                        <a:alpha val="20000"/>
                      </a:schemeClr>
                    </a:solidFill>
                  </a:tcPr>
                </a:tc>
                <a:tc>
                  <a:txBody>
                    <a:bodyPr/>
                    <a:lstStyle/>
                    <a:p>
                      <a:pPr algn="ctr" fontAlgn="ctr"/>
                      <a:r>
                        <a:rPr lang="ru-KZ" sz="800" b="0" i="0" u="none" strike="noStrike" cap="none">
                          <a:solidFill>
                            <a:srgbClr val="007F76"/>
                          </a:solidFill>
                          <a:effectLst/>
                          <a:latin typeface="Arial Narrow" panose="020B0606020202030204" pitchFamily="34" charset="0"/>
                          <a:ea typeface="+mn-ea"/>
                          <a:cs typeface="+mn-cs"/>
                          <a:sym typeface="Arial"/>
                        </a:rPr>
                        <a:t>13 268</a:t>
                      </a:r>
                    </a:p>
                  </a:txBody>
                  <a:tcPr marL="9525" marR="9525" marT="0" marB="0" anchor="ctr">
                    <a:lnL w="12700" cap="flat" cmpd="sng" algn="ctr">
                      <a:solidFill>
                        <a:schemeClr val="tx1"/>
                      </a:solidFill>
                      <a:prstDash val="solid"/>
                      <a:round/>
                      <a:headEnd type="none" w="med" len="med"/>
                      <a:tailEnd type="none" w="med" len="med"/>
                    </a:lnL>
                    <a:lnB w="12700" cap="flat" cmpd="sng" algn="ctr">
                      <a:solidFill>
                        <a:schemeClr val="tx1"/>
                      </a:solidFill>
                      <a:prstDash val="solid"/>
                      <a:round/>
                      <a:headEnd type="none" w="med" len="med"/>
                      <a:tailEnd type="none" w="med" len="med"/>
                    </a:lnB>
                    <a:solidFill>
                      <a:srgbClr val="007F76">
                        <a:alpha val="20000"/>
                      </a:srgbClr>
                    </a:solidFill>
                  </a:tcPr>
                </a:tc>
                <a:tc>
                  <a:txBody>
                    <a:bodyPr/>
                    <a:lstStyle/>
                    <a:p>
                      <a:pPr algn="ctr" fontAlgn="ctr"/>
                      <a:r>
                        <a:rPr lang="ru-KZ" sz="800" b="0" i="0" u="none" strike="noStrike" cap="none">
                          <a:solidFill>
                            <a:schemeClr val="tx1"/>
                          </a:solidFill>
                          <a:effectLst/>
                          <a:latin typeface="Arial Narrow" panose="020B0606020202030204" pitchFamily="34" charset="0"/>
                          <a:ea typeface="+mn-ea"/>
                          <a:cs typeface="+mn-cs"/>
                          <a:sym typeface="Arial"/>
                        </a:rPr>
                        <a:t>1 141</a:t>
                      </a:r>
                    </a:p>
                  </a:txBody>
                  <a:tcPr marL="9525" marR="9525" marT="0" marB="0" anchor="ctr">
                    <a:lnB w="12700" cap="flat" cmpd="sng" algn="ctr">
                      <a:solidFill>
                        <a:schemeClr val="tx1"/>
                      </a:solidFill>
                      <a:prstDash val="solid"/>
                      <a:round/>
                      <a:headEnd type="none" w="med" len="med"/>
                      <a:tailEnd type="none" w="med" len="med"/>
                    </a:lnB>
                    <a:solidFill>
                      <a:schemeClr val="bg1">
                        <a:lumMod val="50000"/>
                        <a:alpha val="20000"/>
                      </a:schemeClr>
                    </a:solidFill>
                  </a:tcPr>
                </a:tc>
                <a:tc>
                  <a:txBody>
                    <a:bodyPr/>
                    <a:lstStyle/>
                    <a:p>
                      <a:pPr algn="ctr" fontAlgn="ctr"/>
                      <a:r>
                        <a:rPr lang="ru-KZ" sz="800" b="0" i="0" u="none" strike="noStrike" cap="none">
                          <a:solidFill>
                            <a:srgbClr val="007F76"/>
                          </a:solidFill>
                          <a:effectLst/>
                          <a:latin typeface="Arial Narrow" panose="020B0606020202030204" pitchFamily="34" charset="0"/>
                          <a:ea typeface="+mn-ea"/>
                          <a:cs typeface="+mn-cs"/>
                          <a:sym typeface="Arial"/>
                        </a:rPr>
                        <a:t>2 785</a:t>
                      </a:r>
                    </a:p>
                  </a:txBody>
                  <a:tcPr marL="9525" marR="9525" marT="0" marB="0" anchor="ctr">
                    <a:lnB w="12700" cap="flat" cmpd="sng" algn="ctr">
                      <a:solidFill>
                        <a:schemeClr val="tx1"/>
                      </a:solidFill>
                      <a:prstDash val="solid"/>
                      <a:round/>
                      <a:headEnd type="none" w="med" len="med"/>
                      <a:tailEnd type="none" w="med" len="med"/>
                    </a:lnB>
                    <a:solidFill>
                      <a:srgbClr val="007F76">
                        <a:alpha val="20000"/>
                      </a:srgbClr>
                    </a:solidFill>
                  </a:tcPr>
                </a:tc>
                <a:tc>
                  <a:txBody>
                    <a:bodyPr/>
                    <a:lstStyle/>
                    <a:p>
                      <a:pPr algn="ctr" fontAlgn="ctr"/>
                      <a:r>
                        <a:rPr lang="ru-KZ" sz="800" b="0" i="0" u="none" strike="noStrike" cap="none">
                          <a:solidFill>
                            <a:srgbClr val="007F76"/>
                          </a:solidFill>
                          <a:effectLst/>
                          <a:latin typeface="Arial Narrow" panose="020B0606020202030204" pitchFamily="34" charset="0"/>
                          <a:ea typeface="+mn-ea"/>
                          <a:cs typeface="+mn-cs"/>
                          <a:sym typeface="Arial"/>
                        </a:rPr>
                        <a:t>4 989</a:t>
                      </a:r>
                    </a:p>
                  </a:txBody>
                  <a:tcPr marL="9525" marR="9525" marT="0" marB="0" anchor="ctr">
                    <a:lnB w="12700" cap="flat" cmpd="sng" algn="ctr">
                      <a:solidFill>
                        <a:schemeClr val="tx1"/>
                      </a:solidFill>
                      <a:prstDash val="solid"/>
                      <a:round/>
                      <a:headEnd type="none" w="med" len="med"/>
                      <a:tailEnd type="none" w="med" len="med"/>
                    </a:lnB>
                    <a:solidFill>
                      <a:srgbClr val="007F76">
                        <a:alpha val="20000"/>
                      </a:srgbClr>
                    </a:solidFill>
                  </a:tcPr>
                </a:tc>
                <a:tc>
                  <a:txBody>
                    <a:bodyPr/>
                    <a:lstStyle/>
                    <a:p>
                      <a:pPr algn="ctr" fontAlgn="ctr"/>
                      <a:r>
                        <a:rPr lang="ru-KZ" sz="800" b="0" i="0" u="none" strike="noStrike" cap="none">
                          <a:solidFill>
                            <a:srgbClr val="007F76"/>
                          </a:solidFill>
                          <a:effectLst/>
                          <a:latin typeface="Arial Narrow" panose="020B0606020202030204" pitchFamily="34" charset="0"/>
                          <a:ea typeface="+mn-ea"/>
                          <a:cs typeface="+mn-cs"/>
                          <a:sym typeface="Arial"/>
                        </a:rPr>
                        <a:t>4 353</a:t>
                      </a:r>
                    </a:p>
                  </a:txBody>
                  <a:tcPr marL="9525" marR="9525" marT="0" marB="0" anchor="ctr">
                    <a:lnB w="12700" cap="flat" cmpd="sng" algn="ctr">
                      <a:solidFill>
                        <a:schemeClr val="tx1"/>
                      </a:solidFill>
                      <a:prstDash val="solid"/>
                      <a:round/>
                      <a:headEnd type="none" w="med" len="med"/>
                      <a:tailEnd type="none" w="med" len="med"/>
                    </a:lnB>
                    <a:solidFill>
                      <a:srgbClr val="007F76">
                        <a:alpha val="20000"/>
                      </a:srgbClr>
                    </a:solidFill>
                  </a:tcPr>
                </a:tc>
                <a:tc>
                  <a:txBody>
                    <a:bodyPr/>
                    <a:lstStyle/>
                    <a:p>
                      <a:pPr algn="ctr" fontAlgn="ctr"/>
                      <a:r>
                        <a:rPr lang="ru-KZ" sz="800" b="0" i="0" u="none" strike="noStrike" cap="none">
                          <a:solidFill>
                            <a:srgbClr val="007F76"/>
                          </a:solidFill>
                          <a:effectLst/>
                          <a:latin typeface="Arial Narrow" panose="020B0606020202030204" pitchFamily="34" charset="0"/>
                          <a:ea typeface="+mn-ea"/>
                          <a:cs typeface="+mn-cs"/>
                          <a:sym typeface="Arial"/>
                        </a:rPr>
                        <a:t>1,6%</a:t>
                      </a:r>
                    </a:p>
                  </a:txBody>
                  <a:tcPr marL="9525" marR="9525" marT="0" marB="0" anchor="ctr">
                    <a:lnB w="12700" cap="flat" cmpd="sng" algn="ctr">
                      <a:solidFill>
                        <a:schemeClr val="tx1"/>
                      </a:solidFill>
                      <a:prstDash val="solid"/>
                      <a:round/>
                      <a:headEnd type="none" w="med" len="med"/>
                      <a:tailEnd type="none" w="med" len="med"/>
                    </a:lnB>
                    <a:solidFill>
                      <a:srgbClr val="007F76">
                        <a:alpha val="20000"/>
                      </a:srgbClr>
                    </a:solidFill>
                  </a:tcPr>
                </a:tc>
                <a:extLst>
                  <a:ext uri="{0D108BD9-81ED-4DB2-BD59-A6C34878D82A}">
                    <a16:rowId xmlns:a16="http://schemas.microsoft.com/office/drawing/2014/main" val="2390657696"/>
                  </a:ext>
                </a:extLst>
              </a:tr>
              <a:tr h="158400">
                <a:tc>
                  <a:txBody>
                    <a:bodyPr/>
                    <a:lstStyle/>
                    <a:p>
                      <a:pPr algn="ctr" fontAlgn="b"/>
                      <a:r>
                        <a:rPr lang="ru-RU" sz="800" u="none" strike="noStrike" dirty="0">
                          <a:solidFill>
                            <a:srgbClr val="007F76"/>
                          </a:solidFill>
                          <a:effectLst/>
                          <a:latin typeface="Arial Narrow" panose="020B0606020202030204" pitchFamily="34" charset="0"/>
                        </a:rPr>
                        <a:t>11</a:t>
                      </a:r>
                      <a:endParaRPr lang="en-US" sz="800" b="0" i="0" u="none" strike="noStrike" dirty="0">
                        <a:solidFill>
                          <a:srgbClr val="007F76"/>
                        </a:solidFill>
                        <a:effectLst/>
                        <a:latin typeface="Arial Narrow" panose="020B0606020202030204" pitchFamily="34" charset="0"/>
                      </a:endParaRPr>
                    </a:p>
                  </a:txBody>
                  <a:tcPr marL="9525" marR="9525" marT="0" marB="0" anchor="ctr">
                    <a:lnT w="12700" cap="flat" cmpd="sng" algn="ctr">
                      <a:solidFill>
                        <a:schemeClr val="tx1"/>
                      </a:solidFill>
                      <a:prstDash val="solid"/>
                      <a:round/>
                      <a:headEnd type="none" w="med" len="med"/>
                      <a:tailEnd type="none" w="med" len="med"/>
                    </a:lnT>
                    <a:solidFill>
                      <a:schemeClr val="accent6">
                        <a:lumMod val="50000"/>
                        <a:alpha val="1000"/>
                      </a:schemeClr>
                    </a:solidFill>
                  </a:tcPr>
                </a:tc>
                <a:tc>
                  <a:txBody>
                    <a:bodyPr/>
                    <a:lstStyle/>
                    <a:p>
                      <a:pPr algn="ctr" fontAlgn="b"/>
                      <a:r>
                        <a:rPr lang="ru-KZ" sz="800" b="0" i="0" u="none" strike="noStrike" cap="none" dirty="0">
                          <a:solidFill>
                            <a:srgbClr val="007F76"/>
                          </a:solidFill>
                          <a:effectLst/>
                          <a:latin typeface="Arial Narrow" panose="020B0606020202030204" pitchFamily="34" charset="0"/>
                          <a:ea typeface="+mn-ea"/>
                          <a:cs typeface="+mn-cs"/>
                          <a:sym typeface="Arial"/>
                        </a:rPr>
                        <a:t>5120-9</a:t>
                      </a:r>
                    </a:p>
                  </a:txBody>
                  <a:tcPr marL="9525" marR="9525" marT="0" marB="0" anchor="ctr">
                    <a:lnT w="12700" cap="flat" cmpd="sng" algn="ctr">
                      <a:solidFill>
                        <a:schemeClr val="tx1"/>
                      </a:solidFill>
                      <a:prstDash val="solid"/>
                      <a:round/>
                      <a:headEnd type="none" w="med" len="med"/>
                      <a:tailEnd type="none" w="med" len="med"/>
                    </a:lnT>
                    <a:solidFill>
                      <a:schemeClr val="accent6">
                        <a:lumMod val="50000"/>
                        <a:alpha val="1000"/>
                      </a:schemeClr>
                    </a:solidFill>
                  </a:tcPr>
                </a:tc>
                <a:tc>
                  <a:txBody>
                    <a:bodyPr/>
                    <a:lstStyle/>
                    <a:p>
                      <a:pPr marL="72000" algn="l" fontAlgn="ctr"/>
                      <a:r>
                        <a:rPr lang="ru-RU" sz="800" b="0" i="0" u="none" strike="noStrike" cap="none" dirty="0" err="1">
                          <a:solidFill>
                            <a:srgbClr val="007F76"/>
                          </a:solidFill>
                          <a:effectLst/>
                          <a:latin typeface="Arial Narrow" panose="020B0606020202030204" pitchFamily="34" charset="0"/>
                          <a:ea typeface="+mn-ea"/>
                          <a:cs typeface="+mn-cs"/>
                          <a:sym typeface="Arial"/>
                        </a:rPr>
                        <a:t>Басқа</a:t>
                      </a:r>
                      <a:r>
                        <a:rPr lang="ru-RU" sz="800" b="0" i="0" u="none" strike="noStrike" cap="none" dirty="0">
                          <a:solidFill>
                            <a:srgbClr val="007F76"/>
                          </a:solidFill>
                          <a:effectLst/>
                          <a:latin typeface="Arial Narrow" panose="020B0606020202030204" pitchFamily="34" charset="0"/>
                          <a:ea typeface="+mn-ea"/>
                          <a:cs typeface="+mn-cs"/>
                          <a:sym typeface="Arial"/>
                        </a:rPr>
                        <a:t> </a:t>
                      </a:r>
                      <a:r>
                        <a:rPr lang="ru-RU" sz="800" b="0" i="0" u="none" strike="noStrike" cap="none" dirty="0" err="1">
                          <a:solidFill>
                            <a:srgbClr val="007F76"/>
                          </a:solidFill>
                          <a:effectLst/>
                          <a:latin typeface="Arial Narrow" panose="020B0606020202030204" pitchFamily="34" charset="0"/>
                          <a:ea typeface="+mn-ea"/>
                          <a:cs typeface="+mn-cs"/>
                          <a:sym typeface="Arial"/>
                        </a:rPr>
                        <a:t>аспаздар</a:t>
                      </a:r>
                      <a:endParaRPr lang="ru-RU" sz="800" b="0" i="0" u="none" strike="noStrike" cap="none" dirty="0">
                        <a:solidFill>
                          <a:srgbClr val="007F76"/>
                        </a:solidFill>
                        <a:effectLst/>
                        <a:latin typeface="Arial Narrow" panose="020B0606020202030204" pitchFamily="34" charset="0"/>
                        <a:ea typeface="+mn-ea"/>
                        <a:cs typeface="+mn-cs"/>
                        <a:sym typeface="Arial"/>
                      </a:endParaRPr>
                    </a:p>
                  </a:txBody>
                  <a:tcPr marL="9525" marR="9525" marT="0" marB="0" anchor="ctr">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solidFill>
                      <a:schemeClr val="accent6">
                        <a:lumMod val="50000"/>
                        <a:alpha val="1000"/>
                      </a:schemeClr>
                    </a:solidFill>
                  </a:tcPr>
                </a:tc>
                <a:tc>
                  <a:txBody>
                    <a:bodyPr/>
                    <a:lstStyle/>
                    <a:p>
                      <a:pPr algn="ctr" fontAlgn="ctr"/>
                      <a:r>
                        <a:rPr lang="ru-KZ" sz="800" b="0" i="0" u="none" strike="noStrike" cap="none">
                          <a:solidFill>
                            <a:schemeClr val="tx1"/>
                          </a:solidFill>
                          <a:effectLst/>
                          <a:latin typeface="Arial Narrow" panose="020B0606020202030204" pitchFamily="34" charset="0"/>
                          <a:ea typeface="+mn-ea"/>
                          <a:cs typeface="+mn-cs"/>
                          <a:sym typeface="Arial"/>
                        </a:rPr>
                        <a:t>12 416</a:t>
                      </a:r>
                    </a:p>
                  </a:txBody>
                  <a:tcPr marL="9525" marR="9525" marT="0" marB="0" anchor="ctr">
                    <a:lnL w="12700" cap="flat" cmpd="sng" algn="ctr">
                      <a:solidFill>
                        <a:schemeClr val="tx1"/>
                      </a:solidFill>
                      <a:prstDash val="solid"/>
                      <a:round/>
                      <a:headEnd type="none" w="med" len="med"/>
                      <a:tailEnd type="none" w="med" len="med"/>
                    </a:lnL>
                    <a:lnT w="12700" cap="flat" cmpd="sng" algn="ctr">
                      <a:solidFill>
                        <a:schemeClr val="tx1"/>
                      </a:solidFill>
                      <a:prstDash val="solid"/>
                      <a:round/>
                      <a:headEnd type="none" w="med" len="med"/>
                      <a:tailEnd type="none" w="med" len="med"/>
                    </a:lnT>
                    <a:solidFill>
                      <a:schemeClr val="accent6">
                        <a:lumMod val="50000"/>
                        <a:alpha val="1000"/>
                      </a:schemeClr>
                    </a:solidFill>
                  </a:tcPr>
                </a:tc>
                <a:tc>
                  <a:txBody>
                    <a:bodyPr/>
                    <a:lstStyle/>
                    <a:p>
                      <a:pPr algn="ctr" fontAlgn="ctr"/>
                      <a:r>
                        <a:rPr lang="ru-KZ" sz="800" b="0" i="0" u="none" strike="noStrike" cap="none">
                          <a:solidFill>
                            <a:schemeClr val="tx1"/>
                          </a:solidFill>
                          <a:effectLst/>
                          <a:latin typeface="Arial Narrow" panose="020B0606020202030204" pitchFamily="34" charset="0"/>
                          <a:ea typeface="+mn-ea"/>
                          <a:cs typeface="+mn-cs"/>
                          <a:sym typeface="Arial"/>
                        </a:rPr>
                        <a:t>2 603</a:t>
                      </a:r>
                    </a:p>
                  </a:txBody>
                  <a:tcPr marL="9525" marR="9525" marT="0" marB="0" anchor="ctr">
                    <a:lnT w="12700" cap="flat" cmpd="sng" algn="ctr">
                      <a:solidFill>
                        <a:schemeClr val="tx1"/>
                      </a:solidFill>
                      <a:prstDash val="solid"/>
                      <a:round/>
                      <a:headEnd type="none" w="med" len="med"/>
                      <a:tailEnd type="none" w="med" len="med"/>
                    </a:lnT>
                    <a:solidFill>
                      <a:schemeClr val="accent6">
                        <a:lumMod val="50000"/>
                        <a:alpha val="1000"/>
                      </a:schemeClr>
                    </a:solidFill>
                  </a:tcPr>
                </a:tc>
                <a:tc>
                  <a:txBody>
                    <a:bodyPr/>
                    <a:lstStyle/>
                    <a:p>
                      <a:pPr algn="ctr" fontAlgn="ctr"/>
                      <a:r>
                        <a:rPr lang="ru-KZ" sz="800" b="0" i="0" u="none" strike="noStrike" cap="none">
                          <a:solidFill>
                            <a:schemeClr val="tx1"/>
                          </a:solidFill>
                          <a:effectLst/>
                          <a:latin typeface="Arial Narrow" panose="020B0606020202030204" pitchFamily="34" charset="0"/>
                          <a:ea typeface="+mn-ea"/>
                          <a:cs typeface="+mn-cs"/>
                          <a:sym typeface="Arial"/>
                        </a:rPr>
                        <a:t>3 111</a:t>
                      </a:r>
                    </a:p>
                  </a:txBody>
                  <a:tcPr marL="9525" marR="9525" marT="0" marB="0" anchor="ctr">
                    <a:lnT w="12700" cap="flat" cmpd="sng" algn="ctr">
                      <a:solidFill>
                        <a:schemeClr val="tx1"/>
                      </a:solidFill>
                      <a:prstDash val="solid"/>
                      <a:round/>
                      <a:headEnd type="none" w="med" len="med"/>
                      <a:tailEnd type="none" w="med" len="med"/>
                    </a:lnT>
                    <a:solidFill>
                      <a:schemeClr val="accent6">
                        <a:lumMod val="50000"/>
                        <a:alpha val="1000"/>
                      </a:schemeClr>
                    </a:solidFill>
                  </a:tcPr>
                </a:tc>
                <a:tc>
                  <a:txBody>
                    <a:bodyPr/>
                    <a:lstStyle/>
                    <a:p>
                      <a:pPr algn="ctr" fontAlgn="ctr"/>
                      <a:r>
                        <a:rPr lang="ru-KZ" sz="800" b="0" i="0" u="none" strike="noStrike" cap="none">
                          <a:solidFill>
                            <a:schemeClr val="tx1"/>
                          </a:solidFill>
                          <a:effectLst/>
                          <a:latin typeface="Arial Narrow" panose="020B0606020202030204" pitchFamily="34" charset="0"/>
                          <a:ea typeface="+mn-ea"/>
                          <a:cs typeface="+mn-cs"/>
                          <a:sym typeface="Arial"/>
                        </a:rPr>
                        <a:t>3 207</a:t>
                      </a:r>
                    </a:p>
                  </a:txBody>
                  <a:tcPr marL="9525" marR="9525" marT="0" marB="0" anchor="ctr">
                    <a:lnT w="12700" cap="flat" cmpd="sng" algn="ctr">
                      <a:solidFill>
                        <a:schemeClr val="tx1"/>
                      </a:solidFill>
                      <a:prstDash val="solid"/>
                      <a:round/>
                      <a:headEnd type="none" w="med" len="med"/>
                      <a:tailEnd type="none" w="med" len="med"/>
                    </a:lnT>
                    <a:solidFill>
                      <a:schemeClr val="accent6">
                        <a:lumMod val="50000"/>
                        <a:alpha val="1000"/>
                      </a:schemeClr>
                    </a:solidFill>
                  </a:tcPr>
                </a:tc>
                <a:tc>
                  <a:txBody>
                    <a:bodyPr/>
                    <a:lstStyle/>
                    <a:p>
                      <a:pPr algn="ctr" fontAlgn="ctr"/>
                      <a:r>
                        <a:rPr lang="ru-KZ" sz="800" b="0" i="0" u="none" strike="noStrike" cap="none">
                          <a:solidFill>
                            <a:schemeClr val="tx1"/>
                          </a:solidFill>
                          <a:effectLst/>
                          <a:latin typeface="Arial Narrow" panose="020B0606020202030204" pitchFamily="34" charset="0"/>
                          <a:ea typeface="+mn-ea"/>
                          <a:cs typeface="+mn-cs"/>
                          <a:sym typeface="Arial"/>
                        </a:rPr>
                        <a:t>3 495</a:t>
                      </a:r>
                    </a:p>
                  </a:txBody>
                  <a:tcPr marL="9525" marR="9525" marT="0" marB="0" anchor="ctr">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solidFill>
                      <a:schemeClr val="accent6">
                        <a:lumMod val="50000"/>
                        <a:alpha val="1000"/>
                      </a:schemeClr>
                    </a:solidFill>
                  </a:tcPr>
                </a:tc>
                <a:tc>
                  <a:txBody>
                    <a:bodyPr/>
                    <a:lstStyle/>
                    <a:p>
                      <a:pPr algn="ctr" fontAlgn="ctr"/>
                      <a:r>
                        <a:rPr lang="ru-KZ" sz="800" b="0" i="0" u="none" strike="noStrike" cap="none" dirty="0">
                          <a:solidFill>
                            <a:srgbClr val="007F76"/>
                          </a:solidFill>
                          <a:effectLst/>
                          <a:latin typeface="Arial Narrow" panose="020B0606020202030204" pitchFamily="34" charset="0"/>
                          <a:ea typeface="+mn-ea"/>
                          <a:cs typeface="+mn-cs"/>
                          <a:sym typeface="Arial"/>
                        </a:rPr>
                        <a:t>12 984</a:t>
                      </a:r>
                    </a:p>
                  </a:txBody>
                  <a:tcPr marL="9525" marR="9525" marT="0" marB="0" anchor="ctr">
                    <a:lnL w="12700" cap="flat" cmpd="sng" algn="ctr">
                      <a:solidFill>
                        <a:schemeClr val="tx1"/>
                      </a:solidFill>
                      <a:prstDash val="solid"/>
                      <a:round/>
                      <a:headEnd type="none" w="med" len="med"/>
                      <a:tailEnd type="none" w="med" len="med"/>
                    </a:lnL>
                    <a:lnT w="12700" cap="flat" cmpd="sng" algn="ctr">
                      <a:solidFill>
                        <a:schemeClr val="tx1"/>
                      </a:solidFill>
                      <a:prstDash val="solid"/>
                      <a:round/>
                      <a:headEnd type="none" w="med" len="med"/>
                      <a:tailEnd type="none" w="med" len="med"/>
                    </a:lnT>
                    <a:solidFill>
                      <a:schemeClr val="accent6">
                        <a:lumMod val="50000"/>
                        <a:alpha val="1000"/>
                      </a:schemeClr>
                    </a:solidFill>
                  </a:tcPr>
                </a:tc>
                <a:tc>
                  <a:txBody>
                    <a:bodyPr/>
                    <a:lstStyle/>
                    <a:p>
                      <a:pPr algn="ctr" fontAlgn="ctr"/>
                      <a:r>
                        <a:rPr lang="ru-KZ" sz="800" b="0" i="0" u="none" strike="noStrike" cap="none" dirty="0">
                          <a:solidFill>
                            <a:schemeClr val="tx1"/>
                          </a:solidFill>
                          <a:effectLst/>
                          <a:latin typeface="Arial Narrow" panose="020B0606020202030204" pitchFamily="34" charset="0"/>
                          <a:ea typeface="+mn-ea"/>
                          <a:cs typeface="+mn-cs"/>
                          <a:sym typeface="Arial"/>
                        </a:rPr>
                        <a:t>2 343</a:t>
                      </a:r>
                    </a:p>
                  </a:txBody>
                  <a:tcPr marL="9525" marR="9525" marT="0" marB="0" anchor="ctr">
                    <a:lnT w="12700" cap="flat" cmpd="sng" algn="ctr">
                      <a:solidFill>
                        <a:schemeClr val="tx1"/>
                      </a:solidFill>
                      <a:prstDash val="solid"/>
                      <a:round/>
                      <a:headEnd type="none" w="med" len="med"/>
                      <a:tailEnd type="none" w="med" len="med"/>
                    </a:lnT>
                    <a:solidFill>
                      <a:schemeClr val="accent6">
                        <a:lumMod val="50000"/>
                        <a:alpha val="1000"/>
                      </a:schemeClr>
                    </a:solidFill>
                  </a:tcPr>
                </a:tc>
                <a:tc>
                  <a:txBody>
                    <a:bodyPr/>
                    <a:lstStyle/>
                    <a:p>
                      <a:pPr algn="ctr" fontAlgn="ctr"/>
                      <a:r>
                        <a:rPr lang="ru-KZ" sz="800" b="0" i="0" u="none" strike="noStrike" cap="none">
                          <a:solidFill>
                            <a:srgbClr val="007F76"/>
                          </a:solidFill>
                          <a:effectLst/>
                          <a:latin typeface="Arial Narrow" panose="020B0606020202030204" pitchFamily="34" charset="0"/>
                          <a:ea typeface="+mn-ea"/>
                          <a:cs typeface="+mn-cs"/>
                          <a:sym typeface="Arial"/>
                        </a:rPr>
                        <a:t>2 836</a:t>
                      </a:r>
                    </a:p>
                  </a:txBody>
                  <a:tcPr marL="9525" marR="9525" marT="0" marB="0" anchor="ctr">
                    <a:lnT w="12700" cap="flat" cmpd="sng" algn="ctr">
                      <a:solidFill>
                        <a:schemeClr val="tx1"/>
                      </a:solidFill>
                      <a:prstDash val="solid"/>
                      <a:round/>
                      <a:headEnd type="none" w="med" len="med"/>
                      <a:tailEnd type="none" w="med" len="med"/>
                    </a:lnT>
                    <a:solidFill>
                      <a:schemeClr val="accent6">
                        <a:lumMod val="50000"/>
                        <a:alpha val="1000"/>
                      </a:schemeClr>
                    </a:solidFill>
                  </a:tcPr>
                </a:tc>
                <a:tc>
                  <a:txBody>
                    <a:bodyPr/>
                    <a:lstStyle/>
                    <a:p>
                      <a:pPr algn="ctr" fontAlgn="ctr"/>
                      <a:r>
                        <a:rPr lang="ru-KZ" sz="800" b="0" i="0" u="none" strike="noStrike" cap="none" dirty="0">
                          <a:solidFill>
                            <a:srgbClr val="007F76"/>
                          </a:solidFill>
                          <a:effectLst/>
                          <a:latin typeface="Arial Narrow" panose="020B0606020202030204" pitchFamily="34" charset="0"/>
                          <a:ea typeface="+mn-ea"/>
                          <a:cs typeface="+mn-cs"/>
                          <a:sym typeface="Arial"/>
                        </a:rPr>
                        <a:t>3 657</a:t>
                      </a:r>
                    </a:p>
                  </a:txBody>
                  <a:tcPr marL="9525" marR="9525" marT="0" marB="0" anchor="ctr">
                    <a:lnT w="12700" cap="flat" cmpd="sng" algn="ctr">
                      <a:solidFill>
                        <a:schemeClr val="tx1"/>
                      </a:solidFill>
                      <a:prstDash val="solid"/>
                      <a:round/>
                      <a:headEnd type="none" w="med" len="med"/>
                      <a:tailEnd type="none" w="med" len="med"/>
                    </a:lnT>
                    <a:solidFill>
                      <a:schemeClr val="accent6">
                        <a:lumMod val="50000"/>
                        <a:alpha val="1000"/>
                      </a:schemeClr>
                    </a:solidFill>
                  </a:tcPr>
                </a:tc>
                <a:tc>
                  <a:txBody>
                    <a:bodyPr/>
                    <a:lstStyle/>
                    <a:p>
                      <a:pPr algn="ctr" fontAlgn="ctr"/>
                      <a:r>
                        <a:rPr lang="ru-KZ" sz="800" b="0" i="0" u="none" strike="noStrike" cap="none" dirty="0">
                          <a:solidFill>
                            <a:srgbClr val="007F76"/>
                          </a:solidFill>
                          <a:effectLst/>
                          <a:latin typeface="Arial Narrow" panose="020B0606020202030204" pitchFamily="34" charset="0"/>
                          <a:ea typeface="+mn-ea"/>
                          <a:cs typeface="+mn-cs"/>
                          <a:sym typeface="Arial"/>
                        </a:rPr>
                        <a:t>4 148</a:t>
                      </a:r>
                    </a:p>
                  </a:txBody>
                  <a:tcPr marL="9525" marR="9525" marT="0" marB="0" anchor="ctr">
                    <a:lnT w="12700" cap="flat" cmpd="sng" algn="ctr">
                      <a:solidFill>
                        <a:schemeClr val="tx1"/>
                      </a:solidFill>
                      <a:prstDash val="solid"/>
                      <a:round/>
                      <a:headEnd type="none" w="med" len="med"/>
                      <a:tailEnd type="none" w="med" len="med"/>
                    </a:lnT>
                    <a:solidFill>
                      <a:schemeClr val="accent6">
                        <a:lumMod val="50000"/>
                        <a:alpha val="1000"/>
                      </a:schemeClr>
                    </a:solidFill>
                  </a:tcPr>
                </a:tc>
                <a:tc>
                  <a:txBody>
                    <a:bodyPr/>
                    <a:lstStyle/>
                    <a:p>
                      <a:pPr algn="ctr" fontAlgn="ctr"/>
                      <a:r>
                        <a:rPr lang="ru-KZ" sz="800" b="0" i="0" u="none" strike="noStrike" cap="none">
                          <a:solidFill>
                            <a:srgbClr val="007F76"/>
                          </a:solidFill>
                          <a:effectLst/>
                          <a:latin typeface="Arial Narrow" panose="020B0606020202030204" pitchFamily="34" charset="0"/>
                          <a:ea typeface="+mn-ea"/>
                          <a:cs typeface="+mn-cs"/>
                          <a:sym typeface="Arial"/>
                        </a:rPr>
                        <a:t>1,6%</a:t>
                      </a:r>
                    </a:p>
                  </a:txBody>
                  <a:tcPr marL="9525" marR="9525" marT="0" marB="0" anchor="ctr">
                    <a:lnT w="12700" cap="flat" cmpd="sng" algn="ctr">
                      <a:solidFill>
                        <a:schemeClr val="tx1"/>
                      </a:solidFill>
                      <a:prstDash val="solid"/>
                      <a:round/>
                      <a:headEnd type="none" w="med" len="med"/>
                      <a:tailEnd type="none" w="med" len="med"/>
                    </a:lnT>
                    <a:solidFill>
                      <a:schemeClr val="accent6">
                        <a:lumMod val="50000"/>
                        <a:alpha val="1000"/>
                      </a:schemeClr>
                    </a:solidFill>
                  </a:tcPr>
                </a:tc>
                <a:extLst>
                  <a:ext uri="{0D108BD9-81ED-4DB2-BD59-A6C34878D82A}">
                    <a16:rowId xmlns:a16="http://schemas.microsoft.com/office/drawing/2014/main" val="1781471339"/>
                  </a:ext>
                </a:extLst>
              </a:tr>
              <a:tr h="158400">
                <a:tc>
                  <a:txBody>
                    <a:bodyPr/>
                    <a:lstStyle/>
                    <a:p>
                      <a:pPr algn="ctr" fontAlgn="b"/>
                      <a:r>
                        <a:rPr lang="ru-RU" sz="800" u="none" strike="noStrike" dirty="0">
                          <a:solidFill>
                            <a:srgbClr val="007F76"/>
                          </a:solidFill>
                          <a:effectLst/>
                          <a:latin typeface="Arial Narrow" panose="020B0606020202030204" pitchFamily="34" charset="0"/>
                        </a:rPr>
                        <a:t>12</a:t>
                      </a:r>
                      <a:endParaRPr lang="en-US" sz="800" b="0" i="0" u="none" strike="noStrike" dirty="0">
                        <a:solidFill>
                          <a:srgbClr val="007F76"/>
                        </a:solidFill>
                        <a:effectLst/>
                        <a:latin typeface="Arial Narrow" panose="020B0606020202030204" pitchFamily="34" charset="0"/>
                      </a:endParaRPr>
                    </a:p>
                  </a:txBody>
                  <a:tcPr marL="9525" marR="9525" marT="0" marB="0" anchor="ctr">
                    <a:solidFill>
                      <a:srgbClr val="007F76">
                        <a:alpha val="20000"/>
                      </a:srgbClr>
                    </a:solidFill>
                  </a:tcPr>
                </a:tc>
                <a:tc>
                  <a:txBody>
                    <a:bodyPr/>
                    <a:lstStyle/>
                    <a:p>
                      <a:pPr algn="ctr" fontAlgn="b"/>
                      <a:r>
                        <a:rPr lang="ru-KZ" sz="800" b="0" i="0" u="none" strike="noStrike" cap="none" dirty="0">
                          <a:solidFill>
                            <a:srgbClr val="007F76"/>
                          </a:solidFill>
                          <a:effectLst/>
                          <a:latin typeface="Arial Narrow" panose="020B0606020202030204" pitchFamily="34" charset="0"/>
                          <a:ea typeface="+mn-ea"/>
                          <a:cs typeface="+mn-cs"/>
                          <a:sym typeface="Arial"/>
                        </a:rPr>
                        <a:t>2350-2</a:t>
                      </a:r>
                    </a:p>
                  </a:txBody>
                  <a:tcPr marL="9525" marR="9525" marT="0" marB="0" anchor="ctr">
                    <a:solidFill>
                      <a:srgbClr val="007F76">
                        <a:alpha val="20000"/>
                      </a:srgbClr>
                    </a:solidFill>
                  </a:tcPr>
                </a:tc>
                <a:tc>
                  <a:txBody>
                    <a:bodyPr/>
                    <a:lstStyle/>
                    <a:p>
                      <a:pPr marL="72000" algn="l" fontAlgn="ctr"/>
                      <a:r>
                        <a:rPr lang="ru-RU" sz="800" b="0" i="0" u="none" strike="noStrike" cap="none" dirty="0">
                          <a:solidFill>
                            <a:srgbClr val="007F76"/>
                          </a:solidFill>
                          <a:effectLst/>
                          <a:latin typeface="Arial Narrow" panose="020B0606020202030204" pitchFamily="34" charset="0"/>
                          <a:ea typeface="+mn-ea"/>
                          <a:cs typeface="+mn-cs"/>
                          <a:sym typeface="Arial"/>
                        </a:rPr>
                        <a:t>Математика </a:t>
                      </a:r>
                      <a:r>
                        <a:rPr lang="ru-RU" sz="800" b="0" i="0" u="none" strike="noStrike" cap="none" dirty="0" err="1">
                          <a:solidFill>
                            <a:srgbClr val="007F76"/>
                          </a:solidFill>
                          <a:effectLst/>
                          <a:latin typeface="Arial Narrow" panose="020B0606020202030204" pitchFamily="34" charset="0"/>
                          <a:ea typeface="+mn-ea"/>
                          <a:cs typeface="+mn-cs"/>
                          <a:sym typeface="Arial"/>
                        </a:rPr>
                        <a:t>ғылымдары</a:t>
                      </a:r>
                      <a:r>
                        <a:rPr lang="ru-RU" sz="800" b="0" i="0" u="none" strike="noStrike" cap="none" dirty="0">
                          <a:solidFill>
                            <a:srgbClr val="007F76"/>
                          </a:solidFill>
                          <a:effectLst/>
                          <a:latin typeface="Arial Narrow" panose="020B0606020202030204" pitchFamily="34" charset="0"/>
                          <a:ea typeface="+mn-ea"/>
                          <a:cs typeface="+mn-cs"/>
                          <a:sym typeface="Arial"/>
                        </a:rPr>
                        <a:t> </a:t>
                      </a:r>
                      <a:r>
                        <a:rPr lang="ru-RU" sz="800" b="0" i="0" u="none" strike="noStrike" cap="none" dirty="0" err="1">
                          <a:solidFill>
                            <a:srgbClr val="007F76"/>
                          </a:solidFill>
                          <a:effectLst/>
                          <a:latin typeface="Arial Narrow" panose="020B0606020202030204" pitchFamily="34" charset="0"/>
                          <a:ea typeface="+mn-ea"/>
                          <a:cs typeface="+mn-cs"/>
                          <a:sym typeface="Arial"/>
                        </a:rPr>
                        <a:t>бойынша</a:t>
                      </a:r>
                      <a:r>
                        <a:rPr lang="ru-RU" sz="800" b="0" i="0" u="none" strike="noStrike" cap="none" dirty="0">
                          <a:solidFill>
                            <a:srgbClr val="007F76"/>
                          </a:solidFill>
                          <a:effectLst/>
                          <a:latin typeface="Arial Narrow" panose="020B0606020202030204" pitchFamily="34" charset="0"/>
                          <a:ea typeface="+mn-ea"/>
                          <a:cs typeface="+mn-cs"/>
                          <a:sym typeface="Arial"/>
                        </a:rPr>
                        <a:t> орта </a:t>
                      </a:r>
                      <a:r>
                        <a:rPr lang="ru-RU" sz="800" b="0" i="0" u="none" strike="noStrike" cap="none" dirty="0" err="1">
                          <a:solidFill>
                            <a:srgbClr val="007F76"/>
                          </a:solidFill>
                          <a:effectLst/>
                          <a:latin typeface="Arial Narrow" panose="020B0606020202030204" pitchFamily="34" charset="0"/>
                          <a:ea typeface="+mn-ea"/>
                          <a:cs typeface="+mn-cs"/>
                          <a:sym typeface="Arial"/>
                        </a:rPr>
                        <a:t>мектеп</a:t>
                      </a:r>
                      <a:r>
                        <a:rPr lang="ru-RU" sz="800" b="0" i="0" u="none" strike="noStrike" cap="none" dirty="0">
                          <a:solidFill>
                            <a:srgbClr val="007F76"/>
                          </a:solidFill>
                          <a:effectLst/>
                          <a:latin typeface="Arial Narrow" panose="020B0606020202030204" pitchFamily="34" charset="0"/>
                          <a:ea typeface="+mn-ea"/>
                          <a:cs typeface="+mn-cs"/>
                          <a:sym typeface="Arial"/>
                        </a:rPr>
                        <a:t> </a:t>
                      </a:r>
                      <a:r>
                        <a:rPr lang="ru-RU" sz="800" b="0" i="0" u="none" strike="noStrike" cap="none" dirty="0" err="1">
                          <a:solidFill>
                            <a:srgbClr val="007F76"/>
                          </a:solidFill>
                          <a:effectLst/>
                          <a:latin typeface="Arial Narrow" panose="020B0606020202030204" pitchFamily="34" charset="0"/>
                          <a:ea typeface="+mn-ea"/>
                          <a:cs typeface="+mn-cs"/>
                          <a:sym typeface="Arial"/>
                        </a:rPr>
                        <a:t>мұғалімдері</a:t>
                      </a:r>
                      <a:endParaRPr lang="ru-RU" sz="800" b="0" i="0" u="none" strike="noStrike" cap="none" dirty="0">
                        <a:solidFill>
                          <a:srgbClr val="007F76"/>
                        </a:solidFill>
                        <a:effectLst/>
                        <a:latin typeface="Arial Narrow" panose="020B0606020202030204" pitchFamily="34" charset="0"/>
                        <a:ea typeface="+mn-ea"/>
                        <a:cs typeface="+mn-cs"/>
                        <a:sym typeface="Arial"/>
                      </a:endParaRPr>
                    </a:p>
                  </a:txBody>
                  <a:tcPr marL="9525" marR="9525" marT="0" marB="0" anchor="ctr">
                    <a:lnR w="12700" cap="flat" cmpd="sng" algn="ctr">
                      <a:solidFill>
                        <a:schemeClr val="tx1"/>
                      </a:solidFill>
                      <a:prstDash val="solid"/>
                      <a:round/>
                      <a:headEnd type="none" w="med" len="med"/>
                      <a:tailEnd type="none" w="med" len="med"/>
                    </a:lnR>
                    <a:solidFill>
                      <a:srgbClr val="007F76">
                        <a:alpha val="20000"/>
                      </a:srgbClr>
                    </a:solidFill>
                  </a:tcPr>
                </a:tc>
                <a:tc>
                  <a:txBody>
                    <a:bodyPr/>
                    <a:lstStyle/>
                    <a:p>
                      <a:pPr algn="ctr" fontAlgn="ctr"/>
                      <a:r>
                        <a:rPr lang="ru-KZ" sz="800" b="0" i="0" u="none" strike="noStrike" cap="none">
                          <a:solidFill>
                            <a:schemeClr val="tx1"/>
                          </a:solidFill>
                          <a:effectLst/>
                          <a:latin typeface="Arial Narrow" panose="020B0606020202030204" pitchFamily="34" charset="0"/>
                          <a:ea typeface="+mn-ea"/>
                          <a:cs typeface="+mn-cs"/>
                          <a:sym typeface="Arial"/>
                        </a:rPr>
                        <a:t>9 137</a:t>
                      </a:r>
                    </a:p>
                  </a:txBody>
                  <a:tcPr marL="9525" marR="9525" marT="0" marB="0" anchor="ctr">
                    <a:lnL w="12700" cap="flat" cmpd="sng" algn="ctr">
                      <a:solidFill>
                        <a:schemeClr val="tx1"/>
                      </a:solidFill>
                      <a:prstDash val="solid"/>
                      <a:round/>
                      <a:headEnd type="none" w="med" len="med"/>
                      <a:tailEnd type="none" w="med" len="med"/>
                    </a:lnL>
                    <a:solidFill>
                      <a:schemeClr val="bg1">
                        <a:lumMod val="50000"/>
                        <a:alpha val="20000"/>
                      </a:schemeClr>
                    </a:solidFill>
                  </a:tcPr>
                </a:tc>
                <a:tc>
                  <a:txBody>
                    <a:bodyPr/>
                    <a:lstStyle/>
                    <a:p>
                      <a:pPr algn="ctr" fontAlgn="ctr"/>
                      <a:r>
                        <a:rPr lang="ru-KZ" sz="800" b="0" i="0" u="none" strike="noStrike" cap="none">
                          <a:solidFill>
                            <a:schemeClr val="tx1"/>
                          </a:solidFill>
                          <a:effectLst/>
                          <a:latin typeface="Arial Narrow" panose="020B0606020202030204" pitchFamily="34" charset="0"/>
                          <a:ea typeface="+mn-ea"/>
                          <a:cs typeface="+mn-cs"/>
                          <a:sym typeface="Arial"/>
                        </a:rPr>
                        <a:t>1 162</a:t>
                      </a:r>
                    </a:p>
                  </a:txBody>
                  <a:tcPr marL="9525" marR="9525" marT="0" marB="0" anchor="ctr">
                    <a:solidFill>
                      <a:schemeClr val="bg1">
                        <a:lumMod val="50000"/>
                        <a:alpha val="20000"/>
                      </a:schemeClr>
                    </a:solidFill>
                  </a:tcPr>
                </a:tc>
                <a:tc>
                  <a:txBody>
                    <a:bodyPr/>
                    <a:lstStyle/>
                    <a:p>
                      <a:pPr algn="ctr" fontAlgn="ctr"/>
                      <a:r>
                        <a:rPr lang="ru-KZ" sz="800" b="0" i="0" u="none" strike="noStrike" cap="none">
                          <a:solidFill>
                            <a:schemeClr val="tx1"/>
                          </a:solidFill>
                          <a:effectLst/>
                          <a:latin typeface="Arial Narrow" panose="020B0606020202030204" pitchFamily="34" charset="0"/>
                          <a:ea typeface="+mn-ea"/>
                          <a:cs typeface="+mn-cs"/>
                          <a:sym typeface="Arial"/>
                        </a:rPr>
                        <a:t>1 114</a:t>
                      </a:r>
                    </a:p>
                  </a:txBody>
                  <a:tcPr marL="9525" marR="9525" marT="0" marB="0" anchor="ctr">
                    <a:solidFill>
                      <a:schemeClr val="bg1">
                        <a:lumMod val="50000"/>
                        <a:alpha val="20000"/>
                      </a:schemeClr>
                    </a:solidFill>
                  </a:tcPr>
                </a:tc>
                <a:tc>
                  <a:txBody>
                    <a:bodyPr/>
                    <a:lstStyle/>
                    <a:p>
                      <a:pPr algn="ctr" fontAlgn="ctr"/>
                      <a:r>
                        <a:rPr lang="ru-KZ" sz="800" b="0" i="0" u="none" strike="noStrike" cap="none">
                          <a:solidFill>
                            <a:schemeClr val="tx1"/>
                          </a:solidFill>
                          <a:effectLst/>
                          <a:latin typeface="Arial Narrow" panose="020B0606020202030204" pitchFamily="34" charset="0"/>
                          <a:ea typeface="+mn-ea"/>
                          <a:cs typeface="+mn-cs"/>
                          <a:sym typeface="Arial"/>
                        </a:rPr>
                        <a:t>5 078</a:t>
                      </a:r>
                    </a:p>
                  </a:txBody>
                  <a:tcPr marL="9525" marR="9525" marT="0" marB="0" anchor="ctr">
                    <a:solidFill>
                      <a:schemeClr val="bg1">
                        <a:lumMod val="50000"/>
                        <a:alpha val="20000"/>
                      </a:schemeClr>
                    </a:solidFill>
                  </a:tcPr>
                </a:tc>
                <a:tc>
                  <a:txBody>
                    <a:bodyPr/>
                    <a:lstStyle/>
                    <a:p>
                      <a:pPr algn="ctr" fontAlgn="ctr"/>
                      <a:r>
                        <a:rPr lang="ru-KZ" sz="800" b="0" i="0" u="none" strike="noStrike" cap="none">
                          <a:solidFill>
                            <a:schemeClr val="tx1"/>
                          </a:solidFill>
                          <a:effectLst/>
                          <a:latin typeface="Arial Narrow" panose="020B0606020202030204" pitchFamily="34" charset="0"/>
                          <a:ea typeface="+mn-ea"/>
                          <a:cs typeface="+mn-cs"/>
                          <a:sym typeface="Arial"/>
                        </a:rPr>
                        <a:t>1 783</a:t>
                      </a:r>
                    </a:p>
                  </a:txBody>
                  <a:tcPr marL="9525" marR="9525" marT="0" marB="0" anchor="ctr">
                    <a:lnR w="12700" cap="flat" cmpd="sng" algn="ctr">
                      <a:solidFill>
                        <a:schemeClr val="tx1"/>
                      </a:solidFill>
                      <a:prstDash val="solid"/>
                      <a:round/>
                      <a:headEnd type="none" w="med" len="med"/>
                      <a:tailEnd type="none" w="med" len="med"/>
                    </a:lnR>
                    <a:solidFill>
                      <a:schemeClr val="bg1">
                        <a:lumMod val="50000"/>
                        <a:alpha val="20000"/>
                      </a:schemeClr>
                    </a:solidFill>
                  </a:tcPr>
                </a:tc>
                <a:tc>
                  <a:txBody>
                    <a:bodyPr/>
                    <a:lstStyle/>
                    <a:p>
                      <a:pPr algn="ctr" fontAlgn="ctr"/>
                      <a:r>
                        <a:rPr lang="ru-KZ" sz="800" b="0" i="0" u="none" strike="noStrike" cap="none">
                          <a:solidFill>
                            <a:srgbClr val="007F76"/>
                          </a:solidFill>
                          <a:effectLst/>
                          <a:latin typeface="Arial Narrow" panose="020B0606020202030204" pitchFamily="34" charset="0"/>
                          <a:ea typeface="+mn-ea"/>
                          <a:cs typeface="+mn-cs"/>
                          <a:sym typeface="Arial"/>
                        </a:rPr>
                        <a:t>11 424</a:t>
                      </a:r>
                    </a:p>
                  </a:txBody>
                  <a:tcPr marL="9525" marR="9525" marT="0" marB="0" anchor="ctr">
                    <a:lnL w="12700" cap="flat" cmpd="sng" algn="ctr">
                      <a:solidFill>
                        <a:schemeClr val="tx1"/>
                      </a:solidFill>
                      <a:prstDash val="solid"/>
                      <a:round/>
                      <a:headEnd type="none" w="med" len="med"/>
                      <a:tailEnd type="none" w="med" len="med"/>
                    </a:lnL>
                    <a:solidFill>
                      <a:srgbClr val="007F76">
                        <a:alpha val="20000"/>
                      </a:srgbClr>
                    </a:solidFill>
                  </a:tcPr>
                </a:tc>
                <a:tc>
                  <a:txBody>
                    <a:bodyPr/>
                    <a:lstStyle/>
                    <a:p>
                      <a:pPr algn="ctr" fontAlgn="ctr"/>
                      <a:r>
                        <a:rPr lang="ru-KZ" sz="800" b="0" i="0" u="none" strike="noStrike" cap="none" dirty="0">
                          <a:solidFill>
                            <a:schemeClr val="tx1"/>
                          </a:solidFill>
                          <a:effectLst/>
                          <a:latin typeface="Arial Narrow" panose="020B0606020202030204" pitchFamily="34" charset="0"/>
                          <a:ea typeface="+mn-ea"/>
                          <a:cs typeface="+mn-cs"/>
                          <a:sym typeface="Arial"/>
                        </a:rPr>
                        <a:t>1 803</a:t>
                      </a:r>
                    </a:p>
                  </a:txBody>
                  <a:tcPr marL="9525" marR="9525" marT="0" marB="0" anchor="ctr">
                    <a:solidFill>
                      <a:schemeClr val="bg1">
                        <a:lumMod val="50000"/>
                        <a:alpha val="20000"/>
                      </a:schemeClr>
                    </a:solidFill>
                  </a:tcPr>
                </a:tc>
                <a:tc>
                  <a:txBody>
                    <a:bodyPr/>
                    <a:lstStyle/>
                    <a:p>
                      <a:pPr algn="ctr" fontAlgn="ctr"/>
                      <a:r>
                        <a:rPr lang="ru-KZ" sz="800" b="0" i="0" u="none" strike="noStrike" cap="none">
                          <a:solidFill>
                            <a:srgbClr val="007F76"/>
                          </a:solidFill>
                          <a:effectLst/>
                          <a:latin typeface="Arial Narrow" panose="020B0606020202030204" pitchFamily="34" charset="0"/>
                          <a:ea typeface="+mn-ea"/>
                          <a:cs typeface="+mn-cs"/>
                          <a:sym typeface="Arial"/>
                        </a:rPr>
                        <a:t>2 251</a:t>
                      </a:r>
                    </a:p>
                  </a:txBody>
                  <a:tcPr marL="9525" marR="9525" marT="0" marB="0" anchor="ctr">
                    <a:solidFill>
                      <a:srgbClr val="007F76">
                        <a:alpha val="20000"/>
                      </a:srgbClr>
                    </a:solidFill>
                  </a:tcPr>
                </a:tc>
                <a:tc>
                  <a:txBody>
                    <a:bodyPr/>
                    <a:lstStyle/>
                    <a:p>
                      <a:pPr algn="ctr" fontAlgn="ctr"/>
                      <a:r>
                        <a:rPr lang="ru-KZ" sz="800" b="0" i="0" u="none" strike="noStrike" cap="none">
                          <a:solidFill>
                            <a:srgbClr val="007F76"/>
                          </a:solidFill>
                          <a:effectLst/>
                          <a:latin typeface="Arial Narrow" panose="020B0606020202030204" pitchFamily="34" charset="0"/>
                          <a:ea typeface="+mn-ea"/>
                          <a:cs typeface="+mn-cs"/>
                          <a:sym typeface="Arial"/>
                        </a:rPr>
                        <a:t>2 326</a:t>
                      </a:r>
                    </a:p>
                  </a:txBody>
                  <a:tcPr marL="9525" marR="9525" marT="0" marB="0" anchor="ctr">
                    <a:solidFill>
                      <a:srgbClr val="007F76">
                        <a:alpha val="20000"/>
                      </a:srgbClr>
                    </a:solidFill>
                  </a:tcPr>
                </a:tc>
                <a:tc>
                  <a:txBody>
                    <a:bodyPr/>
                    <a:lstStyle/>
                    <a:p>
                      <a:pPr algn="ctr" fontAlgn="ctr"/>
                      <a:r>
                        <a:rPr lang="ru-KZ" sz="800" b="0" i="0" u="none" strike="noStrike" cap="none">
                          <a:solidFill>
                            <a:srgbClr val="007F76"/>
                          </a:solidFill>
                          <a:effectLst/>
                          <a:latin typeface="Arial Narrow" panose="020B0606020202030204" pitchFamily="34" charset="0"/>
                          <a:ea typeface="+mn-ea"/>
                          <a:cs typeface="+mn-cs"/>
                          <a:sym typeface="Arial"/>
                        </a:rPr>
                        <a:t>5 044</a:t>
                      </a:r>
                    </a:p>
                  </a:txBody>
                  <a:tcPr marL="9525" marR="9525" marT="0" marB="0" anchor="ctr">
                    <a:solidFill>
                      <a:srgbClr val="007F76">
                        <a:alpha val="20000"/>
                      </a:srgbClr>
                    </a:solidFill>
                  </a:tcPr>
                </a:tc>
                <a:tc>
                  <a:txBody>
                    <a:bodyPr/>
                    <a:lstStyle/>
                    <a:p>
                      <a:pPr algn="ctr" fontAlgn="ctr"/>
                      <a:r>
                        <a:rPr lang="ru-KZ" sz="800" b="0" i="0" u="none" strike="noStrike" cap="none">
                          <a:solidFill>
                            <a:srgbClr val="007F76"/>
                          </a:solidFill>
                          <a:effectLst/>
                          <a:latin typeface="Arial Narrow" panose="020B0606020202030204" pitchFamily="34" charset="0"/>
                          <a:ea typeface="+mn-ea"/>
                          <a:cs typeface="+mn-cs"/>
                          <a:sym typeface="Arial"/>
                        </a:rPr>
                        <a:t>1,4%</a:t>
                      </a:r>
                    </a:p>
                  </a:txBody>
                  <a:tcPr marL="9525" marR="9525" marT="0" marB="0" anchor="ctr">
                    <a:solidFill>
                      <a:srgbClr val="007F76">
                        <a:alpha val="20000"/>
                      </a:srgbClr>
                    </a:solidFill>
                  </a:tcPr>
                </a:tc>
                <a:extLst>
                  <a:ext uri="{0D108BD9-81ED-4DB2-BD59-A6C34878D82A}">
                    <a16:rowId xmlns:a16="http://schemas.microsoft.com/office/drawing/2014/main" val="4251926215"/>
                  </a:ext>
                </a:extLst>
              </a:tr>
              <a:tr h="158400">
                <a:tc>
                  <a:txBody>
                    <a:bodyPr/>
                    <a:lstStyle/>
                    <a:p>
                      <a:pPr algn="ctr" fontAlgn="b"/>
                      <a:r>
                        <a:rPr lang="ru-RU" sz="800" u="none" strike="noStrike" dirty="0">
                          <a:solidFill>
                            <a:srgbClr val="007F76"/>
                          </a:solidFill>
                          <a:effectLst/>
                          <a:latin typeface="Arial Narrow" panose="020B0606020202030204" pitchFamily="34" charset="0"/>
                        </a:rPr>
                        <a:t>13</a:t>
                      </a:r>
                      <a:endParaRPr lang="en-US" sz="800" b="0" i="0" u="none" strike="noStrike" dirty="0">
                        <a:solidFill>
                          <a:srgbClr val="007F76"/>
                        </a:solidFill>
                        <a:effectLst/>
                        <a:latin typeface="Arial Narrow" panose="020B0606020202030204" pitchFamily="34" charset="0"/>
                      </a:endParaRPr>
                    </a:p>
                  </a:txBody>
                  <a:tcPr marL="9525" marR="9525" marT="0" marB="0" anchor="ctr">
                    <a:solidFill>
                      <a:schemeClr val="accent6">
                        <a:lumMod val="50000"/>
                        <a:alpha val="1000"/>
                      </a:schemeClr>
                    </a:solidFill>
                  </a:tcPr>
                </a:tc>
                <a:tc>
                  <a:txBody>
                    <a:bodyPr/>
                    <a:lstStyle/>
                    <a:p>
                      <a:pPr algn="ctr" fontAlgn="b"/>
                      <a:r>
                        <a:rPr lang="ru-KZ" sz="800" b="0" i="0" u="none" strike="noStrike" cap="none" dirty="0">
                          <a:solidFill>
                            <a:srgbClr val="007F76"/>
                          </a:solidFill>
                          <a:effectLst/>
                          <a:latin typeface="Arial Narrow" panose="020B0606020202030204" pitchFamily="34" charset="0"/>
                          <a:ea typeface="+mn-ea"/>
                          <a:cs typeface="+mn-cs"/>
                          <a:sym typeface="Arial"/>
                        </a:rPr>
                        <a:t>7239-2</a:t>
                      </a:r>
                    </a:p>
                  </a:txBody>
                  <a:tcPr marL="9525" marR="9525" marT="0" marB="0" anchor="ctr">
                    <a:solidFill>
                      <a:schemeClr val="accent6">
                        <a:lumMod val="50000"/>
                        <a:alpha val="1000"/>
                      </a:schemeClr>
                    </a:solidFill>
                  </a:tcPr>
                </a:tc>
                <a:tc>
                  <a:txBody>
                    <a:bodyPr/>
                    <a:lstStyle/>
                    <a:p>
                      <a:pPr marL="72000" algn="l" fontAlgn="ctr"/>
                      <a:r>
                        <a:rPr lang="ru-RU" sz="800" b="0" i="0" u="none" strike="noStrike" cap="none" dirty="0" err="1">
                          <a:solidFill>
                            <a:srgbClr val="007F76"/>
                          </a:solidFill>
                          <a:effectLst/>
                          <a:latin typeface="Arial Narrow" panose="020B0606020202030204" pitchFamily="34" charset="0"/>
                          <a:ea typeface="+mn-ea"/>
                          <a:cs typeface="+mn-cs"/>
                          <a:sym typeface="Arial"/>
                        </a:rPr>
                        <a:t>Өнеркәсіптік</a:t>
                      </a:r>
                      <a:r>
                        <a:rPr lang="ru-RU" sz="800" b="0" i="0" u="none" strike="noStrike" cap="none" dirty="0">
                          <a:solidFill>
                            <a:srgbClr val="007F76"/>
                          </a:solidFill>
                          <a:effectLst/>
                          <a:latin typeface="Arial Narrow" panose="020B0606020202030204" pitchFamily="34" charset="0"/>
                          <a:ea typeface="+mn-ea"/>
                          <a:cs typeface="+mn-cs"/>
                          <a:sym typeface="Arial"/>
                        </a:rPr>
                        <a:t> </a:t>
                      </a:r>
                      <a:r>
                        <a:rPr lang="ru-RU" sz="800" b="0" i="0" u="none" strike="noStrike" cap="none" dirty="0" err="1">
                          <a:solidFill>
                            <a:srgbClr val="007F76"/>
                          </a:solidFill>
                          <a:effectLst/>
                          <a:latin typeface="Arial Narrow" panose="020B0606020202030204" pitchFamily="34" charset="0"/>
                          <a:ea typeface="+mn-ea"/>
                          <a:cs typeface="+mn-cs"/>
                          <a:sym typeface="Arial"/>
                        </a:rPr>
                        <a:t>жабдықтардың</a:t>
                      </a:r>
                      <a:r>
                        <a:rPr lang="ru-RU" sz="800" b="0" i="0" u="none" strike="noStrike" cap="none" dirty="0">
                          <a:solidFill>
                            <a:srgbClr val="007F76"/>
                          </a:solidFill>
                          <a:effectLst/>
                          <a:latin typeface="Arial Narrow" panose="020B0606020202030204" pitchFamily="34" charset="0"/>
                          <a:ea typeface="+mn-ea"/>
                          <a:cs typeface="+mn-cs"/>
                          <a:sym typeface="Arial"/>
                        </a:rPr>
                        <a:t> </a:t>
                      </a:r>
                      <a:r>
                        <a:rPr lang="ru-RU" sz="800" b="0" i="0" u="none" strike="noStrike" cap="none" dirty="0" err="1">
                          <a:solidFill>
                            <a:srgbClr val="007F76"/>
                          </a:solidFill>
                          <a:effectLst/>
                          <a:latin typeface="Arial Narrow" panose="020B0606020202030204" pitchFamily="34" charset="0"/>
                          <a:ea typeface="+mn-ea"/>
                          <a:cs typeface="+mn-cs"/>
                          <a:sym typeface="Arial"/>
                        </a:rPr>
                        <a:t>слесарлары</a:t>
                      </a:r>
                      <a:endParaRPr lang="ru-RU" sz="800" b="0" i="0" u="none" strike="noStrike" cap="none" dirty="0">
                        <a:solidFill>
                          <a:srgbClr val="007F76"/>
                        </a:solidFill>
                        <a:effectLst/>
                        <a:latin typeface="Arial Narrow" panose="020B0606020202030204" pitchFamily="34" charset="0"/>
                        <a:ea typeface="+mn-ea"/>
                        <a:cs typeface="+mn-cs"/>
                        <a:sym typeface="Arial"/>
                      </a:endParaRPr>
                    </a:p>
                  </a:txBody>
                  <a:tcPr marL="9525" marR="9525" marT="0" marB="0" anchor="ctr">
                    <a:lnR w="12700" cap="flat" cmpd="sng" algn="ctr">
                      <a:solidFill>
                        <a:schemeClr val="tx1"/>
                      </a:solidFill>
                      <a:prstDash val="solid"/>
                      <a:round/>
                      <a:headEnd type="none" w="med" len="med"/>
                      <a:tailEnd type="none" w="med" len="med"/>
                    </a:lnR>
                    <a:solidFill>
                      <a:schemeClr val="accent6">
                        <a:lumMod val="50000"/>
                        <a:alpha val="1000"/>
                      </a:schemeClr>
                    </a:solidFill>
                  </a:tcPr>
                </a:tc>
                <a:tc>
                  <a:txBody>
                    <a:bodyPr/>
                    <a:lstStyle/>
                    <a:p>
                      <a:pPr algn="ctr" fontAlgn="ctr"/>
                      <a:r>
                        <a:rPr lang="ru-KZ" sz="800" b="0" i="0" u="none" strike="noStrike" cap="none">
                          <a:solidFill>
                            <a:schemeClr val="tx1"/>
                          </a:solidFill>
                          <a:effectLst/>
                          <a:latin typeface="Arial Narrow" panose="020B0606020202030204" pitchFamily="34" charset="0"/>
                          <a:ea typeface="+mn-ea"/>
                          <a:cs typeface="+mn-cs"/>
                          <a:sym typeface="Arial"/>
                        </a:rPr>
                        <a:t>10 047</a:t>
                      </a:r>
                    </a:p>
                  </a:txBody>
                  <a:tcPr marL="9525" marR="9525" marT="0" marB="0" anchor="ctr">
                    <a:lnL w="12700" cap="flat" cmpd="sng" algn="ctr">
                      <a:solidFill>
                        <a:schemeClr val="tx1"/>
                      </a:solidFill>
                      <a:prstDash val="solid"/>
                      <a:round/>
                      <a:headEnd type="none" w="med" len="med"/>
                      <a:tailEnd type="none" w="med" len="med"/>
                    </a:lnL>
                    <a:solidFill>
                      <a:schemeClr val="accent6">
                        <a:lumMod val="50000"/>
                        <a:alpha val="1000"/>
                      </a:schemeClr>
                    </a:solidFill>
                  </a:tcPr>
                </a:tc>
                <a:tc>
                  <a:txBody>
                    <a:bodyPr/>
                    <a:lstStyle/>
                    <a:p>
                      <a:pPr algn="ctr" fontAlgn="ctr"/>
                      <a:r>
                        <a:rPr lang="ru-KZ" sz="800" b="0" i="0" u="none" strike="noStrike" cap="none">
                          <a:solidFill>
                            <a:schemeClr val="tx1"/>
                          </a:solidFill>
                          <a:effectLst/>
                          <a:latin typeface="Arial Narrow" panose="020B0606020202030204" pitchFamily="34" charset="0"/>
                          <a:ea typeface="+mn-ea"/>
                          <a:cs typeface="+mn-cs"/>
                          <a:sym typeface="Arial"/>
                        </a:rPr>
                        <a:t>2 556</a:t>
                      </a:r>
                    </a:p>
                  </a:txBody>
                  <a:tcPr marL="9525" marR="9525" marT="0" marB="0" anchor="ctr">
                    <a:solidFill>
                      <a:schemeClr val="accent6">
                        <a:lumMod val="50000"/>
                        <a:alpha val="1000"/>
                      </a:schemeClr>
                    </a:solidFill>
                  </a:tcPr>
                </a:tc>
                <a:tc>
                  <a:txBody>
                    <a:bodyPr/>
                    <a:lstStyle/>
                    <a:p>
                      <a:pPr algn="ctr" fontAlgn="ctr"/>
                      <a:r>
                        <a:rPr lang="ru-KZ" sz="800" b="0" i="0" u="none" strike="noStrike" cap="none">
                          <a:solidFill>
                            <a:schemeClr val="tx1"/>
                          </a:solidFill>
                          <a:effectLst/>
                          <a:latin typeface="Arial Narrow" panose="020B0606020202030204" pitchFamily="34" charset="0"/>
                          <a:ea typeface="+mn-ea"/>
                          <a:cs typeface="+mn-cs"/>
                          <a:sym typeface="Arial"/>
                        </a:rPr>
                        <a:t>2 573</a:t>
                      </a:r>
                    </a:p>
                  </a:txBody>
                  <a:tcPr marL="9525" marR="9525" marT="0" marB="0" anchor="ctr">
                    <a:solidFill>
                      <a:schemeClr val="accent6">
                        <a:lumMod val="50000"/>
                        <a:alpha val="1000"/>
                      </a:schemeClr>
                    </a:solidFill>
                  </a:tcPr>
                </a:tc>
                <a:tc>
                  <a:txBody>
                    <a:bodyPr/>
                    <a:lstStyle/>
                    <a:p>
                      <a:pPr algn="ctr" fontAlgn="ctr"/>
                      <a:r>
                        <a:rPr lang="ru-KZ" sz="800" b="0" i="0" u="none" strike="noStrike" cap="none">
                          <a:solidFill>
                            <a:schemeClr val="tx1"/>
                          </a:solidFill>
                          <a:effectLst/>
                          <a:latin typeface="Arial Narrow" panose="020B0606020202030204" pitchFamily="34" charset="0"/>
                          <a:ea typeface="+mn-ea"/>
                          <a:cs typeface="+mn-cs"/>
                          <a:sym typeface="Arial"/>
                        </a:rPr>
                        <a:t>2 511</a:t>
                      </a:r>
                    </a:p>
                  </a:txBody>
                  <a:tcPr marL="9525" marR="9525" marT="0" marB="0" anchor="ctr">
                    <a:solidFill>
                      <a:schemeClr val="accent6">
                        <a:lumMod val="50000"/>
                        <a:alpha val="1000"/>
                      </a:schemeClr>
                    </a:solidFill>
                  </a:tcPr>
                </a:tc>
                <a:tc>
                  <a:txBody>
                    <a:bodyPr/>
                    <a:lstStyle/>
                    <a:p>
                      <a:pPr algn="ctr" fontAlgn="ctr"/>
                      <a:r>
                        <a:rPr lang="ru-KZ" sz="800" b="0" i="0" u="none" strike="noStrike" cap="none">
                          <a:solidFill>
                            <a:schemeClr val="tx1"/>
                          </a:solidFill>
                          <a:effectLst/>
                          <a:latin typeface="Arial Narrow" panose="020B0606020202030204" pitchFamily="34" charset="0"/>
                          <a:ea typeface="+mn-ea"/>
                          <a:cs typeface="+mn-cs"/>
                          <a:sym typeface="Arial"/>
                        </a:rPr>
                        <a:t>2 407</a:t>
                      </a:r>
                    </a:p>
                  </a:txBody>
                  <a:tcPr marL="9525" marR="9525" marT="0" marB="0" anchor="ctr">
                    <a:lnR w="12700" cap="flat" cmpd="sng" algn="ctr">
                      <a:solidFill>
                        <a:schemeClr val="tx1"/>
                      </a:solidFill>
                      <a:prstDash val="solid"/>
                      <a:round/>
                      <a:headEnd type="none" w="med" len="med"/>
                      <a:tailEnd type="none" w="med" len="med"/>
                    </a:lnR>
                    <a:solidFill>
                      <a:schemeClr val="accent6">
                        <a:lumMod val="50000"/>
                        <a:alpha val="1000"/>
                      </a:schemeClr>
                    </a:solidFill>
                  </a:tcPr>
                </a:tc>
                <a:tc>
                  <a:txBody>
                    <a:bodyPr/>
                    <a:lstStyle/>
                    <a:p>
                      <a:pPr algn="ctr" fontAlgn="ctr"/>
                      <a:r>
                        <a:rPr lang="ru-KZ" sz="800" b="0" i="0" u="none" strike="noStrike" cap="none" dirty="0">
                          <a:solidFill>
                            <a:srgbClr val="007F76"/>
                          </a:solidFill>
                          <a:effectLst/>
                          <a:latin typeface="Arial Narrow" panose="020B0606020202030204" pitchFamily="34" charset="0"/>
                          <a:ea typeface="+mn-ea"/>
                          <a:cs typeface="+mn-cs"/>
                          <a:sym typeface="Arial"/>
                        </a:rPr>
                        <a:t>11 373</a:t>
                      </a:r>
                    </a:p>
                  </a:txBody>
                  <a:tcPr marL="9525" marR="9525" marT="0" marB="0" anchor="ctr">
                    <a:lnL w="12700" cap="flat" cmpd="sng" algn="ctr">
                      <a:solidFill>
                        <a:schemeClr val="tx1"/>
                      </a:solidFill>
                      <a:prstDash val="solid"/>
                      <a:round/>
                      <a:headEnd type="none" w="med" len="med"/>
                      <a:tailEnd type="none" w="med" len="med"/>
                    </a:lnL>
                    <a:solidFill>
                      <a:schemeClr val="accent6">
                        <a:lumMod val="50000"/>
                        <a:alpha val="1000"/>
                      </a:schemeClr>
                    </a:solidFill>
                  </a:tcPr>
                </a:tc>
                <a:tc>
                  <a:txBody>
                    <a:bodyPr/>
                    <a:lstStyle/>
                    <a:p>
                      <a:pPr algn="ctr" fontAlgn="ctr"/>
                      <a:r>
                        <a:rPr lang="ru-KZ" sz="800" b="0" i="0" u="none" strike="noStrike" cap="none">
                          <a:solidFill>
                            <a:schemeClr val="tx1"/>
                          </a:solidFill>
                          <a:effectLst/>
                          <a:latin typeface="Arial Narrow" panose="020B0606020202030204" pitchFamily="34" charset="0"/>
                          <a:ea typeface="+mn-ea"/>
                          <a:cs typeface="+mn-cs"/>
                          <a:sym typeface="Arial"/>
                        </a:rPr>
                        <a:t>2 490</a:t>
                      </a:r>
                    </a:p>
                  </a:txBody>
                  <a:tcPr marL="9525" marR="9525" marT="0" marB="0" anchor="ctr">
                    <a:solidFill>
                      <a:schemeClr val="accent6">
                        <a:lumMod val="50000"/>
                        <a:alpha val="1000"/>
                      </a:schemeClr>
                    </a:solidFill>
                  </a:tcPr>
                </a:tc>
                <a:tc>
                  <a:txBody>
                    <a:bodyPr/>
                    <a:lstStyle/>
                    <a:p>
                      <a:pPr algn="ctr" fontAlgn="ctr"/>
                      <a:r>
                        <a:rPr lang="ru-KZ" sz="800" b="0" i="0" u="none" strike="noStrike" cap="none" dirty="0">
                          <a:solidFill>
                            <a:srgbClr val="007F76"/>
                          </a:solidFill>
                          <a:effectLst/>
                          <a:latin typeface="Arial Narrow" panose="020B0606020202030204" pitchFamily="34" charset="0"/>
                          <a:ea typeface="+mn-ea"/>
                          <a:cs typeface="+mn-cs"/>
                          <a:sym typeface="Arial"/>
                        </a:rPr>
                        <a:t>2 777</a:t>
                      </a:r>
                    </a:p>
                  </a:txBody>
                  <a:tcPr marL="9525" marR="9525" marT="0" marB="0" anchor="ctr">
                    <a:solidFill>
                      <a:schemeClr val="accent6">
                        <a:lumMod val="50000"/>
                        <a:alpha val="1000"/>
                      </a:schemeClr>
                    </a:solidFill>
                  </a:tcPr>
                </a:tc>
                <a:tc>
                  <a:txBody>
                    <a:bodyPr/>
                    <a:lstStyle/>
                    <a:p>
                      <a:pPr algn="ctr" fontAlgn="ctr"/>
                      <a:r>
                        <a:rPr lang="ru-KZ" sz="800" b="0" i="0" u="none" strike="noStrike" cap="none">
                          <a:solidFill>
                            <a:srgbClr val="007F76"/>
                          </a:solidFill>
                          <a:effectLst/>
                          <a:latin typeface="Arial Narrow" panose="020B0606020202030204" pitchFamily="34" charset="0"/>
                          <a:ea typeface="+mn-ea"/>
                          <a:cs typeface="+mn-cs"/>
                          <a:sym typeface="Arial"/>
                        </a:rPr>
                        <a:t>3 215</a:t>
                      </a:r>
                    </a:p>
                  </a:txBody>
                  <a:tcPr marL="9525" marR="9525" marT="0" marB="0" anchor="ctr">
                    <a:solidFill>
                      <a:schemeClr val="accent6">
                        <a:lumMod val="50000"/>
                        <a:alpha val="1000"/>
                      </a:schemeClr>
                    </a:solidFill>
                  </a:tcPr>
                </a:tc>
                <a:tc>
                  <a:txBody>
                    <a:bodyPr/>
                    <a:lstStyle/>
                    <a:p>
                      <a:pPr algn="ctr" fontAlgn="ctr"/>
                      <a:r>
                        <a:rPr lang="ru-KZ" sz="800" b="0" i="0" u="none" strike="noStrike" cap="none">
                          <a:solidFill>
                            <a:srgbClr val="007F76"/>
                          </a:solidFill>
                          <a:effectLst/>
                          <a:latin typeface="Arial Narrow" panose="020B0606020202030204" pitchFamily="34" charset="0"/>
                          <a:ea typeface="+mn-ea"/>
                          <a:cs typeface="+mn-cs"/>
                          <a:sym typeface="Arial"/>
                        </a:rPr>
                        <a:t>2 891</a:t>
                      </a:r>
                    </a:p>
                  </a:txBody>
                  <a:tcPr marL="9525" marR="9525" marT="0" marB="0" anchor="ctr">
                    <a:solidFill>
                      <a:schemeClr val="accent6">
                        <a:lumMod val="50000"/>
                        <a:alpha val="1000"/>
                      </a:schemeClr>
                    </a:solidFill>
                  </a:tcPr>
                </a:tc>
                <a:tc>
                  <a:txBody>
                    <a:bodyPr/>
                    <a:lstStyle/>
                    <a:p>
                      <a:pPr algn="ctr" fontAlgn="ctr"/>
                      <a:r>
                        <a:rPr lang="ru-KZ" sz="800" b="0" i="0" u="none" strike="noStrike" cap="none">
                          <a:solidFill>
                            <a:srgbClr val="007F76"/>
                          </a:solidFill>
                          <a:effectLst/>
                          <a:latin typeface="Arial Narrow" panose="020B0606020202030204" pitchFamily="34" charset="0"/>
                          <a:ea typeface="+mn-ea"/>
                          <a:cs typeface="+mn-cs"/>
                          <a:sym typeface="Arial"/>
                        </a:rPr>
                        <a:t>1,4%</a:t>
                      </a:r>
                    </a:p>
                  </a:txBody>
                  <a:tcPr marL="9525" marR="9525" marT="0" marB="0" anchor="ctr">
                    <a:solidFill>
                      <a:schemeClr val="accent6">
                        <a:lumMod val="50000"/>
                        <a:alpha val="1000"/>
                      </a:schemeClr>
                    </a:solidFill>
                  </a:tcPr>
                </a:tc>
                <a:extLst>
                  <a:ext uri="{0D108BD9-81ED-4DB2-BD59-A6C34878D82A}">
                    <a16:rowId xmlns:a16="http://schemas.microsoft.com/office/drawing/2014/main" val="3433509531"/>
                  </a:ext>
                </a:extLst>
              </a:tr>
              <a:tr h="158400">
                <a:tc>
                  <a:txBody>
                    <a:bodyPr/>
                    <a:lstStyle/>
                    <a:p>
                      <a:pPr algn="ctr" fontAlgn="b"/>
                      <a:r>
                        <a:rPr lang="ru-RU" sz="800" u="none" strike="noStrike" dirty="0">
                          <a:solidFill>
                            <a:srgbClr val="007F76"/>
                          </a:solidFill>
                          <a:effectLst/>
                          <a:latin typeface="Arial Narrow" panose="020B0606020202030204" pitchFamily="34" charset="0"/>
                        </a:rPr>
                        <a:t>14</a:t>
                      </a:r>
                      <a:endParaRPr lang="en-US" sz="800" b="0" i="0" u="none" strike="noStrike" dirty="0">
                        <a:solidFill>
                          <a:srgbClr val="007F76"/>
                        </a:solidFill>
                        <a:effectLst/>
                        <a:latin typeface="Arial Narrow" panose="020B0606020202030204" pitchFamily="34" charset="0"/>
                      </a:endParaRPr>
                    </a:p>
                  </a:txBody>
                  <a:tcPr marL="9525" marR="9525" marT="0" marB="0" anchor="ctr">
                    <a:solidFill>
                      <a:srgbClr val="007F76">
                        <a:alpha val="20000"/>
                      </a:srgbClr>
                    </a:solidFill>
                  </a:tcPr>
                </a:tc>
                <a:tc>
                  <a:txBody>
                    <a:bodyPr/>
                    <a:lstStyle/>
                    <a:p>
                      <a:pPr algn="ctr" fontAlgn="b"/>
                      <a:r>
                        <a:rPr lang="ru-KZ" sz="800" b="0" i="0" u="none" strike="noStrike" cap="none" dirty="0">
                          <a:solidFill>
                            <a:srgbClr val="007F76"/>
                          </a:solidFill>
                          <a:effectLst/>
                          <a:latin typeface="Arial Narrow" panose="020B0606020202030204" pitchFamily="34" charset="0"/>
                          <a:ea typeface="+mn-ea"/>
                          <a:cs typeface="+mn-cs"/>
                          <a:sym typeface="Arial"/>
                        </a:rPr>
                        <a:t>5220-9</a:t>
                      </a:r>
                    </a:p>
                  </a:txBody>
                  <a:tcPr marL="9525" marR="9525" marT="0" marB="0" anchor="ctr">
                    <a:solidFill>
                      <a:srgbClr val="007F76">
                        <a:alpha val="20000"/>
                      </a:srgbClr>
                    </a:solidFill>
                  </a:tcPr>
                </a:tc>
                <a:tc>
                  <a:txBody>
                    <a:bodyPr/>
                    <a:lstStyle/>
                    <a:p>
                      <a:pPr marL="72000" algn="l" fontAlgn="ctr"/>
                      <a:r>
                        <a:rPr lang="ru-RU" sz="800" b="0" i="0" u="none" strike="noStrike" cap="none" dirty="0" err="1">
                          <a:solidFill>
                            <a:srgbClr val="007F76"/>
                          </a:solidFill>
                          <a:effectLst/>
                          <a:latin typeface="Arial Narrow" panose="020B0606020202030204" pitchFamily="34" charset="0"/>
                          <a:ea typeface="+mn-ea"/>
                          <a:cs typeface="+mn-cs"/>
                          <a:sym typeface="Arial"/>
                        </a:rPr>
                        <a:t>Басқа</a:t>
                      </a:r>
                      <a:r>
                        <a:rPr lang="ru-RU" sz="800" b="0" i="0" u="none" strike="noStrike" cap="none" dirty="0">
                          <a:solidFill>
                            <a:srgbClr val="007F76"/>
                          </a:solidFill>
                          <a:effectLst/>
                          <a:latin typeface="Arial Narrow" panose="020B0606020202030204" pitchFamily="34" charset="0"/>
                          <a:ea typeface="+mn-ea"/>
                          <a:cs typeface="+mn-cs"/>
                          <a:sym typeface="Arial"/>
                        </a:rPr>
                        <a:t> </a:t>
                      </a:r>
                      <a:r>
                        <a:rPr lang="ru-RU" sz="800" b="0" i="0" u="none" strike="noStrike" cap="none" dirty="0" err="1">
                          <a:solidFill>
                            <a:srgbClr val="007F76"/>
                          </a:solidFill>
                          <a:effectLst/>
                          <a:latin typeface="Arial Narrow" panose="020B0606020202030204" pitchFamily="34" charset="0"/>
                          <a:ea typeface="+mn-ea"/>
                          <a:cs typeface="+mn-cs"/>
                          <a:sym typeface="Arial"/>
                        </a:rPr>
                        <a:t>кассирлер</a:t>
                      </a:r>
                      <a:r>
                        <a:rPr lang="ru-RU" sz="800" b="0" i="0" u="none" strike="noStrike" cap="none" dirty="0">
                          <a:solidFill>
                            <a:srgbClr val="007F76"/>
                          </a:solidFill>
                          <a:effectLst/>
                          <a:latin typeface="Arial Narrow" panose="020B0606020202030204" pitchFamily="34" charset="0"/>
                          <a:ea typeface="+mn-ea"/>
                          <a:cs typeface="+mn-cs"/>
                          <a:sym typeface="Arial"/>
                        </a:rPr>
                        <a:t> </a:t>
                      </a:r>
                      <a:r>
                        <a:rPr lang="ru-RU" sz="800" b="0" i="0" u="none" strike="noStrike" cap="none" dirty="0" err="1">
                          <a:solidFill>
                            <a:srgbClr val="007F76"/>
                          </a:solidFill>
                          <a:effectLst/>
                          <a:latin typeface="Arial Narrow" panose="020B0606020202030204" pitchFamily="34" charset="0"/>
                          <a:ea typeface="+mn-ea"/>
                          <a:cs typeface="+mn-cs"/>
                          <a:sym typeface="Arial"/>
                        </a:rPr>
                        <a:t>және</a:t>
                      </a:r>
                      <a:r>
                        <a:rPr lang="ru-RU" sz="800" b="0" i="0" u="none" strike="noStrike" cap="none" dirty="0">
                          <a:solidFill>
                            <a:srgbClr val="007F76"/>
                          </a:solidFill>
                          <a:effectLst/>
                          <a:latin typeface="Arial Narrow" panose="020B0606020202030204" pitchFamily="34" charset="0"/>
                          <a:ea typeface="+mn-ea"/>
                          <a:cs typeface="+mn-cs"/>
                          <a:sym typeface="Arial"/>
                        </a:rPr>
                        <a:t> билет </a:t>
                      </a:r>
                      <a:r>
                        <a:rPr lang="ru-RU" sz="800" b="0" i="0" u="none" strike="noStrike" cap="none" dirty="0" err="1">
                          <a:solidFill>
                            <a:srgbClr val="007F76"/>
                          </a:solidFill>
                          <a:effectLst/>
                          <a:latin typeface="Arial Narrow" panose="020B0606020202030204" pitchFamily="34" charset="0"/>
                          <a:ea typeface="+mn-ea"/>
                          <a:cs typeface="+mn-cs"/>
                          <a:sym typeface="Arial"/>
                        </a:rPr>
                        <a:t>сатушылар</a:t>
                      </a:r>
                      <a:endParaRPr lang="ru-RU" sz="800" b="0" i="0" u="none" strike="noStrike" cap="none" dirty="0">
                        <a:solidFill>
                          <a:srgbClr val="007F76"/>
                        </a:solidFill>
                        <a:effectLst/>
                        <a:latin typeface="Arial Narrow" panose="020B0606020202030204" pitchFamily="34" charset="0"/>
                        <a:ea typeface="+mn-ea"/>
                        <a:cs typeface="+mn-cs"/>
                        <a:sym typeface="Arial"/>
                      </a:endParaRPr>
                    </a:p>
                  </a:txBody>
                  <a:tcPr marL="9525" marR="9525" marT="0" marB="0" anchor="ctr">
                    <a:lnR w="12700" cap="flat" cmpd="sng" algn="ctr">
                      <a:solidFill>
                        <a:schemeClr val="tx1"/>
                      </a:solidFill>
                      <a:prstDash val="solid"/>
                      <a:round/>
                      <a:headEnd type="none" w="med" len="med"/>
                      <a:tailEnd type="none" w="med" len="med"/>
                    </a:lnR>
                    <a:solidFill>
                      <a:srgbClr val="007F76">
                        <a:alpha val="20000"/>
                      </a:srgbClr>
                    </a:solidFill>
                  </a:tcPr>
                </a:tc>
                <a:tc>
                  <a:txBody>
                    <a:bodyPr/>
                    <a:lstStyle/>
                    <a:p>
                      <a:pPr algn="ctr" fontAlgn="ctr"/>
                      <a:r>
                        <a:rPr lang="ru-KZ" sz="800" b="0" i="0" u="none" strike="noStrike" cap="none">
                          <a:solidFill>
                            <a:schemeClr val="tx1"/>
                          </a:solidFill>
                          <a:effectLst/>
                          <a:latin typeface="Arial Narrow" panose="020B0606020202030204" pitchFamily="34" charset="0"/>
                          <a:ea typeface="+mn-ea"/>
                          <a:cs typeface="+mn-cs"/>
                          <a:sym typeface="Arial"/>
                        </a:rPr>
                        <a:t>9 559</a:t>
                      </a:r>
                    </a:p>
                  </a:txBody>
                  <a:tcPr marL="9525" marR="9525" marT="0" marB="0" anchor="ctr">
                    <a:lnL w="12700" cap="flat" cmpd="sng" algn="ctr">
                      <a:solidFill>
                        <a:schemeClr val="tx1"/>
                      </a:solidFill>
                      <a:prstDash val="solid"/>
                      <a:round/>
                      <a:headEnd type="none" w="med" len="med"/>
                      <a:tailEnd type="none" w="med" len="med"/>
                    </a:lnL>
                    <a:solidFill>
                      <a:schemeClr val="bg1">
                        <a:lumMod val="50000"/>
                        <a:alpha val="20000"/>
                      </a:schemeClr>
                    </a:solidFill>
                  </a:tcPr>
                </a:tc>
                <a:tc>
                  <a:txBody>
                    <a:bodyPr/>
                    <a:lstStyle/>
                    <a:p>
                      <a:pPr algn="ctr" fontAlgn="ctr"/>
                      <a:r>
                        <a:rPr lang="ru-KZ" sz="800" b="0" i="0" u="none" strike="noStrike" cap="none">
                          <a:solidFill>
                            <a:schemeClr val="tx1"/>
                          </a:solidFill>
                          <a:effectLst/>
                          <a:latin typeface="Arial Narrow" panose="020B0606020202030204" pitchFamily="34" charset="0"/>
                          <a:ea typeface="+mn-ea"/>
                          <a:cs typeface="+mn-cs"/>
                          <a:sym typeface="Arial"/>
                        </a:rPr>
                        <a:t>1 777</a:t>
                      </a:r>
                    </a:p>
                  </a:txBody>
                  <a:tcPr marL="9525" marR="9525" marT="0" marB="0" anchor="ctr">
                    <a:solidFill>
                      <a:schemeClr val="bg1">
                        <a:lumMod val="50000"/>
                        <a:alpha val="20000"/>
                      </a:schemeClr>
                    </a:solidFill>
                  </a:tcPr>
                </a:tc>
                <a:tc>
                  <a:txBody>
                    <a:bodyPr/>
                    <a:lstStyle/>
                    <a:p>
                      <a:pPr algn="ctr" fontAlgn="ctr"/>
                      <a:r>
                        <a:rPr lang="ru-KZ" sz="800" b="0" i="0" u="none" strike="noStrike" cap="none" dirty="0">
                          <a:solidFill>
                            <a:schemeClr val="tx1"/>
                          </a:solidFill>
                          <a:effectLst/>
                          <a:latin typeface="Arial Narrow" panose="020B0606020202030204" pitchFamily="34" charset="0"/>
                          <a:ea typeface="+mn-ea"/>
                          <a:cs typeface="+mn-cs"/>
                          <a:sym typeface="Arial"/>
                        </a:rPr>
                        <a:t>2 403</a:t>
                      </a:r>
                    </a:p>
                  </a:txBody>
                  <a:tcPr marL="9525" marR="9525" marT="0" marB="0" anchor="ctr">
                    <a:solidFill>
                      <a:schemeClr val="bg1">
                        <a:lumMod val="50000"/>
                        <a:alpha val="20000"/>
                      </a:schemeClr>
                    </a:solidFill>
                  </a:tcPr>
                </a:tc>
                <a:tc>
                  <a:txBody>
                    <a:bodyPr/>
                    <a:lstStyle/>
                    <a:p>
                      <a:pPr algn="ctr" fontAlgn="ctr"/>
                      <a:r>
                        <a:rPr lang="ru-KZ" sz="800" b="0" i="0" u="none" strike="noStrike" cap="none">
                          <a:solidFill>
                            <a:schemeClr val="tx1"/>
                          </a:solidFill>
                          <a:effectLst/>
                          <a:latin typeface="Arial Narrow" panose="020B0606020202030204" pitchFamily="34" charset="0"/>
                          <a:ea typeface="+mn-ea"/>
                          <a:cs typeface="+mn-cs"/>
                          <a:sym typeface="Arial"/>
                        </a:rPr>
                        <a:t>2 222</a:t>
                      </a:r>
                    </a:p>
                  </a:txBody>
                  <a:tcPr marL="9525" marR="9525" marT="0" marB="0" anchor="ctr">
                    <a:solidFill>
                      <a:schemeClr val="bg1">
                        <a:lumMod val="50000"/>
                        <a:alpha val="20000"/>
                      </a:schemeClr>
                    </a:solidFill>
                  </a:tcPr>
                </a:tc>
                <a:tc>
                  <a:txBody>
                    <a:bodyPr/>
                    <a:lstStyle/>
                    <a:p>
                      <a:pPr algn="ctr" fontAlgn="ctr"/>
                      <a:r>
                        <a:rPr lang="ru-KZ" sz="800" b="0" i="0" u="none" strike="noStrike" cap="none">
                          <a:solidFill>
                            <a:schemeClr val="tx1"/>
                          </a:solidFill>
                          <a:effectLst/>
                          <a:latin typeface="Arial Narrow" panose="020B0606020202030204" pitchFamily="34" charset="0"/>
                          <a:ea typeface="+mn-ea"/>
                          <a:cs typeface="+mn-cs"/>
                          <a:sym typeface="Arial"/>
                        </a:rPr>
                        <a:t>3 157</a:t>
                      </a:r>
                    </a:p>
                  </a:txBody>
                  <a:tcPr marL="9525" marR="9525" marT="0" marB="0" anchor="ctr">
                    <a:lnR w="12700" cap="flat" cmpd="sng" algn="ctr">
                      <a:solidFill>
                        <a:schemeClr val="tx1"/>
                      </a:solidFill>
                      <a:prstDash val="solid"/>
                      <a:round/>
                      <a:headEnd type="none" w="med" len="med"/>
                      <a:tailEnd type="none" w="med" len="med"/>
                    </a:lnR>
                    <a:solidFill>
                      <a:schemeClr val="bg1">
                        <a:lumMod val="50000"/>
                        <a:alpha val="20000"/>
                      </a:schemeClr>
                    </a:solidFill>
                  </a:tcPr>
                </a:tc>
                <a:tc>
                  <a:txBody>
                    <a:bodyPr/>
                    <a:lstStyle/>
                    <a:p>
                      <a:pPr algn="ctr" fontAlgn="ctr"/>
                      <a:r>
                        <a:rPr lang="ru-KZ" sz="800" b="0" i="0" u="none" strike="noStrike" cap="none">
                          <a:solidFill>
                            <a:srgbClr val="007F76"/>
                          </a:solidFill>
                          <a:effectLst/>
                          <a:latin typeface="Arial Narrow" panose="020B0606020202030204" pitchFamily="34" charset="0"/>
                          <a:ea typeface="+mn-ea"/>
                          <a:cs typeface="+mn-cs"/>
                          <a:sym typeface="Arial"/>
                        </a:rPr>
                        <a:t>10 580</a:t>
                      </a:r>
                    </a:p>
                  </a:txBody>
                  <a:tcPr marL="9525" marR="9525" marT="0" marB="0" anchor="ctr">
                    <a:lnL w="12700" cap="flat" cmpd="sng" algn="ctr">
                      <a:solidFill>
                        <a:schemeClr val="tx1"/>
                      </a:solidFill>
                      <a:prstDash val="solid"/>
                      <a:round/>
                      <a:headEnd type="none" w="med" len="med"/>
                      <a:tailEnd type="none" w="med" len="med"/>
                    </a:lnL>
                    <a:solidFill>
                      <a:srgbClr val="007F76">
                        <a:alpha val="20000"/>
                      </a:srgbClr>
                    </a:solidFill>
                  </a:tcPr>
                </a:tc>
                <a:tc>
                  <a:txBody>
                    <a:bodyPr/>
                    <a:lstStyle/>
                    <a:p>
                      <a:pPr algn="ctr" fontAlgn="ctr"/>
                      <a:r>
                        <a:rPr lang="ru-KZ" sz="800" b="0" i="0" u="none" strike="noStrike" cap="none">
                          <a:solidFill>
                            <a:schemeClr val="tx1"/>
                          </a:solidFill>
                          <a:effectLst/>
                          <a:latin typeface="Arial Narrow" panose="020B0606020202030204" pitchFamily="34" charset="0"/>
                          <a:ea typeface="+mn-ea"/>
                          <a:cs typeface="+mn-cs"/>
                          <a:sym typeface="Arial"/>
                        </a:rPr>
                        <a:t>1 754</a:t>
                      </a:r>
                    </a:p>
                  </a:txBody>
                  <a:tcPr marL="9525" marR="9525" marT="0" marB="0" anchor="ctr">
                    <a:solidFill>
                      <a:schemeClr val="bg1">
                        <a:lumMod val="50000"/>
                        <a:alpha val="20000"/>
                      </a:schemeClr>
                    </a:solidFill>
                  </a:tcPr>
                </a:tc>
                <a:tc>
                  <a:txBody>
                    <a:bodyPr/>
                    <a:lstStyle/>
                    <a:p>
                      <a:pPr algn="ctr" fontAlgn="ctr"/>
                      <a:r>
                        <a:rPr lang="ru-KZ" sz="800" b="0" i="0" u="none" strike="noStrike" cap="none">
                          <a:solidFill>
                            <a:srgbClr val="007F76"/>
                          </a:solidFill>
                          <a:effectLst/>
                          <a:latin typeface="Arial Narrow" panose="020B0606020202030204" pitchFamily="34" charset="0"/>
                          <a:ea typeface="+mn-ea"/>
                          <a:cs typeface="+mn-cs"/>
                          <a:sym typeface="Arial"/>
                        </a:rPr>
                        <a:t>2 528</a:t>
                      </a:r>
                    </a:p>
                  </a:txBody>
                  <a:tcPr marL="9525" marR="9525" marT="0" marB="0" anchor="ctr">
                    <a:solidFill>
                      <a:srgbClr val="007F76">
                        <a:alpha val="20000"/>
                      </a:srgbClr>
                    </a:solidFill>
                  </a:tcPr>
                </a:tc>
                <a:tc>
                  <a:txBody>
                    <a:bodyPr/>
                    <a:lstStyle/>
                    <a:p>
                      <a:pPr algn="ctr" fontAlgn="ctr"/>
                      <a:r>
                        <a:rPr lang="ru-KZ" sz="800" b="0" i="0" u="none" strike="noStrike" cap="none">
                          <a:solidFill>
                            <a:srgbClr val="007F76"/>
                          </a:solidFill>
                          <a:effectLst/>
                          <a:latin typeface="Arial Narrow" panose="020B0606020202030204" pitchFamily="34" charset="0"/>
                          <a:ea typeface="+mn-ea"/>
                          <a:cs typeface="+mn-cs"/>
                          <a:sym typeface="Arial"/>
                        </a:rPr>
                        <a:t>3 153</a:t>
                      </a:r>
                    </a:p>
                  </a:txBody>
                  <a:tcPr marL="9525" marR="9525" marT="0" marB="0" anchor="ctr">
                    <a:solidFill>
                      <a:srgbClr val="007F76">
                        <a:alpha val="20000"/>
                      </a:srgbClr>
                    </a:solidFill>
                  </a:tcPr>
                </a:tc>
                <a:tc>
                  <a:txBody>
                    <a:bodyPr/>
                    <a:lstStyle/>
                    <a:p>
                      <a:pPr algn="ctr" fontAlgn="ctr"/>
                      <a:r>
                        <a:rPr lang="ru-KZ" sz="800" b="0" i="0" u="none" strike="noStrike" cap="none">
                          <a:solidFill>
                            <a:srgbClr val="007F76"/>
                          </a:solidFill>
                          <a:effectLst/>
                          <a:latin typeface="Arial Narrow" panose="020B0606020202030204" pitchFamily="34" charset="0"/>
                          <a:ea typeface="+mn-ea"/>
                          <a:cs typeface="+mn-cs"/>
                          <a:sym typeface="Arial"/>
                        </a:rPr>
                        <a:t>3 145</a:t>
                      </a:r>
                    </a:p>
                  </a:txBody>
                  <a:tcPr marL="9525" marR="9525" marT="0" marB="0" anchor="ctr">
                    <a:solidFill>
                      <a:srgbClr val="007F76">
                        <a:alpha val="20000"/>
                      </a:srgbClr>
                    </a:solidFill>
                  </a:tcPr>
                </a:tc>
                <a:tc>
                  <a:txBody>
                    <a:bodyPr/>
                    <a:lstStyle/>
                    <a:p>
                      <a:pPr algn="ctr" fontAlgn="ctr"/>
                      <a:r>
                        <a:rPr lang="ru-KZ" sz="800" b="0" i="0" u="none" strike="noStrike" cap="none">
                          <a:solidFill>
                            <a:srgbClr val="007F76"/>
                          </a:solidFill>
                          <a:effectLst/>
                          <a:latin typeface="Arial Narrow" panose="020B0606020202030204" pitchFamily="34" charset="0"/>
                          <a:ea typeface="+mn-ea"/>
                          <a:cs typeface="+mn-cs"/>
                          <a:sym typeface="Arial"/>
                        </a:rPr>
                        <a:t>1,3%</a:t>
                      </a:r>
                    </a:p>
                  </a:txBody>
                  <a:tcPr marL="9525" marR="9525" marT="0" marB="0" anchor="ctr">
                    <a:solidFill>
                      <a:srgbClr val="007F76">
                        <a:alpha val="20000"/>
                      </a:srgbClr>
                    </a:solidFill>
                  </a:tcPr>
                </a:tc>
                <a:extLst>
                  <a:ext uri="{0D108BD9-81ED-4DB2-BD59-A6C34878D82A}">
                    <a16:rowId xmlns:a16="http://schemas.microsoft.com/office/drawing/2014/main" val="1108121153"/>
                  </a:ext>
                </a:extLst>
              </a:tr>
              <a:tr h="158400">
                <a:tc>
                  <a:txBody>
                    <a:bodyPr/>
                    <a:lstStyle/>
                    <a:p>
                      <a:pPr algn="ctr" fontAlgn="b"/>
                      <a:r>
                        <a:rPr lang="ru-RU" sz="800" u="none" strike="noStrike" dirty="0">
                          <a:solidFill>
                            <a:srgbClr val="007F76"/>
                          </a:solidFill>
                          <a:effectLst/>
                          <a:latin typeface="Arial Narrow" panose="020B0606020202030204" pitchFamily="34" charset="0"/>
                        </a:rPr>
                        <a:t>15</a:t>
                      </a:r>
                      <a:endParaRPr lang="en-US" sz="800" b="0" i="0" u="none" strike="noStrike" dirty="0">
                        <a:solidFill>
                          <a:srgbClr val="007F76"/>
                        </a:solidFill>
                        <a:effectLst/>
                        <a:latin typeface="Arial Narrow" panose="020B0606020202030204" pitchFamily="34" charset="0"/>
                      </a:endParaRPr>
                    </a:p>
                  </a:txBody>
                  <a:tcPr marL="9525" marR="9525" marT="0" marB="0" anchor="ctr">
                    <a:solidFill>
                      <a:schemeClr val="accent6">
                        <a:lumMod val="50000"/>
                        <a:alpha val="1000"/>
                      </a:schemeClr>
                    </a:solidFill>
                  </a:tcPr>
                </a:tc>
                <a:tc>
                  <a:txBody>
                    <a:bodyPr/>
                    <a:lstStyle/>
                    <a:p>
                      <a:pPr algn="ctr" fontAlgn="b"/>
                      <a:r>
                        <a:rPr lang="ru-KZ" sz="800" b="0" i="0" u="none" strike="noStrike" cap="none" dirty="0">
                          <a:solidFill>
                            <a:srgbClr val="007F76"/>
                          </a:solidFill>
                          <a:effectLst/>
                          <a:latin typeface="Arial Narrow" panose="020B0606020202030204" pitchFamily="34" charset="0"/>
                          <a:ea typeface="+mn-ea"/>
                          <a:cs typeface="+mn-cs"/>
                          <a:sym typeface="Arial"/>
                        </a:rPr>
                        <a:t>2350-1</a:t>
                      </a:r>
                    </a:p>
                  </a:txBody>
                  <a:tcPr marL="9525" marR="9525" marT="0" marB="0" anchor="ctr">
                    <a:solidFill>
                      <a:schemeClr val="accent6">
                        <a:lumMod val="50000"/>
                        <a:alpha val="1000"/>
                      </a:schemeClr>
                    </a:solidFill>
                  </a:tcPr>
                </a:tc>
                <a:tc>
                  <a:txBody>
                    <a:bodyPr/>
                    <a:lstStyle/>
                    <a:p>
                      <a:pPr marL="72000" algn="l" fontAlgn="ctr"/>
                      <a:r>
                        <a:rPr lang="ru-RU" sz="800" b="0" i="0" u="none" strike="noStrike" cap="none" dirty="0" err="1">
                          <a:solidFill>
                            <a:srgbClr val="007F76"/>
                          </a:solidFill>
                          <a:effectLst/>
                          <a:latin typeface="Arial Narrow" panose="020B0606020202030204" pitchFamily="34" charset="0"/>
                          <a:ea typeface="+mn-ea"/>
                          <a:cs typeface="+mn-cs"/>
                          <a:sym typeface="Arial"/>
                        </a:rPr>
                        <a:t>Жаратылыстану</a:t>
                      </a:r>
                      <a:r>
                        <a:rPr lang="ru-RU" sz="800" b="0" i="0" u="none" strike="noStrike" cap="none" dirty="0">
                          <a:solidFill>
                            <a:srgbClr val="007F76"/>
                          </a:solidFill>
                          <a:effectLst/>
                          <a:latin typeface="Arial Narrow" panose="020B0606020202030204" pitchFamily="34" charset="0"/>
                          <a:ea typeface="+mn-ea"/>
                          <a:cs typeface="+mn-cs"/>
                          <a:sym typeface="Arial"/>
                        </a:rPr>
                        <a:t> </a:t>
                      </a:r>
                      <a:r>
                        <a:rPr lang="ru-RU" sz="800" b="0" i="0" u="none" strike="noStrike" cap="none" dirty="0" err="1">
                          <a:solidFill>
                            <a:srgbClr val="007F76"/>
                          </a:solidFill>
                          <a:effectLst/>
                          <a:latin typeface="Arial Narrow" panose="020B0606020202030204" pitchFamily="34" charset="0"/>
                          <a:ea typeface="+mn-ea"/>
                          <a:cs typeface="+mn-cs"/>
                          <a:sym typeface="Arial"/>
                        </a:rPr>
                        <a:t>ғылымдары</a:t>
                      </a:r>
                      <a:r>
                        <a:rPr lang="ru-RU" sz="800" b="0" i="0" u="none" strike="noStrike" cap="none" dirty="0">
                          <a:solidFill>
                            <a:srgbClr val="007F76"/>
                          </a:solidFill>
                          <a:effectLst/>
                          <a:latin typeface="Arial Narrow" panose="020B0606020202030204" pitchFamily="34" charset="0"/>
                          <a:ea typeface="+mn-ea"/>
                          <a:cs typeface="+mn-cs"/>
                          <a:sym typeface="Arial"/>
                        </a:rPr>
                        <a:t> </a:t>
                      </a:r>
                      <a:r>
                        <a:rPr lang="ru-RU" sz="800" b="0" i="0" u="none" strike="noStrike" cap="none" dirty="0" err="1">
                          <a:solidFill>
                            <a:srgbClr val="007F76"/>
                          </a:solidFill>
                          <a:effectLst/>
                          <a:latin typeface="Arial Narrow" panose="020B0606020202030204" pitchFamily="34" charset="0"/>
                          <a:ea typeface="+mn-ea"/>
                          <a:cs typeface="+mn-cs"/>
                          <a:sym typeface="Arial"/>
                        </a:rPr>
                        <a:t>бойынша</a:t>
                      </a:r>
                      <a:r>
                        <a:rPr lang="ru-RU" sz="800" b="0" i="0" u="none" strike="noStrike" cap="none" dirty="0">
                          <a:solidFill>
                            <a:srgbClr val="007F76"/>
                          </a:solidFill>
                          <a:effectLst/>
                          <a:latin typeface="Arial Narrow" panose="020B0606020202030204" pitchFamily="34" charset="0"/>
                          <a:ea typeface="+mn-ea"/>
                          <a:cs typeface="+mn-cs"/>
                          <a:sym typeface="Arial"/>
                        </a:rPr>
                        <a:t> орта </a:t>
                      </a:r>
                      <a:r>
                        <a:rPr lang="ru-RU" sz="800" b="0" i="0" u="none" strike="noStrike" cap="none" dirty="0" err="1">
                          <a:solidFill>
                            <a:srgbClr val="007F76"/>
                          </a:solidFill>
                          <a:effectLst/>
                          <a:latin typeface="Arial Narrow" panose="020B0606020202030204" pitchFamily="34" charset="0"/>
                          <a:ea typeface="+mn-ea"/>
                          <a:cs typeface="+mn-cs"/>
                          <a:sym typeface="Arial"/>
                        </a:rPr>
                        <a:t>мектеп</a:t>
                      </a:r>
                      <a:r>
                        <a:rPr lang="ru-RU" sz="800" b="0" i="0" u="none" strike="noStrike" cap="none" dirty="0">
                          <a:solidFill>
                            <a:srgbClr val="007F76"/>
                          </a:solidFill>
                          <a:effectLst/>
                          <a:latin typeface="Arial Narrow" panose="020B0606020202030204" pitchFamily="34" charset="0"/>
                          <a:ea typeface="+mn-ea"/>
                          <a:cs typeface="+mn-cs"/>
                          <a:sym typeface="Arial"/>
                        </a:rPr>
                        <a:t> </a:t>
                      </a:r>
                      <a:r>
                        <a:rPr lang="ru-RU" sz="800" b="0" i="0" u="none" strike="noStrike" cap="none" dirty="0" err="1">
                          <a:solidFill>
                            <a:srgbClr val="007F76"/>
                          </a:solidFill>
                          <a:effectLst/>
                          <a:latin typeface="Arial Narrow" panose="020B0606020202030204" pitchFamily="34" charset="0"/>
                          <a:ea typeface="+mn-ea"/>
                          <a:cs typeface="+mn-cs"/>
                          <a:sym typeface="Arial"/>
                        </a:rPr>
                        <a:t>мұғалімдері</a:t>
                      </a:r>
                      <a:endParaRPr lang="ru-RU" sz="800" b="0" i="0" u="none" strike="noStrike" cap="none" dirty="0">
                        <a:solidFill>
                          <a:srgbClr val="007F76"/>
                        </a:solidFill>
                        <a:effectLst/>
                        <a:latin typeface="Arial Narrow" panose="020B0606020202030204" pitchFamily="34" charset="0"/>
                        <a:ea typeface="+mn-ea"/>
                        <a:cs typeface="+mn-cs"/>
                        <a:sym typeface="Arial"/>
                      </a:endParaRPr>
                    </a:p>
                  </a:txBody>
                  <a:tcPr marL="9525" marR="9525" marT="0" marB="0" anchor="ctr">
                    <a:lnR w="12700" cap="flat" cmpd="sng" algn="ctr">
                      <a:solidFill>
                        <a:schemeClr val="tx1"/>
                      </a:solidFill>
                      <a:prstDash val="solid"/>
                      <a:round/>
                      <a:headEnd type="none" w="med" len="med"/>
                      <a:tailEnd type="none" w="med" len="med"/>
                    </a:lnR>
                    <a:solidFill>
                      <a:schemeClr val="accent6">
                        <a:lumMod val="50000"/>
                        <a:alpha val="1000"/>
                      </a:schemeClr>
                    </a:solidFill>
                  </a:tcPr>
                </a:tc>
                <a:tc>
                  <a:txBody>
                    <a:bodyPr/>
                    <a:lstStyle/>
                    <a:p>
                      <a:pPr algn="ctr" fontAlgn="ctr"/>
                      <a:r>
                        <a:rPr lang="ru-KZ" sz="800" b="0" i="0" u="none" strike="noStrike" cap="none">
                          <a:solidFill>
                            <a:schemeClr val="tx1"/>
                          </a:solidFill>
                          <a:effectLst/>
                          <a:latin typeface="Arial Narrow" panose="020B0606020202030204" pitchFamily="34" charset="0"/>
                          <a:ea typeface="+mn-ea"/>
                          <a:cs typeface="+mn-cs"/>
                          <a:sym typeface="Arial"/>
                        </a:rPr>
                        <a:t>8 713</a:t>
                      </a:r>
                    </a:p>
                  </a:txBody>
                  <a:tcPr marL="9525" marR="9525" marT="0" marB="0" anchor="ctr">
                    <a:lnL w="12700" cap="flat" cmpd="sng" algn="ctr">
                      <a:solidFill>
                        <a:schemeClr val="tx1"/>
                      </a:solidFill>
                      <a:prstDash val="solid"/>
                      <a:round/>
                      <a:headEnd type="none" w="med" len="med"/>
                      <a:tailEnd type="none" w="med" len="med"/>
                    </a:lnL>
                    <a:solidFill>
                      <a:schemeClr val="accent6">
                        <a:lumMod val="50000"/>
                        <a:alpha val="1000"/>
                      </a:schemeClr>
                    </a:solidFill>
                  </a:tcPr>
                </a:tc>
                <a:tc>
                  <a:txBody>
                    <a:bodyPr/>
                    <a:lstStyle/>
                    <a:p>
                      <a:pPr algn="ctr" fontAlgn="ctr"/>
                      <a:r>
                        <a:rPr lang="ru-KZ" sz="800" b="0" i="0" u="none" strike="noStrike" cap="none" dirty="0">
                          <a:solidFill>
                            <a:schemeClr val="tx1"/>
                          </a:solidFill>
                          <a:effectLst/>
                          <a:latin typeface="Arial Narrow" panose="020B0606020202030204" pitchFamily="34" charset="0"/>
                          <a:ea typeface="+mn-ea"/>
                          <a:cs typeface="+mn-cs"/>
                          <a:sym typeface="Arial"/>
                        </a:rPr>
                        <a:t>1 077</a:t>
                      </a:r>
                    </a:p>
                  </a:txBody>
                  <a:tcPr marL="9525" marR="9525" marT="0" marB="0" anchor="ctr">
                    <a:solidFill>
                      <a:schemeClr val="accent6">
                        <a:lumMod val="50000"/>
                        <a:alpha val="1000"/>
                      </a:schemeClr>
                    </a:solidFill>
                  </a:tcPr>
                </a:tc>
                <a:tc>
                  <a:txBody>
                    <a:bodyPr/>
                    <a:lstStyle/>
                    <a:p>
                      <a:pPr algn="ctr" fontAlgn="ctr"/>
                      <a:r>
                        <a:rPr lang="ru-KZ" sz="800" b="0" i="0" u="none" strike="noStrike" cap="none">
                          <a:solidFill>
                            <a:schemeClr val="tx1"/>
                          </a:solidFill>
                          <a:effectLst/>
                          <a:latin typeface="Arial Narrow" panose="020B0606020202030204" pitchFamily="34" charset="0"/>
                          <a:ea typeface="+mn-ea"/>
                          <a:cs typeface="+mn-cs"/>
                          <a:sym typeface="Arial"/>
                        </a:rPr>
                        <a:t>1 142</a:t>
                      </a:r>
                    </a:p>
                  </a:txBody>
                  <a:tcPr marL="9525" marR="9525" marT="0" marB="0" anchor="ctr">
                    <a:solidFill>
                      <a:schemeClr val="accent6">
                        <a:lumMod val="50000"/>
                        <a:alpha val="1000"/>
                      </a:schemeClr>
                    </a:solidFill>
                  </a:tcPr>
                </a:tc>
                <a:tc>
                  <a:txBody>
                    <a:bodyPr/>
                    <a:lstStyle/>
                    <a:p>
                      <a:pPr algn="ctr" fontAlgn="ctr"/>
                      <a:r>
                        <a:rPr lang="ru-KZ" sz="800" b="0" i="0" u="none" strike="noStrike" cap="none">
                          <a:solidFill>
                            <a:schemeClr val="tx1"/>
                          </a:solidFill>
                          <a:effectLst/>
                          <a:latin typeface="Arial Narrow" panose="020B0606020202030204" pitchFamily="34" charset="0"/>
                          <a:ea typeface="+mn-ea"/>
                          <a:cs typeface="+mn-cs"/>
                          <a:sym typeface="Arial"/>
                        </a:rPr>
                        <a:t>4 838</a:t>
                      </a:r>
                    </a:p>
                  </a:txBody>
                  <a:tcPr marL="9525" marR="9525" marT="0" marB="0" anchor="ctr">
                    <a:solidFill>
                      <a:schemeClr val="accent6">
                        <a:lumMod val="50000"/>
                        <a:alpha val="1000"/>
                      </a:schemeClr>
                    </a:solidFill>
                  </a:tcPr>
                </a:tc>
                <a:tc>
                  <a:txBody>
                    <a:bodyPr/>
                    <a:lstStyle/>
                    <a:p>
                      <a:pPr algn="ctr" fontAlgn="ctr"/>
                      <a:r>
                        <a:rPr lang="ru-KZ" sz="800" b="0" i="0" u="none" strike="noStrike" cap="none">
                          <a:solidFill>
                            <a:schemeClr val="tx1"/>
                          </a:solidFill>
                          <a:effectLst/>
                          <a:latin typeface="Arial Narrow" panose="020B0606020202030204" pitchFamily="34" charset="0"/>
                          <a:ea typeface="+mn-ea"/>
                          <a:cs typeface="+mn-cs"/>
                          <a:sym typeface="Arial"/>
                        </a:rPr>
                        <a:t>1 656</a:t>
                      </a:r>
                    </a:p>
                  </a:txBody>
                  <a:tcPr marL="9525" marR="9525" marT="0" marB="0" anchor="ctr">
                    <a:lnR w="12700" cap="flat" cmpd="sng" algn="ctr">
                      <a:solidFill>
                        <a:schemeClr val="tx1"/>
                      </a:solidFill>
                      <a:prstDash val="solid"/>
                      <a:round/>
                      <a:headEnd type="none" w="med" len="med"/>
                      <a:tailEnd type="none" w="med" len="med"/>
                    </a:lnR>
                    <a:solidFill>
                      <a:schemeClr val="accent6">
                        <a:lumMod val="50000"/>
                        <a:alpha val="1000"/>
                      </a:schemeClr>
                    </a:solidFill>
                  </a:tcPr>
                </a:tc>
                <a:tc>
                  <a:txBody>
                    <a:bodyPr/>
                    <a:lstStyle/>
                    <a:p>
                      <a:pPr algn="ctr" fontAlgn="ctr"/>
                      <a:r>
                        <a:rPr lang="ru-KZ" sz="800" b="0" i="0" u="none" strike="noStrike" cap="none">
                          <a:solidFill>
                            <a:srgbClr val="007F76"/>
                          </a:solidFill>
                          <a:effectLst/>
                          <a:latin typeface="Arial Narrow" panose="020B0606020202030204" pitchFamily="34" charset="0"/>
                          <a:ea typeface="+mn-ea"/>
                          <a:cs typeface="+mn-cs"/>
                          <a:sym typeface="Arial"/>
                        </a:rPr>
                        <a:t>10 485</a:t>
                      </a:r>
                    </a:p>
                  </a:txBody>
                  <a:tcPr marL="9525" marR="9525" marT="0" marB="0" anchor="ctr">
                    <a:lnL w="12700" cap="flat" cmpd="sng" algn="ctr">
                      <a:solidFill>
                        <a:schemeClr val="tx1"/>
                      </a:solidFill>
                      <a:prstDash val="solid"/>
                      <a:round/>
                      <a:headEnd type="none" w="med" len="med"/>
                      <a:tailEnd type="none" w="med" len="med"/>
                    </a:lnL>
                    <a:solidFill>
                      <a:schemeClr val="accent6">
                        <a:lumMod val="50000"/>
                        <a:alpha val="1000"/>
                      </a:schemeClr>
                    </a:solidFill>
                  </a:tcPr>
                </a:tc>
                <a:tc>
                  <a:txBody>
                    <a:bodyPr/>
                    <a:lstStyle/>
                    <a:p>
                      <a:pPr algn="ctr" fontAlgn="ctr"/>
                      <a:r>
                        <a:rPr lang="ru-KZ" sz="800" b="0" i="0" u="none" strike="noStrike" cap="none" dirty="0">
                          <a:solidFill>
                            <a:schemeClr val="tx1"/>
                          </a:solidFill>
                          <a:effectLst/>
                          <a:latin typeface="Arial Narrow" panose="020B0606020202030204" pitchFamily="34" charset="0"/>
                          <a:ea typeface="+mn-ea"/>
                          <a:cs typeface="+mn-cs"/>
                          <a:sym typeface="Arial"/>
                        </a:rPr>
                        <a:t>1 742</a:t>
                      </a:r>
                    </a:p>
                  </a:txBody>
                  <a:tcPr marL="9525" marR="9525" marT="0" marB="0" anchor="ctr">
                    <a:solidFill>
                      <a:schemeClr val="accent6">
                        <a:lumMod val="50000"/>
                        <a:alpha val="1000"/>
                      </a:schemeClr>
                    </a:solidFill>
                  </a:tcPr>
                </a:tc>
                <a:tc>
                  <a:txBody>
                    <a:bodyPr/>
                    <a:lstStyle/>
                    <a:p>
                      <a:pPr algn="ctr" fontAlgn="ctr"/>
                      <a:r>
                        <a:rPr lang="ru-KZ" sz="800" b="0" i="0" u="none" strike="noStrike" cap="none" dirty="0">
                          <a:solidFill>
                            <a:srgbClr val="007F76"/>
                          </a:solidFill>
                          <a:effectLst/>
                          <a:latin typeface="Arial Narrow" panose="020B0606020202030204" pitchFamily="34" charset="0"/>
                          <a:ea typeface="+mn-ea"/>
                          <a:cs typeface="+mn-cs"/>
                          <a:sym typeface="Arial"/>
                        </a:rPr>
                        <a:t>1 793</a:t>
                      </a:r>
                    </a:p>
                  </a:txBody>
                  <a:tcPr marL="9525" marR="9525" marT="0" marB="0" anchor="ctr">
                    <a:solidFill>
                      <a:schemeClr val="accent6">
                        <a:lumMod val="50000"/>
                        <a:alpha val="1000"/>
                      </a:schemeClr>
                    </a:solidFill>
                  </a:tcPr>
                </a:tc>
                <a:tc>
                  <a:txBody>
                    <a:bodyPr/>
                    <a:lstStyle/>
                    <a:p>
                      <a:pPr algn="ctr" fontAlgn="ctr"/>
                      <a:r>
                        <a:rPr lang="ru-KZ" sz="800" b="0" i="0" u="none" strike="noStrike" cap="none" dirty="0">
                          <a:solidFill>
                            <a:srgbClr val="007F76"/>
                          </a:solidFill>
                          <a:effectLst/>
                          <a:latin typeface="Arial Narrow" panose="020B0606020202030204" pitchFamily="34" charset="0"/>
                          <a:ea typeface="+mn-ea"/>
                          <a:cs typeface="+mn-cs"/>
                          <a:sym typeface="Arial"/>
                        </a:rPr>
                        <a:t>1 986</a:t>
                      </a:r>
                    </a:p>
                  </a:txBody>
                  <a:tcPr marL="9525" marR="9525" marT="0" marB="0" anchor="ctr">
                    <a:solidFill>
                      <a:schemeClr val="accent6">
                        <a:lumMod val="50000"/>
                        <a:alpha val="1000"/>
                      </a:schemeClr>
                    </a:solidFill>
                  </a:tcPr>
                </a:tc>
                <a:tc>
                  <a:txBody>
                    <a:bodyPr/>
                    <a:lstStyle/>
                    <a:p>
                      <a:pPr algn="ctr" fontAlgn="ctr"/>
                      <a:r>
                        <a:rPr lang="ru-KZ" sz="800" b="0" i="0" u="none" strike="noStrike" cap="none">
                          <a:solidFill>
                            <a:srgbClr val="007F76"/>
                          </a:solidFill>
                          <a:effectLst/>
                          <a:latin typeface="Arial Narrow" panose="020B0606020202030204" pitchFamily="34" charset="0"/>
                          <a:ea typeface="+mn-ea"/>
                          <a:cs typeface="+mn-cs"/>
                          <a:sym typeface="Arial"/>
                        </a:rPr>
                        <a:t>4 964</a:t>
                      </a:r>
                    </a:p>
                  </a:txBody>
                  <a:tcPr marL="9525" marR="9525" marT="0" marB="0" anchor="ctr">
                    <a:solidFill>
                      <a:schemeClr val="accent6">
                        <a:lumMod val="50000"/>
                        <a:alpha val="1000"/>
                      </a:schemeClr>
                    </a:solidFill>
                  </a:tcPr>
                </a:tc>
                <a:tc>
                  <a:txBody>
                    <a:bodyPr/>
                    <a:lstStyle/>
                    <a:p>
                      <a:pPr algn="ctr" fontAlgn="ctr"/>
                      <a:r>
                        <a:rPr lang="ru-KZ" sz="800" b="0" i="0" u="none" strike="noStrike" cap="none">
                          <a:solidFill>
                            <a:srgbClr val="007F76"/>
                          </a:solidFill>
                          <a:effectLst/>
                          <a:latin typeface="Arial Narrow" panose="020B0606020202030204" pitchFamily="34" charset="0"/>
                          <a:ea typeface="+mn-ea"/>
                          <a:cs typeface="+mn-cs"/>
                          <a:sym typeface="Arial"/>
                        </a:rPr>
                        <a:t>1,3%</a:t>
                      </a:r>
                    </a:p>
                  </a:txBody>
                  <a:tcPr marL="9525" marR="9525" marT="0" marB="0" anchor="ctr">
                    <a:solidFill>
                      <a:schemeClr val="accent6">
                        <a:lumMod val="50000"/>
                        <a:alpha val="1000"/>
                      </a:schemeClr>
                    </a:solidFill>
                  </a:tcPr>
                </a:tc>
                <a:extLst>
                  <a:ext uri="{0D108BD9-81ED-4DB2-BD59-A6C34878D82A}">
                    <a16:rowId xmlns:a16="http://schemas.microsoft.com/office/drawing/2014/main" val="3859109263"/>
                  </a:ext>
                </a:extLst>
              </a:tr>
              <a:tr h="158400">
                <a:tc>
                  <a:txBody>
                    <a:bodyPr/>
                    <a:lstStyle/>
                    <a:p>
                      <a:pPr algn="ctr" fontAlgn="b"/>
                      <a:r>
                        <a:rPr lang="ru-RU" sz="800" u="none" strike="noStrike" dirty="0">
                          <a:solidFill>
                            <a:srgbClr val="007F76"/>
                          </a:solidFill>
                          <a:effectLst/>
                          <a:latin typeface="Arial Narrow" panose="020B0606020202030204" pitchFamily="34" charset="0"/>
                        </a:rPr>
                        <a:t>16</a:t>
                      </a:r>
                      <a:endParaRPr lang="en-US" sz="800" b="0" i="0" u="none" strike="noStrike" dirty="0">
                        <a:solidFill>
                          <a:srgbClr val="007F76"/>
                        </a:solidFill>
                        <a:effectLst/>
                        <a:latin typeface="Arial Narrow" panose="020B0606020202030204" pitchFamily="34" charset="0"/>
                      </a:endParaRPr>
                    </a:p>
                  </a:txBody>
                  <a:tcPr marL="9525" marR="9525" marT="0" marB="0" anchor="ctr">
                    <a:solidFill>
                      <a:srgbClr val="007F76">
                        <a:alpha val="20000"/>
                      </a:srgbClr>
                    </a:solidFill>
                  </a:tcPr>
                </a:tc>
                <a:tc>
                  <a:txBody>
                    <a:bodyPr/>
                    <a:lstStyle/>
                    <a:p>
                      <a:pPr algn="ctr" fontAlgn="b"/>
                      <a:r>
                        <a:rPr lang="ru-KZ" sz="800" b="0" i="0" u="none" strike="noStrike" cap="none" dirty="0">
                          <a:solidFill>
                            <a:srgbClr val="007F76"/>
                          </a:solidFill>
                          <a:effectLst/>
                          <a:latin typeface="Arial Narrow" panose="020B0606020202030204" pitchFamily="34" charset="0"/>
                          <a:ea typeface="+mn-ea"/>
                          <a:cs typeface="+mn-cs"/>
                          <a:sym typeface="Arial"/>
                        </a:rPr>
                        <a:t>4120-1</a:t>
                      </a:r>
                    </a:p>
                  </a:txBody>
                  <a:tcPr marL="9525" marR="9525" marT="0" marB="0" anchor="ctr">
                    <a:solidFill>
                      <a:srgbClr val="007F76">
                        <a:alpha val="20000"/>
                      </a:srgbClr>
                    </a:solidFill>
                  </a:tcPr>
                </a:tc>
                <a:tc>
                  <a:txBody>
                    <a:bodyPr/>
                    <a:lstStyle/>
                    <a:p>
                      <a:pPr marL="72000" algn="l" fontAlgn="ctr"/>
                      <a:r>
                        <a:rPr lang="ru-RU" sz="800" b="0" i="0" u="none" strike="noStrike" cap="none" dirty="0" err="1">
                          <a:solidFill>
                            <a:srgbClr val="007F76"/>
                          </a:solidFill>
                          <a:effectLst/>
                          <a:latin typeface="Arial Narrow" panose="020B0606020202030204" pitchFamily="34" charset="0"/>
                          <a:ea typeface="+mn-ea"/>
                          <a:cs typeface="+mn-cs"/>
                          <a:sym typeface="Arial"/>
                        </a:rPr>
                        <a:t>Хатшылар</a:t>
                      </a:r>
                      <a:r>
                        <a:rPr lang="ru-RU" sz="800" b="0" i="0" u="none" strike="noStrike" cap="none" dirty="0">
                          <a:solidFill>
                            <a:srgbClr val="007F76"/>
                          </a:solidFill>
                          <a:effectLst/>
                          <a:latin typeface="Arial Narrow" panose="020B0606020202030204" pitchFamily="34" charset="0"/>
                          <a:ea typeface="+mn-ea"/>
                          <a:cs typeface="+mn-cs"/>
                          <a:sym typeface="Arial"/>
                        </a:rPr>
                        <a:t> (</a:t>
                      </a:r>
                      <a:r>
                        <a:rPr lang="ru-RU" sz="800" b="0" i="0" u="none" strike="noStrike" cap="none" dirty="0" err="1">
                          <a:solidFill>
                            <a:srgbClr val="007F76"/>
                          </a:solidFill>
                          <a:effectLst/>
                          <a:latin typeface="Arial Narrow" panose="020B0606020202030204" pitchFamily="34" charset="0"/>
                          <a:ea typeface="+mn-ea"/>
                          <a:cs typeface="+mn-cs"/>
                          <a:sym typeface="Arial"/>
                        </a:rPr>
                        <a:t>жалпы</a:t>
                      </a:r>
                      <a:r>
                        <a:rPr lang="ru-RU" sz="800" b="0" i="0" u="none" strike="noStrike" cap="none" dirty="0">
                          <a:solidFill>
                            <a:srgbClr val="007F76"/>
                          </a:solidFill>
                          <a:effectLst/>
                          <a:latin typeface="Arial Narrow" panose="020B0606020202030204" pitchFamily="34" charset="0"/>
                          <a:ea typeface="+mn-ea"/>
                          <a:cs typeface="+mn-cs"/>
                          <a:sym typeface="Arial"/>
                        </a:rPr>
                        <a:t> </a:t>
                      </a:r>
                      <a:r>
                        <a:rPr lang="ru-RU" sz="800" b="0" i="0" u="none" strike="noStrike" cap="none" dirty="0" err="1">
                          <a:solidFill>
                            <a:srgbClr val="007F76"/>
                          </a:solidFill>
                          <a:effectLst/>
                          <a:latin typeface="Arial Narrow" panose="020B0606020202030204" pitchFamily="34" charset="0"/>
                          <a:ea typeface="+mn-ea"/>
                          <a:cs typeface="+mn-cs"/>
                          <a:sym typeface="Arial"/>
                        </a:rPr>
                        <a:t>бейін</a:t>
                      </a:r>
                      <a:r>
                        <a:rPr lang="ru-RU" sz="800" b="0" i="0" u="none" strike="noStrike" cap="none" dirty="0">
                          <a:solidFill>
                            <a:srgbClr val="007F76"/>
                          </a:solidFill>
                          <a:effectLst/>
                          <a:latin typeface="Arial Narrow" panose="020B0606020202030204" pitchFamily="34" charset="0"/>
                          <a:ea typeface="+mn-ea"/>
                          <a:cs typeface="+mn-cs"/>
                          <a:sym typeface="Arial"/>
                        </a:rPr>
                        <a:t>)</a:t>
                      </a:r>
                    </a:p>
                  </a:txBody>
                  <a:tcPr marL="9525" marR="9525" marT="0" marB="0" anchor="ctr">
                    <a:lnR w="12700" cap="flat" cmpd="sng" algn="ctr">
                      <a:solidFill>
                        <a:schemeClr val="tx1"/>
                      </a:solidFill>
                      <a:prstDash val="solid"/>
                      <a:round/>
                      <a:headEnd type="none" w="med" len="med"/>
                      <a:tailEnd type="none" w="med" len="med"/>
                    </a:lnR>
                    <a:solidFill>
                      <a:srgbClr val="007F76">
                        <a:alpha val="20000"/>
                      </a:srgbClr>
                    </a:solidFill>
                  </a:tcPr>
                </a:tc>
                <a:tc>
                  <a:txBody>
                    <a:bodyPr/>
                    <a:lstStyle/>
                    <a:p>
                      <a:pPr algn="ctr" fontAlgn="ctr"/>
                      <a:r>
                        <a:rPr lang="ru-KZ" sz="800" b="0" i="0" u="none" strike="noStrike" cap="none">
                          <a:solidFill>
                            <a:schemeClr val="tx1"/>
                          </a:solidFill>
                          <a:effectLst/>
                          <a:latin typeface="Arial Narrow" panose="020B0606020202030204" pitchFamily="34" charset="0"/>
                          <a:ea typeface="+mn-ea"/>
                          <a:cs typeface="+mn-cs"/>
                          <a:sym typeface="Arial"/>
                        </a:rPr>
                        <a:t>9 124</a:t>
                      </a:r>
                    </a:p>
                  </a:txBody>
                  <a:tcPr marL="9525" marR="9525" marT="0" marB="0" anchor="ctr">
                    <a:lnL w="12700" cap="flat" cmpd="sng" algn="ctr">
                      <a:solidFill>
                        <a:schemeClr val="tx1"/>
                      </a:solidFill>
                      <a:prstDash val="solid"/>
                      <a:round/>
                      <a:headEnd type="none" w="med" len="med"/>
                      <a:tailEnd type="none" w="med" len="med"/>
                    </a:lnL>
                    <a:solidFill>
                      <a:schemeClr val="bg1">
                        <a:lumMod val="50000"/>
                        <a:alpha val="20000"/>
                      </a:schemeClr>
                    </a:solidFill>
                  </a:tcPr>
                </a:tc>
                <a:tc>
                  <a:txBody>
                    <a:bodyPr/>
                    <a:lstStyle/>
                    <a:p>
                      <a:pPr algn="ctr" fontAlgn="ctr"/>
                      <a:r>
                        <a:rPr lang="ru-KZ" sz="800" b="0" i="0" u="none" strike="noStrike" cap="none">
                          <a:solidFill>
                            <a:schemeClr val="tx1"/>
                          </a:solidFill>
                          <a:effectLst/>
                          <a:latin typeface="Arial Narrow" panose="020B0606020202030204" pitchFamily="34" charset="0"/>
                          <a:ea typeface="+mn-ea"/>
                          <a:cs typeface="+mn-cs"/>
                          <a:sym typeface="Arial"/>
                        </a:rPr>
                        <a:t>2 078</a:t>
                      </a:r>
                    </a:p>
                  </a:txBody>
                  <a:tcPr marL="9525" marR="9525" marT="0" marB="0" anchor="ctr">
                    <a:solidFill>
                      <a:schemeClr val="bg1">
                        <a:lumMod val="50000"/>
                        <a:alpha val="20000"/>
                      </a:schemeClr>
                    </a:solidFill>
                  </a:tcPr>
                </a:tc>
                <a:tc>
                  <a:txBody>
                    <a:bodyPr/>
                    <a:lstStyle/>
                    <a:p>
                      <a:pPr algn="ctr" fontAlgn="ctr"/>
                      <a:r>
                        <a:rPr lang="ru-KZ" sz="800" b="0" i="0" u="none" strike="noStrike" cap="none">
                          <a:solidFill>
                            <a:schemeClr val="tx1"/>
                          </a:solidFill>
                          <a:effectLst/>
                          <a:latin typeface="Arial Narrow" panose="020B0606020202030204" pitchFamily="34" charset="0"/>
                          <a:ea typeface="+mn-ea"/>
                          <a:cs typeface="+mn-cs"/>
                          <a:sym typeface="Arial"/>
                        </a:rPr>
                        <a:t>1 975</a:t>
                      </a:r>
                    </a:p>
                  </a:txBody>
                  <a:tcPr marL="9525" marR="9525" marT="0" marB="0" anchor="ctr">
                    <a:solidFill>
                      <a:schemeClr val="bg1">
                        <a:lumMod val="50000"/>
                        <a:alpha val="20000"/>
                      </a:schemeClr>
                    </a:solidFill>
                  </a:tcPr>
                </a:tc>
                <a:tc>
                  <a:txBody>
                    <a:bodyPr/>
                    <a:lstStyle/>
                    <a:p>
                      <a:pPr algn="ctr" fontAlgn="ctr"/>
                      <a:r>
                        <a:rPr lang="ru-KZ" sz="800" b="0" i="0" u="none" strike="noStrike" cap="none">
                          <a:solidFill>
                            <a:schemeClr val="tx1"/>
                          </a:solidFill>
                          <a:effectLst/>
                          <a:latin typeface="Arial Narrow" panose="020B0606020202030204" pitchFamily="34" charset="0"/>
                          <a:ea typeface="+mn-ea"/>
                          <a:cs typeface="+mn-cs"/>
                          <a:sym typeface="Arial"/>
                        </a:rPr>
                        <a:t>2 708</a:t>
                      </a:r>
                    </a:p>
                  </a:txBody>
                  <a:tcPr marL="9525" marR="9525" marT="0" marB="0" anchor="ctr">
                    <a:solidFill>
                      <a:schemeClr val="bg1">
                        <a:lumMod val="50000"/>
                        <a:alpha val="20000"/>
                      </a:schemeClr>
                    </a:solidFill>
                  </a:tcPr>
                </a:tc>
                <a:tc>
                  <a:txBody>
                    <a:bodyPr/>
                    <a:lstStyle/>
                    <a:p>
                      <a:pPr algn="ctr" fontAlgn="ctr"/>
                      <a:r>
                        <a:rPr lang="ru-KZ" sz="800" b="0" i="0" u="none" strike="noStrike" cap="none">
                          <a:solidFill>
                            <a:schemeClr val="tx1"/>
                          </a:solidFill>
                          <a:effectLst/>
                          <a:latin typeface="Arial Narrow" panose="020B0606020202030204" pitchFamily="34" charset="0"/>
                          <a:ea typeface="+mn-ea"/>
                          <a:cs typeface="+mn-cs"/>
                          <a:sym typeface="Arial"/>
                        </a:rPr>
                        <a:t>2 363</a:t>
                      </a:r>
                    </a:p>
                  </a:txBody>
                  <a:tcPr marL="9525" marR="9525" marT="0" marB="0" anchor="ctr">
                    <a:lnR w="12700" cap="flat" cmpd="sng" algn="ctr">
                      <a:solidFill>
                        <a:schemeClr val="tx1"/>
                      </a:solidFill>
                      <a:prstDash val="solid"/>
                      <a:round/>
                      <a:headEnd type="none" w="med" len="med"/>
                      <a:tailEnd type="none" w="med" len="med"/>
                    </a:lnR>
                    <a:solidFill>
                      <a:schemeClr val="bg1">
                        <a:lumMod val="50000"/>
                        <a:alpha val="20000"/>
                      </a:schemeClr>
                    </a:solidFill>
                  </a:tcPr>
                </a:tc>
                <a:tc>
                  <a:txBody>
                    <a:bodyPr/>
                    <a:lstStyle/>
                    <a:p>
                      <a:pPr algn="ctr" fontAlgn="ctr"/>
                      <a:r>
                        <a:rPr lang="ru-KZ" sz="800" b="0" i="0" u="none" strike="noStrike" cap="none" dirty="0">
                          <a:solidFill>
                            <a:srgbClr val="007F76"/>
                          </a:solidFill>
                          <a:effectLst/>
                          <a:latin typeface="Arial Narrow" panose="020B0606020202030204" pitchFamily="34" charset="0"/>
                          <a:ea typeface="+mn-ea"/>
                          <a:cs typeface="+mn-cs"/>
                          <a:sym typeface="Arial"/>
                        </a:rPr>
                        <a:t>10 009</a:t>
                      </a:r>
                    </a:p>
                  </a:txBody>
                  <a:tcPr marL="9525" marR="9525" marT="0" marB="0" anchor="ctr">
                    <a:lnL w="12700" cap="flat" cmpd="sng" algn="ctr">
                      <a:solidFill>
                        <a:schemeClr val="tx1"/>
                      </a:solidFill>
                      <a:prstDash val="solid"/>
                      <a:round/>
                      <a:headEnd type="none" w="med" len="med"/>
                      <a:tailEnd type="none" w="med" len="med"/>
                    </a:lnL>
                    <a:solidFill>
                      <a:srgbClr val="007F76">
                        <a:alpha val="20000"/>
                      </a:srgbClr>
                    </a:solidFill>
                  </a:tcPr>
                </a:tc>
                <a:tc>
                  <a:txBody>
                    <a:bodyPr/>
                    <a:lstStyle/>
                    <a:p>
                      <a:pPr algn="ctr" fontAlgn="ctr"/>
                      <a:r>
                        <a:rPr lang="ru-KZ" sz="800" b="0" i="0" u="none" strike="noStrike" cap="none">
                          <a:solidFill>
                            <a:schemeClr val="tx1"/>
                          </a:solidFill>
                          <a:effectLst/>
                          <a:latin typeface="Arial Narrow" panose="020B0606020202030204" pitchFamily="34" charset="0"/>
                          <a:ea typeface="+mn-ea"/>
                          <a:cs typeface="+mn-cs"/>
                          <a:sym typeface="Arial"/>
                        </a:rPr>
                        <a:t>2 587</a:t>
                      </a:r>
                    </a:p>
                  </a:txBody>
                  <a:tcPr marL="9525" marR="9525" marT="0" marB="0" anchor="ctr">
                    <a:solidFill>
                      <a:schemeClr val="bg1">
                        <a:lumMod val="50000"/>
                        <a:alpha val="20000"/>
                      </a:schemeClr>
                    </a:solidFill>
                  </a:tcPr>
                </a:tc>
                <a:tc>
                  <a:txBody>
                    <a:bodyPr/>
                    <a:lstStyle/>
                    <a:p>
                      <a:pPr algn="ctr" fontAlgn="ctr"/>
                      <a:r>
                        <a:rPr lang="ru-KZ" sz="800" b="0" i="0" u="none" strike="noStrike" cap="none">
                          <a:solidFill>
                            <a:srgbClr val="007F76"/>
                          </a:solidFill>
                          <a:effectLst/>
                          <a:latin typeface="Arial Narrow" panose="020B0606020202030204" pitchFamily="34" charset="0"/>
                          <a:ea typeface="+mn-ea"/>
                          <a:cs typeface="+mn-cs"/>
                          <a:sym typeface="Arial"/>
                        </a:rPr>
                        <a:t>2 435</a:t>
                      </a:r>
                    </a:p>
                  </a:txBody>
                  <a:tcPr marL="9525" marR="9525" marT="0" marB="0" anchor="ctr">
                    <a:solidFill>
                      <a:srgbClr val="007F76">
                        <a:alpha val="20000"/>
                      </a:srgbClr>
                    </a:solidFill>
                  </a:tcPr>
                </a:tc>
                <a:tc>
                  <a:txBody>
                    <a:bodyPr/>
                    <a:lstStyle/>
                    <a:p>
                      <a:pPr algn="ctr" fontAlgn="ctr"/>
                      <a:r>
                        <a:rPr lang="ru-KZ" sz="800" b="0" i="0" u="none" strike="noStrike" cap="none">
                          <a:solidFill>
                            <a:srgbClr val="007F76"/>
                          </a:solidFill>
                          <a:effectLst/>
                          <a:latin typeface="Arial Narrow" panose="020B0606020202030204" pitchFamily="34" charset="0"/>
                          <a:ea typeface="+mn-ea"/>
                          <a:cs typeface="+mn-cs"/>
                          <a:sym typeface="Arial"/>
                        </a:rPr>
                        <a:t>1 959</a:t>
                      </a:r>
                    </a:p>
                  </a:txBody>
                  <a:tcPr marL="9525" marR="9525" marT="0" marB="0" anchor="ctr">
                    <a:solidFill>
                      <a:srgbClr val="007F76">
                        <a:alpha val="20000"/>
                      </a:srgbClr>
                    </a:solidFill>
                  </a:tcPr>
                </a:tc>
                <a:tc>
                  <a:txBody>
                    <a:bodyPr/>
                    <a:lstStyle/>
                    <a:p>
                      <a:pPr algn="ctr" fontAlgn="ctr"/>
                      <a:r>
                        <a:rPr lang="ru-KZ" sz="800" b="0" i="0" u="none" strike="noStrike" cap="none">
                          <a:solidFill>
                            <a:srgbClr val="007F76"/>
                          </a:solidFill>
                          <a:effectLst/>
                          <a:latin typeface="Arial Narrow" panose="020B0606020202030204" pitchFamily="34" charset="0"/>
                          <a:ea typeface="+mn-ea"/>
                          <a:cs typeface="+mn-cs"/>
                          <a:sym typeface="Arial"/>
                        </a:rPr>
                        <a:t>3 028</a:t>
                      </a:r>
                    </a:p>
                  </a:txBody>
                  <a:tcPr marL="9525" marR="9525" marT="0" marB="0" anchor="ctr">
                    <a:solidFill>
                      <a:srgbClr val="007F76">
                        <a:alpha val="20000"/>
                      </a:srgbClr>
                    </a:solidFill>
                  </a:tcPr>
                </a:tc>
                <a:tc>
                  <a:txBody>
                    <a:bodyPr/>
                    <a:lstStyle/>
                    <a:p>
                      <a:pPr algn="ctr" fontAlgn="ctr"/>
                      <a:r>
                        <a:rPr lang="ru-KZ" sz="800" b="0" i="0" u="none" strike="noStrike" cap="none">
                          <a:solidFill>
                            <a:srgbClr val="007F76"/>
                          </a:solidFill>
                          <a:effectLst/>
                          <a:latin typeface="Arial Narrow" panose="020B0606020202030204" pitchFamily="34" charset="0"/>
                          <a:ea typeface="+mn-ea"/>
                          <a:cs typeface="+mn-cs"/>
                          <a:sym typeface="Arial"/>
                        </a:rPr>
                        <a:t>1,2%</a:t>
                      </a:r>
                    </a:p>
                  </a:txBody>
                  <a:tcPr marL="9525" marR="9525" marT="0" marB="0" anchor="ctr">
                    <a:solidFill>
                      <a:srgbClr val="007F76">
                        <a:alpha val="20000"/>
                      </a:srgbClr>
                    </a:solidFill>
                  </a:tcPr>
                </a:tc>
                <a:extLst>
                  <a:ext uri="{0D108BD9-81ED-4DB2-BD59-A6C34878D82A}">
                    <a16:rowId xmlns:a16="http://schemas.microsoft.com/office/drawing/2014/main" val="614668957"/>
                  </a:ext>
                </a:extLst>
              </a:tr>
              <a:tr h="158400">
                <a:tc>
                  <a:txBody>
                    <a:bodyPr/>
                    <a:lstStyle/>
                    <a:p>
                      <a:pPr algn="ctr" fontAlgn="b"/>
                      <a:r>
                        <a:rPr lang="ru-RU" sz="800" u="none" strike="noStrike" dirty="0">
                          <a:solidFill>
                            <a:srgbClr val="007F76"/>
                          </a:solidFill>
                          <a:effectLst/>
                          <a:latin typeface="Arial Narrow" panose="020B0606020202030204" pitchFamily="34" charset="0"/>
                        </a:rPr>
                        <a:t>17</a:t>
                      </a:r>
                      <a:endParaRPr lang="en-US" sz="800" b="0" i="0" u="none" strike="noStrike" dirty="0">
                        <a:solidFill>
                          <a:srgbClr val="007F76"/>
                        </a:solidFill>
                        <a:effectLst/>
                        <a:latin typeface="Arial Narrow" panose="020B0606020202030204" pitchFamily="34" charset="0"/>
                      </a:endParaRPr>
                    </a:p>
                  </a:txBody>
                  <a:tcPr marL="9525" marR="9525" marT="0" marB="0" anchor="ctr">
                    <a:solidFill>
                      <a:schemeClr val="accent6">
                        <a:lumMod val="50000"/>
                        <a:alpha val="1000"/>
                      </a:schemeClr>
                    </a:solidFill>
                  </a:tcPr>
                </a:tc>
                <a:tc>
                  <a:txBody>
                    <a:bodyPr/>
                    <a:lstStyle/>
                    <a:p>
                      <a:pPr algn="ctr" fontAlgn="b"/>
                      <a:r>
                        <a:rPr lang="ru-KZ" sz="800" b="0" i="0" u="none" strike="noStrike" cap="none" dirty="0">
                          <a:solidFill>
                            <a:srgbClr val="007F76"/>
                          </a:solidFill>
                          <a:effectLst/>
                          <a:latin typeface="Arial Narrow" panose="020B0606020202030204" pitchFamily="34" charset="0"/>
                          <a:ea typeface="+mn-ea"/>
                          <a:cs typeface="+mn-cs"/>
                          <a:sym typeface="Arial"/>
                        </a:rPr>
                        <a:t>5210-2</a:t>
                      </a:r>
                    </a:p>
                  </a:txBody>
                  <a:tcPr marL="9525" marR="9525" marT="0" marB="0" anchor="ctr">
                    <a:solidFill>
                      <a:schemeClr val="accent6">
                        <a:lumMod val="50000"/>
                        <a:alpha val="1000"/>
                      </a:schemeClr>
                    </a:solidFill>
                  </a:tcPr>
                </a:tc>
                <a:tc>
                  <a:txBody>
                    <a:bodyPr/>
                    <a:lstStyle/>
                    <a:p>
                      <a:pPr marL="72000" algn="l" fontAlgn="ctr"/>
                      <a:r>
                        <a:rPr lang="ru-RU" sz="800" b="0" i="0" u="none" strike="noStrike" cap="none" dirty="0" err="1">
                          <a:solidFill>
                            <a:srgbClr val="007F76"/>
                          </a:solidFill>
                          <a:effectLst/>
                          <a:latin typeface="Arial Narrow" panose="020B0606020202030204" pitchFamily="34" charset="0"/>
                          <a:ea typeface="+mn-ea"/>
                          <a:cs typeface="+mn-cs"/>
                          <a:sym typeface="Arial"/>
                        </a:rPr>
                        <a:t>Дүкен</a:t>
                      </a:r>
                      <a:r>
                        <a:rPr lang="ru-RU" sz="800" b="0" i="0" u="none" strike="noStrike" cap="none" dirty="0">
                          <a:solidFill>
                            <a:srgbClr val="007F76"/>
                          </a:solidFill>
                          <a:effectLst/>
                          <a:latin typeface="Arial Narrow" panose="020B0606020202030204" pitchFamily="34" charset="0"/>
                          <a:ea typeface="+mn-ea"/>
                          <a:cs typeface="+mn-cs"/>
                          <a:sym typeface="Arial"/>
                        </a:rPr>
                        <a:t> </a:t>
                      </a:r>
                      <a:r>
                        <a:rPr lang="ru-RU" sz="800" b="0" i="0" u="none" strike="noStrike" cap="none" dirty="0" err="1">
                          <a:solidFill>
                            <a:srgbClr val="007F76"/>
                          </a:solidFill>
                          <a:effectLst/>
                          <a:latin typeface="Arial Narrow" panose="020B0606020202030204" pitchFamily="34" charset="0"/>
                          <a:ea typeface="+mn-ea"/>
                          <a:cs typeface="+mn-cs"/>
                          <a:sym typeface="Arial"/>
                        </a:rPr>
                        <a:t>сатушылары</a:t>
                      </a:r>
                      <a:r>
                        <a:rPr lang="ru-RU" sz="800" b="0" i="0" u="none" strike="noStrike" cap="none" dirty="0">
                          <a:solidFill>
                            <a:srgbClr val="007F76"/>
                          </a:solidFill>
                          <a:effectLst/>
                          <a:latin typeface="Arial Narrow" panose="020B0606020202030204" pitchFamily="34" charset="0"/>
                          <a:ea typeface="+mn-ea"/>
                          <a:cs typeface="+mn-cs"/>
                          <a:sym typeface="Arial"/>
                        </a:rPr>
                        <a:t> </a:t>
                      </a:r>
                      <a:r>
                        <a:rPr lang="ru-RU" sz="800" b="0" i="0" u="none" strike="noStrike" cap="none" dirty="0" err="1">
                          <a:solidFill>
                            <a:srgbClr val="007F76"/>
                          </a:solidFill>
                          <a:effectLst/>
                          <a:latin typeface="Arial Narrow" panose="020B0606020202030204" pitchFamily="34" charset="0"/>
                          <a:ea typeface="+mn-ea"/>
                          <a:cs typeface="+mn-cs"/>
                          <a:sym typeface="Arial"/>
                        </a:rPr>
                        <a:t>және</a:t>
                      </a:r>
                      <a:r>
                        <a:rPr lang="ru-RU" sz="800" b="0" i="0" u="none" strike="noStrike" cap="none" dirty="0">
                          <a:solidFill>
                            <a:srgbClr val="007F76"/>
                          </a:solidFill>
                          <a:effectLst/>
                          <a:latin typeface="Arial Narrow" panose="020B0606020202030204" pitchFamily="34" charset="0"/>
                          <a:ea typeface="+mn-ea"/>
                          <a:cs typeface="+mn-cs"/>
                          <a:sym typeface="Arial"/>
                        </a:rPr>
                        <a:t> </a:t>
                      </a:r>
                      <a:r>
                        <a:rPr lang="ru-RU" sz="800" b="0" i="0" u="none" strike="noStrike" cap="none" dirty="0" err="1">
                          <a:solidFill>
                            <a:srgbClr val="007F76"/>
                          </a:solidFill>
                          <a:effectLst/>
                          <a:latin typeface="Arial Narrow" panose="020B0606020202030204" pitchFamily="34" charset="0"/>
                          <a:ea typeface="+mn-ea"/>
                          <a:cs typeface="+mn-cs"/>
                          <a:sym typeface="Arial"/>
                        </a:rPr>
                        <a:t>олардың</a:t>
                      </a:r>
                      <a:r>
                        <a:rPr lang="ru-RU" sz="800" b="0" i="0" u="none" strike="noStrike" cap="none" dirty="0">
                          <a:solidFill>
                            <a:srgbClr val="007F76"/>
                          </a:solidFill>
                          <a:effectLst/>
                          <a:latin typeface="Arial Narrow" panose="020B0606020202030204" pitchFamily="34" charset="0"/>
                          <a:ea typeface="+mn-ea"/>
                          <a:cs typeface="+mn-cs"/>
                          <a:sym typeface="Arial"/>
                        </a:rPr>
                        <a:t> </a:t>
                      </a:r>
                      <a:r>
                        <a:rPr lang="ru-RU" sz="800" b="0" i="0" u="none" strike="noStrike" cap="none" dirty="0" err="1">
                          <a:solidFill>
                            <a:srgbClr val="007F76"/>
                          </a:solidFill>
                          <a:effectLst/>
                          <a:latin typeface="Arial Narrow" panose="020B0606020202030204" pitchFamily="34" charset="0"/>
                          <a:ea typeface="+mn-ea"/>
                          <a:cs typeface="+mn-cs"/>
                          <a:sym typeface="Arial"/>
                        </a:rPr>
                        <a:t>көмекшілері</a:t>
                      </a:r>
                      <a:endParaRPr lang="ru-RU" sz="800" b="0" i="0" u="none" strike="noStrike" cap="none" dirty="0">
                        <a:solidFill>
                          <a:srgbClr val="007F76"/>
                        </a:solidFill>
                        <a:effectLst/>
                        <a:latin typeface="Arial Narrow" panose="020B0606020202030204" pitchFamily="34" charset="0"/>
                        <a:ea typeface="+mn-ea"/>
                        <a:cs typeface="+mn-cs"/>
                        <a:sym typeface="Arial"/>
                      </a:endParaRPr>
                    </a:p>
                  </a:txBody>
                  <a:tcPr marL="9525" marR="9525" marT="0" marB="0" anchor="ctr">
                    <a:lnR w="12700" cap="flat" cmpd="sng" algn="ctr">
                      <a:solidFill>
                        <a:schemeClr val="tx1"/>
                      </a:solidFill>
                      <a:prstDash val="solid"/>
                      <a:round/>
                      <a:headEnd type="none" w="med" len="med"/>
                      <a:tailEnd type="none" w="med" len="med"/>
                    </a:lnR>
                    <a:solidFill>
                      <a:schemeClr val="accent6">
                        <a:lumMod val="50000"/>
                        <a:alpha val="1000"/>
                      </a:schemeClr>
                    </a:solidFill>
                  </a:tcPr>
                </a:tc>
                <a:tc>
                  <a:txBody>
                    <a:bodyPr/>
                    <a:lstStyle/>
                    <a:p>
                      <a:pPr algn="ctr" fontAlgn="ctr"/>
                      <a:r>
                        <a:rPr lang="ru-KZ" sz="800" b="0" i="0" u="none" strike="noStrike" cap="none">
                          <a:solidFill>
                            <a:schemeClr val="tx1"/>
                          </a:solidFill>
                          <a:effectLst/>
                          <a:latin typeface="Arial Narrow" panose="020B0606020202030204" pitchFamily="34" charset="0"/>
                          <a:ea typeface="+mn-ea"/>
                          <a:cs typeface="+mn-cs"/>
                          <a:sym typeface="Arial"/>
                        </a:rPr>
                        <a:t>12 962</a:t>
                      </a:r>
                    </a:p>
                  </a:txBody>
                  <a:tcPr marL="9525" marR="9525" marT="0" marB="0" anchor="ctr">
                    <a:lnL w="12700" cap="flat" cmpd="sng" algn="ctr">
                      <a:solidFill>
                        <a:schemeClr val="tx1"/>
                      </a:solidFill>
                      <a:prstDash val="solid"/>
                      <a:round/>
                      <a:headEnd type="none" w="med" len="med"/>
                      <a:tailEnd type="none" w="med" len="med"/>
                    </a:lnL>
                    <a:solidFill>
                      <a:schemeClr val="accent6">
                        <a:lumMod val="50000"/>
                        <a:alpha val="1000"/>
                      </a:schemeClr>
                    </a:solidFill>
                  </a:tcPr>
                </a:tc>
                <a:tc>
                  <a:txBody>
                    <a:bodyPr/>
                    <a:lstStyle/>
                    <a:p>
                      <a:pPr algn="ctr" fontAlgn="ctr"/>
                      <a:r>
                        <a:rPr lang="ru-KZ" sz="800" b="0" i="0" u="none" strike="noStrike" cap="none">
                          <a:solidFill>
                            <a:schemeClr val="tx1"/>
                          </a:solidFill>
                          <a:effectLst/>
                          <a:latin typeface="Arial Narrow" panose="020B0606020202030204" pitchFamily="34" charset="0"/>
                          <a:ea typeface="+mn-ea"/>
                          <a:cs typeface="+mn-cs"/>
                          <a:sym typeface="Arial"/>
                        </a:rPr>
                        <a:t>2 605</a:t>
                      </a:r>
                    </a:p>
                  </a:txBody>
                  <a:tcPr marL="9525" marR="9525" marT="0" marB="0" anchor="ctr">
                    <a:solidFill>
                      <a:schemeClr val="accent6">
                        <a:lumMod val="50000"/>
                        <a:alpha val="1000"/>
                      </a:schemeClr>
                    </a:solidFill>
                  </a:tcPr>
                </a:tc>
                <a:tc>
                  <a:txBody>
                    <a:bodyPr/>
                    <a:lstStyle/>
                    <a:p>
                      <a:pPr algn="ctr" fontAlgn="ctr"/>
                      <a:r>
                        <a:rPr lang="ru-KZ" sz="800" b="0" i="0" u="none" strike="noStrike" cap="none">
                          <a:solidFill>
                            <a:schemeClr val="tx1"/>
                          </a:solidFill>
                          <a:effectLst/>
                          <a:latin typeface="Arial Narrow" panose="020B0606020202030204" pitchFamily="34" charset="0"/>
                          <a:ea typeface="+mn-ea"/>
                          <a:cs typeface="+mn-cs"/>
                          <a:sym typeface="Arial"/>
                        </a:rPr>
                        <a:t>3 001</a:t>
                      </a:r>
                    </a:p>
                  </a:txBody>
                  <a:tcPr marL="9525" marR="9525" marT="0" marB="0" anchor="ctr">
                    <a:solidFill>
                      <a:schemeClr val="accent6">
                        <a:lumMod val="50000"/>
                        <a:alpha val="1000"/>
                      </a:schemeClr>
                    </a:solidFill>
                  </a:tcPr>
                </a:tc>
                <a:tc>
                  <a:txBody>
                    <a:bodyPr/>
                    <a:lstStyle/>
                    <a:p>
                      <a:pPr algn="ctr" fontAlgn="ctr"/>
                      <a:r>
                        <a:rPr lang="ru-KZ" sz="800" b="0" i="0" u="none" strike="noStrike" cap="none">
                          <a:solidFill>
                            <a:schemeClr val="tx1"/>
                          </a:solidFill>
                          <a:effectLst/>
                          <a:latin typeface="Arial Narrow" panose="020B0606020202030204" pitchFamily="34" charset="0"/>
                          <a:ea typeface="+mn-ea"/>
                          <a:cs typeface="+mn-cs"/>
                          <a:sym typeface="Arial"/>
                        </a:rPr>
                        <a:t>3 201</a:t>
                      </a:r>
                    </a:p>
                  </a:txBody>
                  <a:tcPr marL="9525" marR="9525" marT="0" marB="0" anchor="ctr">
                    <a:solidFill>
                      <a:schemeClr val="accent6">
                        <a:lumMod val="50000"/>
                        <a:alpha val="1000"/>
                      </a:schemeClr>
                    </a:solidFill>
                  </a:tcPr>
                </a:tc>
                <a:tc>
                  <a:txBody>
                    <a:bodyPr/>
                    <a:lstStyle/>
                    <a:p>
                      <a:pPr algn="ctr" fontAlgn="ctr"/>
                      <a:r>
                        <a:rPr lang="ru-KZ" sz="800" b="0" i="0" u="none" strike="noStrike" cap="none">
                          <a:solidFill>
                            <a:schemeClr val="tx1"/>
                          </a:solidFill>
                          <a:effectLst/>
                          <a:latin typeface="Arial Narrow" panose="020B0606020202030204" pitchFamily="34" charset="0"/>
                          <a:ea typeface="+mn-ea"/>
                          <a:cs typeface="+mn-cs"/>
                          <a:sym typeface="Arial"/>
                        </a:rPr>
                        <a:t>4 155</a:t>
                      </a:r>
                    </a:p>
                  </a:txBody>
                  <a:tcPr marL="9525" marR="9525" marT="0" marB="0" anchor="ctr">
                    <a:lnR w="12700" cap="flat" cmpd="sng" algn="ctr">
                      <a:solidFill>
                        <a:schemeClr val="tx1"/>
                      </a:solidFill>
                      <a:prstDash val="solid"/>
                      <a:round/>
                      <a:headEnd type="none" w="med" len="med"/>
                      <a:tailEnd type="none" w="med" len="med"/>
                    </a:lnR>
                    <a:solidFill>
                      <a:schemeClr val="accent6">
                        <a:lumMod val="50000"/>
                        <a:alpha val="1000"/>
                      </a:schemeClr>
                    </a:solidFill>
                  </a:tcPr>
                </a:tc>
                <a:tc>
                  <a:txBody>
                    <a:bodyPr/>
                    <a:lstStyle/>
                    <a:p>
                      <a:pPr algn="ctr" fontAlgn="ctr"/>
                      <a:r>
                        <a:rPr lang="ru-KZ" sz="800" b="0" i="0" u="none" strike="noStrike" cap="none">
                          <a:solidFill>
                            <a:srgbClr val="007F76"/>
                          </a:solidFill>
                          <a:effectLst/>
                          <a:latin typeface="Arial Narrow" panose="020B0606020202030204" pitchFamily="34" charset="0"/>
                          <a:ea typeface="+mn-ea"/>
                          <a:cs typeface="+mn-cs"/>
                          <a:sym typeface="Arial"/>
                        </a:rPr>
                        <a:t>9 935</a:t>
                      </a:r>
                    </a:p>
                  </a:txBody>
                  <a:tcPr marL="9525" marR="9525" marT="0" marB="0" anchor="ctr">
                    <a:lnL w="12700" cap="flat" cmpd="sng" algn="ctr">
                      <a:solidFill>
                        <a:schemeClr val="tx1"/>
                      </a:solidFill>
                      <a:prstDash val="solid"/>
                      <a:round/>
                      <a:headEnd type="none" w="med" len="med"/>
                      <a:tailEnd type="none" w="med" len="med"/>
                    </a:lnL>
                    <a:solidFill>
                      <a:schemeClr val="accent6">
                        <a:lumMod val="50000"/>
                        <a:alpha val="1000"/>
                      </a:schemeClr>
                    </a:solidFill>
                  </a:tcPr>
                </a:tc>
                <a:tc>
                  <a:txBody>
                    <a:bodyPr/>
                    <a:lstStyle/>
                    <a:p>
                      <a:pPr algn="ctr" fontAlgn="ctr"/>
                      <a:r>
                        <a:rPr lang="ru-KZ" sz="800" b="0" i="0" u="none" strike="noStrike" cap="none">
                          <a:solidFill>
                            <a:schemeClr val="tx1"/>
                          </a:solidFill>
                          <a:effectLst/>
                          <a:latin typeface="Arial Narrow" panose="020B0606020202030204" pitchFamily="34" charset="0"/>
                          <a:ea typeface="+mn-ea"/>
                          <a:cs typeface="+mn-cs"/>
                          <a:sym typeface="Arial"/>
                        </a:rPr>
                        <a:t>2 628</a:t>
                      </a:r>
                    </a:p>
                  </a:txBody>
                  <a:tcPr marL="9525" marR="9525" marT="0" marB="0" anchor="ctr">
                    <a:solidFill>
                      <a:schemeClr val="accent6">
                        <a:lumMod val="50000"/>
                        <a:alpha val="1000"/>
                      </a:schemeClr>
                    </a:solidFill>
                  </a:tcPr>
                </a:tc>
                <a:tc>
                  <a:txBody>
                    <a:bodyPr/>
                    <a:lstStyle/>
                    <a:p>
                      <a:pPr algn="ctr" fontAlgn="ctr"/>
                      <a:r>
                        <a:rPr lang="ru-KZ" sz="800" b="0" i="0" u="none" strike="noStrike" cap="none">
                          <a:solidFill>
                            <a:srgbClr val="007F76"/>
                          </a:solidFill>
                          <a:effectLst/>
                          <a:latin typeface="Arial Narrow" panose="020B0606020202030204" pitchFamily="34" charset="0"/>
                          <a:ea typeface="+mn-ea"/>
                          <a:cs typeface="+mn-cs"/>
                          <a:sym typeface="Arial"/>
                        </a:rPr>
                        <a:t>1 658</a:t>
                      </a:r>
                    </a:p>
                  </a:txBody>
                  <a:tcPr marL="9525" marR="9525" marT="0" marB="0" anchor="ctr">
                    <a:solidFill>
                      <a:schemeClr val="accent6">
                        <a:lumMod val="50000"/>
                        <a:alpha val="1000"/>
                      </a:schemeClr>
                    </a:solidFill>
                  </a:tcPr>
                </a:tc>
                <a:tc>
                  <a:txBody>
                    <a:bodyPr/>
                    <a:lstStyle/>
                    <a:p>
                      <a:pPr algn="ctr" fontAlgn="ctr"/>
                      <a:r>
                        <a:rPr lang="ru-KZ" sz="800" b="0" i="0" u="none" strike="noStrike" cap="none" dirty="0">
                          <a:solidFill>
                            <a:srgbClr val="007F76"/>
                          </a:solidFill>
                          <a:effectLst/>
                          <a:latin typeface="Arial Narrow" panose="020B0606020202030204" pitchFamily="34" charset="0"/>
                          <a:ea typeface="+mn-ea"/>
                          <a:cs typeface="+mn-cs"/>
                          <a:sym typeface="Arial"/>
                        </a:rPr>
                        <a:t>2 652</a:t>
                      </a:r>
                    </a:p>
                  </a:txBody>
                  <a:tcPr marL="9525" marR="9525" marT="0" marB="0" anchor="ctr">
                    <a:solidFill>
                      <a:schemeClr val="accent6">
                        <a:lumMod val="50000"/>
                        <a:alpha val="1000"/>
                      </a:schemeClr>
                    </a:solidFill>
                  </a:tcPr>
                </a:tc>
                <a:tc>
                  <a:txBody>
                    <a:bodyPr/>
                    <a:lstStyle/>
                    <a:p>
                      <a:pPr algn="ctr" fontAlgn="ctr"/>
                      <a:r>
                        <a:rPr lang="ru-KZ" sz="800" b="0" i="0" u="none" strike="noStrike" cap="none">
                          <a:solidFill>
                            <a:srgbClr val="007F76"/>
                          </a:solidFill>
                          <a:effectLst/>
                          <a:latin typeface="Arial Narrow" panose="020B0606020202030204" pitchFamily="34" charset="0"/>
                          <a:ea typeface="+mn-ea"/>
                          <a:cs typeface="+mn-cs"/>
                          <a:sym typeface="Arial"/>
                        </a:rPr>
                        <a:t>2 997</a:t>
                      </a:r>
                    </a:p>
                  </a:txBody>
                  <a:tcPr marL="9525" marR="9525" marT="0" marB="0" anchor="ctr">
                    <a:solidFill>
                      <a:schemeClr val="accent6">
                        <a:lumMod val="50000"/>
                        <a:alpha val="1000"/>
                      </a:schemeClr>
                    </a:solidFill>
                  </a:tcPr>
                </a:tc>
                <a:tc>
                  <a:txBody>
                    <a:bodyPr/>
                    <a:lstStyle/>
                    <a:p>
                      <a:pPr algn="ctr" fontAlgn="ctr"/>
                      <a:r>
                        <a:rPr lang="ru-KZ" sz="800" b="0" i="0" u="none" strike="noStrike" cap="none">
                          <a:solidFill>
                            <a:srgbClr val="007F76"/>
                          </a:solidFill>
                          <a:effectLst/>
                          <a:latin typeface="Arial Narrow" panose="020B0606020202030204" pitchFamily="34" charset="0"/>
                          <a:ea typeface="+mn-ea"/>
                          <a:cs typeface="+mn-cs"/>
                          <a:sym typeface="Arial"/>
                        </a:rPr>
                        <a:t>1,2%</a:t>
                      </a:r>
                    </a:p>
                  </a:txBody>
                  <a:tcPr marL="9525" marR="9525" marT="0" marB="0" anchor="ctr">
                    <a:solidFill>
                      <a:schemeClr val="accent6">
                        <a:lumMod val="50000"/>
                        <a:alpha val="1000"/>
                      </a:schemeClr>
                    </a:solidFill>
                  </a:tcPr>
                </a:tc>
                <a:extLst>
                  <a:ext uri="{0D108BD9-81ED-4DB2-BD59-A6C34878D82A}">
                    <a16:rowId xmlns:a16="http://schemas.microsoft.com/office/drawing/2014/main" val="3006779909"/>
                  </a:ext>
                </a:extLst>
              </a:tr>
              <a:tr h="158400">
                <a:tc>
                  <a:txBody>
                    <a:bodyPr/>
                    <a:lstStyle/>
                    <a:p>
                      <a:pPr algn="ctr" fontAlgn="b"/>
                      <a:r>
                        <a:rPr lang="ru-RU" sz="800" u="none" strike="noStrike" dirty="0">
                          <a:solidFill>
                            <a:srgbClr val="007F76"/>
                          </a:solidFill>
                          <a:effectLst/>
                          <a:latin typeface="Arial Narrow" panose="020B0606020202030204" pitchFamily="34" charset="0"/>
                        </a:rPr>
                        <a:t>18</a:t>
                      </a:r>
                      <a:endParaRPr lang="en-US" sz="800" b="0" i="0" u="none" strike="noStrike" dirty="0">
                        <a:solidFill>
                          <a:srgbClr val="007F76"/>
                        </a:solidFill>
                        <a:effectLst/>
                        <a:latin typeface="Arial Narrow" panose="020B0606020202030204" pitchFamily="34" charset="0"/>
                      </a:endParaRPr>
                    </a:p>
                  </a:txBody>
                  <a:tcPr marL="9525" marR="9525" marT="0" marB="0" anchor="ctr">
                    <a:solidFill>
                      <a:srgbClr val="007F76">
                        <a:alpha val="20000"/>
                      </a:srgbClr>
                    </a:solidFill>
                  </a:tcPr>
                </a:tc>
                <a:tc>
                  <a:txBody>
                    <a:bodyPr/>
                    <a:lstStyle/>
                    <a:p>
                      <a:pPr algn="ctr" fontAlgn="b"/>
                      <a:r>
                        <a:rPr lang="ru-KZ" sz="800" b="0" i="0" u="none" strike="noStrike" cap="none">
                          <a:solidFill>
                            <a:srgbClr val="007F76"/>
                          </a:solidFill>
                          <a:effectLst/>
                          <a:latin typeface="Arial Narrow" panose="020B0606020202030204" pitchFamily="34" charset="0"/>
                          <a:ea typeface="+mn-ea"/>
                          <a:cs typeface="+mn-cs"/>
                          <a:sym typeface="Arial"/>
                        </a:rPr>
                        <a:t>7212-2</a:t>
                      </a:r>
                    </a:p>
                  </a:txBody>
                  <a:tcPr marL="9525" marR="9525" marT="0" marB="0" anchor="ctr">
                    <a:solidFill>
                      <a:srgbClr val="007F76">
                        <a:alpha val="20000"/>
                      </a:srgbClr>
                    </a:solidFill>
                  </a:tcPr>
                </a:tc>
                <a:tc>
                  <a:txBody>
                    <a:bodyPr/>
                    <a:lstStyle/>
                    <a:p>
                      <a:pPr marL="72000" algn="l" fontAlgn="ctr"/>
                      <a:r>
                        <a:rPr lang="ru-RU" sz="800" b="0" i="0" u="none" strike="noStrike" cap="none" dirty="0" err="1">
                          <a:solidFill>
                            <a:srgbClr val="007F76"/>
                          </a:solidFill>
                          <a:effectLst/>
                          <a:latin typeface="Arial Narrow" panose="020B0606020202030204" pitchFamily="34" charset="0"/>
                          <a:ea typeface="+mn-ea"/>
                          <a:cs typeface="+mn-cs"/>
                          <a:sym typeface="Arial"/>
                        </a:rPr>
                        <a:t>Газбен</a:t>
                      </a:r>
                      <a:r>
                        <a:rPr lang="ru-RU" sz="800" b="0" i="0" u="none" strike="noStrike" cap="none" dirty="0">
                          <a:solidFill>
                            <a:srgbClr val="007F76"/>
                          </a:solidFill>
                          <a:effectLst/>
                          <a:latin typeface="Arial Narrow" panose="020B0606020202030204" pitchFamily="34" charset="0"/>
                          <a:ea typeface="+mn-ea"/>
                          <a:cs typeface="+mn-cs"/>
                          <a:sym typeface="Arial"/>
                        </a:rPr>
                        <a:t> </a:t>
                      </a:r>
                      <a:r>
                        <a:rPr lang="ru-RU" sz="800" b="0" i="0" u="none" strike="noStrike" cap="none" dirty="0" err="1">
                          <a:solidFill>
                            <a:srgbClr val="007F76"/>
                          </a:solidFill>
                          <a:effectLst/>
                          <a:latin typeface="Arial Narrow" panose="020B0606020202030204" pitchFamily="34" charset="0"/>
                          <a:ea typeface="+mn-ea"/>
                          <a:cs typeface="+mn-cs"/>
                          <a:sym typeface="Arial"/>
                        </a:rPr>
                        <a:t>кесушілер</a:t>
                      </a:r>
                      <a:endParaRPr lang="ru-RU" sz="800" b="0" i="0" u="none" strike="noStrike" cap="none" dirty="0">
                        <a:solidFill>
                          <a:srgbClr val="007F76"/>
                        </a:solidFill>
                        <a:effectLst/>
                        <a:latin typeface="Arial Narrow" panose="020B0606020202030204" pitchFamily="34" charset="0"/>
                        <a:ea typeface="+mn-ea"/>
                        <a:cs typeface="+mn-cs"/>
                        <a:sym typeface="Arial"/>
                      </a:endParaRPr>
                    </a:p>
                  </a:txBody>
                  <a:tcPr marL="9525" marR="9525" marT="0" marB="0" anchor="ctr">
                    <a:lnR w="12700" cap="flat" cmpd="sng" algn="ctr">
                      <a:solidFill>
                        <a:schemeClr val="tx1"/>
                      </a:solidFill>
                      <a:prstDash val="solid"/>
                      <a:round/>
                      <a:headEnd type="none" w="med" len="med"/>
                      <a:tailEnd type="none" w="med" len="med"/>
                    </a:lnR>
                    <a:solidFill>
                      <a:srgbClr val="007F76">
                        <a:alpha val="20000"/>
                      </a:srgbClr>
                    </a:solidFill>
                  </a:tcPr>
                </a:tc>
                <a:tc>
                  <a:txBody>
                    <a:bodyPr/>
                    <a:lstStyle/>
                    <a:p>
                      <a:pPr algn="ctr" fontAlgn="ctr"/>
                      <a:r>
                        <a:rPr lang="ru-KZ" sz="800" b="0" i="0" u="none" strike="noStrike" cap="none">
                          <a:solidFill>
                            <a:schemeClr val="tx1"/>
                          </a:solidFill>
                          <a:effectLst/>
                          <a:latin typeface="Arial Narrow" panose="020B0606020202030204" pitchFamily="34" charset="0"/>
                          <a:ea typeface="+mn-ea"/>
                          <a:cs typeface="+mn-cs"/>
                          <a:sym typeface="Arial"/>
                        </a:rPr>
                        <a:t>9 301</a:t>
                      </a:r>
                    </a:p>
                  </a:txBody>
                  <a:tcPr marL="9525" marR="9525" marT="0" marB="0" anchor="ctr">
                    <a:lnL w="12700" cap="flat" cmpd="sng" algn="ctr">
                      <a:solidFill>
                        <a:schemeClr val="tx1"/>
                      </a:solidFill>
                      <a:prstDash val="solid"/>
                      <a:round/>
                      <a:headEnd type="none" w="med" len="med"/>
                      <a:tailEnd type="none" w="med" len="med"/>
                    </a:lnL>
                    <a:solidFill>
                      <a:schemeClr val="bg1">
                        <a:lumMod val="50000"/>
                        <a:alpha val="20000"/>
                      </a:schemeClr>
                    </a:solidFill>
                  </a:tcPr>
                </a:tc>
                <a:tc>
                  <a:txBody>
                    <a:bodyPr/>
                    <a:lstStyle/>
                    <a:p>
                      <a:pPr algn="ctr" fontAlgn="ctr"/>
                      <a:r>
                        <a:rPr lang="ru-KZ" sz="800" b="0" i="0" u="none" strike="noStrike" cap="none">
                          <a:solidFill>
                            <a:schemeClr val="tx1"/>
                          </a:solidFill>
                          <a:effectLst/>
                          <a:latin typeface="Arial Narrow" panose="020B0606020202030204" pitchFamily="34" charset="0"/>
                          <a:ea typeface="+mn-ea"/>
                          <a:cs typeface="+mn-cs"/>
                          <a:sym typeface="Arial"/>
                        </a:rPr>
                        <a:t>2 050</a:t>
                      </a:r>
                    </a:p>
                  </a:txBody>
                  <a:tcPr marL="9525" marR="9525" marT="0" marB="0" anchor="ctr">
                    <a:solidFill>
                      <a:schemeClr val="bg1">
                        <a:lumMod val="50000"/>
                        <a:alpha val="20000"/>
                      </a:schemeClr>
                    </a:solidFill>
                  </a:tcPr>
                </a:tc>
                <a:tc>
                  <a:txBody>
                    <a:bodyPr/>
                    <a:lstStyle/>
                    <a:p>
                      <a:pPr algn="ctr" fontAlgn="ctr"/>
                      <a:r>
                        <a:rPr lang="ru-KZ" sz="800" b="0" i="0" u="none" strike="noStrike" cap="none">
                          <a:solidFill>
                            <a:schemeClr val="tx1"/>
                          </a:solidFill>
                          <a:effectLst/>
                          <a:latin typeface="Arial Narrow" panose="020B0606020202030204" pitchFamily="34" charset="0"/>
                          <a:ea typeface="+mn-ea"/>
                          <a:cs typeface="+mn-cs"/>
                          <a:sym typeface="Arial"/>
                        </a:rPr>
                        <a:t>2 552</a:t>
                      </a:r>
                    </a:p>
                  </a:txBody>
                  <a:tcPr marL="9525" marR="9525" marT="0" marB="0" anchor="ctr">
                    <a:solidFill>
                      <a:schemeClr val="bg1">
                        <a:lumMod val="50000"/>
                        <a:alpha val="20000"/>
                      </a:schemeClr>
                    </a:solidFill>
                  </a:tcPr>
                </a:tc>
                <a:tc>
                  <a:txBody>
                    <a:bodyPr/>
                    <a:lstStyle/>
                    <a:p>
                      <a:pPr algn="ctr" fontAlgn="ctr"/>
                      <a:r>
                        <a:rPr lang="ru-KZ" sz="800" b="0" i="0" u="none" strike="noStrike" cap="none">
                          <a:solidFill>
                            <a:schemeClr val="tx1"/>
                          </a:solidFill>
                          <a:effectLst/>
                          <a:latin typeface="Arial Narrow" panose="020B0606020202030204" pitchFamily="34" charset="0"/>
                          <a:ea typeface="+mn-ea"/>
                          <a:cs typeface="+mn-cs"/>
                          <a:sym typeface="Arial"/>
                        </a:rPr>
                        <a:t>2 618</a:t>
                      </a:r>
                    </a:p>
                  </a:txBody>
                  <a:tcPr marL="9525" marR="9525" marT="0" marB="0" anchor="ctr">
                    <a:solidFill>
                      <a:schemeClr val="bg1">
                        <a:lumMod val="50000"/>
                        <a:alpha val="20000"/>
                      </a:schemeClr>
                    </a:solidFill>
                  </a:tcPr>
                </a:tc>
                <a:tc>
                  <a:txBody>
                    <a:bodyPr/>
                    <a:lstStyle/>
                    <a:p>
                      <a:pPr algn="ctr" fontAlgn="ctr"/>
                      <a:r>
                        <a:rPr lang="ru-KZ" sz="800" b="0" i="0" u="none" strike="noStrike" cap="none">
                          <a:solidFill>
                            <a:schemeClr val="tx1"/>
                          </a:solidFill>
                          <a:effectLst/>
                          <a:latin typeface="Arial Narrow" panose="020B0606020202030204" pitchFamily="34" charset="0"/>
                          <a:ea typeface="+mn-ea"/>
                          <a:cs typeface="+mn-cs"/>
                          <a:sym typeface="Arial"/>
                        </a:rPr>
                        <a:t>2 081</a:t>
                      </a:r>
                    </a:p>
                  </a:txBody>
                  <a:tcPr marL="9525" marR="9525" marT="0" marB="0" anchor="ctr">
                    <a:lnR w="12700" cap="flat" cmpd="sng" algn="ctr">
                      <a:solidFill>
                        <a:schemeClr val="tx1"/>
                      </a:solidFill>
                      <a:prstDash val="solid"/>
                      <a:round/>
                      <a:headEnd type="none" w="med" len="med"/>
                      <a:tailEnd type="none" w="med" len="med"/>
                    </a:lnR>
                    <a:solidFill>
                      <a:schemeClr val="bg1">
                        <a:lumMod val="50000"/>
                        <a:alpha val="20000"/>
                      </a:schemeClr>
                    </a:solidFill>
                  </a:tcPr>
                </a:tc>
                <a:tc>
                  <a:txBody>
                    <a:bodyPr/>
                    <a:lstStyle/>
                    <a:p>
                      <a:pPr algn="ctr" fontAlgn="ctr"/>
                      <a:r>
                        <a:rPr lang="ru-KZ" sz="800" b="0" i="0" u="none" strike="noStrike" cap="none" dirty="0">
                          <a:solidFill>
                            <a:srgbClr val="007F76"/>
                          </a:solidFill>
                          <a:effectLst/>
                          <a:latin typeface="Arial Narrow" panose="020B0606020202030204" pitchFamily="34" charset="0"/>
                          <a:ea typeface="+mn-ea"/>
                          <a:cs typeface="+mn-cs"/>
                          <a:sym typeface="Arial"/>
                        </a:rPr>
                        <a:t>9 020</a:t>
                      </a:r>
                    </a:p>
                  </a:txBody>
                  <a:tcPr marL="9525" marR="9525" marT="0" marB="0" anchor="ctr">
                    <a:lnL w="12700" cap="flat" cmpd="sng" algn="ctr">
                      <a:solidFill>
                        <a:schemeClr val="tx1"/>
                      </a:solidFill>
                      <a:prstDash val="solid"/>
                      <a:round/>
                      <a:headEnd type="none" w="med" len="med"/>
                      <a:tailEnd type="none" w="med" len="med"/>
                    </a:lnL>
                    <a:solidFill>
                      <a:srgbClr val="007F76">
                        <a:alpha val="20000"/>
                      </a:srgbClr>
                    </a:solidFill>
                  </a:tcPr>
                </a:tc>
                <a:tc>
                  <a:txBody>
                    <a:bodyPr/>
                    <a:lstStyle/>
                    <a:p>
                      <a:pPr algn="ctr" fontAlgn="ctr"/>
                      <a:r>
                        <a:rPr lang="ru-KZ" sz="800" b="0" i="0" u="none" strike="noStrike" cap="none" dirty="0">
                          <a:solidFill>
                            <a:schemeClr val="tx1"/>
                          </a:solidFill>
                          <a:effectLst/>
                          <a:latin typeface="Arial Narrow" panose="020B0606020202030204" pitchFamily="34" charset="0"/>
                          <a:ea typeface="+mn-ea"/>
                          <a:cs typeface="+mn-cs"/>
                          <a:sym typeface="Arial"/>
                        </a:rPr>
                        <a:t>2 085</a:t>
                      </a:r>
                    </a:p>
                  </a:txBody>
                  <a:tcPr marL="9525" marR="9525" marT="0" marB="0" anchor="ctr">
                    <a:solidFill>
                      <a:schemeClr val="bg1">
                        <a:lumMod val="50000"/>
                        <a:alpha val="20000"/>
                      </a:schemeClr>
                    </a:solidFill>
                  </a:tcPr>
                </a:tc>
                <a:tc>
                  <a:txBody>
                    <a:bodyPr/>
                    <a:lstStyle/>
                    <a:p>
                      <a:pPr algn="ctr" fontAlgn="ctr"/>
                      <a:r>
                        <a:rPr lang="ru-KZ" sz="800" b="0" i="0" u="none" strike="noStrike" cap="none" dirty="0">
                          <a:solidFill>
                            <a:srgbClr val="007F76"/>
                          </a:solidFill>
                          <a:effectLst/>
                          <a:latin typeface="Arial Narrow" panose="020B0606020202030204" pitchFamily="34" charset="0"/>
                          <a:ea typeface="+mn-ea"/>
                          <a:cs typeface="+mn-cs"/>
                          <a:sym typeface="Arial"/>
                        </a:rPr>
                        <a:t>1 808</a:t>
                      </a:r>
                    </a:p>
                  </a:txBody>
                  <a:tcPr marL="9525" marR="9525" marT="0" marB="0" anchor="ctr">
                    <a:solidFill>
                      <a:srgbClr val="007F76">
                        <a:alpha val="20000"/>
                      </a:srgbClr>
                    </a:solidFill>
                  </a:tcPr>
                </a:tc>
                <a:tc>
                  <a:txBody>
                    <a:bodyPr/>
                    <a:lstStyle/>
                    <a:p>
                      <a:pPr algn="ctr" fontAlgn="ctr"/>
                      <a:r>
                        <a:rPr lang="ru-KZ" sz="800" b="0" i="0" u="none" strike="noStrike" cap="none" dirty="0">
                          <a:solidFill>
                            <a:srgbClr val="007F76"/>
                          </a:solidFill>
                          <a:effectLst/>
                          <a:latin typeface="Arial Narrow" panose="020B0606020202030204" pitchFamily="34" charset="0"/>
                          <a:ea typeface="+mn-ea"/>
                          <a:cs typeface="+mn-cs"/>
                          <a:sym typeface="Arial"/>
                        </a:rPr>
                        <a:t>2 336</a:t>
                      </a:r>
                    </a:p>
                  </a:txBody>
                  <a:tcPr marL="9525" marR="9525" marT="0" marB="0" anchor="ctr">
                    <a:solidFill>
                      <a:srgbClr val="007F76">
                        <a:alpha val="20000"/>
                      </a:srgbClr>
                    </a:solidFill>
                  </a:tcPr>
                </a:tc>
                <a:tc>
                  <a:txBody>
                    <a:bodyPr/>
                    <a:lstStyle/>
                    <a:p>
                      <a:pPr algn="ctr" fontAlgn="ctr"/>
                      <a:r>
                        <a:rPr lang="ru-KZ" sz="800" b="0" i="0" u="none" strike="noStrike" cap="none">
                          <a:solidFill>
                            <a:srgbClr val="007F76"/>
                          </a:solidFill>
                          <a:effectLst/>
                          <a:latin typeface="Arial Narrow" panose="020B0606020202030204" pitchFamily="34" charset="0"/>
                          <a:ea typeface="+mn-ea"/>
                          <a:cs typeface="+mn-cs"/>
                          <a:sym typeface="Arial"/>
                        </a:rPr>
                        <a:t>2 791</a:t>
                      </a:r>
                    </a:p>
                  </a:txBody>
                  <a:tcPr marL="9525" marR="9525" marT="0" marB="0" anchor="ctr">
                    <a:solidFill>
                      <a:srgbClr val="007F76">
                        <a:alpha val="20000"/>
                      </a:srgbClr>
                    </a:solidFill>
                  </a:tcPr>
                </a:tc>
                <a:tc>
                  <a:txBody>
                    <a:bodyPr/>
                    <a:lstStyle/>
                    <a:p>
                      <a:pPr algn="ctr" fontAlgn="ctr"/>
                      <a:r>
                        <a:rPr lang="ru-KZ" sz="800" b="0" i="0" u="none" strike="noStrike" cap="none">
                          <a:solidFill>
                            <a:srgbClr val="007F76"/>
                          </a:solidFill>
                          <a:effectLst/>
                          <a:latin typeface="Arial Narrow" panose="020B0606020202030204" pitchFamily="34" charset="0"/>
                          <a:ea typeface="+mn-ea"/>
                          <a:cs typeface="+mn-cs"/>
                          <a:sym typeface="Arial"/>
                        </a:rPr>
                        <a:t>1,1%</a:t>
                      </a:r>
                    </a:p>
                  </a:txBody>
                  <a:tcPr marL="9525" marR="9525" marT="0" marB="0" anchor="ctr">
                    <a:solidFill>
                      <a:srgbClr val="007F76">
                        <a:alpha val="20000"/>
                      </a:srgbClr>
                    </a:solidFill>
                  </a:tcPr>
                </a:tc>
                <a:extLst>
                  <a:ext uri="{0D108BD9-81ED-4DB2-BD59-A6C34878D82A}">
                    <a16:rowId xmlns:a16="http://schemas.microsoft.com/office/drawing/2014/main" val="967742410"/>
                  </a:ext>
                </a:extLst>
              </a:tr>
              <a:tr h="158400">
                <a:tc>
                  <a:txBody>
                    <a:bodyPr/>
                    <a:lstStyle/>
                    <a:p>
                      <a:pPr algn="ctr" fontAlgn="b"/>
                      <a:r>
                        <a:rPr lang="ru-RU" sz="800" u="none" strike="noStrike" dirty="0">
                          <a:solidFill>
                            <a:srgbClr val="007F76"/>
                          </a:solidFill>
                          <a:effectLst/>
                          <a:latin typeface="Arial Narrow" panose="020B0606020202030204" pitchFamily="34" charset="0"/>
                        </a:rPr>
                        <a:t>19</a:t>
                      </a:r>
                      <a:endParaRPr lang="en-US" sz="800" b="0" i="0" u="none" strike="noStrike" dirty="0">
                        <a:solidFill>
                          <a:srgbClr val="007F76"/>
                        </a:solidFill>
                        <a:effectLst/>
                        <a:latin typeface="Arial Narrow" panose="020B0606020202030204" pitchFamily="34" charset="0"/>
                      </a:endParaRPr>
                    </a:p>
                  </a:txBody>
                  <a:tcPr marL="9525" marR="9525" marT="0" marB="0" anchor="ctr">
                    <a:solidFill>
                      <a:schemeClr val="accent6">
                        <a:lumMod val="50000"/>
                        <a:alpha val="1000"/>
                      </a:schemeClr>
                    </a:solidFill>
                  </a:tcPr>
                </a:tc>
                <a:tc>
                  <a:txBody>
                    <a:bodyPr/>
                    <a:lstStyle/>
                    <a:p>
                      <a:pPr algn="ctr" fontAlgn="b"/>
                      <a:r>
                        <a:rPr lang="ru-KZ" sz="800" b="0" i="0" u="none" strike="noStrike" cap="none" dirty="0">
                          <a:solidFill>
                            <a:srgbClr val="007F76"/>
                          </a:solidFill>
                          <a:effectLst/>
                          <a:latin typeface="Arial Narrow" panose="020B0606020202030204" pitchFamily="34" charset="0"/>
                          <a:ea typeface="+mn-ea"/>
                          <a:cs typeface="+mn-cs"/>
                          <a:sym typeface="Arial"/>
                        </a:rPr>
                        <a:t>2374-9</a:t>
                      </a:r>
                    </a:p>
                  </a:txBody>
                  <a:tcPr marL="9525" marR="9525" marT="0" marB="0" anchor="ctr">
                    <a:solidFill>
                      <a:schemeClr val="accent6">
                        <a:lumMod val="50000"/>
                        <a:alpha val="1000"/>
                      </a:schemeClr>
                    </a:solidFill>
                  </a:tcPr>
                </a:tc>
                <a:tc>
                  <a:txBody>
                    <a:bodyPr/>
                    <a:lstStyle/>
                    <a:p>
                      <a:pPr marL="72000" algn="l" fontAlgn="ctr"/>
                      <a:r>
                        <a:rPr lang="ru-RU" sz="800" b="0" i="0" u="none" strike="noStrike" cap="none" dirty="0" err="1">
                          <a:solidFill>
                            <a:srgbClr val="007F76"/>
                          </a:solidFill>
                          <a:effectLst/>
                          <a:latin typeface="Arial Narrow" panose="020B0606020202030204" pitchFamily="34" charset="0"/>
                          <a:ea typeface="+mn-ea"/>
                          <a:cs typeface="+mn-cs"/>
                          <a:sym typeface="Arial"/>
                        </a:rPr>
                        <a:t>Арнайы</a:t>
                      </a:r>
                      <a:r>
                        <a:rPr lang="ru-RU" sz="800" b="0" i="0" u="none" strike="noStrike" cap="none" dirty="0">
                          <a:solidFill>
                            <a:srgbClr val="007F76"/>
                          </a:solidFill>
                          <a:effectLst/>
                          <a:latin typeface="Arial Narrow" panose="020B0606020202030204" pitchFamily="34" charset="0"/>
                          <a:ea typeface="+mn-ea"/>
                          <a:cs typeface="+mn-cs"/>
                          <a:sym typeface="Arial"/>
                        </a:rPr>
                        <a:t> </a:t>
                      </a:r>
                      <a:r>
                        <a:rPr lang="ru-RU" sz="800" b="0" i="0" u="none" strike="noStrike" cap="none" dirty="0" err="1">
                          <a:solidFill>
                            <a:srgbClr val="007F76"/>
                          </a:solidFill>
                          <a:effectLst/>
                          <a:latin typeface="Arial Narrow" panose="020B0606020202030204" pitchFamily="34" charset="0"/>
                          <a:ea typeface="+mn-ea"/>
                          <a:cs typeface="+mn-cs"/>
                          <a:sym typeface="Arial"/>
                        </a:rPr>
                        <a:t>білім</a:t>
                      </a:r>
                      <a:r>
                        <a:rPr lang="ru-RU" sz="800" b="0" i="0" u="none" strike="noStrike" cap="none" dirty="0">
                          <a:solidFill>
                            <a:srgbClr val="007F76"/>
                          </a:solidFill>
                          <a:effectLst/>
                          <a:latin typeface="Arial Narrow" panose="020B0606020202030204" pitchFamily="34" charset="0"/>
                          <a:ea typeface="+mn-ea"/>
                          <a:cs typeface="+mn-cs"/>
                          <a:sym typeface="Arial"/>
                        </a:rPr>
                        <a:t> беру </a:t>
                      </a:r>
                      <a:r>
                        <a:rPr lang="ru-RU" sz="800" b="0" i="0" u="none" strike="noStrike" cap="none" dirty="0" err="1">
                          <a:solidFill>
                            <a:srgbClr val="007F76"/>
                          </a:solidFill>
                          <a:effectLst/>
                          <a:latin typeface="Arial Narrow" panose="020B0606020202030204" pitchFamily="34" charset="0"/>
                          <a:ea typeface="+mn-ea"/>
                          <a:cs typeface="+mn-cs"/>
                          <a:sym typeface="Arial"/>
                        </a:rPr>
                        <a:t>саласындағы</a:t>
                      </a:r>
                      <a:r>
                        <a:rPr lang="ru-RU" sz="800" b="0" i="0" u="none" strike="noStrike" cap="none" dirty="0">
                          <a:solidFill>
                            <a:srgbClr val="007F76"/>
                          </a:solidFill>
                          <a:effectLst/>
                          <a:latin typeface="Arial Narrow" panose="020B0606020202030204" pitchFamily="34" charset="0"/>
                          <a:ea typeface="+mn-ea"/>
                          <a:cs typeface="+mn-cs"/>
                          <a:sym typeface="Arial"/>
                        </a:rPr>
                        <a:t> </a:t>
                      </a:r>
                      <a:r>
                        <a:rPr lang="ru-RU" sz="800" b="0" i="0" u="none" strike="noStrike" cap="none" dirty="0" err="1">
                          <a:solidFill>
                            <a:srgbClr val="007F76"/>
                          </a:solidFill>
                          <a:effectLst/>
                          <a:latin typeface="Arial Narrow" panose="020B0606020202030204" pitchFamily="34" charset="0"/>
                          <a:ea typeface="+mn-ea"/>
                          <a:cs typeface="+mn-cs"/>
                          <a:sym typeface="Arial"/>
                        </a:rPr>
                        <a:t>басқа</a:t>
                      </a:r>
                      <a:r>
                        <a:rPr lang="ru-RU" sz="800" b="0" i="0" u="none" strike="noStrike" cap="none" dirty="0">
                          <a:solidFill>
                            <a:srgbClr val="007F76"/>
                          </a:solidFill>
                          <a:effectLst/>
                          <a:latin typeface="Arial Narrow" panose="020B0606020202030204" pitchFamily="34" charset="0"/>
                          <a:ea typeface="+mn-ea"/>
                          <a:cs typeface="+mn-cs"/>
                          <a:sym typeface="Arial"/>
                        </a:rPr>
                        <a:t> </a:t>
                      </a:r>
                      <a:r>
                        <a:rPr lang="ru-RU" sz="800" b="0" i="0" u="none" strike="noStrike" cap="none" dirty="0" err="1">
                          <a:solidFill>
                            <a:srgbClr val="007F76"/>
                          </a:solidFill>
                          <a:effectLst/>
                          <a:latin typeface="Arial Narrow" panose="020B0606020202030204" pitchFamily="34" charset="0"/>
                          <a:ea typeface="+mn-ea"/>
                          <a:cs typeface="+mn-cs"/>
                          <a:sym typeface="Arial"/>
                        </a:rPr>
                        <a:t>оқытушылары</a:t>
                      </a:r>
                      <a:endParaRPr lang="ru-RU" sz="800" b="0" i="0" u="none" strike="noStrike" cap="none" dirty="0">
                        <a:solidFill>
                          <a:srgbClr val="007F76"/>
                        </a:solidFill>
                        <a:effectLst/>
                        <a:latin typeface="Arial Narrow" panose="020B0606020202030204" pitchFamily="34" charset="0"/>
                        <a:ea typeface="+mn-ea"/>
                        <a:cs typeface="+mn-cs"/>
                        <a:sym typeface="Arial"/>
                      </a:endParaRPr>
                    </a:p>
                  </a:txBody>
                  <a:tcPr marL="9525" marR="9525" marT="0" marB="0" anchor="ctr">
                    <a:lnR w="12700" cap="flat" cmpd="sng" algn="ctr">
                      <a:solidFill>
                        <a:schemeClr val="tx1"/>
                      </a:solidFill>
                      <a:prstDash val="solid"/>
                      <a:round/>
                      <a:headEnd type="none" w="med" len="med"/>
                      <a:tailEnd type="none" w="med" len="med"/>
                    </a:lnR>
                    <a:solidFill>
                      <a:schemeClr val="accent6">
                        <a:lumMod val="50000"/>
                        <a:alpha val="1000"/>
                      </a:schemeClr>
                    </a:solidFill>
                  </a:tcPr>
                </a:tc>
                <a:tc>
                  <a:txBody>
                    <a:bodyPr/>
                    <a:lstStyle/>
                    <a:p>
                      <a:pPr algn="ctr" fontAlgn="ctr"/>
                      <a:r>
                        <a:rPr lang="ru-KZ" sz="800" b="0" i="0" u="none" strike="noStrike" cap="none">
                          <a:solidFill>
                            <a:schemeClr val="tx1"/>
                          </a:solidFill>
                          <a:effectLst/>
                          <a:latin typeface="Arial Narrow" panose="020B0606020202030204" pitchFamily="34" charset="0"/>
                          <a:ea typeface="+mn-ea"/>
                          <a:cs typeface="+mn-cs"/>
                          <a:sym typeface="Arial"/>
                        </a:rPr>
                        <a:t>7 083</a:t>
                      </a:r>
                    </a:p>
                  </a:txBody>
                  <a:tcPr marL="9525" marR="9525" marT="0" marB="0" anchor="ctr">
                    <a:lnL w="12700" cap="flat" cmpd="sng" algn="ctr">
                      <a:solidFill>
                        <a:schemeClr val="tx1"/>
                      </a:solidFill>
                      <a:prstDash val="solid"/>
                      <a:round/>
                      <a:headEnd type="none" w="med" len="med"/>
                      <a:tailEnd type="none" w="med" len="med"/>
                    </a:lnL>
                    <a:solidFill>
                      <a:schemeClr val="accent6">
                        <a:lumMod val="50000"/>
                        <a:alpha val="1000"/>
                      </a:schemeClr>
                    </a:solidFill>
                  </a:tcPr>
                </a:tc>
                <a:tc>
                  <a:txBody>
                    <a:bodyPr/>
                    <a:lstStyle/>
                    <a:p>
                      <a:pPr algn="ctr" fontAlgn="ctr"/>
                      <a:r>
                        <a:rPr lang="ru-KZ" sz="800" b="0" i="0" u="none" strike="noStrike" cap="none">
                          <a:solidFill>
                            <a:schemeClr val="tx1"/>
                          </a:solidFill>
                          <a:effectLst/>
                          <a:latin typeface="Arial Narrow" panose="020B0606020202030204" pitchFamily="34" charset="0"/>
                          <a:ea typeface="+mn-ea"/>
                          <a:cs typeface="+mn-cs"/>
                          <a:sym typeface="Arial"/>
                        </a:rPr>
                        <a:t>1 353</a:t>
                      </a:r>
                    </a:p>
                  </a:txBody>
                  <a:tcPr marL="9525" marR="9525" marT="0" marB="0" anchor="ctr">
                    <a:solidFill>
                      <a:schemeClr val="accent6">
                        <a:lumMod val="50000"/>
                        <a:alpha val="1000"/>
                      </a:schemeClr>
                    </a:solidFill>
                  </a:tcPr>
                </a:tc>
                <a:tc>
                  <a:txBody>
                    <a:bodyPr/>
                    <a:lstStyle/>
                    <a:p>
                      <a:pPr algn="ctr" fontAlgn="ctr"/>
                      <a:r>
                        <a:rPr lang="ru-KZ" sz="800" b="0" i="0" u="none" strike="noStrike" cap="none">
                          <a:solidFill>
                            <a:schemeClr val="tx1"/>
                          </a:solidFill>
                          <a:effectLst/>
                          <a:latin typeface="Arial Narrow" panose="020B0606020202030204" pitchFamily="34" charset="0"/>
                          <a:ea typeface="+mn-ea"/>
                          <a:cs typeface="+mn-cs"/>
                          <a:sym typeface="Arial"/>
                        </a:rPr>
                        <a:t>1 141</a:t>
                      </a:r>
                    </a:p>
                  </a:txBody>
                  <a:tcPr marL="9525" marR="9525" marT="0" marB="0" anchor="ctr">
                    <a:solidFill>
                      <a:schemeClr val="accent6">
                        <a:lumMod val="50000"/>
                        <a:alpha val="1000"/>
                      </a:schemeClr>
                    </a:solidFill>
                  </a:tcPr>
                </a:tc>
                <a:tc>
                  <a:txBody>
                    <a:bodyPr/>
                    <a:lstStyle/>
                    <a:p>
                      <a:pPr algn="ctr" fontAlgn="ctr"/>
                      <a:r>
                        <a:rPr lang="ru-KZ" sz="800" b="0" i="0" u="none" strike="noStrike" cap="none">
                          <a:solidFill>
                            <a:schemeClr val="tx1"/>
                          </a:solidFill>
                          <a:effectLst/>
                          <a:latin typeface="Arial Narrow" panose="020B0606020202030204" pitchFamily="34" charset="0"/>
                          <a:ea typeface="+mn-ea"/>
                          <a:cs typeface="+mn-cs"/>
                          <a:sym typeface="Arial"/>
                        </a:rPr>
                        <a:t>2 681</a:t>
                      </a:r>
                    </a:p>
                  </a:txBody>
                  <a:tcPr marL="9525" marR="9525" marT="0" marB="0" anchor="ctr">
                    <a:solidFill>
                      <a:schemeClr val="accent6">
                        <a:lumMod val="50000"/>
                        <a:alpha val="1000"/>
                      </a:schemeClr>
                    </a:solidFill>
                  </a:tcPr>
                </a:tc>
                <a:tc>
                  <a:txBody>
                    <a:bodyPr/>
                    <a:lstStyle/>
                    <a:p>
                      <a:pPr algn="ctr" fontAlgn="ctr"/>
                      <a:r>
                        <a:rPr lang="ru-KZ" sz="800" b="0" i="0" u="none" strike="noStrike" cap="none">
                          <a:solidFill>
                            <a:schemeClr val="tx1"/>
                          </a:solidFill>
                          <a:effectLst/>
                          <a:latin typeface="Arial Narrow" panose="020B0606020202030204" pitchFamily="34" charset="0"/>
                          <a:ea typeface="+mn-ea"/>
                          <a:cs typeface="+mn-cs"/>
                          <a:sym typeface="Arial"/>
                        </a:rPr>
                        <a:t>1 908</a:t>
                      </a:r>
                    </a:p>
                  </a:txBody>
                  <a:tcPr marL="9525" marR="9525" marT="0" marB="0" anchor="ctr">
                    <a:lnR w="12700" cap="flat" cmpd="sng" algn="ctr">
                      <a:solidFill>
                        <a:schemeClr val="tx1"/>
                      </a:solidFill>
                      <a:prstDash val="solid"/>
                      <a:round/>
                      <a:headEnd type="none" w="med" len="med"/>
                      <a:tailEnd type="none" w="med" len="med"/>
                    </a:lnR>
                    <a:solidFill>
                      <a:schemeClr val="accent6">
                        <a:lumMod val="50000"/>
                        <a:alpha val="1000"/>
                      </a:schemeClr>
                    </a:solidFill>
                  </a:tcPr>
                </a:tc>
                <a:tc>
                  <a:txBody>
                    <a:bodyPr/>
                    <a:lstStyle/>
                    <a:p>
                      <a:pPr algn="ctr" fontAlgn="ctr"/>
                      <a:r>
                        <a:rPr lang="ru-KZ" sz="800" b="0" i="0" u="none" strike="noStrike" cap="none">
                          <a:solidFill>
                            <a:srgbClr val="007F76"/>
                          </a:solidFill>
                          <a:effectLst/>
                          <a:latin typeface="Arial Narrow" panose="020B0606020202030204" pitchFamily="34" charset="0"/>
                          <a:ea typeface="+mn-ea"/>
                          <a:cs typeface="+mn-cs"/>
                          <a:sym typeface="Arial"/>
                        </a:rPr>
                        <a:t>8 234</a:t>
                      </a:r>
                    </a:p>
                  </a:txBody>
                  <a:tcPr marL="9525" marR="9525" marT="0" marB="0" anchor="ctr">
                    <a:lnL w="12700" cap="flat" cmpd="sng" algn="ctr">
                      <a:solidFill>
                        <a:schemeClr val="tx1"/>
                      </a:solidFill>
                      <a:prstDash val="solid"/>
                      <a:round/>
                      <a:headEnd type="none" w="med" len="med"/>
                      <a:tailEnd type="none" w="med" len="med"/>
                    </a:lnL>
                    <a:solidFill>
                      <a:schemeClr val="accent6">
                        <a:lumMod val="50000"/>
                        <a:alpha val="1000"/>
                      </a:schemeClr>
                    </a:solidFill>
                  </a:tcPr>
                </a:tc>
                <a:tc>
                  <a:txBody>
                    <a:bodyPr/>
                    <a:lstStyle/>
                    <a:p>
                      <a:pPr algn="ctr" fontAlgn="ctr"/>
                      <a:r>
                        <a:rPr lang="ru-KZ" sz="800" b="0" i="0" u="none" strike="noStrike" cap="none">
                          <a:solidFill>
                            <a:schemeClr val="tx1"/>
                          </a:solidFill>
                          <a:effectLst/>
                          <a:latin typeface="Arial Narrow" panose="020B0606020202030204" pitchFamily="34" charset="0"/>
                          <a:ea typeface="+mn-ea"/>
                          <a:cs typeface="+mn-cs"/>
                          <a:sym typeface="Arial"/>
                        </a:rPr>
                        <a:t>1 793</a:t>
                      </a:r>
                    </a:p>
                  </a:txBody>
                  <a:tcPr marL="9525" marR="9525" marT="0" marB="0" anchor="ctr">
                    <a:solidFill>
                      <a:schemeClr val="accent6">
                        <a:lumMod val="50000"/>
                        <a:alpha val="1000"/>
                      </a:schemeClr>
                    </a:solidFill>
                  </a:tcPr>
                </a:tc>
                <a:tc>
                  <a:txBody>
                    <a:bodyPr/>
                    <a:lstStyle/>
                    <a:p>
                      <a:pPr algn="ctr" fontAlgn="ctr"/>
                      <a:r>
                        <a:rPr lang="ru-KZ" sz="800" b="0" i="0" u="none" strike="noStrike" cap="none">
                          <a:solidFill>
                            <a:srgbClr val="007F76"/>
                          </a:solidFill>
                          <a:effectLst/>
                          <a:latin typeface="Arial Narrow" panose="020B0606020202030204" pitchFamily="34" charset="0"/>
                          <a:ea typeface="+mn-ea"/>
                          <a:cs typeface="+mn-cs"/>
                          <a:sym typeface="Arial"/>
                        </a:rPr>
                        <a:t>1 995</a:t>
                      </a:r>
                    </a:p>
                  </a:txBody>
                  <a:tcPr marL="9525" marR="9525" marT="0" marB="0" anchor="ctr">
                    <a:solidFill>
                      <a:schemeClr val="accent6">
                        <a:lumMod val="50000"/>
                        <a:alpha val="1000"/>
                      </a:schemeClr>
                    </a:solidFill>
                  </a:tcPr>
                </a:tc>
                <a:tc>
                  <a:txBody>
                    <a:bodyPr/>
                    <a:lstStyle/>
                    <a:p>
                      <a:pPr algn="ctr" fontAlgn="ctr"/>
                      <a:r>
                        <a:rPr lang="ru-KZ" sz="800" b="0" i="0" u="none" strike="noStrike" cap="none">
                          <a:solidFill>
                            <a:srgbClr val="007F76"/>
                          </a:solidFill>
                          <a:effectLst/>
                          <a:latin typeface="Arial Narrow" panose="020B0606020202030204" pitchFamily="34" charset="0"/>
                          <a:ea typeface="+mn-ea"/>
                          <a:cs typeface="+mn-cs"/>
                          <a:sym typeface="Arial"/>
                        </a:rPr>
                        <a:t>1 673</a:t>
                      </a:r>
                    </a:p>
                  </a:txBody>
                  <a:tcPr marL="9525" marR="9525" marT="0" marB="0" anchor="ctr">
                    <a:solidFill>
                      <a:schemeClr val="accent6">
                        <a:lumMod val="50000"/>
                        <a:alpha val="1000"/>
                      </a:schemeClr>
                    </a:solidFill>
                  </a:tcPr>
                </a:tc>
                <a:tc>
                  <a:txBody>
                    <a:bodyPr/>
                    <a:lstStyle/>
                    <a:p>
                      <a:pPr algn="ctr" fontAlgn="ctr"/>
                      <a:r>
                        <a:rPr lang="ru-KZ" sz="800" b="0" i="0" u="none" strike="noStrike" cap="none">
                          <a:solidFill>
                            <a:srgbClr val="007F76"/>
                          </a:solidFill>
                          <a:effectLst/>
                          <a:latin typeface="Arial Narrow" panose="020B0606020202030204" pitchFamily="34" charset="0"/>
                          <a:ea typeface="+mn-ea"/>
                          <a:cs typeface="+mn-cs"/>
                          <a:sym typeface="Arial"/>
                        </a:rPr>
                        <a:t>2 773</a:t>
                      </a:r>
                    </a:p>
                  </a:txBody>
                  <a:tcPr marL="9525" marR="9525" marT="0" marB="0" anchor="ctr">
                    <a:solidFill>
                      <a:schemeClr val="accent6">
                        <a:lumMod val="50000"/>
                        <a:alpha val="1000"/>
                      </a:schemeClr>
                    </a:solidFill>
                  </a:tcPr>
                </a:tc>
                <a:tc>
                  <a:txBody>
                    <a:bodyPr/>
                    <a:lstStyle/>
                    <a:p>
                      <a:pPr algn="ctr" fontAlgn="ctr"/>
                      <a:r>
                        <a:rPr lang="ru-KZ" sz="800" b="0" i="0" u="none" strike="noStrike" cap="none" dirty="0">
                          <a:solidFill>
                            <a:srgbClr val="007F76"/>
                          </a:solidFill>
                          <a:effectLst/>
                          <a:latin typeface="Arial Narrow" panose="020B0606020202030204" pitchFamily="34" charset="0"/>
                          <a:ea typeface="+mn-ea"/>
                          <a:cs typeface="+mn-cs"/>
                          <a:sym typeface="Arial"/>
                        </a:rPr>
                        <a:t>1,0%</a:t>
                      </a:r>
                    </a:p>
                  </a:txBody>
                  <a:tcPr marL="9525" marR="9525" marT="0" marB="0" anchor="ctr">
                    <a:solidFill>
                      <a:schemeClr val="accent6">
                        <a:lumMod val="50000"/>
                        <a:alpha val="1000"/>
                      </a:schemeClr>
                    </a:solidFill>
                  </a:tcPr>
                </a:tc>
                <a:extLst>
                  <a:ext uri="{0D108BD9-81ED-4DB2-BD59-A6C34878D82A}">
                    <a16:rowId xmlns:a16="http://schemas.microsoft.com/office/drawing/2014/main" val="3145376209"/>
                  </a:ext>
                </a:extLst>
              </a:tr>
              <a:tr h="158400">
                <a:tc>
                  <a:txBody>
                    <a:bodyPr/>
                    <a:lstStyle/>
                    <a:p>
                      <a:pPr algn="ctr" fontAlgn="b"/>
                      <a:r>
                        <a:rPr lang="ru-RU" sz="800" u="none" strike="noStrike" dirty="0">
                          <a:solidFill>
                            <a:srgbClr val="007F76"/>
                          </a:solidFill>
                          <a:effectLst/>
                          <a:latin typeface="Arial Narrow" panose="020B0606020202030204" pitchFamily="34" charset="0"/>
                        </a:rPr>
                        <a:t>20</a:t>
                      </a:r>
                      <a:endParaRPr lang="en-US" sz="800" b="0" i="0" u="none" strike="noStrike" dirty="0">
                        <a:solidFill>
                          <a:srgbClr val="007F76"/>
                        </a:solidFill>
                        <a:effectLst/>
                        <a:latin typeface="Arial Narrow" panose="020B0606020202030204" pitchFamily="34" charset="0"/>
                      </a:endParaRPr>
                    </a:p>
                  </a:txBody>
                  <a:tcPr marL="9525" marR="9525" marT="0" marB="0" anchor="ctr">
                    <a:lnB w="12700" cap="flat" cmpd="sng" algn="ctr">
                      <a:solidFill>
                        <a:schemeClr val="tx1"/>
                      </a:solidFill>
                      <a:prstDash val="solid"/>
                      <a:round/>
                      <a:headEnd type="none" w="med" len="med"/>
                      <a:tailEnd type="none" w="med" len="med"/>
                    </a:lnB>
                    <a:solidFill>
                      <a:srgbClr val="007F76">
                        <a:alpha val="20000"/>
                      </a:srgbClr>
                    </a:solidFill>
                  </a:tcPr>
                </a:tc>
                <a:tc>
                  <a:txBody>
                    <a:bodyPr/>
                    <a:lstStyle/>
                    <a:p>
                      <a:pPr algn="ctr" fontAlgn="b"/>
                      <a:r>
                        <a:rPr lang="ru-KZ" sz="800" b="0" i="0" u="none" strike="noStrike" cap="none" dirty="0">
                          <a:solidFill>
                            <a:srgbClr val="007F76"/>
                          </a:solidFill>
                          <a:effectLst/>
                          <a:latin typeface="Arial Narrow" panose="020B0606020202030204" pitchFamily="34" charset="0"/>
                          <a:ea typeface="+mn-ea"/>
                          <a:cs typeface="+mn-cs"/>
                          <a:sym typeface="Arial"/>
                        </a:rPr>
                        <a:t>7412-1</a:t>
                      </a:r>
                    </a:p>
                  </a:txBody>
                  <a:tcPr marL="9525" marR="9525" marT="0" marB="0" anchor="ctr">
                    <a:lnB w="12700" cap="flat" cmpd="sng" algn="ctr">
                      <a:solidFill>
                        <a:schemeClr val="tx1"/>
                      </a:solidFill>
                      <a:prstDash val="solid"/>
                      <a:round/>
                      <a:headEnd type="none" w="med" len="med"/>
                      <a:tailEnd type="none" w="med" len="med"/>
                    </a:lnB>
                    <a:solidFill>
                      <a:srgbClr val="007F76">
                        <a:alpha val="20000"/>
                      </a:srgbClr>
                    </a:solidFill>
                  </a:tcPr>
                </a:tc>
                <a:tc>
                  <a:txBody>
                    <a:bodyPr/>
                    <a:lstStyle/>
                    <a:p>
                      <a:pPr marL="72000" algn="l" fontAlgn="ctr"/>
                      <a:r>
                        <a:rPr lang="ru-RU" sz="800" b="0" i="0" u="none" strike="noStrike" cap="none" dirty="0">
                          <a:solidFill>
                            <a:srgbClr val="007F76"/>
                          </a:solidFill>
                          <a:effectLst/>
                          <a:latin typeface="Arial Narrow" panose="020B0606020202030204" pitchFamily="34" charset="0"/>
                          <a:ea typeface="+mn-ea"/>
                          <a:cs typeface="+mn-cs"/>
                          <a:sym typeface="Arial"/>
                        </a:rPr>
                        <a:t>Электр </a:t>
                      </a:r>
                      <a:r>
                        <a:rPr lang="ru-RU" sz="800" b="0" i="0" u="none" strike="noStrike" cap="none" dirty="0" err="1">
                          <a:solidFill>
                            <a:srgbClr val="007F76"/>
                          </a:solidFill>
                          <a:effectLst/>
                          <a:latin typeface="Arial Narrow" panose="020B0606020202030204" pitchFamily="34" charset="0"/>
                          <a:ea typeface="+mn-ea"/>
                          <a:cs typeface="+mn-cs"/>
                          <a:sym typeface="Arial"/>
                        </a:rPr>
                        <a:t>монтерлер</a:t>
                      </a:r>
                      <a:r>
                        <a:rPr lang="ru-RU" sz="800" b="0" i="0" u="none" strike="noStrike" cap="none" dirty="0">
                          <a:solidFill>
                            <a:srgbClr val="007F76"/>
                          </a:solidFill>
                          <a:effectLst/>
                          <a:latin typeface="Arial Narrow" panose="020B0606020202030204" pitchFamily="34" charset="0"/>
                          <a:ea typeface="+mn-ea"/>
                          <a:cs typeface="+mn-cs"/>
                          <a:sym typeface="Arial"/>
                        </a:rPr>
                        <a:t> (</a:t>
                      </a:r>
                      <a:r>
                        <a:rPr lang="ru-RU" sz="800" b="0" i="0" u="none" strike="noStrike" cap="none" dirty="0" err="1">
                          <a:solidFill>
                            <a:srgbClr val="007F76"/>
                          </a:solidFill>
                          <a:effectLst/>
                          <a:latin typeface="Arial Narrow" panose="020B0606020202030204" pitchFamily="34" charset="0"/>
                          <a:ea typeface="+mn-ea"/>
                          <a:cs typeface="+mn-cs"/>
                          <a:sym typeface="Arial"/>
                        </a:rPr>
                        <a:t>жалпы</a:t>
                      </a:r>
                      <a:r>
                        <a:rPr lang="ru-RU" sz="800" b="0" i="0" u="none" strike="noStrike" cap="none" dirty="0">
                          <a:solidFill>
                            <a:srgbClr val="007F76"/>
                          </a:solidFill>
                          <a:effectLst/>
                          <a:latin typeface="Arial Narrow" panose="020B0606020202030204" pitchFamily="34" charset="0"/>
                          <a:ea typeface="+mn-ea"/>
                          <a:cs typeface="+mn-cs"/>
                          <a:sym typeface="Arial"/>
                        </a:rPr>
                        <a:t> </a:t>
                      </a:r>
                      <a:r>
                        <a:rPr lang="ru-RU" sz="800" b="0" i="0" u="none" strike="noStrike" cap="none" dirty="0" err="1">
                          <a:solidFill>
                            <a:srgbClr val="007F76"/>
                          </a:solidFill>
                          <a:effectLst/>
                          <a:latin typeface="Arial Narrow" panose="020B0606020202030204" pitchFamily="34" charset="0"/>
                          <a:ea typeface="+mn-ea"/>
                          <a:cs typeface="+mn-cs"/>
                          <a:sym typeface="Arial"/>
                        </a:rPr>
                        <a:t>бейін</a:t>
                      </a:r>
                      <a:r>
                        <a:rPr lang="ru-RU" sz="800" b="0" i="0" u="none" strike="noStrike" cap="none" dirty="0">
                          <a:solidFill>
                            <a:srgbClr val="007F76"/>
                          </a:solidFill>
                          <a:effectLst/>
                          <a:latin typeface="Arial Narrow" panose="020B0606020202030204" pitchFamily="34" charset="0"/>
                          <a:ea typeface="+mn-ea"/>
                          <a:cs typeface="+mn-cs"/>
                          <a:sym typeface="Arial"/>
                        </a:rPr>
                        <a:t>)</a:t>
                      </a:r>
                    </a:p>
                  </a:txBody>
                  <a:tcPr marL="9525" marR="9525" marT="0" marB="0" anchor="ctr">
                    <a:lnR w="12700" cap="flat" cmpd="sng" algn="ctr">
                      <a:solidFill>
                        <a:schemeClr val="tx1"/>
                      </a:solidFill>
                      <a:prstDash val="solid"/>
                      <a:round/>
                      <a:headEnd type="none" w="med" len="med"/>
                      <a:tailEnd type="none" w="med" len="med"/>
                    </a:lnR>
                    <a:lnB w="12700" cap="flat" cmpd="sng" algn="ctr">
                      <a:solidFill>
                        <a:schemeClr val="tx1"/>
                      </a:solidFill>
                      <a:prstDash val="solid"/>
                      <a:round/>
                      <a:headEnd type="none" w="med" len="med"/>
                      <a:tailEnd type="none" w="med" len="med"/>
                    </a:lnB>
                    <a:solidFill>
                      <a:srgbClr val="007F76">
                        <a:alpha val="20000"/>
                      </a:srgbClr>
                    </a:solidFill>
                  </a:tcPr>
                </a:tc>
                <a:tc>
                  <a:txBody>
                    <a:bodyPr/>
                    <a:lstStyle/>
                    <a:p>
                      <a:pPr algn="ctr" fontAlgn="ctr"/>
                      <a:r>
                        <a:rPr lang="ru-KZ" sz="800" b="0" i="0" u="none" strike="noStrike" cap="none">
                          <a:solidFill>
                            <a:schemeClr val="tx1"/>
                          </a:solidFill>
                          <a:effectLst/>
                          <a:latin typeface="Arial Narrow" panose="020B0606020202030204" pitchFamily="34" charset="0"/>
                          <a:ea typeface="+mn-ea"/>
                          <a:cs typeface="+mn-cs"/>
                          <a:sym typeface="Arial"/>
                        </a:rPr>
                        <a:t>7 197</a:t>
                      </a:r>
                    </a:p>
                  </a:txBody>
                  <a:tcPr marL="9525" marR="9525" marT="0" marB="0" anchor="ctr">
                    <a:lnL w="12700" cap="flat" cmpd="sng" algn="ctr">
                      <a:solidFill>
                        <a:schemeClr val="tx1"/>
                      </a:solidFill>
                      <a:prstDash val="solid"/>
                      <a:round/>
                      <a:headEnd type="none" w="med" len="med"/>
                      <a:tailEnd type="none" w="med" len="med"/>
                    </a:lnL>
                    <a:lnB w="12700" cap="flat" cmpd="sng" algn="ctr">
                      <a:solidFill>
                        <a:schemeClr val="tx1"/>
                      </a:solidFill>
                      <a:prstDash val="solid"/>
                      <a:round/>
                      <a:headEnd type="none" w="med" len="med"/>
                      <a:tailEnd type="none" w="med" len="med"/>
                    </a:lnB>
                    <a:solidFill>
                      <a:schemeClr val="bg1">
                        <a:lumMod val="50000"/>
                        <a:alpha val="20000"/>
                      </a:schemeClr>
                    </a:solidFill>
                  </a:tcPr>
                </a:tc>
                <a:tc>
                  <a:txBody>
                    <a:bodyPr/>
                    <a:lstStyle/>
                    <a:p>
                      <a:pPr algn="ctr" fontAlgn="ctr"/>
                      <a:r>
                        <a:rPr lang="ru-KZ" sz="800" b="0" i="0" u="none" strike="noStrike" cap="none">
                          <a:solidFill>
                            <a:schemeClr val="tx1"/>
                          </a:solidFill>
                          <a:effectLst/>
                          <a:latin typeface="Arial Narrow" panose="020B0606020202030204" pitchFamily="34" charset="0"/>
                          <a:ea typeface="+mn-ea"/>
                          <a:cs typeface="+mn-cs"/>
                          <a:sym typeface="Arial"/>
                        </a:rPr>
                        <a:t>1 780</a:t>
                      </a:r>
                    </a:p>
                  </a:txBody>
                  <a:tcPr marL="9525" marR="9525" marT="0" marB="0" anchor="ctr">
                    <a:lnB w="12700" cap="flat" cmpd="sng" algn="ctr">
                      <a:solidFill>
                        <a:schemeClr val="tx1"/>
                      </a:solidFill>
                      <a:prstDash val="solid"/>
                      <a:round/>
                      <a:headEnd type="none" w="med" len="med"/>
                      <a:tailEnd type="none" w="med" len="med"/>
                    </a:lnB>
                    <a:solidFill>
                      <a:schemeClr val="bg1">
                        <a:lumMod val="50000"/>
                        <a:alpha val="20000"/>
                      </a:schemeClr>
                    </a:solidFill>
                  </a:tcPr>
                </a:tc>
                <a:tc>
                  <a:txBody>
                    <a:bodyPr/>
                    <a:lstStyle/>
                    <a:p>
                      <a:pPr algn="ctr" fontAlgn="ctr"/>
                      <a:r>
                        <a:rPr lang="ru-KZ" sz="800" b="0" i="0" u="none" strike="noStrike" cap="none">
                          <a:solidFill>
                            <a:schemeClr val="tx1"/>
                          </a:solidFill>
                          <a:effectLst/>
                          <a:latin typeface="Arial Narrow" panose="020B0606020202030204" pitchFamily="34" charset="0"/>
                          <a:ea typeface="+mn-ea"/>
                          <a:cs typeface="+mn-cs"/>
                          <a:sym typeface="Arial"/>
                        </a:rPr>
                        <a:t>1 854</a:t>
                      </a:r>
                    </a:p>
                  </a:txBody>
                  <a:tcPr marL="9525" marR="9525" marT="0" marB="0" anchor="ctr">
                    <a:lnB w="12700" cap="flat" cmpd="sng" algn="ctr">
                      <a:solidFill>
                        <a:schemeClr val="tx1"/>
                      </a:solidFill>
                      <a:prstDash val="solid"/>
                      <a:round/>
                      <a:headEnd type="none" w="med" len="med"/>
                      <a:tailEnd type="none" w="med" len="med"/>
                    </a:lnB>
                    <a:solidFill>
                      <a:schemeClr val="bg1">
                        <a:lumMod val="50000"/>
                        <a:alpha val="20000"/>
                      </a:schemeClr>
                    </a:solidFill>
                  </a:tcPr>
                </a:tc>
                <a:tc>
                  <a:txBody>
                    <a:bodyPr/>
                    <a:lstStyle/>
                    <a:p>
                      <a:pPr algn="ctr" fontAlgn="ctr"/>
                      <a:r>
                        <a:rPr lang="ru-KZ" sz="800" b="0" i="0" u="none" strike="noStrike" cap="none">
                          <a:solidFill>
                            <a:schemeClr val="tx1"/>
                          </a:solidFill>
                          <a:effectLst/>
                          <a:latin typeface="Arial Narrow" panose="020B0606020202030204" pitchFamily="34" charset="0"/>
                          <a:ea typeface="+mn-ea"/>
                          <a:cs typeface="+mn-cs"/>
                          <a:sym typeface="Arial"/>
                        </a:rPr>
                        <a:t>1 706</a:t>
                      </a:r>
                    </a:p>
                  </a:txBody>
                  <a:tcPr marL="9525" marR="9525" marT="0" marB="0" anchor="ctr">
                    <a:lnB w="12700" cap="flat" cmpd="sng" algn="ctr">
                      <a:solidFill>
                        <a:schemeClr val="tx1"/>
                      </a:solidFill>
                      <a:prstDash val="solid"/>
                      <a:round/>
                      <a:headEnd type="none" w="med" len="med"/>
                      <a:tailEnd type="none" w="med" len="med"/>
                    </a:lnB>
                    <a:solidFill>
                      <a:schemeClr val="bg1">
                        <a:lumMod val="50000"/>
                        <a:alpha val="20000"/>
                      </a:schemeClr>
                    </a:solidFill>
                  </a:tcPr>
                </a:tc>
                <a:tc>
                  <a:txBody>
                    <a:bodyPr/>
                    <a:lstStyle/>
                    <a:p>
                      <a:pPr algn="ctr" fontAlgn="ctr"/>
                      <a:r>
                        <a:rPr lang="ru-KZ" sz="800" b="0" i="0" u="none" strike="noStrike" cap="none">
                          <a:solidFill>
                            <a:schemeClr val="tx1"/>
                          </a:solidFill>
                          <a:effectLst/>
                          <a:latin typeface="Arial Narrow" panose="020B0606020202030204" pitchFamily="34" charset="0"/>
                          <a:ea typeface="+mn-ea"/>
                          <a:cs typeface="+mn-cs"/>
                          <a:sym typeface="Arial"/>
                        </a:rPr>
                        <a:t>1 857</a:t>
                      </a:r>
                    </a:p>
                  </a:txBody>
                  <a:tcPr marL="9525" marR="9525" marT="0" marB="0" anchor="ctr">
                    <a:lnR w="12700" cap="flat" cmpd="sng" algn="ctr">
                      <a:solidFill>
                        <a:schemeClr val="tx1"/>
                      </a:solidFill>
                      <a:prstDash val="solid"/>
                      <a:round/>
                      <a:headEnd type="none" w="med" len="med"/>
                      <a:tailEnd type="none" w="med" len="med"/>
                    </a:lnR>
                    <a:lnB w="12700" cap="flat" cmpd="sng" algn="ctr">
                      <a:solidFill>
                        <a:schemeClr val="tx1"/>
                      </a:solidFill>
                      <a:prstDash val="solid"/>
                      <a:round/>
                      <a:headEnd type="none" w="med" len="med"/>
                      <a:tailEnd type="none" w="med" len="med"/>
                    </a:lnB>
                    <a:solidFill>
                      <a:schemeClr val="bg1">
                        <a:lumMod val="50000"/>
                        <a:alpha val="20000"/>
                      </a:schemeClr>
                    </a:solidFill>
                  </a:tcPr>
                </a:tc>
                <a:tc>
                  <a:txBody>
                    <a:bodyPr/>
                    <a:lstStyle/>
                    <a:p>
                      <a:pPr algn="ctr" fontAlgn="ctr"/>
                      <a:r>
                        <a:rPr lang="ru-KZ" sz="800" b="0" i="0" u="none" strike="noStrike" cap="none" dirty="0">
                          <a:solidFill>
                            <a:srgbClr val="007F76"/>
                          </a:solidFill>
                          <a:effectLst/>
                          <a:latin typeface="Arial Narrow" panose="020B0606020202030204" pitchFamily="34" charset="0"/>
                          <a:ea typeface="+mn-ea"/>
                          <a:cs typeface="+mn-cs"/>
                          <a:sym typeface="Arial"/>
                        </a:rPr>
                        <a:t>7 979</a:t>
                      </a:r>
                    </a:p>
                  </a:txBody>
                  <a:tcPr marL="9525" marR="9525" marT="0" marB="0" anchor="ctr">
                    <a:lnL w="12700" cap="flat" cmpd="sng" algn="ctr">
                      <a:solidFill>
                        <a:schemeClr val="tx1"/>
                      </a:solidFill>
                      <a:prstDash val="solid"/>
                      <a:round/>
                      <a:headEnd type="none" w="med" len="med"/>
                      <a:tailEnd type="none" w="med" len="med"/>
                    </a:lnL>
                    <a:lnB w="12700" cap="flat" cmpd="sng" algn="ctr">
                      <a:solidFill>
                        <a:schemeClr val="tx1"/>
                      </a:solidFill>
                      <a:prstDash val="solid"/>
                      <a:round/>
                      <a:headEnd type="none" w="med" len="med"/>
                      <a:tailEnd type="none" w="med" len="med"/>
                    </a:lnB>
                    <a:solidFill>
                      <a:srgbClr val="007F76">
                        <a:alpha val="20000"/>
                      </a:srgbClr>
                    </a:solidFill>
                  </a:tcPr>
                </a:tc>
                <a:tc>
                  <a:txBody>
                    <a:bodyPr/>
                    <a:lstStyle/>
                    <a:p>
                      <a:pPr algn="ctr" fontAlgn="ctr"/>
                      <a:r>
                        <a:rPr lang="ru-KZ" sz="800" b="0" i="0" u="none" strike="noStrike" cap="none" dirty="0">
                          <a:solidFill>
                            <a:schemeClr val="tx1"/>
                          </a:solidFill>
                          <a:effectLst/>
                          <a:latin typeface="Arial Narrow" panose="020B0606020202030204" pitchFamily="34" charset="0"/>
                          <a:ea typeface="+mn-ea"/>
                          <a:cs typeface="+mn-cs"/>
                          <a:sym typeface="Arial"/>
                        </a:rPr>
                        <a:t>1 525</a:t>
                      </a:r>
                    </a:p>
                  </a:txBody>
                  <a:tcPr marL="9525" marR="9525" marT="0" marB="0" anchor="ctr">
                    <a:lnB w="12700" cap="flat" cmpd="sng" algn="ctr">
                      <a:solidFill>
                        <a:schemeClr val="tx1"/>
                      </a:solidFill>
                      <a:prstDash val="solid"/>
                      <a:round/>
                      <a:headEnd type="none" w="med" len="med"/>
                      <a:tailEnd type="none" w="med" len="med"/>
                    </a:lnB>
                    <a:solidFill>
                      <a:schemeClr val="bg1">
                        <a:lumMod val="50000"/>
                        <a:alpha val="20000"/>
                      </a:schemeClr>
                    </a:solidFill>
                  </a:tcPr>
                </a:tc>
                <a:tc>
                  <a:txBody>
                    <a:bodyPr/>
                    <a:lstStyle/>
                    <a:p>
                      <a:pPr algn="ctr" fontAlgn="ctr"/>
                      <a:r>
                        <a:rPr lang="ru-KZ" sz="800" b="0" i="0" u="none" strike="noStrike" cap="none" dirty="0">
                          <a:solidFill>
                            <a:srgbClr val="007F76"/>
                          </a:solidFill>
                          <a:effectLst/>
                          <a:latin typeface="Arial Narrow" panose="020B0606020202030204" pitchFamily="34" charset="0"/>
                          <a:ea typeface="+mn-ea"/>
                          <a:cs typeface="+mn-cs"/>
                          <a:sym typeface="Arial"/>
                        </a:rPr>
                        <a:t>1 941</a:t>
                      </a:r>
                    </a:p>
                  </a:txBody>
                  <a:tcPr marL="9525" marR="9525" marT="0" marB="0" anchor="ctr">
                    <a:lnB w="12700" cap="flat" cmpd="sng" algn="ctr">
                      <a:solidFill>
                        <a:schemeClr val="tx1"/>
                      </a:solidFill>
                      <a:prstDash val="solid"/>
                      <a:round/>
                      <a:headEnd type="none" w="med" len="med"/>
                      <a:tailEnd type="none" w="med" len="med"/>
                    </a:lnB>
                    <a:solidFill>
                      <a:srgbClr val="007F76">
                        <a:alpha val="20000"/>
                      </a:srgbClr>
                    </a:solidFill>
                  </a:tcPr>
                </a:tc>
                <a:tc>
                  <a:txBody>
                    <a:bodyPr/>
                    <a:lstStyle/>
                    <a:p>
                      <a:pPr algn="ctr" fontAlgn="ctr"/>
                      <a:r>
                        <a:rPr lang="ru-KZ" sz="800" b="0" i="0" u="none" strike="noStrike" cap="none" dirty="0">
                          <a:solidFill>
                            <a:srgbClr val="007F76"/>
                          </a:solidFill>
                          <a:effectLst/>
                          <a:latin typeface="Arial Narrow" panose="020B0606020202030204" pitchFamily="34" charset="0"/>
                          <a:ea typeface="+mn-ea"/>
                          <a:cs typeface="+mn-cs"/>
                          <a:sym typeface="Arial"/>
                        </a:rPr>
                        <a:t>2 386</a:t>
                      </a:r>
                    </a:p>
                  </a:txBody>
                  <a:tcPr marL="9525" marR="9525" marT="0" marB="0" anchor="ctr">
                    <a:lnB w="12700" cap="flat" cmpd="sng" algn="ctr">
                      <a:solidFill>
                        <a:schemeClr val="tx1"/>
                      </a:solidFill>
                      <a:prstDash val="solid"/>
                      <a:round/>
                      <a:headEnd type="none" w="med" len="med"/>
                      <a:tailEnd type="none" w="med" len="med"/>
                    </a:lnB>
                    <a:solidFill>
                      <a:srgbClr val="007F76">
                        <a:alpha val="20000"/>
                      </a:srgbClr>
                    </a:solidFill>
                  </a:tcPr>
                </a:tc>
                <a:tc>
                  <a:txBody>
                    <a:bodyPr/>
                    <a:lstStyle/>
                    <a:p>
                      <a:pPr algn="ctr" fontAlgn="ctr"/>
                      <a:r>
                        <a:rPr lang="ru-KZ" sz="800" b="0" i="0" u="none" strike="noStrike" cap="none">
                          <a:solidFill>
                            <a:srgbClr val="007F76"/>
                          </a:solidFill>
                          <a:effectLst/>
                          <a:latin typeface="Arial Narrow" panose="020B0606020202030204" pitchFamily="34" charset="0"/>
                          <a:ea typeface="+mn-ea"/>
                          <a:cs typeface="+mn-cs"/>
                          <a:sym typeface="Arial"/>
                        </a:rPr>
                        <a:t>2 127</a:t>
                      </a:r>
                    </a:p>
                  </a:txBody>
                  <a:tcPr marL="9525" marR="9525" marT="0" marB="0" anchor="ctr">
                    <a:lnB w="12700" cap="flat" cmpd="sng" algn="ctr">
                      <a:solidFill>
                        <a:schemeClr val="tx1"/>
                      </a:solidFill>
                      <a:prstDash val="solid"/>
                      <a:round/>
                      <a:headEnd type="none" w="med" len="med"/>
                      <a:tailEnd type="none" w="med" len="med"/>
                    </a:lnB>
                    <a:solidFill>
                      <a:srgbClr val="007F76">
                        <a:alpha val="20000"/>
                      </a:srgbClr>
                    </a:solidFill>
                  </a:tcPr>
                </a:tc>
                <a:tc>
                  <a:txBody>
                    <a:bodyPr/>
                    <a:lstStyle/>
                    <a:p>
                      <a:pPr algn="ctr" fontAlgn="ctr"/>
                      <a:r>
                        <a:rPr lang="ru-KZ" sz="800" b="0" i="0" u="none" strike="noStrike" cap="none">
                          <a:solidFill>
                            <a:srgbClr val="007F76"/>
                          </a:solidFill>
                          <a:effectLst/>
                          <a:latin typeface="Arial Narrow" panose="020B0606020202030204" pitchFamily="34" charset="0"/>
                          <a:ea typeface="+mn-ea"/>
                          <a:cs typeface="+mn-cs"/>
                          <a:sym typeface="Arial"/>
                        </a:rPr>
                        <a:t>1,0%</a:t>
                      </a:r>
                    </a:p>
                  </a:txBody>
                  <a:tcPr marL="9525" marR="9525" marT="0" marB="0" anchor="ctr">
                    <a:lnB w="12700" cap="flat" cmpd="sng" algn="ctr">
                      <a:solidFill>
                        <a:schemeClr val="tx1"/>
                      </a:solidFill>
                      <a:prstDash val="solid"/>
                      <a:round/>
                      <a:headEnd type="none" w="med" len="med"/>
                      <a:tailEnd type="none" w="med" len="med"/>
                    </a:lnB>
                    <a:solidFill>
                      <a:srgbClr val="007F76">
                        <a:alpha val="20000"/>
                      </a:srgbClr>
                    </a:solidFill>
                  </a:tcPr>
                </a:tc>
                <a:extLst>
                  <a:ext uri="{0D108BD9-81ED-4DB2-BD59-A6C34878D82A}">
                    <a16:rowId xmlns:a16="http://schemas.microsoft.com/office/drawing/2014/main" val="3063250630"/>
                  </a:ext>
                </a:extLst>
              </a:tr>
              <a:tr h="158400">
                <a:tc>
                  <a:txBody>
                    <a:bodyPr/>
                    <a:lstStyle/>
                    <a:p>
                      <a:pPr algn="ctr" fontAlgn="b"/>
                      <a:r>
                        <a:rPr lang="ru-RU" sz="800" u="none" strike="noStrike" dirty="0">
                          <a:solidFill>
                            <a:srgbClr val="007F76"/>
                          </a:solidFill>
                          <a:effectLst/>
                          <a:latin typeface="Arial Narrow" panose="020B0606020202030204" pitchFamily="34" charset="0"/>
                        </a:rPr>
                        <a:t>21</a:t>
                      </a:r>
                      <a:endParaRPr lang="en-US" sz="800" b="0" i="0" u="none" strike="noStrike" dirty="0">
                        <a:solidFill>
                          <a:srgbClr val="007F76"/>
                        </a:solidFill>
                        <a:effectLst/>
                        <a:latin typeface="Arial Narrow" panose="020B0606020202030204" pitchFamily="34" charset="0"/>
                      </a:endParaRPr>
                    </a:p>
                  </a:txBody>
                  <a:tcPr marL="9525" marR="9525" marT="0" marB="0" anchor="ctr">
                    <a:lnT w="12700" cap="flat" cmpd="sng" algn="ctr">
                      <a:solidFill>
                        <a:schemeClr val="tx1"/>
                      </a:solidFill>
                      <a:prstDash val="solid"/>
                      <a:round/>
                      <a:headEnd type="none" w="med" len="med"/>
                      <a:tailEnd type="none" w="med" len="med"/>
                    </a:lnT>
                    <a:solidFill>
                      <a:schemeClr val="accent6">
                        <a:lumMod val="50000"/>
                        <a:alpha val="1000"/>
                      </a:schemeClr>
                    </a:solidFill>
                  </a:tcPr>
                </a:tc>
                <a:tc>
                  <a:txBody>
                    <a:bodyPr/>
                    <a:lstStyle/>
                    <a:p>
                      <a:pPr algn="ctr" fontAlgn="b"/>
                      <a:r>
                        <a:rPr lang="ru-KZ" sz="800" b="0" i="0" u="none" strike="noStrike" cap="none" dirty="0">
                          <a:solidFill>
                            <a:srgbClr val="007F76"/>
                          </a:solidFill>
                          <a:effectLst/>
                          <a:latin typeface="Arial Narrow" panose="020B0606020202030204" pitchFamily="34" charset="0"/>
                          <a:ea typeface="+mn-ea"/>
                          <a:cs typeface="+mn-cs"/>
                          <a:sym typeface="Arial"/>
                        </a:rPr>
                        <a:t>8341-1</a:t>
                      </a:r>
                    </a:p>
                  </a:txBody>
                  <a:tcPr marL="9525" marR="9525" marT="0" marB="0" anchor="ctr">
                    <a:lnT w="12700" cap="flat" cmpd="sng" algn="ctr">
                      <a:solidFill>
                        <a:schemeClr val="tx1"/>
                      </a:solidFill>
                      <a:prstDash val="solid"/>
                      <a:round/>
                      <a:headEnd type="none" w="med" len="med"/>
                      <a:tailEnd type="none" w="med" len="med"/>
                    </a:lnT>
                    <a:solidFill>
                      <a:schemeClr val="accent6">
                        <a:lumMod val="50000"/>
                        <a:alpha val="1000"/>
                      </a:schemeClr>
                    </a:solidFill>
                  </a:tcPr>
                </a:tc>
                <a:tc>
                  <a:txBody>
                    <a:bodyPr/>
                    <a:lstStyle/>
                    <a:p>
                      <a:pPr marL="72000" algn="l" fontAlgn="ctr"/>
                      <a:r>
                        <a:rPr lang="ru-RU" sz="800" b="0" i="0" u="none" strike="noStrike" cap="none" dirty="0" err="1">
                          <a:solidFill>
                            <a:srgbClr val="007F76"/>
                          </a:solidFill>
                          <a:effectLst/>
                          <a:latin typeface="Arial Narrow" panose="020B0606020202030204" pitchFamily="34" charset="0"/>
                          <a:ea typeface="+mn-ea"/>
                          <a:cs typeface="+mn-cs"/>
                          <a:sym typeface="Arial"/>
                        </a:rPr>
                        <a:t>Тракторшылар</a:t>
                      </a:r>
                      <a:endParaRPr lang="ru-RU" sz="800" b="0" i="0" u="none" strike="noStrike" cap="none" dirty="0">
                        <a:solidFill>
                          <a:srgbClr val="007F76"/>
                        </a:solidFill>
                        <a:effectLst/>
                        <a:latin typeface="Arial Narrow" panose="020B0606020202030204" pitchFamily="34" charset="0"/>
                        <a:ea typeface="+mn-ea"/>
                        <a:cs typeface="+mn-cs"/>
                        <a:sym typeface="Arial"/>
                      </a:endParaRPr>
                    </a:p>
                  </a:txBody>
                  <a:tcPr marL="9525" marR="9525" marT="0" marB="0" anchor="ctr">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solidFill>
                      <a:schemeClr val="accent6">
                        <a:lumMod val="50000"/>
                        <a:alpha val="1000"/>
                      </a:schemeClr>
                    </a:solidFill>
                  </a:tcPr>
                </a:tc>
                <a:tc>
                  <a:txBody>
                    <a:bodyPr/>
                    <a:lstStyle/>
                    <a:p>
                      <a:pPr algn="ctr" fontAlgn="ctr"/>
                      <a:r>
                        <a:rPr lang="ru-KZ" sz="800" b="0" i="0" u="none" strike="noStrike" cap="none">
                          <a:solidFill>
                            <a:schemeClr val="tx1"/>
                          </a:solidFill>
                          <a:effectLst/>
                          <a:latin typeface="Arial Narrow" panose="020B0606020202030204" pitchFamily="34" charset="0"/>
                          <a:ea typeface="+mn-ea"/>
                          <a:cs typeface="+mn-cs"/>
                          <a:sym typeface="Arial"/>
                        </a:rPr>
                        <a:t>7 078</a:t>
                      </a:r>
                    </a:p>
                  </a:txBody>
                  <a:tcPr marL="9525" marR="9525" marT="0" marB="0" anchor="ctr">
                    <a:lnL w="12700" cap="flat" cmpd="sng" algn="ctr">
                      <a:solidFill>
                        <a:schemeClr val="tx1"/>
                      </a:solidFill>
                      <a:prstDash val="solid"/>
                      <a:round/>
                      <a:headEnd type="none" w="med" len="med"/>
                      <a:tailEnd type="none" w="med" len="med"/>
                    </a:lnL>
                    <a:lnT w="12700" cap="flat" cmpd="sng" algn="ctr">
                      <a:solidFill>
                        <a:schemeClr val="tx1"/>
                      </a:solidFill>
                      <a:prstDash val="solid"/>
                      <a:round/>
                      <a:headEnd type="none" w="med" len="med"/>
                      <a:tailEnd type="none" w="med" len="med"/>
                    </a:lnT>
                    <a:solidFill>
                      <a:schemeClr val="accent6">
                        <a:lumMod val="50000"/>
                        <a:alpha val="1000"/>
                      </a:schemeClr>
                    </a:solidFill>
                  </a:tcPr>
                </a:tc>
                <a:tc>
                  <a:txBody>
                    <a:bodyPr/>
                    <a:lstStyle/>
                    <a:p>
                      <a:pPr algn="ctr" fontAlgn="ctr"/>
                      <a:r>
                        <a:rPr lang="ru-KZ" sz="800" b="0" i="0" u="none" strike="noStrike" cap="none">
                          <a:solidFill>
                            <a:schemeClr val="tx1"/>
                          </a:solidFill>
                          <a:effectLst/>
                          <a:latin typeface="Arial Narrow" panose="020B0606020202030204" pitchFamily="34" charset="0"/>
                          <a:ea typeface="+mn-ea"/>
                          <a:cs typeface="+mn-cs"/>
                          <a:sym typeface="Arial"/>
                        </a:rPr>
                        <a:t>1 490</a:t>
                      </a:r>
                    </a:p>
                  </a:txBody>
                  <a:tcPr marL="9525" marR="9525" marT="0" marB="0" anchor="ctr">
                    <a:lnT w="12700" cap="flat" cmpd="sng" algn="ctr">
                      <a:solidFill>
                        <a:schemeClr val="tx1"/>
                      </a:solidFill>
                      <a:prstDash val="solid"/>
                      <a:round/>
                      <a:headEnd type="none" w="med" len="med"/>
                      <a:tailEnd type="none" w="med" len="med"/>
                    </a:lnT>
                    <a:solidFill>
                      <a:schemeClr val="accent6">
                        <a:lumMod val="50000"/>
                        <a:alpha val="1000"/>
                      </a:schemeClr>
                    </a:solidFill>
                  </a:tcPr>
                </a:tc>
                <a:tc>
                  <a:txBody>
                    <a:bodyPr/>
                    <a:lstStyle/>
                    <a:p>
                      <a:pPr algn="ctr" fontAlgn="ctr"/>
                      <a:r>
                        <a:rPr lang="ru-KZ" sz="800" b="0" i="0" u="none" strike="noStrike" cap="none">
                          <a:solidFill>
                            <a:schemeClr val="tx1"/>
                          </a:solidFill>
                          <a:effectLst/>
                          <a:latin typeface="Arial Narrow" panose="020B0606020202030204" pitchFamily="34" charset="0"/>
                          <a:ea typeface="+mn-ea"/>
                          <a:cs typeface="+mn-cs"/>
                          <a:sym typeface="Arial"/>
                        </a:rPr>
                        <a:t>2 372</a:t>
                      </a:r>
                    </a:p>
                  </a:txBody>
                  <a:tcPr marL="9525" marR="9525" marT="0" marB="0" anchor="ctr">
                    <a:lnT w="12700" cap="flat" cmpd="sng" algn="ctr">
                      <a:solidFill>
                        <a:schemeClr val="tx1"/>
                      </a:solidFill>
                      <a:prstDash val="solid"/>
                      <a:round/>
                      <a:headEnd type="none" w="med" len="med"/>
                      <a:tailEnd type="none" w="med" len="med"/>
                    </a:lnT>
                    <a:solidFill>
                      <a:schemeClr val="accent6">
                        <a:lumMod val="50000"/>
                        <a:alpha val="1000"/>
                      </a:schemeClr>
                    </a:solidFill>
                  </a:tcPr>
                </a:tc>
                <a:tc>
                  <a:txBody>
                    <a:bodyPr/>
                    <a:lstStyle/>
                    <a:p>
                      <a:pPr algn="ctr" fontAlgn="ctr"/>
                      <a:r>
                        <a:rPr lang="ru-KZ" sz="800" b="0" i="0" u="none" strike="noStrike" cap="none">
                          <a:solidFill>
                            <a:schemeClr val="tx1"/>
                          </a:solidFill>
                          <a:effectLst/>
                          <a:latin typeface="Arial Narrow" panose="020B0606020202030204" pitchFamily="34" charset="0"/>
                          <a:ea typeface="+mn-ea"/>
                          <a:cs typeface="+mn-cs"/>
                          <a:sym typeface="Arial"/>
                        </a:rPr>
                        <a:t>1 971</a:t>
                      </a:r>
                    </a:p>
                  </a:txBody>
                  <a:tcPr marL="9525" marR="9525" marT="0" marB="0" anchor="ctr">
                    <a:lnT w="12700" cap="flat" cmpd="sng" algn="ctr">
                      <a:solidFill>
                        <a:schemeClr val="tx1"/>
                      </a:solidFill>
                      <a:prstDash val="solid"/>
                      <a:round/>
                      <a:headEnd type="none" w="med" len="med"/>
                      <a:tailEnd type="none" w="med" len="med"/>
                    </a:lnT>
                    <a:solidFill>
                      <a:schemeClr val="accent6">
                        <a:lumMod val="50000"/>
                        <a:alpha val="1000"/>
                      </a:schemeClr>
                    </a:solidFill>
                  </a:tcPr>
                </a:tc>
                <a:tc>
                  <a:txBody>
                    <a:bodyPr/>
                    <a:lstStyle/>
                    <a:p>
                      <a:pPr algn="ctr" fontAlgn="ctr"/>
                      <a:r>
                        <a:rPr lang="ru-KZ" sz="800" b="0" i="0" u="none" strike="noStrike" cap="none">
                          <a:solidFill>
                            <a:schemeClr val="tx1"/>
                          </a:solidFill>
                          <a:effectLst/>
                          <a:latin typeface="Arial Narrow" panose="020B0606020202030204" pitchFamily="34" charset="0"/>
                          <a:ea typeface="+mn-ea"/>
                          <a:cs typeface="+mn-cs"/>
                          <a:sym typeface="Arial"/>
                        </a:rPr>
                        <a:t>1 245</a:t>
                      </a:r>
                    </a:p>
                  </a:txBody>
                  <a:tcPr marL="9525" marR="9525" marT="0" marB="0" anchor="ctr">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solidFill>
                      <a:schemeClr val="accent6">
                        <a:lumMod val="50000"/>
                        <a:alpha val="1000"/>
                      </a:schemeClr>
                    </a:solidFill>
                  </a:tcPr>
                </a:tc>
                <a:tc>
                  <a:txBody>
                    <a:bodyPr/>
                    <a:lstStyle/>
                    <a:p>
                      <a:pPr algn="ctr" fontAlgn="ctr"/>
                      <a:r>
                        <a:rPr lang="ru-KZ" sz="800" b="0" i="0" u="none" strike="noStrike" cap="none">
                          <a:solidFill>
                            <a:srgbClr val="007F76"/>
                          </a:solidFill>
                          <a:effectLst/>
                          <a:latin typeface="Arial Narrow" panose="020B0606020202030204" pitchFamily="34" charset="0"/>
                          <a:ea typeface="+mn-ea"/>
                          <a:cs typeface="+mn-cs"/>
                          <a:sym typeface="Arial"/>
                        </a:rPr>
                        <a:t>7 836</a:t>
                      </a:r>
                    </a:p>
                  </a:txBody>
                  <a:tcPr marL="9525" marR="9525" marT="0" marB="0" anchor="ctr">
                    <a:lnL w="12700" cap="flat" cmpd="sng" algn="ctr">
                      <a:solidFill>
                        <a:schemeClr val="tx1"/>
                      </a:solidFill>
                      <a:prstDash val="solid"/>
                      <a:round/>
                      <a:headEnd type="none" w="med" len="med"/>
                      <a:tailEnd type="none" w="med" len="med"/>
                    </a:lnL>
                    <a:lnT w="12700" cap="flat" cmpd="sng" algn="ctr">
                      <a:solidFill>
                        <a:schemeClr val="tx1"/>
                      </a:solidFill>
                      <a:prstDash val="solid"/>
                      <a:round/>
                      <a:headEnd type="none" w="med" len="med"/>
                      <a:tailEnd type="none" w="med" len="med"/>
                    </a:lnT>
                    <a:solidFill>
                      <a:schemeClr val="accent6">
                        <a:lumMod val="50000"/>
                        <a:alpha val="1000"/>
                      </a:schemeClr>
                    </a:solidFill>
                  </a:tcPr>
                </a:tc>
                <a:tc>
                  <a:txBody>
                    <a:bodyPr/>
                    <a:lstStyle/>
                    <a:p>
                      <a:pPr algn="ctr" fontAlgn="ctr"/>
                      <a:r>
                        <a:rPr lang="ru-KZ" sz="800" b="0" i="0" u="none" strike="noStrike" cap="none" dirty="0">
                          <a:solidFill>
                            <a:schemeClr val="tx1"/>
                          </a:solidFill>
                          <a:effectLst/>
                          <a:latin typeface="Arial Narrow" panose="020B0606020202030204" pitchFamily="34" charset="0"/>
                          <a:ea typeface="+mn-ea"/>
                          <a:cs typeface="+mn-cs"/>
                          <a:sym typeface="Arial"/>
                        </a:rPr>
                        <a:t>1 510</a:t>
                      </a:r>
                    </a:p>
                  </a:txBody>
                  <a:tcPr marL="9525" marR="9525" marT="0" marB="0" anchor="ctr">
                    <a:lnT w="12700" cap="flat" cmpd="sng" algn="ctr">
                      <a:solidFill>
                        <a:schemeClr val="tx1"/>
                      </a:solidFill>
                      <a:prstDash val="solid"/>
                      <a:round/>
                      <a:headEnd type="none" w="med" len="med"/>
                      <a:tailEnd type="none" w="med" len="med"/>
                    </a:lnT>
                    <a:solidFill>
                      <a:schemeClr val="accent6">
                        <a:lumMod val="50000"/>
                        <a:alpha val="1000"/>
                      </a:schemeClr>
                    </a:solidFill>
                  </a:tcPr>
                </a:tc>
                <a:tc>
                  <a:txBody>
                    <a:bodyPr/>
                    <a:lstStyle/>
                    <a:p>
                      <a:pPr algn="ctr" fontAlgn="ctr"/>
                      <a:r>
                        <a:rPr lang="ru-KZ" sz="800" b="0" i="0" u="none" strike="noStrike" cap="none">
                          <a:solidFill>
                            <a:srgbClr val="007F76"/>
                          </a:solidFill>
                          <a:effectLst/>
                          <a:latin typeface="Arial Narrow" panose="020B0606020202030204" pitchFamily="34" charset="0"/>
                          <a:ea typeface="+mn-ea"/>
                          <a:cs typeface="+mn-cs"/>
                          <a:sym typeface="Arial"/>
                        </a:rPr>
                        <a:t>1 797</a:t>
                      </a:r>
                    </a:p>
                  </a:txBody>
                  <a:tcPr marL="9525" marR="9525" marT="0" marB="0" anchor="ctr">
                    <a:lnT w="12700" cap="flat" cmpd="sng" algn="ctr">
                      <a:solidFill>
                        <a:schemeClr val="tx1"/>
                      </a:solidFill>
                      <a:prstDash val="solid"/>
                      <a:round/>
                      <a:headEnd type="none" w="med" len="med"/>
                      <a:tailEnd type="none" w="med" len="med"/>
                    </a:lnT>
                    <a:solidFill>
                      <a:schemeClr val="accent6">
                        <a:lumMod val="50000"/>
                        <a:alpha val="1000"/>
                      </a:schemeClr>
                    </a:solidFill>
                  </a:tcPr>
                </a:tc>
                <a:tc>
                  <a:txBody>
                    <a:bodyPr/>
                    <a:lstStyle/>
                    <a:p>
                      <a:pPr algn="ctr" fontAlgn="ctr"/>
                      <a:r>
                        <a:rPr lang="ru-KZ" sz="800" b="0" i="0" u="none" strike="noStrike" cap="none" dirty="0">
                          <a:solidFill>
                            <a:srgbClr val="007F76"/>
                          </a:solidFill>
                          <a:effectLst/>
                          <a:latin typeface="Arial Narrow" panose="020B0606020202030204" pitchFamily="34" charset="0"/>
                          <a:ea typeface="+mn-ea"/>
                          <a:cs typeface="+mn-cs"/>
                          <a:sym typeface="Arial"/>
                        </a:rPr>
                        <a:t>2 484</a:t>
                      </a:r>
                    </a:p>
                  </a:txBody>
                  <a:tcPr marL="9525" marR="9525" marT="0" marB="0" anchor="ctr">
                    <a:lnT w="12700" cap="flat" cmpd="sng" algn="ctr">
                      <a:solidFill>
                        <a:schemeClr val="tx1"/>
                      </a:solidFill>
                      <a:prstDash val="solid"/>
                      <a:round/>
                      <a:headEnd type="none" w="med" len="med"/>
                      <a:tailEnd type="none" w="med" len="med"/>
                    </a:lnT>
                    <a:solidFill>
                      <a:schemeClr val="accent6">
                        <a:lumMod val="50000"/>
                        <a:alpha val="1000"/>
                      </a:schemeClr>
                    </a:solidFill>
                  </a:tcPr>
                </a:tc>
                <a:tc>
                  <a:txBody>
                    <a:bodyPr/>
                    <a:lstStyle/>
                    <a:p>
                      <a:pPr algn="ctr" fontAlgn="ctr"/>
                      <a:r>
                        <a:rPr lang="ru-KZ" sz="800" b="0" i="0" u="none" strike="noStrike" cap="none">
                          <a:solidFill>
                            <a:srgbClr val="007F76"/>
                          </a:solidFill>
                          <a:effectLst/>
                          <a:latin typeface="Arial Narrow" panose="020B0606020202030204" pitchFamily="34" charset="0"/>
                          <a:ea typeface="+mn-ea"/>
                          <a:cs typeface="+mn-cs"/>
                          <a:sym typeface="Arial"/>
                        </a:rPr>
                        <a:t>2 045</a:t>
                      </a:r>
                    </a:p>
                  </a:txBody>
                  <a:tcPr marL="9525" marR="9525" marT="0" marB="0" anchor="ctr">
                    <a:lnT w="12700" cap="flat" cmpd="sng" algn="ctr">
                      <a:solidFill>
                        <a:schemeClr val="tx1"/>
                      </a:solidFill>
                      <a:prstDash val="solid"/>
                      <a:round/>
                      <a:headEnd type="none" w="med" len="med"/>
                      <a:tailEnd type="none" w="med" len="med"/>
                    </a:lnT>
                    <a:solidFill>
                      <a:schemeClr val="accent6">
                        <a:lumMod val="50000"/>
                        <a:alpha val="1000"/>
                      </a:schemeClr>
                    </a:solidFill>
                  </a:tcPr>
                </a:tc>
                <a:tc>
                  <a:txBody>
                    <a:bodyPr/>
                    <a:lstStyle/>
                    <a:p>
                      <a:pPr algn="ctr" fontAlgn="ctr"/>
                      <a:r>
                        <a:rPr lang="ru-KZ" sz="800" b="0" i="0" u="none" strike="noStrike" cap="none">
                          <a:solidFill>
                            <a:srgbClr val="007F76"/>
                          </a:solidFill>
                          <a:effectLst/>
                          <a:latin typeface="Arial Narrow" panose="020B0606020202030204" pitchFamily="34" charset="0"/>
                          <a:ea typeface="+mn-ea"/>
                          <a:cs typeface="+mn-cs"/>
                          <a:sym typeface="Arial"/>
                        </a:rPr>
                        <a:t>1,0%</a:t>
                      </a:r>
                    </a:p>
                  </a:txBody>
                  <a:tcPr marL="9525" marR="9525" marT="0" marB="0" anchor="ctr">
                    <a:lnT w="12700" cap="flat" cmpd="sng" algn="ctr">
                      <a:solidFill>
                        <a:schemeClr val="tx1"/>
                      </a:solidFill>
                      <a:prstDash val="solid"/>
                      <a:round/>
                      <a:headEnd type="none" w="med" len="med"/>
                      <a:tailEnd type="none" w="med" len="med"/>
                    </a:lnT>
                    <a:solidFill>
                      <a:schemeClr val="accent6">
                        <a:lumMod val="50000"/>
                        <a:alpha val="1000"/>
                      </a:schemeClr>
                    </a:solidFill>
                  </a:tcPr>
                </a:tc>
                <a:extLst>
                  <a:ext uri="{0D108BD9-81ED-4DB2-BD59-A6C34878D82A}">
                    <a16:rowId xmlns:a16="http://schemas.microsoft.com/office/drawing/2014/main" val="1295061941"/>
                  </a:ext>
                </a:extLst>
              </a:tr>
              <a:tr h="158400">
                <a:tc>
                  <a:txBody>
                    <a:bodyPr/>
                    <a:lstStyle/>
                    <a:p>
                      <a:pPr algn="ctr" fontAlgn="b"/>
                      <a:r>
                        <a:rPr lang="ru-RU" sz="800" u="none" strike="noStrike" dirty="0">
                          <a:solidFill>
                            <a:srgbClr val="007F76"/>
                          </a:solidFill>
                          <a:effectLst/>
                          <a:latin typeface="Arial Narrow" panose="020B0606020202030204" pitchFamily="34" charset="0"/>
                        </a:rPr>
                        <a:t>22</a:t>
                      </a:r>
                      <a:endParaRPr lang="en-US" sz="800" b="0" i="0" u="none" strike="noStrike" dirty="0">
                        <a:solidFill>
                          <a:srgbClr val="007F76"/>
                        </a:solidFill>
                        <a:effectLst/>
                        <a:latin typeface="Arial Narrow" panose="020B0606020202030204" pitchFamily="34" charset="0"/>
                      </a:endParaRPr>
                    </a:p>
                  </a:txBody>
                  <a:tcPr marL="9525" marR="9525" marT="0" marB="0" anchor="ctr">
                    <a:solidFill>
                      <a:srgbClr val="007F76">
                        <a:alpha val="20000"/>
                      </a:srgbClr>
                    </a:solidFill>
                  </a:tcPr>
                </a:tc>
                <a:tc>
                  <a:txBody>
                    <a:bodyPr/>
                    <a:lstStyle/>
                    <a:p>
                      <a:pPr algn="ctr" fontAlgn="b"/>
                      <a:r>
                        <a:rPr lang="ru-KZ" sz="800" b="0" i="0" u="none" strike="noStrike" cap="none" dirty="0">
                          <a:solidFill>
                            <a:srgbClr val="007F76"/>
                          </a:solidFill>
                          <a:effectLst/>
                          <a:latin typeface="Arial Narrow" panose="020B0606020202030204" pitchFamily="34" charset="0"/>
                          <a:ea typeface="+mn-ea"/>
                          <a:cs typeface="+mn-cs"/>
                          <a:sym typeface="Arial"/>
                        </a:rPr>
                        <a:t>3422-1</a:t>
                      </a:r>
                    </a:p>
                  </a:txBody>
                  <a:tcPr marL="9525" marR="9525" marT="0" marB="0" anchor="ctr">
                    <a:solidFill>
                      <a:srgbClr val="007F76">
                        <a:alpha val="20000"/>
                      </a:srgbClr>
                    </a:solidFill>
                  </a:tcPr>
                </a:tc>
                <a:tc>
                  <a:txBody>
                    <a:bodyPr/>
                    <a:lstStyle/>
                    <a:p>
                      <a:pPr marL="72000" algn="l" fontAlgn="ctr"/>
                      <a:r>
                        <a:rPr lang="ru-RU" sz="800" b="0" i="0" u="none" strike="noStrike" cap="none" dirty="0">
                          <a:solidFill>
                            <a:srgbClr val="007F76"/>
                          </a:solidFill>
                          <a:effectLst/>
                          <a:latin typeface="Arial Narrow" panose="020B0606020202030204" pitchFamily="34" charset="0"/>
                          <a:ea typeface="+mn-ea"/>
                          <a:cs typeface="+mn-cs"/>
                          <a:sym typeface="Arial"/>
                        </a:rPr>
                        <a:t>Спорт </a:t>
                      </a:r>
                      <a:r>
                        <a:rPr lang="ru-RU" sz="800" b="0" i="0" u="none" strike="noStrike" cap="none" dirty="0" err="1">
                          <a:solidFill>
                            <a:srgbClr val="007F76"/>
                          </a:solidFill>
                          <a:effectLst/>
                          <a:latin typeface="Arial Narrow" panose="020B0606020202030204" pitchFamily="34" charset="0"/>
                          <a:ea typeface="+mn-ea"/>
                          <a:cs typeface="+mn-cs"/>
                          <a:sym typeface="Arial"/>
                        </a:rPr>
                        <a:t>жаттықтырушылары</a:t>
                      </a:r>
                      <a:r>
                        <a:rPr lang="ru-RU" sz="800" b="0" i="0" u="none" strike="noStrike" cap="none" dirty="0">
                          <a:solidFill>
                            <a:srgbClr val="007F76"/>
                          </a:solidFill>
                          <a:effectLst/>
                          <a:latin typeface="Arial Narrow" panose="020B0606020202030204" pitchFamily="34" charset="0"/>
                          <a:ea typeface="+mn-ea"/>
                          <a:cs typeface="+mn-cs"/>
                          <a:sym typeface="Arial"/>
                        </a:rPr>
                        <a:t> </a:t>
                      </a:r>
                      <a:r>
                        <a:rPr lang="ru-RU" sz="800" b="0" i="0" u="none" strike="noStrike" cap="none" dirty="0" err="1">
                          <a:solidFill>
                            <a:srgbClr val="007F76"/>
                          </a:solidFill>
                          <a:effectLst/>
                          <a:latin typeface="Arial Narrow" panose="020B0606020202030204" pitchFamily="34" charset="0"/>
                          <a:ea typeface="+mn-ea"/>
                          <a:cs typeface="+mn-cs"/>
                          <a:sym typeface="Arial"/>
                        </a:rPr>
                        <a:t>және</a:t>
                      </a:r>
                      <a:r>
                        <a:rPr lang="ru-RU" sz="800" b="0" i="0" u="none" strike="noStrike" cap="none" dirty="0">
                          <a:solidFill>
                            <a:srgbClr val="007F76"/>
                          </a:solidFill>
                          <a:effectLst/>
                          <a:latin typeface="Arial Narrow" panose="020B0606020202030204" pitchFamily="34" charset="0"/>
                          <a:ea typeface="+mn-ea"/>
                          <a:cs typeface="+mn-cs"/>
                          <a:sym typeface="Arial"/>
                        </a:rPr>
                        <a:t> </a:t>
                      </a:r>
                      <a:r>
                        <a:rPr lang="ru-RU" sz="800" b="0" i="0" u="none" strike="noStrike" cap="none" dirty="0" err="1">
                          <a:solidFill>
                            <a:srgbClr val="007F76"/>
                          </a:solidFill>
                          <a:effectLst/>
                          <a:latin typeface="Arial Narrow" panose="020B0606020202030204" pitchFamily="34" charset="0"/>
                          <a:ea typeface="+mn-ea"/>
                          <a:cs typeface="+mn-cs"/>
                          <a:sym typeface="Arial"/>
                        </a:rPr>
                        <a:t>оқытушылары</a:t>
                      </a:r>
                      <a:endParaRPr lang="ru-RU" sz="800" b="0" i="0" u="none" strike="noStrike" cap="none" dirty="0">
                        <a:solidFill>
                          <a:srgbClr val="007F76"/>
                        </a:solidFill>
                        <a:effectLst/>
                        <a:latin typeface="Arial Narrow" panose="020B0606020202030204" pitchFamily="34" charset="0"/>
                        <a:ea typeface="+mn-ea"/>
                        <a:cs typeface="+mn-cs"/>
                        <a:sym typeface="Arial"/>
                      </a:endParaRPr>
                    </a:p>
                  </a:txBody>
                  <a:tcPr marL="9525" marR="9525" marT="0" marB="0" anchor="ctr">
                    <a:lnR w="12700" cap="flat" cmpd="sng" algn="ctr">
                      <a:solidFill>
                        <a:schemeClr val="tx1"/>
                      </a:solidFill>
                      <a:prstDash val="solid"/>
                      <a:round/>
                      <a:headEnd type="none" w="med" len="med"/>
                      <a:tailEnd type="none" w="med" len="med"/>
                    </a:lnR>
                    <a:solidFill>
                      <a:srgbClr val="007F76">
                        <a:alpha val="20000"/>
                      </a:srgbClr>
                    </a:solidFill>
                  </a:tcPr>
                </a:tc>
                <a:tc>
                  <a:txBody>
                    <a:bodyPr/>
                    <a:lstStyle/>
                    <a:p>
                      <a:pPr algn="ctr" fontAlgn="ctr"/>
                      <a:r>
                        <a:rPr lang="ru-KZ" sz="800" b="0" i="0" u="none" strike="noStrike" cap="none">
                          <a:solidFill>
                            <a:schemeClr val="tx1"/>
                          </a:solidFill>
                          <a:effectLst/>
                          <a:latin typeface="Arial Narrow" panose="020B0606020202030204" pitchFamily="34" charset="0"/>
                          <a:ea typeface="+mn-ea"/>
                          <a:cs typeface="+mn-cs"/>
                          <a:sym typeface="Arial"/>
                        </a:rPr>
                        <a:t>6 598</a:t>
                      </a:r>
                    </a:p>
                  </a:txBody>
                  <a:tcPr marL="9525" marR="9525" marT="0" marB="0" anchor="ctr">
                    <a:lnL w="12700" cap="flat" cmpd="sng" algn="ctr">
                      <a:solidFill>
                        <a:schemeClr val="tx1"/>
                      </a:solidFill>
                      <a:prstDash val="solid"/>
                      <a:round/>
                      <a:headEnd type="none" w="med" len="med"/>
                      <a:tailEnd type="none" w="med" len="med"/>
                    </a:lnL>
                    <a:solidFill>
                      <a:schemeClr val="bg1">
                        <a:lumMod val="50000"/>
                        <a:alpha val="20000"/>
                      </a:schemeClr>
                    </a:solidFill>
                  </a:tcPr>
                </a:tc>
                <a:tc>
                  <a:txBody>
                    <a:bodyPr/>
                    <a:lstStyle/>
                    <a:p>
                      <a:pPr algn="ctr" fontAlgn="ctr"/>
                      <a:r>
                        <a:rPr lang="ru-KZ" sz="800" b="0" i="0" u="none" strike="noStrike" cap="none">
                          <a:solidFill>
                            <a:schemeClr val="tx1"/>
                          </a:solidFill>
                          <a:effectLst/>
                          <a:latin typeface="Arial Narrow" panose="020B0606020202030204" pitchFamily="34" charset="0"/>
                          <a:ea typeface="+mn-ea"/>
                          <a:cs typeface="+mn-cs"/>
                          <a:sym typeface="Arial"/>
                        </a:rPr>
                        <a:t>1 489</a:t>
                      </a:r>
                    </a:p>
                  </a:txBody>
                  <a:tcPr marL="9525" marR="9525" marT="0" marB="0" anchor="ctr">
                    <a:solidFill>
                      <a:schemeClr val="bg1">
                        <a:lumMod val="50000"/>
                        <a:alpha val="20000"/>
                      </a:schemeClr>
                    </a:solidFill>
                  </a:tcPr>
                </a:tc>
                <a:tc>
                  <a:txBody>
                    <a:bodyPr/>
                    <a:lstStyle/>
                    <a:p>
                      <a:pPr algn="ctr" fontAlgn="ctr"/>
                      <a:r>
                        <a:rPr lang="ru-KZ" sz="800" b="0" i="0" u="none" strike="noStrike" cap="none">
                          <a:solidFill>
                            <a:schemeClr val="tx1"/>
                          </a:solidFill>
                          <a:effectLst/>
                          <a:latin typeface="Arial Narrow" panose="020B0606020202030204" pitchFamily="34" charset="0"/>
                          <a:ea typeface="+mn-ea"/>
                          <a:cs typeface="+mn-cs"/>
                          <a:sym typeface="Arial"/>
                        </a:rPr>
                        <a:t>1 039</a:t>
                      </a:r>
                    </a:p>
                  </a:txBody>
                  <a:tcPr marL="9525" marR="9525" marT="0" marB="0" anchor="ctr">
                    <a:solidFill>
                      <a:schemeClr val="bg1">
                        <a:lumMod val="50000"/>
                        <a:alpha val="20000"/>
                      </a:schemeClr>
                    </a:solidFill>
                  </a:tcPr>
                </a:tc>
                <a:tc>
                  <a:txBody>
                    <a:bodyPr/>
                    <a:lstStyle/>
                    <a:p>
                      <a:pPr algn="ctr" fontAlgn="ctr"/>
                      <a:r>
                        <a:rPr lang="ru-KZ" sz="800" b="0" i="0" u="none" strike="noStrike" cap="none" dirty="0">
                          <a:solidFill>
                            <a:schemeClr val="tx1"/>
                          </a:solidFill>
                          <a:effectLst/>
                          <a:latin typeface="Arial Narrow" panose="020B0606020202030204" pitchFamily="34" charset="0"/>
                          <a:ea typeface="+mn-ea"/>
                          <a:cs typeface="+mn-cs"/>
                          <a:sym typeface="Arial"/>
                        </a:rPr>
                        <a:t>2 733</a:t>
                      </a:r>
                    </a:p>
                  </a:txBody>
                  <a:tcPr marL="9525" marR="9525" marT="0" marB="0" anchor="ctr">
                    <a:solidFill>
                      <a:schemeClr val="bg1">
                        <a:lumMod val="50000"/>
                        <a:alpha val="20000"/>
                      </a:schemeClr>
                    </a:solidFill>
                  </a:tcPr>
                </a:tc>
                <a:tc>
                  <a:txBody>
                    <a:bodyPr/>
                    <a:lstStyle/>
                    <a:p>
                      <a:pPr algn="ctr" fontAlgn="ctr"/>
                      <a:r>
                        <a:rPr lang="ru-KZ" sz="800" b="0" i="0" u="none" strike="noStrike" cap="none">
                          <a:solidFill>
                            <a:schemeClr val="tx1"/>
                          </a:solidFill>
                          <a:effectLst/>
                          <a:latin typeface="Arial Narrow" panose="020B0606020202030204" pitchFamily="34" charset="0"/>
                          <a:ea typeface="+mn-ea"/>
                          <a:cs typeface="+mn-cs"/>
                          <a:sym typeface="Arial"/>
                        </a:rPr>
                        <a:t>1 337</a:t>
                      </a:r>
                    </a:p>
                  </a:txBody>
                  <a:tcPr marL="9525" marR="9525" marT="0" marB="0" anchor="ctr">
                    <a:lnR w="12700" cap="flat" cmpd="sng" algn="ctr">
                      <a:solidFill>
                        <a:schemeClr val="tx1"/>
                      </a:solidFill>
                      <a:prstDash val="solid"/>
                      <a:round/>
                      <a:headEnd type="none" w="med" len="med"/>
                      <a:tailEnd type="none" w="med" len="med"/>
                    </a:lnR>
                    <a:solidFill>
                      <a:schemeClr val="bg1">
                        <a:lumMod val="50000"/>
                        <a:alpha val="20000"/>
                      </a:schemeClr>
                    </a:solidFill>
                  </a:tcPr>
                </a:tc>
                <a:tc>
                  <a:txBody>
                    <a:bodyPr/>
                    <a:lstStyle/>
                    <a:p>
                      <a:pPr algn="ctr" fontAlgn="ctr"/>
                      <a:r>
                        <a:rPr lang="ru-KZ" sz="800" b="0" i="0" u="none" strike="noStrike" cap="none" dirty="0">
                          <a:solidFill>
                            <a:srgbClr val="007F76"/>
                          </a:solidFill>
                          <a:effectLst/>
                          <a:latin typeface="Arial Narrow" panose="020B0606020202030204" pitchFamily="34" charset="0"/>
                          <a:ea typeface="+mn-ea"/>
                          <a:cs typeface="+mn-cs"/>
                          <a:sym typeface="Arial"/>
                        </a:rPr>
                        <a:t>7 488</a:t>
                      </a:r>
                    </a:p>
                  </a:txBody>
                  <a:tcPr marL="9525" marR="9525" marT="0" marB="0" anchor="ctr">
                    <a:lnL w="12700" cap="flat" cmpd="sng" algn="ctr">
                      <a:solidFill>
                        <a:schemeClr val="tx1"/>
                      </a:solidFill>
                      <a:prstDash val="solid"/>
                      <a:round/>
                      <a:headEnd type="none" w="med" len="med"/>
                      <a:tailEnd type="none" w="med" len="med"/>
                    </a:lnL>
                    <a:solidFill>
                      <a:srgbClr val="007F76">
                        <a:alpha val="20000"/>
                      </a:srgbClr>
                    </a:solidFill>
                  </a:tcPr>
                </a:tc>
                <a:tc>
                  <a:txBody>
                    <a:bodyPr/>
                    <a:lstStyle/>
                    <a:p>
                      <a:pPr algn="ctr" fontAlgn="ctr"/>
                      <a:r>
                        <a:rPr lang="ru-KZ" sz="800" b="0" i="0" u="none" strike="noStrike" cap="none">
                          <a:solidFill>
                            <a:schemeClr val="tx1"/>
                          </a:solidFill>
                          <a:effectLst/>
                          <a:latin typeface="Arial Narrow" panose="020B0606020202030204" pitchFamily="34" charset="0"/>
                          <a:ea typeface="+mn-ea"/>
                          <a:cs typeface="+mn-cs"/>
                          <a:sym typeface="Arial"/>
                        </a:rPr>
                        <a:t>1 570</a:t>
                      </a:r>
                    </a:p>
                  </a:txBody>
                  <a:tcPr marL="9525" marR="9525" marT="0" marB="0" anchor="ctr">
                    <a:solidFill>
                      <a:schemeClr val="bg1">
                        <a:lumMod val="50000"/>
                        <a:alpha val="20000"/>
                      </a:schemeClr>
                    </a:solidFill>
                  </a:tcPr>
                </a:tc>
                <a:tc>
                  <a:txBody>
                    <a:bodyPr/>
                    <a:lstStyle/>
                    <a:p>
                      <a:pPr algn="ctr" fontAlgn="ctr"/>
                      <a:r>
                        <a:rPr lang="ru-KZ" sz="800" b="0" i="0" u="none" strike="noStrike" cap="none" dirty="0">
                          <a:solidFill>
                            <a:srgbClr val="007F76"/>
                          </a:solidFill>
                          <a:effectLst/>
                          <a:latin typeface="Arial Narrow" panose="020B0606020202030204" pitchFamily="34" charset="0"/>
                          <a:ea typeface="+mn-ea"/>
                          <a:cs typeface="+mn-cs"/>
                          <a:sym typeface="Arial"/>
                        </a:rPr>
                        <a:t>1 386</a:t>
                      </a:r>
                    </a:p>
                  </a:txBody>
                  <a:tcPr marL="9525" marR="9525" marT="0" marB="0" anchor="ctr">
                    <a:solidFill>
                      <a:srgbClr val="007F76">
                        <a:alpha val="20000"/>
                      </a:srgbClr>
                    </a:solidFill>
                  </a:tcPr>
                </a:tc>
                <a:tc>
                  <a:txBody>
                    <a:bodyPr/>
                    <a:lstStyle/>
                    <a:p>
                      <a:pPr algn="ctr" fontAlgn="ctr"/>
                      <a:r>
                        <a:rPr lang="ru-KZ" sz="800" b="0" i="0" u="none" strike="noStrike" cap="none" dirty="0">
                          <a:solidFill>
                            <a:srgbClr val="007F76"/>
                          </a:solidFill>
                          <a:effectLst/>
                          <a:latin typeface="Arial Narrow" panose="020B0606020202030204" pitchFamily="34" charset="0"/>
                          <a:ea typeface="+mn-ea"/>
                          <a:cs typeface="+mn-cs"/>
                          <a:sym typeface="Arial"/>
                        </a:rPr>
                        <a:t>1 269</a:t>
                      </a:r>
                    </a:p>
                  </a:txBody>
                  <a:tcPr marL="9525" marR="9525" marT="0" marB="0" anchor="ctr">
                    <a:solidFill>
                      <a:srgbClr val="007F76">
                        <a:alpha val="20000"/>
                      </a:srgbClr>
                    </a:solidFill>
                  </a:tcPr>
                </a:tc>
                <a:tc>
                  <a:txBody>
                    <a:bodyPr/>
                    <a:lstStyle/>
                    <a:p>
                      <a:pPr algn="ctr" fontAlgn="ctr"/>
                      <a:r>
                        <a:rPr lang="ru-KZ" sz="800" b="0" i="0" u="none" strike="noStrike" cap="none">
                          <a:solidFill>
                            <a:srgbClr val="007F76"/>
                          </a:solidFill>
                          <a:effectLst/>
                          <a:latin typeface="Arial Narrow" panose="020B0606020202030204" pitchFamily="34" charset="0"/>
                          <a:ea typeface="+mn-ea"/>
                          <a:cs typeface="+mn-cs"/>
                          <a:sym typeface="Arial"/>
                        </a:rPr>
                        <a:t>3 263</a:t>
                      </a:r>
                    </a:p>
                  </a:txBody>
                  <a:tcPr marL="9525" marR="9525" marT="0" marB="0" anchor="ctr">
                    <a:solidFill>
                      <a:srgbClr val="007F76">
                        <a:alpha val="20000"/>
                      </a:srgbClr>
                    </a:solidFill>
                  </a:tcPr>
                </a:tc>
                <a:tc>
                  <a:txBody>
                    <a:bodyPr/>
                    <a:lstStyle/>
                    <a:p>
                      <a:pPr algn="ctr" fontAlgn="ctr"/>
                      <a:r>
                        <a:rPr lang="ru-KZ" sz="800" b="0" i="0" u="none" strike="noStrike" cap="none">
                          <a:solidFill>
                            <a:srgbClr val="007F76"/>
                          </a:solidFill>
                          <a:effectLst/>
                          <a:latin typeface="Arial Narrow" panose="020B0606020202030204" pitchFamily="34" charset="0"/>
                          <a:ea typeface="+mn-ea"/>
                          <a:cs typeface="+mn-cs"/>
                          <a:sym typeface="Arial"/>
                        </a:rPr>
                        <a:t>0,9%</a:t>
                      </a:r>
                    </a:p>
                  </a:txBody>
                  <a:tcPr marL="9525" marR="9525" marT="0" marB="0" anchor="ctr">
                    <a:solidFill>
                      <a:srgbClr val="007F76">
                        <a:alpha val="20000"/>
                      </a:srgbClr>
                    </a:solidFill>
                  </a:tcPr>
                </a:tc>
                <a:extLst>
                  <a:ext uri="{0D108BD9-81ED-4DB2-BD59-A6C34878D82A}">
                    <a16:rowId xmlns:a16="http://schemas.microsoft.com/office/drawing/2014/main" val="750895560"/>
                  </a:ext>
                </a:extLst>
              </a:tr>
              <a:tr h="158400">
                <a:tc>
                  <a:txBody>
                    <a:bodyPr/>
                    <a:lstStyle/>
                    <a:p>
                      <a:pPr algn="ctr" fontAlgn="b"/>
                      <a:r>
                        <a:rPr lang="ru-RU" sz="800" u="none" strike="noStrike" dirty="0">
                          <a:solidFill>
                            <a:srgbClr val="007F76"/>
                          </a:solidFill>
                          <a:effectLst/>
                          <a:latin typeface="Arial Narrow" panose="020B0606020202030204" pitchFamily="34" charset="0"/>
                        </a:rPr>
                        <a:t>23</a:t>
                      </a:r>
                      <a:endParaRPr lang="en-US" sz="800" b="0" i="0" u="none" strike="noStrike" dirty="0">
                        <a:solidFill>
                          <a:srgbClr val="007F76"/>
                        </a:solidFill>
                        <a:effectLst/>
                        <a:latin typeface="Arial Narrow" panose="020B0606020202030204" pitchFamily="34" charset="0"/>
                      </a:endParaRPr>
                    </a:p>
                  </a:txBody>
                  <a:tcPr marL="9525" marR="9525" marT="0" marB="0" anchor="ctr">
                    <a:solidFill>
                      <a:schemeClr val="accent6">
                        <a:lumMod val="50000"/>
                        <a:alpha val="1000"/>
                      </a:schemeClr>
                    </a:solidFill>
                  </a:tcPr>
                </a:tc>
                <a:tc>
                  <a:txBody>
                    <a:bodyPr/>
                    <a:lstStyle/>
                    <a:p>
                      <a:pPr algn="ctr" fontAlgn="b"/>
                      <a:r>
                        <a:rPr lang="ru-KZ" sz="800" b="0" i="0" u="none" strike="noStrike" cap="none" dirty="0">
                          <a:solidFill>
                            <a:srgbClr val="007F76"/>
                          </a:solidFill>
                          <a:effectLst/>
                          <a:latin typeface="Arial Narrow" panose="020B0606020202030204" pitchFamily="34" charset="0"/>
                          <a:ea typeface="+mn-ea"/>
                          <a:cs typeface="+mn-cs"/>
                          <a:sym typeface="Arial"/>
                        </a:rPr>
                        <a:t>1323-0</a:t>
                      </a:r>
                    </a:p>
                  </a:txBody>
                  <a:tcPr marL="9525" marR="9525" marT="0" marB="0" anchor="ctr">
                    <a:solidFill>
                      <a:schemeClr val="accent6">
                        <a:lumMod val="50000"/>
                        <a:alpha val="1000"/>
                      </a:schemeClr>
                    </a:solidFill>
                  </a:tcPr>
                </a:tc>
                <a:tc>
                  <a:txBody>
                    <a:bodyPr/>
                    <a:lstStyle/>
                    <a:p>
                      <a:pPr marL="72000" algn="l" fontAlgn="ctr"/>
                      <a:r>
                        <a:rPr lang="ru-RU" sz="800" b="0" i="0" u="none" strike="noStrike" cap="none" dirty="0" err="1">
                          <a:solidFill>
                            <a:srgbClr val="007F76"/>
                          </a:solidFill>
                          <a:effectLst/>
                          <a:latin typeface="Arial Narrow" panose="020B0606020202030204" pitchFamily="34" charset="0"/>
                          <a:ea typeface="+mn-ea"/>
                          <a:cs typeface="+mn-cs"/>
                          <a:sym typeface="Arial"/>
                        </a:rPr>
                        <a:t>Мамандандырылған</a:t>
                      </a:r>
                      <a:r>
                        <a:rPr lang="ru-RU" sz="800" b="0" i="0" u="none" strike="noStrike" cap="none" dirty="0">
                          <a:solidFill>
                            <a:srgbClr val="007F76"/>
                          </a:solidFill>
                          <a:effectLst/>
                          <a:latin typeface="Arial Narrow" panose="020B0606020202030204" pitchFamily="34" charset="0"/>
                          <a:ea typeface="+mn-ea"/>
                          <a:cs typeface="+mn-cs"/>
                          <a:sym typeface="Arial"/>
                        </a:rPr>
                        <a:t> </a:t>
                      </a:r>
                      <a:r>
                        <a:rPr lang="ru-RU" sz="800" b="0" i="0" u="none" strike="noStrike" cap="none" dirty="0" err="1">
                          <a:solidFill>
                            <a:srgbClr val="007F76"/>
                          </a:solidFill>
                          <a:effectLst/>
                          <a:latin typeface="Arial Narrow" panose="020B0606020202030204" pitchFamily="34" charset="0"/>
                          <a:ea typeface="+mn-ea"/>
                          <a:cs typeface="+mn-cs"/>
                          <a:sym typeface="Arial"/>
                        </a:rPr>
                        <a:t>құрылыс</a:t>
                      </a:r>
                      <a:r>
                        <a:rPr lang="ru-RU" sz="800" b="0" i="0" u="none" strike="noStrike" cap="none" dirty="0">
                          <a:solidFill>
                            <a:srgbClr val="007F76"/>
                          </a:solidFill>
                          <a:effectLst/>
                          <a:latin typeface="Arial Narrow" panose="020B0606020202030204" pitchFamily="34" charset="0"/>
                          <a:ea typeface="+mn-ea"/>
                          <a:cs typeface="+mn-cs"/>
                          <a:sym typeface="Arial"/>
                        </a:rPr>
                        <a:t> </a:t>
                      </a:r>
                      <a:r>
                        <a:rPr lang="ru-RU" sz="800" b="0" i="0" u="none" strike="noStrike" cap="none" dirty="0" err="1">
                          <a:solidFill>
                            <a:srgbClr val="007F76"/>
                          </a:solidFill>
                          <a:effectLst/>
                          <a:latin typeface="Arial Narrow" panose="020B0606020202030204" pitchFamily="34" charset="0"/>
                          <a:ea typeface="+mn-ea"/>
                          <a:cs typeface="+mn-cs"/>
                          <a:sym typeface="Arial"/>
                        </a:rPr>
                        <a:t>бөлімшелерінің</a:t>
                      </a:r>
                      <a:r>
                        <a:rPr lang="ru-RU" sz="800" b="0" i="0" u="none" strike="noStrike" cap="none" dirty="0">
                          <a:solidFill>
                            <a:srgbClr val="007F76"/>
                          </a:solidFill>
                          <a:effectLst/>
                          <a:latin typeface="Arial Narrow" panose="020B0606020202030204" pitchFamily="34" charset="0"/>
                          <a:ea typeface="+mn-ea"/>
                          <a:cs typeface="+mn-cs"/>
                          <a:sym typeface="Arial"/>
                        </a:rPr>
                        <a:t> </a:t>
                      </a:r>
                      <a:r>
                        <a:rPr lang="ru-RU" sz="800" b="0" i="0" u="none" strike="noStrike" cap="none" dirty="0" err="1">
                          <a:solidFill>
                            <a:srgbClr val="007F76"/>
                          </a:solidFill>
                          <a:effectLst/>
                          <a:latin typeface="Arial Narrow" panose="020B0606020202030204" pitchFamily="34" charset="0"/>
                          <a:ea typeface="+mn-ea"/>
                          <a:cs typeface="+mn-cs"/>
                          <a:sym typeface="Arial"/>
                        </a:rPr>
                        <a:t>басшылары</a:t>
                      </a:r>
                      <a:endParaRPr lang="ru-RU" sz="800" b="0" i="0" u="none" strike="noStrike" cap="none" dirty="0">
                        <a:solidFill>
                          <a:srgbClr val="007F76"/>
                        </a:solidFill>
                        <a:effectLst/>
                        <a:latin typeface="Arial Narrow" panose="020B0606020202030204" pitchFamily="34" charset="0"/>
                        <a:ea typeface="+mn-ea"/>
                        <a:cs typeface="+mn-cs"/>
                        <a:sym typeface="Arial"/>
                      </a:endParaRPr>
                    </a:p>
                  </a:txBody>
                  <a:tcPr marL="9525" marR="9525" marT="0" marB="0" anchor="ctr">
                    <a:lnR w="12700" cap="flat" cmpd="sng" algn="ctr">
                      <a:solidFill>
                        <a:schemeClr val="tx1"/>
                      </a:solidFill>
                      <a:prstDash val="solid"/>
                      <a:round/>
                      <a:headEnd type="none" w="med" len="med"/>
                      <a:tailEnd type="none" w="med" len="med"/>
                    </a:lnR>
                    <a:solidFill>
                      <a:schemeClr val="accent6">
                        <a:lumMod val="50000"/>
                        <a:alpha val="1000"/>
                      </a:schemeClr>
                    </a:solidFill>
                  </a:tcPr>
                </a:tc>
                <a:tc>
                  <a:txBody>
                    <a:bodyPr/>
                    <a:lstStyle/>
                    <a:p>
                      <a:pPr algn="ctr" fontAlgn="ctr"/>
                      <a:r>
                        <a:rPr lang="ru-KZ" sz="800" b="0" i="0" u="none" strike="noStrike" cap="none">
                          <a:solidFill>
                            <a:schemeClr val="tx1"/>
                          </a:solidFill>
                          <a:effectLst/>
                          <a:latin typeface="Arial Narrow" panose="020B0606020202030204" pitchFamily="34" charset="0"/>
                          <a:ea typeface="+mn-ea"/>
                          <a:cs typeface="+mn-cs"/>
                          <a:sym typeface="Arial"/>
                        </a:rPr>
                        <a:t>5 362</a:t>
                      </a:r>
                    </a:p>
                  </a:txBody>
                  <a:tcPr marL="9525" marR="9525" marT="0" marB="0" anchor="ctr">
                    <a:lnL w="12700" cap="flat" cmpd="sng" algn="ctr">
                      <a:solidFill>
                        <a:schemeClr val="tx1"/>
                      </a:solidFill>
                      <a:prstDash val="solid"/>
                      <a:round/>
                      <a:headEnd type="none" w="med" len="med"/>
                      <a:tailEnd type="none" w="med" len="med"/>
                    </a:lnL>
                    <a:solidFill>
                      <a:schemeClr val="accent6">
                        <a:lumMod val="50000"/>
                        <a:alpha val="1000"/>
                      </a:schemeClr>
                    </a:solidFill>
                  </a:tcPr>
                </a:tc>
                <a:tc>
                  <a:txBody>
                    <a:bodyPr/>
                    <a:lstStyle/>
                    <a:p>
                      <a:pPr algn="ctr" fontAlgn="ctr"/>
                      <a:r>
                        <a:rPr lang="ru-KZ" sz="800" b="0" i="0" u="none" strike="noStrike" cap="none">
                          <a:solidFill>
                            <a:schemeClr val="tx1"/>
                          </a:solidFill>
                          <a:effectLst/>
                          <a:latin typeface="Arial Narrow" panose="020B0606020202030204" pitchFamily="34" charset="0"/>
                          <a:ea typeface="+mn-ea"/>
                          <a:cs typeface="+mn-cs"/>
                          <a:sym typeface="Arial"/>
                        </a:rPr>
                        <a:t>1 023</a:t>
                      </a:r>
                    </a:p>
                  </a:txBody>
                  <a:tcPr marL="9525" marR="9525" marT="0" marB="0" anchor="ctr">
                    <a:solidFill>
                      <a:schemeClr val="accent6">
                        <a:lumMod val="50000"/>
                        <a:alpha val="1000"/>
                      </a:schemeClr>
                    </a:solidFill>
                  </a:tcPr>
                </a:tc>
                <a:tc>
                  <a:txBody>
                    <a:bodyPr/>
                    <a:lstStyle/>
                    <a:p>
                      <a:pPr algn="ctr" fontAlgn="ctr"/>
                      <a:r>
                        <a:rPr lang="ru-KZ" sz="800" b="0" i="0" u="none" strike="noStrike" cap="none">
                          <a:solidFill>
                            <a:schemeClr val="tx1"/>
                          </a:solidFill>
                          <a:effectLst/>
                          <a:latin typeface="Arial Narrow" panose="020B0606020202030204" pitchFamily="34" charset="0"/>
                          <a:ea typeface="+mn-ea"/>
                          <a:cs typeface="+mn-cs"/>
                          <a:sym typeface="Arial"/>
                        </a:rPr>
                        <a:t>1 891</a:t>
                      </a:r>
                    </a:p>
                  </a:txBody>
                  <a:tcPr marL="9525" marR="9525" marT="0" marB="0" anchor="ctr">
                    <a:solidFill>
                      <a:schemeClr val="accent6">
                        <a:lumMod val="50000"/>
                        <a:alpha val="1000"/>
                      </a:schemeClr>
                    </a:solidFill>
                  </a:tcPr>
                </a:tc>
                <a:tc>
                  <a:txBody>
                    <a:bodyPr/>
                    <a:lstStyle/>
                    <a:p>
                      <a:pPr algn="ctr" fontAlgn="ctr"/>
                      <a:r>
                        <a:rPr lang="ru-KZ" sz="800" b="0" i="0" u="none" strike="noStrike" cap="none">
                          <a:solidFill>
                            <a:schemeClr val="tx1"/>
                          </a:solidFill>
                          <a:effectLst/>
                          <a:latin typeface="Arial Narrow" panose="020B0606020202030204" pitchFamily="34" charset="0"/>
                          <a:ea typeface="+mn-ea"/>
                          <a:cs typeface="+mn-cs"/>
                          <a:sym typeface="Arial"/>
                        </a:rPr>
                        <a:t>1 053</a:t>
                      </a:r>
                    </a:p>
                  </a:txBody>
                  <a:tcPr marL="9525" marR="9525" marT="0" marB="0" anchor="ctr">
                    <a:solidFill>
                      <a:schemeClr val="accent6">
                        <a:lumMod val="50000"/>
                        <a:alpha val="1000"/>
                      </a:schemeClr>
                    </a:solidFill>
                  </a:tcPr>
                </a:tc>
                <a:tc>
                  <a:txBody>
                    <a:bodyPr/>
                    <a:lstStyle/>
                    <a:p>
                      <a:pPr algn="ctr" fontAlgn="ctr"/>
                      <a:r>
                        <a:rPr lang="ru-KZ" sz="800" b="0" i="0" u="none" strike="noStrike" cap="none">
                          <a:solidFill>
                            <a:schemeClr val="tx1"/>
                          </a:solidFill>
                          <a:effectLst/>
                          <a:latin typeface="Arial Narrow" panose="020B0606020202030204" pitchFamily="34" charset="0"/>
                          <a:ea typeface="+mn-ea"/>
                          <a:cs typeface="+mn-cs"/>
                          <a:sym typeface="Arial"/>
                        </a:rPr>
                        <a:t>1 395</a:t>
                      </a:r>
                    </a:p>
                  </a:txBody>
                  <a:tcPr marL="9525" marR="9525" marT="0" marB="0" anchor="ctr">
                    <a:lnR w="12700" cap="flat" cmpd="sng" algn="ctr">
                      <a:solidFill>
                        <a:schemeClr val="tx1"/>
                      </a:solidFill>
                      <a:prstDash val="solid"/>
                      <a:round/>
                      <a:headEnd type="none" w="med" len="med"/>
                      <a:tailEnd type="none" w="med" len="med"/>
                    </a:lnR>
                    <a:solidFill>
                      <a:schemeClr val="accent6">
                        <a:lumMod val="50000"/>
                        <a:alpha val="1000"/>
                      </a:schemeClr>
                    </a:solidFill>
                  </a:tcPr>
                </a:tc>
                <a:tc>
                  <a:txBody>
                    <a:bodyPr/>
                    <a:lstStyle/>
                    <a:p>
                      <a:pPr algn="ctr" fontAlgn="ctr"/>
                      <a:r>
                        <a:rPr lang="ru-KZ" sz="800" b="0" i="0" u="none" strike="noStrike" cap="none" dirty="0">
                          <a:solidFill>
                            <a:srgbClr val="007F76"/>
                          </a:solidFill>
                          <a:effectLst/>
                          <a:latin typeface="Arial Narrow" panose="020B0606020202030204" pitchFamily="34" charset="0"/>
                          <a:ea typeface="+mn-ea"/>
                          <a:cs typeface="+mn-cs"/>
                          <a:sym typeface="Arial"/>
                        </a:rPr>
                        <a:t>7 171</a:t>
                      </a:r>
                    </a:p>
                  </a:txBody>
                  <a:tcPr marL="9525" marR="9525" marT="0" marB="0" anchor="ctr">
                    <a:lnL w="12700" cap="flat" cmpd="sng" algn="ctr">
                      <a:solidFill>
                        <a:schemeClr val="tx1"/>
                      </a:solidFill>
                      <a:prstDash val="solid"/>
                      <a:round/>
                      <a:headEnd type="none" w="med" len="med"/>
                      <a:tailEnd type="none" w="med" len="med"/>
                    </a:lnL>
                    <a:solidFill>
                      <a:schemeClr val="accent6">
                        <a:lumMod val="50000"/>
                        <a:alpha val="1000"/>
                      </a:schemeClr>
                    </a:solidFill>
                  </a:tcPr>
                </a:tc>
                <a:tc>
                  <a:txBody>
                    <a:bodyPr/>
                    <a:lstStyle/>
                    <a:p>
                      <a:pPr algn="ctr" fontAlgn="ctr"/>
                      <a:r>
                        <a:rPr lang="ru-KZ" sz="800" b="0" i="0" u="none" strike="noStrike" cap="none" dirty="0">
                          <a:solidFill>
                            <a:schemeClr val="tx1"/>
                          </a:solidFill>
                          <a:effectLst/>
                          <a:latin typeface="Arial Narrow" panose="020B0606020202030204" pitchFamily="34" charset="0"/>
                          <a:ea typeface="+mn-ea"/>
                          <a:cs typeface="+mn-cs"/>
                          <a:sym typeface="Arial"/>
                        </a:rPr>
                        <a:t>1 944</a:t>
                      </a:r>
                    </a:p>
                  </a:txBody>
                  <a:tcPr marL="9525" marR="9525" marT="0" marB="0" anchor="ctr">
                    <a:solidFill>
                      <a:schemeClr val="accent6">
                        <a:lumMod val="50000"/>
                        <a:alpha val="1000"/>
                      </a:schemeClr>
                    </a:solidFill>
                  </a:tcPr>
                </a:tc>
                <a:tc>
                  <a:txBody>
                    <a:bodyPr/>
                    <a:lstStyle/>
                    <a:p>
                      <a:pPr algn="ctr" fontAlgn="ctr"/>
                      <a:r>
                        <a:rPr lang="ru-KZ" sz="800" b="0" i="0" u="none" strike="noStrike" cap="none">
                          <a:solidFill>
                            <a:srgbClr val="007F76"/>
                          </a:solidFill>
                          <a:effectLst/>
                          <a:latin typeface="Arial Narrow" panose="020B0606020202030204" pitchFamily="34" charset="0"/>
                          <a:ea typeface="+mn-ea"/>
                          <a:cs typeface="+mn-cs"/>
                          <a:sym typeface="Arial"/>
                        </a:rPr>
                        <a:t>1 408</a:t>
                      </a:r>
                    </a:p>
                  </a:txBody>
                  <a:tcPr marL="9525" marR="9525" marT="0" marB="0" anchor="ctr">
                    <a:solidFill>
                      <a:schemeClr val="accent6">
                        <a:lumMod val="50000"/>
                        <a:alpha val="1000"/>
                      </a:schemeClr>
                    </a:solidFill>
                  </a:tcPr>
                </a:tc>
                <a:tc>
                  <a:txBody>
                    <a:bodyPr/>
                    <a:lstStyle/>
                    <a:p>
                      <a:pPr algn="ctr" fontAlgn="ctr"/>
                      <a:r>
                        <a:rPr lang="ru-KZ" sz="800" b="0" i="0" u="none" strike="noStrike" cap="none" dirty="0">
                          <a:solidFill>
                            <a:srgbClr val="007F76"/>
                          </a:solidFill>
                          <a:effectLst/>
                          <a:latin typeface="Arial Narrow" panose="020B0606020202030204" pitchFamily="34" charset="0"/>
                          <a:ea typeface="+mn-ea"/>
                          <a:cs typeface="+mn-cs"/>
                          <a:sym typeface="Arial"/>
                        </a:rPr>
                        <a:t>2 185</a:t>
                      </a:r>
                    </a:p>
                  </a:txBody>
                  <a:tcPr marL="9525" marR="9525" marT="0" marB="0" anchor="ctr">
                    <a:solidFill>
                      <a:schemeClr val="accent6">
                        <a:lumMod val="50000"/>
                        <a:alpha val="1000"/>
                      </a:schemeClr>
                    </a:solidFill>
                  </a:tcPr>
                </a:tc>
                <a:tc>
                  <a:txBody>
                    <a:bodyPr/>
                    <a:lstStyle/>
                    <a:p>
                      <a:pPr algn="ctr" fontAlgn="ctr"/>
                      <a:r>
                        <a:rPr lang="ru-KZ" sz="800" b="0" i="0" u="none" strike="noStrike" cap="none" dirty="0">
                          <a:solidFill>
                            <a:srgbClr val="007F76"/>
                          </a:solidFill>
                          <a:effectLst/>
                          <a:latin typeface="Arial Narrow" panose="020B0606020202030204" pitchFamily="34" charset="0"/>
                          <a:ea typeface="+mn-ea"/>
                          <a:cs typeface="+mn-cs"/>
                          <a:sym typeface="Arial"/>
                        </a:rPr>
                        <a:t>1 634</a:t>
                      </a:r>
                    </a:p>
                  </a:txBody>
                  <a:tcPr marL="9525" marR="9525" marT="0" marB="0" anchor="ctr">
                    <a:solidFill>
                      <a:schemeClr val="accent6">
                        <a:lumMod val="50000"/>
                        <a:alpha val="1000"/>
                      </a:schemeClr>
                    </a:solidFill>
                  </a:tcPr>
                </a:tc>
                <a:tc>
                  <a:txBody>
                    <a:bodyPr/>
                    <a:lstStyle/>
                    <a:p>
                      <a:pPr algn="ctr" fontAlgn="ctr"/>
                      <a:r>
                        <a:rPr lang="ru-KZ" sz="800" b="0" i="0" u="none" strike="noStrike" cap="none">
                          <a:solidFill>
                            <a:srgbClr val="007F76"/>
                          </a:solidFill>
                          <a:effectLst/>
                          <a:latin typeface="Arial Narrow" panose="020B0606020202030204" pitchFamily="34" charset="0"/>
                          <a:ea typeface="+mn-ea"/>
                          <a:cs typeface="+mn-cs"/>
                          <a:sym typeface="Arial"/>
                        </a:rPr>
                        <a:t>0,9%</a:t>
                      </a:r>
                    </a:p>
                  </a:txBody>
                  <a:tcPr marL="9525" marR="9525" marT="0" marB="0" anchor="ctr">
                    <a:solidFill>
                      <a:schemeClr val="accent6">
                        <a:lumMod val="50000"/>
                        <a:alpha val="1000"/>
                      </a:schemeClr>
                    </a:solidFill>
                  </a:tcPr>
                </a:tc>
                <a:extLst>
                  <a:ext uri="{0D108BD9-81ED-4DB2-BD59-A6C34878D82A}">
                    <a16:rowId xmlns:a16="http://schemas.microsoft.com/office/drawing/2014/main" val="761244194"/>
                  </a:ext>
                </a:extLst>
              </a:tr>
              <a:tr h="158400">
                <a:tc>
                  <a:txBody>
                    <a:bodyPr/>
                    <a:lstStyle/>
                    <a:p>
                      <a:pPr algn="ctr" fontAlgn="b"/>
                      <a:r>
                        <a:rPr lang="ru-RU" sz="800" u="none" strike="noStrike" dirty="0">
                          <a:solidFill>
                            <a:srgbClr val="007F76"/>
                          </a:solidFill>
                          <a:effectLst/>
                          <a:latin typeface="Arial Narrow" panose="020B0606020202030204" pitchFamily="34" charset="0"/>
                        </a:rPr>
                        <a:t>24</a:t>
                      </a:r>
                      <a:endParaRPr lang="en-US" sz="800" b="0" i="0" u="none" strike="noStrike" dirty="0">
                        <a:solidFill>
                          <a:srgbClr val="007F76"/>
                        </a:solidFill>
                        <a:effectLst/>
                        <a:latin typeface="Arial Narrow" panose="020B0606020202030204" pitchFamily="34" charset="0"/>
                      </a:endParaRPr>
                    </a:p>
                  </a:txBody>
                  <a:tcPr marL="9525" marR="9525" marT="0" marB="0" anchor="ctr">
                    <a:solidFill>
                      <a:srgbClr val="007F76">
                        <a:alpha val="20000"/>
                      </a:srgbClr>
                    </a:solidFill>
                  </a:tcPr>
                </a:tc>
                <a:tc>
                  <a:txBody>
                    <a:bodyPr/>
                    <a:lstStyle/>
                    <a:p>
                      <a:pPr algn="ctr" fontAlgn="b"/>
                      <a:r>
                        <a:rPr lang="ru-KZ" sz="800" b="0" i="0" u="none" strike="noStrike" cap="none" dirty="0">
                          <a:solidFill>
                            <a:srgbClr val="007F76"/>
                          </a:solidFill>
                          <a:effectLst/>
                          <a:latin typeface="Arial Narrow" panose="020B0606020202030204" pitchFamily="34" charset="0"/>
                          <a:ea typeface="+mn-ea"/>
                          <a:cs typeface="+mn-cs"/>
                          <a:sym typeface="Arial"/>
                        </a:rPr>
                        <a:t>7533-1</a:t>
                      </a:r>
                    </a:p>
                  </a:txBody>
                  <a:tcPr marL="9525" marR="9525" marT="0" marB="0" anchor="ctr">
                    <a:solidFill>
                      <a:srgbClr val="007F76">
                        <a:alpha val="20000"/>
                      </a:srgbClr>
                    </a:solidFill>
                  </a:tcPr>
                </a:tc>
                <a:tc>
                  <a:txBody>
                    <a:bodyPr/>
                    <a:lstStyle/>
                    <a:p>
                      <a:pPr marL="72000" algn="l" fontAlgn="ctr"/>
                      <a:r>
                        <a:rPr lang="ru-RU" sz="800" b="0" i="0" u="none" strike="noStrike" cap="none" dirty="0" err="1">
                          <a:solidFill>
                            <a:srgbClr val="007F76"/>
                          </a:solidFill>
                          <a:effectLst/>
                          <a:latin typeface="Arial Narrow" panose="020B0606020202030204" pitchFamily="34" charset="0"/>
                          <a:ea typeface="+mn-ea"/>
                          <a:cs typeface="+mn-cs"/>
                          <a:sym typeface="Arial"/>
                        </a:rPr>
                        <a:t>Тігіншілер</a:t>
                      </a:r>
                      <a:r>
                        <a:rPr lang="ru-RU" sz="800" b="0" i="0" u="none" strike="noStrike" cap="none" dirty="0">
                          <a:solidFill>
                            <a:srgbClr val="007F76"/>
                          </a:solidFill>
                          <a:effectLst/>
                          <a:latin typeface="Arial Narrow" panose="020B0606020202030204" pitchFamily="34" charset="0"/>
                          <a:ea typeface="+mn-ea"/>
                          <a:cs typeface="+mn-cs"/>
                          <a:sym typeface="Arial"/>
                        </a:rPr>
                        <a:t> </a:t>
                      </a:r>
                      <a:r>
                        <a:rPr lang="ru-RU" sz="800" b="0" i="0" u="none" strike="noStrike" cap="none" dirty="0" err="1">
                          <a:solidFill>
                            <a:srgbClr val="007F76"/>
                          </a:solidFill>
                          <a:effectLst/>
                          <a:latin typeface="Arial Narrow" panose="020B0606020202030204" pitchFamily="34" charset="0"/>
                          <a:ea typeface="+mn-ea"/>
                          <a:cs typeface="+mn-cs"/>
                          <a:sym typeface="Arial"/>
                        </a:rPr>
                        <a:t>және</a:t>
                      </a:r>
                      <a:r>
                        <a:rPr lang="ru-RU" sz="800" b="0" i="0" u="none" strike="noStrike" cap="none" dirty="0">
                          <a:solidFill>
                            <a:srgbClr val="007F76"/>
                          </a:solidFill>
                          <a:effectLst/>
                          <a:latin typeface="Arial Narrow" panose="020B0606020202030204" pitchFamily="34" charset="0"/>
                          <a:ea typeface="+mn-ea"/>
                          <a:cs typeface="+mn-cs"/>
                          <a:sym typeface="Arial"/>
                        </a:rPr>
                        <a:t> </a:t>
                      </a:r>
                      <a:r>
                        <a:rPr lang="ru-RU" sz="800" b="0" i="0" u="none" strike="noStrike" cap="none" dirty="0" err="1">
                          <a:solidFill>
                            <a:srgbClr val="007F76"/>
                          </a:solidFill>
                          <a:effectLst/>
                          <a:latin typeface="Arial Narrow" panose="020B0606020202030204" pitchFamily="34" charset="0"/>
                          <a:ea typeface="+mn-ea"/>
                          <a:cs typeface="+mn-cs"/>
                          <a:sym typeface="Arial"/>
                        </a:rPr>
                        <a:t>киім</a:t>
                      </a:r>
                      <a:r>
                        <a:rPr lang="ru-RU" sz="800" b="0" i="0" u="none" strike="noStrike" cap="none" dirty="0">
                          <a:solidFill>
                            <a:srgbClr val="007F76"/>
                          </a:solidFill>
                          <a:effectLst/>
                          <a:latin typeface="Arial Narrow" panose="020B0606020202030204" pitchFamily="34" charset="0"/>
                          <a:ea typeface="+mn-ea"/>
                          <a:cs typeface="+mn-cs"/>
                          <a:sym typeface="Arial"/>
                        </a:rPr>
                        <a:t> </a:t>
                      </a:r>
                      <a:r>
                        <a:rPr lang="ru-RU" sz="800" b="0" i="0" u="none" strike="noStrike" cap="none" dirty="0" err="1">
                          <a:solidFill>
                            <a:srgbClr val="007F76"/>
                          </a:solidFill>
                          <a:effectLst/>
                          <a:latin typeface="Arial Narrow" panose="020B0606020202030204" pitchFamily="34" charset="0"/>
                          <a:ea typeface="+mn-ea"/>
                          <a:cs typeface="+mn-cs"/>
                          <a:sym typeface="Arial"/>
                        </a:rPr>
                        <a:t>және</a:t>
                      </a:r>
                      <a:r>
                        <a:rPr lang="ru-RU" sz="800" b="0" i="0" u="none" strike="noStrike" cap="none" dirty="0">
                          <a:solidFill>
                            <a:srgbClr val="007F76"/>
                          </a:solidFill>
                          <a:effectLst/>
                          <a:latin typeface="Arial Narrow" panose="020B0606020202030204" pitchFamily="34" charset="0"/>
                          <a:ea typeface="+mn-ea"/>
                          <a:cs typeface="+mn-cs"/>
                          <a:sym typeface="Arial"/>
                        </a:rPr>
                        <a:t> мата </a:t>
                      </a:r>
                      <a:r>
                        <a:rPr lang="ru-RU" sz="800" b="0" i="0" u="none" strike="noStrike" cap="none" dirty="0" err="1">
                          <a:solidFill>
                            <a:srgbClr val="007F76"/>
                          </a:solidFill>
                          <a:effectLst/>
                          <a:latin typeface="Arial Narrow" panose="020B0606020202030204" pitchFamily="34" charset="0"/>
                          <a:ea typeface="+mn-ea"/>
                          <a:cs typeface="+mn-cs"/>
                          <a:sym typeface="Arial"/>
                        </a:rPr>
                        <a:t>реставраторлары</a:t>
                      </a:r>
                      <a:endParaRPr lang="ru-RU" sz="800" b="0" i="0" u="none" strike="noStrike" cap="none" dirty="0">
                        <a:solidFill>
                          <a:srgbClr val="007F76"/>
                        </a:solidFill>
                        <a:effectLst/>
                        <a:latin typeface="Arial Narrow" panose="020B0606020202030204" pitchFamily="34" charset="0"/>
                        <a:ea typeface="+mn-ea"/>
                        <a:cs typeface="+mn-cs"/>
                        <a:sym typeface="Arial"/>
                      </a:endParaRPr>
                    </a:p>
                  </a:txBody>
                  <a:tcPr marL="9525" marR="9525" marT="0" marB="0" anchor="ctr">
                    <a:lnR w="12700" cap="flat" cmpd="sng" algn="ctr">
                      <a:solidFill>
                        <a:schemeClr val="tx1"/>
                      </a:solidFill>
                      <a:prstDash val="solid"/>
                      <a:round/>
                      <a:headEnd type="none" w="med" len="med"/>
                      <a:tailEnd type="none" w="med" len="med"/>
                    </a:lnR>
                    <a:solidFill>
                      <a:srgbClr val="007F76">
                        <a:alpha val="20000"/>
                      </a:srgbClr>
                    </a:solidFill>
                  </a:tcPr>
                </a:tc>
                <a:tc>
                  <a:txBody>
                    <a:bodyPr/>
                    <a:lstStyle/>
                    <a:p>
                      <a:pPr algn="ctr" fontAlgn="ctr"/>
                      <a:r>
                        <a:rPr lang="ru-KZ" sz="800" b="0" i="0" u="none" strike="noStrike" cap="none">
                          <a:solidFill>
                            <a:schemeClr val="tx1"/>
                          </a:solidFill>
                          <a:effectLst/>
                          <a:latin typeface="Arial Narrow" panose="020B0606020202030204" pitchFamily="34" charset="0"/>
                          <a:ea typeface="+mn-ea"/>
                          <a:cs typeface="+mn-cs"/>
                          <a:sym typeface="Arial"/>
                        </a:rPr>
                        <a:t>7 959</a:t>
                      </a:r>
                    </a:p>
                  </a:txBody>
                  <a:tcPr marL="9525" marR="9525" marT="0" marB="0" anchor="ctr">
                    <a:lnL w="12700" cap="flat" cmpd="sng" algn="ctr">
                      <a:solidFill>
                        <a:schemeClr val="tx1"/>
                      </a:solidFill>
                      <a:prstDash val="solid"/>
                      <a:round/>
                      <a:headEnd type="none" w="med" len="med"/>
                      <a:tailEnd type="none" w="med" len="med"/>
                    </a:lnL>
                    <a:solidFill>
                      <a:schemeClr val="bg1">
                        <a:lumMod val="50000"/>
                        <a:alpha val="20000"/>
                      </a:schemeClr>
                    </a:solidFill>
                  </a:tcPr>
                </a:tc>
                <a:tc>
                  <a:txBody>
                    <a:bodyPr/>
                    <a:lstStyle/>
                    <a:p>
                      <a:pPr algn="ctr" fontAlgn="ctr"/>
                      <a:r>
                        <a:rPr lang="ru-KZ" sz="800" b="0" i="0" u="none" strike="noStrike" cap="none">
                          <a:solidFill>
                            <a:schemeClr val="tx1"/>
                          </a:solidFill>
                          <a:effectLst/>
                          <a:latin typeface="Arial Narrow" panose="020B0606020202030204" pitchFamily="34" charset="0"/>
                          <a:ea typeface="+mn-ea"/>
                          <a:cs typeface="+mn-cs"/>
                          <a:sym typeface="Arial"/>
                        </a:rPr>
                        <a:t>1 501</a:t>
                      </a:r>
                    </a:p>
                  </a:txBody>
                  <a:tcPr marL="9525" marR="9525" marT="0" marB="0" anchor="ctr">
                    <a:solidFill>
                      <a:schemeClr val="bg1">
                        <a:lumMod val="50000"/>
                        <a:alpha val="20000"/>
                      </a:schemeClr>
                    </a:solidFill>
                  </a:tcPr>
                </a:tc>
                <a:tc>
                  <a:txBody>
                    <a:bodyPr/>
                    <a:lstStyle/>
                    <a:p>
                      <a:pPr algn="ctr" fontAlgn="ctr"/>
                      <a:r>
                        <a:rPr lang="ru-KZ" sz="800" b="0" i="0" u="none" strike="noStrike" cap="none">
                          <a:solidFill>
                            <a:schemeClr val="tx1"/>
                          </a:solidFill>
                          <a:effectLst/>
                          <a:latin typeface="Arial Narrow" panose="020B0606020202030204" pitchFamily="34" charset="0"/>
                          <a:ea typeface="+mn-ea"/>
                          <a:cs typeface="+mn-cs"/>
                          <a:sym typeface="Arial"/>
                        </a:rPr>
                        <a:t>1 752</a:t>
                      </a:r>
                    </a:p>
                  </a:txBody>
                  <a:tcPr marL="9525" marR="9525" marT="0" marB="0" anchor="ctr">
                    <a:solidFill>
                      <a:schemeClr val="bg1">
                        <a:lumMod val="50000"/>
                        <a:alpha val="20000"/>
                      </a:schemeClr>
                    </a:solidFill>
                  </a:tcPr>
                </a:tc>
                <a:tc>
                  <a:txBody>
                    <a:bodyPr/>
                    <a:lstStyle/>
                    <a:p>
                      <a:pPr algn="ctr" fontAlgn="ctr"/>
                      <a:r>
                        <a:rPr lang="ru-KZ" sz="800" b="0" i="0" u="none" strike="noStrike" cap="none">
                          <a:solidFill>
                            <a:schemeClr val="tx1"/>
                          </a:solidFill>
                          <a:effectLst/>
                          <a:latin typeface="Arial Narrow" panose="020B0606020202030204" pitchFamily="34" charset="0"/>
                          <a:ea typeface="+mn-ea"/>
                          <a:cs typeface="+mn-cs"/>
                          <a:sym typeface="Arial"/>
                        </a:rPr>
                        <a:t>1 971</a:t>
                      </a:r>
                    </a:p>
                  </a:txBody>
                  <a:tcPr marL="9525" marR="9525" marT="0" marB="0" anchor="ctr">
                    <a:solidFill>
                      <a:schemeClr val="bg1">
                        <a:lumMod val="50000"/>
                        <a:alpha val="20000"/>
                      </a:schemeClr>
                    </a:solidFill>
                  </a:tcPr>
                </a:tc>
                <a:tc>
                  <a:txBody>
                    <a:bodyPr/>
                    <a:lstStyle/>
                    <a:p>
                      <a:pPr algn="ctr" fontAlgn="ctr"/>
                      <a:r>
                        <a:rPr lang="ru-KZ" sz="800" b="0" i="0" u="none" strike="noStrike" cap="none">
                          <a:solidFill>
                            <a:schemeClr val="tx1"/>
                          </a:solidFill>
                          <a:effectLst/>
                          <a:latin typeface="Arial Narrow" panose="020B0606020202030204" pitchFamily="34" charset="0"/>
                          <a:ea typeface="+mn-ea"/>
                          <a:cs typeface="+mn-cs"/>
                          <a:sym typeface="Arial"/>
                        </a:rPr>
                        <a:t>2 735</a:t>
                      </a:r>
                    </a:p>
                  </a:txBody>
                  <a:tcPr marL="9525" marR="9525" marT="0" marB="0" anchor="ctr">
                    <a:lnR w="12700" cap="flat" cmpd="sng" algn="ctr">
                      <a:solidFill>
                        <a:schemeClr val="tx1"/>
                      </a:solidFill>
                      <a:prstDash val="solid"/>
                      <a:round/>
                      <a:headEnd type="none" w="med" len="med"/>
                      <a:tailEnd type="none" w="med" len="med"/>
                    </a:lnR>
                    <a:solidFill>
                      <a:schemeClr val="bg1">
                        <a:lumMod val="50000"/>
                        <a:alpha val="20000"/>
                      </a:schemeClr>
                    </a:solidFill>
                  </a:tcPr>
                </a:tc>
                <a:tc>
                  <a:txBody>
                    <a:bodyPr/>
                    <a:lstStyle/>
                    <a:p>
                      <a:pPr algn="ctr" fontAlgn="ctr"/>
                      <a:r>
                        <a:rPr lang="ru-KZ" sz="800" b="0" i="0" u="none" strike="noStrike" cap="none">
                          <a:solidFill>
                            <a:srgbClr val="007F76"/>
                          </a:solidFill>
                          <a:effectLst/>
                          <a:latin typeface="Arial Narrow" panose="020B0606020202030204" pitchFamily="34" charset="0"/>
                          <a:ea typeface="+mn-ea"/>
                          <a:cs typeface="+mn-cs"/>
                          <a:sym typeface="Arial"/>
                        </a:rPr>
                        <a:t>7 067</a:t>
                      </a:r>
                    </a:p>
                  </a:txBody>
                  <a:tcPr marL="9525" marR="9525" marT="0" marB="0" anchor="ctr">
                    <a:lnL w="12700" cap="flat" cmpd="sng" algn="ctr">
                      <a:solidFill>
                        <a:schemeClr val="tx1"/>
                      </a:solidFill>
                      <a:prstDash val="solid"/>
                      <a:round/>
                      <a:headEnd type="none" w="med" len="med"/>
                      <a:tailEnd type="none" w="med" len="med"/>
                    </a:lnL>
                    <a:solidFill>
                      <a:srgbClr val="007F76">
                        <a:alpha val="20000"/>
                      </a:srgbClr>
                    </a:solidFill>
                  </a:tcPr>
                </a:tc>
                <a:tc>
                  <a:txBody>
                    <a:bodyPr/>
                    <a:lstStyle/>
                    <a:p>
                      <a:pPr algn="ctr" fontAlgn="ctr"/>
                      <a:r>
                        <a:rPr lang="ru-KZ" sz="800" b="0" i="0" u="none" strike="noStrike" cap="none" dirty="0">
                          <a:solidFill>
                            <a:schemeClr val="tx1"/>
                          </a:solidFill>
                          <a:effectLst/>
                          <a:latin typeface="Arial Narrow" panose="020B0606020202030204" pitchFamily="34" charset="0"/>
                          <a:ea typeface="+mn-ea"/>
                          <a:cs typeface="+mn-cs"/>
                          <a:sym typeface="Arial"/>
                        </a:rPr>
                        <a:t>1 828</a:t>
                      </a:r>
                    </a:p>
                  </a:txBody>
                  <a:tcPr marL="9525" marR="9525" marT="0" marB="0" anchor="ctr">
                    <a:solidFill>
                      <a:schemeClr val="bg1">
                        <a:lumMod val="50000"/>
                        <a:alpha val="20000"/>
                      </a:schemeClr>
                    </a:solidFill>
                  </a:tcPr>
                </a:tc>
                <a:tc>
                  <a:txBody>
                    <a:bodyPr/>
                    <a:lstStyle/>
                    <a:p>
                      <a:pPr algn="ctr" fontAlgn="ctr"/>
                      <a:r>
                        <a:rPr lang="ru-KZ" sz="800" b="0" i="0" u="none" strike="noStrike" cap="none">
                          <a:solidFill>
                            <a:srgbClr val="007F76"/>
                          </a:solidFill>
                          <a:effectLst/>
                          <a:latin typeface="Arial Narrow" panose="020B0606020202030204" pitchFamily="34" charset="0"/>
                          <a:ea typeface="+mn-ea"/>
                          <a:cs typeface="+mn-cs"/>
                          <a:sym typeface="Arial"/>
                        </a:rPr>
                        <a:t>1 546</a:t>
                      </a:r>
                    </a:p>
                  </a:txBody>
                  <a:tcPr marL="9525" marR="9525" marT="0" marB="0" anchor="ctr">
                    <a:solidFill>
                      <a:srgbClr val="007F76">
                        <a:alpha val="20000"/>
                      </a:srgbClr>
                    </a:solidFill>
                  </a:tcPr>
                </a:tc>
                <a:tc>
                  <a:txBody>
                    <a:bodyPr/>
                    <a:lstStyle/>
                    <a:p>
                      <a:pPr algn="ctr" fontAlgn="ctr"/>
                      <a:r>
                        <a:rPr lang="ru-KZ" sz="800" b="0" i="0" u="none" strike="noStrike" cap="none" dirty="0">
                          <a:solidFill>
                            <a:srgbClr val="007F76"/>
                          </a:solidFill>
                          <a:effectLst/>
                          <a:latin typeface="Arial Narrow" panose="020B0606020202030204" pitchFamily="34" charset="0"/>
                          <a:ea typeface="+mn-ea"/>
                          <a:cs typeface="+mn-cs"/>
                          <a:sym typeface="Arial"/>
                        </a:rPr>
                        <a:t>1 472</a:t>
                      </a:r>
                    </a:p>
                  </a:txBody>
                  <a:tcPr marL="9525" marR="9525" marT="0" marB="0" anchor="ctr">
                    <a:solidFill>
                      <a:srgbClr val="007F76">
                        <a:alpha val="20000"/>
                      </a:srgbClr>
                    </a:solidFill>
                  </a:tcPr>
                </a:tc>
                <a:tc>
                  <a:txBody>
                    <a:bodyPr/>
                    <a:lstStyle/>
                    <a:p>
                      <a:pPr algn="ctr" fontAlgn="ctr"/>
                      <a:r>
                        <a:rPr lang="ru-KZ" sz="800" b="0" i="0" u="none" strike="noStrike" cap="none">
                          <a:solidFill>
                            <a:srgbClr val="007F76"/>
                          </a:solidFill>
                          <a:effectLst/>
                          <a:latin typeface="Arial Narrow" panose="020B0606020202030204" pitchFamily="34" charset="0"/>
                          <a:ea typeface="+mn-ea"/>
                          <a:cs typeface="+mn-cs"/>
                          <a:sym typeface="Arial"/>
                        </a:rPr>
                        <a:t>2 221</a:t>
                      </a:r>
                    </a:p>
                  </a:txBody>
                  <a:tcPr marL="9525" marR="9525" marT="0" marB="0" anchor="ctr">
                    <a:solidFill>
                      <a:srgbClr val="007F76">
                        <a:alpha val="20000"/>
                      </a:srgbClr>
                    </a:solidFill>
                  </a:tcPr>
                </a:tc>
                <a:tc>
                  <a:txBody>
                    <a:bodyPr/>
                    <a:lstStyle/>
                    <a:p>
                      <a:pPr algn="ctr" fontAlgn="ctr"/>
                      <a:r>
                        <a:rPr lang="ru-KZ" sz="800" b="0" i="0" u="none" strike="noStrike" cap="none">
                          <a:solidFill>
                            <a:srgbClr val="007F76"/>
                          </a:solidFill>
                          <a:effectLst/>
                          <a:latin typeface="Arial Narrow" panose="020B0606020202030204" pitchFamily="34" charset="0"/>
                          <a:ea typeface="+mn-ea"/>
                          <a:cs typeface="+mn-cs"/>
                          <a:sym typeface="Arial"/>
                        </a:rPr>
                        <a:t>0,9%</a:t>
                      </a:r>
                    </a:p>
                  </a:txBody>
                  <a:tcPr marL="9525" marR="9525" marT="0" marB="0" anchor="ctr">
                    <a:solidFill>
                      <a:srgbClr val="007F76">
                        <a:alpha val="20000"/>
                      </a:srgbClr>
                    </a:solidFill>
                  </a:tcPr>
                </a:tc>
                <a:extLst>
                  <a:ext uri="{0D108BD9-81ED-4DB2-BD59-A6C34878D82A}">
                    <a16:rowId xmlns:a16="http://schemas.microsoft.com/office/drawing/2014/main" val="1996304957"/>
                  </a:ext>
                </a:extLst>
              </a:tr>
              <a:tr h="158400">
                <a:tc>
                  <a:txBody>
                    <a:bodyPr/>
                    <a:lstStyle/>
                    <a:p>
                      <a:pPr algn="ctr" fontAlgn="b"/>
                      <a:r>
                        <a:rPr lang="ru-RU" sz="800" u="none" strike="noStrike" dirty="0">
                          <a:solidFill>
                            <a:srgbClr val="007F76"/>
                          </a:solidFill>
                          <a:effectLst/>
                          <a:latin typeface="Arial Narrow" panose="020B0606020202030204" pitchFamily="34" charset="0"/>
                        </a:rPr>
                        <a:t>25</a:t>
                      </a:r>
                      <a:endParaRPr lang="en-US" sz="800" b="0" i="0" u="none" strike="noStrike" dirty="0">
                        <a:solidFill>
                          <a:srgbClr val="007F76"/>
                        </a:solidFill>
                        <a:effectLst/>
                        <a:latin typeface="Arial Narrow" panose="020B0606020202030204" pitchFamily="34" charset="0"/>
                      </a:endParaRPr>
                    </a:p>
                  </a:txBody>
                  <a:tcPr marL="9525" marR="9525" marT="0" marB="0" anchor="ctr">
                    <a:solidFill>
                      <a:schemeClr val="accent6">
                        <a:lumMod val="50000"/>
                        <a:alpha val="1000"/>
                      </a:schemeClr>
                    </a:solidFill>
                  </a:tcPr>
                </a:tc>
                <a:tc>
                  <a:txBody>
                    <a:bodyPr/>
                    <a:lstStyle/>
                    <a:p>
                      <a:pPr algn="ctr" fontAlgn="b"/>
                      <a:r>
                        <a:rPr lang="ru-KZ" sz="800" b="0" i="0" u="none" strike="noStrike" cap="none" dirty="0">
                          <a:solidFill>
                            <a:srgbClr val="007F76"/>
                          </a:solidFill>
                          <a:effectLst/>
                          <a:latin typeface="Arial Narrow" panose="020B0606020202030204" pitchFamily="34" charset="0"/>
                          <a:ea typeface="+mn-ea"/>
                          <a:cs typeface="+mn-cs"/>
                          <a:sym typeface="Arial"/>
                        </a:rPr>
                        <a:t>2634-1</a:t>
                      </a:r>
                    </a:p>
                  </a:txBody>
                  <a:tcPr marL="9525" marR="9525" marT="0" marB="0" anchor="ctr">
                    <a:solidFill>
                      <a:schemeClr val="accent6">
                        <a:lumMod val="50000"/>
                        <a:alpha val="1000"/>
                      </a:schemeClr>
                    </a:solidFill>
                  </a:tcPr>
                </a:tc>
                <a:tc>
                  <a:txBody>
                    <a:bodyPr/>
                    <a:lstStyle/>
                    <a:p>
                      <a:pPr marL="72000" algn="l" fontAlgn="ctr"/>
                      <a:r>
                        <a:rPr lang="ru-RU" sz="800" b="0" i="0" u="none" strike="noStrike" cap="none" dirty="0" err="1">
                          <a:solidFill>
                            <a:srgbClr val="007F76"/>
                          </a:solidFill>
                          <a:effectLst/>
                          <a:latin typeface="Arial Narrow" panose="020B0606020202030204" pitchFamily="34" charset="0"/>
                          <a:ea typeface="+mn-ea"/>
                          <a:cs typeface="+mn-cs"/>
                          <a:sym typeface="Arial"/>
                        </a:rPr>
                        <a:t>Клиникалық</a:t>
                      </a:r>
                      <a:r>
                        <a:rPr lang="ru-RU" sz="800" b="0" i="0" u="none" strike="noStrike" cap="none" dirty="0">
                          <a:solidFill>
                            <a:srgbClr val="007F76"/>
                          </a:solidFill>
                          <a:effectLst/>
                          <a:latin typeface="Arial Narrow" panose="020B0606020202030204" pitchFamily="34" charset="0"/>
                          <a:ea typeface="+mn-ea"/>
                          <a:cs typeface="+mn-cs"/>
                          <a:sym typeface="Arial"/>
                        </a:rPr>
                        <a:t>, консультация </a:t>
                      </a:r>
                      <a:r>
                        <a:rPr lang="ru-RU" sz="800" b="0" i="0" u="none" strike="noStrike" cap="none" dirty="0" err="1">
                          <a:solidFill>
                            <a:srgbClr val="007F76"/>
                          </a:solidFill>
                          <a:effectLst/>
                          <a:latin typeface="Arial Narrow" panose="020B0606020202030204" pitchFamily="34" charset="0"/>
                          <a:ea typeface="+mn-ea"/>
                          <a:cs typeface="+mn-cs"/>
                          <a:sym typeface="Arial"/>
                        </a:rPr>
                        <a:t>беретін</a:t>
                      </a:r>
                      <a:r>
                        <a:rPr lang="ru-RU" sz="800" b="0" i="0" u="none" strike="noStrike" cap="none" dirty="0">
                          <a:solidFill>
                            <a:srgbClr val="007F76"/>
                          </a:solidFill>
                          <a:effectLst/>
                          <a:latin typeface="Arial Narrow" panose="020B0606020202030204" pitchFamily="34" charset="0"/>
                          <a:ea typeface="+mn-ea"/>
                          <a:cs typeface="+mn-cs"/>
                          <a:sym typeface="Arial"/>
                        </a:rPr>
                        <a:t> </a:t>
                      </a:r>
                      <a:r>
                        <a:rPr lang="ru-RU" sz="800" b="0" i="0" u="none" strike="noStrike" cap="none" dirty="0" err="1">
                          <a:solidFill>
                            <a:srgbClr val="007F76"/>
                          </a:solidFill>
                          <a:effectLst/>
                          <a:latin typeface="Arial Narrow" panose="020B0606020202030204" pitchFamily="34" charset="0"/>
                          <a:ea typeface="+mn-ea"/>
                          <a:cs typeface="+mn-cs"/>
                          <a:sym typeface="Arial"/>
                        </a:rPr>
                        <a:t>және</a:t>
                      </a:r>
                      <a:r>
                        <a:rPr lang="ru-RU" sz="800" b="0" i="0" u="none" strike="noStrike" cap="none" dirty="0">
                          <a:solidFill>
                            <a:srgbClr val="007F76"/>
                          </a:solidFill>
                          <a:effectLst/>
                          <a:latin typeface="Arial Narrow" panose="020B0606020202030204" pitchFamily="34" charset="0"/>
                          <a:ea typeface="+mn-ea"/>
                          <a:cs typeface="+mn-cs"/>
                          <a:sym typeface="Arial"/>
                        </a:rPr>
                        <a:t> </a:t>
                      </a:r>
                      <a:r>
                        <a:rPr lang="ru-RU" sz="800" b="0" i="0" u="none" strike="noStrike" cap="none" dirty="0" err="1">
                          <a:solidFill>
                            <a:srgbClr val="007F76"/>
                          </a:solidFill>
                          <a:effectLst/>
                          <a:latin typeface="Arial Narrow" panose="020B0606020202030204" pitchFamily="34" charset="0"/>
                          <a:ea typeface="+mn-ea"/>
                          <a:cs typeface="+mn-cs"/>
                          <a:sym typeface="Arial"/>
                        </a:rPr>
                        <a:t>мектеп</a:t>
                      </a:r>
                      <a:r>
                        <a:rPr lang="ru-RU" sz="800" b="0" i="0" u="none" strike="noStrike" cap="none" dirty="0">
                          <a:solidFill>
                            <a:srgbClr val="007F76"/>
                          </a:solidFill>
                          <a:effectLst/>
                          <a:latin typeface="Arial Narrow" panose="020B0606020202030204" pitchFamily="34" charset="0"/>
                          <a:ea typeface="+mn-ea"/>
                          <a:cs typeface="+mn-cs"/>
                          <a:sym typeface="Arial"/>
                        </a:rPr>
                        <a:t> </a:t>
                      </a:r>
                      <a:r>
                        <a:rPr lang="ru-RU" sz="800" b="0" i="0" u="none" strike="noStrike" cap="none" dirty="0" err="1">
                          <a:solidFill>
                            <a:srgbClr val="007F76"/>
                          </a:solidFill>
                          <a:effectLst/>
                          <a:latin typeface="Arial Narrow" panose="020B0606020202030204" pitchFamily="34" charset="0"/>
                          <a:ea typeface="+mn-ea"/>
                          <a:cs typeface="+mn-cs"/>
                          <a:sym typeface="Arial"/>
                        </a:rPr>
                        <a:t>психологтары</a:t>
                      </a:r>
                      <a:endParaRPr lang="ru-RU" sz="800" b="0" i="0" u="none" strike="noStrike" cap="none" dirty="0">
                        <a:solidFill>
                          <a:srgbClr val="007F76"/>
                        </a:solidFill>
                        <a:effectLst/>
                        <a:latin typeface="Arial Narrow" panose="020B0606020202030204" pitchFamily="34" charset="0"/>
                        <a:ea typeface="+mn-ea"/>
                        <a:cs typeface="+mn-cs"/>
                        <a:sym typeface="Arial"/>
                      </a:endParaRPr>
                    </a:p>
                  </a:txBody>
                  <a:tcPr marL="9525" marR="9525" marT="0" marB="0" anchor="ctr">
                    <a:lnR w="12700" cap="flat" cmpd="sng" algn="ctr">
                      <a:solidFill>
                        <a:schemeClr val="tx1"/>
                      </a:solidFill>
                      <a:prstDash val="solid"/>
                      <a:round/>
                      <a:headEnd type="none" w="med" len="med"/>
                      <a:tailEnd type="none" w="med" len="med"/>
                    </a:lnR>
                    <a:solidFill>
                      <a:schemeClr val="accent6">
                        <a:lumMod val="50000"/>
                        <a:alpha val="1000"/>
                      </a:schemeClr>
                    </a:solidFill>
                  </a:tcPr>
                </a:tc>
                <a:tc>
                  <a:txBody>
                    <a:bodyPr/>
                    <a:lstStyle/>
                    <a:p>
                      <a:pPr algn="ctr" fontAlgn="ctr"/>
                      <a:r>
                        <a:rPr lang="ru-KZ" sz="800" b="0" i="0" u="none" strike="noStrike" cap="none">
                          <a:solidFill>
                            <a:schemeClr val="tx1"/>
                          </a:solidFill>
                          <a:effectLst/>
                          <a:latin typeface="Arial Narrow" panose="020B0606020202030204" pitchFamily="34" charset="0"/>
                          <a:ea typeface="+mn-ea"/>
                          <a:cs typeface="+mn-cs"/>
                          <a:sym typeface="Arial"/>
                        </a:rPr>
                        <a:t>5 872</a:t>
                      </a:r>
                    </a:p>
                  </a:txBody>
                  <a:tcPr marL="9525" marR="9525" marT="0" marB="0" anchor="ctr">
                    <a:lnL w="12700" cap="flat" cmpd="sng" algn="ctr">
                      <a:solidFill>
                        <a:schemeClr val="tx1"/>
                      </a:solidFill>
                      <a:prstDash val="solid"/>
                      <a:round/>
                      <a:headEnd type="none" w="med" len="med"/>
                      <a:tailEnd type="none" w="med" len="med"/>
                    </a:lnL>
                    <a:solidFill>
                      <a:schemeClr val="accent6">
                        <a:lumMod val="50000"/>
                        <a:alpha val="1000"/>
                      </a:schemeClr>
                    </a:solidFill>
                  </a:tcPr>
                </a:tc>
                <a:tc>
                  <a:txBody>
                    <a:bodyPr/>
                    <a:lstStyle/>
                    <a:p>
                      <a:pPr algn="ctr" fontAlgn="ctr"/>
                      <a:r>
                        <a:rPr lang="ru-KZ" sz="800" b="0" i="0" u="none" strike="noStrike" cap="none">
                          <a:solidFill>
                            <a:schemeClr val="tx1"/>
                          </a:solidFill>
                          <a:effectLst/>
                          <a:latin typeface="Arial Narrow" panose="020B0606020202030204" pitchFamily="34" charset="0"/>
                          <a:ea typeface="+mn-ea"/>
                          <a:cs typeface="+mn-cs"/>
                          <a:sym typeface="Arial"/>
                        </a:rPr>
                        <a:t>1 147</a:t>
                      </a:r>
                    </a:p>
                  </a:txBody>
                  <a:tcPr marL="9525" marR="9525" marT="0" marB="0" anchor="ctr">
                    <a:solidFill>
                      <a:schemeClr val="accent6">
                        <a:lumMod val="50000"/>
                        <a:alpha val="1000"/>
                      </a:schemeClr>
                    </a:solidFill>
                  </a:tcPr>
                </a:tc>
                <a:tc>
                  <a:txBody>
                    <a:bodyPr/>
                    <a:lstStyle/>
                    <a:p>
                      <a:pPr algn="ctr" fontAlgn="ctr"/>
                      <a:r>
                        <a:rPr lang="ru-KZ" sz="800" b="0" i="0" u="none" strike="noStrike" cap="none">
                          <a:solidFill>
                            <a:schemeClr val="tx1"/>
                          </a:solidFill>
                          <a:effectLst/>
                          <a:latin typeface="Arial Narrow" panose="020B0606020202030204" pitchFamily="34" charset="0"/>
                          <a:ea typeface="+mn-ea"/>
                          <a:cs typeface="+mn-cs"/>
                          <a:sym typeface="Arial"/>
                        </a:rPr>
                        <a:t>899</a:t>
                      </a:r>
                    </a:p>
                  </a:txBody>
                  <a:tcPr marL="9525" marR="9525" marT="0" marB="0" anchor="ctr">
                    <a:solidFill>
                      <a:schemeClr val="accent6">
                        <a:lumMod val="50000"/>
                        <a:alpha val="1000"/>
                      </a:schemeClr>
                    </a:solidFill>
                  </a:tcPr>
                </a:tc>
                <a:tc>
                  <a:txBody>
                    <a:bodyPr/>
                    <a:lstStyle/>
                    <a:p>
                      <a:pPr algn="ctr" fontAlgn="ctr"/>
                      <a:r>
                        <a:rPr lang="ru-KZ" sz="800" b="0" i="0" u="none" strike="noStrike" cap="none">
                          <a:solidFill>
                            <a:schemeClr val="tx1"/>
                          </a:solidFill>
                          <a:effectLst/>
                          <a:latin typeface="Arial Narrow" panose="020B0606020202030204" pitchFamily="34" charset="0"/>
                          <a:ea typeface="+mn-ea"/>
                          <a:cs typeface="+mn-cs"/>
                          <a:sym typeface="Arial"/>
                        </a:rPr>
                        <a:t>2 124</a:t>
                      </a:r>
                    </a:p>
                  </a:txBody>
                  <a:tcPr marL="9525" marR="9525" marT="0" marB="0" anchor="ctr">
                    <a:solidFill>
                      <a:schemeClr val="accent6">
                        <a:lumMod val="50000"/>
                        <a:alpha val="1000"/>
                      </a:schemeClr>
                    </a:solidFill>
                  </a:tcPr>
                </a:tc>
                <a:tc>
                  <a:txBody>
                    <a:bodyPr/>
                    <a:lstStyle/>
                    <a:p>
                      <a:pPr algn="ctr" fontAlgn="ctr"/>
                      <a:r>
                        <a:rPr lang="ru-KZ" sz="800" b="0" i="0" u="none" strike="noStrike" cap="none">
                          <a:solidFill>
                            <a:schemeClr val="tx1"/>
                          </a:solidFill>
                          <a:effectLst/>
                          <a:latin typeface="Arial Narrow" panose="020B0606020202030204" pitchFamily="34" charset="0"/>
                          <a:ea typeface="+mn-ea"/>
                          <a:cs typeface="+mn-cs"/>
                          <a:sym typeface="Arial"/>
                        </a:rPr>
                        <a:t>1 702</a:t>
                      </a:r>
                    </a:p>
                  </a:txBody>
                  <a:tcPr marL="9525" marR="9525" marT="0" marB="0" anchor="ctr">
                    <a:lnR w="12700" cap="flat" cmpd="sng" algn="ctr">
                      <a:solidFill>
                        <a:schemeClr val="tx1"/>
                      </a:solidFill>
                      <a:prstDash val="solid"/>
                      <a:round/>
                      <a:headEnd type="none" w="med" len="med"/>
                      <a:tailEnd type="none" w="med" len="med"/>
                    </a:lnR>
                    <a:solidFill>
                      <a:schemeClr val="accent6">
                        <a:lumMod val="50000"/>
                        <a:alpha val="1000"/>
                      </a:schemeClr>
                    </a:solidFill>
                  </a:tcPr>
                </a:tc>
                <a:tc>
                  <a:txBody>
                    <a:bodyPr/>
                    <a:lstStyle/>
                    <a:p>
                      <a:pPr algn="ctr" fontAlgn="ctr"/>
                      <a:r>
                        <a:rPr lang="ru-KZ" sz="800" b="0" i="0" u="none" strike="noStrike" cap="none" dirty="0">
                          <a:solidFill>
                            <a:srgbClr val="007F76"/>
                          </a:solidFill>
                          <a:effectLst/>
                          <a:latin typeface="Arial Narrow" panose="020B0606020202030204" pitchFamily="34" charset="0"/>
                          <a:ea typeface="+mn-ea"/>
                          <a:cs typeface="+mn-cs"/>
                          <a:sym typeface="Arial"/>
                        </a:rPr>
                        <a:t>6 964</a:t>
                      </a:r>
                    </a:p>
                  </a:txBody>
                  <a:tcPr marL="9525" marR="9525" marT="0" marB="0" anchor="ctr">
                    <a:lnL w="12700" cap="flat" cmpd="sng" algn="ctr">
                      <a:solidFill>
                        <a:schemeClr val="tx1"/>
                      </a:solidFill>
                      <a:prstDash val="solid"/>
                      <a:round/>
                      <a:headEnd type="none" w="med" len="med"/>
                      <a:tailEnd type="none" w="med" len="med"/>
                    </a:lnL>
                    <a:solidFill>
                      <a:schemeClr val="accent6">
                        <a:lumMod val="50000"/>
                        <a:alpha val="1000"/>
                      </a:schemeClr>
                    </a:solidFill>
                  </a:tcPr>
                </a:tc>
                <a:tc>
                  <a:txBody>
                    <a:bodyPr/>
                    <a:lstStyle/>
                    <a:p>
                      <a:pPr algn="ctr" fontAlgn="ctr"/>
                      <a:r>
                        <a:rPr lang="ru-KZ" sz="800" b="0" i="0" u="none" strike="noStrike" cap="none" dirty="0">
                          <a:solidFill>
                            <a:schemeClr val="tx1"/>
                          </a:solidFill>
                          <a:effectLst/>
                          <a:latin typeface="Arial Narrow" panose="020B0606020202030204" pitchFamily="34" charset="0"/>
                          <a:ea typeface="+mn-ea"/>
                          <a:cs typeface="+mn-cs"/>
                          <a:sym typeface="Arial"/>
                        </a:rPr>
                        <a:t>1 701</a:t>
                      </a:r>
                    </a:p>
                  </a:txBody>
                  <a:tcPr marL="9525" marR="9525" marT="0" marB="0" anchor="ctr">
                    <a:solidFill>
                      <a:schemeClr val="accent6">
                        <a:lumMod val="50000"/>
                        <a:alpha val="1000"/>
                      </a:schemeClr>
                    </a:solidFill>
                  </a:tcPr>
                </a:tc>
                <a:tc>
                  <a:txBody>
                    <a:bodyPr/>
                    <a:lstStyle/>
                    <a:p>
                      <a:pPr algn="ctr" fontAlgn="ctr"/>
                      <a:r>
                        <a:rPr lang="ru-KZ" sz="800" b="0" i="0" u="none" strike="noStrike" cap="none">
                          <a:solidFill>
                            <a:srgbClr val="007F76"/>
                          </a:solidFill>
                          <a:effectLst/>
                          <a:latin typeface="Arial Narrow" panose="020B0606020202030204" pitchFamily="34" charset="0"/>
                          <a:ea typeface="+mn-ea"/>
                          <a:cs typeface="+mn-cs"/>
                          <a:sym typeface="Arial"/>
                        </a:rPr>
                        <a:t>1 546</a:t>
                      </a:r>
                    </a:p>
                  </a:txBody>
                  <a:tcPr marL="9525" marR="9525" marT="0" marB="0" anchor="ctr">
                    <a:solidFill>
                      <a:schemeClr val="accent6">
                        <a:lumMod val="50000"/>
                        <a:alpha val="1000"/>
                      </a:schemeClr>
                    </a:solidFill>
                  </a:tcPr>
                </a:tc>
                <a:tc>
                  <a:txBody>
                    <a:bodyPr/>
                    <a:lstStyle/>
                    <a:p>
                      <a:pPr algn="ctr" fontAlgn="ctr"/>
                      <a:r>
                        <a:rPr lang="ru-KZ" sz="800" b="0" i="0" u="none" strike="noStrike" cap="none" dirty="0">
                          <a:solidFill>
                            <a:srgbClr val="007F76"/>
                          </a:solidFill>
                          <a:effectLst/>
                          <a:latin typeface="Arial Narrow" panose="020B0606020202030204" pitchFamily="34" charset="0"/>
                          <a:ea typeface="+mn-ea"/>
                          <a:cs typeface="+mn-cs"/>
                          <a:sym typeface="Arial"/>
                        </a:rPr>
                        <a:t>1 389</a:t>
                      </a:r>
                    </a:p>
                  </a:txBody>
                  <a:tcPr marL="9525" marR="9525" marT="0" marB="0" anchor="ctr">
                    <a:solidFill>
                      <a:schemeClr val="accent6">
                        <a:lumMod val="50000"/>
                        <a:alpha val="1000"/>
                      </a:schemeClr>
                    </a:solidFill>
                  </a:tcPr>
                </a:tc>
                <a:tc>
                  <a:txBody>
                    <a:bodyPr/>
                    <a:lstStyle/>
                    <a:p>
                      <a:pPr algn="ctr" fontAlgn="ctr"/>
                      <a:r>
                        <a:rPr lang="ru-KZ" sz="800" b="0" i="0" u="none" strike="noStrike" cap="none" dirty="0">
                          <a:solidFill>
                            <a:srgbClr val="007F76"/>
                          </a:solidFill>
                          <a:effectLst/>
                          <a:latin typeface="Arial Narrow" panose="020B0606020202030204" pitchFamily="34" charset="0"/>
                          <a:ea typeface="+mn-ea"/>
                          <a:cs typeface="+mn-cs"/>
                          <a:sym typeface="Arial"/>
                        </a:rPr>
                        <a:t>2 328</a:t>
                      </a:r>
                    </a:p>
                  </a:txBody>
                  <a:tcPr marL="9525" marR="9525" marT="0" marB="0" anchor="ctr">
                    <a:solidFill>
                      <a:schemeClr val="accent6">
                        <a:lumMod val="50000"/>
                        <a:alpha val="1000"/>
                      </a:schemeClr>
                    </a:solidFill>
                  </a:tcPr>
                </a:tc>
                <a:tc>
                  <a:txBody>
                    <a:bodyPr/>
                    <a:lstStyle/>
                    <a:p>
                      <a:pPr algn="ctr" fontAlgn="ctr"/>
                      <a:r>
                        <a:rPr lang="ru-KZ" sz="800" b="0" i="0" u="none" strike="noStrike" cap="none">
                          <a:solidFill>
                            <a:srgbClr val="007F76"/>
                          </a:solidFill>
                          <a:effectLst/>
                          <a:latin typeface="Arial Narrow" panose="020B0606020202030204" pitchFamily="34" charset="0"/>
                          <a:ea typeface="+mn-ea"/>
                          <a:cs typeface="+mn-cs"/>
                          <a:sym typeface="Arial"/>
                        </a:rPr>
                        <a:t>0,9%</a:t>
                      </a:r>
                    </a:p>
                  </a:txBody>
                  <a:tcPr marL="9525" marR="9525" marT="0" marB="0" anchor="ctr">
                    <a:solidFill>
                      <a:schemeClr val="accent6">
                        <a:lumMod val="50000"/>
                        <a:alpha val="1000"/>
                      </a:schemeClr>
                    </a:solidFill>
                  </a:tcPr>
                </a:tc>
                <a:extLst>
                  <a:ext uri="{0D108BD9-81ED-4DB2-BD59-A6C34878D82A}">
                    <a16:rowId xmlns:a16="http://schemas.microsoft.com/office/drawing/2014/main" val="3085205914"/>
                  </a:ext>
                </a:extLst>
              </a:tr>
              <a:tr h="158400">
                <a:tc>
                  <a:txBody>
                    <a:bodyPr/>
                    <a:lstStyle/>
                    <a:p>
                      <a:pPr algn="ctr" fontAlgn="b"/>
                      <a:r>
                        <a:rPr lang="ru-RU" sz="800" u="none" strike="noStrike" dirty="0">
                          <a:solidFill>
                            <a:srgbClr val="007F76"/>
                          </a:solidFill>
                          <a:effectLst/>
                          <a:latin typeface="Arial Narrow" panose="020B0606020202030204" pitchFamily="34" charset="0"/>
                        </a:rPr>
                        <a:t>26</a:t>
                      </a:r>
                      <a:endParaRPr lang="en-US" sz="800" b="0" i="0" u="none" strike="noStrike" dirty="0">
                        <a:solidFill>
                          <a:srgbClr val="007F76"/>
                        </a:solidFill>
                        <a:effectLst/>
                        <a:latin typeface="Arial Narrow" panose="020B0606020202030204" pitchFamily="34" charset="0"/>
                      </a:endParaRPr>
                    </a:p>
                  </a:txBody>
                  <a:tcPr marL="9525" marR="9525" marT="0" marB="0" anchor="ctr">
                    <a:solidFill>
                      <a:srgbClr val="007F76">
                        <a:alpha val="20000"/>
                      </a:srgbClr>
                    </a:solidFill>
                  </a:tcPr>
                </a:tc>
                <a:tc>
                  <a:txBody>
                    <a:bodyPr/>
                    <a:lstStyle/>
                    <a:p>
                      <a:pPr algn="ctr" fontAlgn="b"/>
                      <a:r>
                        <a:rPr lang="ru-KZ" sz="800" b="0" i="0" u="none" strike="noStrike" cap="none" dirty="0">
                          <a:solidFill>
                            <a:srgbClr val="007F76"/>
                          </a:solidFill>
                          <a:effectLst/>
                          <a:latin typeface="Arial Narrow" panose="020B0606020202030204" pitchFamily="34" charset="0"/>
                          <a:ea typeface="+mn-ea"/>
                          <a:cs typeface="+mn-cs"/>
                          <a:sym typeface="Arial"/>
                        </a:rPr>
                        <a:t>2350-4</a:t>
                      </a:r>
                    </a:p>
                  </a:txBody>
                  <a:tcPr marL="9525" marR="9525" marT="0" marB="0" anchor="ctr">
                    <a:solidFill>
                      <a:srgbClr val="007F76">
                        <a:alpha val="20000"/>
                      </a:srgbClr>
                    </a:solidFill>
                  </a:tcPr>
                </a:tc>
                <a:tc>
                  <a:txBody>
                    <a:bodyPr/>
                    <a:lstStyle/>
                    <a:p>
                      <a:pPr marL="72000" algn="l" fontAlgn="ctr"/>
                      <a:r>
                        <a:rPr lang="ru-RU" sz="800" b="0" i="0" u="none" strike="noStrike" cap="none" dirty="0" err="1">
                          <a:solidFill>
                            <a:srgbClr val="007F76"/>
                          </a:solidFill>
                          <a:effectLst/>
                          <a:latin typeface="Arial Narrow" panose="020B0606020202030204" pitchFamily="34" charset="0"/>
                          <a:ea typeface="+mn-ea"/>
                          <a:cs typeface="+mn-cs"/>
                          <a:sym typeface="Arial"/>
                        </a:rPr>
                        <a:t>Техникалық</a:t>
                      </a:r>
                      <a:r>
                        <a:rPr lang="ru-RU" sz="800" b="0" i="0" u="none" strike="noStrike" cap="none" dirty="0">
                          <a:solidFill>
                            <a:srgbClr val="007F76"/>
                          </a:solidFill>
                          <a:effectLst/>
                          <a:latin typeface="Arial Narrow" panose="020B0606020202030204" pitchFamily="34" charset="0"/>
                          <a:ea typeface="+mn-ea"/>
                          <a:cs typeface="+mn-cs"/>
                          <a:sym typeface="Arial"/>
                        </a:rPr>
                        <a:t> </a:t>
                      </a:r>
                      <a:r>
                        <a:rPr lang="ru-RU" sz="800" b="0" i="0" u="none" strike="noStrike" cap="none" dirty="0" err="1">
                          <a:solidFill>
                            <a:srgbClr val="007F76"/>
                          </a:solidFill>
                          <a:effectLst/>
                          <a:latin typeface="Arial Narrow" panose="020B0606020202030204" pitchFamily="34" charset="0"/>
                          <a:ea typeface="+mn-ea"/>
                          <a:cs typeface="+mn-cs"/>
                          <a:sym typeface="Arial"/>
                        </a:rPr>
                        <a:t>ғылымдар</a:t>
                      </a:r>
                      <a:r>
                        <a:rPr lang="ru-RU" sz="800" b="0" i="0" u="none" strike="noStrike" cap="none" dirty="0">
                          <a:solidFill>
                            <a:srgbClr val="007F76"/>
                          </a:solidFill>
                          <a:effectLst/>
                          <a:latin typeface="Arial Narrow" panose="020B0606020202030204" pitchFamily="34" charset="0"/>
                          <a:ea typeface="+mn-ea"/>
                          <a:cs typeface="+mn-cs"/>
                          <a:sym typeface="Arial"/>
                        </a:rPr>
                        <a:t> </a:t>
                      </a:r>
                      <a:r>
                        <a:rPr lang="ru-RU" sz="800" b="0" i="0" u="none" strike="noStrike" cap="none" dirty="0" err="1">
                          <a:solidFill>
                            <a:srgbClr val="007F76"/>
                          </a:solidFill>
                          <a:effectLst/>
                          <a:latin typeface="Arial Narrow" panose="020B0606020202030204" pitchFamily="34" charset="0"/>
                          <a:ea typeface="+mn-ea"/>
                          <a:cs typeface="+mn-cs"/>
                          <a:sym typeface="Arial"/>
                        </a:rPr>
                        <a:t>бойынша</a:t>
                      </a:r>
                      <a:r>
                        <a:rPr lang="ru-RU" sz="800" b="0" i="0" u="none" strike="noStrike" cap="none" dirty="0">
                          <a:solidFill>
                            <a:srgbClr val="007F76"/>
                          </a:solidFill>
                          <a:effectLst/>
                          <a:latin typeface="Arial Narrow" panose="020B0606020202030204" pitchFamily="34" charset="0"/>
                          <a:ea typeface="+mn-ea"/>
                          <a:cs typeface="+mn-cs"/>
                          <a:sym typeface="Arial"/>
                        </a:rPr>
                        <a:t> орта </a:t>
                      </a:r>
                      <a:r>
                        <a:rPr lang="ru-RU" sz="800" b="0" i="0" u="none" strike="noStrike" cap="none" dirty="0" err="1">
                          <a:solidFill>
                            <a:srgbClr val="007F76"/>
                          </a:solidFill>
                          <a:effectLst/>
                          <a:latin typeface="Arial Narrow" panose="020B0606020202030204" pitchFamily="34" charset="0"/>
                          <a:ea typeface="+mn-ea"/>
                          <a:cs typeface="+mn-cs"/>
                          <a:sym typeface="Arial"/>
                        </a:rPr>
                        <a:t>мектеп</a:t>
                      </a:r>
                      <a:r>
                        <a:rPr lang="ru-RU" sz="800" b="0" i="0" u="none" strike="noStrike" cap="none" dirty="0">
                          <a:solidFill>
                            <a:srgbClr val="007F76"/>
                          </a:solidFill>
                          <a:effectLst/>
                          <a:latin typeface="Arial Narrow" panose="020B0606020202030204" pitchFamily="34" charset="0"/>
                          <a:ea typeface="+mn-ea"/>
                          <a:cs typeface="+mn-cs"/>
                          <a:sym typeface="Arial"/>
                        </a:rPr>
                        <a:t> </a:t>
                      </a:r>
                      <a:r>
                        <a:rPr lang="ru-RU" sz="800" b="0" i="0" u="none" strike="noStrike" cap="none" dirty="0" err="1">
                          <a:solidFill>
                            <a:srgbClr val="007F76"/>
                          </a:solidFill>
                          <a:effectLst/>
                          <a:latin typeface="Arial Narrow" panose="020B0606020202030204" pitchFamily="34" charset="0"/>
                          <a:ea typeface="+mn-ea"/>
                          <a:cs typeface="+mn-cs"/>
                          <a:sym typeface="Arial"/>
                        </a:rPr>
                        <a:t>мұғалімдері</a:t>
                      </a:r>
                      <a:endParaRPr lang="ru-RU" sz="800" b="0" i="0" u="none" strike="noStrike" cap="none" dirty="0">
                        <a:solidFill>
                          <a:srgbClr val="007F76"/>
                        </a:solidFill>
                        <a:effectLst/>
                        <a:latin typeface="Arial Narrow" panose="020B0606020202030204" pitchFamily="34" charset="0"/>
                        <a:ea typeface="+mn-ea"/>
                        <a:cs typeface="+mn-cs"/>
                        <a:sym typeface="Arial"/>
                      </a:endParaRPr>
                    </a:p>
                  </a:txBody>
                  <a:tcPr marL="9525" marR="9525" marT="0" marB="0" anchor="ctr">
                    <a:lnR w="12700" cap="flat" cmpd="sng" algn="ctr">
                      <a:solidFill>
                        <a:schemeClr val="tx1"/>
                      </a:solidFill>
                      <a:prstDash val="solid"/>
                      <a:round/>
                      <a:headEnd type="none" w="med" len="med"/>
                      <a:tailEnd type="none" w="med" len="med"/>
                    </a:lnR>
                    <a:solidFill>
                      <a:srgbClr val="007F76">
                        <a:alpha val="20000"/>
                      </a:srgbClr>
                    </a:solidFill>
                  </a:tcPr>
                </a:tc>
                <a:tc>
                  <a:txBody>
                    <a:bodyPr/>
                    <a:lstStyle/>
                    <a:p>
                      <a:pPr algn="ctr" fontAlgn="ctr"/>
                      <a:r>
                        <a:rPr lang="ru-KZ" sz="800" b="0" i="0" u="none" strike="noStrike" cap="none">
                          <a:solidFill>
                            <a:schemeClr val="tx1"/>
                          </a:solidFill>
                          <a:effectLst/>
                          <a:latin typeface="Arial Narrow" panose="020B0606020202030204" pitchFamily="34" charset="0"/>
                          <a:ea typeface="+mn-ea"/>
                          <a:cs typeface="+mn-cs"/>
                          <a:sym typeface="Arial"/>
                        </a:rPr>
                        <a:t>5 564</a:t>
                      </a:r>
                    </a:p>
                  </a:txBody>
                  <a:tcPr marL="9525" marR="9525" marT="0" marB="0" anchor="ctr">
                    <a:lnL w="12700" cap="flat" cmpd="sng" algn="ctr">
                      <a:solidFill>
                        <a:schemeClr val="tx1"/>
                      </a:solidFill>
                      <a:prstDash val="solid"/>
                      <a:round/>
                      <a:headEnd type="none" w="med" len="med"/>
                      <a:tailEnd type="none" w="med" len="med"/>
                    </a:lnL>
                    <a:solidFill>
                      <a:schemeClr val="bg1">
                        <a:lumMod val="50000"/>
                        <a:alpha val="20000"/>
                      </a:schemeClr>
                    </a:solidFill>
                  </a:tcPr>
                </a:tc>
                <a:tc>
                  <a:txBody>
                    <a:bodyPr/>
                    <a:lstStyle/>
                    <a:p>
                      <a:pPr algn="ctr" fontAlgn="ctr"/>
                      <a:r>
                        <a:rPr lang="ru-KZ" sz="800" b="0" i="0" u="none" strike="noStrike" cap="none">
                          <a:solidFill>
                            <a:schemeClr val="tx1"/>
                          </a:solidFill>
                          <a:effectLst/>
                          <a:latin typeface="Arial Narrow" panose="020B0606020202030204" pitchFamily="34" charset="0"/>
                          <a:ea typeface="+mn-ea"/>
                          <a:cs typeface="+mn-cs"/>
                          <a:sym typeface="Arial"/>
                        </a:rPr>
                        <a:t>686</a:t>
                      </a:r>
                    </a:p>
                  </a:txBody>
                  <a:tcPr marL="9525" marR="9525" marT="0" marB="0" anchor="ctr">
                    <a:solidFill>
                      <a:schemeClr val="bg1">
                        <a:lumMod val="50000"/>
                        <a:alpha val="20000"/>
                      </a:schemeClr>
                    </a:solidFill>
                  </a:tcPr>
                </a:tc>
                <a:tc>
                  <a:txBody>
                    <a:bodyPr/>
                    <a:lstStyle/>
                    <a:p>
                      <a:pPr algn="ctr" fontAlgn="ctr"/>
                      <a:r>
                        <a:rPr lang="ru-KZ" sz="800" b="0" i="0" u="none" strike="noStrike" cap="none">
                          <a:solidFill>
                            <a:schemeClr val="tx1"/>
                          </a:solidFill>
                          <a:effectLst/>
                          <a:latin typeface="Arial Narrow" panose="020B0606020202030204" pitchFamily="34" charset="0"/>
                          <a:ea typeface="+mn-ea"/>
                          <a:cs typeface="+mn-cs"/>
                          <a:sym typeface="Arial"/>
                        </a:rPr>
                        <a:t>553</a:t>
                      </a:r>
                    </a:p>
                  </a:txBody>
                  <a:tcPr marL="9525" marR="9525" marT="0" marB="0" anchor="ctr">
                    <a:solidFill>
                      <a:schemeClr val="bg1">
                        <a:lumMod val="50000"/>
                        <a:alpha val="20000"/>
                      </a:schemeClr>
                    </a:solidFill>
                  </a:tcPr>
                </a:tc>
                <a:tc>
                  <a:txBody>
                    <a:bodyPr/>
                    <a:lstStyle/>
                    <a:p>
                      <a:pPr algn="ctr" fontAlgn="ctr"/>
                      <a:r>
                        <a:rPr lang="ru-KZ" sz="800" b="0" i="0" u="none" strike="noStrike" cap="none">
                          <a:solidFill>
                            <a:schemeClr val="tx1"/>
                          </a:solidFill>
                          <a:effectLst/>
                          <a:latin typeface="Arial Narrow" panose="020B0606020202030204" pitchFamily="34" charset="0"/>
                          <a:ea typeface="+mn-ea"/>
                          <a:cs typeface="+mn-cs"/>
                          <a:sym typeface="Arial"/>
                        </a:rPr>
                        <a:t>3 152</a:t>
                      </a:r>
                    </a:p>
                  </a:txBody>
                  <a:tcPr marL="9525" marR="9525" marT="0" marB="0" anchor="ctr">
                    <a:solidFill>
                      <a:schemeClr val="bg1">
                        <a:lumMod val="50000"/>
                        <a:alpha val="20000"/>
                      </a:schemeClr>
                    </a:solidFill>
                  </a:tcPr>
                </a:tc>
                <a:tc>
                  <a:txBody>
                    <a:bodyPr/>
                    <a:lstStyle/>
                    <a:p>
                      <a:pPr algn="ctr" fontAlgn="ctr"/>
                      <a:r>
                        <a:rPr lang="ru-KZ" sz="800" b="0" i="0" u="none" strike="noStrike" cap="none">
                          <a:solidFill>
                            <a:schemeClr val="tx1"/>
                          </a:solidFill>
                          <a:effectLst/>
                          <a:latin typeface="Arial Narrow" panose="020B0606020202030204" pitchFamily="34" charset="0"/>
                          <a:ea typeface="+mn-ea"/>
                          <a:cs typeface="+mn-cs"/>
                          <a:sym typeface="Arial"/>
                        </a:rPr>
                        <a:t>1 173</a:t>
                      </a:r>
                    </a:p>
                  </a:txBody>
                  <a:tcPr marL="9525" marR="9525" marT="0" marB="0" anchor="ctr">
                    <a:lnR w="12700" cap="flat" cmpd="sng" algn="ctr">
                      <a:solidFill>
                        <a:schemeClr val="tx1"/>
                      </a:solidFill>
                      <a:prstDash val="solid"/>
                      <a:round/>
                      <a:headEnd type="none" w="med" len="med"/>
                      <a:tailEnd type="none" w="med" len="med"/>
                    </a:lnR>
                    <a:solidFill>
                      <a:schemeClr val="bg1">
                        <a:lumMod val="50000"/>
                        <a:alpha val="20000"/>
                      </a:schemeClr>
                    </a:solidFill>
                  </a:tcPr>
                </a:tc>
                <a:tc>
                  <a:txBody>
                    <a:bodyPr/>
                    <a:lstStyle/>
                    <a:p>
                      <a:pPr algn="ctr" fontAlgn="ctr"/>
                      <a:r>
                        <a:rPr lang="ru-KZ" sz="800" b="0" i="0" u="none" strike="noStrike" cap="none" dirty="0">
                          <a:solidFill>
                            <a:srgbClr val="007F76"/>
                          </a:solidFill>
                          <a:effectLst/>
                          <a:latin typeface="Arial Narrow" panose="020B0606020202030204" pitchFamily="34" charset="0"/>
                          <a:ea typeface="+mn-ea"/>
                          <a:cs typeface="+mn-cs"/>
                          <a:sym typeface="Arial"/>
                        </a:rPr>
                        <a:t>6 748</a:t>
                      </a:r>
                    </a:p>
                  </a:txBody>
                  <a:tcPr marL="9525" marR="9525" marT="0" marB="0" anchor="ctr">
                    <a:lnL w="12700" cap="flat" cmpd="sng" algn="ctr">
                      <a:solidFill>
                        <a:schemeClr val="tx1"/>
                      </a:solidFill>
                      <a:prstDash val="solid"/>
                      <a:round/>
                      <a:headEnd type="none" w="med" len="med"/>
                      <a:tailEnd type="none" w="med" len="med"/>
                    </a:lnL>
                    <a:solidFill>
                      <a:srgbClr val="007F76">
                        <a:alpha val="20000"/>
                      </a:srgbClr>
                    </a:solidFill>
                  </a:tcPr>
                </a:tc>
                <a:tc>
                  <a:txBody>
                    <a:bodyPr/>
                    <a:lstStyle/>
                    <a:p>
                      <a:pPr algn="ctr" fontAlgn="ctr"/>
                      <a:r>
                        <a:rPr lang="ru-KZ" sz="800" b="0" i="0" u="none" strike="noStrike" cap="none" dirty="0">
                          <a:solidFill>
                            <a:schemeClr val="tx1"/>
                          </a:solidFill>
                          <a:effectLst/>
                          <a:latin typeface="Arial Narrow" panose="020B0606020202030204" pitchFamily="34" charset="0"/>
                          <a:ea typeface="+mn-ea"/>
                          <a:cs typeface="+mn-cs"/>
                          <a:sym typeface="Arial"/>
                        </a:rPr>
                        <a:t>1 188</a:t>
                      </a:r>
                    </a:p>
                  </a:txBody>
                  <a:tcPr marL="9525" marR="9525" marT="0" marB="0" anchor="ctr">
                    <a:solidFill>
                      <a:schemeClr val="bg1">
                        <a:lumMod val="50000"/>
                        <a:alpha val="20000"/>
                      </a:schemeClr>
                    </a:solidFill>
                  </a:tcPr>
                </a:tc>
                <a:tc>
                  <a:txBody>
                    <a:bodyPr/>
                    <a:lstStyle/>
                    <a:p>
                      <a:pPr algn="ctr" fontAlgn="ctr"/>
                      <a:r>
                        <a:rPr lang="ru-KZ" sz="800" b="0" i="0" u="none" strike="noStrike" cap="none">
                          <a:solidFill>
                            <a:srgbClr val="007F76"/>
                          </a:solidFill>
                          <a:effectLst/>
                          <a:latin typeface="Arial Narrow" panose="020B0606020202030204" pitchFamily="34" charset="0"/>
                          <a:ea typeface="+mn-ea"/>
                          <a:cs typeface="+mn-cs"/>
                          <a:sym typeface="Arial"/>
                        </a:rPr>
                        <a:t>1 262</a:t>
                      </a:r>
                    </a:p>
                  </a:txBody>
                  <a:tcPr marL="9525" marR="9525" marT="0" marB="0" anchor="ctr">
                    <a:solidFill>
                      <a:srgbClr val="007F76">
                        <a:alpha val="20000"/>
                      </a:srgbClr>
                    </a:solidFill>
                  </a:tcPr>
                </a:tc>
                <a:tc>
                  <a:txBody>
                    <a:bodyPr/>
                    <a:lstStyle/>
                    <a:p>
                      <a:pPr algn="ctr" fontAlgn="ctr"/>
                      <a:r>
                        <a:rPr lang="ru-KZ" sz="800" b="0" i="0" u="none" strike="noStrike" cap="none" dirty="0">
                          <a:solidFill>
                            <a:srgbClr val="007F76"/>
                          </a:solidFill>
                          <a:effectLst/>
                          <a:latin typeface="Arial Narrow" panose="020B0606020202030204" pitchFamily="34" charset="0"/>
                          <a:ea typeface="+mn-ea"/>
                          <a:cs typeface="+mn-cs"/>
                          <a:sym typeface="Arial"/>
                        </a:rPr>
                        <a:t>1 210</a:t>
                      </a:r>
                    </a:p>
                  </a:txBody>
                  <a:tcPr marL="9525" marR="9525" marT="0" marB="0" anchor="ctr">
                    <a:solidFill>
                      <a:srgbClr val="007F76">
                        <a:alpha val="20000"/>
                      </a:srgbClr>
                    </a:solidFill>
                  </a:tcPr>
                </a:tc>
                <a:tc>
                  <a:txBody>
                    <a:bodyPr/>
                    <a:lstStyle/>
                    <a:p>
                      <a:pPr algn="ctr" fontAlgn="ctr"/>
                      <a:r>
                        <a:rPr lang="ru-KZ" sz="800" b="0" i="0" u="none" strike="noStrike" cap="none">
                          <a:solidFill>
                            <a:srgbClr val="007F76"/>
                          </a:solidFill>
                          <a:effectLst/>
                          <a:latin typeface="Arial Narrow" panose="020B0606020202030204" pitchFamily="34" charset="0"/>
                          <a:ea typeface="+mn-ea"/>
                          <a:cs typeface="+mn-cs"/>
                          <a:sym typeface="Arial"/>
                        </a:rPr>
                        <a:t>3 088</a:t>
                      </a:r>
                    </a:p>
                  </a:txBody>
                  <a:tcPr marL="9525" marR="9525" marT="0" marB="0" anchor="ctr">
                    <a:solidFill>
                      <a:srgbClr val="007F76">
                        <a:alpha val="20000"/>
                      </a:srgbClr>
                    </a:solidFill>
                  </a:tcPr>
                </a:tc>
                <a:tc>
                  <a:txBody>
                    <a:bodyPr/>
                    <a:lstStyle/>
                    <a:p>
                      <a:pPr algn="ctr" fontAlgn="ctr"/>
                      <a:r>
                        <a:rPr lang="ru-KZ" sz="800" b="0" i="0" u="none" strike="noStrike" cap="none" dirty="0">
                          <a:solidFill>
                            <a:srgbClr val="007F76"/>
                          </a:solidFill>
                          <a:effectLst/>
                          <a:latin typeface="Arial Narrow" panose="020B0606020202030204" pitchFamily="34" charset="0"/>
                          <a:ea typeface="+mn-ea"/>
                          <a:cs typeface="+mn-cs"/>
                          <a:sym typeface="Arial"/>
                        </a:rPr>
                        <a:t>0,8%</a:t>
                      </a:r>
                    </a:p>
                  </a:txBody>
                  <a:tcPr marL="9525" marR="9525" marT="0" marB="0" anchor="ctr">
                    <a:solidFill>
                      <a:srgbClr val="007F76">
                        <a:alpha val="20000"/>
                      </a:srgbClr>
                    </a:solidFill>
                  </a:tcPr>
                </a:tc>
                <a:extLst>
                  <a:ext uri="{0D108BD9-81ED-4DB2-BD59-A6C34878D82A}">
                    <a16:rowId xmlns:a16="http://schemas.microsoft.com/office/drawing/2014/main" val="2706513750"/>
                  </a:ext>
                </a:extLst>
              </a:tr>
              <a:tr h="158400">
                <a:tc>
                  <a:txBody>
                    <a:bodyPr/>
                    <a:lstStyle/>
                    <a:p>
                      <a:pPr algn="ctr" fontAlgn="b"/>
                      <a:r>
                        <a:rPr lang="ru-RU" sz="800" u="none" strike="noStrike" dirty="0">
                          <a:solidFill>
                            <a:srgbClr val="007F76"/>
                          </a:solidFill>
                          <a:effectLst/>
                          <a:latin typeface="Arial Narrow" panose="020B0606020202030204" pitchFamily="34" charset="0"/>
                        </a:rPr>
                        <a:t>27</a:t>
                      </a:r>
                      <a:endParaRPr lang="en-US" sz="800" b="0" i="0" u="none" strike="noStrike" dirty="0">
                        <a:solidFill>
                          <a:srgbClr val="007F76"/>
                        </a:solidFill>
                        <a:effectLst/>
                        <a:latin typeface="Arial Narrow" panose="020B0606020202030204" pitchFamily="34" charset="0"/>
                      </a:endParaRPr>
                    </a:p>
                  </a:txBody>
                  <a:tcPr marL="9525" marR="9525" marT="0" marB="0" anchor="ctr">
                    <a:solidFill>
                      <a:schemeClr val="accent6">
                        <a:lumMod val="50000"/>
                        <a:alpha val="1000"/>
                      </a:schemeClr>
                    </a:solidFill>
                  </a:tcPr>
                </a:tc>
                <a:tc>
                  <a:txBody>
                    <a:bodyPr/>
                    <a:lstStyle/>
                    <a:p>
                      <a:pPr algn="ctr" fontAlgn="b"/>
                      <a:r>
                        <a:rPr lang="ru-KZ" sz="800" b="0" i="0" u="none" strike="noStrike" cap="none" dirty="0">
                          <a:solidFill>
                            <a:srgbClr val="007F76"/>
                          </a:solidFill>
                          <a:effectLst/>
                          <a:latin typeface="Arial Narrow" panose="020B0606020202030204" pitchFamily="34" charset="0"/>
                          <a:ea typeface="+mn-ea"/>
                          <a:cs typeface="+mn-cs"/>
                          <a:sym typeface="Arial"/>
                        </a:rPr>
                        <a:t>4110-2</a:t>
                      </a:r>
                    </a:p>
                  </a:txBody>
                  <a:tcPr marL="9525" marR="9525" marT="0" marB="0" anchor="ctr">
                    <a:solidFill>
                      <a:schemeClr val="accent6">
                        <a:lumMod val="50000"/>
                        <a:alpha val="1000"/>
                      </a:schemeClr>
                    </a:solidFill>
                  </a:tcPr>
                </a:tc>
                <a:tc>
                  <a:txBody>
                    <a:bodyPr/>
                    <a:lstStyle/>
                    <a:p>
                      <a:pPr marL="72000" algn="l" fontAlgn="ctr"/>
                      <a:r>
                        <a:rPr lang="ru-RU" sz="800" b="0" i="0" u="none" strike="noStrike" cap="none" dirty="0" err="1">
                          <a:solidFill>
                            <a:srgbClr val="007F76"/>
                          </a:solidFill>
                          <a:effectLst/>
                          <a:latin typeface="Arial Narrow" panose="020B0606020202030204" pitchFamily="34" charset="0"/>
                          <a:ea typeface="+mn-ea"/>
                          <a:cs typeface="+mn-cs"/>
                          <a:sym typeface="Arial"/>
                        </a:rPr>
                        <a:t>Іс</a:t>
                      </a:r>
                      <a:r>
                        <a:rPr lang="ru-RU" sz="800" b="0" i="0" u="none" strike="noStrike" cap="none" dirty="0">
                          <a:solidFill>
                            <a:srgbClr val="007F76"/>
                          </a:solidFill>
                          <a:effectLst/>
                          <a:latin typeface="Arial Narrow" panose="020B0606020202030204" pitchFamily="34" charset="0"/>
                          <a:ea typeface="+mn-ea"/>
                          <a:cs typeface="+mn-cs"/>
                          <a:sym typeface="Arial"/>
                        </a:rPr>
                        <a:t> </a:t>
                      </a:r>
                      <a:r>
                        <a:rPr lang="ru-RU" sz="800" b="0" i="0" u="none" strike="noStrike" cap="none" dirty="0" err="1">
                          <a:solidFill>
                            <a:srgbClr val="007F76"/>
                          </a:solidFill>
                          <a:effectLst/>
                          <a:latin typeface="Arial Narrow" panose="020B0606020202030204" pitchFamily="34" charset="0"/>
                          <a:ea typeface="+mn-ea"/>
                          <a:cs typeface="+mn-cs"/>
                          <a:sym typeface="Arial"/>
                        </a:rPr>
                        <a:t>қағаздарын</a:t>
                      </a:r>
                      <a:r>
                        <a:rPr lang="ru-RU" sz="800" b="0" i="0" u="none" strike="noStrike" cap="none" dirty="0">
                          <a:solidFill>
                            <a:srgbClr val="007F76"/>
                          </a:solidFill>
                          <a:effectLst/>
                          <a:latin typeface="Arial Narrow" panose="020B0606020202030204" pitchFamily="34" charset="0"/>
                          <a:ea typeface="+mn-ea"/>
                          <a:cs typeface="+mn-cs"/>
                          <a:sym typeface="Arial"/>
                        </a:rPr>
                        <a:t> </a:t>
                      </a:r>
                      <a:r>
                        <a:rPr lang="ru-RU" sz="800" b="0" i="0" u="none" strike="noStrike" cap="none" dirty="0" err="1">
                          <a:solidFill>
                            <a:srgbClr val="007F76"/>
                          </a:solidFill>
                          <a:effectLst/>
                          <a:latin typeface="Arial Narrow" panose="020B0606020202030204" pitchFamily="34" charset="0"/>
                          <a:ea typeface="+mn-ea"/>
                          <a:cs typeface="+mn-cs"/>
                          <a:sym typeface="Arial"/>
                        </a:rPr>
                        <a:t>жүргізу</a:t>
                      </a:r>
                      <a:r>
                        <a:rPr lang="ru-RU" sz="800" b="0" i="0" u="none" strike="noStrike" cap="none" dirty="0">
                          <a:solidFill>
                            <a:srgbClr val="007F76"/>
                          </a:solidFill>
                          <a:effectLst/>
                          <a:latin typeface="Arial Narrow" panose="020B0606020202030204" pitchFamily="34" charset="0"/>
                          <a:ea typeface="+mn-ea"/>
                          <a:cs typeface="+mn-cs"/>
                          <a:sym typeface="Arial"/>
                        </a:rPr>
                        <a:t> </a:t>
                      </a:r>
                      <a:r>
                        <a:rPr lang="ru-RU" sz="800" b="0" i="0" u="none" strike="noStrike" cap="none" dirty="0" err="1">
                          <a:solidFill>
                            <a:srgbClr val="007F76"/>
                          </a:solidFill>
                          <a:effectLst/>
                          <a:latin typeface="Arial Narrow" panose="020B0606020202030204" pitchFamily="34" charset="0"/>
                          <a:ea typeface="+mn-ea"/>
                          <a:cs typeface="+mn-cs"/>
                          <a:sym typeface="Arial"/>
                        </a:rPr>
                        <a:t>жөніндегі</a:t>
                      </a:r>
                      <a:r>
                        <a:rPr lang="ru-RU" sz="800" b="0" i="0" u="none" strike="noStrike" cap="none" dirty="0">
                          <a:solidFill>
                            <a:srgbClr val="007F76"/>
                          </a:solidFill>
                          <a:effectLst/>
                          <a:latin typeface="Arial Narrow" panose="020B0606020202030204" pitchFamily="34" charset="0"/>
                          <a:ea typeface="+mn-ea"/>
                          <a:cs typeface="+mn-cs"/>
                          <a:sym typeface="Arial"/>
                        </a:rPr>
                        <a:t> </a:t>
                      </a:r>
                      <a:r>
                        <a:rPr lang="ru-RU" sz="800" b="0" i="0" u="none" strike="noStrike" cap="none" dirty="0" err="1">
                          <a:solidFill>
                            <a:srgbClr val="007F76"/>
                          </a:solidFill>
                          <a:effectLst/>
                          <a:latin typeface="Arial Narrow" panose="020B0606020202030204" pitchFamily="34" charset="0"/>
                          <a:ea typeface="+mn-ea"/>
                          <a:cs typeface="+mn-cs"/>
                          <a:sym typeface="Arial"/>
                        </a:rPr>
                        <a:t>қызметшілер</a:t>
                      </a:r>
                      <a:endParaRPr lang="ru-RU" sz="800" b="0" i="0" u="none" strike="noStrike" cap="none" dirty="0">
                        <a:solidFill>
                          <a:srgbClr val="007F76"/>
                        </a:solidFill>
                        <a:effectLst/>
                        <a:latin typeface="Arial Narrow" panose="020B0606020202030204" pitchFamily="34" charset="0"/>
                        <a:ea typeface="+mn-ea"/>
                        <a:cs typeface="+mn-cs"/>
                        <a:sym typeface="Arial"/>
                      </a:endParaRPr>
                    </a:p>
                  </a:txBody>
                  <a:tcPr marL="9525" marR="9525" marT="0" marB="0" anchor="ctr">
                    <a:lnR w="12700" cap="flat" cmpd="sng" algn="ctr">
                      <a:solidFill>
                        <a:schemeClr val="tx1"/>
                      </a:solidFill>
                      <a:prstDash val="solid"/>
                      <a:round/>
                      <a:headEnd type="none" w="med" len="med"/>
                      <a:tailEnd type="none" w="med" len="med"/>
                    </a:lnR>
                    <a:solidFill>
                      <a:schemeClr val="accent6">
                        <a:lumMod val="50000"/>
                        <a:alpha val="1000"/>
                      </a:schemeClr>
                    </a:solidFill>
                  </a:tcPr>
                </a:tc>
                <a:tc>
                  <a:txBody>
                    <a:bodyPr/>
                    <a:lstStyle/>
                    <a:p>
                      <a:pPr algn="ctr" fontAlgn="ctr"/>
                      <a:r>
                        <a:rPr lang="ru-KZ" sz="800" b="0" i="0" u="none" strike="noStrike" cap="none">
                          <a:solidFill>
                            <a:schemeClr val="tx1"/>
                          </a:solidFill>
                          <a:effectLst/>
                          <a:latin typeface="Arial Narrow" panose="020B0606020202030204" pitchFamily="34" charset="0"/>
                          <a:ea typeface="+mn-ea"/>
                          <a:cs typeface="+mn-cs"/>
                          <a:sym typeface="Arial"/>
                        </a:rPr>
                        <a:t>6 458</a:t>
                      </a:r>
                    </a:p>
                  </a:txBody>
                  <a:tcPr marL="9525" marR="9525" marT="0" marB="0" anchor="ctr">
                    <a:lnL w="12700" cap="flat" cmpd="sng" algn="ctr">
                      <a:solidFill>
                        <a:schemeClr val="tx1"/>
                      </a:solidFill>
                      <a:prstDash val="solid"/>
                      <a:round/>
                      <a:headEnd type="none" w="med" len="med"/>
                      <a:tailEnd type="none" w="med" len="med"/>
                    </a:lnL>
                    <a:solidFill>
                      <a:schemeClr val="accent6">
                        <a:lumMod val="50000"/>
                        <a:alpha val="1000"/>
                      </a:schemeClr>
                    </a:solidFill>
                  </a:tcPr>
                </a:tc>
                <a:tc>
                  <a:txBody>
                    <a:bodyPr/>
                    <a:lstStyle/>
                    <a:p>
                      <a:pPr algn="ctr" fontAlgn="ctr"/>
                      <a:r>
                        <a:rPr lang="ru-KZ" sz="800" b="0" i="0" u="none" strike="noStrike" cap="none">
                          <a:solidFill>
                            <a:schemeClr val="tx1"/>
                          </a:solidFill>
                          <a:effectLst/>
                          <a:latin typeface="Arial Narrow" panose="020B0606020202030204" pitchFamily="34" charset="0"/>
                          <a:ea typeface="+mn-ea"/>
                          <a:cs typeface="+mn-cs"/>
                          <a:sym typeface="Arial"/>
                        </a:rPr>
                        <a:t>1 345</a:t>
                      </a:r>
                    </a:p>
                  </a:txBody>
                  <a:tcPr marL="9525" marR="9525" marT="0" marB="0" anchor="ctr">
                    <a:solidFill>
                      <a:schemeClr val="accent6">
                        <a:lumMod val="50000"/>
                        <a:alpha val="1000"/>
                      </a:schemeClr>
                    </a:solidFill>
                  </a:tcPr>
                </a:tc>
                <a:tc>
                  <a:txBody>
                    <a:bodyPr/>
                    <a:lstStyle/>
                    <a:p>
                      <a:pPr algn="ctr" fontAlgn="ctr"/>
                      <a:r>
                        <a:rPr lang="ru-KZ" sz="800" b="0" i="0" u="none" strike="noStrike" cap="none">
                          <a:solidFill>
                            <a:schemeClr val="tx1"/>
                          </a:solidFill>
                          <a:effectLst/>
                          <a:latin typeface="Arial Narrow" panose="020B0606020202030204" pitchFamily="34" charset="0"/>
                          <a:ea typeface="+mn-ea"/>
                          <a:cs typeface="+mn-cs"/>
                          <a:sym typeface="Arial"/>
                        </a:rPr>
                        <a:t>1 316</a:t>
                      </a:r>
                    </a:p>
                  </a:txBody>
                  <a:tcPr marL="9525" marR="9525" marT="0" marB="0" anchor="ctr">
                    <a:solidFill>
                      <a:schemeClr val="accent6">
                        <a:lumMod val="50000"/>
                        <a:alpha val="1000"/>
                      </a:schemeClr>
                    </a:solidFill>
                  </a:tcPr>
                </a:tc>
                <a:tc>
                  <a:txBody>
                    <a:bodyPr/>
                    <a:lstStyle/>
                    <a:p>
                      <a:pPr algn="ctr" fontAlgn="ctr"/>
                      <a:r>
                        <a:rPr lang="ru-KZ" sz="800" b="0" i="0" u="none" strike="noStrike" cap="none" dirty="0">
                          <a:solidFill>
                            <a:schemeClr val="tx1"/>
                          </a:solidFill>
                          <a:effectLst/>
                          <a:latin typeface="Arial Narrow" panose="020B0606020202030204" pitchFamily="34" charset="0"/>
                          <a:ea typeface="+mn-ea"/>
                          <a:cs typeface="+mn-cs"/>
                          <a:sym typeface="Arial"/>
                        </a:rPr>
                        <a:t>1 936</a:t>
                      </a:r>
                    </a:p>
                  </a:txBody>
                  <a:tcPr marL="9525" marR="9525" marT="0" marB="0" anchor="ctr">
                    <a:solidFill>
                      <a:schemeClr val="accent6">
                        <a:lumMod val="50000"/>
                        <a:alpha val="1000"/>
                      </a:schemeClr>
                    </a:solidFill>
                  </a:tcPr>
                </a:tc>
                <a:tc>
                  <a:txBody>
                    <a:bodyPr/>
                    <a:lstStyle/>
                    <a:p>
                      <a:pPr algn="ctr" fontAlgn="ctr"/>
                      <a:r>
                        <a:rPr lang="ru-KZ" sz="800" b="0" i="0" u="none" strike="noStrike" cap="none">
                          <a:solidFill>
                            <a:schemeClr val="tx1"/>
                          </a:solidFill>
                          <a:effectLst/>
                          <a:latin typeface="Arial Narrow" panose="020B0606020202030204" pitchFamily="34" charset="0"/>
                          <a:ea typeface="+mn-ea"/>
                          <a:cs typeface="+mn-cs"/>
                          <a:sym typeface="Arial"/>
                        </a:rPr>
                        <a:t>1 861</a:t>
                      </a:r>
                    </a:p>
                  </a:txBody>
                  <a:tcPr marL="9525" marR="9525" marT="0" marB="0" anchor="ctr">
                    <a:lnR w="12700" cap="flat" cmpd="sng" algn="ctr">
                      <a:solidFill>
                        <a:schemeClr val="tx1"/>
                      </a:solidFill>
                      <a:prstDash val="solid"/>
                      <a:round/>
                      <a:headEnd type="none" w="med" len="med"/>
                      <a:tailEnd type="none" w="med" len="med"/>
                    </a:lnR>
                    <a:solidFill>
                      <a:schemeClr val="accent6">
                        <a:lumMod val="50000"/>
                        <a:alpha val="1000"/>
                      </a:schemeClr>
                    </a:solidFill>
                  </a:tcPr>
                </a:tc>
                <a:tc>
                  <a:txBody>
                    <a:bodyPr/>
                    <a:lstStyle/>
                    <a:p>
                      <a:pPr algn="ctr" fontAlgn="ctr"/>
                      <a:r>
                        <a:rPr lang="ru-KZ" sz="800" b="0" i="0" u="none" strike="noStrike" cap="none" dirty="0">
                          <a:solidFill>
                            <a:srgbClr val="007F76"/>
                          </a:solidFill>
                          <a:effectLst/>
                          <a:latin typeface="Arial Narrow" panose="020B0606020202030204" pitchFamily="34" charset="0"/>
                          <a:ea typeface="+mn-ea"/>
                          <a:cs typeface="+mn-cs"/>
                          <a:sym typeface="Arial"/>
                        </a:rPr>
                        <a:t>6 589</a:t>
                      </a:r>
                    </a:p>
                  </a:txBody>
                  <a:tcPr marL="9525" marR="9525" marT="0" marB="0" anchor="ctr">
                    <a:lnL w="12700" cap="flat" cmpd="sng" algn="ctr">
                      <a:solidFill>
                        <a:schemeClr val="tx1"/>
                      </a:solidFill>
                      <a:prstDash val="solid"/>
                      <a:round/>
                      <a:headEnd type="none" w="med" len="med"/>
                      <a:tailEnd type="none" w="med" len="med"/>
                    </a:lnL>
                    <a:solidFill>
                      <a:schemeClr val="accent6">
                        <a:lumMod val="50000"/>
                        <a:alpha val="1000"/>
                      </a:schemeClr>
                    </a:solidFill>
                  </a:tcPr>
                </a:tc>
                <a:tc>
                  <a:txBody>
                    <a:bodyPr/>
                    <a:lstStyle/>
                    <a:p>
                      <a:pPr algn="ctr" fontAlgn="ctr"/>
                      <a:r>
                        <a:rPr lang="ru-KZ" sz="800" b="0" i="0" u="none" strike="noStrike" cap="none" dirty="0">
                          <a:solidFill>
                            <a:schemeClr val="tx1"/>
                          </a:solidFill>
                          <a:effectLst/>
                          <a:latin typeface="Arial Narrow" panose="020B0606020202030204" pitchFamily="34" charset="0"/>
                          <a:ea typeface="+mn-ea"/>
                          <a:cs typeface="+mn-cs"/>
                          <a:sym typeface="Arial"/>
                        </a:rPr>
                        <a:t>1 795</a:t>
                      </a:r>
                    </a:p>
                  </a:txBody>
                  <a:tcPr marL="9525" marR="9525" marT="0" marB="0" anchor="ctr">
                    <a:solidFill>
                      <a:schemeClr val="accent6">
                        <a:lumMod val="50000"/>
                        <a:alpha val="1000"/>
                      </a:schemeClr>
                    </a:solidFill>
                  </a:tcPr>
                </a:tc>
                <a:tc>
                  <a:txBody>
                    <a:bodyPr/>
                    <a:lstStyle/>
                    <a:p>
                      <a:pPr algn="ctr" fontAlgn="ctr"/>
                      <a:r>
                        <a:rPr lang="ru-KZ" sz="800" b="0" i="0" u="none" strike="noStrike" cap="none">
                          <a:solidFill>
                            <a:srgbClr val="007F76"/>
                          </a:solidFill>
                          <a:effectLst/>
                          <a:latin typeface="Arial Narrow" panose="020B0606020202030204" pitchFamily="34" charset="0"/>
                          <a:ea typeface="+mn-ea"/>
                          <a:cs typeface="+mn-cs"/>
                          <a:sym typeface="Arial"/>
                        </a:rPr>
                        <a:t>1 396</a:t>
                      </a:r>
                    </a:p>
                  </a:txBody>
                  <a:tcPr marL="9525" marR="9525" marT="0" marB="0" anchor="ctr">
                    <a:solidFill>
                      <a:schemeClr val="accent6">
                        <a:lumMod val="50000"/>
                        <a:alpha val="1000"/>
                      </a:schemeClr>
                    </a:solidFill>
                  </a:tcPr>
                </a:tc>
                <a:tc>
                  <a:txBody>
                    <a:bodyPr/>
                    <a:lstStyle/>
                    <a:p>
                      <a:pPr algn="ctr" fontAlgn="ctr"/>
                      <a:r>
                        <a:rPr lang="ru-KZ" sz="800" b="0" i="0" u="none" strike="noStrike" cap="none" dirty="0">
                          <a:solidFill>
                            <a:srgbClr val="007F76"/>
                          </a:solidFill>
                          <a:effectLst/>
                          <a:latin typeface="Arial Narrow" panose="020B0606020202030204" pitchFamily="34" charset="0"/>
                          <a:ea typeface="+mn-ea"/>
                          <a:cs typeface="+mn-cs"/>
                          <a:sym typeface="Arial"/>
                        </a:rPr>
                        <a:t>1 404</a:t>
                      </a:r>
                    </a:p>
                  </a:txBody>
                  <a:tcPr marL="9525" marR="9525" marT="0" marB="0" anchor="ctr">
                    <a:solidFill>
                      <a:schemeClr val="accent6">
                        <a:lumMod val="50000"/>
                        <a:alpha val="1000"/>
                      </a:schemeClr>
                    </a:solidFill>
                  </a:tcPr>
                </a:tc>
                <a:tc>
                  <a:txBody>
                    <a:bodyPr/>
                    <a:lstStyle/>
                    <a:p>
                      <a:pPr algn="ctr" fontAlgn="ctr"/>
                      <a:r>
                        <a:rPr lang="ru-KZ" sz="800" b="0" i="0" u="none" strike="noStrike" cap="none" dirty="0">
                          <a:solidFill>
                            <a:srgbClr val="007F76"/>
                          </a:solidFill>
                          <a:effectLst/>
                          <a:latin typeface="Arial Narrow" panose="020B0606020202030204" pitchFamily="34" charset="0"/>
                          <a:ea typeface="+mn-ea"/>
                          <a:cs typeface="+mn-cs"/>
                          <a:sym typeface="Arial"/>
                        </a:rPr>
                        <a:t>1 994</a:t>
                      </a:r>
                    </a:p>
                  </a:txBody>
                  <a:tcPr marL="9525" marR="9525" marT="0" marB="0" anchor="ctr">
                    <a:solidFill>
                      <a:schemeClr val="accent6">
                        <a:lumMod val="50000"/>
                        <a:alpha val="1000"/>
                      </a:schemeClr>
                    </a:solidFill>
                  </a:tcPr>
                </a:tc>
                <a:tc>
                  <a:txBody>
                    <a:bodyPr/>
                    <a:lstStyle/>
                    <a:p>
                      <a:pPr algn="ctr" fontAlgn="ctr"/>
                      <a:r>
                        <a:rPr lang="ru-KZ" sz="800" b="0" i="0" u="none" strike="noStrike" cap="none" dirty="0">
                          <a:solidFill>
                            <a:srgbClr val="007F76"/>
                          </a:solidFill>
                          <a:effectLst/>
                          <a:latin typeface="Arial Narrow" panose="020B0606020202030204" pitchFamily="34" charset="0"/>
                          <a:ea typeface="+mn-ea"/>
                          <a:cs typeface="+mn-cs"/>
                          <a:sym typeface="Arial"/>
                        </a:rPr>
                        <a:t>0,8%</a:t>
                      </a:r>
                    </a:p>
                  </a:txBody>
                  <a:tcPr marL="9525" marR="9525" marT="0" marB="0" anchor="ctr">
                    <a:solidFill>
                      <a:schemeClr val="accent6">
                        <a:lumMod val="50000"/>
                        <a:alpha val="1000"/>
                      </a:schemeClr>
                    </a:solidFill>
                  </a:tcPr>
                </a:tc>
                <a:extLst>
                  <a:ext uri="{0D108BD9-81ED-4DB2-BD59-A6C34878D82A}">
                    <a16:rowId xmlns:a16="http://schemas.microsoft.com/office/drawing/2014/main" val="1208754249"/>
                  </a:ext>
                </a:extLst>
              </a:tr>
              <a:tr h="158400">
                <a:tc>
                  <a:txBody>
                    <a:bodyPr/>
                    <a:lstStyle/>
                    <a:p>
                      <a:pPr algn="ctr" fontAlgn="b"/>
                      <a:r>
                        <a:rPr lang="ru-RU" sz="800" u="none" strike="noStrike" dirty="0">
                          <a:solidFill>
                            <a:srgbClr val="007F76"/>
                          </a:solidFill>
                          <a:effectLst/>
                          <a:latin typeface="Arial Narrow" panose="020B0606020202030204" pitchFamily="34" charset="0"/>
                        </a:rPr>
                        <a:t>28</a:t>
                      </a:r>
                      <a:endParaRPr lang="en-US" sz="800" b="0" i="0" u="none" strike="noStrike" dirty="0">
                        <a:solidFill>
                          <a:srgbClr val="007F76"/>
                        </a:solidFill>
                        <a:effectLst/>
                        <a:latin typeface="Arial Narrow" panose="020B0606020202030204" pitchFamily="34" charset="0"/>
                      </a:endParaRPr>
                    </a:p>
                  </a:txBody>
                  <a:tcPr marL="9525" marR="9525" marT="0" marB="0" anchor="ctr">
                    <a:solidFill>
                      <a:srgbClr val="007F76">
                        <a:alpha val="20000"/>
                      </a:srgbClr>
                    </a:solidFill>
                  </a:tcPr>
                </a:tc>
                <a:tc>
                  <a:txBody>
                    <a:bodyPr/>
                    <a:lstStyle/>
                    <a:p>
                      <a:pPr algn="ctr" fontAlgn="b"/>
                      <a:r>
                        <a:rPr lang="ru-KZ" sz="800" b="0" i="0" u="none" strike="noStrike" cap="none" dirty="0">
                          <a:solidFill>
                            <a:srgbClr val="007F76"/>
                          </a:solidFill>
                          <a:effectLst/>
                          <a:latin typeface="Arial Narrow" panose="020B0606020202030204" pitchFamily="34" charset="0"/>
                          <a:ea typeface="+mn-ea"/>
                          <a:cs typeface="+mn-cs"/>
                          <a:sym typeface="Arial"/>
                        </a:rPr>
                        <a:t>2350-9</a:t>
                      </a:r>
                    </a:p>
                  </a:txBody>
                  <a:tcPr marL="9525" marR="9525" marT="0" marB="0" anchor="ctr">
                    <a:solidFill>
                      <a:srgbClr val="007F76">
                        <a:alpha val="20000"/>
                      </a:srgbClr>
                    </a:solidFill>
                  </a:tcPr>
                </a:tc>
                <a:tc>
                  <a:txBody>
                    <a:bodyPr/>
                    <a:lstStyle/>
                    <a:p>
                      <a:pPr marL="72000" algn="l" fontAlgn="ctr"/>
                      <a:r>
                        <a:rPr lang="ru-RU" sz="800" b="0" i="0" u="none" strike="noStrike" cap="none" dirty="0">
                          <a:solidFill>
                            <a:srgbClr val="007F76"/>
                          </a:solidFill>
                          <a:effectLst/>
                          <a:latin typeface="Arial Narrow" panose="020B0606020202030204" pitchFamily="34" charset="0"/>
                          <a:ea typeface="+mn-ea"/>
                          <a:cs typeface="+mn-cs"/>
                          <a:sym typeface="Arial"/>
                        </a:rPr>
                        <a:t>Орта </a:t>
                      </a:r>
                      <a:r>
                        <a:rPr lang="ru-RU" sz="800" b="0" i="0" u="none" strike="noStrike" cap="none" dirty="0" err="1">
                          <a:solidFill>
                            <a:srgbClr val="007F76"/>
                          </a:solidFill>
                          <a:effectLst/>
                          <a:latin typeface="Arial Narrow" panose="020B0606020202030204" pitchFamily="34" charset="0"/>
                          <a:ea typeface="+mn-ea"/>
                          <a:cs typeface="+mn-cs"/>
                          <a:sym typeface="Arial"/>
                        </a:rPr>
                        <a:t>мектептің</a:t>
                      </a:r>
                      <a:r>
                        <a:rPr lang="ru-RU" sz="800" b="0" i="0" u="none" strike="noStrike" cap="none" dirty="0">
                          <a:solidFill>
                            <a:srgbClr val="007F76"/>
                          </a:solidFill>
                          <a:effectLst/>
                          <a:latin typeface="Arial Narrow" panose="020B0606020202030204" pitchFamily="34" charset="0"/>
                          <a:ea typeface="+mn-ea"/>
                          <a:cs typeface="+mn-cs"/>
                          <a:sym typeface="Arial"/>
                        </a:rPr>
                        <a:t> </a:t>
                      </a:r>
                      <a:r>
                        <a:rPr lang="ru-RU" sz="800" b="0" i="0" u="none" strike="noStrike" cap="none" dirty="0" err="1">
                          <a:solidFill>
                            <a:srgbClr val="007F76"/>
                          </a:solidFill>
                          <a:effectLst/>
                          <a:latin typeface="Arial Narrow" panose="020B0606020202030204" pitchFamily="34" charset="0"/>
                          <a:ea typeface="+mn-ea"/>
                          <a:cs typeface="+mn-cs"/>
                          <a:sym typeface="Arial"/>
                        </a:rPr>
                        <a:t>басқа</a:t>
                      </a:r>
                      <a:r>
                        <a:rPr lang="ru-RU" sz="800" b="0" i="0" u="none" strike="noStrike" cap="none" dirty="0">
                          <a:solidFill>
                            <a:srgbClr val="007F76"/>
                          </a:solidFill>
                          <a:effectLst/>
                          <a:latin typeface="Arial Narrow" panose="020B0606020202030204" pitchFamily="34" charset="0"/>
                          <a:ea typeface="+mn-ea"/>
                          <a:cs typeface="+mn-cs"/>
                          <a:sym typeface="Arial"/>
                        </a:rPr>
                        <a:t> </a:t>
                      </a:r>
                      <a:r>
                        <a:rPr lang="ru-RU" sz="800" b="0" i="0" u="none" strike="noStrike" cap="none" dirty="0" err="1">
                          <a:solidFill>
                            <a:srgbClr val="007F76"/>
                          </a:solidFill>
                          <a:effectLst/>
                          <a:latin typeface="Arial Narrow" panose="020B0606020202030204" pitchFamily="34" charset="0"/>
                          <a:ea typeface="+mn-ea"/>
                          <a:cs typeface="+mn-cs"/>
                          <a:sym typeface="Arial"/>
                        </a:rPr>
                        <a:t>мұғалімдері</a:t>
                      </a:r>
                      <a:endParaRPr lang="ru-RU" sz="800" b="0" i="0" u="none" strike="noStrike" cap="none" dirty="0">
                        <a:solidFill>
                          <a:srgbClr val="007F76"/>
                        </a:solidFill>
                        <a:effectLst/>
                        <a:latin typeface="Arial Narrow" panose="020B0606020202030204" pitchFamily="34" charset="0"/>
                        <a:ea typeface="+mn-ea"/>
                        <a:cs typeface="+mn-cs"/>
                        <a:sym typeface="Arial"/>
                      </a:endParaRPr>
                    </a:p>
                  </a:txBody>
                  <a:tcPr marL="9525" marR="9525" marT="0" marB="0" anchor="ctr">
                    <a:lnR w="12700" cap="flat" cmpd="sng" algn="ctr">
                      <a:solidFill>
                        <a:schemeClr val="tx1"/>
                      </a:solidFill>
                      <a:prstDash val="solid"/>
                      <a:round/>
                      <a:headEnd type="none" w="med" len="med"/>
                      <a:tailEnd type="none" w="med" len="med"/>
                    </a:lnR>
                    <a:solidFill>
                      <a:srgbClr val="007F76">
                        <a:alpha val="20000"/>
                      </a:srgbClr>
                    </a:solidFill>
                  </a:tcPr>
                </a:tc>
                <a:tc>
                  <a:txBody>
                    <a:bodyPr/>
                    <a:lstStyle/>
                    <a:p>
                      <a:pPr algn="ctr" fontAlgn="ctr"/>
                      <a:r>
                        <a:rPr lang="ru-KZ" sz="800" b="0" i="0" u="none" strike="noStrike" cap="none">
                          <a:solidFill>
                            <a:schemeClr val="tx1"/>
                          </a:solidFill>
                          <a:effectLst/>
                          <a:latin typeface="Arial Narrow" panose="020B0606020202030204" pitchFamily="34" charset="0"/>
                          <a:ea typeface="+mn-ea"/>
                          <a:cs typeface="+mn-cs"/>
                          <a:sym typeface="Arial"/>
                        </a:rPr>
                        <a:t>5 649</a:t>
                      </a:r>
                    </a:p>
                  </a:txBody>
                  <a:tcPr marL="9525" marR="9525" marT="0" marB="0" anchor="ctr">
                    <a:lnL w="12700" cap="flat" cmpd="sng" algn="ctr">
                      <a:solidFill>
                        <a:schemeClr val="tx1"/>
                      </a:solidFill>
                      <a:prstDash val="solid"/>
                      <a:round/>
                      <a:headEnd type="none" w="med" len="med"/>
                      <a:tailEnd type="none" w="med" len="med"/>
                    </a:lnL>
                    <a:solidFill>
                      <a:schemeClr val="bg1">
                        <a:lumMod val="50000"/>
                        <a:alpha val="20000"/>
                      </a:schemeClr>
                    </a:solidFill>
                  </a:tcPr>
                </a:tc>
                <a:tc>
                  <a:txBody>
                    <a:bodyPr/>
                    <a:lstStyle/>
                    <a:p>
                      <a:pPr algn="ctr" fontAlgn="ctr"/>
                      <a:r>
                        <a:rPr lang="ru-KZ" sz="800" b="0" i="0" u="none" strike="noStrike" cap="none">
                          <a:solidFill>
                            <a:schemeClr val="tx1"/>
                          </a:solidFill>
                          <a:effectLst/>
                          <a:latin typeface="Arial Narrow" panose="020B0606020202030204" pitchFamily="34" charset="0"/>
                          <a:ea typeface="+mn-ea"/>
                          <a:cs typeface="+mn-cs"/>
                          <a:sym typeface="Arial"/>
                        </a:rPr>
                        <a:t>947</a:t>
                      </a:r>
                    </a:p>
                  </a:txBody>
                  <a:tcPr marL="9525" marR="9525" marT="0" marB="0" anchor="ctr">
                    <a:solidFill>
                      <a:schemeClr val="bg1">
                        <a:lumMod val="50000"/>
                        <a:alpha val="20000"/>
                      </a:schemeClr>
                    </a:solidFill>
                  </a:tcPr>
                </a:tc>
                <a:tc>
                  <a:txBody>
                    <a:bodyPr/>
                    <a:lstStyle/>
                    <a:p>
                      <a:pPr algn="ctr" fontAlgn="ctr"/>
                      <a:r>
                        <a:rPr lang="ru-KZ" sz="800" b="0" i="0" u="none" strike="noStrike" cap="none">
                          <a:solidFill>
                            <a:schemeClr val="tx1"/>
                          </a:solidFill>
                          <a:effectLst/>
                          <a:latin typeface="Arial Narrow" panose="020B0606020202030204" pitchFamily="34" charset="0"/>
                          <a:ea typeface="+mn-ea"/>
                          <a:cs typeface="+mn-cs"/>
                          <a:sym typeface="Arial"/>
                        </a:rPr>
                        <a:t>784</a:t>
                      </a:r>
                    </a:p>
                  </a:txBody>
                  <a:tcPr marL="9525" marR="9525" marT="0" marB="0" anchor="ctr">
                    <a:solidFill>
                      <a:schemeClr val="bg1">
                        <a:lumMod val="50000"/>
                        <a:alpha val="20000"/>
                      </a:schemeClr>
                    </a:solidFill>
                  </a:tcPr>
                </a:tc>
                <a:tc>
                  <a:txBody>
                    <a:bodyPr/>
                    <a:lstStyle/>
                    <a:p>
                      <a:pPr algn="ctr" fontAlgn="ctr"/>
                      <a:r>
                        <a:rPr lang="ru-KZ" sz="800" b="0" i="0" u="none" strike="noStrike" cap="none">
                          <a:solidFill>
                            <a:schemeClr val="tx1"/>
                          </a:solidFill>
                          <a:effectLst/>
                          <a:latin typeface="Arial Narrow" panose="020B0606020202030204" pitchFamily="34" charset="0"/>
                          <a:ea typeface="+mn-ea"/>
                          <a:cs typeface="+mn-cs"/>
                          <a:sym typeface="Arial"/>
                        </a:rPr>
                        <a:t>2 680</a:t>
                      </a:r>
                    </a:p>
                  </a:txBody>
                  <a:tcPr marL="9525" marR="9525" marT="0" marB="0" anchor="ctr">
                    <a:solidFill>
                      <a:schemeClr val="bg1">
                        <a:lumMod val="50000"/>
                        <a:alpha val="20000"/>
                      </a:schemeClr>
                    </a:solidFill>
                  </a:tcPr>
                </a:tc>
                <a:tc>
                  <a:txBody>
                    <a:bodyPr/>
                    <a:lstStyle/>
                    <a:p>
                      <a:pPr algn="ctr" fontAlgn="ctr"/>
                      <a:r>
                        <a:rPr lang="ru-KZ" sz="800" b="0" i="0" u="none" strike="noStrike" cap="none">
                          <a:solidFill>
                            <a:schemeClr val="tx1"/>
                          </a:solidFill>
                          <a:effectLst/>
                          <a:latin typeface="Arial Narrow" panose="020B0606020202030204" pitchFamily="34" charset="0"/>
                          <a:ea typeface="+mn-ea"/>
                          <a:cs typeface="+mn-cs"/>
                          <a:sym typeface="Arial"/>
                        </a:rPr>
                        <a:t>1 238</a:t>
                      </a:r>
                    </a:p>
                  </a:txBody>
                  <a:tcPr marL="9525" marR="9525" marT="0" marB="0" anchor="ctr">
                    <a:lnR w="12700" cap="flat" cmpd="sng" algn="ctr">
                      <a:solidFill>
                        <a:schemeClr val="tx1"/>
                      </a:solidFill>
                      <a:prstDash val="solid"/>
                      <a:round/>
                      <a:headEnd type="none" w="med" len="med"/>
                      <a:tailEnd type="none" w="med" len="med"/>
                    </a:lnR>
                    <a:solidFill>
                      <a:schemeClr val="bg1">
                        <a:lumMod val="50000"/>
                        <a:alpha val="20000"/>
                      </a:schemeClr>
                    </a:solidFill>
                  </a:tcPr>
                </a:tc>
                <a:tc>
                  <a:txBody>
                    <a:bodyPr/>
                    <a:lstStyle/>
                    <a:p>
                      <a:pPr algn="ctr" fontAlgn="ctr"/>
                      <a:r>
                        <a:rPr lang="ru-KZ" sz="800" b="0" i="0" u="none" strike="noStrike" cap="none">
                          <a:solidFill>
                            <a:srgbClr val="007F76"/>
                          </a:solidFill>
                          <a:effectLst/>
                          <a:latin typeface="Arial Narrow" panose="020B0606020202030204" pitchFamily="34" charset="0"/>
                          <a:ea typeface="+mn-ea"/>
                          <a:cs typeface="+mn-cs"/>
                          <a:sym typeface="Arial"/>
                        </a:rPr>
                        <a:t>6 581</a:t>
                      </a:r>
                    </a:p>
                  </a:txBody>
                  <a:tcPr marL="9525" marR="9525" marT="0" marB="0" anchor="ctr">
                    <a:lnL w="12700" cap="flat" cmpd="sng" algn="ctr">
                      <a:solidFill>
                        <a:schemeClr val="tx1"/>
                      </a:solidFill>
                      <a:prstDash val="solid"/>
                      <a:round/>
                      <a:headEnd type="none" w="med" len="med"/>
                      <a:tailEnd type="none" w="med" len="med"/>
                    </a:lnL>
                    <a:solidFill>
                      <a:srgbClr val="007F76">
                        <a:alpha val="20000"/>
                      </a:srgbClr>
                    </a:solidFill>
                  </a:tcPr>
                </a:tc>
                <a:tc>
                  <a:txBody>
                    <a:bodyPr/>
                    <a:lstStyle/>
                    <a:p>
                      <a:pPr algn="ctr" fontAlgn="ctr"/>
                      <a:r>
                        <a:rPr lang="ru-KZ" sz="800" b="0" i="0" u="none" strike="noStrike" cap="none">
                          <a:solidFill>
                            <a:schemeClr val="tx1"/>
                          </a:solidFill>
                          <a:effectLst/>
                          <a:latin typeface="Arial Narrow" panose="020B0606020202030204" pitchFamily="34" charset="0"/>
                          <a:ea typeface="+mn-ea"/>
                          <a:cs typeface="+mn-cs"/>
                          <a:sym typeface="Arial"/>
                        </a:rPr>
                        <a:t>1 272</a:t>
                      </a:r>
                    </a:p>
                  </a:txBody>
                  <a:tcPr marL="9525" marR="9525" marT="0" marB="0" anchor="ctr">
                    <a:solidFill>
                      <a:schemeClr val="bg1">
                        <a:lumMod val="50000"/>
                        <a:alpha val="20000"/>
                      </a:schemeClr>
                    </a:solidFill>
                  </a:tcPr>
                </a:tc>
                <a:tc>
                  <a:txBody>
                    <a:bodyPr/>
                    <a:lstStyle/>
                    <a:p>
                      <a:pPr algn="ctr" fontAlgn="ctr"/>
                      <a:r>
                        <a:rPr lang="ru-KZ" sz="800" b="0" i="0" u="none" strike="noStrike" cap="none">
                          <a:solidFill>
                            <a:srgbClr val="007F76"/>
                          </a:solidFill>
                          <a:effectLst/>
                          <a:latin typeface="Arial Narrow" panose="020B0606020202030204" pitchFamily="34" charset="0"/>
                          <a:ea typeface="+mn-ea"/>
                          <a:cs typeface="+mn-cs"/>
                          <a:sym typeface="Arial"/>
                        </a:rPr>
                        <a:t>1 256</a:t>
                      </a:r>
                    </a:p>
                  </a:txBody>
                  <a:tcPr marL="9525" marR="9525" marT="0" marB="0" anchor="ctr">
                    <a:solidFill>
                      <a:srgbClr val="007F76">
                        <a:alpha val="20000"/>
                      </a:srgbClr>
                    </a:solidFill>
                  </a:tcPr>
                </a:tc>
                <a:tc>
                  <a:txBody>
                    <a:bodyPr/>
                    <a:lstStyle/>
                    <a:p>
                      <a:pPr algn="ctr" fontAlgn="ctr"/>
                      <a:r>
                        <a:rPr lang="ru-KZ" sz="800" b="0" i="0" u="none" strike="noStrike" cap="none">
                          <a:solidFill>
                            <a:srgbClr val="007F76"/>
                          </a:solidFill>
                          <a:effectLst/>
                          <a:latin typeface="Arial Narrow" panose="020B0606020202030204" pitchFamily="34" charset="0"/>
                          <a:ea typeface="+mn-ea"/>
                          <a:cs typeface="+mn-cs"/>
                          <a:sym typeface="Arial"/>
                        </a:rPr>
                        <a:t>1 292</a:t>
                      </a:r>
                    </a:p>
                  </a:txBody>
                  <a:tcPr marL="9525" marR="9525" marT="0" marB="0" anchor="ctr">
                    <a:solidFill>
                      <a:srgbClr val="007F76">
                        <a:alpha val="20000"/>
                      </a:srgbClr>
                    </a:solidFill>
                  </a:tcPr>
                </a:tc>
                <a:tc>
                  <a:txBody>
                    <a:bodyPr/>
                    <a:lstStyle/>
                    <a:p>
                      <a:pPr algn="ctr" fontAlgn="ctr"/>
                      <a:r>
                        <a:rPr lang="ru-KZ" sz="800" b="0" i="0" u="none" strike="noStrike" cap="none" dirty="0">
                          <a:solidFill>
                            <a:srgbClr val="007F76"/>
                          </a:solidFill>
                          <a:effectLst/>
                          <a:latin typeface="Arial Narrow" panose="020B0606020202030204" pitchFamily="34" charset="0"/>
                          <a:ea typeface="+mn-ea"/>
                          <a:cs typeface="+mn-cs"/>
                          <a:sym typeface="Arial"/>
                        </a:rPr>
                        <a:t>2 761</a:t>
                      </a:r>
                    </a:p>
                  </a:txBody>
                  <a:tcPr marL="9525" marR="9525" marT="0" marB="0" anchor="ctr">
                    <a:solidFill>
                      <a:srgbClr val="007F76">
                        <a:alpha val="20000"/>
                      </a:srgbClr>
                    </a:solidFill>
                  </a:tcPr>
                </a:tc>
                <a:tc>
                  <a:txBody>
                    <a:bodyPr/>
                    <a:lstStyle/>
                    <a:p>
                      <a:pPr algn="ctr" fontAlgn="ctr"/>
                      <a:r>
                        <a:rPr lang="ru-KZ" sz="800" b="0" i="0" u="none" strike="noStrike" cap="none" dirty="0">
                          <a:solidFill>
                            <a:srgbClr val="007F76"/>
                          </a:solidFill>
                          <a:effectLst/>
                          <a:latin typeface="Arial Narrow" panose="020B0606020202030204" pitchFamily="34" charset="0"/>
                          <a:ea typeface="+mn-ea"/>
                          <a:cs typeface="+mn-cs"/>
                          <a:sym typeface="Arial"/>
                        </a:rPr>
                        <a:t>0,8%</a:t>
                      </a:r>
                    </a:p>
                  </a:txBody>
                  <a:tcPr marL="9525" marR="9525" marT="0" marB="0" anchor="ctr">
                    <a:solidFill>
                      <a:srgbClr val="007F76">
                        <a:alpha val="20000"/>
                      </a:srgbClr>
                    </a:solidFill>
                  </a:tcPr>
                </a:tc>
                <a:extLst>
                  <a:ext uri="{0D108BD9-81ED-4DB2-BD59-A6C34878D82A}">
                    <a16:rowId xmlns:a16="http://schemas.microsoft.com/office/drawing/2014/main" val="470699172"/>
                  </a:ext>
                </a:extLst>
              </a:tr>
              <a:tr h="158400">
                <a:tc>
                  <a:txBody>
                    <a:bodyPr/>
                    <a:lstStyle/>
                    <a:p>
                      <a:pPr algn="ctr" fontAlgn="b"/>
                      <a:r>
                        <a:rPr lang="ru-RU" sz="800" u="none" strike="noStrike" dirty="0">
                          <a:solidFill>
                            <a:srgbClr val="007F76"/>
                          </a:solidFill>
                          <a:effectLst/>
                          <a:latin typeface="Arial Narrow" panose="020B0606020202030204" pitchFamily="34" charset="0"/>
                        </a:rPr>
                        <a:t>29</a:t>
                      </a:r>
                      <a:endParaRPr lang="en-US" sz="800" b="0" i="0" u="none" strike="noStrike" dirty="0">
                        <a:solidFill>
                          <a:srgbClr val="007F76"/>
                        </a:solidFill>
                        <a:effectLst/>
                        <a:latin typeface="Arial Narrow" panose="020B0606020202030204" pitchFamily="34" charset="0"/>
                      </a:endParaRPr>
                    </a:p>
                  </a:txBody>
                  <a:tcPr marL="9525" marR="9525" marT="0" marB="0" anchor="ctr">
                    <a:solidFill>
                      <a:schemeClr val="accent6">
                        <a:lumMod val="50000"/>
                        <a:alpha val="1000"/>
                      </a:schemeClr>
                    </a:solidFill>
                  </a:tcPr>
                </a:tc>
                <a:tc>
                  <a:txBody>
                    <a:bodyPr/>
                    <a:lstStyle/>
                    <a:p>
                      <a:pPr algn="ctr" fontAlgn="b"/>
                      <a:r>
                        <a:rPr lang="ru-KZ" sz="800" b="0" i="0" u="none" strike="noStrike" cap="none" dirty="0">
                          <a:solidFill>
                            <a:srgbClr val="007F76"/>
                          </a:solidFill>
                          <a:effectLst/>
                          <a:latin typeface="Arial Narrow" panose="020B0606020202030204" pitchFamily="34" charset="0"/>
                          <a:ea typeface="+mn-ea"/>
                          <a:cs typeface="+mn-cs"/>
                          <a:sym typeface="Arial"/>
                        </a:rPr>
                        <a:t>8332-1</a:t>
                      </a:r>
                    </a:p>
                  </a:txBody>
                  <a:tcPr marL="9525" marR="9525" marT="0" marB="0" anchor="ctr">
                    <a:solidFill>
                      <a:schemeClr val="accent6">
                        <a:lumMod val="50000"/>
                        <a:alpha val="1000"/>
                      </a:schemeClr>
                    </a:solidFill>
                  </a:tcPr>
                </a:tc>
                <a:tc>
                  <a:txBody>
                    <a:bodyPr/>
                    <a:lstStyle/>
                    <a:p>
                      <a:pPr marL="72000" algn="l" fontAlgn="ctr"/>
                      <a:r>
                        <a:rPr lang="ru-RU" sz="800" b="0" i="0" u="none" strike="noStrike" cap="none" dirty="0" err="1">
                          <a:solidFill>
                            <a:srgbClr val="007F76"/>
                          </a:solidFill>
                          <a:effectLst/>
                          <a:latin typeface="Arial Narrow" panose="020B0606020202030204" pitchFamily="34" charset="0"/>
                          <a:ea typeface="+mn-ea"/>
                          <a:cs typeface="+mn-cs"/>
                          <a:sym typeface="Arial"/>
                        </a:rPr>
                        <a:t>Жүк</a:t>
                      </a:r>
                      <a:r>
                        <a:rPr lang="ru-RU" sz="800" b="0" i="0" u="none" strike="noStrike" cap="none" dirty="0">
                          <a:solidFill>
                            <a:srgbClr val="007F76"/>
                          </a:solidFill>
                          <a:effectLst/>
                          <a:latin typeface="Arial Narrow" panose="020B0606020202030204" pitchFamily="34" charset="0"/>
                          <a:ea typeface="+mn-ea"/>
                          <a:cs typeface="+mn-cs"/>
                          <a:sym typeface="Arial"/>
                        </a:rPr>
                        <a:t> </a:t>
                      </a:r>
                      <a:r>
                        <a:rPr lang="ru-RU" sz="800" b="0" i="0" u="none" strike="noStrike" cap="none" dirty="0" err="1">
                          <a:solidFill>
                            <a:srgbClr val="007F76"/>
                          </a:solidFill>
                          <a:effectLst/>
                          <a:latin typeface="Arial Narrow" panose="020B0606020202030204" pitchFamily="34" charset="0"/>
                          <a:ea typeface="+mn-ea"/>
                          <a:cs typeface="+mn-cs"/>
                          <a:sym typeface="Arial"/>
                        </a:rPr>
                        <a:t>автомобилінің</a:t>
                      </a:r>
                      <a:r>
                        <a:rPr lang="ru-RU" sz="800" b="0" i="0" u="none" strike="noStrike" cap="none" dirty="0">
                          <a:solidFill>
                            <a:srgbClr val="007F76"/>
                          </a:solidFill>
                          <a:effectLst/>
                          <a:latin typeface="Arial Narrow" panose="020B0606020202030204" pitchFamily="34" charset="0"/>
                          <a:ea typeface="+mn-ea"/>
                          <a:cs typeface="+mn-cs"/>
                          <a:sym typeface="Arial"/>
                        </a:rPr>
                        <a:t> </a:t>
                      </a:r>
                      <a:r>
                        <a:rPr lang="ru-RU" sz="800" b="0" i="0" u="none" strike="noStrike" cap="none" dirty="0" err="1">
                          <a:solidFill>
                            <a:srgbClr val="007F76"/>
                          </a:solidFill>
                          <a:effectLst/>
                          <a:latin typeface="Arial Narrow" panose="020B0606020202030204" pitchFamily="34" charset="0"/>
                          <a:ea typeface="+mn-ea"/>
                          <a:cs typeface="+mn-cs"/>
                          <a:sym typeface="Arial"/>
                        </a:rPr>
                        <a:t>жүргізушілері</a:t>
                      </a:r>
                      <a:endParaRPr lang="ru-RU" sz="800" b="0" i="0" u="none" strike="noStrike" cap="none" dirty="0">
                        <a:solidFill>
                          <a:srgbClr val="007F76"/>
                        </a:solidFill>
                        <a:effectLst/>
                        <a:latin typeface="Arial Narrow" panose="020B0606020202030204" pitchFamily="34" charset="0"/>
                        <a:ea typeface="+mn-ea"/>
                        <a:cs typeface="+mn-cs"/>
                        <a:sym typeface="Arial"/>
                      </a:endParaRPr>
                    </a:p>
                  </a:txBody>
                  <a:tcPr marL="9525" marR="9525" marT="0" marB="0" anchor="ctr">
                    <a:lnR w="12700" cap="flat" cmpd="sng" algn="ctr">
                      <a:solidFill>
                        <a:schemeClr val="tx1"/>
                      </a:solidFill>
                      <a:prstDash val="solid"/>
                      <a:round/>
                      <a:headEnd type="none" w="med" len="med"/>
                      <a:tailEnd type="none" w="med" len="med"/>
                    </a:lnR>
                    <a:solidFill>
                      <a:schemeClr val="accent6">
                        <a:lumMod val="50000"/>
                        <a:alpha val="1000"/>
                      </a:schemeClr>
                    </a:solidFill>
                  </a:tcPr>
                </a:tc>
                <a:tc>
                  <a:txBody>
                    <a:bodyPr/>
                    <a:lstStyle/>
                    <a:p>
                      <a:pPr algn="ctr" fontAlgn="ctr"/>
                      <a:r>
                        <a:rPr lang="ru-KZ" sz="800" b="0" i="0" u="none" strike="noStrike" cap="none">
                          <a:solidFill>
                            <a:schemeClr val="tx1"/>
                          </a:solidFill>
                          <a:effectLst/>
                          <a:latin typeface="Arial Narrow" panose="020B0606020202030204" pitchFamily="34" charset="0"/>
                          <a:ea typeface="+mn-ea"/>
                          <a:cs typeface="+mn-cs"/>
                          <a:sym typeface="Arial"/>
                        </a:rPr>
                        <a:t>5 598</a:t>
                      </a:r>
                    </a:p>
                  </a:txBody>
                  <a:tcPr marL="9525" marR="9525" marT="0" marB="0" anchor="ctr">
                    <a:lnL w="12700" cap="flat" cmpd="sng" algn="ctr">
                      <a:solidFill>
                        <a:schemeClr val="tx1"/>
                      </a:solidFill>
                      <a:prstDash val="solid"/>
                      <a:round/>
                      <a:headEnd type="none" w="med" len="med"/>
                      <a:tailEnd type="none" w="med" len="med"/>
                    </a:lnL>
                    <a:solidFill>
                      <a:schemeClr val="accent6">
                        <a:lumMod val="50000"/>
                        <a:alpha val="1000"/>
                      </a:schemeClr>
                    </a:solidFill>
                  </a:tcPr>
                </a:tc>
                <a:tc>
                  <a:txBody>
                    <a:bodyPr/>
                    <a:lstStyle/>
                    <a:p>
                      <a:pPr algn="ctr" fontAlgn="ctr"/>
                      <a:r>
                        <a:rPr lang="ru-KZ" sz="800" b="0" i="0" u="none" strike="noStrike" cap="none">
                          <a:solidFill>
                            <a:schemeClr val="tx1"/>
                          </a:solidFill>
                          <a:effectLst/>
                          <a:latin typeface="Arial Narrow" panose="020B0606020202030204" pitchFamily="34" charset="0"/>
                          <a:ea typeface="+mn-ea"/>
                          <a:cs typeface="+mn-cs"/>
                          <a:sym typeface="Arial"/>
                        </a:rPr>
                        <a:t>1 118</a:t>
                      </a:r>
                    </a:p>
                  </a:txBody>
                  <a:tcPr marL="9525" marR="9525" marT="0" marB="0" anchor="ctr">
                    <a:solidFill>
                      <a:schemeClr val="accent6">
                        <a:lumMod val="50000"/>
                        <a:alpha val="1000"/>
                      </a:schemeClr>
                    </a:solidFill>
                  </a:tcPr>
                </a:tc>
                <a:tc>
                  <a:txBody>
                    <a:bodyPr/>
                    <a:lstStyle/>
                    <a:p>
                      <a:pPr algn="ctr" fontAlgn="ctr"/>
                      <a:r>
                        <a:rPr lang="ru-KZ" sz="800" b="0" i="0" u="none" strike="noStrike" cap="none">
                          <a:solidFill>
                            <a:schemeClr val="tx1"/>
                          </a:solidFill>
                          <a:effectLst/>
                          <a:latin typeface="Arial Narrow" panose="020B0606020202030204" pitchFamily="34" charset="0"/>
                          <a:ea typeface="+mn-ea"/>
                          <a:cs typeface="+mn-cs"/>
                          <a:sym typeface="Arial"/>
                        </a:rPr>
                        <a:t>1 943</a:t>
                      </a:r>
                    </a:p>
                  </a:txBody>
                  <a:tcPr marL="9525" marR="9525" marT="0" marB="0" anchor="ctr">
                    <a:solidFill>
                      <a:schemeClr val="accent6">
                        <a:lumMod val="50000"/>
                        <a:alpha val="1000"/>
                      </a:schemeClr>
                    </a:solidFill>
                  </a:tcPr>
                </a:tc>
                <a:tc>
                  <a:txBody>
                    <a:bodyPr/>
                    <a:lstStyle/>
                    <a:p>
                      <a:pPr algn="ctr" fontAlgn="ctr"/>
                      <a:r>
                        <a:rPr lang="ru-KZ" sz="800" b="0" i="0" u="none" strike="noStrike" cap="none">
                          <a:solidFill>
                            <a:schemeClr val="tx1"/>
                          </a:solidFill>
                          <a:effectLst/>
                          <a:latin typeface="Arial Narrow" panose="020B0606020202030204" pitchFamily="34" charset="0"/>
                          <a:ea typeface="+mn-ea"/>
                          <a:cs typeface="+mn-cs"/>
                          <a:sym typeface="Arial"/>
                        </a:rPr>
                        <a:t>1 699</a:t>
                      </a:r>
                    </a:p>
                  </a:txBody>
                  <a:tcPr marL="9525" marR="9525" marT="0" marB="0" anchor="ctr">
                    <a:solidFill>
                      <a:schemeClr val="accent6">
                        <a:lumMod val="50000"/>
                        <a:alpha val="1000"/>
                      </a:schemeClr>
                    </a:solidFill>
                  </a:tcPr>
                </a:tc>
                <a:tc>
                  <a:txBody>
                    <a:bodyPr/>
                    <a:lstStyle/>
                    <a:p>
                      <a:pPr algn="ctr" fontAlgn="ctr"/>
                      <a:r>
                        <a:rPr lang="ru-KZ" sz="800" b="0" i="0" u="none" strike="noStrike" cap="none">
                          <a:solidFill>
                            <a:schemeClr val="tx1"/>
                          </a:solidFill>
                          <a:effectLst/>
                          <a:latin typeface="Arial Narrow" panose="020B0606020202030204" pitchFamily="34" charset="0"/>
                          <a:ea typeface="+mn-ea"/>
                          <a:cs typeface="+mn-cs"/>
                          <a:sym typeface="Arial"/>
                        </a:rPr>
                        <a:t>838</a:t>
                      </a:r>
                    </a:p>
                  </a:txBody>
                  <a:tcPr marL="9525" marR="9525" marT="0" marB="0" anchor="ctr">
                    <a:lnR w="12700" cap="flat" cmpd="sng" algn="ctr">
                      <a:solidFill>
                        <a:schemeClr val="tx1"/>
                      </a:solidFill>
                      <a:prstDash val="solid"/>
                      <a:round/>
                      <a:headEnd type="none" w="med" len="med"/>
                      <a:tailEnd type="none" w="med" len="med"/>
                    </a:lnR>
                    <a:solidFill>
                      <a:schemeClr val="accent6">
                        <a:lumMod val="50000"/>
                        <a:alpha val="1000"/>
                      </a:schemeClr>
                    </a:solidFill>
                  </a:tcPr>
                </a:tc>
                <a:tc>
                  <a:txBody>
                    <a:bodyPr/>
                    <a:lstStyle/>
                    <a:p>
                      <a:pPr algn="ctr" fontAlgn="ctr"/>
                      <a:r>
                        <a:rPr lang="ru-KZ" sz="800" b="0" i="0" u="none" strike="noStrike" cap="none" dirty="0">
                          <a:solidFill>
                            <a:srgbClr val="007F76"/>
                          </a:solidFill>
                          <a:effectLst/>
                          <a:latin typeface="Arial Narrow" panose="020B0606020202030204" pitchFamily="34" charset="0"/>
                          <a:ea typeface="+mn-ea"/>
                          <a:cs typeface="+mn-cs"/>
                          <a:sym typeface="Arial"/>
                        </a:rPr>
                        <a:t>6 331</a:t>
                      </a:r>
                    </a:p>
                  </a:txBody>
                  <a:tcPr marL="9525" marR="9525" marT="0" marB="0" anchor="ctr">
                    <a:lnL w="12700" cap="flat" cmpd="sng" algn="ctr">
                      <a:solidFill>
                        <a:schemeClr val="tx1"/>
                      </a:solidFill>
                      <a:prstDash val="solid"/>
                      <a:round/>
                      <a:headEnd type="none" w="med" len="med"/>
                      <a:tailEnd type="none" w="med" len="med"/>
                    </a:lnL>
                    <a:solidFill>
                      <a:schemeClr val="accent6">
                        <a:lumMod val="50000"/>
                        <a:alpha val="1000"/>
                      </a:schemeClr>
                    </a:solidFill>
                  </a:tcPr>
                </a:tc>
                <a:tc>
                  <a:txBody>
                    <a:bodyPr/>
                    <a:lstStyle/>
                    <a:p>
                      <a:pPr algn="ctr" fontAlgn="ctr"/>
                      <a:r>
                        <a:rPr lang="ru-KZ" sz="800" b="0" i="0" u="none" strike="noStrike" cap="none" dirty="0">
                          <a:solidFill>
                            <a:schemeClr val="tx1"/>
                          </a:solidFill>
                          <a:effectLst/>
                          <a:latin typeface="Arial Narrow" panose="020B0606020202030204" pitchFamily="34" charset="0"/>
                          <a:ea typeface="+mn-ea"/>
                          <a:cs typeface="+mn-cs"/>
                          <a:sym typeface="Arial"/>
                        </a:rPr>
                        <a:t>1 099</a:t>
                      </a:r>
                    </a:p>
                  </a:txBody>
                  <a:tcPr marL="9525" marR="9525" marT="0" marB="0" anchor="ctr">
                    <a:solidFill>
                      <a:schemeClr val="accent6">
                        <a:lumMod val="50000"/>
                        <a:alpha val="1000"/>
                      </a:schemeClr>
                    </a:solidFill>
                  </a:tcPr>
                </a:tc>
                <a:tc>
                  <a:txBody>
                    <a:bodyPr/>
                    <a:lstStyle/>
                    <a:p>
                      <a:pPr algn="ctr" fontAlgn="ctr"/>
                      <a:r>
                        <a:rPr lang="ru-KZ" sz="800" b="0" i="0" u="none" strike="noStrike" cap="none">
                          <a:solidFill>
                            <a:srgbClr val="007F76"/>
                          </a:solidFill>
                          <a:effectLst/>
                          <a:latin typeface="Arial Narrow" panose="020B0606020202030204" pitchFamily="34" charset="0"/>
                          <a:ea typeface="+mn-ea"/>
                          <a:cs typeface="+mn-cs"/>
                          <a:sym typeface="Arial"/>
                        </a:rPr>
                        <a:t>1 255</a:t>
                      </a:r>
                    </a:p>
                  </a:txBody>
                  <a:tcPr marL="9525" marR="9525" marT="0" marB="0" anchor="ctr">
                    <a:solidFill>
                      <a:schemeClr val="accent6">
                        <a:lumMod val="50000"/>
                        <a:alpha val="1000"/>
                      </a:schemeClr>
                    </a:solidFill>
                  </a:tcPr>
                </a:tc>
                <a:tc>
                  <a:txBody>
                    <a:bodyPr/>
                    <a:lstStyle/>
                    <a:p>
                      <a:pPr algn="ctr" fontAlgn="ctr"/>
                      <a:r>
                        <a:rPr lang="ru-KZ" sz="800" b="0" i="0" u="none" strike="noStrike" cap="none">
                          <a:solidFill>
                            <a:srgbClr val="007F76"/>
                          </a:solidFill>
                          <a:effectLst/>
                          <a:latin typeface="Arial Narrow" panose="020B0606020202030204" pitchFamily="34" charset="0"/>
                          <a:ea typeface="+mn-ea"/>
                          <a:cs typeface="+mn-cs"/>
                          <a:sym typeface="Arial"/>
                        </a:rPr>
                        <a:t>1 974</a:t>
                      </a:r>
                    </a:p>
                  </a:txBody>
                  <a:tcPr marL="9525" marR="9525" marT="0" marB="0" anchor="ctr">
                    <a:solidFill>
                      <a:schemeClr val="accent6">
                        <a:lumMod val="50000"/>
                        <a:alpha val="1000"/>
                      </a:schemeClr>
                    </a:solidFill>
                  </a:tcPr>
                </a:tc>
                <a:tc>
                  <a:txBody>
                    <a:bodyPr/>
                    <a:lstStyle/>
                    <a:p>
                      <a:pPr algn="ctr" fontAlgn="ctr"/>
                      <a:r>
                        <a:rPr lang="ru-KZ" sz="800" b="0" i="0" u="none" strike="noStrike" cap="none" dirty="0">
                          <a:solidFill>
                            <a:srgbClr val="007F76"/>
                          </a:solidFill>
                          <a:effectLst/>
                          <a:latin typeface="Arial Narrow" panose="020B0606020202030204" pitchFamily="34" charset="0"/>
                          <a:ea typeface="+mn-ea"/>
                          <a:cs typeface="+mn-cs"/>
                          <a:sym typeface="Arial"/>
                        </a:rPr>
                        <a:t>2 003</a:t>
                      </a:r>
                    </a:p>
                  </a:txBody>
                  <a:tcPr marL="9525" marR="9525" marT="0" marB="0" anchor="ctr">
                    <a:solidFill>
                      <a:schemeClr val="accent6">
                        <a:lumMod val="50000"/>
                        <a:alpha val="1000"/>
                      </a:schemeClr>
                    </a:solidFill>
                  </a:tcPr>
                </a:tc>
                <a:tc>
                  <a:txBody>
                    <a:bodyPr/>
                    <a:lstStyle/>
                    <a:p>
                      <a:pPr algn="ctr" fontAlgn="ctr"/>
                      <a:r>
                        <a:rPr lang="ru-KZ" sz="800" b="0" i="0" u="none" strike="noStrike" cap="none" dirty="0">
                          <a:solidFill>
                            <a:srgbClr val="007F76"/>
                          </a:solidFill>
                          <a:effectLst/>
                          <a:latin typeface="Arial Narrow" panose="020B0606020202030204" pitchFamily="34" charset="0"/>
                          <a:ea typeface="+mn-ea"/>
                          <a:cs typeface="+mn-cs"/>
                          <a:sym typeface="Arial"/>
                        </a:rPr>
                        <a:t>0,8%</a:t>
                      </a:r>
                    </a:p>
                  </a:txBody>
                  <a:tcPr marL="9525" marR="9525" marT="0" marB="0" anchor="ctr">
                    <a:solidFill>
                      <a:schemeClr val="accent6">
                        <a:lumMod val="50000"/>
                        <a:alpha val="1000"/>
                      </a:schemeClr>
                    </a:solidFill>
                  </a:tcPr>
                </a:tc>
                <a:extLst>
                  <a:ext uri="{0D108BD9-81ED-4DB2-BD59-A6C34878D82A}">
                    <a16:rowId xmlns:a16="http://schemas.microsoft.com/office/drawing/2014/main" val="1074593541"/>
                  </a:ext>
                </a:extLst>
              </a:tr>
              <a:tr h="158400">
                <a:tc>
                  <a:txBody>
                    <a:bodyPr/>
                    <a:lstStyle/>
                    <a:p>
                      <a:pPr algn="ctr" fontAlgn="b"/>
                      <a:r>
                        <a:rPr lang="ru-RU" sz="800" u="none" strike="noStrike" dirty="0">
                          <a:solidFill>
                            <a:srgbClr val="007F76"/>
                          </a:solidFill>
                          <a:effectLst/>
                          <a:latin typeface="Arial Narrow" panose="020B0606020202030204" pitchFamily="34" charset="0"/>
                        </a:rPr>
                        <a:t>30</a:t>
                      </a:r>
                      <a:endParaRPr lang="en-US" sz="800" b="0" i="0" u="none" strike="noStrike" dirty="0">
                        <a:solidFill>
                          <a:srgbClr val="007F76"/>
                        </a:solidFill>
                        <a:effectLst/>
                        <a:latin typeface="Arial Narrow" panose="020B0606020202030204" pitchFamily="34" charset="0"/>
                      </a:endParaRPr>
                    </a:p>
                  </a:txBody>
                  <a:tcPr marL="9525" marR="9525" marT="0" marB="0" anchor="ctr">
                    <a:lnB w="12700" cap="flat" cmpd="sng" algn="ctr">
                      <a:solidFill>
                        <a:schemeClr val="tx1"/>
                      </a:solidFill>
                      <a:prstDash val="solid"/>
                      <a:round/>
                      <a:headEnd type="none" w="med" len="med"/>
                      <a:tailEnd type="none" w="med" len="med"/>
                    </a:lnB>
                    <a:solidFill>
                      <a:srgbClr val="007F76">
                        <a:alpha val="20000"/>
                      </a:srgbClr>
                    </a:solidFill>
                  </a:tcPr>
                </a:tc>
                <a:tc>
                  <a:txBody>
                    <a:bodyPr/>
                    <a:lstStyle/>
                    <a:p>
                      <a:pPr algn="ctr" fontAlgn="b"/>
                      <a:r>
                        <a:rPr lang="ru-KZ" sz="800" b="0" i="0" u="none" strike="noStrike" cap="none" dirty="0">
                          <a:solidFill>
                            <a:srgbClr val="007F76"/>
                          </a:solidFill>
                          <a:effectLst/>
                          <a:latin typeface="Arial Narrow" panose="020B0606020202030204" pitchFamily="34" charset="0"/>
                          <a:ea typeface="+mn-ea"/>
                          <a:cs typeface="+mn-cs"/>
                          <a:sym typeface="Arial"/>
                        </a:rPr>
                        <a:t>7413-2</a:t>
                      </a:r>
                    </a:p>
                  </a:txBody>
                  <a:tcPr marL="9525" marR="9525" marT="0" marB="0" anchor="ctr">
                    <a:lnB w="12700" cap="flat" cmpd="sng" algn="ctr">
                      <a:solidFill>
                        <a:schemeClr val="tx1"/>
                      </a:solidFill>
                      <a:prstDash val="solid"/>
                      <a:round/>
                      <a:headEnd type="none" w="med" len="med"/>
                      <a:tailEnd type="none" w="med" len="med"/>
                    </a:lnB>
                    <a:solidFill>
                      <a:srgbClr val="007F76">
                        <a:alpha val="20000"/>
                      </a:srgbClr>
                    </a:solidFill>
                  </a:tcPr>
                </a:tc>
                <a:tc>
                  <a:txBody>
                    <a:bodyPr/>
                    <a:lstStyle/>
                    <a:p>
                      <a:pPr marL="72000" algn="l" fontAlgn="ctr"/>
                      <a:r>
                        <a:rPr lang="ru-RU" sz="800" b="0" i="0" u="none" strike="noStrike" cap="none" dirty="0" err="1">
                          <a:solidFill>
                            <a:srgbClr val="007F76"/>
                          </a:solidFill>
                          <a:effectLst/>
                          <a:latin typeface="Arial Narrow" panose="020B0606020202030204" pitchFamily="34" charset="0"/>
                          <a:ea typeface="+mn-ea"/>
                          <a:cs typeface="+mn-cs"/>
                          <a:sym typeface="Arial"/>
                        </a:rPr>
                        <a:t>Жоғары</a:t>
                      </a:r>
                      <a:r>
                        <a:rPr lang="ru-RU" sz="800" b="0" i="0" u="none" strike="noStrike" cap="none" dirty="0">
                          <a:solidFill>
                            <a:srgbClr val="007F76"/>
                          </a:solidFill>
                          <a:effectLst/>
                          <a:latin typeface="Arial Narrow" panose="020B0606020202030204" pitchFamily="34" charset="0"/>
                          <a:ea typeface="+mn-ea"/>
                          <a:cs typeface="+mn-cs"/>
                          <a:sym typeface="Arial"/>
                        </a:rPr>
                        <a:t> </a:t>
                      </a:r>
                      <a:r>
                        <a:rPr lang="ru-RU" sz="800" b="0" i="0" u="none" strike="noStrike" cap="none" dirty="0" err="1">
                          <a:solidFill>
                            <a:srgbClr val="007F76"/>
                          </a:solidFill>
                          <a:effectLst/>
                          <a:latin typeface="Arial Narrow" panose="020B0606020202030204" pitchFamily="34" charset="0"/>
                          <a:ea typeface="+mn-ea"/>
                          <a:cs typeface="+mn-cs"/>
                          <a:sym typeface="Arial"/>
                        </a:rPr>
                        <a:t>вольтты</a:t>
                      </a:r>
                      <a:r>
                        <a:rPr lang="ru-RU" sz="800" b="0" i="0" u="none" strike="noStrike" cap="none" dirty="0">
                          <a:solidFill>
                            <a:srgbClr val="007F76"/>
                          </a:solidFill>
                          <a:effectLst/>
                          <a:latin typeface="Arial Narrow" panose="020B0606020202030204" pitchFamily="34" charset="0"/>
                          <a:ea typeface="+mn-ea"/>
                          <a:cs typeface="+mn-cs"/>
                          <a:sym typeface="Arial"/>
                        </a:rPr>
                        <a:t> </a:t>
                      </a:r>
                      <a:r>
                        <a:rPr lang="ru-RU" sz="800" b="0" i="0" u="none" strike="noStrike" cap="none" dirty="0" err="1">
                          <a:solidFill>
                            <a:srgbClr val="007F76"/>
                          </a:solidFill>
                          <a:effectLst/>
                          <a:latin typeface="Arial Narrow" panose="020B0606020202030204" pitchFamily="34" charset="0"/>
                          <a:ea typeface="+mn-ea"/>
                          <a:cs typeface="+mn-cs"/>
                          <a:sym typeface="Arial"/>
                        </a:rPr>
                        <a:t>электр</a:t>
                      </a:r>
                      <a:r>
                        <a:rPr lang="ru-RU" sz="800" b="0" i="0" u="none" strike="noStrike" cap="none" dirty="0">
                          <a:solidFill>
                            <a:srgbClr val="007F76"/>
                          </a:solidFill>
                          <a:effectLst/>
                          <a:latin typeface="Arial Narrow" panose="020B0606020202030204" pitchFamily="34" charset="0"/>
                          <a:ea typeface="+mn-ea"/>
                          <a:cs typeface="+mn-cs"/>
                          <a:sym typeface="Arial"/>
                        </a:rPr>
                        <a:t> </a:t>
                      </a:r>
                      <a:r>
                        <a:rPr lang="ru-RU" sz="800" b="0" i="0" u="none" strike="noStrike" cap="none" dirty="0" err="1">
                          <a:solidFill>
                            <a:srgbClr val="007F76"/>
                          </a:solidFill>
                          <a:effectLst/>
                          <a:latin typeface="Arial Narrow" panose="020B0606020202030204" pitchFamily="34" charset="0"/>
                          <a:ea typeface="+mn-ea"/>
                          <a:cs typeface="+mn-cs"/>
                          <a:sym typeface="Arial"/>
                        </a:rPr>
                        <a:t>тізбектері</a:t>
                      </a:r>
                      <a:r>
                        <a:rPr lang="ru-RU" sz="800" b="0" i="0" u="none" strike="noStrike" cap="none" dirty="0">
                          <a:solidFill>
                            <a:srgbClr val="007F76"/>
                          </a:solidFill>
                          <a:effectLst/>
                          <a:latin typeface="Arial Narrow" panose="020B0606020202030204" pitchFamily="34" charset="0"/>
                          <a:ea typeface="+mn-ea"/>
                          <a:cs typeface="+mn-cs"/>
                          <a:sym typeface="Arial"/>
                        </a:rPr>
                        <a:t> </a:t>
                      </a:r>
                      <a:r>
                        <a:rPr lang="ru-RU" sz="800" b="0" i="0" u="none" strike="noStrike" cap="none" dirty="0" err="1">
                          <a:solidFill>
                            <a:srgbClr val="007F76"/>
                          </a:solidFill>
                          <a:effectLst/>
                          <a:latin typeface="Arial Narrow" panose="020B0606020202030204" pitchFamily="34" charset="0"/>
                          <a:ea typeface="+mn-ea"/>
                          <a:cs typeface="+mn-cs"/>
                          <a:sym typeface="Arial"/>
                        </a:rPr>
                        <a:t>бойынша</a:t>
                      </a:r>
                      <a:r>
                        <a:rPr lang="ru-RU" sz="800" b="0" i="0" u="none" strike="noStrike" cap="none" dirty="0">
                          <a:solidFill>
                            <a:srgbClr val="007F76"/>
                          </a:solidFill>
                          <a:effectLst/>
                          <a:latin typeface="Arial Narrow" panose="020B0606020202030204" pitchFamily="34" charset="0"/>
                          <a:ea typeface="+mn-ea"/>
                          <a:cs typeface="+mn-cs"/>
                          <a:sym typeface="Arial"/>
                        </a:rPr>
                        <a:t> </a:t>
                      </a:r>
                      <a:r>
                        <a:rPr lang="ru-RU" sz="800" b="0" i="0" u="none" strike="noStrike" cap="none" dirty="0" err="1">
                          <a:solidFill>
                            <a:srgbClr val="007F76"/>
                          </a:solidFill>
                          <a:effectLst/>
                          <a:latin typeface="Arial Narrow" panose="020B0606020202030204" pitchFamily="34" charset="0"/>
                          <a:ea typeface="+mn-ea"/>
                          <a:cs typeface="+mn-cs"/>
                          <a:sym typeface="Arial"/>
                        </a:rPr>
                        <a:t>жөндеушілер</a:t>
                      </a:r>
                      <a:r>
                        <a:rPr lang="ru-RU" sz="800" b="0" i="0" u="none" strike="noStrike" cap="none" dirty="0">
                          <a:solidFill>
                            <a:srgbClr val="007F76"/>
                          </a:solidFill>
                          <a:effectLst/>
                          <a:latin typeface="Arial Narrow" panose="020B0606020202030204" pitchFamily="34" charset="0"/>
                          <a:ea typeface="+mn-ea"/>
                          <a:cs typeface="+mn-cs"/>
                          <a:sym typeface="Arial"/>
                        </a:rPr>
                        <a:t> ж/е </a:t>
                      </a:r>
                      <a:r>
                        <a:rPr lang="ru-RU" sz="800" b="0" i="0" u="none" strike="noStrike" cap="none" dirty="0" err="1">
                          <a:solidFill>
                            <a:srgbClr val="007F76"/>
                          </a:solidFill>
                          <a:effectLst/>
                          <a:latin typeface="Arial Narrow" panose="020B0606020202030204" pitchFamily="34" charset="0"/>
                          <a:ea typeface="+mn-ea"/>
                          <a:cs typeface="+mn-cs"/>
                          <a:sym typeface="Arial"/>
                        </a:rPr>
                        <a:t>электрмонтерлер</a:t>
                      </a:r>
                      <a:endParaRPr lang="ru-RU" sz="800" b="0" i="0" u="none" strike="noStrike" cap="none" dirty="0">
                        <a:solidFill>
                          <a:srgbClr val="007F76"/>
                        </a:solidFill>
                        <a:effectLst/>
                        <a:latin typeface="Arial Narrow" panose="020B0606020202030204" pitchFamily="34" charset="0"/>
                        <a:ea typeface="+mn-ea"/>
                        <a:cs typeface="+mn-cs"/>
                        <a:sym typeface="Arial"/>
                      </a:endParaRPr>
                    </a:p>
                  </a:txBody>
                  <a:tcPr marL="9525" marR="9525" marT="0" marB="0" anchor="ctr">
                    <a:lnR w="12700" cap="flat" cmpd="sng" algn="ctr">
                      <a:solidFill>
                        <a:schemeClr val="tx1"/>
                      </a:solidFill>
                      <a:prstDash val="solid"/>
                      <a:round/>
                      <a:headEnd type="none" w="med" len="med"/>
                      <a:tailEnd type="none" w="med" len="med"/>
                    </a:lnR>
                    <a:lnB w="12700" cap="flat" cmpd="sng" algn="ctr">
                      <a:solidFill>
                        <a:schemeClr val="tx1"/>
                      </a:solidFill>
                      <a:prstDash val="solid"/>
                      <a:round/>
                      <a:headEnd type="none" w="med" len="med"/>
                      <a:tailEnd type="none" w="med" len="med"/>
                    </a:lnB>
                    <a:solidFill>
                      <a:srgbClr val="007F76">
                        <a:alpha val="20000"/>
                      </a:srgbClr>
                    </a:solidFill>
                  </a:tcPr>
                </a:tc>
                <a:tc>
                  <a:txBody>
                    <a:bodyPr/>
                    <a:lstStyle/>
                    <a:p>
                      <a:pPr algn="ctr" fontAlgn="ctr"/>
                      <a:r>
                        <a:rPr lang="ru-KZ" sz="800" b="0" i="0" u="none" strike="noStrike" cap="none">
                          <a:solidFill>
                            <a:schemeClr val="tx1"/>
                          </a:solidFill>
                          <a:effectLst/>
                          <a:latin typeface="Arial Narrow" panose="020B0606020202030204" pitchFamily="34" charset="0"/>
                          <a:ea typeface="+mn-ea"/>
                          <a:cs typeface="+mn-cs"/>
                          <a:sym typeface="Arial"/>
                        </a:rPr>
                        <a:t>5 002</a:t>
                      </a:r>
                    </a:p>
                  </a:txBody>
                  <a:tcPr marL="9525" marR="9525" marT="0" marB="0" anchor="ctr">
                    <a:lnL w="12700" cap="flat" cmpd="sng" algn="ctr">
                      <a:solidFill>
                        <a:schemeClr val="tx1"/>
                      </a:solidFill>
                      <a:prstDash val="solid"/>
                      <a:round/>
                      <a:headEnd type="none" w="med" len="med"/>
                      <a:tailEnd type="none" w="med" len="med"/>
                    </a:lnL>
                    <a:lnB w="12700" cap="flat" cmpd="sng" algn="ctr">
                      <a:solidFill>
                        <a:schemeClr val="tx1"/>
                      </a:solidFill>
                      <a:prstDash val="solid"/>
                      <a:round/>
                      <a:headEnd type="none" w="med" len="med"/>
                      <a:tailEnd type="none" w="med" len="med"/>
                    </a:lnB>
                    <a:solidFill>
                      <a:schemeClr val="bg1">
                        <a:lumMod val="50000"/>
                        <a:alpha val="20000"/>
                      </a:schemeClr>
                    </a:solidFill>
                  </a:tcPr>
                </a:tc>
                <a:tc>
                  <a:txBody>
                    <a:bodyPr/>
                    <a:lstStyle/>
                    <a:p>
                      <a:pPr algn="ctr" fontAlgn="ctr"/>
                      <a:r>
                        <a:rPr lang="ru-KZ" sz="800" b="0" i="0" u="none" strike="noStrike" cap="none">
                          <a:solidFill>
                            <a:schemeClr val="tx1"/>
                          </a:solidFill>
                          <a:effectLst/>
                          <a:latin typeface="Arial Narrow" panose="020B0606020202030204" pitchFamily="34" charset="0"/>
                          <a:ea typeface="+mn-ea"/>
                          <a:cs typeface="+mn-cs"/>
                          <a:sym typeface="Arial"/>
                        </a:rPr>
                        <a:t>1 377</a:t>
                      </a:r>
                    </a:p>
                  </a:txBody>
                  <a:tcPr marL="9525" marR="9525" marT="0" marB="0" anchor="ctr">
                    <a:lnB w="12700" cap="flat" cmpd="sng" algn="ctr">
                      <a:solidFill>
                        <a:schemeClr val="tx1"/>
                      </a:solidFill>
                      <a:prstDash val="solid"/>
                      <a:round/>
                      <a:headEnd type="none" w="med" len="med"/>
                      <a:tailEnd type="none" w="med" len="med"/>
                    </a:lnB>
                    <a:solidFill>
                      <a:schemeClr val="bg1">
                        <a:lumMod val="50000"/>
                        <a:alpha val="20000"/>
                      </a:schemeClr>
                    </a:solidFill>
                  </a:tcPr>
                </a:tc>
                <a:tc>
                  <a:txBody>
                    <a:bodyPr/>
                    <a:lstStyle/>
                    <a:p>
                      <a:pPr algn="ctr" fontAlgn="ctr"/>
                      <a:r>
                        <a:rPr lang="ru-KZ" sz="800" b="0" i="0" u="none" strike="noStrike" cap="none">
                          <a:solidFill>
                            <a:schemeClr val="tx1"/>
                          </a:solidFill>
                          <a:effectLst/>
                          <a:latin typeface="Arial Narrow" panose="020B0606020202030204" pitchFamily="34" charset="0"/>
                          <a:ea typeface="+mn-ea"/>
                          <a:cs typeface="+mn-cs"/>
                          <a:sym typeface="Arial"/>
                        </a:rPr>
                        <a:t>1 299</a:t>
                      </a:r>
                    </a:p>
                  </a:txBody>
                  <a:tcPr marL="9525" marR="9525" marT="0" marB="0" anchor="ctr">
                    <a:lnB w="12700" cap="flat" cmpd="sng" algn="ctr">
                      <a:solidFill>
                        <a:schemeClr val="tx1"/>
                      </a:solidFill>
                      <a:prstDash val="solid"/>
                      <a:round/>
                      <a:headEnd type="none" w="med" len="med"/>
                      <a:tailEnd type="none" w="med" len="med"/>
                    </a:lnB>
                    <a:solidFill>
                      <a:schemeClr val="bg1">
                        <a:lumMod val="50000"/>
                        <a:alpha val="20000"/>
                      </a:schemeClr>
                    </a:solidFill>
                  </a:tcPr>
                </a:tc>
                <a:tc>
                  <a:txBody>
                    <a:bodyPr/>
                    <a:lstStyle/>
                    <a:p>
                      <a:pPr algn="ctr" fontAlgn="ctr"/>
                      <a:r>
                        <a:rPr lang="ru-KZ" sz="800" b="0" i="0" u="none" strike="noStrike" cap="none">
                          <a:solidFill>
                            <a:schemeClr val="tx1"/>
                          </a:solidFill>
                          <a:effectLst/>
                          <a:latin typeface="Arial Narrow" panose="020B0606020202030204" pitchFamily="34" charset="0"/>
                          <a:ea typeface="+mn-ea"/>
                          <a:cs typeface="+mn-cs"/>
                          <a:sym typeface="Arial"/>
                        </a:rPr>
                        <a:t>1 239</a:t>
                      </a:r>
                    </a:p>
                  </a:txBody>
                  <a:tcPr marL="9525" marR="9525" marT="0" marB="0" anchor="ctr">
                    <a:lnB w="12700" cap="flat" cmpd="sng" algn="ctr">
                      <a:solidFill>
                        <a:schemeClr val="tx1"/>
                      </a:solidFill>
                      <a:prstDash val="solid"/>
                      <a:round/>
                      <a:headEnd type="none" w="med" len="med"/>
                      <a:tailEnd type="none" w="med" len="med"/>
                    </a:lnB>
                    <a:solidFill>
                      <a:schemeClr val="bg1">
                        <a:lumMod val="50000"/>
                        <a:alpha val="20000"/>
                      </a:schemeClr>
                    </a:solidFill>
                  </a:tcPr>
                </a:tc>
                <a:tc>
                  <a:txBody>
                    <a:bodyPr/>
                    <a:lstStyle/>
                    <a:p>
                      <a:pPr algn="ctr" fontAlgn="ctr"/>
                      <a:r>
                        <a:rPr lang="ru-KZ" sz="800" b="0" i="0" u="none" strike="noStrike" cap="none">
                          <a:solidFill>
                            <a:schemeClr val="tx1"/>
                          </a:solidFill>
                          <a:effectLst/>
                          <a:latin typeface="Arial Narrow" panose="020B0606020202030204" pitchFamily="34" charset="0"/>
                          <a:ea typeface="+mn-ea"/>
                          <a:cs typeface="+mn-cs"/>
                          <a:sym typeface="Arial"/>
                        </a:rPr>
                        <a:t>1 087</a:t>
                      </a:r>
                    </a:p>
                  </a:txBody>
                  <a:tcPr marL="9525" marR="9525" marT="0" marB="0" anchor="ctr">
                    <a:lnR w="12700" cap="flat" cmpd="sng" algn="ctr">
                      <a:solidFill>
                        <a:schemeClr val="tx1"/>
                      </a:solidFill>
                      <a:prstDash val="solid"/>
                      <a:round/>
                      <a:headEnd type="none" w="med" len="med"/>
                      <a:tailEnd type="none" w="med" len="med"/>
                    </a:lnR>
                    <a:lnB w="12700" cap="flat" cmpd="sng" algn="ctr">
                      <a:solidFill>
                        <a:schemeClr val="tx1"/>
                      </a:solidFill>
                      <a:prstDash val="solid"/>
                      <a:round/>
                      <a:headEnd type="none" w="med" len="med"/>
                      <a:tailEnd type="none" w="med" len="med"/>
                    </a:lnB>
                    <a:solidFill>
                      <a:schemeClr val="bg1">
                        <a:lumMod val="50000"/>
                        <a:alpha val="20000"/>
                      </a:schemeClr>
                    </a:solidFill>
                  </a:tcPr>
                </a:tc>
                <a:tc>
                  <a:txBody>
                    <a:bodyPr/>
                    <a:lstStyle/>
                    <a:p>
                      <a:pPr algn="ctr" fontAlgn="ctr"/>
                      <a:r>
                        <a:rPr lang="ru-KZ" sz="800" b="0" i="0" u="none" strike="noStrike" cap="none" dirty="0">
                          <a:solidFill>
                            <a:srgbClr val="007F76"/>
                          </a:solidFill>
                          <a:effectLst/>
                          <a:latin typeface="Arial Narrow" panose="020B0606020202030204" pitchFamily="34" charset="0"/>
                          <a:ea typeface="+mn-ea"/>
                          <a:cs typeface="+mn-cs"/>
                          <a:sym typeface="Arial"/>
                        </a:rPr>
                        <a:t>5 993</a:t>
                      </a:r>
                    </a:p>
                  </a:txBody>
                  <a:tcPr marL="9525" marR="9525" marT="0" marB="0" anchor="ctr">
                    <a:lnL w="12700" cap="flat" cmpd="sng" algn="ctr">
                      <a:solidFill>
                        <a:schemeClr val="tx1"/>
                      </a:solidFill>
                      <a:prstDash val="solid"/>
                      <a:round/>
                      <a:headEnd type="none" w="med" len="med"/>
                      <a:tailEnd type="none" w="med" len="med"/>
                    </a:lnL>
                    <a:lnB w="12700" cap="flat" cmpd="sng" algn="ctr">
                      <a:solidFill>
                        <a:schemeClr val="tx1"/>
                      </a:solidFill>
                      <a:prstDash val="solid"/>
                      <a:round/>
                      <a:headEnd type="none" w="med" len="med"/>
                      <a:tailEnd type="none" w="med" len="med"/>
                    </a:lnB>
                    <a:solidFill>
                      <a:srgbClr val="007F76">
                        <a:alpha val="20000"/>
                      </a:srgbClr>
                    </a:solidFill>
                  </a:tcPr>
                </a:tc>
                <a:tc>
                  <a:txBody>
                    <a:bodyPr/>
                    <a:lstStyle/>
                    <a:p>
                      <a:pPr algn="ctr" fontAlgn="ctr"/>
                      <a:r>
                        <a:rPr lang="ru-KZ" sz="800" b="0" i="0" u="none" strike="noStrike" cap="none" dirty="0">
                          <a:solidFill>
                            <a:schemeClr val="tx1"/>
                          </a:solidFill>
                          <a:effectLst/>
                          <a:latin typeface="Arial Narrow" panose="020B0606020202030204" pitchFamily="34" charset="0"/>
                          <a:ea typeface="+mn-ea"/>
                          <a:cs typeface="+mn-cs"/>
                          <a:sym typeface="Arial"/>
                        </a:rPr>
                        <a:t>1 285</a:t>
                      </a:r>
                    </a:p>
                  </a:txBody>
                  <a:tcPr marL="9525" marR="9525" marT="0" marB="0" anchor="ctr">
                    <a:lnB w="12700" cap="flat" cmpd="sng" algn="ctr">
                      <a:solidFill>
                        <a:schemeClr val="tx1"/>
                      </a:solidFill>
                      <a:prstDash val="solid"/>
                      <a:round/>
                      <a:headEnd type="none" w="med" len="med"/>
                      <a:tailEnd type="none" w="med" len="med"/>
                    </a:lnB>
                    <a:solidFill>
                      <a:schemeClr val="bg1">
                        <a:lumMod val="50000"/>
                        <a:alpha val="20000"/>
                      </a:schemeClr>
                    </a:solidFill>
                  </a:tcPr>
                </a:tc>
                <a:tc>
                  <a:txBody>
                    <a:bodyPr/>
                    <a:lstStyle/>
                    <a:p>
                      <a:pPr algn="ctr" fontAlgn="ctr"/>
                      <a:r>
                        <a:rPr lang="ru-KZ" sz="800" b="0" i="0" u="none" strike="noStrike" cap="none">
                          <a:solidFill>
                            <a:srgbClr val="007F76"/>
                          </a:solidFill>
                          <a:effectLst/>
                          <a:latin typeface="Arial Narrow" panose="020B0606020202030204" pitchFamily="34" charset="0"/>
                          <a:ea typeface="+mn-ea"/>
                          <a:cs typeface="+mn-cs"/>
                          <a:sym typeface="Arial"/>
                        </a:rPr>
                        <a:t>1 594</a:t>
                      </a:r>
                    </a:p>
                  </a:txBody>
                  <a:tcPr marL="9525" marR="9525" marT="0" marB="0" anchor="ctr">
                    <a:lnB w="12700" cap="flat" cmpd="sng" algn="ctr">
                      <a:solidFill>
                        <a:schemeClr val="tx1"/>
                      </a:solidFill>
                      <a:prstDash val="solid"/>
                      <a:round/>
                      <a:headEnd type="none" w="med" len="med"/>
                      <a:tailEnd type="none" w="med" len="med"/>
                    </a:lnB>
                    <a:solidFill>
                      <a:srgbClr val="007F76">
                        <a:alpha val="20000"/>
                      </a:srgbClr>
                    </a:solidFill>
                  </a:tcPr>
                </a:tc>
                <a:tc>
                  <a:txBody>
                    <a:bodyPr/>
                    <a:lstStyle/>
                    <a:p>
                      <a:pPr algn="ctr" fontAlgn="ctr"/>
                      <a:r>
                        <a:rPr lang="ru-KZ" sz="800" b="0" i="0" u="none" strike="noStrike" cap="none" dirty="0">
                          <a:solidFill>
                            <a:srgbClr val="007F76"/>
                          </a:solidFill>
                          <a:effectLst/>
                          <a:latin typeface="Arial Narrow" panose="020B0606020202030204" pitchFamily="34" charset="0"/>
                          <a:ea typeface="+mn-ea"/>
                          <a:cs typeface="+mn-cs"/>
                          <a:sym typeface="Arial"/>
                        </a:rPr>
                        <a:t>1 589</a:t>
                      </a:r>
                    </a:p>
                  </a:txBody>
                  <a:tcPr marL="9525" marR="9525" marT="0" marB="0" anchor="ctr">
                    <a:lnB w="12700" cap="flat" cmpd="sng" algn="ctr">
                      <a:solidFill>
                        <a:schemeClr val="tx1"/>
                      </a:solidFill>
                      <a:prstDash val="solid"/>
                      <a:round/>
                      <a:headEnd type="none" w="med" len="med"/>
                      <a:tailEnd type="none" w="med" len="med"/>
                    </a:lnB>
                    <a:solidFill>
                      <a:srgbClr val="007F76">
                        <a:alpha val="20000"/>
                      </a:srgbClr>
                    </a:solidFill>
                  </a:tcPr>
                </a:tc>
                <a:tc>
                  <a:txBody>
                    <a:bodyPr/>
                    <a:lstStyle/>
                    <a:p>
                      <a:pPr algn="ctr" fontAlgn="ctr"/>
                      <a:r>
                        <a:rPr lang="ru-KZ" sz="800" b="0" i="0" u="none" strike="noStrike" cap="none" dirty="0">
                          <a:solidFill>
                            <a:srgbClr val="007F76"/>
                          </a:solidFill>
                          <a:effectLst/>
                          <a:latin typeface="Arial Narrow" panose="020B0606020202030204" pitchFamily="34" charset="0"/>
                          <a:ea typeface="+mn-ea"/>
                          <a:cs typeface="+mn-cs"/>
                          <a:sym typeface="Arial"/>
                        </a:rPr>
                        <a:t>1 525</a:t>
                      </a:r>
                    </a:p>
                  </a:txBody>
                  <a:tcPr marL="9525" marR="9525" marT="0" marB="0" anchor="ctr">
                    <a:lnB w="12700" cap="flat" cmpd="sng" algn="ctr">
                      <a:solidFill>
                        <a:schemeClr val="tx1"/>
                      </a:solidFill>
                      <a:prstDash val="solid"/>
                      <a:round/>
                      <a:headEnd type="none" w="med" len="med"/>
                      <a:tailEnd type="none" w="med" len="med"/>
                    </a:lnB>
                    <a:solidFill>
                      <a:srgbClr val="007F76">
                        <a:alpha val="20000"/>
                      </a:srgbClr>
                    </a:solidFill>
                  </a:tcPr>
                </a:tc>
                <a:tc>
                  <a:txBody>
                    <a:bodyPr/>
                    <a:lstStyle/>
                    <a:p>
                      <a:pPr algn="ctr" fontAlgn="ctr"/>
                      <a:r>
                        <a:rPr lang="ru-KZ" sz="800" b="0" i="0" u="none" strike="noStrike" cap="none" dirty="0">
                          <a:solidFill>
                            <a:srgbClr val="007F76"/>
                          </a:solidFill>
                          <a:effectLst/>
                          <a:latin typeface="Arial Narrow" panose="020B0606020202030204" pitchFamily="34" charset="0"/>
                          <a:ea typeface="+mn-ea"/>
                          <a:cs typeface="+mn-cs"/>
                          <a:sym typeface="Arial"/>
                        </a:rPr>
                        <a:t>0,7%</a:t>
                      </a:r>
                    </a:p>
                  </a:txBody>
                  <a:tcPr marL="9525" marR="9525" marT="0" marB="0" anchor="ctr">
                    <a:lnB w="12700" cap="flat" cmpd="sng" algn="ctr">
                      <a:solidFill>
                        <a:schemeClr val="tx1"/>
                      </a:solidFill>
                      <a:prstDash val="solid"/>
                      <a:round/>
                      <a:headEnd type="none" w="med" len="med"/>
                      <a:tailEnd type="none" w="med" len="med"/>
                    </a:lnB>
                    <a:solidFill>
                      <a:srgbClr val="007F76">
                        <a:alpha val="20000"/>
                      </a:srgbClr>
                    </a:solidFill>
                  </a:tcPr>
                </a:tc>
                <a:extLst>
                  <a:ext uri="{0D108BD9-81ED-4DB2-BD59-A6C34878D82A}">
                    <a16:rowId xmlns:a16="http://schemas.microsoft.com/office/drawing/2014/main" val="1977705671"/>
                  </a:ext>
                </a:extLst>
              </a:tr>
              <a:tr h="288000">
                <a:tc gridSpan="3">
                  <a:txBody>
                    <a:bodyPr/>
                    <a:lstStyle/>
                    <a:p>
                      <a:pPr marL="0" indent="0" algn="ctr" fontAlgn="b"/>
                      <a:r>
                        <a:rPr lang="ru-RU" sz="1050" b="1" u="none" strike="noStrike" dirty="0">
                          <a:solidFill>
                            <a:srgbClr val="007F76"/>
                          </a:solidFill>
                          <a:effectLst/>
                          <a:latin typeface="Arial Narrow" panose="020B0606020202030204" pitchFamily="34" charset="0"/>
                        </a:rPr>
                        <a:t>ТОП-30</a:t>
                      </a:r>
                      <a:endParaRPr lang="ru-RU" sz="1050" b="1" i="0" u="none" strike="noStrike" dirty="0">
                        <a:solidFill>
                          <a:srgbClr val="007F76"/>
                        </a:solidFill>
                        <a:effectLst/>
                        <a:latin typeface="Arial Narrow" panose="020B0606020202030204" pitchFamily="34" charset="0"/>
                      </a:endParaRPr>
                    </a:p>
                  </a:txBody>
                  <a:tcPr marL="9525" marR="9525" marT="0" marB="0" anchor="ctr">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hMerge="1">
                  <a:txBody>
                    <a:bodyPr/>
                    <a:lstStyle/>
                    <a:p>
                      <a:endParaRPr lang="ru-RU" dirty="0"/>
                    </a:p>
                  </a:txBody>
                  <a:tcPr/>
                </a:tc>
                <a:tc hMerge="1">
                  <a:txBody>
                    <a:bodyPr/>
                    <a:lstStyle/>
                    <a:p>
                      <a:endParaRPr lang="ru-RU"/>
                    </a:p>
                  </a:txBody>
                  <a:tcPr>
                    <a:lnL w="12700" cap="flat" cmpd="sng" algn="ctr">
                      <a:solidFill>
                        <a:schemeClr val="tx1"/>
                      </a:solidFill>
                      <a:prstDash val="solid"/>
                      <a:round/>
                      <a:headEnd type="none" w="med" len="med"/>
                      <a:tailEnd type="none" w="med" len="med"/>
                    </a:lnL>
                    <a:lnT w="12700" cap="flat" cmpd="sng" algn="ctr">
                      <a:solidFill>
                        <a:schemeClr val="tx1"/>
                      </a:solidFill>
                      <a:prstDash val="solid"/>
                      <a:round/>
                      <a:headEnd type="none" w="med" len="med"/>
                      <a:tailEnd type="none" w="med" len="med"/>
                    </a:lnT>
                  </a:tcPr>
                </a:tc>
                <a:tc>
                  <a:txBody>
                    <a:bodyPr/>
                    <a:lstStyle/>
                    <a:p>
                      <a:pPr algn="ctr" fontAlgn="ctr"/>
                      <a:r>
                        <a:rPr lang="ru-KZ" sz="900" b="1" i="0" u="none" strike="noStrike" cap="none" dirty="0">
                          <a:solidFill>
                            <a:schemeClr val="tx1"/>
                          </a:solidFill>
                          <a:effectLst/>
                          <a:latin typeface="Arial Narrow" panose="020B0606020202030204" pitchFamily="34" charset="0"/>
                          <a:ea typeface="+mn-ea"/>
                          <a:cs typeface="+mn-cs"/>
                          <a:sym typeface="Arial"/>
                        </a:rPr>
                        <a:t>324 189</a:t>
                      </a:r>
                    </a:p>
                  </a:txBody>
                  <a:tcPr marL="9525" marR="9525" marT="0" marB="0" anchor="ctr">
                    <a:lnL w="12700" cap="flat" cmpd="sng" algn="ctr">
                      <a:solidFill>
                        <a:schemeClr val="tx1"/>
                      </a:solidFill>
                      <a:prstDash val="solid"/>
                      <a:round/>
                      <a:headEnd type="none" w="med" len="med"/>
                      <a:tailEnd type="none" w="med" len="med"/>
                    </a:lnL>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fontAlgn="ctr"/>
                      <a:r>
                        <a:rPr lang="ru-KZ" sz="900" b="1" i="0" u="none" strike="noStrike" cap="none" dirty="0">
                          <a:solidFill>
                            <a:schemeClr val="tx1"/>
                          </a:solidFill>
                          <a:effectLst/>
                          <a:latin typeface="Arial Narrow" panose="020B0606020202030204" pitchFamily="34" charset="0"/>
                          <a:ea typeface="+mn-ea"/>
                          <a:cs typeface="+mn-cs"/>
                          <a:sym typeface="Arial"/>
                        </a:rPr>
                        <a:t>67 198</a:t>
                      </a:r>
                    </a:p>
                  </a:txBody>
                  <a:tcPr marL="9525" marR="9525" marT="0" marB="0" anchor="ct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fontAlgn="ctr"/>
                      <a:r>
                        <a:rPr lang="ru-KZ" sz="900" b="1" i="0" u="none" strike="noStrike" cap="none" dirty="0">
                          <a:solidFill>
                            <a:schemeClr val="tx1"/>
                          </a:solidFill>
                          <a:effectLst/>
                          <a:latin typeface="Arial Narrow" panose="020B0606020202030204" pitchFamily="34" charset="0"/>
                          <a:ea typeface="+mn-ea"/>
                          <a:cs typeface="+mn-cs"/>
                          <a:sym typeface="Arial"/>
                        </a:rPr>
                        <a:t>74 342</a:t>
                      </a:r>
                    </a:p>
                  </a:txBody>
                  <a:tcPr marL="9525" marR="9525" marT="0" marB="0" anchor="ct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fontAlgn="ctr"/>
                      <a:r>
                        <a:rPr lang="ru-KZ" sz="900" b="1" i="0" u="none" strike="noStrike" cap="none" dirty="0">
                          <a:solidFill>
                            <a:schemeClr val="tx1"/>
                          </a:solidFill>
                          <a:effectLst/>
                          <a:latin typeface="Arial Narrow" panose="020B0606020202030204" pitchFamily="34" charset="0"/>
                          <a:ea typeface="+mn-ea"/>
                          <a:cs typeface="+mn-cs"/>
                          <a:sym typeface="Arial"/>
                        </a:rPr>
                        <a:t>107 138</a:t>
                      </a:r>
                    </a:p>
                  </a:txBody>
                  <a:tcPr marL="9525" marR="9525" marT="0" marB="0" anchor="ct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fontAlgn="ctr"/>
                      <a:r>
                        <a:rPr lang="ru-KZ" sz="900" b="1" i="0" u="none" strike="noStrike" cap="none" dirty="0">
                          <a:solidFill>
                            <a:schemeClr val="tx1"/>
                          </a:solidFill>
                          <a:effectLst/>
                          <a:latin typeface="Arial Narrow" panose="020B0606020202030204" pitchFamily="34" charset="0"/>
                          <a:ea typeface="+mn-ea"/>
                          <a:cs typeface="+mn-cs"/>
                          <a:sym typeface="Arial"/>
                        </a:rPr>
                        <a:t>75 511</a:t>
                      </a:r>
                    </a:p>
                  </a:txBody>
                  <a:tcPr marL="9525" marR="9525" marT="0" marB="0" anchor="ctr">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fontAlgn="ctr"/>
                      <a:r>
                        <a:rPr lang="ru-KZ" sz="900" b="1" i="0" u="none" strike="noStrike" cap="none" dirty="0">
                          <a:solidFill>
                            <a:srgbClr val="007F76"/>
                          </a:solidFill>
                          <a:effectLst/>
                          <a:latin typeface="Arial Narrow" panose="020B0606020202030204" pitchFamily="34" charset="0"/>
                          <a:ea typeface="+mn-ea"/>
                          <a:cs typeface="+mn-cs"/>
                          <a:sym typeface="Arial"/>
                        </a:rPr>
                        <a:t>346 340</a:t>
                      </a:r>
                    </a:p>
                  </a:txBody>
                  <a:tcPr marL="9525" marR="9525" marT="0" marB="0" anchor="ctr">
                    <a:lnL w="12700" cap="flat" cmpd="sng" algn="ctr">
                      <a:solidFill>
                        <a:schemeClr val="tx1"/>
                      </a:solidFill>
                      <a:prstDash val="solid"/>
                      <a:round/>
                      <a:headEnd type="none" w="med" len="med"/>
                      <a:tailEnd type="none" w="med" len="med"/>
                    </a:lnL>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fontAlgn="ctr"/>
                      <a:r>
                        <a:rPr lang="ru-KZ" sz="900" b="1" i="0" u="none" strike="noStrike" cap="none" dirty="0">
                          <a:solidFill>
                            <a:schemeClr val="tx1"/>
                          </a:solidFill>
                          <a:effectLst/>
                          <a:latin typeface="Arial Narrow" panose="020B0606020202030204" pitchFamily="34" charset="0"/>
                          <a:ea typeface="+mn-ea"/>
                          <a:cs typeface="+mn-cs"/>
                          <a:sym typeface="Arial"/>
                        </a:rPr>
                        <a:t>72 743</a:t>
                      </a:r>
                    </a:p>
                  </a:txBody>
                  <a:tcPr marL="9525" marR="9525" marT="0" marB="0" anchor="ct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fontAlgn="ctr"/>
                      <a:r>
                        <a:rPr lang="ru-KZ" sz="900" b="1" i="0" u="none" strike="noStrike" cap="none" dirty="0">
                          <a:solidFill>
                            <a:srgbClr val="007F76"/>
                          </a:solidFill>
                          <a:effectLst/>
                          <a:latin typeface="Arial Narrow" panose="020B0606020202030204" pitchFamily="34" charset="0"/>
                          <a:ea typeface="+mn-ea"/>
                          <a:cs typeface="+mn-cs"/>
                          <a:sym typeface="Arial"/>
                        </a:rPr>
                        <a:t>74 400</a:t>
                      </a:r>
                    </a:p>
                  </a:txBody>
                  <a:tcPr marL="9525" marR="9525" marT="0" marB="0" anchor="ct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fontAlgn="ctr"/>
                      <a:r>
                        <a:rPr lang="ru-KZ" sz="900" b="1" i="0" u="none" strike="noStrike" cap="none" dirty="0">
                          <a:solidFill>
                            <a:srgbClr val="007F76"/>
                          </a:solidFill>
                          <a:effectLst/>
                          <a:latin typeface="Arial Narrow" panose="020B0606020202030204" pitchFamily="34" charset="0"/>
                          <a:ea typeface="+mn-ea"/>
                          <a:cs typeface="+mn-cs"/>
                          <a:sym typeface="Arial"/>
                        </a:rPr>
                        <a:t>84 218</a:t>
                      </a:r>
                    </a:p>
                  </a:txBody>
                  <a:tcPr marL="9525" marR="9525" marT="0" marB="0" anchor="ct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fontAlgn="ctr"/>
                      <a:r>
                        <a:rPr lang="ru-KZ" sz="900" b="1" i="0" u="none" strike="noStrike" cap="none" dirty="0">
                          <a:solidFill>
                            <a:srgbClr val="007F76"/>
                          </a:solidFill>
                          <a:effectLst/>
                          <a:latin typeface="Arial Narrow" panose="020B0606020202030204" pitchFamily="34" charset="0"/>
                          <a:ea typeface="+mn-ea"/>
                          <a:cs typeface="+mn-cs"/>
                          <a:sym typeface="Arial"/>
                        </a:rPr>
                        <a:t>114 979</a:t>
                      </a:r>
                    </a:p>
                  </a:txBody>
                  <a:tcPr marL="9525" marR="9525" marT="0" marB="0" anchor="ct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fontAlgn="ctr"/>
                      <a:r>
                        <a:rPr lang="ru-KZ" sz="900" b="1" i="0" u="none" strike="noStrike" cap="none" dirty="0">
                          <a:solidFill>
                            <a:srgbClr val="007F76"/>
                          </a:solidFill>
                          <a:effectLst/>
                          <a:latin typeface="Arial Narrow" panose="020B0606020202030204" pitchFamily="34" charset="0"/>
                          <a:ea typeface="+mn-ea"/>
                          <a:cs typeface="+mn-cs"/>
                          <a:sym typeface="Arial"/>
                        </a:rPr>
                        <a:t>43,0%</a:t>
                      </a:r>
                    </a:p>
                  </a:txBody>
                  <a:tcPr marL="9525" marR="9525" marT="0" marB="0" anchor="ct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261889401"/>
                  </a:ext>
                </a:extLst>
              </a:tr>
            </a:tbl>
          </a:graphicData>
        </a:graphic>
      </p:graphicFrame>
    </p:spTree>
    <p:extLst>
      <p:ext uri="{BB962C8B-B14F-4D97-AF65-F5344CB8AC3E}">
        <p14:creationId xmlns:p14="http://schemas.microsoft.com/office/powerpoint/2010/main" val="3478574302"/>
      </p:ext>
    </p:extLst>
  </p:cSld>
  <p:clrMapOvr>
    <a:masterClrMapping/>
  </p:clrMapOvr>
</p:sld>
</file>

<file path=ppt/slides/slide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Заголовок 3">
            <a:extLst>
              <a:ext uri="{FF2B5EF4-FFF2-40B4-BE49-F238E27FC236}">
                <a16:creationId xmlns:a16="http://schemas.microsoft.com/office/drawing/2014/main" id="{D0A6EED7-A932-5BC2-2295-B430C2BFF6BB}"/>
              </a:ext>
            </a:extLst>
          </p:cNvPr>
          <p:cNvSpPr>
            <a:spLocks noGrp="1"/>
          </p:cNvSpPr>
          <p:nvPr>
            <p:ph type="title"/>
          </p:nvPr>
        </p:nvSpPr>
        <p:spPr/>
        <p:txBody>
          <a:bodyPr/>
          <a:lstStyle/>
          <a:p>
            <a:r>
              <a:rPr lang="kk-KZ" dirty="0"/>
              <a:t>Т</a:t>
            </a:r>
            <a:r>
              <a:rPr lang="ru-RU" dirty="0"/>
              <a:t>ОП-30 </a:t>
            </a:r>
            <a:r>
              <a:rPr lang="ru-RU" dirty="0" err="1"/>
              <a:t>оптимистік</a:t>
            </a:r>
            <a:r>
              <a:rPr lang="ru-RU" dirty="0"/>
              <a:t> </a:t>
            </a:r>
            <a:r>
              <a:rPr lang="ru-RU" dirty="0" err="1"/>
              <a:t>сценаридегі</a:t>
            </a:r>
            <a:r>
              <a:rPr lang="ru-RU" dirty="0"/>
              <a:t> бос </a:t>
            </a:r>
            <a:r>
              <a:rPr lang="ru-RU" dirty="0" err="1"/>
              <a:t>орындар</a:t>
            </a:r>
            <a:endParaRPr lang="ru-KZ" dirty="0"/>
          </a:p>
        </p:txBody>
      </p:sp>
      <p:sp>
        <p:nvSpPr>
          <p:cNvPr id="3" name="Номер слайда 2">
            <a:extLst>
              <a:ext uri="{FF2B5EF4-FFF2-40B4-BE49-F238E27FC236}">
                <a16:creationId xmlns:a16="http://schemas.microsoft.com/office/drawing/2014/main" id="{0FE3E8E7-F31A-7D55-7372-1BEAD488D2B4}"/>
              </a:ext>
            </a:extLst>
          </p:cNvPr>
          <p:cNvSpPr>
            <a:spLocks noGrp="1"/>
          </p:cNvSpPr>
          <p:nvPr>
            <p:ph type="sldNum" sz="quarter" idx="12"/>
          </p:nvPr>
        </p:nvSpPr>
        <p:spPr/>
        <p:txBody>
          <a:bodyPr/>
          <a:lstStyle/>
          <a:p>
            <a:fld id="{4060C6F1-8618-4CCA-B45E-7B199C8F5830}" type="slidenum">
              <a:rPr lang="ru-RU" smtClean="0"/>
              <a:pPr/>
              <a:t>14</a:t>
            </a:fld>
            <a:r>
              <a:rPr lang="en-US" dirty="0"/>
              <a:t> </a:t>
            </a:r>
            <a:r>
              <a:rPr lang="ru-RU" dirty="0"/>
              <a:t>из 82</a:t>
            </a:r>
          </a:p>
        </p:txBody>
      </p:sp>
      <p:sp>
        <p:nvSpPr>
          <p:cNvPr id="2" name="Заголовок 3">
            <a:extLst>
              <a:ext uri="{FF2B5EF4-FFF2-40B4-BE49-F238E27FC236}">
                <a16:creationId xmlns:a16="http://schemas.microsoft.com/office/drawing/2014/main" id="{6B40C54E-AB09-425F-8B98-879F69EDE140}"/>
              </a:ext>
            </a:extLst>
          </p:cNvPr>
          <p:cNvSpPr txBox="1">
            <a:spLocks/>
          </p:cNvSpPr>
          <p:nvPr/>
        </p:nvSpPr>
        <p:spPr>
          <a:xfrm>
            <a:off x="72000" y="0"/>
            <a:ext cx="12120000" cy="859626"/>
          </a:xfrm>
          <a:prstGeom prst="rect">
            <a:avLst/>
          </a:prstGeom>
        </p:spPr>
        <p:txBody>
          <a:bodyPr anchor="ctr"/>
          <a:lstStyle>
            <a:defPPr marR="0" lvl="0" algn="l" rtl="0">
              <a:lnSpc>
                <a:spcPct val="100000"/>
              </a:lnSpc>
              <a:spcBef>
                <a:spcPts val="0"/>
              </a:spcBef>
              <a:spcAft>
                <a:spcPts val="0"/>
              </a:spcAft>
            </a:defPPr>
            <a:lvl1pPr marR="0" lvl="0" algn="l" rtl="0" eaLnBrk="1" hangingPunct="1">
              <a:lnSpc>
                <a:spcPct val="100000"/>
              </a:lnSpc>
              <a:spcBef>
                <a:spcPts val="0"/>
              </a:spcBef>
              <a:spcAft>
                <a:spcPts val="0"/>
              </a:spcAft>
              <a:buNone/>
              <a:defRPr sz="2667" b="1" i="0" u="none" strike="noStrike" cap="none">
                <a:solidFill>
                  <a:srgbClr val="007F76"/>
                </a:solidFill>
                <a:latin typeface="Arial" panose="020B0604020202020204" pitchFamily="34" charset="0"/>
                <a:ea typeface="Calibri" panose="020F0502020204030204" pitchFamily="34" charset="0"/>
                <a:cs typeface="Arial" panose="020B0604020202020204" pitchFamily="34" charset="0"/>
                <a:sym typeface="Arial"/>
              </a:defRPr>
            </a:lvl1pPr>
          </a:lstStyle>
          <a:p>
            <a:pPr defTabSz="914400"/>
            <a:endParaRPr lang="ru-KZ" kern="0" dirty="0"/>
          </a:p>
        </p:txBody>
      </p:sp>
      <p:graphicFrame>
        <p:nvGraphicFramePr>
          <p:cNvPr id="5" name="Таблица 4">
            <a:extLst>
              <a:ext uri="{FF2B5EF4-FFF2-40B4-BE49-F238E27FC236}">
                <a16:creationId xmlns:a16="http://schemas.microsoft.com/office/drawing/2014/main" id="{B7139574-4B3F-E80C-7618-4F1ED75FC639}"/>
              </a:ext>
            </a:extLst>
          </p:cNvPr>
          <p:cNvGraphicFramePr>
            <a:graphicFrameLocks noGrp="1"/>
          </p:cNvGraphicFramePr>
          <p:nvPr>
            <p:extLst>
              <p:ext uri="{D42A27DB-BD31-4B8C-83A1-F6EECF244321}">
                <p14:modId xmlns:p14="http://schemas.microsoft.com/office/powerpoint/2010/main" val="2203430039"/>
              </p:ext>
            </p:extLst>
          </p:nvPr>
        </p:nvGraphicFramePr>
        <p:xfrm>
          <a:off x="141431" y="932675"/>
          <a:ext cx="11885729" cy="5607801"/>
        </p:xfrm>
        <a:graphic>
          <a:graphicData uri="http://schemas.openxmlformats.org/drawingml/2006/table">
            <a:tbl>
              <a:tblPr bandRow="1">
                <a:tableStyleId>{3B4B98B0-60AC-42C2-AFA5-B58CD77FA1E5}</a:tableStyleId>
              </a:tblPr>
              <a:tblGrid>
                <a:gridCol w="360812">
                  <a:extLst>
                    <a:ext uri="{9D8B030D-6E8A-4147-A177-3AD203B41FA5}">
                      <a16:colId xmlns:a16="http://schemas.microsoft.com/office/drawing/2014/main" val="2640444703"/>
                    </a:ext>
                  </a:extLst>
                </a:gridCol>
                <a:gridCol w="674456">
                  <a:extLst>
                    <a:ext uri="{9D8B030D-6E8A-4147-A177-3AD203B41FA5}">
                      <a16:colId xmlns:a16="http://schemas.microsoft.com/office/drawing/2014/main" val="308092926"/>
                    </a:ext>
                  </a:extLst>
                </a:gridCol>
                <a:gridCol w="4014030">
                  <a:extLst>
                    <a:ext uri="{9D8B030D-6E8A-4147-A177-3AD203B41FA5}">
                      <a16:colId xmlns:a16="http://schemas.microsoft.com/office/drawing/2014/main" val="2913193191"/>
                    </a:ext>
                  </a:extLst>
                </a:gridCol>
                <a:gridCol w="659670">
                  <a:extLst>
                    <a:ext uri="{9D8B030D-6E8A-4147-A177-3AD203B41FA5}">
                      <a16:colId xmlns:a16="http://schemas.microsoft.com/office/drawing/2014/main" val="3122760222"/>
                    </a:ext>
                  </a:extLst>
                </a:gridCol>
                <a:gridCol w="659670">
                  <a:extLst>
                    <a:ext uri="{9D8B030D-6E8A-4147-A177-3AD203B41FA5}">
                      <a16:colId xmlns:a16="http://schemas.microsoft.com/office/drawing/2014/main" val="463672542"/>
                    </a:ext>
                  </a:extLst>
                </a:gridCol>
                <a:gridCol w="659670">
                  <a:extLst>
                    <a:ext uri="{9D8B030D-6E8A-4147-A177-3AD203B41FA5}">
                      <a16:colId xmlns:a16="http://schemas.microsoft.com/office/drawing/2014/main" val="3124389490"/>
                    </a:ext>
                  </a:extLst>
                </a:gridCol>
                <a:gridCol w="659670">
                  <a:extLst>
                    <a:ext uri="{9D8B030D-6E8A-4147-A177-3AD203B41FA5}">
                      <a16:colId xmlns:a16="http://schemas.microsoft.com/office/drawing/2014/main" val="2941227421"/>
                    </a:ext>
                  </a:extLst>
                </a:gridCol>
                <a:gridCol w="659670">
                  <a:extLst>
                    <a:ext uri="{9D8B030D-6E8A-4147-A177-3AD203B41FA5}">
                      <a16:colId xmlns:a16="http://schemas.microsoft.com/office/drawing/2014/main" val="14517836"/>
                    </a:ext>
                  </a:extLst>
                </a:gridCol>
                <a:gridCol w="659670">
                  <a:extLst>
                    <a:ext uri="{9D8B030D-6E8A-4147-A177-3AD203B41FA5}">
                      <a16:colId xmlns:a16="http://schemas.microsoft.com/office/drawing/2014/main" val="2712067462"/>
                    </a:ext>
                  </a:extLst>
                </a:gridCol>
                <a:gridCol w="525731">
                  <a:extLst>
                    <a:ext uri="{9D8B030D-6E8A-4147-A177-3AD203B41FA5}">
                      <a16:colId xmlns:a16="http://schemas.microsoft.com/office/drawing/2014/main" val="926687325"/>
                    </a:ext>
                  </a:extLst>
                </a:gridCol>
                <a:gridCol w="525731">
                  <a:extLst>
                    <a:ext uri="{9D8B030D-6E8A-4147-A177-3AD203B41FA5}">
                      <a16:colId xmlns:a16="http://schemas.microsoft.com/office/drawing/2014/main" val="827406570"/>
                    </a:ext>
                  </a:extLst>
                </a:gridCol>
                <a:gridCol w="525731">
                  <a:extLst>
                    <a:ext uri="{9D8B030D-6E8A-4147-A177-3AD203B41FA5}">
                      <a16:colId xmlns:a16="http://schemas.microsoft.com/office/drawing/2014/main" val="2656866826"/>
                    </a:ext>
                  </a:extLst>
                </a:gridCol>
                <a:gridCol w="525731">
                  <a:extLst>
                    <a:ext uri="{9D8B030D-6E8A-4147-A177-3AD203B41FA5}">
                      <a16:colId xmlns:a16="http://schemas.microsoft.com/office/drawing/2014/main" val="3514456650"/>
                    </a:ext>
                  </a:extLst>
                </a:gridCol>
                <a:gridCol w="775487">
                  <a:extLst>
                    <a:ext uri="{9D8B030D-6E8A-4147-A177-3AD203B41FA5}">
                      <a16:colId xmlns:a16="http://schemas.microsoft.com/office/drawing/2014/main" val="3845195506"/>
                    </a:ext>
                  </a:extLst>
                </a:gridCol>
              </a:tblGrid>
              <a:tr h="203173">
                <a:tc rowSpan="2">
                  <a:txBody>
                    <a:bodyPr/>
                    <a:lstStyle/>
                    <a:p>
                      <a:pPr algn="ctr" rtl="0" fontAlgn="ctr"/>
                      <a:r>
                        <a:rPr lang="ru-RU" sz="1050" u="none" strike="noStrike" dirty="0">
                          <a:solidFill>
                            <a:schemeClr val="accent3">
                              <a:lumMod val="50000"/>
                            </a:schemeClr>
                          </a:solidFill>
                          <a:effectLst/>
                          <a:latin typeface="Arial Narrow" panose="020B0606020202030204" pitchFamily="34" charset="0"/>
                        </a:rPr>
                        <a:t>№</a:t>
                      </a:r>
                      <a:endParaRPr lang="ru-RU" sz="1050" b="0" i="0" u="none" strike="noStrike" dirty="0">
                        <a:solidFill>
                          <a:schemeClr val="accent3">
                            <a:lumMod val="50000"/>
                          </a:schemeClr>
                        </a:solidFill>
                        <a:effectLst/>
                        <a:latin typeface="Arial Narrow" panose="020B0606020202030204" pitchFamily="34" charset="0"/>
                      </a:endParaRPr>
                    </a:p>
                  </a:txBody>
                  <a:tcPr marL="6603" marR="6603" marT="0" marB="0"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rowSpan="2">
                  <a:txBody>
                    <a:bodyPr/>
                    <a:lstStyle/>
                    <a:p>
                      <a:pPr marL="0" algn="ctr" defTabSz="685800" rtl="0" eaLnBrk="1" fontAlgn="ctr" latinLnBrk="0" hangingPunct="1"/>
                      <a:r>
                        <a:rPr lang="ru-RU" sz="1050" b="0" i="0" u="none" strike="noStrike" cap="none" dirty="0">
                          <a:solidFill>
                            <a:schemeClr val="accent3">
                              <a:lumMod val="50000"/>
                            </a:schemeClr>
                          </a:solidFill>
                          <a:effectLst/>
                          <a:latin typeface="Arial Narrow" panose="020B0606020202030204" pitchFamily="34" charset="0"/>
                          <a:ea typeface="+mn-ea"/>
                          <a:cs typeface="+mn-cs"/>
                          <a:sym typeface="Arial"/>
                        </a:rPr>
                        <a:t>ҰҚЖ-2017 </a:t>
                      </a:r>
                      <a:r>
                        <a:rPr lang="ru-RU" sz="1050" b="0" i="0" u="none" strike="noStrike" cap="none" dirty="0" err="1">
                          <a:solidFill>
                            <a:schemeClr val="accent3">
                              <a:lumMod val="50000"/>
                            </a:schemeClr>
                          </a:solidFill>
                          <a:effectLst/>
                          <a:latin typeface="Arial Narrow" panose="020B0606020202030204" pitchFamily="34" charset="0"/>
                          <a:ea typeface="+mn-ea"/>
                          <a:cs typeface="+mn-cs"/>
                          <a:sym typeface="Arial"/>
                        </a:rPr>
                        <a:t>коді</a:t>
                      </a:r>
                      <a:endParaRPr lang="ru-RU" sz="1050" b="0" i="0" u="none" strike="noStrike" cap="none" dirty="0">
                        <a:solidFill>
                          <a:schemeClr val="accent3">
                            <a:lumMod val="50000"/>
                          </a:schemeClr>
                        </a:solidFill>
                        <a:effectLst/>
                        <a:latin typeface="Arial Narrow" panose="020B0606020202030204" pitchFamily="34" charset="0"/>
                        <a:ea typeface="+mn-ea"/>
                        <a:cs typeface="+mn-cs"/>
                        <a:sym typeface="Arial"/>
                      </a:endParaRPr>
                    </a:p>
                  </a:txBody>
                  <a:tcPr marL="6603" marR="6603" marT="0" marB="0"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rowSpan="2">
                  <a:txBody>
                    <a:bodyPr/>
                    <a:lstStyle/>
                    <a:p>
                      <a:pPr algn="ctr" rtl="0" fontAlgn="ctr"/>
                      <a:r>
                        <a:rPr lang="ru-RU" sz="1050" u="none" strike="noStrike" dirty="0">
                          <a:solidFill>
                            <a:schemeClr val="accent3">
                              <a:lumMod val="50000"/>
                            </a:schemeClr>
                          </a:solidFill>
                          <a:effectLst/>
                          <a:latin typeface="Arial Narrow" panose="020B0606020202030204" pitchFamily="34" charset="0"/>
                        </a:rPr>
                        <a:t>АТАУЫ</a:t>
                      </a:r>
                      <a:endParaRPr lang="ru-RU" sz="1050" b="0" i="0" u="none" strike="noStrike" dirty="0">
                        <a:solidFill>
                          <a:schemeClr val="accent3">
                            <a:lumMod val="50000"/>
                          </a:schemeClr>
                        </a:solidFill>
                        <a:effectLst/>
                        <a:latin typeface="Arial Narrow" panose="020B0606020202030204" pitchFamily="34" charset="0"/>
                      </a:endParaRPr>
                    </a:p>
                  </a:txBody>
                  <a:tcPr marL="6603" marR="6603" marT="0" marB="0" anchor="ctr">
                    <a:lnL>
                      <a:noFill/>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rowSpan="2">
                  <a:txBody>
                    <a:bodyPr/>
                    <a:lstStyle/>
                    <a:p>
                      <a:pPr algn="ctr" fontAlgn="b"/>
                      <a:r>
                        <a:rPr lang="kk-KZ" sz="1050" u="none" strike="noStrike" dirty="0">
                          <a:solidFill>
                            <a:schemeClr val="tx1"/>
                          </a:solidFill>
                          <a:effectLst/>
                          <a:latin typeface="Arial Narrow" panose="020B0606020202030204" pitchFamily="34" charset="0"/>
                        </a:rPr>
                        <a:t>2022 ж. бос орындар</a:t>
                      </a:r>
                      <a:endParaRPr lang="ru-RU" sz="1050" b="0" i="0" u="none" strike="noStrike" dirty="0">
                        <a:solidFill>
                          <a:schemeClr val="tx1"/>
                        </a:solidFill>
                        <a:effectLst/>
                        <a:latin typeface="Arial Narrow" panose="020B0606020202030204" pitchFamily="34" charset="0"/>
                      </a:endParaRPr>
                    </a:p>
                  </a:txBody>
                  <a:tcPr marL="9525" marR="9525" marT="0" marB="0" anchor="ctr">
                    <a:lnL w="12700" cap="flat" cmpd="sng" algn="ctr">
                      <a:solidFill>
                        <a:schemeClr val="tx1"/>
                      </a:solidFill>
                      <a:prstDash val="solid"/>
                      <a:round/>
                      <a:headEnd type="none" w="med" len="med"/>
                      <a:tailEnd type="none" w="med" len="med"/>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gridSpan="4">
                  <a:txBody>
                    <a:bodyPr/>
                    <a:lstStyle/>
                    <a:p>
                      <a:pPr algn="ctr" fontAlgn="b"/>
                      <a:r>
                        <a:rPr lang="ru-RU" sz="1050" b="0" i="0" u="none" strike="noStrike" dirty="0" err="1">
                          <a:solidFill>
                            <a:schemeClr val="tx1"/>
                          </a:solidFill>
                          <a:effectLst/>
                          <a:latin typeface="Arial Narrow" panose="020B0606020202030204" pitchFamily="34" charset="0"/>
                        </a:rPr>
                        <a:t>оның</a:t>
                      </a:r>
                      <a:r>
                        <a:rPr lang="ru-RU" sz="1050" b="0" i="0" u="none" strike="noStrike" dirty="0">
                          <a:solidFill>
                            <a:schemeClr val="tx1"/>
                          </a:solidFill>
                          <a:effectLst/>
                          <a:latin typeface="Arial Narrow" panose="020B0606020202030204" pitchFamily="34" charset="0"/>
                        </a:rPr>
                        <a:t> </a:t>
                      </a:r>
                      <a:r>
                        <a:rPr lang="ru-RU" sz="1050" b="0" i="0" u="none" strike="noStrike" dirty="0" err="1">
                          <a:solidFill>
                            <a:schemeClr val="tx1"/>
                          </a:solidFill>
                          <a:effectLst/>
                          <a:latin typeface="Arial Narrow" panose="020B0606020202030204" pitchFamily="34" charset="0"/>
                        </a:rPr>
                        <a:t>ішінде</a:t>
                      </a:r>
                      <a:r>
                        <a:rPr lang="ru-RU" sz="1050" b="0" i="0" u="none" strike="noStrike" dirty="0">
                          <a:solidFill>
                            <a:schemeClr val="tx1"/>
                          </a:solidFill>
                          <a:effectLst/>
                          <a:latin typeface="Arial Narrow" panose="020B0606020202030204" pitchFamily="34" charset="0"/>
                        </a:rPr>
                        <a:t> 2022 ж. </a:t>
                      </a:r>
                      <a:r>
                        <a:rPr lang="ru-RU" sz="1050" b="0" i="0" u="none" strike="noStrike" dirty="0" err="1">
                          <a:solidFill>
                            <a:schemeClr val="tx1"/>
                          </a:solidFill>
                          <a:effectLst/>
                          <a:latin typeface="Arial Narrow" panose="020B0606020202030204" pitchFamily="34" charset="0"/>
                        </a:rPr>
                        <a:t>тоқсандары</a:t>
                      </a:r>
                      <a:r>
                        <a:rPr lang="ru-RU" sz="1050" b="0" i="0" u="none" strike="noStrike" dirty="0">
                          <a:solidFill>
                            <a:schemeClr val="tx1"/>
                          </a:solidFill>
                          <a:effectLst/>
                          <a:latin typeface="Arial Narrow" panose="020B0606020202030204" pitchFamily="34" charset="0"/>
                        </a:rPr>
                        <a:t> </a:t>
                      </a:r>
                      <a:r>
                        <a:rPr lang="ru-RU" sz="1050" b="0" i="0" u="none" strike="noStrike" dirty="0" err="1">
                          <a:solidFill>
                            <a:schemeClr val="tx1"/>
                          </a:solidFill>
                          <a:effectLst/>
                          <a:latin typeface="Arial Narrow" panose="020B0606020202030204" pitchFamily="34" charset="0"/>
                        </a:rPr>
                        <a:t>бойынша</a:t>
                      </a:r>
                      <a:endParaRPr lang="ru-RU" sz="1050" b="0" i="0" u="none" strike="noStrike" dirty="0">
                        <a:solidFill>
                          <a:schemeClr val="tx1"/>
                        </a:solidFill>
                        <a:effectLst/>
                        <a:latin typeface="Arial Narrow" panose="020B0606020202030204" pitchFamily="34" charset="0"/>
                      </a:endParaRPr>
                    </a:p>
                  </a:txBody>
                  <a:tcPr marL="9525" marR="9525" marT="0" marB="0" anchor="ctr">
                    <a:lnL>
                      <a:noFill/>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fontAlgn="b"/>
                      <a:endParaRPr lang="ru-RU" sz="900" b="0" i="0" u="none" strike="noStrike" dirty="0">
                        <a:solidFill>
                          <a:srgbClr val="007F76"/>
                        </a:solidFill>
                        <a:effectLst/>
                        <a:latin typeface="Arial Narrow" panose="020B0606020202030204" pitchFamily="34" charset="0"/>
                      </a:endParaRPr>
                    </a:p>
                  </a:txBody>
                  <a:tcPr marL="9525" marR="9525" marT="9525" marB="0"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fontAlgn="b"/>
                      <a:endParaRPr lang="ru-RU" sz="900" b="0" i="0" u="none" strike="noStrike" dirty="0">
                        <a:solidFill>
                          <a:srgbClr val="007F76"/>
                        </a:solidFill>
                        <a:effectLst/>
                        <a:latin typeface="Arial Narrow" panose="020B0606020202030204" pitchFamily="34" charset="0"/>
                      </a:endParaRPr>
                    </a:p>
                  </a:txBody>
                  <a:tcPr marL="9525" marR="9525" marT="9525" marB="0"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fontAlgn="b"/>
                      <a:endParaRPr lang="ru-RU" sz="900" b="0" i="0" u="none" strike="noStrike" dirty="0">
                        <a:solidFill>
                          <a:srgbClr val="007F76"/>
                        </a:solidFill>
                        <a:effectLst/>
                        <a:latin typeface="Arial Narrow" panose="020B0606020202030204" pitchFamily="34" charset="0"/>
                      </a:endParaRPr>
                    </a:p>
                  </a:txBody>
                  <a:tcPr marL="9525" marR="9525" marT="9525" marB="0"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rowSpan="2">
                  <a:txBody>
                    <a:bodyPr/>
                    <a:lstStyle/>
                    <a:p>
                      <a:pPr algn="ctr" fontAlgn="b"/>
                      <a:r>
                        <a:rPr lang="kk-KZ" sz="1050" b="0" i="0" u="none" strike="noStrike" cap="none" dirty="0">
                          <a:solidFill>
                            <a:schemeClr val="accent3">
                              <a:lumMod val="50000"/>
                            </a:schemeClr>
                          </a:solidFill>
                          <a:effectLst/>
                          <a:latin typeface="Arial Narrow" panose="020B0606020202030204" pitchFamily="34" charset="0"/>
                          <a:ea typeface="+mn-ea"/>
                          <a:cs typeface="+mn-cs"/>
                          <a:sym typeface="Arial"/>
                        </a:rPr>
                        <a:t>2023 ж. бос орындар</a:t>
                      </a:r>
                      <a:endParaRPr lang="ru-RU" sz="1050" b="0" i="0" u="none" strike="noStrike" cap="none" dirty="0">
                        <a:solidFill>
                          <a:schemeClr val="accent3">
                            <a:lumMod val="50000"/>
                          </a:schemeClr>
                        </a:solidFill>
                        <a:effectLst/>
                        <a:latin typeface="Arial Narrow" panose="020B0606020202030204" pitchFamily="34" charset="0"/>
                        <a:ea typeface="+mn-ea"/>
                        <a:cs typeface="+mn-cs"/>
                        <a:sym typeface="Arial"/>
                      </a:endParaRPr>
                    </a:p>
                  </a:txBody>
                  <a:tcPr marL="9525" marR="9525" marT="0" marB="0" anchor="ctr">
                    <a:lnL w="12700" cap="flat" cmpd="sng" algn="ctr">
                      <a:solidFill>
                        <a:schemeClr val="tx1"/>
                      </a:solidFill>
                      <a:prstDash val="solid"/>
                      <a:round/>
                      <a:headEnd type="none" w="med" len="med"/>
                      <a:tailEnd type="none" w="med" len="med"/>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gridSpan="4">
                  <a:txBody>
                    <a:bodyPr/>
                    <a:lstStyle/>
                    <a:p>
                      <a:pPr algn="ctr" fontAlgn="b"/>
                      <a:r>
                        <a:rPr lang="ru-RU" sz="1050" b="0" i="0" u="none" strike="noStrike" cap="none" dirty="0" err="1">
                          <a:solidFill>
                            <a:schemeClr val="accent3">
                              <a:lumMod val="50000"/>
                            </a:schemeClr>
                          </a:solidFill>
                          <a:effectLst/>
                          <a:latin typeface="Arial Narrow" panose="020B0606020202030204" pitchFamily="34" charset="0"/>
                          <a:ea typeface="+mn-ea"/>
                          <a:cs typeface="+mn-cs"/>
                          <a:sym typeface="Arial"/>
                        </a:rPr>
                        <a:t>оның</a:t>
                      </a:r>
                      <a:r>
                        <a:rPr lang="ru-RU" sz="1050" b="0" i="0" u="none" strike="noStrike" cap="none" dirty="0">
                          <a:solidFill>
                            <a:schemeClr val="accent3">
                              <a:lumMod val="50000"/>
                            </a:schemeClr>
                          </a:solidFill>
                          <a:effectLst/>
                          <a:latin typeface="Arial Narrow" panose="020B0606020202030204" pitchFamily="34" charset="0"/>
                          <a:ea typeface="+mn-ea"/>
                          <a:cs typeface="+mn-cs"/>
                          <a:sym typeface="Arial"/>
                        </a:rPr>
                        <a:t> </a:t>
                      </a:r>
                      <a:r>
                        <a:rPr lang="ru-RU" sz="1050" b="0" i="0" u="none" strike="noStrike" cap="none" dirty="0" err="1">
                          <a:solidFill>
                            <a:schemeClr val="accent3">
                              <a:lumMod val="50000"/>
                            </a:schemeClr>
                          </a:solidFill>
                          <a:effectLst/>
                          <a:latin typeface="Arial Narrow" panose="020B0606020202030204" pitchFamily="34" charset="0"/>
                          <a:ea typeface="+mn-ea"/>
                          <a:cs typeface="+mn-cs"/>
                          <a:sym typeface="Arial"/>
                        </a:rPr>
                        <a:t>ішінде</a:t>
                      </a:r>
                      <a:r>
                        <a:rPr lang="ru-RU" sz="1050" b="0" i="0" u="none" strike="noStrike" cap="none" dirty="0">
                          <a:solidFill>
                            <a:schemeClr val="accent3">
                              <a:lumMod val="50000"/>
                            </a:schemeClr>
                          </a:solidFill>
                          <a:effectLst/>
                          <a:latin typeface="Arial Narrow" panose="020B0606020202030204" pitchFamily="34" charset="0"/>
                          <a:ea typeface="+mn-ea"/>
                          <a:cs typeface="+mn-cs"/>
                          <a:sym typeface="Arial"/>
                        </a:rPr>
                        <a:t> 2023 ж. </a:t>
                      </a:r>
                      <a:r>
                        <a:rPr lang="ru-RU" sz="1050" b="0" i="0" u="none" strike="noStrike" cap="none" dirty="0" err="1">
                          <a:solidFill>
                            <a:schemeClr val="accent3">
                              <a:lumMod val="50000"/>
                            </a:schemeClr>
                          </a:solidFill>
                          <a:effectLst/>
                          <a:latin typeface="Arial Narrow" panose="020B0606020202030204" pitchFamily="34" charset="0"/>
                          <a:ea typeface="+mn-ea"/>
                          <a:cs typeface="+mn-cs"/>
                          <a:sym typeface="Arial"/>
                        </a:rPr>
                        <a:t>тоқсан</a:t>
                      </a:r>
                      <a:r>
                        <a:rPr lang="ru-RU" sz="1050" b="0" i="0" u="none" strike="noStrike" cap="none" dirty="0">
                          <a:solidFill>
                            <a:schemeClr val="accent3">
                              <a:lumMod val="50000"/>
                            </a:schemeClr>
                          </a:solidFill>
                          <a:effectLst/>
                          <a:latin typeface="Arial Narrow" panose="020B0606020202030204" pitchFamily="34" charset="0"/>
                          <a:ea typeface="+mn-ea"/>
                          <a:cs typeface="+mn-cs"/>
                          <a:sym typeface="Arial"/>
                        </a:rPr>
                        <a:t> </a:t>
                      </a:r>
                      <a:r>
                        <a:rPr lang="ru-RU" sz="1050" b="0" i="0" u="none" strike="noStrike" cap="none" dirty="0" err="1">
                          <a:solidFill>
                            <a:schemeClr val="accent3">
                              <a:lumMod val="50000"/>
                            </a:schemeClr>
                          </a:solidFill>
                          <a:effectLst/>
                          <a:latin typeface="Arial Narrow" panose="020B0606020202030204" pitchFamily="34" charset="0"/>
                          <a:ea typeface="+mn-ea"/>
                          <a:cs typeface="+mn-cs"/>
                          <a:sym typeface="Arial"/>
                        </a:rPr>
                        <a:t>бойынша</a:t>
                      </a:r>
                      <a:endParaRPr lang="ru-RU" sz="1050" b="0" i="0" u="none" strike="noStrike" cap="none" dirty="0">
                        <a:solidFill>
                          <a:schemeClr val="accent3">
                            <a:lumMod val="50000"/>
                          </a:schemeClr>
                        </a:solidFill>
                        <a:effectLst/>
                        <a:latin typeface="Arial Narrow" panose="020B0606020202030204" pitchFamily="34" charset="0"/>
                        <a:ea typeface="+mn-ea"/>
                        <a:cs typeface="+mn-cs"/>
                        <a:sym typeface="Arial"/>
                      </a:endParaRPr>
                    </a:p>
                  </a:txBody>
                  <a:tcPr marL="9525" marR="9525" marT="0" marB="0" anchor="ctr">
                    <a:lnL>
                      <a:noFill/>
                    </a:lnL>
                    <a:lnR>
                      <a:noFill/>
                    </a:lnR>
                    <a:lnT w="1270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fontAlgn="b"/>
                      <a:endParaRPr lang="ru-RU" sz="900" b="0" i="0" u="none" strike="noStrike" dirty="0">
                        <a:solidFill>
                          <a:srgbClr val="007F76"/>
                        </a:solidFill>
                        <a:effectLst/>
                        <a:latin typeface="Arial Narrow" panose="020B0606020202030204" pitchFamily="34" charset="0"/>
                      </a:endParaRPr>
                    </a:p>
                  </a:txBody>
                  <a:tcPr marL="9525" marR="9525" marT="9525" marB="0"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4D7A86">
                        <a:alpha val="20000"/>
                      </a:srgbClr>
                    </a:solidFill>
                  </a:tcPr>
                </a:tc>
                <a:tc hMerge="1">
                  <a:txBody>
                    <a:bodyPr/>
                    <a:lstStyle/>
                    <a:p>
                      <a:pPr algn="ctr" fontAlgn="b"/>
                      <a:endParaRPr lang="ru-RU" sz="900" b="0" i="0" u="none" strike="noStrike" dirty="0">
                        <a:solidFill>
                          <a:srgbClr val="007F76"/>
                        </a:solidFill>
                        <a:effectLst/>
                        <a:latin typeface="Arial Narrow" panose="020B0606020202030204" pitchFamily="34" charset="0"/>
                      </a:endParaRPr>
                    </a:p>
                  </a:txBody>
                  <a:tcPr marL="9525" marR="9525" marT="9525" marB="0"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4D7A86">
                        <a:alpha val="20000"/>
                      </a:srgbClr>
                    </a:solidFill>
                  </a:tcPr>
                </a:tc>
                <a:tc hMerge="1">
                  <a:txBody>
                    <a:bodyPr/>
                    <a:lstStyle/>
                    <a:p>
                      <a:pPr algn="ctr" fontAlgn="b"/>
                      <a:endParaRPr lang="ru-RU" sz="900" b="0" i="0" u="none" strike="noStrike" dirty="0">
                        <a:solidFill>
                          <a:srgbClr val="007F76"/>
                        </a:solidFill>
                        <a:effectLst/>
                        <a:latin typeface="Arial Narrow" panose="020B0606020202030204" pitchFamily="34" charset="0"/>
                      </a:endParaRPr>
                    </a:p>
                  </a:txBody>
                  <a:tcPr marL="9525" marR="9525" marT="9525" marB="0"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4D7A86">
                        <a:alpha val="20000"/>
                      </a:srgbClr>
                    </a:solidFill>
                  </a:tcPr>
                </a:tc>
                <a:tc rowSpan="2">
                  <a:txBody>
                    <a:bodyPr/>
                    <a:lstStyle/>
                    <a:p>
                      <a:pPr algn="ctr" fontAlgn="b"/>
                      <a:r>
                        <a:rPr lang="ru-RU" sz="1050" u="none" strike="noStrike" dirty="0">
                          <a:solidFill>
                            <a:schemeClr val="accent3">
                              <a:lumMod val="50000"/>
                            </a:schemeClr>
                          </a:solidFill>
                          <a:effectLst/>
                          <a:latin typeface="Arial Narrow" panose="020B0606020202030204" pitchFamily="34" charset="0"/>
                        </a:rPr>
                        <a:t>ЖАЛПЫҒА </a:t>
                      </a:r>
                    </a:p>
                    <a:p>
                      <a:pPr algn="ctr" fontAlgn="b"/>
                      <a:r>
                        <a:rPr lang="ru-RU" sz="1050" u="none" strike="noStrike" dirty="0">
                          <a:solidFill>
                            <a:schemeClr val="accent3">
                              <a:lumMod val="50000"/>
                            </a:schemeClr>
                          </a:solidFill>
                          <a:effectLst/>
                          <a:latin typeface="Arial Narrow" panose="020B0606020202030204" pitchFamily="34" charset="0"/>
                        </a:rPr>
                        <a:t>%-бен </a:t>
                      </a:r>
                      <a:endParaRPr lang="ru-RU" sz="1050" b="0" i="0" u="none" strike="noStrike" dirty="0">
                        <a:solidFill>
                          <a:schemeClr val="accent3">
                            <a:lumMod val="50000"/>
                          </a:schemeClr>
                        </a:solidFill>
                        <a:effectLst/>
                        <a:latin typeface="Arial Narrow" panose="020B0606020202030204" pitchFamily="34" charset="0"/>
                      </a:endParaRPr>
                    </a:p>
                  </a:txBody>
                  <a:tcPr marL="9525" marR="9525" marT="0" marB="0"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821115214"/>
                  </a:ext>
                </a:extLst>
              </a:tr>
              <a:tr h="206228">
                <a:tc vMerge="1">
                  <a:txBody>
                    <a:bodyPr/>
                    <a:lstStyle/>
                    <a:p>
                      <a:pPr algn="ctr" rtl="0" fontAlgn="ctr"/>
                      <a:endParaRPr lang="ru-RU" sz="900" b="0" i="0" u="none" strike="noStrike" dirty="0">
                        <a:solidFill>
                          <a:srgbClr val="007F76"/>
                        </a:solidFill>
                        <a:effectLst/>
                        <a:latin typeface="Arial Narrow" panose="020B0606020202030204" pitchFamily="34" charset="0"/>
                      </a:endParaRPr>
                    </a:p>
                  </a:txBody>
                  <a:tcPr marL="6603" marR="6603" marT="10800" marB="10800"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4D7A86">
                        <a:alpha val="20000"/>
                      </a:srgbClr>
                    </a:solidFill>
                  </a:tcPr>
                </a:tc>
                <a:tc vMerge="1">
                  <a:txBody>
                    <a:bodyPr/>
                    <a:lstStyle/>
                    <a:p>
                      <a:pPr algn="ctr" rtl="0" fontAlgn="ctr"/>
                      <a:endParaRPr lang="ru-RU" sz="900" b="0" i="0" u="none" strike="noStrike" dirty="0">
                        <a:solidFill>
                          <a:srgbClr val="007F76"/>
                        </a:solidFill>
                        <a:effectLst/>
                        <a:latin typeface="Arial Narrow" panose="020B0606020202030204" pitchFamily="34" charset="0"/>
                      </a:endParaRPr>
                    </a:p>
                  </a:txBody>
                  <a:tcPr marL="6603" marR="6603" marT="10800" marB="10800"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4D7A86">
                        <a:alpha val="20000"/>
                      </a:srgbClr>
                    </a:solidFill>
                  </a:tcPr>
                </a:tc>
                <a:tc vMerge="1">
                  <a:txBody>
                    <a:bodyPr/>
                    <a:lstStyle/>
                    <a:p>
                      <a:pPr algn="ctr" rtl="0" fontAlgn="ctr"/>
                      <a:endParaRPr lang="ru-RU" sz="900" b="0" i="0" u="none" strike="noStrike" dirty="0">
                        <a:solidFill>
                          <a:srgbClr val="007F76"/>
                        </a:solidFill>
                        <a:effectLst/>
                        <a:latin typeface="Arial Narrow" panose="020B0606020202030204" pitchFamily="34" charset="0"/>
                      </a:endParaRPr>
                    </a:p>
                  </a:txBody>
                  <a:tcPr marL="6603" marR="6603" marT="10800" marB="10800"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4D7A86">
                        <a:alpha val="20000"/>
                      </a:srgbClr>
                    </a:solidFill>
                  </a:tcPr>
                </a:tc>
                <a:tc vMerge="1">
                  <a:txBody>
                    <a:bodyPr/>
                    <a:lstStyle/>
                    <a:p>
                      <a:endParaRPr lang="ru-KZ"/>
                    </a:p>
                  </a:txBody>
                  <a:tcPr/>
                </a:tc>
                <a:tc>
                  <a:txBody>
                    <a:bodyPr/>
                    <a:lstStyle/>
                    <a:p>
                      <a:pPr algn="ctr" fontAlgn="b"/>
                      <a:r>
                        <a:rPr lang="en-US" sz="1050" b="0" i="0" u="none" strike="noStrike" dirty="0">
                          <a:solidFill>
                            <a:schemeClr val="tx1"/>
                          </a:solidFill>
                          <a:effectLst/>
                          <a:latin typeface="Arial Narrow" panose="020B0606020202030204" pitchFamily="34" charset="0"/>
                        </a:rPr>
                        <a:t>I</a:t>
                      </a:r>
                      <a:endParaRPr lang="ru-RU" sz="1050" b="0" i="0" u="none" strike="noStrike" dirty="0">
                        <a:solidFill>
                          <a:schemeClr val="tx1"/>
                        </a:solidFill>
                        <a:effectLst/>
                        <a:latin typeface="Arial Narrow" panose="020B0606020202030204" pitchFamily="34" charset="0"/>
                      </a:endParaRPr>
                    </a:p>
                  </a:txBody>
                  <a:tcPr marL="9525" marR="9525" marT="0" marB="0" anchor="ctr">
                    <a:lnT w="635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ctr" fontAlgn="b"/>
                      <a:r>
                        <a:rPr lang="en-US" sz="1050" b="0" i="0" u="none" strike="noStrike" dirty="0">
                          <a:solidFill>
                            <a:schemeClr val="tx1"/>
                          </a:solidFill>
                          <a:effectLst/>
                          <a:latin typeface="Arial Narrow" panose="020B0606020202030204" pitchFamily="34" charset="0"/>
                        </a:rPr>
                        <a:t>II</a:t>
                      </a:r>
                      <a:endParaRPr lang="ru-RU" sz="1050" b="0" i="0" u="none" strike="noStrike" dirty="0">
                        <a:solidFill>
                          <a:schemeClr val="tx1"/>
                        </a:solidFill>
                        <a:effectLst/>
                        <a:latin typeface="Arial Narrow" panose="020B0606020202030204" pitchFamily="34" charset="0"/>
                      </a:endParaRPr>
                    </a:p>
                  </a:txBody>
                  <a:tcPr marL="9525" marR="9525" marT="0" marB="0" anchor="ctr">
                    <a:lnT w="635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ctr" fontAlgn="b"/>
                      <a:r>
                        <a:rPr lang="en-US" sz="1050" b="0" i="0" u="none" strike="noStrike" dirty="0">
                          <a:solidFill>
                            <a:schemeClr val="tx1"/>
                          </a:solidFill>
                          <a:effectLst/>
                          <a:latin typeface="Arial Narrow" panose="020B0606020202030204" pitchFamily="34" charset="0"/>
                        </a:rPr>
                        <a:t>III</a:t>
                      </a:r>
                      <a:endParaRPr lang="ru-RU" sz="1050" b="0" i="0" u="none" strike="noStrike" dirty="0">
                        <a:solidFill>
                          <a:schemeClr val="tx1"/>
                        </a:solidFill>
                        <a:effectLst/>
                        <a:latin typeface="Arial Narrow" panose="020B0606020202030204" pitchFamily="34" charset="0"/>
                      </a:endParaRPr>
                    </a:p>
                  </a:txBody>
                  <a:tcPr marL="9525" marR="9525" marT="0" marB="0" anchor="ctr">
                    <a:lnT w="635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ctr" fontAlgn="b"/>
                      <a:r>
                        <a:rPr lang="en-US" sz="1050" b="0" i="0" u="none" strike="noStrike" dirty="0">
                          <a:solidFill>
                            <a:schemeClr val="tx1"/>
                          </a:solidFill>
                          <a:effectLst/>
                          <a:latin typeface="Arial Narrow" panose="020B0606020202030204" pitchFamily="34" charset="0"/>
                        </a:rPr>
                        <a:t>IV</a:t>
                      </a:r>
                      <a:endParaRPr lang="ru-RU" sz="1050" b="0" i="0" u="none" strike="noStrike" dirty="0">
                        <a:solidFill>
                          <a:schemeClr val="tx1"/>
                        </a:solidFill>
                        <a:effectLst/>
                        <a:latin typeface="Arial Narrow" panose="020B0606020202030204" pitchFamily="34" charset="0"/>
                      </a:endParaRPr>
                    </a:p>
                  </a:txBody>
                  <a:tcPr marL="9525" marR="9525" marT="0" marB="0" anchor="ctr">
                    <a:lnR w="1270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vMerge="1">
                  <a:txBody>
                    <a:bodyPr/>
                    <a:lstStyle/>
                    <a:p>
                      <a:pPr algn="ctr" fontAlgn="b"/>
                      <a:endParaRPr lang="ru-RU" sz="1050" b="0" i="0" u="none" strike="noStrike" dirty="0">
                        <a:solidFill>
                          <a:srgbClr val="007F76"/>
                        </a:solidFill>
                        <a:effectLst/>
                        <a:latin typeface="Arial Narrow" panose="020B0606020202030204" pitchFamily="34" charset="0"/>
                      </a:endParaRPr>
                    </a:p>
                  </a:txBody>
                  <a:tcPr marL="9525" marR="9525" marT="9525" marB="0"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4D7A86">
                        <a:alpha val="20000"/>
                      </a:srgbClr>
                    </a:solidFill>
                  </a:tcPr>
                </a:tc>
                <a:tc>
                  <a:txBody>
                    <a:bodyPr/>
                    <a:lstStyle/>
                    <a:p>
                      <a:pPr algn="ctr" fontAlgn="b"/>
                      <a:r>
                        <a:rPr lang="en-US" sz="1050" b="0" i="0" u="none" strike="noStrike" dirty="0">
                          <a:solidFill>
                            <a:schemeClr val="tx1"/>
                          </a:solidFill>
                          <a:effectLst/>
                          <a:latin typeface="Arial Narrow" panose="020B0606020202030204" pitchFamily="34" charset="0"/>
                        </a:rPr>
                        <a:t>I </a:t>
                      </a:r>
                      <a:r>
                        <a:rPr lang="ru-RU" sz="1050" b="0" i="0" u="none" strike="noStrike" dirty="0">
                          <a:solidFill>
                            <a:schemeClr val="tx1"/>
                          </a:solidFill>
                          <a:effectLst/>
                          <a:latin typeface="Arial Narrow" panose="020B0606020202030204" pitchFamily="34" charset="0"/>
                        </a:rPr>
                        <a:t>(факт)</a:t>
                      </a:r>
                    </a:p>
                  </a:txBody>
                  <a:tcPr marL="9525" marR="9525" marT="0" marB="0" anchor="ctr">
                    <a:lnL>
                      <a:noFill/>
                    </a:lnL>
                    <a:lnR>
                      <a:noFill/>
                    </a:lnR>
                    <a:lnT w="635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50" b="0" i="0" u="none" strike="noStrike" dirty="0">
                          <a:solidFill>
                            <a:schemeClr val="accent3">
                              <a:lumMod val="50000"/>
                            </a:schemeClr>
                          </a:solidFill>
                          <a:effectLst/>
                          <a:latin typeface="Arial Narrow" panose="020B0606020202030204" pitchFamily="34" charset="0"/>
                        </a:rPr>
                        <a:t>II</a:t>
                      </a:r>
                      <a:endParaRPr lang="ru-RU" sz="1050" b="0" i="0" u="none" strike="noStrike" dirty="0">
                        <a:solidFill>
                          <a:schemeClr val="accent3">
                            <a:lumMod val="50000"/>
                          </a:schemeClr>
                        </a:solidFill>
                        <a:effectLst/>
                        <a:latin typeface="Arial Narrow" panose="020B0606020202030204" pitchFamily="34" charset="0"/>
                      </a:endParaRPr>
                    </a:p>
                  </a:txBody>
                  <a:tcPr marL="9525" marR="9525" marT="0" marB="0" anchor="ctr">
                    <a:lnL>
                      <a:noFill/>
                    </a:lnL>
                    <a:lnR>
                      <a:noFill/>
                    </a:lnR>
                    <a:lnT w="635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50" b="0" i="0" u="none" strike="noStrike" dirty="0">
                          <a:solidFill>
                            <a:schemeClr val="accent3">
                              <a:lumMod val="50000"/>
                            </a:schemeClr>
                          </a:solidFill>
                          <a:effectLst/>
                          <a:latin typeface="Arial Narrow" panose="020B0606020202030204" pitchFamily="34" charset="0"/>
                        </a:rPr>
                        <a:t>III</a:t>
                      </a:r>
                      <a:endParaRPr lang="ru-RU" sz="1050" b="0" i="0" u="none" strike="noStrike" dirty="0">
                        <a:solidFill>
                          <a:schemeClr val="accent3">
                            <a:lumMod val="50000"/>
                          </a:schemeClr>
                        </a:solidFill>
                        <a:effectLst/>
                        <a:latin typeface="Arial Narrow" panose="020B0606020202030204" pitchFamily="34" charset="0"/>
                      </a:endParaRPr>
                    </a:p>
                  </a:txBody>
                  <a:tcPr marL="9525" marR="9525" marT="0" marB="0" anchor="ctr">
                    <a:lnL>
                      <a:noFill/>
                    </a:lnL>
                    <a:lnR>
                      <a:noFill/>
                    </a:lnR>
                    <a:lnT w="635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50" b="0" i="0" u="none" strike="noStrike" dirty="0">
                          <a:solidFill>
                            <a:schemeClr val="accent3">
                              <a:lumMod val="50000"/>
                            </a:schemeClr>
                          </a:solidFill>
                          <a:effectLst/>
                          <a:latin typeface="Arial Narrow" panose="020B0606020202030204" pitchFamily="34" charset="0"/>
                        </a:rPr>
                        <a:t>IV</a:t>
                      </a:r>
                      <a:endParaRPr lang="ru-RU" sz="1050" b="0" i="0" u="none" strike="noStrike" dirty="0">
                        <a:solidFill>
                          <a:schemeClr val="accent3">
                            <a:lumMod val="50000"/>
                          </a:schemeClr>
                        </a:solidFill>
                        <a:effectLst/>
                        <a:latin typeface="Arial Narrow" panose="020B0606020202030204" pitchFamily="34" charset="0"/>
                      </a:endParaRPr>
                    </a:p>
                  </a:txBody>
                  <a:tcPr marL="9525" marR="9525" marT="0" marB="0" anchor="ctr">
                    <a:lnL>
                      <a:noFill/>
                    </a:lnL>
                    <a:lnR>
                      <a:noFill/>
                    </a:lnR>
                    <a:lnT w="635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vMerge="1">
                  <a:txBody>
                    <a:bodyPr/>
                    <a:lstStyle/>
                    <a:p>
                      <a:pPr algn="ctr" fontAlgn="b"/>
                      <a:endParaRPr lang="ru-RU" sz="900" b="0" i="0" u="none" strike="noStrike" dirty="0">
                        <a:solidFill>
                          <a:srgbClr val="007F76"/>
                        </a:solidFill>
                        <a:effectLst/>
                        <a:latin typeface="Arial Narrow" panose="020B0606020202030204" pitchFamily="34" charset="0"/>
                      </a:endParaRPr>
                    </a:p>
                  </a:txBody>
                  <a:tcPr marL="9525" marR="9525" marT="9525" marB="0"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4D7A86">
                        <a:alpha val="20000"/>
                      </a:srgbClr>
                    </a:solidFill>
                  </a:tcPr>
                </a:tc>
                <a:extLst>
                  <a:ext uri="{0D108BD9-81ED-4DB2-BD59-A6C34878D82A}">
                    <a16:rowId xmlns:a16="http://schemas.microsoft.com/office/drawing/2014/main" val="3582961751"/>
                  </a:ext>
                </a:extLst>
              </a:tr>
              <a:tr h="158400">
                <a:tc gridSpan="3">
                  <a:txBody>
                    <a:bodyPr/>
                    <a:lstStyle/>
                    <a:p>
                      <a:pPr algn="ctr" rtl="0" fontAlgn="ctr"/>
                      <a:r>
                        <a:rPr lang="ru-RU" sz="900" b="1" u="none" strike="noStrike" dirty="0">
                          <a:solidFill>
                            <a:schemeClr val="accent3">
                              <a:lumMod val="50000"/>
                            </a:schemeClr>
                          </a:solidFill>
                          <a:effectLst/>
                          <a:latin typeface="Arial Narrow" panose="020B0606020202030204" pitchFamily="34" charset="0"/>
                        </a:rPr>
                        <a:t>БАРЛЫҒЫ</a:t>
                      </a:r>
                      <a:endParaRPr lang="ru-RU" sz="900" b="1" i="0" u="none" strike="noStrike" dirty="0">
                        <a:solidFill>
                          <a:schemeClr val="accent3">
                            <a:lumMod val="50000"/>
                          </a:schemeClr>
                        </a:solidFill>
                        <a:effectLst/>
                        <a:latin typeface="Arial Narrow" panose="020B0606020202030204" pitchFamily="34" charset="0"/>
                      </a:endParaRPr>
                    </a:p>
                  </a:txBody>
                  <a:tcPr marL="9525" marR="9525" marT="0" marB="0" anchor="ctr">
                    <a:lnL>
                      <a:noFill/>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3">
                        <a:lumMod val="50000"/>
                        <a:alpha val="20000"/>
                      </a:schemeClr>
                    </a:solidFill>
                  </a:tcPr>
                </a:tc>
                <a:tc hMerge="1">
                  <a:txBody>
                    <a:bodyPr/>
                    <a:lstStyle/>
                    <a:p>
                      <a:endParaRPr lang="ru-RU"/>
                    </a:p>
                  </a:txBody>
                  <a:tcPr/>
                </a:tc>
                <a:tc hMerge="1">
                  <a:txBody>
                    <a:bodyPr/>
                    <a:lstStyle/>
                    <a:p>
                      <a:endParaRPr lang="ru-RU"/>
                    </a:p>
                  </a:txBody>
                  <a:tcPr>
                    <a:lnL>
                      <a:noFill/>
                    </a:lnL>
                    <a:lnT w="12700" cap="flat" cmpd="sng" algn="ctr">
                      <a:solidFill>
                        <a:schemeClr val="tx1"/>
                      </a:solidFill>
                      <a:prstDash val="solid"/>
                      <a:round/>
                      <a:headEnd type="none" w="med" len="med"/>
                      <a:tailEnd type="none" w="med" len="med"/>
                    </a:lnT>
                  </a:tcPr>
                </a:tc>
                <a:tc>
                  <a:txBody>
                    <a:bodyPr/>
                    <a:lstStyle/>
                    <a:p>
                      <a:pPr algn="ctr" fontAlgn="b"/>
                      <a:r>
                        <a:rPr lang="ru-RU" sz="900" b="1" i="0" u="none" strike="noStrike" cap="none" dirty="0">
                          <a:solidFill>
                            <a:schemeClr val="tx1"/>
                          </a:solidFill>
                          <a:effectLst/>
                          <a:latin typeface="Arial Narrow" panose="020B0606020202030204" pitchFamily="34" charset="0"/>
                          <a:ea typeface="+mn-ea"/>
                          <a:cs typeface="+mn-cs"/>
                          <a:sym typeface="Arial"/>
                        </a:rPr>
                        <a:t>1 074 391</a:t>
                      </a:r>
                      <a:endParaRPr lang="ru-KZ" sz="900" b="1" i="0" u="none" strike="noStrike" cap="none" dirty="0">
                        <a:solidFill>
                          <a:schemeClr val="tx1"/>
                        </a:solidFill>
                        <a:effectLst/>
                        <a:latin typeface="Arial Narrow" panose="020B0606020202030204" pitchFamily="34" charset="0"/>
                        <a:ea typeface="+mn-ea"/>
                        <a:cs typeface="+mn-cs"/>
                        <a:sym typeface="Arial"/>
                      </a:endParaRPr>
                    </a:p>
                  </a:txBody>
                  <a:tcPr marL="9525" marR="9525" marT="0" marB="0" anchor="ctr">
                    <a:lnL w="12700" cap="flat" cmpd="sng" algn="ctr">
                      <a:solidFill>
                        <a:schemeClr val="tx1"/>
                      </a:solidFill>
                      <a:prstDash val="solid"/>
                      <a:round/>
                      <a:headEnd type="none" w="med" len="med"/>
                      <a:tailEnd type="none" w="med" len="med"/>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65000"/>
                        <a:alpha val="20000"/>
                      </a:schemeClr>
                    </a:solidFill>
                  </a:tcPr>
                </a:tc>
                <a:tc>
                  <a:txBody>
                    <a:bodyPr/>
                    <a:lstStyle/>
                    <a:p>
                      <a:pPr algn="ctr" fontAlgn="b"/>
                      <a:r>
                        <a:rPr lang="ru-KZ" sz="900" b="1" i="0" u="none" strike="noStrike" cap="none" dirty="0">
                          <a:solidFill>
                            <a:schemeClr val="tx1"/>
                          </a:solidFill>
                          <a:effectLst/>
                          <a:latin typeface="Arial Narrow" panose="020B0606020202030204" pitchFamily="34" charset="0"/>
                          <a:ea typeface="+mn-ea"/>
                          <a:cs typeface="+mn-cs"/>
                          <a:sym typeface="Arial"/>
                        </a:rPr>
                        <a:t>211</a:t>
                      </a:r>
                      <a:r>
                        <a:rPr lang="ru-RU" sz="900" b="1" i="0" u="none" strike="noStrike" cap="none" dirty="0">
                          <a:solidFill>
                            <a:schemeClr val="tx1"/>
                          </a:solidFill>
                          <a:effectLst/>
                          <a:latin typeface="Arial Narrow" panose="020B0606020202030204" pitchFamily="34" charset="0"/>
                          <a:ea typeface="+mn-ea"/>
                          <a:cs typeface="+mn-cs"/>
                          <a:sym typeface="Arial"/>
                        </a:rPr>
                        <a:t> </a:t>
                      </a:r>
                      <a:r>
                        <a:rPr lang="ru-KZ" sz="900" b="1" i="0" u="none" strike="noStrike" cap="none" dirty="0">
                          <a:solidFill>
                            <a:schemeClr val="tx1"/>
                          </a:solidFill>
                          <a:effectLst/>
                          <a:latin typeface="Arial Narrow" panose="020B0606020202030204" pitchFamily="34" charset="0"/>
                          <a:ea typeface="+mn-ea"/>
                          <a:cs typeface="+mn-cs"/>
                          <a:sym typeface="Arial"/>
                        </a:rPr>
                        <a:t>344</a:t>
                      </a:r>
                    </a:p>
                  </a:txBody>
                  <a:tcPr marL="9525" marR="9525" marT="0" marB="0"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65000"/>
                        <a:alpha val="20000"/>
                      </a:schemeClr>
                    </a:solidFill>
                  </a:tcPr>
                </a:tc>
                <a:tc>
                  <a:txBody>
                    <a:bodyPr/>
                    <a:lstStyle/>
                    <a:p>
                      <a:pPr algn="ctr" fontAlgn="b"/>
                      <a:r>
                        <a:rPr lang="ru-KZ" sz="900" b="1" i="0" u="none" strike="noStrike" cap="none" dirty="0">
                          <a:solidFill>
                            <a:schemeClr val="tx1"/>
                          </a:solidFill>
                          <a:effectLst/>
                          <a:latin typeface="Arial Narrow" panose="020B0606020202030204" pitchFamily="34" charset="0"/>
                          <a:ea typeface="+mn-ea"/>
                          <a:cs typeface="+mn-cs"/>
                          <a:sym typeface="Arial"/>
                        </a:rPr>
                        <a:t>272</a:t>
                      </a:r>
                      <a:r>
                        <a:rPr lang="ru-RU" sz="900" b="1" i="0" u="none" strike="noStrike" cap="none" dirty="0">
                          <a:solidFill>
                            <a:schemeClr val="tx1"/>
                          </a:solidFill>
                          <a:effectLst/>
                          <a:latin typeface="Arial Narrow" panose="020B0606020202030204" pitchFamily="34" charset="0"/>
                          <a:ea typeface="+mn-ea"/>
                          <a:cs typeface="+mn-cs"/>
                          <a:sym typeface="Arial"/>
                        </a:rPr>
                        <a:t> </a:t>
                      </a:r>
                      <a:r>
                        <a:rPr lang="ru-KZ" sz="900" b="1" i="0" u="none" strike="noStrike" cap="none" dirty="0">
                          <a:solidFill>
                            <a:schemeClr val="tx1"/>
                          </a:solidFill>
                          <a:effectLst/>
                          <a:latin typeface="Arial Narrow" panose="020B0606020202030204" pitchFamily="34" charset="0"/>
                          <a:ea typeface="+mn-ea"/>
                          <a:cs typeface="+mn-cs"/>
                          <a:sym typeface="Arial"/>
                        </a:rPr>
                        <a:t>354</a:t>
                      </a:r>
                    </a:p>
                  </a:txBody>
                  <a:tcPr marL="9525" marR="9525" marT="0" marB="0"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65000"/>
                        <a:alpha val="20000"/>
                      </a:schemeClr>
                    </a:solidFill>
                  </a:tcPr>
                </a:tc>
                <a:tc>
                  <a:txBody>
                    <a:bodyPr/>
                    <a:lstStyle/>
                    <a:p>
                      <a:pPr algn="ctr" fontAlgn="b"/>
                      <a:r>
                        <a:rPr lang="ru-KZ" sz="900" b="1" i="0" u="none" strike="noStrike" cap="none" dirty="0">
                          <a:solidFill>
                            <a:schemeClr val="tx1"/>
                          </a:solidFill>
                          <a:effectLst/>
                          <a:latin typeface="Arial Narrow" panose="020B0606020202030204" pitchFamily="34" charset="0"/>
                          <a:ea typeface="+mn-ea"/>
                          <a:cs typeface="+mn-cs"/>
                          <a:sym typeface="Arial"/>
                        </a:rPr>
                        <a:t>299</a:t>
                      </a:r>
                      <a:r>
                        <a:rPr lang="ru-RU" sz="900" b="1" i="0" u="none" strike="noStrike" cap="none" dirty="0">
                          <a:solidFill>
                            <a:schemeClr val="tx1"/>
                          </a:solidFill>
                          <a:effectLst/>
                          <a:latin typeface="Arial Narrow" panose="020B0606020202030204" pitchFamily="34" charset="0"/>
                          <a:ea typeface="+mn-ea"/>
                          <a:cs typeface="+mn-cs"/>
                          <a:sym typeface="Arial"/>
                        </a:rPr>
                        <a:t> </a:t>
                      </a:r>
                      <a:r>
                        <a:rPr lang="ru-KZ" sz="900" b="1" i="0" u="none" strike="noStrike" cap="none" dirty="0">
                          <a:solidFill>
                            <a:schemeClr val="tx1"/>
                          </a:solidFill>
                          <a:effectLst/>
                          <a:latin typeface="Arial Narrow" panose="020B0606020202030204" pitchFamily="34" charset="0"/>
                          <a:ea typeface="+mn-ea"/>
                          <a:cs typeface="+mn-cs"/>
                          <a:sym typeface="Arial"/>
                        </a:rPr>
                        <a:t>136</a:t>
                      </a:r>
                    </a:p>
                  </a:txBody>
                  <a:tcPr marL="9525" marR="9525" marT="0" marB="0"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65000"/>
                        <a:alpha val="20000"/>
                      </a:schemeClr>
                    </a:solidFill>
                  </a:tcPr>
                </a:tc>
                <a:tc>
                  <a:txBody>
                    <a:bodyPr/>
                    <a:lstStyle/>
                    <a:p>
                      <a:pPr algn="ctr" fontAlgn="b"/>
                      <a:r>
                        <a:rPr lang="ru-KZ" sz="900" b="1" i="0" u="none" strike="noStrike" cap="none" dirty="0">
                          <a:solidFill>
                            <a:schemeClr val="tx1"/>
                          </a:solidFill>
                          <a:effectLst/>
                          <a:latin typeface="Arial Narrow" panose="020B0606020202030204" pitchFamily="34" charset="0"/>
                          <a:ea typeface="+mn-ea"/>
                          <a:cs typeface="+mn-cs"/>
                          <a:sym typeface="Arial"/>
                        </a:rPr>
                        <a:t>291</a:t>
                      </a:r>
                      <a:r>
                        <a:rPr lang="ru-RU" sz="900" b="1" i="0" u="none" strike="noStrike" cap="none" dirty="0">
                          <a:solidFill>
                            <a:schemeClr val="tx1"/>
                          </a:solidFill>
                          <a:effectLst/>
                          <a:latin typeface="Arial Narrow" panose="020B0606020202030204" pitchFamily="34" charset="0"/>
                          <a:ea typeface="+mn-ea"/>
                          <a:cs typeface="+mn-cs"/>
                          <a:sym typeface="Arial"/>
                        </a:rPr>
                        <a:t> </a:t>
                      </a:r>
                      <a:r>
                        <a:rPr lang="ru-KZ" sz="900" b="1" i="0" u="none" strike="noStrike" cap="none" dirty="0">
                          <a:solidFill>
                            <a:schemeClr val="tx1"/>
                          </a:solidFill>
                          <a:effectLst/>
                          <a:latin typeface="Arial Narrow" panose="020B0606020202030204" pitchFamily="34" charset="0"/>
                          <a:ea typeface="+mn-ea"/>
                          <a:cs typeface="+mn-cs"/>
                          <a:sym typeface="Arial"/>
                        </a:rPr>
                        <a:t>557</a:t>
                      </a:r>
                    </a:p>
                  </a:txBody>
                  <a:tcPr marL="9525" marR="9525" marT="0" marB="0" anchor="ctr">
                    <a:lnL>
                      <a:noFill/>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65000"/>
                        <a:alpha val="20000"/>
                      </a:schemeClr>
                    </a:solidFill>
                  </a:tcPr>
                </a:tc>
                <a:tc>
                  <a:txBody>
                    <a:bodyPr/>
                    <a:lstStyle/>
                    <a:p>
                      <a:pPr marL="0" marR="0" lvl="0" indent="0" algn="ctr" defTabSz="914400" rtl="0" eaLnBrk="1" fontAlgn="ctr" latinLnBrk="0" hangingPunct="1">
                        <a:lnSpc>
                          <a:spcPct val="100000"/>
                        </a:lnSpc>
                        <a:spcBef>
                          <a:spcPts val="0"/>
                        </a:spcBef>
                        <a:spcAft>
                          <a:spcPts val="0"/>
                        </a:spcAft>
                        <a:buClrTx/>
                        <a:buSzTx/>
                        <a:buFontTx/>
                        <a:buNone/>
                        <a:tabLst/>
                        <a:defRPr/>
                      </a:pPr>
                      <a:r>
                        <a:rPr lang="ru-KZ" sz="900" b="1" i="0" u="none" strike="noStrike" dirty="0">
                          <a:solidFill>
                            <a:schemeClr val="accent3">
                              <a:lumMod val="50000"/>
                            </a:schemeClr>
                          </a:solidFill>
                          <a:effectLst/>
                          <a:latin typeface="Arial Narrow" panose="020B0606020202030204" pitchFamily="34" charset="0"/>
                        </a:rPr>
                        <a:t>1 164 519</a:t>
                      </a:r>
                    </a:p>
                  </a:txBody>
                  <a:tcPr marL="9525" marR="9525" marT="0" marB="0" anchor="ctr">
                    <a:lnL w="12700" cap="flat" cmpd="sng" algn="ctr">
                      <a:solidFill>
                        <a:schemeClr val="tx1"/>
                      </a:solidFill>
                      <a:prstDash val="solid"/>
                      <a:round/>
                      <a:headEnd type="none" w="med" len="med"/>
                      <a:tailEnd type="none" w="med" len="med"/>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3">
                        <a:lumMod val="50000"/>
                        <a:alpha val="20000"/>
                      </a:schemeClr>
                    </a:solidFill>
                  </a:tcPr>
                </a:tc>
                <a:tc>
                  <a:txBody>
                    <a:bodyPr/>
                    <a:lstStyle/>
                    <a:p>
                      <a:pPr algn="ctr" rtl="0" fontAlgn="ctr"/>
                      <a:r>
                        <a:rPr lang="ru-KZ" sz="900" b="1" i="0" u="none" strike="noStrike" cap="none">
                          <a:solidFill>
                            <a:schemeClr val="tx1"/>
                          </a:solidFill>
                          <a:effectLst/>
                          <a:latin typeface="Arial Narrow" panose="020B0606020202030204" pitchFamily="34" charset="0"/>
                          <a:ea typeface="+mn-ea"/>
                          <a:cs typeface="+mn-cs"/>
                          <a:sym typeface="Arial"/>
                        </a:rPr>
                        <a:t>220 533</a:t>
                      </a:r>
                      <a:endParaRPr lang="ru-KZ" sz="900" b="1" i="0" u="none" strike="noStrike" cap="none" dirty="0">
                        <a:solidFill>
                          <a:schemeClr val="tx1"/>
                        </a:solidFill>
                        <a:effectLst/>
                        <a:latin typeface="Arial Narrow" panose="020B0606020202030204" pitchFamily="34" charset="0"/>
                        <a:ea typeface="+mn-ea"/>
                        <a:cs typeface="+mn-cs"/>
                        <a:sym typeface="Arial"/>
                      </a:endParaRPr>
                    </a:p>
                  </a:txBody>
                  <a:tcPr marL="9525" marR="9525" marT="0" marB="0"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50000"/>
                        <a:alpha val="20000"/>
                      </a:schemeClr>
                    </a:solidFill>
                  </a:tcPr>
                </a:tc>
                <a:tc>
                  <a:txBody>
                    <a:bodyPr/>
                    <a:lstStyle/>
                    <a:p>
                      <a:pPr algn="ctr" rtl="0" fontAlgn="ctr"/>
                      <a:r>
                        <a:rPr lang="ru-KZ" sz="900" b="1" i="0" u="none" strike="noStrike" cap="none" dirty="0">
                          <a:solidFill>
                            <a:schemeClr val="accent3">
                              <a:lumMod val="50000"/>
                            </a:schemeClr>
                          </a:solidFill>
                          <a:effectLst/>
                          <a:latin typeface="Arial Narrow" panose="020B0606020202030204" pitchFamily="34" charset="0"/>
                          <a:ea typeface="+mn-ea"/>
                          <a:cs typeface="+mn-cs"/>
                          <a:sym typeface="Arial"/>
                        </a:rPr>
                        <a:t>260 971</a:t>
                      </a:r>
                    </a:p>
                  </a:txBody>
                  <a:tcPr marL="9525" marR="9525" marT="0" marB="0"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3">
                        <a:lumMod val="50000"/>
                        <a:alpha val="20000"/>
                      </a:schemeClr>
                    </a:solidFill>
                  </a:tcPr>
                </a:tc>
                <a:tc>
                  <a:txBody>
                    <a:bodyPr/>
                    <a:lstStyle/>
                    <a:p>
                      <a:pPr algn="ctr" rtl="0" fontAlgn="ctr"/>
                      <a:r>
                        <a:rPr lang="ru-KZ" sz="900" b="1" i="0" u="none" strike="noStrike" cap="none" dirty="0">
                          <a:solidFill>
                            <a:schemeClr val="accent3">
                              <a:lumMod val="50000"/>
                            </a:schemeClr>
                          </a:solidFill>
                          <a:effectLst/>
                          <a:latin typeface="Arial Narrow" panose="020B0606020202030204" pitchFamily="34" charset="0"/>
                          <a:ea typeface="+mn-ea"/>
                          <a:cs typeface="+mn-cs"/>
                          <a:sym typeface="Arial"/>
                        </a:rPr>
                        <a:t>321 282</a:t>
                      </a:r>
                    </a:p>
                  </a:txBody>
                  <a:tcPr marL="9525" marR="9525" marT="0" marB="0"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3">
                        <a:lumMod val="50000"/>
                        <a:alpha val="20000"/>
                      </a:schemeClr>
                    </a:solidFill>
                  </a:tcPr>
                </a:tc>
                <a:tc>
                  <a:txBody>
                    <a:bodyPr/>
                    <a:lstStyle/>
                    <a:p>
                      <a:pPr algn="ctr" rtl="0" fontAlgn="ctr"/>
                      <a:r>
                        <a:rPr lang="ru-KZ" sz="900" b="1" i="0" u="none" strike="noStrike" cap="none" dirty="0">
                          <a:solidFill>
                            <a:schemeClr val="accent3">
                              <a:lumMod val="50000"/>
                            </a:schemeClr>
                          </a:solidFill>
                          <a:effectLst/>
                          <a:latin typeface="Arial Narrow" panose="020B0606020202030204" pitchFamily="34" charset="0"/>
                          <a:ea typeface="+mn-ea"/>
                          <a:cs typeface="+mn-cs"/>
                          <a:sym typeface="Arial"/>
                        </a:rPr>
                        <a:t>361 733</a:t>
                      </a:r>
                    </a:p>
                  </a:txBody>
                  <a:tcPr marL="9525" marR="9525" marT="0" marB="0"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3">
                        <a:lumMod val="50000"/>
                        <a:alpha val="20000"/>
                      </a:schemeClr>
                    </a:solidFill>
                  </a:tcPr>
                </a:tc>
                <a:tc>
                  <a:txBody>
                    <a:bodyPr/>
                    <a:lstStyle/>
                    <a:p>
                      <a:pPr algn="ctr" rtl="0" fontAlgn="b"/>
                      <a:r>
                        <a:rPr lang="en-US" sz="900" b="1" i="0" u="none" strike="noStrike" dirty="0">
                          <a:solidFill>
                            <a:schemeClr val="accent3">
                              <a:lumMod val="50000"/>
                            </a:schemeClr>
                          </a:solidFill>
                          <a:effectLst/>
                          <a:latin typeface="Arial Narrow" panose="020B0606020202030204" pitchFamily="34" charset="0"/>
                        </a:rPr>
                        <a:t>100%</a:t>
                      </a:r>
                    </a:p>
                  </a:txBody>
                  <a:tcPr marL="9525" marR="9525" marT="0" marB="0"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3">
                        <a:lumMod val="50000"/>
                        <a:alpha val="20000"/>
                      </a:schemeClr>
                    </a:solidFill>
                  </a:tcPr>
                </a:tc>
                <a:extLst>
                  <a:ext uri="{0D108BD9-81ED-4DB2-BD59-A6C34878D82A}">
                    <a16:rowId xmlns:a16="http://schemas.microsoft.com/office/drawing/2014/main" val="2126759895"/>
                  </a:ext>
                </a:extLst>
              </a:tr>
              <a:tr h="158400">
                <a:tc>
                  <a:txBody>
                    <a:bodyPr/>
                    <a:lstStyle/>
                    <a:p>
                      <a:pPr algn="ctr" fontAlgn="b"/>
                      <a:r>
                        <a:rPr lang="ru-RU" sz="800" u="none" strike="noStrike" dirty="0">
                          <a:solidFill>
                            <a:schemeClr val="accent3">
                              <a:lumMod val="50000"/>
                            </a:schemeClr>
                          </a:solidFill>
                          <a:effectLst/>
                          <a:latin typeface="Arial Narrow" panose="020B0606020202030204" pitchFamily="34" charset="0"/>
                        </a:rPr>
                        <a:t>1</a:t>
                      </a:r>
                      <a:endParaRPr lang="en-US" sz="800" b="0" i="0" u="none" strike="noStrike" dirty="0">
                        <a:solidFill>
                          <a:schemeClr val="accent3">
                            <a:lumMod val="50000"/>
                          </a:schemeClr>
                        </a:solidFill>
                        <a:effectLst/>
                        <a:latin typeface="Arial Narrow" panose="020B0606020202030204" pitchFamily="34" charset="0"/>
                      </a:endParaRPr>
                    </a:p>
                  </a:txBody>
                  <a:tcPr marL="9525" marR="9525" marT="0" marB="0" anchor="ctr">
                    <a:lnT w="12700" cap="flat" cmpd="sng" algn="ctr">
                      <a:solidFill>
                        <a:schemeClr val="tx1"/>
                      </a:solidFill>
                      <a:prstDash val="solid"/>
                      <a:round/>
                      <a:headEnd type="none" w="med" len="med"/>
                      <a:tailEnd type="none" w="med" len="med"/>
                    </a:lnT>
                    <a:solidFill>
                      <a:schemeClr val="accent6">
                        <a:lumMod val="50000"/>
                        <a:alpha val="1000"/>
                      </a:schemeClr>
                    </a:solidFill>
                  </a:tcPr>
                </a:tc>
                <a:tc>
                  <a:txBody>
                    <a:bodyPr/>
                    <a:lstStyle/>
                    <a:p>
                      <a:pPr algn="ctr" fontAlgn="ctr"/>
                      <a:r>
                        <a:rPr lang="ru-KZ" sz="800" b="0" i="0" u="none" strike="noStrike" cap="none" dirty="0">
                          <a:solidFill>
                            <a:schemeClr val="accent3">
                              <a:lumMod val="50000"/>
                            </a:schemeClr>
                          </a:solidFill>
                          <a:effectLst/>
                          <a:latin typeface="Arial Narrow" panose="020B0606020202030204" pitchFamily="34" charset="0"/>
                          <a:ea typeface="+mn-ea"/>
                          <a:cs typeface="+mn-cs"/>
                          <a:sym typeface="Arial"/>
                        </a:rPr>
                        <a:t>9629-9</a:t>
                      </a:r>
                    </a:p>
                  </a:txBody>
                  <a:tcPr marL="9525" marR="9525" marT="0" marB="0" anchor="ctr">
                    <a:lnT w="12700" cap="flat" cmpd="sng" algn="ctr">
                      <a:solidFill>
                        <a:schemeClr val="tx1"/>
                      </a:solidFill>
                      <a:prstDash val="solid"/>
                      <a:round/>
                      <a:headEnd type="none" w="med" len="med"/>
                      <a:tailEnd type="none" w="med" len="med"/>
                    </a:lnT>
                    <a:solidFill>
                      <a:schemeClr val="accent6">
                        <a:lumMod val="50000"/>
                        <a:alpha val="1000"/>
                      </a:schemeClr>
                    </a:solidFill>
                  </a:tcPr>
                </a:tc>
                <a:tc>
                  <a:txBody>
                    <a:bodyPr/>
                    <a:lstStyle/>
                    <a:p>
                      <a:pPr marL="72000" algn="l" fontAlgn="ctr"/>
                      <a:r>
                        <a:rPr lang="ru-RU" sz="800" b="0" i="0" u="none" strike="noStrike" cap="none" dirty="0" err="1">
                          <a:solidFill>
                            <a:schemeClr val="accent3">
                              <a:lumMod val="50000"/>
                            </a:schemeClr>
                          </a:solidFill>
                          <a:effectLst/>
                          <a:latin typeface="Arial Narrow" panose="020B0606020202030204" pitchFamily="34" charset="0"/>
                          <a:ea typeface="+mn-ea"/>
                          <a:cs typeface="+mn-cs"/>
                          <a:sym typeface="Arial"/>
                        </a:rPr>
                        <a:t>Басқа</a:t>
                      </a:r>
                      <a:r>
                        <a:rPr lang="ru-RU" sz="800" b="0" i="0" u="none" strike="noStrike" cap="none" dirty="0">
                          <a:solidFill>
                            <a:schemeClr val="accent3">
                              <a:lumMod val="50000"/>
                            </a:schemeClr>
                          </a:solidFill>
                          <a:effectLst/>
                          <a:latin typeface="Arial Narrow" panose="020B0606020202030204" pitchFamily="34" charset="0"/>
                          <a:ea typeface="+mn-ea"/>
                          <a:cs typeface="+mn-cs"/>
                          <a:sym typeface="Arial"/>
                        </a:rPr>
                        <a:t> да </a:t>
                      </a:r>
                      <a:r>
                        <a:rPr lang="ru-RU" sz="800" b="0" i="0" u="none" strike="noStrike" cap="none" dirty="0" err="1">
                          <a:solidFill>
                            <a:schemeClr val="accent3">
                              <a:lumMod val="50000"/>
                            </a:schemeClr>
                          </a:solidFill>
                          <a:effectLst/>
                          <a:latin typeface="Arial Narrow" panose="020B0606020202030204" pitchFamily="34" charset="0"/>
                          <a:ea typeface="+mn-ea"/>
                          <a:cs typeface="+mn-cs"/>
                          <a:sym typeface="Arial"/>
                        </a:rPr>
                        <a:t>біліктілігі</a:t>
                      </a:r>
                      <a:r>
                        <a:rPr lang="ru-RU" sz="800" b="0" i="0" u="none" strike="noStrike" cap="none" dirty="0">
                          <a:solidFill>
                            <a:schemeClr val="accent3">
                              <a:lumMod val="50000"/>
                            </a:schemeClr>
                          </a:solidFill>
                          <a:effectLst/>
                          <a:latin typeface="Arial Narrow" panose="020B0606020202030204" pitchFamily="34" charset="0"/>
                          <a:ea typeface="+mn-ea"/>
                          <a:cs typeface="+mn-cs"/>
                          <a:sym typeface="Arial"/>
                        </a:rPr>
                        <a:t> </a:t>
                      </a:r>
                      <a:r>
                        <a:rPr lang="ru-RU" sz="800" b="0" i="0" u="none" strike="noStrike" cap="none" dirty="0" err="1">
                          <a:solidFill>
                            <a:schemeClr val="accent3">
                              <a:lumMod val="50000"/>
                            </a:schemeClr>
                          </a:solidFill>
                          <a:effectLst/>
                          <a:latin typeface="Arial Narrow" panose="020B0606020202030204" pitchFamily="34" charset="0"/>
                          <a:ea typeface="+mn-ea"/>
                          <a:cs typeface="+mn-cs"/>
                          <a:sym typeface="Arial"/>
                        </a:rPr>
                        <a:t>жоқ</a:t>
                      </a:r>
                      <a:r>
                        <a:rPr lang="ru-RU" sz="800" b="0" i="0" u="none" strike="noStrike" cap="none" dirty="0">
                          <a:solidFill>
                            <a:schemeClr val="accent3">
                              <a:lumMod val="50000"/>
                            </a:schemeClr>
                          </a:solidFill>
                          <a:effectLst/>
                          <a:latin typeface="Arial Narrow" panose="020B0606020202030204" pitchFamily="34" charset="0"/>
                          <a:ea typeface="+mn-ea"/>
                          <a:cs typeface="+mn-cs"/>
                          <a:sym typeface="Arial"/>
                        </a:rPr>
                        <a:t> </a:t>
                      </a:r>
                      <a:r>
                        <a:rPr lang="ru-RU" sz="800" b="0" i="0" u="none" strike="noStrike" cap="none" dirty="0" err="1">
                          <a:solidFill>
                            <a:schemeClr val="accent3">
                              <a:lumMod val="50000"/>
                            </a:schemeClr>
                          </a:solidFill>
                          <a:effectLst/>
                          <a:latin typeface="Arial Narrow" panose="020B0606020202030204" pitchFamily="34" charset="0"/>
                          <a:ea typeface="+mn-ea"/>
                          <a:cs typeface="+mn-cs"/>
                          <a:sym typeface="Arial"/>
                        </a:rPr>
                        <a:t>жұмысшылар</a:t>
                      </a:r>
                      <a:endParaRPr lang="ru-RU" sz="800" b="0" i="0" u="none" strike="noStrike" cap="none" dirty="0">
                        <a:solidFill>
                          <a:schemeClr val="accent3">
                            <a:lumMod val="50000"/>
                          </a:schemeClr>
                        </a:solidFill>
                        <a:effectLst/>
                        <a:latin typeface="Arial Narrow" panose="020B0606020202030204" pitchFamily="34" charset="0"/>
                        <a:ea typeface="+mn-ea"/>
                        <a:cs typeface="+mn-cs"/>
                        <a:sym typeface="Arial"/>
                      </a:endParaRPr>
                    </a:p>
                  </a:txBody>
                  <a:tcPr marL="9525" marR="9525" marT="0" marB="0" anchor="ctr">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solidFill>
                      <a:schemeClr val="accent6">
                        <a:lumMod val="50000"/>
                        <a:alpha val="1000"/>
                      </a:schemeClr>
                    </a:solidFill>
                  </a:tcPr>
                </a:tc>
                <a:tc>
                  <a:txBody>
                    <a:bodyPr/>
                    <a:lstStyle/>
                    <a:p>
                      <a:pPr algn="ctr" fontAlgn="b"/>
                      <a:r>
                        <a:rPr lang="ru-KZ" sz="800" b="0" i="0" u="none" strike="noStrike" cap="none" dirty="0">
                          <a:solidFill>
                            <a:schemeClr val="tx1"/>
                          </a:solidFill>
                          <a:effectLst/>
                          <a:latin typeface="Arial Narrow" panose="020B0606020202030204" pitchFamily="34" charset="0"/>
                          <a:ea typeface="+mn-ea"/>
                          <a:cs typeface="+mn-cs"/>
                          <a:sym typeface="Arial"/>
                        </a:rPr>
                        <a:t>106 531</a:t>
                      </a:r>
                    </a:p>
                  </a:txBody>
                  <a:tcPr marL="9525" marR="9525" marT="0" marB="0" anchor="ctr">
                    <a:lnL w="12700" cap="flat" cmpd="sng" algn="ctr">
                      <a:solidFill>
                        <a:schemeClr val="tx1"/>
                      </a:solidFill>
                      <a:prstDash val="solid"/>
                      <a:round/>
                      <a:headEnd type="none" w="med" len="med"/>
                      <a:tailEnd type="none" w="med" len="med"/>
                    </a:lnL>
                    <a:lnT w="12700" cap="flat" cmpd="sng" algn="ctr">
                      <a:solidFill>
                        <a:schemeClr val="tx1"/>
                      </a:solidFill>
                      <a:prstDash val="solid"/>
                      <a:round/>
                      <a:headEnd type="none" w="med" len="med"/>
                      <a:tailEnd type="none" w="med" len="med"/>
                    </a:lnT>
                    <a:solidFill>
                      <a:schemeClr val="accent6">
                        <a:lumMod val="50000"/>
                        <a:alpha val="1000"/>
                      </a:schemeClr>
                    </a:solidFill>
                  </a:tcPr>
                </a:tc>
                <a:tc>
                  <a:txBody>
                    <a:bodyPr/>
                    <a:lstStyle/>
                    <a:p>
                      <a:pPr algn="ctr" fontAlgn="b"/>
                      <a:r>
                        <a:rPr lang="ru-KZ" sz="800" b="0" i="0" u="none" strike="noStrike" cap="none">
                          <a:solidFill>
                            <a:schemeClr val="tx1"/>
                          </a:solidFill>
                          <a:effectLst/>
                          <a:latin typeface="Arial Narrow" panose="020B0606020202030204" pitchFamily="34" charset="0"/>
                          <a:ea typeface="+mn-ea"/>
                          <a:cs typeface="+mn-cs"/>
                          <a:sym typeface="Arial"/>
                        </a:rPr>
                        <a:t>12 186</a:t>
                      </a:r>
                    </a:p>
                  </a:txBody>
                  <a:tcPr marL="9525" marR="9525" marT="0" marB="0" anchor="ctr">
                    <a:lnT w="12700" cap="flat" cmpd="sng" algn="ctr">
                      <a:solidFill>
                        <a:schemeClr val="tx1"/>
                      </a:solidFill>
                      <a:prstDash val="solid"/>
                      <a:round/>
                      <a:headEnd type="none" w="med" len="med"/>
                      <a:tailEnd type="none" w="med" len="med"/>
                    </a:lnT>
                    <a:solidFill>
                      <a:schemeClr val="accent6">
                        <a:lumMod val="50000"/>
                        <a:alpha val="1000"/>
                      </a:schemeClr>
                    </a:solidFill>
                  </a:tcPr>
                </a:tc>
                <a:tc>
                  <a:txBody>
                    <a:bodyPr/>
                    <a:lstStyle/>
                    <a:p>
                      <a:pPr algn="ctr" fontAlgn="b"/>
                      <a:r>
                        <a:rPr lang="ru-KZ" sz="800" b="0" i="0" u="none" strike="noStrike" cap="none">
                          <a:solidFill>
                            <a:schemeClr val="tx1"/>
                          </a:solidFill>
                          <a:effectLst/>
                          <a:latin typeface="Arial Narrow" panose="020B0606020202030204" pitchFamily="34" charset="0"/>
                          <a:ea typeface="+mn-ea"/>
                          <a:cs typeface="+mn-cs"/>
                          <a:sym typeface="Arial"/>
                        </a:rPr>
                        <a:t>30 349</a:t>
                      </a:r>
                    </a:p>
                  </a:txBody>
                  <a:tcPr marL="9525" marR="9525" marT="0" marB="0" anchor="ctr">
                    <a:lnT w="12700" cap="flat" cmpd="sng" algn="ctr">
                      <a:solidFill>
                        <a:schemeClr val="tx1"/>
                      </a:solidFill>
                      <a:prstDash val="solid"/>
                      <a:round/>
                      <a:headEnd type="none" w="med" len="med"/>
                      <a:tailEnd type="none" w="med" len="med"/>
                    </a:lnT>
                    <a:solidFill>
                      <a:schemeClr val="accent6">
                        <a:lumMod val="50000"/>
                        <a:alpha val="1000"/>
                      </a:schemeClr>
                    </a:solidFill>
                  </a:tcPr>
                </a:tc>
                <a:tc>
                  <a:txBody>
                    <a:bodyPr/>
                    <a:lstStyle/>
                    <a:p>
                      <a:pPr algn="ctr" fontAlgn="b"/>
                      <a:r>
                        <a:rPr lang="ru-KZ" sz="800" b="0" i="0" u="none" strike="noStrike" cap="none">
                          <a:solidFill>
                            <a:schemeClr val="tx1"/>
                          </a:solidFill>
                          <a:effectLst/>
                          <a:latin typeface="Arial Narrow" panose="020B0606020202030204" pitchFamily="34" charset="0"/>
                          <a:ea typeface="+mn-ea"/>
                          <a:cs typeface="+mn-cs"/>
                          <a:sym typeface="Arial"/>
                        </a:rPr>
                        <a:t>22 932</a:t>
                      </a:r>
                    </a:p>
                  </a:txBody>
                  <a:tcPr marL="9525" marR="9525" marT="0" marB="0" anchor="ctr">
                    <a:lnT w="12700" cap="flat" cmpd="sng" algn="ctr">
                      <a:solidFill>
                        <a:schemeClr val="tx1"/>
                      </a:solidFill>
                      <a:prstDash val="solid"/>
                      <a:round/>
                      <a:headEnd type="none" w="med" len="med"/>
                      <a:tailEnd type="none" w="med" len="med"/>
                    </a:lnT>
                    <a:solidFill>
                      <a:schemeClr val="accent6">
                        <a:lumMod val="50000"/>
                        <a:alpha val="1000"/>
                      </a:schemeClr>
                    </a:solidFill>
                  </a:tcPr>
                </a:tc>
                <a:tc>
                  <a:txBody>
                    <a:bodyPr/>
                    <a:lstStyle/>
                    <a:p>
                      <a:pPr algn="ctr" fontAlgn="b"/>
                      <a:r>
                        <a:rPr lang="ru-KZ" sz="800" b="0" i="0" u="none" strike="noStrike" cap="none">
                          <a:solidFill>
                            <a:schemeClr val="tx1"/>
                          </a:solidFill>
                          <a:effectLst/>
                          <a:latin typeface="Arial Narrow" panose="020B0606020202030204" pitchFamily="34" charset="0"/>
                          <a:ea typeface="+mn-ea"/>
                          <a:cs typeface="+mn-cs"/>
                          <a:sym typeface="Arial"/>
                        </a:rPr>
                        <a:t>41 064</a:t>
                      </a:r>
                    </a:p>
                  </a:txBody>
                  <a:tcPr marL="9525" marR="9525" marT="0" marB="0" anchor="ctr">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solidFill>
                      <a:schemeClr val="accent6">
                        <a:lumMod val="50000"/>
                        <a:alpha val="1000"/>
                      </a:schemeClr>
                    </a:solidFill>
                  </a:tcPr>
                </a:tc>
                <a:tc>
                  <a:txBody>
                    <a:bodyPr/>
                    <a:lstStyle/>
                    <a:p>
                      <a:pPr algn="ctr" fontAlgn="ctr"/>
                      <a:r>
                        <a:rPr lang="ru-KZ" sz="800" b="0" i="0" u="none" strike="noStrike" cap="none">
                          <a:solidFill>
                            <a:schemeClr val="accent3">
                              <a:lumMod val="50000"/>
                            </a:schemeClr>
                          </a:solidFill>
                          <a:effectLst/>
                          <a:latin typeface="Arial Narrow" panose="020B0606020202030204" pitchFamily="34" charset="0"/>
                          <a:ea typeface="+mn-ea"/>
                          <a:cs typeface="+mn-cs"/>
                          <a:sym typeface="Arial"/>
                        </a:rPr>
                        <a:t>65 914</a:t>
                      </a:r>
                      <a:endParaRPr lang="ru-KZ" sz="800" b="0" i="0" u="none" strike="noStrike" cap="none" dirty="0">
                        <a:solidFill>
                          <a:schemeClr val="accent3">
                            <a:lumMod val="50000"/>
                          </a:schemeClr>
                        </a:solidFill>
                        <a:effectLst/>
                        <a:latin typeface="Arial Narrow" panose="020B0606020202030204" pitchFamily="34" charset="0"/>
                        <a:ea typeface="+mn-ea"/>
                        <a:cs typeface="+mn-cs"/>
                        <a:sym typeface="Arial"/>
                      </a:endParaRPr>
                    </a:p>
                  </a:txBody>
                  <a:tcPr marL="9525" marR="9525" marT="0" marB="0" anchor="ctr">
                    <a:lnL w="12700" cap="flat" cmpd="sng" algn="ctr">
                      <a:solidFill>
                        <a:schemeClr val="tx1"/>
                      </a:solidFill>
                      <a:prstDash val="solid"/>
                      <a:round/>
                      <a:headEnd type="none" w="med" len="med"/>
                      <a:tailEnd type="none" w="med" len="med"/>
                    </a:lnL>
                    <a:lnT w="12700" cap="flat" cmpd="sng" algn="ctr">
                      <a:solidFill>
                        <a:schemeClr val="tx1"/>
                      </a:solidFill>
                      <a:prstDash val="solid"/>
                      <a:round/>
                      <a:headEnd type="none" w="med" len="med"/>
                      <a:tailEnd type="none" w="med" len="med"/>
                    </a:lnT>
                    <a:solidFill>
                      <a:schemeClr val="accent6">
                        <a:lumMod val="50000"/>
                        <a:alpha val="1000"/>
                      </a:schemeClr>
                    </a:solidFill>
                  </a:tcPr>
                </a:tc>
                <a:tc>
                  <a:txBody>
                    <a:bodyPr/>
                    <a:lstStyle/>
                    <a:p>
                      <a:pPr algn="ctr" fontAlgn="ctr"/>
                      <a:r>
                        <a:rPr lang="ru-KZ" sz="800" b="0" i="0" u="none" strike="noStrike" cap="none" dirty="0">
                          <a:solidFill>
                            <a:schemeClr val="tx1"/>
                          </a:solidFill>
                          <a:effectLst/>
                          <a:latin typeface="Arial Narrow" panose="020B0606020202030204" pitchFamily="34" charset="0"/>
                          <a:ea typeface="+mn-ea"/>
                          <a:cs typeface="+mn-cs"/>
                          <a:sym typeface="Arial"/>
                        </a:rPr>
                        <a:t>10 745</a:t>
                      </a:r>
                    </a:p>
                  </a:txBody>
                  <a:tcPr marL="9525" marR="9525" marT="0" marB="0" anchor="ctr">
                    <a:lnT w="12700" cap="flat" cmpd="sng" algn="ctr">
                      <a:solidFill>
                        <a:schemeClr val="tx1"/>
                      </a:solidFill>
                      <a:prstDash val="solid"/>
                      <a:round/>
                      <a:headEnd type="none" w="med" len="med"/>
                      <a:tailEnd type="none" w="med" len="med"/>
                    </a:lnT>
                    <a:solidFill>
                      <a:schemeClr val="accent6">
                        <a:lumMod val="50000"/>
                        <a:alpha val="1000"/>
                      </a:schemeClr>
                    </a:solidFill>
                  </a:tcPr>
                </a:tc>
                <a:tc>
                  <a:txBody>
                    <a:bodyPr/>
                    <a:lstStyle/>
                    <a:p>
                      <a:pPr algn="ctr" fontAlgn="ctr"/>
                      <a:r>
                        <a:rPr lang="ru-KZ" sz="800" b="0" i="0" u="none" strike="noStrike" cap="none">
                          <a:solidFill>
                            <a:schemeClr val="accent3">
                              <a:lumMod val="50000"/>
                            </a:schemeClr>
                          </a:solidFill>
                          <a:effectLst/>
                          <a:latin typeface="Arial Narrow" panose="020B0606020202030204" pitchFamily="34" charset="0"/>
                          <a:ea typeface="+mn-ea"/>
                          <a:cs typeface="+mn-cs"/>
                          <a:sym typeface="Arial"/>
                        </a:rPr>
                        <a:t>7 648</a:t>
                      </a:r>
                    </a:p>
                  </a:txBody>
                  <a:tcPr marL="9525" marR="9525" marT="0" marB="0" anchor="ctr">
                    <a:lnT w="12700" cap="flat" cmpd="sng" algn="ctr">
                      <a:solidFill>
                        <a:schemeClr val="tx1"/>
                      </a:solidFill>
                      <a:prstDash val="solid"/>
                      <a:round/>
                      <a:headEnd type="none" w="med" len="med"/>
                      <a:tailEnd type="none" w="med" len="med"/>
                    </a:lnT>
                    <a:solidFill>
                      <a:schemeClr val="accent6">
                        <a:lumMod val="50000"/>
                        <a:alpha val="1000"/>
                      </a:schemeClr>
                    </a:solidFill>
                  </a:tcPr>
                </a:tc>
                <a:tc>
                  <a:txBody>
                    <a:bodyPr/>
                    <a:lstStyle/>
                    <a:p>
                      <a:pPr algn="ctr" fontAlgn="ctr"/>
                      <a:r>
                        <a:rPr lang="ru-KZ" sz="800" b="0" i="0" u="none" strike="noStrike" cap="none">
                          <a:solidFill>
                            <a:schemeClr val="accent3">
                              <a:lumMod val="50000"/>
                            </a:schemeClr>
                          </a:solidFill>
                          <a:effectLst/>
                          <a:latin typeface="Arial Narrow" panose="020B0606020202030204" pitchFamily="34" charset="0"/>
                          <a:ea typeface="+mn-ea"/>
                          <a:cs typeface="+mn-cs"/>
                          <a:sym typeface="Arial"/>
                        </a:rPr>
                        <a:t>22 061</a:t>
                      </a:r>
                    </a:p>
                  </a:txBody>
                  <a:tcPr marL="9525" marR="9525" marT="0" marB="0" anchor="ctr">
                    <a:lnT w="12700" cap="flat" cmpd="sng" algn="ctr">
                      <a:solidFill>
                        <a:schemeClr val="tx1"/>
                      </a:solidFill>
                      <a:prstDash val="solid"/>
                      <a:round/>
                      <a:headEnd type="none" w="med" len="med"/>
                      <a:tailEnd type="none" w="med" len="med"/>
                    </a:lnT>
                    <a:solidFill>
                      <a:schemeClr val="accent6">
                        <a:lumMod val="50000"/>
                        <a:alpha val="1000"/>
                      </a:schemeClr>
                    </a:solidFill>
                  </a:tcPr>
                </a:tc>
                <a:tc>
                  <a:txBody>
                    <a:bodyPr/>
                    <a:lstStyle/>
                    <a:p>
                      <a:pPr algn="ctr" fontAlgn="ctr"/>
                      <a:r>
                        <a:rPr lang="ru-KZ" sz="800" b="0" i="0" u="none" strike="noStrike" cap="none">
                          <a:solidFill>
                            <a:schemeClr val="accent3">
                              <a:lumMod val="50000"/>
                            </a:schemeClr>
                          </a:solidFill>
                          <a:effectLst/>
                          <a:latin typeface="Arial Narrow" panose="020B0606020202030204" pitchFamily="34" charset="0"/>
                          <a:ea typeface="+mn-ea"/>
                          <a:cs typeface="+mn-cs"/>
                          <a:sym typeface="Arial"/>
                        </a:rPr>
                        <a:t>25 460</a:t>
                      </a:r>
                    </a:p>
                  </a:txBody>
                  <a:tcPr marL="9525" marR="9525" marT="0" marB="0" anchor="ctr">
                    <a:lnT w="12700" cap="flat" cmpd="sng" algn="ctr">
                      <a:solidFill>
                        <a:schemeClr val="tx1"/>
                      </a:solidFill>
                      <a:prstDash val="solid"/>
                      <a:round/>
                      <a:headEnd type="none" w="med" len="med"/>
                      <a:tailEnd type="none" w="med" len="med"/>
                    </a:lnT>
                    <a:solidFill>
                      <a:schemeClr val="accent6">
                        <a:lumMod val="50000"/>
                        <a:alpha val="1000"/>
                      </a:schemeClr>
                    </a:solidFill>
                  </a:tcPr>
                </a:tc>
                <a:tc>
                  <a:txBody>
                    <a:bodyPr/>
                    <a:lstStyle/>
                    <a:p>
                      <a:pPr algn="ctr" fontAlgn="b"/>
                      <a:r>
                        <a:rPr lang="ru-KZ" sz="800" b="0" i="0" u="none" strike="noStrike" cap="none">
                          <a:solidFill>
                            <a:schemeClr val="accent3">
                              <a:lumMod val="50000"/>
                            </a:schemeClr>
                          </a:solidFill>
                          <a:effectLst/>
                          <a:latin typeface="Arial Narrow" panose="020B0606020202030204" pitchFamily="34" charset="0"/>
                          <a:ea typeface="+mn-ea"/>
                          <a:cs typeface="+mn-cs"/>
                          <a:sym typeface="Arial"/>
                        </a:rPr>
                        <a:t>5,7%</a:t>
                      </a:r>
                      <a:endParaRPr lang="ru-KZ" sz="800" b="0" i="0" u="none" strike="noStrike" cap="none" dirty="0">
                        <a:solidFill>
                          <a:schemeClr val="accent3">
                            <a:lumMod val="50000"/>
                          </a:schemeClr>
                        </a:solidFill>
                        <a:effectLst/>
                        <a:latin typeface="Arial Narrow" panose="020B0606020202030204" pitchFamily="34" charset="0"/>
                        <a:ea typeface="+mn-ea"/>
                        <a:cs typeface="+mn-cs"/>
                        <a:sym typeface="Arial"/>
                      </a:endParaRPr>
                    </a:p>
                  </a:txBody>
                  <a:tcPr marL="9525" marR="9525" marT="0" marB="0" anchor="ctr">
                    <a:lnT w="12700" cap="flat" cmpd="sng" algn="ctr">
                      <a:solidFill>
                        <a:schemeClr val="tx1"/>
                      </a:solidFill>
                      <a:prstDash val="solid"/>
                      <a:round/>
                      <a:headEnd type="none" w="med" len="med"/>
                      <a:tailEnd type="none" w="med" len="med"/>
                    </a:lnT>
                    <a:solidFill>
                      <a:schemeClr val="accent6">
                        <a:lumMod val="50000"/>
                        <a:alpha val="1000"/>
                      </a:schemeClr>
                    </a:solidFill>
                  </a:tcPr>
                </a:tc>
                <a:extLst>
                  <a:ext uri="{0D108BD9-81ED-4DB2-BD59-A6C34878D82A}">
                    <a16:rowId xmlns:a16="http://schemas.microsoft.com/office/drawing/2014/main" val="4220248122"/>
                  </a:ext>
                </a:extLst>
              </a:tr>
              <a:tr h="158400">
                <a:tc>
                  <a:txBody>
                    <a:bodyPr/>
                    <a:lstStyle/>
                    <a:p>
                      <a:pPr algn="ctr" fontAlgn="b"/>
                      <a:r>
                        <a:rPr lang="ru-RU" sz="800" u="none" strike="noStrike" dirty="0">
                          <a:solidFill>
                            <a:schemeClr val="accent3">
                              <a:lumMod val="50000"/>
                            </a:schemeClr>
                          </a:solidFill>
                          <a:effectLst/>
                          <a:latin typeface="Arial Narrow" panose="020B0606020202030204" pitchFamily="34" charset="0"/>
                        </a:rPr>
                        <a:t>2</a:t>
                      </a:r>
                      <a:endParaRPr lang="en-US" sz="800" b="0" i="0" u="none" strike="noStrike" dirty="0">
                        <a:solidFill>
                          <a:schemeClr val="accent3">
                            <a:lumMod val="50000"/>
                          </a:schemeClr>
                        </a:solidFill>
                        <a:effectLst/>
                        <a:latin typeface="Arial Narrow" panose="020B0606020202030204" pitchFamily="34" charset="0"/>
                      </a:endParaRPr>
                    </a:p>
                  </a:txBody>
                  <a:tcPr marL="9525" marR="9525" marT="0" marB="0" anchor="ctr">
                    <a:solidFill>
                      <a:schemeClr val="accent3">
                        <a:lumMod val="50000"/>
                        <a:alpha val="20000"/>
                      </a:schemeClr>
                    </a:solidFill>
                  </a:tcPr>
                </a:tc>
                <a:tc>
                  <a:txBody>
                    <a:bodyPr/>
                    <a:lstStyle/>
                    <a:p>
                      <a:pPr algn="ctr" fontAlgn="ctr"/>
                      <a:r>
                        <a:rPr lang="ru-KZ" sz="800" b="0" i="0" u="none" strike="noStrike" cap="none" dirty="0">
                          <a:solidFill>
                            <a:schemeClr val="accent3">
                              <a:lumMod val="50000"/>
                            </a:schemeClr>
                          </a:solidFill>
                          <a:effectLst/>
                          <a:latin typeface="Arial Narrow" panose="020B0606020202030204" pitchFamily="34" charset="0"/>
                          <a:ea typeface="+mn-ea"/>
                          <a:cs typeface="+mn-cs"/>
                          <a:sym typeface="Arial"/>
                        </a:rPr>
                        <a:t>9629-7</a:t>
                      </a:r>
                    </a:p>
                  </a:txBody>
                  <a:tcPr marL="9525" marR="9525" marT="0" marB="0" anchor="ctr">
                    <a:solidFill>
                      <a:schemeClr val="accent3">
                        <a:lumMod val="50000"/>
                        <a:alpha val="20000"/>
                      </a:schemeClr>
                    </a:solidFill>
                  </a:tcPr>
                </a:tc>
                <a:tc>
                  <a:txBody>
                    <a:bodyPr/>
                    <a:lstStyle/>
                    <a:p>
                      <a:pPr marL="72000" algn="l" fontAlgn="ctr"/>
                      <a:r>
                        <a:rPr lang="ru-RU" sz="800" b="0" i="0" u="none" strike="noStrike" cap="none" dirty="0" err="1">
                          <a:solidFill>
                            <a:schemeClr val="accent3">
                              <a:lumMod val="50000"/>
                            </a:schemeClr>
                          </a:solidFill>
                          <a:effectLst/>
                          <a:latin typeface="Arial Narrow" panose="020B0606020202030204" pitchFamily="34" charset="0"/>
                          <a:ea typeface="+mn-ea"/>
                          <a:cs typeface="+mn-cs"/>
                          <a:sym typeface="Arial"/>
                        </a:rPr>
                        <a:t>Әртүрлі</a:t>
                      </a:r>
                      <a:r>
                        <a:rPr lang="ru-RU" sz="800" b="0" i="0" u="none" strike="noStrike" cap="none" dirty="0">
                          <a:solidFill>
                            <a:schemeClr val="accent3">
                              <a:lumMod val="50000"/>
                            </a:schemeClr>
                          </a:solidFill>
                          <a:effectLst/>
                          <a:latin typeface="Arial Narrow" panose="020B0606020202030204" pitchFamily="34" charset="0"/>
                          <a:ea typeface="+mn-ea"/>
                          <a:cs typeface="+mn-cs"/>
                          <a:sym typeface="Arial"/>
                        </a:rPr>
                        <a:t> </a:t>
                      </a:r>
                      <a:r>
                        <a:rPr lang="ru-RU" sz="800" b="0" i="0" u="none" strike="noStrike" cap="none" dirty="0" err="1">
                          <a:solidFill>
                            <a:schemeClr val="accent3">
                              <a:lumMod val="50000"/>
                            </a:schemeClr>
                          </a:solidFill>
                          <a:effectLst/>
                          <a:latin typeface="Arial Narrow" panose="020B0606020202030204" pitchFamily="34" charset="0"/>
                          <a:ea typeface="+mn-ea"/>
                          <a:cs typeface="+mn-cs"/>
                          <a:sym typeface="Arial"/>
                        </a:rPr>
                        <a:t>жұмысты</a:t>
                      </a:r>
                      <a:r>
                        <a:rPr lang="ru-RU" sz="800" b="0" i="0" u="none" strike="noStrike" cap="none" dirty="0">
                          <a:solidFill>
                            <a:schemeClr val="accent3">
                              <a:lumMod val="50000"/>
                            </a:schemeClr>
                          </a:solidFill>
                          <a:effectLst/>
                          <a:latin typeface="Arial Narrow" panose="020B0606020202030204" pitchFamily="34" charset="0"/>
                          <a:ea typeface="+mn-ea"/>
                          <a:cs typeface="+mn-cs"/>
                          <a:sym typeface="Arial"/>
                        </a:rPr>
                        <a:t> </a:t>
                      </a:r>
                      <a:r>
                        <a:rPr lang="ru-RU" sz="800" b="0" i="0" u="none" strike="noStrike" cap="none" dirty="0" err="1">
                          <a:solidFill>
                            <a:schemeClr val="accent3">
                              <a:lumMod val="50000"/>
                            </a:schemeClr>
                          </a:solidFill>
                          <a:effectLst/>
                          <a:latin typeface="Arial Narrow" panose="020B0606020202030204" pitchFamily="34" charset="0"/>
                          <a:ea typeface="+mn-ea"/>
                          <a:cs typeface="+mn-cs"/>
                          <a:sym typeface="Arial"/>
                        </a:rPr>
                        <a:t>атқарушылар</a:t>
                      </a:r>
                      <a:endParaRPr lang="ru-RU" sz="800" b="0" i="0" u="none" strike="noStrike" cap="none" dirty="0">
                        <a:solidFill>
                          <a:schemeClr val="accent3">
                            <a:lumMod val="50000"/>
                          </a:schemeClr>
                        </a:solidFill>
                        <a:effectLst/>
                        <a:latin typeface="Arial Narrow" panose="020B0606020202030204" pitchFamily="34" charset="0"/>
                        <a:ea typeface="+mn-ea"/>
                        <a:cs typeface="+mn-cs"/>
                        <a:sym typeface="Arial"/>
                      </a:endParaRPr>
                    </a:p>
                  </a:txBody>
                  <a:tcPr marL="9525" marR="9525" marT="0" marB="0" anchor="ctr">
                    <a:lnR w="12700" cap="flat" cmpd="sng" algn="ctr">
                      <a:solidFill>
                        <a:schemeClr val="tx1"/>
                      </a:solidFill>
                      <a:prstDash val="solid"/>
                      <a:round/>
                      <a:headEnd type="none" w="med" len="med"/>
                      <a:tailEnd type="none" w="med" len="med"/>
                    </a:lnR>
                    <a:solidFill>
                      <a:schemeClr val="accent3">
                        <a:lumMod val="50000"/>
                        <a:alpha val="20000"/>
                      </a:schemeClr>
                    </a:solidFill>
                  </a:tcPr>
                </a:tc>
                <a:tc>
                  <a:txBody>
                    <a:bodyPr/>
                    <a:lstStyle/>
                    <a:p>
                      <a:pPr algn="ctr" fontAlgn="b"/>
                      <a:r>
                        <a:rPr lang="ru-KZ" sz="800" b="0" i="0" u="none" strike="noStrike" cap="none">
                          <a:solidFill>
                            <a:schemeClr val="tx1"/>
                          </a:solidFill>
                          <a:effectLst/>
                          <a:latin typeface="Arial Narrow" panose="020B0606020202030204" pitchFamily="34" charset="0"/>
                          <a:ea typeface="+mn-ea"/>
                          <a:cs typeface="+mn-cs"/>
                          <a:sym typeface="Arial"/>
                        </a:rPr>
                        <a:t>46 547</a:t>
                      </a:r>
                    </a:p>
                  </a:txBody>
                  <a:tcPr marL="9525" marR="9525" marT="0" marB="0" anchor="ctr">
                    <a:lnL w="12700" cap="flat" cmpd="sng" algn="ctr">
                      <a:solidFill>
                        <a:schemeClr val="tx1"/>
                      </a:solidFill>
                      <a:prstDash val="solid"/>
                      <a:round/>
                      <a:headEnd type="none" w="med" len="med"/>
                      <a:tailEnd type="none" w="med" len="med"/>
                    </a:lnL>
                    <a:solidFill>
                      <a:schemeClr val="bg1">
                        <a:lumMod val="50000"/>
                        <a:alpha val="20000"/>
                      </a:schemeClr>
                    </a:solidFill>
                  </a:tcPr>
                </a:tc>
                <a:tc>
                  <a:txBody>
                    <a:bodyPr/>
                    <a:lstStyle/>
                    <a:p>
                      <a:pPr algn="ctr" fontAlgn="b"/>
                      <a:r>
                        <a:rPr lang="ru-KZ" sz="800" b="0" i="0" u="none" strike="noStrike" cap="none">
                          <a:solidFill>
                            <a:schemeClr val="tx1"/>
                          </a:solidFill>
                          <a:effectLst/>
                          <a:latin typeface="Arial Narrow" panose="020B0606020202030204" pitchFamily="34" charset="0"/>
                          <a:ea typeface="+mn-ea"/>
                          <a:cs typeface="+mn-cs"/>
                          <a:sym typeface="Arial"/>
                        </a:rPr>
                        <a:t>3 601</a:t>
                      </a:r>
                    </a:p>
                  </a:txBody>
                  <a:tcPr marL="9525" marR="9525" marT="0" marB="0" anchor="ctr">
                    <a:solidFill>
                      <a:schemeClr val="bg1">
                        <a:lumMod val="50000"/>
                        <a:alpha val="20000"/>
                      </a:schemeClr>
                    </a:solidFill>
                  </a:tcPr>
                </a:tc>
                <a:tc>
                  <a:txBody>
                    <a:bodyPr/>
                    <a:lstStyle/>
                    <a:p>
                      <a:pPr algn="ctr" fontAlgn="b"/>
                      <a:r>
                        <a:rPr lang="ru-KZ" sz="800" b="0" i="0" u="none" strike="noStrike" cap="none">
                          <a:solidFill>
                            <a:schemeClr val="tx1"/>
                          </a:solidFill>
                          <a:effectLst/>
                          <a:latin typeface="Arial Narrow" panose="020B0606020202030204" pitchFamily="34" charset="0"/>
                          <a:ea typeface="+mn-ea"/>
                          <a:cs typeface="+mn-cs"/>
                          <a:sym typeface="Arial"/>
                        </a:rPr>
                        <a:t>14 384</a:t>
                      </a:r>
                    </a:p>
                  </a:txBody>
                  <a:tcPr marL="9525" marR="9525" marT="0" marB="0" anchor="ctr">
                    <a:solidFill>
                      <a:schemeClr val="bg1">
                        <a:lumMod val="50000"/>
                        <a:alpha val="20000"/>
                      </a:schemeClr>
                    </a:solidFill>
                  </a:tcPr>
                </a:tc>
                <a:tc>
                  <a:txBody>
                    <a:bodyPr/>
                    <a:lstStyle/>
                    <a:p>
                      <a:pPr algn="ctr" fontAlgn="b"/>
                      <a:r>
                        <a:rPr lang="ru-KZ" sz="800" b="0" i="0" u="none" strike="noStrike" cap="none">
                          <a:solidFill>
                            <a:schemeClr val="tx1"/>
                          </a:solidFill>
                          <a:effectLst/>
                          <a:latin typeface="Arial Narrow" panose="020B0606020202030204" pitchFamily="34" charset="0"/>
                          <a:ea typeface="+mn-ea"/>
                          <a:cs typeface="+mn-cs"/>
                          <a:sym typeface="Arial"/>
                        </a:rPr>
                        <a:t>14 168</a:t>
                      </a:r>
                    </a:p>
                  </a:txBody>
                  <a:tcPr marL="9525" marR="9525" marT="0" marB="0" anchor="ctr">
                    <a:solidFill>
                      <a:schemeClr val="bg1">
                        <a:lumMod val="50000"/>
                        <a:alpha val="20000"/>
                      </a:schemeClr>
                    </a:solidFill>
                  </a:tcPr>
                </a:tc>
                <a:tc>
                  <a:txBody>
                    <a:bodyPr/>
                    <a:lstStyle/>
                    <a:p>
                      <a:pPr algn="ctr" fontAlgn="b"/>
                      <a:r>
                        <a:rPr lang="ru-KZ" sz="800" b="0" i="0" u="none" strike="noStrike" cap="none">
                          <a:solidFill>
                            <a:schemeClr val="tx1"/>
                          </a:solidFill>
                          <a:effectLst/>
                          <a:latin typeface="Arial Narrow" panose="020B0606020202030204" pitchFamily="34" charset="0"/>
                          <a:ea typeface="+mn-ea"/>
                          <a:cs typeface="+mn-cs"/>
                          <a:sym typeface="Arial"/>
                        </a:rPr>
                        <a:t>14 394</a:t>
                      </a:r>
                    </a:p>
                  </a:txBody>
                  <a:tcPr marL="9525" marR="9525" marT="0" marB="0" anchor="ctr">
                    <a:lnR w="12700" cap="flat" cmpd="sng" algn="ctr">
                      <a:solidFill>
                        <a:schemeClr val="tx1"/>
                      </a:solidFill>
                      <a:prstDash val="solid"/>
                      <a:round/>
                      <a:headEnd type="none" w="med" len="med"/>
                      <a:tailEnd type="none" w="med" len="med"/>
                    </a:lnR>
                    <a:solidFill>
                      <a:schemeClr val="bg1">
                        <a:lumMod val="50000"/>
                        <a:alpha val="20000"/>
                      </a:schemeClr>
                    </a:solidFill>
                  </a:tcPr>
                </a:tc>
                <a:tc>
                  <a:txBody>
                    <a:bodyPr/>
                    <a:lstStyle/>
                    <a:p>
                      <a:pPr algn="ctr" fontAlgn="ctr"/>
                      <a:r>
                        <a:rPr lang="ru-KZ" sz="800" b="0" i="0" u="none" strike="noStrike" cap="none" dirty="0">
                          <a:solidFill>
                            <a:schemeClr val="accent3">
                              <a:lumMod val="50000"/>
                            </a:schemeClr>
                          </a:solidFill>
                          <a:effectLst/>
                          <a:latin typeface="Arial Narrow" panose="020B0606020202030204" pitchFamily="34" charset="0"/>
                          <a:ea typeface="+mn-ea"/>
                          <a:cs typeface="+mn-cs"/>
                          <a:sym typeface="Arial"/>
                        </a:rPr>
                        <a:t>57 151</a:t>
                      </a:r>
                    </a:p>
                  </a:txBody>
                  <a:tcPr marL="9525" marR="9525" marT="0" marB="0" anchor="ctr">
                    <a:lnL w="12700" cap="flat" cmpd="sng" algn="ctr">
                      <a:solidFill>
                        <a:schemeClr val="tx1"/>
                      </a:solidFill>
                      <a:prstDash val="solid"/>
                      <a:round/>
                      <a:headEnd type="none" w="med" len="med"/>
                      <a:tailEnd type="none" w="med" len="med"/>
                    </a:lnL>
                    <a:solidFill>
                      <a:schemeClr val="accent3">
                        <a:lumMod val="50000"/>
                        <a:alpha val="20000"/>
                      </a:schemeClr>
                    </a:solidFill>
                  </a:tcPr>
                </a:tc>
                <a:tc>
                  <a:txBody>
                    <a:bodyPr/>
                    <a:lstStyle/>
                    <a:p>
                      <a:pPr algn="ctr" fontAlgn="ctr"/>
                      <a:r>
                        <a:rPr lang="ru-KZ" sz="800" b="0" i="0" u="none" strike="noStrike" cap="none" dirty="0">
                          <a:solidFill>
                            <a:schemeClr val="tx1"/>
                          </a:solidFill>
                          <a:effectLst/>
                          <a:latin typeface="Arial Narrow" panose="020B0606020202030204" pitchFamily="34" charset="0"/>
                          <a:ea typeface="+mn-ea"/>
                          <a:cs typeface="+mn-cs"/>
                          <a:sym typeface="Arial"/>
                        </a:rPr>
                        <a:t>6 411</a:t>
                      </a:r>
                    </a:p>
                  </a:txBody>
                  <a:tcPr marL="9525" marR="9525" marT="0" marB="0" anchor="ctr">
                    <a:solidFill>
                      <a:schemeClr val="bg1">
                        <a:lumMod val="50000"/>
                        <a:alpha val="20000"/>
                      </a:schemeClr>
                    </a:solidFill>
                  </a:tcPr>
                </a:tc>
                <a:tc>
                  <a:txBody>
                    <a:bodyPr/>
                    <a:lstStyle/>
                    <a:p>
                      <a:pPr algn="ctr" fontAlgn="ctr"/>
                      <a:r>
                        <a:rPr lang="ru-KZ" sz="800" b="0" i="0" u="none" strike="noStrike" cap="none">
                          <a:solidFill>
                            <a:schemeClr val="accent3">
                              <a:lumMod val="50000"/>
                            </a:schemeClr>
                          </a:solidFill>
                          <a:effectLst/>
                          <a:latin typeface="Arial Narrow" panose="020B0606020202030204" pitchFamily="34" charset="0"/>
                          <a:ea typeface="+mn-ea"/>
                          <a:cs typeface="+mn-cs"/>
                          <a:sym typeface="Arial"/>
                        </a:rPr>
                        <a:t>13 153</a:t>
                      </a:r>
                    </a:p>
                  </a:txBody>
                  <a:tcPr marL="9525" marR="9525" marT="0" marB="0" anchor="ctr">
                    <a:solidFill>
                      <a:schemeClr val="accent3">
                        <a:lumMod val="50000"/>
                        <a:alpha val="20000"/>
                      </a:schemeClr>
                    </a:solidFill>
                  </a:tcPr>
                </a:tc>
                <a:tc>
                  <a:txBody>
                    <a:bodyPr/>
                    <a:lstStyle/>
                    <a:p>
                      <a:pPr algn="ctr" fontAlgn="ctr"/>
                      <a:r>
                        <a:rPr lang="ru-KZ" sz="800" b="0" i="0" u="none" strike="noStrike" cap="none">
                          <a:solidFill>
                            <a:schemeClr val="accent3">
                              <a:lumMod val="50000"/>
                            </a:schemeClr>
                          </a:solidFill>
                          <a:effectLst/>
                          <a:latin typeface="Arial Narrow" panose="020B0606020202030204" pitchFamily="34" charset="0"/>
                          <a:ea typeface="+mn-ea"/>
                          <a:cs typeface="+mn-cs"/>
                          <a:sym typeface="Arial"/>
                        </a:rPr>
                        <a:t>18 852</a:t>
                      </a:r>
                    </a:p>
                  </a:txBody>
                  <a:tcPr marL="9525" marR="9525" marT="0" marB="0" anchor="ctr">
                    <a:solidFill>
                      <a:schemeClr val="accent3">
                        <a:lumMod val="50000"/>
                        <a:alpha val="20000"/>
                      </a:schemeClr>
                    </a:solidFill>
                  </a:tcPr>
                </a:tc>
                <a:tc>
                  <a:txBody>
                    <a:bodyPr/>
                    <a:lstStyle/>
                    <a:p>
                      <a:pPr algn="ctr" fontAlgn="ctr"/>
                      <a:r>
                        <a:rPr lang="ru-KZ" sz="800" b="0" i="0" u="none" strike="noStrike" cap="none">
                          <a:solidFill>
                            <a:schemeClr val="accent3">
                              <a:lumMod val="50000"/>
                            </a:schemeClr>
                          </a:solidFill>
                          <a:effectLst/>
                          <a:latin typeface="Arial Narrow" panose="020B0606020202030204" pitchFamily="34" charset="0"/>
                          <a:ea typeface="+mn-ea"/>
                          <a:cs typeface="+mn-cs"/>
                          <a:sym typeface="Arial"/>
                        </a:rPr>
                        <a:t>18 735</a:t>
                      </a:r>
                    </a:p>
                  </a:txBody>
                  <a:tcPr marL="9525" marR="9525" marT="0" marB="0" anchor="ctr">
                    <a:solidFill>
                      <a:schemeClr val="accent3">
                        <a:lumMod val="50000"/>
                        <a:alpha val="20000"/>
                      </a:schemeClr>
                    </a:solidFill>
                  </a:tcPr>
                </a:tc>
                <a:tc>
                  <a:txBody>
                    <a:bodyPr/>
                    <a:lstStyle/>
                    <a:p>
                      <a:pPr algn="ctr" fontAlgn="b"/>
                      <a:r>
                        <a:rPr lang="ru-KZ" sz="800" b="0" i="0" u="none" strike="noStrike" cap="none" dirty="0">
                          <a:solidFill>
                            <a:schemeClr val="accent3">
                              <a:lumMod val="50000"/>
                            </a:schemeClr>
                          </a:solidFill>
                          <a:effectLst/>
                          <a:latin typeface="Arial Narrow" panose="020B0606020202030204" pitchFamily="34" charset="0"/>
                          <a:ea typeface="+mn-ea"/>
                          <a:cs typeface="+mn-cs"/>
                          <a:sym typeface="Arial"/>
                        </a:rPr>
                        <a:t>4,9%</a:t>
                      </a:r>
                    </a:p>
                  </a:txBody>
                  <a:tcPr marL="9525" marR="9525" marT="0" marB="0" anchor="ctr">
                    <a:solidFill>
                      <a:schemeClr val="accent3">
                        <a:lumMod val="50000"/>
                        <a:alpha val="20000"/>
                      </a:schemeClr>
                    </a:solidFill>
                  </a:tcPr>
                </a:tc>
                <a:extLst>
                  <a:ext uri="{0D108BD9-81ED-4DB2-BD59-A6C34878D82A}">
                    <a16:rowId xmlns:a16="http://schemas.microsoft.com/office/drawing/2014/main" val="2728981022"/>
                  </a:ext>
                </a:extLst>
              </a:tr>
              <a:tr h="158400">
                <a:tc>
                  <a:txBody>
                    <a:bodyPr/>
                    <a:lstStyle/>
                    <a:p>
                      <a:pPr algn="ctr" fontAlgn="b"/>
                      <a:r>
                        <a:rPr lang="ru-RU" sz="800" u="none" strike="noStrike" dirty="0">
                          <a:solidFill>
                            <a:schemeClr val="accent3">
                              <a:lumMod val="50000"/>
                            </a:schemeClr>
                          </a:solidFill>
                          <a:effectLst/>
                          <a:latin typeface="Arial Narrow" panose="020B0606020202030204" pitchFamily="34" charset="0"/>
                        </a:rPr>
                        <a:t>3</a:t>
                      </a:r>
                      <a:endParaRPr lang="en-US" sz="800" b="0" i="0" u="none" strike="noStrike" dirty="0">
                        <a:solidFill>
                          <a:schemeClr val="accent3">
                            <a:lumMod val="50000"/>
                          </a:schemeClr>
                        </a:solidFill>
                        <a:effectLst/>
                        <a:latin typeface="Arial Narrow" panose="020B0606020202030204" pitchFamily="34" charset="0"/>
                      </a:endParaRPr>
                    </a:p>
                  </a:txBody>
                  <a:tcPr marL="9525" marR="9525" marT="0" marB="0" anchor="ctr">
                    <a:solidFill>
                      <a:schemeClr val="accent6">
                        <a:lumMod val="50000"/>
                        <a:alpha val="1000"/>
                      </a:schemeClr>
                    </a:solidFill>
                  </a:tcPr>
                </a:tc>
                <a:tc>
                  <a:txBody>
                    <a:bodyPr/>
                    <a:lstStyle/>
                    <a:p>
                      <a:pPr algn="ctr" fontAlgn="ctr"/>
                      <a:r>
                        <a:rPr lang="ru-KZ" sz="800" b="0" i="0" u="none" strike="noStrike" cap="none" dirty="0">
                          <a:solidFill>
                            <a:schemeClr val="accent3">
                              <a:lumMod val="50000"/>
                            </a:schemeClr>
                          </a:solidFill>
                          <a:effectLst/>
                          <a:latin typeface="Arial Narrow" panose="020B0606020202030204" pitchFamily="34" charset="0"/>
                          <a:ea typeface="+mn-ea"/>
                          <a:cs typeface="+mn-cs"/>
                          <a:sym typeface="Arial"/>
                        </a:rPr>
                        <a:t>9116-0</a:t>
                      </a:r>
                    </a:p>
                  </a:txBody>
                  <a:tcPr marL="9525" marR="9525" marT="0" marB="0" anchor="ctr">
                    <a:solidFill>
                      <a:schemeClr val="accent6">
                        <a:lumMod val="50000"/>
                        <a:alpha val="1000"/>
                      </a:schemeClr>
                    </a:solidFill>
                  </a:tcPr>
                </a:tc>
                <a:tc>
                  <a:txBody>
                    <a:bodyPr/>
                    <a:lstStyle/>
                    <a:p>
                      <a:pPr marL="72000" algn="l" fontAlgn="ctr"/>
                      <a:r>
                        <a:rPr lang="ru-RU" sz="800" b="0" i="0" u="none" strike="noStrike" cap="none" dirty="0">
                          <a:solidFill>
                            <a:schemeClr val="accent3">
                              <a:lumMod val="50000"/>
                            </a:schemeClr>
                          </a:solidFill>
                          <a:effectLst/>
                          <a:latin typeface="Arial Narrow" panose="020B0606020202030204" pitchFamily="34" charset="0"/>
                          <a:ea typeface="+mn-ea"/>
                          <a:cs typeface="+mn-cs"/>
                          <a:sym typeface="Arial"/>
                        </a:rPr>
                        <a:t>Аула </a:t>
                      </a:r>
                      <a:r>
                        <a:rPr lang="ru-RU" sz="800" b="0" i="0" u="none" strike="noStrike" cap="none" dirty="0" err="1">
                          <a:solidFill>
                            <a:schemeClr val="accent3">
                              <a:lumMod val="50000"/>
                            </a:schemeClr>
                          </a:solidFill>
                          <a:effectLst/>
                          <a:latin typeface="Arial Narrow" panose="020B0606020202030204" pitchFamily="34" charset="0"/>
                          <a:ea typeface="+mn-ea"/>
                          <a:cs typeface="+mn-cs"/>
                          <a:sym typeface="Arial"/>
                        </a:rPr>
                        <a:t>сыпырушылар</a:t>
                      </a:r>
                      <a:r>
                        <a:rPr lang="ru-RU" sz="800" b="0" i="0" u="none" strike="noStrike" cap="none" dirty="0">
                          <a:solidFill>
                            <a:schemeClr val="accent3">
                              <a:lumMod val="50000"/>
                            </a:schemeClr>
                          </a:solidFill>
                          <a:effectLst/>
                          <a:latin typeface="Arial Narrow" panose="020B0606020202030204" pitchFamily="34" charset="0"/>
                          <a:ea typeface="+mn-ea"/>
                          <a:cs typeface="+mn-cs"/>
                          <a:sym typeface="Arial"/>
                        </a:rPr>
                        <a:t> </a:t>
                      </a:r>
                      <a:r>
                        <a:rPr lang="ru-RU" sz="800" b="0" i="0" u="none" strike="noStrike" cap="none" dirty="0" err="1">
                          <a:solidFill>
                            <a:schemeClr val="accent3">
                              <a:lumMod val="50000"/>
                            </a:schemeClr>
                          </a:solidFill>
                          <a:effectLst/>
                          <a:latin typeface="Arial Narrow" panose="020B0606020202030204" pitchFamily="34" charset="0"/>
                          <a:ea typeface="+mn-ea"/>
                          <a:cs typeface="+mn-cs"/>
                          <a:sym typeface="Arial"/>
                        </a:rPr>
                        <a:t>және</a:t>
                      </a:r>
                      <a:r>
                        <a:rPr lang="ru-RU" sz="800" b="0" i="0" u="none" strike="noStrike" cap="none" dirty="0">
                          <a:solidFill>
                            <a:schemeClr val="accent3">
                              <a:lumMod val="50000"/>
                            </a:schemeClr>
                          </a:solidFill>
                          <a:effectLst/>
                          <a:latin typeface="Arial Narrow" panose="020B0606020202030204" pitchFamily="34" charset="0"/>
                          <a:ea typeface="+mn-ea"/>
                          <a:cs typeface="+mn-cs"/>
                          <a:sym typeface="Arial"/>
                        </a:rPr>
                        <a:t> </a:t>
                      </a:r>
                      <a:r>
                        <a:rPr lang="ru-RU" sz="800" b="0" i="0" u="none" strike="noStrike" cap="none" dirty="0" err="1">
                          <a:solidFill>
                            <a:schemeClr val="accent3">
                              <a:lumMod val="50000"/>
                            </a:schemeClr>
                          </a:solidFill>
                          <a:effectLst/>
                          <a:latin typeface="Arial Narrow" panose="020B0606020202030204" pitchFamily="34" charset="0"/>
                          <a:ea typeface="+mn-ea"/>
                          <a:cs typeface="+mn-cs"/>
                          <a:sym typeface="Arial"/>
                        </a:rPr>
                        <a:t>ашық</a:t>
                      </a:r>
                      <a:r>
                        <a:rPr lang="ru-RU" sz="800" b="0" i="0" u="none" strike="noStrike" cap="none" dirty="0">
                          <a:solidFill>
                            <a:schemeClr val="accent3">
                              <a:lumMod val="50000"/>
                            </a:schemeClr>
                          </a:solidFill>
                          <a:effectLst/>
                          <a:latin typeface="Arial Narrow" panose="020B0606020202030204" pitchFamily="34" charset="0"/>
                          <a:ea typeface="+mn-ea"/>
                          <a:cs typeface="+mn-cs"/>
                          <a:sym typeface="Arial"/>
                        </a:rPr>
                        <a:t> </a:t>
                      </a:r>
                      <a:r>
                        <a:rPr lang="ru-RU" sz="800" b="0" i="0" u="none" strike="noStrike" cap="none" dirty="0" err="1">
                          <a:solidFill>
                            <a:schemeClr val="accent3">
                              <a:lumMod val="50000"/>
                            </a:schemeClr>
                          </a:solidFill>
                          <a:effectLst/>
                          <a:latin typeface="Arial Narrow" panose="020B0606020202030204" pitchFamily="34" charset="0"/>
                          <a:ea typeface="+mn-ea"/>
                          <a:cs typeface="+mn-cs"/>
                          <a:sym typeface="Arial"/>
                        </a:rPr>
                        <a:t>аумақтарды</a:t>
                      </a:r>
                      <a:r>
                        <a:rPr lang="ru-RU" sz="800" b="0" i="0" u="none" strike="noStrike" cap="none" dirty="0">
                          <a:solidFill>
                            <a:schemeClr val="accent3">
                              <a:lumMod val="50000"/>
                            </a:schemeClr>
                          </a:solidFill>
                          <a:effectLst/>
                          <a:latin typeface="Arial Narrow" panose="020B0606020202030204" pitchFamily="34" charset="0"/>
                          <a:ea typeface="+mn-ea"/>
                          <a:cs typeface="+mn-cs"/>
                          <a:sym typeface="Arial"/>
                        </a:rPr>
                        <a:t> </a:t>
                      </a:r>
                      <a:r>
                        <a:rPr lang="ru-RU" sz="800" b="0" i="0" u="none" strike="noStrike" cap="none" dirty="0" err="1">
                          <a:solidFill>
                            <a:schemeClr val="accent3">
                              <a:lumMod val="50000"/>
                            </a:schemeClr>
                          </a:solidFill>
                          <a:effectLst/>
                          <a:latin typeface="Arial Narrow" panose="020B0606020202030204" pitchFamily="34" charset="0"/>
                          <a:ea typeface="+mn-ea"/>
                          <a:cs typeface="+mn-cs"/>
                          <a:sym typeface="Arial"/>
                        </a:rPr>
                        <a:t>тазалаушылар</a:t>
                      </a:r>
                      <a:endParaRPr lang="ru-RU" sz="800" b="0" i="0" u="none" strike="noStrike" cap="none" dirty="0">
                        <a:solidFill>
                          <a:schemeClr val="accent3">
                            <a:lumMod val="50000"/>
                          </a:schemeClr>
                        </a:solidFill>
                        <a:effectLst/>
                        <a:latin typeface="Arial Narrow" panose="020B0606020202030204" pitchFamily="34" charset="0"/>
                        <a:ea typeface="+mn-ea"/>
                        <a:cs typeface="+mn-cs"/>
                        <a:sym typeface="Arial"/>
                      </a:endParaRPr>
                    </a:p>
                  </a:txBody>
                  <a:tcPr marL="9525" marR="9525" marT="0" marB="0" anchor="ctr">
                    <a:lnR w="12700" cap="flat" cmpd="sng" algn="ctr">
                      <a:solidFill>
                        <a:schemeClr val="tx1"/>
                      </a:solidFill>
                      <a:prstDash val="solid"/>
                      <a:round/>
                      <a:headEnd type="none" w="med" len="med"/>
                      <a:tailEnd type="none" w="med" len="med"/>
                    </a:lnR>
                    <a:solidFill>
                      <a:schemeClr val="accent6">
                        <a:lumMod val="50000"/>
                        <a:alpha val="1000"/>
                      </a:schemeClr>
                    </a:solidFill>
                  </a:tcPr>
                </a:tc>
                <a:tc>
                  <a:txBody>
                    <a:bodyPr/>
                    <a:lstStyle/>
                    <a:p>
                      <a:pPr algn="ctr" fontAlgn="b"/>
                      <a:r>
                        <a:rPr lang="ru-KZ" sz="800" b="0" i="0" u="none" strike="noStrike" cap="none" dirty="0">
                          <a:solidFill>
                            <a:schemeClr val="tx1"/>
                          </a:solidFill>
                          <a:effectLst/>
                          <a:latin typeface="Arial Narrow" panose="020B0606020202030204" pitchFamily="34" charset="0"/>
                          <a:ea typeface="+mn-ea"/>
                          <a:cs typeface="+mn-cs"/>
                          <a:sym typeface="Arial"/>
                        </a:rPr>
                        <a:t>35 829</a:t>
                      </a:r>
                    </a:p>
                  </a:txBody>
                  <a:tcPr marL="9525" marR="9525" marT="0" marB="0" anchor="ctr">
                    <a:lnL w="12700" cap="flat" cmpd="sng" algn="ctr">
                      <a:solidFill>
                        <a:schemeClr val="tx1"/>
                      </a:solidFill>
                      <a:prstDash val="solid"/>
                      <a:round/>
                      <a:headEnd type="none" w="med" len="med"/>
                      <a:tailEnd type="none" w="med" len="med"/>
                    </a:lnL>
                    <a:solidFill>
                      <a:schemeClr val="accent6">
                        <a:lumMod val="50000"/>
                        <a:alpha val="1000"/>
                      </a:schemeClr>
                    </a:solidFill>
                  </a:tcPr>
                </a:tc>
                <a:tc>
                  <a:txBody>
                    <a:bodyPr/>
                    <a:lstStyle/>
                    <a:p>
                      <a:pPr algn="ctr" fontAlgn="b"/>
                      <a:r>
                        <a:rPr lang="ru-KZ" sz="800" b="0" i="0" u="none" strike="noStrike" cap="none">
                          <a:solidFill>
                            <a:schemeClr val="tx1"/>
                          </a:solidFill>
                          <a:effectLst/>
                          <a:latin typeface="Arial Narrow" panose="020B0606020202030204" pitchFamily="34" charset="0"/>
                          <a:ea typeface="+mn-ea"/>
                          <a:cs typeface="+mn-cs"/>
                          <a:sym typeface="Arial"/>
                        </a:rPr>
                        <a:t>6 391</a:t>
                      </a:r>
                    </a:p>
                  </a:txBody>
                  <a:tcPr marL="9525" marR="9525" marT="0" marB="0" anchor="ctr">
                    <a:solidFill>
                      <a:schemeClr val="accent6">
                        <a:lumMod val="50000"/>
                        <a:alpha val="1000"/>
                      </a:schemeClr>
                    </a:solidFill>
                  </a:tcPr>
                </a:tc>
                <a:tc>
                  <a:txBody>
                    <a:bodyPr/>
                    <a:lstStyle/>
                    <a:p>
                      <a:pPr algn="ctr" fontAlgn="b"/>
                      <a:r>
                        <a:rPr lang="ru-KZ" sz="800" b="0" i="0" u="none" strike="noStrike" cap="none">
                          <a:solidFill>
                            <a:schemeClr val="tx1"/>
                          </a:solidFill>
                          <a:effectLst/>
                          <a:latin typeface="Arial Narrow" panose="020B0606020202030204" pitchFamily="34" charset="0"/>
                          <a:ea typeface="+mn-ea"/>
                          <a:cs typeface="+mn-cs"/>
                          <a:sym typeface="Arial"/>
                        </a:rPr>
                        <a:t>9 795</a:t>
                      </a:r>
                    </a:p>
                  </a:txBody>
                  <a:tcPr marL="9525" marR="9525" marT="0" marB="0" anchor="ctr">
                    <a:solidFill>
                      <a:schemeClr val="accent6">
                        <a:lumMod val="50000"/>
                        <a:alpha val="1000"/>
                      </a:schemeClr>
                    </a:solidFill>
                  </a:tcPr>
                </a:tc>
                <a:tc>
                  <a:txBody>
                    <a:bodyPr/>
                    <a:lstStyle/>
                    <a:p>
                      <a:pPr algn="ctr" fontAlgn="b"/>
                      <a:r>
                        <a:rPr lang="ru-KZ" sz="800" b="0" i="0" u="none" strike="noStrike" cap="none">
                          <a:solidFill>
                            <a:schemeClr val="tx1"/>
                          </a:solidFill>
                          <a:effectLst/>
                          <a:latin typeface="Arial Narrow" panose="020B0606020202030204" pitchFamily="34" charset="0"/>
                          <a:ea typeface="+mn-ea"/>
                          <a:cs typeface="+mn-cs"/>
                          <a:sym typeface="Arial"/>
                        </a:rPr>
                        <a:t>8 585</a:t>
                      </a:r>
                    </a:p>
                  </a:txBody>
                  <a:tcPr marL="9525" marR="9525" marT="0" marB="0" anchor="ctr">
                    <a:solidFill>
                      <a:schemeClr val="accent6">
                        <a:lumMod val="50000"/>
                        <a:alpha val="1000"/>
                      </a:schemeClr>
                    </a:solidFill>
                  </a:tcPr>
                </a:tc>
                <a:tc>
                  <a:txBody>
                    <a:bodyPr/>
                    <a:lstStyle/>
                    <a:p>
                      <a:pPr algn="ctr" fontAlgn="b"/>
                      <a:r>
                        <a:rPr lang="ru-KZ" sz="800" b="0" i="0" u="none" strike="noStrike" cap="none">
                          <a:solidFill>
                            <a:schemeClr val="tx1"/>
                          </a:solidFill>
                          <a:effectLst/>
                          <a:latin typeface="Arial Narrow" panose="020B0606020202030204" pitchFamily="34" charset="0"/>
                          <a:ea typeface="+mn-ea"/>
                          <a:cs typeface="+mn-cs"/>
                          <a:sym typeface="Arial"/>
                        </a:rPr>
                        <a:t>11 058</a:t>
                      </a:r>
                    </a:p>
                  </a:txBody>
                  <a:tcPr marL="9525" marR="9525" marT="0" marB="0" anchor="ctr">
                    <a:lnR w="12700" cap="flat" cmpd="sng" algn="ctr">
                      <a:solidFill>
                        <a:schemeClr val="tx1"/>
                      </a:solidFill>
                      <a:prstDash val="solid"/>
                      <a:round/>
                      <a:headEnd type="none" w="med" len="med"/>
                      <a:tailEnd type="none" w="med" len="med"/>
                    </a:lnR>
                    <a:solidFill>
                      <a:schemeClr val="accent6">
                        <a:lumMod val="50000"/>
                        <a:alpha val="1000"/>
                      </a:schemeClr>
                    </a:solidFill>
                  </a:tcPr>
                </a:tc>
                <a:tc>
                  <a:txBody>
                    <a:bodyPr/>
                    <a:lstStyle/>
                    <a:p>
                      <a:pPr algn="ctr" fontAlgn="ctr"/>
                      <a:r>
                        <a:rPr lang="ru-KZ" sz="800" b="0" i="0" u="none" strike="noStrike" cap="none">
                          <a:solidFill>
                            <a:schemeClr val="accent3">
                              <a:lumMod val="50000"/>
                            </a:schemeClr>
                          </a:solidFill>
                          <a:effectLst/>
                          <a:latin typeface="Arial Narrow" panose="020B0606020202030204" pitchFamily="34" charset="0"/>
                          <a:ea typeface="+mn-ea"/>
                          <a:cs typeface="+mn-cs"/>
                          <a:sym typeface="Arial"/>
                        </a:rPr>
                        <a:t>41 456</a:t>
                      </a:r>
                    </a:p>
                  </a:txBody>
                  <a:tcPr marL="9525" marR="9525" marT="0" marB="0" anchor="ctr">
                    <a:lnL w="12700" cap="flat" cmpd="sng" algn="ctr">
                      <a:solidFill>
                        <a:schemeClr val="tx1"/>
                      </a:solidFill>
                      <a:prstDash val="solid"/>
                      <a:round/>
                      <a:headEnd type="none" w="med" len="med"/>
                      <a:tailEnd type="none" w="med" len="med"/>
                    </a:lnL>
                    <a:solidFill>
                      <a:schemeClr val="accent6">
                        <a:lumMod val="50000"/>
                        <a:alpha val="1000"/>
                      </a:schemeClr>
                    </a:solidFill>
                  </a:tcPr>
                </a:tc>
                <a:tc>
                  <a:txBody>
                    <a:bodyPr/>
                    <a:lstStyle/>
                    <a:p>
                      <a:pPr algn="ctr" fontAlgn="ctr"/>
                      <a:r>
                        <a:rPr lang="ru-KZ" sz="800" b="0" i="0" u="none" strike="noStrike" cap="none" dirty="0">
                          <a:solidFill>
                            <a:schemeClr val="tx1"/>
                          </a:solidFill>
                          <a:effectLst/>
                          <a:latin typeface="Arial Narrow" panose="020B0606020202030204" pitchFamily="34" charset="0"/>
                          <a:ea typeface="+mn-ea"/>
                          <a:cs typeface="+mn-cs"/>
                          <a:sym typeface="Arial"/>
                        </a:rPr>
                        <a:t>6 517</a:t>
                      </a:r>
                    </a:p>
                  </a:txBody>
                  <a:tcPr marL="9525" marR="9525" marT="0" marB="0" anchor="ctr">
                    <a:solidFill>
                      <a:schemeClr val="accent6">
                        <a:lumMod val="50000"/>
                        <a:alpha val="1000"/>
                      </a:schemeClr>
                    </a:solidFill>
                  </a:tcPr>
                </a:tc>
                <a:tc>
                  <a:txBody>
                    <a:bodyPr/>
                    <a:lstStyle/>
                    <a:p>
                      <a:pPr algn="ctr" fontAlgn="ctr"/>
                      <a:r>
                        <a:rPr lang="ru-KZ" sz="800" b="0" i="0" u="none" strike="noStrike" cap="none">
                          <a:solidFill>
                            <a:schemeClr val="accent3">
                              <a:lumMod val="50000"/>
                            </a:schemeClr>
                          </a:solidFill>
                          <a:effectLst/>
                          <a:latin typeface="Arial Narrow" panose="020B0606020202030204" pitchFamily="34" charset="0"/>
                          <a:ea typeface="+mn-ea"/>
                          <a:cs typeface="+mn-cs"/>
                          <a:sym typeface="Arial"/>
                        </a:rPr>
                        <a:t>9 936</a:t>
                      </a:r>
                    </a:p>
                  </a:txBody>
                  <a:tcPr marL="9525" marR="9525" marT="0" marB="0" anchor="ctr">
                    <a:solidFill>
                      <a:schemeClr val="accent6">
                        <a:lumMod val="50000"/>
                        <a:alpha val="1000"/>
                      </a:schemeClr>
                    </a:solidFill>
                  </a:tcPr>
                </a:tc>
                <a:tc>
                  <a:txBody>
                    <a:bodyPr/>
                    <a:lstStyle/>
                    <a:p>
                      <a:pPr algn="ctr" fontAlgn="ctr"/>
                      <a:r>
                        <a:rPr lang="ru-KZ" sz="800" b="0" i="0" u="none" strike="noStrike" cap="none">
                          <a:solidFill>
                            <a:schemeClr val="accent3">
                              <a:lumMod val="50000"/>
                            </a:schemeClr>
                          </a:solidFill>
                          <a:effectLst/>
                          <a:latin typeface="Arial Narrow" panose="020B0606020202030204" pitchFamily="34" charset="0"/>
                          <a:ea typeface="+mn-ea"/>
                          <a:cs typeface="+mn-cs"/>
                          <a:sym typeface="Arial"/>
                        </a:rPr>
                        <a:t>12 830</a:t>
                      </a:r>
                    </a:p>
                  </a:txBody>
                  <a:tcPr marL="9525" marR="9525" marT="0" marB="0" anchor="ctr">
                    <a:solidFill>
                      <a:schemeClr val="accent6">
                        <a:lumMod val="50000"/>
                        <a:alpha val="1000"/>
                      </a:schemeClr>
                    </a:solidFill>
                  </a:tcPr>
                </a:tc>
                <a:tc>
                  <a:txBody>
                    <a:bodyPr/>
                    <a:lstStyle/>
                    <a:p>
                      <a:pPr algn="ctr" fontAlgn="ctr"/>
                      <a:r>
                        <a:rPr lang="ru-KZ" sz="800" b="0" i="0" u="none" strike="noStrike" cap="none">
                          <a:solidFill>
                            <a:schemeClr val="accent3">
                              <a:lumMod val="50000"/>
                            </a:schemeClr>
                          </a:solidFill>
                          <a:effectLst/>
                          <a:latin typeface="Arial Narrow" panose="020B0606020202030204" pitchFamily="34" charset="0"/>
                          <a:ea typeface="+mn-ea"/>
                          <a:cs typeface="+mn-cs"/>
                          <a:sym typeface="Arial"/>
                        </a:rPr>
                        <a:t>12 173</a:t>
                      </a:r>
                    </a:p>
                  </a:txBody>
                  <a:tcPr marL="9525" marR="9525" marT="0" marB="0" anchor="ctr">
                    <a:solidFill>
                      <a:schemeClr val="accent6">
                        <a:lumMod val="50000"/>
                        <a:alpha val="1000"/>
                      </a:schemeClr>
                    </a:solidFill>
                  </a:tcPr>
                </a:tc>
                <a:tc>
                  <a:txBody>
                    <a:bodyPr/>
                    <a:lstStyle/>
                    <a:p>
                      <a:pPr algn="ctr" fontAlgn="b"/>
                      <a:r>
                        <a:rPr lang="ru-KZ" sz="800" b="0" i="0" u="none" strike="noStrike" cap="none">
                          <a:solidFill>
                            <a:schemeClr val="accent3">
                              <a:lumMod val="50000"/>
                            </a:schemeClr>
                          </a:solidFill>
                          <a:effectLst/>
                          <a:latin typeface="Arial Narrow" panose="020B0606020202030204" pitchFamily="34" charset="0"/>
                          <a:ea typeface="+mn-ea"/>
                          <a:cs typeface="+mn-cs"/>
                          <a:sym typeface="Arial"/>
                        </a:rPr>
                        <a:t>3,6%</a:t>
                      </a:r>
                    </a:p>
                  </a:txBody>
                  <a:tcPr marL="9525" marR="9525" marT="0" marB="0" anchor="ctr">
                    <a:solidFill>
                      <a:schemeClr val="accent6">
                        <a:lumMod val="50000"/>
                        <a:alpha val="1000"/>
                      </a:schemeClr>
                    </a:solidFill>
                  </a:tcPr>
                </a:tc>
                <a:extLst>
                  <a:ext uri="{0D108BD9-81ED-4DB2-BD59-A6C34878D82A}">
                    <a16:rowId xmlns:a16="http://schemas.microsoft.com/office/drawing/2014/main" val="496541397"/>
                  </a:ext>
                </a:extLst>
              </a:tr>
              <a:tr h="158400">
                <a:tc>
                  <a:txBody>
                    <a:bodyPr/>
                    <a:lstStyle/>
                    <a:p>
                      <a:pPr algn="ctr" fontAlgn="b"/>
                      <a:r>
                        <a:rPr lang="ru-RU" sz="800" u="none" strike="noStrike" dirty="0">
                          <a:solidFill>
                            <a:schemeClr val="accent3">
                              <a:lumMod val="50000"/>
                            </a:schemeClr>
                          </a:solidFill>
                          <a:effectLst/>
                          <a:latin typeface="Arial Narrow" panose="020B0606020202030204" pitchFamily="34" charset="0"/>
                        </a:rPr>
                        <a:t>4</a:t>
                      </a:r>
                      <a:endParaRPr lang="en-US" sz="800" b="0" i="0" u="none" strike="noStrike" dirty="0">
                        <a:solidFill>
                          <a:schemeClr val="accent3">
                            <a:lumMod val="50000"/>
                          </a:schemeClr>
                        </a:solidFill>
                        <a:effectLst/>
                        <a:latin typeface="Arial Narrow" panose="020B0606020202030204" pitchFamily="34" charset="0"/>
                      </a:endParaRPr>
                    </a:p>
                  </a:txBody>
                  <a:tcPr marL="9525" marR="9525" marT="0" marB="0" anchor="ctr">
                    <a:solidFill>
                      <a:schemeClr val="accent3">
                        <a:lumMod val="50000"/>
                        <a:alpha val="20000"/>
                      </a:schemeClr>
                    </a:solidFill>
                  </a:tcPr>
                </a:tc>
                <a:tc>
                  <a:txBody>
                    <a:bodyPr/>
                    <a:lstStyle/>
                    <a:p>
                      <a:pPr algn="ctr" fontAlgn="ctr"/>
                      <a:r>
                        <a:rPr lang="ru-KZ" sz="800" b="0" i="0" u="none" strike="noStrike" cap="none">
                          <a:solidFill>
                            <a:schemeClr val="accent3">
                              <a:lumMod val="50000"/>
                            </a:schemeClr>
                          </a:solidFill>
                          <a:effectLst/>
                          <a:latin typeface="Arial Narrow" panose="020B0606020202030204" pitchFamily="34" charset="0"/>
                          <a:ea typeface="+mn-ea"/>
                          <a:cs typeface="+mn-cs"/>
                          <a:sym typeface="Arial"/>
                        </a:rPr>
                        <a:t>2350-3</a:t>
                      </a:r>
                    </a:p>
                  </a:txBody>
                  <a:tcPr marL="9525" marR="9525" marT="0" marB="0" anchor="ctr">
                    <a:solidFill>
                      <a:schemeClr val="accent3">
                        <a:lumMod val="50000"/>
                        <a:alpha val="20000"/>
                      </a:schemeClr>
                    </a:solidFill>
                  </a:tcPr>
                </a:tc>
                <a:tc>
                  <a:txBody>
                    <a:bodyPr/>
                    <a:lstStyle/>
                    <a:p>
                      <a:pPr marL="72000" algn="l" fontAlgn="ctr"/>
                      <a:r>
                        <a:rPr lang="ru-RU" sz="800" b="0" i="0" u="none" strike="noStrike" cap="none" dirty="0" err="1">
                          <a:solidFill>
                            <a:schemeClr val="accent3">
                              <a:lumMod val="50000"/>
                            </a:schemeClr>
                          </a:solidFill>
                          <a:effectLst/>
                          <a:latin typeface="Arial Narrow" panose="020B0606020202030204" pitchFamily="34" charset="0"/>
                          <a:ea typeface="+mn-ea"/>
                          <a:cs typeface="+mn-cs"/>
                          <a:sym typeface="Arial"/>
                        </a:rPr>
                        <a:t>Қоғамдық</a:t>
                      </a:r>
                      <a:r>
                        <a:rPr lang="ru-RU" sz="800" b="0" i="0" u="none" strike="noStrike" cap="none" dirty="0">
                          <a:solidFill>
                            <a:schemeClr val="accent3">
                              <a:lumMod val="50000"/>
                            </a:schemeClr>
                          </a:solidFill>
                          <a:effectLst/>
                          <a:latin typeface="Arial Narrow" panose="020B0606020202030204" pitchFamily="34" charset="0"/>
                          <a:ea typeface="+mn-ea"/>
                          <a:cs typeface="+mn-cs"/>
                          <a:sym typeface="Arial"/>
                        </a:rPr>
                        <a:t> </a:t>
                      </a:r>
                      <a:r>
                        <a:rPr lang="ru-RU" sz="800" b="0" i="0" u="none" strike="noStrike" cap="none" dirty="0" err="1">
                          <a:solidFill>
                            <a:schemeClr val="accent3">
                              <a:lumMod val="50000"/>
                            </a:schemeClr>
                          </a:solidFill>
                          <a:effectLst/>
                          <a:latin typeface="Arial Narrow" panose="020B0606020202030204" pitchFamily="34" charset="0"/>
                          <a:ea typeface="+mn-ea"/>
                          <a:cs typeface="+mn-cs"/>
                          <a:sym typeface="Arial"/>
                        </a:rPr>
                        <a:t>ғылымдар</a:t>
                      </a:r>
                      <a:r>
                        <a:rPr lang="ru-RU" sz="800" b="0" i="0" u="none" strike="noStrike" cap="none" dirty="0">
                          <a:solidFill>
                            <a:schemeClr val="accent3">
                              <a:lumMod val="50000"/>
                            </a:schemeClr>
                          </a:solidFill>
                          <a:effectLst/>
                          <a:latin typeface="Arial Narrow" panose="020B0606020202030204" pitchFamily="34" charset="0"/>
                          <a:ea typeface="+mn-ea"/>
                          <a:cs typeface="+mn-cs"/>
                          <a:sym typeface="Arial"/>
                        </a:rPr>
                        <a:t> </a:t>
                      </a:r>
                      <a:r>
                        <a:rPr lang="ru-RU" sz="800" b="0" i="0" u="none" strike="noStrike" cap="none" dirty="0" err="1">
                          <a:solidFill>
                            <a:schemeClr val="accent3">
                              <a:lumMod val="50000"/>
                            </a:schemeClr>
                          </a:solidFill>
                          <a:effectLst/>
                          <a:latin typeface="Arial Narrow" panose="020B0606020202030204" pitchFamily="34" charset="0"/>
                          <a:ea typeface="+mn-ea"/>
                          <a:cs typeface="+mn-cs"/>
                          <a:sym typeface="Arial"/>
                        </a:rPr>
                        <a:t>бойынша</a:t>
                      </a:r>
                      <a:r>
                        <a:rPr lang="ru-RU" sz="800" b="0" i="0" u="none" strike="noStrike" cap="none" dirty="0">
                          <a:solidFill>
                            <a:schemeClr val="accent3">
                              <a:lumMod val="50000"/>
                            </a:schemeClr>
                          </a:solidFill>
                          <a:effectLst/>
                          <a:latin typeface="Arial Narrow" panose="020B0606020202030204" pitchFamily="34" charset="0"/>
                          <a:ea typeface="+mn-ea"/>
                          <a:cs typeface="+mn-cs"/>
                          <a:sym typeface="Arial"/>
                        </a:rPr>
                        <a:t> орта </a:t>
                      </a:r>
                      <a:r>
                        <a:rPr lang="ru-RU" sz="800" b="0" i="0" u="none" strike="noStrike" cap="none" dirty="0" err="1">
                          <a:solidFill>
                            <a:schemeClr val="accent3">
                              <a:lumMod val="50000"/>
                            </a:schemeClr>
                          </a:solidFill>
                          <a:effectLst/>
                          <a:latin typeface="Arial Narrow" panose="020B0606020202030204" pitchFamily="34" charset="0"/>
                          <a:ea typeface="+mn-ea"/>
                          <a:cs typeface="+mn-cs"/>
                          <a:sym typeface="Arial"/>
                        </a:rPr>
                        <a:t>мектеп</a:t>
                      </a:r>
                      <a:r>
                        <a:rPr lang="ru-RU" sz="800" b="0" i="0" u="none" strike="noStrike" cap="none" dirty="0">
                          <a:solidFill>
                            <a:schemeClr val="accent3">
                              <a:lumMod val="50000"/>
                            </a:schemeClr>
                          </a:solidFill>
                          <a:effectLst/>
                          <a:latin typeface="Arial Narrow" panose="020B0606020202030204" pitchFamily="34" charset="0"/>
                          <a:ea typeface="+mn-ea"/>
                          <a:cs typeface="+mn-cs"/>
                          <a:sym typeface="Arial"/>
                        </a:rPr>
                        <a:t> </a:t>
                      </a:r>
                      <a:r>
                        <a:rPr lang="ru-RU" sz="800" b="0" i="0" u="none" strike="noStrike" cap="none" dirty="0" err="1">
                          <a:solidFill>
                            <a:schemeClr val="accent3">
                              <a:lumMod val="50000"/>
                            </a:schemeClr>
                          </a:solidFill>
                          <a:effectLst/>
                          <a:latin typeface="Arial Narrow" panose="020B0606020202030204" pitchFamily="34" charset="0"/>
                          <a:ea typeface="+mn-ea"/>
                          <a:cs typeface="+mn-cs"/>
                          <a:sym typeface="Arial"/>
                        </a:rPr>
                        <a:t>мұғалімдері</a:t>
                      </a:r>
                      <a:endParaRPr lang="ru-RU" sz="800" b="0" i="0" u="none" strike="noStrike" cap="none" dirty="0">
                        <a:solidFill>
                          <a:schemeClr val="accent3">
                            <a:lumMod val="50000"/>
                          </a:schemeClr>
                        </a:solidFill>
                        <a:effectLst/>
                        <a:latin typeface="Arial Narrow" panose="020B0606020202030204" pitchFamily="34" charset="0"/>
                        <a:ea typeface="+mn-ea"/>
                        <a:cs typeface="+mn-cs"/>
                        <a:sym typeface="Arial"/>
                      </a:endParaRPr>
                    </a:p>
                  </a:txBody>
                  <a:tcPr marL="9525" marR="9525" marT="0" marB="0" anchor="ctr">
                    <a:lnR w="12700" cap="flat" cmpd="sng" algn="ctr">
                      <a:solidFill>
                        <a:schemeClr val="tx1"/>
                      </a:solidFill>
                      <a:prstDash val="solid"/>
                      <a:round/>
                      <a:headEnd type="none" w="med" len="med"/>
                      <a:tailEnd type="none" w="med" len="med"/>
                    </a:lnR>
                    <a:solidFill>
                      <a:schemeClr val="accent3">
                        <a:lumMod val="50000"/>
                        <a:alpha val="20000"/>
                      </a:schemeClr>
                    </a:solidFill>
                  </a:tcPr>
                </a:tc>
                <a:tc>
                  <a:txBody>
                    <a:bodyPr/>
                    <a:lstStyle/>
                    <a:p>
                      <a:pPr algn="ctr" fontAlgn="b"/>
                      <a:r>
                        <a:rPr lang="ru-KZ" sz="800" b="0" i="0" u="none" strike="noStrike" cap="none">
                          <a:solidFill>
                            <a:schemeClr val="tx1"/>
                          </a:solidFill>
                          <a:effectLst/>
                          <a:latin typeface="Arial Narrow" panose="020B0606020202030204" pitchFamily="34" charset="0"/>
                          <a:ea typeface="+mn-ea"/>
                          <a:cs typeface="+mn-cs"/>
                          <a:sym typeface="Arial"/>
                        </a:rPr>
                        <a:t>21 713</a:t>
                      </a:r>
                    </a:p>
                  </a:txBody>
                  <a:tcPr marL="9525" marR="9525" marT="0" marB="0" anchor="ctr">
                    <a:lnL w="12700" cap="flat" cmpd="sng" algn="ctr">
                      <a:solidFill>
                        <a:schemeClr val="tx1"/>
                      </a:solidFill>
                      <a:prstDash val="solid"/>
                      <a:round/>
                      <a:headEnd type="none" w="med" len="med"/>
                      <a:tailEnd type="none" w="med" len="med"/>
                    </a:lnL>
                    <a:solidFill>
                      <a:schemeClr val="bg1">
                        <a:lumMod val="50000"/>
                        <a:alpha val="20000"/>
                      </a:schemeClr>
                    </a:solidFill>
                  </a:tcPr>
                </a:tc>
                <a:tc>
                  <a:txBody>
                    <a:bodyPr/>
                    <a:lstStyle/>
                    <a:p>
                      <a:pPr algn="ctr" fontAlgn="b"/>
                      <a:r>
                        <a:rPr lang="ru-KZ" sz="800" b="0" i="0" u="none" strike="noStrike" cap="none">
                          <a:solidFill>
                            <a:schemeClr val="tx1"/>
                          </a:solidFill>
                          <a:effectLst/>
                          <a:latin typeface="Arial Narrow" panose="020B0606020202030204" pitchFamily="34" charset="0"/>
                          <a:ea typeface="+mn-ea"/>
                          <a:cs typeface="+mn-cs"/>
                          <a:sym typeface="Arial"/>
                        </a:rPr>
                        <a:t>3 378</a:t>
                      </a:r>
                    </a:p>
                  </a:txBody>
                  <a:tcPr marL="9525" marR="9525" marT="0" marB="0" anchor="ctr">
                    <a:solidFill>
                      <a:schemeClr val="bg1">
                        <a:lumMod val="50000"/>
                        <a:alpha val="20000"/>
                      </a:schemeClr>
                    </a:solidFill>
                  </a:tcPr>
                </a:tc>
                <a:tc>
                  <a:txBody>
                    <a:bodyPr/>
                    <a:lstStyle/>
                    <a:p>
                      <a:pPr algn="ctr" fontAlgn="b"/>
                      <a:r>
                        <a:rPr lang="ru-KZ" sz="800" b="0" i="0" u="none" strike="noStrike" cap="none">
                          <a:solidFill>
                            <a:schemeClr val="tx1"/>
                          </a:solidFill>
                          <a:effectLst/>
                          <a:latin typeface="Arial Narrow" panose="020B0606020202030204" pitchFamily="34" charset="0"/>
                          <a:ea typeface="+mn-ea"/>
                          <a:cs typeface="+mn-cs"/>
                          <a:sym typeface="Arial"/>
                        </a:rPr>
                        <a:t>2 753</a:t>
                      </a:r>
                    </a:p>
                  </a:txBody>
                  <a:tcPr marL="9525" marR="9525" marT="0" marB="0" anchor="ctr">
                    <a:solidFill>
                      <a:schemeClr val="bg1">
                        <a:lumMod val="50000"/>
                        <a:alpha val="20000"/>
                      </a:schemeClr>
                    </a:solidFill>
                  </a:tcPr>
                </a:tc>
                <a:tc>
                  <a:txBody>
                    <a:bodyPr/>
                    <a:lstStyle/>
                    <a:p>
                      <a:pPr algn="ctr" fontAlgn="b"/>
                      <a:r>
                        <a:rPr lang="ru-KZ" sz="800" b="0" i="0" u="none" strike="noStrike" cap="none">
                          <a:solidFill>
                            <a:schemeClr val="tx1"/>
                          </a:solidFill>
                          <a:effectLst/>
                          <a:latin typeface="Arial Narrow" panose="020B0606020202030204" pitchFamily="34" charset="0"/>
                          <a:ea typeface="+mn-ea"/>
                          <a:cs typeface="+mn-cs"/>
                          <a:sym typeface="Arial"/>
                        </a:rPr>
                        <a:t>11 643</a:t>
                      </a:r>
                    </a:p>
                  </a:txBody>
                  <a:tcPr marL="9525" marR="9525" marT="0" marB="0" anchor="ctr">
                    <a:solidFill>
                      <a:schemeClr val="bg1">
                        <a:lumMod val="50000"/>
                        <a:alpha val="20000"/>
                      </a:schemeClr>
                    </a:solidFill>
                  </a:tcPr>
                </a:tc>
                <a:tc>
                  <a:txBody>
                    <a:bodyPr/>
                    <a:lstStyle/>
                    <a:p>
                      <a:pPr algn="ctr" fontAlgn="b"/>
                      <a:r>
                        <a:rPr lang="ru-KZ" sz="800" b="0" i="0" u="none" strike="noStrike" cap="none">
                          <a:solidFill>
                            <a:schemeClr val="tx1"/>
                          </a:solidFill>
                          <a:effectLst/>
                          <a:latin typeface="Arial Narrow" panose="020B0606020202030204" pitchFamily="34" charset="0"/>
                          <a:ea typeface="+mn-ea"/>
                          <a:cs typeface="+mn-cs"/>
                          <a:sym typeface="Arial"/>
                        </a:rPr>
                        <a:t>3 939</a:t>
                      </a:r>
                    </a:p>
                  </a:txBody>
                  <a:tcPr marL="9525" marR="9525" marT="0" marB="0" anchor="ctr">
                    <a:lnR w="12700" cap="flat" cmpd="sng" algn="ctr">
                      <a:solidFill>
                        <a:schemeClr val="tx1"/>
                      </a:solidFill>
                      <a:prstDash val="solid"/>
                      <a:round/>
                      <a:headEnd type="none" w="med" len="med"/>
                      <a:tailEnd type="none" w="med" len="med"/>
                    </a:lnR>
                    <a:solidFill>
                      <a:schemeClr val="bg1">
                        <a:lumMod val="50000"/>
                        <a:alpha val="20000"/>
                      </a:schemeClr>
                    </a:solidFill>
                  </a:tcPr>
                </a:tc>
                <a:tc>
                  <a:txBody>
                    <a:bodyPr/>
                    <a:lstStyle/>
                    <a:p>
                      <a:pPr algn="ctr" fontAlgn="ctr"/>
                      <a:r>
                        <a:rPr lang="ru-KZ" sz="800" b="0" i="0" u="none" strike="noStrike" cap="none">
                          <a:solidFill>
                            <a:schemeClr val="accent3">
                              <a:lumMod val="50000"/>
                            </a:schemeClr>
                          </a:solidFill>
                          <a:effectLst/>
                          <a:latin typeface="Arial Narrow" panose="020B0606020202030204" pitchFamily="34" charset="0"/>
                          <a:ea typeface="+mn-ea"/>
                          <a:cs typeface="+mn-cs"/>
                          <a:sym typeface="Arial"/>
                        </a:rPr>
                        <a:t>25 484</a:t>
                      </a:r>
                    </a:p>
                  </a:txBody>
                  <a:tcPr marL="9525" marR="9525" marT="0" marB="0" anchor="ctr">
                    <a:lnL w="12700" cap="flat" cmpd="sng" algn="ctr">
                      <a:solidFill>
                        <a:schemeClr val="tx1"/>
                      </a:solidFill>
                      <a:prstDash val="solid"/>
                      <a:round/>
                      <a:headEnd type="none" w="med" len="med"/>
                      <a:tailEnd type="none" w="med" len="med"/>
                    </a:lnL>
                    <a:solidFill>
                      <a:schemeClr val="accent3">
                        <a:lumMod val="50000"/>
                        <a:alpha val="20000"/>
                      </a:schemeClr>
                    </a:solidFill>
                  </a:tcPr>
                </a:tc>
                <a:tc>
                  <a:txBody>
                    <a:bodyPr/>
                    <a:lstStyle/>
                    <a:p>
                      <a:pPr algn="ctr" fontAlgn="ctr"/>
                      <a:r>
                        <a:rPr lang="ru-KZ" sz="800" b="0" i="0" u="none" strike="noStrike" cap="none" dirty="0">
                          <a:solidFill>
                            <a:schemeClr val="tx1"/>
                          </a:solidFill>
                          <a:effectLst/>
                          <a:latin typeface="Arial Narrow" panose="020B0606020202030204" pitchFamily="34" charset="0"/>
                          <a:ea typeface="+mn-ea"/>
                          <a:cs typeface="+mn-cs"/>
                          <a:sym typeface="Arial"/>
                        </a:rPr>
                        <a:t>3 879</a:t>
                      </a:r>
                    </a:p>
                  </a:txBody>
                  <a:tcPr marL="9525" marR="9525" marT="0" marB="0" anchor="ctr">
                    <a:solidFill>
                      <a:schemeClr val="bg1">
                        <a:lumMod val="50000"/>
                        <a:alpha val="20000"/>
                      </a:schemeClr>
                    </a:solidFill>
                  </a:tcPr>
                </a:tc>
                <a:tc>
                  <a:txBody>
                    <a:bodyPr/>
                    <a:lstStyle/>
                    <a:p>
                      <a:pPr algn="ctr" fontAlgn="ctr"/>
                      <a:r>
                        <a:rPr lang="ru-KZ" sz="800" b="0" i="0" u="none" strike="noStrike" cap="none">
                          <a:solidFill>
                            <a:schemeClr val="accent3">
                              <a:lumMod val="50000"/>
                            </a:schemeClr>
                          </a:solidFill>
                          <a:effectLst/>
                          <a:latin typeface="Arial Narrow" panose="020B0606020202030204" pitchFamily="34" charset="0"/>
                          <a:ea typeface="+mn-ea"/>
                          <a:cs typeface="+mn-cs"/>
                          <a:sym typeface="Arial"/>
                        </a:rPr>
                        <a:t>4 875</a:t>
                      </a:r>
                    </a:p>
                  </a:txBody>
                  <a:tcPr marL="9525" marR="9525" marT="0" marB="0" anchor="ctr">
                    <a:solidFill>
                      <a:schemeClr val="accent3">
                        <a:lumMod val="50000"/>
                        <a:alpha val="20000"/>
                      </a:schemeClr>
                    </a:solidFill>
                  </a:tcPr>
                </a:tc>
                <a:tc>
                  <a:txBody>
                    <a:bodyPr/>
                    <a:lstStyle/>
                    <a:p>
                      <a:pPr algn="ctr" fontAlgn="ctr"/>
                      <a:r>
                        <a:rPr lang="ru-KZ" sz="800" b="0" i="0" u="none" strike="noStrike" cap="none">
                          <a:solidFill>
                            <a:schemeClr val="accent3">
                              <a:lumMod val="50000"/>
                            </a:schemeClr>
                          </a:solidFill>
                          <a:effectLst/>
                          <a:latin typeface="Arial Narrow" panose="020B0606020202030204" pitchFamily="34" charset="0"/>
                          <a:ea typeface="+mn-ea"/>
                          <a:cs typeface="+mn-cs"/>
                          <a:sym typeface="Arial"/>
                        </a:rPr>
                        <a:t>4 495</a:t>
                      </a:r>
                    </a:p>
                  </a:txBody>
                  <a:tcPr marL="9525" marR="9525" marT="0" marB="0" anchor="ctr">
                    <a:solidFill>
                      <a:schemeClr val="accent3">
                        <a:lumMod val="50000"/>
                        <a:alpha val="20000"/>
                      </a:schemeClr>
                    </a:solidFill>
                  </a:tcPr>
                </a:tc>
                <a:tc>
                  <a:txBody>
                    <a:bodyPr/>
                    <a:lstStyle/>
                    <a:p>
                      <a:pPr algn="ctr" fontAlgn="ctr"/>
                      <a:r>
                        <a:rPr lang="ru-KZ" sz="800" b="0" i="0" u="none" strike="noStrike" cap="none">
                          <a:solidFill>
                            <a:schemeClr val="accent3">
                              <a:lumMod val="50000"/>
                            </a:schemeClr>
                          </a:solidFill>
                          <a:effectLst/>
                          <a:latin typeface="Arial Narrow" panose="020B0606020202030204" pitchFamily="34" charset="0"/>
                          <a:ea typeface="+mn-ea"/>
                          <a:cs typeface="+mn-cs"/>
                          <a:sym typeface="Arial"/>
                        </a:rPr>
                        <a:t>12 235</a:t>
                      </a:r>
                    </a:p>
                  </a:txBody>
                  <a:tcPr marL="9525" marR="9525" marT="0" marB="0" anchor="ctr">
                    <a:solidFill>
                      <a:schemeClr val="accent3">
                        <a:lumMod val="50000"/>
                        <a:alpha val="20000"/>
                      </a:schemeClr>
                    </a:solidFill>
                  </a:tcPr>
                </a:tc>
                <a:tc>
                  <a:txBody>
                    <a:bodyPr/>
                    <a:lstStyle/>
                    <a:p>
                      <a:pPr algn="ctr" fontAlgn="b"/>
                      <a:r>
                        <a:rPr lang="ru-KZ" sz="800" b="0" i="0" u="none" strike="noStrike" cap="none" dirty="0">
                          <a:solidFill>
                            <a:schemeClr val="accent3">
                              <a:lumMod val="50000"/>
                            </a:schemeClr>
                          </a:solidFill>
                          <a:effectLst/>
                          <a:latin typeface="Arial Narrow" panose="020B0606020202030204" pitchFamily="34" charset="0"/>
                          <a:ea typeface="+mn-ea"/>
                          <a:cs typeface="+mn-cs"/>
                          <a:sym typeface="Arial"/>
                        </a:rPr>
                        <a:t>2,2%</a:t>
                      </a:r>
                    </a:p>
                  </a:txBody>
                  <a:tcPr marL="9525" marR="9525" marT="0" marB="0" anchor="ctr">
                    <a:solidFill>
                      <a:schemeClr val="accent3">
                        <a:lumMod val="50000"/>
                        <a:alpha val="20000"/>
                      </a:schemeClr>
                    </a:solidFill>
                  </a:tcPr>
                </a:tc>
                <a:extLst>
                  <a:ext uri="{0D108BD9-81ED-4DB2-BD59-A6C34878D82A}">
                    <a16:rowId xmlns:a16="http://schemas.microsoft.com/office/drawing/2014/main" val="4195104307"/>
                  </a:ext>
                </a:extLst>
              </a:tr>
              <a:tr h="158400">
                <a:tc>
                  <a:txBody>
                    <a:bodyPr/>
                    <a:lstStyle/>
                    <a:p>
                      <a:pPr algn="ctr" fontAlgn="b"/>
                      <a:r>
                        <a:rPr lang="ru-RU" sz="800" u="none" strike="noStrike" dirty="0">
                          <a:solidFill>
                            <a:schemeClr val="accent3">
                              <a:lumMod val="50000"/>
                            </a:schemeClr>
                          </a:solidFill>
                          <a:effectLst/>
                          <a:latin typeface="Arial Narrow" panose="020B0606020202030204" pitchFamily="34" charset="0"/>
                        </a:rPr>
                        <a:t>5</a:t>
                      </a:r>
                      <a:endParaRPr lang="en-US" sz="800" b="0" i="0" u="none" strike="noStrike" dirty="0">
                        <a:solidFill>
                          <a:schemeClr val="accent3">
                            <a:lumMod val="50000"/>
                          </a:schemeClr>
                        </a:solidFill>
                        <a:effectLst/>
                        <a:latin typeface="Arial Narrow" panose="020B0606020202030204" pitchFamily="34" charset="0"/>
                      </a:endParaRPr>
                    </a:p>
                  </a:txBody>
                  <a:tcPr marL="9525" marR="9525" marT="0" marB="0" anchor="ctr">
                    <a:solidFill>
                      <a:schemeClr val="accent6">
                        <a:lumMod val="50000"/>
                        <a:alpha val="1000"/>
                      </a:schemeClr>
                    </a:solidFill>
                  </a:tcPr>
                </a:tc>
                <a:tc>
                  <a:txBody>
                    <a:bodyPr/>
                    <a:lstStyle/>
                    <a:p>
                      <a:pPr algn="ctr" fontAlgn="ctr"/>
                      <a:r>
                        <a:rPr lang="ru-KZ" sz="800" b="0" i="0" u="none" strike="noStrike" cap="none" dirty="0">
                          <a:solidFill>
                            <a:schemeClr val="accent3">
                              <a:lumMod val="50000"/>
                            </a:schemeClr>
                          </a:solidFill>
                          <a:effectLst/>
                          <a:latin typeface="Arial Narrow" panose="020B0606020202030204" pitchFamily="34" charset="0"/>
                          <a:ea typeface="+mn-ea"/>
                          <a:cs typeface="+mn-cs"/>
                          <a:sym typeface="Arial"/>
                        </a:rPr>
                        <a:t>5414-9</a:t>
                      </a:r>
                    </a:p>
                  </a:txBody>
                  <a:tcPr marL="9525" marR="9525" marT="0" marB="0" anchor="ctr">
                    <a:solidFill>
                      <a:schemeClr val="accent6">
                        <a:lumMod val="50000"/>
                        <a:alpha val="1000"/>
                      </a:schemeClr>
                    </a:solidFill>
                  </a:tcPr>
                </a:tc>
                <a:tc>
                  <a:txBody>
                    <a:bodyPr/>
                    <a:lstStyle/>
                    <a:p>
                      <a:pPr marL="72000" algn="l" fontAlgn="ctr"/>
                      <a:r>
                        <a:rPr lang="ru-RU" sz="800" b="0" i="0" u="none" strike="noStrike" cap="none" dirty="0" err="1">
                          <a:solidFill>
                            <a:schemeClr val="accent3">
                              <a:lumMod val="50000"/>
                            </a:schemeClr>
                          </a:solidFill>
                          <a:effectLst/>
                          <a:latin typeface="Arial Narrow" panose="020B0606020202030204" pitchFamily="34" charset="0"/>
                          <a:ea typeface="+mn-ea"/>
                          <a:cs typeface="+mn-cs"/>
                          <a:sym typeface="Arial"/>
                        </a:rPr>
                        <a:t>Күзетшілер</a:t>
                      </a:r>
                      <a:r>
                        <a:rPr lang="ru-RU" sz="800" b="0" i="0" u="none" strike="noStrike" cap="none" dirty="0">
                          <a:solidFill>
                            <a:schemeClr val="accent3">
                              <a:lumMod val="50000"/>
                            </a:schemeClr>
                          </a:solidFill>
                          <a:effectLst/>
                          <a:latin typeface="Arial Narrow" panose="020B0606020202030204" pitchFamily="34" charset="0"/>
                          <a:ea typeface="+mn-ea"/>
                          <a:cs typeface="+mn-cs"/>
                          <a:sym typeface="Arial"/>
                        </a:rPr>
                        <a:t>, </a:t>
                      </a:r>
                      <a:r>
                        <a:rPr lang="ru-RU" sz="800" b="0" i="0" u="none" strike="noStrike" cap="none" dirty="0" err="1">
                          <a:solidFill>
                            <a:schemeClr val="accent3">
                              <a:lumMod val="50000"/>
                            </a:schemeClr>
                          </a:solidFill>
                          <a:effectLst/>
                          <a:latin typeface="Arial Narrow" panose="020B0606020202030204" pitchFamily="34" charset="0"/>
                          <a:ea typeface="+mn-ea"/>
                          <a:cs typeface="+mn-cs"/>
                          <a:sym typeface="Arial"/>
                        </a:rPr>
                        <a:t>инкассаторлар</a:t>
                      </a:r>
                      <a:r>
                        <a:rPr lang="ru-RU" sz="800" b="0" i="0" u="none" strike="noStrike" cap="none" dirty="0">
                          <a:solidFill>
                            <a:schemeClr val="accent3">
                              <a:lumMod val="50000"/>
                            </a:schemeClr>
                          </a:solidFill>
                          <a:effectLst/>
                          <a:latin typeface="Arial Narrow" panose="020B0606020202030204" pitchFamily="34" charset="0"/>
                          <a:ea typeface="+mn-ea"/>
                          <a:cs typeface="+mn-cs"/>
                          <a:sym typeface="Arial"/>
                        </a:rPr>
                        <a:t> </a:t>
                      </a:r>
                      <a:r>
                        <a:rPr lang="ru-RU" sz="800" b="0" i="0" u="none" strike="noStrike" cap="none" dirty="0" err="1">
                          <a:solidFill>
                            <a:schemeClr val="accent3">
                              <a:lumMod val="50000"/>
                            </a:schemeClr>
                          </a:solidFill>
                          <a:effectLst/>
                          <a:latin typeface="Arial Narrow" panose="020B0606020202030204" pitchFamily="34" charset="0"/>
                          <a:ea typeface="+mn-ea"/>
                          <a:cs typeface="+mn-cs"/>
                          <a:sym typeface="Arial"/>
                        </a:rPr>
                        <a:t>және</a:t>
                      </a:r>
                      <a:r>
                        <a:rPr lang="ru-RU" sz="800" b="0" i="0" u="none" strike="noStrike" cap="none" dirty="0">
                          <a:solidFill>
                            <a:schemeClr val="accent3">
                              <a:lumMod val="50000"/>
                            </a:schemeClr>
                          </a:solidFill>
                          <a:effectLst/>
                          <a:latin typeface="Arial Narrow" panose="020B0606020202030204" pitchFamily="34" charset="0"/>
                          <a:ea typeface="+mn-ea"/>
                          <a:cs typeface="+mn-cs"/>
                          <a:sym typeface="Arial"/>
                        </a:rPr>
                        <a:t>  </a:t>
                      </a:r>
                      <a:r>
                        <a:rPr lang="ru-RU" sz="800" b="0" i="0" u="none" strike="noStrike" cap="none" dirty="0" err="1">
                          <a:solidFill>
                            <a:schemeClr val="accent3">
                              <a:lumMod val="50000"/>
                            </a:schemeClr>
                          </a:solidFill>
                          <a:effectLst/>
                          <a:latin typeface="Arial Narrow" panose="020B0606020202030204" pitchFamily="34" charset="0"/>
                          <a:ea typeface="+mn-ea"/>
                          <a:cs typeface="+mn-cs"/>
                          <a:sym typeface="Arial"/>
                        </a:rPr>
                        <a:t>тектес</a:t>
                      </a:r>
                      <a:r>
                        <a:rPr lang="ru-RU" sz="800" b="0" i="0" u="none" strike="noStrike" cap="none" dirty="0">
                          <a:solidFill>
                            <a:schemeClr val="accent3">
                              <a:lumMod val="50000"/>
                            </a:schemeClr>
                          </a:solidFill>
                          <a:effectLst/>
                          <a:latin typeface="Arial Narrow" panose="020B0606020202030204" pitchFamily="34" charset="0"/>
                          <a:ea typeface="+mn-ea"/>
                          <a:cs typeface="+mn-cs"/>
                          <a:sym typeface="Arial"/>
                        </a:rPr>
                        <a:t> </a:t>
                      </a:r>
                      <a:r>
                        <a:rPr lang="ru-RU" sz="800" b="0" i="0" u="none" strike="noStrike" cap="none" dirty="0" err="1">
                          <a:solidFill>
                            <a:schemeClr val="accent3">
                              <a:lumMod val="50000"/>
                            </a:schemeClr>
                          </a:solidFill>
                          <a:effectLst/>
                          <a:latin typeface="Arial Narrow" panose="020B0606020202030204" pitchFamily="34" charset="0"/>
                          <a:ea typeface="+mn-ea"/>
                          <a:cs typeface="+mn-cs"/>
                          <a:sym typeface="Arial"/>
                        </a:rPr>
                        <a:t>қызметтер</a:t>
                      </a:r>
                      <a:endParaRPr lang="ru-RU" sz="800" b="0" i="0" u="none" strike="noStrike" cap="none" dirty="0">
                        <a:solidFill>
                          <a:schemeClr val="accent3">
                            <a:lumMod val="50000"/>
                          </a:schemeClr>
                        </a:solidFill>
                        <a:effectLst/>
                        <a:latin typeface="Arial Narrow" panose="020B0606020202030204" pitchFamily="34" charset="0"/>
                        <a:ea typeface="+mn-ea"/>
                        <a:cs typeface="+mn-cs"/>
                        <a:sym typeface="Arial"/>
                      </a:endParaRPr>
                    </a:p>
                  </a:txBody>
                  <a:tcPr marL="9525" marR="9525" marT="0" marB="0" anchor="ctr">
                    <a:lnR w="12700" cap="flat" cmpd="sng" algn="ctr">
                      <a:solidFill>
                        <a:schemeClr val="tx1"/>
                      </a:solidFill>
                      <a:prstDash val="solid"/>
                      <a:round/>
                      <a:headEnd type="none" w="med" len="med"/>
                      <a:tailEnd type="none" w="med" len="med"/>
                    </a:lnR>
                    <a:solidFill>
                      <a:schemeClr val="accent6">
                        <a:lumMod val="50000"/>
                        <a:alpha val="1000"/>
                      </a:schemeClr>
                    </a:solidFill>
                  </a:tcPr>
                </a:tc>
                <a:tc>
                  <a:txBody>
                    <a:bodyPr/>
                    <a:lstStyle/>
                    <a:p>
                      <a:pPr algn="ctr" fontAlgn="b"/>
                      <a:r>
                        <a:rPr lang="ru-KZ" sz="800" b="0" i="0" u="none" strike="noStrike" cap="none">
                          <a:solidFill>
                            <a:schemeClr val="tx1"/>
                          </a:solidFill>
                          <a:effectLst/>
                          <a:latin typeface="Arial Narrow" panose="020B0606020202030204" pitchFamily="34" charset="0"/>
                          <a:ea typeface="+mn-ea"/>
                          <a:cs typeface="+mn-cs"/>
                          <a:sym typeface="Arial"/>
                        </a:rPr>
                        <a:t>22 696</a:t>
                      </a:r>
                    </a:p>
                  </a:txBody>
                  <a:tcPr marL="9525" marR="9525" marT="0" marB="0" anchor="ctr">
                    <a:lnL w="12700" cap="flat" cmpd="sng" algn="ctr">
                      <a:solidFill>
                        <a:schemeClr val="tx1"/>
                      </a:solidFill>
                      <a:prstDash val="solid"/>
                      <a:round/>
                      <a:headEnd type="none" w="med" len="med"/>
                      <a:tailEnd type="none" w="med" len="med"/>
                    </a:lnL>
                    <a:solidFill>
                      <a:schemeClr val="accent6">
                        <a:lumMod val="50000"/>
                        <a:alpha val="1000"/>
                      </a:schemeClr>
                    </a:solidFill>
                  </a:tcPr>
                </a:tc>
                <a:tc>
                  <a:txBody>
                    <a:bodyPr/>
                    <a:lstStyle/>
                    <a:p>
                      <a:pPr algn="ctr" fontAlgn="b"/>
                      <a:r>
                        <a:rPr lang="ru-KZ" sz="800" b="0" i="0" u="none" strike="noStrike" cap="none">
                          <a:solidFill>
                            <a:schemeClr val="tx1"/>
                          </a:solidFill>
                          <a:effectLst/>
                          <a:latin typeface="Arial Narrow" panose="020B0606020202030204" pitchFamily="34" charset="0"/>
                          <a:ea typeface="+mn-ea"/>
                          <a:cs typeface="+mn-cs"/>
                          <a:sym typeface="Arial"/>
                        </a:rPr>
                        <a:t>5 582</a:t>
                      </a:r>
                    </a:p>
                  </a:txBody>
                  <a:tcPr marL="9525" marR="9525" marT="0" marB="0" anchor="ctr">
                    <a:solidFill>
                      <a:schemeClr val="accent6">
                        <a:lumMod val="50000"/>
                        <a:alpha val="1000"/>
                      </a:schemeClr>
                    </a:solidFill>
                  </a:tcPr>
                </a:tc>
                <a:tc>
                  <a:txBody>
                    <a:bodyPr/>
                    <a:lstStyle/>
                    <a:p>
                      <a:pPr algn="ctr" fontAlgn="b"/>
                      <a:r>
                        <a:rPr lang="ru-KZ" sz="800" b="0" i="0" u="none" strike="noStrike" cap="none">
                          <a:solidFill>
                            <a:schemeClr val="tx1"/>
                          </a:solidFill>
                          <a:effectLst/>
                          <a:latin typeface="Arial Narrow" panose="020B0606020202030204" pitchFamily="34" charset="0"/>
                          <a:ea typeface="+mn-ea"/>
                          <a:cs typeface="+mn-cs"/>
                          <a:sym typeface="Arial"/>
                        </a:rPr>
                        <a:t>6 265</a:t>
                      </a:r>
                    </a:p>
                  </a:txBody>
                  <a:tcPr marL="9525" marR="9525" marT="0" marB="0" anchor="ctr">
                    <a:solidFill>
                      <a:schemeClr val="accent6">
                        <a:lumMod val="50000"/>
                        <a:alpha val="1000"/>
                      </a:schemeClr>
                    </a:solidFill>
                  </a:tcPr>
                </a:tc>
                <a:tc>
                  <a:txBody>
                    <a:bodyPr/>
                    <a:lstStyle/>
                    <a:p>
                      <a:pPr algn="ctr" fontAlgn="b"/>
                      <a:r>
                        <a:rPr lang="ru-KZ" sz="800" b="0" i="0" u="none" strike="noStrike" cap="none">
                          <a:solidFill>
                            <a:schemeClr val="tx1"/>
                          </a:solidFill>
                          <a:effectLst/>
                          <a:latin typeface="Arial Narrow" panose="020B0606020202030204" pitchFamily="34" charset="0"/>
                          <a:ea typeface="+mn-ea"/>
                          <a:cs typeface="+mn-cs"/>
                          <a:sym typeface="Arial"/>
                        </a:rPr>
                        <a:t>5 762</a:t>
                      </a:r>
                    </a:p>
                  </a:txBody>
                  <a:tcPr marL="9525" marR="9525" marT="0" marB="0" anchor="ctr">
                    <a:solidFill>
                      <a:schemeClr val="accent6">
                        <a:lumMod val="50000"/>
                        <a:alpha val="1000"/>
                      </a:schemeClr>
                    </a:solidFill>
                  </a:tcPr>
                </a:tc>
                <a:tc>
                  <a:txBody>
                    <a:bodyPr/>
                    <a:lstStyle/>
                    <a:p>
                      <a:pPr algn="ctr" fontAlgn="b"/>
                      <a:r>
                        <a:rPr lang="ru-KZ" sz="800" b="0" i="0" u="none" strike="noStrike" cap="none">
                          <a:solidFill>
                            <a:schemeClr val="tx1"/>
                          </a:solidFill>
                          <a:effectLst/>
                          <a:latin typeface="Arial Narrow" panose="020B0606020202030204" pitchFamily="34" charset="0"/>
                          <a:ea typeface="+mn-ea"/>
                          <a:cs typeface="+mn-cs"/>
                          <a:sym typeface="Arial"/>
                        </a:rPr>
                        <a:t>5 087</a:t>
                      </a:r>
                    </a:p>
                  </a:txBody>
                  <a:tcPr marL="9525" marR="9525" marT="0" marB="0" anchor="ctr">
                    <a:lnR w="12700" cap="flat" cmpd="sng" algn="ctr">
                      <a:solidFill>
                        <a:schemeClr val="tx1"/>
                      </a:solidFill>
                      <a:prstDash val="solid"/>
                      <a:round/>
                      <a:headEnd type="none" w="med" len="med"/>
                      <a:tailEnd type="none" w="med" len="med"/>
                    </a:lnR>
                    <a:solidFill>
                      <a:schemeClr val="accent6">
                        <a:lumMod val="50000"/>
                        <a:alpha val="1000"/>
                      </a:schemeClr>
                    </a:solidFill>
                  </a:tcPr>
                </a:tc>
                <a:tc>
                  <a:txBody>
                    <a:bodyPr/>
                    <a:lstStyle/>
                    <a:p>
                      <a:pPr algn="ctr" fontAlgn="ctr"/>
                      <a:r>
                        <a:rPr lang="ru-KZ" sz="800" b="0" i="0" u="none" strike="noStrike" cap="none">
                          <a:solidFill>
                            <a:schemeClr val="accent3">
                              <a:lumMod val="50000"/>
                            </a:schemeClr>
                          </a:solidFill>
                          <a:effectLst/>
                          <a:latin typeface="Arial Narrow" panose="020B0606020202030204" pitchFamily="34" charset="0"/>
                          <a:ea typeface="+mn-ea"/>
                          <a:cs typeface="+mn-cs"/>
                          <a:sym typeface="Arial"/>
                        </a:rPr>
                        <a:t>23 638</a:t>
                      </a:r>
                    </a:p>
                  </a:txBody>
                  <a:tcPr marL="9525" marR="9525" marT="0" marB="0" anchor="ctr">
                    <a:lnL w="12700" cap="flat" cmpd="sng" algn="ctr">
                      <a:solidFill>
                        <a:schemeClr val="tx1"/>
                      </a:solidFill>
                      <a:prstDash val="solid"/>
                      <a:round/>
                      <a:headEnd type="none" w="med" len="med"/>
                      <a:tailEnd type="none" w="med" len="med"/>
                    </a:lnL>
                    <a:solidFill>
                      <a:schemeClr val="accent6">
                        <a:lumMod val="50000"/>
                        <a:alpha val="1000"/>
                      </a:schemeClr>
                    </a:solidFill>
                  </a:tcPr>
                </a:tc>
                <a:tc>
                  <a:txBody>
                    <a:bodyPr/>
                    <a:lstStyle/>
                    <a:p>
                      <a:pPr algn="ctr" fontAlgn="ctr"/>
                      <a:r>
                        <a:rPr lang="ru-KZ" sz="800" b="0" i="0" u="none" strike="noStrike" cap="none" dirty="0">
                          <a:solidFill>
                            <a:schemeClr val="tx1"/>
                          </a:solidFill>
                          <a:effectLst/>
                          <a:latin typeface="Arial Narrow" panose="020B0606020202030204" pitchFamily="34" charset="0"/>
                          <a:ea typeface="+mn-ea"/>
                          <a:cs typeface="+mn-cs"/>
                          <a:sym typeface="Arial"/>
                        </a:rPr>
                        <a:t>4 237</a:t>
                      </a:r>
                    </a:p>
                  </a:txBody>
                  <a:tcPr marL="9525" marR="9525" marT="0" marB="0" anchor="ctr">
                    <a:solidFill>
                      <a:schemeClr val="accent6">
                        <a:lumMod val="50000"/>
                        <a:alpha val="1000"/>
                      </a:schemeClr>
                    </a:solidFill>
                  </a:tcPr>
                </a:tc>
                <a:tc>
                  <a:txBody>
                    <a:bodyPr/>
                    <a:lstStyle/>
                    <a:p>
                      <a:pPr algn="ctr" fontAlgn="ctr"/>
                      <a:r>
                        <a:rPr lang="ru-KZ" sz="800" b="0" i="0" u="none" strike="noStrike" cap="none">
                          <a:solidFill>
                            <a:schemeClr val="accent3">
                              <a:lumMod val="50000"/>
                            </a:schemeClr>
                          </a:solidFill>
                          <a:effectLst/>
                          <a:latin typeface="Arial Narrow" panose="020B0606020202030204" pitchFamily="34" charset="0"/>
                          <a:ea typeface="+mn-ea"/>
                          <a:cs typeface="+mn-cs"/>
                          <a:sym typeface="Arial"/>
                        </a:rPr>
                        <a:t>5 408</a:t>
                      </a:r>
                    </a:p>
                  </a:txBody>
                  <a:tcPr marL="9525" marR="9525" marT="0" marB="0" anchor="ctr">
                    <a:solidFill>
                      <a:schemeClr val="accent6">
                        <a:lumMod val="50000"/>
                        <a:alpha val="1000"/>
                      </a:schemeClr>
                    </a:solidFill>
                  </a:tcPr>
                </a:tc>
                <a:tc>
                  <a:txBody>
                    <a:bodyPr/>
                    <a:lstStyle/>
                    <a:p>
                      <a:pPr algn="ctr" fontAlgn="ctr"/>
                      <a:r>
                        <a:rPr lang="ru-KZ" sz="800" b="0" i="0" u="none" strike="noStrike" cap="none">
                          <a:solidFill>
                            <a:schemeClr val="accent3">
                              <a:lumMod val="50000"/>
                            </a:schemeClr>
                          </a:solidFill>
                          <a:effectLst/>
                          <a:latin typeface="Arial Narrow" panose="020B0606020202030204" pitchFamily="34" charset="0"/>
                          <a:ea typeface="+mn-ea"/>
                          <a:cs typeface="+mn-cs"/>
                          <a:sym typeface="Arial"/>
                        </a:rPr>
                        <a:t>7 120</a:t>
                      </a:r>
                    </a:p>
                  </a:txBody>
                  <a:tcPr marL="9525" marR="9525" marT="0" marB="0" anchor="ctr">
                    <a:solidFill>
                      <a:schemeClr val="accent6">
                        <a:lumMod val="50000"/>
                        <a:alpha val="1000"/>
                      </a:schemeClr>
                    </a:solidFill>
                  </a:tcPr>
                </a:tc>
                <a:tc>
                  <a:txBody>
                    <a:bodyPr/>
                    <a:lstStyle/>
                    <a:p>
                      <a:pPr algn="ctr" fontAlgn="ctr"/>
                      <a:r>
                        <a:rPr lang="ru-KZ" sz="800" b="0" i="0" u="none" strike="noStrike" cap="none">
                          <a:solidFill>
                            <a:schemeClr val="accent3">
                              <a:lumMod val="50000"/>
                            </a:schemeClr>
                          </a:solidFill>
                          <a:effectLst/>
                          <a:latin typeface="Arial Narrow" panose="020B0606020202030204" pitchFamily="34" charset="0"/>
                          <a:ea typeface="+mn-ea"/>
                          <a:cs typeface="+mn-cs"/>
                          <a:sym typeface="Arial"/>
                        </a:rPr>
                        <a:t>6 873</a:t>
                      </a:r>
                    </a:p>
                  </a:txBody>
                  <a:tcPr marL="9525" marR="9525" marT="0" marB="0" anchor="ctr">
                    <a:solidFill>
                      <a:schemeClr val="accent6">
                        <a:lumMod val="50000"/>
                        <a:alpha val="1000"/>
                      </a:schemeClr>
                    </a:solidFill>
                  </a:tcPr>
                </a:tc>
                <a:tc>
                  <a:txBody>
                    <a:bodyPr/>
                    <a:lstStyle/>
                    <a:p>
                      <a:pPr algn="ctr" fontAlgn="b"/>
                      <a:r>
                        <a:rPr lang="ru-KZ" sz="800" b="0" i="0" u="none" strike="noStrike" cap="none">
                          <a:solidFill>
                            <a:schemeClr val="accent3">
                              <a:lumMod val="50000"/>
                            </a:schemeClr>
                          </a:solidFill>
                          <a:effectLst/>
                          <a:latin typeface="Arial Narrow" panose="020B0606020202030204" pitchFamily="34" charset="0"/>
                          <a:ea typeface="+mn-ea"/>
                          <a:cs typeface="+mn-cs"/>
                          <a:sym typeface="Arial"/>
                        </a:rPr>
                        <a:t>2,0%</a:t>
                      </a:r>
                      <a:endParaRPr lang="ru-KZ" sz="800" b="0" i="0" u="none" strike="noStrike" cap="none" dirty="0">
                        <a:solidFill>
                          <a:schemeClr val="accent3">
                            <a:lumMod val="50000"/>
                          </a:schemeClr>
                        </a:solidFill>
                        <a:effectLst/>
                        <a:latin typeface="Arial Narrow" panose="020B0606020202030204" pitchFamily="34" charset="0"/>
                        <a:ea typeface="+mn-ea"/>
                        <a:cs typeface="+mn-cs"/>
                        <a:sym typeface="Arial"/>
                      </a:endParaRPr>
                    </a:p>
                  </a:txBody>
                  <a:tcPr marL="9525" marR="9525" marT="0" marB="0" anchor="ctr">
                    <a:solidFill>
                      <a:schemeClr val="accent6">
                        <a:lumMod val="50000"/>
                        <a:alpha val="1000"/>
                      </a:schemeClr>
                    </a:solidFill>
                  </a:tcPr>
                </a:tc>
                <a:extLst>
                  <a:ext uri="{0D108BD9-81ED-4DB2-BD59-A6C34878D82A}">
                    <a16:rowId xmlns:a16="http://schemas.microsoft.com/office/drawing/2014/main" val="2161733166"/>
                  </a:ext>
                </a:extLst>
              </a:tr>
              <a:tr h="158400">
                <a:tc>
                  <a:txBody>
                    <a:bodyPr/>
                    <a:lstStyle/>
                    <a:p>
                      <a:pPr algn="ctr" fontAlgn="b"/>
                      <a:r>
                        <a:rPr lang="ru-RU" sz="800" u="none" strike="noStrike" dirty="0">
                          <a:solidFill>
                            <a:schemeClr val="accent3">
                              <a:lumMod val="50000"/>
                            </a:schemeClr>
                          </a:solidFill>
                          <a:effectLst/>
                          <a:latin typeface="Arial Narrow" panose="020B0606020202030204" pitchFamily="34" charset="0"/>
                        </a:rPr>
                        <a:t>6</a:t>
                      </a:r>
                      <a:endParaRPr lang="en-US" sz="800" b="0" i="0" u="none" strike="noStrike" dirty="0">
                        <a:solidFill>
                          <a:schemeClr val="accent3">
                            <a:lumMod val="50000"/>
                          </a:schemeClr>
                        </a:solidFill>
                        <a:effectLst/>
                        <a:latin typeface="Arial Narrow" panose="020B0606020202030204" pitchFamily="34" charset="0"/>
                      </a:endParaRPr>
                    </a:p>
                  </a:txBody>
                  <a:tcPr marL="9525" marR="9525" marT="0" marB="0" anchor="ctr">
                    <a:solidFill>
                      <a:schemeClr val="accent3">
                        <a:lumMod val="50000"/>
                        <a:alpha val="20000"/>
                      </a:schemeClr>
                    </a:solidFill>
                  </a:tcPr>
                </a:tc>
                <a:tc>
                  <a:txBody>
                    <a:bodyPr/>
                    <a:lstStyle/>
                    <a:p>
                      <a:pPr algn="ctr" fontAlgn="ctr"/>
                      <a:r>
                        <a:rPr lang="ru-KZ" sz="800" b="0" i="0" u="none" strike="noStrike" cap="none" dirty="0">
                          <a:solidFill>
                            <a:schemeClr val="accent3">
                              <a:lumMod val="50000"/>
                            </a:schemeClr>
                          </a:solidFill>
                          <a:effectLst/>
                          <a:latin typeface="Arial Narrow" panose="020B0606020202030204" pitchFamily="34" charset="0"/>
                          <a:ea typeface="+mn-ea"/>
                          <a:cs typeface="+mn-cs"/>
                          <a:sym typeface="Arial"/>
                        </a:rPr>
                        <a:t>3221-0</a:t>
                      </a:r>
                    </a:p>
                  </a:txBody>
                  <a:tcPr marL="9525" marR="9525" marT="0" marB="0" anchor="ctr">
                    <a:solidFill>
                      <a:schemeClr val="accent3">
                        <a:lumMod val="50000"/>
                        <a:alpha val="20000"/>
                      </a:schemeClr>
                    </a:solidFill>
                  </a:tcPr>
                </a:tc>
                <a:tc>
                  <a:txBody>
                    <a:bodyPr/>
                    <a:lstStyle/>
                    <a:p>
                      <a:pPr marL="72000" algn="l" fontAlgn="ctr"/>
                      <a:r>
                        <a:rPr lang="ru-RU" sz="800" b="0" i="0" u="none" strike="noStrike" cap="none" dirty="0" err="1">
                          <a:solidFill>
                            <a:schemeClr val="accent3">
                              <a:lumMod val="50000"/>
                            </a:schemeClr>
                          </a:solidFill>
                          <a:effectLst/>
                          <a:latin typeface="Arial Narrow" panose="020B0606020202030204" pitchFamily="34" charset="0"/>
                          <a:ea typeface="+mn-ea"/>
                          <a:cs typeface="+mn-cs"/>
                          <a:sym typeface="Arial"/>
                        </a:rPr>
                        <a:t>Күтім</a:t>
                      </a:r>
                      <a:r>
                        <a:rPr lang="ru-RU" sz="800" b="0" i="0" u="none" strike="noStrike" cap="none" dirty="0">
                          <a:solidFill>
                            <a:schemeClr val="accent3">
                              <a:lumMod val="50000"/>
                            </a:schemeClr>
                          </a:solidFill>
                          <a:effectLst/>
                          <a:latin typeface="Arial Narrow" panose="020B0606020202030204" pitchFamily="34" charset="0"/>
                          <a:ea typeface="+mn-ea"/>
                          <a:cs typeface="+mn-cs"/>
                          <a:sym typeface="Arial"/>
                        </a:rPr>
                        <a:t> </a:t>
                      </a:r>
                      <a:r>
                        <a:rPr lang="ru-RU" sz="800" b="0" i="0" u="none" strike="noStrike" cap="none" dirty="0" err="1">
                          <a:solidFill>
                            <a:schemeClr val="accent3">
                              <a:lumMod val="50000"/>
                            </a:schemeClr>
                          </a:solidFill>
                          <a:effectLst/>
                          <a:latin typeface="Arial Narrow" panose="020B0606020202030204" pitchFamily="34" charset="0"/>
                          <a:ea typeface="+mn-ea"/>
                          <a:cs typeface="+mn-cs"/>
                          <a:sym typeface="Arial"/>
                        </a:rPr>
                        <a:t>жөніндегі</a:t>
                      </a:r>
                      <a:r>
                        <a:rPr lang="ru-RU" sz="800" b="0" i="0" u="none" strike="noStrike" cap="none" dirty="0">
                          <a:solidFill>
                            <a:schemeClr val="accent3">
                              <a:lumMod val="50000"/>
                            </a:schemeClr>
                          </a:solidFill>
                          <a:effectLst/>
                          <a:latin typeface="Arial Narrow" panose="020B0606020202030204" pitchFamily="34" charset="0"/>
                          <a:ea typeface="+mn-ea"/>
                          <a:cs typeface="+mn-cs"/>
                          <a:sym typeface="Arial"/>
                        </a:rPr>
                        <a:t> орта </a:t>
                      </a:r>
                      <a:r>
                        <a:rPr lang="ru-RU" sz="800" b="0" i="0" u="none" strike="noStrike" cap="none" dirty="0" err="1">
                          <a:solidFill>
                            <a:schemeClr val="accent3">
                              <a:lumMod val="50000"/>
                            </a:schemeClr>
                          </a:solidFill>
                          <a:effectLst/>
                          <a:latin typeface="Arial Narrow" panose="020B0606020202030204" pitchFamily="34" charset="0"/>
                          <a:ea typeface="+mn-ea"/>
                          <a:cs typeface="+mn-cs"/>
                          <a:sym typeface="Arial"/>
                        </a:rPr>
                        <a:t>медициналық</a:t>
                      </a:r>
                      <a:r>
                        <a:rPr lang="ru-RU" sz="800" b="0" i="0" u="none" strike="noStrike" cap="none" dirty="0">
                          <a:solidFill>
                            <a:schemeClr val="accent3">
                              <a:lumMod val="50000"/>
                            </a:schemeClr>
                          </a:solidFill>
                          <a:effectLst/>
                          <a:latin typeface="Arial Narrow" panose="020B0606020202030204" pitchFamily="34" charset="0"/>
                          <a:ea typeface="+mn-ea"/>
                          <a:cs typeface="+mn-cs"/>
                          <a:sym typeface="Arial"/>
                        </a:rPr>
                        <a:t> персонал</a:t>
                      </a:r>
                    </a:p>
                  </a:txBody>
                  <a:tcPr marL="9525" marR="9525" marT="0" marB="0" anchor="ctr">
                    <a:lnR w="12700" cap="flat" cmpd="sng" algn="ctr">
                      <a:solidFill>
                        <a:schemeClr val="tx1"/>
                      </a:solidFill>
                      <a:prstDash val="solid"/>
                      <a:round/>
                      <a:headEnd type="none" w="med" len="med"/>
                      <a:tailEnd type="none" w="med" len="med"/>
                    </a:lnR>
                    <a:solidFill>
                      <a:schemeClr val="accent3">
                        <a:lumMod val="50000"/>
                        <a:alpha val="20000"/>
                      </a:schemeClr>
                    </a:solidFill>
                  </a:tcPr>
                </a:tc>
                <a:tc>
                  <a:txBody>
                    <a:bodyPr/>
                    <a:lstStyle/>
                    <a:p>
                      <a:pPr algn="ctr" fontAlgn="b"/>
                      <a:r>
                        <a:rPr lang="ru-KZ" sz="800" b="0" i="0" u="none" strike="noStrike" cap="none">
                          <a:solidFill>
                            <a:schemeClr val="tx1"/>
                          </a:solidFill>
                          <a:effectLst/>
                          <a:latin typeface="Arial Narrow" panose="020B0606020202030204" pitchFamily="34" charset="0"/>
                          <a:ea typeface="+mn-ea"/>
                          <a:cs typeface="+mn-cs"/>
                          <a:sym typeface="Arial"/>
                        </a:rPr>
                        <a:t>20 751</a:t>
                      </a:r>
                    </a:p>
                  </a:txBody>
                  <a:tcPr marL="9525" marR="9525" marT="0" marB="0" anchor="ctr">
                    <a:lnL w="12700" cap="flat" cmpd="sng" algn="ctr">
                      <a:solidFill>
                        <a:schemeClr val="tx1"/>
                      </a:solidFill>
                      <a:prstDash val="solid"/>
                      <a:round/>
                      <a:headEnd type="none" w="med" len="med"/>
                      <a:tailEnd type="none" w="med" len="med"/>
                    </a:lnL>
                    <a:solidFill>
                      <a:schemeClr val="bg1">
                        <a:lumMod val="50000"/>
                        <a:alpha val="20000"/>
                      </a:schemeClr>
                    </a:solidFill>
                  </a:tcPr>
                </a:tc>
                <a:tc>
                  <a:txBody>
                    <a:bodyPr/>
                    <a:lstStyle/>
                    <a:p>
                      <a:pPr algn="ctr" fontAlgn="b"/>
                      <a:r>
                        <a:rPr lang="ru-KZ" sz="800" b="0" i="0" u="none" strike="noStrike" cap="none">
                          <a:solidFill>
                            <a:schemeClr val="tx1"/>
                          </a:solidFill>
                          <a:effectLst/>
                          <a:latin typeface="Arial Narrow" panose="020B0606020202030204" pitchFamily="34" charset="0"/>
                          <a:ea typeface="+mn-ea"/>
                          <a:cs typeface="+mn-cs"/>
                          <a:sym typeface="Arial"/>
                        </a:rPr>
                        <a:t>5 868</a:t>
                      </a:r>
                    </a:p>
                  </a:txBody>
                  <a:tcPr marL="9525" marR="9525" marT="0" marB="0" anchor="ctr">
                    <a:solidFill>
                      <a:schemeClr val="bg1">
                        <a:lumMod val="50000"/>
                        <a:alpha val="20000"/>
                      </a:schemeClr>
                    </a:solidFill>
                  </a:tcPr>
                </a:tc>
                <a:tc>
                  <a:txBody>
                    <a:bodyPr/>
                    <a:lstStyle/>
                    <a:p>
                      <a:pPr algn="ctr" fontAlgn="b"/>
                      <a:r>
                        <a:rPr lang="ru-KZ" sz="800" b="0" i="0" u="none" strike="noStrike" cap="none">
                          <a:solidFill>
                            <a:schemeClr val="tx1"/>
                          </a:solidFill>
                          <a:effectLst/>
                          <a:latin typeface="Arial Narrow" panose="020B0606020202030204" pitchFamily="34" charset="0"/>
                          <a:ea typeface="+mn-ea"/>
                          <a:cs typeface="+mn-cs"/>
                          <a:sym typeface="Arial"/>
                        </a:rPr>
                        <a:t>5 413</a:t>
                      </a:r>
                    </a:p>
                  </a:txBody>
                  <a:tcPr marL="9525" marR="9525" marT="0" marB="0" anchor="ctr">
                    <a:solidFill>
                      <a:schemeClr val="bg1">
                        <a:lumMod val="50000"/>
                        <a:alpha val="20000"/>
                      </a:schemeClr>
                    </a:solidFill>
                  </a:tcPr>
                </a:tc>
                <a:tc>
                  <a:txBody>
                    <a:bodyPr/>
                    <a:lstStyle/>
                    <a:p>
                      <a:pPr algn="ctr" fontAlgn="b"/>
                      <a:r>
                        <a:rPr lang="ru-KZ" sz="800" b="0" i="0" u="none" strike="noStrike" cap="none">
                          <a:solidFill>
                            <a:schemeClr val="tx1"/>
                          </a:solidFill>
                          <a:effectLst/>
                          <a:latin typeface="Arial Narrow" panose="020B0606020202030204" pitchFamily="34" charset="0"/>
                          <a:ea typeface="+mn-ea"/>
                          <a:cs typeface="+mn-cs"/>
                          <a:sym typeface="Arial"/>
                        </a:rPr>
                        <a:t>5 217</a:t>
                      </a:r>
                    </a:p>
                  </a:txBody>
                  <a:tcPr marL="9525" marR="9525" marT="0" marB="0" anchor="ctr">
                    <a:solidFill>
                      <a:schemeClr val="bg1">
                        <a:lumMod val="50000"/>
                        <a:alpha val="20000"/>
                      </a:schemeClr>
                    </a:solidFill>
                  </a:tcPr>
                </a:tc>
                <a:tc>
                  <a:txBody>
                    <a:bodyPr/>
                    <a:lstStyle/>
                    <a:p>
                      <a:pPr algn="ctr" fontAlgn="b"/>
                      <a:r>
                        <a:rPr lang="ru-KZ" sz="800" b="0" i="0" u="none" strike="noStrike" cap="none">
                          <a:solidFill>
                            <a:schemeClr val="tx1"/>
                          </a:solidFill>
                          <a:effectLst/>
                          <a:latin typeface="Arial Narrow" panose="020B0606020202030204" pitchFamily="34" charset="0"/>
                          <a:ea typeface="+mn-ea"/>
                          <a:cs typeface="+mn-cs"/>
                          <a:sym typeface="Arial"/>
                        </a:rPr>
                        <a:t>4 253</a:t>
                      </a:r>
                    </a:p>
                  </a:txBody>
                  <a:tcPr marL="9525" marR="9525" marT="0" marB="0" anchor="ctr">
                    <a:lnR w="12700" cap="flat" cmpd="sng" algn="ctr">
                      <a:solidFill>
                        <a:schemeClr val="tx1"/>
                      </a:solidFill>
                      <a:prstDash val="solid"/>
                      <a:round/>
                      <a:headEnd type="none" w="med" len="med"/>
                      <a:tailEnd type="none" w="med" len="med"/>
                    </a:lnR>
                    <a:solidFill>
                      <a:schemeClr val="bg1">
                        <a:lumMod val="50000"/>
                        <a:alpha val="20000"/>
                      </a:schemeClr>
                    </a:solidFill>
                  </a:tcPr>
                </a:tc>
                <a:tc>
                  <a:txBody>
                    <a:bodyPr/>
                    <a:lstStyle/>
                    <a:p>
                      <a:pPr algn="ctr" fontAlgn="ctr"/>
                      <a:r>
                        <a:rPr lang="ru-KZ" sz="800" b="0" i="0" u="none" strike="noStrike" cap="none" dirty="0">
                          <a:solidFill>
                            <a:schemeClr val="accent3">
                              <a:lumMod val="50000"/>
                            </a:schemeClr>
                          </a:solidFill>
                          <a:effectLst/>
                          <a:latin typeface="Arial Narrow" panose="020B0606020202030204" pitchFamily="34" charset="0"/>
                          <a:ea typeface="+mn-ea"/>
                          <a:cs typeface="+mn-cs"/>
                          <a:sym typeface="Arial"/>
                        </a:rPr>
                        <a:t>21 414</a:t>
                      </a:r>
                    </a:p>
                  </a:txBody>
                  <a:tcPr marL="9525" marR="9525" marT="0" marB="0" anchor="ctr">
                    <a:lnL w="12700" cap="flat" cmpd="sng" algn="ctr">
                      <a:solidFill>
                        <a:schemeClr val="tx1"/>
                      </a:solidFill>
                      <a:prstDash val="solid"/>
                      <a:round/>
                      <a:headEnd type="none" w="med" len="med"/>
                      <a:tailEnd type="none" w="med" len="med"/>
                    </a:lnL>
                    <a:solidFill>
                      <a:schemeClr val="accent3">
                        <a:lumMod val="50000"/>
                        <a:alpha val="20000"/>
                      </a:schemeClr>
                    </a:solidFill>
                  </a:tcPr>
                </a:tc>
                <a:tc>
                  <a:txBody>
                    <a:bodyPr/>
                    <a:lstStyle/>
                    <a:p>
                      <a:pPr algn="ctr" fontAlgn="ctr"/>
                      <a:r>
                        <a:rPr lang="ru-KZ" sz="800" b="0" i="0" u="none" strike="noStrike" cap="none" dirty="0">
                          <a:solidFill>
                            <a:schemeClr val="tx1"/>
                          </a:solidFill>
                          <a:effectLst/>
                          <a:latin typeface="Arial Narrow" panose="020B0606020202030204" pitchFamily="34" charset="0"/>
                          <a:ea typeface="+mn-ea"/>
                          <a:cs typeface="+mn-cs"/>
                          <a:sym typeface="Arial"/>
                        </a:rPr>
                        <a:t>4 996</a:t>
                      </a:r>
                    </a:p>
                  </a:txBody>
                  <a:tcPr marL="9525" marR="9525" marT="0" marB="0" anchor="ctr">
                    <a:solidFill>
                      <a:schemeClr val="bg1">
                        <a:lumMod val="50000"/>
                        <a:alpha val="20000"/>
                      </a:schemeClr>
                    </a:solidFill>
                  </a:tcPr>
                </a:tc>
                <a:tc>
                  <a:txBody>
                    <a:bodyPr/>
                    <a:lstStyle/>
                    <a:p>
                      <a:pPr algn="ctr" fontAlgn="ctr"/>
                      <a:r>
                        <a:rPr lang="ru-KZ" sz="800" b="0" i="0" u="none" strike="noStrike" cap="none">
                          <a:solidFill>
                            <a:schemeClr val="accent3">
                              <a:lumMod val="50000"/>
                            </a:schemeClr>
                          </a:solidFill>
                          <a:effectLst/>
                          <a:latin typeface="Arial Narrow" panose="020B0606020202030204" pitchFamily="34" charset="0"/>
                          <a:ea typeface="+mn-ea"/>
                          <a:cs typeface="+mn-cs"/>
                          <a:sym typeface="Arial"/>
                        </a:rPr>
                        <a:t>5 286</a:t>
                      </a:r>
                    </a:p>
                  </a:txBody>
                  <a:tcPr marL="9525" marR="9525" marT="0" marB="0" anchor="ctr">
                    <a:solidFill>
                      <a:schemeClr val="accent3">
                        <a:lumMod val="50000"/>
                        <a:alpha val="20000"/>
                      </a:schemeClr>
                    </a:solidFill>
                  </a:tcPr>
                </a:tc>
                <a:tc>
                  <a:txBody>
                    <a:bodyPr/>
                    <a:lstStyle/>
                    <a:p>
                      <a:pPr algn="ctr" fontAlgn="ctr"/>
                      <a:r>
                        <a:rPr lang="ru-KZ" sz="800" b="0" i="0" u="none" strike="noStrike" cap="none">
                          <a:solidFill>
                            <a:schemeClr val="accent3">
                              <a:lumMod val="50000"/>
                            </a:schemeClr>
                          </a:solidFill>
                          <a:effectLst/>
                          <a:latin typeface="Arial Narrow" panose="020B0606020202030204" pitchFamily="34" charset="0"/>
                          <a:ea typeface="+mn-ea"/>
                          <a:cs typeface="+mn-cs"/>
                          <a:sym typeface="Arial"/>
                        </a:rPr>
                        <a:t>5 538</a:t>
                      </a:r>
                    </a:p>
                  </a:txBody>
                  <a:tcPr marL="9525" marR="9525" marT="0" marB="0" anchor="ctr">
                    <a:solidFill>
                      <a:schemeClr val="accent3">
                        <a:lumMod val="50000"/>
                        <a:alpha val="20000"/>
                      </a:schemeClr>
                    </a:solidFill>
                  </a:tcPr>
                </a:tc>
                <a:tc>
                  <a:txBody>
                    <a:bodyPr/>
                    <a:lstStyle/>
                    <a:p>
                      <a:pPr algn="ctr" fontAlgn="ctr"/>
                      <a:r>
                        <a:rPr lang="ru-KZ" sz="800" b="0" i="0" u="none" strike="noStrike" cap="none">
                          <a:solidFill>
                            <a:schemeClr val="accent3">
                              <a:lumMod val="50000"/>
                            </a:schemeClr>
                          </a:solidFill>
                          <a:effectLst/>
                          <a:latin typeface="Arial Narrow" panose="020B0606020202030204" pitchFamily="34" charset="0"/>
                          <a:ea typeface="+mn-ea"/>
                          <a:cs typeface="+mn-cs"/>
                          <a:sym typeface="Arial"/>
                        </a:rPr>
                        <a:t>5 594</a:t>
                      </a:r>
                    </a:p>
                  </a:txBody>
                  <a:tcPr marL="9525" marR="9525" marT="0" marB="0" anchor="ctr">
                    <a:solidFill>
                      <a:schemeClr val="accent3">
                        <a:lumMod val="50000"/>
                        <a:alpha val="20000"/>
                      </a:schemeClr>
                    </a:solidFill>
                  </a:tcPr>
                </a:tc>
                <a:tc>
                  <a:txBody>
                    <a:bodyPr/>
                    <a:lstStyle/>
                    <a:p>
                      <a:pPr algn="ctr" fontAlgn="b"/>
                      <a:r>
                        <a:rPr lang="ru-KZ" sz="800" b="0" i="0" u="none" strike="noStrike" cap="none" dirty="0">
                          <a:solidFill>
                            <a:schemeClr val="accent3">
                              <a:lumMod val="50000"/>
                            </a:schemeClr>
                          </a:solidFill>
                          <a:effectLst/>
                          <a:latin typeface="Arial Narrow" panose="020B0606020202030204" pitchFamily="34" charset="0"/>
                          <a:ea typeface="+mn-ea"/>
                          <a:cs typeface="+mn-cs"/>
                          <a:sym typeface="Arial"/>
                        </a:rPr>
                        <a:t>1,8%</a:t>
                      </a:r>
                    </a:p>
                  </a:txBody>
                  <a:tcPr marL="9525" marR="9525" marT="0" marB="0" anchor="ctr">
                    <a:solidFill>
                      <a:schemeClr val="accent3">
                        <a:lumMod val="50000"/>
                        <a:alpha val="20000"/>
                      </a:schemeClr>
                    </a:solidFill>
                  </a:tcPr>
                </a:tc>
                <a:extLst>
                  <a:ext uri="{0D108BD9-81ED-4DB2-BD59-A6C34878D82A}">
                    <a16:rowId xmlns:a16="http://schemas.microsoft.com/office/drawing/2014/main" val="1745570149"/>
                  </a:ext>
                </a:extLst>
              </a:tr>
              <a:tr h="158400">
                <a:tc>
                  <a:txBody>
                    <a:bodyPr/>
                    <a:lstStyle/>
                    <a:p>
                      <a:pPr algn="ctr" fontAlgn="b"/>
                      <a:r>
                        <a:rPr lang="ru-RU" sz="800" u="none" strike="noStrike" dirty="0">
                          <a:solidFill>
                            <a:schemeClr val="accent3">
                              <a:lumMod val="50000"/>
                            </a:schemeClr>
                          </a:solidFill>
                          <a:effectLst/>
                          <a:latin typeface="Arial Narrow" panose="020B0606020202030204" pitchFamily="34" charset="0"/>
                        </a:rPr>
                        <a:t>7</a:t>
                      </a:r>
                      <a:endParaRPr lang="en-US" sz="800" b="0" i="0" u="none" strike="noStrike" dirty="0">
                        <a:solidFill>
                          <a:schemeClr val="accent3">
                            <a:lumMod val="50000"/>
                          </a:schemeClr>
                        </a:solidFill>
                        <a:effectLst/>
                        <a:latin typeface="Arial Narrow" panose="020B0606020202030204" pitchFamily="34" charset="0"/>
                      </a:endParaRPr>
                    </a:p>
                  </a:txBody>
                  <a:tcPr marL="9525" marR="9525" marT="0" marB="0" anchor="ctr">
                    <a:solidFill>
                      <a:schemeClr val="accent6">
                        <a:lumMod val="50000"/>
                        <a:alpha val="1000"/>
                      </a:schemeClr>
                    </a:solidFill>
                  </a:tcPr>
                </a:tc>
                <a:tc>
                  <a:txBody>
                    <a:bodyPr/>
                    <a:lstStyle/>
                    <a:p>
                      <a:pPr algn="ctr" fontAlgn="ctr"/>
                      <a:r>
                        <a:rPr lang="ru-KZ" sz="800" b="0" i="0" u="none" strike="noStrike" cap="none" dirty="0">
                          <a:solidFill>
                            <a:schemeClr val="accent3">
                              <a:lumMod val="50000"/>
                            </a:schemeClr>
                          </a:solidFill>
                          <a:effectLst/>
                          <a:latin typeface="Arial Narrow" panose="020B0606020202030204" pitchFamily="34" charset="0"/>
                          <a:ea typeface="+mn-ea"/>
                          <a:cs typeface="+mn-cs"/>
                          <a:sym typeface="Arial"/>
                        </a:rPr>
                        <a:t>2362-0</a:t>
                      </a:r>
                    </a:p>
                  </a:txBody>
                  <a:tcPr marL="9525" marR="9525" marT="0" marB="0" anchor="ctr">
                    <a:solidFill>
                      <a:schemeClr val="accent6">
                        <a:lumMod val="50000"/>
                        <a:alpha val="1000"/>
                      </a:schemeClr>
                    </a:solidFill>
                  </a:tcPr>
                </a:tc>
                <a:tc>
                  <a:txBody>
                    <a:bodyPr/>
                    <a:lstStyle/>
                    <a:p>
                      <a:pPr marL="72000" algn="l" fontAlgn="ctr"/>
                      <a:r>
                        <a:rPr lang="ru-RU" sz="800" b="0" i="0" u="none" strike="noStrike" cap="none" dirty="0" err="1">
                          <a:solidFill>
                            <a:schemeClr val="accent3">
                              <a:lumMod val="50000"/>
                            </a:schemeClr>
                          </a:solidFill>
                          <a:effectLst/>
                          <a:latin typeface="Arial Narrow" panose="020B0606020202030204" pitchFamily="34" charset="0"/>
                          <a:ea typeface="+mn-ea"/>
                          <a:cs typeface="+mn-cs"/>
                          <a:sym typeface="Arial"/>
                        </a:rPr>
                        <a:t>Мектепке</a:t>
                      </a:r>
                      <a:r>
                        <a:rPr lang="ru-RU" sz="800" b="0" i="0" u="none" strike="noStrike" cap="none" dirty="0">
                          <a:solidFill>
                            <a:schemeClr val="accent3">
                              <a:lumMod val="50000"/>
                            </a:schemeClr>
                          </a:solidFill>
                          <a:effectLst/>
                          <a:latin typeface="Arial Narrow" panose="020B0606020202030204" pitchFamily="34" charset="0"/>
                          <a:ea typeface="+mn-ea"/>
                          <a:cs typeface="+mn-cs"/>
                          <a:sym typeface="Arial"/>
                        </a:rPr>
                        <a:t> </a:t>
                      </a:r>
                      <a:r>
                        <a:rPr lang="ru-RU" sz="800" b="0" i="0" u="none" strike="noStrike" cap="none" dirty="0" err="1">
                          <a:solidFill>
                            <a:schemeClr val="accent3">
                              <a:lumMod val="50000"/>
                            </a:schemeClr>
                          </a:solidFill>
                          <a:effectLst/>
                          <a:latin typeface="Arial Narrow" panose="020B0606020202030204" pitchFamily="34" charset="0"/>
                          <a:ea typeface="+mn-ea"/>
                          <a:cs typeface="+mn-cs"/>
                          <a:sym typeface="Arial"/>
                        </a:rPr>
                        <a:t>дейінгі</a:t>
                      </a:r>
                      <a:r>
                        <a:rPr lang="ru-RU" sz="800" b="0" i="0" u="none" strike="noStrike" cap="none" dirty="0">
                          <a:solidFill>
                            <a:schemeClr val="accent3">
                              <a:lumMod val="50000"/>
                            </a:schemeClr>
                          </a:solidFill>
                          <a:effectLst/>
                          <a:latin typeface="Arial Narrow" panose="020B0606020202030204" pitchFamily="34" charset="0"/>
                          <a:ea typeface="+mn-ea"/>
                          <a:cs typeface="+mn-cs"/>
                          <a:sym typeface="Arial"/>
                        </a:rPr>
                        <a:t> </a:t>
                      </a:r>
                      <a:r>
                        <a:rPr lang="ru-RU" sz="800" b="0" i="0" u="none" strike="noStrike" cap="none" dirty="0" err="1">
                          <a:solidFill>
                            <a:schemeClr val="accent3">
                              <a:lumMod val="50000"/>
                            </a:schemeClr>
                          </a:solidFill>
                          <a:effectLst/>
                          <a:latin typeface="Arial Narrow" panose="020B0606020202030204" pitchFamily="34" charset="0"/>
                          <a:ea typeface="+mn-ea"/>
                          <a:cs typeface="+mn-cs"/>
                          <a:sym typeface="Arial"/>
                        </a:rPr>
                        <a:t>білім</a:t>
                      </a:r>
                      <a:r>
                        <a:rPr lang="ru-RU" sz="800" b="0" i="0" u="none" strike="noStrike" cap="none" dirty="0">
                          <a:solidFill>
                            <a:schemeClr val="accent3">
                              <a:lumMod val="50000"/>
                            </a:schemeClr>
                          </a:solidFill>
                          <a:effectLst/>
                          <a:latin typeface="Arial Narrow" panose="020B0606020202030204" pitchFamily="34" charset="0"/>
                          <a:ea typeface="+mn-ea"/>
                          <a:cs typeface="+mn-cs"/>
                          <a:sym typeface="Arial"/>
                        </a:rPr>
                        <a:t> </a:t>
                      </a:r>
                      <a:r>
                        <a:rPr lang="ru-RU" sz="800" b="0" i="0" u="none" strike="noStrike" cap="none" dirty="0" err="1">
                          <a:solidFill>
                            <a:schemeClr val="accent3">
                              <a:lumMod val="50000"/>
                            </a:schemeClr>
                          </a:solidFill>
                          <a:effectLst/>
                          <a:latin typeface="Arial Narrow" panose="020B0606020202030204" pitchFamily="34" charset="0"/>
                          <a:ea typeface="+mn-ea"/>
                          <a:cs typeface="+mn-cs"/>
                          <a:sym typeface="Arial"/>
                        </a:rPr>
                        <a:t>берудегі</a:t>
                      </a:r>
                      <a:r>
                        <a:rPr lang="ru-RU" sz="800" b="0" i="0" u="none" strike="noStrike" cap="none" dirty="0">
                          <a:solidFill>
                            <a:schemeClr val="accent3">
                              <a:lumMod val="50000"/>
                            </a:schemeClr>
                          </a:solidFill>
                          <a:effectLst/>
                          <a:latin typeface="Arial Narrow" panose="020B0606020202030204" pitchFamily="34" charset="0"/>
                          <a:ea typeface="+mn-ea"/>
                          <a:cs typeface="+mn-cs"/>
                          <a:sym typeface="Arial"/>
                        </a:rPr>
                        <a:t> </a:t>
                      </a:r>
                      <a:r>
                        <a:rPr lang="ru-RU" sz="800" b="0" i="0" u="none" strike="noStrike" cap="none" dirty="0" err="1">
                          <a:solidFill>
                            <a:schemeClr val="accent3">
                              <a:lumMod val="50000"/>
                            </a:schemeClr>
                          </a:solidFill>
                          <a:effectLst/>
                          <a:latin typeface="Arial Narrow" panose="020B0606020202030204" pitchFamily="34" charset="0"/>
                          <a:ea typeface="+mn-ea"/>
                          <a:cs typeface="+mn-cs"/>
                          <a:sym typeface="Arial"/>
                        </a:rPr>
                        <a:t>тәрбиешілер</a:t>
                      </a:r>
                      <a:endParaRPr lang="ru-RU" sz="800" b="0" i="0" u="none" strike="noStrike" cap="none" dirty="0">
                        <a:solidFill>
                          <a:schemeClr val="accent3">
                            <a:lumMod val="50000"/>
                          </a:schemeClr>
                        </a:solidFill>
                        <a:effectLst/>
                        <a:latin typeface="Arial Narrow" panose="020B0606020202030204" pitchFamily="34" charset="0"/>
                        <a:ea typeface="+mn-ea"/>
                        <a:cs typeface="+mn-cs"/>
                        <a:sym typeface="Arial"/>
                      </a:endParaRPr>
                    </a:p>
                  </a:txBody>
                  <a:tcPr marL="9525" marR="9525" marT="0" marB="0" anchor="ctr">
                    <a:lnR w="12700" cap="flat" cmpd="sng" algn="ctr">
                      <a:solidFill>
                        <a:schemeClr val="tx1"/>
                      </a:solidFill>
                      <a:prstDash val="solid"/>
                      <a:round/>
                      <a:headEnd type="none" w="med" len="med"/>
                      <a:tailEnd type="none" w="med" len="med"/>
                    </a:lnR>
                    <a:solidFill>
                      <a:schemeClr val="accent6">
                        <a:lumMod val="50000"/>
                        <a:alpha val="1000"/>
                      </a:schemeClr>
                    </a:solidFill>
                  </a:tcPr>
                </a:tc>
                <a:tc>
                  <a:txBody>
                    <a:bodyPr/>
                    <a:lstStyle/>
                    <a:p>
                      <a:pPr algn="ctr" fontAlgn="b"/>
                      <a:r>
                        <a:rPr lang="ru-KZ" sz="800" b="0" i="0" u="none" strike="noStrike" cap="none">
                          <a:solidFill>
                            <a:schemeClr val="tx1"/>
                          </a:solidFill>
                          <a:effectLst/>
                          <a:latin typeface="Arial Narrow" panose="020B0606020202030204" pitchFamily="34" charset="0"/>
                          <a:ea typeface="+mn-ea"/>
                          <a:cs typeface="+mn-cs"/>
                          <a:sym typeface="Arial"/>
                        </a:rPr>
                        <a:t>19 101</a:t>
                      </a:r>
                    </a:p>
                  </a:txBody>
                  <a:tcPr marL="9525" marR="9525" marT="0" marB="0" anchor="ctr">
                    <a:lnL w="12700" cap="flat" cmpd="sng" algn="ctr">
                      <a:solidFill>
                        <a:schemeClr val="tx1"/>
                      </a:solidFill>
                      <a:prstDash val="solid"/>
                      <a:round/>
                      <a:headEnd type="none" w="med" len="med"/>
                      <a:tailEnd type="none" w="med" len="med"/>
                    </a:lnL>
                    <a:solidFill>
                      <a:schemeClr val="accent6">
                        <a:lumMod val="50000"/>
                        <a:alpha val="1000"/>
                      </a:schemeClr>
                    </a:solidFill>
                  </a:tcPr>
                </a:tc>
                <a:tc>
                  <a:txBody>
                    <a:bodyPr/>
                    <a:lstStyle/>
                    <a:p>
                      <a:pPr algn="ctr" fontAlgn="b"/>
                      <a:r>
                        <a:rPr lang="ru-KZ" sz="800" b="0" i="0" u="none" strike="noStrike" cap="none" dirty="0">
                          <a:solidFill>
                            <a:schemeClr val="tx1"/>
                          </a:solidFill>
                          <a:effectLst/>
                          <a:latin typeface="Arial Narrow" panose="020B0606020202030204" pitchFamily="34" charset="0"/>
                          <a:ea typeface="+mn-ea"/>
                          <a:cs typeface="+mn-cs"/>
                          <a:sym typeface="Arial"/>
                        </a:rPr>
                        <a:t>4 186</a:t>
                      </a:r>
                    </a:p>
                  </a:txBody>
                  <a:tcPr marL="9525" marR="9525" marT="0" marB="0" anchor="ctr">
                    <a:solidFill>
                      <a:schemeClr val="accent6">
                        <a:lumMod val="50000"/>
                        <a:alpha val="1000"/>
                      </a:schemeClr>
                    </a:solidFill>
                  </a:tcPr>
                </a:tc>
                <a:tc>
                  <a:txBody>
                    <a:bodyPr/>
                    <a:lstStyle/>
                    <a:p>
                      <a:pPr algn="ctr" fontAlgn="b"/>
                      <a:r>
                        <a:rPr lang="ru-KZ" sz="800" b="0" i="0" u="none" strike="noStrike" cap="none">
                          <a:solidFill>
                            <a:schemeClr val="tx1"/>
                          </a:solidFill>
                          <a:effectLst/>
                          <a:latin typeface="Arial Narrow" panose="020B0606020202030204" pitchFamily="34" charset="0"/>
                          <a:ea typeface="+mn-ea"/>
                          <a:cs typeface="+mn-cs"/>
                          <a:sym typeface="Arial"/>
                        </a:rPr>
                        <a:t>3 812</a:t>
                      </a:r>
                    </a:p>
                  </a:txBody>
                  <a:tcPr marL="9525" marR="9525" marT="0" marB="0" anchor="ctr">
                    <a:solidFill>
                      <a:schemeClr val="accent6">
                        <a:lumMod val="50000"/>
                        <a:alpha val="1000"/>
                      </a:schemeClr>
                    </a:solidFill>
                  </a:tcPr>
                </a:tc>
                <a:tc>
                  <a:txBody>
                    <a:bodyPr/>
                    <a:lstStyle/>
                    <a:p>
                      <a:pPr algn="ctr" fontAlgn="b"/>
                      <a:r>
                        <a:rPr lang="ru-KZ" sz="800" b="0" i="0" u="none" strike="noStrike" cap="none">
                          <a:solidFill>
                            <a:schemeClr val="tx1"/>
                          </a:solidFill>
                          <a:effectLst/>
                          <a:latin typeface="Arial Narrow" panose="020B0606020202030204" pitchFamily="34" charset="0"/>
                          <a:ea typeface="+mn-ea"/>
                          <a:cs typeface="+mn-cs"/>
                          <a:sym typeface="Arial"/>
                        </a:rPr>
                        <a:t>6 855</a:t>
                      </a:r>
                    </a:p>
                  </a:txBody>
                  <a:tcPr marL="9525" marR="9525" marT="0" marB="0" anchor="ctr">
                    <a:solidFill>
                      <a:schemeClr val="accent6">
                        <a:lumMod val="50000"/>
                        <a:alpha val="1000"/>
                      </a:schemeClr>
                    </a:solidFill>
                  </a:tcPr>
                </a:tc>
                <a:tc>
                  <a:txBody>
                    <a:bodyPr/>
                    <a:lstStyle/>
                    <a:p>
                      <a:pPr algn="ctr" fontAlgn="b"/>
                      <a:r>
                        <a:rPr lang="ru-KZ" sz="800" b="0" i="0" u="none" strike="noStrike" cap="none">
                          <a:solidFill>
                            <a:schemeClr val="tx1"/>
                          </a:solidFill>
                          <a:effectLst/>
                          <a:latin typeface="Arial Narrow" panose="020B0606020202030204" pitchFamily="34" charset="0"/>
                          <a:ea typeface="+mn-ea"/>
                          <a:cs typeface="+mn-cs"/>
                          <a:sym typeface="Arial"/>
                        </a:rPr>
                        <a:t>4 248</a:t>
                      </a:r>
                    </a:p>
                  </a:txBody>
                  <a:tcPr marL="9525" marR="9525" marT="0" marB="0" anchor="ctr">
                    <a:lnR w="12700" cap="flat" cmpd="sng" algn="ctr">
                      <a:solidFill>
                        <a:schemeClr val="tx1"/>
                      </a:solidFill>
                      <a:prstDash val="solid"/>
                      <a:round/>
                      <a:headEnd type="none" w="med" len="med"/>
                      <a:tailEnd type="none" w="med" len="med"/>
                    </a:lnR>
                    <a:solidFill>
                      <a:schemeClr val="accent6">
                        <a:lumMod val="50000"/>
                        <a:alpha val="1000"/>
                      </a:schemeClr>
                    </a:solidFill>
                  </a:tcPr>
                </a:tc>
                <a:tc>
                  <a:txBody>
                    <a:bodyPr/>
                    <a:lstStyle/>
                    <a:p>
                      <a:pPr algn="ctr" fontAlgn="ctr"/>
                      <a:r>
                        <a:rPr lang="ru-KZ" sz="800" b="0" i="0" u="none" strike="noStrike" cap="none">
                          <a:solidFill>
                            <a:schemeClr val="accent3">
                              <a:lumMod val="50000"/>
                            </a:schemeClr>
                          </a:solidFill>
                          <a:effectLst/>
                          <a:latin typeface="Arial Narrow" panose="020B0606020202030204" pitchFamily="34" charset="0"/>
                          <a:ea typeface="+mn-ea"/>
                          <a:cs typeface="+mn-cs"/>
                          <a:sym typeface="Arial"/>
                        </a:rPr>
                        <a:t>19 933</a:t>
                      </a:r>
                    </a:p>
                  </a:txBody>
                  <a:tcPr marL="9525" marR="9525" marT="0" marB="0" anchor="ctr">
                    <a:lnL w="12700" cap="flat" cmpd="sng" algn="ctr">
                      <a:solidFill>
                        <a:schemeClr val="tx1"/>
                      </a:solidFill>
                      <a:prstDash val="solid"/>
                      <a:round/>
                      <a:headEnd type="none" w="med" len="med"/>
                      <a:tailEnd type="none" w="med" len="med"/>
                    </a:lnL>
                    <a:solidFill>
                      <a:schemeClr val="accent6">
                        <a:lumMod val="50000"/>
                        <a:alpha val="1000"/>
                      </a:schemeClr>
                    </a:solidFill>
                  </a:tcPr>
                </a:tc>
                <a:tc>
                  <a:txBody>
                    <a:bodyPr/>
                    <a:lstStyle/>
                    <a:p>
                      <a:pPr algn="ctr" fontAlgn="ctr"/>
                      <a:r>
                        <a:rPr lang="ru-KZ" sz="800" b="0" i="0" u="none" strike="noStrike" cap="none" dirty="0">
                          <a:solidFill>
                            <a:schemeClr val="tx1"/>
                          </a:solidFill>
                          <a:effectLst/>
                          <a:latin typeface="Arial Narrow" panose="020B0606020202030204" pitchFamily="34" charset="0"/>
                          <a:ea typeface="+mn-ea"/>
                          <a:cs typeface="+mn-cs"/>
                          <a:sym typeface="Arial"/>
                        </a:rPr>
                        <a:t>4 591</a:t>
                      </a:r>
                    </a:p>
                  </a:txBody>
                  <a:tcPr marL="9525" marR="9525" marT="0" marB="0" anchor="ctr">
                    <a:solidFill>
                      <a:schemeClr val="accent6">
                        <a:lumMod val="50000"/>
                        <a:alpha val="1000"/>
                      </a:schemeClr>
                    </a:solidFill>
                  </a:tcPr>
                </a:tc>
                <a:tc>
                  <a:txBody>
                    <a:bodyPr/>
                    <a:lstStyle/>
                    <a:p>
                      <a:pPr algn="ctr" fontAlgn="ctr"/>
                      <a:r>
                        <a:rPr lang="ru-KZ" sz="800" b="0" i="0" u="none" strike="noStrike" cap="none">
                          <a:solidFill>
                            <a:schemeClr val="accent3">
                              <a:lumMod val="50000"/>
                            </a:schemeClr>
                          </a:solidFill>
                          <a:effectLst/>
                          <a:latin typeface="Arial Narrow" panose="020B0606020202030204" pitchFamily="34" charset="0"/>
                          <a:ea typeface="+mn-ea"/>
                          <a:cs typeface="+mn-cs"/>
                          <a:sym typeface="Arial"/>
                        </a:rPr>
                        <a:t>4 490</a:t>
                      </a:r>
                    </a:p>
                  </a:txBody>
                  <a:tcPr marL="9525" marR="9525" marT="0" marB="0" anchor="ctr">
                    <a:solidFill>
                      <a:schemeClr val="accent6">
                        <a:lumMod val="50000"/>
                        <a:alpha val="1000"/>
                      </a:schemeClr>
                    </a:solidFill>
                  </a:tcPr>
                </a:tc>
                <a:tc>
                  <a:txBody>
                    <a:bodyPr/>
                    <a:lstStyle/>
                    <a:p>
                      <a:pPr algn="ctr" fontAlgn="ctr"/>
                      <a:r>
                        <a:rPr lang="ru-KZ" sz="800" b="0" i="0" u="none" strike="noStrike" cap="none">
                          <a:solidFill>
                            <a:schemeClr val="accent3">
                              <a:lumMod val="50000"/>
                            </a:schemeClr>
                          </a:solidFill>
                          <a:effectLst/>
                          <a:latin typeface="Arial Narrow" panose="020B0606020202030204" pitchFamily="34" charset="0"/>
                          <a:ea typeface="+mn-ea"/>
                          <a:cs typeface="+mn-cs"/>
                          <a:sym typeface="Arial"/>
                        </a:rPr>
                        <a:t>4 312</a:t>
                      </a:r>
                    </a:p>
                  </a:txBody>
                  <a:tcPr marL="9525" marR="9525" marT="0" marB="0" anchor="ctr">
                    <a:solidFill>
                      <a:schemeClr val="accent6">
                        <a:lumMod val="50000"/>
                        <a:alpha val="1000"/>
                      </a:schemeClr>
                    </a:solidFill>
                  </a:tcPr>
                </a:tc>
                <a:tc>
                  <a:txBody>
                    <a:bodyPr/>
                    <a:lstStyle/>
                    <a:p>
                      <a:pPr algn="ctr" fontAlgn="ctr"/>
                      <a:r>
                        <a:rPr lang="ru-KZ" sz="800" b="0" i="0" u="none" strike="noStrike" cap="none">
                          <a:solidFill>
                            <a:schemeClr val="accent3">
                              <a:lumMod val="50000"/>
                            </a:schemeClr>
                          </a:solidFill>
                          <a:effectLst/>
                          <a:latin typeface="Arial Narrow" panose="020B0606020202030204" pitchFamily="34" charset="0"/>
                          <a:ea typeface="+mn-ea"/>
                          <a:cs typeface="+mn-cs"/>
                          <a:sym typeface="Arial"/>
                        </a:rPr>
                        <a:t>6 540</a:t>
                      </a:r>
                    </a:p>
                  </a:txBody>
                  <a:tcPr marL="9525" marR="9525" marT="0" marB="0" anchor="ctr">
                    <a:solidFill>
                      <a:schemeClr val="accent6">
                        <a:lumMod val="50000"/>
                        <a:alpha val="1000"/>
                      </a:schemeClr>
                    </a:solidFill>
                  </a:tcPr>
                </a:tc>
                <a:tc>
                  <a:txBody>
                    <a:bodyPr/>
                    <a:lstStyle/>
                    <a:p>
                      <a:pPr algn="ctr" fontAlgn="b"/>
                      <a:r>
                        <a:rPr lang="ru-KZ" sz="800" b="0" i="0" u="none" strike="noStrike" cap="none">
                          <a:solidFill>
                            <a:schemeClr val="accent3">
                              <a:lumMod val="50000"/>
                            </a:schemeClr>
                          </a:solidFill>
                          <a:effectLst/>
                          <a:latin typeface="Arial Narrow" panose="020B0606020202030204" pitchFamily="34" charset="0"/>
                          <a:ea typeface="+mn-ea"/>
                          <a:cs typeface="+mn-cs"/>
                          <a:sym typeface="Arial"/>
                        </a:rPr>
                        <a:t>1,7%</a:t>
                      </a:r>
                    </a:p>
                  </a:txBody>
                  <a:tcPr marL="9525" marR="9525" marT="0" marB="0" anchor="ctr">
                    <a:solidFill>
                      <a:schemeClr val="accent6">
                        <a:lumMod val="50000"/>
                        <a:alpha val="1000"/>
                      </a:schemeClr>
                    </a:solidFill>
                  </a:tcPr>
                </a:tc>
                <a:extLst>
                  <a:ext uri="{0D108BD9-81ED-4DB2-BD59-A6C34878D82A}">
                    <a16:rowId xmlns:a16="http://schemas.microsoft.com/office/drawing/2014/main" val="4097615506"/>
                  </a:ext>
                </a:extLst>
              </a:tr>
              <a:tr h="158400">
                <a:tc>
                  <a:txBody>
                    <a:bodyPr/>
                    <a:lstStyle/>
                    <a:p>
                      <a:pPr algn="ctr" fontAlgn="b"/>
                      <a:r>
                        <a:rPr lang="ru-RU" sz="800" u="none" strike="noStrike" dirty="0">
                          <a:solidFill>
                            <a:schemeClr val="accent3">
                              <a:lumMod val="50000"/>
                            </a:schemeClr>
                          </a:solidFill>
                          <a:effectLst/>
                          <a:latin typeface="Arial Narrow" panose="020B0606020202030204" pitchFamily="34" charset="0"/>
                        </a:rPr>
                        <a:t>8</a:t>
                      </a:r>
                      <a:endParaRPr lang="en-US" sz="800" b="0" i="0" u="none" strike="noStrike" dirty="0">
                        <a:solidFill>
                          <a:schemeClr val="accent3">
                            <a:lumMod val="50000"/>
                          </a:schemeClr>
                        </a:solidFill>
                        <a:effectLst/>
                        <a:latin typeface="Arial Narrow" panose="020B0606020202030204" pitchFamily="34" charset="0"/>
                      </a:endParaRPr>
                    </a:p>
                  </a:txBody>
                  <a:tcPr marL="9525" marR="9525" marT="0" marB="0" anchor="ctr">
                    <a:solidFill>
                      <a:schemeClr val="accent3">
                        <a:lumMod val="50000"/>
                        <a:alpha val="20000"/>
                      </a:schemeClr>
                    </a:solidFill>
                  </a:tcPr>
                </a:tc>
                <a:tc>
                  <a:txBody>
                    <a:bodyPr/>
                    <a:lstStyle/>
                    <a:p>
                      <a:pPr algn="ctr" fontAlgn="ctr"/>
                      <a:r>
                        <a:rPr lang="ru-KZ" sz="800" b="0" i="0" u="none" strike="noStrike" cap="none" dirty="0">
                          <a:solidFill>
                            <a:schemeClr val="accent3">
                              <a:lumMod val="50000"/>
                            </a:schemeClr>
                          </a:solidFill>
                          <a:effectLst/>
                          <a:latin typeface="Arial Narrow" panose="020B0606020202030204" pitchFamily="34" charset="0"/>
                          <a:ea typeface="+mn-ea"/>
                          <a:cs typeface="+mn-cs"/>
                          <a:sym typeface="Arial"/>
                        </a:rPr>
                        <a:t>8322-2</a:t>
                      </a:r>
                    </a:p>
                  </a:txBody>
                  <a:tcPr marL="9525" marR="9525" marT="0" marB="0" anchor="ctr">
                    <a:solidFill>
                      <a:schemeClr val="accent3">
                        <a:lumMod val="50000"/>
                        <a:alpha val="20000"/>
                      </a:schemeClr>
                    </a:solidFill>
                  </a:tcPr>
                </a:tc>
                <a:tc>
                  <a:txBody>
                    <a:bodyPr/>
                    <a:lstStyle/>
                    <a:p>
                      <a:pPr marL="72000" algn="l" fontAlgn="ctr"/>
                      <a:r>
                        <a:rPr lang="ru-RU" sz="800" b="0" i="0" u="none" strike="noStrike" cap="none" dirty="0">
                          <a:solidFill>
                            <a:schemeClr val="accent3">
                              <a:lumMod val="50000"/>
                            </a:schemeClr>
                          </a:solidFill>
                          <a:effectLst/>
                          <a:latin typeface="Arial Narrow" panose="020B0606020202030204" pitchFamily="34" charset="0"/>
                          <a:ea typeface="+mn-ea"/>
                          <a:cs typeface="+mn-cs"/>
                          <a:sym typeface="Arial"/>
                        </a:rPr>
                        <a:t>Жеке </a:t>
                      </a:r>
                      <a:r>
                        <a:rPr lang="ru-RU" sz="800" b="0" i="0" u="none" strike="noStrike" cap="none" dirty="0" err="1">
                          <a:solidFill>
                            <a:schemeClr val="accent3">
                              <a:lumMod val="50000"/>
                            </a:schemeClr>
                          </a:solidFill>
                          <a:effectLst/>
                          <a:latin typeface="Arial Narrow" panose="020B0606020202030204" pitchFamily="34" charset="0"/>
                          <a:ea typeface="+mn-ea"/>
                          <a:cs typeface="+mn-cs"/>
                          <a:sym typeface="Arial"/>
                        </a:rPr>
                        <a:t>жүргізушілер</a:t>
                      </a:r>
                      <a:r>
                        <a:rPr lang="ru-RU" sz="800" b="0" i="0" u="none" strike="noStrike" cap="none" dirty="0">
                          <a:solidFill>
                            <a:schemeClr val="accent3">
                              <a:lumMod val="50000"/>
                            </a:schemeClr>
                          </a:solidFill>
                          <a:effectLst/>
                          <a:latin typeface="Arial Narrow" panose="020B0606020202030204" pitchFamily="34" charset="0"/>
                          <a:ea typeface="+mn-ea"/>
                          <a:cs typeface="+mn-cs"/>
                          <a:sym typeface="Arial"/>
                        </a:rPr>
                        <a:t> мен </a:t>
                      </a:r>
                      <a:r>
                        <a:rPr lang="ru-RU" sz="800" b="0" i="0" u="none" strike="noStrike" cap="none" dirty="0" err="1">
                          <a:solidFill>
                            <a:schemeClr val="accent3">
                              <a:lumMod val="50000"/>
                            </a:schemeClr>
                          </a:solidFill>
                          <a:effectLst/>
                          <a:latin typeface="Arial Narrow" panose="020B0606020202030204" pitchFamily="34" charset="0"/>
                          <a:ea typeface="+mn-ea"/>
                          <a:cs typeface="+mn-cs"/>
                          <a:sym typeface="Arial"/>
                        </a:rPr>
                        <a:t>шопырлар</a:t>
                      </a:r>
                      <a:endParaRPr lang="ru-RU" sz="800" b="0" i="0" u="none" strike="noStrike" cap="none" dirty="0">
                        <a:solidFill>
                          <a:schemeClr val="accent3">
                            <a:lumMod val="50000"/>
                          </a:schemeClr>
                        </a:solidFill>
                        <a:effectLst/>
                        <a:latin typeface="Arial Narrow" panose="020B0606020202030204" pitchFamily="34" charset="0"/>
                        <a:ea typeface="+mn-ea"/>
                        <a:cs typeface="+mn-cs"/>
                        <a:sym typeface="Arial"/>
                      </a:endParaRPr>
                    </a:p>
                  </a:txBody>
                  <a:tcPr marL="9525" marR="9525" marT="0" marB="0" anchor="ctr">
                    <a:lnR w="12700" cap="flat" cmpd="sng" algn="ctr">
                      <a:solidFill>
                        <a:schemeClr val="tx1"/>
                      </a:solidFill>
                      <a:prstDash val="solid"/>
                      <a:round/>
                      <a:headEnd type="none" w="med" len="med"/>
                      <a:tailEnd type="none" w="med" len="med"/>
                    </a:lnR>
                    <a:solidFill>
                      <a:schemeClr val="accent3">
                        <a:lumMod val="50000"/>
                        <a:alpha val="20000"/>
                      </a:schemeClr>
                    </a:solidFill>
                  </a:tcPr>
                </a:tc>
                <a:tc>
                  <a:txBody>
                    <a:bodyPr/>
                    <a:lstStyle/>
                    <a:p>
                      <a:pPr algn="ctr" fontAlgn="b"/>
                      <a:r>
                        <a:rPr lang="ru-KZ" sz="800" b="0" i="0" u="none" strike="noStrike" cap="none">
                          <a:solidFill>
                            <a:schemeClr val="tx1"/>
                          </a:solidFill>
                          <a:effectLst/>
                          <a:latin typeface="Arial Narrow" panose="020B0606020202030204" pitchFamily="34" charset="0"/>
                          <a:ea typeface="+mn-ea"/>
                          <a:cs typeface="+mn-cs"/>
                          <a:sym typeface="Arial"/>
                        </a:rPr>
                        <a:t>19 334</a:t>
                      </a:r>
                    </a:p>
                  </a:txBody>
                  <a:tcPr marL="9525" marR="9525" marT="0" marB="0" anchor="ctr">
                    <a:lnL w="12700" cap="flat" cmpd="sng" algn="ctr">
                      <a:solidFill>
                        <a:schemeClr val="tx1"/>
                      </a:solidFill>
                      <a:prstDash val="solid"/>
                      <a:round/>
                      <a:headEnd type="none" w="med" len="med"/>
                      <a:tailEnd type="none" w="med" len="med"/>
                    </a:lnL>
                    <a:solidFill>
                      <a:schemeClr val="bg1">
                        <a:lumMod val="50000"/>
                        <a:alpha val="20000"/>
                      </a:schemeClr>
                    </a:solidFill>
                  </a:tcPr>
                </a:tc>
                <a:tc>
                  <a:txBody>
                    <a:bodyPr/>
                    <a:lstStyle/>
                    <a:p>
                      <a:pPr algn="ctr" fontAlgn="b"/>
                      <a:r>
                        <a:rPr lang="ru-KZ" sz="800" b="0" i="0" u="none" strike="noStrike" cap="none">
                          <a:solidFill>
                            <a:schemeClr val="tx1"/>
                          </a:solidFill>
                          <a:effectLst/>
                          <a:latin typeface="Arial Narrow" panose="020B0606020202030204" pitchFamily="34" charset="0"/>
                          <a:ea typeface="+mn-ea"/>
                          <a:cs typeface="+mn-cs"/>
                          <a:sym typeface="Arial"/>
                        </a:rPr>
                        <a:t>4 875</a:t>
                      </a:r>
                    </a:p>
                  </a:txBody>
                  <a:tcPr marL="9525" marR="9525" marT="0" marB="0" anchor="ctr">
                    <a:solidFill>
                      <a:schemeClr val="bg1">
                        <a:lumMod val="50000"/>
                        <a:alpha val="20000"/>
                      </a:schemeClr>
                    </a:solidFill>
                  </a:tcPr>
                </a:tc>
                <a:tc>
                  <a:txBody>
                    <a:bodyPr/>
                    <a:lstStyle/>
                    <a:p>
                      <a:pPr algn="ctr" fontAlgn="b"/>
                      <a:r>
                        <a:rPr lang="ru-KZ" sz="800" b="0" i="0" u="none" strike="noStrike" cap="none">
                          <a:solidFill>
                            <a:schemeClr val="tx1"/>
                          </a:solidFill>
                          <a:effectLst/>
                          <a:latin typeface="Arial Narrow" panose="020B0606020202030204" pitchFamily="34" charset="0"/>
                          <a:ea typeface="+mn-ea"/>
                          <a:cs typeface="+mn-cs"/>
                          <a:sym typeface="Arial"/>
                        </a:rPr>
                        <a:t>5 608</a:t>
                      </a:r>
                    </a:p>
                  </a:txBody>
                  <a:tcPr marL="9525" marR="9525" marT="0" marB="0" anchor="ctr">
                    <a:solidFill>
                      <a:schemeClr val="bg1">
                        <a:lumMod val="50000"/>
                        <a:alpha val="20000"/>
                      </a:schemeClr>
                    </a:solidFill>
                  </a:tcPr>
                </a:tc>
                <a:tc>
                  <a:txBody>
                    <a:bodyPr/>
                    <a:lstStyle/>
                    <a:p>
                      <a:pPr algn="ctr" fontAlgn="b"/>
                      <a:r>
                        <a:rPr lang="ru-KZ" sz="800" b="0" i="0" u="none" strike="noStrike" cap="none">
                          <a:solidFill>
                            <a:schemeClr val="tx1"/>
                          </a:solidFill>
                          <a:effectLst/>
                          <a:latin typeface="Arial Narrow" panose="020B0606020202030204" pitchFamily="34" charset="0"/>
                          <a:ea typeface="+mn-ea"/>
                          <a:cs typeface="+mn-cs"/>
                          <a:sym typeface="Arial"/>
                        </a:rPr>
                        <a:t>4 754</a:t>
                      </a:r>
                    </a:p>
                  </a:txBody>
                  <a:tcPr marL="9525" marR="9525" marT="0" marB="0" anchor="ctr">
                    <a:solidFill>
                      <a:schemeClr val="bg1">
                        <a:lumMod val="50000"/>
                        <a:alpha val="20000"/>
                      </a:schemeClr>
                    </a:solidFill>
                  </a:tcPr>
                </a:tc>
                <a:tc>
                  <a:txBody>
                    <a:bodyPr/>
                    <a:lstStyle/>
                    <a:p>
                      <a:pPr algn="ctr" fontAlgn="b"/>
                      <a:r>
                        <a:rPr lang="ru-KZ" sz="800" b="0" i="0" u="none" strike="noStrike" cap="none">
                          <a:solidFill>
                            <a:schemeClr val="tx1"/>
                          </a:solidFill>
                          <a:effectLst/>
                          <a:latin typeface="Arial Narrow" panose="020B0606020202030204" pitchFamily="34" charset="0"/>
                          <a:ea typeface="+mn-ea"/>
                          <a:cs typeface="+mn-cs"/>
                          <a:sym typeface="Arial"/>
                        </a:rPr>
                        <a:t>4 097</a:t>
                      </a:r>
                    </a:p>
                  </a:txBody>
                  <a:tcPr marL="9525" marR="9525" marT="0" marB="0" anchor="ctr">
                    <a:lnR w="12700" cap="flat" cmpd="sng" algn="ctr">
                      <a:solidFill>
                        <a:schemeClr val="tx1"/>
                      </a:solidFill>
                      <a:prstDash val="solid"/>
                      <a:round/>
                      <a:headEnd type="none" w="med" len="med"/>
                      <a:tailEnd type="none" w="med" len="med"/>
                    </a:lnR>
                    <a:solidFill>
                      <a:schemeClr val="bg1">
                        <a:lumMod val="50000"/>
                        <a:alpha val="20000"/>
                      </a:schemeClr>
                    </a:solidFill>
                  </a:tcPr>
                </a:tc>
                <a:tc>
                  <a:txBody>
                    <a:bodyPr/>
                    <a:lstStyle/>
                    <a:p>
                      <a:pPr algn="ctr" fontAlgn="ctr"/>
                      <a:r>
                        <a:rPr lang="ru-KZ" sz="800" b="0" i="0" u="none" strike="noStrike" cap="none">
                          <a:solidFill>
                            <a:schemeClr val="accent3">
                              <a:lumMod val="50000"/>
                            </a:schemeClr>
                          </a:solidFill>
                          <a:effectLst/>
                          <a:latin typeface="Arial Narrow" panose="020B0606020202030204" pitchFamily="34" charset="0"/>
                          <a:ea typeface="+mn-ea"/>
                          <a:cs typeface="+mn-cs"/>
                          <a:sym typeface="Arial"/>
                        </a:rPr>
                        <a:t>19 535</a:t>
                      </a:r>
                    </a:p>
                  </a:txBody>
                  <a:tcPr marL="9525" marR="9525" marT="0" marB="0" anchor="ctr">
                    <a:lnL w="12700" cap="flat" cmpd="sng" algn="ctr">
                      <a:solidFill>
                        <a:schemeClr val="tx1"/>
                      </a:solidFill>
                      <a:prstDash val="solid"/>
                      <a:round/>
                      <a:headEnd type="none" w="med" len="med"/>
                      <a:tailEnd type="none" w="med" len="med"/>
                    </a:lnL>
                    <a:solidFill>
                      <a:schemeClr val="accent3">
                        <a:lumMod val="50000"/>
                        <a:alpha val="20000"/>
                      </a:schemeClr>
                    </a:solidFill>
                  </a:tcPr>
                </a:tc>
                <a:tc>
                  <a:txBody>
                    <a:bodyPr/>
                    <a:lstStyle/>
                    <a:p>
                      <a:pPr algn="ctr" fontAlgn="ctr"/>
                      <a:r>
                        <a:rPr lang="ru-KZ" sz="800" b="0" i="0" u="none" strike="noStrike" cap="none" dirty="0">
                          <a:solidFill>
                            <a:schemeClr val="tx1"/>
                          </a:solidFill>
                          <a:effectLst/>
                          <a:latin typeface="Arial Narrow" panose="020B0606020202030204" pitchFamily="34" charset="0"/>
                          <a:ea typeface="+mn-ea"/>
                          <a:cs typeface="+mn-cs"/>
                          <a:sym typeface="Arial"/>
                        </a:rPr>
                        <a:t>4 410</a:t>
                      </a:r>
                    </a:p>
                  </a:txBody>
                  <a:tcPr marL="9525" marR="9525" marT="0" marB="0" anchor="ctr">
                    <a:solidFill>
                      <a:schemeClr val="bg1">
                        <a:lumMod val="50000"/>
                        <a:alpha val="20000"/>
                      </a:schemeClr>
                    </a:solidFill>
                  </a:tcPr>
                </a:tc>
                <a:tc>
                  <a:txBody>
                    <a:bodyPr/>
                    <a:lstStyle/>
                    <a:p>
                      <a:pPr algn="ctr" fontAlgn="ctr"/>
                      <a:r>
                        <a:rPr lang="ru-KZ" sz="800" b="0" i="0" u="none" strike="noStrike" cap="none">
                          <a:solidFill>
                            <a:schemeClr val="accent3">
                              <a:lumMod val="50000"/>
                            </a:schemeClr>
                          </a:solidFill>
                          <a:effectLst/>
                          <a:latin typeface="Arial Narrow" panose="020B0606020202030204" pitchFamily="34" charset="0"/>
                          <a:ea typeface="+mn-ea"/>
                          <a:cs typeface="+mn-cs"/>
                          <a:sym typeface="Arial"/>
                        </a:rPr>
                        <a:t>4 286</a:t>
                      </a:r>
                      <a:endParaRPr lang="ru-KZ" sz="800" b="0" i="0" u="none" strike="noStrike" cap="none" dirty="0">
                        <a:solidFill>
                          <a:schemeClr val="accent3">
                            <a:lumMod val="50000"/>
                          </a:schemeClr>
                        </a:solidFill>
                        <a:effectLst/>
                        <a:latin typeface="Arial Narrow" panose="020B0606020202030204" pitchFamily="34" charset="0"/>
                        <a:ea typeface="+mn-ea"/>
                        <a:cs typeface="+mn-cs"/>
                        <a:sym typeface="Arial"/>
                      </a:endParaRPr>
                    </a:p>
                  </a:txBody>
                  <a:tcPr marL="9525" marR="9525" marT="0" marB="0" anchor="ctr">
                    <a:solidFill>
                      <a:schemeClr val="accent3">
                        <a:lumMod val="50000"/>
                        <a:alpha val="20000"/>
                      </a:schemeClr>
                    </a:solidFill>
                  </a:tcPr>
                </a:tc>
                <a:tc>
                  <a:txBody>
                    <a:bodyPr/>
                    <a:lstStyle/>
                    <a:p>
                      <a:pPr algn="ctr" fontAlgn="ctr"/>
                      <a:r>
                        <a:rPr lang="ru-KZ" sz="800" b="0" i="0" u="none" strike="noStrike" cap="none">
                          <a:solidFill>
                            <a:schemeClr val="accent3">
                              <a:lumMod val="50000"/>
                            </a:schemeClr>
                          </a:solidFill>
                          <a:effectLst/>
                          <a:latin typeface="Arial Narrow" panose="020B0606020202030204" pitchFamily="34" charset="0"/>
                          <a:ea typeface="+mn-ea"/>
                          <a:cs typeface="+mn-cs"/>
                          <a:sym typeface="Arial"/>
                        </a:rPr>
                        <a:t>5 920</a:t>
                      </a:r>
                    </a:p>
                  </a:txBody>
                  <a:tcPr marL="9525" marR="9525" marT="0" marB="0" anchor="ctr">
                    <a:solidFill>
                      <a:schemeClr val="accent3">
                        <a:lumMod val="50000"/>
                        <a:alpha val="20000"/>
                      </a:schemeClr>
                    </a:solidFill>
                  </a:tcPr>
                </a:tc>
                <a:tc>
                  <a:txBody>
                    <a:bodyPr/>
                    <a:lstStyle/>
                    <a:p>
                      <a:pPr algn="ctr" fontAlgn="ctr"/>
                      <a:r>
                        <a:rPr lang="ru-KZ" sz="800" b="0" i="0" u="none" strike="noStrike" cap="none">
                          <a:solidFill>
                            <a:schemeClr val="accent3">
                              <a:lumMod val="50000"/>
                            </a:schemeClr>
                          </a:solidFill>
                          <a:effectLst/>
                          <a:latin typeface="Arial Narrow" panose="020B0606020202030204" pitchFamily="34" charset="0"/>
                          <a:ea typeface="+mn-ea"/>
                          <a:cs typeface="+mn-cs"/>
                          <a:sym typeface="Arial"/>
                        </a:rPr>
                        <a:t>4 919</a:t>
                      </a:r>
                    </a:p>
                  </a:txBody>
                  <a:tcPr marL="9525" marR="9525" marT="0" marB="0" anchor="ctr">
                    <a:solidFill>
                      <a:schemeClr val="accent3">
                        <a:lumMod val="50000"/>
                        <a:alpha val="20000"/>
                      </a:schemeClr>
                    </a:solidFill>
                  </a:tcPr>
                </a:tc>
                <a:tc>
                  <a:txBody>
                    <a:bodyPr/>
                    <a:lstStyle/>
                    <a:p>
                      <a:pPr algn="ctr" fontAlgn="b"/>
                      <a:r>
                        <a:rPr lang="ru-KZ" sz="800" b="0" i="0" u="none" strike="noStrike" cap="none" dirty="0">
                          <a:solidFill>
                            <a:schemeClr val="accent3">
                              <a:lumMod val="50000"/>
                            </a:schemeClr>
                          </a:solidFill>
                          <a:effectLst/>
                          <a:latin typeface="Arial Narrow" panose="020B0606020202030204" pitchFamily="34" charset="0"/>
                          <a:ea typeface="+mn-ea"/>
                          <a:cs typeface="+mn-cs"/>
                          <a:sym typeface="Arial"/>
                        </a:rPr>
                        <a:t>1,7%</a:t>
                      </a:r>
                    </a:p>
                  </a:txBody>
                  <a:tcPr marL="9525" marR="9525" marT="0" marB="0" anchor="ctr">
                    <a:solidFill>
                      <a:schemeClr val="accent3">
                        <a:lumMod val="50000"/>
                        <a:alpha val="20000"/>
                      </a:schemeClr>
                    </a:solidFill>
                  </a:tcPr>
                </a:tc>
                <a:extLst>
                  <a:ext uri="{0D108BD9-81ED-4DB2-BD59-A6C34878D82A}">
                    <a16:rowId xmlns:a16="http://schemas.microsoft.com/office/drawing/2014/main" val="2737083061"/>
                  </a:ext>
                </a:extLst>
              </a:tr>
              <a:tr h="158400">
                <a:tc>
                  <a:txBody>
                    <a:bodyPr/>
                    <a:lstStyle/>
                    <a:p>
                      <a:pPr algn="ctr" fontAlgn="b"/>
                      <a:r>
                        <a:rPr lang="ru-RU" sz="800" u="none" strike="noStrike" dirty="0">
                          <a:solidFill>
                            <a:schemeClr val="accent3">
                              <a:lumMod val="50000"/>
                            </a:schemeClr>
                          </a:solidFill>
                          <a:effectLst/>
                          <a:latin typeface="Arial Narrow" panose="020B0606020202030204" pitchFamily="34" charset="0"/>
                        </a:rPr>
                        <a:t>9</a:t>
                      </a:r>
                      <a:endParaRPr lang="en-US" sz="800" b="0" i="0" u="none" strike="noStrike" dirty="0">
                        <a:solidFill>
                          <a:schemeClr val="accent3">
                            <a:lumMod val="50000"/>
                          </a:schemeClr>
                        </a:solidFill>
                        <a:effectLst/>
                        <a:latin typeface="Arial Narrow" panose="020B0606020202030204" pitchFamily="34" charset="0"/>
                      </a:endParaRPr>
                    </a:p>
                  </a:txBody>
                  <a:tcPr marL="9525" marR="9525" marT="0" marB="0" anchor="ctr">
                    <a:solidFill>
                      <a:schemeClr val="accent6">
                        <a:lumMod val="50000"/>
                        <a:alpha val="1000"/>
                      </a:schemeClr>
                    </a:solidFill>
                  </a:tcPr>
                </a:tc>
                <a:tc>
                  <a:txBody>
                    <a:bodyPr/>
                    <a:lstStyle/>
                    <a:p>
                      <a:pPr algn="ctr" fontAlgn="ctr"/>
                      <a:r>
                        <a:rPr lang="ru-KZ" sz="800" b="0" i="0" u="none" strike="noStrike" cap="none" dirty="0">
                          <a:solidFill>
                            <a:schemeClr val="accent3">
                              <a:lumMod val="50000"/>
                            </a:schemeClr>
                          </a:solidFill>
                          <a:effectLst/>
                          <a:latin typeface="Arial Narrow" panose="020B0606020202030204" pitchFamily="34" charset="0"/>
                          <a:ea typeface="+mn-ea"/>
                          <a:cs typeface="+mn-cs"/>
                          <a:sym typeface="Arial"/>
                        </a:rPr>
                        <a:t>9113-0</a:t>
                      </a:r>
                    </a:p>
                  </a:txBody>
                  <a:tcPr marL="9525" marR="9525" marT="0" marB="0" anchor="ctr">
                    <a:solidFill>
                      <a:schemeClr val="accent6">
                        <a:lumMod val="50000"/>
                        <a:alpha val="1000"/>
                      </a:schemeClr>
                    </a:solidFill>
                  </a:tcPr>
                </a:tc>
                <a:tc>
                  <a:txBody>
                    <a:bodyPr/>
                    <a:lstStyle/>
                    <a:p>
                      <a:pPr marL="72000" algn="l" fontAlgn="ctr"/>
                      <a:r>
                        <a:rPr lang="ru-RU" sz="800" b="0" i="0" u="none" strike="noStrike" cap="none" dirty="0" err="1">
                          <a:solidFill>
                            <a:schemeClr val="accent3">
                              <a:lumMod val="50000"/>
                            </a:schemeClr>
                          </a:solidFill>
                          <a:effectLst/>
                          <a:latin typeface="Arial Narrow" panose="020B0606020202030204" pitchFamily="34" charset="0"/>
                          <a:ea typeface="+mn-ea"/>
                          <a:cs typeface="+mn-cs"/>
                          <a:sym typeface="Arial"/>
                        </a:rPr>
                        <a:t>Офистердегі</a:t>
                      </a:r>
                      <a:r>
                        <a:rPr lang="ru-RU" sz="800" b="0" i="0" u="none" strike="noStrike" cap="none" dirty="0">
                          <a:solidFill>
                            <a:schemeClr val="accent3">
                              <a:lumMod val="50000"/>
                            </a:schemeClr>
                          </a:solidFill>
                          <a:effectLst/>
                          <a:latin typeface="Arial Narrow" panose="020B0606020202030204" pitchFamily="34" charset="0"/>
                          <a:ea typeface="+mn-ea"/>
                          <a:cs typeface="+mn-cs"/>
                          <a:sym typeface="Arial"/>
                        </a:rPr>
                        <a:t> </a:t>
                      </a:r>
                      <a:r>
                        <a:rPr lang="ru-RU" sz="800" b="0" i="0" u="none" strike="noStrike" cap="none" dirty="0" err="1">
                          <a:solidFill>
                            <a:schemeClr val="accent3">
                              <a:lumMod val="50000"/>
                            </a:schemeClr>
                          </a:solidFill>
                          <a:effectLst/>
                          <a:latin typeface="Arial Narrow" panose="020B0606020202030204" pitchFamily="34" charset="0"/>
                          <a:ea typeface="+mn-ea"/>
                          <a:cs typeface="+mn-cs"/>
                          <a:sym typeface="Arial"/>
                        </a:rPr>
                        <a:t>жинаушылар</a:t>
                      </a:r>
                      <a:endParaRPr lang="ru-RU" sz="800" b="0" i="0" u="none" strike="noStrike" cap="none" dirty="0">
                        <a:solidFill>
                          <a:schemeClr val="accent3">
                            <a:lumMod val="50000"/>
                          </a:schemeClr>
                        </a:solidFill>
                        <a:effectLst/>
                        <a:latin typeface="Arial Narrow" panose="020B0606020202030204" pitchFamily="34" charset="0"/>
                        <a:ea typeface="+mn-ea"/>
                        <a:cs typeface="+mn-cs"/>
                        <a:sym typeface="Arial"/>
                      </a:endParaRPr>
                    </a:p>
                  </a:txBody>
                  <a:tcPr marL="9525" marR="9525" marT="0" marB="0" anchor="ctr">
                    <a:lnR w="12700" cap="flat" cmpd="sng" algn="ctr">
                      <a:solidFill>
                        <a:schemeClr val="tx1"/>
                      </a:solidFill>
                      <a:prstDash val="solid"/>
                      <a:round/>
                      <a:headEnd type="none" w="med" len="med"/>
                      <a:tailEnd type="none" w="med" len="med"/>
                    </a:lnR>
                    <a:solidFill>
                      <a:schemeClr val="accent6">
                        <a:lumMod val="50000"/>
                        <a:alpha val="1000"/>
                      </a:schemeClr>
                    </a:solidFill>
                  </a:tcPr>
                </a:tc>
                <a:tc>
                  <a:txBody>
                    <a:bodyPr/>
                    <a:lstStyle/>
                    <a:p>
                      <a:pPr algn="ctr" fontAlgn="b"/>
                      <a:r>
                        <a:rPr lang="ru-KZ" sz="800" b="0" i="0" u="none" strike="noStrike" cap="none">
                          <a:solidFill>
                            <a:schemeClr val="tx1"/>
                          </a:solidFill>
                          <a:effectLst/>
                          <a:latin typeface="Arial Narrow" panose="020B0606020202030204" pitchFamily="34" charset="0"/>
                          <a:ea typeface="+mn-ea"/>
                          <a:cs typeface="+mn-cs"/>
                          <a:sym typeface="Arial"/>
                        </a:rPr>
                        <a:t>15 014</a:t>
                      </a:r>
                    </a:p>
                  </a:txBody>
                  <a:tcPr marL="9525" marR="9525" marT="0" marB="0" anchor="ctr">
                    <a:lnL w="12700" cap="flat" cmpd="sng" algn="ctr">
                      <a:solidFill>
                        <a:schemeClr val="tx1"/>
                      </a:solidFill>
                      <a:prstDash val="solid"/>
                      <a:round/>
                      <a:headEnd type="none" w="med" len="med"/>
                      <a:tailEnd type="none" w="med" len="med"/>
                    </a:lnL>
                    <a:solidFill>
                      <a:schemeClr val="accent6">
                        <a:lumMod val="50000"/>
                        <a:alpha val="1000"/>
                      </a:schemeClr>
                    </a:solidFill>
                  </a:tcPr>
                </a:tc>
                <a:tc>
                  <a:txBody>
                    <a:bodyPr/>
                    <a:lstStyle/>
                    <a:p>
                      <a:pPr algn="ctr" fontAlgn="b"/>
                      <a:r>
                        <a:rPr lang="ru-KZ" sz="800" b="0" i="0" u="none" strike="noStrike" cap="none">
                          <a:solidFill>
                            <a:schemeClr val="tx1"/>
                          </a:solidFill>
                          <a:effectLst/>
                          <a:latin typeface="Arial Narrow" panose="020B0606020202030204" pitchFamily="34" charset="0"/>
                          <a:ea typeface="+mn-ea"/>
                          <a:cs typeface="+mn-cs"/>
                          <a:sym typeface="Arial"/>
                        </a:rPr>
                        <a:t>3 019</a:t>
                      </a:r>
                    </a:p>
                  </a:txBody>
                  <a:tcPr marL="9525" marR="9525" marT="0" marB="0" anchor="ctr">
                    <a:solidFill>
                      <a:schemeClr val="accent6">
                        <a:lumMod val="50000"/>
                        <a:alpha val="1000"/>
                      </a:schemeClr>
                    </a:solidFill>
                  </a:tcPr>
                </a:tc>
                <a:tc>
                  <a:txBody>
                    <a:bodyPr/>
                    <a:lstStyle/>
                    <a:p>
                      <a:pPr algn="ctr" fontAlgn="b"/>
                      <a:r>
                        <a:rPr lang="ru-KZ" sz="800" b="0" i="0" u="none" strike="noStrike" cap="none">
                          <a:solidFill>
                            <a:schemeClr val="tx1"/>
                          </a:solidFill>
                          <a:effectLst/>
                          <a:latin typeface="Arial Narrow" panose="020B0606020202030204" pitchFamily="34" charset="0"/>
                          <a:ea typeface="+mn-ea"/>
                          <a:cs typeface="+mn-cs"/>
                          <a:sym typeface="Arial"/>
                        </a:rPr>
                        <a:t>3 042</a:t>
                      </a:r>
                    </a:p>
                  </a:txBody>
                  <a:tcPr marL="9525" marR="9525" marT="0" marB="0" anchor="ctr">
                    <a:solidFill>
                      <a:schemeClr val="accent6">
                        <a:lumMod val="50000"/>
                        <a:alpha val="1000"/>
                      </a:schemeClr>
                    </a:solidFill>
                  </a:tcPr>
                </a:tc>
                <a:tc>
                  <a:txBody>
                    <a:bodyPr/>
                    <a:lstStyle/>
                    <a:p>
                      <a:pPr algn="ctr" fontAlgn="b"/>
                      <a:r>
                        <a:rPr lang="ru-KZ" sz="800" b="0" i="0" u="none" strike="noStrike" cap="none">
                          <a:solidFill>
                            <a:schemeClr val="tx1"/>
                          </a:solidFill>
                          <a:effectLst/>
                          <a:latin typeface="Arial Narrow" panose="020B0606020202030204" pitchFamily="34" charset="0"/>
                          <a:ea typeface="+mn-ea"/>
                          <a:cs typeface="+mn-cs"/>
                          <a:sym typeface="Arial"/>
                        </a:rPr>
                        <a:t>4 656</a:t>
                      </a:r>
                    </a:p>
                  </a:txBody>
                  <a:tcPr marL="9525" marR="9525" marT="0" marB="0" anchor="ctr">
                    <a:solidFill>
                      <a:schemeClr val="accent6">
                        <a:lumMod val="50000"/>
                        <a:alpha val="1000"/>
                      </a:schemeClr>
                    </a:solidFill>
                  </a:tcPr>
                </a:tc>
                <a:tc>
                  <a:txBody>
                    <a:bodyPr/>
                    <a:lstStyle/>
                    <a:p>
                      <a:pPr algn="ctr" fontAlgn="b"/>
                      <a:r>
                        <a:rPr lang="ru-KZ" sz="800" b="0" i="0" u="none" strike="noStrike" cap="none">
                          <a:solidFill>
                            <a:schemeClr val="tx1"/>
                          </a:solidFill>
                          <a:effectLst/>
                          <a:latin typeface="Arial Narrow" panose="020B0606020202030204" pitchFamily="34" charset="0"/>
                          <a:ea typeface="+mn-ea"/>
                          <a:cs typeface="+mn-cs"/>
                          <a:sym typeface="Arial"/>
                        </a:rPr>
                        <a:t>4 297</a:t>
                      </a:r>
                    </a:p>
                  </a:txBody>
                  <a:tcPr marL="9525" marR="9525" marT="0" marB="0" anchor="ctr">
                    <a:lnR w="12700" cap="flat" cmpd="sng" algn="ctr">
                      <a:solidFill>
                        <a:schemeClr val="tx1"/>
                      </a:solidFill>
                      <a:prstDash val="solid"/>
                      <a:round/>
                      <a:headEnd type="none" w="med" len="med"/>
                      <a:tailEnd type="none" w="med" len="med"/>
                    </a:lnR>
                    <a:solidFill>
                      <a:schemeClr val="accent6">
                        <a:lumMod val="50000"/>
                        <a:alpha val="1000"/>
                      </a:schemeClr>
                    </a:solidFill>
                  </a:tcPr>
                </a:tc>
                <a:tc>
                  <a:txBody>
                    <a:bodyPr/>
                    <a:lstStyle/>
                    <a:p>
                      <a:pPr algn="ctr" fontAlgn="ctr"/>
                      <a:r>
                        <a:rPr lang="ru-KZ" sz="800" b="0" i="0" u="none" strike="noStrike" cap="none">
                          <a:solidFill>
                            <a:schemeClr val="accent3">
                              <a:lumMod val="50000"/>
                            </a:schemeClr>
                          </a:solidFill>
                          <a:effectLst/>
                          <a:latin typeface="Arial Narrow" panose="020B0606020202030204" pitchFamily="34" charset="0"/>
                          <a:ea typeface="+mn-ea"/>
                          <a:cs typeface="+mn-cs"/>
                          <a:sym typeface="Arial"/>
                        </a:rPr>
                        <a:t>18 743</a:t>
                      </a:r>
                    </a:p>
                  </a:txBody>
                  <a:tcPr marL="9525" marR="9525" marT="0" marB="0" anchor="ctr">
                    <a:lnL w="12700" cap="flat" cmpd="sng" algn="ctr">
                      <a:solidFill>
                        <a:schemeClr val="tx1"/>
                      </a:solidFill>
                      <a:prstDash val="solid"/>
                      <a:round/>
                      <a:headEnd type="none" w="med" len="med"/>
                      <a:tailEnd type="none" w="med" len="med"/>
                    </a:lnL>
                    <a:solidFill>
                      <a:schemeClr val="accent6">
                        <a:lumMod val="50000"/>
                        <a:alpha val="1000"/>
                      </a:schemeClr>
                    </a:solidFill>
                  </a:tcPr>
                </a:tc>
                <a:tc>
                  <a:txBody>
                    <a:bodyPr/>
                    <a:lstStyle/>
                    <a:p>
                      <a:pPr algn="ctr" fontAlgn="ctr"/>
                      <a:r>
                        <a:rPr lang="ru-KZ" sz="800" b="0" i="0" u="none" strike="noStrike" cap="none" dirty="0">
                          <a:solidFill>
                            <a:schemeClr val="tx1"/>
                          </a:solidFill>
                          <a:effectLst/>
                          <a:latin typeface="Arial Narrow" panose="020B0606020202030204" pitchFamily="34" charset="0"/>
                          <a:ea typeface="+mn-ea"/>
                          <a:cs typeface="+mn-cs"/>
                          <a:sym typeface="Arial"/>
                        </a:rPr>
                        <a:t>3 910</a:t>
                      </a:r>
                    </a:p>
                  </a:txBody>
                  <a:tcPr marL="9525" marR="9525" marT="0" marB="0" anchor="ctr">
                    <a:solidFill>
                      <a:schemeClr val="accent6">
                        <a:lumMod val="50000"/>
                        <a:alpha val="1000"/>
                      </a:schemeClr>
                    </a:solidFill>
                  </a:tcPr>
                </a:tc>
                <a:tc>
                  <a:txBody>
                    <a:bodyPr/>
                    <a:lstStyle/>
                    <a:p>
                      <a:pPr algn="ctr" fontAlgn="ctr"/>
                      <a:r>
                        <a:rPr lang="ru-KZ" sz="800" b="0" i="0" u="none" strike="noStrike" cap="none">
                          <a:solidFill>
                            <a:schemeClr val="accent3">
                              <a:lumMod val="50000"/>
                            </a:schemeClr>
                          </a:solidFill>
                          <a:effectLst/>
                          <a:latin typeface="Arial Narrow" panose="020B0606020202030204" pitchFamily="34" charset="0"/>
                          <a:ea typeface="+mn-ea"/>
                          <a:cs typeface="+mn-cs"/>
                          <a:sym typeface="Arial"/>
                        </a:rPr>
                        <a:t>4 313</a:t>
                      </a:r>
                    </a:p>
                  </a:txBody>
                  <a:tcPr marL="9525" marR="9525" marT="0" marB="0" anchor="ctr">
                    <a:solidFill>
                      <a:schemeClr val="accent6">
                        <a:lumMod val="50000"/>
                        <a:alpha val="1000"/>
                      </a:schemeClr>
                    </a:solidFill>
                  </a:tcPr>
                </a:tc>
                <a:tc>
                  <a:txBody>
                    <a:bodyPr/>
                    <a:lstStyle/>
                    <a:p>
                      <a:pPr algn="ctr" fontAlgn="ctr"/>
                      <a:r>
                        <a:rPr lang="ru-KZ" sz="800" b="0" i="0" u="none" strike="noStrike" cap="none">
                          <a:solidFill>
                            <a:schemeClr val="accent3">
                              <a:lumMod val="50000"/>
                            </a:schemeClr>
                          </a:solidFill>
                          <a:effectLst/>
                          <a:latin typeface="Arial Narrow" panose="020B0606020202030204" pitchFamily="34" charset="0"/>
                          <a:ea typeface="+mn-ea"/>
                          <a:cs typeface="+mn-cs"/>
                          <a:sym typeface="Arial"/>
                        </a:rPr>
                        <a:t>4 508</a:t>
                      </a:r>
                    </a:p>
                  </a:txBody>
                  <a:tcPr marL="9525" marR="9525" marT="0" marB="0" anchor="ctr">
                    <a:solidFill>
                      <a:schemeClr val="accent6">
                        <a:lumMod val="50000"/>
                        <a:alpha val="1000"/>
                      </a:schemeClr>
                    </a:solidFill>
                  </a:tcPr>
                </a:tc>
                <a:tc>
                  <a:txBody>
                    <a:bodyPr/>
                    <a:lstStyle/>
                    <a:p>
                      <a:pPr algn="ctr" fontAlgn="ctr"/>
                      <a:r>
                        <a:rPr lang="ru-KZ" sz="800" b="0" i="0" u="none" strike="noStrike" cap="none">
                          <a:solidFill>
                            <a:schemeClr val="accent3">
                              <a:lumMod val="50000"/>
                            </a:schemeClr>
                          </a:solidFill>
                          <a:effectLst/>
                          <a:latin typeface="Arial Narrow" panose="020B0606020202030204" pitchFamily="34" charset="0"/>
                          <a:ea typeface="+mn-ea"/>
                          <a:cs typeface="+mn-cs"/>
                          <a:sym typeface="Arial"/>
                        </a:rPr>
                        <a:t>6 012</a:t>
                      </a:r>
                    </a:p>
                  </a:txBody>
                  <a:tcPr marL="9525" marR="9525" marT="0" marB="0" anchor="ctr">
                    <a:solidFill>
                      <a:schemeClr val="accent6">
                        <a:lumMod val="50000"/>
                        <a:alpha val="1000"/>
                      </a:schemeClr>
                    </a:solidFill>
                  </a:tcPr>
                </a:tc>
                <a:tc>
                  <a:txBody>
                    <a:bodyPr/>
                    <a:lstStyle/>
                    <a:p>
                      <a:pPr algn="ctr" fontAlgn="b"/>
                      <a:r>
                        <a:rPr lang="ru-KZ" sz="800" b="0" i="0" u="none" strike="noStrike" cap="none">
                          <a:solidFill>
                            <a:schemeClr val="accent3">
                              <a:lumMod val="50000"/>
                            </a:schemeClr>
                          </a:solidFill>
                          <a:effectLst/>
                          <a:latin typeface="Arial Narrow" panose="020B0606020202030204" pitchFamily="34" charset="0"/>
                          <a:ea typeface="+mn-ea"/>
                          <a:cs typeface="+mn-cs"/>
                          <a:sym typeface="Arial"/>
                        </a:rPr>
                        <a:t>1,6%</a:t>
                      </a:r>
                    </a:p>
                  </a:txBody>
                  <a:tcPr marL="9525" marR="9525" marT="0" marB="0" anchor="ctr">
                    <a:solidFill>
                      <a:schemeClr val="accent6">
                        <a:lumMod val="50000"/>
                        <a:alpha val="1000"/>
                      </a:schemeClr>
                    </a:solidFill>
                  </a:tcPr>
                </a:tc>
                <a:extLst>
                  <a:ext uri="{0D108BD9-81ED-4DB2-BD59-A6C34878D82A}">
                    <a16:rowId xmlns:a16="http://schemas.microsoft.com/office/drawing/2014/main" val="1465641651"/>
                  </a:ext>
                </a:extLst>
              </a:tr>
              <a:tr h="158400">
                <a:tc>
                  <a:txBody>
                    <a:bodyPr/>
                    <a:lstStyle/>
                    <a:p>
                      <a:pPr algn="ctr" fontAlgn="b"/>
                      <a:r>
                        <a:rPr lang="ru-RU" sz="800" u="none" strike="noStrike" dirty="0">
                          <a:solidFill>
                            <a:schemeClr val="accent3">
                              <a:lumMod val="50000"/>
                            </a:schemeClr>
                          </a:solidFill>
                          <a:effectLst/>
                          <a:latin typeface="Arial Narrow" panose="020B0606020202030204" pitchFamily="34" charset="0"/>
                        </a:rPr>
                        <a:t>10</a:t>
                      </a:r>
                      <a:endParaRPr lang="en-US" sz="800" b="0" i="0" u="none" strike="noStrike" dirty="0">
                        <a:solidFill>
                          <a:schemeClr val="accent3">
                            <a:lumMod val="50000"/>
                          </a:schemeClr>
                        </a:solidFill>
                        <a:effectLst/>
                        <a:latin typeface="Arial Narrow" panose="020B0606020202030204" pitchFamily="34" charset="0"/>
                      </a:endParaRPr>
                    </a:p>
                  </a:txBody>
                  <a:tcPr marL="9525" marR="9525" marT="0" marB="0" anchor="ctr">
                    <a:lnB w="12700" cap="flat" cmpd="sng" algn="ctr">
                      <a:solidFill>
                        <a:schemeClr val="tx1"/>
                      </a:solidFill>
                      <a:prstDash val="solid"/>
                      <a:round/>
                      <a:headEnd type="none" w="med" len="med"/>
                      <a:tailEnd type="none" w="med" len="med"/>
                    </a:lnB>
                    <a:solidFill>
                      <a:schemeClr val="accent3">
                        <a:lumMod val="50000"/>
                        <a:alpha val="20000"/>
                      </a:schemeClr>
                    </a:solidFill>
                  </a:tcPr>
                </a:tc>
                <a:tc>
                  <a:txBody>
                    <a:bodyPr/>
                    <a:lstStyle/>
                    <a:p>
                      <a:pPr algn="ctr" fontAlgn="ctr"/>
                      <a:r>
                        <a:rPr lang="ru-KZ" sz="800" b="0" i="0" u="none" strike="noStrike" cap="none">
                          <a:solidFill>
                            <a:schemeClr val="accent3">
                              <a:lumMod val="50000"/>
                            </a:schemeClr>
                          </a:solidFill>
                          <a:effectLst/>
                          <a:latin typeface="Arial Narrow" panose="020B0606020202030204" pitchFamily="34" charset="0"/>
                          <a:ea typeface="+mn-ea"/>
                          <a:cs typeface="+mn-cs"/>
                          <a:sym typeface="Arial"/>
                        </a:rPr>
                        <a:t>5311-2</a:t>
                      </a:r>
                    </a:p>
                  </a:txBody>
                  <a:tcPr marL="9525" marR="9525" marT="0" marB="0" anchor="ctr">
                    <a:lnB w="12700" cap="flat" cmpd="sng" algn="ctr">
                      <a:solidFill>
                        <a:schemeClr val="tx1"/>
                      </a:solidFill>
                      <a:prstDash val="solid"/>
                      <a:round/>
                      <a:headEnd type="none" w="med" len="med"/>
                      <a:tailEnd type="none" w="med" len="med"/>
                    </a:lnB>
                    <a:solidFill>
                      <a:schemeClr val="accent3">
                        <a:lumMod val="50000"/>
                        <a:alpha val="20000"/>
                      </a:schemeClr>
                    </a:solidFill>
                  </a:tcPr>
                </a:tc>
                <a:tc>
                  <a:txBody>
                    <a:bodyPr/>
                    <a:lstStyle/>
                    <a:p>
                      <a:pPr marL="72000" algn="l" fontAlgn="ctr"/>
                      <a:r>
                        <a:rPr lang="ru-RU" sz="800" b="0" i="0" u="none" strike="noStrike" cap="none" dirty="0">
                          <a:solidFill>
                            <a:schemeClr val="accent3">
                              <a:lumMod val="50000"/>
                            </a:schemeClr>
                          </a:solidFill>
                          <a:effectLst/>
                          <a:latin typeface="Arial Narrow" panose="020B0606020202030204" pitchFamily="34" charset="0"/>
                          <a:ea typeface="+mn-ea"/>
                          <a:cs typeface="+mn-cs"/>
                          <a:sym typeface="Arial"/>
                        </a:rPr>
                        <a:t>Бала </a:t>
                      </a:r>
                      <a:r>
                        <a:rPr lang="ru-RU" sz="800" b="0" i="0" u="none" strike="noStrike" cap="none" dirty="0" err="1">
                          <a:solidFill>
                            <a:schemeClr val="accent3">
                              <a:lumMod val="50000"/>
                            </a:schemeClr>
                          </a:solidFill>
                          <a:effectLst/>
                          <a:latin typeface="Arial Narrow" panose="020B0606020202030204" pitchFamily="34" charset="0"/>
                          <a:ea typeface="+mn-ea"/>
                          <a:cs typeface="+mn-cs"/>
                          <a:sym typeface="Arial"/>
                        </a:rPr>
                        <a:t>күтушілер</a:t>
                      </a:r>
                      <a:r>
                        <a:rPr lang="ru-RU" sz="800" b="0" i="0" u="none" strike="noStrike" cap="none" dirty="0">
                          <a:solidFill>
                            <a:schemeClr val="accent3">
                              <a:lumMod val="50000"/>
                            </a:schemeClr>
                          </a:solidFill>
                          <a:effectLst/>
                          <a:latin typeface="Arial Narrow" panose="020B0606020202030204" pitchFamily="34" charset="0"/>
                          <a:ea typeface="+mn-ea"/>
                          <a:cs typeface="+mn-cs"/>
                          <a:sym typeface="Arial"/>
                        </a:rPr>
                        <a:t> (</a:t>
                      </a:r>
                      <a:r>
                        <a:rPr lang="ru-RU" sz="800" b="0" i="0" u="none" strike="noStrike" cap="none" dirty="0" err="1">
                          <a:solidFill>
                            <a:schemeClr val="accent3">
                              <a:lumMod val="50000"/>
                            </a:schemeClr>
                          </a:solidFill>
                          <a:effectLst/>
                          <a:latin typeface="Arial Narrow" panose="020B0606020202030204" pitchFamily="34" charset="0"/>
                          <a:ea typeface="+mn-ea"/>
                          <a:cs typeface="+mn-cs"/>
                          <a:sym typeface="Arial"/>
                        </a:rPr>
                        <a:t>балабақшадағы</a:t>
                      </a:r>
                      <a:r>
                        <a:rPr lang="ru-RU" sz="800" b="0" i="0" u="none" strike="noStrike" cap="none" dirty="0">
                          <a:solidFill>
                            <a:schemeClr val="accent3">
                              <a:lumMod val="50000"/>
                            </a:schemeClr>
                          </a:solidFill>
                          <a:effectLst/>
                          <a:latin typeface="Arial Narrow" panose="020B0606020202030204" pitchFamily="34" charset="0"/>
                          <a:ea typeface="+mn-ea"/>
                          <a:cs typeface="+mn-cs"/>
                          <a:sym typeface="Arial"/>
                        </a:rPr>
                        <a:t>)</a:t>
                      </a:r>
                    </a:p>
                  </a:txBody>
                  <a:tcPr marL="9525" marR="9525" marT="0" marB="0" anchor="ctr">
                    <a:lnR w="12700" cap="flat" cmpd="sng" algn="ctr">
                      <a:solidFill>
                        <a:schemeClr val="tx1"/>
                      </a:solidFill>
                      <a:prstDash val="solid"/>
                      <a:round/>
                      <a:headEnd type="none" w="med" len="med"/>
                      <a:tailEnd type="none" w="med" len="med"/>
                    </a:lnR>
                    <a:lnB w="12700" cap="flat" cmpd="sng" algn="ctr">
                      <a:solidFill>
                        <a:schemeClr val="tx1"/>
                      </a:solidFill>
                      <a:prstDash val="solid"/>
                      <a:round/>
                      <a:headEnd type="none" w="med" len="med"/>
                      <a:tailEnd type="none" w="med" len="med"/>
                    </a:lnB>
                    <a:solidFill>
                      <a:schemeClr val="accent3">
                        <a:lumMod val="50000"/>
                        <a:alpha val="20000"/>
                      </a:schemeClr>
                    </a:solidFill>
                  </a:tcPr>
                </a:tc>
                <a:tc>
                  <a:txBody>
                    <a:bodyPr/>
                    <a:lstStyle/>
                    <a:p>
                      <a:pPr algn="ctr" fontAlgn="b"/>
                      <a:r>
                        <a:rPr lang="ru-KZ" sz="800" b="0" i="0" u="none" strike="noStrike" cap="none">
                          <a:solidFill>
                            <a:schemeClr val="tx1"/>
                          </a:solidFill>
                          <a:effectLst/>
                          <a:latin typeface="Arial Narrow" panose="020B0606020202030204" pitchFamily="34" charset="0"/>
                          <a:ea typeface="+mn-ea"/>
                          <a:cs typeface="+mn-cs"/>
                          <a:sym typeface="Arial"/>
                        </a:rPr>
                        <a:t>14 161</a:t>
                      </a:r>
                    </a:p>
                  </a:txBody>
                  <a:tcPr marL="9525" marR="9525" marT="0" marB="0" anchor="ctr">
                    <a:lnL w="12700" cap="flat" cmpd="sng" algn="ctr">
                      <a:solidFill>
                        <a:schemeClr val="tx1"/>
                      </a:solidFill>
                      <a:prstDash val="solid"/>
                      <a:round/>
                      <a:headEnd type="none" w="med" len="med"/>
                      <a:tailEnd type="none" w="med" len="med"/>
                    </a:lnL>
                    <a:lnB w="12700" cap="flat" cmpd="sng" algn="ctr">
                      <a:solidFill>
                        <a:schemeClr val="tx1"/>
                      </a:solidFill>
                      <a:prstDash val="solid"/>
                      <a:round/>
                      <a:headEnd type="none" w="med" len="med"/>
                      <a:tailEnd type="none" w="med" len="med"/>
                    </a:lnB>
                    <a:solidFill>
                      <a:schemeClr val="bg1">
                        <a:lumMod val="50000"/>
                        <a:alpha val="20000"/>
                      </a:schemeClr>
                    </a:solidFill>
                  </a:tcPr>
                </a:tc>
                <a:tc>
                  <a:txBody>
                    <a:bodyPr/>
                    <a:lstStyle/>
                    <a:p>
                      <a:pPr algn="ctr" fontAlgn="b"/>
                      <a:r>
                        <a:rPr lang="ru-KZ" sz="800" b="0" i="0" u="none" strike="noStrike" cap="none">
                          <a:solidFill>
                            <a:schemeClr val="tx1"/>
                          </a:solidFill>
                          <a:effectLst/>
                          <a:latin typeface="Arial Narrow" panose="020B0606020202030204" pitchFamily="34" charset="0"/>
                          <a:ea typeface="+mn-ea"/>
                          <a:cs typeface="+mn-cs"/>
                          <a:sym typeface="Arial"/>
                        </a:rPr>
                        <a:t>3 228</a:t>
                      </a:r>
                    </a:p>
                  </a:txBody>
                  <a:tcPr marL="9525" marR="9525" marT="0" marB="0" anchor="ctr">
                    <a:lnB w="12700" cap="flat" cmpd="sng" algn="ctr">
                      <a:solidFill>
                        <a:schemeClr val="tx1"/>
                      </a:solidFill>
                      <a:prstDash val="solid"/>
                      <a:round/>
                      <a:headEnd type="none" w="med" len="med"/>
                      <a:tailEnd type="none" w="med" len="med"/>
                    </a:lnB>
                    <a:solidFill>
                      <a:schemeClr val="bg1">
                        <a:lumMod val="50000"/>
                        <a:alpha val="20000"/>
                      </a:schemeClr>
                    </a:solidFill>
                  </a:tcPr>
                </a:tc>
                <a:tc>
                  <a:txBody>
                    <a:bodyPr/>
                    <a:lstStyle/>
                    <a:p>
                      <a:pPr algn="ctr" fontAlgn="b"/>
                      <a:r>
                        <a:rPr lang="ru-KZ" sz="800" b="0" i="0" u="none" strike="noStrike" cap="none">
                          <a:solidFill>
                            <a:schemeClr val="tx1"/>
                          </a:solidFill>
                          <a:effectLst/>
                          <a:latin typeface="Arial Narrow" panose="020B0606020202030204" pitchFamily="34" charset="0"/>
                          <a:ea typeface="+mn-ea"/>
                          <a:cs typeface="+mn-cs"/>
                          <a:sym typeface="Arial"/>
                        </a:rPr>
                        <a:t>2 939</a:t>
                      </a:r>
                    </a:p>
                  </a:txBody>
                  <a:tcPr marL="9525" marR="9525" marT="0" marB="0" anchor="ctr">
                    <a:lnB w="12700" cap="flat" cmpd="sng" algn="ctr">
                      <a:solidFill>
                        <a:schemeClr val="tx1"/>
                      </a:solidFill>
                      <a:prstDash val="solid"/>
                      <a:round/>
                      <a:headEnd type="none" w="med" len="med"/>
                      <a:tailEnd type="none" w="med" len="med"/>
                    </a:lnB>
                    <a:solidFill>
                      <a:schemeClr val="bg1">
                        <a:lumMod val="50000"/>
                        <a:alpha val="20000"/>
                      </a:schemeClr>
                    </a:solidFill>
                  </a:tcPr>
                </a:tc>
                <a:tc>
                  <a:txBody>
                    <a:bodyPr/>
                    <a:lstStyle/>
                    <a:p>
                      <a:pPr algn="ctr" fontAlgn="b"/>
                      <a:r>
                        <a:rPr lang="ru-KZ" sz="800" b="0" i="0" u="none" strike="noStrike" cap="none">
                          <a:solidFill>
                            <a:schemeClr val="tx1"/>
                          </a:solidFill>
                          <a:effectLst/>
                          <a:latin typeface="Arial Narrow" panose="020B0606020202030204" pitchFamily="34" charset="0"/>
                          <a:ea typeface="+mn-ea"/>
                          <a:cs typeface="+mn-cs"/>
                          <a:sym typeface="Arial"/>
                        </a:rPr>
                        <a:t>4 289</a:t>
                      </a:r>
                    </a:p>
                  </a:txBody>
                  <a:tcPr marL="9525" marR="9525" marT="0" marB="0" anchor="ctr">
                    <a:lnB w="12700" cap="flat" cmpd="sng" algn="ctr">
                      <a:solidFill>
                        <a:schemeClr val="tx1"/>
                      </a:solidFill>
                      <a:prstDash val="solid"/>
                      <a:round/>
                      <a:headEnd type="none" w="med" len="med"/>
                      <a:tailEnd type="none" w="med" len="med"/>
                    </a:lnB>
                    <a:solidFill>
                      <a:schemeClr val="bg1">
                        <a:lumMod val="50000"/>
                        <a:alpha val="20000"/>
                      </a:schemeClr>
                    </a:solidFill>
                  </a:tcPr>
                </a:tc>
                <a:tc>
                  <a:txBody>
                    <a:bodyPr/>
                    <a:lstStyle/>
                    <a:p>
                      <a:pPr algn="ctr" fontAlgn="b"/>
                      <a:r>
                        <a:rPr lang="ru-KZ" sz="800" b="0" i="0" u="none" strike="noStrike" cap="none">
                          <a:solidFill>
                            <a:schemeClr val="tx1"/>
                          </a:solidFill>
                          <a:effectLst/>
                          <a:latin typeface="Arial Narrow" panose="020B0606020202030204" pitchFamily="34" charset="0"/>
                          <a:ea typeface="+mn-ea"/>
                          <a:cs typeface="+mn-cs"/>
                          <a:sym typeface="Arial"/>
                        </a:rPr>
                        <a:t>3 705</a:t>
                      </a:r>
                    </a:p>
                  </a:txBody>
                  <a:tcPr marL="9525" marR="9525" marT="0" marB="0" anchor="ctr">
                    <a:lnR w="12700" cap="flat" cmpd="sng" algn="ctr">
                      <a:solidFill>
                        <a:schemeClr val="tx1"/>
                      </a:solidFill>
                      <a:prstDash val="solid"/>
                      <a:round/>
                      <a:headEnd type="none" w="med" len="med"/>
                      <a:tailEnd type="none" w="med" len="med"/>
                    </a:lnR>
                    <a:lnB w="12700" cap="flat" cmpd="sng" algn="ctr">
                      <a:solidFill>
                        <a:schemeClr val="tx1"/>
                      </a:solidFill>
                      <a:prstDash val="solid"/>
                      <a:round/>
                      <a:headEnd type="none" w="med" len="med"/>
                      <a:tailEnd type="none" w="med" len="med"/>
                    </a:lnB>
                    <a:solidFill>
                      <a:schemeClr val="bg1">
                        <a:lumMod val="50000"/>
                        <a:alpha val="20000"/>
                      </a:schemeClr>
                    </a:solidFill>
                  </a:tcPr>
                </a:tc>
                <a:tc>
                  <a:txBody>
                    <a:bodyPr/>
                    <a:lstStyle/>
                    <a:p>
                      <a:pPr algn="ctr" fontAlgn="ctr"/>
                      <a:r>
                        <a:rPr lang="ru-KZ" sz="800" b="0" i="0" u="none" strike="noStrike" cap="none">
                          <a:solidFill>
                            <a:schemeClr val="accent3">
                              <a:lumMod val="50000"/>
                            </a:schemeClr>
                          </a:solidFill>
                          <a:effectLst/>
                          <a:latin typeface="Arial Narrow" panose="020B0606020202030204" pitchFamily="34" charset="0"/>
                          <a:ea typeface="+mn-ea"/>
                          <a:cs typeface="+mn-cs"/>
                          <a:sym typeface="Arial"/>
                        </a:rPr>
                        <a:t>16 073</a:t>
                      </a:r>
                    </a:p>
                  </a:txBody>
                  <a:tcPr marL="9525" marR="9525" marT="0" marB="0" anchor="ctr">
                    <a:lnL w="12700" cap="flat" cmpd="sng" algn="ctr">
                      <a:solidFill>
                        <a:schemeClr val="tx1"/>
                      </a:solidFill>
                      <a:prstDash val="solid"/>
                      <a:round/>
                      <a:headEnd type="none" w="med" len="med"/>
                      <a:tailEnd type="none" w="med" len="med"/>
                    </a:lnL>
                    <a:lnB w="12700" cap="flat" cmpd="sng" algn="ctr">
                      <a:solidFill>
                        <a:schemeClr val="tx1"/>
                      </a:solidFill>
                      <a:prstDash val="solid"/>
                      <a:round/>
                      <a:headEnd type="none" w="med" len="med"/>
                      <a:tailEnd type="none" w="med" len="med"/>
                    </a:lnB>
                    <a:solidFill>
                      <a:schemeClr val="accent3">
                        <a:lumMod val="50000"/>
                        <a:alpha val="20000"/>
                      </a:schemeClr>
                    </a:solidFill>
                  </a:tcPr>
                </a:tc>
                <a:tc>
                  <a:txBody>
                    <a:bodyPr/>
                    <a:lstStyle/>
                    <a:p>
                      <a:pPr algn="ctr" fontAlgn="ctr"/>
                      <a:r>
                        <a:rPr lang="ru-KZ" sz="800" b="0" i="0" u="none" strike="noStrike" cap="none" dirty="0">
                          <a:solidFill>
                            <a:schemeClr val="tx1"/>
                          </a:solidFill>
                          <a:effectLst/>
                          <a:latin typeface="Arial Narrow" panose="020B0606020202030204" pitchFamily="34" charset="0"/>
                          <a:ea typeface="+mn-ea"/>
                          <a:cs typeface="+mn-cs"/>
                          <a:sym typeface="Arial"/>
                        </a:rPr>
                        <a:t>3 536</a:t>
                      </a:r>
                    </a:p>
                  </a:txBody>
                  <a:tcPr marL="9525" marR="9525" marT="0" marB="0" anchor="ctr">
                    <a:lnB w="12700" cap="flat" cmpd="sng" algn="ctr">
                      <a:solidFill>
                        <a:schemeClr val="tx1"/>
                      </a:solidFill>
                      <a:prstDash val="solid"/>
                      <a:round/>
                      <a:headEnd type="none" w="med" len="med"/>
                      <a:tailEnd type="none" w="med" len="med"/>
                    </a:lnB>
                    <a:solidFill>
                      <a:schemeClr val="bg1">
                        <a:lumMod val="50000"/>
                        <a:alpha val="20000"/>
                      </a:schemeClr>
                    </a:solidFill>
                  </a:tcPr>
                </a:tc>
                <a:tc>
                  <a:txBody>
                    <a:bodyPr/>
                    <a:lstStyle/>
                    <a:p>
                      <a:pPr algn="ctr" fontAlgn="ctr"/>
                      <a:r>
                        <a:rPr lang="ru-KZ" sz="800" b="0" i="0" u="none" strike="noStrike" cap="none">
                          <a:solidFill>
                            <a:schemeClr val="accent3">
                              <a:lumMod val="50000"/>
                            </a:schemeClr>
                          </a:solidFill>
                          <a:effectLst/>
                          <a:latin typeface="Arial Narrow" panose="020B0606020202030204" pitchFamily="34" charset="0"/>
                          <a:ea typeface="+mn-ea"/>
                          <a:cs typeface="+mn-cs"/>
                          <a:sym typeface="Arial"/>
                        </a:rPr>
                        <a:t>3 828</a:t>
                      </a:r>
                      <a:endParaRPr lang="ru-KZ" sz="800" b="0" i="0" u="none" strike="noStrike" cap="none" dirty="0">
                        <a:solidFill>
                          <a:schemeClr val="accent3">
                            <a:lumMod val="50000"/>
                          </a:schemeClr>
                        </a:solidFill>
                        <a:effectLst/>
                        <a:latin typeface="Arial Narrow" panose="020B0606020202030204" pitchFamily="34" charset="0"/>
                        <a:ea typeface="+mn-ea"/>
                        <a:cs typeface="+mn-cs"/>
                        <a:sym typeface="Arial"/>
                      </a:endParaRPr>
                    </a:p>
                  </a:txBody>
                  <a:tcPr marL="9525" marR="9525" marT="0" marB="0" anchor="ctr">
                    <a:lnB w="12700" cap="flat" cmpd="sng" algn="ctr">
                      <a:solidFill>
                        <a:schemeClr val="tx1"/>
                      </a:solidFill>
                      <a:prstDash val="solid"/>
                      <a:round/>
                      <a:headEnd type="none" w="med" len="med"/>
                      <a:tailEnd type="none" w="med" len="med"/>
                    </a:lnB>
                    <a:solidFill>
                      <a:schemeClr val="accent3">
                        <a:lumMod val="50000"/>
                        <a:alpha val="20000"/>
                      </a:schemeClr>
                    </a:solidFill>
                  </a:tcPr>
                </a:tc>
                <a:tc>
                  <a:txBody>
                    <a:bodyPr/>
                    <a:lstStyle/>
                    <a:p>
                      <a:pPr algn="ctr" fontAlgn="ctr"/>
                      <a:r>
                        <a:rPr lang="ru-KZ" sz="800" b="0" i="0" u="none" strike="noStrike" cap="none">
                          <a:solidFill>
                            <a:schemeClr val="accent3">
                              <a:lumMod val="50000"/>
                            </a:schemeClr>
                          </a:solidFill>
                          <a:effectLst/>
                          <a:latin typeface="Arial Narrow" panose="020B0606020202030204" pitchFamily="34" charset="0"/>
                          <a:ea typeface="+mn-ea"/>
                          <a:cs typeface="+mn-cs"/>
                          <a:sym typeface="Arial"/>
                        </a:rPr>
                        <a:t>3 777</a:t>
                      </a:r>
                    </a:p>
                  </a:txBody>
                  <a:tcPr marL="9525" marR="9525" marT="0" marB="0" anchor="ctr">
                    <a:lnB w="12700" cap="flat" cmpd="sng" algn="ctr">
                      <a:solidFill>
                        <a:schemeClr val="tx1"/>
                      </a:solidFill>
                      <a:prstDash val="solid"/>
                      <a:round/>
                      <a:headEnd type="none" w="med" len="med"/>
                      <a:tailEnd type="none" w="med" len="med"/>
                    </a:lnB>
                    <a:solidFill>
                      <a:schemeClr val="accent3">
                        <a:lumMod val="50000"/>
                        <a:alpha val="20000"/>
                      </a:schemeClr>
                    </a:solidFill>
                  </a:tcPr>
                </a:tc>
                <a:tc>
                  <a:txBody>
                    <a:bodyPr/>
                    <a:lstStyle/>
                    <a:p>
                      <a:pPr algn="ctr" fontAlgn="ctr"/>
                      <a:r>
                        <a:rPr lang="ru-KZ" sz="800" b="0" i="0" u="none" strike="noStrike" cap="none">
                          <a:solidFill>
                            <a:schemeClr val="accent3">
                              <a:lumMod val="50000"/>
                            </a:schemeClr>
                          </a:solidFill>
                          <a:effectLst/>
                          <a:latin typeface="Arial Narrow" panose="020B0606020202030204" pitchFamily="34" charset="0"/>
                          <a:ea typeface="+mn-ea"/>
                          <a:cs typeface="+mn-cs"/>
                          <a:sym typeface="Arial"/>
                        </a:rPr>
                        <a:t>4 932</a:t>
                      </a:r>
                    </a:p>
                  </a:txBody>
                  <a:tcPr marL="9525" marR="9525" marT="0" marB="0" anchor="ctr">
                    <a:lnB w="12700" cap="flat" cmpd="sng" algn="ctr">
                      <a:solidFill>
                        <a:schemeClr val="tx1"/>
                      </a:solidFill>
                      <a:prstDash val="solid"/>
                      <a:round/>
                      <a:headEnd type="none" w="med" len="med"/>
                      <a:tailEnd type="none" w="med" len="med"/>
                    </a:lnB>
                    <a:solidFill>
                      <a:schemeClr val="accent3">
                        <a:lumMod val="50000"/>
                        <a:alpha val="20000"/>
                      </a:schemeClr>
                    </a:solidFill>
                  </a:tcPr>
                </a:tc>
                <a:tc>
                  <a:txBody>
                    <a:bodyPr/>
                    <a:lstStyle/>
                    <a:p>
                      <a:pPr algn="ctr" fontAlgn="b"/>
                      <a:r>
                        <a:rPr lang="ru-KZ" sz="800" b="0" i="0" u="none" strike="noStrike" cap="none" dirty="0">
                          <a:solidFill>
                            <a:schemeClr val="accent3">
                              <a:lumMod val="50000"/>
                            </a:schemeClr>
                          </a:solidFill>
                          <a:effectLst/>
                          <a:latin typeface="Arial Narrow" panose="020B0606020202030204" pitchFamily="34" charset="0"/>
                          <a:ea typeface="+mn-ea"/>
                          <a:cs typeface="+mn-cs"/>
                          <a:sym typeface="Arial"/>
                        </a:rPr>
                        <a:t>1,4%</a:t>
                      </a:r>
                    </a:p>
                  </a:txBody>
                  <a:tcPr marL="9525" marR="9525" marT="0" marB="0" anchor="ctr">
                    <a:lnB w="12700" cap="flat" cmpd="sng" algn="ctr">
                      <a:solidFill>
                        <a:schemeClr val="tx1"/>
                      </a:solidFill>
                      <a:prstDash val="solid"/>
                      <a:round/>
                      <a:headEnd type="none" w="med" len="med"/>
                      <a:tailEnd type="none" w="med" len="med"/>
                    </a:lnB>
                    <a:solidFill>
                      <a:schemeClr val="accent3">
                        <a:lumMod val="50000"/>
                        <a:alpha val="20000"/>
                      </a:schemeClr>
                    </a:solidFill>
                  </a:tcPr>
                </a:tc>
                <a:extLst>
                  <a:ext uri="{0D108BD9-81ED-4DB2-BD59-A6C34878D82A}">
                    <a16:rowId xmlns:a16="http://schemas.microsoft.com/office/drawing/2014/main" val="2390657696"/>
                  </a:ext>
                </a:extLst>
              </a:tr>
              <a:tr h="158400">
                <a:tc>
                  <a:txBody>
                    <a:bodyPr/>
                    <a:lstStyle/>
                    <a:p>
                      <a:pPr algn="ctr" fontAlgn="b"/>
                      <a:r>
                        <a:rPr lang="ru-RU" sz="800" u="none" strike="noStrike" dirty="0">
                          <a:solidFill>
                            <a:schemeClr val="accent3">
                              <a:lumMod val="50000"/>
                            </a:schemeClr>
                          </a:solidFill>
                          <a:effectLst/>
                          <a:latin typeface="Arial Narrow" panose="020B0606020202030204" pitchFamily="34" charset="0"/>
                        </a:rPr>
                        <a:t>11</a:t>
                      </a:r>
                      <a:endParaRPr lang="en-US" sz="800" b="0" i="0" u="none" strike="noStrike" dirty="0">
                        <a:solidFill>
                          <a:schemeClr val="accent3">
                            <a:lumMod val="50000"/>
                          </a:schemeClr>
                        </a:solidFill>
                        <a:effectLst/>
                        <a:latin typeface="Arial Narrow" panose="020B0606020202030204" pitchFamily="34" charset="0"/>
                      </a:endParaRPr>
                    </a:p>
                  </a:txBody>
                  <a:tcPr marL="9525" marR="9525" marT="0" marB="0" anchor="ctr">
                    <a:lnT w="12700" cap="flat" cmpd="sng" algn="ctr">
                      <a:solidFill>
                        <a:schemeClr val="tx1"/>
                      </a:solidFill>
                      <a:prstDash val="solid"/>
                      <a:round/>
                      <a:headEnd type="none" w="med" len="med"/>
                      <a:tailEnd type="none" w="med" len="med"/>
                    </a:lnT>
                    <a:solidFill>
                      <a:schemeClr val="accent6">
                        <a:lumMod val="50000"/>
                        <a:alpha val="1000"/>
                      </a:schemeClr>
                    </a:solidFill>
                  </a:tcPr>
                </a:tc>
                <a:tc>
                  <a:txBody>
                    <a:bodyPr/>
                    <a:lstStyle/>
                    <a:p>
                      <a:pPr algn="ctr" fontAlgn="ctr"/>
                      <a:r>
                        <a:rPr lang="ru-KZ" sz="800" b="0" i="0" u="none" strike="noStrike" cap="none" dirty="0">
                          <a:solidFill>
                            <a:schemeClr val="accent3">
                              <a:lumMod val="50000"/>
                            </a:schemeClr>
                          </a:solidFill>
                          <a:effectLst/>
                          <a:latin typeface="Arial Narrow" panose="020B0606020202030204" pitchFamily="34" charset="0"/>
                          <a:ea typeface="+mn-ea"/>
                          <a:cs typeface="+mn-cs"/>
                          <a:sym typeface="Arial"/>
                        </a:rPr>
                        <a:t>2411-1</a:t>
                      </a:r>
                    </a:p>
                  </a:txBody>
                  <a:tcPr marL="9525" marR="9525" marT="0" marB="0" anchor="ctr">
                    <a:lnT w="12700" cap="flat" cmpd="sng" algn="ctr">
                      <a:solidFill>
                        <a:schemeClr val="tx1"/>
                      </a:solidFill>
                      <a:prstDash val="solid"/>
                      <a:round/>
                      <a:headEnd type="none" w="med" len="med"/>
                      <a:tailEnd type="none" w="med" len="med"/>
                    </a:lnT>
                    <a:solidFill>
                      <a:schemeClr val="accent6">
                        <a:lumMod val="50000"/>
                        <a:alpha val="1000"/>
                      </a:schemeClr>
                    </a:solidFill>
                  </a:tcPr>
                </a:tc>
                <a:tc>
                  <a:txBody>
                    <a:bodyPr/>
                    <a:lstStyle/>
                    <a:p>
                      <a:pPr marL="72000" algn="l" fontAlgn="ctr"/>
                      <a:r>
                        <a:rPr lang="ru-RU" sz="800" b="0" i="0" u="none" strike="noStrike" cap="none" dirty="0" err="1">
                          <a:solidFill>
                            <a:schemeClr val="accent3">
                              <a:lumMod val="50000"/>
                            </a:schemeClr>
                          </a:solidFill>
                          <a:effectLst/>
                          <a:latin typeface="Arial Narrow" panose="020B0606020202030204" pitchFamily="34" charset="0"/>
                          <a:ea typeface="+mn-ea"/>
                          <a:cs typeface="+mn-cs"/>
                          <a:sym typeface="Arial"/>
                        </a:rPr>
                        <a:t>Бухгалтерлер</a:t>
                      </a:r>
                      <a:endParaRPr lang="ru-RU" sz="800" b="0" i="0" u="none" strike="noStrike" cap="none" dirty="0">
                        <a:solidFill>
                          <a:schemeClr val="accent3">
                            <a:lumMod val="50000"/>
                          </a:schemeClr>
                        </a:solidFill>
                        <a:effectLst/>
                        <a:latin typeface="Arial Narrow" panose="020B0606020202030204" pitchFamily="34" charset="0"/>
                        <a:ea typeface="+mn-ea"/>
                        <a:cs typeface="+mn-cs"/>
                        <a:sym typeface="Arial"/>
                      </a:endParaRPr>
                    </a:p>
                  </a:txBody>
                  <a:tcPr marL="9525" marR="9525" marT="0" marB="0" anchor="ctr">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solidFill>
                      <a:schemeClr val="accent6">
                        <a:lumMod val="50000"/>
                        <a:alpha val="1000"/>
                      </a:schemeClr>
                    </a:solidFill>
                  </a:tcPr>
                </a:tc>
                <a:tc>
                  <a:txBody>
                    <a:bodyPr/>
                    <a:lstStyle/>
                    <a:p>
                      <a:pPr algn="ctr" fontAlgn="b"/>
                      <a:r>
                        <a:rPr lang="ru-KZ" sz="800" b="0" i="0" u="none" strike="noStrike" cap="none">
                          <a:solidFill>
                            <a:schemeClr val="tx1"/>
                          </a:solidFill>
                          <a:effectLst/>
                          <a:latin typeface="Arial Narrow" panose="020B0606020202030204" pitchFamily="34" charset="0"/>
                          <a:ea typeface="+mn-ea"/>
                          <a:cs typeface="+mn-cs"/>
                          <a:sym typeface="Arial"/>
                        </a:rPr>
                        <a:t>13 057</a:t>
                      </a:r>
                    </a:p>
                  </a:txBody>
                  <a:tcPr marL="9525" marR="9525" marT="0" marB="0" anchor="ctr">
                    <a:lnL w="12700" cap="flat" cmpd="sng" algn="ctr">
                      <a:solidFill>
                        <a:schemeClr val="tx1"/>
                      </a:solidFill>
                      <a:prstDash val="solid"/>
                      <a:round/>
                      <a:headEnd type="none" w="med" len="med"/>
                      <a:tailEnd type="none" w="med" len="med"/>
                    </a:lnL>
                    <a:lnT w="12700" cap="flat" cmpd="sng" algn="ctr">
                      <a:solidFill>
                        <a:schemeClr val="tx1"/>
                      </a:solidFill>
                      <a:prstDash val="solid"/>
                      <a:round/>
                      <a:headEnd type="none" w="med" len="med"/>
                      <a:tailEnd type="none" w="med" len="med"/>
                    </a:lnT>
                    <a:solidFill>
                      <a:schemeClr val="accent6">
                        <a:lumMod val="50000"/>
                        <a:alpha val="1000"/>
                      </a:schemeClr>
                    </a:solidFill>
                  </a:tcPr>
                </a:tc>
                <a:tc>
                  <a:txBody>
                    <a:bodyPr/>
                    <a:lstStyle/>
                    <a:p>
                      <a:pPr algn="ctr" fontAlgn="b"/>
                      <a:r>
                        <a:rPr lang="ru-KZ" sz="800" b="0" i="0" u="none" strike="noStrike" cap="none">
                          <a:solidFill>
                            <a:schemeClr val="tx1"/>
                          </a:solidFill>
                          <a:effectLst/>
                          <a:latin typeface="Arial Narrow" panose="020B0606020202030204" pitchFamily="34" charset="0"/>
                          <a:ea typeface="+mn-ea"/>
                          <a:cs typeface="+mn-cs"/>
                          <a:sym typeface="Arial"/>
                        </a:rPr>
                        <a:t>3 365</a:t>
                      </a:r>
                    </a:p>
                  </a:txBody>
                  <a:tcPr marL="9525" marR="9525" marT="0" marB="0" anchor="ctr">
                    <a:lnT w="12700" cap="flat" cmpd="sng" algn="ctr">
                      <a:solidFill>
                        <a:schemeClr val="tx1"/>
                      </a:solidFill>
                      <a:prstDash val="solid"/>
                      <a:round/>
                      <a:headEnd type="none" w="med" len="med"/>
                      <a:tailEnd type="none" w="med" len="med"/>
                    </a:lnT>
                    <a:solidFill>
                      <a:schemeClr val="accent6">
                        <a:lumMod val="50000"/>
                        <a:alpha val="1000"/>
                      </a:schemeClr>
                    </a:solidFill>
                  </a:tcPr>
                </a:tc>
                <a:tc>
                  <a:txBody>
                    <a:bodyPr/>
                    <a:lstStyle/>
                    <a:p>
                      <a:pPr algn="ctr" fontAlgn="b"/>
                      <a:r>
                        <a:rPr lang="ru-KZ" sz="800" b="0" i="0" u="none" strike="noStrike" cap="none">
                          <a:solidFill>
                            <a:schemeClr val="tx1"/>
                          </a:solidFill>
                          <a:effectLst/>
                          <a:latin typeface="Arial Narrow" panose="020B0606020202030204" pitchFamily="34" charset="0"/>
                          <a:ea typeface="+mn-ea"/>
                          <a:cs typeface="+mn-cs"/>
                          <a:sym typeface="Arial"/>
                        </a:rPr>
                        <a:t>3 441</a:t>
                      </a:r>
                    </a:p>
                  </a:txBody>
                  <a:tcPr marL="9525" marR="9525" marT="0" marB="0" anchor="ctr">
                    <a:lnT w="12700" cap="flat" cmpd="sng" algn="ctr">
                      <a:solidFill>
                        <a:schemeClr val="tx1"/>
                      </a:solidFill>
                      <a:prstDash val="solid"/>
                      <a:round/>
                      <a:headEnd type="none" w="med" len="med"/>
                      <a:tailEnd type="none" w="med" len="med"/>
                    </a:lnT>
                    <a:solidFill>
                      <a:schemeClr val="accent6">
                        <a:lumMod val="50000"/>
                        <a:alpha val="1000"/>
                      </a:schemeClr>
                    </a:solidFill>
                  </a:tcPr>
                </a:tc>
                <a:tc>
                  <a:txBody>
                    <a:bodyPr/>
                    <a:lstStyle/>
                    <a:p>
                      <a:pPr algn="ctr" fontAlgn="b"/>
                      <a:r>
                        <a:rPr lang="ru-KZ" sz="800" b="0" i="0" u="none" strike="noStrike" cap="none">
                          <a:solidFill>
                            <a:schemeClr val="tx1"/>
                          </a:solidFill>
                          <a:effectLst/>
                          <a:latin typeface="Arial Narrow" panose="020B0606020202030204" pitchFamily="34" charset="0"/>
                          <a:ea typeface="+mn-ea"/>
                          <a:cs typeface="+mn-cs"/>
                          <a:sym typeface="Arial"/>
                        </a:rPr>
                        <a:t>3 123</a:t>
                      </a:r>
                    </a:p>
                  </a:txBody>
                  <a:tcPr marL="9525" marR="9525" marT="0" marB="0" anchor="ctr">
                    <a:lnT w="12700" cap="flat" cmpd="sng" algn="ctr">
                      <a:solidFill>
                        <a:schemeClr val="tx1"/>
                      </a:solidFill>
                      <a:prstDash val="solid"/>
                      <a:round/>
                      <a:headEnd type="none" w="med" len="med"/>
                      <a:tailEnd type="none" w="med" len="med"/>
                    </a:lnT>
                    <a:solidFill>
                      <a:schemeClr val="accent6">
                        <a:lumMod val="50000"/>
                        <a:alpha val="1000"/>
                      </a:schemeClr>
                    </a:solidFill>
                  </a:tcPr>
                </a:tc>
                <a:tc>
                  <a:txBody>
                    <a:bodyPr/>
                    <a:lstStyle/>
                    <a:p>
                      <a:pPr algn="ctr" fontAlgn="b"/>
                      <a:r>
                        <a:rPr lang="ru-KZ" sz="800" b="0" i="0" u="none" strike="noStrike" cap="none">
                          <a:solidFill>
                            <a:schemeClr val="tx1"/>
                          </a:solidFill>
                          <a:effectLst/>
                          <a:latin typeface="Arial Narrow" panose="020B0606020202030204" pitchFamily="34" charset="0"/>
                          <a:ea typeface="+mn-ea"/>
                          <a:cs typeface="+mn-cs"/>
                          <a:sym typeface="Arial"/>
                        </a:rPr>
                        <a:t>3 128</a:t>
                      </a:r>
                    </a:p>
                  </a:txBody>
                  <a:tcPr marL="9525" marR="9525" marT="0" marB="0" anchor="ctr">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solidFill>
                      <a:schemeClr val="accent6">
                        <a:lumMod val="50000"/>
                        <a:alpha val="1000"/>
                      </a:schemeClr>
                    </a:solidFill>
                  </a:tcPr>
                </a:tc>
                <a:tc>
                  <a:txBody>
                    <a:bodyPr/>
                    <a:lstStyle/>
                    <a:p>
                      <a:pPr algn="ctr" fontAlgn="ctr"/>
                      <a:r>
                        <a:rPr lang="ru-KZ" sz="800" b="0" i="0" u="none" strike="noStrike" cap="none">
                          <a:solidFill>
                            <a:schemeClr val="accent3">
                              <a:lumMod val="50000"/>
                            </a:schemeClr>
                          </a:solidFill>
                          <a:effectLst/>
                          <a:latin typeface="Arial Narrow" panose="020B0606020202030204" pitchFamily="34" charset="0"/>
                          <a:ea typeface="+mn-ea"/>
                          <a:cs typeface="+mn-cs"/>
                          <a:sym typeface="Arial"/>
                        </a:rPr>
                        <a:t>15 676</a:t>
                      </a:r>
                    </a:p>
                  </a:txBody>
                  <a:tcPr marL="9525" marR="9525" marT="0" marB="0" anchor="ctr">
                    <a:lnL w="12700" cap="flat" cmpd="sng" algn="ctr">
                      <a:solidFill>
                        <a:schemeClr val="tx1"/>
                      </a:solidFill>
                      <a:prstDash val="solid"/>
                      <a:round/>
                      <a:headEnd type="none" w="med" len="med"/>
                      <a:tailEnd type="none" w="med" len="med"/>
                    </a:lnL>
                    <a:lnT w="12700" cap="flat" cmpd="sng" algn="ctr">
                      <a:solidFill>
                        <a:schemeClr val="tx1"/>
                      </a:solidFill>
                      <a:prstDash val="solid"/>
                      <a:round/>
                      <a:headEnd type="none" w="med" len="med"/>
                      <a:tailEnd type="none" w="med" len="med"/>
                    </a:lnT>
                    <a:solidFill>
                      <a:schemeClr val="accent6">
                        <a:lumMod val="50000"/>
                        <a:alpha val="1000"/>
                      </a:schemeClr>
                    </a:solidFill>
                  </a:tcPr>
                </a:tc>
                <a:tc>
                  <a:txBody>
                    <a:bodyPr/>
                    <a:lstStyle/>
                    <a:p>
                      <a:pPr algn="ctr" fontAlgn="ctr"/>
                      <a:r>
                        <a:rPr lang="ru-KZ" sz="800" b="0" i="0" u="none" strike="noStrike" cap="none" dirty="0">
                          <a:solidFill>
                            <a:schemeClr val="tx1"/>
                          </a:solidFill>
                          <a:effectLst/>
                          <a:latin typeface="Arial Narrow" panose="020B0606020202030204" pitchFamily="34" charset="0"/>
                          <a:ea typeface="+mn-ea"/>
                          <a:cs typeface="+mn-cs"/>
                          <a:sym typeface="Arial"/>
                        </a:rPr>
                        <a:t>3 555</a:t>
                      </a:r>
                    </a:p>
                  </a:txBody>
                  <a:tcPr marL="9525" marR="9525" marT="0" marB="0" anchor="ctr">
                    <a:lnT w="12700" cap="flat" cmpd="sng" algn="ctr">
                      <a:solidFill>
                        <a:schemeClr val="tx1"/>
                      </a:solidFill>
                      <a:prstDash val="solid"/>
                      <a:round/>
                      <a:headEnd type="none" w="med" len="med"/>
                      <a:tailEnd type="none" w="med" len="med"/>
                    </a:lnT>
                    <a:solidFill>
                      <a:schemeClr val="accent6">
                        <a:lumMod val="50000"/>
                        <a:alpha val="1000"/>
                      </a:schemeClr>
                    </a:solidFill>
                  </a:tcPr>
                </a:tc>
                <a:tc>
                  <a:txBody>
                    <a:bodyPr/>
                    <a:lstStyle/>
                    <a:p>
                      <a:pPr algn="ctr" fontAlgn="ctr"/>
                      <a:r>
                        <a:rPr lang="ru-KZ" sz="800" b="0" i="0" u="none" strike="noStrike" cap="none">
                          <a:solidFill>
                            <a:schemeClr val="accent3">
                              <a:lumMod val="50000"/>
                            </a:schemeClr>
                          </a:solidFill>
                          <a:effectLst/>
                          <a:latin typeface="Arial Narrow" panose="020B0606020202030204" pitchFamily="34" charset="0"/>
                          <a:ea typeface="+mn-ea"/>
                          <a:cs typeface="+mn-cs"/>
                          <a:sym typeface="Arial"/>
                        </a:rPr>
                        <a:t>3 916</a:t>
                      </a:r>
                    </a:p>
                  </a:txBody>
                  <a:tcPr marL="9525" marR="9525" marT="0" marB="0" anchor="ctr">
                    <a:lnT w="12700" cap="flat" cmpd="sng" algn="ctr">
                      <a:solidFill>
                        <a:schemeClr val="tx1"/>
                      </a:solidFill>
                      <a:prstDash val="solid"/>
                      <a:round/>
                      <a:headEnd type="none" w="med" len="med"/>
                      <a:tailEnd type="none" w="med" len="med"/>
                    </a:lnT>
                    <a:solidFill>
                      <a:schemeClr val="accent6">
                        <a:lumMod val="50000"/>
                        <a:alpha val="1000"/>
                      </a:schemeClr>
                    </a:solidFill>
                  </a:tcPr>
                </a:tc>
                <a:tc>
                  <a:txBody>
                    <a:bodyPr/>
                    <a:lstStyle/>
                    <a:p>
                      <a:pPr algn="ctr" fontAlgn="ctr"/>
                      <a:r>
                        <a:rPr lang="ru-KZ" sz="800" b="0" i="0" u="none" strike="noStrike" cap="none">
                          <a:solidFill>
                            <a:schemeClr val="accent3">
                              <a:lumMod val="50000"/>
                            </a:schemeClr>
                          </a:solidFill>
                          <a:effectLst/>
                          <a:latin typeface="Arial Narrow" panose="020B0606020202030204" pitchFamily="34" charset="0"/>
                          <a:ea typeface="+mn-ea"/>
                          <a:cs typeface="+mn-cs"/>
                          <a:sym typeface="Arial"/>
                        </a:rPr>
                        <a:t>4 148</a:t>
                      </a:r>
                    </a:p>
                  </a:txBody>
                  <a:tcPr marL="9525" marR="9525" marT="0" marB="0" anchor="ctr">
                    <a:lnT w="12700" cap="flat" cmpd="sng" algn="ctr">
                      <a:solidFill>
                        <a:schemeClr val="tx1"/>
                      </a:solidFill>
                      <a:prstDash val="solid"/>
                      <a:round/>
                      <a:headEnd type="none" w="med" len="med"/>
                      <a:tailEnd type="none" w="med" len="med"/>
                    </a:lnT>
                    <a:solidFill>
                      <a:schemeClr val="accent6">
                        <a:lumMod val="50000"/>
                        <a:alpha val="1000"/>
                      </a:schemeClr>
                    </a:solidFill>
                  </a:tcPr>
                </a:tc>
                <a:tc>
                  <a:txBody>
                    <a:bodyPr/>
                    <a:lstStyle/>
                    <a:p>
                      <a:pPr algn="ctr" fontAlgn="ctr"/>
                      <a:r>
                        <a:rPr lang="ru-KZ" sz="800" b="0" i="0" u="none" strike="noStrike" cap="none">
                          <a:solidFill>
                            <a:schemeClr val="accent3">
                              <a:lumMod val="50000"/>
                            </a:schemeClr>
                          </a:solidFill>
                          <a:effectLst/>
                          <a:latin typeface="Arial Narrow" panose="020B0606020202030204" pitchFamily="34" charset="0"/>
                          <a:ea typeface="+mn-ea"/>
                          <a:cs typeface="+mn-cs"/>
                          <a:sym typeface="Arial"/>
                        </a:rPr>
                        <a:t>4 057</a:t>
                      </a:r>
                    </a:p>
                  </a:txBody>
                  <a:tcPr marL="9525" marR="9525" marT="0" marB="0" anchor="ctr">
                    <a:lnT w="12700" cap="flat" cmpd="sng" algn="ctr">
                      <a:solidFill>
                        <a:schemeClr val="tx1"/>
                      </a:solidFill>
                      <a:prstDash val="solid"/>
                      <a:round/>
                      <a:headEnd type="none" w="med" len="med"/>
                      <a:tailEnd type="none" w="med" len="med"/>
                    </a:lnT>
                    <a:solidFill>
                      <a:schemeClr val="accent6">
                        <a:lumMod val="50000"/>
                        <a:alpha val="1000"/>
                      </a:schemeClr>
                    </a:solidFill>
                  </a:tcPr>
                </a:tc>
                <a:tc>
                  <a:txBody>
                    <a:bodyPr/>
                    <a:lstStyle/>
                    <a:p>
                      <a:pPr algn="ctr" fontAlgn="b"/>
                      <a:r>
                        <a:rPr lang="ru-KZ" sz="800" b="0" i="0" u="none" strike="noStrike" cap="none">
                          <a:solidFill>
                            <a:schemeClr val="accent3">
                              <a:lumMod val="50000"/>
                            </a:schemeClr>
                          </a:solidFill>
                          <a:effectLst/>
                          <a:latin typeface="Arial Narrow" panose="020B0606020202030204" pitchFamily="34" charset="0"/>
                          <a:ea typeface="+mn-ea"/>
                          <a:cs typeface="+mn-cs"/>
                          <a:sym typeface="Arial"/>
                        </a:rPr>
                        <a:t>1,3%</a:t>
                      </a:r>
                      <a:endParaRPr lang="ru-KZ" sz="800" b="0" i="0" u="none" strike="noStrike" cap="none" dirty="0">
                        <a:solidFill>
                          <a:schemeClr val="accent3">
                            <a:lumMod val="50000"/>
                          </a:schemeClr>
                        </a:solidFill>
                        <a:effectLst/>
                        <a:latin typeface="Arial Narrow" panose="020B0606020202030204" pitchFamily="34" charset="0"/>
                        <a:ea typeface="+mn-ea"/>
                        <a:cs typeface="+mn-cs"/>
                        <a:sym typeface="Arial"/>
                      </a:endParaRPr>
                    </a:p>
                  </a:txBody>
                  <a:tcPr marL="9525" marR="9525" marT="0" marB="0" anchor="ctr">
                    <a:lnT w="12700" cap="flat" cmpd="sng" algn="ctr">
                      <a:solidFill>
                        <a:schemeClr val="tx1"/>
                      </a:solidFill>
                      <a:prstDash val="solid"/>
                      <a:round/>
                      <a:headEnd type="none" w="med" len="med"/>
                      <a:tailEnd type="none" w="med" len="med"/>
                    </a:lnT>
                    <a:solidFill>
                      <a:schemeClr val="accent6">
                        <a:lumMod val="50000"/>
                        <a:alpha val="1000"/>
                      </a:schemeClr>
                    </a:solidFill>
                  </a:tcPr>
                </a:tc>
                <a:extLst>
                  <a:ext uri="{0D108BD9-81ED-4DB2-BD59-A6C34878D82A}">
                    <a16:rowId xmlns:a16="http://schemas.microsoft.com/office/drawing/2014/main" val="1781471339"/>
                  </a:ext>
                </a:extLst>
              </a:tr>
              <a:tr h="158400">
                <a:tc>
                  <a:txBody>
                    <a:bodyPr/>
                    <a:lstStyle/>
                    <a:p>
                      <a:pPr algn="ctr" fontAlgn="b"/>
                      <a:r>
                        <a:rPr lang="ru-RU" sz="800" u="none" strike="noStrike" dirty="0">
                          <a:solidFill>
                            <a:schemeClr val="accent3">
                              <a:lumMod val="50000"/>
                            </a:schemeClr>
                          </a:solidFill>
                          <a:effectLst/>
                          <a:latin typeface="Arial Narrow" panose="020B0606020202030204" pitchFamily="34" charset="0"/>
                        </a:rPr>
                        <a:t>12</a:t>
                      </a:r>
                      <a:endParaRPr lang="en-US" sz="800" b="0" i="0" u="none" strike="noStrike" dirty="0">
                        <a:solidFill>
                          <a:schemeClr val="accent3">
                            <a:lumMod val="50000"/>
                          </a:schemeClr>
                        </a:solidFill>
                        <a:effectLst/>
                        <a:latin typeface="Arial Narrow" panose="020B0606020202030204" pitchFamily="34" charset="0"/>
                      </a:endParaRPr>
                    </a:p>
                  </a:txBody>
                  <a:tcPr marL="9525" marR="9525" marT="0" marB="0" anchor="ctr">
                    <a:solidFill>
                      <a:schemeClr val="accent3">
                        <a:lumMod val="50000"/>
                        <a:alpha val="20000"/>
                      </a:schemeClr>
                    </a:solidFill>
                  </a:tcPr>
                </a:tc>
                <a:tc>
                  <a:txBody>
                    <a:bodyPr/>
                    <a:lstStyle/>
                    <a:p>
                      <a:pPr algn="ctr" fontAlgn="ctr"/>
                      <a:r>
                        <a:rPr lang="ru-KZ" sz="800" b="0" i="0" u="none" strike="noStrike" cap="none" dirty="0">
                          <a:solidFill>
                            <a:schemeClr val="accent3">
                              <a:lumMod val="50000"/>
                            </a:schemeClr>
                          </a:solidFill>
                          <a:effectLst/>
                          <a:latin typeface="Arial Narrow" panose="020B0606020202030204" pitchFamily="34" charset="0"/>
                          <a:ea typeface="+mn-ea"/>
                          <a:cs typeface="+mn-cs"/>
                          <a:sym typeface="Arial"/>
                        </a:rPr>
                        <a:t>9329-9</a:t>
                      </a:r>
                    </a:p>
                  </a:txBody>
                  <a:tcPr marL="9525" marR="9525" marT="0" marB="0" anchor="ctr">
                    <a:solidFill>
                      <a:schemeClr val="accent3">
                        <a:lumMod val="50000"/>
                        <a:alpha val="20000"/>
                      </a:schemeClr>
                    </a:solidFill>
                  </a:tcPr>
                </a:tc>
                <a:tc>
                  <a:txBody>
                    <a:bodyPr/>
                    <a:lstStyle/>
                    <a:p>
                      <a:pPr marL="72000" algn="l" fontAlgn="ctr"/>
                      <a:r>
                        <a:rPr lang="ru-RU" sz="800" b="0" i="0" u="none" strike="noStrike" cap="none" dirty="0" err="1">
                          <a:solidFill>
                            <a:schemeClr val="accent3">
                              <a:lumMod val="50000"/>
                            </a:schemeClr>
                          </a:solidFill>
                          <a:effectLst/>
                          <a:latin typeface="Arial Narrow" panose="020B0606020202030204" pitchFamily="34" charset="0"/>
                          <a:ea typeface="+mn-ea"/>
                          <a:cs typeface="+mn-cs"/>
                          <a:sym typeface="Arial"/>
                        </a:rPr>
                        <a:t>Өңдеу</a:t>
                      </a:r>
                      <a:r>
                        <a:rPr lang="ru-RU" sz="800" b="0" i="0" u="none" strike="noStrike" cap="none" dirty="0">
                          <a:solidFill>
                            <a:schemeClr val="accent3">
                              <a:lumMod val="50000"/>
                            </a:schemeClr>
                          </a:solidFill>
                          <a:effectLst/>
                          <a:latin typeface="Arial Narrow" panose="020B0606020202030204" pitchFamily="34" charset="0"/>
                          <a:ea typeface="+mn-ea"/>
                          <a:cs typeface="+mn-cs"/>
                          <a:sym typeface="Arial"/>
                        </a:rPr>
                        <a:t> </a:t>
                      </a:r>
                      <a:r>
                        <a:rPr lang="ru-RU" sz="800" b="0" i="0" u="none" strike="noStrike" cap="none" dirty="0" err="1">
                          <a:solidFill>
                            <a:schemeClr val="accent3">
                              <a:lumMod val="50000"/>
                            </a:schemeClr>
                          </a:solidFill>
                          <a:effectLst/>
                          <a:latin typeface="Arial Narrow" panose="020B0606020202030204" pitchFamily="34" charset="0"/>
                          <a:ea typeface="+mn-ea"/>
                          <a:cs typeface="+mn-cs"/>
                          <a:sym typeface="Arial"/>
                        </a:rPr>
                        <a:t>өнеркәсібінде</a:t>
                      </a:r>
                      <a:r>
                        <a:rPr lang="ru-RU" sz="800" b="0" i="0" u="none" strike="noStrike" cap="none" dirty="0">
                          <a:solidFill>
                            <a:schemeClr val="accent3">
                              <a:lumMod val="50000"/>
                            </a:schemeClr>
                          </a:solidFill>
                          <a:effectLst/>
                          <a:latin typeface="Arial Narrow" panose="020B0606020202030204" pitchFamily="34" charset="0"/>
                          <a:ea typeface="+mn-ea"/>
                          <a:cs typeface="+mn-cs"/>
                          <a:sym typeface="Arial"/>
                        </a:rPr>
                        <a:t> </a:t>
                      </a:r>
                      <a:r>
                        <a:rPr lang="ru-RU" sz="800" b="0" i="0" u="none" strike="noStrike" cap="none" dirty="0" err="1">
                          <a:solidFill>
                            <a:schemeClr val="accent3">
                              <a:lumMod val="50000"/>
                            </a:schemeClr>
                          </a:solidFill>
                          <a:effectLst/>
                          <a:latin typeface="Arial Narrow" panose="020B0606020202030204" pitchFamily="34" charset="0"/>
                          <a:ea typeface="+mn-ea"/>
                          <a:cs typeface="+mn-cs"/>
                          <a:sym typeface="Arial"/>
                        </a:rPr>
                        <a:t>жұмыс</a:t>
                      </a:r>
                      <a:r>
                        <a:rPr lang="ru-RU" sz="800" b="0" i="0" u="none" strike="noStrike" cap="none" dirty="0">
                          <a:solidFill>
                            <a:schemeClr val="accent3">
                              <a:lumMod val="50000"/>
                            </a:schemeClr>
                          </a:solidFill>
                          <a:effectLst/>
                          <a:latin typeface="Arial Narrow" panose="020B0606020202030204" pitchFamily="34" charset="0"/>
                          <a:ea typeface="+mn-ea"/>
                          <a:cs typeface="+mn-cs"/>
                          <a:sym typeface="Arial"/>
                        </a:rPr>
                        <a:t> </a:t>
                      </a:r>
                      <a:r>
                        <a:rPr lang="ru-RU" sz="800" b="0" i="0" u="none" strike="noStrike" cap="none" dirty="0" err="1">
                          <a:solidFill>
                            <a:schemeClr val="accent3">
                              <a:lumMod val="50000"/>
                            </a:schemeClr>
                          </a:solidFill>
                          <a:effectLst/>
                          <a:latin typeface="Arial Narrow" panose="020B0606020202030204" pitchFamily="34" charset="0"/>
                          <a:ea typeface="+mn-ea"/>
                          <a:cs typeface="+mn-cs"/>
                          <a:sym typeface="Arial"/>
                        </a:rPr>
                        <a:t>істейтін</a:t>
                      </a:r>
                      <a:r>
                        <a:rPr lang="ru-RU" sz="800" b="0" i="0" u="none" strike="noStrike" cap="none" dirty="0">
                          <a:solidFill>
                            <a:schemeClr val="accent3">
                              <a:lumMod val="50000"/>
                            </a:schemeClr>
                          </a:solidFill>
                          <a:effectLst/>
                          <a:latin typeface="Arial Narrow" panose="020B0606020202030204" pitchFamily="34" charset="0"/>
                          <a:ea typeface="+mn-ea"/>
                          <a:cs typeface="+mn-cs"/>
                          <a:sym typeface="Arial"/>
                        </a:rPr>
                        <a:t> </a:t>
                      </a:r>
                      <a:r>
                        <a:rPr lang="ru-RU" sz="800" b="0" i="0" u="none" strike="noStrike" cap="none" dirty="0" err="1">
                          <a:solidFill>
                            <a:schemeClr val="accent3">
                              <a:lumMod val="50000"/>
                            </a:schemeClr>
                          </a:solidFill>
                          <a:effectLst/>
                          <a:latin typeface="Arial Narrow" panose="020B0606020202030204" pitchFamily="34" charset="0"/>
                          <a:ea typeface="+mn-ea"/>
                          <a:cs typeface="+mn-cs"/>
                          <a:sym typeface="Arial"/>
                        </a:rPr>
                        <a:t>басқа</a:t>
                      </a:r>
                      <a:r>
                        <a:rPr lang="ru-RU" sz="800" b="0" i="0" u="none" strike="noStrike" cap="none" dirty="0">
                          <a:solidFill>
                            <a:schemeClr val="accent3">
                              <a:lumMod val="50000"/>
                            </a:schemeClr>
                          </a:solidFill>
                          <a:effectLst/>
                          <a:latin typeface="Arial Narrow" panose="020B0606020202030204" pitchFamily="34" charset="0"/>
                          <a:ea typeface="+mn-ea"/>
                          <a:cs typeface="+mn-cs"/>
                          <a:sym typeface="Arial"/>
                        </a:rPr>
                        <a:t> да </a:t>
                      </a:r>
                      <a:r>
                        <a:rPr lang="ru-RU" sz="800" b="0" i="0" u="none" strike="noStrike" cap="none" dirty="0" err="1">
                          <a:solidFill>
                            <a:schemeClr val="accent3">
                              <a:lumMod val="50000"/>
                            </a:schemeClr>
                          </a:solidFill>
                          <a:effectLst/>
                          <a:latin typeface="Arial Narrow" panose="020B0606020202030204" pitchFamily="34" charset="0"/>
                          <a:ea typeface="+mn-ea"/>
                          <a:cs typeface="+mn-cs"/>
                          <a:sym typeface="Arial"/>
                        </a:rPr>
                        <a:t>біліктілігі</a:t>
                      </a:r>
                      <a:r>
                        <a:rPr lang="ru-RU" sz="800" b="0" i="0" u="none" strike="noStrike" cap="none" dirty="0">
                          <a:solidFill>
                            <a:schemeClr val="accent3">
                              <a:lumMod val="50000"/>
                            </a:schemeClr>
                          </a:solidFill>
                          <a:effectLst/>
                          <a:latin typeface="Arial Narrow" panose="020B0606020202030204" pitchFamily="34" charset="0"/>
                          <a:ea typeface="+mn-ea"/>
                          <a:cs typeface="+mn-cs"/>
                          <a:sym typeface="Arial"/>
                        </a:rPr>
                        <a:t> </a:t>
                      </a:r>
                      <a:r>
                        <a:rPr lang="ru-RU" sz="800" b="0" i="0" u="none" strike="noStrike" cap="none" dirty="0" err="1">
                          <a:solidFill>
                            <a:schemeClr val="accent3">
                              <a:lumMod val="50000"/>
                            </a:schemeClr>
                          </a:solidFill>
                          <a:effectLst/>
                          <a:latin typeface="Arial Narrow" panose="020B0606020202030204" pitchFamily="34" charset="0"/>
                          <a:ea typeface="+mn-ea"/>
                          <a:cs typeface="+mn-cs"/>
                          <a:sym typeface="Arial"/>
                        </a:rPr>
                        <a:t>жоқ</a:t>
                      </a:r>
                      <a:r>
                        <a:rPr lang="ru-RU" sz="800" b="0" i="0" u="none" strike="noStrike" cap="none" dirty="0">
                          <a:solidFill>
                            <a:schemeClr val="accent3">
                              <a:lumMod val="50000"/>
                            </a:schemeClr>
                          </a:solidFill>
                          <a:effectLst/>
                          <a:latin typeface="Arial Narrow" panose="020B0606020202030204" pitchFamily="34" charset="0"/>
                          <a:ea typeface="+mn-ea"/>
                          <a:cs typeface="+mn-cs"/>
                          <a:sym typeface="Arial"/>
                        </a:rPr>
                        <a:t> </a:t>
                      </a:r>
                      <a:r>
                        <a:rPr lang="ru-RU" sz="800" b="0" i="0" u="none" strike="noStrike" cap="none" dirty="0" err="1">
                          <a:solidFill>
                            <a:schemeClr val="accent3">
                              <a:lumMod val="50000"/>
                            </a:schemeClr>
                          </a:solidFill>
                          <a:effectLst/>
                          <a:latin typeface="Arial Narrow" panose="020B0606020202030204" pitchFamily="34" charset="0"/>
                          <a:ea typeface="+mn-ea"/>
                          <a:cs typeface="+mn-cs"/>
                          <a:sym typeface="Arial"/>
                        </a:rPr>
                        <a:t>жұмысшылар</a:t>
                      </a:r>
                      <a:endParaRPr lang="ru-RU" sz="800" b="0" i="0" u="none" strike="noStrike" cap="none" dirty="0">
                        <a:solidFill>
                          <a:schemeClr val="accent3">
                            <a:lumMod val="50000"/>
                          </a:schemeClr>
                        </a:solidFill>
                        <a:effectLst/>
                        <a:latin typeface="Arial Narrow" panose="020B0606020202030204" pitchFamily="34" charset="0"/>
                        <a:ea typeface="+mn-ea"/>
                        <a:cs typeface="+mn-cs"/>
                        <a:sym typeface="Arial"/>
                      </a:endParaRPr>
                    </a:p>
                  </a:txBody>
                  <a:tcPr marL="9525" marR="9525" marT="0" marB="0" anchor="ctr">
                    <a:lnR w="12700" cap="flat" cmpd="sng" algn="ctr">
                      <a:solidFill>
                        <a:schemeClr val="tx1"/>
                      </a:solidFill>
                      <a:prstDash val="solid"/>
                      <a:round/>
                      <a:headEnd type="none" w="med" len="med"/>
                      <a:tailEnd type="none" w="med" len="med"/>
                    </a:lnR>
                    <a:solidFill>
                      <a:schemeClr val="accent3">
                        <a:lumMod val="50000"/>
                        <a:alpha val="20000"/>
                      </a:schemeClr>
                    </a:solidFill>
                  </a:tcPr>
                </a:tc>
                <a:tc>
                  <a:txBody>
                    <a:bodyPr/>
                    <a:lstStyle/>
                    <a:p>
                      <a:pPr algn="ctr" fontAlgn="b"/>
                      <a:r>
                        <a:rPr lang="ru-KZ" sz="800" b="0" i="0" u="none" strike="noStrike" cap="none">
                          <a:solidFill>
                            <a:schemeClr val="tx1"/>
                          </a:solidFill>
                          <a:effectLst/>
                          <a:latin typeface="Arial Narrow" panose="020B0606020202030204" pitchFamily="34" charset="0"/>
                          <a:ea typeface="+mn-ea"/>
                          <a:cs typeface="+mn-cs"/>
                          <a:sym typeface="Arial"/>
                        </a:rPr>
                        <a:t>15 603</a:t>
                      </a:r>
                    </a:p>
                  </a:txBody>
                  <a:tcPr marL="9525" marR="9525" marT="0" marB="0" anchor="ctr">
                    <a:lnL w="12700" cap="flat" cmpd="sng" algn="ctr">
                      <a:solidFill>
                        <a:schemeClr val="tx1"/>
                      </a:solidFill>
                      <a:prstDash val="solid"/>
                      <a:round/>
                      <a:headEnd type="none" w="med" len="med"/>
                      <a:tailEnd type="none" w="med" len="med"/>
                    </a:lnL>
                    <a:solidFill>
                      <a:schemeClr val="bg1">
                        <a:lumMod val="50000"/>
                        <a:alpha val="20000"/>
                      </a:schemeClr>
                    </a:solidFill>
                  </a:tcPr>
                </a:tc>
                <a:tc>
                  <a:txBody>
                    <a:bodyPr/>
                    <a:lstStyle/>
                    <a:p>
                      <a:pPr algn="ctr" fontAlgn="b"/>
                      <a:r>
                        <a:rPr lang="ru-KZ" sz="800" b="0" i="0" u="none" strike="noStrike" cap="none">
                          <a:solidFill>
                            <a:schemeClr val="tx1"/>
                          </a:solidFill>
                          <a:effectLst/>
                          <a:latin typeface="Arial Narrow" panose="020B0606020202030204" pitchFamily="34" charset="0"/>
                          <a:ea typeface="+mn-ea"/>
                          <a:cs typeface="+mn-cs"/>
                          <a:sym typeface="Arial"/>
                        </a:rPr>
                        <a:t>1 575</a:t>
                      </a:r>
                    </a:p>
                  </a:txBody>
                  <a:tcPr marL="9525" marR="9525" marT="0" marB="0" anchor="ctr">
                    <a:solidFill>
                      <a:schemeClr val="bg1">
                        <a:lumMod val="50000"/>
                        <a:alpha val="20000"/>
                      </a:schemeClr>
                    </a:solidFill>
                  </a:tcPr>
                </a:tc>
                <a:tc>
                  <a:txBody>
                    <a:bodyPr/>
                    <a:lstStyle/>
                    <a:p>
                      <a:pPr algn="ctr" fontAlgn="b"/>
                      <a:r>
                        <a:rPr lang="ru-KZ" sz="800" b="0" i="0" u="none" strike="noStrike" cap="none">
                          <a:solidFill>
                            <a:schemeClr val="tx1"/>
                          </a:solidFill>
                          <a:effectLst/>
                          <a:latin typeface="Arial Narrow" panose="020B0606020202030204" pitchFamily="34" charset="0"/>
                          <a:ea typeface="+mn-ea"/>
                          <a:cs typeface="+mn-cs"/>
                          <a:sym typeface="Arial"/>
                        </a:rPr>
                        <a:t>1 963</a:t>
                      </a:r>
                    </a:p>
                  </a:txBody>
                  <a:tcPr marL="9525" marR="9525" marT="0" marB="0" anchor="ctr">
                    <a:solidFill>
                      <a:schemeClr val="bg1">
                        <a:lumMod val="50000"/>
                        <a:alpha val="20000"/>
                      </a:schemeClr>
                    </a:solidFill>
                  </a:tcPr>
                </a:tc>
                <a:tc>
                  <a:txBody>
                    <a:bodyPr/>
                    <a:lstStyle/>
                    <a:p>
                      <a:pPr algn="ctr" fontAlgn="b"/>
                      <a:r>
                        <a:rPr lang="ru-KZ" sz="800" b="0" i="0" u="none" strike="noStrike" cap="none">
                          <a:solidFill>
                            <a:schemeClr val="tx1"/>
                          </a:solidFill>
                          <a:effectLst/>
                          <a:latin typeface="Arial Narrow" panose="020B0606020202030204" pitchFamily="34" charset="0"/>
                          <a:ea typeface="+mn-ea"/>
                          <a:cs typeface="+mn-cs"/>
                          <a:sym typeface="Arial"/>
                        </a:rPr>
                        <a:t>3 278</a:t>
                      </a:r>
                    </a:p>
                  </a:txBody>
                  <a:tcPr marL="9525" marR="9525" marT="0" marB="0" anchor="ctr">
                    <a:solidFill>
                      <a:schemeClr val="bg1">
                        <a:lumMod val="50000"/>
                        <a:alpha val="20000"/>
                      </a:schemeClr>
                    </a:solidFill>
                  </a:tcPr>
                </a:tc>
                <a:tc>
                  <a:txBody>
                    <a:bodyPr/>
                    <a:lstStyle/>
                    <a:p>
                      <a:pPr algn="ctr" fontAlgn="b"/>
                      <a:r>
                        <a:rPr lang="ru-KZ" sz="800" b="0" i="0" u="none" strike="noStrike" cap="none">
                          <a:solidFill>
                            <a:schemeClr val="tx1"/>
                          </a:solidFill>
                          <a:effectLst/>
                          <a:latin typeface="Arial Narrow" panose="020B0606020202030204" pitchFamily="34" charset="0"/>
                          <a:ea typeface="+mn-ea"/>
                          <a:cs typeface="+mn-cs"/>
                          <a:sym typeface="Arial"/>
                        </a:rPr>
                        <a:t>8 787</a:t>
                      </a:r>
                    </a:p>
                  </a:txBody>
                  <a:tcPr marL="9525" marR="9525" marT="0" marB="0" anchor="ctr">
                    <a:lnR w="12700" cap="flat" cmpd="sng" algn="ctr">
                      <a:solidFill>
                        <a:schemeClr val="tx1"/>
                      </a:solidFill>
                      <a:prstDash val="solid"/>
                      <a:round/>
                      <a:headEnd type="none" w="med" len="med"/>
                      <a:tailEnd type="none" w="med" len="med"/>
                    </a:lnR>
                    <a:solidFill>
                      <a:schemeClr val="bg1">
                        <a:lumMod val="50000"/>
                        <a:alpha val="20000"/>
                      </a:schemeClr>
                    </a:solidFill>
                  </a:tcPr>
                </a:tc>
                <a:tc>
                  <a:txBody>
                    <a:bodyPr/>
                    <a:lstStyle/>
                    <a:p>
                      <a:pPr algn="ctr" fontAlgn="ctr"/>
                      <a:r>
                        <a:rPr lang="ru-KZ" sz="800" b="0" i="0" u="none" strike="noStrike" cap="none">
                          <a:solidFill>
                            <a:schemeClr val="accent3">
                              <a:lumMod val="50000"/>
                            </a:schemeClr>
                          </a:solidFill>
                          <a:effectLst/>
                          <a:latin typeface="Arial Narrow" panose="020B0606020202030204" pitchFamily="34" charset="0"/>
                          <a:ea typeface="+mn-ea"/>
                          <a:cs typeface="+mn-cs"/>
                          <a:sym typeface="Arial"/>
                        </a:rPr>
                        <a:t>15 627</a:t>
                      </a:r>
                    </a:p>
                  </a:txBody>
                  <a:tcPr marL="9525" marR="9525" marT="0" marB="0" anchor="ctr">
                    <a:lnL w="12700" cap="flat" cmpd="sng" algn="ctr">
                      <a:solidFill>
                        <a:schemeClr val="tx1"/>
                      </a:solidFill>
                      <a:prstDash val="solid"/>
                      <a:round/>
                      <a:headEnd type="none" w="med" len="med"/>
                      <a:tailEnd type="none" w="med" len="med"/>
                    </a:lnL>
                    <a:solidFill>
                      <a:schemeClr val="accent3">
                        <a:lumMod val="50000"/>
                        <a:alpha val="20000"/>
                      </a:schemeClr>
                    </a:solidFill>
                  </a:tcPr>
                </a:tc>
                <a:tc>
                  <a:txBody>
                    <a:bodyPr/>
                    <a:lstStyle/>
                    <a:p>
                      <a:pPr algn="ctr" fontAlgn="ctr"/>
                      <a:r>
                        <a:rPr lang="ru-KZ" sz="800" b="0" i="0" u="none" strike="noStrike" cap="none" dirty="0">
                          <a:solidFill>
                            <a:schemeClr val="tx1"/>
                          </a:solidFill>
                          <a:effectLst/>
                          <a:latin typeface="Arial Narrow" panose="020B0606020202030204" pitchFamily="34" charset="0"/>
                          <a:ea typeface="+mn-ea"/>
                          <a:cs typeface="+mn-cs"/>
                          <a:sym typeface="Arial"/>
                        </a:rPr>
                        <a:t>1 981</a:t>
                      </a:r>
                    </a:p>
                  </a:txBody>
                  <a:tcPr marL="9525" marR="9525" marT="0" marB="0" anchor="ctr">
                    <a:solidFill>
                      <a:schemeClr val="bg1">
                        <a:lumMod val="50000"/>
                        <a:alpha val="20000"/>
                      </a:schemeClr>
                    </a:solidFill>
                  </a:tcPr>
                </a:tc>
                <a:tc>
                  <a:txBody>
                    <a:bodyPr/>
                    <a:lstStyle/>
                    <a:p>
                      <a:pPr algn="ctr" fontAlgn="ctr"/>
                      <a:r>
                        <a:rPr lang="ru-KZ" sz="800" b="0" i="0" u="none" strike="noStrike" cap="none">
                          <a:solidFill>
                            <a:schemeClr val="accent3">
                              <a:lumMod val="50000"/>
                            </a:schemeClr>
                          </a:solidFill>
                          <a:effectLst/>
                          <a:latin typeface="Arial Narrow" panose="020B0606020202030204" pitchFamily="34" charset="0"/>
                          <a:ea typeface="+mn-ea"/>
                          <a:cs typeface="+mn-cs"/>
                          <a:sym typeface="Arial"/>
                        </a:rPr>
                        <a:t>3 729</a:t>
                      </a:r>
                    </a:p>
                  </a:txBody>
                  <a:tcPr marL="9525" marR="9525" marT="0" marB="0" anchor="ctr">
                    <a:solidFill>
                      <a:schemeClr val="accent3">
                        <a:lumMod val="50000"/>
                        <a:alpha val="20000"/>
                      </a:schemeClr>
                    </a:solidFill>
                  </a:tcPr>
                </a:tc>
                <a:tc>
                  <a:txBody>
                    <a:bodyPr/>
                    <a:lstStyle/>
                    <a:p>
                      <a:pPr algn="ctr" fontAlgn="ctr"/>
                      <a:r>
                        <a:rPr lang="ru-KZ" sz="800" b="0" i="0" u="none" strike="noStrike" cap="none">
                          <a:solidFill>
                            <a:schemeClr val="accent3">
                              <a:lumMod val="50000"/>
                            </a:schemeClr>
                          </a:solidFill>
                          <a:effectLst/>
                          <a:latin typeface="Arial Narrow" panose="020B0606020202030204" pitchFamily="34" charset="0"/>
                          <a:ea typeface="+mn-ea"/>
                          <a:cs typeface="+mn-cs"/>
                          <a:sym typeface="Arial"/>
                        </a:rPr>
                        <a:t>4 276</a:t>
                      </a:r>
                      <a:endParaRPr lang="ru-KZ" sz="800" b="0" i="0" u="none" strike="noStrike" cap="none" dirty="0">
                        <a:solidFill>
                          <a:schemeClr val="accent3">
                            <a:lumMod val="50000"/>
                          </a:schemeClr>
                        </a:solidFill>
                        <a:effectLst/>
                        <a:latin typeface="Arial Narrow" panose="020B0606020202030204" pitchFamily="34" charset="0"/>
                        <a:ea typeface="+mn-ea"/>
                        <a:cs typeface="+mn-cs"/>
                        <a:sym typeface="Arial"/>
                      </a:endParaRPr>
                    </a:p>
                  </a:txBody>
                  <a:tcPr marL="9525" marR="9525" marT="0" marB="0" anchor="ctr">
                    <a:solidFill>
                      <a:schemeClr val="accent3">
                        <a:lumMod val="50000"/>
                        <a:alpha val="20000"/>
                      </a:schemeClr>
                    </a:solidFill>
                  </a:tcPr>
                </a:tc>
                <a:tc>
                  <a:txBody>
                    <a:bodyPr/>
                    <a:lstStyle/>
                    <a:p>
                      <a:pPr algn="ctr" fontAlgn="ctr"/>
                      <a:r>
                        <a:rPr lang="ru-KZ" sz="800" b="0" i="0" u="none" strike="noStrike" cap="none">
                          <a:solidFill>
                            <a:schemeClr val="accent3">
                              <a:lumMod val="50000"/>
                            </a:schemeClr>
                          </a:solidFill>
                          <a:effectLst/>
                          <a:latin typeface="Arial Narrow" panose="020B0606020202030204" pitchFamily="34" charset="0"/>
                          <a:ea typeface="+mn-ea"/>
                          <a:cs typeface="+mn-cs"/>
                          <a:sym typeface="Arial"/>
                        </a:rPr>
                        <a:t>5 641</a:t>
                      </a:r>
                    </a:p>
                  </a:txBody>
                  <a:tcPr marL="9525" marR="9525" marT="0" marB="0" anchor="ctr">
                    <a:solidFill>
                      <a:schemeClr val="accent3">
                        <a:lumMod val="50000"/>
                        <a:alpha val="20000"/>
                      </a:schemeClr>
                    </a:solidFill>
                  </a:tcPr>
                </a:tc>
                <a:tc>
                  <a:txBody>
                    <a:bodyPr/>
                    <a:lstStyle/>
                    <a:p>
                      <a:pPr algn="ctr" fontAlgn="b"/>
                      <a:r>
                        <a:rPr lang="ru-KZ" sz="800" b="0" i="0" u="none" strike="noStrike" cap="none" dirty="0">
                          <a:solidFill>
                            <a:schemeClr val="accent3">
                              <a:lumMod val="50000"/>
                            </a:schemeClr>
                          </a:solidFill>
                          <a:effectLst/>
                          <a:latin typeface="Arial Narrow" panose="020B0606020202030204" pitchFamily="34" charset="0"/>
                          <a:ea typeface="+mn-ea"/>
                          <a:cs typeface="+mn-cs"/>
                          <a:sym typeface="Arial"/>
                        </a:rPr>
                        <a:t>1,3%</a:t>
                      </a:r>
                    </a:p>
                  </a:txBody>
                  <a:tcPr marL="9525" marR="9525" marT="0" marB="0" anchor="ctr">
                    <a:solidFill>
                      <a:schemeClr val="accent3">
                        <a:lumMod val="50000"/>
                        <a:alpha val="20000"/>
                      </a:schemeClr>
                    </a:solidFill>
                  </a:tcPr>
                </a:tc>
                <a:extLst>
                  <a:ext uri="{0D108BD9-81ED-4DB2-BD59-A6C34878D82A}">
                    <a16:rowId xmlns:a16="http://schemas.microsoft.com/office/drawing/2014/main" val="4251926215"/>
                  </a:ext>
                </a:extLst>
              </a:tr>
              <a:tr h="158400">
                <a:tc>
                  <a:txBody>
                    <a:bodyPr/>
                    <a:lstStyle/>
                    <a:p>
                      <a:pPr algn="ctr" fontAlgn="b"/>
                      <a:r>
                        <a:rPr lang="ru-RU" sz="800" u="none" strike="noStrike" dirty="0">
                          <a:solidFill>
                            <a:schemeClr val="accent3">
                              <a:lumMod val="50000"/>
                            </a:schemeClr>
                          </a:solidFill>
                          <a:effectLst/>
                          <a:latin typeface="Arial Narrow" panose="020B0606020202030204" pitchFamily="34" charset="0"/>
                        </a:rPr>
                        <a:t>13</a:t>
                      </a:r>
                      <a:endParaRPr lang="en-US" sz="800" b="0" i="0" u="none" strike="noStrike" dirty="0">
                        <a:solidFill>
                          <a:schemeClr val="accent3">
                            <a:lumMod val="50000"/>
                          </a:schemeClr>
                        </a:solidFill>
                        <a:effectLst/>
                        <a:latin typeface="Arial Narrow" panose="020B0606020202030204" pitchFamily="34" charset="0"/>
                      </a:endParaRPr>
                    </a:p>
                  </a:txBody>
                  <a:tcPr marL="9525" marR="9525" marT="0" marB="0" anchor="ctr">
                    <a:solidFill>
                      <a:schemeClr val="accent6">
                        <a:lumMod val="50000"/>
                        <a:alpha val="1000"/>
                      </a:schemeClr>
                    </a:solidFill>
                  </a:tcPr>
                </a:tc>
                <a:tc>
                  <a:txBody>
                    <a:bodyPr/>
                    <a:lstStyle/>
                    <a:p>
                      <a:pPr algn="ctr" fontAlgn="ctr"/>
                      <a:r>
                        <a:rPr lang="ru-KZ" sz="800" b="0" i="0" u="none" strike="noStrike" cap="none" dirty="0">
                          <a:solidFill>
                            <a:schemeClr val="accent3">
                              <a:lumMod val="50000"/>
                            </a:schemeClr>
                          </a:solidFill>
                          <a:effectLst/>
                          <a:latin typeface="Arial Narrow" panose="020B0606020202030204" pitchFamily="34" charset="0"/>
                          <a:ea typeface="+mn-ea"/>
                          <a:cs typeface="+mn-cs"/>
                          <a:sym typeface="Arial"/>
                        </a:rPr>
                        <a:t>9112-9</a:t>
                      </a:r>
                    </a:p>
                  </a:txBody>
                  <a:tcPr marL="9525" marR="9525" marT="0" marB="0" anchor="ctr">
                    <a:solidFill>
                      <a:schemeClr val="accent6">
                        <a:lumMod val="50000"/>
                        <a:alpha val="1000"/>
                      </a:schemeClr>
                    </a:solidFill>
                  </a:tcPr>
                </a:tc>
                <a:tc>
                  <a:txBody>
                    <a:bodyPr/>
                    <a:lstStyle/>
                    <a:p>
                      <a:pPr marL="72000" algn="l" fontAlgn="ctr"/>
                      <a:r>
                        <a:rPr lang="ru-RU" sz="800" b="0" i="0" u="none" strike="noStrike" cap="none" dirty="0" err="1">
                          <a:solidFill>
                            <a:schemeClr val="accent3">
                              <a:lumMod val="50000"/>
                            </a:schemeClr>
                          </a:solidFill>
                          <a:effectLst/>
                          <a:latin typeface="Arial Narrow" panose="020B0606020202030204" pitchFamily="34" charset="0"/>
                          <a:ea typeface="+mn-ea"/>
                          <a:cs typeface="+mn-cs"/>
                          <a:sym typeface="Arial"/>
                        </a:rPr>
                        <a:t>Отельдердегі</a:t>
                      </a:r>
                      <a:r>
                        <a:rPr lang="ru-RU" sz="800" b="0" i="0" u="none" strike="noStrike" cap="none" dirty="0">
                          <a:solidFill>
                            <a:schemeClr val="accent3">
                              <a:lumMod val="50000"/>
                            </a:schemeClr>
                          </a:solidFill>
                          <a:effectLst/>
                          <a:latin typeface="Arial Narrow" panose="020B0606020202030204" pitchFamily="34" charset="0"/>
                          <a:ea typeface="+mn-ea"/>
                          <a:cs typeface="+mn-cs"/>
                          <a:sym typeface="Arial"/>
                        </a:rPr>
                        <a:t> ж/е </a:t>
                      </a:r>
                      <a:r>
                        <a:rPr lang="ru-RU" sz="800" b="0" i="0" u="none" strike="noStrike" cap="none" dirty="0" err="1">
                          <a:solidFill>
                            <a:schemeClr val="accent3">
                              <a:lumMod val="50000"/>
                            </a:schemeClr>
                          </a:solidFill>
                          <a:effectLst/>
                          <a:latin typeface="Arial Narrow" panose="020B0606020202030204" pitchFamily="34" charset="0"/>
                          <a:ea typeface="+mn-ea"/>
                          <a:cs typeface="+mn-cs"/>
                          <a:sym typeface="Arial"/>
                        </a:rPr>
                        <a:t>ұқсас</a:t>
                      </a:r>
                      <a:r>
                        <a:rPr lang="ru-RU" sz="800" b="0" i="0" u="none" strike="noStrike" cap="none" dirty="0">
                          <a:solidFill>
                            <a:schemeClr val="accent3">
                              <a:lumMod val="50000"/>
                            </a:schemeClr>
                          </a:solidFill>
                          <a:effectLst/>
                          <a:latin typeface="Arial Narrow" panose="020B0606020202030204" pitchFamily="34" charset="0"/>
                          <a:ea typeface="+mn-ea"/>
                          <a:cs typeface="+mn-cs"/>
                          <a:sym typeface="Arial"/>
                        </a:rPr>
                        <a:t> </a:t>
                      </a:r>
                      <a:r>
                        <a:rPr lang="ru-RU" sz="800" b="0" i="0" u="none" strike="noStrike" cap="none" dirty="0" err="1">
                          <a:solidFill>
                            <a:schemeClr val="accent3">
                              <a:lumMod val="50000"/>
                            </a:schemeClr>
                          </a:solidFill>
                          <a:effectLst/>
                          <a:latin typeface="Arial Narrow" panose="020B0606020202030204" pitchFamily="34" charset="0"/>
                          <a:ea typeface="+mn-ea"/>
                          <a:cs typeface="+mn-cs"/>
                          <a:sym typeface="Arial"/>
                        </a:rPr>
                        <a:t>мекемелердегі</a:t>
                      </a:r>
                      <a:r>
                        <a:rPr lang="ru-RU" sz="800" b="0" i="0" u="none" strike="noStrike" cap="none" dirty="0">
                          <a:solidFill>
                            <a:schemeClr val="accent3">
                              <a:lumMod val="50000"/>
                            </a:schemeClr>
                          </a:solidFill>
                          <a:effectLst/>
                          <a:latin typeface="Arial Narrow" panose="020B0606020202030204" pitchFamily="34" charset="0"/>
                          <a:ea typeface="+mn-ea"/>
                          <a:cs typeface="+mn-cs"/>
                          <a:sym typeface="Arial"/>
                        </a:rPr>
                        <a:t> </a:t>
                      </a:r>
                      <a:r>
                        <a:rPr lang="ru-RU" sz="800" b="0" i="0" u="none" strike="noStrike" cap="none" dirty="0" err="1">
                          <a:solidFill>
                            <a:schemeClr val="accent3">
                              <a:lumMod val="50000"/>
                            </a:schemeClr>
                          </a:solidFill>
                          <a:effectLst/>
                          <a:latin typeface="Arial Narrow" panose="020B0606020202030204" pitchFamily="34" charset="0"/>
                          <a:ea typeface="+mn-ea"/>
                          <a:cs typeface="+mn-cs"/>
                          <a:sym typeface="Arial"/>
                        </a:rPr>
                        <a:t>тазалаушылар</a:t>
                      </a:r>
                      <a:r>
                        <a:rPr lang="ru-RU" sz="800" b="0" i="0" u="none" strike="noStrike" cap="none" dirty="0">
                          <a:solidFill>
                            <a:schemeClr val="accent3">
                              <a:lumMod val="50000"/>
                            </a:schemeClr>
                          </a:solidFill>
                          <a:effectLst/>
                          <a:latin typeface="Arial Narrow" panose="020B0606020202030204" pitchFamily="34" charset="0"/>
                          <a:ea typeface="+mn-ea"/>
                          <a:cs typeface="+mn-cs"/>
                          <a:sym typeface="Arial"/>
                        </a:rPr>
                        <a:t> ж/е </a:t>
                      </a:r>
                      <a:r>
                        <a:rPr lang="ru-RU" sz="800" b="0" i="0" u="none" strike="noStrike" cap="none" dirty="0" err="1">
                          <a:solidFill>
                            <a:schemeClr val="accent3">
                              <a:lumMod val="50000"/>
                            </a:schemeClr>
                          </a:solidFill>
                          <a:effectLst/>
                          <a:latin typeface="Arial Narrow" panose="020B0606020202030204" pitchFamily="34" charset="0"/>
                          <a:ea typeface="+mn-ea"/>
                          <a:cs typeface="+mn-cs"/>
                          <a:sym typeface="Arial"/>
                        </a:rPr>
                        <a:t>үй</a:t>
                      </a:r>
                      <a:r>
                        <a:rPr lang="ru-RU" sz="800" b="0" i="0" u="none" strike="noStrike" cap="none" dirty="0">
                          <a:solidFill>
                            <a:schemeClr val="accent3">
                              <a:lumMod val="50000"/>
                            </a:schemeClr>
                          </a:solidFill>
                          <a:effectLst/>
                          <a:latin typeface="Arial Narrow" panose="020B0606020202030204" pitchFamily="34" charset="0"/>
                          <a:ea typeface="+mn-ea"/>
                          <a:cs typeface="+mn-cs"/>
                          <a:sym typeface="Arial"/>
                        </a:rPr>
                        <a:t> </a:t>
                      </a:r>
                      <a:r>
                        <a:rPr lang="ru-RU" sz="800" b="0" i="0" u="none" strike="noStrike" cap="none" dirty="0" err="1">
                          <a:solidFill>
                            <a:schemeClr val="accent3">
                              <a:lumMod val="50000"/>
                            </a:schemeClr>
                          </a:solidFill>
                          <a:effectLst/>
                          <a:latin typeface="Arial Narrow" panose="020B0606020202030204" pitchFamily="34" charset="0"/>
                          <a:ea typeface="+mn-ea"/>
                          <a:cs typeface="+mn-cs"/>
                          <a:sym typeface="Arial"/>
                        </a:rPr>
                        <a:t>қызметшілері</a:t>
                      </a:r>
                      <a:endParaRPr lang="ru-RU" sz="800" b="0" i="0" u="none" strike="noStrike" cap="none" dirty="0">
                        <a:solidFill>
                          <a:schemeClr val="accent3">
                            <a:lumMod val="50000"/>
                          </a:schemeClr>
                        </a:solidFill>
                        <a:effectLst/>
                        <a:latin typeface="Arial Narrow" panose="020B0606020202030204" pitchFamily="34" charset="0"/>
                        <a:ea typeface="+mn-ea"/>
                        <a:cs typeface="+mn-cs"/>
                        <a:sym typeface="Arial"/>
                      </a:endParaRPr>
                    </a:p>
                  </a:txBody>
                  <a:tcPr marL="9525" marR="9525" marT="0" marB="0" anchor="ctr">
                    <a:lnR w="12700" cap="flat" cmpd="sng" algn="ctr">
                      <a:solidFill>
                        <a:schemeClr val="tx1"/>
                      </a:solidFill>
                      <a:prstDash val="solid"/>
                      <a:round/>
                      <a:headEnd type="none" w="med" len="med"/>
                      <a:tailEnd type="none" w="med" len="med"/>
                    </a:lnR>
                    <a:solidFill>
                      <a:schemeClr val="accent6">
                        <a:lumMod val="50000"/>
                        <a:alpha val="1000"/>
                      </a:schemeClr>
                    </a:solidFill>
                  </a:tcPr>
                </a:tc>
                <a:tc>
                  <a:txBody>
                    <a:bodyPr/>
                    <a:lstStyle/>
                    <a:p>
                      <a:pPr algn="ctr" fontAlgn="b"/>
                      <a:r>
                        <a:rPr lang="ru-KZ" sz="800" b="0" i="0" u="none" strike="noStrike" cap="none">
                          <a:solidFill>
                            <a:schemeClr val="tx1"/>
                          </a:solidFill>
                          <a:effectLst/>
                          <a:latin typeface="Arial Narrow" panose="020B0606020202030204" pitchFamily="34" charset="0"/>
                          <a:ea typeface="+mn-ea"/>
                          <a:cs typeface="+mn-cs"/>
                          <a:sym typeface="Arial"/>
                        </a:rPr>
                        <a:t>16 111</a:t>
                      </a:r>
                    </a:p>
                  </a:txBody>
                  <a:tcPr marL="9525" marR="9525" marT="0" marB="0" anchor="ctr">
                    <a:lnL w="12700" cap="flat" cmpd="sng" algn="ctr">
                      <a:solidFill>
                        <a:schemeClr val="tx1"/>
                      </a:solidFill>
                      <a:prstDash val="solid"/>
                      <a:round/>
                      <a:headEnd type="none" w="med" len="med"/>
                      <a:tailEnd type="none" w="med" len="med"/>
                    </a:lnL>
                    <a:solidFill>
                      <a:schemeClr val="accent6">
                        <a:lumMod val="50000"/>
                        <a:alpha val="1000"/>
                      </a:schemeClr>
                    </a:solidFill>
                  </a:tcPr>
                </a:tc>
                <a:tc>
                  <a:txBody>
                    <a:bodyPr/>
                    <a:lstStyle/>
                    <a:p>
                      <a:pPr algn="ctr" fontAlgn="b"/>
                      <a:r>
                        <a:rPr lang="ru-KZ" sz="800" b="0" i="0" u="none" strike="noStrike" cap="none" dirty="0">
                          <a:solidFill>
                            <a:schemeClr val="tx1"/>
                          </a:solidFill>
                          <a:effectLst/>
                          <a:latin typeface="Arial Narrow" panose="020B0606020202030204" pitchFamily="34" charset="0"/>
                          <a:ea typeface="+mn-ea"/>
                          <a:cs typeface="+mn-cs"/>
                          <a:sym typeface="Arial"/>
                        </a:rPr>
                        <a:t>3 540</a:t>
                      </a:r>
                    </a:p>
                  </a:txBody>
                  <a:tcPr marL="9525" marR="9525" marT="0" marB="0" anchor="ctr">
                    <a:solidFill>
                      <a:schemeClr val="accent6">
                        <a:lumMod val="50000"/>
                        <a:alpha val="1000"/>
                      </a:schemeClr>
                    </a:solidFill>
                  </a:tcPr>
                </a:tc>
                <a:tc>
                  <a:txBody>
                    <a:bodyPr/>
                    <a:lstStyle/>
                    <a:p>
                      <a:pPr algn="ctr" fontAlgn="b"/>
                      <a:r>
                        <a:rPr lang="ru-KZ" sz="800" b="0" i="0" u="none" strike="noStrike" cap="none" dirty="0">
                          <a:solidFill>
                            <a:schemeClr val="tx1"/>
                          </a:solidFill>
                          <a:effectLst/>
                          <a:latin typeface="Arial Narrow" panose="020B0606020202030204" pitchFamily="34" charset="0"/>
                          <a:ea typeface="+mn-ea"/>
                          <a:cs typeface="+mn-cs"/>
                          <a:sym typeface="Arial"/>
                        </a:rPr>
                        <a:t>3 872</a:t>
                      </a:r>
                    </a:p>
                  </a:txBody>
                  <a:tcPr marL="9525" marR="9525" marT="0" marB="0" anchor="ctr">
                    <a:solidFill>
                      <a:schemeClr val="accent6">
                        <a:lumMod val="50000"/>
                        <a:alpha val="1000"/>
                      </a:schemeClr>
                    </a:solidFill>
                  </a:tcPr>
                </a:tc>
                <a:tc>
                  <a:txBody>
                    <a:bodyPr/>
                    <a:lstStyle/>
                    <a:p>
                      <a:pPr algn="ctr" fontAlgn="b"/>
                      <a:r>
                        <a:rPr lang="ru-KZ" sz="800" b="0" i="0" u="none" strike="noStrike" cap="none">
                          <a:solidFill>
                            <a:schemeClr val="tx1"/>
                          </a:solidFill>
                          <a:effectLst/>
                          <a:latin typeface="Arial Narrow" panose="020B0606020202030204" pitchFamily="34" charset="0"/>
                          <a:ea typeface="+mn-ea"/>
                          <a:cs typeface="+mn-cs"/>
                          <a:sym typeface="Arial"/>
                        </a:rPr>
                        <a:t>4 266</a:t>
                      </a:r>
                    </a:p>
                  </a:txBody>
                  <a:tcPr marL="9525" marR="9525" marT="0" marB="0" anchor="ctr">
                    <a:solidFill>
                      <a:schemeClr val="accent6">
                        <a:lumMod val="50000"/>
                        <a:alpha val="1000"/>
                      </a:schemeClr>
                    </a:solidFill>
                  </a:tcPr>
                </a:tc>
                <a:tc>
                  <a:txBody>
                    <a:bodyPr/>
                    <a:lstStyle/>
                    <a:p>
                      <a:pPr algn="ctr" fontAlgn="b"/>
                      <a:r>
                        <a:rPr lang="ru-KZ" sz="800" b="0" i="0" u="none" strike="noStrike" cap="none">
                          <a:solidFill>
                            <a:schemeClr val="tx1"/>
                          </a:solidFill>
                          <a:effectLst/>
                          <a:latin typeface="Arial Narrow" panose="020B0606020202030204" pitchFamily="34" charset="0"/>
                          <a:ea typeface="+mn-ea"/>
                          <a:cs typeface="+mn-cs"/>
                          <a:sym typeface="Arial"/>
                        </a:rPr>
                        <a:t>4 433</a:t>
                      </a:r>
                    </a:p>
                  </a:txBody>
                  <a:tcPr marL="9525" marR="9525" marT="0" marB="0" anchor="ctr">
                    <a:lnR w="12700" cap="flat" cmpd="sng" algn="ctr">
                      <a:solidFill>
                        <a:schemeClr val="tx1"/>
                      </a:solidFill>
                      <a:prstDash val="solid"/>
                      <a:round/>
                      <a:headEnd type="none" w="med" len="med"/>
                      <a:tailEnd type="none" w="med" len="med"/>
                    </a:lnR>
                    <a:solidFill>
                      <a:schemeClr val="accent6">
                        <a:lumMod val="50000"/>
                        <a:alpha val="1000"/>
                      </a:schemeClr>
                    </a:solidFill>
                  </a:tcPr>
                </a:tc>
                <a:tc>
                  <a:txBody>
                    <a:bodyPr/>
                    <a:lstStyle/>
                    <a:p>
                      <a:pPr algn="ctr" fontAlgn="ctr"/>
                      <a:r>
                        <a:rPr lang="ru-KZ" sz="800" b="0" i="0" u="none" strike="noStrike" cap="none">
                          <a:solidFill>
                            <a:schemeClr val="accent3">
                              <a:lumMod val="50000"/>
                            </a:schemeClr>
                          </a:solidFill>
                          <a:effectLst/>
                          <a:latin typeface="Arial Narrow" panose="020B0606020202030204" pitchFamily="34" charset="0"/>
                          <a:ea typeface="+mn-ea"/>
                          <a:cs typeface="+mn-cs"/>
                          <a:sym typeface="Arial"/>
                        </a:rPr>
                        <a:t>15 600</a:t>
                      </a:r>
                    </a:p>
                  </a:txBody>
                  <a:tcPr marL="9525" marR="9525" marT="0" marB="0" anchor="ctr">
                    <a:lnL w="12700" cap="flat" cmpd="sng" algn="ctr">
                      <a:solidFill>
                        <a:schemeClr val="tx1"/>
                      </a:solidFill>
                      <a:prstDash val="solid"/>
                      <a:round/>
                      <a:headEnd type="none" w="med" len="med"/>
                      <a:tailEnd type="none" w="med" len="med"/>
                    </a:lnL>
                    <a:solidFill>
                      <a:schemeClr val="accent6">
                        <a:lumMod val="50000"/>
                        <a:alpha val="1000"/>
                      </a:schemeClr>
                    </a:solidFill>
                  </a:tcPr>
                </a:tc>
                <a:tc>
                  <a:txBody>
                    <a:bodyPr/>
                    <a:lstStyle/>
                    <a:p>
                      <a:pPr algn="ctr" fontAlgn="ctr"/>
                      <a:r>
                        <a:rPr lang="ru-KZ" sz="800" b="0" i="0" u="none" strike="noStrike" cap="none" dirty="0">
                          <a:solidFill>
                            <a:schemeClr val="tx1"/>
                          </a:solidFill>
                          <a:effectLst/>
                          <a:latin typeface="Arial Narrow" panose="020B0606020202030204" pitchFamily="34" charset="0"/>
                          <a:ea typeface="+mn-ea"/>
                          <a:cs typeface="+mn-cs"/>
                          <a:sym typeface="Arial"/>
                        </a:rPr>
                        <a:t>3 891</a:t>
                      </a:r>
                    </a:p>
                  </a:txBody>
                  <a:tcPr marL="9525" marR="9525" marT="0" marB="0" anchor="ctr">
                    <a:solidFill>
                      <a:schemeClr val="accent6">
                        <a:lumMod val="50000"/>
                        <a:alpha val="1000"/>
                      </a:schemeClr>
                    </a:solidFill>
                  </a:tcPr>
                </a:tc>
                <a:tc>
                  <a:txBody>
                    <a:bodyPr/>
                    <a:lstStyle/>
                    <a:p>
                      <a:pPr algn="ctr" fontAlgn="ctr"/>
                      <a:r>
                        <a:rPr lang="ru-KZ" sz="800" b="0" i="0" u="none" strike="noStrike" cap="none">
                          <a:solidFill>
                            <a:schemeClr val="accent3">
                              <a:lumMod val="50000"/>
                            </a:schemeClr>
                          </a:solidFill>
                          <a:effectLst/>
                          <a:latin typeface="Arial Narrow" panose="020B0606020202030204" pitchFamily="34" charset="0"/>
                          <a:ea typeface="+mn-ea"/>
                          <a:cs typeface="+mn-cs"/>
                          <a:sym typeface="Arial"/>
                        </a:rPr>
                        <a:t>3 882</a:t>
                      </a:r>
                      <a:endParaRPr lang="ru-KZ" sz="800" b="0" i="0" u="none" strike="noStrike" cap="none" dirty="0">
                        <a:solidFill>
                          <a:schemeClr val="accent3">
                            <a:lumMod val="50000"/>
                          </a:schemeClr>
                        </a:solidFill>
                        <a:effectLst/>
                        <a:latin typeface="Arial Narrow" panose="020B0606020202030204" pitchFamily="34" charset="0"/>
                        <a:ea typeface="+mn-ea"/>
                        <a:cs typeface="+mn-cs"/>
                        <a:sym typeface="Arial"/>
                      </a:endParaRPr>
                    </a:p>
                  </a:txBody>
                  <a:tcPr marL="9525" marR="9525" marT="0" marB="0" anchor="ctr">
                    <a:solidFill>
                      <a:schemeClr val="accent6">
                        <a:lumMod val="50000"/>
                        <a:alpha val="1000"/>
                      </a:schemeClr>
                    </a:solidFill>
                  </a:tcPr>
                </a:tc>
                <a:tc>
                  <a:txBody>
                    <a:bodyPr/>
                    <a:lstStyle/>
                    <a:p>
                      <a:pPr algn="ctr" fontAlgn="ctr"/>
                      <a:r>
                        <a:rPr lang="ru-KZ" sz="800" b="0" i="0" u="none" strike="noStrike" cap="none">
                          <a:solidFill>
                            <a:schemeClr val="accent3">
                              <a:lumMod val="50000"/>
                            </a:schemeClr>
                          </a:solidFill>
                          <a:effectLst/>
                          <a:latin typeface="Arial Narrow" panose="020B0606020202030204" pitchFamily="34" charset="0"/>
                          <a:ea typeface="+mn-ea"/>
                          <a:cs typeface="+mn-cs"/>
                          <a:sym typeface="Arial"/>
                        </a:rPr>
                        <a:t>3 540</a:t>
                      </a:r>
                    </a:p>
                  </a:txBody>
                  <a:tcPr marL="9525" marR="9525" marT="0" marB="0" anchor="ctr">
                    <a:solidFill>
                      <a:schemeClr val="accent6">
                        <a:lumMod val="50000"/>
                        <a:alpha val="1000"/>
                      </a:schemeClr>
                    </a:solidFill>
                  </a:tcPr>
                </a:tc>
                <a:tc>
                  <a:txBody>
                    <a:bodyPr/>
                    <a:lstStyle/>
                    <a:p>
                      <a:pPr algn="ctr" fontAlgn="ctr"/>
                      <a:r>
                        <a:rPr lang="ru-KZ" sz="800" b="0" i="0" u="none" strike="noStrike" cap="none">
                          <a:solidFill>
                            <a:schemeClr val="accent3">
                              <a:lumMod val="50000"/>
                            </a:schemeClr>
                          </a:solidFill>
                          <a:effectLst/>
                          <a:latin typeface="Arial Narrow" panose="020B0606020202030204" pitchFamily="34" charset="0"/>
                          <a:ea typeface="+mn-ea"/>
                          <a:cs typeface="+mn-cs"/>
                          <a:sym typeface="Arial"/>
                        </a:rPr>
                        <a:t>4 287</a:t>
                      </a:r>
                    </a:p>
                  </a:txBody>
                  <a:tcPr marL="9525" marR="9525" marT="0" marB="0" anchor="ctr">
                    <a:solidFill>
                      <a:schemeClr val="accent6">
                        <a:lumMod val="50000"/>
                        <a:alpha val="1000"/>
                      </a:schemeClr>
                    </a:solidFill>
                  </a:tcPr>
                </a:tc>
                <a:tc>
                  <a:txBody>
                    <a:bodyPr/>
                    <a:lstStyle/>
                    <a:p>
                      <a:pPr algn="ctr" fontAlgn="b"/>
                      <a:r>
                        <a:rPr lang="ru-KZ" sz="800" b="0" i="0" u="none" strike="noStrike" cap="none">
                          <a:solidFill>
                            <a:schemeClr val="accent3">
                              <a:lumMod val="50000"/>
                            </a:schemeClr>
                          </a:solidFill>
                          <a:effectLst/>
                          <a:latin typeface="Arial Narrow" panose="020B0606020202030204" pitchFamily="34" charset="0"/>
                          <a:ea typeface="+mn-ea"/>
                          <a:cs typeface="+mn-cs"/>
                          <a:sym typeface="Arial"/>
                        </a:rPr>
                        <a:t>1,3%</a:t>
                      </a:r>
                    </a:p>
                  </a:txBody>
                  <a:tcPr marL="9525" marR="9525" marT="0" marB="0" anchor="ctr">
                    <a:solidFill>
                      <a:schemeClr val="accent6">
                        <a:lumMod val="50000"/>
                        <a:alpha val="1000"/>
                      </a:schemeClr>
                    </a:solidFill>
                  </a:tcPr>
                </a:tc>
                <a:extLst>
                  <a:ext uri="{0D108BD9-81ED-4DB2-BD59-A6C34878D82A}">
                    <a16:rowId xmlns:a16="http://schemas.microsoft.com/office/drawing/2014/main" val="3433509531"/>
                  </a:ext>
                </a:extLst>
              </a:tr>
              <a:tr h="158400">
                <a:tc>
                  <a:txBody>
                    <a:bodyPr/>
                    <a:lstStyle/>
                    <a:p>
                      <a:pPr algn="ctr" fontAlgn="b"/>
                      <a:r>
                        <a:rPr lang="ru-RU" sz="800" u="none" strike="noStrike" dirty="0">
                          <a:solidFill>
                            <a:schemeClr val="accent3">
                              <a:lumMod val="50000"/>
                            </a:schemeClr>
                          </a:solidFill>
                          <a:effectLst/>
                          <a:latin typeface="Arial Narrow" panose="020B0606020202030204" pitchFamily="34" charset="0"/>
                        </a:rPr>
                        <a:t>14</a:t>
                      </a:r>
                      <a:endParaRPr lang="en-US" sz="800" b="0" i="0" u="none" strike="noStrike" dirty="0">
                        <a:solidFill>
                          <a:schemeClr val="accent3">
                            <a:lumMod val="50000"/>
                          </a:schemeClr>
                        </a:solidFill>
                        <a:effectLst/>
                        <a:latin typeface="Arial Narrow" panose="020B0606020202030204" pitchFamily="34" charset="0"/>
                      </a:endParaRPr>
                    </a:p>
                  </a:txBody>
                  <a:tcPr marL="9525" marR="9525" marT="0" marB="0" anchor="ctr">
                    <a:solidFill>
                      <a:schemeClr val="accent3">
                        <a:lumMod val="50000"/>
                        <a:alpha val="20000"/>
                      </a:schemeClr>
                    </a:solidFill>
                  </a:tcPr>
                </a:tc>
                <a:tc>
                  <a:txBody>
                    <a:bodyPr/>
                    <a:lstStyle/>
                    <a:p>
                      <a:pPr algn="ctr" fontAlgn="ctr"/>
                      <a:r>
                        <a:rPr lang="ru-KZ" sz="800" b="0" i="0" u="none" strike="noStrike" cap="none" dirty="0">
                          <a:solidFill>
                            <a:schemeClr val="accent3">
                              <a:lumMod val="50000"/>
                            </a:schemeClr>
                          </a:solidFill>
                          <a:effectLst/>
                          <a:latin typeface="Arial Narrow" panose="020B0606020202030204" pitchFamily="34" charset="0"/>
                          <a:ea typeface="+mn-ea"/>
                          <a:cs typeface="+mn-cs"/>
                          <a:sym typeface="Arial"/>
                        </a:rPr>
                        <a:t>5320-1</a:t>
                      </a:r>
                    </a:p>
                  </a:txBody>
                  <a:tcPr marL="9525" marR="9525" marT="0" marB="0" anchor="ctr">
                    <a:solidFill>
                      <a:schemeClr val="accent3">
                        <a:lumMod val="50000"/>
                        <a:alpha val="20000"/>
                      </a:schemeClr>
                    </a:solidFill>
                  </a:tcPr>
                </a:tc>
                <a:tc>
                  <a:txBody>
                    <a:bodyPr/>
                    <a:lstStyle/>
                    <a:p>
                      <a:pPr marL="72000" algn="l" fontAlgn="ctr"/>
                      <a:r>
                        <a:rPr lang="ru-RU" sz="800" b="0" i="0" u="none" strike="noStrike" cap="none" dirty="0" err="1">
                          <a:solidFill>
                            <a:schemeClr val="accent3">
                              <a:lumMod val="50000"/>
                            </a:schemeClr>
                          </a:solidFill>
                          <a:effectLst/>
                          <a:latin typeface="Arial Narrow" panose="020B0606020202030204" pitchFamily="34" charset="0"/>
                          <a:ea typeface="+mn-ea"/>
                          <a:cs typeface="+mn-cs"/>
                          <a:sym typeface="Arial"/>
                        </a:rPr>
                        <a:t>Үйден</a:t>
                      </a:r>
                      <a:r>
                        <a:rPr lang="ru-RU" sz="800" b="0" i="0" u="none" strike="noStrike" cap="none" dirty="0">
                          <a:solidFill>
                            <a:schemeClr val="accent3">
                              <a:lumMod val="50000"/>
                            </a:schemeClr>
                          </a:solidFill>
                          <a:effectLst/>
                          <a:latin typeface="Arial Narrow" panose="020B0606020202030204" pitchFamily="34" charset="0"/>
                          <a:ea typeface="+mn-ea"/>
                          <a:cs typeface="+mn-cs"/>
                          <a:sym typeface="Arial"/>
                        </a:rPr>
                        <a:t> </a:t>
                      </a:r>
                      <a:r>
                        <a:rPr lang="ru-RU" sz="800" b="0" i="0" u="none" strike="noStrike" cap="none" dirty="0" err="1">
                          <a:solidFill>
                            <a:schemeClr val="accent3">
                              <a:lumMod val="50000"/>
                            </a:schemeClr>
                          </a:solidFill>
                          <a:effectLst/>
                          <a:latin typeface="Arial Narrow" panose="020B0606020202030204" pitchFamily="34" charset="0"/>
                          <a:ea typeface="+mn-ea"/>
                          <a:cs typeface="+mn-cs"/>
                          <a:sym typeface="Arial"/>
                        </a:rPr>
                        <a:t>басқа</a:t>
                      </a:r>
                      <a:r>
                        <a:rPr lang="ru-RU" sz="800" b="0" i="0" u="none" strike="noStrike" cap="none" dirty="0">
                          <a:solidFill>
                            <a:schemeClr val="accent3">
                              <a:lumMod val="50000"/>
                            </a:schemeClr>
                          </a:solidFill>
                          <a:effectLst/>
                          <a:latin typeface="Arial Narrow" panose="020B0606020202030204" pitchFamily="34" charset="0"/>
                          <a:ea typeface="+mn-ea"/>
                          <a:cs typeface="+mn-cs"/>
                          <a:sym typeface="Arial"/>
                        </a:rPr>
                        <a:t>, </a:t>
                      </a:r>
                      <a:r>
                        <a:rPr lang="ru-RU" sz="800" b="0" i="0" u="none" strike="noStrike" cap="none" dirty="0" err="1">
                          <a:solidFill>
                            <a:schemeClr val="accent3">
                              <a:lumMod val="50000"/>
                            </a:schemeClr>
                          </a:solidFill>
                          <a:effectLst/>
                          <a:latin typeface="Arial Narrow" panose="020B0606020202030204" pitchFamily="34" charset="0"/>
                          <a:ea typeface="+mn-ea"/>
                          <a:cs typeface="+mn-cs"/>
                          <a:sym typeface="Arial"/>
                        </a:rPr>
                        <a:t>науқастарға</a:t>
                      </a:r>
                      <a:r>
                        <a:rPr lang="ru-RU" sz="800" b="0" i="0" u="none" strike="noStrike" cap="none" dirty="0">
                          <a:solidFill>
                            <a:schemeClr val="accent3">
                              <a:lumMod val="50000"/>
                            </a:schemeClr>
                          </a:solidFill>
                          <a:effectLst/>
                          <a:latin typeface="Arial Narrow" panose="020B0606020202030204" pitchFamily="34" charset="0"/>
                          <a:ea typeface="+mn-ea"/>
                          <a:cs typeface="+mn-cs"/>
                          <a:sym typeface="Arial"/>
                        </a:rPr>
                        <a:t> </a:t>
                      </a:r>
                      <a:r>
                        <a:rPr lang="ru-RU" sz="800" b="0" i="0" u="none" strike="noStrike" cap="none" dirty="0" err="1">
                          <a:solidFill>
                            <a:schemeClr val="accent3">
                              <a:lumMod val="50000"/>
                            </a:schemeClr>
                          </a:solidFill>
                          <a:effectLst/>
                          <a:latin typeface="Arial Narrow" panose="020B0606020202030204" pitchFamily="34" charset="0"/>
                          <a:ea typeface="+mn-ea"/>
                          <a:cs typeface="+mn-cs"/>
                          <a:sym typeface="Arial"/>
                        </a:rPr>
                        <a:t>күтім</a:t>
                      </a:r>
                      <a:r>
                        <a:rPr lang="ru-RU" sz="800" b="0" i="0" u="none" strike="noStrike" cap="none" dirty="0">
                          <a:solidFill>
                            <a:schemeClr val="accent3">
                              <a:lumMod val="50000"/>
                            </a:schemeClr>
                          </a:solidFill>
                          <a:effectLst/>
                          <a:latin typeface="Arial Narrow" panose="020B0606020202030204" pitchFamily="34" charset="0"/>
                          <a:ea typeface="+mn-ea"/>
                          <a:cs typeface="+mn-cs"/>
                          <a:sym typeface="Arial"/>
                        </a:rPr>
                        <a:t> </a:t>
                      </a:r>
                      <a:r>
                        <a:rPr lang="ru-RU" sz="800" b="0" i="0" u="none" strike="noStrike" cap="none" dirty="0" err="1">
                          <a:solidFill>
                            <a:schemeClr val="accent3">
                              <a:lumMod val="50000"/>
                            </a:schemeClr>
                          </a:solidFill>
                          <a:effectLst/>
                          <a:latin typeface="Arial Narrow" panose="020B0606020202030204" pitchFamily="34" charset="0"/>
                          <a:ea typeface="+mn-ea"/>
                          <a:cs typeface="+mn-cs"/>
                          <a:sym typeface="Arial"/>
                        </a:rPr>
                        <a:t>жасау</a:t>
                      </a:r>
                      <a:r>
                        <a:rPr lang="ru-RU" sz="800" b="0" i="0" u="none" strike="noStrike" cap="none" dirty="0">
                          <a:solidFill>
                            <a:schemeClr val="accent3">
                              <a:lumMod val="50000"/>
                            </a:schemeClr>
                          </a:solidFill>
                          <a:effectLst/>
                          <a:latin typeface="Arial Narrow" panose="020B0606020202030204" pitchFamily="34" charset="0"/>
                          <a:ea typeface="+mn-ea"/>
                          <a:cs typeface="+mn-cs"/>
                          <a:sym typeface="Arial"/>
                        </a:rPr>
                        <a:t> </a:t>
                      </a:r>
                      <a:r>
                        <a:rPr lang="ru-RU" sz="800" b="0" i="0" u="none" strike="noStrike" cap="none" dirty="0" err="1">
                          <a:solidFill>
                            <a:schemeClr val="accent3">
                              <a:lumMod val="50000"/>
                            </a:schemeClr>
                          </a:solidFill>
                          <a:effectLst/>
                          <a:latin typeface="Arial Narrow" panose="020B0606020202030204" pitchFamily="34" charset="0"/>
                          <a:ea typeface="+mn-ea"/>
                          <a:cs typeface="+mn-cs"/>
                          <a:sym typeface="Arial"/>
                        </a:rPr>
                        <a:t>жөніндегі</a:t>
                      </a:r>
                      <a:r>
                        <a:rPr lang="ru-RU" sz="800" b="0" i="0" u="none" strike="noStrike" cap="none" dirty="0">
                          <a:solidFill>
                            <a:schemeClr val="accent3">
                              <a:lumMod val="50000"/>
                            </a:schemeClr>
                          </a:solidFill>
                          <a:effectLst/>
                          <a:latin typeface="Arial Narrow" panose="020B0606020202030204" pitchFamily="34" charset="0"/>
                          <a:ea typeface="+mn-ea"/>
                          <a:cs typeface="+mn-cs"/>
                          <a:sym typeface="Arial"/>
                        </a:rPr>
                        <a:t> </a:t>
                      </a:r>
                      <a:r>
                        <a:rPr lang="ru-RU" sz="800" b="0" i="0" u="none" strike="noStrike" cap="none" dirty="0" err="1">
                          <a:solidFill>
                            <a:schemeClr val="accent3">
                              <a:lumMod val="50000"/>
                            </a:schemeClr>
                          </a:solidFill>
                          <a:effectLst/>
                          <a:latin typeface="Arial Narrow" panose="020B0606020202030204" pitchFamily="34" charset="0"/>
                          <a:ea typeface="+mn-ea"/>
                          <a:cs typeface="+mn-cs"/>
                          <a:sym typeface="Arial"/>
                        </a:rPr>
                        <a:t>жұмыскерлер</a:t>
                      </a:r>
                      <a:endParaRPr lang="ru-RU" sz="800" b="0" i="0" u="none" strike="noStrike" cap="none" dirty="0">
                        <a:solidFill>
                          <a:schemeClr val="accent3">
                            <a:lumMod val="50000"/>
                          </a:schemeClr>
                        </a:solidFill>
                        <a:effectLst/>
                        <a:latin typeface="Arial Narrow" panose="020B0606020202030204" pitchFamily="34" charset="0"/>
                        <a:ea typeface="+mn-ea"/>
                        <a:cs typeface="+mn-cs"/>
                        <a:sym typeface="Arial"/>
                      </a:endParaRPr>
                    </a:p>
                  </a:txBody>
                  <a:tcPr marL="9525" marR="9525" marT="0" marB="0" anchor="ctr">
                    <a:lnR w="12700" cap="flat" cmpd="sng" algn="ctr">
                      <a:solidFill>
                        <a:schemeClr val="tx1"/>
                      </a:solidFill>
                      <a:prstDash val="solid"/>
                      <a:round/>
                      <a:headEnd type="none" w="med" len="med"/>
                      <a:tailEnd type="none" w="med" len="med"/>
                    </a:lnR>
                    <a:solidFill>
                      <a:schemeClr val="accent3">
                        <a:lumMod val="50000"/>
                        <a:alpha val="20000"/>
                      </a:schemeClr>
                    </a:solidFill>
                  </a:tcPr>
                </a:tc>
                <a:tc>
                  <a:txBody>
                    <a:bodyPr/>
                    <a:lstStyle/>
                    <a:p>
                      <a:pPr algn="ctr" fontAlgn="b"/>
                      <a:r>
                        <a:rPr lang="ru-KZ" sz="800" b="0" i="0" u="none" strike="noStrike" cap="none">
                          <a:solidFill>
                            <a:schemeClr val="tx1"/>
                          </a:solidFill>
                          <a:effectLst/>
                          <a:latin typeface="Arial Narrow" panose="020B0606020202030204" pitchFamily="34" charset="0"/>
                          <a:ea typeface="+mn-ea"/>
                          <a:cs typeface="+mn-cs"/>
                          <a:sym typeface="Arial"/>
                        </a:rPr>
                        <a:t>12 040</a:t>
                      </a:r>
                    </a:p>
                  </a:txBody>
                  <a:tcPr marL="9525" marR="9525" marT="0" marB="0" anchor="ctr">
                    <a:lnL w="12700" cap="flat" cmpd="sng" algn="ctr">
                      <a:solidFill>
                        <a:schemeClr val="tx1"/>
                      </a:solidFill>
                      <a:prstDash val="solid"/>
                      <a:round/>
                      <a:headEnd type="none" w="med" len="med"/>
                      <a:tailEnd type="none" w="med" len="med"/>
                    </a:lnL>
                    <a:solidFill>
                      <a:schemeClr val="bg1">
                        <a:lumMod val="50000"/>
                        <a:alpha val="20000"/>
                      </a:schemeClr>
                    </a:solidFill>
                  </a:tcPr>
                </a:tc>
                <a:tc>
                  <a:txBody>
                    <a:bodyPr/>
                    <a:lstStyle/>
                    <a:p>
                      <a:pPr algn="ctr" fontAlgn="b"/>
                      <a:r>
                        <a:rPr lang="ru-KZ" sz="800" b="0" i="0" u="none" strike="noStrike" cap="none">
                          <a:solidFill>
                            <a:schemeClr val="tx1"/>
                          </a:solidFill>
                          <a:effectLst/>
                          <a:latin typeface="Arial Narrow" panose="020B0606020202030204" pitchFamily="34" charset="0"/>
                          <a:ea typeface="+mn-ea"/>
                          <a:cs typeface="+mn-cs"/>
                          <a:sym typeface="Arial"/>
                        </a:rPr>
                        <a:t>2 946</a:t>
                      </a:r>
                    </a:p>
                  </a:txBody>
                  <a:tcPr marL="9525" marR="9525" marT="0" marB="0" anchor="ctr">
                    <a:solidFill>
                      <a:schemeClr val="bg1">
                        <a:lumMod val="50000"/>
                        <a:alpha val="20000"/>
                      </a:schemeClr>
                    </a:solidFill>
                  </a:tcPr>
                </a:tc>
                <a:tc>
                  <a:txBody>
                    <a:bodyPr/>
                    <a:lstStyle/>
                    <a:p>
                      <a:pPr algn="ctr" fontAlgn="b"/>
                      <a:r>
                        <a:rPr lang="ru-KZ" sz="800" b="0" i="0" u="none" strike="noStrike" cap="none">
                          <a:solidFill>
                            <a:schemeClr val="tx1"/>
                          </a:solidFill>
                          <a:effectLst/>
                          <a:latin typeface="Arial Narrow" panose="020B0606020202030204" pitchFamily="34" charset="0"/>
                          <a:ea typeface="+mn-ea"/>
                          <a:cs typeface="+mn-cs"/>
                          <a:sym typeface="Arial"/>
                        </a:rPr>
                        <a:t>2 950</a:t>
                      </a:r>
                    </a:p>
                  </a:txBody>
                  <a:tcPr marL="9525" marR="9525" marT="0" marB="0" anchor="ctr">
                    <a:solidFill>
                      <a:schemeClr val="bg1">
                        <a:lumMod val="50000"/>
                        <a:alpha val="20000"/>
                      </a:schemeClr>
                    </a:solidFill>
                  </a:tcPr>
                </a:tc>
                <a:tc>
                  <a:txBody>
                    <a:bodyPr/>
                    <a:lstStyle/>
                    <a:p>
                      <a:pPr algn="ctr" fontAlgn="b"/>
                      <a:r>
                        <a:rPr lang="ru-KZ" sz="800" b="0" i="0" u="none" strike="noStrike" cap="none">
                          <a:solidFill>
                            <a:schemeClr val="tx1"/>
                          </a:solidFill>
                          <a:effectLst/>
                          <a:latin typeface="Arial Narrow" panose="020B0606020202030204" pitchFamily="34" charset="0"/>
                          <a:ea typeface="+mn-ea"/>
                          <a:cs typeface="+mn-cs"/>
                          <a:sym typeface="Arial"/>
                        </a:rPr>
                        <a:t>3 010</a:t>
                      </a:r>
                    </a:p>
                  </a:txBody>
                  <a:tcPr marL="9525" marR="9525" marT="0" marB="0" anchor="ctr">
                    <a:solidFill>
                      <a:schemeClr val="bg1">
                        <a:lumMod val="50000"/>
                        <a:alpha val="20000"/>
                      </a:schemeClr>
                    </a:solidFill>
                  </a:tcPr>
                </a:tc>
                <a:tc>
                  <a:txBody>
                    <a:bodyPr/>
                    <a:lstStyle/>
                    <a:p>
                      <a:pPr algn="ctr" fontAlgn="b"/>
                      <a:r>
                        <a:rPr lang="ru-KZ" sz="800" b="0" i="0" u="none" strike="noStrike" cap="none">
                          <a:solidFill>
                            <a:schemeClr val="tx1"/>
                          </a:solidFill>
                          <a:effectLst/>
                          <a:latin typeface="Arial Narrow" panose="020B0606020202030204" pitchFamily="34" charset="0"/>
                          <a:ea typeface="+mn-ea"/>
                          <a:cs typeface="+mn-cs"/>
                          <a:sym typeface="Arial"/>
                        </a:rPr>
                        <a:t>3 134</a:t>
                      </a:r>
                    </a:p>
                  </a:txBody>
                  <a:tcPr marL="9525" marR="9525" marT="0" marB="0" anchor="ctr">
                    <a:lnR w="12700" cap="flat" cmpd="sng" algn="ctr">
                      <a:solidFill>
                        <a:schemeClr val="tx1"/>
                      </a:solidFill>
                      <a:prstDash val="solid"/>
                      <a:round/>
                      <a:headEnd type="none" w="med" len="med"/>
                      <a:tailEnd type="none" w="med" len="med"/>
                    </a:lnR>
                    <a:solidFill>
                      <a:schemeClr val="bg1">
                        <a:lumMod val="50000"/>
                        <a:alpha val="20000"/>
                      </a:schemeClr>
                    </a:solidFill>
                  </a:tcPr>
                </a:tc>
                <a:tc>
                  <a:txBody>
                    <a:bodyPr/>
                    <a:lstStyle/>
                    <a:p>
                      <a:pPr algn="ctr" fontAlgn="ctr"/>
                      <a:r>
                        <a:rPr lang="ru-KZ" sz="800" b="0" i="0" u="none" strike="noStrike" cap="none">
                          <a:solidFill>
                            <a:schemeClr val="accent3">
                              <a:lumMod val="50000"/>
                            </a:schemeClr>
                          </a:solidFill>
                          <a:effectLst/>
                          <a:latin typeface="Arial Narrow" panose="020B0606020202030204" pitchFamily="34" charset="0"/>
                          <a:ea typeface="+mn-ea"/>
                          <a:cs typeface="+mn-cs"/>
                          <a:sym typeface="Arial"/>
                        </a:rPr>
                        <a:t>14 035</a:t>
                      </a:r>
                    </a:p>
                  </a:txBody>
                  <a:tcPr marL="9525" marR="9525" marT="0" marB="0" anchor="ctr">
                    <a:lnL w="12700" cap="flat" cmpd="sng" algn="ctr">
                      <a:solidFill>
                        <a:schemeClr val="tx1"/>
                      </a:solidFill>
                      <a:prstDash val="solid"/>
                      <a:round/>
                      <a:headEnd type="none" w="med" len="med"/>
                      <a:tailEnd type="none" w="med" len="med"/>
                    </a:lnL>
                    <a:solidFill>
                      <a:schemeClr val="accent3">
                        <a:lumMod val="50000"/>
                        <a:alpha val="20000"/>
                      </a:schemeClr>
                    </a:solidFill>
                  </a:tcPr>
                </a:tc>
                <a:tc>
                  <a:txBody>
                    <a:bodyPr/>
                    <a:lstStyle/>
                    <a:p>
                      <a:pPr algn="ctr" fontAlgn="ctr"/>
                      <a:r>
                        <a:rPr lang="ru-KZ" sz="800" b="0" i="0" u="none" strike="noStrike" cap="none" dirty="0">
                          <a:solidFill>
                            <a:schemeClr val="tx1"/>
                          </a:solidFill>
                          <a:effectLst/>
                          <a:latin typeface="Arial Narrow" panose="020B0606020202030204" pitchFamily="34" charset="0"/>
                          <a:ea typeface="+mn-ea"/>
                          <a:cs typeface="+mn-cs"/>
                          <a:sym typeface="Arial"/>
                        </a:rPr>
                        <a:t>3 992</a:t>
                      </a:r>
                    </a:p>
                  </a:txBody>
                  <a:tcPr marL="9525" marR="9525" marT="0" marB="0" anchor="ctr">
                    <a:solidFill>
                      <a:schemeClr val="bg1">
                        <a:lumMod val="50000"/>
                        <a:alpha val="20000"/>
                      </a:schemeClr>
                    </a:solidFill>
                  </a:tcPr>
                </a:tc>
                <a:tc>
                  <a:txBody>
                    <a:bodyPr/>
                    <a:lstStyle/>
                    <a:p>
                      <a:pPr algn="ctr" fontAlgn="ctr"/>
                      <a:r>
                        <a:rPr lang="ru-KZ" sz="800" b="0" i="0" u="none" strike="noStrike" cap="none">
                          <a:solidFill>
                            <a:schemeClr val="accent3">
                              <a:lumMod val="50000"/>
                            </a:schemeClr>
                          </a:solidFill>
                          <a:effectLst/>
                          <a:latin typeface="Arial Narrow" panose="020B0606020202030204" pitchFamily="34" charset="0"/>
                          <a:ea typeface="+mn-ea"/>
                          <a:cs typeface="+mn-cs"/>
                          <a:sym typeface="Arial"/>
                        </a:rPr>
                        <a:t>3 187</a:t>
                      </a:r>
                    </a:p>
                  </a:txBody>
                  <a:tcPr marL="9525" marR="9525" marT="0" marB="0" anchor="ctr">
                    <a:solidFill>
                      <a:schemeClr val="accent3">
                        <a:lumMod val="50000"/>
                        <a:alpha val="20000"/>
                      </a:schemeClr>
                    </a:solidFill>
                  </a:tcPr>
                </a:tc>
                <a:tc>
                  <a:txBody>
                    <a:bodyPr/>
                    <a:lstStyle/>
                    <a:p>
                      <a:pPr algn="ctr" fontAlgn="ctr"/>
                      <a:r>
                        <a:rPr lang="ru-KZ" sz="800" b="0" i="0" u="none" strike="noStrike" cap="none">
                          <a:solidFill>
                            <a:schemeClr val="accent3">
                              <a:lumMod val="50000"/>
                            </a:schemeClr>
                          </a:solidFill>
                          <a:effectLst/>
                          <a:latin typeface="Arial Narrow" panose="020B0606020202030204" pitchFamily="34" charset="0"/>
                          <a:ea typeface="+mn-ea"/>
                          <a:cs typeface="+mn-cs"/>
                          <a:sym typeface="Arial"/>
                        </a:rPr>
                        <a:t>3 426</a:t>
                      </a:r>
                      <a:endParaRPr lang="ru-KZ" sz="800" b="0" i="0" u="none" strike="noStrike" cap="none" dirty="0">
                        <a:solidFill>
                          <a:schemeClr val="accent3">
                            <a:lumMod val="50000"/>
                          </a:schemeClr>
                        </a:solidFill>
                        <a:effectLst/>
                        <a:latin typeface="Arial Narrow" panose="020B0606020202030204" pitchFamily="34" charset="0"/>
                        <a:ea typeface="+mn-ea"/>
                        <a:cs typeface="+mn-cs"/>
                        <a:sym typeface="Arial"/>
                      </a:endParaRPr>
                    </a:p>
                  </a:txBody>
                  <a:tcPr marL="9525" marR="9525" marT="0" marB="0" anchor="ctr">
                    <a:solidFill>
                      <a:schemeClr val="accent3">
                        <a:lumMod val="50000"/>
                        <a:alpha val="20000"/>
                      </a:schemeClr>
                    </a:solidFill>
                  </a:tcPr>
                </a:tc>
                <a:tc>
                  <a:txBody>
                    <a:bodyPr/>
                    <a:lstStyle/>
                    <a:p>
                      <a:pPr algn="ctr" fontAlgn="ctr"/>
                      <a:r>
                        <a:rPr lang="ru-KZ" sz="800" b="0" i="0" u="none" strike="noStrike" cap="none">
                          <a:solidFill>
                            <a:schemeClr val="accent3">
                              <a:lumMod val="50000"/>
                            </a:schemeClr>
                          </a:solidFill>
                          <a:effectLst/>
                          <a:latin typeface="Arial Narrow" panose="020B0606020202030204" pitchFamily="34" charset="0"/>
                          <a:ea typeface="+mn-ea"/>
                          <a:cs typeface="+mn-cs"/>
                          <a:sym typeface="Arial"/>
                        </a:rPr>
                        <a:t>3 430</a:t>
                      </a:r>
                    </a:p>
                  </a:txBody>
                  <a:tcPr marL="9525" marR="9525" marT="0" marB="0" anchor="ctr">
                    <a:solidFill>
                      <a:schemeClr val="accent3">
                        <a:lumMod val="50000"/>
                        <a:alpha val="20000"/>
                      </a:schemeClr>
                    </a:solidFill>
                  </a:tcPr>
                </a:tc>
                <a:tc>
                  <a:txBody>
                    <a:bodyPr/>
                    <a:lstStyle/>
                    <a:p>
                      <a:pPr algn="ctr" fontAlgn="b"/>
                      <a:r>
                        <a:rPr lang="ru-KZ" sz="800" b="0" i="0" u="none" strike="noStrike" cap="none" dirty="0">
                          <a:solidFill>
                            <a:schemeClr val="accent3">
                              <a:lumMod val="50000"/>
                            </a:schemeClr>
                          </a:solidFill>
                          <a:effectLst/>
                          <a:latin typeface="Arial Narrow" panose="020B0606020202030204" pitchFamily="34" charset="0"/>
                          <a:ea typeface="+mn-ea"/>
                          <a:cs typeface="+mn-cs"/>
                          <a:sym typeface="Arial"/>
                        </a:rPr>
                        <a:t>1,2%</a:t>
                      </a:r>
                    </a:p>
                  </a:txBody>
                  <a:tcPr marL="9525" marR="9525" marT="0" marB="0" anchor="ctr">
                    <a:solidFill>
                      <a:schemeClr val="accent3">
                        <a:lumMod val="50000"/>
                        <a:alpha val="20000"/>
                      </a:schemeClr>
                    </a:solidFill>
                  </a:tcPr>
                </a:tc>
                <a:extLst>
                  <a:ext uri="{0D108BD9-81ED-4DB2-BD59-A6C34878D82A}">
                    <a16:rowId xmlns:a16="http://schemas.microsoft.com/office/drawing/2014/main" val="1108121153"/>
                  </a:ext>
                </a:extLst>
              </a:tr>
              <a:tr h="158400">
                <a:tc>
                  <a:txBody>
                    <a:bodyPr/>
                    <a:lstStyle/>
                    <a:p>
                      <a:pPr algn="ctr" fontAlgn="b"/>
                      <a:r>
                        <a:rPr lang="ru-RU" sz="800" u="none" strike="noStrike" dirty="0">
                          <a:solidFill>
                            <a:schemeClr val="accent3">
                              <a:lumMod val="50000"/>
                            </a:schemeClr>
                          </a:solidFill>
                          <a:effectLst/>
                          <a:latin typeface="Arial Narrow" panose="020B0606020202030204" pitchFamily="34" charset="0"/>
                        </a:rPr>
                        <a:t>15</a:t>
                      </a:r>
                      <a:endParaRPr lang="en-US" sz="800" b="0" i="0" u="none" strike="noStrike" dirty="0">
                        <a:solidFill>
                          <a:schemeClr val="accent3">
                            <a:lumMod val="50000"/>
                          </a:schemeClr>
                        </a:solidFill>
                        <a:effectLst/>
                        <a:latin typeface="Arial Narrow" panose="020B0606020202030204" pitchFamily="34" charset="0"/>
                      </a:endParaRPr>
                    </a:p>
                  </a:txBody>
                  <a:tcPr marL="9525" marR="9525" marT="0" marB="0" anchor="ctr">
                    <a:solidFill>
                      <a:schemeClr val="accent6">
                        <a:lumMod val="50000"/>
                        <a:alpha val="1000"/>
                      </a:schemeClr>
                    </a:solidFill>
                  </a:tcPr>
                </a:tc>
                <a:tc>
                  <a:txBody>
                    <a:bodyPr/>
                    <a:lstStyle/>
                    <a:p>
                      <a:pPr algn="ctr" fontAlgn="ctr"/>
                      <a:r>
                        <a:rPr lang="ru-KZ" sz="800" b="0" i="0" u="none" strike="noStrike" cap="none">
                          <a:solidFill>
                            <a:schemeClr val="accent3">
                              <a:lumMod val="50000"/>
                            </a:schemeClr>
                          </a:solidFill>
                          <a:effectLst/>
                          <a:latin typeface="Arial Narrow" panose="020B0606020202030204" pitchFamily="34" charset="0"/>
                          <a:ea typeface="+mn-ea"/>
                          <a:cs typeface="+mn-cs"/>
                          <a:sym typeface="Arial"/>
                        </a:rPr>
                        <a:t>5120-9</a:t>
                      </a:r>
                    </a:p>
                  </a:txBody>
                  <a:tcPr marL="9525" marR="9525" marT="0" marB="0" anchor="ctr">
                    <a:solidFill>
                      <a:schemeClr val="accent6">
                        <a:lumMod val="50000"/>
                        <a:alpha val="1000"/>
                      </a:schemeClr>
                    </a:solidFill>
                  </a:tcPr>
                </a:tc>
                <a:tc>
                  <a:txBody>
                    <a:bodyPr/>
                    <a:lstStyle/>
                    <a:p>
                      <a:pPr marL="72000" algn="l" fontAlgn="ctr"/>
                      <a:r>
                        <a:rPr lang="ru-RU" sz="800" b="0" i="0" u="none" strike="noStrike" cap="none" dirty="0" err="1">
                          <a:solidFill>
                            <a:schemeClr val="accent3">
                              <a:lumMod val="50000"/>
                            </a:schemeClr>
                          </a:solidFill>
                          <a:effectLst/>
                          <a:latin typeface="Arial Narrow" panose="020B0606020202030204" pitchFamily="34" charset="0"/>
                          <a:ea typeface="+mn-ea"/>
                          <a:cs typeface="+mn-cs"/>
                          <a:sym typeface="Arial"/>
                        </a:rPr>
                        <a:t>Басқа</a:t>
                      </a:r>
                      <a:r>
                        <a:rPr lang="ru-RU" sz="800" b="0" i="0" u="none" strike="noStrike" cap="none" dirty="0">
                          <a:solidFill>
                            <a:schemeClr val="accent3">
                              <a:lumMod val="50000"/>
                            </a:schemeClr>
                          </a:solidFill>
                          <a:effectLst/>
                          <a:latin typeface="Arial Narrow" panose="020B0606020202030204" pitchFamily="34" charset="0"/>
                          <a:ea typeface="+mn-ea"/>
                          <a:cs typeface="+mn-cs"/>
                          <a:sym typeface="Arial"/>
                        </a:rPr>
                        <a:t> </a:t>
                      </a:r>
                      <a:r>
                        <a:rPr lang="ru-RU" sz="800" b="0" i="0" u="none" strike="noStrike" cap="none" dirty="0" err="1">
                          <a:solidFill>
                            <a:schemeClr val="accent3">
                              <a:lumMod val="50000"/>
                            </a:schemeClr>
                          </a:solidFill>
                          <a:effectLst/>
                          <a:latin typeface="Arial Narrow" panose="020B0606020202030204" pitchFamily="34" charset="0"/>
                          <a:ea typeface="+mn-ea"/>
                          <a:cs typeface="+mn-cs"/>
                          <a:sym typeface="Arial"/>
                        </a:rPr>
                        <a:t>аспаздар</a:t>
                      </a:r>
                      <a:endParaRPr lang="ru-RU" sz="800" b="0" i="0" u="none" strike="noStrike" cap="none" dirty="0">
                        <a:solidFill>
                          <a:schemeClr val="accent3">
                            <a:lumMod val="50000"/>
                          </a:schemeClr>
                        </a:solidFill>
                        <a:effectLst/>
                        <a:latin typeface="Arial Narrow" panose="020B0606020202030204" pitchFamily="34" charset="0"/>
                        <a:ea typeface="+mn-ea"/>
                        <a:cs typeface="+mn-cs"/>
                        <a:sym typeface="Arial"/>
                      </a:endParaRPr>
                    </a:p>
                  </a:txBody>
                  <a:tcPr marL="9525" marR="9525" marT="0" marB="0" anchor="ctr">
                    <a:lnR w="12700" cap="flat" cmpd="sng" algn="ctr">
                      <a:solidFill>
                        <a:schemeClr val="tx1"/>
                      </a:solidFill>
                      <a:prstDash val="solid"/>
                      <a:round/>
                      <a:headEnd type="none" w="med" len="med"/>
                      <a:tailEnd type="none" w="med" len="med"/>
                    </a:lnR>
                    <a:solidFill>
                      <a:schemeClr val="accent6">
                        <a:lumMod val="50000"/>
                        <a:alpha val="1000"/>
                      </a:schemeClr>
                    </a:solidFill>
                  </a:tcPr>
                </a:tc>
                <a:tc>
                  <a:txBody>
                    <a:bodyPr/>
                    <a:lstStyle/>
                    <a:p>
                      <a:pPr algn="ctr" fontAlgn="b"/>
                      <a:r>
                        <a:rPr lang="ru-KZ" sz="800" b="0" i="0" u="none" strike="noStrike" cap="none">
                          <a:solidFill>
                            <a:schemeClr val="tx1"/>
                          </a:solidFill>
                          <a:effectLst/>
                          <a:latin typeface="Arial Narrow" panose="020B0606020202030204" pitchFamily="34" charset="0"/>
                          <a:ea typeface="+mn-ea"/>
                          <a:cs typeface="+mn-cs"/>
                          <a:sym typeface="Arial"/>
                        </a:rPr>
                        <a:t>12 416</a:t>
                      </a:r>
                    </a:p>
                  </a:txBody>
                  <a:tcPr marL="9525" marR="9525" marT="0" marB="0" anchor="ctr">
                    <a:lnL w="12700" cap="flat" cmpd="sng" algn="ctr">
                      <a:solidFill>
                        <a:schemeClr val="tx1"/>
                      </a:solidFill>
                      <a:prstDash val="solid"/>
                      <a:round/>
                      <a:headEnd type="none" w="med" len="med"/>
                      <a:tailEnd type="none" w="med" len="med"/>
                    </a:lnL>
                    <a:solidFill>
                      <a:schemeClr val="accent6">
                        <a:lumMod val="50000"/>
                        <a:alpha val="1000"/>
                      </a:schemeClr>
                    </a:solidFill>
                  </a:tcPr>
                </a:tc>
                <a:tc>
                  <a:txBody>
                    <a:bodyPr/>
                    <a:lstStyle/>
                    <a:p>
                      <a:pPr algn="ctr" fontAlgn="b"/>
                      <a:r>
                        <a:rPr lang="ru-KZ" sz="800" b="0" i="0" u="none" strike="noStrike" cap="none">
                          <a:solidFill>
                            <a:schemeClr val="tx1"/>
                          </a:solidFill>
                          <a:effectLst/>
                          <a:latin typeface="Arial Narrow" panose="020B0606020202030204" pitchFamily="34" charset="0"/>
                          <a:ea typeface="+mn-ea"/>
                          <a:cs typeface="+mn-cs"/>
                          <a:sym typeface="Arial"/>
                        </a:rPr>
                        <a:t>2 603</a:t>
                      </a:r>
                    </a:p>
                  </a:txBody>
                  <a:tcPr marL="9525" marR="9525" marT="0" marB="0" anchor="ctr">
                    <a:solidFill>
                      <a:schemeClr val="accent6">
                        <a:lumMod val="50000"/>
                        <a:alpha val="1000"/>
                      </a:schemeClr>
                    </a:solidFill>
                  </a:tcPr>
                </a:tc>
                <a:tc>
                  <a:txBody>
                    <a:bodyPr/>
                    <a:lstStyle/>
                    <a:p>
                      <a:pPr algn="ctr" fontAlgn="b"/>
                      <a:r>
                        <a:rPr lang="ru-KZ" sz="800" b="0" i="0" u="none" strike="noStrike" cap="none">
                          <a:solidFill>
                            <a:schemeClr val="tx1"/>
                          </a:solidFill>
                          <a:effectLst/>
                          <a:latin typeface="Arial Narrow" panose="020B0606020202030204" pitchFamily="34" charset="0"/>
                          <a:ea typeface="+mn-ea"/>
                          <a:cs typeface="+mn-cs"/>
                          <a:sym typeface="Arial"/>
                        </a:rPr>
                        <a:t>3 111</a:t>
                      </a:r>
                    </a:p>
                  </a:txBody>
                  <a:tcPr marL="9525" marR="9525" marT="0" marB="0" anchor="ctr">
                    <a:solidFill>
                      <a:schemeClr val="accent6">
                        <a:lumMod val="50000"/>
                        <a:alpha val="1000"/>
                      </a:schemeClr>
                    </a:solidFill>
                  </a:tcPr>
                </a:tc>
                <a:tc>
                  <a:txBody>
                    <a:bodyPr/>
                    <a:lstStyle/>
                    <a:p>
                      <a:pPr algn="ctr" fontAlgn="b"/>
                      <a:r>
                        <a:rPr lang="ru-KZ" sz="800" b="0" i="0" u="none" strike="noStrike" cap="none">
                          <a:solidFill>
                            <a:schemeClr val="tx1"/>
                          </a:solidFill>
                          <a:effectLst/>
                          <a:latin typeface="Arial Narrow" panose="020B0606020202030204" pitchFamily="34" charset="0"/>
                          <a:ea typeface="+mn-ea"/>
                          <a:cs typeface="+mn-cs"/>
                          <a:sym typeface="Arial"/>
                        </a:rPr>
                        <a:t>3 207</a:t>
                      </a:r>
                    </a:p>
                  </a:txBody>
                  <a:tcPr marL="9525" marR="9525" marT="0" marB="0" anchor="ctr">
                    <a:solidFill>
                      <a:schemeClr val="accent6">
                        <a:lumMod val="50000"/>
                        <a:alpha val="1000"/>
                      </a:schemeClr>
                    </a:solidFill>
                  </a:tcPr>
                </a:tc>
                <a:tc>
                  <a:txBody>
                    <a:bodyPr/>
                    <a:lstStyle/>
                    <a:p>
                      <a:pPr algn="ctr" fontAlgn="b"/>
                      <a:r>
                        <a:rPr lang="ru-KZ" sz="800" b="0" i="0" u="none" strike="noStrike" cap="none">
                          <a:solidFill>
                            <a:schemeClr val="tx1"/>
                          </a:solidFill>
                          <a:effectLst/>
                          <a:latin typeface="Arial Narrow" panose="020B0606020202030204" pitchFamily="34" charset="0"/>
                          <a:ea typeface="+mn-ea"/>
                          <a:cs typeface="+mn-cs"/>
                          <a:sym typeface="Arial"/>
                        </a:rPr>
                        <a:t>3 495</a:t>
                      </a:r>
                    </a:p>
                  </a:txBody>
                  <a:tcPr marL="9525" marR="9525" marT="0" marB="0" anchor="ctr">
                    <a:lnR w="12700" cap="flat" cmpd="sng" algn="ctr">
                      <a:solidFill>
                        <a:schemeClr val="tx1"/>
                      </a:solidFill>
                      <a:prstDash val="solid"/>
                      <a:round/>
                      <a:headEnd type="none" w="med" len="med"/>
                      <a:tailEnd type="none" w="med" len="med"/>
                    </a:lnR>
                    <a:solidFill>
                      <a:schemeClr val="accent6">
                        <a:lumMod val="50000"/>
                        <a:alpha val="1000"/>
                      </a:schemeClr>
                    </a:solidFill>
                  </a:tcPr>
                </a:tc>
                <a:tc>
                  <a:txBody>
                    <a:bodyPr/>
                    <a:lstStyle/>
                    <a:p>
                      <a:pPr algn="ctr" fontAlgn="ctr"/>
                      <a:r>
                        <a:rPr lang="ru-KZ" sz="800" b="0" i="0" u="none" strike="noStrike" cap="none">
                          <a:solidFill>
                            <a:schemeClr val="accent3">
                              <a:lumMod val="50000"/>
                            </a:schemeClr>
                          </a:solidFill>
                          <a:effectLst/>
                          <a:latin typeface="Arial Narrow" panose="020B0606020202030204" pitchFamily="34" charset="0"/>
                          <a:ea typeface="+mn-ea"/>
                          <a:cs typeface="+mn-cs"/>
                          <a:sym typeface="Arial"/>
                        </a:rPr>
                        <a:t>13 978</a:t>
                      </a:r>
                    </a:p>
                  </a:txBody>
                  <a:tcPr marL="9525" marR="9525" marT="0" marB="0" anchor="ctr">
                    <a:lnL w="12700" cap="flat" cmpd="sng" algn="ctr">
                      <a:solidFill>
                        <a:schemeClr val="tx1"/>
                      </a:solidFill>
                      <a:prstDash val="solid"/>
                      <a:round/>
                      <a:headEnd type="none" w="med" len="med"/>
                      <a:tailEnd type="none" w="med" len="med"/>
                    </a:lnL>
                    <a:solidFill>
                      <a:schemeClr val="accent6">
                        <a:lumMod val="50000"/>
                        <a:alpha val="1000"/>
                      </a:schemeClr>
                    </a:solidFill>
                  </a:tcPr>
                </a:tc>
                <a:tc>
                  <a:txBody>
                    <a:bodyPr/>
                    <a:lstStyle/>
                    <a:p>
                      <a:pPr algn="ctr" fontAlgn="ctr"/>
                      <a:r>
                        <a:rPr lang="ru-KZ" sz="800" b="0" i="0" u="none" strike="noStrike" cap="none" dirty="0">
                          <a:solidFill>
                            <a:schemeClr val="tx1"/>
                          </a:solidFill>
                          <a:effectLst/>
                          <a:latin typeface="Arial Narrow" panose="020B0606020202030204" pitchFamily="34" charset="0"/>
                          <a:ea typeface="+mn-ea"/>
                          <a:cs typeface="+mn-cs"/>
                          <a:sym typeface="Arial"/>
                        </a:rPr>
                        <a:t>2 343</a:t>
                      </a:r>
                    </a:p>
                  </a:txBody>
                  <a:tcPr marL="9525" marR="9525" marT="0" marB="0" anchor="ctr">
                    <a:solidFill>
                      <a:schemeClr val="accent6">
                        <a:lumMod val="50000"/>
                        <a:alpha val="1000"/>
                      </a:schemeClr>
                    </a:solidFill>
                  </a:tcPr>
                </a:tc>
                <a:tc>
                  <a:txBody>
                    <a:bodyPr/>
                    <a:lstStyle/>
                    <a:p>
                      <a:pPr algn="ctr" fontAlgn="ctr"/>
                      <a:r>
                        <a:rPr lang="ru-KZ" sz="800" b="0" i="0" u="none" strike="noStrike" cap="none">
                          <a:solidFill>
                            <a:schemeClr val="accent3">
                              <a:lumMod val="50000"/>
                            </a:schemeClr>
                          </a:solidFill>
                          <a:effectLst/>
                          <a:latin typeface="Arial Narrow" panose="020B0606020202030204" pitchFamily="34" charset="0"/>
                          <a:ea typeface="+mn-ea"/>
                          <a:cs typeface="+mn-cs"/>
                          <a:sym typeface="Arial"/>
                        </a:rPr>
                        <a:t>3 212</a:t>
                      </a:r>
                    </a:p>
                  </a:txBody>
                  <a:tcPr marL="9525" marR="9525" marT="0" marB="0" anchor="ctr">
                    <a:solidFill>
                      <a:schemeClr val="accent6">
                        <a:lumMod val="50000"/>
                        <a:alpha val="1000"/>
                      </a:schemeClr>
                    </a:solidFill>
                  </a:tcPr>
                </a:tc>
                <a:tc>
                  <a:txBody>
                    <a:bodyPr/>
                    <a:lstStyle/>
                    <a:p>
                      <a:pPr algn="ctr" fontAlgn="ctr"/>
                      <a:r>
                        <a:rPr lang="ru-KZ" sz="800" b="0" i="0" u="none" strike="noStrike" cap="none">
                          <a:solidFill>
                            <a:schemeClr val="accent3">
                              <a:lumMod val="50000"/>
                            </a:schemeClr>
                          </a:solidFill>
                          <a:effectLst/>
                          <a:latin typeface="Arial Narrow" panose="020B0606020202030204" pitchFamily="34" charset="0"/>
                          <a:ea typeface="+mn-ea"/>
                          <a:cs typeface="+mn-cs"/>
                          <a:sym typeface="Arial"/>
                        </a:rPr>
                        <a:t>3 908</a:t>
                      </a:r>
                    </a:p>
                  </a:txBody>
                  <a:tcPr marL="9525" marR="9525" marT="0" marB="0" anchor="ctr">
                    <a:solidFill>
                      <a:schemeClr val="accent6">
                        <a:lumMod val="50000"/>
                        <a:alpha val="1000"/>
                      </a:schemeClr>
                    </a:solidFill>
                  </a:tcPr>
                </a:tc>
                <a:tc>
                  <a:txBody>
                    <a:bodyPr/>
                    <a:lstStyle/>
                    <a:p>
                      <a:pPr algn="ctr" fontAlgn="ctr"/>
                      <a:r>
                        <a:rPr lang="ru-KZ" sz="800" b="0" i="0" u="none" strike="noStrike" cap="none">
                          <a:solidFill>
                            <a:schemeClr val="accent3">
                              <a:lumMod val="50000"/>
                            </a:schemeClr>
                          </a:solidFill>
                          <a:effectLst/>
                          <a:latin typeface="Arial Narrow" panose="020B0606020202030204" pitchFamily="34" charset="0"/>
                          <a:ea typeface="+mn-ea"/>
                          <a:cs typeface="+mn-cs"/>
                          <a:sym typeface="Arial"/>
                        </a:rPr>
                        <a:t>4 515</a:t>
                      </a:r>
                    </a:p>
                  </a:txBody>
                  <a:tcPr marL="9525" marR="9525" marT="0" marB="0" anchor="ctr">
                    <a:solidFill>
                      <a:schemeClr val="accent6">
                        <a:lumMod val="50000"/>
                        <a:alpha val="1000"/>
                      </a:schemeClr>
                    </a:solidFill>
                  </a:tcPr>
                </a:tc>
                <a:tc>
                  <a:txBody>
                    <a:bodyPr/>
                    <a:lstStyle/>
                    <a:p>
                      <a:pPr algn="ctr" fontAlgn="b"/>
                      <a:r>
                        <a:rPr lang="ru-KZ" sz="800" b="0" i="0" u="none" strike="noStrike" cap="none">
                          <a:solidFill>
                            <a:schemeClr val="accent3">
                              <a:lumMod val="50000"/>
                            </a:schemeClr>
                          </a:solidFill>
                          <a:effectLst/>
                          <a:latin typeface="Arial Narrow" panose="020B0606020202030204" pitchFamily="34" charset="0"/>
                          <a:ea typeface="+mn-ea"/>
                          <a:cs typeface="+mn-cs"/>
                          <a:sym typeface="Arial"/>
                        </a:rPr>
                        <a:t>1,2%</a:t>
                      </a:r>
                    </a:p>
                  </a:txBody>
                  <a:tcPr marL="9525" marR="9525" marT="0" marB="0" anchor="ctr">
                    <a:solidFill>
                      <a:schemeClr val="accent6">
                        <a:lumMod val="50000"/>
                        <a:alpha val="1000"/>
                      </a:schemeClr>
                    </a:solidFill>
                  </a:tcPr>
                </a:tc>
                <a:extLst>
                  <a:ext uri="{0D108BD9-81ED-4DB2-BD59-A6C34878D82A}">
                    <a16:rowId xmlns:a16="http://schemas.microsoft.com/office/drawing/2014/main" val="3859109263"/>
                  </a:ext>
                </a:extLst>
              </a:tr>
              <a:tr h="158400">
                <a:tc>
                  <a:txBody>
                    <a:bodyPr/>
                    <a:lstStyle/>
                    <a:p>
                      <a:pPr algn="ctr" fontAlgn="b"/>
                      <a:r>
                        <a:rPr lang="ru-RU" sz="800" u="none" strike="noStrike" dirty="0">
                          <a:solidFill>
                            <a:schemeClr val="accent3">
                              <a:lumMod val="50000"/>
                            </a:schemeClr>
                          </a:solidFill>
                          <a:effectLst/>
                          <a:latin typeface="Arial Narrow" panose="020B0606020202030204" pitchFamily="34" charset="0"/>
                        </a:rPr>
                        <a:t>16</a:t>
                      </a:r>
                      <a:endParaRPr lang="en-US" sz="800" b="0" i="0" u="none" strike="noStrike" dirty="0">
                        <a:solidFill>
                          <a:schemeClr val="accent3">
                            <a:lumMod val="50000"/>
                          </a:schemeClr>
                        </a:solidFill>
                        <a:effectLst/>
                        <a:latin typeface="Arial Narrow" panose="020B0606020202030204" pitchFamily="34" charset="0"/>
                      </a:endParaRPr>
                    </a:p>
                  </a:txBody>
                  <a:tcPr marL="9525" marR="9525" marT="0" marB="0" anchor="ctr">
                    <a:solidFill>
                      <a:schemeClr val="accent3">
                        <a:lumMod val="50000"/>
                        <a:alpha val="20000"/>
                      </a:schemeClr>
                    </a:solidFill>
                  </a:tcPr>
                </a:tc>
                <a:tc>
                  <a:txBody>
                    <a:bodyPr/>
                    <a:lstStyle/>
                    <a:p>
                      <a:pPr algn="ctr" fontAlgn="ctr"/>
                      <a:r>
                        <a:rPr lang="ru-KZ" sz="800" b="0" i="0" u="none" strike="noStrike" cap="none" dirty="0">
                          <a:solidFill>
                            <a:schemeClr val="accent3">
                              <a:lumMod val="50000"/>
                            </a:schemeClr>
                          </a:solidFill>
                          <a:effectLst/>
                          <a:latin typeface="Arial Narrow" panose="020B0606020202030204" pitchFamily="34" charset="0"/>
                          <a:ea typeface="+mn-ea"/>
                          <a:cs typeface="+mn-cs"/>
                          <a:sym typeface="Arial"/>
                        </a:rPr>
                        <a:t>2361-0</a:t>
                      </a:r>
                    </a:p>
                  </a:txBody>
                  <a:tcPr marL="9525" marR="9525" marT="0" marB="0" anchor="ctr">
                    <a:solidFill>
                      <a:schemeClr val="accent3">
                        <a:lumMod val="50000"/>
                        <a:alpha val="20000"/>
                      </a:schemeClr>
                    </a:solidFill>
                  </a:tcPr>
                </a:tc>
                <a:tc>
                  <a:txBody>
                    <a:bodyPr/>
                    <a:lstStyle/>
                    <a:p>
                      <a:pPr marL="72000" algn="l" fontAlgn="ctr"/>
                      <a:r>
                        <a:rPr lang="ru-RU" sz="800" b="0" i="0" u="none" strike="noStrike" cap="none" dirty="0" err="1">
                          <a:solidFill>
                            <a:schemeClr val="accent3">
                              <a:lumMod val="50000"/>
                            </a:schemeClr>
                          </a:solidFill>
                          <a:effectLst/>
                          <a:latin typeface="Arial Narrow" panose="020B0606020202030204" pitchFamily="34" charset="0"/>
                          <a:ea typeface="+mn-ea"/>
                          <a:cs typeface="+mn-cs"/>
                          <a:sym typeface="Arial"/>
                        </a:rPr>
                        <a:t>Бастауыш</a:t>
                      </a:r>
                      <a:r>
                        <a:rPr lang="ru-RU" sz="800" b="0" i="0" u="none" strike="noStrike" cap="none" dirty="0">
                          <a:solidFill>
                            <a:schemeClr val="accent3">
                              <a:lumMod val="50000"/>
                            </a:schemeClr>
                          </a:solidFill>
                          <a:effectLst/>
                          <a:latin typeface="Arial Narrow" panose="020B0606020202030204" pitchFamily="34" charset="0"/>
                          <a:ea typeface="+mn-ea"/>
                          <a:cs typeface="+mn-cs"/>
                          <a:sym typeface="Arial"/>
                        </a:rPr>
                        <a:t> </a:t>
                      </a:r>
                      <a:r>
                        <a:rPr lang="ru-RU" sz="800" b="0" i="0" u="none" strike="noStrike" cap="none" dirty="0" err="1">
                          <a:solidFill>
                            <a:schemeClr val="accent3">
                              <a:lumMod val="50000"/>
                            </a:schemeClr>
                          </a:solidFill>
                          <a:effectLst/>
                          <a:latin typeface="Arial Narrow" panose="020B0606020202030204" pitchFamily="34" charset="0"/>
                          <a:ea typeface="+mn-ea"/>
                          <a:cs typeface="+mn-cs"/>
                          <a:sym typeface="Arial"/>
                        </a:rPr>
                        <a:t>мектеп</a:t>
                      </a:r>
                      <a:r>
                        <a:rPr lang="ru-RU" sz="800" b="0" i="0" u="none" strike="noStrike" cap="none" dirty="0">
                          <a:solidFill>
                            <a:schemeClr val="accent3">
                              <a:lumMod val="50000"/>
                            </a:schemeClr>
                          </a:solidFill>
                          <a:effectLst/>
                          <a:latin typeface="Arial Narrow" panose="020B0606020202030204" pitchFamily="34" charset="0"/>
                          <a:ea typeface="+mn-ea"/>
                          <a:cs typeface="+mn-cs"/>
                          <a:sym typeface="Arial"/>
                        </a:rPr>
                        <a:t> </a:t>
                      </a:r>
                      <a:r>
                        <a:rPr lang="ru-RU" sz="800" b="0" i="0" u="none" strike="noStrike" cap="none" dirty="0" err="1">
                          <a:solidFill>
                            <a:schemeClr val="accent3">
                              <a:lumMod val="50000"/>
                            </a:schemeClr>
                          </a:solidFill>
                          <a:effectLst/>
                          <a:latin typeface="Arial Narrow" panose="020B0606020202030204" pitchFamily="34" charset="0"/>
                          <a:ea typeface="+mn-ea"/>
                          <a:cs typeface="+mn-cs"/>
                          <a:sym typeface="Arial"/>
                        </a:rPr>
                        <a:t>мұғалімі</a:t>
                      </a:r>
                      <a:endParaRPr lang="ru-RU" sz="800" b="0" i="0" u="none" strike="noStrike" cap="none" dirty="0">
                        <a:solidFill>
                          <a:schemeClr val="accent3">
                            <a:lumMod val="50000"/>
                          </a:schemeClr>
                        </a:solidFill>
                        <a:effectLst/>
                        <a:latin typeface="Arial Narrow" panose="020B0606020202030204" pitchFamily="34" charset="0"/>
                        <a:ea typeface="+mn-ea"/>
                        <a:cs typeface="+mn-cs"/>
                        <a:sym typeface="Arial"/>
                      </a:endParaRPr>
                    </a:p>
                  </a:txBody>
                  <a:tcPr marL="9525" marR="9525" marT="0" marB="0" anchor="ctr">
                    <a:lnR w="12700" cap="flat" cmpd="sng" algn="ctr">
                      <a:solidFill>
                        <a:schemeClr val="tx1"/>
                      </a:solidFill>
                      <a:prstDash val="solid"/>
                      <a:round/>
                      <a:headEnd type="none" w="med" len="med"/>
                      <a:tailEnd type="none" w="med" len="med"/>
                    </a:lnR>
                    <a:solidFill>
                      <a:schemeClr val="accent3">
                        <a:lumMod val="50000"/>
                        <a:alpha val="20000"/>
                      </a:schemeClr>
                    </a:solidFill>
                  </a:tcPr>
                </a:tc>
                <a:tc>
                  <a:txBody>
                    <a:bodyPr/>
                    <a:lstStyle/>
                    <a:p>
                      <a:pPr algn="ctr" fontAlgn="b"/>
                      <a:r>
                        <a:rPr lang="ru-KZ" sz="800" b="0" i="0" u="none" strike="noStrike" cap="none">
                          <a:solidFill>
                            <a:schemeClr val="tx1"/>
                          </a:solidFill>
                          <a:effectLst/>
                          <a:latin typeface="Arial Narrow" panose="020B0606020202030204" pitchFamily="34" charset="0"/>
                          <a:ea typeface="+mn-ea"/>
                          <a:cs typeface="+mn-cs"/>
                          <a:sym typeface="Arial"/>
                        </a:rPr>
                        <a:t>12 667</a:t>
                      </a:r>
                    </a:p>
                  </a:txBody>
                  <a:tcPr marL="9525" marR="9525" marT="0" marB="0" anchor="ctr">
                    <a:lnL w="12700" cap="flat" cmpd="sng" algn="ctr">
                      <a:solidFill>
                        <a:schemeClr val="tx1"/>
                      </a:solidFill>
                      <a:prstDash val="solid"/>
                      <a:round/>
                      <a:headEnd type="none" w="med" len="med"/>
                      <a:tailEnd type="none" w="med" len="med"/>
                    </a:lnL>
                    <a:solidFill>
                      <a:schemeClr val="bg1">
                        <a:lumMod val="50000"/>
                        <a:alpha val="20000"/>
                      </a:schemeClr>
                    </a:solidFill>
                  </a:tcPr>
                </a:tc>
                <a:tc>
                  <a:txBody>
                    <a:bodyPr/>
                    <a:lstStyle/>
                    <a:p>
                      <a:pPr algn="ctr" fontAlgn="b"/>
                      <a:r>
                        <a:rPr lang="ru-KZ" sz="800" b="0" i="0" u="none" strike="noStrike" cap="none">
                          <a:solidFill>
                            <a:schemeClr val="tx1"/>
                          </a:solidFill>
                          <a:effectLst/>
                          <a:latin typeface="Arial Narrow" panose="020B0606020202030204" pitchFamily="34" charset="0"/>
                          <a:ea typeface="+mn-ea"/>
                          <a:cs typeface="+mn-cs"/>
                          <a:sym typeface="Arial"/>
                        </a:rPr>
                        <a:t>1 831</a:t>
                      </a:r>
                    </a:p>
                  </a:txBody>
                  <a:tcPr marL="9525" marR="9525" marT="0" marB="0" anchor="ctr">
                    <a:solidFill>
                      <a:schemeClr val="bg1">
                        <a:lumMod val="50000"/>
                        <a:alpha val="20000"/>
                      </a:schemeClr>
                    </a:solidFill>
                  </a:tcPr>
                </a:tc>
                <a:tc>
                  <a:txBody>
                    <a:bodyPr/>
                    <a:lstStyle/>
                    <a:p>
                      <a:pPr algn="ctr" fontAlgn="b"/>
                      <a:r>
                        <a:rPr lang="ru-KZ" sz="800" b="0" i="0" u="none" strike="noStrike" cap="none">
                          <a:solidFill>
                            <a:schemeClr val="tx1"/>
                          </a:solidFill>
                          <a:effectLst/>
                          <a:latin typeface="Arial Narrow" panose="020B0606020202030204" pitchFamily="34" charset="0"/>
                          <a:ea typeface="+mn-ea"/>
                          <a:cs typeface="+mn-cs"/>
                          <a:sym typeface="Arial"/>
                        </a:rPr>
                        <a:t>1 693</a:t>
                      </a:r>
                    </a:p>
                  </a:txBody>
                  <a:tcPr marL="9525" marR="9525" marT="0" marB="0" anchor="ctr">
                    <a:solidFill>
                      <a:schemeClr val="bg1">
                        <a:lumMod val="50000"/>
                        <a:alpha val="20000"/>
                      </a:schemeClr>
                    </a:solidFill>
                  </a:tcPr>
                </a:tc>
                <a:tc>
                  <a:txBody>
                    <a:bodyPr/>
                    <a:lstStyle/>
                    <a:p>
                      <a:pPr algn="ctr" fontAlgn="b"/>
                      <a:r>
                        <a:rPr lang="ru-KZ" sz="800" b="0" i="0" u="none" strike="noStrike" cap="none">
                          <a:solidFill>
                            <a:schemeClr val="tx1"/>
                          </a:solidFill>
                          <a:effectLst/>
                          <a:latin typeface="Arial Narrow" panose="020B0606020202030204" pitchFamily="34" charset="0"/>
                          <a:ea typeface="+mn-ea"/>
                          <a:cs typeface="+mn-cs"/>
                          <a:sym typeface="Arial"/>
                        </a:rPr>
                        <a:t>6 537</a:t>
                      </a:r>
                    </a:p>
                  </a:txBody>
                  <a:tcPr marL="9525" marR="9525" marT="0" marB="0" anchor="ctr">
                    <a:solidFill>
                      <a:schemeClr val="bg1">
                        <a:lumMod val="50000"/>
                        <a:alpha val="20000"/>
                      </a:schemeClr>
                    </a:solidFill>
                  </a:tcPr>
                </a:tc>
                <a:tc>
                  <a:txBody>
                    <a:bodyPr/>
                    <a:lstStyle/>
                    <a:p>
                      <a:pPr algn="ctr" fontAlgn="b"/>
                      <a:r>
                        <a:rPr lang="ru-KZ" sz="800" b="0" i="0" u="none" strike="noStrike" cap="none">
                          <a:solidFill>
                            <a:schemeClr val="tx1"/>
                          </a:solidFill>
                          <a:effectLst/>
                          <a:latin typeface="Arial Narrow" panose="020B0606020202030204" pitchFamily="34" charset="0"/>
                          <a:ea typeface="+mn-ea"/>
                          <a:cs typeface="+mn-cs"/>
                          <a:sym typeface="Arial"/>
                        </a:rPr>
                        <a:t>2 606</a:t>
                      </a:r>
                    </a:p>
                  </a:txBody>
                  <a:tcPr marL="9525" marR="9525" marT="0" marB="0" anchor="ctr">
                    <a:lnR w="12700" cap="flat" cmpd="sng" algn="ctr">
                      <a:solidFill>
                        <a:schemeClr val="tx1"/>
                      </a:solidFill>
                      <a:prstDash val="solid"/>
                      <a:round/>
                      <a:headEnd type="none" w="med" len="med"/>
                      <a:tailEnd type="none" w="med" len="med"/>
                    </a:lnR>
                    <a:solidFill>
                      <a:schemeClr val="bg1">
                        <a:lumMod val="50000"/>
                        <a:alpha val="20000"/>
                      </a:schemeClr>
                    </a:solidFill>
                  </a:tcPr>
                </a:tc>
                <a:tc>
                  <a:txBody>
                    <a:bodyPr/>
                    <a:lstStyle/>
                    <a:p>
                      <a:pPr algn="ctr" fontAlgn="ctr"/>
                      <a:r>
                        <a:rPr lang="ru-KZ" sz="800" b="0" i="0" u="none" strike="noStrike" cap="none">
                          <a:solidFill>
                            <a:schemeClr val="accent3">
                              <a:lumMod val="50000"/>
                            </a:schemeClr>
                          </a:solidFill>
                          <a:effectLst/>
                          <a:latin typeface="Arial Narrow" panose="020B0606020202030204" pitchFamily="34" charset="0"/>
                          <a:ea typeface="+mn-ea"/>
                          <a:cs typeface="+mn-cs"/>
                          <a:sym typeface="Arial"/>
                        </a:rPr>
                        <a:t>13 624</a:t>
                      </a:r>
                    </a:p>
                  </a:txBody>
                  <a:tcPr marL="9525" marR="9525" marT="0" marB="0" anchor="ctr">
                    <a:lnL w="12700" cap="flat" cmpd="sng" algn="ctr">
                      <a:solidFill>
                        <a:schemeClr val="tx1"/>
                      </a:solidFill>
                      <a:prstDash val="solid"/>
                      <a:round/>
                      <a:headEnd type="none" w="med" len="med"/>
                      <a:tailEnd type="none" w="med" len="med"/>
                    </a:lnL>
                    <a:solidFill>
                      <a:schemeClr val="accent3">
                        <a:lumMod val="50000"/>
                        <a:alpha val="20000"/>
                      </a:schemeClr>
                    </a:solidFill>
                  </a:tcPr>
                </a:tc>
                <a:tc>
                  <a:txBody>
                    <a:bodyPr/>
                    <a:lstStyle/>
                    <a:p>
                      <a:pPr algn="ctr" fontAlgn="ctr"/>
                      <a:r>
                        <a:rPr lang="ru-KZ" sz="800" b="0" i="0" u="none" strike="noStrike" cap="none" dirty="0">
                          <a:solidFill>
                            <a:schemeClr val="tx1"/>
                          </a:solidFill>
                          <a:effectLst/>
                          <a:latin typeface="Arial Narrow" panose="020B0606020202030204" pitchFamily="34" charset="0"/>
                          <a:ea typeface="+mn-ea"/>
                          <a:cs typeface="+mn-cs"/>
                          <a:sym typeface="Arial"/>
                        </a:rPr>
                        <a:t>2 464</a:t>
                      </a:r>
                    </a:p>
                  </a:txBody>
                  <a:tcPr marL="9525" marR="9525" marT="0" marB="0" anchor="ctr">
                    <a:solidFill>
                      <a:schemeClr val="bg1">
                        <a:lumMod val="50000"/>
                        <a:alpha val="20000"/>
                      </a:schemeClr>
                    </a:solidFill>
                  </a:tcPr>
                </a:tc>
                <a:tc>
                  <a:txBody>
                    <a:bodyPr/>
                    <a:lstStyle/>
                    <a:p>
                      <a:pPr algn="ctr" fontAlgn="ctr"/>
                      <a:r>
                        <a:rPr lang="ru-KZ" sz="800" b="0" i="0" u="none" strike="noStrike" cap="none">
                          <a:solidFill>
                            <a:schemeClr val="accent3">
                              <a:lumMod val="50000"/>
                            </a:schemeClr>
                          </a:solidFill>
                          <a:effectLst/>
                          <a:latin typeface="Arial Narrow" panose="020B0606020202030204" pitchFamily="34" charset="0"/>
                          <a:ea typeface="+mn-ea"/>
                          <a:cs typeface="+mn-cs"/>
                          <a:sym typeface="Arial"/>
                        </a:rPr>
                        <a:t>2 470</a:t>
                      </a:r>
                    </a:p>
                  </a:txBody>
                  <a:tcPr marL="9525" marR="9525" marT="0" marB="0" anchor="ctr">
                    <a:solidFill>
                      <a:schemeClr val="accent3">
                        <a:lumMod val="50000"/>
                        <a:alpha val="20000"/>
                      </a:schemeClr>
                    </a:solidFill>
                  </a:tcPr>
                </a:tc>
                <a:tc>
                  <a:txBody>
                    <a:bodyPr/>
                    <a:lstStyle/>
                    <a:p>
                      <a:pPr algn="ctr" fontAlgn="ctr"/>
                      <a:r>
                        <a:rPr lang="ru-KZ" sz="800" b="0" i="0" u="none" strike="noStrike" cap="none">
                          <a:solidFill>
                            <a:schemeClr val="accent3">
                              <a:lumMod val="50000"/>
                            </a:schemeClr>
                          </a:solidFill>
                          <a:effectLst/>
                          <a:latin typeface="Arial Narrow" panose="020B0606020202030204" pitchFamily="34" charset="0"/>
                          <a:ea typeface="+mn-ea"/>
                          <a:cs typeface="+mn-cs"/>
                          <a:sym typeface="Arial"/>
                        </a:rPr>
                        <a:t>2 377</a:t>
                      </a:r>
                      <a:endParaRPr lang="ru-KZ" sz="800" b="0" i="0" u="none" strike="noStrike" cap="none" dirty="0">
                        <a:solidFill>
                          <a:schemeClr val="accent3">
                            <a:lumMod val="50000"/>
                          </a:schemeClr>
                        </a:solidFill>
                        <a:effectLst/>
                        <a:latin typeface="Arial Narrow" panose="020B0606020202030204" pitchFamily="34" charset="0"/>
                        <a:ea typeface="+mn-ea"/>
                        <a:cs typeface="+mn-cs"/>
                        <a:sym typeface="Arial"/>
                      </a:endParaRPr>
                    </a:p>
                  </a:txBody>
                  <a:tcPr marL="9525" marR="9525" marT="0" marB="0" anchor="ctr">
                    <a:solidFill>
                      <a:schemeClr val="accent3">
                        <a:lumMod val="50000"/>
                        <a:alpha val="20000"/>
                      </a:schemeClr>
                    </a:solidFill>
                  </a:tcPr>
                </a:tc>
                <a:tc>
                  <a:txBody>
                    <a:bodyPr/>
                    <a:lstStyle/>
                    <a:p>
                      <a:pPr algn="ctr" fontAlgn="ctr"/>
                      <a:r>
                        <a:rPr lang="ru-KZ" sz="800" b="0" i="0" u="none" strike="noStrike" cap="none">
                          <a:solidFill>
                            <a:schemeClr val="accent3">
                              <a:lumMod val="50000"/>
                            </a:schemeClr>
                          </a:solidFill>
                          <a:effectLst/>
                          <a:latin typeface="Arial Narrow" panose="020B0606020202030204" pitchFamily="34" charset="0"/>
                          <a:ea typeface="+mn-ea"/>
                          <a:cs typeface="+mn-cs"/>
                          <a:sym typeface="Arial"/>
                        </a:rPr>
                        <a:t>6 313</a:t>
                      </a:r>
                      <a:endParaRPr lang="ru-KZ" sz="800" b="0" i="0" u="none" strike="noStrike" cap="none" dirty="0">
                        <a:solidFill>
                          <a:schemeClr val="accent3">
                            <a:lumMod val="50000"/>
                          </a:schemeClr>
                        </a:solidFill>
                        <a:effectLst/>
                        <a:latin typeface="Arial Narrow" panose="020B0606020202030204" pitchFamily="34" charset="0"/>
                        <a:ea typeface="+mn-ea"/>
                        <a:cs typeface="+mn-cs"/>
                        <a:sym typeface="Arial"/>
                      </a:endParaRPr>
                    </a:p>
                  </a:txBody>
                  <a:tcPr marL="9525" marR="9525" marT="0" marB="0" anchor="ctr">
                    <a:solidFill>
                      <a:schemeClr val="accent3">
                        <a:lumMod val="50000"/>
                        <a:alpha val="20000"/>
                      </a:schemeClr>
                    </a:solidFill>
                  </a:tcPr>
                </a:tc>
                <a:tc>
                  <a:txBody>
                    <a:bodyPr/>
                    <a:lstStyle/>
                    <a:p>
                      <a:pPr algn="ctr" fontAlgn="b"/>
                      <a:r>
                        <a:rPr lang="ru-KZ" sz="800" b="0" i="0" u="none" strike="noStrike" cap="none" dirty="0">
                          <a:solidFill>
                            <a:schemeClr val="accent3">
                              <a:lumMod val="50000"/>
                            </a:schemeClr>
                          </a:solidFill>
                          <a:effectLst/>
                          <a:latin typeface="Arial Narrow" panose="020B0606020202030204" pitchFamily="34" charset="0"/>
                          <a:ea typeface="+mn-ea"/>
                          <a:cs typeface="+mn-cs"/>
                          <a:sym typeface="Arial"/>
                        </a:rPr>
                        <a:t>1,2%</a:t>
                      </a:r>
                    </a:p>
                  </a:txBody>
                  <a:tcPr marL="9525" marR="9525" marT="0" marB="0" anchor="ctr">
                    <a:solidFill>
                      <a:schemeClr val="accent3">
                        <a:lumMod val="50000"/>
                        <a:alpha val="20000"/>
                      </a:schemeClr>
                    </a:solidFill>
                  </a:tcPr>
                </a:tc>
                <a:extLst>
                  <a:ext uri="{0D108BD9-81ED-4DB2-BD59-A6C34878D82A}">
                    <a16:rowId xmlns:a16="http://schemas.microsoft.com/office/drawing/2014/main" val="614668957"/>
                  </a:ext>
                </a:extLst>
              </a:tr>
              <a:tr h="158400">
                <a:tc>
                  <a:txBody>
                    <a:bodyPr/>
                    <a:lstStyle/>
                    <a:p>
                      <a:pPr algn="ctr" fontAlgn="b"/>
                      <a:r>
                        <a:rPr lang="ru-RU" sz="800" u="none" strike="noStrike" dirty="0">
                          <a:solidFill>
                            <a:schemeClr val="accent3">
                              <a:lumMod val="50000"/>
                            </a:schemeClr>
                          </a:solidFill>
                          <a:effectLst/>
                          <a:latin typeface="Arial Narrow" panose="020B0606020202030204" pitchFamily="34" charset="0"/>
                        </a:rPr>
                        <a:t>17</a:t>
                      </a:r>
                      <a:endParaRPr lang="en-US" sz="800" b="0" i="0" u="none" strike="noStrike" dirty="0">
                        <a:solidFill>
                          <a:schemeClr val="accent3">
                            <a:lumMod val="50000"/>
                          </a:schemeClr>
                        </a:solidFill>
                        <a:effectLst/>
                        <a:latin typeface="Arial Narrow" panose="020B0606020202030204" pitchFamily="34" charset="0"/>
                      </a:endParaRPr>
                    </a:p>
                  </a:txBody>
                  <a:tcPr marL="9525" marR="9525" marT="0" marB="0" anchor="ctr">
                    <a:solidFill>
                      <a:schemeClr val="accent6">
                        <a:lumMod val="50000"/>
                        <a:alpha val="1000"/>
                      </a:schemeClr>
                    </a:solidFill>
                  </a:tcPr>
                </a:tc>
                <a:tc>
                  <a:txBody>
                    <a:bodyPr/>
                    <a:lstStyle/>
                    <a:p>
                      <a:pPr algn="ctr" fontAlgn="ctr"/>
                      <a:r>
                        <a:rPr lang="ru-KZ" sz="800" b="0" i="0" u="none" strike="noStrike" cap="none" dirty="0">
                          <a:solidFill>
                            <a:schemeClr val="accent3">
                              <a:lumMod val="50000"/>
                            </a:schemeClr>
                          </a:solidFill>
                          <a:effectLst/>
                          <a:latin typeface="Arial Narrow" panose="020B0606020202030204" pitchFamily="34" charset="0"/>
                          <a:ea typeface="+mn-ea"/>
                          <a:cs typeface="+mn-cs"/>
                          <a:sym typeface="Arial"/>
                        </a:rPr>
                        <a:t>9312-2</a:t>
                      </a:r>
                    </a:p>
                  </a:txBody>
                  <a:tcPr marL="9525" marR="9525" marT="0" marB="0" anchor="ctr">
                    <a:solidFill>
                      <a:schemeClr val="accent6">
                        <a:lumMod val="50000"/>
                        <a:alpha val="1000"/>
                      </a:schemeClr>
                    </a:solidFill>
                  </a:tcPr>
                </a:tc>
                <a:tc>
                  <a:txBody>
                    <a:bodyPr/>
                    <a:lstStyle/>
                    <a:p>
                      <a:pPr marL="72000" algn="l" fontAlgn="ctr"/>
                      <a:r>
                        <a:rPr lang="ru-RU" sz="800" b="0" i="0" u="none" strike="noStrike" cap="none" dirty="0" err="1">
                          <a:solidFill>
                            <a:schemeClr val="accent3">
                              <a:lumMod val="50000"/>
                            </a:schemeClr>
                          </a:solidFill>
                          <a:effectLst/>
                          <a:latin typeface="Arial Narrow" panose="020B0606020202030204" pitchFamily="34" charset="0"/>
                          <a:ea typeface="+mn-ea"/>
                          <a:cs typeface="+mn-cs"/>
                          <a:sym typeface="Arial"/>
                        </a:rPr>
                        <a:t>Ғимараттарды</a:t>
                      </a:r>
                      <a:r>
                        <a:rPr lang="ru-RU" sz="800" b="0" i="0" u="none" strike="noStrike" cap="none" dirty="0">
                          <a:solidFill>
                            <a:schemeClr val="accent3">
                              <a:lumMod val="50000"/>
                            </a:schemeClr>
                          </a:solidFill>
                          <a:effectLst/>
                          <a:latin typeface="Arial Narrow" panose="020B0606020202030204" pitchFamily="34" charset="0"/>
                          <a:ea typeface="+mn-ea"/>
                          <a:cs typeface="+mn-cs"/>
                          <a:sym typeface="Arial"/>
                        </a:rPr>
                        <a:t> салу </a:t>
                      </a:r>
                      <a:r>
                        <a:rPr lang="ru-RU" sz="800" b="0" i="0" u="none" strike="noStrike" cap="none" dirty="0" err="1">
                          <a:solidFill>
                            <a:schemeClr val="accent3">
                              <a:lumMod val="50000"/>
                            </a:schemeClr>
                          </a:solidFill>
                          <a:effectLst/>
                          <a:latin typeface="Arial Narrow" panose="020B0606020202030204" pitchFamily="34" charset="0"/>
                          <a:ea typeface="+mn-ea"/>
                          <a:cs typeface="+mn-cs"/>
                          <a:sym typeface="Arial"/>
                        </a:rPr>
                        <a:t>және</a:t>
                      </a:r>
                      <a:r>
                        <a:rPr lang="ru-RU" sz="800" b="0" i="0" u="none" strike="noStrike" cap="none" dirty="0">
                          <a:solidFill>
                            <a:schemeClr val="accent3">
                              <a:lumMod val="50000"/>
                            </a:schemeClr>
                          </a:solidFill>
                          <a:effectLst/>
                          <a:latin typeface="Arial Narrow" panose="020B0606020202030204" pitchFamily="34" charset="0"/>
                          <a:ea typeface="+mn-ea"/>
                          <a:cs typeface="+mn-cs"/>
                          <a:sym typeface="Arial"/>
                        </a:rPr>
                        <a:t> </a:t>
                      </a:r>
                      <a:r>
                        <a:rPr lang="ru-RU" sz="800" b="0" i="0" u="none" strike="noStrike" cap="none" dirty="0" err="1">
                          <a:solidFill>
                            <a:schemeClr val="accent3">
                              <a:lumMod val="50000"/>
                            </a:schemeClr>
                          </a:solidFill>
                          <a:effectLst/>
                          <a:latin typeface="Arial Narrow" panose="020B0606020202030204" pitchFamily="34" charset="0"/>
                          <a:ea typeface="+mn-ea"/>
                          <a:cs typeface="+mn-cs"/>
                          <a:sym typeface="Arial"/>
                        </a:rPr>
                        <a:t>жөндеу</a:t>
                      </a:r>
                      <a:r>
                        <a:rPr lang="ru-RU" sz="800" b="0" i="0" u="none" strike="noStrike" cap="none" dirty="0">
                          <a:solidFill>
                            <a:schemeClr val="accent3">
                              <a:lumMod val="50000"/>
                            </a:schemeClr>
                          </a:solidFill>
                          <a:effectLst/>
                          <a:latin typeface="Arial Narrow" panose="020B0606020202030204" pitchFamily="34" charset="0"/>
                          <a:ea typeface="+mn-ea"/>
                          <a:cs typeface="+mn-cs"/>
                          <a:sym typeface="Arial"/>
                        </a:rPr>
                        <a:t> </a:t>
                      </a:r>
                      <a:r>
                        <a:rPr lang="ru-RU" sz="800" b="0" i="0" u="none" strike="noStrike" cap="none" dirty="0" err="1">
                          <a:solidFill>
                            <a:schemeClr val="accent3">
                              <a:lumMod val="50000"/>
                            </a:schemeClr>
                          </a:solidFill>
                          <a:effectLst/>
                          <a:latin typeface="Arial Narrow" panose="020B0606020202030204" pitchFamily="34" charset="0"/>
                          <a:ea typeface="+mn-ea"/>
                          <a:cs typeface="+mn-cs"/>
                          <a:sym typeface="Arial"/>
                        </a:rPr>
                        <a:t>жөніндегі</a:t>
                      </a:r>
                      <a:r>
                        <a:rPr lang="ru-RU" sz="800" b="0" i="0" u="none" strike="noStrike" cap="none" dirty="0">
                          <a:solidFill>
                            <a:schemeClr val="accent3">
                              <a:lumMod val="50000"/>
                            </a:schemeClr>
                          </a:solidFill>
                          <a:effectLst/>
                          <a:latin typeface="Arial Narrow" panose="020B0606020202030204" pitchFamily="34" charset="0"/>
                          <a:ea typeface="+mn-ea"/>
                          <a:cs typeface="+mn-cs"/>
                          <a:sym typeface="Arial"/>
                        </a:rPr>
                        <a:t> </a:t>
                      </a:r>
                      <a:r>
                        <a:rPr lang="ru-RU" sz="800" b="0" i="0" u="none" strike="noStrike" cap="none" dirty="0" err="1">
                          <a:solidFill>
                            <a:schemeClr val="accent3">
                              <a:lumMod val="50000"/>
                            </a:schemeClr>
                          </a:solidFill>
                          <a:effectLst/>
                          <a:latin typeface="Arial Narrow" panose="020B0606020202030204" pitchFamily="34" charset="0"/>
                          <a:ea typeface="+mn-ea"/>
                          <a:cs typeface="+mn-cs"/>
                          <a:sym typeface="Arial"/>
                        </a:rPr>
                        <a:t>біліктілігі</a:t>
                      </a:r>
                      <a:r>
                        <a:rPr lang="ru-RU" sz="800" b="0" i="0" u="none" strike="noStrike" cap="none" dirty="0">
                          <a:solidFill>
                            <a:schemeClr val="accent3">
                              <a:lumMod val="50000"/>
                            </a:schemeClr>
                          </a:solidFill>
                          <a:effectLst/>
                          <a:latin typeface="Arial Narrow" panose="020B0606020202030204" pitchFamily="34" charset="0"/>
                          <a:ea typeface="+mn-ea"/>
                          <a:cs typeface="+mn-cs"/>
                          <a:sym typeface="Arial"/>
                        </a:rPr>
                        <a:t> </a:t>
                      </a:r>
                      <a:r>
                        <a:rPr lang="ru-RU" sz="800" b="0" i="0" u="none" strike="noStrike" cap="none" dirty="0" err="1">
                          <a:solidFill>
                            <a:schemeClr val="accent3">
                              <a:lumMod val="50000"/>
                            </a:schemeClr>
                          </a:solidFill>
                          <a:effectLst/>
                          <a:latin typeface="Arial Narrow" panose="020B0606020202030204" pitchFamily="34" charset="0"/>
                          <a:ea typeface="+mn-ea"/>
                          <a:cs typeface="+mn-cs"/>
                          <a:sym typeface="Arial"/>
                        </a:rPr>
                        <a:t>жоқ</a:t>
                      </a:r>
                      <a:r>
                        <a:rPr lang="ru-RU" sz="800" b="0" i="0" u="none" strike="noStrike" cap="none" dirty="0">
                          <a:solidFill>
                            <a:schemeClr val="accent3">
                              <a:lumMod val="50000"/>
                            </a:schemeClr>
                          </a:solidFill>
                          <a:effectLst/>
                          <a:latin typeface="Arial Narrow" panose="020B0606020202030204" pitchFamily="34" charset="0"/>
                          <a:ea typeface="+mn-ea"/>
                          <a:cs typeface="+mn-cs"/>
                          <a:sym typeface="Arial"/>
                        </a:rPr>
                        <a:t> </a:t>
                      </a:r>
                      <a:r>
                        <a:rPr lang="ru-RU" sz="800" b="0" i="0" u="none" strike="noStrike" cap="none" dirty="0" err="1">
                          <a:solidFill>
                            <a:schemeClr val="accent3">
                              <a:lumMod val="50000"/>
                            </a:schemeClr>
                          </a:solidFill>
                          <a:effectLst/>
                          <a:latin typeface="Arial Narrow" panose="020B0606020202030204" pitchFamily="34" charset="0"/>
                          <a:ea typeface="+mn-ea"/>
                          <a:cs typeface="+mn-cs"/>
                          <a:sym typeface="Arial"/>
                        </a:rPr>
                        <a:t>жұмысшылар</a:t>
                      </a:r>
                      <a:endParaRPr lang="ru-RU" sz="800" b="0" i="0" u="none" strike="noStrike" cap="none" dirty="0">
                        <a:solidFill>
                          <a:schemeClr val="accent3">
                            <a:lumMod val="50000"/>
                          </a:schemeClr>
                        </a:solidFill>
                        <a:effectLst/>
                        <a:latin typeface="Arial Narrow" panose="020B0606020202030204" pitchFamily="34" charset="0"/>
                        <a:ea typeface="+mn-ea"/>
                        <a:cs typeface="+mn-cs"/>
                        <a:sym typeface="Arial"/>
                      </a:endParaRPr>
                    </a:p>
                  </a:txBody>
                  <a:tcPr marL="9525" marR="9525" marT="0" marB="0" anchor="ctr">
                    <a:lnR w="12700" cap="flat" cmpd="sng" algn="ctr">
                      <a:solidFill>
                        <a:schemeClr val="tx1"/>
                      </a:solidFill>
                      <a:prstDash val="solid"/>
                      <a:round/>
                      <a:headEnd type="none" w="med" len="med"/>
                      <a:tailEnd type="none" w="med" len="med"/>
                    </a:lnR>
                    <a:solidFill>
                      <a:schemeClr val="accent6">
                        <a:lumMod val="50000"/>
                        <a:alpha val="1000"/>
                      </a:schemeClr>
                    </a:solidFill>
                  </a:tcPr>
                </a:tc>
                <a:tc>
                  <a:txBody>
                    <a:bodyPr/>
                    <a:lstStyle/>
                    <a:p>
                      <a:pPr algn="ctr" fontAlgn="b"/>
                      <a:r>
                        <a:rPr lang="ru-KZ" sz="800" b="0" i="0" u="none" strike="noStrike" cap="none">
                          <a:solidFill>
                            <a:schemeClr val="tx1"/>
                          </a:solidFill>
                          <a:effectLst/>
                          <a:latin typeface="Arial Narrow" panose="020B0606020202030204" pitchFamily="34" charset="0"/>
                          <a:ea typeface="+mn-ea"/>
                          <a:cs typeface="+mn-cs"/>
                          <a:sym typeface="Arial"/>
                        </a:rPr>
                        <a:t>12 373</a:t>
                      </a:r>
                    </a:p>
                  </a:txBody>
                  <a:tcPr marL="9525" marR="9525" marT="0" marB="0" anchor="ctr">
                    <a:lnL w="12700" cap="flat" cmpd="sng" algn="ctr">
                      <a:solidFill>
                        <a:schemeClr val="tx1"/>
                      </a:solidFill>
                      <a:prstDash val="solid"/>
                      <a:round/>
                      <a:headEnd type="none" w="med" len="med"/>
                      <a:tailEnd type="none" w="med" len="med"/>
                    </a:lnL>
                    <a:solidFill>
                      <a:schemeClr val="accent6">
                        <a:lumMod val="50000"/>
                        <a:alpha val="1000"/>
                      </a:schemeClr>
                    </a:solidFill>
                  </a:tcPr>
                </a:tc>
                <a:tc>
                  <a:txBody>
                    <a:bodyPr/>
                    <a:lstStyle/>
                    <a:p>
                      <a:pPr algn="ctr" fontAlgn="b"/>
                      <a:r>
                        <a:rPr lang="ru-KZ" sz="800" b="0" i="0" u="none" strike="noStrike" cap="none">
                          <a:solidFill>
                            <a:schemeClr val="tx1"/>
                          </a:solidFill>
                          <a:effectLst/>
                          <a:latin typeface="Arial Narrow" panose="020B0606020202030204" pitchFamily="34" charset="0"/>
                          <a:ea typeface="+mn-ea"/>
                          <a:cs typeface="+mn-cs"/>
                          <a:sym typeface="Arial"/>
                        </a:rPr>
                        <a:t>1 208</a:t>
                      </a:r>
                    </a:p>
                  </a:txBody>
                  <a:tcPr marL="9525" marR="9525" marT="0" marB="0" anchor="ctr">
                    <a:solidFill>
                      <a:schemeClr val="accent6">
                        <a:lumMod val="50000"/>
                        <a:alpha val="1000"/>
                      </a:schemeClr>
                    </a:solidFill>
                  </a:tcPr>
                </a:tc>
                <a:tc>
                  <a:txBody>
                    <a:bodyPr/>
                    <a:lstStyle/>
                    <a:p>
                      <a:pPr algn="ctr" fontAlgn="b"/>
                      <a:r>
                        <a:rPr lang="ru-KZ" sz="800" b="0" i="0" u="none" strike="noStrike" cap="none" dirty="0">
                          <a:solidFill>
                            <a:schemeClr val="tx1"/>
                          </a:solidFill>
                          <a:effectLst/>
                          <a:latin typeface="Arial Narrow" panose="020B0606020202030204" pitchFamily="34" charset="0"/>
                          <a:ea typeface="+mn-ea"/>
                          <a:cs typeface="+mn-cs"/>
                          <a:sym typeface="Arial"/>
                        </a:rPr>
                        <a:t>2 760</a:t>
                      </a:r>
                    </a:p>
                  </a:txBody>
                  <a:tcPr marL="9525" marR="9525" marT="0" marB="0" anchor="ctr">
                    <a:solidFill>
                      <a:schemeClr val="accent6">
                        <a:lumMod val="50000"/>
                        <a:alpha val="1000"/>
                      </a:schemeClr>
                    </a:solidFill>
                  </a:tcPr>
                </a:tc>
                <a:tc>
                  <a:txBody>
                    <a:bodyPr/>
                    <a:lstStyle/>
                    <a:p>
                      <a:pPr algn="ctr" fontAlgn="b"/>
                      <a:r>
                        <a:rPr lang="ru-KZ" sz="800" b="0" i="0" u="none" strike="noStrike" cap="none">
                          <a:solidFill>
                            <a:schemeClr val="tx1"/>
                          </a:solidFill>
                          <a:effectLst/>
                          <a:latin typeface="Arial Narrow" panose="020B0606020202030204" pitchFamily="34" charset="0"/>
                          <a:ea typeface="+mn-ea"/>
                          <a:cs typeface="+mn-cs"/>
                          <a:sym typeface="Arial"/>
                        </a:rPr>
                        <a:t>5 324</a:t>
                      </a:r>
                    </a:p>
                  </a:txBody>
                  <a:tcPr marL="9525" marR="9525" marT="0" marB="0" anchor="ctr">
                    <a:solidFill>
                      <a:schemeClr val="accent6">
                        <a:lumMod val="50000"/>
                        <a:alpha val="1000"/>
                      </a:schemeClr>
                    </a:solidFill>
                  </a:tcPr>
                </a:tc>
                <a:tc>
                  <a:txBody>
                    <a:bodyPr/>
                    <a:lstStyle/>
                    <a:p>
                      <a:pPr algn="ctr" fontAlgn="b"/>
                      <a:r>
                        <a:rPr lang="ru-KZ" sz="800" b="0" i="0" u="none" strike="noStrike" cap="none">
                          <a:solidFill>
                            <a:schemeClr val="tx1"/>
                          </a:solidFill>
                          <a:effectLst/>
                          <a:latin typeface="Arial Narrow" panose="020B0606020202030204" pitchFamily="34" charset="0"/>
                          <a:ea typeface="+mn-ea"/>
                          <a:cs typeface="+mn-cs"/>
                          <a:sym typeface="Arial"/>
                        </a:rPr>
                        <a:t>3 081</a:t>
                      </a:r>
                    </a:p>
                  </a:txBody>
                  <a:tcPr marL="9525" marR="9525" marT="0" marB="0" anchor="ctr">
                    <a:lnR w="12700" cap="flat" cmpd="sng" algn="ctr">
                      <a:solidFill>
                        <a:schemeClr val="tx1"/>
                      </a:solidFill>
                      <a:prstDash val="solid"/>
                      <a:round/>
                      <a:headEnd type="none" w="med" len="med"/>
                      <a:tailEnd type="none" w="med" len="med"/>
                    </a:lnR>
                    <a:solidFill>
                      <a:schemeClr val="accent6">
                        <a:lumMod val="50000"/>
                        <a:alpha val="1000"/>
                      </a:schemeClr>
                    </a:solidFill>
                  </a:tcPr>
                </a:tc>
                <a:tc>
                  <a:txBody>
                    <a:bodyPr/>
                    <a:lstStyle/>
                    <a:p>
                      <a:pPr algn="ctr" fontAlgn="ctr"/>
                      <a:r>
                        <a:rPr lang="ru-KZ" sz="800" b="0" i="0" u="none" strike="noStrike" cap="none">
                          <a:solidFill>
                            <a:schemeClr val="accent3">
                              <a:lumMod val="50000"/>
                            </a:schemeClr>
                          </a:solidFill>
                          <a:effectLst/>
                          <a:latin typeface="Arial Narrow" panose="020B0606020202030204" pitchFamily="34" charset="0"/>
                          <a:ea typeface="+mn-ea"/>
                          <a:cs typeface="+mn-cs"/>
                          <a:sym typeface="Arial"/>
                        </a:rPr>
                        <a:t>13 607</a:t>
                      </a:r>
                    </a:p>
                  </a:txBody>
                  <a:tcPr marL="9525" marR="9525" marT="0" marB="0" anchor="ctr">
                    <a:lnL w="12700" cap="flat" cmpd="sng" algn="ctr">
                      <a:solidFill>
                        <a:schemeClr val="tx1"/>
                      </a:solidFill>
                      <a:prstDash val="solid"/>
                      <a:round/>
                      <a:headEnd type="none" w="med" len="med"/>
                      <a:tailEnd type="none" w="med" len="med"/>
                    </a:lnL>
                    <a:solidFill>
                      <a:schemeClr val="accent6">
                        <a:lumMod val="50000"/>
                        <a:alpha val="1000"/>
                      </a:schemeClr>
                    </a:solidFill>
                  </a:tcPr>
                </a:tc>
                <a:tc>
                  <a:txBody>
                    <a:bodyPr/>
                    <a:lstStyle/>
                    <a:p>
                      <a:pPr algn="ctr" fontAlgn="ctr"/>
                      <a:r>
                        <a:rPr lang="ru-KZ" sz="800" b="0" i="0" u="none" strike="noStrike" cap="none" dirty="0">
                          <a:solidFill>
                            <a:schemeClr val="tx1"/>
                          </a:solidFill>
                          <a:effectLst/>
                          <a:latin typeface="Arial Narrow" panose="020B0606020202030204" pitchFamily="34" charset="0"/>
                          <a:ea typeface="+mn-ea"/>
                          <a:cs typeface="+mn-cs"/>
                          <a:sym typeface="Arial"/>
                        </a:rPr>
                        <a:t>660</a:t>
                      </a:r>
                    </a:p>
                  </a:txBody>
                  <a:tcPr marL="9525" marR="9525" marT="0" marB="0" anchor="ctr">
                    <a:solidFill>
                      <a:schemeClr val="accent6">
                        <a:lumMod val="50000"/>
                        <a:alpha val="1000"/>
                      </a:schemeClr>
                    </a:solidFill>
                  </a:tcPr>
                </a:tc>
                <a:tc>
                  <a:txBody>
                    <a:bodyPr/>
                    <a:lstStyle/>
                    <a:p>
                      <a:pPr algn="ctr" fontAlgn="ctr"/>
                      <a:r>
                        <a:rPr lang="ru-KZ" sz="800" b="0" i="0" u="none" strike="noStrike" cap="none">
                          <a:solidFill>
                            <a:schemeClr val="accent3">
                              <a:lumMod val="50000"/>
                            </a:schemeClr>
                          </a:solidFill>
                          <a:effectLst/>
                          <a:latin typeface="Arial Narrow" panose="020B0606020202030204" pitchFamily="34" charset="0"/>
                          <a:ea typeface="+mn-ea"/>
                          <a:cs typeface="+mn-cs"/>
                          <a:sym typeface="Arial"/>
                        </a:rPr>
                        <a:t>3 278</a:t>
                      </a:r>
                    </a:p>
                  </a:txBody>
                  <a:tcPr marL="9525" marR="9525" marT="0" marB="0" anchor="ctr">
                    <a:solidFill>
                      <a:schemeClr val="accent6">
                        <a:lumMod val="50000"/>
                        <a:alpha val="1000"/>
                      </a:schemeClr>
                    </a:solidFill>
                  </a:tcPr>
                </a:tc>
                <a:tc>
                  <a:txBody>
                    <a:bodyPr/>
                    <a:lstStyle/>
                    <a:p>
                      <a:pPr algn="ctr" fontAlgn="ctr"/>
                      <a:r>
                        <a:rPr lang="ru-KZ" sz="800" b="0" i="0" u="none" strike="noStrike" cap="none">
                          <a:solidFill>
                            <a:schemeClr val="accent3">
                              <a:lumMod val="50000"/>
                            </a:schemeClr>
                          </a:solidFill>
                          <a:effectLst/>
                          <a:latin typeface="Arial Narrow" panose="020B0606020202030204" pitchFamily="34" charset="0"/>
                          <a:ea typeface="+mn-ea"/>
                          <a:cs typeface="+mn-cs"/>
                          <a:sym typeface="Arial"/>
                        </a:rPr>
                        <a:t>4 325</a:t>
                      </a:r>
                    </a:p>
                  </a:txBody>
                  <a:tcPr marL="9525" marR="9525" marT="0" marB="0" anchor="ctr">
                    <a:solidFill>
                      <a:schemeClr val="accent6">
                        <a:lumMod val="50000"/>
                        <a:alpha val="1000"/>
                      </a:schemeClr>
                    </a:solidFill>
                  </a:tcPr>
                </a:tc>
                <a:tc>
                  <a:txBody>
                    <a:bodyPr/>
                    <a:lstStyle/>
                    <a:p>
                      <a:pPr algn="ctr" fontAlgn="ctr"/>
                      <a:r>
                        <a:rPr lang="ru-KZ" sz="800" b="0" i="0" u="none" strike="noStrike" cap="none">
                          <a:solidFill>
                            <a:schemeClr val="accent3">
                              <a:lumMod val="50000"/>
                            </a:schemeClr>
                          </a:solidFill>
                          <a:effectLst/>
                          <a:latin typeface="Arial Narrow" panose="020B0606020202030204" pitchFamily="34" charset="0"/>
                          <a:ea typeface="+mn-ea"/>
                          <a:cs typeface="+mn-cs"/>
                          <a:sym typeface="Arial"/>
                        </a:rPr>
                        <a:t>5 344</a:t>
                      </a:r>
                      <a:endParaRPr lang="ru-KZ" sz="800" b="0" i="0" u="none" strike="noStrike" cap="none" dirty="0">
                        <a:solidFill>
                          <a:schemeClr val="accent3">
                            <a:lumMod val="50000"/>
                          </a:schemeClr>
                        </a:solidFill>
                        <a:effectLst/>
                        <a:latin typeface="Arial Narrow" panose="020B0606020202030204" pitchFamily="34" charset="0"/>
                        <a:ea typeface="+mn-ea"/>
                        <a:cs typeface="+mn-cs"/>
                        <a:sym typeface="Arial"/>
                      </a:endParaRPr>
                    </a:p>
                  </a:txBody>
                  <a:tcPr marL="9525" marR="9525" marT="0" marB="0" anchor="ctr">
                    <a:solidFill>
                      <a:schemeClr val="accent6">
                        <a:lumMod val="50000"/>
                        <a:alpha val="1000"/>
                      </a:schemeClr>
                    </a:solidFill>
                  </a:tcPr>
                </a:tc>
                <a:tc>
                  <a:txBody>
                    <a:bodyPr/>
                    <a:lstStyle/>
                    <a:p>
                      <a:pPr algn="ctr" fontAlgn="b"/>
                      <a:r>
                        <a:rPr lang="ru-KZ" sz="800" b="0" i="0" u="none" strike="noStrike" cap="none">
                          <a:solidFill>
                            <a:schemeClr val="accent3">
                              <a:lumMod val="50000"/>
                            </a:schemeClr>
                          </a:solidFill>
                          <a:effectLst/>
                          <a:latin typeface="Arial Narrow" panose="020B0606020202030204" pitchFamily="34" charset="0"/>
                          <a:ea typeface="+mn-ea"/>
                          <a:cs typeface="+mn-cs"/>
                          <a:sym typeface="Arial"/>
                        </a:rPr>
                        <a:t>1,2%</a:t>
                      </a:r>
                      <a:endParaRPr lang="ru-KZ" sz="800" b="0" i="0" u="none" strike="noStrike" cap="none" dirty="0">
                        <a:solidFill>
                          <a:schemeClr val="accent3">
                            <a:lumMod val="50000"/>
                          </a:schemeClr>
                        </a:solidFill>
                        <a:effectLst/>
                        <a:latin typeface="Arial Narrow" panose="020B0606020202030204" pitchFamily="34" charset="0"/>
                        <a:ea typeface="+mn-ea"/>
                        <a:cs typeface="+mn-cs"/>
                        <a:sym typeface="Arial"/>
                      </a:endParaRPr>
                    </a:p>
                  </a:txBody>
                  <a:tcPr marL="9525" marR="9525" marT="0" marB="0" anchor="ctr">
                    <a:solidFill>
                      <a:schemeClr val="accent6">
                        <a:lumMod val="50000"/>
                        <a:alpha val="1000"/>
                      </a:schemeClr>
                    </a:solidFill>
                  </a:tcPr>
                </a:tc>
                <a:extLst>
                  <a:ext uri="{0D108BD9-81ED-4DB2-BD59-A6C34878D82A}">
                    <a16:rowId xmlns:a16="http://schemas.microsoft.com/office/drawing/2014/main" val="3006779909"/>
                  </a:ext>
                </a:extLst>
              </a:tr>
              <a:tr h="158400">
                <a:tc>
                  <a:txBody>
                    <a:bodyPr/>
                    <a:lstStyle/>
                    <a:p>
                      <a:pPr algn="ctr" fontAlgn="b"/>
                      <a:r>
                        <a:rPr lang="ru-RU" sz="800" u="none" strike="noStrike" dirty="0">
                          <a:solidFill>
                            <a:schemeClr val="accent3">
                              <a:lumMod val="50000"/>
                            </a:schemeClr>
                          </a:solidFill>
                          <a:effectLst/>
                          <a:latin typeface="Arial Narrow" panose="020B0606020202030204" pitchFamily="34" charset="0"/>
                        </a:rPr>
                        <a:t>18</a:t>
                      </a:r>
                      <a:endParaRPr lang="en-US" sz="800" b="0" i="0" u="none" strike="noStrike" dirty="0">
                        <a:solidFill>
                          <a:schemeClr val="accent3">
                            <a:lumMod val="50000"/>
                          </a:schemeClr>
                        </a:solidFill>
                        <a:effectLst/>
                        <a:latin typeface="Arial Narrow" panose="020B0606020202030204" pitchFamily="34" charset="0"/>
                      </a:endParaRPr>
                    </a:p>
                  </a:txBody>
                  <a:tcPr marL="9525" marR="9525" marT="0" marB="0" anchor="ctr">
                    <a:solidFill>
                      <a:schemeClr val="accent3">
                        <a:lumMod val="50000"/>
                        <a:alpha val="20000"/>
                      </a:schemeClr>
                    </a:solidFill>
                  </a:tcPr>
                </a:tc>
                <a:tc>
                  <a:txBody>
                    <a:bodyPr/>
                    <a:lstStyle/>
                    <a:p>
                      <a:pPr algn="ctr" fontAlgn="ctr"/>
                      <a:r>
                        <a:rPr lang="ru-KZ" sz="800" b="0" i="0" u="none" strike="noStrike" cap="none">
                          <a:solidFill>
                            <a:schemeClr val="accent3">
                              <a:lumMod val="50000"/>
                            </a:schemeClr>
                          </a:solidFill>
                          <a:effectLst/>
                          <a:latin typeface="Arial Narrow" panose="020B0606020202030204" pitchFamily="34" charset="0"/>
                          <a:ea typeface="+mn-ea"/>
                          <a:cs typeface="+mn-cs"/>
                          <a:sym typeface="Arial"/>
                        </a:rPr>
                        <a:t>5220-9</a:t>
                      </a:r>
                    </a:p>
                  </a:txBody>
                  <a:tcPr marL="9525" marR="9525" marT="0" marB="0" anchor="ctr">
                    <a:solidFill>
                      <a:schemeClr val="accent3">
                        <a:lumMod val="50000"/>
                        <a:alpha val="20000"/>
                      </a:schemeClr>
                    </a:solidFill>
                  </a:tcPr>
                </a:tc>
                <a:tc>
                  <a:txBody>
                    <a:bodyPr/>
                    <a:lstStyle/>
                    <a:p>
                      <a:pPr marL="72000" algn="l" fontAlgn="ctr"/>
                      <a:r>
                        <a:rPr lang="ru-RU" sz="800" b="0" i="0" u="none" strike="noStrike" cap="none" dirty="0" err="1">
                          <a:solidFill>
                            <a:schemeClr val="accent3">
                              <a:lumMod val="50000"/>
                            </a:schemeClr>
                          </a:solidFill>
                          <a:effectLst/>
                          <a:latin typeface="Arial Narrow" panose="020B0606020202030204" pitchFamily="34" charset="0"/>
                          <a:ea typeface="+mn-ea"/>
                          <a:cs typeface="+mn-cs"/>
                          <a:sym typeface="Arial"/>
                        </a:rPr>
                        <a:t>Басқа</a:t>
                      </a:r>
                      <a:r>
                        <a:rPr lang="ru-RU" sz="800" b="0" i="0" u="none" strike="noStrike" cap="none" dirty="0">
                          <a:solidFill>
                            <a:schemeClr val="accent3">
                              <a:lumMod val="50000"/>
                            </a:schemeClr>
                          </a:solidFill>
                          <a:effectLst/>
                          <a:latin typeface="Arial Narrow" panose="020B0606020202030204" pitchFamily="34" charset="0"/>
                          <a:ea typeface="+mn-ea"/>
                          <a:cs typeface="+mn-cs"/>
                          <a:sym typeface="Arial"/>
                        </a:rPr>
                        <a:t> </a:t>
                      </a:r>
                      <a:r>
                        <a:rPr lang="ru-RU" sz="800" b="0" i="0" u="none" strike="noStrike" cap="none" dirty="0" err="1">
                          <a:solidFill>
                            <a:schemeClr val="accent3">
                              <a:lumMod val="50000"/>
                            </a:schemeClr>
                          </a:solidFill>
                          <a:effectLst/>
                          <a:latin typeface="Arial Narrow" panose="020B0606020202030204" pitchFamily="34" charset="0"/>
                          <a:ea typeface="+mn-ea"/>
                          <a:cs typeface="+mn-cs"/>
                          <a:sym typeface="Arial"/>
                        </a:rPr>
                        <a:t>кассирлер</a:t>
                      </a:r>
                      <a:r>
                        <a:rPr lang="ru-RU" sz="800" b="0" i="0" u="none" strike="noStrike" cap="none" dirty="0">
                          <a:solidFill>
                            <a:schemeClr val="accent3">
                              <a:lumMod val="50000"/>
                            </a:schemeClr>
                          </a:solidFill>
                          <a:effectLst/>
                          <a:latin typeface="Arial Narrow" panose="020B0606020202030204" pitchFamily="34" charset="0"/>
                          <a:ea typeface="+mn-ea"/>
                          <a:cs typeface="+mn-cs"/>
                          <a:sym typeface="Arial"/>
                        </a:rPr>
                        <a:t> </a:t>
                      </a:r>
                      <a:r>
                        <a:rPr lang="ru-RU" sz="800" b="0" i="0" u="none" strike="noStrike" cap="none" dirty="0" err="1">
                          <a:solidFill>
                            <a:schemeClr val="accent3">
                              <a:lumMod val="50000"/>
                            </a:schemeClr>
                          </a:solidFill>
                          <a:effectLst/>
                          <a:latin typeface="Arial Narrow" panose="020B0606020202030204" pitchFamily="34" charset="0"/>
                          <a:ea typeface="+mn-ea"/>
                          <a:cs typeface="+mn-cs"/>
                          <a:sym typeface="Arial"/>
                        </a:rPr>
                        <a:t>және</a:t>
                      </a:r>
                      <a:r>
                        <a:rPr lang="ru-RU" sz="800" b="0" i="0" u="none" strike="noStrike" cap="none" dirty="0">
                          <a:solidFill>
                            <a:schemeClr val="accent3">
                              <a:lumMod val="50000"/>
                            </a:schemeClr>
                          </a:solidFill>
                          <a:effectLst/>
                          <a:latin typeface="Arial Narrow" panose="020B0606020202030204" pitchFamily="34" charset="0"/>
                          <a:ea typeface="+mn-ea"/>
                          <a:cs typeface="+mn-cs"/>
                          <a:sym typeface="Arial"/>
                        </a:rPr>
                        <a:t> билет </a:t>
                      </a:r>
                      <a:r>
                        <a:rPr lang="ru-RU" sz="800" b="0" i="0" u="none" strike="noStrike" cap="none" dirty="0" err="1">
                          <a:solidFill>
                            <a:schemeClr val="accent3">
                              <a:lumMod val="50000"/>
                            </a:schemeClr>
                          </a:solidFill>
                          <a:effectLst/>
                          <a:latin typeface="Arial Narrow" panose="020B0606020202030204" pitchFamily="34" charset="0"/>
                          <a:ea typeface="+mn-ea"/>
                          <a:cs typeface="+mn-cs"/>
                          <a:sym typeface="Arial"/>
                        </a:rPr>
                        <a:t>сатушылар</a:t>
                      </a:r>
                      <a:endParaRPr lang="ru-RU" sz="800" b="0" i="0" u="none" strike="noStrike" cap="none" dirty="0">
                        <a:solidFill>
                          <a:schemeClr val="accent3">
                            <a:lumMod val="50000"/>
                          </a:schemeClr>
                        </a:solidFill>
                        <a:effectLst/>
                        <a:latin typeface="Arial Narrow" panose="020B0606020202030204" pitchFamily="34" charset="0"/>
                        <a:ea typeface="+mn-ea"/>
                        <a:cs typeface="+mn-cs"/>
                        <a:sym typeface="Arial"/>
                      </a:endParaRPr>
                    </a:p>
                  </a:txBody>
                  <a:tcPr marL="9525" marR="9525" marT="0" marB="0" anchor="ctr">
                    <a:lnR w="12700" cap="flat" cmpd="sng" algn="ctr">
                      <a:solidFill>
                        <a:schemeClr val="tx1"/>
                      </a:solidFill>
                      <a:prstDash val="solid"/>
                      <a:round/>
                      <a:headEnd type="none" w="med" len="med"/>
                      <a:tailEnd type="none" w="med" len="med"/>
                    </a:lnR>
                    <a:solidFill>
                      <a:schemeClr val="accent3">
                        <a:lumMod val="50000"/>
                        <a:alpha val="20000"/>
                      </a:schemeClr>
                    </a:solidFill>
                  </a:tcPr>
                </a:tc>
                <a:tc>
                  <a:txBody>
                    <a:bodyPr/>
                    <a:lstStyle/>
                    <a:p>
                      <a:pPr algn="ctr" fontAlgn="b"/>
                      <a:r>
                        <a:rPr lang="ru-KZ" sz="800" b="0" i="0" u="none" strike="noStrike" cap="none">
                          <a:solidFill>
                            <a:schemeClr val="tx1"/>
                          </a:solidFill>
                          <a:effectLst/>
                          <a:latin typeface="Arial Narrow" panose="020B0606020202030204" pitchFamily="34" charset="0"/>
                          <a:ea typeface="+mn-ea"/>
                          <a:cs typeface="+mn-cs"/>
                          <a:sym typeface="Arial"/>
                        </a:rPr>
                        <a:t>9 559</a:t>
                      </a:r>
                    </a:p>
                  </a:txBody>
                  <a:tcPr marL="9525" marR="9525" marT="0" marB="0" anchor="ctr">
                    <a:lnL w="12700" cap="flat" cmpd="sng" algn="ctr">
                      <a:solidFill>
                        <a:schemeClr val="tx1"/>
                      </a:solidFill>
                      <a:prstDash val="solid"/>
                      <a:round/>
                      <a:headEnd type="none" w="med" len="med"/>
                      <a:tailEnd type="none" w="med" len="med"/>
                    </a:lnL>
                    <a:solidFill>
                      <a:schemeClr val="bg1">
                        <a:lumMod val="50000"/>
                        <a:alpha val="20000"/>
                      </a:schemeClr>
                    </a:solidFill>
                  </a:tcPr>
                </a:tc>
                <a:tc>
                  <a:txBody>
                    <a:bodyPr/>
                    <a:lstStyle/>
                    <a:p>
                      <a:pPr algn="ctr" fontAlgn="b"/>
                      <a:r>
                        <a:rPr lang="ru-KZ" sz="800" b="0" i="0" u="none" strike="noStrike" cap="none">
                          <a:solidFill>
                            <a:schemeClr val="tx1"/>
                          </a:solidFill>
                          <a:effectLst/>
                          <a:latin typeface="Arial Narrow" panose="020B0606020202030204" pitchFamily="34" charset="0"/>
                          <a:ea typeface="+mn-ea"/>
                          <a:cs typeface="+mn-cs"/>
                          <a:sym typeface="Arial"/>
                        </a:rPr>
                        <a:t>1 777</a:t>
                      </a:r>
                    </a:p>
                  </a:txBody>
                  <a:tcPr marL="9525" marR="9525" marT="0" marB="0" anchor="ctr">
                    <a:solidFill>
                      <a:schemeClr val="bg1">
                        <a:lumMod val="50000"/>
                        <a:alpha val="20000"/>
                      </a:schemeClr>
                    </a:solidFill>
                  </a:tcPr>
                </a:tc>
                <a:tc>
                  <a:txBody>
                    <a:bodyPr/>
                    <a:lstStyle/>
                    <a:p>
                      <a:pPr algn="ctr" fontAlgn="b"/>
                      <a:r>
                        <a:rPr lang="ru-KZ" sz="800" b="0" i="0" u="none" strike="noStrike" cap="none">
                          <a:solidFill>
                            <a:schemeClr val="tx1"/>
                          </a:solidFill>
                          <a:effectLst/>
                          <a:latin typeface="Arial Narrow" panose="020B0606020202030204" pitchFamily="34" charset="0"/>
                          <a:ea typeface="+mn-ea"/>
                          <a:cs typeface="+mn-cs"/>
                          <a:sym typeface="Arial"/>
                        </a:rPr>
                        <a:t>2 403</a:t>
                      </a:r>
                    </a:p>
                  </a:txBody>
                  <a:tcPr marL="9525" marR="9525" marT="0" marB="0" anchor="ctr">
                    <a:solidFill>
                      <a:schemeClr val="bg1">
                        <a:lumMod val="50000"/>
                        <a:alpha val="20000"/>
                      </a:schemeClr>
                    </a:solidFill>
                  </a:tcPr>
                </a:tc>
                <a:tc>
                  <a:txBody>
                    <a:bodyPr/>
                    <a:lstStyle/>
                    <a:p>
                      <a:pPr algn="ctr" fontAlgn="b"/>
                      <a:r>
                        <a:rPr lang="ru-KZ" sz="800" b="0" i="0" u="none" strike="noStrike" cap="none">
                          <a:solidFill>
                            <a:schemeClr val="tx1"/>
                          </a:solidFill>
                          <a:effectLst/>
                          <a:latin typeface="Arial Narrow" panose="020B0606020202030204" pitchFamily="34" charset="0"/>
                          <a:ea typeface="+mn-ea"/>
                          <a:cs typeface="+mn-cs"/>
                          <a:sym typeface="Arial"/>
                        </a:rPr>
                        <a:t>2 222</a:t>
                      </a:r>
                    </a:p>
                  </a:txBody>
                  <a:tcPr marL="9525" marR="9525" marT="0" marB="0" anchor="ctr">
                    <a:solidFill>
                      <a:schemeClr val="bg1">
                        <a:lumMod val="50000"/>
                        <a:alpha val="20000"/>
                      </a:schemeClr>
                    </a:solidFill>
                  </a:tcPr>
                </a:tc>
                <a:tc>
                  <a:txBody>
                    <a:bodyPr/>
                    <a:lstStyle/>
                    <a:p>
                      <a:pPr algn="ctr" fontAlgn="b"/>
                      <a:r>
                        <a:rPr lang="ru-KZ" sz="800" b="0" i="0" u="none" strike="noStrike" cap="none">
                          <a:solidFill>
                            <a:schemeClr val="tx1"/>
                          </a:solidFill>
                          <a:effectLst/>
                          <a:latin typeface="Arial Narrow" panose="020B0606020202030204" pitchFamily="34" charset="0"/>
                          <a:ea typeface="+mn-ea"/>
                          <a:cs typeface="+mn-cs"/>
                          <a:sym typeface="Arial"/>
                        </a:rPr>
                        <a:t>3 157</a:t>
                      </a:r>
                    </a:p>
                  </a:txBody>
                  <a:tcPr marL="9525" marR="9525" marT="0" marB="0" anchor="ctr">
                    <a:lnR w="12700" cap="flat" cmpd="sng" algn="ctr">
                      <a:solidFill>
                        <a:schemeClr val="tx1"/>
                      </a:solidFill>
                      <a:prstDash val="solid"/>
                      <a:round/>
                      <a:headEnd type="none" w="med" len="med"/>
                      <a:tailEnd type="none" w="med" len="med"/>
                    </a:lnR>
                    <a:solidFill>
                      <a:schemeClr val="bg1">
                        <a:lumMod val="50000"/>
                        <a:alpha val="20000"/>
                      </a:schemeClr>
                    </a:solidFill>
                  </a:tcPr>
                </a:tc>
                <a:tc>
                  <a:txBody>
                    <a:bodyPr/>
                    <a:lstStyle/>
                    <a:p>
                      <a:pPr algn="ctr" fontAlgn="ctr"/>
                      <a:r>
                        <a:rPr lang="ru-KZ" sz="800" b="0" i="0" u="none" strike="noStrike" cap="none">
                          <a:solidFill>
                            <a:schemeClr val="accent3">
                              <a:lumMod val="50000"/>
                            </a:schemeClr>
                          </a:solidFill>
                          <a:effectLst/>
                          <a:latin typeface="Arial Narrow" panose="020B0606020202030204" pitchFamily="34" charset="0"/>
                          <a:ea typeface="+mn-ea"/>
                          <a:cs typeface="+mn-cs"/>
                          <a:sym typeface="Arial"/>
                        </a:rPr>
                        <a:t>13 015</a:t>
                      </a:r>
                    </a:p>
                  </a:txBody>
                  <a:tcPr marL="9525" marR="9525" marT="0" marB="0" anchor="ctr">
                    <a:lnL w="12700" cap="flat" cmpd="sng" algn="ctr">
                      <a:solidFill>
                        <a:schemeClr val="tx1"/>
                      </a:solidFill>
                      <a:prstDash val="solid"/>
                      <a:round/>
                      <a:headEnd type="none" w="med" len="med"/>
                      <a:tailEnd type="none" w="med" len="med"/>
                    </a:lnL>
                    <a:solidFill>
                      <a:schemeClr val="accent3">
                        <a:lumMod val="50000"/>
                        <a:alpha val="20000"/>
                      </a:schemeClr>
                    </a:solidFill>
                  </a:tcPr>
                </a:tc>
                <a:tc>
                  <a:txBody>
                    <a:bodyPr/>
                    <a:lstStyle/>
                    <a:p>
                      <a:pPr algn="ctr" fontAlgn="ctr"/>
                      <a:r>
                        <a:rPr lang="ru-KZ" sz="800" b="0" i="0" u="none" strike="noStrike" cap="none" dirty="0">
                          <a:solidFill>
                            <a:schemeClr val="tx1"/>
                          </a:solidFill>
                          <a:effectLst/>
                          <a:latin typeface="Arial Narrow" panose="020B0606020202030204" pitchFamily="34" charset="0"/>
                          <a:ea typeface="+mn-ea"/>
                          <a:cs typeface="+mn-cs"/>
                          <a:sym typeface="Arial"/>
                        </a:rPr>
                        <a:t>1 754</a:t>
                      </a:r>
                    </a:p>
                  </a:txBody>
                  <a:tcPr marL="9525" marR="9525" marT="0" marB="0" anchor="ctr">
                    <a:solidFill>
                      <a:schemeClr val="bg1">
                        <a:lumMod val="50000"/>
                        <a:alpha val="20000"/>
                      </a:schemeClr>
                    </a:solidFill>
                  </a:tcPr>
                </a:tc>
                <a:tc>
                  <a:txBody>
                    <a:bodyPr/>
                    <a:lstStyle/>
                    <a:p>
                      <a:pPr algn="ctr" fontAlgn="ctr"/>
                      <a:r>
                        <a:rPr lang="ru-KZ" sz="800" b="0" i="0" u="none" strike="noStrike" cap="none">
                          <a:solidFill>
                            <a:schemeClr val="accent3">
                              <a:lumMod val="50000"/>
                            </a:schemeClr>
                          </a:solidFill>
                          <a:effectLst/>
                          <a:latin typeface="Arial Narrow" panose="020B0606020202030204" pitchFamily="34" charset="0"/>
                          <a:ea typeface="+mn-ea"/>
                          <a:cs typeface="+mn-cs"/>
                          <a:sym typeface="Arial"/>
                        </a:rPr>
                        <a:t>3 138</a:t>
                      </a:r>
                    </a:p>
                  </a:txBody>
                  <a:tcPr marL="9525" marR="9525" marT="0" marB="0" anchor="ctr">
                    <a:solidFill>
                      <a:schemeClr val="accent3">
                        <a:lumMod val="50000"/>
                        <a:alpha val="20000"/>
                      </a:schemeClr>
                    </a:solidFill>
                  </a:tcPr>
                </a:tc>
                <a:tc>
                  <a:txBody>
                    <a:bodyPr/>
                    <a:lstStyle/>
                    <a:p>
                      <a:pPr algn="ctr" fontAlgn="ctr"/>
                      <a:r>
                        <a:rPr lang="ru-KZ" sz="800" b="0" i="0" u="none" strike="noStrike" cap="none">
                          <a:solidFill>
                            <a:schemeClr val="accent3">
                              <a:lumMod val="50000"/>
                            </a:schemeClr>
                          </a:solidFill>
                          <a:effectLst/>
                          <a:latin typeface="Arial Narrow" panose="020B0606020202030204" pitchFamily="34" charset="0"/>
                          <a:ea typeface="+mn-ea"/>
                          <a:cs typeface="+mn-cs"/>
                          <a:sym typeface="Arial"/>
                        </a:rPr>
                        <a:t>4 050</a:t>
                      </a:r>
                    </a:p>
                  </a:txBody>
                  <a:tcPr marL="9525" marR="9525" marT="0" marB="0" anchor="ctr">
                    <a:solidFill>
                      <a:schemeClr val="accent3">
                        <a:lumMod val="50000"/>
                        <a:alpha val="20000"/>
                      </a:schemeClr>
                    </a:solidFill>
                  </a:tcPr>
                </a:tc>
                <a:tc>
                  <a:txBody>
                    <a:bodyPr/>
                    <a:lstStyle/>
                    <a:p>
                      <a:pPr algn="ctr" fontAlgn="ctr"/>
                      <a:r>
                        <a:rPr lang="ru-KZ" sz="800" b="0" i="0" u="none" strike="noStrike" cap="none">
                          <a:solidFill>
                            <a:schemeClr val="accent3">
                              <a:lumMod val="50000"/>
                            </a:schemeClr>
                          </a:solidFill>
                          <a:effectLst/>
                          <a:latin typeface="Arial Narrow" panose="020B0606020202030204" pitchFamily="34" charset="0"/>
                          <a:ea typeface="+mn-ea"/>
                          <a:cs typeface="+mn-cs"/>
                          <a:sym typeface="Arial"/>
                        </a:rPr>
                        <a:t>4 073</a:t>
                      </a:r>
                    </a:p>
                  </a:txBody>
                  <a:tcPr marL="9525" marR="9525" marT="0" marB="0" anchor="ctr">
                    <a:solidFill>
                      <a:schemeClr val="accent3">
                        <a:lumMod val="50000"/>
                        <a:alpha val="20000"/>
                      </a:schemeClr>
                    </a:solidFill>
                  </a:tcPr>
                </a:tc>
                <a:tc>
                  <a:txBody>
                    <a:bodyPr/>
                    <a:lstStyle/>
                    <a:p>
                      <a:pPr algn="ctr" fontAlgn="b"/>
                      <a:r>
                        <a:rPr lang="ru-KZ" sz="800" b="0" i="0" u="none" strike="noStrike" cap="none" dirty="0">
                          <a:solidFill>
                            <a:schemeClr val="accent3">
                              <a:lumMod val="50000"/>
                            </a:schemeClr>
                          </a:solidFill>
                          <a:effectLst/>
                          <a:latin typeface="Arial Narrow" panose="020B0606020202030204" pitchFamily="34" charset="0"/>
                          <a:ea typeface="+mn-ea"/>
                          <a:cs typeface="+mn-cs"/>
                          <a:sym typeface="Arial"/>
                        </a:rPr>
                        <a:t>1,1%</a:t>
                      </a:r>
                    </a:p>
                  </a:txBody>
                  <a:tcPr marL="9525" marR="9525" marT="0" marB="0" anchor="ctr">
                    <a:solidFill>
                      <a:schemeClr val="accent3">
                        <a:lumMod val="50000"/>
                        <a:alpha val="20000"/>
                      </a:schemeClr>
                    </a:solidFill>
                  </a:tcPr>
                </a:tc>
                <a:extLst>
                  <a:ext uri="{0D108BD9-81ED-4DB2-BD59-A6C34878D82A}">
                    <a16:rowId xmlns:a16="http://schemas.microsoft.com/office/drawing/2014/main" val="967742410"/>
                  </a:ext>
                </a:extLst>
              </a:tr>
              <a:tr h="158400">
                <a:tc>
                  <a:txBody>
                    <a:bodyPr/>
                    <a:lstStyle/>
                    <a:p>
                      <a:pPr algn="ctr" fontAlgn="b"/>
                      <a:r>
                        <a:rPr lang="ru-RU" sz="800" u="none" strike="noStrike" dirty="0">
                          <a:solidFill>
                            <a:schemeClr val="accent3">
                              <a:lumMod val="50000"/>
                            </a:schemeClr>
                          </a:solidFill>
                          <a:effectLst/>
                          <a:latin typeface="Arial Narrow" panose="020B0606020202030204" pitchFamily="34" charset="0"/>
                        </a:rPr>
                        <a:t>19</a:t>
                      </a:r>
                      <a:endParaRPr lang="en-US" sz="800" b="0" i="0" u="none" strike="noStrike" dirty="0">
                        <a:solidFill>
                          <a:schemeClr val="accent3">
                            <a:lumMod val="50000"/>
                          </a:schemeClr>
                        </a:solidFill>
                        <a:effectLst/>
                        <a:latin typeface="Arial Narrow" panose="020B0606020202030204" pitchFamily="34" charset="0"/>
                      </a:endParaRPr>
                    </a:p>
                  </a:txBody>
                  <a:tcPr marL="9525" marR="9525" marT="0" marB="0" anchor="ctr">
                    <a:solidFill>
                      <a:schemeClr val="accent6">
                        <a:lumMod val="50000"/>
                        <a:alpha val="1000"/>
                      </a:schemeClr>
                    </a:solidFill>
                  </a:tcPr>
                </a:tc>
                <a:tc>
                  <a:txBody>
                    <a:bodyPr/>
                    <a:lstStyle/>
                    <a:p>
                      <a:pPr algn="ctr" fontAlgn="ctr"/>
                      <a:r>
                        <a:rPr lang="ru-KZ" sz="800" b="0" i="0" u="none" strike="noStrike" cap="none" dirty="0">
                          <a:solidFill>
                            <a:schemeClr val="accent3">
                              <a:lumMod val="50000"/>
                            </a:schemeClr>
                          </a:solidFill>
                          <a:effectLst/>
                          <a:latin typeface="Arial Narrow" panose="020B0606020202030204" pitchFamily="34" charset="0"/>
                          <a:ea typeface="+mn-ea"/>
                          <a:cs typeface="+mn-cs"/>
                          <a:sym typeface="Arial"/>
                        </a:rPr>
                        <a:t>9333-1</a:t>
                      </a:r>
                    </a:p>
                  </a:txBody>
                  <a:tcPr marL="9525" marR="9525" marT="0" marB="0" anchor="ctr">
                    <a:solidFill>
                      <a:schemeClr val="accent6">
                        <a:lumMod val="50000"/>
                        <a:alpha val="1000"/>
                      </a:schemeClr>
                    </a:solidFill>
                  </a:tcPr>
                </a:tc>
                <a:tc>
                  <a:txBody>
                    <a:bodyPr/>
                    <a:lstStyle/>
                    <a:p>
                      <a:pPr marL="72000" algn="l" fontAlgn="ctr"/>
                      <a:r>
                        <a:rPr lang="ru-RU" sz="800" b="0" i="0" u="none" strike="noStrike" cap="none" dirty="0">
                          <a:solidFill>
                            <a:schemeClr val="accent3">
                              <a:lumMod val="50000"/>
                            </a:schemeClr>
                          </a:solidFill>
                          <a:effectLst/>
                          <a:latin typeface="Arial Narrow" panose="020B0606020202030204" pitchFamily="34" charset="0"/>
                          <a:ea typeface="+mn-ea"/>
                          <a:cs typeface="+mn-cs"/>
                          <a:sym typeface="Arial"/>
                        </a:rPr>
                        <a:t>Порт </a:t>
                      </a:r>
                      <a:r>
                        <a:rPr lang="ru-RU" sz="800" b="0" i="0" u="none" strike="noStrike" cap="none" dirty="0" err="1">
                          <a:solidFill>
                            <a:schemeClr val="accent3">
                              <a:lumMod val="50000"/>
                            </a:schemeClr>
                          </a:solidFill>
                          <a:effectLst/>
                          <a:latin typeface="Arial Narrow" panose="020B0606020202030204" pitchFamily="34" charset="0"/>
                          <a:ea typeface="+mn-ea"/>
                          <a:cs typeface="+mn-cs"/>
                          <a:sym typeface="Arial"/>
                        </a:rPr>
                        <a:t>жүкшілері</a:t>
                      </a:r>
                      <a:endParaRPr lang="ru-RU" sz="800" b="0" i="0" u="none" strike="noStrike" cap="none" dirty="0">
                        <a:solidFill>
                          <a:schemeClr val="accent3">
                            <a:lumMod val="50000"/>
                          </a:schemeClr>
                        </a:solidFill>
                        <a:effectLst/>
                        <a:latin typeface="Arial Narrow" panose="020B0606020202030204" pitchFamily="34" charset="0"/>
                        <a:ea typeface="+mn-ea"/>
                        <a:cs typeface="+mn-cs"/>
                        <a:sym typeface="Arial"/>
                      </a:endParaRPr>
                    </a:p>
                  </a:txBody>
                  <a:tcPr marL="9525" marR="9525" marT="0" marB="0" anchor="ctr">
                    <a:lnR w="12700" cap="flat" cmpd="sng" algn="ctr">
                      <a:solidFill>
                        <a:schemeClr val="tx1"/>
                      </a:solidFill>
                      <a:prstDash val="solid"/>
                      <a:round/>
                      <a:headEnd type="none" w="med" len="med"/>
                      <a:tailEnd type="none" w="med" len="med"/>
                    </a:lnR>
                    <a:solidFill>
                      <a:schemeClr val="accent6">
                        <a:lumMod val="50000"/>
                        <a:alpha val="1000"/>
                      </a:schemeClr>
                    </a:solidFill>
                  </a:tcPr>
                </a:tc>
                <a:tc>
                  <a:txBody>
                    <a:bodyPr/>
                    <a:lstStyle/>
                    <a:p>
                      <a:pPr algn="ctr" fontAlgn="b"/>
                      <a:r>
                        <a:rPr lang="ru-KZ" sz="800" b="0" i="0" u="none" strike="noStrike" cap="none">
                          <a:solidFill>
                            <a:schemeClr val="tx1"/>
                          </a:solidFill>
                          <a:effectLst/>
                          <a:latin typeface="Arial Narrow" panose="020B0606020202030204" pitchFamily="34" charset="0"/>
                          <a:ea typeface="+mn-ea"/>
                          <a:cs typeface="+mn-cs"/>
                          <a:sym typeface="Arial"/>
                        </a:rPr>
                        <a:t>11 058</a:t>
                      </a:r>
                    </a:p>
                  </a:txBody>
                  <a:tcPr marL="9525" marR="9525" marT="0" marB="0" anchor="ctr">
                    <a:lnL w="12700" cap="flat" cmpd="sng" algn="ctr">
                      <a:solidFill>
                        <a:schemeClr val="tx1"/>
                      </a:solidFill>
                      <a:prstDash val="solid"/>
                      <a:round/>
                      <a:headEnd type="none" w="med" len="med"/>
                      <a:tailEnd type="none" w="med" len="med"/>
                    </a:lnL>
                    <a:solidFill>
                      <a:schemeClr val="accent6">
                        <a:lumMod val="50000"/>
                        <a:alpha val="1000"/>
                      </a:schemeClr>
                    </a:solidFill>
                  </a:tcPr>
                </a:tc>
                <a:tc>
                  <a:txBody>
                    <a:bodyPr/>
                    <a:lstStyle/>
                    <a:p>
                      <a:pPr algn="ctr" fontAlgn="b"/>
                      <a:r>
                        <a:rPr lang="ru-KZ" sz="800" b="0" i="0" u="none" strike="noStrike" cap="none">
                          <a:solidFill>
                            <a:schemeClr val="tx1"/>
                          </a:solidFill>
                          <a:effectLst/>
                          <a:latin typeface="Arial Narrow" panose="020B0606020202030204" pitchFamily="34" charset="0"/>
                          <a:ea typeface="+mn-ea"/>
                          <a:cs typeface="+mn-cs"/>
                          <a:sym typeface="Arial"/>
                        </a:rPr>
                        <a:t>2 506</a:t>
                      </a:r>
                    </a:p>
                  </a:txBody>
                  <a:tcPr marL="9525" marR="9525" marT="0" marB="0" anchor="ctr">
                    <a:solidFill>
                      <a:schemeClr val="accent6">
                        <a:lumMod val="50000"/>
                        <a:alpha val="1000"/>
                      </a:schemeClr>
                    </a:solidFill>
                  </a:tcPr>
                </a:tc>
                <a:tc>
                  <a:txBody>
                    <a:bodyPr/>
                    <a:lstStyle/>
                    <a:p>
                      <a:pPr algn="ctr" fontAlgn="b"/>
                      <a:r>
                        <a:rPr lang="ru-KZ" sz="800" b="0" i="0" u="none" strike="noStrike" cap="none">
                          <a:solidFill>
                            <a:schemeClr val="tx1"/>
                          </a:solidFill>
                          <a:effectLst/>
                          <a:latin typeface="Arial Narrow" panose="020B0606020202030204" pitchFamily="34" charset="0"/>
                          <a:ea typeface="+mn-ea"/>
                          <a:cs typeface="+mn-cs"/>
                          <a:sym typeface="Arial"/>
                        </a:rPr>
                        <a:t>3 100</a:t>
                      </a:r>
                    </a:p>
                  </a:txBody>
                  <a:tcPr marL="9525" marR="9525" marT="0" marB="0" anchor="ctr">
                    <a:solidFill>
                      <a:schemeClr val="accent6">
                        <a:lumMod val="50000"/>
                        <a:alpha val="1000"/>
                      </a:schemeClr>
                    </a:solidFill>
                  </a:tcPr>
                </a:tc>
                <a:tc>
                  <a:txBody>
                    <a:bodyPr/>
                    <a:lstStyle/>
                    <a:p>
                      <a:pPr algn="ctr" fontAlgn="b"/>
                      <a:r>
                        <a:rPr lang="ru-KZ" sz="800" b="0" i="0" u="none" strike="noStrike" cap="none">
                          <a:solidFill>
                            <a:schemeClr val="tx1"/>
                          </a:solidFill>
                          <a:effectLst/>
                          <a:latin typeface="Arial Narrow" panose="020B0606020202030204" pitchFamily="34" charset="0"/>
                          <a:ea typeface="+mn-ea"/>
                          <a:cs typeface="+mn-cs"/>
                          <a:sym typeface="Arial"/>
                        </a:rPr>
                        <a:t>2 824</a:t>
                      </a:r>
                    </a:p>
                  </a:txBody>
                  <a:tcPr marL="9525" marR="9525" marT="0" marB="0" anchor="ctr">
                    <a:solidFill>
                      <a:schemeClr val="accent6">
                        <a:lumMod val="50000"/>
                        <a:alpha val="1000"/>
                      </a:schemeClr>
                    </a:solidFill>
                  </a:tcPr>
                </a:tc>
                <a:tc>
                  <a:txBody>
                    <a:bodyPr/>
                    <a:lstStyle/>
                    <a:p>
                      <a:pPr algn="ctr" fontAlgn="b"/>
                      <a:r>
                        <a:rPr lang="ru-KZ" sz="800" b="0" i="0" u="none" strike="noStrike" cap="none">
                          <a:solidFill>
                            <a:schemeClr val="tx1"/>
                          </a:solidFill>
                          <a:effectLst/>
                          <a:latin typeface="Arial Narrow" panose="020B0606020202030204" pitchFamily="34" charset="0"/>
                          <a:ea typeface="+mn-ea"/>
                          <a:cs typeface="+mn-cs"/>
                          <a:sym typeface="Arial"/>
                        </a:rPr>
                        <a:t>2 628</a:t>
                      </a:r>
                    </a:p>
                  </a:txBody>
                  <a:tcPr marL="9525" marR="9525" marT="0" marB="0" anchor="ctr">
                    <a:lnR w="12700" cap="flat" cmpd="sng" algn="ctr">
                      <a:solidFill>
                        <a:schemeClr val="tx1"/>
                      </a:solidFill>
                      <a:prstDash val="solid"/>
                      <a:round/>
                      <a:headEnd type="none" w="med" len="med"/>
                      <a:tailEnd type="none" w="med" len="med"/>
                    </a:lnR>
                    <a:solidFill>
                      <a:schemeClr val="accent6">
                        <a:lumMod val="50000"/>
                        <a:alpha val="1000"/>
                      </a:schemeClr>
                    </a:solidFill>
                  </a:tcPr>
                </a:tc>
                <a:tc>
                  <a:txBody>
                    <a:bodyPr/>
                    <a:lstStyle/>
                    <a:p>
                      <a:pPr algn="ctr" fontAlgn="ctr"/>
                      <a:r>
                        <a:rPr lang="ru-KZ" sz="800" b="0" i="0" u="none" strike="noStrike" cap="none">
                          <a:solidFill>
                            <a:schemeClr val="accent3">
                              <a:lumMod val="50000"/>
                            </a:schemeClr>
                          </a:solidFill>
                          <a:effectLst/>
                          <a:latin typeface="Arial Narrow" panose="020B0606020202030204" pitchFamily="34" charset="0"/>
                          <a:ea typeface="+mn-ea"/>
                          <a:cs typeface="+mn-cs"/>
                          <a:sym typeface="Arial"/>
                        </a:rPr>
                        <a:t>12 505</a:t>
                      </a:r>
                    </a:p>
                  </a:txBody>
                  <a:tcPr marL="9525" marR="9525" marT="0" marB="0" anchor="ctr">
                    <a:lnL w="12700" cap="flat" cmpd="sng" algn="ctr">
                      <a:solidFill>
                        <a:schemeClr val="tx1"/>
                      </a:solidFill>
                      <a:prstDash val="solid"/>
                      <a:round/>
                      <a:headEnd type="none" w="med" len="med"/>
                      <a:tailEnd type="none" w="med" len="med"/>
                    </a:lnL>
                    <a:solidFill>
                      <a:schemeClr val="accent6">
                        <a:lumMod val="50000"/>
                        <a:alpha val="1000"/>
                      </a:schemeClr>
                    </a:solidFill>
                  </a:tcPr>
                </a:tc>
                <a:tc>
                  <a:txBody>
                    <a:bodyPr/>
                    <a:lstStyle/>
                    <a:p>
                      <a:pPr algn="ctr" fontAlgn="ctr"/>
                      <a:r>
                        <a:rPr lang="ru-KZ" sz="800" b="0" i="0" u="none" strike="noStrike" cap="none" dirty="0">
                          <a:solidFill>
                            <a:schemeClr val="tx1"/>
                          </a:solidFill>
                          <a:effectLst/>
                          <a:latin typeface="Arial Narrow" panose="020B0606020202030204" pitchFamily="34" charset="0"/>
                          <a:ea typeface="+mn-ea"/>
                          <a:cs typeface="+mn-cs"/>
                          <a:sym typeface="Arial"/>
                        </a:rPr>
                        <a:t>1 809</a:t>
                      </a:r>
                    </a:p>
                  </a:txBody>
                  <a:tcPr marL="9525" marR="9525" marT="0" marB="0" anchor="ctr">
                    <a:solidFill>
                      <a:schemeClr val="accent6">
                        <a:lumMod val="50000"/>
                        <a:alpha val="1000"/>
                      </a:schemeClr>
                    </a:solidFill>
                  </a:tcPr>
                </a:tc>
                <a:tc>
                  <a:txBody>
                    <a:bodyPr/>
                    <a:lstStyle/>
                    <a:p>
                      <a:pPr algn="ctr" fontAlgn="ctr"/>
                      <a:r>
                        <a:rPr lang="ru-KZ" sz="800" b="0" i="0" u="none" strike="noStrike" cap="none">
                          <a:solidFill>
                            <a:schemeClr val="accent3">
                              <a:lumMod val="50000"/>
                            </a:schemeClr>
                          </a:solidFill>
                          <a:effectLst/>
                          <a:latin typeface="Arial Narrow" panose="020B0606020202030204" pitchFamily="34" charset="0"/>
                          <a:ea typeface="+mn-ea"/>
                          <a:cs typeface="+mn-cs"/>
                          <a:sym typeface="Arial"/>
                        </a:rPr>
                        <a:t>2 719</a:t>
                      </a:r>
                    </a:p>
                  </a:txBody>
                  <a:tcPr marL="9525" marR="9525" marT="0" marB="0" anchor="ctr">
                    <a:solidFill>
                      <a:schemeClr val="accent6">
                        <a:lumMod val="50000"/>
                        <a:alpha val="1000"/>
                      </a:schemeClr>
                    </a:solidFill>
                  </a:tcPr>
                </a:tc>
                <a:tc>
                  <a:txBody>
                    <a:bodyPr/>
                    <a:lstStyle/>
                    <a:p>
                      <a:pPr algn="ctr" fontAlgn="ctr"/>
                      <a:r>
                        <a:rPr lang="ru-KZ" sz="800" b="0" i="0" u="none" strike="noStrike" cap="none">
                          <a:solidFill>
                            <a:schemeClr val="accent3">
                              <a:lumMod val="50000"/>
                            </a:schemeClr>
                          </a:solidFill>
                          <a:effectLst/>
                          <a:latin typeface="Arial Narrow" panose="020B0606020202030204" pitchFamily="34" charset="0"/>
                          <a:ea typeface="+mn-ea"/>
                          <a:cs typeface="+mn-cs"/>
                          <a:sym typeface="Arial"/>
                        </a:rPr>
                        <a:t>3 889</a:t>
                      </a:r>
                      <a:endParaRPr lang="ru-KZ" sz="800" b="0" i="0" u="none" strike="noStrike" cap="none" dirty="0">
                        <a:solidFill>
                          <a:schemeClr val="accent3">
                            <a:lumMod val="50000"/>
                          </a:schemeClr>
                        </a:solidFill>
                        <a:effectLst/>
                        <a:latin typeface="Arial Narrow" panose="020B0606020202030204" pitchFamily="34" charset="0"/>
                        <a:ea typeface="+mn-ea"/>
                        <a:cs typeface="+mn-cs"/>
                        <a:sym typeface="Arial"/>
                      </a:endParaRPr>
                    </a:p>
                  </a:txBody>
                  <a:tcPr marL="9525" marR="9525" marT="0" marB="0" anchor="ctr">
                    <a:solidFill>
                      <a:schemeClr val="accent6">
                        <a:lumMod val="50000"/>
                        <a:alpha val="1000"/>
                      </a:schemeClr>
                    </a:solidFill>
                  </a:tcPr>
                </a:tc>
                <a:tc>
                  <a:txBody>
                    <a:bodyPr/>
                    <a:lstStyle/>
                    <a:p>
                      <a:pPr algn="ctr" fontAlgn="ctr"/>
                      <a:r>
                        <a:rPr lang="ru-KZ" sz="800" b="0" i="0" u="none" strike="noStrike" cap="none">
                          <a:solidFill>
                            <a:schemeClr val="accent3">
                              <a:lumMod val="50000"/>
                            </a:schemeClr>
                          </a:solidFill>
                          <a:effectLst/>
                          <a:latin typeface="Arial Narrow" panose="020B0606020202030204" pitchFamily="34" charset="0"/>
                          <a:ea typeface="+mn-ea"/>
                          <a:cs typeface="+mn-cs"/>
                          <a:sym typeface="Arial"/>
                        </a:rPr>
                        <a:t>4 088</a:t>
                      </a:r>
                      <a:endParaRPr lang="ru-KZ" sz="800" b="0" i="0" u="none" strike="noStrike" cap="none" dirty="0">
                        <a:solidFill>
                          <a:schemeClr val="accent3">
                            <a:lumMod val="50000"/>
                          </a:schemeClr>
                        </a:solidFill>
                        <a:effectLst/>
                        <a:latin typeface="Arial Narrow" panose="020B0606020202030204" pitchFamily="34" charset="0"/>
                        <a:ea typeface="+mn-ea"/>
                        <a:cs typeface="+mn-cs"/>
                        <a:sym typeface="Arial"/>
                      </a:endParaRPr>
                    </a:p>
                  </a:txBody>
                  <a:tcPr marL="9525" marR="9525" marT="0" marB="0" anchor="ctr">
                    <a:solidFill>
                      <a:schemeClr val="accent6">
                        <a:lumMod val="50000"/>
                        <a:alpha val="1000"/>
                      </a:schemeClr>
                    </a:solidFill>
                  </a:tcPr>
                </a:tc>
                <a:tc>
                  <a:txBody>
                    <a:bodyPr/>
                    <a:lstStyle/>
                    <a:p>
                      <a:pPr algn="ctr" fontAlgn="b"/>
                      <a:r>
                        <a:rPr lang="ru-KZ" sz="800" b="0" i="0" u="none" strike="noStrike" cap="none">
                          <a:solidFill>
                            <a:schemeClr val="accent3">
                              <a:lumMod val="50000"/>
                            </a:schemeClr>
                          </a:solidFill>
                          <a:effectLst/>
                          <a:latin typeface="Arial Narrow" panose="020B0606020202030204" pitchFamily="34" charset="0"/>
                          <a:ea typeface="+mn-ea"/>
                          <a:cs typeface="+mn-cs"/>
                          <a:sym typeface="Arial"/>
                        </a:rPr>
                        <a:t>1,1%</a:t>
                      </a:r>
                    </a:p>
                  </a:txBody>
                  <a:tcPr marL="9525" marR="9525" marT="0" marB="0" anchor="ctr">
                    <a:solidFill>
                      <a:schemeClr val="accent6">
                        <a:lumMod val="50000"/>
                        <a:alpha val="1000"/>
                      </a:schemeClr>
                    </a:solidFill>
                  </a:tcPr>
                </a:tc>
                <a:extLst>
                  <a:ext uri="{0D108BD9-81ED-4DB2-BD59-A6C34878D82A}">
                    <a16:rowId xmlns:a16="http://schemas.microsoft.com/office/drawing/2014/main" val="3145376209"/>
                  </a:ext>
                </a:extLst>
              </a:tr>
              <a:tr h="158400">
                <a:tc>
                  <a:txBody>
                    <a:bodyPr/>
                    <a:lstStyle/>
                    <a:p>
                      <a:pPr algn="ctr" fontAlgn="b"/>
                      <a:r>
                        <a:rPr lang="ru-RU" sz="800" u="none" strike="noStrike" dirty="0">
                          <a:solidFill>
                            <a:schemeClr val="accent3">
                              <a:lumMod val="50000"/>
                            </a:schemeClr>
                          </a:solidFill>
                          <a:effectLst/>
                          <a:latin typeface="Arial Narrow" panose="020B0606020202030204" pitchFamily="34" charset="0"/>
                        </a:rPr>
                        <a:t>20</a:t>
                      </a:r>
                      <a:endParaRPr lang="en-US" sz="800" b="0" i="0" u="none" strike="noStrike" dirty="0">
                        <a:solidFill>
                          <a:schemeClr val="accent3">
                            <a:lumMod val="50000"/>
                          </a:schemeClr>
                        </a:solidFill>
                        <a:effectLst/>
                        <a:latin typeface="Arial Narrow" panose="020B0606020202030204" pitchFamily="34" charset="0"/>
                      </a:endParaRPr>
                    </a:p>
                  </a:txBody>
                  <a:tcPr marL="9525" marR="9525" marT="0" marB="0" anchor="ctr">
                    <a:lnB w="12700" cap="flat" cmpd="sng" algn="ctr">
                      <a:solidFill>
                        <a:schemeClr val="tx1"/>
                      </a:solidFill>
                      <a:prstDash val="solid"/>
                      <a:round/>
                      <a:headEnd type="none" w="med" len="med"/>
                      <a:tailEnd type="none" w="med" len="med"/>
                    </a:lnB>
                    <a:solidFill>
                      <a:schemeClr val="accent3">
                        <a:lumMod val="50000"/>
                        <a:alpha val="20000"/>
                      </a:schemeClr>
                    </a:solidFill>
                  </a:tcPr>
                </a:tc>
                <a:tc>
                  <a:txBody>
                    <a:bodyPr/>
                    <a:lstStyle/>
                    <a:p>
                      <a:pPr algn="ctr" fontAlgn="ctr"/>
                      <a:r>
                        <a:rPr lang="ru-KZ" sz="800" b="0" i="0" u="none" strike="noStrike" cap="none" dirty="0">
                          <a:solidFill>
                            <a:schemeClr val="accent3">
                              <a:lumMod val="50000"/>
                            </a:schemeClr>
                          </a:solidFill>
                          <a:effectLst/>
                          <a:latin typeface="Arial Narrow" panose="020B0606020202030204" pitchFamily="34" charset="0"/>
                          <a:ea typeface="+mn-ea"/>
                          <a:cs typeface="+mn-cs"/>
                          <a:sym typeface="Arial"/>
                        </a:rPr>
                        <a:t>7239-2</a:t>
                      </a:r>
                    </a:p>
                  </a:txBody>
                  <a:tcPr marL="9525" marR="9525" marT="0" marB="0" anchor="ctr">
                    <a:lnB w="12700" cap="flat" cmpd="sng" algn="ctr">
                      <a:solidFill>
                        <a:schemeClr val="tx1"/>
                      </a:solidFill>
                      <a:prstDash val="solid"/>
                      <a:round/>
                      <a:headEnd type="none" w="med" len="med"/>
                      <a:tailEnd type="none" w="med" len="med"/>
                    </a:lnB>
                    <a:solidFill>
                      <a:schemeClr val="accent3">
                        <a:lumMod val="50000"/>
                        <a:alpha val="20000"/>
                      </a:schemeClr>
                    </a:solidFill>
                  </a:tcPr>
                </a:tc>
                <a:tc>
                  <a:txBody>
                    <a:bodyPr/>
                    <a:lstStyle/>
                    <a:p>
                      <a:pPr marL="72000" algn="l" fontAlgn="ctr"/>
                      <a:r>
                        <a:rPr lang="ru-RU" sz="800" b="0" i="0" u="none" strike="noStrike" cap="none" dirty="0" err="1">
                          <a:solidFill>
                            <a:schemeClr val="accent3">
                              <a:lumMod val="50000"/>
                            </a:schemeClr>
                          </a:solidFill>
                          <a:effectLst/>
                          <a:latin typeface="Arial Narrow" panose="020B0606020202030204" pitchFamily="34" charset="0"/>
                          <a:ea typeface="+mn-ea"/>
                          <a:cs typeface="+mn-cs"/>
                          <a:sym typeface="Arial"/>
                        </a:rPr>
                        <a:t>Өнеркәсіптік</a:t>
                      </a:r>
                      <a:r>
                        <a:rPr lang="ru-RU" sz="800" b="0" i="0" u="none" strike="noStrike" cap="none" dirty="0">
                          <a:solidFill>
                            <a:schemeClr val="accent3">
                              <a:lumMod val="50000"/>
                            </a:schemeClr>
                          </a:solidFill>
                          <a:effectLst/>
                          <a:latin typeface="Arial Narrow" panose="020B0606020202030204" pitchFamily="34" charset="0"/>
                          <a:ea typeface="+mn-ea"/>
                          <a:cs typeface="+mn-cs"/>
                          <a:sym typeface="Arial"/>
                        </a:rPr>
                        <a:t> </a:t>
                      </a:r>
                      <a:r>
                        <a:rPr lang="ru-RU" sz="800" b="0" i="0" u="none" strike="noStrike" cap="none" dirty="0" err="1">
                          <a:solidFill>
                            <a:schemeClr val="accent3">
                              <a:lumMod val="50000"/>
                            </a:schemeClr>
                          </a:solidFill>
                          <a:effectLst/>
                          <a:latin typeface="Arial Narrow" panose="020B0606020202030204" pitchFamily="34" charset="0"/>
                          <a:ea typeface="+mn-ea"/>
                          <a:cs typeface="+mn-cs"/>
                          <a:sym typeface="Arial"/>
                        </a:rPr>
                        <a:t>жабдықтардың</a:t>
                      </a:r>
                      <a:r>
                        <a:rPr lang="ru-RU" sz="800" b="0" i="0" u="none" strike="noStrike" cap="none" dirty="0">
                          <a:solidFill>
                            <a:schemeClr val="accent3">
                              <a:lumMod val="50000"/>
                            </a:schemeClr>
                          </a:solidFill>
                          <a:effectLst/>
                          <a:latin typeface="Arial Narrow" panose="020B0606020202030204" pitchFamily="34" charset="0"/>
                          <a:ea typeface="+mn-ea"/>
                          <a:cs typeface="+mn-cs"/>
                          <a:sym typeface="Arial"/>
                        </a:rPr>
                        <a:t> </a:t>
                      </a:r>
                      <a:r>
                        <a:rPr lang="ru-RU" sz="800" b="0" i="0" u="none" strike="noStrike" cap="none" dirty="0" err="1">
                          <a:solidFill>
                            <a:schemeClr val="accent3">
                              <a:lumMod val="50000"/>
                            </a:schemeClr>
                          </a:solidFill>
                          <a:effectLst/>
                          <a:latin typeface="Arial Narrow" panose="020B0606020202030204" pitchFamily="34" charset="0"/>
                          <a:ea typeface="+mn-ea"/>
                          <a:cs typeface="+mn-cs"/>
                          <a:sym typeface="Arial"/>
                        </a:rPr>
                        <a:t>слесарлары</a:t>
                      </a:r>
                      <a:endParaRPr lang="ru-RU" sz="800" b="0" i="0" u="none" strike="noStrike" cap="none" dirty="0">
                        <a:solidFill>
                          <a:schemeClr val="accent3">
                            <a:lumMod val="50000"/>
                          </a:schemeClr>
                        </a:solidFill>
                        <a:effectLst/>
                        <a:latin typeface="Arial Narrow" panose="020B0606020202030204" pitchFamily="34" charset="0"/>
                        <a:ea typeface="+mn-ea"/>
                        <a:cs typeface="+mn-cs"/>
                        <a:sym typeface="Arial"/>
                      </a:endParaRPr>
                    </a:p>
                  </a:txBody>
                  <a:tcPr marL="9525" marR="9525" marT="0" marB="0" anchor="ctr">
                    <a:lnR w="12700" cap="flat" cmpd="sng" algn="ctr">
                      <a:solidFill>
                        <a:schemeClr val="tx1"/>
                      </a:solidFill>
                      <a:prstDash val="solid"/>
                      <a:round/>
                      <a:headEnd type="none" w="med" len="med"/>
                      <a:tailEnd type="none" w="med" len="med"/>
                    </a:lnR>
                    <a:lnB w="12700" cap="flat" cmpd="sng" algn="ctr">
                      <a:solidFill>
                        <a:schemeClr val="tx1"/>
                      </a:solidFill>
                      <a:prstDash val="solid"/>
                      <a:round/>
                      <a:headEnd type="none" w="med" len="med"/>
                      <a:tailEnd type="none" w="med" len="med"/>
                    </a:lnB>
                    <a:solidFill>
                      <a:schemeClr val="accent3">
                        <a:lumMod val="50000"/>
                        <a:alpha val="20000"/>
                      </a:schemeClr>
                    </a:solidFill>
                  </a:tcPr>
                </a:tc>
                <a:tc>
                  <a:txBody>
                    <a:bodyPr/>
                    <a:lstStyle/>
                    <a:p>
                      <a:pPr algn="ctr" fontAlgn="b"/>
                      <a:r>
                        <a:rPr lang="ru-KZ" sz="800" b="0" i="0" u="none" strike="noStrike" cap="none">
                          <a:solidFill>
                            <a:schemeClr val="tx1"/>
                          </a:solidFill>
                          <a:effectLst/>
                          <a:latin typeface="Arial Narrow" panose="020B0606020202030204" pitchFamily="34" charset="0"/>
                          <a:ea typeface="+mn-ea"/>
                          <a:cs typeface="+mn-cs"/>
                          <a:sym typeface="Arial"/>
                        </a:rPr>
                        <a:t>10 047</a:t>
                      </a:r>
                    </a:p>
                  </a:txBody>
                  <a:tcPr marL="9525" marR="9525" marT="0" marB="0" anchor="ctr">
                    <a:lnL w="12700" cap="flat" cmpd="sng" algn="ctr">
                      <a:solidFill>
                        <a:schemeClr val="tx1"/>
                      </a:solidFill>
                      <a:prstDash val="solid"/>
                      <a:round/>
                      <a:headEnd type="none" w="med" len="med"/>
                      <a:tailEnd type="none" w="med" len="med"/>
                    </a:lnL>
                    <a:lnB w="12700" cap="flat" cmpd="sng" algn="ctr">
                      <a:solidFill>
                        <a:schemeClr val="tx1"/>
                      </a:solidFill>
                      <a:prstDash val="solid"/>
                      <a:round/>
                      <a:headEnd type="none" w="med" len="med"/>
                      <a:tailEnd type="none" w="med" len="med"/>
                    </a:lnB>
                    <a:solidFill>
                      <a:schemeClr val="bg1">
                        <a:lumMod val="50000"/>
                        <a:alpha val="20000"/>
                      </a:schemeClr>
                    </a:solidFill>
                  </a:tcPr>
                </a:tc>
                <a:tc>
                  <a:txBody>
                    <a:bodyPr/>
                    <a:lstStyle/>
                    <a:p>
                      <a:pPr algn="ctr" fontAlgn="b"/>
                      <a:r>
                        <a:rPr lang="ru-KZ" sz="800" b="0" i="0" u="none" strike="noStrike" cap="none">
                          <a:solidFill>
                            <a:schemeClr val="tx1"/>
                          </a:solidFill>
                          <a:effectLst/>
                          <a:latin typeface="Arial Narrow" panose="020B0606020202030204" pitchFamily="34" charset="0"/>
                          <a:ea typeface="+mn-ea"/>
                          <a:cs typeface="+mn-cs"/>
                          <a:sym typeface="Arial"/>
                        </a:rPr>
                        <a:t>2 556</a:t>
                      </a:r>
                    </a:p>
                  </a:txBody>
                  <a:tcPr marL="9525" marR="9525" marT="0" marB="0" anchor="ctr">
                    <a:lnB w="12700" cap="flat" cmpd="sng" algn="ctr">
                      <a:solidFill>
                        <a:schemeClr val="tx1"/>
                      </a:solidFill>
                      <a:prstDash val="solid"/>
                      <a:round/>
                      <a:headEnd type="none" w="med" len="med"/>
                      <a:tailEnd type="none" w="med" len="med"/>
                    </a:lnB>
                    <a:solidFill>
                      <a:schemeClr val="bg1">
                        <a:lumMod val="50000"/>
                        <a:alpha val="20000"/>
                      </a:schemeClr>
                    </a:solidFill>
                  </a:tcPr>
                </a:tc>
                <a:tc>
                  <a:txBody>
                    <a:bodyPr/>
                    <a:lstStyle/>
                    <a:p>
                      <a:pPr algn="ctr" fontAlgn="b"/>
                      <a:r>
                        <a:rPr lang="ru-KZ" sz="800" b="0" i="0" u="none" strike="noStrike" cap="none">
                          <a:solidFill>
                            <a:schemeClr val="tx1"/>
                          </a:solidFill>
                          <a:effectLst/>
                          <a:latin typeface="Arial Narrow" panose="020B0606020202030204" pitchFamily="34" charset="0"/>
                          <a:ea typeface="+mn-ea"/>
                          <a:cs typeface="+mn-cs"/>
                          <a:sym typeface="Arial"/>
                        </a:rPr>
                        <a:t>2 573</a:t>
                      </a:r>
                    </a:p>
                  </a:txBody>
                  <a:tcPr marL="9525" marR="9525" marT="0" marB="0" anchor="ctr">
                    <a:lnB w="12700" cap="flat" cmpd="sng" algn="ctr">
                      <a:solidFill>
                        <a:schemeClr val="tx1"/>
                      </a:solidFill>
                      <a:prstDash val="solid"/>
                      <a:round/>
                      <a:headEnd type="none" w="med" len="med"/>
                      <a:tailEnd type="none" w="med" len="med"/>
                    </a:lnB>
                    <a:solidFill>
                      <a:schemeClr val="bg1">
                        <a:lumMod val="50000"/>
                        <a:alpha val="20000"/>
                      </a:schemeClr>
                    </a:solidFill>
                  </a:tcPr>
                </a:tc>
                <a:tc>
                  <a:txBody>
                    <a:bodyPr/>
                    <a:lstStyle/>
                    <a:p>
                      <a:pPr algn="ctr" fontAlgn="b"/>
                      <a:r>
                        <a:rPr lang="ru-KZ" sz="800" b="0" i="0" u="none" strike="noStrike" cap="none">
                          <a:solidFill>
                            <a:schemeClr val="tx1"/>
                          </a:solidFill>
                          <a:effectLst/>
                          <a:latin typeface="Arial Narrow" panose="020B0606020202030204" pitchFamily="34" charset="0"/>
                          <a:ea typeface="+mn-ea"/>
                          <a:cs typeface="+mn-cs"/>
                          <a:sym typeface="Arial"/>
                        </a:rPr>
                        <a:t>2 511</a:t>
                      </a:r>
                    </a:p>
                  </a:txBody>
                  <a:tcPr marL="9525" marR="9525" marT="0" marB="0" anchor="ctr">
                    <a:lnB w="12700" cap="flat" cmpd="sng" algn="ctr">
                      <a:solidFill>
                        <a:schemeClr val="tx1"/>
                      </a:solidFill>
                      <a:prstDash val="solid"/>
                      <a:round/>
                      <a:headEnd type="none" w="med" len="med"/>
                      <a:tailEnd type="none" w="med" len="med"/>
                    </a:lnB>
                    <a:solidFill>
                      <a:schemeClr val="bg1">
                        <a:lumMod val="50000"/>
                        <a:alpha val="20000"/>
                      </a:schemeClr>
                    </a:solidFill>
                  </a:tcPr>
                </a:tc>
                <a:tc>
                  <a:txBody>
                    <a:bodyPr/>
                    <a:lstStyle/>
                    <a:p>
                      <a:pPr algn="ctr" fontAlgn="b"/>
                      <a:r>
                        <a:rPr lang="ru-KZ" sz="800" b="0" i="0" u="none" strike="noStrike" cap="none">
                          <a:solidFill>
                            <a:schemeClr val="tx1"/>
                          </a:solidFill>
                          <a:effectLst/>
                          <a:latin typeface="Arial Narrow" panose="020B0606020202030204" pitchFamily="34" charset="0"/>
                          <a:ea typeface="+mn-ea"/>
                          <a:cs typeface="+mn-cs"/>
                          <a:sym typeface="Arial"/>
                        </a:rPr>
                        <a:t>2 407</a:t>
                      </a:r>
                    </a:p>
                  </a:txBody>
                  <a:tcPr marL="9525" marR="9525" marT="0" marB="0" anchor="ctr">
                    <a:lnR w="12700" cap="flat" cmpd="sng" algn="ctr">
                      <a:solidFill>
                        <a:schemeClr val="tx1"/>
                      </a:solidFill>
                      <a:prstDash val="solid"/>
                      <a:round/>
                      <a:headEnd type="none" w="med" len="med"/>
                      <a:tailEnd type="none" w="med" len="med"/>
                    </a:lnR>
                    <a:lnB w="12700" cap="flat" cmpd="sng" algn="ctr">
                      <a:solidFill>
                        <a:schemeClr val="tx1"/>
                      </a:solidFill>
                      <a:prstDash val="solid"/>
                      <a:round/>
                      <a:headEnd type="none" w="med" len="med"/>
                      <a:tailEnd type="none" w="med" len="med"/>
                    </a:lnB>
                    <a:solidFill>
                      <a:schemeClr val="bg1">
                        <a:lumMod val="50000"/>
                        <a:alpha val="20000"/>
                      </a:schemeClr>
                    </a:solidFill>
                  </a:tcPr>
                </a:tc>
                <a:tc>
                  <a:txBody>
                    <a:bodyPr/>
                    <a:lstStyle/>
                    <a:p>
                      <a:pPr algn="ctr" fontAlgn="ctr"/>
                      <a:r>
                        <a:rPr lang="ru-KZ" sz="800" b="0" i="0" u="none" strike="noStrike" cap="none">
                          <a:solidFill>
                            <a:schemeClr val="accent3">
                              <a:lumMod val="50000"/>
                            </a:schemeClr>
                          </a:solidFill>
                          <a:effectLst/>
                          <a:latin typeface="Arial Narrow" panose="020B0606020202030204" pitchFamily="34" charset="0"/>
                          <a:ea typeface="+mn-ea"/>
                          <a:cs typeface="+mn-cs"/>
                          <a:sym typeface="Arial"/>
                        </a:rPr>
                        <a:t>12 247</a:t>
                      </a:r>
                    </a:p>
                  </a:txBody>
                  <a:tcPr marL="9525" marR="9525" marT="0" marB="0" anchor="ctr">
                    <a:lnL w="12700" cap="flat" cmpd="sng" algn="ctr">
                      <a:solidFill>
                        <a:schemeClr val="tx1"/>
                      </a:solidFill>
                      <a:prstDash val="solid"/>
                      <a:round/>
                      <a:headEnd type="none" w="med" len="med"/>
                      <a:tailEnd type="none" w="med" len="med"/>
                    </a:lnL>
                    <a:lnB w="12700" cap="flat" cmpd="sng" algn="ctr">
                      <a:solidFill>
                        <a:schemeClr val="tx1"/>
                      </a:solidFill>
                      <a:prstDash val="solid"/>
                      <a:round/>
                      <a:headEnd type="none" w="med" len="med"/>
                      <a:tailEnd type="none" w="med" len="med"/>
                    </a:lnB>
                    <a:solidFill>
                      <a:schemeClr val="accent3">
                        <a:lumMod val="50000"/>
                        <a:alpha val="20000"/>
                      </a:schemeClr>
                    </a:solidFill>
                  </a:tcPr>
                </a:tc>
                <a:tc>
                  <a:txBody>
                    <a:bodyPr/>
                    <a:lstStyle/>
                    <a:p>
                      <a:pPr algn="ctr" fontAlgn="ctr"/>
                      <a:r>
                        <a:rPr lang="ru-KZ" sz="800" b="0" i="0" u="none" strike="noStrike" cap="none" dirty="0">
                          <a:solidFill>
                            <a:schemeClr val="tx1"/>
                          </a:solidFill>
                          <a:effectLst/>
                          <a:latin typeface="Arial Narrow" panose="020B0606020202030204" pitchFamily="34" charset="0"/>
                          <a:ea typeface="+mn-ea"/>
                          <a:cs typeface="+mn-cs"/>
                          <a:sym typeface="Arial"/>
                        </a:rPr>
                        <a:t>2 490</a:t>
                      </a:r>
                    </a:p>
                  </a:txBody>
                  <a:tcPr marL="9525" marR="9525" marT="0" marB="0" anchor="ctr">
                    <a:lnB w="12700" cap="flat" cmpd="sng" algn="ctr">
                      <a:solidFill>
                        <a:schemeClr val="tx1"/>
                      </a:solidFill>
                      <a:prstDash val="solid"/>
                      <a:round/>
                      <a:headEnd type="none" w="med" len="med"/>
                      <a:tailEnd type="none" w="med" len="med"/>
                    </a:lnB>
                    <a:solidFill>
                      <a:schemeClr val="bg1">
                        <a:lumMod val="50000"/>
                        <a:alpha val="20000"/>
                      </a:schemeClr>
                    </a:solidFill>
                  </a:tcPr>
                </a:tc>
                <a:tc>
                  <a:txBody>
                    <a:bodyPr/>
                    <a:lstStyle/>
                    <a:p>
                      <a:pPr algn="ctr" fontAlgn="ctr"/>
                      <a:r>
                        <a:rPr lang="ru-KZ" sz="800" b="0" i="0" u="none" strike="noStrike" cap="none">
                          <a:solidFill>
                            <a:schemeClr val="accent3">
                              <a:lumMod val="50000"/>
                            </a:schemeClr>
                          </a:solidFill>
                          <a:effectLst/>
                          <a:latin typeface="Arial Narrow" panose="020B0606020202030204" pitchFamily="34" charset="0"/>
                          <a:ea typeface="+mn-ea"/>
                          <a:cs typeface="+mn-cs"/>
                          <a:sym typeface="Arial"/>
                        </a:rPr>
                        <a:t>3 096</a:t>
                      </a:r>
                    </a:p>
                  </a:txBody>
                  <a:tcPr marL="9525" marR="9525" marT="0" marB="0" anchor="ctr">
                    <a:lnB w="12700" cap="flat" cmpd="sng" algn="ctr">
                      <a:solidFill>
                        <a:schemeClr val="tx1"/>
                      </a:solidFill>
                      <a:prstDash val="solid"/>
                      <a:round/>
                      <a:headEnd type="none" w="med" len="med"/>
                      <a:tailEnd type="none" w="med" len="med"/>
                    </a:lnB>
                    <a:solidFill>
                      <a:schemeClr val="accent3">
                        <a:lumMod val="50000"/>
                        <a:alpha val="20000"/>
                      </a:schemeClr>
                    </a:solidFill>
                  </a:tcPr>
                </a:tc>
                <a:tc>
                  <a:txBody>
                    <a:bodyPr/>
                    <a:lstStyle/>
                    <a:p>
                      <a:pPr algn="ctr" fontAlgn="ctr"/>
                      <a:r>
                        <a:rPr lang="ru-KZ" sz="800" b="0" i="0" u="none" strike="noStrike" cap="none">
                          <a:solidFill>
                            <a:schemeClr val="accent3">
                              <a:lumMod val="50000"/>
                            </a:schemeClr>
                          </a:solidFill>
                          <a:effectLst/>
                          <a:latin typeface="Arial Narrow" panose="020B0606020202030204" pitchFamily="34" charset="0"/>
                          <a:ea typeface="+mn-ea"/>
                          <a:cs typeface="+mn-cs"/>
                          <a:sym typeface="Arial"/>
                        </a:rPr>
                        <a:t>3 367</a:t>
                      </a:r>
                    </a:p>
                  </a:txBody>
                  <a:tcPr marL="9525" marR="9525" marT="0" marB="0" anchor="ctr">
                    <a:lnB w="12700" cap="flat" cmpd="sng" algn="ctr">
                      <a:solidFill>
                        <a:schemeClr val="tx1"/>
                      </a:solidFill>
                      <a:prstDash val="solid"/>
                      <a:round/>
                      <a:headEnd type="none" w="med" len="med"/>
                      <a:tailEnd type="none" w="med" len="med"/>
                    </a:lnB>
                    <a:solidFill>
                      <a:schemeClr val="accent3">
                        <a:lumMod val="50000"/>
                        <a:alpha val="20000"/>
                      </a:schemeClr>
                    </a:solidFill>
                  </a:tcPr>
                </a:tc>
                <a:tc>
                  <a:txBody>
                    <a:bodyPr/>
                    <a:lstStyle/>
                    <a:p>
                      <a:pPr algn="ctr" fontAlgn="ctr"/>
                      <a:r>
                        <a:rPr lang="ru-KZ" sz="800" b="0" i="0" u="none" strike="noStrike" cap="none">
                          <a:solidFill>
                            <a:schemeClr val="accent3">
                              <a:lumMod val="50000"/>
                            </a:schemeClr>
                          </a:solidFill>
                          <a:effectLst/>
                          <a:latin typeface="Arial Narrow" panose="020B0606020202030204" pitchFamily="34" charset="0"/>
                          <a:ea typeface="+mn-ea"/>
                          <a:cs typeface="+mn-cs"/>
                          <a:sym typeface="Arial"/>
                        </a:rPr>
                        <a:t>3 294</a:t>
                      </a:r>
                      <a:endParaRPr lang="ru-KZ" sz="800" b="0" i="0" u="none" strike="noStrike" cap="none" dirty="0">
                        <a:solidFill>
                          <a:schemeClr val="accent3">
                            <a:lumMod val="50000"/>
                          </a:schemeClr>
                        </a:solidFill>
                        <a:effectLst/>
                        <a:latin typeface="Arial Narrow" panose="020B0606020202030204" pitchFamily="34" charset="0"/>
                        <a:ea typeface="+mn-ea"/>
                        <a:cs typeface="+mn-cs"/>
                        <a:sym typeface="Arial"/>
                      </a:endParaRPr>
                    </a:p>
                  </a:txBody>
                  <a:tcPr marL="9525" marR="9525" marT="0" marB="0" anchor="ctr">
                    <a:lnB w="12700" cap="flat" cmpd="sng" algn="ctr">
                      <a:solidFill>
                        <a:schemeClr val="tx1"/>
                      </a:solidFill>
                      <a:prstDash val="solid"/>
                      <a:round/>
                      <a:headEnd type="none" w="med" len="med"/>
                      <a:tailEnd type="none" w="med" len="med"/>
                    </a:lnB>
                    <a:solidFill>
                      <a:schemeClr val="accent3">
                        <a:lumMod val="50000"/>
                        <a:alpha val="20000"/>
                      </a:schemeClr>
                    </a:solidFill>
                  </a:tcPr>
                </a:tc>
                <a:tc>
                  <a:txBody>
                    <a:bodyPr/>
                    <a:lstStyle/>
                    <a:p>
                      <a:pPr algn="ctr" fontAlgn="b"/>
                      <a:r>
                        <a:rPr lang="ru-KZ" sz="800" b="0" i="0" u="none" strike="noStrike" cap="none" dirty="0">
                          <a:solidFill>
                            <a:schemeClr val="accent3">
                              <a:lumMod val="50000"/>
                            </a:schemeClr>
                          </a:solidFill>
                          <a:effectLst/>
                          <a:latin typeface="Arial Narrow" panose="020B0606020202030204" pitchFamily="34" charset="0"/>
                          <a:ea typeface="+mn-ea"/>
                          <a:cs typeface="+mn-cs"/>
                          <a:sym typeface="Arial"/>
                        </a:rPr>
                        <a:t>1,1%</a:t>
                      </a:r>
                    </a:p>
                  </a:txBody>
                  <a:tcPr marL="9525" marR="9525" marT="0" marB="0" anchor="ctr">
                    <a:lnB w="12700" cap="flat" cmpd="sng" algn="ctr">
                      <a:solidFill>
                        <a:schemeClr val="tx1"/>
                      </a:solidFill>
                      <a:prstDash val="solid"/>
                      <a:round/>
                      <a:headEnd type="none" w="med" len="med"/>
                      <a:tailEnd type="none" w="med" len="med"/>
                    </a:lnB>
                    <a:solidFill>
                      <a:schemeClr val="accent3">
                        <a:lumMod val="50000"/>
                        <a:alpha val="20000"/>
                      </a:schemeClr>
                    </a:solidFill>
                  </a:tcPr>
                </a:tc>
                <a:extLst>
                  <a:ext uri="{0D108BD9-81ED-4DB2-BD59-A6C34878D82A}">
                    <a16:rowId xmlns:a16="http://schemas.microsoft.com/office/drawing/2014/main" val="3063250630"/>
                  </a:ext>
                </a:extLst>
              </a:tr>
              <a:tr h="158400">
                <a:tc>
                  <a:txBody>
                    <a:bodyPr/>
                    <a:lstStyle/>
                    <a:p>
                      <a:pPr algn="ctr" fontAlgn="b"/>
                      <a:r>
                        <a:rPr lang="ru-RU" sz="800" u="none" strike="noStrike" dirty="0">
                          <a:solidFill>
                            <a:schemeClr val="accent3">
                              <a:lumMod val="50000"/>
                            </a:schemeClr>
                          </a:solidFill>
                          <a:effectLst/>
                          <a:latin typeface="Arial Narrow" panose="020B0606020202030204" pitchFamily="34" charset="0"/>
                        </a:rPr>
                        <a:t>21</a:t>
                      </a:r>
                      <a:endParaRPr lang="en-US" sz="800" b="0" i="0" u="none" strike="noStrike" dirty="0">
                        <a:solidFill>
                          <a:schemeClr val="accent3">
                            <a:lumMod val="50000"/>
                          </a:schemeClr>
                        </a:solidFill>
                        <a:effectLst/>
                        <a:latin typeface="Arial Narrow" panose="020B0606020202030204" pitchFamily="34" charset="0"/>
                      </a:endParaRPr>
                    </a:p>
                  </a:txBody>
                  <a:tcPr marL="9525" marR="9525" marT="0" marB="0" anchor="ctr">
                    <a:lnT w="12700" cap="flat" cmpd="sng" algn="ctr">
                      <a:solidFill>
                        <a:schemeClr val="tx1"/>
                      </a:solidFill>
                      <a:prstDash val="solid"/>
                      <a:round/>
                      <a:headEnd type="none" w="med" len="med"/>
                      <a:tailEnd type="none" w="med" len="med"/>
                    </a:lnT>
                    <a:solidFill>
                      <a:schemeClr val="accent6">
                        <a:lumMod val="50000"/>
                        <a:alpha val="1000"/>
                      </a:schemeClr>
                    </a:solidFill>
                  </a:tcPr>
                </a:tc>
                <a:tc>
                  <a:txBody>
                    <a:bodyPr/>
                    <a:lstStyle/>
                    <a:p>
                      <a:pPr algn="ctr" fontAlgn="ctr"/>
                      <a:r>
                        <a:rPr lang="ru-KZ" sz="800" b="0" i="0" u="none" strike="noStrike" cap="none">
                          <a:solidFill>
                            <a:schemeClr val="accent3">
                              <a:lumMod val="50000"/>
                            </a:schemeClr>
                          </a:solidFill>
                          <a:effectLst/>
                          <a:latin typeface="Arial Narrow" panose="020B0606020202030204" pitchFamily="34" charset="0"/>
                          <a:ea typeface="+mn-ea"/>
                          <a:cs typeface="+mn-cs"/>
                          <a:sym typeface="Arial"/>
                        </a:rPr>
                        <a:t>7119-9</a:t>
                      </a:r>
                    </a:p>
                  </a:txBody>
                  <a:tcPr marL="9525" marR="9525" marT="0" marB="0" anchor="ctr">
                    <a:lnT w="12700" cap="flat" cmpd="sng" algn="ctr">
                      <a:solidFill>
                        <a:schemeClr val="tx1"/>
                      </a:solidFill>
                      <a:prstDash val="solid"/>
                      <a:round/>
                      <a:headEnd type="none" w="med" len="med"/>
                      <a:tailEnd type="none" w="med" len="med"/>
                    </a:lnT>
                    <a:solidFill>
                      <a:schemeClr val="accent6">
                        <a:lumMod val="50000"/>
                        <a:alpha val="1000"/>
                      </a:schemeClr>
                    </a:solidFill>
                  </a:tcPr>
                </a:tc>
                <a:tc>
                  <a:txBody>
                    <a:bodyPr/>
                    <a:lstStyle/>
                    <a:p>
                      <a:pPr marL="72000" algn="l" fontAlgn="ctr"/>
                      <a:r>
                        <a:rPr lang="ru-RU" sz="800" b="0" i="0" u="none" strike="noStrike" cap="none" dirty="0" err="1">
                          <a:solidFill>
                            <a:schemeClr val="accent3">
                              <a:lumMod val="50000"/>
                            </a:schemeClr>
                          </a:solidFill>
                          <a:effectLst/>
                          <a:latin typeface="Arial Narrow" panose="020B0606020202030204" pitchFamily="34" charset="0"/>
                          <a:ea typeface="+mn-ea"/>
                          <a:cs typeface="+mn-cs"/>
                          <a:sym typeface="Arial"/>
                        </a:rPr>
                        <a:t>Басқа</a:t>
                      </a:r>
                      <a:r>
                        <a:rPr lang="ru-RU" sz="800" b="0" i="0" u="none" strike="noStrike" cap="none" dirty="0">
                          <a:solidFill>
                            <a:schemeClr val="accent3">
                              <a:lumMod val="50000"/>
                            </a:schemeClr>
                          </a:solidFill>
                          <a:effectLst/>
                          <a:latin typeface="Arial Narrow" panose="020B0606020202030204" pitchFamily="34" charset="0"/>
                          <a:ea typeface="+mn-ea"/>
                          <a:cs typeface="+mn-cs"/>
                          <a:sym typeface="Arial"/>
                        </a:rPr>
                        <a:t> да </a:t>
                      </a:r>
                      <a:r>
                        <a:rPr lang="ru-RU" sz="800" b="0" i="0" u="none" strike="noStrike" cap="none" dirty="0" err="1">
                          <a:solidFill>
                            <a:schemeClr val="accent3">
                              <a:lumMod val="50000"/>
                            </a:schemeClr>
                          </a:solidFill>
                          <a:effectLst/>
                          <a:latin typeface="Arial Narrow" panose="020B0606020202030204" pitchFamily="34" charset="0"/>
                          <a:ea typeface="+mn-ea"/>
                          <a:cs typeface="+mn-cs"/>
                          <a:sym typeface="Arial"/>
                        </a:rPr>
                        <a:t>құрылысшы-монтаждаушылар</a:t>
                      </a:r>
                      <a:r>
                        <a:rPr lang="ru-RU" sz="800" b="0" i="0" u="none" strike="noStrike" cap="none" dirty="0">
                          <a:solidFill>
                            <a:schemeClr val="accent3">
                              <a:lumMod val="50000"/>
                            </a:schemeClr>
                          </a:solidFill>
                          <a:effectLst/>
                          <a:latin typeface="Arial Narrow" panose="020B0606020202030204" pitchFamily="34" charset="0"/>
                          <a:ea typeface="+mn-ea"/>
                          <a:cs typeface="+mn-cs"/>
                          <a:sym typeface="Arial"/>
                        </a:rPr>
                        <a:t> </a:t>
                      </a:r>
                      <a:r>
                        <a:rPr lang="ru-RU" sz="800" b="0" i="0" u="none" strike="noStrike" cap="none" dirty="0" err="1">
                          <a:solidFill>
                            <a:schemeClr val="accent3">
                              <a:lumMod val="50000"/>
                            </a:schemeClr>
                          </a:solidFill>
                          <a:effectLst/>
                          <a:latin typeface="Arial Narrow" panose="020B0606020202030204" pitchFamily="34" charset="0"/>
                          <a:ea typeface="+mn-ea"/>
                          <a:cs typeface="+mn-cs"/>
                          <a:sym typeface="Arial"/>
                        </a:rPr>
                        <a:t>және</a:t>
                      </a:r>
                      <a:r>
                        <a:rPr lang="ru-RU" sz="800" b="0" i="0" u="none" strike="noStrike" cap="none" dirty="0">
                          <a:solidFill>
                            <a:schemeClr val="accent3">
                              <a:lumMod val="50000"/>
                            </a:schemeClr>
                          </a:solidFill>
                          <a:effectLst/>
                          <a:latin typeface="Arial Narrow" panose="020B0606020202030204" pitchFamily="34" charset="0"/>
                          <a:ea typeface="+mn-ea"/>
                          <a:cs typeface="+mn-cs"/>
                          <a:sym typeface="Arial"/>
                        </a:rPr>
                        <a:t> </a:t>
                      </a:r>
                      <a:r>
                        <a:rPr lang="ru-RU" sz="800" b="0" i="0" u="none" strike="noStrike" cap="none" dirty="0" err="1">
                          <a:solidFill>
                            <a:schemeClr val="accent3">
                              <a:lumMod val="50000"/>
                            </a:schemeClr>
                          </a:solidFill>
                          <a:effectLst/>
                          <a:latin typeface="Arial Narrow" panose="020B0606020202030204" pitchFamily="34" charset="0"/>
                          <a:ea typeface="+mn-ea"/>
                          <a:cs typeface="+mn-cs"/>
                          <a:sym typeface="Arial"/>
                        </a:rPr>
                        <a:t>тектес</a:t>
                      </a:r>
                      <a:r>
                        <a:rPr lang="ru-RU" sz="800" b="0" i="0" u="none" strike="noStrike" cap="none" dirty="0">
                          <a:solidFill>
                            <a:schemeClr val="accent3">
                              <a:lumMod val="50000"/>
                            </a:schemeClr>
                          </a:solidFill>
                          <a:effectLst/>
                          <a:latin typeface="Arial Narrow" panose="020B0606020202030204" pitchFamily="34" charset="0"/>
                          <a:ea typeface="+mn-ea"/>
                          <a:cs typeface="+mn-cs"/>
                          <a:sym typeface="Arial"/>
                        </a:rPr>
                        <a:t> </a:t>
                      </a:r>
                      <a:r>
                        <a:rPr lang="ru-RU" sz="800" b="0" i="0" u="none" strike="noStrike" cap="none" dirty="0" err="1">
                          <a:solidFill>
                            <a:schemeClr val="accent3">
                              <a:lumMod val="50000"/>
                            </a:schemeClr>
                          </a:solidFill>
                          <a:effectLst/>
                          <a:latin typeface="Arial Narrow" panose="020B0606020202030204" pitchFamily="34" charset="0"/>
                          <a:ea typeface="+mn-ea"/>
                          <a:cs typeface="+mn-cs"/>
                          <a:sym typeface="Arial"/>
                        </a:rPr>
                        <a:t>қызметтер</a:t>
                      </a:r>
                      <a:r>
                        <a:rPr lang="ru-RU" sz="800" b="0" i="0" u="none" strike="noStrike" cap="none" dirty="0">
                          <a:solidFill>
                            <a:schemeClr val="accent3">
                              <a:lumMod val="50000"/>
                            </a:schemeClr>
                          </a:solidFill>
                          <a:effectLst/>
                          <a:latin typeface="Arial Narrow" panose="020B0606020202030204" pitchFamily="34" charset="0"/>
                          <a:ea typeface="+mn-ea"/>
                          <a:cs typeface="+mn-cs"/>
                          <a:sym typeface="Arial"/>
                        </a:rPr>
                        <a:t> </a:t>
                      </a:r>
                      <a:r>
                        <a:rPr lang="ru-RU" sz="800" b="0" i="0" u="none" strike="noStrike" cap="none" dirty="0" err="1">
                          <a:solidFill>
                            <a:schemeClr val="accent3">
                              <a:lumMod val="50000"/>
                            </a:schemeClr>
                          </a:solidFill>
                          <a:effectLst/>
                          <a:latin typeface="Arial Narrow" panose="020B0606020202030204" pitchFamily="34" charset="0"/>
                          <a:ea typeface="+mn-ea"/>
                          <a:cs typeface="+mn-cs"/>
                          <a:sym typeface="Arial"/>
                        </a:rPr>
                        <a:t>жұмысшылары</a:t>
                      </a:r>
                      <a:endParaRPr lang="ru-RU" sz="800" b="0" i="0" u="none" strike="noStrike" cap="none" dirty="0">
                        <a:solidFill>
                          <a:schemeClr val="accent3">
                            <a:lumMod val="50000"/>
                          </a:schemeClr>
                        </a:solidFill>
                        <a:effectLst/>
                        <a:latin typeface="Arial Narrow" panose="020B0606020202030204" pitchFamily="34" charset="0"/>
                        <a:ea typeface="+mn-ea"/>
                        <a:cs typeface="+mn-cs"/>
                        <a:sym typeface="Arial"/>
                      </a:endParaRPr>
                    </a:p>
                  </a:txBody>
                  <a:tcPr marL="9525" marR="9525" marT="0" marB="0" anchor="ctr">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solidFill>
                      <a:schemeClr val="accent6">
                        <a:lumMod val="50000"/>
                        <a:alpha val="1000"/>
                      </a:schemeClr>
                    </a:solidFill>
                  </a:tcPr>
                </a:tc>
                <a:tc>
                  <a:txBody>
                    <a:bodyPr/>
                    <a:lstStyle/>
                    <a:p>
                      <a:pPr algn="ctr" fontAlgn="b"/>
                      <a:r>
                        <a:rPr lang="ru-KZ" sz="800" b="0" i="0" u="none" strike="noStrike" cap="none">
                          <a:solidFill>
                            <a:schemeClr val="tx1"/>
                          </a:solidFill>
                          <a:effectLst/>
                          <a:latin typeface="Arial Narrow" panose="020B0606020202030204" pitchFamily="34" charset="0"/>
                          <a:ea typeface="+mn-ea"/>
                          <a:cs typeface="+mn-cs"/>
                          <a:sym typeface="Arial"/>
                        </a:rPr>
                        <a:t>11 990</a:t>
                      </a:r>
                    </a:p>
                  </a:txBody>
                  <a:tcPr marL="9525" marR="9525" marT="0" marB="0" anchor="ctr">
                    <a:lnL w="12700" cap="flat" cmpd="sng" algn="ctr">
                      <a:solidFill>
                        <a:schemeClr val="tx1"/>
                      </a:solidFill>
                      <a:prstDash val="solid"/>
                      <a:round/>
                      <a:headEnd type="none" w="med" len="med"/>
                      <a:tailEnd type="none" w="med" len="med"/>
                    </a:lnL>
                    <a:lnT w="12700" cap="flat" cmpd="sng" algn="ctr">
                      <a:solidFill>
                        <a:schemeClr val="tx1"/>
                      </a:solidFill>
                      <a:prstDash val="solid"/>
                      <a:round/>
                      <a:headEnd type="none" w="med" len="med"/>
                      <a:tailEnd type="none" w="med" len="med"/>
                    </a:lnT>
                    <a:solidFill>
                      <a:schemeClr val="accent6">
                        <a:lumMod val="50000"/>
                        <a:alpha val="1000"/>
                      </a:schemeClr>
                    </a:solidFill>
                  </a:tcPr>
                </a:tc>
                <a:tc>
                  <a:txBody>
                    <a:bodyPr/>
                    <a:lstStyle/>
                    <a:p>
                      <a:pPr algn="ctr" fontAlgn="b"/>
                      <a:r>
                        <a:rPr lang="ru-KZ" sz="800" b="0" i="0" u="none" strike="noStrike" cap="none">
                          <a:solidFill>
                            <a:schemeClr val="tx1"/>
                          </a:solidFill>
                          <a:effectLst/>
                          <a:latin typeface="Arial Narrow" panose="020B0606020202030204" pitchFamily="34" charset="0"/>
                          <a:ea typeface="+mn-ea"/>
                          <a:cs typeface="+mn-cs"/>
                          <a:sym typeface="Arial"/>
                        </a:rPr>
                        <a:t>775</a:t>
                      </a:r>
                    </a:p>
                  </a:txBody>
                  <a:tcPr marL="9525" marR="9525" marT="0" marB="0" anchor="ctr">
                    <a:lnT w="12700" cap="flat" cmpd="sng" algn="ctr">
                      <a:solidFill>
                        <a:schemeClr val="tx1"/>
                      </a:solidFill>
                      <a:prstDash val="solid"/>
                      <a:round/>
                      <a:headEnd type="none" w="med" len="med"/>
                      <a:tailEnd type="none" w="med" len="med"/>
                    </a:lnT>
                    <a:solidFill>
                      <a:schemeClr val="accent6">
                        <a:lumMod val="50000"/>
                        <a:alpha val="1000"/>
                      </a:schemeClr>
                    </a:solidFill>
                  </a:tcPr>
                </a:tc>
                <a:tc>
                  <a:txBody>
                    <a:bodyPr/>
                    <a:lstStyle/>
                    <a:p>
                      <a:pPr algn="ctr" fontAlgn="b"/>
                      <a:r>
                        <a:rPr lang="ru-KZ" sz="800" b="0" i="0" u="none" strike="noStrike" cap="none">
                          <a:solidFill>
                            <a:schemeClr val="tx1"/>
                          </a:solidFill>
                          <a:effectLst/>
                          <a:latin typeface="Arial Narrow" panose="020B0606020202030204" pitchFamily="34" charset="0"/>
                          <a:ea typeface="+mn-ea"/>
                          <a:cs typeface="+mn-cs"/>
                          <a:sym typeface="Arial"/>
                        </a:rPr>
                        <a:t>4 754</a:t>
                      </a:r>
                    </a:p>
                  </a:txBody>
                  <a:tcPr marL="9525" marR="9525" marT="0" marB="0" anchor="ctr">
                    <a:lnT w="12700" cap="flat" cmpd="sng" algn="ctr">
                      <a:solidFill>
                        <a:schemeClr val="tx1"/>
                      </a:solidFill>
                      <a:prstDash val="solid"/>
                      <a:round/>
                      <a:headEnd type="none" w="med" len="med"/>
                      <a:tailEnd type="none" w="med" len="med"/>
                    </a:lnT>
                    <a:solidFill>
                      <a:schemeClr val="accent6">
                        <a:lumMod val="50000"/>
                        <a:alpha val="1000"/>
                      </a:schemeClr>
                    </a:solidFill>
                  </a:tcPr>
                </a:tc>
                <a:tc>
                  <a:txBody>
                    <a:bodyPr/>
                    <a:lstStyle/>
                    <a:p>
                      <a:pPr algn="ctr" fontAlgn="b"/>
                      <a:r>
                        <a:rPr lang="ru-KZ" sz="800" b="0" i="0" u="none" strike="noStrike" cap="none">
                          <a:solidFill>
                            <a:schemeClr val="tx1"/>
                          </a:solidFill>
                          <a:effectLst/>
                          <a:latin typeface="Arial Narrow" panose="020B0606020202030204" pitchFamily="34" charset="0"/>
                          <a:ea typeface="+mn-ea"/>
                          <a:cs typeface="+mn-cs"/>
                          <a:sym typeface="Arial"/>
                        </a:rPr>
                        <a:t>4 620</a:t>
                      </a:r>
                    </a:p>
                  </a:txBody>
                  <a:tcPr marL="9525" marR="9525" marT="0" marB="0" anchor="ctr">
                    <a:lnT w="12700" cap="flat" cmpd="sng" algn="ctr">
                      <a:solidFill>
                        <a:schemeClr val="tx1"/>
                      </a:solidFill>
                      <a:prstDash val="solid"/>
                      <a:round/>
                      <a:headEnd type="none" w="med" len="med"/>
                      <a:tailEnd type="none" w="med" len="med"/>
                    </a:lnT>
                    <a:solidFill>
                      <a:schemeClr val="accent6">
                        <a:lumMod val="50000"/>
                        <a:alpha val="1000"/>
                      </a:schemeClr>
                    </a:solidFill>
                  </a:tcPr>
                </a:tc>
                <a:tc>
                  <a:txBody>
                    <a:bodyPr/>
                    <a:lstStyle/>
                    <a:p>
                      <a:pPr algn="ctr" fontAlgn="b"/>
                      <a:r>
                        <a:rPr lang="ru-KZ" sz="800" b="0" i="0" u="none" strike="noStrike" cap="none">
                          <a:solidFill>
                            <a:schemeClr val="tx1"/>
                          </a:solidFill>
                          <a:effectLst/>
                          <a:latin typeface="Arial Narrow" panose="020B0606020202030204" pitchFamily="34" charset="0"/>
                          <a:ea typeface="+mn-ea"/>
                          <a:cs typeface="+mn-cs"/>
                          <a:sym typeface="Arial"/>
                        </a:rPr>
                        <a:t>1 841</a:t>
                      </a:r>
                    </a:p>
                  </a:txBody>
                  <a:tcPr marL="9525" marR="9525" marT="0" marB="0" anchor="ctr">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solidFill>
                      <a:schemeClr val="accent6">
                        <a:lumMod val="50000"/>
                        <a:alpha val="1000"/>
                      </a:schemeClr>
                    </a:solidFill>
                  </a:tcPr>
                </a:tc>
                <a:tc>
                  <a:txBody>
                    <a:bodyPr/>
                    <a:lstStyle/>
                    <a:p>
                      <a:pPr algn="ctr" fontAlgn="ctr"/>
                      <a:r>
                        <a:rPr lang="ru-KZ" sz="800" b="0" i="0" u="none" strike="noStrike" cap="none">
                          <a:solidFill>
                            <a:schemeClr val="accent3">
                              <a:lumMod val="50000"/>
                            </a:schemeClr>
                          </a:solidFill>
                          <a:effectLst/>
                          <a:latin typeface="Arial Narrow" panose="020B0606020202030204" pitchFamily="34" charset="0"/>
                          <a:ea typeface="+mn-ea"/>
                          <a:cs typeface="+mn-cs"/>
                          <a:sym typeface="Arial"/>
                        </a:rPr>
                        <a:t>12 192</a:t>
                      </a:r>
                    </a:p>
                  </a:txBody>
                  <a:tcPr marL="9525" marR="9525" marT="0" marB="0" anchor="ctr">
                    <a:lnL w="12700" cap="flat" cmpd="sng" algn="ctr">
                      <a:solidFill>
                        <a:schemeClr val="tx1"/>
                      </a:solidFill>
                      <a:prstDash val="solid"/>
                      <a:round/>
                      <a:headEnd type="none" w="med" len="med"/>
                      <a:tailEnd type="none" w="med" len="med"/>
                    </a:lnL>
                    <a:lnT w="12700" cap="flat" cmpd="sng" algn="ctr">
                      <a:solidFill>
                        <a:schemeClr val="tx1"/>
                      </a:solidFill>
                      <a:prstDash val="solid"/>
                      <a:round/>
                      <a:headEnd type="none" w="med" len="med"/>
                      <a:tailEnd type="none" w="med" len="med"/>
                    </a:lnT>
                    <a:solidFill>
                      <a:schemeClr val="accent6">
                        <a:lumMod val="50000"/>
                        <a:alpha val="1000"/>
                      </a:schemeClr>
                    </a:solidFill>
                  </a:tcPr>
                </a:tc>
                <a:tc>
                  <a:txBody>
                    <a:bodyPr/>
                    <a:lstStyle/>
                    <a:p>
                      <a:pPr algn="ctr" fontAlgn="ctr"/>
                      <a:r>
                        <a:rPr lang="ru-KZ" sz="800" b="0" i="0" u="none" strike="noStrike" cap="none" dirty="0">
                          <a:solidFill>
                            <a:schemeClr val="tx1"/>
                          </a:solidFill>
                          <a:effectLst/>
                          <a:latin typeface="Arial Narrow" panose="020B0606020202030204" pitchFamily="34" charset="0"/>
                          <a:ea typeface="+mn-ea"/>
                          <a:cs typeface="+mn-cs"/>
                          <a:sym typeface="Arial"/>
                        </a:rPr>
                        <a:t>1 141</a:t>
                      </a:r>
                    </a:p>
                  </a:txBody>
                  <a:tcPr marL="9525" marR="9525" marT="0" marB="0" anchor="ctr">
                    <a:lnT w="12700" cap="flat" cmpd="sng" algn="ctr">
                      <a:solidFill>
                        <a:schemeClr val="tx1"/>
                      </a:solidFill>
                      <a:prstDash val="solid"/>
                      <a:round/>
                      <a:headEnd type="none" w="med" len="med"/>
                      <a:tailEnd type="none" w="med" len="med"/>
                    </a:lnT>
                    <a:solidFill>
                      <a:schemeClr val="accent6">
                        <a:lumMod val="50000"/>
                        <a:alpha val="1000"/>
                      </a:schemeClr>
                    </a:solidFill>
                  </a:tcPr>
                </a:tc>
                <a:tc>
                  <a:txBody>
                    <a:bodyPr/>
                    <a:lstStyle/>
                    <a:p>
                      <a:pPr algn="ctr" fontAlgn="ctr"/>
                      <a:r>
                        <a:rPr lang="ru-KZ" sz="800" b="0" i="0" u="none" strike="noStrike" cap="none">
                          <a:solidFill>
                            <a:schemeClr val="accent3">
                              <a:lumMod val="50000"/>
                            </a:schemeClr>
                          </a:solidFill>
                          <a:effectLst/>
                          <a:latin typeface="Arial Narrow" panose="020B0606020202030204" pitchFamily="34" charset="0"/>
                          <a:ea typeface="+mn-ea"/>
                          <a:cs typeface="+mn-cs"/>
                          <a:sym typeface="Arial"/>
                        </a:rPr>
                        <a:t>2 330</a:t>
                      </a:r>
                    </a:p>
                  </a:txBody>
                  <a:tcPr marL="9525" marR="9525" marT="0" marB="0" anchor="ctr">
                    <a:lnT w="12700" cap="flat" cmpd="sng" algn="ctr">
                      <a:solidFill>
                        <a:schemeClr val="tx1"/>
                      </a:solidFill>
                      <a:prstDash val="solid"/>
                      <a:round/>
                      <a:headEnd type="none" w="med" len="med"/>
                      <a:tailEnd type="none" w="med" len="med"/>
                    </a:lnT>
                    <a:solidFill>
                      <a:schemeClr val="accent6">
                        <a:lumMod val="50000"/>
                        <a:alpha val="1000"/>
                      </a:schemeClr>
                    </a:solidFill>
                  </a:tcPr>
                </a:tc>
                <a:tc>
                  <a:txBody>
                    <a:bodyPr/>
                    <a:lstStyle/>
                    <a:p>
                      <a:pPr algn="ctr" fontAlgn="ctr"/>
                      <a:r>
                        <a:rPr lang="ru-KZ" sz="800" b="0" i="0" u="none" strike="noStrike" cap="none">
                          <a:solidFill>
                            <a:schemeClr val="accent3">
                              <a:lumMod val="50000"/>
                            </a:schemeClr>
                          </a:solidFill>
                          <a:effectLst/>
                          <a:latin typeface="Arial Narrow" panose="020B0606020202030204" pitchFamily="34" charset="0"/>
                          <a:ea typeface="+mn-ea"/>
                          <a:cs typeface="+mn-cs"/>
                          <a:sym typeface="Arial"/>
                        </a:rPr>
                        <a:t>4 681</a:t>
                      </a:r>
                    </a:p>
                  </a:txBody>
                  <a:tcPr marL="9525" marR="9525" marT="0" marB="0" anchor="ctr">
                    <a:lnT w="12700" cap="flat" cmpd="sng" algn="ctr">
                      <a:solidFill>
                        <a:schemeClr val="tx1"/>
                      </a:solidFill>
                      <a:prstDash val="solid"/>
                      <a:round/>
                      <a:headEnd type="none" w="med" len="med"/>
                      <a:tailEnd type="none" w="med" len="med"/>
                    </a:lnT>
                    <a:solidFill>
                      <a:schemeClr val="accent6">
                        <a:lumMod val="50000"/>
                        <a:alpha val="1000"/>
                      </a:schemeClr>
                    </a:solidFill>
                  </a:tcPr>
                </a:tc>
                <a:tc>
                  <a:txBody>
                    <a:bodyPr/>
                    <a:lstStyle/>
                    <a:p>
                      <a:pPr algn="ctr" fontAlgn="ctr"/>
                      <a:r>
                        <a:rPr lang="ru-KZ" sz="800" b="0" i="0" u="none" strike="noStrike" cap="none">
                          <a:solidFill>
                            <a:schemeClr val="accent3">
                              <a:lumMod val="50000"/>
                            </a:schemeClr>
                          </a:solidFill>
                          <a:effectLst/>
                          <a:latin typeface="Arial Narrow" panose="020B0606020202030204" pitchFamily="34" charset="0"/>
                          <a:ea typeface="+mn-ea"/>
                          <a:cs typeface="+mn-cs"/>
                          <a:sym typeface="Arial"/>
                        </a:rPr>
                        <a:t>4 040</a:t>
                      </a:r>
                    </a:p>
                  </a:txBody>
                  <a:tcPr marL="9525" marR="9525" marT="0" marB="0" anchor="ctr">
                    <a:lnT w="12700" cap="flat" cmpd="sng" algn="ctr">
                      <a:solidFill>
                        <a:schemeClr val="tx1"/>
                      </a:solidFill>
                      <a:prstDash val="solid"/>
                      <a:round/>
                      <a:headEnd type="none" w="med" len="med"/>
                      <a:tailEnd type="none" w="med" len="med"/>
                    </a:lnT>
                    <a:solidFill>
                      <a:schemeClr val="accent6">
                        <a:lumMod val="50000"/>
                        <a:alpha val="1000"/>
                      </a:schemeClr>
                    </a:solidFill>
                  </a:tcPr>
                </a:tc>
                <a:tc>
                  <a:txBody>
                    <a:bodyPr/>
                    <a:lstStyle/>
                    <a:p>
                      <a:pPr algn="ctr" fontAlgn="b"/>
                      <a:r>
                        <a:rPr lang="ru-KZ" sz="800" b="0" i="0" u="none" strike="noStrike" cap="none">
                          <a:solidFill>
                            <a:schemeClr val="accent3">
                              <a:lumMod val="50000"/>
                            </a:schemeClr>
                          </a:solidFill>
                          <a:effectLst/>
                          <a:latin typeface="Arial Narrow" panose="020B0606020202030204" pitchFamily="34" charset="0"/>
                          <a:ea typeface="+mn-ea"/>
                          <a:cs typeface="+mn-cs"/>
                          <a:sym typeface="Arial"/>
                        </a:rPr>
                        <a:t>1,0%</a:t>
                      </a:r>
                    </a:p>
                  </a:txBody>
                  <a:tcPr marL="9525" marR="9525" marT="0" marB="0" anchor="ctr">
                    <a:lnT w="12700" cap="flat" cmpd="sng" algn="ctr">
                      <a:solidFill>
                        <a:schemeClr val="tx1"/>
                      </a:solidFill>
                      <a:prstDash val="solid"/>
                      <a:round/>
                      <a:headEnd type="none" w="med" len="med"/>
                      <a:tailEnd type="none" w="med" len="med"/>
                    </a:lnT>
                    <a:solidFill>
                      <a:schemeClr val="accent6">
                        <a:lumMod val="50000"/>
                        <a:alpha val="1000"/>
                      </a:schemeClr>
                    </a:solidFill>
                  </a:tcPr>
                </a:tc>
                <a:extLst>
                  <a:ext uri="{0D108BD9-81ED-4DB2-BD59-A6C34878D82A}">
                    <a16:rowId xmlns:a16="http://schemas.microsoft.com/office/drawing/2014/main" val="1295061941"/>
                  </a:ext>
                </a:extLst>
              </a:tr>
              <a:tr h="158400">
                <a:tc>
                  <a:txBody>
                    <a:bodyPr/>
                    <a:lstStyle/>
                    <a:p>
                      <a:pPr algn="ctr" fontAlgn="b"/>
                      <a:r>
                        <a:rPr lang="ru-RU" sz="800" u="none" strike="noStrike" dirty="0">
                          <a:solidFill>
                            <a:schemeClr val="accent3">
                              <a:lumMod val="50000"/>
                            </a:schemeClr>
                          </a:solidFill>
                          <a:effectLst/>
                          <a:latin typeface="Arial Narrow" panose="020B0606020202030204" pitchFamily="34" charset="0"/>
                        </a:rPr>
                        <a:t>22</a:t>
                      </a:r>
                      <a:endParaRPr lang="en-US" sz="800" b="0" i="0" u="none" strike="noStrike" dirty="0">
                        <a:solidFill>
                          <a:schemeClr val="accent3">
                            <a:lumMod val="50000"/>
                          </a:schemeClr>
                        </a:solidFill>
                        <a:effectLst/>
                        <a:latin typeface="Arial Narrow" panose="020B0606020202030204" pitchFamily="34" charset="0"/>
                      </a:endParaRPr>
                    </a:p>
                  </a:txBody>
                  <a:tcPr marL="9525" marR="9525" marT="0" marB="0" anchor="ctr">
                    <a:solidFill>
                      <a:schemeClr val="accent3">
                        <a:lumMod val="50000"/>
                        <a:alpha val="20000"/>
                      </a:schemeClr>
                    </a:solidFill>
                  </a:tcPr>
                </a:tc>
                <a:tc>
                  <a:txBody>
                    <a:bodyPr/>
                    <a:lstStyle/>
                    <a:p>
                      <a:pPr algn="ctr" fontAlgn="ctr"/>
                      <a:r>
                        <a:rPr lang="ru-KZ" sz="800" b="0" i="0" u="none" strike="noStrike" cap="none" dirty="0">
                          <a:solidFill>
                            <a:schemeClr val="accent3">
                              <a:lumMod val="50000"/>
                            </a:schemeClr>
                          </a:solidFill>
                          <a:effectLst/>
                          <a:latin typeface="Arial Narrow" panose="020B0606020202030204" pitchFamily="34" charset="0"/>
                          <a:ea typeface="+mn-ea"/>
                          <a:cs typeface="+mn-cs"/>
                          <a:sym typeface="Arial"/>
                        </a:rPr>
                        <a:t>9410-2</a:t>
                      </a:r>
                    </a:p>
                  </a:txBody>
                  <a:tcPr marL="9525" marR="9525" marT="0" marB="0" anchor="ctr">
                    <a:solidFill>
                      <a:schemeClr val="accent3">
                        <a:lumMod val="50000"/>
                        <a:alpha val="20000"/>
                      </a:schemeClr>
                    </a:solidFill>
                  </a:tcPr>
                </a:tc>
                <a:tc>
                  <a:txBody>
                    <a:bodyPr/>
                    <a:lstStyle/>
                    <a:p>
                      <a:pPr marL="72000" algn="l" fontAlgn="ctr"/>
                      <a:r>
                        <a:rPr lang="ru-RU" sz="800" b="0" i="0" u="none" strike="noStrike" cap="none" dirty="0">
                          <a:solidFill>
                            <a:schemeClr val="accent3">
                              <a:lumMod val="50000"/>
                            </a:schemeClr>
                          </a:solidFill>
                          <a:effectLst/>
                          <a:latin typeface="Arial Narrow" panose="020B0606020202030204" pitchFamily="34" charset="0"/>
                          <a:ea typeface="+mn-ea"/>
                          <a:cs typeface="+mn-cs"/>
                          <a:sym typeface="Arial"/>
                        </a:rPr>
                        <a:t>Ас </a:t>
                      </a:r>
                      <a:r>
                        <a:rPr lang="ru-RU" sz="800" b="0" i="0" u="none" strike="noStrike" cap="none" dirty="0" err="1">
                          <a:solidFill>
                            <a:schemeClr val="accent3">
                              <a:lumMod val="50000"/>
                            </a:schemeClr>
                          </a:solidFill>
                          <a:effectLst/>
                          <a:latin typeface="Arial Narrow" panose="020B0606020202030204" pitchFamily="34" charset="0"/>
                          <a:ea typeface="+mn-ea"/>
                          <a:cs typeface="+mn-cs"/>
                          <a:sym typeface="Arial"/>
                        </a:rPr>
                        <a:t>бөлмесіндегі</a:t>
                      </a:r>
                      <a:r>
                        <a:rPr lang="ru-RU" sz="800" b="0" i="0" u="none" strike="noStrike" cap="none" dirty="0">
                          <a:solidFill>
                            <a:schemeClr val="accent3">
                              <a:lumMod val="50000"/>
                            </a:schemeClr>
                          </a:solidFill>
                          <a:effectLst/>
                          <a:latin typeface="Arial Narrow" panose="020B0606020202030204" pitchFamily="34" charset="0"/>
                          <a:ea typeface="+mn-ea"/>
                          <a:cs typeface="+mn-cs"/>
                          <a:sym typeface="Arial"/>
                        </a:rPr>
                        <a:t> </a:t>
                      </a:r>
                      <a:r>
                        <a:rPr lang="ru-RU" sz="800" b="0" i="0" u="none" strike="noStrike" cap="none" dirty="0" err="1">
                          <a:solidFill>
                            <a:schemeClr val="accent3">
                              <a:lumMod val="50000"/>
                            </a:schemeClr>
                          </a:solidFill>
                          <a:effectLst/>
                          <a:latin typeface="Arial Narrow" panose="020B0606020202030204" pitchFamily="34" charset="0"/>
                          <a:ea typeface="+mn-ea"/>
                          <a:cs typeface="+mn-cs"/>
                          <a:sym typeface="Arial"/>
                        </a:rPr>
                        <a:t>көмекшілер</a:t>
                      </a:r>
                      <a:endParaRPr lang="ru-RU" sz="800" b="0" i="0" u="none" strike="noStrike" cap="none" dirty="0">
                        <a:solidFill>
                          <a:schemeClr val="accent3">
                            <a:lumMod val="50000"/>
                          </a:schemeClr>
                        </a:solidFill>
                        <a:effectLst/>
                        <a:latin typeface="Arial Narrow" panose="020B0606020202030204" pitchFamily="34" charset="0"/>
                        <a:ea typeface="+mn-ea"/>
                        <a:cs typeface="+mn-cs"/>
                        <a:sym typeface="Arial"/>
                      </a:endParaRPr>
                    </a:p>
                  </a:txBody>
                  <a:tcPr marL="9525" marR="9525" marT="0" marB="0" anchor="ctr">
                    <a:lnR w="12700" cap="flat" cmpd="sng" algn="ctr">
                      <a:solidFill>
                        <a:schemeClr val="tx1"/>
                      </a:solidFill>
                      <a:prstDash val="solid"/>
                      <a:round/>
                      <a:headEnd type="none" w="med" len="med"/>
                      <a:tailEnd type="none" w="med" len="med"/>
                    </a:lnR>
                    <a:solidFill>
                      <a:schemeClr val="accent3">
                        <a:lumMod val="50000"/>
                        <a:alpha val="20000"/>
                      </a:schemeClr>
                    </a:solidFill>
                  </a:tcPr>
                </a:tc>
                <a:tc>
                  <a:txBody>
                    <a:bodyPr/>
                    <a:lstStyle/>
                    <a:p>
                      <a:pPr algn="ctr" fontAlgn="b"/>
                      <a:r>
                        <a:rPr lang="ru-KZ" sz="800" b="0" i="0" u="none" strike="noStrike" cap="none">
                          <a:solidFill>
                            <a:schemeClr val="tx1"/>
                          </a:solidFill>
                          <a:effectLst/>
                          <a:latin typeface="Arial Narrow" panose="020B0606020202030204" pitchFamily="34" charset="0"/>
                          <a:ea typeface="+mn-ea"/>
                          <a:cs typeface="+mn-cs"/>
                          <a:sym typeface="Arial"/>
                        </a:rPr>
                        <a:t>9 760</a:t>
                      </a:r>
                    </a:p>
                  </a:txBody>
                  <a:tcPr marL="9525" marR="9525" marT="0" marB="0" anchor="ctr">
                    <a:lnL w="12700" cap="flat" cmpd="sng" algn="ctr">
                      <a:solidFill>
                        <a:schemeClr val="tx1"/>
                      </a:solidFill>
                      <a:prstDash val="solid"/>
                      <a:round/>
                      <a:headEnd type="none" w="med" len="med"/>
                      <a:tailEnd type="none" w="med" len="med"/>
                    </a:lnL>
                    <a:solidFill>
                      <a:schemeClr val="bg1">
                        <a:lumMod val="50000"/>
                        <a:alpha val="20000"/>
                      </a:schemeClr>
                    </a:solidFill>
                  </a:tcPr>
                </a:tc>
                <a:tc>
                  <a:txBody>
                    <a:bodyPr/>
                    <a:lstStyle/>
                    <a:p>
                      <a:pPr algn="ctr" fontAlgn="b"/>
                      <a:r>
                        <a:rPr lang="ru-KZ" sz="800" b="0" i="0" u="none" strike="noStrike" cap="none">
                          <a:solidFill>
                            <a:schemeClr val="tx1"/>
                          </a:solidFill>
                          <a:effectLst/>
                          <a:latin typeface="Arial Narrow" panose="020B0606020202030204" pitchFamily="34" charset="0"/>
                          <a:ea typeface="+mn-ea"/>
                          <a:cs typeface="+mn-cs"/>
                          <a:sym typeface="Arial"/>
                        </a:rPr>
                        <a:t>2 200</a:t>
                      </a:r>
                    </a:p>
                  </a:txBody>
                  <a:tcPr marL="9525" marR="9525" marT="0" marB="0" anchor="ctr">
                    <a:solidFill>
                      <a:schemeClr val="bg1">
                        <a:lumMod val="50000"/>
                        <a:alpha val="20000"/>
                      </a:schemeClr>
                    </a:solidFill>
                  </a:tcPr>
                </a:tc>
                <a:tc>
                  <a:txBody>
                    <a:bodyPr/>
                    <a:lstStyle/>
                    <a:p>
                      <a:pPr algn="ctr" fontAlgn="b"/>
                      <a:r>
                        <a:rPr lang="ru-KZ" sz="800" b="0" i="0" u="none" strike="noStrike" cap="none" dirty="0">
                          <a:solidFill>
                            <a:schemeClr val="tx1"/>
                          </a:solidFill>
                          <a:effectLst/>
                          <a:latin typeface="Arial Narrow" panose="020B0606020202030204" pitchFamily="34" charset="0"/>
                          <a:ea typeface="+mn-ea"/>
                          <a:cs typeface="+mn-cs"/>
                          <a:sym typeface="Arial"/>
                        </a:rPr>
                        <a:t>3 019</a:t>
                      </a:r>
                    </a:p>
                  </a:txBody>
                  <a:tcPr marL="9525" marR="9525" marT="0" marB="0" anchor="ctr">
                    <a:solidFill>
                      <a:schemeClr val="bg1">
                        <a:lumMod val="50000"/>
                        <a:alpha val="20000"/>
                      </a:schemeClr>
                    </a:solidFill>
                  </a:tcPr>
                </a:tc>
                <a:tc>
                  <a:txBody>
                    <a:bodyPr/>
                    <a:lstStyle/>
                    <a:p>
                      <a:pPr algn="ctr" fontAlgn="b"/>
                      <a:r>
                        <a:rPr lang="ru-KZ" sz="800" b="0" i="0" u="none" strike="noStrike" cap="none">
                          <a:solidFill>
                            <a:schemeClr val="tx1"/>
                          </a:solidFill>
                          <a:effectLst/>
                          <a:latin typeface="Arial Narrow" panose="020B0606020202030204" pitchFamily="34" charset="0"/>
                          <a:ea typeface="+mn-ea"/>
                          <a:cs typeface="+mn-cs"/>
                          <a:sym typeface="Arial"/>
                        </a:rPr>
                        <a:t>2 580</a:t>
                      </a:r>
                    </a:p>
                  </a:txBody>
                  <a:tcPr marL="9525" marR="9525" marT="0" marB="0" anchor="ctr">
                    <a:solidFill>
                      <a:schemeClr val="bg1">
                        <a:lumMod val="50000"/>
                        <a:alpha val="20000"/>
                      </a:schemeClr>
                    </a:solidFill>
                  </a:tcPr>
                </a:tc>
                <a:tc>
                  <a:txBody>
                    <a:bodyPr/>
                    <a:lstStyle/>
                    <a:p>
                      <a:pPr algn="ctr" fontAlgn="b"/>
                      <a:r>
                        <a:rPr lang="ru-KZ" sz="800" b="0" i="0" u="none" strike="noStrike" cap="none">
                          <a:solidFill>
                            <a:schemeClr val="tx1"/>
                          </a:solidFill>
                          <a:effectLst/>
                          <a:latin typeface="Arial Narrow" panose="020B0606020202030204" pitchFamily="34" charset="0"/>
                          <a:ea typeface="+mn-ea"/>
                          <a:cs typeface="+mn-cs"/>
                          <a:sym typeface="Arial"/>
                        </a:rPr>
                        <a:t>1 961</a:t>
                      </a:r>
                    </a:p>
                  </a:txBody>
                  <a:tcPr marL="9525" marR="9525" marT="0" marB="0" anchor="ctr">
                    <a:lnR w="12700" cap="flat" cmpd="sng" algn="ctr">
                      <a:solidFill>
                        <a:schemeClr val="tx1"/>
                      </a:solidFill>
                      <a:prstDash val="solid"/>
                      <a:round/>
                      <a:headEnd type="none" w="med" len="med"/>
                      <a:tailEnd type="none" w="med" len="med"/>
                    </a:lnR>
                    <a:solidFill>
                      <a:schemeClr val="bg1">
                        <a:lumMod val="50000"/>
                        <a:alpha val="20000"/>
                      </a:schemeClr>
                    </a:solidFill>
                  </a:tcPr>
                </a:tc>
                <a:tc>
                  <a:txBody>
                    <a:bodyPr/>
                    <a:lstStyle/>
                    <a:p>
                      <a:pPr algn="ctr" fontAlgn="ctr"/>
                      <a:r>
                        <a:rPr lang="ru-KZ" sz="800" b="0" i="0" u="none" strike="noStrike" cap="none">
                          <a:solidFill>
                            <a:schemeClr val="accent3">
                              <a:lumMod val="50000"/>
                            </a:schemeClr>
                          </a:solidFill>
                          <a:effectLst/>
                          <a:latin typeface="Arial Narrow" panose="020B0606020202030204" pitchFamily="34" charset="0"/>
                          <a:ea typeface="+mn-ea"/>
                          <a:cs typeface="+mn-cs"/>
                          <a:sym typeface="Arial"/>
                        </a:rPr>
                        <a:t>11 355</a:t>
                      </a:r>
                    </a:p>
                  </a:txBody>
                  <a:tcPr marL="9525" marR="9525" marT="0" marB="0" anchor="ctr">
                    <a:lnL w="12700" cap="flat" cmpd="sng" algn="ctr">
                      <a:solidFill>
                        <a:schemeClr val="tx1"/>
                      </a:solidFill>
                      <a:prstDash val="solid"/>
                      <a:round/>
                      <a:headEnd type="none" w="med" len="med"/>
                      <a:tailEnd type="none" w="med" len="med"/>
                    </a:lnL>
                    <a:solidFill>
                      <a:schemeClr val="accent3">
                        <a:lumMod val="50000"/>
                        <a:alpha val="20000"/>
                      </a:schemeClr>
                    </a:solidFill>
                  </a:tcPr>
                </a:tc>
                <a:tc>
                  <a:txBody>
                    <a:bodyPr/>
                    <a:lstStyle/>
                    <a:p>
                      <a:pPr algn="ctr" fontAlgn="ctr"/>
                      <a:r>
                        <a:rPr lang="ru-KZ" sz="800" b="0" i="0" u="none" strike="noStrike" cap="none" dirty="0">
                          <a:solidFill>
                            <a:schemeClr val="tx1"/>
                          </a:solidFill>
                          <a:effectLst/>
                          <a:latin typeface="Arial Narrow" panose="020B0606020202030204" pitchFamily="34" charset="0"/>
                          <a:ea typeface="+mn-ea"/>
                          <a:cs typeface="+mn-cs"/>
                          <a:sym typeface="Arial"/>
                        </a:rPr>
                        <a:t>1 877</a:t>
                      </a:r>
                    </a:p>
                  </a:txBody>
                  <a:tcPr marL="9525" marR="9525" marT="0" marB="0" anchor="ctr">
                    <a:solidFill>
                      <a:schemeClr val="bg1">
                        <a:lumMod val="50000"/>
                        <a:alpha val="20000"/>
                      </a:schemeClr>
                    </a:solidFill>
                  </a:tcPr>
                </a:tc>
                <a:tc>
                  <a:txBody>
                    <a:bodyPr/>
                    <a:lstStyle/>
                    <a:p>
                      <a:pPr algn="ctr" fontAlgn="ctr"/>
                      <a:r>
                        <a:rPr lang="ru-KZ" sz="800" b="0" i="0" u="none" strike="noStrike" cap="none">
                          <a:solidFill>
                            <a:schemeClr val="accent3">
                              <a:lumMod val="50000"/>
                            </a:schemeClr>
                          </a:solidFill>
                          <a:effectLst/>
                          <a:latin typeface="Arial Narrow" panose="020B0606020202030204" pitchFamily="34" charset="0"/>
                          <a:ea typeface="+mn-ea"/>
                          <a:cs typeface="+mn-cs"/>
                          <a:sym typeface="Arial"/>
                        </a:rPr>
                        <a:t>2 735</a:t>
                      </a:r>
                    </a:p>
                  </a:txBody>
                  <a:tcPr marL="9525" marR="9525" marT="0" marB="0" anchor="ctr">
                    <a:solidFill>
                      <a:schemeClr val="accent3">
                        <a:lumMod val="50000"/>
                        <a:alpha val="20000"/>
                      </a:schemeClr>
                    </a:solidFill>
                  </a:tcPr>
                </a:tc>
                <a:tc>
                  <a:txBody>
                    <a:bodyPr/>
                    <a:lstStyle/>
                    <a:p>
                      <a:pPr algn="ctr" fontAlgn="ctr"/>
                      <a:r>
                        <a:rPr lang="ru-KZ" sz="800" b="0" i="0" u="none" strike="noStrike" cap="none">
                          <a:solidFill>
                            <a:schemeClr val="accent3">
                              <a:lumMod val="50000"/>
                            </a:schemeClr>
                          </a:solidFill>
                          <a:effectLst/>
                          <a:latin typeface="Arial Narrow" panose="020B0606020202030204" pitchFamily="34" charset="0"/>
                          <a:ea typeface="+mn-ea"/>
                          <a:cs typeface="+mn-cs"/>
                          <a:sym typeface="Arial"/>
                        </a:rPr>
                        <a:t>3 290</a:t>
                      </a:r>
                    </a:p>
                  </a:txBody>
                  <a:tcPr marL="9525" marR="9525" marT="0" marB="0" anchor="ctr">
                    <a:solidFill>
                      <a:schemeClr val="accent3">
                        <a:lumMod val="50000"/>
                        <a:alpha val="20000"/>
                      </a:schemeClr>
                    </a:solidFill>
                  </a:tcPr>
                </a:tc>
                <a:tc>
                  <a:txBody>
                    <a:bodyPr/>
                    <a:lstStyle/>
                    <a:p>
                      <a:pPr algn="ctr" fontAlgn="ctr"/>
                      <a:r>
                        <a:rPr lang="ru-KZ" sz="800" b="0" i="0" u="none" strike="noStrike" cap="none">
                          <a:solidFill>
                            <a:schemeClr val="accent3">
                              <a:lumMod val="50000"/>
                            </a:schemeClr>
                          </a:solidFill>
                          <a:effectLst/>
                          <a:latin typeface="Arial Narrow" panose="020B0606020202030204" pitchFamily="34" charset="0"/>
                          <a:ea typeface="+mn-ea"/>
                          <a:cs typeface="+mn-cs"/>
                          <a:sym typeface="Arial"/>
                        </a:rPr>
                        <a:t>3 453</a:t>
                      </a:r>
                      <a:endParaRPr lang="ru-KZ" sz="800" b="0" i="0" u="none" strike="noStrike" cap="none" dirty="0">
                        <a:solidFill>
                          <a:schemeClr val="accent3">
                            <a:lumMod val="50000"/>
                          </a:schemeClr>
                        </a:solidFill>
                        <a:effectLst/>
                        <a:latin typeface="Arial Narrow" panose="020B0606020202030204" pitchFamily="34" charset="0"/>
                        <a:ea typeface="+mn-ea"/>
                        <a:cs typeface="+mn-cs"/>
                        <a:sym typeface="Arial"/>
                      </a:endParaRPr>
                    </a:p>
                  </a:txBody>
                  <a:tcPr marL="9525" marR="9525" marT="0" marB="0" anchor="ctr">
                    <a:solidFill>
                      <a:schemeClr val="accent3">
                        <a:lumMod val="50000"/>
                        <a:alpha val="20000"/>
                      </a:schemeClr>
                    </a:solidFill>
                  </a:tcPr>
                </a:tc>
                <a:tc>
                  <a:txBody>
                    <a:bodyPr/>
                    <a:lstStyle/>
                    <a:p>
                      <a:pPr algn="ctr" fontAlgn="b"/>
                      <a:r>
                        <a:rPr lang="ru-KZ" sz="800" b="0" i="0" u="none" strike="noStrike" cap="none" dirty="0">
                          <a:solidFill>
                            <a:schemeClr val="accent3">
                              <a:lumMod val="50000"/>
                            </a:schemeClr>
                          </a:solidFill>
                          <a:effectLst/>
                          <a:latin typeface="Arial Narrow" panose="020B0606020202030204" pitchFamily="34" charset="0"/>
                          <a:ea typeface="+mn-ea"/>
                          <a:cs typeface="+mn-cs"/>
                          <a:sym typeface="Arial"/>
                        </a:rPr>
                        <a:t>1,0%</a:t>
                      </a:r>
                    </a:p>
                  </a:txBody>
                  <a:tcPr marL="9525" marR="9525" marT="0" marB="0" anchor="ctr">
                    <a:solidFill>
                      <a:schemeClr val="accent3">
                        <a:lumMod val="50000"/>
                        <a:alpha val="20000"/>
                      </a:schemeClr>
                    </a:solidFill>
                  </a:tcPr>
                </a:tc>
                <a:extLst>
                  <a:ext uri="{0D108BD9-81ED-4DB2-BD59-A6C34878D82A}">
                    <a16:rowId xmlns:a16="http://schemas.microsoft.com/office/drawing/2014/main" val="750895560"/>
                  </a:ext>
                </a:extLst>
              </a:tr>
              <a:tr h="158400">
                <a:tc>
                  <a:txBody>
                    <a:bodyPr/>
                    <a:lstStyle/>
                    <a:p>
                      <a:pPr algn="ctr" fontAlgn="b"/>
                      <a:r>
                        <a:rPr lang="ru-RU" sz="800" u="none" strike="noStrike" dirty="0">
                          <a:solidFill>
                            <a:schemeClr val="accent3">
                              <a:lumMod val="50000"/>
                            </a:schemeClr>
                          </a:solidFill>
                          <a:effectLst/>
                          <a:latin typeface="Arial Narrow" panose="020B0606020202030204" pitchFamily="34" charset="0"/>
                        </a:rPr>
                        <a:t>23</a:t>
                      </a:r>
                      <a:endParaRPr lang="en-US" sz="800" b="0" i="0" u="none" strike="noStrike" dirty="0">
                        <a:solidFill>
                          <a:schemeClr val="accent3">
                            <a:lumMod val="50000"/>
                          </a:schemeClr>
                        </a:solidFill>
                        <a:effectLst/>
                        <a:latin typeface="Arial Narrow" panose="020B0606020202030204" pitchFamily="34" charset="0"/>
                      </a:endParaRPr>
                    </a:p>
                  </a:txBody>
                  <a:tcPr marL="9525" marR="9525" marT="0" marB="0" anchor="ctr">
                    <a:solidFill>
                      <a:schemeClr val="accent6">
                        <a:lumMod val="50000"/>
                        <a:alpha val="1000"/>
                      </a:schemeClr>
                    </a:solidFill>
                  </a:tcPr>
                </a:tc>
                <a:tc>
                  <a:txBody>
                    <a:bodyPr/>
                    <a:lstStyle/>
                    <a:p>
                      <a:pPr algn="ctr" fontAlgn="ctr"/>
                      <a:r>
                        <a:rPr lang="ru-KZ" sz="800" b="0" i="0" u="none" strike="noStrike" cap="none" dirty="0">
                          <a:solidFill>
                            <a:schemeClr val="accent3">
                              <a:lumMod val="50000"/>
                            </a:schemeClr>
                          </a:solidFill>
                          <a:effectLst/>
                          <a:latin typeface="Arial Narrow" panose="020B0606020202030204" pitchFamily="34" charset="0"/>
                          <a:ea typeface="+mn-ea"/>
                          <a:cs typeface="+mn-cs"/>
                          <a:sym typeface="Arial"/>
                        </a:rPr>
                        <a:t>2350-2</a:t>
                      </a:r>
                    </a:p>
                  </a:txBody>
                  <a:tcPr marL="9525" marR="9525" marT="0" marB="0" anchor="ctr">
                    <a:solidFill>
                      <a:schemeClr val="accent6">
                        <a:lumMod val="50000"/>
                        <a:alpha val="1000"/>
                      </a:schemeClr>
                    </a:solidFill>
                  </a:tcPr>
                </a:tc>
                <a:tc>
                  <a:txBody>
                    <a:bodyPr/>
                    <a:lstStyle/>
                    <a:p>
                      <a:pPr marL="72000" algn="l" fontAlgn="ctr"/>
                      <a:r>
                        <a:rPr lang="ru-RU" sz="800" b="0" i="0" u="none" strike="noStrike" cap="none" dirty="0">
                          <a:solidFill>
                            <a:schemeClr val="accent3">
                              <a:lumMod val="50000"/>
                            </a:schemeClr>
                          </a:solidFill>
                          <a:effectLst/>
                          <a:latin typeface="Arial Narrow" panose="020B0606020202030204" pitchFamily="34" charset="0"/>
                          <a:ea typeface="+mn-ea"/>
                          <a:cs typeface="+mn-cs"/>
                          <a:sym typeface="Arial"/>
                        </a:rPr>
                        <a:t>Математика </a:t>
                      </a:r>
                      <a:r>
                        <a:rPr lang="ru-RU" sz="800" b="0" i="0" u="none" strike="noStrike" cap="none" dirty="0" err="1">
                          <a:solidFill>
                            <a:schemeClr val="accent3">
                              <a:lumMod val="50000"/>
                            </a:schemeClr>
                          </a:solidFill>
                          <a:effectLst/>
                          <a:latin typeface="Arial Narrow" panose="020B0606020202030204" pitchFamily="34" charset="0"/>
                          <a:ea typeface="+mn-ea"/>
                          <a:cs typeface="+mn-cs"/>
                          <a:sym typeface="Arial"/>
                        </a:rPr>
                        <a:t>ғылымдары</a:t>
                      </a:r>
                      <a:r>
                        <a:rPr lang="ru-RU" sz="800" b="0" i="0" u="none" strike="noStrike" cap="none" dirty="0">
                          <a:solidFill>
                            <a:schemeClr val="accent3">
                              <a:lumMod val="50000"/>
                            </a:schemeClr>
                          </a:solidFill>
                          <a:effectLst/>
                          <a:latin typeface="Arial Narrow" panose="020B0606020202030204" pitchFamily="34" charset="0"/>
                          <a:ea typeface="+mn-ea"/>
                          <a:cs typeface="+mn-cs"/>
                          <a:sym typeface="Arial"/>
                        </a:rPr>
                        <a:t> </a:t>
                      </a:r>
                      <a:r>
                        <a:rPr lang="ru-RU" sz="800" b="0" i="0" u="none" strike="noStrike" cap="none" dirty="0" err="1">
                          <a:solidFill>
                            <a:schemeClr val="accent3">
                              <a:lumMod val="50000"/>
                            </a:schemeClr>
                          </a:solidFill>
                          <a:effectLst/>
                          <a:latin typeface="Arial Narrow" panose="020B0606020202030204" pitchFamily="34" charset="0"/>
                          <a:ea typeface="+mn-ea"/>
                          <a:cs typeface="+mn-cs"/>
                          <a:sym typeface="Arial"/>
                        </a:rPr>
                        <a:t>бойынша</a:t>
                      </a:r>
                      <a:r>
                        <a:rPr lang="ru-RU" sz="800" b="0" i="0" u="none" strike="noStrike" cap="none" dirty="0">
                          <a:solidFill>
                            <a:schemeClr val="accent3">
                              <a:lumMod val="50000"/>
                            </a:schemeClr>
                          </a:solidFill>
                          <a:effectLst/>
                          <a:latin typeface="Arial Narrow" panose="020B0606020202030204" pitchFamily="34" charset="0"/>
                          <a:ea typeface="+mn-ea"/>
                          <a:cs typeface="+mn-cs"/>
                          <a:sym typeface="Arial"/>
                        </a:rPr>
                        <a:t> орта </a:t>
                      </a:r>
                      <a:r>
                        <a:rPr lang="ru-RU" sz="800" b="0" i="0" u="none" strike="noStrike" cap="none" dirty="0" err="1">
                          <a:solidFill>
                            <a:schemeClr val="accent3">
                              <a:lumMod val="50000"/>
                            </a:schemeClr>
                          </a:solidFill>
                          <a:effectLst/>
                          <a:latin typeface="Arial Narrow" panose="020B0606020202030204" pitchFamily="34" charset="0"/>
                          <a:ea typeface="+mn-ea"/>
                          <a:cs typeface="+mn-cs"/>
                          <a:sym typeface="Arial"/>
                        </a:rPr>
                        <a:t>мектеп</a:t>
                      </a:r>
                      <a:r>
                        <a:rPr lang="ru-RU" sz="800" b="0" i="0" u="none" strike="noStrike" cap="none" dirty="0">
                          <a:solidFill>
                            <a:schemeClr val="accent3">
                              <a:lumMod val="50000"/>
                            </a:schemeClr>
                          </a:solidFill>
                          <a:effectLst/>
                          <a:latin typeface="Arial Narrow" panose="020B0606020202030204" pitchFamily="34" charset="0"/>
                          <a:ea typeface="+mn-ea"/>
                          <a:cs typeface="+mn-cs"/>
                          <a:sym typeface="Arial"/>
                        </a:rPr>
                        <a:t> </a:t>
                      </a:r>
                      <a:r>
                        <a:rPr lang="ru-RU" sz="800" b="0" i="0" u="none" strike="noStrike" cap="none" dirty="0" err="1">
                          <a:solidFill>
                            <a:schemeClr val="accent3">
                              <a:lumMod val="50000"/>
                            </a:schemeClr>
                          </a:solidFill>
                          <a:effectLst/>
                          <a:latin typeface="Arial Narrow" panose="020B0606020202030204" pitchFamily="34" charset="0"/>
                          <a:ea typeface="+mn-ea"/>
                          <a:cs typeface="+mn-cs"/>
                          <a:sym typeface="Arial"/>
                        </a:rPr>
                        <a:t>мұғалімдері</a:t>
                      </a:r>
                      <a:endParaRPr lang="ru-RU" sz="800" b="0" i="0" u="none" strike="noStrike" cap="none" dirty="0">
                        <a:solidFill>
                          <a:schemeClr val="accent3">
                            <a:lumMod val="50000"/>
                          </a:schemeClr>
                        </a:solidFill>
                        <a:effectLst/>
                        <a:latin typeface="Arial Narrow" panose="020B0606020202030204" pitchFamily="34" charset="0"/>
                        <a:ea typeface="+mn-ea"/>
                        <a:cs typeface="+mn-cs"/>
                        <a:sym typeface="Arial"/>
                      </a:endParaRPr>
                    </a:p>
                  </a:txBody>
                  <a:tcPr marL="9525" marR="9525" marT="0" marB="0" anchor="ctr">
                    <a:lnR w="12700" cap="flat" cmpd="sng" algn="ctr">
                      <a:solidFill>
                        <a:schemeClr val="tx1"/>
                      </a:solidFill>
                      <a:prstDash val="solid"/>
                      <a:round/>
                      <a:headEnd type="none" w="med" len="med"/>
                      <a:tailEnd type="none" w="med" len="med"/>
                    </a:lnR>
                    <a:solidFill>
                      <a:schemeClr val="accent6">
                        <a:lumMod val="50000"/>
                        <a:alpha val="1000"/>
                      </a:schemeClr>
                    </a:solidFill>
                  </a:tcPr>
                </a:tc>
                <a:tc>
                  <a:txBody>
                    <a:bodyPr/>
                    <a:lstStyle/>
                    <a:p>
                      <a:pPr algn="ctr" fontAlgn="b"/>
                      <a:r>
                        <a:rPr lang="ru-KZ" sz="800" b="0" i="0" u="none" strike="noStrike" cap="none">
                          <a:solidFill>
                            <a:schemeClr val="tx1"/>
                          </a:solidFill>
                          <a:effectLst/>
                          <a:latin typeface="Arial Narrow" panose="020B0606020202030204" pitchFamily="34" charset="0"/>
                          <a:ea typeface="+mn-ea"/>
                          <a:cs typeface="+mn-cs"/>
                          <a:sym typeface="Arial"/>
                        </a:rPr>
                        <a:t>9 137</a:t>
                      </a:r>
                    </a:p>
                  </a:txBody>
                  <a:tcPr marL="9525" marR="9525" marT="0" marB="0" anchor="ctr">
                    <a:lnL w="12700" cap="flat" cmpd="sng" algn="ctr">
                      <a:solidFill>
                        <a:schemeClr val="tx1"/>
                      </a:solidFill>
                      <a:prstDash val="solid"/>
                      <a:round/>
                      <a:headEnd type="none" w="med" len="med"/>
                      <a:tailEnd type="none" w="med" len="med"/>
                    </a:lnL>
                    <a:solidFill>
                      <a:schemeClr val="accent6">
                        <a:lumMod val="50000"/>
                        <a:alpha val="1000"/>
                      </a:schemeClr>
                    </a:solidFill>
                  </a:tcPr>
                </a:tc>
                <a:tc>
                  <a:txBody>
                    <a:bodyPr/>
                    <a:lstStyle/>
                    <a:p>
                      <a:pPr algn="ctr" fontAlgn="b"/>
                      <a:r>
                        <a:rPr lang="ru-KZ" sz="800" b="0" i="0" u="none" strike="noStrike" cap="none">
                          <a:solidFill>
                            <a:schemeClr val="tx1"/>
                          </a:solidFill>
                          <a:effectLst/>
                          <a:latin typeface="Arial Narrow" panose="020B0606020202030204" pitchFamily="34" charset="0"/>
                          <a:ea typeface="+mn-ea"/>
                          <a:cs typeface="+mn-cs"/>
                          <a:sym typeface="Arial"/>
                        </a:rPr>
                        <a:t>1 162</a:t>
                      </a:r>
                    </a:p>
                  </a:txBody>
                  <a:tcPr marL="9525" marR="9525" marT="0" marB="0" anchor="ctr">
                    <a:solidFill>
                      <a:schemeClr val="accent6">
                        <a:lumMod val="50000"/>
                        <a:alpha val="1000"/>
                      </a:schemeClr>
                    </a:solidFill>
                  </a:tcPr>
                </a:tc>
                <a:tc>
                  <a:txBody>
                    <a:bodyPr/>
                    <a:lstStyle/>
                    <a:p>
                      <a:pPr algn="ctr" fontAlgn="b"/>
                      <a:r>
                        <a:rPr lang="ru-KZ" sz="800" b="0" i="0" u="none" strike="noStrike" cap="none">
                          <a:solidFill>
                            <a:schemeClr val="tx1"/>
                          </a:solidFill>
                          <a:effectLst/>
                          <a:latin typeface="Arial Narrow" panose="020B0606020202030204" pitchFamily="34" charset="0"/>
                          <a:ea typeface="+mn-ea"/>
                          <a:cs typeface="+mn-cs"/>
                          <a:sym typeface="Arial"/>
                        </a:rPr>
                        <a:t>1 114</a:t>
                      </a:r>
                    </a:p>
                  </a:txBody>
                  <a:tcPr marL="9525" marR="9525" marT="0" marB="0" anchor="ctr">
                    <a:solidFill>
                      <a:schemeClr val="accent6">
                        <a:lumMod val="50000"/>
                        <a:alpha val="1000"/>
                      </a:schemeClr>
                    </a:solidFill>
                  </a:tcPr>
                </a:tc>
                <a:tc>
                  <a:txBody>
                    <a:bodyPr/>
                    <a:lstStyle/>
                    <a:p>
                      <a:pPr algn="ctr" fontAlgn="b"/>
                      <a:r>
                        <a:rPr lang="ru-KZ" sz="800" b="0" i="0" u="none" strike="noStrike" cap="none">
                          <a:solidFill>
                            <a:schemeClr val="tx1"/>
                          </a:solidFill>
                          <a:effectLst/>
                          <a:latin typeface="Arial Narrow" panose="020B0606020202030204" pitchFamily="34" charset="0"/>
                          <a:ea typeface="+mn-ea"/>
                          <a:cs typeface="+mn-cs"/>
                          <a:sym typeface="Arial"/>
                        </a:rPr>
                        <a:t>5 078</a:t>
                      </a:r>
                    </a:p>
                  </a:txBody>
                  <a:tcPr marL="9525" marR="9525" marT="0" marB="0" anchor="ctr">
                    <a:solidFill>
                      <a:schemeClr val="accent6">
                        <a:lumMod val="50000"/>
                        <a:alpha val="1000"/>
                      </a:schemeClr>
                    </a:solidFill>
                  </a:tcPr>
                </a:tc>
                <a:tc>
                  <a:txBody>
                    <a:bodyPr/>
                    <a:lstStyle/>
                    <a:p>
                      <a:pPr algn="ctr" fontAlgn="b"/>
                      <a:r>
                        <a:rPr lang="ru-KZ" sz="800" b="0" i="0" u="none" strike="noStrike" cap="none">
                          <a:solidFill>
                            <a:schemeClr val="tx1"/>
                          </a:solidFill>
                          <a:effectLst/>
                          <a:latin typeface="Arial Narrow" panose="020B0606020202030204" pitchFamily="34" charset="0"/>
                          <a:ea typeface="+mn-ea"/>
                          <a:cs typeface="+mn-cs"/>
                          <a:sym typeface="Arial"/>
                        </a:rPr>
                        <a:t>1 783</a:t>
                      </a:r>
                    </a:p>
                  </a:txBody>
                  <a:tcPr marL="9525" marR="9525" marT="0" marB="0" anchor="ctr">
                    <a:lnR w="12700" cap="flat" cmpd="sng" algn="ctr">
                      <a:solidFill>
                        <a:schemeClr val="tx1"/>
                      </a:solidFill>
                      <a:prstDash val="solid"/>
                      <a:round/>
                      <a:headEnd type="none" w="med" len="med"/>
                      <a:tailEnd type="none" w="med" len="med"/>
                    </a:lnR>
                    <a:solidFill>
                      <a:schemeClr val="accent6">
                        <a:lumMod val="50000"/>
                        <a:alpha val="1000"/>
                      </a:schemeClr>
                    </a:solidFill>
                  </a:tcPr>
                </a:tc>
                <a:tc>
                  <a:txBody>
                    <a:bodyPr/>
                    <a:lstStyle/>
                    <a:p>
                      <a:pPr algn="ctr" fontAlgn="ctr"/>
                      <a:r>
                        <a:rPr lang="ru-KZ" sz="800" b="0" i="0" u="none" strike="noStrike" cap="none">
                          <a:solidFill>
                            <a:schemeClr val="accent3">
                              <a:lumMod val="50000"/>
                            </a:schemeClr>
                          </a:solidFill>
                          <a:effectLst/>
                          <a:latin typeface="Arial Narrow" panose="020B0606020202030204" pitchFamily="34" charset="0"/>
                          <a:ea typeface="+mn-ea"/>
                          <a:cs typeface="+mn-cs"/>
                          <a:sym typeface="Arial"/>
                        </a:rPr>
                        <a:t>11 267</a:t>
                      </a:r>
                    </a:p>
                  </a:txBody>
                  <a:tcPr marL="9525" marR="9525" marT="0" marB="0" anchor="ctr">
                    <a:lnL w="12700" cap="flat" cmpd="sng" algn="ctr">
                      <a:solidFill>
                        <a:schemeClr val="tx1"/>
                      </a:solidFill>
                      <a:prstDash val="solid"/>
                      <a:round/>
                      <a:headEnd type="none" w="med" len="med"/>
                      <a:tailEnd type="none" w="med" len="med"/>
                    </a:lnL>
                    <a:solidFill>
                      <a:schemeClr val="accent6">
                        <a:lumMod val="50000"/>
                        <a:alpha val="1000"/>
                      </a:schemeClr>
                    </a:solidFill>
                  </a:tcPr>
                </a:tc>
                <a:tc>
                  <a:txBody>
                    <a:bodyPr/>
                    <a:lstStyle/>
                    <a:p>
                      <a:pPr algn="ctr" fontAlgn="ctr"/>
                      <a:r>
                        <a:rPr lang="ru-KZ" sz="800" b="0" i="0" u="none" strike="noStrike" cap="none" dirty="0">
                          <a:solidFill>
                            <a:schemeClr val="tx1"/>
                          </a:solidFill>
                          <a:effectLst/>
                          <a:latin typeface="Arial Narrow" panose="020B0606020202030204" pitchFamily="34" charset="0"/>
                          <a:ea typeface="+mn-ea"/>
                          <a:cs typeface="+mn-cs"/>
                          <a:sym typeface="Arial"/>
                        </a:rPr>
                        <a:t>1 803</a:t>
                      </a:r>
                    </a:p>
                  </a:txBody>
                  <a:tcPr marL="9525" marR="9525" marT="0" marB="0" anchor="ctr">
                    <a:solidFill>
                      <a:schemeClr val="accent6">
                        <a:lumMod val="50000"/>
                        <a:alpha val="1000"/>
                      </a:schemeClr>
                    </a:solidFill>
                  </a:tcPr>
                </a:tc>
                <a:tc>
                  <a:txBody>
                    <a:bodyPr/>
                    <a:lstStyle/>
                    <a:p>
                      <a:pPr algn="ctr" fontAlgn="ctr"/>
                      <a:r>
                        <a:rPr lang="ru-KZ" sz="800" b="0" i="0" u="none" strike="noStrike" cap="none">
                          <a:solidFill>
                            <a:schemeClr val="accent3">
                              <a:lumMod val="50000"/>
                            </a:schemeClr>
                          </a:solidFill>
                          <a:effectLst/>
                          <a:latin typeface="Arial Narrow" panose="020B0606020202030204" pitchFamily="34" charset="0"/>
                          <a:ea typeface="+mn-ea"/>
                          <a:cs typeface="+mn-cs"/>
                          <a:sym typeface="Arial"/>
                        </a:rPr>
                        <a:t>2 340</a:t>
                      </a:r>
                    </a:p>
                  </a:txBody>
                  <a:tcPr marL="9525" marR="9525" marT="0" marB="0" anchor="ctr">
                    <a:solidFill>
                      <a:schemeClr val="accent6">
                        <a:lumMod val="50000"/>
                        <a:alpha val="1000"/>
                      </a:schemeClr>
                    </a:solidFill>
                  </a:tcPr>
                </a:tc>
                <a:tc>
                  <a:txBody>
                    <a:bodyPr/>
                    <a:lstStyle/>
                    <a:p>
                      <a:pPr algn="ctr" fontAlgn="ctr"/>
                      <a:r>
                        <a:rPr lang="ru-KZ" sz="800" b="0" i="0" u="none" strike="noStrike" cap="none">
                          <a:solidFill>
                            <a:schemeClr val="accent3">
                              <a:lumMod val="50000"/>
                            </a:schemeClr>
                          </a:solidFill>
                          <a:effectLst/>
                          <a:latin typeface="Arial Narrow" panose="020B0606020202030204" pitchFamily="34" charset="0"/>
                          <a:ea typeface="+mn-ea"/>
                          <a:cs typeface="+mn-cs"/>
                          <a:sym typeface="Arial"/>
                        </a:rPr>
                        <a:t>2 377</a:t>
                      </a:r>
                    </a:p>
                  </a:txBody>
                  <a:tcPr marL="9525" marR="9525" marT="0" marB="0" anchor="ctr">
                    <a:solidFill>
                      <a:schemeClr val="accent6">
                        <a:lumMod val="50000"/>
                        <a:alpha val="1000"/>
                      </a:schemeClr>
                    </a:solidFill>
                  </a:tcPr>
                </a:tc>
                <a:tc>
                  <a:txBody>
                    <a:bodyPr/>
                    <a:lstStyle/>
                    <a:p>
                      <a:pPr algn="ctr" fontAlgn="ctr"/>
                      <a:r>
                        <a:rPr lang="ru-KZ" sz="800" b="0" i="0" u="none" strike="noStrike" cap="none">
                          <a:solidFill>
                            <a:schemeClr val="accent3">
                              <a:lumMod val="50000"/>
                            </a:schemeClr>
                          </a:solidFill>
                          <a:effectLst/>
                          <a:latin typeface="Arial Narrow" panose="020B0606020202030204" pitchFamily="34" charset="0"/>
                          <a:ea typeface="+mn-ea"/>
                          <a:cs typeface="+mn-cs"/>
                          <a:sym typeface="Arial"/>
                        </a:rPr>
                        <a:t>4 747</a:t>
                      </a:r>
                      <a:endParaRPr lang="ru-KZ" sz="800" b="0" i="0" u="none" strike="noStrike" cap="none" dirty="0">
                        <a:solidFill>
                          <a:schemeClr val="accent3">
                            <a:lumMod val="50000"/>
                          </a:schemeClr>
                        </a:solidFill>
                        <a:effectLst/>
                        <a:latin typeface="Arial Narrow" panose="020B0606020202030204" pitchFamily="34" charset="0"/>
                        <a:ea typeface="+mn-ea"/>
                        <a:cs typeface="+mn-cs"/>
                        <a:sym typeface="Arial"/>
                      </a:endParaRPr>
                    </a:p>
                  </a:txBody>
                  <a:tcPr marL="9525" marR="9525" marT="0" marB="0" anchor="ctr">
                    <a:solidFill>
                      <a:schemeClr val="accent6">
                        <a:lumMod val="50000"/>
                        <a:alpha val="1000"/>
                      </a:schemeClr>
                    </a:solidFill>
                  </a:tcPr>
                </a:tc>
                <a:tc>
                  <a:txBody>
                    <a:bodyPr/>
                    <a:lstStyle/>
                    <a:p>
                      <a:pPr algn="ctr" fontAlgn="b"/>
                      <a:r>
                        <a:rPr lang="ru-KZ" sz="800" b="0" i="0" u="none" strike="noStrike" cap="none" dirty="0">
                          <a:solidFill>
                            <a:schemeClr val="accent3">
                              <a:lumMod val="50000"/>
                            </a:schemeClr>
                          </a:solidFill>
                          <a:effectLst/>
                          <a:latin typeface="Arial Narrow" panose="020B0606020202030204" pitchFamily="34" charset="0"/>
                          <a:ea typeface="+mn-ea"/>
                          <a:cs typeface="+mn-cs"/>
                          <a:sym typeface="Arial"/>
                        </a:rPr>
                        <a:t>1,0%</a:t>
                      </a:r>
                    </a:p>
                  </a:txBody>
                  <a:tcPr marL="9525" marR="9525" marT="0" marB="0" anchor="ctr">
                    <a:solidFill>
                      <a:schemeClr val="accent6">
                        <a:lumMod val="50000"/>
                        <a:alpha val="1000"/>
                      </a:schemeClr>
                    </a:solidFill>
                  </a:tcPr>
                </a:tc>
                <a:extLst>
                  <a:ext uri="{0D108BD9-81ED-4DB2-BD59-A6C34878D82A}">
                    <a16:rowId xmlns:a16="http://schemas.microsoft.com/office/drawing/2014/main" val="761244194"/>
                  </a:ext>
                </a:extLst>
              </a:tr>
              <a:tr h="158400">
                <a:tc>
                  <a:txBody>
                    <a:bodyPr/>
                    <a:lstStyle/>
                    <a:p>
                      <a:pPr algn="ctr" fontAlgn="b"/>
                      <a:r>
                        <a:rPr lang="ru-RU" sz="800" u="none" strike="noStrike" dirty="0">
                          <a:solidFill>
                            <a:schemeClr val="accent3">
                              <a:lumMod val="50000"/>
                            </a:schemeClr>
                          </a:solidFill>
                          <a:effectLst/>
                          <a:latin typeface="Arial Narrow" panose="020B0606020202030204" pitchFamily="34" charset="0"/>
                        </a:rPr>
                        <a:t>24</a:t>
                      </a:r>
                      <a:endParaRPr lang="en-US" sz="800" b="0" i="0" u="none" strike="noStrike" dirty="0">
                        <a:solidFill>
                          <a:schemeClr val="accent3">
                            <a:lumMod val="50000"/>
                          </a:schemeClr>
                        </a:solidFill>
                        <a:effectLst/>
                        <a:latin typeface="Arial Narrow" panose="020B0606020202030204" pitchFamily="34" charset="0"/>
                      </a:endParaRPr>
                    </a:p>
                  </a:txBody>
                  <a:tcPr marL="9525" marR="9525" marT="0" marB="0" anchor="ctr">
                    <a:solidFill>
                      <a:schemeClr val="accent3">
                        <a:lumMod val="50000"/>
                        <a:alpha val="20000"/>
                      </a:schemeClr>
                    </a:solidFill>
                  </a:tcPr>
                </a:tc>
                <a:tc>
                  <a:txBody>
                    <a:bodyPr/>
                    <a:lstStyle/>
                    <a:p>
                      <a:pPr algn="ctr" fontAlgn="ctr"/>
                      <a:r>
                        <a:rPr lang="ru-KZ" sz="800" b="0" i="0" u="none" strike="noStrike" cap="none" dirty="0">
                          <a:solidFill>
                            <a:schemeClr val="accent3">
                              <a:lumMod val="50000"/>
                            </a:schemeClr>
                          </a:solidFill>
                          <a:effectLst/>
                          <a:latin typeface="Arial Narrow" panose="020B0606020202030204" pitchFamily="34" charset="0"/>
                          <a:ea typeface="+mn-ea"/>
                          <a:cs typeface="+mn-cs"/>
                          <a:sym typeface="Arial"/>
                        </a:rPr>
                        <a:t>9622-1</a:t>
                      </a:r>
                    </a:p>
                  </a:txBody>
                  <a:tcPr marL="9525" marR="9525" marT="0" marB="0" anchor="ctr">
                    <a:solidFill>
                      <a:schemeClr val="accent3">
                        <a:lumMod val="50000"/>
                        <a:alpha val="20000"/>
                      </a:schemeClr>
                    </a:solidFill>
                  </a:tcPr>
                </a:tc>
                <a:tc>
                  <a:txBody>
                    <a:bodyPr/>
                    <a:lstStyle/>
                    <a:p>
                      <a:pPr marL="72000" algn="l" fontAlgn="ctr"/>
                      <a:r>
                        <a:rPr lang="ru-RU" sz="800" b="0" i="0" u="none" strike="noStrike" cap="none" dirty="0" err="1">
                          <a:solidFill>
                            <a:schemeClr val="accent3">
                              <a:lumMod val="50000"/>
                            </a:schemeClr>
                          </a:solidFill>
                          <a:effectLst/>
                          <a:latin typeface="Arial Narrow" panose="020B0606020202030204" pitchFamily="34" charset="0"/>
                          <a:ea typeface="+mn-ea"/>
                          <a:cs typeface="+mn-cs"/>
                          <a:sym typeface="Arial"/>
                        </a:rPr>
                        <a:t>Ғимараттарды</a:t>
                      </a:r>
                      <a:r>
                        <a:rPr lang="ru-RU" sz="800" b="0" i="0" u="none" strike="noStrike" cap="none" dirty="0">
                          <a:solidFill>
                            <a:schemeClr val="accent3">
                              <a:lumMod val="50000"/>
                            </a:schemeClr>
                          </a:solidFill>
                          <a:effectLst/>
                          <a:latin typeface="Arial Narrow" panose="020B0606020202030204" pitchFamily="34" charset="0"/>
                          <a:ea typeface="+mn-ea"/>
                          <a:cs typeface="+mn-cs"/>
                          <a:sym typeface="Arial"/>
                        </a:rPr>
                        <a:t> </a:t>
                      </a:r>
                      <a:r>
                        <a:rPr lang="ru-RU" sz="800" b="0" i="0" u="none" strike="noStrike" cap="none" dirty="0" err="1">
                          <a:solidFill>
                            <a:schemeClr val="accent3">
                              <a:lumMod val="50000"/>
                            </a:schemeClr>
                          </a:solidFill>
                          <a:effectLst/>
                          <a:latin typeface="Arial Narrow" panose="020B0606020202030204" pitchFamily="34" charset="0"/>
                          <a:ea typeface="+mn-ea"/>
                          <a:cs typeface="+mn-cs"/>
                          <a:sym typeface="Arial"/>
                        </a:rPr>
                        <a:t>қараушылар</a:t>
                      </a:r>
                      <a:r>
                        <a:rPr lang="ru-RU" sz="800" b="0" i="0" u="none" strike="noStrike" cap="none" dirty="0">
                          <a:solidFill>
                            <a:schemeClr val="accent3">
                              <a:lumMod val="50000"/>
                            </a:schemeClr>
                          </a:solidFill>
                          <a:effectLst/>
                          <a:latin typeface="Arial Narrow" panose="020B0606020202030204" pitchFamily="34" charset="0"/>
                          <a:ea typeface="+mn-ea"/>
                          <a:cs typeface="+mn-cs"/>
                          <a:sym typeface="Arial"/>
                        </a:rPr>
                        <a:t> </a:t>
                      </a:r>
                      <a:r>
                        <a:rPr lang="ru-RU" sz="800" b="0" i="0" u="none" strike="noStrike" cap="none" dirty="0" err="1">
                          <a:solidFill>
                            <a:schemeClr val="accent3">
                              <a:lumMod val="50000"/>
                            </a:schemeClr>
                          </a:solidFill>
                          <a:effectLst/>
                          <a:latin typeface="Arial Narrow" panose="020B0606020202030204" pitchFamily="34" charset="0"/>
                          <a:ea typeface="+mn-ea"/>
                          <a:cs typeface="+mn-cs"/>
                          <a:sym typeface="Arial"/>
                        </a:rPr>
                        <a:t>және</a:t>
                      </a:r>
                      <a:r>
                        <a:rPr lang="ru-RU" sz="800" b="0" i="0" u="none" strike="noStrike" cap="none" dirty="0">
                          <a:solidFill>
                            <a:schemeClr val="accent3">
                              <a:lumMod val="50000"/>
                            </a:schemeClr>
                          </a:solidFill>
                          <a:effectLst/>
                          <a:latin typeface="Arial Narrow" panose="020B0606020202030204" pitchFamily="34" charset="0"/>
                          <a:ea typeface="+mn-ea"/>
                          <a:cs typeface="+mn-cs"/>
                          <a:sym typeface="Arial"/>
                        </a:rPr>
                        <a:t> </a:t>
                      </a:r>
                      <a:r>
                        <a:rPr lang="ru-RU" sz="800" b="0" i="0" u="none" strike="noStrike" cap="none" dirty="0" err="1">
                          <a:solidFill>
                            <a:schemeClr val="accent3">
                              <a:lumMod val="50000"/>
                            </a:schemeClr>
                          </a:solidFill>
                          <a:effectLst/>
                          <a:latin typeface="Arial Narrow" panose="020B0606020202030204" pitchFamily="34" charset="0"/>
                          <a:ea typeface="+mn-ea"/>
                          <a:cs typeface="+mn-cs"/>
                          <a:sym typeface="Arial"/>
                        </a:rPr>
                        <a:t>күзетшілер</a:t>
                      </a:r>
                      <a:endParaRPr lang="ru-RU" sz="800" b="0" i="0" u="none" strike="noStrike" cap="none" dirty="0">
                        <a:solidFill>
                          <a:schemeClr val="accent3">
                            <a:lumMod val="50000"/>
                          </a:schemeClr>
                        </a:solidFill>
                        <a:effectLst/>
                        <a:latin typeface="Arial Narrow" panose="020B0606020202030204" pitchFamily="34" charset="0"/>
                        <a:ea typeface="+mn-ea"/>
                        <a:cs typeface="+mn-cs"/>
                        <a:sym typeface="Arial"/>
                      </a:endParaRPr>
                    </a:p>
                  </a:txBody>
                  <a:tcPr marL="9525" marR="9525" marT="0" marB="0" anchor="ctr">
                    <a:lnR w="12700" cap="flat" cmpd="sng" algn="ctr">
                      <a:solidFill>
                        <a:schemeClr val="tx1"/>
                      </a:solidFill>
                      <a:prstDash val="solid"/>
                      <a:round/>
                      <a:headEnd type="none" w="med" len="med"/>
                      <a:tailEnd type="none" w="med" len="med"/>
                    </a:lnR>
                    <a:solidFill>
                      <a:schemeClr val="accent3">
                        <a:lumMod val="50000"/>
                        <a:alpha val="20000"/>
                      </a:schemeClr>
                    </a:solidFill>
                  </a:tcPr>
                </a:tc>
                <a:tc>
                  <a:txBody>
                    <a:bodyPr/>
                    <a:lstStyle/>
                    <a:p>
                      <a:pPr algn="ctr" fontAlgn="b"/>
                      <a:r>
                        <a:rPr lang="ru-KZ" sz="800" b="0" i="0" u="none" strike="noStrike" cap="none">
                          <a:solidFill>
                            <a:schemeClr val="tx1"/>
                          </a:solidFill>
                          <a:effectLst/>
                          <a:latin typeface="Arial Narrow" panose="020B0606020202030204" pitchFamily="34" charset="0"/>
                          <a:ea typeface="+mn-ea"/>
                          <a:cs typeface="+mn-cs"/>
                          <a:sym typeface="Arial"/>
                        </a:rPr>
                        <a:t>9 110</a:t>
                      </a:r>
                    </a:p>
                  </a:txBody>
                  <a:tcPr marL="9525" marR="9525" marT="0" marB="0" anchor="ctr">
                    <a:lnL w="12700" cap="flat" cmpd="sng" algn="ctr">
                      <a:solidFill>
                        <a:schemeClr val="tx1"/>
                      </a:solidFill>
                      <a:prstDash val="solid"/>
                      <a:round/>
                      <a:headEnd type="none" w="med" len="med"/>
                      <a:tailEnd type="none" w="med" len="med"/>
                    </a:lnL>
                    <a:solidFill>
                      <a:schemeClr val="bg1">
                        <a:lumMod val="50000"/>
                        <a:alpha val="20000"/>
                      </a:schemeClr>
                    </a:solidFill>
                  </a:tcPr>
                </a:tc>
                <a:tc>
                  <a:txBody>
                    <a:bodyPr/>
                    <a:lstStyle/>
                    <a:p>
                      <a:pPr algn="ctr" fontAlgn="b"/>
                      <a:r>
                        <a:rPr lang="ru-KZ" sz="800" b="0" i="0" u="none" strike="noStrike" cap="none">
                          <a:solidFill>
                            <a:schemeClr val="tx1"/>
                          </a:solidFill>
                          <a:effectLst/>
                          <a:latin typeface="Arial Narrow" panose="020B0606020202030204" pitchFamily="34" charset="0"/>
                          <a:ea typeface="+mn-ea"/>
                          <a:cs typeface="+mn-cs"/>
                          <a:sym typeface="Arial"/>
                        </a:rPr>
                        <a:t>1 981</a:t>
                      </a:r>
                    </a:p>
                  </a:txBody>
                  <a:tcPr marL="9525" marR="9525" marT="0" marB="0" anchor="ctr">
                    <a:solidFill>
                      <a:schemeClr val="bg1">
                        <a:lumMod val="50000"/>
                        <a:alpha val="20000"/>
                      </a:schemeClr>
                    </a:solidFill>
                  </a:tcPr>
                </a:tc>
                <a:tc>
                  <a:txBody>
                    <a:bodyPr/>
                    <a:lstStyle/>
                    <a:p>
                      <a:pPr algn="ctr" fontAlgn="b"/>
                      <a:r>
                        <a:rPr lang="ru-KZ" sz="800" b="0" i="0" u="none" strike="noStrike" cap="none">
                          <a:solidFill>
                            <a:schemeClr val="tx1"/>
                          </a:solidFill>
                          <a:effectLst/>
                          <a:latin typeface="Arial Narrow" panose="020B0606020202030204" pitchFamily="34" charset="0"/>
                          <a:ea typeface="+mn-ea"/>
                          <a:cs typeface="+mn-cs"/>
                          <a:sym typeface="Arial"/>
                        </a:rPr>
                        <a:t>2 809</a:t>
                      </a:r>
                    </a:p>
                  </a:txBody>
                  <a:tcPr marL="9525" marR="9525" marT="0" marB="0" anchor="ctr">
                    <a:solidFill>
                      <a:schemeClr val="bg1">
                        <a:lumMod val="50000"/>
                        <a:alpha val="20000"/>
                      </a:schemeClr>
                    </a:solidFill>
                  </a:tcPr>
                </a:tc>
                <a:tc>
                  <a:txBody>
                    <a:bodyPr/>
                    <a:lstStyle/>
                    <a:p>
                      <a:pPr algn="ctr" fontAlgn="b"/>
                      <a:r>
                        <a:rPr lang="ru-KZ" sz="800" b="0" i="0" u="none" strike="noStrike" cap="none">
                          <a:solidFill>
                            <a:schemeClr val="tx1"/>
                          </a:solidFill>
                          <a:effectLst/>
                          <a:latin typeface="Arial Narrow" panose="020B0606020202030204" pitchFamily="34" charset="0"/>
                          <a:ea typeface="+mn-ea"/>
                          <a:cs typeface="+mn-cs"/>
                          <a:sym typeface="Arial"/>
                        </a:rPr>
                        <a:t>2 367</a:t>
                      </a:r>
                    </a:p>
                  </a:txBody>
                  <a:tcPr marL="9525" marR="9525" marT="0" marB="0" anchor="ctr">
                    <a:solidFill>
                      <a:schemeClr val="bg1">
                        <a:lumMod val="50000"/>
                        <a:alpha val="20000"/>
                      </a:schemeClr>
                    </a:solidFill>
                  </a:tcPr>
                </a:tc>
                <a:tc>
                  <a:txBody>
                    <a:bodyPr/>
                    <a:lstStyle/>
                    <a:p>
                      <a:pPr algn="ctr" fontAlgn="b"/>
                      <a:r>
                        <a:rPr lang="ru-KZ" sz="800" b="0" i="0" u="none" strike="noStrike" cap="none">
                          <a:solidFill>
                            <a:schemeClr val="tx1"/>
                          </a:solidFill>
                          <a:effectLst/>
                          <a:latin typeface="Arial Narrow" panose="020B0606020202030204" pitchFamily="34" charset="0"/>
                          <a:ea typeface="+mn-ea"/>
                          <a:cs typeface="+mn-cs"/>
                          <a:sym typeface="Arial"/>
                        </a:rPr>
                        <a:t>1 953</a:t>
                      </a:r>
                    </a:p>
                  </a:txBody>
                  <a:tcPr marL="9525" marR="9525" marT="0" marB="0" anchor="ctr">
                    <a:lnR w="12700" cap="flat" cmpd="sng" algn="ctr">
                      <a:solidFill>
                        <a:schemeClr val="tx1"/>
                      </a:solidFill>
                      <a:prstDash val="solid"/>
                      <a:round/>
                      <a:headEnd type="none" w="med" len="med"/>
                      <a:tailEnd type="none" w="med" len="med"/>
                    </a:lnR>
                    <a:solidFill>
                      <a:schemeClr val="bg1">
                        <a:lumMod val="50000"/>
                        <a:alpha val="20000"/>
                      </a:schemeClr>
                    </a:solidFill>
                  </a:tcPr>
                </a:tc>
                <a:tc>
                  <a:txBody>
                    <a:bodyPr/>
                    <a:lstStyle/>
                    <a:p>
                      <a:pPr algn="ctr" fontAlgn="ctr"/>
                      <a:r>
                        <a:rPr lang="ru-KZ" sz="800" b="0" i="0" u="none" strike="noStrike" cap="none">
                          <a:solidFill>
                            <a:schemeClr val="accent3">
                              <a:lumMod val="50000"/>
                            </a:schemeClr>
                          </a:solidFill>
                          <a:effectLst/>
                          <a:latin typeface="Arial Narrow" panose="020B0606020202030204" pitchFamily="34" charset="0"/>
                          <a:ea typeface="+mn-ea"/>
                          <a:cs typeface="+mn-cs"/>
                          <a:sym typeface="Arial"/>
                        </a:rPr>
                        <a:t>11 013</a:t>
                      </a:r>
                    </a:p>
                  </a:txBody>
                  <a:tcPr marL="9525" marR="9525" marT="0" marB="0" anchor="ctr">
                    <a:lnL w="12700" cap="flat" cmpd="sng" algn="ctr">
                      <a:solidFill>
                        <a:schemeClr val="tx1"/>
                      </a:solidFill>
                      <a:prstDash val="solid"/>
                      <a:round/>
                      <a:headEnd type="none" w="med" len="med"/>
                      <a:tailEnd type="none" w="med" len="med"/>
                    </a:lnL>
                    <a:solidFill>
                      <a:schemeClr val="accent3">
                        <a:lumMod val="50000"/>
                        <a:alpha val="20000"/>
                      </a:schemeClr>
                    </a:solidFill>
                  </a:tcPr>
                </a:tc>
                <a:tc>
                  <a:txBody>
                    <a:bodyPr/>
                    <a:lstStyle/>
                    <a:p>
                      <a:pPr algn="ctr" fontAlgn="ctr"/>
                      <a:r>
                        <a:rPr lang="ru-KZ" sz="800" b="0" i="0" u="none" strike="noStrike" cap="none" dirty="0">
                          <a:solidFill>
                            <a:schemeClr val="tx1"/>
                          </a:solidFill>
                          <a:effectLst/>
                          <a:latin typeface="Arial Narrow" panose="020B0606020202030204" pitchFamily="34" charset="0"/>
                          <a:ea typeface="+mn-ea"/>
                          <a:cs typeface="+mn-cs"/>
                          <a:sym typeface="Arial"/>
                        </a:rPr>
                        <a:t>2 133</a:t>
                      </a:r>
                    </a:p>
                  </a:txBody>
                  <a:tcPr marL="9525" marR="9525" marT="0" marB="0" anchor="ctr">
                    <a:solidFill>
                      <a:schemeClr val="bg1">
                        <a:lumMod val="50000"/>
                        <a:alpha val="20000"/>
                      </a:schemeClr>
                    </a:solidFill>
                  </a:tcPr>
                </a:tc>
                <a:tc>
                  <a:txBody>
                    <a:bodyPr/>
                    <a:lstStyle/>
                    <a:p>
                      <a:pPr algn="ctr" fontAlgn="ctr"/>
                      <a:r>
                        <a:rPr lang="ru-KZ" sz="800" b="0" i="0" u="none" strike="noStrike" cap="none">
                          <a:solidFill>
                            <a:schemeClr val="accent3">
                              <a:lumMod val="50000"/>
                            </a:schemeClr>
                          </a:solidFill>
                          <a:effectLst/>
                          <a:latin typeface="Arial Narrow" panose="020B0606020202030204" pitchFamily="34" charset="0"/>
                          <a:ea typeface="+mn-ea"/>
                          <a:cs typeface="+mn-cs"/>
                          <a:sym typeface="Arial"/>
                        </a:rPr>
                        <a:t>2 532</a:t>
                      </a:r>
                    </a:p>
                  </a:txBody>
                  <a:tcPr marL="9525" marR="9525" marT="0" marB="0" anchor="ctr">
                    <a:solidFill>
                      <a:schemeClr val="accent3">
                        <a:lumMod val="50000"/>
                        <a:alpha val="20000"/>
                      </a:schemeClr>
                    </a:solidFill>
                  </a:tcPr>
                </a:tc>
                <a:tc>
                  <a:txBody>
                    <a:bodyPr/>
                    <a:lstStyle/>
                    <a:p>
                      <a:pPr algn="ctr" fontAlgn="ctr"/>
                      <a:r>
                        <a:rPr lang="ru-KZ" sz="800" b="0" i="0" u="none" strike="noStrike" cap="none">
                          <a:solidFill>
                            <a:schemeClr val="accent3">
                              <a:lumMod val="50000"/>
                            </a:schemeClr>
                          </a:solidFill>
                          <a:effectLst/>
                          <a:latin typeface="Arial Narrow" panose="020B0606020202030204" pitchFamily="34" charset="0"/>
                          <a:ea typeface="+mn-ea"/>
                          <a:cs typeface="+mn-cs"/>
                          <a:sym typeface="Arial"/>
                        </a:rPr>
                        <a:t>3 244</a:t>
                      </a:r>
                    </a:p>
                  </a:txBody>
                  <a:tcPr marL="9525" marR="9525" marT="0" marB="0" anchor="ctr">
                    <a:solidFill>
                      <a:schemeClr val="accent3">
                        <a:lumMod val="50000"/>
                        <a:alpha val="20000"/>
                      </a:schemeClr>
                    </a:solidFill>
                  </a:tcPr>
                </a:tc>
                <a:tc>
                  <a:txBody>
                    <a:bodyPr/>
                    <a:lstStyle/>
                    <a:p>
                      <a:pPr algn="ctr" fontAlgn="ctr"/>
                      <a:r>
                        <a:rPr lang="ru-KZ" sz="800" b="0" i="0" u="none" strike="noStrike" cap="none">
                          <a:solidFill>
                            <a:schemeClr val="accent3">
                              <a:lumMod val="50000"/>
                            </a:schemeClr>
                          </a:solidFill>
                          <a:effectLst/>
                          <a:latin typeface="Arial Narrow" panose="020B0606020202030204" pitchFamily="34" charset="0"/>
                          <a:ea typeface="+mn-ea"/>
                          <a:cs typeface="+mn-cs"/>
                          <a:sym typeface="Arial"/>
                        </a:rPr>
                        <a:t>3 104</a:t>
                      </a:r>
                      <a:endParaRPr lang="ru-KZ" sz="800" b="0" i="0" u="none" strike="noStrike" cap="none" dirty="0">
                        <a:solidFill>
                          <a:schemeClr val="accent3">
                            <a:lumMod val="50000"/>
                          </a:schemeClr>
                        </a:solidFill>
                        <a:effectLst/>
                        <a:latin typeface="Arial Narrow" panose="020B0606020202030204" pitchFamily="34" charset="0"/>
                        <a:ea typeface="+mn-ea"/>
                        <a:cs typeface="+mn-cs"/>
                        <a:sym typeface="Arial"/>
                      </a:endParaRPr>
                    </a:p>
                  </a:txBody>
                  <a:tcPr marL="9525" marR="9525" marT="0" marB="0" anchor="ctr">
                    <a:solidFill>
                      <a:schemeClr val="accent3">
                        <a:lumMod val="50000"/>
                        <a:alpha val="20000"/>
                      </a:schemeClr>
                    </a:solidFill>
                  </a:tcPr>
                </a:tc>
                <a:tc>
                  <a:txBody>
                    <a:bodyPr/>
                    <a:lstStyle/>
                    <a:p>
                      <a:pPr algn="ctr" fontAlgn="b"/>
                      <a:r>
                        <a:rPr lang="ru-KZ" sz="800" b="0" i="0" u="none" strike="noStrike" cap="none" dirty="0">
                          <a:solidFill>
                            <a:schemeClr val="accent3">
                              <a:lumMod val="50000"/>
                            </a:schemeClr>
                          </a:solidFill>
                          <a:effectLst/>
                          <a:latin typeface="Arial Narrow" panose="020B0606020202030204" pitchFamily="34" charset="0"/>
                          <a:ea typeface="+mn-ea"/>
                          <a:cs typeface="+mn-cs"/>
                          <a:sym typeface="Arial"/>
                        </a:rPr>
                        <a:t>0,9%</a:t>
                      </a:r>
                    </a:p>
                  </a:txBody>
                  <a:tcPr marL="9525" marR="9525" marT="0" marB="0" anchor="ctr">
                    <a:solidFill>
                      <a:schemeClr val="accent3">
                        <a:lumMod val="50000"/>
                        <a:alpha val="20000"/>
                      </a:schemeClr>
                    </a:solidFill>
                  </a:tcPr>
                </a:tc>
                <a:extLst>
                  <a:ext uri="{0D108BD9-81ED-4DB2-BD59-A6C34878D82A}">
                    <a16:rowId xmlns:a16="http://schemas.microsoft.com/office/drawing/2014/main" val="1996304957"/>
                  </a:ext>
                </a:extLst>
              </a:tr>
              <a:tr h="158400">
                <a:tc>
                  <a:txBody>
                    <a:bodyPr/>
                    <a:lstStyle/>
                    <a:p>
                      <a:pPr algn="ctr" fontAlgn="b"/>
                      <a:r>
                        <a:rPr lang="ru-RU" sz="800" u="none" strike="noStrike" dirty="0">
                          <a:solidFill>
                            <a:schemeClr val="accent3">
                              <a:lumMod val="50000"/>
                            </a:schemeClr>
                          </a:solidFill>
                          <a:effectLst/>
                          <a:latin typeface="Arial Narrow" panose="020B0606020202030204" pitchFamily="34" charset="0"/>
                        </a:rPr>
                        <a:t>25</a:t>
                      </a:r>
                      <a:endParaRPr lang="en-US" sz="800" b="0" i="0" u="none" strike="noStrike" dirty="0">
                        <a:solidFill>
                          <a:schemeClr val="accent3">
                            <a:lumMod val="50000"/>
                          </a:schemeClr>
                        </a:solidFill>
                        <a:effectLst/>
                        <a:latin typeface="Arial Narrow" panose="020B0606020202030204" pitchFamily="34" charset="0"/>
                      </a:endParaRPr>
                    </a:p>
                  </a:txBody>
                  <a:tcPr marL="9525" marR="9525" marT="0" marB="0" anchor="ctr">
                    <a:solidFill>
                      <a:schemeClr val="accent6">
                        <a:lumMod val="50000"/>
                        <a:alpha val="1000"/>
                      </a:schemeClr>
                    </a:solidFill>
                  </a:tcPr>
                </a:tc>
                <a:tc>
                  <a:txBody>
                    <a:bodyPr/>
                    <a:lstStyle/>
                    <a:p>
                      <a:pPr algn="ctr" fontAlgn="ctr"/>
                      <a:r>
                        <a:rPr lang="ru-KZ" sz="800" b="0" i="0" u="none" strike="noStrike" cap="none" dirty="0">
                          <a:solidFill>
                            <a:schemeClr val="accent3">
                              <a:lumMod val="50000"/>
                            </a:schemeClr>
                          </a:solidFill>
                          <a:effectLst/>
                          <a:latin typeface="Arial Narrow" panose="020B0606020202030204" pitchFamily="34" charset="0"/>
                          <a:ea typeface="+mn-ea"/>
                          <a:cs typeface="+mn-cs"/>
                          <a:sym typeface="Arial"/>
                        </a:rPr>
                        <a:t>5210-2</a:t>
                      </a:r>
                    </a:p>
                  </a:txBody>
                  <a:tcPr marL="9525" marR="9525" marT="0" marB="0" anchor="ctr">
                    <a:solidFill>
                      <a:schemeClr val="accent6">
                        <a:lumMod val="50000"/>
                        <a:alpha val="1000"/>
                      </a:schemeClr>
                    </a:solidFill>
                  </a:tcPr>
                </a:tc>
                <a:tc>
                  <a:txBody>
                    <a:bodyPr/>
                    <a:lstStyle/>
                    <a:p>
                      <a:pPr marL="72000" algn="l" fontAlgn="ctr"/>
                      <a:r>
                        <a:rPr lang="ru-RU" sz="800" b="0" i="0" u="none" strike="noStrike" cap="none" dirty="0" err="1">
                          <a:solidFill>
                            <a:schemeClr val="accent3">
                              <a:lumMod val="50000"/>
                            </a:schemeClr>
                          </a:solidFill>
                          <a:effectLst/>
                          <a:latin typeface="Arial Narrow" panose="020B0606020202030204" pitchFamily="34" charset="0"/>
                          <a:ea typeface="+mn-ea"/>
                          <a:cs typeface="+mn-cs"/>
                          <a:sym typeface="Arial"/>
                        </a:rPr>
                        <a:t>Дүкен</a:t>
                      </a:r>
                      <a:r>
                        <a:rPr lang="ru-RU" sz="800" b="0" i="0" u="none" strike="noStrike" cap="none" dirty="0">
                          <a:solidFill>
                            <a:schemeClr val="accent3">
                              <a:lumMod val="50000"/>
                            </a:schemeClr>
                          </a:solidFill>
                          <a:effectLst/>
                          <a:latin typeface="Arial Narrow" panose="020B0606020202030204" pitchFamily="34" charset="0"/>
                          <a:ea typeface="+mn-ea"/>
                          <a:cs typeface="+mn-cs"/>
                          <a:sym typeface="Arial"/>
                        </a:rPr>
                        <a:t> </a:t>
                      </a:r>
                      <a:r>
                        <a:rPr lang="ru-RU" sz="800" b="0" i="0" u="none" strike="noStrike" cap="none" dirty="0" err="1">
                          <a:solidFill>
                            <a:schemeClr val="accent3">
                              <a:lumMod val="50000"/>
                            </a:schemeClr>
                          </a:solidFill>
                          <a:effectLst/>
                          <a:latin typeface="Arial Narrow" panose="020B0606020202030204" pitchFamily="34" charset="0"/>
                          <a:ea typeface="+mn-ea"/>
                          <a:cs typeface="+mn-cs"/>
                          <a:sym typeface="Arial"/>
                        </a:rPr>
                        <a:t>сатушылары</a:t>
                      </a:r>
                      <a:r>
                        <a:rPr lang="ru-RU" sz="800" b="0" i="0" u="none" strike="noStrike" cap="none" dirty="0">
                          <a:solidFill>
                            <a:schemeClr val="accent3">
                              <a:lumMod val="50000"/>
                            </a:schemeClr>
                          </a:solidFill>
                          <a:effectLst/>
                          <a:latin typeface="Arial Narrow" panose="020B0606020202030204" pitchFamily="34" charset="0"/>
                          <a:ea typeface="+mn-ea"/>
                          <a:cs typeface="+mn-cs"/>
                          <a:sym typeface="Arial"/>
                        </a:rPr>
                        <a:t> </a:t>
                      </a:r>
                      <a:r>
                        <a:rPr lang="ru-RU" sz="800" b="0" i="0" u="none" strike="noStrike" cap="none" dirty="0" err="1">
                          <a:solidFill>
                            <a:schemeClr val="accent3">
                              <a:lumMod val="50000"/>
                            </a:schemeClr>
                          </a:solidFill>
                          <a:effectLst/>
                          <a:latin typeface="Arial Narrow" panose="020B0606020202030204" pitchFamily="34" charset="0"/>
                          <a:ea typeface="+mn-ea"/>
                          <a:cs typeface="+mn-cs"/>
                          <a:sym typeface="Arial"/>
                        </a:rPr>
                        <a:t>және</a:t>
                      </a:r>
                      <a:r>
                        <a:rPr lang="ru-RU" sz="800" b="0" i="0" u="none" strike="noStrike" cap="none" dirty="0">
                          <a:solidFill>
                            <a:schemeClr val="accent3">
                              <a:lumMod val="50000"/>
                            </a:schemeClr>
                          </a:solidFill>
                          <a:effectLst/>
                          <a:latin typeface="Arial Narrow" panose="020B0606020202030204" pitchFamily="34" charset="0"/>
                          <a:ea typeface="+mn-ea"/>
                          <a:cs typeface="+mn-cs"/>
                          <a:sym typeface="Arial"/>
                        </a:rPr>
                        <a:t> </a:t>
                      </a:r>
                      <a:r>
                        <a:rPr lang="ru-RU" sz="800" b="0" i="0" u="none" strike="noStrike" cap="none" dirty="0" err="1">
                          <a:solidFill>
                            <a:schemeClr val="accent3">
                              <a:lumMod val="50000"/>
                            </a:schemeClr>
                          </a:solidFill>
                          <a:effectLst/>
                          <a:latin typeface="Arial Narrow" panose="020B0606020202030204" pitchFamily="34" charset="0"/>
                          <a:ea typeface="+mn-ea"/>
                          <a:cs typeface="+mn-cs"/>
                          <a:sym typeface="Arial"/>
                        </a:rPr>
                        <a:t>олардың</a:t>
                      </a:r>
                      <a:r>
                        <a:rPr lang="ru-RU" sz="800" b="0" i="0" u="none" strike="noStrike" cap="none" dirty="0">
                          <a:solidFill>
                            <a:schemeClr val="accent3">
                              <a:lumMod val="50000"/>
                            </a:schemeClr>
                          </a:solidFill>
                          <a:effectLst/>
                          <a:latin typeface="Arial Narrow" panose="020B0606020202030204" pitchFamily="34" charset="0"/>
                          <a:ea typeface="+mn-ea"/>
                          <a:cs typeface="+mn-cs"/>
                          <a:sym typeface="Arial"/>
                        </a:rPr>
                        <a:t> </a:t>
                      </a:r>
                      <a:r>
                        <a:rPr lang="ru-RU" sz="800" b="0" i="0" u="none" strike="noStrike" cap="none" dirty="0" err="1">
                          <a:solidFill>
                            <a:schemeClr val="accent3">
                              <a:lumMod val="50000"/>
                            </a:schemeClr>
                          </a:solidFill>
                          <a:effectLst/>
                          <a:latin typeface="Arial Narrow" panose="020B0606020202030204" pitchFamily="34" charset="0"/>
                          <a:ea typeface="+mn-ea"/>
                          <a:cs typeface="+mn-cs"/>
                          <a:sym typeface="Arial"/>
                        </a:rPr>
                        <a:t>көмекшілері</a:t>
                      </a:r>
                      <a:endParaRPr lang="ru-RU" sz="800" b="0" i="0" u="none" strike="noStrike" cap="none" dirty="0">
                        <a:solidFill>
                          <a:schemeClr val="accent3">
                            <a:lumMod val="50000"/>
                          </a:schemeClr>
                        </a:solidFill>
                        <a:effectLst/>
                        <a:latin typeface="Arial Narrow" panose="020B0606020202030204" pitchFamily="34" charset="0"/>
                        <a:ea typeface="+mn-ea"/>
                        <a:cs typeface="+mn-cs"/>
                        <a:sym typeface="Arial"/>
                      </a:endParaRPr>
                    </a:p>
                  </a:txBody>
                  <a:tcPr marL="9525" marR="9525" marT="0" marB="0" anchor="ctr">
                    <a:lnR w="12700" cap="flat" cmpd="sng" algn="ctr">
                      <a:solidFill>
                        <a:schemeClr val="tx1"/>
                      </a:solidFill>
                      <a:prstDash val="solid"/>
                      <a:round/>
                      <a:headEnd type="none" w="med" len="med"/>
                      <a:tailEnd type="none" w="med" len="med"/>
                    </a:lnR>
                    <a:solidFill>
                      <a:schemeClr val="accent6">
                        <a:lumMod val="50000"/>
                        <a:alpha val="1000"/>
                      </a:schemeClr>
                    </a:solidFill>
                  </a:tcPr>
                </a:tc>
                <a:tc>
                  <a:txBody>
                    <a:bodyPr/>
                    <a:lstStyle/>
                    <a:p>
                      <a:pPr algn="ctr" fontAlgn="b"/>
                      <a:r>
                        <a:rPr lang="ru-KZ" sz="800" b="0" i="0" u="none" strike="noStrike" cap="none">
                          <a:solidFill>
                            <a:schemeClr val="tx1"/>
                          </a:solidFill>
                          <a:effectLst/>
                          <a:latin typeface="Arial Narrow" panose="020B0606020202030204" pitchFamily="34" charset="0"/>
                          <a:ea typeface="+mn-ea"/>
                          <a:cs typeface="+mn-cs"/>
                          <a:sym typeface="Arial"/>
                        </a:rPr>
                        <a:t>12 962</a:t>
                      </a:r>
                    </a:p>
                  </a:txBody>
                  <a:tcPr marL="9525" marR="9525" marT="0" marB="0" anchor="ctr">
                    <a:lnL w="12700" cap="flat" cmpd="sng" algn="ctr">
                      <a:solidFill>
                        <a:schemeClr val="tx1"/>
                      </a:solidFill>
                      <a:prstDash val="solid"/>
                      <a:round/>
                      <a:headEnd type="none" w="med" len="med"/>
                      <a:tailEnd type="none" w="med" len="med"/>
                    </a:lnL>
                    <a:solidFill>
                      <a:schemeClr val="accent6">
                        <a:lumMod val="50000"/>
                        <a:alpha val="1000"/>
                      </a:schemeClr>
                    </a:solidFill>
                  </a:tcPr>
                </a:tc>
                <a:tc>
                  <a:txBody>
                    <a:bodyPr/>
                    <a:lstStyle/>
                    <a:p>
                      <a:pPr algn="ctr" fontAlgn="b"/>
                      <a:r>
                        <a:rPr lang="ru-KZ" sz="800" b="0" i="0" u="none" strike="noStrike" cap="none">
                          <a:solidFill>
                            <a:schemeClr val="tx1"/>
                          </a:solidFill>
                          <a:effectLst/>
                          <a:latin typeface="Arial Narrow" panose="020B0606020202030204" pitchFamily="34" charset="0"/>
                          <a:ea typeface="+mn-ea"/>
                          <a:cs typeface="+mn-cs"/>
                          <a:sym typeface="Arial"/>
                        </a:rPr>
                        <a:t>2 605</a:t>
                      </a:r>
                    </a:p>
                  </a:txBody>
                  <a:tcPr marL="9525" marR="9525" marT="0" marB="0" anchor="ctr">
                    <a:solidFill>
                      <a:schemeClr val="accent6">
                        <a:lumMod val="50000"/>
                        <a:alpha val="1000"/>
                      </a:schemeClr>
                    </a:solidFill>
                  </a:tcPr>
                </a:tc>
                <a:tc>
                  <a:txBody>
                    <a:bodyPr/>
                    <a:lstStyle/>
                    <a:p>
                      <a:pPr algn="ctr" fontAlgn="b"/>
                      <a:r>
                        <a:rPr lang="ru-KZ" sz="800" b="0" i="0" u="none" strike="noStrike" cap="none">
                          <a:solidFill>
                            <a:schemeClr val="tx1"/>
                          </a:solidFill>
                          <a:effectLst/>
                          <a:latin typeface="Arial Narrow" panose="020B0606020202030204" pitchFamily="34" charset="0"/>
                          <a:ea typeface="+mn-ea"/>
                          <a:cs typeface="+mn-cs"/>
                          <a:sym typeface="Arial"/>
                        </a:rPr>
                        <a:t>3 001</a:t>
                      </a:r>
                    </a:p>
                  </a:txBody>
                  <a:tcPr marL="9525" marR="9525" marT="0" marB="0" anchor="ctr">
                    <a:solidFill>
                      <a:schemeClr val="accent6">
                        <a:lumMod val="50000"/>
                        <a:alpha val="1000"/>
                      </a:schemeClr>
                    </a:solidFill>
                  </a:tcPr>
                </a:tc>
                <a:tc>
                  <a:txBody>
                    <a:bodyPr/>
                    <a:lstStyle/>
                    <a:p>
                      <a:pPr algn="ctr" fontAlgn="b"/>
                      <a:r>
                        <a:rPr lang="ru-KZ" sz="800" b="0" i="0" u="none" strike="noStrike" cap="none" dirty="0">
                          <a:solidFill>
                            <a:schemeClr val="tx1"/>
                          </a:solidFill>
                          <a:effectLst/>
                          <a:latin typeface="Arial Narrow" panose="020B0606020202030204" pitchFamily="34" charset="0"/>
                          <a:ea typeface="+mn-ea"/>
                          <a:cs typeface="+mn-cs"/>
                          <a:sym typeface="Arial"/>
                        </a:rPr>
                        <a:t>3 201</a:t>
                      </a:r>
                    </a:p>
                  </a:txBody>
                  <a:tcPr marL="9525" marR="9525" marT="0" marB="0" anchor="ctr">
                    <a:solidFill>
                      <a:schemeClr val="accent6">
                        <a:lumMod val="50000"/>
                        <a:alpha val="1000"/>
                      </a:schemeClr>
                    </a:solidFill>
                  </a:tcPr>
                </a:tc>
                <a:tc>
                  <a:txBody>
                    <a:bodyPr/>
                    <a:lstStyle/>
                    <a:p>
                      <a:pPr algn="ctr" fontAlgn="b"/>
                      <a:r>
                        <a:rPr lang="ru-KZ" sz="800" b="0" i="0" u="none" strike="noStrike" cap="none">
                          <a:solidFill>
                            <a:schemeClr val="tx1"/>
                          </a:solidFill>
                          <a:effectLst/>
                          <a:latin typeface="Arial Narrow" panose="020B0606020202030204" pitchFamily="34" charset="0"/>
                          <a:ea typeface="+mn-ea"/>
                          <a:cs typeface="+mn-cs"/>
                          <a:sym typeface="Arial"/>
                        </a:rPr>
                        <a:t>4 155</a:t>
                      </a:r>
                    </a:p>
                  </a:txBody>
                  <a:tcPr marL="9525" marR="9525" marT="0" marB="0" anchor="ctr">
                    <a:lnR w="12700" cap="flat" cmpd="sng" algn="ctr">
                      <a:solidFill>
                        <a:schemeClr val="tx1"/>
                      </a:solidFill>
                      <a:prstDash val="solid"/>
                      <a:round/>
                      <a:headEnd type="none" w="med" len="med"/>
                      <a:tailEnd type="none" w="med" len="med"/>
                    </a:lnR>
                    <a:solidFill>
                      <a:schemeClr val="accent6">
                        <a:lumMod val="50000"/>
                        <a:alpha val="1000"/>
                      </a:schemeClr>
                    </a:solidFill>
                  </a:tcPr>
                </a:tc>
                <a:tc>
                  <a:txBody>
                    <a:bodyPr/>
                    <a:lstStyle/>
                    <a:p>
                      <a:pPr algn="ctr" fontAlgn="ctr"/>
                      <a:r>
                        <a:rPr lang="ru-KZ" sz="800" b="0" i="0" u="none" strike="noStrike" cap="none">
                          <a:solidFill>
                            <a:schemeClr val="accent3">
                              <a:lumMod val="50000"/>
                            </a:schemeClr>
                          </a:solidFill>
                          <a:effectLst/>
                          <a:latin typeface="Arial Narrow" panose="020B0606020202030204" pitchFamily="34" charset="0"/>
                          <a:ea typeface="+mn-ea"/>
                          <a:cs typeface="+mn-cs"/>
                          <a:sym typeface="Arial"/>
                        </a:rPr>
                        <a:t>10 888</a:t>
                      </a:r>
                    </a:p>
                  </a:txBody>
                  <a:tcPr marL="9525" marR="9525" marT="0" marB="0" anchor="ctr">
                    <a:lnL w="12700" cap="flat" cmpd="sng" algn="ctr">
                      <a:solidFill>
                        <a:schemeClr val="tx1"/>
                      </a:solidFill>
                      <a:prstDash val="solid"/>
                      <a:round/>
                      <a:headEnd type="none" w="med" len="med"/>
                      <a:tailEnd type="none" w="med" len="med"/>
                    </a:lnL>
                    <a:solidFill>
                      <a:schemeClr val="accent6">
                        <a:lumMod val="50000"/>
                        <a:alpha val="1000"/>
                      </a:schemeClr>
                    </a:solidFill>
                  </a:tcPr>
                </a:tc>
                <a:tc>
                  <a:txBody>
                    <a:bodyPr/>
                    <a:lstStyle/>
                    <a:p>
                      <a:pPr algn="ctr" fontAlgn="ctr"/>
                      <a:r>
                        <a:rPr lang="ru-KZ" sz="800" b="0" i="0" u="none" strike="noStrike" cap="none" dirty="0">
                          <a:solidFill>
                            <a:schemeClr val="tx1"/>
                          </a:solidFill>
                          <a:effectLst/>
                          <a:latin typeface="Arial Narrow" panose="020B0606020202030204" pitchFamily="34" charset="0"/>
                          <a:ea typeface="+mn-ea"/>
                          <a:cs typeface="+mn-cs"/>
                          <a:sym typeface="Arial"/>
                        </a:rPr>
                        <a:t>2 628</a:t>
                      </a:r>
                    </a:p>
                  </a:txBody>
                  <a:tcPr marL="9525" marR="9525" marT="0" marB="0" anchor="ctr">
                    <a:solidFill>
                      <a:schemeClr val="accent6">
                        <a:lumMod val="50000"/>
                        <a:alpha val="1000"/>
                      </a:schemeClr>
                    </a:solidFill>
                  </a:tcPr>
                </a:tc>
                <a:tc>
                  <a:txBody>
                    <a:bodyPr/>
                    <a:lstStyle/>
                    <a:p>
                      <a:pPr algn="ctr" fontAlgn="ctr"/>
                      <a:r>
                        <a:rPr lang="ru-KZ" sz="800" b="0" i="0" u="none" strike="noStrike" cap="none">
                          <a:solidFill>
                            <a:schemeClr val="accent3">
                              <a:lumMod val="50000"/>
                            </a:schemeClr>
                          </a:solidFill>
                          <a:effectLst/>
                          <a:latin typeface="Arial Narrow" panose="020B0606020202030204" pitchFamily="34" charset="0"/>
                          <a:ea typeface="+mn-ea"/>
                          <a:cs typeface="+mn-cs"/>
                          <a:sym typeface="Arial"/>
                        </a:rPr>
                        <a:t>1 749</a:t>
                      </a:r>
                    </a:p>
                  </a:txBody>
                  <a:tcPr marL="9525" marR="9525" marT="0" marB="0" anchor="ctr">
                    <a:solidFill>
                      <a:schemeClr val="accent6">
                        <a:lumMod val="50000"/>
                        <a:alpha val="1000"/>
                      </a:schemeClr>
                    </a:solidFill>
                  </a:tcPr>
                </a:tc>
                <a:tc>
                  <a:txBody>
                    <a:bodyPr/>
                    <a:lstStyle/>
                    <a:p>
                      <a:pPr algn="ctr" fontAlgn="ctr"/>
                      <a:r>
                        <a:rPr lang="ru-KZ" sz="800" b="0" i="0" u="none" strike="noStrike" cap="none">
                          <a:solidFill>
                            <a:schemeClr val="accent3">
                              <a:lumMod val="50000"/>
                            </a:schemeClr>
                          </a:solidFill>
                          <a:effectLst/>
                          <a:latin typeface="Arial Narrow" panose="020B0606020202030204" pitchFamily="34" charset="0"/>
                          <a:ea typeface="+mn-ea"/>
                          <a:cs typeface="+mn-cs"/>
                          <a:sym typeface="Arial"/>
                        </a:rPr>
                        <a:t>3 019</a:t>
                      </a:r>
                    </a:p>
                  </a:txBody>
                  <a:tcPr marL="9525" marR="9525" marT="0" marB="0" anchor="ctr">
                    <a:solidFill>
                      <a:schemeClr val="accent6">
                        <a:lumMod val="50000"/>
                        <a:alpha val="1000"/>
                      </a:schemeClr>
                    </a:solidFill>
                  </a:tcPr>
                </a:tc>
                <a:tc>
                  <a:txBody>
                    <a:bodyPr/>
                    <a:lstStyle/>
                    <a:p>
                      <a:pPr algn="ctr" fontAlgn="ctr"/>
                      <a:r>
                        <a:rPr lang="ru-KZ" sz="800" b="0" i="0" u="none" strike="noStrike" cap="none">
                          <a:solidFill>
                            <a:schemeClr val="accent3">
                              <a:lumMod val="50000"/>
                            </a:schemeClr>
                          </a:solidFill>
                          <a:effectLst/>
                          <a:latin typeface="Arial Narrow" panose="020B0606020202030204" pitchFamily="34" charset="0"/>
                          <a:ea typeface="+mn-ea"/>
                          <a:cs typeface="+mn-cs"/>
                          <a:sym typeface="Arial"/>
                        </a:rPr>
                        <a:t>3 492</a:t>
                      </a:r>
                      <a:endParaRPr lang="ru-KZ" sz="800" b="0" i="0" u="none" strike="noStrike" cap="none" dirty="0">
                        <a:solidFill>
                          <a:schemeClr val="accent3">
                            <a:lumMod val="50000"/>
                          </a:schemeClr>
                        </a:solidFill>
                        <a:effectLst/>
                        <a:latin typeface="Arial Narrow" panose="020B0606020202030204" pitchFamily="34" charset="0"/>
                        <a:ea typeface="+mn-ea"/>
                        <a:cs typeface="+mn-cs"/>
                        <a:sym typeface="Arial"/>
                      </a:endParaRPr>
                    </a:p>
                  </a:txBody>
                  <a:tcPr marL="9525" marR="9525" marT="0" marB="0" anchor="ctr">
                    <a:solidFill>
                      <a:schemeClr val="accent6">
                        <a:lumMod val="50000"/>
                        <a:alpha val="1000"/>
                      </a:schemeClr>
                    </a:solidFill>
                  </a:tcPr>
                </a:tc>
                <a:tc>
                  <a:txBody>
                    <a:bodyPr/>
                    <a:lstStyle/>
                    <a:p>
                      <a:pPr algn="ctr" fontAlgn="b"/>
                      <a:r>
                        <a:rPr lang="ru-KZ" sz="800" b="0" i="0" u="none" strike="noStrike" cap="none">
                          <a:solidFill>
                            <a:schemeClr val="accent3">
                              <a:lumMod val="50000"/>
                            </a:schemeClr>
                          </a:solidFill>
                          <a:effectLst/>
                          <a:latin typeface="Arial Narrow" panose="020B0606020202030204" pitchFamily="34" charset="0"/>
                          <a:ea typeface="+mn-ea"/>
                          <a:cs typeface="+mn-cs"/>
                          <a:sym typeface="Arial"/>
                        </a:rPr>
                        <a:t>0,9%</a:t>
                      </a:r>
                      <a:endParaRPr lang="ru-KZ" sz="800" b="0" i="0" u="none" strike="noStrike" cap="none" dirty="0">
                        <a:solidFill>
                          <a:schemeClr val="accent3">
                            <a:lumMod val="50000"/>
                          </a:schemeClr>
                        </a:solidFill>
                        <a:effectLst/>
                        <a:latin typeface="Arial Narrow" panose="020B0606020202030204" pitchFamily="34" charset="0"/>
                        <a:ea typeface="+mn-ea"/>
                        <a:cs typeface="+mn-cs"/>
                        <a:sym typeface="Arial"/>
                      </a:endParaRPr>
                    </a:p>
                  </a:txBody>
                  <a:tcPr marL="9525" marR="9525" marT="0" marB="0" anchor="ctr">
                    <a:solidFill>
                      <a:schemeClr val="accent6">
                        <a:lumMod val="50000"/>
                        <a:alpha val="1000"/>
                      </a:schemeClr>
                    </a:solidFill>
                  </a:tcPr>
                </a:tc>
                <a:extLst>
                  <a:ext uri="{0D108BD9-81ED-4DB2-BD59-A6C34878D82A}">
                    <a16:rowId xmlns:a16="http://schemas.microsoft.com/office/drawing/2014/main" val="3085205914"/>
                  </a:ext>
                </a:extLst>
              </a:tr>
              <a:tr h="158400">
                <a:tc>
                  <a:txBody>
                    <a:bodyPr/>
                    <a:lstStyle/>
                    <a:p>
                      <a:pPr algn="ctr" fontAlgn="b"/>
                      <a:r>
                        <a:rPr lang="ru-RU" sz="800" u="none" strike="noStrike">
                          <a:solidFill>
                            <a:schemeClr val="accent3">
                              <a:lumMod val="50000"/>
                            </a:schemeClr>
                          </a:solidFill>
                          <a:effectLst/>
                          <a:latin typeface="Arial Narrow" panose="020B0606020202030204" pitchFamily="34" charset="0"/>
                        </a:rPr>
                        <a:t>26</a:t>
                      </a:r>
                      <a:endParaRPr lang="en-US" sz="800" b="0" i="0" u="none" strike="noStrike" dirty="0">
                        <a:solidFill>
                          <a:schemeClr val="accent3">
                            <a:lumMod val="50000"/>
                          </a:schemeClr>
                        </a:solidFill>
                        <a:effectLst/>
                        <a:latin typeface="Arial Narrow" panose="020B0606020202030204" pitchFamily="34" charset="0"/>
                      </a:endParaRPr>
                    </a:p>
                  </a:txBody>
                  <a:tcPr marL="9525" marR="9525" marT="0" marB="0" anchor="ctr">
                    <a:solidFill>
                      <a:schemeClr val="accent3">
                        <a:lumMod val="50000"/>
                        <a:alpha val="20000"/>
                      </a:schemeClr>
                    </a:solidFill>
                  </a:tcPr>
                </a:tc>
                <a:tc>
                  <a:txBody>
                    <a:bodyPr/>
                    <a:lstStyle/>
                    <a:p>
                      <a:pPr algn="ctr" fontAlgn="ctr"/>
                      <a:r>
                        <a:rPr lang="ru-KZ" sz="800" b="0" i="0" u="none" strike="noStrike" cap="none" dirty="0">
                          <a:solidFill>
                            <a:schemeClr val="accent3">
                              <a:lumMod val="50000"/>
                            </a:schemeClr>
                          </a:solidFill>
                          <a:effectLst/>
                          <a:latin typeface="Arial Narrow" panose="020B0606020202030204" pitchFamily="34" charset="0"/>
                          <a:ea typeface="+mn-ea"/>
                          <a:cs typeface="+mn-cs"/>
                          <a:sym typeface="Arial"/>
                        </a:rPr>
                        <a:t>4120-1</a:t>
                      </a:r>
                    </a:p>
                  </a:txBody>
                  <a:tcPr marL="9525" marR="9525" marT="0" marB="0" anchor="ctr">
                    <a:solidFill>
                      <a:schemeClr val="accent3">
                        <a:lumMod val="50000"/>
                        <a:alpha val="20000"/>
                      </a:schemeClr>
                    </a:solidFill>
                  </a:tcPr>
                </a:tc>
                <a:tc>
                  <a:txBody>
                    <a:bodyPr/>
                    <a:lstStyle/>
                    <a:p>
                      <a:pPr marL="72000" algn="l" fontAlgn="ctr"/>
                      <a:r>
                        <a:rPr lang="ru-RU" sz="800" b="0" i="0" u="none" strike="noStrike" cap="none" dirty="0" err="1">
                          <a:solidFill>
                            <a:schemeClr val="accent3">
                              <a:lumMod val="50000"/>
                            </a:schemeClr>
                          </a:solidFill>
                          <a:effectLst/>
                          <a:latin typeface="Arial Narrow" panose="020B0606020202030204" pitchFamily="34" charset="0"/>
                          <a:ea typeface="+mn-ea"/>
                          <a:cs typeface="+mn-cs"/>
                          <a:sym typeface="Arial"/>
                        </a:rPr>
                        <a:t>Хатшылар</a:t>
                      </a:r>
                      <a:r>
                        <a:rPr lang="ru-RU" sz="800" b="0" i="0" u="none" strike="noStrike" cap="none" dirty="0">
                          <a:solidFill>
                            <a:schemeClr val="accent3">
                              <a:lumMod val="50000"/>
                            </a:schemeClr>
                          </a:solidFill>
                          <a:effectLst/>
                          <a:latin typeface="Arial Narrow" panose="020B0606020202030204" pitchFamily="34" charset="0"/>
                          <a:ea typeface="+mn-ea"/>
                          <a:cs typeface="+mn-cs"/>
                          <a:sym typeface="Arial"/>
                        </a:rPr>
                        <a:t> (</a:t>
                      </a:r>
                      <a:r>
                        <a:rPr lang="ru-RU" sz="800" b="0" i="0" u="none" strike="noStrike" cap="none" dirty="0" err="1">
                          <a:solidFill>
                            <a:schemeClr val="accent3">
                              <a:lumMod val="50000"/>
                            </a:schemeClr>
                          </a:solidFill>
                          <a:effectLst/>
                          <a:latin typeface="Arial Narrow" panose="020B0606020202030204" pitchFamily="34" charset="0"/>
                          <a:ea typeface="+mn-ea"/>
                          <a:cs typeface="+mn-cs"/>
                          <a:sym typeface="Arial"/>
                        </a:rPr>
                        <a:t>жалпы</a:t>
                      </a:r>
                      <a:r>
                        <a:rPr lang="ru-RU" sz="800" b="0" i="0" u="none" strike="noStrike" cap="none" dirty="0">
                          <a:solidFill>
                            <a:schemeClr val="accent3">
                              <a:lumMod val="50000"/>
                            </a:schemeClr>
                          </a:solidFill>
                          <a:effectLst/>
                          <a:latin typeface="Arial Narrow" panose="020B0606020202030204" pitchFamily="34" charset="0"/>
                          <a:ea typeface="+mn-ea"/>
                          <a:cs typeface="+mn-cs"/>
                          <a:sym typeface="Arial"/>
                        </a:rPr>
                        <a:t> </a:t>
                      </a:r>
                      <a:r>
                        <a:rPr lang="ru-RU" sz="800" b="0" i="0" u="none" strike="noStrike" cap="none" dirty="0" err="1">
                          <a:solidFill>
                            <a:schemeClr val="accent3">
                              <a:lumMod val="50000"/>
                            </a:schemeClr>
                          </a:solidFill>
                          <a:effectLst/>
                          <a:latin typeface="Arial Narrow" panose="020B0606020202030204" pitchFamily="34" charset="0"/>
                          <a:ea typeface="+mn-ea"/>
                          <a:cs typeface="+mn-cs"/>
                          <a:sym typeface="Arial"/>
                        </a:rPr>
                        <a:t>бейін</a:t>
                      </a:r>
                      <a:r>
                        <a:rPr lang="ru-RU" sz="800" b="0" i="0" u="none" strike="noStrike" cap="none" dirty="0">
                          <a:solidFill>
                            <a:schemeClr val="accent3">
                              <a:lumMod val="50000"/>
                            </a:schemeClr>
                          </a:solidFill>
                          <a:effectLst/>
                          <a:latin typeface="Arial Narrow" panose="020B0606020202030204" pitchFamily="34" charset="0"/>
                          <a:ea typeface="+mn-ea"/>
                          <a:cs typeface="+mn-cs"/>
                          <a:sym typeface="Arial"/>
                        </a:rPr>
                        <a:t>)</a:t>
                      </a:r>
                    </a:p>
                  </a:txBody>
                  <a:tcPr marL="9525" marR="9525" marT="0" marB="0" anchor="ctr">
                    <a:lnR w="12700" cap="flat" cmpd="sng" algn="ctr">
                      <a:solidFill>
                        <a:schemeClr val="tx1"/>
                      </a:solidFill>
                      <a:prstDash val="solid"/>
                      <a:round/>
                      <a:headEnd type="none" w="med" len="med"/>
                      <a:tailEnd type="none" w="med" len="med"/>
                    </a:lnR>
                    <a:solidFill>
                      <a:schemeClr val="accent3">
                        <a:lumMod val="50000"/>
                        <a:alpha val="20000"/>
                      </a:schemeClr>
                    </a:solidFill>
                  </a:tcPr>
                </a:tc>
                <a:tc>
                  <a:txBody>
                    <a:bodyPr/>
                    <a:lstStyle/>
                    <a:p>
                      <a:pPr algn="ctr" fontAlgn="b"/>
                      <a:r>
                        <a:rPr lang="ru-KZ" sz="800" b="0" i="0" u="none" strike="noStrike" cap="none">
                          <a:solidFill>
                            <a:schemeClr val="tx1"/>
                          </a:solidFill>
                          <a:effectLst/>
                          <a:latin typeface="Arial Narrow" panose="020B0606020202030204" pitchFamily="34" charset="0"/>
                          <a:ea typeface="+mn-ea"/>
                          <a:cs typeface="+mn-cs"/>
                          <a:sym typeface="Arial"/>
                        </a:rPr>
                        <a:t>9 124</a:t>
                      </a:r>
                    </a:p>
                  </a:txBody>
                  <a:tcPr marL="9525" marR="9525" marT="0" marB="0" anchor="ctr">
                    <a:lnL w="12700" cap="flat" cmpd="sng" algn="ctr">
                      <a:solidFill>
                        <a:schemeClr val="tx1"/>
                      </a:solidFill>
                      <a:prstDash val="solid"/>
                      <a:round/>
                      <a:headEnd type="none" w="med" len="med"/>
                      <a:tailEnd type="none" w="med" len="med"/>
                    </a:lnL>
                    <a:solidFill>
                      <a:schemeClr val="bg1">
                        <a:lumMod val="50000"/>
                        <a:alpha val="20000"/>
                      </a:schemeClr>
                    </a:solidFill>
                  </a:tcPr>
                </a:tc>
                <a:tc>
                  <a:txBody>
                    <a:bodyPr/>
                    <a:lstStyle/>
                    <a:p>
                      <a:pPr algn="ctr" fontAlgn="b"/>
                      <a:r>
                        <a:rPr lang="ru-KZ" sz="800" b="0" i="0" u="none" strike="noStrike" cap="none">
                          <a:solidFill>
                            <a:schemeClr val="tx1"/>
                          </a:solidFill>
                          <a:effectLst/>
                          <a:latin typeface="Arial Narrow" panose="020B0606020202030204" pitchFamily="34" charset="0"/>
                          <a:ea typeface="+mn-ea"/>
                          <a:cs typeface="+mn-cs"/>
                          <a:sym typeface="Arial"/>
                        </a:rPr>
                        <a:t>2 078</a:t>
                      </a:r>
                    </a:p>
                  </a:txBody>
                  <a:tcPr marL="9525" marR="9525" marT="0" marB="0" anchor="ctr">
                    <a:solidFill>
                      <a:schemeClr val="bg1">
                        <a:lumMod val="50000"/>
                        <a:alpha val="20000"/>
                      </a:schemeClr>
                    </a:solidFill>
                  </a:tcPr>
                </a:tc>
                <a:tc>
                  <a:txBody>
                    <a:bodyPr/>
                    <a:lstStyle/>
                    <a:p>
                      <a:pPr algn="ctr" fontAlgn="b"/>
                      <a:r>
                        <a:rPr lang="ru-KZ" sz="800" b="0" i="0" u="none" strike="noStrike" cap="none">
                          <a:solidFill>
                            <a:schemeClr val="tx1"/>
                          </a:solidFill>
                          <a:effectLst/>
                          <a:latin typeface="Arial Narrow" panose="020B0606020202030204" pitchFamily="34" charset="0"/>
                          <a:ea typeface="+mn-ea"/>
                          <a:cs typeface="+mn-cs"/>
                          <a:sym typeface="Arial"/>
                        </a:rPr>
                        <a:t>1 975</a:t>
                      </a:r>
                    </a:p>
                  </a:txBody>
                  <a:tcPr marL="9525" marR="9525" marT="0" marB="0" anchor="ctr">
                    <a:solidFill>
                      <a:schemeClr val="bg1">
                        <a:lumMod val="50000"/>
                        <a:alpha val="20000"/>
                      </a:schemeClr>
                    </a:solidFill>
                  </a:tcPr>
                </a:tc>
                <a:tc>
                  <a:txBody>
                    <a:bodyPr/>
                    <a:lstStyle/>
                    <a:p>
                      <a:pPr algn="ctr" fontAlgn="b"/>
                      <a:r>
                        <a:rPr lang="ru-KZ" sz="800" b="0" i="0" u="none" strike="noStrike" cap="none">
                          <a:solidFill>
                            <a:schemeClr val="tx1"/>
                          </a:solidFill>
                          <a:effectLst/>
                          <a:latin typeface="Arial Narrow" panose="020B0606020202030204" pitchFamily="34" charset="0"/>
                          <a:ea typeface="+mn-ea"/>
                          <a:cs typeface="+mn-cs"/>
                          <a:sym typeface="Arial"/>
                        </a:rPr>
                        <a:t>2 708</a:t>
                      </a:r>
                    </a:p>
                  </a:txBody>
                  <a:tcPr marL="9525" marR="9525" marT="0" marB="0" anchor="ctr">
                    <a:solidFill>
                      <a:schemeClr val="bg1">
                        <a:lumMod val="50000"/>
                        <a:alpha val="20000"/>
                      </a:schemeClr>
                    </a:solidFill>
                  </a:tcPr>
                </a:tc>
                <a:tc>
                  <a:txBody>
                    <a:bodyPr/>
                    <a:lstStyle/>
                    <a:p>
                      <a:pPr algn="ctr" fontAlgn="b"/>
                      <a:r>
                        <a:rPr lang="ru-KZ" sz="800" b="0" i="0" u="none" strike="noStrike" cap="none">
                          <a:solidFill>
                            <a:schemeClr val="tx1"/>
                          </a:solidFill>
                          <a:effectLst/>
                          <a:latin typeface="Arial Narrow" panose="020B0606020202030204" pitchFamily="34" charset="0"/>
                          <a:ea typeface="+mn-ea"/>
                          <a:cs typeface="+mn-cs"/>
                          <a:sym typeface="Arial"/>
                        </a:rPr>
                        <a:t>2 363</a:t>
                      </a:r>
                    </a:p>
                  </a:txBody>
                  <a:tcPr marL="9525" marR="9525" marT="0" marB="0" anchor="ctr">
                    <a:lnR w="12700" cap="flat" cmpd="sng" algn="ctr">
                      <a:solidFill>
                        <a:schemeClr val="tx1"/>
                      </a:solidFill>
                      <a:prstDash val="solid"/>
                      <a:round/>
                      <a:headEnd type="none" w="med" len="med"/>
                      <a:tailEnd type="none" w="med" len="med"/>
                    </a:lnR>
                    <a:solidFill>
                      <a:schemeClr val="bg1">
                        <a:lumMod val="50000"/>
                        <a:alpha val="20000"/>
                      </a:schemeClr>
                    </a:solidFill>
                  </a:tcPr>
                </a:tc>
                <a:tc>
                  <a:txBody>
                    <a:bodyPr/>
                    <a:lstStyle/>
                    <a:p>
                      <a:pPr algn="ctr" fontAlgn="ctr"/>
                      <a:r>
                        <a:rPr lang="ru-KZ" sz="800" b="0" i="0" u="none" strike="noStrike" cap="none">
                          <a:solidFill>
                            <a:schemeClr val="accent3">
                              <a:lumMod val="50000"/>
                            </a:schemeClr>
                          </a:solidFill>
                          <a:effectLst/>
                          <a:latin typeface="Arial Narrow" panose="020B0606020202030204" pitchFamily="34" charset="0"/>
                          <a:ea typeface="+mn-ea"/>
                          <a:cs typeface="+mn-cs"/>
                          <a:sym typeface="Arial"/>
                        </a:rPr>
                        <a:t>10 606</a:t>
                      </a:r>
                    </a:p>
                  </a:txBody>
                  <a:tcPr marL="9525" marR="9525" marT="0" marB="0" anchor="ctr">
                    <a:lnL w="12700" cap="flat" cmpd="sng" algn="ctr">
                      <a:solidFill>
                        <a:schemeClr val="tx1"/>
                      </a:solidFill>
                      <a:prstDash val="solid"/>
                      <a:round/>
                      <a:headEnd type="none" w="med" len="med"/>
                      <a:tailEnd type="none" w="med" len="med"/>
                    </a:lnL>
                    <a:solidFill>
                      <a:schemeClr val="accent3">
                        <a:lumMod val="50000"/>
                        <a:alpha val="20000"/>
                      </a:schemeClr>
                    </a:solidFill>
                  </a:tcPr>
                </a:tc>
                <a:tc>
                  <a:txBody>
                    <a:bodyPr/>
                    <a:lstStyle/>
                    <a:p>
                      <a:pPr algn="ctr" fontAlgn="ctr"/>
                      <a:r>
                        <a:rPr lang="ru-KZ" sz="800" b="0" i="0" u="none" strike="noStrike" cap="none" dirty="0">
                          <a:solidFill>
                            <a:schemeClr val="tx1"/>
                          </a:solidFill>
                          <a:effectLst/>
                          <a:latin typeface="Arial Narrow" panose="020B0606020202030204" pitchFamily="34" charset="0"/>
                          <a:ea typeface="+mn-ea"/>
                          <a:cs typeface="+mn-cs"/>
                          <a:sym typeface="Arial"/>
                        </a:rPr>
                        <a:t>2 587</a:t>
                      </a:r>
                    </a:p>
                  </a:txBody>
                  <a:tcPr marL="9525" marR="9525" marT="0" marB="0" anchor="ctr">
                    <a:solidFill>
                      <a:schemeClr val="bg1">
                        <a:lumMod val="50000"/>
                        <a:alpha val="20000"/>
                      </a:schemeClr>
                    </a:solidFill>
                  </a:tcPr>
                </a:tc>
                <a:tc>
                  <a:txBody>
                    <a:bodyPr/>
                    <a:lstStyle/>
                    <a:p>
                      <a:pPr algn="ctr" fontAlgn="ctr"/>
                      <a:r>
                        <a:rPr lang="ru-KZ" sz="800" b="0" i="0" u="none" strike="noStrike" cap="none">
                          <a:solidFill>
                            <a:schemeClr val="accent3">
                              <a:lumMod val="50000"/>
                            </a:schemeClr>
                          </a:solidFill>
                          <a:effectLst/>
                          <a:latin typeface="Arial Narrow" panose="020B0606020202030204" pitchFamily="34" charset="0"/>
                          <a:ea typeface="+mn-ea"/>
                          <a:cs typeface="+mn-cs"/>
                          <a:sym typeface="Arial"/>
                        </a:rPr>
                        <a:t>2 556</a:t>
                      </a:r>
                    </a:p>
                  </a:txBody>
                  <a:tcPr marL="9525" marR="9525" marT="0" marB="0" anchor="ctr">
                    <a:solidFill>
                      <a:schemeClr val="accent3">
                        <a:lumMod val="50000"/>
                        <a:alpha val="20000"/>
                      </a:schemeClr>
                    </a:solidFill>
                  </a:tcPr>
                </a:tc>
                <a:tc>
                  <a:txBody>
                    <a:bodyPr/>
                    <a:lstStyle/>
                    <a:p>
                      <a:pPr algn="ctr" fontAlgn="ctr"/>
                      <a:r>
                        <a:rPr lang="ru-KZ" sz="800" b="0" i="0" u="none" strike="noStrike" cap="none">
                          <a:solidFill>
                            <a:schemeClr val="accent3">
                              <a:lumMod val="50000"/>
                            </a:schemeClr>
                          </a:solidFill>
                          <a:effectLst/>
                          <a:latin typeface="Arial Narrow" panose="020B0606020202030204" pitchFamily="34" charset="0"/>
                          <a:ea typeface="+mn-ea"/>
                          <a:cs typeface="+mn-cs"/>
                          <a:sym typeface="Arial"/>
                        </a:rPr>
                        <a:t>2 329</a:t>
                      </a:r>
                    </a:p>
                  </a:txBody>
                  <a:tcPr marL="9525" marR="9525" marT="0" marB="0" anchor="ctr">
                    <a:solidFill>
                      <a:schemeClr val="accent3">
                        <a:lumMod val="50000"/>
                        <a:alpha val="20000"/>
                      </a:schemeClr>
                    </a:solidFill>
                  </a:tcPr>
                </a:tc>
                <a:tc>
                  <a:txBody>
                    <a:bodyPr/>
                    <a:lstStyle/>
                    <a:p>
                      <a:pPr algn="ctr" fontAlgn="ctr"/>
                      <a:r>
                        <a:rPr lang="ru-KZ" sz="800" b="0" i="0" u="none" strike="noStrike" cap="none">
                          <a:solidFill>
                            <a:schemeClr val="accent3">
                              <a:lumMod val="50000"/>
                            </a:schemeClr>
                          </a:solidFill>
                          <a:effectLst/>
                          <a:latin typeface="Arial Narrow" panose="020B0606020202030204" pitchFamily="34" charset="0"/>
                          <a:ea typeface="+mn-ea"/>
                          <a:cs typeface="+mn-cs"/>
                          <a:sym typeface="Arial"/>
                        </a:rPr>
                        <a:t>3 134</a:t>
                      </a:r>
                    </a:p>
                  </a:txBody>
                  <a:tcPr marL="9525" marR="9525" marT="0" marB="0" anchor="ctr">
                    <a:solidFill>
                      <a:schemeClr val="accent3">
                        <a:lumMod val="50000"/>
                        <a:alpha val="20000"/>
                      </a:schemeClr>
                    </a:solidFill>
                  </a:tcPr>
                </a:tc>
                <a:tc>
                  <a:txBody>
                    <a:bodyPr/>
                    <a:lstStyle/>
                    <a:p>
                      <a:pPr algn="ctr" fontAlgn="b"/>
                      <a:r>
                        <a:rPr lang="ru-KZ" sz="800" b="0" i="0" u="none" strike="noStrike" cap="none" dirty="0">
                          <a:solidFill>
                            <a:schemeClr val="accent3">
                              <a:lumMod val="50000"/>
                            </a:schemeClr>
                          </a:solidFill>
                          <a:effectLst/>
                          <a:latin typeface="Arial Narrow" panose="020B0606020202030204" pitchFamily="34" charset="0"/>
                          <a:ea typeface="+mn-ea"/>
                          <a:cs typeface="+mn-cs"/>
                          <a:sym typeface="Arial"/>
                        </a:rPr>
                        <a:t>0,9%</a:t>
                      </a:r>
                    </a:p>
                  </a:txBody>
                  <a:tcPr marL="9525" marR="9525" marT="0" marB="0" anchor="ctr">
                    <a:solidFill>
                      <a:schemeClr val="accent3">
                        <a:lumMod val="50000"/>
                        <a:alpha val="20000"/>
                      </a:schemeClr>
                    </a:solidFill>
                  </a:tcPr>
                </a:tc>
                <a:extLst>
                  <a:ext uri="{0D108BD9-81ED-4DB2-BD59-A6C34878D82A}">
                    <a16:rowId xmlns:a16="http://schemas.microsoft.com/office/drawing/2014/main" val="2706513750"/>
                  </a:ext>
                </a:extLst>
              </a:tr>
              <a:tr h="158400">
                <a:tc>
                  <a:txBody>
                    <a:bodyPr/>
                    <a:lstStyle/>
                    <a:p>
                      <a:pPr algn="ctr" fontAlgn="b"/>
                      <a:r>
                        <a:rPr lang="ru-RU" sz="800" u="none" strike="noStrike" dirty="0">
                          <a:solidFill>
                            <a:schemeClr val="accent3">
                              <a:lumMod val="50000"/>
                            </a:schemeClr>
                          </a:solidFill>
                          <a:effectLst/>
                          <a:latin typeface="Arial Narrow" panose="020B0606020202030204" pitchFamily="34" charset="0"/>
                        </a:rPr>
                        <a:t>27</a:t>
                      </a:r>
                      <a:endParaRPr lang="en-US" sz="800" b="0" i="0" u="none" strike="noStrike" dirty="0">
                        <a:solidFill>
                          <a:schemeClr val="accent3">
                            <a:lumMod val="50000"/>
                          </a:schemeClr>
                        </a:solidFill>
                        <a:effectLst/>
                        <a:latin typeface="Arial Narrow" panose="020B0606020202030204" pitchFamily="34" charset="0"/>
                      </a:endParaRPr>
                    </a:p>
                  </a:txBody>
                  <a:tcPr marL="9525" marR="9525" marT="0" marB="0" anchor="ctr">
                    <a:solidFill>
                      <a:schemeClr val="accent6">
                        <a:lumMod val="50000"/>
                        <a:alpha val="1000"/>
                      </a:schemeClr>
                    </a:solidFill>
                  </a:tcPr>
                </a:tc>
                <a:tc>
                  <a:txBody>
                    <a:bodyPr/>
                    <a:lstStyle/>
                    <a:p>
                      <a:pPr algn="ctr" fontAlgn="ctr"/>
                      <a:r>
                        <a:rPr lang="ru-KZ" sz="800" b="0" i="0" u="none" strike="noStrike" cap="none" dirty="0">
                          <a:solidFill>
                            <a:schemeClr val="accent3">
                              <a:lumMod val="50000"/>
                            </a:schemeClr>
                          </a:solidFill>
                          <a:effectLst/>
                          <a:latin typeface="Arial Narrow" panose="020B0606020202030204" pitchFamily="34" charset="0"/>
                          <a:ea typeface="+mn-ea"/>
                          <a:cs typeface="+mn-cs"/>
                          <a:sym typeface="Arial"/>
                        </a:rPr>
                        <a:t>2350-1</a:t>
                      </a:r>
                    </a:p>
                  </a:txBody>
                  <a:tcPr marL="9525" marR="9525" marT="0" marB="0" anchor="ctr">
                    <a:solidFill>
                      <a:schemeClr val="accent6">
                        <a:lumMod val="50000"/>
                        <a:alpha val="1000"/>
                      </a:schemeClr>
                    </a:solidFill>
                  </a:tcPr>
                </a:tc>
                <a:tc>
                  <a:txBody>
                    <a:bodyPr/>
                    <a:lstStyle/>
                    <a:p>
                      <a:pPr marL="72000" algn="l" fontAlgn="ctr"/>
                      <a:r>
                        <a:rPr lang="ru-RU" sz="800" b="0" i="0" u="none" strike="noStrike" cap="none" dirty="0" err="1">
                          <a:solidFill>
                            <a:schemeClr val="accent3">
                              <a:lumMod val="50000"/>
                            </a:schemeClr>
                          </a:solidFill>
                          <a:effectLst/>
                          <a:latin typeface="Arial Narrow" panose="020B0606020202030204" pitchFamily="34" charset="0"/>
                          <a:ea typeface="+mn-ea"/>
                          <a:cs typeface="+mn-cs"/>
                          <a:sym typeface="Arial"/>
                        </a:rPr>
                        <a:t>Жаратылыстану</a:t>
                      </a:r>
                      <a:r>
                        <a:rPr lang="ru-RU" sz="800" b="0" i="0" u="none" strike="noStrike" cap="none" dirty="0">
                          <a:solidFill>
                            <a:schemeClr val="accent3">
                              <a:lumMod val="50000"/>
                            </a:schemeClr>
                          </a:solidFill>
                          <a:effectLst/>
                          <a:latin typeface="Arial Narrow" panose="020B0606020202030204" pitchFamily="34" charset="0"/>
                          <a:ea typeface="+mn-ea"/>
                          <a:cs typeface="+mn-cs"/>
                          <a:sym typeface="Arial"/>
                        </a:rPr>
                        <a:t> </a:t>
                      </a:r>
                      <a:r>
                        <a:rPr lang="ru-RU" sz="800" b="0" i="0" u="none" strike="noStrike" cap="none" dirty="0" err="1">
                          <a:solidFill>
                            <a:schemeClr val="accent3">
                              <a:lumMod val="50000"/>
                            </a:schemeClr>
                          </a:solidFill>
                          <a:effectLst/>
                          <a:latin typeface="Arial Narrow" panose="020B0606020202030204" pitchFamily="34" charset="0"/>
                          <a:ea typeface="+mn-ea"/>
                          <a:cs typeface="+mn-cs"/>
                          <a:sym typeface="Arial"/>
                        </a:rPr>
                        <a:t>ғылымдары</a:t>
                      </a:r>
                      <a:r>
                        <a:rPr lang="ru-RU" sz="800" b="0" i="0" u="none" strike="noStrike" cap="none" dirty="0">
                          <a:solidFill>
                            <a:schemeClr val="accent3">
                              <a:lumMod val="50000"/>
                            </a:schemeClr>
                          </a:solidFill>
                          <a:effectLst/>
                          <a:latin typeface="Arial Narrow" panose="020B0606020202030204" pitchFamily="34" charset="0"/>
                          <a:ea typeface="+mn-ea"/>
                          <a:cs typeface="+mn-cs"/>
                          <a:sym typeface="Arial"/>
                        </a:rPr>
                        <a:t> </a:t>
                      </a:r>
                      <a:r>
                        <a:rPr lang="ru-RU" sz="800" b="0" i="0" u="none" strike="noStrike" cap="none" dirty="0" err="1">
                          <a:solidFill>
                            <a:schemeClr val="accent3">
                              <a:lumMod val="50000"/>
                            </a:schemeClr>
                          </a:solidFill>
                          <a:effectLst/>
                          <a:latin typeface="Arial Narrow" panose="020B0606020202030204" pitchFamily="34" charset="0"/>
                          <a:ea typeface="+mn-ea"/>
                          <a:cs typeface="+mn-cs"/>
                          <a:sym typeface="Arial"/>
                        </a:rPr>
                        <a:t>бойынша</a:t>
                      </a:r>
                      <a:r>
                        <a:rPr lang="ru-RU" sz="800" b="0" i="0" u="none" strike="noStrike" cap="none" dirty="0">
                          <a:solidFill>
                            <a:schemeClr val="accent3">
                              <a:lumMod val="50000"/>
                            </a:schemeClr>
                          </a:solidFill>
                          <a:effectLst/>
                          <a:latin typeface="Arial Narrow" panose="020B0606020202030204" pitchFamily="34" charset="0"/>
                          <a:ea typeface="+mn-ea"/>
                          <a:cs typeface="+mn-cs"/>
                          <a:sym typeface="Arial"/>
                        </a:rPr>
                        <a:t> орта </a:t>
                      </a:r>
                      <a:r>
                        <a:rPr lang="ru-RU" sz="800" b="0" i="0" u="none" strike="noStrike" cap="none" dirty="0" err="1">
                          <a:solidFill>
                            <a:schemeClr val="accent3">
                              <a:lumMod val="50000"/>
                            </a:schemeClr>
                          </a:solidFill>
                          <a:effectLst/>
                          <a:latin typeface="Arial Narrow" panose="020B0606020202030204" pitchFamily="34" charset="0"/>
                          <a:ea typeface="+mn-ea"/>
                          <a:cs typeface="+mn-cs"/>
                          <a:sym typeface="Arial"/>
                        </a:rPr>
                        <a:t>мектеп</a:t>
                      </a:r>
                      <a:r>
                        <a:rPr lang="ru-RU" sz="800" b="0" i="0" u="none" strike="noStrike" cap="none" dirty="0">
                          <a:solidFill>
                            <a:schemeClr val="accent3">
                              <a:lumMod val="50000"/>
                            </a:schemeClr>
                          </a:solidFill>
                          <a:effectLst/>
                          <a:latin typeface="Arial Narrow" panose="020B0606020202030204" pitchFamily="34" charset="0"/>
                          <a:ea typeface="+mn-ea"/>
                          <a:cs typeface="+mn-cs"/>
                          <a:sym typeface="Arial"/>
                        </a:rPr>
                        <a:t> </a:t>
                      </a:r>
                      <a:r>
                        <a:rPr lang="ru-RU" sz="800" b="0" i="0" u="none" strike="noStrike" cap="none" dirty="0" err="1">
                          <a:solidFill>
                            <a:schemeClr val="accent3">
                              <a:lumMod val="50000"/>
                            </a:schemeClr>
                          </a:solidFill>
                          <a:effectLst/>
                          <a:latin typeface="Arial Narrow" panose="020B0606020202030204" pitchFamily="34" charset="0"/>
                          <a:ea typeface="+mn-ea"/>
                          <a:cs typeface="+mn-cs"/>
                          <a:sym typeface="Arial"/>
                        </a:rPr>
                        <a:t>мұғалімдері</a:t>
                      </a:r>
                      <a:endParaRPr lang="ru-RU" sz="800" b="0" i="0" u="none" strike="noStrike" cap="none" dirty="0">
                        <a:solidFill>
                          <a:schemeClr val="accent3">
                            <a:lumMod val="50000"/>
                          </a:schemeClr>
                        </a:solidFill>
                        <a:effectLst/>
                        <a:latin typeface="Arial Narrow" panose="020B0606020202030204" pitchFamily="34" charset="0"/>
                        <a:ea typeface="+mn-ea"/>
                        <a:cs typeface="+mn-cs"/>
                        <a:sym typeface="Arial"/>
                      </a:endParaRPr>
                    </a:p>
                  </a:txBody>
                  <a:tcPr marL="9525" marR="9525" marT="0" marB="0" anchor="ctr">
                    <a:lnR w="12700" cap="flat" cmpd="sng" algn="ctr">
                      <a:solidFill>
                        <a:schemeClr val="tx1"/>
                      </a:solidFill>
                      <a:prstDash val="solid"/>
                      <a:round/>
                      <a:headEnd type="none" w="med" len="med"/>
                      <a:tailEnd type="none" w="med" len="med"/>
                    </a:lnR>
                    <a:solidFill>
                      <a:schemeClr val="accent6">
                        <a:lumMod val="50000"/>
                        <a:alpha val="1000"/>
                      </a:schemeClr>
                    </a:solidFill>
                  </a:tcPr>
                </a:tc>
                <a:tc>
                  <a:txBody>
                    <a:bodyPr/>
                    <a:lstStyle/>
                    <a:p>
                      <a:pPr algn="ctr" fontAlgn="b"/>
                      <a:r>
                        <a:rPr lang="ru-KZ" sz="800" b="0" i="0" u="none" strike="noStrike" cap="none">
                          <a:solidFill>
                            <a:schemeClr val="tx1"/>
                          </a:solidFill>
                          <a:effectLst/>
                          <a:latin typeface="Arial Narrow" panose="020B0606020202030204" pitchFamily="34" charset="0"/>
                          <a:ea typeface="+mn-ea"/>
                          <a:cs typeface="+mn-cs"/>
                          <a:sym typeface="Arial"/>
                        </a:rPr>
                        <a:t>8 713</a:t>
                      </a:r>
                    </a:p>
                  </a:txBody>
                  <a:tcPr marL="9525" marR="9525" marT="0" marB="0" anchor="ctr">
                    <a:lnL w="12700" cap="flat" cmpd="sng" algn="ctr">
                      <a:solidFill>
                        <a:schemeClr val="tx1"/>
                      </a:solidFill>
                      <a:prstDash val="solid"/>
                      <a:round/>
                      <a:headEnd type="none" w="med" len="med"/>
                      <a:tailEnd type="none" w="med" len="med"/>
                    </a:lnL>
                    <a:solidFill>
                      <a:schemeClr val="accent6">
                        <a:lumMod val="50000"/>
                        <a:alpha val="1000"/>
                      </a:schemeClr>
                    </a:solidFill>
                  </a:tcPr>
                </a:tc>
                <a:tc>
                  <a:txBody>
                    <a:bodyPr/>
                    <a:lstStyle/>
                    <a:p>
                      <a:pPr algn="ctr" fontAlgn="b"/>
                      <a:r>
                        <a:rPr lang="ru-KZ" sz="800" b="0" i="0" u="none" strike="noStrike" cap="none">
                          <a:solidFill>
                            <a:schemeClr val="tx1"/>
                          </a:solidFill>
                          <a:effectLst/>
                          <a:latin typeface="Arial Narrow" panose="020B0606020202030204" pitchFamily="34" charset="0"/>
                          <a:ea typeface="+mn-ea"/>
                          <a:cs typeface="+mn-cs"/>
                          <a:sym typeface="Arial"/>
                        </a:rPr>
                        <a:t>1 077</a:t>
                      </a:r>
                    </a:p>
                  </a:txBody>
                  <a:tcPr marL="9525" marR="9525" marT="0" marB="0" anchor="ctr">
                    <a:solidFill>
                      <a:schemeClr val="accent6">
                        <a:lumMod val="50000"/>
                        <a:alpha val="1000"/>
                      </a:schemeClr>
                    </a:solidFill>
                  </a:tcPr>
                </a:tc>
                <a:tc>
                  <a:txBody>
                    <a:bodyPr/>
                    <a:lstStyle/>
                    <a:p>
                      <a:pPr algn="ctr" fontAlgn="b"/>
                      <a:r>
                        <a:rPr lang="ru-KZ" sz="800" b="0" i="0" u="none" strike="noStrike" cap="none">
                          <a:solidFill>
                            <a:schemeClr val="tx1"/>
                          </a:solidFill>
                          <a:effectLst/>
                          <a:latin typeface="Arial Narrow" panose="020B0606020202030204" pitchFamily="34" charset="0"/>
                          <a:ea typeface="+mn-ea"/>
                          <a:cs typeface="+mn-cs"/>
                          <a:sym typeface="Arial"/>
                        </a:rPr>
                        <a:t>1 142</a:t>
                      </a:r>
                    </a:p>
                  </a:txBody>
                  <a:tcPr marL="9525" marR="9525" marT="0" marB="0" anchor="ctr">
                    <a:solidFill>
                      <a:schemeClr val="accent6">
                        <a:lumMod val="50000"/>
                        <a:alpha val="1000"/>
                      </a:schemeClr>
                    </a:solidFill>
                  </a:tcPr>
                </a:tc>
                <a:tc>
                  <a:txBody>
                    <a:bodyPr/>
                    <a:lstStyle/>
                    <a:p>
                      <a:pPr algn="ctr" fontAlgn="b"/>
                      <a:r>
                        <a:rPr lang="ru-KZ" sz="800" b="0" i="0" u="none" strike="noStrike" cap="none">
                          <a:solidFill>
                            <a:schemeClr val="tx1"/>
                          </a:solidFill>
                          <a:effectLst/>
                          <a:latin typeface="Arial Narrow" panose="020B0606020202030204" pitchFamily="34" charset="0"/>
                          <a:ea typeface="+mn-ea"/>
                          <a:cs typeface="+mn-cs"/>
                          <a:sym typeface="Arial"/>
                        </a:rPr>
                        <a:t>4 838</a:t>
                      </a:r>
                    </a:p>
                  </a:txBody>
                  <a:tcPr marL="9525" marR="9525" marT="0" marB="0" anchor="ctr">
                    <a:solidFill>
                      <a:schemeClr val="accent6">
                        <a:lumMod val="50000"/>
                        <a:alpha val="1000"/>
                      </a:schemeClr>
                    </a:solidFill>
                  </a:tcPr>
                </a:tc>
                <a:tc>
                  <a:txBody>
                    <a:bodyPr/>
                    <a:lstStyle/>
                    <a:p>
                      <a:pPr algn="ctr" fontAlgn="b"/>
                      <a:r>
                        <a:rPr lang="ru-KZ" sz="800" b="0" i="0" u="none" strike="noStrike" cap="none">
                          <a:solidFill>
                            <a:schemeClr val="tx1"/>
                          </a:solidFill>
                          <a:effectLst/>
                          <a:latin typeface="Arial Narrow" panose="020B0606020202030204" pitchFamily="34" charset="0"/>
                          <a:ea typeface="+mn-ea"/>
                          <a:cs typeface="+mn-cs"/>
                          <a:sym typeface="Arial"/>
                        </a:rPr>
                        <a:t>1 656</a:t>
                      </a:r>
                    </a:p>
                  </a:txBody>
                  <a:tcPr marL="9525" marR="9525" marT="0" marB="0" anchor="ctr">
                    <a:lnR w="12700" cap="flat" cmpd="sng" algn="ctr">
                      <a:solidFill>
                        <a:schemeClr val="tx1"/>
                      </a:solidFill>
                      <a:prstDash val="solid"/>
                      <a:round/>
                      <a:headEnd type="none" w="med" len="med"/>
                      <a:tailEnd type="none" w="med" len="med"/>
                    </a:lnR>
                    <a:solidFill>
                      <a:schemeClr val="accent6">
                        <a:lumMod val="50000"/>
                        <a:alpha val="1000"/>
                      </a:schemeClr>
                    </a:solidFill>
                  </a:tcPr>
                </a:tc>
                <a:tc>
                  <a:txBody>
                    <a:bodyPr/>
                    <a:lstStyle/>
                    <a:p>
                      <a:pPr algn="ctr" fontAlgn="ctr"/>
                      <a:r>
                        <a:rPr lang="ru-KZ" sz="800" b="0" i="0" u="none" strike="noStrike" cap="none">
                          <a:solidFill>
                            <a:schemeClr val="accent3">
                              <a:lumMod val="50000"/>
                            </a:schemeClr>
                          </a:solidFill>
                          <a:effectLst/>
                          <a:latin typeface="Arial Narrow" panose="020B0606020202030204" pitchFamily="34" charset="0"/>
                          <a:ea typeface="+mn-ea"/>
                          <a:cs typeface="+mn-cs"/>
                          <a:sym typeface="Arial"/>
                        </a:rPr>
                        <a:t>10 477</a:t>
                      </a:r>
                    </a:p>
                  </a:txBody>
                  <a:tcPr marL="9525" marR="9525" marT="0" marB="0" anchor="ctr">
                    <a:lnL w="12700" cap="flat" cmpd="sng" algn="ctr">
                      <a:solidFill>
                        <a:schemeClr val="tx1"/>
                      </a:solidFill>
                      <a:prstDash val="solid"/>
                      <a:round/>
                      <a:headEnd type="none" w="med" len="med"/>
                      <a:tailEnd type="none" w="med" len="med"/>
                    </a:lnL>
                    <a:solidFill>
                      <a:schemeClr val="accent6">
                        <a:lumMod val="50000"/>
                        <a:alpha val="1000"/>
                      </a:schemeClr>
                    </a:solidFill>
                  </a:tcPr>
                </a:tc>
                <a:tc>
                  <a:txBody>
                    <a:bodyPr/>
                    <a:lstStyle/>
                    <a:p>
                      <a:pPr algn="ctr" fontAlgn="ctr"/>
                      <a:r>
                        <a:rPr lang="ru-KZ" sz="800" b="0" i="0" u="none" strike="noStrike" cap="none" dirty="0">
                          <a:solidFill>
                            <a:schemeClr val="tx1"/>
                          </a:solidFill>
                          <a:effectLst/>
                          <a:latin typeface="Arial Narrow" panose="020B0606020202030204" pitchFamily="34" charset="0"/>
                          <a:ea typeface="+mn-ea"/>
                          <a:cs typeface="+mn-cs"/>
                          <a:sym typeface="Arial"/>
                        </a:rPr>
                        <a:t>1 742</a:t>
                      </a:r>
                    </a:p>
                  </a:txBody>
                  <a:tcPr marL="9525" marR="9525" marT="0" marB="0" anchor="ctr">
                    <a:solidFill>
                      <a:schemeClr val="accent6">
                        <a:lumMod val="50000"/>
                        <a:alpha val="1000"/>
                      </a:schemeClr>
                    </a:solidFill>
                  </a:tcPr>
                </a:tc>
                <a:tc>
                  <a:txBody>
                    <a:bodyPr/>
                    <a:lstStyle/>
                    <a:p>
                      <a:pPr algn="ctr" fontAlgn="ctr"/>
                      <a:r>
                        <a:rPr lang="ru-KZ" sz="800" b="0" i="0" u="none" strike="noStrike" cap="none">
                          <a:solidFill>
                            <a:schemeClr val="accent3">
                              <a:lumMod val="50000"/>
                            </a:schemeClr>
                          </a:solidFill>
                          <a:effectLst/>
                          <a:latin typeface="Arial Narrow" panose="020B0606020202030204" pitchFamily="34" charset="0"/>
                          <a:ea typeface="+mn-ea"/>
                          <a:cs typeface="+mn-cs"/>
                          <a:sym typeface="Arial"/>
                        </a:rPr>
                        <a:t>2 043</a:t>
                      </a:r>
                    </a:p>
                  </a:txBody>
                  <a:tcPr marL="9525" marR="9525" marT="0" marB="0" anchor="ctr">
                    <a:solidFill>
                      <a:schemeClr val="accent6">
                        <a:lumMod val="50000"/>
                        <a:alpha val="1000"/>
                      </a:schemeClr>
                    </a:solidFill>
                  </a:tcPr>
                </a:tc>
                <a:tc>
                  <a:txBody>
                    <a:bodyPr/>
                    <a:lstStyle/>
                    <a:p>
                      <a:pPr algn="ctr" fontAlgn="ctr"/>
                      <a:r>
                        <a:rPr lang="ru-KZ" sz="800" b="0" i="0" u="none" strike="noStrike" cap="none">
                          <a:solidFill>
                            <a:schemeClr val="accent3">
                              <a:lumMod val="50000"/>
                            </a:schemeClr>
                          </a:solidFill>
                          <a:effectLst/>
                          <a:latin typeface="Arial Narrow" panose="020B0606020202030204" pitchFamily="34" charset="0"/>
                          <a:ea typeface="+mn-ea"/>
                          <a:cs typeface="+mn-cs"/>
                          <a:sym typeface="Arial"/>
                        </a:rPr>
                        <a:t>2 085</a:t>
                      </a:r>
                    </a:p>
                  </a:txBody>
                  <a:tcPr marL="9525" marR="9525" marT="0" marB="0" anchor="ctr">
                    <a:solidFill>
                      <a:schemeClr val="accent6">
                        <a:lumMod val="50000"/>
                        <a:alpha val="1000"/>
                      </a:schemeClr>
                    </a:solidFill>
                  </a:tcPr>
                </a:tc>
                <a:tc>
                  <a:txBody>
                    <a:bodyPr/>
                    <a:lstStyle/>
                    <a:p>
                      <a:pPr algn="ctr" fontAlgn="ctr"/>
                      <a:r>
                        <a:rPr lang="ru-KZ" sz="800" b="0" i="0" u="none" strike="noStrike" cap="none">
                          <a:solidFill>
                            <a:schemeClr val="accent3">
                              <a:lumMod val="50000"/>
                            </a:schemeClr>
                          </a:solidFill>
                          <a:effectLst/>
                          <a:latin typeface="Arial Narrow" panose="020B0606020202030204" pitchFamily="34" charset="0"/>
                          <a:ea typeface="+mn-ea"/>
                          <a:cs typeface="+mn-cs"/>
                          <a:sym typeface="Arial"/>
                        </a:rPr>
                        <a:t>4 607</a:t>
                      </a:r>
                      <a:endParaRPr lang="ru-KZ" sz="800" b="0" i="0" u="none" strike="noStrike" cap="none" dirty="0">
                        <a:solidFill>
                          <a:schemeClr val="accent3">
                            <a:lumMod val="50000"/>
                          </a:schemeClr>
                        </a:solidFill>
                        <a:effectLst/>
                        <a:latin typeface="Arial Narrow" panose="020B0606020202030204" pitchFamily="34" charset="0"/>
                        <a:ea typeface="+mn-ea"/>
                        <a:cs typeface="+mn-cs"/>
                        <a:sym typeface="Arial"/>
                      </a:endParaRPr>
                    </a:p>
                  </a:txBody>
                  <a:tcPr marL="9525" marR="9525" marT="0" marB="0" anchor="ctr">
                    <a:solidFill>
                      <a:schemeClr val="accent6">
                        <a:lumMod val="50000"/>
                        <a:alpha val="1000"/>
                      </a:schemeClr>
                    </a:solidFill>
                  </a:tcPr>
                </a:tc>
                <a:tc>
                  <a:txBody>
                    <a:bodyPr/>
                    <a:lstStyle/>
                    <a:p>
                      <a:pPr algn="ctr" fontAlgn="b"/>
                      <a:r>
                        <a:rPr lang="ru-KZ" sz="800" b="0" i="0" u="none" strike="noStrike" cap="none" dirty="0">
                          <a:solidFill>
                            <a:schemeClr val="accent3">
                              <a:lumMod val="50000"/>
                            </a:schemeClr>
                          </a:solidFill>
                          <a:effectLst/>
                          <a:latin typeface="Arial Narrow" panose="020B0606020202030204" pitchFamily="34" charset="0"/>
                          <a:ea typeface="+mn-ea"/>
                          <a:cs typeface="+mn-cs"/>
                          <a:sym typeface="Arial"/>
                        </a:rPr>
                        <a:t>0,9%</a:t>
                      </a:r>
                    </a:p>
                  </a:txBody>
                  <a:tcPr marL="9525" marR="9525" marT="0" marB="0" anchor="ctr">
                    <a:solidFill>
                      <a:schemeClr val="accent6">
                        <a:lumMod val="50000"/>
                        <a:alpha val="1000"/>
                      </a:schemeClr>
                    </a:solidFill>
                  </a:tcPr>
                </a:tc>
                <a:extLst>
                  <a:ext uri="{0D108BD9-81ED-4DB2-BD59-A6C34878D82A}">
                    <a16:rowId xmlns:a16="http://schemas.microsoft.com/office/drawing/2014/main" val="1208754249"/>
                  </a:ext>
                </a:extLst>
              </a:tr>
              <a:tr h="158400">
                <a:tc>
                  <a:txBody>
                    <a:bodyPr/>
                    <a:lstStyle/>
                    <a:p>
                      <a:pPr algn="ctr" fontAlgn="b"/>
                      <a:r>
                        <a:rPr lang="ru-RU" sz="800" u="none" strike="noStrike">
                          <a:solidFill>
                            <a:schemeClr val="accent3">
                              <a:lumMod val="50000"/>
                            </a:schemeClr>
                          </a:solidFill>
                          <a:effectLst/>
                          <a:latin typeface="Arial Narrow" panose="020B0606020202030204" pitchFamily="34" charset="0"/>
                        </a:rPr>
                        <a:t>28</a:t>
                      </a:r>
                      <a:endParaRPr lang="en-US" sz="800" b="0" i="0" u="none" strike="noStrike" dirty="0">
                        <a:solidFill>
                          <a:schemeClr val="accent3">
                            <a:lumMod val="50000"/>
                          </a:schemeClr>
                        </a:solidFill>
                        <a:effectLst/>
                        <a:latin typeface="Arial Narrow" panose="020B0606020202030204" pitchFamily="34" charset="0"/>
                      </a:endParaRPr>
                    </a:p>
                  </a:txBody>
                  <a:tcPr marL="9525" marR="9525" marT="0" marB="0" anchor="ctr">
                    <a:solidFill>
                      <a:schemeClr val="accent3">
                        <a:lumMod val="50000"/>
                        <a:alpha val="20000"/>
                      </a:schemeClr>
                    </a:solidFill>
                  </a:tcPr>
                </a:tc>
                <a:tc>
                  <a:txBody>
                    <a:bodyPr/>
                    <a:lstStyle/>
                    <a:p>
                      <a:pPr algn="ctr" fontAlgn="ctr"/>
                      <a:r>
                        <a:rPr lang="ru-KZ" sz="800" b="0" i="0" u="none" strike="noStrike" cap="none" dirty="0">
                          <a:solidFill>
                            <a:schemeClr val="accent3">
                              <a:lumMod val="50000"/>
                            </a:schemeClr>
                          </a:solidFill>
                          <a:effectLst/>
                          <a:latin typeface="Arial Narrow" panose="020B0606020202030204" pitchFamily="34" charset="0"/>
                          <a:ea typeface="+mn-ea"/>
                          <a:cs typeface="+mn-cs"/>
                          <a:sym typeface="Arial"/>
                        </a:rPr>
                        <a:t>7212-2</a:t>
                      </a:r>
                    </a:p>
                  </a:txBody>
                  <a:tcPr marL="9525" marR="9525" marT="0" marB="0" anchor="ctr">
                    <a:solidFill>
                      <a:schemeClr val="accent3">
                        <a:lumMod val="50000"/>
                        <a:alpha val="20000"/>
                      </a:schemeClr>
                    </a:solidFill>
                  </a:tcPr>
                </a:tc>
                <a:tc>
                  <a:txBody>
                    <a:bodyPr/>
                    <a:lstStyle/>
                    <a:p>
                      <a:pPr marL="72000" algn="l" fontAlgn="ctr"/>
                      <a:r>
                        <a:rPr lang="ru-RU" sz="800" b="0" i="0" u="none" strike="noStrike" cap="none" dirty="0" err="1">
                          <a:solidFill>
                            <a:schemeClr val="accent3">
                              <a:lumMod val="50000"/>
                            </a:schemeClr>
                          </a:solidFill>
                          <a:effectLst/>
                          <a:latin typeface="Arial Narrow" panose="020B0606020202030204" pitchFamily="34" charset="0"/>
                          <a:ea typeface="+mn-ea"/>
                          <a:cs typeface="+mn-cs"/>
                          <a:sym typeface="Arial"/>
                        </a:rPr>
                        <a:t>Газбен</a:t>
                      </a:r>
                      <a:r>
                        <a:rPr lang="ru-RU" sz="800" b="0" i="0" u="none" strike="noStrike" cap="none" dirty="0">
                          <a:solidFill>
                            <a:schemeClr val="accent3">
                              <a:lumMod val="50000"/>
                            </a:schemeClr>
                          </a:solidFill>
                          <a:effectLst/>
                          <a:latin typeface="Arial Narrow" panose="020B0606020202030204" pitchFamily="34" charset="0"/>
                          <a:ea typeface="+mn-ea"/>
                          <a:cs typeface="+mn-cs"/>
                          <a:sym typeface="Arial"/>
                        </a:rPr>
                        <a:t> </a:t>
                      </a:r>
                      <a:r>
                        <a:rPr lang="ru-RU" sz="800" b="0" i="0" u="none" strike="noStrike" cap="none" dirty="0" err="1">
                          <a:solidFill>
                            <a:schemeClr val="accent3">
                              <a:lumMod val="50000"/>
                            </a:schemeClr>
                          </a:solidFill>
                          <a:effectLst/>
                          <a:latin typeface="Arial Narrow" panose="020B0606020202030204" pitchFamily="34" charset="0"/>
                          <a:ea typeface="+mn-ea"/>
                          <a:cs typeface="+mn-cs"/>
                          <a:sym typeface="Arial"/>
                        </a:rPr>
                        <a:t>кесушілер</a:t>
                      </a:r>
                      <a:endParaRPr lang="ru-RU" sz="800" b="0" i="0" u="none" strike="noStrike" cap="none" dirty="0">
                        <a:solidFill>
                          <a:schemeClr val="accent3">
                            <a:lumMod val="50000"/>
                          </a:schemeClr>
                        </a:solidFill>
                        <a:effectLst/>
                        <a:latin typeface="Arial Narrow" panose="020B0606020202030204" pitchFamily="34" charset="0"/>
                        <a:ea typeface="+mn-ea"/>
                        <a:cs typeface="+mn-cs"/>
                        <a:sym typeface="Arial"/>
                      </a:endParaRPr>
                    </a:p>
                  </a:txBody>
                  <a:tcPr marL="9525" marR="9525" marT="0" marB="0" anchor="ctr">
                    <a:lnR w="12700" cap="flat" cmpd="sng" algn="ctr">
                      <a:solidFill>
                        <a:schemeClr val="tx1"/>
                      </a:solidFill>
                      <a:prstDash val="solid"/>
                      <a:round/>
                      <a:headEnd type="none" w="med" len="med"/>
                      <a:tailEnd type="none" w="med" len="med"/>
                    </a:lnR>
                    <a:solidFill>
                      <a:schemeClr val="accent3">
                        <a:lumMod val="50000"/>
                        <a:alpha val="20000"/>
                      </a:schemeClr>
                    </a:solidFill>
                  </a:tcPr>
                </a:tc>
                <a:tc>
                  <a:txBody>
                    <a:bodyPr/>
                    <a:lstStyle/>
                    <a:p>
                      <a:pPr algn="ctr" fontAlgn="b"/>
                      <a:r>
                        <a:rPr lang="ru-KZ" sz="800" b="0" i="0" u="none" strike="noStrike" cap="none">
                          <a:solidFill>
                            <a:schemeClr val="tx1"/>
                          </a:solidFill>
                          <a:effectLst/>
                          <a:latin typeface="Arial Narrow" panose="020B0606020202030204" pitchFamily="34" charset="0"/>
                          <a:ea typeface="+mn-ea"/>
                          <a:cs typeface="+mn-cs"/>
                          <a:sym typeface="Arial"/>
                        </a:rPr>
                        <a:t>9 301</a:t>
                      </a:r>
                    </a:p>
                  </a:txBody>
                  <a:tcPr marL="9525" marR="9525" marT="0" marB="0" anchor="ctr">
                    <a:lnL w="12700" cap="flat" cmpd="sng" algn="ctr">
                      <a:solidFill>
                        <a:schemeClr val="tx1"/>
                      </a:solidFill>
                      <a:prstDash val="solid"/>
                      <a:round/>
                      <a:headEnd type="none" w="med" len="med"/>
                      <a:tailEnd type="none" w="med" len="med"/>
                    </a:lnL>
                    <a:solidFill>
                      <a:schemeClr val="bg1">
                        <a:lumMod val="50000"/>
                        <a:alpha val="20000"/>
                      </a:schemeClr>
                    </a:solidFill>
                  </a:tcPr>
                </a:tc>
                <a:tc>
                  <a:txBody>
                    <a:bodyPr/>
                    <a:lstStyle/>
                    <a:p>
                      <a:pPr algn="ctr" fontAlgn="b"/>
                      <a:r>
                        <a:rPr lang="ru-KZ" sz="800" b="0" i="0" u="none" strike="noStrike" cap="none">
                          <a:solidFill>
                            <a:schemeClr val="tx1"/>
                          </a:solidFill>
                          <a:effectLst/>
                          <a:latin typeface="Arial Narrow" panose="020B0606020202030204" pitchFamily="34" charset="0"/>
                          <a:ea typeface="+mn-ea"/>
                          <a:cs typeface="+mn-cs"/>
                          <a:sym typeface="Arial"/>
                        </a:rPr>
                        <a:t>2 050</a:t>
                      </a:r>
                    </a:p>
                  </a:txBody>
                  <a:tcPr marL="9525" marR="9525" marT="0" marB="0" anchor="ctr">
                    <a:solidFill>
                      <a:schemeClr val="bg1">
                        <a:lumMod val="50000"/>
                        <a:alpha val="20000"/>
                      </a:schemeClr>
                    </a:solidFill>
                  </a:tcPr>
                </a:tc>
                <a:tc>
                  <a:txBody>
                    <a:bodyPr/>
                    <a:lstStyle/>
                    <a:p>
                      <a:pPr algn="ctr" fontAlgn="b"/>
                      <a:r>
                        <a:rPr lang="ru-KZ" sz="800" b="0" i="0" u="none" strike="noStrike" cap="none">
                          <a:solidFill>
                            <a:schemeClr val="tx1"/>
                          </a:solidFill>
                          <a:effectLst/>
                          <a:latin typeface="Arial Narrow" panose="020B0606020202030204" pitchFamily="34" charset="0"/>
                          <a:ea typeface="+mn-ea"/>
                          <a:cs typeface="+mn-cs"/>
                          <a:sym typeface="Arial"/>
                        </a:rPr>
                        <a:t>2 552</a:t>
                      </a:r>
                    </a:p>
                  </a:txBody>
                  <a:tcPr marL="9525" marR="9525" marT="0" marB="0" anchor="ctr">
                    <a:solidFill>
                      <a:schemeClr val="bg1">
                        <a:lumMod val="50000"/>
                        <a:alpha val="20000"/>
                      </a:schemeClr>
                    </a:solidFill>
                  </a:tcPr>
                </a:tc>
                <a:tc>
                  <a:txBody>
                    <a:bodyPr/>
                    <a:lstStyle/>
                    <a:p>
                      <a:pPr algn="ctr" fontAlgn="b"/>
                      <a:r>
                        <a:rPr lang="ru-KZ" sz="800" b="0" i="0" u="none" strike="noStrike" cap="none" dirty="0">
                          <a:solidFill>
                            <a:schemeClr val="tx1"/>
                          </a:solidFill>
                          <a:effectLst/>
                          <a:latin typeface="Arial Narrow" panose="020B0606020202030204" pitchFamily="34" charset="0"/>
                          <a:ea typeface="+mn-ea"/>
                          <a:cs typeface="+mn-cs"/>
                          <a:sym typeface="Arial"/>
                        </a:rPr>
                        <a:t>2 618</a:t>
                      </a:r>
                    </a:p>
                  </a:txBody>
                  <a:tcPr marL="9525" marR="9525" marT="0" marB="0" anchor="ctr">
                    <a:solidFill>
                      <a:schemeClr val="bg1">
                        <a:lumMod val="50000"/>
                        <a:alpha val="20000"/>
                      </a:schemeClr>
                    </a:solidFill>
                  </a:tcPr>
                </a:tc>
                <a:tc>
                  <a:txBody>
                    <a:bodyPr/>
                    <a:lstStyle/>
                    <a:p>
                      <a:pPr algn="ctr" fontAlgn="b"/>
                      <a:r>
                        <a:rPr lang="ru-KZ" sz="800" b="0" i="0" u="none" strike="noStrike" cap="none">
                          <a:solidFill>
                            <a:schemeClr val="tx1"/>
                          </a:solidFill>
                          <a:effectLst/>
                          <a:latin typeface="Arial Narrow" panose="020B0606020202030204" pitchFamily="34" charset="0"/>
                          <a:ea typeface="+mn-ea"/>
                          <a:cs typeface="+mn-cs"/>
                          <a:sym typeface="Arial"/>
                        </a:rPr>
                        <a:t>2 081</a:t>
                      </a:r>
                    </a:p>
                  </a:txBody>
                  <a:tcPr marL="9525" marR="9525" marT="0" marB="0" anchor="ctr">
                    <a:lnR w="12700" cap="flat" cmpd="sng" algn="ctr">
                      <a:solidFill>
                        <a:schemeClr val="tx1"/>
                      </a:solidFill>
                      <a:prstDash val="solid"/>
                      <a:round/>
                      <a:headEnd type="none" w="med" len="med"/>
                      <a:tailEnd type="none" w="med" len="med"/>
                    </a:lnR>
                    <a:solidFill>
                      <a:schemeClr val="bg1">
                        <a:lumMod val="50000"/>
                        <a:alpha val="20000"/>
                      </a:schemeClr>
                    </a:solidFill>
                  </a:tcPr>
                </a:tc>
                <a:tc>
                  <a:txBody>
                    <a:bodyPr/>
                    <a:lstStyle/>
                    <a:p>
                      <a:pPr algn="ctr" fontAlgn="ctr"/>
                      <a:r>
                        <a:rPr lang="ru-KZ" sz="800" b="0" i="0" u="none" strike="noStrike" cap="none">
                          <a:solidFill>
                            <a:schemeClr val="accent3">
                              <a:lumMod val="50000"/>
                            </a:schemeClr>
                          </a:solidFill>
                          <a:effectLst/>
                          <a:latin typeface="Arial Narrow" panose="020B0606020202030204" pitchFamily="34" charset="0"/>
                          <a:ea typeface="+mn-ea"/>
                          <a:cs typeface="+mn-cs"/>
                          <a:sym typeface="Arial"/>
                        </a:rPr>
                        <a:t>10 205</a:t>
                      </a:r>
                    </a:p>
                  </a:txBody>
                  <a:tcPr marL="9525" marR="9525" marT="0" marB="0" anchor="ctr">
                    <a:lnL w="12700" cap="flat" cmpd="sng" algn="ctr">
                      <a:solidFill>
                        <a:schemeClr val="tx1"/>
                      </a:solidFill>
                      <a:prstDash val="solid"/>
                      <a:round/>
                      <a:headEnd type="none" w="med" len="med"/>
                      <a:tailEnd type="none" w="med" len="med"/>
                    </a:lnL>
                    <a:solidFill>
                      <a:schemeClr val="accent3">
                        <a:lumMod val="50000"/>
                        <a:alpha val="20000"/>
                      </a:schemeClr>
                    </a:solidFill>
                  </a:tcPr>
                </a:tc>
                <a:tc>
                  <a:txBody>
                    <a:bodyPr/>
                    <a:lstStyle/>
                    <a:p>
                      <a:pPr algn="ctr" fontAlgn="ctr"/>
                      <a:r>
                        <a:rPr lang="ru-KZ" sz="800" b="0" i="0" u="none" strike="noStrike" cap="none" dirty="0">
                          <a:solidFill>
                            <a:schemeClr val="tx1"/>
                          </a:solidFill>
                          <a:effectLst/>
                          <a:latin typeface="Arial Narrow" panose="020B0606020202030204" pitchFamily="34" charset="0"/>
                          <a:ea typeface="+mn-ea"/>
                          <a:cs typeface="+mn-cs"/>
                          <a:sym typeface="Arial"/>
                        </a:rPr>
                        <a:t>2 085</a:t>
                      </a:r>
                    </a:p>
                  </a:txBody>
                  <a:tcPr marL="9525" marR="9525" marT="0" marB="0" anchor="ctr">
                    <a:solidFill>
                      <a:schemeClr val="bg1">
                        <a:lumMod val="50000"/>
                        <a:alpha val="20000"/>
                      </a:schemeClr>
                    </a:solidFill>
                  </a:tcPr>
                </a:tc>
                <a:tc>
                  <a:txBody>
                    <a:bodyPr/>
                    <a:lstStyle/>
                    <a:p>
                      <a:pPr algn="ctr" fontAlgn="ctr"/>
                      <a:r>
                        <a:rPr lang="ru-KZ" sz="800" b="0" i="0" u="none" strike="noStrike" cap="none">
                          <a:solidFill>
                            <a:schemeClr val="accent3">
                              <a:lumMod val="50000"/>
                            </a:schemeClr>
                          </a:solidFill>
                          <a:effectLst/>
                          <a:latin typeface="Arial Narrow" panose="020B0606020202030204" pitchFamily="34" charset="0"/>
                          <a:ea typeface="+mn-ea"/>
                          <a:cs typeface="+mn-cs"/>
                          <a:sym typeface="Arial"/>
                        </a:rPr>
                        <a:t>2 253</a:t>
                      </a:r>
                    </a:p>
                  </a:txBody>
                  <a:tcPr marL="9525" marR="9525" marT="0" marB="0" anchor="ctr">
                    <a:solidFill>
                      <a:schemeClr val="accent3">
                        <a:lumMod val="50000"/>
                        <a:alpha val="20000"/>
                      </a:schemeClr>
                    </a:solidFill>
                  </a:tcPr>
                </a:tc>
                <a:tc>
                  <a:txBody>
                    <a:bodyPr/>
                    <a:lstStyle/>
                    <a:p>
                      <a:pPr algn="ctr" fontAlgn="ctr"/>
                      <a:r>
                        <a:rPr lang="ru-KZ" sz="800" b="0" i="0" u="none" strike="noStrike" cap="none">
                          <a:solidFill>
                            <a:schemeClr val="accent3">
                              <a:lumMod val="50000"/>
                            </a:schemeClr>
                          </a:solidFill>
                          <a:effectLst/>
                          <a:latin typeface="Arial Narrow" panose="020B0606020202030204" pitchFamily="34" charset="0"/>
                          <a:ea typeface="+mn-ea"/>
                          <a:cs typeface="+mn-cs"/>
                          <a:sym typeface="Arial"/>
                        </a:rPr>
                        <a:t>2 862</a:t>
                      </a:r>
                    </a:p>
                  </a:txBody>
                  <a:tcPr marL="9525" marR="9525" marT="0" marB="0" anchor="ctr">
                    <a:solidFill>
                      <a:schemeClr val="accent3">
                        <a:lumMod val="50000"/>
                        <a:alpha val="20000"/>
                      </a:schemeClr>
                    </a:solidFill>
                  </a:tcPr>
                </a:tc>
                <a:tc>
                  <a:txBody>
                    <a:bodyPr/>
                    <a:lstStyle/>
                    <a:p>
                      <a:pPr algn="ctr" fontAlgn="ctr"/>
                      <a:r>
                        <a:rPr lang="ru-KZ" sz="800" b="0" i="0" u="none" strike="noStrike" cap="none">
                          <a:solidFill>
                            <a:schemeClr val="accent3">
                              <a:lumMod val="50000"/>
                            </a:schemeClr>
                          </a:solidFill>
                          <a:effectLst/>
                          <a:latin typeface="Arial Narrow" panose="020B0606020202030204" pitchFamily="34" charset="0"/>
                          <a:ea typeface="+mn-ea"/>
                          <a:cs typeface="+mn-cs"/>
                          <a:sym typeface="Arial"/>
                        </a:rPr>
                        <a:t>3 005</a:t>
                      </a:r>
                    </a:p>
                  </a:txBody>
                  <a:tcPr marL="9525" marR="9525" marT="0" marB="0" anchor="ctr">
                    <a:solidFill>
                      <a:schemeClr val="accent3">
                        <a:lumMod val="50000"/>
                        <a:alpha val="20000"/>
                      </a:schemeClr>
                    </a:solidFill>
                  </a:tcPr>
                </a:tc>
                <a:tc>
                  <a:txBody>
                    <a:bodyPr/>
                    <a:lstStyle/>
                    <a:p>
                      <a:pPr algn="ctr" fontAlgn="b"/>
                      <a:r>
                        <a:rPr lang="ru-KZ" sz="800" b="0" i="0" u="none" strike="noStrike" cap="none" dirty="0">
                          <a:solidFill>
                            <a:schemeClr val="accent3">
                              <a:lumMod val="50000"/>
                            </a:schemeClr>
                          </a:solidFill>
                          <a:effectLst/>
                          <a:latin typeface="Arial Narrow" panose="020B0606020202030204" pitchFamily="34" charset="0"/>
                          <a:ea typeface="+mn-ea"/>
                          <a:cs typeface="+mn-cs"/>
                          <a:sym typeface="Arial"/>
                        </a:rPr>
                        <a:t>0,9%</a:t>
                      </a:r>
                    </a:p>
                  </a:txBody>
                  <a:tcPr marL="9525" marR="9525" marT="0" marB="0" anchor="ctr">
                    <a:solidFill>
                      <a:schemeClr val="accent3">
                        <a:lumMod val="50000"/>
                        <a:alpha val="20000"/>
                      </a:schemeClr>
                    </a:solidFill>
                  </a:tcPr>
                </a:tc>
                <a:extLst>
                  <a:ext uri="{0D108BD9-81ED-4DB2-BD59-A6C34878D82A}">
                    <a16:rowId xmlns:a16="http://schemas.microsoft.com/office/drawing/2014/main" val="470699172"/>
                  </a:ext>
                </a:extLst>
              </a:tr>
              <a:tr h="158400">
                <a:tc>
                  <a:txBody>
                    <a:bodyPr/>
                    <a:lstStyle/>
                    <a:p>
                      <a:pPr algn="ctr" fontAlgn="b"/>
                      <a:r>
                        <a:rPr lang="ru-RU" sz="800" u="none" strike="noStrike" dirty="0">
                          <a:solidFill>
                            <a:schemeClr val="accent3">
                              <a:lumMod val="50000"/>
                            </a:schemeClr>
                          </a:solidFill>
                          <a:effectLst/>
                          <a:latin typeface="Arial Narrow" panose="020B0606020202030204" pitchFamily="34" charset="0"/>
                        </a:rPr>
                        <a:t>29</a:t>
                      </a:r>
                      <a:endParaRPr lang="en-US" sz="800" b="0" i="0" u="none" strike="noStrike" dirty="0">
                        <a:solidFill>
                          <a:schemeClr val="accent3">
                            <a:lumMod val="50000"/>
                          </a:schemeClr>
                        </a:solidFill>
                        <a:effectLst/>
                        <a:latin typeface="Arial Narrow" panose="020B0606020202030204" pitchFamily="34" charset="0"/>
                      </a:endParaRPr>
                    </a:p>
                  </a:txBody>
                  <a:tcPr marL="9525" marR="9525" marT="0" marB="0" anchor="ctr">
                    <a:solidFill>
                      <a:schemeClr val="accent6">
                        <a:lumMod val="50000"/>
                        <a:alpha val="1000"/>
                      </a:schemeClr>
                    </a:solidFill>
                  </a:tcPr>
                </a:tc>
                <a:tc>
                  <a:txBody>
                    <a:bodyPr/>
                    <a:lstStyle/>
                    <a:p>
                      <a:pPr algn="ctr" fontAlgn="ctr"/>
                      <a:r>
                        <a:rPr lang="ru-KZ" sz="800" b="0" i="0" u="none" strike="noStrike" cap="none" dirty="0">
                          <a:solidFill>
                            <a:schemeClr val="accent3">
                              <a:lumMod val="50000"/>
                            </a:schemeClr>
                          </a:solidFill>
                          <a:effectLst/>
                          <a:latin typeface="Arial Narrow" panose="020B0606020202030204" pitchFamily="34" charset="0"/>
                          <a:ea typeface="+mn-ea"/>
                          <a:cs typeface="+mn-cs"/>
                          <a:sym typeface="Arial"/>
                        </a:rPr>
                        <a:t>2374-9</a:t>
                      </a:r>
                    </a:p>
                  </a:txBody>
                  <a:tcPr marL="9525" marR="9525" marT="0" marB="0" anchor="ctr">
                    <a:solidFill>
                      <a:schemeClr val="accent6">
                        <a:lumMod val="50000"/>
                        <a:alpha val="1000"/>
                      </a:schemeClr>
                    </a:solidFill>
                  </a:tcPr>
                </a:tc>
                <a:tc>
                  <a:txBody>
                    <a:bodyPr/>
                    <a:lstStyle/>
                    <a:p>
                      <a:pPr marL="72000" algn="l" fontAlgn="ctr"/>
                      <a:r>
                        <a:rPr lang="ru-RU" sz="800" b="0" i="0" u="none" strike="noStrike" cap="none" dirty="0" err="1">
                          <a:solidFill>
                            <a:schemeClr val="accent3">
                              <a:lumMod val="50000"/>
                            </a:schemeClr>
                          </a:solidFill>
                          <a:effectLst/>
                          <a:latin typeface="Arial Narrow" panose="020B0606020202030204" pitchFamily="34" charset="0"/>
                          <a:ea typeface="+mn-ea"/>
                          <a:cs typeface="+mn-cs"/>
                          <a:sym typeface="Arial"/>
                        </a:rPr>
                        <a:t>Арнайы</a:t>
                      </a:r>
                      <a:r>
                        <a:rPr lang="ru-RU" sz="800" b="0" i="0" u="none" strike="noStrike" cap="none" dirty="0">
                          <a:solidFill>
                            <a:schemeClr val="accent3">
                              <a:lumMod val="50000"/>
                            </a:schemeClr>
                          </a:solidFill>
                          <a:effectLst/>
                          <a:latin typeface="Arial Narrow" panose="020B0606020202030204" pitchFamily="34" charset="0"/>
                          <a:ea typeface="+mn-ea"/>
                          <a:cs typeface="+mn-cs"/>
                          <a:sym typeface="Arial"/>
                        </a:rPr>
                        <a:t> </a:t>
                      </a:r>
                      <a:r>
                        <a:rPr lang="ru-RU" sz="800" b="0" i="0" u="none" strike="noStrike" cap="none" dirty="0" err="1">
                          <a:solidFill>
                            <a:schemeClr val="accent3">
                              <a:lumMod val="50000"/>
                            </a:schemeClr>
                          </a:solidFill>
                          <a:effectLst/>
                          <a:latin typeface="Arial Narrow" panose="020B0606020202030204" pitchFamily="34" charset="0"/>
                          <a:ea typeface="+mn-ea"/>
                          <a:cs typeface="+mn-cs"/>
                          <a:sym typeface="Arial"/>
                        </a:rPr>
                        <a:t>білім</a:t>
                      </a:r>
                      <a:r>
                        <a:rPr lang="ru-RU" sz="800" b="0" i="0" u="none" strike="noStrike" cap="none" dirty="0">
                          <a:solidFill>
                            <a:schemeClr val="accent3">
                              <a:lumMod val="50000"/>
                            </a:schemeClr>
                          </a:solidFill>
                          <a:effectLst/>
                          <a:latin typeface="Arial Narrow" panose="020B0606020202030204" pitchFamily="34" charset="0"/>
                          <a:ea typeface="+mn-ea"/>
                          <a:cs typeface="+mn-cs"/>
                          <a:sym typeface="Arial"/>
                        </a:rPr>
                        <a:t> беру </a:t>
                      </a:r>
                      <a:r>
                        <a:rPr lang="ru-RU" sz="800" b="0" i="0" u="none" strike="noStrike" cap="none" dirty="0" err="1">
                          <a:solidFill>
                            <a:schemeClr val="accent3">
                              <a:lumMod val="50000"/>
                            </a:schemeClr>
                          </a:solidFill>
                          <a:effectLst/>
                          <a:latin typeface="Arial Narrow" panose="020B0606020202030204" pitchFamily="34" charset="0"/>
                          <a:ea typeface="+mn-ea"/>
                          <a:cs typeface="+mn-cs"/>
                          <a:sym typeface="Arial"/>
                        </a:rPr>
                        <a:t>саласындағы</a:t>
                      </a:r>
                      <a:r>
                        <a:rPr lang="ru-RU" sz="800" b="0" i="0" u="none" strike="noStrike" cap="none" dirty="0">
                          <a:solidFill>
                            <a:schemeClr val="accent3">
                              <a:lumMod val="50000"/>
                            </a:schemeClr>
                          </a:solidFill>
                          <a:effectLst/>
                          <a:latin typeface="Arial Narrow" panose="020B0606020202030204" pitchFamily="34" charset="0"/>
                          <a:ea typeface="+mn-ea"/>
                          <a:cs typeface="+mn-cs"/>
                          <a:sym typeface="Arial"/>
                        </a:rPr>
                        <a:t> </a:t>
                      </a:r>
                      <a:r>
                        <a:rPr lang="ru-RU" sz="800" b="0" i="0" u="none" strike="noStrike" cap="none" dirty="0" err="1">
                          <a:solidFill>
                            <a:schemeClr val="accent3">
                              <a:lumMod val="50000"/>
                            </a:schemeClr>
                          </a:solidFill>
                          <a:effectLst/>
                          <a:latin typeface="Arial Narrow" panose="020B0606020202030204" pitchFamily="34" charset="0"/>
                          <a:ea typeface="+mn-ea"/>
                          <a:cs typeface="+mn-cs"/>
                          <a:sym typeface="Arial"/>
                        </a:rPr>
                        <a:t>басқа</a:t>
                      </a:r>
                      <a:r>
                        <a:rPr lang="ru-RU" sz="800" b="0" i="0" u="none" strike="noStrike" cap="none" dirty="0">
                          <a:solidFill>
                            <a:schemeClr val="accent3">
                              <a:lumMod val="50000"/>
                            </a:schemeClr>
                          </a:solidFill>
                          <a:effectLst/>
                          <a:latin typeface="Arial Narrow" panose="020B0606020202030204" pitchFamily="34" charset="0"/>
                          <a:ea typeface="+mn-ea"/>
                          <a:cs typeface="+mn-cs"/>
                          <a:sym typeface="Arial"/>
                        </a:rPr>
                        <a:t> </a:t>
                      </a:r>
                      <a:r>
                        <a:rPr lang="ru-RU" sz="800" b="0" i="0" u="none" strike="noStrike" cap="none" dirty="0" err="1">
                          <a:solidFill>
                            <a:schemeClr val="accent3">
                              <a:lumMod val="50000"/>
                            </a:schemeClr>
                          </a:solidFill>
                          <a:effectLst/>
                          <a:latin typeface="Arial Narrow" panose="020B0606020202030204" pitchFamily="34" charset="0"/>
                          <a:ea typeface="+mn-ea"/>
                          <a:cs typeface="+mn-cs"/>
                          <a:sym typeface="Arial"/>
                        </a:rPr>
                        <a:t>оқытушылары</a:t>
                      </a:r>
                      <a:endParaRPr lang="ru-RU" sz="800" b="0" i="0" u="none" strike="noStrike" cap="none" dirty="0">
                        <a:solidFill>
                          <a:schemeClr val="accent3">
                            <a:lumMod val="50000"/>
                          </a:schemeClr>
                        </a:solidFill>
                        <a:effectLst/>
                        <a:latin typeface="Arial Narrow" panose="020B0606020202030204" pitchFamily="34" charset="0"/>
                        <a:ea typeface="+mn-ea"/>
                        <a:cs typeface="+mn-cs"/>
                        <a:sym typeface="Arial"/>
                      </a:endParaRPr>
                    </a:p>
                  </a:txBody>
                  <a:tcPr marL="9525" marR="9525" marT="0" marB="0" anchor="ctr">
                    <a:lnR w="12700" cap="flat" cmpd="sng" algn="ctr">
                      <a:solidFill>
                        <a:schemeClr val="tx1"/>
                      </a:solidFill>
                      <a:prstDash val="solid"/>
                      <a:round/>
                      <a:headEnd type="none" w="med" len="med"/>
                      <a:tailEnd type="none" w="med" len="med"/>
                    </a:lnR>
                    <a:solidFill>
                      <a:schemeClr val="accent6">
                        <a:lumMod val="50000"/>
                        <a:alpha val="1000"/>
                      </a:schemeClr>
                    </a:solidFill>
                  </a:tcPr>
                </a:tc>
                <a:tc>
                  <a:txBody>
                    <a:bodyPr/>
                    <a:lstStyle/>
                    <a:p>
                      <a:pPr algn="ctr" fontAlgn="b"/>
                      <a:r>
                        <a:rPr lang="ru-KZ" sz="800" b="0" i="0" u="none" strike="noStrike" cap="none">
                          <a:solidFill>
                            <a:schemeClr val="tx1"/>
                          </a:solidFill>
                          <a:effectLst/>
                          <a:latin typeface="Arial Narrow" panose="020B0606020202030204" pitchFamily="34" charset="0"/>
                          <a:ea typeface="+mn-ea"/>
                          <a:cs typeface="+mn-cs"/>
                          <a:sym typeface="Arial"/>
                        </a:rPr>
                        <a:t>7 083</a:t>
                      </a:r>
                    </a:p>
                  </a:txBody>
                  <a:tcPr marL="9525" marR="9525" marT="0" marB="0" anchor="ctr">
                    <a:lnL w="12700" cap="flat" cmpd="sng" algn="ctr">
                      <a:solidFill>
                        <a:schemeClr val="tx1"/>
                      </a:solidFill>
                      <a:prstDash val="solid"/>
                      <a:round/>
                      <a:headEnd type="none" w="med" len="med"/>
                      <a:tailEnd type="none" w="med" len="med"/>
                    </a:lnL>
                    <a:solidFill>
                      <a:schemeClr val="accent6">
                        <a:lumMod val="50000"/>
                        <a:alpha val="1000"/>
                      </a:schemeClr>
                    </a:solidFill>
                  </a:tcPr>
                </a:tc>
                <a:tc>
                  <a:txBody>
                    <a:bodyPr/>
                    <a:lstStyle/>
                    <a:p>
                      <a:pPr algn="ctr" fontAlgn="b"/>
                      <a:r>
                        <a:rPr lang="ru-KZ" sz="800" b="0" i="0" u="none" strike="noStrike" cap="none">
                          <a:solidFill>
                            <a:schemeClr val="tx1"/>
                          </a:solidFill>
                          <a:effectLst/>
                          <a:latin typeface="Arial Narrow" panose="020B0606020202030204" pitchFamily="34" charset="0"/>
                          <a:ea typeface="+mn-ea"/>
                          <a:cs typeface="+mn-cs"/>
                          <a:sym typeface="Arial"/>
                        </a:rPr>
                        <a:t>1 353</a:t>
                      </a:r>
                    </a:p>
                  </a:txBody>
                  <a:tcPr marL="9525" marR="9525" marT="0" marB="0" anchor="ctr">
                    <a:solidFill>
                      <a:schemeClr val="accent6">
                        <a:lumMod val="50000"/>
                        <a:alpha val="1000"/>
                      </a:schemeClr>
                    </a:solidFill>
                  </a:tcPr>
                </a:tc>
                <a:tc>
                  <a:txBody>
                    <a:bodyPr/>
                    <a:lstStyle/>
                    <a:p>
                      <a:pPr algn="ctr" fontAlgn="b"/>
                      <a:r>
                        <a:rPr lang="ru-KZ" sz="800" b="0" i="0" u="none" strike="noStrike" cap="none">
                          <a:solidFill>
                            <a:schemeClr val="tx1"/>
                          </a:solidFill>
                          <a:effectLst/>
                          <a:latin typeface="Arial Narrow" panose="020B0606020202030204" pitchFamily="34" charset="0"/>
                          <a:ea typeface="+mn-ea"/>
                          <a:cs typeface="+mn-cs"/>
                          <a:sym typeface="Arial"/>
                        </a:rPr>
                        <a:t>1 141</a:t>
                      </a:r>
                    </a:p>
                  </a:txBody>
                  <a:tcPr marL="9525" marR="9525" marT="0" marB="0" anchor="ctr">
                    <a:solidFill>
                      <a:schemeClr val="accent6">
                        <a:lumMod val="50000"/>
                        <a:alpha val="1000"/>
                      </a:schemeClr>
                    </a:solidFill>
                  </a:tcPr>
                </a:tc>
                <a:tc>
                  <a:txBody>
                    <a:bodyPr/>
                    <a:lstStyle/>
                    <a:p>
                      <a:pPr algn="ctr" fontAlgn="b"/>
                      <a:r>
                        <a:rPr lang="ru-KZ" sz="800" b="0" i="0" u="none" strike="noStrike" cap="none">
                          <a:solidFill>
                            <a:schemeClr val="tx1"/>
                          </a:solidFill>
                          <a:effectLst/>
                          <a:latin typeface="Arial Narrow" panose="020B0606020202030204" pitchFamily="34" charset="0"/>
                          <a:ea typeface="+mn-ea"/>
                          <a:cs typeface="+mn-cs"/>
                          <a:sym typeface="Arial"/>
                        </a:rPr>
                        <a:t>2 681</a:t>
                      </a:r>
                    </a:p>
                  </a:txBody>
                  <a:tcPr marL="9525" marR="9525" marT="0" marB="0" anchor="ctr">
                    <a:solidFill>
                      <a:schemeClr val="accent6">
                        <a:lumMod val="50000"/>
                        <a:alpha val="1000"/>
                      </a:schemeClr>
                    </a:solidFill>
                  </a:tcPr>
                </a:tc>
                <a:tc>
                  <a:txBody>
                    <a:bodyPr/>
                    <a:lstStyle/>
                    <a:p>
                      <a:pPr algn="ctr" fontAlgn="b"/>
                      <a:r>
                        <a:rPr lang="ru-KZ" sz="800" b="0" i="0" u="none" strike="noStrike" cap="none">
                          <a:solidFill>
                            <a:schemeClr val="tx1"/>
                          </a:solidFill>
                          <a:effectLst/>
                          <a:latin typeface="Arial Narrow" panose="020B0606020202030204" pitchFamily="34" charset="0"/>
                          <a:ea typeface="+mn-ea"/>
                          <a:cs typeface="+mn-cs"/>
                          <a:sym typeface="Arial"/>
                        </a:rPr>
                        <a:t>1 908</a:t>
                      </a:r>
                    </a:p>
                  </a:txBody>
                  <a:tcPr marL="9525" marR="9525" marT="0" marB="0" anchor="ctr">
                    <a:lnR w="12700" cap="flat" cmpd="sng" algn="ctr">
                      <a:solidFill>
                        <a:schemeClr val="tx1"/>
                      </a:solidFill>
                      <a:prstDash val="solid"/>
                      <a:round/>
                      <a:headEnd type="none" w="med" len="med"/>
                      <a:tailEnd type="none" w="med" len="med"/>
                    </a:lnR>
                    <a:solidFill>
                      <a:schemeClr val="accent6">
                        <a:lumMod val="50000"/>
                        <a:alpha val="1000"/>
                      </a:schemeClr>
                    </a:solidFill>
                  </a:tcPr>
                </a:tc>
                <a:tc>
                  <a:txBody>
                    <a:bodyPr/>
                    <a:lstStyle/>
                    <a:p>
                      <a:pPr algn="ctr" fontAlgn="ctr"/>
                      <a:r>
                        <a:rPr lang="ru-KZ" sz="800" b="0" i="0" u="none" strike="noStrike" cap="none">
                          <a:solidFill>
                            <a:schemeClr val="accent3">
                              <a:lumMod val="50000"/>
                            </a:schemeClr>
                          </a:solidFill>
                          <a:effectLst/>
                          <a:latin typeface="Arial Narrow" panose="020B0606020202030204" pitchFamily="34" charset="0"/>
                          <a:ea typeface="+mn-ea"/>
                          <a:cs typeface="+mn-cs"/>
                          <a:sym typeface="Arial"/>
                        </a:rPr>
                        <a:t>8 379</a:t>
                      </a:r>
                    </a:p>
                  </a:txBody>
                  <a:tcPr marL="9525" marR="9525" marT="0" marB="0" anchor="ctr">
                    <a:lnL w="12700" cap="flat" cmpd="sng" algn="ctr">
                      <a:solidFill>
                        <a:schemeClr val="tx1"/>
                      </a:solidFill>
                      <a:prstDash val="solid"/>
                      <a:round/>
                      <a:headEnd type="none" w="med" len="med"/>
                      <a:tailEnd type="none" w="med" len="med"/>
                    </a:lnL>
                    <a:solidFill>
                      <a:schemeClr val="accent6">
                        <a:lumMod val="50000"/>
                        <a:alpha val="1000"/>
                      </a:schemeClr>
                    </a:solidFill>
                  </a:tcPr>
                </a:tc>
                <a:tc>
                  <a:txBody>
                    <a:bodyPr/>
                    <a:lstStyle/>
                    <a:p>
                      <a:pPr algn="ctr" fontAlgn="ctr"/>
                      <a:r>
                        <a:rPr lang="ru-KZ" sz="800" b="0" i="0" u="none" strike="noStrike" cap="none" dirty="0">
                          <a:solidFill>
                            <a:schemeClr val="tx1"/>
                          </a:solidFill>
                          <a:effectLst/>
                          <a:latin typeface="Arial Narrow" panose="020B0606020202030204" pitchFamily="34" charset="0"/>
                          <a:ea typeface="+mn-ea"/>
                          <a:cs typeface="+mn-cs"/>
                          <a:sym typeface="Arial"/>
                        </a:rPr>
                        <a:t>1 793</a:t>
                      </a:r>
                    </a:p>
                  </a:txBody>
                  <a:tcPr marL="9525" marR="9525" marT="0" marB="0" anchor="ctr">
                    <a:solidFill>
                      <a:schemeClr val="accent6">
                        <a:lumMod val="50000"/>
                        <a:alpha val="1000"/>
                      </a:schemeClr>
                    </a:solidFill>
                  </a:tcPr>
                </a:tc>
                <a:tc>
                  <a:txBody>
                    <a:bodyPr/>
                    <a:lstStyle/>
                    <a:p>
                      <a:pPr algn="ctr" fontAlgn="ctr"/>
                      <a:r>
                        <a:rPr lang="ru-KZ" sz="800" b="0" i="0" u="none" strike="noStrike" cap="none">
                          <a:solidFill>
                            <a:schemeClr val="accent3">
                              <a:lumMod val="50000"/>
                            </a:schemeClr>
                          </a:solidFill>
                          <a:effectLst/>
                          <a:latin typeface="Arial Narrow" panose="020B0606020202030204" pitchFamily="34" charset="0"/>
                          <a:ea typeface="+mn-ea"/>
                          <a:cs typeface="+mn-cs"/>
                          <a:sym typeface="Arial"/>
                        </a:rPr>
                        <a:t>1 966</a:t>
                      </a:r>
                    </a:p>
                  </a:txBody>
                  <a:tcPr marL="9525" marR="9525" marT="0" marB="0" anchor="ctr">
                    <a:solidFill>
                      <a:schemeClr val="accent6">
                        <a:lumMod val="50000"/>
                        <a:alpha val="1000"/>
                      </a:schemeClr>
                    </a:solidFill>
                  </a:tcPr>
                </a:tc>
                <a:tc>
                  <a:txBody>
                    <a:bodyPr/>
                    <a:lstStyle/>
                    <a:p>
                      <a:pPr algn="ctr" fontAlgn="ctr"/>
                      <a:r>
                        <a:rPr lang="ru-KZ" sz="800" b="0" i="0" u="none" strike="noStrike" cap="none">
                          <a:solidFill>
                            <a:schemeClr val="accent3">
                              <a:lumMod val="50000"/>
                            </a:schemeClr>
                          </a:solidFill>
                          <a:effectLst/>
                          <a:latin typeface="Arial Narrow" panose="020B0606020202030204" pitchFamily="34" charset="0"/>
                          <a:ea typeface="+mn-ea"/>
                          <a:cs typeface="+mn-cs"/>
                          <a:sym typeface="Arial"/>
                        </a:rPr>
                        <a:t>1 785</a:t>
                      </a:r>
                    </a:p>
                  </a:txBody>
                  <a:tcPr marL="9525" marR="9525" marT="0" marB="0" anchor="ctr">
                    <a:solidFill>
                      <a:schemeClr val="accent6">
                        <a:lumMod val="50000"/>
                        <a:alpha val="1000"/>
                      </a:schemeClr>
                    </a:solidFill>
                  </a:tcPr>
                </a:tc>
                <a:tc>
                  <a:txBody>
                    <a:bodyPr/>
                    <a:lstStyle/>
                    <a:p>
                      <a:pPr algn="ctr" fontAlgn="ctr"/>
                      <a:r>
                        <a:rPr lang="ru-KZ" sz="800" b="0" i="0" u="none" strike="noStrike" cap="none">
                          <a:solidFill>
                            <a:schemeClr val="accent3">
                              <a:lumMod val="50000"/>
                            </a:schemeClr>
                          </a:solidFill>
                          <a:effectLst/>
                          <a:latin typeface="Arial Narrow" panose="020B0606020202030204" pitchFamily="34" charset="0"/>
                          <a:ea typeface="+mn-ea"/>
                          <a:cs typeface="+mn-cs"/>
                          <a:sym typeface="Arial"/>
                        </a:rPr>
                        <a:t>2 835</a:t>
                      </a:r>
                    </a:p>
                  </a:txBody>
                  <a:tcPr marL="9525" marR="9525" marT="0" marB="0" anchor="ctr">
                    <a:solidFill>
                      <a:schemeClr val="accent6">
                        <a:lumMod val="50000"/>
                        <a:alpha val="1000"/>
                      </a:schemeClr>
                    </a:solidFill>
                  </a:tcPr>
                </a:tc>
                <a:tc>
                  <a:txBody>
                    <a:bodyPr/>
                    <a:lstStyle/>
                    <a:p>
                      <a:pPr algn="ctr" fontAlgn="b"/>
                      <a:r>
                        <a:rPr lang="ru-KZ" sz="800" b="0" i="0" u="none" strike="noStrike" cap="none" dirty="0">
                          <a:solidFill>
                            <a:schemeClr val="accent3">
                              <a:lumMod val="50000"/>
                            </a:schemeClr>
                          </a:solidFill>
                          <a:effectLst/>
                          <a:latin typeface="Arial Narrow" panose="020B0606020202030204" pitchFamily="34" charset="0"/>
                          <a:ea typeface="+mn-ea"/>
                          <a:cs typeface="+mn-cs"/>
                          <a:sym typeface="Arial"/>
                        </a:rPr>
                        <a:t>0,7%</a:t>
                      </a:r>
                    </a:p>
                  </a:txBody>
                  <a:tcPr marL="9525" marR="9525" marT="0" marB="0" anchor="ctr">
                    <a:solidFill>
                      <a:schemeClr val="accent6">
                        <a:lumMod val="50000"/>
                        <a:alpha val="1000"/>
                      </a:schemeClr>
                    </a:solidFill>
                  </a:tcPr>
                </a:tc>
                <a:extLst>
                  <a:ext uri="{0D108BD9-81ED-4DB2-BD59-A6C34878D82A}">
                    <a16:rowId xmlns:a16="http://schemas.microsoft.com/office/drawing/2014/main" val="1074593541"/>
                  </a:ext>
                </a:extLst>
              </a:tr>
              <a:tr h="158400">
                <a:tc>
                  <a:txBody>
                    <a:bodyPr/>
                    <a:lstStyle/>
                    <a:p>
                      <a:pPr algn="ctr" fontAlgn="b"/>
                      <a:r>
                        <a:rPr lang="ru-RU" sz="800" u="none" strike="noStrike" dirty="0">
                          <a:solidFill>
                            <a:schemeClr val="accent3">
                              <a:lumMod val="50000"/>
                            </a:schemeClr>
                          </a:solidFill>
                          <a:effectLst/>
                          <a:latin typeface="Arial Narrow" panose="020B0606020202030204" pitchFamily="34" charset="0"/>
                        </a:rPr>
                        <a:t>30</a:t>
                      </a:r>
                      <a:endParaRPr lang="en-US" sz="800" b="0" i="0" u="none" strike="noStrike" dirty="0">
                        <a:solidFill>
                          <a:schemeClr val="accent3">
                            <a:lumMod val="50000"/>
                          </a:schemeClr>
                        </a:solidFill>
                        <a:effectLst/>
                        <a:latin typeface="Arial Narrow" panose="020B0606020202030204" pitchFamily="34" charset="0"/>
                      </a:endParaRPr>
                    </a:p>
                  </a:txBody>
                  <a:tcPr marL="9525" marR="9525" marT="0" marB="0" anchor="ctr">
                    <a:lnB w="12700" cap="flat" cmpd="sng" algn="ctr">
                      <a:solidFill>
                        <a:schemeClr val="tx1"/>
                      </a:solidFill>
                      <a:prstDash val="solid"/>
                      <a:round/>
                      <a:headEnd type="none" w="med" len="med"/>
                      <a:tailEnd type="none" w="med" len="med"/>
                    </a:lnB>
                    <a:solidFill>
                      <a:schemeClr val="accent3">
                        <a:lumMod val="50000"/>
                        <a:alpha val="20000"/>
                      </a:schemeClr>
                    </a:solidFill>
                  </a:tcPr>
                </a:tc>
                <a:tc>
                  <a:txBody>
                    <a:bodyPr/>
                    <a:lstStyle/>
                    <a:p>
                      <a:pPr algn="ctr" fontAlgn="ctr"/>
                      <a:r>
                        <a:rPr lang="ru-KZ" sz="800" b="0" i="0" u="none" strike="noStrike" cap="none" dirty="0">
                          <a:solidFill>
                            <a:schemeClr val="accent3">
                              <a:lumMod val="50000"/>
                            </a:schemeClr>
                          </a:solidFill>
                          <a:effectLst/>
                          <a:latin typeface="Arial Narrow" panose="020B0606020202030204" pitchFamily="34" charset="0"/>
                          <a:ea typeface="+mn-ea"/>
                          <a:cs typeface="+mn-cs"/>
                          <a:sym typeface="Arial"/>
                        </a:rPr>
                        <a:t>8341-1</a:t>
                      </a:r>
                    </a:p>
                  </a:txBody>
                  <a:tcPr marL="9525" marR="9525" marT="0" marB="0" anchor="ctr">
                    <a:lnB w="12700" cap="flat" cmpd="sng" algn="ctr">
                      <a:solidFill>
                        <a:schemeClr val="tx1"/>
                      </a:solidFill>
                      <a:prstDash val="solid"/>
                      <a:round/>
                      <a:headEnd type="none" w="med" len="med"/>
                      <a:tailEnd type="none" w="med" len="med"/>
                    </a:lnB>
                    <a:solidFill>
                      <a:schemeClr val="accent3">
                        <a:lumMod val="50000"/>
                        <a:alpha val="20000"/>
                      </a:schemeClr>
                    </a:solidFill>
                  </a:tcPr>
                </a:tc>
                <a:tc>
                  <a:txBody>
                    <a:bodyPr/>
                    <a:lstStyle/>
                    <a:p>
                      <a:pPr marL="72000" algn="l" fontAlgn="ctr"/>
                      <a:r>
                        <a:rPr lang="ru-RU" sz="800" b="0" i="0" u="none" strike="noStrike" cap="none" dirty="0" err="1">
                          <a:solidFill>
                            <a:schemeClr val="accent3">
                              <a:lumMod val="50000"/>
                            </a:schemeClr>
                          </a:solidFill>
                          <a:effectLst/>
                          <a:latin typeface="Arial Narrow" panose="020B0606020202030204" pitchFamily="34" charset="0"/>
                          <a:ea typeface="+mn-ea"/>
                          <a:cs typeface="+mn-cs"/>
                          <a:sym typeface="Arial"/>
                        </a:rPr>
                        <a:t>Тракторшылар</a:t>
                      </a:r>
                      <a:endParaRPr lang="ru-RU" sz="800" b="0" i="0" u="none" strike="noStrike" cap="none" dirty="0">
                        <a:solidFill>
                          <a:schemeClr val="accent3">
                            <a:lumMod val="50000"/>
                          </a:schemeClr>
                        </a:solidFill>
                        <a:effectLst/>
                        <a:latin typeface="Arial Narrow" panose="020B0606020202030204" pitchFamily="34" charset="0"/>
                        <a:ea typeface="+mn-ea"/>
                        <a:cs typeface="+mn-cs"/>
                        <a:sym typeface="Arial"/>
                      </a:endParaRPr>
                    </a:p>
                  </a:txBody>
                  <a:tcPr marL="9525" marR="9525" marT="0" marB="0" anchor="ctr">
                    <a:lnR w="12700" cap="flat" cmpd="sng" algn="ctr">
                      <a:solidFill>
                        <a:schemeClr val="tx1"/>
                      </a:solidFill>
                      <a:prstDash val="solid"/>
                      <a:round/>
                      <a:headEnd type="none" w="med" len="med"/>
                      <a:tailEnd type="none" w="med" len="med"/>
                    </a:lnR>
                    <a:lnB w="12700" cap="flat" cmpd="sng" algn="ctr">
                      <a:solidFill>
                        <a:schemeClr val="tx1"/>
                      </a:solidFill>
                      <a:prstDash val="solid"/>
                      <a:round/>
                      <a:headEnd type="none" w="med" len="med"/>
                      <a:tailEnd type="none" w="med" len="med"/>
                    </a:lnB>
                    <a:solidFill>
                      <a:schemeClr val="accent3">
                        <a:lumMod val="50000"/>
                        <a:alpha val="20000"/>
                      </a:schemeClr>
                    </a:solidFill>
                  </a:tcPr>
                </a:tc>
                <a:tc>
                  <a:txBody>
                    <a:bodyPr/>
                    <a:lstStyle/>
                    <a:p>
                      <a:pPr algn="ctr" fontAlgn="b"/>
                      <a:r>
                        <a:rPr lang="ru-KZ" sz="800" b="0" i="0" u="none" strike="noStrike" cap="none">
                          <a:solidFill>
                            <a:schemeClr val="tx1"/>
                          </a:solidFill>
                          <a:effectLst/>
                          <a:latin typeface="Arial Narrow" panose="020B0606020202030204" pitchFamily="34" charset="0"/>
                          <a:ea typeface="+mn-ea"/>
                          <a:cs typeface="+mn-cs"/>
                          <a:sym typeface="Arial"/>
                        </a:rPr>
                        <a:t>7 078</a:t>
                      </a:r>
                    </a:p>
                  </a:txBody>
                  <a:tcPr marL="9525" marR="9525" marT="0" marB="0" anchor="ctr">
                    <a:lnL w="12700" cap="flat" cmpd="sng" algn="ctr">
                      <a:solidFill>
                        <a:schemeClr val="tx1"/>
                      </a:solidFill>
                      <a:prstDash val="solid"/>
                      <a:round/>
                      <a:headEnd type="none" w="med" len="med"/>
                      <a:tailEnd type="none" w="med" len="med"/>
                    </a:lnL>
                    <a:lnB w="12700" cap="flat" cmpd="sng" algn="ctr">
                      <a:solidFill>
                        <a:schemeClr val="tx1"/>
                      </a:solidFill>
                      <a:prstDash val="solid"/>
                      <a:round/>
                      <a:headEnd type="none" w="med" len="med"/>
                      <a:tailEnd type="none" w="med" len="med"/>
                    </a:lnB>
                    <a:solidFill>
                      <a:schemeClr val="bg1">
                        <a:lumMod val="50000"/>
                        <a:alpha val="20000"/>
                      </a:schemeClr>
                    </a:solidFill>
                  </a:tcPr>
                </a:tc>
                <a:tc>
                  <a:txBody>
                    <a:bodyPr/>
                    <a:lstStyle/>
                    <a:p>
                      <a:pPr algn="ctr" fontAlgn="b"/>
                      <a:r>
                        <a:rPr lang="ru-KZ" sz="800" b="0" i="0" u="none" strike="noStrike" cap="none">
                          <a:solidFill>
                            <a:schemeClr val="tx1"/>
                          </a:solidFill>
                          <a:effectLst/>
                          <a:latin typeface="Arial Narrow" panose="020B0606020202030204" pitchFamily="34" charset="0"/>
                          <a:ea typeface="+mn-ea"/>
                          <a:cs typeface="+mn-cs"/>
                          <a:sym typeface="Arial"/>
                        </a:rPr>
                        <a:t>1 490</a:t>
                      </a:r>
                    </a:p>
                  </a:txBody>
                  <a:tcPr marL="9525" marR="9525" marT="0" marB="0" anchor="ctr">
                    <a:lnB w="12700" cap="flat" cmpd="sng" algn="ctr">
                      <a:solidFill>
                        <a:schemeClr val="tx1"/>
                      </a:solidFill>
                      <a:prstDash val="solid"/>
                      <a:round/>
                      <a:headEnd type="none" w="med" len="med"/>
                      <a:tailEnd type="none" w="med" len="med"/>
                    </a:lnB>
                    <a:solidFill>
                      <a:schemeClr val="bg1">
                        <a:lumMod val="50000"/>
                        <a:alpha val="20000"/>
                      </a:schemeClr>
                    </a:solidFill>
                  </a:tcPr>
                </a:tc>
                <a:tc>
                  <a:txBody>
                    <a:bodyPr/>
                    <a:lstStyle/>
                    <a:p>
                      <a:pPr algn="ctr" fontAlgn="b"/>
                      <a:r>
                        <a:rPr lang="ru-KZ" sz="800" b="0" i="0" u="none" strike="noStrike" cap="none">
                          <a:solidFill>
                            <a:schemeClr val="tx1"/>
                          </a:solidFill>
                          <a:effectLst/>
                          <a:latin typeface="Arial Narrow" panose="020B0606020202030204" pitchFamily="34" charset="0"/>
                          <a:ea typeface="+mn-ea"/>
                          <a:cs typeface="+mn-cs"/>
                          <a:sym typeface="Arial"/>
                        </a:rPr>
                        <a:t>2 372</a:t>
                      </a:r>
                    </a:p>
                  </a:txBody>
                  <a:tcPr marL="9525" marR="9525" marT="0" marB="0" anchor="ctr">
                    <a:lnB w="12700" cap="flat" cmpd="sng" algn="ctr">
                      <a:solidFill>
                        <a:schemeClr val="tx1"/>
                      </a:solidFill>
                      <a:prstDash val="solid"/>
                      <a:round/>
                      <a:headEnd type="none" w="med" len="med"/>
                      <a:tailEnd type="none" w="med" len="med"/>
                    </a:lnB>
                    <a:solidFill>
                      <a:schemeClr val="bg1">
                        <a:lumMod val="50000"/>
                        <a:alpha val="20000"/>
                      </a:schemeClr>
                    </a:solidFill>
                  </a:tcPr>
                </a:tc>
                <a:tc>
                  <a:txBody>
                    <a:bodyPr/>
                    <a:lstStyle/>
                    <a:p>
                      <a:pPr algn="ctr" fontAlgn="b"/>
                      <a:r>
                        <a:rPr lang="ru-KZ" sz="800" b="0" i="0" u="none" strike="noStrike" cap="none">
                          <a:solidFill>
                            <a:schemeClr val="tx1"/>
                          </a:solidFill>
                          <a:effectLst/>
                          <a:latin typeface="Arial Narrow" panose="020B0606020202030204" pitchFamily="34" charset="0"/>
                          <a:ea typeface="+mn-ea"/>
                          <a:cs typeface="+mn-cs"/>
                          <a:sym typeface="Arial"/>
                        </a:rPr>
                        <a:t>1 971</a:t>
                      </a:r>
                    </a:p>
                  </a:txBody>
                  <a:tcPr marL="9525" marR="9525" marT="0" marB="0" anchor="ctr">
                    <a:lnB w="12700" cap="flat" cmpd="sng" algn="ctr">
                      <a:solidFill>
                        <a:schemeClr val="tx1"/>
                      </a:solidFill>
                      <a:prstDash val="solid"/>
                      <a:round/>
                      <a:headEnd type="none" w="med" len="med"/>
                      <a:tailEnd type="none" w="med" len="med"/>
                    </a:lnB>
                    <a:solidFill>
                      <a:schemeClr val="bg1">
                        <a:lumMod val="50000"/>
                        <a:alpha val="20000"/>
                      </a:schemeClr>
                    </a:solidFill>
                  </a:tcPr>
                </a:tc>
                <a:tc>
                  <a:txBody>
                    <a:bodyPr/>
                    <a:lstStyle/>
                    <a:p>
                      <a:pPr algn="ctr" fontAlgn="b"/>
                      <a:r>
                        <a:rPr lang="ru-KZ" sz="800" b="0" i="0" u="none" strike="noStrike" cap="none">
                          <a:solidFill>
                            <a:schemeClr val="tx1"/>
                          </a:solidFill>
                          <a:effectLst/>
                          <a:latin typeface="Arial Narrow" panose="020B0606020202030204" pitchFamily="34" charset="0"/>
                          <a:ea typeface="+mn-ea"/>
                          <a:cs typeface="+mn-cs"/>
                          <a:sym typeface="Arial"/>
                        </a:rPr>
                        <a:t>1 245</a:t>
                      </a:r>
                    </a:p>
                  </a:txBody>
                  <a:tcPr marL="9525" marR="9525" marT="0" marB="0" anchor="ctr">
                    <a:lnR w="12700" cap="flat" cmpd="sng" algn="ctr">
                      <a:solidFill>
                        <a:schemeClr val="tx1"/>
                      </a:solidFill>
                      <a:prstDash val="solid"/>
                      <a:round/>
                      <a:headEnd type="none" w="med" len="med"/>
                      <a:tailEnd type="none" w="med" len="med"/>
                    </a:lnR>
                    <a:lnB w="12700" cap="flat" cmpd="sng" algn="ctr">
                      <a:solidFill>
                        <a:schemeClr val="tx1"/>
                      </a:solidFill>
                      <a:prstDash val="solid"/>
                      <a:round/>
                      <a:headEnd type="none" w="med" len="med"/>
                      <a:tailEnd type="none" w="med" len="med"/>
                    </a:lnB>
                    <a:solidFill>
                      <a:schemeClr val="bg1">
                        <a:lumMod val="50000"/>
                        <a:alpha val="20000"/>
                      </a:schemeClr>
                    </a:solidFill>
                  </a:tcPr>
                </a:tc>
                <a:tc>
                  <a:txBody>
                    <a:bodyPr/>
                    <a:lstStyle/>
                    <a:p>
                      <a:pPr algn="ctr" fontAlgn="ctr"/>
                      <a:r>
                        <a:rPr lang="ru-KZ" sz="800" b="0" i="0" u="none" strike="noStrike" cap="none">
                          <a:solidFill>
                            <a:schemeClr val="accent3">
                              <a:lumMod val="50000"/>
                            </a:schemeClr>
                          </a:solidFill>
                          <a:effectLst/>
                          <a:latin typeface="Arial Narrow" panose="020B0606020202030204" pitchFamily="34" charset="0"/>
                          <a:ea typeface="+mn-ea"/>
                          <a:cs typeface="+mn-cs"/>
                          <a:sym typeface="Arial"/>
                        </a:rPr>
                        <a:t>8 218</a:t>
                      </a:r>
                    </a:p>
                  </a:txBody>
                  <a:tcPr marL="9525" marR="9525" marT="0" marB="0" anchor="ctr">
                    <a:lnL w="12700" cap="flat" cmpd="sng" algn="ctr">
                      <a:solidFill>
                        <a:schemeClr val="tx1"/>
                      </a:solidFill>
                      <a:prstDash val="solid"/>
                      <a:round/>
                      <a:headEnd type="none" w="med" len="med"/>
                      <a:tailEnd type="none" w="med" len="med"/>
                    </a:lnL>
                    <a:lnB w="12700" cap="flat" cmpd="sng" algn="ctr">
                      <a:solidFill>
                        <a:schemeClr val="tx1"/>
                      </a:solidFill>
                      <a:prstDash val="solid"/>
                      <a:round/>
                      <a:headEnd type="none" w="med" len="med"/>
                      <a:tailEnd type="none" w="med" len="med"/>
                    </a:lnB>
                    <a:solidFill>
                      <a:schemeClr val="accent3">
                        <a:lumMod val="50000"/>
                        <a:alpha val="20000"/>
                      </a:schemeClr>
                    </a:solidFill>
                  </a:tcPr>
                </a:tc>
                <a:tc>
                  <a:txBody>
                    <a:bodyPr/>
                    <a:lstStyle/>
                    <a:p>
                      <a:pPr algn="ctr" fontAlgn="ctr"/>
                      <a:r>
                        <a:rPr lang="ru-KZ" sz="800" b="0" i="0" u="none" strike="noStrike" cap="none" dirty="0">
                          <a:solidFill>
                            <a:schemeClr val="tx1"/>
                          </a:solidFill>
                          <a:effectLst/>
                          <a:latin typeface="Arial Narrow" panose="020B0606020202030204" pitchFamily="34" charset="0"/>
                          <a:ea typeface="+mn-ea"/>
                          <a:cs typeface="+mn-cs"/>
                          <a:sym typeface="Arial"/>
                        </a:rPr>
                        <a:t>1 510</a:t>
                      </a:r>
                    </a:p>
                  </a:txBody>
                  <a:tcPr marL="9525" marR="9525" marT="0" marB="0" anchor="ctr">
                    <a:lnB w="12700" cap="flat" cmpd="sng" algn="ctr">
                      <a:solidFill>
                        <a:schemeClr val="tx1"/>
                      </a:solidFill>
                      <a:prstDash val="solid"/>
                      <a:round/>
                      <a:headEnd type="none" w="med" len="med"/>
                      <a:tailEnd type="none" w="med" len="med"/>
                    </a:lnB>
                    <a:solidFill>
                      <a:schemeClr val="bg1">
                        <a:lumMod val="50000"/>
                        <a:alpha val="20000"/>
                      </a:schemeClr>
                    </a:solidFill>
                  </a:tcPr>
                </a:tc>
                <a:tc>
                  <a:txBody>
                    <a:bodyPr/>
                    <a:lstStyle/>
                    <a:p>
                      <a:pPr algn="ctr" fontAlgn="ctr"/>
                      <a:r>
                        <a:rPr lang="ru-KZ" sz="800" b="0" i="0" u="none" strike="noStrike" cap="none">
                          <a:solidFill>
                            <a:schemeClr val="accent3">
                              <a:lumMod val="50000"/>
                            </a:schemeClr>
                          </a:solidFill>
                          <a:effectLst/>
                          <a:latin typeface="Arial Narrow" panose="020B0606020202030204" pitchFamily="34" charset="0"/>
                          <a:ea typeface="+mn-ea"/>
                          <a:cs typeface="+mn-cs"/>
                          <a:sym typeface="Arial"/>
                        </a:rPr>
                        <a:t>1 653</a:t>
                      </a:r>
                    </a:p>
                  </a:txBody>
                  <a:tcPr marL="9525" marR="9525" marT="0" marB="0" anchor="ctr">
                    <a:lnB w="12700" cap="flat" cmpd="sng" algn="ctr">
                      <a:solidFill>
                        <a:schemeClr val="tx1"/>
                      </a:solidFill>
                      <a:prstDash val="solid"/>
                      <a:round/>
                      <a:headEnd type="none" w="med" len="med"/>
                      <a:tailEnd type="none" w="med" len="med"/>
                    </a:lnB>
                    <a:solidFill>
                      <a:schemeClr val="accent3">
                        <a:lumMod val="50000"/>
                        <a:alpha val="20000"/>
                      </a:schemeClr>
                    </a:solidFill>
                  </a:tcPr>
                </a:tc>
                <a:tc>
                  <a:txBody>
                    <a:bodyPr/>
                    <a:lstStyle/>
                    <a:p>
                      <a:pPr algn="ctr" fontAlgn="ctr"/>
                      <a:r>
                        <a:rPr lang="ru-KZ" sz="800" b="0" i="0" u="none" strike="noStrike" cap="none">
                          <a:solidFill>
                            <a:schemeClr val="accent3">
                              <a:lumMod val="50000"/>
                            </a:schemeClr>
                          </a:solidFill>
                          <a:effectLst/>
                          <a:latin typeface="Arial Narrow" panose="020B0606020202030204" pitchFamily="34" charset="0"/>
                          <a:ea typeface="+mn-ea"/>
                          <a:cs typeface="+mn-cs"/>
                          <a:sym typeface="Arial"/>
                        </a:rPr>
                        <a:t>2 703</a:t>
                      </a:r>
                    </a:p>
                  </a:txBody>
                  <a:tcPr marL="9525" marR="9525" marT="0" marB="0" anchor="ctr">
                    <a:lnB w="12700" cap="flat" cmpd="sng" algn="ctr">
                      <a:solidFill>
                        <a:schemeClr val="tx1"/>
                      </a:solidFill>
                      <a:prstDash val="solid"/>
                      <a:round/>
                      <a:headEnd type="none" w="med" len="med"/>
                      <a:tailEnd type="none" w="med" len="med"/>
                    </a:lnB>
                    <a:solidFill>
                      <a:schemeClr val="accent3">
                        <a:lumMod val="50000"/>
                        <a:alpha val="20000"/>
                      </a:schemeClr>
                    </a:solidFill>
                  </a:tcPr>
                </a:tc>
                <a:tc>
                  <a:txBody>
                    <a:bodyPr/>
                    <a:lstStyle/>
                    <a:p>
                      <a:pPr algn="ctr" fontAlgn="ctr"/>
                      <a:r>
                        <a:rPr lang="ru-KZ" sz="800" b="0" i="0" u="none" strike="noStrike" cap="none">
                          <a:solidFill>
                            <a:schemeClr val="accent3">
                              <a:lumMod val="50000"/>
                            </a:schemeClr>
                          </a:solidFill>
                          <a:effectLst/>
                          <a:latin typeface="Arial Narrow" panose="020B0606020202030204" pitchFamily="34" charset="0"/>
                          <a:ea typeface="+mn-ea"/>
                          <a:cs typeface="+mn-cs"/>
                          <a:sym typeface="Arial"/>
                        </a:rPr>
                        <a:t>2 352</a:t>
                      </a:r>
                      <a:endParaRPr lang="ru-KZ" sz="800" b="0" i="0" u="none" strike="noStrike" cap="none" dirty="0">
                        <a:solidFill>
                          <a:schemeClr val="accent3">
                            <a:lumMod val="50000"/>
                          </a:schemeClr>
                        </a:solidFill>
                        <a:effectLst/>
                        <a:latin typeface="Arial Narrow" panose="020B0606020202030204" pitchFamily="34" charset="0"/>
                        <a:ea typeface="+mn-ea"/>
                        <a:cs typeface="+mn-cs"/>
                        <a:sym typeface="Arial"/>
                      </a:endParaRPr>
                    </a:p>
                  </a:txBody>
                  <a:tcPr marL="9525" marR="9525" marT="0" marB="0" anchor="ctr">
                    <a:lnB w="12700" cap="flat" cmpd="sng" algn="ctr">
                      <a:solidFill>
                        <a:schemeClr val="tx1"/>
                      </a:solidFill>
                      <a:prstDash val="solid"/>
                      <a:round/>
                      <a:headEnd type="none" w="med" len="med"/>
                      <a:tailEnd type="none" w="med" len="med"/>
                    </a:lnB>
                    <a:solidFill>
                      <a:schemeClr val="accent3">
                        <a:lumMod val="50000"/>
                        <a:alpha val="20000"/>
                      </a:schemeClr>
                    </a:solidFill>
                  </a:tcPr>
                </a:tc>
                <a:tc>
                  <a:txBody>
                    <a:bodyPr/>
                    <a:lstStyle/>
                    <a:p>
                      <a:pPr algn="ctr" fontAlgn="b"/>
                      <a:r>
                        <a:rPr lang="ru-KZ" sz="800" b="0" i="0" u="none" strike="noStrike" cap="none" dirty="0">
                          <a:solidFill>
                            <a:schemeClr val="accent3">
                              <a:lumMod val="50000"/>
                            </a:schemeClr>
                          </a:solidFill>
                          <a:effectLst/>
                          <a:latin typeface="Arial Narrow" panose="020B0606020202030204" pitchFamily="34" charset="0"/>
                          <a:ea typeface="+mn-ea"/>
                          <a:cs typeface="+mn-cs"/>
                          <a:sym typeface="Arial"/>
                        </a:rPr>
                        <a:t>0,7%</a:t>
                      </a:r>
                    </a:p>
                  </a:txBody>
                  <a:tcPr marL="9525" marR="9525" marT="0" marB="0" anchor="ctr">
                    <a:lnB w="12700" cap="flat" cmpd="sng" algn="ctr">
                      <a:solidFill>
                        <a:schemeClr val="tx1"/>
                      </a:solidFill>
                      <a:prstDash val="solid"/>
                      <a:round/>
                      <a:headEnd type="none" w="med" len="med"/>
                      <a:tailEnd type="none" w="med" len="med"/>
                    </a:lnB>
                    <a:solidFill>
                      <a:schemeClr val="accent3">
                        <a:lumMod val="50000"/>
                        <a:alpha val="20000"/>
                      </a:schemeClr>
                    </a:solidFill>
                  </a:tcPr>
                </a:tc>
                <a:extLst>
                  <a:ext uri="{0D108BD9-81ED-4DB2-BD59-A6C34878D82A}">
                    <a16:rowId xmlns:a16="http://schemas.microsoft.com/office/drawing/2014/main" val="1977705671"/>
                  </a:ext>
                </a:extLst>
              </a:tr>
              <a:tr h="288000">
                <a:tc gridSpan="3">
                  <a:txBody>
                    <a:bodyPr/>
                    <a:lstStyle/>
                    <a:p>
                      <a:pPr marL="0" indent="0" algn="ctr" fontAlgn="b"/>
                      <a:r>
                        <a:rPr lang="ru-RU" sz="1050" b="1" u="none" strike="noStrike" dirty="0">
                          <a:solidFill>
                            <a:schemeClr val="accent3">
                              <a:lumMod val="50000"/>
                            </a:schemeClr>
                          </a:solidFill>
                          <a:effectLst/>
                          <a:latin typeface="Arial Narrow" panose="020B0606020202030204" pitchFamily="34" charset="0"/>
                        </a:rPr>
                        <a:t>ТОП-30</a:t>
                      </a:r>
                      <a:endParaRPr lang="ru-RU" sz="1050" b="1" i="0" u="none" strike="noStrike" dirty="0">
                        <a:solidFill>
                          <a:schemeClr val="accent3">
                            <a:lumMod val="50000"/>
                          </a:schemeClr>
                        </a:solidFill>
                        <a:effectLst/>
                        <a:latin typeface="Arial Narrow" panose="020B0606020202030204" pitchFamily="34" charset="0"/>
                      </a:endParaRPr>
                    </a:p>
                  </a:txBody>
                  <a:tcPr marL="9525" marR="9525" marT="0" marB="0" anchor="ctr">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hMerge="1">
                  <a:txBody>
                    <a:bodyPr/>
                    <a:lstStyle/>
                    <a:p>
                      <a:endParaRPr lang="ru-RU" dirty="0"/>
                    </a:p>
                  </a:txBody>
                  <a:tcPr/>
                </a:tc>
                <a:tc hMerge="1">
                  <a:txBody>
                    <a:bodyPr/>
                    <a:lstStyle/>
                    <a:p>
                      <a:endParaRPr lang="ru-RU"/>
                    </a:p>
                  </a:txBody>
                  <a:tcPr>
                    <a:lnT w="12700" cap="flat" cmpd="sng" algn="ctr">
                      <a:solidFill>
                        <a:schemeClr val="tx1"/>
                      </a:solidFill>
                      <a:prstDash val="solid"/>
                      <a:round/>
                      <a:headEnd type="none" w="med" len="med"/>
                      <a:tailEnd type="none" w="med" len="med"/>
                    </a:lnT>
                  </a:tcPr>
                </a:tc>
                <a:tc>
                  <a:txBody>
                    <a:bodyPr/>
                    <a:lstStyle/>
                    <a:p>
                      <a:pPr algn="ctr" fontAlgn="b"/>
                      <a:r>
                        <a:rPr lang="ru-KZ" sz="900" b="1" i="0" u="none" strike="noStrike" cap="none" dirty="0">
                          <a:solidFill>
                            <a:schemeClr val="tx1"/>
                          </a:solidFill>
                          <a:effectLst/>
                          <a:latin typeface="Arial Narrow" panose="020B0606020202030204" pitchFamily="34" charset="0"/>
                          <a:ea typeface="+mn-ea"/>
                          <a:cs typeface="+mn-cs"/>
                          <a:sym typeface="Arial"/>
                        </a:rPr>
                        <a:t>540 866</a:t>
                      </a:r>
                    </a:p>
                  </a:txBody>
                  <a:tcPr marL="9525" marR="9525" marT="0" marB="0" anchor="ctr">
                    <a:lnL w="12700" cap="flat" cmpd="sng" algn="ctr">
                      <a:solidFill>
                        <a:schemeClr val="tx1"/>
                      </a:solidFill>
                      <a:prstDash val="solid"/>
                      <a:round/>
                      <a:headEnd type="none" w="med" len="med"/>
                      <a:tailEnd type="none" w="med" len="med"/>
                    </a:lnL>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fontAlgn="b"/>
                      <a:r>
                        <a:rPr lang="ru-KZ" sz="900" b="1" i="0" u="none" strike="noStrike" cap="none">
                          <a:solidFill>
                            <a:schemeClr val="tx1"/>
                          </a:solidFill>
                          <a:effectLst/>
                          <a:latin typeface="Arial Narrow" panose="020B0606020202030204" pitchFamily="34" charset="0"/>
                          <a:ea typeface="+mn-ea"/>
                          <a:cs typeface="+mn-cs"/>
                          <a:sym typeface="Arial"/>
                        </a:rPr>
                        <a:t>92 992</a:t>
                      </a:r>
                    </a:p>
                  </a:txBody>
                  <a:tcPr marL="9525" marR="9525" marT="0" marB="0" anchor="ct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fontAlgn="b"/>
                      <a:r>
                        <a:rPr lang="ru-KZ" sz="900" b="1" i="0" u="none" strike="noStrike" cap="none" dirty="0">
                          <a:solidFill>
                            <a:schemeClr val="tx1"/>
                          </a:solidFill>
                          <a:effectLst/>
                          <a:latin typeface="Arial Narrow" panose="020B0606020202030204" pitchFamily="34" charset="0"/>
                          <a:ea typeface="+mn-ea"/>
                          <a:cs typeface="+mn-cs"/>
                          <a:sym typeface="Arial"/>
                        </a:rPr>
                        <a:t>136 105</a:t>
                      </a:r>
                    </a:p>
                  </a:txBody>
                  <a:tcPr marL="9525" marR="9525" marT="0" marB="0" anchor="ct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fontAlgn="b"/>
                      <a:r>
                        <a:rPr lang="ru-KZ" sz="900" b="1" i="0" u="none" strike="noStrike" cap="none" dirty="0">
                          <a:solidFill>
                            <a:schemeClr val="tx1"/>
                          </a:solidFill>
                          <a:effectLst/>
                          <a:latin typeface="Arial Narrow" panose="020B0606020202030204" pitchFamily="34" charset="0"/>
                          <a:ea typeface="+mn-ea"/>
                          <a:cs typeface="+mn-cs"/>
                          <a:sym typeface="Arial"/>
                        </a:rPr>
                        <a:t>157 825</a:t>
                      </a:r>
                    </a:p>
                  </a:txBody>
                  <a:tcPr marL="9525" marR="9525" marT="0" marB="0" anchor="ct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fontAlgn="b"/>
                      <a:r>
                        <a:rPr lang="ru-KZ" sz="900" b="1" i="0" u="none" strike="noStrike" cap="none" dirty="0">
                          <a:solidFill>
                            <a:schemeClr val="tx1"/>
                          </a:solidFill>
                          <a:effectLst/>
                          <a:latin typeface="Arial Narrow" panose="020B0606020202030204" pitchFamily="34" charset="0"/>
                          <a:ea typeface="+mn-ea"/>
                          <a:cs typeface="+mn-cs"/>
                          <a:sym typeface="Arial"/>
                        </a:rPr>
                        <a:t>153 944</a:t>
                      </a:r>
                    </a:p>
                  </a:txBody>
                  <a:tcPr marL="9525" marR="9525" marT="0" marB="0" anchor="ctr">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fontAlgn="ctr"/>
                      <a:r>
                        <a:rPr lang="ru-KZ" sz="900" b="1" i="0" u="none" strike="noStrike" cap="none">
                          <a:solidFill>
                            <a:schemeClr val="accent3">
                              <a:lumMod val="50000"/>
                            </a:schemeClr>
                          </a:solidFill>
                          <a:effectLst/>
                          <a:latin typeface="Arial Narrow" panose="020B0606020202030204" pitchFamily="34" charset="0"/>
                          <a:ea typeface="+mn-ea"/>
                          <a:cs typeface="+mn-cs"/>
                          <a:sym typeface="Arial"/>
                        </a:rPr>
                        <a:t>553 855</a:t>
                      </a:r>
                      <a:endParaRPr lang="ru-KZ" sz="900" b="1" i="0" u="none" strike="noStrike" cap="none" dirty="0">
                        <a:solidFill>
                          <a:schemeClr val="accent3">
                            <a:lumMod val="50000"/>
                          </a:schemeClr>
                        </a:solidFill>
                        <a:effectLst/>
                        <a:latin typeface="Arial Narrow" panose="020B0606020202030204" pitchFamily="34" charset="0"/>
                        <a:ea typeface="+mn-ea"/>
                        <a:cs typeface="+mn-cs"/>
                        <a:sym typeface="Arial"/>
                      </a:endParaRPr>
                    </a:p>
                  </a:txBody>
                  <a:tcPr marL="9525" marR="9525" marT="0" marB="0" anchor="ctr">
                    <a:lnL w="12700" cap="flat" cmpd="sng" algn="ctr">
                      <a:solidFill>
                        <a:schemeClr val="tx1"/>
                      </a:solidFill>
                      <a:prstDash val="solid"/>
                      <a:round/>
                      <a:headEnd type="none" w="med" len="med"/>
                      <a:tailEnd type="none" w="med" len="med"/>
                    </a:lnL>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fontAlgn="ctr"/>
                      <a:r>
                        <a:rPr lang="ru-KZ" sz="900" b="1" i="0" u="none" strike="noStrike" cap="none" dirty="0">
                          <a:solidFill>
                            <a:schemeClr val="tx1"/>
                          </a:solidFill>
                          <a:effectLst/>
                          <a:latin typeface="Arial Narrow" panose="020B0606020202030204" pitchFamily="34" charset="0"/>
                          <a:ea typeface="+mn-ea"/>
                          <a:cs typeface="+mn-cs"/>
                          <a:sym typeface="Arial"/>
                        </a:rPr>
                        <a:t>97 470</a:t>
                      </a:r>
                    </a:p>
                  </a:txBody>
                  <a:tcPr marL="9525" marR="9525" marT="0" marB="0" anchor="ct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fontAlgn="ctr"/>
                      <a:r>
                        <a:rPr lang="ru-KZ" sz="900" b="1" i="0" u="none" strike="noStrike" cap="none">
                          <a:solidFill>
                            <a:schemeClr val="accent3">
                              <a:lumMod val="50000"/>
                            </a:schemeClr>
                          </a:solidFill>
                          <a:effectLst/>
                          <a:latin typeface="Arial Narrow" panose="020B0606020202030204" pitchFamily="34" charset="0"/>
                          <a:ea typeface="+mn-ea"/>
                          <a:cs typeface="+mn-cs"/>
                          <a:sym typeface="Arial"/>
                        </a:rPr>
                        <a:t>118 007</a:t>
                      </a:r>
                      <a:endParaRPr lang="ru-KZ" sz="900" b="1" i="0" u="none" strike="noStrike" cap="none" dirty="0">
                        <a:solidFill>
                          <a:schemeClr val="accent3">
                            <a:lumMod val="50000"/>
                          </a:schemeClr>
                        </a:solidFill>
                        <a:effectLst/>
                        <a:latin typeface="Arial Narrow" panose="020B0606020202030204" pitchFamily="34" charset="0"/>
                        <a:ea typeface="+mn-ea"/>
                        <a:cs typeface="+mn-cs"/>
                        <a:sym typeface="Arial"/>
                      </a:endParaRPr>
                    </a:p>
                  </a:txBody>
                  <a:tcPr marL="9525" marR="9525" marT="0" marB="0" anchor="ct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fontAlgn="ctr"/>
                      <a:r>
                        <a:rPr lang="ru-KZ" sz="900" b="1" i="0" u="none" strike="noStrike" cap="none">
                          <a:solidFill>
                            <a:schemeClr val="accent3">
                              <a:lumMod val="50000"/>
                            </a:schemeClr>
                          </a:solidFill>
                          <a:effectLst/>
                          <a:latin typeface="Arial Narrow" panose="020B0606020202030204" pitchFamily="34" charset="0"/>
                          <a:ea typeface="+mn-ea"/>
                          <a:cs typeface="+mn-cs"/>
                          <a:sym typeface="Arial"/>
                        </a:rPr>
                        <a:t>155 094</a:t>
                      </a:r>
                      <a:endParaRPr lang="ru-KZ" sz="900" b="1" i="0" u="none" strike="noStrike" cap="none" dirty="0">
                        <a:solidFill>
                          <a:schemeClr val="accent3">
                            <a:lumMod val="50000"/>
                          </a:schemeClr>
                        </a:solidFill>
                        <a:effectLst/>
                        <a:latin typeface="Arial Narrow" panose="020B0606020202030204" pitchFamily="34" charset="0"/>
                        <a:ea typeface="+mn-ea"/>
                        <a:cs typeface="+mn-cs"/>
                        <a:sym typeface="Arial"/>
                      </a:endParaRPr>
                    </a:p>
                  </a:txBody>
                  <a:tcPr marL="9525" marR="9525" marT="0" marB="0" anchor="ct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fontAlgn="ctr"/>
                      <a:r>
                        <a:rPr lang="ru-KZ" sz="900" b="1" i="0" u="none" strike="noStrike" cap="none">
                          <a:solidFill>
                            <a:schemeClr val="accent3">
                              <a:lumMod val="50000"/>
                            </a:schemeClr>
                          </a:solidFill>
                          <a:effectLst/>
                          <a:latin typeface="Arial Narrow" panose="020B0606020202030204" pitchFamily="34" charset="0"/>
                          <a:ea typeface="+mn-ea"/>
                          <a:cs typeface="+mn-cs"/>
                          <a:sym typeface="Arial"/>
                        </a:rPr>
                        <a:t>183 284</a:t>
                      </a:r>
                      <a:endParaRPr lang="ru-KZ" sz="900" b="1" i="0" u="none" strike="noStrike" cap="none" dirty="0">
                        <a:solidFill>
                          <a:schemeClr val="accent3">
                            <a:lumMod val="50000"/>
                          </a:schemeClr>
                        </a:solidFill>
                        <a:effectLst/>
                        <a:latin typeface="Arial Narrow" panose="020B0606020202030204" pitchFamily="34" charset="0"/>
                        <a:ea typeface="+mn-ea"/>
                        <a:cs typeface="+mn-cs"/>
                        <a:sym typeface="Arial"/>
                      </a:endParaRPr>
                    </a:p>
                  </a:txBody>
                  <a:tcPr marL="9525" marR="9525" marT="0" marB="0" anchor="ct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fontAlgn="b"/>
                      <a:r>
                        <a:rPr lang="ru-KZ" sz="900" b="1" i="0" u="none" strike="noStrike" cap="none" dirty="0">
                          <a:solidFill>
                            <a:schemeClr val="accent3">
                              <a:lumMod val="50000"/>
                            </a:schemeClr>
                          </a:solidFill>
                          <a:effectLst/>
                          <a:latin typeface="Arial Narrow" panose="020B0606020202030204" pitchFamily="34" charset="0"/>
                          <a:ea typeface="+mn-ea"/>
                          <a:cs typeface="+mn-cs"/>
                          <a:sym typeface="Arial"/>
                        </a:rPr>
                        <a:t>47,6%</a:t>
                      </a:r>
                    </a:p>
                  </a:txBody>
                  <a:tcPr marL="9525" marR="9525" marT="0" marB="0" anchor="ct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261889401"/>
                  </a:ext>
                </a:extLst>
              </a:tr>
            </a:tbl>
          </a:graphicData>
        </a:graphic>
      </p:graphicFrame>
    </p:spTree>
    <p:extLst>
      <p:ext uri="{BB962C8B-B14F-4D97-AF65-F5344CB8AC3E}">
        <p14:creationId xmlns:p14="http://schemas.microsoft.com/office/powerpoint/2010/main" val="3670948914"/>
      </p:ext>
    </p:extLst>
  </p:cSld>
  <p:clrMapOvr>
    <a:masterClrMapping/>
  </p:clrMapOvr>
</p:sld>
</file>

<file path=ppt/slides/slide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Заголовок 3">
            <a:extLst>
              <a:ext uri="{FF2B5EF4-FFF2-40B4-BE49-F238E27FC236}">
                <a16:creationId xmlns:a16="http://schemas.microsoft.com/office/drawing/2014/main" id="{D0A6EED7-A932-5BC2-2295-B430C2BFF6BB}"/>
              </a:ext>
            </a:extLst>
          </p:cNvPr>
          <p:cNvSpPr>
            <a:spLocks noGrp="1"/>
          </p:cNvSpPr>
          <p:nvPr>
            <p:ph type="title"/>
          </p:nvPr>
        </p:nvSpPr>
        <p:spPr/>
        <p:txBody>
          <a:bodyPr/>
          <a:lstStyle/>
          <a:p>
            <a:r>
              <a:rPr lang="kk-KZ" dirty="0"/>
              <a:t>Т</a:t>
            </a:r>
            <a:r>
              <a:rPr lang="ru-RU" dirty="0"/>
              <a:t>ОП-30 </a:t>
            </a:r>
            <a:r>
              <a:rPr lang="ru-RU" dirty="0" err="1"/>
              <a:t>оптимистік</a:t>
            </a:r>
            <a:r>
              <a:rPr lang="ru-RU" dirty="0"/>
              <a:t> </a:t>
            </a:r>
            <a:r>
              <a:rPr lang="ru-RU" dirty="0" err="1"/>
              <a:t>сценаридегі</a:t>
            </a:r>
            <a:r>
              <a:rPr lang="ru-RU" dirty="0"/>
              <a:t> бос </a:t>
            </a:r>
            <a:r>
              <a:rPr lang="ru-RU" dirty="0" err="1"/>
              <a:t>орындар</a:t>
            </a:r>
            <a:r>
              <a:rPr lang="ru-RU" dirty="0"/>
              <a:t> </a:t>
            </a:r>
            <a:r>
              <a:rPr lang="ru-RU" sz="2000" dirty="0"/>
              <a:t>(</a:t>
            </a:r>
            <a:r>
              <a:rPr lang="ru-RU" sz="2000" dirty="0" err="1"/>
              <a:t>білікті</a:t>
            </a:r>
            <a:r>
              <a:rPr lang="ru-RU" sz="2000" dirty="0"/>
              <a:t> </a:t>
            </a:r>
            <a:r>
              <a:rPr lang="ru-RU" sz="2000" dirty="0" err="1"/>
              <a:t>еңбек</a:t>
            </a:r>
            <a:r>
              <a:rPr lang="ru-RU" sz="2000" dirty="0"/>
              <a:t>)</a:t>
            </a:r>
            <a:endParaRPr lang="ru-KZ" sz="2000" dirty="0"/>
          </a:p>
        </p:txBody>
      </p:sp>
      <p:sp>
        <p:nvSpPr>
          <p:cNvPr id="3" name="Номер слайда 2">
            <a:extLst>
              <a:ext uri="{FF2B5EF4-FFF2-40B4-BE49-F238E27FC236}">
                <a16:creationId xmlns:a16="http://schemas.microsoft.com/office/drawing/2014/main" id="{0FE3E8E7-F31A-7D55-7372-1BEAD488D2B4}"/>
              </a:ext>
            </a:extLst>
          </p:cNvPr>
          <p:cNvSpPr>
            <a:spLocks noGrp="1"/>
          </p:cNvSpPr>
          <p:nvPr>
            <p:ph type="sldNum" sz="quarter" idx="12"/>
          </p:nvPr>
        </p:nvSpPr>
        <p:spPr/>
        <p:txBody>
          <a:bodyPr/>
          <a:lstStyle/>
          <a:p>
            <a:fld id="{4060C6F1-8618-4CCA-B45E-7B199C8F5830}" type="slidenum">
              <a:rPr lang="ru-RU" smtClean="0"/>
              <a:pPr/>
              <a:t>15</a:t>
            </a:fld>
            <a:r>
              <a:rPr lang="en-US" dirty="0"/>
              <a:t> </a:t>
            </a:r>
            <a:r>
              <a:rPr lang="ru-RU" dirty="0"/>
              <a:t>из 82</a:t>
            </a:r>
          </a:p>
        </p:txBody>
      </p:sp>
      <p:sp>
        <p:nvSpPr>
          <p:cNvPr id="2" name="Заголовок 3">
            <a:extLst>
              <a:ext uri="{FF2B5EF4-FFF2-40B4-BE49-F238E27FC236}">
                <a16:creationId xmlns:a16="http://schemas.microsoft.com/office/drawing/2014/main" id="{6B40C54E-AB09-425F-8B98-879F69EDE140}"/>
              </a:ext>
            </a:extLst>
          </p:cNvPr>
          <p:cNvSpPr txBox="1">
            <a:spLocks/>
          </p:cNvSpPr>
          <p:nvPr/>
        </p:nvSpPr>
        <p:spPr>
          <a:xfrm>
            <a:off x="72000" y="0"/>
            <a:ext cx="12120000" cy="859626"/>
          </a:xfrm>
          <a:prstGeom prst="rect">
            <a:avLst/>
          </a:prstGeom>
        </p:spPr>
        <p:txBody>
          <a:bodyPr anchor="ctr"/>
          <a:lstStyle>
            <a:defPPr marR="0" lvl="0" algn="l" rtl="0">
              <a:lnSpc>
                <a:spcPct val="100000"/>
              </a:lnSpc>
              <a:spcBef>
                <a:spcPts val="0"/>
              </a:spcBef>
              <a:spcAft>
                <a:spcPts val="0"/>
              </a:spcAft>
            </a:defPPr>
            <a:lvl1pPr marR="0" lvl="0" algn="l" rtl="0" eaLnBrk="1" hangingPunct="1">
              <a:lnSpc>
                <a:spcPct val="100000"/>
              </a:lnSpc>
              <a:spcBef>
                <a:spcPts val="0"/>
              </a:spcBef>
              <a:spcAft>
                <a:spcPts val="0"/>
              </a:spcAft>
              <a:buNone/>
              <a:defRPr sz="2667" b="1" i="0" u="none" strike="noStrike" cap="none">
                <a:solidFill>
                  <a:srgbClr val="007F76"/>
                </a:solidFill>
                <a:latin typeface="Arial" panose="020B0604020202020204" pitchFamily="34" charset="0"/>
                <a:ea typeface="Calibri" panose="020F0502020204030204" pitchFamily="34" charset="0"/>
                <a:cs typeface="Arial" panose="020B0604020202020204" pitchFamily="34" charset="0"/>
                <a:sym typeface="Arial"/>
              </a:defRPr>
            </a:lvl1pPr>
          </a:lstStyle>
          <a:p>
            <a:pPr defTabSz="914400"/>
            <a:endParaRPr lang="ru-KZ" kern="0" dirty="0"/>
          </a:p>
        </p:txBody>
      </p:sp>
      <p:graphicFrame>
        <p:nvGraphicFramePr>
          <p:cNvPr id="5" name="Таблица 4">
            <a:extLst>
              <a:ext uri="{FF2B5EF4-FFF2-40B4-BE49-F238E27FC236}">
                <a16:creationId xmlns:a16="http://schemas.microsoft.com/office/drawing/2014/main" id="{16C61853-E916-326D-1574-AD3F1E02676B}"/>
              </a:ext>
            </a:extLst>
          </p:cNvPr>
          <p:cNvGraphicFramePr>
            <a:graphicFrameLocks noGrp="1"/>
          </p:cNvGraphicFramePr>
          <p:nvPr>
            <p:extLst>
              <p:ext uri="{D42A27DB-BD31-4B8C-83A1-F6EECF244321}">
                <p14:modId xmlns:p14="http://schemas.microsoft.com/office/powerpoint/2010/main" val="217518814"/>
              </p:ext>
            </p:extLst>
          </p:nvPr>
        </p:nvGraphicFramePr>
        <p:xfrm>
          <a:off x="141431" y="932675"/>
          <a:ext cx="11885729" cy="5607801"/>
        </p:xfrm>
        <a:graphic>
          <a:graphicData uri="http://schemas.openxmlformats.org/drawingml/2006/table">
            <a:tbl>
              <a:tblPr bandRow="1">
                <a:tableStyleId>{3B4B98B0-60AC-42C2-AFA5-B58CD77FA1E5}</a:tableStyleId>
              </a:tblPr>
              <a:tblGrid>
                <a:gridCol w="360812">
                  <a:extLst>
                    <a:ext uri="{9D8B030D-6E8A-4147-A177-3AD203B41FA5}">
                      <a16:colId xmlns:a16="http://schemas.microsoft.com/office/drawing/2014/main" val="2640444703"/>
                    </a:ext>
                  </a:extLst>
                </a:gridCol>
                <a:gridCol w="674456">
                  <a:extLst>
                    <a:ext uri="{9D8B030D-6E8A-4147-A177-3AD203B41FA5}">
                      <a16:colId xmlns:a16="http://schemas.microsoft.com/office/drawing/2014/main" val="308092926"/>
                    </a:ext>
                  </a:extLst>
                </a:gridCol>
                <a:gridCol w="4014030">
                  <a:extLst>
                    <a:ext uri="{9D8B030D-6E8A-4147-A177-3AD203B41FA5}">
                      <a16:colId xmlns:a16="http://schemas.microsoft.com/office/drawing/2014/main" val="2913193191"/>
                    </a:ext>
                  </a:extLst>
                </a:gridCol>
                <a:gridCol w="659670">
                  <a:extLst>
                    <a:ext uri="{9D8B030D-6E8A-4147-A177-3AD203B41FA5}">
                      <a16:colId xmlns:a16="http://schemas.microsoft.com/office/drawing/2014/main" val="3122760222"/>
                    </a:ext>
                  </a:extLst>
                </a:gridCol>
                <a:gridCol w="659670">
                  <a:extLst>
                    <a:ext uri="{9D8B030D-6E8A-4147-A177-3AD203B41FA5}">
                      <a16:colId xmlns:a16="http://schemas.microsoft.com/office/drawing/2014/main" val="463672542"/>
                    </a:ext>
                  </a:extLst>
                </a:gridCol>
                <a:gridCol w="659670">
                  <a:extLst>
                    <a:ext uri="{9D8B030D-6E8A-4147-A177-3AD203B41FA5}">
                      <a16:colId xmlns:a16="http://schemas.microsoft.com/office/drawing/2014/main" val="3124389490"/>
                    </a:ext>
                  </a:extLst>
                </a:gridCol>
                <a:gridCol w="659670">
                  <a:extLst>
                    <a:ext uri="{9D8B030D-6E8A-4147-A177-3AD203B41FA5}">
                      <a16:colId xmlns:a16="http://schemas.microsoft.com/office/drawing/2014/main" val="2941227421"/>
                    </a:ext>
                  </a:extLst>
                </a:gridCol>
                <a:gridCol w="659670">
                  <a:extLst>
                    <a:ext uri="{9D8B030D-6E8A-4147-A177-3AD203B41FA5}">
                      <a16:colId xmlns:a16="http://schemas.microsoft.com/office/drawing/2014/main" val="14517836"/>
                    </a:ext>
                  </a:extLst>
                </a:gridCol>
                <a:gridCol w="659670">
                  <a:extLst>
                    <a:ext uri="{9D8B030D-6E8A-4147-A177-3AD203B41FA5}">
                      <a16:colId xmlns:a16="http://schemas.microsoft.com/office/drawing/2014/main" val="2712067462"/>
                    </a:ext>
                  </a:extLst>
                </a:gridCol>
                <a:gridCol w="525731">
                  <a:extLst>
                    <a:ext uri="{9D8B030D-6E8A-4147-A177-3AD203B41FA5}">
                      <a16:colId xmlns:a16="http://schemas.microsoft.com/office/drawing/2014/main" val="926687325"/>
                    </a:ext>
                  </a:extLst>
                </a:gridCol>
                <a:gridCol w="525731">
                  <a:extLst>
                    <a:ext uri="{9D8B030D-6E8A-4147-A177-3AD203B41FA5}">
                      <a16:colId xmlns:a16="http://schemas.microsoft.com/office/drawing/2014/main" val="827406570"/>
                    </a:ext>
                  </a:extLst>
                </a:gridCol>
                <a:gridCol w="525731">
                  <a:extLst>
                    <a:ext uri="{9D8B030D-6E8A-4147-A177-3AD203B41FA5}">
                      <a16:colId xmlns:a16="http://schemas.microsoft.com/office/drawing/2014/main" val="2656866826"/>
                    </a:ext>
                  </a:extLst>
                </a:gridCol>
                <a:gridCol w="525731">
                  <a:extLst>
                    <a:ext uri="{9D8B030D-6E8A-4147-A177-3AD203B41FA5}">
                      <a16:colId xmlns:a16="http://schemas.microsoft.com/office/drawing/2014/main" val="3514456650"/>
                    </a:ext>
                  </a:extLst>
                </a:gridCol>
                <a:gridCol w="775487">
                  <a:extLst>
                    <a:ext uri="{9D8B030D-6E8A-4147-A177-3AD203B41FA5}">
                      <a16:colId xmlns:a16="http://schemas.microsoft.com/office/drawing/2014/main" val="3845195506"/>
                    </a:ext>
                  </a:extLst>
                </a:gridCol>
              </a:tblGrid>
              <a:tr h="203173">
                <a:tc rowSpan="2">
                  <a:txBody>
                    <a:bodyPr/>
                    <a:lstStyle/>
                    <a:p>
                      <a:pPr algn="ctr" rtl="0" fontAlgn="ctr"/>
                      <a:r>
                        <a:rPr lang="ru-RU" sz="1050" u="none" strike="noStrike" dirty="0">
                          <a:solidFill>
                            <a:schemeClr val="accent3">
                              <a:lumMod val="50000"/>
                            </a:schemeClr>
                          </a:solidFill>
                          <a:effectLst/>
                          <a:latin typeface="Arial Narrow" panose="020B0606020202030204" pitchFamily="34" charset="0"/>
                        </a:rPr>
                        <a:t>№</a:t>
                      </a:r>
                      <a:endParaRPr lang="ru-RU" sz="1050" b="0" i="0" u="none" strike="noStrike" dirty="0">
                        <a:solidFill>
                          <a:schemeClr val="accent3">
                            <a:lumMod val="50000"/>
                          </a:schemeClr>
                        </a:solidFill>
                        <a:effectLst/>
                        <a:latin typeface="Arial Narrow" panose="020B0606020202030204" pitchFamily="34" charset="0"/>
                      </a:endParaRPr>
                    </a:p>
                  </a:txBody>
                  <a:tcPr marL="6603" marR="6603" marT="0" marB="0"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rowSpan="2">
                  <a:txBody>
                    <a:bodyPr/>
                    <a:lstStyle/>
                    <a:p>
                      <a:pPr marL="0" algn="ctr" defTabSz="685800" rtl="0" eaLnBrk="1" fontAlgn="ctr" latinLnBrk="0" hangingPunct="1"/>
                      <a:r>
                        <a:rPr lang="ru-RU" sz="1050" b="0" i="0" u="none" strike="noStrike" cap="none" dirty="0">
                          <a:solidFill>
                            <a:schemeClr val="accent3">
                              <a:lumMod val="50000"/>
                            </a:schemeClr>
                          </a:solidFill>
                          <a:effectLst/>
                          <a:latin typeface="Arial Narrow" panose="020B0606020202030204" pitchFamily="34" charset="0"/>
                          <a:ea typeface="+mn-ea"/>
                          <a:cs typeface="+mn-cs"/>
                          <a:sym typeface="Arial"/>
                        </a:rPr>
                        <a:t>ҰҚЖ-2017 </a:t>
                      </a:r>
                      <a:r>
                        <a:rPr lang="ru-RU" sz="1050" b="0" i="0" u="none" strike="noStrike" cap="none" dirty="0" err="1">
                          <a:solidFill>
                            <a:schemeClr val="accent3">
                              <a:lumMod val="50000"/>
                            </a:schemeClr>
                          </a:solidFill>
                          <a:effectLst/>
                          <a:latin typeface="Arial Narrow" panose="020B0606020202030204" pitchFamily="34" charset="0"/>
                          <a:ea typeface="+mn-ea"/>
                          <a:cs typeface="+mn-cs"/>
                          <a:sym typeface="Arial"/>
                        </a:rPr>
                        <a:t>коді</a:t>
                      </a:r>
                      <a:endParaRPr lang="ru-RU" sz="1050" b="0" i="0" u="none" strike="noStrike" cap="none" dirty="0">
                        <a:solidFill>
                          <a:schemeClr val="accent3">
                            <a:lumMod val="50000"/>
                          </a:schemeClr>
                        </a:solidFill>
                        <a:effectLst/>
                        <a:latin typeface="Arial Narrow" panose="020B0606020202030204" pitchFamily="34" charset="0"/>
                        <a:ea typeface="+mn-ea"/>
                        <a:cs typeface="+mn-cs"/>
                        <a:sym typeface="Arial"/>
                      </a:endParaRPr>
                    </a:p>
                  </a:txBody>
                  <a:tcPr marL="6603" marR="6603" marT="0" marB="0"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rowSpan="2">
                  <a:txBody>
                    <a:bodyPr/>
                    <a:lstStyle/>
                    <a:p>
                      <a:pPr algn="ctr" rtl="0" fontAlgn="ctr"/>
                      <a:r>
                        <a:rPr lang="ru-RU" sz="1050" u="none" strike="noStrike" dirty="0">
                          <a:solidFill>
                            <a:schemeClr val="accent3">
                              <a:lumMod val="50000"/>
                            </a:schemeClr>
                          </a:solidFill>
                          <a:effectLst/>
                          <a:latin typeface="Arial Narrow" panose="020B0606020202030204" pitchFamily="34" charset="0"/>
                        </a:rPr>
                        <a:t>АТАУЫ</a:t>
                      </a:r>
                      <a:endParaRPr lang="ru-RU" sz="1050" b="0" i="0" u="none" strike="noStrike" dirty="0">
                        <a:solidFill>
                          <a:schemeClr val="accent3">
                            <a:lumMod val="50000"/>
                          </a:schemeClr>
                        </a:solidFill>
                        <a:effectLst/>
                        <a:latin typeface="Arial Narrow" panose="020B0606020202030204" pitchFamily="34" charset="0"/>
                      </a:endParaRPr>
                    </a:p>
                  </a:txBody>
                  <a:tcPr marL="6603" marR="6603" marT="0" marB="0" anchor="ctr">
                    <a:lnL>
                      <a:noFill/>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rowSpan="2">
                  <a:txBody>
                    <a:bodyPr/>
                    <a:lstStyle/>
                    <a:p>
                      <a:pPr algn="ctr" fontAlgn="b"/>
                      <a:r>
                        <a:rPr lang="kk-KZ" sz="1050" u="none" strike="noStrike" dirty="0">
                          <a:solidFill>
                            <a:schemeClr val="tx1"/>
                          </a:solidFill>
                          <a:effectLst/>
                          <a:latin typeface="Arial Narrow" panose="020B0606020202030204" pitchFamily="34" charset="0"/>
                        </a:rPr>
                        <a:t>2022 ж. бос орындар</a:t>
                      </a:r>
                      <a:endParaRPr lang="ru-RU" sz="1050" b="0" i="0" u="none" strike="noStrike" dirty="0">
                        <a:solidFill>
                          <a:schemeClr val="tx1"/>
                        </a:solidFill>
                        <a:effectLst/>
                        <a:latin typeface="Arial Narrow" panose="020B0606020202030204" pitchFamily="34" charset="0"/>
                      </a:endParaRPr>
                    </a:p>
                  </a:txBody>
                  <a:tcPr marL="9525" marR="9525" marT="0" marB="0" anchor="ctr">
                    <a:lnL w="12700" cap="flat" cmpd="sng" algn="ctr">
                      <a:solidFill>
                        <a:schemeClr val="tx1"/>
                      </a:solidFill>
                      <a:prstDash val="solid"/>
                      <a:round/>
                      <a:headEnd type="none" w="med" len="med"/>
                      <a:tailEnd type="none" w="med" len="med"/>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gridSpan="4">
                  <a:txBody>
                    <a:bodyPr/>
                    <a:lstStyle/>
                    <a:p>
                      <a:pPr algn="ctr" fontAlgn="b"/>
                      <a:r>
                        <a:rPr lang="ru-RU" sz="1050" b="0" i="0" u="none" strike="noStrike" dirty="0" err="1">
                          <a:solidFill>
                            <a:schemeClr val="tx1"/>
                          </a:solidFill>
                          <a:effectLst/>
                          <a:latin typeface="Arial Narrow" panose="020B0606020202030204" pitchFamily="34" charset="0"/>
                        </a:rPr>
                        <a:t>оның</a:t>
                      </a:r>
                      <a:r>
                        <a:rPr lang="ru-RU" sz="1050" b="0" i="0" u="none" strike="noStrike" dirty="0">
                          <a:solidFill>
                            <a:schemeClr val="tx1"/>
                          </a:solidFill>
                          <a:effectLst/>
                          <a:latin typeface="Arial Narrow" panose="020B0606020202030204" pitchFamily="34" charset="0"/>
                        </a:rPr>
                        <a:t> </a:t>
                      </a:r>
                      <a:r>
                        <a:rPr lang="ru-RU" sz="1050" b="0" i="0" u="none" strike="noStrike" dirty="0" err="1">
                          <a:solidFill>
                            <a:schemeClr val="tx1"/>
                          </a:solidFill>
                          <a:effectLst/>
                          <a:latin typeface="Arial Narrow" panose="020B0606020202030204" pitchFamily="34" charset="0"/>
                        </a:rPr>
                        <a:t>ішінде</a:t>
                      </a:r>
                      <a:r>
                        <a:rPr lang="ru-RU" sz="1050" b="0" i="0" u="none" strike="noStrike" dirty="0">
                          <a:solidFill>
                            <a:schemeClr val="tx1"/>
                          </a:solidFill>
                          <a:effectLst/>
                          <a:latin typeface="Arial Narrow" panose="020B0606020202030204" pitchFamily="34" charset="0"/>
                        </a:rPr>
                        <a:t> 2022 ж. </a:t>
                      </a:r>
                      <a:r>
                        <a:rPr lang="ru-RU" sz="1050" b="0" i="0" u="none" strike="noStrike" dirty="0" err="1">
                          <a:solidFill>
                            <a:schemeClr val="tx1"/>
                          </a:solidFill>
                          <a:effectLst/>
                          <a:latin typeface="Arial Narrow" panose="020B0606020202030204" pitchFamily="34" charset="0"/>
                        </a:rPr>
                        <a:t>тоқсандары</a:t>
                      </a:r>
                      <a:r>
                        <a:rPr lang="ru-RU" sz="1050" b="0" i="0" u="none" strike="noStrike" dirty="0">
                          <a:solidFill>
                            <a:schemeClr val="tx1"/>
                          </a:solidFill>
                          <a:effectLst/>
                          <a:latin typeface="Arial Narrow" panose="020B0606020202030204" pitchFamily="34" charset="0"/>
                        </a:rPr>
                        <a:t> </a:t>
                      </a:r>
                      <a:r>
                        <a:rPr lang="ru-RU" sz="1050" b="0" i="0" u="none" strike="noStrike" dirty="0" err="1">
                          <a:solidFill>
                            <a:schemeClr val="tx1"/>
                          </a:solidFill>
                          <a:effectLst/>
                          <a:latin typeface="Arial Narrow" panose="020B0606020202030204" pitchFamily="34" charset="0"/>
                        </a:rPr>
                        <a:t>бойынша</a:t>
                      </a:r>
                      <a:endParaRPr lang="ru-RU" sz="1050" b="0" i="0" u="none" strike="noStrike" dirty="0">
                        <a:solidFill>
                          <a:schemeClr val="tx1"/>
                        </a:solidFill>
                        <a:effectLst/>
                        <a:latin typeface="Arial Narrow" panose="020B0606020202030204" pitchFamily="34" charset="0"/>
                      </a:endParaRPr>
                    </a:p>
                  </a:txBody>
                  <a:tcPr marL="9525" marR="9525" marT="0" marB="0" anchor="ctr">
                    <a:lnL>
                      <a:noFill/>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fontAlgn="b"/>
                      <a:endParaRPr lang="ru-RU" sz="900" b="0" i="0" u="none" strike="noStrike" dirty="0">
                        <a:solidFill>
                          <a:srgbClr val="007F76"/>
                        </a:solidFill>
                        <a:effectLst/>
                        <a:latin typeface="Arial Narrow" panose="020B0606020202030204" pitchFamily="34" charset="0"/>
                      </a:endParaRPr>
                    </a:p>
                  </a:txBody>
                  <a:tcPr marL="9525" marR="9525" marT="9525" marB="0"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fontAlgn="b"/>
                      <a:endParaRPr lang="ru-RU" sz="900" b="0" i="0" u="none" strike="noStrike" dirty="0">
                        <a:solidFill>
                          <a:srgbClr val="007F76"/>
                        </a:solidFill>
                        <a:effectLst/>
                        <a:latin typeface="Arial Narrow" panose="020B0606020202030204" pitchFamily="34" charset="0"/>
                      </a:endParaRPr>
                    </a:p>
                  </a:txBody>
                  <a:tcPr marL="9525" marR="9525" marT="9525" marB="0"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fontAlgn="b"/>
                      <a:endParaRPr lang="ru-RU" sz="900" b="0" i="0" u="none" strike="noStrike" dirty="0">
                        <a:solidFill>
                          <a:srgbClr val="007F76"/>
                        </a:solidFill>
                        <a:effectLst/>
                        <a:latin typeface="Arial Narrow" panose="020B0606020202030204" pitchFamily="34" charset="0"/>
                      </a:endParaRPr>
                    </a:p>
                  </a:txBody>
                  <a:tcPr marL="9525" marR="9525" marT="9525" marB="0"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rowSpan="2">
                  <a:txBody>
                    <a:bodyPr/>
                    <a:lstStyle/>
                    <a:p>
                      <a:pPr algn="ctr" fontAlgn="b"/>
                      <a:r>
                        <a:rPr lang="kk-KZ" sz="1050" b="0" i="0" u="none" strike="noStrike" cap="none" dirty="0">
                          <a:solidFill>
                            <a:schemeClr val="accent3">
                              <a:lumMod val="50000"/>
                            </a:schemeClr>
                          </a:solidFill>
                          <a:effectLst/>
                          <a:latin typeface="Arial Narrow" panose="020B0606020202030204" pitchFamily="34" charset="0"/>
                          <a:ea typeface="+mn-ea"/>
                          <a:cs typeface="+mn-cs"/>
                          <a:sym typeface="Arial"/>
                        </a:rPr>
                        <a:t>2023 ж. бос орындар</a:t>
                      </a:r>
                      <a:endParaRPr lang="ru-RU" sz="1050" b="0" i="0" u="none" strike="noStrike" cap="none" dirty="0">
                        <a:solidFill>
                          <a:schemeClr val="accent3">
                            <a:lumMod val="50000"/>
                          </a:schemeClr>
                        </a:solidFill>
                        <a:effectLst/>
                        <a:latin typeface="Arial Narrow" panose="020B0606020202030204" pitchFamily="34" charset="0"/>
                        <a:ea typeface="+mn-ea"/>
                        <a:cs typeface="+mn-cs"/>
                        <a:sym typeface="Arial"/>
                      </a:endParaRPr>
                    </a:p>
                  </a:txBody>
                  <a:tcPr marL="9525" marR="9525" marT="0" marB="0" anchor="ctr">
                    <a:lnL w="12700" cap="flat" cmpd="sng" algn="ctr">
                      <a:solidFill>
                        <a:schemeClr val="tx1"/>
                      </a:solidFill>
                      <a:prstDash val="solid"/>
                      <a:round/>
                      <a:headEnd type="none" w="med" len="med"/>
                      <a:tailEnd type="none" w="med" len="med"/>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gridSpan="4">
                  <a:txBody>
                    <a:bodyPr/>
                    <a:lstStyle/>
                    <a:p>
                      <a:pPr algn="ctr" fontAlgn="b"/>
                      <a:r>
                        <a:rPr lang="ru-RU" sz="1050" b="0" i="0" u="none" strike="noStrike" cap="none" dirty="0" err="1">
                          <a:solidFill>
                            <a:schemeClr val="accent3">
                              <a:lumMod val="50000"/>
                            </a:schemeClr>
                          </a:solidFill>
                          <a:effectLst/>
                          <a:latin typeface="Arial Narrow" panose="020B0606020202030204" pitchFamily="34" charset="0"/>
                          <a:ea typeface="+mn-ea"/>
                          <a:cs typeface="+mn-cs"/>
                          <a:sym typeface="Arial"/>
                        </a:rPr>
                        <a:t>оның</a:t>
                      </a:r>
                      <a:r>
                        <a:rPr lang="ru-RU" sz="1050" b="0" i="0" u="none" strike="noStrike" cap="none" dirty="0">
                          <a:solidFill>
                            <a:schemeClr val="accent3">
                              <a:lumMod val="50000"/>
                            </a:schemeClr>
                          </a:solidFill>
                          <a:effectLst/>
                          <a:latin typeface="Arial Narrow" panose="020B0606020202030204" pitchFamily="34" charset="0"/>
                          <a:ea typeface="+mn-ea"/>
                          <a:cs typeface="+mn-cs"/>
                          <a:sym typeface="Arial"/>
                        </a:rPr>
                        <a:t> </a:t>
                      </a:r>
                      <a:r>
                        <a:rPr lang="ru-RU" sz="1050" b="0" i="0" u="none" strike="noStrike" cap="none" dirty="0" err="1">
                          <a:solidFill>
                            <a:schemeClr val="accent3">
                              <a:lumMod val="50000"/>
                            </a:schemeClr>
                          </a:solidFill>
                          <a:effectLst/>
                          <a:latin typeface="Arial Narrow" panose="020B0606020202030204" pitchFamily="34" charset="0"/>
                          <a:ea typeface="+mn-ea"/>
                          <a:cs typeface="+mn-cs"/>
                          <a:sym typeface="Arial"/>
                        </a:rPr>
                        <a:t>ішінде</a:t>
                      </a:r>
                      <a:r>
                        <a:rPr lang="ru-RU" sz="1050" b="0" i="0" u="none" strike="noStrike" cap="none" dirty="0">
                          <a:solidFill>
                            <a:schemeClr val="accent3">
                              <a:lumMod val="50000"/>
                            </a:schemeClr>
                          </a:solidFill>
                          <a:effectLst/>
                          <a:latin typeface="Arial Narrow" panose="020B0606020202030204" pitchFamily="34" charset="0"/>
                          <a:ea typeface="+mn-ea"/>
                          <a:cs typeface="+mn-cs"/>
                          <a:sym typeface="Arial"/>
                        </a:rPr>
                        <a:t> 2023 ж. </a:t>
                      </a:r>
                      <a:r>
                        <a:rPr lang="ru-RU" sz="1050" b="0" i="0" u="none" strike="noStrike" cap="none" dirty="0" err="1">
                          <a:solidFill>
                            <a:schemeClr val="accent3">
                              <a:lumMod val="50000"/>
                            </a:schemeClr>
                          </a:solidFill>
                          <a:effectLst/>
                          <a:latin typeface="Arial Narrow" panose="020B0606020202030204" pitchFamily="34" charset="0"/>
                          <a:ea typeface="+mn-ea"/>
                          <a:cs typeface="+mn-cs"/>
                          <a:sym typeface="Arial"/>
                        </a:rPr>
                        <a:t>тоқсан</a:t>
                      </a:r>
                      <a:r>
                        <a:rPr lang="ru-RU" sz="1050" b="0" i="0" u="none" strike="noStrike" cap="none" dirty="0">
                          <a:solidFill>
                            <a:schemeClr val="accent3">
                              <a:lumMod val="50000"/>
                            </a:schemeClr>
                          </a:solidFill>
                          <a:effectLst/>
                          <a:latin typeface="Arial Narrow" panose="020B0606020202030204" pitchFamily="34" charset="0"/>
                          <a:ea typeface="+mn-ea"/>
                          <a:cs typeface="+mn-cs"/>
                          <a:sym typeface="Arial"/>
                        </a:rPr>
                        <a:t> </a:t>
                      </a:r>
                      <a:r>
                        <a:rPr lang="ru-RU" sz="1050" b="0" i="0" u="none" strike="noStrike" cap="none" dirty="0" err="1">
                          <a:solidFill>
                            <a:schemeClr val="accent3">
                              <a:lumMod val="50000"/>
                            </a:schemeClr>
                          </a:solidFill>
                          <a:effectLst/>
                          <a:latin typeface="Arial Narrow" panose="020B0606020202030204" pitchFamily="34" charset="0"/>
                          <a:ea typeface="+mn-ea"/>
                          <a:cs typeface="+mn-cs"/>
                          <a:sym typeface="Arial"/>
                        </a:rPr>
                        <a:t>бойынша</a:t>
                      </a:r>
                      <a:endParaRPr lang="ru-RU" sz="1050" b="0" i="0" u="none" strike="noStrike" cap="none" dirty="0">
                        <a:solidFill>
                          <a:schemeClr val="accent3">
                            <a:lumMod val="50000"/>
                          </a:schemeClr>
                        </a:solidFill>
                        <a:effectLst/>
                        <a:latin typeface="Arial Narrow" panose="020B0606020202030204" pitchFamily="34" charset="0"/>
                        <a:ea typeface="+mn-ea"/>
                        <a:cs typeface="+mn-cs"/>
                        <a:sym typeface="Arial"/>
                      </a:endParaRPr>
                    </a:p>
                  </a:txBody>
                  <a:tcPr marL="9525" marR="9525" marT="0" marB="0" anchor="ctr">
                    <a:lnL>
                      <a:noFill/>
                    </a:lnL>
                    <a:lnR>
                      <a:noFill/>
                    </a:lnR>
                    <a:lnT w="1270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fontAlgn="b"/>
                      <a:endParaRPr lang="ru-RU" sz="900" b="0" i="0" u="none" strike="noStrike" dirty="0">
                        <a:solidFill>
                          <a:srgbClr val="007F76"/>
                        </a:solidFill>
                        <a:effectLst/>
                        <a:latin typeface="Arial Narrow" panose="020B0606020202030204" pitchFamily="34" charset="0"/>
                      </a:endParaRPr>
                    </a:p>
                  </a:txBody>
                  <a:tcPr marL="9525" marR="9525" marT="9525" marB="0"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4D7A86">
                        <a:alpha val="20000"/>
                      </a:srgbClr>
                    </a:solidFill>
                  </a:tcPr>
                </a:tc>
                <a:tc hMerge="1">
                  <a:txBody>
                    <a:bodyPr/>
                    <a:lstStyle/>
                    <a:p>
                      <a:pPr algn="ctr" fontAlgn="b"/>
                      <a:endParaRPr lang="ru-RU" sz="900" b="0" i="0" u="none" strike="noStrike" dirty="0">
                        <a:solidFill>
                          <a:srgbClr val="007F76"/>
                        </a:solidFill>
                        <a:effectLst/>
                        <a:latin typeface="Arial Narrow" panose="020B0606020202030204" pitchFamily="34" charset="0"/>
                      </a:endParaRPr>
                    </a:p>
                  </a:txBody>
                  <a:tcPr marL="9525" marR="9525" marT="9525" marB="0"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4D7A86">
                        <a:alpha val="20000"/>
                      </a:srgbClr>
                    </a:solidFill>
                  </a:tcPr>
                </a:tc>
                <a:tc hMerge="1">
                  <a:txBody>
                    <a:bodyPr/>
                    <a:lstStyle/>
                    <a:p>
                      <a:pPr algn="ctr" fontAlgn="b"/>
                      <a:endParaRPr lang="ru-RU" sz="900" b="0" i="0" u="none" strike="noStrike" dirty="0">
                        <a:solidFill>
                          <a:srgbClr val="007F76"/>
                        </a:solidFill>
                        <a:effectLst/>
                        <a:latin typeface="Arial Narrow" panose="020B0606020202030204" pitchFamily="34" charset="0"/>
                      </a:endParaRPr>
                    </a:p>
                  </a:txBody>
                  <a:tcPr marL="9525" marR="9525" marT="9525" marB="0"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4D7A86">
                        <a:alpha val="20000"/>
                      </a:srgbClr>
                    </a:solidFill>
                  </a:tcPr>
                </a:tc>
                <a:tc rowSpan="2">
                  <a:txBody>
                    <a:bodyPr/>
                    <a:lstStyle/>
                    <a:p>
                      <a:pPr algn="ctr" fontAlgn="b"/>
                      <a:r>
                        <a:rPr lang="ru-RU" sz="1050" u="none" strike="noStrike" dirty="0">
                          <a:solidFill>
                            <a:schemeClr val="accent3">
                              <a:lumMod val="50000"/>
                            </a:schemeClr>
                          </a:solidFill>
                          <a:effectLst/>
                          <a:latin typeface="Arial Narrow" panose="020B0606020202030204" pitchFamily="34" charset="0"/>
                        </a:rPr>
                        <a:t>ЖАЛПЫҒА </a:t>
                      </a:r>
                    </a:p>
                    <a:p>
                      <a:pPr algn="ctr" fontAlgn="b"/>
                      <a:r>
                        <a:rPr lang="ru-RU" sz="1050" u="none" strike="noStrike" dirty="0">
                          <a:solidFill>
                            <a:schemeClr val="accent3">
                              <a:lumMod val="50000"/>
                            </a:schemeClr>
                          </a:solidFill>
                          <a:effectLst/>
                          <a:latin typeface="Arial Narrow" panose="020B0606020202030204" pitchFamily="34" charset="0"/>
                        </a:rPr>
                        <a:t>%-бен </a:t>
                      </a:r>
                      <a:endParaRPr lang="ru-RU" sz="1050" b="0" i="0" u="none" strike="noStrike" dirty="0">
                        <a:solidFill>
                          <a:schemeClr val="accent3">
                            <a:lumMod val="50000"/>
                          </a:schemeClr>
                        </a:solidFill>
                        <a:effectLst/>
                        <a:latin typeface="Arial Narrow" panose="020B0606020202030204" pitchFamily="34" charset="0"/>
                      </a:endParaRPr>
                    </a:p>
                  </a:txBody>
                  <a:tcPr marL="9525" marR="9525" marT="0" marB="0"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821115214"/>
                  </a:ext>
                </a:extLst>
              </a:tr>
              <a:tr h="206228">
                <a:tc vMerge="1">
                  <a:txBody>
                    <a:bodyPr/>
                    <a:lstStyle/>
                    <a:p>
                      <a:pPr algn="ctr" rtl="0" fontAlgn="ctr"/>
                      <a:endParaRPr lang="ru-RU" sz="900" b="0" i="0" u="none" strike="noStrike" dirty="0">
                        <a:solidFill>
                          <a:srgbClr val="007F76"/>
                        </a:solidFill>
                        <a:effectLst/>
                        <a:latin typeface="Arial Narrow" panose="020B0606020202030204" pitchFamily="34" charset="0"/>
                      </a:endParaRPr>
                    </a:p>
                  </a:txBody>
                  <a:tcPr marL="6603" marR="6603" marT="10800" marB="10800"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4D7A86">
                        <a:alpha val="20000"/>
                      </a:srgbClr>
                    </a:solidFill>
                  </a:tcPr>
                </a:tc>
                <a:tc vMerge="1">
                  <a:txBody>
                    <a:bodyPr/>
                    <a:lstStyle/>
                    <a:p>
                      <a:pPr algn="ctr" rtl="0" fontAlgn="ctr"/>
                      <a:endParaRPr lang="ru-RU" sz="900" b="0" i="0" u="none" strike="noStrike" dirty="0">
                        <a:solidFill>
                          <a:srgbClr val="007F76"/>
                        </a:solidFill>
                        <a:effectLst/>
                        <a:latin typeface="Arial Narrow" panose="020B0606020202030204" pitchFamily="34" charset="0"/>
                      </a:endParaRPr>
                    </a:p>
                  </a:txBody>
                  <a:tcPr marL="6603" marR="6603" marT="10800" marB="10800"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4D7A86">
                        <a:alpha val="20000"/>
                      </a:srgbClr>
                    </a:solidFill>
                  </a:tcPr>
                </a:tc>
                <a:tc vMerge="1">
                  <a:txBody>
                    <a:bodyPr/>
                    <a:lstStyle/>
                    <a:p>
                      <a:pPr algn="ctr" rtl="0" fontAlgn="ctr"/>
                      <a:endParaRPr lang="ru-RU" sz="900" b="0" i="0" u="none" strike="noStrike" dirty="0">
                        <a:solidFill>
                          <a:srgbClr val="007F76"/>
                        </a:solidFill>
                        <a:effectLst/>
                        <a:latin typeface="Arial Narrow" panose="020B0606020202030204" pitchFamily="34" charset="0"/>
                      </a:endParaRPr>
                    </a:p>
                  </a:txBody>
                  <a:tcPr marL="6603" marR="6603" marT="10800" marB="10800"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4D7A86">
                        <a:alpha val="20000"/>
                      </a:srgbClr>
                    </a:solidFill>
                  </a:tcPr>
                </a:tc>
                <a:tc vMerge="1">
                  <a:txBody>
                    <a:bodyPr/>
                    <a:lstStyle/>
                    <a:p>
                      <a:endParaRPr lang="ru-KZ"/>
                    </a:p>
                  </a:txBody>
                  <a:tcPr/>
                </a:tc>
                <a:tc>
                  <a:txBody>
                    <a:bodyPr/>
                    <a:lstStyle/>
                    <a:p>
                      <a:pPr algn="ctr" fontAlgn="b"/>
                      <a:r>
                        <a:rPr lang="en-US" sz="1050" b="0" i="0" u="none" strike="noStrike" dirty="0">
                          <a:solidFill>
                            <a:schemeClr val="tx1"/>
                          </a:solidFill>
                          <a:effectLst/>
                          <a:latin typeface="Arial Narrow" panose="020B0606020202030204" pitchFamily="34" charset="0"/>
                        </a:rPr>
                        <a:t>I</a:t>
                      </a:r>
                      <a:endParaRPr lang="ru-RU" sz="1050" b="0" i="0" u="none" strike="noStrike" dirty="0">
                        <a:solidFill>
                          <a:schemeClr val="tx1"/>
                        </a:solidFill>
                        <a:effectLst/>
                        <a:latin typeface="Arial Narrow" panose="020B0606020202030204" pitchFamily="34" charset="0"/>
                      </a:endParaRPr>
                    </a:p>
                  </a:txBody>
                  <a:tcPr marL="9525" marR="9525" marT="0" marB="0" anchor="ctr">
                    <a:lnT w="635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ctr" fontAlgn="b"/>
                      <a:r>
                        <a:rPr lang="en-US" sz="1050" b="0" i="0" u="none" strike="noStrike" dirty="0">
                          <a:solidFill>
                            <a:schemeClr val="tx1"/>
                          </a:solidFill>
                          <a:effectLst/>
                          <a:latin typeface="Arial Narrow" panose="020B0606020202030204" pitchFamily="34" charset="0"/>
                        </a:rPr>
                        <a:t>II</a:t>
                      </a:r>
                      <a:endParaRPr lang="ru-RU" sz="1050" b="0" i="0" u="none" strike="noStrike" dirty="0">
                        <a:solidFill>
                          <a:schemeClr val="tx1"/>
                        </a:solidFill>
                        <a:effectLst/>
                        <a:latin typeface="Arial Narrow" panose="020B0606020202030204" pitchFamily="34" charset="0"/>
                      </a:endParaRPr>
                    </a:p>
                  </a:txBody>
                  <a:tcPr marL="9525" marR="9525" marT="0" marB="0" anchor="ctr">
                    <a:lnT w="635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ctr" fontAlgn="b"/>
                      <a:r>
                        <a:rPr lang="en-US" sz="1050" b="0" i="0" u="none" strike="noStrike" dirty="0">
                          <a:solidFill>
                            <a:schemeClr val="tx1"/>
                          </a:solidFill>
                          <a:effectLst/>
                          <a:latin typeface="Arial Narrow" panose="020B0606020202030204" pitchFamily="34" charset="0"/>
                        </a:rPr>
                        <a:t>III</a:t>
                      </a:r>
                      <a:endParaRPr lang="ru-RU" sz="1050" b="0" i="0" u="none" strike="noStrike" dirty="0">
                        <a:solidFill>
                          <a:schemeClr val="tx1"/>
                        </a:solidFill>
                        <a:effectLst/>
                        <a:latin typeface="Arial Narrow" panose="020B0606020202030204" pitchFamily="34" charset="0"/>
                      </a:endParaRPr>
                    </a:p>
                  </a:txBody>
                  <a:tcPr marL="9525" marR="9525" marT="0" marB="0" anchor="ctr">
                    <a:lnT w="635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ctr" fontAlgn="b"/>
                      <a:r>
                        <a:rPr lang="en-US" sz="1050" b="0" i="0" u="none" strike="noStrike" dirty="0">
                          <a:solidFill>
                            <a:schemeClr val="tx1"/>
                          </a:solidFill>
                          <a:effectLst/>
                          <a:latin typeface="Arial Narrow" panose="020B0606020202030204" pitchFamily="34" charset="0"/>
                        </a:rPr>
                        <a:t>IV</a:t>
                      </a:r>
                      <a:endParaRPr lang="ru-RU" sz="1050" b="0" i="0" u="none" strike="noStrike" dirty="0">
                        <a:solidFill>
                          <a:schemeClr val="tx1"/>
                        </a:solidFill>
                        <a:effectLst/>
                        <a:latin typeface="Arial Narrow" panose="020B0606020202030204" pitchFamily="34" charset="0"/>
                      </a:endParaRPr>
                    </a:p>
                  </a:txBody>
                  <a:tcPr marL="9525" marR="9525" marT="0" marB="0" anchor="ctr">
                    <a:lnR w="1270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vMerge="1">
                  <a:txBody>
                    <a:bodyPr/>
                    <a:lstStyle/>
                    <a:p>
                      <a:pPr algn="ctr" fontAlgn="b"/>
                      <a:endParaRPr lang="ru-RU" sz="1050" b="0" i="0" u="none" strike="noStrike" dirty="0">
                        <a:solidFill>
                          <a:srgbClr val="007F76"/>
                        </a:solidFill>
                        <a:effectLst/>
                        <a:latin typeface="Arial Narrow" panose="020B0606020202030204" pitchFamily="34" charset="0"/>
                      </a:endParaRPr>
                    </a:p>
                  </a:txBody>
                  <a:tcPr marL="9525" marR="9525" marT="9525" marB="0"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4D7A86">
                        <a:alpha val="20000"/>
                      </a:srgbClr>
                    </a:solidFill>
                  </a:tcPr>
                </a:tc>
                <a:tc>
                  <a:txBody>
                    <a:bodyPr/>
                    <a:lstStyle/>
                    <a:p>
                      <a:pPr algn="ctr" fontAlgn="b"/>
                      <a:r>
                        <a:rPr lang="en-US" sz="1050" b="0" i="0" u="none" strike="noStrike" dirty="0">
                          <a:solidFill>
                            <a:schemeClr val="tx1"/>
                          </a:solidFill>
                          <a:effectLst/>
                          <a:latin typeface="Arial Narrow" panose="020B0606020202030204" pitchFamily="34" charset="0"/>
                        </a:rPr>
                        <a:t>I </a:t>
                      </a:r>
                      <a:r>
                        <a:rPr lang="ru-RU" sz="1050" b="0" i="0" u="none" strike="noStrike" dirty="0">
                          <a:solidFill>
                            <a:schemeClr val="tx1"/>
                          </a:solidFill>
                          <a:effectLst/>
                          <a:latin typeface="Arial Narrow" panose="020B0606020202030204" pitchFamily="34" charset="0"/>
                        </a:rPr>
                        <a:t>(факт)</a:t>
                      </a:r>
                    </a:p>
                  </a:txBody>
                  <a:tcPr marL="9525" marR="9525" marT="0" marB="0" anchor="ctr">
                    <a:lnL>
                      <a:noFill/>
                    </a:lnL>
                    <a:lnR>
                      <a:noFill/>
                    </a:lnR>
                    <a:lnT w="635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50" b="0" i="0" u="none" strike="noStrike" dirty="0">
                          <a:solidFill>
                            <a:schemeClr val="accent3">
                              <a:lumMod val="50000"/>
                            </a:schemeClr>
                          </a:solidFill>
                          <a:effectLst/>
                          <a:latin typeface="Arial Narrow" panose="020B0606020202030204" pitchFamily="34" charset="0"/>
                        </a:rPr>
                        <a:t>II</a:t>
                      </a:r>
                      <a:endParaRPr lang="ru-RU" sz="1050" b="0" i="0" u="none" strike="noStrike" dirty="0">
                        <a:solidFill>
                          <a:schemeClr val="accent3">
                            <a:lumMod val="50000"/>
                          </a:schemeClr>
                        </a:solidFill>
                        <a:effectLst/>
                        <a:latin typeface="Arial Narrow" panose="020B0606020202030204" pitchFamily="34" charset="0"/>
                      </a:endParaRPr>
                    </a:p>
                  </a:txBody>
                  <a:tcPr marL="9525" marR="9525" marT="0" marB="0" anchor="ctr">
                    <a:lnL>
                      <a:noFill/>
                    </a:lnL>
                    <a:lnR>
                      <a:noFill/>
                    </a:lnR>
                    <a:lnT w="635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50" b="0" i="0" u="none" strike="noStrike" dirty="0">
                          <a:solidFill>
                            <a:schemeClr val="accent3">
                              <a:lumMod val="50000"/>
                            </a:schemeClr>
                          </a:solidFill>
                          <a:effectLst/>
                          <a:latin typeface="Arial Narrow" panose="020B0606020202030204" pitchFamily="34" charset="0"/>
                        </a:rPr>
                        <a:t>III</a:t>
                      </a:r>
                      <a:endParaRPr lang="ru-RU" sz="1050" b="0" i="0" u="none" strike="noStrike" dirty="0">
                        <a:solidFill>
                          <a:schemeClr val="accent3">
                            <a:lumMod val="50000"/>
                          </a:schemeClr>
                        </a:solidFill>
                        <a:effectLst/>
                        <a:latin typeface="Arial Narrow" panose="020B0606020202030204" pitchFamily="34" charset="0"/>
                      </a:endParaRPr>
                    </a:p>
                  </a:txBody>
                  <a:tcPr marL="9525" marR="9525" marT="0" marB="0" anchor="ctr">
                    <a:lnL>
                      <a:noFill/>
                    </a:lnL>
                    <a:lnR>
                      <a:noFill/>
                    </a:lnR>
                    <a:lnT w="635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50" b="0" i="0" u="none" strike="noStrike" dirty="0">
                          <a:solidFill>
                            <a:schemeClr val="accent3">
                              <a:lumMod val="50000"/>
                            </a:schemeClr>
                          </a:solidFill>
                          <a:effectLst/>
                          <a:latin typeface="Arial Narrow" panose="020B0606020202030204" pitchFamily="34" charset="0"/>
                        </a:rPr>
                        <a:t>IV</a:t>
                      </a:r>
                      <a:endParaRPr lang="ru-RU" sz="1050" b="0" i="0" u="none" strike="noStrike" dirty="0">
                        <a:solidFill>
                          <a:schemeClr val="accent3">
                            <a:lumMod val="50000"/>
                          </a:schemeClr>
                        </a:solidFill>
                        <a:effectLst/>
                        <a:latin typeface="Arial Narrow" panose="020B0606020202030204" pitchFamily="34" charset="0"/>
                      </a:endParaRPr>
                    </a:p>
                  </a:txBody>
                  <a:tcPr marL="9525" marR="9525" marT="0" marB="0" anchor="ctr">
                    <a:lnL>
                      <a:noFill/>
                    </a:lnL>
                    <a:lnR>
                      <a:noFill/>
                    </a:lnR>
                    <a:lnT w="635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vMerge="1">
                  <a:txBody>
                    <a:bodyPr/>
                    <a:lstStyle/>
                    <a:p>
                      <a:pPr algn="ctr" fontAlgn="b"/>
                      <a:endParaRPr lang="ru-RU" sz="900" b="0" i="0" u="none" strike="noStrike" dirty="0">
                        <a:solidFill>
                          <a:srgbClr val="007F76"/>
                        </a:solidFill>
                        <a:effectLst/>
                        <a:latin typeface="Arial Narrow" panose="020B0606020202030204" pitchFamily="34" charset="0"/>
                      </a:endParaRPr>
                    </a:p>
                  </a:txBody>
                  <a:tcPr marL="9525" marR="9525" marT="9525" marB="0"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4D7A86">
                        <a:alpha val="20000"/>
                      </a:srgbClr>
                    </a:solidFill>
                  </a:tcPr>
                </a:tc>
                <a:extLst>
                  <a:ext uri="{0D108BD9-81ED-4DB2-BD59-A6C34878D82A}">
                    <a16:rowId xmlns:a16="http://schemas.microsoft.com/office/drawing/2014/main" val="3582961751"/>
                  </a:ext>
                </a:extLst>
              </a:tr>
              <a:tr h="158400">
                <a:tc gridSpan="3">
                  <a:txBody>
                    <a:bodyPr/>
                    <a:lstStyle/>
                    <a:p>
                      <a:pPr algn="ctr" rtl="0" fontAlgn="ctr"/>
                      <a:r>
                        <a:rPr lang="ru-RU" sz="900" b="1" u="none" strike="noStrike" dirty="0">
                          <a:solidFill>
                            <a:schemeClr val="accent3">
                              <a:lumMod val="50000"/>
                            </a:schemeClr>
                          </a:solidFill>
                          <a:effectLst/>
                          <a:latin typeface="Arial Narrow" panose="020B0606020202030204" pitchFamily="34" charset="0"/>
                        </a:rPr>
                        <a:t>БАРЛЫҒЫ</a:t>
                      </a:r>
                      <a:endParaRPr lang="ru-RU" sz="900" b="1" i="0" u="none" strike="noStrike" dirty="0">
                        <a:solidFill>
                          <a:schemeClr val="accent3">
                            <a:lumMod val="50000"/>
                          </a:schemeClr>
                        </a:solidFill>
                        <a:effectLst/>
                        <a:latin typeface="Arial Narrow" panose="020B0606020202030204" pitchFamily="34" charset="0"/>
                      </a:endParaRPr>
                    </a:p>
                  </a:txBody>
                  <a:tcPr marL="9525" marR="9525" marT="0" marB="0" anchor="ctr">
                    <a:lnL>
                      <a:noFill/>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3">
                        <a:lumMod val="50000"/>
                        <a:alpha val="20000"/>
                      </a:schemeClr>
                    </a:solidFill>
                  </a:tcPr>
                </a:tc>
                <a:tc hMerge="1">
                  <a:txBody>
                    <a:bodyPr/>
                    <a:lstStyle/>
                    <a:p>
                      <a:endParaRPr lang="ru-RU"/>
                    </a:p>
                  </a:txBody>
                  <a:tcPr/>
                </a:tc>
                <a:tc hMerge="1">
                  <a:txBody>
                    <a:bodyPr/>
                    <a:lstStyle/>
                    <a:p>
                      <a:endParaRPr lang="ru-RU"/>
                    </a:p>
                  </a:txBody>
                  <a:tcPr>
                    <a:lnL>
                      <a:noFill/>
                    </a:lnL>
                    <a:lnT w="12700" cap="flat" cmpd="sng" algn="ctr">
                      <a:solidFill>
                        <a:schemeClr val="tx1"/>
                      </a:solidFill>
                      <a:prstDash val="solid"/>
                      <a:round/>
                      <a:headEnd type="none" w="med" len="med"/>
                      <a:tailEnd type="none" w="med" len="med"/>
                    </a:lnT>
                  </a:tcPr>
                </a:tc>
                <a:tc>
                  <a:txBody>
                    <a:bodyPr/>
                    <a:lstStyle/>
                    <a:p>
                      <a:pPr algn="ctr" fontAlgn="b"/>
                      <a:r>
                        <a:rPr lang="ru-RU" sz="900" b="1" i="0" u="none" strike="noStrike" cap="none" dirty="0">
                          <a:solidFill>
                            <a:schemeClr val="tx1"/>
                          </a:solidFill>
                          <a:effectLst/>
                          <a:latin typeface="Arial Narrow" panose="020B0606020202030204" pitchFamily="34" charset="0"/>
                          <a:ea typeface="+mn-ea"/>
                          <a:cs typeface="+mn-cs"/>
                          <a:sym typeface="Arial"/>
                        </a:rPr>
                        <a:t>747 432</a:t>
                      </a:r>
                      <a:endParaRPr lang="ru-KZ" sz="900" b="1" i="0" u="none" strike="noStrike" cap="none" dirty="0">
                        <a:solidFill>
                          <a:schemeClr val="tx1"/>
                        </a:solidFill>
                        <a:effectLst/>
                        <a:latin typeface="Arial Narrow" panose="020B0606020202030204" pitchFamily="34" charset="0"/>
                        <a:ea typeface="+mn-ea"/>
                        <a:cs typeface="+mn-cs"/>
                        <a:sym typeface="Arial"/>
                      </a:endParaRPr>
                    </a:p>
                  </a:txBody>
                  <a:tcPr marL="9525" marR="9525" marT="0" marB="0" anchor="ctr">
                    <a:lnL w="12700" cap="flat" cmpd="sng" algn="ctr">
                      <a:solidFill>
                        <a:schemeClr val="tx1"/>
                      </a:solidFill>
                      <a:prstDash val="solid"/>
                      <a:round/>
                      <a:headEnd type="none" w="med" len="med"/>
                      <a:tailEnd type="none" w="med" len="med"/>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65000"/>
                        <a:alpha val="20000"/>
                      </a:schemeClr>
                    </a:solidFill>
                  </a:tcPr>
                </a:tc>
                <a:tc>
                  <a:txBody>
                    <a:bodyPr/>
                    <a:lstStyle/>
                    <a:p>
                      <a:pPr algn="ctr" fontAlgn="b"/>
                      <a:r>
                        <a:rPr lang="ru-KZ" sz="900" b="1" i="0" u="none" strike="noStrike" cap="none" dirty="0">
                          <a:solidFill>
                            <a:schemeClr val="tx1"/>
                          </a:solidFill>
                          <a:effectLst/>
                          <a:latin typeface="Arial Narrow" panose="020B0606020202030204" pitchFamily="34" charset="0"/>
                          <a:ea typeface="+mn-ea"/>
                          <a:cs typeface="+mn-cs"/>
                          <a:sym typeface="Arial"/>
                        </a:rPr>
                        <a:t>162 948</a:t>
                      </a:r>
                    </a:p>
                  </a:txBody>
                  <a:tcPr marL="9525" marR="9525" marT="0" marB="0"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65000"/>
                        <a:alpha val="20000"/>
                      </a:schemeClr>
                    </a:solidFill>
                  </a:tcPr>
                </a:tc>
                <a:tc>
                  <a:txBody>
                    <a:bodyPr/>
                    <a:lstStyle/>
                    <a:p>
                      <a:pPr algn="ctr" fontAlgn="b"/>
                      <a:r>
                        <a:rPr lang="ru-KZ" sz="900" b="1" i="0" u="none" strike="noStrike" cap="none">
                          <a:solidFill>
                            <a:schemeClr val="tx1"/>
                          </a:solidFill>
                          <a:effectLst/>
                          <a:latin typeface="Arial Narrow" panose="020B0606020202030204" pitchFamily="34" charset="0"/>
                          <a:ea typeface="+mn-ea"/>
                          <a:cs typeface="+mn-cs"/>
                          <a:sym typeface="Arial"/>
                        </a:rPr>
                        <a:t>183 479</a:t>
                      </a:r>
                    </a:p>
                  </a:txBody>
                  <a:tcPr marL="9525" marR="9525" marT="0" marB="0"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65000"/>
                        <a:alpha val="20000"/>
                      </a:schemeClr>
                    </a:solidFill>
                  </a:tcPr>
                </a:tc>
                <a:tc>
                  <a:txBody>
                    <a:bodyPr/>
                    <a:lstStyle/>
                    <a:p>
                      <a:pPr algn="ctr" fontAlgn="b"/>
                      <a:r>
                        <a:rPr lang="ru-KZ" sz="900" b="1" i="0" u="none" strike="noStrike" cap="none">
                          <a:solidFill>
                            <a:schemeClr val="tx1"/>
                          </a:solidFill>
                          <a:effectLst/>
                          <a:latin typeface="Arial Narrow" panose="020B0606020202030204" pitchFamily="34" charset="0"/>
                          <a:ea typeface="+mn-ea"/>
                          <a:cs typeface="+mn-cs"/>
                          <a:sym typeface="Arial"/>
                        </a:rPr>
                        <a:t>215 494</a:t>
                      </a:r>
                    </a:p>
                  </a:txBody>
                  <a:tcPr marL="9525" marR="9525" marT="0" marB="0"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65000"/>
                        <a:alpha val="20000"/>
                      </a:schemeClr>
                    </a:solidFill>
                  </a:tcPr>
                </a:tc>
                <a:tc>
                  <a:txBody>
                    <a:bodyPr/>
                    <a:lstStyle/>
                    <a:p>
                      <a:pPr algn="ctr" fontAlgn="b"/>
                      <a:r>
                        <a:rPr lang="ru-KZ" sz="900" b="1" i="0" u="none" strike="noStrike" cap="none" dirty="0">
                          <a:solidFill>
                            <a:schemeClr val="tx1"/>
                          </a:solidFill>
                          <a:effectLst/>
                          <a:latin typeface="Arial Narrow" panose="020B0606020202030204" pitchFamily="34" charset="0"/>
                          <a:ea typeface="+mn-ea"/>
                          <a:cs typeface="+mn-cs"/>
                          <a:sym typeface="Arial"/>
                        </a:rPr>
                        <a:t>185 511</a:t>
                      </a:r>
                    </a:p>
                  </a:txBody>
                  <a:tcPr marL="9525" marR="9525" marT="0" marB="0" anchor="ctr">
                    <a:lnL>
                      <a:noFill/>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65000"/>
                        <a:alpha val="20000"/>
                      </a:schemeClr>
                    </a:solidFill>
                  </a:tcPr>
                </a:tc>
                <a:tc>
                  <a:txBody>
                    <a:bodyPr/>
                    <a:lstStyle/>
                    <a:p>
                      <a:pPr marR="0" algn="ctr" rtl="0" eaLnBrk="1" fontAlgn="b" hangingPunct="1">
                        <a:lnSpc>
                          <a:spcPct val="100000"/>
                        </a:lnSpc>
                        <a:spcBef>
                          <a:spcPts val="0"/>
                        </a:spcBef>
                        <a:spcAft>
                          <a:spcPts val="0"/>
                        </a:spcAft>
                        <a:buNone/>
                      </a:pPr>
                      <a:r>
                        <a:rPr lang="ru-KZ" sz="900" b="1" i="0" u="none" strike="noStrike" cap="none" dirty="0">
                          <a:solidFill>
                            <a:schemeClr val="accent3">
                              <a:lumMod val="50000"/>
                            </a:schemeClr>
                          </a:solidFill>
                          <a:effectLst/>
                          <a:latin typeface="Arial Narrow" panose="020B0606020202030204" pitchFamily="34" charset="0"/>
                          <a:ea typeface="+mn-ea"/>
                          <a:cs typeface="+mn-cs"/>
                          <a:sym typeface="Arial"/>
                        </a:rPr>
                        <a:t>845 693</a:t>
                      </a:r>
                    </a:p>
                  </a:txBody>
                  <a:tcPr marL="9525" marR="9525" marT="0" marB="0" anchor="ctr">
                    <a:lnL w="12700" cap="flat" cmpd="sng" algn="ctr">
                      <a:solidFill>
                        <a:schemeClr val="tx1"/>
                      </a:solidFill>
                      <a:prstDash val="solid"/>
                      <a:round/>
                      <a:headEnd type="none" w="med" len="med"/>
                      <a:tailEnd type="none" w="med" len="med"/>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3">
                        <a:lumMod val="50000"/>
                        <a:alpha val="20000"/>
                      </a:schemeClr>
                    </a:solidFill>
                  </a:tcPr>
                </a:tc>
                <a:tc>
                  <a:txBody>
                    <a:bodyPr/>
                    <a:lstStyle/>
                    <a:p>
                      <a:pPr marR="0" algn="ctr" rtl="0" eaLnBrk="1" fontAlgn="b" hangingPunct="1">
                        <a:lnSpc>
                          <a:spcPct val="100000"/>
                        </a:lnSpc>
                        <a:spcBef>
                          <a:spcPts val="0"/>
                        </a:spcBef>
                        <a:spcAft>
                          <a:spcPts val="0"/>
                        </a:spcAft>
                        <a:buNone/>
                      </a:pPr>
                      <a:r>
                        <a:rPr lang="ru-KZ" sz="900" b="1" i="0" u="none" strike="noStrike" cap="none" dirty="0">
                          <a:solidFill>
                            <a:schemeClr val="tx1"/>
                          </a:solidFill>
                          <a:effectLst/>
                          <a:latin typeface="Arial Narrow" panose="020B0606020202030204" pitchFamily="34" charset="0"/>
                          <a:ea typeface="+mn-ea"/>
                          <a:cs typeface="+mn-cs"/>
                          <a:sym typeface="Arial"/>
                        </a:rPr>
                        <a:t>171 117</a:t>
                      </a:r>
                    </a:p>
                  </a:txBody>
                  <a:tcPr marL="9525" marR="9525" marT="0" marB="0"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50000"/>
                        <a:alpha val="20000"/>
                      </a:schemeClr>
                    </a:solidFill>
                  </a:tcPr>
                </a:tc>
                <a:tc>
                  <a:txBody>
                    <a:bodyPr/>
                    <a:lstStyle/>
                    <a:p>
                      <a:pPr marR="0" algn="ctr" rtl="0" eaLnBrk="1" fontAlgn="b" hangingPunct="1">
                        <a:lnSpc>
                          <a:spcPct val="100000"/>
                        </a:lnSpc>
                        <a:spcBef>
                          <a:spcPts val="0"/>
                        </a:spcBef>
                        <a:spcAft>
                          <a:spcPts val="0"/>
                        </a:spcAft>
                        <a:buNone/>
                      </a:pPr>
                      <a:r>
                        <a:rPr lang="ru-KZ" sz="900" b="1" i="0" u="none" strike="noStrike" cap="none" dirty="0">
                          <a:solidFill>
                            <a:schemeClr val="accent3">
                              <a:lumMod val="50000"/>
                            </a:schemeClr>
                          </a:solidFill>
                          <a:effectLst/>
                          <a:latin typeface="Arial Narrow" panose="020B0606020202030204" pitchFamily="34" charset="0"/>
                          <a:ea typeface="+mn-ea"/>
                          <a:cs typeface="+mn-cs"/>
                          <a:sym typeface="Arial"/>
                        </a:rPr>
                        <a:t>194 901</a:t>
                      </a:r>
                    </a:p>
                  </a:txBody>
                  <a:tcPr marL="9525" marR="9525" marT="0" marB="0"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3">
                        <a:lumMod val="50000"/>
                        <a:alpha val="20000"/>
                      </a:schemeClr>
                    </a:solidFill>
                  </a:tcPr>
                </a:tc>
                <a:tc>
                  <a:txBody>
                    <a:bodyPr/>
                    <a:lstStyle/>
                    <a:p>
                      <a:pPr marR="0" algn="ctr" rtl="0" eaLnBrk="1" fontAlgn="b" hangingPunct="1">
                        <a:lnSpc>
                          <a:spcPct val="100000"/>
                        </a:lnSpc>
                        <a:spcBef>
                          <a:spcPts val="0"/>
                        </a:spcBef>
                        <a:spcAft>
                          <a:spcPts val="0"/>
                        </a:spcAft>
                        <a:buNone/>
                      </a:pPr>
                      <a:r>
                        <a:rPr lang="ru-KZ" sz="900" b="1" i="0" u="none" strike="noStrike" cap="none" dirty="0">
                          <a:solidFill>
                            <a:schemeClr val="accent3">
                              <a:lumMod val="50000"/>
                            </a:schemeClr>
                          </a:solidFill>
                          <a:effectLst/>
                          <a:latin typeface="Arial Narrow" panose="020B0606020202030204" pitchFamily="34" charset="0"/>
                          <a:ea typeface="+mn-ea"/>
                          <a:cs typeface="+mn-cs"/>
                          <a:sym typeface="Arial"/>
                        </a:rPr>
                        <a:t>223 605</a:t>
                      </a:r>
                    </a:p>
                  </a:txBody>
                  <a:tcPr marL="9525" marR="9525" marT="0" marB="0"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3">
                        <a:lumMod val="50000"/>
                        <a:alpha val="20000"/>
                      </a:schemeClr>
                    </a:solidFill>
                  </a:tcPr>
                </a:tc>
                <a:tc>
                  <a:txBody>
                    <a:bodyPr/>
                    <a:lstStyle/>
                    <a:p>
                      <a:pPr marR="0" algn="ctr" rtl="0" eaLnBrk="1" fontAlgn="b" hangingPunct="1">
                        <a:lnSpc>
                          <a:spcPct val="100000"/>
                        </a:lnSpc>
                        <a:spcBef>
                          <a:spcPts val="0"/>
                        </a:spcBef>
                        <a:spcAft>
                          <a:spcPts val="0"/>
                        </a:spcAft>
                        <a:buNone/>
                      </a:pPr>
                      <a:r>
                        <a:rPr lang="ru-KZ" sz="900" b="1" i="0" u="none" strike="noStrike" cap="none" dirty="0">
                          <a:solidFill>
                            <a:schemeClr val="accent3">
                              <a:lumMod val="50000"/>
                            </a:schemeClr>
                          </a:solidFill>
                          <a:effectLst/>
                          <a:latin typeface="Arial Narrow" panose="020B0606020202030204" pitchFamily="34" charset="0"/>
                          <a:ea typeface="+mn-ea"/>
                          <a:cs typeface="+mn-cs"/>
                          <a:sym typeface="Arial"/>
                        </a:rPr>
                        <a:t>256 070</a:t>
                      </a:r>
                    </a:p>
                  </a:txBody>
                  <a:tcPr marL="9525" marR="9525" marT="0" marB="0"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3">
                        <a:lumMod val="50000"/>
                        <a:alpha val="20000"/>
                      </a:schemeClr>
                    </a:solidFill>
                  </a:tcPr>
                </a:tc>
                <a:tc>
                  <a:txBody>
                    <a:bodyPr/>
                    <a:lstStyle/>
                    <a:p>
                      <a:pPr marR="0" algn="ctr" rtl="0" eaLnBrk="1" fontAlgn="b" hangingPunct="1">
                        <a:lnSpc>
                          <a:spcPct val="100000"/>
                        </a:lnSpc>
                        <a:spcBef>
                          <a:spcPts val="0"/>
                        </a:spcBef>
                        <a:spcAft>
                          <a:spcPts val="0"/>
                        </a:spcAft>
                        <a:buNone/>
                      </a:pPr>
                      <a:r>
                        <a:rPr lang="en-US" sz="900" b="1" i="0" u="none" strike="noStrike" cap="none" dirty="0">
                          <a:solidFill>
                            <a:schemeClr val="accent3">
                              <a:lumMod val="50000"/>
                            </a:schemeClr>
                          </a:solidFill>
                          <a:effectLst/>
                          <a:latin typeface="Arial Narrow" panose="020B0606020202030204" pitchFamily="34" charset="0"/>
                          <a:ea typeface="+mn-ea"/>
                          <a:cs typeface="+mn-cs"/>
                          <a:sym typeface="Arial"/>
                        </a:rPr>
                        <a:t>100%</a:t>
                      </a:r>
                    </a:p>
                  </a:txBody>
                  <a:tcPr marL="9525" marR="9525" marT="0" marB="0"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3">
                        <a:lumMod val="50000"/>
                        <a:alpha val="20000"/>
                      </a:schemeClr>
                    </a:solidFill>
                  </a:tcPr>
                </a:tc>
                <a:extLst>
                  <a:ext uri="{0D108BD9-81ED-4DB2-BD59-A6C34878D82A}">
                    <a16:rowId xmlns:a16="http://schemas.microsoft.com/office/drawing/2014/main" val="2126759895"/>
                  </a:ext>
                </a:extLst>
              </a:tr>
              <a:tr h="158400">
                <a:tc>
                  <a:txBody>
                    <a:bodyPr/>
                    <a:lstStyle/>
                    <a:p>
                      <a:pPr algn="ctr" fontAlgn="b"/>
                      <a:r>
                        <a:rPr lang="ru-RU" sz="800" u="none" strike="noStrike" dirty="0">
                          <a:solidFill>
                            <a:schemeClr val="accent3">
                              <a:lumMod val="50000"/>
                            </a:schemeClr>
                          </a:solidFill>
                          <a:effectLst/>
                          <a:latin typeface="Arial Narrow" panose="020B0606020202030204" pitchFamily="34" charset="0"/>
                        </a:rPr>
                        <a:t>1</a:t>
                      </a:r>
                      <a:endParaRPr lang="en-US" sz="800" b="0" i="0" u="none" strike="noStrike" dirty="0">
                        <a:solidFill>
                          <a:schemeClr val="accent3">
                            <a:lumMod val="50000"/>
                          </a:schemeClr>
                        </a:solidFill>
                        <a:effectLst/>
                        <a:latin typeface="Arial Narrow" panose="020B0606020202030204" pitchFamily="34" charset="0"/>
                      </a:endParaRPr>
                    </a:p>
                  </a:txBody>
                  <a:tcPr marL="9525" marR="9525" marT="0" marB="0" anchor="ctr">
                    <a:lnT w="12700" cap="flat" cmpd="sng" algn="ctr">
                      <a:solidFill>
                        <a:schemeClr val="tx1"/>
                      </a:solidFill>
                      <a:prstDash val="solid"/>
                      <a:round/>
                      <a:headEnd type="none" w="med" len="med"/>
                      <a:tailEnd type="none" w="med" len="med"/>
                    </a:lnT>
                    <a:solidFill>
                      <a:schemeClr val="accent6">
                        <a:lumMod val="50000"/>
                        <a:alpha val="1000"/>
                      </a:schemeClr>
                    </a:solidFill>
                  </a:tcPr>
                </a:tc>
                <a:tc>
                  <a:txBody>
                    <a:bodyPr/>
                    <a:lstStyle/>
                    <a:p>
                      <a:pPr marR="0" algn="ctr" rtl="0" eaLnBrk="1" fontAlgn="b" hangingPunct="1">
                        <a:lnSpc>
                          <a:spcPct val="100000"/>
                        </a:lnSpc>
                        <a:spcBef>
                          <a:spcPts val="0"/>
                        </a:spcBef>
                        <a:spcAft>
                          <a:spcPts val="0"/>
                        </a:spcAft>
                        <a:buNone/>
                      </a:pPr>
                      <a:r>
                        <a:rPr lang="ru-KZ" sz="800" b="0" i="0" u="none" strike="noStrike" cap="none" dirty="0">
                          <a:solidFill>
                            <a:schemeClr val="accent3">
                              <a:lumMod val="50000"/>
                            </a:schemeClr>
                          </a:solidFill>
                          <a:effectLst/>
                          <a:latin typeface="Arial Narrow" panose="020B0606020202030204" pitchFamily="34" charset="0"/>
                          <a:ea typeface="+mn-ea"/>
                          <a:cs typeface="+mn-cs"/>
                          <a:sym typeface="Arial"/>
                        </a:rPr>
                        <a:t>2350-3</a:t>
                      </a:r>
                    </a:p>
                  </a:txBody>
                  <a:tcPr marL="9525" marR="9525" marT="0" marB="0" anchor="ctr">
                    <a:lnT w="12700" cap="flat" cmpd="sng" algn="ctr">
                      <a:solidFill>
                        <a:schemeClr val="tx1"/>
                      </a:solidFill>
                      <a:prstDash val="solid"/>
                      <a:round/>
                      <a:headEnd type="none" w="med" len="med"/>
                      <a:tailEnd type="none" w="med" len="med"/>
                    </a:lnT>
                    <a:solidFill>
                      <a:schemeClr val="accent6">
                        <a:lumMod val="50000"/>
                        <a:alpha val="1000"/>
                      </a:schemeClr>
                    </a:solidFill>
                  </a:tcPr>
                </a:tc>
                <a:tc>
                  <a:txBody>
                    <a:bodyPr/>
                    <a:lstStyle/>
                    <a:p>
                      <a:pPr marL="72000" marR="0" algn="l" rtl="0" eaLnBrk="1" fontAlgn="b" hangingPunct="1">
                        <a:lnSpc>
                          <a:spcPct val="100000"/>
                        </a:lnSpc>
                        <a:spcBef>
                          <a:spcPts val="0"/>
                        </a:spcBef>
                        <a:spcAft>
                          <a:spcPts val="0"/>
                        </a:spcAft>
                        <a:buNone/>
                      </a:pPr>
                      <a:r>
                        <a:rPr lang="ru-RU" sz="800" b="0" i="0" u="none" strike="noStrike" cap="none" dirty="0" err="1">
                          <a:solidFill>
                            <a:schemeClr val="accent3">
                              <a:lumMod val="50000"/>
                            </a:schemeClr>
                          </a:solidFill>
                          <a:effectLst/>
                          <a:latin typeface="Arial Narrow" panose="020B0606020202030204" pitchFamily="34" charset="0"/>
                          <a:ea typeface="+mn-ea"/>
                          <a:cs typeface="+mn-cs"/>
                          <a:sym typeface="Arial"/>
                        </a:rPr>
                        <a:t>Қоғамдық</a:t>
                      </a:r>
                      <a:r>
                        <a:rPr lang="ru-RU" sz="800" b="0" i="0" u="none" strike="noStrike" cap="none" dirty="0">
                          <a:solidFill>
                            <a:schemeClr val="accent3">
                              <a:lumMod val="50000"/>
                            </a:schemeClr>
                          </a:solidFill>
                          <a:effectLst/>
                          <a:latin typeface="Arial Narrow" panose="020B0606020202030204" pitchFamily="34" charset="0"/>
                          <a:ea typeface="+mn-ea"/>
                          <a:cs typeface="+mn-cs"/>
                          <a:sym typeface="Arial"/>
                        </a:rPr>
                        <a:t> </a:t>
                      </a:r>
                      <a:r>
                        <a:rPr lang="ru-RU" sz="800" b="0" i="0" u="none" strike="noStrike" cap="none" dirty="0" err="1">
                          <a:solidFill>
                            <a:schemeClr val="accent3">
                              <a:lumMod val="50000"/>
                            </a:schemeClr>
                          </a:solidFill>
                          <a:effectLst/>
                          <a:latin typeface="Arial Narrow" panose="020B0606020202030204" pitchFamily="34" charset="0"/>
                          <a:ea typeface="+mn-ea"/>
                          <a:cs typeface="+mn-cs"/>
                          <a:sym typeface="Arial"/>
                        </a:rPr>
                        <a:t>ғылымдар</a:t>
                      </a:r>
                      <a:r>
                        <a:rPr lang="ru-RU" sz="800" b="0" i="0" u="none" strike="noStrike" cap="none" dirty="0">
                          <a:solidFill>
                            <a:schemeClr val="accent3">
                              <a:lumMod val="50000"/>
                            </a:schemeClr>
                          </a:solidFill>
                          <a:effectLst/>
                          <a:latin typeface="Arial Narrow" panose="020B0606020202030204" pitchFamily="34" charset="0"/>
                          <a:ea typeface="+mn-ea"/>
                          <a:cs typeface="+mn-cs"/>
                          <a:sym typeface="Arial"/>
                        </a:rPr>
                        <a:t> </a:t>
                      </a:r>
                      <a:r>
                        <a:rPr lang="ru-RU" sz="800" b="0" i="0" u="none" strike="noStrike" cap="none" dirty="0" err="1">
                          <a:solidFill>
                            <a:schemeClr val="accent3">
                              <a:lumMod val="50000"/>
                            </a:schemeClr>
                          </a:solidFill>
                          <a:effectLst/>
                          <a:latin typeface="Arial Narrow" panose="020B0606020202030204" pitchFamily="34" charset="0"/>
                          <a:ea typeface="+mn-ea"/>
                          <a:cs typeface="+mn-cs"/>
                          <a:sym typeface="Arial"/>
                        </a:rPr>
                        <a:t>бойынша</a:t>
                      </a:r>
                      <a:r>
                        <a:rPr lang="ru-RU" sz="800" b="0" i="0" u="none" strike="noStrike" cap="none" dirty="0">
                          <a:solidFill>
                            <a:schemeClr val="accent3">
                              <a:lumMod val="50000"/>
                            </a:schemeClr>
                          </a:solidFill>
                          <a:effectLst/>
                          <a:latin typeface="Arial Narrow" panose="020B0606020202030204" pitchFamily="34" charset="0"/>
                          <a:ea typeface="+mn-ea"/>
                          <a:cs typeface="+mn-cs"/>
                          <a:sym typeface="Arial"/>
                        </a:rPr>
                        <a:t> орта </a:t>
                      </a:r>
                      <a:r>
                        <a:rPr lang="ru-RU" sz="800" b="0" i="0" u="none" strike="noStrike" cap="none" dirty="0" err="1">
                          <a:solidFill>
                            <a:schemeClr val="accent3">
                              <a:lumMod val="50000"/>
                            </a:schemeClr>
                          </a:solidFill>
                          <a:effectLst/>
                          <a:latin typeface="Arial Narrow" panose="020B0606020202030204" pitchFamily="34" charset="0"/>
                          <a:ea typeface="+mn-ea"/>
                          <a:cs typeface="+mn-cs"/>
                          <a:sym typeface="Arial"/>
                        </a:rPr>
                        <a:t>мектеп</a:t>
                      </a:r>
                      <a:r>
                        <a:rPr lang="ru-RU" sz="800" b="0" i="0" u="none" strike="noStrike" cap="none" dirty="0">
                          <a:solidFill>
                            <a:schemeClr val="accent3">
                              <a:lumMod val="50000"/>
                            </a:schemeClr>
                          </a:solidFill>
                          <a:effectLst/>
                          <a:latin typeface="Arial Narrow" panose="020B0606020202030204" pitchFamily="34" charset="0"/>
                          <a:ea typeface="+mn-ea"/>
                          <a:cs typeface="+mn-cs"/>
                          <a:sym typeface="Arial"/>
                        </a:rPr>
                        <a:t> </a:t>
                      </a:r>
                      <a:r>
                        <a:rPr lang="ru-RU" sz="800" b="0" i="0" u="none" strike="noStrike" cap="none" dirty="0" err="1">
                          <a:solidFill>
                            <a:schemeClr val="accent3">
                              <a:lumMod val="50000"/>
                            </a:schemeClr>
                          </a:solidFill>
                          <a:effectLst/>
                          <a:latin typeface="Arial Narrow" panose="020B0606020202030204" pitchFamily="34" charset="0"/>
                          <a:ea typeface="+mn-ea"/>
                          <a:cs typeface="+mn-cs"/>
                          <a:sym typeface="Arial"/>
                        </a:rPr>
                        <a:t>мұғалімдері</a:t>
                      </a:r>
                      <a:endParaRPr lang="ru-RU" sz="800" b="0" i="0" u="none" strike="noStrike" cap="none" dirty="0">
                        <a:solidFill>
                          <a:schemeClr val="accent3">
                            <a:lumMod val="50000"/>
                          </a:schemeClr>
                        </a:solidFill>
                        <a:effectLst/>
                        <a:latin typeface="Arial Narrow" panose="020B0606020202030204" pitchFamily="34" charset="0"/>
                        <a:ea typeface="+mn-ea"/>
                        <a:cs typeface="+mn-cs"/>
                        <a:sym typeface="Arial"/>
                      </a:endParaRPr>
                    </a:p>
                  </a:txBody>
                  <a:tcPr marL="9525" marR="9525" marT="0" marB="0" anchor="ctr">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solidFill>
                      <a:schemeClr val="accent6">
                        <a:lumMod val="50000"/>
                        <a:alpha val="1000"/>
                      </a:schemeClr>
                    </a:solidFill>
                  </a:tcPr>
                </a:tc>
                <a:tc>
                  <a:txBody>
                    <a:bodyPr/>
                    <a:lstStyle/>
                    <a:p>
                      <a:pPr algn="ctr" fontAlgn="b"/>
                      <a:r>
                        <a:rPr lang="ru-KZ" sz="800" b="0" i="0" u="none" strike="noStrike" cap="none" dirty="0">
                          <a:solidFill>
                            <a:schemeClr val="tx1"/>
                          </a:solidFill>
                          <a:effectLst/>
                          <a:latin typeface="Arial Narrow" panose="020B0606020202030204" pitchFamily="34" charset="0"/>
                          <a:ea typeface="+mn-ea"/>
                          <a:cs typeface="+mn-cs"/>
                          <a:sym typeface="Arial"/>
                        </a:rPr>
                        <a:t>21 713</a:t>
                      </a:r>
                    </a:p>
                  </a:txBody>
                  <a:tcPr marL="9525" marR="9525" marT="0" marB="0" anchor="ctr">
                    <a:lnL w="12700" cap="flat" cmpd="sng" algn="ctr">
                      <a:solidFill>
                        <a:schemeClr val="tx1"/>
                      </a:solidFill>
                      <a:prstDash val="solid"/>
                      <a:round/>
                      <a:headEnd type="none" w="med" len="med"/>
                      <a:tailEnd type="none" w="med" len="med"/>
                    </a:lnL>
                    <a:lnT w="12700" cap="flat" cmpd="sng" algn="ctr">
                      <a:solidFill>
                        <a:schemeClr val="tx1"/>
                      </a:solidFill>
                      <a:prstDash val="solid"/>
                      <a:round/>
                      <a:headEnd type="none" w="med" len="med"/>
                      <a:tailEnd type="none" w="med" len="med"/>
                    </a:lnT>
                    <a:solidFill>
                      <a:schemeClr val="accent6">
                        <a:lumMod val="50000"/>
                        <a:alpha val="1000"/>
                      </a:schemeClr>
                    </a:solidFill>
                  </a:tcPr>
                </a:tc>
                <a:tc>
                  <a:txBody>
                    <a:bodyPr/>
                    <a:lstStyle/>
                    <a:p>
                      <a:pPr algn="ctr" fontAlgn="b"/>
                      <a:r>
                        <a:rPr lang="ru-KZ" sz="800" b="0" i="0" u="none" strike="noStrike" cap="none" dirty="0">
                          <a:solidFill>
                            <a:schemeClr val="tx1"/>
                          </a:solidFill>
                          <a:effectLst/>
                          <a:latin typeface="Arial Narrow" panose="020B0606020202030204" pitchFamily="34" charset="0"/>
                          <a:ea typeface="+mn-ea"/>
                          <a:cs typeface="+mn-cs"/>
                          <a:sym typeface="Arial"/>
                        </a:rPr>
                        <a:t>3 378</a:t>
                      </a:r>
                    </a:p>
                  </a:txBody>
                  <a:tcPr marL="9525" marR="9525" marT="0" marB="0" anchor="ctr">
                    <a:lnT w="12700" cap="flat" cmpd="sng" algn="ctr">
                      <a:solidFill>
                        <a:schemeClr val="tx1"/>
                      </a:solidFill>
                      <a:prstDash val="solid"/>
                      <a:round/>
                      <a:headEnd type="none" w="med" len="med"/>
                      <a:tailEnd type="none" w="med" len="med"/>
                    </a:lnT>
                    <a:solidFill>
                      <a:schemeClr val="accent6">
                        <a:lumMod val="50000"/>
                        <a:alpha val="1000"/>
                      </a:schemeClr>
                    </a:solidFill>
                  </a:tcPr>
                </a:tc>
                <a:tc>
                  <a:txBody>
                    <a:bodyPr/>
                    <a:lstStyle/>
                    <a:p>
                      <a:pPr algn="ctr" fontAlgn="b"/>
                      <a:r>
                        <a:rPr lang="ru-KZ" sz="800" b="0" i="0" u="none" strike="noStrike" cap="none" dirty="0">
                          <a:solidFill>
                            <a:schemeClr val="tx1"/>
                          </a:solidFill>
                          <a:effectLst/>
                          <a:latin typeface="Arial Narrow" panose="020B0606020202030204" pitchFamily="34" charset="0"/>
                          <a:ea typeface="+mn-ea"/>
                          <a:cs typeface="+mn-cs"/>
                          <a:sym typeface="Arial"/>
                        </a:rPr>
                        <a:t>2 753</a:t>
                      </a:r>
                    </a:p>
                  </a:txBody>
                  <a:tcPr marL="9525" marR="9525" marT="0" marB="0" anchor="ctr">
                    <a:lnT w="12700" cap="flat" cmpd="sng" algn="ctr">
                      <a:solidFill>
                        <a:schemeClr val="tx1"/>
                      </a:solidFill>
                      <a:prstDash val="solid"/>
                      <a:round/>
                      <a:headEnd type="none" w="med" len="med"/>
                      <a:tailEnd type="none" w="med" len="med"/>
                    </a:lnT>
                    <a:solidFill>
                      <a:schemeClr val="accent6">
                        <a:lumMod val="50000"/>
                        <a:alpha val="1000"/>
                      </a:schemeClr>
                    </a:solidFill>
                  </a:tcPr>
                </a:tc>
                <a:tc>
                  <a:txBody>
                    <a:bodyPr/>
                    <a:lstStyle/>
                    <a:p>
                      <a:pPr algn="ctr" fontAlgn="b"/>
                      <a:r>
                        <a:rPr lang="ru-KZ" sz="800" b="0" i="0" u="none" strike="noStrike" cap="none" dirty="0">
                          <a:solidFill>
                            <a:schemeClr val="tx1"/>
                          </a:solidFill>
                          <a:effectLst/>
                          <a:latin typeface="Arial Narrow" panose="020B0606020202030204" pitchFamily="34" charset="0"/>
                          <a:ea typeface="+mn-ea"/>
                          <a:cs typeface="+mn-cs"/>
                          <a:sym typeface="Arial"/>
                        </a:rPr>
                        <a:t>11 643</a:t>
                      </a:r>
                    </a:p>
                  </a:txBody>
                  <a:tcPr marL="9525" marR="9525" marT="0" marB="0" anchor="ctr">
                    <a:lnT w="12700" cap="flat" cmpd="sng" algn="ctr">
                      <a:solidFill>
                        <a:schemeClr val="tx1"/>
                      </a:solidFill>
                      <a:prstDash val="solid"/>
                      <a:round/>
                      <a:headEnd type="none" w="med" len="med"/>
                      <a:tailEnd type="none" w="med" len="med"/>
                    </a:lnT>
                    <a:solidFill>
                      <a:schemeClr val="accent6">
                        <a:lumMod val="50000"/>
                        <a:alpha val="1000"/>
                      </a:schemeClr>
                    </a:solidFill>
                  </a:tcPr>
                </a:tc>
                <a:tc>
                  <a:txBody>
                    <a:bodyPr/>
                    <a:lstStyle/>
                    <a:p>
                      <a:pPr algn="ctr" fontAlgn="b"/>
                      <a:r>
                        <a:rPr lang="ru-KZ" sz="800" b="0" i="0" u="none" strike="noStrike" cap="none" dirty="0">
                          <a:solidFill>
                            <a:schemeClr val="tx1"/>
                          </a:solidFill>
                          <a:effectLst/>
                          <a:latin typeface="Arial Narrow" panose="020B0606020202030204" pitchFamily="34" charset="0"/>
                          <a:ea typeface="+mn-ea"/>
                          <a:cs typeface="+mn-cs"/>
                          <a:sym typeface="Arial"/>
                        </a:rPr>
                        <a:t>3 939</a:t>
                      </a:r>
                    </a:p>
                  </a:txBody>
                  <a:tcPr marL="9525" marR="9525" marT="0" marB="0" anchor="ctr">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solidFill>
                      <a:schemeClr val="accent6">
                        <a:lumMod val="50000"/>
                        <a:alpha val="1000"/>
                      </a:schemeClr>
                    </a:solidFill>
                  </a:tcPr>
                </a:tc>
                <a:tc>
                  <a:txBody>
                    <a:bodyPr/>
                    <a:lstStyle/>
                    <a:p>
                      <a:pPr marR="0" algn="ctr" rtl="0" eaLnBrk="1" fontAlgn="b" hangingPunct="1">
                        <a:lnSpc>
                          <a:spcPct val="100000"/>
                        </a:lnSpc>
                        <a:spcBef>
                          <a:spcPts val="0"/>
                        </a:spcBef>
                        <a:spcAft>
                          <a:spcPts val="0"/>
                        </a:spcAft>
                        <a:buNone/>
                      </a:pPr>
                      <a:r>
                        <a:rPr lang="ru-KZ" sz="800" b="0" i="0" u="none" strike="noStrike" cap="none" dirty="0">
                          <a:solidFill>
                            <a:schemeClr val="accent3">
                              <a:lumMod val="50000"/>
                            </a:schemeClr>
                          </a:solidFill>
                          <a:effectLst/>
                          <a:latin typeface="Arial Narrow" panose="020B0606020202030204" pitchFamily="34" charset="0"/>
                          <a:ea typeface="+mn-ea"/>
                          <a:cs typeface="+mn-cs"/>
                          <a:sym typeface="Arial"/>
                        </a:rPr>
                        <a:t>25 484</a:t>
                      </a:r>
                    </a:p>
                  </a:txBody>
                  <a:tcPr marL="9525" marR="9525" marT="0" marB="0" anchor="ctr">
                    <a:lnL w="12700" cap="flat" cmpd="sng" algn="ctr">
                      <a:solidFill>
                        <a:schemeClr val="tx1"/>
                      </a:solidFill>
                      <a:prstDash val="solid"/>
                      <a:round/>
                      <a:headEnd type="none" w="med" len="med"/>
                      <a:tailEnd type="none" w="med" len="med"/>
                    </a:lnL>
                    <a:lnT w="12700" cap="flat" cmpd="sng" algn="ctr">
                      <a:solidFill>
                        <a:schemeClr val="tx1"/>
                      </a:solidFill>
                      <a:prstDash val="solid"/>
                      <a:round/>
                      <a:headEnd type="none" w="med" len="med"/>
                      <a:tailEnd type="none" w="med" len="med"/>
                    </a:lnT>
                    <a:solidFill>
                      <a:schemeClr val="accent6">
                        <a:lumMod val="50000"/>
                        <a:alpha val="1000"/>
                      </a:schemeClr>
                    </a:solidFill>
                  </a:tcPr>
                </a:tc>
                <a:tc>
                  <a:txBody>
                    <a:bodyPr/>
                    <a:lstStyle/>
                    <a:p>
                      <a:pPr marR="0" algn="ctr" rtl="0" eaLnBrk="1" fontAlgn="b" hangingPunct="1">
                        <a:lnSpc>
                          <a:spcPct val="100000"/>
                        </a:lnSpc>
                        <a:spcBef>
                          <a:spcPts val="0"/>
                        </a:spcBef>
                        <a:spcAft>
                          <a:spcPts val="0"/>
                        </a:spcAft>
                        <a:buNone/>
                      </a:pPr>
                      <a:r>
                        <a:rPr lang="ru-KZ" sz="800" b="0" i="0" u="none" strike="noStrike" cap="none" dirty="0">
                          <a:solidFill>
                            <a:schemeClr val="tx1"/>
                          </a:solidFill>
                          <a:effectLst/>
                          <a:latin typeface="Arial Narrow" panose="020B0606020202030204" pitchFamily="34" charset="0"/>
                          <a:ea typeface="+mn-ea"/>
                          <a:cs typeface="+mn-cs"/>
                          <a:sym typeface="Arial"/>
                        </a:rPr>
                        <a:t>3 879</a:t>
                      </a:r>
                    </a:p>
                  </a:txBody>
                  <a:tcPr marL="9525" marR="9525" marT="0" marB="0" anchor="ctr">
                    <a:lnT w="12700" cap="flat" cmpd="sng" algn="ctr">
                      <a:solidFill>
                        <a:schemeClr val="tx1"/>
                      </a:solidFill>
                      <a:prstDash val="solid"/>
                      <a:round/>
                      <a:headEnd type="none" w="med" len="med"/>
                      <a:tailEnd type="none" w="med" len="med"/>
                    </a:lnT>
                    <a:solidFill>
                      <a:schemeClr val="accent6">
                        <a:lumMod val="50000"/>
                        <a:alpha val="1000"/>
                      </a:schemeClr>
                    </a:solidFill>
                  </a:tcPr>
                </a:tc>
                <a:tc>
                  <a:txBody>
                    <a:bodyPr/>
                    <a:lstStyle/>
                    <a:p>
                      <a:pPr marR="0" algn="ctr" rtl="0" eaLnBrk="1" fontAlgn="b" hangingPunct="1">
                        <a:lnSpc>
                          <a:spcPct val="100000"/>
                        </a:lnSpc>
                        <a:spcBef>
                          <a:spcPts val="0"/>
                        </a:spcBef>
                        <a:spcAft>
                          <a:spcPts val="0"/>
                        </a:spcAft>
                        <a:buNone/>
                      </a:pPr>
                      <a:r>
                        <a:rPr lang="ru-KZ" sz="800" b="0" i="0" u="none" strike="noStrike" cap="none" dirty="0">
                          <a:solidFill>
                            <a:schemeClr val="accent3">
                              <a:lumMod val="50000"/>
                            </a:schemeClr>
                          </a:solidFill>
                          <a:effectLst/>
                          <a:latin typeface="Arial Narrow" panose="020B0606020202030204" pitchFamily="34" charset="0"/>
                          <a:ea typeface="+mn-ea"/>
                          <a:cs typeface="+mn-cs"/>
                          <a:sym typeface="Arial"/>
                        </a:rPr>
                        <a:t>4 875</a:t>
                      </a:r>
                    </a:p>
                  </a:txBody>
                  <a:tcPr marL="9525" marR="9525" marT="0" marB="0" anchor="ctr">
                    <a:lnT w="12700" cap="flat" cmpd="sng" algn="ctr">
                      <a:solidFill>
                        <a:schemeClr val="tx1"/>
                      </a:solidFill>
                      <a:prstDash val="solid"/>
                      <a:round/>
                      <a:headEnd type="none" w="med" len="med"/>
                      <a:tailEnd type="none" w="med" len="med"/>
                    </a:lnT>
                    <a:solidFill>
                      <a:schemeClr val="accent6">
                        <a:lumMod val="50000"/>
                        <a:alpha val="1000"/>
                      </a:schemeClr>
                    </a:solidFill>
                  </a:tcPr>
                </a:tc>
                <a:tc>
                  <a:txBody>
                    <a:bodyPr/>
                    <a:lstStyle/>
                    <a:p>
                      <a:pPr marR="0" algn="ctr" rtl="0" eaLnBrk="1" fontAlgn="b" hangingPunct="1">
                        <a:lnSpc>
                          <a:spcPct val="100000"/>
                        </a:lnSpc>
                        <a:spcBef>
                          <a:spcPts val="0"/>
                        </a:spcBef>
                        <a:spcAft>
                          <a:spcPts val="0"/>
                        </a:spcAft>
                        <a:buNone/>
                      </a:pPr>
                      <a:r>
                        <a:rPr lang="ru-KZ" sz="800" b="0" i="0" u="none" strike="noStrike" cap="none" dirty="0">
                          <a:solidFill>
                            <a:schemeClr val="accent3">
                              <a:lumMod val="50000"/>
                            </a:schemeClr>
                          </a:solidFill>
                          <a:effectLst/>
                          <a:latin typeface="Arial Narrow" panose="020B0606020202030204" pitchFamily="34" charset="0"/>
                          <a:ea typeface="+mn-ea"/>
                          <a:cs typeface="+mn-cs"/>
                          <a:sym typeface="Arial"/>
                        </a:rPr>
                        <a:t>4 495</a:t>
                      </a:r>
                    </a:p>
                  </a:txBody>
                  <a:tcPr marL="9525" marR="9525" marT="0" marB="0" anchor="ctr">
                    <a:lnT w="12700" cap="flat" cmpd="sng" algn="ctr">
                      <a:solidFill>
                        <a:schemeClr val="tx1"/>
                      </a:solidFill>
                      <a:prstDash val="solid"/>
                      <a:round/>
                      <a:headEnd type="none" w="med" len="med"/>
                      <a:tailEnd type="none" w="med" len="med"/>
                    </a:lnT>
                    <a:solidFill>
                      <a:schemeClr val="accent6">
                        <a:lumMod val="50000"/>
                        <a:alpha val="1000"/>
                      </a:schemeClr>
                    </a:solidFill>
                  </a:tcPr>
                </a:tc>
                <a:tc>
                  <a:txBody>
                    <a:bodyPr/>
                    <a:lstStyle/>
                    <a:p>
                      <a:pPr marR="0" algn="ctr" rtl="0" eaLnBrk="1" fontAlgn="b" hangingPunct="1">
                        <a:lnSpc>
                          <a:spcPct val="100000"/>
                        </a:lnSpc>
                        <a:spcBef>
                          <a:spcPts val="0"/>
                        </a:spcBef>
                        <a:spcAft>
                          <a:spcPts val="0"/>
                        </a:spcAft>
                        <a:buNone/>
                      </a:pPr>
                      <a:r>
                        <a:rPr lang="ru-KZ" sz="800" b="0" i="0" u="none" strike="noStrike" cap="none" dirty="0">
                          <a:solidFill>
                            <a:schemeClr val="accent3">
                              <a:lumMod val="50000"/>
                            </a:schemeClr>
                          </a:solidFill>
                          <a:effectLst/>
                          <a:latin typeface="Arial Narrow" panose="020B0606020202030204" pitchFamily="34" charset="0"/>
                          <a:ea typeface="+mn-ea"/>
                          <a:cs typeface="+mn-cs"/>
                          <a:sym typeface="Arial"/>
                        </a:rPr>
                        <a:t>12 235</a:t>
                      </a:r>
                    </a:p>
                  </a:txBody>
                  <a:tcPr marL="9525" marR="9525" marT="0" marB="0" anchor="ctr">
                    <a:lnT w="12700" cap="flat" cmpd="sng" algn="ctr">
                      <a:solidFill>
                        <a:schemeClr val="tx1"/>
                      </a:solidFill>
                      <a:prstDash val="solid"/>
                      <a:round/>
                      <a:headEnd type="none" w="med" len="med"/>
                      <a:tailEnd type="none" w="med" len="med"/>
                    </a:lnT>
                    <a:solidFill>
                      <a:schemeClr val="accent6">
                        <a:lumMod val="50000"/>
                        <a:alpha val="1000"/>
                      </a:schemeClr>
                    </a:solidFill>
                  </a:tcPr>
                </a:tc>
                <a:tc>
                  <a:txBody>
                    <a:bodyPr/>
                    <a:lstStyle/>
                    <a:p>
                      <a:pPr marR="0" algn="ctr" rtl="0" eaLnBrk="1" fontAlgn="b" hangingPunct="1">
                        <a:lnSpc>
                          <a:spcPct val="100000"/>
                        </a:lnSpc>
                        <a:spcBef>
                          <a:spcPts val="0"/>
                        </a:spcBef>
                        <a:spcAft>
                          <a:spcPts val="0"/>
                        </a:spcAft>
                        <a:buNone/>
                      </a:pPr>
                      <a:r>
                        <a:rPr lang="ru-KZ" sz="800" b="0" i="0" u="none" strike="noStrike" cap="none" dirty="0">
                          <a:solidFill>
                            <a:schemeClr val="accent3">
                              <a:lumMod val="50000"/>
                            </a:schemeClr>
                          </a:solidFill>
                          <a:effectLst/>
                          <a:latin typeface="Arial Narrow" panose="020B0606020202030204" pitchFamily="34" charset="0"/>
                          <a:ea typeface="+mn-ea"/>
                          <a:cs typeface="+mn-cs"/>
                          <a:sym typeface="Arial"/>
                        </a:rPr>
                        <a:t>3,0%</a:t>
                      </a:r>
                    </a:p>
                  </a:txBody>
                  <a:tcPr marL="9525" marR="9525" marT="0" marB="0" anchor="ctr">
                    <a:lnT w="12700" cap="flat" cmpd="sng" algn="ctr">
                      <a:solidFill>
                        <a:schemeClr val="tx1"/>
                      </a:solidFill>
                      <a:prstDash val="solid"/>
                      <a:round/>
                      <a:headEnd type="none" w="med" len="med"/>
                      <a:tailEnd type="none" w="med" len="med"/>
                    </a:lnT>
                    <a:solidFill>
                      <a:schemeClr val="accent6">
                        <a:lumMod val="50000"/>
                        <a:alpha val="1000"/>
                      </a:schemeClr>
                    </a:solidFill>
                  </a:tcPr>
                </a:tc>
                <a:extLst>
                  <a:ext uri="{0D108BD9-81ED-4DB2-BD59-A6C34878D82A}">
                    <a16:rowId xmlns:a16="http://schemas.microsoft.com/office/drawing/2014/main" val="4220248122"/>
                  </a:ext>
                </a:extLst>
              </a:tr>
              <a:tr h="158400">
                <a:tc>
                  <a:txBody>
                    <a:bodyPr/>
                    <a:lstStyle/>
                    <a:p>
                      <a:pPr algn="ctr" fontAlgn="b"/>
                      <a:r>
                        <a:rPr lang="ru-RU" sz="800" u="none" strike="noStrike" dirty="0">
                          <a:solidFill>
                            <a:schemeClr val="accent3">
                              <a:lumMod val="50000"/>
                            </a:schemeClr>
                          </a:solidFill>
                          <a:effectLst/>
                          <a:latin typeface="Arial Narrow" panose="020B0606020202030204" pitchFamily="34" charset="0"/>
                        </a:rPr>
                        <a:t>2</a:t>
                      </a:r>
                      <a:endParaRPr lang="en-US" sz="800" b="0" i="0" u="none" strike="noStrike" dirty="0">
                        <a:solidFill>
                          <a:schemeClr val="accent3">
                            <a:lumMod val="50000"/>
                          </a:schemeClr>
                        </a:solidFill>
                        <a:effectLst/>
                        <a:latin typeface="Arial Narrow" panose="020B0606020202030204" pitchFamily="34" charset="0"/>
                      </a:endParaRPr>
                    </a:p>
                  </a:txBody>
                  <a:tcPr marL="9525" marR="9525" marT="0" marB="0" anchor="ctr">
                    <a:solidFill>
                      <a:schemeClr val="accent3">
                        <a:lumMod val="50000"/>
                        <a:alpha val="20000"/>
                      </a:schemeClr>
                    </a:solidFill>
                  </a:tcPr>
                </a:tc>
                <a:tc>
                  <a:txBody>
                    <a:bodyPr/>
                    <a:lstStyle/>
                    <a:p>
                      <a:pPr marR="0" algn="ctr" rtl="0" eaLnBrk="1" fontAlgn="b" hangingPunct="1">
                        <a:lnSpc>
                          <a:spcPct val="100000"/>
                        </a:lnSpc>
                        <a:spcBef>
                          <a:spcPts val="0"/>
                        </a:spcBef>
                        <a:spcAft>
                          <a:spcPts val="0"/>
                        </a:spcAft>
                        <a:buNone/>
                      </a:pPr>
                      <a:r>
                        <a:rPr lang="ru-KZ" sz="800" b="0" i="0" u="none" strike="noStrike" cap="none" dirty="0">
                          <a:solidFill>
                            <a:schemeClr val="accent3">
                              <a:lumMod val="50000"/>
                            </a:schemeClr>
                          </a:solidFill>
                          <a:effectLst/>
                          <a:latin typeface="Arial Narrow" panose="020B0606020202030204" pitchFamily="34" charset="0"/>
                          <a:ea typeface="+mn-ea"/>
                          <a:cs typeface="+mn-cs"/>
                          <a:sym typeface="Arial"/>
                        </a:rPr>
                        <a:t>5414-9</a:t>
                      </a:r>
                    </a:p>
                  </a:txBody>
                  <a:tcPr marL="9525" marR="9525" marT="0" marB="0" anchor="ctr">
                    <a:solidFill>
                      <a:schemeClr val="accent3">
                        <a:lumMod val="50000"/>
                        <a:alpha val="20000"/>
                      </a:schemeClr>
                    </a:solidFill>
                  </a:tcPr>
                </a:tc>
                <a:tc>
                  <a:txBody>
                    <a:bodyPr/>
                    <a:lstStyle/>
                    <a:p>
                      <a:pPr marL="72000" marR="0" algn="l" rtl="0" eaLnBrk="1" fontAlgn="b" hangingPunct="1">
                        <a:lnSpc>
                          <a:spcPct val="100000"/>
                        </a:lnSpc>
                        <a:spcBef>
                          <a:spcPts val="0"/>
                        </a:spcBef>
                        <a:spcAft>
                          <a:spcPts val="0"/>
                        </a:spcAft>
                        <a:buNone/>
                      </a:pPr>
                      <a:r>
                        <a:rPr lang="ru-RU" sz="800" b="0" i="0" u="none" strike="noStrike" cap="none" dirty="0" err="1">
                          <a:solidFill>
                            <a:schemeClr val="accent3">
                              <a:lumMod val="50000"/>
                            </a:schemeClr>
                          </a:solidFill>
                          <a:effectLst/>
                          <a:latin typeface="Arial Narrow" panose="020B0606020202030204" pitchFamily="34" charset="0"/>
                          <a:ea typeface="+mn-ea"/>
                          <a:cs typeface="+mn-cs"/>
                          <a:sym typeface="Arial"/>
                        </a:rPr>
                        <a:t>Күзетшілер</a:t>
                      </a:r>
                      <a:r>
                        <a:rPr lang="ru-RU" sz="800" b="0" i="0" u="none" strike="noStrike" cap="none" dirty="0">
                          <a:solidFill>
                            <a:schemeClr val="accent3">
                              <a:lumMod val="50000"/>
                            </a:schemeClr>
                          </a:solidFill>
                          <a:effectLst/>
                          <a:latin typeface="Arial Narrow" panose="020B0606020202030204" pitchFamily="34" charset="0"/>
                          <a:ea typeface="+mn-ea"/>
                          <a:cs typeface="+mn-cs"/>
                          <a:sym typeface="Arial"/>
                        </a:rPr>
                        <a:t>, </a:t>
                      </a:r>
                      <a:r>
                        <a:rPr lang="ru-RU" sz="800" b="0" i="0" u="none" strike="noStrike" cap="none" dirty="0" err="1">
                          <a:solidFill>
                            <a:schemeClr val="accent3">
                              <a:lumMod val="50000"/>
                            </a:schemeClr>
                          </a:solidFill>
                          <a:effectLst/>
                          <a:latin typeface="Arial Narrow" panose="020B0606020202030204" pitchFamily="34" charset="0"/>
                          <a:ea typeface="+mn-ea"/>
                          <a:cs typeface="+mn-cs"/>
                          <a:sym typeface="Arial"/>
                        </a:rPr>
                        <a:t>инкассаторлар</a:t>
                      </a:r>
                      <a:r>
                        <a:rPr lang="ru-RU" sz="800" b="0" i="0" u="none" strike="noStrike" cap="none" dirty="0">
                          <a:solidFill>
                            <a:schemeClr val="accent3">
                              <a:lumMod val="50000"/>
                            </a:schemeClr>
                          </a:solidFill>
                          <a:effectLst/>
                          <a:latin typeface="Arial Narrow" panose="020B0606020202030204" pitchFamily="34" charset="0"/>
                          <a:ea typeface="+mn-ea"/>
                          <a:cs typeface="+mn-cs"/>
                          <a:sym typeface="Arial"/>
                        </a:rPr>
                        <a:t> </a:t>
                      </a:r>
                      <a:r>
                        <a:rPr lang="ru-RU" sz="800" b="0" i="0" u="none" strike="noStrike" cap="none" dirty="0" err="1">
                          <a:solidFill>
                            <a:schemeClr val="accent3">
                              <a:lumMod val="50000"/>
                            </a:schemeClr>
                          </a:solidFill>
                          <a:effectLst/>
                          <a:latin typeface="Arial Narrow" panose="020B0606020202030204" pitchFamily="34" charset="0"/>
                          <a:ea typeface="+mn-ea"/>
                          <a:cs typeface="+mn-cs"/>
                          <a:sym typeface="Arial"/>
                        </a:rPr>
                        <a:t>және</a:t>
                      </a:r>
                      <a:r>
                        <a:rPr lang="ru-RU" sz="800" b="0" i="0" u="none" strike="noStrike" cap="none" dirty="0">
                          <a:solidFill>
                            <a:schemeClr val="accent3">
                              <a:lumMod val="50000"/>
                            </a:schemeClr>
                          </a:solidFill>
                          <a:effectLst/>
                          <a:latin typeface="Arial Narrow" panose="020B0606020202030204" pitchFamily="34" charset="0"/>
                          <a:ea typeface="+mn-ea"/>
                          <a:cs typeface="+mn-cs"/>
                          <a:sym typeface="Arial"/>
                        </a:rPr>
                        <a:t>  </a:t>
                      </a:r>
                      <a:r>
                        <a:rPr lang="ru-RU" sz="800" b="0" i="0" u="none" strike="noStrike" cap="none" dirty="0" err="1">
                          <a:solidFill>
                            <a:schemeClr val="accent3">
                              <a:lumMod val="50000"/>
                            </a:schemeClr>
                          </a:solidFill>
                          <a:effectLst/>
                          <a:latin typeface="Arial Narrow" panose="020B0606020202030204" pitchFamily="34" charset="0"/>
                          <a:ea typeface="+mn-ea"/>
                          <a:cs typeface="+mn-cs"/>
                          <a:sym typeface="Arial"/>
                        </a:rPr>
                        <a:t>тектес</a:t>
                      </a:r>
                      <a:r>
                        <a:rPr lang="ru-RU" sz="800" b="0" i="0" u="none" strike="noStrike" cap="none" dirty="0">
                          <a:solidFill>
                            <a:schemeClr val="accent3">
                              <a:lumMod val="50000"/>
                            </a:schemeClr>
                          </a:solidFill>
                          <a:effectLst/>
                          <a:latin typeface="Arial Narrow" panose="020B0606020202030204" pitchFamily="34" charset="0"/>
                          <a:ea typeface="+mn-ea"/>
                          <a:cs typeface="+mn-cs"/>
                          <a:sym typeface="Arial"/>
                        </a:rPr>
                        <a:t> </a:t>
                      </a:r>
                      <a:r>
                        <a:rPr lang="ru-RU" sz="800" b="0" i="0" u="none" strike="noStrike" cap="none" dirty="0" err="1">
                          <a:solidFill>
                            <a:schemeClr val="accent3">
                              <a:lumMod val="50000"/>
                            </a:schemeClr>
                          </a:solidFill>
                          <a:effectLst/>
                          <a:latin typeface="Arial Narrow" panose="020B0606020202030204" pitchFamily="34" charset="0"/>
                          <a:ea typeface="+mn-ea"/>
                          <a:cs typeface="+mn-cs"/>
                          <a:sym typeface="Arial"/>
                        </a:rPr>
                        <a:t>қызметтер</a:t>
                      </a:r>
                      <a:endParaRPr lang="ru-RU" sz="800" b="0" i="0" u="none" strike="noStrike" cap="none" dirty="0">
                        <a:solidFill>
                          <a:schemeClr val="accent3">
                            <a:lumMod val="50000"/>
                          </a:schemeClr>
                        </a:solidFill>
                        <a:effectLst/>
                        <a:latin typeface="Arial Narrow" panose="020B0606020202030204" pitchFamily="34" charset="0"/>
                        <a:ea typeface="+mn-ea"/>
                        <a:cs typeface="+mn-cs"/>
                        <a:sym typeface="Arial"/>
                      </a:endParaRPr>
                    </a:p>
                  </a:txBody>
                  <a:tcPr marL="9525" marR="9525" marT="0" marB="0" anchor="ctr">
                    <a:lnR w="12700" cap="flat" cmpd="sng" algn="ctr">
                      <a:solidFill>
                        <a:schemeClr val="tx1"/>
                      </a:solidFill>
                      <a:prstDash val="solid"/>
                      <a:round/>
                      <a:headEnd type="none" w="med" len="med"/>
                      <a:tailEnd type="none" w="med" len="med"/>
                    </a:lnR>
                    <a:solidFill>
                      <a:schemeClr val="accent3">
                        <a:lumMod val="50000"/>
                        <a:alpha val="20000"/>
                      </a:schemeClr>
                    </a:solidFill>
                  </a:tcPr>
                </a:tc>
                <a:tc>
                  <a:txBody>
                    <a:bodyPr/>
                    <a:lstStyle/>
                    <a:p>
                      <a:pPr algn="ctr" fontAlgn="b"/>
                      <a:r>
                        <a:rPr lang="ru-KZ" sz="800" b="0" i="0" u="none" strike="noStrike" cap="none" dirty="0">
                          <a:solidFill>
                            <a:schemeClr val="tx1"/>
                          </a:solidFill>
                          <a:effectLst/>
                          <a:latin typeface="Arial Narrow" panose="020B0606020202030204" pitchFamily="34" charset="0"/>
                          <a:ea typeface="+mn-ea"/>
                          <a:cs typeface="+mn-cs"/>
                          <a:sym typeface="Arial"/>
                        </a:rPr>
                        <a:t>22 696</a:t>
                      </a:r>
                    </a:p>
                  </a:txBody>
                  <a:tcPr marL="9525" marR="9525" marT="0" marB="0" anchor="ctr">
                    <a:lnL w="12700" cap="flat" cmpd="sng" algn="ctr">
                      <a:solidFill>
                        <a:schemeClr val="tx1"/>
                      </a:solidFill>
                      <a:prstDash val="solid"/>
                      <a:round/>
                      <a:headEnd type="none" w="med" len="med"/>
                      <a:tailEnd type="none" w="med" len="med"/>
                    </a:lnL>
                    <a:solidFill>
                      <a:schemeClr val="bg1">
                        <a:lumMod val="50000"/>
                        <a:alpha val="20000"/>
                      </a:schemeClr>
                    </a:solidFill>
                  </a:tcPr>
                </a:tc>
                <a:tc>
                  <a:txBody>
                    <a:bodyPr/>
                    <a:lstStyle/>
                    <a:p>
                      <a:pPr algn="ctr" fontAlgn="b"/>
                      <a:r>
                        <a:rPr lang="ru-KZ" sz="800" b="0" i="0" u="none" strike="noStrike" cap="none">
                          <a:solidFill>
                            <a:schemeClr val="tx1"/>
                          </a:solidFill>
                          <a:effectLst/>
                          <a:latin typeface="Arial Narrow" panose="020B0606020202030204" pitchFamily="34" charset="0"/>
                          <a:ea typeface="+mn-ea"/>
                          <a:cs typeface="+mn-cs"/>
                          <a:sym typeface="Arial"/>
                        </a:rPr>
                        <a:t>5 582</a:t>
                      </a:r>
                    </a:p>
                  </a:txBody>
                  <a:tcPr marL="9525" marR="9525" marT="0" marB="0" anchor="ctr">
                    <a:solidFill>
                      <a:schemeClr val="bg1">
                        <a:lumMod val="50000"/>
                        <a:alpha val="20000"/>
                      </a:schemeClr>
                    </a:solidFill>
                  </a:tcPr>
                </a:tc>
                <a:tc>
                  <a:txBody>
                    <a:bodyPr/>
                    <a:lstStyle/>
                    <a:p>
                      <a:pPr algn="ctr" fontAlgn="b"/>
                      <a:r>
                        <a:rPr lang="ru-KZ" sz="800" b="0" i="0" u="none" strike="noStrike" cap="none">
                          <a:solidFill>
                            <a:schemeClr val="tx1"/>
                          </a:solidFill>
                          <a:effectLst/>
                          <a:latin typeface="Arial Narrow" panose="020B0606020202030204" pitchFamily="34" charset="0"/>
                          <a:ea typeface="+mn-ea"/>
                          <a:cs typeface="+mn-cs"/>
                          <a:sym typeface="Arial"/>
                        </a:rPr>
                        <a:t>6 265</a:t>
                      </a:r>
                    </a:p>
                  </a:txBody>
                  <a:tcPr marL="9525" marR="9525" marT="0" marB="0" anchor="ctr">
                    <a:solidFill>
                      <a:schemeClr val="bg1">
                        <a:lumMod val="50000"/>
                        <a:alpha val="20000"/>
                      </a:schemeClr>
                    </a:solidFill>
                  </a:tcPr>
                </a:tc>
                <a:tc>
                  <a:txBody>
                    <a:bodyPr/>
                    <a:lstStyle/>
                    <a:p>
                      <a:pPr algn="ctr" fontAlgn="b"/>
                      <a:r>
                        <a:rPr lang="ru-KZ" sz="800" b="0" i="0" u="none" strike="noStrike" cap="none" dirty="0">
                          <a:solidFill>
                            <a:schemeClr val="tx1"/>
                          </a:solidFill>
                          <a:effectLst/>
                          <a:latin typeface="Arial Narrow" panose="020B0606020202030204" pitchFamily="34" charset="0"/>
                          <a:ea typeface="+mn-ea"/>
                          <a:cs typeface="+mn-cs"/>
                          <a:sym typeface="Arial"/>
                        </a:rPr>
                        <a:t>5 762</a:t>
                      </a:r>
                    </a:p>
                  </a:txBody>
                  <a:tcPr marL="9525" marR="9525" marT="0" marB="0" anchor="ctr">
                    <a:solidFill>
                      <a:schemeClr val="bg1">
                        <a:lumMod val="50000"/>
                        <a:alpha val="20000"/>
                      </a:schemeClr>
                    </a:solidFill>
                  </a:tcPr>
                </a:tc>
                <a:tc>
                  <a:txBody>
                    <a:bodyPr/>
                    <a:lstStyle/>
                    <a:p>
                      <a:pPr algn="ctr" fontAlgn="b"/>
                      <a:r>
                        <a:rPr lang="ru-KZ" sz="800" b="0" i="0" u="none" strike="noStrike" cap="none" dirty="0">
                          <a:solidFill>
                            <a:schemeClr val="tx1"/>
                          </a:solidFill>
                          <a:effectLst/>
                          <a:latin typeface="Arial Narrow" panose="020B0606020202030204" pitchFamily="34" charset="0"/>
                          <a:ea typeface="+mn-ea"/>
                          <a:cs typeface="+mn-cs"/>
                          <a:sym typeface="Arial"/>
                        </a:rPr>
                        <a:t>5 087</a:t>
                      </a:r>
                    </a:p>
                  </a:txBody>
                  <a:tcPr marL="9525" marR="9525" marT="0" marB="0" anchor="ctr">
                    <a:lnR w="12700" cap="flat" cmpd="sng" algn="ctr">
                      <a:solidFill>
                        <a:schemeClr val="tx1"/>
                      </a:solidFill>
                      <a:prstDash val="solid"/>
                      <a:round/>
                      <a:headEnd type="none" w="med" len="med"/>
                      <a:tailEnd type="none" w="med" len="med"/>
                    </a:lnR>
                    <a:solidFill>
                      <a:schemeClr val="bg1">
                        <a:lumMod val="50000"/>
                        <a:alpha val="20000"/>
                      </a:schemeClr>
                    </a:solidFill>
                  </a:tcPr>
                </a:tc>
                <a:tc>
                  <a:txBody>
                    <a:bodyPr/>
                    <a:lstStyle/>
                    <a:p>
                      <a:pPr marR="0" algn="ctr" rtl="0" eaLnBrk="1" fontAlgn="b" hangingPunct="1">
                        <a:lnSpc>
                          <a:spcPct val="100000"/>
                        </a:lnSpc>
                        <a:spcBef>
                          <a:spcPts val="0"/>
                        </a:spcBef>
                        <a:spcAft>
                          <a:spcPts val="0"/>
                        </a:spcAft>
                        <a:buNone/>
                      </a:pPr>
                      <a:r>
                        <a:rPr lang="ru-KZ" sz="800" b="0" i="0" u="none" strike="noStrike" cap="none">
                          <a:solidFill>
                            <a:schemeClr val="accent3">
                              <a:lumMod val="50000"/>
                            </a:schemeClr>
                          </a:solidFill>
                          <a:effectLst/>
                          <a:latin typeface="Arial Narrow" panose="020B0606020202030204" pitchFamily="34" charset="0"/>
                          <a:ea typeface="+mn-ea"/>
                          <a:cs typeface="+mn-cs"/>
                          <a:sym typeface="Arial"/>
                        </a:rPr>
                        <a:t>23 638</a:t>
                      </a:r>
                    </a:p>
                  </a:txBody>
                  <a:tcPr marL="9525" marR="9525" marT="0" marB="0" anchor="ctr">
                    <a:lnL w="12700" cap="flat" cmpd="sng" algn="ctr">
                      <a:solidFill>
                        <a:schemeClr val="tx1"/>
                      </a:solidFill>
                      <a:prstDash val="solid"/>
                      <a:round/>
                      <a:headEnd type="none" w="med" len="med"/>
                      <a:tailEnd type="none" w="med" len="med"/>
                    </a:lnL>
                    <a:solidFill>
                      <a:schemeClr val="accent3">
                        <a:lumMod val="50000"/>
                        <a:alpha val="20000"/>
                      </a:schemeClr>
                    </a:solidFill>
                  </a:tcPr>
                </a:tc>
                <a:tc>
                  <a:txBody>
                    <a:bodyPr/>
                    <a:lstStyle/>
                    <a:p>
                      <a:pPr marR="0" algn="ctr" rtl="0" eaLnBrk="1" fontAlgn="b" hangingPunct="1">
                        <a:lnSpc>
                          <a:spcPct val="100000"/>
                        </a:lnSpc>
                        <a:spcBef>
                          <a:spcPts val="0"/>
                        </a:spcBef>
                        <a:spcAft>
                          <a:spcPts val="0"/>
                        </a:spcAft>
                        <a:buNone/>
                      </a:pPr>
                      <a:r>
                        <a:rPr lang="ru-KZ" sz="800" b="0" i="0" u="none" strike="noStrike" cap="none" dirty="0">
                          <a:solidFill>
                            <a:schemeClr val="tx1"/>
                          </a:solidFill>
                          <a:effectLst/>
                          <a:latin typeface="Arial Narrow" panose="020B0606020202030204" pitchFamily="34" charset="0"/>
                          <a:ea typeface="+mn-ea"/>
                          <a:cs typeface="+mn-cs"/>
                          <a:sym typeface="Arial"/>
                        </a:rPr>
                        <a:t>4 237</a:t>
                      </a:r>
                    </a:p>
                  </a:txBody>
                  <a:tcPr marL="9525" marR="9525" marT="0" marB="0" anchor="ctr">
                    <a:solidFill>
                      <a:schemeClr val="bg1">
                        <a:lumMod val="50000"/>
                        <a:alpha val="20000"/>
                      </a:schemeClr>
                    </a:solidFill>
                  </a:tcPr>
                </a:tc>
                <a:tc>
                  <a:txBody>
                    <a:bodyPr/>
                    <a:lstStyle/>
                    <a:p>
                      <a:pPr marR="0" algn="ctr" rtl="0" eaLnBrk="1" fontAlgn="b" hangingPunct="1">
                        <a:lnSpc>
                          <a:spcPct val="100000"/>
                        </a:lnSpc>
                        <a:spcBef>
                          <a:spcPts val="0"/>
                        </a:spcBef>
                        <a:spcAft>
                          <a:spcPts val="0"/>
                        </a:spcAft>
                        <a:buNone/>
                      </a:pPr>
                      <a:r>
                        <a:rPr lang="ru-KZ" sz="800" b="0" i="0" u="none" strike="noStrike" cap="none">
                          <a:solidFill>
                            <a:schemeClr val="accent3">
                              <a:lumMod val="50000"/>
                            </a:schemeClr>
                          </a:solidFill>
                          <a:effectLst/>
                          <a:latin typeface="Arial Narrow" panose="020B0606020202030204" pitchFamily="34" charset="0"/>
                          <a:ea typeface="+mn-ea"/>
                          <a:cs typeface="+mn-cs"/>
                          <a:sym typeface="Arial"/>
                        </a:rPr>
                        <a:t>5 408</a:t>
                      </a:r>
                    </a:p>
                  </a:txBody>
                  <a:tcPr marL="9525" marR="9525" marT="0" marB="0" anchor="ctr">
                    <a:solidFill>
                      <a:schemeClr val="accent3">
                        <a:lumMod val="50000"/>
                        <a:alpha val="20000"/>
                      </a:schemeClr>
                    </a:solidFill>
                  </a:tcPr>
                </a:tc>
                <a:tc>
                  <a:txBody>
                    <a:bodyPr/>
                    <a:lstStyle/>
                    <a:p>
                      <a:pPr marR="0" algn="ctr" rtl="0" eaLnBrk="1" fontAlgn="b" hangingPunct="1">
                        <a:lnSpc>
                          <a:spcPct val="100000"/>
                        </a:lnSpc>
                        <a:spcBef>
                          <a:spcPts val="0"/>
                        </a:spcBef>
                        <a:spcAft>
                          <a:spcPts val="0"/>
                        </a:spcAft>
                        <a:buNone/>
                      </a:pPr>
                      <a:r>
                        <a:rPr lang="ru-KZ" sz="800" b="0" i="0" u="none" strike="noStrike" cap="none">
                          <a:solidFill>
                            <a:schemeClr val="accent3">
                              <a:lumMod val="50000"/>
                            </a:schemeClr>
                          </a:solidFill>
                          <a:effectLst/>
                          <a:latin typeface="Arial Narrow" panose="020B0606020202030204" pitchFamily="34" charset="0"/>
                          <a:ea typeface="+mn-ea"/>
                          <a:cs typeface="+mn-cs"/>
                          <a:sym typeface="Arial"/>
                        </a:rPr>
                        <a:t>7 120</a:t>
                      </a:r>
                    </a:p>
                  </a:txBody>
                  <a:tcPr marL="9525" marR="9525" marT="0" marB="0" anchor="ctr">
                    <a:solidFill>
                      <a:schemeClr val="accent3">
                        <a:lumMod val="50000"/>
                        <a:alpha val="20000"/>
                      </a:schemeClr>
                    </a:solidFill>
                  </a:tcPr>
                </a:tc>
                <a:tc>
                  <a:txBody>
                    <a:bodyPr/>
                    <a:lstStyle/>
                    <a:p>
                      <a:pPr marR="0" algn="ctr" rtl="0" eaLnBrk="1" fontAlgn="b" hangingPunct="1">
                        <a:lnSpc>
                          <a:spcPct val="100000"/>
                        </a:lnSpc>
                        <a:spcBef>
                          <a:spcPts val="0"/>
                        </a:spcBef>
                        <a:spcAft>
                          <a:spcPts val="0"/>
                        </a:spcAft>
                        <a:buNone/>
                      </a:pPr>
                      <a:r>
                        <a:rPr lang="ru-KZ" sz="800" b="0" i="0" u="none" strike="noStrike" cap="none">
                          <a:solidFill>
                            <a:schemeClr val="accent3">
                              <a:lumMod val="50000"/>
                            </a:schemeClr>
                          </a:solidFill>
                          <a:effectLst/>
                          <a:latin typeface="Arial Narrow" panose="020B0606020202030204" pitchFamily="34" charset="0"/>
                          <a:ea typeface="+mn-ea"/>
                          <a:cs typeface="+mn-cs"/>
                          <a:sym typeface="Arial"/>
                        </a:rPr>
                        <a:t>6 873</a:t>
                      </a:r>
                    </a:p>
                  </a:txBody>
                  <a:tcPr marL="9525" marR="9525" marT="0" marB="0" anchor="ctr">
                    <a:solidFill>
                      <a:schemeClr val="accent3">
                        <a:lumMod val="50000"/>
                        <a:alpha val="20000"/>
                      </a:schemeClr>
                    </a:solidFill>
                  </a:tcPr>
                </a:tc>
                <a:tc>
                  <a:txBody>
                    <a:bodyPr/>
                    <a:lstStyle/>
                    <a:p>
                      <a:pPr marR="0" algn="ctr" rtl="0" eaLnBrk="1" fontAlgn="b" hangingPunct="1">
                        <a:lnSpc>
                          <a:spcPct val="100000"/>
                        </a:lnSpc>
                        <a:spcBef>
                          <a:spcPts val="0"/>
                        </a:spcBef>
                        <a:spcAft>
                          <a:spcPts val="0"/>
                        </a:spcAft>
                        <a:buNone/>
                      </a:pPr>
                      <a:r>
                        <a:rPr lang="ru-KZ" sz="800" b="0" i="0" u="none" strike="noStrike" cap="none" dirty="0">
                          <a:solidFill>
                            <a:schemeClr val="accent3">
                              <a:lumMod val="50000"/>
                            </a:schemeClr>
                          </a:solidFill>
                          <a:effectLst/>
                          <a:latin typeface="Arial Narrow" panose="020B0606020202030204" pitchFamily="34" charset="0"/>
                          <a:ea typeface="+mn-ea"/>
                          <a:cs typeface="+mn-cs"/>
                          <a:sym typeface="Arial"/>
                        </a:rPr>
                        <a:t>2,8%</a:t>
                      </a:r>
                    </a:p>
                  </a:txBody>
                  <a:tcPr marL="9525" marR="9525" marT="0" marB="0" anchor="ctr">
                    <a:solidFill>
                      <a:schemeClr val="accent3">
                        <a:lumMod val="50000"/>
                        <a:alpha val="20000"/>
                      </a:schemeClr>
                    </a:solidFill>
                  </a:tcPr>
                </a:tc>
                <a:extLst>
                  <a:ext uri="{0D108BD9-81ED-4DB2-BD59-A6C34878D82A}">
                    <a16:rowId xmlns:a16="http://schemas.microsoft.com/office/drawing/2014/main" val="2728981022"/>
                  </a:ext>
                </a:extLst>
              </a:tr>
              <a:tr h="158400">
                <a:tc>
                  <a:txBody>
                    <a:bodyPr/>
                    <a:lstStyle/>
                    <a:p>
                      <a:pPr algn="ctr" fontAlgn="b"/>
                      <a:r>
                        <a:rPr lang="ru-RU" sz="800" u="none" strike="noStrike" dirty="0">
                          <a:solidFill>
                            <a:schemeClr val="accent3">
                              <a:lumMod val="50000"/>
                            </a:schemeClr>
                          </a:solidFill>
                          <a:effectLst/>
                          <a:latin typeface="Arial Narrow" panose="020B0606020202030204" pitchFamily="34" charset="0"/>
                        </a:rPr>
                        <a:t>3</a:t>
                      </a:r>
                      <a:endParaRPr lang="en-US" sz="800" b="0" i="0" u="none" strike="noStrike" dirty="0">
                        <a:solidFill>
                          <a:schemeClr val="accent3">
                            <a:lumMod val="50000"/>
                          </a:schemeClr>
                        </a:solidFill>
                        <a:effectLst/>
                        <a:latin typeface="Arial Narrow" panose="020B0606020202030204" pitchFamily="34" charset="0"/>
                      </a:endParaRPr>
                    </a:p>
                  </a:txBody>
                  <a:tcPr marL="9525" marR="9525" marT="0" marB="0" anchor="ctr">
                    <a:solidFill>
                      <a:schemeClr val="accent6">
                        <a:lumMod val="50000"/>
                        <a:alpha val="1000"/>
                      </a:schemeClr>
                    </a:solidFill>
                  </a:tcPr>
                </a:tc>
                <a:tc>
                  <a:txBody>
                    <a:bodyPr/>
                    <a:lstStyle/>
                    <a:p>
                      <a:pPr marR="0" algn="ctr" rtl="0" eaLnBrk="1" fontAlgn="b" hangingPunct="1">
                        <a:lnSpc>
                          <a:spcPct val="100000"/>
                        </a:lnSpc>
                        <a:spcBef>
                          <a:spcPts val="0"/>
                        </a:spcBef>
                        <a:spcAft>
                          <a:spcPts val="0"/>
                        </a:spcAft>
                        <a:buNone/>
                      </a:pPr>
                      <a:r>
                        <a:rPr lang="ru-KZ" sz="800" b="0" i="0" u="none" strike="noStrike" cap="none" dirty="0">
                          <a:solidFill>
                            <a:schemeClr val="accent3">
                              <a:lumMod val="50000"/>
                            </a:schemeClr>
                          </a:solidFill>
                          <a:effectLst/>
                          <a:latin typeface="Arial Narrow" panose="020B0606020202030204" pitchFamily="34" charset="0"/>
                          <a:ea typeface="+mn-ea"/>
                          <a:cs typeface="+mn-cs"/>
                          <a:sym typeface="Arial"/>
                        </a:rPr>
                        <a:t>3221-0</a:t>
                      </a:r>
                    </a:p>
                  </a:txBody>
                  <a:tcPr marL="9525" marR="9525" marT="0" marB="0" anchor="ctr">
                    <a:solidFill>
                      <a:schemeClr val="accent6">
                        <a:lumMod val="50000"/>
                        <a:alpha val="1000"/>
                      </a:schemeClr>
                    </a:solidFill>
                  </a:tcPr>
                </a:tc>
                <a:tc>
                  <a:txBody>
                    <a:bodyPr/>
                    <a:lstStyle/>
                    <a:p>
                      <a:pPr marL="72000" marR="0" algn="l" rtl="0" eaLnBrk="1" fontAlgn="b" hangingPunct="1">
                        <a:lnSpc>
                          <a:spcPct val="100000"/>
                        </a:lnSpc>
                        <a:spcBef>
                          <a:spcPts val="0"/>
                        </a:spcBef>
                        <a:spcAft>
                          <a:spcPts val="0"/>
                        </a:spcAft>
                        <a:buNone/>
                      </a:pPr>
                      <a:r>
                        <a:rPr lang="ru-RU" sz="800" b="0" i="0" u="none" strike="noStrike" cap="none" dirty="0" err="1">
                          <a:solidFill>
                            <a:schemeClr val="accent3">
                              <a:lumMod val="50000"/>
                            </a:schemeClr>
                          </a:solidFill>
                          <a:effectLst/>
                          <a:latin typeface="Arial Narrow" panose="020B0606020202030204" pitchFamily="34" charset="0"/>
                          <a:ea typeface="+mn-ea"/>
                          <a:cs typeface="+mn-cs"/>
                          <a:sym typeface="Arial"/>
                        </a:rPr>
                        <a:t>Күтім</a:t>
                      </a:r>
                      <a:r>
                        <a:rPr lang="ru-RU" sz="800" b="0" i="0" u="none" strike="noStrike" cap="none" dirty="0">
                          <a:solidFill>
                            <a:schemeClr val="accent3">
                              <a:lumMod val="50000"/>
                            </a:schemeClr>
                          </a:solidFill>
                          <a:effectLst/>
                          <a:latin typeface="Arial Narrow" panose="020B0606020202030204" pitchFamily="34" charset="0"/>
                          <a:ea typeface="+mn-ea"/>
                          <a:cs typeface="+mn-cs"/>
                          <a:sym typeface="Arial"/>
                        </a:rPr>
                        <a:t> </a:t>
                      </a:r>
                      <a:r>
                        <a:rPr lang="ru-RU" sz="800" b="0" i="0" u="none" strike="noStrike" cap="none" dirty="0" err="1">
                          <a:solidFill>
                            <a:schemeClr val="accent3">
                              <a:lumMod val="50000"/>
                            </a:schemeClr>
                          </a:solidFill>
                          <a:effectLst/>
                          <a:latin typeface="Arial Narrow" panose="020B0606020202030204" pitchFamily="34" charset="0"/>
                          <a:ea typeface="+mn-ea"/>
                          <a:cs typeface="+mn-cs"/>
                          <a:sym typeface="Arial"/>
                        </a:rPr>
                        <a:t>жөніндегі</a:t>
                      </a:r>
                      <a:r>
                        <a:rPr lang="ru-RU" sz="800" b="0" i="0" u="none" strike="noStrike" cap="none" dirty="0">
                          <a:solidFill>
                            <a:schemeClr val="accent3">
                              <a:lumMod val="50000"/>
                            </a:schemeClr>
                          </a:solidFill>
                          <a:effectLst/>
                          <a:latin typeface="Arial Narrow" panose="020B0606020202030204" pitchFamily="34" charset="0"/>
                          <a:ea typeface="+mn-ea"/>
                          <a:cs typeface="+mn-cs"/>
                          <a:sym typeface="Arial"/>
                        </a:rPr>
                        <a:t> орта </a:t>
                      </a:r>
                      <a:r>
                        <a:rPr lang="ru-RU" sz="800" b="0" i="0" u="none" strike="noStrike" cap="none" dirty="0" err="1">
                          <a:solidFill>
                            <a:schemeClr val="accent3">
                              <a:lumMod val="50000"/>
                            </a:schemeClr>
                          </a:solidFill>
                          <a:effectLst/>
                          <a:latin typeface="Arial Narrow" panose="020B0606020202030204" pitchFamily="34" charset="0"/>
                          <a:ea typeface="+mn-ea"/>
                          <a:cs typeface="+mn-cs"/>
                          <a:sym typeface="Arial"/>
                        </a:rPr>
                        <a:t>медициналық</a:t>
                      </a:r>
                      <a:r>
                        <a:rPr lang="ru-RU" sz="800" b="0" i="0" u="none" strike="noStrike" cap="none" dirty="0">
                          <a:solidFill>
                            <a:schemeClr val="accent3">
                              <a:lumMod val="50000"/>
                            </a:schemeClr>
                          </a:solidFill>
                          <a:effectLst/>
                          <a:latin typeface="Arial Narrow" panose="020B0606020202030204" pitchFamily="34" charset="0"/>
                          <a:ea typeface="+mn-ea"/>
                          <a:cs typeface="+mn-cs"/>
                          <a:sym typeface="Arial"/>
                        </a:rPr>
                        <a:t> персонал</a:t>
                      </a:r>
                    </a:p>
                  </a:txBody>
                  <a:tcPr marL="9525" marR="9525" marT="0" marB="0" anchor="ctr">
                    <a:lnR w="12700" cap="flat" cmpd="sng" algn="ctr">
                      <a:solidFill>
                        <a:schemeClr val="tx1"/>
                      </a:solidFill>
                      <a:prstDash val="solid"/>
                      <a:round/>
                      <a:headEnd type="none" w="med" len="med"/>
                      <a:tailEnd type="none" w="med" len="med"/>
                    </a:lnR>
                    <a:solidFill>
                      <a:schemeClr val="accent6">
                        <a:lumMod val="50000"/>
                        <a:alpha val="1000"/>
                      </a:schemeClr>
                    </a:solidFill>
                  </a:tcPr>
                </a:tc>
                <a:tc>
                  <a:txBody>
                    <a:bodyPr/>
                    <a:lstStyle/>
                    <a:p>
                      <a:pPr algn="ctr" fontAlgn="b"/>
                      <a:r>
                        <a:rPr lang="ru-KZ" sz="800" b="0" i="0" u="none" strike="noStrike" cap="none" dirty="0">
                          <a:solidFill>
                            <a:schemeClr val="tx1"/>
                          </a:solidFill>
                          <a:effectLst/>
                          <a:latin typeface="Arial Narrow" panose="020B0606020202030204" pitchFamily="34" charset="0"/>
                          <a:ea typeface="+mn-ea"/>
                          <a:cs typeface="+mn-cs"/>
                          <a:sym typeface="Arial"/>
                        </a:rPr>
                        <a:t>20 751</a:t>
                      </a:r>
                    </a:p>
                  </a:txBody>
                  <a:tcPr marL="9525" marR="9525" marT="0" marB="0" anchor="ctr">
                    <a:lnL w="12700" cap="flat" cmpd="sng" algn="ctr">
                      <a:solidFill>
                        <a:schemeClr val="tx1"/>
                      </a:solidFill>
                      <a:prstDash val="solid"/>
                      <a:round/>
                      <a:headEnd type="none" w="med" len="med"/>
                      <a:tailEnd type="none" w="med" len="med"/>
                    </a:lnL>
                    <a:solidFill>
                      <a:schemeClr val="accent6">
                        <a:lumMod val="50000"/>
                        <a:alpha val="1000"/>
                      </a:schemeClr>
                    </a:solidFill>
                  </a:tcPr>
                </a:tc>
                <a:tc>
                  <a:txBody>
                    <a:bodyPr/>
                    <a:lstStyle/>
                    <a:p>
                      <a:pPr algn="ctr" fontAlgn="b"/>
                      <a:r>
                        <a:rPr lang="ru-KZ" sz="800" b="0" i="0" u="none" strike="noStrike" cap="none">
                          <a:solidFill>
                            <a:schemeClr val="tx1"/>
                          </a:solidFill>
                          <a:effectLst/>
                          <a:latin typeface="Arial Narrow" panose="020B0606020202030204" pitchFamily="34" charset="0"/>
                          <a:ea typeface="+mn-ea"/>
                          <a:cs typeface="+mn-cs"/>
                          <a:sym typeface="Arial"/>
                        </a:rPr>
                        <a:t>5 868</a:t>
                      </a:r>
                    </a:p>
                  </a:txBody>
                  <a:tcPr marL="9525" marR="9525" marT="0" marB="0" anchor="ctr">
                    <a:solidFill>
                      <a:schemeClr val="accent6">
                        <a:lumMod val="50000"/>
                        <a:alpha val="1000"/>
                      </a:schemeClr>
                    </a:solidFill>
                  </a:tcPr>
                </a:tc>
                <a:tc>
                  <a:txBody>
                    <a:bodyPr/>
                    <a:lstStyle/>
                    <a:p>
                      <a:pPr algn="ctr" fontAlgn="b"/>
                      <a:r>
                        <a:rPr lang="ru-KZ" sz="800" b="0" i="0" u="none" strike="noStrike" cap="none">
                          <a:solidFill>
                            <a:schemeClr val="tx1"/>
                          </a:solidFill>
                          <a:effectLst/>
                          <a:latin typeface="Arial Narrow" panose="020B0606020202030204" pitchFamily="34" charset="0"/>
                          <a:ea typeface="+mn-ea"/>
                          <a:cs typeface="+mn-cs"/>
                          <a:sym typeface="Arial"/>
                        </a:rPr>
                        <a:t>5 413</a:t>
                      </a:r>
                    </a:p>
                  </a:txBody>
                  <a:tcPr marL="9525" marR="9525" marT="0" marB="0" anchor="ctr">
                    <a:solidFill>
                      <a:schemeClr val="accent6">
                        <a:lumMod val="50000"/>
                        <a:alpha val="1000"/>
                      </a:schemeClr>
                    </a:solidFill>
                  </a:tcPr>
                </a:tc>
                <a:tc>
                  <a:txBody>
                    <a:bodyPr/>
                    <a:lstStyle/>
                    <a:p>
                      <a:pPr algn="ctr" fontAlgn="b"/>
                      <a:r>
                        <a:rPr lang="ru-KZ" sz="800" b="0" i="0" u="none" strike="noStrike" cap="none" dirty="0">
                          <a:solidFill>
                            <a:schemeClr val="tx1"/>
                          </a:solidFill>
                          <a:effectLst/>
                          <a:latin typeface="Arial Narrow" panose="020B0606020202030204" pitchFamily="34" charset="0"/>
                          <a:ea typeface="+mn-ea"/>
                          <a:cs typeface="+mn-cs"/>
                          <a:sym typeface="Arial"/>
                        </a:rPr>
                        <a:t>5 217</a:t>
                      </a:r>
                    </a:p>
                  </a:txBody>
                  <a:tcPr marL="9525" marR="9525" marT="0" marB="0" anchor="ctr">
                    <a:solidFill>
                      <a:schemeClr val="accent6">
                        <a:lumMod val="50000"/>
                        <a:alpha val="1000"/>
                      </a:schemeClr>
                    </a:solidFill>
                  </a:tcPr>
                </a:tc>
                <a:tc>
                  <a:txBody>
                    <a:bodyPr/>
                    <a:lstStyle/>
                    <a:p>
                      <a:pPr algn="ctr" fontAlgn="b"/>
                      <a:r>
                        <a:rPr lang="ru-KZ" sz="800" b="0" i="0" u="none" strike="noStrike" cap="none">
                          <a:solidFill>
                            <a:schemeClr val="tx1"/>
                          </a:solidFill>
                          <a:effectLst/>
                          <a:latin typeface="Arial Narrow" panose="020B0606020202030204" pitchFamily="34" charset="0"/>
                          <a:ea typeface="+mn-ea"/>
                          <a:cs typeface="+mn-cs"/>
                          <a:sym typeface="Arial"/>
                        </a:rPr>
                        <a:t>4 253</a:t>
                      </a:r>
                    </a:p>
                  </a:txBody>
                  <a:tcPr marL="9525" marR="9525" marT="0" marB="0" anchor="ctr">
                    <a:lnR w="12700" cap="flat" cmpd="sng" algn="ctr">
                      <a:solidFill>
                        <a:schemeClr val="tx1"/>
                      </a:solidFill>
                      <a:prstDash val="solid"/>
                      <a:round/>
                      <a:headEnd type="none" w="med" len="med"/>
                      <a:tailEnd type="none" w="med" len="med"/>
                    </a:lnR>
                    <a:solidFill>
                      <a:schemeClr val="accent6">
                        <a:lumMod val="50000"/>
                        <a:alpha val="1000"/>
                      </a:schemeClr>
                    </a:solidFill>
                  </a:tcPr>
                </a:tc>
                <a:tc>
                  <a:txBody>
                    <a:bodyPr/>
                    <a:lstStyle/>
                    <a:p>
                      <a:pPr marR="0" algn="ctr" rtl="0" eaLnBrk="1" fontAlgn="b" hangingPunct="1">
                        <a:lnSpc>
                          <a:spcPct val="100000"/>
                        </a:lnSpc>
                        <a:spcBef>
                          <a:spcPts val="0"/>
                        </a:spcBef>
                        <a:spcAft>
                          <a:spcPts val="0"/>
                        </a:spcAft>
                        <a:buNone/>
                      </a:pPr>
                      <a:r>
                        <a:rPr lang="ru-KZ" sz="800" b="0" i="0" u="none" strike="noStrike" cap="none" dirty="0">
                          <a:solidFill>
                            <a:schemeClr val="accent3">
                              <a:lumMod val="50000"/>
                            </a:schemeClr>
                          </a:solidFill>
                          <a:effectLst/>
                          <a:latin typeface="Arial Narrow" panose="020B0606020202030204" pitchFamily="34" charset="0"/>
                          <a:ea typeface="+mn-ea"/>
                          <a:cs typeface="+mn-cs"/>
                          <a:sym typeface="Arial"/>
                        </a:rPr>
                        <a:t>21 414</a:t>
                      </a:r>
                    </a:p>
                  </a:txBody>
                  <a:tcPr marL="9525" marR="9525" marT="0" marB="0" anchor="ctr">
                    <a:lnL w="12700" cap="flat" cmpd="sng" algn="ctr">
                      <a:solidFill>
                        <a:schemeClr val="tx1"/>
                      </a:solidFill>
                      <a:prstDash val="solid"/>
                      <a:round/>
                      <a:headEnd type="none" w="med" len="med"/>
                      <a:tailEnd type="none" w="med" len="med"/>
                    </a:lnL>
                    <a:solidFill>
                      <a:schemeClr val="accent6">
                        <a:lumMod val="50000"/>
                        <a:alpha val="1000"/>
                      </a:schemeClr>
                    </a:solidFill>
                  </a:tcPr>
                </a:tc>
                <a:tc>
                  <a:txBody>
                    <a:bodyPr/>
                    <a:lstStyle/>
                    <a:p>
                      <a:pPr marR="0" algn="ctr" rtl="0" eaLnBrk="1" fontAlgn="b" hangingPunct="1">
                        <a:lnSpc>
                          <a:spcPct val="100000"/>
                        </a:lnSpc>
                        <a:spcBef>
                          <a:spcPts val="0"/>
                        </a:spcBef>
                        <a:spcAft>
                          <a:spcPts val="0"/>
                        </a:spcAft>
                        <a:buNone/>
                      </a:pPr>
                      <a:r>
                        <a:rPr lang="ru-KZ" sz="800" b="0" i="0" u="none" strike="noStrike" cap="none" dirty="0">
                          <a:solidFill>
                            <a:schemeClr val="tx1"/>
                          </a:solidFill>
                          <a:effectLst/>
                          <a:latin typeface="Arial Narrow" panose="020B0606020202030204" pitchFamily="34" charset="0"/>
                          <a:ea typeface="+mn-ea"/>
                          <a:cs typeface="+mn-cs"/>
                          <a:sym typeface="Arial"/>
                        </a:rPr>
                        <a:t>4 996</a:t>
                      </a:r>
                    </a:p>
                  </a:txBody>
                  <a:tcPr marL="9525" marR="9525" marT="0" marB="0" anchor="ctr">
                    <a:solidFill>
                      <a:schemeClr val="accent6">
                        <a:lumMod val="50000"/>
                        <a:alpha val="1000"/>
                      </a:schemeClr>
                    </a:solidFill>
                  </a:tcPr>
                </a:tc>
                <a:tc>
                  <a:txBody>
                    <a:bodyPr/>
                    <a:lstStyle/>
                    <a:p>
                      <a:pPr marR="0" algn="ctr" rtl="0" eaLnBrk="1" fontAlgn="b" hangingPunct="1">
                        <a:lnSpc>
                          <a:spcPct val="100000"/>
                        </a:lnSpc>
                        <a:spcBef>
                          <a:spcPts val="0"/>
                        </a:spcBef>
                        <a:spcAft>
                          <a:spcPts val="0"/>
                        </a:spcAft>
                        <a:buNone/>
                      </a:pPr>
                      <a:r>
                        <a:rPr lang="ru-KZ" sz="800" b="0" i="0" u="none" strike="noStrike" cap="none">
                          <a:solidFill>
                            <a:schemeClr val="accent3">
                              <a:lumMod val="50000"/>
                            </a:schemeClr>
                          </a:solidFill>
                          <a:effectLst/>
                          <a:latin typeface="Arial Narrow" panose="020B0606020202030204" pitchFamily="34" charset="0"/>
                          <a:ea typeface="+mn-ea"/>
                          <a:cs typeface="+mn-cs"/>
                          <a:sym typeface="Arial"/>
                        </a:rPr>
                        <a:t>5 286</a:t>
                      </a:r>
                    </a:p>
                  </a:txBody>
                  <a:tcPr marL="9525" marR="9525" marT="0" marB="0" anchor="ctr">
                    <a:solidFill>
                      <a:schemeClr val="accent6">
                        <a:lumMod val="50000"/>
                        <a:alpha val="1000"/>
                      </a:schemeClr>
                    </a:solidFill>
                  </a:tcPr>
                </a:tc>
                <a:tc>
                  <a:txBody>
                    <a:bodyPr/>
                    <a:lstStyle/>
                    <a:p>
                      <a:pPr marR="0" algn="ctr" rtl="0" eaLnBrk="1" fontAlgn="b" hangingPunct="1">
                        <a:lnSpc>
                          <a:spcPct val="100000"/>
                        </a:lnSpc>
                        <a:spcBef>
                          <a:spcPts val="0"/>
                        </a:spcBef>
                        <a:spcAft>
                          <a:spcPts val="0"/>
                        </a:spcAft>
                        <a:buNone/>
                      </a:pPr>
                      <a:r>
                        <a:rPr lang="ru-KZ" sz="800" b="0" i="0" u="none" strike="noStrike" cap="none">
                          <a:solidFill>
                            <a:schemeClr val="accent3">
                              <a:lumMod val="50000"/>
                            </a:schemeClr>
                          </a:solidFill>
                          <a:effectLst/>
                          <a:latin typeface="Arial Narrow" panose="020B0606020202030204" pitchFamily="34" charset="0"/>
                          <a:ea typeface="+mn-ea"/>
                          <a:cs typeface="+mn-cs"/>
                          <a:sym typeface="Arial"/>
                        </a:rPr>
                        <a:t>5 538</a:t>
                      </a:r>
                    </a:p>
                  </a:txBody>
                  <a:tcPr marL="9525" marR="9525" marT="0" marB="0" anchor="ctr">
                    <a:solidFill>
                      <a:schemeClr val="accent6">
                        <a:lumMod val="50000"/>
                        <a:alpha val="1000"/>
                      </a:schemeClr>
                    </a:solidFill>
                  </a:tcPr>
                </a:tc>
                <a:tc>
                  <a:txBody>
                    <a:bodyPr/>
                    <a:lstStyle/>
                    <a:p>
                      <a:pPr marR="0" algn="ctr" rtl="0" eaLnBrk="1" fontAlgn="b" hangingPunct="1">
                        <a:lnSpc>
                          <a:spcPct val="100000"/>
                        </a:lnSpc>
                        <a:spcBef>
                          <a:spcPts val="0"/>
                        </a:spcBef>
                        <a:spcAft>
                          <a:spcPts val="0"/>
                        </a:spcAft>
                        <a:buNone/>
                      </a:pPr>
                      <a:r>
                        <a:rPr lang="ru-KZ" sz="800" b="0" i="0" u="none" strike="noStrike" cap="none">
                          <a:solidFill>
                            <a:schemeClr val="accent3">
                              <a:lumMod val="50000"/>
                            </a:schemeClr>
                          </a:solidFill>
                          <a:effectLst/>
                          <a:latin typeface="Arial Narrow" panose="020B0606020202030204" pitchFamily="34" charset="0"/>
                          <a:ea typeface="+mn-ea"/>
                          <a:cs typeface="+mn-cs"/>
                          <a:sym typeface="Arial"/>
                        </a:rPr>
                        <a:t>5 594</a:t>
                      </a:r>
                    </a:p>
                  </a:txBody>
                  <a:tcPr marL="9525" marR="9525" marT="0" marB="0" anchor="ctr">
                    <a:solidFill>
                      <a:schemeClr val="accent6">
                        <a:lumMod val="50000"/>
                        <a:alpha val="1000"/>
                      </a:schemeClr>
                    </a:solidFill>
                  </a:tcPr>
                </a:tc>
                <a:tc>
                  <a:txBody>
                    <a:bodyPr/>
                    <a:lstStyle/>
                    <a:p>
                      <a:pPr marR="0" algn="ctr" rtl="0" eaLnBrk="1" fontAlgn="b" hangingPunct="1">
                        <a:lnSpc>
                          <a:spcPct val="100000"/>
                        </a:lnSpc>
                        <a:spcBef>
                          <a:spcPts val="0"/>
                        </a:spcBef>
                        <a:spcAft>
                          <a:spcPts val="0"/>
                        </a:spcAft>
                        <a:buNone/>
                      </a:pPr>
                      <a:r>
                        <a:rPr lang="ru-KZ" sz="800" b="0" i="0" u="none" strike="noStrike" cap="none" dirty="0">
                          <a:solidFill>
                            <a:schemeClr val="accent3">
                              <a:lumMod val="50000"/>
                            </a:schemeClr>
                          </a:solidFill>
                          <a:effectLst/>
                          <a:latin typeface="Arial Narrow" panose="020B0606020202030204" pitchFamily="34" charset="0"/>
                          <a:ea typeface="+mn-ea"/>
                          <a:cs typeface="+mn-cs"/>
                          <a:sym typeface="Arial"/>
                        </a:rPr>
                        <a:t>2,5%</a:t>
                      </a:r>
                    </a:p>
                  </a:txBody>
                  <a:tcPr marL="9525" marR="9525" marT="0" marB="0" anchor="ctr">
                    <a:solidFill>
                      <a:schemeClr val="accent6">
                        <a:lumMod val="50000"/>
                        <a:alpha val="1000"/>
                      </a:schemeClr>
                    </a:solidFill>
                  </a:tcPr>
                </a:tc>
                <a:extLst>
                  <a:ext uri="{0D108BD9-81ED-4DB2-BD59-A6C34878D82A}">
                    <a16:rowId xmlns:a16="http://schemas.microsoft.com/office/drawing/2014/main" val="496541397"/>
                  </a:ext>
                </a:extLst>
              </a:tr>
              <a:tr h="158400">
                <a:tc>
                  <a:txBody>
                    <a:bodyPr/>
                    <a:lstStyle/>
                    <a:p>
                      <a:pPr algn="ctr" fontAlgn="b"/>
                      <a:r>
                        <a:rPr lang="ru-RU" sz="800" u="none" strike="noStrike" dirty="0">
                          <a:solidFill>
                            <a:schemeClr val="accent3">
                              <a:lumMod val="50000"/>
                            </a:schemeClr>
                          </a:solidFill>
                          <a:effectLst/>
                          <a:latin typeface="Arial Narrow" panose="020B0606020202030204" pitchFamily="34" charset="0"/>
                        </a:rPr>
                        <a:t>4</a:t>
                      </a:r>
                      <a:endParaRPr lang="en-US" sz="800" b="0" i="0" u="none" strike="noStrike" dirty="0">
                        <a:solidFill>
                          <a:schemeClr val="accent3">
                            <a:lumMod val="50000"/>
                          </a:schemeClr>
                        </a:solidFill>
                        <a:effectLst/>
                        <a:latin typeface="Arial Narrow" panose="020B0606020202030204" pitchFamily="34" charset="0"/>
                      </a:endParaRPr>
                    </a:p>
                  </a:txBody>
                  <a:tcPr marL="9525" marR="9525" marT="0" marB="0" anchor="ctr">
                    <a:solidFill>
                      <a:schemeClr val="accent3">
                        <a:lumMod val="50000"/>
                        <a:alpha val="20000"/>
                      </a:schemeClr>
                    </a:solidFill>
                  </a:tcPr>
                </a:tc>
                <a:tc>
                  <a:txBody>
                    <a:bodyPr/>
                    <a:lstStyle/>
                    <a:p>
                      <a:pPr marR="0" algn="ctr" rtl="0" eaLnBrk="1" fontAlgn="b" hangingPunct="1">
                        <a:lnSpc>
                          <a:spcPct val="100000"/>
                        </a:lnSpc>
                        <a:spcBef>
                          <a:spcPts val="0"/>
                        </a:spcBef>
                        <a:spcAft>
                          <a:spcPts val="0"/>
                        </a:spcAft>
                        <a:buNone/>
                      </a:pPr>
                      <a:r>
                        <a:rPr lang="ru-KZ" sz="800" b="0" i="0" u="none" strike="noStrike" cap="none" dirty="0">
                          <a:solidFill>
                            <a:schemeClr val="accent3">
                              <a:lumMod val="50000"/>
                            </a:schemeClr>
                          </a:solidFill>
                          <a:effectLst/>
                          <a:latin typeface="Arial Narrow" panose="020B0606020202030204" pitchFamily="34" charset="0"/>
                          <a:ea typeface="+mn-ea"/>
                          <a:cs typeface="+mn-cs"/>
                          <a:sym typeface="Arial"/>
                        </a:rPr>
                        <a:t>2362-0</a:t>
                      </a:r>
                    </a:p>
                  </a:txBody>
                  <a:tcPr marL="9525" marR="9525" marT="0" marB="0" anchor="ctr">
                    <a:solidFill>
                      <a:schemeClr val="accent3">
                        <a:lumMod val="50000"/>
                        <a:alpha val="20000"/>
                      </a:schemeClr>
                    </a:solidFill>
                  </a:tcPr>
                </a:tc>
                <a:tc>
                  <a:txBody>
                    <a:bodyPr/>
                    <a:lstStyle/>
                    <a:p>
                      <a:pPr marL="72000" marR="0" algn="l" rtl="0" eaLnBrk="1" fontAlgn="b" hangingPunct="1">
                        <a:lnSpc>
                          <a:spcPct val="100000"/>
                        </a:lnSpc>
                        <a:spcBef>
                          <a:spcPts val="0"/>
                        </a:spcBef>
                        <a:spcAft>
                          <a:spcPts val="0"/>
                        </a:spcAft>
                        <a:buNone/>
                      </a:pPr>
                      <a:r>
                        <a:rPr lang="ru-RU" sz="800" b="0" i="0" u="none" strike="noStrike" cap="none" dirty="0" err="1">
                          <a:solidFill>
                            <a:schemeClr val="accent3">
                              <a:lumMod val="50000"/>
                            </a:schemeClr>
                          </a:solidFill>
                          <a:effectLst/>
                          <a:latin typeface="Arial Narrow" panose="020B0606020202030204" pitchFamily="34" charset="0"/>
                          <a:ea typeface="+mn-ea"/>
                          <a:cs typeface="+mn-cs"/>
                          <a:sym typeface="Arial"/>
                        </a:rPr>
                        <a:t>Мектепке</a:t>
                      </a:r>
                      <a:r>
                        <a:rPr lang="ru-RU" sz="800" b="0" i="0" u="none" strike="noStrike" cap="none" dirty="0">
                          <a:solidFill>
                            <a:schemeClr val="accent3">
                              <a:lumMod val="50000"/>
                            </a:schemeClr>
                          </a:solidFill>
                          <a:effectLst/>
                          <a:latin typeface="Arial Narrow" panose="020B0606020202030204" pitchFamily="34" charset="0"/>
                          <a:ea typeface="+mn-ea"/>
                          <a:cs typeface="+mn-cs"/>
                          <a:sym typeface="Arial"/>
                        </a:rPr>
                        <a:t> </a:t>
                      </a:r>
                      <a:r>
                        <a:rPr lang="ru-RU" sz="800" b="0" i="0" u="none" strike="noStrike" cap="none" dirty="0" err="1">
                          <a:solidFill>
                            <a:schemeClr val="accent3">
                              <a:lumMod val="50000"/>
                            </a:schemeClr>
                          </a:solidFill>
                          <a:effectLst/>
                          <a:latin typeface="Arial Narrow" panose="020B0606020202030204" pitchFamily="34" charset="0"/>
                          <a:ea typeface="+mn-ea"/>
                          <a:cs typeface="+mn-cs"/>
                          <a:sym typeface="Arial"/>
                        </a:rPr>
                        <a:t>дейінгі</a:t>
                      </a:r>
                      <a:r>
                        <a:rPr lang="ru-RU" sz="800" b="0" i="0" u="none" strike="noStrike" cap="none" dirty="0">
                          <a:solidFill>
                            <a:schemeClr val="accent3">
                              <a:lumMod val="50000"/>
                            </a:schemeClr>
                          </a:solidFill>
                          <a:effectLst/>
                          <a:latin typeface="Arial Narrow" panose="020B0606020202030204" pitchFamily="34" charset="0"/>
                          <a:ea typeface="+mn-ea"/>
                          <a:cs typeface="+mn-cs"/>
                          <a:sym typeface="Arial"/>
                        </a:rPr>
                        <a:t> </a:t>
                      </a:r>
                      <a:r>
                        <a:rPr lang="ru-RU" sz="800" b="0" i="0" u="none" strike="noStrike" cap="none" dirty="0" err="1">
                          <a:solidFill>
                            <a:schemeClr val="accent3">
                              <a:lumMod val="50000"/>
                            </a:schemeClr>
                          </a:solidFill>
                          <a:effectLst/>
                          <a:latin typeface="Arial Narrow" panose="020B0606020202030204" pitchFamily="34" charset="0"/>
                          <a:ea typeface="+mn-ea"/>
                          <a:cs typeface="+mn-cs"/>
                          <a:sym typeface="Arial"/>
                        </a:rPr>
                        <a:t>білім</a:t>
                      </a:r>
                      <a:r>
                        <a:rPr lang="ru-RU" sz="800" b="0" i="0" u="none" strike="noStrike" cap="none" dirty="0">
                          <a:solidFill>
                            <a:schemeClr val="accent3">
                              <a:lumMod val="50000"/>
                            </a:schemeClr>
                          </a:solidFill>
                          <a:effectLst/>
                          <a:latin typeface="Arial Narrow" panose="020B0606020202030204" pitchFamily="34" charset="0"/>
                          <a:ea typeface="+mn-ea"/>
                          <a:cs typeface="+mn-cs"/>
                          <a:sym typeface="Arial"/>
                        </a:rPr>
                        <a:t> </a:t>
                      </a:r>
                      <a:r>
                        <a:rPr lang="ru-RU" sz="800" b="0" i="0" u="none" strike="noStrike" cap="none" dirty="0" err="1">
                          <a:solidFill>
                            <a:schemeClr val="accent3">
                              <a:lumMod val="50000"/>
                            </a:schemeClr>
                          </a:solidFill>
                          <a:effectLst/>
                          <a:latin typeface="Arial Narrow" panose="020B0606020202030204" pitchFamily="34" charset="0"/>
                          <a:ea typeface="+mn-ea"/>
                          <a:cs typeface="+mn-cs"/>
                          <a:sym typeface="Arial"/>
                        </a:rPr>
                        <a:t>берудегі</a:t>
                      </a:r>
                      <a:r>
                        <a:rPr lang="ru-RU" sz="800" b="0" i="0" u="none" strike="noStrike" cap="none" dirty="0">
                          <a:solidFill>
                            <a:schemeClr val="accent3">
                              <a:lumMod val="50000"/>
                            </a:schemeClr>
                          </a:solidFill>
                          <a:effectLst/>
                          <a:latin typeface="Arial Narrow" panose="020B0606020202030204" pitchFamily="34" charset="0"/>
                          <a:ea typeface="+mn-ea"/>
                          <a:cs typeface="+mn-cs"/>
                          <a:sym typeface="Arial"/>
                        </a:rPr>
                        <a:t> </a:t>
                      </a:r>
                      <a:r>
                        <a:rPr lang="ru-RU" sz="800" b="0" i="0" u="none" strike="noStrike" cap="none" dirty="0" err="1">
                          <a:solidFill>
                            <a:schemeClr val="accent3">
                              <a:lumMod val="50000"/>
                            </a:schemeClr>
                          </a:solidFill>
                          <a:effectLst/>
                          <a:latin typeface="Arial Narrow" panose="020B0606020202030204" pitchFamily="34" charset="0"/>
                          <a:ea typeface="+mn-ea"/>
                          <a:cs typeface="+mn-cs"/>
                          <a:sym typeface="Arial"/>
                        </a:rPr>
                        <a:t>тәрбиешілер</a:t>
                      </a:r>
                      <a:endParaRPr lang="ru-RU" sz="800" b="0" i="0" u="none" strike="noStrike" cap="none" dirty="0">
                        <a:solidFill>
                          <a:schemeClr val="accent3">
                            <a:lumMod val="50000"/>
                          </a:schemeClr>
                        </a:solidFill>
                        <a:effectLst/>
                        <a:latin typeface="Arial Narrow" panose="020B0606020202030204" pitchFamily="34" charset="0"/>
                        <a:ea typeface="+mn-ea"/>
                        <a:cs typeface="+mn-cs"/>
                        <a:sym typeface="Arial"/>
                      </a:endParaRPr>
                    </a:p>
                  </a:txBody>
                  <a:tcPr marL="9525" marR="9525" marT="0" marB="0" anchor="ctr">
                    <a:lnR w="12700" cap="flat" cmpd="sng" algn="ctr">
                      <a:solidFill>
                        <a:schemeClr val="tx1"/>
                      </a:solidFill>
                      <a:prstDash val="solid"/>
                      <a:round/>
                      <a:headEnd type="none" w="med" len="med"/>
                      <a:tailEnd type="none" w="med" len="med"/>
                    </a:lnR>
                    <a:solidFill>
                      <a:schemeClr val="accent3">
                        <a:lumMod val="50000"/>
                        <a:alpha val="20000"/>
                      </a:schemeClr>
                    </a:solidFill>
                  </a:tcPr>
                </a:tc>
                <a:tc>
                  <a:txBody>
                    <a:bodyPr/>
                    <a:lstStyle/>
                    <a:p>
                      <a:pPr algn="ctr" fontAlgn="b"/>
                      <a:r>
                        <a:rPr lang="ru-KZ" sz="800" b="0" i="0" u="none" strike="noStrike" cap="none" dirty="0">
                          <a:solidFill>
                            <a:schemeClr val="tx1"/>
                          </a:solidFill>
                          <a:effectLst/>
                          <a:latin typeface="Arial Narrow" panose="020B0606020202030204" pitchFamily="34" charset="0"/>
                          <a:ea typeface="+mn-ea"/>
                          <a:cs typeface="+mn-cs"/>
                          <a:sym typeface="Arial"/>
                        </a:rPr>
                        <a:t>19 101</a:t>
                      </a:r>
                    </a:p>
                  </a:txBody>
                  <a:tcPr marL="9525" marR="9525" marT="0" marB="0" anchor="ctr">
                    <a:lnL w="12700" cap="flat" cmpd="sng" algn="ctr">
                      <a:solidFill>
                        <a:schemeClr val="tx1"/>
                      </a:solidFill>
                      <a:prstDash val="solid"/>
                      <a:round/>
                      <a:headEnd type="none" w="med" len="med"/>
                      <a:tailEnd type="none" w="med" len="med"/>
                    </a:lnL>
                    <a:solidFill>
                      <a:schemeClr val="bg1">
                        <a:lumMod val="50000"/>
                        <a:alpha val="20000"/>
                      </a:schemeClr>
                    </a:solidFill>
                  </a:tcPr>
                </a:tc>
                <a:tc>
                  <a:txBody>
                    <a:bodyPr/>
                    <a:lstStyle/>
                    <a:p>
                      <a:pPr algn="ctr" fontAlgn="b"/>
                      <a:r>
                        <a:rPr lang="ru-KZ" sz="800" b="0" i="0" u="none" strike="noStrike" cap="none">
                          <a:solidFill>
                            <a:schemeClr val="tx1"/>
                          </a:solidFill>
                          <a:effectLst/>
                          <a:latin typeface="Arial Narrow" panose="020B0606020202030204" pitchFamily="34" charset="0"/>
                          <a:ea typeface="+mn-ea"/>
                          <a:cs typeface="+mn-cs"/>
                          <a:sym typeface="Arial"/>
                        </a:rPr>
                        <a:t>4 186</a:t>
                      </a:r>
                    </a:p>
                  </a:txBody>
                  <a:tcPr marL="9525" marR="9525" marT="0" marB="0" anchor="ctr">
                    <a:solidFill>
                      <a:schemeClr val="bg1">
                        <a:lumMod val="50000"/>
                        <a:alpha val="20000"/>
                      </a:schemeClr>
                    </a:solidFill>
                  </a:tcPr>
                </a:tc>
                <a:tc>
                  <a:txBody>
                    <a:bodyPr/>
                    <a:lstStyle/>
                    <a:p>
                      <a:pPr algn="ctr" fontAlgn="b"/>
                      <a:r>
                        <a:rPr lang="ru-KZ" sz="800" b="0" i="0" u="none" strike="noStrike" cap="none">
                          <a:solidFill>
                            <a:schemeClr val="tx1"/>
                          </a:solidFill>
                          <a:effectLst/>
                          <a:latin typeface="Arial Narrow" panose="020B0606020202030204" pitchFamily="34" charset="0"/>
                          <a:ea typeface="+mn-ea"/>
                          <a:cs typeface="+mn-cs"/>
                          <a:sym typeface="Arial"/>
                        </a:rPr>
                        <a:t>3 812</a:t>
                      </a:r>
                    </a:p>
                  </a:txBody>
                  <a:tcPr marL="9525" marR="9525" marT="0" marB="0" anchor="ctr">
                    <a:solidFill>
                      <a:schemeClr val="bg1">
                        <a:lumMod val="50000"/>
                        <a:alpha val="20000"/>
                      </a:schemeClr>
                    </a:solidFill>
                  </a:tcPr>
                </a:tc>
                <a:tc>
                  <a:txBody>
                    <a:bodyPr/>
                    <a:lstStyle/>
                    <a:p>
                      <a:pPr algn="ctr" fontAlgn="b"/>
                      <a:r>
                        <a:rPr lang="ru-KZ" sz="800" b="0" i="0" u="none" strike="noStrike" cap="none">
                          <a:solidFill>
                            <a:schemeClr val="tx1"/>
                          </a:solidFill>
                          <a:effectLst/>
                          <a:latin typeface="Arial Narrow" panose="020B0606020202030204" pitchFamily="34" charset="0"/>
                          <a:ea typeface="+mn-ea"/>
                          <a:cs typeface="+mn-cs"/>
                          <a:sym typeface="Arial"/>
                        </a:rPr>
                        <a:t>6 855</a:t>
                      </a:r>
                    </a:p>
                  </a:txBody>
                  <a:tcPr marL="9525" marR="9525" marT="0" marB="0" anchor="ctr">
                    <a:solidFill>
                      <a:schemeClr val="bg1">
                        <a:lumMod val="50000"/>
                        <a:alpha val="20000"/>
                      </a:schemeClr>
                    </a:solidFill>
                  </a:tcPr>
                </a:tc>
                <a:tc>
                  <a:txBody>
                    <a:bodyPr/>
                    <a:lstStyle/>
                    <a:p>
                      <a:pPr algn="ctr" fontAlgn="b"/>
                      <a:r>
                        <a:rPr lang="ru-KZ" sz="800" b="0" i="0" u="none" strike="noStrike" cap="none">
                          <a:solidFill>
                            <a:schemeClr val="tx1"/>
                          </a:solidFill>
                          <a:effectLst/>
                          <a:latin typeface="Arial Narrow" panose="020B0606020202030204" pitchFamily="34" charset="0"/>
                          <a:ea typeface="+mn-ea"/>
                          <a:cs typeface="+mn-cs"/>
                          <a:sym typeface="Arial"/>
                        </a:rPr>
                        <a:t>4 248</a:t>
                      </a:r>
                    </a:p>
                  </a:txBody>
                  <a:tcPr marL="9525" marR="9525" marT="0" marB="0" anchor="ctr">
                    <a:lnR w="12700" cap="flat" cmpd="sng" algn="ctr">
                      <a:solidFill>
                        <a:schemeClr val="tx1"/>
                      </a:solidFill>
                      <a:prstDash val="solid"/>
                      <a:round/>
                      <a:headEnd type="none" w="med" len="med"/>
                      <a:tailEnd type="none" w="med" len="med"/>
                    </a:lnR>
                    <a:solidFill>
                      <a:schemeClr val="bg1">
                        <a:lumMod val="50000"/>
                        <a:alpha val="20000"/>
                      </a:schemeClr>
                    </a:solidFill>
                  </a:tcPr>
                </a:tc>
                <a:tc>
                  <a:txBody>
                    <a:bodyPr/>
                    <a:lstStyle/>
                    <a:p>
                      <a:pPr marR="0" algn="ctr" rtl="0" eaLnBrk="1" fontAlgn="b" hangingPunct="1">
                        <a:lnSpc>
                          <a:spcPct val="100000"/>
                        </a:lnSpc>
                        <a:spcBef>
                          <a:spcPts val="0"/>
                        </a:spcBef>
                        <a:spcAft>
                          <a:spcPts val="0"/>
                        </a:spcAft>
                        <a:buNone/>
                      </a:pPr>
                      <a:r>
                        <a:rPr lang="ru-KZ" sz="800" b="0" i="0" u="none" strike="noStrike" cap="none">
                          <a:solidFill>
                            <a:schemeClr val="accent3">
                              <a:lumMod val="50000"/>
                            </a:schemeClr>
                          </a:solidFill>
                          <a:effectLst/>
                          <a:latin typeface="Arial Narrow" panose="020B0606020202030204" pitchFamily="34" charset="0"/>
                          <a:ea typeface="+mn-ea"/>
                          <a:cs typeface="+mn-cs"/>
                          <a:sym typeface="Arial"/>
                        </a:rPr>
                        <a:t>19 933</a:t>
                      </a:r>
                    </a:p>
                  </a:txBody>
                  <a:tcPr marL="9525" marR="9525" marT="0" marB="0" anchor="ctr">
                    <a:lnL w="12700" cap="flat" cmpd="sng" algn="ctr">
                      <a:solidFill>
                        <a:schemeClr val="tx1"/>
                      </a:solidFill>
                      <a:prstDash val="solid"/>
                      <a:round/>
                      <a:headEnd type="none" w="med" len="med"/>
                      <a:tailEnd type="none" w="med" len="med"/>
                    </a:lnL>
                    <a:solidFill>
                      <a:schemeClr val="accent3">
                        <a:lumMod val="50000"/>
                        <a:alpha val="20000"/>
                      </a:schemeClr>
                    </a:solidFill>
                  </a:tcPr>
                </a:tc>
                <a:tc>
                  <a:txBody>
                    <a:bodyPr/>
                    <a:lstStyle/>
                    <a:p>
                      <a:pPr marR="0" algn="ctr" rtl="0" eaLnBrk="1" fontAlgn="b" hangingPunct="1">
                        <a:lnSpc>
                          <a:spcPct val="100000"/>
                        </a:lnSpc>
                        <a:spcBef>
                          <a:spcPts val="0"/>
                        </a:spcBef>
                        <a:spcAft>
                          <a:spcPts val="0"/>
                        </a:spcAft>
                        <a:buNone/>
                      </a:pPr>
                      <a:r>
                        <a:rPr lang="ru-KZ" sz="800" b="0" i="0" u="none" strike="noStrike" cap="none">
                          <a:solidFill>
                            <a:schemeClr val="tx1"/>
                          </a:solidFill>
                          <a:effectLst/>
                          <a:latin typeface="Arial Narrow" panose="020B0606020202030204" pitchFamily="34" charset="0"/>
                          <a:ea typeface="+mn-ea"/>
                          <a:cs typeface="+mn-cs"/>
                          <a:sym typeface="Arial"/>
                        </a:rPr>
                        <a:t>4 591</a:t>
                      </a:r>
                    </a:p>
                  </a:txBody>
                  <a:tcPr marL="9525" marR="9525" marT="0" marB="0" anchor="ctr">
                    <a:solidFill>
                      <a:schemeClr val="bg1">
                        <a:lumMod val="50000"/>
                        <a:alpha val="20000"/>
                      </a:schemeClr>
                    </a:solidFill>
                  </a:tcPr>
                </a:tc>
                <a:tc>
                  <a:txBody>
                    <a:bodyPr/>
                    <a:lstStyle/>
                    <a:p>
                      <a:pPr marR="0" algn="ctr" rtl="0" eaLnBrk="1" fontAlgn="b" hangingPunct="1">
                        <a:lnSpc>
                          <a:spcPct val="100000"/>
                        </a:lnSpc>
                        <a:spcBef>
                          <a:spcPts val="0"/>
                        </a:spcBef>
                        <a:spcAft>
                          <a:spcPts val="0"/>
                        </a:spcAft>
                        <a:buNone/>
                      </a:pPr>
                      <a:r>
                        <a:rPr lang="ru-KZ" sz="800" b="0" i="0" u="none" strike="noStrike" cap="none">
                          <a:solidFill>
                            <a:schemeClr val="accent3">
                              <a:lumMod val="50000"/>
                            </a:schemeClr>
                          </a:solidFill>
                          <a:effectLst/>
                          <a:latin typeface="Arial Narrow" panose="020B0606020202030204" pitchFamily="34" charset="0"/>
                          <a:ea typeface="+mn-ea"/>
                          <a:cs typeface="+mn-cs"/>
                          <a:sym typeface="Arial"/>
                        </a:rPr>
                        <a:t>4 490</a:t>
                      </a:r>
                    </a:p>
                  </a:txBody>
                  <a:tcPr marL="9525" marR="9525" marT="0" marB="0" anchor="ctr">
                    <a:solidFill>
                      <a:schemeClr val="accent3">
                        <a:lumMod val="50000"/>
                        <a:alpha val="20000"/>
                      </a:schemeClr>
                    </a:solidFill>
                  </a:tcPr>
                </a:tc>
                <a:tc>
                  <a:txBody>
                    <a:bodyPr/>
                    <a:lstStyle/>
                    <a:p>
                      <a:pPr marR="0" algn="ctr" rtl="0" eaLnBrk="1" fontAlgn="b" hangingPunct="1">
                        <a:lnSpc>
                          <a:spcPct val="100000"/>
                        </a:lnSpc>
                        <a:spcBef>
                          <a:spcPts val="0"/>
                        </a:spcBef>
                        <a:spcAft>
                          <a:spcPts val="0"/>
                        </a:spcAft>
                        <a:buNone/>
                      </a:pPr>
                      <a:r>
                        <a:rPr lang="ru-KZ" sz="800" b="0" i="0" u="none" strike="noStrike" cap="none">
                          <a:solidFill>
                            <a:schemeClr val="accent3">
                              <a:lumMod val="50000"/>
                            </a:schemeClr>
                          </a:solidFill>
                          <a:effectLst/>
                          <a:latin typeface="Arial Narrow" panose="020B0606020202030204" pitchFamily="34" charset="0"/>
                          <a:ea typeface="+mn-ea"/>
                          <a:cs typeface="+mn-cs"/>
                          <a:sym typeface="Arial"/>
                        </a:rPr>
                        <a:t>4 312</a:t>
                      </a:r>
                    </a:p>
                  </a:txBody>
                  <a:tcPr marL="9525" marR="9525" marT="0" marB="0" anchor="ctr">
                    <a:solidFill>
                      <a:schemeClr val="accent3">
                        <a:lumMod val="50000"/>
                        <a:alpha val="20000"/>
                      </a:schemeClr>
                    </a:solidFill>
                  </a:tcPr>
                </a:tc>
                <a:tc>
                  <a:txBody>
                    <a:bodyPr/>
                    <a:lstStyle/>
                    <a:p>
                      <a:pPr marR="0" algn="ctr" rtl="0" eaLnBrk="1" fontAlgn="b" hangingPunct="1">
                        <a:lnSpc>
                          <a:spcPct val="100000"/>
                        </a:lnSpc>
                        <a:spcBef>
                          <a:spcPts val="0"/>
                        </a:spcBef>
                        <a:spcAft>
                          <a:spcPts val="0"/>
                        </a:spcAft>
                        <a:buNone/>
                      </a:pPr>
                      <a:r>
                        <a:rPr lang="ru-KZ" sz="800" b="0" i="0" u="none" strike="noStrike" cap="none">
                          <a:solidFill>
                            <a:schemeClr val="accent3">
                              <a:lumMod val="50000"/>
                            </a:schemeClr>
                          </a:solidFill>
                          <a:effectLst/>
                          <a:latin typeface="Arial Narrow" panose="020B0606020202030204" pitchFamily="34" charset="0"/>
                          <a:ea typeface="+mn-ea"/>
                          <a:cs typeface="+mn-cs"/>
                          <a:sym typeface="Arial"/>
                        </a:rPr>
                        <a:t>6 540</a:t>
                      </a:r>
                    </a:p>
                  </a:txBody>
                  <a:tcPr marL="9525" marR="9525" marT="0" marB="0" anchor="ctr">
                    <a:solidFill>
                      <a:schemeClr val="accent3">
                        <a:lumMod val="50000"/>
                        <a:alpha val="20000"/>
                      </a:schemeClr>
                    </a:solidFill>
                  </a:tcPr>
                </a:tc>
                <a:tc>
                  <a:txBody>
                    <a:bodyPr/>
                    <a:lstStyle/>
                    <a:p>
                      <a:pPr marR="0" algn="ctr" rtl="0" eaLnBrk="1" fontAlgn="b" hangingPunct="1">
                        <a:lnSpc>
                          <a:spcPct val="100000"/>
                        </a:lnSpc>
                        <a:spcBef>
                          <a:spcPts val="0"/>
                        </a:spcBef>
                        <a:spcAft>
                          <a:spcPts val="0"/>
                        </a:spcAft>
                        <a:buNone/>
                      </a:pPr>
                      <a:r>
                        <a:rPr lang="ru-KZ" sz="800" b="0" i="0" u="none" strike="noStrike" cap="none" dirty="0">
                          <a:solidFill>
                            <a:schemeClr val="accent3">
                              <a:lumMod val="50000"/>
                            </a:schemeClr>
                          </a:solidFill>
                          <a:effectLst/>
                          <a:latin typeface="Arial Narrow" panose="020B0606020202030204" pitchFamily="34" charset="0"/>
                          <a:ea typeface="+mn-ea"/>
                          <a:cs typeface="+mn-cs"/>
                          <a:sym typeface="Arial"/>
                        </a:rPr>
                        <a:t>2,4%</a:t>
                      </a:r>
                    </a:p>
                  </a:txBody>
                  <a:tcPr marL="9525" marR="9525" marT="0" marB="0" anchor="ctr">
                    <a:solidFill>
                      <a:schemeClr val="accent3">
                        <a:lumMod val="50000"/>
                        <a:alpha val="20000"/>
                      </a:schemeClr>
                    </a:solidFill>
                  </a:tcPr>
                </a:tc>
                <a:extLst>
                  <a:ext uri="{0D108BD9-81ED-4DB2-BD59-A6C34878D82A}">
                    <a16:rowId xmlns:a16="http://schemas.microsoft.com/office/drawing/2014/main" val="4195104307"/>
                  </a:ext>
                </a:extLst>
              </a:tr>
              <a:tr h="158400">
                <a:tc>
                  <a:txBody>
                    <a:bodyPr/>
                    <a:lstStyle/>
                    <a:p>
                      <a:pPr algn="ctr" fontAlgn="b"/>
                      <a:r>
                        <a:rPr lang="ru-RU" sz="800" u="none" strike="noStrike" dirty="0">
                          <a:solidFill>
                            <a:schemeClr val="accent3">
                              <a:lumMod val="50000"/>
                            </a:schemeClr>
                          </a:solidFill>
                          <a:effectLst/>
                          <a:latin typeface="Arial Narrow" panose="020B0606020202030204" pitchFamily="34" charset="0"/>
                        </a:rPr>
                        <a:t>5</a:t>
                      </a:r>
                      <a:endParaRPr lang="en-US" sz="800" b="0" i="0" u="none" strike="noStrike" dirty="0">
                        <a:solidFill>
                          <a:schemeClr val="accent3">
                            <a:lumMod val="50000"/>
                          </a:schemeClr>
                        </a:solidFill>
                        <a:effectLst/>
                        <a:latin typeface="Arial Narrow" panose="020B0606020202030204" pitchFamily="34" charset="0"/>
                      </a:endParaRPr>
                    </a:p>
                  </a:txBody>
                  <a:tcPr marL="9525" marR="9525" marT="0" marB="0" anchor="ctr">
                    <a:solidFill>
                      <a:schemeClr val="accent6">
                        <a:lumMod val="50000"/>
                        <a:alpha val="1000"/>
                      </a:schemeClr>
                    </a:solidFill>
                  </a:tcPr>
                </a:tc>
                <a:tc>
                  <a:txBody>
                    <a:bodyPr/>
                    <a:lstStyle/>
                    <a:p>
                      <a:pPr marR="0" algn="ctr" rtl="0" eaLnBrk="1" fontAlgn="b" hangingPunct="1">
                        <a:lnSpc>
                          <a:spcPct val="100000"/>
                        </a:lnSpc>
                        <a:spcBef>
                          <a:spcPts val="0"/>
                        </a:spcBef>
                        <a:spcAft>
                          <a:spcPts val="0"/>
                        </a:spcAft>
                        <a:buNone/>
                      </a:pPr>
                      <a:r>
                        <a:rPr lang="ru-KZ" sz="800" b="0" i="0" u="none" strike="noStrike" cap="none" dirty="0">
                          <a:solidFill>
                            <a:schemeClr val="accent3">
                              <a:lumMod val="50000"/>
                            </a:schemeClr>
                          </a:solidFill>
                          <a:effectLst/>
                          <a:latin typeface="Arial Narrow" panose="020B0606020202030204" pitchFamily="34" charset="0"/>
                          <a:ea typeface="+mn-ea"/>
                          <a:cs typeface="+mn-cs"/>
                          <a:sym typeface="Arial"/>
                        </a:rPr>
                        <a:t>8322-2</a:t>
                      </a:r>
                    </a:p>
                  </a:txBody>
                  <a:tcPr marL="9525" marR="9525" marT="0" marB="0" anchor="ctr">
                    <a:solidFill>
                      <a:schemeClr val="accent6">
                        <a:lumMod val="50000"/>
                        <a:alpha val="1000"/>
                      </a:schemeClr>
                    </a:solidFill>
                  </a:tcPr>
                </a:tc>
                <a:tc>
                  <a:txBody>
                    <a:bodyPr/>
                    <a:lstStyle/>
                    <a:p>
                      <a:pPr marL="72000" marR="0" algn="l" rtl="0" eaLnBrk="1" fontAlgn="b" hangingPunct="1">
                        <a:lnSpc>
                          <a:spcPct val="100000"/>
                        </a:lnSpc>
                        <a:spcBef>
                          <a:spcPts val="0"/>
                        </a:spcBef>
                        <a:spcAft>
                          <a:spcPts val="0"/>
                        </a:spcAft>
                        <a:buNone/>
                      </a:pPr>
                      <a:r>
                        <a:rPr lang="ru-RU" sz="800" b="0" i="0" u="none" strike="noStrike" cap="none" dirty="0">
                          <a:solidFill>
                            <a:schemeClr val="accent3">
                              <a:lumMod val="50000"/>
                            </a:schemeClr>
                          </a:solidFill>
                          <a:effectLst/>
                          <a:latin typeface="Arial Narrow" panose="020B0606020202030204" pitchFamily="34" charset="0"/>
                          <a:ea typeface="+mn-ea"/>
                          <a:cs typeface="+mn-cs"/>
                          <a:sym typeface="Arial"/>
                        </a:rPr>
                        <a:t>Жеке </a:t>
                      </a:r>
                      <a:r>
                        <a:rPr lang="ru-RU" sz="800" b="0" i="0" u="none" strike="noStrike" cap="none" dirty="0" err="1">
                          <a:solidFill>
                            <a:schemeClr val="accent3">
                              <a:lumMod val="50000"/>
                            </a:schemeClr>
                          </a:solidFill>
                          <a:effectLst/>
                          <a:latin typeface="Arial Narrow" panose="020B0606020202030204" pitchFamily="34" charset="0"/>
                          <a:ea typeface="+mn-ea"/>
                          <a:cs typeface="+mn-cs"/>
                          <a:sym typeface="Arial"/>
                        </a:rPr>
                        <a:t>жүргізушілер</a:t>
                      </a:r>
                      <a:r>
                        <a:rPr lang="ru-RU" sz="800" b="0" i="0" u="none" strike="noStrike" cap="none" dirty="0">
                          <a:solidFill>
                            <a:schemeClr val="accent3">
                              <a:lumMod val="50000"/>
                            </a:schemeClr>
                          </a:solidFill>
                          <a:effectLst/>
                          <a:latin typeface="Arial Narrow" panose="020B0606020202030204" pitchFamily="34" charset="0"/>
                          <a:ea typeface="+mn-ea"/>
                          <a:cs typeface="+mn-cs"/>
                          <a:sym typeface="Arial"/>
                        </a:rPr>
                        <a:t> мен </a:t>
                      </a:r>
                      <a:r>
                        <a:rPr lang="ru-RU" sz="800" b="0" i="0" u="none" strike="noStrike" cap="none" dirty="0" err="1">
                          <a:solidFill>
                            <a:schemeClr val="accent3">
                              <a:lumMod val="50000"/>
                            </a:schemeClr>
                          </a:solidFill>
                          <a:effectLst/>
                          <a:latin typeface="Arial Narrow" panose="020B0606020202030204" pitchFamily="34" charset="0"/>
                          <a:ea typeface="+mn-ea"/>
                          <a:cs typeface="+mn-cs"/>
                          <a:sym typeface="Arial"/>
                        </a:rPr>
                        <a:t>шопырлар</a:t>
                      </a:r>
                      <a:endParaRPr lang="ru-RU" sz="800" b="0" i="0" u="none" strike="noStrike" cap="none" dirty="0">
                        <a:solidFill>
                          <a:schemeClr val="accent3">
                            <a:lumMod val="50000"/>
                          </a:schemeClr>
                        </a:solidFill>
                        <a:effectLst/>
                        <a:latin typeface="Arial Narrow" panose="020B0606020202030204" pitchFamily="34" charset="0"/>
                        <a:ea typeface="+mn-ea"/>
                        <a:cs typeface="+mn-cs"/>
                        <a:sym typeface="Arial"/>
                      </a:endParaRPr>
                    </a:p>
                  </a:txBody>
                  <a:tcPr marL="9525" marR="9525" marT="0" marB="0" anchor="ctr">
                    <a:lnR w="12700" cap="flat" cmpd="sng" algn="ctr">
                      <a:solidFill>
                        <a:schemeClr val="tx1"/>
                      </a:solidFill>
                      <a:prstDash val="solid"/>
                      <a:round/>
                      <a:headEnd type="none" w="med" len="med"/>
                      <a:tailEnd type="none" w="med" len="med"/>
                    </a:lnR>
                    <a:solidFill>
                      <a:schemeClr val="accent6">
                        <a:lumMod val="50000"/>
                        <a:alpha val="1000"/>
                      </a:schemeClr>
                    </a:solidFill>
                  </a:tcPr>
                </a:tc>
                <a:tc>
                  <a:txBody>
                    <a:bodyPr/>
                    <a:lstStyle/>
                    <a:p>
                      <a:pPr algn="ctr" fontAlgn="b"/>
                      <a:r>
                        <a:rPr lang="ru-KZ" sz="800" b="0" i="0" u="none" strike="noStrike" cap="none">
                          <a:solidFill>
                            <a:schemeClr val="tx1"/>
                          </a:solidFill>
                          <a:effectLst/>
                          <a:latin typeface="Arial Narrow" panose="020B0606020202030204" pitchFamily="34" charset="0"/>
                          <a:ea typeface="+mn-ea"/>
                          <a:cs typeface="+mn-cs"/>
                          <a:sym typeface="Arial"/>
                        </a:rPr>
                        <a:t>19 334</a:t>
                      </a:r>
                    </a:p>
                  </a:txBody>
                  <a:tcPr marL="9525" marR="9525" marT="0" marB="0" anchor="ctr">
                    <a:lnL w="12700" cap="flat" cmpd="sng" algn="ctr">
                      <a:solidFill>
                        <a:schemeClr val="tx1"/>
                      </a:solidFill>
                      <a:prstDash val="solid"/>
                      <a:round/>
                      <a:headEnd type="none" w="med" len="med"/>
                      <a:tailEnd type="none" w="med" len="med"/>
                    </a:lnL>
                    <a:solidFill>
                      <a:schemeClr val="accent6">
                        <a:lumMod val="50000"/>
                        <a:alpha val="1000"/>
                      </a:schemeClr>
                    </a:solidFill>
                  </a:tcPr>
                </a:tc>
                <a:tc>
                  <a:txBody>
                    <a:bodyPr/>
                    <a:lstStyle/>
                    <a:p>
                      <a:pPr algn="ctr" fontAlgn="b"/>
                      <a:r>
                        <a:rPr lang="ru-KZ" sz="800" b="0" i="0" u="none" strike="noStrike" cap="none">
                          <a:solidFill>
                            <a:schemeClr val="tx1"/>
                          </a:solidFill>
                          <a:effectLst/>
                          <a:latin typeface="Arial Narrow" panose="020B0606020202030204" pitchFamily="34" charset="0"/>
                          <a:ea typeface="+mn-ea"/>
                          <a:cs typeface="+mn-cs"/>
                          <a:sym typeface="Arial"/>
                        </a:rPr>
                        <a:t>4 875</a:t>
                      </a:r>
                    </a:p>
                  </a:txBody>
                  <a:tcPr marL="9525" marR="9525" marT="0" marB="0" anchor="ctr">
                    <a:solidFill>
                      <a:schemeClr val="accent6">
                        <a:lumMod val="50000"/>
                        <a:alpha val="1000"/>
                      </a:schemeClr>
                    </a:solidFill>
                  </a:tcPr>
                </a:tc>
                <a:tc>
                  <a:txBody>
                    <a:bodyPr/>
                    <a:lstStyle/>
                    <a:p>
                      <a:pPr algn="ctr" fontAlgn="b"/>
                      <a:r>
                        <a:rPr lang="ru-KZ" sz="800" b="0" i="0" u="none" strike="noStrike" cap="none">
                          <a:solidFill>
                            <a:schemeClr val="tx1"/>
                          </a:solidFill>
                          <a:effectLst/>
                          <a:latin typeface="Arial Narrow" panose="020B0606020202030204" pitchFamily="34" charset="0"/>
                          <a:ea typeface="+mn-ea"/>
                          <a:cs typeface="+mn-cs"/>
                          <a:sym typeface="Arial"/>
                        </a:rPr>
                        <a:t>5 608</a:t>
                      </a:r>
                    </a:p>
                  </a:txBody>
                  <a:tcPr marL="9525" marR="9525" marT="0" marB="0" anchor="ctr">
                    <a:solidFill>
                      <a:schemeClr val="accent6">
                        <a:lumMod val="50000"/>
                        <a:alpha val="1000"/>
                      </a:schemeClr>
                    </a:solidFill>
                  </a:tcPr>
                </a:tc>
                <a:tc>
                  <a:txBody>
                    <a:bodyPr/>
                    <a:lstStyle/>
                    <a:p>
                      <a:pPr algn="ctr" fontAlgn="b"/>
                      <a:r>
                        <a:rPr lang="ru-KZ" sz="800" b="0" i="0" u="none" strike="noStrike" cap="none">
                          <a:solidFill>
                            <a:schemeClr val="tx1"/>
                          </a:solidFill>
                          <a:effectLst/>
                          <a:latin typeface="Arial Narrow" panose="020B0606020202030204" pitchFamily="34" charset="0"/>
                          <a:ea typeface="+mn-ea"/>
                          <a:cs typeface="+mn-cs"/>
                          <a:sym typeface="Arial"/>
                        </a:rPr>
                        <a:t>4 754</a:t>
                      </a:r>
                    </a:p>
                  </a:txBody>
                  <a:tcPr marL="9525" marR="9525" marT="0" marB="0" anchor="ctr">
                    <a:solidFill>
                      <a:schemeClr val="accent6">
                        <a:lumMod val="50000"/>
                        <a:alpha val="1000"/>
                      </a:schemeClr>
                    </a:solidFill>
                  </a:tcPr>
                </a:tc>
                <a:tc>
                  <a:txBody>
                    <a:bodyPr/>
                    <a:lstStyle/>
                    <a:p>
                      <a:pPr algn="ctr" fontAlgn="b"/>
                      <a:r>
                        <a:rPr lang="ru-KZ" sz="800" b="0" i="0" u="none" strike="noStrike" cap="none">
                          <a:solidFill>
                            <a:schemeClr val="tx1"/>
                          </a:solidFill>
                          <a:effectLst/>
                          <a:latin typeface="Arial Narrow" panose="020B0606020202030204" pitchFamily="34" charset="0"/>
                          <a:ea typeface="+mn-ea"/>
                          <a:cs typeface="+mn-cs"/>
                          <a:sym typeface="Arial"/>
                        </a:rPr>
                        <a:t>4 097</a:t>
                      </a:r>
                    </a:p>
                  </a:txBody>
                  <a:tcPr marL="9525" marR="9525" marT="0" marB="0" anchor="ctr">
                    <a:lnR w="12700" cap="flat" cmpd="sng" algn="ctr">
                      <a:solidFill>
                        <a:schemeClr val="tx1"/>
                      </a:solidFill>
                      <a:prstDash val="solid"/>
                      <a:round/>
                      <a:headEnd type="none" w="med" len="med"/>
                      <a:tailEnd type="none" w="med" len="med"/>
                    </a:lnR>
                    <a:solidFill>
                      <a:schemeClr val="accent6">
                        <a:lumMod val="50000"/>
                        <a:alpha val="1000"/>
                      </a:schemeClr>
                    </a:solidFill>
                  </a:tcPr>
                </a:tc>
                <a:tc>
                  <a:txBody>
                    <a:bodyPr/>
                    <a:lstStyle/>
                    <a:p>
                      <a:pPr marR="0" algn="ctr" rtl="0" eaLnBrk="1" fontAlgn="b" hangingPunct="1">
                        <a:lnSpc>
                          <a:spcPct val="100000"/>
                        </a:lnSpc>
                        <a:spcBef>
                          <a:spcPts val="0"/>
                        </a:spcBef>
                        <a:spcAft>
                          <a:spcPts val="0"/>
                        </a:spcAft>
                        <a:buNone/>
                      </a:pPr>
                      <a:r>
                        <a:rPr lang="ru-KZ" sz="800" b="0" i="0" u="none" strike="noStrike" cap="none">
                          <a:solidFill>
                            <a:schemeClr val="accent3">
                              <a:lumMod val="50000"/>
                            </a:schemeClr>
                          </a:solidFill>
                          <a:effectLst/>
                          <a:latin typeface="Arial Narrow" panose="020B0606020202030204" pitchFamily="34" charset="0"/>
                          <a:ea typeface="+mn-ea"/>
                          <a:cs typeface="+mn-cs"/>
                          <a:sym typeface="Arial"/>
                        </a:rPr>
                        <a:t>19 535</a:t>
                      </a:r>
                    </a:p>
                  </a:txBody>
                  <a:tcPr marL="9525" marR="9525" marT="0" marB="0" anchor="ctr">
                    <a:lnL w="12700" cap="flat" cmpd="sng" algn="ctr">
                      <a:solidFill>
                        <a:schemeClr val="tx1"/>
                      </a:solidFill>
                      <a:prstDash val="solid"/>
                      <a:round/>
                      <a:headEnd type="none" w="med" len="med"/>
                      <a:tailEnd type="none" w="med" len="med"/>
                    </a:lnL>
                    <a:solidFill>
                      <a:schemeClr val="accent6">
                        <a:lumMod val="50000"/>
                        <a:alpha val="1000"/>
                      </a:schemeClr>
                    </a:solidFill>
                  </a:tcPr>
                </a:tc>
                <a:tc>
                  <a:txBody>
                    <a:bodyPr/>
                    <a:lstStyle/>
                    <a:p>
                      <a:pPr marR="0" algn="ctr" rtl="0" eaLnBrk="1" fontAlgn="b" hangingPunct="1">
                        <a:lnSpc>
                          <a:spcPct val="100000"/>
                        </a:lnSpc>
                        <a:spcBef>
                          <a:spcPts val="0"/>
                        </a:spcBef>
                        <a:spcAft>
                          <a:spcPts val="0"/>
                        </a:spcAft>
                        <a:buNone/>
                      </a:pPr>
                      <a:r>
                        <a:rPr lang="ru-KZ" sz="800" b="0" i="0" u="none" strike="noStrike" cap="none">
                          <a:solidFill>
                            <a:schemeClr val="tx1"/>
                          </a:solidFill>
                          <a:effectLst/>
                          <a:latin typeface="Arial Narrow" panose="020B0606020202030204" pitchFamily="34" charset="0"/>
                          <a:ea typeface="+mn-ea"/>
                          <a:cs typeface="+mn-cs"/>
                          <a:sym typeface="Arial"/>
                        </a:rPr>
                        <a:t>4 410</a:t>
                      </a:r>
                    </a:p>
                  </a:txBody>
                  <a:tcPr marL="9525" marR="9525" marT="0" marB="0" anchor="ctr">
                    <a:solidFill>
                      <a:schemeClr val="accent6">
                        <a:lumMod val="50000"/>
                        <a:alpha val="1000"/>
                      </a:schemeClr>
                    </a:solidFill>
                  </a:tcPr>
                </a:tc>
                <a:tc>
                  <a:txBody>
                    <a:bodyPr/>
                    <a:lstStyle/>
                    <a:p>
                      <a:pPr marR="0" algn="ctr" rtl="0" eaLnBrk="1" fontAlgn="b" hangingPunct="1">
                        <a:lnSpc>
                          <a:spcPct val="100000"/>
                        </a:lnSpc>
                        <a:spcBef>
                          <a:spcPts val="0"/>
                        </a:spcBef>
                        <a:spcAft>
                          <a:spcPts val="0"/>
                        </a:spcAft>
                        <a:buNone/>
                      </a:pPr>
                      <a:r>
                        <a:rPr lang="ru-KZ" sz="800" b="0" i="0" u="none" strike="noStrike" cap="none" dirty="0">
                          <a:solidFill>
                            <a:schemeClr val="accent3">
                              <a:lumMod val="50000"/>
                            </a:schemeClr>
                          </a:solidFill>
                          <a:effectLst/>
                          <a:latin typeface="Arial Narrow" panose="020B0606020202030204" pitchFamily="34" charset="0"/>
                          <a:ea typeface="+mn-ea"/>
                          <a:cs typeface="+mn-cs"/>
                          <a:sym typeface="Arial"/>
                        </a:rPr>
                        <a:t>4 286</a:t>
                      </a:r>
                    </a:p>
                  </a:txBody>
                  <a:tcPr marL="9525" marR="9525" marT="0" marB="0" anchor="ctr">
                    <a:solidFill>
                      <a:schemeClr val="accent6">
                        <a:lumMod val="50000"/>
                        <a:alpha val="1000"/>
                      </a:schemeClr>
                    </a:solidFill>
                  </a:tcPr>
                </a:tc>
                <a:tc>
                  <a:txBody>
                    <a:bodyPr/>
                    <a:lstStyle/>
                    <a:p>
                      <a:pPr marR="0" algn="ctr" rtl="0" eaLnBrk="1" fontAlgn="b" hangingPunct="1">
                        <a:lnSpc>
                          <a:spcPct val="100000"/>
                        </a:lnSpc>
                        <a:spcBef>
                          <a:spcPts val="0"/>
                        </a:spcBef>
                        <a:spcAft>
                          <a:spcPts val="0"/>
                        </a:spcAft>
                        <a:buNone/>
                      </a:pPr>
                      <a:r>
                        <a:rPr lang="ru-KZ" sz="800" b="0" i="0" u="none" strike="noStrike" cap="none">
                          <a:solidFill>
                            <a:schemeClr val="accent3">
                              <a:lumMod val="50000"/>
                            </a:schemeClr>
                          </a:solidFill>
                          <a:effectLst/>
                          <a:latin typeface="Arial Narrow" panose="020B0606020202030204" pitchFamily="34" charset="0"/>
                          <a:ea typeface="+mn-ea"/>
                          <a:cs typeface="+mn-cs"/>
                          <a:sym typeface="Arial"/>
                        </a:rPr>
                        <a:t>5 920</a:t>
                      </a:r>
                    </a:p>
                  </a:txBody>
                  <a:tcPr marL="9525" marR="9525" marT="0" marB="0" anchor="ctr">
                    <a:solidFill>
                      <a:schemeClr val="accent6">
                        <a:lumMod val="50000"/>
                        <a:alpha val="1000"/>
                      </a:schemeClr>
                    </a:solidFill>
                  </a:tcPr>
                </a:tc>
                <a:tc>
                  <a:txBody>
                    <a:bodyPr/>
                    <a:lstStyle/>
                    <a:p>
                      <a:pPr marR="0" algn="ctr" rtl="0" eaLnBrk="1" fontAlgn="b" hangingPunct="1">
                        <a:lnSpc>
                          <a:spcPct val="100000"/>
                        </a:lnSpc>
                        <a:spcBef>
                          <a:spcPts val="0"/>
                        </a:spcBef>
                        <a:spcAft>
                          <a:spcPts val="0"/>
                        </a:spcAft>
                        <a:buNone/>
                      </a:pPr>
                      <a:r>
                        <a:rPr lang="ru-KZ" sz="800" b="0" i="0" u="none" strike="noStrike" cap="none">
                          <a:solidFill>
                            <a:schemeClr val="accent3">
                              <a:lumMod val="50000"/>
                            </a:schemeClr>
                          </a:solidFill>
                          <a:effectLst/>
                          <a:latin typeface="Arial Narrow" panose="020B0606020202030204" pitchFamily="34" charset="0"/>
                          <a:ea typeface="+mn-ea"/>
                          <a:cs typeface="+mn-cs"/>
                          <a:sym typeface="Arial"/>
                        </a:rPr>
                        <a:t>4 919</a:t>
                      </a:r>
                    </a:p>
                  </a:txBody>
                  <a:tcPr marL="9525" marR="9525" marT="0" marB="0" anchor="ctr">
                    <a:solidFill>
                      <a:schemeClr val="accent6">
                        <a:lumMod val="50000"/>
                        <a:alpha val="1000"/>
                      </a:schemeClr>
                    </a:solidFill>
                  </a:tcPr>
                </a:tc>
                <a:tc>
                  <a:txBody>
                    <a:bodyPr/>
                    <a:lstStyle/>
                    <a:p>
                      <a:pPr marR="0" algn="ctr" rtl="0" eaLnBrk="1" fontAlgn="b" hangingPunct="1">
                        <a:lnSpc>
                          <a:spcPct val="100000"/>
                        </a:lnSpc>
                        <a:spcBef>
                          <a:spcPts val="0"/>
                        </a:spcBef>
                        <a:spcAft>
                          <a:spcPts val="0"/>
                        </a:spcAft>
                        <a:buNone/>
                      </a:pPr>
                      <a:r>
                        <a:rPr lang="ru-KZ" sz="800" b="0" i="0" u="none" strike="noStrike" cap="none" dirty="0">
                          <a:solidFill>
                            <a:schemeClr val="accent3">
                              <a:lumMod val="50000"/>
                            </a:schemeClr>
                          </a:solidFill>
                          <a:effectLst/>
                          <a:latin typeface="Arial Narrow" panose="020B0606020202030204" pitchFamily="34" charset="0"/>
                          <a:ea typeface="+mn-ea"/>
                          <a:cs typeface="+mn-cs"/>
                          <a:sym typeface="Arial"/>
                        </a:rPr>
                        <a:t>2,3%</a:t>
                      </a:r>
                    </a:p>
                  </a:txBody>
                  <a:tcPr marL="9525" marR="9525" marT="0" marB="0" anchor="ctr">
                    <a:solidFill>
                      <a:schemeClr val="accent6">
                        <a:lumMod val="50000"/>
                        <a:alpha val="1000"/>
                      </a:schemeClr>
                    </a:solidFill>
                  </a:tcPr>
                </a:tc>
                <a:extLst>
                  <a:ext uri="{0D108BD9-81ED-4DB2-BD59-A6C34878D82A}">
                    <a16:rowId xmlns:a16="http://schemas.microsoft.com/office/drawing/2014/main" val="2161733166"/>
                  </a:ext>
                </a:extLst>
              </a:tr>
              <a:tr h="158400">
                <a:tc>
                  <a:txBody>
                    <a:bodyPr/>
                    <a:lstStyle/>
                    <a:p>
                      <a:pPr algn="ctr" fontAlgn="b"/>
                      <a:r>
                        <a:rPr lang="ru-RU" sz="800" u="none" strike="noStrike" dirty="0">
                          <a:solidFill>
                            <a:schemeClr val="accent3">
                              <a:lumMod val="50000"/>
                            </a:schemeClr>
                          </a:solidFill>
                          <a:effectLst/>
                          <a:latin typeface="Arial Narrow" panose="020B0606020202030204" pitchFamily="34" charset="0"/>
                        </a:rPr>
                        <a:t>6</a:t>
                      </a:r>
                      <a:endParaRPr lang="en-US" sz="800" b="0" i="0" u="none" strike="noStrike" dirty="0">
                        <a:solidFill>
                          <a:schemeClr val="accent3">
                            <a:lumMod val="50000"/>
                          </a:schemeClr>
                        </a:solidFill>
                        <a:effectLst/>
                        <a:latin typeface="Arial Narrow" panose="020B0606020202030204" pitchFamily="34" charset="0"/>
                      </a:endParaRPr>
                    </a:p>
                  </a:txBody>
                  <a:tcPr marL="9525" marR="9525" marT="0" marB="0" anchor="ctr">
                    <a:solidFill>
                      <a:schemeClr val="accent3">
                        <a:lumMod val="50000"/>
                        <a:alpha val="20000"/>
                      </a:schemeClr>
                    </a:solidFill>
                  </a:tcPr>
                </a:tc>
                <a:tc>
                  <a:txBody>
                    <a:bodyPr/>
                    <a:lstStyle/>
                    <a:p>
                      <a:pPr marR="0" algn="ctr" rtl="0" eaLnBrk="1" fontAlgn="b" hangingPunct="1">
                        <a:lnSpc>
                          <a:spcPct val="100000"/>
                        </a:lnSpc>
                        <a:spcBef>
                          <a:spcPts val="0"/>
                        </a:spcBef>
                        <a:spcAft>
                          <a:spcPts val="0"/>
                        </a:spcAft>
                        <a:buNone/>
                      </a:pPr>
                      <a:r>
                        <a:rPr lang="ru-KZ" sz="800" b="0" i="0" u="none" strike="noStrike" cap="none" dirty="0">
                          <a:solidFill>
                            <a:schemeClr val="accent3">
                              <a:lumMod val="50000"/>
                            </a:schemeClr>
                          </a:solidFill>
                          <a:effectLst/>
                          <a:latin typeface="Arial Narrow" panose="020B0606020202030204" pitchFamily="34" charset="0"/>
                          <a:ea typeface="+mn-ea"/>
                          <a:cs typeface="+mn-cs"/>
                          <a:sym typeface="Arial"/>
                        </a:rPr>
                        <a:t>5311-2</a:t>
                      </a:r>
                    </a:p>
                  </a:txBody>
                  <a:tcPr marL="9525" marR="9525" marT="0" marB="0" anchor="ctr">
                    <a:solidFill>
                      <a:schemeClr val="accent3">
                        <a:lumMod val="50000"/>
                        <a:alpha val="20000"/>
                      </a:schemeClr>
                    </a:solidFill>
                  </a:tcPr>
                </a:tc>
                <a:tc>
                  <a:txBody>
                    <a:bodyPr/>
                    <a:lstStyle/>
                    <a:p>
                      <a:pPr marL="72000" marR="0" algn="l" rtl="0" eaLnBrk="1" fontAlgn="b" hangingPunct="1">
                        <a:lnSpc>
                          <a:spcPct val="100000"/>
                        </a:lnSpc>
                        <a:spcBef>
                          <a:spcPts val="0"/>
                        </a:spcBef>
                        <a:spcAft>
                          <a:spcPts val="0"/>
                        </a:spcAft>
                        <a:buNone/>
                      </a:pPr>
                      <a:r>
                        <a:rPr lang="ru-RU" sz="800" b="0" i="0" u="none" strike="noStrike" cap="none" dirty="0">
                          <a:solidFill>
                            <a:schemeClr val="accent3">
                              <a:lumMod val="50000"/>
                            </a:schemeClr>
                          </a:solidFill>
                          <a:effectLst/>
                          <a:latin typeface="Arial Narrow" panose="020B0606020202030204" pitchFamily="34" charset="0"/>
                          <a:ea typeface="+mn-ea"/>
                          <a:cs typeface="+mn-cs"/>
                          <a:sym typeface="Arial"/>
                        </a:rPr>
                        <a:t>Бала </a:t>
                      </a:r>
                      <a:r>
                        <a:rPr lang="ru-RU" sz="800" b="0" i="0" u="none" strike="noStrike" cap="none" dirty="0" err="1">
                          <a:solidFill>
                            <a:schemeClr val="accent3">
                              <a:lumMod val="50000"/>
                            </a:schemeClr>
                          </a:solidFill>
                          <a:effectLst/>
                          <a:latin typeface="Arial Narrow" panose="020B0606020202030204" pitchFamily="34" charset="0"/>
                          <a:ea typeface="+mn-ea"/>
                          <a:cs typeface="+mn-cs"/>
                          <a:sym typeface="Arial"/>
                        </a:rPr>
                        <a:t>күтушілер</a:t>
                      </a:r>
                      <a:r>
                        <a:rPr lang="ru-RU" sz="800" b="0" i="0" u="none" strike="noStrike" cap="none" dirty="0">
                          <a:solidFill>
                            <a:schemeClr val="accent3">
                              <a:lumMod val="50000"/>
                            </a:schemeClr>
                          </a:solidFill>
                          <a:effectLst/>
                          <a:latin typeface="Arial Narrow" panose="020B0606020202030204" pitchFamily="34" charset="0"/>
                          <a:ea typeface="+mn-ea"/>
                          <a:cs typeface="+mn-cs"/>
                          <a:sym typeface="Arial"/>
                        </a:rPr>
                        <a:t> (</a:t>
                      </a:r>
                      <a:r>
                        <a:rPr lang="ru-RU" sz="800" b="0" i="0" u="none" strike="noStrike" cap="none" dirty="0" err="1">
                          <a:solidFill>
                            <a:schemeClr val="accent3">
                              <a:lumMod val="50000"/>
                            </a:schemeClr>
                          </a:solidFill>
                          <a:effectLst/>
                          <a:latin typeface="Arial Narrow" panose="020B0606020202030204" pitchFamily="34" charset="0"/>
                          <a:ea typeface="+mn-ea"/>
                          <a:cs typeface="+mn-cs"/>
                          <a:sym typeface="Arial"/>
                        </a:rPr>
                        <a:t>балабақшадағы</a:t>
                      </a:r>
                      <a:r>
                        <a:rPr lang="ru-RU" sz="800" b="0" i="0" u="none" strike="noStrike" cap="none" dirty="0">
                          <a:solidFill>
                            <a:schemeClr val="accent3">
                              <a:lumMod val="50000"/>
                            </a:schemeClr>
                          </a:solidFill>
                          <a:effectLst/>
                          <a:latin typeface="Arial Narrow" panose="020B0606020202030204" pitchFamily="34" charset="0"/>
                          <a:ea typeface="+mn-ea"/>
                          <a:cs typeface="+mn-cs"/>
                          <a:sym typeface="Arial"/>
                        </a:rPr>
                        <a:t>)</a:t>
                      </a:r>
                    </a:p>
                  </a:txBody>
                  <a:tcPr marL="9525" marR="9525" marT="0" marB="0" anchor="ctr">
                    <a:lnR w="12700" cap="flat" cmpd="sng" algn="ctr">
                      <a:solidFill>
                        <a:schemeClr val="tx1"/>
                      </a:solidFill>
                      <a:prstDash val="solid"/>
                      <a:round/>
                      <a:headEnd type="none" w="med" len="med"/>
                      <a:tailEnd type="none" w="med" len="med"/>
                    </a:lnR>
                    <a:solidFill>
                      <a:schemeClr val="accent3">
                        <a:lumMod val="50000"/>
                        <a:alpha val="20000"/>
                      </a:schemeClr>
                    </a:solidFill>
                  </a:tcPr>
                </a:tc>
                <a:tc>
                  <a:txBody>
                    <a:bodyPr/>
                    <a:lstStyle/>
                    <a:p>
                      <a:pPr algn="ctr" fontAlgn="b"/>
                      <a:r>
                        <a:rPr lang="ru-KZ" sz="800" b="0" i="0" u="none" strike="noStrike" cap="none">
                          <a:solidFill>
                            <a:schemeClr val="tx1"/>
                          </a:solidFill>
                          <a:effectLst/>
                          <a:latin typeface="Arial Narrow" panose="020B0606020202030204" pitchFamily="34" charset="0"/>
                          <a:ea typeface="+mn-ea"/>
                          <a:cs typeface="+mn-cs"/>
                          <a:sym typeface="Arial"/>
                        </a:rPr>
                        <a:t>14 161</a:t>
                      </a:r>
                    </a:p>
                  </a:txBody>
                  <a:tcPr marL="9525" marR="9525" marT="0" marB="0" anchor="ctr">
                    <a:lnL w="12700" cap="flat" cmpd="sng" algn="ctr">
                      <a:solidFill>
                        <a:schemeClr val="tx1"/>
                      </a:solidFill>
                      <a:prstDash val="solid"/>
                      <a:round/>
                      <a:headEnd type="none" w="med" len="med"/>
                      <a:tailEnd type="none" w="med" len="med"/>
                    </a:lnL>
                    <a:solidFill>
                      <a:schemeClr val="bg1">
                        <a:lumMod val="50000"/>
                        <a:alpha val="20000"/>
                      </a:schemeClr>
                    </a:solidFill>
                  </a:tcPr>
                </a:tc>
                <a:tc>
                  <a:txBody>
                    <a:bodyPr/>
                    <a:lstStyle/>
                    <a:p>
                      <a:pPr algn="ctr" fontAlgn="b"/>
                      <a:r>
                        <a:rPr lang="ru-KZ" sz="800" b="0" i="0" u="none" strike="noStrike" cap="none" dirty="0">
                          <a:solidFill>
                            <a:schemeClr val="tx1"/>
                          </a:solidFill>
                          <a:effectLst/>
                          <a:latin typeface="Arial Narrow" panose="020B0606020202030204" pitchFamily="34" charset="0"/>
                          <a:ea typeface="+mn-ea"/>
                          <a:cs typeface="+mn-cs"/>
                          <a:sym typeface="Arial"/>
                        </a:rPr>
                        <a:t>3 228</a:t>
                      </a:r>
                    </a:p>
                  </a:txBody>
                  <a:tcPr marL="9525" marR="9525" marT="0" marB="0" anchor="ctr">
                    <a:solidFill>
                      <a:schemeClr val="bg1">
                        <a:lumMod val="50000"/>
                        <a:alpha val="20000"/>
                      </a:schemeClr>
                    </a:solidFill>
                  </a:tcPr>
                </a:tc>
                <a:tc>
                  <a:txBody>
                    <a:bodyPr/>
                    <a:lstStyle/>
                    <a:p>
                      <a:pPr algn="ctr" fontAlgn="b"/>
                      <a:r>
                        <a:rPr lang="ru-KZ" sz="800" b="0" i="0" u="none" strike="noStrike" cap="none">
                          <a:solidFill>
                            <a:schemeClr val="tx1"/>
                          </a:solidFill>
                          <a:effectLst/>
                          <a:latin typeface="Arial Narrow" panose="020B0606020202030204" pitchFamily="34" charset="0"/>
                          <a:ea typeface="+mn-ea"/>
                          <a:cs typeface="+mn-cs"/>
                          <a:sym typeface="Arial"/>
                        </a:rPr>
                        <a:t>2 939</a:t>
                      </a:r>
                    </a:p>
                  </a:txBody>
                  <a:tcPr marL="9525" marR="9525" marT="0" marB="0" anchor="ctr">
                    <a:solidFill>
                      <a:schemeClr val="bg1">
                        <a:lumMod val="50000"/>
                        <a:alpha val="20000"/>
                      </a:schemeClr>
                    </a:solidFill>
                  </a:tcPr>
                </a:tc>
                <a:tc>
                  <a:txBody>
                    <a:bodyPr/>
                    <a:lstStyle/>
                    <a:p>
                      <a:pPr algn="ctr" fontAlgn="b"/>
                      <a:r>
                        <a:rPr lang="ru-KZ" sz="800" b="0" i="0" u="none" strike="noStrike" cap="none">
                          <a:solidFill>
                            <a:schemeClr val="tx1"/>
                          </a:solidFill>
                          <a:effectLst/>
                          <a:latin typeface="Arial Narrow" panose="020B0606020202030204" pitchFamily="34" charset="0"/>
                          <a:ea typeface="+mn-ea"/>
                          <a:cs typeface="+mn-cs"/>
                          <a:sym typeface="Arial"/>
                        </a:rPr>
                        <a:t>4 289</a:t>
                      </a:r>
                    </a:p>
                  </a:txBody>
                  <a:tcPr marL="9525" marR="9525" marT="0" marB="0" anchor="ctr">
                    <a:solidFill>
                      <a:schemeClr val="bg1">
                        <a:lumMod val="50000"/>
                        <a:alpha val="20000"/>
                      </a:schemeClr>
                    </a:solidFill>
                  </a:tcPr>
                </a:tc>
                <a:tc>
                  <a:txBody>
                    <a:bodyPr/>
                    <a:lstStyle/>
                    <a:p>
                      <a:pPr algn="ctr" fontAlgn="b"/>
                      <a:r>
                        <a:rPr lang="ru-KZ" sz="800" b="0" i="0" u="none" strike="noStrike" cap="none">
                          <a:solidFill>
                            <a:schemeClr val="tx1"/>
                          </a:solidFill>
                          <a:effectLst/>
                          <a:latin typeface="Arial Narrow" panose="020B0606020202030204" pitchFamily="34" charset="0"/>
                          <a:ea typeface="+mn-ea"/>
                          <a:cs typeface="+mn-cs"/>
                          <a:sym typeface="Arial"/>
                        </a:rPr>
                        <a:t>3 705</a:t>
                      </a:r>
                    </a:p>
                  </a:txBody>
                  <a:tcPr marL="9525" marR="9525" marT="0" marB="0" anchor="ctr">
                    <a:lnR w="12700" cap="flat" cmpd="sng" algn="ctr">
                      <a:solidFill>
                        <a:schemeClr val="tx1"/>
                      </a:solidFill>
                      <a:prstDash val="solid"/>
                      <a:round/>
                      <a:headEnd type="none" w="med" len="med"/>
                      <a:tailEnd type="none" w="med" len="med"/>
                    </a:lnR>
                    <a:solidFill>
                      <a:schemeClr val="bg1">
                        <a:lumMod val="50000"/>
                        <a:alpha val="20000"/>
                      </a:schemeClr>
                    </a:solidFill>
                  </a:tcPr>
                </a:tc>
                <a:tc>
                  <a:txBody>
                    <a:bodyPr/>
                    <a:lstStyle/>
                    <a:p>
                      <a:pPr marR="0" algn="ctr" rtl="0" eaLnBrk="1" fontAlgn="b" hangingPunct="1">
                        <a:lnSpc>
                          <a:spcPct val="100000"/>
                        </a:lnSpc>
                        <a:spcBef>
                          <a:spcPts val="0"/>
                        </a:spcBef>
                        <a:spcAft>
                          <a:spcPts val="0"/>
                        </a:spcAft>
                        <a:buNone/>
                      </a:pPr>
                      <a:r>
                        <a:rPr lang="ru-KZ" sz="800" b="0" i="0" u="none" strike="noStrike" cap="none">
                          <a:solidFill>
                            <a:schemeClr val="accent3">
                              <a:lumMod val="50000"/>
                            </a:schemeClr>
                          </a:solidFill>
                          <a:effectLst/>
                          <a:latin typeface="Arial Narrow" panose="020B0606020202030204" pitchFamily="34" charset="0"/>
                          <a:ea typeface="+mn-ea"/>
                          <a:cs typeface="+mn-cs"/>
                          <a:sym typeface="Arial"/>
                        </a:rPr>
                        <a:t>16 073</a:t>
                      </a:r>
                    </a:p>
                  </a:txBody>
                  <a:tcPr marL="9525" marR="9525" marT="0" marB="0" anchor="ctr">
                    <a:lnL w="12700" cap="flat" cmpd="sng" algn="ctr">
                      <a:solidFill>
                        <a:schemeClr val="tx1"/>
                      </a:solidFill>
                      <a:prstDash val="solid"/>
                      <a:round/>
                      <a:headEnd type="none" w="med" len="med"/>
                      <a:tailEnd type="none" w="med" len="med"/>
                    </a:lnL>
                    <a:solidFill>
                      <a:schemeClr val="accent3">
                        <a:lumMod val="50000"/>
                        <a:alpha val="20000"/>
                      </a:schemeClr>
                    </a:solidFill>
                  </a:tcPr>
                </a:tc>
                <a:tc>
                  <a:txBody>
                    <a:bodyPr/>
                    <a:lstStyle/>
                    <a:p>
                      <a:pPr marR="0" algn="ctr" rtl="0" eaLnBrk="1" fontAlgn="b" hangingPunct="1">
                        <a:lnSpc>
                          <a:spcPct val="100000"/>
                        </a:lnSpc>
                        <a:spcBef>
                          <a:spcPts val="0"/>
                        </a:spcBef>
                        <a:spcAft>
                          <a:spcPts val="0"/>
                        </a:spcAft>
                        <a:buNone/>
                      </a:pPr>
                      <a:r>
                        <a:rPr lang="ru-KZ" sz="800" b="0" i="0" u="none" strike="noStrike" cap="none" dirty="0">
                          <a:solidFill>
                            <a:schemeClr val="tx1"/>
                          </a:solidFill>
                          <a:effectLst/>
                          <a:latin typeface="Arial Narrow" panose="020B0606020202030204" pitchFamily="34" charset="0"/>
                          <a:ea typeface="+mn-ea"/>
                          <a:cs typeface="+mn-cs"/>
                          <a:sym typeface="Arial"/>
                        </a:rPr>
                        <a:t>3 536</a:t>
                      </a:r>
                    </a:p>
                  </a:txBody>
                  <a:tcPr marL="9525" marR="9525" marT="0" marB="0" anchor="ctr">
                    <a:solidFill>
                      <a:schemeClr val="bg1">
                        <a:lumMod val="50000"/>
                        <a:alpha val="20000"/>
                      </a:schemeClr>
                    </a:solidFill>
                  </a:tcPr>
                </a:tc>
                <a:tc>
                  <a:txBody>
                    <a:bodyPr/>
                    <a:lstStyle/>
                    <a:p>
                      <a:pPr marR="0" algn="ctr" rtl="0" eaLnBrk="1" fontAlgn="b" hangingPunct="1">
                        <a:lnSpc>
                          <a:spcPct val="100000"/>
                        </a:lnSpc>
                        <a:spcBef>
                          <a:spcPts val="0"/>
                        </a:spcBef>
                        <a:spcAft>
                          <a:spcPts val="0"/>
                        </a:spcAft>
                        <a:buNone/>
                      </a:pPr>
                      <a:r>
                        <a:rPr lang="ru-KZ" sz="800" b="0" i="0" u="none" strike="noStrike" cap="none">
                          <a:solidFill>
                            <a:schemeClr val="accent3">
                              <a:lumMod val="50000"/>
                            </a:schemeClr>
                          </a:solidFill>
                          <a:effectLst/>
                          <a:latin typeface="Arial Narrow" panose="020B0606020202030204" pitchFamily="34" charset="0"/>
                          <a:ea typeface="+mn-ea"/>
                          <a:cs typeface="+mn-cs"/>
                          <a:sym typeface="Arial"/>
                        </a:rPr>
                        <a:t>3 828</a:t>
                      </a:r>
                    </a:p>
                  </a:txBody>
                  <a:tcPr marL="9525" marR="9525" marT="0" marB="0" anchor="ctr">
                    <a:solidFill>
                      <a:schemeClr val="accent3">
                        <a:lumMod val="50000"/>
                        <a:alpha val="20000"/>
                      </a:schemeClr>
                    </a:solidFill>
                  </a:tcPr>
                </a:tc>
                <a:tc>
                  <a:txBody>
                    <a:bodyPr/>
                    <a:lstStyle/>
                    <a:p>
                      <a:pPr marR="0" algn="ctr" rtl="0" eaLnBrk="1" fontAlgn="b" hangingPunct="1">
                        <a:lnSpc>
                          <a:spcPct val="100000"/>
                        </a:lnSpc>
                        <a:spcBef>
                          <a:spcPts val="0"/>
                        </a:spcBef>
                        <a:spcAft>
                          <a:spcPts val="0"/>
                        </a:spcAft>
                        <a:buNone/>
                      </a:pPr>
                      <a:r>
                        <a:rPr lang="ru-KZ" sz="800" b="0" i="0" u="none" strike="noStrike" cap="none">
                          <a:solidFill>
                            <a:schemeClr val="accent3">
                              <a:lumMod val="50000"/>
                            </a:schemeClr>
                          </a:solidFill>
                          <a:effectLst/>
                          <a:latin typeface="Arial Narrow" panose="020B0606020202030204" pitchFamily="34" charset="0"/>
                          <a:ea typeface="+mn-ea"/>
                          <a:cs typeface="+mn-cs"/>
                          <a:sym typeface="Arial"/>
                        </a:rPr>
                        <a:t>3 777</a:t>
                      </a:r>
                    </a:p>
                  </a:txBody>
                  <a:tcPr marL="9525" marR="9525" marT="0" marB="0" anchor="ctr">
                    <a:solidFill>
                      <a:schemeClr val="accent3">
                        <a:lumMod val="50000"/>
                        <a:alpha val="20000"/>
                      </a:schemeClr>
                    </a:solidFill>
                  </a:tcPr>
                </a:tc>
                <a:tc>
                  <a:txBody>
                    <a:bodyPr/>
                    <a:lstStyle/>
                    <a:p>
                      <a:pPr marR="0" algn="ctr" rtl="0" eaLnBrk="1" fontAlgn="b" hangingPunct="1">
                        <a:lnSpc>
                          <a:spcPct val="100000"/>
                        </a:lnSpc>
                        <a:spcBef>
                          <a:spcPts val="0"/>
                        </a:spcBef>
                        <a:spcAft>
                          <a:spcPts val="0"/>
                        </a:spcAft>
                        <a:buNone/>
                      </a:pPr>
                      <a:r>
                        <a:rPr lang="ru-KZ" sz="800" b="0" i="0" u="none" strike="noStrike" cap="none">
                          <a:solidFill>
                            <a:schemeClr val="accent3">
                              <a:lumMod val="50000"/>
                            </a:schemeClr>
                          </a:solidFill>
                          <a:effectLst/>
                          <a:latin typeface="Arial Narrow" panose="020B0606020202030204" pitchFamily="34" charset="0"/>
                          <a:ea typeface="+mn-ea"/>
                          <a:cs typeface="+mn-cs"/>
                          <a:sym typeface="Arial"/>
                        </a:rPr>
                        <a:t>4 932</a:t>
                      </a:r>
                    </a:p>
                  </a:txBody>
                  <a:tcPr marL="9525" marR="9525" marT="0" marB="0" anchor="ctr">
                    <a:solidFill>
                      <a:schemeClr val="accent3">
                        <a:lumMod val="50000"/>
                        <a:alpha val="20000"/>
                      </a:schemeClr>
                    </a:solidFill>
                  </a:tcPr>
                </a:tc>
                <a:tc>
                  <a:txBody>
                    <a:bodyPr/>
                    <a:lstStyle/>
                    <a:p>
                      <a:pPr marR="0" algn="ctr" rtl="0" eaLnBrk="1" fontAlgn="b" hangingPunct="1">
                        <a:lnSpc>
                          <a:spcPct val="100000"/>
                        </a:lnSpc>
                        <a:spcBef>
                          <a:spcPts val="0"/>
                        </a:spcBef>
                        <a:spcAft>
                          <a:spcPts val="0"/>
                        </a:spcAft>
                        <a:buNone/>
                      </a:pPr>
                      <a:r>
                        <a:rPr lang="ru-KZ" sz="800" b="0" i="0" u="none" strike="noStrike" cap="none" dirty="0">
                          <a:solidFill>
                            <a:schemeClr val="accent3">
                              <a:lumMod val="50000"/>
                            </a:schemeClr>
                          </a:solidFill>
                          <a:effectLst/>
                          <a:latin typeface="Arial Narrow" panose="020B0606020202030204" pitchFamily="34" charset="0"/>
                          <a:ea typeface="+mn-ea"/>
                          <a:cs typeface="+mn-cs"/>
                          <a:sym typeface="Arial"/>
                        </a:rPr>
                        <a:t>1,9%</a:t>
                      </a:r>
                    </a:p>
                  </a:txBody>
                  <a:tcPr marL="9525" marR="9525" marT="0" marB="0" anchor="ctr">
                    <a:solidFill>
                      <a:schemeClr val="accent3">
                        <a:lumMod val="50000"/>
                        <a:alpha val="20000"/>
                      </a:schemeClr>
                    </a:solidFill>
                  </a:tcPr>
                </a:tc>
                <a:extLst>
                  <a:ext uri="{0D108BD9-81ED-4DB2-BD59-A6C34878D82A}">
                    <a16:rowId xmlns:a16="http://schemas.microsoft.com/office/drawing/2014/main" val="1745570149"/>
                  </a:ext>
                </a:extLst>
              </a:tr>
              <a:tr h="158400">
                <a:tc>
                  <a:txBody>
                    <a:bodyPr/>
                    <a:lstStyle/>
                    <a:p>
                      <a:pPr algn="ctr" fontAlgn="b"/>
                      <a:r>
                        <a:rPr lang="ru-RU" sz="800" u="none" strike="noStrike" dirty="0">
                          <a:solidFill>
                            <a:schemeClr val="accent3">
                              <a:lumMod val="50000"/>
                            </a:schemeClr>
                          </a:solidFill>
                          <a:effectLst/>
                          <a:latin typeface="Arial Narrow" panose="020B0606020202030204" pitchFamily="34" charset="0"/>
                        </a:rPr>
                        <a:t>7</a:t>
                      </a:r>
                      <a:endParaRPr lang="en-US" sz="800" b="0" i="0" u="none" strike="noStrike" dirty="0">
                        <a:solidFill>
                          <a:schemeClr val="accent3">
                            <a:lumMod val="50000"/>
                          </a:schemeClr>
                        </a:solidFill>
                        <a:effectLst/>
                        <a:latin typeface="Arial Narrow" panose="020B0606020202030204" pitchFamily="34" charset="0"/>
                      </a:endParaRPr>
                    </a:p>
                  </a:txBody>
                  <a:tcPr marL="9525" marR="9525" marT="0" marB="0" anchor="ctr">
                    <a:solidFill>
                      <a:schemeClr val="accent6">
                        <a:lumMod val="50000"/>
                        <a:alpha val="1000"/>
                      </a:schemeClr>
                    </a:solidFill>
                  </a:tcPr>
                </a:tc>
                <a:tc>
                  <a:txBody>
                    <a:bodyPr/>
                    <a:lstStyle/>
                    <a:p>
                      <a:pPr marR="0" algn="ctr" rtl="0" eaLnBrk="1" fontAlgn="b" hangingPunct="1">
                        <a:lnSpc>
                          <a:spcPct val="100000"/>
                        </a:lnSpc>
                        <a:spcBef>
                          <a:spcPts val="0"/>
                        </a:spcBef>
                        <a:spcAft>
                          <a:spcPts val="0"/>
                        </a:spcAft>
                        <a:buNone/>
                      </a:pPr>
                      <a:r>
                        <a:rPr lang="ru-KZ" sz="800" b="0" i="0" u="none" strike="noStrike" cap="none" dirty="0">
                          <a:solidFill>
                            <a:schemeClr val="accent3">
                              <a:lumMod val="50000"/>
                            </a:schemeClr>
                          </a:solidFill>
                          <a:effectLst/>
                          <a:latin typeface="Arial Narrow" panose="020B0606020202030204" pitchFamily="34" charset="0"/>
                          <a:ea typeface="+mn-ea"/>
                          <a:cs typeface="+mn-cs"/>
                          <a:sym typeface="Arial"/>
                        </a:rPr>
                        <a:t>2411-1</a:t>
                      </a:r>
                    </a:p>
                  </a:txBody>
                  <a:tcPr marL="9525" marR="9525" marT="0" marB="0" anchor="ctr">
                    <a:solidFill>
                      <a:schemeClr val="accent6">
                        <a:lumMod val="50000"/>
                        <a:alpha val="1000"/>
                      </a:schemeClr>
                    </a:solidFill>
                  </a:tcPr>
                </a:tc>
                <a:tc>
                  <a:txBody>
                    <a:bodyPr/>
                    <a:lstStyle/>
                    <a:p>
                      <a:pPr marL="72000" marR="0" algn="l" rtl="0" eaLnBrk="1" fontAlgn="b" hangingPunct="1">
                        <a:lnSpc>
                          <a:spcPct val="100000"/>
                        </a:lnSpc>
                        <a:spcBef>
                          <a:spcPts val="0"/>
                        </a:spcBef>
                        <a:spcAft>
                          <a:spcPts val="0"/>
                        </a:spcAft>
                        <a:buNone/>
                      </a:pPr>
                      <a:r>
                        <a:rPr lang="ru-RU" sz="800" b="0" i="0" u="none" strike="noStrike" cap="none" dirty="0" err="1">
                          <a:solidFill>
                            <a:schemeClr val="accent3">
                              <a:lumMod val="50000"/>
                            </a:schemeClr>
                          </a:solidFill>
                          <a:effectLst/>
                          <a:latin typeface="Arial Narrow" panose="020B0606020202030204" pitchFamily="34" charset="0"/>
                          <a:ea typeface="+mn-ea"/>
                          <a:cs typeface="+mn-cs"/>
                          <a:sym typeface="Arial"/>
                        </a:rPr>
                        <a:t>Бухгалтерлер</a:t>
                      </a:r>
                      <a:endParaRPr lang="ru-RU" sz="800" b="0" i="0" u="none" strike="noStrike" cap="none" dirty="0">
                        <a:solidFill>
                          <a:schemeClr val="accent3">
                            <a:lumMod val="50000"/>
                          </a:schemeClr>
                        </a:solidFill>
                        <a:effectLst/>
                        <a:latin typeface="Arial Narrow" panose="020B0606020202030204" pitchFamily="34" charset="0"/>
                        <a:ea typeface="+mn-ea"/>
                        <a:cs typeface="+mn-cs"/>
                        <a:sym typeface="Arial"/>
                      </a:endParaRPr>
                    </a:p>
                  </a:txBody>
                  <a:tcPr marL="9525" marR="9525" marT="0" marB="0" anchor="ctr">
                    <a:lnR w="12700" cap="flat" cmpd="sng" algn="ctr">
                      <a:solidFill>
                        <a:schemeClr val="tx1"/>
                      </a:solidFill>
                      <a:prstDash val="solid"/>
                      <a:round/>
                      <a:headEnd type="none" w="med" len="med"/>
                      <a:tailEnd type="none" w="med" len="med"/>
                    </a:lnR>
                    <a:solidFill>
                      <a:schemeClr val="accent6">
                        <a:lumMod val="50000"/>
                        <a:alpha val="1000"/>
                      </a:schemeClr>
                    </a:solidFill>
                  </a:tcPr>
                </a:tc>
                <a:tc>
                  <a:txBody>
                    <a:bodyPr/>
                    <a:lstStyle/>
                    <a:p>
                      <a:pPr algn="ctr" fontAlgn="b"/>
                      <a:r>
                        <a:rPr lang="ru-KZ" sz="800" b="0" i="0" u="none" strike="noStrike" cap="none">
                          <a:solidFill>
                            <a:schemeClr val="tx1"/>
                          </a:solidFill>
                          <a:effectLst/>
                          <a:latin typeface="Arial Narrow" panose="020B0606020202030204" pitchFamily="34" charset="0"/>
                          <a:ea typeface="+mn-ea"/>
                          <a:cs typeface="+mn-cs"/>
                          <a:sym typeface="Arial"/>
                        </a:rPr>
                        <a:t>13 057</a:t>
                      </a:r>
                    </a:p>
                  </a:txBody>
                  <a:tcPr marL="9525" marR="9525" marT="0" marB="0" anchor="ctr">
                    <a:lnL w="12700" cap="flat" cmpd="sng" algn="ctr">
                      <a:solidFill>
                        <a:schemeClr val="tx1"/>
                      </a:solidFill>
                      <a:prstDash val="solid"/>
                      <a:round/>
                      <a:headEnd type="none" w="med" len="med"/>
                      <a:tailEnd type="none" w="med" len="med"/>
                    </a:lnL>
                    <a:solidFill>
                      <a:schemeClr val="accent6">
                        <a:lumMod val="50000"/>
                        <a:alpha val="1000"/>
                      </a:schemeClr>
                    </a:solidFill>
                  </a:tcPr>
                </a:tc>
                <a:tc>
                  <a:txBody>
                    <a:bodyPr/>
                    <a:lstStyle/>
                    <a:p>
                      <a:pPr algn="ctr" fontAlgn="b"/>
                      <a:r>
                        <a:rPr lang="ru-KZ" sz="800" b="0" i="0" u="none" strike="noStrike" cap="none">
                          <a:solidFill>
                            <a:schemeClr val="tx1"/>
                          </a:solidFill>
                          <a:effectLst/>
                          <a:latin typeface="Arial Narrow" panose="020B0606020202030204" pitchFamily="34" charset="0"/>
                          <a:ea typeface="+mn-ea"/>
                          <a:cs typeface="+mn-cs"/>
                          <a:sym typeface="Arial"/>
                        </a:rPr>
                        <a:t>3 365</a:t>
                      </a:r>
                    </a:p>
                  </a:txBody>
                  <a:tcPr marL="9525" marR="9525" marT="0" marB="0" anchor="ctr">
                    <a:solidFill>
                      <a:schemeClr val="accent6">
                        <a:lumMod val="50000"/>
                        <a:alpha val="1000"/>
                      </a:schemeClr>
                    </a:solidFill>
                  </a:tcPr>
                </a:tc>
                <a:tc>
                  <a:txBody>
                    <a:bodyPr/>
                    <a:lstStyle/>
                    <a:p>
                      <a:pPr algn="ctr" fontAlgn="b"/>
                      <a:r>
                        <a:rPr lang="ru-KZ" sz="800" b="0" i="0" u="none" strike="noStrike" cap="none">
                          <a:solidFill>
                            <a:schemeClr val="tx1"/>
                          </a:solidFill>
                          <a:effectLst/>
                          <a:latin typeface="Arial Narrow" panose="020B0606020202030204" pitchFamily="34" charset="0"/>
                          <a:ea typeface="+mn-ea"/>
                          <a:cs typeface="+mn-cs"/>
                          <a:sym typeface="Arial"/>
                        </a:rPr>
                        <a:t>3 441</a:t>
                      </a:r>
                    </a:p>
                  </a:txBody>
                  <a:tcPr marL="9525" marR="9525" marT="0" marB="0" anchor="ctr">
                    <a:solidFill>
                      <a:schemeClr val="accent6">
                        <a:lumMod val="50000"/>
                        <a:alpha val="1000"/>
                      </a:schemeClr>
                    </a:solidFill>
                  </a:tcPr>
                </a:tc>
                <a:tc>
                  <a:txBody>
                    <a:bodyPr/>
                    <a:lstStyle/>
                    <a:p>
                      <a:pPr algn="ctr" fontAlgn="b"/>
                      <a:r>
                        <a:rPr lang="ru-KZ" sz="800" b="0" i="0" u="none" strike="noStrike" cap="none">
                          <a:solidFill>
                            <a:schemeClr val="tx1"/>
                          </a:solidFill>
                          <a:effectLst/>
                          <a:latin typeface="Arial Narrow" panose="020B0606020202030204" pitchFamily="34" charset="0"/>
                          <a:ea typeface="+mn-ea"/>
                          <a:cs typeface="+mn-cs"/>
                          <a:sym typeface="Arial"/>
                        </a:rPr>
                        <a:t>3 123</a:t>
                      </a:r>
                    </a:p>
                  </a:txBody>
                  <a:tcPr marL="9525" marR="9525" marT="0" marB="0" anchor="ctr">
                    <a:solidFill>
                      <a:schemeClr val="accent6">
                        <a:lumMod val="50000"/>
                        <a:alpha val="1000"/>
                      </a:schemeClr>
                    </a:solidFill>
                  </a:tcPr>
                </a:tc>
                <a:tc>
                  <a:txBody>
                    <a:bodyPr/>
                    <a:lstStyle/>
                    <a:p>
                      <a:pPr algn="ctr" fontAlgn="b"/>
                      <a:r>
                        <a:rPr lang="ru-KZ" sz="800" b="0" i="0" u="none" strike="noStrike" cap="none">
                          <a:solidFill>
                            <a:schemeClr val="tx1"/>
                          </a:solidFill>
                          <a:effectLst/>
                          <a:latin typeface="Arial Narrow" panose="020B0606020202030204" pitchFamily="34" charset="0"/>
                          <a:ea typeface="+mn-ea"/>
                          <a:cs typeface="+mn-cs"/>
                          <a:sym typeface="Arial"/>
                        </a:rPr>
                        <a:t>3 128</a:t>
                      </a:r>
                    </a:p>
                  </a:txBody>
                  <a:tcPr marL="9525" marR="9525" marT="0" marB="0" anchor="ctr">
                    <a:lnR w="12700" cap="flat" cmpd="sng" algn="ctr">
                      <a:solidFill>
                        <a:schemeClr val="tx1"/>
                      </a:solidFill>
                      <a:prstDash val="solid"/>
                      <a:round/>
                      <a:headEnd type="none" w="med" len="med"/>
                      <a:tailEnd type="none" w="med" len="med"/>
                    </a:lnR>
                    <a:solidFill>
                      <a:schemeClr val="accent6">
                        <a:lumMod val="50000"/>
                        <a:alpha val="1000"/>
                      </a:schemeClr>
                    </a:solidFill>
                  </a:tcPr>
                </a:tc>
                <a:tc>
                  <a:txBody>
                    <a:bodyPr/>
                    <a:lstStyle/>
                    <a:p>
                      <a:pPr marR="0" algn="ctr" rtl="0" eaLnBrk="1" fontAlgn="b" hangingPunct="1">
                        <a:lnSpc>
                          <a:spcPct val="100000"/>
                        </a:lnSpc>
                        <a:spcBef>
                          <a:spcPts val="0"/>
                        </a:spcBef>
                        <a:spcAft>
                          <a:spcPts val="0"/>
                        </a:spcAft>
                        <a:buNone/>
                      </a:pPr>
                      <a:r>
                        <a:rPr lang="ru-KZ" sz="800" b="0" i="0" u="none" strike="noStrike" cap="none">
                          <a:solidFill>
                            <a:schemeClr val="accent3">
                              <a:lumMod val="50000"/>
                            </a:schemeClr>
                          </a:solidFill>
                          <a:effectLst/>
                          <a:latin typeface="Arial Narrow" panose="020B0606020202030204" pitchFamily="34" charset="0"/>
                          <a:ea typeface="+mn-ea"/>
                          <a:cs typeface="+mn-cs"/>
                          <a:sym typeface="Arial"/>
                        </a:rPr>
                        <a:t>15 676</a:t>
                      </a:r>
                    </a:p>
                  </a:txBody>
                  <a:tcPr marL="9525" marR="9525" marT="0" marB="0" anchor="ctr">
                    <a:lnL w="12700" cap="flat" cmpd="sng" algn="ctr">
                      <a:solidFill>
                        <a:schemeClr val="tx1"/>
                      </a:solidFill>
                      <a:prstDash val="solid"/>
                      <a:round/>
                      <a:headEnd type="none" w="med" len="med"/>
                      <a:tailEnd type="none" w="med" len="med"/>
                    </a:lnL>
                    <a:solidFill>
                      <a:schemeClr val="accent6">
                        <a:lumMod val="50000"/>
                        <a:alpha val="1000"/>
                      </a:schemeClr>
                    </a:solidFill>
                  </a:tcPr>
                </a:tc>
                <a:tc>
                  <a:txBody>
                    <a:bodyPr/>
                    <a:lstStyle/>
                    <a:p>
                      <a:pPr marR="0" algn="ctr" rtl="0" eaLnBrk="1" fontAlgn="b" hangingPunct="1">
                        <a:lnSpc>
                          <a:spcPct val="100000"/>
                        </a:lnSpc>
                        <a:spcBef>
                          <a:spcPts val="0"/>
                        </a:spcBef>
                        <a:spcAft>
                          <a:spcPts val="0"/>
                        </a:spcAft>
                        <a:buNone/>
                      </a:pPr>
                      <a:r>
                        <a:rPr lang="ru-KZ" sz="800" b="0" i="0" u="none" strike="noStrike" cap="none">
                          <a:solidFill>
                            <a:schemeClr val="tx1"/>
                          </a:solidFill>
                          <a:effectLst/>
                          <a:latin typeface="Arial Narrow" panose="020B0606020202030204" pitchFamily="34" charset="0"/>
                          <a:ea typeface="+mn-ea"/>
                          <a:cs typeface="+mn-cs"/>
                          <a:sym typeface="Arial"/>
                        </a:rPr>
                        <a:t>3 555</a:t>
                      </a:r>
                    </a:p>
                  </a:txBody>
                  <a:tcPr marL="9525" marR="9525" marT="0" marB="0" anchor="ctr">
                    <a:solidFill>
                      <a:schemeClr val="accent6">
                        <a:lumMod val="50000"/>
                        <a:alpha val="1000"/>
                      </a:schemeClr>
                    </a:solidFill>
                  </a:tcPr>
                </a:tc>
                <a:tc>
                  <a:txBody>
                    <a:bodyPr/>
                    <a:lstStyle/>
                    <a:p>
                      <a:pPr marR="0" algn="ctr" rtl="0" eaLnBrk="1" fontAlgn="b" hangingPunct="1">
                        <a:lnSpc>
                          <a:spcPct val="100000"/>
                        </a:lnSpc>
                        <a:spcBef>
                          <a:spcPts val="0"/>
                        </a:spcBef>
                        <a:spcAft>
                          <a:spcPts val="0"/>
                        </a:spcAft>
                        <a:buNone/>
                      </a:pPr>
                      <a:r>
                        <a:rPr lang="ru-KZ" sz="800" b="0" i="0" u="none" strike="noStrike" cap="none">
                          <a:solidFill>
                            <a:schemeClr val="accent3">
                              <a:lumMod val="50000"/>
                            </a:schemeClr>
                          </a:solidFill>
                          <a:effectLst/>
                          <a:latin typeface="Arial Narrow" panose="020B0606020202030204" pitchFamily="34" charset="0"/>
                          <a:ea typeface="+mn-ea"/>
                          <a:cs typeface="+mn-cs"/>
                          <a:sym typeface="Arial"/>
                        </a:rPr>
                        <a:t>3 916</a:t>
                      </a:r>
                    </a:p>
                  </a:txBody>
                  <a:tcPr marL="9525" marR="9525" marT="0" marB="0" anchor="ctr">
                    <a:solidFill>
                      <a:schemeClr val="accent6">
                        <a:lumMod val="50000"/>
                        <a:alpha val="1000"/>
                      </a:schemeClr>
                    </a:solidFill>
                  </a:tcPr>
                </a:tc>
                <a:tc>
                  <a:txBody>
                    <a:bodyPr/>
                    <a:lstStyle/>
                    <a:p>
                      <a:pPr marR="0" algn="ctr" rtl="0" eaLnBrk="1" fontAlgn="b" hangingPunct="1">
                        <a:lnSpc>
                          <a:spcPct val="100000"/>
                        </a:lnSpc>
                        <a:spcBef>
                          <a:spcPts val="0"/>
                        </a:spcBef>
                        <a:spcAft>
                          <a:spcPts val="0"/>
                        </a:spcAft>
                        <a:buNone/>
                      </a:pPr>
                      <a:r>
                        <a:rPr lang="ru-KZ" sz="800" b="0" i="0" u="none" strike="noStrike" cap="none">
                          <a:solidFill>
                            <a:schemeClr val="accent3">
                              <a:lumMod val="50000"/>
                            </a:schemeClr>
                          </a:solidFill>
                          <a:effectLst/>
                          <a:latin typeface="Arial Narrow" panose="020B0606020202030204" pitchFamily="34" charset="0"/>
                          <a:ea typeface="+mn-ea"/>
                          <a:cs typeface="+mn-cs"/>
                          <a:sym typeface="Arial"/>
                        </a:rPr>
                        <a:t>4 148</a:t>
                      </a:r>
                    </a:p>
                  </a:txBody>
                  <a:tcPr marL="9525" marR="9525" marT="0" marB="0" anchor="ctr">
                    <a:solidFill>
                      <a:schemeClr val="accent6">
                        <a:lumMod val="50000"/>
                        <a:alpha val="1000"/>
                      </a:schemeClr>
                    </a:solidFill>
                  </a:tcPr>
                </a:tc>
                <a:tc>
                  <a:txBody>
                    <a:bodyPr/>
                    <a:lstStyle/>
                    <a:p>
                      <a:pPr marR="0" algn="ctr" rtl="0" eaLnBrk="1" fontAlgn="b" hangingPunct="1">
                        <a:lnSpc>
                          <a:spcPct val="100000"/>
                        </a:lnSpc>
                        <a:spcBef>
                          <a:spcPts val="0"/>
                        </a:spcBef>
                        <a:spcAft>
                          <a:spcPts val="0"/>
                        </a:spcAft>
                        <a:buNone/>
                      </a:pPr>
                      <a:r>
                        <a:rPr lang="ru-KZ" sz="800" b="0" i="0" u="none" strike="noStrike" cap="none">
                          <a:solidFill>
                            <a:schemeClr val="accent3">
                              <a:lumMod val="50000"/>
                            </a:schemeClr>
                          </a:solidFill>
                          <a:effectLst/>
                          <a:latin typeface="Arial Narrow" panose="020B0606020202030204" pitchFamily="34" charset="0"/>
                          <a:ea typeface="+mn-ea"/>
                          <a:cs typeface="+mn-cs"/>
                          <a:sym typeface="Arial"/>
                        </a:rPr>
                        <a:t>4 057</a:t>
                      </a:r>
                    </a:p>
                  </a:txBody>
                  <a:tcPr marL="9525" marR="9525" marT="0" marB="0" anchor="ctr">
                    <a:solidFill>
                      <a:schemeClr val="accent6">
                        <a:lumMod val="50000"/>
                        <a:alpha val="1000"/>
                      </a:schemeClr>
                    </a:solidFill>
                  </a:tcPr>
                </a:tc>
                <a:tc>
                  <a:txBody>
                    <a:bodyPr/>
                    <a:lstStyle/>
                    <a:p>
                      <a:pPr marR="0" algn="ctr" rtl="0" eaLnBrk="1" fontAlgn="b" hangingPunct="1">
                        <a:lnSpc>
                          <a:spcPct val="100000"/>
                        </a:lnSpc>
                        <a:spcBef>
                          <a:spcPts val="0"/>
                        </a:spcBef>
                        <a:spcAft>
                          <a:spcPts val="0"/>
                        </a:spcAft>
                        <a:buNone/>
                      </a:pPr>
                      <a:r>
                        <a:rPr lang="ru-KZ" sz="800" b="0" i="0" u="none" strike="noStrike" cap="none" dirty="0">
                          <a:solidFill>
                            <a:schemeClr val="accent3">
                              <a:lumMod val="50000"/>
                            </a:schemeClr>
                          </a:solidFill>
                          <a:effectLst/>
                          <a:latin typeface="Arial Narrow" panose="020B0606020202030204" pitchFamily="34" charset="0"/>
                          <a:ea typeface="+mn-ea"/>
                          <a:cs typeface="+mn-cs"/>
                          <a:sym typeface="Arial"/>
                        </a:rPr>
                        <a:t>1,9%</a:t>
                      </a:r>
                    </a:p>
                  </a:txBody>
                  <a:tcPr marL="9525" marR="9525" marT="0" marB="0" anchor="ctr">
                    <a:solidFill>
                      <a:schemeClr val="accent6">
                        <a:lumMod val="50000"/>
                        <a:alpha val="1000"/>
                      </a:schemeClr>
                    </a:solidFill>
                  </a:tcPr>
                </a:tc>
                <a:extLst>
                  <a:ext uri="{0D108BD9-81ED-4DB2-BD59-A6C34878D82A}">
                    <a16:rowId xmlns:a16="http://schemas.microsoft.com/office/drawing/2014/main" val="4097615506"/>
                  </a:ext>
                </a:extLst>
              </a:tr>
              <a:tr h="158400">
                <a:tc>
                  <a:txBody>
                    <a:bodyPr/>
                    <a:lstStyle/>
                    <a:p>
                      <a:pPr algn="ctr" fontAlgn="b"/>
                      <a:r>
                        <a:rPr lang="ru-RU" sz="800" u="none" strike="noStrike" dirty="0">
                          <a:solidFill>
                            <a:schemeClr val="accent3">
                              <a:lumMod val="50000"/>
                            </a:schemeClr>
                          </a:solidFill>
                          <a:effectLst/>
                          <a:latin typeface="Arial Narrow" panose="020B0606020202030204" pitchFamily="34" charset="0"/>
                        </a:rPr>
                        <a:t>8</a:t>
                      </a:r>
                      <a:endParaRPr lang="en-US" sz="800" b="0" i="0" u="none" strike="noStrike" dirty="0">
                        <a:solidFill>
                          <a:schemeClr val="accent3">
                            <a:lumMod val="50000"/>
                          </a:schemeClr>
                        </a:solidFill>
                        <a:effectLst/>
                        <a:latin typeface="Arial Narrow" panose="020B0606020202030204" pitchFamily="34" charset="0"/>
                      </a:endParaRPr>
                    </a:p>
                  </a:txBody>
                  <a:tcPr marL="9525" marR="9525" marT="0" marB="0" anchor="ctr">
                    <a:solidFill>
                      <a:schemeClr val="accent3">
                        <a:lumMod val="50000"/>
                        <a:alpha val="20000"/>
                      </a:schemeClr>
                    </a:solidFill>
                  </a:tcPr>
                </a:tc>
                <a:tc>
                  <a:txBody>
                    <a:bodyPr/>
                    <a:lstStyle/>
                    <a:p>
                      <a:pPr marR="0" algn="ctr" rtl="0" eaLnBrk="1" fontAlgn="b" hangingPunct="1">
                        <a:lnSpc>
                          <a:spcPct val="100000"/>
                        </a:lnSpc>
                        <a:spcBef>
                          <a:spcPts val="0"/>
                        </a:spcBef>
                        <a:spcAft>
                          <a:spcPts val="0"/>
                        </a:spcAft>
                        <a:buNone/>
                      </a:pPr>
                      <a:r>
                        <a:rPr lang="ru-KZ" sz="800" b="0" i="0" u="none" strike="noStrike" cap="none" dirty="0">
                          <a:solidFill>
                            <a:schemeClr val="accent3">
                              <a:lumMod val="50000"/>
                            </a:schemeClr>
                          </a:solidFill>
                          <a:effectLst/>
                          <a:latin typeface="Arial Narrow" panose="020B0606020202030204" pitchFamily="34" charset="0"/>
                          <a:ea typeface="+mn-ea"/>
                          <a:cs typeface="+mn-cs"/>
                          <a:sym typeface="Arial"/>
                        </a:rPr>
                        <a:t>5320-1</a:t>
                      </a:r>
                    </a:p>
                  </a:txBody>
                  <a:tcPr marL="9525" marR="9525" marT="0" marB="0" anchor="ctr">
                    <a:solidFill>
                      <a:schemeClr val="accent3">
                        <a:lumMod val="50000"/>
                        <a:alpha val="20000"/>
                      </a:schemeClr>
                    </a:solidFill>
                  </a:tcPr>
                </a:tc>
                <a:tc>
                  <a:txBody>
                    <a:bodyPr/>
                    <a:lstStyle/>
                    <a:p>
                      <a:pPr marL="72000" marR="0" algn="l" rtl="0" eaLnBrk="1" fontAlgn="b" hangingPunct="1">
                        <a:lnSpc>
                          <a:spcPct val="100000"/>
                        </a:lnSpc>
                        <a:spcBef>
                          <a:spcPts val="0"/>
                        </a:spcBef>
                        <a:spcAft>
                          <a:spcPts val="0"/>
                        </a:spcAft>
                        <a:buNone/>
                      </a:pPr>
                      <a:r>
                        <a:rPr lang="ru-RU" sz="800" b="0" i="0" u="none" strike="noStrike" cap="none" dirty="0" err="1">
                          <a:solidFill>
                            <a:schemeClr val="accent3">
                              <a:lumMod val="50000"/>
                            </a:schemeClr>
                          </a:solidFill>
                          <a:effectLst/>
                          <a:latin typeface="Arial Narrow" panose="020B0606020202030204" pitchFamily="34" charset="0"/>
                          <a:ea typeface="+mn-ea"/>
                          <a:cs typeface="+mn-cs"/>
                          <a:sym typeface="Arial"/>
                        </a:rPr>
                        <a:t>Үйден</a:t>
                      </a:r>
                      <a:r>
                        <a:rPr lang="ru-RU" sz="800" b="0" i="0" u="none" strike="noStrike" cap="none" dirty="0">
                          <a:solidFill>
                            <a:schemeClr val="accent3">
                              <a:lumMod val="50000"/>
                            </a:schemeClr>
                          </a:solidFill>
                          <a:effectLst/>
                          <a:latin typeface="Arial Narrow" panose="020B0606020202030204" pitchFamily="34" charset="0"/>
                          <a:ea typeface="+mn-ea"/>
                          <a:cs typeface="+mn-cs"/>
                          <a:sym typeface="Arial"/>
                        </a:rPr>
                        <a:t> </a:t>
                      </a:r>
                      <a:r>
                        <a:rPr lang="ru-RU" sz="800" b="0" i="0" u="none" strike="noStrike" cap="none" dirty="0" err="1">
                          <a:solidFill>
                            <a:schemeClr val="accent3">
                              <a:lumMod val="50000"/>
                            </a:schemeClr>
                          </a:solidFill>
                          <a:effectLst/>
                          <a:latin typeface="Arial Narrow" panose="020B0606020202030204" pitchFamily="34" charset="0"/>
                          <a:ea typeface="+mn-ea"/>
                          <a:cs typeface="+mn-cs"/>
                          <a:sym typeface="Arial"/>
                        </a:rPr>
                        <a:t>басқа</a:t>
                      </a:r>
                      <a:r>
                        <a:rPr lang="ru-RU" sz="800" b="0" i="0" u="none" strike="noStrike" cap="none" dirty="0">
                          <a:solidFill>
                            <a:schemeClr val="accent3">
                              <a:lumMod val="50000"/>
                            </a:schemeClr>
                          </a:solidFill>
                          <a:effectLst/>
                          <a:latin typeface="Arial Narrow" panose="020B0606020202030204" pitchFamily="34" charset="0"/>
                          <a:ea typeface="+mn-ea"/>
                          <a:cs typeface="+mn-cs"/>
                          <a:sym typeface="Arial"/>
                        </a:rPr>
                        <a:t>, </a:t>
                      </a:r>
                      <a:r>
                        <a:rPr lang="ru-RU" sz="800" b="0" i="0" u="none" strike="noStrike" cap="none" dirty="0" err="1">
                          <a:solidFill>
                            <a:schemeClr val="accent3">
                              <a:lumMod val="50000"/>
                            </a:schemeClr>
                          </a:solidFill>
                          <a:effectLst/>
                          <a:latin typeface="Arial Narrow" panose="020B0606020202030204" pitchFamily="34" charset="0"/>
                          <a:ea typeface="+mn-ea"/>
                          <a:cs typeface="+mn-cs"/>
                          <a:sym typeface="Arial"/>
                        </a:rPr>
                        <a:t>науқастарға</a:t>
                      </a:r>
                      <a:r>
                        <a:rPr lang="ru-RU" sz="800" b="0" i="0" u="none" strike="noStrike" cap="none" dirty="0">
                          <a:solidFill>
                            <a:schemeClr val="accent3">
                              <a:lumMod val="50000"/>
                            </a:schemeClr>
                          </a:solidFill>
                          <a:effectLst/>
                          <a:latin typeface="Arial Narrow" panose="020B0606020202030204" pitchFamily="34" charset="0"/>
                          <a:ea typeface="+mn-ea"/>
                          <a:cs typeface="+mn-cs"/>
                          <a:sym typeface="Arial"/>
                        </a:rPr>
                        <a:t> </a:t>
                      </a:r>
                      <a:r>
                        <a:rPr lang="ru-RU" sz="800" b="0" i="0" u="none" strike="noStrike" cap="none" dirty="0" err="1">
                          <a:solidFill>
                            <a:schemeClr val="accent3">
                              <a:lumMod val="50000"/>
                            </a:schemeClr>
                          </a:solidFill>
                          <a:effectLst/>
                          <a:latin typeface="Arial Narrow" panose="020B0606020202030204" pitchFamily="34" charset="0"/>
                          <a:ea typeface="+mn-ea"/>
                          <a:cs typeface="+mn-cs"/>
                          <a:sym typeface="Arial"/>
                        </a:rPr>
                        <a:t>күтім</a:t>
                      </a:r>
                      <a:r>
                        <a:rPr lang="ru-RU" sz="800" b="0" i="0" u="none" strike="noStrike" cap="none" dirty="0">
                          <a:solidFill>
                            <a:schemeClr val="accent3">
                              <a:lumMod val="50000"/>
                            </a:schemeClr>
                          </a:solidFill>
                          <a:effectLst/>
                          <a:latin typeface="Arial Narrow" panose="020B0606020202030204" pitchFamily="34" charset="0"/>
                          <a:ea typeface="+mn-ea"/>
                          <a:cs typeface="+mn-cs"/>
                          <a:sym typeface="Arial"/>
                        </a:rPr>
                        <a:t> </a:t>
                      </a:r>
                      <a:r>
                        <a:rPr lang="ru-RU" sz="800" b="0" i="0" u="none" strike="noStrike" cap="none" dirty="0" err="1">
                          <a:solidFill>
                            <a:schemeClr val="accent3">
                              <a:lumMod val="50000"/>
                            </a:schemeClr>
                          </a:solidFill>
                          <a:effectLst/>
                          <a:latin typeface="Arial Narrow" panose="020B0606020202030204" pitchFamily="34" charset="0"/>
                          <a:ea typeface="+mn-ea"/>
                          <a:cs typeface="+mn-cs"/>
                          <a:sym typeface="Arial"/>
                        </a:rPr>
                        <a:t>жасау</a:t>
                      </a:r>
                      <a:r>
                        <a:rPr lang="ru-RU" sz="800" b="0" i="0" u="none" strike="noStrike" cap="none" dirty="0">
                          <a:solidFill>
                            <a:schemeClr val="accent3">
                              <a:lumMod val="50000"/>
                            </a:schemeClr>
                          </a:solidFill>
                          <a:effectLst/>
                          <a:latin typeface="Arial Narrow" panose="020B0606020202030204" pitchFamily="34" charset="0"/>
                          <a:ea typeface="+mn-ea"/>
                          <a:cs typeface="+mn-cs"/>
                          <a:sym typeface="Arial"/>
                        </a:rPr>
                        <a:t> </a:t>
                      </a:r>
                      <a:r>
                        <a:rPr lang="ru-RU" sz="800" b="0" i="0" u="none" strike="noStrike" cap="none" dirty="0" err="1">
                          <a:solidFill>
                            <a:schemeClr val="accent3">
                              <a:lumMod val="50000"/>
                            </a:schemeClr>
                          </a:solidFill>
                          <a:effectLst/>
                          <a:latin typeface="Arial Narrow" panose="020B0606020202030204" pitchFamily="34" charset="0"/>
                          <a:ea typeface="+mn-ea"/>
                          <a:cs typeface="+mn-cs"/>
                          <a:sym typeface="Arial"/>
                        </a:rPr>
                        <a:t>жөніндегі</a:t>
                      </a:r>
                      <a:r>
                        <a:rPr lang="ru-RU" sz="800" b="0" i="0" u="none" strike="noStrike" cap="none" dirty="0">
                          <a:solidFill>
                            <a:schemeClr val="accent3">
                              <a:lumMod val="50000"/>
                            </a:schemeClr>
                          </a:solidFill>
                          <a:effectLst/>
                          <a:latin typeface="Arial Narrow" panose="020B0606020202030204" pitchFamily="34" charset="0"/>
                          <a:ea typeface="+mn-ea"/>
                          <a:cs typeface="+mn-cs"/>
                          <a:sym typeface="Arial"/>
                        </a:rPr>
                        <a:t> </a:t>
                      </a:r>
                      <a:r>
                        <a:rPr lang="ru-RU" sz="800" b="0" i="0" u="none" strike="noStrike" cap="none" dirty="0" err="1">
                          <a:solidFill>
                            <a:schemeClr val="accent3">
                              <a:lumMod val="50000"/>
                            </a:schemeClr>
                          </a:solidFill>
                          <a:effectLst/>
                          <a:latin typeface="Arial Narrow" panose="020B0606020202030204" pitchFamily="34" charset="0"/>
                          <a:ea typeface="+mn-ea"/>
                          <a:cs typeface="+mn-cs"/>
                          <a:sym typeface="Arial"/>
                        </a:rPr>
                        <a:t>жұмыскерлер</a:t>
                      </a:r>
                      <a:endParaRPr lang="ru-RU" sz="800" b="0" i="0" u="none" strike="noStrike" cap="none" dirty="0">
                        <a:solidFill>
                          <a:schemeClr val="accent3">
                            <a:lumMod val="50000"/>
                          </a:schemeClr>
                        </a:solidFill>
                        <a:effectLst/>
                        <a:latin typeface="Arial Narrow" panose="020B0606020202030204" pitchFamily="34" charset="0"/>
                        <a:ea typeface="+mn-ea"/>
                        <a:cs typeface="+mn-cs"/>
                        <a:sym typeface="Arial"/>
                      </a:endParaRPr>
                    </a:p>
                  </a:txBody>
                  <a:tcPr marL="9525" marR="9525" marT="0" marB="0" anchor="ctr">
                    <a:lnR w="12700" cap="flat" cmpd="sng" algn="ctr">
                      <a:solidFill>
                        <a:schemeClr val="tx1"/>
                      </a:solidFill>
                      <a:prstDash val="solid"/>
                      <a:round/>
                      <a:headEnd type="none" w="med" len="med"/>
                      <a:tailEnd type="none" w="med" len="med"/>
                    </a:lnR>
                    <a:solidFill>
                      <a:schemeClr val="accent3">
                        <a:lumMod val="50000"/>
                        <a:alpha val="20000"/>
                      </a:schemeClr>
                    </a:solidFill>
                  </a:tcPr>
                </a:tc>
                <a:tc>
                  <a:txBody>
                    <a:bodyPr/>
                    <a:lstStyle/>
                    <a:p>
                      <a:pPr algn="ctr" fontAlgn="b"/>
                      <a:r>
                        <a:rPr lang="ru-KZ" sz="800" b="0" i="0" u="none" strike="noStrike" cap="none">
                          <a:solidFill>
                            <a:schemeClr val="tx1"/>
                          </a:solidFill>
                          <a:effectLst/>
                          <a:latin typeface="Arial Narrow" panose="020B0606020202030204" pitchFamily="34" charset="0"/>
                          <a:ea typeface="+mn-ea"/>
                          <a:cs typeface="+mn-cs"/>
                          <a:sym typeface="Arial"/>
                        </a:rPr>
                        <a:t>12 040</a:t>
                      </a:r>
                    </a:p>
                  </a:txBody>
                  <a:tcPr marL="9525" marR="9525" marT="0" marB="0" anchor="ctr">
                    <a:lnL w="12700" cap="flat" cmpd="sng" algn="ctr">
                      <a:solidFill>
                        <a:schemeClr val="tx1"/>
                      </a:solidFill>
                      <a:prstDash val="solid"/>
                      <a:round/>
                      <a:headEnd type="none" w="med" len="med"/>
                      <a:tailEnd type="none" w="med" len="med"/>
                    </a:lnL>
                    <a:solidFill>
                      <a:schemeClr val="bg1">
                        <a:lumMod val="50000"/>
                        <a:alpha val="20000"/>
                      </a:schemeClr>
                    </a:solidFill>
                  </a:tcPr>
                </a:tc>
                <a:tc>
                  <a:txBody>
                    <a:bodyPr/>
                    <a:lstStyle/>
                    <a:p>
                      <a:pPr algn="ctr" fontAlgn="b"/>
                      <a:r>
                        <a:rPr lang="ru-KZ" sz="800" b="0" i="0" u="none" strike="noStrike" cap="none" dirty="0">
                          <a:solidFill>
                            <a:schemeClr val="tx1"/>
                          </a:solidFill>
                          <a:effectLst/>
                          <a:latin typeface="Arial Narrow" panose="020B0606020202030204" pitchFamily="34" charset="0"/>
                          <a:ea typeface="+mn-ea"/>
                          <a:cs typeface="+mn-cs"/>
                          <a:sym typeface="Arial"/>
                        </a:rPr>
                        <a:t>2 946</a:t>
                      </a:r>
                    </a:p>
                  </a:txBody>
                  <a:tcPr marL="9525" marR="9525" marT="0" marB="0" anchor="ctr">
                    <a:solidFill>
                      <a:schemeClr val="bg1">
                        <a:lumMod val="50000"/>
                        <a:alpha val="20000"/>
                      </a:schemeClr>
                    </a:solidFill>
                  </a:tcPr>
                </a:tc>
                <a:tc>
                  <a:txBody>
                    <a:bodyPr/>
                    <a:lstStyle/>
                    <a:p>
                      <a:pPr algn="ctr" fontAlgn="b"/>
                      <a:r>
                        <a:rPr lang="ru-KZ" sz="800" b="0" i="0" u="none" strike="noStrike" cap="none">
                          <a:solidFill>
                            <a:schemeClr val="tx1"/>
                          </a:solidFill>
                          <a:effectLst/>
                          <a:latin typeface="Arial Narrow" panose="020B0606020202030204" pitchFamily="34" charset="0"/>
                          <a:ea typeface="+mn-ea"/>
                          <a:cs typeface="+mn-cs"/>
                          <a:sym typeface="Arial"/>
                        </a:rPr>
                        <a:t>2 950</a:t>
                      </a:r>
                    </a:p>
                  </a:txBody>
                  <a:tcPr marL="9525" marR="9525" marT="0" marB="0" anchor="ctr">
                    <a:solidFill>
                      <a:schemeClr val="bg1">
                        <a:lumMod val="50000"/>
                        <a:alpha val="20000"/>
                      </a:schemeClr>
                    </a:solidFill>
                  </a:tcPr>
                </a:tc>
                <a:tc>
                  <a:txBody>
                    <a:bodyPr/>
                    <a:lstStyle/>
                    <a:p>
                      <a:pPr algn="ctr" fontAlgn="b"/>
                      <a:r>
                        <a:rPr lang="ru-KZ" sz="800" b="0" i="0" u="none" strike="noStrike" cap="none" dirty="0">
                          <a:solidFill>
                            <a:schemeClr val="tx1"/>
                          </a:solidFill>
                          <a:effectLst/>
                          <a:latin typeface="Arial Narrow" panose="020B0606020202030204" pitchFamily="34" charset="0"/>
                          <a:ea typeface="+mn-ea"/>
                          <a:cs typeface="+mn-cs"/>
                          <a:sym typeface="Arial"/>
                        </a:rPr>
                        <a:t>3 010</a:t>
                      </a:r>
                    </a:p>
                  </a:txBody>
                  <a:tcPr marL="9525" marR="9525" marT="0" marB="0" anchor="ctr">
                    <a:solidFill>
                      <a:schemeClr val="bg1">
                        <a:lumMod val="50000"/>
                        <a:alpha val="20000"/>
                      </a:schemeClr>
                    </a:solidFill>
                  </a:tcPr>
                </a:tc>
                <a:tc>
                  <a:txBody>
                    <a:bodyPr/>
                    <a:lstStyle/>
                    <a:p>
                      <a:pPr algn="ctr" fontAlgn="b"/>
                      <a:r>
                        <a:rPr lang="ru-KZ" sz="800" b="0" i="0" u="none" strike="noStrike" cap="none">
                          <a:solidFill>
                            <a:schemeClr val="tx1"/>
                          </a:solidFill>
                          <a:effectLst/>
                          <a:latin typeface="Arial Narrow" panose="020B0606020202030204" pitchFamily="34" charset="0"/>
                          <a:ea typeface="+mn-ea"/>
                          <a:cs typeface="+mn-cs"/>
                          <a:sym typeface="Arial"/>
                        </a:rPr>
                        <a:t>3 134</a:t>
                      </a:r>
                    </a:p>
                  </a:txBody>
                  <a:tcPr marL="9525" marR="9525" marT="0" marB="0" anchor="ctr">
                    <a:lnR w="12700" cap="flat" cmpd="sng" algn="ctr">
                      <a:solidFill>
                        <a:schemeClr val="tx1"/>
                      </a:solidFill>
                      <a:prstDash val="solid"/>
                      <a:round/>
                      <a:headEnd type="none" w="med" len="med"/>
                      <a:tailEnd type="none" w="med" len="med"/>
                    </a:lnR>
                    <a:solidFill>
                      <a:schemeClr val="bg1">
                        <a:lumMod val="50000"/>
                        <a:alpha val="20000"/>
                      </a:schemeClr>
                    </a:solidFill>
                  </a:tcPr>
                </a:tc>
                <a:tc>
                  <a:txBody>
                    <a:bodyPr/>
                    <a:lstStyle/>
                    <a:p>
                      <a:pPr marR="0" algn="ctr" rtl="0" eaLnBrk="1" fontAlgn="b" hangingPunct="1">
                        <a:lnSpc>
                          <a:spcPct val="100000"/>
                        </a:lnSpc>
                        <a:spcBef>
                          <a:spcPts val="0"/>
                        </a:spcBef>
                        <a:spcAft>
                          <a:spcPts val="0"/>
                        </a:spcAft>
                        <a:buNone/>
                      </a:pPr>
                      <a:r>
                        <a:rPr lang="ru-KZ" sz="800" b="0" i="0" u="none" strike="noStrike" cap="none" dirty="0">
                          <a:solidFill>
                            <a:schemeClr val="accent3">
                              <a:lumMod val="50000"/>
                            </a:schemeClr>
                          </a:solidFill>
                          <a:effectLst/>
                          <a:latin typeface="Arial Narrow" panose="020B0606020202030204" pitchFamily="34" charset="0"/>
                          <a:ea typeface="+mn-ea"/>
                          <a:cs typeface="+mn-cs"/>
                          <a:sym typeface="Arial"/>
                        </a:rPr>
                        <a:t>14 035</a:t>
                      </a:r>
                    </a:p>
                  </a:txBody>
                  <a:tcPr marL="9525" marR="9525" marT="0" marB="0" anchor="ctr">
                    <a:lnL w="12700" cap="flat" cmpd="sng" algn="ctr">
                      <a:solidFill>
                        <a:schemeClr val="tx1"/>
                      </a:solidFill>
                      <a:prstDash val="solid"/>
                      <a:round/>
                      <a:headEnd type="none" w="med" len="med"/>
                      <a:tailEnd type="none" w="med" len="med"/>
                    </a:lnL>
                    <a:solidFill>
                      <a:schemeClr val="accent3">
                        <a:lumMod val="50000"/>
                        <a:alpha val="20000"/>
                      </a:schemeClr>
                    </a:solidFill>
                  </a:tcPr>
                </a:tc>
                <a:tc>
                  <a:txBody>
                    <a:bodyPr/>
                    <a:lstStyle/>
                    <a:p>
                      <a:pPr marR="0" algn="ctr" rtl="0" eaLnBrk="1" fontAlgn="b" hangingPunct="1">
                        <a:lnSpc>
                          <a:spcPct val="100000"/>
                        </a:lnSpc>
                        <a:spcBef>
                          <a:spcPts val="0"/>
                        </a:spcBef>
                        <a:spcAft>
                          <a:spcPts val="0"/>
                        </a:spcAft>
                        <a:buNone/>
                      </a:pPr>
                      <a:r>
                        <a:rPr lang="ru-KZ" sz="800" b="0" i="0" u="none" strike="noStrike" cap="none" dirty="0">
                          <a:solidFill>
                            <a:schemeClr val="tx1"/>
                          </a:solidFill>
                          <a:effectLst/>
                          <a:latin typeface="Arial Narrow" panose="020B0606020202030204" pitchFamily="34" charset="0"/>
                          <a:ea typeface="+mn-ea"/>
                          <a:cs typeface="+mn-cs"/>
                          <a:sym typeface="Arial"/>
                        </a:rPr>
                        <a:t>3 992</a:t>
                      </a:r>
                    </a:p>
                  </a:txBody>
                  <a:tcPr marL="9525" marR="9525" marT="0" marB="0" anchor="ctr">
                    <a:solidFill>
                      <a:schemeClr val="bg1">
                        <a:lumMod val="50000"/>
                        <a:alpha val="20000"/>
                      </a:schemeClr>
                    </a:solidFill>
                  </a:tcPr>
                </a:tc>
                <a:tc>
                  <a:txBody>
                    <a:bodyPr/>
                    <a:lstStyle/>
                    <a:p>
                      <a:pPr marR="0" algn="ctr" rtl="0" eaLnBrk="1" fontAlgn="b" hangingPunct="1">
                        <a:lnSpc>
                          <a:spcPct val="100000"/>
                        </a:lnSpc>
                        <a:spcBef>
                          <a:spcPts val="0"/>
                        </a:spcBef>
                        <a:spcAft>
                          <a:spcPts val="0"/>
                        </a:spcAft>
                        <a:buNone/>
                      </a:pPr>
                      <a:r>
                        <a:rPr lang="ru-KZ" sz="800" b="0" i="0" u="none" strike="noStrike" cap="none" dirty="0">
                          <a:solidFill>
                            <a:schemeClr val="accent3">
                              <a:lumMod val="50000"/>
                            </a:schemeClr>
                          </a:solidFill>
                          <a:effectLst/>
                          <a:latin typeface="Arial Narrow" panose="020B0606020202030204" pitchFamily="34" charset="0"/>
                          <a:ea typeface="+mn-ea"/>
                          <a:cs typeface="+mn-cs"/>
                          <a:sym typeface="Arial"/>
                        </a:rPr>
                        <a:t>3 187</a:t>
                      </a:r>
                    </a:p>
                  </a:txBody>
                  <a:tcPr marL="9525" marR="9525" marT="0" marB="0" anchor="ctr">
                    <a:solidFill>
                      <a:schemeClr val="accent3">
                        <a:lumMod val="50000"/>
                        <a:alpha val="20000"/>
                      </a:schemeClr>
                    </a:solidFill>
                  </a:tcPr>
                </a:tc>
                <a:tc>
                  <a:txBody>
                    <a:bodyPr/>
                    <a:lstStyle/>
                    <a:p>
                      <a:pPr marR="0" algn="ctr" rtl="0" eaLnBrk="1" fontAlgn="b" hangingPunct="1">
                        <a:lnSpc>
                          <a:spcPct val="100000"/>
                        </a:lnSpc>
                        <a:spcBef>
                          <a:spcPts val="0"/>
                        </a:spcBef>
                        <a:spcAft>
                          <a:spcPts val="0"/>
                        </a:spcAft>
                        <a:buNone/>
                      </a:pPr>
                      <a:r>
                        <a:rPr lang="ru-KZ" sz="800" b="0" i="0" u="none" strike="noStrike" cap="none" dirty="0">
                          <a:solidFill>
                            <a:schemeClr val="accent3">
                              <a:lumMod val="50000"/>
                            </a:schemeClr>
                          </a:solidFill>
                          <a:effectLst/>
                          <a:latin typeface="Arial Narrow" panose="020B0606020202030204" pitchFamily="34" charset="0"/>
                          <a:ea typeface="+mn-ea"/>
                          <a:cs typeface="+mn-cs"/>
                          <a:sym typeface="Arial"/>
                        </a:rPr>
                        <a:t>3 426</a:t>
                      </a:r>
                    </a:p>
                  </a:txBody>
                  <a:tcPr marL="9525" marR="9525" marT="0" marB="0" anchor="ctr">
                    <a:solidFill>
                      <a:schemeClr val="accent3">
                        <a:lumMod val="50000"/>
                        <a:alpha val="20000"/>
                      </a:schemeClr>
                    </a:solidFill>
                  </a:tcPr>
                </a:tc>
                <a:tc>
                  <a:txBody>
                    <a:bodyPr/>
                    <a:lstStyle/>
                    <a:p>
                      <a:pPr marR="0" algn="ctr" rtl="0" eaLnBrk="1" fontAlgn="b" hangingPunct="1">
                        <a:lnSpc>
                          <a:spcPct val="100000"/>
                        </a:lnSpc>
                        <a:spcBef>
                          <a:spcPts val="0"/>
                        </a:spcBef>
                        <a:spcAft>
                          <a:spcPts val="0"/>
                        </a:spcAft>
                        <a:buNone/>
                      </a:pPr>
                      <a:r>
                        <a:rPr lang="ru-KZ" sz="800" b="0" i="0" u="none" strike="noStrike" cap="none" dirty="0">
                          <a:solidFill>
                            <a:schemeClr val="accent3">
                              <a:lumMod val="50000"/>
                            </a:schemeClr>
                          </a:solidFill>
                          <a:effectLst/>
                          <a:latin typeface="Arial Narrow" panose="020B0606020202030204" pitchFamily="34" charset="0"/>
                          <a:ea typeface="+mn-ea"/>
                          <a:cs typeface="+mn-cs"/>
                          <a:sym typeface="Arial"/>
                        </a:rPr>
                        <a:t>3 430</a:t>
                      </a:r>
                    </a:p>
                  </a:txBody>
                  <a:tcPr marL="9525" marR="9525" marT="0" marB="0" anchor="ctr">
                    <a:solidFill>
                      <a:schemeClr val="accent3">
                        <a:lumMod val="50000"/>
                        <a:alpha val="20000"/>
                      </a:schemeClr>
                    </a:solidFill>
                  </a:tcPr>
                </a:tc>
                <a:tc>
                  <a:txBody>
                    <a:bodyPr/>
                    <a:lstStyle/>
                    <a:p>
                      <a:pPr marR="0" algn="ctr" rtl="0" eaLnBrk="1" fontAlgn="b" hangingPunct="1">
                        <a:lnSpc>
                          <a:spcPct val="100000"/>
                        </a:lnSpc>
                        <a:spcBef>
                          <a:spcPts val="0"/>
                        </a:spcBef>
                        <a:spcAft>
                          <a:spcPts val="0"/>
                        </a:spcAft>
                        <a:buNone/>
                      </a:pPr>
                      <a:r>
                        <a:rPr lang="ru-KZ" sz="800" b="0" i="0" u="none" strike="noStrike" cap="none" dirty="0">
                          <a:solidFill>
                            <a:schemeClr val="accent3">
                              <a:lumMod val="50000"/>
                            </a:schemeClr>
                          </a:solidFill>
                          <a:effectLst/>
                          <a:latin typeface="Arial Narrow" panose="020B0606020202030204" pitchFamily="34" charset="0"/>
                          <a:ea typeface="+mn-ea"/>
                          <a:cs typeface="+mn-cs"/>
                          <a:sym typeface="Arial"/>
                        </a:rPr>
                        <a:t>1,7%</a:t>
                      </a:r>
                    </a:p>
                  </a:txBody>
                  <a:tcPr marL="9525" marR="9525" marT="0" marB="0" anchor="ctr">
                    <a:solidFill>
                      <a:schemeClr val="accent3">
                        <a:lumMod val="50000"/>
                        <a:alpha val="20000"/>
                      </a:schemeClr>
                    </a:solidFill>
                  </a:tcPr>
                </a:tc>
                <a:extLst>
                  <a:ext uri="{0D108BD9-81ED-4DB2-BD59-A6C34878D82A}">
                    <a16:rowId xmlns:a16="http://schemas.microsoft.com/office/drawing/2014/main" val="2737083061"/>
                  </a:ext>
                </a:extLst>
              </a:tr>
              <a:tr h="158400">
                <a:tc>
                  <a:txBody>
                    <a:bodyPr/>
                    <a:lstStyle/>
                    <a:p>
                      <a:pPr algn="ctr" fontAlgn="b"/>
                      <a:r>
                        <a:rPr lang="ru-RU" sz="800" u="none" strike="noStrike" dirty="0">
                          <a:solidFill>
                            <a:schemeClr val="accent3">
                              <a:lumMod val="50000"/>
                            </a:schemeClr>
                          </a:solidFill>
                          <a:effectLst/>
                          <a:latin typeface="Arial Narrow" panose="020B0606020202030204" pitchFamily="34" charset="0"/>
                        </a:rPr>
                        <a:t>9</a:t>
                      </a:r>
                      <a:endParaRPr lang="en-US" sz="800" b="0" i="0" u="none" strike="noStrike" dirty="0">
                        <a:solidFill>
                          <a:schemeClr val="accent3">
                            <a:lumMod val="50000"/>
                          </a:schemeClr>
                        </a:solidFill>
                        <a:effectLst/>
                        <a:latin typeface="Arial Narrow" panose="020B0606020202030204" pitchFamily="34" charset="0"/>
                      </a:endParaRPr>
                    </a:p>
                  </a:txBody>
                  <a:tcPr marL="9525" marR="9525" marT="0" marB="0" anchor="ctr">
                    <a:solidFill>
                      <a:schemeClr val="accent6">
                        <a:lumMod val="50000"/>
                        <a:alpha val="1000"/>
                      </a:schemeClr>
                    </a:solidFill>
                  </a:tcPr>
                </a:tc>
                <a:tc>
                  <a:txBody>
                    <a:bodyPr/>
                    <a:lstStyle/>
                    <a:p>
                      <a:pPr marR="0" algn="ctr" rtl="0" eaLnBrk="1" fontAlgn="b" hangingPunct="1">
                        <a:lnSpc>
                          <a:spcPct val="100000"/>
                        </a:lnSpc>
                        <a:spcBef>
                          <a:spcPts val="0"/>
                        </a:spcBef>
                        <a:spcAft>
                          <a:spcPts val="0"/>
                        </a:spcAft>
                        <a:buNone/>
                      </a:pPr>
                      <a:r>
                        <a:rPr lang="ru-KZ" sz="800" b="0" i="0" u="none" strike="noStrike" cap="none">
                          <a:solidFill>
                            <a:schemeClr val="accent3">
                              <a:lumMod val="50000"/>
                            </a:schemeClr>
                          </a:solidFill>
                          <a:effectLst/>
                          <a:latin typeface="Arial Narrow" panose="020B0606020202030204" pitchFamily="34" charset="0"/>
                          <a:ea typeface="+mn-ea"/>
                          <a:cs typeface="+mn-cs"/>
                          <a:sym typeface="Arial"/>
                        </a:rPr>
                        <a:t>5120-9</a:t>
                      </a:r>
                    </a:p>
                  </a:txBody>
                  <a:tcPr marL="9525" marR="9525" marT="0" marB="0" anchor="ctr">
                    <a:solidFill>
                      <a:schemeClr val="accent6">
                        <a:lumMod val="50000"/>
                        <a:alpha val="1000"/>
                      </a:schemeClr>
                    </a:solidFill>
                  </a:tcPr>
                </a:tc>
                <a:tc>
                  <a:txBody>
                    <a:bodyPr/>
                    <a:lstStyle/>
                    <a:p>
                      <a:pPr marL="72000" marR="0" algn="l" rtl="0" eaLnBrk="1" fontAlgn="b" hangingPunct="1">
                        <a:lnSpc>
                          <a:spcPct val="100000"/>
                        </a:lnSpc>
                        <a:spcBef>
                          <a:spcPts val="0"/>
                        </a:spcBef>
                        <a:spcAft>
                          <a:spcPts val="0"/>
                        </a:spcAft>
                        <a:buNone/>
                      </a:pPr>
                      <a:r>
                        <a:rPr lang="ru-RU" sz="800" b="0" i="0" u="none" strike="noStrike" cap="none" dirty="0" err="1">
                          <a:solidFill>
                            <a:schemeClr val="accent3">
                              <a:lumMod val="50000"/>
                            </a:schemeClr>
                          </a:solidFill>
                          <a:effectLst/>
                          <a:latin typeface="Arial Narrow" panose="020B0606020202030204" pitchFamily="34" charset="0"/>
                          <a:ea typeface="+mn-ea"/>
                          <a:cs typeface="+mn-cs"/>
                          <a:sym typeface="Arial"/>
                        </a:rPr>
                        <a:t>Басқа</a:t>
                      </a:r>
                      <a:r>
                        <a:rPr lang="ru-RU" sz="800" b="0" i="0" u="none" strike="noStrike" cap="none" dirty="0">
                          <a:solidFill>
                            <a:schemeClr val="accent3">
                              <a:lumMod val="50000"/>
                            </a:schemeClr>
                          </a:solidFill>
                          <a:effectLst/>
                          <a:latin typeface="Arial Narrow" panose="020B0606020202030204" pitchFamily="34" charset="0"/>
                          <a:ea typeface="+mn-ea"/>
                          <a:cs typeface="+mn-cs"/>
                          <a:sym typeface="Arial"/>
                        </a:rPr>
                        <a:t> </a:t>
                      </a:r>
                      <a:r>
                        <a:rPr lang="ru-RU" sz="800" b="0" i="0" u="none" strike="noStrike" cap="none" dirty="0" err="1">
                          <a:solidFill>
                            <a:schemeClr val="accent3">
                              <a:lumMod val="50000"/>
                            </a:schemeClr>
                          </a:solidFill>
                          <a:effectLst/>
                          <a:latin typeface="Arial Narrow" panose="020B0606020202030204" pitchFamily="34" charset="0"/>
                          <a:ea typeface="+mn-ea"/>
                          <a:cs typeface="+mn-cs"/>
                          <a:sym typeface="Arial"/>
                        </a:rPr>
                        <a:t>аспаздар</a:t>
                      </a:r>
                      <a:endParaRPr lang="ru-RU" sz="800" b="0" i="0" u="none" strike="noStrike" cap="none" dirty="0">
                        <a:solidFill>
                          <a:schemeClr val="accent3">
                            <a:lumMod val="50000"/>
                          </a:schemeClr>
                        </a:solidFill>
                        <a:effectLst/>
                        <a:latin typeface="Arial Narrow" panose="020B0606020202030204" pitchFamily="34" charset="0"/>
                        <a:ea typeface="+mn-ea"/>
                        <a:cs typeface="+mn-cs"/>
                        <a:sym typeface="Arial"/>
                      </a:endParaRPr>
                    </a:p>
                  </a:txBody>
                  <a:tcPr marL="9525" marR="9525" marT="0" marB="0" anchor="ctr">
                    <a:lnR w="12700" cap="flat" cmpd="sng" algn="ctr">
                      <a:solidFill>
                        <a:schemeClr val="tx1"/>
                      </a:solidFill>
                      <a:prstDash val="solid"/>
                      <a:round/>
                      <a:headEnd type="none" w="med" len="med"/>
                      <a:tailEnd type="none" w="med" len="med"/>
                    </a:lnR>
                    <a:solidFill>
                      <a:schemeClr val="accent6">
                        <a:lumMod val="50000"/>
                        <a:alpha val="1000"/>
                      </a:schemeClr>
                    </a:solidFill>
                  </a:tcPr>
                </a:tc>
                <a:tc>
                  <a:txBody>
                    <a:bodyPr/>
                    <a:lstStyle/>
                    <a:p>
                      <a:pPr algn="ctr" fontAlgn="b"/>
                      <a:r>
                        <a:rPr lang="ru-KZ" sz="800" b="0" i="0" u="none" strike="noStrike" cap="none">
                          <a:solidFill>
                            <a:schemeClr val="tx1"/>
                          </a:solidFill>
                          <a:effectLst/>
                          <a:latin typeface="Arial Narrow" panose="020B0606020202030204" pitchFamily="34" charset="0"/>
                          <a:ea typeface="+mn-ea"/>
                          <a:cs typeface="+mn-cs"/>
                          <a:sym typeface="Arial"/>
                        </a:rPr>
                        <a:t>12 416</a:t>
                      </a:r>
                    </a:p>
                  </a:txBody>
                  <a:tcPr marL="9525" marR="9525" marT="0" marB="0" anchor="ctr">
                    <a:lnL w="12700" cap="flat" cmpd="sng" algn="ctr">
                      <a:solidFill>
                        <a:schemeClr val="tx1"/>
                      </a:solidFill>
                      <a:prstDash val="solid"/>
                      <a:round/>
                      <a:headEnd type="none" w="med" len="med"/>
                      <a:tailEnd type="none" w="med" len="med"/>
                    </a:lnL>
                    <a:solidFill>
                      <a:schemeClr val="accent6">
                        <a:lumMod val="50000"/>
                        <a:alpha val="1000"/>
                      </a:schemeClr>
                    </a:solidFill>
                  </a:tcPr>
                </a:tc>
                <a:tc>
                  <a:txBody>
                    <a:bodyPr/>
                    <a:lstStyle/>
                    <a:p>
                      <a:pPr algn="ctr" fontAlgn="b"/>
                      <a:r>
                        <a:rPr lang="ru-KZ" sz="800" b="0" i="0" u="none" strike="noStrike" cap="none" dirty="0">
                          <a:solidFill>
                            <a:schemeClr val="tx1"/>
                          </a:solidFill>
                          <a:effectLst/>
                          <a:latin typeface="Arial Narrow" panose="020B0606020202030204" pitchFamily="34" charset="0"/>
                          <a:ea typeface="+mn-ea"/>
                          <a:cs typeface="+mn-cs"/>
                          <a:sym typeface="Arial"/>
                        </a:rPr>
                        <a:t>2 603</a:t>
                      </a:r>
                    </a:p>
                  </a:txBody>
                  <a:tcPr marL="9525" marR="9525" marT="0" marB="0" anchor="ctr">
                    <a:solidFill>
                      <a:schemeClr val="accent6">
                        <a:lumMod val="50000"/>
                        <a:alpha val="1000"/>
                      </a:schemeClr>
                    </a:solidFill>
                  </a:tcPr>
                </a:tc>
                <a:tc>
                  <a:txBody>
                    <a:bodyPr/>
                    <a:lstStyle/>
                    <a:p>
                      <a:pPr algn="ctr" fontAlgn="b"/>
                      <a:r>
                        <a:rPr lang="ru-KZ" sz="800" b="0" i="0" u="none" strike="noStrike" cap="none">
                          <a:solidFill>
                            <a:schemeClr val="tx1"/>
                          </a:solidFill>
                          <a:effectLst/>
                          <a:latin typeface="Arial Narrow" panose="020B0606020202030204" pitchFamily="34" charset="0"/>
                          <a:ea typeface="+mn-ea"/>
                          <a:cs typeface="+mn-cs"/>
                          <a:sym typeface="Arial"/>
                        </a:rPr>
                        <a:t>3 111</a:t>
                      </a:r>
                    </a:p>
                  </a:txBody>
                  <a:tcPr marL="9525" marR="9525" marT="0" marB="0" anchor="ctr">
                    <a:solidFill>
                      <a:schemeClr val="accent6">
                        <a:lumMod val="50000"/>
                        <a:alpha val="1000"/>
                      </a:schemeClr>
                    </a:solidFill>
                  </a:tcPr>
                </a:tc>
                <a:tc>
                  <a:txBody>
                    <a:bodyPr/>
                    <a:lstStyle/>
                    <a:p>
                      <a:pPr algn="ctr" fontAlgn="b"/>
                      <a:r>
                        <a:rPr lang="ru-KZ" sz="800" b="0" i="0" u="none" strike="noStrike" cap="none">
                          <a:solidFill>
                            <a:schemeClr val="tx1"/>
                          </a:solidFill>
                          <a:effectLst/>
                          <a:latin typeface="Arial Narrow" panose="020B0606020202030204" pitchFamily="34" charset="0"/>
                          <a:ea typeface="+mn-ea"/>
                          <a:cs typeface="+mn-cs"/>
                          <a:sym typeface="Arial"/>
                        </a:rPr>
                        <a:t>3 207</a:t>
                      </a:r>
                    </a:p>
                  </a:txBody>
                  <a:tcPr marL="9525" marR="9525" marT="0" marB="0" anchor="ctr">
                    <a:solidFill>
                      <a:schemeClr val="accent6">
                        <a:lumMod val="50000"/>
                        <a:alpha val="1000"/>
                      </a:schemeClr>
                    </a:solidFill>
                  </a:tcPr>
                </a:tc>
                <a:tc>
                  <a:txBody>
                    <a:bodyPr/>
                    <a:lstStyle/>
                    <a:p>
                      <a:pPr algn="ctr" fontAlgn="b"/>
                      <a:r>
                        <a:rPr lang="ru-KZ" sz="800" b="0" i="0" u="none" strike="noStrike" cap="none">
                          <a:solidFill>
                            <a:schemeClr val="tx1"/>
                          </a:solidFill>
                          <a:effectLst/>
                          <a:latin typeface="Arial Narrow" panose="020B0606020202030204" pitchFamily="34" charset="0"/>
                          <a:ea typeface="+mn-ea"/>
                          <a:cs typeface="+mn-cs"/>
                          <a:sym typeface="Arial"/>
                        </a:rPr>
                        <a:t>3 495</a:t>
                      </a:r>
                    </a:p>
                  </a:txBody>
                  <a:tcPr marL="9525" marR="9525" marT="0" marB="0" anchor="ctr">
                    <a:lnR w="12700" cap="flat" cmpd="sng" algn="ctr">
                      <a:solidFill>
                        <a:schemeClr val="tx1"/>
                      </a:solidFill>
                      <a:prstDash val="solid"/>
                      <a:round/>
                      <a:headEnd type="none" w="med" len="med"/>
                      <a:tailEnd type="none" w="med" len="med"/>
                    </a:lnR>
                    <a:solidFill>
                      <a:schemeClr val="accent6">
                        <a:lumMod val="50000"/>
                        <a:alpha val="1000"/>
                      </a:schemeClr>
                    </a:solidFill>
                  </a:tcPr>
                </a:tc>
                <a:tc>
                  <a:txBody>
                    <a:bodyPr/>
                    <a:lstStyle/>
                    <a:p>
                      <a:pPr marR="0" algn="ctr" rtl="0" eaLnBrk="1" fontAlgn="b" hangingPunct="1">
                        <a:lnSpc>
                          <a:spcPct val="100000"/>
                        </a:lnSpc>
                        <a:spcBef>
                          <a:spcPts val="0"/>
                        </a:spcBef>
                        <a:spcAft>
                          <a:spcPts val="0"/>
                        </a:spcAft>
                        <a:buNone/>
                      </a:pPr>
                      <a:r>
                        <a:rPr lang="ru-KZ" sz="800" b="0" i="0" u="none" strike="noStrike" cap="none">
                          <a:solidFill>
                            <a:schemeClr val="accent3">
                              <a:lumMod val="50000"/>
                            </a:schemeClr>
                          </a:solidFill>
                          <a:effectLst/>
                          <a:latin typeface="Arial Narrow" panose="020B0606020202030204" pitchFamily="34" charset="0"/>
                          <a:ea typeface="+mn-ea"/>
                          <a:cs typeface="+mn-cs"/>
                          <a:sym typeface="Arial"/>
                        </a:rPr>
                        <a:t>13 978</a:t>
                      </a:r>
                    </a:p>
                  </a:txBody>
                  <a:tcPr marL="9525" marR="9525" marT="0" marB="0" anchor="ctr">
                    <a:lnL w="12700" cap="flat" cmpd="sng" algn="ctr">
                      <a:solidFill>
                        <a:schemeClr val="tx1"/>
                      </a:solidFill>
                      <a:prstDash val="solid"/>
                      <a:round/>
                      <a:headEnd type="none" w="med" len="med"/>
                      <a:tailEnd type="none" w="med" len="med"/>
                    </a:lnL>
                    <a:solidFill>
                      <a:schemeClr val="accent6">
                        <a:lumMod val="50000"/>
                        <a:alpha val="1000"/>
                      </a:schemeClr>
                    </a:solidFill>
                  </a:tcPr>
                </a:tc>
                <a:tc>
                  <a:txBody>
                    <a:bodyPr/>
                    <a:lstStyle/>
                    <a:p>
                      <a:pPr marR="0" algn="ctr" rtl="0" eaLnBrk="1" fontAlgn="b" hangingPunct="1">
                        <a:lnSpc>
                          <a:spcPct val="100000"/>
                        </a:lnSpc>
                        <a:spcBef>
                          <a:spcPts val="0"/>
                        </a:spcBef>
                        <a:spcAft>
                          <a:spcPts val="0"/>
                        </a:spcAft>
                        <a:buNone/>
                      </a:pPr>
                      <a:r>
                        <a:rPr lang="ru-KZ" sz="800" b="0" i="0" u="none" strike="noStrike" cap="none" dirty="0">
                          <a:solidFill>
                            <a:schemeClr val="tx1"/>
                          </a:solidFill>
                          <a:effectLst/>
                          <a:latin typeface="Arial Narrow" panose="020B0606020202030204" pitchFamily="34" charset="0"/>
                          <a:ea typeface="+mn-ea"/>
                          <a:cs typeface="+mn-cs"/>
                          <a:sym typeface="Arial"/>
                        </a:rPr>
                        <a:t>2 343</a:t>
                      </a:r>
                    </a:p>
                  </a:txBody>
                  <a:tcPr marL="9525" marR="9525" marT="0" marB="0" anchor="ctr">
                    <a:solidFill>
                      <a:schemeClr val="accent6">
                        <a:lumMod val="50000"/>
                        <a:alpha val="1000"/>
                      </a:schemeClr>
                    </a:solidFill>
                  </a:tcPr>
                </a:tc>
                <a:tc>
                  <a:txBody>
                    <a:bodyPr/>
                    <a:lstStyle/>
                    <a:p>
                      <a:pPr marR="0" algn="ctr" rtl="0" eaLnBrk="1" fontAlgn="b" hangingPunct="1">
                        <a:lnSpc>
                          <a:spcPct val="100000"/>
                        </a:lnSpc>
                        <a:spcBef>
                          <a:spcPts val="0"/>
                        </a:spcBef>
                        <a:spcAft>
                          <a:spcPts val="0"/>
                        </a:spcAft>
                        <a:buNone/>
                      </a:pPr>
                      <a:r>
                        <a:rPr lang="ru-KZ" sz="800" b="0" i="0" u="none" strike="noStrike" cap="none" dirty="0">
                          <a:solidFill>
                            <a:schemeClr val="accent3">
                              <a:lumMod val="50000"/>
                            </a:schemeClr>
                          </a:solidFill>
                          <a:effectLst/>
                          <a:latin typeface="Arial Narrow" panose="020B0606020202030204" pitchFamily="34" charset="0"/>
                          <a:ea typeface="+mn-ea"/>
                          <a:cs typeface="+mn-cs"/>
                          <a:sym typeface="Arial"/>
                        </a:rPr>
                        <a:t>3 212</a:t>
                      </a:r>
                    </a:p>
                  </a:txBody>
                  <a:tcPr marL="9525" marR="9525" marT="0" marB="0" anchor="ctr">
                    <a:solidFill>
                      <a:schemeClr val="accent6">
                        <a:lumMod val="50000"/>
                        <a:alpha val="1000"/>
                      </a:schemeClr>
                    </a:solidFill>
                  </a:tcPr>
                </a:tc>
                <a:tc>
                  <a:txBody>
                    <a:bodyPr/>
                    <a:lstStyle/>
                    <a:p>
                      <a:pPr marR="0" algn="ctr" rtl="0" eaLnBrk="1" fontAlgn="b" hangingPunct="1">
                        <a:lnSpc>
                          <a:spcPct val="100000"/>
                        </a:lnSpc>
                        <a:spcBef>
                          <a:spcPts val="0"/>
                        </a:spcBef>
                        <a:spcAft>
                          <a:spcPts val="0"/>
                        </a:spcAft>
                        <a:buNone/>
                      </a:pPr>
                      <a:r>
                        <a:rPr lang="ru-KZ" sz="800" b="0" i="0" u="none" strike="noStrike" cap="none">
                          <a:solidFill>
                            <a:schemeClr val="accent3">
                              <a:lumMod val="50000"/>
                            </a:schemeClr>
                          </a:solidFill>
                          <a:effectLst/>
                          <a:latin typeface="Arial Narrow" panose="020B0606020202030204" pitchFamily="34" charset="0"/>
                          <a:ea typeface="+mn-ea"/>
                          <a:cs typeface="+mn-cs"/>
                          <a:sym typeface="Arial"/>
                        </a:rPr>
                        <a:t>3 908</a:t>
                      </a:r>
                    </a:p>
                  </a:txBody>
                  <a:tcPr marL="9525" marR="9525" marT="0" marB="0" anchor="ctr">
                    <a:solidFill>
                      <a:schemeClr val="accent6">
                        <a:lumMod val="50000"/>
                        <a:alpha val="1000"/>
                      </a:schemeClr>
                    </a:solidFill>
                  </a:tcPr>
                </a:tc>
                <a:tc>
                  <a:txBody>
                    <a:bodyPr/>
                    <a:lstStyle/>
                    <a:p>
                      <a:pPr marR="0" algn="ctr" rtl="0" eaLnBrk="1" fontAlgn="b" hangingPunct="1">
                        <a:lnSpc>
                          <a:spcPct val="100000"/>
                        </a:lnSpc>
                        <a:spcBef>
                          <a:spcPts val="0"/>
                        </a:spcBef>
                        <a:spcAft>
                          <a:spcPts val="0"/>
                        </a:spcAft>
                        <a:buNone/>
                      </a:pPr>
                      <a:r>
                        <a:rPr lang="ru-KZ" sz="800" b="0" i="0" u="none" strike="noStrike" cap="none">
                          <a:solidFill>
                            <a:schemeClr val="accent3">
                              <a:lumMod val="50000"/>
                            </a:schemeClr>
                          </a:solidFill>
                          <a:effectLst/>
                          <a:latin typeface="Arial Narrow" panose="020B0606020202030204" pitchFamily="34" charset="0"/>
                          <a:ea typeface="+mn-ea"/>
                          <a:cs typeface="+mn-cs"/>
                          <a:sym typeface="Arial"/>
                        </a:rPr>
                        <a:t>4 515</a:t>
                      </a:r>
                    </a:p>
                  </a:txBody>
                  <a:tcPr marL="9525" marR="9525" marT="0" marB="0" anchor="ctr">
                    <a:solidFill>
                      <a:schemeClr val="accent6">
                        <a:lumMod val="50000"/>
                        <a:alpha val="1000"/>
                      </a:schemeClr>
                    </a:solidFill>
                  </a:tcPr>
                </a:tc>
                <a:tc>
                  <a:txBody>
                    <a:bodyPr/>
                    <a:lstStyle/>
                    <a:p>
                      <a:pPr marR="0" algn="ctr" rtl="0" eaLnBrk="1" fontAlgn="b" hangingPunct="1">
                        <a:lnSpc>
                          <a:spcPct val="100000"/>
                        </a:lnSpc>
                        <a:spcBef>
                          <a:spcPts val="0"/>
                        </a:spcBef>
                        <a:spcAft>
                          <a:spcPts val="0"/>
                        </a:spcAft>
                        <a:buNone/>
                      </a:pPr>
                      <a:r>
                        <a:rPr lang="ru-KZ" sz="800" b="0" i="0" u="none" strike="noStrike" cap="none">
                          <a:solidFill>
                            <a:schemeClr val="accent3">
                              <a:lumMod val="50000"/>
                            </a:schemeClr>
                          </a:solidFill>
                          <a:effectLst/>
                          <a:latin typeface="Arial Narrow" panose="020B0606020202030204" pitchFamily="34" charset="0"/>
                          <a:ea typeface="+mn-ea"/>
                          <a:cs typeface="+mn-cs"/>
                          <a:sym typeface="Arial"/>
                        </a:rPr>
                        <a:t>1,7%</a:t>
                      </a:r>
                    </a:p>
                  </a:txBody>
                  <a:tcPr marL="9525" marR="9525" marT="0" marB="0" anchor="ctr">
                    <a:solidFill>
                      <a:schemeClr val="accent6">
                        <a:lumMod val="50000"/>
                        <a:alpha val="1000"/>
                      </a:schemeClr>
                    </a:solidFill>
                  </a:tcPr>
                </a:tc>
                <a:extLst>
                  <a:ext uri="{0D108BD9-81ED-4DB2-BD59-A6C34878D82A}">
                    <a16:rowId xmlns:a16="http://schemas.microsoft.com/office/drawing/2014/main" val="1465641651"/>
                  </a:ext>
                </a:extLst>
              </a:tr>
              <a:tr h="158400">
                <a:tc>
                  <a:txBody>
                    <a:bodyPr/>
                    <a:lstStyle/>
                    <a:p>
                      <a:pPr algn="ctr" fontAlgn="b"/>
                      <a:r>
                        <a:rPr lang="ru-RU" sz="800" u="none" strike="noStrike" dirty="0">
                          <a:solidFill>
                            <a:schemeClr val="accent3">
                              <a:lumMod val="50000"/>
                            </a:schemeClr>
                          </a:solidFill>
                          <a:effectLst/>
                          <a:latin typeface="Arial Narrow" panose="020B0606020202030204" pitchFamily="34" charset="0"/>
                        </a:rPr>
                        <a:t>10</a:t>
                      </a:r>
                      <a:endParaRPr lang="en-US" sz="800" b="0" i="0" u="none" strike="noStrike" dirty="0">
                        <a:solidFill>
                          <a:schemeClr val="accent3">
                            <a:lumMod val="50000"/>
                          </a:schemeClr>
                        </a:solidFill>
                        <a:effectLst/>
                        <a:latin typeface="Arial Narrow" panose="020B0606020202030204" pitchFamily="34" charset="0"/>
                      </a:endParaRPr>
                    </a:p>
                  </a:txBody>
                  <a:tcPr marL="9525" marR="9525" marT="0" marB="0" anchor="ctr">
                    <a:lnB w="12700" cap="flat" cmpd="sng" algn="ctr">
                      <a:solidFill>
                        <a:schemeClr val="tx1"/>
                      </a:solidFill>
                      <a:prstDash val="solid"/>
                      <a:round/>
                      <a:headEnd type="none" w="med" len="med"/>
                      <a:tailEnd type="none" w="med" len="med"/>
                    </a:lnB>
                    <a:solidFill>
                      <a:schemeClr val="accent3">
                        <a:lumMod val="50000"/>
                        <a:alpha val="20000"/>
                      </a:schemeClr>
                    </a:solidFill>
                  </a:tcPr>
                </a:tc>
                <a:tc>
                  <a:txBody>
                    <a:bodyPr/>
                    <a:lstStyle/>
                    <a:p>
                      <a:pPr marR="0" algn="ctr" rtl="0" eaLnBrk="1" fontAlgn="b" hangingPunct="1">
                        <a:lnSpc>
                          <a:spcPct val="100000"/>
                        </a:lnSpc>
                        <a:spcBef>
                          <a:spcPts val="0"/>
                        </a:spcBef>
                        <a:spcAft>
                          <a:spcPts val="0"/>
                        </a:spcAft>
                        <a:buNone/>
                      </a:pPr>
                      <a:r>
                        <a:rPr lang="ru-KZ" sz="800" b="0" i="0" u="none" strike="noStrike" cap="none" dirty="0">
                          <a:solidFill>
                            <a:schemeClr val="accent3">
                              <a:lumMod val="50000"/>
                            </a:schemeClr>
                          </a:solidFill>
                          <a:effectLst/>
                          <a:latin typeface="Arial Narrow" panose="020B0606020202030204" pitchFamily="34" charset="0"/>
                          <a:ea typeface="+mn-ea"/>
                          <a:cs typeface="+mn-cs"/>
                          <a:sym typeface="Arial"/>
                        </a:rPr>
                        <a:t>2361-0</a:t>
                      </a:r>
                    </a:p>
                  </a:txBody>
                  <a:tcPr marL="9525" marR="9525" marT="0" marB="0" anchor="ctr">
                    <a:lnB w="12700" cap="flat" cmpd="sng" algn="ctr">
                      <a:solidFill>
                        <a:schemeClr val="tx1"/>
                      </a:solidFill>
                      <a:prstDash val="solid"/>
                      <a:round/>
                      <a:headEnd type="none" w="med" len="med"/>
                      <a:tailEnd type="none" w="med" len="med"/>
                    </a:lnB>
                    <a:solidFill>
                      <a:schemeClr val="accent3">
                        <a:lumMod val="50000"/>
                        <a:alpha val="20000"/>
                      </a:schemeClr>
                    </a:solidFill>
                  </a:tcPr>
                </a:tc>
                <a:tc>
                  <a:txBody>
                    <a:bodyPr/>
                    <a:lstStyle/>
                    <a:p>
                      <a:pPr marL="72000" marR="0" algn="l" rtl="0" eaLnBrk="1" fontAlgn="b" hangingPunct="1">
                        <a:lnSpc>
                          <a:spcPct val="100000"/>
                        </a:lnSpc>
                        <a:spcBef>
                          <a:spcPts val="0"/>
                        </a:spcBef>
                        <a:spcAft>
                          <a:spcPts val="0"/>
                        </a:spcAft>
                        <a:buNone/>
                      </a:pPr>
                      <a:r>
                        <a:rPr lang="ru-RU" sz="800" b="0" i="0" u="none" strike="noStrike" cap="none" dirty="0" err="1">
                          <a:solidFill>
                            <a:schemeClr val="accent3">
                              <a:lumMod val="50000"/>
                            </a:schemeClr>
                          </a:solidFill>
                          <a:effectLst/>
                          <a:latin typeface="Arial Narrow" panose="020B0606020202030204" pitchFamily="34" charset="0"/>
                          <a:ea typeface="+mn-ea"/>
                          <a:cs typeface="+mn-cs"/>
                          <a:sym typeface="Arial"/>
                        </a:rPr>
                        <a:t>Бастауыш</a:t>
                      </a:r>
                      <a:r>
                        <a:rPr lang="ru-RU" sz="800" b="0" i="0" u="none" strike="noStrike" cap="none" dirty="0">
                          <a:solidFill>
                            <a:schemeClr val="accent3">
                              <a:lumMod val="50000"/>
                            </a:schemeClr>
                          </a:solidFill>
                          <a:effectLst/>
                          <a:latin typeface="Arial Narrow" panose="020B0606020202030204" pitchFamily="34" charset="0"/>
                          <a:ea typeface="+mn-ea"/>
                          <a:cs typeface="+mn-cs"/>
                          <a:sym typeface="Arial"/>
                        </a:rPr>
                        <a:t> </a:t>
                      </a:r>
                      <a:r>
                        <a:rPr lang="ru-RU" sz="800" b="0" i="0" u="none" strike="noStrike" cap="none" dirty="0" err="1">
                          <a:solidFill>
                            <a:schemeClr val="accent3">
                              <a:lumMod val="50000"/>
                            </a:schemeClr>
                          </a:solidFill>
                          <a:effectLst/>
                          <a:latin typeface="Arial Narrow" panose="020B0606020202030204" pitchFamily="34" charset="0"/>
                          <a:ea typeface="+mn-ea"/>
                          <a:cs typeface="+mn-cs"/>
                          <a:sym typeface="Arial"/>
                        </a:rPr>
                        <a:t>мектеп</a:t>
                      </a:r>
                      <a:r>
                        <a:rPr lang="ru-RU" sz="800" b="0" i="0" u="none" strike="noStrike" cap="none" dirty="0">
                          <a:solidFill>
                            <a:schemeClr val="accent3">
                              <a:lumMod val="50000"/>
                            </a:schemeClr>
                          </a:solidFill>
                          <a:effectLst/>
                          <a:latin typeface="Arial Narrow" panose="020B0606020202030204" pitchFamily="34" charset="0"/>
                          <a:ea typeface="+mn-ea"/>
                          <a:cs typeface="+mn-cs"/>
                          <a:sym typeface="Arial"/>
                        </a:rPr>
                        <a:t> </a:t>
                      </a:r>
                      <a:r>
                        <a:rPr lang="ru-RU" sz="800" b="0" i="0" u="none" strike="noStrike" cap="none" dirty="0" err="1">
                          <a:solidFill>
                            <a:schemeClr val="accent3">
                              <a:lumMod val="50000"/>
                            </a:schemeClr>
                          </a:solidFill>
                          <a:effectLst/>
                          <a:latin typeface="Arial Narrow" panose="020B0606020202030204" pitchFamily="34" charset="0"/>
                          <a:ea typeface="+mn-ea"/>
                          <a:cs typeface="+mn-cs"/>
                          <a:sym typeface="Arial"/>
                        </a:rPr>
                        <a:t>мұғалімі</a:t>
                      </a:r>
                      <a:endParaRPr lang="ru-RU" sz="800" b="0" i="0" u="none" strike="noStrike" cap="none" dirty="0">
                        <a:solidFill>
                          <a:schemeClr val="accent3">
                            <a:lumMod val="50000"/>
                          </a:schemeClr>
                        </a:solidFill>
                        <a:effectLst/>
                        <a:latin typeface="Arial Narrow" panose="020B0606020202030204" pitchFamily="34" charset="0"/>
                        <a:ea typeface="+mn-ea"/>
                        <a:cs typeface="+mn-cs"/>
                        <a:sym typeface="Arial"/>
                      </a:endParaRPr>
                    </a:p>
                  </a:txBody>
                  <a:tcPr marL="9525" marR="9525" marT="0" marB="0" anchor="ctr">
                    <a:lnR w="12700" cap="flat" cmpd="sng" algn="ctr">
                      <a:solidFill>
                        <a:schemeClr val="tx1"/>
                      </a:solidFill>
                      <a:prstDash val="solid"/>
                      <a:round/>
                      <a:headEnd type="none" w="med" len="med"/>
                      <a:tailEnd type="none" w="med" len="med"/>
                    </a:lnR>
                    <a:lnB w="12700" cap="flat" cmpd="sng" algn="ctr">
                      <a:solidFill>
                        <a:schemeClr val="tx1"/>
                      </a:solidFill>
                      <a:prstDash val="solid"/>
                      <a:round/>
                      <a:headEnd type="none" w="med" len="med"/>
                      <a:tailEnd type="none" w="med" len="med"/>
                    </a:lnB>
                    <a:solidFill>
                      <a:schemeClr val="accent3">
                        <a:lumMod val="50000"/>
                        <a:alpha val="20000"/>
                      </a:schemeClr>
                    </a:solidFill>
                  </a:tcPr>
                </a:tc>
                <a:tc>
                  <a:txBody>
                    <a:bodyPr/>
                    <a:lstStyle/>
                    <a:p>
                      <a:pPr algn="ctr" fontAlgn="b"/>
                      <a:r>
                        <a:rPr lang="ru-KZ" sz="800" b="0" i="0" u="none" strike="noStrike" cap="none">
                          <a:solidFill>
                            <a:schemeClr val="tx1"/>
                          </a:solidFill>
                          <a:effectLst/>
                          <a:latin typeface="Arial Narrow" panose="020B0606020202030204" pitchFamily="34" charset="0"/>
                          <a:ea typeface="+mn-ea"/>
                          <a:cs typeface="+mn-cs"/>
                          <a:sym typeface="Arial"/>
                        </a:rPr>
                        <a:t>12 667</a:t>
                      </a:r>
                    </a:p>
                  </a:txBody>
                  <a:tcPr marL="9525" marR="9525" marT="0" marB="0" anchor="ctr">
                    <a:lnL w="12700" cap="flat" cmpd="sng" algn="ctr">
                      <a:solidFill>
                        <a:schemeClr val="tx1"/>
                      </a:solidFill>
                      <a:prstDash val="solid"/>
                      <a:round/>
                      <a:headEnd type="none" w="med" len="med"/>
                      <a:tailEnd type="none" w="med" len="med"/>
                    </a:lnL>
                    <a:lnB w="12700" cap="flat" cmpd="sng" algn="ctr">
                      <a:solidFill>
                        <a:schemeClr val="tx1"/>
                      </a:solidFill>
                      <a:prstDash val="solid"/>
                      <a:round/>
                      <a:headEnd type="none" w="med" len="med"/>
                      <a:tailEnd type="none" w="med" len="med"/>
                    </a:lnB>
                    <a:solidFill>
                      <a:schemeClr val="bg1">
                        <a:lumMod val="50000"/>
                        <a:alpha val="20000"/>
                      </a:schemeClr>
                    </a:solidFill>
                  </a:tcPr>
                </a:tc>
                <a:tc>
                  <a:txBody>
                    <a:bodyPr/>
                    <a:lstStyle/>
                    <a:p>
                      <a:pPr algn="ctr" fontAlgn="b"/>
                      <a:r>
                        <a:rPr lang="ru-KZ" sz="800" b="0" i="0" u="none" strike="noStrike" cap="none">
                          <a:solidFill>
                            <a:schemeClr val="tx1"/>
                          </a:solidFill>
                          <a:effectLst/>
                          <a:latin typeface="Arial Narrow" panose="020B0606020202030204" pitchFamily="34" charset="0"/>
                          <a:ea typeface="+mn-ea"/>
                          <a:cs typeface="+mn-cs"/>
                          <a:sym typeface="Arial"/>
                        </a:rPr>
                        <a:t>1 831</a:t>
                      </a:r>
                    </a:p>
                  </a:txBody>
                  <a:tcPr marL="9525" marR="9525" marT="0" marB="0" anchor="ctr">
                    <a:lnB w="12700" cap="flat" cmpd="sng" algn="ctr">
                      <a:solidFill>
                        <a:schemeClr val="tx1"/>
                      </a:solidFill>
                      <a:prstDash val="solid"/>
                      <a:round/>
                      <a:headEnd type="none" w="med" len="med"/>
                      <a:tailEnd type="none" w="med" len="med"/>
                    </a:lnB>
                    <a:solidFill>
                      <a:schemeClr val="bg1">
                        <a:lumMod val="50000"/>
                        <a:alpha val="20000"/>
                      </a:schemeClr>
                    </a:solidFill>
                  </a:tcPr>
                </a:tc>
                <a:tc>
                  <a:txBody>
                    <a:bodyPr/>
                    <a:lstStyle/>
                    <a:p>
                      <a:pPr algn="ctr" fontAlgn="b"/>
                      <a:r>
                        <a:rPr lang="ru-KZ" sz="800" b="0" i="0" u="none" strike="noStrike" cap="none">
                          <a:solidFill>
                            <a:schemeClr val="tx1"/>
                          </a:solidFill>
                          <a:effectLst/>
                          <a:latin typeface="Arial Narrow" panose="020B0606020202030204" pitchFamily="34" charset="0"/>
                          <a:ea typeface="+mn-ea"/>
                          <a:cs typeface="+mn-cs"/>
                          <a:sym typeface="Arial"/>
                        </a:rPr>
                        <a:t>1 693</a:t>
                      </a:r>
                    </a:p>
                  </a:txBody>
                  <a:tcPr marL="9525" marR="9525" marT="0" marB="0" anchor="ctr">
                    <a:lnB w="12700" cap="flat" cmpd="sng" algn="ctr">
                      <a:solidFill>
                        <a:schemeClr val="tx1"/>
                      </a:solidFill>
                      <a:prstDash val="solid"/>
                      <a:round/>
                      <a:headEnd type="none" w="med" len="med"/>
                      <a:tailEnd type="none" w="med" len="med"/>
                    </a:lnB>
                    <a:solidFill>
                      <a:schemeClr val="bg1">
                        <a:lumMod val="50000"/>
                        <a:alpha val="20000"/>
                      </a:schemeClr>
                    </a:solidFill>
                  </a:tcPr>
                </a:tc>
                <a:tc>
                  <a:txBody>
                    <a:bodyPr/>
                    <a:lstStyle/>
                    <a:p>
                      <a:pPr algn="ctr" fontAlgn="b"/>
                      <a:r>
                        <a:rPr lang="ru-KZ" sz="800" b="0" i="0" u="none" strike="noStrike" cap="none">
                          <a:solidFill>
                            <a:schemeClr val="tx1"/>
                          </a:solidFill>
                          <a:effectLst/>
                          <a:latin typeface="Arial Narrow" panose="020B0606020202030204" pitchFamily="34" charset="0"/>
                          <a:ea typeface="+mn-ea"/>
                          <a:cs typeface="+mn-cs"/>
                          <a:sym typeface="Arial"/>
                        </a:rPr>
                        <a:t>6 537</a:t>
                      </a:r>
                    </a:p>
                  </a:txBody>
                  <a:tcPr marL="9525" marR="9525" marT="0" marB="0" anchor="ctr">
                    <a:lnB w="12700" cap="flat" cmpd="sng" algn="ctr">
                      <a:solidFill>
                        <a:schemeClr val="tx1"/>
                      </a:solidFill>
                      <a:prstDash val="solid"/>
                      <a:round/>
                      <a:headEnd type="none" w="med" len="med"/>
                      <a:tailEnd type="none" w="med" len="med"/>
                    </a:lnB>
                    <a:solidFill>
                      <a:schemeClr val="bg1">
                        <a:lumMod val="50000"/>
                        <a:alpha val="20000"/>
                      </a:schemeClr>
                    </a:solidFill>
                  </a:tcPr>
                </a:tc>
                <a:tc>
                  <a:txBody>
                    <a:bodyPr/>
                    <a:lstStyle/>
                    <a:p>
                      <a:pPr algn="ctr" fontAlgn="b"/>
                      <a:r>
                        <a:rPr lang="ru-KZ" sz="800" b="0" i="0" u="none" strike="noStrike" cap="none">
                          <a:solidFill>
                            <a:schemeClr val="tx1"/>
                          </a:solidFill>
                          <a:effectLst/>
                          <a:latin typeface="Arial Narrow" panose="020B0606020202030204" pitchFamily="34" charset="0"/>
                          <a:ea typeface="+mn-ea"/>
                          <a:cs typeface="+mn-cs"/>
                          <a:sym typeface="Arial"/>
                        </a:rPr>
                        <a:t>2 606</a:t>
                      </a:r>
                    </a:p>
                  </a:txBody>
                  <a:tcPr marL="9525" marR="9525" marT="0" marB="0" anchor="ctr">
                    <a:lnR w="12700" cap="flat" cmpd="sng" algn="ctr">
                      <a:solidFill>
                        <a:schemeClr val="tx1"/>
                      </a:solidFill>
                      <a:prstDash val="solid"/>
                      <a:round/>
                      <a:headEnd type="none" w="med" len="med"/>
                      <a:tailEnd type="none" w="med" len="med"/>
                    </a:lnR>
                    <a:lnB w="12700" cap="flat" cmpd="sng" algn="ctr">
                      <a:solidFill>
                        <a:schemeClr val="tx1"/>
                      </a:solidFill>
                      <a:prstDash val="solid"/>
                      <a:round/>
                      <a:headEnd type="none" w="med" len="med"/>
                      <a:tailEnd type="none" w="med" len="med"/>
                    </a:lnB>
                    <a:solidFill>
                      <a:schemeClr val="bg1">
                        <a:lumMod val="50000"/>
                        <a:alpha val="20000"/>
                      </a:schemeClr>
                    </a:solidFill>
                  </a:tcPr>
                </a:tc>
                <a:tc>
                  <a:txBody>
                    <a:bodyPr/>
                    <a:lstStyle/>
                    <a:p>
                      <a:pPr marR="0" algn="ctr" rtl="0" eaLnBrk="1" fontAlgn="b" hangingPunct="1">
                        <a:lnSpc>
                          <a:spcPct val="100000"/>
                        </a:lnSpc>
                        <a:spcBef>
                          <a:spcPts val="0"/>
                        </a:spcBef>
                        <a:spcAft>
                          <a:spcPts val="0"/>
                        </a:spcAft>
                        <a:buNone/>
                      </a:pPr>
                      <a:r>
                        <a:rPr lang="ru-KZ" sz="800" b="0" i="0" u="none" strike="noStrike" cap="none">
                          <a:solidFill>
                            <a:schemeClr val="accent3">
                              <a:lumMod val="50000"/>
                            </a:schemeClr>
                          </a:solidFill>
                          <a:effectLst/>
                          <a:latin typeface="Arial Narrow" panose="020B0606020202030204" pitchFamily="34" charset="0"/>
                          <a:ea typeface="+mn-ea"/>
                          <a:cs typeface="+mn-cs"/>
                          <a:sym typeface="Arial"/>
                        </a:rPr>
                        <a:t>13 624</a:t>
                      </a:r>
                    </a:p>
                  </a:txBody>
                  <a:tcPr marL="9525" marR="9525" marT="0" marB="0" anchor="ctr">
                    <a:lnL w="12700" cap="flat" cmpd="sng" algn="ctr">
                      <a:solidFill>
                        <a:schemeClr val="tx1"/>
                      </a:solidFill>
                      <a:prstDash val="solid"/>
                      <a:round/>
                      <a:headEnd type="none" w="med" len="med"/>
                      <a:tailEnd type="none" w="med" len="med"/>
                    </a:lnL>
                    <a:lnB w="12700" cap="flat" cmpd="sng" algn="ctr">
                      <a:solidFill>
                        <a:schemeClr val="tx1"/>
                      </a:solidFill>
                      <a:prstDash val="solid"/>
                      <a:round/>
                      <a:headEnd type="none" w="med" len="med"/>
                      <a:tailEnd type="none" w="med" len="med"/>
                    </a:lnB>
                    <a:solidFill>
                      <a:schemeClr val="accent3">
                        <a:lumMod val="50000"/>
                        <a:alpha val="20000"/>
                      </a:schemeClr>
                    </a:solidFill>
                  </a:tcPr>
                </a:tc>
                <a:tc>
                  <a:txBody>
                    <a:bodyPr/>
                    <a:lstStyle/>
                    <a:p>
                      <a:pPr marR="0" algn="ctr" rtl="0" eaLnBrk="1" fontAlgn="b" hangingPunct="1">
                        <a:lnSpc>
                          <a:spcPct val="100000"/>
                        </a:lnSpc>
                        <a:spcBef>
                          <a:spcPts val="0"/>
                        </a:spcBef>
                        <a:spcAft>
                          <a:spcPts val="0"/>
                        </a:spcAft>
                        <a:buNone/>
                      </a:pPr>
                      <a:r>
                        <a:rPr lang="ru-KZ" sz="800" b="0" i="0" u="none" strike="noStrike" cap="none" dirty="0">
                          <a:solidFill>
                            <a:schemeClr val="tx1"/>
                          </a:solidFill>
                          <a:effectLst/>
                          <a:latin typeface="Arial Narrow" panose="020B0606020202030204" pitchFamily="34" charset="0"/>
                          <a:ea typeface="+mn-ea"/>
                          <a:cs typeface="+mn-cs"/>
                          <a:sym typeface="Arial"/>
                        </a:rPr>
                        <a:t>2 464</a:t>
                      </a:r>
                    </a:p>
                  </a:txBody>
                  <a:tcPr marL="9525" marR="9525" marT="0" marB="0" anchor="ctr">
                    <a:lnB w="12700" cap="flat" cmpd="sng" algn="ctr">
                      <a:solidFill>
                        <a:schemeClr val="tx1"/>
                      </a:solidFill>
                      <a:prstDash val="solid"/>
                      <a:round/>
                      <a:headEnd type="none" w="med" len="med"/>
                      <a:tailEnd type="none" w="med" len="med"/>
                    </a:lnB>
                    <a:solidFill>
                      <a:schemeClr val="bg1">
                        <a:lumMod val="50000"/>
                        <a:alpha val="20000"/>
                      </a:schemeClr>
                    </a:solidFill>
                  </a:tcPr>
                </a:tc>
                <a:tc>
                  <a:txBody>
                    <a:bodyPr/>
                    <a:lstStyle/>
                    <a:p>
                      <a:pPr marR="0" algn="ctr" rtl="0" eaLnBrk="1" fontAlgn="b" hangingPunct="1">
                        <a:lnSpc>
                          <a:spcPct val="100000"/>
                        </a:lnSpc>
                        <a:spcBef>
                          <a:spcPts val="0"/>
                        </a:spcBef>
                        <a:spcAft>
                          <a:spcPts val="0"/>
                        </a:spcAft>
                        <a:buNone/>
                      </a:pPr>
                      <a:r>
                        <a:rPr lang="ru-KZ" sz="800" b="0" i="0" u="none" strike="noStrike" cap="none">
                          <a:solidFill>
                            <a:schemeClr val="accent3">
                              <a:lumMod val="50000"/>
                            </a:schemeClr>
                          </a:solidFill>
                          <a:effectLst/>
                          <a:latin typeface="Arial Narrow" panose="020B0606020202030204" pitchFamily="34" charset="0"/>
                          <a:ea typeface="+mn-ea"/>
                          <a:cs typeface="+mn-cs"/>
                          <a:sym typeface="Arial"/>
                        </a:rPr>
                        <a:t>2 470</a:t>
                      </a:r>
                    </a:p>
                  </a:txBody>
                  <a:tcPr marL="9525" marR="9525" marT="0" marB="0" anchor="ctr">
                    <a:lnB w="12700" cap="flat" cmpd="sng" algn="ctr">
                      <a:solidFill>
                        <a:schemeClr val="tx1"/>
                      </a:solidFill>
                      <a:prstDash val="solid"/>
                      <a:round/>
                      <a:headEnd type="none" w="med" len="med"/>
                      <a:tailEnd type="none" w="med" len="med"/>
                    </a:lnB>
                    <a:solidFill>
                      <a:schemeClr val="accent3">
                        <a:lumMod val="50000"/>
                        <a:alpha val="20000"/>
                      </a:schemeClr>
                    </a:solidFill>
                  </a:tcPr>
                </a:tc>
                <a:tc>
                  <a:txBody>
                    <a:bodyPr/>
                    <a:lstStyle/>
                    <a:p>
                      <a:pPr marR="0" algn="ctr" rtl="0" eaLnBrk="1" fontAlgn="b" hangingPunct="1">
                        <a:lnSpc>
                          <a:spcPct val="100000"/>
                        </a:lnSpc>
                        <a:spcBef>
                          <a:spcPts val="0"/>
                        </a:spcBef>
                        <a:spcAft>
                          <a:spcPts val="0"/>
                        </a:spcAft>
                        <a:buNone/>
                      </a:pPr>
                      <a:r>
                        <a:rPr lang="ru-KZ" sz="800" b="0" i="0" u="none" strike="noStrike" cap="none">
                          <a:solidFill>
                            <a:schemeClr val="accent3">
                              <a:lumMod val="50000"/>
                            </a:schemeClr>
                          </a:solidFill>
                          <a:effectLst/>
                          <a:latin typeface="Arial Narrow" panose="020B0606020202030204" pitchFamily="34" charset="0"/>
                          <a:ea typeface="+mn-ea"/>
                          <a:cs typeface="+mn-cs"/>
                          <a:sym typeface="Arial"/>
                        </a:rPr>
                        <a:t>2 377</a:t>
                      </a:r>
                    </a:p>
                  </a:txBody>
                  <a:tcPr marL="9525" marR="9525" marT="0" marB="0" anchor="ctr">
                    <a:lnB w="12700" cap="flat" cmpd="sng" algn="ctr">
                      <a:solidFill>
                        <a:schemeClr val="tx1"/>
                      </a:solidFill>
                      <a:prstDash val="solid"/>
                      <a:round/>
                      <a:headEnd type="none" w="med" len="med"/>
                      <a:tailEnd type="none" w="med" len="med"/>
                    </a:lnB>
                    <a:solidFill>
                      <a:schemeClr val="accent3">
                        <a:lumMod val="50000"/>
                        <a:alpha val="20000"/>
                      </a:schemeClr>
                    </a:solidFill>
                  </a:tcPr>
                </a:tc>
                <a:tc>
                  <a:txBody>
                    <a:bodyPr/>
                    <a:lstStyle/>
                    <a:p>
                      <a:pPr marR="0" algn="ctr" rtl="0" eaLnBrk="1" fontAlgn="b" hangingPunct="1">
                        <a:lnSpc>
                          <a:spcPct val="100000"/>
                        </a:lnSpc>
                        <a:spcBef>
                          <a:spcPts val="0"/>
                        </a:spcBef>
                        <a:spcAft>
                          <a:spcPts val="0"/>
                        </a:spcAft>
                        <a:buNone/>
                      </a:pPr>
                      <a:r>
                        <a:rPr lang="ru-KZ" sz="800" b="0" i="0" u="none" strike="noStrike" cap="none">
                          <a:solidFill>
                            <a:schemeClr val="accent3">
                              <a:lumMod val="50000"/>
                            </a:schemeClr>
                          </a:solidFill>
                          <a:effectLst/>
                          <a:latin typeface="Arial Narrow" panose="020B0606020202030204" pitchFamily="34" charset="0"/>
                          <a:ea typeface="+mn-ea"/>
                          <a:cs typeface="+mn-cs"/>
                          <a:sym typeface="Arial"/>
                        </a:rPr>
                        <a:t>6 313</a:t>
                      </a:r>
                    </a:p>
                  </a:txBody>
                  <a:tcPr marL="9525" marR="9525" marT="0" marB="0" anchor="ctr">
                    <a:lnB w="12700" cap="flat" cmpd="sng" algn="ctr">
                      <a:solidFill>
                        <a:schemeClr val="tx1"/>
                      </a:solidFill>
                      <a:prstDash val="solid"/>
                      <a:round/>
                      <a:headEnd type="none" w="med" len="med"/>
                      <a:tailEnd type="none" w="med" len="med"/>
                    </a:lnB>
                    <a:solidFill>
                      <a:schemeClr val="accent3">
                        <a:lumMod val="50000"/>
                        <a:alpha val="20000"/>
                      </a:schemeClr>
                    </a:solidFill>
                  </a:tcPr>
                </a:tc>
                <a:tc>
                  <a:txBody>
                    <a:bodyPr/>
                    <a:lstStyle/>
                    <a:p>
                      <a:pPr marR="0" algn="ctr" rtl="0" eaLnBrk="1" fontAlgn="b" hangingPunct="1">
                        <a:lnSpc>
                          <a:spcPct val="100000"/>
                        </a:lnSpc>
                        <a:spcBef>
                          <a:spcPts val="0"/>
                        </a:spcBef>
                        <a:spcAft>
                          <a:spcPts val="0"/>
                        </a:spcAft>
                        <a:buNone/>
                      </a:pPr>
                      <a:r>
                        <a:rPr lang="ru-KZ" sz="800" b="0" i="0" u="none" strike="noStrike" cap="none">
                          <a:solidFill>
                            <a:schemeClr val="accent3">
                              <a:lumMod val="50000"/>
                            </a:schemeClr>
                          </a:solidFill>
                          <a:effectLst/>
                          <a:latin typeface="Arial Narrow" panose="020B0606020202030204" pitchFamily="34" charset="0"/>
                          <a:ea typeface="+mn-ea"/>
                          <a:cs typeface="+mn-cs"/>
                          <a:sym typeface="Arial"/>
                        </a:rPr>
                        <a:t>1,6%</a:t>
                      </a:r>
                    </a:p>
                  </a:txBody>
                  <a:tcPr marL="9525" marR="9525" marT="0" marB="0" anchor="ctr">
                    <a:lnB w="12700" cap="flat" cmpd="sng" algn="ctr">
                      <a:solidFill>
                        <a:schemeClr val="tx1"/>
                      </a:solidFill>
                      <a:prstDash val="solid"/>
                      <a:round/>
                      <a:headEnd type="none" w="med" len="med"/>
                      <a:tailEnd type="none" w="med" len="med"/>
                    </a:lnB>
                    <a:solidFill>
                      <a:schemeClr val="accent3">
                        <a:lumMod val="50000"/>
                        <a:alpha val="20000"/>
                      </a:schemeClr>
                    </a:solidFill>
                  </a:tcPr>
                </a:tc>
                <a:extLst>
                  <a:ext uri="{0D108BD9-81ED-4DB2-BD59-A6C34878D82A}">
                    <a16:rowId xmlns:a16="http://schemas.microsoft.com/office/drawing/2014/main" val="2390657696"/>
                  </a:ext>
                </a:extLst>
              </a:tr>
              <a:tr h="158400">
                <a:tc>
                  <a:txBody>
                    <a:bodyPr/>
                    <a:lstStyle/>
                    <a:p>
                      <a:pPr algn="ctr" fontAlgn="b"/>
                      <a:r>
                        <a:rPr lang="ru-RU" sz="800" u="none" strike="noStrike" dirty="0">
                          <a:solidFill>
                            <a:schemeClr val="accent3">
                              <a:lumMod val="50000"/>
                            </a:schemeClr>
                          </a:solidFill>
                          <a:effectLst/>
                          <a:latin typeface="Arial Narrow" panose="020B0606020202030204" pitchFamily="34" charset="0"/>
                        </a:rPr>
                        <a:t>11</a:t>
                      </a:r>
                      <a:endParaRPr lang="en-US" sz="800" b="0" i="0" u="none" strike="noStrike" dirty="0">
                        <a:solidFill>
                          <a:schemeClr val="accent3">
                            <a:lumMod val="50000"/>
                          </a:schemeClr>
                        </a:solidFill>
                        <a:effectLst/>
                        <a:latin typeface="Arial Narrow" panose="020B0606020202030204" pitchFamily="34" charset="0"/>
                      </a:endParaRPr>
                    </a:p>
                  </a:txBody>
                  <a:tcPr marL="9525" marR="9525" marT="0" marB="0" anchor="ctr">
                    <a:lnT w="12700" cap="flat" cmpd="sng" algn="ctr">
                      <a:solidFill>
                        <a:schemeClr val="tx1"/>
                      </a:solidFill>
                      <a:prstDash val="solid"/>
                      <a:round/>
                      <a:headEnd type="none" w="med" len="med"/>
                      <a:tailEnd type="none" w="med" len="med"/>
                    </a:lnT>
                    <a:solidFill>
                      <a:schemeClr val="accent6">
                        <a:lumMod val="50000"/>
                        <a:alpha val="1000"/>
                      </a:schemeClr>
                    </a:solidFill>
                  </a:tcPr>
                </a:tc>
                <a:tc>
                  <a:txBody>
                    <a:bodyPr/>
                    <a:lstStyle/>
                    <a:p>
                      <a:pPr marR="0" algn="ctr" rtl="0" eaLnBrk="1" fontAlgn="b" hangingPunct="1">
                        <a:lnSpc>
                          <a:spcPct val="100000"/>
                        </a:lnSpc>
                        <a:spcBef>
                          <a:spcPts val="0"/>
                        </a:spcBef>
                        <a:spcAft>
                          <a:spcPts val="0"/>
                        </a:spcAft>
                        <a:buNone/>
                      </a:pPr>
                      <a:r>
                        <a:rPr lang="ru-KZ" sz="800" b="0" i="0" u="none" strike="noStrike" cap="none">
                          <a:solidFill>
                            <a:schemeClr val="accent3">
                              <a:lumMod val="50000"/>
                            </a:schemeClr>
                          </a:solidFill>
                          <a:effectLst/>
                          <a:latin typeface="Arial Narrow" panose="020B0606020202030204" pitchFamily="34" charset="0"/>
                          <a:ea typeface="+mn-ea"/>
                          <a:cs typeface="+mn-cs"/>
                          <a:sym typeface="Arial"/>
                        </a:rPr>
                        <a:t>5220-9</a:t>
                      </a:r>
                    </a:p>
                  </a:txBody>
                  <a:tcPr marL="9525" marR="9525" marT="0" marB="0" anchor="ctr">
                    <a:lnT w="12700" cap="flat" cmpd="sng" algn="ctr">
                      <a:solidFill>
                        <a:schemeClr val="tx1"/>
                      </a:solidFill>
                      <a:prstDash val="solid"/>
                      <a:round/>
                      <a:headEnd type="none" w="med" len="med"/>
                      <a:tailEnd type="none" w="med" len="med"/>
                    </a:lnT>
                    <a:solidFill>
                      <a:schemeClr val="accent6">
                        <a:lumMod val="50000"/>
                        <a:alpha val="1000"/>
                      </a:schemeClr>
                    </a:solidFill>
                  </a:tcPr>
                </a:tc>
                <a:tc>
                  <a:txBody>
                    <a:bodyPr/>
                    <a:lstStyle/>
                    <a:p>
                      <a:pPr marL="72000" marR="0" algn="l" rtl="0" eaLnBrk="1" fontAlgn="b" hangingPunct="1">
                        <a:lnSpc>
                          <a:spcPct val="100000"/>
                        </a:lnSpc>
                        <a:spcBef>
                          <a:spcPts val="0"/>
                        </a:spcBef>
                        <a:spcAft>
                          <a:spcPts val="0"/>
                        </a:spcAft>
                        <a:buNone/>
                      </a:pPr>
                      <a:r>
                        <a:rPr lang="ru-RU" sz="800" b="0" i="0" u="none" strike="noStrike" cap="none" dirty="0" err="1">
                          <a:solidFill>
                            <a:schemeClr val="accent3">
                              <a:lumMod val="50000"/>
                            </a:schemeClr>
                          </a:solidFill>
                          <a:effectLst/>
                          <a:latin typeface="Arial Narrow" panose="020B0606020202030204" pitchFamily="34" charset="0"/>
                          <a:ea typeface="+mn-ea"/>
                          <a:cs typeface="+mn-cs"/>
                          <a:sym typeface="Arial"/>
                        </a:rPr>
                        <a:t>Басқа</a:t>
                      </a:r>
                      <a:r>
                        <a:rPr lang="ru-RU" sz="800" b="0" i="0" u="none" strike="noStrike" cap="none" dirty="0">
                          <a:solidFill>
                            <a:schemeClr val="accent3">
                              <a:lumMod val="50000"/>
                            </a:schemeClr>
                          </a:solidFill>
                          <a:effectLst/>
                          <a:latin typeface="Arial Narrow" panose="020B0606020202030204" pitchFamily="34" charset="0"/>
                          <a:ea typeface="+mn-ea"/>
                          <a:cs typeface="+mn-cs"/>
                          <a:sym typeface="Arial"/>
                        </a:rPr>
                        <a:t> </a:t>
                      </a:r>
                      <a:r>
                        <a:rPr lang="ru-RU" sz="800" b="0" i="0" u="none" strike="noStrike" cap="none" dirty="0" err="1">
                          <a:solidFill>
                            <a:schemeClr val="accent3">
                              <a:lumMod val="50000"/>
                            </a:schemeClr>
                          </a:solidFill>
                          <a:effectLst/>
                          <a:latin typeface="Arial Narrow" panose="020B0606020202030204" pitchFamily="34" charset="0"/>
                          <a:ea typeface="+mn-ea"/>
                          <a:cs typeface="+mn-cs"/>
                          <a:sym typeface="Arial"/>
                        </a:rPr>
                        <a:t>кассирлер</a:t>
                      </a:r>
                      <a:r>
                        <a:rPr lang="ru-RU" sz="800" b="0" i="0" u="none" strike="noStrike" cap="none" dirty="0">
                          <a:solidFill>
                            <a:schemeClr val="accent3">
                              <a:lumMod val="50000"/>
                            </a:schemeClr>
                          </a:solidFill>
                          <a:effectLst/>
                          <a:latin typeface="Arial Narrow" panose="020B0606020202030204" pitchFamily="34" charset="0"/>
                          <a:ea typeface="+mn-ea"/>
                          <a:cs typeface="+mn-cs"/>
                          <a:sym typeface="Arial"/>
                        </a:rPr>
                        <a:t> </a:t>
                      </a:r>
                      <a:r>
                        <a:rPr lang="ru-RU" sz="800" b="0" i="0" u="none" strike="noStrike" cap="none" dirty="0" err="1">
                          <a:solidFill>
                            <a:schemeClr val="accent3">
                              <a:lumMod val="50000"/>
                            </a:schemeClr>
                          </a:solidFill>
                          <a:effectLst/>
                          <a:latin typeface="Arial Narrow" panose="020B0606020202030204" pitchFamily="34" charset="0"/>
                          <a:ea typeface="+mn-ea"/>
                          <a:cs typeface="+mn-cs"/>
                          <a:sym typeface="Arial"/>
                        </a:rPr>
                        <a:t>және</a:t>
                      </a:r>
                      <a:r>
                        <a:rPr lang="ru-RU" sz="800" b="0" i="0" u="none" strike="noStrike" cap="none" dirty="0">
                          <a:solidFill>
                            <a:schemeClr val="accent3">
                              <a:lumMod val="50000"/>
                            </a:schemeClr>
                          </a:solidFill>
                          <a:effectLst/>
                          <a:latin typeface="Arial Narrow" panose="020B0606020202030204" pitchFamily="34" charset="0"/>
                          <a:ea typeface="+mn-ea"/>
                          <a:cs typeface="+mn-cs"/>
                          <a:sym typeface="Arial"/>
                        </a:rPr>
                        <a:t> билет </a:t>
                      </a:r>
                      <a:r>
                        <a:rPr lang="ru-RU" sz="800" b="0" i="0" u="none" strike="noStrike" cap="none" dirty="0" err="1">
                          <a:solidFill>
                            <a:schemeClr val="accent3">
                              <a:lumMod val="50000"/>
                            </a:schemeClr>
                          </a:solidFill>
                          <a:effectLst/>
                          <a:latin typeface="Arial Narrow" panose="020B0606020202030204" pitchFamily="34" charset="0"/>
                          <a:ea typeface="+mn-ea"/>
                          <a:cs typeface="+mn-cs"/>
                          <a:sym typeface="Arial"/>
                        </a:rPr>
                        <a:t>сатушылар</a:t>
                      </a:r>
                      <a:endParaRPr lang="ru-RU" sz="800" b="0" i="0" u="none" strike="noStrike" cap="none" dirty="0">
                        <a:solidFill>
                          <a:schemeClr val="accent3">
                            <a:lumMod val="50000"/>
                          </a:schemeClr>
                        </a:solidFill>
                        <a:effectLst/>
                        <a:latin typeface="Arial Narrow" panose="020B0606020202030204" pitchFamily="34" charset="0"/>
                        <a:ea typeface="+mn-ea"/>
                        <a:cs typeface="+mn-cs"/>
                        <a:sym typeface="Arial"/>
                      </a:endParaRPr>
                    </a:p>
                  </a:txBody>
                  <a:tcPr marL="9525" marR="9525" marT="0" marB="0" anchor="ctr">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solidFill>
                      <a:schemeClr val="accent6">
                        <a:lumMod val="50000"/>
                        <a:alpha val="1000"/>
                      </a:schemeClr>
                    </a:solidFill>
                  </a:tcPr>
                </a:tc>
                <a:tc>
                  <a:txBody>
                    <a:bodyPr/>
                    <a:lstStyle/>
                    <a:p>
                      <a:pPr algn="ctr" fontAlgn="b"/>
                      <a:r>
                        <a:rPr lang="ru-KZ" sz="800" b="0" i="0" u="none" strike="noStrike" cap="none">
                          <a:solidFill>
                            <a:schemeClr val="tx1"/>
                          </a:solidFill>
                          <a:effectLst/>
                          <a:latin typeface="Arial Narrow" panose="020B0606020202030204" pitchFamily="34" charset="0"/>
                          <a:ea typeface="+mn-ea"/>
                          <a:cs typeface="+mn-cs"/>
                          <a:sym typeface="Arial"/>
                        </a:rPr>
                        <a:t>9 559</a:t>
                      </a:r>
                    </a:p>
                  </a:txBody>
                  <a:tcPr marL="9525" marR="9525" marT="0" marB="0" anchor="ctr">
                    <a:lnL w="12700" cap="flat" cmpd="sng" algn="ctr">
                      <a:solidFill>
                        <a:schemeClr val="tx1"/>
                      </a:solidFill>
                      <a:prstDash val="solid"/>
                      <a:round/>
                      <a:headEnd type="none" w="med" len="med"/>
                      <a:tailEnd type="none" w="med" len="med"/>
                    </a:lnL>
                    <a:lnT w="12700" cap="flat" cmpd="sng" algn="ctr">
                      <a:solidFill>
                        <a:schemeClr val="tx1"/>
                      </a:solidFill>
                      <a:prstDash val="solid"/>
                      <a:round/>
                      <a:headEnd type="none" w="med" len="med"/>
                      <a:tailEnd type="none" w="med" len="med"/>
                    </a:lnT>
                    <a:solidFill>
                      <a:schemeClr val="accent6">
                        <a:lumMod val="50000"/>
                        <a:alpha val="1000"/>
                      </a:schemeClr>
                    </a:solidFill>
                  </a:tcPr>
                </a:tc>
                <a:tc>
                  <a:txBody>
                    <a:bodyPr/>
                    <a:lstStyle/>
                    <a:p>
                      <a:pPr algn="ctr" fontAlgn="b"/>
                      <a:r>
                        <a:rPr lang="ru-KZ" sz="800" b="0" i="0" u="none" strike="noStrike" cap="none">
                          <a:solidFill>
                            <a:schemeClr val="tx1"/>
                          </a:solidFill>
                          <a:effectLst/>
                          <a:latin typeface="Arial Narrow" panose="020B0606020202030204" pitchFamily="34" charset="0"/>
                          <a:ea typeface="+mn-ea"/>
                          <a:cs typeface="+mn-cs"/>
                          <a:sym typeface="Arial"/>
                        </a:rPr>
                        <a:t>1 777</a:t>
                      </a:r>
                    </a:p>
                  </a:txBody>
                  <a:tcPr marL="9525" marR="9525" marT="0" marB="0" anchor="ctr">
                    <a:lnT w="12700" cap="flat" cmpd="sng" algn="ctr">
                      <a:solidFill>
                        <a:schemeClr val="tx1"/>
                      </a:solidFill>
                      <a:prstDash val="solid"/>
                      <a:round/>
                      <a:headEnd type="none" w="med" len="med"/>
                      <a:tailEnd type="none" w="med" len="med"/>
                    </a:lnT>
                    <a:solidFill>
                      <a:schemeClr val="accent6">
                        <a:lumMod val="50000"/>
                        <a:alpha val="1000"/>
                      </a:schemeClr>
                    </a:solidFill>
                  </a:tcPr>
                </a:tc>
                <a:tc>
                  <a:txBody>
                    <a:bodyPr/>
                    <a:lstStyle/>
                    <a:p>
                      <a:pPr algn="ctr" fontAlgn="b"/>
                      <a:r>
                        <a:rPr lang="ru-KZ" sz="800" b="0" i="0" u="none" strike="noStrike" cap="none">
                          <a:solidFill>
                            <a:schemeClr val="tx1"/>
                          </a:solidFill>
                          <a:effectLst/>
                          <a:latin typeface="Arial Narrow" panose="020B0606020202030204" pitchFamily="34" charset="0"/>
                          <a:ea typeface="+mn-ea"/>
                          <a:cs typeface="+mn-cs"/>
                          <a:sym typeface="Arial"/>
                        </a:rPr>
                        <a:t>2 403</a:t>
                      </a:r>
                    </a:p>
                  </a:txBody>
                  <a:tcPr marL="9525" marR="9525" marT="0" marB="0" anchor="ctr">
                    <a:lnT w="12700" cap="flat" cmpd="sng" algn="ctr">
                      <a:solidFill>
                        <a:schemeClr val="tx1"/>
                      </a:solidFill>
                      <a:prstDash val="solid"/>
                      <a:round/>
                      <a:headEnd type="none" w="med" len="med"/>
                      <a:tailEnd type="none" w="med" len="med"/>
                    </a:lnT>
                    <a:solidFill>
                      <a:schemeClr val="accent6">
                        <a:lumMod val="50000"/>
                        <a:alpha val="1000"/>
                      </a:schemeClr>
                    </a:solidFill>
                  </a:tcPr>
                </a:tc>
                <a:tc>
                  <a:txBody>
                    <a:bodyPr/>
                    <a:lstStyle/>
                    <a:p>
                      <a:pPr algn="ctr" fontAlgn="b"/>
                      <a:r>
                        <a:rPr lang="ru-KZ" sz="800" b="0" i="0" u="none" strike="noStrike" cap="none">
                          <a:solidFill>
                            <a:schemeClr val="tx1"/>
                          </a:solidFill>
                          <a:effectLst/>
                          <a:latin typeface="Arial Narrow" panose="020B0606020202030204" pitchFamily="34" charset="0"/>
                          <a:ea typeface="+mn-ea"/>
                          <a:cs typeface="+mn-cs"/>
                          <a:sym typeface="Arial"/>
                        </a:rPr>
                        <a:t>2 222</a:t>
                      </a:r>
                    </a:p>
                  </a:txBody>
                  <a:tcPr marL="9525" marR="9525" marT="0" marB="0" anchor="ctr">
                    <a:lnT w="12700" cap="flat" cmpd="sng" algn="ctr">
                      <a:solidFill>
                        <a:schemeClr val="tx1"/>
                      </a:solidFill>
                      <a:prstDash val="solid"/>
                      <a:round/>
                      <a:headEnd type="none" w="med" len="med"/>
                      <a:tailEnd type="none" w="med" len="med"/>
                    </a:lnT>
                    <a:solidFill>
                      <a:schemeClr val="accent6">
                        <a:lumMod val="50000"/>
                        <a:alpha val="1000"/>
                      </a:schemeClr>
                    </a:solidFill>
                  </a:tcPr>
                </a:tc>
                <a:tc>
                  <a:txBody>
                    <a:bodyPr/>
                    <a:lstStyle/>
                    <a:p>
                      <a:pPr algn="ctr" fontAlgn="b"/>
                      <a:r>
                        <a:rPr lang="ru-KZ" sz="800" b="0" i="0" u="none" strike="noStrike" cap="none">
                          <a:solidFill>
                            <a:schemeClr val="tx1"/>
                          </a:solidFill>
                          <a:effectLst/>
                          <a:latin typeface="Arial Narrow" panose="020B0606020202030204" pitchFamily="34" charset="0"/>
                          <a:ea typeface="+mn-ea"/>
                          <a:cs typeface="+mn-cs"/>
                          <a:sym typeface="Arial"/>
                        </a:rPr>
                        <a:t>3 157</a:t>
                      </a:r>
                    </a:p>
                  </a:txBody>
                  <a:tcPr marL="9525" marR="9525" marT="0" marB="0" anchor="ctr">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solidFill>
                      <a:schemeClr val="accent6">
                        <a:lumMod val="50000"/>
                        <a:alpha val="1000"/>
                      </a:schemeClr>
                    </a:solidFill>
                  </a:tcPr>
                </a:tc>
                <a:tc>
                  <a:txBody>
                    <a:bodyPr/>
                    <a:lstStyle/>
                    <a:p>
                      <a:pPr marR="0" algn="ctr" rtl="0" eaLnBrk="1" fontAlgn="b" hangingPunct="1">
                        <a:lnSpc>
                          <a:spcPct val="100000"/>
                        </a:lnSpc>
                        <a:spcBef>
                          <a:spcPts val="0"/>
                        </a:spcBef>
                        <a:spcAft>
                          <a:spcPts val="0"/>
                        </a:spcAft>
                        <a:buNone/>
                      </a:pPr>
                      <a:r>
                        <a:rPr lang="ru-KZ" sz="800" b="0" i="0" u="none" strike="noStrike" cap="none">
                          <a:solidFill>
                            <a:schemeClr val="accent3">
                              <a:lumMod val="50000"/>
                            </a:schemeClr>
                          </a:solidFill>
                          <a:effectLst/>
                          <a:latin typeface="Arial Narrow" panose="020B0606020202030204" pitchFamily="34" charset="0"/>
                          <a:ea typeface="+mn-ea"/>
                          <a:cs typeface="+mn-cs"/>
                          <a:sym typeface="Arial"/>
                        </a:rPr>
                        <a:t>13 015</a:t>
                      </a:r>
                    </a:p>
                  </a:txBody>
                  <a:tcPr marL="9525" marR="9525" marT="0" marB="0" anchor="ctr">
                    <a:lnL w="12700" cap="flat" cmpd="sng" algn="ctr">
                      <a:solidFill>
                        <a:schemeClr val="tx1"/>
                      </a:solidFill>
                      <a:prstDash val="solid"/>
                      <a:round/>
                      <a:headEnd type="none" w="med" len="med"/>
                      <a:tailEnd type="none" w="med" len="med"/>
                    </a:lnL>
                    <a:lnT w="12700" cap="flat" cmpd="sng" algn="ctr">
                      <a:solidFill>
                        <a:schemeClr val="tx1"/>
                      </a:solidFill>
                      <a:prstDash val="solid"/>
                      <a:round/>
                      <a:headEnd type="none" w="med" len="med"/>
                      <a:tailEnd type="none" w="med" len="med"/>
                    </a:lnT>
                    <a:solidFill>
                      <a:schemeClr val="accent6">
                        <a:lumMod val="50000"/>
                        <a:alpha val="1000"/>
                      </a:schemeClr>
                    </a:solidFill>
                  </a:tcPr>
                </a:tc>
                <a:tc>
                  <a:txBody>
                    <a:bodyPr/>
                    <a:lstStyle/>
                    <a:p>
                      <a:pPr marR="0" algn="ctr" rtl="0" eaLnBrk="1" fontAlgn="b" hangingPunct="1">
                        <a:lnSpc>
                          <a:spcPct val="100000"/>
                        </a:lnSpc>
                        <a:spcBef>
                          <a:spcPts val="0"/>
                        </a:spcBef>
                        <a:spcAft>
                          <a:spcPts val="0"/>
                        </a:spcAft>
                        <a:buNone/>
                      </a:pPr>
                      <a:r>
                        <a:rPr lang="ru-KZ" sz="800" b="0" i="0" u="none" strike="noStrike" cap="none">
                          <a:solidFill>
                            <a:schemeClr val="tx1"/>
                          </a:solidFill>
                          <a:effectLst/>
                          <a:latin typeface="Arial Narrow" panose="020B0606020202030204" pitchFamily="34" charset="0"/>
                          <a:ea typeface="+mn-ea"/>
                          <a:cs typeface="+mn-cs"/>
                          <a:sym typeface="Arial"/>
                        </a:rPr>
                        <a:t>1 754</a:t>
                      </a:r>
                    </a:p>
                  </a:txBody>
                  <a:tcPr marL="9525" marR="9525" marT="0" marB="0" anchor="ctr">
                    <a:lnT w="12700" cap="flat" cmpd="sng" algn="ctr">
                      <a:solidFill>
                        <a:schemeClr val="tx1"/>
                      </a:solidFill>
                      <a:prstDash val="solid"/>
                      <a:round/>
                      <a:headEnd type="none" w="med" len="med"/>
                      <a:tailEnd type="none" w="med" len="med"/>
                    </a:lnT>
                    <a:solidFill>
                      <a:schemeClr val="accent6">
                        <a:lumMod val="50000"/>
                        <a:alpha val="1000"/>
                      </a:schemeClr>
                    </a:solidFill>
                  </a:tcPr>
                </a:tc>
                <a:tc>
                  <a:txBody>
                    <a:bodyPr/>
                    <a:lstStyle/>
                    <a:p>
                      <a:pPr marR="0" algn="ctr" rtl="0" eaLnBrk="1" fontAlgn="b" hangingPunct="1">
                        <a:lnSpc>
                          <a:spcPct val="100000"/>
                        </a:lnSpc>
                        <a:spcBef>
                          <a:spcPts val="0"/>
                        </a:spcBef>
                        <a:spcAft>
                          <a:spcPts val="0"/>
                        </a:spcAft>
                        <a:buNone/>
                      </a:pPr>
                      <a:r>
                        <a:rPr lang="ru-KZ" sz="800" b="0" i="0" u="none" strike="noStrike" cap="none">
                          <a:solidFill>
                            <a:schemeClr val="accent3">
                              <a:lumMod val="50000"/>
                            </a:schemeClr>
                          </a:solidFill>
                          <a:effectLst/>
                          <a:latin typeface="Arial Narrow" panose="020B0606020202030204" pitchFamily="34" charset="0"/>
                          <a:ea typeface="+mn-ea"/>
                          <a:cs typeface="+mn-cs"/>
                          <a:sym typeface="Arial"/>
                        </a:rPr>
                        <a:t>3 138</a:t>
                      </a:r>
                    </a:p>
                  </a:txBody>
                  <a:tcPr marL="9525" marR="9525" marT="0" marB="0" anchor="ctr">
                    <a:lnT w="12700" cap="flat" cmpd="sng" algn="ctr">
                      <a:solidFill>
                        <a:schemeClr val="tx1"/>
                      </a:solidFill>
                      <a:prstDash val="solid"/>
                      <a:round/>
                      <a:headEnd type="none" w="med" len="med"/>
                      <a:tailEnd type="none" w="med" len="med"/>
                    </a:lnT>
                    <a:solidFill>
                      <a:schemeClr val="accent6">
                        <a:lumMod val="50000"/>
                        <a:alpha val="1000"/>
                      </a:schemeClr>
                    </a:solidFill>
                  </a:tcPr>
                </a:tc>
                <a:tc>
                  <a:txBody>
                    <a:bodyPr/>
                    <a:lstStyle/>
                    <a:p>
                      <a:pPr marR="0" algn="ctr" rtl="0" eaLnBrk="1" fontAlgn="b" hangingPunct="1">
                        <a:lnSpc>
                          <a:spcPct val="100000"/>
                        </a:lnSpc>
                        <a:spcBef>
                          <a:spcPts val="0"/>
                        </a:spcBef>
                        <a:spcAft>
                          <a:spcPts val="0"/>
                        </a:spcAft>
                        <a:buNone/>
                      </a:pPr>
                      <a:r>
                        <a:rPr lang="ru-KZ" sz="800" b="0" i="0" u="none" strike="noStrike" cap="none">
                          <a:solidFill>
                            <a:schemeClr val="accent3">
                              <a:lumMod val="50000"/>
                            </a:schemeClr>
                          </a:solidFill>
                          <a:effectLst/>
                          <a:latin typeface="Arial Narrow" panose="020B0606020202030204" pitchFamily="34" charset="0"/>
                          <a:ea typeface="+mn-ea"/>
                          <a:cs typeface="+mn-cs"/>
                          <a:sym typeface="Arial"/>
                        </a:rPr>
                        <a:t>4 050</a:t>
                      </a:r>
                    </a:p>
                  </a:txBody>
                  <a:tcPr marL="9525" marR="9525" marT="0" marB="0" anchor="ctr">
                    <a:lnT w="12700" cap="flat" cmpd="sng" algn="ctr">
                      <a:solidFill>
                        <a:schemeClr val="tx1"/>
                      </a:solidFill>
                      <a:prstDash val="solid"/>
                      <a:round/>
                      <a:headEnd type="none" w="med" len="med"/>
                      <a:tailEnd type="none" w="med" len="med"/>
                    </a:lnT>
                    <a:solidFill>
                      <a:schemeClr val="accent6">
                        <a:lumMod val="50000"/>
                        <a:alpha val="1000"/>
                      </a:schemeClr>
                    </a:solidFill>
                  </a:tcPr>
                </a:tc>
                <a:tc>
                  <a:txBody>
                    <a:bodyPr/>
                    <a:lstStyle/>
                    <a:p>
                      <a:pPr marR="0" algn="ctr" rtl="0" eaLnBrk="1" fontAlgn="b" hangingPunct="1">
                        <a:lnSpc>
                          <a:spcPct val="100000"/>
                        </a:lnSpc>
                        <a:spcBef>
                          <a:spcPts val="0"/>
                        </a:spcBef>
                        <a:spcAft>
                          <a:spcPts val="0"/>
                        </a:spcAft>
                        <a:buNone/>
                      </a:pPr>
                      <a:r>
                        <a:rPr lang="ru-KZ" sz="800" b="0" i="0" u="none" strike="noStrike" cap="none">
                          <a:solidFill>
                            <a:schemeClr val="accent3">
                              <a:lumMod val="50000"/>
                            </a:schemeClr>
                          </a:solidFill>
                          <a:effectLst/>
                          <a:latin typeface="Arial Narrow" panose="020B0606020202030204" pitchFamily="34" charset="0"/>
                          <a:ea typeface="+mn-ea"/>
                          <a:cs typeface="+mn-cs"/>
                          <a:sym typeface="Arial"/>
                        </a:rPr>
                        <a:t>4 073</a:t>
                      </a:r>
                    </a:p>
                  </a:txBody>
                  <a:tcPr marL="9525" marR="9525" marT="0" marB="0" anchor="ctr">
                    <a:lnT w="12700" cap="flat" cmpd="sng" algn="ctr">
                      <a:solidFill>
                        <a:schemeClr val="tx1"/>
                      </a:solidFill>
                      <a:prstDash val="solid"/>
                      <a:round/>
                      <a:headEnd type="none" w="med" len="med"/>
                      <a:tailEnd type="none" w="med" len="med"/>
                    </a:lnT>
                    <a:solidFill>
                      <a:schemeClr val="accent6">
                        <a:lumMod val="50000"/>
                        <a:alpha val="1000"/>
                      </a:schemeClr>
                    </a:solidFill>
                  </a:tcPr>
                </a:tc>
                <a:tc>
                  <a:txBody>
                    <a:bodyPr/>
                    <a:lstStyle/>
                    <a:p>
                      <a:pPr marR="0" algn="ctr" rtl="0" eaLnBrk="1" fontAlgn="b" hangingPunct="1">
                        <a:lnSpc>
                          <a:spcPct val="100000"/>
                        </a:lnSpc>
                        <a:spcBef>
                          <a:spcPts val="0"/>
                        </a:spcBef>
                        <a:spcAft>
                          <a:spcPts val="0"/>
                        </a:spcAft>
                        <a:buNone/>
                      </a:pPr>
                      <a:r>
                        <a:rPr lang="ru-KZ" sz="800" b="0" i="0" u="none" strike="noStrike" cap="none">
                          <a:solidFill>
                            <a:schemeClr val="accent3">
                              <a:lumMod val="50000"/>
                            </a:schemeClr>
                          </a:solidFill>
                          <a:effectLst/>
                          <a:latin typeface="Arial Narrow" panose="020B0606020202030204" pitchFamily="34" charset="0"/>
                          <a:ea typeface="+mn-ea"/>
                          <a:cs typeface="+mn-cs"/>
                          <a:sym typeface="Arial"/>
                        </a:rPr>
                        <a:t>1,5%</a:t>
                      </a:r>
                    </a:p>
                  </a:txBody>
                  <a:tcPr marL="9525" marR="9525" marT="0" marB="0" anchor="ctr">
                    <a:lnT w="12700" cap="flat" cmpd="sng" algn="ctr">
                      <a:solidFill>
                        <a:schemeClr val="tx1"/>
                      </a:solidFill>
                      <a:prstDash val="solid"/>
                      <a:round/>
                      <a:headEnd type="none" w="med" len="med"/>
                      <a:tailEnd type="none" w="med" len="med"/>
                    </a:lnT>
                    <a:solidFill>
                      <a:schemeClr val="accent6">
                        <a:lumMod val="50000"/>
                        <a:alpha val="1000"/>
                      </a:schemeClr>
                    </a:solidFill>
                  </a:tcPr>
                </a:tc>
                <a:extLst>
                  <a:ext uri="{0D108BD9-81ED-4DB2-BD59-A6C34878D82A}">
                    <a16:rowId xmlns:a16="http://schemas.microsoft.com/office/drawing/2014/main" val="1781471339"/>
                  </a:ext>
                </a:extLst>
              </a:tr>
              <a:tr h="158400">
                <a:tc>
                  <a:txBody>
                    <a:bodyPr/>
                    <a:lstStyle/>
                    <a:p>
                      <a:pPr algn="ctr" fontAlgn="b"/>
                      <a:r>
                        <a:rPr lang="ru-RU" sz="800" u="none" strike="noStrike" dirty="0">
                          <a:solidFill>
                            <a:schemeClr val="accent3">
                              <a:lumMod val="50000"/>
                            </a:schemeClr>
                          </a:solidFill>
                          <a:effectLst/>
                          <a:latin typeface="Arial Narrow" panose="020B0606020202030204" pitchFamily="34" charset="0"/>
                        </a:rPr>
                        <a:t>12</a:t>
                      </a:r>
                      <a:endParaRPr lang="en-US" sz="800" b="0" i="0" u="none" strike="noStrike" dirty="0">
                        <a:solidFill>
                          <a:schemeClr val="accent3">
                            <a:lumMod val="50000"/>
                          </a:schemeClr>
                        </a:solidFill>
                        <a:effectLst/>
                        <a:latin typeface="Arial Narrow" panose="020B0606020202030204" pitchFamily="34" charset="0"/>
                      </a:endParaRPr>
                    </a:p>
                  </a:txBody>
                  <a:tcPr marL="9525" marR="9525" marT="0" marB="0" anchor="ctr">
                    <a:solidFill>
                      <a:schemeClr val="accent3">
                        <a:lumMod val="50000"/>
                        <a:alpha val="20000"/>
                      </a:schemeClr>
                    </a:solidFill>
                  </a:tcPr>
                </a:tc>
                <a:tc>
                  <a:txBody>
                    <a:bodyPr/>
                    <a:lstStyle/>
                    <a:p>
                      <a:pPr marR="0" algn="ctr" rtl="0" eaLnBrk="1" fontAlgn="b" hangingPunct="1">
                        <a:lnSpc>
                          <a:spcPct val="100000"/>
                        </a:lnSpc>
                        <a:spcBef>
                          <a:spcPts val="0"/>
                        </a:spcBef>
                        <a:spcAft>
                          <a:spcPts val="0"/>
                        </a:spcAft>
                        <a:buNone/>
                      </a:pPr>
                      <a:r>
                        <a:rPr lang="ru-KZ" sz="800" b="0" i="0" u="none" strike="noStrike" cap="none" dirty="0">
                          <a:solidFill>
                            <a:schemeClr val="accent3">
                              <a:lumMod val="50000"/>
                            </a:schemeClr>
                          </a:solidFill>
                          <a:effectLst/>
                          <a:latin typeface="Arial Narrow" panose="020B0606020202030204" pitchFamily="34" charset="0"/>
                          <a:ea typeface="+mn-ea"/>
                          <a:cs typeface="+mn-cs"/>
                          <a:sym typeface="Arial"/>
                        </a:rPr>
                        <a:t>7239-2</a:t>
                      </a:r>
                    </a:p>
                  </a:txBody>
                  <a:tcPr marL="9525" marR="9525" marT="0" marB="0" anchor="ctr">
                    <a:solidFill>
                      <a:schemeClr val="accent3">
                        <a:lumMod val="50000"/>
                        <a:alpha val="20000"/>
                      </a:schemeClr>
                    </a:solidFill>
                  </a:tcPr>
                </a:tc>
                <a:tc>
                  <a:txBody>
                    <a:bodyPr/>
                    <a:lstStyle/>
                    <a:p>
                      <a:pPr marL="72000" marR="0" algn="l" rtl="0" eaLnBrk="1" fontAlgn="b" hangingPunct="1">
                        <a:lnSpc>
                          <a:spcPct val="100000"/>
                        </a:lnSpc>
                        <a:spcBef>
                          <a:spcPts val="0"/>
                        </a:spcBef>
                        <a:spcAft>
                          <a:spcPts val="0"/>
                        </a:spcAft>
                        <a:buNone/>
                      </a:pPr>
                      <a:r>
                        <a:rPr lang="ru-RU" sz="800" b="0" i="0" u="none" strike="noStrike" cap="none" dirty="0" err="1">
                          <a:solidFill>
                            <a:schemeClr val="accent3">
                              <a:lumMod val="50000"/>
                            </a:schemeClr>
                          </a:solidFill>
                          <a:effectLst/>
                          <a:latin typeface="Arial Narrow" panose="020B0606020202030204" pitchFamily="34" charset="0"/>
                          <a:ea typeface="+mn-ea"/>
                          <a:cs typeface="+mn-cs"/>
                          <a:sym typeface="Arial"/>
                        </a:rPr>
                        <a:t>Өнеркәсіптік</a:t>
                      </a:r>
                      <a:r>
                        <a:rPr lang="ru-RU" sz="800" b="0" i="0" u="none" strike="noStrike" cap="none" dirty="0">
                          <a:solidFill>
                            <a:schemeClr val="accent3">
                              <a:lumMod val="50000"/>
                            </a:schemeClr>
                          </a:solidFill>
                          <a:effectLst/>
                          <a:latin typeface="Arial Narrow" panose="020B0606020202030204" pitchFamily="34" charset="0"/>
                          <a:ea typeface="+mn-ea"/>
                          <a:cs typeface="+mn-cs"/>
                          <a:sym typeface="Arial"/>
                        </a:rPr>
                        <a:t> </a:t>
                      </a:r>
                      <a:r>
                        <a:rPr lang="ru-RU" sz="800" b="0" i="0" u="none" strike="noStrike" cap="none" dirty="0" err="1">
                          <a:solidFill>
                            <a:schemeClr val="accent3">
                              <a:lumMod val="50000"/>
                            </a:schemeClr>
                          </a:solidFill>
                          <a:effectLst/>
                          <a:latin typeface="Arial Narrow" panose="020B0606020202030204" pitchFamily="34" charset="0"/>
                          <a:ea typeface="+mn-ea"/>
                          <a:cs typeface="+mn-cs"/>
                          <a:sym typeface="Arial"/>
                        </a:rPr>
                        <a:t>жабдықтардың</a:t>
                      </a:r>
                      <a:r>
                        <a:rPr lang="ru-RU" sz="800" b="0" i="0" u="none" strike="noStrike" cap="none" dirty="0">
                          <a:solidFill>
                            <a:schemeClr val="accent3">
                              <a:lumMod val="50000"/>
                            </a:schemeClr>
                          </a:solidFill>
                          <a:effectLst/>
                          <a:latin typeface="Arial Narrow" panose="020B0606020202030204" pitchFamily="34" charset="0"/>
                          <a:ea typeface="+mn-ea"/>
                          <a:cs typeface="+mn-cs"/>
                          <a:sym typeface="Arial"/>
                        </a:rPr>
                        <a:t> </a:t>
                      </a:r>
                      <a:r>
                        <a:rPr lang="ru-RU" sz="800" b="0" i="0" u="none" strike="noStrike" cap="none" dirty="0" err="1">
                          <a:solidFill>
                            <a:schemeClr val="accent3">
                              <a:lumMod val="50000"/>
                            </a:schemeClr>
                          </a:solidFill>
                          <a:effectLst/>
                          <a:latin typeface="Arial Narrow" panose="020B0606020202030204" pitchFamily="34" charset="0"/>
                          <a:ea typeface="+mn-ea"/>
                          <a:cs typeface="+mn-cs"/>
                          <a:sym typeface="Arial"/>
                        </a:rPr>
                        <a:t>слесарлары</a:t>
                      </a:r>
                      <a:endParaRPr lang="ru-RU" sz="800" b="0" i="0" u="none" strike="noStrike" cap="none" dirty="0">
                        <a:solidFill>
                          <a:schemeClr val="accent3">
                            <a:lumMod val="50000"/>
                          </a:schemeClr>
                        </a:solidFill>
                        <a:effectLst/>
                        <a:latin typeface="Arial Narrow" panose="020B0606020202030204" pitchFamily="34" charset="0"/>
                        <a:ea typeface="+mn-ea"/>
                        <a:cs typeface="+mn-cs"/>
                        <a:sym typeface="Arial"/>
                      </a:endParaRPr>
                    </a:p>
                  </a:txBody>
                  <a:tcPr marL="9525" marR="9525" marT="0" marB="0" anchor="ctr">
                    <a:lnR w="12700" cap="flat" cmpd="sng" algn="ctr">
                      <a:solidFill>
                        <a:schemeClr val="tx1"/>
                      </a:solidFill>
                      <a:prstDash val="solid"/>
                      <a:round/>
                      <a:headEnd type="none" w="med" len="med"/>
                      <a:tailEnd type="none" w="med" len="med"/>
                    </a:lnR>
                    <a:solidFill>
                      <a:schemeClr val="accent3">
                        <a:lumMod val="50000"/>
                        <a:alpha val="20000"/>
                      </a:schemeClr>
                    </a:solidFill>
                  </a:tcPr>
                </a:tc>
                <a:tc>
                  <a:txBody>
                    <a:bodyPr/>
                    <a:lstStyle/>
                    <a:p>
                      <a:pPr algn="ctr" fontAlgn="b"/>
                      <a:r>
                        <a:rPr lang="ru-KZ" sz="800" b="0" i="0" u="none" strike="noStrike" cap="none">
                          <a:solidFill>
                            <a:schemeClr val="tx1"/>
                          </a:solidFill>
                          <a:effectLst/>
                          <a:latin typeface="Arial Narrow" panose="020B0606020202030204" pitchFamily="34" charset="0"/>
                          <a:ea typeface="+mn-ea"/>
                          <a:cs typeface="+mn-cs"/>
                          <a:sym typeface="Arial"/>
                        </a:rPr>
                        <a:t>10 047</a:t>
                      </a:r>
                    </a:p>
                  </a:txBody>
                  <a:tcPr marL="9525" marR="9525" marT="0" marB="0" anchor="ctr">
                    <a:lnL w="12700" cap="flat" cmpd="sng" algn="ctr">
                      <a:solidFill>
                        <a:schemeClr val="tx1"/>
                      </a:solidFill>
                      <a:prstDash val="solid"/>
                      <a:round/>
                      <a:headEnd type="none" w="med" len="med"/>
                      <a:tailEnd type="none" w="med" len="med"/>
                    </a:lnL>
                    <a:solidFill>
                      <a:schemeClr val="bg1">
                        <a:lumMod val="50000"/>
                        <a:alpha val="20000"/>
                      </a:schemeClr>
                    </a:solidFill>
                  </a:tcPr>
                </a:tc>
                <a:tc>
                  <a:txBody>
                    <a:bodyPr/>
                    <a:lstStyle/>
                    <a:p>
                      <a:pPr algn="ctr" fontAlgn="b"/>
                      <a:r>
                        <a:rPr lang="ru-KZ" sz="800" b="0" i="0" u="none" strike="noStrike" cap="none" dirty="0">
                          <a:solidFill>
                            <a:schemeClr val="tx1"/>
                          </a:solidFill>
                          <a:effectLst/>
                          <a:latin typeface="Arial Narrow" panose="020B0606020202030204" pitchFamily="34" charset="0"/>
                          <a:ea typeface="+mn-ea"/>
                          <a:cs typeface="+mn-cs"/>
                          <a:sym typeface="Arial"/>
                        </a:rPr>
                        <a:t>2 556</a:t>
                      </a:r>
                    </a:p>
                  </a:txBody>
                  <a:tcPr marL="9525" marR="9525" marT="0" marB="0" anchor="ctr">
                    <a:solidFill>
                      <a:schemeClr val="bg1">
                        <a:lumMod val="50000"/>
                        <a:alpha val="20000"/>
                      </a:schemeClr>
                    </a:solidFill>
                  </a:tcPr>
                </a:tc>
                <a:tc>
                  <a:txBody>
                    <a:bodyPr/>
                    <a:lstStyle/>
                    <a:p>
                      <a:pPr algn="ctr" fontAlgn="b"/>
                      <a:r>
                        <a:rPr lang="ru-KZ" sz="800" b="0" i="0" u="none" strike="noStrike" cap="none" dirty="0">
                          <a:solidFill>
                            <a:schemeClr val="tx1"/>
                          </a:solidFill>
                          <a:effectLst/>
                          <a:latin typeface="Arial Narrow" panose="020B0606020202030204" pitchFamily="34" charset="0"/>
                          <a:ea typeface="+mn-ea"/>
                          <a:cs typeface="+mn-cs"/>
                          <a:sym typeface="Arial"/>
                        </a:rPr>
                        <a:t>2 573</a:t>
                      </a:r>
                    </a:p>
                  </a:txBody>
                  <a:tcPr marL="9525" marR="9525" marT="0" marB="0" anchor="ctr">
                    <a:solidFill>
                      <a:schemeClr val="bg1">
                        <a:lumMod val="50000"/>
                        <a:alpha val="20000"/>
                      </a:schemeClr>
                    </a:solidFill>
                  </a:tcPr>
                </a:tc>
                <a:tc>
                  <a:txBody>
                    <a:bodyPr/>
                    <a:lstStyle/>
                    <a:p>
                      <a:pPr algn="ctr" fontAlgn="b"/>
                      <a:r>
                        <a:rPr lang="ru-KZ" sz="800" b="0" i="0" u="none" strike="noStrike" cap="none">
                          <a:solidFill>
                            <a:schemeClr val="tx1"/>
                          </a:solidFill>
                          <a:effectLst/>
                          <a:latin typeface="Arial Narrow" panose="020B0606020202030204" pitchFamily="34" charset="0"/>
                          <a:ea typeface="+mn-ea"/>
                          <a:cs typeface="+mn-cs"/>
                          <a:sym typeface="Arial"/>
                        </a:rPr>
                        <a:t>2 511</a:t>
                      </a:r>
                    </a:p>
                  </a:txBody>
                  <a:tcPr marL="9525" marR="9525" marT="0" marB="0" anchor="ctr">
                    <a:solidFill>
                      <a:schemeClr val="bg1">
                        <a:lumMod val="50000"/>
                        <a:alpha val="20000"/>
                      </a:schemeClr>
                    </a:solidFill>
                  </a:tcPr>
                </a:tc>
                <a:tc>
                  <a:txBody>
                    <a:bodyPr/>
                    <a:lstStyle/>
                    <a:p>
                      <a:pPr algn="ctr" fontAlgn="b"/>
                      <a:r>
                        <a:rPr lang="ru-KZ" sz="800" b="0" i="0" u="none" strike="noStrike" cap="none">
                          <a:solidFill>
                            <a:schemeClr val="tx1"/>
                          </a:solidFill>
                          <a:effectLst/>
                          <a:latin typeface="Arial Narrow" panose="020B0606020202030204" pitchFamily="34" charset="0"/>
                          <a:ea typeface="+mn-ea"/>
                          <a:cs typeface="+mn-cs"/>
                          <a:sym typeface="Arial"/>
                        </a:rPr>
                        <a:t>2 407</a:t>
                      </a:r>
                    </a:p>
                  </a:txBody>
                  <a:tcPr marL="9525" marR="9525" marT="0" marB="0" anchor="ctr">
                    <a:lnR w="12700" cap="flat" cmpd="sng" algn="ctr">
                      <a:solidFill>
                        <a:schemeClr val="tx1"/>
                      </a:solidFill>
                      <a:prstDash val="solid"/>
                      <a:round/>
                      <a:headEnd type="none" w="med" len="med"/>
                      <a:tailEnd type="none" w="med" len="med"/>
                    </a:lnR>
                    <a:solidFill>
                      <a:schemeClr val="bg1">
                        <a:lumMod val="50000"/>
                        <a:alpha val="20000"/>
                      </a:schemeClr>
                    </a:solidFill>
                  </a:tcPr>
                </a:tc>
                <a:tc>
                  <a:txBody>
                    <a:bodyPr/>
                    <a:lstStyle/>
                    <a:p>
                      <a:pPr marR="0" algn="ctr" rtl="0" eaLnBrk="1" fontAlgn="b" hangingPunct="1">
                        <a:lnSpc>
                          <a:spcPct val="100000"/>
                        </a:lnSpc>
                        <a:spcBef>
                          <a:spcPts val="0"/>
                        </a:spcBef>
                        <a:spcAft>
                          <a:spcPts val="0"/>
                        </a:spcAft>
                        <a:buNone/>
                      </a:pPr>
                      <a:r>
                        <a:rPr lang="ru-KZ" sz="800" b="0" i="0" u="none" strike="noStrike" cap="none">
                          <a:solidFill>
                            <a:schemeClr val="accent3">
                              <a:lumMod val="50000"/>
                            </a:schemeClr>
                          </a:solidFill>
                          <a:effectLst/>
                          <a:latin typeface="Arial Narrow" panose="020B0606020202030204" pitchFamily="34" charset="0"/>
                          <a:ea typeface="+mn-ea"/>
                          <a:cs typeface="+mn-cs"/>
                          <a:sym typeface="Arial"/>
                        </a:rPr>
                        <a:t>12 247</a:t>
                      </a:r>
                    </a:p>
                  </a:txBody>
                  <a:tcPr marL="9525" marR="9525" marT="0" marB="0" anchor="ctr">
                    <a:lnL w="12700" cap="flat" cmpd="sng" algn="ctr">
                      <a:solidFill>
                        <a:schemeClr val="tx1"/>
                      </a:solidFill>
                      <a:prstDash val="solid"/>
                      <a:round/>
                      <a:headEnd type="none" w="med" len="med"/>
                      <a:tailEnd type="none" w="med" len="med"/>
                    </a:lnL>
                    <a:solidFill>
                      <a:schemeClr val="accent3">
                        <a:lumMod val="50000"/>
                        <a:alpha val="20000"/>
                      </a:schemeClr>
                    </a:solidFill>
                  </a:tcPr>
                </a:tc>
                <a:tc>
                  <a:txBody>
                    <a:bodyPr/>
                    <a:lstStyle/>
                    <a:p>
                      <a:pPr marR="0" algn="ctr" rtl="0" eaLnBrk="1" fontAlgn="b" hangingPunct="1">
                        <a:lnSpc>
                          <a:spcPct val="100000"/>
                        </a:lnSpc>
                        <a:spcBef>
                          <a:spcPts val="0"/>
                        </a:spcBef>
                        <a:spcAft>
                          <a:spcPts val="0"/>
                        </a:spcAft>
                        <a:buNone/>
                      </a:pPr>
                      <a:r>
                        <a:rPr lang="ru-KZ" sz="800" b="0" i="0" u="none" strike="noStrike" cap="none">
                          <a:solidFill>
                            <a:schemeClr val="tx1"/>
                          </a:solidFill>
                          <a:effectLst/>
                          <a:latin typeface="Arial Narrow" panose="020B0606020202030204" pitchFamily="34" charset="0"/>
                          <a:ea typeface="+mn-ea"/>
                          <a:cs typeface="+mn-cs"/>
                          <a:sym typeface="Arial"/>
                        </a:rPr>
                        <a:t>2 490</a:t>
                      </a:r>
                    </a:p>
                  </a:txBody>
                  <a:tcPr marL="9525" marR="9525" marT="0" marB="0" anchor="ctr">
                    <a:solidFill>
                      <a:schemeClr val="bg1">
                        <a:lumMod val="50000"/>
                        <a:alpha val="20000"/>
                      </a:schemeClr>
                    </a:solidFill>
                  </a:tcPr>
                </a:tc>
                <a:tc>
                  <a:txBody>
                    <a:bodyPr/>
                    <a:lstStyle/>
                    <a:p>
                      <a:pPr marR="0" algn="ctr" rtl="0" eaLnBrk="1" fontAlgn="b" hangingPunct="1">
                        <a:lnSpc>
                          <a:spcPct val="100000"/>
                        </a:lnSpc>
                        <a:spcBef>
                          <a:spcPts val="0"/>
                        </a:spcBef>
                        <a:spcAft>
                          <a:spcPts val="0"/>
                        </a:spcAft>
                        <a:buNone/>
                      </a:pPr>
                      <a:r>
                        <a:rPr lang="ru-KZ" sz="800" b="0" i="0" u="none" strike="noStrike" cap="none">
                          <a:solidFill>
                            <a:schemeClr val="accent3">
                              <a:lumMod val="50000"/>
                            </a:schemeClr>
                          </a:solidFill>
                          <a:effectLst/>
                          <a:latin typeface="Arial Narrow" panose="020B0606020202030204" pitchFamily="34" charset="0"/>
                          <a:ea typeface="+mn-ea"/>
                          <a:cs typeface="+mn-cs"/>
                          <a:sym typeface="Arial"/>
                        </a:rPr>
                        <a:t>3 096</a:t>
                      </a:r>
                    </a:p>
                  </a:txBody>
                  <a:tcPr marL="9525" marR="9525" marT="0" marB="0" anchor="ctr">
                    <a:solidFill>
                      <a:schemeClr val="accent3">
                        <a:lumMod val="50000"/>
                        <a:alpha val="20000"/>
                      </a:schemeClr>
                    </a:solidFill>
                  </a:tcPr>
                </a:tc>
                <a:tc>
                  <a:txBody>
                    <a:bodyPr/>
                    <a:lstStyle/>
                    <a:p>
                      <a:pPr marR="0" algn="ctr" rtl="0" eaLnBrk="1" fontAlgn="b" hangingPunct="1">
                        <a:lnSpc>
                          <a:spcPct val="100000"/>
                        </a:lnSpc>
                        <a:spcBef>
                          <a:spcPts val="0"/>
                        </a:spcBef>
                        <a:spcAft>
                          <a:spcPts val="0"/>
                        </a:spcAft>
                        <a:buNone/>
                      </a:pPr>
                      <a:r>
                        <a:rPr lang="ru-KZ" sz="800" b="0" i="0" u="none" strike="noStrike" cap="none" dirty="0">
                          <a:solidFill>
                            <a:schemeClr val="accent3">
                              <a:lumMod val="50000"/>
                            </a:schemeClr>
                          </a:solidFill>
                          <a:effectLst/>
                          <a:latin typeface="Arial Narrow" panose="020B0606020202030204" pitchFamily="34" charset="0"/>
                          <a:ea typeface="+mn-ea"/>
                          <a:cs typeface="+mn-cs"/>
                          <a:sym typeface="Arial"/>
                        </a:rPr>
                        <a:t>3 367</a:t>
                      </a:r>
                    </a:p>
                  </a:txBody>
                  <a:tcPr marL="9525" marR="9525" marT="0" marB="0" anchor="ctr">
                    <a:solidFill>
                      <a:schemeClr val="accent3">
                        <a:lumMod val="50000"/>
                        <a:alpha val="20000"/>
                      </a:schemeClr>
                    </a:solidFill>
                  </a:tcPr>
                </a:tc>
                <a:tc>
                  <a:txBody>
                    <a:bodyPr/>
                    <a:lstStyle/>
                    <a:p>
                      <a:pPr marR="0" algn="ctr" rtl="0" eaLnBrk="1" fontAlgn="b" hangingPunct="1">
                        <a:lnSpc>
                          <a:spcPct val="100000"/>
                        </a:lnSpc>
                        <a:spcBef>
                          <a:spcPts val="0"/>
                        </a:spcBef>
                        <a:spcAft>
                          <a:spcPts val="0"/>
                        </a:spcAft>
                        <a:buNone/>
                      </a:pPr>
                      <a:r>
                        <a:rPr lang="ru-KZ" sz="800" b="0" i="0" u="none" strike="noStrike" cap="none">
                          <a:solidFill>
                            <a:schemeClr val="accent3">
                              <a:lumMod val="50000"/>
                            </a:schemeClr>
                          </a:solidFill>
                          <a:effectLst/>
                          <a:latin typeface="Arial Narrow" panose="020B0606020202030204" pitchFamily="34" charset="0"/>
                          <a:ea typeface="+mn-ea"/>
                          <a:cs typeface="+mn-cs"/>
                          <a:sym typeface="Arial"/>
                        </a:rPr>
                        <a:t>3 294</a:t>
                      </a:r>
                    </a:p>
                  </a:txBody>
                  <a:tcPr marL="9525" marR="9525" marT="0" marB="0" anchor="ctr">
                    <a:solidFill>
                      <a:schemeClr val="accent3">
                        <a:lumMod val="50000"/>
                        <a:alpha val="20000"/>
                      </a:schemeClr>
                    </a:solidFill>
                  </a:tcPr>
                </a:tc>
                <a:tc>
                  <a:txBody>
                    <a:bodyPr/>
                    <a:lstStyle/>
                    <a:p>
                      <a:pPr marR="0" algn="ctr" rtl="0" eaLnBrk="1" fontAlgn="b" hangingPunct="1">
                        <a:lnSpc>
                          <a:spcPct val="100000"/>
                        </a:lnSpc>
                        <a:spcBef>
                          <a:spcPts val="0"/>
                        </a:spcBef>
                        <a:spcAft>
                          <a:spcPts val="0"/>
                        </a:spcAft>
                        <a:buNone/>
                      </a:pPr>
                      <a:r>
                        <a:rPr lang="ru-KZ" sz="800" b="0" i="0" u="none" strike="noStrike" cap="none">
                          <a:solidFill>
                            <a:schemeClr val="accent3">
                              <a:lumMod val="50000"/>
                            </a:schemeClr>
                          </a:solidFill>
                          <a:effectLst/>
                          <a:latin typeface="Arial Narrow" panose="020B0606020202030204" pitchFamily="34" charset="0"/>
                          <a:ea typeface="+mn-ea"/>
                          <a:cs typeface="+mn-cs"/>
                          <a:sym typeface="Arial"/>
                        </a:rPr>
                        <a:t>1,4%</a:t>
                      </a:r>
                    </a:p>
                  </a:txBody>
                  <a:tcPr marL="9525" marR="9525" marT="0" marB="0" anchor="ctr">
                    <a:solidFill>
                      <a:schemeClr val="accent3">
                        <a:lumMod val="50000"/>
                        <a:alpha val="20000"/>
                      </a:schemeClr>
                    </a:solidFill>
                  </a:tcPr>
                </a:tc>
                <a:extLst>
                  <a:ext uri="{0D108BD9-81ED-4DB2-BD59-A6C34878D82A}">
                    <a16:rowId xmlns:a16="http://schemas.microsoft.com/office/drawing/2014/main" val="4251926215"/>
                  </a:ext>
                </a:extLst>
              </a:tr>
              <a:tr h="158400">
                <a:tc>
                  <a:txBody>
                    <a:bodyPr/>
                    <a:lstStyle/>
                    <a:p>
                      <a:pPr algn="ctr" fontAlgn="b"/>
                      <a:r>
                        <a:rPr lang="ru-RU" sz="800" u="none" strike="noStrike" dirty="0">
                          <a:solidFill>
                            <a:schemeClr val="accent3">
                              <a:lumMod val="50000"/>
                            </a:schemeClr>
                          </a:solidFill>
                          <a:effectLst/>
                          <a:latin typeface="Arial Narrow" panose="020B0606020202030204" pitchFamily="34" charset="0"/>
                        </a:rPr>
                        <a:t>13</a:t>
                      </a:r>
                      <a:endParaRPr lang="en-US" sz="800" b="0" i="0" u="none" strike="noStrike" dirty="0">
                        <a:solidFill>
                          <a:schemeClr val="accent3">
                            <a:lumMod val="50000"/>
                          </a:schemeClr>
                        </a:solidFill>
                        <a:effectLst/>
                        <a:latin typeface="Arial Narrow" panose="020B0606020202030204" pitchFamily="34" charset="0"/>
                      </a:endParaRPr>
                    </a:p>
                  </a:txBody>
                  <a:tcPr marL="9525" marR="9525" marT="0" marB="0" anchor="ctr">
                    <a:solidFill>
                      <a:schemeClr val="accent6">
                        <a:lumMod val="50000"/>
                        <a:alpha val="1000"/>
                      </a:schemeClr>
                    </a:solidFill>
                  </a:tcPr>
                </a:tc>
                <a:tc>
                  <a:txBody>
                    <a:bodyPr/>
                    <a:lstStyle/>
                    <a:p>
                      <a:pPr marR="0" algn="ctr" rtl="0" eaLnBrk="1" fontAlgn="b" hangingPunct="1">
                        <a:lnSpc>
                          <a:spcPct val="100000"/>
                        </a:lnSpc>
                        <a:spcBef>
                          <a:spcPts val="0"/>
                        </a:spcBef>
                        <a:spcAft>
                          <a:spcPts val="0"/>
                        </a:spcAft>
                        <a:buNone/>
                      </a:pPr>
                      <a:r>
                        <a:rPr lang="ru-KZ" sz="800" b="0" i="0" u="none" strike="noStrike" cap="none">
                          <a:solidFill>
                            <a:schemeClr val="accent3">
                              <a:lumMod val="50000"/>
                            </a:schemeClr>
                          </a:solidFill>
                          <a:effectLst/>
                          <a:latin typeface="Arial Narrow" panose="020B0606020202030204" pitchFamily="34" charset="0"/>
                          <a:ea typeface="+mn-ea"/>
                          <a:cs typeface="+mn-cs"/>
                          <a:sym typeface="Arial"/>
                        </a:rPr>
                        <a:t>7119-9</a:t>
                      </a:r>
                    </a:p>
                  </a:txBody>
                  <a:tcPr marL="9525" marR="9525" marT="0" marB="0" anchor="ctr">
                    <a:solidFill>
                      <a:schemeClr val="accent6">
                        <a:lumMod val="50000"/>
                        <a:alpha val="1000"/>
                      </a:schemeClr>
                    </a:solidFill>
                  </a:tcPr>
                </a:tc>
                <a:tc>
                  <a:txBody>
                    <a:bodyPr/>
                    <a:lstStyle/>
                    <a:p>
                      <a:pPr marL="72000" marR="0" algn="l" rtl="0" eaLnBrk="1" fontAlgn="b" hangingPunct="1">
                        <a:lnSpc>
                          <a:spcPct val="100000"/>
                        </a:lnSpc>
                        <a:spcBef>
                          <a:spcPts val="0"/>
                        </a:spcBef>
                        <a:spcAft>
                          <a:spcPts val="0"/>
                        </a:spcAft>
                        <a:buNone/>
                      </a:pPr>
                      <a:r>
                        <a:rPr lang="ru-RU" sz="800" b="0" i="0" u="none" strike="noStrike" cap="none" dirty="0" err="1">
                          <a:solidFill>
                            <a:schemeClr val="accent3">
                              <a:lumMod val="50000"/>
                            </a:schemeClr>
                          </a:solidFill>
                          <a:effectLst/>
                          <a:latin typeface="Arial Narrow" panose="020B0606020202030204" pitchFamily="34" charset="0"/>
                          <a:ea typeface="+mn-ea"/>
                          <a:cs typeface="+mn-cs"/>
                          <a:sym typeface="Arial"/>
                        </a:rPr>
                        <a:t>Басқа</a:t>
                      </a:r>
                      <a:r>
                        <a:rPr lang="ru-RU" sz="800" b="0" i="0" u="none" strike="noStrike" cap="none" dirty="0">
                          <a:solidFill>
                            <a:schemeClr val="accent3">
                              <a:lumMod val="50000"/>
                            </a:schemeClr>
                          </a:solidFill>
                          <a:effectLst/>
                          <a:latin typeface="Arial Narrow" panose="020B0606020202030204" pitchFamily="34" charset="0"/>
                          <a:ea typeface="+mn-ea"/>
                          <a:cs typeface="+mn-cs"/>
                          <a:sym typeface="Arial"/>
                        </a:rPr>
                        <a:t> да </a:t>
                      </a:r>
                      <a:r>
                        <a:rPr lang="ru-RU" sz="800" b="0" i="0" u="none" strike="noStrike" cap="none" dirty="0" err="1">
                          <a:solidFill>
                            <a:schemeClr val="accent3">
                              <a:lumMod val="50000"/>
                            </a:schemeClr>
                          </a:solidFill>
                          <a:effectLst/>
                          <a:latin typeface="Arial Narrow" panose="020B0606020202030204" pitchFamily="34" charset="0"/>
                          <a:ea typeface="+mn-ea"/>
                          <a:cs typeface="+mn-cs"/>
                          <a:sym typeface="Arial"/>
                        </a:rPr>
                        <a:t>құрылысшы-монтаждаушылар</a:t>
                      </a:r>
                      <a:r>
                        <a:rPr lang="ru-RU" sz="800" b="0" i="0" u="none" strike="noStrike" cap="none" dirty="0">
                          <a:solidFill>
                            <a:schemeClr val="accent3">
                              <a:lumMod val="50000"/>
                            </a:schemeClr>
                          </a:solidFill>
                          <a:effectLst/>
                          <a:latin typeface="Arial Narrow" panose="020B0606020202030204" pitchFamily="34" charset="0"/>
                          <a:ea typeface="+mn-ea"/>
                          <a:cs typeface="+mn-cs"/>
                          <a:sym typeface="Arial"/>
                        </a:rPr>
                        <a:t> </a:t>
                      </a:r>
                      <a:r>
                        <a:rPr lang="ru-RU" sz="800" b="0" i="0" u="none" strike="noStrike" cap="none" dirty="0" err="1">
                          <a:solidFill>
                            <a:schemeClr val="accent3">
                              <a:lumMod val="50000"/>
                            </a:schemeClr>
                          </a:solidFill>
                          <a:effectLst/>
                          <a:latin typeface="Arial Narrow" panose="020B0606020202030204" pitchFamily="34" charset="0"/>
                          <a:ea typeface="+mn-ea"/>
                          <a:cs typeface="+mn-cs"/>
                          <a:sym typeface="Arial"/>
                        </a:rPr>
                        <a:t>және</a:t>
                      </a:r>
                      <a:r>
                        <a:rPr lang="ru-RU" sz="800" b="0" i="0" u="none" strike="noStrike" cap="none" dirty="0">
                          <a:solidFill>
                            <a:schemeClr val="accent3">
                              <a:lumMod val="50000"/>
                            </a:schemeClr>
                          </a:solidFill>
                          <a:effectLst/>
                          <a:latin typeface="Arial Narrow" panose="020B0606020202030204" pitchFamily="34" charset="0"/>
                          <a:ea typeface="+mn-ea"/>
                          <a:cs typeface="+mn-cs"/>
                          <a:sym typeface="Arial"/>
                        </a:rPr>
                        <a:t> </a:t>
                      </a:r>
                      <a:r>
                        <a:rPr lang="ru-RU" sz="800" b="0" i="0" u="none" strike="noStrike" cap="none" dirty="0" err="1">
                          <a:solidFill>
                            <a:schemeClr val="accent3">
                              <a:lumMod val="50000"/>
                            </a:schemeClr>
                          </a:solidFill>
                          <a:effectLst/>
                          <a:latin typeface="Arial Narrow" panose="020B0606020202030204" pitchFamily="34" charset="0"/>
                          <a:ea typeface="+mn-ea"/>
                          <a:cs typeface="+mn-cs"/>
                          <a:sym typeface="Arial"/>
                        </a:rPr>
                        <a:t>тектес</a:t>
                      </a:r>
                      <a:r>
                        <a:rPr lang="ru-RU" sz="800" b="0" i="0" u="none" strike="noStrike" cap="none" dirty="0">
                          <a:solidFill>
                            <a:schemeClr val="accent3">
                              <a:lumMod val="50000"/>
                            </a:schemeClr>
                          </a:solidFill>
                          <a:effectLst/>
                          <a:latin typeface="Arial Narrow" panose="020B0606020202030204" pitchFamily="34" charset="0"/>
                          <a:ea typeface="+mn-ea"/>
                          <a:cs typeface="+mn-cs"/>
                          <a:sym typeface="Arial"/>
                        </a:rPr>
                        <a:t> </a:t>
                      </a:r>
                      <a:r>
                        <a:rPr lang="ru-RU" sz="800" b="0" i="0" u="none" strike="noStrike" cap="none" dirty="0" err="1">
                          <a:solidFill>
                            <a:schemeClr val="accent3">
                              <a:lumMod val="50000"/>
                            </a:schemeClr>
                          </a:solidFill>
                          <a:effectLst/>
                          <a:latin typeface="Arial Narrow" panose="020B0606020202030204" pitchFamily="34" charset="0"/>
                          <a:ea typeface="+mn-ea"/>
                          <a:cs typeface="+mn-cs"/>
                          <a:sym typeface="Arial"/>
                        </a:rPr>
                        <a:t>қызметтер</a:t>
                      </a:r>
                      <a:r>
                        <a:rPr lang="ru-RU" sz="800" b="0" i="0" u="none" strike="noStrike" cap="none" dirty="0">
                          <a:solidFill>
                            <a:schemeClr val="accent3">
                              <a:lumMod val="50000"/>
                            </a:schemeClr>
                          </a:solidFill>
                          <a:effectLst/>
                          <a:latin typeface="Arial Narrow" panose="020B0606020202030204" pitchFamily="34" charset="0"/>
                          <a:ea typeface="+mn-ea"/>
                          <a:cs typeface="+mn-cs"/>
                          <a:sym typeface="Arial"/>
                        </a:rPr>
                        <a:t> </a:t>
                      </a:r>
                      <a:r>
                        <a:rPr lang="ru-RU" sz="800" b="0" i="0" u="none" strike="noStrike" cap="none" dirty="0" err="1">
                          <a:solidFill>
                            <a:schemeClr val="accent3">
                              <a:lumMod val="50000"/>
                            </a:schemeClr>
                          </a:solidFill>
                          <a:effectLst/>
                          <a:latin typeface="Arial Narrow" panose="020B0606020202030204" pitchFamily="34" charset="0"/>
                          <a:ea typeface="+mn-ea"/>
                          <a:cs typeface="+mn-cs"/>
                          <a:sym typeface="Arial"/>
                        </a:rPr>
                        <a:t>жұмысшылары</a:t>
                      </a:r>
                      <a:endParaRPr lang="ru-RU" sz="800" b="0" i="0" u="none" strike="noStrike" cap="none" dirty="0">
                        <a:solidFill>
                          <a:schemeClr val="accent3">
                            <a:lumMod val="50000"/>
                          </a:schemeClr>
                        </a:solidFill>
                        <a:effectLst/>
                        <a:latin typeface="Arial Narrow" panose="020B0606020202030204" pitchFamily="34" charset="0"/>
                        <a:ea typeface="+mn-ea"/>
                        <a:cs typeface="+mn-cs"/>
                        <a:sym typeface="Arial"/>
                      </a:endParaRPr>
                    </a:p>
                  </a:txBody>
                  <a:tcPr marL="9525" marR="9525" marT="0" marB="0" anchor="ctr">
                    <a:lnR w="12700" cap="flat" cmpd="sng" algn="ctr">
                      <a:solidFill>
                        <a:schemeClr val="tx1"/>
                      </a:solidFill>
                      <a:prstDash val="solid"/>
                      <a:round/>
                      <a:headEnd type="none" w="med" len="med"/>
                      <a:tailEnd type="none" w="med" len="med"/>
                    </a:lnR>
                    <a:solidFill>
                      <a:schemeClr val="accent6">
                        <a:lumMod val="50000"/>
                        <a:alpha val="1000"/>
                      </a:schemeClr>
                    </a:solidFill>
                  </a:tcPr>
                </a:tc>
                <a:tc>
                  <a:txBody>
                    <a:bodyPr/>
                    <a:lstStyle/>
                    <a:p>
                      <a:pPr algn="ctr" fontAlgn="b"/>
                      <a:r>
                        <a:rPr lang="ru-KZ" sz="800" b="0" i="0" u="none" strike="noStrike" cap="none">
                          <a:solidFill>
                            <a:schemeClr val="tx1"/>
                          </a:solidFill>
                          <a:effectLst/>
                          <a:latin typeface="Arial Narrow" panose="020B0606020202030204" pitchFamily="34" charset="0"/>
                          <a:ea typeface="+mn-ea"/>
                          <a:cs typeface="+mn-cs"/>
                          <a:sym typeface="Arial"/>
                        </a:rPr>
                        <a:t>11 990</a:t>
                      </a:r>
                    </a:p>
                  </a:txBody>
                  <a:tcPr marL="9525" marR="9525" marT="0" marB="0" anchor="ctr">
                    <a:lnL w="12700" cap="flat" cmpd="sng" algn="ctr">
                      <a:solidFill>
                        <a:schemeClr val="tx1"/>
                      </a:solidFill>
                      <a:prstDash val="solid"/>
                      <a:round/>
                      <a:headEnd type="none" w="med" len="med"/>
                      <a:tailEnd type="none" w="med" len="med"/>
                    </a:lnL>
                    <a:solidFill>
                      <a:schemeClr val="accent6">
                        <a:lumMod val="50000"/>
                        <a:alpha val="1000"/>
                      </a:schemeClr>
                    </a:solidFill>
                  </a:tcPr>
                </a:tc>
                <a:tc>
                  <a:txBody>
                    <a:bodyPr/>
                    <a:lstStyle/>
                    <a:p>
                      <a:pPr algn="ctr" fontAlgn="b"/>
                      <a:r>
                        <a:rPr lang="ru-KZ" sz="800" b="0" i="0" u="none" strike="noStrike" cap="none">
                          <a:solidFill>
                            <a:schemeClr val="tx1"/>
                          </a:solidFill>
                          <a:effectLst/>
                          <a:latin typeface="Arial Narrow" panose="020B0606020202030204" pitchFamily="34" charset="0"/>
                          <a:ea typeface="+mn-ea"/>
                          <a:cs typeface="+mn-cs"/>
                          <a:sym typeface="Arial"/>
                        </a:rPr>
                        <a:t>775</a:t>
                      </a:r>
                    </a:p>
                  </a:txBody>
                  <a:tcPr marL="9525" marR="9525" marT="0" marB="0" anchor="ctr">
                    <a:solidFill>
                      <a:schemeClr val="accent6">
                        <a:lumMod val="50000"/>
                        <a:alpha val="1000"/>
                      </a:schemeClr>
                    </a:solidFill>
                  </a:tcPr>
                </a:tc>
                <a:tc>
                  <a:txBody>
                    <a:bodyPr/>
                    <a:lstStyle/>
                    <a:p>
                      <a:pPr algn="ctr" fontAlgn="b"/>
                      <a:r>
                        <a:rPr lang="ru-KZ" sz="800" b="0" i="0" u="none" strike="noStrike" cap="none" dirty="0">
                          <a:solidFill>
                            <a:schemeClr val="tx1"/>
                          </a:solidFill>
                          <a:effectLst/>
                          <a:latin typeface="Arial Narrow" panose="020B0606020202030204" pitchFamily="34" charset="0"/>
                          <a:ea typeface="+mn-ea"/>
                          <a:cs typeface="+mn-cs"/>
                          <a:sym typeface="Arial"/>
                        </a:rPr>
                        <a:t>4 754</a:t>
                      </a:r>
                    </a:p>
                  </a:txBody>
                  <a:tcPr marL="9525" marR="9525" marT="0" marB="0" anchor="ctr">
                    <a:solidFill>
                      <a:schemeClr val="accent6">
                        <a:lumMod val="50000"/>
                        <a:alpha val="1000"/>
                      </a:schemeClr>
                    </a:solidFill>
                  </a:tcPr>
                </a:tc>
                <a:tc>
                  <a:txBody>
                    <a:bodyPr/>
                    <a:lstStyle/>
                    <a:p>
                      <a:pPr algn="ctr" fontAlgn="b"/>
                      <a:r>
                        <a:rPr lang="ru-KZ" sz="800" b="0" i="0" u="none" strike="noStrike" cap="none">
                          <a:solidFill>
                            <a:schemeClr val="tx1"/>
                          </a:solidFill>
                          <a:effectLst/>
                          <a:latin typeface="Arial Narrow" panose="020B0606020202030204" pitchFamily="34" charset="0"/>
                          <a:ea typeface="+mn-ea"/>
                          <a:cs typeface="+mn-cs"/>
                          <a:sym typeface="Arial"/>
                        </a:rPr>
                        <a:t>4 620</a:t>
                      </a:r>
                    </a:p>
                  </a:txBody>
                  <a:tcPr marL="9525" marR="9525" marT="0" marB="0" anchor="ctr">
                    <a:solidFill>
                      <a:schemeClr val="accent6">
                        <a:lumMod val="50000"/>
                        <a:alpha val="1000"/>
                      </a:schemeClr>
                    </a:solidFill>
                  </a:tcPr>
                </a:tc>
                <a:tc>
                  <a:txBody>
                    <a:bodyPr/>
                    <a:lstStyle/>
                    <a:p>
                      <a:pPr algn="ctr" fontAlgn="b"/>
                      <a:r>
                        <a:rPr lang="ru-KZ" sz="800" b="0" i="0" u="none" strike="noStrike" cap="none">
                          <a:solidFill>
                            <a:schemeClr val="tx1"/>
                          </a:solidFill>
                          <a:effectLst/>
                          <a:latin typeface="Arial Narrow" panose="020B0606020202030204" pitchFamily="34" charset="0"/>
                          <a:ea typeface="+mn-ea"/>
                          <a:cs typeface="+mn-cs"/>
                          <a:sym typeface="Arial"/>
                        </a:rPr>
                        <a:t>1 841</a:t>
                      </a:r>
                    </a:p>
                  </a:txBody>
                  <a:tcPr marL="9525" marR="9525" marT="0" marB="0" anchor="ctr">
                    <a:lnR w="12700" cap="flat" cmpd="sng" algn="ctr">
                      <a:solidFill>
                        <a:schemeClr val="tx1"/>
                      </a:solidFill>
                      <a:prstDash val="solid"/>
                      <a:round/>
                      <a:headEnd type="none" w="med" len="med"/>
                      <a:tailEnd type="none" w="med" len="med"/>
                    </a:lnR>
                    <a:solidFill>
                      <a:schemeClr val="accent6">
                        <a:lumMod val="50000"/>
                        <a:alpha val="1000"/>
                      </a:schemeClr>
                    </a:solidFill>
                  </a:tcPr>
                </a:tc>
                <a:tc>
                  <a:txBody>
                    <a:bodyPr/>
                    <a:lstStyle/>
                    <a:p>
                      <a:pPr marR="0" algn="ctr" rtl="0" eaLnBrk="1" fontAlgn="b" hangingPunct="1">
                        <a:lnSpc>
                          <a:spcPct val="100000"/>
                        </a:lnSpc>
                        <a:spcBef>
                          <a:spcPts val="0"/>
                        </a:spcBef>
                        <a:spcAft>
                          <a:spcPts val="0"/>
                        </a:spcAft>
                        <a:buNone/>
                      </a:pPr>
                      <a:r>
                        <a:rPr lang="ru-KZ" sz="800" b="0" i="0" u="none" strike="noStrike" cap="none" dirty="0">
                          <a:solidFill>
                            <a:schemeClr val="accent3">
                              <a:lumMod val="50000"/>
                            </a:schemeClr>
                          </a:solidFill>
                          <a:effectLst/>
                          <a:latin typeface="Arial Narrow" panose="020B0606020202030204" pitchFamily="34" charset="0"/>
                          <a:ea typeface="+mn-ea"/>
                          <a:cs typeface="+mn-cs"/>
                          <a:sym typeface="Arial"/>
                        </a:rPr>
                        <a:t>12 192</a:t>
                      </a:r>
                    </a:p>
                  </a:txBody>
                  <a:tcPr marL="9525" marR="9525" marT="0" marB="0" anchor="ctr">
                    <a:lnL w="12700" cap="flat" cmpd="sng" algn="ctr">
                      <a:solidFill>
                        <a:schemeClr val="tx1"/>
                      </a:solidFill>
                      <a:prstDash val="solid"/>
                      <a:round/>
                      <a:headEnd type="none" w="med" len="med"/>
                      <a:tailEnd type="none" w="med" len="med"/>
                    </a:lnL>
                    <a:solidFill>
                      <a:schemeClr val="accent6">
                        <a:lumMod val="50000"/>
                        <a:alpha val="1000"/>
                      </a:schemeClr>
                    </a:solidFill>
                  </a:tcPr>
                </a:tc>
                <a:tc>
                  <a:txBody>
                    <a:bodyPr/>
                    <a:lstStyle/>
                    <a:p>
                      <a:pPr marR="0" algn="ctr" rtl="0" eaLnBrk="1" fontAlgn="b" hangingPunct="1">
                        <a:lnSpc>
                          <a:spcPct val="100000"/>
                        </a:lnSpc>
                        <a:spcBef>
                          <a:spcPts val="0"/>
                        </a:spcBef>
                        <a:spcAft>
                          <a:spcPts val="0"/>
                        </a:spcAft>
                        <a:buNone/>
                      </a:pPr>
                      <a:r>
                        <a:rPr lang="ru-KZ" sz="800" b="0" i="0" u="none" strike="noStrike" cap="none" dirty="0">
                          <a:solidFill>
                            <a:schemeClr val="tx1"/>
                          </a:solidFill>
                          <a:effectLst/>
                          <a:latin typeface="Arial Narrow" panose="020B0606020202030204" pitchFamily="34" charset="0"/>
                          <a:ea typeface="+mn-ea"/>
                          <a:cs typeface="+mn-cs"/>
                          <a:sym typeface="Arial"/>
                        </a:rPr>
                        <a:t>1 141</a:t>
                      </a:r>
                    </a:p>
                  </a:txBody>
                  <a:tcPr marL="9525" marR="9525" marT="0" marB="0" anchor="ctr">
                    <a:solidFill>
                      <a:schemeClr val="accent6">
                        <a:lumMod val="50000"/>
                        <a:alpha val="1000"/>
                      </a:schemeClr>
                    </a:solidFill>
                  </a:tcPr>
                </a:tc>
                <a:tc>
                  <a:txBody>
                    <a:bodyPr/>
                    <a:lstStyle/>
                    <a:p>
                      <a:pPr marR="0" algn="ctr" rtl="0" eaLnBrk="1" fontAlgn="b" hangingPunct="1">
                        <a:lnSpc>
                          <a:spcPct val="100000"/>
                        </a:lnSpc>
                        <a:spcBef>
                          <a:spcPts val="0"/>
                        </a:spcBef>
                        <a:spcAft>
                          <a:spcPts val="0"/>
                        </a:spcAft>
                        <a:buNone/>
                      </a:pPr>
                      <a:r>
                        <a:rPr lang="ru-KZ" sz="800" b="0" i="0" u="none" strike="noStrike" cap="none" dirty="0">
                          <a:solidFill>
                            <a:schemeClr val="accent3">
                              <a:lumMod val="50000"/>
                            </a:schemeClr>
                          </a:solidFill>
                          <a:effectLst/>
                          <a:latin typeface="Arial Narrow" panose="020B0606020202030204" pitchFamily="34" charset="0"/>
                          <a:ea typeface="+mn-ea"/>
                          <a:cs typeface="+mn-cs"/>
                          <a:sym typeface="Arial"/>
                        </a:rPr>
                        <a:t>2 330</a:t>
                      </a:r>
                    </a:p>
                  </a:txBody>
                  <a:tcPr marL="9525" marR="9525" marT="0" marB="0" anchor="ctr">
                    <a:solidFill>
                      <a:schemeClr val="accent6">
                        <a:lumMod val="50000"/>
                        <a:alpha val="1000"/>
                      </a:schemeClr>
                    </a:solidFill>
                  </a:tcPr>
                </a:tc>
                <a:tc>
                  <a:txBody>
                    <a:bodyPr/>
                    <a:lstStyle/>
                    <a:p>
                      <a:pPr marR="0" algn="ctr" rtl="0" eaLnBrk="1" fontAlgn="b" hangingPunct="1">
                        <a:lnSpc>
                          <a:spcPct val="100000"/>
                        </a:lnSpc>
                        <a:spcBef>
                          <a:spcPts val="0"/>
                        </a:spcBef>
                        <a:spcAft>
                          <a:spcPts val="0"/>
                        </a:spcAft>
                        <a:buNone/>
                      </a:pPr>
                      <a:r>
                        <a:rPr lang="ru-KZ" sz="800" b="0" i="0" u="none" strike="noStrike" cap="none" dirty="0">
                          <a:solidFill>
                            <a:schemeClr val="accent3">
                              <a:lumMod val="50000"/>
                            </a:schemeClr>
                          </a:solidFill>
                          <a:effectLst/>
                          <a:latin typeface="Arial Narrow" panose="020B0606020202030204" pitchFamily="34" charset="0"/>
                          <a:ea typeface="+mn-ea"/>
                          <a:cs typeface="+mn-cs"/>
                          <a:sym typeface="Arial"/>
                        </a:rPr>
                        <a:t>4 681</a:t>
                      </a:r>
                    </a:p>
                  </a:txBody>
                  <a:tcPr marL="9525" marR="9525" marT="0" marB="0" anchor="ctr">
                    <a:solidFill>
                      <a:schemeClr val="accent6">
                        <a:lumMod val="50000"/>
                        <a:alpha val="1000"/>
                      </a:schemeClr>
                    </a:solidFill>
                  </a:tcPr>
                </a:tc>
                <a:tc>
                  <a:txBody>
                    <a:bodyPr/>
                    <a:lstStyle/>
                    <a:p>
                      <a:pPr marR="0" algn="ctr" rtl="0" eaLnBrk="1" fontAlgn="b" hangingPunct="1">
                        <a:lnSpc>
                          <a:spcPct val="100000"/>
                        </a:lnSpc>
                        <a:spcBef>
                          <a:spcPts val="0"/>
                        </a:spcBef>
                        <a:spcAft>
                          <a:spcPts val="0"/>
                        </a:spcAft>
                        <a:buNone/>
                      </a:pPr>
                      <a:r>
                        <a:rPr lang="ru-KZ" sz="800" b="0" i="0" u="none" strike="noStrike" cap="none">
                          <a:solidFill>
                            <a:schemeClr val="accent3">
                              <a:lumMod val="50000"/>
                            </a:schemeClr>
                          </a:solidFill>
                          <a:effectLst/>
                          <a:latin typeface="Arial Narrow" panose="020B0606020202030204" pitchFamily="34" charset="0"/>
                          <a:ea typeface="+mn-ea"/>
                          <a:cs typeface="+mn-cs"/>
                          <a:sym typeface="Arial"/>
                        </a:rPr>
                        <a:t>4 040</a:t>
                      </a:r>
                    </a:p>
                  </a:txBody>
                  <a:tcPr marL="9525" marR="9525" marT="0" marB="0" anchor="ctr">
                    <a:solidFill>
                      <a:schemeClr val="accent6">
                        <a:lumMod val="50000"/>
                        <a:alpha val="1000"/>
                      </a:schemeClr>
                    </a:solidFill>
                  </a:tcPr>
                </a:tc>
                <a:tc>
                  <a:txBody>
                    <a:bodyPr/>
                    <a:lstStyle/>
                    <a:p>
                      <a:pPr marR="0" algn="ctr" rtl="0" eaLnBrk="1" fontAlgn="b" hangingPunct="1">
                        <a:lnSpc>
                          <a:spcPct val="100000"/>
                        </a:lnSpc>
                        <a:spcBef>
                          <a:spcPts val="0"/>
                        </a:spcBef>
                        <a:spcAft>
                          <a:spcPts val="0"/>
                        </a:spcAft>
                        <a:buNone/>
                      </a:pPr>
                      <a:r>
                        <a:rPr lang="ru-KZ" sz="800" b="0" i="0" u="none" strike="noStrike" cap="none">
                          <a:solidFill>
                            <a:schemeClr val="accent3">
                              <a:lumMod val="50000"/>
                            </a:schemeClr>
                          </a:solidFill>
                          <a:effectLst/>
                          <a:latin typeface="Arial Narrow" panose="020B0606020202030204" pitchFamily="34" charset="0"/>
                          <a:ea typeface="+mn-ea"/>
                          <a:cs typeface="+mn-cs"/>
                          <a:sym typeface="Arial"/>
                        </a:rPr>
                        <a:t>1,4%</a:t>
                      </a:r>
                    </a:p>
                  </a:txBody>
                  <a:tcPr marL="9525" marR="9525" marT="0" marB="0" anchor="ctr">
                    <a:solidFill>
                      <a:schemeClr val="accent6">
                        <a:lumMod val="50000"/>
                        <a:alpha val="1000"/>
                      </a:schemeClr>
                    </a:solidFill>
                  </a:tcPr>
                </a:tc>
                <a:extLst>
                  <a:ext uri="{0D108BD9-81ED-4DB2-BD59-A6C34878D82A}">
                    <a16:rowId xmlns:a16="http://schemas.microsoft.com/office/drawing/2014/main" val="3433509531"/>
                  </a:ext>
                </a:extLst>
              </a:tr>
              <a:tr h="158400">
                <a:tc>
                  <a:txBody>
                    <a:bodyPr/>
                    <a:lstStyle/>
                    <a:p>
                      <a:pPr algn="ctr" fontAlgn="b"/>
                      <a:r>
                        <a:rPr lang="ru-RU" sz="800" u="none" strike="noStrike" dirty="0">
                          <a:solidFill>
                            <a:schemeClr val="accent3">
                              <a:lumMod val="50000"/>
                            </a:schemeClr>
                          </a:solidFill>
                          <a:effectLst/>
                          <a:latin typeface="Arial Narrow" panose="020B0606020202030204" pitchFamily="34" charset="0"/>
                        </a:rPr>
                        <a:t>14</a:t>
                      </a:r>
                      <a:endParaRPr lang="en-US" sz="800" b="0" i="0" u="none" strike="noStrike" dirty="0">
                        <a:solidFill>
                          <a:schemeClr val="accent3">
                            <a:lumMod val="50000"/>
                          </a:schemeClr>
                        </a:solidFill>
                        <a:effectLst/>
                        <a:latin typeface="Arial Narrow" panose="020B0606020202030204" pitchFamily="34" charset="0"/>
                      </a:endParaRPr>
                    </a:p>
                  </a:txBody>
                  <a:tcPr marL="9525" marR="9525" marT="0" marB="0" anchor="ctr">
                    <a:solidFill>
                      <a:schemeClr val="accent3">
                        <a:lumMod val="50000"/>
                        <a:alpha val="20000"/>
                      </a:schemeClr>
                    </a:solidFill>
                  </a:tcPr>
                </a:tc>
                <a:tc>
                  <a:txBody>
                    <a:bodyPr/>
                    <a:lstStyle/>
                    <a:p>
                      <a:pPr marR="0" algn="ctr" rtl="0" eaLnBrk="1" fontAlgn="b" hangingPunct="1">
                        <a:lnSpc>
                          <a:spcPct val="100000"/>
                        </a:lnSpc>
                        <a:spcBef>
                          <a:spcPts val="0"/>
                        </a:spcBef>
                        <a:spcAft>
                          <a:spcPts val="0"/>
                        </a:spcAft>
                        <a:buNone/>
                      </a:pPr>
                      <a:r>
                        <a:rPr lang="ru-KZ" sz="800" b="0" i="0" u="none" strike="noStrike" cap="none">
                          <a:solidFill>
                            <a:schemeClr val="accent3">
                              <a:lumMod val="50000"/>
                            </a:schemeClr>
                          </a:solidFill>
                          <a:effectLst/>
                          <a:latin typeface="Arial Narrow" panose="020B0606020202030204" pitchFamily="34" charset="0"/>
                          <a:ea typeface="+mn-ea"/>
                          <a:cs typeface="+mn-cs"/>
                          <a:sym typeface="Arial"/>
                        </a:rPr>
                        <a:t>2350-2</a:t>
                      </a:r>
                    </a:p>
                  </a:txBody>
                  <a:tcPr marL="9525" marR="9525" marT="0" marB="0" anchor="ctr">
                    <a:solidFill>
                      <a:schemeClr val="accent3">
                        <a:lumMod val="50000"/>
                        <a:alpha val="20000"/>
                      </a:schemeClr>
                    </a:solidFill>
                  </a:tcPr>
                </a:tc>
                <a:tc>
                  <a:txBody>
                    <a:bodyPr/>
                    <a:lstStyle/>
                    <a:p>
                      <a:pPr marL="72000" marR="0" algn="l" rtl="0" eaLnBrk="1" fontAlgn="b" hangingPunct="1">
                        <a:lnSpc>
                          <a:spcPct val="100000"/>
                        </a:lnSpc>
                        <a:spcBef>
                          <a:spcPts val="0"/>
                        </a:spcBef>
                        <a:spcAft>
                          <a:spcPts val="0"/>
                        </a:spcAft>
                        <a:buNone/>
                      </a:pPr>
                      <a:r>
                        <a:rPr lang="ru-RU" sz="800" b="0" i="0" u="none" strike="noStrike" cap="none" dirty="0">
                          <a:solidFill>
                            <a:schemeClr val="accent3">
                              <a:lumMod val="50000"/>
                            </a:schemeClr>
                          </a:solidFill>
                          <a:effectLst/>
                          <a:latin typeface="Arial Narrow" panose="020B0606020202030204" pitchFamily="34" charset="0"/>
                          <a:ea typeface="+mn-ea"/>
                          <a:cs typeface="+mn-cs"/>
                          <a:sym typeface="Arial"/>
                        </a:rPr>
                        <a:t>Математика </a:t>
                      </a:r>
                      <a:r>
                        <a:rPr lang="ru-RU" sz="800" b="0" i="0" u="none" strike="noStrike" cap="none" dirty="0" err="1">
                          <a:solidFill>
                            <a:schemeClr val="accent3">
                              <a:lumMod val="50000"/>
                            </a:schemeClr>
                          </a:solidFill>
                          <a:effectLst/>
                          <a:latin typeface="Arial Narrow" panose="020B0606020202030204" pitchFamily="34" charset="0"/>
                          <a:ea typeface="+mn-ea"/>
                          <a:cs typeface="+mn-cs"/>
                          <a:sym typeface="Arial"/>
                        </a:rPr>
                        <a:t>ғылымдары</a:t>
                      </a:r>
                      <a:r>
                        <a:rPr lang="ru-RU" sz="800" b="0" i="0" u="none" strike="noStrike" cap="none" dirty="0">
                          <a:solidFill>
                            <a:schemeClr val="accent3">
                              <a:lumMod val="50000"/>
                            </a:schemeClr>
                          </a:solidFill>
                          <a:effectLst/>
                          <a:latin typeface="Arial Narrow" panose="020B0606020202030204" pitchFamily="34" charset="0"/>
                          <a:ea typeface="+mn-ea"/>
                          <a:cs typeface="+mn-cs"/>
                          <a:sym typeface="Arial"/>
                        </a:rPr>
                        <a:t> </a:t>
                      </a:r>
                      <a:r>
                        <a:rPr lang="ru-RU" sz="800" b="0" i="0" u="none" strike="noStrike" cap="none" dirty="0" err="1">
                          <a:solidFill>
                            <a:schemeClr val="accent3">
                              <a:lumMod val="50000"/>
                            </a:schemeClr>
                          </a:solidFill>
                          <a:effectLst/>
                          <a:latin typeface="Arial Narrow" panose="020B0606020202030204" pitchFamily="34" charset="0"/>
                          <a:ea typeface="+mn-ea"/>
                          <a:cs typeface="+mn-cs"/>
                          <a:sym typeface="Arial"/>
                        </a:rPr>
                        <a:t>бойынша</a:t>
                      </a:r>
                      <a:r>
                        <a:rPr lang="ru-RU" sz="800" b="0" i="0" u="none" strike="noStrike" cap="none" dirty="0">
                          <a:solidFill>
                            <a:schemeClr val="accent3">
                              <a:lumMod val="50000"/>
                            </a:schemeClr>
                          </a:solidFill>
                          <a:effectLst/>
                          <a:latin typeface="Arial Narrow" panose="020B0606020202030204" pitchFamily="34" charset="0"/>
                          <a:ea typeface="+mn-ea"/>
                          <a:cs typeface="+mn-cs"/>
                          <a:sym typeface="Arial"/>
                        </a:rPr>
                        <a:t> орта </a:t>
                      </a:r>
                      <a:r>
                        <a:rPr lang="ru-RU" sz="800" b="0" i="0" u="none" strike="noStrike" cap="none" dirty="0" err="1">
                          <a:solidFill>
                            <a:schemeClr val="accent3">
                              <a:lumMod val="50000"/>
                            </a:schemeClr>
                          </a:solidFill>
                          <a:effectLst/>
                          <a:latin typeface="Arial Narrow" panose="020B0606020202030204" pitchFamily="34" charset="0"/>
                          <a:ea typeface="+mn-ea"/>
                          <a:cs typeface="+mn-cs"/>
                          <a:sym typeface="Arial"/>
                        </a:rPr>
                        <a:t>мектеп</a:t>
                      </a:r>
                      <a:r>
                        <a:rPr lang="ru-RU" sz="800" b="0" i="0" u="none" strike="noStrike" cap="none" dirty="0">
                          <a:solidFill>
                            <a:schemeClr val="accent3">
                              <a:lumMod val="50000"/>
                            </a:schemeClr>
                          </a:solidFill>
                          <a:effectLst/>
                          <a:latin typeface="Arial Narrow" panose="020B0606020202030204" pitchFamily="34" charset="0"/>
                          <a:ea typeface="+mn-ea"/>
                          <a:cs typeface="+mn-cs"/>
                          <a:sym typeface="Arial"/>
                        </a:rPr>
                        <a:t> </a:t>
                      </a:r>
                      <a:r>
                        <a:rPr lang="ru-RU" sz="800" b="0" i="0" u="none" strike="noStrike" cap="none" dirty="0" err="1">
                          <a:solidFill>
                            <a:schemeClr val="accent3">
                              <a:lumMod val="50000"/>
                            </a:schemeClr>
                          </a:solidFill>
                          <a:effectLst/>
                          <a:latin typeface="Arial Narrow" panose="020B0606020202030204" pitchFamily="34" charset="0"/>
                          <a:ea typeface="+mn-ea"/>
                          <a:cs typeface="+mn-cs"/>
                          <a:sym typeface="Arial"/>
                        </a:rPr>
                        <a:t>мұғалімдері</a:t>
                      </a:r>
                      <a:endParaRPr lang="ru-RU" sz="800" b="0" i="0" u="none" strike="noStrike" cap="none" dirty="0">
                        <a:solidFill>
                          <a:schemeClr val="accent3">
                            <a:lumMod val="50000"/>
                          </a:schemeClr>
                        </a:solidFill>
                        <a:effectLst/>
                        <a:latin typeface="Arial Narrow" panose="020B0606020202030204" pitchFamily="34" charset="0"/>
                        <a:ea typeface="+mn-ea"/>
                        <a:cs typeface="+mn-cs"/>
                        <a:sym typeface="Arial"/>
                      </a:endParaRPr>
                    </a:p>
                  </a:txBody>
                  <a:tcPr marL="9525" marR="9525" marT="0" marB="0" anchor="ctr">
                    <a:lnR w="12700" cap="flat" cmpd="sng" algn="ctr">
                      <a:solidFill>
                        <a:schemeClr val="tx1"/>
                      </a:solidFill>
                      <a:prstDash val="solid"/>
                      <a:round/>
                      <a:headEnd type="none" w="med" len="med"/>
                      <a:tailEnd type="none" w="med" len="med"/>
                    </a:lnR>
                    <a:solidFill>
                      <a:schemeClr val="accent3">
                        <a:lumMod val="50000"/>
                        <a:alpha val="20000"/>
                      </a:schemeClr>
                    </a:solidFill>
                  </a:tcPr>
                </a:tc>
                <a:tc>
                  <a:txBody>
                    <a:bodyPr/>
                    <a:lstStyle/>
                    <a:p>
                      <a:pPr algn="ctr" fontAlgn="b"/>
                      <a:r>
                        <a:rPr lang="ru-KZ" sz="800" b="0" i="0" u="none" strike="noStrike" cap="none">
                          <a:solidFill>
                            <a:schemeClr val="tx1"/>
                          </a:solidFill>
                          <a:effectLst/>
                          <a:latin typeface="Arial Narrow" panose="020B0606020202030204" pitchFamily="34" charset="0"/>
                          <a:ea typeface="+mn-ea"/>
                          <a:cs typeface="+mn-cs"/>
                          <a:sym typeface="Arial"/>
                        </a:rPr>
                        <a:t>9 137</a:t>
                      </a:r>
                    </a:p>
                  </a:txBody>
                  <a:tcPr marL="9525" marR="9525" marT="0" marB="0" anchor="ctr">
                    <a:lnL w="12700" cap="flat" cmpd="sng" algn="ctr">
                      <a:solidFill>
                        <a:schemeClr val="tx1"/>
                      </a:solidFill>
                      <a:prstDash val="solid"/>
                      <a:round/>
                      <a:headEnd type="none" w="med" len="med"/>
                      <a:tailEnd type="none" w="med" len="med"/>
                    </a:lnL>
                    <a:solidFill>
                      <a:schemeClr val="bg1">
                        <a:lumMod val="50000"/>
                        <a:alpha val="20000"/>
                      </a:schemeClr>
                    </a:solidFill>
                  </a:tcPr>
                </a:tc>
                <a:tc>
                  <a:txBody>
                    <a:bodyPr/>
                    <a:lstStyle/>
                    <a:p>
                      <a:pPr algn="ctr" fontAlgn="b"/>
                      <a:r>
                        <a:rPr lang="ru-KZ" sz="800" b="0" i="0" u="none" strike="noStrike" cap="none">
                          <a:solidFill>
                            <a:schemeClr val="tx1"/>
                          </a:solidFill>
                          <a:effectLst/>
                          <a:latin typeface="Arial Narrow" panose="020B0606020202030204" pitchFamily="34" charset="0"/>
                          <a:ea typeface="+mn-ea"/>
                          <a:cs typeface="+mn-cs"/>
                          <a:sym typeface="Arial"/>
                        </a:rPr>
                        <a:t>1 162</a:t>
                      </a:r>
                    </a:p>
                  </a:txBody>
                  <a:tcPr marL="9525" marR="9525" marT="0" marB="0" anchor="ctr">
                    <a:solidFill>
                      <a:schemeClr val="bg1">
                        <a:lumMod val="50000"/>
                        <a:alpha val="20000"/>
                      </a:schemeClr>
                    </a:solidFill>
                  </a:tcPr>
                </a:tc>
                <a:tc>
                  <a:txBody>
                    <a:bodyPr/>
                    <a:lstStyle/>
                    <a:p>
                      <a:pPr algn="ctr" fontAlgn="b"/>
                      <a:r>
                        <a:rPr lang="ru-KZ" sz="800" b="0" i="0" u="none" strike="noStrike" cap="none">
                          <a:solidFill>
                            <a:schemeClr val="tx1"/>
                          </a:solidFill>
                          <a:effectLst/>
                          <a:latin typeface="Arial Narrow" panose="020B0606020202030204" pitchFamily="34" charset="0"/>
                          <a:ea typeface="+mn-ea"/>
                          <a:cs typeface="+mn-cs"/>
                          <a:sym typeface="Arial"/>
                        </a:rPr>
                        <a:t>1 114</a:t>
                      </a:r>
                    </a:p>
                  </a:txBody>
                  <a:tcPr marL="9525" marR="9525" marT="0" marB="0" anchor="ctr">
                    <a:solidFill>
                      <a:schemeClr val="bg1">
                        <a:lumMod val="50000"/>
                        <a:alpha val="20000"/>
                      </a:schemeClr>
                    </a:solidFill>
                  </a:tcPr>
                </a:tc>
                <a:tc>
                  <a:txBody>
                    <a:bodyPr/>
                    <a:lstStyle/>
                    <a:p>
                      <a:pPr algn="ctr" fontAlgn="b"/>
                      <a:r>
                        <a:rPr lang="ru-KZ" sz="800" b="0" i="0" u="none" strike="noStrike" cap="none">
                          <a:solidFill>
                            <a:schemeClr val="tx1"/>
                          </a:solidFill>
                          <a:effectLst/>
                          <a:latin typeface="Arial Narrow" panose="020B0606020202030204" pitchFamily="34" charset="0"/>
                          <a:ea typeface="+mn-ea"/>
                          <a:cs typeface="+mn-cs"/>
                          <a:sym typeface="Arial"/>
                        </a:rPr>
                        <a:t>5 078</a:t>
                      </a:r>
                    </a:p>
                  </a:txBody>
                  <a:tcPr marL="9525" marR="9525" marT="0" marB="0" anchor="ctr">
                    <a:solidFill>
                      <a:schemeClr val="bg1">
                        <a:lumMod val="50000"/>
                        <a:alpha val="20000"/>
                      </a:schemeClr>
                    </a:solidFill>
                  </a:tcPr>
                </a:tc>
                <a:tc>
                  <a:txBody>
                    <a:bodyPr/>
                    <a:lstStyle/>
                    <a:p>
                      <a:pPr algn="ctr" fontAlgn="b"/>
                      <a:r>
                        <a:rPr lang="ru-KZ" sz="800" b="0" i="0" u="none" strike="noStrike" cap="none">
                          <a:solidFill>
                            <a:schemeClr val="tx1"/>
                          </a:solidFill>
                          <a:effectLst/>
                          <a:latin typeface="Arial Narrow" panose="020B0606020202030204" pitchFamily="34" charset="0"/>
                          <a:ea typeface="+mn-ea"/>
                          <a:cs typeface="+mn-cs"/>
                          <a:sym typeface="Arial"/>
                        </a:rPr>
                        <a:t>1 783</a:t>
                      </a:r>
                    </a:p>
                  </a:txBody>
                  <a:tcPr marL="9525" marR="9525" marT="0" marB="0" anchor="ctr">
                    <a:lnR w="12700" cap="flat" cmpd="sng" algn="ctr">
                      <a:solidFill>
                        <a:schemeClr val="tx1"/>
                      </a:solidFill>
                      <a:prstDash val="solid"/>
                      <a:round/>
                      <a:headEnd type="none" w="med" len="med"/>
                      <a:tailEnd type="none" w="med" len="med"/>
                    </a:lnR>
                    <a:solidFill>
                      <a:schemeClr val="bg1">
                        <a:lumMod val="50000"/>
                        <a:alpha val="20000"/>
                      </a:schemeClr>
                    </a:solidFill>
                  </a:tcPr>
                </a:tc>
                <a:tc>
                  <a:txBody>
                    <a:bodyPr/>
                    <a:lstStyle/>
                    <a:p>
                      <a:pPr marR="0" algn="ctr" rtl="0" eaLnBrk="1" fontAlgn="b" hangingPunct="1">
                        <a:lnSpc>
                          <a:spcPct val="100000"/>
                        </a:lnSpc>
                        <a:spcBef>
                          <a:spcPts val="0"/>
                        </a:spcBef>
                        <a:spcAft>
                          <a:spcPts val="0"/>
                        </a:spcAft>
                        <a:buNone/>
                      </a:pPr>
                      <a:r>
                        <a:rPr lang="ru-KZ" sz="800" b="0" i="0" u="none" strike="noStrike" cap="none">
                          <a:solidFill>
                            <a:schemeClr val="accent3">
                              <a:lumMod val="50000"/>
                            </a:schemeClr>
                          </a:solidFill>
                          <a:effectLst/>
                          <a:latin typeface="Arial Narrow" panose="020B0606020202030204" pitchFamily="34" charset="0"/>
                          <a:ea typeface="+mn-ea"/>
                          <a:cs typeface="+mn-cs"/>
                          <a:sym typeface="Arial"/>
                        </a:rPr>
                        <a:t>11 267</a:t>
                      </a:r>
                    </a:p>
                  </a:txBody>
                  <a:tcPr marL="9525" marR="9525" marT="0" marB="0" anchor="ctr">
                    <a:lnL w="12700" cap="flat" cmpd="sng" algn="ctr">
                      <a:solidFill>
                        <a:schemeClr val="tx1"/>
                      </a:solidFill>
                      <a:prstDash val="solid"/>
                      <a:round/>
                      <a:headEnd type="none" w="med" len="med"/>
                      <a:tailEnd type="none" w="med" len="med"/>
                    </a:lnL>
                    <a:solidFill>
                      <a:schemeClr val="accent3">
                        <a:lumMod val="50000"/>
                        <a:alpha val="20000"/>
                      </a:schemeClr>
                    </a:solidFill>
                  </a:tcPr>
                </a:tc>
                <a:tc>
                  <a:txBody>
                    <a:bodyPr/>
                    <a:lstStyle/>
                    <a:p>
                      <a:pPr marR="0" algn="ctr" rtl="0" eaLnBrk="1" fontAlgn="b" hangingPunct="1">
                        <a:lnSpc>
                          <a:spcPct val="100000"/>
                        </a:lnSpc>
                        <a:spcBef>
                          <a:spcPts val="0"/>
                        </a:spcBef>
                        <a:spcAft>
                          <a:spcPts val="0"/>
                        </a:spcAft>
                        <a:buNone/>
                      </a:pPr>
                      <a:r>
                        <a:rPr lang="ru-KZ" sz="800" b="0" i="0" u="none" strike="noStrike" cap="none">
                          <a:solidFill>
                            <a:schemeClr val="tx1"/>
                          </a:solidFill>
                          <a:effectLst/>
                          <a:latin typeface="Arial Narrow" panose="020B0606020202030204" pitchFamily="34" charset="0"/>
                          <a:ea typeface="+mn-ea"/>
                          <a:cs typeface="+mn-cs"/>
                          <a:sym typeface="Arial"/>
                        </a:rPr>
                        <a:t>1 803</a:t>
                      </a:r>
                    </a:p>
                  </a:txBody>
                  <a:tcPr marL="9525" marR="9525" marT="0" marB="0" anchor="ctr">
                    <a:solidFill>
                      <a:schemeClr val="bg1">
                        <a:lumMod val="50000"/>
                        <a:alpha val="20000"/>
                      </a:schemeClr>
                    </a:solidFill>
                  </a:tcPr>
                </a:tc>
                <a:tc>
                  <a:txBody>
                    <a:bodyPr/>
                    <a:lstStyle/>
                    <a:p>
                      <a:pPr marR="0" algn="ctr" rtl="0" eaLnBrk="1" fontAlgn="b" hangingPunct="1">
                        <a:lnSpc>
                          <a:spcPct val="100000"/>
                        </a:lnSpc>
                        <a:spcBef>
                          <a:spcPts val="0"/>
                        </a:spcBef>
                        <a:spcAft>
                          <a:spcPts val="0"/>
                        </a:spcAft>
                        <a:buNone/>
                      </a:pPr>
                      <a:r>
                        <a:rPr lang="ru-KZ" sz="800" b="0" i="0" u="none" strike="noStrike" cap="none">
                          <a:solidFill>
                            <a:schemeClr val="accent3">
                              <a:lumMod val="50000"/>
                            </a:schemeClr>
                          </a:solidFill>
                          <a:effectLst/>
                          <a:latin typeface="Arial Narrow" panose="020B0606020202030204" pitchFamily="34" charset="0"/>
                          <a:ea typeface="+mn-ea"/>
                          <a:cs typeface="+mn-cs"/>
                          <a:sym typeface="Arial"/>
                        </a:rPr>
                        <a:t>2 340</a:t>
                      </a:r>
                    </a:p>
                  </a:txBody>
                  <a:tcPr marL="9525" marR="9525" marT="0" marB="0" anchor="ctr">
                    <a:solidFill>
                      <a:schemeClr val="accent3">
                        <a:lumMod val="50000"/>
                        <a:alpha val="20000"/>
                      </a:schemeClr>
                    </a:solidFill>
                  </a:tcPr>
                </a:tc>
                <a:tc>
                  <a:txBody>
                    <a:bodyPr/>
                    <a:lstStyle/>
                    <a:p>
                      <a:pPr marR="0" algn="ctr" rtl="0" eaLnBrk="1" fontAlgn="b" hangingPunct="1">
                        <a:lnSpc>
                          <a:spcPct val="100000"/>
                        </a:lnSpc>
                        <a:spcBef>
                          <a:spcPts val="0"/>
                        </a:spcBef>
                        <a:spcAft>
                          <a:spcPts val="0"/>
                        </a:spcAft>
                        <a:buNone/>
                      </a:pPr>
                      <a:r>
                        <a:rPr lang="ru-KZ" sz="800" b="0" i="0" u="none" strike="noStrike" cap="none">
                          <a:solidFill>
                            <a:schemeClr val="accent3">
                              <a:lumMod val="50000"/>
                            </a:schemeClr>
                          </a:solidFill>
                          <a:effectLst/>
                          <a:latin typeface="Arial Narrow" panose="020B0606020202030204" pitchFamily="34" charset="0"/>
                          <a:ea typeface="+mn-ea"/>
                          <a:cs typeface="+mn-cs"/>
                          <a:sym typeface="Arial"/>
                        </a:rPr>
                        <a:t>2 377</a:t>
                      </a:r>
                    </a:p>
                  </a:txBody>
                  <a:tcPr marL="9525" marR="9525" marT="0" marB="0" anchor="ctr">
                    <a:solidFill>
                      <a:schemeClr val="accent3">
                        <a:lumMod val="50000"/>
                        <a:alpha val="20000"/>
                      </a:schemeClr>
                    </a:solidFill>
                  </a:tcPr>
                </a:tc>
                <a:tc>
                  <a:txBody>
                    <a:bodyPr/>
                    <a:lstStyle/>
                    <a:p>
                      <a:pPr marR="0" algn="ctr" rtl="0" eaLnBrk="1" fontAlgn="b" hangingPunct="1">
                        <a:lnSpc>
                          <a:spcPct val="100000"/>
                        </a:lnSpc>
                        <a:spcBef>
                          <a:spcPts val="0"/>
                        </a:spcBef>
                        <a:spcAft>
                          <a:spcPts val="0"/>
                        </a:spcAft>
                        <a:buNone/>
                      </a:pPr>
                      <a:r>
                        <a:rPr lang="ru-KZ" sz="800" b="0" i="0" u="none" strike="noStrike" cap="none">
                          <a:solidFill>
                            <a:schemeClr val="accent3">
                              <a:lumMod val="50000"/>
                            </a:schemeClr>
                          </a:solidFill>
                          <a:effectLst/>
                          <a:latin typeface="Arial Narrow" panose="020B0606020202030204" pitchFamily="34" charset="0"/>
                          <a:ea typeface="+mn-ea"/>
                          <a:cs typeface="+mn-cs"/>
                          <a:sym typeface="Arial"/>
                        </a:rPr>
                        <a:t>4 747</a:t>
                      </a:r>
                    </a:p>
                  </a:txBody>
                  <a:tcPr marL="9525" marR="9525" marT="0" marB="0" anchor="ctr">
                    <a:solidFill>
                      <a:schemeClr val="accent3">
                        <a:lumMod val="50000"/>
                        <a:alpha val="20000"/>
                      </a:schemeClr>
                    </a:solidFill>
                  </a:tcPr>
                </a:tc>
                <a:tc>
                  <a:txBody>
                    <a:bodyPr/>
                    <a:lstStyle/>
                    <a:p>
                      <a:pPr marR="0" algn="ctr" rtl="0" eaLnBrk="1" fontAlgn="b" hangingPunct="1">
                        <a:lnSpc>
                          <a:spcPct val="100000"/>
                        </a:lnSpc>
                        <a:spcBef>
                          <a:spcPts val="0"/>
                        </a:spcBef>
                        <a:spcAft>
                          <a:spcPts val="0"/>
                        </a:spcAft>
                        <a:buNone/>
                      </a:pPr>
                      <a:r>
                        <a:rPr lang="ru-KZ" sz="800" b="0" i="0" u="none" strike="noStrike" cap="none">
                          <a:solidFill>
                            <a:schemeClr val="accent3">
                              <a:lumMod val="50000"/>
                            </a:schemeClr>
                          </a:solidFill>
                          <a:effectLst/>
                          <a:latin typeface="Arial Narrow" panose="020B0606020202030204" pitchFamily="34" charset="0"/>
                          <a:ea typeface="+mn-ea"/>
                          <a:cs typeface="+mn-cs"/>
                          <a:sym typeface="Arial"/>
                        </a:rPr>
                        <a:t>1,3%</a:t>
                      </a:r>
                    </a:p>
                  </a:txBody>
                  <a:tcPr marL="9525" marR="9525" marT="0" marB="0" anchor="ctr">
                    <a:solidFill>
                      <a:schemeClr val="accent3">
                        <a:lumMod val="50000"/>
                        <a:alpha val="20000"/>
                      </a:schemeClr>
                    </a:solidFill>
                  </a:tcPr>
                </a:tc>
                <a:extLst>
                  <a:ext uri="{0D108BD9-81ED-4DB2-BD59-A6C34878D82A}">
                    <a16:rowId xmlns:a16="http://schemas.microsoft.com/office/drawing/2014/main" val="1108121153"/>
                  </a:ext>
                </a:extLst>
              </a:tr>
              <a:tr h="158400">
                <a:tc>
                  <a:txBody>
                    <a:bodyPr/>
                    <a:lstStyle/>
                    <a:p>
                      <a:pPr algn="ctr" fontAlgn="b"/>
                      <a:r>
                        <a:rPr lang="ru-RU" sz="800" u="none" strike="noStrike" dirty="0">
                          <a:solidFill>
                            <a:schemeClr val="accent3">
                              <a:lumMod val="50000"/>
                            </a:schemeClr>
                          </a:solidFill>
                          <a:effectLst/>
                          <a:latin typeface="Arial Narrow" panose="020B0606020202030204" pitchFamily="34" charset="0"/>
                        </a:rPr>
                        <a:t>15</a:t>
                      </a:r>
                      <a:endParaRPr lang="en-US" sz="800" b="0" i="0" u="none" strike="noStrike" dirty="0">
                        <a:solidFill>
                          <a:schemeClr val="accent3">
                            <a:lumMod val="50000"/>
                          </a:schemeClr>
                        </a:solidFill>
                        <a:effectLst/>
                        <a:latin typeface="Arial Narrow" panose="020B0606020202030204" pitchFamily="34" charset="0"/>
                      </a:endParaRPr>
                    </a:p>
                  </a:txBody>
                  <a:tcPr marL="9525" marR="9525" marT="0" marB="0" anchor="ctr">
                    <a:solidFill>
                      <a:schemeClr val="accent6">
                        <a:lumMod val="50000"/>
                        <a:alpha val="1000"/>
                      </a:schemeClr>
                    </a:solidFill>
                  </a:tcPr>
                </a:tc>
                <a:tc>
                  <a:txBody>
                    <a:bodyPr/>
                    <a:lstStyle/>
                    <a:p>
                      <a:pPr marR="0" algn="ctr" rtl="0" eaLnBrk="1" fontAlgn="b" hangingPunct="1">
                        <a:lnSpc>
                          <a:spcPct val="100000"/>
                        </a:lnSpc>
                        <a:spcBef>
                          <a:spcPts val="0"/>
                        </a:spcBef>
                        <a:spcAft>
                          <a:spcPts val="0"/>
                        </a:spcAft>
                        <a:buNone/>
                      </a:pPr>
                      <a:r>
                        <a:rPr lang="ru-KZ" sz="800" b="0" i="0" u="none" strike="noStrike" cap="none" dirty="0">
                          <a:solidFill>
                            <a:schemeClr val="accent3">
                              <a:lumMod val="50000"/>
                            </a:schemeClr>
                          </a:solidFill>
                          <a:effectLst/>
                          <a:latin typeface="Arial Narrow" panose="020B0606020202030204" pitchFamily="34" charset="0"/>
                          <a:ea typeface="+mn-ea"/>
                          <a:cs typeface="+mn-cs"/>
                          <a:sym typeface="Arial"/>
                        </a:rPr>
                        <a:t>5210-2</a:t>
                      </a:r>
                    </a:p>
                  </a:txBody>
                  <a:tcPr marL="9525" marR="9525" marT="0" marB="0" anchor="ctr">
                    <a:solidFill>
                      <a:schemeClr val="accent6">
                        <a:lumMod val="50000"/>
                        <a:alpha val="1000"/>
                      </a:schemeClr>
                    </a:solidFill>
                  </a:tcPr>
                </a:tc>
                <a:tc>
                  <a:txBody>
                    <a:bodyPr/>
                    <a:lstStyle/>
                    <a:p>
                      <a:pPr marL="72000" marR="0" algn="l" rtl="0" eaLnBrk="1" fontAlgn="b" hangingPunct="1">
                        <a:lnSpc>
                          <a:spcPct val="100000"/>
                        </a:lnSpc>
                        <a:spcBef>
                          <a:spcPts val="0"/>
                        </a:spcBef>
                        <a:spcAft>
                          <a:spcPts val="0"/>
                        </a:spcAft>
                        <a:buNone/>
                      </a:pPr>
                      <a:r>
                        <a:rPr lang="ru-RU" sz="800" b="0" i="0" u="none" strike="noStrike" cap="none" dirty="0" err="1">
                          <a:solidFill>
                            <a:schemeClr val="accent3">
                              <a:lumMod val="50000"/>
                            </a:schemeClr>
                          </a:solidFill>
                          <a:effectLst/>
                          <a:latin typeface="Arial Narrow" panose="020B0606020202030204" pitchFamily="34" charset="0"/>
                          <a:ea typeface="+mn-ea"/>
                          <a:cs typeface="+mn-cs"/>
                          <a:sym typeface="Arial"/>
                        </a:rPr>
                        <a:t>Дүкен</a:t>
                      </a:r>
                      <a:r>
                        <a:rPr lang="ru-RU" sz="800" b="0" i="0" u="none" strike="noStrike" cap="none" dirty="0">
                          <a:solidFill>
                            <a:schemeClr val="accent3">
                              <a:lumMod val="50000"/>
                            </a:schemeClr>
                          </a:solidFill>
                          <a:effectLst/>
                          <a:latin typeface="Arial Narrow" panose="020B0606020202030204" pitchFamily="34" charset="0"/>
                          <a:ea typeface="+mn-ea"/>
                          <a:cs typeface="+mn-cs"/>
                          <a:sym typeface="Arial"/>
                        </a:rPr>
                        <a:t> </a:t>
                      </a:r>
                      <a:r>
                        <a:rPr lang="ru-RU" sz="800" b="0" i="0" u="none" strike="noStrike" cap="none" dirty="0" err="1">
                          <a:solidFill>
                            <a:schemeClr val="accent3">
                              <a:lumMod val="50000"/>
                            </a:schemeClr>
                          </a:solidFill>
                          <a:effectLst/>
                          <a:latin typeface="Arial Narrow" panose="020B0606020202030204" pitchFamily="34" charset="0"/>
                          <a:ea typeface="+mn-ea"/>
                          <a:cs typeface="+mn-cs"/>
                          <a:sym typeface="Arial"/>
                        </a:rPr>
                        <a:t>сатушылары</a:t>
                      </a:r>
                      <a:r>
                        <a:rPr lang="ru-RU" sz="800" b="0" i="0" u="none" strike="noStrike" cap="none" dirty="0">
                          <a:solidFill>
                            <a:schemeClr val="accent3">
                              <a:lumMod val="50000"/>
                            </a:schemeClr>
                          </a:solidFill>
                          <a:effectLst/>
                          <a:latin typeface="Arial Narrow" panose="020B0606020202030204" pitchFamily="34" charset="0"/>
                          <a:ea typeface="+mn-ea"/>
                          <a:cs typeface="+mn-cs"/>
                          <a:sym typeface="Arial"/>
                        </a:rPr>
                        <a:t> </a:t>
                      </a:r>
                      <a:r>
                        <a:rPr lang="ru-RU" sz="800" b="0" i="0" u="none" strike="noStrike" cap="none" dirty="0" err="1">
                          <a:solidFill>
                            <a:schemeClr val="accent3">
                              <a:lumMod val="50000"/>
                            </a:schemeClr>
                          </a:solidFill>
                          <a:effectLst/>
                          <a:latin typeface="Arial Narrow" panose="020B0606020202030204" pitchFamily="34" charset="0"/>
                          <a:ea typeface="+mn-ea"/>
                          <a:cs typeface="+mn-cs"/>
                          <a:sym typeface="Arial"/>
                        </a:rPr>
                        <a:t>және</a:t>
                      </a:r>
                      <a:r>
                        <a:rPr lang="ru-RU" sz="800" b="0" i="0" u="none" strike="noStrike" cap="none" dirty="0">
                          <a:solidFill>
                            <a:schemeClr val="accent3">
                              <a:lumMod val="50000"/>
                            </a:schemeClr>
                          </a:solidFill>
                          <a:effectLst/>
                          <a:latin typeface="Arial Narrow" panose="020B0606020202030204" pitchFamily="34" charset="0"/>
                          <a:ea typeface="+mn-ea"/>
                          <a:cs typeface="+mn-cs"/>
                          <a:sym typeface="Arial"/>
                        </a:rPr>
                        <a:t> </a:t>
                      </a:r>
                      <a:r>
                        <a:rPr lang="ru-RU" sz="800" b="0" i="0" u="none" strike="noStrike" cap="none" dirty="0" err="1">
                          <a:solidFill>
                            <a:schemeClr val="accent3">
                              <a:lumMod val="50000"/>
                            </a:schemeClr>
                          </a:solidFill>
                          <a:effectLst/>
                          <a:latin typeface="Arial Narrow" panose="020B0606020202030204" pitchFamily="34" charset="0"/>
                          <a:ea typeface="+mn-ea"/>
                          <a:cs typeface="+mn-cs"/>
                          <a:sym typeface="Arial"/>
                        </a:rPr>
                        <a:t>олардың</a:t>
                      </a:r>
                      <a:r>
                        <a:rPr lang="ru-RU" sz="800" b="0" i="0" u="none" strike="noStrike" cap="none" dirty="0">
                          <a:solidFill>
                            <a:schemeClr val="accent3">
                              <a:lumMod val="50000"/>
                            </a:schemeClr>
                          </a:solidFill>
                          <a:effectLst/>
                          <a:latin typeface="Arial Narrow" panose="020B0606020202030204" pitchFamily="34" charset="0"/>
                          <a:ea typeface="+mn-ea"/>
                          <a:cs typeface="+mn-cs"/>
                          <a:sym typeface="Arial"/>
                        </a:rPr>
                        <a:t> </a:t>
                      </a:r>
                      <a:r>
                        <a:rPr lang="ru-RU" sz="800" b="0" i="0" u="none" strike="noStrike" cap="none" dirty="0" err="1">
                          <a:solidFill>
                            <a:schemeClr val="accent3">
                              <a:lumMod val="50000"/>
                            </a:schemeClr>
                          </a:solidFill>
                          <a:effectLst/>
                          <a:latin typeface="Arial Narrow" panose="020B0606020202030204" pitchFamily="34" charset="0"/>
                          <a:ea typeface="+mn-ea"/>
                          <a:cs typeface="+mn-cs"/>
                          <a:sym typeface="Arial"/>
                        </a:rPr>
                        <a:t>көмекшілері</a:t>
                      </a:r>
                      <a:endParaRPr lang="ru-RU" sz="800" b="0" i="0" u="none" strike="noStrike" cap="none" dirty="0">
                        <a:solidFill>
                          <a:schemeClr val="accent3">
                            <a:lumMod val="50000"/>
                          </a:schemeClr>
                        </a:solidFill>
                        <a:effectLst/>
                        <a:latin typeface="Arial Narrow" panose="020B0606020202030204" pitchFamily="34" charset="0"/>
                        <a:ea typeface="+mn-ea"/>
                        <a:cs typeface="+mn-cs"/>
                        <a:sym typeface="Arial"/>
                      </a:endParaRPr>
                    </a:p>
                  </a:txBody>
                  <a:tcPr marL="9525" marR="9525" marT="0" marB="0" anchor="ctr">
                    <a:lnR w="12700" cap="flat" cmpd="sng" algn="ctr">
                      <a:solidFill>
                        <a:schemeClr val="tx1"/>
                      </a:solidFill>
                      <a:prstDash val="solid"/>
                      <a:round/>
                      <a:headEnd type="none" w="med" len="med"/>
                      <a:tailEnd type="none" w="med" len="med"/>
                    </a:lnR>
                    <a:solidFill>
                      <a:schemeClr val="accent6">
                        <a:lumMod val="50000"/>
                        <a:alpha val="1000"/>
                      </a:schemeClr>
                    </a:solidFill>
                  </a:tcPr>
                </a:tc>
                <a:tc>
                  <a:txBody>
                    <a:bodyPr/>
                    <a:lstStyle/>
                    <a:p>
                      <a:pPr algn="ctr" fontAlgn="b"/>
                      <a:r>
                        <a:rPr lang="ru-KZ" sz="800" b="0" i="0" u="none" strike="noStrike" cap="none">
                          <a:solidFill>
                            <a:schemeClr val="tx1"/>
                          </a:solidFill>
                          <a:effectLst/>
                          <a:latin typeface="Arial Narrow" panose="020B0606020202030204" pitchFamily="34" charset="0"/>
                          <a:ea typeface="+mn-ea"/>
                          <a:cs typeface="+mn-cs"/>
                          <a:sym typeface="Arial"/>
                        </a:rPr>
                        <a:t>12 962</a:t>
                      </a:r>
                    </a:p>
                  </a:txBody>
                  <a:tcPr marL="9525" marR="9525" marT="0" marB="0" anchor="ctr">
                    <a:lnL w="12700" cap="flat" cmpd="sng" algn="ctr">
                      <a:solidFill>
                        <a:schemeClr val="tx1"/>
                      </a:solidFill>
                      <a:prstDash val="solid"/>
                      <a:round/>
                      <a:headEnd type="none" w="med" len="med"/>
                      <a:tailEnd type="none" w="med" len="med"/>
                    </a:lnL>
                    <a:solidFill>
                      <a:schemeClr val="accent6">
                        <a:lumMod val="50000"/>
                        <a:alpha val="1000"/>
                      </a:schemeClr>
                    </a:solidFill>
                  </a:tcPr>
                </a:tc>
                <a:tc>
                  <a:txBody>
                    <a:bodyPr/>
                    <a:lstStyle/>
                    <a:p>
                      <a:pPr algn="ctr" fontAlgn="b"/>
                      <a:r>
                        <a:rPr lang="ru-KZ" sz="800" b="0" i="0" u="none" strike="noStrike" cap="none">
                          <a:solidFill>
                            <a:schemeClr val="tx1"/>
                          </a:solidFill>
                          <a:effectLst/>
                          <a:latin typeface="Arial Narrow" panose="020B0606020202030204" pitchFamily="34" charset="0"/>
                          <a:ea typeface="+mn-ea"/>
                          <a:cs typeface="+mn-cs"/>
                          <a:sym typeface="Arial"/>
                        </a:rPr>
                        <a:t>2 605</a:t>
                      </a:r>
                    </a:p>
                  </a:txBody>
                  <a:tcPr marL="9525" marR="9525" marT="0" marB="0" anchor="ctr">
                    <a:solidFill>
                      <a:schemeClr val="accent6">
                        <a:lumMod val="50000"/>
                        <a:alpha val="1000"/>
                      </a:schemeClr>
                    </a:solidFill>
                  </a:tcPr>
                </a:tc>
                <a:tc>
                  <a:txBody>
                    <a:bodyPr/>
                    <a:lstStyle/>
                    <a:p>
                      <a:pPr algn="ctr" fontAlgn="b"/>
                      <a:r>
                        <a:rPr lang="ru-KZ" sz="800" b="0" i="0" u="none" strike="noStrike" cap="none" dirty="0">
                          <a:solidFill>
                            <a:schemeClr val="tx1"/>
                          </a:solidFill>
                          <a:effectLst/>
                          <a:latin typeface="Arial Narrow" panose="020B0606020202030204" pitchFamily="34" charset="0"/>
                          <a:ea typeface="+mn-ea"/>
                          <a:cs typeface="+mn-cs"/>
                          <a:sym typeface="Arial"/>
                        </a:rPr>
                        <a:t>3 001</a:t>
                      </a:r>
                    </a:p>
                  </a:txBody>
                  <a:tcPr marL="9525" marR="9525" marT="0" marB="0" anchor="ctr">
                    <a:solidFill>
                      <a:schemeClr val="accent6">
                        <a:lumMod val="50000"/>
                        <a:alpha val="1000"/>
                      </a:schemeClr>
                    </a:solidFill>
                  </a:tcPr>
                </a:tc>
                <a:tc>
                  <a:txBody>
                    <a:bodyPr/>
                    <a:lstStyle/>
                    <a:p>
                      <a:pPr algn="ctr" fontAlgn="b"/>
                      <a:r>
                        <a:rPr lang="ru-KZ" sz="800" b="0" i="0" u="none" strike="noStrike" cap="none">
                          <a:solidFill>
                            <a:schemeClr val="tx1"/>
                          </a:solidFill>
                          <a:effectLst/>
                          <a:latin typeface="Arial Narrow" panose="020B0606020202030204" pitchFamily="34" charset="0"/>
                          <a:ea typeface="+mn-ea"/>
                          <a:cs typeface="+mn-cs"/>
                          <a:sym typeface="Arial"/>
                        </a:rPr>
                        <a:t>3 201</a:t>
                      </a:r>
                    </a:p>
                  </a:txBody>
                  <a:tcPr marL="9525" marR="9525" marT="0" marB="0" anchor="ctr">
                    <a:solidFill>
                      <a:schemeClr val="accent6">
                        <a:lumMod val="50000"/>
                        <a:alpha val="1000"/>
                      </a:schemeClr>
                    </a:solidFill>
                  </a:tcPr>
                </a:tc>
                <a:tc>
                  <a:txBody>
                    <a:bodyPr/>
                    <a:lstStyle/>
                    <a:p>
                      <a:pPr algn="ctr" fontAlgn="b"/>
                      <a:r>
                        <a:rPr lang="ru-KZ" sz="800" b="0" i="0" u="none" strike="noStrike" cap="none">
                          <a:solidFill>
                            <a:schemeClr val="tx1"/>
                          </a:solidFill>
                          <a:effectLst/>
                          <a:latin typeface="Arial Narrow" panose="020B0606020202030204" pitchFamily="34" charset="0"/>
                          <a:ea typeface="+mn-ea"/>
                          <a:cs typeface="+mn-cs"/>
                          <a:sym typeface="Arial"/>
                        </a:rPr>
                        <a:t>4 155</a:t>
                      </a:r>
                    </a:p>
                  </a:txBody>
                  <a:tcPr marL="9525" marR="9525" marT="0" marB="0" anchor="ctr">
                    <a:lnR w="12700" cap="flat" cmpd="sng" algn="ctr">
                      <a:solidFill>
                        <a:schemeClr val="tx1"/>
                      </a:solidFill>
                      <a:prstDash val="solid"/>
                      <a:round/>
                      <a:headEnd type="none" w="med" len="med"/>
                      <a:tailEnd type="none" w="med" len="med"/>
                    </a:lnR>
                    <a:solidFill>
                      <a:schemeClr val="accent6">
                        <a:lumMod val="50000"/>
                        <a:alpha val="1000"/>
                      </a:schemeClr>
                    </a:solidFill>
                  </a:tcPr>
                </a:tc>
                <a:tc>
                  <a:txBody>
                    <a:bodyPr/>
                    <a:lstStyle/>
                    <a:p>
                      <a:pPr marR="0" algn="ctr" rtl="0" eaLnBrk="1" fontAlgn="b" hangingPunct="1">
                        <a:lnSpc>
                          <a:spcPct val="100000"/>
                        </a:lnSpc>
                        <a:spcBef>
                          <a:spcPts val="0"/>
                        </a:spcBef>
                        <a:spcAft>
                          <a:spcPts val="0"/>
                        </a:spcAft>
                        <a:buNone/>
                      </a:pPr>
                      <a:r>
                        <a:rPr lang="ru-KZ" sz="800" b="0" i="0" u="none" strike="noStrike" cap="none">
                          <a:solidFill>
                            <a:schemeClr val="accent3">
                              <a:lumMod val="50000"/>
                            </a:schemeClr>
                          </a:solidFill>
                          <a:effectLst/>
                          <a:latin typeface="Arial Narrow" panose="020B0606020202030204" pitchFamily="34" charset="0"/>
                          <a:ea typeface="+mn-ea"/>
                          <a:cs typeface="+mn-cs"/>
                          <a:sym typeface="Arial"/>
                        </a:rPr>
                        <a:t>10 888</a:t>
                      </a:r>
                    </a:p>
                  </a:txBody>
                  <a:tcPr marL="9525" marR="9525" marT="0" marB="0" anchor="ctr">
                    <a:lnL w="12700" cap="flat" cmpd="sng" algn="ctr">
                      <a:solidFill>
                        <a:schemeClr val="tx1"/>
                      </a:solidFill>
                      <a:prstDash val="solid"/>
                      <a:round/>
                      <a:headEnd type="none" w="med" len="med"/>
                      <a:tailEnd type="none" w="med" len="med"/>
                    </a:lnL>
                    <a:solidFill>
                      <a:schemeClr val="accent6">
                        <a:lumMod val="50000"/>
                        <a:alpha val="1000"/>
                      </a:schemeClr>
                    </a:solidFill>
                  </a:tcPr>
                </a:tc>
                <a:tc>
                  <a:txBody>
                    <a:bodyPr/>
                    <a:lstStyle/>
                    <a:p>
                      <a:pPr marR="0" algn="ctr" rtl="0" eaLnBrk="1" fontAlgn="b" hangingPunct="1">
                        <a:lnSpc>
                          <a:spcPct val="100000"/>
                        </a:lnSpc>
                        <a:spcBef>
                          <a:spcPts val="0"/>
                        </a:spcBef>
                        <a:spcAft>
                          <a:spcPts val="0"/>
                        </a:spcAft>
                        <a:buNone/>
                      </a:pPr>
                      <a:r>
                        <a:rPr lang="ru-KZ" sz="800" b="0" i="0" u="none" strike="noStrike" cap="none">
                          <a:solidFill>
                            <a:schemeClr val="tx1"/>
                          </a:solidFill>
                          <a:effectLst/>
                          <a:latin typeface="Arial Narrow" panose="020B0606020202030204" pitchFamily="34" charset="0"/>
                          <a:ea typeface="+mn-ea"/>
                          <a:cs typeface="+mn-cs"/>
                          <a:sym typeface="Arial"/>
                        </a:rPr>
                        <a:t>2 628</a:t>
                      </a:r>
                    </a:p>
                  </a:txBody>
                  <a:tcPr marL="9525" marR="9525" marT="0" marB="0" anchor="ctr">
                    <a:solidFill>
                      <a:schemeClr val="accent6">
                        <a:lumMod val="50000"/>
                        <a:alpha val="1000"/>
                      </a:schemeClr>
                    </a:solidFill>
                  </a:tcPr>
                </a:tc>
                <a:tc>
                  <a:txBody>
                    <a:bodyPr/>
                    <a:lstStyle/>
                    <a:p>
                      <a:pPr marR="0" algn="ctr" rtl="0" eaLnBrk="1" fontAlgn="b" hangingPunct="1">
                        <a:lnSpc>
                          <a:spcPct val="100000"/>
                        </a:lnSpc>
                        <a:spcBef>
                          <a:spcPts val="0"/>
                        </a:spcBef>
                        <a:spcAft>
                          <a:spcPts val="0"/>
                        </a:spcAft>
                        <a:buNone/>
                      </a:pPr>
                      <a:r>
                        <a:rPr lang="ru-KZ" sz="800" b="0" i="0" u="none" strike="noStrike" cap="none">
                          <a:solidFill>
                            <a:schemeClr val="accent3">
                              <a:lumMod val="50000"/>
                            </a:schemeClr>
                          </a:solidFill>
                          <a:effectLst/>
                          <a:latin typeface="Arial Narrow" panose="020B0606020202030204" pitchFamily="34" charset="0"/>
                          <a:ea typeface="+mn-ea"/>
                          <a:cs typeface="+mn-cs"/>
                          <a:sym typeface="Arial"/>
                        </a:rPr>
                        <a:t>1 749</a:t>
                      </a:r>
                    </a:p>
                  </a:txBody>
                  <a:tcPr marL="9525" marR="9525" marT="0" marB="0" anchor="ctr">
                    <a:solidFill>
                      <a:schemeClr val="accent6">
                        <a:lumMod val="50000"/>
                        <a:alpha val="1000"/>
                      </a:schemeClr>
                    </a:solidFill>
                  </a:tcPr>
                </a:tc>
                <a:tc>
                  <a:txBody>
                    <a:bodyPr/>
                    <a:lstStyle/>
                    <a:p>
                      <a:pPr marR="0" algn="ctr" rtl="0" eaLnBrk="1" fontAlgn="b" hangingPunct="1">
                        <a:lnSpc>
                          <a:spcPct val="100000"/>
                        </a:lnSpc>
                        <a:spcBef>
                          <a:spcPts val="0"/>
                        </a:spcBef>
                        <a:spcAft>
                          <a:spcPts val="0"/>
                        </a:spcAft>
                        <a:buNone/>
                      </a:pPr>
                      <a:r>
                        <a:rPr lang="ru-KZ" sz="800" b="0" i="0" u="none" strike="noStrike" cap="none">
                          <a:solidFill>
                            <a:schemeClr val="accent3">
                              <a:lumMod val="50000"/>
                            </a:schemeClr>
                          </a:solidFill>
                          <a:effectLst/>
                          <a:latin typeface="Arial Narrow" panose="020B0606020202030204" pitchFamily="34" charset="0"/>
                          <a:ea typeface="+mn-ea"/>
                          <a:cs typeface="+mn-cs"/>
                          <a:sym typeface="Arial"/>
                        </a:rPr>
                        <a:t>3 019</a:t>
                      </a:r>
                    </a:p>
                  </a:txBody>
                  <a:tcPr marL="9525" marR="9525" marT="0" marB="0" anchor="ctr">
                    <a:solidFill>
                      <a:schemeClr val="accent6">
                        <a:lumMod val="50000"/>
                        <a:alpha val="1000"/>
                      </a:schemeClr>
                    </a:solidFill>
                  </a:tcPr>
                </a:tc>
                <a:tc>
                  <a:txBody>
                    <a:bodyPr/>
                    <a:lstStyle/>
                    <a:p>
                      <a:pPr marR="0" algn="ctr" rtl="0" eaLnBrk="1" fontAlgn="b" hangingPunct="1">
                        <a:lnSpc>
                          <a:spcPct val="100000"/>
                        </a:lnSpc>
                        <a:spcBef>
                          <a:spcPts val="0"/>
                        </a:spcBef>
                        <a:spcAft>
                          <a:spcPts val="0"/>
                        </a:spcAft>
                        <a:buNone/>
                      </a:pPr>
                      <a:r>
                        <a:rPr lang="ru-KZ" sz="800" b="0" i="0" u="none" strike="noStrike" cap="none">
                          <a:solidFill>
                            <a:schemeClr val="accent3">
                              <a:lumMod val="50000"/>
                            </a:schemeClr>
                          </a:solidFill>
                          <a:effectLst/>
                          <a:latin typeface="Arial Narrow" panose="020B0606020202030204" pitchFamily="34" charset="0"/>
                          <a:ea typeface="+mn-ea"/>
                          <a:cs typeface="+mn-cs"/>
                          <a:sym typeface="Arial"/>
                        </a:rPr>
                        <a:t>3 492</a:t>
                      </a:r>
                    </a:p>
                  </a:txBody>
                  <a:tcPr marL="9525" marR="9525" marT="0" marB="0" anchor="ctr">
                    <a:solidFill>
                      <a:schemeClr val="accent6">
                        <a:lumMod val="50000"/>
                        <a:alpha val="1000"/>
                      </a:schemeClr>
                    </a:solidFill>
                  </a:tcPr>
                </a:tc>
                <a:tc>
                  <a:txBody>
                    <a:bodyPr/>
                    <a:lstStyle/>
                    <a:p>
                      <a:pPr marR="0" algn="ctr" rtl="0" eaLnBrk="1" fontAlgn="b" hangingPunct="1">
                        <a:lnSpc>
                          <a:spcPct val="100000"/>
                        </a:lnSpc>
                        <a:spcBef>
                          <a:spcPts val="0"/>
                        </a:spcBef>
                        <a:spcAft>
                          <a:spcPts val="0"/>
                        </a:spcAft>
                        <a:buNone/>
                      </a:pPr>
                      <a:r>
                        <a:rPr lang="ru-KZ" sz="800" b="0" i="0" u="none" strike="noStrike" cap="none">
                          <a:solidFill>
                            <a:schemeClr val="accent3">
                              <a:lumMod val="50000"/>
                            </a:schemeClr>
                          </a:solidFill>
                          <a:effectLst/>
                          <a:latin typeface="Arial Narrow" panose="020B0606020202030204" pitchFamily="34" charset="0"/>
                          <a:ea typeface="+mn-ea"/>
                          <a:cs typeface="+mn-cs"/>
                          <a:sym typeface="Arial"/>
                        </a:rPr>
                        <a:t>1,3%</a:t>
                      </a:r>
                    </a:p>
                  </a:txBody>
                  <a:tcPr marL="9525" marR="9525" marT="0" marB="0" anchor="ctr">
                    <a:solidFill>
                      <a:schemeClr val="accent6">
                        <a:lumMod val="50000"/>
                        <a:alpha val="1000"/>
                      </a:schemeClr>
                    </a:solidFill>
                  </a:tcPr>
                </a:tc>
                <a:extLst>
                  <a:ext uri="{0D108BD9-81ED-4DB2-BD59-A6C34878D82A}">
                    <a16:rowId xmlns:a16="http://schemas.microsoft.com/office/drawing/2014/main" val="3859109263"/>
                  </a:ext>
                </a:extLst>
              </a:tr>
              <a:tr h="158400">
                <a:tc>
                  <a:txBody>
                    <a:bodyPr/>
                    <a:lstStyle/>
                    <a:p>
                      <a:pPr algn="ctr" fontAlgn="b"/>
                      <a:r>
                        <a:rPr lang="ru-RU" sz="800" u="none" strike="noStrike" dirty="0">
                          <a:solidFill>
                            <a:schemeClr val="accent3">
                              <a:lumMod val="50000"/>
                            </a:schemeClr>
                          </a:solidFill>
                          <a:effectLst/>
                          <a:latin typeface="Arial Narrow" panose="020B0606020202030204" pitchFamily="34" charset="0"/>
                        </a:rPr>
                        <a:t>16</a:t>
                      </a:r>
                      <a:endParaRPr lang="en-US" sz="800" b="0" i="0" u="none" strike="noStrike" dirty="0">
                        <a:solidFill>
                          <a:schemeClr val="accent3">
                            <a:lumMod val="50000"/>
                          </a:schemeClr>
                        </a:solidFill>
                        <a:effectLst/>
                        <a:latin typeface="Arial Narrow" panose="020B0606020202030204" pitchFamily="34" charset="0"/>
                      </a:endParaRPr>
                    </a:p>
                  </a:txBody>
                  <a:tcPr marL="9525" marR="9525" marT="0" marB="0" anchor="ctr">
                    <a:solidFill>
                      <a:schemeClr val="accent3">
                        <a:lumMod val="50000"/>
                        <a:alpha val="20000"/>
                      </a:schemeClr>
                    </a:solidFill>
                  </a:tcPr>
                </a:tc>
                <a:tc>
                  <a:txBody>
                    <a:bodyPr/>
                    <a:lstStyle/>
                    <a:p>
                      <a:pPr marR="0" algn="ctr" rtl="0" eaLnBrk="1" fontAlgn="b" hangingPunct="1">
                        <a:lnSpc>
                          <a:spcPct val="100000"/>
                        </a:lnSpc>
                        <a:spcBef>
                          <a:spcPts val="0"/>
                        </a:spcBef>
                        <a:spcAft>
                          <a:spcPts val="0"/>
                        </a:spcAft>
                        <a:buNone/>
                      </a:pPr>
                      <a:r>
                        <a:rPr lang="ru-KZ" sz="800" b="0" i="0" u="none" strike="noStrike" cap="none">
                          <a:solidFill>
                            <a:schemeClr val="accent3">
                              <a:lumMod val="50000"/>
                            </a:schemeClr>
                          </a:solidFill>
                          <a:effectLst/>
                          <a:latin typeface="Arial Narrow" panose="020B0606020202030204" pitchFamily="34" charset="0"/>
                          <a:ea typeface="+mn-ea"/>
                          <a:cs typeface="+mn-cs"/>
                          <a:sym typeface="Arial"/>
                        </a:rPr>
                        <a:t>4120-1</a:t>
                      </a:r>
                    </a:p>
                  </a:txBody>
                  <a:tcPr marL="9525" marR="9525" marT="0" marB="0" anchor="ctr">
                    <a:solidFill>
                      <a:schemeClr val="accent3">
                        <a:lumMod val="50000"/>
                        <a:alpha val="20000"/>
                      </a:schemeClr>
                    </a:solidFill>
                  </a:tcPr>
                </a:tc>
                <a:tc>
                  <a:txBody>
                    <a:bodyPr/>
                    <a:lstStyle/>
                    <a:p>
                      <a:pPr marL="72000" marR="0" algn="l" rtl="0" eaLnBrk="1" fontAlgn="b" hangingPunct="1">
                        <a:lnSpc>
                          <a:spcPct val="100000"/>
                        </a:lnSpc>
                        <a:spcBef>
                          <a:spcPts val="0"/>
                        </a:spcBef>
                        <a:spcAft>
                          <a:spcPts val="0"/>
                        </a:spcAft>
                        <a:buNone/>
                      </a:pPr>
                      <a:r>
                        <a:rPr lang="ru-RU" sz="800" b="0" i="0" u="none" strike="noStrike" cap="none" dirty="0" err="1">
                          <a:solidFill>
                            <a:schemeClr val="accent3">
                              <a:lumMod val="50000"/>
                            </a:schemeClr>
                          </a:solidFill>
                          <a:effectLst/>
                          <a:latin typeface="Arial Narrow" panose="020B0606020202030204" pitchFamily="34" charset="0"/>
                          <a:ea typeface="+mn-ea"/>
                          <a:cs typeface="+mn-cs"/>
                          <a:sym typeface="Arial"/>
                        </a:rPr>
                        <a:t>Хатшылар</a:t>
                      </a:r>
                      <a:r>
                        <a:rPr lang="ru-RU" sz="800" b="0" i="0" u="none" strike="noStrike" cap="none" dirty="0">
                          <a:solidFill>
                            <a:schemeClr val="accent3">
                              <a:lumMod val="50000"/>
                            </a:schemeClr>
                          </a:solidFill>
                          <a:effectLst/>
                          <a:latin typeface="Arial Narrow" panose="020B0606020202030204" pitchFamily="34" charset="0"/>
                          <a:ea typeface="+mn-ea"/>
                          <a:cs typeface="+mn-cs"/>
                          <a:sym typeface="Arial"/>
                        </a:rPr>
                        <a:t> (</a:t>
                      </a:r>
                      <a:r>
                        <a:rPr lang="ru-RU" sz="800" b="0" i="0" u="none" strike="noStrike" cap="none" dirty="0" err="1">
                          <a:solidFill>
                            <a:schemeClr val="accent3">
                              <a:lumMod val="50000"/>
                            </a:schemeClr>
                          </a:solidFill>
                          <a:effectLst/>
                          <a:latin typeface="Arial Narrow" panose="020B0606020202030204" pitchFamily="34" charset="0"/>
                          <a:ea typeface="+mn-ea"/>
                          <a:cs typeface="+mn-cs"/>
                          <a:sym typeface="Arial"/>
                        </a:rPr>
                        <a:t>жалпы</a:t>
                      </a:r>
                      <a:r>
                        <a:rPr lang="ru-RU" sz="800" b="0" i="0" u="none" strike="noStrike" cap="none" dirty="0">
                          <a:solidFill>
                            <a:schemeClr val="accent3">
                              <a:lumMod val="50000"/>
                            </a:schemeClr>
                          </a:solidFill>
                          <a:effectLst/>
                          <a:latin typeface="Arial Narrow" panose="020B0606020202030204" pitchFamily="34" charset="0"/>
                          <a:ea typeface="+mn-ea"/>
                          <a:cs typeface="+mn-cs"/>
                          <a:sym typeface="Arial"/>
                        </a:rPr>
                        <a:t> </a:t>
                      </a:r>
                      <a:r>
                        <a:rPr lang="ru-RU" sz="800" b="0" i="0" u="none" strike="noStrike" cap="none" dirty="0" err="1">
                          <a:solidFill>
                            <a:schemeClr val="accent3">
                              <a:lumMod val="50000"/>
                            </a:schemeClr>
                          </a:solidFill>
                          <a:effectLst/>
                          <a:latin typeface="Arial Narrow" panose="020B0606020202030204" pitchFamily="34" charset="0"/>
                          <a:ea typeface="+mn-ea"/>
                          <a:cs typeface="+mn-cs"/>
                          <a:sym typeface="Arial"/>
                        </a:rPr>
                        <a:t>бейін</a:t>
                      </a:r>
                      <a:r>
                        <a:rPr lang="ru-RU" sz="800" b="0" i="0" u="none" strike="noStrike" cap="none" dirty="0">
                          <a:solidFill>
                            <a:schemeClr val="accent3">
                              <a:lumMod val="50000"/>
                            </a:schemeClr>
                          </a:solidFill>
                          <a:effectLst/>
                          <a:latin typeface="Arial Narrow" panose="020B0606020202030204" pitchFamily="34" charset="0"/>
                          <a:ea typeface="+mn-ea"/>
                          <a:cs typeface="+mn-cs"/>
                          <a:sym typeface="Arial"/>
                        </a:rPr>
                        <a:t>)</a:t>
                      </a:r>
                    </a:p>
                  </a:txBody>
                  <a:tcPr marL="9525" marR="9525" marT="0" marB="0" anchor="ctr">
                    <a:lnR w="12700" cap="flat" cmpd="sng" algn="ctr">
                      <a:solidFill>
                        <a:schemeClr val="tx1"/>
                      </a:solidFill>
                      <a:prstDash val="solid"/>
                      <a:round/>
                      <a:headEnd type="none" w="med" len="med"/>
                      <a:tailEnd type="none" w="med" len="med"/>
                    </a:lnR>
                    <a:solidFill>
                      <a:schemeClr val="accent3">
                        <a:lumMod val="50000"/>
                        <a:alpha val="20000"/>
                      </a:schemeClr>
                    </a:solidFill>
                  </a:tcPr>
                </a:tc>
                <a:tc>
                  <a:txBody>
                    <a:bodyPr/>
                    <a:lstStyle/>
                    <a:p>
                      <a:pPr algn="ctr" fontAlgn="b"/>
                      <a:r>
                        <a:rPr lang="ru-KZ" sz="800" b="0" i="0" u="none" strike="noStrike" cap="none">
                          <a:solidFill>
                            <a:schemeClr val="tx1"/>
                          </a:solidFill>
                          <a:effectLst/>
                          <a:latin typeface="Arial Narrow" panose="020B0606020202030204" pitchFamily="34" charset="0"/>
                          <a:ea typeface="+mn-ea"/>
                          <a:cs typeface="+mn-cs"/>
                          <a:sym typeface="Arial"/>
                        </a:rPr>
                        <a:t>9 124</a:t>
                      </a:r>
                    </a:p>
                  </a:txBody>
                  <a:tcPr marL="9525" marR="9525" marT="0" marB="0" anchor="ctr">
                    <a:lnL w="12700" cap="flat" cmpd="sng" algn="ctr">
                      <a:solidFill>
                        <a:schemeClr val="tx1"/>
                      </a:solidFill>
                      <a:prstDash val="solid"/>
                      <a:round/>
                      <a:headEnd type="none" w="med" len="med"/>
                      <a:tailEnd type="none" w="med" len="med"/>
                    </a:lnL>
                    <a:solidFill>
                      <a:schemeClr val="bg1">
                        <a:lumMod val="50000"/>
                        <a:alpha val="20000"/>
                      </a:schemeClr>
                    </a:solidFill>
                  </a:tcPr>
                </a:tc>
                <a:tc>
                  <a:txBody>
                    <a:bodyPr/>
                    <a:lstStyle/>
                    <a:p>
                      <a:pPr algn="ctr" fontAlgn="b"/>
                      <a:r>
                        <a:rPr lang="ru-KZ" sz="800" b="0" i="0" u="none" strike="noStrike" cap="none">
                          <a:solidFill>
                            <a:schemeClr val="tx1"/>
                          </a:solidFill>
                          <a:effectLst/>
                          <a:latin typeface="Arial Narrow" panose="020B0606020202030204" pitchFamily="34" charset="0"/>
                          <a:ea typeface="+mn-ea"/>
                          <a:cs typeface="+mn-cs"/>
                          <a:sym typeface="Arial"/>
                        </a:rPr>
                        <a:t>2 078</a:t>
                      </a:r>
                    </a:p>
                  </a:txBody>
                  <a:tcPr marL="9525" marR="9525" marT="0" marB="0" anchor="ctr">
                    <a:solidFill>
                      <a:schemeClr val="bg1">
                        <a:lumMod val="50000"/>
                        <a:alpha val="20000"/>
                      </a:schemeClr>
                    </a:solidFill>
                  </a:tcPr>
                </a:tc>
                <a:tc>
                  <a:txBody>
                    <a:bodyPr/>
                    <a:lstStyle/>
                    <a:p>
                      <a:pPr algn="ctr" fontAlgn="b"/>
                      <a:r>
                        <a:rPr lang="ru-KZ" sz="800" b="0" i="0" u="none" strike="noStrike" cap="none">
                          <a:solidFill>
                            <a:schemeClr val="tx1"/>
                          </a:solidFill>
                          <a:effectLst/>
                          <a:latin typeface="Arial Narrow" panose="020B0606020202030204" pitchFamily="34" charset="0"/>
                          <a:ea typeface="+mn-ea"/>
                          <a:cs typeface="+mn-cs"/>
                          <a:sym typeface="Arial"/>
                        </a:rPr>
                        <a:t>1 975</a:t>
                      </a:r>
                    </a:p>
                  </a:txBody>
                  <a:tcPr marL="9525" marR="9525" marT="0" marB="0" anchor="ctr">
                    <a:solidFill>
                      <a:schemeClr val="bg1">
                        <a:lumMod val="50000"/>
                        <a:alpha val="20000"/>
                      </a:schemeClr>
                    </a:solidFill>
                  </a:tcPr>
                </a:tc>
                <a:tc>
                  <a:txBody>
                    <a:bodyPr/>
                    <a:lstStyle/>
                    <a:p>
                      <a:pPr algn="ctr" fontAlgn="b"/>
                      <a:r>
                        <a:rPr lang="ru-KZ" sz="800" b="0" i="0" u="none" strike="noStrike" cap="none">
                          <a:solidFill>
                            <a:schemeClr val="tx1"/>
                          </a:solidFill>
                          <a:effectLst/>
                          <a:latin typeface="Arial Narrow" panose="020B0606020202030204" pitchFamily="34" charset="0"/>
                          <a:ea typeface="+mn-ea"/>
                          <a:cs typeface="+mn-cs"/>
                          <a:sym typeface="Arial"/>
                        </a:rPr>
                        <a:t>2 708</a:t>
                      </a:r>
                    </a:p>
                  </a:txBody>
                  <a:tcPr marL="9525" marR="9525" marT="0" marB="0" anchor="ctr">
                    <a:solidFill>
                      <a:schemeClr val="bg1">
                        <a:lumMod val="50000"/>
                        <a:alpha val="20000"/>
                      </a:schemeClr>
                    </a:solidFill>
                  </a:tcPr>
                </a:tc>
                <a:tc>
                  <a:txBody>
                    <a:bodyPr/>
                    <a:lstStyle/>
                    <a:p>
                      <a:pPr algn="ctr" fontAlgn="b"/>
                      <a:r>
                        <a:rPr lang="ru-KZ" sz="800" b="0" i="0" u="none" strike="noStrike" cap="none">
                          <a:solidFill>
                            <a:schemeClr val="tx1"/>
                          </a:solidFill>
                          <a:effectLst/>
                          <a:latin typeface="Arial Narrow" panose="020B0606020202030204" pitchFamily="34" charset="0"/>
                          <a:ea typeface="+mn-ea"/>
                          <a:cs typeface="+mn-cs"/>
                          <a:sym typeface="Arial"/>
                        </a:rPr>
                        <a:t>2 363</a:t>
                      </a:r>
                    </a:p>
                  </a:txBody>
                  <a:tcPr marL="9525" marR="9525" marT="0" marB="0" anchor="ctr">
                    <a:lnR w="12700" cap="flat" cmpd="sng" algn="ctr">
                      <a:solidFill>
                        <a:schemeClr val="tx1"/>
                      </a:solidFill>
                      <a:prstDash val="solid"/>
                      <a:round/>
                      <a:headEnd type="none" w="med" len="med"/>
                      <a:tailEnd type="none" w="med" len="med"/>
                    </a:lnR>
                    <a:solidFill>
                      <a:schemeClr val="bg1">
                        <a:lumMod val="50000"/>
                        <a:alpha val="20000"/>
                      </a:schemeClr>
                    </a:solidFill>
                  </a:tcPr>
                </a:tc>
                <a:tc>
                  <a:txBody>
                    <a:bodyPr/>
                    <a:lstStyle/>
                    <a:p>
                      <a:pPr marR="0" algn="ctr" rtl="0" eaLnBrk="1" fontAlgn="b" hangingPunct="1">
                        <a:lnSpc>
                          <a:spcPct val="100000"/>
                        </a:lnSpc>
                        <a:spcBef>
                          <a:spcPts val="0"/>
                        </a:spcBef>
                        <a:spcAft>
                          <a:spcPts val="0"/>
                        </a:spcAft>
                        <a:buNone/>
                      </a:pPr>
                      <a:r>
                        <a:rPr lang="ru-KZ" sz="800" b="0" i="0" u="none" strike="noStrike" cap="none">
                          <a:solidFill>
                            <a:schemeClr val="accent3">
                              <a:lumMod val="50000"/>
                            </a:schemeClr>
                          </a:solidFill>
                          <a:effectLst/>
                          <a:latin typeface="Arial Narrow" panose="020B0606020202030204" pitchFamily="34" charset="0"/>
                          <a:ea typeface="+mn-ea"/>
                          <a:cs typeface="+mn-cs"/>
                          <a:sym typeface="Arial"/>
                        </a:rPr>
                        <a:t>10 606</a:t>
                      </a:r>
                    </a:p>
                  </a:txBody>
                  <a:tcPr marL="9525" marR="9525" marT="0" marB="0" anchor="ctr">
                    <a:lnL w="12700" cap="flat" cmpd="sng" algn="ctr">
                      <a:solidFill>
                        <a:schemeClr val="tx1"/>
                      </a:solidFill>
                      <a:prstDash val="solid"/>
                      <a:round/>
                      <a:headEnd type="none" w="med" len="med"/>
                      <a:tailEnd type="none" w="med" len="med"/>
                    </a:lnL>
                    <a:solidFill>
                      <a:schemeClr val="accent3">
                        <a:lumMod val="50000"/>
                        <a:alpha val="20000"/>
                      </a:schemeClr>
                    </a:solidFill>
                  </a:tcPr>
                </a:tc>
                <a:tc>
                  <a:txBody>
                    <a:bodyPr/>
                    <a:lstStyle/>
                    <a:p>
                      <a:pPr marR="0" algn="ctr" rtl="0" eaLnBrk="1" fontAlgn="b" hangingPunct="1">
                        <a:lnSpc>
                          <a:spcPct val="100000"/>
                        </a:lnSpc>
                        <a:spcBef>
                          <a:spcPts val="0"/>
                        </a:spcBef>
                        <a:spcAft>
                          <a:spcPts val="0"/>
                        </a:spcAft>
                        <a:buNone/>
                      </a:pPr>
                      <a:r>
                        <a:rPr lang="ru-KZ" sz="800" b="0" i="0" u="none" strike="noStrike" cap="none">
                          <a:solidFill>
                            <a:schemeClr val="tx1"/>
                          </a:solidFill>
                          <a:effectLst/>
                          <a:latin typeface="Arial Narrow" panose="020B0606020202030204" pitchFamily="34" charset="0"/>
                          <a:ea typeface="+mn-ea"/>
                          <a:cs typeface="+mn-cs"/>
                          <a:sym typeface="Arial"/>
                        </a:rPr>
                        <a:t>2 587</a:t>
                      </a:r>
                    </a:p>
                  </a:txBody>
                  <a:tcPr marL="9525" marR="9525" marT="0" marB="0" anchor="ctr">
                    <a:solidFill>
                      <a:schemeClr val="bg1">
                        <a:lumMod val="50000"/>
                        <a:alpha val="20000"/>
                      </a:schemeClr>
                    </a:solidFill>
                  </a:tcPr>
                </a:tc>
                <a:tc>
                  <a:txBody>
                    <a:bodyPr/>
                    <a:lstStyle/>
                    <a:p>
                      <a:pPr marR="0" algn="ctr" rtl="0" eaLnBrk="1" fontAlgn="b" hangingPunct="1">
                        <a:lnSpc>
                          <a:spcPct val="100000"/>
                        </a:lnSpc>
                        <a:spcBef>
                          <a:spcPts val="0"/>
                        </a:spcBef>
                        <a:spcAft>
                          <a:spcPts val="0"/>
                        </a:spcAft>
                        <a:buNone/>
                      </a:pPr>
                      <a:r>
                        <a:rPr lang="ru-KZ" sz="800" b="0" i="0" u="none" strike="noStrike" cap="none">
                          <a:solidFill>
                            <a:schemeClr val="accent3">
                              <a:lumMod val="50000"/>
                            </a:schemeClr>
                          </a:solidFill>
                          <a:effectLst/>
                          <a:latin typeface="Arial Narrow" panose="020B0606020202030204" pitchFamily="34" charset="0"/>
                          <a:ea typeface="+mn-ea"/>
                          <a:cs typeface="+mn-cs"/>
                          <a:sym typeface="Arial"/>
                        </a:rPr>
                        <a:t>2 556</a:t>
                      </a:r>
                    </a:p>
                  </a:txBody>
                  <a:tcPr marL="9525" marR="9525" marT="0" marB="0" anchor="ctr">
                    <a:solidFill>
                      <a:schemeClr val="accent3">
                        <a:lumMod val="50000"/>
                        <a:alpha val="20000"/>
                      </a:schemeClr>
                    </a:solidFill>
                  </a:tcPr>
                </a:tc>
                <a:tc>
                  <a:txBody>
                    <a:bodyPr/>
                    <a:lstStyle/>
                    <a:p>
                      <a:pPr marR="0" algn="ctr" rtl="0" eaLnBrk="1" fontAlgn="b" hangingPunct="1">
                        <a:lnSpc>
                          <a:spcPct val="100000"/>
                        </a:lnSpc>
                        <a:spcBef>
                          <a:spcPts val="0"/>
                        </a:spcBef>
                        <a:spcAft>
                          <a:spcPts val="0"/>
                        </a:spcAft>
                        <a:buNone/>
                      </a:pPr>
                      <a:r>
                        <a:rPr lang="ru-KZ" sz="800" b="0" i="0" u="none" strike="noStrike" cap="none" dirty="0">
                          <a:solidFill>
                            <a:schemeClr val="accent3">
                              <a:lumMod val="50000"/>
                            </a:schemeClr>
                          </a:solidFill>
                          <a:effectLst/>
                          <a:latin typeface="Arial Narrow" panose="020B0606020202030204" pitchFamily="34" charset="0"/>
                          <a:ea typeface="+mn-ea"/>
                          <a:cs typeface="+mn-cs"/>
                          <a:sym typeface="Arial"/>
                        </a:rPr>
                        <a:t>2 329</a:t>
                      </a:r>
                    </a:p>
                  </a:txBody>
                  <a:tcPr marL="9525" marR="9525" marT="0" marB="0" anchor="ctr">
                    <a:solidFill>
                      <a:schemeClr val="accent3">
                        <a:lumMod val="50000"/>
                        <a:alpha val="20000"/>
                      </a:schemeClr>
                    </a:solidFill>
                  </a:tcPr>
                </a:tc>
                <a:tc>
                  <a:txBody>
                    <a:bodyPr/>
                    <a:lstStyle/>
                    <a:p>
                      <a:pPr marR="0" algn="ctr" rtl="0" eaLnBrk="1" fontAlgn="b" hangingPunct="1">
                        <a:lnSpc>
                          <a:spcPct val="100000"/>
                        </a:lnSpc>
                        <a:spcBef>
                          <a:spcPts val="0"/>
                        </a:spcBef>
                        <a:spcAft>
                          <a:spcPts val="0"/>
                        </a:spcAft>
                        <a:buNone/>
                      </a:pPr>
                      <a:r>
                        <a:rPr lang="ru-KZ" sz="800" b="0" i="0" u="none" strike="noStrike" cap="none">
                          <a:solidFill>
                            <a:schemeClr val="accent3">
                              <a:lumMod val="50000"/>
                            </a:schemeClr>
                          </a:solidFill>
                          <a:effectLst/>
                          <a:latin typeface="Arial Narrow" panose="020B0606020202030204" pitchFamily="34" charset="0"/>
                          <a:ea typeface="+mn-ea"/>
                          <a:cs typeface="+mn-cs"/>
                          <a:sym typeface="Arial"/>
                        </a:rPr>
                        <a:t>3 134</a:t>
                      </a:r>
                    </a:p>
                  </a:txBody>
                  <a:tcPr marL="9525" marR="9525" marT="0" marB="0" anchor="ctr">
                    <a:solidFill>
                      <a:schemeClr val="accent3">
                        <a:lumMod val="50000"/>
                        <a:alpha val="20000"/>
                      </a:schemeClr>
                    </a:solidFill>
                  </a:tcPr>
                </a:tc>
                <a:tc>
                  <a:txBody>
                    <a:bodyPr/>
                    <a:lstStyle/>
                    <a:p>
                      <a:pPr marR="0" algn="ctr" rtl="0" eaLnBrk="1" fontAlgn="b" hangingPunct="1">
                        <a:lnSpc>
                          <a:spcPct val="100000"/>
                        </a:lnSpc>
                        <a:spcBef>
                          <a:spcPts val="0"/>
                        </a:spcBef>
                        <a:spcAft>
                          <a:spcPts val="0"/>
                        </a:spcAft>
                        <a:buNone/>
                      </a:pPr>
                      <a:r>
                        <a:rPr lang="ru-KZ" sz="800" b="0" i="0" u="none" strike="noStrike" cap="none">
                          <a:solidFill>
                            <a:schemeClr val="accent3">
                              <a:lumMod val="50000"/>
                            </a:schemeClr>
                          </a:solidFill>
                          <a:effectLst/>
                          <a:latin typeface="Arial Narrow" panose="020B0606020202030204" pitchFamily="34" charset="0"/>
                          <a:ea typeface="+mn-ea"/>
                          <a:cs typeface="+mn-cs"/>
                          <a:sym typeface="Arial"/>
                        </a:rPr>
                        <a:t>1,3%</a:t>
                      </a:r>
                    </a:p>
                  </a:txBody>
                  <a:tcPr marL="9525" marR="9525" marT="0" marB="0" anchor="ctr">
                    <a:solidFill>
                      <a:schemeClr val="accent3">
                        <a:lumMod val="50000"/>
                        <a:alpha val="20000"/>
                      </a:schemeClr>
                    </a:solidFill>
                  </a:tcPr>
                </a:tc>
                <a:extLst>
                  <a:ext uri="{0D108BD9-81ED-4DB2-BD59-A6C34878D82A}">
                    <a16:rowId xmlns:a16="http://schemas.microsoft.com/office/drawing/2014/main" val="614668957"/>
                  </a:ext>
                </a:extLst>
              </a:tr>
              <a:tr h="158400">
                <a:tc>
                  <a:txBody>
                    <a:bodyPr/>
                    <a:lstStyle/>
                    <a:p>
                      <a:pPr algn="ctr" fontAlgn="b"/>
                      <a:r>
                        <a:rPr lang="ru-RU" sz="800" u="none" strike="noStrike" dirty="0">
                          <a:solidFill>
                            <a:schemeClr val="accent3">
                              <a:lumMod val="50000"/>
                            </a:schemeClr>
                          </a:solidFill>
                          <a:effectLst/>
                          <a:latin typeface="Arial Narrow" panose="020B0606020202030204" pitchFamily="34" charset="0"/>
                        </a:rPr>
                        <a:t>17</a:t>
                      </a:r>
                      <a:endParaRPr lang="en-US" sz="800" b="0" i="0" u="none" strike="noStrike" dirty="0">
                        <a:solidFill>
                          <a:schemeClr val="accent3">
                            <a:lumMod val="50000"/>
                          </a:schemeClr>
                        </a:solidFill>
                        <a:effectLst/>
                        <a:latin typeface="Arial Narrow" panose="020B0606020202030204" pitchFamily="34" charset="0"/>
                      </a:endParaRPr>
                    </a:p>
                  </a:txBody>
                  <a:tcPr marL="9525" marR="9525" marT="0" marB="0" anchor="ctr">
                    <a:solidFill>
                      <a:schemeClr val="accent6">
                        <a:lumMod val="50000"/>
                        <a:alpha val="1000"/>
                      </a:schemeClr>
                    </a:solidFill>
                  </a:tcPr>
                </a:tc>
                <a:tc>
                  <a:txBody>
                    <a:bodyPr/>
                    <a:lstStyle/>
                    <a:p>
                      <a:pPr marR="0" algn="ctr" rtl="0" eaLnBrk="1" fontAlgn="b" hangingPunct="1">
                        <a:lnSpc>
                          <a:spcPct val="100000"/>
                        </a:lnSpc>
                        <a:spcBef>
                          <a:spcPts val="0"/>
                        </a:spcBef>
                        <a:spcAft>
                          <a:spcPts val="0"/>
                        </a:spcAft>
                        <a:buNone/>
                      </a:pPr>
                      <a:r>
                        <a:rPr lang="ru-KZ" sz="800" b="0" i="0" u="none" strike="noStrike" cap="none" dirty="0">
                          <a:solidFill>
                            <a:schemeClr val="accent3">
                              <a:lumMod val="50000"/>
                            </a:schemeClr>
                          </a:solidFill>
                          <a:effectLst/>
                          <a:latin typeface="Arial Narrow" panose="020B0606020202030204" pitchFamily="34" charset="0"/>
                          <a:ea typeface="+mn-ea"/>
                          <a:cs typeface="+mn-cs"/>
                          <a:sym typeface="Arial"/>
                        </a:rPr>
                        <a:t>2350-1</a:t>
                      </a:r>
                    </a:p>
                  </a:txBody>
                  <a:tcPr marL="9525" marR="9525" marT="0" marB="0" anchor="ctr">
                    <a:solidFill>
                      <a:schemeClr val="accent6">
                        <a:lumMod val="50000"/>
                        <a:alpha val="1000"/>
                      </a:schemeClr>
                    </a:solidFill>
                  </a:tcPr>
                </a:tc>
                <a:tc>
                  <a:txBody>
                    <a:bodyPr/>
                    <a:lstStyle/>
                    <a:p>
                      <a:pPr marL="72000" marR="0" algn="l" rtl="0" eaLnBrk="1" fontAlgn="b" hangingPunct="1">
                        <a:lnSpc>
                          <a:spcPct val="100000"/>
                        </a:lnSpc>
                        <a:spcBef>
                          <a:spcPts val="0"/>
                        </a:spcBef>
                        <a:spcAft>
                          <a:spcPts val="0"/>
                        </a:spcAft>
                        <a:buNone/>
                      </a:pPr>
                      <a:r>
                        <a:rPr lang="ru-RU" sz="800" b="0" i="0" u="none" strike="noStrike" cap="none" dirty="0" err="1">
                          <a:solidFill>
                            <a:schemeClr val="accent3">
                              <a:lumMod val="50000"/>
                            </a:schemeClr>
                          </a:solidFill>
                          <a:effectLst/>
                          <a:latin typeface="Arial Narrow" panose="020B0606020202030204" pitchFamily="34" charset="0"/>
                          <a:ea typeface="+mn-ea"/>
                          <a:cs typeface="+mn-cs"/>
                          <a:sym typeface="Arial"/>
                        </a:rPr>
                        <a:t>Жаратылыстану</a:t>
                      </a:r>
                      <a:r>
                        <a:rPr lang="ru-RU" sz="800" b="0" i="0" u="none" strike="noStrike" cap="none" dirty="0">
                          <a:solidFill>
                            <a:schemeClr val="accent3">
                              <a:lumMod val="50000"/>
                            </a:schemeClr>
                          </a:solidFill>
                          <a:effectLst/>
                          <a:latin typeface="Arial Narrow" panose="020B0606020202030204" pitchFamily="34" charset="0"/>
                          <a:ea typeface="+mn-ea"/>
                          <a:cs typeface="+mn-cs"/>
                          <a:sym typeface="Arial"/>
                        </a:rPr>
                        <a:t> </a:t>
                      </a:r>
                      <a:r>
                        <a:rPr lang="ru-RU" sz="800" b="0" i="0" u="none" strike="noStrike" cap="none" dirty="0" err="1">
                          <a:solidFill>
                            <a:schemeClr val="accent3">
                              <a:lumMod val="50000"/>
                            </a:schemeClr>
                          </a:solidFill>
                          <a:effectLst/>
                          <a:latin typeface="Arial Narrow" panose="020B0606020202030204" pitchFamily="34" charset="0"/>
                          <a:ea typeface="+mn-ea"/>
                          <a:cs typeface="+mn-cs"/>
                          <a:sym typeface="Arial"/>
                        </a:rPr>
                        <a:t>ғылымдары</a:t>
                      </a:r>
                      <a:r>
                        <a:rPr lang="ru-RU" sz="800" b="0" i="0" u="none" strike="noStrike" cap="none" dirty="0">
                          <a:solidFill>
                            <a:schemeClr val="accent3">
                              <a:lumMod val="50000"/>
                            </a:schemeClr>
                          </a:solidFill>
                          <a:effectLst/>
                          <a:latin typeface="Arial Narrow" panose="020B0606020202030204" pitchFamily="34" charset="0"/>
                          <a:ea typeface="+mn-ea"/>
                          <a:cs typeface="+mn-cs"/>
                          <a:sym typeface="Arial"/>
                        </a:rPr>
                        <a:t> </a:t>
                      </a:r>
                      <a:r>
                        <a:rPr lang="ru-RU" sz="800" b="0" i="0" u="none" strike="noStrike" cap="none" dirty="0" err="1">
                          <a:solidFill>
                            <a:schemeClr val="accent3">
                              <a:lumMod val="50000"/>
                            </a:schemeClr>
                          </a:solidFill>
                          <a:effectLst/>
                          <a:latin typeface="Arial Narrow" panose="020B0606020202030204" pitchFamily="34" charset="0"/>
                          <a:ea typeface="+mn-ea"/>
                          <a:cs typeface="+mn-cs"/>
                          <a:sym typeface="Arial"/>
                        </a:rPr>
                        <a:t>бойынша</a:t>
                      </a:r>
                      <a:r>
                        <a:rPr lang="ru-RU" sz="800" b="0" i="0" u="none" strike="noStrike" cap="none" dirty="0">
                          <a:solidFill>
                            <a:schemeClr val="accent3">
                              <a:lumMod val="50000"/>
                            </a:schemeClr>
                          </a:solidFill>
                          <a:effectLst/>
                          <a:latin typeface="Arial Narrow" panose="020B0606020202030204" pitchFamily="34" charset="0"/>
                          <a:ea typeface="+mn-ea"/>
                          <a:cs typeface="+mn-cs"/>
                          <a:sym typeface="Arial"/>
                        </a:rPr>
                        <a:t> орта </a:t>
                      </a:r>
                      <a:r>
                        <a:rPr lang="ru-RU" sz="800" b="0" i="0" u="none" strike="noStrike" cap="none" dirty="0" err="1">
                          <a:solidFill>
                            <a:schemeClr val="accent3">
                              <a:lumMod val="50000"/>
                            </a:schemeClr>
                          </a:solidFill>
                          <a:effectLst/>
                          <a:latin typeface="Arial Narrow" panose="020B0606020202030204" pitchFamily="34" charset="0"/>
                          <a:ea typeface="+mn-ea"/>
                          <a:cs typeface="+mn-cs"/>
                          <a:sym typeface="Arial"/>
                        </a:rPr>
                        <a:t>мектеп</a:t>
                      </a:r>
                      <a:r>
                        <a:rPr lang="ru-RU" sz="800" b="0" i="0" u="none" strike="noStrike" cap="none" dirty="0">
                          <a:solidFill>
                            <a:schemeClr val="accent3">
                              <a:lumMod val="50000"/>
                            </a:schemeClr>
                          </a:solidFill>
                          <a:effectLst/>
                          <a:latin typeface="Arial Narrow" panose="020B0606020202030204" pitchFamily="34" charset="0"/>
                          <a:ea typeface="+mn-ea"/>
                          <a:cs typeface="+mn-cs"/>
                          <a:sym typeface="Arial"/>
                        </a:rPr>
                        <a:t> </a:t>
                      </a:r>
                      <a:r>
                        <a:rPr lang="ru-RU" sz="800" b="0" i="0" u="none" strike="noStrike" cap="none" dirty="0" err="1">
                          <a:solidFill>
                            <a:schemeClr val="accent3">
                              <a:lumMod val="50000"/>
                            </a:schemeClr>
                          </a:solidFill>
                          <a:effectLst/>
                          <a:latin typeface="Arial Narrow" panose="020B0606020202030204" pitchFamily="34" charset="0"/>
                          <a:ea typeface="+mn-ea"/>
                          <a:cs typeface="+mn-cs"/>
                          <a:sym typeface="Arial"/>
                        </a:rPr>
                        <a:t>мұғалімдері</a:t>
                      </a:r>
                      <a:endParaRPr lang="ru-RU" sz="800" b="0" i="0" u="none" strike="noStrike" cap="none" dirty="0">
                        <a:solidFill>
                          <a:schemeClr val="accent3">
                            <a:lumMod val="50000"/>
                          </a:schemeClr>
                        </a:solidFill>
                        <a:effectLst/>
                        <a:latin typeface="Arial Narrow" panose="020B0606020202030204" pitchFamily="34" charset="0"/>
                        <a:ea typeface="+mn-ea"/>
                        <a:cs typeface="+mn-cs"/>
                        <a:sym typeface="Arial"/>
                      </a:endParaRPr>
                    </a:p>
                  </a:txBody>
                  <a:tcPr marL="9525" marR="9525" marT="0" marB="0" anchor="ctr">
                    <a:lnR w="12700" cap="flat" cmpd="sng" algn="ctr">
                      <a:solidFill>
                        <a:schemeClr val="tx1"/>
                      </a:solidFill>
                      <a:prstDash val="solid"/>
                      <a:round/>
                      <a:headEnd type="none" w="med" len="med"/>
                      <a:tailEnd type="none" w="med" len="med"/>
                    </a:lnR>
                    <a:solidFill>
                      <a:schemeClr val="accent6">
                        <a:lumMod val="50000"/>
                        <a:alpha val="1000"/>
                      </a:schemeClr>
                    </a:solidFill>
                  </a:tcPr>
                </a:tc>
                <a:tc>
                  <a:txBody>
                    <a:bodyPr/>
                    <a:lstStyle/>
                    <a:p>
                      <a:pPr algn="ctr" fontAlgn="b"/>
                      <a:r>
                        <a:rPr lang="ru-KZ" sz="800" b="0" i="0" u="none" strike="noStrike" cap="none">
                          <a:solidFill>
                            <a:schemeClr val="tx1"/>
                          </a:solidFill>
                          <a:effectLst/>
                          <a:latin typeface="Arial Narrow" panose="020B0606020202030204" pitchFamily="34" charset="0"/>
                          <a:ea typeface="+mn-ea"/>
                          <a:cs typeface="+mn-cs"/>
                          <a:sym typeface="Arial"/>
                        </a:rPr>
                        <a:t>8 713</a:t>
                      </a:r>
                    </a:p>
                  </a:txBody>
                  <a:tcPr marL="9525" marR="9525" marT="0" marB="0" anchor="ctr">
                    <a:lnL w="12700" cap="flat" cmpd="sng" algn="ctr">
                      <a:solidFill>
                        <a:schemeClr val="tx1"/>
                      </a:solidFill>
                      <a:prstDash val="solid"/>
                      <a:round/>
                      <a:headEnd type="none" w="med" len="med"/>
                      <a:tailEnd type="none" w="med" len="med"/>
                    </a:lnL>
                    <a:solidFill>
                      <a:schemeClr val="accent6">
                        <a:lumMod val="50000"/>
                        <a:alpha val="1000"/>
                      </a:schemeClr>
                    </a:solidFill>
                  </a:tcPr>
                </a:tc>
                <a:tc>
                  <a:txBody>
                    <a:bodyPr/>
                    <a:lstStyle/>
                    <a:p>
                      <a:pPr algn="ctr" fontAlgn="b"/>
                      <a:r>
                        <a:rPr lang="ru-KZ" sz="800" b="0" i="0" u="none" strike="noStrike" cap="none">
                          <a:solidFill>
                            <a:schemeClr val="tx1"/>
                          </a:solidFill>
                          <a:effectLst/>
                          <a:latin typeface="Arial Narrow" panose="020B0606020202030204" pitchFamily="34" charset="0"/>
                          <a:ea typeface="+mn-ea"/>
                          <a:cs typeface="+mn-cs"/>
                          <a:sym typeface="Arial"/>
                        </a:rPr>
                        <a:t>1 077</a:t>
                      </a:r>
                    </a:p>
                  </a:txBody>
                  <a:tcPr marL="9525" marR="9525" marT="0" marB="0" anchor="ctr">
                    <a:solidFill>
                      <a:schemeClr val="accent6">
                        <a:lumMod val="50000"/>
                        <a:alpha val="1000"/>
                      </a:schemeClr>
                    </a:solidFill>
                  </a:tcPr>
                </a:tc>
                <a:tc>
                  <a:txBody>
                    <a:bodyPr/>
                    <a:lstStyle/>
                    <a:p>
                      <a:pPr algn="ctr" fontAlgn="b"/>
                      <a:r>
                        <a:rPr lang="ru-KZ" sz="800" b="0" i="0" u="none" strike="noStrike" cap="none" dirty="0">
                          <a:solidFill>
                            <a:schemeClr val="tx1"/>
                          </a:solidFill>
                          <a:effectLst/>
                          <a:latin typeface="Arial Narrow" panose="020B0606020202030204" pitchFamily="34" charset="0"/>
                          <a:ea typeface="+mn-ea"/>
                          <a:cs typeface="+mn-cs"/>
                          <a:sym typeface="Arial"/>
                        </a:rPr>
                        <a:t>1 142</a:t>
                      </a:r>
                    </a:p>
                  </a:txBody>
                  <a:tcPr marL="9525" marR="9525" marT="0" marB="0" anchor="ctr">
                    <a:solidFill>
                      <a:schemeClr val="accent6">
                        <a:lumMod val="50000"/>
                        <a:alpha val="1000"/>
                      </a:schemeClr>
                    </a:solidFill>
                  </a:tcPr>
                </a:tc>
                <a:tc>
                  <a:txBody>
                    <a:bodyPr/>
                    <a:lstStyle/>
                    <a:p>
                      <a:pPr algn="ctr" fontAlgn="b"/>
                      <a:r>
                        <a:rPr lang="ru-KZ" sz="800" b="0" i="0" u="none" strike="noStrike" cap="none">
                          <a:solidFill>
                            <a:schemeClr val="tx1"/>
                          </a:solidFill>
                          <a:effectLst/>
                          <a:latin typeface="Arial Narrow" panose="020B0606020202030204" pitchFamily="34" charset="0"/>
                          <a:ea typeface="+mn-ea"/>
                          <a:cs typeface="+mn-cs"/>
                          <a:sym typeface="Arial"/>
                        </a:rPr>
                        <a:t>4 838</a:t>
                      </a:r>
                    </a:p>
                  </a:txBody>
                  <a:tcPr marL="9525" marR="9525" marT="0" marB="0" anchor="ctr">
                    <a:solidFill>
                      <a:schemeClr val="accent6">
                        <a:lumMod val="50000"/>
                        <a:alpha val="1000"/>
                      </a:schemeClr>
                    </a:solidFill>
                  </a:tcPr>
                </a:tc>
                <a:tc>
                  <a:txBody>
                    <a:bodyPr/>
                    <a:lstStyle/>
                    <a:p>
                      <a:pPr algn="ctr" fontAlgn="b"/>
                      <a:r>
                        <a:rPr lang="ru-KZ" sz="800" b="0" i="0" u="none" strike="noStrike" cap="none">
                          <a:solidFill>
                            <a:schemeClr val="tx1"/>
                          </a:solidFill>
                          <a:effectLst/>
                          <a:latin typeface="Arial Narrow" panose="020B0606020202030204" pitchFamily="34" charset="0"/>
                          <a:ea typeface="+mn-ea"/>
                          <a:cs typeface="+mn-cs"/>
                          <a:sym typeface="Arial"/>
                        </a:rPr>
                        <a:t>1 656</a:t>
                      </a:r>
                    </a:p>
                  </a:txBody>
                  <a:tcPr marL="9525" marR="9525" marT="0" marB="0" anchor="ctr">
                    <a:lnR w="12700" cap="flat" cmpd="sng" algn="ctr">
                      <a:solidFill>
                        <a:schemeClr val="tx1"/>
                      </a:solidFill>
                      <a:prstDash val="solid"/>
                      <a:round/>
                      <a:headEnd type="none" w="med" len="med"/>
                      <a:tailEnd type="none" w="med" len="med"/>
                    </a:lnR>
                    <a:solidFill>
                      <a:schemeClr val="accent6">
                        <a:lumMod val="50000"/>
                        <a:alpha val="1000"/>
                      </a:schemeClr>
                    </a:solidFill>
                  </a:tcPr>
                </a:tc>
                <a:tc>
                  <a:txBody>
                    <a:bodyPr/>
                    <a:lstStyle/>
                    <a:p>
                      <a:pPr marR="0" algn="ctr" rtl="0" eaLnBrk="1" fontAlgn="b" hangingPunct="1">
                        <a:lnSpc>
                          <a:spcPct val="100000"/>
                        </a:lnSpc>
                        <a:spcBef>
                          <a:spcPts val="0"/>
                        </a:spcBef>
                        <a:spcAft>
                          <a:spcPts val="0"/>
                        </a:spcAft>
                        <a:buNone/>
                      </a:pPr>
                      <a:r>
                        <a:rPr lang="ru-KZ" sz="800" b="0" i="0" u="none" strike="noStrike" cap="none">
                          <a:solidFill>
                            <a:schemeClr val="accent3">
                              <a:lumMod val="50000"/>
                            </a:schemeClr>
                          </a:solidFill>
                          <a:effectLst/>
                          <a:latin typeface="Arial Narrow" panose="020B0606020202030204" pitchFamily="34" charset="0"/>
                          <a:ea typeface="+mn-ea"/>
                          <a:cs typeface="+mn-cs"/>
                          <a:sym typeface="Arial"/>
                        </a:rPr>
                        <a:t>10 477</a:t>
                      </a:r>
                    </a:p>
                  </a:txBody>
                  <a:tcPr marL="9525" marR="9525" marT="0" marB="0" anchor="ctr">
                    <a:lnL w="12700" cap="flat" cmpd="sng" algn="ctr">
                      <a:solidFill>
                        <a:schemeClr val="tx1"/>
                      </a:solidFill>
                      <a:prstDash val="solid"/>
                      <a:round/>
                      <a:headEnd type="none" w="med" len="med"/>
                      <a:tailEnd type="none" w="med" len="med"/>
                    </a:lnL>
                    <a:solidFill>
                      <a:schemeClr val="accent6">
                        <a:lumMod val="50000"/>
                        <a:alpha val="1000"/>
                      </a:schemeClr>
                    </a:solidFill>
                  </a:tcPr>
                </a:tc>
                <a:tc>
                  <a:txBody>
                    <a:bodyPr/>
                    <a:lstStyle/>
                    <a:p>
                      <a:pPr marR="0" algn="ctr" rtl="0" eaLnBrk="1" fontAlgn="b" hangingPunct="1">
                        <a:lnSpc>
                          <a:spcPct val="100000"/>
                        </a:lnSpc>
                        <a:spcBef>
                          <a:spcPts val="0"/>
                        </a:spcBef>
                        <a:spcAft>
                          <a:spcPts val="0"/>
                        </a:spcAft>
                        <a:buNone/>
                      </a:pPr>
                      <a:r>
                        <a:rPr lang="ru-KZ" sz="800" b="0" i="0" u="none" strike="noStrike" cap="none" dirty="0">
                          <a:solidFill>
                            <a:schemeClr val="tx1"/>
                          </a:solidFill>
                          <a:effectLst/>
                          <a:latin typeface="Arial Narrow" panose="020B0606020202030204" pitchFamily="34" charset="0"/>
                          <a:ea typeface="+mn-ea"/>
                          <a:cs typeface="+mn-cs"/>
                          <a:sym typeface="Arial"/>
                        </a:rPr>
                        <a:t>1 742</a:t>
                      </a:r>
                    </a:p>
                  </a:txBody>
                  <a:tcPr marL="9525" marR="9525" marT="0" marB="0" anchor="ctr">
                    <a:solidFill>
                      <a:schemeClr val="accent6">
                        <a:lumMod val="50000"/>
                        <a:alpha val="1000"/>
                      </a:schemeClr>
                    </a:solidFill>
                  </a:tcPr>
                </a:tc>
                <a:tc>
                  <a:txBody>
                    <a:bodyPr/>
                    <a:lstStyle/>
                    <a:p>
                      <a:pPr marR="0" algn="ctr" rtl="0" eaLnBrk="1" fontAlgn="b" hangingPunct="1">
                        <a:lnSpc>
                          <a:spcPct val="100000"/>
                        </a:lnSpc>
                        <a:spcBef>
                          <a:spcPts val="0"/>
                        </a:spcBef>
                        <a:spcAft>
                          <a:spcPts val="0"/>
                        </a:spcAft>
                        <a:buNone/>
                      </a:pPr>
                      <a:r>
                        <a:rPr lang="ru-KZ" sz="800" b="0" i="0" u="none" strike="noStrike" cap="none" dirty="0">
                          <a:solidFill>
                            <a:schemeClr val="accent3">
                              <a:lumMod val="50000"/>
                            </a:schemeClr>
                          </a:solidFill>
                          <a:effectLst/>
                          <a:latin typeface="Arial Narrow" panose="020B0606020202030204" pitchFamily="34" charset="0"/>
                          <a:ea typeface="+mn-ea"/>
                          <a:cs typeface="+mn-cs"/>
                          <a:sym typeface="Arial"/>
                        </a:rPr>
                        <a:t>2 043</a:t>
                      </a:r>
                    </a:p>
                  </a:txBody>
                  <a:tcPr marL="9525" marR="9525" marT="0" marB="0" anchor="ctr">
                    <a:solidFill>
                      <a:schemeClr val="accent6">
                        <a:lumMod val="50000"/>
                        <a:alpha val="1000"/>
                      </a:schemeClr>
                    </a:solidFill>
                  </a:tcPr>
                </a:tc>
                <a:tc>
                  <a:txBody>
                    <a:bodyPr/>
                    <a:lstStyle/>
                    <a:p>
                      <a:pPr marR="0" algn="ctr" rtl="0" eaLnBrk="1" fontAlgn="b" hangingPunct="1">
                        <a:lnSpc>
                          <a:spcPct val="100000"/>
                        </a:lnSpc>
                        <a:spcBef>
                          <a:spcPts val="0"/>
                        </a:spcBef>
                        <a:spcAft>
                          <a:spcPts val="0"/>
                        </a:spcAft>
                        <a:buNone/>
                      </a:pPr>
                      <a:r>
                        <a:rPr lang="ru-KZ" sz="800" b="0" i="0" u="none" strike="noStrike" cap="none" dirty="0">
                          <a:solidFill>
                            <a:schemeClr val="accent3">
                              <a:lumMod val="50000"/>
                            </a:schemeClr>
                          </a:solidFill>
                          <a:effectLst/>
                          <a:latin typeface="Arial Narrow" panose="020B0606020202030204" pitchFamily="34" charset="0"/>
                          <a:ea typeface="+mn-ea"/>
                          <a:cs typeface="+mn-cs"/>
                          <a:sym typeface="Arial"/>
                        </a:rPr>
                        <a:t>2 085</a:t>
                      </a:r>
                    </a:p>
                  </a:txBody>
                  <a:tcPr marL="9525" marR="9525" marT="0" marB="0" anchor="ctr">
                    <a:solidFill>
                      <a:schemeClr val="accent6">
                        <a:lumMod val="50000"/>
                        <a:alpha val="1000"/>
                      </a:schemeClr>
                    </a:solidFill>
                  </a:tcPr>
                </a:tc>
                <a:tc>
                  <a:txBody>
                    <a:bodyPr/>
                    <a:lstStyle/>
                    <a:p>
                      <a:pPr marR="0" algn="ctr" rtl="0" eaLnBrk="1" fontAlgn="b" hangingPunct="1">
                        <a:lnSpc>
                          <a:spcPct val="100000"/>
                        </a:lnSpc>
                        <a:spcBef>
                          <a:spcPts val="0"/>
                        </a:spcBef>
                        <a:spcAft>
                          <a:spcPts val="0"/>
                        </a:spcAft>
                        <a:buNone/>
                      </a:pPr>
                      <a:r>
                        <a:rPr lang="ru-KZ" sz="800" b="0" i="0" u="none" strike="noStrike" cap="none">
                          <a:solidFill>
                            <a:schemeClr val="accent3">
                              <a:lumMod val="50000"/>
                            </a:schemeClr>
                          </a:solidFill>
                          <a:effectLst/>
                          <a:latin typeface="Arial Narrow" panose="020B0606020202030204" pitchFamily="34" charset="0"/>
                          <a:ea typeface="+mn-ea"/>
                          <a:cs typeface="+mn-cs"/>
                          <a:sym typeface="Arial"/>
                        </a:rPr>
                        <a:t>4 607</a:t>
                      </a:r>
                    </a:p>
                  </a:txBody>
                  <a:tcPr marL="9525" marR="9525" marT="0" marB="0" anchor="ctr">
                    <a:solidFill>
                      <a:schemeClr val="accent6">
                        <a:lumMod val="50000"/>
                        <a:alpha val="1000"/>
                      </a:schemeClr>
                    </a:solidFill>
                  </a:tcPr>
                </a:tc>
                <a:tc>
                  <a:txBody>
                    <a:bodyPr/>
                    <a:lstStyle/>
                    <a:p>
                      <a:pPr marR="0" algn="ctr" rtl="0" eaLnBrk="1" fontAlgn="b" hangingPunct="1">
                        <a:lnSpc>
                          <a:spcPct val="100000"/>
                        </a:lnSpc>
                        <a:spcBef>
                          <a:spcPts val="0"/>
                        </a:spcBef>
                        <a:spcAft>
                          <a:spcPts val="0"/>
                        </a:spcAft>
                        <a:buNone/>
                      </a:pPr>
                      <a:r>
                        <a:rPr lang="ru-KZ" sz="800" b="0" i="0" u="none" strike="noStrike" cap="none">
                          <a:solidFill>
                            <a:schemeClr val="accent3">
                              <a:lumMod val="50000"/>
                            </a:schemeClr>
                          </a:solidFill>
                          <a:effectLst/>
                          <a:latin typeface="Arial Narrow" panose="020B0606020202030204" pitchFamily="34" charset="0"/>
                          <a:ea typeface="+mn-ea"/>
                          <a:cs typeface="+mn-cs"/>
                          <a:sym typeface="Arial"/>
                        </a:rPr>
                        <a:t>1,2%</a:t>
                      </a:r>
                    </a:p>
                  </a:txBody>
                  <a:tcPr marL="9525" marR="9525" marT="0" marB="0" anchor="ctr">
                    <a:solidFill>
                      <a:schemeClr val="accent6">
                        <a:lumMod val="50000"/>
                        <a:alpha val="1000"/>
                      </a:schemeClr>
                    </a:solidFill>
                  </a:tcPr>
                </a:tc>
                <a:extLst>
                  <a:ext uri="{0D108BD9-81ED-4DB2-BD59-A6C34878D82A}">
                    <a16:rowId xmlns:a16="http://schemas.microsoft.com/office/drawing/2014/main" val="3006779909"/>
                  </a:ext>
                </a:extLst>
              </a:tr>
              <a:tr h="158400">
                <a:tc>
                  <a:txBody>
                    <a:bodyPr/>
                    <a:lstStyle/>
                    <a:p>
                      <a:pPr algn="ctr" fontAlgn="b"/>
                      <a:r>
                        <a:rPr lang="ru-RU" sz="800" u="none" strike="noStrike" dirty="0">
                          <a:solidFill>
                            <a:schemeClr val="accent3">
                              <a:lumMod val="50000"/>
                            </a:schemeClr>
                          </a:solidFill>
                          <a:effectLst/>
                          <a:latin typeface="Arial Narrow" panose="020B0606020202030204" pitchFamily="34" charset="0"/>
                        </a:rPr>
                        <a:t>18</a:t>
                      </a:r>
                      <a:endParaRPr lang="en-US" sz="800" b="0" i="0" u="none" strike="noStrike" dirty="0">
                        <a:solidFill>
                          <a:schemeClr val="accent3">
                            <a:lumMod val="50000"/>
                          </a:schemeClr>
                        </a:solidFill>
                        <a:effectLst/>
                        <a:latin typeface="Arial Narrow" panose="020B0606020202030204" pitchFamily="34" charset="0"/>
                      </a:endParaRPr>
                    </a:p>
                  </a:txBody>
                  <a:tcPr marL="9525" marR="9525" marT="0" marB="0" anchor="ctr">
                    <a:solidFill>
                      <a:schemeClr val="accent3">
                        <a:lumMod val="50000"/>
                        <a:alpha val="20000"/>
                      </a:schemeClr>
                    </a:solidFill>
                  </a:tcPr>
                </a:tc>
                <a:tc>
                  <a:txBody>
                    <a:bodyPr/>
                    <a:lstStyle/>
                    <a:p>
                      <a:pPr marR="0" algn="ctr" rtl="0" eaLnBrk="1" fontAlgn="b" hangingPunct="1">
                        <a:lnSpc>
                          <a:spcPct val="100000"/>
                        </a:lnSpc>
                        <a:spcBef>
                          <a:spcPts val="0"/>
                        </a:spcBef>
                        <a:spcAft>
                          <a:spcPts val="0"/>
                        </a:spcAft>
                        <a:buNone/>
                      </a:pPr>
                      <a:r>
                        <a:rPr lang="ru-KZ" sz="800" b="0" i="0" u="none" strike="noStrike" cap="none">
                          <a:solidFill>
                            <a:schemeClr val="accent3">
                              <a:lumMod val="50000"/>
                            </a:schemeClr>
                          </a:solidFill>
                          <a:effectLst/>
                          <a:latin typeface="Arial Narrow" panose="020B0606020202030204" pitchFamily="34" charset="0"/>
                          <a:ea typeface="+mn-ea"/>
                          <a:cs typeface="+mn-cs"/>
                          <a:sym typeface="Arial"/>
                        </a:rPr>
                        <a:t>7212-2</a:t>
                      </a:r>
                    </a:p>
                  </a:txBody>
                  <a:tcPr marL="9525" marR="9525" marT="0" marB="0" anchor="ctr">
                    <a:solidFill>
                      <a:schemeClr val="accent3">
                        <a:lumMod val="50000"/>
                        <a:alpha val="20000"/>
                      </a:schemeClr>
                    </a:solidFill>
                  </a:tcPr>
                </a:tc>
                <a:tc>
                  <a:txBody>
                    <a:bodyPr/>
                    <a:lstStyle/>
                    <a:p>
                      <a:pPr marL="72000" marR="0" algn="l" rtl="0" eaLnBrk="1" fontAlgn="b" hangingPunct="1">
                        <a:lnSpc>
                          <a:spcPct val="100000"/>
                        </a:lnSpc>
                        <a:spcBef>
                          <a:spcPts val="0"/>
                        </a:spcBef>
                        <a:spcAft>
                          <a:spcPts val="0"/>
                        </a:spcAft>
                        <a:buNone/>
                      </a:pPr>
                      <a:r>
                        <a:rPr lang="ru-RU" sz="800" b="0" i="0" u="none" strike="noStrike" cap="none" dirty="0" err="1">
                          <a:solidFill>
                            <a:schemeClr val="accent3">
                              <a:lumMod val="50000"/>
                            </a:schemeClr>
                          </a:solidFill>
                          <a:effectLst/>
                          <a:latin typeface="Arial Narrow" panose="020B0606020202030204" pitchFamily="34" charset="0"/>
                          <a:ea typeface="+mn-ea"/>
                          <a:cs typeface="+mn-cs"/>
                          <a:sym typeface="Arial"/>
                        </a:rPr>
                        <a:t>Газбен</a:t>
                      </a:r>
                      <a:r>
                        <a:rPr lang="ru-RU" sz="800" b="0" i="0" u="none" strike="noStrike" cap="none" dirty="0">
                          <a:solidFill>
                            <a:schemeClr val="accent3">
                              <a:lumMod val="50000"/>
                            </a:schemeClr>
                          </a:solidFill>
                          <a:effectLst/>
                          <a:latin typeface="Arial Narrow" panose="020B0606020202030204" pitchFamily="34" charset="0"/>
                          <a:ea typeface="+mn-ea"/>
                          <a:cs typeface="+mn-cs"/>
                          <a:sym typeface="Arial"/>
                        </a:rPr>
                        <a:t> </a:t>
                      </a:r>
                      <a:r>
                        <a:rPr lang="ru-RU" sz="800" b="0" i="0" u="none" strike="noStrike" cap="none" dirty="0" err="1">
                          <a:solidFill>
                            <a:schemeClr val="accent3">
                              <a:lumMod val="50000"/>
                            </a:schemeClr>
                          </a:solidFill>
                          <a:effectLst/>
                          <a:latin typeface="Arial Narrow" panose="020B0606020202030204" pitchFamily="34" charset="0"/>
                          <a:ea typeface="+mn-ea"/>
                          <a:cs typeface="+mn-cs"/>
                          <a:sym typeface="Arial"/>
                        </a:rPr>
                        <a:t>кесушілер</a:t>
                      </a:r>
                      <a:endParaRPr lang="ru-RU" sz="800" b="0" i="0" u="none" strike="noStrike" cap="none" dirty="0">
                        <a:solidFill>
                          <a:schemeClr val="accent3">
                            <a:lumMod val="50000"/>
                          </a:schemeClr>
                        </a:solidFill>
                        <a:effectLst/>
                        <a:latin typeface="Arial Narrow" panose="020B0606020202030204" pitchFamily="34" charset="0"/>
                        <a:ea typeface="+mn-ea"/>
                        <a:cs typeface="+mn-cs"/>
                        <a:sym typeface="Arial"/>
                      </a:endParaRPr>
                    </a:p>
                  </a:txBody>
                  <a:tcPr marL="9525" marR="9525" marT="0" marB="0" anchor="ctr">
                    <a:lnR w="12700" cap="flat" cmpd="sng" algn="ctr">
                      <a:solidFill>
                        <a:schemeClr val="tx1"/>
                      </a:solidFill>
                      <a:prstDash val="solid"/>
                      <a:round/>
                      <a:headEnd type="none" w="med" len="med"/>
                      <a:tailEnd type="none" w="med" len="med"/>
                    </a:lnR>
                    <a:solidFill>
                      <a:schemeClr val="accent3">
                        <a:lumMod val="50000"/>
                        <a:alpha val="20000"/>
                      </a:schemeClr>
                    </a:solidFill>
                  </a:tcPr>
                </a:tc>
                <a:tc>
                  <a:txBody>
                    <a:bodyPr/>
                    <a:lstStyle/>
                    <a:p>
                      <a:pPr algn="ctr" fontAlgn="b"/>
                      <a:r>
                        <a:rPr lang="ru-KZ" sz="800" b="0" i="0" u="none" strike="noStrike" cap="none">
                          <a:solidFill>
                            <a:schemeClr val="tx1"/>
                          </a:solidFill>
                          <a:effectLst/>
                          <a:latin typeface="Arial Narrow" panose="020B0606020202030204" pitchFamily="34" charset="0"/>
                          <a:ea typeface="+mn-ea"/>
                          <a:cs typeface="+mn-cs"/>
                          <a:sym typeface="Arial"/>
                        </a:rPr>
                        <a:t>9 301</a:t>
                      </a:r>
                    </a:p>
                  </a:txBody>
                  <a:tcPr marL="9525" marR="9525" marT="0" marB="0" anchor="ctr">
                    <a:lnL w="12700" cap="flat" cmpd="sng" algn="ctr">
                      <a:solidFill>
                        <a:schemeClr val="tx1"/>
                      </a:solidFill>
                      <a:prstDash val="solid"/>
                      <a:round/>
                      <a:headEnd type="none" w="med" len="med"/>
                      <a:tailEnd type="none" w="med" len="med"/>
                    </a:lnL>
                    <a:solidFill>
                      <a:schemeClr val="bg1">
                        <a:lumMod val="50000"/>
                        <a:alpha val="20000"/>
                      </a:schemeClr>
                    </a:solidFill>
                  </a:tcPr>
                </a:tc>
                <a:tc>
                  <a:txBody>
                    <a:bodyPr/>
                    <a:lstStyle/>
                    <a:p>
                      <a:pPr algn="ctr" fontAlgn="b"/>
                      <a:r>
                        <a:rPr lang="ru-KZ" sz="800" b="0" i="0" u="none" strike="noStrike" cap="none">
                          <a:solidFill>
                            <a:schemeClr val="tx1"/>
                          </a:solidFill>
                          <a:effectLst/>
                          <a:latin typeface="Arial Narrow" panose="020B0606020202030204" pitchFamily="34" charset="0"/>
                          <a:ea typeface="+mn-ea"/>
                          <a:cs typeface="+mn-cs"/>
                          <a:sym typeface="Arial"/>
                        </a:rPr>
                        <a:t>2 050</a:t>
                      </a:r>
                    </a:p>
                  </a:txBody>
                  <a:tcPr marL="9525" marR="9525" marT="0" marB="0" anchor="ctr">
                    <a:solidFill>
                      <a:schemeClr val="bg1">
                        <a:lumMod val="50000"/>
                        <a:alpha val="20000"/>
                      </a:schemeClr>
                    </a:solidFill>
                  </a:tcPr>
                </a:tc>
                <a:tc>
                  <a:txBody>
                    <a:bodyPr/>
                    <a:lstStyle/>
                    <a:p>
                      <a:pPr algn="ctr" fontAlgn="b"/>
                      <a:r>
                        <a:rPr lang="ru-KZ" sz="800" b="0" i="0" u="none" strike="noStrike" cap="none">
                          <a:solidFill>
                            <a:schemeClr val="tx1"/>
                          </a:solidFill>
                          <a:effectLst/>
                          <a:latin typeface="Arial Narrow" panose="020B0606020202030204" pitchFamily="34" charset="0"/>
                          <a:ea typeface="+mn-ea"/>
                          <a:cs typeface="+mn-cs"/>
                          <a:sym typeface="Arial"/>
                        </a:rPr>
                        <a:t>2 552</a:t>
                      </a:r>
                    </a:p>
                  </a:txBody>
                  <a:tcPr marL="9525" marR="9525" marT="0" marB="0" anchor="ctr">
                    <a:solidFill>
                      <a:schemeClr val="bg1">
                        <a:lumMod val="50000"/>
                        <a:alpha val="20000"/>
                      </a:schemeClr>
                    </a:solidFill>
                  </a:tcPr>
                </a:tc>
                <a:tc>
                  <a:txBody>
                    <a:bodyPr/>
                    <a:lstStyle/>
                    <a:p>
                      <a:pPr algn="ctr" fontAlgn="b"/>
                      <a:r>
                        <a:rPr lang="ru-KZ" sz="800" b="0" i="0" u="none" strike="noStrike" cap="none">
                          <a:solidFill>
                            <a:schemeClr val="tx1"/>
                          </a:solidFill>
                          <a:effectLst/>
                          <a:latin typeface="Arial Narrow" panose="020B0606020202030204" pitchFamily="34" charset="0"/>
                          <a:ea typeface="+mn-ea"/>
                          <a:cs typeface="+mn-cs"/>
                          <a:sym typeface="Arial"/>
                        </a:rPr>
                        <a:t>2 618</a:t>
                      </a:r>
                    </a:p>
                  </a:txBody>
                  <a:tcPr marL="9525" marR="9525" marT="0" marB="0" anchor="ctr">
                    <a:solidFill>
                      <a:schemeClr val="bg1">
                        <a:lumMod val="50000"/>
                        <a:alpha val="20000"/>
                      </a:schemeClr>
                    </a:solidFill>
                  </a:tcPr>
                </a:tc>
                <a:tc>
                  <a:txBody>
                    <a:bodyPr/>
                    <a:lstStyle/>
                    <a:p>
                      <a:pPr algn="ctr" fontAlgn="b"/>
                      <a:r>
                        <a:rPr lang="ru-KZ" sz="800" b="0" i="0" u="none" strike="noStrike" cap="none">
                          <a:solidFill>
                            <a:schemeClr val="tx1"/>
                          </a:solidFill>
                          <a:effectLst/>
                          <a:latin typeface="Arial Narrow" panose="020B0606020202030204" pitchFamily="34" charset="0"/>
                          <a:ea typeface="+mn-ea"/>
                          <a:cs typeface="+mn-cs"/>
                          <a:sym typeface="Arial"/>
                        </a:rPr>
                        <a:t>2 081</a:t>
                      </a:r>
                    </a:p>
                  </a:txBody>
                  <a:tcPr marL="9525" marR="9525" marT="0" marB="0" anchor="ctr">
                    <a:lnR w="12700" cap="flat" cmpd="sng" algn="ctr">
                      <a:solidFill>
                        <a:schemeClr val="tx1"/>
                      </a:solidFill>
                      <a:prstDash val="solid"/>
                      <a:round/>
                      <a:headEnd type="none" w="med" len="med"/>
                      <a:tailEnd type="none" w="med" len="med"/>
                    </a:lnR>
                    <a:solidFill>
                      <a:schemeClr val="bg1">
                        <a:lumMod val="50000"/>
                        <a:alpha val="20000"/>
                      </a:schemeClr>
                    </a:solidFill>
                  </a:tcPr>
                </a:tc>
                <a:tc>
                  <a:txBody>
                    <a:bodyPr/>
                    <a:lstStyle/>
                    <a:p>
                      <a:pPr marR="0" algn="ctr" rtl="0" eaLnBrk="1" fontAlgn="b" hangingPunct="1">
                        <a:lnSpc>
                          <a:spcPct val="100000"/>
                        </a:lnSpc>
                        <a:spcBef>
                          <a:spcPts val="0"/>
                        </a:spcBef>
                        <a:spcAft>
                          <a:spcPts val="0"/>
                        </a:spcAft>
                        <a:buNone/>
                      </a:pPr>
                      <a:r>
                        <a:rPr lang="ru-KZ" sz="800" b="0" i="0" u="none" strike="noStrike" cap="none">
                          <a:solidFill>
                            <a:schemeClr val="accent3">
                              <a:lumMod val="50000"/>
                            </a:schemeClr>
                          </a:solidFill>
                          <a:effectLst/>
                          <a:latin typeface="Arial Narrow" panose="020B0606020202030204" pitchFamily="34" charset="0"/>
                          <a:ea typeface="+mn-ea"/>
                          <a:cs typeface="+mn-cs"/>
                          <a:sym typeface="Arial"/>
                        </a:rPr>
                        <a:t>10 205</a:t>
                      </a:r>
                    </a:p>
                  </a:txBody>
                  <a:tcPr marL="9525" marR="9525" marT="0" marB="0" anchor="ctr">
                    <a:lnL w="12700" cap="flat" cmpd="sng" algn="ctr">
                      <a:solidFill>
                        <a:schemeClr val="tx1"/>
                      </a:solidFill>
                      <a:prstDash val="solid"/>
                      <a:round/>
                      <a:headEnd type="none" w="med" len="med"/>
                      <a:tailEnd type="none" w="med" len="med"/>
                    </a:lnL>
                    <a:solidFill>
                      <a:schemeClr val="accent3">
                        <a:lumMod val="50000"/>
                        <a:alpha val="20000"/>
                      </a:schemeClr>
                    </a:solidFill>
                  </a:tcPr>
                </a:tc>
                <a:tc>
                  <a:txBody>
                    <a:bodyPr/>
                    <a:lstStyle/>
                    <a:p>
                      <a:pPr marR="0" algn="ctr" rtl="0" eaLnBrk="1" fontAlgn="b" hangingPunct="1">
                        <a:lnSpc>
                          <a:spcPct val="100000"/>
                        </a:lnSpc>
                        <a:spcBef>
                          <a:spcPts val="0"/>
                        </a:spcBef>
                        <a:spcAft>
                          <a:spcPts val="0"/>
                        </a:spcAft>
                        <a:buNone/>
                      </a:pPr>
                      <a:r>
                        <a:rPr lang="ru-KZ" sz="800" b="0" i="0" u="none" strike="noStrike" cap="none">
                          <a:solidFill>
                            <a:schemeClr val="tx1"/>
                          </a:solidFill>
                          <a:effectLst/>
                          <a:latin typeface="Arial Narrow" panose="020B0606020202030204" pitchFamily="34" charset="0"/>
                          <a:ea typeface="+mn-ea"/>
                          <a:cs typeface="+mn-cs"/>
                          <a:sym typeface="Arial"/>
                        </a:rPr>
                        <a:t>2 085</a:t>
                      </a:r>
                    </a:p>
                  </a:txBody>
                  <a:tcPr marL="9525" marR="9525" marT="0" marB="0" anchor="ctr">
                    <a:solidFill>
                      <a:schemeClr val="bg1">
                        <a:lumMod val="50000"/>
                        <a:alpha val="20000"/>
                      </a:schemeClr>
                    </a:solidFill>
                  </a:tcPr>
                </a:tc>
                <a:tc>
                  <a:txBody>
                    <a:bodyPr/>
                    <a:lstStyle/>
                    <a:p>
                      <a:pPr marR="0" algn="ctr" rtl="0" eaLnBrk="1" fontAlgn="b" hangingPunct="1">
                        <a:lnSpc>
                          <a:spcPct val="100000"/>
                        </a:lnSpc>
                        <a:spcBef>
                          <a:spcPts val="0"/>
                        </a:spcBef>
                        <a:spcAft>
                          <a:spcPts val="0"/>
                        </a:spcAft>
                        <a:buNone/>
                      </a:pPr>
                      <a:r>
                        <a:rPr lang="ru-KZ" sz="800" b="0" i="0" u="none" strike="noStrike" cap="none">
                          <a:solidFill>
                            <a:schemeClr val="accent3">
                              <a:lumMod val="50000"/>
                            </a:schemeClr>
                          </a:solidFill>
                          <a:effectLst/>
                          <a:latin typeface="Arial Narrow" panose="020B0606020202030204" pitchFamily="34" charset="0"/>
                          <a:ea typeface="+mn-ea"/>
                          <a:cs typeface="+mn-cs"/>
                          <a:sym typeface="Arial"/>
                        </a:rPr>
                        <a:t>2 253</a:t>
                      </a:r>
                    </a:p>
                  </a:txBody>
                  <a:tcPr marL="9525" marR="9525" marT="0" marB="0" anchor="ctr">
                    <a:solidFill>
                      <a:schemeClr val="accent3">
                        <a:lumMod val="50000"/>
                        <a:alpha val="20000"/>
                      </a:schemeClr>
                    </a:solidFill>
                  </a:tcPr>
                </a:tc>
                <a:tc>
                  <a:txBody>
                    <a:bodyPr/>
                    <a:lstStyle/>
                    <a:p>
                      <a:pPr marR="0" algn="ctr" rtl="0" eaLnBrk="1" fontAlgn="b" hangingPunct="1">
                        <a:lnSpc>
                          <a:spcPct val="100000"/>
                        </a:lnSpc>
                        <a:spcBef>
                          <a:spcPts val="0"/>
                        </a:spcBef>
                        <a:spcAft>
                          <a:spcPts val="0"/>
                        </a:spcAft>
                        <a:buNone/>
                      </a:pPr>
                      <a:r>
                        <a:rPr lang="ru-KZ" sz="800" b="0" i="0" u="none" strike="noStrike" cap="none">
                          <a:solidFill>
                            <a:schemeClr val="accent3">
                              <a:lumMod val="50000"/>
                            </a:schemeClr>
                          </a:solidFill>
                          <a:effectLst/>
                          <a:latin typeface="Arial Narrow" panose="020B0606020202030204" pitchFamily="34" charset="0"/>
                          <a:ea typeface="+mn-ea"/>
                          <a:cs typeface="+mn-cs"/>
                          <a:sym typeface="Arial"/>
                        </a:rPr>
                        <a:t>2 862</a:t>
                      </a:r>
                    </a:p>
                  </a:txBody>
                  <a:tcPr marL="9525" marR="9525" marT="0" marB="0" anchor="ctr">
                    <a:solidFill>
                      <a:schemeClr val="accent3">
                        <a:lumMod val="50000"/>
                        <a:alpha val="20000"/>
                      </a:schemeClr>
                    </a:solidFill>
                  </a:tcPr>
                </a:tc>
                <a:tc>
                  <a:txBody>
                    <a:bodyPr/>
                    <a:lstStyle/>
                    <a:p>
                      <a:pPr marR="0" algn="ctr" rtl="0" eaLnBrk="1" fontAlgn="b" hangingPunct="1">
                        <a:lnSpc>
                          <a:spcPct val="100000"/>
                        </a:lnSpc>
                        <a:spcBef>
                          <a:spcPts val="0"/>
                        </a:spcBef>
                        <a:spcAft>
                          <a:spcPts val="0"/>
                        </a:spcAft>
                        <a:buNone/>
                      </a:pPr>
                      <a:r>
                        <a:rPr lang="ru-KZ" sz="800" b="0" i="0" u="none" strike="noStrike" cap="none">
                          <a:solidFill>
                            <a:schemeClr val="accent3">
                              <a:lumMod val="50000"/>
                            </a:schemeClr>
                          </a:solidFill>
                          <a:effectLst/>
                          <a:latin typeface="Arial Narrow" panose="020B0606020202030204" pitchFamily="34" charset="0"/>
                          <a:ea typeface="+mn-ea"/>
                          <a:cs typeface="+mn-cs"/>
                          <a:sym typeface="Arial"/>
                        </a:rPr>
                        <a:t>3 005</a:t>
                      </a:r>
                    </a:p>
                  </a:txBody>
                  <a:tcPr marL="9525" marR="9525" marT="0" marB="0" anchor="ctr">
                    <a:solidFill>
                      <a:schemeClr val="accent3">
                        <a:lumMod val="50000"/>
                        <a:alpha val="20000"/>
                      </a:schemeClr>
                    </a:solidFill>
                  </a:tcPr>
                </a:tc>
                <a:tc>
                  <a:txBody>
                    <a:bodyPr/>
                    <a:lstStyle/>
                    <a:p>
                      <a:pPr marR="0" algn="ctr" rtl="0" eaLnBrk="1" fontAlgn="b" hangingPunct="1">
                        <a:lnSpc>
                          <a:spcPct val="100000"/>
                        </a:lnSpc>
                        <a:spcBef>
                          <a:spcPts val="0"/>
                        </a:spcBef>
                        <a:spcAft>
                          <a:spcPts val="0"/>
                        </a:spcAft>
                        <a:buNone/>
                      </a:pPr>
                      <a:r>
                        <a:rPr lang="ru-KZ" sz="800" b="0" i="0" u="none" strike="noStrike" cap="none">
                          <a:solidFill>
                            <a:schemeClr val="accent3">
                              <a:lumMod val="50000"/>
                            </a:schemeClr>
                          </a:solidFill>
                          <a:effectLst/>
                          <a:latin typeface="Arial Narrow" panose="020B0606020202030204" pitchFamily="34" charset="0"/>
                          <a:ea typeface="+mn-ea"/>
                          <a:cs typeface="+mn-cs"/>
                          <a:sym typeface="Arial"/>
                        </a:rPr>
                        <a:t>1,2%</a:t>
                      </a:r>
                    </a:p>
                  </a:txBody>
                  <a:tcPr marL="9525" marR="9525" marT="0" marB="0" anchor="ctr">
                    <a:solidFill>
                      <a:schemeClr val="accent3">
                        <a:lumMod val="50000"/>
                        <a:alpha val="20000"/>
                      </a:schemeClr>
                    </a:solidFill>
                  </a:tcPr>
                </a:tc>
                <a:extLst>
                  <a:ext uri="{0D108BD9-81ED-4DB2-BD59-A6C34878D82A}">
                    <a16:rowId xmlns:a16="http://schemas.microsoft.com/office/drawing/2014/main" val="967742410"/>
                  </a:ext>
                </a:extLst>
              </a:tr>
              <a:tr h="158400">
                <a:tc>
                  <a:txBody>
                    <a:bodyPr/>
                    <a:lstStyle/>
                    <a:p>
                      <a:pPr algn="ctr" fontAlgn="b"/>
                      <a:r>
                        <a:rPr lang="ru-RU" sz="800" u="none" strike="noStrike" dirty="0">
                          <a:solidFill>
                            <a:schemeClr val="accent3">
                              <a:lumMod val="50000"/>
                            </a:schemeClr>
                          </a:solidFill>
                          <a:effectLst/>
                          <a:latin typeface="Arial Narrow" panose="020B0606020202030204" pitchFamily="34" charset="0"/>
                        </a:rPr>
                        <a:t>19</a:t>
                      </a:r>
                      <a:endParaRPr lang="en-US" sz="800" b="0" i="0" u="none" strike="noStrike" dirty="0">
                        <a:solidFill>
                          <a:schemeClr val="accent3">
                            <a:lumMod val="50000"/>
                          </a:schemeClr>
                        </a:solidFill>
                        <a:effectLst/>
                        <a:latin typeface="Arial Narrow" panose="020B0606020202030204" pitchFamily="34" charset="0"/>
                      </a:endParaRPr>
                    </a:p>
                  </a:txBody>
                  <a:tcPr marL="9525" marR="9525" marT="0" marB="0" anchor="ctr">
                    <a:solidFill>
                      <a:schemeClr val="accent6">
                        <a:lumMod val="50000"/>
                        <a:alpha val="1000"/>
                      </a:schemeClr>
                    </a:solidFill>
                  </a:tcPr>
                </a:tc>
                <a:tc>
                  <a:txBody>
                    <a:bodyPr/>
                    <a:lstStyle/>
                    <a:p>
                      <a:pPr marR="0" algn="ctr" rtl="0" eaLnBrk="1" fontAlgn="b" hangingPunct="1">
                        <a:lnSpc>
                          <a:spcPct val="100000"/>
                        </a:lnSpc>
                        <a:spcBef>
                          <a:spcPts val="0"/>
                        </a:spcBef>
                        <a:spcAft>
                          <a:spcPts val="0"/>
                        </a:spcAft>
                        <a:buNone/>
                      </a:pPr>
                      <a:r>
                        <a:rPr lang="ru-KZ" sz="800" b="0" i="0" u="none" strike="noStrike" cap="none" dirty="0">
                          <a:solidFill>
                            <a:schemeClr val="accent3">
                              <a:lumMod val="50000"/>
                            </a:schemeClr>
                          </a:solidFill>
                          <a:effectLst/>
                          <a:latin typeface="Arial Narrow" panose="020B0606020202030204" pitchFamily="34" charset="0"/>
                          <a:ea typeface="+mn-ea"/>
                          <a:cs typeface="+mn-cs"/>
                          <a:sym typeface="Arial"/>
                        </a:rPr>
                        <a:t>2374-9</a:t>
                      </a:r>
                    </a:p>
                  </a:txBody>
                  <a:tcPr marL="9525" marR="9525" marT="0" marB="0" anchor="ctr">
                    <a:solidFill>
                      <a:schemeClr val="accent6">
                        <a:lumMod val="50000"/>
                        <a:alpha val="1000"/>
                      </a:schemeClr>
                    </a:solidFill>
                  </a:tcPr>
                </a:tc>
                <a:tc>
                  <a:txBody>
                    <a:bodyPr/>
                    <a:lstStyle/>
                    <a:p>
                      <a:pPr marL="72000" marR="0" algn="l" rtl="0" eaLnBrk="1" fontAlgn="b" hangingPunct="1">
                        <a:lnSpc>
                          <a:spcPct val="100000"/>
                        </a:lnSpc>
                        <a:spcBef>
                          <a:spcPts val="0"/>
                        </a:spcBef>
                        <a:spcAft>
                          <a:spcPts val="0"/>
                        </a:spcAft>
                        <a:buNone/>
                      </a:pPr>
                      <a:r>
                        <a:rPr lang="ru-RU" sz="800" b="0" i="0" u="none" strike="noStrike" cap="none" dirty="0" err="1">
                          <a:solidFill>
                            <a:schemeClr val="accent3">
                              <a:lumMod val="50000"/>
                            </a:schemeClr>
                          </a:solidFill>
                          <a:effectLst/>
                          <a:latin typeface="Arial Narrow" panose="020B0606020202030204" pitchFamily="34" charset="0"/>
                          <a:ea typeface="+mn-ea"/>
                          <a:cs typeface="+mn-cs"/>
                          <a:sym typeface="Arial"/>
                        </a:rPr>
                        <a:t>Арнайы</a:t>
                      </a:r>
                      <a:r>
                        <a:rPr lang="ru-RU" sz="800" b="0" i="0" u="none" strike="noStrike" cap="none" dirty="0">
                          <a:solidFill>
                            <a:schemeClr val="accent3">
                              <a:lumMod val="50000"/>
                            </a:schemeClr>
                          </a:solidFill>
                          <a:effectLst/>
                          <a:latin typeface="Arial Narrow" panose="020B0606020202030204" pitchFamily="34" charset="0"/>
                          <a:ea typeface="+mn-ea"/>
                          <a:cs typeface="+mn-cs"/>
                          <a:sym typeface="Arial"/>
                        </a:rPr>
                        <a:t> </a:t>
                      </a:r>
                      <a:r>
                        <a:rPr lang="ru-RU" sz="800" b="0" i="0" u="none" strike="noStrike" cap="none" dirty="0" err="1">
                          <a:solidFill>
                            <a:schemeClr val="accent3">
                              <a:lumMod val="50000"/>
                            </a:schemeClr>
                          </a:solidFill>
                          <a:effectLst/>
                          <a:latin typeface="Arial Narrow" panose="020B0606020202030204" pitchFamily="34" charset="0"/>
                          <a:ea typeface="+mn-ea"/>
                          <a:cs typeface="+mn-cs"/>
                          <a:sym typeface="Arial"/>
                        </a:rPr>
                        <a:t>білім</a:t>
                      </a:r>
                      <a:r>
                        <a:rPr lang="ru-RU" sz="800" b="0" i="0" u="none" strike="noStrike" cap="none" dirty="0">
                          <a:solidFill>
                            <a:schemeClr val="accent3">
                              <a:lumMod val="50000"/>
                            </a:schemeClr>
                          </a:solidFill>
                          <a:effectLst/>
                          <a:latin typeface="Arial Narrow" panose="020B0606020202030204" pitchFamily="34" charset="0"/>
                          <a:ea typeface="+mn-ea"/>
                          <a:cs typeface="+mn-cs"/>
                          <a:sym typeface="Arial"/>
                        </a:rPr>
                        <a:t> беру </a:t>
                      </a:r>
                      <a:r>
                        <a:rPr lang="ru-RU" sz="800" b="0" i="0" u="none" strike="noStrike" cap="none" dirty="0" err="1">
                          <a:solidFill>
                            <a:schemeClr val="accent3">
                              <a:lumMod val="50000"/>
                            </a:schemeClr>
                          </a:solidFill>
                          <a:effectLst/>
                          <a:latin typeface="Arial Narrow" panose="020B0606020202030204" pitchFamily="34" charset="0"/>
                          <a:ea typeface="+mn-ea"/>
                          <a:cs typeface="+mn-cs"/>
                          <a:sym typeface="Arial"/>
                        </a:rPr>
                        <a:t>саласындағы</a:t>
                      </a:r>
                      <a:r>
                        <a:rPr lang="ru-RU" sz="800" b="0" i="0" u="none" strike="noStrike" cap="none" dirty="0">
                          <a:solidFill>
                            <a:schemeClr val="accent3">
                              <a:lumMod val="50000"/>
                            </a:schemeClr>
                          </a:solidFill>
                          <a:effectLst/>
                          <a:latin typeface="Arial Narrow" panose="020B0606020202030204" pitchFamily="34" charset="0"/>
                          <a:ea typeface="+mn-ea"/>
                          <a:cs typeface="+mn-cs"/>
                          <a:sym typeface="Arial"/>
                        </a:rPr>
                        <a:t> </a:t>
                      </a:r>
                      <a:r>
                        <a:rPr lang="ru-RU" sz="800" b="0" i="0" u="none" strike="noStrike" cap="none" dirty="0" err="1">
                          <a:solidFill>
                            <a:schemeClr val="accent3">
                              <a:lumMod val="50000"/>
                            </a:schemeClr>
                          </a:solidFill>
                          <a:effectLst/>
                          <a:latin typeface="Arial Narrow" panose="020B0606020202030204" pitchFamily="34" charset="0"/>
                          <a:ea typeface="+mn-ea"/>
                          <a:cs typeface="+mn-cs"/>
                          <a:sym typeface="Arial"/>
                        </a:rPr>
                        <a:t>басқа</a:t>
                      </a:r>
                      <a:r>
                        <a:rPr lang="ru-RU" sz="800" b="0" i="0" u="none" strike="noStrike" cap="none" dirty="0">
                          <a:solidFill>
                            <a:schemeClr val="accent3">
                              <a:lumMod val="50000"/>
                            </a:schemeClr>
                          </a:solidFill>
                          <a:effectLst/>
                          <a:latin typeface="Arial Narrow" panose="020B0606020202030204" pitchFamily="34" charset="0"/>
                          <a:ea typeface="+mn-ea"/>
                          <a:cs typeface="+mn-cs"/>
                          <a:sym typeface="Arial"/>
                        </a:rPr>
                        <a:t> </a:t>
                      </a:r>
                      <a:r>
                        <a:rPr lang="ru-RU" sz="800" b="0" i="0" u="none" strike="noStrike" cap="none" dirty="0" err="1">
                          <a:solidFill>
                            <a:schemeClr val="accent3">
                              <a:lumMod val="50000"/>
                            </a:schemeClr>
                          </a:solidFill>
                          <a:effectLst/>
                          <a:latin typeface="Arial Narrow" panose="020B0606020202030204" pitchFamily="34" charset="0"/>
                          <a:ea typeface="+mn-ea"/>
                          <a:cs typeface="+mn-cs"/>
                          <a:sym typeface="Arial"/>
                        </a:rPr>
                        <a:t>оқытушылары</a:t>
                      </a:r>
                      <a:endParaRPr lang="ru-RU" sz="800" b="0" i="0" u="none" strike="noStrike" cap="none" dirty="0">
                        <a:solidFill>
                          <a:schemeClr val="accent3">
                            <a:lumMod val="50000"/>
                          </a:schemeClr>
                        </a:solidFill>
                        <a:effectLst/>
                        <a:latin typeface="Arial Narrow" panose="020B0606020202030204" pitchFamily="34" charset="0"/>
                        <a:ea typeface="+mn-ea"/>
                        <a:cs typeface="+mn-cs"/>
                        <a:sym typeface="Arial"/>
                      </a:endParaRPr>
                    </a:p>
                  </a:txBody>
                  <a:tcPr marL="9525" marR="9525" marT="0" marB="0" anchor="ctr">
                    <a:lnR w="12700" cap="flat" cmpd="sng" algn="ctr">
                      <a:solidFill>
                        <a:schemeClr val="tx1"/>
                      </a:solidFill>
                      <a:prstDash val="solid"/>
                      <a:round/>
                      <a:headEnd type="none" w="med" len="med"/>
                      <a:tailEnd type="none" w="med" len="med"/>
                    </a:lnR>
                    <a:solidFill>
                      <a:schemeClr val="accent6">
                        <a:lumMod val="50000"/>
                        <a:alpha val="1000"/>
                      </a:schemeClr>
                    </a:solidFill>
                  </a:tcPr>
                </a:tc>
                <a:tc>
                  <a:txBody>
                    <a:bodyPr/>
                    <a:lstStyle/>
                    <a:p>
                      <a:pPr algn="ctr" fontAlgn="b"/>
                      <a:r>
                        <a:rPr lang="ru-KZ" sz="800" b="0" i="0" u="none" strike="noStrike" cap="none">
                          <a:solidFill>
                            <a:schemeClr val="tx1"/>
                          </a:solidFill>
                          <a:effectLst/>
                          <a:latin typeface="Arial Narrow" panose="020B0606020202030204" pitchFamily="34" charset="0"/>
                          <a:ea typeface="+mn-ea"/>
                          <a:cs typeface="+mn-cs"/>
                          <a:sym typeface="Arial"/>
                        </a:rPr>
                        <a:t>7 083</a:t>
                      </a:r>
                    </a:p>
                  </a:txBody>
                  <a:tcPr marL="9525" marR="9525" marT="0" marB="0" anchor="ctr">
                    <a:lnL w="12700" cap="flat" cmpd="sng" algn="ctr">
                      <a:solidFill>
                        <a:schemeClr val="tx1"/>
                      </a:solidFill>
                      <a:prstDash val="solid"/>
                      <a:round/>
                      <a:headEnd type="none" w="med" len="med"/>
                      <a:tailEnd type="none" w="med" len="med"/>
                    </a:lnL>
                    <a:solidFill>
                      <a:schemeClr val="accent6">
                        <a:lumMod val="50000"/>
                        <a:alpha val="1000"/>
                      </a:schemeClr>
                    </a:solidFill>
                  </a:tcPr>
                </a:tc>
                <a:tc>
                  <a:txBody>
                    <a:bodyPr/>
                    <a:lstStyle/>
                    <a:p>
                      <a:pPr algn="ctr" fontAlgn="b"/>
                      <a:r>
                        <a:rPr lang="ru-KZ" sz="800" b="0" i="0" u="none" strike="noStrike" cap="none">
                          <a:solidFill>
                            <a:schemeClr val="tx1"/>
                          </a:solidFill>
                          <a:effectLst/>
                          <a:latin typeface="Arial Narrow" panose="020B0606020202030204" pitchFamily="34" charset="0"/>
                          <a:ea typeface="+mn-ea"/>
                          <a:cs typeface="+mn-cs"/>
                          <a:sym typeface="Arial"/>
                        </a:rPr>
                        <a:t>1 353</a:t>
                      </a:r>
                    </a:p>
                  </a:txBody>
                  <a:tcPr marL="9525" marR="9525" marT="0" marB="0" anchor="ctr">
                    <a:solidFill>
                      <a:schemeClr val="accent6">
                        <a:lumMod val="50000"/>
                        <a:alpha val="1000"/>
                      </a:schemeClr>
                    </a:solidFill>
                  </a:tcPr>
                </a:tc>
                <a:tc>
                  <a:txBody>
                    <a:bodyPr/>
                    <a:lstStyle/>
                    <a:p>
                      <a:pPr algn="ctr" fontAlgn="b"/>
                      <a:r>
                        <a:rPr lang="ru-KZ" sz="800" b="0" i="0" u="none" strike="noStrike" cap="none">
                          <a:solidFill>
                            <a:schemeClr val="tx1"/>
                          </a:solidFill>
                          <a:effectLst/>
                          <a:latin typeface="Arial Narrow" panose="020B0606020202030204" pitchFamily="34" charset="0"/>
                          <a:ea typeface="+mn-ea"/>
                          <a:cs typeface="+mn-cs"/>
                          <a:sym typeface="Arial"/>
                        </a:rPr>
                        <a:t>1 141</a:t>
                      </a:r>
                    </a:p>
                  </a:txBody>
                  <a:tcPr marL="9525" marR="9525" marT="0" marB="0" anchor="ctr">
                    <a:solidFill>
                      <a:schemeClr val="accent6">
                        <a:lumMod val="50000"/>
                        <a:alpha val="1000"/>
                      </a:schemeClr>
                    </a:solidFill>
                  </a:tcPr>
                </a:tc>
                <a:tc>
                  <a:txBody>
                    <a:bodyPr/>
                    <a:lstStyle/>
                    <a:p>
                      <a:pPr algn="ctr" fontAlgn="b"/>
                      <a:r>
                        <a:rPr lang="ru-KZ" sz="800" b="0" i="0" u="none" strike="noStrike" cap="none">
                          <a:solidFill>
                            <a:schemeClr val="tx1"/>
                          </a:solidFill>
                          <a:effectLst/>
                          <a:latin typeface="Arial Narrow" panose="020B0606020202030204" pitchFamily="34" charset="0"/>
                          <a:ea typeface="+mn-ea"/>
                          <a:cs typeface="+mn-cs"/>
                          <a:sym typeface="Arial"/>
                        </a:rPr>
                        <a:t>2 681</a:t>
                      </a:r>
                    </a:p>
                  </a:txBody>
                  <a:tcPr marL="9525" marR="9525" marT="0" marB="0" anchor="ctr">
                    <a:solidFill>
                      <a:schemeClr val="accent6">
                        <a:lumMod val="50000"/>
                        <a:alpha val="1000"/>
                      </a:schemeClr>
                    </a:solidFill>
                  </a:tcPr>
                </a:tc>
                <a:tc>
                  <a:txBody>
                    <a:bodyPr/>
                    <a:lstStyle/>
                    <a:p>
                      <a:pPr algn="ctr" fontAlgn="b"/>
                      <a:r>
                        <a:rPr lang="ru-KZ" sz="800" b="0" i="0" u="none" strike="noStrike" cap="none">
                          <a:solidFill>
                            <a:schemeClr val="tx1"/>
                          </a:solidFill>
                          <a:effectLst/>
                          <a:latin typeface="Arial Narrow" panose="020B0606020202030204" pitchFamily="34" charset="0"/>
                          <a:ea typeface="+mn-ea"/>
                          <a:cs typeface="+mn-cs"/>
                          <a:sym typeface="Arial"/>
                        </a:rPr>
                        <a:t>1 908</a:t>
                      </a:r>
                    </a:p>
                  </a:txBody>
                  <a:tcPr marL="9525" marR="9525" marT="0" marB="0" anchor="ctr">
                    <a:lnR w="12700" cap="flat" cmpd="sng" algn="ctr">
                      <a:solidFill>
                        <a:schemeClr val="tx1"/>
                      </a:solidFill>
                      <a:prstDash val="solid"/>
                      <a:round/>
                      <a:headEnd type="none" w="med" len="med"/>
                      <a:tailEnd type="none" w="med" len="med"/>
                    </a:lnR>
                    <a:solidFill>
                      <a:schemeClr val="accent6">
                        <a:lumMod val="50000"/>
                        <a:alpha val="1000"/>
                      </a:schemeClr>
                    </a:solidFill>
                  </a:tcPr>
                </a:tc>
                <a:tc>
                  <a:txBody>
                    <a:bodyPr/>
                    <a:lstStyle/>
                    <a:p>
                      <a:pPr marR="0" algn="ctr" rtl="0" eaLnBrk="1" fontAlgn="b" hangingPunct="1">
                        <a:lnSpc>
                          <a:spcPct val="100000"/>
                        </a:lnSpc>
                        <a:spcBef>
                          <a:spcPts val="0"/>
                        </a:spcBef>
                        <a:spcAft>
                          <a:spcPts val="0"/>
                        </a:spcAft>
                        <a:buNone/>
                      </a:pPr>
                      <a:r>
                        <a:rPr lang="ru-KZ" sz="800" b="0" i="0" u="none" strike="noStrike" cap="none">
                          <a:solidFill>
                            <a:schemeClr val="accent3">
                              <a:lumMod val="50000"/>
                            </a:schemeClr>
                          </a:solidFill>
                          <a:effectLst/>
                          <a:latin typeface="Arial Narrow" panose="020B0606020202030204" pitchFamily="34" charset="0"/>
                          <a:ea typeface="+mn-ea"/>
                          <a:cs typeface="+mn-cs"/>
                          <a:sym typeface="Arial"/>
                        </a:rPr>
                        <a:t>8 379</a:t>
                      </a:r>
                    </a:p>
                  </a:txBody>
                  <a:tcPr marL="9525" marR="9525" marT="0" marB="0" anchor="ctr">
                    <a:lnL w="12700" cap="flat" cmpd="sng" algn="ctr">
                      <a:solidFill>
                        <a:schemeClr val="tx1"/>
                      </a:solidFill>
                      <a:prstDash val="solid"/>
                      <a:round/>
                      <a:headEnd type="none" w="med" len="med"/>
                      <a:tailEnd type="none" w="med" len="med"/>
                    </a:lnL>
                    <a:solidFill>
                      <a:schemeClr val="accent6">
                        <a:lumMod val="50000"/>
                        <a:alpha val="1000"/>
                      </a:schemeClr>
                    </a:solidFill>
                  </a:tcPr>
                </a:tc>
                <a:tc>
                  <a:txBody>
                    <a:bodyPr/>
                    <a:lstStyle/>
                    <a:p>
                      <a:pPr marR="0" algn="ctr" rtl="0" eaLnBrk="1" fontAlgn="b" hangingPunct="1">
                        <a:lnSpc>
                          <a:spcPct val="100000"/>
                        </a:lnSpc>
                        <a:spcBef>
                          <a:spcPts val="0"/>
                        </a:spcBef>
                        <a:spcAft>
                          <a:spcPts val="0"/>
                        </a:spcAft>
                        <a:buNone/>
                      </a:pPr>
                      <a:r>
                        <a:rPr lang="ru-KZ" sz="800" b="0" i="0" u="none" strike="noStrike" cap="none">
                          <a:solidFill>
                            <a:schemeClr val="tx1"/>
                          </a:solidFill>
                          <a:effectLst/>
                          <a:latin typeface="Arial Narrow" panose="020B0606020202030204" pitchFamily="34" charset="0"/>
                          <a:ea typeface="+mn-ea"/>
                          <a:cs typeface="+mn-cs"/>
                          <a:sym typeface="Arial"/>
                        </a:rPr>
                        <a:t>1 793</a:t>
                      </a:r>
                    </a:p>
                  </a:txBody>
                  <a:tcPr marL="9525" marR="9525" marT="0" marB="0" anchor="ctr">
                    <a:solidFill>
                      <a:schemeClr val="accent6">
                        <a:lumMod val="50000"/>
                        <a:alpha val="1000"/>
                      </a:schemeClr>
                    </a:solidFill>
                  </a:tcPr>
                </a:tc>
                <a:tc>
                  <a:txBody>
                    <a:bodyPr/>
                    <a:lstStyle/>
                    <a:p>
                      <a:pPr marR="0" algn="ctr" rtl="0" eaLnBrk="1" fontAlgn="b" hangingPunct="1">
                        <a:lnSpc>
                          <a:spcPct val="100000"/>
                        </a:lnSpc>
                        <a:spcBef>
                          <a:spcPts val="0"/>
                        </a:spcBef>
                        <a:spcAft>
                          <a:spcPts val="0"/>
                        </a:spcAft>
                        <a:buNone/>
                      </a:pPr>
                      <a:r>
                        <a:rPr lang="ru-KZ" sz="800" b="0" i="0" u="none" strike="noStrike" cap="none">
                          <a:solidFill>
                            <a:schemeClr val="accent3">
                              <a:lumMod val="50000"/>
                            </a:schemeClr>
                          </a:solidFill>
                          <a:effectLst/>
                          <a:latin typeface="Arial Narrow" panose="020B0606020202030204" pitchFamily="34" charset="0"/>
                          <a:ea typeface="+mn-ea"/>
                          <a:cs typeface="+mn-cs"/>
                          <a:sym typeface="Arial"/>
                        </a:rPr>
                        <a:t>1 966</a:t>
                      </a:r>
                    </a:p>
                  </a:txBody>
                  <a:tcPr marL="9525" marR="9525" marT="0" marB="0" anchor="ctr">
                    <a:solidFill>
                      <a:schemeClr val="accent6">
                        <a:lumMod val="50000"/>
                        <a:alpha val="1000"/>
                      </a:schemeClr>
                    </a:solidFill>
                  </a:tcPr>
                </a:tc>
                <a:tc>
                  <a:txBody>
                    <a:bodyPr/>
                    <a:lstStyle/>
                    <a:p>
                      <a:pPr marR="0" algn="ctr" rtl="0" eaLnBrk="1" fontAlgn="b" hangingPunct="1">
                        <a:lnSpc>
                          <a:spcPct val="100000"/>
                        </a:lnSpc>
                        <a:spcBef>
                          <a:spcPts val="0"/>
                        </a:spcBef>
                        <a:spcAft>
                          <a:spcPts val="0"/>
                        </a:spcAft>
                        <a:buNone/>
                      </a:pPr>
                      <a:r>
                        <a:rPr lang="ru-KZ" sz="800" b="0" i="0" u="none" strike="noStrike" cap="none">
                          <a:solidFill>
                            <a:schemeClr val="accent3">
                              <a:lumMod val="50000"/>
                            </a:schemeClr>
                          </a:solidFill>
                          <a:effectLst/>
                          <a:latin typeface="Arial Narrow" panose="020B0606020202030204" pitchFamily="34" charset="0"/>
                          <a:ea typeface="+mn-ea"/>
                          <a:cs typeface="+mn-cs"/>
                          <a:sym typeface="Arial"/>
                        </a:rPr>
                        <a:t>1 785</a:t>
                      </a:r>
                    </a:p>
                  </a:txBody>
                  <a:tcPr marL="9525" marR="9525" marT="0" marB="0" anchor="ctr">
                    <a:solidFill>
                      <a:schemeClr val="accent6">
                        <a:lumMod val="50000"/>
                        <a:alpha val="1000"/>
                      </a:schemeClr>
                    </a:solidFill>
                  </a:tcPr>
                </a:tc>
                <a:tc>
                  <a:txBody>
                    <a:bodyPr/>
                    <a:lstStyle/>
                    <a:p>
                      <a:pPr marR="0" algn="ctr" rtl="0" eaLnBrk="1" fontAlgn="b" hangingPunct="1">
                        <a:lnSpc>
                          <a:spcPct val="100000"/>
                        </a:lnSpc>
                        <a:spcBef>
                          <a:spcPts val="0"/>
                        </a:spcBef>
                        <a:spcAft>
                          <a:spcPts val="0"/>
                        </a:spcAft>
                        <a:buNone/>
                      </a:pPr>
                      <a:r>
                        <a:rPr lang="ru-KZ" sz="800" b="0" i="0" u="none" strike="noStrike" cap="none">
                          <a:solidFill>
                            <a:schemeClr val="accent3">
                              <a:lumMod val="50000"/>
                            </a:schemeClr>
                          </a:solidFill>
                          <a:effectLst/>
                          <a:latin typeface="Arial Narrow" panose="020B0606020202030204" pitchFamily="34" charset="0"/>
                          <a:ea typeface="+mn-ea"/>
                          <a:cs typeface="+mn-cs"/>
                          <a:sym typeface="Arial"/>
                        </a:rPr>
                        <a:t>2 835</a:t>
                      </a:r>
                    </a:p>
                  </a:txBody>
                  <a:tcPr marL="9525" marR="9525" marT="0" marB="0" anchor="ctr">
                    <a:solidFill>
                      <a:schemeClr val="accent6">
                        <a:lumMod val="50000"/>
                        <a:alpha val="1000"/>
                      </a:schemeClr>
                    </a:solidFill>
                  </a:tcPr>
                </a:tc>
                <a:tc>
                  <a:txBody>
                    <a:bodyPr/>
                    <a:lstStyle/>
                    <a:p>
                      <a:pPr marR="0" algn="ctr" rtl="0" eaLnBrk="1" fontAlgn="b" hangingPunct="1">
                        <a:lnSpc>
                          <a:spcPct val="100000"/>
                        </a:lnSpc>
                        <a:spcBef>
                          <a:spcPts val="0"/>
                        </a:spcBef>
                        <a:spcAft>
                          <a:spcPts val="0"/>
                        </a:spcAft>
                        <a:buNone/>
                      </a:pPr>
                      <a:r>
                        <a:rPr lang="ru-KZ" sz="800" b="0" i="0" u="none" strike="noStrike" cap="none">
                          <a:solidFill>
                            <a:schemeClr val="accent3">
                              <a:lumMod val="50000"/>
                            </a:schemeClr>
                          </a:solidFill>
                          <a:effectLst/>
                          <a:latin typeface="Arial Narrow" panose="020B0606020202030204" pitchFamily="34" charset="0"/>
                          <a:ea typeface="+mn-ea"/>
                          <a:cs typeface="+mn-cs"/>
                          <a:sym typeface="Arial"/>
                        </a:rPr>
                        <a:t>1,0%</a:t>
                      </a:r>
                    </a:p>
                  </a:txBody>
                  <a:tcPr marL="9525" marR="9525" marT="0" marB="0" anchor="ctr">
                    <a:solidFill>
                      <a:schemeClr val="accent6">
                        <a:lumMod val="50000"/>
                        <a:alpha val="1000"/>
                      </a:schemeClr>
                    </a:solidFill>
                  </a:tcPr>
                </a:tc>
                <a:extLst>
                  <a:ext uri="{0D108BD9-81ED-4DB2-BD59-A6C34878D82A}">
                    <a16:rowId xmlns:a16="http://schemas.microsoft.com/office/drawing/2014/main" val="3145376209"/>
                  </a:ext>
                </a:extLst>
              </a:tr>
              <a:tr h="158400">
                <a:tc>
                  <a:txBody>
                    <a:bodyPr/>
                    <a:lstStyle/>
                    <a:p>
                      <a:pPr algn="ctr" fontAlgn="b"/>
                      <a:r>
                        <a:rPr lang="ru-RU" sz="800" u="none" strike="noStrike" dirty="0">
                          <a:solidFill>
                            <a:schemeClr val="accent3">
                              <a:lumMod val="50000"/>
                            </a:schemeClr>
                          </a:solidFill>
                          <a:effectLst/>
                          <a:latin typeface="Arial Narrow" panose="020B0606020202030204" pitchFamily="34" charset="0"/>
                        </a:rPr>
                        <a:t>20</a:t>
                      </a:r>
                      <a:endParaRPr lang="en-US" sz="800" b="0" i="0" u="none" strike="noStrike" dirty="0">
                        <a:solidFill>
                          <a:schemeClr val="accent3">
                            <a:lumMod val="50000"/>
                          </a:schemeClr>
                        </a:solidFill>
                        <a:effectLst/>
                        <a:latin typeface="Arial Narrow" panose="020B0606020202030204" pitchFamily="34" charset="0"/>
                      </a:endParaRPr>
                    </a:p>
                  </a:txBody>
                  <a:tcPr marL="9525" marR="9525" marT="0" marB="0" anchor="ctr">
                    <a:lnB w="12700" cap="flat" cmpd="sng" algn="ctr">
                      <a:solidFill>
                        <a:schemeClr val="tx1"/>
                      </a:solidFill>
                      <a:prstDash val="solid"/>
                      <a:round/>
                      <a:headEnd type="none" w="med" len="med"/>
                      <a:tailEnd type="none" w="med" len="med"/>
                    </a:lnB>
                    <a:solidFill>
                      <a:schemeClr val="accent3">
                        <a:lumMod val="50000"/>
                        <a:alpha val="20000"/>
                      </a:schemeClr>
                    </a:solidFill>
                  </a:tcPr>
                </a:tc>
                <a:tc>
                  <a:txBody>
                    <a:bodyPr/>
                    <a:lstStyle/>
                    <a:p>
                      <a:pPr marR="0" algn="ctr" rtl="0" eaLnBrk="1" fontAlgn="b" hangingPunct="1">
                        <a:lnSpc>
                          <a:spcPct val="100000"/>
                        </a:lnSpc>
                        <a:spcBef>
                          <a:spcPts val="0"/>
                        </a:spcBef>
                        <a:spcAft>
                          <a:spcPts val="0"/>
                        </a:spcAft>
                        <a:buNone/>
                      </a:pPr>
                      <a:r>
                        <a:rPr lang="ru-KZ" sz="800" b="0" i="0" u="none" strike="noStrike" cap="none">
                          <a:solidFill>
                            <a:schemeClr val="accent3">
                              <a:lumMod val="50000"/>
                            </a:schemeClr>
                          </a:solidFill>
                          <a:effectLst/>
                          <a:latin typeface="Arial Narrow" panose="020B0606020202030204" pitchFamily="34" charset="0"/>
                          <a:ea typeface="+mn-ea"/>
                          <a:cs typeface="+mn-cs"/>
                          <a:sym typeface="Arial"/>
                        </a:rPr>
                        <a:t>8341-1</a:t>
                      </a:r>
                    </a:p>
                  </a:txBody>
                  <a:tcPr marL="9525" marR="9525" marT="0" marB="0" anchor="ctr">
                    <a:lnB w="12700" cap="flat" cmpd="sng" algn="ctr">
                      <a:solidFill>
                        <a:schemeClr val="tx1"/>
                      </a:solidFill>
                      <a:prstDash val="solid"/>
                      <a:round/>
                      <a:headEnd type="none" w="med" len="med"/>
                      <a:tailEnd type="none" w="med" len="med"/>
                    </a:lnB>
                    <a:solidFill>
                      <a:schemeClr val="accent3">
                        <a:lumMod val="50000"/>
                        <a:alpha val="20000"/>
                      </a:schemeClr>
                    </a:solidFill>
                  </a:tcPr>
                </a:tc>
                <a:tc>
                  <a:txBody>
                    <a:bodyPr/>
                    <a:lstStyle/>
                    <a:p>
                      <a:pPr marL="72000" marR="0" algn="l" rtl="0" eaLnBrk="1" fontAlgn="b" hangingPunct="1">
                        <a:lnSpc>
                          <a:spcPct val="100000"/>
                        </a:lnSpc>
                        <a:spcBef>
                          <a:spcPts val="0"/>
                        </a:spcBef>
                        <a:spcAft>
                          <a:spcPts val="0"/>
                        </a:spcAft>
                        <a:buNone/>
                      </a:pPr>
                      <a:r>
                        <a:rPr lang="ru-RU" sz="800" b="0" i="0" u="none" strike="noStrike" cap="none" dirty="0" err="1">
                          <a:solidFill>
                            <a:schemeClr val="accent3">
                              <a:lumMod val="50000"/>
                            </a:schemeClr>
                          </a:solidFill>
                          <a:effectLst/>
                          <a:latin typeface="Arial Narrow" panose="020B0606020202030204" pitchFamily="34" charset="0"/>
                          <a:ea typeface="+mn-ea"/>
                          <a:cs typeface="+mn-cs"/>
                          <a:sym typeface="Arial"/>
                        </a:rPr>
                        <a:t>Тракторшылар</a:t>
                      </a:r>
                      <a:endParaRPr lang="ru-RU" sz="800" b="0" i="0" u="none" strike="noStrike" cap="none" dirty="0">
                        <a:solidFill>
                          <a:schemeClr val="accent3">
                            <a:lumMod val="50000"/>
                          </a:schemeClr>
                        </a:solidFill>
                        <a:effectLst/>
                        <a:latin typeface="Arial Narrow" panose="020B0606020202030204" pitchFamily="34" charset="0"/>
                        <a:ea typeface="+mn-ea"/>
                        <a:cs typeface="+mn-cs"/>
                        <a:sym typeface="Arial"/>
                      </a:endParaRPr>
                    </a:p>
                  </a:txBody>
                  <a:tcPr marL="9525" marR="9525" marT="0" marB="0" anchor="ctr">
                    <a:lnR w="12700" cap="flat" cmpd="sng" algn="ctr">
                      <a:solidFill>
                        <a:schemeClr val="tx1"/>
                      </a:solidFill>
                      <a:prstDash val="solid"/>
                      <a:round/>
                      <a:headEnd type="none" w="med" len="med"/>
                      <a:tailEnd type="none" w="med" len="med"/>
                    </a:lnR>
                    <a:lnB w="12700" cap="flat" cmpd="sng" algn="ctr">
                      <a:solidFill>
                        <a:schemeClr val="tx1"/>
                      </a:solidFill>
                      <a:prstDash val="solid"/>
                      <a:round/>
                      <a:headEnd type="none" w="med" len="med"/>
                      <a:tailEnd type="none" w="med" len="med"/>
                    </a:lnB>
                    <a:solidFill>
                      <a:schemeClr val="accent3">
                        <a:lumMod val="50000"/>
                        <a:alpha val="20000"/>
                      </a:schemeClr>
                    </a:solidFill>
                  </a:tcPr>
                </a:tc>
                <a:tc>
                  <a:txBody>
                    <a:bodyPr/>
                    <a:lstStyle/>
                    <a:p>
                      <a:pPr algn="ctr" fontAlgn="b"/>
                      <a:r>
                        <a:rPr lang="ru-KZ" sz="800" b="0" i="0" u="none" strike="noStrike" cap="none">
                          <a:solidFill>
                            <a:schemeClr val="tx1"/>
                          </a:solidFill>
                          <a:effectLst/>
                          <a:latin typeface="Arial Narrow" panose="020B0606020202030204" pitchFamily="34" charset="0"/>
                          <a:ea typeface="+mn-ea"/>
                          <a:cs typeface="+mn-cs"/>
                          <a:sym typeface="Arial"/>
                        </a:rPr>
                        <a:t>7 078</a:t>
                      </a:r>
                    </a:p>
                  </a:txBody>
                  <a:tcPr marL="9525" marR="9525" marT="0" marB="0" anchor="ctr">
                    <a:lnL w="12700" cap="flat" cmpd="sng" algn="ctr">
                      <a:solidFill>
                        <a:schemeClr val="tx1"/>
                      </a:solidFill>
                      <a:prstDash val="solid"/>
                      <a:round/>
                      <a:headEnd type="none" w="med" len="med"/>
                      <a:tailEnd type="none" w="med" len="med"/>
                    </a:lnL>
                    <a:lnB w="12700" cap="flat" cmpd="sng" algn="ctr">
                      <a:solidFill>
                        <a:schemeClr val="tx1"/>
                      </a:solidFill>
                      <a:prstDash val="solid"/>
                      <a:round/>
                      <a:headEnd type="none" w="med" len="med"/>
                      <a:tailEnd type="none" w="med" len="med"/>
                    </a:lnB>
                    <a:solidFill>
                      <a:schemeClr val="bg1">
                        <a:lumMod val="50000"/>
                        <a:alpha val="20000"/>
                      </a:schemeClr>
                    </a:solidFill>
                  </a:tcPr>
                </a:tc>
                <a:tc>
                  <a:txBody>
                    <a:bodyPr/>
                    <a:lstStyle/>
                    <a:p>
                      <a:pPr algn="ctr" fontAlgn="b"/>
                      <a:r>
                        <a:rPr lang="ru-KZ" sz="800" b="0" i="0" u="none" strike="noStrike" cap="none">
                          <a:solidFill>
                            <a:schemeClr val="tx1"/>
                          </a:solidFill>
                          <a:effectLst/>
                          <a:latin typeface="Arial Narrow" panose="020B0606020202030204" pitchFamily="34" charset="0"/>
                          <a:ea typeface="+mn-ea"/>
                          <a:cs typeface="+mn-cs"/>
                          <a:sym typeface="Arial"/>
                        </a:rPr>
                        <a:t>1 490</a:t>
                      </a:r>
                    </a:p>
                  </a:txBody>
                  <a:tcPr marL="9525" marR="9525" marT="0" marB="0" anchor="ctr">
                    <a:lnB w="12700" cap="flat" cmpd="sng" algn="ctr">
                      <a:solidFill>
                        <a:schemeClr val="tx1"/>
                      </a:solidFill>
                      <a:prstDash val="solid"/>
                      <a:round/>
                      <a:headEnd type="none" w="med" len="med"/>
                      <a:tailEnd type="none" w="med" len="med"/>
                    </a:lnB>
                    <a:solidFill>
                      <a:schemeClr val="bg1">
                        <a:lumMod val="50000"/>
                        <a:alpha val="20000"/>
                      </a:schemeClr>
                    </a:solidFill>
                  </a:tcPr>
                </a:tc>
                <a:tc>
                  <a:txBody>
                    <a:bodyPr/>
                    <a:lstStyle/>
                    <a:p>
                      <a:pPr algn="ctr" fontAlgn="b"/>
                      <a:r>
                        <a:rPr lang="ru-KZ" sz="800" b="0" i="0" u="none" strike="noStrike" cap="none">
                          <a:solidFill>
                            <a:schemeClr val="tx1"/>
                          </a:solidFill>
                          <a:effectLst/>
                          <a:latin typeface="Arial Narrow" panose="020B0606020202030204" pitchFamily="34" charset="0"/>
                          <a:ea typeface="+mn-ea"/>
                          <a:cs typeface="+mn-cs"/>
                          <a:sym typeface="Arial"/>
                        </a:rPr>
                        <a:t>2 372</a:t>
                      </a:r>
                    </a:p>
                  </a:txBody>
                  <a:tcPr marL="9525" marR="9525" marT="0" marB="0" anchor="ctr">
                    <a:lnB w="12700" cap="flat" cmpd="sng" algn="ctr">
                      <a:solidFill>
                        <a:schemeClr val="tx1"/>
                      </a:solidFill>
                      <a:prstDash val="solid"/>
                      <a:round/>
                      <a:headEnd type="none" w="med" len="med"/>
                      <a:tailEnd type="none" w="med" len="med"/>
                    </a:lnB>
                    <a:solidFill>
                      <a:schemeClr val="bg1">
                        <a:lumMod val="50000"/>
                        <a:alpha val="20000"/>
                      </a:schemeClr>
                    </a:solidFill>
                  </a:tcPr>
                </a:tc>
                <a:tc>
                  <a:txBody>
                    <a:bodyPr/>
                    <a:lstStyle/>
                    <a:p>
                      <a:pPr algn="ctr" fontAlgn="b"/>
                      <a:r>
                        <a:rPr lang="ru-KZ" sz="800" b="0" i="0" u="none" strike="noStrike" cap="none">
                          <a:solidFill>
                            <a:schemeClr val="tx1"/>
                          </a:solidFill>
                          <a:effectLst/>
                          <a:latin typeface="Arial Narrow" panose="020B0606020202030204" pitchFamily="34" charset="0"/>
                          <a:ea typeface="+mn-ea"/>
                          <a:cs typeface="+mn-cs"/>
                          <a:sym typeface="Arial"/>
                        </a:rPr>
                        <a:t>1 971</a:t>
                      </a:r>
                    </a:p>
                  </a:txBody>
                  <a:tcPr marL="9525" marR="9525" marT="0" marB="0" anchor="ctr">
                    <a:lnB w="12700" cap="flat" cmpd="sng" algn="ctr">
                      <a:solidFill>
                        <a:schemeClr val="tx1"/>
                      </a:solidFill>
                      <a:prstDash val="solid"/>
                      <a:round/>
                      <a:headEnd type="none" w="med" len="med"/>
                      <a:tailEnd type="none" w="med" len="med"/>
                    </a:lnB>
                    <a:solidFill>
                      <a:schemeClr val="bg1">
                        <a:lumMod val="50000"/>
                        <a:alpha val="20000"/>
                      </a:schemeClr>
                    </a:solidFill>
                  </a:tcPr>
                </a:tc>
                <a:tc>
                  <a:txBody>
                    <a:bodyPr/>
                    <a:lstStyle/>
                    <a:p>
                      <a:pPr algn="ctr" fontAlgn="b"/>
                      <a:r>
                        <a:rPr lang="ru-KZ" sz="800" b="0" i="0" u="none" strike="noStrike" cap="none">
                          <a:solidFill>
                            <a:schemeClr val="tx1"/>
                          </a:solidFill>
                          <a:effectLst/>
                          <a:latin typeface="Arial Narrow" panose="020B0606020202030204" pitchFamily="34" charset="0"/>
                          <a:ea typeface="+mn-ea"/>
                          <a:cs typeface="+mn-cs"/>
                          <a:sym typeface="Arial"/>
                        </a:rPr>
                        <a:t>1 245</a:t>
                      </a:r>
                    </a:p>
                  </a:txBody>
                  <a:tcPr marL="9525" marR="9525" marT="0" marB="0" anchor="ctr">
                    <a:lnR w="12700" cap="flat" cmpd="sng" algn="ctr">
                      <a:solidFill>
                        <a:schemeClr val="tx1"/>
                      </a:solidFill>
                      <a:prstDash val="solid"/>
                      <a:round/>
                      <a:headEnd type="none" w="med" len="med"/>
                      <a:tailEnd type="none" w="med" len="med"/>
                    </a:lnR>
                    <a:lnB w="12700" cap="flat" cmpd="sng" algn="ctr">
                      <a:solidFill>
                        <a:schemeClr val="tx1"/>
                      </a:solidFill>
                      <a:prstDash val="solid"/>
                      <a:round/>
                      <a:headEnd type="none" w="med" len="med"/>
                      <a:tailEnd type="none" w="med" len="med"/>
                    </a:lnB>
                    <a:solidFill>
                      <a:schemeClr val="bg1">
                        <a:lumMod val="50000"/>
                        <a:alpha val="20000"/>
                      </a:schemeClr>
                    </a:solidFill>
                  </a:tcPr>
                </a:tc>
                <a:tc>
                  <a:txBody>
                    <a:bodyPr/>
                    <a:lstStyle/>
                    <a:p>
                      <a:pPr marR="0" algn="ctr" rtl="0" eaLnBrk="1" fontAlgn="b" hangingPunct="1">
                        <a:lnSpc>
                          <a:spcPct val="100000"/>
                        </a:lnSpc>
                        <a:spcBef>
                          <a:spcPts val="0"/>
                        </a:spcBef>
                        <a:spcAft>
                          <a:spcPts val="0"/>
                        </a:spcAft>
                        <a:buNone/>
                      </a:pPr>
                      <a:r>
                        <a:rPr lang="ru-KZ" sz="800" b="0" i="0" u="none" strike="noStrike" cap="none">
                          <a:solidFill>
                            <a:schemeClr val="accent3">
                              <a:lumMod val="50000"/>
                            </a:schemeClr>
                          </a:solidFill>
                          <a:effectLst/>
                          <a:latin typeface="Arial Narrow" panose="020B0606020202030204" pitchFamily="34" charset="0"/>
                          <a:ea typeface="+mn-ea"/>
                          <a:cs typeface="+mn-cs"/>
                          <a:sym typeface="Arial"/>
                        </a:rPr>
                        <a:t>8 218</a:t>
                      </a:r>
                    </a:p>
                  </a:txBody>
                  <a:tcPr marL="9525" marR="9525" marT="0" marB="0" anchor="ctr">
                    <a:lnL w="12700" cap="flat" cmpd="sng" algn="ctr">
                      <a:solidFill>
                        <a:schemeClr val="tx1"/>
                      </a:solidFill>
                      <a:prstDash val="solid"/>
                      <a:round/>
                      <a:headEnd type="none" w="med" len="med"/>
                      <a:tailEnd type="none" w="med" len="med"/>
                    </a:lnL>
                    <a:lnB w="12700" cap="flat" cmpd="sng" algn="ctr">
                      <a:solidFill>
                        <a:schemeClr val="tx1"/>
                      </a:solidFill>
                      <a:prstDash val="solid"/>
                      <a:round/>
                      <a:headEnd type="none" w="med" len="med"/>
                      <a:tailEnd type="none" w="med" len="med"/>
                    </a:lnB>
                    <a:solidFill>
                      <a:schemeClr val="accent3">
                        <a:lumMod val="50000"/>
                        <a:alpha val="20000"/>
                      </a:schemeClr>
                    </a:solidFill>
                  </a:tcPr>
                </a:tc>
                <a:tc>
                  <a:txBody>
                    <a:bodyPr/>
                    <a:lstStyle/>
                    <a:p>
                      <a:pPr marR="0" algn="ctr" rtl="0" eaLnBrk="1" fontAlgn="b" hangingPunct="1">
                        <a:lnSpc>
                          <a:spcPct val="100000"/>
                        </a:lnSpc>
                        <a:spcBef>
                          <a:spcPts val="0"/>
                        </a:spcBef>
                        <a:spcAft>
                          <a:spcPts val="0"/>
                        </a:spcAft>
                        <a:buNone/>
                      </a:pPr>
                      <a:r>
                        <a:rPr lang="ru-KZ" sz="800" b="0" i="0" u="none" strike="noStrike" cap="none" dirty="0">
                          <a:solidFill>
                            <a:schemeClr val="tx1"/>
                          </a:solidFill>
                          <a:effectLst/>
                          <a:latin typeface="Arial Narrow" panose="020B0606020202030204" pitchFamily="34" charset="0"/>
                          <a:ea typeface="+mn-ea"/>
                          <a:cs typeface="+mn-cs"/>
                          <a:sym typeface="Arial"/>
                        </a:rPr>
                        <a:t>1 510</a:t>
                      </a:r>
                    </a:p>
                  </a:txBody>
                  <a:tcPr marL="9525" marR="9525" marT="0" marB="0" anchor="ctr">
                    <a:lnB w="12700" cap="flat" cmpd="sng" algn="ctr">
                      <a:solidFill>
                        <a:schemeClr val="tx1"/>
                      </a:solidFill>
                      <a:prstDash val="solid"/>
                      <a:round/>
                      <a:headEnd type="none" w="med" len="med"/>
                      <a:tailEnd type="none" w="med" len="med"/>
                    </a:lnB>
                    <a:solidFill>
                      <a:schemeClr val="bg1">
                        <a:lumMod val="50000"/>
                        <a:alpha val="20000"/>
                      </a:schemeClr>
                    </a:solidFill>
                  </a:tcPr>
                </a:tc>
                <a:tc>
                  <a:txBody>
                    <a:bodyPr/>
                    <a:lstStyle/>
                    <a:p>
                      <a:pPr marR="0" algn="ctr" rtl="0" eaLnBrk="1" fontAlgn="b" hangingPunct="1">
                        <a:lnSpc>
                          <a:spcPct val="100000"/>
                        </a:lnSpc>
                        <a:spcBef>
                          <a:spcPts val="0"/>
                        </a:spcBef>
                        <a:spcAft>
                          <a:spcPts val="0"/>
                        </a:spcAft>
                        <a:buNone/>
                      </a:pPr>
                      <a:r>
                        <a:rPr lang="ru-KZ" sz="800" b="0" i="0" u="none" strike="noStrike" cap="none" dirty="0">
                          <a:solidFill>
                            <a:schemeClr val="accent3">
                              <a:lumMod val="50000"/>
                            </a:schemeClr>
                          </a:solidFill>
                          <a:effectLst/>
                          <a:latin typeface="Arial Narrow" panose="020B0606020202030204" pitchFamily="34" charset="0"/>
                          <a:ea typeface="+mn-ea"/>
                          <a:cs typeface="+mn-cs"/>
                          <a:sym typeface="Arial"/>
                        </a:rPr>
                        <a:t>1 653</a:t>
                      </a:r>
                    </a:p>
                  </a:txBody>
                  <a:tcPr marL="9525" marR="9525" marT="0" marB="0" anchor="ctr">
                    <a:lnB w="12700" cap="flat" cmpd="sng" algn="ctr">
                      <a:solidFill>
                        <a:schemeClr val="tx1"/>
                      </a:solidFill>
                      <a:prstDash val="solid"/>
                      <a:round/>
                      <a:headEnd type="none" w="med" len="med"/>
                      <a:tailEnd type="none" w="med" len="med"/>
                    </a:lnB>
                    <a:solidFill>
                      <a:schemeClr val="accent3">
                        <a:lumMod val="50000"/>
                        <a:alpha val="20000"/>
                      </a:schemeClr>
                    </a:solidFill>
                  </a:tcPr>
                </a:tc>
                <a:tc>
                  <a:txBody>
                    <a:bodyPr/>
                    <a:lstStyle/>
                    <a:p>
                      <a:pPr marR="0" algn="ctr" rtl="0" eaLnBrk="1" fontAlgn="b" hangingPunct="1">
                        <a:lnSpc>
                          <a:spcPct val="100000"/>
                        </a:lnSpc>
                        <a:spcBef>
                          <a:spcPts val="0"/>
                        </a:spcBef>
                        <a:spcAft>
                          <a:spcPts val="0"/>
                        </a:spcAft>
                        <a:buNone/>
                      </a:pPr>
                      <a:r>
                        <a:rPr lang="ru-KZ" sz="800" b="0" i="0" u="none" strike="noStrike" cap="none">
                          <a:solidFill>
                            <a:schemeClr val="accent3">
                              <a:lumMod val="50000"/>
                            </a:schemeClr>
                          </a:solidFill>
                          <a:effectLst/>
                          <a:latin typeface="Arial Narrow" panose="020B0606020202030204" pitchFamily="34" charset="0"/>
                          <a:ea typeface="+mn-ea"/>
                          <a:cs typeface="+mn-cs"/>
                          <a:sym typeface="Arial"/>
                        </a:rPr>
                        <a:t>2 703</a:t>
                      </a:r>
                    </a:p>
                  </a:txBody>
                  <a:tcPr marL="9525" marR="9525" marT="0" marB="0" anchor="ctr">
                    <a:lnB w="12700" cap="flat" cmpd="sng" algn="ctr">
                      <a:solidFill>
                        <a:schemeClr val="tx1"/>
                      </a:solidFill>
                      <a:prstDash val="solid"/>
                      <a:round/>
                      <a:headEnd type="none" w="med" len="med"/>
                      <a:tailEnd type="none" w="med" len="med"/>
                    </a:lnB>
                    <a:solidFill>
                      <a:schemeClr val="accent3">
                        <a:lumMod val="50000"/>
                        <a:alpha val="20000"/>
                      </a:schemeClr>
                    </a:solidFill>
                  </a:tcPr>
                </a:tc>
                <a:tc>
                  <a:txBody>
                    <a:bodyPr/>
                    <a:lstStyle/>
                    <a:p>
                      <a:pPr marR="0" algn="ctr" rtl="0" eaLnBrk="1" fontAlgn="b" hangingPunct="1">
                        <a:lnSpc>
                          <a:spcPct val="100000"/>
                        </a:lnSpc>
                        <a:spcBef>
                          <a:spcPts val="0"/>
                        </a:spcBef>
                        <a:spcAft>
                          <a:spcPts val="0"/>
                        </a:spcAft>
                        <a:buNone/>
                      </a:pPr>
                      <a:r>
                        <a:rPr lang="ru-KZ" sz="800" b="0" i="0" u="none" strike="noStrike" cap="none" dirty="0">
                          <a:solidFill>
                            <a:schemeClr val="accent3">
                              <a:lumMod val="50000"/>
                            </a:schemeClr>
                          </a:solidFill>
                          <a:effectLst/>
                          <a:latin typeface="Arial Narrow" panose="020B0606020202030204" pitchFamily="34" charset="0"/>
                          <a:ea typeface="+mn-ea"/>
                          <a:cs typeface="+mn-cs"/>
                          <a:sym typeface="Arial"/>
                        </a:rPr>
                        <a:t>2 352</a:t>
                      </a:r>
                    </a:p>
                  </a:txBody>
                  <a:tcPr marL="9525" marR="9525" marT="0" marB="0" anchor="ctr">
                    <a:lnB w="12700" cap="flat" cmpd="sng" algn="ctr">
                      <a:solidFill>
                        <a:schemeClr val="tx1"/>
                      </a:solidFill>
                      <a:prstDash val="solid"/>
                      <a:round/>
                      <a:headEnd type="none" w="med" len="med"/>
                      <a:tailEnd type="none" w="med" len="med"/>
                    </a:lnB>
                    <a:solidFill>
                      <a:schemeClr val="accent3">
                        <a:lumMod val="50000"/>
                        <a:alpha val="20000"/>
                      </a:schemeClr>
                    </a:solidFill>
                  </a:tcPr>
                </a:tc>
                <a:tc>
                  <a:txBody>
                    <a:bodyPr/>
                    <a:lstStyle/>
                    <a:p>
                      <a:pPr marR="0" algn="ctr" rtl="0" eaLnBrk="1" fontAlgn="b" hangingPunct="1">
                        <a:lnSpc>
                          <a:spcPct val="100000"/>
                        </a:lnSpc>
                        <a:spcBef>
                          <a:spcPts val="0"/>
                        </a:spcBef>
                        <a:spcAft>
                          <a:spcPts val="0"/>
                        </a:spcAft>
                        <a:buNone/>
                      </a:pPr>
                      <a:r>
                        <a:rPr lang="ru-KZ" sz="800" b="0" i="0" u="none" strike="noStrike" cap="none">
                          <a:solidFill>
                            <a:schemeClr val="accent3">
                              <a:lumMod val="50000"/>
                            </a:schemeClr>
                          </a:solidFill>
                          <a:effectLst/>
                          <a:latin typeface="Arial Narrow" panose="020B0606020202030204" pitchFamily="34" charset="0"/>
                          <a:ea typeface="+mn-ea"/>
                          <a:cs typeface="+mn-cs"/>
                          <a:sym typeface="Arial"/>
                        </a:rPr>
                        <a:t>1,0%</a:t>
                      </a:r>
                    </a:p>
                  </a:txBody>
                  <a:tcPr marL="9525" marR="9525" marT="0" marB="0" anchor="ctr">
                    <a:lnB w="12700" cap="flat" cmpd="sng" algn="ctr">
                      <a:solidFill>
                        <a:schemeClr val="tx1"/>
                      </a:solidFill>
                      <a:prstDash val="solid"/>
                      <a:round/>
                      <a:headEnd type="none" w="med" len="med"/>
                      <a:tailEnd type="none" w="med" len="med"/>
                    </a:lnB>
                    <a:solidFill>
                      <a:schemeClr val="accent3">
                        <a:lumMod val="50000"/>
                        <a:alpha val="20000"/>
                      </a:schemeClr>
                    </a:solidFill>
                  </a:tcPr>
                </a:tc>
                <a:extLst>
                  <a:ext uri="{0D108BD9-81ED-4DB2-BD59-A6C34878D82A}">
                    <a16:rowId xmlns:a16="http://schemas.microsoft.com/office/drawing/2014/main" val="3063250630"/>
                  </a:ext>
                </a:extLst>
              </a:tr>
              <a:tr h="158400">
                <a:tc>
                  <a:txBody>
                    <a:bodyPr/>
                    <a:lstStyle/>
                    <a:p>
                      <a:pPr algn="ctr" fontAlgn="b"/>
                      <a:r>
                        <a:rPr lang="ru-RU" sz="800" u="none" strike="noStrike" dirty="0">
                          <a:solidFill>
                            <a:schemeClr val="accent3">
                              <a:lumMod val="50000"/>
                            </a:schemeClr>
                          </a:solidFill>
                          <a:effectLst/>
                          <a:latin typeface="Arial Narrow" panose="020B0606020202030204" pitchFamily="34" charset="0"/>
                        </a:rPr>
                        <a:t>21</a:t>
                      </a:r>
                      <a:endParaRPr lang="en-US" sz="800" b="0" i="0" u="none" strike="noStrike" dirty="0">
                        <a:solidFill>
                          <a:schemeClr val="accent3">
                            <a:lumMod val="50000"/>
                          </a:schemeClr>
                        </a:solidFill>
                        <a:effectLst/>
                        <a:latin typeface="Arial Narrow" panose="020B0606020202030204" pitchFamily="34" charset="0"/>
                      </a:endParaRPr>
                    </a:p>
                  </a:txBody>
                  <a:tcPr marL="9525" marR="9525" marT="0" marB="0" anchor="ctr">
                    <a:lnT w="12700" cap="flat" cmpd="sng" algn="ctr">
                      <a:solidFill>
                        <a:schemeClr val="tx1"/>
                      </a:solidFill>
                      <a:prstDash val="solid"/>
                      <a:round/>
                      <a:headEnd type="none" w="med" len="med"/>
                      <a:tailEnd type="none" w="med" len="med"/>
                    </a:lnT>
                    <a:solidFill>
                      <a:schemeClr val="accent6">
                        <a:lumMod val="50000"/>
                        <a:alpha val="1000"/>
                      </a:schemeClr>
                    </a:solidFill>
                  </a:tcPr>
                </a:tc>
                <a:tc>
                  <a:txBody>
                    <a:bodyPr/>
                    <a:lstStyle/>
                    <a:p>
                      <a:pPr marR="0" algn="ctr" rtl="0" eaLnBrk="1" fontAlgn="b" hangingPunct="1">
                        <a:lnSpc>
                          <a:spcPct val="100000"/>
                        </a:lnSpc>
                        <a:spcBef>
                          <a:spcPts val="0"/>
                        </a:spcBef>
                        <a:spcAft>
                          <a:spcPts val="0"/>
                        </a:spcAft>
                        <a:buNone/>
                      </a:pPr>
                      <a:r>
                        <a:rPr lang="ru-KZ" sz="800" b="0" i="0" u="none" strike="noStrike" cap="none" dirty="0">
                          <a:solidFill>
                            <a:schemeClr val="accent3">
                              <a:lumMod val="50000"/>
                            </a:schemeClr>
                          </a:solidFill>
                          <a:effectLst/>
                          <a:latin typeface="Arial Narrow" panose="020B0606020202030204" pitchFamily="34" charset="0"/>
                          <a:ea typeface="+mn-ea"/>
                          <a:cs typeface="+mn-cs"/>
                          <a:sym typeface="Arial"/>
                        </a:rPr>
                        <a:t>7412-1</a:t>
                      </a:r>
                    </a:p>
                  </a:txBody>
                  <a:tcPr marL="9525" marR="9525" marT="0" marB="0" anchor="ctr">
                    <a:lnT w="12700" cap="flat" cmpd="sng" algn="ctr">
                      <a:solidFill>
                        <a:schemeClr val="tx1"/>
                      </a:solidFill>
                      <a:prstDash val="solid"/>
                      <a:round/>
                      <a:headEnd type="none" w="med" len="med"/>
                      <a:tailEnd type="none" w="med" len="med"/>
                    </a:lnT>
                    <a:solidFill>
                      <a:schemeClr val="accent6">
                        <a:lumMod val="50000"/>
                        <a:alpha val="1000"/>
                      </a:schemeClr>
                    </a:solidFill>
                  </a:tcPr>
                </a:tc>
                <a:tc>
                  <a:txBody>
                    <a:bodyPr/>
                    <a:lstStyle/>
                    <a:p>
                      <a:pPr marL="72000" marR="0" algn="l" rtl="0" eaLnBrk="1" fontAlgn="b" hangingPunct="1">
                        <a:lnSpc>
                          <a:spcPct val="100000"/>
                        </a:lnSpc>
                        <a:spcBef>
                          <a:spcPts val="0"/>
                        </a:spcBef>
                        <a:spcAft>
                          <a:spcPts val="0"/>
                        </a:spcAft>
                        <a:buNone/>
                      </a:pPr>
                      <a:r>
                        <a:rPr lang="ru-RU" sz="800" b="0" i="0" u="none" strike="noStrike" cap="none" dirty="0">
                          <a:solidFill>
                            <a:schemeClr val="accent3">
                              <a:lumMod val="50000"/>
                            </a:schemeClr>
                          </a:solidFill>
                          <a:effectLst/>
                          <a:latin typeface="Arial Narrow" panose="020B0606020202030204" pitchFamily="34" charset="0"/>
                          <a:ea typeface="+mn-ea"/>
                          <a:cs typeface="+mn-cs"/>
                          <a:sym typeface="Arial"/>
                        </a:rPr>
                        <a:t>Электр </a:t>
                      </a:r>
                      <a:r>
                        <a:rPr lang="ru-RU" sz="800" b="0" i="0" u="none" strike="noStrike" cap="none" dirty="0" err="1">
                          <a:solidFill>
                            <a:schemeClr val="accent3">
                              <a:lumMod val="50000"/>
                            </a:schemeClr>
                          </a:solidFill>
                          <a:effectLst/>
                          <a:latin typeface="Arial Narrow" panose="020B0606020202030204" pitchFamily="34" charset="0"/>
                          <a:ea typeface="+mn-ea"/>
                          <a:cs typeface="+mn-cs"/>
                          <a:sym typeface="Arial"/>
                        </a:rPr>
                        <a:t>монтерлер</a:t>
                      </a:r>
                      <a:r>
                        <a:rPr lang="ru-RU" sz="800" b="0" i="0" u="none" strike="noStrike" cap="none" dirty="0">
                          <a:solidFill>
                            <a:schemeClr val="accent3">
                              <a:lumMod val="50000"/>
                            </a:schemeClr>
                          </a:solidFill>
                          <a:effectLst/>
                          <a:latin typeface="Arial Narrow" panose="020B0606020202030204" pitchFamily="34" charset="0"/>
                          <a:ea typeface="+mn-ea"/>
                          <a:cs typeface="+mn-cs"/>
                          <a:sym typeface="Arial"/>
                        </a:rPr>
                        <a:t> (</a:t>
                      </a:r>
                      <a:r>
                        <a:rPr lang="ru-RU" sz="800" b="0" i="0" u="none" strike="noStrike" cap="none" dirty="0" err="1">
                          <a:solidFill>
                            <a:schemeClr val="accent3">
                              <a:lumMod val="50000"/>
                            </a:schemeClr>
                          </a:solidFill>
                          <a:effectLst/>
                          <a:latin typeface="Arial Narrow" panose="020B0606020202030204" pitchFamily="34" charset="0"/>
                          <a:ea typeface="+mn-ea"/>
                          <a:cs typeface="+mn-cs"/>
                          <a:sym typeface="Arial"/>
                        </a:rPr>
                        <a:t>жалпы</a:t>
                      </a:r>
                      <a:r>
                        <a:rPr lang="ru-RU" sz="800" b="0" i="0" u="none" strike="noStrike" cap="none" dirty="0">
                          <a:solidFill>
                            <a:schemeClr val="accent3">
                              <a:lumMod val="50000"/>
                            </a:schemeClr>
                          </a:solidFill>
                          <a:effectLst/>
                          <a:latin typeface="Arial Narrow" panose="020B0606020202030204" pitchFamily="34" charset="0"/>
                          <a:ea typeface="+mn-ea"/>
                          <a:cs typeface="+mn-cs"/>
                          <a:sym typeface="Arial"/>
                        </a:rPr>
                        <a:t> </a:t>
                      </a:r>
                      <a:r>
                        <a:rPr lang="ru-RU" sz="800" b="0" i="0" u="none" strike="noStrike" cap="none" dirty="0" err="1">
                          <a:solidFill>
                            <a:schemeClr val="accent3">
                              <a:lumMod val="50000"/>
                            </a:schemeClr>
                          </a:solidFill>
                          <a:effectLst/>
                          <a:latin typeface="Arial Narrow" panose="020B0606020202030204" pitchFamily="34" charset="0"/>
                          <a:ea typeface="+mn-ea"/>
                          <a:cs typeface="+mn-cs"/>
                          <a:sym typeface="Arial"/>
                        </a:rPr>
                        <a:t>бейін</a:t>
                      </a:r>
                      <a:r>
                        <a:rPr lang="ru-RU" sz="800" b="0" i="0" u="none" strike="noStrike" cap="none" dirty="0">
                          <a:solidFill>
                            <a:schemeClr val="accent3">
                              <a:lumMod val="50000"/>
                            </a:schemeClr>
                          </a:solidFill>
                          <a:effectLst/>
                          <a:latin typeface="Arial Narrow" panose="020B0606020202030204" pitchFamily="34" charset="0"/>
                          <a:ea typeface="+mn-ea"/>
                          <a:cs typeface="+mn-cs"/>
                          <a:sym typeface="Arial"/>
                        </a:rPr>
                        <a:t>)</a:t>
                      </a:r>
                    </a:p>
                  </a:txBody>
                  <a:tcPr marL="9525" marR="9525" marT="0" marB="0" anchor="ctr">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solidFill>
                      <a:schemeClr val="accent6">
                        <a:lumMod val="50000"/>
                        <a:alpha val="1000"/>
                      </a:schemeClr>
                    </a:solidFill>
                  </a:tcPr>
                </a:tc>
                <a:tc>
                  <a:txBody>
                    <a:bodyPr/>
                    <a:lstStyle/>
                    <a:p>
                      <a:pPr algn="ctr" fontAlgn="b"/>
                      <a:r>
                        <a:rPr lang="ru-KZ" sz="800" b="0" i="0" u="none" strike="noStrike" cap="none">
                          <a:solidFill>
                            <a:schemeClr val="tx1"/>
                          </a:solidFill>
                          <a:effectLst/>
                          <a:latin typeface="Arial Narrow" panose="020B0606020202030204" pitchFamily="34" charset="0"/>
                          <a:ea typeface="+mn-ea"/>
                          <a:cs typeface="+mn-cs"/>
                          <a:sym typeface="Arial"/>
                        </a:rPr>
                        <a:t>7 197</a:t>
                      </a:r>
                    </a:p>
                  </a:txBody>
                  <a:tcPr marL="9525" marR="9525" marT="0" marB="0" anchor="ctr">
                    <a:lnL w="12700" cap="flat" cmpd="sng" algn="ctr">
                      <a:solidFill>
                        <a:schemeClr val="tx1"/>
                      </a:solidFill>
                      <a:prstDash val="solid"/>
                      <a:round/>
                      <a:headEnd type="none" w="med" len="med"/>
                      <a:tailEnd type="none" w="med" len="med"/>
                    </a:lnL>
                    <a:lnT w="12700" cap="flat" cmpd="sng" algn="ctr">
                      <a:solidFill>
                        <a:schemeClr val="tx1"/>
                      </a:solidFill>
                      <a:prstDash val="solid"/>
                      <a:round/>
                      <a:headEnd type="none" w="med" len="med"/>
                      <a:tailEnd type="none" w="med" len="med"/>
                    </a:lnT>
                    <a:solidFill>
                      <a:schemeClr val="accent6">
                        <a:lumMod val="50000"/>
                        <a:alpha val="1000"/>
                      </a:schemeClr>
                    </a:solidFill>
                  </a:tcPr>
                </a:tc>
                <a:tc>
                  <a:txBody>
                    <a:bodyPr/>
                    <a:lstStyle/>
                    <a:p>
                      <a:pPr algn="ctr" fontAlgn="b"/>
                      <a:r>
                        <a:rPr lang="ru-KZ" sz="800" b="0" i="0" u="none" strike="noStrike" cap="none">
                          <a:solidFill>
                            <a:schemeClr val="tx1"/>
                          </a:solidFill>
                          <a:effectLst/>
                          <a:latin typeface="Arial Narrow" panose="020B0606020202030204" pitchFamily="34" charset="0"/>
                          <a:ea typeface="+mn-ea"/>
                          <a:cs typeface="+mn-cs"/>
                          <a:sym typeface="Arial"/>
                        </a:rPr>
                        <a:t>1 780</a:t>
                      </a:r>
                    </a:p>
                  </a:txBody>
                  <a:tcPr marL="9525" marR="9525" marT="0" marB="0" anchor="ctr">
                    <a:lnT w="12700" cap="flat" cmpd="sng" algn="ctr">
                      <a:solidFill>
                        <a:schemeClr val="tx1"/>
                      </a:solidFill>
                      <a:prstDash val="solid"/>
                      <a:round/>
                      <a:headEnd type="none" w="med" len="med"/>
                      <a:tailEnd type="none" w="med" len="med"/>
                    </a:lnT>
                    <a:solidFill>
                      <a:schemeClr val="accent6">
                        <a:lumMod val="50000"/>
                        <a:alpha val="1000"/>
                      </a:schemeClr>
                    </a:solidFill>
                  </a:tcPr>
                </a:tc>
                <a:tc>
                  <a:txBody>
                    <a:bodyPr/>
                    <a:lstStyle/>
                    <a:p>
                      <a:pPr algn="ctr" fontAlgn="b"/>
                      <a:r>
                        <a:rPr lang="ru-KZ" sz="800" b="0" i="0" u="none" strike="noStrike" cap="none">
                          <a:solidFill>
                            <a:schemeClr val="tx1"/>
                          </a:solidFill>
                          <a:effectLst/>
                          <a:latin typeface="Arial Narrow" panose="020B0606020202030204" pitchFamily="34" charset="0"/>
                          <a:ea typeface="+mn-ea"/>
                          <a:cs typeface="+mn-cs"/>
                          <a:sym typeface="Arial"/>
                        </a:rPr>
                        <a:t>1 854</a:t>
                      </a:r>
                    </a:p>
                  </a:txBody>
                  <a:tcPr marL="9525" marR="9525" marT="0" marB="0" anchor="ctr">
                    <a:lnT w="12700" cap="flat" cmpd="sng" algn="ctr">
                      <a:solidFill>
                        <a:schemeClr val="tx1"/>
                      </a:solidFill>
                      <a:prstDash val="solid"/>
                      <a:round/>
                      <a:headEnd type="none" w="med" len="med"/>
                      <a:tailEnd type="none" w="med" len="med"/>
                    </a:lnT>
                    <a:solidFill>
                      <a:schemeClr val="accent6">
                        <a:lumMod val="50000"/>
                        <a:alpha val="1000"/>
                      </a:schemeClr>
                    </a:solidFill>
                  </a:tcPr>
                </a:tc>
                <a:tc>
                  <a:txBody>
                    <a:bodyPr/>
                    <a:lstStyle/>
                    <a:p>
                      <a:pPr algn="ctr" fontAlgn="b"/>
                      <a:r>
                        <a:rPr lang="ru-KZ" sz="800" b="0" i="0" u="none" strike="noStrike" cap="none" dirty="0">
                          <a:solidFill>
                            <a:schemeClr val="tx1"/>
                          </a:solidFill>
                          <a:effectLst/>
                          <a:latin typeface="Arial Narrow" panose="020B0606020202030204" pitchFamily="34" charset="0"/>
                          <a:ea typeface="+mn-ea"/>
                          <a:cs typeface="+mn-cs"/>
                          <a:sym typeface="Arial"/>
                        </a:rPr>
                        <a:t>1 706</a:t>
                      </a:r>
                    </a:p>
                  </a:txBody>
                  <a:tcPr marL="9525" marR="9525" marT="0" marB="0" anchor="ctr">
                    <a:lnT w="12700" cap="flat" cmpd="sng" algn="ctr">
                      <a:solidFill>
                        <a:schemeClr val="tx1"/>
                      </a:solidFill>
                      <a:prstDash val="solid"/>
                      <a:round/>
                      <a:headEnd type="none" w="med" len="med"/>
                      <a:tailEnd type="none" w="med" len="med"/>
                    </a:lnT>
                    <a:solidFill>
                      <a:schemeClr val="accent6">
                        <a:lumMod val="50000"/>
                        <a:alpha val="1000"/>
                      </a:schemeClr>
                    </a:solidFill>
                  </a:tcPr>
                </a:tc>
                <a:tc>
                  <a:txBody>
                    <a:bodyPr/>
                    <a:lstStyle/>
                    <a:p>
                      <a:pPr algn="ctr" fontAlgn="b"/>
                      <a:r>
                        <a:rPr lang="ru-KZ" sz="800" b="0" i="0" u="none" strike="noStrike" cap="none">
                          <a:solidFill>
                            <a:schemeClr val="tx1"/>
                          </a:solidFill>
                          <a:effectLst/>
                          <a:latin typeface="Arial Narrow" panose="020B0606020202030204" pitchFamily="34" charset="0"/>
                          <a:ea typeface="+mn-ea"/>
                          <a:cs typeface="+mn-cs"/>
                          <a:sym typeface="Arial"/>
                        </a:rPr>
                        <a:t>1 857</a:t>
                      </a:r>
                    </a:p>
                  </a:txBody>
                  <a:tcPr marL="9525" marR="9525" marT="0" marB="0" anchor="ctr">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solidFill>
                      <a:schemeClr val="accent6">
                        <a:lumMod val="50000"/>
                        <a:alpha val="1000"/>
                      </a:schemeClr>
                    </a:solidFill>
                  </a:tcPr>
                </a:tc>
                <a:tc>
                  <a:txBody>
                    <a:bodyPr/>
                    <a:lstStyle/>
                    <a:p>
                      <a:pPr marR="0" algn="ctr" rtl="0" eaLnBrk="1" fontAlgn="b" hangingPunct="1">
                        <a:lnSpc>
                          <a:spcPct val="100000"/>
                        </a:lnSpc>
                        <a:spcBef>
                          <a:spcPts val="0"/>
                        </a:spcBef>
                        <a:spcAft>
                          <a:spcPts val="0"/>
                        </a:spcAft>
                        <a:buNone/>
                      </a:pPr>
                      <a:r>
                        <a:rPr lang="ru-KZ" sz="800" b="0" i="0" u="none" strike="noStrike" cap="none">
                          <a:solidFill>
                            <a:schemeClr val="accent3">
                              <a:lumMod val="50000"/>
                            </a:schemeClr>
                          </a:solidFill>
                          <a:effectLst/>
                          <a:latin typeface="Arial Narrow" panose="020B0606020202030204" pitchFamily="34" charset="0"/>
                          <a:ea typeface="+mn-ea"/>
                          <a:cs typeface="+mn-cs"/>
                          <a:sym typeface="Arial"/>
                        </a:rPr>
                        <a:t>8 141</a:t>
                      </a:r>
                    </a:p>
                  </a:txBody>
                  <a:tcPr marL="9525" marR="9525" marT="0" marB="0" anchor="ctr">
                    <a:lnL w="12700" cap="flat" cmpd="sng" algn="ctr">
                      <a:solidFill>
                        <a:schemeClr val="tx1"/>
                      </a:solidFill>
                      <a:prstDash val="solid"/>
                      <a:round/>
                      <a:headEnd type="none" w="med" len="med"/>
                      <a:tailEnd type="none" w="med" len="med"/>
                    </a:lnL>
                    <a:lnT w="12700" cap="flat" cmpd="sng" algn="ctr">
                      <a:solidFill>
                        <a:schemeClr val="tx1"/>
                      </a:solidFill>
                      <a:prstDash val="solid"/>
                      <a:round/>
                      <a:headEnd type="none" w="med" len="med"/>
                      <a:tailEnd type="none" w="med" len="med"/>
                    </a:lnT>
                    <a:solidFill>
                      <a:schemeClr val="accent6">
                        <a:lumMod val="50000"/>
                        <a:alpha val="1000"/>
                      </a:schemeClr>
                    </a:solidFill>
                  </a:tcPr>
                </a:tc>
                <a:tc>
                  <a:txBody>
                    <a:bodyPr/>
                    <a:lstStyle/>
                    <a:p>
                      <a:pPr marR="0" algn="ctr" rtl="0" eaLnBrk="1" fontAlgn="b" hangingPunct="1">
                        <a:lnSpc>
                          <a:spcPct val="100000"/>
                        </a:lnSpc>
                        <a:spcBef>
                          <a:spcPts val="0"/>
                        </a:spcBef>
                        <a:spcAft>
                          <a:spcPts val="0"/>
                        </a:spcAft>
                        <a:buNone/>
                      </a:pPr>
                      <a:r>
                        <a:rPr lang="ru-KZ" sz="800" b="0" i="0" u="none" strike="noStrike" cap="none">
                          <a:solidFill>
                            <a:schemeClr val="tx1"/>
                          </a:solidFill>
                          <a:effectLst/>
                          <a:latin typeface="Arial Narrow" panose="020B0606020202030204" pitchFamily="34" charset="0"/>
                          <a:ea typeface="+mn-ea"/>
                          <a:cs typeface="+mn-cs"/>
                          <a:sym typeface="Arial"/>
                        </a:rPr>
                        <a:t>1 525</a:t>
                      </a:r>
                    </a:p>
                  </a:txBody>
                  <a:tcPr marL="9525" marR="9525" marT="0" marB="0" anchor="ctr">
                    <a:lnT w="12700" cap="flat" cmpd="sng" algn="ctr">
                      <a:solidFill>
                        <a:schemeClr val="tx1"/>
                      </a:solidFill>
                      <a:prstDash val="solid"/>
                      <a:round/>
                      <a:headEnd type="none" w="med" len="med"/>
                      <a:tailEnd type="none" w="med" len="med"/>
                    </a:lnT>
                    <a:solidFill>
                      <a:schemeClr val="accent6">
                        <a:lumMod val="50000"/>
                        <a:alpha val="1000"/>
                      </a:schemeClr>
                    </a:solidFill>
                  </a:tcPr>
                </a:tc>
                <a:tc>
                  <a:txBody>
                    <a:bodyPr/>
                    <a:lstStyle/>
                    <a:p>
                      <a:pPr marR="0" algn="ctr" rtl="0" eaLnBrk="1" fontAlgn="b" hangingPunct="1">
                        <a:lnSpc>
                          <a:spcPct val="100000"/>
                        </a:lnSpc>
                        <a:spcBef>
                          <a:spcPts val="0"/>
                        </a:spcBef>
                        <a:spcAft>
                          <a:spcPts val="0"/>
                        </a:spcAft>
                        <a:buNone/>
                      </a:pPr>
                      <a:r>
                        <a:rPr lang="ru-KZ" sz="800" b="0" i="0" u="none" strike="noStrike" cap="none">
                          <a:solidFill>
                            <a:schemeClr val="accent3">
                              <a:lumMod val="50000"/>
                            </a:schemeClr>
                          </a:solidFill>
                          <a:effectLst/>
                          <a:latin typeface="Arial Narrow" panose="020B0606020202030204" pitchFamily="34" charset="0"/>
                          <a:ea typeface="+mn-ea"/>
                          <a:cs typeface="+mn-cs"/>
                          <a:sym typeface="Arial"/>
                        </a:rPr>
                        <a:t>2 006</a:t>
                      </a:r>
                    </a:p>
                  </a:txBody>
                  <a:tcPr marL="9525" marR="9525" marT="0" marB="0" anchor="ctr">
                    <a:lnT w="12700" cap="flat" cmpd="sng" algn="ctr">
                      <a:solidFill>
                        <a:schemeClr val="tx1"/>
                      </a:solidFill>
                      <a:prstDash val="solid"/>
                      <a:round/>
                      <a:headEnd type="none" w="med" len="med"/>
                      <a:tailEnd type="none" w="med" len="med"/>
                    </a:lnT>
                    <a:solidFill>
                      <a:schemeClr val="accent6">
                        <a:lumMod val="50000"/>
                        <a:alpha val="1000"/>
                      </a:schemeClr>
                    </a:solidFill>
                  </a:tcPr>
                </a:tc>
                <a:tc>
                  <a:txBody>
                    <a:bodyPr/>
                    <a:lstStyle/>
                    <a:p>
                      <a:pPr marR="0" algn="ctr" rtl="0" eaLnBrk="1" fontAlgn="b" hangingPunct="1">
                        <a:lnSpc>
                          <a:spcPct val="100000"/>
                        </a:lnSpc>
                        <a:spcBef>
                          <a:spcPts val="0"/>
                        </a:spcBef>
                        <a:spcAft>
                          <a:spcPts val="0"/>
                        </a:spcAft>
                        <a:buNone/>
                      </a:pPr>
                      <a:r>
                        <a:rPr lang="ru-KZ" sz="800" b="0" i="0" u="none" strike="noStrike" cap="none">
                          <a:solidFill>
                            <a:schemeClr val="accent3">
                              <a:lumMod val="50000"/>
                            </a:schemeClr>
                          </a:solidFill>
                          <a:effectLst/>
                          <a:latin typeface="Arial Narrow" panose="020B0606020202030204" pitchFamily="34" charset="0"/>
                          <a:ea typeface="+mn-ea"/>
                          <a:cs typeface="+mn-cs"/>
                          <a:sym typeface="Arial"/>
                        </a:rPr>
                        <a:t>2 384</a:t>
                      </a:r>
                    </a:p>
                  </a:txBody>
                  <a:tcPr marL="9525" marR="9525" marT="0" marB="0" anchor="ctr">
                    <a:lnT w="12700" cap="flat" cmpd="sng" algn="ctr">
                      <a:solidFill>
                        <a:schemeClr val="tx1"/>
                      </a:solidFill>
                      <a:prstDash val="solid"/>
                      <a:round/>
                      <a:headEnd type="none" w="med" len="med"/>
                      <a:tailEnd type="none" w="med" len="med"/>
                    </a:lnT>
                    <a:solidFill>
                      <a:schemeClr val="accent6">
                        <a:lumMod val="50000"/>
                        <a:alpha val="1000"/>
                      </a:schemeClr>
                    </a:solidFill>
                  </a:tcPr>
                </a:tc>
                <a:tc>
                  <a:txBody>
                    <a:bodyPr/>
                    <a:lstStyle/>
                    <a:p>
                      <a:pPr marR="0" algn="ctr" rtl="0" eaLnBrk="1" fontAlgn="b" hangingPunct="1">
                        <a:lnSpc>
                          <a:spcPct val="100000"/>
                        </a:lnSpc>
                        <a:spcBef>
                          <a:spcPts val="0"/>
                        </a:spcBef>
                        <a:spcAft>
                          <a:spcPts val="0"/>
                        </a:spcAft>
                        <a:buNone/>
                      </a:pPr>
                      <a:r>
                        <a:rPr lang="ru-KZ" sz="800" b="0" i="0" u="none" strike="noStrike" cap="none">
                          <a:solidFill>
                            <a:schemeClr val="accent3">
                              <a:lumMod val="50000"/>
                            </a:schemeClr>
                          </a:solidFill>
                          <a:effectLst/>
                          <a:latin typeface="Arial Narrow" panose="020B0606020202030204" pitchFamily="34" charset="0"/>
                          <a:ea typeface="+mn-ea"/>
                          <a:cs typeface="+mn-cs"/>
                          <a:sym typeface="Arial"/>
                        </a:rPr>
                        <a:t>2 226</a:t>
                      </a:r>
                    </a:p>
                  </a:txBody>
                  <a:tcPr marL="9525" marR="9525" marT="0" marB="0" anchor="ctr">
                    <a:lnT w="12700" cap="flat" cmpd="sng" algn="ctr">
                      <a:solidFill>
                        <a:schemeClr val="tx1"/>
                      </a:solidFill>
                      <a:prstDash val="solid"/>
                      <a:round/>
                      <a:headEnd type="none" w="med" len="med"/>
                      <a:tailEnd type="none" w="med" len="med"/>
                    </a:lnT>
                    <a:solidFill>
                      <a:schemeClr val="accent6">
                        <a:lumMod val="50000"/>
                        <a:alpha val="1000"/>
                      </a:schemeClr>
                    </a:solidFill>
                  </a:tcPr>
                </a:tc>
                <a:tc>
                  <a:txBody>
                    <a:bodyPr/>
                    <a:lstStyle/>
                    <a:p>
                      <a:pPr marR="0" algn="ctr" rtl="0" eaLnBrk="1" fontAlgn="b" hangingPunct="1">
                        <a:lnSpc>
                          <a:spcPct val="100000"/>
                        </a:lnSpc>
                        <a:spcBef>
                          <a:spcPts val="0"/>
                        </a:spcBef>
                        <a:spcAft>
                          <a:spcPts val="0"/>
                        </a:spcAft>
                        <a:buNone/>
                      </a:pPr>
                      <a:r>
                        <a:rPr lang="ru-KZ" sz="800" b="0" i="0" u="none" strike="noStrike" cap="none">
                          <a:solidFill>
                            <a:schemeClr val="accent3">
                              <a:lumMod val="50000"/>
                            </a:schemeClr>
                          </a:solidFill>
                          <a:effectLst/>
                          <a:latin typeface="Arial Narrow" panose="020B0606020202030204" pitchFamily="34" charset="0"/>
                          <a:ea typeface="+mn-ea"/>
                          <a:cs typeface="+mn-cs"/>
                          <a:sym typeface="Arial"/>
                        </a:rPr>
                        <a:t>1,0%</a:t>
                      </a:r>
                    </a:p>
                  </a:txBody>
                  <a:tcPr marL="9525" marR="9525" marT="0" marB="0" anchor="ctr">
                    <a:lnT w="12700" cap="flat" cmpd="sng" algn="ctr">
                      <a:solidFill>
                        <a:schemeClr val="tx1"/>
                      </a:solidFill>
                      <a:prstDash val="solid"/>
                      <a:round/>
                      <a:headEnd type="none" w="med" len="med"/>
                      <a:tailEnd type="none" w="med" len="med"/>
                    </a:lnT>
                    <a:solidFill>
                      <a:schemeClr val="accent6">
                        <a:lumMod val="50000"/>
                        <a:alpha val="1000"/>
                      </a:schemeClr>
                    </a:solidFill>
                  </a:tcPr>
                </a:tc>
                <a:extLst>
                  <a:ext uri="{0D108BD9-81ED-4DB2-BD59-A6C34878D82A}">
                    <a16:rowId xmlns:a16="http://schemas.microsoft.com/office/drawing/2014/main" val="1295061941"/>
                  </a:ext>
                </a:extLst>
              </a:tr>
              <a:tr h="158400">
                <a:tc>
                  <a:txBody>
                    <a:bodyPr/>
                    <a:lstStyle/>
                    <a:p>
                      <a:pPr algn="ctr" fontAlgn="b"/>
                      <a:r>
                        <a:rPr lang="ru-RU" sz="800" u="none" strike="noStrike" dirty="0">
                          <a:solidFill>
                            <a:schemeClr val="accent3">
                              <a:lumMod val="50000"/>
                            </a:schemeClr>
                          </a:solidFill>
                          <a:effectLst/>
                          <a:latin typeface="Arial Narrow" panose="020B0606020202030204" pitchFamily="34" charset="0"/>
                        </a:rPr>
                        <a:t>22</a:t>
                      </a:r>
                      <a:endParaRPr lang="en-US" sz="800" b="0" i="0" u="none" strike="noStrike" dirty="0">
                        <a:solidFill>
                          <a:schemeClr val="accent3">
                            <a:lumMod val="50000"/>
                          </a:schemeClr>
                        </a:solidFill>
                        <a:effectLst/>
                        <a:latin typeface="Arial Narrow" panose="020B0606020202030204" pitchFamily="34" charset="0"/>
                      </a:endParaRPr>
                    </a:p>
                  </a:txBody>
                  <a:tcPr marL="9525" marR="9525" marT="0" marB="0" anchor="ctr">
                    <a:solidFill>
                      <a:schemeClr val="accent3">
                        <a:lumMod val="50000"/>
                        <a:alpha val="20000"/>
                      </a:schemeClr>
                    </a:solidFill>
                  </a:tcPr>
                </a:tc>
                <a:tc>
                  <a:txBody>
                    <a:bodyPr/>
                    <a:lstStyle/>
                    <a:p>
                      <a:pPr marR="0" algn="ctr" rtl="0" eaLnBrk="1" fontAlgn="b" hangingPunct="1">
                        <a:lnSpc>
                          <a:spcPct val="100000"/>
                        </a:lnSpc>
                        <a:spcBef>
                          <a:spcPts val="0"/>
                        </a:spcBef>
                        <a:spcAft>
                          <a:spcPts val="0"/>
                        </a:spcAft>
                        <a:buNone/>
                      </a:pPr>
                      <a:r>
                        <a:rPr lang="ru-KZ" sz="800" b="0" i="0" u="none" strike="noStrike" cap="none" dirty="0">
                          <a:solidFill>
                            <a:schemeClr val="accent3">
                              <a:lumMod val="50000"/>
                            </a:schemeClr>
                          </a:solidFill>
                          <a:effectLst/>
                          <a:latin typeface="Arial Narrow" panose="020B0606020202030204" pitchFamily="34" charset="0"/>
                          <a:ea typeface="+mn-ea"/>
                          <a:cs typeface="+mn-cs"/>
                          <a:sym typeface="Arial"/>
                        </a:rPr>
                        <a:t>7533-1</a:t>
                      </a:r>
                    </a:p>
                  </a:txBody>
                  <a:tcPr marL="9525" marR="9525" marT="0" marB="0" anchor="ctr">
                    <a:solidFill>
                      <a:schemeClr val="accent3">
                        <a:lumMod val="50000"/>
                        <a:alpha val="20000"/>
                      </a:schemeClr>
                    </a:solidFill>
                  </a:tcPr>
                </a:tc>
                <a:tc>
                  <a:txBody>
                    <a:bodyPr/>
                    <a:lstStyle/>
                    <a:p>
                      <a:pPr marL="72000" marR="0" algn="l" rtl="0" eaLnBrk="1" fontAlgn="b" hangingPunct="1">
                        <a:lnSpc>
                          <a:spcPct val="100000"/>
                        </a:lnSpc>
                        <a:spcBef>
                          <a:spcPts val="0"/>
                        </a:spcBef>
                        <a:spcAft>
                          <a:spcPts val="0"/>
                        </a:spcAft>
                        <a:buNone/>
                      </a:pPr>
                      <a:r>
                        <a:rPr lang="ru-RU" sz="800" b="0" i="0" u="none" strike="noStrike" cap="none" dirty="0" err="1">
                          <a:solidFill>
                            <a:schemeClr val="accent3">
                              <a:lumMod val="50000"/>
                            </a:schemeClr>
                          </a:solidFill>
                          <a:effectLst/>
                          <a:latin typeface="Arial Narrow" panose="020B0606020202030204" pitchFamily="34" charset="0"/>
                          <a:ea typeface="+mn-ea"/>
                          <a:cs typeface="+mn-cs"/>
                          <a:sym typeface="Arial"/>
                        </a:rPr>
                        <a:t>Тігіншілер</a:t>
                      </a:r>
                      <a:r>
                        <a:rPr lang="ru-RU" sz="800" b="0" i="0" u="none" strike="noStrike" cap="none" dirty="0">
                          <a:solidFill>
                            <a:schemeClr val="accent3">
                              <a:lumMod val="50000"/>
                            </a:schemeClr>
                          </a:solidFill>
                          <a:effectLst/>
                          <a:latin typeface="Arial Narrow" panose="020B0606020202030204" pitchFamily="34" charset="0"/>
                          <a:ea typeface="+mn-ea"/>
                          <a:cs typeface="+mn-cs"/>
                          <a:sym typeface="Arial"/>
                        </a:rPr>
                        <a:t> </a:t>
                      </a:r>
                      <a:r>
                        <a:rPr lang="ru-RU" sz="800" b="0" i="0" u="none" strike="noStrike" cap="none" dirty="0" err="1">
                          <a:solidFill>
                            <a:schemeClr val="accent3">
                              <a:lumMod val="50000"/>
                            </a:schemeClr>
                          </a:solidFill>
                          <a:effectLst/>
                          <a:latin typeface="Arial Narrow" panose="020B0606020202030204" pitchFamily="34" charset="0"/>
                          <a:ea typeface="+mn-ea"/>
                          <a:cs typeface="+mn-cs"/>
                          <a:sym typeface="Arial"/>
                        </a:rPr>
                        <a:t>және</a:t>
                      </a:r>
                      <a:r>
                        <a:rPr lang="ru-RU" sz="800" b="0" i="0" u="none" strike="noStrike" cap="none" dirty="0">
                          <a:solidFill>
                            <a:schemeClr val="accent3">
                              <a:lumMod val="50000"/>
                            </a:schemeClr>
                          </a:solidFill>
                          <a:effectLst/>
                          <a:latin typeface="Arial Narrow" panose="020B0606020202030204" pitchFamily="34" charset="0"/>
                          <a:ea typeface="+mn-ea"/>
                          <a:cs typeface="+mn-cs"/>
                          <a:sym typeface="Arial"/>
                        </a:rPr>
                        <a:t> </a:t>
                      </a:r>
                      <a:r>
                        <a:rPr lang="ru-RU" sz="800" b="0" i="0" u="none" strike="noStrike" cap="none" dirty="0" err="1">
                          <a:solidFill>
                            <a:schemeClr val="accent3">
                              <a:lumMod val="50000"/>
                            </a:schemeClr>
                          </a:solidFill>
                          <a:effectLst/>
                          <a:latin typeface="Arial Narrow" panose="020B0606020202030204" pitchFamily="34" charset="0"/>
                          <a:ea typeface="+mn-ea"/>
                          <a:cs typeface="+mn-cs"/>
                          <a:sym typeface="Arial"/>
                        </a:rPr>
                        <a:t>киім</a:t>
                      </a:r>
                      <a:r>
                        <a:rPr lang="ru-RU" sz="800" b="0" i="0" u="none" strike="noStrike" cap="none" dirty="0">
                          <a:solidFill>
                            <a:schemeClr val="accent3">
                              <a:lumMod val="50000"/>
                            </a:schemeClr>
                          </a:solidFill>
                          <a:effectLst/>
                          <a:latin typeface="Arial Narrow" panose="020B0606020202030204" pitchFamily="34" charset="0"/>
                          <a:ea typeface="+mn-ea"/>
                          <a:cs typeface="+mn-cs"/>
                          <a:sym typeface="Arial"/>
                        </a:rPr>
                        <a:t> </a:t>
                      </a:r>
                      <a:r>
                        <a:rPr lang="ru-RU" sz="800" b="0" i="0" u="none" strike="noStrike" cap="none" dirty="0" err="1">
                          <a:solidFill>
                            <a:schemeClr val="accent3">
                              <a:lumMod val="50000"/>
                            </a:schemeClr>
                          </a:solidFill>
                          <a:effectLst/>
                          <a:latin typeface="Arial Narrow" panose="020B0606020202030204" pitchFamily="34" charset="0"/>
                          <a:ea typeface="+mn-ea"/>
                          <a:cs typeface="+mn-cs"/>
                          <a:sym typeface="Arial"/>
                        </a:rPr>
                        <a:t>және</a:t>
                      </a:r>
                      <a:r>
                        <a:rPr lang="ru-RU" sz="800" b="0" i="0" u="none" strike="noStrike" cap="none" dirty="0">
                          <a:solidFill>
                            <a:schemeClr val="accent3">
                              <a:lumMod val="50000"/>
                            </a:schemeClr>
                          </a:solidFill>
                          <a:effectLst/>
                          <a:latin typeface="Arial Narrow" panose="020B0606020202030204" pitchFamily="34" charset="0"/>
                          <a:ea typeface="+mn-ea"/>
                          <a:cs typeface="+mn-cs"/>
                          <a:sym typeface="Arial"/>
                        </a:rPr>
                        <a:t> мата </a:t>
                      </a:r>
                      <a:r>
                        <a:rPr lang="ru-RU" sz="800" b="0" i="0" u="none" strike="noStrike" cap="none" dirty="0" err="1">
                          <a:solidFill>
                            <a:schemeClr val="accent3">
                              <a:lumMod val="50000"/>
                            </a:schemeClr>
                          </a:solidFill>
                          <a:effectLst/>
                          <a:latin typeface="Arial Narrow" panose="020B0606020202030204" pitchFamily="34" charset="0"/>
                          <a:ea typeface="+mn-ea"/>
                          <a:cs typeface="+mn-cs"/>
                          <a:sym typeface="Arial"/>
                        </a:rPr>
                        <a:t>реставраторлары</a:t>
                      </a:r>
                      <a:endParaRPr lang="ru-RU" sz="800" b="0" i="0" u="none" strike="noStrike" cap="none" dirty="0">
                        <a:solidFill>
                          <a:schemeClr val="accent3">
                            <a:lumMod val="50000"/>
                          </a:schemeClr>
                        </a:solidFill>
                        <a:effectLst/>
                        <a:latin typeface="Arial Narrow" panose="020B0606020202030204" pitchFamily="34" charset="0"/>
                        <a:ea typeface="+mn-ea"/>
                        <a:cs typeface="+mn-cs"/>
                        <a:sym typeface="Arial"/>
                      </a:endParaRPr>
                    </a:p>
                  </a:txBody>
                  <a:tcPr marL="9525" marR="9525" marT="0" marB="0" anchor="ctr">
                    <a:lnR w="12700" cap="flat" cmpd="sng" algn="ctr">
                      <a:solidFill>
                        <a:schemeClr val="tx1"/>
                      </a:solidFill>
                      <a:prstDash val="solid"/>
                      <a:round/>
                      <a:headEnd type="none" w="med" len="med"/>
                      <a:tailEnd type="none" w="med" len="med"/>
                    </a:lnR>
                    <a:solidFill>
                      <a:schemeClr val="accent3">
                        <a:lumMod val="50000"/>
                        <a:alpha val="20000"/>
                      </a:schemeClr>
                    </a:solidFill>
                  </a:tcPr>
                </a:tc>
                <a:tc>
                  <a:txBody>
                    <a:bodyPr/>
                    <a:lstStyle/>
                    <a:p>
                      <a:pPr algn="ctr" fontAlgn="b"/>
                      <a:r>
                        <a:rPr lang="ru-KZ" sz="800" b="0" i="0" u="none" strike="noStrike" cap="none">
                          <a:solidFill>
                            <a:schemeClr val="tx1"/>
                          </a:solidFill>
                          <a:effectLst/>
                          <a:latin typeface="Arial Narrow" panose="020B0606020202030204" pitchFamily="34" charset="0"/>
                          <a:ea typeface="+mn-ea"/>
                          <a:cs typeface="+mn-cs"/>
                          <a:sym typeface="Arial"/>
                        </a:rPr>
                        <a:t>7 959</a:t>
                      </a:r>
                    </a:p>
                  </a:txBody>
                  <a:tcPr marL="9525" marR="9525" marT="0" marB="0" anchor="ctr">
                    <a:lnL w="12700" cap="flat" cmpd="sng" algn="ctr">
                      <a:solidFill>
                        <a:schemeClr val="tx1"/>
                      </a:solidFill>
                      <a:prstDash val="solid"/>
                      <a:round/>
                      <a:headEnd type="none" w="med" len="med"/>
                      <a:tailEnd type="none" w="med" len="med"/>
                    </a:lnL>
                    <a:solidFill>
                      <a:schemeClr val="bg1">
                        <a:lumMod val="50000"/>
                        <a:alpha val="20000"/>
                      </a:schemeClr>
                    </a:solidFill>
                  </a:tcPr>
                </a:tc>
                <a:tc>
                  <a:txBody>
                    <a:bodyPr/>
                    <a:lstStyle/>
                    <a:p>
                      <a:pPr algn="ctr" fontAlgn="b"/>
                      <a:r>
                        <a:rPr lang="ru-KZ" sz="800" b="0" i="0" u="none" strike="noStrike" cap="none">
                          <a:solidFill>
                            <a:schemeClr val="tx1"/>
                          </a:solidFill>
                          <a:effectLst/>
                          <a:latin typeface="Arial Narrow" panose="020B0606020202030204" pitchFamily="34" charset="0"/>
                          <a:ea typeface="+mn-ea"/>
                          <a:cs typeface="+mn-cs"/>
                          <a:sym typeface="Arial"/>
                        </a:rPr>
                        <a:t>1 501</a:t>
                      </a:r>
                    </a:p>
                  </a:txBody>
                  <a:tcPr marL="9525" marR="9525" marT="0" marB="0" anchor="ctr">
                    <a:solidFill>
                      <a:schemeClr val="bg1">
                        <a:lumMod val="50000"/>
                        <a:alpha val="20000"/>
                      </a:schemeClr>
                    </a:solidFill>
                  </a:tcPr>
                </a:tc>
                <a:tc>
                  <a:txBody>
                    <a:bodyPr/>
                    <a:lstStyle/>
                    <a:p>
                      <a:pPr algn="ctr" fontAlgn="b"/>
                      <a:r>
                        <a:rPr lang="ru-KZ" sz="800" b="0" i="0" u="none" strike="noStrike" cap="none">
                          <a:solidFill>
                            <a:schemeClr val="tx1"/>
                          </a:solidFill>
                          <a:effectLst/>
                          <a:latin typeface="Arial Narrow" panose="020B0606020202030204" pitchFamily="34" charset="0"/>
                          <a:ea typeface="+mn-ea"/>
                          <a:cs typeface="+mn-cs"/>
                          <a:sym typeface="Arial"/>
                        </a:rPr>
                        <a:t>1 752</a:t>
                      </a:r>
                    </a:p>
                  </a:txBody>
                  <a:tcPr marL="9525" marR="9525" marT="0" marB="0" anchor="ctr">
                    <a:solidFill>
                      <a:schemeClr val="bg1">
                        <a:lumMod val="50000"/>
                        <a:alpha val="20000"/>
                      </a:schemeClr>
                    </a:solidFill>
                  </a:tcPr>
                </a:tc>
                <a:tc>
                  <a:txBody>
                    <a:bodyPr/>
                    <a:lstStyle/>
                    <a:p>
                      <a:pPr algn="ctr" fontAlgn="b"/>
                      <a:r>
                        <a:rPr lang="ru-KZ" sz="800" b="0" i="0" u="none" strike="noStrike" cap="none" dirty="0">
                          <a:solidFill>
                            <a:schemeClr val="tx1"/>
                          </a:solidFill>
                          <a:effectLst/>
                          <a:latin typeface="Arial Narrow" panose="020B0606020202030204" pitchFamily="34" charset="0"/>
                          <a:ea typeface="+mn-ea"/>
                          <a:cs typeface="+mn-cs"/>
                          <a:sym typeface="Arial"/>
                        </a:rPr>
                        <a:t>1 971</a:t>
                      </a:r>
                    </a:p>
                  </a:txBody>
                  <a:tcPr marL="9525" marR="9525" marT="0" marB="0" anchor="ctr">
                    <a:solidFill>
                      <a:schemeClr val="bg1">
                        <a:lumMod val="50000"/>
                        <a:alpha val="20000"/>
                      </a:schemeClr>
                    </a:solidFill>
                  </a:tcPr>
                </a:tc>
                <a:tc>
                  <a:txBody>
                    <a:bodyPr/>
                    <a:lstStyle/>
                    <a:p>
                      <a:pPr algn="ctr" fontAlgn="b"/>
                      <a:r>
                        <a:rPr lang="ru-KZ" sz="800" b="0" i="0" u="none" strike="noStrike" cap="none">
                          <a:solidFill>
                            <a:schemeClr val="tx1"/>
                          </a:solidFill>
                          <a:effectLst/>
                          <a:latin typeface="Arial Narrow" panose="020B0606020202030204" pitchFamily="34" charset="0"/>
                          <a:ea typeface="+mn-ea"/>
                          <a:cs typeface="+mn-cs"/>
                          <a:sym typeface="Arial"/>
                        </a:rPr>
                        <a:t>2 735</a:t>
                      </a:r>
                    </a:p>
                  </a:txBody>
                  <a:tcPr marL="9525" marR="9525" marT="0" marB="0" anchor="ctr">
                    <a:lnR w="12700" cap="flat" cmpd="sng" algn="ctr">
                      <a:solidFill>
                        <a:schemeClr val="tx1"/>
                      </a:solidFill>
                      <a:prstDash val="solid"/>
                      <a:round/>
                      <a:headEnd type="none" w="med" len="med"/>
                      <a:tailEnd type="none" w="med" len="med"/>
                    </a:lnR>
                    <a:solidFill>
                      <a:schemeClr val="bg1">
                        <a:lumMod val="50000"/>
                        <a:alpha val="20000"/>
                      </a:schemeClr>
                    </a:solidFill>
                  </a:tcPr>
                </a:tc>
                <a:tc>
                  <a:txBody>
                    <a:bodyPr/>
                    <a:lstStyle/>
                    <a:p>
                      <a:pPr marR="0" algn="ctr" rtl="0" eaLnBrk="1" fontAlgn="b" hangingPunct="1">
                        <a:lnSpc>
                          <a:spcPct val="100000"/>
                        </a:lnSpc>
                        <a:spcBef>
                          <a:spcPts val="0"/>
                        </a:spcBef>
                        <a:spcAft>
                          <a:spcPts val="0"/>
                        </a:spcAft>
                        <a:buNone/>
                      </a:pPr>
                      <a:r>
                        <a:rPr lang="ru-KZ" sz="800" b="0" i="0" u="none" strike="noStrike" cap="none">
                          <a:solidFill>
                            <a:schemeClr val="accent3">
                              <a:lumMod val="50000"/>
                            </a:schemeClr>
                          </a:solidFill>
                          <a:effectLst/>
                          <a:latin typeface="Arial Narrow" panose="020B0606020202030204" pitchFamily="34" charset="0"/>
                          <a:ea typeface="+mn-ea"/>
                          <a:cs typeface="+mn-cs"/>
                          <a:sym typeface="Arial"/>
                        </a:rPr>
                        <a:t>8 122</a:t>
                      </a:r>
                    </a:p>
                  </a:txBody>
                  <a:tcPr marL="9525" marR="9525" marT="0" marB="0" anchor="ctr">
                    <a:lnL w="12700" cap="flat" cmpd="sng" algn="ctr">
                      <a:solidFill>
                        <a:schemeClr val="tx1"/>
                      </a:solidFill>
                      <a:prstDash val="solid"/>
                      <a:round/>
                      <a:headEnd type="none" w="med" len="med"/>
                      <a:tailEnd type="none" w="med" len="med"/>
                    </a:lnL>
                    <a:solidFill>
                      <a:schemeClr val="accent3">
                        <a:lumMod val="50000"/>
                        <a:alpha val="20000"/>
                      </a:schemeClr>
                    </a:solidFill>
                  </a:tcPr>
                </a:tc>
                <a:tc>
                  <a:txBody>
                    <a:bodyPr/>
                    <a:lstStyle/>
                    <a:p>
                      <a:pPr marR="0" algn="ctr" rtl="0" eaLnBrk="1" fontAlgn="b" hangingPunct="1">
                        <a:lnSpc>
                          <a:spcPct val="100000"/>
                        </a:lnSpc>
                        <a:spcBef>
                          <a:spcPts val="0"/>
                        </a:spcBef>
                        <a:spcAft>
                          <a:spcPts val="0"/>
                        </a:spcAft>
                        <a:buNone/>
                      </a:pPr>
                      <a:r>
                        <a:rPr lang="ru-KZ" sz="800" b="0" i="0" u="none" strike="noStrike" cap="none">
                          <a:solidFill>
                            <a:schemeClr val="tx1"/>
                          </a:solidFill>
                          <a:effectLst/>
                          <a:latin typeface="Arial Narrow" panose="020B0606020202030204" pitchFamily="34" charset="0"/>
                          <a:ea typeface="+mn-ea"/>
                          <a:cs typeface="+mn-cs"/>
                          <a:sym typeface="Arial"/>
                        </a:rPr>
                        <a:t>1 828</a:t>
                      </a:r>
                    </a:p>
                  </a:txBody>
                  <a:tcPr marL="9525" marR="9525" marT="0" marB="0" anchor="ctr">
                    <a:solidFill>
                      <a:schemeClr val="bg1">
                        <a:lumMod val="50000"/>
                        <a:alpha val="20000"/>
                      </a:schemeClr>
                    </a:solidFill>
                  </a:tcPr>
                </a:tc>
                <a:tc>
                  <a:txBody>
                    <a:bodyPr/>
                    <a:lstStyle/>
                    <a:p>
                      <a:pPr marR="0" algn="ctr" rtl="0" eaLnBrk="1" fontAlgn="b" hangingPunct="1">
                        <a:lnSpc>
                          <a:spcPct val="100000"/>
                        </a:lnSpc>
                        <a:spcBef>
                          <a:spcPts val="0"/>
                        </a:spcBef>
                        <a:spcAft>
                          <a:spcPts val="0"/>
                        </a:spcAft>
                        <a:buNone/>
                      </a:pPr>
                      <a:r>
                        <a:rPr lang="ru-KZ" sz="800" b="0" i="0" u="none" strike="noStrike" cap="none">
                          <a:solidFill>
                            <a:schemeClr val="accent3">
                              <a:lumMod val="50000"/>
                            </a:schemeClr>
                          </a:solidFill>
                          <a:effectLst/>
                          <a:latin typeface="Arial Narrow" panose="020B0606020202030204" pitchFamily="34" charset="0"/>
                          <a:ea typeface="+mn-ea"/>
                          <a:cs typeface="+mn-cs"/>
                          <a:sym typeface="Arial"/>
                        </a:rPr>
                        <a:t>1 829</a:t>
                      </a:r>
                    </a:p>
                  </a:txBody>
                  <a:tcPr marL="9525" marR="9525" marT="0" marB="0" anchor="ctr">
                    <a:solidFill>
                      <a:schemeClr val="accent3">
                        <a:lumMod val="50000"/>
                        <a:alpha val="20000"/>
                      </a:schemeClr>
                    </a:solidFill>
                  </a:tcPr>
                </a:tc>
                <a:tc>
                  <a:txBody>
                    <a:bodyPr/>
                    <a:lstStyle/>
                    <a:p>
                      <a:pPr marR="0" algn="ctr" rtl="0" eaLnBrk="1" fontAlgn="b" hangingPunct="1">
                        <a:lnSpc>
                          <a:spcPct val="100000"/>
                        </a:lnSpc>
                        <a:spcBef>
                          <a:spcPts val="0"/>
                        </a:spcBef>
                        <a:spcAft>
                          <a:spcPts val="0"/>
                        </a:spcAft>
                        <a:buNone/>
                      </a:pPr>
                      <a:r>
                        <a:rPr lang="ru-KZ" sz="800" b="0" i="0" u="none" strike="noStrike" cap="none">
                          <a:solidFill>
                            <a:schemeClr val="accent3">
                              <a:lumMod val="50000"/>
                            </a:schemeClr>
                          </a:solidFill>
                          <a:effectLst/>
                          <a:latin typeface="Arial Narrow" panose="020B0606020202030204" pitchFamily="34" charset="0"/>
                          <a:ea typeface="+mn-ea"/>
                          <a:cs typeface="+mn-cs"/>
                          <a:sym typeface="Arial"/>
                        </a:rPr>
                        <a:t>2 015</a:t>
                      </a:r>
                    </a:p>
                  </a:txBody>
                  <a:tcPr marL="9525" marR="9525" marT="0" marB="0" anchor="ctr">
                    <a:solidFill>
                      <a:schemeClr val="accent3">
                        <a:lumMod val="50000"/>
                        <a:alpha val="20000"/>
                      </a:schemeClr>
                    </a:solidFill>
                  </a:tcPr>
                </a:tc>
                <a:tc>
                  <a:txBody>
                    <a:bodyPr/>
                    <a:lstStyle/>
                    <a:p>
                      <a:pPr marR="0" algn="ctr" rtl="0" eaLnBrk="1" fontAlgn="b" hangingPunct="1">
                        <a:lnSpc>
                          <a:spcPct val="100000"/>
                        </a:lnSpc>
                        <a:spcBef>
                          <a:spcPts val="0"/>
                        </a:spcBef>
                        <a:spcAft>
                          <a:spcPts val="0"/>
                        </a:spcAft>
                        <a:buNone/>
                      </a:pPr>
                      <a:r>
                        <a:rPr lang="ru-KZ" sz="800" b="0" i="0" u="none" strike="noStrike" cap="none">
                          <a:solidFill>
                            <a:schemeClr val="accent3">
                              <a:lumMod val="50000"/>
                            </a:schemeClr>
                          </a:solidFill>
                          <a:effectLst/>
                          <a:latin typeface="Arial Narrow" panose="020B0606020202030204" pitchFamily="34" charset="0"/>
                          <a:ea typeface="+mn-ea"/>
                          <a:cs typeface="+mn-cs"/>
                          <a:sym typeface="Arial"/>
                        </a:rPr>
                        <a:t>2 450</a:t>
                      </a:r>
                    </a:p>
                  </a:txBody>
                  <a:tcPr marL="9525" marR="9525" marT="0" marB="0" anchor="ctr">
                    <a:solidFill>
                      <a:schemeClr val="accent3">
                        <a:lumMod val="50000"/>
                        <a:alpha val="20000"/>
                      </a:schemeClr>
                    </a:solidFill>
                  </a:tcPr>
                </a:tc>
                <a:tc>
                  <a:txBody>
                    <a:bodyPr/>
                    <a:lstStyle/>
                    <a:p>
                      <a:pPr marR="0" algn="ctr" rtl="0" eaLnBrk="1" fontAlgn="b" hangingPunct="1">
                        <a:lnSpc>
                          <a:spcPct val="100000"/>
                        </a:lnSpc>
                        <a:spcBef>
                          <a:spcPts val="0"/>
                        </a:spcBef>
                        <a:spcAft>
                          <a:spcPts val="0"/>
                        </a:spcAft>
                        <a:buNone/>
                      </a:pPr>
                      <a:r>
                        <a:rPr lang="ru-KZ" sz="800" b="0" i="0" u="none" strike="noStrike" cap="none">
                          <a:solidFill>
                            <a:schemeClr val="accent3">
                              <a:lumMod val="50000"/>
                            </a:schemeClr>
                          </a:solidFill>
                          <a:effectLst/>
                          <a:latin typeface="Arial Narrow" panose="020B0606020202030204" pitchFamily="34" charset="0"/>
                          <a:ea typeface="+mn-ea"/>
                          <a:cs typeface="+mn-cs"/>
                          <a:sym typeface="Arial"/>
                        </a:rPr>
                        <a:t>1,0%</a:t>
                      </a:r>
                    </a:p>
                  </a:txBody>
                  <a:tcPr marL="9525" marR="9525" marT="0" marB="0" anchor="ctr">
                    <a:solidFill>
                      <a:schemeClr val="accent3">
                        <a:lumMod val="50000"/>
                        <a:alpha val="20000"/>
                      </a:schemeClr>
                    </a:solidFill>
                  </a:tcPr>
                </a:tc>
                <a:extLst>
                  <a:ext uri="{0D108BD9-81ED-4DB2-BD59-A6C34878D82A}">
                    <a16:rowId xmlns:a16="http://schemas.microsoft.com/office/drawing/2014/main" val="750895560"/>
                  </a:ext>
                </a:extLst>
              </a:tr>
              <a:tr h="158400">
                <a:tc>
                  <a:txBody>
                    <a:bodyPr/>
                    <a:lstStyle/>
                    <a:p>
                      <a:pPr algn="ctr" fontAlgn="b"/>
                      <a:r>
                        <a:rPr lang="ru-RU" sz="800" u="none" strike="noStrike" dirty="0">
                          <a:solidFill>
                            <a:schemeClr val="accent3">
                              <a:lumMod val="50000"/>
                            </a:schemeClr>
                          </a:solidFill>
                          <a:effectLst/>
                          <a:latin typeface="Arial Narrow" panose="020B0606020202030204" pitchFamily="34" charset="0"/>
                        </a:rPr>
                        <a:t>23</a:t>
                      </a:r>
                      <a:endParaRPr lang="en-US" sz="800" b="0" i="0" u="none" strike="noStrike" dirty="0">
                        <a:solidFill>
                          <a:schemeClr val="accent3">
                            <a:lumMod val="50000"/>
                          </a:schemeClr>
                        </a:solidFill>
                        <a:effectLst/>
                        <a:latin typeface="Arial Narrow" panose="020B0606020202030204" pitchFamily="34" charset="0"/>
                      </a:endParaRPr>
                    </a:p>
                  </a:txBody>
                  <a:tcPr marL="9525" marR="9525" marT="0" marB="0" anchor="ctr">
                    <a:solidFill>
                      <a:schemeClr val="accent6">
                        <a:lumMod val="50000"/>
                        <a:alpha val="1000"/>
                      </a:schemeClr>
                    </a:solidFill>
                  </a:tcPr>
                </a:tc>
                <a:tc>
                  <a:txBody>
                    <a:bodyPr/>
                    <a:lstStyle/>
                    <a:p>
                      <a:pPr marR="0" algn="ctr" rtl="0" eaLnBrk="1" fontAlgn="b" hangingPunct="1">
                        <a:lnSpc>
                          <a:spcPct val="100000"/>
                        </a:lnSpc>
                        <a:spcBef>
                          <a:spcPts val="0"/>
                        </a:spcBef>
                        <a:spcAft>
                          <a:spcPts val="0"/>
                        </a:spcAft>
                        <a:buNone/>
                      </a:pPr>
                      <a:r>
                        <a:rPr lang="ru-KZ" sz="800" b="0" i="0" u="none" strike="noStrike" cap="none" dirty="0">
                          <a:solidFill>
                            <a:schemeClr val="accent3">
                              <a:lumMod val="50000"/>
                            </a:schemeClr>
                          </a:solidFill>
                          <a:effectLst/>
                          <a:latin typeface="Arial Narrow" panose="020B0606020202030204" pitchFamily="34" charset="0"/>
                          <a:ea typeface="+mn-ea"/>
                          <a:cs typeface="+mn-cs"/>
                          <a:sym typeface="Arial"/>
                        </a:rPr>
                        <a:t>3422-1</a:t>
                      </a:r>
                    </a:p>
                  </a:txBody>
                  <a:tcPr marL="9525" marR="9525" marT="0" marB="0" anchor="ctr">
                    <a:solidFill>
                      <a:schemeClr val="accent6">
                        <a:lumMod val="50000"/>
                        <a:alpha val="1000"/>
                      </a:schemeClr>
                    </a:solidFill>
                  </a:tcPr>
                </a:tc>
                <a:tc>
                  <a:txBody>
                    <a:bodyPr/>
                    <a:lstStyle/>
                    <a:p>
                      <a:pPr marL="72000" marR="0" algn="l" rtl="0" eaLnBrk="1" fontAlgn="b" hangingPunct="1">
                        <a:lnSpc>
                          <a:spcPct val="100000"/>
                        </a:lnSpc>
                        <a:spcBef>
                          <a:spcPts val="0"/>
                        </a:spcBef>
                        <a:spcAft>
                          <a:spcPts val="0"/>
                        </a:spcAft>
                        <a:buNone/>
                      </a:pPr>
                      <a:r>
                        <a:rPr lang="ru-RU" sz="800" b="0" i="0" u="none" strike="noStrike" cap="none" dirty="0">
                          <a:solidFill>
                            <a:schemeClr val="accent3">
                              <a:lumMod val="50000"/>
                            </a:schemeClr>
                          </a:solidFill>
                          <a:effectLst/>
                          <a:latin typeface="Arial Narrow" panose="020B0606020202030204" pitchFamily="34" charset="0"/>
                          <a:ea typeface="+mn-ea"/>
                          <a:cs typeface="+mn-cs"/>
                          <a:sym typeface="Arial"/>
                        </a:rPr>
                        <a:t>Спорт </a:t>
                      </a:r>
                      <a:r>
                        <a:rPr lang="ru-RU" sz="800" b="0" i="0" u="none" strike="noStrike" cap="none" dirty="0" err="1">
                          <a:solidFill>
                            <a:schemeClr val="accent3">
                              <a:lumMod val="50000"/>
                            </a:schemeClr>
                          </a:solidFill>
                          <a:effectLst/>
                          <a:latin typeface="Arial Narrow" panose="020B0606020202030204" pitchFamily="34" charset="0"/>
                          <a:ea typeface="+mn-ea"/>
                          <a:cs typeface="+mn-cs"/>
                          <a:sym typeface="Arial"/>
                        </a:rPr>
                        <a:t>жаттықтырушылары</a:t>
                      </a:r>
                      <a:r>
                        <a:rPr lang="ru-RU" sz="800" b="0" i="0" u="none" strike="noStrike" cap="none" dirty="0">
                          <a:solidFill>
                            <a:schemeClr val="accent3">
                              <a:lumMod val="50000"/>
                            </a:schemeClr>
                          </a:solidFill>
                          <a:effectLst/>
                          <a:latin typeface="Arial Narrow" panose="020B0606020202030204" pitchFamily="34" charset="0"/>
                          <a:ea typeface="+mn-ea"/>
                          <a:cs typeface="+mn-cs"/>
                          <a:sym typeface="Arial"/>
                        </a:rPr>
                        <a:t> </a:t>
                      </a:r>
                      <a:r>
                        <a:rPr lang="ru-RU" sz="800" b="0" i="0" u="none" strike="noStrike" cap="none" dirty="0" err="1">
                          <a:solidFill>
                            <a:schemeClr val="accent3">
                              <a:lumMod val="50000"/>
                            </a:schemeClr>
                          </a:solidFill>
                          <a:effectLst/>
                          <a:latin typeface="Arial Narrow" panose="020B0606020202030204" pitchFamily="34" charset="0"/>
                          <a:ea typeface="+mn-ea"/>
                          <a:cs typeface="+mn-cs"/>
                          <a:sym typeface="Arial"/>
                        </a:rPr>
                        <a:t>және</a:t>
                      </a:r>
                      <a:r>
                        <a:rPr lang="ru-RU" sz="800" b="0" i="0" u="none" strike="noStrike" cap="none" dirty="0">
                          <a:solidFill>
                            <a:schemeClr val="accent3">
                              <a:lumMod val="50000"/>
                            </a:schemeClr>
                          </a:solidFill>
                          <a:effectLst/>
                          <a:latin typeface="Arial Narrow" panose="020B0606020202030204" pitchFamily="34" charset="0"/>
                          <a:ea typeface="+mn-ea"/>
                          <a:cs typeface="+mn-cs"/>
                          <a:sym typeface="Arial"/>
                        </a:rPr>
                        <a:t> </a:t>
                      </a:r>
                      <a:r>
                        <a:rPr lang="ru-RU" sz="800" b="0" i="0" u="none" strike="noStrike" cap="none" dirty="0" err="1">
                          <a:solidFill>
                            <a:schemeClr val="accent3">
                              <a:lumMod val="50000"/>
                            </a:schemeClr>
                          </a:solidFill>
                          <a:effectLst/>
                          <a:latin typeface="Arial Narrow" panose="020B0606020202030204" pitchFamily="34" charset="0"/>
                          <a:ea typeface="+mn-ea"/>
                          <a:cs typeface="+mn-cs"/>
                          <a:sym typeface="Arial"/>
                        </a:rPr>
                        <a:t>оқытушылары</a:t>
                      </a:r>
                      <a:endParaRPr lang="ru-RU" sz="800" b="0" i="0" u="none" strike="noStrike" cap="none" dirty="0">
                        <a:solidFill>
                          <a:schemeClr val="accent3">
                            <a:lumMod val="50000"/>
                          </a:schemeClr>
                        </a:solidFill>
                        <a:effectLst/>
                        <a:latin typeface="Arial Narrow" panose="020B0606020202030204" pitchFamily="34" charset="0"/>
                        <a:ea typeface="+mn-ea"/>
                        <a:cs typeface="+mn-cs"/>
                        <a:sym typeface="Arial"/>
                      </a:endParaRPr>
                    </a:p>
                  </a:txBody>
                  <a:tcPr marL="9525" marR="9525" marT="0" marB="0" anchor="ctr">
                    <a:lnR w="12700" cap="flat" cmpd="sng" algn="ctr">
                      <a:solidFill>
                        <a:schemeClr val="tx1"/>
                      </a:solidFill>
                      <a:prstDash val="solid"/>
                      <a:round/>
                      <a:headEnd type="none" w="med" len="med"/>
                      <a:tailEnd type="none" w="med" len="med"/>
                    </a:lnR>
                    <a:solidFill>
                      <a:schemeClr val="accent6">
                        <a:lumMod val="50000"/>
                        <a:alpha val="1000"/>
                      </a:schemeClr>
                    </a:solidFill>
                  </a:tcPr>
                </a:tc>
                <a:tc>
                  <a:txBody>
                    <a:bodyPr/>
                    <a:lstStyle/>
                    <a:p>
                      <a:pPr algn="ctr" fontAlgn="b"/>
                      <a:r>
                        <a:rPr lang="ru-KZ" sz="800" b="0" i="0" u="none" strike="noStrike" cap="none">
                          <a:solidFill>
                            <a:schemeClr val="tx1"/>
                          </a:solidFill>
                          <a:effectLst/>
                          <a:latin typeface="Arial Narrow" panose="020B0606020202030204" pitchFamily="34" charset="0"/>
                          <a:ea typeface="+mn-ea"/>
                          <a:cs typeface="+mn-cs"/>
                          <a:sym typeface="Arial"/>
                        </a:rPr>
                        <a:t>6 598</a:t>
                      </a:r>
                    </a:p>
                  </a:txBody>
                  <a:tcPr marL="9525" marR="9525" marT="0" marB="0" anchor="ctr">
                    <a:lnL w="12700" cap="flat" cmpd="sng" algn="ctr">
                      <a:solidFill>
                        <a:schemeClr val="tx1"/>
                      </a:solidFill>
                      <a:prstDash val="solid"/>
                      <a:round/>
                      <a:headEnd type="none" w="med" len="med"/>
                      <a:tailEnd type="none" w="med" len="med"/>
                    </a:lnL>
                    <a:solidFill>
                      <a:schemeClr val="accent6">
                        <a:lumMod val="50000"/>
                        <a:alpha val="1000"/>
                      </a:schemeClr>
                    </a:solidFill>
                  </a:tcPr>
                </a:tc>
                <a:tc>
                  <a:txBody>
                    <a:bodyPr/>
                    <a:lstStyle/>
                    <a:p>
                      <a:pPr algn="ctr" fontAlgn="b"/>
                      <a:r>
                        <a:rPr lang="ru-KZ" sz="800" b="0" i="0" u="none" strike="noStrike" cap="none">
                          <a:solidFill>
                            <a:schemeClr val="tx1"/>
                          </a:solidFill>
                          <a:effectLst/>
                          <a:latin typeface="Arial Narrow" panose="020B0606020202030204" pitchFamily="34" charset="0"/>
                          <a:ea typeface="+mn-ea"/>
                          <a:cs typeface="+mn-cs"/>
                          <a:sym typeface="Arial"/>
                        </a:rPr>
                        <a:t>1 489</a:t>
                      </a:r>
                    </a:p>
                  </a:txBody>
                  <a:tcPr marL="9525" marR="9525" marT="0" marB="0" anchor="ctr">
                    <a:solidFill>
                      <a:schemeClr val="accent6">
                        <a:lumMod val="50000"/>
                        <a:alpha val="1000"/>
                      </a:schemeClr>
                    </a:solidFill>
                  </a:tcPr>
                </a:tc>
                <a:tc>
                  <a:txBody>
                    <a:bodyPr/>
                    <a:lstStyle/>
                    <a:p>
                      <a:pPr algn="ctr" fontAlgn="b"/>
                      <a:r>
                        <a:rPr lang="ru-KZ" sz="800" b="0" i="0" u="none" strike="noStrike" cap="none">
                          <a:solidFill>
                            <a:schemeClr val="tx1"/>
                          </a:solidFill>
                          <a:effectLst/>
                          <a:latin typeface="Arial Narrow" panose="020B0606020202030204" pitchFamily="34" charset="0"/>
                          <a:ea typeface="+mn-ea"/>
                          <a:cs typeface="+mn-cs"/>
                          <a:sym typeface="Arial"/>
                        </a:rPr>
                        <a:t>1 039</a:t>
                      </a:r>
                    </a:p>
                  </a:txBody>
                  <a:tcPr marL="9525" marR="9525" marT="0" marB="0" anchor="ctr">
                    <a:solidFill>
                      <a:schemeClr val="accent6">
                        <a:lumMod val="50000"/>
                        <a:alpha val="1000"/>
                      </a:schemeClr>
                    </a:solidFill>
                  </a:tcPr>
                </a:tc>
                <a:tc>
                  <a:txBody>
                    <a:bodyPr/>
                    <a:lstStyle/>
                    <a:p>
                      <a:pPr algn="ctr" fontAlgn="b"/>
                      <a:r>
                        <a:rPr lang="ru-KZ" sz="800" b="0" i="0" u="none" strike="noStrike" cap="none" dirty="0">
                          <a:solidFill>
                            <a:schemeClr val="tx1"/>
                          </a:solidFill>
                          <a:effectLst/>
                          <a:latin typeface="Arial Narrow" panose="020B0606020202030204" pitchFamily="34" charset="0"/>
                          <a:ea typeface="+mn-ea"/>
                          <a:cs typeface="+mn-cs"/>
                          <a:sym typeface="Arial"/>
                        </a:rPr>
                        <a:t>2 733</a:t>
                      </a:r>
                    </a:p>
                  </a:txBody>
                  <a:tcPr marL="9525" marR="9525" marT="0" marB="0" anchor="ctr">
                    <a:solidFill>
                      <a:schemeClr val="accent6">
                        <a:lumMod val="50000"/>
                        <a:alpha val="1000"/>
                      </a:schemeClr>
                    </a:solidFill>
                  </a:tcPr>
                </a:tc>
                <a:tc>
                  <a:txBody>
                    <a:bodyPr/>
                    <a:lstStyle/>
                    <a:p>
                      <a:pPr algn="ctr" fontAlgn="b"/>
                      <a:r>
                        <a:rPr lang="ru-KZ" sz="800" b="0" i="0" u="none" strike="noStrike" cap="none">
                          <a:solidFill>
                            <a:schemeClr val="tx1"/>
                          </a:solidFill>
                          <a:effectLst/>
                          <a:latin typeface="Arial Narrow" panose="020B0606020202030204" pitchFamily="34" charset="0"/>
                          <a:ea typeface="+mn-ea"/>
                          <a:cs typeface="+mn-cs"/>
                          <a:sym typeface="Arial"/>
                        </a:rPr>
                        <a:t>1 337</a:t>
                      </a:r>
                    </a:p>
                  </a:txBody>
                  <a:tcPr marL="9525" marR="9525" marT="0" marB="0" anchor="ctr">
                    <a:lnR w="12700" cap="flat" cmpd="sng" algn="ctr">
                      <a:solidFill>
                        <a:schemeClr val="tx1"/>
                      </a:solidFill>
                      <a:prstDash val="solid"/>
                      <a:round/>
                      <a:headEnd type="none" w="med" len="med"/>
                      <a:tailEnd type="none" w="med" len="med"/>
                    </a:lnR>
                    <a:solidFill>
                      <a:schemeClr val="accent6">
                        <a:lumMod val="50000"/>
                        <a:alpha val="1000"/>
                      </a:schemeClr>
                    </a:solidFill>
                  </a:tcPr>
                </a:tc>
                <a:tc>
                  <a:txBody>
                    <a:bodyPr/>
                    <a:lstStyle/>
                    <a:p>
                      <a:pPr marR="0" algn="ctr" rtl="0" eaLnBrk="1" fontAlgn="b" hangingPunct="1">
                        <a:lnSpc>
                          <a:spcPct val="100000"/>
                        </a:lnSpc>
                        <a:spcBef>
                          <a:spcPts val="0"/>
                        </a:spcBef>
                        <a:spcAft>
                          <a:spcPts val="0"/>
                        </a:spcAft>
                        <a:buNone/>
                      </a:pPr>
                      <a:r>
                        <a:rPr lang="ru-KZ" sz="800" b="0" i="0" u="none" strike="noStrike" cap="none">
                          <a:solidFill>
                            <a:schemeClr val="accent3">
                              <a:lumMod val="50000"/>
                            </a:schemeClr>
                          </a:solidFill>
                          <a:effectLst/>
                          <a:latin typeface="Arial Narrow" panose="020B0606020202030204" pitchFamily="34" charset="0"/>
                          <a:ea typeface="+mn-ea"/>
                          <a:cs typeface="+mn-cs"/>
                          <a:sym typeface="Arial"/>
                        </a:rPr>
                        <a:t>7 754</a:t>
                      </a:r>
                    </a:p>
                  </a:txBody>
                  <a:tcPr marL="9525" marR="9525" marT="0" marB="0" anchor="ctr">
                    <a:lnL w="12700" cap="flat" cmpd="sng" algn="ctr">
                      <a:solidFill>
                        <a:schemeClr val="tx1"/>
                      </a:solidFill>
                      <a:prstDash val="solid"/>
                      <a:round/>
                      <a:headEnd type="none" w="med" len="med"/>
                      <a:tailEnd type="none" w="med" len="med"/>
                    </a:lnL>
                    <a:solidFill>
                      <a:schemeClr val="accent6">
                        <a:lumMod val="50000"/>
                        <a:alpha val="1000"/>
                      </a:schemeClr>
                    </a:solidFill>
                  </a:tcPr>
                </a:tc>
                <a:tc>
                  <a:txBody>
                    <a:bodyPr/>
                    <a:lstStyle/>
                    <a:p>
                      <a:pPr marR="0" algn="ctr" rtl="0" eaLnBrk="1" fontAlgn="b" hangingPunct="1">
                        <a:lnSpc>
                          <a:spcPct val="100000"/>
                        </a:lnSpc>
                        <a:spcBef>
                          <a:spcPts val="0"/>
                        </a:spcBef>
                        <a:spcAft>
                          <a:spcPts val="0"/>
                        </a:spcAft>
                        <a:buNone/>
                      </a:pPr>
                      <a:r>
                        <a:rPr lang="ru-KZ" sz="800" b="0" i="0" u="none" strike="noStrike" cap="none" dirty="0">
                          <a:solidFill>
                            <a:schemeClr val="tx1"/>
                          </a:solidFill>
                          <a:effectLst/>
                          <a:latin typeface="Arial Narrow" panose="020B0606020202030204" pitchFamily="34" charset="0"/>
                          <a:ea typeface="+mn-ea"/>
                          <a:cs typeface="+mn-cs"/>
                          <a:sym typeface="Arial"/>
                        </a:rPr>
                        <a:t>1 570</a:t>
                      </a:r>
                    </a:p>
                  </a:txBody>
                  <a:tcPr marL="9525" marR="9525" marT="0" marB="0" anchor="ctr">
                    <a:solidFill>
                      <a:schemeClr val="accent6">
                        <a:lumMod val="50000"/>
                        <a:alpha val="1000"/>
                      </a:schemeClr>
                    </a:solidFill>
                  </a:tcPr>
                </a:tc>
                <a:tc>
                  <a:txBody>
                    <a:bodyPr/>
                    <a:lstStyle/>
                    <a:p>
                      <a:pPr marR="0" algn="ctr" rtl="0" eaLnBrk="1" fontAlgn="b" hangingPunct="1">
                        <a:lnSpc>
                          <a:spcPct val="100000"/>
                        </a:lnSpc>
                        <a:spcBef>
                          <a:spcPts val="0"/>
                        </a:spcBef>
                        <a:spcAft>
                          <a:spcPts val="0"/>
                        </a:spcAft>
                        <a:buNone/>
                      </a:pPr>
                      <a:r>
                        <a:rPr lang="ru-KZ" sz="800" b="0" i="0" u="none" strike="noStrike" cap="none">
                          <a:solidFill>
                            <a:schemeClr val="accent3">
                              <a:lumMod val="50000"/>
                            </a:schemeClr>
                          </a:solidFill>
                          <a:effectLst/>
                          <a:latin typeface="Arial Narrow" panose="020B0606020202030204" pitchFamily="34" charset="0"/>
                          <a:ea typeface="+mn-ea"/>
                          <a:cs typeface="+mn-cs"/>
                          <a:sym typeface="Arial"/>
                        </a:rPr>
                        <a:t>1 571</a:t>
                      </a:r>
                    </a:p>
                  </a:txBody>
                  <a:tcPr marL="9525" marR="9525" marT="0" marB="0" anchor="ctr">
                    <a:solidFill>
                      <a:schemeClr val="accent6">
                        <a:lumMod val="50000"/>
                        <a:alpha val="1000"/>
                      </a:schemeClr>
                    </a:solidFill>
                  </a:tcPr>
                </a:tc>
                <a:tc>
                  <a:txBody>
                    <a:bodyPr/>
                    <a:lstStyle/>
                    <a:p>
                      <a:pPr marR="0" algn="ctr" rtl="0" eaLnBrk="1" fontAlgn="b" hangingPunct="1">
                        <a:lnSpc>
                          <a:spcPct val="100000"/>
                        </a:lnSpc>
                        <a:spcBef>
                          <a:spcPts val="0"/>
                        </a:spcBef>
                        <a:spcAft>
                          <a:spcPts val="0"/>
                        </a:spcAft>
                        <a:buNone/>
                      </a:pPr>
                      <a:r>
                        <a:rPr lang="ru-KZ" sz="800" b="0" i="0" u="none" strike="noStrike" cap="none" dirty="0">
                          <a:solidFill>
                            <a:schemeClr val="accent3">
                              <a:lumMod val="50000"/>
                            </a:schemeClr>
                          </a:solidFill>
                          <a:effectLst/>
                          <a:latin typeface="Arial Narrow" panose="020B0606020202030204" pitchFamily="34" charset="0"/>
                          <a:ea typeface="+mn-ea"/>
                          <a:cs typeface="+mn-cs"/>
                          <a:sym typeface="Arial"/>
                        </a:rPr>
                        <a:t>1 333</a:t>
                      </a:r>
                    </a:p>
                  </a:txBody>
                  <a:tcPr marL="9525" marR="9525" marT="0" marB="0" anchor="ctr">
                    <a:solidFill>
                      <a:schemeClr val="accent6">
                        <a:lumMod val="50000"/>
                        <a:alpha val="1000"/>
                      </a:schemeClr>
                    </a:solidFill>
                  </a:tcPr>
                </a:tc>
                <a:tc>
                  <a:txBody>
                    <a:bodyPr/>
                    <a:lstStyle/>
                    <a:p>
                      <a:pPr marR="0" algn="ctr" rtl="0" eaLnBrk="1" fontAlgn="b" hangingPunct="1">
                        <a:lnSpc>
                          <a:spcPct val="100000"/>
                        </a:lnSpc>
                        <a:spcBef>
                          <a:spcPts val="0"/>
                        </a:spcBef>
                        <a:spcAft>
                          <a:spcPts val="0"/>
                        </a:spcAft>
                        <a:buNone/>
                      </a:pPr>
                      <a:r>
                        <a:rPr lang="ru-KZ" sz="800" b="0" i="0" u="none" strike="noStrike" cap="none" dirty="0">
                          <a:solidFill>
                            <a:schemeClr val="accent3">
                              <a:lumMod val="50000"/>
                            </a:schemeClr>
                          </a:solidFill>
                          <a:effectLst/>
                          <a:latin typeface="Arial Narrow" panose="020B0606020202030204" pitchFamily="34" charset="0"/>
                          <a:ea typeface="+mn-ea"/>
                          <a:cs typeface="+mn-cs"/>
                          <a:sym typeface="Arial"/>
                        </a:rPr>
                        <a:t>3 280</a:t>
                      </a:r>
                    </a:p>
                  </a:txBody>
                  <a:tcPr marL="9525" marR="9525" marT="0" marB="0" anchor="ctr">
                    <a:solidFill>
                      <a:schemeClr val="accent6">
                        <a:lumMod val="50000"/>
                        <a:alpha val="1000"/>
                      </a:schemeClr>
                    </a:solidFill>
                  </a:tcPr>
                </a:tc>
                <a:tc>
                  <a:txBody>
                    <a:bodyPr/>
                    <a:lstStyle/>
                    <a:p>
                      <a:pPr marR="0" algn="ctr" rtl="0" eaLnBrk="1" fontAlgn="b" hangingPunct="1">
                        <a:lnSpc>
                          <a:spcPct val="100000"/>
                        </a:lnSpc>
                        <a:spcBef>
                          <a:spcPts val="0"/>
                        </a:spcBef>
                        <a:spcAft>
                          <a:spcPts val="0"/>
                        </a:spcAft>
                        <a:buNone/>
                      </a:pPr>
                      <a:r>
                        <a:rPr lang="ru-KZ" sz="800" b="0" i="0" u="none" strike="noStrike" cap="none">
                          <a:solidFill>
                            <a:schemeClr val="accent3">
                              <a:lumMod val="50000"/>
                            </a:schemeClr>
                          </a:solidFill>
                          <a:effectLst/>
                          <a:latin typeface="Arial Narrow" panose="020B0606020202030204" pitchFamily="34" charset="0"/>
                          <a:ea typeface="+mn-ea"/>
                          <a:cs typeface="+mn-cs"/>
                          <a:sym typeface="Arial"/>
                        </a:rPr>
                        <a:t>0,9%</a:t>
                      </a:r>
                    </a:p>
                  </a:txBody>
                  <a:tcPr marL="9525" marR="9525" marT="0" marB="0" anchor="ctr">
                    <a:solidFill>
                      <a:schemeClr val="accent6">
                        <a:lumMod val="50000"/>
                        <a:alpha val="1000"/>
                      </a:schemeClr>
                    </a:solidFill>
                  </a:tcPr>
                </a:tc>
                <a:extLst>
                  <a:ext uri="{0D108BD9-81ED-4DB2-BD59-A6C34878D82A}">
                    <a16:rowId xmlns:a16="http://schemas.microsoft.com/office/drawing/2014/main" val="761244194"/>
                  </a:ext>
                </a:extLst>
              </a:tr>
              <a:tr h="158400">
                <a:tc>
                  <a:txBody>
                    <a:bodyPr/>
                    <a:lstStyle/>
                    <a:p>
                      <a:pPr algn="ctr" fontAlgn="b"/>
                      <a:r>
                        <a:rPr lang="ru-RU" sz="800" u="none" strike="noStrike" dirty="0">
                          <a:solidFill>
                            <a:schemeClr val="accent3">
                              <a:lumMod val="50000"/>
                            </a:schemeClr>
                          </a:solidFill>
                          <a:effectLst/>
                          <a:latin typeface="Arial Narrow" panose="020B0606020202030204" pitchFamily="34" charset="0"/>
                        </a:rPr>
                        <a:t>24</a:t>
                      </a:r>
                      <a:endParaRPr lang="en-US" sz="800" b="0" i="0" u="none" strike="noStrike" dirty="0">
                        <a:solidFill>
                          <a:schemeClr val="accent3">
                            <a:lumMod val="50000"/>
                          </a:schemeClr>
                        </a:solidFill>
                        <a:effectLst/>
                        <a:latin typeface="Arial Narrow" panose="020B0606020202030204" pitchFamily="34" charset="0"/>
                      </a:endParaRPr>
                    </a:p>
                  </a:txBody>
                  <a:tcPr marL="9525" marR="9525" marT="0" marB="0" anchor="ctr">
                    <a:solidFill>
                      <a:schemeClr val="accent3">
                        <a:lumMod val="50000"/>
                        <a:alpha val="20000"/>
                      </a:schemeClr>
                    </a:solidFill>
                  </a:tcPr>
                </a:tc>
                <a:tc>
                  <a:txBody>
                    <a:bodyPr/>
                    <a:lstStyle/>
                    <a:p>
                      <a:pPr marR="0" algn="ctr" rtl="0" eaLnBrk="1" fontAlgn="b" hangingPunct="1">
                        <a:lnSpc>
                          <a:spcPct val="100000"/>
                        </a:lnSpc>
                        <a:spcBef>
                          <a:spcPts val="0"/>
                        </a:spcBef>
                        <a:spcAft>
                          <a:spcPts val="0"/>
                        </a:spcAft>
                        <a:buNone/>
                      </a:pPr>
                      <a:r>
                        <a:rPr lang="ru-KZ" sz="800" b="0" i="0" u="none" strike="noStrike" cap="none" dirty="0">
                          <a:solidFill>
                            <a:schemeClr val="accent3">
                              <a:lumMod val="50000"/>
                            </a:schemeClr>
                          </a:solidFill>
                          <a:effectLst/>
                          <a:latin typeface="Arial Narrow" panose="020B0606020202030204" pitchFamily="34" charset="0"/>
                          <a:ea typeface="+mn-ea"/>
                          <a:cs typeface="+mn-cs"/>
                          <a:sym typeface="Arial"/>
                        </a:rPr>
                        <a:t>1323-0</a:t>
                      </a:r>
                    </a:p>
                  </a:txBody>
                  <a:tcPr marL="9525" marR="9525" marT="0" marB="0" anchor="ctr">
                    <a:solidFill>
                      <a:schemeClr val="accent3">
                        <a:lumMod val="50000"/>
                        <a:alpha val="20000"/>
                      </a:schemeClr>
                    </a:solidFill>
                  </a:tcPr>
                </a:tc>
                <a:tc>
                  <a:txBody>
                    <a:bodyPr/>
                    <a:lstStyle/>
                    <a:p>
                      <a:pPr marL="72000" marR="0" algn="l" rtl="0" eaLnBrk="1" fontAlgn="b" hangingPunct="1">
                        <a:lnSpc>
                          <a:spcPct val="100000"/>
                        </a:lnSpc>
                        <a:spcBef>
                          <a:spcPts val="0"/>
                        </a:spcBef>
                        <a:spcAft>
                          <a:spcPts val="0"/>
                        </a:spcAft>
                        <a:buNone/>
                      </a:pPr>
                      <a:r>
                        <a:rPr lang="ru-RU" sz="800" b="0" i="0" u="none" strike="noStrike" cap="none" dirty="0" err="1">
                          <a:solidFill>
                            <a:schemeClr val="accent3">
                              <a:lumMod val="50000"/>
                            </a:schemeClr>
                          </a:solidFill>
                          <a:effectLst/>
                          <a:latin typeface="Arial Narrow" panose="020B0606020202030204" pitchFamily="34" charset="0"/>
                          <a:ea typeface="+mn-ea"/>
                          <a:cs typeface="+mn-cs"/>
                          <a:sym typeface="Arial"/>
                        </a:rPr>
                        <a:t>Мамандандырылған</a:t>
                      </a:r>
                      <a:r>
                        <a:rPr lang="ru-RU" sz="800" b="0" i="0" u="none" strike="noStrike" cap="none" dirty="0">
                          <a:solidFill>
                            <a:schemeClr val="accent3">
                              <a:lumMod val="50000"/>
                            </a:schemeClr>
                          </a:solidFill>
                          <a:effectLst/>
                          <a:latin typeface="Arial Narrow" panose="020B0606020202030204" pitchFamily="34" charset="0"/>
                          <a:ea typeface="+mn-ea"/>
                          <a:cs typeface="+mn-cs"/>
                          <a:sym typeface="Arial"/>
                        </a:rPr>
                        <a:t> </a:t>
                      </a:r>
                      <a:r>
                        <a:rPr lang="ru-RU" sz="800" b="0" i="0" u="none" strike="noStrike" cap="none" dirty="0" err="1">
                          <a:solidFill>
                            <a:schemeClr val="accent3">
                              <a:lumMod val="50000"/>
                            </a:schemeClr>
                          </a:solidFill>
                          <a:effectLst/>
                          <a:latin typeface="Arial Narrow" panose="020B0606020202030204" pitchFamily="34" charset="0"/>
                          <a:ea typeface="+mn-ea"/>
                          <a:cs typeface="+mn-cs"/>
                          <a:sym typeface="Arial"/>
                        </a:rPr>
                        <a:t>құрылыс</a:t>
                      </a:r>
                      <a:r>
                        <a:rPr lang="ru-RU" sz="800" b="0" i="0" u="none" strike="noStrike" cap="none" dirty="0">
                          <a:solidFill>
                            <a:schemeClr val="accent3">
                              <a:lumMod val="50000"/>
                            </a:schemeClr>
                          </a:solidFill>
                          <a:effectLst/>
                          <a:latin typeface="Arial Narrow" panose="020B0606020202030204" pitchFamily="34" charset="0"/>
                          <a:ea typeface="+mn-ea"/>
                          <a:cs typeface="+mn-cs"/>
                          <a:sym typeface="Arial"/>
                        </a:rPr>
                        <a:t> </a:t>
                      </a:r>
                      <a:r>
                        <a:rPr lang="ru-RU" sz="800" b="0" i="0" u="none" strike="noStrike" cap="none" dirty="0" err="1">
                          <a:solidFill>
                            <a:schemeClr val="accent3">
                              <a:lumMod val="50000"/>
                            </a:schemeClr>
                          </a:solidFill>
                          <a:effectLst/>
                          <a:latin typeface="Arial Narrow" panose="020B0606020202030204" pitchFamily="34" charset="0"/>
                          <a:ea typeface="+mn-ea"/>
                          <a:cs typeface="+mn-cs"/>
                          <a:sym typeface="Arial"/>
                        </a:rPr>
                        <a:t>бөлімшелерінің</a:t>
                      </a:r>
                      <a:r>
                        <a:rPr lang="ru-RU" sz="800" b="0" i="0" u="none" strike="noStrike" cap="none" dirty="0">
                          <a:solidFill>
                            <a:schemeClr val="accent3">
                              <a:lumMod val="50000"/>
                            </a:schemeClr>
                          </a:solidFill>
                          <a:effectLst/>
                          <a:latin typeface="Arial Narrow" panose="020B0606020202030204" pitchFamily="34" charset="0"/>
                          <a:ea typeface="+mn-ea"/>
                          <a:cs typeface="+mn-cs"/>
                          <a:sym typeface="Arial"/>
                        </a:rPr>
                        <a:t> </a:t>
                      </a:r>
                      <a:r>
                        <a:rPr lang="ru-RU" sz="800" b="0" i="0" u="none" strike="noStrike" cap="none" dirty="0" err="1">
                          <a:solidFill>
                            <a:schemeClr val="accent3">
                              <a:lumMod val="50000"/>
                            </a:schemeClr>
                          </a:solidFill>
                          <a:effectLst/>
                          <a:latin typeface="Arial Narrow" panose="020B0606020202030204" pitchFamily="34" charset="0"/>
                          <a:ea typeface="+mn-ea"/>
                          <a:cs typeface="+mn-cs"/>
                          <a:sym typeface="Arial"/>
                        </a:rPr>
                        <a:t>басшылары</a:t>
                      </a:r>
                      <a:endParaRPr lang="ru-RU" sz="800" b="0" i="0" u="none" strike="noStrike" cap="none" dirty="0">
                        <a:solidFill>
                          <a:schemeClr val="accent3">
                            <a:lumMod val="50000"/>
                          </a:schemeClr>
                        </a:solidFill>
                        <a:effectLst/>
                        <a:latin typeface="Arial Narrow" panose="020B0606020202030204" pitchFamily="34" charset="0"/>
                        <a:ea typeface="+mn-ea"/>
                        <a:cs typeface="+mn-cs"/>
                        <a:sym typeface="Arial"/>
                      </a:endParaRPr>
                    </a:p>
                  </a:txBody>
                  <a:tcPr marL="9525" marR="9525" marT="0" marB="0" anchor="ctr">
                    <a:lnR w="12700" cap="flat" cmpd="sng" algn="ctr">
                      <a:solidFill>
                        <a:schemeClr val="tx1"/>
                      </a:solidFill>
                      <a:prstDash val="solid"/>
                      <a:round/>
                      <a:headEnd type="none" w="med" len="med"/>
                      <a:tailEnd type="none" w="med" len="med"/>
                    </a:lnR>
                    <a:solidFill>
                      <a:schemeClr val="accent3">
                        <a:lumMod val="50000"/>
                        <a:alpha val="20000"/>
                      </a:schemeClr>
                    </a:solidFill>
                  </a:tcPr>
                </a:tc>
                <a:tc>
                  <a:txBody>
                    <a:bodyPr/>
                    <a:lstStyle/>
                    <a:p>
                      <a:pPr algn="ctr" fontAlgn="b"/>
                      <a:r>
                        <a:rPr lang="ru-KZ" sz="800" b="0" i="0" u="none" strike="noStrike" cap="none">
                          <a:solidFill>
                            <a:schemeClr val="tx1"/>
                          </a:solidFill>
                          <a:effectLst/>
                          <a:latin typeface="Arial Narrow" panose="020B0606020202030204" pitchFamily="34" charset="0"/>
                          <a:ea typeface="+mn-ea"/>
                          <a:cs typeface="+mn-cs"/>
                          <a:sym typeface="Arial"/>
                        </a:rPr>
                        <a:t>5 362</a:t>
                      </a:r>
                    </a:p>
                  </a:txBody>
                  <a:tcPr marL="9525" marR="9525" marT="0" marB="0" anchor="ctr">
                    <a:lnL w="12700" cap="flat" cmpd="sng" algn="ctr">
                      <a:solidFill>
                        <a:schemeClr val="tx1"/>
                      </a:solidFill>
                      <a:prstDash val="solid"/>
                      <a:round/>
                      <a:headEnd type="none" w="med" len="med"/>
                      <a:tailEnd type="none" w="med" len="med"/>
                    </a:lnL>
                    <a:solidFill>
                      <a:schemeClr val="bg1">
                        <a:lumMod val="50000"/>
                        <a:alpha val="20000"/>
                      </a:schemeClr>
                    </a:solidFill>
                  </a:tcPr>
                </a:tc>
                <a:tc>
                  <a:txBody>
                    <a:bodyPr/>
                    <a:lstStyle/>
                    <a:p>
                      <a:pPr algn="ctr" fontAlgn="b"/>
                      <a:r>
                        <a:rPr lang="ru-KZ" sz="800" b="0" i="0" u="none" strike="noStrike" cap="none">
                          <a:solidFill>
                            <a:schemeClr val="tx1"/>
                          </a:solidFill>
                          <a:effectLst/>
                          <a:latin typeface="Arial Narrow" panose="020B0606020202030204" pitchFamily="34" charset="0"/>
                          <a:ea typeface="+mn-ea"/>
                          <a:cs typeface="+mn-cs"/>
                          <a:sym typeface="Arial"/>
                        </a:rPr>
                        <a:t>1 023</a:t>
                      </a:r>
                    </a:p>
                  </a:txBody>
                  <a:tcPr marL="9525" marR="9525" marT="0" marB="0" anchor="ctr">
                    <a:solidFill>
                      <a:schemeClr val="bg1">
                        <a:lumMod val="50000"/>
                        <a:alpha val="20000"/>
                      </a:schemeClr>
                    </a:solidFill>
                  </a:tcPr>
                </a:tc>
                <a:tc>
                  <a:txBody>
                    <a:bodyPr/>
                    <a:lstStyle/>
                    <a:p>
                      <a:pPr algn="ctr" fontAlgn="b"/>
                      <a:r>
                        <a:rPr lang="ru-KZ" sz="800" b="0" i="0" u="none" strike="noStrike" cap="none">
                          <a:solidFill>
                            <a:schemeClr val="tx1"/>
                          </a:solidFill>
                          <a:effectLst/>
                          <a:latin typeface="Arial Narrow" panose="020B0606020202030204" pitchFamily="34" charset="0"/>
                          <a:ea typeface="+mn-ea"/>
                          <a:cs typeface="+mn-cs"/>
                          <a:sym typeface="Arial"/>
                        </a:rPr>
                        <a:t>1 891</a:t>
                      </a:r>
                    </a:p>
                  </a:txBody>
                  <a:tcPr marL="9525" marR="9525" marT="0" marB="0" anchor="ctr">
                    <a:solidFill>
                      <a:schemeClr val="bg1">
                        <a:lumMod val="50000"/>
                        <a:alpha val="20000"/>
                      </a:schemeClr>
                    </a:solidFill>
                  </a:tcPr>
                </a:tc>
                <a:tc>
                  <a:txBody>
                    <a:bodyPr/>
                    <a:lstStyle/>
                    <a:p>
                      <a:pPr algn="ctr" fontAlgn="b"/>
                      <a:r>
                        <a:rPr lang="ru-KZ" sz="800" b="0" i="0" u="none" strike="noStrike" cap="none">
                          <a:solidFill>
                            <a:schemeClr val="tx1"/>
                          </a:solidFill>
                          <a:effectLst/>
                          <a:latin typeface="Arial Narrow" panose="020B0606020202030204" pitchFamily="34" charset="0"/>
                          <a:ea typeface="+mn-ea"/>
                          <a:cs typeface="+mn-cs"/>
                          <a:sym typeface="Arial"/>
                        </a:rPr>
                        <a:t>1 053</a:t>
                      </a:r>
                    </a:p>
                  </a:txBody>
                  <a:tcPr marL="9525" marR="9525" marT="0" marB="0" anchor="ctr">
                    <a:solidFill>
                      <a:schemeClr val="bg1">
                        <a:lumMod val="50000"/>
                        <a:alpha val="20000"/>
                      </a:schemeClr>
                    </a:solidFill>
                  </a:tcPr>
                </a:tc>
                <a:tc>
                  <a:txBody>
                    <a:bodyPr/>
                    <a:lstStyle/>
                    <a:p>
                      <a:pPr algn="ctr" fontAlgn="b"/>
                      <a:r>
                        <a:rPr lang="ru-KZ" sz="800" b="0" i="0" u="none" strike="noStrike" cap="none">
                          <a:solidFill>
                            <a:schemeClr val="tx1"/>
                          </a:solidFill>
                          <a:effectLst/>
                          <a:latin typeface="Arial Narrow" panose="020B0606020202030204" pitchFamily="34" charset="0"/>
                          <a:ea typeface="+mn-ea"/>
                          <a:cs typeface="+mn-cs"/>
                          <a:sym typeface="Arial"/>
                        </a:rPr>
                        <a:t>1 395</a:t>
                      </a:r>
                    </a:p>
                  </a:txBody>
                  <a:tcPr marL="9525" marR="9525" marT="0" marB="0" anchor="ctr">
                    <a:lnR w="12700" cap="flat" cmpd="sng" algn="ctr">
                      <a:solidFill>
                        <a:schemeClr val="tx1"/>
                      </a:solidFill>
                      <a:prstDash val="solid"/>
                      <a:round/>
                      <a:headEnd type="none" w="med" len="med"/>
                      <a:tailEnd type="none" w="med" len="med"/>
                    </a:lnR>
                    <a:solidFill>
                      <a:schemeClr val="bg1">
                        <a:lumMod val="50000"/>
                        <a:alpha val="20000"/>
                      </a:schemeClr>
                    </a:solidFill>
                  </a:tcPr>
                </a:tc>
                <a:tc>
                  <a:txBody>
                    <a:bodyPr/>
                    <a:lstStyle/>
                    <a:p>
                      <a:pPr marR="0" algn="ctr" rtl="0" eaLnBrk="1" fontAlgn="b" hangingPunct="1">
                        <a:lnSpc>
                          <a:spcPct val="100000"/>
                        </a:lnSpc>
                        <a:spcBef>
                          <a:spcPts val="0"/>
                        </a:spcBef>
                        <a:spcAft>
                          <a:spcPts val="0"/>
                        </a:spcAft>
                        <a:buNone/>
                      </a:pPr>
                      <a:r>
                        <a:rPr lang="ru-KZ" sz="800" b="0" i="0" u="none" strike="noStrike" cap="none">
                          <a:solidFill>
                            <a:schemeClr val="accent3">
                              <a:lumMod val="50000"/>
                            </a:schemeClr>
                          </a:solidFill>
                          <a:effectLst/>
                          <a:latin typeface="Arial Narrow" panose="020B0606020202030204" pitchFamily="34" charset="0"/>
                          <a:ea typeface="+mn-ea"/>
                          <a:cs typeface="+mn-cs"/>
                          <a:sym typeface="Arial"/>
                        </a:rPr>
                        <a:t>7 643</a:t>
                      </a:r>
                    </a:p>
                  </a:txBody>
                  <a:tcPr marL="9525" marR="9525" marT="0" marB="0" anchor="ctr">
                    <a:lnL w="12700" cap="flat" cmpd="sng" algn="ctr">
                      <a:solidFill>
                        <a:schemeClr val="tx1"/>
                      </a:solidFill>
                      <a:prstDash val="solid"/>
                      <a:round/>
                      <a:headEnd type="none" w="med" len="med"/>
                      <a:tailEnd type="none" w="med" len="med"/>
                    </a:lnL>
                    <a:solidFill>
                      <a:schemeClr val="accent3">
                        <a:lumMod val="50000"/>
                        <a:alpha val="20000"/>
                      </a:schemeClr>
                    </a:solidFill>
                  </a:tcPr>
                </a:tc>
                <a:tc>
                  <a:txBody>
                    <a:bodyPr/>
                    <a:lstStyle/>
                    <a:p>
                      <a:pPr marR="0" algn="ctr" rtl="0" eaLnBrk="1" fontAlgn="b" hangingPunct="1">
                        <a:lnSpc>
                          <a:spcPct val="100000"/>
                        </a:lnSpc>
                        <a:spcBef>
                          <a:spcPts val="0"/>
                        </a:spcBef>
                        <a:spcAft>
                          <a:spcPts val="0"/>
                        </a:spcAft>
                        <a:buNone/>
                      </a:pPr>
                      <a:r>
                        <a:rPr lang="ru-KZ" sz="800" b="0" i="0" u="none" strike="noStrike" cap="none">
                          <a:solidFill>
                            <a:schemeClr val="tx1"/>
                          </a:solidFill>
                          <a:effectLst/>
                          <a:latin typeface="Arial Narrow" panose="020B0606020202030204" pitchFamily="34" charset="0"/>
                          <a:ea typeface="+mn-ea"/>
                          <a:cs typeface="+mn-cs"/>
                          <a:sym typeface="Arial"/>
                        </a:rPr>
                        <a:t>1 944</a:t>
                      </a:r>
                    </a:p>
                  </a:txBody>
                  <a:tcPr marL="9525" marR="9525" marT="0" marB="0" anchor="ctr">
                    <a:solidFill>
                      <a:schemeClr val="bg1">
                        <a:lumMod val="50000"/>
                        <a:alpha val="20000"/>
                      </a:schemeClr>
                    </a:solidFill>
                  </a:tcPr>
                </a:tc>
                <a:tc>
                  <a:txBody>
                    <a:bodyPr/>
                    <a:lstStyle/>
                    <a:p>
                      <a:pPr marR="0" algn="ctr" rtl="0" eaLnBrk="1" fontAlgn="b" hangingPunct="1">
                        <a:lnSpc>
                          <a:spcPct val="100000"/>
                        </a:lnSpc>
                        <a:spcBef>
                          <a:spcPts val="0"/>
                        </a:spcBef>
                        <a:spcAft>
                          <a:spcPts val="0"/>
                        </a:spcAft>
                        <a:buNone/>
                      </a:pPr>
                      <a:r>
                        <a:rPr lang="ru-KZ" sz="800" b="0" i="0" u="none" strike="noStrike" cap="none">
                          <a:solidFill>
                            <a:schemeClr val="accent3">
                              <a:lumMod val="50000"/>
                            </a:schemeClr>
                          </a:solidFill>
                          <a:effectLst/>
                          <a:latin typeface="Arial Narrow" panose="020B0606020202030204" pitchFamily="34" charset="0"/>
                          <a:ea typeface="+mn-ea"/>
                          <a:cs typeface="+mn-cs"/>
                          <a:sym typeface="Arial"/>
                        </a:rPr>
                        <a:t>1 609</a:t>
                      </a:r>
                    </a:p>
                  </a:txBody>
                  <a:tcPr marL="9525" marR="9525" marT="0" marB="0" anchor="ctr">
                    <a:solidFill>
                      <a:schemeClr val="accent3">
                        <a:lumMod val="50000"/>
                        <a:alpha val="20000"/>
                      </a:schemeClr>
                    </a:solidFill>
                  </a:tcPr>
                </a:tc>
                <a:tc>
                  <a:txBody>
                    <a:bodyPr/>
                    <a:lstStyle/>
                    <a:p>
                      <a:pPr marR="0" algn="ctr" rtl="0" eaLnBrk="1" fontAlgn="b" hangingPunct="1">
                        <a:lnSpc>
                          <a:spcPct val="100000"/>
                        </a:lnSpc>
                        <a:spcBef>
                          <a:spcPts val="0"/>
                        </a:spcBef>
                        <a:spcAft>
                          <a:spcPts val="0"/>
                        </a:spcAft>
                        <a:buNone/>
                      </a:pPr>
                      <a:r>
                        <a:rPr lang="ru-KZ" sz="800" b="0" i="0" u="none" strike="noStrike" cap="none">
                          <a:solidFill>
                            <a:schemeClr val="accent3">
                              <a:lumMod val="50000"/>
                            </a:schemeClr>
                          </a:solidFill>
                          <a:effectLst/>
                          <a:latin typeface="Arial Narrow" panose="020B0606020202030204" pitchFamily="34" charset="0"/>
                          <a:ea typeface="+mn-ea"/>
                          <a:cs typeface="+mn-cs"/>
                          <a:sym typeface="Arial"/>
                        </a:rPr>
                        <a:t>2 254</a:t>
                      </a:r>
                    </a:p>
                  </a:txBody>
                  <a:tcPr marL="9525" marR="9525" marT="0" marB="0" anchor="ctr">
                    <a:solidFill>
                      <a:schemeClr val="accent3">
                        <a:lumMod val="50000"/>
                        <a:alpha val="20000"/>
                      </a:schemeClr>
                    </a:solidFill>
                  </a:tcPr>
                </a:tc>
                <a:tc>
                  <a:txBody>
                    <a:bodyPr/>
                    <a:lstStyle/>
                    <a:p>
                      <a:pPr marR="0" algn="ctr" rtl="0" eaLnBrk="1" fontAlgn="b" hangingPunct="1">
                        <a:lnSpc>
                          <a:spcPct val="100000"/>
                        </a:lnSpc>
                        <a:spcBef>
                          <a:spcPts val="0"/>
                        </a:spcBef>
                        <a:spcAft>
                          <a:spcPts val="0"/>
                        </a:spcAft>
                        <a:buNone/>
                      </a:pPr>
                      <a:r>
                        <a:rPr lang="ru-KZ" sz="800" b="0" i="0" u="none" strike="noStrike" cap="none">
                          <a:solidFill>
                            <a:schemeClr val="accent3">
                              <a:lumMod val="50000"/>
                            </a:schemeClr>
                          </a:solidFill>
                          <a:effectLst/>
                          <a:latin typeface="Arial Narrow" panose="020B0606020202030204" pitchFamily="34" charset="0"/>
                          <a:ea typeface="+mn-ea"/>
                          <a:cs typeface="+mn-cs"/>
                          <a:sym typeface="Arial"/>
                        </a:rPr>
                        <a:t>1 836</a:t>
                      </a:r>
                    </a:p>
                  </a:txBody>
                  <a:tcPr marL="9525" marR="9525" marT="0" marB="0" anchor="ctr">
                    <a:solidFill>
                      <a:schemeClr val="accent3">
                        <a:lumMod val="50000"/>
                        <a:alpha val="20000"/>
                      </a:schemeClr>
                    </a:solidFill>
                  </a:tcPr>
                </a:tc>
                <a:tc>
                  <a:txBody>
                    <a:bodyPr/>
                    <a:lstStyle/>
                    <a:p>
                      <a:pPr marR="0" algn="ctr" rtl="0" eaLnBrk="1" fontAlgn="b" hangingPunct="1">
                        <a:lnSpc>
                          <a:spcPct val="100000"/>
                        </a:lnSpc>
                        <a:spcBef>
                          <a:spcPts val="0"/>
                        </a:spcBef>
                        <a:spcAft>
                          <a:spcPts val="0"/>
                        </a:spcAft>
                        <a:buNone/>
                      </a:pPr>
                      <a:r>
                        <a:rPr lang="ru-KZ" sz="800" b="0" i="0" u="none" strike="noStrike" cap="none">
                          <a:solidFill>
                            <a:schemeClr val="accent3">
                              <a:lumMod val="50000"/>
                            </a:schemeClr>
                          </a:solidFill>
                          <a:effectLst/>
                          <a:latin typeface="Arial Narrow" panose="020B0606020202030204" pitchFamily="34" charset="0"/>
                          <a:ea typeface="+mn-ea"/>
                          <a:cs typeface="+mn-cs"/>
                          <a:sym typeface="Arial"/>
                        </a:rPr>
                        <a:t>0,9%</a:t>
                      </a:r>
                    </a:p>
                  </a:txBody>
                  <a:tcPr marL="9525" marR="9525" marT="0" marB="0" anchor="ctr">
                    <a:solidFill>
                      <a:schemeClr val="accent3">
                        <a:lumMod val="50000"/>
                        <a:alpha val="20000"/>
                      </a:schemeClr>
                    </a:solidFill>
                  </a:tcPr>
                </a:tc>
                <a:extLst>
                  <a:ext uri="{0D108BD9-81ED-4DB2-BD59-A6C34878D82A}">
                    <a16:rowId xmlns:a16="http://schemas.microsoft.com/office/drawing/2014/main" val="1996304957"/>
                  </a:ext>
                </a:extLst>
              </a:tr>
              <a:tr h="158400">
                <a:tc>
                  <a:txBody>
                    <a:bodyPr/>
                    <a:lstStyle/>
                    <a:p>
                      <a:pPr algn="ctr" fontAlgn="b"/>
                      <a:r>
                        <a:rPr lang="ru-RU" sz="800" u="none" strike="noStrike" dirty="0">
                          <a:solidFill>
                            <a:schemeClr val="accent3">
                              <a:lumMod val="50000"/>
                            </a:schemeClr>
                          </a:solidFill>
                          <a:effectLst/>
                          <a:latin typeface="Arial Narrow" panose="020B0606020202030204" pitchFamily="34" charset="0"/>
                        </a:rPr>
                        <a:t>25</a:t>
                      </a:r>
                      <a:endParaRPr lang="en-US" sz="800" b="0" i="0" u="none" strike="noStrike" dirty="0">
                        <a:solidFill>
                          <a:schemeClr val="accent3">
                            <a:lumMod val="50000"/>
                          </a:schemeClr>
                        </a:solidFill>
                        <a:effectLst/>
                        <a:latin typeface="Arial Narrow" panose="020B0606020202030204" pitchFamily="34" charset="0"/>
                      </a:endParaRPr>
                    </a:p>
                  </a:txBody>
                  <a:tcPr marL="9525" marR="9525" marT="0" marB="0" anchor="ctr">
                    <a:solidFill>
                      <a:schemeClr val="accent6">
                        <a:lumMod val="50000"/>
                        <a:alpha val="1000"/>
                      </a:schemeClr>
                    </a:solidFill>
                  </a:tcPr>
                </a:tc>
                <a:tc>
                  <a:txBody>
                    <a:bodyPr/>
                    <a:lstStyle/>
                    <a:p>
                      <a:pPr marR="0" algn="ctr" rtl="0" eaLnBrk="1" fontAlgn="b" hangingPunct="1">
                        <a:lnSpc>
                          <a:spcPct val="100000"/>
                        </a:lnSpc>
                        <a:spcBef>
                          <a:spcPts val="0"/>
                        </a:spcBef>
                        <a:spcAft>
                          <a:spcPts val="0"/>
                        </a:spcAft>
                        <a:buNone/>
                      </a:pPr>
                      <a:r>
                        <a:rPr lang="ru-KZ" sz="800" b="0" i="0" u="none" strike="noStrike" cap="none" dirty="0">
                          <a:solidFill>
                            <a:schemeClr val="accent3">
                              <a:lumMod val="50000"/>
                            </a:schemeClr>
                          </a:solidFill>
                          <a:effectLst/>
                          <a:latin typeface="Arial Narrow" panose="020B0606020202030204" pitchFamily="34" charset="0"/>
                          <a:ea typeface="+mn-ea"/>
                          <a:cs typeface="+mn-cs"/>
                          <a:sym typeface="Arial"/>
                        </a:rPr>
                        <a:t>4110-2</a:t>
                      </a:r>
                    </a:p>
                  </a:txBody>
                  <a:tcPr marL="9525" marR="9525" marT="0" marB="0" anchor="ctr">
                    <a:solidFill>
                      <a:schemeClr val="accent6">
                        <a:lumMod val="50000"/>
                        <a:alpha val="1000"/>
                      </a:schemeClr>
                    </a:solidFill>
                  </a:tcPr>
                </a:tc>
                <a:tc>
                  <a:txBody>
                    <a:bodyPr/>
                    <a:lstStyle/>
                    <a:p>
                      <a:pPr marL="72000" marR="0" algn="l" rtl="0" eaLnBrk="1" fontAlgn="b" hangingPunct="1">
                        <a:lnSpc>
                          <a:spcPct val="100000"/>
                        </a:lnSpc>
                        <a:spcBef>
                          <a:spcPts val="0"/>
                        </a:spcBef>
                        <a:spcAft>
                          <a:spcPts val="0"/>
                        </a:spcAft>
                        <a:buNone/>
                      </a:pPr>
                      <a:r>
                        <a:rPr lang="ru-RU" sz="800" b="0" i="0" u="none" strike="noStrike" cap="none" dirty="0" err="1">
                          <a:solidFill>
                            <a:schemeClr val="accent3">
                              <a:lumMod val="50000"/>
                            </a:schemeClr>
                          </a:solidFill>
                          <a:effectLst/>
                          <a:latin typeface="Arial Narrow" panose="020B0606020202030204" pitchFamily="34" charset="0"/>
                          <a:ea typeface="+mn-ea"/>
                          <a:cs typeface="+mn-cs"/>
                          <a:sym typeface="Arial"/>
                        </a:rPr>
                        <a:t>Іс</a:t>
                      </a:r>
                      <a:r>
                        <a:rPr lang="ru-RU" sz="800" b="0" i="0" u="none" strike="noStrike" cap="none" dirty="0">
                          <a:solidFill>
                            <a:schemeClr val="accent3">
                              <a:lumMod val="50000"/>
                            </a:schemeClr>
                          </a:solidFill>
                          <a:effectLst/>
                          <a:latin typeface="Arial Narrow" panose="020B0606020202030204" pitchFamily="34" charset="0"/>
                          <a:ea typeface="+mn-ea"/>
                          <a:cs typeface="+mn-cs"/>
                          <a:sym typeface="Arial"/>
                        </a:rPr>
                        <a:t> </a:t>
                      </a:r>
                      <a:r>
                        <a:rPr lang="ru-RU" sz="800" b="0" i="0" u="none" strike="noStrike" cap="none" dirty="0" err="1">
                          <a:solidFill>
                            <a:schemeClr val="accent3">
                              <a:lumMod val="50000"/>
                            </a:schemeClr>
                          </a:solidFill>
                          <a:effectLst/>
                          <a:latin typeface="Arial Narrow" panose="020B0606020202030204" pitchFamily="34" charset="0"/>
                          <a:ea typeface="+mn-ea"/>
                          <a:cs typeface="+mn-cs"/>
                          <a:sym typeface="Arial"/>
                        </a:rPr>
                        <a:t>қағаздарын</a:t>
                      </a:r>
                      <a:r>
                        <a:rPr lang="ru-RU" sz="800" b="0" i="0" u="none" strike="noStrike" cap="none" dirty="0">
                          <a:solidFill>
                            <a:schemeClr val="accent3">
                              <a:lumMod val="50000"/>
                            </a:schemeClr>
                          </a:solidFill>
                          <a:effectLst/>
                          <a:latin typeface="Arial Narrow" panose="020B0606020202030204" pitchFamily="34" charset="0"/>
                          <a:ea typeface="+mn-ea"/>
                          <a:cs typeface="+mn-cs"/>
                          <a:sym typeface="Arial"/>
                        </a:rPr>
                        <a:t> </a:t>
                      </a:r>
                      <a:r>
                        <a:rPr lang="ru-RU" sz="800" b="0" i="0" u="none" strike="noStrike" cap="none" dirty="0" err="1">
                          <a:solidFill>
                            <a:schemeClr val="accent3">
                              <a:lumMod val="50000"/>
                            </a:schemeClr>
                          </a:solidFill>
                          <a:effectLst/>
                          <a:latin typeface="Arial Narrow" panose="020B0606020202030204" pitchFamily="34" charset="0"/>
                          <a:ea typeface="+mn-ea"/>
                          <a:cs typeface="+mn-cs"/>
                          <a:sym typeface="Arial"/>
                        </a:rPr>
                        <a:t>жүргізу</a:t>
                      </a:r>
                      <a:r>
                        <a:rPr lang="ru-RU" sz="800" b="0" i="0" u="none" strike="noStrike" cap="none" dirty="0">
                          <a:solidFill>
                            <a:schemeClr val="accent3">
                              <a:lumMod val="50000"/>
                            </a:schemeClr>
                          </a:solidFill>
                          <a:effectLst/>
                          <a:latin typeface="Arial Narrow" panose="020B0606020202030204" pitchFamily="34" charset="0"/>
                          <a:ea typeface="+mn-ea"/>
                          <a:cs typeface="+mn-cs"/>
                          <a:sym typeface="Arial"/>
                        </a:rPr>
                        <a:t> </a:t>
                      </a:r>
                      <a:r>
                        <a:rPr lang="ru-RU" sz="800" b="0" i="0" u="none" strike="noStrike" cap="none" dirty="0" err="1">
                          <a:solidFill>
                            <a:schemeClr val="accent3">
                              <a:lumMod val="50000"/>
                            </a:schemeClr>
                          </a:solidFill>
                          <a:effectLst/>
                          <a:latin typeface="Arial Narrow" panose="020B0606020202030204" pitchFamily="34" charset="0"/>
                          <a:ea typeface="+mn-ea"/>
                          <a:cs typeface="+mn-cs"/>
                          <a:sym typeface="Arial"/>
                        </a:rPr>
                        <a:t>жөніндегі</a:t>
                      </a:r>
                      <a:r>
                        <a:rPr lang="ru-RU" sz="800" b="0" i="0" u="none" strike="noStrike" cap="none" dirty="0">
                          <a:solidFill>
                            <a:schemeClr val="accent3">
                              <a:lumMod val="50000"/>
                            </a:schemeClr>
                          </a:solidFill>
                          <a:effectLst/>
                          <a:latin typeface="Arial Narrow" panose="020B0606020202030204" pitchFamily="34" charset="0"/>
                          <a:ea typeface="+mn-ea"/>
                          <a:cs typeface="+mn-cs"/>
                          <a:sym typeface="Arial"/>
                        </a:rPr>
                        <a:t> </a:t>
                      </a:r>
                      <a:r>
                        <a:rPr lang="ru-RU" sz="800" b="0" i="0" u="none" strike="noStrike" cap="none" dirty="0" err="1">
                          <a:solidFill>
                            <a:schemeClr val="accent3">
                              <a:lumMod val="50000"/>
                            </a:schemeClr>
                          </a:solidFill>
                          <a:effectLst/>
                          <a:latin typeface="Arial Narrow" panose="020B0606020202030204" pitchFamily="34" charset="0"/>
                          <a:ea typeface="+mn-ea"/>
                          <a:cs typeface="+mn-cs"/>
                          <a:sym typeface="Arial"/>
                        </a:rPr>
                        <a:t>қызметшілер</a:t>
                      </a:r>
                      <a:endParaRPr lang="ru-RU" sz="800" b="0" i="0" u="none" strike="noStrike" cap="none" dirty="0">
                        <a:solidFill>
                          <a:schemeClr val="accent3">
                            <a:lumMod val="50000"/>
                          </a:schemeClr>
                        </a:solidFill>
                        <a:effectLst/>
                        <a:latin typeface="Arial Narrow" panose="020B0606020202030204" pitchFamily="34" charset="0"/>
                        <a:ea typeface="+mn-ea"/>
                        <a:cs typeface="+mn-cs"/>
                        <a:sym typeface="Arial"/>
                      </a:endParaRPr>
                    </a:p>
                  </a:txBody>
                  <a:tcPr marL="9525" marR="9525" marT="0" marB="0" anchor="ctr">
                    <a:lnR w="12700" cap="flat" cmpd="sng" algn="ctr">
                      <a:solidFill>
                        <a:schemeClr val="tx1"/>
                      </a:solidFill>
                      <a:prstDash val="solid"/>
                      <a:round/>
                      <a:headEnd type="none" w="med" len="med"/>
                      <a:tailEnd type="none" w="med" len="med"/>
                    </a:lnR>
                    <a:solidFill>
                      <a:schemeClr val="accent6">
                        <a:lumMod val="50000"/>
                        <a:alpha val="1000"/>
                      </a:schemeClr>
                    </a:solidFill>
                  </a:tcPr>
                </a:tc>
                <a:tc>
                  <a:txBody>
                    <a:bodyPr/>
                    <a:lstStyle/>
                    <a:p>
                      <a:pPr algn="ctr" fontAlgn="b"/>
                      <a:r>
                        <a:rPr lang="ru-KZ" sz="800" b="0" i="0" u="none" strike="noStrike" cap="none">
                          <a:solidFill>
                            <a:schemeClr val="tx1"/>
                          </a:solidFill>
                          <a:effectLst/>
                          <a:latin typeface="Arial Narrow" panose="020B0606020202030204" pitchFamily="34" charset="0"/>
                          <a:ea typeface="+mn-ea"/>
                          <a:cs typeface="+mn-cs"/>
                          <a:sym typeface="Arial"/>
                        </a:rPr>
                        <a:t>6 458</a:t>
                      </a:r>
                    </a:p>
                  </a:txBody>
                  <a:tcPr marL="9525" marR="9525" marT="0" marB="0" anchor="ctr">
                    <a:lnL w="12700" cap="flat" cmpd="sng" algn="ctr">
                      <a:solidFill>
                        <a:schemeClr val="tx1"/>
                      </a:solidFill>
                      <a:prstDash val="solid"/>
                      <a:round/>
                      <a:headEnd type="none" w="med" len="med"/>
                      <a:tailEnd type="none" w="med" len="med"/>
                    </a:lnL>
                    <a:solidFill>
                      <a:schemeClr val="accent6">
                        <a:lumMod val="50000"/>
                        <a:alpha val="1000"/>
                      </a:schemeClr>
                    </a:solidFill>
                  </a:tcPr>
                </a:tc>
                <a:tc>
                  <a:txBody>
                    <a:bodyPr/>
                    <a:lstStyle/>
                    <a:p>
                      <a:pPr algn="ctr" fontAlgn="b"/>
                      <a:r>
                        <a:rPr lang="ru-KZ" sz="800" b="0" i="0" u="none" strike="noStrike" cap="none">
                          <a:solidFill>
                            <a:schemeClr val="tx1"/>
                          </a:solidFill>
                          <a:effectLst/>
                          <a:latin typeface="Arial Narrow" panose="020B0606020202030204" pitchFamily="34" charset="0"/>
                          <a:ea typeface="+mn-ea"/>
                          <a:cs typeface="+mn-cs"/>
                          <a:sym typeface="Arial"/>
                        </a:rPr>
                        <a:t>1 345</a:t>
                      </a:r>
                    </a:p>
                  </a:txBody>
                  <a:tcPr marL="9525" marR="9525" marT="0" marB="0" anchor="ctr">
                    <a:solidFill>
                      <a:schemeClr val="accent6">
                        <a:lumMod val="50000"/>
                        <a:alpha val="1000"/>
                      </a:schemeClr>
                    </a:solidFill>
                  </a:tcPr>
                </a:tc>
                <a:tc>
                  <a:txBody>
                    <a:bodyPr/>
                    <a:lstStyle/>
                    <a:p>
                      <a:pPr algn="ctr" fontAlgn="b"/>
                      <a:r>
                        <a:rPr lang="ru-KZ" sz="800" b="0" i="0" u="none" strike="noStrike" cap="none">
                          <a:solidFill>
                            <a:schemeClr val="tx1"/>
                          </a:solidFill>
                          <a:effectLst/>
                          <a:latin typeface="Arial Narrow" panose="020B0606020202030204" pitchFamily="34" charset="0"/>
                          <a:ea typeface="+mn-ea"/>
                          <a:cs typeface="+mn-cs"/>
                          <a:sym typeface="Arial"/>
                        </a:rPr>
                        <a:t>1 316</a:t>
                      </a:r>
                    </a:p>
                  </a:txBody>
                  <a:tcPr marL="9525" marR="9525" marT="0" marB="0" anchor="ctr">
                    <a:solidFill>
                      <a:schemeClr val="accent6">
                        <a:lumMod val="50000"/>
                        <a:alpha val="1000"/>
                      </a:schemeClr>
                    </a:solidFill>
                  </a:tcPr>
                </a:tc>
                <a:tc>
                  <a:txBody>
                    <a:bodyPr/>
                    <a:lstStyle/>
                    <a:p>
                      <a:pPr algn="ctr" fontAlgn="b"/>
                      <a:r>
                        <a:rPr lang="ru-KZ" sz="800" b="0" i="0" u="none" strike="noStrike" cap="none" dirty="0">
                          <a:solidFill>
                            <a:schemeClr val="tx1"/>
                          </a:solidFill>
                          <a:effectLst/>
                          <a:latin typeface="Arial Narrow" panose="020B0606020202030204" pitchFamily="34" charset="0"/>
                          <a:ea typeface="+mn-ea"/>
                          <a:cs typeface="+mn-cs"/>
                          <a:sym typeface="Arial"/>
                        </a:rPr>
                        <a:t>1 936</a:t>
                      </a:r>
                    </a:p>
                  </a:txBody>
                  <a:tcPr marL="9525" marR="9525" marT="0" marB="0" anchor="ctr">
                    <a:solidFill>
                      <a:schemeClr val="accent6">
                        <a:lumMod val="50000"/>
                        <a:alpha val="1000"/>
                      </a:schemeClr>
                    </a:solidFill>
                  </a:tcPr>
                </a:tc>
                <a:tc>
                  <a:txBody>
                    <a:bodyPr/>
                    <a:lstStyle/>
                    <a:p>
                      <a:pPr algn="ctr" fontAlgn="b"/>
                      <a:r>
                        <a:rPr lang="ru-KZ" sz="800" b="0" i="0" u="none" strike="noStrike" cap="none">
                          <a:solidFill>
                            <a:schemeClr val="tx1"/>
                          </a:solidFill>
                          <a:effectLst/>
                          <a:latin typeface="Arial Narrow" panose="020B0606020202030204" pitchFamily="34" charset="0"/>
                          <a:ea typeface="+mn-ea"/>
                          <a:cs typeface="+mn-cs"/>
                          <a:sym typeface="Arial"/>
                        </a:rPr>
                        <a:t>1 861</a:t>
                      </a:r>
                    </a:p>
                  </a:txBody>
                  <a:tcPr marL="9525" marR="9525" marT="0" marB="0" anchor="ctr">
                    <a:lnR w="12700" cap="flat" cmpd="sng" algn="ctr">
                      <a:solidFill>
                        <a:schemeClr val="tx1"/>
                      </a:solidFill>
                      <a:prstDash val="solid"/>
                      <a:round/>
                      <a:headEnd type="none" w="med" len="med"/>
                      <a:tailEnd type="none" w="med" len="med"/>
                    </a:lnR>
                    <a:solidFill>
                      <a:schemeClr val="accent6">
                        <a:lumMod val="50000"/>
                        <a:alpha val="1000"/>
                      </a:schemeClr>
                    </a:solidFill>
                  </a:tcPr>
                </a:tc>
                <a:tc>
                  <a:txBody>
                    <a:bodyPr/>
                    <a:lstStyle/>
                    <a:p>
                      <a:pPr marR="0" algn="ctr" rtl="0" eaLnBrk="1" fontAlgn="b" hangingPunct="1">
                        <a:lnSpc>
                          <a:spcPct val="100000"/>
                        </a:lnSpc>
                        <a:spcBef>
                          <a:spcPts val="0"/>
                        </a:spcBef>
                        <a:spcAft>
                          <a:spcPts val="0"/>
                        </a:spcAft>
                        <a:buNone/>
                      </a:pPr>
                      <a:r>
                        <a:rPr lang="ru-KZ" sz="800" b="0" i="0" u="none" strike="noStrike" cap="none">
                          <a:solidFill>
                            <a:schemeClr val="accent3">
                              <a:lumMod val="50000"/>
                            </a:schemeClr>
                          </a:solidFill>
                          <a:effectLst/>
                          <a:latin typeface="Arial Narrow" panose="020B0606020202030204" pitchFamily="34" charset="0"/>
                          <a:ea typeface="+mn-ea"/>
                          <a:cs typeface="+mn-cs"/>
                          <a:sym typeface="Arial"/>
                        </a:rPr>
                        <a:t>7 179</a:t>
                      </a:r>
                    </a:p>
                  </a:txBody>
                  <a:tcPr marL="9525" marR="9525" marT="0" marB="0" anchor="ctr">
                    <a:lnL w="12700" cap="flat" cmpd="sng" algn="ctr">
                      <a:solidFill>
                        <a:schemeClr val="tx1"/>
                      </a:solidFill>
                      <a:prstDash val="solid"/>
                      <a:round/>
                      <a:headEnd type="none" w="med" len="med"/>
                      <a:tailEnd type="none" w="med" len="med"/>
                    </a:lnL>
                    <a:solidFill>
                      <a:schemeClr val="accent6">
                        <a:lumMod val="50000"/>
                        <a:alpha val="1000"/>
                      </a:schemeClr>
                    </a:solidFill>
                  </a:tcPr>
                </a:tc>
                <a:tc>
                  <a:txBody>
                    <a:bodyPr/>
                    <a:lstStyle/>
                    <a:p>
                      <a:pPr marR="0" algn="ctr" rtl="0" eaLnBrk="1" fontAlgn="b" hangingPunct="1">
                        <a:lnSpc>
                          <a:spcPct val="100000"/>
                        </a:lnSpc>
                        <a:spcBef>
                          <a:spcPts val="0"/>
                        </a:spcBef>
                        <a:spcAft>
                          <a:spcPts val="0"/>
                        </a:spcAft>
                        <a:buNone/>
                      </a:pPr>
                      <a:r>
                        <a:rPr lang="ru-KZ" sz="800" b="0" i="0" u="none" strike="noStrike" cap="none" dirty="0">
                          <a:solidFill>
                            <a:schemeClr val="tx1"/>
                          </a:solidFill>
                          <a:effectLst/>
                          <a:latin typeface="Arial Narrow" panose="020B0606020202030204" pitchFamily="34" charset="0"/>
                          <a:ea typeface="+mn-ea"/>
                          <a:cs typeface="+mn-cs"/>
                          <a:sym typeface="Arial"/>
                        </a:rPr>
                        <a:t>1 795</a:t>
                      </a:r>
                    </a:p>
                  </a:txBody>
                  <a:tcPr marL="9525" marR="9525" marT="0" marB="0" anchor="ctr">
                    <a:solidFill>
                      <a:schemeClr val="accent6">
                        <a:lumMod val="50000"/>
                        <a:alpha val="1000"/>
                      </a:schemeClr>
                    </a:solidFill>
                  </a:tcPr>
                </a:tc>
                <a:tc>
                  <a:txBody>
                    <a:bodyPr/>
                    <a:lstStyle/>
                    <a:p>
                      <a:pPr marR="0" algn="ctr" rtl="0" eaLnBrk="1" fontAlgn="b" hangingPunct="1">
                        <a:lnSpc>
                          <a:spcPct val="100000"/>
                        </a:lnSpc>
                        <a:spcBef>
                          <a:spcPts val="0"/>
                        </a:spcBef>
                        <a:spcAft>
                          <a:spcPts val="0"/>
                        </a:spcAft>
                        <a:buNone/>
                      </a:pPr>
                      <a:r>
                        <a:rPr lang="ru-KZ" sz="800" b="0" i="0" u="none" strike="noStrike" cap="none">
                          <a:solidFill>
                            <a:schemeClr val="accent3">
                              <a:lumMod val="50000"/>
                            </a:schemeClr>
                          </a:solidFill>
                          <a:effectLst/>
                          <a:latin typeface="Arial Narrow" panose="020B0606020202030204" pitchFamily="34" charset="0"/>
                          <a:ea typeface="+mn-ea"/>
                          <a:cs typeface="+mn-cs"/>
                          <a:sym typeface="Arial"/>
                        </a:rPr>
                        <a:t>1 614</a:t>
                      </a:r>
                    </a:p>
                  </a:txBody>
                  <a:tcPr marL="9525" marR="9525" marT="0" marB="0" anchor="ctr">
                    <a:solidFill>
                      <a:schemeClr val="accent6">
                        <a:lumMod val="50000"/>
                        <a:alpha val="1000"/>
                      </a:schemeClr>
                    </a:solidFill>
                  </a:tcPr>
                </a:tc>
                <a:tc>
                  <a:txBody>
                    <a:bodyPr/>
                    <a:lstStyle/>
                    <a:p>
                      <a:pPr marR="0" algn="ctr" rtl="0" eaLnBrk="1" fontAlgn="b" hangingPunct="1">
                        <a:lnSpc>
                          <a:spcPct val="100000"/>
                        </a:lnSpc>
                        <a:spcBef>
                          <a:spcPts val="0"/>
                        </a:spcBef>
                        <a:spcAft>
                          <a:spcPts val="0"/>
                        </a:spcAft>
                        <a:buNone/>
                      </a:pPr>
                      <a:r>
                        <a:rPr lang="ru-KZ" sz="800" b="0" i="0" u="none" strike="noStrike" cap="none">
                          <a:solidFill>
                            <a:schemeClr val="accent3">
                              <a:lumMod val="50000"/>
                            </a:schemeClr>
                          </a:solidFill>
                          <a:effectLst/>
                          <a:latin typeface="Arial Narrow" panose="020B0606020202030204" pitchFamily="34" charset="0"/>
                          <a:ea typeface="+mn-ea"/>
                          <a:cs typeface="+mn-cs"/>
                          <a:sym typeface="Arial"/>
                        </a:rPr>
                        <a:t>1 559</a:t>
                      </a:r>
                    </a:p>
                  </a:txBody>
                  <a:tcPr marL="9525" marR="9525" marT="0" marB="0" anchor="ctr">
                    <a:solidFill>
                      <a:schemeClr val="accent6">
                        <a:lumMod val="50000"/>
                        <a:alpha val="1000"/>
                      </a:schemeClr>
                    </a:solidFill>
                  </a:tcPr>
                </a:tc>
                <a:tc>
                  <a:txBody>
                    <a:bodyPr/>
                    <a:lstStyle/>
                    <a:p>
                      <a:pPr marR="0" algn="ctr" rtl="0" eaLnBrk="1" fontAlgn="b" hangingPunct="1">
                        <a:lnSpc>
                          <a:spcPct val="100000"/>
                        </a:lnSpc>
                        <a:spcBef>
                          <a:spcPts val="0"/>
                        </a:spcBef>
                        <a:spcAft>
                          <a:spcPts val="0"/>
                        </a:spcAft>
                        <a:buNone/>
                      </a:pPr>
                      <a:r>
                        <a:rPr lang="ru-KZ" sz="800" b="0" i="0" u="none" strike="noStrike" cap="none">
                          <a:solidFill>
                            <a:schemeClr val="accent3">
                              <a:lumMod val="50000"/>
                            </a:schemeClr>
                          </a:solidFill>
                          <a:effectLst/>
                          <a:latin typeface="Arial Narrow" panose="020B0606020202030204" pitchFamily="34" charset="0"/>
                          <a:ea typeface="+mn-ea"/>
                          <a:cs typeface="+mn-cs"/>
                          <a:sym typeface="Arial"/>
                        </a:rPr>
                        <a:t>2 211</a:t>
                      </a:r>
                    </a:p>
                  </a:txBody>
                  <a:tcPr marL="9525" marR="9525" marT="0" marB="0" anchor="ctr">
                    <a:solidFill>
                      <a:schemeClr val="accent6">
                        <a:lumMod val="50000"/>
                        <a:alpha val="1000"/>
                      </a:schemeClr>
                    </a:solidFill>
                  </a:tcPr>
                </a:tc>
                <a:tc>
                  <a:txBody>
                    <a:bodyPr/>
                    <a:lstStyle/>
                    <a:p>
                      <a:pPr marR="0" algn="ctr" rtl="0" eaLnBrk="1" fontAlgn="b" hangingPunct="1">
                        <a:lnSpc>
                          <a:spcPct val="100000"/>
                        </a:lnSpc>
                        <a:spcBef>
                          <a:spcPts val="0"/>
                        </a:spcBef>
                        <a:spcAft>
                          <a:spcPts val="0"/>
                        </a:spcAft>
                        <a:buNone/>
                      </a:pPr>
                      <a:r>
                        <a:rPr lang="ru-KZ" sz="800" b="0" i="0" u="none" strike="noStrike" cap="none">
                          <a:solidFill>
                            <a:schemeClr val="accent3">
                              <a:lumMod val="50000"/>
                            </a:schemeClr>
                          </a:solidFill>
                          <a:effectLst/>
                          <a:latin typeface="Arial Narrow" panose="020B0606020202030204" pitchFamily="34" charset="0"/>
                          <a:ea typeface="+mn-ea"/>
                          <a:cs typeface="+mn-cs"/>
                          <a:sym typeface="Arial"/>
                        </a:rPr>
                        <a:t>0,8%</a:t>
                      </a:r>
                    </a:p>
                  </a:txBody>
                  <a:tcPr marL="9525" marR="9525" marT="0" marB="0" anchor="ctr">
                    <a:solidFill>
                      <a:schemeClr val="accent6">
                        <a:lumMod val="50000"/>
                        <a:alpha val="1000"/>
                      </a:schemeClr>
                    </a:solidFill>
                  </a:tcPr>
                </a:tc>
                <a:extLst>
                  <a:ext uri="{0D108BD9-81ED-4DB2-BD59-A6C34878D82A}">
                    <a16:rowId xmlns:a16="http://schemas.microsoft.com/office/drawing/2014/main" val="3085205914"/>
                  </a:ext>
                </a:extLst>
              </a:tr>
              <a:tr h="158400">
                <a:tc>
                  <a:txBody>
                    <a:bodyPr/>
                    <a:lstStyle/>
                    <a:p>
                      <a:pPr algn="ctr" fontAlgn="b"/>
                      <a:r>
                        <a:rPr lang="ru-RU" sz="800" u="none" strike="noStrike">
                          <a:solidFill>
                            <a:schemeClr val="accent3">
                              <a:lumMod val="50000"/>
                            </a:schemeClr>
                          </a:solidFill>
                          <a:effectLst/>
                          <a:latin typeface="Arial Narrow" panose="020B0606020202030204" pitchFamily="34" charset="0"/>
                        </a:rPr>
                        <a:t>26</a:t>
                      </a:r>
                      <a:endParaRPr lang="en-US" sz="800" b="0" i="0" u="none" strike="noStrike" dirty="0">
                        <a:solidFill>
                          <a:schemeClr val="accent3">
                            <a:lumMod val="50000"/>
                          </a:schemeClr>
                        </a:solidFill>
                        <a:effectLst/>
                        <a:latin typeface="Arial Narrow" panose="020B0606020202030204" pitchFamily="34" charset="0"/>
                      </a:endParaRPr>
                    </a:p>
                  </a:txBody>
                  <a:tcPr marL="9525" marR="9525" marT="0" marB="0" anchor="ctr">
                    <a:solidFill>
                      <a:schemeClr val="accent3">
                        <a:lumMod val="50000"/>
                        <a:alpha val="20000"/>
                      </a:schemeClr>
                    </a:solidFill>
                  </a:tcPr>
                </a:tc>
                <a:tc>
                  <a:txBody>
                    <a:bodyPr/>
                    <a:lstStyle/>
                    <a:p>
                      <a:pPr marR="0" algn="ctr" rtl="0" eaLnBrk="1" fontAlgn="b" hangingPunct="1">
                        <a:lnSpc>
                          <a:spcPct val="100000"/>
                        </a:lnSpc>
                        <a:spcBef>
                          <a:spcPts val="0"/>
                        </a:spcBef>
                        <a:spcAft>
                          <a:spcPts val="0"/>
                        </a:spcAft>
                        <a:buNone/>
                      </a:pPr>
                      <a:r>
                        <a:rPr lang="ru-KZ" sz="800" b="0" i="0" u="none" strike="noStrike" cap="none" dirty="0">
                          <a:solidFill>
                            <a:schemeClr val="accent3">
                              <a:lumMod val="50000"/>
                            </a:schemeClr>
                          </a:solidFill>
                          <a:effectLst/>
                          <a:latin typeface="Arial Narrow" panose="020B0606020202030204" pitchFamily="34" charset="0"/>
                          <a:ea typeface="+mn-ea"/>
                          <a:cs typeface="+mn-cs"/>
                          <a:sym typeface="Arial"/>
                        </a:rPr>
                        <a:t>2634-1</a:t>
                      </a:r>
                    </a:p>
                  </a:txBody>
                  <a:tcPr marL="9525" marR="9525" marT="0" marB="0" anchor="ctr">
                    <a:solidFill>
                      <a:schemeClr val="accent3">
                        <a:lumMod val="50000"/>
                        <a:alpha val="20000"/>
                      </a:schemeClr>
                    </a:solidFill>
                  </a:tcPr>
                </a:tc>
                <a:tc>
                  <a:txBody>
                    <a:bodyPr/>
                    <a:lstStyle/>
                    <a:p>
                      <a:pPr marL="72000" marR="0" algn="l" rtl="0" eaLnBrk="1" fontAlgn="b" hangingPunct="1">
                        <a:lnSpc>
                          <a:spcPct val="100000"/>
                        </a:lnSpc>
                        <a:spcBef>
                          <a:spcPts val="0"/>
                        </a:spcBef>
                        <a:spcAft>
                          <a:spcPts val="0"/>
                        </a:spcAft>
                        <a:buNone/>
                      </a:pPr>
                      <a:r>
                        <a:rPr lang="ru-RU" sz="800" b="0" i="0" u="none" strike="noStrike" cap="none" dirty="0" err="1">
                          <a:solidFill>
                            <a:schemeClr val="accent3">
                              <a:lumMod val="50000"/>
                            </a:schemeClr>
                          </a:solidFill>
                          <a:effectLst/>
                          <a:latin typeface="Arial Narrow" panose="020B0606020202030204" pitchFamily="34" charset="0"/>
                          <a:ea typeface="+mn-ea"/>
                          <a:cs typeface="+mn-cs"/>
                          <a:sym typeface="Arial"/>
                        </a:rPr>
                        <a:t>Клиникалық</a:t>
                      </a:r>
                      <a:r>
                        <a:rPr lang="ru-RU" sz="800" b="0" i="0" u="none" strike="noStrike" cap="none" dirty="0">
                          <a:solidFill>
                            <a:schemeClr val="accent3">
                              <a:lumMod val="50000"/>
                            </a:schemeClr>
                          </a:solidFill>
                          <a:effectLst/>
                          <a:latin typeface="Arial Narrow" panose="020B0606020202030204" pitchFamily="34" charset="0"/>
                          <a:ea typeface="+mn-ea"/>
                          <a:cs typeface="+mn-cs"/>
                          <a:sym typeface="Arial"/>
                        </a:rPr>
                        <a:t>, консультация </a:t>
                      </a:r>
                      <a:r>
                        <a:rPr lang="ru-RU" sz="800" b="0" i="0" u="none" strike="noStrike" cap="none" dirty="0" err="1">
                          <a:solidFill>
                            <a:schemeClr val="accent3">
                              <a:lumMod val="50000"/>
                            </a:schemeClr>
                          </a:solidFill>
                          <a:effectLst/>
                          <a:latin typeface="Arial Narrow" panose="020B0606020202030204" pitchFamily="34" charset="0"/>
                          <a:ea typeface="+mn-ea"/>
                          <a:cs typeface="+mn-cs"/>
                          <a:sym typeface="Arial"/>
                        </a:rPr>
                        <a:t>беретін</a:t>
                      </a:r>
                      <a:r>
                        <a:rPr lang="ru-RU" sz="800" b="0" i="0" u="none" strike="noStrike" cap="none" dirty="0">
                          <a:solidFill>
                            <a:schemeClr val="accent3">
                              <a:lumMod val="50000"/>
                            </a:schemeClr>
                          </a:solidFill>
                          <a:effectLst/>
                          <a:latin typeface="Arial Narrow" panose="020B0606020202030204" pitchFamily="34" charset="0"/>
                          <a:ea typeface="+mn-ea"/>
                          <a:cs typeface="+mn-cs"/>
                          <a:sym typeface="Arial"/>
                        </a:rPr>
                        <a:t> </a:t>
                      </a:r>
                      <a:r>
                        <a:rPr lang="ru-RU" sz="800" b="0" i="0" u="none" strike="noStrike" cap="none" dirty="0" err="1">
                          <a:solidFill>
                            <a:schemeClr val="accent3">
                              <a:lumMod val="50000"/>
                            </a:schemeClr>
                          </a:solidFill>
                          <a:effectLst/>
                          <a:latin typeface="Arial Narrow" panose="020B0606020202030204" pitchFamily="34" charset="0"/>
                          <a:ea typeface="+mn-ea"/>
                          <a:cs typeface="+mn-cs"/>
                          <a:sym typeface="Arial"/>
                        </a:rPr>
                        <a:t>және</a:t>
                      </a:r>
                      <a:r>
                        <a:rPr lang="ru-RU" sz="800" b="0" i="0" u="none" strike="noStrike" cap="none" dirty="0">
                          <a:solidFill>
                            <a:schemeClr val="accent3">
                              <a:lumMod val="50000"/>
                            </a:schemeClr>
                          </a:solidFill>
                          <a:effectLst/>
                          <a:latin typeface="Arial Narrow" panose="020B0606020202030204" pitchFamily="34" charset="0"/>
                          <a:ea typeface="+mn-ea"/>
                          <a:cs typeface="+mn-cs"/>
                          <a:sym typeface="Arial"/>
                        </a:rPr>
                        <a:t> </a:t>
                      </a:r>
                      <a:r>
                        <a:rPr lang="ru-RU" sz="800" b="0" i="0" u="none" strike="noStrike" cap="none" dirty="0" err="1">
                          <a:solidFill>
                            <a:schemeClr val="accent3">
                              <a:lumMod val="50000"/>
                            </a:schemeClr>
                          </a:solidFill>
                          <a:effectLst/>
                          <a:latin typeface="Arial Narrow" panose="020B0606020202030204" pitchFamily="34" charset="0"/>
                          <a:ea typeface="+mn-ea"/>
                          <a:cs typeface="+mn-cs"/>
                          <a:sym typeface="Arial"/>
                        </a:rPr>
                        <a:t>мектеп</a:t>
                      </a:r>
                      <a:r>
                        <a:rPr lang="ru-RU" sz="800" b="0" i="0" u="none" strike="noStrike" cap="none" dirty="0">
                          <a:solidFill>
                            <a:schemeClr val="accent3">
                              <a:lumMod val="50000"/>
                            </a:schemeClr>
                          </a:solidFill>
                          <a:effectLst/>
                          <a:latin typeface="Arial Narrow" panose="020B0606020202030204" pitchFamily="34" charset="0"/>
                          <a:ea typeface="+mn-ea"/>
                          <a:cs typeface="+mn-cs"/>
                          <a:sym typeface="Arial"/>
                        </a:rPr>
                        <a:t> </a:t>
                      </a:r>
                      <a:r>
                        <a:rPr lang="ru-RU" sz="800" b="0" i="0" u="none" strike="noStrike" cap="none" dirty="0" err="1">
                          <a:solidFill>
                            <a:schemeClr val="accent3">
                              <a:lumMod val="50000"/>
                            </a:schemeClr>
                          </a:solidFill>
                          <a:effectLst/>
                          <a:latin typeface="Arial Narrow" panose="020B0606020202030204" pitchFamily="34" charset="0"/>
                          <a:ea typeface="+mn-ea"/>
                          <a:cs typeface="+mn-cs"/>
                          <a:sym typeface="Arial"/>
                        </a:rPr>
                        <a:t>психологтары</a:t>
                      </a:r>
                      <a:endParaRPr lang="ru-RU" sz="800" b="0" i="0" u="none" strike="noStrike" cap="none" dirty="0">
                        <a:solidFill>
                          <a:schemeClr val="accent3">
                            <a:lumMod val="50000"/>
                          </a:schemeClr>
                        </a:solidFill>
                        <a:effectLst/>
                        <a:latin typeface="Arial Narrow" panose="020B0606020202030204" pitchFamily="34" charset="0"/>
                        <a:ea typeface="+mn-ea"/>
                        <a:cs typeface="+mn-cs"/>
                        <a:sym typeface="Arial"/>
                      </a:endParaRPr>
                    </a:p>
                  </a:txBody>
                  <a:tcPr marL="9525" marR="9525" marT="0" marB="0" anchor="ctr">
                    <a:lnR w="12700" cap="flat" cmpd="sng" algn="ctr">
                      <a:solidFill>
                        <a:schemeClr val="tx1"/>
                      </a:solidFill>
                      <a:prstDash val="solid"/>
                      <a:round/>
                      <a:headEnd type="none" w="med" len="med"/>
                      <a:tailEnd type="none" w="med" len="med"/>
                    </a:lnR>
                    <a:solidFill>
                      <a:schemeClr val="accent3">
                        <a:lumMod val="50000"/>
                        <a:alpha val="20000"/>
                      </a:schemeClr>
                    </a:solidFill>
                  </a:tcPr>
                </a:tc>
                <a:tc>
                  <a:txBody>
                    <a:bodyPr/>
                    <a:lstStyle/>
                    <a:p>
                      <a:pPr algn="ctr" fontAlgn="b"/>
                      <a:r>
                        <a:rPr lang="ru-KZ" sz="800" b="0" i="0" u="none" strike="noStrike" cap="none">
                          <a:solidFill>
                            <a:schemeClr val="tx1"/>
                          </a:solidFill>
                          <a:effectLst/>
                          <a:latin typeface="Arial Narrow" panose="020B0606020202030204" pitchFamily="34" charset="0"/>
                          <a:ea typeface="+mn-ea"/>
                          <a:cs typeface="+mn-cs"/>
                          <a:sym typeface="Arial"/>
                        </a:rPr>
                        <a:t>5 872</a:t>
                      </a:r>
                    </a:p>
                  </a:txBody>
                  <a:tcPr marL="9525" marR="9525" marT="0" marB="0" anchor="ctr">
                    <a:lnL w="12700" cap="flat" cmpd="sng" algn="ctr">
                      <a:solidFill>
                        <a:schemeClr val="tx1"/>
                      </a:solidFill>
                      <a:prstDash val="solid"/>
                      <a:round/>
                      <a:headEnd type="none" w="med" len="med"/>
                      <a:tailEnd type="none" w="med" len="med"/>
                    </a:lnL>
                    <a:solidFill>
                      <a:schemeClr val="bg1">
                        <a:lumMod val="50000"/>
                        <a:alpha val="20000"/>
                      </a:schemeClr>
                    </a:solidFill>
                  </a:tcPr>
                </a:tc>
                <a:tc>
                  <a:txBody>
                    <a:bodyPr/>
                    <a:lstStyle/>
                    <a:p>
                      <a:pPr algn="ctr" fontAlgn="b"/>
                      <a:r>
                        <a:rPr lang="ru-KZ" sz="800" b="0" i="0" u="none" strike="noStrike" cap="none">
                          <a:solidFill>
                            <a:schemeClr val="tx1"/>
                          </a:solidFill>
                          <a:effectLst/>
                          <a:latin typeface="Arial Narrow" panose="020B0606020202030204" pitchFamily="34" charset="0"/>
                          <a:ea typeface="+mn-ea"/>
                          <a:cs typeface="+mn-cs"/>
                          <a:sym typeface="Arial"/>
                        </a:rPr>
                        <a:t>1 147</a:t>
                      </a:r>
                    </a:p>
                  </a:txBody>
                  <a:tcPr marL="9525" marR="9525" marT="0" marB="0" anchor="ctr">
                    <a:solidFill>
                      <a:schemeClr val="bg1">
                        <a:lumMod val="50000"/>
                        <a:alpha val="20000"/>
                      </a:schemeClr>
                    </a:solidFill>
                  </a:tcPr>
                </a:tc>
                <a:tc>
                  <a:txBody>
                    <a:bodyPr/>
                    <a:lstStyle/>
                    <a:p>
                      <a:pPr algn="ctr" fontAlgn="b"/>
                      <a:r>
                        <a:rPr lang="ru-KZ" sz="800" b="0" i="0" u="none" strike="noStrike" cap="none">
                          <a:solidFill>
                            <a:schemeClr val="tx1"/>
                          </a:solidFill>
                          <a:effectLst/>
                          <a:latin typeface="Arial Narrow" panose="020B0606020202030204" pitchFamily="34" charset="0"/>
                          <a:ea typeface="+mn-ea"/>
                          <a:cs typeface="+mn-cs"/>
                          <a:sym typeface="Arial"/>
                        </a:rPr>
                        <a:t>899</a:t>
                      </a:r>
                    </a:p>
                  </a:txBody>
                  <a:tcPr marL="9525" marR="9525" marT="0" marB="0" anchor="ctr">
                    <a:solidFill>
                      <a:schemeClr val="bg1">
                        <a:lumMod val="50000"/>
                        <a:alpha val="20000"/>
                      </a:schemeClr>
                    </a:solidFill>
                  </a:tcPr>
                </a:tc>
                <a:tc>
                  <a:txBody>
                    <a:bodyPr/>
                    <a:lstStyle/>
                    <a:p>
                      <a:pPr algn="ctr" fontAlgn="b"/>
                      <a:r>
                        <a:rPr lang="ru-KZ" sz="800" b="0" i="0" u="none" strike="noStrike" cap="none" dirty="0">
                          <a:solidFill>
                            <a:schemeClr val="tx1"/>
                          </a:solidFill>
                          <a:effectLst/>
                          <a:latin typeface="Arial Narrow" panose="020B0606020202030204" pitchFamily="34" charset="0"/>
                          <a:ea typeface="+mn-ea"/>
                          <a:cs typeface="+mn-cs"/>
                          <a:sym typeface="Arial"/>
                        </a:rPr>
                        <a:t>2 124</a:t>
                      </a:r>
                    </a:p>
                  </a:txBody>
                  <a:tcPr marL="9525" marR="9525" marT="0" marB="0" anchor="ctr">
                    <a:solidFill>
                      <a:schemeClr val="bg1">
                        <a:lumMod val="50000"/>
                        <a:alpha val="20000"/>
                      </a:schemeClr>
                    </a:solidFill>
                  </a:tcPr>
                </a:tc>
                <a:tc>
                  <a:txBody>
                    <a:bodyPr/>
                    <a:lstStyle/>
                    <a:p>
                      <a:pPr algn="ctr" fontAlgn="b"/>
                      <a:r>
                        <a:rPr lang="ru-KZ" sz="800" b="0" i="0" u="none" strike="noStrike" cap="none">
                          <a:solidFill>
                            <a:schemeClr val="tx1"/>
                          </a:solidFill>
                          <a:effectLst/>
                          <a:latin typeface="Arial Narrow" panose="020B0606020202030204" pitchFamily="34" charset="0"/>
                          <a:ea typeface="+mn-ea"/>
                          <a:cs typeface="+mn-cs"/>
                          <a:sym typeface="Arial"/>
                        </a:rPr>
                        <a:t>1 702</a:t>
                      </a:r>
                    </a:p>
                  </a:txBody>
                  <a:tcPr marL="9525" marR="9525" marT="0" marB="0" anchor="ctr">
                    <a:lnR w="12700" cap="flat" cmpd="sng" algn="ctr">
                      <a:solidFill>
                        <a:schemeClr val="tx1"/>
                      </a:solidFill>
                      <a:prstDash val="solid"/>
                      <a:round/>
                      <a:headEnd type="none" w="med" len="med"/>
                      <a:tailEnd type="none" w="med" len="med"/>
                    </a:lnR>
                    <a:solidFill>
                      <a:schemeClr val="bg1">
                        <a:lumMod val="50000"/>
                        <a:alpha val="20000"/>
                      </a:schemeClr>
                    </a:solidFill>
                  </a:tcPr>
                </a:tc>
                <a:tc>
                  <a:txBody>
                    <a:bodyPr/>
                    <a:lstStyle/>
                    <a:p>
                      <a:pPr marR="0" algn="ctr" rtl="0" eaLnBrk="1" fontAlgn="b" hangingPunct="1">
                        <a:lnSpc>
                          <a:spcPct val="100000"/>
                        </a:lnSpc>
                        <a:spcBef>
                          <a:spcPts val="0"/>
                        </a:spcBef>
                        <a:spcAft>
                          <a:spcPts val="0"/>
                        </a:spcAft>
                        <a:buNone/>
                      </a:pPr>
                      <a:r>
                        <a:rPr lang="ru-KZ" sz="800" b="0" i="0" u="none" strike="noStrike" cap="none">
                          <a:solidFill>
                            <a:schemeClr val="accent3">
                              <a:lumMod val="50000"/>
                            </a:schemeClr>
                          </a:solidFill>
                          <a:effectLst/>
                          <a:latin typeface="Arial Narrow" panose="020B0606020202030204" pitchFamily="34" charset="0"/>
                          <a:ea typeface="+mn-ea"/>
                          <a:cs typeface="+mn-cs"/>
                          <a:sym typeface="Arial"/>
                        </a:rPr>
                        <a:t>6 850</a:t>
                      </a:r>
                    </a:p>
                  </a:txBody>
                  <a:tcPr marL="9525" marR="9525" marT="0" marB="0" anchor="ctr">
                    <a:lnL w="12700" cap="flat" cmpd="sng" algn="ctr">
                      <a:solidFill>
                        <a:schemeClr val="tx1"/>
                      </a:solidFill>
                      <a:prstDash val="solid"/>
                      <a:round/>
                      <a:headEnd type="none" w="med" len="med"/>
                      <a:tailEnd type="none" w="med" len="med"/>
                    </a:lnL>
                    <a:solidFill>
                      <a:schemeClr val="accent3">
                        <a:lumMod val="50000"/>
                        <a:alpha val="20000"/>
                      </a:schemeClr>
                    </a:solidFill>
                  </a:tcPr>
                </a:tc>
                <a:tc>
                  <a:txBody>
                    <a:bodyPr/>
                    <a:lstStyle/>
                    <a:p>
                      <a:pPr marR="0" algn="ctr" rtl="0" eaLnBrk="1" fontAlgn="b" hangingPunct="1">
                        <a:lnSpc>
                          <a:spcPct val="100000"/>
                        </a:lnSpc>
                        <a:spcBef>
                          <a:spcPts val="0"/>
                        </a:spcBef>
                        <a:spcAft>
                          <a:spcPts val="0"/>
                        </a:spcAft>
                        <a:buNone/>
                      </a:pPr>
                      <a:r>
                        <a:rPr lang="ru-KZ" sz="800" b="0" i="0" u="none" strike="noStrike" cap="none">
                          <a:solidFill>
                            <a:schemeClr val="tx1"/>
                          </a:solidFill>
                          <a:effectLst/>
                          <a:latin typeface="Arial Narrow" panose="020B0606020202030204" pitchFamily="34" charset="0"/>
                          <a:ea typeface="+mn-ea"/>
                          <a:cs typeface="+mn-cs"/>
                          <a:sym typeface="Arial"/>
                        </a:rPr>
                        <a:t>1 701</a:t>
                      </a:r>
                    </a:p>
                  </a:txBody>
                  <a:tcPr marL="9525" marR="9525" marT="0" marB="0" anchor="ctr">
                    <a:solidFill>
                      <a:schemeClr val="bg1">
                        <a:lumMod val="50000"/>
                        <a:alpha val="20000"/>
                      </a:schemeClr>
                    </a:solidFill>
                  </a:tcPr>
                </a:tc>
                <a:tc>
                  <a:txBody>
                    <a:bodyPr/>
                    <a:lstStyle/>
                    <a:p>
                      <a:pPr marR="0" algn="ctr" rtl="0" eaLnBrk="1" fontAlgn="b" hangingPunct="1">
                        <a:lnSpc>
                          <a:spcPct val="100000"/>
                        </a:lnSpc>
                        <a:spcBef>
                          <a:spcPts val="0"/>
                        </a:spcBef>
                        <a:spcAft>
                          <a:spcPts val="0"/>
                        </a:spcAft>
                        <a:buNone/>
                      </a:pPr>
                      <a:r>
                        <a:rPr lang="ru-KZ" sz="800" b="0" i="0" u="none" strike="noStrike" cap="none">
                          <a:solidFill>
                            <a:schemeClr val="accent3">
                              <a:lumMod val="50000"/>
                            </a:schemeClr>
                          </a:solidFill>
                          <a:effectLst/>
                          <a:latin typeface="Arial Narrow" panose="020B0606020202030204" pitchFamily="34" charset="0"/>
                          <a:ea typeface="+mn-ea"/>
                          <a:cs typeface="+mn-cs"/>
                          <a:sym typeface="Arial"/>
                        </a:rPr>
                        <a:t>1 517</a:t>
                      </a:r>
                    </a:p>
                  </a:txBody>
                  <a:tcPr marL="9525" marR="9525" marT="0" marB="0" anchor="ctr">
                    <a:solidFill>
                      <a:schemeClr val="accent3">
                        <a:lumMod val="50000"/>
                        <a:alpha val="20000"/>
                      </a:schemeClr>
                    </a:solidFill>
                  </a:tcPr>
                </a:tc>
                <a:tc>
                  <a:txBody>
                    <a:bodyPr/>
                    <a:lstStyle/>
                    <a:p>
                      <a:pPr marR="0" algn="ctr" rtl="0" eaLnBrk="1" fontAlgn="b" hangingPunct="1">
                        <a:lnSpc>
                          <a:spcPct val="100000"/>
                        </a:lnSpc>
                        <a:spcBef>
                          <a:spcPts val="0"/>
                        </a:spcBef>
                        <a:spcAft>
                          <a:spcPts val="0"/>
                        </a:spcAft>
                        <a:buNone/>
                      </a:pPr>
                      <a:r>
                        <a:rPr lang="ru-KZ" sz="800" b="0" i="0" u="none" strike="noStrike" cap="none" dirty="0">
                          <a:solidFill>
                            <a:schemeClr val="accent3">
                              <a:lumMod val="50000"/>
                            </a:schemeClr>
                          </a:solidFill>
                          <a:effectLst/>
                          <a:latin typeface="Arial Narrow" panose="020B0606020202030204" pitchFamily="34" charset="0"/>
                          <a:ea typeface="+mn-ea"/>
                          <a:cs typeface="+mn-cs"/>
                          <a:sym typeface="Arial"/>
                        </a:rPr>
                        <a:t>1 379</a:t>
                      </a:r>
                    </a:p>
                  </a:txBody>
                  <a:tcPr marL="9525" marR="9525" marT="0" marB="0" anchor="ctr">
                    <a:solidFill>
                      <a:schemeClr val="accent3">
                        <a:lumMod val="50000"/>
                        <a:alpha val="20000"/>
                      </a:schemeClr>
                    </a:solidFill>
                  </a:tcPr>
                </a:tc>
                <a:tc>
                  <a:txBody>
                    <a:bodyPr/>
                    <a:lstStyle/>
                    <a:p>
                      <a:pPr marR="0" algn="ctr" rtl="0" eaLnBrk="1" fontAlgn="b" hangingPunct="1">
                        <a:lnSpc>
                          <a:spcPct val="100000"/>
                        </a:lnSpc>
                        <a:spcBef>
                          <a:spcPts val="0"/>
                        </a:spcBef>
                        <a:spcAft>
                          <a:spcPts val="0"/>
                        </a:spcAft>
                        <a:buNone/>
                      </a:pPr>
                      <a:r>
                        <a:rPr lang="ru-KZ" sz="800" b="0" i="0" u="none" strike="noStrike" cap="none">
                          <a:solidFill>
                            <a:schemeClr val="accent3">
                              <a:lumMod val="50000"/>
                            </a:schemeClr>
                          </a:solidFill>
                          <a:effectLst/>
                          <a:latin typeface="Arial Narrow" panose="020B0606020202030204" pitchFamily="34" charset="0"/>
                          <a:ea typeface="+mn-ea"/>
                          <a:cs typeface="+mn-cs"/>
                          <a:sym typeface="Arial"/>
                        </a:rPr>
                        <a:t>2 253</a:t>
                      </a:r>
                    </a:p>
                  </a:txBody>
                  <a:tcPr marL="9525" marR="9525" marT="0" marB="0" anchor="ctr">
                    <a:solidFill>
                      <a:schemeClr val="accent3">
                        <a:lumMod val="50000"/>
                        <a:alpha val="20000"/>
                      </a:schemeClr>
                    </a:solidFill>
                  </a:tcPr>
                </a:tc>
                <a:tc>
                  <a:txBody>
                    <a:bodyPr/>
                    <a:lstStyle/>
                    <a:p>
                      <a:pPr marR="0" algn="ctr" rtl="0" eaLnBrk="1" fontAlgn="b" hangingPunct="1">
                        <a:lnSpc>
                          <a:spcPct val="100000"/>
                        </a:lnSpc>
                        <a:spcBef>
                          <a:spcPts val="0"/>
                        </a:spcBef>
                        <a:spcAft>
                          <a:spcPts val="0"/>
                        </a:spcAft>
                        <a:buNone/>
                      </a:pPr>
                      <a:r>
                        <a:rPr lang="ru-KZ" sz="800" b="0" i="0" u="none" strike="noStrike" cap="none" dirty="0">
                          <a:solidFill>
                            <a:schemeClr val="accent3">
                              <a:lumMod val="50000"/>
                            </a:schemeClr>
                          </a:solidFill>
                          <a:effectLst/>
                          <a:latin typeface="Arial Narrow" panose="020B0606020202030204" pitchFamily="34" charset="0"/>
                          <a:ea typeface="+mn-ea"/>
                          <a:cs typeface="+mn-cs"/>
                          <a:sym typeface="Arial"/>
                        </a:rPr>
                        <a:t>0,8%</a:t>
                      </a:r>
                    </a:p>
                  </a:txBody>
                  <a:tcPr marL="9525" marR="9525" marT="0" marB="0" anchor="ctr">
                    <a:solidFill>
                      <a:schemeClr val="accent3">
                        <a:lumMod val="50000"/>
                        <a:alpha val="20000"/>
                      </a:schemeClr>
                    </a:solidFill>
                  </a:tcPr>
                </a:tc>
                <a:extLst>
                  <a:ext uri="{0D108BD9-81ED-4DB2-BD59-A6C34878D82A}">
                    <a16:rowId xmlns:a16="http://schemas.microsoft.com/office/drawing/2014/main" val="2706513750"/>
                  </a:ext>
                </a:extLst>
              </a:tr>
              <a:tr h="158400">
                <a:tc>
                  <a:txBody>
                    <a:bodyPr/>
                    <a:lstStyle/>
                    <a:p>
                      <a:pPr algn="ctr" fontAlgn="b"/>
                      <a:r>
                        <a:rPr lang="ru-RU" sz="800" u="none" strike="noStrike" dirty="0">
                          <a:solidFill>
                            <a:schemeClr val="accent3">
                              <a:lumMod val="50000"/>
                            </a:schemeClr>
                          </a:solidFill>
                          <a:effectLst/>
                          <a:latin typeface="Arial Narrow" panose="020B0606020202030204" pitchFamily="34" charset="0"/>
                        </a:rPr>
                        <a:t>27</a:t>
                      </a:r>
                      <a:endParaRPr lang="en-US" sz="800" b="0" i="0" u="none" strike="noStrike" dirty="0">
                        <a:solidFill>
                          <a:schemeClr val="accent3">
                            <a:lumMod val="50000"/>
                          </a:schemeClr>
                        </a:solidFill>
                        <a:effectLst/>
                        <a:latin typeface="Arial Narrow" panose="020B0606020202030204" pitchFamily="34" charset="0"/>
                      </a:endParaRPr>
                    </a:p>
                  </a:txBody>
                  <a:tcPr marL="9525" marR="9525" marT="0" marB="0" anchor="ctr">
                    <a:solidFill>
                      <a:schemeClr val="accent6">
                        <a:lumMod val="50000"/>
                        <a:alpha val="1000"/>
                      </a:schemeClr>
                    </a:solidFill>
                  </a:tcPr>
                </a:tc>
                <a:tc>
                  <a:txBody>
                    <a:bodyPr/>
                    <a:lstStyle/>
                    <a:p>
                      <a:pPr marR="0" algn="ctr" rtl="0" eaLnBrk="1" fontAlgn="b" hangingPunct="1">
                        <a:lnSpc>
                          <a:spcPct val="100000"/>
                        </a:lnSpc>
                        <a:spcBef>
                          <a:spcPts val="0"/>
                        </a:spcBef>
                        <a:spcAft>
                          <a:spcPts val="0"/>
                        </a:spcAft>
                        <a:buNone/>
                      </a:pPr>
                      <a:r>
                        <a:rPr lang="ru-KZ" sz="800" b="0" i="0" u="none" strike="noStrike" cap="none" dirty="0">
                          <a:solidFill>
                            <a:schemeClr val="accent3">
                              <a:lumMod val="50000"/>
                            </a:schemeClr>
                          </a:solidFill>
                          <a:effectLst/>
                          <a:latin typeface="Arial Narrow" panose="020B0606020202030204" pitchFamily="34" charset="0"/>
                          <a:ea typeface="+mn-ea"/>
                          <a:cs typeface="+mn-cs"/>
                          <a:sym typeface="Arial"/>
                        </a:rPr>
                        <a:t>2350-9</a:t>
                      </a:r>
                    </a:p>
                  </a:txBody>
                  <a:tcPr marL="9525" marR="9525" marT="0" marB="0" anchor="ctr">
                    <a:solidFill>
                      <a:schemeClr val="accent6">
                        <a:lumMod val="50000"/>
                        <a:alpha val="1000"/>
                      </a:schemeClr>
                    </a:solidFill>
                  </a:tcPr>
                </a:tc>
                <a:tc>
                  <a:txBody>
                    <a:bodyPr/>
                    <a:lstStyle/>
                    <a:p>
                      <a:pPr marL="72000" marR="0" algn="l" rtl="0" eaLnBrk="1" fontAlgn="b" hangingPunct="1">
                        <a:lnSpc>
                          <a:spcPct val="100000"/>
                        </a:lnSpc>
                        <a:spcBef>
                          <a:spcPts val="0"/>
                        </a:spcBef>
                        <a:spcAft>
                          <a:spcPts val="0"/>
                        </a:spcAft>
                        <a:buNone/>
                      </a:pPr>
                      <a:r>
                        <a:rPr lang="ru-RU" sz="800" b="0" i="0" u="none" strike="noStrike" cap="none" dirty="0">
                          <a:solidFill>
                            <a:schemeClr val="accent3">
                              <a:lumMod val="50000"/>
                            </a:schemeClr>
                          </a:solidFill>
                          <a:effectLst/>
                          <a:latin typeface="Arial Narrow" panose="020B0606020202030204" pitchFamily="34" charset="0"/>
                          <a:ea typeface="+mn-ea"/>
                          <a:cs typeface="+mn-cs"/>
                          <a:sym typeface="Arial"/>
                        </a:rPr>
                        <a:t>Орта </a:t>
                      </a:r>
                      <a:r>
                        <a:rPr lang="ru-RU" sz="800" b="0" i="0" u="none" strike="noStrike" cap="none" dirty="0" err="1">
                          <a:solidFill>
                            <a:schemeClr val="accent3">
                              <a:lumMod val="50000"/>
                            </a:schemeClr>
                          </a:solidFill>
                          <a:effectLst/>
                          <a:latin typeface="Arial Narrow" panose="020B0606020202030204" pitchFamily="34" charset="0"/>
                          <a:ea typeface="+mn-ea"/>
                          <a:cs typeface="+mn-cs"/>
                          <a:sym typeface="Arial"/>
                        </a:rPr>
                        <a:t>мектептің</a:t>
                      </a:r>
                      <a:r>
                        <a:rPr lang="ru-RU" sz="800" b="0" i="0" u="none" strike="noStrike" cap="none" dirty="0">
                          <a:solidFill>
                            <a:schemeClr val="accent3">
                              <a:lumMod val="50000"/>
                            </a:schemeClr>
                          </a:solidFill>
                          <a:effectLst/>
                          <a:latin typeface="Arial Narrow" panose="020B0606020202030204" pitchFamily="34" charset="0"/>
                          <a:ea typeface="+mn-ea"/>
                          <a:cs typeface="+mn-cs"/>
                          <a:sym typeface="Arial"/>
                        </a:rPr>
                        <a:t> </a:t>
                      </a:r>
                      <a:r>
                        <a:rPr lang="ru-RU" sz="800" b="0" i="0" u="none" strike="noStrike" cap="none" dirty="0" err="1">
                          <a:solidFill>
                            <a:schemeClr val="accent3">
                              <a:lumMod val="50000"/>
                            </a:schemeClr>
                          </a:solidFill>
                          <a:effectLst/>
                          <a:latin typeface="Arial Narrow" panose="020B0606020202030204" pitchFamily="34" charset="0"/>
                          <a:ea typeface="+mn-ea"/>
                          <a:cs typeface="+mn-cs"/>
                          <a:sym typeface="Arial"/>
                        </a:rPr>
                        <a:t>басқа</a:t>
                      </a:r>
                      <a:r>
                        <a:rPr lang="ru-RU" sz="800" b="0" i="0" u="none" strike="noStrike" cap="none" dirty="0">
                          <a:solidFill>
                            <a:schemeClr val="accent3">
                              <a:lumMod val="50000"/>
                            </a:schemeClr>
                          </a:solidFill>
                          <a:effectLst/>
                          <a:latin typeface="Arial Narrow" panose="020B0606020202030204" pitchFamily="34" charset="0"/>
                          <a:ea typeface="+mn-ea"/>
                          <a:cs typeface="+mn-cs"/>
                          <a:sym typeface="Arial"/>
                        </a:rPr>
                        <a:t> </a:t>
                      </a:r>
                      <a:r>
                        <a:rPr lang="ru-RU" sz="800" b="0" i="0" u="none" strike="noStrike" cap="none" dirty="0" err="1">
                          <a:solidFill>
                            <a:schemeClr val="accent3">
                              <a:lumMod val="50000"/>
                            </a:schemeClr>
                          </a:solidFill>
                          <a:effectLst/>
                          <a:latin typeface="Arial Narrow" panose="020B0606020202030204" pitchFamily="34" charset="0"/>
                          <a:ea typeface="+mn-ea"/>
                          <a:cs typeface="+mn-cs"/>
                          <a:sym typeface="Arial"/>
                        </a:rPr>
                        <a:t>мұғалімдері</a:t>
                      </a:r>
                      <a:endParaRPr lang="ru-RU" sz="800" b="0" i="0" u="none" strike="noStrike" cap="none" dirty="0">
                        <a:solidFill>
                          <a:schemeClr val="accent3">
                            <a:lumMod val="50000"/>
                          </a:schemeClr>
                        </a:solidFill>
                        <a:effectLst/>
                        <a:latin typeface="Arial Narrow" panose="020B0606020202030204" pitchFamily="34" charset="0"/>
                        <a:ea typeface="+mn-ea"/>
                        <a:cs typeface="+mn-cs"/>
                        <a:sym typeface="Arial"/>
                      </a:endParaRPr>
                    </a:p>
                  </a:txBody>
                  <a:tcPr marL="9525" marR="9525" marT="0" marB="0" anchor="ctr">
                    <a:lnR w="12700" cap="flat" cmpd="sng" algn="ctr">
                      <a:solidFill>
                        <a:schemeClr val="tx1"/>
                      </a:solidFill>
                      <a:prstDash val="solid"/>
                      <a:round/>
                      <a:headEnd type="none" w="med" len="med"/>
                      <a:tailEnd type="none" w="med" len="med"/>
                    </a:lnR>
                    <a:solidFill>
                      <a:schemeClr val="accent6">
                        <a:lumMod val="50000"/>
                        <a:alpha val="1000"/>
                      </a:schemeClr>
                    </a:solidFill>
                  </a:tcPr>
                </a:tc>
                <a:tc>
                  <a:txBody>
                    <a:bodyPr/>
                    <a:lstStyle/>
                    <a:p>
                      <a:pPr algn="ctr" fontAlgn="b"/>
                      <a:r>
                        <a:rPr lang="ru-KZ" sz="800" b="0" i="0" u="none" strike="noStrike" cap="none">
                          <a:solidFill>
                            <a:schemeClr val="tx1"/>
                          </a:solidFill>
                          <a:effectLst/>
                          <a:latin typeface="Arial Narrow" panose="020B0606020202030204" pitchFamily="34" charset="0"/>
                          <a:ea typeface="+mn-ea"/>
                          <a:cs typeface="+mn-cs"/>
                          <a:sym typeface="Arial"/>
                        </a:rPr>
                        <a:t>5 649</a:t>
                      </a:r>
                    </a:p>
                  </a:txBody>
                  <a:tcPr marL="9525" marR="9525" marT="0" marB="0" anchor="ctr">
                    <a:lnL w="12700" cap="flat" cmpd="sng" algn="ctr">
                      <a:solidFill>
                        <a:schemeClr val="tx1"/>
                      </a:solidFill>
                      <a:prstDash val="solid"/>
                      <a:round/>
                      <a:headEnd type="none" w="med" len="med"/>
                      <a:tailEnd type="none" w="med" len="med"/>
                    </a:lnL>
                    <a:solidFill>
                      <a:schemeClr val="accent6">
                        <a:lumMod val="50000"/>
                        <a:alpha val="1000"/>
                      </a:schemeClr>
                    </a:solidFill>
                  </a:tcPr>
                </a:tc>
                <a:tc>
                  <a:txBody>
                    <a:bodyPr/>
                    <a:lstStyle/>
                    <a:p>
                      <a:pPr algn="ctr" fontAlgn="b"/>
                      <a:r>
                        <a:rPr lang="ru-KZ" sz="800" b="0" i="0" u="none" strike="noStrike" cap="none">
                          <a:solidFill>
                            <a:schemeClr val="tx1"/>
                          </a:solidFill>
                          <a:effectLst/>
                          <a:latin typeface="Arial Narrow" panose="020B0606020202030204" pitchFamily="34" charset="0"/>
                          <a:ea typeface="+mn-ea"/>
                          <a:cs typeface="+mn-cs"/>
                          <a:sym typeface="Arial"/>
                        </a:rPr>
                        <a:t>947</a:t>
                      </a:r>
                    </a:p>
                  </a:txBody>
                  <a:tcPr marL="9525" marR="9525" marT="0" marB="0" anchor="ctr">
                    <a:solidFill>
                      <a:schemeClr val="accent6">
                        <a:lumMod val="50000"/>
                        <a:alpha val="1000"/>
                      </a:schemeClr>
                    </a:solidFill>
                  </a:tcPr>
                </a:tc>
                <a:tc>
                  <a:txBody>
                    <a:bodyPr/>
                    <a:lstStyle/>
                    <a:p>
                      <a:pPr algn="ctr" fontAlgn="b"/>
                      <a:r>
                        <a:rPr lang="ru-KZ" sz="800" b="0" i="0" u="none" strike="noStrike" cap="none">
                          <a:solidFill>
                            <a:schemeClr val="tx1"/>
                          </a:solidFill>
                          <a:effectLst/>
                          <a:latin typeface="Arial Narrow" panose="020B0606020202030204" pitchFamily="34" charset="0"/>
                          <a:ea typeface="+mn-ea"/>
                          <a:cs typeface="+mn-cs"/>
                          <a:sym typeface="Arial"/>
                        </a:rPr>
                        <a:t>784</a:t>
                      </a:r>
                    </a:p>
                  </a:txBody>
                  <a:tcPr marL="9525" marR="9525" marT="0" marB="0" anchor="ctr">
                    <a:solidFill>
                      <a:schemeClr val="accent6">
                        <a:lumMod val="50000"/>
                        <a:alpha val="1000"/>
                      </a:schemeClr>
                    </a:solidFill>
                  </a:tcPr>
                </a:tc>
                <a:tc>
                  <a:txBody>
                    <a:bodyPr/>
                    <a:lstStyle/>
                    <a:p>
                      <a:pPr algn="ctr" fontAlgn="b"/>
                      <a:r>
                        <a:rPr lang="ru-KZ" sz="800" b="0" i="0" u="none" strike="noStrike" cap="none">
                          <a:solidFill>
                            <a:schemeClr val="tx1"/>
                          </a:solidFill>
                          <a:effectLst/>
                          <a:latin typeface="Arial Narrow" panose="020B0606020202030204" pitchFamily="34" charset="0"/>
                          <a:ea typeface="+mn-ea"/>
                          <a:cs typeface="+mn-cs"/>
                          <a:sym typeface="Arial"/>
                        </a:rPr>
                        <a:t>2 680</a:t>
                      </a:r>
                    </a:p>
                  </a:txBody>
                  <a:tcPr marL="9525" marR="9525" marT="0" marB="0" anchor="ctr">
                    <a:solidFill>
                      <a:schemeClr val="accent6">
                        <a:lumMod val="50000"/>
                        <a:alpha val="1000"/>
                      </a:schemeClr>
                    </a:solidFill>
                  </a:tcPr>
                </a:tc>
                <a:tc>
                  <a:txBody>
                    <a:bodyPr/>
                    <a:lstStyle/>
                    <a:p>
                      <a:pPr algn="ctr" fontAlgn="b"/>
                      <a:r>
                        <a:rPr lang="ru-KZ" sz="800" b="0" i="0" u="none" strike="noStrike" cap="none" dirty="0">
                          <a:solidFill>
                            <a:schemeClr val="tx1"/>
                          </a:solidFill>
                          <a:effectLst/>
                          <a:latin typeface="Arial Narrow" panose="020B0606020202030204" pitchFamily="34" charset="0"/>
                          <a:ea typeface="+mn-ea"/>
                          <a:cs typeface="+mn-cs"/>
                          <a:sym typeface="Arial"/>
                        </a:rPr>
                        <a:t>1 238</a:t>
                      </a:r>
                    </a:p>
                  </a:txBody>
                  <a:tcPr marL="9525" marR="9525" marT="0" marB="0" anchor="ctr">
                    <a:lnR w="12700" cap="flat" cmpd="sng" algn="ctr">
                      <a:solidFill>
                        <a:schemeClr val="tx1"/>
                      </a:solidFill>
                      <a:prstDash val="solid"/>
                      <a:round/>
                      <a:headEnd type="none" w="med" len="med"/>
                      <a:tailEnd type="none" w="med" len="med"/>
                    </a:lnR>
                    <a:solidFill>
                      <a:schemeClr val="accent6">
                        <a:lumMod val="50000"/>
                        <a:alpha val="1000"/>
                      </a:schemeClr>
                    </a:solidFill>
                  </a:tcPr>
                </a:tc>
                <a:tc>
                  <a:txBody>
                    <a:bodyPr/>
                    <a:lstStyle/>
                    <a:p>
                      <a:pPr marR="0" algn="ctr" rtl="0" eaLnBrk="1" fontAlgn="b" hangingPunct="1">
                        <a:lnSpc>
                          <a:spcPct val="100000"/>
                        </a:lnSpc>
                        <a:spcBef>
                          <a:spcPts val="0"/>
                        </a:spcBef>
                        <a:spcAft>
                          <a:spcPts val="0"/>
                        </a:spcAft>
                        <a:buNone/>
                      </a:pPr>
                      <a:r>
                        <a:rPr lang="ru-KZ" sz="800" b="0" i="0" u="none" strike="noStrike" cap="none">
                          <a:solidFill>
                            <a:schemeClr val="accent3">
                              <a:lumMod val="50000"/>
                            </a:schemeClr>
                          </a:solidFill>
                          <a:effectLst/>
                          <a:latin typeface="Arial Narrow" panose="020B0606020202030204" pitchFamily="34" charset="0"/>
                          <a:ea typeface="+mn-ea"/>
                          <a:cs typeface="+mn-cs"/>
                          <a:sym typeface="Arial"/>
                        </a:rPr>
                        <a:t>6 607</a:t>
                      </a:r>
                    </a:p>
                  </a:txBody>
                  <a:tcPr marL="9525" marR="9525" marT="0" marB="0" anchor="ctr">
                    <a:lnL w="12700" cap="flat" cmpd="sng" algn="ctr">
                      <a:solidFill>
                        <a:schemeClr val="tx1"/>
                      </a:solidFill>
                      <a:prstDash val="solid"/>
                      <a:round/>
                      <a:headEnd type="none" w="med" len="med"/>
                      <a:tailEnd type="none" w="med" len="med"/>
                    </a:lnL>
                    <a:solidFill>
                      <a:schemeClr val="accent6">
                        <a:lumMod val="50000"/>
                        <a:alpha val="1000"/>
                      </a:schemeClr>
                    </a:solidFill>
                  </a:tcPr>
                </a:tc>
                <a:tc>
                  <a:txBody>
                    <a:bodyPr/>
                    <a:lstStyle/>
                    <a:p>
                      <a:pPr marR="0" algn="ctr" rtl="0" eaLnBrk="1" fontAlgn="b" hangingPunct="1">
                        <a:lnSpc>
                          <a:spcPct val="100000"/>
                        </a:lnSpc>
                        <a:spcBef>
                          <a:spcPts val="0"/>
                        </a:spcBef>
                        <a:spcAft>
                          <a:spcPts val="0"/>
                        </a:spcAft>
                        <a:buNone/>
                      </a:pPr>
                      <a:r>
                        <a:rPr lang="ru-KZ" sz="800" b="0" i="0" u="none" strike="noStrike" cap="none" dirty="0">
                          <a:solidFill>
                            <a:schemeClr val="tx1"/>
                          </a:solidFill>
                          <a:effectLst/>
                          <a:latin typeface="Arial Narrow" panose="020B0606020202030204" pitchFamily="34" charset="0"/>
                          <a:ea typeface="+mn-ea"/>
                          <a:cs typeface="+mn-cs"/>
                          <a:sym typeface="Arial"/>
                        </a:rPr>
                        <a:t>1 272</a:t>
                      </a:r>
                    </a:p>
                  </a:txBody>
                  <a:tcPr marL="9525" marR="9525" marT="0" marB="0" anchor="ctr">
                    <a:solidFill>
                      <a:schemeClr val="accent6">
                        <a:lumMod val="50000"/>
                        <a:alpha val="1000"/>
                      </a:schemeClr>
                    </a:solidFill>
                  </a:tcPr>
                </a:tc>
                <a:tc>
                  <a:txBody>
                    <a:bodyPr/>
                    <a:lstStyle/>
                    <a:p>
                      <a:pPr marR="0" algn="ctr" rtl="0" eaLnBrk="1" fontAlgn="b" hangingPunct="1">
                        <a:lnSpc>
                          <a:spcPct val="100000"/>
                        </a:lnSpc>
                        <a:spcBef>
                          <a:spcPts val="0"/>
                        </a:spcBef>
                        <a:spcAft>
                          <a:spcPts val="0"/>
                        </a:spcAft>
                        <a:buNone/>
                      </a:pPr>
                      <a:r>
                        <a:rPr lang="ru-KZ" sz="800" b="0" i="0" u="none" strike="noStrike" cap="none">
                          <a:solidFill>
                            <a:schemeClr val="accent3">
                              <a:lumMod val="50000"/>
                            </a:schemeClr>
                          </a:solidFill>
                          <a:effectLst/>
                          <a:latin typeface="Arial Narrow" panose="020B0606020202030204" pitchFamily="34" charset="0"/>
                          <a:ea typeface="+mn-ea"/>
                          <a:cs typeface="+mn-cs"/>
                          <a:sym typeface="Arial"/>
                        </a:rPr>
                        <a:t>1 355</a:t>
                      </a:r>
                    </a:p>
                  </a:txBody>
                  <a:tcPr marL="9525" marR="9525" marT="0" marB="0" anchor="ctr">
                    <a:solidFill>
                      <a:schemeClr val="accent6">
                        <a:lumMod val="50000"/>
                        <a:alpha val="1000"/>
                      </a:schemeClr>
                    </a:solidFill>
                  </a:tcPr>
                </a:tc>
                <a:tc>
                  <a:txBody>
                    <a:bodyPr/>
                    <a:lstStyle/>
                    <a:p>
                      <a:pPr marR="0" algn="ctr" rtl="0" eaLnBrk="1" fontAlgn="b" hangingPunct="1">
                        <a:lnSpc>
                          <a:spcPct val="100000"/>
                        </a:lnSpc>
                        <a:spcBef>
                          <a:spcPts val="0"/>
                        </a:spcBef>
                        <a:spcAft>
                          <a:spcPts val="0"/>
                        </a:spcAft>
                        <a:buNone/>
                      </a:pPr>
                      <a:r>
                        <a:rPr lang="ru-KZ" sz="800" b="0" i="0" u="none" strike="noStrike" cap="none">
                          <a:solidFill>
                            <a:schemeClr val="accent3">
                              <a:lumMod val="50000"/>
                            </a:schemeClr>
                          </a:solidFill>
                          <a:effectLst/>
                          <a:latin typeface="Arial Narrow" panose="020B0606020202030204" pitchFamily="34" charset="0"/>
                          <a:ea typeface="+mn-ea"/>
                          <a:cs typeface="+mn-cs"/>
                          <a:sym typeface="Arial"/>
                        </a:rPr>
                        <a:t>1 293</a:t>
                      </a:r>
                    </a:p>
                  </a:txBody>
                  <a:tcPr marL="9525" marR="9525" marT="0" marB="0" anchor="ctr">
                    <a:solidFill>
                      <a:schemeClr val="accent6">
                        <a:lumMod val="50000"/>
                        <a:alpha val="1000"/>
                      </a:schemeClr>
                    </a:solidFill>
                  </a:tcPr>
                </a:tc>
                <a:tc>
                  <a:txBody>
                    <a:bodyPr/>
                    <a:lstStyle/>
                    <a:p>
                      <a:pPr marR="0" algn="ctr" rtl="0" eaLnBrk="1" fontAlgn="b" hangingPunct="1">
                        <a:lnSpc>
                          <a:spcPct val="100000"/>
                        </a:lnSpc>
                        <a:spcBef>
                          <a:spcPts val="0"/>
                        </a:spcBef>
                        <a:spcAft>
                          <a:spcPts val="0"/>
                        </a:spcAft>
                        <a:buNone/>
                      </a:pPr>
                      <a:r>
                        <a:rPr lang="ru-KZ" sz="800" b="0" i="0" u="none" strike="noStrike" cap="none" dirty="0">
                          <a:solidFill>
                            <a:schemeClr val="accent3">
                              <a:lumMod val="50000"/>
                            </a:schemeClr>
                          </a:solidFill>
                          <a:effectLst/>
                          <a:latin typeface="Arial Narrow" panose="020B0606020202030204" pitchFamily="34" charset="0"/>
                          <a:ea typeface="+mn-ea"/>
                          <a:cs typeface="+mn-cs"/>
                          <a:sym typeface="Arial"/>
                        </a:rPr>
                        <a:t>2 687</a:t>
                      </a:r>
                    </a:p>
                  </a:txBody>
                  <a:tcPr marL="9525" marR="9525" marT="0" marB="0" anchor="ctr">
                    <a:solidFill>
                      <a:schemeClr val="accent6">
                        <a:lumMod val="50000"/>
                        <a:alpha val="1000"/>
                      </a:schemeClr>
                    </a:solidFill>
                  </a:tcPr>
                </a:tc>
                <a:tc>
                  <a:txBody>
                    <a:bodyPr/>
                    <a:lstStyle/>
                    <a:p>
                      <a:pPr marR="0" algn="ctr" rtl="0" eaLnBrk="1" fontAlgn="b" hangingPunct="1">
                        <a:lnSpc>
                          <a:spcPct val="100000"/>
                        </a:lnSpc>
                        <a:spcBef>
                          <a:spcPts val="0"/>
                        </a:spcBef>
                        <a:spcAft>
                          <a:spcPts val="0"/>
                        </a:spcAft>
                        <a:buNone/>
                      </a:pPr>
                      <a:r>
                        <a:rPr lang="ru-KZ" sz="800" b="0" i="0" u="none" strike="noStrike" cap="none">
                          <a:solidFill>
                            <a:schemeClr val="accent3">
                              <a:lumMod val="50000"/>
                            </a:schemeClr>
                          </a:solidFill>
                          <a:effectLst/>
                          <a:latin typeface="Arial Narrow" panose="020B0606020202030204" pitchFamily="34" charset="0"/>
                          <a:ea typeface="+mn-ea"/>
                          <a:cs typeface="+mn-cs"/>
                          <a:sym typeface="Arial"/>
                        </a:rPr>
                        <a:t>0,8%</a:t>
                      </a:r>
                    </a:p>
                  </a:txBody>
                  <a:tcPr marL="9525" marR="9525" marT="0" marB="0" anchor="ctr">
                    <a:solidFill>
                      <a:schemeClr val="accent6">
                        <a:lumMod val="50000"/>
                        <a:alpha val="1000"/>
                      </a:schemeClr>
                    </a:solidFill>
                  </a:tcPr>
                </a:tc>
                <a:extLst>
                  <a:ext uri="{0D108BD9-81ED-4DB2-BD59-A6C34878D82A}">
                    <a16:rowId xmlns:a16="http://schemas.microsoft.com/office/drawing/2014/main" val="1208754249"/>
                  </a:ext>
                </a:extLst>
              </a:tr>
              <a:tr h="158400">
                <a:tc>
                  <a:txBody>
                    <a:bodyPr/>
                    <a:lstStyle/>
                    <a:p>
                      <a:pPr algn="ctr" fontAlgn="b"/>
                      <a:r>
                        <a:rPr lang="ru-RU" sz="800" u="none" strike="noStrike">
                          <a:solidFill>
                            <a:schemeClr val="accent3">
                              <a:lumMod val="50000"/>
                            </a:schemeClr>
                          </a:solidFill>
                          <a:effectLst/>
                          <a:latin typeface="Arial Narrow" panose="020B0606020202030204" pitchFamily="34" charset="0"/>
                        </a:rPr>
                        <a:t>28</a:t>
                      </a:r>
                      <a:endParaRPr lang="en-US" sz="800" b="0" i="0" u="none" strike="noStrike" dirty="0">
                        <a:solidFill>
                          <a:schemeClr val="accent3">
                            <a:lumMod val="50000"/>
                          </a:schemeClr>
                        </a:solidFill>
                        <a:effectLst/>
                        <a:latin typeface="Arial Narrow" panose="020B0606020202030204" pitchFamily="34" charset="0"/>
                      </a:endParaRPr>
                    </a:p>
                  </a:txBody>
                  <a:tcPr marL="9525" marR="9525" marT="0" marB="0" anchor="ctr">
                    <a:solidFill>
                      <a:schemeClr val="accent3">
                        <a:lumMod val="50000"/>
                        <a:alpha val="20000"/>
                      </a:schemeClr>
                    </a:solidFill>
                  </a:tcPr>
                </a:tc>
                <a:tc>
                  <a:txBody>
                    <a:bodyPr/>
                    <a:lstStyle/>
                    <a:p>
                      <a:pPr marR="0" algn="ctr" rtl="0" eaLnBrk="1" fontAlgn="b" hangingPunct="1">
                        <a:lnSpc>
                          <a:spcPct val="100000"/>
                        </a:lnSpc>
                        <a:spcBef>
                          <a:spcPts val="0"/>
                        </a:spcBef>
                        <a:spcAft>
                          <a:spcPts val="0"/>
                        </a:spcAft>
                        <a:buNone/>
                      </a:pPr>
                      <a:r>
                        <a:rPr lang="ru-KZ" sz="800" b="0" i="0" u="none" strike="noStrike" cap="none" dirty="0">
                          <a:solidFill>
                            <a:schemeClr val="accent3">
                              <a:lumMod val="50000"/>
                            </a:schemeClr>
                          </a:solidFill>
                          <a:effectLst/>
                          <a:latin typeface="Arial Narrow" panose="020B0606020202030204" pitchFamily="34" charset="0"/>
                          <a:ea typeface="+mn-ea"/>
                          <a:cs typeface="+mn-cs"/>
                          <a:sym typeface="Arial"/>
                        </a:rPr>
                        <a:t>8332-1</a:t>
                      </a:r>
                    </a:p>
                  </a:txBody>
                  <a:tcPr marL="9525" marR="9525" marT="0" marB="0" anchor="ctr">
                    <a:solidFill>
                      <a:schemeClr val="accent3">
                        <a:lumMod val="50000"/>
                        <a:alpha val="20000"/>
                      </a:schemeClr>
                    </a:solidFill>
                  </a:tcPr>
                </a:tc>
                <a:tc>
                  <a:txBody>
                    <a:bodyPr/>
                    <a:lstStyle/>
                    <a:p>
                      <a:pPr marL="72000" marR="0" algn="l" rtl="0" eaLnBrk="1" fontAlgn="b" hangingPunct="1">
                        <a:lnSpc>
                          <a:spcPct val="100000"/>
                        </a:lnSpc>
                        <a:spcBef>
                          <a:spcPts val="0"/>
                        </a:spcBef>
                        <a:spcAft>
                          <a:spcPts val="0"/>
                        </a:spcAft>
                        <a:buNone/>
                      </a:pPr>
                      <a:r>
                        <a:rPr lang="ru-RU" sz="800" b="0" i="0" u="none" strike="noStrike" cap="none" dirty="0" err="1">
                          <a:solidFill>
                            <a:schemeClr val="accent3">
                              <a:lumMod val="50000"/>
                            </a:schemeClr>
                          </a:solidFill>
                          <a:effectLst/>
                          <a:latin typeface="Arial Narrow" panose="020B0606020202030204" pitchFamily="34" charset="0"/>
                          <a:ea typeface="+mn-ea"/>
                          <a:cs typeface="+mn-cs"/>
                          <a:sym typeface="Arial"/>
                        </a:rPr>
                        <a:t>Жүк</a:t>
                      </a:r>
                      <a:r>
                        <a:rPr lang="ru-RU" sz="800" b="0" i="0" u="none" strike="noStrike" cap="none" dirty="0">
                          <a:solidFill>
                            <a:schemeClr val="accent3">
                              <a:lumMod val="50000"/>
                            </a:schemeClr>
                          </a:solidFill>
                          <a:effectLst/>
                          <a:latin typeface="Arial Narrow" panose="020B0606020202030204" pitchFamily="34" charset="0"/>
                          <a:ea typeface="+mn-ea"/>
                          <a:cs typeface="+mn-cs"/>
                          <a:sym typeface="Arial"/>
                        </a:rPr>
                        <a:t> </a:t>
                      </a:r>
                      <a:r>
                        <a:rPr lang="ru-RU" sz="800" b="0" i="0" u="none" strike="noStrike" cap="none" dirty="0" err="1">
                          <a:solidFill>
                            <a:schemeClr val="accent3">
                              <a:lumMod val="50000"/>
                            </a:schemeClr>
                          </a:solidFill>
                          <a:effectLst/>
                          <a:latin typeface="Arial Narrow" panose="020B0606020202030204" pitchFamily="34" charset="0"/>
                          <a:ea typeface="+mn-ea"/>
                          <a:cs typeface="+mn-cs"/>
                          <a:sym typeface="Arial"/>
                        </a:rPr>
                        <a:t>автомобилінің</a:t>
                      </a:r>
                      <a:r>
                        <a:rPr lang="ru-RU" sz="800" b="0" i="0" u="none" strike="noStrike" cap="none" dirty="0">
                          <a:solidFill>
                            <a:schemeClr val="accent3">
                              <a:lumMod val="50000"/>
                            </a:schemeClr>
                          </a:solidFill>
                          <a:effectLst/>
                          <a:latin typeface="Arial Narrow" panose="020B0606020202030204" pitchFamily="34" charset="0"/>
                          <a:ea typeface="+mn-ea"/>
                          <a:cs typeface="+mn-cs"/>
                          <a:sym typeface="Arial"/>
                        </a:rPr>
                        <a:t> </a:t>
                      </a:r>
                      <a:r>
                        <a:rPr lang="ru-RU" sz="800" b="0" i="0" u="none" strike="noStrike" cap="none" dirty="0" err="1">
                          <a:solidFill>
                            <a:schemeClr val="accent3">
                              <a:lumMod val="50000"/>
                            </a:schemeClr>
                          </a:solidFill>
                          <a:effectLst/>
                          <a:latin typeface="Arial Narrow" panose="020B0606020202030204" pitchFamily="34" charset="0"/>
                          <a:ea typeface="+mn-ea"/>
                          <a:cs typeface="+mn-cs"/>
                          <a:sym typeface="Arial"/>
                        </a:rPr>
                        <a:t>жүргізушілері</a:t>
                      </a:r>
                      <a:endParaRPr lang="ru-RU" sz="800" b="0" i="0" u="none" strike="noStrike" cap="none" dirty="0">
                        <a:solidFill>
                          <a:schemeClr val="accent3">
                            <a:lumMod val="50000"/>
                          </a:schemeClr>
                        </a:solidFill>
                        <a:effectLst/>
                        <a:latin typeface="Arial Narrow" panose="020B0606020202030204" pitchFamily="34" charset="0"/>
                        <a:ea typeface="+mn-ea"/>
                        <a:cs typeface="+mn-cs"/>
                        <a:sym typeface="Arial"/>
                      </a:endParaRPr>
                    </a:p>
                  </a:txBody>
                  <a:tcPr marL="9525" marR="9525" marT="0" marB="0" anchor="ctr">
                    <a:lnR w="12700" cap="flat" cmpd="sng" algn="ctr">
                      <a:solidFill>
                        <a:schemeClr val="tx1"/>
                      </a:solidFill>
                      <a:prstDash val="solid"/>
                      <a:round/>
                      <a:headEnd type="none" w="med" len="med"/>
                      <a:tailEnd type="none" w="med" len="med"/>
                    </a:lnR>
                    <a:solidFill>
                      <a:schemeClr val="accent3">
                        <a:lumMod val="50000"/>
                        <a:alpha val="20000"/>
                      </a:schemeClr>
                    </a:solidFill>
                  </a:tcPr>
                </a:tc>
                <a:tc>
                  <a:txBody>
                    <a:bodyPr/>
                    <a:lstStyle/>
                    <a:p>
                      <a:pPr algn="ctr" fontAlgn="b"/>
                      <a:r>
                        <a:rPr lang="ru-KZ" sz="800" b="0" i="0" u="none" strike="noStrike" cap="none">
                          <a:solidFill>
                            <a:schemeClr val="tx1"/>
                          </a:solidFill>
                          <a:effectLst/>
                          <a:latin typeface="Arial Narrow" panose="020B0606020202030204" pitchFamily="34" charset="0"/>
                          <a:ea typeface="+mn-ea"/>
                          <a:cs typeface="+mn-cs"/>
                          <a:sym typeface="Arial"/>
                        </a:rPr>
                        <a:t>5 598</a:t>
                      </a:r>
                    </a:p>
                  </a:txBody>
                  <a:tcPr marL="9525" marR="9525" marT="0" marB="0" anchor="ctr">
                    <a:lnL w="12700" cap="flat" cmpd="sng" algn="ctr">
                      <a:solidFill>
                        <a:schemeClr val="tx1"/>
                      </a:solidFill>
                      <a:prstDash val="solid"/>
                      <a:round/>
                      <a:headEnd type="none" w="med" len="med"/>
                      <a:tailEnd type="none" w="med" len="med"/>
                    </a:lnL>
                    <a:solidFill>
                      <a:schemeClr val="bg1">
                        <a:lumMod val="50000"/>
                        <a:alpha val="20000"/>
                      </a:schemeClr>
                    </a:solidFill>
                  </a:tcPr>
                </a:tc>
                <a:tc>
                  <a:txBody>
                    <a:bodyPr/>
                    <a:lstStyle/>
                    <a:p>
                      <a:pPr algn="ctr" fontAlgn="b"/>
                      <a:r>
                        <a:rPr lang="ru-KZ" sz="800" b="0" i="0" u="none" strike="noStrike" cap="none">
                          <a:solidFill>
                            <a:schemeClr val="tx1"/>
                          </a:solidFill>
                          <a:effectLst/>
                          <a:latin typeface="Arial Narrow" panose="020B0606020202030204" pitchFamily="34" charset="0"/>
                          <a:ea typeface="+mn-ea"/>
                          <a:cs typeface="+mn-cs"/>
                          <a:sym typeface="Arial"/>
                        </a:rPr>
                        <a:t>1 118</a:t>
                      </a:r>
                    </a:p>
                  </a:txBody>
                  <a:tcPr marL="9525" marR="9525" marT="0" marB="0" anchor="ctr">
                    <a:solidFill>
                      <a:schemeClr val="bg1">
                        <a:lumMod val="50000"/>
                        <a:alpha val="20000"/>
                      </a:schemeClr>
                    </a:solidFill>
                  </a:tcPr>
                </a:tc>
                <a:tc>
                  <a:txBody>
                    <a:bodyPr/>
                    <a:lstStyle/>
                    <a:p>
                      <a:pPr algn="ctr" fontAlgn="b"/>
                      <a:r>
                        <a:rPr lang="ru-KZ" sz="800" b="0" i="0" u="none" strike="noStrike" cap="none">
                          <a:solidFill>
                            <a:schemeClr val="tx1"/>
                          </a:solidFill>
                          <a:effectLst/>
                          <a:latin typeface="Arial Narrow" panose="020B0606020202030204" pitchFamily="34" charset="0"/>
                          <a:ea typeface="+mn-ea"/>
                          <a:cs typeface="+mn-cs"/>
                          <a:sym typeface="Arial"/>
                        </a:rPr>
                        <a:t>1 943</a:t>
                      </a:r>
                    </a:p>
                  </a:txBody>
                  <a:tcPr marL="9525" marR="9525" marT="0" marB="0" anchor="ctr">
                    <a:solidFill>
                      <a:schemeClr val="bg1">
                        <a:lumMod val="50000"/>
                        <a:alpha val="20000"/>
                      </a:schemeClr>
                    </a:solidFill>
                  </a:tcPr>
                </a:tc>
                <a:tc>
                  <a:txBody>
                    <a:bodyPr/>
                    <a:lstStyle/>
                    <a:p>
                      <a:pPr algn="ctr" fontAlgn="b"/>
                      <a:r>
                        <a:rPr lang="ru-KZ" sz="800" b="0" i="0" u="none" strike="noStrike" cap="none" dirty="0">
                          <a:solidFill>
                            <a:schemeClr val="tx1"/>
                          </a:solidFill>
                          <a:effectLst/>
                          <a:latin typeface="Arial Narrow" panose="020B0606020202030204" pitchFamily="34" charset="0"/>
                          <a:ea typeface="+mn-ea"/>
                          <a:cs typeface="+mn-cs"/>
                          <a:sym typeface="Arial"/>
                        </a:rPr>
                        <a:t>1 699</a:t>
                      </a:r>
                    </a:p>
                  </a:txBody>
                  <a:tcPr marL="9525" marR="9525" marT="0" marB="0" anchor="ctr">
                    <a:solidFill>
                      <a:schemeClr val="bg1">
                        <a:lumMod val="50000"/>
                        <a:alpha val="20000"/>
                      </a:schemeClr>
                    </a:solidFill>
                  </a:tcPr>
                </a:tc>
                <a:tc>
                  <a:txBody>
                    <a:bodyPr/>
                    <a:lstStyle/>
                    <a:p>
                      <a:pPr algn="ctr" fontAlgn="b"/>
                      <a:r>
                        <a:rPr lang="ru-KZ" sz="800" b="0" i="0" u="none" strike="noStrike" cap="none" dirty="0">
                          <a:solidFill>
                            <a:schemeClr val="tx1"/>
                          </a:solidFill>
                          <a:effectLst/>
                          <a:latin typeface="Arial Narrow" panose="020B0606020202030204" pitchFamily="34" charset="0"/>
                          <a:ea typeface="+mn-ea"/>
                          <a:cs typeface="+mn-cs"/>
                          <a:sym typeface="Arial"/>
                        </a:rPr>
                        <a:t>838</a:t>
                      </a:r>
                    </a:p>
                  </a:txBody>
                  <a:tcPr marL="9525" marR="9525" marT="0" marB="0" anchor="ctr">
                    <a:lnR w="12700" cap="flat" cmpd="sng" algn="ctr">
                      <a:solidFill>
                        <a:schemeClr val="tx1"/>
                      </a:solidFill>
                      <a:prstDash val="solid"/>
                      <a:round/>
                      <a:headEnd type="none" w="med" len="med"/>
                      <a:tailEnd type="none" w="med" len="med"/>
                    </a:lnR>
                    <a:solidFill>
                      <a:schemeClr val="bg1">
                        <a:lumMod val="50000"/>
                        <a:alpha val="20000"/>
                      </a:schemeClr>
                    </a:solidFill>
                  </a:tcPr>
                </a:tc>
                <a:tc>
                  <a:txBody>
                    <a:bodyPr/>
                    <a:lstStyle/>
                    <a:p>
                      <a:pPr marR="0" algn="ctr" rtl="0" eaLnBrk="1" fontAlgn="b" hangingPunct="1">
                        <a:lnSpc>
                          <a:spcPct val="100000"/>
                        </a:lnSpc>
                        <a:spcBef>
                          <a:spcPts val="0"/>
                        </a:spcBef>
                        <a:spcAft>
                          <a:spcPts val="0"/>
                        </a:spcAft>
                        <a:buNone/>
                      </a:pPr>
                      <a:r>
                        <a:rPr lang="ru-KZ" sz="800" b="0" i="0" u="none" strike="noStrike" cap="none">
                          <a:solidFill>
                            <a:schemeClr val="accent3">
                              <a:lumMod val="50000"/>
                            </a:schemeClr>
                          </a:solidFill>
                          <a:effectLst/>
                          <a:latin typeface="Arial Narrow" panose="020B0606020202030204" pitchFamily="34" charset="0"/>
                          <a:ea typeface="+mn-ea"/>
                          <a:cs typeface="+mn-cs"/>
                          <a:sym typeface="Arial"/>
                        </a:rPr>
                        <a:t>6 466</a:t>
                      </a:r>
                    </a:p>
                  </a:txBody>
                  <a:tcPr marL="9525" marR="9525" marT="0" marB="0" anchor="ctr">
                    <a:lnL w="12700" cap="flat" cmpd="sng" algn="ctr">
                      <a:solidFill>
                        <a:schemeClr val="tx1"/>
                      </a:solidFill>
                      <a:prstDash val="solid"/>
                      <a:round/>
                      <a:headEnd type="none" w="med" len="med"/>
                      <a:tailEnd type="none" w="med" len="med"/>
                    </a:lnL>
                    <a:solidFill>
                      <a:schemeClr val="accent3">
                        <a:lumMod val="50000"/>
                        <a:alpha val="20000"/>
                      </a:schemeClr>
                    </a:solidFill>
                  </a:tcPr>
                </a:tc>
                <a:tc>
                  <a:txBody>
                    <a:bodyPr/>
                    <a:lstStyle/>
                    <a:p>
                      <a:pPr marR="0" algn="ctr" rtl="0" eaLnBrk="1" fontAlgn="b" hangingPunct="1">
                        <a:lnSpc>
                          <a:spcPct val="100000"/>
                        </a:lnSpc>
                        <a:spcBef>
                          <a:spcPts val="0"/>
                        </a:spcBef>
                        <a:spcAft>
                          <a:spcPts val="0"/>
                        </a:spcAft>
                        <a:buNone/>
                      </a:pPr>
                      <a:r>
                        <a:rPr lang="ru-KZ" sz="800" b="0" i="0" u="none" strike="noStrike" cap="none">
                          <a:solidFill>
                            <a:schemeClr val="tx1"/>
                          </a:solidFill>
                          <a:effectLst/>
                          <a:latin typeface="Arial Narrow" panose="020B0606020202030204" pitchFamily="34" charset="0"/>
                          <a:ea typeface="+mn-ea"/>
                          <a:cs typeface="+mn-cs"/>
                          <a:sym typeface="Arial"/>
                        </a:rPr>
                        <a:t>1 099</a:t>
                      </a:r>
                    </a:p>
                  </a:txBody>
                  <a:tcPr marL="9525" marR="9525" marT="0" marB="0" anchor="ctr">
                    <a:solidFill>
                      <a:schemeClr val="bg1">
                        <a:lumMod val="50000"/>
                        <a:alpha val="20000"/>
                      </a:schemeClr>
                    </a:solidFill>
                  </a:tcPr>
                </a:tc>
                <a:tc>
                  <a:txBody>
                    <a:bodyPr/>
                    <a:lstStyle/>
                    <a:p>
                      <a:pPr marR="0" algn="ctr" rtl="0" eaLnBrk="1" fontAlgn="b" hangingPunct="1">
                        <a:lnSpc>
                          <a:spcPct val="100000"/>
                        </a:lnSpc>
                        <a:spcBef>
                          <a:spcPts val="0"/>
                        </a:spcBef>
                        <a:spcAft>
                          <a:spcPts val="0"/>
                        </a:spcAft>
                        <a:buNone/>
                      </a:pPr>
                      <a:r>
                        <a:rPr lang="ru-KZ" sz="800" b="0" i="0" u="none" strike="noStrike" cap="none">
                          <a:solidFill>
                            <a:schemeClr val="accent3">
                              <a:lumMod val="50000"/>
                            </a:schemeClr>
                          </a:solidFill>
                          <a:effectLst/>
                          <a:latin typeface="Arial Narrow" panose="020B0606020202030204" pitchFamily="34" charset="0"/>
                          <a:ea typeface="+mn-ea"/>
                          <a:cs typeface="+mn-cs"/>
                          <a:sym typeface="Arial"/>
                        </a:rPr>
                        <a:t>1 424</a:t>
                      </a:r>
                    </a:p>
                  </a:txBody>
                  <a:tcPr marL="9525" marR="9525" marT="0" marB="0" anchor="ctr">
                    <a:solidFill>
                      <a:schemeClr val="accent3">
                        <a:lumMod val="50000"/>
                        <a:alpha val="20000"/>
                      </a:schemeClr>
                    </a:solidFill>
                  </a:tcPr>
                </a:tc>
                <a:tc>
                  <a:txBody>
                    <a:bodyPr/>
                    <a:lstStyle/>
                    <a:p>
                      <a:pPr marR="0" algn="ctr" rtl="0" eaLnBrk="1" fontAlgn="b" hangingPunct="1">
                        <a:lnSpc>
                          <a:spcPct val="100000"/>
                        </a:lnSpc>
                        <a:spcBef>
                          <a:spcPts val="0"/>
                        </a:spcBef>
                        <a:spcAft>
                          <a:spcPts val="0"/>
                        </a:spcAft>
                        <a:buNone/>
                      </a:pPr>
                      <a:r>
                        <a:rPr lang="ru-KZ" sz="800" b="0" i="0" u="none" strike="noStrike" cap="none">
                          <a:solidFill>
                            <a:schemeClr val="accent3">
                              <a:lumMod val="50000"/>
                            </a:schemeClr>
                          </a:solidFill>
                          <a:effectLst/>
                          <a:latin typeface="Arial Narrow" panose="020B0606020202030204" pitchFamily="34" charset="0"/>
                          <a:ea typeface="+mn-ea"/>
                          <a:cs typeface="+mn-cs"/>
                          <a:sym typeface="Arial"/>
                        </a:rPr>
                        <a:t>1 996</a:t>
                      </a:r>
                    </a:p>
                  </a:txBody>
                  <a:tcPr marL="9525" marR="9525" marT="0" marB="0" anchor="ctr">
                    <a:solidFill>
                      <a:schemeClr val="accent3">
                        <a:lumMod val="50000"/>
                        <a:alpha val="20000"/>
                      </a:schemeClr>
                    </a:solidFill>
                  </a:tcPr>
                </a:tc>
                <a:tc>
                  <a:txBody>
                    <a:bodyPr/>
                    <a:lstStyle/>
                    <a:p>
                      <a:pPr marR="0" algn="ctr" rtl="0" eaLnBrk="1" fontAlgn="b" hangingPunct="1">
                        <a:lnSpc>
                          <a:spcPct val="100000"/>
                        </a:lnSpc>
                        <a:spcBef>
                          <a:spcPts val="0"/>
                        </a:spcBef>
                        <a:spcAft>
                          <a:spcPts val="0"/>
                        </a:spcAft>
                        <a:buNone/>
                      </a:pPr>
                      <a:r>
                        <a:rPr lang="ru-KZ" sz="800" b="0" i="0" u="none" strike="noStrike" cap="none" dirty="0">
                          <a:solidFill>
                            <a:schemeClr val="accent3">
                              <a:lumMod val="50000"/>
                            </a:schemeClr>
                          </a:solidFill>
                          <a:effectLst/>
                          <a:latin typeface="Arial Narrow" panose="020B0606020202030204" pitchFamily="34" charset="0"/>
                          <a:ea typeface="+mn-ea"/>
                          <a:cs typeface="+mn-cs"/>
                          <a:sym typeface="Arial"/>
                        </a:rPr>
                        <a:t>1 947</a:t>
                      </a:r>
                    </a:p>
                  </a:txBody>
                  <a:tcPr marL="9525" marR="9525" marT="0" marB="0" anchor="ctr">
                    <a:solidFill>
                      <a:schemeClr val="accent3">
                        <a:lumMod val="50000"/>
                        <a:alpha val="20000"/>
                      </a:schemeClr>
                    </a:solidFill>
                  </a:tcPr>
                </a:tc>
                <a:tc>
                  <a:txBody>
                    <a:bodyPr/>
                    <a:lstStyle/>
                    <a:p>
                      <a:pPr marR="0" algn="ctr" rtl="0" eaLnBrk="1" fontAlgn="b" hangingPunct="1">
                        <a:lnSpc>
                          <a:spcPct val="100000"/>
                        </a:lnSpc>
                        <a:spcBef>
                          <a:spcPts val="0"/>
                        </a:spcBef>
                        <a:spcAft>
                          <a:spcPts val="0"/>
                        </a:spcAft>
                        <a:buNone/>
                      </a:pPr>
                      <a:r>
                        <a:rPr lang="ru-KZ" sz="800" b="0" i="0" u="none" strike="noStrike" cap="none" dirty="0">
                          <a:solidFill>
                            <a:schemeClr val="accent3">
                              <a:lumMod val="50000"/>
                            </a:schemeClr>
                          </a:solidFill>
                          <a:effectLst/>
                          <a:latin typeface="Arial Narrow" panose="020B0606020202030204" pitchFamily="34" charset="0"/>
                          <a:ea typeface="+mn-ea"/>
                          <a:cs typeface="+mn-cs"/>
                          <a:sym typeface="Arial"/>
                        </a:rPr>
                        <a:t>0,8%</a:t>
                      </a:r>
                    </a:p>
                  </a:txBody>
                  <a:tcPr marL="9525" marR="9525" marT="0" marB="0" anchor="ctr">
                    <a:solidFill>
                      <a:schemeClr val="accent3">
                        <a:lumMod val="50000"/>
                        <a:alpha val="20000"/>
                      </a:schemeClr>
                    </a:solidFill>
                  </a:tcPr>
                </a:tc>
                <a:extLst>
                  <a:ext uri="{0D108BD9-81ED-4DB2-BD59-A6C34878D82A}">
                    <a16:rowId xmlns:a16="http://schemas.microsoft.com/office/drawing/2014/main" val="470699172"/>
                  </a:ext>
                </a:extLst>
              </a:tr>
              <a:tr h="158400">
                <a:tc>
                  <a:txBody>
                    <a:bodyPr/>
                    <a:lstStyle/>
                    <a:p>
                      <a:pPr algn="ctr" fontAlgn="b"/>
                      <a:r>
                        <a:rPr lang="ru-RU" sz="800" u="none" strike="noStrike" dirty="0">
                          <a:solidFill>
                            <a:schemeClr val="accent3">
                              <a:lumMod val="50000"/>
                            </a:schemeClr>
                          </a:solidFill>
                          <a:effectLst/>
                          <a:latin typeface="Arial Narrow" panose="020B0606020202030204" pitchFamily="34" charset="0"/>
                        </a:rPr>
                        <a:t>29</a:t>
                      </a:r>
                      <a:endParaRPr lang="en-US" sz="800" b="0" i="0" u="none" strike="noStrike" dirty="0">
                        <a:solidFill>
                          <a:schemeClr val="accent3">
                            <a:lumMod val="50000"/>
                          </a:schemeClr>
                        </a:solidFill>
                        <a:effectLst/>
                        <a:latin typeface="Arial Narrow" panose="020B0606020202030204" pitchFamily="34" charset="0"/>
                      </a:endParaRPr>
                    </a:p>
                  </a:txBody>
                  <a:tcPr marL="9525" marR="9525" marT="0" marB="0" anchor="ctr">
                    <a:solidFill>
                      <a:schemeClr val="accent6">
                        <a:lumMod val="50000"/>
                        <a:alpha val="1000"/>
                      </a:schemeClr>
                    </a:solidFill>
                  </a:tcPr>
                </a:tc>
                <a:tc>
                  <a:txBody>
                    <a:bodyPr/>
                    <a:lstStyle/>
                    <a:p>
                      <a:pPr marR="0" algn="ctr" rtl="0" eaLnBrk="1" fontAlgn="b" hangingPunct="1">
                        <a:lnSpc>
                          <a:spcPct val="100000"/>
                        </a:lnSpc>
                        <a:spcBef>
                          <a:spcPts val="0"/>
                        </a:spcBef>
                        <a:spcAft>
                          <a:spcPts val="0"/>
                        </a:spcAft>
                        <a:buNone/>
                      </a:pPr>
                      <a:r>
                        <a:rPr lang="ru-KZ" sz="800" b="0" i="0" u="none" strike="noStrike" cap="none" dirty="0">
                          <a:solidFill>
                            <a:schemeClr val="accent3">
                              <a:lumMod val="50000"/>
                            </a:schemeClr>
                          </a:solidFill>
                          <a:effectLst/>
                          <a:latin typeface="Arial Narrow" panose="020B0606020202030204" pitchFamily="34" charset="0"/>
                          <a:ea typeface="+mn-ea"/>
                          <a:cs typeface="+mn-cs"/>
                          <a:sym typeface="Arial"/>
                        </a:rPr>
                        <a:t>2350-4</a:t>
                      </a:r>
                    </a:p>
                  </a:txBody>
                  <a:tcPr marL="9525" marR="9525" marT="0" marB="0" anchor="ctr">
                    <a:solidFill>
                      <a:schemeClr val="accent6">
                        <a:lumMod val="50000"/>
                        <a:alpha val="1000"/>
                      </a:schemeClr>
                    </a:solidFill>
                  </a:tcPr>
                </a:tc>
                <a:tc>
                  <a:txBody>
                    <a:bodyPr/>
                    <a:lstStyle/>
                    <a:p>
                      <a:pPr marL="72000" marR="0" algn="l" rtl="0" eaLnBrk="1" fontAlgn="b" hangingPunct="1">
                        <a:lnSpc>
                          <a:spcPct val="100000"/>
                        </a:lnSpc>
                        <a:spcBef>
                          <a:spcPts val="0"/>
                        </a:spcBef>
                        <a:spcAft>
                          <a:spcPts val="0"/>
                        </a:spcAft>
                        <a:buNone/>
                      </a:pPr>
                      <a:r>
                        <a:rPr lang="ru-RU" sz="800" b="0" i="0" u="none" strike="noStrike" cap="none" dirty="0" err="1">
                          <a:solidFill>
                            <a:schemeClr val="accent3">
                              <a:lumMod val="50000"/>
                            </a:schemeClr>
                          </a:solidFill>
                          <a:effectLst/>
                          <a:latin typeface="Arial Narrow" panose="020B0606020202030204" pitchFamily="34" charset="0"/>
                          <a:ea typeface="+mn-ea"/>
                          <a:cs typeface="+mn-cs"/>
                          <a:sym typeface="Arial"/>
                        </a:rPr>
                        <a:t>Техникалық</a:t>
                      </a:r>
                      <a:r>
                        <a:rPr lang="ru-RU" sz="800" b="0" i="0" u="none" strike="noStrike" cap="none" dirty="0">
                          <a:solidFill>
                            <a:schemeClr val="accent3">
                              <a:lumMod val="50000"/>
                            </a:schemeClr>
                          </a:solidFill>
                          <a:effectLst/>
                          <a:latin typeface="Arial Narrow" panose="020B0606020202030204" pitchFamily="34" charset="0"/>
                          <a:ea typeface="+mn-ea"/>
                          <a:cs typeface="+mn-cs"/>
                          <a:sym typeface="Arial"/>
                        </a:rPr>
                        <a:t> </a:t>
                      </a:r>
                      <a:r>
                        <a:rPr lang="ru-RU" sz="800" b="0" i="0" u="none" strike="noStrike" cap="none" dirty="0" err="1">
                          <a:solidFill>
                            <a:schemeClr val="accent3">
                              <a:lumMod val="50000"/>
                            </a:schemeClr>
                          </a:solidFill>
                          <a:effectLst/>
                          <a:latin typeface="Arial Narrow" panose="020B0606020202030204" pitchFamily="34" charset="0"/>
                          <a:ea typeface="+mn-ea"/>
                          <a:cs typeface="+mn-cs"/>
                          <a:sym typeface="Arial"/>
                        </a:rPr>
                        <a:t>ғылымдар</a:t>
                      </a:r>
                      <a:r>
                        <a:rPr lang="ru-RU" sz="800" b="0" i="0" u="none" strike="noStrike" cap="none" dirty="0">
                          <a:solidFill>
                            <a:schemeClr val="accent3">
                              <a:lumMod val="50000"/>
                            </a:schemeClr>
                          </a:solidFill>
                          <a:effectLst/>
                          <a:latin typeface="Arial Narrow" panose="020B0606020202030204" pitchFamily="34" charset="0"/>
                          <a:ea typeface="+mn-ea"/>
                          <a:cs typeface="+mn-cs"/>
                          <a:sym typeface="Arial"/>
                        </a:rPr>
                        <a:t> </a:t>
                      </a:r>
                      <a:r>
                        <a:rPr lang="ru-RU" sz="800" b="0" i="0" u="none" strike="noStrike" cap="none" dirty="0" err="1">
                          <a:solidFill>
                            <a:schemeClr val="accent3">
                              <a:lumMod val="50000"/>
                            </a:schemeClr>
                          </a:solidFill>
                          <a:effectLst/>
                          <a:latin typeface="Arial Narrow" panose="020B0606020202030204" pitchFamily="34" charset="0"/>
                          <a:ea typeface="+mn-ea"/>
                          <a:cs typeface="+mn-cs"/>
                          <a:sym typeface="Arial"/>
                        </a:rPr>
                        <a:t>бойынша</a:t>
                      </a:r>
                      <a:r>
                        <a:rPr lang="ru-RU" sz="800" b="0" i="0" u="none" strike="noStrike" cap="none" dirty="0">
                          <a:solidFill>
                            <a:schemeClr val="accent3">
                              <a:lumMod val="50000"/>
                            </a:schemeClr>
                          </a:solidFill>
                          <a:effectLst/>
                          <a:latin typeface="Arial Narrow" panose="020B0606020202030204" pitchFamily="34" charset="0"/>
                          <a:ea typeface="+mn-ea"/>
                          <a:cs typeface="+mn-cs"/>
                          <a:sym typeface="Arial"/>
                        </a:rPr>
                        <a:t> орта </a:t>
                      </a:r>
                      <a:r>
                        <a:rPr lang="ru-RU" sz="800" b="0" i="0" u="none" strike="noStrike" cap="none" dirty="0" err="1">
                          <a:solidFill>
                            <a:schemeClr val="accent3">
                              <a:lumMod val="50000"/>
                            </a:schemeClr>
                          </a:solidFill>
                          <a:effectLst/>
                          <a:latin typeface="Arial Narrow" panose="020B0606020202030204" pitchFamily="34" charset="0"/>
                          <a:ea typeface="+mn-ea"/>
                          <a:cs typeface="+mn-cs"/>
                          <a:sym typeface="Arial"/>
                        </a:rPr>
                        <a:t>мектеп</a:t>
                      </a:r>
                      <a:r>
                        <a:rPr lang="ru-RU" sz="800" b="0" i="0" u="none" strike="noStrike" cap="none" dirty="0">
                          <a:solidFill>
                            <a:schemeClr val="accent3">
                              <a:lumMod val="50000"/>
                            </a:schemeClr>
                          </a:solidFill>
                          <a:effectLst/>
                          <a:latin typeface="Arial Narrow" panose="020B0606020202030204" pitchFamily="34" charset="0"/>
                          <a:ea typeface="+mn-ea"/>
                          <a:cs typeface="+mn-cs"/>
                          <a:sym typeface="Arial"/>
                        </a:rPr>
                        <a:t> </a:t>
                      </a:r>
                      <a:r>
                        <a:rPr lang="ru-RU" sz="800" b="0" i="0" u="none" strike="noStrike" cap="none" dirty="0" err="1">
                          <a:solidFill>
                            <a:schemeClr val="accent3">
                              <a:lumMod val="50000"/>
                            </a:schemeClr>
                          </a:solidFill>
                          <a:effectLst/>
                          <a:latin typeface="Arial Narrow" panose="020B0606020202030204" pitchFamily="34" charset="0"/>
                          <a:ea typeface="+mn-ea"/>
                          <a:cs typeface="+mn-cs"/>
                          <a:sym typeface="Arial"/>
                        </a:rPr>
                        <a:t>мұғалімдері</a:t>
                      </a:r>
                      <a:endParaRPr lang="ru-RU" sz="800" b="0" i="0" u="none" strike="noStrike" cap="none" dirty="0">
                        <a:solidFill>
                          <a:schemeClr val="accent3">
                            <a:lumMod val="50000"/>
                          </a:schemeClr>
                        </a:solidFill>
                        <a:effectLst/>
                        <a:latin typeface="Arial Narrow" panose="020B0606020202030204" pitchFamily="34" charset="0"/>
                        <a:ea typeface="+mn-ea"/>
                        <a:cs typeface="+mn-cs"/>
                        <a:sym typeface="Arial"/>
                      </a:endParaRPr>
                    </a:p>
                  </a:txBody>
                  <a:tcPr marL="9525" marR="9525" marT="0" marB="0" anchor="ctr">
                    <a:lnR w="12700" cap="flat" cmpd="sng" algn="ctr">
                      <a:solidFill>
                        <a:schemeClr val="tx1"/>
                      </a:solidFill>
                      <a:prstDash val="solid"/>
                      <a:round/>
                      <a:headEnd type="none" w="med" len="med"/>
                      <a:tailEnd type="none" w="med" len="med"/>
                    </a:lnR>
                    <a:solidFill>
                      <a:schemeClr val="accent6">
                        <a:lumMod val="50000"/>
                        <a:alpha val="1000"/>
                      </a:schemeClr>
                    </a:solidFill>
                  </a:tcPr>
                </a:tc>
                <a:tc>
                  <a:txBody>
                    <a:bodyPr/>
                    <a:lstStyle/>
                    <a:p>
                      <a:pPr algn="ctr" fontAlgn="b"/>
                      <a:r>
                        <a:rPr lang="ru-KZ" sz="800" b="0" i="0" u="none" strike="noStrike" cap="none">
                          <a:solidFill>
                            <a:schemeClr val="tx1"/>
                          </a:solidFill>
                          <a:effectLst/>
                          <a:latin typeface="Arial Narrow" panose="020B0606020202030204" pitchFamily="34" charset="0"/>
                          <a:ea typeface="+mn-ea"/>
                          <a:cs typeface="+mn-cs"/>
                          <a:sym typeface="Arial"/>
                        </a:rPr>
                        <a:t>5 564</a:t>
                      </a:r>
                    </a:p>
                  </a:txBody>
                  <a:tcPr marL="9525" marR="9525" marT="0" marB="0" anchor="ctr">
                    <a:lnL w="12700" cap="flat" cmpd="sng" algn="ctr">
                      <a:solidFill>
                        <a:schemeClr val="tx1"/>
                      </a:solidFill>
                      <a:prstDash val="solid"/>
                      <a:round/>
                      <a:headEnd type="none" w="med" len="med"/>
                      <a:tailEnd type="none" w="med" len="med"/>
                    </a:lnL>
                    <a:solidFill>
                      <a:schemeClr val="accent6">
                        <a:lumMod val="50000"/>
                        <a:alpha val="1000"/>
                      </a:schemeClr>
                    </a:solidFill>
                  </a:tcPr>
                </a:tc>
                <a:tc>
                  <a:txBody>
                    <a:bodyPr/>
                    <a:lstStyle/>
                    <a:p>
                      <a:pPr algn="ctr" fontAlgn="b"/>
                      <a:r>
                        <a:rPr lang="ru-KZ" sz="800" b="0" i="0" u="none" strike="noStrike" cap="none">
                          <a:solidFill>
                            <a:schemeClr val="tx1"/>
                          </a:solidFill>
                          <a:effectLst/>
                          <a:latin typeface="Arial Narrow" panose="020B0606020202030204" pitchFamily="34" charset="0"/>
                          <a:ea typeface="+mn-ea"/>
                          <a:cs typeface="+mn-cs"/>
                          <a:sym typeface="Arial"/>
                        </a:rPr>
                        <a:t>686</a:t>
                      </a:r>
                    </a:p>
                  </a:txBody>
                  <a:tcPr marL="9525" marR="9525" marT="0" marB="0" anchor="ctr">
                    <a:solidFill>
                      <a:schemeClr val="accent6">
                        <a:lumMod val="50000"/>
                        <a:alpha val="1000"/>
                      </a:schemeClr>
                    </a:solidFill>
                  </a:tcPr>
                </a:tc>
                <a:tc>
                  <a:txBody>
                    <a:bodyPr/>
                    <a:lstStyle/>
                    <a:p>
                      <a:pPr algn="ctr" fontAlgn="b"/>
                      <a:r>
                        <a:rPr lang="ru-KZ" sz="800" b="0" i="0" u="none" strike="noStrike" cap="none">
                          <a:solidFill>
                            <a:schemeClr val="tx1"/>
                          </a:solidFill>
                          <a:effectLst/>
                          <a:latin typeface="Arial Narrow" panose="020B0606020202030204" pitchFamily="34" charset="0"/>
                          <a:ea typeface="+mn-ea"/>
                          <a:cs typeface="+mn-cs"/>
                          <a:sym typeface="Arial"/>
                        </a:rPr>
                        <a:t>553</a:t>
                      </a:r>
                    </a:p>
                  </a:txBody>
                  <a:tcPr marL="9525" marR="9525" marT="0" marB="0" anchor="ctr">
                    <a:solidFill>
                      <a:schemeClr val="accent6">
                        <a:lumMod val="50000"/>
                        <a:alpha val="1000"/>
                      </a:schemeClr>
                    </a:solidFill>
                  </a:tcPr>
                </a:tc>
                <a:tc>
                  <a:txBody>
                    <a:bodyPr/>
                    <a:lstStyle/>
                    <a:p>
                      <a:pPr algn="ctr" fontAlgn="b"/>
                      <a:r>
                        <a:rPr lang="ru-KZ" sz="800" b="0" i="0" u="none" strike="noStrike" cap="none">
                          <a:solidFill>
                            <a:schemeClr val="tx1"/>
                          </a:solidFill>
                          <a:effectLst/>
                          <a:latin typeface="Arial Narrow" panose="020B0606020202030204" pitchFamily="34" charset="0"/>
                          <a:ea typeface="+mn-ea"/>
                          <a:cs typeface="+mn-cs"/>
                          <a:sym typeface="Arial"/>
                        </a:rPr>
                        <a:t>3 152</a:t>
                      </a:r>
                    </a:p>
                  </a:txBody>
                  <a:tcPr marL="9525" marR="9525" marT="0" marB="0" anchor="ctr">
                    <a:solidFill>
                      <a:schemeClr val="accent6">
                        <a:lumMod val="50000"/>
                        <a:alpha val="1000"/>
                      </a:schemeClr>
                    </a:solidFill>
                  </a:tcPr>
                </a:tc>
                <a:tc>
                  <a:txBody>
                    <a:bodyPr/>
                    <a:lstStyle/>
                    <a:p>
                      <a:pPr algn="ctr" fontAlgn="b"/>
                      <a:r>
                        <a:rPr lang="ru-KZ" sz="800" b="0" i="0" u="none" strike="noStrike" cap="none" dirty="0">
                          <a:solidFill>
                            <a:schemeClr val="tx1"/>
                          </a:solidFill>
                          <a:effectLst/>
                          <a:latin typeface="Arial Narrow" panose="020B0606020202030204" pitchFamily="34" charset="0"/>
                          <a:ea typeface="+mn-ea"/>
                          <a:cs typeface="+mn-cs"/>
                          <a:sym typeface="Arial"/>
                        </a:rPr>
                        <a:t>1 173</a:t>
                      </a:r>
                    </a:p>
                  </a:txBody>
                  <a:tcPr marL="9525" marR="9525" marT="0" marB="0" anchor="ctr">
                    <a:lnR w="12700" cap="flat" cmpd="sng" algn="ctr">
                      <a:solidFill>
                        <a:schemeClr val="tx1"/>
                      </a:solidFill>
                      <a:prstDash val="solid"/>
                      <a:round/>
                      <a:headEnd type="none" w="med" len="med"/>
                      <a:tailEnd type="none" w="med" len="med"/>
                    </a:lnR>
                    <a:solidFill>
                      <a:schemeClr val="accent6">
                        <a:lumMod val="50000"/>
                        <a:alpha val="1000"/>
                      </a:schemeClr>
                    </a:solidFill>
                  </a:tcPr>
                </a:tc>
                <a:tc>
                  <a:txBody>
                    <a:bodyPr/>
                    <a:lstStyle/>
                    <a:p>
                      <a:pPr marR="0" algn="ctr" rtl="0" eaLnBrk="1" fontAlgn="b" hangingPunct="1">
                        <a:lnSpc>
                          <a:spcPct val="100000"/>
                        </a:lnSpc>
                        <a:spcBef>
                          <a:spcPts val="0"/>
                        </a:spcBef>
                        <a:spcAft>
                          <a:spcPts val="0"/>
                        </a:spcAft>
                        <a:buNone/>
                      </a:pPr>
                      <a:r>
                        <a:rPr lang="ru-KZ" sz="800" b="0" i="0" u="none" strike="noStrike" cap="none">
                          <a:solidFill>
                            <a:schemeClr val="accent3">
                              <a:lumMod val="50000"/>
                            </a:schemeClr>
                          </a:solidFill>
                          <a:effectLst/>
                          <a:latin typeface="Arial Narrow" panose="020B0606020202030204" pitchFamily="34" charset="0"/>
                          <a:ea typeface="+mn-ea"/>
                          <a:cs typeface="+mn-cs"/>
                          <a:sym typeface="Arial"/>
                        </a:rPr>
                        <a:t>6 410</a:t>
                      </a:r>
                    </a:p>
                  </a:txBody>
                  <a:tcPr marL="9525" marR="9525" marT="0" marB="0" anchor="ctr">
                    <a:lnL w="12700" cap="flat" cmpd="sng" algn="ctr">
                      <a:solidFill>
                        <a:schemeClr val="tx1"/>
                      </a:solidFill>
                      <a:prstDash val="solid"/>
                      <a:round/>
                      <a:headEnd type="none" w="med" len="med"/>
                      <a:tailEnd type="none" w="med" len="med"/>
                    </a:lnL>
                    <a:solidFill>
                      <a:schemeClr val="accent6">
                        <a:lumMod val="50000"/>
                        <a:alpha val="1000"/>
                      </a:schemeClr>
                    </a:solidFill>
                  </a:tcPr>
                </a:tc>
                <a:tc>
                  <a:txBody>
                    <a:bodyPr/>
                    <a:lstStyle/>
                    <a:p>
                      <a:pPr marR="0" algn="ctr" rtl="0" eaLnBrk="1" fontAlgn="b" hangingPunct="1">
                        <a:lnSpc>
                          <a:spcPct val="100000"/>
                        </a:lnSpc>
                        <a:spcBef>
                          <a:spcPts val="0"/>
                        </a:spcBef>
                        <a:spcAft>
                          <a:spcPts val="0"/>
                        </a:spcAft>
                        <a:buNone/>
                      </a:pPr>
                      <a:r>
                        <a:rPr lang="ru-KZ" sz="800" b="0" i="0" u="none" strike="noStrike" cap="none" dirty="0">
                          <a:solidFill>
                            <a:schemeClr val="tx1"/>
                          </a:solidFill>
                          <a:effectLst/>
                          <a:latin typeface="Arial Narrow" panose="020B0606020202030204" pitchFamily="34" charset="0"/>
                          <a:ea typeface="+mn-ea"/>
                          <a:cs typeface="+mn-cs"/>
                          <a:sym typeface="Arial"/>
                        </a:rPr>
                        <a:t>1 188</a:t>
                      </a:r>
                    </a:p>
                  </a:txBody>
                  <a:tcPr marL="9525" marR="9525" marT="0" marB="0" anchor="ctr">
                    <a:solidFill>
                      <a:schemeClr val="accent6">
                        <a:lumMod val="50000"/>
                        <a:alpha val="1000"/>
                      </a:schemeClr>
                    </a:solidFill>
                  </a:tcPr>
                </a:tc>
                <a:tc>
                  <a:txBody>
                    <a:bodyPr/>
                    <a:lstStyle/>
                    <a:p>
                      <a:pPr marR="0" algn="ctr" rtl="0" eaLnBrk="1" fontAlgn="b" hangingPunct="1">
                        <a:lnSpc>
                          <a:spcPct val="100000"/>
                        </a:lnSpc>
                        <a:spcBef>
                          <a:spcPts val="0"/>
                        </a:spcBef>
                        <a:spcAft>
                          <a:spcPts val="0"/>
                        </a:spcAft>
                        <a:buNone/>
                      </a:pPr>
                      <a:r>
                        <a:rPr lang="ru-KZ" sz="800" b="0" i="0" u="none" strike="noStrike" cap="none">
                          <a:solidFill>
                            <a:schemeClr val="accent3">
                              <a:lumMod val="50000"/>
                            </a:schemeClr>
                          </a:solidFill>
                          <a:effectLst/>
                          <a:latin typeface="Arial Narrow" panose="020B0606020202030204" pitchFamily="34" charset="0"/>
                          <a:ea typeface="+mn-ea"/>
                          <a:cs typeface="+mn-cs"/>
                          <a:sym typeface="Arial"/>
                        </a:rPr>
                        <a:t>1 208</a:t>
                      </a:r>
                    </a:p>
                  </a:txBody>
                  <a:tcPr marL="9525" marR="9525" marT="0" marB="0" anchor="ctr">
                    <a:solidFill>
                      <a:schemeClr val="accent6">
                        <a:lumMod val="50000"/>
                        <a:alpha val="1000"/>
                      </a:schemeClr>
                    </a:solidFill>
                  </a:tcPr>
                </a:tc>
                <a:tc>
                  <a:txBody>
                    <a:bodyPr/>
                    <a:lstStyle/>
                    <a:p>
                      <a:pPr marR="0" algn="ctr" rtl="0" eaLnBrk="1" fontAlgn="b" hangingPunct="1">
                        <a:lnSpc>
                          <a:spcPct val="100000"/>
                        </a:lnSpc>
                        <a:spcBef>
                          <a:spcPts val="0"/>
                        </a:spcBef>
                        <a:spcAft>
                          <a:spcPts val="0"/>
                        </a:spcAft>
                        <a:buNone/>
                      </a:pPr>
                      <a:r>
                        <a:rPr lang="ru-KZ" sz="800" b="0" i="0" u="none" strike="noStrike" cap="none">
                          <a:solidFill>
                            <a:schemeClr val="accent3">
                              <a:lumMod val="50000"/>
                            </a:schemeClr>
                          </a:solidFill>
                          <a:effectLst/>
                          <a:latin typeface="Arial Narrow" panose="020B0606020202030204" pitchFamily="34" charset="0"/>
                          <a:ea typeface="+mn-ea"/>
                          <a:cs typeface="+mn-cs"/>
                          <a:sym typeface="Arial"/>
                        </a:rPr>
                        <a:t>1 143</a:t>
                      </a:r>
                    </a:p>
                  </a:txBody>
                  <a:tcPr marL="9525" marR="9525" marT="0" marB="0" anchor="ctr">
                    <a:solidFill>
                      <a:schemeClr val="accent6">
                        <a:lumMod val="50000"/>
                        <a:alpha val="1000"/>
                      </a:schemeClr>
                    </a:solidFill>
                  </a:tcPr>
                </a:tc>
                <a:tc>
                  <a:txBody>
                    <a:bodyPr/>
                    <a:lstStyle/>
                    <a:p>
                      <a:pPr marR="0" algn="ctr" rtl="0" eaLnBrk="1" fontAlgn="b" hangingPunct="1">
                        <a:lnSpc>
                          <a:spcPct val="100000"/>
                        </a:lnSpc>
                        <a:spcBef>
                          <a:spcPts val="0"/>
                        </a:spcBef>
                        <a:spcAft>
                          <a:spcPts val="0"/>
                        </a:spcAft>
                        <a:buNone/>
                      </a:pPr>
                      <a:r>
                        <a:rPr lang="ru-KZ" sz="800" b="0" i="0" u="none" strike="noStrike" cap="none">
                          <a:solidFill>
                            <a:schemeClr val="accent3">
                              <a:lumMod val="50000"/>
                            </a:schemeClr>
                          </a:solidFill>
                          <a:effectLst/>
                          <a:latin typeface="Arial Narrow" panose="020B0606020202030204" pitchFamily="34" charset="0"/>
                          <a:ea typeface="+mn-ea"/>
                          <a:cs typeface="+mn-cs"/>
                          <a:sym typeface="Arial"/>
                        </a:rPr>
                        <a:t>2 871</a:t>
                      </a:r>
                    </a:p>
                  </a:txBody>
                  <a:tcPr marL="9525" marR="9525" marT="0" marB="0" anchor="ctr">
                    <a:solidFill>
                      <a:schemeClr val="accent6">
                        <a:lumMod val="50000"/>
                        <a:alpha val="1000"/>
                      </a:schemeClr>
                    </a:solidFill>
                  </a:tcPr>
                </a:tc>
                <a:tc>
                  <a:txBody>
                    <a:bodyPr/>
                    <a:lstStyle/>
                    <a:p>
                      <a:pPr marR="0" algn="ctr" rtl="0" eaLnBrk="1" fontAlgn="b" hangingPunct="1">
                        <a:lnSpc>
                          <a:spcPct val="100000"/>
                        </a:lnSpc>
                        <a:spcBef>
                          <a:spcPts val="0"/>
                        </a:spcBef>
                        <a:spcAft>
                          <a:spcPts val="0"/>
                        </a:spcAft>
                        <a:buNone/>
                      </a:pPr>
                      <a:r>
                        <a:rPr lang="ru-KZ" sz="800" b="0" i="0" u="none" strike="noStrike" cap="none" dirty="0">
                          <a:solidFill>
                            <a:schemeClr val="accent3">
                              <a:lumMod val="50000"/>
                            </a:schemeClr>
                          </a:solidFill>
                          <a:effectLst/>
                          <a:latin typeface="Arial Narrow" panose="020B0606020202030204" pitchFamily="34" charset="0"/>
                          <a:ea typeface="+mn-ea"/>
                          <a:cs typeface="+mn-cs"/>
                          <a:sym typeface="Arial"/>
                        </a:rPr>
                        <a:t>0,8%</a:t>
                      </a:r>
                    </a:p>
                  </a:txBody>
                  <a:tcPr marL="9525" marR="9525" marT="0" marB="0" anchor="ctr">
                    <a:solidFill>
                      <a:schemeClr val="accent6">
                        <a:lumMod val="50000"/>
                        <a:alpha val="1000"/>
                      </a:schemeClr>
                    </a:solidFill>
                  </a:tcPr>
                </a:tc>
                <a:extLst>
                  <a:ext uri="{0D108BD9-81ED-4DB2-BD59-A6C34878D82A}">
                    <a16:rowId xmlns:a16="http://schemas.microsoft.com/office/drawing/2014/main" val="1074593541"/>
                  </a:ext>
                </a:extLst>
              </a:tr>
              <a:tr h="158400">
                <a:tc>
                  <a:txBody>
                    <a:bodyPr/>
                    <a:lstStyle/>
                    <a:p>
                      <a:pPr algn="ctr" fontAlgn="b"/>
                      <a:r>
                        <a:rPr lang="ru-RU" sz="800" u="none" strike="noStrike" dirty="0">
                          <a:solidFill>
                            <a:schemeClr val="accent3">
                              <a:lumMod val="50000"/>
                            </a:schemeClr>
                          </a:solidFill>
                          <a:effectLst/>
                          <a:latin typeface="Arial Narrow" panose="020B0606020202030204" pitchFamily="34" charset="0"/>
                        </a:rPr>
                        <a:t>30</a:t>
                      </a:r>
                      <a:endParaRPr lang="en-US" sz="800" b="0" i="0" u="none" strike="noStrike" dirty="0">
                        <a:solidFill>
                          <a:schemeClr val="accent3">
                            <a:lumMod val="50000"/>
                          </a:schemeClr>
                        </a:solidFill>
                        <a:effectLst/>
                        <a:latin typeface="Arial Narrow" panose="020B0606020202030204" pitchFamily="34" charset="0"/>
                      </a:endParaRPr>
                    </a:p>
                  </a:txBody>
                  <a:tcPr marL="9525" marR="9525" marT="0" marB="0" anchor="ctr">
                    <a:lnB w="12700" cap="flat" cmpd="sng" algn="ctr">
                      <a:solidFill>
                        <a:schemeClr val="tx1"/>
                      </a:solidFill>
                      <a:prstDash val="solid"/>
                      <a:round/>
                      <a:headEnd type="none" w="med" len="med"/>
                      <a:tailEnd type="none" w="med" len="med"/>
                    </a:lnB>
                    <a:solidFill>
                      <a:schemeClr val="accent3">
                        <a:lumMod val="50000"/>
                        <a:alpha val="20000"/>
                      </a:schemeClr>
                    </a:solidFill>
                  </a:tcPr>
                </a:tc>
                <a:tc>
                  <a:txBody>
                    <a:bodyPr/>
                    <a:lstStyle/>
                    <a:p>
                      <a:pPr marR="0" algn="ctr" rtl="0" eaLnBrk="1" fontAlgn="b" hangingPunct="1">
                        <a:lnSpc>
                          <a:spcPct val="100000"/>
                        </a:lnSpc>
                        <a:spcBef>
                          <a:spcPts val="0"/>
                        </a:spcBef>
                        <a:spcAft>
                          <a:spcPts val="0"/>
                        </a:spcAft>
                        <a:buNone/>
                      </a:pPr>
                      <a:r>
                        <a:rPr lang="ru-KZ" sz="800" b="0" i="0" u="none" strike="noStrike" cap="none" dirty="0">
                          <a:solidFill>
                            <a:schemeClr val="accent3">
                              <a:lumMod val="50000"/>
                            </a:schemeClr>
                          </a:solidFill>
                          <a:effectLst/>
                          <a:latin typeface="Arial Narrow" panose="020B0606020202030204" pitchFamily="34" charset="0"/>
                          <a:ea typeface="+mn-ea"/>
                          <a:cs typeface="+mn-cs"/>
                          <a:sym typeface="Arial"/>
                        </a:rPr>
                        <a:t>7231-9</a:t>
                      </a:r>
                    </a:p>
                  </a:txBody>
                  <a:tcPr marL="9525" marR="9525" marT="0" marB="0" anchor="ctr">
                    <a:lnB w="12700" cap="flat" cmpd="sng" algn="ctr">
                      <a:solidFill>
                        <a:schemeClr val="tx1"/>
                      </a:solidFill>
                      <a:prstDash val="solid"/>
                      <a:round/>
                      <a:headEnd type="none" w="med" len="med"/>
                      <a:tailEnd type="none" w="med" len="med"/>
                    </a:lnB>
                    <a:solidFill>
                      <a:schemeClr val="accent3">
                        <a:lumMod val="50000"/>
                        <a:alpha val="20000"/>
                      </a:schemeClr>
                    </a:solidFill>
                  </a:tcPr>
                </a:tc>
                <a:tc>
                  <a:txBody>
                    <a:bodyPr/>
                    <a:lstStyle/>
                    <a:p>
                      <a:pPr marL="72000" marR="0" algn="l" rtl="0" eaLnBrk="1" fontAlgn="b" hangingPunct="1">
                        <a:lnSpc>
                          <a:spcPct val="100000"/>
                        </a:lnSpc>
                        <a:spcBef>
                          <a:spcPts val="0"/>
                        </a:spcBef>
                        <a:spcAft>
                          <a:spcPts val="0"/>
                        </a:spcAft>
                        <a:buNone/>
                      </a:pPr>
                      <a:r>
                        <a:rPr lang="ru-RU" sz="800" b="0" i="0" u="none" strike="noStrike" cap="none" dirty="0" err="1">
                          <a:solidFill>
                            <a:schemeClr val="accent3">
                              <a:lumMod val="50000"/>
                            </a:schemeClr>
                          </a:solidFill>
                          <a:effectLst/>
                          <a:latin typeface="Arial Narrow" panose="020B0606020202030204" pitchFamily="34" charset="0"/>
                          <a:ea typeface="+mn-ea"/>
                          <a:cs typeface="+mn-cs"/>
                          <a:sym typeface="Arial"/>
                        </a:rPr>
                        <a:t>Мото</a:t>
                      </a:r>
                      <a:r>
                        <a:rPr lang="ru-RU" sz="800" b="0" i="0" u="none" strike="noStrike" cap="none" dirty="0">
                          <a:solidFill>
                            <a:schemeClr val="accent3">
                              <a:lumMod val="50000"/>
                            </a:schemeClr>
                          </a:solidFill>
                          <a:effectLst/>
                          <a:latin typeface="Arial Narrow" panose="020B0606020202030204" pitchFamily="34" charset="0"/>
                          <a:ea typeface="+mn-ea"/>
                          <a:cs typeface="+mn-cs"/>
                          <a:sym typeface="Arial"/>
                        </a:rPr>
                        <a:t>- </a:t>
                      </a:r>
                      <a:r>
                        <a:rPr lang="ru-RU" sz="800" b="0" i="0" u="none" strike="noStrike" cap="none" dirty="0" err="1">
                          <a:solidFill>
                            <a:schemeClr val="accent3">
                              <a:lumMod val="50000"/>
                            </a:schemeClr>
                          </a:solidFill>
                          <a:effectLst/>
                          <a:latin typeface="Arial Narrow" panose="020B0606020202030204" pitchFamily="34" charset="0"/>
                          <a:ea typeface="+mn-ea"/>
                          <a:cs typeface="+mn-cs"/>
                          <a:sym typeface="Arial"/>
                        </a:rPr>
                        <a:t>және</a:t>
                      </a:r>
                      <a:r>
                        <a:rPr lang="ru-RU" sz="800" b="0" i="0" u="none" strike="noStrike" cap="none" dirty="0">
                          <a:solidFill>
                            <a:schemeClr val="accent3">
                              <a:lumMod val="50000"/>
                            </a:schemeClr>
                          </a:solidFill>
                          <a:effectLst/>
                          <a:latin typeface="Arial Narrow" panose="020B0606020202030204" pitchFamily="34" charset="0"/>
                          <a:ea typeface="+mn-ea"/>
                          <a:cs typeface="+mn-cs"/>
                          <a:sym typeface="Arial"/>
                        </a:rPr>
                        <a:t> </a:t>
                      </a:r>
                      <a:r>
                        <a:rPr lang="ru-RU" sz="800" b="0" i="0" u="none" strike="noStrike" cap="none" dirty="0" err="1">
                          <a:solidFill>
                            <a:schemeClr val="accent3">
                              <a:lumMod val="50000"/>
                            </a:schemeClr>
                          </a:solidFill>
                          <a:effectLst/>
                          <a:latin typeface="Arial Narrow" panose="020B0606020202030204" pitchFamily="34" charset="0"/>
                          <a:ea typeface="+mn-ea"/>
                          <a:cs typeface="+mn-cs"/>
                          <a:sym typeface="Arial"/>
                        </a:rPr>
                        <a:t>автокөлік</a:t>
                      </a:r>
                      <a:r>
                        <a:rPr lang="ru-RU" sz="800" b="0" i="0" u="none" strike="noStrike" cap="none" dirty="0">
                          <a:solidFill>
                            <a:schemeClr val="accent3">
                              <a:lumMod val="50000"/>
                            </a:schemeClr>
                          </a:solidFill>
                          <a:effectLst/>
                          <a:latin typeface="Arial Narrow" panose="020B0606020202030204" pitchFamily="34" charset="0"/>
                          <a:ea typeface="+mn-ea"/>
                          <a:cs typeface="+mn-cs"/>
                          <a:sym typeface="Arial"/>
                        </a:rPr>
                        <a:t> </a:t>
                      </a:r>
                      <a:r>
                        <a:rPr lang="ru-RU" sz="800" b="0" i="0" u="none" strike="noStrike" cap="none" dirty="0" err="1">
                          <a:solidFill>
                            <a:schemeClr val="accent3">
                              <a:lumMod val="50000"/>
                            </a:schemeClr>
                          </a:solidFill>
                          <a:effectLst/>
                          <a:latin typeface="Arial Narrow" panose="020B0606020202030204" pitchFamily="34" charset="0"/>
                          <a:ea typeface="+mn-ea"/>
                          <a:cs typeface="+mn-cs"/>
                          <a:sym typeface="Arial"/>
                        </a:rPr>
                        <a:t>құралдарының</a:t>
                      </a:r>
                      <a:r>
                        <a:rPr lang="ru-RU" sz="800" b="0" i="0" u="none" strike="noStrike" cap="none" dirty="0">
                          <a:solidFill>
                            <a:schemeClr val="accent3">
                              <a:lumMod val="50000"/>
                            </a:schemeClr>
                          </a:solidFill>
                          <a:effectLst/>
                          <a:latin typeface="Arial Narrow" panose="020B0606020202030204" pitchFamily="34" charset="0"/>
                          <a:ea typeface="+mn-ea"/>
                          <a:cs typeface="+mn-cs"/>
                          <a:sym typeface="Arial"/>
                        </a:rPr>
                        <a:t> </a:t>
                      </a:r>
                      <a:r>
                        <a:rPr lang="ru-RU" sz="800" b="0" i="0" u="none" strike="noStrike" cap="none" dirty="0" err="1">
                          <a:solidFill>
                            <a:schemeClr val="accent3">
                              <a:lumMod val="50000"/>
                            </a:schemeClr>
                          </a:solidFill>
                          <a:effectLst/>
                          <a:latin typeface="Arial Narrow" panose="020B0606020202030204" pitchFamily="34" charset="0"/>
                          <a:ea typeface="+mn-ea"/>
                          <a:cs typeface="+mn-cs"/>
                          <a:sym typeface="Arial"/>
                        </a:rPr>
                        <a:t>басқа</a:t>
                      </a:r>
                      <a:r>
                        <a:rPr lang="ru-RU" sz="800" b="0" i="0" u="none" strike="noStrike" cap="none" dirty="0">
                          <a:solidFill>
                            <a:schemeClr val="accent3">
                              <a:lumMod val="50000"/>
                            </a:schemeClr>
                          </a:solidFill>
                          <a:effectLst/>
                          <a:latin typeface="Arial Narrow" panose="020B0606020202030204" pitchFamily="34" charset="0"/>
                          <a:ea typeface="+mn-ea"/>
                          <a:cs typeface="+mn-cs"/>
                          <a:sym typeface="Arial"/>
                        </a:rPr>
                        <a:t> да </a:t>
                      </a:r>
                      <a:r>
                        <a:rPr lang="ru-RU" sz="800" b="0" i="0" u="none" strike="noStrike" cap="none" dirty="0" err="1">
                          <a:solidFill>
                            <a:schemeClr val="accent3">
                              <a:lumMod val="50000"/>
                            </a:schemeClr>
                          </a:solidFill>
                          <a:effectLst/>
                          <a:latin typeface="Arial Narrow" panose="020B0606020202030204" pitchFamily="34" charset="0"/>
                          <a:ea typeface="+mn-ea"/>
                          <a:cs typeface="+mn-cs"/>
                          <a:sym typeface="Arial"/>
                        </a:rPr>
                        <a:t>слесарлары</a:t>
                      </a:r>
                      <a:r>
                        <a:rPr lang="ru-RU" sz="800" b="0" i="0" u="none" strike="noStrike" cap="none" dirty="0">
                          <a:solidFill>
                            <a:schemeClr val="accent3">
                              <a:lumMod val="50000"/>
                            </a:schemeClr>
                          </a:solidFill>
                          <a:effectLst/>
                          <a:latin typeface="Arial Narrow" panose="020B0606020202030204" pitchFamily="34" charset="0"/>
                          <a:ea typeface="+mn-ea"/>
                          <a:cs typeface="+mn-cs"/>
                          <a:sym typeface="Arial"/>
                        </a:rPr>
                        <a:t> </a:t>
                      </a:r>
                      <a:r>
                        <a:rPr lang="ru-RU" sz="800" b="0" i="0" u="none" strike="noStrike" cap="none" dirty="0" err="1">
                          <a:solidFill>
                            <a:schemeClr val="accent3">
                              <a:lumMod val="50000"/>
                            </a:schemeClr>
                          </a:solidFill>
                          <a:effectLst/>
                          <a:latin typeface="Arial Narrow" panose="020B0606020202030204" pitchFamily="34" charset="0"/>
                          <a:ea typeface="+mn-ea"/>
                          <a:cs typeface="+mn-cs"/>
                          <a:sym typeface="Arial"/>
                        </a:rPr>
                        <a:t>және</a:t>
                      </a:r>
                      <a:r>
                        <a:rPr lang="ru-RU" sz="800" b="0" i="0" u="none" strike="noStrike" cap="none" dirty="0">
                          <a:solidFill>
                            <a:schemeClr val="accent3">
                              <a:lumMod val="50000"/>
                            </a:schemeClr>
                          </a:solidFill>
                          <a:effectLst/>
                          <a:latin typeface="Arial Narrow" panose="020B0606020202030204" pitchFamily="34" charset="0"/>
                          <a:ea typeface="+mn-ea"/>
                          <a:cs typeface="+mn-cs"/>
                          <a:sym typeface="Arial"/>
                        </a:rPr>
                        <a:t> </a:t>
                      </a:r>
                      <a:r>
                        <a:rPr lang="ru-RU" sz="800" b="0" i="0" u="none" strike="noStrike" cap="none" dirty="0" err="1">
                          <a:solidFill>
                            <a:schemeClr val="accent3">
                              <a:lumMod val="50000"/>
                            </a:schemeClr>
                          </a:solidFill>
                          <a:effectLst/>
                          <a:latin typeface="Arial Narrow" panose="020B0606020202030204" pitchFamily="34" charset="0"/>
                          <a:ea typeface="+mn-ea"/>
                          <a:cs typeface="+mn-cs"/>
                          <a:sym typeface="Arial"/>
                        </a:rPr>
                        <a:t>жөндеушілері</a:t>
                      </a:r>
                      <a:endParaRPr lang="ru-RU" sz="800" b="0" i="0" u="none" strike="noStrike" cap="none" dirty="0">
                        <a:solidFill>
                          <a:schemeClr val="accent3">
                            <a:lumMod val="50000"/>
                          </a:schemeClr>
                        </a:solidFill>
                        <a:effectLst/>
                        <a:latin typeface="Arial Narrow" panose="020B0606020202030204" pitchFamily="34" charset="0"/>
                        <a:ea typeface="+mn-ea"/>
                        <a:cs typeface="+mn-cs"/>
                        <a:sym typeface="Arial"/>
                      </a:endParaRPr>
                    </a:p>
                  </a:txBody>
                  <a:tcPr marL="9525" marR="9525" marT="0" marB="0" anchor="ctr">
                    <a:lnR w="12700" cap="flat" cmpd="sng" algn="ctr">
                      <a:solidFill>
                        <a:schemeClr val="tx1"/>
                      </a:solidFill>
                      <a:prstDash val="solid"/>
                      <a:round/>
                      <a:headEnd type="none" w="med" len="med"/>
                      <a:tailEnd type="none" w="med" len="med"/>
                    </a:lnR>
                    <a:lnB w="12700" cap="flat" cmpd="sng" algn="ctr">
                      <a:solidFill>
                        <a:schemeClr val="tx1"/>
                      </a:solidFill>
                      <a:prstDash val="solid"/>
                      <a:round/>
                      <a:headEnd type="none" w="med" len="med"/>
                      <a:tailEnd type="none" w="med" len="med"/>
                    </a:lnB>
                    <a:solidFill>
                      <a:schemeClr val="accent3">
                        <a:lumMod val="50000"/>
                        <a:alpha val="20000"/>
                      </a:schemeClr>
                    </a:solidFill>
                  </a:tcPr>
                </a:tc>
                <a:tc>
                  <a:txBody>
                    <a:bodyPr/>
                    <a:lstStyle/>
                    <a:p>
                      <a:pPr algn="ctr" fontAlgn="b"/>
                      <a:r>
                        <a:rPr lang="ru-KZ" sz="800" b="0" i="0" u="none" strike="noStrike" cap="none">
                          <a:solidFill>
                            <a:schemeClr val="tx1"/>
                          </a:solidFill>
                          <a:effectLst/>
                          <a:latin typeface="Arial Narrow" panose="020B0606020202030204" pitchFamily="34" charset="0"/>
                          <a:ea typeface="+mn-ea"/>
                          <a:cs typeface="+mn-cs"/>
                          <a:sym typeface="Arial"/>
                        </a:rPr>
                        <a:t>5 594</a:t>
                      </a:r>
                    </a:p>
                  </a:txBody>
                  <a:tcPr marL="9525" marR="9525" marT="0" marB="0" anchor="ctr">
                    <a:lnL w="12700" cap="flat" cmpd="sng" algn="ctr">
                      <a:solidFill>
                        <a:schemeClr val="tx1"/>
                      </a:solidFill>
                      <a:prstDash val="solid"/>
                      <a:round/>
                      <a:headEnd type="none" w="med" len="med"/>
                      <a:tailEnd type="none" w="med" len="med"/>
                    </a:lnL>
                    <a:lnB w="12700" cap="flat" cmpd="sng" algn="ctr">
                      <a:solidFill>
                        <a:schemeClr val="tx1"/>
                      </a:solidFill>
                      <a:prstDash val="solid"/>
                      <a:round/>
                      <a:headEnd type="none" w="med" len="med"/>
                      <a:tailEnd type="none" w="med" len="med"/>
                    </a:lnB>
                    <a:solidFill>
                      <a:schemeClr val="bg1">
                        <a:lumMod val="50000"/>
                        <a:alpha val="20000"/>
                      </a:schemeClr>
                    </a:solidFill>
                  </a:tcPr>
                </a:tc>
                <a:tc>
                  <a:txBody>
                    <a:bodyPr/>
                    <a:lstStyle/>
                    <a:p>
                      <a:pPr algn="ctr" fontAlgn="b"/>
                      <a:r>
                        <a:rPr lang="ru-KZ" sz="800" b="0" i="0" u="none" strike="noStrike" cap="none">
                          <a:solidFill>
                            <a:schemeClr val="tx1"/>
                          </a:solidFill>
                          <a:effectLst/>
                          <a:latin typeface="Arial Narrow" panose="020B0606020202030204" pitchFamily="34" charset="0"/>
                          <a:ea typeface="+mn-ea"/>
                          <a:cs typeface="+mn-cs"/>
                          <a:sym typeface="Arial"/>
                        </a:rPr>
                        <a:t>1 360</a:t>
                      </a:r>
                    </a:p>
                  </a:txBody>
                  <a:tcPr marL="9525" marR="9525" marT="0" marB="0" anchor="ctr">
                    <a:lnB w="12700" cap="flat" cmpd="sng" algn="ctr">
                      <a:solidFill>
                        <a:schemeClr val="tx1"/>
                      </a:solidFill>
                      <a:prstDash val="solid"/>
                      <a:round/>
                      <a:headEnd type="none" w="med" len="med"/>
                      <a:tailEnd type="none" w="med" len="med"/>
                    </a:lnB>
                    <a:solidFill>
                      <a:schemeClr val="bg1">
                        <a:lumMod val="50000"/>
                        <a:alpha val="20000"/>
                      </a:schemeClr>
                    </a:solidFill>
                  </a:tcPr>
                </a:tc>
                <a:tc>
                  <a:txBody>
                    <a:bodyPr/>
                    <a:lstStyle/>
                    <a:p>
                      <a:pPr algn="ctr" fontAlgn="b"/>
                      <a:r>
                        <a:rPr lang="ru-KZ" sz="800" b="0" i="0" u="none" strike="noStrike" cap="none">
                          <a:solidFill>
                            <a:schemeClr val="tx1"/>
                          </a:solidFill>
                          <a:effectLst/>
                          <a:latin typeface="Arial Narrow" panose="020B0606020202030204" pitchFamily="34" charset="0"/>
                          <a:ea typeface="+mn-ea"/>
                          <a:cs typeface="+mn-cs"/>
                          <a:sym typeface="Arial"/>
                        </a:rPr>
                        <a:t>1 423</a:t>
                      </a:r>
                    </a:p>
                  </a:txBody>
                  <a:tcPr marL="9525" marR="9525" marT="0" marB="0" anchor="ctr">
                    <a:lnB w="12700" cap="flat" cmpd="sng" algn="ctr">
                      <a:solidFill>
                        <a:schemeClr val="tx1"/>
                      </a:solidFill>
                      <a:prstDash val="solid"/>
                      <a:round/>
                      <a:headEnd type="none" w="med" len="med"/>
                      <a:tailEnd type="none" w="med" len="med"/>
                    </a:lnB>
                    <a:solidFill>
                      <a:schemeClr val="bg1">
                        <a:lumMod val="50000"/>
                        <a:alpha val="20000"/>
                      </a:schemeClr>
                    </a:solidFill>
                  </a:tcPr>
                </a:tc>
                <a:tc>
                  <a:txBody>
                    <a:bodyPr/>
                    <a:lstStyle/>
                    <a:p>
                      <a:pPr algn="ctr" fontAlgn="b"/>
                      <a:r>
                        <a:rPr lang="ru-KZ" sz="800" b="0" i="0" u="none" strike="noStrike" cap="none">
                          <a:solidFill>
                            <a:schemeClr val="tx1"/>
                          </a:solidFill>
                          <a:effectLst/>
                          <a:latin typeface="Arial Narrow" panose="020B0606020202030204" pitchFamily="34" charset="0"/>
                          <a:ea typeface="+mn-ea"/>
                          <a:cs typeface="+mn-cs"/>
                          <a:sym typeface="Arial"/>
                        </a:rPr>
                        <a:t>1 358</a:t>
                      </a:r>
                    </a:p>
                  </a:txBody>
                  <a:tcPr marL="9525" marR="9525" marT="0" marB="0" anchor="ctr">
                    <a:lnB w="12700" cap="flat" cmpd="sng" algn="ctr">
                      <a:solidFill>
                        <a:schemeClr val="tx1"/>
                      </a:solidFill>
                      <a:prstDash val="solid"/>
                      <a:round/>
                      <a:headEnd type="none" w="med" len="med"/>
                      <a:tailEnd type="none" w="med" len="med"/>
                    </a:lnB>
                    <a:solidFill>
                      <a:schemeClr val="bg1">
                        <a:lumMod val="50000"/>
                        <a:alpha val="20000"/>
                      </a:schemeClr>
                    </a:solidFill>
                  </a:tcPr>
                </a:tc>
                <a:tc>
                  <a:txBody>
                    <a:bodyPr/>
                    <a:lstStyle/>
                    <a:p>
                      <a:pPr algn="ctr" fontAlgn="b"/>
                      <a:r>
                        <a:rPr lang="ru-KZ" sz="800" b="0" i="0" u="none" strike="noStrike" cap="none" dirty="0">
                          <a:solidFill>
                            <a:schemeClr val="tx1"/>
                          </a:solidFill>
                          <a:effectLst/>
                          <a:latin typeface="Arial Narrow" panose="020B0606020202030204" pitchFamily="34" charset="0"/>
                          <a:ea typeface="+mn-ea"/>
                          <a:cs typeface="+mn-cs"/>
                          <a:sym typeface="Arial"/>
                        </a:rPr>
                        <a:t>1 453</a:t>
                      </a:r>
                    </a:p>
                  </a:txBody>
                  <a:tcPr marL="9525" marR="9525" marT="0" marB="0" anchor="ctr">
                    <a:lnR w="12700" cap="flat" cmpd="sng" algn="ctr">
                      <a:solidFill>
                        <a:schemeClr val="tx1"/>
                      </a:solidFill>
                      <a:prstDash val="solid"/>
                      <a:round/>
                      <a:headEnd type="none" w="med" len="med"/>
                      <a:tailEnd type="none" w="med" len="med"/>
                    </a:lnR>
                    <a:lnB w="12700" cap="flat" cmpd="sng" algn="ctr">
                      <a:solidFill>
                        <a:schemeClr val="tx1"/>
                      </a:solidFill>
                      <a:prstDash val="solid"/>
                      <a:round/>
                      <a:headEnd type="none" w="med" len="med"/>
                      <a:tailEnd type="none" w="med" len="med"/>
                    </a:lnB>
                    <a:solidFill>
                      <a:schemeClr val="bg1">
                        <a:lumMod val="50000"/>
                        <a:alpha val="20000"/>
                      </a:schemeClr>
                    </a:solidFill>
                  </a:tcPr>
                </a:tc>
                <a:tc>
                  <a:txBody>
                    <a:bodyPr/>
                    <a:lstStyle/>
                    <a:p>
                      <a:pPr marR="0" algn="ctr" rtl="0" eaLnBrk="1" fontAlgn="b" hangingPunct="1">
                        <a:lnSpc>
                          <a:spcPct val="100000"/>
                        </a:lnSpc>
                        <a:spcBef>
                          <a:spcPts val="0"/>
                        </a:spcBef>
                        <a:spcAft>
                          <a:spcPts val="0"/>
                        </a:spcAft>
                        <a:buNone/>
                      </a:pPr>
                      <a:r>
                        <a:rPr lang="ru-KZ" sz="800" b="0" i="0" u="none" strike="noStrike" cap="none">
                          <a:solidFill>
                            <a:schemeClr val="accent3">
                              <a:lumMod val="50000"/>
                            </a:schemeClr>
                          </a:solidFill>
                          <a:effectLst/>
                          <a:latin typeface="Arial Narrow" panose="020B0606020202030204" pitchFamily="34" charset="0"/>
                          <a:ea typeface="+mn-ea"/>
                          <a:cs typeface="+mn-cs"/>
                          <a:sym typeface="Arial"/>
                        </a:rPr>
                        <a:t>6 040</a:t>
                      </a:r>
                    </a:p>
                  </a:txBody>
                  <a:tcPr marL="9525" marR="9525" marT="0" marB="0" anchor="ctr">
                    <a:lnL w="12700" cap="flat" cmpd="sng" algn="ctr">
                      <a:solidFill>
                        <a:schemeClr val="tx1"/>
                      </a:solidFill>
                      <a:prstDash val="solid"/>
                      <a:round/>
                      <a:headEnd type="none" w="med" len="med"/>
                      <a:tailEnd type="none" w="med" len="med"/>
                    </a:lnL>
                    <a:lnB w="12700" cap="flat" cmpd="sng" algn="ctr">
                      <a:solidFill>
                        <a:schemeClr val="tx1"/>
                      </a:solidFill>
                      <a:prstDash val="solid"/>
                      <a:round/>
                      <a:headEnd type="none" w="med" len="med"/>
                      <a:tailEnd type="none" w="med" len="med"/>
                    </a:lnB>
                    <a:solidFill>
                      <a:schemeClr val="accent3">
                        <a:lumMod val="50000"/>
                        <a:alpha val="20000"/>
                      </a:schemeClr>
                    </a:solidFill>
                  </a:tcPr>
                </a:tc>
                <a:tc>
                  <a:txBody>
                    <a:bodyPr/>
                    <a:lstStyle/>
                    <a:p>
                      <a:pPr marR="0" algn="ctr" rtl="0" eaLnBrk="1" fontAlgn="b" hangingPunct="1">
                        <a:lnSpc>
                          <a:spcPct val="100000"/>
                        </a:lnSpc>
                        <a:spcBef>
                          <a:spcPts val="0"/>
                        </a:spcBef>
                        <a:spcAft>
                          <a:spcPts val="0"/>
                        </a:spcAft>
                        <a:buNone/>
                      </a:pPr>
                      <a:r>
                        <a:rPr lang="ru-KZ" sz="800" b="0" i="0" u="none" strike="noStrike" cap="none" dirty="0">
                          <a:solidFill>
                            <a:schemeClr val="tx1"/>
                          </a:solidFill>
                          <a:effectLst/>
                          <a:latin typeface="Arial Narrow" panose="020B0606020202030204" pitchFamily="34" charset="0"/>
                          <a:ea typeface="+mn-ea"/>
                          <a:cs typeface="+mn-cs"/>
                          <a:sym typeface="Arial"/>
                        </a:rPr>
                        <a:t>1 241</a:t>
                      </a:r>
                    </a:p>
                  </a:txBody>
                  <a:tcPr marL="9525" marR="9525" marT="0" marB="0" anchor="ctr">
                    <a:lnB w="12700" cap="flat" cmpd="sng" algn="ctr">
                      <a:solidFill>
                        <a:schemeClr val="tx1"/>
                      </a:solidFill>
                      <a:prstDash val="solid"/>
                      <a:round/>
                      <a:headEnd type="none" w="med" len="med"/>
                      <a:tailEnd type="none" w="med" len="med"/>
                    </a:lnB>
                    <a:solidFill>
                      <a:schemeClr val="bg1">
                        <a:lumMod val="50000"/>
                        <a:alpha val="20000"/>
                      </a:schemeClr>
                    </a:solidFill>
                  </a:tcPr>
                </a:tc>
                <a:tc>
                  <a:txBody>
                    <a:bodyPr/>
                    <a:lstStyle/>
                    <a:p>
                      <a:pPr marR="0" algn="ctr" rtl="0" eaLnBrk="1" fontAlgn="b" hangingPunct="1">
                        <a:lnSpc>
                          <a:spcPct val="100000"/>
                        </a:lnSpc>
                        <a:spcBef>
                          <a:spcPts val="0"/>
                        </a:spcBef>
                        <a:spcAft>
                          <a:spcPts val="0"/>
                        </a:spcAft>
                        <a:buNone/>
                      </a:pPr>
                      <a:r>
                        <a:rPr lang="ru-KZ" sz="800" b="0" i="0" u="none" strike="noStrike" cap="none">
                          <a:solidFill>
                            <a:schemeClr val="accent3">
                              <a:lumMod val="50000"/>
                            </a:schemeClr>
                          </a:solidFill>
                          <a:effectLst/>
                          <a:latin typeface="Arial Narrow" panose="020B0606020202030204" pitchFamily="34" charset="0"/>
                          <a:ea typeface="+mn-ea"/>
                          <a:cs typeface="+mn-cs"/>
                          <a:sym typeface="Arial"/>
                        </a:rPr>
                        <a:t>1 438</a:t>
                      </a:r>
                    </a:p>
                  </a:txBody>
                  <a:tcPr marL="9525" marR="9525" marT="0" marB="0" anchor="ctr">
                    <a:lnB w="12700" cap="flat" cmpd="sng" algn="ctr">
                      <a:solidFill>
                        <a:schemeClr val="tx1"/>
                      </a:solidFill>
                      <a:prstDash val="solid"/>
                      <a:round/>
                      <a:headEnd type="none" w="med" len="med"/>
                      <a:tailEnd type="none" w="med" len="med"/>
                    </a:lnB>
                    <a:solidFill>
                      <a:schemeClr val="accent3">
                        <a:lumMod val="50000"/>
                        <a:alpha val="20000"/>
                      </a:schemeClr>
                    </a:solidFill>
                  </a:tcPr>
                </a:tc>
                <a:tc>
                  <a:txBody>
                    <a:bodyPr/>
                    <a:lstStyle/>
                    <a:p>
                      <a:pPr marR="0" algn="ctr" rtl="0" eaLnBrk="1" fontAlgn="b" hangingPunct="1">
                        <a:lnSpc>
                          <a:spcPct val="100000"/>
                        </a:lnSpc>
                        <a:spcBef>
                          <a:spcPts val="0"/>
                        </a:spcBef>
                        <a:spcAft>
                          <a:spcPts val="0"/>
                        </a:spcAft>
                        <a:buNone/>
                      </a:pPr>
                      <a:r>
                        <a:rPr lang="ru-KZ" sz="800" b="0" i="0" u="none" strike="noStrike" cap="none">
                          <a:solidFill>
                            <a:schemeClr val="accent3">
                              <a:lumMod val="50000"/>
                            </a:schemeClr>
                          </a:solidFill>
                          <a:effectLst/>
                          <a:latin typeface="Arial Narrow" panose="020B0606020202030204" pitchFamily="34" charset="0"/>
                          <a:ea typeface="+mn-ea"/>
                          <a:cs typeface="+mn-cs"/>
                          <a:sym typeface="Arial"/>
                        </a:rPr>
                        <a:t>1 681</a:t>
                      </a:r>
                    </a:p>
                  </a:txBody>
                  <a:tcPr marL="9525" marR="9525" marT="0" marB="0" anchor="ctr">
                    <a:lnB w="12700" cap="flat" cmpd="sng" algn="ctr">
                      <a:solidFill>
                        <a:schemeClr val="tx1"/>
                      </a:solidFill>
                      <a:prstDash val="solid"/>
                      <a:round/>
                      <a:headEnd type="none" w="med" len="med"/>
                      <a:tailEnd type="none" w="med" len="med"/>
                    </a:lnB>
                    <a:solidFill>
                      <a:schemeClr val="accent3">
                        <a:lumMod val="50000"/>
                        <a:alpha val="20000"/>
                      </a:schemeClr>
                    </a:solidFill>
                  </a:tcPr>
                </a:tc>
                <a:tc>
                  <a:txBody>
                    <a:bodyPr/>
                    <a:lstStyle/>
                    <a:p>
                      <a:pPr marR="0" algn="ctr" rtl="0" eaLnBrk="1" fontAlgn="b" hangingPunct="1">
                        <a:lnSpc>
                          <a:spcPct val="100000"/>
                        </a:lnSpc>
                        <a:spcBef>
                          <a:spcPts val="0"/>
                        </a:spcBef>
                        <a:spcAft>
                          <a:spcPts val="0"/>
                        </a:spcAft>
                        <a:buNone/>
                      </a:pPr>
                      <a:r>
                        <a:rPr lang="ru-KZ" sz="800" b="0" i="0" u="none" strike="noStrike" cap="none">
                          <a:solidFill>
                            <a:schemeClr val="accent3">
                              <a:lumMod val="50000"/>
                            </a:schemeClr>
                          </a:solidFill>
                          <a:effectLst/>
                          <a:latin typeface="Arial Narrow" panose="020B0606020202030204" pitchFamily="34" charset="0"/>
                          <a:ea typeface="+mn-ea"/>
                          <a:cs typeface="+mn-cs"/>
                          <a:sym typeface="Arial"/>
                        </a:rPr>
                        <a:t>1 680</a:t>
                      </a:r>
                    </a:p>
                  </a:txBody>
                  <a:tcPr marL="9525" marR="9525" marT="0" marB="0" anchor="ctr">
                    <a:lnB w="12700" cap="flat" cmpd="sng" algn="ctr">
                      <a:solidFill>
                        <a:schemeClr val="tx1"/>
                      </a:solidFill>
                      <a:prstDash val="solid"/>
                      <a:round/>
                      <a:headEnd type="none" w="med" len="med"/>
                      <a:tailEnd type="none" w="med" len="med"/>
                    </a:lnB>
                    <a:solidFill>
                      <a:schemeClr val="accent3">
                        <a:lumMod val="50000"/>
                        <a:alpha val="20000"/>
                      </a:schemeClr>
                    </a:solidFill>
                  </a:tcPr>
                </a:tc>
                <a:tc>
                  <a:txBody>
                    <a:bodyPr/>
                    <a:lstStyle/>
                    <a:p>
                      <a:pPr marR="0" algn="ctr" rtl="0" eaLnBrk="1" fontAlgn="b" hangingPunct="1">
                        <a:lnSpc>
                          <a:spcPct val="100000"/>
                        </a:lnSpc>
                        <a:spcBef>
                          <a:spcPts val="0"/>
                        </a:spcBef>
                        <a:spcAft>
                          <a:spcPts val="0"/>
                        </a:spcAft>
                        <a:buNone/>
                      </a:pPr>
                      <a:r>
                        <a:rPr lang="ru-KZ" sz="800" b="0" i="0" u="none" strike="noStrike" cap="none" dirty="0">
                          <a:solidFill>
                            <a:schemeClr val="accent3">
                              <a:lumMod val="50000"/>
                            </a:schemeClr>
                          </a:solidFill>
                          <a:effectLst/>
                          <a:latin typeface="Arial Narrow" panose="020B0606020202030204" pitchFamily="34" charset="0"/>
                          <a:ea typeface="+mn-ea"/>
                          <a:cs typeface="+mn-cs"/>
                          <a:sym typeface="Arial"/>
                        </a:rPr>
                        <a:t>0,7%</a:t>
                      </a:r>
                    </a:p>
                  </a:txBody>
                  <a:tcPr marL="9525" marR="9525" marT="0" marB="0" anchor="ctr">
                    <a:lnB w="12700" cap="flat" cmpd="sng" algn="ctr">
                      <a:solidFill>
                        <a:schemeClr val="tx1"/>
                      </a:solidFill>
                      <a:prstDash val="solid"/>
                      <a:round/>
                      <a:headEnd type="none" w="med" len="med"/>
                      <a:tailEnd type="none" w="med" len="med"/>
                    </a:lnB>
                    <a:solidFill>
                      <a:schemeClr val="accent3">
                        <a:lumMod val="50000"/>
                        <a:alpha val="20000"/>
                      </a:schemeClr>
                    </a:solidFill>
                  </a:tcPr>
                </a:tc>
                <a:extLst>
                  <a:ext uri="{0D108BD9-81ED-4DB2-BD59-A6C34878D82A}">
                    <a16:rowId xmlns:a16="http://schemas.microsoft.com/office/drawing/2014/main" val="1977705671"/>
                  </a:ext>
                </a:extLst>
              </a:tr>
              <a:tr h="288000">
                <a:tc gridSpan="3">
                  <a:txBody>
                    <a:bodyPr/>
                    <a:lstStyle/>
                    <a:p>
                      <a:pPr marL="0" indent="0" algn="ctr" fontAlgn="b"/>
                      <a:r>
                        <a:rPr lang="ru-RU" sz="1050" b="1" u="none" strike="noStrike" dirty="0">
                          <a:solidFill>
                            <a:schemeClr val="accent3">
                              <a:lumMod val="50000"/>
                            </a:schemeClr>
                          </a:solidFill>
                          <a:effectLst/>
                          <a:latin typeface="Arial Narrow" panose="020B0606020202030204" pitchFamily="34" charset="0"/>
                        </a:rPr>
                        <a:t>ТОП-30</a:t>
                      </a:r>
                      <a:endParaRPr lang="ru-RU" sz="1050" b="1" i="0" u="none" strike="noStrike" dirty="0">
                        <a:solidFill>
                          <a:schemeClr val="accent3">
                            <a:lumMod val="50000"/>
                          </a:schemeClr>
                        </a:solidFill>
                        <a:effectLst/>
                        <a:latin typeface="Arial Narrow" panose="020B0606020202030204" pitchFamily="34" charset="0"/>
                      </a:endParaRPr>
                    </a:p>
                  </a:txBody>
                  <a:tcPr marL="9525" marR="9525" marT="0" marB="0" anchor="ctr">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hMerge="1">
                  <a:txBody>
                    <a:bodyPr/>
                    <a:lstStyle/>
                    <a:p>
                      <a:endParaRPr lang="ru-RU" dirty="0"/>
                    </a:p>
                  </a:txBody>
                  <a:tcPr/>
                </a:tc>
                <a:tc hMerge="1">
                  <a:txBody>
                    <a:bodyPr/>
                    <a:lstStyle/>
                    <a:p>
                      <a:endParaRPr lang="ru-RU"/>
                    </a:p>
                  </a:txBody>
                  <a:tcPr>
                    <a:lnT w="12700" cap="flat" cmpd="sng" algn="ctr">
                      <a:solidFill>
                        <a:schemeClr val="tx1"/>
                      </a:solidFill>
                      <a:prstDash val="solid"/>
                      <a:round/>
                      <a:headEnd type="none" w="med" len="med"/>
                      <a:tailEnd type="none" w="med" len="med"/>
                    </a:lnT>
                  </a:tcPr>
                </a:tc>
                <a:tc>
                  <a:txBody>
                    <a:bodyPr/>
                    <a:lstStyle/>
                    <a:p>
                      <a:pPr algn="ctr" fontAlgn="b"/>
                      <a:r>
                        <a:rPr lang="ru-KZ" sz="900" b="1" i="0" u="none" strike="noStrike" cap="none" dirty="0">
                          <a:solidFill>
                            <a:schemeClr val="tx1"/>
                          </a:solidFill>
                          <a:effectLst/>
                          <a:latin typeface="Arial Narrow" panose="020B0606020202030204" pitchFamily="34" charset="0"/>
                          <a:ea typeface="+mn-ea"/>
                          <a:cs typeface="+mn-cs"/>
                          <a:sym typeface="Arial"/>
                        </a:rPr>
                        <a:t>324 781</a:t>
                      </a:r>
                    </a:p>
                  </a:txBody>
                  <a:tcPr marL="9525" marR="9525" marT="0" marB="0" anchor="ctr">
                    <a:lnL w="12700" cap="flat" cmpd="sng" algn="ctr">
                      <a:solidFill>
                        <a:schemeClr val="tx1"/>
                      </a:solidFill>
                      <a:prstDash val="solid"/>
                      <a:round/>
                      <a:headEnd type="none" w="med" len="med"/>
                      <a:tailEnd type="none" w="med" len="med"/>
                    </a:lnL>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fontAlgn="b"/>
                      <a:r>
                        <a:rPr lang="ru-KZ" sz="900" b="1" i="0" u="none" strike="noStrike" cap="none" dirty="0">
                          <a:solidFill>
                            <a:schemeClr val="tx1"/>
                          </a:solidFill>
                          <a:effectLst/>
                          <a:latin typeface="Arial Narrow" panose="020B0606020202030204" pitchFamily="34" charset="0"/>
                          <a:ea typeface="+mn-ea"/>
                          <a:cs typeface="+mn-cs"/>
                          <a:sym typeface="Arial"/>
                        </a:rPr>
                        <a:t>67 181</a:t>
                      </a:r>
                    </a:p>
                  </a:txBody>
                  <a:tcPr marL="9525" marR="9525" marT="0" marB="0" anchor="ct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fontAlgn="b"/>
                      <a:r>
                        <a:rPr lang="ru-KZ" sz="900" b="1" i="0" u="none" strike="noStrike" cap="none" dirty="0">
                          <a:solidFill>
                            <a:schemeClr val="tx1"/>
                          </a:solidFill>
                          <a:effectLst/>
                          <a:latin typeface="Arial Narrow" panose="020B0606020202030204" pitchFamily="34" charset="0"/>
                          <a:ea typeface="+mn-ea"/>
                          <a:cs typeface="+mn-cs"/>
                          <a:sym typeface="Arial"/>
                        </a:rPr>
                        <a:t>74 466</a:t>
                      </a:r>
                    </a:p>
                  </a:txBody>
                  <a:tcPr marL="9525" marR="9525" marT="0" marB="0" anchor="ct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fontAlgn="b"/>
                      <a:r>
                        <a:rPr lang="ru-KZ" sz="900" b="1" i="0" u="none" strike="noStrike" cap="none" dirty="0">
                          <a:solidFill>
                            <a:schemeClr val="tx1"/>
                          </a:solidFill>
                          <a:effectLst/>
                          <a:latin typeface="Arial Narrow" panose="020B0606020202030204" pitchFamily="34" charset="0"/>
                          <a:ea typeface="+mn-ea"/>
                          <a:cs typeface="+mn-cs"/>
                          <a:sym typeface="Arial"/>
                        </a:rPr>
                        <a:t>107 257</a:t>
                      </a:r>
                    </a:p>
                  </a:txBody>
                  <a:tcPr marL="9525" marR="9525" marT="0" marB="0" anchor="ct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fontAlgn="b"/>
                      <a:r>
                        <a:rPr lang="ru-KZ" sz="900" b="1" i="0" u="none" strike="noStrike" cap="none" dirty="0">
                          <a:solidFill>
                            <a:schemeClr val="tx1"/>
                          </a:solidFill>
                          <a:effectLst/>
                          <a:latin typeface="Arial Narrow" panose="020B0606020202030204" pitchFamily="34" charset="0"/>
                          <a:ea typeface="+mn-ea"/>
                          <a:cs typeface="+mn-cs"/>
                          <a:sym typeface="Arial"/>
                        </a:rPr>
                        <a:t>75 877</a:t>
                      </a:r>
                    </a:p>
                  </a:txBody>
                  <a:tcPr marL="9525" marR="9525" marT="0" marB="0" anchor="ctr">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marR="0" algn="ctr" rtl="0" eaLnBrk="1" fontAlgn="b" hangingPunct="1">
                        <a:lnSpc>
                          <a:spcPct val="100000"/>
                        </a:lnSpc>
                        <a:spcBef>
                          <a:spcPts val="0"/>
                        </a:spcBef>
                        <a:spcAft>
                          <a:spcPts val="0"/>
                        </a:spcAft>
                        <a:buNone/>
                      </a:pPr>
                      <a:r>
                        <a:rPr lang="ru-KZ" sz="900" b="1" i="0" u="none" strike="noStrike" cap="none" dirty="0">
                          <a:solidFill>
                            <a:schemeClr val="accent3">
                              <a:lumMod val="50000"/>
                            </a:schemeClr>
                          </a:solidFill>
                          <a:effectLst/>
                          <a:latin typeface="Arial Narrow" panose="020B0606020202030204" pitchFamily="34" charset="0"/>
                          <a:ea typeface="+mn-ea"/>
                          <a:cs typeface="+mn-cs"/>
                          <a:sym typeface="Arial"/>
                        </a:rPr>
                        <a:t>362 096</a:t>
                      </a:r>
                    </a:p>
                  </a:txBody>
                  <a:tcPr marL="9525" marR="9525" marT="0" marB="0" anchor="ctr">
                    <a:lnL w="12700" cap="flat" cmpd="sng" algn="ctr">
                      <a:solidFill>
                        <a:schemeClr val="tx1"/>
                      </a:solidFill>
                      <a:prstDash val="solid"/>
                      <a:round/>
                      <a:headEnd type="none" w="med" len="med"/>
                      <a:tailEnd type="none" w="med" len="med"/>
                    </a:lnL>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marR="0" algn="ctr" rtl="0" eaLnBrk="1" fontAlgn="b" hangingPunct="1">
                        <a:lnSpc>
                          <a:spcPct val="100000"/>
                        </a:lnSpc>
                        <a:spcBef>
                          <a:spcPts val="0"/>
                        </a:spcBef>
                        <a:spcAft>
                          <a:spcPts val="0"/>
                        </a:spcAft>
                        <a:buNone/>
                      </a:pPr>
                      <a:r>
                        <a:rPr lang="ru-KZ" sz="900" b="1" i="0" u="none" strike="noStrike" cap="none" dirty="0">
                          <a:solidFill>
                            <a:schemeClr val="tx1"/>
                          </a:solidFill>
                          <a:effectLst/>
                          <a:latin typeface="Arial Narrow" panose="020B0606020202030204" pitchFamily="34" charset="0"/>
                          <a:ea typeface="+mn-ea"/>
                          <a:cs typeface="+mn-cs"/>
                          <a:sym typeface="Arial"/>
                        </a:rPr>
                        <a:t>72 699</a:t>
                      </a:r>
                    </a:p>
                  </a:txBody>
                  <a:tcPr marL="9525" marR="9525" marT="0" marB="0" anchor="ct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marR="0" algn="ctr" rtl="0" eaLnBrk="1" fontAlgn="b" hangingPunct="1">
                        <a:lnSpc>
                          <a:spcPct val="100000"/>
                        </a:lnSpc>
                        <a:spcBef>
                          <a:spcPts val="0"/>
                        </a:spcBef>
                        <a:spcAft>
                          <a:spcPts val="0"/>
                        </a:spcAft>
                        <a:buNone/>
                      </a:pPr>
                      <a:r>
                        <a:rPr lang="ru-KZ" sz="900" b="1" i="0" u="none" strike="noStrike" cap="none" dirty="0">
                          <a:solidFill>
                            <a:schemeClr val="accent3">
                              <a:lumMod val="50000"/>
                            </a:schemeClr>
                          </a:solidFill>
                          <a:effectLst/>
                          <a:latin typeface="Arial Narrow" panose="020B0606020202030204" pitchFamily="34" charset="0"/>
                          <a:ea typeface="+mn-ea"/>
                          <a:cs typeface="+mn-cs"/>
                          <a:sym typeface="Arial"/>
                        </a:rPr>
                        <a:t>79 653</a:t>
                      </a:r>
                    </a:p>
                  </a:txBody>
                  <a:tcPr marL="9525" marR="9525" marT="0" marB="0" anchor="ct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marR="0" algn="ctr" rtl="0" eaLnBrk="1" fontAlgn="b" hangingPunct="1">
                        <a:lnSpc>
                          <a:spcPct val="100000"/>
                        </a:lnSpc>
                        <a:spcBef>
                          <a:spcPts val="0"/>
                        </a:spcBef>
                        <a:spcAft>
                          <a:spcPts val="0"/>
                        </a:spcAft>
                        <a:buNone/>
                      </a:pPr>
                      <a:r>
                        <a:rPr lang="ru-KZ" sz="900" b="1" i="0" u="none" strike="noStrike" cap="none" dirty="0">
                          <a:solidFill>
                            <a:schemeClr val="accent3">
                              <a:lumMod val="50000"/>
                            </a:schemeClr>
                          </a:solidFill>
                          <a:effectLst/>
                          <a:latin typeface="Arial Narrow" panose="020B0606020202030204" pitchFamily="34" charset="0"/>
                          <a:ea typeface="+mn-ea"/>
                          <a:cs typeface="+mn-cs"/>
                          <a:sym typeface="Arial"/>
                        </a:rPr>
                        <a:t>91 316</a:t>
                      </a:r>
                    </a:p>
                  </a:txBody>
                  <a:tcPr marL="9525" marR="9525" marT="0" marB="0" anchor="ct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marR="0" algn="ctr" rtl="0" eaLnBrk="1" fontAlgn="b" hangingPunct="1">
                        <a:lnSpc>
                          <a:spcPct val="100000"/>
                        </a:lnSpc>
                        <a:spcBef>
                          <a:spcPts val="0"/>
                        </a:spcBef>
                        <a:spcAft>
                          <a:spcPts val="0"/>
                        </a:spcAft>
                        <a:buNone/>
                      </a:pPr>
                      <a:r>
                        <a:rPr lang="ru-KZ" sz="900" b="1" i="0" u="none" strike="noStrike" cap="none" dirty="0">
                          <a:solidFill>
                            <a:schemeClr val="accent3">
                              <a:lumMod val="50000"/>
                            </a:schemeClr>
                          </a:solidFill>
                          <a:effectLst/>
                          <a:latin typeface="Arial Narrow" panose="020B0606020202030204" pitchFamily="34" charset="0"/>
                          <a:ea typeface="+mn-ea"/>
                          <a:cs typeface="+mn-cs"/>
                          <a:sym typeface="Arial"/>
                        </a:rPr>
                        <a:t>118 428</a:t>
                      </a:r>
                    </a:p>
                  </a:txBody>
                  <a:tcPr marL="9525" marR="9525" marT="0" marB="0" anchor="ct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marR="0" algn="ctr" rtl="0" eaLnBrk="1" fontAlgn="b" hangingPunct="1">
                        <a:lnSpc>
                          <a:spcPct val="100000"/>
                        </a:lnSpc>
                        <a:spcBef>
                          <a:spcPts val="0"/>
                        </a:spcBef>
                        <a:spcAft>
                          <a:spcPts val="0"/>
                        </a:spcAft>
                        <a:buNone/>
                      </a:pPr>
                      <a:r>
                        <a:rPr lang="ru-KZ" sz="900" b="1" i="0" u="none" strike="noStrike" cap="none" dirty="0">
                          <a:solidFill>
                            <a:schemeClr val="accent3">
                              <a:lumMod val="50000"/>
                            </a:schemeClr>
                          </a:solidFill>
                          <a:effectLst/>
                          <a:latin typeface="Arial Narrow" panose="020B0606020202030204" pitchFamily="34" charset="0"/>
                          <a:ea typeface="+mn-ea"/>
                          <a:cs typeface="+mn-cs"/>
                          <a:sym typeface="Arial"/>
                        </a:rPr>
                        <a:t>42,8%</a:t>
                      </a:r>
                    </a:p>
                  </a:txBody>
                  <a:tcPr marL="9525" marR="9525" marT="0" marB="0" anchor="ct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261889401"/>
                  </a:ext>
                </a:extLst>
              </a:tr>
            </a:tbl>
          </a:graphicData>
        </a:graphic>
      </p:graphicFrame>
    </p:spTree>
    <p:extLst>
      <p:ext uri="{BB962C8B-B14F-4D97-AF65-F5344CB8AC3E}">
        <p14:creationId xmlns:p14="http://schemas.microsoft.com/office/powerpoint/2010/main" val="1578678607"/>
      </p:ext>
    </p:extLst>
  </p:cSld>
  <p:clrMapOvr>
    <a:masterClrMapping/>
  </p:clrMapOvr>
</p:sld>
</file>

<file path=ppt/slides/slide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Заголовок 3">
            <a:extLst>
              <a:ext uri="{FF2B5EF4-FFF2-40B4-BE49-F238E27FC236}">
                <a16:creationId xmlns:a16="http://schemas.microsoft.com/office/drawing/2014/main" id="{0D840B1F-FF62-11C7-AAF0-36968A069882}"/>
              </a:ext>
            </a:extLst>
          </p:cNvPr>
          <p:cNvSpPr>
            <a:spLocks noGrp="1"/>
          </p:cNvSpPr>
          <p:nvPr>
            <p:ph type="title"/>
          </p:nvPr>
        </p:nvSpPr>
        <p:spPr/>
        <p:txBody>
          <a:bodyPr/>
          <a:lstStyle/>
          <a:p>
            <a:r>
              <a:rPr lang="kk-KZ" dirty="0"/>
              <a:t>Т</a:t>
            </a:r>
            <a:r>
              <a:rPr lang="ru-RU" dirty="0"/>
              <a:t>ОП-30 </a:t>
            </a:r>
            <a:r>
              <a:rPr lang="ru-RU" sz="2800" dirty="0" err="1"/>
              <a:t>пессимистік</a:t>
            </a:r>
            <a:r>
              <a:rPr lang="ru-RU" dirty="0"/>
              <a:t> </a:t>
            </a:r>
            <a:r>
              <a:rPr lang="ru-RU" dirty="0" err="1"/>
              <a:t>сценаридегі</a:t>
            </a:r>
            <a:r>
              <a:rPr lang="ru-RU" dirty="0"/>
              <a:t> бос </a:t>
            </a:r>
            <a:r>
              <a:rPr lang="ru-RU" dirty="0" err="1"/>
              <a:t>орындар</a:t>
            </a:r>
            <a:endParaRPr lang="ru-KZ" dirty="0"/>
          </a:p>
        </p:txBody>
      </p:sp>
      <p:sp>
        <p:nvSpPr>
          <p:cNvPr id="3" name="Номер слайда 2">
            <a:extLst>
              <a:ext uri="{FF2B5EF4-FFF2-40B4-BE49-F238E27FC236}">
                <a16:creationId xmlns:a16="http://schemas.microsoft.com/office/drawing/2014/main" id="{0FE3E8E7-F31A-7D55-7372-1BEAD488D2B4}"/>
              </a:ext>
            </a:extLst>
          </p:cNvPr>
          <p:cNvSpPr>
            <a:spLocks noGrp="1"/>
          </p:cNvSpPr>
          <p:nvPr>
            <p:ph type="sldNum" sz="quarter" idx="12"/>
          </p:nvPr>
        </p:nvSpPr>
        <p:spPr/>
        <p:txBody>
          <a:bodyPr/>
          <a:lstStyle/>
          <a:p>
            <a:fld id="{4060C6F1-8618-4CCA-B45E-7B199C8F5830}" type="slidenum">
              <a:rPr lang="ru-RU" smtClean="0"/>
              <a:pPr/>
              <a:t>16</a:t>
            </a:fld>
            <a:r>
              <a:rPr lang="en-US" dirty="0"/>
              <a:t> </a:t>
            </a:r>
            <a:r>
              <a:rPr lang="ru-RU" dirty="0"/>
              <a:t>из 82</a:t>
            </a:r>
          </a:p>
        </p:txBody>
      </p:sp>
      <p:graphicFrame>
        <p:nvGraphicFramePr>
          <p:cNvPr id="7" name="Таблица 6">
            <a:extLst>
              <a:ext uri="{FF2B5EF4-FFF2-40B4-BE49-F238E27FC236}">
                <a16:creationId xmlns:a16="http://schemas.microsoft.com/office/drawing/2014/main" id="{D6C9B59D-8F46-73B0-17FE-C581AF36DF41}"/>
              </a:ext>
            </a:extLst>
          </p:cNvPr>
          <p:cNvGraphicFramePr>
            <a:graphicFrameLocks noGrp="1"/>
          </p:cNvGraphicFramePr>
          <p:nvPr>
            <p:extLst>
              <p:ext uri="{D42A27DB-BD31-4B8C-83A1-F6EECF244321}">
                <p14:modId xmlns:p14="http://schemas.microsoft.com/office/powerpoint/2010/main" val="236325390"/>
              </p:ext>
            </p:extLst>
          </p:nvPr>
        </p:nvGraphicFramePr>
        <p:xfrm>
          <a:off x="141431" y="932675"/>
          <a:ext cx="11885729" cy="5607801"/>
        </p:xfrm>
        <a:graphic>
          <a:graphicData uri="http://schemas.openxmlformats.org/drawingml/2006/table">
            <a:tbl>
              <a:tblPr bandRow="1">
                <a:tableStyleId>{3B4B98B0-60AC-42C2-AFA5-B58CD77FA1E5}</a:tableStyleId>
              </a:tblPr>
              <a:tblGrid>
                <a:gridCol w="360812">
                  <a:extLst>
                    <a:ext uri="{9D8B030D-6E8A-4147-A177-3AD203B41FA5}">
                      <a16:colId xmlns:a16="http://schemas.microsoft.com/office/drawing/2014/main" val="2640444703"/>
                    </a:ext>
                  </a:extLst>
                </a:gridCol>
                <a:gridCol w="674456">
                  <a:extLst>
                    <a:ext uri="{9D8B030D-6E8A-4147-A177-3AD203B41FA5}">
                      <a16:colId xmlns:a16="http://schemas.microsoft.com/office/drawing/2014/main" val="308092926"/>
                    </a:ext>
                  </a:extLst>
                </a:gridCol>
                <a:gridCol w="4014030">
                  <a:extLst>
                    <a:ext uri="{9D8B030D-6E8A-4147-A177-3AD203B41FA5}">
                      <a16:colId xmlns:a16="http://schemas.microsoft.com/office/drawing/2014/main" val="2913193191"/>
                    </a:ext>
                  </a:extLst>
                </a:gridCol>
                <a:gridCol w="659670">
                  <a:extLst>
                    <a:ext uri="{9D8B030D-6E8A-4147-A177-3AD203B41FA5}">
                      <a16:colId xmlns:a16="http://schemas.microsoft.com/office/drawing/2014/main" val="3122760222"/>
                    </a:ext>
                  </a:extLst>
                </a:gridCol>
                <a:gridCol w="659670">
                  <a:extLst>
                    <a:ext uri="{9D8B030D-6E8A-4147-A177-3AD203B41FA5}">
                      <a16:colId xmlns:a16="http://schemas.microsoft.com/office/drawing/2014/main" val="463672542"/>
                    </a:ext>
                  </a:extLst>
                </a:gridCol>
                <a:gridCol w="659670">
                  <a:extLst>
                    <a:ext uri="{9D8B030D-6E8A-4147-A177-3AD203B41FA5}">
                      <a16:colId xmlns:a16="http://schemas.microsoft.com/office/drawing/2014/main" val="3124389490"/>
                    </a:ext>
                  </a:extLst>
                </a:gridCol>
                <a:gridCol w="659670">
                  <a:extLst>
                    <a:ext uri="{9D8B030D-6E8A-4147-A177-3AD203B41FA5}">
                      <a16:colId xmlns:a16="http://schemas.microsoft.com/office/drawing/2014/main" val="2941227421"/>
                    </a:ext>
                  </a:extLst>
                </a:gridCol>
                <a:gridCol w="659670">
                  <a:extLst>
                    <a:ext uri="{9D8B030D-6E8A-4147-A177-3AD203B41FA5}">
                      <a16:colId xmlns:a16="http://schemas.microsoft.com/office/drawing/2014/main" val="14517836"/>
                    </a:ext>
                  </a:extLst>
                </a:gridCol>
                <a:gridCol w="659670">
                  <a:extLst>
                    <a:ext uri="{9D8B030D-6E8A-4147-A177-3AD203B41FA5}">
                      <a16:colId xmlns:a16="http://schemas.microsoft.com/office/drawing/2014/main" val="2712067462"/>
                    </a:ext>
                  </a:extLst>
                </a:gridCol>
                <a:gridCol w="525731">
                  <a:extLst>
                    <a:ext uri="{9D8B030D-6E8A-4147-A177-3AD203B41FA5}">
                      <a16:colId xmlns:a16="http://schemas.microsoft.com/office/drawing/2014/main" val="926687325"/>
                    </a:ext>
                  </a:extLst>
                </a:gridCol>
                <a:gridCol w="525731">
                  <a:extLst>
                    <a:ext uri="{9D8B030D-6E8A-4147-A177-3AD203B41FA5}">
                      <a16:colId xmlns:a16="http://schemas.microsoft.com/office/drawing/2014/main" val="827406570"/>
                    </a:ext>
                  </a:extLst>
                </a:gridCol>
                <a:gridCol w="525731">
                  <a:extLst>
                    <a:ext uri="{9D8B030D-6E8A-4147-A177-3AD203B41FA5}">
                      <a16:colId xmlns:a16="http://schemas.microsoft.com/office/drawing/2014/main" val="2656866826"/>
                    </a:ext>
                  </a:extLst>
                </a:gridCol>
                <a:gridCol w="525731">
                  <a:extLst>
                    <a:ext uri="{9D8B030D-6E8A-4147-A177-3AD203B41FA5}">
                      <a16:colId xmlns:a16="http://schemas.microsoft.com/office/drawing/2014/main" val="3514456650"/>
                    </a:ext>
                  </a:extLst>
                </a:gridCol>
                <a:gridCol w="775487">
                  <a:extLst>
                    <a:ext uri="{9D8B030D-6E8A-4147-A177-3AD203B41FA5}">
                      <a16:colId xmlns:a16="http://schemas.microsoft.com/office/drawing/2014/main" val="3845195506"/>
                    </a:ext>
                  </a:extLst>
                </a:gridCol>
              </a:tblGrid>
              <a:tr h="203173">
                <a:tc rowSpan="2">
                  <a:txBody>
                    <a:bodyPr/>
                    <a:lstStyle/>
                    <a:p>
                      <a:pPr algn="ctr" rtl="0" fontAlgn="ctr"/>
                      <a:r>
                        <a:rPr lang="ru-RU" sz="1050" u="none" strike="noStrike" dirty="0">
                          <a:solidFill>
                            <a:schemeClr val="accent6">
                              <a:lumMod val="50000"/>
                            </a:schemeClr>
                          </a:solidFill>
                          <a:effectLst/>
                          <a:latin typeface="Arial Narrow" panose="020B0606020202030204" pitchFamily="34" charset="0"/>
                        </a:rPr>
                        <a:t>№</a:t>
                      </a:r>
                      <a:endParaRPr lang="ru-RU" sz="1050" b="0" i="0" u="none" strike="noStrike" dirty="0">
                        <a:solidFill>
                          <a:schemeClr val="accent6">
                            <a:lumMod val="50000"/>
                          </a:schemeClr>
                        </a:solidFill>
                        <a:effectLst/>
                        <a:latin typeface="Arial Narrow" panose="020B0606020202030204" pitchFamily="34" charset="0"/>
                      </a:endParaRPr>
                    </a:p>
                  </a:txBody>
                  <a:tcPr marL="6603" marR="6603" marT="0" marB="0"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rowSpan="2">
                  <a:txBody>
                    <a:bodyPr/>
                    <a:lstStyle/>
                    <a:p>
                      <a:pPr marL="0" algn="ctr" defTabSz="685800" rtl="0" eaLnBrk="1" fontAlgn="ctr" latinLnBrk="0" hangingPunct="1"/>
                      <a:r>
                        <a:rPr lang="ru-RU" sz="1050" b="0" i="0" u="none" strike="noStrike" cap="none" dirty="0">
                          <a:solidFill>
                            <a:schemeClr val="accent6">
                              <a:lumMod val="50000"/>
                            </a:schemeClr>
                          </a:solidFill>
                          <a:effectLst/>
                          <a:latin typeface="Arial Narrow" panose="020B0606020202030204" pitchFamily="34" charset="0"/>
                          <a:ea typeface="+mn-ea"/>
                          <a:cs typeface="+mn-cs"/>
                          <a:sym typeface="Arial"/>
                        </a:rPr>
                        <a:t>ҰҚЖ-2017 </a:t>
                      </a:r>
                      <a:r>
                        <a:rPr lang="ru-RU" sz="1050" b="0" i="0" u="none" strike="noStrike" cap="none" dirty="0" err="1">
                          <a:solidFill>
                            <a:schemeClr val="accent6">
                              <a:lumMod val="50000"/>
                            </a:schemeClr>
                          </a:solidFill>
                          <a:effectLst/>
                          <a:latin typeface="Arial Narrow" panose="020B0606020202030204" pitchFamily="34" charset="0"/>
                          <a:ea typeface="+mn-ea"/>
                          <a:cs typeface="+mn-cs"/>
                          <a:sym typeface="Arial"/>
                        </a:rPr>
                        <a:t>коді</a:t>
                      </a:r>
                      <a:endParaRPr lang="ru-RU" sz="1050" b="0" i="0" u="none" strike="noStrike" cap="none" dirty="0">
                        <a:solidFill>
                          <a:schemeClr val="accent6">
                            <a:lumMod val="50000"/>
                          </a:schemeClr>
                        </a:solidFill>
                        <a:effectLst/>
                        <a:latin typeface="Arial Narrow" panose="020B0606020202030204" pitchFamily="34" charset="0"/>
                        <a:ea typeface="+mn-ea"/>
                        <a:cs typeface="+mn-cs"/>
                        <a:sym typeface="Arial"/>
                      </a:endParaRPr>
                    </a:p>
                  </a:txBody>
                  <a:tcPr marL="6603" marR="6603" marT="0" marB="0"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rowSpan="2">
                  <a:txBody>
                    <a:bodyPr/>
                    <a:lstStyle/>
                    <a:p>
                      <a:pPr algn="ctr" rtl="0" fontAlgn="ctr"/>
                      <a:r>
                        <a:rPr lang="ru-RU" sz="1050" u="none" strike="noStrike" dirty="0">
                          <a:solidFill>
                            <a:schemeClr val="accent6">
                              <a:lumMod val="50000"/>
                            </a:schemeClr>
                          </a:solidFill>
                          <a:effectLst/>
                          <a:latin typeface="Arial Narrow" panose="020B0606020202030204" pitchFamily="34" charset="0"/>
                        </a:rPr>
                        <a:t>АТАУЫ</a:t>
                      </a:r>
                      <a:endParaRPr lang="ru-RU" sz="1050" b="0" i="0" u="none" strike="noStrike" dirty="0">
                        <a:solidFill>
                          <a:schemeClr val="accent6">
                            <a:lumMod val="50000"/>
                          </a:schemeClr>
                        </a:solidFill>
                        <a:effectLst/>
                        <a:latin typeface="Arial Narrow" panose="020B0606020202030204" pitchFamily="34" charset="0"/>
                      </a:endParaRPr>
                    </a:p>
                  </a:txBody>
                  <a:tcPr marL="6603" marR="6603" marT="0" marB="0" anchor="ctr">
                    <a:lnL>
                      <a:noFill/>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rowSpan="2">
                  <a:txBody>
                    <a:bodyPr/>
                    <a:lstStyle/>
                    <a:p>
                      <a:pPr algn="ctr" fontAlgn="b"/>
                      <a:r>
                        <a:rPr lang="kk-KZ" sz="1050" u="none" strike="noStrike" dirty="0">
                          <a:solidFill>
                            <a:schemeClr val="tx1"/>
                          </a:solidFill>
                          <a:effectLst/>
                          <a:latin typeface="Arial Narrow" panose="020B0606020202030204" pitchFamily="34" charset="0"/>
                        </a:rPr>
                        <a:t>2022 ж. бос орындар</a:t>
                      </a:r>
                      <a:endParaRPr lang="ru-RU" sz="1050" b="0" i="0" u="none" strike="noStrike" dirty="0">
                        <a:solidFill>
                          <a:schemeClr val="tx1"/>
                        </a:solidFill>
                        <a:effectLst/>
                        <a:latin typeface="Arial Narrow" panose="020B0606020202030204" pitchFamily="34" charset="0"/>
                      </a:endParaRPr>
                    </a:p>
                  </a:txBody>
                  <a:tcPr marL="9525" marR="9525" marT="0" marB="0" anchor="ctr">
                    <a:lnL w="12700" cap="flat" cmpd="sng" algn="ctr">
                      <a:solidFill>
                        <a:schemeClr val="tx1"/>
                      </a:solidFill>
                      <a:prstDash val="solid"/>
                      <a:round/>
                      <a:headEnd type="none" w="med" len="med"/>
                      <a:tailEnd type="none" w="med" len="med"/>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gridSpan="4">
                  <a:txBody>
                    <a:bodyPr/>
                    <a:lstStyle/>
                    <a:p>
                      <a:pPr algn="ctr" fontAlgn="b"/>
                      <a:r>
                        <a:rPr lang="ru-RU" sz="1050" b="0" i="0" u="none" strike="noStrike" dirty="0" err="1">
                          <a:solidFill>
                            <a:schemeClr val="tx1"/>
                          </a:solidFill>
                          <a:effectLst/>
                          <a:latin typeface="Arial Narrow" panose="020B0606020202030204" pitchFamily="34" charset="0"/>
                        </a:rPr>
                        <a:t>оның</a:t>
                      </a:r>
                      <a:r>
                        <a:rPr lang="ru-RU" sz="1050" b="0" i="0" u="none" strike="noStrike" dirty="0">
                          <a:solidFill>
                            <a:schemeClr val="tx1"/>
                          </a:solidFill>
                          <a:effectLst/>
                          <a:latin typeface="Arial Narrow" panose="020B0606020202030204" pitchFamily="34" charset="0"/>
                        </a:rPr>
                        <a:t> </a:t>
                      </a:r>
                      <a:r>
                        <a:rPr lang="ru-RU" sz="1050" b="0" i="0" u="none" strike="noStrike" dirty="0" err="1">
                          <a:solidFill>
                            <a:schemeClr val="tx1"/>
                          </a:solidFill>
                          <a:effectLst/>
                          <a:latin typeface="Arial Narrow" panose="020B0606020202030204" pitchFamily="34" charset="0"/>
                        </a:rPr>
                        <a:t>ішінде</a:t>
                      </a:r>
                      <a:r>
                        <a:rPr lang="ru-RU" sz="1050" b="0" i="0" u="none" strike="noStrike" dirty="0">
                          <a:solidFill>
                            <a:schemeClr val="tx1"/>
                          </a:solidFill>
                          <a:effectLst/>
                          <a:latin typeface="Arial Narrow" panose="020B0606020202030204" pitchFamily="34" charset="0"/>
                        </a:rPr>
                        <a:t> 2022 ж. </a:t>
                      </a:r>
                      <a:r>
                        <a:rPr lang="ru-RU" sz="1050" b="0" i="0" u="none" strike="noStrike" dirty="0" err="1">
                          <a:solidFill>
                            <a:schemeClr val="tx1"/>
                          </a:solidFill>
                          <a:effectLst/>
                          <a:latin typeface="Arial Narrow" panose="020B0606020202030204" pitchFamily="34" charset="0"/>
                        </a:rPr>
                        <a:t>тоқсандары</a:t>
                      </a:r>
                      <a:r>
                        <a:rPr lang="ru-RU" sz="1050" b="0" i="0" u="none" strike="noStrike" dirty="0">
                          <a:solidFill>
                            <a:schemeClr val="tx1"/>
                          </a:solidFill>
                          <a:effectLst/>
                          <a:latin typeface="Arial Narrow" panose="020B0606020202030204" pitchFamily="34" charset="0"/>
                        </a:rPr>
                        <a:t> </a:t>
                      </a:r>
                      <a:r>
                        <a:rPr lang="ru-RU" sz="1050" b="0" i="0" u="none" strike="noStrike" dirty="0" err="1">
                          <a:solidFill>
                            <a:schemeClr val="tx1"/>
                          </a:solidFill>
                          <a:effectLst/>
                          <a:latin typeface="Arial Narrow" panose="020B0606020202030204" pitchFamily="34" charset="0"/>
                        </a:rPr>
                        <a:t>бойынша</a:t>
                      </a:r>
                      <a:endParaRPr lang="ru-RU" sz="1050" b="0" i="0" u="none" strike="noStrike" dirty="0">
                        <a:solidFill>
                          <a:schemeClr val="tx1"/>
                        </a:solidFill>
                        <a:effectLst/>
                        <a:latin typeface="Arial Narrow" panose="020B0606020202030204" pitchFamily="34" charset="0"/>
                      </a:endParaRPr>
                    </a:p>
                  </a:txBody>
                  <a:tcPr marL="9525" marR="9525" marT="0" marB="0" anchor="ctr">
                    <a:lnL>
                      <a:noFill/>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fontAlgn="b"/>
                      <a:endParaRPr lang="ru-RU" sz="900" b="0" i="0" u="none" strike="noStrike" dirty="0">
                        <a:solidFill>
                          <a:srgbClr val="007F76"/>
                        </a:solidFill>
                        <a:effectLst/>
                        <a:latin typeface="Arial Narrow" panose="020B0606020202030204" pitchFamily="34" charset="0"/>
                      </a:endParaRPr>
                    </a:p>
                  </a:txBody>
                  <a:tcPr marL="9525" marR="9525" marT="9525" marB="0"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fontAlgn="b"/>
                      <a:endParaRPr lang="ru-RU" sz="900" b="0" i="0" u="none" strike="noStrike" dirty="0">
                        <a:solidFill>
                          <a:srgbClr val="007F76"/>
                        </a:solidFill>
                        <a:effectLst/>
                        <a:latin typeface="Arial Narrow" panose="020B0606020202030204" pitchFamily="34" charset="0"/>
                      </a:endParaRPr>
                    </a:p>
                  </a:txBody>
                  <a:tcPr marL="9525" marR="9525" marT="9525" marB="0"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fontAlgn="b"/>
                      <a:endParaRPr lang="ru-RU" sz="900" b="0" i="0" u="none" strike="noStrike" dirty="0">
                        <a:solidFill>
                          <a:srgbClr val="007F76"/>
                        </a:solidFill>
                        <a:effectLst/>
                        <a:latin typeface="Arial Narrow" panose="020B0606020202030204" pitchFamily="34" charset="0"/>
                      </a:endParaRPr>
                    </a:p>
                  </a:txBody>
                  <a:tcPr marL="9525" marR="9525" marT="9525" marB="0"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rowSpan="2">
                  <a:txBody>
                    <a:bodyPr/>
                    <a:lstStyle/>
                    <a:p>
                      <a:pPr algn="ctr" fontAlgn="b"/>
                      <a:r>
                        <a:rPr lang="kk-KZ" sz="1050" b="0" i="0" u="none" strike="noStrike" cap="none" dirty="0">
                          <a:solidFill>
                            <a:schemeClr val="accent6">
                              <a:lumMod val="50000"/>
                            </a:schemeClr>
                          </a:solidFill>
                          <a:effectLst/>
                          <a:latin typeface="Arial Narrow" panose="020B0606020202030204" pitchFamily="34" charset="0"/>
                          <a:ea typeface="+mn-ea"/>
                          <a:cs typeface="+mn-cs"/>
                          <a:sym typeface="Arial"/>
                        </a:rPr>
                        <a:t>2023 ж. бос орындар</a:t>
                      </a:r>
                      <a:endParaRPr lang="ru-RU" sz="1050" b="0" i="0" u="none" strike="noStrike" cap="none" dirty="0">
                        <a:solidFill>
                          <a:schemeClr val="accent6">
                            <a:lumMod val="50000"/>
                          </a:schemeClr>
                        </a:solidFill>
                        <a:effectLst/>
                        <a:latin typeface="Arial Narrow" panose="020B0606020202030204" pitchFamily="34" charset="0"/>
                        <a:ea typeface="+mn-ea"/>
                        <a:cs typeface="+mn-cs"/>
                        <a:sym typeface="Arial"/>
                      </a:endParaRPr>
                    </a:p>
                  </a:txBody>
                  <a:tcPr marL="9525" marR="9525" marT="0" marB="0" anchor="ctr">
                    <a:lnL w="12700" cap="flat" cmpd="sng" algn="ctr">
                      <a:solidFill>
                        <a:schemeClr val="tx1"/>
                      </a:solidFill>
                      <a:prstDash val="solid"/>
                      <a:round/>
                      <a:headEnd type="none" w="med" len="med"/>
                      <a:tailEnd type="none" w="med" len="med"/>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gridSpan="4">
                  <a:txBody>
                    <a:bodyPr/>
                    <a:lstStyle/>
                    <a:p>
                      <a:pPr algn="ctr" fontAlgn="b"/>
                      <a:r>
                        <a:rPr lang="ru-RU" sz="1050" b="0" i="0" u="none" strike="noStrike" cap="none" dirty="0" err="1">
                          <a:solidFill>
                            <a:schemeClr val="accent6">
                              <a:lumMod val="50000"/>
                            </a:schemeClr>
                          </a:solidFill>
                          <a:effectLst/>
                          <a:latin typeface="Arial Narrow" panose="020B0606020202030204" pitchFamily="34" charset="0"/>
                          <a:ea typeface="+mn-ea"/>
                          <a:cs typeface="+mn-cs"/>
                          <a:sym typeface="Arial"/>
                        </a:rPr>
                        <a:t>оның</a:t>
                      </a:r>
                      <a:r>
                        <a:rPr lang="ru-RU" sz="1050" b="0" i="0" u="none" strike="noStrike" cap="none" dirty="0">
                          <a:solidFill>
                            <a:schemeClr val="accent6">
                              <a:lumMod val="50000"/>
                            </a:schemeClr>
                          </a:solidFill>
                          <a:effectLst/>
                          <a:latin typeface="Arial Narrow" panose="020B0606020202030204" pitchFamily="34" charset="0"/>
                          <a:ea typeface="+mn-ea"/>
                          <a:cs typeface="+mn-cs"/>
                          <a:sym typeface="Arial"/>
                        </a:rPr>
                        <a:t> </a:t>
                      </a:r>
                      <a:r>
                        <a:rPr lang="ru-RU" sz="1050" b="0" i="0" u="none" strike="noStrike" cap="none" dirty="0" err="1">
                          <a:solidFill>
                            <a:schemeClr val="accent6">
                              <a:lumMod val="50000"/>
                            </a:schemeClr>
                          </a:solidFill>
                          <a:effectLst/>
                          <a:latin typeface="Arial Narrow" panose="020B0606020202030204" pitchFamily="34" charset="0"/>
                          <a:ea typeface="+mn-ea"/>
                          <a:cs typeface="+mn-cs"/>
                          <a:sym typeface="Arial"/>
                        </a:rPr>
                        <a:t>ішінде</a:t>
                      </a:r>
                      <a:r>
                        <a:rPr lang="ru-RU" sz="1050" b="0" i="0" u="none" strike="noStrike" cap="none" dirty="0">
                          <a:solidFill>
                            <a:schemeClr val="accent6">
                              <a:lumMod val="50000"/>
                            </a:schemeClr>
                          </a:solidFill>
                          <a:effectLst/>
                          <a:latin typeface="Arial Narrow" panose="020B0606020202030204" pitchFamily="34" charset="0"/>
                          <a:ea typeface="+mn-ea"/>
                          <a:cs typeface="+mn-cs"/>
                          <a:sym typeface="Arial"/>
                        </a:rPr>
                        <a:t> 2023 ж. </a:t>
                      </a:r>
                      <a:r>
                        <a:rPr lang="ru-RU" sz="1050" b="0" i="0" u="none" strike="noStrike" cap="none" dirty="0" err="1">
                          <a:solidFill>
                            <a:schemeClr val="accent6">
                              <a:lumMod val="50000"/>
                            </a:schemeClr>
                          </a:solidFill>
                          <a:effectLst/>
                          <a:latin typeface="Arial Narrow" panose="020B0606020202030204" pitchFamily="34" charset="0"/>
                          <a:ea typeface="+mn-ea"/>
                          <a:cs typeface="+mn-cs"/>
                          <a:sym typeface="Arial"/>
                        </a:rPr>
                        <a:t>тоқсан</a:t>
                      </a:r>
                      <a:r>
                        <a:rPr lang="ru-RU" sz="1050" b="0" i="0" u="none" strike="noStrike" cap="none" dirty="0">
                          <a:solidFill>
                            <a:schemeClr val="accent6">
                              <a:lumMod val="50000"/>
                            </a:schemeClr>
                          </a:solidFill>
                          <a:effectLst/>
                          <a:latin typeface="Arial Narrow" panose="020B0606020202030204" pitchFamily="34" charset="0"/>
                          <a:ea typeface="+mn-ea"/>
                          <a:cs typeface="+mn-cs"/>
                          <a:sym typeface="Arial"/>
                        </a:rPr>
                        <a:t> </a:t>
                      </a:r>
                      <a:r>
                        <a:rPr lang="ru-RU" sz="1050" b="0" i="0" u="none" strike="noStrike" cap="none" dirty="0" err="1">
                          <a:solidFill>
                            <a:schemeClr val="accent6">
                              <a:lumMod val="50000"/>
                            </a:schemeClr>
                          </a:solidFill>
                          <a:effectLst/>
                          <a:latin typeface="Arial Narrow" panose="020B0606020202030204" pitchFamily="34" charset="0"/>
                          <a:ea typeface="+mn-ea"/>
                          <a:cs typeface="+mn-cs"/>
                          <a:sym typeface="Arial"/>
                        </a:rPr>
                        <a:t>бойынша</a:t>
                      </a:r>
                      <a:endParaRPr lang="ru-RU" sz="1050" b="0" i="0" u="none" strike="noStrike" cap="none" dirty="0">
                        <a:solidFill>
                          <a:schemeClr val="accent6">
                            <a:lumMod val="50000"/>
                          </a:schemeClr>
                        </a:solidFill>
                        <a:effectLst/>
                        <a:latin typeface="Arial Narrow" panose="020B0606020202030204" pitchFamily="34" charset="0"/>
                        <a:ea typeface="+mn-ea"/>
                        <a:cs typeface="+mn-cs"/>
                        <a:sym typeface="Arial"/>
                      </a:endParaRPr>
                    </a:p>
                  </a:txBody>
                  <a:tcPr marL="9525" marR="9525" marT="0" marB="0" anchor="ctr">
                    <a:lnL>
                      <a:noFill/>
                    </a:lnL>
                    <a:lnR>
                      <a:noFill/>
                    </a:lnR>
                    <a:lnT w="1270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fontAlgn="b"/>
                      <a:endParaRPr lang="ru-RU" sz="900" b="0" i="0" u="none" strike="noStrike" dirty="0">
                        <a:solidFill>
                          <a:srgbClr val="007F76"/>
                        </a:solidFill>
                        <a:effectLst/>
                        <a:latin typeface="Arial Narrow" panose="020B0606020202030204" pitchFamily="34" charset="0"/>
                      </a:endParaRPr>
                    </a:p>
                  </a:txBody>
                  <a:tcPr marL="9525" marR="9525" marT="9525" marB="0"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4D7A86">
                        <a:alpha val="20000"/>
                      </a:srgbClr>
                    </a:solidFill>
                  </a:tcPr>
                </a:tc>
                <a:tc hMerge="1">
                  <a:txBody>
                    <a:bodyPr/>
                    <a:lstStyle/>
                    <a:p>
                      <a:pPr algn="ctr" fontAlgn="b"/>
                      <a:endParaRPr lang="ru-RU" sz="900" b="0" i="0" u="none" strike="noStrike" dirty="0">
                        <a:solidFill>
                          <a:srgbClr val="007F76"/>
                        </a:solidFill>
                        <a:effectLst/>
                        <a:latin typeface="Arial Narrow" panose="020B0606020202030204" pitchFamily="34" charset="0"/>
                      </a:endParaRPr>
                    </a:p>
                  </a:txBody>
                  <a:tcPr marL="9525" marR="9525" marT="9525" marB="0"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4D7A86">
                        <a:alpha val="20000"/>
                      </a:srgbClr>
                    </a:solidFill>
                  </a:tcPr>
                </a:tc>
                <a:tc hMerge="1">
                  <a:txBody>
                    <a:bodyPr/>
                    <a:lstStyle/>
                    <a:p>
                      <a:pPr algn="ctr" fontAlgn="b"/>
                      <a:endParaRPr lang="ru-RU" sz="900" b="0" i="0" u="none" strike="noStrike" dirty="0">
                        <a:solidFill>
                          <a:srgbClr val="007F76"/>
                        </a:solidFill>
                        <a:effectLst/>
                        <a:latin typeface="Arial Narrow" panose="020B0606020202030204" pitchFamily="34" charset="0"/>
                      </a:endParaRPr>
                    </a:p>
                  </a:txBody>
                  <a:tcPr marL="9525" marR="9525" marT="9525" marB="0"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4D7A86">
                        <a:alpha val="20000"/>
                      </a:srgbClr>
                    </a:solidFill>
                  </a:tcPr>
                </a:tc>
                <a:tc rowSpan="2">
                  <a:txBody>
                    <a:bodyPr/>
                    <a:lstStyle/>
                    <a:p>
                      <a:pPr algn="ctr" fontAlgn="b"/>
                      <a:r>
                        <a:rPr lang="ru-RU" sz="1050" u="none" strike="noStrike" dirty="0">
                          <a:solidFill>
                            <a:schemeClr val="accent6">
                              <a:lumMod val="50000"/>
                            </a:schemeClr>
                          </a:solidFill>
                          <a:effectLst/>
                          <a:latin typeface="Arial Narrow" panose="020B0606020202030204" pitchFamily="34" charset="0"/>
                        </a:rPr>
                        <a:t>ЖАЛПЫҒА </a:t>
                      </a:r>
                    </a:p>
                    <a:p>
                      <a:pPr algn="ctr" fontAlgn="b"/>
                      <a:r>
                        <a:rPr lang="ru-RU" sz="1050" u="none" strike="noStrike" dirty="0">
                          <a:solidFill>
                            <a:schemeClr val="accent6">
                              <a:lumMod val="50000"/>
                            </a:schemeClr>
                          </a:solidFill>
                          <a:effectLst/>
                          <a:latin typeface="Arial Narrow" panose="020B0606020202030204" pitchFamily="34" charset="0"/>
                        </a:rPr>
                        <a:t>%-бен </a:t>
                      </a:r>
                      <a:endParaRPr lang="ru-RU" sz="1050" b="0" i="0" u="none" strike="noStrike" dirty="0">
                        <a:solidFill>
                          <a:schemeClr val="accent6">
                            <a:lumMod val="50000"/>
                          </a:schemeClr>
                        </a:solidFill>
                        <a:effectLst/>
                        <a:latin typeface="Arial Narrow" panose="020B0606020202030204" pitchFamily="34" charset="0"/>
                      </a:endParaRPr>
                    </a:p>
                  </a:txBody>
                  <a:tcPr marL="9525" marR="9525" marT="0" marB="0"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821115214"/>
                  </a:ext>
                </a:extLst>
              </a:tr>
              <a:tr h="206228">
                <a:tc vMerge="1">
                  <a:txBody>
                    <a:bodyPr/>
                    <a:lstStyle/>
                    <a:p>
                      <a:pPr algn="ctr" rtl="0" fontAlgn="ctr"/>
                      <a:endParaRPr lang="ru-RU" sz="900" b="0" i="0" u="none" strike="noStrike" dirty="0">
                        <a:solidFill>
                          <a:srgbClr val="007F76"/>
                        </a:solidFill>
                        <a:effectLst/>
                        <a:latin typeface="Arial Narrow" panose="020B0606020202030204" pitchFamily="34" charset="0"/>
                      </a:endParaRPr>
                    </a:p>
                  </a:txBody>
                  <a:tcPr marL="6603" marR="6603" marT="10800" marB="10800"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4D7A86">
                        <a:alpha val="20000"/>
                      </a:srgbClr>
                    </a:solidFill>
                  </a:tcPr>
                </a:tc>
                <a:tc vMerge="1">
                  <a:txBody>
                    <a:bodyPr/>
                    <a:lstStyle/>
                    <a:p>
                      <a:pPr algn="ctr" rtl="0" fontAlgn="ctr"/>
                      <a:endParaRPr lang="ru-RU" sz="900" b="0" i="0" u="none" strike="noStrike" dirty="0">
                        <a:solidFill>
                          <a:srgbClr val="007F76"/>
                        </a:solidFill>
                        <a:effectLst/>
                        <a:latin typeface="Arial Narrow" panose="020B0606020202030204" pitchFamily="34" charset="0"/>
                      </a:endParaRPr>
                    </a:p>
                  </a:txBody>
                  <a:tcPr marL="6603" marR="6603" marT="10800" marB="10800"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4D7A86">
                        <a:alpha val="20000"/>
                      </a:srgbClr>
                    </a:solidFill>
                  </a:tcPr>
                </a:tc>
                <a:tc vMerge="1">
                  <a:txBody>
                    <a:bodyPr/>
                    <a:lstStyle/>
                    <a:p>
                      <a:pPr algn="ctr" rtl="0" fontAlgn="ctr"/>
                      <a:endParaRPr lang="ru-RU" sz="900" b="0" i="0" u="none" strike="noStrike" dirty="0">
                        <a:solidFill>
                          <a:srgbClr val="007F76"/>
                        </a:solidFill>
                        <a:effectLst/>
                        <a:latin typeface="Arial Narrow" panose="020B0606020202030204" pitchFamily="34" charset="0"/>
                      </a:endParaRPr>
                    </a:p>
                  </a:txBody>
                  <a:tcPr marL="6603" marR="6603" marT="10800" marB="10800"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4D7A86">
                        <a:alpha val="20000"/>
                      </a:srgbClr>
                    </a:solidFill>
                  </a:tcPr>
                </a:tc>
                <a:tc vMerge="1">
                  <a:txBody>
                    <a:bodyPr/>
                    <a:lstStyle/>
                    <a:p>
                      <a:endParaRPr lang="ru-KZ"/>
                    </a:p>
                  </a:txBody>
                  <a:tcPr/>
                </a:tc>
                <a:tc>
                  <a:txBody>
                    <a:bodyPr/>
                    <a:lstStyle/>
                    <a:p>
                      <a:pPr algn="ctr" fontAlgn="b"/>
                      <a:r>
                        <a:rPr lang="en-US" sz="1050" b="0" i="0" u="none" strike="noStrike" dirty="0">
                          <a:solidFill>
                            <a:schemeClr val="tx1"/>
                          </a:solidFill>
                          <a:effectLst/>
                          <a:latin typeface="Arial Narrow" panose="020B0606020202030204" pitchFamily="34" charset="0"/>
                        </a:rPr>
                        <a:t>I</a:t>
                      </a:r>
                      <a:endParaRPr lang="ru-RU" sz="1050" b="0" i="0" u="none" strike="noStrike" dirty="0">
                        <a:solidFill>
                          <a:schemeClr val="tx1"/>
                        </a:solidFill>
                        <a:effectLst/>
                        <a:latin typeface="Arial Narrow" panose="020B0606020202030204" pitchFamily="34" charset="0"/>
                      </a:endParaRPr>
                    </a:p>
                  </a:txBody>
                  <a:tcPr marL="9525" marR="9525" marT="0" marB="0" anchor="ctr">
                    <a:lnT w="635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ctr" fontAlgn="b"/>
                      <a:r>
                        <a:rPr lang="en-US" sz="1050" b="0" i="0" u="none" strike="noStrike" dirty="0">
                          <a:solidFill>
                            <a:schemeClr val="tx1"/>
                          </a:solidFill>
                          <a:effectLst/>
                          <a:latin typeface="Arial Narrow" panose="020B0606020202030204" pitchFamily="34" charset="0"/>
                        </a:rPr>
                        <a:t>II</a:t>
                      </a:r>
                      <a:endParaRPr lang="ru-RU" sz="1050" b="0" i="0" u="none" strike="noStrike" dirty="0">
                        <a:solidFill>
                          <a:schemeClr val="tx1"/>
                        </a:solidFill>
                        <a:effectLst/>
                        <a:latin typeface="Arial Narrow" panose="020B0606020202030204" pitchFamily="34" charset="0"/>
                      </a:endParaRPr>
                    </a:p>
                  </a:txBody>
                  <a:tcPr marL="9525" marR="9525" marT="0" marB="0" anchor="ctr">
                    <a:lnT w="635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ctr" fontAlgn="b"/>
                      <a:r>
                        <a:rPr lang="en-US" sz="1050" b="0" i="0" u="none" strike="noStrike" dirty="0">
                          <a:solidFill>
                            <a:schemeClr val="tx1"/>
                          </a:solidFill>
                          <a:effectLst/>
                          <a:latin typeface="Arial Narrow" panose="020B0606020202030204" pitchFamily="34" charset="0"/>
                        </a:rPr>
                        <a:t>III</a:t>
                      </a:r>
                      <a:endParaRPr lang="ru-RU" sz="1050" b="0" i="0" u="none" strike="noStrike" dirty="0">
                        <a:solidFill>
                          <a:schemeClr val="tx1"/>
                        </a:solidFill>
                        <a:effectLst/>
                        <a:latin typeface="Arial Narrow" panose="020B0606020202030204" pitchFamily="34" charset="0"/>
                      </a:endParaRPr>
                    </a:p>
                  </a:txBody>
                  <a:tcPr marL="9525" marR="9525" marT="0" marB="0" anchor="ctr">
                    <a:lnT w="635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ctr" fontAlgn="b"/>
                      <a:r>
                        <a:rPr lang="en-US" sz="1050" b="0" i="0" u="none" strike="noStrike" dirty="0">
                          <a:solidFill>
                            <a:schemeClr val="tx1"/>
                          </a:solidFill>
                          <a:effectLst/>
                          <a:latin typeface="Arial Narrow" panose="020B0606020202030204" pitchFamily="34" charset="0"/>
                        </a:rPr>
                        <a:t>IV</a:t>
                      </a:r>
                      <a:endParaRPr lang="ru-RU" sz="1050" b="0" i="0" u="none" strike="noStrike" dirty="0">
                        <a:solidFill>
                          <a:schemeClr val="tx1"/>
                        </a:solidFill>
                        <a:effectLst/>
                        <a:latin typeface="Arial Narrow" panose="020B0606020202030204" pitchFamily="34" charset="0"/>
                      </a:endParaRPr>
                    </a:p>
                  </a:txBody>
                  <a:tcPr marL="9525" marR="9525" marT="0" marB="0" anchor="ctr">
                    <a:lnR w="1270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vMerge="1">
                  <a:txBody>
                    <a:bodyPr/>
                    <a:lstStyle/>
                    <a:p>
                      <a:pPr algn="ctr" fontAlgn="b"/>
                      <a:endParaRPr lang="ru-RU" sz="1050" b="0" i="0" u="none" strike="noStrike" dirty="0">
                        <a:solidFill>
                          <a:srgbClr val="007F76"/>
                        </a:solidFill>
                        <a:effectLst/>
                        <a:latin typeface="Arial Narrow" panose="020B0606020202030204" pitchFamily="34" charset="0"/>
                      </a:endParaRPr>
                    </a:p>
                  </a:txBody>
                  <a:tcPr marL="9525" marR="9525" marT="9525" marB="0"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4D7A86">
                        <a:alpha val="20000"/>
                      </a:srgbClr>
                    </a:solidFill>
                  </a:tcPr>
                </a:tc>
                <a:tc>
                  <a:txBody>
                    <a:bodyPr/>
                    <a:lstStyle/>
                    <a:p>
                      <a:pPr algn="ctr" fontAlgn="b"/>
                      <a:r>
                        <a:rPr lang="en-US" sz="1050" b="0" i="0" u="none" strike="noStrike" dirty="0">
                          <a:solidFill>
                            <a:schemeClr val="tx1"/>
                          </a:solidFill>
                          <a:effectLst/>
                          <a:latin typeface="Arial Narrow" panose="020B0606020202030204" pitchFamily="34" charset="0"/>
                        </a:rPr>
                        <a:t>I </a:t>
                      </a:r>
                      <a:r>
                        <a:rPr lang="ru-RU" sz="1050" b="0" i="0" u="none" strike="noStrike" dirty="0">
                          <a:solidFill>
                            <a:schemeClr val="tx1"/>
                          </a:solidFill>
                          <a:effectLst/>
                          <a:latin typeface="Arial Narrow" panose="020B0606020202030204" pitchFamily="34" charset="0"/>
                        </a:rPr>
                        <a:t>(факт)</a:t>
                      </a:r>
                    </a:p>
                  </a:txBody>
                  <a:tcPr marL="9525" marR="9525" marT="0" marB="0" anchor="ctr">
                    <a:lnL>
                      <a:noFill/>
                    </a:lnL>
                    <a:lnR>
                      <a:noFill/>
                    </a:lnR>
                    <a:lnT w="635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50" b="0" i="0" u="none" strike="noStrike" dirty="0">
                          <a:solidFill>
                            <a:schemeClr val="accent6">
                              <a:lumMod val="50000"/>
                            </a:schemeClr>
                          </a:solidFill>
                          <a:effectLst/>
                          <a:latin typeface="Arial Narrow" panose="020B0606020202030204" pitchFamily="34" charset="0"/>
                        </a:rPr>
                        <a:t>II</a:t>
                      </a:r>
                      <a:endParaRPr lang="ru-RU" sz="1050" b="0" i="0" u="none" strike="noStrike" dirty="0">
                        <a:solidFill>
                          <a:schemeClr val="accent6">
                            <a:lumMod val="50000"/>
                          </a:schemeClr>
                        </a:solidFill>
                        <a:effectLst/>
                        <a:latin typeface="Arial Narrow" panose="020B0606020202030204" pitchFamily="34" charset="0"/>
                      </a:endParaRPr>
                    </a:p>
                  </a:txBody>
                  <a:tcPr marL="9525" marR="9525" marT="0" marB="0" anchor="ctr">
                    <a:lnL>
                      <a:noFill/>
                    </a:lnL>
                    <a:lnR>
                      <a:noFill/>
                    </a:lnR>
                    <a:lnT w="635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50" b="0" i="0" u="none" strike="noStrike" dirty="0">
                          <a:solidFill>
                            <a:schemeClr val="accent6">
                              <a:lumMod val="50000"/>
                            </a:schemeClr>
                          </a:solidFill>
                          <a:effectLst/>
                          <a:latin typeface="Arial Narrow" panose="020B0606020202030204" pitchFamily="34" charset="0"/>
                        </a:rPr>
                        <a:t>III</a:t>
                      </a:r>
                      <a:endParaRPr lang="ru-RU" sz="1050" b="0" i="0" u="none" strike="noStrike" dirty="0">
                        <a:solidFill>
                          <a:schemeClr val="accent6">
                            <a:lumMod val="50000"/>
                          </a:schemeClr>
                        </a:solidFill>
                        <a:effectLst/>
                        <a:latin typeface="Arial Narrow" panose="020B0606020202030204" pitchFamily="34" charset="0"/>
                      </a:endParaRPr>
                    </a:p>
                  </a:txBody>
                  <a:tcPr marL="9525" marR="9525" marT="0" marB="0" anchor="ctr">
                    <a:lnL>
                      <a:noFill/>
                    </a:lnL>
                    <a:lnR>
                      <a:noFill/>
                    </a:lnR>
                    <a:lnT w="635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50" b="0" i="0" u="none" strike="noStrike" dirty="0">
                          <a:solidFill>
                            <a:schemeClr val="accent6">
                              <a:lumMod val="50000"/>
                            </a:schemeClr>
                          </a:solidFill>
                          <a:effectLst/>
                          <a:latin typeface="Arial Narrow" panose="020B0606020202030204" pitchFamily="34" charset="0"/>
                        </a:rPr>
                        <a:t>IV</a:t>
                      </a:r>
                      <a:endParaRPr lang="ru-RU" sz="1050" b="0" i="0" u="none" strike="noStrike" dirty="0">
                        <a:solidFill>
                          <a:schemeClr val="accent6">
                            <a:lumMod val="50000"/>
                          </a:schemeClr>
                        </a:solidFill>
                        <a:effectLst/>
                        <a:latin typeface="Arial Narrow" panose="020B0606020202030204" pitchFamily="34" charset="0"/>
                      </a:endParaRPr>
                    </a:p>
                  </a:txBody>
                  <a:tcPr marL="9525" marR="9525" marT="0" marB="0" anchor="ctr">
                    <a:lnL>
                      <a:noFill/>
                    </a:lnL>
                    <a:lnR>
                      <a:noFill/>
                    </a:lnR>
                    <a:lnT w="635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vMerge="1">
                  <a:txBody>
                    <a:bodyPr/>
                    <a:lstStyle/>
                    <a:p>
                      <a:pPr algn="ctr" fontAlgn="b"/>
                      <a:endParaRPr lang="ru-RU" sz="900" b="0" i="0" u="none" strike="noStrike" dirty="0">
                        <a:solidFill>
                          <a:srgbClr val="007F76"/>
                        </a:solidFill>
                        <a:effectLst/>
                        <a:latin typeface="Arial Narrow" panose="020B0606020202030204" pitchFamily="34" charset="0"/>
                      </a:endParaRPr>
                    </a:p>
                  </a:txBody>
                  <a:tcPr marL="9525" marR="9525" marT="9525" marB="0"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4D7A86">
                        <a:alpha val="20000"/>
                      </a:srgbClr>
                    </a:solidFill>
                  </a:tcPr>
                </a:tc>
                <a:extLst>
                  <a:ext uri="{0D108BD9-81ED-4DB2-BD59-A6C34878D82A}">
                    <a16:rowId xmlns:a16="http://schemas.microsoft.com/office/drawing/2014/main" val="3582961751"/>
                  </a:ext>
                </a:extLst>
              </a:tr>
              <a:tr h="158400">
                <a:tc gridSpan="3">
                  <a:txBody>
                    <a:bodyPr/>
                    <a:lstStyle/>
                    <a:p>
                      <a:pPr algn="ctr" rtl="0" fontAlgn="ctr"/>
                      <a:r>
                        <a:rPr lang="ru-RU" sz="900" b="1" u="none" strike="noStrike" dirty="0">
                          <a:solidFill>
                            <a:schemeClr val="accent6">
                              <a:lumMod val="50000"/>
                            </a:schemeClr>
                          </a:solidFill>
                          <a:effectLst/>
                          <a:latin typeface="Arial Narrow" panose="020B0606020202030204" pitchFamily="34" charset="0"/>
                        </a:rPr>
                        <a:t>БАРЛЫҒЫ</a:t>
                      </a:r>
                      <a:endParaRPr lang="ru-RU" sz="900" b="1" i="0" u="none" strike="noStrike" dirty="0">
                        <a:solidFill>
                          <a:schemeClr val="accent6">
                            <a:lumMod val="50000"/>
                          </a:schemeClr>
                        </a:solidFill>
                        <a:effectLst/>
                        <a:latin typeface="Arial Narrow" panose="020B0606020202030204" pitchFamily="34" charset="0"/>
                      </a:endParaRPr>
                    </a:p>
                  </a:txBody>
                  <a:tcPr marL="9525" marR="9525" marT="0" marB="0" anchor="ctr">
                    <a:lnL>
                      <a:noFill/>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6">
                        <a:lumMod val="50000"/>
                        <a:alpha val="20000"/>
                      </a:schemeClr>
                    </a:solidFill>
                  </a:tcPr>
                </a:tc>
                <a:tc hMerge="1">
                  <a:txBody>
                    <a:bodyPr/>
                    <a:lstStyle/>
                    <a:p>
                      <a:endParaRPr lang="ru-RU"/>
                    </a:p>
                  </a:txBody>
                  <a:tcPr/>
                </a:tc>
                <a:tc hMerge="1">
                  <a:txBody>
                    <a:bodyPr/>
                    <a:lstStyle/>
                    <a:p>
                      <a:endParaRPr lang="ru-RU"/>
                    </a:p>
                  </a:txBody>
                  <a:tcPr>
                    <a:lnL>
                      <a:noFill/>
                    </a:lnL>
                    <a:lnT w="12700" cap="flat" cmpd="sng" algn="ctr">
                      <a:solidFill>
                        <a:schemeClr val="tx1"/>
                      </a:solidFill>
                      <a:prstDash val="solid"/>
                      <a:round/>
                      <a:headEnd type="none" w="med" len="med"/>
                      <a:tailEnd type="none" w="med" len="med"/>
                    </a:lnT>
                  </a:tcPr>
                </a:tc>
                <a:tc>
                  <a:txBody>
                    <a:bodyPr/>
                    <a:lstStyle/>
                    <a:p>
                      <a:pPr algn="ctr" fontAlgn="b"/>
                      <a:r>
                        <a:rPr lang="ru-RU" sz="900" b="1" i="0" u="none" strike="noStrike" cap="none" dirty="0">
                          <a:solidFill>
                            <a:schemeClr val="tx1"/>
                          </a:solidFill>
                          <a:effectLst/>
                          <a:latin typeface="Arial Narrow" panose="020B0606020202030204" pitchFamily="34" charset="0"/>
                          <a:ea typeface="+mn-ea"/>
                          <a:cs typeface="+mn-cs"/>
                          <a:sym typeface="Arial"/>
                        </a:rPr>
                        <a:t>1 074 391</a:t>
                      </a:r>
                      <a:endParaRPr lang="ru-KZ" sz="900" b="1" i="0" u="none" strike="noStrike" cap="none" dirty="0">
                        <a:solidFill>
                          <a:schemeClr val="tx1"/>
                        </a:solidFill>
                        <a:effectLst/>
                        <a:latin typeface="Arial Narrow" panose="020B0606020202030204" pitchFamily="34" charset="0"/>
                        <a:ea typeface="+mn-ea"/>
                        <a:cs typeface="+mn-cs"/>
                        <a:sym typeface="Arial"/>
                      </a:endParaRPr>
                    </a:p>
                  </a:txBody>
                  <a:tcPr marL="9525" marR="9525" marT="0" marB="0" anchor="ctr">
                    <a:lnL w="12700" cap="flat" cmpd="sng" algn="ctr">
                      <a:solidFill>
                        <a:schemeClr val="tx1"/>
                      </a:solidFill>
                      <a:prstDash val="solid"/>
                      <a:round/>
                      <a:headEnd type="none" w="med" len="med"/>
                      <a:tailEnd type="none" w="med" len="med"/>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65000"/>
                        <a:alpha val="20000"/>
                      </a:schemeClr>
                    </a:solidFill>
                  </a:tcPr>
                </a:tc>
                <a:tc>
                  <a:txBody>
                    <a:bodyPr/>
                    <a:lstStyle/>
                    <a:p>
                      <a:pPr algn="ctr" fontAlgn="b"/>
                      <a:r>
                        <a:rPr lang="ru-KZ" sz="900" b="1" i="0" u="none" strike="noStrike" cap="none" dirty="0">
                          <a:solidFill>
                            <a:schemeClr val="tx1"/>
                          </a:solidFill>
                          <a:effectLst/>
                          <a:latin typeface="Arial Narrow" panose="020B0606020202030204" pitchFamily="34" charset="0"/>
                          <a:ea typeface="+mn-ea"/>
                          <a:cs typeface="+mn-cs"/>
                          <a:sym typeface="Arial"/>
                        </a:rPr>
                        <a:t>211</a:t>
                      </a:r>
                      <a:r>
                        <a:rPr lang="ru-RU" sz="900" b="1" i="0" u="none" strike="noStrike" cap="none" dirty="0">
                          <a:solidFill>
                            <a:schemeClr val="tx1"/>
                          </a:solidFill>
                          <a:effectLst/>
                          <a:latin typeface="Arial Narrow" panose="020B0606020202030204" pitchFamily="34" charset="0"/>
                          <a:ea typeface="+mn-ea"/>
                          <a:cs typeface="+mn-cs"/>
                          <a:sym typeface="Arial"/>
                        </a:rPr>
                        <a:t> </a:t>
                      </a:r>
                      <a:r>
                        <a:rPr lang="ru-KZ" sz="900" b="1" i="0" u="none" strike="noStrike" cap="none" dirty="0">
                          <a:solidFill>
                            <a:schemeClr val="tx1"/>
                          </a:solidFill>
                          <a:effectLst/>
                          <a:latin typeface="Arial Narrow" panose="020B0606020202030204" pitchFamily="34" charset="0"/>
                          <a:ea typeface="+mn-ea"/>
                          <a:cs typeface="+mn-cs"/>
                          <a:sym typeface="Arial"/>
                        </a:rPr>
                        <a:t>344</a:t>
                      </a:r>
                    </a:p>
                  </a:txBody>
                  <a:tcPr marL="9525" marR="9525" marT="0" marB="0"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65000"/>
                        <a:alpha val="20000"/>
                      </a:schemeClr>
                    </a:solidFill>
                  </a:tcPr>
                </a:tc>
                <a:tc>
                  <a:txBody>
                    <a:bodyPr/>
                    <a:lstStyle/>
                    <a:p>
                      <a:pPr algn="ctr" fontAlgn="b"/>
                      <a:r>
                        <a:rPr lang="ru-KZ" sz="900" b="1" i="0" u="none" strike="noStrike" cap="none" dirty="0">
                          <a:solidFill>
                            <a:schemeClr val="tx1"/>
                          </a:solidFill>
                          <a:effectLst/>
                          <a:latin typeface="Arial Narrow" panose="020B0606020202030204" pitchFamily="34" charset="0"/>
                          <a:ea typeface="+mn-ea"/>
                          <a:cs typeface="+mn-cs"/>
                          <a:sym typeface="Arial"/>
                        </a:rPr>
                        <a:t>272</a:t>
                      </a:r>
                      <a:r>
                        <a:rPr lang="ru-RU" sz="900" b="1" i="0" u="none" strike="noStrike" cap="none" dirty="0">
                          <a:solidFill>
                            <a:schemeClr val="tx1"/>
                          </a:solidFill>
                          <a:effectLst/>
                          <a:latin typeface="Arial Narrow" panose="020B0606020202030204" pitchFamily="34" charset="0"/>
                          <a:ea typeface="+mn-ea"/>
                          <a:cs typeface="+mn-cs"/>
                          <a:sym typeface="Arial"/>
                        </a:rPr>
                        <a:t> </a:t>
                      </a:r>
                      <a:r>
                        <a:rPr lang="ru-KZ" sz="900" b="1" i="0" u="none" strike="noStrike" cap="none" dirty="0">
                          <a:solidFill>
                            <a:schemeClr val="tx1"/>
                          </a:solidFill>
                          <a:effectLst/>
                          <a:latin typeface="Arial Narrow" panose="020B0606020202030204" pitchFamily="34" charset="0"/>
                          <a:ea typeface="+mn-ea"/>
                          <a:cs typeface="+mn-cs"/>
                          <a:sym typeface="Arial"/>
                        </a:rPr>
                        <a:t>354</a:t>
                      </a:r>
                    </a:p>
                  </a:txBody>
                  <a:tcPr marL="9525" marR="9525" marT="0" marB="0"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65000"/>
                        <a:alpha val="20000"/>
                      </a:schemeClr>
                    </a:solidFill>
                  </a:tcPr>
                </a:tc>
                <a:tc>
                  <a:txBody>
                    <a:bodyPr/>
                    <a:lstStyle/>
                    <a:p>
                      <a:pPr algn="ctr" fontAlgn="b"/>
                      <a:r>
                        <a:rPr lang="ru-KZ" sz="900" b="1" i="0" u="none" strike="noStrike" cap="none" dirty="0">
                          <a:solidFill>
                            <a:schemeClr val="tx1"/>
                          </a:solidFill>
                          <a:effectLst/>
                          <a:latin typeface="Arial Narrow" panose="020B0606020202030204" pitchFamily="34" charset="0"/>
                          <a:ea typeface="+mn-ea"/>
                          <a:cs typeface="+mn-cs"/>
                          <a:sym typeface="Arial"/>
                        </a:rPr>
                        <a:t>299</a:t>
                      </a:r>
                      <a:r>
                        <a:rPr lang="ru-RU" sz="900" b="1" i="0" u="none" strike="noStrike" cap="none" dirty="0">
                          <a:solidFill>
                            <a:schemeClr val="tx1"/>
                          </a:solidFill>
                          <a:effectLst/>
                          <a:latin typeface="Arial Narrow" panose="020B0606020202030204" pitchFamily="34" charset="0"/>
                          <a:ea typeface="+mn-ea"/>
                          <a:cs typeface="+mn-cs"/>
                          <a:sym typeface="Arial"/>
                        </a:rPr>
                        <a:t> </a:t>
                      </a:r>
                      <a:r>
                        <a:rPr lang="ru-KZ" sz="900" b="1" i="0" u="none" strike="noStrike" cap="none" dirty="0">
                          <a:solidFill>
                            <a:schemeClr val="tx1"/>
                          </a:solidFill>
                          <a:effectLst/>
                          <a:latin typeface="Arial Narrow" panose="020B0606020202030204" pitchFamily="34" charset="0"/>
                          <a:ea typeface="+mn-ea"/>
                          <a:cs typeface="+mn-cs"/>
                          <a:sym typeface="Arial"/>
                        </a:rPr>
                        <a:t>136</a:t>
                      </a:r>
                    </a:p>
                  </a:txBody>
                  <a:tcPr marL="9525" marR="9525" marT="0" marB="0"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65000"/>
                        <a:alpha val="20000"/>
                      </a:schemeClr>
                    </a:solidFill>
                  </a:tcPr>
                </a:tc>
                <a:tc>
                  <a:txBody>
                    <a:bodyPr/>
                    <a:lstStyle/>
                    <a:p>
                      <a:pPr algn="ctr" fontAlgn="b"/>
                      <a:r>
                        <a:rPr lang="ru-KZ" sz="900" b="1" i="0" u="none" strike="noStrike" cap="none" dirty="0">
                          <a:solidFill>
                            <a:schemeClr val="tx1"/>
                          </a:solidFill>
                          <a:effectLst/>
                          <a:latin typeface="Arial Narrow" panose="020B0606020202030204" pitchFamily="34" charset="0"/>
                          <a:ea typeface="+mn-ea"/>
                          <a:cs typeface="+mn-cs"/>
                          <a:sym typeface="Arial"/>
                        </a:rPr>
                        <a:t>291</a:t>
                      </a:r>
                      <a:r>
                        <a:rPr lang="ru-RU" sz="900" b="1" i="0" u="none" strike="noStrike" cap="none" dirty="0">
                          <a:solidFill>
                            <a:schemeClr val="tx1"/>
                          </a:solidFill>
                          <a:effectLst/>
                          <a:latin typeface="Arial Narrow" panose="020B0606020202030204" pitchFamily="34" charset="0"/>
                          <a:ea typeface="+mn-ea"/>
                          <a:cs typeface="+mn-cs"/>
                          <a:sym typeface="Arial"/>
                        </a:rPr>
                        <a:t> </a:t>
                      </a:r>
                      <a:r>
                        <a:rPr lang="ru-KZ" sz="900" b="1" i="0" u="none" strike="noStrike" cap="none" dirty="0">
                          <a:solidFill>
                            <a:schemeClr val="tx1"/>
                          </a:solidFill>
                          <a:effectLst/>
                          <a:latin typeface="Arial Narrow" panose="020B0606020202030204" pitchFamily="34" charset="0"/>
                          <a:ea typeface="+mn-ea"/>
                          <a:cs typeface="+mn-cs"/>
                          <a:sym typeface="Arial"/>
                        </a:rPr>
                        <a:t>557</a:t>
                      </a:r>
                    </a:p>
                  </a:txBody>
                  <a:tcPr marL="9525" marR="9525" marT="0" marB="0" anchor="ctr">
                    <a:lnL>
                      <a:noFill/>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65000"/>
                        <a:alpha val="20000"/>
                      </a:schemeClr>
                    </a:solidFill>
                  </a:tcPr>
                </a:tc>
                <a:tc>
                  <a:txBody>
                    <a:bodyPr/>
                    <a:lstStyle/>
                    <a:p>
                      <a:pPr algn="ctr" rtl="0" fontAlgn="ctr"/>
                      <a:r>
                        <a:rPr lang="en-US" sz="900" b="1" i="0" u="none" strike="noStrike" dirty="0">
                          <a:solidFill>
                            <a:schemeClr val="accent6">
                              <a:lumMod val="50000"/>
                            </a:schemeClr>
                          </a:solidFill>
                          <a:effectLst/>
                          <a:latin typeface="Arial Narrow" panose="020B0606020202030204" pitchFamily="34" charset="0"/>
                        </a:rPr>
                        <a:t>1 044 354</a:t>
                      </a:r>
                    </a:p>
                  </a:txBody>
                  <a:tcPr marL="9525" marR="9525" marT="0" marB="0" anchor="ctr">
                    <a:lnL w="12700" cap="flat" cmpd="sng" algn="ctr">
                      <a:solidFill>
                        <a:schemeClr val="tx1"/>
                      </a:solidFill>
                      <a:prstDash val="solid"/>
                      <a:round/>
                      <a:headEnd type="none" w="med" len="med"/>
                      <a:tailEnd type="none" w="med" len="med"/>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6">
                        <a:lumMod val="50000"/>
                        <a:alpha val="20000"/>
                      </a:schemeClr>
                    </a:solidFill>
                  </a:tcPr>
                </a:tc>
                <a:tc>
                  <a:txBody>
                    <a:bodyPr/>
                    <a:lstStyle/>
                    <a:p>
                      <a:pPr algn="ctr" rtl="0" fontAlgn="ctr"/>
                      <a:r>
                        <a:rPr lang="ru-KZ" sz="900" b="1" i="0" u="none" strike="noStrike" cap="none" dirty="0">
                          <a:solidFill>
                            <a:schemeClr val="tx1"/>
                          </a:solidFill>
                          <a:effectLst/>
                          <a:latin typeface="Arial Narrow" panose="020B0606020202030204" pitchFamily="34" charset="0"/>
                          <a:ea typeface="+mn-ea"/>
                          <a:cs typeface="+mn-cs"/>
                          <a:sym typeface="Arial"/>
                        </a:rPr>
                        <a:t>220 533</a:t>
                      </a:r>
                    </a:p>
                  </a:txBody>
                  <a:tcPr marL="9525" marR="9525" marT="0" marB="0"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50000"/>
                        <a:alpha val="20000"/>
                      </a:schemeClr>
                    </a:solidFill>
                  </a:tcPr>
                </a:tc>
                <a:tc>
                  <a:txBody>
                    <a:bodyPr/>
                    <a:lstStyle/>
                    <a:p>
                      <a:pPr algn="ctr" rtl="0" fontAlgn="ctr"/>
                      <a:r>
                        <a:rPr lang="ru-KZ" sz="900" b="1" i="0" u="none" strike="noStrike" cap="none" dirty="0">
                          <a:solidFill>
                            <a:schemeClr val="accent6">
                              <a:lumMod val="50000"/>
                            </a:schemeClr>
                          </a:solidFill>
                          <a:effectLst/>
                          <a:latin typeface="Arial Narrow" panose="020B0606020202030204" pitchFamily="34" charset="0"/>
                          <a:ea typeface="+mn-ea"/>
                          <a:cs typeface="+mn-cs"/>
                          <a:sym typeface="Arial"/>
                        </a:rPr>
                        <a:t>221 222</a:t>
                      </a:r>
                    </a:p>
                  </a:txBody>
                  <a:tcPr marL="9525" marR="9525" marT="0" marB="0"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6">
                        <a:lumMod val="50000"/>
                        <a:alpha val="20000"/>
                      </a:schemeClr>
                    </a:solidFill>
                  </a:tcPr>
                </a:tc>
                <a:tc>
                  <a:txBody>
                    <a:bodyPr/>
                    <a:lstStyle/>
                    <a:p>
                      <a:pPr algn="ctr" rtl="0" fontAlgn="ctr"/>
                      <a:r>
                        <a:rPr lang="ru-KZ" sz="900" b="1" i="0" u="none" strike="noStrike" cap="none" dirty="0">
                          <a:solidFill>
                            <a:schemeClr val="accent6">
                              <a:lumMod val="50000"/>
                            </a:schemeClr>
                          </a:solidFill>
                          <a:effectLst/>
                          <a:latin typeface="Arial Narrow" panose="020B0606020202030204" pitchFamily="34" charset="0"/>
                          <a:ea typeface="+mn-ea"/>
                          <a:cs typeface="+mn-cs"/>
                          <a:sym typeface="Arial"/>
                        </a:rPr>
                        <a:t>282 939</a:t>
                      </a:r>
                    </a:p>
                  </a:txBody>
                  <a:tcPr marL="9525" marR="9525" marT="0" marB="0"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6">
                        <a:lumMod val="50000"/>
                        <a:alpha val="20000"/>
                      </a:schemeClr>
                    </a:solidFill>
                  </a:tcPr>
                </a:tc>
                <a:tc>
                  <a:txBody>
                    <a:bodyPr/>
                    <a:lstStyle/>
                    <a:p>
                      <a:pPr algn="ctr" rtl="0" fontAlgn="ctr"/>
                      <a:r>
                        <a:rPr lang="ru-KZ" sz="900" b="1" i="0" u="none" strike="noStrike" cap="none" dirty="0">
                          <a:solidFill>
                            <a:schemeClr val="accent6">
                              <a:lumMod val="50000"/>
                            </a:schemeClr>
                          </a:solidFill>
                          <a:effectLst/>
                          <a:latin typeface="Arial Narrow" panose="020B0606020202030204" pitchFamily="34" charset="0"/>
                          <a:ea typeface="+mn-ea"/>
                          <a:cs typeface="+mn-cs"/>
                          <a:sym typeface="Arial"/>
                        </a:rPr>
                        <a:t>319 660</a:t>
                      </a:r>
                    </a:p>
                  </a:txBody>
                  <a:tcPr marL="9525" marR="9525" marT="0" marB="0"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6">
                        <a:lumMod val="50000"/>
                        <a:alpha val="20000"/>
                      </a:schemeClr>
                    </a:solidFill>
                  </a:tcPr>
                </a:tc>
                <a:tc>
                  <a:txBody>
                    <a:bodyPr/>
                    <a:lstStyle/>
                    <a:p>
                      <a:pPr algn="ctr" rtl="0" fontAlgn="b"/>
                      <a:r>
                        <a:rPr lang="en-US" sz="900" b="1" i="0" u="none" strike="noStrike" dirty="0">
                          <a:solidFill>
                            <a:schemeClr val="accent6">
                              <a:lumMod val="50000"/>
                            </a:schemeClr>
                          </a:solidFill>
                          <a:effectLst/>
                          <a:latin typeface="Arial Narrow" panose="020B0606020202030204" pitchFamily="34" charset="0"/>
                        </a:rPr>
                        <a:t>100%</a:t>
                      </a:r>
                    </a:p>
                  </a:txBody>
                  <a:tcPr marL="9525" marR="9525" marT="0" marB="0"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6">
                        <a:lumMod val="50000"/>
                        <a:alpha val="20000"/>
                      </a:schemeClr>
                    </a:solidFill>
                  </a:tcPr>
                </a:tc>
                <a:extLst>
                  <a:ext uri="{0D108BD9-81ED-4DB2-BD59-A6C34878D82A}">
                    <a16:rowId xmlns:a16="http://schemas.microsoft.com/office/drawing/2014/main" val="2126759895"/>
                  </a:ext>
                </a:extLst>
              </a:tr>
              <a:tr h="158400">
                <a:tc>
                  <a:txBody>
                    <a:bodyPr/>
                    <a:lstStyle/>
                    <a:p>
                      <a:pPr algn="ctr" fontAlgn="b"/>
                      <a:r>
                        <a:rPr lang="ru-RU" sz="800" u="none" strike="noStrike" dirty="0">
                          <a:solidFill>
                            <a:schemeClr val="accent6">
                              <a:lumMod val="50000"/>
                            </a:schemeClr>
                          </a:solidFill>
                          <a:effectLst/>
                          <a:latin typeface="Arial Narrow" panose="020B0606020202030204" pitchFamily="34" charset="0"/>
                        </a:rPr>
                        <a:t>1</a:t>
                      </a:r>
                      <a:endParaRPr lang="en-US" sz="800" b="0" i="0" u="none" strike="noStrike" dirty="0">
                        <a:solidFill>
                          <a:schemeClr val="accent6">
                            <a:lumMod val="50000"/>
                          </a:schemeClr>
                        </a:solidFill>
                        <a:effectLst/>
                        <a:latin typeface="Arial Narrow" panose="020B0606020202030204" pitchFamily="34" charset="0"/>
                      </a:endParaRPr>
                    </a:p>
                  </a:txBody>
                  <a:tcPr marL="9525" marR="9525" marT="0" marB="0" anchor="ctr">
                    <a:lnT w="12700" cap="flat" cmpd="sng" algn="ctr">
                      <a:solidFill>
                        <a:schemeClr val="tx1"/>
                      </a:solidFill>
                      <a:prstDash val="solid"/>
                      <a:round/>
                      <a:headEnd type="none" w="med" len="med"/>
                      <a:tailEnd type="none" w="med" len="med"/>
                    </a:lnT>
                    <a:solidFill>
                      <a:schemeClr val="accent6">
                        <a:lumMod val="50000"/>
                        <a:alpha val="1000"/>
                      </a:schemeClr>
                    </a:solidFill>
                  </a:tcPr>
                </a:tc>
                <a:tc>
                  <a:txBody>
                    <a:bodyPr/>
                    <a:lstStyle/>
                    <a:p>
                      <a:pPr algn="ctr" fontAlgn="b"/>
                      <a:r>
                        <a:rPr lang="ru-KZ" sz="800" b="0" i="0" u="none" strike="noStrike" cap="none" dirty="0">
                          <a:solidFill>
                            <a:schemeClr val="accent6">
                              <a:lumMod val="50000"/>
                            </a:schemeClr>
                          </a:solidFill>
                          <a:effectLst/>
                          <a:latin typeface="Arial Narrow" panose="020B0606020202030204" pitchFamily="34" charset="0"/>
                          <a:ea typeface="+mn-ea"/>
                          <a:cs typeface="+mn-cs"/>
                          <a:sym typeface="Arial"/>
                        </a:rPr>
                        <a:t>9629-9</a:t>
                      </a:r>
                    </a:p>
                  </a:txBody>
                  <a:tcPr marL="9525" marR="9525" marT="0" marB="0" anchor="ctr">
                    <a:lnT w="12700" cap="flat" cmpd="sng" algn="ctr">
                      <a:solidFill>
                        <a:schemeClr val="tx1"/>
                      </a:solidFill>
                      <a:prstDash val="solid"/>
                      <a:round/>
                      <a:headEnd type="none" w="med" len="med"/>
                      <a:tailEnd type="none" w="med" len="med"/>
                    </a:lnT>
                    <a:solidFill>
                      <a:schemeClr val="accent6">
                        <a:lumMod val="50000"/>
                        <a:alpha val="1000"/>
                      </a:schemeClr>
                    </a:solidFill>
                  </a:tcPr>
                </a:tc>
                <a:tc>
                  <a:txBody>
                    <a:bodyPr/>
                    <a:lstStyle/>
                    <a:p>
                      <a:pPr marL="72000" algn="l" fontAlgn="ctr"/>
                      <a:r>
                        <a:rPr lang="ru-RU" sz="800" b="0" i="0" u="none" strike="noStrike" cap="none" dirty="0" err="1">
                          <a:solidFill>
                            <a:schemeClr val="accent6">
                              <a:lumMod val="50000"/>
                            </a:schemeClr>
                          </a:solidFill>
                          <a:effectLst/>
                          <a:latin typeface="Arial Narrow" panose="020B0606020202030204" pitchFamily="34" charset="0"/>
                          <a:ea typeface="+mn-ea"/>
                          <a:cs typeface="+mn-cs"/>
                          <a:sym typeface="Arial"/>
                        </a:rPr>
                        <a:t>Басқа</a:t>
                      </a:r>
                      <a:r>
                        <a:rPr lang="ru-RU" sz="800" b="0" i="0" u="none" strike="noStrike" cap="none" dirty="0">
                          <a:solidFill>
                            <a:schemeClr val="accent6">
                              <a:lumMod val="50000"/>
                            </a:schemeClr>
                          </a:solidFill>
                          <a:effectLst/>
                          <a:latin typeface="Arial Narrow" panose="020B0606020202030204" pitchFamily="34" charset="0"/>
                          <a:ea typeface="+mn-ea"/>
                          <a:cs typeface="+mn-cs"/>
                          <a:sym typeface="Arial"/>
                        </a:rPr>
                        <a:t> да </a:t>
                      </a:r>
                      <a:r>
                        <a:rPr lang="ru-RU" sz="800" b="0" i="0" u="none" strike="noStrike" cap="none" dirty="0" err="1">
                          <a:solidFill>
                            <a:schemeClr val="accent6">
                              <a:lumMod val="50000"/>
                            </a:schemeClr>
                          </a:solidFill>
                          <a:effectLst/>
                          <a:latin typeface="Arial Narrow" panose="020B0606020202030204" pitchFamily="34" charset="0"/>
                          <a:ea typeface="+mn-ea"/>
                          <a:cs typeface="+mn-cs"/>
                          <a:sym typeface="Arial"/>
                        </a:rPr>
                        <a:t>біліктілігі</a:t>
                      </a:r>
                      <a:r>
                        <a:rPr lang="ru-RU" sz="800" b="0" i="0" u="none" strike="noStrike" cap="none" dirty="0">
                          <a:solidFill>
                            <a:schemeClr val="accent6">
                              <a:lumMod val="50000"/>
                            </a:schemeClr>
                          </a:solidFill>
                          <a:effectLst/>
                          <a:latin typeface="Arial Narrow" panose="020B0606020202030204" pitchFamily="34" charset="0"/>
                          <a:ea typeface="+mn-ea"/>
                          <a:cs typeface="+mn-cs"/>
                          <a:sym typeface="Arial"/>
                        </a:rPr>
                        <a:t> </a:t>
                      </a:r>
                      <a:r>
                        <a:rPr lang="ru-RU" sz="800" b="0" i="0" u="none" strike="noStrike" cap="none" dirty="0" err="1">
                          <a:solidFill>
                            <a:schemeClr val="accent6">
                              <a:lumMod val="50000"/>
                            </a:schemeClr>
                          </a:solidFill>
                          <a:effectLst/>
                          <a:latin typeface="Arial Narrow" panose="020B0606020202030204" pitchFamily="34" charset="0"/>
                          <a:ea typeface="+mn-ea"/>
                          <a:cs typeface="+mn-cs"/>
                          <a:sym typeface="Arial"/>
                        </a:rPr>
                        <a:t>жоқ</a:t>
                      </a:r>
                      <a:r>
                        <a:rPr lang="ru-RU" sz="800" b="0" i="0" u="none" strike="noStrike" cap="none" dirty="0">
                          <a:solidFill>
                            <a:schemeClr val="accent6">
                              <a:lumMod val="50000"/>
                            </a:schemeClr>
                          </a:solidFill>
                          <a:effectLst/>
                          <a:latin typeface="Arial Narrow" panose="020B0606020202030204" pitchFamily="34" charset="0"/>
                          <a:ea typeface="+mn-ea"/>
                          <a:cs typeface="+mn-cs"/>
                          <a:sym typeface="Arial"/>
                        </a:rPr>
                        <a:t> </a:t>
                      </a:r>
                      <a:r>
                        <a:rPr lang="ru-RU" sz="800" b="0" i="0" u="none" strike="noStrike" cap="none" dirty="0" err="1">
                          <a:solidFill>
                            <a:schemeClr val="accent6">
                              <a:lumMod val="50000"/>
                            </a:schemeClr>
                          </a:solidFill>
                          <a:effectLst/>
                          <a:latin typeface="Arial Narrow" panose="020B0606020202030204" pitchFamily="34" charset="0"/>
                          <a:ea typeface="+mn-ea"/>
                          <a:cs typeface="+mn-cs"/>
                          <a:sym typeface="Arial"/>
                        </a:rPr>
                        <a:t>жұмысшылар</a:t>
                      </a:r>
                      <a:endParaRPr lang="ru-RU" sz="800" b="0" i="0" u="none" strike="noStrike" cap="none" dirty="0">
                        <a:solidFill>
                          <a:schemeClr val="accent6">
                            <a:lumMod val="50000"/>
                          </a:schemeClr>
                        </a:solidFill>
                        <a:effectLst/>
                        <a:latin typeface="Arial Narrow" panose="020B0606020202030204" pitchFamily="34" charset="0"/>
                        <a:ea typeface="+mn-ea"/>
                        <a:cs typeface="+mn-cs"/>
                        <a:sym typeface="Arial"/>
                      </a:endParaRPr>
                    </a:p>
                  </a:txBody>
                  <a:tcPr marL="9525" marR="9525" marT="0" marB="0" anchor="ctr">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solidFill>
                      <a:schemeClr val="accent6">
                        <a:lumMod val="50000"/>
                        <a:alpha val="1000"/>
                      </a:schemeClr>
                    </a:solidFill>
                  </a:tcPr>
                </a:tc>
                <a:tc>
                  <a:txBody>
                    <a:bodyPr/>
                    <a:lstStyle/>
                    <a:p>
                      <a:pPr algn="ctr" fontAlgn="ctr"/>
                      <a:r>
                        <a:rPr lang="ru-KZ" sz="800" b="0" i="0" u="none" strike="noStrike" dirty="0">
                          <a:solidFill>
                            <a:srgbClr val="000000"/>
                          </a:solidFill>
                          <a:effectLst/>
                          <a:latin typeface="Arial Narrow" panose="020B0606020202030204" pitchFamily="34" charset="0"/>
                        </a:rPr>
                        <a:t>106 531</a:t>
                      </a:r>
                    </a:p>
                  </a:txBody>
                  <a:tcPr marL="9525" marR="9525" marT="0" marB="0" anchor="ctr">
                    <a:lnL w="12700" cap="flat" cmpd="sng" algn="ctr">
                      <a:solidFill>
                        <a:schemeClr val="tx1"/>
                      </a:solidFill>
                      <a:prstDash val="solid"/>
                      <a:round/>
                      <a:headEnd type="none" w="med" len="med"/>
                      <a:tailEnd type="none" w="med" len="med"/>
                    </a:lnL>
                    <a:lnT w="12700" cap="flat" cmpd="sng" algn="ctr">
                      <a:solidFill>
                        <a:schemeClr val="tx1"/>
                      </a:solidFill>
                      <a:prstDash val="solid"/>
                      <a:round/>
                      <a:headEnd type="none" w="med" len="med"/>
                      <a:tailEnd type="none" w="med" len="med"/>
                    </a:lnT>
                    <a:solidFill>
                      <a:schemeClr val="accent6">
                        <a:lumMod val="50000"/>
                        <a:alpha val="1000"/>
                      </a:schemeClr>
                    </a:solidFill>
                  </a:tcPr>
                </a:tc>
                <a:tc>
                  <a:txBody>
                    <a:bodyPr/>
                    <a:lstStyle/>
                    <a:p>
                      <a:pPr algn="ctr" fontAlgn="ctr"/>
                      <a:r>
                        <a:rPr lang="ru-KZ" sz="800" b="0" i="0" u="none" strike="noStrike">
                          <a:solidFill>
                            <a:srgbClr val="000000"/>
                          </a:solidFill>
                          <a:effectLst/>
                          <a:latin typeface="Arial Narrow" panose="020B0606020202030204" pitchFamily="34" charset="0"/>
                        </a:rPr>
                        <a:t>12 186</a:t>
                      </a:r>
                    </a:p>
                  </a:txBody>
                  <a:tcPr marL="9525" marR="9525" marT="0" marB="0" anchor="ctr">
                    <a:lnT w="12700" cap="flat" cmpd="sng" algn="ctr">
                      <a:solidFill>
                        <a:schemeClr val="tx1"/>
                      </a:solidFill>
                      <a:prstDash val="solid"/>
                      <a:round/>
                      <a:headEnd type="none" w="med" len="med"/>
                      <a:tailEnd type="none" w="med" len="med"/>
                    </a:lnT>
                    <a:solidFill>
                      <a:schemeClr val="accent6">
                        <a:lumMod val="50000"/>
                        <a:alpha val="1000"/>
                      </a:schemeClr>
                    </a:solidFill>
                  </a:tcPr>
                </a:tc>
                <a:tc>
                  <a:txBody>
                    <a:bodyPr/>
                    <a:lstStyle/>
                    <a:p>
                      <a:pPr algn="ctr" fontAlgn="ctr"/>
                      <a:r>
                        <a:rPr lang="ru-KZ" sz="800" b="0" i="0" u="none" strike="noStrike">
                          <a:solidFill>
                            <a:srgbClr val="000000"/>
                          </a:solidFill>
                          <a:effectLst/>
                          <a:latin typeface="Arial Narrow" panose="020B0606020202030204" pitchFamily="34" charset="0"/>
                        </a:rPr>
                        <a:t>30 349</a:t>
                      </a:r>
                    </a:p>
                  </a:txBody>
                  <a:tcPr marL="9525" marR="9525" marT="0" marB="0" anchor="ctr">
                    <a:lnT w="12700" cap="flat" cmpd="sng" algn="ctr">
                      <a:solidFill>
                        <a:schemeClr val="tx1"/>
                      </a:solidFill>
                      <a:prstDash val="solid"/>
                      <a:round/>
                      <a:headEnd type="none" w="med" len="med"/>
                      <a:tailEnd type="none" w="med" len="med"/>
                    </a:lnT>
                    <a:solidFill>
                      <a:schemeClr val="accent6">
                        <a:lumMod val="50000"/>
                        <a:alpha val="1000"/>
                      </a:schemeClr>
                    </a:solidFill>
                  </a:tcPr>
                </a:tc>
                <a:tc>
                  <a:txBody>
                    <a:bodyPr/>
                    <a:lstStyle/>
                    <a:p>
                      <a:pPr algn="ctr" fontAlgn="ctr"/>
                      <a:r>
                        <a:rPr lang="ru-KZ" sz="800" b="0" i="0" u="none" strike="noStrike">
                          <a:solidFill>
                            <a:srgbClr val="000000"/>
                          </a:solidFill>
                          <a:effectLst/>
                          <a:latin typeface="Arial Narrow" panose="020B0606020202030204" pitchFamily="34" charset="0"/>
                        </a:rPr>
                        <a:t>22 932</a:t>
                      </a:r>
                    </a:p>
                  </a:txBody>
                  <a:tcPr marL="9525" marR="9525" marT="0" marB="0" anchor="ctr">
                    <a:lnT w="12700" cap="flat" cmpd="sng" algn="ctr">
                      <a:solidFill>
                        <a:schemeClr val="tx1"/>
                      </a:solidFill>
                      <a:prstDash val="solid"/>
                      <a:round/>
                      <a:headEnd type="none" w="med" len="med"/>
                      <a:tailEnd type="none" w="med" len="med"/>
                    </a:lnT>
                    <a:solidFill>
                      <a:schemeClr val="accent6">
                        <a:lumMod val="50000"/>
                        <a:alpha val="1000"/>
                      </a:schemeClr>
                    </a:solidFill>
                  </a:tcPr>
                </a:tc>
                <a:tc>
                  <a:txBody>
                    <a:bodyPr/>
                    <a:lstStyle/>
                    <a:p>
                      <a:pPr algn="ctr" fontAlgn="ctr"/>
                      <a:r>
                        <a:rPr lang="ru-KZ" sz="800" b="0" i="0" u="none" strike="noStrike">
                          <a:solidFill>
                            <a:srgbClr val="000000"/>
                          </a:solidFill>
                          <a:effectLst/>
                          <a:latin typeface="Arial Narrow" panose="020B0606020202030204" pitchFamily="34" charset="0"/>
                        </a:rPr>
                        <a:t>41 064</a:t>
                      </a:r>
                    </a:p>
                  </a:txBody>
                  <a:tcPr marL="9525" marR="9525" marT="0" marB="0" anchor="ctr">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solidFill>
                      <a:schemeClr val="accent6">
                        <a:lumMod val="50000"/>
                        <a:alpha val="1000"/>
                      </a:schemeClr>
                    </a:solidFill>
                  </a:tcPr>
                </a:tc>
                <a:tc>
                  <a:txBody>
                    <a:bodyPr/>
                    <a:lstStyle/>
                    <a:p>
                      <a:pPr algn="ctr" fontAlgn="ctr"/>
                      <a:r>
                        <a:rPr lang="ru-KZ" sz="800" b="0" i="0" u="none" strike="noStrike">
                          <a:solidFill>
                            <a:srgbClr val="000000"/>
                          </a:solidFill>
                          <a:effectLst/>
                          <a:latin typeface="Arial Narrow" panose="020B0606020202030204" pitchFamily="34" charset="0"/>
                        </a:rPr>
                        <a:t>59 518</a:t>
                      </a:r>
                    </a:p>
                  </a:txBody>
                  <a:tcPr marL="9525" marR="9525" marT="0" marB="0" anchor="ctr">
                    <a:lnL w="12700" cap="flat" cmpd="sng" algn="ctr">
                      <a:solidFill>
                        <a:schemeClr val="tx1"/>
                      </a:solidFill>
                      <a:prstDash val="solid"/>
                      <a:round/>
                      <a:headEnd type="none" w="med" len="med"/>
                      <a:tailEnd type="none" w="med" len="med"/>
                    </a:lnL>
                    <a:lnT w="12700" cap="flat" cmpd="sng" algn="ctr">
                      <a:solidFill>
                        <a:schemeClr val="tx1"/>
                      </a:solidFill>
                      <a:prstDash val="solid"/>
                      <a:round/>
                      <a:headEnd type="none" w="med" len="med"/>
                      <a:tailEnd type="none" w="med" len="med"/>
                    </a:lnT>
                    <a:solidFill>
                      <a:schemeClr val="accent6">
                        <a:lumMod val="50000"/>
                        <a:alpha val="1000"/>
                      </a:schemeClr>
                    </a:solidFill>
                  </a:tcPr>
                </a:tc>
                <a:tc>
                  <a:txBody>
                    <a:bodyPr/>
                    <a:lstStyle/>
                    <a:p>
                      <a:pPr algn="ctr" fontAlgn="ctr"/>
                      <a:r>
                        <a:rPr lang="ru-KZ" sz="800" b="0" i="0" u="none" strike="noStrike">
                          <a:solidFill>
                            <a:srgbClr val="000000"/>
                          </a:solidFill>
                          <a:effectLst/>
                          <a:latin typeface="Arial Narrow" panose="020B0606020202030204" pitchFamily="34" charset="0"/>
                        </a:rPr>
                        <a:t>10 745</a:t>
                      </a:r>
                    </a:p>
                  </a:txBody>
                  <a:tcPr marL="9525" marR="9525" marT="0" marB="0" anchor="ctr">
                    <a:lnT w="12700" cap="flat" cmpd="sng" algn="ctr">
                      <a:solidFill>
                        <a:schemeClr val="tx1"/>
                      </a:solidFill>
                      <a:prstDash val="solid"/>
                      <a:round/>
                      <a:headEnd type="none" w="med" len="med"/>
                      <a:tailEnd type="none" w="med" len="med"/>
                    </a:lnT>
                    <a:solidFill>
                      <a:schemeClr val="accent6">
                        <a:lumMod val="50000"/>
                        <a:alpha val="1000"/>
                      </a:schemeClr>
                    </a:solidFill>
                  </a:tcPr>
                </a:tc>
                <a:tc>
                  <a:txBody>
                    <a:bodyPr/>
                    <a:lstStyle/>
                    <a:p>
                      <a:pPr algn="ctr" fontAlgn="ctr"/>
                      <a:r>
                        <a:rPr lang="ru-KZ" sz="800" b="0" i="0" u="none" strike="noStrike">
                          <a:solidFill>
                            <a:srgbClr val="000000"/>
                          </a:solidFill>
                          <a:effectLst/>
                          <a:latin typeface="Arial Narrow" panose="020B0606020202030204" pitchFamily="34" charset="0"/>
                        </a:rPr>
                        <a:t>7 632</a:t>
                      </a:r>
                    </a:p>
                  </a:txBody>
                  <a:tcPr marL="9525" marR="9525" marT="0" marB="0" anchor="ctr">
                    <a:lnT w="12700" cap="flat" cmpd="sng" algn="ctr">
                      <a:solidFill>
                        <a:schemeClr val="tx1"/>
                      </a:solidFill>
                      <a:prstDash val="solid"/>
                      <a:round/>
                      <a:headEnd type="none" w="med" len="med"/>
                      <a:tailEnd type="none" w="med" len="med"/>
                    </a:lnT>
                    <a:solidFill>
                      <a:schemeClr val="accent6">
                        <a:lumMod val="50000"/>
                        <a:alpha val="1000"/>
                      </a:schemeClr>
                    </a:solidFill>
                  </a:tcPr>
                </a:tc>
                <a:tc>
                  <a:txBody>
                    <a:bodyPr/>
                    <a:lstStyle/>
                    <a:p>
                      <a:pPr algn="ctr" fontAlgn="ctr"/>
                      <a:r>
                        <a:rPr lang="ru-KZ" sz="800" b="0" i="0" u="none" strike="noStrike">
                          <a:solidFill>
                            <a:srgbClr val="000000"/>
                          </a:solidFill>
                          <a:effectLst/>
                          <a:latin typeface="Arial Narrow" panose="020B0606020202030204" pitchFamily="34" charset="0"/>
                        </a:rPr>
                        <a:t>20 826</a:t>
                      </a:r>
                    </a:p>
                  </a:txBody>
                  <a:tcPr marL="9525" marR="9525" marT="0" marB="0" anchor="ctr">
                    <a:lnT w="12700" cap="flat" cmpd="sng" algn="ctr">
                      <a:solidFill>
                        <a:schemeClr val="tx1"/>
                      </a:solidFill>
                      <a:prstDash val="solid"/>
                      <a:round/>
                      <a:headEnd type="none" w="med" len="med"/>
                      <a:tailEnd type="none" w="med" len="med"/>
                    </a:lnT>
                    <a:solidFill>
                      <a:schemeClr val="accent6">
                        <a:lumMod val="50000"/>
                        <a:alpha val="1000"/>
                      </a:schemeClr>
                    </a:solidFill>
                  </a:tcPr>
                </a:tc>
                <a:tc>
                  <a:txBody>
                    <a:bodyPr/>
                    <a:lstStyle/>
                    <a:p>
                      <a:pPr algn="ctr" fontAlgn="ctr"/>
                      <a:r>
                        <a:rPr lang="ru-KZ" sz="800" b="0" i="0" u="none" strike="noStrike">
                          <a:solidFill>
                            <a:srgbClr val="000000"/>
                          </a:solidFill>
                          <a:effectLst/>
                          <a:latin typeface="Arial Narrow" panose="020B0606020202030204" pitchFamily="34" charset="0"/>
                        </a:rPr>
                        <a:t>20 315</a:t>
                      </a:r>
                    </a:p>
                  </a:txBody>
                  <a:tcPr marL="9525" marR="9525" marT="0" marB="0" anchor="ctr">
                    <a:lnT w="12700" cap="flat" cmpd="sng" algn="ctr">
                      <a:solidFill>
                        <a:schemeClr val="tx1"/>
                      </a:solidFill>
                      <a:prstDash val="solid"/>
                      <a:round/>
                      <a:headEnd type="none" w="med" len="med"/>
                      <a:tailEnd type="none" w="med" len="med"/>
                    </a:lnT>
                    <a:solidFill>
                      <a:schemeClr val="accent6">
                        <a:lumMod val="50000"/>
                        <a:alpha val="1000"/>
                      </a:schemeClr>
                    </a:solidFill>
                  </a:tcPr>
                </a:tc>
                <a:tc>
                  <a:txBody>
                    <a:bodyPr/>
                    <a:lstStyle/>
                    <a:p>
                      <a:pPr algn="ctr" fontAlgn="ctr"/>
                      <a:r>
                        <a:rPr lang="ru-KZ" sz="800" b="0" i="0" u="none" strike="noStrike">
                          <a:solidFill>
                            <a:srgbClr val="000000"/>
                          </a:solidFill>
                          <a:effectLst/>
                          <a:latin typeface="Arial Narrow" panose="020B0606020202030204" pitchFamily="34" charset="0"/>
                        </a:rPr>
                        <a:t>5,7%</a:t>
                      </a:r>
                    </a:p>
                  </a:txBody>
                  <a:tcPr marL="9525" marR="9525" marT="0" marB="0" anchor="ctr">
                    <a:lnT w="12700" cap="flat" cmpd="sng" algn="ctr">
                      <a:solidFill>
                        <a:schemeClr val="tx1"/>
                      </a:solidFill>
                      <a:prstDash val="solid"/>
                      <a:round/>
                      <a:headEnd type="none" w="med" len="med"/>
                      <a:tailEnd type="none" w="med" len="med"/>
                    </a:lnT>
                    <a:solidFill>
                      <a:schemeClr val="accent6">
                        <a:lumMod val="50000"/>
                        <a:alpha val="1000"/>
                      </a:schemeClr>
                    </a:solidFill>
                  </a:tcPr>
                </a:tc>
                <a:extLst>
                  <a:ext uri="{0D108BD9-81ED-4DB2-BD59-A6C34878D82A}">
                    <a16:rowId xmlns:a16="http://schemas.microsoft.com/office/drawing/2014/main" val="4220248122"/>
                  </a:ext>
                </a:extLst>
              </a:tr>
              <a:tr h="158400">
                <a:tc>
                  <a:txBody>
                    <a:bodyPr/>
                    <a:lstStyle/>
                    <a:p>
                      <a:pPr algn="ctr" fontAlgn="b"/>
                      <a:r>
                        <a:rPr lang="ru-RU" sz="800" u="none" strike="noStrike" dirty="0">
                          <a:solidFill>
                            <a:schemeClr val="accent6">
                              <a:lumMod val="50000"/>
                            </a:schemeClr>
                          </a:solidFill>
                          <a:effectLst/>
                          <a:latin typeface="Arial Narrow" panose="020B0606020202030204" pitchFamily="34" charset="0"/>
                        </a:rPr>
                        <a:t>2</a:t>
                      </a:r>
                      <a:endParaRPr lang="en-US" sz="800" b="0" i="0" u="none" strike="noStrike" dirty="0">
                        <a:solidFill>
                          <a:schemeClr val="accent6">
                            <a:lumMod val="50000"/>
                          </a:schemeClr>
                        </a:solidFill>
                        <a:effectLst/>
                        <a:latin typeface="Arial Narrow" panose="020B0606020202030204" pitchFamily="34" charset="0"/>
                      </a:endParaRPr>
                    </a:p>
                  </a:txBody>
                  <a:tcPr marL="9525" marR="9525" marT="0" marB="0" anchor="ctr">
                    <a:solidFill>
                      <a:schemeClr val="accent6">
                        <a:lumMod val="50000"/>
                        <a:alpha val="20000"/>
                      </a:schemeClr>
                    </a:solidFill>
                  </a:tcPr>
                </a:tc>
                <a:tc>
                  <a:txBody>
                    <a:bodyPr/>
                    <a:lstStyle/>
                    <a:p>
                      <a:pPr algn="ctr" fontAlgn="b"/>
                      <a:r>
                        <a:rPr lang="ru-KZ" sz="800" b="0" i="0" u="none" strike="noStrike" cap="none" dirty="0">
                          <a:solidFill>
                            <a:schemeClr val="accent6">
                              <a:lumMod val="50000"/>
                            </a:schemeClr>
                          </a:solidFill>
                          <a:effectLst/>
                          <a:latin typeface="Arial Narrow" panose="020B0606020202030204" pitchFamily="34" charset="0"/>
                          <a:ea typeface="+mn-ea"/>
                          <a:cs typeface="+mn-cs"/>
                          <a:sym typeface="Arial"/>
                        </a:rPr>
                        <a:t>9629-7</a:t>
                      </a:r>
                    </a:p>
                  </a:txBody>
                  <a:tcPr marL="9525" marR="9525" marT="0" marB="0" anchor="ctr">
                    <a:solidFill>
                      <a:schemeClr val="accent6">
                        <a:lumMod val="50000"/>
                        <a:alpha val="20000"/>
                      </a:schemeClr>
                    </a:solidFill>
                  </a:tcPr>
                </a:tc>
                <a:tc>
                  <a:txBody>
                    <a:bodyPr/>
                    <a:lstStyle/>
                    <a:p>
                      <a:pPr marL="72000" algn="l" fontAlgn="ctr"/>
                      <a:r>
                        <a:rPr lang="ru-RU" sz="800" b="0" i="0" u="none" strike="noStrike" cap="none" dirty="0" err="1">
                          <a:solidFill>
                            <a:schemeClr val="accent6">
                              <a:lumMod val="50000"/>
                            </a:schemeClr>
                          </a:solidFill>
                          <a:effectLst/>
                          <a:latin typeface="Arial Narrow" panose="020B0606020202030204" pitchFamily="34" charset="0"/>
                          <a:ea typeface="+mn-ea"/>
                          <a:cs typeface="+mn-cs"/>
                          <a:sym typeface="Arial"/>
                        </a:rPr>
                        <a:t>Әртүрлі</a:t>
                      </a:r>
                      <a:r>
                        <a:rPr lang="ru-RU" sz="800" b="0" i="0" u="none" strike="noStrike" cap="none" dirty="0">
                          <a:solidFill>
                            <a:schemeClr val="accent6">
                              <a:lumMod val="50000"/>
                            </a:schemeClr>
                          </a:solidFill>
                          <a:effectLst/>
                          <a:latin typeface="Arial Narrow" panose="020B0606020202030204" pitchFamily="34" charset="0"/>
                          <a:ea typeface="+mn-ea"/>
                          <a:cs typeface="+mn-cs"/>
                          <a:sym typeface="Arial"/>
                        </a:rPr>
                        <a:t> </a:t>
                      </a:r>
                      <a:r>
                        <a:rPr lang="ru-RU" sz="800" b="0" i="0" u="none" strike="noStrike" cap="none" dirty="0" err="1">
                          <a:solidFill>
                            <a:schemeClr val="accent6">
                              <a:lumMod val="50000"/>
                            </a:schemeClr>
                          </a:solidFill>
                          <a:effectLst/>
                          <a:latin typeface="Arial Narrow" panose="020B0606020202030204" pitchFamily="34" charset="0"/>
                          <a:ea typeface="+mn-ea"/>
                          <a:cs typeface="+mn-cs"/>
                          <a:sym typeface="Arial"/>
                        </a:rPr>
                        <a:t>жұмысты</a:t>
                      </a:r>
                      <a:r>
                        <a:rPr lang="ru-RU" sz="800" b="0" i="0" u="none" strike="noStrike" cap="none" dirty="0">
                          <a:solidFill>
                            <a:schemeClr val="accent6">
                              <a:lumMod val="50000"/>
                            </a:schemeClr>
                          </a:solidFill>
                          <a:effectLst/>
                          <a:latin typeface="Arial Narrow" panose="020B0606020202030204" pitchFamily="34" charset="0"/>
                          <a:ea typeface="+mn-ea"/>
                          <a:cs typeface="+mn-cs"/>
                          <a:sym typeface="Arial"/>
                        </a:rPr>
                        <a:t> </a:t>
                      </a:r>
                      <a:r>
                        <a:rPr lang="ru-RU" sz="800" b="0" i="0" u="none" strike="noStrike" cap="none" dirty="0" err="1">
                          <a:solidFill>
                            <a:schemeClr val="accent6">
                              <a:lumMod val="50000"/>
                            </a:schemeClr>
                          </a:solidFill>
                          <a:effectLst/>
                          <a:latin typeface="Arial Narrow" panose="020B0606020202030204" pitchFamily="34" charset="0"/>
                          <a:ea typeface="+mn-ea"/>
                          <a:cs typeface="+mn-cs"/>
                          <a:sym typeface="Arial"/>
                        </a:rPr>
                        <a:t>атқарушылар</a:t>
                      </a:r>
                      <a:endParaRPr lang="ru-RU" sz="800" b="0" i="0" u="none" strike="noStrike" cap="none" dirty="0">
                        <a:solidFill>
                          <a:schemeClr val="accent6">
                            <a:lumMod val="50000"/>
                          </a:schemeClr>
                        </a:solidFill>
                        <a:effectLst/>
                        <a:latin typeface="Arial Narrow" panose="020B0606020202030204" pitchFamily="34" charset="0"/>
                        <a:ea typeface="+mn-ea"/>
                        <a:cs typeface="+mn-cs"/>
                        <a:sym typeface="Arial"/>
                      </a:endParaRPr>
                    </a:p>
                  </a:txBody>
                  <a:tcPr marL="9525" marR="9525" marT="0" marB="0" anchor="ctr">
                    <a:lnR w="12700" cap="flat" cmpd="sng" algn="ctr">
                      <a:solidFill>
                        <a:schemeClr val="tx1"/>
                      </a:solidFill>
                      <a:prstDash val="solid"/>
                      <a:round/>
                      <a:headEnd type="none" w="med" len="med"/>
                      <a:tailEnd type="none" w="med" len="med"/>
                    </a:lnR>
                    <a:solidFill>
                      <a:schemeClr val="accent6">
                        <a:lumMod val="50000"/>
                        <a:alpha val="20000"/>
                      </a:schemeClr>
                    </a:solidFill>
                  </a:tcPr>
                </a:tc>
                <a:tc>
                  <a:txBody>
                    <a:bodyPr/>
                    <a:lstStyle/>
                    <a:p>
                      <a:pPr algn="ctr" fontAlgn="ctr"/>
                      <a:r>
                        <a:rPr lang="ru-KZ" sz="800" b="0" i="0" u="none" strike="noStrike">
                          <a:solidFill>
                            <a:srgbClr val="000000"/>
                          </a:solidFill>
                          <a:effectLst/>
                          <a:latin typeface="Arial Narrow" panose="020B0606020202030204" pitchFamily="34" charset="0"/>
                        </a:rPr>
                        <a:t>46 547</a:t>
                      </a:r>
                    </a:p>
                  </a:txBody>
                  <a:tcPr marL="9525" marR="9525" marT="0" marB="0" anchor="ctr">
                    <a:lnL w="12700" cap="flat" cmpd="sng" algn="ctr">
                      <a:solidFill>
                        <a:schemeClr val="tx1"/>
                      </a:solidFill>
                      <a:prstDash val="solid"/>
                      <a:round/>
                      <a:headEnd type="none" w="med" len="med"/>
                      <a:tailEnd type="none" w="med" len="med"/>
                    </a:lnL>
                    <a:solidFill>
                      <a:schemeClr val="bg1">
                        <a:lumMod val="65000"/>
                        <a:alpha val="20000"/>
                      </a:schemeClr>
                    </a:solidFill>
                  </a:tcPr>
                </a:tc>
                <a:tc>
                  <a:txBody>
                    <a:bodyPr/>
                    <a:lstStyle/>
                    <a:p>
                      <a:pPr algn="ctr" fontAlgn="ctr"/>
                      <a:r>
                        <a:rPr lang="ru-KZ" sz="800" b="0" i="0" u="none" strike="noStrike">
                          <a:solidFill>
                            <a:srgbClr val="000000"/>
                          </a:solidFill>
                          <a:effectLst/>
                          <a:latin typeface="Arial Narrow" panose="020B0606020202030204" pitchFamily="34" charset="0"/>
                        </a:rPr>
                        <a:t>3 601</a:t>
                      </a:r>
                    </a:p>
                  </a:txBody>
                  <a:tcPr marL="9525" marR="9525" marT="0" marB="0" anchor="ctr">
                    <a:solidFill>
                      <a:schemeClr val="bg1">
                        <a:lumMod val="65000"/>
                        <a:alpha val="20000"/>
                      </a:schemeClr>
                    </a:solidFill>
                  </a:tcPr>
                </a:tc>
                <a:tc>
                  <a:txBody>
                    <a:bodyPr/>
                    <a:lstStyle/>
                    <a:p>
                      <a:pPr algn="ctr" fontAlgn="ctr"/>
                      <a:r>
                        <a:rPr lang="ru-KZ" sz="800" b="0" i="0" u="none" strike="noStrike">
                          <a:solidFill>
                            <a:srgbClr val="000000"/>
                          </a:solidFill>
                          <a:effectLst/>
                          <a:latin typeface="Arial Narrow" panose="020B0606020202030204" pitchFamily="34" charset="0"/>
                        </a:rPr>
                        <a:t>14 384</a:t>
                      </a:r>
                    </a:p>
                  </a:txBody>
                  <a:tcPr marL="9525" marR="9525" marT="0" marB="0" anchor="ctr">
                    <a:solidFill>
                      <a:schemeClr val="bg1">
                        <a:lumMod val="65000"/>
                        <a:alpha val="20000"/>
                      </a:schemeClr>
                    </a:solidFill>
                  </a:tcPr>
                </a:tc>
                <a:tc>
                  <a:txBody>
                    <a:bodyPr/>
                    <a:lstStyle/>
                    <a:p>
                      <a:pPr algn="ctr" fontAlgn="ctr"/>
                      <a:r>
                        <a:rPr lang="ru-KZ" sz="800" b="0" i="0" u="none" strike="noStrike">
                          <a:solidFill>
                            <a:srgbClr val="000000"/>
                          </a:solidFill>
                          <a:effectLst/>
                          <a:latin typeface="Arial Narrow" panose="020B0606020202030204" pitchFamily="34" charset="0"/>
                        </a:rPr>
                        <a:t>14 168</a:t>
                      </a:r>
                    </a:p>
                  </a:txBody>
                  <a:tcPr marL="9525" marR="9525" marT="0" marB="0" anchor="ctr">
                    <a:solidFill>
                      <a:schemeClr val="bg1">
                        <a:lumMod val="65000"/>
                        <a:alpha val="20000"/>
                      </a:schemeClr>
                    </a:solidFill>
                  </a:tcPr>
                </a:tc>
                <a:tc>
                  <a:txBody>
                    <a:bodyPr/>
                    <a:lstStyle/>
                    <a:p>
                      <a:pPr algn="ctr" fontAlgn="ctr"/>
                      <a:r>
                        <a:rPr lang="ru-KZ" sz="800" b="0" i="0" u="none" strike="noStrike">
                          <a:solidFill>
                            <a:srgbClr val="000000"/>
                          </a:solidFill>
                          <a:effectLst/>
                          <a:latin typeface="Arial Narrow" panose="020B0606020202030204" pitchFamily="34" charset="0"/>
                        </a:rPr>
                        <a:t>14 394</a:t>
                      </a:r>
                    </a:p>
                  </a:txBody>
                  <a:tcPr marL="9525" marR="9525" marT="0" marB="0" anchor="ctr">
                    <a:lnR w="12700" cap="flat" cmpd="sng" algn="ctr">
                      <a:solidFill>
                        <a:schemeClr val="tx1"/>
                      </a:solidFill>
                      <a:prstDash val="solid"/>
                      <a:round/>
                      <a:headEnd type="none" w="med" len="med"/>
                      <a:tailEnd type="none" w="med" len="med"/>
                    </a:lnR>
                    <a:solidFill>
                      <a:schemeClr val="bg1">
                        <a:lumMod val="65000"/>
                        <a:alpha val="20000"/>
                      </a:schemeClr>
                    </a:solidFill>
                  </a:tcPr>
                </a:tc>
                <a:tc>
                  <a:txBody>
                    <a:bodyPr/>
                    <a:lstStyle/>
                    <a:p>
                      <a:pPr algn="ctr" fontAlgn="ctr"/>
                      <a:r>
                        <a:rPr lang="ru-KZ" sz="800" b="0" i="0" u="none" strike="noStrike">
                          <a:solidFill>
                            <a:srgbClr val="000000"/>
                          </a:solidFill>
                          <a:effectLst/>
                          <a:latin typeface="Arial Narrow" panose="020B0606020202030204" pitchFamily="34" charset="0"/>
                        </a:rPr>
                        <a:t>50 687</a:t>
                      </a:r>
                    </a:p>
                  </a:txBody>
                  <a:tcPr marL="9525" marR="9525" marT="0" marB="0" anchor="ctr">
                    <a:lnL w="12700" cap="flat" cmpd="sng" algn="ctr">
                      <a:solidFill>
                        <a:schemeClr val="tx1"/>
                      </a:solidFill>
                      <a:prstDash val="solid"/>
                      <a:round/>
                      <a:headEnd type="none" w="med" len="med"/>
                      <a:tailEnd type="none" w="med" len="med"/>
                    </a:lnL>
                    <a:solidFill>
                      <a:schemeClr val="accent6">
                        <a:lumMod val="50000"/>
                        <a:alpha val="20000"/>
                      </a:schemeClr>
                    </a:solidFill>
                  </a:tcPr>
                </a:tc>
                <a:tc>
                  <a:txBody>
                    <a:bodyPr/>
                    <a:lstStyle/>
                    <a:p>
                      <a:pPr algn="ctr" fontAlgn="ctr"/>
                      <a:r>
                        <a:rPr lang="ru-KZ" sz="800" b="0" i="0" u="none" strike="noStrike">
                          <a:solidFill>
                            <a:srgbClr val="000000"/>
                          </a:solidFill>
                          <a:effectLst/>
                          <a:latin typeface="Arial Narrow" panose="020B0606020202030204" pitchFamily="34" charset="0"/>
                        </a:rPr>
                        <a:t>6 411</a:t>
                      </a:r>
                    </a:p>
                  </a:txBody>
                  <a:tcPr marL="9525" marR="9525" marT="0" marB="0" anchor="ctr">
                    <a:solidFill>
                      <a:schemeClr val="bg1">
                        <a:lumMod val="50000"/>
                        <a:alpha val="20000"/>
                      </a:schemeClr>
                    </a:solidFill>
                  </a:tcPr>
                </a:tc>
                <a:tc>
                  <a:txBody>
                    <a:bodyPr/>
                    <a:lstStyle/>
                    <a:p>
                      <a:pPr algn="ctr" fontAlgn="ctr"/>
                      <a:r>
                        <a:rPr lang="ru-KZ" sz="800" b="0" i="0" u="none" strike="noStrike">
                          <a:solidFill>
                            <a:srgbClr val="000000"/>
                          </a:solidFill>
                          <a:effectLst/>
                          <a:latin typeface="Arial Narrow" panose="020B0606020202030204" pitchFamily="34" charset="0"/>
                        </a:rPr>
                        <a:t>9 132</a:t>
                      </a:r>
                    </a:p>
                  </a:txBody>
                  <a:tcPr marL="9525" marR="9525" marT="0" marB="0" anchor="ctr">
                    <a:solidFill>
                      <a:schemeClr val="accent6">
                        <a:lumMod val="50000"/>
                        <a:alpha val="20000"/>
                      </a:schemeClr>
                    </a:solidFill>
                  </a:tcPr>
                </a:tc>
                <a:tc>
                  <a:txBody>
                    <a:bodyPr/>
                    <a:lstStyle/>
                    <a:p>
                      <a:pPr algn="ctr" fontAlgn="ctr"/>
                      <a:r>
                        <a:rPr lang="ru-KZ" sz="800" b="0" i="0" u="none" strike="noStrike">
                          <a:solidFill>
                            <a:srgbClr val="000000"/>
                          </a:solidFill>
                          <a:effectLst/>
                          <a:latin typeface="Arial Narrow" panose="020B0606020202030204" pitchFamily="34" charset="0"/>
                        </a:rPr>
                        <a:t>17 662</a:t>
                      </a:r>
                    </a:p>
                  </a:txBody>
                  <a:tcPr marL="9525" marR="9525" marT="0" marB="0" anchor="ctr">
                    <a:solidFill>
                      <a:schemeClr val="accent6">
                        <a:lumMod val="50000"/>
                        <a:alpha val="20000"/>
                      </a:schemeClr>
                    </a:solidFill>
                  </a:tcPr>
                </a:tc>
                <a:tc>
                  <a:txBody>
                    <a:bodyPr/>
                    <a:lstStyle/>
                    <a:p>
                      <a:pPr algn="ctr" fontAlgn="ctr"/>
                      <a:r>
                        <a:rPr lang="ru-KZ" sz="800" b="0" i="0" u="none" strike="noStrike">
                          <a:solidFill>
                            <a:srgbClr val="000000"/>
                          </a:solidFill>
                          <a:effectLst/>
                          <a:latin typeface="Arial Narrow" panose="020B0606020202030204" pitchFamily="34" charset="0"/>
                        </a:rPr>
                        <a:t>17 482</a:t>
                      </a:r>
                    </a:p>
                  </a:txBody>
                  <a:tcPr marL="9525" marR="9525" marT="0" marB="0" anchor="ctr">
                    <a:solidFill>
                      <a:schemeClr val="accent6">
                        <a:lumMod val="50000"/>
                        <a:alpha val="20000"/>
                      </a:schemeClr>
                    </a:solidFill>
                  </a:tcPr>
                </a:tc>
                <a:tc>
                  <a:txBody>
                    <a:bodyPr/>
                    <a:lstStyle/>
                    <a:p>
                      <a:pPr algn="ctr" fontAlgn="ctr"/>
                      <a:r>
                        <a:rPr lang="ru-KZ" sz="800" b="0" i="0" u="none" strike="noStrike">
                          <a:solidFill>
                            <a:srgbClr val="000000"/>
                          </a:solidFill>
                          <a:effectLst/>
                          <a:latin typeface="Arial Narrow" panose="020B0606020202030204" pitchFamily="34" charset="0"/>
                        </a:rPr>
                        <a:t>4,9%</a:t>
                      </a:r>
                    </a:p>
                  </a:txBody>
                  <a:tcPr marL="9525" marR="9525" marT="0" marB="0" anchor="ctr">
                    <a:solidFill>
                      <a:schemeClr val="accent6">
                        <a:lumMod val="50000"/>
                        <a:alpha val="20000"/>
                      </a:schemeClr>
                    </a:solidFill>
                  </a:tcPr>
                </a:tc>
                <a:extLst>
                  <a:ext uri="{0D108BD9-81ED-4DB2-BD59-A6C34878D82A}">
                    <a16:rowId xmlns:a16="http://schemas.microsoft.com/office/drawing/2014/main" val="2728981022"/>
                  </a:ext>
                </a:extLst>
              </a:tr>
              <a:tr h="158400">
                <a:tc>
                  <a:txBody>
                    <a:bodyPr/>
                    <a:lstStyle/>
                    <a:p>
                      <a:pPr algn="ctr" fontAlgn="b"/>
                      <a:r>
                        <a:rPr lang="ru-RU" sz="800" u="none" strike="noStrike" dirty="0">
                          <a:solidFill>
                            <a:schemeClr val="accent6">
                              <a:lumMod val="50000"/>
                            </a:schemeClr>
                          </a:solidFill>
                          <a:effectLst/>
                          <a:latin typeface="Arial Narrow" panose="020B0606020202030204" pitchFamily="34" charset="0"/>
                        </a:rPr>
                        <a:t>3</a:t>
                      </a:r>
                      <a:endParaRPr lang="en-US" sz="800" b="0" i="0" u="none" strike="noStrike" dirty="0">
                        <a:solidFill>
                          <a:schemeClr val="accent6">
                            <a:lumMod val="50000"/>
                          </a:schemeClr>
                        </a:solidFill>
                        <a:effectLst/>
                        <a:latin typeface="Arial Narrow" panose="020B0606020202030204" pitchFamily="34" charset="0"/>
                      </a:endParaRPr>
                    </a:p>
                  </a:txBody>
                  <a:tcPr marL="9525" marR="9525" marT="0" marB="0" anchor="ctr">
                    <a:solidFill>
                      <a:schemeClr val="accent6">
                        <a:lumMod val="50000"/>
                        <a:alpha val="1000"/>
                      </a:schemeClr>
                    </a:solidFill>
                  </a:tcPr>
                </a:tc>
                <a:tc>
                  <a:txBody>
                    <a:bodyPr/>
                    <a:lstStyle/>
                    <a:p>
                      <a:pPr algn="ctr" fontAlgn="b"/>
                      <a:r>
                        <a:rPr lang="ru-KZ" sz="800" b="0" i="0" u="none" strike="noStrike" cap="none" dirty="0">
                          <a:solidFill>
                            <a:schemeClr val="accent6">
                              <a:lumMod val="50000"/>
                            </a:schemeClr>
                          </a:solidFill>
                          <a:effectLst/>
                          <a:latin typeface="Arial Narrow" panose="020B0606020202030204" pitchFamily="34" charset="0"/>
                          <a:ea typeface="+mn-ea"/>
                          <a:cs typeface="+mn-cs"/>
                          <a:sym typeface="Arial"/>
                        </a:rPr>
                        <a:t>9116-0</a:t>
                      </a:r>
                    </a:p>
                  </a:txBody>
                  <a:tcPr marL="9525" marR="9525" marT="0" marB="0" anchor="ctr">
                    <a:solidFill>
                      <a:schemeClr val="accent6">
                        <a:lumMod val="50000"/>
                        <a:alpha val="1000"/>
                      </a:schemeClr>
                    </a:solidFill>
                  </a:tcPr>
                </a:tc>
                <a:tc>
                  <a:txBody>
                    <a:bodyPr/>
                    <a:lstStyle/>
                    <a:p>
                      <a:pPr marL="72000" algn="l" fontAlgn="ctr"/>
                      <a:r>
                        <a:rPr lang="ru-RU" sz="800" b="0" i="0" u="none" strike="noStrike" cap="none" dirty="0">
                          <a:solidFill>
                            <a:schemeClr val="accent6">
                              <a:lumMod val="50000"/>
                            </a:schemeClr>
                          </a:solidFill>
                          <a:effectLst/>
                          <a:latin typeface="Arial Narrow" panose="020B0606020202030204" pitchFamily="34" charset="0"/>
                          <a:ea typeface="+mn-ea"/>
                          <a:cs typeface="+mn-cs"/>
                          <a:sym typeface="Arial"/>
                        </a:rPr>
                        <a:t>Аула </a:t>
                      </a:r>
                      <a:r>
                        <a:rPr lang="ru-RU" sz="800" b="0" i="0" u="none" strike="noStrike" cap="none" dirty="0" err="1">
                          <a:solidFill>
                            <a:schemeClr val="accent6">
                              <a:lumMod val="50000"/>
                            </a:schemeClr>
                          </a:solidFill>
                          <a:effectLst/>
                          <a:latin typeface="Arial Narrow" panose="020B0606020202030204" pitchFamily="34" charset="0"/>
                          <a:ea typeface="+mn-ea"/>
                          <a:cs typeface="+mn-cs"/>
                          <a:sym typeface="Arial"/>
                        </a:rPr>
                        <a:t>сыпырушылар</a:t>
                      </a:r>
                      <a:r>
                        <a:rPr lang="ru-RU" sz="800" b="0" i="0" u="none" strike="noStrike" cap="none" dirty="0">
                          <a:solidFill>
                            <a:schemeClr val="accent6">
                              <a:lumMod val="50000"/>
                            </a:schemeClr>
                          </a:solidFill>
                          <a:effectLst/>
                          <a:latin typeface="Arial Narrow" panose="020B0606020202030204" pitchFamily="34" charset="0"/>
                          <a:ea typeface="+mn-ea"/>
                          <a:cs typeface="+mn-cs"/>
                          <a:sym typeface="Arial"/>
                        </a:rPr>
                        <a:t> </a:t>
                      </a:r>
                      <a:r>
                        <a:rPr lang="ru-RU" sz="800" b="0" i="0" u="none" strike="noStrike" cap="none" dirty="0" err="1">
                          <a:solidFill>
                            <a:schemeClr val="accent6">
                              <a:lumMod val="50000"/>
                            </a:schemeClr>
                          </a:solidFill>
                          <a:effectLst/>
                          <a:latin typeface="Arial Narrow" panose="020B0606020202030204" pitchFamily="34" charset="0"/>
                          <a:ea typeface="+mn-ea"/>
                          <a:cs typeface="+mn-cs"/>
                          <a:sym typeface="Arial"/>
                        </a:rPr>
                        <a:t>және</a:t>
                      </a:r>
                      <a:r>
                        <a:rPr lang="ru-RU" sz="800" b="0" i="0" u="none" strike="noStrike" cap="none" dirty="0">
                          <a:solidFill>
                            <a:schemeClr val="accent6">
                              <a:lumMod val="50000"/>
                            </a:schemeClr>
                          </a:solidFill>
                          <a:effectLst/>
                          <a:latin typeface="Arial Narrow" panose="020B0606020202030204" pitchFamily="34" charset="0"/>
                          <a:ea typeface="+mn-ea"/>
                          <a:cs typeface="+mn-cs"/>
                          <a:sym typeface="Arial"/>
                        </a:rPr>
                        <a:t> </a:t>
                      </a:r>
                      <a:r>
                        <a:rPr lang="ru-RU" sz="800" b="0" i="0" u="none" strike="noStrike" cap="none" dirty="0" err="1">
                          <a:solidFill>
                            <a:schemeClr val="accent6">
                              <a:lumMod val="50000"/>
                            </a:schemeClr>
                          </a:solidFill>
                          <a:effectLst/>
                          <a:latin typeface="Arial Narrow" panose="020B0606020202030204" pitchFamily="34" charset="0"/>
                          <a:ea typeface="+mn-ea"/>
                          <a:cs typeface="+mn-cs"/>
                          <a:sym typeface="Arial"/>
                        </a:rPr>
                        <a:t>ашық</a:t>
                      </a:r>
                      <a:r>
                        <a:rPr lang="ru-RU" sz="800" b="0" i="0" u="none" strike="noStrike" cap="none" dirty="0">
                          <a:solidFill>
                            <a:schemeClr val="accent6">
                              <a:lumMod val="50000"/>
                            </a:schemeClr>
                          </a:solidFill>
                          <a:effectLst/>
                          <a:latin typeface="Arial Narrow" panose="020B0606020202030204" pitchFamily="34" charset="0"/>
                          <a:ea typeface="+mn-ea"/>
                          <a:cs typeface="+mn-cs"/>
                          <a:sym typeface="Arial"/>
                        </a:rPr>
                        <a:t> </a:t>
                      </a:r>
                      <a:r>
                        <a:rPr lang="ru-RU" sz="800" b="0" i="0" u="none" strike="noStrike" cap="none" dirty="0" err="1">
                          <a:solidFill>
                            <a:schemeClr val="accent6">
                              <a:lumMod val="50000"/>
                            </a:schemeClr>
                          </a:solidFill>
                          <a:effectLst/>
                          <a:latin typeface="Arial Narrow" panose="020B0606020202030204" pitchFamily="34" charset="0"/>
                          <a:ea typeface="+mn-ea"/>
                          <a:cs typeface="+mn-cs"/>
                          <a:sym typeface="Arial"/>
                        </a:rPr>
                        <a:t>аумақтарды</a:t>
                      </a:r>
                      <a:r>
                        <a:rPr lang="ru-RU" sz="800" b="0" i="0" u="none" strike="noStrike" cap="none" dirty="0">
                          <a:solidFill>
                            <a:schemeClr val="accent6">
                              <a:lumMod val="50000"/>
                            </a:schemeClr>
                          </a:solidFill>
                          <a:effectLst/>
                          <a:latin typeface="Arial Narrow" panose="020B0606020202030204" pitchFamily="34" charset="0"/>
                          <a:ea typeface="+mn-ea"/>
                          <a:cs typeface="+mn-cs"/>
                          <a:sym typeface="Arial"/>
                        </a:rPr>
                        <a:t> </a:t>
                      </a:r>
                      <a:r>
                        <a:rPr lang="ru-RU" sz="800" b="0" i="0" u="none" strike="noStrike" cap="none" dirty="0" err="1">
                          <a:solidFill>
                            <a:schemeClr val="accent6">
                              <a:lumMod val="50000"/>
                            </a:schemeClr>
                          </a:solidFill>
                          <a:effectLst/>
                          <a:latin typeface="Arial Narrow" panose="020B0606020202030204" pitchFamily="34" charset="0"/>
                          <a:ea typeface="+mn-ea"/>
                          <a:cs typeface="+mn-cs"/>
                          <a:sym typeface="Arial"/>
                        </a:rPr>
                        <a:t>тазалаушылар</a:t>
                      </a:r>
                      <a:endParaRPr lang="ru-RU" sz="800" b="0" i="0" u="none" strike="noStrike" cap="none" dirty="0">
                        <a:solidFill>
                          <a:schemeClr val="accent6">
                            <a:lumMod val="50000"/>
                          </a:schemeClr>
                        </a:solidFill>
                        <a:effectLst/>
                        <a:latin typeface="Arial Narrow" panose="020B0606020202030204" pitchFamily="34" charset="0"/>
                        <a:ea typeface="+mn-ea"/>
                        <a:cs typeface="+mn-cs"/>
                        <a:sym typeface="Arial"/>
                      </a:endParaRPr>
                    </a:p>
                  </a:txBody>
                  <a:tcPr marL="9525" marR="9525" marT="0" marB="0" anchor="ctr">
                    <a:lnR w="12700" cap="flat" cmpd="sng" algn="ctr">
                      <a:solidFill>
                        <a:schemeClr val="tx1"/>
                      </a:solidFill>
                      <a:prstDash val="solid"/>
                      <a:round/>
                      <a:headEnd type="none" w="med" len="med"/>
                      <a:tailEnd type="none" w="med" len="med"/>
                    </a:lnR>
                    <a:solidFill>
                      <a:schemeClr val="accent6">
                        <a:lumMod val="50000"/>
                        <a:alpha val="1000"/>
                      </a:schemeClr>
                    </a:solidFill>
                  </a:tcPr>
                </a:tc>
                <a:tc>
                  <a:txBody>
                    <a:bodyPr/>
                    <a:lstStyle/>
                    <a:p>
                      <a:pPr algn="ctr" fontAlgn="ctr"/>
                      <a:r>
                        <a:rPr lang="ru-KZ" sz="800" b="0" i="0" u="none" strike="noStrike">
                          <a:solidFill>
                            <a:srgbClr val="000000"/>
                          </a:solidFill>
                          <a:effectLst/>
                          <a:latin typeface="Arial Narrow" panose="020B0606020202030204" pitchFamily="34" charset="0"/>
                        </a:rPr>
                        <a:t>35 829</a:t>
                      </a:r>
                    </a:p>
                  </a:txBody>
                  <a:tcPr marL="9525" marR="9525" marT="0" marB="0" anchor="ctr">
                    <a:lnL w="12700" cap="flat" cmpd="sng" algn="ctr">
                      <a:solidFill>
                        <a:schemeClr val="tx1"/>
                      </a:solidFill>
                      <a:prstDash val="solid"/>
                      <a:round/>
                      <a:headEnd type="none" w="med" len="med"/>
                      <a:tailEnd type="none" w="med" len="med"/>
                    </a:lnL>
                    <a:solidFill>
                      <a:schemeClr val="accent6">
                        <a:lumMod val="50000"/>
                        <a:alpha val="1000"/>
                      </a:schemeClr>
                    </a:solidFill>
                  </a:tcPr>
                </a:tc>
                <a:tc>
                  <a:txBody>
                    <a:bodyPr/>
                    <a:lstStyle/>
                    <a:p>
                      <a:pPr algn="ctr" fontAlgn="ctr"/>
                      <a:r>
                        <a:rPr lang="ru-KZ" sz="800" b="0" i="0" u="none" strike="noStrike">
                          <a:solidFill>
                            <a:srgbClr val="000000"/>
                          </a:solidFill>
                          <a:effectLst/>
                          <a:latin typeface="Arial Narrow" panose="020B0606020202030204" pitchFamily="34" charset="0"/>
                        </a:rPr>
                        <a:t>6 391</a:t>
                      </a:r>
                    </a:p>
                  </a:txBody>
                  <a:tcPr marL="9525" marR="9525" marT="0" marB="0" anchor="ctr">
                    <a:solidFill>
                      <a:schemeClr val="accent6">
                        <a:lumMod val="50000"/>
                        <a:alpha val="1000"/>
                      </a:schemeClr>
                    </a:solidFill>
                  </a:tcPr>
                </a:tc>
                <a:tc>
                  <a:txBody>
                    <a:bodyPr/>
                    <a:lstStyle/>
                    <a:p>
                      <a:pPr algn="ctr" fontAlgn="ctr"/>
                      <a:r>
                        <a:rPr lang="ru-KZ" sz="800" b="0" i="0" u="none" strike="noStrike">
                          <a:solidFill>
                            <a:srgbClr val="000000"/>
                          </a:solidFill>
                          <a:effectLst/>
                          <a:latin typeface="Arial Narrow" panose="020B0606020202030204" pitchFamily="34" charset="0"/>
                        </a:rPr>
                        <a:t>9 795</a:t>
                      </a:r>
                    </a:p>
                  </a:txBody>
                  <a:tcPr marL="9525" marR="9525" marT="0" marB="0" anchor="ctr">
                    <a:solidFill>
                      <a:schemeClr val="accent6">
                        <a:lumMod val="50000"/>
                        <a:alpha val="1000"/>
                      </a:schemeClr>
                    </a:solidFill>
                  </a:tcPr>
                </a:tc>
                <a:tc>
                  <a:txBody>
                    <a:bodyPr/>
                    <a:lstStyle/>
                    <a:p>
                      <a:pPr algn="ctr" fontAlgn="ctr"/>
                      <a:r>
                        <a:rPr lang="ru-KZ" sz="800" b="0" i="0" u="none" strike="noStrike">
                          <a:solidFill>
                            <a:srgbClr val="000000"/>
                          </a:solidFill>
                          <a:effectLst/>
                          <a:latin typeface="Arial Narrow" panose="020B0606020202030204" pitchFamily="34" charset="0"/>
                        </a:rPr>
                        <a:t>8 585</a:t>
                      </a:r>
                    </a:p>
                  </a:txBody>
                  <a:tcPr marL="9525" marR="9525" marT="0" marB="0" anchor="ctr">
                    <a:solidFill>
                      <a:schemeClr val="accent6">
                        <a:lumMod val="50000"/>
                        <a:alpha val="1000"/>
                      </a:schemeClr>
                    </a:solidFill>
                  </a:tcPr>
                </a:tc>
                <a:tc>
                  <a:txBody>
                    <a:bodyPr/>
                    <a:lstStyle/>
                    <a:p>
                      <a:pPr algn="ctr" fontAlgn="ctr"/>
                      <a:r>
                        <a:rPr lang="ru-KZ" sz="800" b="0" i="0" u="none" strike="noStrike">
                          <a:solidFill>
                            <a:srgbClr val="000000"/>
                          </a:solidFill>
                          <a:effectLst/>
                          <a:latin typeface="Arial Narrow" panose="020B0606020202030204" pitchFamily="34" charset="0"/>
                        </a:rPr>
                        <a:t>11 058</a:t>
                      </a:r>
                    </a:p>
                  </a:txBody>
                  <a:tcPr marL="9525" marR="9525" marT="0" marB="0" anchor="ctr">
                    <a:lnR w="12700" cap="flat" cmpd="sng" algn="ctr">
                      <a:solidFill>
                        <a:schemeClr val="tx1"/>
                      </a:solidFill>
                      <a:prstDash val="solid"/>
                      <a:round/>
                      <a:headEnd type="none" w="med" len="med"/>
                      <a:tailEnd type="none" w="med" len="med"/>
                    </a:lnR>
                    <a:solidFill>
                      <a:schemeClr val="accent6">
                        <a:lumMod val="50000"/>
                        <a:alpha val="1000"/>
                      </a:schemeClr>
                    </a:solidFill>
                  </a:tcPr>
                </a:tc>
                <a:tc>
                  <a:txBody>
                    <a:bodyPr/>
                    <a:lstStyle/>
                    <a:p>
                      <a:pPr algn="ctr" fontAlgn="ctr"/>
                      <a:r>
                        <a:rPr lang="ru-KZ" sz="800" b="0" i="0" u="none" strike="noStrike">
                          <a:solidFill>
                            <a:srgbClr val="000000"/>
                          </a:solidFill>
                          <a:effectLst/>
                          <a:latin typeface="Arial Narrow" panose="020B0606020202030204" pitchFamily="34" charset="0"/>
                        </a:rPr>
                        <a:t>36 698</a:t>
                      </a:r>
                    </a:p>
                  </a:txBody>
                  <a:tcPr marL="9525" marR="9525" marT="0" marB="0" anchor="ctr">
                    <a:lnL w="12700" cap="flat" cmpd="sng" algn="ctr">
                      <a:solidFill>
                        <a:schemeClr val="tx1"/>
                      </a:solidFill>
                      <a:prstDash val="solid"/>
                      <a:round/>
                      <a:headEnd type="none" w="med" len="med"/>
                      <a:tailEnd type="none" w="med" len="med"/>
                    </a:lnL>
                    <a:solidFill>
                      <a:schemeClr val="accent6">
                        <a:lumMod val="50000"/>
                        <a:alpha val="1000"/>
                      </a:schemeClr>
                    </a:solidFill>
                  </a:tcPr>
                </a:tc>
                <a:tc>
                  <a:txBody>
                    <a:bodyPr/>
                    <a:lstStyle/>
                    <a:p>
                      <a:pPr algn="ctr" fontAlgn="ctr"/>
                      <a:r>
                        <a:rPr lang="ru-KZ" sz="800" b="0" i="0" u="none" strike="noStrike">
                          <a:solidFill>
                            <a:srgbClr val="000000"/>
                          </a:solidFill>
                          <a:effectLst/>
                          <a:latin typeface="Arial Narrow" panose="020B0606020202030204" pitchFamily="34" charset="0"/>
                        </a:rPr>
                        <a:t>6 517</a:t>
                      </a:r>
                    </a:p>
                  </a:txBody>
                  <a:tcPr marL="9525" marR="9525" marT="0" marB="0" anchor="ctr">
                    <a:solidFill>
                      <a:schemeClr val="accent6">
                        <a:lumMod val="50000"/>
                        <a:alpha val="1000"/>
                      </a:schemeClr>
                    </a:solidFill>
                  </a:tcPr>
                </a:tc>
                <a:tc>
                  <a:txBody>
                    <a:bodyPr/>
                    <a:lstStyle/>
                    <a:p>
                      <a:pPr algn="ctr" fontAlgn="ctr"/>
                      <a:r>
                        <a:rPr lang="ru-KZ" sz="800" b="0" i="0" u="none" strike="noStrike">
                          <a:solidFill>
                            <a:srgbClr val="000000"/>
                          </a:solidFill>
                          <a:effectLst/>
                          <a:latin typeface="Arial Narrow" panose="020B0606020202030204" pitchFamily="34" charset="0"/>
                        </a:rPr>
                        <a:t>8 116</a:t>
                      </a:r>
                    </a:p>
                  </a:txBody>
                  <a:tcPr marL="9525" marR="9525" marT="0" marB="0" anchor="ctr">
                    <a:solidFill>
                      <a:schemeClr val="accent6">
                        <a:lumMod val="50000"/>
                        <a:alpha val="1000"/>
                      </a:schemeClr>
                    </a:solidFill>
                  </a:tcPr>
                </a:tc>
                <a:tc>
                  <a:txBody>
                    <a:bodyPr/>
                    <a:lstStyle/>
                    <a:p>
                      <a:pPr algn="ctr" fontAlgn="ctr"/>
                      <a:r>
                        <a:rPr lang="ru-KZ" sz="800" b="0" i="0" u="none" strike="noStrike">
                          <a:solidFill>
                            <a:srgbClr val="000000"/>
                          </a:solidFill>
                          <a:effectLst/>
                          <a:latin typeface="Arial Narrow" panose="020B0606020202030204" pitchFamily="34" charset="0"/>
                        </a:rPr>
                        <a:t>11 424</a:t>
                      </a:r>
                    </a:p>
                  </a:txBody>
                  <a:tcPr marL="9525" marR="9525" marT="0" marB="0" anchor="ctr">
                    <a:solidFill>
                      <a:schemeClr val="accent6">
                        <a:lumMod val="50000"/>
                        <a:alpha val="1000"/>
                      </a:schemeClr>
                    </a:solidFill>
                  </a:tcPr>
                </a:tc>
                <a:tc>
                  <a:txBody>
                    <a:bodyPr/>
                    <a:lstStyle/>
                    <a:p>
                      <a:pPr algn="ctr" fontAlgn="ctr"/>
                      <a:r>
                        <a:rPr lang="ru-KZ" sz="800" b="0" i="0" u="none" strike="noStrike">
                          <a:solidFill>
                            <a:srgbClr val="000000"/>
                          </a:solidFill>
                          <a:effectLst/>
                          <a:latin typeface="Arial Narrow" panose="020B0606020202030204" pitchFamily="34" charset="0"/>
                        </a:rPr>
                        <a:t>10 641</a:t>
                      </a:r>
                    </a:p>
                  </a:txBody>
                  <a:tcPr marL="9525" marR="9525" marT="0" marB="0" anchor="ctr">
                    <a:solidFill>
                      <a:schemeClr val="accent6">
                        <a:lumMod val="50000"/>
                        <a:alpha val="1000"/>
                      </a:schemeClr>
                    </a:solidFill>
                  </a:tcPr>
                </a:tc>
                <a:tc>
                  <a:txBody>
                    <a:bodyPr/>
                    <a:lstStyle/>
                    <a:p>
                      <a:pPr algn="ctr" fontAlgn="ctr"/>
                      <a:r>
                        <a:rPr lang="ru-KZ" sz="800" b="0" i="0" u="none" strike="noStrike">
                          <a:solidFill>
                            <a:srgbClr val="000000"/>
                          </a:solidFill>
                          <a:effectLst/>
                          <a:latin typeface="Arial Narrow" panose="020B0606020202030204" pitchFamily="34" charset="0"/>
                        </a:rPr>
                        <a:t>3,5%</a:t>
                      </a:r>
                    </a:p>
                  </a:txBody>
                  <a:tcPr marL="9525" marR="9525" marT="0" marB="0" anchor="ctr">
                    <a:solidFill>
                      <a:schemeClr val="accent6">
                        <a:lumMod val="50000"/>
                        <a:alpha val="1000"/>
                      </a:schemeClr>
                    </a:solidFill>
                  </a:tcPr>
                </a:tc>
                <a:extLst>
                  <a:ext uri="{0D108BD9-81ED-4DB2-BD59-A6C34878D82A}">
                    <a16:rowId xmlns:a16="http://schemas.microsoft.com/office/drawing/2014/main" val="496541397"/>
                  </a:ext>
                </a:extLst>
              </a:tr>
              <a:tr h="158400">
                <a:tc>
                  <a:txBody>
                    <a:bodyPr/>
                    <a:lstStyle/>
                    <a:p>
                      <a:pPr algn="ctr" fontAlgn="b"/>
                      <a:r>
                        <a:rPr lang="ru-RU" sz="800" u="none" strike="noStrike" dirty="0">
                          <a:solidFill>
                            <a:schemeClr val="accent6">
                              <a:lumMod val="50000"/>
                            </a:schemeClr>
                          </a:solidFill>
                          <a:effectLst/>
                          <a:latin typeface="Arial Narrow" panose="020B0606020202030204" pitchFamily="34" charset="0"/>
                        </a:rPr>
                        <a:t>4</a:t>
                      </a:r>
                      <a:endParaRPr lang="en-US" sz="800" b="0" i="0" u="none" strike="noStrike" dirty="0">
                        <a:solidFill>
                          <a:schemeClr val="accent6">
                            <a:lumMod val="50000"/>
                          </a:schemeClr>
                        </a:solidFill>
                        <a:effectLst/>
                        <a:latin typeface="Arial Narrow" panose="020B0606020202030204" pitchFamily="34" charset="0"/>
                      </a:endParaRPr>
                    </a:p>
                  </a:txBody>
                  <a:tcPr marL="9525" marR="9525" marT="0" marB="0" anchor="ctr">
                    <a:solidFill>
                      <a:schemeClr val="accent6">
                        <a:lumMod val="50000"/>
                        <a:alpha val="20000"/>
                      </a:schemeClr>
                    </a:solidFill>
                  </a:tcPr>
                </a:tc>
                <a:tc>
                  <a:txBody>
                    <a:bodyPr/>
                    <a:lstStyle/>
                    <a:p>
                      <a:pPr algn="ctr" fontAlgn="b"/>
                      <a:r>
                        <a:rPr lang="ru-KZ" sz="800" b="0" i="0" u="none" strike="noStrike" cap="none" dirty="0">
                          <a:solidFill>
                            <a:schemeClr val="accent6">
                              <a:lumMod val="50000"/>
                            </a:schemeClr>
                          </a:solidFill>
                          <a:effectLst/>
                          <a:latin typeface="Arial Narrow" panose="020B0606020202030204" pitchFamily="34" charset="0"/>
                          <a:ea typeface="+mn-ea"/>
                          <a:cs typeface="+mn-cs"/>
                          <a:sym typeface="Arial"/>
                        </a:rPr>
                        <a:t>2350-3</a:t>
                      </a:r>
                    </a:p>
                  </a:txBody>
                  <a:tcPr marL="9525" marR="9525" marT="0" marB="0" anchor="ctr">
                    <a:solidFill>
                      <a:schemeClr val="accent6">
                        <a:lumMod val="50000"/>
                        <a:alpha val="20000"/>
                      </a:schemeClr>
                    </a:solidFill>
                  </a:tcPr>
                </a:tc>
                <a:tc>
                  <a:txBody>
                    <a:bodyPr/>
                    <a:lstStyle/>
                    <a:p>
                      <a:pPr marL="72000" algn="l" fontAlgn="ctr"/>
                      <a:r>
                        <a:rPr lang="ru-RU" sz="800" b="0" i="0" u="none" strike="noStrike" cap="none" dirty="0" err="1">
                          <a:solidFill>
                            <a:schemeClr val="accent6">
                              <a:lumMod val="50000"/>
                            </a:schemeClr>
                          </a:solidFill>
                          <a:effectLst/>
                          <a:latin typeface="Arial Narrow" panose="020B0606020202030204" pitchFamily="34" charset="0"/>
                          <a:ea typeface="+mn-ea"/>
                          <a:cs typeface="+mn-cs"/>
                          <a:sym typeface="Arial"/>
                        </a:rPr>
                        <a:t>Қоғамдық</a:t>
                      </a:r>
                      <a:r>
                        <a:rPr lang="ru-RU" sz="800" b="0" i="0" u="none" strike="noStrike" cap="none" dirty="0">
                          <a:solidFill>
                            <a:schemeClr val="accent6">
                              <a:lumMod val="50000"/>
                            </a:schemeClr>
                          </a:solidFill>
                          <a:effectLst/>
                          <a:latin typeface="Arial Narrow" panose="020B0606020202030204" pitchFamily="34" charset="0"/>
                          <a:ea typeface="+mn-ea"/>
                          <a:cs typeface="+mn-cs"/>
                          <a:sym typeface="Arial"/>
                        </a:rPr>
                        <a:t> </a:t>
                      </a:r>
                      <a:r>
                        <a:rPr lang="ru-RU" sz="800" b="0" i="0" u="none" strike="noStrike" cap="none" dirty="0" err="1">
                          <a:solidFill>
                            <a:schemeClr val="accent6">
                              <a:lumMod val="50000"/>
                            </a:schemeClr>
                          </a:solidFill>
                          <a:effectLst/>
                          <a:latin typeface="Arial Narrow" panose="020B0606020202030204" pitchFamily="34" charset="0"/>
                          <a:ea typeface="+mn-ea"/>
                          <a:cs typeface="+mn-cs"/>
                          <a:sym typeface="Arial"/>
                        </a:rPr>
                        <a:t>ғылымдар</a:t>
                      </a:r>
                      <a:r>
                        <a:rPr lang="ru-RU" sz="800" b="0" i="0" u="none" strike="noStrike" cap="none" dirty="0">
                          <a:solidFill>
                            <a:schemeClr val="accent6">
                              <a:lumMod val="50000"/>
                            </a:schemeClr>
                          </a:solidFill>
                          <a:effectLst/>
                          <a:latin typeface="Arial Narrow" panose="020B0606020202030204" pitchFamily="34" charset="0"/>
                          <a:ea typeface="+mn-ea"/>
                          <a:cs typeface="+mn-cs"/>
                          <a:sym typeface="Arial"/>
                        </a:rPr>
                        <a:t> </a:t>
                      </a:r>
                      <a:r>
                        <a:rPr lang="ru-RU" sz="800" b="0" i="0" u="none" strike="noStrike" cap="none" dirty="0" err="1">
                          <a:solidFill>
                            <a:schemeClr val="accent6">
                              <a:lumMod val="50000"/>
                            </a:schemeClr>
                          </a:solidFill>
                          <a:effectLst/>
                          <a:latin typeface="Arial Narrow" panose="020B0606020202030204" pitchFamily="34" charset="0"/>
                          <a:ea typeface="+mn-ea"/>
                          <a:cs typeface="+mn-cs"/>
                          <a:sym typeface="Arial"/>
                        </a:rPr>
                        <a:t>бойынша</a:t>
                      </a:r>
                      <a:r>
                        <a:rPr lang="ru-RU" sz="800" b="0" i="0" u="none" strike="noStrike" cap="none" dirty="0">
                          <a:solidFill>
                            <a:schemeClr val="accent6">
                              <a:lumMod val="50000"/>
                            </a:schemeClr>
                          </a:solidFill>
                          <a:effectLst/>
                          <a:latin typeface="Arial Narrow" panose="020B0606020202030204" pitchFamily="34" charset="0"/>
                          <a:ea typeface="+mn-ea"/>
                          <a:cs typeface="+mn-cs"/>
                          <a:sym typeface="Arial"/>
                        </a:rPr>
                        <a:t> орта </a:t>
                      </a:r>
                      <a:r>
                        <a:rPr lang="ru-RU" sz="800" b="0" i="0" u="none" strike="noStrike" cap="none" dirty="0" err="1">
                          <a:solidFill>
                            <a:schemeClr val="accent6">
                              <a:lumMod val="50000"/>
                            </a:schemeClr>
                          </a:solidFill>
                          <a:effectLst/>
                          <a:latin typeface="Arial Narrow" panose="020B0606020202030204" pitchFamily="34" charset="0"/>
                          <a:ea typeface="+mn-ea"/>
                          <a:cs typeface="+mn-cs"/>
                          <a:sym typeface="Arial"/>
                        </a:rPr>
                        <a:t>мектеп</a:t>
                      </a:r>
                      <a:r>
                        <a:rPr lang="ru-RU" sz="800" b="0" i="0" u="none" strike="noStrike" cap="none" dirty="0">
                          <a:solidFill>
                            <a:schemeClr val="accent6">
                              <a:lumMod val="50000"/>
                            </a:schemeClr>
                          </a:solidFill>
                          <a:effectLst/>
                          <a:latin typeface="Arial Narrow" panose="020B0606020202030204" pitchFamily="34" charset="0"/>
                          <a:ea typeface="+mn-ea"/>
                          <a:cs typeface="+mn-cs"/>
                          <a:sym typeface="Arial"/>
                        </a:rPr>
                        <a:t> </a:t>
                      </a:r>
                      <a:r>
                        <a:rPr lang="ru-RU" sz="800" b="0" i="0" u="none" strike="noStrike" cap="none" dirty="0" err="1">
                          <a:solidFill>
                            <a:schemeClr val="accent6">
                              <a:lumMod val="50000"/>
                            </a:schemeClr>
                          </a:solidFill>
                          <a:effectLst/>
                          <a:latin typeface="Arial Narrow" panose="020B0606020202030204" pitchFamily="34" charset="0"/>
                          <a:ea typeface="+mn-ea"/>
                          <a:cs typeface="+mn-cs"/>
                          <a:sym typeface="Arial"/>
                        </a:rPr>
                        <a:t>мұғалімдері</a:t>
                      </a:r>
                      <a:endParaRPr lang="ru-RU" sz="800" b="0" i="0" u="none" strike="noStrike" cap="none" dirty="0">
                        <a:solidFill>
                          <a:schemeClr val="accent6">
                            <a:lumMod val="50000"/>
                          </a:schemeClr>
                        </a:solidFill>
                        <a:effectLst/>
                        <a:latin typeface="Arial Narrow" panose="020B0606020202030204" pitchFamily="34" charset="0"/>
                        <a:ea typeface="+mn-ea"/>
                        <a:cs typeface="+mn-cs"/>
                        <a:sym typeface="Arial"/>
                      </a:endParaRPr>
                    </a:p>
                  </a:txBody>
                  <a:tcPr marL="9525" marR="9525" marT="0" marB="0" anchor="ctr">
                    <a:lnR w="12700" cap="flat" cmpd="sng" algn="ctr">
                      <a:solidFill>
                        <a:schemeClr val="tx1"/>
                      </a:solidFill>
                      <a:prstDash val="solid"/>
                      <a:round/>
                      <a:headEnd type="none" w="med" len="med"/>
                      <a:tailEnd type="none" w="med" len="med"/>
                    </a:lnR>
                    <a:solidFill>
                      <a:schemeClr val="accent6">
                        <a:lumMod val="50000"/>
                        <a:alpha val="20000"/>
                      </a:schemeClr>
                    </a:solidFill>
                  </a:tcPr>
                </a:tc>
                <a:tc>
                  <a:txBody>
                    <a:bodyPr/>
                    <a:lstStyle/>
                    <a:p>
                      <a:pPr algn="ctr" fontAlgn="ctr"/>
                      <a:r>
                        <a:rPr lang="ru-KZ" sz="800" b="0" i="0" u="none" strike="noStrike">
                          <a:solidFill>
                            <a:srgbClr val="000000"/>
                          </a:solidFill>
                          <a:effectLst/>
                          <a:latin typeface="Arial Narrow" panose="020B0606020202030204" pitchFamily="34" charset="0"/>
                        </a:rPr>
                        <a:t>21 713</a:t>
                      </a:r>
                    </a:p>
                  </a:txBody>
                  <a:tcPr marL="9525" marR="9525" marT="0" marB="0" anchor="ctr">
                    <a:lnL w="12700" cap="flat" cmpd="sng" algn="ctr">
                      <a:solidFill>
                        <a:schemeClr val="tx1"/>
                      </a:solidFill>
                      <a:prstDash val="solid"/>
                      <a:round/>
                      <a:headEnd type="none" w="med" len="med"/>
                      <a:tailEnd type="none" w="med" len="med"/>
                    </a:lnL>
                    <a:solidFill>
                      <a:schemeClr val="bg1">
                        <a:lumMod val="65000"/>
                        <a:alpha val="20000"/>
                      </a:schemeClr>
                    </a:solidFill>
                  </a:tcPr>
                </a:tc>
                <a:tc>
                  <a:txBody>
                    <a:bodyPr/>
                    <a:lstStyle/>
                    <a:p>
                      <a:pPr algn="ctr" fontAlgn="ctr"/>
                      <a:r>
                        <a:rPr lang="ru-KZ" sz="800" b="0" i="0" u="none" strike="noStrike">
                          <a:solidFill>
                            <a:srgbClr val="000000"/>
                          </a:solidFill>
                          <a:effectLst/>
                          <a:latin typeface="Arial Narrow" panose="020B0606020202030204" pitchFamily="34" charset="0"/>
                        </a:rPr>
                        <a:t>3 378</a:t>
                      </a:r>
                    </a:p>
                  </a:txBody>
                  <a:tcPr marL="9525" marR="9525" marT="0" marB="0" anchor="ctr">
                    <a:solidFill>
                      <a:schemeClr val="bg1">
                        <a:lumMod val="65000"/>
                        <a:alpha val="20000"/>
                      </a:schemeClr>
                    </a:solidFill>
                  </a:tcPr>
                </a:tc>
                <a:tc>
                  <a:txBody>
                    <a:bodyPr/>
                    <a:lstStyle/>
                    <a:p>
                      <a:pPr algn="ctr" fontAlgn="ctr"/>
                      <a:r>
                        <a:rPr lang="ru-KZ" sz="800" b="0" i="0" u="none" strike="noStrike">
                          <a:solidFill>
                            <a:srgbClr val="000000"/>
                          </a:solidFill>
                          <a:effectLst/>
                          <a:latin typeface="Arial Narrow" panose="020B0606020202030204" pitchFamily="34" charset="0"/>
                        </a:rPr>
                        <a:t>2 753</a:t>
                      </a:r>
                    </a:p>
                  </a:txBody>
                  <a:tcPr marL="9525" marR="9525" marT="0" marB="0" anchor="ctr">
                    <a:solidFill>
                      <a:schemeClr val="bg1">
                        <a:lumMod val="65000"/>
                        <a:alpha val="20000"/>
                      </a:schemeClr>
                    </a:solidFill>
                  </a:tcPr>
                </a:tc>
                <a:tc>
                  <a:txBody>
                    <a:bodyPr/>
                    <a:lstStyle/>
                    <a:p>
                      <a:pPr algn="ctr" fontAlgn="ctr"/>
                      <a:r>
                        <a:rPr lang="ru-KZ" sz="800" b="0" i="0" u="none" strike="noStrike">
                          <a:solidFill>
                            <a:srgbClr val="000000"/>
                          </a:solidFill>
                          <a:effectLst/>
                          <a:latin typeface="Arial Narrow" panose="020B0606020202030204" pitchFamily="34" charset="0"/>
                        </a:rPr>
                        <a:t>11 643</a:t>
                      </a:r>
                    </a:p>
                  </a:txBody>
                  <a:tcPr marL="9525" marR="9525" marT="0" marB="0" anchor="ctr">
                    <a:solidFill>
                      <a:schemeClr val="bg1">
                        <a:lumMod val="65000"/>
                        <a:alpha val="20000"/>
                      </a:schemeClr>
                    </a:solidFill>
                  </a:tcPr>
                </a:tc>
                <a:tc>
                  <a:txBody>
                    <a:bodyPr/>
                    <a:lstStyle/>
                    <a:p>
                      <a:pPr algn="ctr" fontAlgn="ctr"/>
                      <a:r>
                        <a:rPr lang="ru-KZ" sz="800" b="0" i="0" u="none" strike="noStrike">
                          <a:solidFill>
                            <a:srgbClr val="000000"/>
                          </a:solidFill>
                          <a:effectLst/>
                          <a:latin typeface="Arial Narrow" panose="020B0606020202030204" pitchFamily="34" charset="0"/>
                        </a:rPr>
                        <a:t>3 939</a:t>
                      </a:r>
                    </a:p>
                  </a:txBody>
                  <a:tcPr marL="9525" marR="9525" marT="0" marB="0" anchor="ctr">
                    <a:lnR w="12700" cap="flat" cmpd="sng" algn="ctr">
                      <a:solidFill>
                        <a:schemeClr val="tx1"/>
                      </a:solidFill>
                      <a:prstDash val="solid"/>
                      <a:round/>
                      <a:headEnd type="none" w="med" len="med"/>
                      <a:tailEnd type="none" w="med" len="med"/>
                    </a:lnR>
                    <a:solidFill>
                      <a:schemeClr val="bg1">
                        <a:lumMod val="65000"/>
                        <a:alpha val="20000"/>
                      </a:schemeClr>
                    </a:solidFill>
                  </a:tcPr>
                </a:tc>
                <a:tc>
                  <a:txBody>
                    <a:bodyPr/>
                    <a:lstStyle/>
                    <a:p>
                      <a:pPr algn="ctr" fontAlgn="ctr"/>
                      <a:r>
                        <a:rPr lang="ru-KZ" sz="800" b="0" i="0" u="none" strike="noStrike">
                          <a:solidFill>
                            <a:srgbClr val="000000"/>
                          </a:solidFill>
                          <a:effectLst/>
                          <a:latin typeface="Arial Narrow" panose="020B0606020202030204" pitchFamily="34" charset="0"/>
                        </a:rPr>
                        <a:t>22 657</a:t>
                      </a:r>
                    </a:p>
                  </a:txBody>
                  <a:tcPr marL="9525" marR="9525" marT="0" marB="0" anchor="ctr">
                    <a:lnL w="12700" cap="flat" cmpd="sng" algn="ctr">
                      <a:solidFill>
                        <a:schemeClr val="tx1"/>
                      </a:solidFill>
                      <a:prstDash val="solid"/>
                      <a:round/>
                      <a:headEnd type="none" w="med" len="med"/>
                      <a:tailEnd type="none" w="med" len="med"/>
                    </a:lnL>
                    <a:solidFill>
                      <a:schemeClr val="accent6">
                        <a:lumMod val="50000"/>
                        <a:alpha val="20000"/>
                      </a:schemeClr>
                    </a:solidFill>
                  </a:tcPr>
                </a:tc>
                <a:tc>
                  <a:txBody>
                    <a:bodyPr/>
                    <a:lstStyle/>
                    <a:p>
                      <a:pPr algn="ctr" fontAlgn="ctr"/>
                      <a:r>
                        <a:rPr lang="ru-KZ" sz="800" b="0" i="0" u="none" strike="noStrike">
                          <a:solidFill>
                            <a:srgbClr val="000000"/>
                          </a:solidFill>
                          <a:effectLst/>
                          <a:latin typeface="Arial Narrow" panose="020B0606020202030204" pitchFamily="34" charset="0"/>
                        </a:rPr>
                        <a:t>3 879</a:t>
                      </a:r>
                    </a:p>
                  </a:txBody>
                  <a:tcPr marL="9525" marR="9525" marT="0" marB="0" anchor="ctr">
                    <a:solidFill>
                      <a:schemeClr val="bg1">
                        <a:lumMod val="50000"/>
                        <a:alpha val="20000"/>
                      </a:schemeClr>
                    </a:solidFill>
                  </a:tcPr>
                </a:tc>
                <a:tc>
                  <a:txBody>
                    <a:bodyPr/>
                    <a:lstStyle/>
                    <a:p>
                      <a:pPr algn="ctr" fontAlgn="ctr"/>
                      <a:r>
                        <a:rPr lang="ru-KZ" sz="800" b="0" i="0" u="none" strike="noStrike">
                          <a:solidFill>
                            <a:srgbClr val="000000"/>
                          </a:solidFill>
                          <a:effectLst/>
                          <a:latin typeface="Arial Narrow" panose="020B0606020202030204" pitchFamily="34" charset="0"/>
                        </a:rPr>
                        <a:t>3 362</a:t>
                      </a:r>
                    </a:p>
                  </a:txBody>
                  <a:tcPr marL="9525" marR="9525" marT="0" marB="0" anchor="ctr">
                    <a:solidFill>
                      <a:schemeClr val="accent6">
                        <a:lumMod val="50000"/>
                        <a:alpha val="20000"/>
                      </a:schemeClr>
                    </a:solidFill>
                  </a:tcPr>
                </a:tc>
                <a:tc>
                  <a:txBody>
                    <a:bodyPr/>
                    <a:lstStyle/>
                    <a:p>
                      <a:pPr algn="ctr" fontAlgn="ctr"/>
                      <a:r>
                        <a:rPr lang="ru-KZ" sz="800" b="0" i="0" u="none" strike="noStrike">
                          <a:solidFill>
                            <a:srgbClr val="000000"/>
                          </a:solidFill>
                          <a:effectLst/>
                          <a:latin typeface="Arial Narrow" panose="020B0606020202030204" pitchFamily="34" charset="0"/>
                        </a:rPr>
                        <a:t>3 443</a:t>
                      </a:r>
                    </a:p>
                  </a:txBody>
                  <a:tcPr marL="9525" marR="9525" marT="0" marB="0" anchor="ctr">
                    <a:solidFill>
                      <a:schemeClr val="accent6">
                        <a:lumMod val="50000"/>
                        <a:alpha val="20000"/>
                      </a:schemeClr>
                    </a:solidFill>
                  </a:tcPr>
                </a:tc>
                <a:tc>
                  <a:txBody>
                    <a:bodyPr/>
                    <a:lstStyle/>
                    <a:p>
                      <a:pPr algn="ctr" fontAlgn="ctr"/>
                      <a:r>
                        <a:rPr lang="ru-KZ" sz="800" b="0" i="0" u="none" strike="noStrike">
                          <a:solidFill>
                            <a:srgbClr val="000000"/>
                          </a:solidFill>
                          <a:effectLst/>
                          <a:latin typeface="Arial Narrow" panose="020B0606020202030204" pitchFamily="34" charset="0"/>
                        </a:rPr>
                        <a:t>11 973</a:t>
                      </a:r>
                    </a:p>
                  </a:txBody>
                  <a:tcPr marL="9525" marR="9525" marT="0" marB="0" anchor="ctr">
                    <a:solidFill>
                      <a:schemeClr val="accent6">
                        <a:lumMod val="50000"/>
                        <a:alpha val="20000"/>
                      </a:schemeClr>
                    </a:solidFill>
                  </a:tcPr>
                </a:tc>
                <a:tc>
                  <a:txBody>
                    <a:bodyPr/>
                    <a:lstStyle/>
                    <a:p>
                      <a:pPr algn="ctr" fontAlgn="ctr"/>
                      <a:r>
                        <a:rPr lang="ru-KZ" sz="800" b="0" i="0" u="none" strike="noStrike">
                          <a:solidFill>
                            <a:srgbClr val="000000"/>
                          </a:solidFill>
                          <a:effectLst/>
                          <a:latin typeface="Arial Narrow" panose="020B0606020202030204" pitchFamily="34" charset="0"/>
                        </a:rPr>
                        <a:t>2,2%</a:t>
                      </a:r>
                    </a:p>
                  </a:txBody>
                  <a:tcPr marL="9525" marR="9525" marT="0" marB="0" anchor="ctr">
                    <a:solidFill>
                      <a:schemeClr val="accent6">
                        <a:lumMod val="50000"/>
                        <a:alpha val="20000"/>
                      </a:schemeClr>
                    </a:solidFill>
                  </a:tcPr>
                </a:tc>
                <a:extLst>
                  <a:ext uri="{0D108BD9-81ED-4DB2-BD59-A6C34878D82A}">
                    <a16:rowId xmlns:a16="http://schemas.microsoft.com/office/drawing/2014/main" val="4195104307"/>
                  </a:ext>
                </a:extLst>
              </a:tr>
              <a:tr h="158400">
                <a:tc>
                  <a:txBody>
                    <a:bodyPr/>
                    <a:lstStyle/>
                    <a:p>
                      <a:pPr algn="ctr" fontAlgn="b"/>
                      <a:r>
                        <a:rPr lang="ru-RU" sz="800" u="none" strike="noStrike" dirty="0">
                          <a:solidFill>
                            <a:schemeClr val="accent6">
                              <a:lumMod val="50000"/>
                            </a:schemeClr>
                          </a:solidFill>
                          <a:effectLst/>
                          <a:latin typeface="Arial Narrow" panose="020B0606020202030204" pitchFamily="34" charset="0"/>
                        </a:rPr>
                        <a:t>5</a:t>
                      </a:r>
                      <a:endParaRPr lang="en-US" sz="800" b="0" i="0" u="none" strike="noStrike" dirty="0">
                        <a:solidFill>
                          <a:schemeClr val="accent6">
                            <a:lumMod val="50000"/>
                          </a:schemeClr>
                        </a:solidFill>
                        <a:effectLst/>
                        <a:latin typeface="Arial Narrow" panose="020B0606020202030204" pitchFamily="34" charset="0"/>
                      </a:endParaRPr>
                    </a:p>
                  </a:txBody>
                  <a:tcPr marL="9525" marR="9525" marT="0" marB="0" anchor="ctr">
                    <a:solidFill>
                      <a:schemeClr val="accent6">
                        <a:lumMod val="50000"/>
                        <a:alpha val="1000"/>
                      </a:schemeClr>
                    </a:solidFill>
                  </a:tcPr>
                </a:tc>
                <a:tc>
                  <a:txBody>
                    <a:bodyPr/>
                    <a:lstStyle/>
                    <a:p>
                      <a:pPr algn="ctr" fontAlgn="b"/>
                      <a:r>
                        <a:rPr lang="ru-KZ" sz="800" b="0" i="0" u="none" strike="noStrike" cap="none">
                          <a:solidFill>
                            <a:schemeClr val="accent6">
                              <a:lumMod val="50000"/>
                            </a:schemeClr>
                          </a:solidFill>
                          <a:effectLst/>
                          <a:latin typeface="Arial Narrow" panose="020B0606020202030204" pitchFamily="34" charset="0"/>
                          <a:ea typeface="+mn-ea"/>
                          <a:cs typeface="+mn-cs"/>
                          <a:sym typeface="Arial"/>
                        </a:rPr>
                        <a:t>2362-0</a:t>
                      </a:r>
                    </a:p>
                  </a:txBody>
                  <a:tcPr marL="9525" marR="9525" marT="0" marB="0" anchor="ctr">
                    <a:solidFill>
                      <a:schemeClr val="accent6">
                        <a:lumMod val="50000"/>
                        <a:alpha val="1000"/>
                      </a:schemeClr>
                    </a:solidFill>
                  </a:tcPr>
                </a:tc>
                <a:tc>
                  <a:txBody>
                    <a:bodyPr/>
                    <a:lstStyle/>
                    <a:p>
                      <a:pPr marL="72000" algn="l" fontAlgn="ctr"/>
                      <a:r>
                        <a:rPr lang="ru-RU" sz="800" b="0" i="0" u="none" strike="noStrike" cap="none" dirty="0" err="1">
                          <a:solidFill>
                            <a:schemeClr val="accent6">
                              <a:lumMod val="50000"/>
                            </a:schemeClr>
                          </a:solidFill>
                          <a:effectLst/>
                          <a:latin typeface="Arial Narrow" panose="020B0606020202030204" pitchFamily="34" charset="0"/>
                          <a:ea typeface="+mn-ea"/>
                          <a:cs typeface="+mn-cs"/>
                          <a:sym typeface="Arial"/>
                        </a:rPr>
                        <a:t>Мектепке</a:t>
                      </a:r>
                      <a:r>
                        <a:rPr lang="ru-RU" sz="800" b="0" i="0" u="none" strike="noStrike" cap="none" dirty="0">
                          <a:solidFill>
                            <a:schemeClr val="accent6">
                              <a:lumMod val="50000"/>
                            </a:schemeClr>
                          </a:solidFill>
                          <a:effectLst/>
                          <a:latin typeface="Arial Narrow" panose="020B0606020202030204" pitchFamily="34" charset="0"/>
                          <a:ea typeface="+mn-ea"/>
                          <a:cs typeface="+mn-cs"/>
                          <a:sym typeface="Arial"/>
                        </a:rPr>
                        <a:t> </a:t>
                      </a:r>
                      <a:r>
                        <a:rPr lang="ru-RU" sz="800" b="0" i="0" u="none" strike="noStrike" cap="none" dirty="0" err="1">
                          <a:solidFill>
                            <a:schemeClr val="accent6">
                              <a:lumMod val="50000"/>
                            </a:schemeClr>
                          </a:solidFill>
                          <a:effectLst/>
                          <a:latin typeface="Arial Narrow" panose="020B0606020202030204" pitchFamily="34" charset="0"/>
                          <a:ea typeface="+mn-ea"/>
                          <a:cs typeface="+mn-cs"/>
                          <a:sym typeface="Arial"/>
                        </a:rPr>
                        <a:t>дейінгі</a:t>
                      </a:r>
                      <a:r>
                        <a:rPr lang="ru-RU" sz="800" b="0" i="0" u="none" strike="noStrike" cap="none" dirty="0">
                          <a:solidFill>
                            <a:schemeClr val="accent6">
                              <a:lumMod val="50000"/>
                            </a:schemeClr>
                          </a:solidFill>
                          <a:effectLst/>
                          <a:latin typeface="Arial Narrow" panose="020B0606020202030204" pitchFamily="34" charset="0"/>
                          <a:ea typeface="+mn-ea"/>
                          <a:cs typeface="+mn-cs"/>
                          <a:sym typeface="Arial"/>
                        </a:rPr>
                        <a:t> </a:t>
                      </a:r>
                      <a:r>
                        <a:rPr lang="ru-RU" sz="800" b="0" i="0" u="none" strike="noStrike" cap="none" dirty="0" err="1">
                          <a:solidFill>
                            <a:schemeClr val="accent6">
                              <a:lumMod val="50000"/>
                            </a:schemeClr>
                          </a:solidFill>
                          <a:effectLst/>
                          <a:latin typeface="Arial Narrow" panose="020B0606020202030204" pitchFamily="34" charset="0"/>
                          <a:ea typeface="+mn-ea"/>
                          <a:cs typeface="+mn-cs"/>
                          <a:sym typeface="Arial"/>
                        </a:rPr>
                        <a:t>білім</a:t>
                      </a:r>
                      <a:r>
                        <a:rPr lang="ru-RU" sz="800" b="0" i="0" u="none" strike="noStrike" cap="none" dirty="0">
                          <a:solidFill>
                            <a:schemeClr val="accent6">
                              <a:lumMod val="50000"/>
                            </a:schemeClr>
                          </a:solidFill>
                          <a:effectLst/>
                          <a:latin typeface="Arial Narrow" panose="020B0606020202030204" pitchFamily="34" charset="0"/>
                          <a:ea typeface="+mn-ea"/>
                          <a:cs typeface="+mn-cs"/>
                          <a:sym typeface="Arial"/>
                        </a:rPr>
                        <a:t> </a:t>
                      </a:r>
                      <a:r>
                        <a:rPr lang="ru-RU" sz="800" b="0" i="0" u="none" strike="noStrike" cap="none" dirty="0" err="1">
                          <a:solidFill>
                            <a:schemeClr val="accent6">
                              <a:lumMod val="50000"/>
                            </a:schemeClr>
                          </a:solidFill>
                          <a:effectLst/>
                          <a:latin typeface="Arial Narrow" panose="020B0606020202030204" pitchFamily="34" charset="0"/>
                          <a:ea typeface="+mn-ea"/>
                          <a:cs typeface="+mn-cs"/>
                          <a:sym typeface="Arial"/>
                        </a:rPr>
                        <a:t>берудегі</a:t>
                      </a:r>
                      <a:r>
                        <a:rPr lang="ru-RU" sz="800" b="0" i="0" u="none" strike="noStrike" cap="none" dirty="0">
                          <a:solidFill>
                            <a:schemeClr val="accent6">
                              <a:lumMod val="50000"/>
                            </a:schemeClr>
                          </a:solidFill>
                          <a:effectLst/>
                          <a:latin typeface="Arial Narrow" panose="020B0606020202030204" pitchFamily="34" charset="0"/>
                          <a:ea typeface="+mn-ea"/>
                          <a:cs typeface="+mn-cs"/>
                          <a:sym typeface="Arial"/>
                        </a:rPr>
                        <a:t> </a:t>
                      </a:r>
                      <a:r>
                        <a:rPr lang="ru-RU" sz="800" b="0" i="0" u="none" strike="noStrike" cap="none" dirty="0" err="1">
                          <a:solidFill>
                            <a:schemeClr val="accent6">
                              <a:lumMod val="50000"/>
                            </a:schemeClr>
                          </a:solidFill>
                          <a:effectLst/>
                          <a:latin typeface="Arial Narrow" panose="020B0606020202030204" pitchFamily="34" charset="0"/>
                          <a:ea typeface="+mn-ea"/>
                          <a:cs typeface="+mn-cs"/>
                          <a:sym typeface="Arial"/>
                        </a:rPr>
                        <a:t>тәрбиешілер</a:t>
                      </a:r>
                      <a:endParaRPr lang="ru-RU" sz="800" b="0" i="0" u="none" strike="noStrike" cap="none" dirty="0">
                        <a:solidFill>
                          <a:schemeClr val="accent6">
                            <a:lumMod val="50000"/>
                          </a:schemeClr>
                        </a:solidFill>
                        <a:effectLst/>
                        <a:latin typeface="Arial Narrow" panose="020B0606020202030204" pitchFamily="34" charset="0"/>
                        <a:ea typeface="+mn-ea"/>
                        <a:cs typeface="+mn-cs"/>
                        <a:sym typeface="Arial"/>
                      </a:endParaRPr>
                    </a:p>
                  </a:txBody>
                  <a:tcPr marL="9525" marR="9525" marT="0" marB="0" anchor="ctr">
                    <a:lnR w="12700" cap="flat" cmpd="sng" algn="ctr">
                      <a:solidFill>
                        <a:schemeClr val="tx1"/>
                      </a:solidFill>
                      <a:prstDash val="solid"/>
                      <a:round/>
                      <a:headEnd type="none" w="med" len="med"/>
                      <a:tailEnd type="none" w="med" len="med"/>
                    </a:lnR>
                    <a:solidFill>
                      <a:schemeClr val="accent6">
                        <a:lumMod val="50000"/>
                        <a:alpha val="1000"/>
                      </a:schemeClr>
                    </a:solidFill>
                  </a:tcPr>
                </a:tc>
                <a:tc>
                  <a:txBody>
                    <a:bodyPr/>
                    <a:lstStyle/>
                    <a:p>
                      <a:pPr algn="ctr" fontAlgn="ctr"/>
                      <a:r>
                        <a:rPr lang="ru-KZ" sz="800" b="0" i="0" u="none" strike="noStrike">
                          <a:solidFill>
                            <a:srgbClr val="000000"/>
                          </a:solidFill>
                          <a:effectLst/>
                          <a:latin typeface="Arial Narrow" panose="020B0606020202030204" pitchFamily="34" charset="0"/>
                        </a:rPr>
                        <a:t>19 101</a:t>
                      </a:r>
                    </a:p>
                  </a:txBody>
                  <a:tcPr marL="9525" marR="9525" marT="0" marB="0" anchor="ctr">
                    <a:lnL w="12700" cap="flat" cmpd="sng" algn="ctr">
                      <a:solidFill>
                        <a:schemeClr val="tx1"/>
                      </a:solidFill>
                      <a:prstDash val="solid"/>
                      <a:round/>
                      <a:headEnd type="none" w="med" len="med"/>
                      <a:tailEnd type="none" w="med" len="med"/>
                    </a:lnL>
                    <a:solidFill>
                      <a:schemeClr val="accent6">
                        <a:lumMod val="50000"/>
                        <a:alpha val="1000"/>
                      </a:schemeClr>
                    </a:solidFill>
                  </a:tcPr>
                </a:tc>
                <a:tc>
                  <a:txBody>
                    <a:bodyPr/>
                    <a:lstStyle/>
                    <a:p>
                      <a:pPr algn="ctr" fontAlgn="ctr"/>
                      <a:r>
                        <a:rPr lang="ru-KZ" sz="800" b="0" i="0" u="none" strike="noStrike">
                          <a:solidFill>
                            <a:srgbClr val="000000"/>
                          </a:solidFill>
                          <a:effectLst/>
                          <a:latin typeface="Arial Narrow" panose="020B0606020202030204" pitchFamily="34" charset="0"/>
                        </a:rPr>
                        <a:t>4 186</a:t>
                      </a:r>
                    </a:p>
                  </a:txBody>
                  <a:tcPr marL="9525" marR="9525" marT="0" marB="0" anchor="ctr">
                    <a:solidFill>
                      <a:schemeClr val="accent6">
                        <a:lumMod val="50000"/>
                        <a:alpha val="1000"/>
                      </a:schemeClr>
                    </a:solidFill>
                  </a:tcPr>
                </a:tc>
                <a:tc>
                  <a:txBody>
                    <a:bodyPr/>
                    <a:lstStyle/>
                    <a:p>
                      <a:pPr algn="ctr" fontAlgn="ctr"/>
                      <a:r>
                        <a:rPr lang="ru-KZ" sz="800" b="0" i="0" u="none" strike="noStrike">
                          <a:solidFill>
                            <a:srgbClr val="000000"/>
                          </a:solidFill>
                          <a:effectLst/>
                          <a:latin typeface="Arial Narrow" panose="020B0606020202030204" pitchFamily="34" charset="0"/>
                        </a:rPr>
                        <a:t>3 812</a:t>
                      </a:r>
                    </a:p>
                  </a:txBody>
                  <a:tcPr marL="9525" marR="9525" marT="0" marB="0" anchor="ctr">
                    <a:solidFill>
                      <a:schemeClr val="accent6">
                        <a:lumMod val="50000"/>
                        <a:alpha val="1000"/>
                      </a:schemeClr>
                    </a:solidFill>
                  </a:tcPr>
                </a:tc>
                <a:tc>
                  <a:txBody>
                    <a:bodyPr/>
                    <a:lstStyle/>
                    <a:p>
                      <a:pPr algn="ctr" fontAlgn="ctr"/>
                      <a:r>
                        <a:rPr lang="ru-KZ" sz="800" b="0" i="0" u="none" strike="noStrike">
                          <a:solidFill>
                            <a:srgbClr val="000000"/>
                          </a:solidFill>
                          <a:effectLst/>
                          <a:latin typeface="Arial Narrow" panose="020B0606020202030204" pitchFamily="34" charset="0"/>
                        </a:rPr>
                        <a:t>6 855</a:t>
                      </a:r>
                    </a:p>
                  </a:txBody>
                  <a:tcPr marL="9525" marR="9525" marT="0" marB="0" anchor="ctr">
                    <a:solidFill>
                      <a:schemeClr val="accent6">
                        <a:lumMod val="50000"/>
                        <a:alpha val="1000"/>
                      </a:schemeClr>
                    </a:solidFill>
                  </a:tcPr>
                </a:tc>
                <a:tc>
                  <a:txBody>
                    <a:bodyPr/>
                    <a:lstStyle/>
                    <a:p>
                      <a:pPr algn="ctr" fontAlgn="ctr"/>
                      <a:r>
                        <a:rPr lang="ru-KZ" sz="800" b="0" i="0" u="none" strike="noStrike">
                          <a:solidFill>
                            <a:srgbClr val="000000"/>
                          </a:solidFill>
                          <a:effectLst/>
                          <a:latin typeface="Arial Narrow" panose="020B0606020202030204" pitchFamily="34" charset="0"/>
                        </a:rPr>
                        <a:t>4 248</a:t>
                      </a:r>
                    </a:p>
                  </a:txBody>
                  <a:tcPr marL="9525" marR="9525" marT="0" marB="0" anchor="ctr">
                    <a:lnR w="12700" cap="flat" cmpd="sng" algn="ctr">
                      <a:solidFill>
                        <a:schemeClr val="tx1"/>
                      </a:solidFill>
                      <a:prstDash val="solid"/>
                      <a:round/>
                      <a:headEnd type="none" w="med" len="med"/>
                      <a:tailEnd type="none" w="med" len="med"/>
                    </a:lnR>
                    <a:solidFill>
                      <a:schemeClr val="accent6">
                        <a:lumMod val="50000"/>
                        <a:alpha val="1000"/>
                      </a:schemeClr>
                    </a:solidFill>
                  </a:tcPr>
                </a:tc>
                <a:tc>
                  <a:txBody>
                    <a:bodyPr/>
                    <a:lstStyle/>
                    <a:p>
                      <a:pPr algn="ctr" fontAlgn="ctr"/>
                      <a:r>
                        <a:rPr lang="ru-KZ" sz="800" b="0" i="0" u="none" strike="noStrike">
                          <a:solidFill>
                            <a:srgbClr val="000000"/>
                          </a:solidFill>
                          <a:effectLst/>
                          <a:latin typeface="Arial Narrow" panose="020B0606020202030204" pitchFamily="34" charset="0"/>
                        </a:rPr>
                        <a:t>20 449</a:t>
                      </a:r>
                    </a:p>
                  </a:txBody>
                  <a:tcPr marL="9525" marR="9525" marT="0" marB="0" anchor="ctr">
                    <a:lnL w="12700" cap="flat" cmpd="sng" algn="ctr">
                      <a:solidFill>
                        <a:schemeClr val="tx1"/>
                      </a:solidFill>
                      <a:prstDash val="solid"/>
                      <a:round/>
                      <a:headEnd type="none" w="med" len="med"/>
                      <a:tailEnd type="none" w="med" len="med"/>
                    </a:lnL>
                    <a:solidFill>
                      <a:schemeClr val="accent6">
                        <a:lumMod val="50000"/>
                        <a:alpha val="1000"/>
                      </a:schemeClr>
                    </a:solidFill>
                  </a:tcPr>
                </a:tc>
                <a:tc>
                  <a:txBody>
                    <a:bodyPr/>
                    <a:lstStyle/>
                    <a:p>
                      <a:pPr algn="ctr" fontAlgn="ctr"/>
                      <a:r>
                        <a:rPr lang="ru-KZ" sz="800" b="0" i="0" u="none" strike="noStrike">
                          <a:solidFill>
                            <a:srgbClr val="000000"/>
                          </a:solidFill>
                          <a:effectLst/>
                          <a:latin typeface="Arial Narrow" panose="020B0606020202030204" pitchFamily="34" charset="0"/>
                        </a:rPr>
                        <a:t>4 591</a:t>
                      </a:r>
                    </a:p>
                  </a:txBody>
                  <a:tcPr marL="9525" marR="9525" marT="0" marB="0" anchor="ctr">
                    <a:solidFill>
                      <a:schemeClr val="accent6">
                        <a:lumMod val="50000"/>
                        <a:alpha val="1000"/>
                      </a:schemeClr>
                    </a:solidFill>
                  </a:tcPr>
                </a:tc>
                <a:tc>
                  <a:txBody>
                    <a:bodyPr/>
                    <a:lstStyle/>
                    <a:p>
                      <a:pPr algn="ctr" fontAlgn="ctr"/>
                      <a:r>
                        <a:rPr lang="ru-KZ" sz="800" b="0" i="0" u="none" strike="noStrike">
                          <a:solidFill>
                            <a:srgbClr val="000000"/>
                          </a:solidFill>
                          <a:effectLst/>
                          <a:latin typeface="Arial Narrow" panose="020B0606020202030204" pitchFamily="34" charset="0"/>
                        </a:rPr>
                        <a:t>4 549</a:t>
                      </a:r>
                    </a:p>
                  </a:txBody>
                  <a:tcPr marL="9525" marR="9525" marT="0" marB="0" anchor="ctr">
                    <a:solidFill>
                      <a:schemeClr val="accent6">
                        <a:lumMod val="50000"/>
                        <a:alpha val="1000"/>
                      </a:schemeClr>
                    </a:solidFill>
                  </a:tcPr>
                </a:tc>
                <a:tc>
                  <a:txBody>
                    <a:bodyPr/>
                    <a:lstStyle/>
                    <a:p>
                      <a:pPr algn="ctr" fontAlgn="ctr"/>
                      <a:r>
                        <a:rPr lang="ru-KZ" sz="800" b="0" i="0" u="none" strike="noStrike">
                          <a:solidFill>
                            <a:srgbClr val="000000"/>
                          </a:solidFill>
                          <a:effectLst/>
                          <a:latin typeface="Arial Narrow" panose="020B0606020202030204" pitchFamily="34" charset="0"/>
                        </a:rPr>
                        <a:t>4 382</a:t>
                      </a:r>
                    </a:p>
                  </a:txBody>
                  <a:tcPr marL="9525" marR="9525" marT="0" marB="0" anchor="ctr">
                    <a:solidFill>
                      <a:schemeClr val="accent6">
                        <a:lumMod val="50000"/>
                        <a:alpha val="1000"/>
                      </a:schemeClr>
                    </a:solidFill>
                  </a:tcPr>
                </a:tc>
                <a:tc>
                  <a:txBody>
                    <a:bodyPr/>
                    <a:lstStyle/>
                    <a:p>
                      <a:pPr algn="ctr" fontAlgn="ctr"/>
                      <a:r>
                        <a:rPr lang="ru-KZ" sz="800" b="0" i="0" u="none" strike="noStrike">
                          <a:solidFill>
                            <a:srgbClr val="000000"/>
                          </a:solidFill>
                          <a:effectLst/>
                          <a:latin typeface="Arial Narrow" panose="020B0606020202030204" pitchFamily="34" charset="0"/>
                        </a:rPr>
                        <a:t>6 927</a:t>
                      </a:r>
                    </a:p>
                  </a:txBody>
                  <a:tcPr marL="9525" marR="9525" marT="0" marB="0" anchor="ctr">
                    <a:solidFill>
                      <a:schemeClr val="accent6">
                        <a:lumMod val="50000"/>
                        <a:alpha val="1000"/>
                      </a:schemeClr>
                    </a:solidFill>
                  </a:tcPr>
                </a:tc>
                <a:tc>
                  <a:txBody>
                    <a:bodyPr/>
                    <a:lstStyle/>
                    <a:p>
                      <a:pPr algn="ctr" fontAlgn="ctr"/>
                      <a:r>
                        <a:rPr lang="ru-KZ" sz="800" b="0" i="0" u="none" strike="noStrike">
                          <a:solidFill>
                            <a:srgbClr val="000000"/>
                          </a:solidFill>
                          <a:effectLst/>
                          <a:latin typeface="Arial Narrow" panose="020B0606020202030204" pitchFamily="34" charset="0"/>
                        </a:rPr>
                        <a:t>2,0%</a:t>
                      </a:r>
                    </a:p>
                  </a:txBody>
                  <a:tcPr marL="9525" marR="9525" marT="0" marB="0" anchor="ctr">
                    <a:solidFill>
                      <a:schemeClr val="accent6">
                        <a:lumMod val="50000"/>
                        <a:alpha val="1000"/>
                      </a:schemeClr>
                    </a:solidFill>
                  </a:tcPr>
                </a:tc>
                <a:extLst>
                  <a:ext uri="{0D108BD9-81ED-4DB2-BD59-A6C34878D82A}">
                    <a16:rowId xmlns:a16="http://schemas.microsoft.com/office/drawing/2014/main" val="2161733166"/>
                  </a:ext>
                </a:extLst>
              </a:tr>
              <a:tr h="158400">
                <a:tc>
                  <a:txBody>
                    <a:bodyPr/>
                    <a:lstStyle/>
                    <a:p>
                      <a:pPr algn="ctr" fontAlgn="b"/>
                      <a:r>
                        <a:rPr lang="ru-RU" sz="800" u="none" strike="noStrike" dirty="0">
                          <a:solidFill>
                            <a:schemeClr val="accent6">
                              <a:lumMod val="50000"/>
                            </a:schemeClr>
                          </a:solidFill>
                          <a:effectLst/>
                          <a:latin typeface="Arial Narrow" panose="020B0606020202030204" pitchFamily="34" charset="0"/>
                        </a:rPr>
                        <a:t>6</a:t>
                      </a:r>
                      <a:endParaRPr lang="en-US" sz="800" b="0" i="0" u="none" strike="noStrike" dirty="0">
                        <a:solidFill>
                          <a:schemeClr val="accent6">
                            <a:lumMod val="50000"/>
                          </a:schemeClr>
                        </a:solidFill>
                        <a:effectLst/>
                        <a:latin typeface="Arial Narrow" panose="020B0606020202030204" pitchFamily="34" charset="0"/>
                      </a:endParaRPr>
                    </a:p>
                  </a:txBody>
                  <a:tcPr marL="9525" marR="9525" marT="0" marB="0" anchor="ctr">
                    <a:solidFill>
                      <a:schemeClr val="accent6">
                        <a:lumMod val="50000"/>
                        <a:alpha val="20000"/>
                      </a:schemeClr>
                    </a:solidFill>
                  </a:tcPr>
                </a:tc>
                <a:tc>
                  <a:txBody>
                    <a:bodyPr/>
                    <a:lstStyle/>
                    <a:p>
                      <a:pPr algn="ctr" fontAlgn="b"/>
                      <a:r>
                        <a:rPr lang="ru-KZ" sz="800" b="0" i="0" u="none" strike="noStrike" cap="none" dirty="0">
                          <a:solidFill>
                            <a:schemeClr val="accent6">
                              <a:lumMod val="50000"/>
                            </a:schemeClr>
                          </a:solidFill>
                          <a:effectLst/>
                          <a:latin typeface="Arial Narrow" panose="020B0606020202030204" pitchFamily="34" charset="0"/>
                          <a:ea typeface="+mn-ea"/>
                          <a:cs typeface="+mn-cs"/>
                          <a:sym typeface="Arial"/>
                        </a:rPr>
                        <a:t>3221-0</a:t>
                      </a:r>
                    </a:p>
                  </a:txBody>
                  <a:tcPr marL="9525" marR="9525" marT="0" marB="0" anchor="ctr">
                    <a:solidFill>
                      <a:schemeClr val="accent6">
                        <a:lumMod val="50000"/>
                        <a:alpha val="20000"/>
                      </a:schemeClr>
                    </a:solidFill>
                  </a:tcPr>
                </a:tc>
                <a:tc>
                  <a:txBody>
                    <a:bodyPr/>
                    <a:lstStyle/>
                    <a:p>
                      <a:pPr marL="72000" algn="l" fontAlgn="ctr"/>
                      <a:r>
                        <a:rPr lang="ru-RU" sz="800" b="0" i="0" u="none" strike="noStrike" cap="none" dirty="0" err="1">
                          <a:solidFill>
                            <a:schemeClr val="accent6">
                              <a:lumMod val="50000"/>
                            </a:schemeClr>
                          </a:solidFill>
                          <a:effectLst/>
                          <a:latin typeface="Arial Narrow" panose="020B0606020202030204" pitchFamily="34" charset="0"/>
                          <a:ea typeface="+mn-ea"/>
                          <a:cs typeface="+mn-cs"/>
                          <a:sym typeface="Arial"/>
                        </a:rPr>
                        <a:t>Күтім</a:t>
                      </a:r>
                      <a:r>
                        <a:rPr lang="ru-RU" sz="800" b="0" i="0" u="none" strike="noStrike" cap="none" dirty="0">
                          <a:solidFill>
                            <a:schemeClr val="accent6">
                              <a:lumMod val="50000"/>
                            </a:schemeClr>
                          </a:solidFill>
                          <a:effectLst/>
                          <a:latin typeface="Arial Narrow" panose="020B0606020202030204" pitchFamily="34" charset="0"/>
                          <a:ea typeface="+mn-ea"/>
                          <a:cs typeface="+mn-cs"/>
                          <a:sym typeface="Arial"/>
                        </a:rPr>
                        <a:t> </a:t>
                      </a:r>
                      <a:r>
                        <a:rPr lang="ru-RU" sz="800" b="0" i="0" u="none" strike="noStrike" cap="none" dirty="0" err="1">
                          <a:solidFill>
                            <a:schemeClr val="accent6">
                              <a:lumMod val="50000"/>
                            </a:schemeClr>
                          </a:solidFill>
                          <a:effectLst/>
                          <a:latin typeface="Arial Narrow" panose="020B0606020202030204" pitchFamily="34" charset="0"/>
                          <a:ea typeface="+mn-ea"/>
                          <a:cs typeface="+mn-cs"/>
                          <a:sym typeface="Arial"/>
                        </a:rPr>
                        <a:t>жөніндегі</a:t>
                      </a:r>
                      <a:r>
                        <a:rPr lang="ru-RU" sz="800" b="0" i="0" u="none" strike="noStrike" cap="none" dirty="0">
                          <a:solidFill>
                            <a:schemeClr val="accent6">
                              <a:lumMod val="50000"/>
                            </a:schemeClr>
                          </a:solidFill>
                          <a:effectLst/>
                          <a:latin typeface="Arial Narrow" panose="020B0606020202030204" pitchFamily="34" charset="0"/>
                          <a:ea typeface="+mn-ea"/>
                          <a:cs typeface="+mn-cs"/>
                          <a:sym typeface="Arial"/>
                        </a:rPr>
                        <a:t> орта </a:t>
                      </a:r>
                      <a:r>
                        <a:rPr lang="ru-RU" sz="800" b="0" i="0" u="none" strike="noStrike" cap="none" dirty="0" err="1">
                          <a:solidFill>
                            <a:schemeClr val="accent6">
                              <a:lumMod val="50000"/>
                            </a:schemeClr>
                          </a:solidFill>
                          <a:effectLst/>
                          <a:latin typeface="Arial Narrow" panose="020B0606020202030204" pitchFamily="34" charset="0"/>
                          <a:ea typeface="+mn-ea"/>
                          <a:cs typeface="+mn-cs"/>
                          <a:sym typeface="Arial"/>
                        </a:rPr>
                        <a:t>медициналық</a:t>
                      </a:r>
                      <a:r>
                        <a:rPr lang="ru-RU" sz="800" b="0" i="0" u="none" strike="noStrike" cap="none" dirty="0">
                          <a:solidFill>
                            <a:schemeClr val="accent6">
                              <a:lumMod val="50000"/>
                            </a:schemeClr>
                          </a:solidFill>
                          <a:effectLst/>
                          <a:latin typeface="Arial Narrow" panose="020B0606020202030204" pitchFamily="34" charset="0"/>
                          <a:ea typeface="+mn-ea"/>
                          <a:cs typeface="+mn-cs"/>
                          <a:sym typeface="Arial"/>
                        </a:rPr>
                        <a:t> персонал</a:t>
                      </a:r>
                    </a:p>
                  </a:txBody>
                  <a:tcPr marL="9525" marR="9525" marT="0" marB="0" anchor="ctr">
                    <a:lnR w="12700" cap="flat" cmpd="sng" algn="ctr">
                      <a:solidFill>
                        <a:schemeClr val="tx1"/>
                      </a:solidFill>
                      <a:prstDash val="solid"/>
                      <a:round/>
                      <a:headEnd type="none" w="med" len="med"/>
                      <a:tailEnd type="none" w="med" len="med"/>
                    </a:lnR>
                    <a:solidFill>
                      <a:schemeClr val="accent6">
                        <a:lumMod val="50000"/>
                        <a:alpha val="20000"/>
                      </a:schemeClr>
                    </a:solidFill>
                  </a:tcPr>
                </a:tc>
                <a:tc>
                  <a:txBody>
                    <a:bodyPr/>
                    <a:lstStyle/>
                    <a:p>
                      <a:pPr algn="ctr" fontAlgn="ctr"/>
                      <a:r>
                        <a:rPr lang="ru-KZ" sz="800" b="0" i="0" u="none" strike="noStrike">
                          <a:solidFill>
                            <a:srgbClr val="000000"/>
                          </a:solidFill>
                          <a:effectLst/>
                          <a:latin typeface="Arial Narrow" panose="020B0606020202030204" pitchFamily="34" charset="0"/>
                        </a:rPr>
                        <a:t>20 751</a:t>
                      </a:r>
                    </a:p>
                  </a:txBody>
                  <a:tcPr marL="9525" marR="9525" marT="0" marB="0" anchor="ctr">
                    <a:lnL w="12700" cap="flat" cmpd="sng" algn="ctr">
                      <a:solidFill>
                        <a:schemeClr val="tx1"/>
                      </a:solidFill>
                      <a:prstDash val="solid"/>
                      <a:round/>
                      <a:headEnd type="none" w="med" len="med"/>
                      <a:tailEnd type="none" w="med" len="med"/>
                    </a:lnL>
                    <a:solidFill>
                      <a:schemeClr val="bg1">
                        <a:lumMod val="65000"/>
                        <a:alpha val="20000"/>
                      </a:schemeClr>
                    </a:solidFill>
                  </a:tcPr>
                </a:tc>
                <a:tc>
                  <a:txBody>
                    <a:bodyPr/>
                    <a:lstStyle/>
                    <a:p>
                      <a:pPr algn="ctr" fontAlgn="ctr"/>
                      <a:r>
                        <a:rPr lang="ru-KZ" sz="800" b="0" i="0" u="none" strike="noStrike">
                          <a:solidFill>
                            <a:srgbClr val="000000"/>
                          </a:solidFill>
                          <a:effectLst/>
                          <a:latin typeface="Arial Narrow" panose="020B0606020202030204" pitchFamily="34" charset="0"/>
                        </a:rPr>
                        <a:t>5 868</a:t>
                      </a:r>
                    </a:p>
                  </a:txBody>
                  <a:tcPr marL="9525" marR="9525" marT="0" marB="0" anchor="ctr">
                    <a:solidFill>
                      <a:schemeClr val="bg1">
                        <a:lumMod val="65000"/>
                        <a:alpha val="20000"/>
                      </a:schemeClr>
                    </a:solidFill>
                  </a:tcPr>
                </a:tc>
                <a:tc>
                  <a:txBody>
                    <a:bodyPr/>
                    <a:lstStyle/>
                    <a:p>
                      <a:pPr algn="ctr" fontAlgn="ctr"/>
                      <a:r>
                        <a:rPr lang="ru-KZ" sz="800" b="0" i="0" u="none" strike="noStrike">
                          <a:solidFill>
                            <a:srgbClr val="000000"/>
                          </a:solidFill>
                          <a:effectLst/>
                          <a:latin typeface="Arial Narrow" panose="020B0606020202030204" pitchFamily="34" charset="0"/>
                        </a:rPr>
                        <a:t>5 413</a:t>
                      </a:r>
                    </a:p>
                  </a:txBody>
                  <a:tcPr marL="9525" marR="9525" marT="0" marB="0" anchor="ctr">
                    <a:solidFill>
                      <a:schemeClr val="bg1">
                        <a:lumMod val="65000"/>
                        <a:alpha val="20000"/>
                      </a:schemeClr>
                    </a:solidFill>
                  </a:tcPr>
                </a:tc>
                <a:tc>
                  <a:txBody>
                    <a:bodyPr/>
                    <a:lstStyle/>
                    <a:p>
                      <a:pPr algn="ctr" fontAlgn="ctr"/>
                      <a:r>
                        <a:rPr lang="ru-KZ" sz="800" b="0" i="0" u="none" strike="noStrike">
                          <a:solidFill>
                            <a:srgbClr val="000000"/>
                          </a:solidFill>
                          <a:effectLst/>
                          <a:latin typeface="Arial Narrow" panose="020B0606020202030204" pitchFamily="34" charset="0"/>
                        </a:rPr>
                        <a:t>5 217</a:t>
                      </a:r>
                    </a:p>
                  </a:txBody>
                  <a:tcPr marL="9525" marR="9525" marT="0" marB="0" anchor="ctr">
                    <a:solidFill>
                      <a:schemeClr val="bg1">
                        <a:lumMod val="65000"/>
                        <a:alpha val="20000"/>
                      </a:schemeClr>
                    </a:solidFill>
                  </a:tcPr>
                </a:tc>
                <a:tc>
                  <a:txBody>
                    <a:bodyPr/>
                    <a:lstStyle/>
                    <a:p>
                      <a:pPr algn="ctr" fontAlgn="ctr"/>
                      <a:r>
                        <a:rPr lang="ru-KZ" sz="800" b="0" i="0" u="none" strike="noStrike">
                          <a:solidFill>
                            <a:srgbClr val="000000"/>
                          </a:solidFill>
                          <a:effectLst/>
                          <a:latin typeface="Arial Narrow" panose="020B0606020202030204" pitchFamily="34" charset="0"/>
                        </a:rPr>
                        <a:t>4 253</a:t>
                      </a:r>
                    </a:p>
                  </a:txBody>
                  <a:tcPr marL="9525" marR="9525" marT="0" marB="0" anchor="ctr">
                    <a:lnR w="12700" cap="flat" cmpd="sng" algn="ctr">
                      <a:solidFill>
                        <a:schemeClr val="tx1"/>
                      </a:solidFill>
                      <a:prstDash val="solid"/>
                      <a:round/>
                      <a:headEnd type="none" w="med" len="med"/>
                      <a:tailEnd type="none" w="med" len="med"/>
                    </a:lnR>
                    <a:solidFill>
                      <a:schemeClr val="bg1">
                        <a:lumMod val="65000"/>
                        <a:alpha val="20000"/>
                      </a:schemeClr>
                    </a:solidFill>
                  </a:tcPr>
                </a:tc>
                <a:tc>
                  <a:txBody>
                    <a:bodyPr/>
                    <a:lstStyle/>
                    <a:p>
                      <a:pPr algn="ctr" fontAlgn="ctr"/>
                      <a:r>
                        <a:rPr lang="ru-KZ" sz="800" b="0" i="0" u="none" strike="noStrike">
                          <a:solidFill>
                            <a:srgbClr val="000000"/>
                          </a:solidFill>
                          <a:effectLst/>
                          <a:latin typeface="Arial Narrow" panose="020B0606020202030204" pitchFamily="34" charset="0"/>
                        </a:rPr>
                        <a:t>20 128</a:t>
                      </a:r>
                    </a:p>
                  </a:txBody>
                  <a:tcPr marL="9525" marR="9525" marT="0" marB="0" anchor="ctr">
                    <a:lnL w="12700" cap="flat" cmpd="sng" algn="ctr">
                      <a:solidFill>
                        <a:schemeClr val="tx1"/>
                      </a:solidFill>
                      <a:prstDash val="solid"/>
                      <a:round/>
                      <a:headEnd type="none" w="med" len="med"/>
                      <a:tailEnd type="none" w="med" len="med"/>
                    </a:lnL>
                    <a:solidFill>
                      <a:schemeClr val="accent6">
                        <a:lumMod val="50000"/>
                        <a:alpha val="20000"/>
                      </a:schemeClr>
                    </a:solidFill>
                  </a:tcPr>
                </a:tc>
                <a:tc>
                  <a:txBody>
                    <a:bodyPr/>
                    <a:lstStyle/>
                    <a:p>
                      <a:pPr algn="ctr" fontAlgn="ctr"/>
                      <a:r>
                        <a:rPr lang="ru-KZ" sz="800" b="0" i="0" u="none" strike="noStrike">
                          <a:solidFill>
                            <a:srgbClr val="000000"/>
                          </a:solidFill>
                          <a:effectLst/>
                          <a:latin typeface="Arial Narrow" panose="020B0606020202030204" pitchFamily="34" charset="0"/>
                        </a:rPr>
                        <a:t>4 996</a:t>
                      </a:r>
                    </a:p>
                  </a:txBody>
                  <a:tcPr marL="9525" marR="9525" marT="0" marB="0" anchor="ctr">
                    <a:solidFill>
                      <a:schemeClr val="bg1">
                        <a:lumMod val="50000"/>
                        <a:alpha val="20000"/>
                      </a:schemeClr>
                    </a:solidFill>
                  </a:tcPr>
                </a:tc>
                <a:tc>
                  <a:txBody>
                    <a:bodyPr/>
                    <a:lstStyle/>
                    <a:p>
                      <a:pPr algn="ctr" fontAlgn="ctr"/>
                      <a:r>
                        <a:rPr lang="ru-KZ" sz="800" b="0" i="0" u="none" strike="noStrike">
                          <a:solidFill>
                            <a:srgbClr val="000000"/>
                          </a:solidFill>
                          <a:effectLst/>
                          <a:latin typeface="Arial Narrow" panose="020B0606020202030204" pitchFamily="34" charset="0"/>
                        </a:rPr>
                        <a:t>5 162</a:t>
                      </a:r>
                    </a:p>
                  </a:txBody>
                  <a:tcPr marL="9525" marR="9525" marT="0" marB="0" anchor="ctr">
                    <a:solidFill>
                      <a:schemeClr val="accent6">
                        <a:lumMod val="50000"/>
                        <a:alpha val="20000"/>
                      </a:schemeClr>
                    </a:solidFill>
                  </a:tcPr>
                </a:tc>
                <a:tc>
                  <a:txBody>
                    <a:bodyPr/>
                    <a:lstStyle/>
                    <a:p>
                      <a:pPr algn="ctr" fontAlgn="ctr"/>
                      <a:r>
                        <a:rPr lang="ru-KZ" sz="800" b="0" i="0" u="none" strike="noStrike">
                          <a:solidFill>
                            <a:srgbClr val="000000"/>
                          </a:solidFill>
                          <a:effectLst/>
                          <a:latin typeface="Arial Narrow" panose="020B0606020202030204" pitchFamily="34" charset="0"/>
                        </a:rPr>
                        <a:t>4 987</a:t>
                      </a:r>
                    </a:p>
                  </a:txBody>
                  <a:tcPr marL="9525" marR="9525" marT="0" marB="0" anchor="ctr">
                    <a:solidFill>
                      <a:schemeClr val="accent6">
                        <a:lumMod val="50000"/>
                        <a:alpha val="20000"/>
                      </a:schemeClr>
                    </a:solidFill>
                  </a:tcPr>
                </a:tc>
                <a:tc>
                  <a:txBody>
                    <a:bodyPr/>
                    <a:lstStyle/>
                    <a:p>
                      <a:pPr algn="ctr" fontAlgn="ctr"/>
                      <a:r>
                        <a:rPr lang="ru-KZ" sz="800" b="0" i="0" u="none" strike="noStrike">
                          <a:solidFill>
                            <a:srgbClr val="000000"/>
                          </a:solidFill>
                          <a:effectLst/>
                          <a:latin typeface="Arial Narrow" panose="020B0606020202030204" pitchFamily="34" charset="0"/>
                        </a:rPr>
                        <a:t>4 983</a:t>
                      </a:r>
                    </a:p>
                  </a:txBody>
                  <a:tcPr marL="9525" marR="9525" marT="0" marB="0" anchor="ctr">
                    <a:solidFill>
                      <a:schemeClr val="accent6">
                        <a:lumMod val="50000"/>
                        <a:alpha val="20000"/>
                      </a:schemeClr>
                    </a:solidFill>
                  </a:tcPr>
                </a:tc>
                <a:tc>
                  <a:txBody>
                    <a:bodyPr/>
                    <a:lstStyle/>
                    <a:p>
                      <a:pPr algn="ctr" fontAlgn="ctr"/>
                      <a:r>
                        <a:rPr lang="ru-KZ" sz="800" b="0" i="0" u="none" strike="noStrike">
                          <a:solidFill>
                            <a:srgbClr val="000000"/>
                          </a:solidFill>
                          <a:effectLst/>
                          <a:latin typeface="Arial Narrow" panose="020B0606020202030204" pitchFamily="34" charset="0"/>
                        </a:rPr>
                        <a:t>1,9%</a:t>
                      </a:r>
                    </a:p>
                  </a:txBody>
                  <a:tcPr marL="9525" marR="9525" marT="0" marB="0" anchor="ctr">
                    <a:solidFill>
                      <a:schemeClr val="accent6">
                        <a:lumMod val="50000"/>
                        <a:alpha val="20000"/>
                      </a:schemeClr>
                    </a:solidFill>
                  </a:tcPr>
                </a:tc>
                <a:extLst>
                  <a:ext uri="{0D108BD9-81ED-4DB2-BD59-A6C34878D82A}">
                    <a16:rowId xmlns:a16="http://schemas.microsoft.com/office/drawing/2014/main" val="1745570149"/>
                  </a:ext>
                </a:extLst>
              </a:tr>
              <a:tr h="158400">
                <a:tc>
                  <a:txBody>
                    <a:bodyPr/>
                    <a:lstStyle/>
                    <a:p>
                      <a:pPr algn="ctr" fontAlgn="b"/>
                      <a:r>
                        <a:rPr lang="ru-RU" sz="800" u="none" strike="noStrike" dirty="0">
                          <a:solidFill>
                            <a:schemeClr val="accent6">
                              <a:lumMod val="50000"/>
                            </a:schemeClr>
                          </a:solidFill>
                          <a:effectLst/>
                          <a:latin typeface="Arial Narrow" panose="020B0606020202030204" pitchFamily="34" charset="0"/>
                        </a:rPr>
                        <a:t>7</a:t>
                      </a:r>
                      <a:endParaRPr lang="en-US" sz="800" b="0" i="0" u="none" strike="noStrike" dirty="0">
                        <a:solidFill>
                          <a:schemeClr val="accent6">
                            <a:lumMod val="50000"/>
                          </a:schemeClr>
                        </a:solidFill>
                        <a:effectLst/>
                        <a:latin typeface="Arial Narrow" panose="020B0606020202030204" pitchFamily="34" charset="0"/>
                      </a:endParaRPr>
                    </a:p>
                  </a:txBody>
                  <a:tcPr marL="9525" marR="9525" marT="0" marB="0" anchor="ctr">
                    <a:solidFill>
                      <a:schemeClr val="accent6">
                        <a:lumMod val="50000"/>
                        <a:alpha val="1000"/>
                      </a:schemeClr>
                    </a:solidFill>
                  </a:tcPr>
                </a:tc>
                <a:tc>
                  <a:txBody>
                    <a:bodyPr/>
                    <a:lstStyle/>
                    <a:p>
                      <a:pPr algn="ctr" fontAlgn="b"/>
                      <a:r>
                        <a:rPr lang="ru-KZ" sz="800" b="0" i="0" u="none" strike="noStrike" cap="none" dirty="0">
                          <a:solidFill>
                            <a:schemeClr val="accent6">
                              <a:lumMod val="50000"/>
                            </a:schemeClr>
                          </a:solidFill>
                          <a:effectLst/>
                          <a:latin typeface="Arial Narrow" panose="020B0606020202030204" pitchFamily="34" charset="0"/>
                          <a:ea typeface="+mn-ea"/>
                          <a:cs typeface="+mn-cs"/>
                          <a:sym typeface="Arial"/>
                        </a:rPr>
                        <a:t>5414-9</a:t>
                      </a:r>
                    </a:p>
                  </a:txBody>
                  <a:tcPr marL="9525" marR="9525" marT="0" marB="0" anchor="ctr">
                    <a:solidFill>
                      <a:schemeClr val="accent6">
                        <a:lumMod val="50000"/>
                        <a:alpha val="1000"/>
                      </a:schemeClr>
                    </a:solidFill>
                  </a:tcPr>
                </a:tc>
                <a:tc>
                  <a:txBody>
                    <a:bodyPr/>
                    <a:lstStyle/>
                    <a:p>
                      <a:pPr marL="72000" algn="l" fontAlgn="ctr"/>
                      <a:r>
                        <a:rPr lang="ru-RU" sz="800" b="0" i="0" u="none" strike="noStrike" cap="none" dirty="0" err="1">
                          <a:solidFill>
                            <a:schemeClr val="accent6">
                              <a:lumMod val="50000"/>
                            </a:schemeClr>
                          </a:solidFill>
                          <a:effectLst/>
                          <a:latin typeface="Arial Narrow" panose="020B0606020202030204" pitchFamily="34" charset="0"/>
                          <a:ea typeface="+mn-ea"/>
                          <a:cs typeface="+mn-cs"/>
                          <a:sym typeface="Arial"/>
                        </a:rPr>
                        <a:t>Күзетшілер</a:t>
                      </a:r>
                      <a:r>
                        <a:rPr lang="ru-RU" sz="800" b="0" i="0" u="none" strike="noStrike" cap="none" dirty="0">
                          <a:solidFill>
                            <a:schemeClr val="accent6">
                              <a:lumMod val="50000"/>
                            </a:schemeClr>
                          </a:solidFill>
                          <a:effectLst/>
                          <a:latin typeface="Arial Narrow" panose="020B0606020202030204" pitchFamily="34" charset="0"/>
                          <a:ea typeface="+mn-ea"/>
                          <a:cs typeface="+mn-cs"/>
                          <a:sym typeface="Arial"/>
                        </a:rPr>
                        <a:t>, </a:t>
                      </a:r>
                      <a:r>
                        <a:rPr lang="ru-RU" sz="800" b="0" i="0" u="none" strike="noStrike" cap="none" dirty="0" err="1">
                          <a:solidFill>
                            <a:schemeClr val="accent6">
                              <a:lumMod val="50000"/>
                            </a:schemeClr>
                          </a:solidFill>
                          <a:effectLst/>
                          <a:latin typeface="Arial Narrow" panose="020B0606020202030204" pitchFamily="34" charset="0"/>
                          <a:ea typeface="+mn-ea"/>
                          <a:cs typeface="+mn-cs"/>
                          <a:sym typeface="Arial"/>
                        </a:rPr>
                        <a:t>инкассаторлар</a:t>
                      </a:r>
                      <a:r>
                        <a:rPr lang="ru-RU" sz="800" b="0" i="0" u="none" strike="noStrike" cap="none" dirty="0">
                          <a:solidFill>
                            <a:schemeClr val="accent6">
                              <a:lumMod val="50000"/>
                            </a:schemeClr>
                          </a:solidFill>
                          <a:effectLst/>
                          <a:latin typeface="Arial Narrow" panose="020B0606020202030204" pitchFamily="34" charset="0"/>
                          <a:ea typeface="+mn-ea"/>
                          <a:cs typeface="+mn-cs"/>
                          <a:sym typeface="Arial"/>
                        </a:rPr>
                        <a:t> </a:t>
                      </a:r>
                      <a:r>
                        <a:rPr lang="ru-RU" sz="800" b="0" i="0" u="none" strike="noStrike" cap="none" dirty="0" err="1">
                          <a:solidFill>
                            <a:schemeClr val="accent6">
                              <a:lumMod val="50000"/>
                            </a:schemeClr>
                          </a:solidFill>
                          <a:effectLst/>
                          <a:latin typeface="Arial Narrow" panose="020B0606020202030204" pitchFamily="34" charset="0"/>
                          <a:ea typeface="+mn-ea"/>
                          <a:cs typeface="+mn-cs"/>
                          <a:sym typeface="Arial"/>
                        </a:rPr>
                        <a:t>және</a:t>
                      </a:r>
                      <a:r>
                        <a:rPr lang="ru-RU" sz="800" b="0" i="0" u="none" strike="noStrike" cap="none" dirty="0">
                          <a:solidFill>
                            <a:schemeClr val="accent6">
                              <a:lumMod val="50000"/>
                            </a:schemeClr>
                          </a:solidFill>
                          <a:effectLst/>
                          <a:latin typeface="Arial Narrow" panose="020B0606020202030204" pitchFamily="34" charset="0"/>
                          <a:ea typeface="+mn-ea"/>
                          <a:cs typeface="+mn-cs"/>
                          <a:sym typeface="Arial"/>
                        </a:rPr>
                        <a:t>  </a:t>
                      </a:r>
                      <a:r>
                        <a:rPr lang="ru-RU" sz="800" b="0" i="0" u="none" strike="noStrike" cap="none" dirty="0" err="1">
                          <a:solidFill>
                            <a:schemeClr val="accent6">
                              <a:lumMod val="50000"/>
                            </a:schemeClr>
                          </a:solidFill>
                          <a:effectLst/>
                          <a:latin typeface="Arial Narrow" panose="020B0606020202030204" pitchFamily="34" charset="0"/>
                          <a:ea typeface="+mn-ea"/>
                          <a:cs typeface="+mn-cs"/>
                          <a:sym typeface="Arial"/>
                        </a:rPr>
                        <a:t>тектес</a:t>
                      </a:r>
                      <a:r>
                        <a:rPr lang="ru-RU" sz="800" b="0" i="0" u="none" strike="noStrike" cap="none" dirty="0">
                          <a:solidFill>
                            <a:schemeClr val="accent6">
                              <a:lumMod val="50000"/>
                            </a:schemeClr>
                          </a:solidFill>
                          <a:effectLst/>
                          <a:latin typeface="Arial Narrow" panose="020B0606020202030204" pitchFamily="34" charset="0"/>
                          <a:ea typeface="+mn-ea"/>
                          <a:cs typeface="+mn-cs"/>
                          <a:sym typeface="Arial"/>
                        </a:rPr>
                        <a:t> </a:t>
                      </a:r>
                      <a:r>
                        <a:rPr lang="ru-RU" sz="800" b="0" i="0" u="none" strike="noStrike" cap="none" dirty="0" err="1">
                          <a:solidFill>
                            <a:schemeClr val="accent6">
                              <a:lumMod val="50000"/>
                            </a:schemeClr>
                          </a:solidFill>
                          <a:effectLst/>
                          <a:latin typeface="Arial Narrow" panose="020B0606020202030204" pitchFamily="34" charset="0"/>
                          <a:ea typeface="+mn-ea"/>
                          <a:cs typeface="+mn-cs"/>
                          <a:sym typeface="Arial"/>
                        </a:rPr>
                        <a:t>қызметтер</a:t>
                      </a:r>
                      <a:endParaRPr lang="ru-RU" sz="800" b="0" i="0" u="none" strike="noStrike" cap="none" dirty="0">
                        <a:solidFill>
                          <a:schemeClr val="accent6">
                            <a:lumMod val="50000"/>
                          </a:schemeClr>
                        </a:solidFill>
                        <a:effectLst/>
                        <a:latin typeface="Arial Narrow" panose="020B0606020202030204" pitchFamily="34" charset="0"/>
                        <a:ea typeface="+mn-ea"/>
                        <a:cs typeface="+mn-cs"/>
                        <a:sym typeface="Arial"/>
                      </a:endParaRPr>
                    </a:p>
                  </a:txBody>
                  <a:tcPr marL="9525" marR="9525" marT="0" marB="0" anchor="ctr">
                    <a:lnR w="12700" cap="flat" cmpd="sng" algn="ctr">
                      <a:solidFill>
                        <a:schemeClr val="tx1"/>
                      </a:solidFill>
                      <a:prstDash val="solid"/>
                      <a:round/>
                      <a:headEnd type="none" w="med" len="med"/>
                      <a:tailEnd type="none" w="med" len="med"/>
                    </a:lnR>
                    <a:solidFill>
                      <a:schemeClr val="accent6">
                        <a:lumMod val="50000"/>
                        <a:alpha val="1000"/>
                      </a:schemeClr>
                    </a:solidFill>
                  </a:tcPr>
                </a:tc>
                <a:tc>
                  <a:txBody>
                    <a:bodyPr/>
                    <a:lstStyle/>
                    <a:p>
                      <a:pPr algn="ctr" fontAlgn="ctr"/>
                      <a:r>
                        <a:rPr lang="ru-KZ" sz="800" b="0" i="0" u="none" strike="noStrike">
                          <a:solidFill>
                            <a:srgbClr val="000000"/>
                          </a:solidFill>
                          <a:effectLst/>
                          <a:latin typeface="Arial Narrow" panose="020B0606020202030204" pitchFamily="34" charset="0"/>
                        </a:rPr>
                        <a:t>22 696</a:t>
                      </a:r>
                    </a:p>
                  </a:txBody>
                  <a:tcPr marL="9525" marR="9525" marT="0" marB="0" anchor="ctr">
                    <a:lnL w="12700" cap="flat" cmpd="sng" algn="ctr">
                      <a:solidFill>
                        <a:schemeClr val="tx1"/>
                      </a:solidFill>
                      <a:prstDash val="solid"/>
                      <a:round/>
                      <a:headEnd type="none" w="med" len="med"/>
                      <a:tailEnd type="none" w="med" len="med"/>
                    </a:lnL>
                    <a:solidFill>
                      <a:schemeClr val="accent6">
                        <a:lumMod val="50000"/>
                        <a:alpha val="1000"/>
                      </a:schemeClr>
                    </a:solidFill>
                  </a:tcPr>
                </a:tc>
                <a:tc>
                  <a:txBody>
                    <a:bodyPr/>
                    <a:lstStyle/>
                    <a:p>
                      <a:pPr algn="ctr" fontAlgn="ctr"/>
                      <a:r>
                        <a:rPr lang="ru-KZ" sz="800" b="0" i="0" u="none" strike="noStrike">
                          <a:solidFill>
                            <a:srgbClr val="000000"/>
                          </a:solidFill>
                          <a:effectLst/>
                          <a:latin typeface="Arial Narrow" panose="020B0606020202030204" pitchFamily="34" charset="0"/>
                        </a:rPr>
                        <a:t>5 582</a:t>
                      </a:r>
                    </a:p>
                  </a:txBody>
                  <a:tcPr marL="9525" marR="9525" marT="0" marB="0" anchor="ctr">
                    <a:solidFill>
                      <a:schemeClr val="accent6">
                        <a:lumMod val="50000"/>
                        <a:alpha val="1000"/>
                      </a:schemeClr>
                    </a:solidFill>
                  </a:tcPr>
                </a:tc>
                <a:tc>
                  <a:txBody>
                    <a:bodyPr/>
                    <a:lstStyle/>
                    <a:p>
                      <a:pPr algn="ctr" fontAlgn="ctr"/>
                      <a:r>
                        <a:rPr lang="ru-KZ" sz="800" b="0" i="0" u="none" strike="noStrike">
                          <a:solidFill>
                            <a:srgbClr val="000000"/>
                          </a:solidFill>
                          <a:effectLst/>
                          <a:latin typeface="Arial Narrow" panose="020B0606020202030204" pitchFamily="34" charset="0"/>
                        </a:rPr>
                        <a:t>6 265</a:t>
                      </a:r>
                    </a:p>
                  </a:txBody>
                  <a:tcPr marL="9525" marR="9525" marT="0" marB="0" anchor="ctr">
                    <a:solidFill>
                      <a:schemeClr val="accent6">
                        <a:lumMod val="50000"/>
                        <a:alpha val="1000"/>
                      </a:schemeClr>
                    </a:solidFill>
                  </a:tcPr>
                </a:tc>
                <a:tc>
                  <a:txBody>
                    <a:bodyPr/>
                    <a:lstStyle/>
                    <a:p>
                      <a:pPr algn="ctr" fontAlgn="ctr"/>
                      <a:r>
                        <a:rPr lang="ru-KZ" sz="800" b="0" i="0" u="none" strike="noStrike">
                          <a:solidFill>
                            <a:srgbClr val="000000"/>
                          </a:solidFill>
                          <a:effectLst/>
                          <a:latin typeface="Arial Narrow" panose="020B0606020202030204" pitchFamily="34" charset="0"/>
                        </a:rPr>
                        <a:t>5 762</a:t>
                      </a:r>
                    </a:p>
                  </a:txBody>
                  <a:tcPr marL="9525" marR="9525" marT="0" marB="0" anchor="ctr">
                    <a:solidFill>
                      <a:schemeClr val="accent6">
                        <a:lumMod val="50000"/>
                        <a:alpha val="1000"/>
                      </a:schemeClr>
                    </a:solidFill>
                  </a:tcPr>
                </a:tc>
                <a:tc>
                  <a:txBody>
                    <a:bodyPr/>
                    <a:lstStyle/>
                    <a:p>
                      <a:pPr algn="ctr" fontAlgn="ctr"/>
                      <a:r>
                        <a:rPr lang="ru-KZ" sz="800" b="0" i="0" u="none" strike="noStrike">
                          <a:solidFill>
                            <a:srgbClr val="000000"/>
                          </a:solidFill>
                          <a:effectLst/>
                          <a:latin typeface="Arial Narrow" panose="020B0606020202030204" pitchFamily="34" charset="0"/>
                        </a:rPr>
                        <a:t>5 087</a:t>
                      </a:r>
                    </a:p>
                  </a:txBody>
                  <a:tcPr marL="9525" marR="9525" marT="0" marB="0" anchor="ctr">
                    <a:lnR w="12700" cap="flat" cmpd="sng" algn="ctr">
                      <a:solidFill>
                        <a:schemeClr val="tx1"/>
                      </a:solidFill>
                      <a:prstDash val="solid"/>
                      <a:round/>
                      <a:headEnd type="none" w="med" len="med"/>
                      <a:tailEnd type="none" w="med" len="med"/>
                    </a:lnR>
                    <a:solidFill>
                      <a:schemeClr val="accent6">
                        <a:lumMod val="50000"/>
                        <a:alpha val="1000"/>
                      </a:schemeClr>
                    </a:solidFill>
                  </a:tcPr>
                </a:tc>
                <a:tc>
                  <a:txBody>
                    <a:bodyPr/>
                    <a:lstStyle/>
                    <a:p>
                      <a:pPr algn="ctr" fontAlgn="ctr"/>
                      <a:r>
                        <a:rPr lang="ru-KZ" sz="800" b="0" i="0" u="none" strike="noStrike">
                          <a:solidFill>
                            <a:srgbClr val="000000"/>
                          </a:solidFill>
                          <a:effectLst/>
                          <a:latin typeface="Arial Narrow" panose="020B0606020202030204" pitchFamily="34" charset="0"/>
                        </a:rPr>
                        <a:t>19 148</a:t>
                      </a:r>
                    </a:p>
                  </a:txBody>
                  <a:tcPr marL="9525" marR="9525" marT="0" marB="0" anchor="ctr">
                    <a:lnL w="12700" cap="flat" cmpd="sng" algn="ctr">
                      <a:solidFill>
                        <a:schemeClr val="tx1"/>
                      </a:solidFill>
                      <a:prstDash val="solid"/>
                      <a:round/>
                      <a:headEnd type="none" w="med" len="med"/>
                      <a:tailEnd type="none" w="med" len="med"/>
                    </a:lnL>
                    <a:solidFill>
                      <a:schemeClr val="accent6">
                        <a:lumMod val="50000"/>
                        <a:alpha val="1000"/>
                      </a:schemeClr>
                    </a:solidFill>
                  </a:tcPr>
                </a:tc>
                <a:tc>
                  <a:txBody>
                    <a:bodyPr/>
                    <a:lstStyle/>
                    <a:p>
                      <a:pPr algn="ctr" fontAlgn="ctr"/>
                      <a:r>
                        <a:rPr lang="ru-KZ" sz="800" b="0" i="0" u="none" strike="noStrike">
                          <a:solidFill>
                            <a:srgbClr val="000000"/>
                          </a:solidFill>
                          <a:effectLst/>
                          <a:latin typeface="Arial Narrow" panose="020B0606020202030204" pitchFamily="34" charset="0"/>
                        </a:rPr>
                        <a:t>4 237</a:t>
                      </a:r>
                    </a:p>
                  </a:txBody>
                  <a:tcPr marL="9525" marR="9525" marT="0" marB="0" anchor="ctr">
                    <a:solidFill>
                      <a:schemeClr val="accent6">
                        <a:lumMod val="50000"/>
                        <a:alpha val="1000"/>
                      </a:schemeClr>
                    </a:solidFill>
                  </a:tcPr>
                </a:tc>
                <a:tc>
                  <a:txBody>
                    <a:bodyPr/>
                    <a:lstStyle/>
                    <a:p>
                      <a:pPr algn="ctr" fontAlgn="ctr"/>
                      <a:r>
                        <a:rPr lang="ru-KZ" sz="800" b="0" i="0" u="none" strike="noStrike">
                          <a:solidFill>
                            <a:srgbClr val="000000"/>
                          </a:solidFill>
                          <a:effectLst/>
                          <a:latin typeface="Arial Narrow" panose="020B0606020202030204" pitchFamily="34" charset="0"/>
                        </a:rPr>
                        <a:t>3 959</a:t>
                      </a:r>
                    </a:p>
                  </a:txBody>
                  <a:tcPr marL="9525" marR="9525" marT="0" marB="0" anchor="ctr">
                    <a:solidFill>
                      <a:schemeClr val="accent6">
                        <a:lumMod val="50000"/>
                        <a:alpha val="1000"/>
                      </a:schemeClr>
                    </a:solidFill>
                  </a:tcPr>
                </a:tc>
                <a:tc>
                  <a:txBody>
                    <a:bodyPr/>
                    <a:lstStyle/>
                    <a:p>
                      <a:pPr algn="ctr" fontAlgn="ctr"/>
                      <a:r>
                        <a:rPr lang="ru-KZ" sz="800" b="0" i="0" u="none" strike="noStrike">
                          <a:solidFill>
                            <a:srgbClr val="000000"/>
                          </a:solidFill>
                          <a:effectLst/>
                          <a:latin typeface="Arial Narrow" panose="020B0606020202030204" pitchFamily="34" charset="0"/>
                        </a:rPr>
                        <a:t>5 705</a:t>
                      </a:r>
                    </a:p>
                  </a:txBody>
                  <a:tcPr marL="9525" marR="9525" marT="0" marB="0" anchor="ctr">
                    <a:solidFill>
                      <a:schemeClr val="accent6">
                        <a:lumMod val="50000"/>
                        <a:alpha val="1000"/>
                      </a:schemeClr>
                    </a:solidFill>
                  </a:tcPr>
                </a:tc>
                <a:tc>
                  <a:txBody>
                    <a:bodyPr/>
                    <a:lstStyle/>
                    <a:p>
                      <a:pPr algn="ctr" fontAlgn="ctr"/>
                      <a:r>
                        <a:rPr lang="ru-KZ" sz="800" b="0" i="0" u="none" strike="noStrike">
                          <a:solidFill>
                            <a:srgbClr val="000000"/>
                          </a:solidFill>
                          <a:effectLst/>
                          <a:latin typeface="Arial Narrow" panose="020B0606020202030204" pitchFamily="34" charset="0"/>
                        </a:rPr>
                        <a:t>5 247</a:t>
                      </a:r>
                    </a:p>
                  </a:txBody>
                  <a:tcPr marL="9525" marR="9525" marT="0" marB="0" anchor="ctr">
                    <a:solidFill>
                      <a:schemeClr val="accent6">
                        <a:lumMod val="50000"/>
                        <a:alpha val="1000"/>
                      </a:schemeClr>
                    </a:solidFill>
                  </a:tcPr>
                </a:tc>
                <a:tc>
                  <a:txBody>
                    <a:bodyPr/>
                    <a:lstStyle/>
                    <a:p>
                      <a:pPr algn="ctr" fontAlgn="ctr"/>
                      <a:r>
                        <a:rPr lang="ru-KZ" sz="800" b="0" i="0" u="none" strike="noStrike">
                          <a:solidFill>
                            <a:srgbClr val="000000"/>
                          </a:solidFill>
                          <a:effectLst/>
                          <a:latin typeface="Arial Narrow" panose="020B0606020202030204" pitchFamily="34" charset="0"/>
                        </a:rPr>
                        <a:t>1,8%</a:t>
                      </a:r>
                    </a:p>
                  </a:txBody>
                  <a:tcPr marL="9525" marR="9525" marT="0" marB="0" anchor="ctr">
                    <a:solidFill>
                      <a:schemeClr val="accent6">
                        <a:lumMod val="50000"/>
                        <a:alpha val="1000"/>
                      </a:schemeClr>
                    </a:solidFill>
                  </a:tcPr>
                </a:tc>
                <a:extLst>
                  <a:ext uri="{0D108BD9-81ED-4DB2-BD59-A6C34878D82A}">
                    <a16:rowId xmlns:a16="http://schemas.microsoft.com/office/drawing/2014/main" val="4097615506"/>
                  </a:ext>
                </a:extLst>
              </a:tr>
              <a:tr h="158400">
                <a:tc>
                  <a:txBody>
                    <a:bodyPr/>
                    <a:lstStyle/>
                    <a:p>
                      <a:pPr algn="ctr" fontAlgn="b"/>
                      <a:r>
                        <a:rPr lang="ru-RU" sz="800" u="none" strike="noStrike" dirty="0">
                          <a:solidFill>
                            <a:schemeClr val="accent6">
                              <a:lumMod val="50000"/>
                            </a:schemeClr>
                          </a:solidFill>
                          <a:effectLst/>
                          <a:latin typeface="Arial Narrow" panose="020B0606020202030204" pitchFamily="34" charset="0"/>
                        </a:rPr>
                        <a:t>8</a:t>
                      </a:r>
                      <a:endParaRPr lang="en-US" sz="800" b="0" i="0" u="none" strike="noStrike" dirty="0">
                        <a:solidFill>
                          <a:schemeClr val="accent6">
                            <a:lumMod val="50000"/>
                          </a:schemeClr>
                        </a:solidFill>
                        <a:effectLst/>
                        <a:latin typeface="Arial Narrow" panose="020B0606020202030204" pitchFamily="34" charset="0"/>
                      </a:endParaRPr>
                    </a:p>
                  </a:txBody>
                  <a:tcPr marL="9525" marR="9525" marT="0" marB="0" anchor="ctr">
                    <a:solidFill>
                      <a:schemeClr val="accent6">
                        <a:lumMod val="50000"/>
                        <a:alpha val="20000"/>
                      </a:schemeClr>
                    </a:solidFill>
                  </a:tcPr>
                </a:tc>
                <a:tc>
                  <a:txBody>
                    <a:bodyPr/>
                    <a:lstStyle/>
                    <a:p>
                      <a:pPr algn="ctr" fontAlgn="b"/>
                      <a:r>
                        <a:rPr lang="ru-KZ" sz="800" b="0" i="0" u="none" strike="noStrike" cap="none" dirty="0">
                          <a:solidFill>
                            <a:schemeClr val="accent6">
                              <a:lumMod val="50000"/>
                            </a:schemeClr>
                          </a:solidFill>
                          <a:effectLst/>
                          <a:latin typeface="Arial Narrow" panose="020B0606020202030204" pitchFamily="34" charset="0"/>
                          <a:ea typeface="+mn-ea"/>
                          <a:cs typeface="+mn-cs"/>
                          <a:sym typeface="Arial"/>
                        </a:rPr>
                        <a:t>8322-2</a:t>
                      </a:r>
                    </a:p>
                  </a:txBody>
                  <a:tcPr marL="9525" marR="9525" marT="0" marB="0" anchor="ctr">
                    <a:solidFill>
                      <a:schemeClr val="accent6">
                        <a:lumMod val="50000"/>
                        <a:alpha val="20000"/>
                      </a:schemeClr>
                    </a:solidFill>
                  </a:tcPr>
                </a:tc>
                <a:tc>
                  <a:txBody>
                    <a:bodyPr/>
                    <a:lstStyle/>
                    <a:p>
                      <a:pPr marL="72000" algn="l" fontAlgn="ctr"/>
                      <a:r>
                        <a:rPr lang="ru-RU" sz="800" b="0" i="0" u="none" strike="noStrike" cap="none" dirty="0">
                          <a:solidFill>
                            <a:schemeClr val="accent6">
                              <a:lumMod val="50000"/>
                            </a:schemeClr>
                          </a:solidFill>
                          <a:effectLst/>
                          <a:latin typeface="Arial Narrow" panose="020B0606020202030204" pitchFamily="34" charset="0"/>
                          <a:ea typeface="+mn-ea"/>
                          <a:cs typeface="+mn-cs"/>
                          <a:sym typeface="Arial"/>
                        </a:rPr>
                        <a:t>Жеке </a:t>
                      </a:r>
                      <a:r>
                        <a:rPr lang="ru-RU" sz="800" b="0" i="0" u="none" strike="noStrike" cap="none" dirty="0" err="1">
                          <a:solidFill>
                            <a:schemeClr val="accent6">
                              <a:lumMod val="50000"/>
                            </a:schemeClr>
                          </a:solidFill>
                          <a:effectLst/>
                          <a:latin typeface="Arial Narrow" panose="020B0606020202030204" pitchFamily="34" charset="0"/>
                          <a:ea typeface="+mn-ea"/>
                          <a:cs typeface="+mn-cs"/>
                          <a:sym typeface="Arial"/>
                        </a:rPr>
                        <a:t>жүргізушілер</a:t>
                      </a:r>
                      <a:r>
                        <a:rPr lang="ru-RU" sz="800" b="0" i="0" u="none" strike="noStrike" cap="none" dirty="0">
                          <a:solidFill>
                            <a:schemeClr val="accent6">
                              <a:lumMod val="50000"/>
                            </a:schemeClr>
                          </a:solidFill>
                          <a:effectLst/>
                          <a:latin typeface="Arial Narrow" panose="020B0606020202030204" pitchFamily="34" charset="0"/>
                          <a:ea typeface="+mn-ea"/>
                          <a:cs typeface="+mn-cs"/>
                          <a:sym typeface="Arial"/>
                        </a:rPr>
                        <a:t> мен </a:t>
                      </a:r>
                      <a:r>
                        <a:rPr lang="ru-RU" sz="800" b="0" i="0" u="none" strike="noStrike" cap="none" dirty="0" err="1">
                          <a:solidFill>
                            <a:schemeClr val="accent6">
                              <a:lumMod val="50000"/>
                            </a:schemeClr>
                          </a:solidFill>
                          <a:effectLst/>
                          <a:latin typeface="Arial Narrow" panose="020B0606020202030204" pitchFamily="34" charset="0"/>
                          <a:ea typeface="+mn-ea"/>
                          <a:cs typeface="+mn-cs"/>
                          <a:sym typeface="Arial"/>
                        </a:rPr>
                        <a:t>шопырлар</a:t>
                      </a:r>
                      <a:endParaRPr lang="ru-RU" sz="800" b="0" i="0" u="none" strike="noStrike" cap="none" dirty="0">
                        <a:solidFill>
                          <a:schemeClr val="accent6">
                            <a:lumMod val="50000"/>
                          </a:schemeClr>
                        </a:solidFill>
                        <a:effectLst/>
                        <a:latin typeface="Arial Narrow" panose="020B0606020202030204" pitchFamily="34" charset="0"/>
                        <a:ea typeface="+mn-ea"/>
                        <a:cs typeface="+mn-cs"/>
                        <a:sym typeface="Arial"/>
                      </a:endParaRPr>
                    </a:p>
                  </a:txBody>
                  <a:tcPr marL="9525" marR="9525" marT="0" marB="0" anchor="ctr">
                    <a:lnR w="12700" cap="flat" cmpd="sng" algn="ctr">
                      <a:solidFill>
                        <a:schemeClr val="tx1"/>
                      </a:solidFill>
                      <a:prstDash val="solid"/>
                      <a:round/>
                      <a:headEnd type="none" w="med" len="med"/>
                      <a:tailEnd type="none" w="med" len="med"/>
                    </a:lnR>
                    <a:solidFill>
                      <a:schemeClr val="accent6">
                        <a:lumMod val="50000"/>
                        <a:alpha val="20000"/>
                      </a:schemeClr>
                    </a:solidFill>
                  </a:tcPr>
                </a:tc>
                <a:tc>
                  <a:txBody>
                    <a:bodyPr/>
                    <a:lstStyle/>
                    <a:p>
                      <a:pPr algn="ctr" fontAlgn="ctr"/>
                      <a:r>
                        <a:rPr lang="ru-KZ" sz="800" b="0" i="0" u="none" strike="noStrike">
                          <a:solidFill>
                            <a:srgbClr val="000000"/>
                          </a:solidFill>
                          <a:effectLst/>
                          <a:latin typeface="Arial Narrow" panose="020B0606020202030204" pitchFamily="34" charset="0"/>
                        </a:rPr>
                        <a:t>19 334</a:t>
                      </a:r>
                    </a:p>
                  </a:txBody>
                  <a:tcPr marL="9525" marR="9525" marT="0" marB="0" anchor="ctr">
                    <a:lnL w="12700" cap="flat" cmpd="sng" algn="ctr">
                      <a:solidFill>
                        <a:schemeClr val="tx1"/>
                      </a:solidFill>
                      <a:prstDash val="solid"/>
                      <a:round/>
                      <a:headEnd type="none" w="med" len="med"/>
                      <a:tailEnd type="none" w="med" len="med"/>
                    </a:lnL>
                    <a:solidFill>
                      <a:schemeClr val="bg1">
                        <a:lumMod val="65000"/>
                        <a:alpha val="20000"/>
                      </a:schemeClr>
                    </a:solidFill>
                  </a:tcPr>
                </a:tc>
                <a:tc>
                  <a:txBody>
                    <a:bodyPr/>
                    <a:lstStyle/>
                    <a:p>
                      <a:pPr algn="ctr" fontAlgn="ctr"/>
                      <a:r>
                        <a:rPr lang="ru-KZ" sz="800" b="0" i="0" u="none" strike="noStrike">
                          <a:solidFill>
                            <a:srgbClr val="000000"/>
                          </a:solidFill>
                          <a:effectLst/>
                          <a:latin typeface="Arial Narrow" panose="020B0606020202030204" pitchFamily="34" charset="0"/>
                        </a:rPr>
                        <a:t>4 875</a:t>
                      </a:r>
                    </a:p>
                  </a:txBody>
                  <a:tcPr marL="9525" marR="9525" marT="0" marB="0" anchor="ctr">
                    <a:solidFill>
                      <a:schemeClr val="bg1">
                        <a:lumMod val="65000"/>
                        <a:alpha val="20000"/>
                      </a:schemeClr>
                    </a:solidFill>
                  </a:tcPr>
                </a:tc>
                <a:tc>
                  <a:txBody>
                    <a:bodyPr/>
                    <a:lstStyle/>
                    <a:p>
                      <a:pPr algn="ctr" fontAlgn="ctr"/>
                      <a:r>
                        <a:rPr lang="ru-KZ" sz="800" b="0" i="0" u="none" strike="noStrike">
                          <a:solidFill>
                            <a:srgbClr val="000000"/>
                          </a:solidFill>
                          <a:effectLst/>
                          <a:latin typeface="Arial Narrow" panose="020B0606020202030204" pitchFamily="34" charset="0"/>
                        </a:rPr>
                        <a:t>5 608</a:t>
                      </a:r>
                    </a:p>
                  </a:txBody>
                  <a:tcPr marL="9525" marR="9525" marT="0" marB="0" anchor="ctr">
                    <a:solidFill>
                      <a:schemeClr val="bg1">
                        <a:lumMod val="65000"/>
                        <a:alpha val="20000"/>
                      </a:schemeClr>
                    </a:solidFill>
                  </a:tcPr>
                </a:tc>
                <a:tc>
                  <a:txBody>
                    <a:bodyPr/>
                    <a:lstStyle/>
                    <a:p>
                      <a:pPr algn="ctr" fontAlgn="ctr"/>
                      <a:r>
                        <a:rPr lang="ru-KZ" sz="800" b="0" i="0" u="none" strike="noStrike">
                          <a:solidFill>
                            <a:srgbClr val="000000"/>
                          </a:solidFill>
                          <a:effectLst/>
                          <a:latin typeface="Arial Narrow" panose="020B0606020202030204" pitchFamily="34" charset="0"/>
                        </a:rPr>
                        <a:t>4 754</a:t>
                      </a:r>
                    </a:p>
                  </a:txBody>
                  <a:tcPr marL="9525" marR="9525" marT="0" marB="0" anchor="ctr">
                    <a:solidFill>
                      <a:schemeClr val="bg1">
                        <a:lumMod val="65000"/>
                        <a:alpha val="20000"/>
                      </a:schemeClr>
                    </a:solidFill>
                  </a:tcPr>
                </a:tc>
                <a:tc>
                  <a:txBody>
                    <a:bodyPr/>
                    <a:lstStyle/>
                    <a:p>
                      <a:pPr algn="ctr" fontAlgn="ctr"/>
                      <a:r>
                        <a:rPr lang="ru-KZ" sz="800" b="0" i="0" u="none" strike="noStrike">
                          <a:solidFill>
                            <a:srgbClr val="000000"/>
                          </a:solidFill>
                          <a:effectLst/>
                          <a:latin typeface="Arial Narrow" panose="020B0606020202030204" pitchFamily="34" charset="0"/>
                        </a:rPr>
                        <a:t>4 097</a:t>
                      </a:r>
                    </a:p>
                  </a:txBody>
                  <a:tcPr marL="9525" marR="9525" marT="0" marB="0" anchor="ctr">
                    <a:lnR w="12700" cap="flat" cmpd="sng" algn="ctr">
                      <a:solidFill>
                        <a:schemeClr val="tx1"/>
                      </a:solidFill>
                      <a:prstDash val="solid"/>
                      <a:round/>
                      <a:headEnd type="none" w="med" len="med"/>
                      <a:tailEnd type="none" w="med" len="med"/>
                    </a:lnR>
                    <a:solidFill>
                      <a:schemeClr val="bg1">
                        <a:lumMod val="65000"/>
                        <a:alpha val="20000"/>
                      </a:schemeClr>
                    </a:solidFill>
                  </a:tcPr>
                </a:tc>
                <a:tc>
                  <a:txBody>
                    <a:bodyPr/>
                    <a:lstStyle/>
                    <a:p>
                      <a:pPr algn="ctr" fontAlgn="ctr"/>
                      <a:r>
                        <a:rPr lang="ru-KZ" sz="800" b="0" i="0" u="none" strike="noStrike">
                          <a:solidFill>
                            <a:srgbClr val="000000"/>
                          </a:solidFill>
                          <a:effectLst/>
                          <a:latin typeface="Arial Narrow" panose="020B0606020202030204" pitchFamily="34" charset="0"/>
                        </a:rPr>
                        <a:t>18 418</a:t>
                      </a:r>
                    </a:p>
                  </a:txBody>
                  <a:tcPr marL="9525" marR="9525" marT="0" marB="0" anchor="ctr">
                    <a:lnL w="12700" cap="flat" cmpd="sng" algn="ctr">
                      <a:solidFill>
                        <a:schemeClr val="tx1"/>
                      </a:solidFill>
                      <a:prstDash val="solid"/>
                      <a:round/>
                      <a:headEnd type="none" w="med" len="med"/>
                      <a:tailEnd type="none" w="med" len="med"/>
                    </a:lnL>
                    <a:solidFill>
                      <a:schemeClr val="accent6">
                        <a:lumMod val="50000"/>
                        <a:alpha val="20000"/>
                      </a:schemeClr>
                    </a:solidFill>
                  </a:tcPr>
                </a:tc>
                <a:tc>
                  <a:txBody>
                    <a:bodyPr/>
                    <a:lstStyle/>
                    <a:p>
                      <a:pPr algn="ctr" fontAlgn="ctr"/>
                      <a:r>
                        <a:rPr lang="ru-KZ" sz="800" b="0" i="0" u="none" strike="noStrike">
                          <a:solidFill>
                            <a:srgbClr val="000000"/>
                          </a:solidFill>
                          <a:effectLst/>
                          <a:latin typeface="Arial Narrow" panose="020B0606020202030204" pitchFamily="34" charset="0"/>
                        </a:rPr>
                        <a:t>4 410</a:t>
                      </a:r>
                    </a:p>
                  </a:txBody>
                  <a:tcPr marL="9525" marR="9525" marT="0" marB="0" anchor="ctr">
                    <a:solidFill>
                      <a:schemeClr val="bg1">
                        <a:lumMod val="50000"/>
                        <a:alpha val="20000"/>
                      </a:schemeClr>
                    </a:solidFill>
                  </a:tcPr>
                </a:tc>
                <a:tc>
                  <a:txBody>
                    <a:bodyPr/>
                    <a:lstStyle/>
                    <a:p>
                      <a:pPr algn="ctr" fontAlgn="ctr"/>
                      <a:r>
                        <a:rPr lang="ru-KZ" sz="800" b="0" i="0" u="none" strike="noStrike">
                          <a:solidFill>
                            <a:srgbClr val="000000"/>
                          </a:solidFill>
                          <a:effectLst/>
                          <a:latin typeface="Arial Narrow" panose="020B0606020202030204" pitchFamily="34" charset="0"/>
                        </a:rPr>
                        <a:t>4 122</a:t>
                      </a:r>
                    </a:p>
                  </a:txBody>
                  <a:tcPr marL="9525" marR="9525" marT="0" marB="0" anchor="ctr">
                    <a:solidFill>
                      <a:schemeClr val="accent6">
                        <a:lumMod val="50000"/>
                        <a:alpha val="20000"/>
                      </a:schemeClr>
                    </a:solidFill>
                  </a:tcPr>
                </a:tc>
                <a:tc>
                  <a:txBody>
                    <a:bodyPr/>
                    <a:lstStyle/>
                    <a:p>
                      <a:pPr algn="ctr" fontAlgn="ctr"/>
                      <a:r>
                        <a:rPr lang="ru-KZ" sz="800" b="0" i="0" u="none" strike="noStrike">
                          <a:solidFill>
                            <a:srgbClr val="000000"/>
                          </a:solidFill>
                          <a:effectLst/>
                          <a:latin typeface="Arial Narrow" panose="020B0606020202030204" pitchFamily="34" charset="0"/>
                        </a:rPr>
                        <a:t>5 251</a:t>
                      </a:r>
                    </a:p>
                  </a:txBody>
                  <a:tcPr marL="9525" marR="9525" marT="0" marB="0" anchor="ctr">
                    <a:solidFill>
                      <a:schemeClr val="accent6">
                        <a:lumMod val="50000"/>
                        <a:alpha val="20000"/>
                      </a:schemeClr>
                    </a:solidFill>
                  </a:tcPr>
                </a:tc>
                <a:tc>
                  <a:txBody>
                    <a:bodyPr/>
                    <a:lstStyle/>
                    <a:p>
                      <a:pPr algn="ctr" fontAlgn="ctr"/>
                      <a:r>
                        <a:rPr lang="ru-KZ" sz="800" b="0" i="0" u="none" strike="noStrike">
                          <a:solidFill>
                            <a:srgbClr val="000000"/>
                          </a:solidFill>
                          <a:effectLst/>
                          <a:latin typeface="Arial Narrow" panose="020B0606020202030204" pitchFamily="34" charset="0"/>
                        </a:rPr>
                        <a:t>4 635</a:t>
                      </a:r>
                    </a:p>
                  </a:txBody>
                  <a:tcPr marL="9525" marR="9525" marT="0" marB="0" anchor="ctr">
                    <a:solidFill>
                      <a:schemeClr val="accent6">
                        <a:lumMod val="50000"/>
                        <a:alpha val="20000"/>
                      </a:schemeClr>
                    </a:solidFill>
                  </a:tcPr>
                </a:tc>
                <a:tc>
                  <a:txBody>
                    <a:bodyPr/>
                    <a:lstStyle/>
                    <a:p>
                      <a:pPr algn="ctr" fontAlgn="ctr"/>
                      <a:r>
                        <a:rPr lang="ru-KZ" sz="800" b="0" i="0" u="none" strike="noStrike">
                          <a:solidFill>
                            <a:srgbClr val="000000"/>
                          </a:solidFill>
                          <a:effectLst/>
                          <a:latin typeface="Arial Narrow" panose="020B0606020202030204" pitchFamily="34" charset="0"/>
                        </a:rPr>
                        <a:t>1,8%</a:t>
                      </a:r>
                    </a:p>
                  </a:txBody>
                  <a:tcPr marL="9525" marR="9525" marT="0" marB="0" anchor="ctr">
                    <a:solidFill>
                      <a:schemeClr val="accent6">
                        <a:lumMod val="50000"/>
                        <a:alpha val="20000"/>
                      </a:schemeClr>
                    </a:solidFill>
                  </a:tcPr>
                </a:tc>
                <a:extLst>
                  <a:ext uri="{0D108BD9-81ED-4DB2-BD59-A6C34878D82A}">
                    <a16:rowId xmlns:a16="http://schemas.microsoft.com/office/drawing/2014/main" val="2737083061"/>
                  </a:ext>
                </a:extLst>
              </a:tr>
              <a:tr h="158400">
                <a:tc>
                  <a:txBody>
                    <a:bodyPr/>
                    <a:lstStyle/>
                    <a:p>
                      <a:pPr algn="ctr" fontAlgn="b"/>
                      <a:r>
                        <a:rPr lang="ru-RU" sz="800" u="none" strike="noStrike" dirty="0">
                          <a:solidFill>
                            <a:schemeClr val="accent6">
                              <a:lumMod val="50000"/>
                            </a:schemeClr>
                          </a:solidFill>
                          <a:effectLst/>
                          <a:latin typeface="Arial Narrow" panose="020B0606020202030204" pitchFamily="34" charset="0"/>
                        </a:rPr>
                        <a:t>9</a:t>
                      </a:r>
                      <a:endParaRPr lang="en-US" sz="800" b="0" i="0" u="none" strike="noStrike" dirty="0">
                        <a:solidFill>
                          <a:schemeClr val="accent6">
                            <a:lumMod val="50000"/>
                          </a:schemeClr>
                        </a:solidFill>
                        <a:effectLst/>
                        <a:latin typeface="Arial Narrow" panose="020B0606020202030204" pitchFamily="34" charset="0"/>
                      </a:endParaRPr>
                    </a:p>
                  </a:txBody>
                  <a:tcPr marL="9525" marR="9525" marT="0" marB="0" anchor="ctr">
                    <a:solidFill>
                      <a:schemeClr val="accent6">
                        <a:lumMod val="50000"/>
                        <a:alpha val="1000"/>
                      </a:schemeClr>
                    </a:solidFill>
                  </a:tcPr>
                </a:tc>
                <a:tc>
                  <a:txBody>
                    <a:bodyPr/>
                    <a:lstStyle/>
                    <a:p>
                      <a:pPr algn="ctr" fontAlgn="b"/>
                      <a:r>
                        <a:rPr lang="ru-KZ" sz="800" b="0" i="0" u="none" strike="noStrike" cap="none">
                          <a:solidFill>
                            <a:schemeClr val="accent6">
                              <a:lumMod val="50000"/>
                            </a:schemeClr>
                          </a:solidFill>
                          <a:effectLst/>
                          <a:latin typeface="Arial Narrow" panose="020B0606020202030204" pitchFamily="34" charset="0"/>
                          <a:ea typeface="+mn-ea"/>
                          <a:cs typeface="+mn-cs"/>
                          <a:sym typeface="Arial"/>
                        </a:rPr>
                        <a:t>9113-0</a:t>
                      </a:r>
                    </a:p>
                  </a:txBody>
                  <a:tcPr marL="9525" marR="9525" marT="0" marB="0" anchor="ctr">
                    <a:solidFill>
                      <a:schemeClr val="accent6">
                        <a:lumMod val="50000"/>
                        <a:alpha val="1000"/>
                      </a:schemeClr>
                    </a:solidFill>
                  </a:tcPr>
                </a:tc>
                <a:tc>
                  <a:txBody>
                    <a:bodyPr/>
                    <a:lstStyle/>
                    <a:p>
                      <a:pPr marL="72000" algn="l" fontAlgn="ctr"/>
                      <a:r>
                        <a:rPr lang="ru-RU" sz="800" b="0" i="0" u="none" strike="noStrike" cap="none" dirty="0" err="1">
                          <a:solidFill>
                            <a:schemeClr val="accent6">
                              <a:lumMod val="50000"/>
                            </a:schemeClr>
                          </a:solidFill>
                          <a:effectLst/>
                          <a:latin typeface="Arial Narrow" panose="020B0606020202030204" pitchFamily="34" charset="0"/>
                          <a:ea typeface="+mn-ea"/>
                          <a:cs typeface="+mn-cs"/>
                          <a:sym typeface="Arial"/>
                        </a:rPr>
                        <a:t>Офистердегі</a:t>
                      </a:r>
                      <a:r>
                        <a:rPr lang="ru-RU" sz="800" b="0" i="0" u="none" strike="noStrike" cap="none" dirty="0">
                          <a:solidFill>
                            <a:schemeClr val="accent6">
                              <a:lumMod val="50000"/>
                            </a:schemeClr>
                          </a:solidFill>
                          <a:effectLst/>
                          <a:latin typeface="Arial Narrow" panose="020B0606020202030204" pitchFamily="34" charset="0"/>
                          <a:ea typeface="+mn-ea"/>
                          <a:cs typeface="+mn-cs"/>
                          <a:sym typeface="Arial"/>
                        </a:rPr>
                        <a:t> </a:t>
                      </a:r>
                      <a:r>
                        <a:rPr lang="ru-RU" sz="800" b="0" i="0" u="none" strike="noStrike" cap="none" dirty="0" err="1">
                          <a:solidFill>
                            <a:schemeClr val="accent6">
                              <a:lumMod val="50000"/>
                            </a:schemeClr>
                          </a:solidFill>
                          <a:effectLst/>
                          <a:latin typeface="Arial Narrow" panose="020B0606020202030204" pitchFamily="34" charset="0"/>
                          <a:ea typeface="+mn-ea"/>
                          <a:cs typeface="+mn-cs"/>
                          <a:sym typeface="Arial"/>
                        </a:rPr>
                        <a:t>жинаушылар</a:t>
                      </a:r>
                      <a:endParaRPr lang="ru-RU" sz="800" b="0" i="0" u="none" strike="noStrike" cap="none" dirty="0">
                        <a:solidFill>
                          <a:schemeClr val="accent6">
                            <a:lumMod val="50000"/>
                          </a:schemeClr>
                        </a:solidFill>
                        <a:effectLst/>
                        <a:latin typeface="Arial Narrow" panose="020B0606020202030204" pitchFamily="34" charset="0"/>
                        <a:ea typeface="+mn-ea"/>
                        <a:cs typeface="+mn-cs"/>
                        <a:sym typeface="Arial"/>
                      </a:endParaRPr>
                    </a:p>
                  </a:txBody>
                  <a:tcPr marL="9525" marR="9525" marT="0" marB="0" anchor="ctr">
                    <a:lnR w="12700" cap="flat" cmpd="sng" algn="ctr">
                      <a:solidFill>
                        <a:schemeClr val="tx1"/>
                      </a:solidFill>
                      <a:prstDash val="solid"/>
                      <a:round/>
                      <a:headEnd type="none" w="med" len="med"/>
                      <a:tailEnd type="none" w="med" len="med"/>
                    </a:lnR>
                    <a:solidFill>
                      <a:schemeClr val="accent6">
                        <a:lumMod val="50000"/>
                        <a:alpha val="1000"/>
                      </a:schemeClr>
                    </a:solidFill>
                  </a:tcPr>
                </a:tc>
                <a:tc>
                  <a:txBody>
                    <a:bodyPr/>
                    <a:lstStyle/>
                    <a:p>
                      <a:pPr algn="ctr" fontAlgn="ctr"/>
                      <a:r>
                        <a:rPr lang="ru-KZ" sz="800" b="0" i="0" u="none" strike="noStrike">
                          <a:solidFill>
                            <a:srgbClr val="000000"/>
                          </a:solidFill>
                          <a:effectLst/>
                          <a:latin typeface="Arial Narrow" panose="020B0606020202030204" pitchFamily="34" charset="0"/>
                        </a:rPr>
                        <a:t>15 014</a:t>
                      </a:r>
                    </a:p>
                  </a:txBody>
                  <a:tcPr marL="9525" marR="9525" marT="0" marB="0" anchor="ctr">
                    <a:lnL w="12700" cap="flat" cmpd="sng" algn="ctr">
                      <a:solidFill>
                        <a:schemeClr val="tx1"/>
                      </a:solidFill>
                      <a:prstDash val="solid"/>
                      <a:round/>
                      <a:headEnd type="none" w="med" len="med"/>
                      <a:tailEnd type="none" w="med" len="med"/>
                    </a:lnL>
                    <a:solidFill>
                      <a:schemeClr val="accent6">
                        <a:lumMod val="50000"/>
                        <a:alpha val="1000"/>
                      </a:schemeClr>
                    </a:solidFill>
                  </a:tcPr>
                </a:tc>
                <a:tc>
                  <a:txBody>
                    <a:bodyPr/>
                    <a:lstStyle/>
                    <a:p>
                      <a:pPr algn="ctr" fontAlgn="ctr"/>
                      <a:r>
                        <a:rPr lang="ru-KZ" sz="800" b="0" i="0" u="none" strike="noStrike">
                          <a:solidFill>
                            <a:srgbClr val="000000"/>
                          </a:solidFill>
                          <a:effectLst/>
                          <a:latin typeface="Arial Narrow" panose="020B0606020202030204" pitchFamily="34" charset="0"/>
                        </a:rPr>
                        <a:t>3 019</a:t>
                      </a:r>
                    </a:p>
                  </a:txBody>
                  <a:tcPr marL="9525" marR="9525" marT="0" marB="0" anchor="ctr">
                    <a:solidFill>
                      <a:schemeClr val="accent6">
                        <a:lumMod val="50000"/>
                        <a:alpha val="1000"/>
                      </a:schemeClr>
                    </a:solidFill>
                  </a:tcPr>
                </a:tc>
                <a:tc>
                  <a:txBody>
                    <a:bodyPr/>
                    <a:lstStyle/>
                    <a:p>
                      <a:pPr algn="ctr" fontAlgn="ctr"/>
                      <a:r>
                        <a:rPr lang="ru-KZ" sz="800" b="0" i="0" u="none" strike="noStrike">
                          <a:solidFill>
                            <a:srgbClr val="000000"/>
                          </a:solidFill>
                          <a:effectLst/>
                          <a:latin typeface="Arial Narrow" panose="020B0606020202030204" pitchFamily="34" charset="0"/>
                        </a:rPr>
                        <a:t>3 042</a:t>
                      </a:r>
                    </a:p>
                  </a:txBody>
                  <a:tcPr marL="9525" marR="9525" marT="0" marB="0" anchor="ctr">
                    <a:solidFill>
                      <a:schemeClr val="accent6">
                        <a:lumMod val="50000"/>
                        <a:alpha val="1000"/>
                      </a:schemeClr>
                    </a:solidFill>
                  </a:tcPr>
                </a:tc>
                <a:tc>
                  <a:txBody>
                    <a:bodyPr/>
                    <a:lstStyle/>
                    <a:p>
                      <a:pPr algn="ctr" fontAlgn="ctr"/>
                      <a:r>
                        <a:rPr lang="ru-KZ" sz="800" b="0" i="0" u="none" strike="noStrike">
                          <a:solidFill>
                            <a:srgbClr val="000000"/>
                          </a:solidFill>
                          <a:effectLst/>
                          <a:latin typeface="Arial Narrow" panose="020B0606020202030204" pitchFamily="34" charset="0"/>
                        </a:rPr>
                        <a:t>4 656</a:t>
                      </a:r>
                    </a:p>
                  </a:txBody>
                  <a:tcPr marL="9525" marR="9525" marT="0" marB="0" anchor="ctr">
                    <a:solidFill>
                      <a:schemeClr val="accent6">
                        <a:lumMod val="50000"/>
                        <a:alpha val="1000"/>
                      </a:schemeClr>
                    </a:solidFill>
                  </a:tcPr>
                </a:tc>
                <a:tc>
                  <a:txBody>
                    <a:bodyPr/>
                    <a:lstStyle/>
                    <a:p>
                      <a:pPr algn="ctr" fontAlgn="ctr"/>
                      <a:r>
                        <a:rPr lang="ru-KZ" sz="800" b="0" i="0" u="none" strike="noStrike">
                          <a:solidFill>
                            <a:srgbClr val="000000"/>
                          </a:solidFill>
                          <a:effectLst/>
                          <a:latin typeface="Arial Narrow" panose="020B0606020202030204" pitchFamily="34" charset="0"/>
                        </a:rPr>
                        <a:t>4 297</a:t>
                      </a:r>
                    </a:p>
                  </a:txBody>
                  <a:tcPr marL="9525" marR="9525" marT="0" marB="0" anchor="ctr">
                    <a:lnR w="12700" cap="flat" cmpd="sng" algn="ctr">
                      <a:solidFill>
                        <a:schemeClr val="tx1"/>
                      </a:solidFill>
                      <a:prstDash val="solid"/>
                      <a:round/>
                      <a:headEnd type="none" w="med" len="med"/>
                      <a:tailEnd type="none" w="med" len="med"/>
                    </a:lnR>
                    <a:solidFill>
                      <a:schemeClr val="accent6">
                        <a:lumMod val="50000"/>
                        <a:alpha val="1000"/>
                      </a:schemeClr>
                    </a:solidFill>
                  </a:tcPr>
                </a:tc>
                <a:tc>
                  <a:txBody>
                    <a:bodyPr/>
                    <a:lstStyle/>
                    <a:p>
                      <a:pPr algn="ctr" fontAlgn="ctr"/>
                      <a:r>
                        <a:rPr lang="ru-KZ" sz="800" b="0" i="0" u="none" strike="noStrike">
                          <a:solidFill>
                            <a:srgbClr val="000000"/>
                          </a:solidFill>
                          <a:effectLst/>
                          <a:latin typeface="Arial Narrow" panose="020B0606020202030204" pitchFamily="34" charset="0"/>
                        </a:rPr>
                        <a:t>17 039</a:t>
                      </a:r>
                    </a:p>
                  </a:txBody>
                  <a:tcPr marL="9525" marR="9525" marT="0" marB="0" anchor="ctr">
                    <a:lnL w="12700" cap="flat" cmpd="sng" algn="ctr">
                      <a:solidFill>
                        <a:schemeClr val="tx1"/>
                      </a:solidFill>
                      <a:prstDash val="solid"/>
                      <a:round/>
                      <a:headEnd type="none" w="med" len="med"/>
                      <a:tailEnd type="none" w="med" len="med"/>
                    </a:lnL>
                    <a:solidFill>
                      <a:schemeClr val="accent6">
                        <a:lumMod val="50000"/>
                        <a:alpha val="1000"/>
                      </a:schemeClr>
                    </a:solidFill>
                  </a:tcPr>
                </a:tc>
                <a:tc>
                  <a:txBody>
                    <a:bodyPr/>
                    <a:lstStyle/>
                    <a:p>
                      <a:pPr algn="ctr" fontAlgn="ctr"/>
                      <a:r>
                        <a:rPr lang="ru-KZ" sz="800" b="0" i="0" u="none" strike="noStrike">
                          <a:solidFill>
                            <a:srgbClr val="000000"/>
                          </a:solidFill>
                          <a:effectLst/>
                          <a:latin typeface="Arial Narrow" panose="020B0606020202030204" pitchFamily="34" charset="0"/>
                        </a:rPr>
                        <a:t>3 910</a:t>
                      </a:r>
                    </a:p>
                  </a:txBody>
                  <a:tcPr marL="9525" marR="9525" marT="0" marB="0" anchor="ctr">
                    <a:solidFill>
                      <a:schemeClr val="accent6">
                        <a:lumMod val="50000"/>
                        <a:alpha val="1000"/>
                      </a:schemeClr>
                    </a:solidFill>
                  </a:tcPr>
                </a:tc>
                <a:tc>
                  <a:txBody>
                    <a:bodyPr/>
                    <a:lstStyle/>
                    <a:p>
                      <a:pPr algn="ctr" fontAlgn="ctr"/>
                      <a:r>
                        <a:rPr lang="ru-KZ" sz="800" b="0" i="0" u="none" strike="noStrike">
                          <a:solidFill>
                            <a:srgbClr val="000000"/>
                          </a:solidFill>
                          <a:effectLst/>
                          <a:latin typeface="Arial Narrow" panose="020B0606020202030204" pitchFamily="34" charset="0"/>
                        </a:rPr>
                        <a:t>3 657</a:t>
                      </a:r>
                    </a:p>
                  </a:txBody>
                  <a:tcPr marL="9525" marR="9525" marT="0" marB="0" anchor="ctr">
                    <a:solidFill>
                      <a:schemeClr val="accent6">
                        <a:lumMod val="50000"/>
                        <a:alpha val="1000"/>
                      </a:schemeClr>
                    </a:solidFill>
                  </a:tcPr>
                </a:tc>
                <a:tc>
                  <a:txBody>
                    <a:bodyPr/>
                    <a:lstStyle/>
                    <a:p>
                      <a:pPr algn="ctr" fontAlgn="ctr"/>
                      <a:r>
                        <a:rPr lang="ru-KZ" sz="800" b="0" i="0" u="none" strike="noStrike">
                          <a:solidFill>
                            <a:srgbClr val="000000"/>
                          </a:solidFill>
                          <a:effectLst/>
                          <a:latin typeface="Arial Narrow" panose="020B0606020202030204" pitchFamily="34" charset="0"/>
                        </a:rPr>
                        <a:t>3 789</a:t>
                      </a:r>
                    </a:p>
                  </a:txBody>
                  <a:tcPr marL="9525" marR="9525" marT="0" marB="0" anchor="ctr">
                    <a:solidFill>
                      <a:schemeClr val="accent6">
                        <a:lumMod val="50000"/>
                        <a:alpha val="1000"/>
                      </a:schemeClr>
                    </a:solidFill>
                  </a:tcPr>
                </a:tc>
                <a:tc>
                  <a:txBody>
                    <a:bodyPr/>
                    <a:lstStyle/>
                    <a:p>
                      <a:pPr algn="ctr" fontAlgn="ctr"/>
                      <a:r>
                        <a:rPr lang="ru-KZ" sz="800" b="0" i="0" u="none" strike="noStrike">
                          <a:solidFill>
                            <a:srgbClr val="000000"/>
                          </a:solidFill>
                          <a:effectLst/>
                          <a:latin typeface="Arial Narrow" panose="020B0606020202030204" pitchFamily="34" charset="0"/>
                        </a:rPr>
                        <a:t>5 683</a:t>
                      </a:r>
                    </a:p>
                  </a:txBody>
                  <a:tcPr marL="9525" marR="9525" marT="0" marB="0" anchor="ctr">
                    <a:solidFill>
                      <a:schemeClr val="accent6">
                        <a:lumMod val="50000"/>
                        <a:alpha val="1000"/>
                      </a:schemeClr>
                    </a:solidFill>
                  </a:tcPr>
                </a:tc>
                <a:tc>
                  <a:txBody>
                    <a:bodyPr/>
                    <a:lstStyle/>
                    <a:p>
                      <a:pPr algn="ctr" fontAlgn="ctr"/>
                      <a:r>
                        <a:rPr lang="ru-KZ" sz="800" b="0" i="0" u="none" strike="noStrike">
                          <a:solidFill>
                            <a:srgbClr val="000000"/>
                          </a:solidFill>
                          <a:effectLst/>
                          <a:latin typeface="Arial Narrow" panose="020B0606020202030204" pitchFamily="34" charset="0"/>
                        </a:rPr>
                        <a:t>1,6%</a:t>
                      </a:r>
                    </a:p>
                  </a:txBody>
                  <a:tcPr marL="9525" marR="9525" marT="0" marB="0" anchor="ctr">
                    <a:solidFill>
                      <a:schemeClr val="accent6">
                        <a:lumMod val="50000"/>
                        <a:alpha val="1000"/>
                      </a:schemeClr>
                    </a:solidFill>
                  </a:tcPr>
                </a:tc>
                <a:extLst>
                  <a:ext uri="{0D108BD9-81ED-4DB2-BD59-A6C34878D82A}">
                    <a16:rowId xmlns:a16="http://schemas.microsoft.com/office/drawing/2014/main" val="1465641651"/>
                  </a:ext>
                </a:extLst>
              </a:tr>
              <a:tr h="158400">
                <a:tc>
                  <a:txBody>
                    <a:bodyPr/>
                    <a:lstStyle/>
                    <a:p>
                      <a:pPr algn="ctr" fontAlgn="b"/>
                      <a:r>
                        <a:rPr lang="ru-RU" sz="800" u="none" strike="noStrike" dirty="0">
                          <a:solidFill>
                            <a:schemeClr val="accent6">
                              <a:lumMod val="50000"/>
                            </a:schemeClr>
                          </a:solidFill>
                          <a:effectLst/>
                          <a:latin typeface="Arial Narrow" panose="020B0606020202030204" pitchFamily="34" charset="0"/>
                        </a:rPr>
                        <a:t>10</a:t>
                      </a:r>
                      <a:endParaRPr lang="en-US" sz="800" b="0" i="0" u="none" strike="noStrike" dirty="0">
                        <a:solidFill>
                          <a:schemeClr val="accent6">
                            <a:lumMod val="50000"/>
                          </a:schemeClr>
                        </a:solidFill>
                        <a:effectLst/>
                        <a:latin typeface="Arial Narrow" panose="020B0606020202030204" pitchFamily="34" charset="0"/>
                      </a:endParaRPr>
                    </a:p>
                  </a:txBody>
                  <a:tcPr marL="9525" marR="9525" marT="0" marB="0" anchor="ctr">
                    <a:lnB w="12700" cap="flat" cmpd="sng" algn="ctr">
                      <a:solidFill>
                        <a:schemeClr val="tx1"/>
                      </a:solidFill>
                      <a:prstDash val="solid"/>
                      <a:round/>
                      <a:headEnd type="none" w="med" len="med"/>
                      <a:tailEnd type="none" w="med" len="med"/>
                    </a:lnB>
                    <a:solidFill>
                      <a:schemeClr val="accent6">
                        <a:lumMod val="50000"/>
                        <a:alpha val="20000"/>
                      </a:schemeClr>
                    </a:solidFill>
                  </a:tcPr>
                </a:tc>
                <a:tc>
                  <a:txBody>
                    <a:bodyPr/>
                    <a:lstStyle/>
                    <a:p>
                      <a:pPr algn="ctr" fontAlgn="b"/>
                      <a:r>
                        <a:rPr lang="ru-KZ" sz="800" b="0" i="0" u="none" strike="noStrike" cap="none" dirty="0">
                          <a:solidFill>
                            <a:schemeClr val="accent6">
                              <a:lumMod val="50000"/>
                            </a:schemeClr>
                          </a:solidFill>
                          <a:effectLst/>
                          <a:latin typeface="Arial Narrow" panose="020B0606020202030204" pitchFamily="34" charset="0"/>
                          <a:ea typeface="+mn-ea"/>
                          <a:cs typeface="+mn-cs"/>
                          <a:sym typeface="Arial"/>
                        </a:rPr>
                        <a:t>9112-9</a:t>
                      </a:r>
                    </a:p>
                  </a:txBody>
                  <a:tcPr marL="9525" marR="9525" marT="0" marB="0" anchor="ctr">
                    <a:lnB w="12700" cap="flat" cmpd="sng" algn="ctr">
                      <a:solidFill>
                        <a:schemeClr val="tx1"/>
                      </a:solidFill>
                      <a:prstDash val="solid"/>
                      <a:round/>
                      <a:headEnd type="none" w="med" len="med"/>
                      <a:tailEnd type="none" w="med" len="med"/>
                    </a:lnB>
                    <a:solidFill>
                      <a:schemeClr val="accent6">
                        <a:lumMod val="50000"/>
                        <a:alpha val="20000"/>
                      </a:schemeClr>
                    </a:solidFill>
                  </a:tcPr>
                </a:tc>
                <a:tc>
                  <a:txBody>
                    <a:bodyPr/>
                    <a:lstStyle/>
                    <a:p>
                      <a:pPr marL="72000" algn="l" fontAlgn="ctr"/>
                      <a:r>
                        <a:rPr lang="ru-RU" sz="800" b="0" i="0" u="none" strike="noStrike" cap="none" dirty="0" err="1">
                          <a:solidFill>
                            <a:schemeClr val="accent6">
                              <a:lumMod val="50000"/>
                            </a:schemeClr>
                          </a:solidFill>
                          <a:effectLst/>
                          <a:latin typeface="Arial Narrow" panose="020B0606020202030204" pitchFamily="34" charset="0"/>
                          <a:ea typeface="+mn-ea"/>
                          <a:cs typeface="+mn-cs"/>
                          <a:sym typeface="Arial"/>
                        </a:rPr>
                        <a:t>Отельдердегі</a:t>
                      </a:r>
                      <a:r>
                        <a:rPr lang="ru-RU" sz="800" b="0" i="0" u="none" strike="noStrike" cap="none" dirty="0">
                          <a:solidFill>
                            <a:schemeClr val="accent6">
                              <a:lumMod val="50000"/>
                            </a:schemeClr>
                          </a:solidFill>
                          <a:effectLst/>
                          <a:latin typeface="Arial Narrow" panose="020B0606020202030204" pitchFamily="34" charset="0"/>
                          <a:ea typeface="+mn-ea"/>
                          <a:cs typeface="+mn-cs"/>
                          <a:sym typeface="Arial"/>
                        </a:rPr>
                        <a:t> ж/е </a:t>
                      </a:r>
                      <a:r>
                        <a:rPr lang="ru-RU" sz="800" b="0" i="0" u="none" strike="noStrike" cap="none" dirty="0" err="1">
                          <a:solidFill>
                            <a:schemeClr val="accent6">
                              <a:lumMod val="50000"/>
                            </a:schemeClr>
                          </a:solidFill>
                          <a:effectLst/>
                          <a:latin typeface="Arial Narrow" panose="020B0606020202030204" pitchFamily="34" charset="0"/>
                          <a:ea typeface="+mn-ea"/>
                          <a:cs typeface="+mn-cs"/>
                          <a:sym typeface="Arial"/>
                        </a:rPr>
                        <a:t>ұқсас</a:t>
                      </a:r>
                      <a:r>
                        <a:rPr lang="ru-RU" sz="800" b="0" i="0" u="none" strike="noStrike" cap="none" dirty="0">
                          <a:solidFill>
                            <a:schemeClr val="accent6">
                              <a:lumMod val="50000"/>
                            </a:schemeClr>
                          </a:solidFill>
                          <a:effectLst/>
                          <a:latin typeface="Arial Narrow" panose="020B0606020202030204" pitchFamily="34" charset="0"/>
                          <a:ea typeface="+mn-ea"/>
                          <a:cs typeface="+mn-cs"/>
                          <a:sym typeface="Arial"/>
                        </a:rPr>
                        <a:t> </a:t>
                      </a:r>
                      <a:r>
                        <a:rPr lang="ru-RU" sz="800" b="0" i="0" u="none" strike="noStrike" cap="none" dirty="0" err="1">
                          <a:solidFill>
                            <a:schemeClr val="accent6">
                              <a:lumMod val="50000"/>
                            </a:schemeClr>
                          </a:solidFill>
                          <a:effectLst/>
                          <a:latin typeface="Arial Narrow" panose="020B0606020202030204" pitchFamily="34" charset="0"/>
                          <a:ea typeface="+mn-ea"/>
                          <a:cs typeface="+mn-cs"/>
                          <a:sym typeface="Arial"/>
                        </a:rPr>
                        <a:t>мекемелердегі</a:t>
                      </a:r>
                      <a:r>
                        <a:rPr lang="ru-RU" sz="800" b="0" i="0" u="none" strike="noStrike" cap="none" dirty="0">
                          <a:solidFill>
                            <a:schemeClr val="accent6">
                              <a:lumMod val="50000"/>
                            </a:schemeClr>
                          </a:solidFill>
                          <a:effectLst/>
                          <a:latin typeface="Arial Narrow" panose="020B0606020202030204" pitchFamily="34" charset="0"/>
                          <a:ea typeface="+mn-ea"/>
                          <a:cs typeface="+mn-cs"/>
                          <a:sym typeface="Arial"/>
                        </a:rPr>
                        <a:t> </a:t>
                      </a:r>
                      <a:r>
                        <a:rPr lang="ru-RU" sz="800" b="0" i="0" u="none" strike="noStrike" cap="none" dirty="0" err="1">
                          <a:solidFill>
                            <a:schemeClr val="accent6">
                              <a:lumMod val="50000"/>
                            </a:schemeClr>
                          </a:solidFill>
                          <a:effectLst/>
                          <a:latin typeface="Arial Narrow" panose="020B0606020202030204" pitchFamily="34" charset="0"/>
                          <a:ea typeface="+mn-ea"/>
                          <a:cs typeface="+mn-cs"/>
                          <a:sym typeface="Arial"/>
                        </a:rPr>
                        <a:t>тазалаушылар</a:t>
                      </a:r>
                      <a:r>
                        <a:rPr lang="ru-RU" sz="800" b="0" i="0" u="none" strike="noStrike" cap="none" dirty="0">
                          <a:solidFill>
                            <a:schemeClr val="accent6">
                              <a:lumMod val="50000"/>
                            </a:schemeClr>
                          </a:solidFill>
                          <a:effectLst/>
                          <a:latin typeface="Arial Narrow" panose="020B0606020202030204" pitchFamily="34" charset="0"/>
                          <a:ea typeface="+mn-ea"/>
                          <a:cs typeface="+mn-cs"/>
                          <a:sym typeface="Arial"/>
                        </a:rPr>
                        <a:t> ж/е </a:t>
                      </a:r>
                      <a:r>
                        <a:rPr lang="ru-RU" sz="800" b="0" i="0" u="none" strike="noStrike" cap="none" dirty="0" err="1">
                          <a:solidFill>
                            <a:schemeClr val="accent6">
                              <a:lumMod val="50000"/>
                            </a:schemeClr>
                          </a:solidFill>
                          <a:effectLst/>
                          <a:latin typeface="Arial Narrow" panose="020B0606020202030204" pitchFamily="34" charset="0"/>
                          <a:ea typeface="+mn-ea"/>
                          <a:cs typeface="+mn-cs"/>
                          <a:sym typeface="Arial"/>
                        </a:rPr>
                        <a:t>үй</a:t>
                      </a:r>
                      <a:r>
                        <a:rPr lang="ru-RU" sz="800" b="0" i="0" u="none" strike="noStrike" cap="none" dirty="0">
                          <a:solidFill>
                            <a:schemeClr val="accent6">
                              <a:lumMod val="50000"/>
                            </a:schemeClr>
                          </a:solidFill>
                          <a:effectLst/>
                          <a:latin typeface="Arial Narrow" panose="020B0606020202030204" pitchFamily="34" charset="0"/>
                          <a:ea typeface="+mn-ea"/>
                          <a:cs typeface="+mn-cs"/>
                          <a:sym typeface="Arial"/>
                        </a:rPr>
                        <a:t> </a:t>
                      </a:r>
                      <a:r>
                        <a:rPr lang="ru-RU" sz="800" b="0" i="0" u="none" strike="noStrike" cap="none" dirty="0" err="1">
                          <a:solidFill>
                            <a:schemeClr val="accent6">
                              <a:lumMod val="50000"/>
                            </a:schemeClr>
                          </a:solidFill>
                          <a:effectLst/>
                          <a:latin typeface="Arial Narrow" panose="020B0606020202030204" pitchFamily="34" charset="0"/>
                          <a:ea typeface="+mn-ea"/>
                          <a:cs typeface="+mn-cs"/>
                          <a:sym typeface="Arial"/>
                        </a:rPr>
                        <a:t>қызметшілері</a:t>
                      </a:r>
                      <a:endParaRPr lang="ru-RU" sz="800" b="0" i="0" u="none" strike="noStrike" cap="none" dirty="0">
                        <a:solidFill>
                          <a:schemeClr val="accent6">
                            <a:lumMod val="50000"/>
                          </a:schemeClr>
                        </a:solidFill>
                        <a:effectLst/>
                        <a:latin typeface="Arial Narrow" panose="020B0606020202030204" pitchFamily="34" charset="0"/>
                        <a:ea typeface="+mn-ea"/>
                        <a:cs typeface="+mn-cs"/>
                        <a:sym typeface="Arial"/>
                      </a:endParaRPr>
                    </a:p>
                  </a:txBody>
                  <a:tcPr marL="9525" marR="9525" marT="0" marB="0" anchor="ctr">
                    <a:lnR w="12700" cap="flat" cmpd="sng" algn="ctr">
                      <a:solidFill>
                        <a:schemeClr val="tx1"/>
                      </a:solidFill>
                      <a:prstDash val="solid"/>
                      <a:round/>
                      <a:headEnd type="none" w="med" len="med"/>
                      <a:tailEnd type="none" w="med" len="med"/>
                    </a:lnR>
                    <a:lnB w="12700" cap="flat" cmpd="sng" algn="ctr">
                      <a:solidFill>
                        <a:schemeClr val="tx1"/>
                      </a:solidFill>
                      <a:prstDash val="solid"/>
                      <a:round/>
                      <a:headEnd type="none" w="med" len="med"/>
                      <a:tailEnd type="none" w="med" len="med"/>
                    </a:lnB>
                    <a:solidFill>
                      <a:schemeClr val="accent6">
                        <a:lumMod val="50000"/>
                        <a:alpha val="20000"/>
                      </a:schemeClr>
                    </a:solidFill>
                  </a:tcPr>
                </a:tc>
                <a:tc>
                  <a:txBody>
                    <a:bodyPr/>
                    <a:lstStyle/>
                    <a:p>
                      <a:pPr algn="ctr" fontAlgn="ctr"/>
                      <a:r>
                        <a:rPr lang="ru-KZ" sz="800" b="0" i="0" u="none" strike="noStrike">
                          <a:solidFill>
                            <a:srgbClr val="000000"/>
                          </a:solidFill>
                          <a:effectLst/>
                          <a:latin typeface="Arial Narrow" panose="020B0606020202030204" pitchFamily="34" charset="0"/>
                        </a:rPr>
                        <a:t>16 111</a:t>
                      </a:r>
                    </a:p>
                  </a:txBody>
                  <a:tcPr marL="9525" marR="9525" marT="0" marB="0" anchor="ctr">
                    <a:lnL w="12700" cap="flat" cmpd="sng" algn="ctr">
                      <a:solidFill>
                        <a:schemeClr val="tx1"/>
                      </a:solidFill>
                      <a:prstDash val="solid"/>
                      <a:round/>
                      <a:headEnd type="none" w="med" len="med"/>
                      <a:tailEnd type="none" w="med" len="med"/>
                    </a:lnL>
                    <a:lnB w="12700" cap="flat" cmpd="sng" algn="ctr">
                      <a:solidFill>
                        <a:schemeClr val="tx1"/>
                      </a:solidFill>
                      <a:prstDash val="solid"/>
                      <a:round/>
                      <a:headEnd type="none" w="med" len="med"/>
                      <a:tailEnd type="none" w="med" len="med"/>
                    </a:lnB>
                    <a:solidFill>
                      <a:schemeClr val="bg1">
                        <a:lumMod val="65000"/>
                        <a:alpha val="20000"/>
                      </a:schemeClr>
                    </a:solidFill>
                  </a:tcPr>
                </a:tc>
                <a:tc>
                  <a:txBody>
                    <a:bodyPr/>
                    <a:lstStyle/>
                    <a:p>
                      <a:pPr algn="ctr" fontAlgn="ctr"/>
                      <a:r>
                        <a:rPr lang="ru-KZ" sz="800" b="0" i="0" u="none" strike="noStrike">
                          <a:solidFill>
                            <a:srgbClr val="000000"/>
                          </a:solidFill>
                          <a:effectLst/>
                          <a:latin typeface="Arial Narrow" panose="020B0606020202030204" pitchFamily="34" charset="0"/>
                        </a:rPr>
                        <a:t>3 540</a:t>
                      </a:r>
                    </a:p>
                  </a:txBody>
                  <a:tcPr marL="9525" marR="9525" marT="0" marB="0" anchor="ctr">
                    <a:lnB w="12700" cap="flat" cmpd="sng" algn="ctr">
                      <a:solidFill>
                        <a:schemeClr val="tx1"/>
                      </a:solidFill>
                      <a:prstDash val="solid"/>
                      <a:round/>
                      <a:headEnd type="none" w="med" len="med"/>
                      <a:tailEnd type="none" w="med" len="med"/>
                    </a:lnB>
                    <a:solidFill>
                      <a:schemeClr val="bg1">
                        <a:lumMod val="65000"/>
                        <a:alpha val="20000"/>
                      </a:schemeClr>
                    </a:solidFill>
                  </a:tcPr>
                </a:tc>
                <a:tc>
                  <a:txBody>
                    <a:bodyPr/>
                    <a:lstStyle/>
                    <a:p>
                      <a:pPr algn="ctr" fontAlgn="ctr"/>
                      <a:r>
                        <a:rPr lang="ru-KZ" sz="800" b="0" i="0" u="none" strike="noStrike">
                          <a:solidFill>
                            <a:srgbClr val="000000"/>
                          </a:solidFill>
                          <a:effectLst/>
                          <a:latin typeface="Arial Narrow" panose="020B0606020202030204" pitchFamily="34" charset="0"/>
                        </a:rPr>
                        <a:t>3 872</a:t>
                      </a:r>
                    </a:p>
                  </a:txBody>
                  <a:tcPr marL="9525" marR="9525" marT="0" marB="0" anchor="ctr">
                    <a:lnB w="12700" cap="flat" cmpd="sng" algn="ctr">
                      <a:solidFill>
                        <a:schemeClr val="tx1"/>
                      </a:solidFill>
                      <a:prstDash val="solid"/>
                      <a:round/>
                      <a:headEnd type="none" w="med" len="med"/>
                      <a:tailEnd type="none" w="med" len="med"/>
                    </a:lnB>
                    <a:solidFill>
                      <a:schemeClr val="bg1">
                        <a:lumMod val="65000"/>
                        <a:alpha val="20000"/>
                      </a:schemeClr>
                    </a:solidFill>
                  </a:tcPr>
                </a:tc>
                <a:tc>
                  <a:txBody>
                    <a:bodyPr/>
                    <a:lstStyle/>
                    <a:p>
                      <a:pPr algn="ctr" fontAlgn="ctr"/>
                      <a:r>
                        <a:rPr lang="ru-KZ" sz="800" b="0" i="0" u="none" strike="noStrike">
                          <a:solidFill>
                            <a:srgbClr val="000000"/>
                          </a:solidFill>
                          <a:effectLst/>
                          <a:latin typeface="Arial Narrow" panose="020B0606020202030204" pitchFamily="34" charset="0"/>
                        </a:rPr>
                        <a:t>4 266</a:t>
                      </a:r>
                    </a:p>
                  </a:txBody>
                  <a:tcPr marL="9525" marR="9525" marT="0" marB="0" anchor="ctr">
                    <a:lnB w="12700" cap="flat" cmpd="sng" algn="ctr">
                      <a:solidFill>
                        <a:schemeClr val="tx1"/>
                      </a:solidFill>
                      <a:prstDash val="solid"/>
                      <a:round/>
                      <a:headEnd type="none" w="med" len="med"/>
                      <a:tailEnd type="none" w="med" len="med"/>
                    </a:lnB>
                    <a:solidFill>
                      <a:schemeClr val="bg1">
                        <a:lumMod val="65000"/>
                        <a:alpha val="20000"/>
                      </a:schemeClr>
                    </a:solidFill>
                  </a:tcPr>
                </a:tc>
                <a:tc>
                  <a:txBody>
                    <a:bodyPr/>
                    <a:lstStyle/>
                    <a:p>
                      <a:pPr algn="ctr" fontAlgn="ctr"/>
                      <a:r>
                        <a:rPr lang="ru-KZ" sz="800" b="0" i="0" u="none" strike="noStrike">
                          <a:solidFill>
                            <a:srgbClr val="000000"/>
                          </a:solidFill>
                          <a:effectLst/>
                          <a:latin typeface="Arial Narrow" panose="020B0606020202030204" pitchFamily="34" charset="0"/>
                        </a:rPr>
                        <a:t>4 433</a:t>
                      </a:r>
                    </a:p>
                  </a:txBody>
                  <a:tcPr marL="9525" marR="9525" marT="0" marB="0" anchor="ctr">
                    <a:lnR w="12700" cap="flat" cmpd="sng" algn="ctr">
                      <a:solidFill>
                        <a:schemeClr val="tx1"/>
                      </a:solidFill>
                      <a:prstDash val="solid"/>
                      <a:round/>
                      <a:headEnd type="none" w="med" len="med"/>
                      <a:tailEnd type="none" w="med" len="med"/>
                    </a:lnR>
                    <a:lnB w="12700" cap="flat" cmpd="sng" algn="ctr">
                      <a:solidFill>
                        <a:schemeClr val="tx1"/>
                      </a:solidFill>
                      <a:prstDash val="solid"/>
                      <a:round/>
                      <a:headEnd type="none" w="med" len="med"/>
                      <a:tailEnd type="none" w="med" len="med"/>
                    </a:lnB>
                    <a:solidFill>
                      <a:schemeClr val="bg1">
                        <a:lumMod val="65000"/>
                        <a:alpha val="20000"/>
                      </a:schemeClr>
                    </a:solidFill>
                  </a:tcPr>
                </a:tc>
                <a:tc>
                  <a:txBody>
                    <a:bodyPr/>
                    <a:lstStyle/>
                    <a:p>
                      <a:pPr algn="ctr" fontAlgn="ctr"/>
                      <a:r>
                        <a:rPr lang="ru-KZ" sz="800" b="0" i="0" u="none" strike="noStrike">
                          <a:solidFill>
                            <a:srgbClr val="000000"/>
                          </a:solidFill>
                          <a:effectLst/>
                          <a:latin typeface="Arial Narrow" panose="020B0606020202030204" pitchFamily="34" charset="0"/>
                        </a:rPr>
                        <a:t>16 169</a:t>
                      </a:r>
                    </a:p>
                  </a:txBody>
                  <a:tcPr marL="9525" marR="9525" marT="0" marB="0" anchor="ctr">
                    <a:lnL w="12700" cap="flat" cmpd="sng" algn="ctr">
                      <a:solidFill>
                        <a:schemeClr val="tx1"/>
                      </a:solidFill>
                      <a:prstDash val="solid"/>
                      <a:round/>
                      <a:headEnd type="none" w="med" len="med"/>
                      <a:tailEnd type="none" w="med" len="med"/>
                    </a:lnL>
                    <a:lnB w="12700" cap="flat" cmpd="sng" algn="ctr">
                      <a:solidFill>
                        <a:schemeClr val="tx1"/>
                      </a:solidFill>
                      <a:prstDash val="solid"/>
                      <a:round/>
                      <a:headEnd type="none" w="med" len="med"/>
                      <a:tailEnd type="none" w="med" len="med"/>
                    </a:lnB>
                    <a:solidFill>
                      <a:schemeClr val="accent6">
                        <a:lumMod val="50000"/>
                        <a:alpha val="20000"/>
                      </a:schemeClr>
                    </a:solidFill>
                  </a:tcPr>
                </a:tc>
                <a:tc>
                  <a:txBody>
                    <a:bodyPr/>
                    <a:lstStyle/>
                    <a:p>
                      <a:pPr algn="ctr" fontAlgn="ctr"/>
                      <a:r>
                        <a:rPr lang="ru-KZ" sz="800" b="0" i="0" u="none" strike="noStrike">
                          <a:solidFill>
                            <a:srgbClr val="000000"/>
                          </a:solidFill>
                          <a:effectLst/>
                          <a:latin typeface="Arial Narrow" panose="020B0606020202030204" pitchFamily="34" charset="0"/>
                        </a:rPr>
                        <a:t>3 891</a:t>
                      </a:r>
                    </a:p>
                  </a:txBody>
                  <a:tcPr marL="9525" marR="9525" marT="0" marB="0" anchor="ctr">
                    <a:lnB w="12700" cap="flat" cmpd="sng" algn="ctr">
                      <a:solidFill>
                        <a:schemeClr val="tx1"/>
                      </a:solidFill>
                      <a:prstDash val="solid"/>
                      <a:round/>
                      <a:headEnd type="none" w="med" len="med"/>
                      <a:tailEnd type="none" w="med" len="med"/>
                    </a:lnB>
                    <a:solidFill>
                      <a:schemeClr val="bg1">
                        <a:lumMod val="50000"/>
                        <a:alpha val="20000"/>
                      </a:schemeClr>
                    </a:solidFill>
                  </a:tcPr>
                </a:tc>
                <a:tc>
                  <a:txBody>
                    <a:bodyPr/>
                    <a:lstStyle/>
                    <a:p>
                      <a:pPr algn="ctr" fontAlgn="ctr"/>
                      <a:r>
                        <a:rPr lang="ru-KZ" sz="800" b="0" i="0" u="none" strike="noStrike">
                          <a:solidFill>
                            <a:srgbClr val="000000"/>
                          </a:solidFill>
                          <a:effectLst/>
                          <a:latin typeface="Arial Narrow" panose="020B0606020202030204" pitchFamily="34" charset="0"/>
                        </a:rPr>
                        <a:t>4 027</a:t>
                      </a:r>
                    </a:p>
                  </a:txBody>
                  <a:tcPr marL="9525" marR="9525" marT="0" marB="0" anchor="ctr">
                    <a:lnB w="12700" cap="flat" cmpd="sng" algn="ctr">
                      <a:solidFill>
                        <a:schemeClr val="tx1"/>
                      </a:solidFill>
                      <a:prstDash val="solid"/>
                      <a:round/>
                      <a:headEnd type="none" w="med" len="med"/>
                      <a:tailEnd type="none" w="med" len="med"/>
                    </a:lnB>
                    <a:solidFill>
                      <a:schemeClr val="accent6">
                        <a:lumMod val="50000"/>
                        <a:alpha val="20000"/>
                      </a:schemeClr>
                    </a:solidFill>
                  </a:tcPr>
                </a:tc>
                <a:tc>
                  <a:txBody>
                    <a:bodyPr/>
                    <a:lstStyle/>
                    <a:p>
                      <a:pPr algn="ctr" fontAlgn="ctr"/>
                      <a:r>
                        <a:rPr lang="ru-KZ" sz="800" b="0" i="0" u="none" strike="noStrike">
                          <a:solidFill>
                            <a:srgbClr val="000000"/>
                          </a:solidFill>
                          <a:effectLst/>
                          <a:latin typeface="Arial Narrow" panose="020B0606020202030204" pitchFamily="34" charset="0"/>
                        </a:rPr>
                        <a:t>3 779</a:t>
                      </a:r>
                    </a:p>
                  </a:txBody>
                  <a:tcPr marL="9525" marR="9525" marT="0" marB="0" anchor="ctr">
                    <a:lnB w="12700" cap="flat" cmpd="sng" algn="ctr">
                      <a:solidFill>
                        <a:schemeClr val="tx1"/>
                      </a:solidFill>
                      <a:prstDash val="solid"/>
                      <a:round/>
                      <a:headEnd type="none" w="med" len="med"/>
                      <a:tailEnd type="none" w="med" len="med"/>
                    </a:lnB>
                    <a:solidFill>
                      <a:schemeClr val="accent6">
                        <a:lumMod val="50000"/>
                        <a:alpha val="20000"/>
                      </a:schemeClr>
                    </a:solidFill>
                  </a:tcPr>
                </a:tc>
                <a:tc>
                  <a:txBody>
                    <a:bodyPr/>
                    <a:lstStyle/>
                    <a:p>
                      <a:pPr algn="ctr" fontAlgn="ctr"/>
                      <a:r>
                        <a:rPr lang="ru-KZ" sz="800" b="0" i="0" u="none" strike="noStrike">
                          <a:solidFill>
                            <a:srgbClr val="000000"/>
                          </a:solidFill>
                          <a:effectLst/>
                          <a:latin typeface="Arial Narrow" panose="020B0606020202030204" pitchFamily="34" charset="0"/>
                        </a:rPr>
                        <a:t>4 472</a:t>
                      </a:r>
                    </a:p>
                  </a:txBody>
                  <a:tcPr marL="9525" marR="9525" marT="0" marB="0" anchor="ctr">
                    <a:lnB w="12700" cap="flat" cmpd="sng" algn="ctr">
                      <a:solidFill>
                        <a:schemeClr val="tx1"/>
                      </a:solidFill>
                      <a:prstDash val="solid"/>
                      <a:round/>
                      <a:headEnd type="none" w="med" len="med"/>
                      <a:tailEnd type="none" w="med" len="med"/>
                    </a:lnB>
                    <a:solidFill>
                      <a:schemeClr val="accent6">
                        <a:lumMod val="50000"/>
                        <a:alpha val="20000"/>
                      </a:schemeClr>
                    </a:solidFill>
                  </a:tcPr>
                </a:tc>
                <a:tc>
                  <a:txBody>
                    <a:bodyPr/>
                    <a:lstStyle/>
                    <a:p>
                      <a:pPr algn="ctr" fontAlgn="ctr"/>
                      <a:r>
                        <a:rPr lang="ru-KZ" sz="800" b="0" i="0" u="none" strike="noStrike">
                          <a:solidFill>
                            <a:srgbClr val="000000"/>
                          </a:solidFill>
                          <a:effectLst/>
                          <a:latin typeface="Arial Narrow" panose="020B0606020202030204" pitchFamily="34" charset="0"/>
                        </a:rPr>
                        <a:t>1,5%</a:t>
                      </a:r>
                    </a:p>
                  </a:txBody>
                  <a:tcPr marL="9525" marR="9525" marT="0" marB="0" anchor="ctr">
                    <a:lnB w="12700" cap="flat" cmpd="sng" algn="ctr">
                      <a:solidFill>
                        <a:schemeClr val="tx1"/>
                      </a:solidFill>
                      <a:prstDash val="solid"/>
                      <a:round/>
                      <a:headEnd type="none" w="med" len="med"/>
                      <a:tailEnd type="none" w="med" len="med"/>
                    </a:lnB>
                    <a:solidFill>
                      <a:schemeClr val="accent6">
                        <a:lumMod val="50000"/>
                        <a:alpha val="20000"/>
                      </a:schemeClr>
                    </a:solidFill>
                  </a:tcPr>
                </a:tc>
                <a:extLst>
                  <a:ext uri="{0D108BD9-81ED-4DB2-BD59-A6C34878D82A}">
                    <a16:rowId xmlns:a16="http://schemas.microsoft.com/office/drawing/2014/main" val="2390657696"/>
                  </a:ext>
                </a:extLst>
              </a:tr>
              <a:tr h="158400">
                <a:tc>
                  <a:txBody>
                    <a:bodyPr/>
                    <a:lstStyle/>
                    <a:p>
                      <a:pPr algn="ctr" fontAlgn="b"/>
                      <a:r>
                        <a:rPr lang="ru-RU" sz="800" u="none" strike="noStrike" dirty="0">
                          <a:solidFill>
                            <a:schemeClr val="accent6">
                              <a:lumMod val="50000"/>
                            </a:schemeClr>
                          </a:solidFill>
                          <a:effectLst/>
                          <a:latin typeface="Arial Narrow" panose="020B0606020202030204" pitchFamily="34" charset="0"/>
                        </a:rPr>
                        <a:t>11</a:t>
                      </a:r>
                      <a:endParaRPr lang="en-US" sz="800" b="0" i="0" u="none" strike="noStrike" dirty="0">
                        <a:solidFill>
                          <a:schemeClr val="accent6">
                            <a:lumMod val="50000"/>
                          </a:schemeClr>
                        </a:solidFill>
                        <a:effectLst/>
                        <a:latin typeface="Arial Narrow" panose="020B0606020202030204" pitchFamily="34" charset="0"/>
                      </a:endParaRPr>
                    </a:p>
                  </a:txBody>
                  <a:tcPr marL="9525" marR="9525" marT="0" marB="0" anchor="ctr">
                    <a:lnT w="12700" cap="flat" cmpd="sng" algn="ctr">
                      <a:solidFill>
                        <a:schemeClr val="tx1"/>
                      </a:solidFill>
                      <a:prstDash val="solid"/>
                      <a:round/>
                      <a:headEnd type="none" w="med" len="med"/>
                      <a:tailEnd type="none" w="med" len="med"/>
                    </a:lnT>
                    <a:solidFill>
                      <a:schemeClr val="accent6">
                        <a:lumMod val="50000"/>
                        <a:alpha val="1000"/>
                      </a:schemeClr>
                    </a:solidFill>
                  </a:tcPr>
                </a:tc>
                <a:tc>
                  <a:txBody>
                    <a:bodyPr/>
                    <a:lstStyle/>
                    <a:p>
                      <a:pPr algn="ctr" fontAlgn="b"/>
                      <a:r>
                        <a:rPr lang="ru-KZ" sz="800" b="0" i="0" u="none" strike="noStrike" cap="none" dirty="0">
                          <a:solidFill>
                            <a:schemeClr val="accent6">
                              <a:lumMod val="50000"/>
                            </a:schemeClr>
                          </a:solidFill>
                          <a:effectLst/>
                          <a:latin typeface="Arial Narrow" panose="020B0606020202030204" pitchFamily="34" charset="0"/>
                          <a:ea typeface="+mn-ea"/>
                          <a:cs typeface="+mn-cs"/>
                          <a:sym typeface="Arial"/>
                        </a:rPr>
                        <a:t>5311-2</a:t>
                      </a:r>
                    </a:p>
                  </a:txBody>
                  <a:tcPr marL="9525" marR="9525" marT="0" marB="0" anchor="ctr">
                    <a:lnT w="12700" cap="flat" cmpd="sng" algn="ctr">
                      <a:solidFill>
                        <a:schemeClr val="tx1"/>
                      </a:solidFill>
                      <a:prstDash val="solid"/>
                      <a:round/>
                      <a:headEnd type="none" w="med" len="med"/>
                      <a:tailEnd type="none" w="med" len="med"/>
                    </a:lnT>
                    <a:solidFill>
                      <a:schemeClr val="accent6">
                        <a:lumMod val="50000"/>
                        <a:alpha val="1000"/>
                      </a:schemeClr>
                    </a:solidFill>
                  </a:tcPr>
                </a:tc>
                <a:tc>
                  <a:txBody>
                    <a:bodyPr/>
                    <a:lstStyle/>
                    <a:p>
                      <a:pPr marL="72000" algn="l" fontAlgn="ctr"/>
                      <a:r>
                        <a:rPr lang="ru-RU" sz="800" b="0" i="0" u="none" strike="noStrike" cap="none" dirty="0">
                          <a:solidFill>
                            <a:schemeClr val="accent6">
                              <a:lumMod val="50000"/>
                            </a:schemeClr>
                          </a:solidFill>
                          <a:effectLst/>
                          <a:latin typeface="Arial Narrow" panose="020B0606020202030204" pitchFamily="34" charset="0"/>
                          <a:ea typeface="+mn-ea"/>
                          <a:cs typeface="+mn-cs"/>
                          <a:sym typeface="Arial"/>
                        </a:rPr>
                        <a:t>Бала </a:t>
                      </a:r>
                      <a:r>
                        <a:rPr lang="ru-RU" sz="800" b="0" i="0" u="none" strike="noStrike" cap="none" dirty="0" err="1">
                          <a:solidFill>
                            <a:schemeClr val="accent6">
                              <a:lumMod val="50000"/>
                            </a:schemeClr>
                          </a:solidFill>
                          <a:effectLst/>
                          <a:latin typeface="Arial Narrow" panose="020B0606020202030204" pitchFamily="34" charset="0"/>
                          <a:ea typeface="+mn-ea"/>
                          <a:cs typeface="+mn-cs"/>
                          <a:sym typeface="Arial"/>
                        </a:rPr>
                        <a:t>күтушілер</a:t>
                      </a:r>
                      <a:r>
                        <a:rPr lang="ru-RU" sz="800" b="0" i="0" u="none" strike="noStrike" cap="none" dirty="0">
                          <a:solidFill>
                            <a:schemeClr val="accent6">
                              <a:lumMod val="50000"/>
                            </a:schemeClr>
                          </a:solidFill>
                          <a:effectLst/>
                          <a:latin typeface="Arial Narrow" panose="020B0606020202030204" pitchFamily="34" charset="0"/>
                          <a:ea typeface="+mn-ea"/>
                          <a:cs typeface="+mn-cs"/>
                          <a:sym typeface="Arial"/>
                        </a:rPr>
                        <a:t> (</a:t>
                      </a:r>
                      <a:r>
                        <a:rPr lang="ru-RU" sz="800" b="0" i="0" u="none" strike="noStrike" cap="none" dirty="0" err="1">
                          <a:solidFill>
                            <a:schemeClr val="accent6">
                              <a:lumMod val="50000"/>
                            </a:schemeClr>
                          </a:solidFill>
                          <a:effectLst/>
                          <a:latin typeface="Arial Narrow" panose="020B0606020202030204" pitchFamily="34" charset="0"/>
                          <a:ea typeface="+mn-ea"/>
                          <a:cs typeface="+mn-cs"/>
                          <a:sym typeface="Arial"/>
                        </a:rPr>
                        <a:t>балабақшадағы</a:t>
                      </a:r>
                      <a:r>
                        <a:rPr lang="ru-RU" sz="800" b="0" i="0" u="none" strike="noStrike" cap="none" dirty="0">
                          <a:solidFill>
                            <a:schemeClr val="accent6">
                              <a:lumMod val="50000"/>
                            </a:schemeClr>
                          </a:solidFill>
                          <a:effectLst/>
                          <a:latin typeface="Arial Narrow" panose="020B0606020202030204" pitchFamily="34" charset="0"/>
                          <a:ea typeface="+mn-ea"/>
                          <a:cs typeface="+mn-cs"/>
                          <a:sym typeface="Arial"/>
                        </a:rPr>
                        <a:t>)</a:t>
                      </a:r>
                    </a:p>
                  </a:txBody>
                  <a:tcPr marL="9525" marR="9525" marT="0" marB="0" anchor="ctr">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solidFill>
                      <a:schemeClr val="accent6">
                        <a:lumMod val="50000"/>
                        <a:alpha val="1000"/>
                      </a:schemeClr>
                    </a:solidFill>
                  </a:tcPr>
                </a:tc>
                <a:tc>
                  <a:txBody>
                    <a:bodyPr/>
                    <a:lstStyle/>
                    <a:p>
                      <a:pPr algn="ctr" fontAlgn="ctr"/>
                      <a:r>
                        <a:rPr lang="ru-KZ" sz="800" b="0" i="0" u="none" strike="noStrike">
                          <a:solidFill>
                            <a:srgbClr val="000000"/>
                          </a:solidFill>
                          <a:effectLst/>
                          <a:latin typeface="Arial Narrow" panose="020B0606020202030204" pitchFamily="34" charset="0"/>
                        </a:rPr>
                        <a:t>14 161</a:t>
                      </a:r>
                    </a:p>
                  </a:txBody>
                  <a:tcPr marL="9525" marR="9525" marT="0" marB="0" anchor="ctr">
                    <a:lnL w="12700" cap="flat" cmpd="sng" algn="ctr">
                      <a:solidFill>
                        <a:schemeClr val="tx1"/>
                      </a:solidFill>
                      <a:prstDash val="solid"/>
                      <a:round/>
                      <a:headEnd type="none" w="med" len="med"/>
                      <a:tailEnd type="none" w="med" len="med"/>
                    </a:lnL>
                    <a:lnT w="12700" cap="flat" cmpd="sng" algn="ctr">
                      <a:solidFill>
                        <a:schemeClr val="tx1"/>
                      </a:solidFill>
                      <a:prstDash val="solid"/>
                      <a:round/>
                      <a:headEnd type="none" w="med" len="med"/>
                      <a:tailEnd type="none" w="med" len="med"/>
                    </a:lnT>
                    <a:solidFill>
                      <a:schemeClr val="accent6">
                        <a:lumMod val="50000"/>
                        <a:alpha val="1000"/>
                      </a:schemeClr>
                    </a:solidFill>
                  </a:tcPr>
                </a:tc>
                <a:tc>
                  <a:txBody>
                    <a:bodyPr/>
                    <a:lstStyle/>
                    <a:p>
                      <a:pPr algn="ctr" fontAlgn="ctr"/>
                      <a:r>
                        <a:rPr lang="ru-KZ" sz="800" b="0" i="0" u="none" strike="noStrike">
                          <a:solidFill>
                            <a:srgbClr val="000000"/>
                          </a:solidFill>
                          <a:effectLst/>
                          <a:latin typeface="Arial Narrow" panose="020B0606020202030204" pitchFamily="34" charset="0"/>
                        </a:rPr>
                        <a:t>3 228</a:t>
                      </a:r>
                    </a:p>
                  </a:txBody>
                  <a:tcPr marL="9525" marR="9525" marT="0" marB="0" anchor="ctr">
                    <a:lnT w="12700" cap="flat" cmpd="sng" algn="ctr">
                      <a:solidFill>
                        <a:schemeClr val="tx1"/>
                      </a:solidFill>
                      <a:prstDash val="solid"/>
                      <a:round/>
                      <a:headEnd type="none" w="med" len="med"/>
                      <a:tailEnd type="none" w="med" len="med"/>
                    </a:lnT>
                    <a:solidFill>
                      <a:schemeClr val="accent6">
                        <a:lumMod val="50000"/>
                        <a:alpha val="1000"/>
                      </a:schemeClr>
                    </a:solidFill>
                  </a:tcPr>
                </a:tc>
                <a:tc>
                  <a:txBody>
                    <a:bodyPr/>
                    <a:lstStyle/>
                    <a:p>
                      <a:pPr algn="ctr" fontAlgn="ctr"/>
                      <a:r>
                        <a:rPr lang="ru-KZ" sz="800" b="0" i="0" u="none" strike="noStrike">
                          <a:solidFill>
                            <a:srgbClr val="000000"/>
                          </a:solidFill>
                          <a:effectLst/>
                          <a:latin typeface="Arial Narrow" panose="020B0606020202030204" pitchFamily="34" charset="0"/>
                        </a:rPr>
                        <a:t>2 939</a:t>
                      </a:r>
                    </a:p>
                  </a:txBody>
                  <a:tcPr marL="9525" marR="9525" marT="0" marB="0" anchor="ctr">
                    <a:lnT w="12700" cap="flat" cmpd="sng" algn="ctr">
                      <a:solidFill>
                        <a:schemeClr val="tx1"/>
                      </a:solidFill>
                      <a:prstDash val="solid"/>
                      <a:round/>
                      <a:headEnd type="none" w="med" len="med"/>
                      <a:tailEnd type="none" w="med" len="med"/>
                    </a:lnT>
                    <a:solidFill>
                      <a:schemeClr val="accent6">
                        <a:lumMod val="50000"/>
                        <a:alpha val="1000"/>
                      </a:schemeClr>
                    </a:solidFill>
                  </a:tcPr>
                </a:tc>
                <a:tc>
                  <a:txBody>
                    <a:bodyPr/>
                    <a:lstStyle/>
                    <a:p>
                      <a:pPr algn="ctr" fontAlgn="ctr"/>
                      <a:r>
                        <a:rPr lang="ru-KZ" sz="800" b="0" i="0" u="none" strike="noStrike">
                          <a:solidFill>
                            <a:srgbClr val="000000"/>
                          </a:solidFill>
                          <a:effectLst/>
                          <a:latin typeface="Arial Narrow" panose="020B0606020202030204" pitchFamily="34" charset="0"/>
                        </a:rPr>
                        <a:t>4 289</a:t>
                      </a:r>
                    </a:p>
                  </a:txBody>
                  <a:tcPr marL="9525" marR="9525" marT="0" marB="0" anchor="ctr">
                    <a:lnT w="12700" cap="flat" cmpd="sng" algn="ctr">
                      <a:solidFill>
                        <a:schemeClr val="tx1"/>
                      </a:solidFill>
                      <a:prstDash val="solid"/>
                      <a:round/>
                      <a:headEnd type="none" w="med" len="med"/>
                      <a:tailEnd type="none" w="med" len="med"/>
                    </a:lnT>
                    <a:solidFill>
                      <a:schemeClr val="accent6">
                        <a:lumMod val="50000"/>
                        <a:alpha val="1000"/>
                      </a:schemeClr>
                    </a:solidFill>
                  </a:tcPr>
                </a:tc>
                <a:tc>
                  <a:txBody>
                    <a:bodyPr/>
                    <a:lstStyle/>
                    <a:p>
                      <a:pPr algn="ctr" fontAlgn="ctr"/>
                      <a:r>
                        <a:rPr lang="ru-KZ" sz="800" b="0" i="0" u="none" strike="noStrike">
                          <a:solidFill>
                            <a:srgbClr val="000000"/>
                          </a:solidFill>
                          <a:effectLst/>
                          <a:latin typeface="Arial Narrow" panose="020B0606020202030204" pitchFamily="34" charset="0"/>
                        </a:rPr>
                        <a:t>3 705</a:t>
                      </a:r>
                    </a:p>
                  </a:txBody>
                  <a:tcPr marL="9525" marR="9525" marT="0" marB="0" anchor="ctr">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solidFill>
                      <a:schemeClr val="accent6">
                        <a:lumMod val="50000"/>
                        <a:alpha val="1000"/>
                      </a:schemeClr>
                    </a:solidFill>
                  </a:tcPr>
                </a:tc>
                <a:tc>
                  <a:txBody>
                    <a:bodyPr/>
                    <a:lstStyle/>
                    <a:p>
                      <a:pPr algn="ctr" fontAlgn="ctr"/>
                      <a:r>
                        <a:rPr lang="ru-KZ" sz="800" b="0" i="0" u="none" strike="noStrike">
                          <a:solidFill>
                            <a:srgbClr val="000000"/>
                          </a:solidFill>
                          <a:effectLst/>
                          <a:latin typeface="Arial Narrow" panose="020B0606020202030204" pitchFamily="34" charset="0"/>
                        </a:rPr>
                        <a:t>15 515</a:t>
                      </a:r>
                    </a:p>
                  </a:txBody>
                  <a:tcPr marL="9525" marR="9525" marT="0" marB="0" anchor="ctr">
                    <a:lnL w="12700" cap="flat" cmpd="sng" algn="ctr">
                      <a:solidFill>
                        <a:schemeClr val="tx1"/>
                      </a:solidFill>
                      <a:prstDash val="solid"/>
                      <a:round/>
                      <a:headEnd type="none" w="med" len="med"/>
                      <a:tailEnd type="none" w="med" len="med"/>
                    </a:lnL>
                    <a:lnT w="12700" cap="flat" cmpd="sng" algn="ctr">
                      <a:solidFill>
                        <a:schemeClr val="tx1"/>
                      </a:solidFill>
                      <a:prstDash val="solid"/>
                      <a:round/>
                      <a:headEnd type="none" w="med" len="med"/>
                      <a:tailEnd type="none" w="med" len="med"/>
                    </a:lnT>
                    <a:solidFill>
                      <a:schemeClr val="accent6">
                        <a:lumMod val="50000"/>
                        <a:alpha val="1000"/>
                      </a:schemeClr>
                    </a:solidFill>
                  </a:tcPr>
                </a:tc>
                <a:tc>
                  <a:txBody>
                    <a:bodyPr/>
                    <a:lstStyle/>
                    <a:p>
                      <a:pPr algn="ctr" fontAlgn="ctr"/>
                      <a:r>
                        <a:rPr lang="ru-KZ" sz="800" b="0" i="0" u="none" strike="noStrike">
                          <a:solidFill>
                            <a:srgbClr val="000000"/>
                          </a:solidFill>
                          <a:effectLst/>
                          <a:latin typeface="Arial Narrow" panose="020B0606020202030204" pitchFamily="34" charset="0"/>
                        </a:rPr>
                        <a:t>3 536</a:t>
                      </a:r>
                    </a:p>
                  </a:txBody>
                  <a:tcPr marL="9525" marR="9525" marT="0" marB="0" anchor="ctr">
                    <a:lnT w="12700" cap="flat" cmpd="sng" algn="ctr">
                      <a:solidFill>
                        <a:schemeClr val="tx1"/>
                      </a:solidFill>
                      <a:prstDash val="solid"/>
                      <a:round/>
                      <a:headEnd type="none" w="med" len="med"/>
                      <a:tailEnd type="none" w="med" len="med"/>
                    </a:lnT>
                    <a:solidFill>
                      <a:schemeClr val="accent6">
                        <a:lumMod val="50000"/>
                        <a:alpha val="1000"/>
                      </a:schemeClr>
                    </a:solidFill>
                  </a:tcPr>
                </a:tc>
                <a:tc>
                  <a:txBody>
                    <a:bodyPr/>
                    <a:lstStyle/>
                    <a:p>
                      <a:pPr algn="ctr" fontAlgn="ctr"/>
                      <a:r>
                        <a:rPr lang="ru-KZ" sz="800" b="0" i="0" u="none" strike="noStrike">
                          <a:solidFill>
                            <a:srgbClr val="000000"/>
                          </a:solidFill>
                          <a:effectLst/>
                          <a:latin typeface="Arial Narrow" panose="020B0606020202030204" pitchFamily="34" charset="0"/>
                        </a:rPr>
                        <a:t>3 459</a:t>
                      </a:r>
                    </a:p>
                  </a:txBody>
                  <a:tcPr marL="9525" marR="9525" marT="0" marB="0" anchor="ctr">
                    <a:lnT w="12700" cap="flat" cmpd="sng" algn="ctr">
                      <a:solidFill>
                        <a:schemeClr val="tx1"/>
                      </a:solidFill>
                      <a:prstDash val="solid"/>
                      <a:round/>
                      <a:headEnd type="none" w="med" len="med"/>
                      <a:tailEnd type="none" w="med" len="med"/>
                    </a:lnT>
                    <a:solidFill>
                      <a:schemeClr val="accent6">
                        <a:lumMod val="50000"/>
                        <a:alpha val="1000"/>
                      </a:schemeClr>
                    </a:solidFill>
                  </a:tcPr>
                </a:tc>
                <a:tc>
                  <a:txBody>
                    <a:bodyPr/>
                    <a:lstStyle/>
                    <a:p>
                      <a:pPr algn="ctr" fontAlgn="ctr"/>
                      <a:r>
                        <a:rPr lang="ru-KZ" sz="800" b="0" i="0" u="none" strike="noStrike">
                          <a:solidFill>
                            <a:srgbClr val="000000"/>
                          </a:solidFill>
                          <a:effectLst/>
                          <a:latin typeface="Arial Narrow" panose="020B0606020202030204" pitchFamily="34" charset="0"/>
                        </a:rPr>
                        <a:t>3 516</a:t>
                      </a:r>
                    </a:p>
                  </a:txBody>
                  <a:tcPr marL="9525" marR="9525" marT="0" marB="0" anchor="ctr">
                    <a:lnT w="12700" cap="flat" cmpd="sng" algn="ctr">
                      <a:solidFill>
                        <a:schemeClr val="tx1"/>
                      </a:solidFill>
                      <a:prstDash val="solid"/>
                      <a:round/>
                      <a:headEnd type="none" w="med" len="med"/>
                      <a:tailEnd type="none" w="med" len="med"/>
                    </a:lnT>
                    <a:solidFill>
                      <a:schemeClr val="accent6">
                        <a:lumMod val="50000"/>
                        <a:alpha val="1000"/>
                      </a:schemeClr>
                    </a:solidFill>
                  </a:tcPr>
                </a:tc>
                <a:tc>
                  <a:txBody>
                    <a:bodyPr/>
                    <a:lstStyle/>
                    <a:p>
                      <a:pPr algn="ctr" fontAlgn="ctr"/>
                      <a:r>
                        <a:rPr lang="ru-KZ" sz="800" b="0" i="0" u="none" strike="noStrike">
                          <a:solidFill>
                            <a:srgbClr val="000000"/>
                          </a:solidFill>
                          <a:effectLst/>
                          <a:latin typeface="Arial Narrow" panose="020B0606020202030204" pitchFamily="34" charset="0"/>
                        </a:rPr>
                        <a:t>5 004</a:t>
                      </a:r>
                    </a:p>
                  </a:txBody>
                  <a:tcPr marL="9525" marR="9525" marT="0" marB="0" anchor="ctr">
                    <a:lnT w="12700" cap="flat" cmpd="sng" algn="ctr">
                      <a:solidFill>
                        <a:schemeClr val="tx1"/>
                      </a:solidFill>
                      <a:prstDash val="solid"/>
                      <a:round/>
                      <a:headEnd type="none" w="med" len="med"/>
                      <a:tailEnd type="none" w="med" len="med"/>
                    </a:lnT>
                    <a:solidFill>
                      <a:schemeClr val="accent6">
                        <a:lumMod val="50000"/>
                        <a:alpha val="1000"/>
                      </a:schemeClr>
                    </a:solidFill>
                  </a:tcPr>
                </a:tc>
                <a:tc>
                  <a:txBody>
                    <a:bodyPr/>
                    <a:lstStyle/>
                    <a:p>
                      <a:pPr algn="ctr" fontAlgn="ctr"/>
                      <a:r>
                        <a:rPr lang="ru-KZ" sz="800" b="0" i="0" u="none" strike="noStrike">
                          <a:solidFill>
                            <a:srgbClr val="000000"/>
                          </a:solidFill>
                          <a:effectLst/>
                          <a:latin typeface="Arial Narrow" panose="020B0606020202030204" pitchFamily="34" charset="0"/>
                        </a:rPr>
                        <a:t>1,5%</a:t>
                      </a:r>
                    </a:p>
                  </a:txBody>
                  <a:tcPr marL="9525" marR="9525" marT="0" marB="0" anchor="ctr">
                    <a:lnT w="12700" cap="flat" cmpd="sng" algn="ctr">
                      <a:solidFill>
                        <a:schemeClr val="tx1"/>
                      </a:solidFill>
                      <a:prstDash val="solid"/>
                      <a:round/>
                      <a:headEnd type="none" w="med" len="med"/>
                      <a:tailEnd type="none" w="med" len="med"/>
                    </a:lnT>
                    <a:solidFill>
                      <a:schemeClr val="accent6">
                        <a:lumMod val="50000"/>
                        <a:alpha val="1000"/>
                      </a:schemeClr>
                    </a:solidFill>
                  </a:tcPr>
                </a:tc>
                <a:extLst>
                  <a:ext uri="{0D108BD9-81ED-4DB2-BD59-A6C34878D82A}">
                    <a16:rowId xmlns:a16="http://schemas.microsoft.com/office/drawing/2014/main" val="1781471339"/>
                  </a:ext>
                </a:extLst>
              </a:tr>
              <a:tr h="158400">
                <a:tc>
                  <a:txBody>
                    <a:bodyPr/>
                    <a:lstStyle/>
                    <a:p>
                      <a:pPr algn="ctr" fontAlgn="b"/>
                      <a:r>
                        <a:rPr lang="ru-RU" sz="800" u="none" strike="noStrike" dirty="0">
                          <a:solidFill>
                            <a:schemeClr val="accent6">
                              <a:lumMod val="50000"/>
                            </a:schemeClr>
                          </a:solidFill>
                          <a:effectLst/>
                          <a:latin typeface="Arial Narrow" panose="020B0606020202030204" pitchFamily="34" charset="0"/>
                        </a:rPr>
                        <a:t>12</a:t>
                      </a:r>
                      <a:endParaRPr lang="en-US" sz="800" b="0" i="0" u="none" strike="noStrike" dirty="0">
                        <a:solidFill>
                          <a:schemeClr val="accent6">
                            <a:lumMod val="50000"/>
                          </a:schemeClr>
                        </a:solidFill>
                        <a:effectLst/>
                        <a:latin typeface="Arial Narrow" panose="020B0606020202030204" pitchFamily="34" charset="0"/>
                      </a:endParaRPr>
                    </a:p>
                  </a:txBody>
                  <a:tcPr marL="9525" marR="9525" marT="0" marB="0" anchor="ctr">
                    <a:solidFill>
                      <a:schemeClr val="accent6">
                        <a:lumMod val="50000"/>
                        <a:alpha val="20000"/>
                      </a:schemeClr>
                    </a:solidFill>
                  </a:tcPr>
                </a:tc>
                <a:tc>
                  <a:txBody>
                    <a:bodyPr/>
                    <a:lstStyle/>
                    <a:p>
                      <a:pPr algn="ctr" fontAlgn="b"/>
                      <a:r>
                        <a:rPr lang="ru-KZ" sz="800" b="0" i="0" u="none" strike="noStrike" cap="none">
                          <a:solidFill>
                            <a:schemeClr val="accent6">
                              <a:lumMod val="50000"/>
                            </a:schemeClr>
                          </a:solidFill>
                          <a:effectLst/>
                          <a:latin typeface="Arial Narrow" panose="020B0606020202030204" pitchFamily="34" charset="0"/>
                          <a:ea typeface="+mn-ea"/>
                          <a:cs typeface="+mn-cs"/>
                          <a:sym typeface="Arial"/>
                        </a:rPr>
                        <a:t>9312-2</a:t>
                      </a:r>
                    </a:p>
                  </a:txBody>
                  <a:tcPr marL="9525" marR="9525" marT="0" marB="0" anchor="ctr">
                    <a:solidFill>
                      <a:schemeClr val="accent6">
                        <a:lumMod val="50000"/>
                        <a:alpha val="20000"/>
                      </a:schemeClr>
                    </a:solidFill>
                  </a:tcPr>
                </a:tc>
                <a:tc>
                  <a:txBody>
                    <a:bodyPr/>
                    <a:lstStyle/>
                    <a:p>
                      <a:pPr marL="72000" algn="l" fontAlgn="ctr"/>
                      <a:r>
                        <a:rPr lang="ru-RU" sz="800" b="0" i="0" u="none" strike="noStrike" cap="none" dirty="0" err="1">
                          <a:solidFill>
                            <a:schemeClr val="accent6">
                              <a:lumMod val="50000"/>
                            </a:schemeClr>
                          </a:solidFill>
                          <a:effectLst/>
                          <a:latin typeface="Arial Narrow" panose="020B0606020202030204" pitchFamily="34" charset="0"/>
                          <a:ea typeface="+mn-ea"/>
                          <a:cs typeface="+mn-cs"/>
                          <a:sym typeface="Arial"/>
                        </a:rPr>
                        <a:t>Ғимараттарды</a:t>
                      </a:r>
                      <a:r>
                        <a:rPr lang="ru-RU" sz="800" b="0" i="0" u="none" strike="noStrike" cap="none" dirty="0">
                          <a:solidFill>
                            <a:schemeClr val="accent6">
                              <a:lumMod val="50000"/>
                            </a:schemeClr>
                          </a:solidFill>
                          <a:effectLst/>
                          <a:latin typeface="Arial Narrow" panose="020B0606020202030204" pitchFamily="34" charset="0"/>
                          <a:ea typeface="+mn-ea"/>
                          <a:cs typeface="+mn-cs"/>
                          <a:sym typeface="Arial"/>
                        </a:rPr>
                        <a:t> салу </a:t>
                      </a:r>
                      <a:r>
                        <a:rPr lang="ru-RU" sz="800" b="0" i="0" u="none" strike="noStrike" cap="none" dirty="0" err="1">
                          <a:solidFill>
                            <a:schemeClr val="accent6">
                              <a:lumMod val="50000"/>
                            </a:schemeClr>
                          </a:solidFill>
                          <a:effectLst/>
                          <a:latin typeface="Arial Narrow" panose="020B0606020202030204" pitchFamily="34" charset="0"/>
                          <a:ea typeface="+mn-ea"/>
                          <a:cs typeface="+mn-cs"/>
                          <a:sym typeface="Arial"/>
                        </a:rPr>
                        <a:t>және</a:t>
                      </a:r>
                      <a:r>
                        <a:rPr lang="ru-RU" sz="800" b="0" i="0" u="none" strike="noStrike" cap="none" dirty="0">
                          <a:solidFill>
                            <a:schemeClr val="accent6">
                              <a:lumMod val="50000"/>
                            </a:schemeClr>
                          </a:solidFill>
                          <a:effectLst/>
                          <a:latin typeface="Arial Narrow" panose="020B0606020202030204" pitchFamily="34" charset="0"/>
                          <a:ea typeface="+mn-ea"/>
                          <a:cs typeface="+mn-cs"/>
                          <a:sym typeface="Arial"/>
                        </a:rPr>
                        <a:t> </a:t>
                      </a:r>
                      <a:r>
                        <a:rPr lang="ru-RU" sz="800" b="0" i="0" u="none" strike="noStrike" cap="none" dirty="0" err="1">
                          <a:solidFill>
                            <a:schemeClr val="accent6">
                              <a:lumMod val="50000"/>
                            </a:schemeClr>
                          </a:solidFill>
                          <a:effectLst/>
                          <a:latin typeface="Arial Narrow" panose="020B0606020202030204" pitchFamily="34" charset="0"/>
                          <a:ea typeface="+mn-ea"/>
                          <a:cs typeface="+mn-cs"/>
                          <a:sym typeface="Arial"/>
                        </a:rPr>
                        <a:t>жөндеу</a:t>
                      </a:r>
                      <a:r>
                        <a:rPr lang="ru-RU" sz="800" b="0" i="0" u="none" strike="noStrike" cap="none" dirty="0">
                          <a:solidFill>
                            <a:schemeClr val="accent6">
                              <a:lumMod val="50000"/>
                            </a:schemeClr>
                          </a:solidFill>
                          <a:effectLst/>
                          <a:latin typeface="Arial Narrow" panose="020B0606020202030204" pitchFamily="34" charset="0"/>
                          <a:ea typeface="+mn-ea"/>
                          <a:cs typeface="+mn-cs"/>
                          <a:sym typeface="Arial"/>
                        </a:rPr>
                        <a:t> </a:t>
                      </a:r>
                      <a:r>
                        <a:rPr lang="ru-RU" sz="800" b="0" i="0" u="none" strike="noStrike" cap="none" dirty="0" err="1">
                          <a:solidFill>
                            <a:schemeClr val="accent6">
                              <a:lumMod val="50000"/>
                            </a:schemeClr>
                          </a:solidFill>
                          <a:effectLst/>
                          <a:latin typeface="Arial Narrow" panose="020B0606020202030204" pitchFamily="34" charset="0"/>
                          <a:ea typeface="+mn-ea"/>
                          <a:cs typeface="+mn-cs"/>
                          <a:sym typeface="Arial"/>
                        </a:rPr>
                        <a:t>жөніндегі</a:t>
                      </a:r>
                      <a:r>
                        <a:rPr lang="ru-RU" sz="800" b="0" i="0" u="none" strike="noStrike" cap="none" dirty="0">
                          <a:solidFill>
                            <a:schemeClr val="accent6">
                              <a:lumMod val="50000"/>
                            </a:schemeClr>
                          </a:solidFill>
                          <a:effectLst/>
                          <a:latin typeface="Arial Narrow" panose="020B0606020202030204" pitchFamily="34" charset="0"/>
                          <a:ea typeface="+mn-ea"/>
                          <a:cs typeface="+mn-cs"/>
                          <a:sym typeface="Arial"/>
                        </a:rPr>
                        <a:t> </a:t>
                      </a:r>
                      <a:r>
                        <a:rPr lang="ru-RU" sz="800" b="0" i="0" u="none" strike="noStrike" cap="none" dirty="0" err="1">
                          <a:solidFill>
                            <a:schemeClr val="accent6">
                              <a:lumMod val="50000"/>
                            </a:schemeClr>
                          </a:solidFill>
                          <a:effectLst/>
                          <a:latin typeface="Arial Narrow" panose="020B0606020202030204" pitchFamily="34" charset="0"/>
                          <a:ea typeface="+mn-ea"/>
                          <a:cs typeface="+mn-cs"/>
                          <a:sym typeface="Arial"/>
                        </a:rPr>
                        <a:t>біліктілігі</a:t>
                      </a:r>
                      <a:r>
                        <a:rPr lang="ru-RU" sz="800" b="0" i="0" u="none" strike="noStrike" cap="none" dirty="0">
                          <a:solidFill>
                            <a:schemeClr val="accent6">
                              <a:lumMod val="50000"/>
                            </a:schemeClr>
                          </a:solidFill>
                          <a:effectLst/>
                          <a:latin typeface="Arial Narrow" panose="020B0606020202030204" pitchFamily="34" charset="0"/>
                          <a:ea typeface="+mn-ea"/>
                          <a:cs typeface="+mn-cs"/>
                          <a:sym typeface="Arial"/>
                        </a:rPr>
                        <a:t> </a:t>
                      </a:r>
                      <a:r>
                        <a:rPr lang="ru-RU" sz="800" b="0" i="0" u="none" strike="noStrike" cap="none" dirty="0" err="1">
                          <a:solidFill>
                            <a:schemeClr val="accent6">
                              <a:lumMod val="50000"/>
                            </a:schemeClr>
                          </a:solidFill>
                          <a:effectLst/>
                          <a:latin typeface="Arial Narrow" panose="020B0606020202030204" pitchFamily="34" charset="0"/>
                          <a:ea typeface="+mn-ea"/>
                          <a:cs typeface="+mn-cs"/>
                          <a:sym typeface="Arial"/>
                        </a:rPr>
                        <a:t>жоқ</a:t>
                      </a:r>
                      <a:r>
                        <a:rPr lang="ru-RU" sz="800" b="0" i="0" u="none" strike="noStrike" cap="none" dirty="0">
                          <a:solidFill>
                            <a:schemeClr val="accent6">
                              <a:lumMod val="50000"/>
                            </a:schemeClr>
                          </a:solidFill>
                          <a:effectLst/>
                          <a:latin typeface="Arial Narrow" panose="020B0606020202030204" pitchFamily="34" charset="0"/>
                          <a:ea typeface="+mn-ea"/>
                          <a:cs typeface="+mn-cs"/>
                          <a:sym typeface="Arial"/>
                        </a:rPr>
                        <a:t> </a:t>
                      </a:r>
                      <a:r>
                        <a:rPr lang="ru-RU" sz="800" b="0" i="0" u="none" strike="noStrike" cap="none" dirty="0" err="1">
                          <a:solidFill>
                            <a:schemeClr val="accent6">
                              <a:lumMod val="50000"/>
                            </a:schemeClr>
                          </a:solidFill>
                          <a:effectLst/>
                          <a:latin typeface="Arial Narrow" panose="020B0606020202030204" pitchFamily="34" charset="0"/>
                          <a:ea typeface="+mn-ea"/>
                          <a:cs typeface="+mn-cs"/>
                          <a:sym typeface="Arial"/>
                        </a:rPr>
                        <a:t>жұмысшылар</a:t>
                      </a:r>
                      <a:endParaRPr lang="ru-RU" sz="800" b="0" i="0" u="none" strike="noStrike" cap="none" dirty="0">
                        <a:solidFill>
                          <a:schemeClr val="accent6">
                            <a:lumMod val="50000"/>
                          </a:schemeClr>
                        </a:solidFill>
                        <a:effectLst/>
                        <a:latin typeface="Arial Narrow" panose="020B0606020202030204" pitchFamily="34" charset="0"/>
                        <a:ea typeface="+mn-ea"/>
                        <a:cs typeface="+mn-cs"/>
                        <a:sym typeface="Arial"/>
                      </a:endParaRPr>
                    </a:p>
                  </a:txBody>
                  <a:tcPr marL="9525" marR="9525" marT="0" marB="0" anchor="ctr">
                    <a:lnR w="12700" cap="flat" cmpd="sng" algn="ctr">
                      <a:solidFill>
                        <a:schemeClr val="tx1"/>
                      </a:solidFill>
                      <a:prstDash val="solid"/>
                      <a:round/>
                      <a:headEnd type="none" w="med" len="med"/>
                      <a:tailEnd type="none" w="med" len="med"/>
                    </a:lnR>
                    <a:solidFill>
                      <a:schemeClr val="accent6">
                        <a:lumMod val="50000"/>
                        <a:alpha val="20000"/>
                      </a:schemeClr>
                    </a:solidFill>
                  </a:tcPr>
                </a:tc>
                <a:tc>
                  <a:txBody>
                    <a:bodyPr/>
                    <a:lstStyle/>
                    <a:p>
                      <a:pPr algn="ctr" fontAlgn="ctr"/>
                      <a:r>
                        <a:rPr lang="ru-KZ" sz="800" b="0" i="0" u="none" strike="noStrike">
                          <a:solidFill>
                            <a:srgbClr val="000000"/>
                          </a:solidFill>
                          <a:effectLst/>
                          <a:latin typeface="Arial Narrow" panose="020B0606020202030204" pitchFamily="34" charset="0"/>
                        </a:rPr>
                        <a:t>12 373</a:t>
                      </a:r>
                    </a:p>
                  </a:txBody>
                  <a:tcPr marL="9525" marR="9525" marT="0" marB="0" anchor="ctr">
                    <a:lnL w="12700" cap="flat" cmpd="sng" algn="ctr">
                      <a:solidFill>
                        <a:schemeClr val="tx1"/>
                      </a:solidFill>
                      <a:prstDash val="solid"/>
                      <a:round/>
                      <a:headEnd type="none" w="med" len="med"/>
                      <a:tailEnd type="none" w="med" len="med"/>
                    </a:lnL>
                    <a:solidFill>
                      <a:schemeClr val="bg1">
                        <a:lumMod val="65000"/>
                        <a:alpha val="20000"/>
                      </a:schemeClr>
                    </a:solidFill>
                  </a:tcPr>
                </a:tc>
                <a:tc>
                  <a:txBody>
                    <a:bodyPr/>
                    <a:lstStyle/>
                    <a:p>
                      <a:pPr algn="ctr" fontAlgn="ctr"/>
                      <a:r>
                        <a:rPr lang="ru-KZ" sz="800" b="0" i="0" u="none" strike="noStrike">
                          <a:solidFill>
                            <a:srgbClr val="000000"/>
                          </a:solidFill>
                          <a:effectLst/>
                          <a:latin typeface="Arial Narrow" panose="020B0606020202030204" pitchFamily="34" charset="0"/>
                        </a:rPr>
                        <a:t>1 208</a:t>
                      </a:r>
                    </a:p>
                  </a:txBody>
                  <a:tcPr marL="9525" marR="9525" marT="0" marB="0" anchor="ctr">
                    <a:solidFill>
                      <a:schemeClr val="bg1">
                        <a:lumMod val="65000"/>
                        <a:alpha val="20000"/>
                      </a:schemeClr>
                    </a:solidFill>
                  </a:tcPr>
                </a:tc>
                <a:tc>
                  <a:txBody>
                    <a:bodyPr/>
                    <a:lstStyle/>
                    <a:p>
                      <a:pPr algn="ctr" fontAlgn="ctr"/>
                      <a:r>
                        <a:rPr lang="ru-KZ" sz="800" b="0" i="0" u="none" strike="noStrike">
                          <a:solidFill>
                            <a:srgbClr val="000000"/>
                          </a:solidFill>
                          <a:effectLst/>
                          <a:latin typeface="Arial Narrow" panose="020B0606020202030204" pitchFamily="34" charset="0"/>
                        </a:rPr>
                        <a:t>2 760</a:t>
                      </a:r>
                    </a:p>
                  </a:txBody>
                  <a:tcPr marL="9525" marR="9525" marT="0" marB="0" anchor="ctr">
                    <a:solidFill>
                      <a:schemeClr val="bg1">
                        <a:lumMod val="65000"/>
                        <a:alpha val="20000"/>
                      </a:schemeClr>
                    </a:solidFill>
                  </a:tcPr>
                </a:tc>
                <a:tc>
                  <a:txBody>
                    <a:bodyPr/>
                    <a:lstStyle/>
                    <a:p>
                      <a:pPr algn="ctr" fontAlgn="ctr"/>
                      <a:r>
                        <a:rPr lang="ru-KZ" sz="800" b="0" i="0" u="none" strike="noStrike">
                          <a:solidFill>
                            <a:srgbClr val="000000"/>
                          </a:solidFill>
                          <a:effectLst/>
                          <a:latin typeface="Arial Narrow" panose="020B0606020202030204" pitchFamily="34" charset="0"/>
                        </a:rPr>
                        <a:t>5 324</a:t>
                      </a:r>
                    </a:p>
                  </a:txBody>
                  <a:tcPr marL="9525" marR="9525" marT="0" marB="0" anchor="ctr">
                    <a:solidFill>
                      <a:schemeClr val="bg1">
                        <a:lumMod val="65000"/>
                        <a:alpha val="20000"/>
                      </a:schemeClr>
                    </a:solidFill>
                  </a:tcPr>
                </a:tc>
                <a:tc>
                  <a:txBody>
                    <a:bodyPr/>
                    <a:lstStyle/>
                    <a:p>
                      <a:pPr algn="ctr" fontAlgn="ctr"/>
                      <a:r>
                        <a:rPr lang="ru-KZ" sz="800" b="0" i="0" u="none" strike="noStrike">
                          <a:solidFill>
                            <a:srgbClr val="000000"/>
                          </a:solidFill>
                          <a:effectLst/>
                          <a:latin typeface="Arial Narrow" panose="020B0606020202030204" pitchFamily="34" charset="0"/>
                        </a:rPr>
                        <a:t>3 081</a:t>
                      </a:r>
                    </a:p>
                  </a:txBody>
                  <a:tcPr marL="9525" marR="9525" marT="0" marB="0" anchor="ctr">
                    <a:lnR w="12700" cap="flat" cmpd="sng" algn="ctr">
                      <a:solidFill>
                        <a:schemeClr val="tx1"/>
                      </a:solidFill>
                      <a:prstDash val="solid"/>
                      <a:round/>
                      <a:headEnd type="none" w="med" len="med"/>
                      <a:tailEnd type="none" w="med" len="med"/>
                    </a:lnR>
                    <a:solidFill>
                      <a:schemeClr val="bg1">
                        <a:lumMod val="65000"/>
                        <a:alpha val="20000"/>
                      </a:schemeClr>
                    </a:solidFill>
                  </a:tcPr>
                </a:tc>
                <a:tc>
                  <a:txBody>
                    <a:bodyPr/>
                    <a:lstStyle/>
                    <a:p>
                      <a:pPr algn="ctr" fontAlgn="ctr"/>
                      <a:r>
                        <a:rPr lang="ru-KZ" sz="800" b="0" i="0" u="none" strike="noStrike">
                          <a:solidFill>
                            <a:srgbClr val="000000"/>
                          </a:solidFill>
                          <a:effectLst/>
                          <a:latin typeface="Arial Narrow" panose="020B0606020202030204" pitchFamily="34" charset="0"/>
                        </a:rPr>
                        <a:t>14 835</a:t>
                      </a:r>
                    </a:p>
                  </a:txBody>
                  <a:tcPr marL="9525" marR="9525" marT="0" marB="0" anchor="ctr">
                    <a:lnL w="12700" cap="flat" cmpd="sng" algn="ctr">
                      <a:solidFill>
                        <a:schemeClr val="tx1"/>
                      </a:solidFill>
                      <a:prstDash val="solid"/>
                      <a:round/>
                      <a:headEnd type="none" w="med" len="med"/>
                      <a:tailEnd type="none" w="med" len="med"/>
                    </a:lnL>
                    <a:solidFill>
                      <a:schemeClr val="accent6">
                        <a:lumMod val="50000"/>
                        <a:alpha val="20000"/>
                      </a:schemeClr>
                    </a:solidFill>
                  </a:tcPr>
                </a:tc>
                <a:tc>
                  <a:txBody>
                    <a:bodyPr/>
                    <a:lstStyle/>
                    <a:p>
                      <a:pPr algn="ctr" fontAlgn="ctr"/>
                      <a:r>
                        <a:rPr lang="ru-KZ" sz="800" b="0" i="0" u="none" strike="noStrike">
                          <a:solidFill>
                            <a:srgbClr val="000000"/>
                          </a:solidFill>
                          <a:effectLst/>
                          <a:latin typeface="Arial Narrow" panose="020B0606020202030204" pitchFamily="34" charset="0"/>
                        </a:rPr>
                        <a:t>660</a:t>
                      </a:r>
                    </a:p>
                  </a:txBody>
                  <a:tcPr marL="9525" marR="9525" marT="0" marB="0" anchor="ctr">
                    <a:solidFill>
                      <a:schemeClr val="bg1">
                        <a:lumMod val="50000"/>
                        <a:alpha val="20000"/>
                      </a:schemeClr>
                    </a:solidFill>
                  </a:tcPr>
                </a:tc>
                <a:tc>
                  <a:txBody>
                    <a:bodyPr/>
                    <a:lstStyle/>
                    <a:p>
                      <a:pPr algn="ctr" fontAlgn="ctr"/>
                      <a:r>
                        <a:rPr lang="ru-KZ" sz="800" b="0" i="0" u="none" strike="noStrike">
                          <a:solidFill>
                            <a:srgbClr val="000000"/>
                          </a:solidFill>
                          <a:effectLst/>
                          <a:latin typeface="Arial Narrow" panose="020B0606020202030204" pitchFamily="34" charset="0"/>
                        </a:rPr>
                        <a:t>3 354</a:t>
                      </a:r>
                    </a:p>
                  </a:txBody>
                  <a:tcPr marL="9525" marR="9525" marT="0" marB="0" anchor="ctr">
                    <a:solidFill>
                      <a:schemeClr val="accent6">
                        <a:lumMod val="50000"/>
                        <a:alpha val="20000"/>
                      </a:schemeClr>
                    </a:solidFill>
                  </a:tcPr>
                </a:tc>
                <a:tc>
                  <a:txBody>
                    <a:bodyPr/>
                    <a:lstStyle/>
                    <a:p>
                      <a:pPr algn="ctr" fontAlgn="ctr"/>
                      <a:r>
                        <a:rPr lang="ru-KZ" sz="800" b="0" i="0" u="none" strike="noStrike">
                          <a:solidFill>
                            <a:srgbClr val="000000"/>
                          </a:solidFill>
                          <a:effectLst/>
                          <a:latin typeface="Arial Narrow" panose="020B0606020202030204" pitchFamily="34" charset="0"/>
                        </a:rPr>
                        <a:t>4 707</a:t>
                      </a:r>
                    </a:p>
                  </a:txBody>
                  <a:tcPr marL="9525" marR="9525" marT="0" marB="0" anchor="ctr">
                    <a:solidFill>
                      <a:schemeClr val="accent6">
                        <a:lumMod val="50000"/>
                        <a:alpha val="20000"/>
                      </a:schemeClr>
                    </a:solidFill>
                  </a:tcPr>
                </a:tc>
                <a:tc>
                  <a:txBody>
                    <a:bodyPr/>
                    <a:lstStyle/>
                    <a:p>
                      <a:pPr algn="ctr" fontAlgn="ctr"/>
                      <a:r>
                        <a:rPr lang="ru-KZ" sz="800" b="0" i="0" u="none" strike="noStrike">
                          <a:solidFill>
                            <a:srgbClr val="000000"/>
                          </a:solidFill>
                          <a:effectLst/>
                          <a:latin typeface="Arial Narrow" panose="020B0606020202030204" pitchFamily="34" charset="0"/>
                        </a:rPr>
                        <a:t>6 114</a:t>
                      </a:r>
                    </a:p>
                  </a:txBody>
                  <a:tcPr marL="9525" marR="9525" marT="0" marB="0" anchor="ctr">
                    <a:solidFill>
                      <a:schemeClr val="accent6">
                        <a:lumMod val="50000"/>
                        <a:alpha val="20000"/>
                      </a:schemeClr>
                    </a:solidFill>
                  </a:tcPr>
                </a:tc>
                <a:tc>
                  <a:txBody>
                    <a:bodyPr/>
                    <a:lstStyle/>
                    <a:p>
                      <a:pPr algn="ctr" fontAlgn="ctr"/>
                      <a:r>
                        <a:rPr lang="ru-KZ" sz="800" b="0" i="0" u="none" strike="noStrike">
                          <a:solidFill>
                            <a:srgbClr val="000000"/>
                          </a:solidFill>
                          <a:effectLst/>
                          <a:latin typeface="Arial Narrow" panose="020B0606020202030204" pitchFamily="34" charset="0"/>
                        </a:rPr>
                        <a:t>1,4%</a:t>
                      </a:r>
                    </a:p>
                  </a:txBody>
                  <a:tcPr marL="9525" marR="9525" marT="0" marB="0" anchor="ctr">
                    <a:solidFill>
                      <a:schemeClr val="accent6">
                        <a:lumMod val="50000"/>
                        <a:alpha val="20000"/>
                      </a:schemeClr>
                    </a:solidFill>
                  </a:tcPr>
                </a:tc>
                <a:extLst>
                  <a:ext uri="{0D108BD9-81ED-4DB2-BD59-A6C34878D82A}">
                    <a16:rowId xmlns:a16="http://schemas.microsoft.com/office/drawing/2014/main" val="4251926215"/>
                  </a:ext>
                </a:extLst>
              </a:tr>
              <a:tr h="158400">
                <a:tc>
                  <a:txBody>
                    <a:bodyPr/>
                    <a:lstStyle/>
                    <a:p>
                      <a:pPr algn="ctr" fontAlgn="b"/>
                      <a:r>
                        <a:rPr lang="ru-RU" sz="800" u="none" strike="noStrike" dirty="0">
                          <a:solidFill>
                            <a:schemeClr val="accent6">
                              <a:lumMod val="50000"/>
                            </a:schemeClr>
                          </a:solidFill>
                          <a:effectLst/>
                          <a:latin typeface="Arial Narrow" panose="020B0606020202030204" pitchFamily="34" charset="0"/>
                        </a:rPr>
                        <a:t>13</a:t>
                      </a:r>
                      <a:endParaRPr lang="en-US" sz="800" b="0" i="0" u="none" strike="noStrike" dirty="0">
                        <a:solidFill>
                          <a:schemeClr val="accent6">
                            <a:lumMod val="50000"/>
                          </a:schemeClr>
                        </a:solidFill>
                        <a:effectLst/>
                        <a:latin typeface="Arial Narrow" panose="020B0606020202030204" pitchFamily="34" charset="0"/>
                      </a:endParaRPr>
                    </a:p>
                  </a:txBody>
                  <a:tcPr marL="9525" marR="9525" marT="0" marB="0" anchor="ctr">
                    <a:solidFill>
                      <a:schemeClr val="accent6">
                        <a:lumMod val="50000"/>
                        <a:alpha val="1000"/>
                      </a:schemeClr>
                    </a:solidFill>
                  </a:tcPr>
                </a:tc>
                <a:tc>
                  <a:txBody>
                    <a:bodyPr/>
                    <a:lstStyle/>
                    <a:p>
                      <a:pPr algn="ctr" fontAlgn="b"/>
                      <a:r>
                        <a:rPr lang="ru-KZ" sz="800" b="0" i="0" u="none" strike="noStrike" cap="none">
                          <a:solidFill>
                            <a:schemeClr val="accent6">
                              <a:lumMod val="50000"/>
                            </a:schemeClr>
                          </a:solidFill>
                          <a:effectLst/>
                          <a:latin typeface="Arial Narrow" panose="020B0606020202030204" pitchFamily="34" charset="0"/>
                          <a:ea typeface="+mn-ea"/>
                          <a:cs typeface="+mn-cs"/>
                          <a:sym typeface="Arial"/>
                        </a:rPr>
                        <a:t>7119-9</a:t>
                      </a:r>
                    </a:p>
                  </a:txBody>
                  <a:tcPr marL="9525" marR="9525" marT="0" marB="0" anchor="ctr">
                    <a:solidFill>
                      <a:schemeClr val="accent6">
                        <a:lumMod val="50000"/>
                        <a:alpha val="1000"/>
                      </a:schemeClr>
                    </a:solidFill>
                  </a:tcPr>
                </a:tc>
                <a:tc>
                  <a:txBody>
                    <a:bodyPr/>
                    <a:lstStyle/>
                    <a:p>
                      <a:pPr marL="72000" algn="l" fontAlgn="ctr"/>
                      <a:r>
                        <a:rPr lang="ru-RU" sz="800" b="0" i="0" u="none" strike="noStrike" cap="none" dirty="0" err="1">
                          <a:solidFill>
                            <a:schemeClr val="accent6">
                              <a:lumMod val="50000"/>
                            </a:schemeClr>
                          </a:solidFill>
                          <a:effectLst/>
                          <a:latin typeface="Arial Narrow" panose="020B0606020202030204" pitchFamily="34" charset="0"/>
                          <a:ea typeface="+mn-ea"/>
                          <a:cs typeface="+mn-cs"/>
                          <a:sym typeface="Arial"/>
                        </a:rPr>
                        <a:t>Басқа</a:t>
                      </a:r>
                      <a:r>
                        <a:rPr lang="ru-RU" sz="800" b="0" i="0" u="none" strike="noStrike" cap="none" dirty="0">
                          <a:solidFill>
                            <a:schemeClr val="accent6">
                              <a:lumMod val="50000"/>
                            </a:schemeClr>
                          </a:solidFill>
                          <a:effectLst/>
                          <a:latin typeface="Arial Narrow" panose="020B0606020202030204" pitchFamily="34" charset="0"/>
                          <a:ea typeface="+mn-ea"/>
                          <a:cs typeface="+mn-cs"/>
                          <a:sym typeface="Arial"/>
                        </a:rPr>
                        <a:t> да </a:t>
                      </a:r>
                      <a:r>
                        <a:rPr lang="ru-RU" sz="800" b="0" i="0" u="none" strike="noStrike" cap="none" dirty="0" err="1">
                          <a:solidFill>
                            <a:schemeClr val="accent6">
                              <a:lumMod val="50000"/>
                            </a:schemeClr>
                          </a:solidFill>
                          <a:effectLst/>
                          <a:latin typeface="Arial Narrow" panose="020B0606020202030204" pitchFamily="34" charset="0"/>
                          <a:ea typeface="+mn-ea"/>
                          <a:cs typeface="+mn-cs"/>
                          <a:sym typeface="Arial"/>
                        </a:rPr>
                        <a:t>құрылысшы-монтаждаушылар</a:t>
                      </a:r>
                      <a:r>
                        <a:rPr lang="ru-RU" sz="800" b="0" i="0" u="none" strike="noStrike" cap="none" dirty="0">
                          <a:solidFill>
                            <a:schemeClr val="accent6">
                              <a:lumMod val="50000"/>
                            </a:schemeClr>
                          </a:solidFill>
                          <a:effectLst/>
                          <a:latin typeface="Arial Narrow" panose="020B0606020202030204" pitchFamily="34" charset="0"/>
                          <a:ea typeface="+mn-ea"/>
                          <a:cs typeface="+mn-cs"/>
                          <a:sym typeface="Arial"/>
                        </a:rPr>
                        <a:t> </a:t>
                      </a:r>
                      <a:r>
                        <a:rPr lang="ru-RU" sz="800" b="0" i="0" u="none" strike="noStrike" cap="none" dirty="0" err="1">
                          <a:solidFill>
                            <a:schemeClr val="accent6">
                              <a:lumMod val="50000"/>
                            </a:schemeClr>
                          </a:solidFill>
                          <a:effectLst/>
                          <a:latin typeface="Arial Narrow" panose="020B0606020202030204" pitchFamily="34" charset="0"/>
                          <a:ea typeface="+mn-ea"/>
                          <a:cs typeface="+mn-cs"/>
                          <a:sym typeface="Arial"/>
                        </a:rPr>
                        <a:t>және</a:t>
                      </a:r>
                      <a:r>
                        <a:rPr lang="ru-RU" sz="800" b="0" i="0" u="none" strike="noStrike" cap="none" dirty="0">
                          <a:solidFill>
                            <a:schemeClr val="accent6">
                              <a:lumMod val="50000"/>
                            </a:schemeClr>
                          </a:solidFill>
                          <a:effectLst/>
                          <a:latin typeface="Arial Narrow" panose="020B0606020202030204" pitchFamily="34" charset="0"/>
                          <a:ea typeface="+mn-ea"/>
                          <a:cs typeface="+mn-cs"/>
                          <a:sym typeface="Arial"/>
                        </a:rPr>
                        <a:t> </a:t>
                      </a:r>
                      <a:r>
                        <a:rPr lang="ru-RU" sz="800" b="0" i="0" u="none" strike="noStrike" cap="none" dirty="0" err="1">
                          <a:solidFill>
                            <a:schemeClr val="accent6">
                              <a:lumMod val="50000"/>
                            </a:schemeClr>
                          </a:solidFill>
                          <a:effectLst/>
                          <a:latin typeface="Arial Narrow" panose="020B0606020202030204" pitchFamily="34" charset="0"/>
                          <a:ea typeface="+mn-ea"/>
                          <a:cs typeface="+mn-cs"/>
                          <a:sym typeface="Arial"/>
                        </a:rPr>
                        <a:t>тектес</a:t>
                      </a:r>
                      <a:r>
                        <a:rPr lang="ru-RU" sz="800" b="0" i="0" u="none" strike="noStrike" cap="none" dirty="0">
                          <a:solidFill>
                            <a:schemeClr val="accent6">
                              <a:lumMod val="50000"/>
                            </a:schemeClr>
                          </a:solidFill>
                          <a:effectLst/>
                          <a:latin typeface="Arial Narrow" panose="020B0606020202030204" pitchFamily="34" charset="0"/>
                          <a:ea typeface="+mn-ea"/>
                          <a:cs typeface="+mn-cs"/>
                          <a:sym typeface="Arial"/>
                        </a:rPr>
                        <a:t> </a:t>
                      </a:r>
                      <a:r>
                        <a:rPr lang="ru-RU" sz="800" b="0" i="0" u="none" strike="noStrike" cap="none" dirty="0" err="1">
                          <a:solidFill>
                            <a:schemeClr val="accent6">
                              <a:lumMod val="50000"/>
                            </a:schemeClr>
                          </a:solidFill>
                          <a:effectLst/>
                          <a:latin typeface="Arial Narrow" panose="020B0606020202030204" pitchFamily="34" charset="0"/>
                          <a:ea typeface="+mn-ea"/>
                          <a:cs typeface="+mn-cs"/>
                          <a:sym typeface="Arial"/>
                        </a:rPr>
                        <a:t>қызметтер</a:t>
                      </a:r>
                      <a:r>
                        <a:rPr lang="ru-RU" sz="800" b="0" i="0" u="none" strike="noStrike" cap="none" dirty="0">
                          <a:solidFill>
                            <a:schemeClr val="accent6">
                              <a:lumMod val="50000"/>
                            </a:schemeClr>
                          </a:solidFill>
                          <a:effectLst/>
                          <a:latin typeface="Arial Narrow" panose="020B0606020202030204" pitchFamily="34" charset="0"/>
                          <a:ea typeface="+mn-ea"/>
                          <a:cs typeface="+mn-cs"/>
                          <a:sym typeface="Arial"/>
                        </a:rPr>
                        <a:t> </a:t>
                      </a:r>
                      <a:r>
                        <a:rPr lang="ru-RU" sz="800" b="0" i="0" u="none" strike="noStrike" cap="none" dirty="0" err="1">
                          <a:solidFill>
                            <a:schemeClr val="accent6">
                              <a:lumMod val="50000"/>
                            </a:schemeClr>
                          </a:solidFill>
                          <a:effectLst/>
                          <a:latin typeface="Arial Narrow" panose="020B0606020202030204" pitchFamily="34" charset="0"/>
                          <a:ea typeface="+mn-ea"/>
                          <a:cs typeface="+mn-cs"/>
                          <a:sym typeface="Arial"/>
                        </a:rPr>
                        <a:t>жұмысшылары</a:t>
                      </a:r>
                      <a:endParaRPr lang="ru-RU" sz="800" b="0" i="0" u="none" strike="noStrike" cap="none" dirty="0">
                        <a:solidFill>
                          <a:schemeClr val="accent6">
                            <a:lumMod val="50000"/>
                          </a:schemeClr>
                        </a:solidFill>
                        <a:effectLst/>
                        <a:latin typeface="Arial Narrow" panose="020B0606020202030204" pitchFamily="34" charset="0"/>
                        <a:ea typeface="+mn-ea"/>
                        <a:cs typeface="+mn-cs"/>
                        <a:sym typeface="Arial"/>
                      </a:endParaRPr>
                    </a:p>
                  </a:txBody>
                  <a:tcPr marL="9525" marR="9525" marT="0" marB="0" anchor="ctr">
                    <a:lnR w="12700" cap="flat" cmpd="sng" algn="ctr">
                      <a:solidFill>
                        <a:schemeClr val="tx1"/>
                      </a:solidFill>
                      <a:prstDash val="solid"/>
                      <a:round/>
                      <a:headEnd type="none" w="med" len="med"/>
                      <a:tailEnd type="none" w="med" len="med"/>
                    </a:lnR>
                    <a:solidFill>
                      <a:schemeClr val="accent6">
                        <a:lumMod val="50000"/>
                        <a:alpha val="1000"/>
                      </a:schemeClr>
                    </a:solidFill>
                  </a:tcPr>
                </a:tc>
                <a:tc>
                  <a:txBody>
                    <a:bodyPr/>
                    <a:lstStyle/>
                    <a:p>
                      <a:pPr algn="ctr" fontAlgn="ctr"/>
                      <a:r>
                        <a:rPr lang="ru-KZ" sz="800" b="0" i="0" u="none" strike="noStrike">
                          <a:solidFill>
                            <a:srgbClr val="000000"/>
                          </a:solidFill>
                          <a:effectLst/>
                          <a:latin typeface="Arial Narrow" panose="020B0606020202030204" pitchFamily="34" charset="0"/>
                        </a:rPr>
                        <a:t>11 990</a:t>
                      </a:r>
                    </a:p>
                  </a:txBody>
                  <a:tcPr marL="9525" marR="9525" marT="0" marB="0" anchor="ctr">
                    <a:lnL w="12700" cap="flat" cmpd="sng" algn="ctr">
                      <a:solidFill>
                        <a:schemeClr val="tx1"/>
                      </a:solidFill>
                      <a:prstDash val="solid"/>
                      <a:round/>
                      <a:headEnd type="none" w="med" len="med"/>
                      <a:tailEnd type="none" w="med" len="med"/>
                    </a:lnL>
                    <a:solidFill>
                      <a:schemeClr val="accent6">
                        <a:lumMod val="50000"/>
                        <a:alpha val="1000"/>
                      </a:schemeClr>
                    </a:solidFill>
                  </a:tcPr>
                </a:tc>
                <a:tc>
                  <a:txBody>
                    <a:bodyPr/>
                    <a:lstStyle/>
                    <a:p>
                      <a:pPr algn="ctr" fontAlgn="ctr"/>
                      <a:r>
                        <a:rPr lang="ru-KZ" sz="800" b="0" i="0" u="none" strike="noStrike">
                          <a:solidFill>
                            <a:srgbClr val="000000"/>
                          </a:solidFill>
                          <a:effectLst/>
                          <a:latin typeface="Arial Narrow" panose="020B0606020202030204" pitchFamily="34" charset="0"/>
                        </a:rPr>
                        <a:t>775</a:t>
                      </a:r>
                    </a:p>
                  </a:txBody>
                  <a:tcPr marL="9525" marR="9525" marT="0" marB="0" anchor="ctr">
                    <a:solidFill>
                      <a:schemeClr val="accent6">
                        <a:lumMod val="50000"/>
                        <a:alpha val="1000"/>
                      </a:schemeClr>
                    </a:solidFill>
                  </a:tcPr>
                </a:tc>
                <a:tc>
                  <a:txBody>
                    <a:bodyPr/>
                    <a:lstStyle/>
                    <a:p>
                      <a:pPr algn="ctr" fontAlgn="ctr"/>
                      <a:r>
                        <a:rPr lang="ru-KZ" sz="800" b="0" i="0" u="none" strike="noStrike">
                          <a:solidFill>
                            <a:srgbClr val="000000"/>
                          </a:solidFill>
                          <a:effectLst/>
                          <a:latin typeface="Arial Narrow" panose="020B0606020202030204" pitchFamily="34" charset="0"/>
                        </a:rPr>
                        <a:t>4 754</a:t>
                      </a:r>
                    </a:p>
                  </a:txBody>
                  <a:tcPr marL="9525" marR="9525" marT="0" marB="0" anchor="ctr">
                    <a:solidFill>
                      <a:schemeClr val="accent6">
                        <a:lumMod val="50000"/>
                        <a:alpha val="1000"/>
                      </a:schemeClr>
                    </a:solidFill>
                  </a:tcPr>
                </a:tc>
                <a:tc>
                  <a:txBody>
                    <a:bodyPr/>
                    <a:lstStyle/>
                    <a:p>
                      <a:pPr algn="ctr" fontAlgn="ctr"/>
                      <a:r>
                        <a:rPr lang="ru-KZ" sz="800" b="0" i="0" u="none" strike="noStrike">
                          <a:solidFill>
                            <a:srgbClr val="000000"/>
                          </a:solidFill>
                          <a:effectLst/>
                          <a:latin typeface="Arial Narrow" panose="020B0606020202030204" pitchFamily="34" charset="0"/>
                        </a:rPr>
                        <a:t>4 620</a:t>
                      </a:r>
                    </a:p>
                  </a:txBody>
                  <a:tcPr marL="9525" marR="9525" marT="0" marB="0" anchor="ctr">
                    <a:solidFill>
                      <a:schemeClr val="accent6">
                        <a:lumMod val="50000"/>
                        <a:alpha val="1000"/>
                      </a:schemeClr>
                    </a:solidFill>
                  </a:tcPr>
                </a:tc>
                <a:tc>
                  <a:txBody>
                    <a:bodyPr/>
                    <a:lstStyle/>
                    <a:p>
                      <a:pPr algn="ctr" fontAlgn="ctr"/>
                      <a:r>
                        <a:rPr lang="ru-KZ" sz="800" b="0" i="0" u="none" strike="noStrike">
                          <a:solidFill>
                            <a:srgbClr val="000000"/>
                          </a:solidFill>
                          <a:effectLst/>
                          <a:latin typeface="Arial Narrow" panose="020B0606020202030204" pitchFamily="34" charset="0"/>
                        </a:rPr>
                        <a:t>1 841</a:t>
                      </a:r>
                    </a:p>
                  </a:txBody>
                  <a:tcPr marL="9525" marR="9525" marT="0" marB="0" anchor="ctr">
                    <a:lnR w="12700" cap="flat" cmpd="sng" algn="ctr">
                      <a:solidFill>
                        <a:schemeClr val="tx1"/>
                      </a:solidFill>
                      <a:prstDash val="solid"/>
                      <a:round/>
                      <a:headEnd type="none" w="med" len="med"/>
                      <a:tailEnd type="none" w="med" len="med"/>
                    </a:lnR>
                    <a:solidFill>
                      <a:schemeClr val="accent6">
                        <a:lumMod val="50000"/>
                        <a:alpha val="1000"/>
                      </a:schemeClr>
                    </a:solidFill>
                  </a:tcPr>
                </a:tc>
                <a:tc>
                  <a:txBody>
                    <a:bodyPr/>
                    <a:lstStyle/>
                    <a:p>
                      <a:pPr algn="ctr" fontAlgn="ctr"/>
                      <a:r>
                        <a:rPr lang="ru-KZ" sz="800" b="0" i="0" u="none" strike="noStrike">
                          <a:solidFill>
                            <a:srgbClr val="000000"/>
                          </a:solidFill>
                          <a:effectLst/>
                          <a:latin typeface="Arial Narrow" panose="020B0606020202030204" pitchFamily="34" charset="0"/>
                        </a:rPr>
                        <a:t>14 540</a:t>
                      </a:r>
                    </a:p>
                  </a:txBody>
                  <a:tcPr marL="9525" marR="9525" marT="0" marB="0" anchor="ctr">
                    <a:lnL w="12700" cap="flat" cmpd="sng" algn="ctr">
                      <a:solidFill>
                        <a:schemeClr val="tx1"/>
                      </a:solidFill>
                      <a:prstDash val="solid"/>
                      <a:round/>
                      <a:headEnd type="none" w="med" len="med"/>
                      <a:tailEnd type="none" w="med" len="med"/>
                    </a:lnL>
                    <a:solidFill>
                      <a:schemeClr val="accent6">
                        <a:lumMod val="50000"/>
                        <a:alpha val="1000"/>
                      </a:schemeClr>
                    </a:solidFill>
                  </a:tcPr>
                </a:tc>
                <a:tc>
                  <a:txBody>
                    <a:bodyPr/>
                    <a:lstStyle/>
                    <a:p>
                      <a:pPr algn="ctr" fontAlgn="ctr"/>
                      <a:r>
                        <a:rPr lang="ru-KZ" sz="800" b="0" i="0" u="none" strike="noStrike">
                          <a:solidFill>
                            <a:srgbClr val="000000"/>
                          </a:solidFill>
                          <a:effectLst/>
                          <a:latin typeface="Arial Narrow" panose="020B0606020202030204" pitchFamily="34" charset="0"/>
                        </a:rPr>
                        <a:t>1 141</a:t>
                      </a:r>
                    </a:p>
                  </a:txBody>
                  <a:tcPr marL="9525" marR="9525" marT="0" marB="0" anchor="ctr">
                    <a:solidFill>
                      <a:schemeClr val="accent6">
                        <a:lumMod val="50000"/>
                        <a:alpha val="1000"/>
                      </a:schemeClr>
                    </a:solidFill>
                  </a:tcPr>
                </a:tc>
                <a:tc>
                  <a:txBody>
                    <a:bodyPr/>
                    <a:lstStyle/>
                    <a:p>
                      <a:pPr algn="ctr" fontAlgn="ctr"/>
                      <a:r>
                        <a:rPr lang="ru-KZ" sz="800" b="0" i="0" u="none" strike="noStrike">
                          <a:solidFill>
                            <a:srgbClr val="000000"/>
                          </a:solidFill>
                          <a:effectLst/>
                          <a:latin typeface="Arial Narrow" panose="020B0606020202030204" pitchFamily="34" charset="0"/>
                        </a:rPr>
                        <a:t>2 869</a:t>
                      </a:r>
                    </a:p>
                  </a:txBody>
                  <a:tcPr marL="9525" marR="9525" marT="0" marB="0" anchor="ctr">
                    <a:solidFill>
                      <a:schemeClr val="accent6">
                        <a:lumMod val="50000"/>
                        <a:alpha val="1000"/>
                      </a:schemeClr>
                    </a:solidFill>
                  </a:tcPr>
                </a:tc>
                <a:tc>
                  <a:txBody>
                    <a:bodyPr/>
                    <a:lstStyle/>
                    <a:p>
                      <a:pPr algn="ctr" fontAlgn="ctr"/>
                      <a:r>
                        <a:rPr lang="ru-KZ" sz="800" b="0" i="0" u="none" strike="noStrike">
                          <a:solidFill>
                            <a:srgbClr val="000000"/>
                          </a:solidFill>
                          <a:effectLst/>
                          <a:latin typeface="Arial Narrow" panose="020B0606020202030204" pitchFamily="34" charset="0"/>
                        </a:rPr>
                        <a:t>5 567</a:t>
                      </a:r>
                    </a:p>
                  </a:txBody>
                  <a:tcPr marL="9525" marR="9525" marT="0" marB="0" anchor="ctr">
                    <a:solidFill>
                      <a:schemeClr val="accent6">
                        <a:lumMod val="50000"/>
                        <a:alpha val="1000"/>
                      </a:schemeClr>
                    </a:solidFill>
                  </a:tcPr>
                </a:tc>
                <a:tc>
                  <a:txBody>
                    <a:bodyPr/>
                    <a:lstStyle/>
                    <a:p>
                      <a:pPr algn="ctr" fontAlgn="ctr"/>
                      <a:r>
                        <a:rPr lang="ru-KZ" sz="800" b="0" i="0" u="none" strike="noStrike">
                          <a:solidFill>
                            <a:srgbClr val="000000"/>
                          </a:solidFill>
                          <a:effectLst/>
                          <a:latin typeface="Arial Narrow" panose="020B0606020202030204" pitchFamily="34" charset="0"/>
                        </a:rPr>
                        <a:t>4 963</a:t>
                      </a:r>
                    </a:p>
                  </a:txBody>
                  <a:tcPr marL="9525" marR="9525" marT="0" marB="0" anchor="ctr">
                    <a:solidFill>
                      <a:schemeClr val="accent6">
                        <a:lumMod val="50000"/>
                        <a:alpha val="1000"/>
                      </a:schemeClr>
                    </a:solidFill>
                  </a:tcPr>
                </a:tc>
                <a:tc>
                  <a:txBody>
                    <a:bodyPr/>
                    <a:lstStyle/>
                    <a:p>
                      <a:pPr algn="ctr" fontAlgn="ctr"/>
                      <a:r>
                        <a:rPr lang="ru-KZ" sz="800" b="0" i="0" u="none" strike="noStrike">
                          <a:solidFill>
                            <a:srgbClr val="000000"/>
                          </a:solidFill>
                          <a:effectLst/>
                          <a:latin typeface="Arial Narrow" panose="020B0606020202030204" pitchFamily="34" charset="0"/>
                        </a:rPr>
                        <a:t>1,4%</a:t>
                      </a:r>
                    </a:p>
                  </a:txBody>
                  <a:tcPr marL="9525" marR="9525" marT="0" marB="0" anchor="ctr">
                    <a:solidFill>
                      <a:schemeClr val="accent6">
                        <a:lumMod val="50000"/>
                        <a:alpha val="1000"/>
                      </a:schemeClr>
                    </a:solidFill>
                  </a:tcPr>
                </a:tc>
                <a:extLst>
                  <a:ext uri="{0D108BD9-81ED-4DB2-BD59-A6C34878D82A}">
                    <a16:rowId xmlns:a16="http://schemas.microsoft.com/office/drawing/2014/main" val="3433509531"/>
                  </a:ext>
                </a:extLst>
              </a:tr>
              <a:tr h="158400">
                <a:tc>
                  <a:txBody>
                    <a:bodyPr/>
                    <a:lstStyle/>
                    <a:p>
                      <a:pPr algn="ctr" fontAlgn="b"/>
                      <a:r>
                        <a:rPr lang="ru-RU" sz="800" u="none" strike="noStrike" dirty="0">
                          <a:solidFill>
                            <a:schemeClr val="accent6">
                              <a:lumMod val="50000"/>
                            </a:schemeClr>
                          </a:solidFill>
                          <a:effectLst/>
                          <a:latin typeface="Arial Narrow" panose="020B0606020202030204" pitchFamily="34" charset="0"/>
                        </a:rPr>
                        <a:t>14</a:t>
                      </a:r>
                      <a:endParaRPr lang="en-US" sz="800" b="0" i="0" u="none" strike="noStrike" dirty="0">
                        <a:solidFill>
                          <a:schemeClr val="accent6">
                            <a:lumMod val="50000"/>
                          </a:schemeClr>
                        </a:solidFill>
                        <a:effectLst/>
                        <a:latin typeface="Arial Narrow" panose="020B0606020202030204" pitchFamily="34" charset="0"/>
                      </a:endParaRPr>
                    </a:p>
                  </a:txBody>
                  <a:tcPr marL="9525" marR="9525" marT="0" marB="0" anchor="ctr">
                    <a:solidFill>
                      <a:schemeClr val="accent6">
                        <a:lumMod val="50000"/>
                        <a:alpha val="20000"/>
                      </a:schemeClr>
                    </a:solidFill>
                  </a:tcPr>
                </a:tc>
                <a:tc>
                  <a:txBody>
                    <a:bodyPr/>
                    <a:lstStyle/>
                    <a:p>
                      <a:pPr algn="ctr" fontAlgn="b"/>
                      <a:r>
                        <a:rPr lang="ru-KZ" sz="800" b="0" i="0" u="none" strike="noStrike" cap="none" dirty="0">
                          <a:solidFill>
                            <a:schemeClr val="accent6">
                              <a:lumMod val="50000"/>
                            </a:schemeClr>
                          </a:solidFill>
                          <a:effectLst/>
                          <a:latin typeface="Arial Narrow" panose="020B0606020202030204" pitchFamily="34" charset="0"/>
                          <a:ea typeface="+mn-ea"/>
                          <a:cs typeface="+mn-cs"/>
                          <a:sym typeface="Arial"/>
                        </a:rPr>
                        <a:t>2361-0</a:t>
                      </a:r>
                    </a:p>
                  </a:txBody>
                  <a:tcPr marL="9525" marR="9525" marT="0" marB="0" anchor="ctr">
                    <a:solidFill>
                      <a:schemeClr val="accent6">
                        <a:lumMod val="50000"/>
                        <a:alpha val="20000"/>
                      </a:schemeClr>
                    </a:solidFill>
                  </a:tcPr>
                </a:tc>
                <a:tc>
                  <a:txBody>
                    <a:bodyPr/>
                    <a:lstStyle/>
                    <a:p>
                      <a:pPr marL="72000" algn="l" fontAlgn="ctr"/>
                      <a:r>
                        <a:rPr lang="ru-RU" sz="800" b="0" i="0" u="none" strike="noStrike" cap="none" dirty="0" err="1">
                          <a:solidFill>
                            <a:schemeClr val="accent6">
                              <a:lumMod val="50000"/>
                            </a:schemeClr>
                          </a:solidFill>
                          <a:effectLst/>
                          <a:latin typeface="Arial Narrow" panose="020B0606020202030204" pitchFamily="34" charset="0"/>
                          <a:ea typeface="+mn-ea"/>
                          <a:cs typeface="+mn-cs"/>
                          <a:sym typeface="Arial"/>
                        </a:rPr>
                        <a:t>Бастауыш</a:t>
                      </a:r>
                      <a:r>
                        <a:rPr lang="ru-RU" sz="800" b="0" i="0" u="none" strike="noStrike" cap="none" dirty="0">
                          <a:solidFill>
                            <a:schemeClr val="accent6">
                              <a:lumMod val="50000"/>
                            </a:schemeClr>
                          </a:solidFill>
                          <a:effectLst/>
                          <a:latin typeface="Arial Narrow" panose="020B0606020202030204" pitchFamily="34" charset="0"/>
                          <a:ea typeface="+mn-ea"/>
                          <a:cs typeface="+mn-cs"/>
                          <a:sym typeface="Arial"/>
                        </a:rPr>
                        <a:t> </a:t>
                      </a:r>
                      <a:r>
                        <a:rPr lang="ru-RU" sz="800" b="0" i="0" u="none" strike="noStrike" cap="none" dirty="0" err="1">
                          <a:solidFill>
                            <a:schemeClr val="accent6">
                              <a:lumMod val="50000"/>
                            </a:schemeClr>
                          </a:solidFill>
                          <a:effectLst/>
                          <a:latin typeface="Arial Narrow" panose="020B0606020202030204" pitchFamily="34" charset="0"/>
                          <a:ea typeface="+mn-ea"/>
                          <a:cs typeface="+mn-cs"/>
                          <a:sym typeface="Arial"/>
                        </a:rPr>
                        <a:t>мектеп</a:t>
                      </a:r>
                      <a:r>
                        <a:rPr lang="ru-RU" sz="800" b="0" i="0" u="none" strike="noStrike" cap="none" dirty="0">
                          <a:solidFill>
                            <a:schemeClr val="accent6">
                              <a:lumMod val="50000"/>
                            </a:schemeClr>
                          </a:solidFill>
                          <a:effectLst/>
                          <a:latin typeface="Arial Narrow" panose="020B0606020202030204" pitchFamily="34" charset="0"/>
                          <a:ea typeface="+mn-ea"/>
                          <a:cs typeface="+mn-cs"/>
                          <a:sym typeface="Arial"/>
                        </a:rPr>
                        <a:t> </a:t>
                      </a:r>
                      <a:r>
                        <a:rPr lang="ru-RU" sz="800" b="0" i="0" u="none" strike="noStrike" cap="none" dirty="0" err="1">
                          <a:solidFill>
                            <a:schemeClr val="accent6">
                              <a:lumMod val="50000"/>
                            </a:schemeClr>
                          </a:solidFill>
                          <a:effectLst/>
                          <a:latin typeface="Arial Narrow" panose="020B0606020202030204" pitchFamily="34" charset="0"/>
                          <a:ea typeface="+mn-ea"/>
                          <a:cs typeface="+mn-cs"/>
                          <a:sym typeface="Arial"/>
                        </a:rPr>
                        <a:t>мұғалімі</a:t>
                      </a:r>
                      <a:endParaRPr lang="ru-RU" sz="800" b="0" i="0" u="none" strike="noStrike" cap="none" dirty="0">
                        <a:solidFill>
                          <a:schemeClr val="accent6">
                            <a:lumMod val="50000"/>
                          </a:schemeClr>
                        </a:solidFill>
                        <a:effectLst/>
                        <a:latin typeface="Arial Narrow" panose="020B0606020202030204" pitchFamily="34" charset="0"/>
                        <a:ea typeface="+mn-ea"/>
                        <a:cs typeface="+mn-cs"/>
                        <a:sym typeface="Arial"/>
                      </a:endParaRPr>
                    </a:p>
                  </a:txBody>
                  <a:tcPr marL="9525" marR="9525" marT="0" marB="0" anchor="ctr">
                    <a:lnR w="12700" cap="flat" cmpd="sng" algn="ctr">
                      <a:solidFill>
                        <a:schemeClr val="tx1"/>
                      </a:solidFill>
                      <a:prstDash val="solid"/>
                      <a:round/>
                      <a:headEnd type="none" w="med" len="med"/>
                      <a:tailEnd type="none" w="med" len="med"/>
                    </a:lnR>
                    <a:solidFill>
                      <a:schemeClr val="accent6">
                        <a:lumMod val="50000"/>
                        <a:alpha val="20000"/>
                      </a:schemeClr>
                    </a:solidFill>
                  </a:tcPr>
                </a:tc>
                <a:tc>
                  <a:txBody>
                    <a:bodyPr/>
                    <a:lstStyle/>
                    <a:p>
                      <a:pPr algn="ctr" fontAlgn="ctr"/>
                      <a:r>
                        <a:rPr lang="ru-KZ" sz="800" b="0" i="0" u="none" strike="noStrike">
                          <a:solidFill>
                            <a:srgbClr val="000000"/>
                          </a:solidFill>
                          <a:effectLst/>
                          <a:latin typeface="Arial Narrow" panose="020B0606020202030204" pitchFamily="34" charset="0"/>
                        </a:rPr>
                        <a:t>12 667</a:t>
                      </a:r>
                    </a:p>
                  </a:txBody>
                  <a:tcPr marL="9525" marR="9525" marT="0" marB="0" anchor="ctr">
                    <a:lnL w="12700" cap="flat" cmpd="sng" algn="ctr">
                      <a:solidFill>
                        <a:schemeClr val="tx1"/>
                      </a:solidFill>
                      <a:prstDash val="solid"/>
                      <a:round/>
                      <a:headEnd type="none" w="med" len="med"/>
                      <a:tailEnd type="none" w="med" len="med"/>
                    </a:lnL>
                    <a:solidFill>
                      <a:schemeClr val="bg1">
                        <a:lumMod val="65000"/>
                        <a:alpha val="20000"/>
                      </a:schemeClr>
                    </a:solidFill>
                  </a:tcPr>
                </a:tc>
                <a:tc>
                  <a:txBody>
                    <a:bodyPr/>
                    <a:lstStyle/>
                    <a:p>
                      <a:pPr algn="ctr" fontAlgn="ctr"/>
                      <a:r>
                        <a:rPr lang="ru-KZ" sz="800" b="0" i="0" u="none" strike="noStrike">
                          <a:solidFill>
                            <a:srgbClr val="000000"/>
                          </a:solidFill>
                          <a:effectLst/>
                          <a:latin typeface="Arial Narrow" panose="020B0606020202030204" pitchFamily="34" charset="0"/>
                        </a:rPr>
                        <a:t>1 831</a:t>
                      </a:r>
                    </a:p>
                  </a:txBody>
                  <a:tcPr marL="9525" marR="9525" marT="0" marB="0" anchor="ctr">
                    <a:solidFill>
                      <a:schemeClr val="bg1">
                        <a:lumMod val="65000"/>
                        <a:alpha val="20000"/>
                      </a:schemeClr>
                    </a:solidFill>
                  </a:tcPr>
                </a:tc>
                <a:tc>
                  <a:txBody>
                    <a:bodyPr/>
                    <a:lstStyle/>
                    <a:p>
                      <a:pPr algn="ctr" fontAlgn="ctr"/>
                      <a:r>
                        <a:rPr lang="ru-KZ" sz="800" b="0" i="0" u="none" strike="noStrike">
                          <a:solidFill>
                            <a:srgbClr val="000000"/>
                          </a:solidFill>
                          <a:effectLst/>
                          <a:latin typeface="Arial Narrow" panose="020B0606020202030204" pitchFamily="34" charset="0"/>
                        </a:rPr>
                        <a:t>1 693</a:t>
                      </a:r>
                    </a:p>
                  </a:txBody>
                  <a:tcPr marL="9525" marR="9525" marT="0" marB="0" anchor="ctr">
                    <a:solidFill>
                      <a:schemeClr val="bg1">
                        <a:lumMod val="65000"/>
                        <a:alpha val="20000"/>
                      </a:schemeClr>
                    </a:solidFill>
                  </a:tcPr>
                </a:tc>
                <a:tc>
                  <a:txBody>
                    <a:bodyPr/>
                    <a:lstStyle/>
                    <a:p>
                      <a:pPr algn="ctr" fontAlgn="ctr"/>
                      <a:r>
                        <a:rPr lang="ru-KZ" sz="800" b="0" i="0" u="none" strike="noStrike">
                          <a:solidFill>
                            <a:srgbClr val="000000"/>
                          </a:solidFill>
                          <a:effectLst/>
                          <a:latin typeface="Arial Narrow" panose="020B0606020202030204" pitchFamily="34" charset="0"/>
                        </a:rPr>
                        <a:t>6 537</a:t>
                      </a:r>
                    </a:p>
                  </a:txBody>
                  <a:tcPr marL="9525" marR="9525" marT="0" marB="0" anchor="ctr">
                    <a:solidFill>
                      <a:schemeClr val="bg1">
                        <a:lumMod val="65000"/>
                        <a:alpha val="20000"/>
                      </a:schemeClr>
                    </a:solidFill>
                  </a:tcPr>
                </a:tc>
                <a:tc>
                  <a:txBody>
                    <a:bodyPr/>
                    <a:lstStyle/>
                    <a:p>
                      <a:pPr algn="ctr" fontAlgn="ctr"/>
                      <a:r>
                        <a:rPr lang="ru-KZ" sz="800" b="0" i="0" u="none" strike="noStrike">
                          <a:solidFill>
                            <a:srgbClr val="000000"/>
                          </a:solidFill>
                          <a:effectLst/>
                          <a:latin typeface="Arial Narrow" panose="020B0606020202030204" pitchFamily="34" charset="0"/>
                        </a:rPr>
                        <a:t>2 606</a:t>
                      </a:r>
                    </a:p>
                  </a:txBody>
                  <a:tcPr marL="9525" marR="9525" marT="0" marB="0" anchor="ctr">
                    <a:lnR w="12700" cap="flat" cmpd="sng" algn="ctr">
                      <a:solidFill>
                        <a:schemeClr val="tx1"/>
                      </a:solidFill>
                      <a:prstDash val="solid"/>
                      <a:round/>
                      <a:headEnd type="none" w="med" len="med"/>
                      <a:tailEnd type="none" w="med" len="med"/>
                    </a:lnR>
                    <a:solidFill>
                      <a:schemeClr val="bg1">
                        <a:lumMod val="65000"/>
                        <a:alpha val="20000"/>
                      </a:schemeClr>
                    </a:solidFill>
                  </a:tcPr>
                </a:tc>
                <a:tc>
                  <a:txBody>
                    <a:bodyPr/>
                    <a:lstStyle/>
                    <a:p>
                      <a:pPr algn="ctr" fontAlgn="ctr"/>
                      <a:r>
                        <a:rPr lang="ru-KZ" sz="800" b="0" i="0" u="none" strike="noStrike">
                          <a:solidFill>
                            <a:srgbClr val="000000"/>
                          </a:solidFill>
                          <a:effectLst/>
                          <a:latin typeface="Arial Narrow" panose="020B0606020202030204" pitchFamily="34" charset="0"/>
                        </a:rPr>
                        <a:t>13 691</a:t>
                      </a:r>
                    </a:p>
                  </a:txBody>
                  <a:tcPr marL="9525" marR="9525" marT="0" marB="0" anchor="ctr">
                    <a:lnL w="12700" cap="flat" cmpd="sng" algn="ctr">
                      <a:solidFill>
                        <a:schemeClr val="tx1"/>
                      </a:solidFill>
                      <a:prstDash val="solid"/>
                      <a:round/>
                      <a:headEnd type="none" w="med" len="med"/>
                      <a:tailEnd type="none" w="med" len="med"/>
                    </a:lnL>
                    <a:solidFill>
                      <a:schemeClr val="accent6">
                        <a:lumMod val="50000"/>
                        <a:alpha val="20000"/>
                      </a:schemeClr>
                    </a:solidFill>
                  </a:tcPr>
                </a:tc>
                <a:tc>
                  <a:txBody>
                    <a:bodyPr/>
                    <a:lstStyle/>
                    <a:p>
                      <a:pPr algn="ctr" fontAlgn="ctr"/>
                      <a:r>
                        <a:rPr lang="ru-KZ" sz="800" b="0" i="0" u="none" strike="noStrike">
                          <a:solidFill>
                            <a:srgbClr val="000000"/>
                          </a:solidFill>
                          <a:effectLst/>
                          <a:latin typeface="Arial Narrow" panose="020B0606020202030204" pitchFamily="34" charset="0"/>
                        </a:rPr>
                        <a:t>2 464</a:t>
                      </a:r>
                    </a:p>
                  </a:txBody>
                  <a:tcPr marL="9525" marR="9525" marT="0" marB="0" anchor="ctr">
                    <a:solidFill>
                      <a:schemeClr val="bg1">
                        <a:lumMod val="50000"/>
                        <a:alpha val="20000"/>
                      </a:schemeClr>
                    </a:solidFill>
                  </a:tcPr>
                </a:tc>
                <a:tc>
                  <a:txBody>
                    <a:bodyPr/>
                    <a:lstStyle/>
                    <a:p>
                      <a:pPr algn="ctr" fontAlgn="ctr"/>
                      <a:r>
                        <a:rPr lang="ru-KZ" sz="800" b="0" i="0" u="none" strike="noStrike">
                          <a:solidFill>
                            <a:srgbClr val="000000"/>
                          </a:solidFill>
                          <a:effectLst/>
                          <a:latin typeface="Arial Narrow" panose="020B0606020202030204" pitchFamily="34" charset="0"/>
                        </a:rPr>
                        <a:t>2 312</a:t>
                      </a:r>
                    </a:p>
                  </a:txBody>
                  <a:tcPr marL="9525" marR="9525" marT="0" marB="0" anchor="ctr">
                    <a:solidFill>
                      <a:schemeClr val="accent6">
                        <a:lumMod val="50000"/>
                        <a:alpha val="20000"/>
                      </a:schemeClr>
                    </a:solidFill>
                  </a:tcPr>
                </a:tc>
                <a:tc>
                  <a:txBody>
                    <a:bodyPr/>
                    <a:lstStyle/>
                    <a:p>
                      <a:pPr algn="ctr" fontAlgn="ctr"/>
                      <a:r>
                        <a:rPr lang="ru-KZ" sz="800" b="0" i="0" u="none" strike="noStrike">
                          <a:solidFill>
                            <a:srgbClr val="000000"/>
                          </a:solidFill>
                          <a:effectLst/>
                          <a:latin typeface="Arial Narrow" panose="020B0606020202030204" pitchFamily="34" charset="0"/>
                        </a:rPr>
                        <a:t>2 307</a:t>
                      </a:r>
                    </a:p>
                  </a:txBody>
                  <a:tcPr marL="9525" marR="9525" marT="0" marB="0" anchor="ctr">
                    <a:solidFill>
                      <a:schemeClr val="accent6">
                        <a:lumMod val="50000"/>
                        <a:alpha val="20000"/>
                      </a:schemeClr>
                    </a:solidFill>
                  </a:tcPr>
                </a:tc>
                <a:tc>
                  <a:txBody>
                    <a:bodyPr/>
                    <a:lstStyle/>
                    <a:p>
                      <a:pPr algn="ctr" fontAlgn="ctr"/>
                      <a:r>
                        <a:rPr lang="ru-KZ" sz="800" b="0" i="0" u="none" strike="noStrike">
                          <a:solidFill>
                            <a:srgbClr val="000000"/>
                          </a:solidFill>
                          <a:effectLst/>
                          <a:latin typeface="Arial Narrow" panose="020B0606020202030204" pitchFamily="34" charset="0"/>
                        </a:rPr>
                        <a:t>6 608</a:t>
                      </a:r>
                    </a:p>
                  </a:txBody>
                  <a:tcPr marL="9525" marR="9525" marT="0" marB="0" anchor="ctr">
                    <a:solidFill>
                      <a:schemeClr val="accent6">
                        <a:lumMod val="50000"/>
                        <a:alpha val="20000"/>
                      </a:schemeClr>
                    </a:solidFill>
                  </a:tcPr>
                </a:tc>
                <a:tc>
                  <a:txBody>
                    <a:bodyPr/>
                    <a:lstStyle/>
                    <a:p>
                      <a:pPr algn="ctr" fontAlgn="ctr"/>
                      <a:r>
                        <a:rPr lang="ru-KZ" sz="800" b="0" i="0" u="none" strike="noStrike">
                          <a:solidFill>
                            <a:srgbClr val="000000"/>
                          </a:solidFill>
                          <a:effectLst/>
                          <a:latin typeface="Arial Narrow" panose="020B0606020202030204" pitchFamily="34" charset="0"/>
                        </a:rPr>
                        <a:t>1,3%</a:t>
                      </a:r>
                    </a:p>
                  </a:txBody>
                  <a:tcPr marL="9525" marR="9525" marT="0" marB="0" anchor="ctr">
                    <a:solidFill>
                      <a:schemeClr val="accent6">
                        <a:lumMod val="50000"/>
                        <a:alpha val="20000"/>
                      </a:schemeClr>
                    </a:solidFill>
                  </a:tcPr>
                </a:tc>
                <a:extLst>
                  <a:ext uri="{0D108BD9-81ED-4DB2-BD59-A6C34878D82A}">
                    <a16:rowId xmlns:a16="http://schemas.microsoft.com/office/drawing/2014/main" val="1108121153"/>
                  </a:ext>
                </a:extLst>
              </a:tr>
              <a:tr h="158400">
                <a:tc>
                  <a:txBody>
                    <a:bodyPr/>
                    <a:lstStyle/>
                    <a:p>
                      <a:pPr algn="ctr" fontAlgn="b"/>
                      <a:r>
                        <a:rPr lang="ru-RU" sz="800" u="none" strike="noStrike" dirty="0">
                          <a:solidFill>
                            <a:schemeClr val="accent6">
                              <a:lumMod val="50000"/>
                            </a:schemeClr>
                          </a:solidFill>
                          <a:effectLst/>
                          <a:latin typeface="Arial Narrow" panose="020B0606020202030204" pitchFamily="34" charset="0"/>
                        </a:rPr>
                        <a:t>15</a:t>
                      </a:r>
                      <a:endParaRPr lang="en-US" sz="800" b="0" i="0" u="none" strike="noStrike" dirty="0">
                        <a:solidFill>
                          <a:schemeClr val="accent6">
                            <a:lumMod val="50000"/>
                          </a:schemeClr>
                        </a:solidFill>
                        <a:effectLst/>
                        <a:latin typeface="Arial Narrow" panose="020B0606020202030204" pitchFamily="34" charset="0"/>
                      </a:endParaRPr>
                    </a:p>
                  </a:txBody>
                  <a:tcPr marL="9525" marR="9525" marT="0" marB="0" anchor="ctr">
                    <a:solidFill>
                      <a:schemeClr val="accent6">
                        <a:lumMod val="50000"/>
                        <a:alpha val="1000"/>
                      </a:schemeClr>
                    </a:solidFill>
                  </a:tcPr>
                </a:tc>
                <a:tc>
                  <a:txBody>
                    <a:bodyPr/>
                    <a:lstStyle/>
                    <a:p>
                      <a:pPr algn="ctr" fontAlgn="b"/>
                      <a:r>
                        <a:rPr lang="ru-KZ" sz="800" b="0" i="0" u="none" strike="noStrike" cap="none">
                          <a:solidFill>
                            <a:schemeClr val="accent6">
                              <a:lumMod val="50000"/>
                            </a:schemeClr>
                          </a:solidFill>
                          <a:effectLst/>
                          <a:latin typeface="Arial Narrow" panose="020B0606020202030204" pitchFamily="34" charset="0"/>
                          <a:ea typeface="+mn-ea"/>
                          <a:cs typeface="+mn-cs"/>
                          <a:sym typeface="Arial"/>
                        </a:rPr>
                        <a:t>5320-1</a:t>
                      </a:r>
                    </a:p>
                  </a:txBody>
                  <a:tcPr marL="9525" marR="9525" marT="0" marB="0" anchor="ctr">
                    <a:solidFill>
                      <a:schemeClr val="accent6">
                        <a:lumMod val="50000"/>
                        <a:alpha val="1000"/>
                      </a:schemeClr>
                    </a:solidFill>
                  </a:tcPr>
                </a:tc>
                <a:tc>
                  <a:txBody>
                    <a:bodyPr/>
                    <a:lstStyle/>
                    <a:p>
                      <a:pPr marL="72000" algn="l" fontAlgn="ctr"/>
                      <a:r>
                        <a:rPr lang="ru-RU" sz="800" b="0" i="0" u="none" strike="noStrike" cap="none" dirty="0" err="1">
                          <a:solidFill>
                            <a:schemeClr val="accent6">
                              <a:lumMod val="50000"/>
                            </a:schemeClr>
                          </a:solidFill>
                          <a:effectLst/>
                          <a:latin typeface="Arial Narrow" panose="020B0606020202030204" pitchFamily="34" charset="0"/>
                          <a:ea typeface="+mn-ea"/>
                          <a:cs typeface="+mn-cs"/>
                          <a:sym typeface="Arial"/>
                        </a:rPr>
                        <a:t>Үйден</a:t>
                      </a:r>
                      <a:r>
                        <a:rPr lang="ru-RU" sz="800" b="0" i="0" u="none" strike="noStrike" cap="none" dirty="0">
                          <a:solidFill>
                            <a:schemeClr val="accent6">
                              <a:lumMod val="50000"/>
                            </a:schemeClr>
                          </a:solidFill>
                          <a:effectLst/>
                          <a:latin typeface="Arial Narrow" panose="020B0606020202030204" pitchFamily="34" charset="0"/>
                          <a:ea typeface="+mn-ea"/>
                          <a:cs typeface="+mn-cs"/>
                          <a:sym typeface="Arial"/>
                        </a:rPr>
                        <a:t> </a:t>
                      </a:r>
                      <a:r>
                        <a:rPr lang="ru-RU" sz="800" b="0" i="0" u="none" strike="noStrike" cap="none" dirty="0" err="1">
                          <a:solidFill>
                            <a:schemeClr val="accent6">
                              <a:lumMod val="50000"/>
                            </a:schemeClr>
                          </a:solidFill>
                          <a:effectLst/>
                          <a:latin typeface="Arial Narrow" panose="020B0606020202030204" pitchFamily="34" charset="0"/>
                          <a:ea typeface="+mn-ea"/>
                          <a:cs typeface="+mn-cs"/>
                          <a:sym typeface="Arial"/>
                        </a:rPr>
                        <a:t>басқа</a:t>
                      </a:r>
                      <a:r>
                        <a:rPr lang="ru-RU" sz="800" b="0" i="0" u="none" strike="noStrike" cap="none" dirty="0">
                          <a:solidFill>
                            <a:schemeClr val="accent6">
                              <a:lumMod val="50000"/>
                            </a:schemeClr>
                          </a:solidFill>
                          <a:effectLst/>
                          <a:latin typeface="Arial Narrow" panose="020B0606020202030204" pitchFamily="34" charset="0"/>
                          <a:ea typeface="+mn-ea"/>
                          <a:cs typeface="+mn-cs"/>
                          <a:sym typeface="Arial"/>
                        </a:rPr>
                        <a:t>, </a:t>
                      </a:r>
                      <a:r>
                        <a:rPr lang="ru-RU" sz="800" b="0" i="0" u="none" strike="noStrike" cap="none" dirty="0" err="1">
                          <a:solidFill>
                            <a:schemeClr val="accent6">
                              <a:lumMod val="50000"/>
                            </a:schemeClr>
                          </a:solidFill>
                          <a:effectLst/>
                          <a:latin typeface="Arial Narrow" panose="020B0606020202030204" pitchFamily="34" charset="0"/>
                          <a:ea typeface="+mn-ea"/>
                          <a:cs typeface="+mn-cs"/>
                          <a:sym typeface="Arial"/>
                        </a:rPr>
                        <a:t>науқастарға</a:t>
                      </a:r>
                      <a:r>
                        <a:rPr lang="ru-RU" sz="800" b="0" i="0" u="none" strike="noStrike" cap="none" dirty="0">
                          <a:solidFill>
                            <a:schemeClr val="accent6">
                              <a:lumMod val="50000"/>
                            </a:schemeClr>
                          </a:solidFill>
                          <a:effectLst/>
                          <a:latin typeface="Arial Narrow" panose="020B0606020202030204" pitchFamily="34" charset="0"/>
                          <a:ea typeface="+mn-ea"/>
                          <a:cs typeface="+mn-cs"/>
                          <a:sym typeface="Arial"/>
                        </a:rPr>
                        <a:t> </a:t>
                      </a:r>
                      <a:r>
                        <a:rPr lang="ru-RU" sz="800" b="0" i="0" u="none" strike="noStrike" cap="none" dirty="0" err="1">
                          <a:solidFill>
                            <a:schemeClr val="accent6">
                              <a:lumMod val="50000"/>
                            </a:schemeClr>
                          </a:solidFill>
                          <a:effectLst/>
                          <a:latin typeface="Arial Narrow" panose="020B0606020202030204" pitchFamily="34" charset="0"/>
                          <a:ea typeface="+mn-ea"/>
                          <a:cs typeface="+mn-cs"/>
                          <a:sym typeface="Arial"/>
                        </a:rPr>
                        <a:t>күтім</a:t>
                      </a:r>
                      <a:r>
                        <a:rPr lang="ru-RU" sz="800" b="0" i="0" u="none" strike="noStrike" cap="none" dirty="0">
                          <a:solidFill>
                            <a:schemeClr val="accent6">
                              <a:lumMod val="50000"/>
                            </a:schemeClr>
                          </a:solidFill>
                          <a:effectLst/>
                          <a:latin typeface="Arial Narrow" panose="020B0606020202030204" pitchFamily="34" charset="0"/>
                          <a:ea typeface="+mn-ea"/>
                          <a:cs typeface="+mn-cs"/>
                          <a:sym typeface="Arial"/>
                        </a:rPr>
                        <a:t> </a:t>
                      </a:r>
                      <a:r>
                        <a:rPr lang="ru-RU" sz="800" b="0" i="0" u="none" strike="noStrike" cap="none" dirty="0" err="1">
                          <a:solidFill>
                            <a:schemeClr val="accent6">
                              <a:lumMod val="50000"/>
                            </a:schemeClr>
                          </a:solidFill>
                          <a:effectLst/>
                          <a:latin typeface="Arial Narrow" panose="020B0606020202030204" pitchFamily="34" charset="0"/>
                          <a:ea typeface="+mn-ea"/>
                          <a:cs typeface="+mn-cs"/>
                          <a:sym typeface="Arial"/>
                        </a:rPr>
                        <a:t>жасау</a:t>
                      </a:r>
                      <a:r>
                        <a:rPr lang="ru-RU" sz="800" b="0" i="0" u="none" strike="noStrike" cap="none" dirty="0">
                          <a:solidFill>
                            <a:schemeClr val="accent6">
                              <a:lumMod val="50000"/>
                            </a:schemeClr>
                          </a:solidFill>
                          <a:effectLst/>
                          <a:latin typeface="Arial Narrow" panose="020B0606020202030204" pitchFamily="34" charset="0"/>
                          <a:ea typeface="+mn-ea"/>
                          <a:cs typeface="+mn-cs"/>
                          <a:sym typeface="Arial"/>
                        </a:rPr>
                        <a:t> </a:t>
                      </a:r>
                      <a:r>
                        <a:rPr lang="ru-RU" sz="800" b="0" i="0" u="none" strike="noStrike" cap="none" dirty="0" err="1">
                          <a:solidFill>
                            <a:schemeClr val="accent6">
                              <a:lumMod val="50000"/>
                            </a:schemeClr>
                          </a:solidFill>
                          <a:effectLst/>
                          <a:latin typeface="Arial Narrow" panose="020B0606020202030204" pitchFamily="34" charset="0"/>
                          <a:ea typeface="+mn-ea"/>
                          <a:cs typeface="+mn-cs"/>
                          <a:sym typeface="Arial"/>
                        </a:rPr>
                        <a:t>жөніндегі</a:t>
                      </a:r>
                      <a:r>
                        <a:rPr lang="ru-RU" sz="800" b="0" i="0" u="none" strike="noStrike" cap="none" dirty="0">
                          <a:solidFill>
                            <a:schemeClr val="accent6">
                              <a:lumMod val="50000"/>
                            </a:schemeClr>
                          </a:solidFill>
                          <a:effectLst/>
                          <a:latin typeface="Arial Narrow" panose="020B0606020202030204" pitchFamily="34" charset="0"/>
                          <a:ea typeface="+mn-ea"/>
                          <a:cs typeface="+mn-cs"/>
                          <a:sym typeface="Arial"/>
                        </a:rPr>
                        <a:t> </a:t>
                      </a:r>
                      <a:r>
                        <a:rPr lang="ru-RU" sz="800" b="0" i="0" u="none" strike="noStrike" cap="none" dirty="0" err="1">
                          <a:solidFill>
                            <a:schemeClr val="accent6">
                              <a:lumMod val="50000"/>
                            </a:schemeClr>
                          </a:solidFill>
                          <a:effectLst/>
                          <a:latin typeface="Arial Narrow" panose="020B0606020202030204" pitchFamily="34" charset="0"/>
                          <a:ea typeface="+mn-ea"/>
                          <a:cs typeface="+mn-cs"/>
                          <a:sym typeface="Arial"/>
                        </a:rPr>
                        <a:t>жұмыскерлер</a:t>
                      </a:r>
                      <a:endParaRPr lang="ru-RU" sz="800" b="0" i="0" u="none" strike="noStrike" cap="none" dirty="0">
                        <a:solidFill>
                          <a:schemeClr val="accent6">
                            <a:lumMod val="50000"/>
                          </a:schemeClr>
                        </a:solidFill>
                        <a:effectLst/>
                        <a:latin typeface="Arial Narrow" panose="020B0606020202030204" pitchFamily="34" charset="0"/>
                        <a:ea typeface="+mn-ea"/>
                        <a:cs typeface="+mn-cs"/>
                        <a:sym typeface="Arial"/>
                      </a:endParaRPr>
                    </a:p>
                  </a:txBody>
                  <a:tcPr marL="9525" marR="9525" marT="0" marB="0" anchor="ctr">
                    <a:lnR w="12700" cap="flat" cmpd="sng" algn="ctr">
                      <a:solidFill>
                        <a:schemeClr val="tx1"/>
                      </a:solidFill>
                      <a:prstDash val="solid"/>
                      <a:round/>
                      <a:headEnd type="none" w="med" len="med"/>
                      <a:tailEnd type="none" w="med" len="med"/>
                    </a:lnR>
                    <a:solidFill>
                      <a:schemeClr val="accent6">
                        <a:lumMod val="50000"/>
                        <a:alpha val="1000"/>
                      </a:schemeClr>
                    </a:solidFill>
                  </a:tcPr>
                </a:tc>
                <a:tc>
                  <a:txBody>
                    <a:bodyPr/>
                    <a:lstStyle/>
                    <a:p>
                      <a:pPr algn="ctr" fontAlgn="ctr"/>
                      <a:r>
                        <a:rPr lang="ru-KZ" sz="800" b="0" i="0" u="none" strike="noStrike">
                          <a:solidFill>
                            <a:srgbClr val="000000"/>
                          </a:solidFill>
                          <a:effectLst/>
                          <a:latin typeface="Arial Narrow" panose="020B0606020202030204" pitchFamily="34" charset="0"/>
                        </a:rPr>
                        <a:t>12 040</a:t>
                      </a:r>
                    </a:p>
                  </a:txBody>
                  <a:tcPr marL="9525" marR="9525" marT="0" marB="0" anchor="ctr">
                    <a:lnL w="12700" cap="flat" cmpd="sng" algn="ctr">
                      <a:solidFill>
                        <a:schemeClr val="tx1"/>
                      </a:solidFill>
                      <a:prstDash val="solid"/>
                      <a:round/>
                      <a:headEnd type="none" w="med" len="med"/>
                      <a:tailEnd type="none" w="med" len="med"/>
                    </a:lnL>
                    <a:solidFill>
                      <a:schemeClr val="accent6">
                        <a:lumMod val="50000"/>
                        <a:alpha val="1000"/>
                      </a:schemeClr>
                    </a:solidFill>
                  </a:tcPr>
                </a:tc>
                <a:tc>
                  <a:txBody>
                    <a:bodyPr/>
                    <a:lstStyle/>
                    <a:p>
                      <a:pPr algn="ctr" fontAlgn="ctr"/>
                      <a:r>
                        <a:rPr lang="ru-KZ" sz="800" b="0" i="0" u="none" strike="noStrike">
                          <a:solidFill>
                            <a:srgbClr val="000000"/>
                          </a:solidFill>
                          <a:effectLst/>
                          <a:latin typeface="Arial Narrow" panose="020B0606020202030204" pitchFamily="34" charset="0"/>
                        </a:rPr>
                        <a:t>2 946</a:t>
                      </a:r>
                    </a:p>
                  </a:txBody>
                  <a:tcPr marL="9525" marR="9525" marT="0" marB="0" anchor="ctr">
                    <a:solidFill>
                      <a:schemeClr val="accent6">
                        <a:lumMod val="50000"/>
                        <a:alpha val="1000"/>
                      </a:schemeClr>
                    </a:solidFill>
                  </a:tcPr>
                </a:tc>
                <a:tc>
                  <a:txBody>
                    <a:bodyPr/>
                    <a:lstStyle/>
                    <a:p>
                      <a:pPr algn="ctr" fontAlgn="ctr"/>
                      <a:r>
                        <a:rPr lang="ru-KZ" sz="800" b="0" i="0" u="none" strike="noStrike">
                          <a:solidFill>
                            <a:srgbClr val="000000"/>
                          </a:solidFill>
                          <a:effectLst/>
                          <a:latin typeface="Arial Narrow" panose="020B0606020202030204" pitchFamily="34" charset="0"/>
                        </a:rPr>
                        <a:t>2 950</a:t>
                      </a:r>
                    </a:p>
                  </a:txBody>
                  <a:tcPr marL="9525" marR="9525" marT="0" marB="0" anchor="ctr">
                    <a:solidFill>
                      <a:schemeClr val="accent6">
                        <a:lumMod val="50000"/>
                        <a:alpha val="1000"/>
                      </a:schemeClr>
                    </a:solidFill>
                  </a:tcPr>
                </a:tc>
                <a:tc>
                  <a:txBody>
                    <a:bodyPr/>
                    <a:lstStyle/>
                    <a:p>
                      <a:pPr algn="ctr" fontAlgn="ctr"/>
                      <a:r>
                        <a:rPr lang="ru-KZ" sz="800" b="0" i="0" u="none" strike="noStrike">
                          <a:solidFill>
                            <a:srgbClr val="000000"/>
                          </a:solidFill>
                          <a:effectLst/>
                          <a:latin typeface="Arial Narrow" panose="020B0606020202030204" pitchFamily="34" charset="0"/>
                        </a:rPr>
                        <a:t>3 010</a:t>
                      </a:r>
                    </a:p>
                  </a:txBody>
                  <a:tcPr marL="9525" marR="9525" marT="0" marB="0" anchor="ctr">
                    <a:solidFill>
                      <a:schemeClr val="accent6">
                        <a:lumMod val="50000"/>
                        <a:alpha val="1000"/>
                      </a:schemeClr>
                    </a:solidFill>
                  </a:tcPr>
                </a:tc>
                <a:tc>
                  <a:txBody>
                    <a:bodyPr/>
                    <a:lstStyle/>
                    <a:p>
                      <a:pPr algn="ctr" fontAlgn="ctr"/>
                      <a:r>
                        <a:rPr lang="ru-KZ" sz="800" b="0" i="0" u="none" strike="noStrike">
                          <a:solidFill>
                            <a:srgbClr val="000000"/>
                          </a:solidFill>
                          <a:effectLst/>
                          <a:latin typeface="Arial Narrow" panose="020B0606020202030204" pitchFamily="34" charset="0"/>
                        </a:rPr>
                        <a:t>3 134</a:t>
                      </a:r>
                    </a:p>
                  </a:txBody>
                  <a:tcPr marL="9525" marR="9525" marT="0" marB="0" anchor="ctr">
                    <a:lnR w="12700" cap="flat" cmpd="sng" algn="ctr">
                      <a:solidFill>
                        <a:schemeClr val="tx1"/>
                      </a:solidFill>
                      <a:prstDash val="solid"/>
                      <a:round/>
                      <a:headEnd type="none" w="med" len="med"/>
                      <a:tailEnd type="none" w="med" len="med"/>
                    </a:lnR>
                    <a:solidFill>
                      <a:schemeClr val="accent6">
                        <a:lumMod val="50000"/>
                        <a:alpha val="1000"/>
                      </a:schemeClr>
                    </a:solidFill>
                  </a:tcPr>
                </a:tc>
                <a:tc>
                  <a:txBody>
                    <a:bodyPr/>
                    <a:lstStyle/>
                    <a:p>
                      <a:pPr algn="ctr" fontAlgn="ctr"/>
                      <a:r>
                        <a:rPr lang="ru-KZ" sz="800" b="0" i="0" u="none" strike="noStrike">
                          <a:solidFill>
                            <a:srgbClr val="000000"/>
                          </a:solidFill>
                          <a:effectLst/>
                          <a:latin typeface="Arial Narrow" panose="020B0606020202030204" pitchFamily="34" charset="0"/>
                        </a:rPr>
                        <a:t>13 532</a:t>
                      </a:r>
                    </a:p>
                  </a:txBody>
                  <a:tcPr marL="9525" marR="9525" marT="0" marB="0" anchor="ctr">
                    <a:lnL w="12700" cap="flat" cmpd="sng" algn="ctr">
                      <a:solidFill>
                        <a:schemeClr val="tx1"/>
                      </a:solidFill>
                      <a:prstDash val="solid"/>
                      <a:round/>
                      <a:headEnd type="none" w="med" len="med"/>
                      <a:tailEnd type="none" w="med" len="med"/>
                    </a:lnL>
                    <a:solidFill>
                      <a:schemeClr val="accent6">
                        <a:lumMod val="50000"/>
                        <a:alpha val="1000"/>
                      </a:schemeClr>
                    </a:solidFill>
                  </a:tcPr>
                </a:tc>
                <a:tc>
                  <a:txBody>
                    <a:bodyPr/>
                    <a:lstStyle/>
                    <a:p>
                      <a:pPr algn="ctr" fontAlgn="ctr"/>
                      <a:r>
                        <a:rPr lang="ru-KZ" sz="800" b="0" i="0" u="none" strike="noStrike">
                          <a:solidFill>
                            <a:srgbClr val="000000"/>
                          </a:solidFill>
                          <a:effectLst/>
                          <a:latin typeface="Arial Narrow" panose="020B0606020202030204" pitchFamily="34" charset="0"/>
                        </a:rPr>
                        <a:t>3 992</a:t>
                      </a:r>
                    </a:p>
                  </a:txBody>
                  <a:tcPr marL="9525" marR="9525" marT="0" marB="0" anchor="ctr">
                    <a:solidFill>
                      <a:schemeClr val="accent6">
                        <a:lumMod val="50000"/>
                        <a:alpha val="1000"/>
                      </a:schemeClr>
                    </a:solidFill>
                  </a:tcPr>
                </a:tc>
                <a:tc>
                  <a:txBody>
                    <a:bodyPr/>
                    <a:lstStyle/>
                    <a:p>
                      <a:pPr algn="ctr" fontAlgn="ctr"/>
                      <a:r>
                        <a:rPr lang="ru-KZ" sz="800" b="0" i="0" u="none" strike="noStrike">
                          <a:solidFill>
                            <a:srgbClr val="000000"/>
                          </a:solidFill>
                          <a:effectLst/>
                          <a:latin typeface="Arial Narrow" panose="020B0606020202030204" pitchFamily="34" charset="0"/>
                        </a:rPr>
                        <a:t>2 999</a:t>
                      </a:r>
                    </a:p>
                  </a:txBody>
                  <a:tcPr marL="9525" marR="9525" marT="0" marB="0" anchor="ctr">
                    <a:solidFill>
                      <a:schemeClr val="accent6">
                        <a:lumMod val="50000"/>
                        <a:alpha val="1000"/>
                      </a:schemeClr>
                    </a:solidFill>
                  </a:tcPr>
                </a:tc>
                <a:tc>
                  <a:txBody>
                    <a:bodyPr/>
                    <a:lstStyle/>
                    <a:p>
                      <a:pPr algn="ctr" fontAlgn="ctr"/>
                      <a:r>
                        <a:rPr lang="ru-KZ" sz="800" b="0" i="0" u="none" strike="noStrike">
                          <a:solidFill>
                            <a:srgbClr val="000000"/>
                          </a:solidFill>
                          <a:effectLst/>
                          <a:latin typeface="Arial Narrow" panose="020B0606020202030204" pitchFamily="34" charset="0"/>
                        </a:rPr>
                        <a:t>3 175</a:t>
                      </a:r>
                    </a:p>
                  </a:txBody>
                  <a:tcPr marL="9525" marR="9525" marT="0" marB="0" anchor="ctr">
                    <a:solidFill>
                      <a:schemeClr val="accent6">
                        <a:lumMod val="50000"/>
                        <a:alpha val="1000"/>
                      </a:schemeClr>
                    </a:solidFill>
                  </a:tcPr>
                </a:tc>
                <a:tc>
                  <a:txBody>
                    <a:bodyPr/>
                    <a:lstStyle/>
                    <a:p>
                      <a:pPr algn="ctr" fontAlgn="ctr"/>
                      <a:r>
                        <a:rPr lang="ru-KZ" sz="800" b="0" i="0" u="none" strike="noStrike">
                          <a:solidFill>
                            <a:srgbClr val="000000"/>
                          </a:solidFill>
                          <a:effectLst/>
                          <a:latin typeface="Arial Narrow" panose="020B0606020202030204" pitchFamily="34" charset="0"/>
                        </a:rPr>
                        <a:t>3 366</a:t>
                      </a:r>
                    </a:p>
                  </a:txBody>
                  <a:tcPr marL="9525" marR="9525" marT="0" marB="0" anchor="ctr">
                    <a:solidFill>
                      <a:schemeClr val="accent6">
                        <a:lumMod val="50000"/>
                        <a:alpha val="1000"/>
                      </a:schemeClr>
                    </a:solidFill>
                  </a:tcPr>
                </a:tc>
                <a:tc>
                  <a:txBody>
                    <a:bodyPr/>
                    <a:lstStyle/>
                    <a:p>
                      <a:pPr algn="ctr" fontAlgn="ctr"/>
                      <a:r>
                        <a:rPr lang="ru-KZ" sz="800" b="0" i="0" u="none" strike="noStrike">
                          <a:solidFill>
                            <a:srgbClr val="000000"/>
                          </a:solidFill>
                          <a:effectLst/>
                          <a:latin typeface="Arial Narrow" panose="020B0606020202030204" pitchFamily="34" charset="0"/>
                        </a:rPr>
                        <a:t>1,3%</a:t>
                      </a:r>
                    </a:p>
                  </a:txBody>
                  <a:tcPr marL="9525" marR="9525" marT="0" marB="0" anchor="ctr">
                    <a:solidFill>
                      <a:schemeClr val="accent6">
                        <a:lumMod val="50000"/>
                        <a:alpha val="1000"/>
                      </a:schemeClr>
                    </a:solidFill>
                  </a:tcPr>
                </a:tc>
                <a:extLst>
                  <a:ext uri="{0D108BD9-81ED-4DB2-BD59-A6C34878D82A}">
                    <a16:rowId xmlns:a16="http://schemas.microsoft.com/office/drawing/2014/main" val="3859109263"/>
                  </a:ext>
                </a:extLst>
              </a:tr>
              <a:tr h="158400">
                <a:tc>
                  <a:txBody>
                    <a:bodyPr/>
                    <a:lstStyle/>
                    <a:p>
                      <a:pPr algn="ctr" fontAlgn="b"/>
                      <a:r>
                        <a:rPr lang="ru-RU" sz="800" u="none" strike="noStrike" dirty="0">
                          <a:solidFill>
                            <a:schemeClr val="accent6">
                              <a:lumMod val="50000"/>
                            </a:schemeClr>
                          </a:solidFill>
                          <a:effectLst/>
                          <a:latin typeface="Arial Narrow" panose="020B0606020202030204" pitchFamily="34" charset="0"/>
                        </a:rPr>
                        <a:t>16</a:t>
                      </a:r>
                      <a:endParaRPr lang="en-US" sz="800" b="0" i="0" u="none" strike="noStrike" dirty="0">
                        <a:solidFill>
                          <a:schemeClr val="accent6">
                            <a:lumMod val="50000"/>
                          </a:schemeClr>
                        </a:solidFill>
                        <a:effectLst/>
                        <a:latin typeface="Arial Narrow" panose="020B0606020202030204" pitchFamily="34" charset="0"/>
                      </a:endParaRPr>
                    </a:p>
                  </a:txBody>
                  <a:tcPr marL="9525" marR="9525" marT="0" marB="0" anchor="ctr">
                    <a:solidFill>
                      <a:schemeClr val="accent6">
                        <a:lumMod val="50000"/>
                        <a:alpha val="20000"/>
                      </a:schemeClr>
                    </a:solidFill>
                  </a:tcPr>
                </a:tc>
                <a:tc>
                  <a:txBody>
                    <a:bodyPr/>
                    <a:lstStyle/>
                    <a:p>
                      <a:pPr algn="ctr" fontAlgn="b"/>
                      <a:r>
                        <a:rPr lang="ru-KZ" sz="800" b="0" i="0" u="none" strike="noStrike" cap="none">
                          <a:solidFill>
                            <a:schemeClr val="accent6">
                              <a:lumMod val="50000"/>
                            </a:schemeClr>
                          </a:solidFill>
                          <a:effectLst/>
                          <a:latin typeface="Arial Narrow" panose="020B0606020202030204" pitchFamily="34" charset="0"/>
                          <a:ea typeface="+mn-ea"/>
                          <a:cs typeface="+mn-cs"/>
                          <a:sym typeface="Arial"/>
                        </a:rPr>
                        <a:t>2411-1</a:t>
                      </a:r>
                    </a:p>
                  </a:txBody>
                  <a:tcPr marL="9525" marR="9525" marT="0" marB="0" anchor="ctr">
                    <a:solidFill>
                      <a:schemeClr val="accent6">
                        <a:lumMod val="50000"/>
                        <a:alpha val="20000"/>
                      </a:schemeClr>
                    </a:solidFill>
                  </a:tcPr>
                </a:tc>
                <a:tc>
                  <a:txBody>
                    <a:bodyPr/>
                    <a:lstStyle/>
                    <a:p>
                      <a:pPr marL="72000" algn="l" fontAlgn="ctr"/>
                      <a:r>
                        <a:rPr lang="ru-RU" sz="800" b="0" i="0" u="none" strike="noStrike" cap="none" dirty="0" err="1">
                          <a:solidFill>
                            <a:schemeClr val="accent6">
                              <a:lumMod val="50000"/>
                            </a:schemeClr>
                          </a:solidFill>
                          <a:effectLst/>
                          <a:latin typeface="Arial Narrow" panose="020B0606020202030204" pitchFamily="34" charset="0"/>
                          <a:ea typeface="+mn-ea"/>
                          <a:cs typeface="+mn-cs"/>
                          <a:sym typeface="Arial"/>
                        </a:rPr>
                        <a:t>Бухгалтерлер</a:t>
                      </a:r>
                      <a:endParaRPr lang="ru-RU" sz="800" b="0" i="0" u="none" strike="noStrike" cap="none" dirty="0">
                        <a:solidFill>
                          <a:schemeClr val="accent6">
                            <a:lumMod val="50000"/>
                          </a:schemeClr>
                        </a:solidFill>
                        <a:effectLst/>
                        <a:latin typeface="Arial Narrow" panose="020B0606020202030204" pitchFamily="34" charset="0"/>
                        <a:ea typeface="+mn-ea"/>
                        <a:cs typeface="+mn-cs"/>
                        <a:sym typeface="Arial"/>
                      </a:endParaRPr>
                    </a:p>
                  </a:txBody>
                  <a:tcPr marL="9525" marR="9525" marT="0" marB="0" anchor="ctr">
                    <a:lnR w="12700" cap="flat" cmpd="sng" algn="ctr">
                      <a:solidFill>
                        <a:schemeClr val="tx1"/>
                      </a:solidFill>
                      <a:prstDash val="solid"/>
                      <a:round/>
                      <a:headEnd type="none" w="med" len="med"/>
                      <a:tailEnd type="none" w="med" len="med"/>
                    </a:lnR>
                    <a:solidFill>
                      <a:schemeClr val="accent6">
                        <a:lumMod val="50000"/>
                        <a:alpha val="20000"/>
                      </a:schemeClr>
                    </a:solidFill>
                  </a:tcPr>
                </a:tc>
                <a:tc>
                  <a:txBody>
                    <a:bodyPr/>
                    <a:lstStyle/>
                    <a:p>
                      <a:pPr algn="ctr" fontAlgn="ctr"/>
                      <a:r>
                        <a:rPr lang="ru-KZ" sz="800" b="0" i="0" u="none" strike="noStrike">
                          <a:solidFill>
                            <a:srgbClr val="000000"/>
                          </a:solidFill>
                          <a:effectLst/>
                          <a:latin typeface="Arial Narrow" panose="020B0606020202030204" pitchFamily="34" charset="0"/>
                        </a:rPr>
                        <a:t>13 057</a:t>
                      </a:r>
                    </a:p>
                  </a:txBody>
                  <a:tcPr marL="9525" marR="9525" marT="0" marB="0" anchor="ctr">
                    <a:lnL w="12700" cap="flat" cmpd="sng" algn="ctr">
                      <a:solidFill>
                        <a:schemeClr val="tx1"/>
                      </a:solidFill>
                      <a:prstDash val="solid"/>
                      <a:round/>
                      <a:headEnd type="none" w="med" len="med"/>
                      <a:tailEnd type="none" w="med" len="med"/>
                    </a:lnL>
                    <a:solidFill>
                      <a:schemeClr val="bg1">
                        <a:lumMod val="65000"/>
                        <a:alpha val="20000"/>
                      </a:schemeClr>
                    </a:solidFill>
                  </a:tcPr>
                </a:tc>
                <a:tc>
                  <a:txBody>
                    <a:bodyPr/>
                    <a:lstStyle/>
                    <a:p>
                      <a:pPr algn="ctr" fontAlgn="ctr"/>
                      <a:r>
                        <a:rPr lang="ru-KZ" sz="800" b="0" i="0" u="none" strike="noStrike">
                          <a:solidFill>
                            <a:srgbClr val="000000"/>
                          </a:solidFill>
                          <a:effectLst/>
                          <a:latin typeface="Arial Narrow" panose="020B0606020202030204" pitchFamily="34" charset="0"/>
                        </a:rPr>
                        <a:t>3 365</a:t>
                      </a:r>
                    </a:p>
                  </a:txBody>
                  <a:tcPr marL="9525" marR="9525" marT="0" marB="0" anchor="ctr">
                    <a:solidFill>
                      <a:schemeClr val="bg1">
                        <a:lumMod val="65000"/>
                        <a:alpha val="20000"/>
                      </a:schemeClr>
                    </a:solidFill>
                  </a:tcPr>
                </a:tc>
                <a:tc>
                  <a:txBody>
                    <a:bodyPr/>
                    <a:lstStyle/>
                    <a:p>
                      <a:pPr algn="ctr" fontAlgn="ctr"/>
                      <a:r>
                        <a:rPr lang="ru-KZ" sz="800" b="0" i="0" u="none" strike="noStrike">
                          <a:solidFill>
                            <a:srgbClr val="000000"/>
                          </a:solidFill>
                          <a:effectLst/>
                          <a:latin typeface="Arial Narrow" panose="020B0606020202030204" pitchFamily="34" charset="0"/>
                        </a:rPr>
                        <a:t>3 441</a:t>
                      </a:r>
                    </a:p>
                  </a:txBody>
                  <a:tcPr marL="9525" marR="9525" marT="0" marB="0" anchor="ctr">
                    <a:solidFill>
                      <a:schemeClr val="bg1">
                        <a:lumMod val="65000"/>
                        <a:alpha val="20000"/>
                      </a:schemeClr>
                    </a:solidFill>
                  </a:tcPr>
                </a:tc>
                <a:tc>
                  <a:txBody>
                    <a:bodyPr/>
                    <a:lstStyle/>
                    <a:p>
                      <a:pPr algn="ctr" fontAlgn="ctr"/>
                      <a:r>
                        <a:rPr lang="ru-KZ" sz="800" b="0" i="0" u="none" strike="noStrike">
                          <a:solidFill>
                            <a:srgbClr val="000000"/>
                          </a:solidFill>
                          <a:effectLst/>
                          <a:latin typeface="Arial Narrow" panose="020B0606020202030204" pitchFamily="34" charset="0"/>
                        </a:rPr>
                        <a:t>3 123</a:t>
                      </a:r>
                    </a:p>
                  </a:txBody>
                  <a:tcPr marL="9525" marR="9525" marT="0" marB="0" anchor="ctr">
                    <a:solidFill>
                      <a:schemeClr val="bg1">
                        <a:lumMod val="65000"/>
                        <a:alpha val="20000"/>
                      </a:schemeClr>
                    </a:solidFill>
                  </a:tcPr>
                </a:tc>
                <a:tc>
                  <a:txBody>
                    <a:bodyPr/>
                    <a:lstStyle/>
                    <a:p>
                      <a:pPr algn="ctr" fontAlgn="ctr"/>
                      <a:r>
                        <a:rPr lang="ru-KZ" sz="800" b="0" i="0" u="none" strike="noStrike">
                          <a:solidFill>
                            <a:srgbClr val="000000"/>
                          </a:solidFill>
                          <a:effectLst/>
                          <a:latin typeface="Arial Narrow" panose="020B0606020202030204" pitchFamily="34" charset="0"/>
                        </a:rPr>
                        <a:t>3 128</a:t>
                      </a:r>
                    </a:p>
                  </a:txBody>
                  <a:tcPr marL="9525" marR="9525" marT="0" marB="0" anchor="ctr">
                    <a:lnR w="12700" cap="flat" cmpd="sng" algn="ctr">
                      <a:solidFill>
                        <a:schemeClr val="tx1"/>
                      </a:solidFill>
                      <a:prstDash val="solid"/>
                      <a:round/>
                      <a:headEnd type="none" w="med" len="med"/>
                      <a:tailEnd type="none" w="med" len="med"/>
                    </a:lnR>
                    <a:solidFill>
                      <a:schemeClr val="bg1">
                        <a:lumMod val="65000"/>
                        <a:alpha val="20000"/>
                      </a:schemeClr>
                    </a:solidFill>
                  </a:tcPr>
                </a:tc>
                <a:tc>
                  <a:txBody>
                    <a:bodyPr/>
                    <a:lstStyle/>
                    <a:p>
                      <a:pPr algn="ctr" fontAlgn="ctr"/>
                      <a:r>
                        <a:rPr lang="ru-KZ" sz="800" b="0" i="0" u="none" strike="noStrike">
                          <a:solidFill>
                            <a:srgbClr val="000000"/>
                          </a:solidFill>
                          <a:effectLst/>
                          <a:latin typeface="Arial Narrow" panose="020B0606020202030204" pitchFamily="34" charset="0"/>
                        </a:rPr>
                        <a:t>12 949</a:t>
                      </a:r>
                    </a:p>
                  </a:txBody>
                  <a:tcPr marL="9525" marR="9525" marT="0" marB="0" anchor="ctr">
                    <a:lnL w="12700" cap="flat" cmpd="sng" algn="ctr">
                      <a:solidFill>
                        <a:schemeClr val="tx1"/>
                      </a:solidFill>
                      <a:prstDash val="solid"/>
                      <a:round/>
                      <a:headEnd type="none" w="med" len="med"/>
                      <a:tailEnd type="none" w="med" len="med"/>
                    </a:lnL>
                    <a:solidFill>
                      <a:schemeClr val="accent6">
                        <a:lumMod val="50000"/>
                        <a:alpha val="20000"/>
                      </a:schemeClr>
                    </a:solidFill>
                  </a:tcPr>
                </a:tc>
                <a:tc>
                  <a:txBody>
                    <a:bodyPr/>
                    <a:lstStyle/>
                    <a:p>
                      <a:pPr algn="ctr" fontAlgn="ctr"/>
                      <a:r>
                        <a:rPr lang="ru-KZ" sz="800" b="0" i="0" u="none" strike="noStrike">
                          <a:solidFill>
                            <a:srgbClr val="000000"/>
                          </a:solidFill>
                          <a:effectLst/>
                          <a:latin typeface="Arial Narrow" panose="020B0606020202030204" pitchFamily="34" charset="0"/>
                        </a:rPr>
                        <a:t>3 555</a:t>
                      </a:r>
                    </a:p>
                  </a:txBody>
                  <a:tcPr marL="9525" marR="9525" marT="0" marB="0" anchor="ctr">
                    <a:solidFill>
                      <a:schemeClr val="bg1">
                        <a:lumMod val="50000"/>
                        <a:alpha val="20000"/>
                      </a:schemeClr>
                    </a:solidFill>
                  </a:tcPr>
                </a:tc>
                <a:tc>
                  <a:txBody>
                    <a:bodyPr/>
                    <a:lstStyle/>
                    <a:p>
                      <a:pPr algn="ctr" fontAlgn="ctr"/>
                      <a:r>
                        <a:rPr lang="ru-KZ" sz="800" b="0" i="0" u="none" strike="noStrike">
                          <a:solidFill>
                            <a:srgbClr val="000000"/>
                          </a:solidFill>
                          <a:effectLst/>
                          <a:latin typeface="Arial Narrow" panose="020B0606020202030204" pitchFamily="34" charset="0"/>
                        </a:rPr>
                        <a:t>2 994</a:t>
                      </a:r>
                    </a:p>
                  </a:txBody>
                  <a:tcPr marL="9525" marR="9525" marT="0" marB="0" anchor="ctr">
                    <a:solidFill>
                      <a:schemeClr val="accent6">
                        <a:lumMod val="50000"/>
                        <a:alpha val="20000"/>
                      </a:schemeClr>
                    </a:solidFill>
                  </a:tcPr>
                </a:tc>
                <a:tc>
                  <a:txBody>
                    <a:bodyPr/>
                    <a:lstStyle/>
                    <a:p>
                      <a:pPr algn="ctr" fontAlgn="ctr"/>
                      <a:r>
                        <a:rPr lang="ru-KZ" sz="800" b="0" i="0" u="none" strike="noStrike">
                          <a:solidFill>
                            <a:srgbClr val="000000"/>
                          </a:solidFill>
                          <a:effectLst/>
                          <a:latin typeface="Arial Narrow" panose="020B0606020202030204" pitchFamily="34" charset="0"/>
                        </a:rPr>
                        <a:t>3 339</a:t>
                      </a:r>
                    </a:p>
                  </a:txBody>
                  <a:tcPr marL="9525" marR="9525" marT="0" marB="0" anchor="ctr">
                    <a:solidFill>
                      <a:schemeClr val="accent6">
                        <a:lumMod val="50000"/>
                        <a:alpha val="20000"/>
                      </a:schemeClr>
                    </a:solidFill>
                  </a:tcPr>
                </a:tc>
                <a:tc>
                  <a:txBody>
                    <a:bodyPr/>
                    <a:lstStyle/>
                    <a:p>
                      <a:pPr algn="ctr" fontAlgn="ctr"/>
                      <a:r>
                        <a:rPr lang="ru-KZ" sz="800" b="0" i="0" u="none" strike="noStrike">
                          <a:solidFill>
                            <a:srgbClr val="000000"/>
                          </a:solidFill>
                          <a:effectLst/>
                          <a:latin typeface="Arial Narrow" panose="020B0606020202030204" pitchFamily="34" charset="0"/>
                        </a:rPr>
                        <a:t>3 061</a:t>
                      </a:r>
                    </a:p>
                  </a:txBody>
                  <a:tcPr marL="9525" marR="9525" marT="0" marB="0" anchor="ctr">
                    <a:solidFill>
                      <a:schemeClr val="accent6">
                        <a:lumMod val="50000"/>
                        <a:alpha val="20000"/>
                      </a:schemeClr>
                    </a:solidFill>
                  </a:tcPr>
                </a:tc>
                <a:tc>
                  <a:txBody>
                    <a:bodyPr/>
                    <a:lstStyle/>
                    <a:p>
                      <a:pPr algn="ctr" fontAlgn="ctr"/>
                      <a:r>
                        <a:rPr lang="ru-KZ" sz="800" b="0" i="0" u="none" strike="noStrike">
                          <a:solidFill>
                            <a:srgbClr val="000000"/>
                          </a:solidFill>
                          <a:effectLst/>
                          <a:latin typeface="Arial Narrow" panose="020B0606020202030204" pitchFamily="34" charset="0"/>
                        </a:rPr>
                        <a:t>1,2%</a:t>
                      </a:r>
                    </a:p>
                  </a:txBody>
                  <a:tcPr marL="9525" marR="9525" marT="0" marB="0" anchor="ctr">
                    <a:solidFill>
                      <a:schemeClr val="accent6">
                        <a:lumMod val="50000"/>
                        <a:alpha val="20000"/>
                      </a:schemeClr>
                    </a:solidFill>
                  </a:tcPr>
                </a:tc>
                <a:extLst>
                  <a:ext uri="{0D108BD9-81ED-4DB2-BD59-A6C34878D82A}">
                    <a16:rowId xmlns:a16="http://schemas.microsoft.com/office/drawing/2014/main" val="614668957"/>
                  </a:ext>
                </a:extLst>
              </a:tr>
              <a:tr h="158400">
                <a:tc>
                  <a:txBody>
                    <a:bodyPr/>
                    <a:lstStyle/>
                    <a:p>
                      <a:pPr algn="ctr" fontAlgn="b"/>
                      <a:r>
                        <a:rPr lang="ru-RU" sz="800" u="none" strike="noStrike" dirty="0">
                          <a:solidFill>
                            <a:schemeClr val="accent6">
                              <a:lumMod val="50000"/>
                            </a:schemeClr>
                          </a:solidFill>
                          <a:effectLst/>
                          <a:latin typeface="Arial Narrow" panose="020B0606020202030204" pitchFamily="34" charset="0"/>
                        </a:rPr>
                        <a:t>17</a:t>
                      </a:r>
                      <a:endParaRPr lang="en-US" sz="800" b="0" i="0" u="none" strike="noStrike" dirty="0">
                        <a:solidFill>
                          <a:schemeClr val="accent6">
                            <a:lumMod val="50000"/>
                          </a:schemeClr>
                        </a:solidFill>
                        <a:effectLst/>
                        <a:latin typeface="Arial Narrow" panose="020B0606020202030204" pitchFamily="34" charset="0"/>
                      </a:endParaRPr>
                    </a:p>
                  </a:txBody>
                  <a:tcPr marL="9525" marR="9525" marT="0" marB="0" anchor="ctr">
                    <a:solidFill>
                      <a:schemeClr val="accent6">
                        <a:lumMod val="50000"/>
                        <a:alpha val="1000"/>
                      </a:schemeClr>
                    </a:solidFill>
                  </a:tcPr>
                </a:tc>
                <a:tc>
                  <a:txBody>
                    <a:bodyPr/>
                    <a:lstStyle/>
                    <a:p>
                      <a:pPr algn="ctr" fontAlgn="b"/>
                      <a:r>
                        <a:rPr lang="ru-KZ" sz="800" b="0" i="0" u="none" strike="noStrike" cap="none" dirty="0">
                          <a:solidFill>
                            <a:schemeClr val="accent6">
                              <a:lumMod val="50000"/>
                            </a:schemeClr>
                          </a:solidFill>
                          <a:effectLst/>
                          <a:latin typeface="Arial Narrow" panose="020B0606020202030204" pitchFamily="34" charset="0"/>
                          <a:ea typeface="+mn-ea"/>
                          <a:cs typeface="+mn-cs"/>
                          <a:sym typeface="Arial"/>
                        </a:rPr>
                        <a:t>2350-2</a:t>
                      </a:r>
                    </a:p>
                  </a:txBody>
                  <a:tcPr marL="9525" marR="9525" marT="0" marB="0" anchor="ctr">
                    <a:solidFill>
                      <a:schemeClr val="accent6">
                        <a:lumMod val="50000"/>
                        <a:alpha val="1000"/>
                      </a:schemeClr>
                    </a:solidFill>
                  </a:tcPr>
                </a:tc>
                <a:tc>
                  <a:txBody>
                    <a:bodyPr/>
                    <a:lstStyle/>
                    <a:p>
                      <a:pPr marL="72000" algn="l" fontAlgn="ctr"/>
                      <a:r>
                        <a:rPr lang="ru-RU" sz="800" b="0" i="0" u="none" strike="noStrike" cap="none" dirty="0">
                          <a:solidFill>
                            <a:schemeClr val="accent6">
                              <a:lumMod val="50000"/>
                            </a:schemeClr>
                          </a:solidFill>
                          <a:effectLst/>
                          <a:latin typeface="Arial Narrow" panose="020B0606020202030204" pitchFamily="34" charset="0"/>
                          <a:ea typeface="+mn-ea"/>
                          <a:cs typeface="+mn-cs"/>
                          <a:sym typeface="Arial"/>
                        </a:rPr>
                        <a:t>Математика </a:t>
                      </a:r>
                      <a:r>
                        <a:rPr lang="ru-RU" sz="800" b="0" i="0" u="none" strike="noStrike" cap="none" dirty="0" err="1">
                          <a:solidFill>
                            <a:schemeClr val="accent6">
                              <a:lumMod val="50000"/>
                            </a:schemeClr>
                          </a:solidFill>
                          <a:effectLst/>
                          <a:latin typeface="Arial Narrow" panose="020B0606020202030204" pitchFamily="34" charset="0"/>
                          <a:ea typeface="+mn-ea"/>
                          <a:cs typeface="+mn-cs"/>
                          <a:sym typeface="Arial"/>
                        </a:rPr>
                        <a:t>ғылымдары</a:t>
                      </a:r>
                      <a:r>
                        <a:rPr lang="ru-RU" sz="800" b="0" i="0" u="none" strike="noStrike" cap="none" dirty="0">
                          <a:solidFill>
                            <a:schemeClr val="accent6">
                              <a:lumMod val="50000"/>
                            </a:schemeClr>
                          </a:solidFill>
                          <a:effectLst/>
                          <a:latin typeface="Arial Narrow" panose="020B0606020202030204" pitchFamily="34" charset="0"/>
                          <a:ea typeface="+mn-ea"/>
                          <a:cs typeface="+mn-cs"/>
                          <a:sym typeface="Arial"/>
                        </a:rPr>
                        <a:t> </a:t>
                      </a:r>
                      <a:r>
                        <a:rPr lang="ru-RU" sz="800" b="0" i="0" u="none" strike="noStrike" cap="none" dirty="0" err="1">
                          <a:solidFill>
                            <a:schemeClr val="accent6">
                              <a:lumMod val="50000"/>
                            </a:schemeClr>
                          </a:solidFill>
                          <a:effectLst/>
                          <a:latin typeface="Arial Narrow" panose="020B0606020202030204" pitchFamily="34" charset="0"/>
                          <a:ea typeface="+mn-ea"/>
                          <a:cs typeface="+mn-cs"/>
                          <a:sym typeface="Arial"/>
                        </a:rPr>
                        <a:t>бойынша</a:t>
                      </a:r>
                      <a:r>
                        <a:rPr lang="ru-RU" sz="800" b="0" i="0" u="none" strike="noStrike" cap="none" dirty="0">
                          <a:solidFill>
                            <a:schemeClr val="accent6">
                              <a:lumMod val="50000"/>
                            </a:schemeClr>
                          </a:solidFill>
                          <a:effectLst/>
                          <a:latin typeface="Arial Narrow" panose="020B0606020202030204" pitchFamily="34" charset="0"/>
                          <a:ea typeface="+mn-ea"/>
                          <a:cs typeface="+mn-cs"/>
                          <a:sym typeface="Arial"/>
                        </a:rPr>
                        <a:t> орта </a:t>
                      </a:r>
                      <a:r>
                        <a:rPr lang="ru-RU" sz="800" b="0" i="0" u="none" strike="noStrike" cap="none" dirty="0" err="1">
                          <a:solidFill>
                            <a:schemeClr val="accent6">
                              <a:lumMod val="50000"/>
                            </a:schemeClr>
                          </a:solidFill>
                          <a:effectLst/>
                          <a:latin typeface="Arial Narrow" panose="020B0606020202030204" pitchFamily="34" charset="0"/>
                          <a:ea typeface="+mn-ea"/>
                          <a:cs typeface="+mn-cs"/>
                          <a:sym typeface="Arial"/>
                        </a:rPr>
                        <a:t>мектеп</a:t>
                      </a:r>
                      <a:r>
                        <a:rPr lang="ru-RU" sz="800" b="0" i="0" u="none" strike="noStrike" cap="none" dirty="0">
                          <a:solidFill>
                            <a:schemeClr val="accent6">
                              <a:lumMod val="50000"/>
                            </a:schemeClr>
                          </a:solidFill>
                          <a:effectLst/>
                          <a:latin typeface="Arial Narrow" panose="020B0606020202030204" pitchFamily="34" charset="0"/>
                          <a:ea typeface="+mn-ea"/>
                          <a:cs typeface="+mn-cs"/>
                          <a:sym typeface="Arial"/>
                        </a:rPr>
                        <a:t> </a:t>
                      </a:r>
                      <a:r>
                        <a:rPr lang="ru-RU" sz="800" b="0" i="0" u="none" strike="noStrike" cap="none" dirty="0" err="1">
                          <a:solidFill>
                            <a:schemeClr val="accent6">
                              <a:lumMod val="50000"/>
                            </a:schemeClr>
                          </a:solidFill>
                          <a:effectLst/>
                          <a:latin typeface="Arial Narrow" panose="020B0606020202030204" pitchFamily="34" charset="0"/>
                          <a:ea typeface="+mn-ea"/>
                          <a:cs typeface="+mn-cs"/>
                          <a:sym typeface="Arial"/>
                        </a:rPr>
                        <a:t>мұғалімдері</a:t>
                      </a:r>
                      <a:endParaRPr lang="ru-RU" sz="800" b="0" i="0" u="none" strike="noStrike" cap="none" dirty="0">
                        <a:solidFill>
                          <a:schemeClr val="accent6">
                            <a:lumMod val="50000"/>
                          </a:schemeClr>
                        </a:solidFill>
                        <a:effectLst/>
                        <a:latin typeface="Arial Narrow" panose="020B0606020202030204" pitchFamily="34" charset="0"/>
                        <a:ea typeface="+mn-ea"/>
                        <a:cs typeface="+mn-cs"/>
                        <a:sym typeface="Arial"/>
                      </a:endParaRPr>
                    </a:p>
                  </a:txBody>
                  <a:tcPr marL="9525" marR="9525" marT="0" marB="0" anchor="ctr">
                    <a:lnR w="12700" cap="flat" cmpd="sng" algn="ctr">
                      <a:solidFill>
                        <a:schemeClr val="tx1"/>
                      </a:solidFill>
                      <a:prstDash val="solid"/>
                      <a:round/>
                      <a:headEnd type="none" w="med" len="med"/>
                      <a:tailEnd type="none" w="med" len="med"/>
                    </a:lnR>
                    <a:solidFill>
                      <a:schemeClr val="accent6">
                        <a:lumMod val="50000"/>
                        <a:alpha val="1000"/>
                      </a:schemeClr>
                    </a:solidFill>
                  </a:tcPr>
                </a:tc>
                <a:tc>
                  <a:txBody>
                    <a:bodyPr/>
                    <a:lstStyle/>
                    <a:p>
                      <a:pPr algn="ctr" fontAlgn="ctr"/>
                      <a:r>
                        <a:rPr lang="ru-KZ" sz="800" b="0" i="0" u="none" strike="noStrike">
                          <a:solidFill>
                            <a:srgbClr val="000000"/>
                          </a:solidFill>
                          <a:effectLst/>
                          <a:latin typeface="Arial Narrow" panose="020B0606020202030204" pitchFamily="34" charset="0"/>
                        </a:rPr>
                        <a:t>9 137</a:t>
                      </a:r>
                    </a:p>
                  </a:txBody>
                  <a:tcPr marL="9525" marR="9525" marT="0" marB="0" anchor="ctr">
                    <a:lnL w="12700" cap="flat" cmpd="sng" algn="ctr">
                      <a:solidFill>
                        <a:schemeClr val="tx1"/>
                      </a:solidFill>
                      <a:prstDash val="solid"/>
                      <a:round/>
                      <a:headEnd type="none" w="med" len="med"/>
                      <a:tailEnd type="none" w="med" len="med"/>
                    </a:lnL>
                    <a:solidFill>
                      <a:schemeClr val="accent6">
                        <a:lumMod val="50000"/>
                        <a:alpha val="1000"/>
                      </a:schemeClr>
                    </a:solidFill>
                  </a:tcPr>
                </a:tc>
                <a:tc>
                  <a:txBody>
                    <a:bodyPr/>
                    <a:lstStyle/>
                    <a:p>
                      <a:pPr algn="ctr" fontAlgn="ctr"/>
                      <a:r>
                        <a:rPr lang="ru-KZ" sz="800" b="0" i="0" u="none" strike="noStrike">
                          <a:solidFill>
                            <a:srgbClr val="000000"/>
                          </a:solidFill>
                          <a:effectLst/>
                          <a:latin typeface="Arial Narrow" panose="020B0606020202030204" pitchFamily="34" charset="0"/>
                        </a:rPr>
                        <a:t>1 162</a:t>
                      </a:r>
                    </a:p>
                  </a:txBody>
                  <a:tcPr marL="9525" marR="9525" marT="0" marB="0" anchor="ctr">
                    <a:solidFill>
                      <a:schemeClr val="accent6">
                        <a:lumMod val="50000"/>
                        <a:alpha val="1000"/>
                      </a:schemeClr>
                    </a:solidFill>
                  </a:tcPr>
                </a:tc>
                <a:tc>
                  <a:txBody>
                    <a:bodyPr/>
                    <a:lstStyle/>
                    <a:p>
                      <a:pPr algn="ctr" fontAlgn="ctr"/>
                      <a:r>
                        <a:rPr lang="ru-KZ" sz="800" b="0" i="0" u="none" strike="noStrike">
                          <a:solidFill>
                            <a:srgbClr val="000000"/>
                          </a:solidFill>
                          <a:effectLst/>
                          <a:latin typeface="Arial Narrow" panose="020B0606020202030204" pitchFamily="34" charset="0"/>
                        </a:rPr>
                        <a:t>1 114</a:t>
                      </a:r>
                    </a:p>
                  </a:txBody>
                  <a:tcPr marL="9525" marR="9525" marT="0" marB="0" anchor="ctr">
                    <a:solidFill>
                      <a:schemeClr val="accent6">
                        <a:lumMod val="50000"/>
                        <a:alpha val="1000"/>
                      </a:schemeClr>
                    </a:solidFill>
                  </a:tcPr>
                </a:tc>
                <a:tc>
                  <a:txBody>
                    <a:bodyPr/>
                    <a:lstStyle/>
                    <a:p>
                      <a:pPr algn="ctr" fontAlgn="ctr"/>
                      <a:r>
                        <a:rPr lang="ru-KZ" sz="800" b="0" i="0" u="none" strike="noStrike">
                          <a:solidFill>
                            <a:srgbClr val="000000"/>
                          </a:solidFill>
                          <a:effectLst/>
                          <a:latin typeface="Arial Narrow" panose="020B0606020202030204" pitchFamily="34" charset="0"/>
                        </a:rPr>
                        <a:t>5 078</a:t>
                      </a:r>
                    </a:p>
                  </a:txBody>
                  <a:tcPr marL="9525" marR="9525" marT="0" marB="0" anchor="ctr">
                    <a:solidFill>
                      <a:schemeClr val="accent6">
                        <a:lumMod val="50000"/>
                        <a:alpha val="1000"/>
                      </a:schemeClr>
                    </a:solidFill>
                  </a:tcPr>
                </a:tc>
                <a:tc>
                  <a:txBody>
                    <a:bodyPr/>
                    <a:lstStyle/>
                    <a:p>
                      <a:pPr algn="ctr" fontAlgn="ctr"/>
                      <a:r>
                        <a:rPr lang="ru-KZ" sz="800" b="0" i="0" u="none" strike="noStrike">
                          <a:solidFill>
                            <a:srgbClr val="000000"/>
                          </a:solidFill>
                          <a:effectLst/>
                          <a:latin typeface="Arial Narrow" panose="020B0606020202030204" pitchFamily="34" charset="0"/>
                        </a:rPr>
                        <a:t>1 783</a:t>
                      </a:r>
                    </a:p>
                  </a:txBody>
                  <a:tcPr marL="9525" marR="9525" marT="0" marB="0" anchor="ctr">
                    <a:lnR w="12700" cap="flat" cmpd="sng" algn="ctr">
                      <a:solidFill>
                        <a:schemeClr val="tx1"/>
                      </a:solidFill>
                      <a:prstDash val="solid"/>
                      <a:round/>
                      <a:headEnd type="none" w="med" len="med"/>
                      <a:tailEnd type="none" w="med" len="med"/>
                    </a:lnR>
                    <a:solidFill>
                      <a:schemeClr val="accent6">
                        <a:lumMod val="50000"/>
                        <a:alpha val="1000"/>
                      </a:schemeClr>
                    </a:solidFill>
                  </a:tcPr>
                </a:tc>
                <a:tc>
                  <a:txBody>
                    <a:bodyPr/>
                    <a:lstStyle/>
                    <a:p>
                      <a:pPr algn="ctr" fontAlgn="ctr"/>
                      <a:r>
                        <a:rPr lang="ru-KZ" sz="800" b="0" i="0" u="none" strike="noStrike">
                          <a:solidFill>
                            <a:srgbClr val="000000"/>
                          </a:solidFill>
                          <a:effectLst/>
                          <a:latin typeface="Arial Narrow" panose="020B0606020202030204" pitchFamily="34" charset="0"/>
                        </a:rPr>
                        <a:t>11 326</a:t>
                      </a:r>
                    </a:p>
                  </a:txBody>
                  <a:tcPr marL="9525" marR="9525" marT="0" marB="0" anchor="ctr">
                    <a:lnL w="12700" cap="flat" cmpd="sng" algn="ctr">
                      <a:solidFill>
                        <a:schemeClr val="tx1"/>
                      </a:solidFill>
                      <a:prstDash val="solid"/>
                      <a:round/>
                      <a:headEnd type="none" w="med" len="med"/>
                      <a:tailEnd type="none" w="med" len="med"/>
                    </a:lnL>
                    <a:solidFill>
                      <a:schemeClr val="accent6">
                        <a:lumMod val="50000"/>
                        <a:alpha val="1000"/>
                      </a:schemeClr>
                    </a:solidFill>
                  </a:tcPr>
                </a:tc>
                <a:tc>
                  <a:txBody>
                    <a:bodyPr/>
                    <a:lstStyle/>
                    <a:p>
                      <a:pPr algn="ctr" fontAlgn="ctr"/>
                      <a:r>
                        <a:rPr lang="ru-KZ" sz="800" b="0" i="0" u="none" strike="noStrike">
                          <a:solidFill>
                            <a:srgbClr val="000000"/>
                          </a:solidFill>
                          <a:effectLst/>
                          <a:latin typeface="Arial Narrow" panose="020B0606020202030204" pitchFamily="34" charset="0"/>
                        </a:rPr>
                        <a:t>1 803</a:t>
                      </a:r>
                    </a:p>
                  </a:txBody>
                  <a:tcPr marL="9525" marR="9525" marT="0" marB="0" anchor="ctr">
                    <a:solidFill>
                      <a:schemeClr val="accent6">
                        <a:lumMod val="50000"/>
                        <a:alpha val="1000"/>
                      </a:schemeClr>
                    </a:solidFill>
                  </a:tcPr>
                </a:tc>
                <a:tc>
                  <a:txBody>
                    <a:bodyPr/>
                    <a:lstStyle/>
                    <a:p>
                      <a:pPr algn="ctr" fontAlgn="ctr"/>
                      <a:r>
                        <a:rPr lang="ru-KZ" sz="800" b="0" i="0" u="none" strike="noStrike">
                          <a:solidFill>
                            <a:srgbClr val="000000"/>
                          </a:solidFill>
                          <a:effectLst/>
                          <a:latin typeface="Arial Narrow" panose="020B0606020202030204" pitchFamily="34" charset="0"/>
                        </a:rPr>
                        <a:t>2 081</a:t>
                      </a:r>
                    </a:p>
                  </a:txBody>
                  <a:tcPr marL="9525" marR="9525" marT="0" marB="0" anchor="ctr">
                    <a:solidFill>
                      <a:schemeClr val="accent6">
                        <a:lumMod val="50000"/>
                        <a:alpha val="1000"/>
                      </a:schemeClr>
                    </a:solidFill>
                  </a:tcPr>
                </a:tc>
                <a:tc>
                  <a:txBody>
                    <a:bodyPr/>
                    <a:lstStyle/>
                    <a:p>
                      <a:pPr algn="ctr" fontAlgn="ctr"/>
                      <a:r>
                        <a:rPr lang="ru-KZ" sz="800" b="0" i="0" u="none" strike="noStrike">
                          <a:solidFill>
                            <a:srgbClr val="000000"/>
                          </a:solidFill>
                          <a:effectLst/>
                          <a:latin typeface="Arial Narrow" panose="020B0606020202030204" pitchFamily="34" charset="0"/>
                        </a:rPr>
                        <a:t>2 206</a:t>
                      </a:r>
                    </a:p>
                  </a:txBody>
                  <a:tcPr marL="9525" marR="9525" marT="0" marB="0" anchor="ctr">
                    <a:solidFill>
                      <a:schemeClr val="accent6">
                        <a:lumMod val="50000"/>
                        <a:alpha val="1000"/>
                      </a:schemeClr>
                    </a:solidFill>
                  </a:tcPr>
                </a:tc>
                <a:tc>
                  <a:txBody>
                    <a:bodyPr/>
                    <a:lstStyle/>
                    <a:p>
                      <a:pPr algn="ctr" fontAlgn="ctr"/>
                      <a:r>
                        <a:rPr lang="ru-KZ" sz="800" b="0" i="0" u="none" strike="noStrike">
                          <a:solidFill>
                            <a:srgbClr val="000000"/>
                          </a:solidFill>
                          <a:effectLst/>
                          <a:latin typeface="Arial Narrow" panose="020B0606020202030204" pitchFamily="34" charset="0"/>
                        </a:rPr>
                        <a:t>5 236</a:t>
                      </a:r>
                    </a:p>
                  </a:txBody>
                  <a:tcPr marL="9525" marR="9525" marT="0" marB="0" anchor="ctr">
                    <a:solidFill>
                      <a:schemeClr val="accent6">
                        <a:lumMod val="50000"/>
                        <a:alpha val="1000"/>
                      </a:schemeClr>
                    </a:solidFill>
                  </a:tcPr>
                </a:tc>
                <a:tc>
                  <a:txBody>
                    <a:bodyPr/>
                    <a:lstStyle/>
                    <a:p>
                      <a:pPr algn="ctr" fontAlgn="ctr"/>
                      <a:r>
                        <a:rPr lang="ru-KZ" sz="800" b="0" i="0" u="none" strike="noStrike">
                          <a:solidFill>
                            <a:srgbClr val="000000"/>
                          </a:solidFill>
                          <a:effectLst/>
                          <a:latin typeface="Arial Narrow" panose="020B0606020202030204" pitchFamily="34" charset="0"/>
                        </a:rPr>
                        <a:t>1,1%</a:t>
                      </a:r>
                    </a:p>
                  </a:txBody>
                  <a:tcPr marL="9525" marR="9525" marT="0" marB="0" anchor="ctr">
                    <a:solidFill>
                      <a:schemeClr val="accent6">
                        <a:lumMod val="50000"/>
                        <a:alpha val="1000"/>
                      </a:schemeClr>
                    </a:solidFill>
                  </a:tcPr>
                </a:tc>
                <a:extLst>
                  <a:ext uri="{0D108BD9-81ED-4DB2-BD59-A6C34878D82A}">
                    <a16:rowId xmlns:a16="http://schemas.microsoft.com/office/drawing/2014/main" val="3006779909"/>
                  </a:ext>
                </a:extLst>
              </a:tr>
              <a:tr h="158400">
                <a:tc>
                  <a:txBody>
                    <a:bodyPr/>
                    <a:lstStyle/>
                    <a:p>
                      <a:pPr algn="ctr" fontAlgn="b"/>
                      <a:r>
                        <a:rPr lang="ru-RU" sz="800" u="none" strike="noStrike" dirty="0">
                          <a:solidFill>
                            <a:schemeClr val="accent6">
                              <a:lumMod val="50000"/>
                            </a:schemeClr>
                          </a:solidFill>
                          <a:effectLst/>
                          <a:latin typeface="Arial Narrow" panose="020B0606020202030204" pitchFamily="34" charset="0"/>
                        </a:rPr>
                        <a:t>18</a:t>
                      </a:r>
                      <a:endParaRPr lang="en-US" sz="800" b="0" i="0" u="none" strike="noStrike" dirty="0">
                        <a:solidFill>
                          <a:schemeClr val="accent6">
                            <a:lumMod val="50000"/>
                          </a:schemeClr>
                        </a:solidFill>
                        <a:effectLst/>
                        <a:latin typeface="Arial Narrow" panose="020B0606020202030204" pitchFamily="34" charset="0"/>
                      </a:endParaRPr>
                    </a:p>
                  </a:txBody>
                  <a:tcPr marL="9525" marR="9525" marT="0" marB="0" anchor="ctr">
                    <a:solidFill>
                      <a:schemeClr val="accent6">
                        <a:lumMod val="50000"/>
                        <a:alpha val="20000"/>
                      </a:schemeClr>
                    </a:solidFill>
                  </a:tcPr>
                </a:tc>
                <a:tc>
                  <a:txBody>
                    <a:bodyPr/>
                    <a:lstStyle/>
                    <a:p>
                      <a:pPr algn="ctr" fontAlgn="b"/>
                      <a:r>
                        <a:rPr lang="ru-KZ" sz="800" b="0" i="0" u="none" strike="noStrike" cap="none">
                          <a:solidFill>
                            <a:schemeClr val="accent6">
                              <a:lumMod val="50000"/>
                            </a:schemeClr>
                          </a:solidFill>
                          <a:effectLst/>
                          <a:latin typeface="Arial Narrow" panose="020B0606020202030204" pitchFamily="34" charset="0"/>
                          <a:ea typeface="+mn-ea"/>
                          <a:cs typeface="+mn-cs"/>
                          <a:sym typeface="Arial"/>
                        </a:rPr>
                        <a:t>5120-9</a:t>
                      </a:r>
                    </a:p>
                  </a:txBody>
                  <a:tcPr marL="9525" marR="9525" marT="0" marB="0" anchor="ctr">
                    <a:solidFill>
                      <a:schemeClr val="accent6">
                        <a:lumMod val="50000"/>
                        <a:alpha val="20000"/>
                      </a:schemeClr>
                    </a:solidFill>
                  </a:tcPr>
                </a:tc>
                <a:tc>
                  <a:txBody>
                    <a:bodyPr/>
                    <a:lstStyle/>
                    <a:p>
                      <a:pPr marL="72000" algn="l" fontAlgn="ctr"/>
                      <a:r>
                        <a:rPr lang="ru-RU" sz="800" b="0" i="0" u="none" strike="noStrike" cap="none" dirty="0" err="1">
                          <a:solidFill>
                            <a:schemeClr val="accent6">
                              <a:lumMod val="50000"/>
                            </a:schemeClr>
                          </a:solidFill>
                          <a:effectLst/>
                          <a:latin typeface="Arial Narrow" panose="020B0606020202030204" pitchFamily="34" charset="0"/>
                          <a:ea typeface="+mn-ea"/>
                          <a:cs typeface="+mn-cs"/>
                          <a:sym typeface="Arial"/>
                        </a:rPr>
                        <a:t>Басқа</a:t>
                      </a:r>
                      <a:r>
                        <a:rPr lang="ru-RU" sz="800" b="0" i="0" u="none" strike="noStrike" cap="none" dirty="0">
                          <a:solidFill>
                            <a:schemeClr val="accent6">
                              <a:lumMod val="50000"/>
                            </a:schemeClr>
                          </a:solidFill>
                          <a:effectLst/>
                          <a:latin typeface="Arial Narrow" panose="020B0606020202030204" pitchFamily="34" charset="0"/>
                          <a:ea typeface="+mn-ea"/>
                          <a:cs typeface="+mn-cs"/>
                          <a:sym typeface="Arial"/>
                        </a:rPr>
                        <a:t> </a:t>
                      </a:r>
                      <a:r>
                        <a:rPr lang="ru-RU" sz="800" b="0" i="0" u="none" strike="noStrike" cap="none" dirty="0" err="1">
                          <a:solidFill>
                            <a:schemeClr val="accent6">
                              <a:lumMod val="50000"/>
                            </a:schemeClr>
                          </a:solidFill>
                          <a:effectLst/>
                          <a:latin typeface="Arial Narrow" panose="020B0606020202030204" pitchFamily="34" charset="0"/>
                          <a:ea typeface="+mn-ea"/>
                          <a:cs typeface="+mn-cs"/>
                          <a:sym typeface="Arial"/>
                        </a:rPr>
                        <a:t>аспаздар</a:t>
                      </a:r>
                      <a:endParaRPr lang="ru-RU" sz="800" b="0" i="0" u="none" strike="noStrike" cap="none" dirty="0">
                        <a:solidFill>
                          <a:schemeClr val="accent6">
                            <a:lumMod val="50000"/>
                          </a:schemeClr>
                        </a:solidFill>
                        <a:effectLst/>
                        <a:latin typeface="Arial Narrow" panose="020B0606020202030204" pitchFamily="34" charset="0"/>
                        <a:ea typeface="+mn-ea"/>
                        <a:cs typeface="+mn-cs"/>
                        <a:sym typeface="Arial"/>
                      </a:endParaRPr>
                    </a:p>
                  </a:txBody>
                  <a:tcPr marL="9525" marR="9525" marT="0" marB="0" anchor="ctr">
                    <a:lnR w="12700" cap="flat" cmpd="sng" algn="ctr">
                      <a:solidFill>
                        <a:schemeClr val="tx1"/>
                      </a:solidFill>
                      <a:prstDash val="solid"/>
                      <a:round/>
                      <a:headEnd type="none" w="med" len="med"/>
                      <a:tailEnd type="none" w="med" len="med"/>
                    </a:lnR>
                    <a:solidFill>
                      <a:schemeClr val="accent6">
                        <a:lumMod val="50000"/>
                        <a:alpha val="20000"/>
                      </a:schemeClr>
                    </a:solidFill>
                  </a:tcPr>
                </a:tc>
                <a:tc>
                  <a:txBody>
                    <a:bodyPr/>
                    <a:lstStyle/>
                    <a:p>
                      <a:pPr algn="ctr" fontAlgn="ctr"/>
                      <a:r>
                        <a:rPr lang="ru-KZ" sz="800" b="0" i="0" u="none" strike="noStrike">
                          <a:solidFill>
                            <a:srgbClr val="000000"/>
                          </a:solidFill>
                          <a:effectLst/>
                          <a:latin typeface="Arial Narrow" panose="020B0606020202030204" pitchFamily="34" charset="0"/>
                        </a:rPr>
                        <a:t>12 416</a:t>
                      </a:r>
                    </a:p>
                  </a:txBody>
                  <a:tcPr marL="9525" marR="9525" marT="0" marB="0" anchor="ctr">
                    <a:lnL w="12700" cap="flat" cmpd="sng" algn="ctr">
                      <a:solidFill>
                        <a:schemeClr val="tx1"/>
                      </a:solidFill>
                      <a:prstDash val="solid"/>
                      <a:round/>
                      <a:headEnd type="none" w="med" len="med"/>
                      <a:tailEnd type="none" w="med" len="med"/>
                    </a:lnL>
                    <a:solidFill>
                      <a:schemeClr val="bg1">
                        <a:lumMod val="65000"/>
                        <a:alpha val="20000"/>
                      </a:schemeClr>
                    </a:solidFill>
                  </a:tcPr>
                </a:tc>
                <a:tc>
                  <a:txBody>
                    <a:bodyPr/>
                    <a:lstStyle/>
                    <a:p>
                      <a:pPr algn="ctr" fontAlgn="ctr"/>
                      <a:r>
                        <a:rPr lang="ru-KZ" sz="800" b="0" i="0" u="none" strike="noStrike">
                          <a:solidFill>
                            <a:srgbClr val="000000"/>
                          </a:solidFill>
                          <a:effectLst/>
                          <a:latin typeface="Arial Narrow" panose="020B0606020202030204" pitchFamily="34" charset="0"/>
                        </a:rPr>
                        <a:t>2 603</a:t>
                      </a:r>
                    </a:p>
                  </a:txBody>
                  <a:tcPr marL="9525" marR="9525" marT="0" marB="0" anchor="ctr">
                    <a:solidFill>
                      <a:schemeClr val="bg1">
                        <a:lumMod val="65000"/>
                        <a:alpha val="20000"/>
                      </a:schemeClr>
                    </a:solidFill>
                  </a:tcPr>
                </a:tc>
                <a:tc>
                  <a:txBody>
                    <a:bodyPr/>
                    <a:lstStyle/>
                    <a:p>
                      <a:pPr algn="ctr" fontAlgn="ctr"/>
                      <a:r>
                        <a:rPr lang="ru-KZ" sz="800" b="0" i="0" u="none" strike="noStrike">
                          <a:solidFill>
                            <a:srgbClr val="000000"/>
                          </a:solidFill>
                          <a:effectLst/>
                          <a:latin typeface="Arial Narrow" panose="020B0606020202030204" pitchFamily="34" charset="0"/>
                        </a:rPr>
                        <a:t>3 111</a:t>
                      </a:r>
                    </a:p>
                  </a:txBody>
                  <a:tcPr marL="9525" marR="9525" marT="0" marB="0" anchor="ctr">
                    <a:solidFill>
                      <a:schemeClr val="bg1">
                        <a:lumMod val="65000"/>
                        <a:alpha val="20000"/>
                      </a:schemeClr>
                    </a:solidFill>
                  </a:tcPr>
                </a:tc>
                <a:tc>
                  <a:txBody>
                    <a:bodyPr/>
                    <a:lstStyle/>
                    <a:p>
                      <a:pPr algn="ctr" fontAlgn="ctr"/>
                      <a:r>
                        <a:rPr lang="ru-KZ" sz="800" b="0" i="0" u="none" strike="noStrike">
                          <a:solidFill>
                            <a:srgbClr val="000000"/>
                          </a:solidFill>
                          <a:effectLst/>
                          <a:latin typeface="Arial Narrow" panose="020B0606020202030204" pitchFamily="34" charset="0"/>
                        </a:rPr>
                        <a:t>3 207</a:t>
                      </a:r>
                    </a:p>
                  </a:txBody>
                  <a:tcPr marL="9525" marR="9525" marT="0" marB="0" anchor="ctr">
                    <a:solidFill>
                      <a:schemeClr val="bg1">
                        <a:lumMod val="65000"/>
                        <a:alpha val="20000"/>
                      </a:schemeClr>
                    </a:solidFill>
                  </a:tcPr>
                </a:tc>
                <a:tc>
                  <a:txBody>
                    <a:bodyPr/>
                    <a:lstStyle/>
                    <a:p>
                      <a:pPr algn="ctr" fontAlgn="ctr"/>
                      <a:r>
                        <a:rPr lang="ru-KZ" sz="800" b="0" i="0" u="none" strike="noStrike">
                          <a:solidFill>
                            <a:srgbClr val="000000"/>
                          </a:solidFill>
                          <a:effectLst/>
                          <a:latin typeface="Arial Narrow" panose="020B0606020202030204" pitchFamily="34" charset="0"/>
                        </a:rPr>
                        <a:t>3 495</a:t>
                      </a:r>
                    </a:p>
                  </a:txBody>
                  <a:tcPr marL="9525" marR="9525" marT="0" marB="0" anchor="ctr">
                    <a:lnR w="12700" cap="flat" cmpd="sng" algn="ctr">
                      <a:solidFill>
                        <a:schemeClr val="tx1"/>
                      </a:solidFill>
                      <a:prstDash val="solid"/>
                      <a:round/>
                      <a:headEnd type="none" w="med" len="med"/>
                      <a:tailEnd type="none" w="med" len="med"/>
                    </a:lnR>
                    <a:solidFill>
                      <a:schemeClr val="bg1">
                        <a:lumMod val="65000"/>
                        <a:alpha val="20000"/>
                      </a:schemeClr>
                    </a:solidFill>
                  </a:tcPr>
                </a:tc>
                <a:tc>
                  <a:txBody>
                    <a:bodyPr/>
                    <a:lstStyle/>
                    <a:p>
                      <a:pPr algn="ctr" fontAlgn="ctr"/>
                      <a:r>
                        <a:rPr lang="ru-KZ" sz="800" b="0" i="0" u="none" strike="noStrike">
                          <a:solidFill>
                            <a:srgbClr val="000000"/>
                          </a:solidFill>
                          <a:effectLst/>
                          <a:latin typeface="Arial Narrow" panose="020B0606020202030204" pitchFamily="34" charset="0"/>
                        </a:rPr>
                        <a:t>11 124</a:t>
                      </a:r>
                    </a:p>
                  </a:txBody>
                  <a:tcPr marL="9525" marR="9525" marT="0" marB="0" anchor="ctr">
                    <a:lnL w="12700" cap="flat" cmpd="sng" algn="ctr">
                      <a:solidFill>
                        <a:schemeClr val="tx1"/>
                      </a:solidFill>
                      <a:prstDash val="solid"/>
                      <a:round/>
                      <a:headEnd type="none" w="med" len="med"/>
                      <a:tailEnd type="none" w="med" len="med"/>
                    </a:lnL>
                    <a:solidFill>
                      <a:schemeClr val="accent6">
                        <a:lumMod val="50000"/>
                        <a:alpha val="20000"/>
                      </a:schemeClr>
                    </a:solidFill>
                  </a:tcPr>
                </a:tc>
                <a:tc>
                  <a:txBody>
                    <a:bodyPr/>
                    <a:lstStyle/>
                    <a:p>
                      <a:pPr algn="ctr" fontAlgn="ctr"/>
                      <a:r>
                        <a:rPr lang="ru-KZ" sz="800" b="0" i="0" u="none" strike="noStrike">
                          <a:solidFill>
                            <a:srgbClr val="000000"/>
                          </a:solidFill>
                          <a:effectLst/>
                          <a:latin typeface="Arial Narrow" panose="020B0606020202030204" pitchFamily="34" charset="0"/>
                        </a:rPr>
                        <a:t>2 343</a:t>
                      </a:r>
                    </a:p>
                  </a:txBody>
                  <a:tcPr marL="9525" marR="9525" marT="0" marB="0" anchor="ctr">
                    <a:solidFill>
                      <a:schemeClr val="bg1">
                        <a:lumMod val="50000"/>
                        <a:alpha val="20000"/>
                      </a:schemeClr>
                    </a:solidFill>
                  </a:tcPr>
                </a:tc>
                <a:tc>
                  <a:txBody>
                    <a:bodyPr/>
                    <a:lstStyle/>
                    <a:p>
                      <a:pPr algn="ctr" fontAlgn="ctr"/>
                      <a:r>
                        <a:rPr lang="ru-KZ" sz="800" b="0" i="0" u="none" strike="noStrike">
                          <a:solidFill>
                            <a:srgbClr val="000000"/>
                          </a:solidFill>
                          <a:effectLst/>
                          <a:latin typeface="Arial Narrow" panose="020B0606020202030204" pitchFamily="34" charset="0"/>
                        </a:rPr>
                        <a:t>2 163</a:t>
                      </a:r>
                    </a:p>
                  </a:txBody>
                  <a:tcPr marL="9525" marR="9525" marT="0" marB="0" anchor="ctr">
                    <a:solidFill>
                      <a:schemeClr val="accent6">
                        <a:lumMod val="50000"/>
                        <a:alpha val="20000"/>
                      </a:schemeClr>
                    </a:solidFill>
                  </a:tcPr>
                </a:tc>
                <a:tc>
                  <a:txBody>
                    <a:bodyPr/>
                    <a:lstStyle/>
                    <a:p>
                      <a:pPr algn="ctr" fontAlgn="ctr"/>
                      <a:r>
                        <a:rPr lang="ru-KZ" sz="800" b="0" i="0" u="none" strike="noStrike">
                          <a:solidFill>
                            <a:srgbClr val="000000"/>
                          </a:solidFill>
                          <a:effectLst/>
                          <a:latin typeface="Arial Narrow" panose="020B0606020202030204" pitchFamily="34" charset="0"/>
                        </a:rPr>
                        <a:t>3 072</a:t>
                      </a:r>
                    </a:p>
                  </a:txBody>
                  <a:tcPr marL="9525" marR="9525" marT="0" marB="0" anchor="ctr">
                    <a:solidFill>
                      <a:schemeClr val="accent6">
                        <a:lumMod val="50000"/>
                        <a:alpha val="20000"/>
                      </a:schemeClr>
                    </a:solidFill>
                  </a:tcPr>
                </a:tc>
                <a:tc>
                  <a:txBody>
                    <a:bodyPr/>
                    <a:lstStyle/>
                    <a:p>
                      <a:pPr algn="ctr" fontAlgn="ctr"/>
                      <a:r>
                        <a:rPr lang="ru-KZ" sz="800" b="0" i="0" u="none" strike="noStrike">
                          <a:solidFill>
                            <a:srgbClr val="000000"/>
                          </a:solidFill>
                          <a:effectLst/>
                          <a:latin typeface="Arial Narrow" panose="020B0606020202030204" pitchFamily="34" charset="0"/>
                        </a:rPr>
                        <a:t>3 546</a:t>
                      </a:r>
                    </a:p>
                  </a:txBody>
                  <a:tcPr marL="9525" marR="9525" marT="0" marB="0" anchor="ctr">
                    <a:solidFill>
                      <a:schemeClr val="accent6">
                        <a:lumMod val="50000"/>
                        <a:alpha val="20000"/>
                      </a:schemeClr>
                    </a:solidFill>
                  </a:tcPr>
                </a:tc>
                <a:tc>
                  <a:txBody>
                    <a:bodyPr/>
                    <a:lstStyle/>
                    <a:p>
                      <a:pPr algn="ctr" fontAlgn="ctr"/>
                      <a:r>
                        <a:rPr lang="ru-KZ" sz="800" b="0" i="0" u="none" strike="noStrike">
                          <a:solidFill>
                            <a:srgbClr val="000000"/>
                          </a:solidFill>
                          <a:effectLst/>
                          <a:latin typeface="Arial Narrow" panose="020B0606020202030204" pitchFamily="34" charset="0"/>
                        </a:rPr>
                        <a:t>1,1%</a:t>
                      </a:r>
                    </a:p>
                  </a:txBody>
                  <a:tcPr marL="9525" marR="9525" marT="0" marB="0" anchor="ctr">
                    <a:solidFill>
                      <a:schemeClr val="accent6">
                        <a:lumMod val="50000"/>
                        <a:alpha val="20000"/>
                      </a:schemeClr>
                    </a:solidFill>
                  </a:tcPr>
                </a:tc>
                <a:extLst>
                  <a:ext uri="{0D108BD9-81ED-4DB2-BD59-A6C34878D82A}">
                    <a16:rowId xmlns:a16="http://schemas.microsoft.com/office/drawing/2014/main" val="967742410"/>
                  </a:ext>
                </a:extLst>
              </a:tr>
              <a:tr h="158400">
                <a:tc>
                  <a:txBody>
                    <a:bodyPr/>
                    <a:lstStyle/>
                    <a:p>
                      <a:pPr algn="ctr" fontAlgn="b"/>
                      <a:r>
                        <a:rPr lang="ru-RU" sz="800" u="none" strike="noStrike" dirty="0">
                          <a:solidFill>
                            <a:schemeClr val="accent6">
                              <a:lumMod val="50000"/>
                            </a:schemeClr>
                          </a:solidFill>
                          <a:effectLst/>
                          <a:latin typeface="Arial Narrow" panose="020B0606020202030204" pitchFamily="34" charset="0"/>
                        </a:rPr>
                        <a:t>19</a:t>
                      </a:r>
                      <a:endParaRPr lang="en-US" sz="800" b="0" i="0" u="none" strike="noStrike" dirty="0">
                        <a:solidFill>
                          <a:schemeClr val="accent6">
                            <a:lumMod val="50000"/>
                          </a:schemeClr>
                        </a:solidFill>
                        <a:effectLst/>
                        <a:latin typeface="Arial Narrow" panose="020B0606020202030204" pitchFamily="34" charset="0"/>
                      </a:endParaRPr>
                    </a:p>
                  </a:txBody>
                  <a:tcPr marL="9525" marR="9525" marT="0" marB="0" anchor="ctr">
                    <a:solidFill>
                      <a:schemeClr val="accent6">
                        <a:lumMod val="50000"/>
                        <a:alpha val="1000"/>
                      </a:schemeClr>
                    </a:solidFill>
                  </a:tcPr>
                </a:tc>
                <a:tc>
                  <a:txBody>
                    <a:bodyPr/>
                    <a:lstStyle/>
                    <a:p>
                      <a:pPr algn="ctr" fontAlgn="b"/>
                      <a:r>
                        <a:rPr lang="ru-KZ" sz="800" b="0" i="0" u="none" strike="noStrike" cap="none" dirty="0">
                          <a:solidFill>
                            <a:schemeClr val="accent6">
                              <a:lumMod val="50000"/>
                            </a:schemeClr>
                          </a:solidFill>
                          <a:effectLst/>
                          <a:latin typeface="Arial Narrow" panose="020B0606020202030204" pitchFamily="34" charset="0"/>
                          <a:ea typeface="+mn-ea"/>
                          <a:cs typeface="+mn-cs"/>
                          <a:sym typeface="Arial"/>
                        </a:rPr>
                        <a:t>9329-9</a:t>
                      </a:r>
                    </a:p>
                  </a:txBody>
                  <a:tcPr marL="9525" marR="9525" marT="0" marB="0" anchor="ctr">
                    <a:solidFill>
                      <a:schemeClr val="accent6">
                        <a:lumMod val="50000"/>
                        <a:alpha val="1000"/>
                      </a:schemeClr>
                    </a:solidFill>
                  </a:tcPr>
                </a:tc>
                <a:tc>
                  <a:txBody>
                    <a:bodyPr/>
                    <a:lstStyle/>
                    <a:p>
                      <a:pPr marL="72000" algn="l" fontAlgn="ctr"/>
                      <a:r>
                        <a:rPr lang="ru-RU" sz="800" b="0" i="0" u="none" strike="noStrike" cap="none" dirty="0" err="1">
                          <a:solidFill>
                            <a:schemeClr val="accent6">
                              <a:lumMod val="50000"/>
                            </a:schemeClr>
                          </a:solidFill>
                          <a:effectLst/>
                          <a:latin typeface="Arial Narrow" panose="020B0606020202030204" pitchFamily="34" charset="0"/>
                          <a:ea typeface="+mn-ea"/>
                          <a:cs typeface="+mn-cs"/>
                          <a:sym typeface="Arial"/>
                        </a:rPr>
                        <a:t>Өңдеу</a:t>
                      </a:r>
                      <a:r>
                        <a:rPr lang="ru-RU" sz="800" b="0" i="0" u="none" strike="noStrike" cap="none" dirty="0">
                          <a:solidFill>
                            <a:schemeClr val="accent6">
                              <a:lumMod val="50000"/>
                            </a:schemeClr>
                          </a:solidFill>
                          <a:effectLst/>
                          <a:latin typeface="Arial Narrow" panose="020B0606020202030204" pitchFamily="34" charset="0"/>
                          <a:ea typeface="+mn-ea"/>
                          <a:cs typeface="+mn-cs"/>
                          <a:sym typeface="Arial"/>
                        </a:rPr>
                        <a:t> </a:t>
                      </a:r>
                      <a:r>
                        <a:rPr lang="ru-RU" sz="800" b="0" i="0" u="none" strike="noStrike" cap="none" dirty="0" err="1">
                          <a:solidFill>
                            <a:schemeClr val="accent6">
                              <a:lumMod val="50000"/>
                            </a:schemeClr>
                          </a:solidFill>
                          <a:effectLst/>
                          <a:latin typeface="Arial Narrow" panose="020B0606020202030204" pitchFamily="34" charset="0"/>
                          <a:ea typeface="+mn-ea"/>
                          <a:cs typeface="+mn-cs"/>
                          <a:sym typeface="Arial"/>
                        </a:rPr>
                        <a:t>өнеркәсібінде</a:t>
                      </a:r>
                      <a:r>
                        <a:rPr lang="ru-RU" sz="800" b="0" i="0" u="none" strike="noStrike" cap="none" dirty="0">
                          <a:solidFill>
                            <a:schemeClr val="accent6">
                              <a:lumMod val="50000"/>
                            </a:schemeClr>
                          </a:solidFill>
                          <a:effectLst/>
                          <a:latin typeface="Arial Narrow" panose="020B0606020202030204" pitchFamily="34" charset="0"/>
                          <a:ea typeface="+mn-ea"/>
                          <a:cs typeface="+mn-cs"/>
                          <a:sym typeface="Arial"/>
                        </a:rPr>
                        <a:t> </a:t>
                      </a:r>
                      <a:r>
                        <a:rPr lang="ru-RU" sz="800" b="0" i="0" u="none" strike="noStrike" cap="none" dirty="0" err="1">
                          <a:solidFill>
                            <a:schemeClr val="accent6">
                              <a:lumMod val="50000"/>
                            </a:schemeClr>
                          </a:solidFill>
                          <a:effectLst/>
                          <a:latin typeface="Arial Narrow" panose="020B0606020202030204" pitchFamily="34" charset="0"/>
                          <a:ea typeface="+mn-ea"/>
                          <a:cs typeface="+mn-cs"/>
                          <a:sym typeface="Arial"/>
                        </a:rPr>
                        <a:t>жұмыс</a:t>
                      </a:r>
                      <a:r>
                        <a:rPr lang="ru-RU" sz="800" b="0" i="0" u="none" strike="noStrike" cap="none" dirty="0">
                          <a:solidFill>
                            <a:schemeClr val="accent6">
                              <a:lumMod val="50000"/>
                            </a:schemeClr>
                          </a:solidFill>
                          <a:effectLst/>
                          <a:latin typeface="Arial Narrow" panose="020B0606020202030204" pitchFamily="34" charset="0"/>
                          <a:ea typeface="+mn-ea"/>
                          <a:cs typeface="+mn-cs"/>
                          <a:sym typeface="Arial"/>
                        </a:rPr>
                        <a:t> </a:t>
                      </a:r>
                      <a:r>
                        <a:rPr lang="ru-RU" sz="800" b="0" i="0" u="none" strike="noStrike" cap="none" dirty="0" err="1">
                          <a:solidFill>
                            <a:schemeClr val="accent6">
                              <a:lumMod val="50000"/>
                            </a:schemeClr>
                          </a:solidFill>
                          <a:effectLst/>
                          <a:latin typeface="Arial Narrow" panose="020B0606020202030204" pitchFamily="34" charset="0"/>
                          <a:ea typeface="+mn-ea"/>
                          <a:cs typeface="+mn-cs"/>
                          <a:sym typeface="Arial"/>
                        </a:rPr>
                        <a:t>істейтін</a:t>
                      </a:r>
                      <a:r>
                        <a:rPr lang="ru-RU" sz="800" b="0" i="0" u="none" strike="noStrike" cap="none" dirty="0">
                          <a:solidFill>
                            <a:schemeClr val="accent6">
                              <a:lumMod val="50000"/>
                            </a:schemeClr>
                          </a:solidFill>
                          <a:effectLst/>
                          <a:latin typeface="Arial Narrow" panose="020B0606020202030204" pitchFamily="34" charset="0"/>
                          <a:ea typeface="+mn-ea"/>
                          <a:cs typeface="+mn-cs"/>
                          <a:sym typeface="Arial"/>
                        </a:rPr>
                        <a:t> </a:t>
                      </a:r>
                      <a:r>
                        <a:rPr lang="ru-RU" sz="800" b="0" i="0" u="none" strike="noStrike" cap="none" dirty="0" err="1">
                          <a:solidFill>
                            <a:schemeClr val="accent6">
                              <a:lumMod val="50000"/>
                            </a:schemeClr>
                          </a:solidFill>
                          <a:effectLst/>
                          <a:latin typeface="Arial Narrow" panose="020B0606020202030204" pitchFamily="34" charset="0"/>
                          <a:ea typeface="+mn-ea"/>
                          <a:cs typeface="+mn-cs"/>
                          <a:sym typeface="Arial"/>
                        </a:rPr>
                        <a:t>басқа</a:t>
                      </a:r>
                      <a:r>
                        <a:rPr lang="ru-RU" sz="800" b="0" i="0" u="none" strike="noStrike" cap="none" dirty="0">
                          <a:solidFill>
                            <a:schemeClr val="accent6">
                              <a:lumMod val="50000"/>
                            </a:schemeClr>
                          </a:solidFill>
                          <a:effectLst/>
                          <a:latin typeface="Arial Narrow" panose="020B0606020202030204" pitchFamily="34" charset="0"/>
                          <a:ea typeface="+mn-ea"/>
                          <a:cs typeface="+mn-cs"/>
                          <a:sym typeface="Arial"/>
                        </a:rPr>
                        <a:t> да </a:t>
                      </a:r>
                      <a:r>
                        <a:rPr lang="ru-RU" sz="800" b="0" i="0" u="none" strike="noStrike" cap="none" dirty="0" err="1">
                          <a:solidFill>
                            <a:schemeClr val="accent6">
                              <a:lumMod val="50000"/>
                            </a:schemeClr>
                          </a:solidFill>
                          <a:effectLst/>
                          <a:latin typeface="Arial Narrow" panose="020B0606020202030204" pitchFamily="34" charset="0"/>
                          <a:ea typeface="+mn-ea"/>
                          <a:cs typeface="+mn-cs"/>
                          <a:sym typeface="Arial"/>
                        </a:rPr>
                        <a:t>біліктілігі</a:t>
                      </a:r>
                      <a:r>
                        <a:rPr lang="ru-RU" sz="800" b="0" i="0" u="none" strike="noStrike" cap="none" dirty="0">
                          <a:solidFill>
                            <a:schemeClr val="accent6">
                              <a:lumMod val="50000"/>
                            </a:schemeClr>
                          </a:solidFill>
                          <a:effectLst/>
                          <a:latin typeface="Arial Narrow" panose="020B0606020202030204" pitchFamily="34" charset="0"/>
                          <a:ea typeface="+mn-ea"/>
                          <a:cs typeface="+mn-cs"/>
                          <a:sym typeface="Arial"/>
                        </a:rPr>
                        <a:t> </a:t>
                      </a:r>
                      <a:r>
                        <a:rPr lang="ru-RU" sz="800" b="0" i="0" u="none" strike="noStrike" cap="none" dirty="0" err="1">
                          <a:solidFill>
                            <a:schemeClr val="accent6">
                              <a:lumMod val="50000"/>
                            </a:schemeClr>
                          </a:solidFill>
                          <a:effectLst/>
                          <a:latin typeface="Arial Narrow" panose="020B0606020202030204" pitchFamily="34" charset="0"/>
                          <a:ea typeface="+mn-ea"/>
                          <a:cs typeface="+mn-cs"/>
                          <a:sym typeface="Arial"/>
                        </a:rPr>
                        <a:t>жоқ</a:t>
                      </a:r>
                      <a:r>
                        <a:rPr lang="ru-RU" sz="800" b="0" i="0" u="none" strike="noStrike" cap="none" dirty="0">
                          <a:solidFill>
                            <a:schemeClr val="accent6">
                              <a:lumMod val="50000"/>
                            </a:schemeClr>
                          </a:solidFill>
                          <a:effectLst/>
                          <a:latin typeface="Arial Narrow" panose="020B0606020202030204" pitchFamily="34" charset="0"/>
                          <a:ea typeface="+mn-ea"/>
                          <a:cs typeface="+mn-cs"/>
                          <a:sym typeface="Arial"/>
                        </a:rPr>
                        <a:t> </a:t>
                      </a:r>
                      <a:r>
                        <a:rPr lang="ru-RU" sz="800" b="0" i="0" u="none" strike="noStrike" cap="none" dirty="0" err="1">
                          <a:solidFill>
                            <a:schemeClr val="accent6">
                              <a:lumMod val="50000"/>
                            </a:schemeClr>
                          </a:solidFill>
                          <a:effectLst/>
                          <a:latin typeface="Arial Narrow" panose="020B0606020202030204" pitchFamily="34" charset="0"/>
                          <a:ea typeface="+mn-ea"/>
                          <a:cs typeface="+mn-cs"/>
                          <a:sym typeface="Arial"/>
                        </a:rPr>
                        <a:t>жұмысшылар</a:t>
                      </a:r>
                      <a:endParaRPr lang="ru-RU" sz="800" b="0" i="0" u="none" strike="noStrike" cap="none" dirty="0">
                        <a:solidFill>
                          <a:schemeClr val="accent6">
                            <a:lumMod val="50000"/>
                          </a:schemeClr>
                        </a:solidFill>
                        <a:effectLst/>
                        <a:latin typeface="Arial Narrow" panose="020B0606020202030204" pitchFamily="34" charset="0"/>
                        <a:ea typeface="+mn-ea"/>
                        <a:cs typeface="+mn-cs"/>
                        <a:sym typeface="Arial"/>
                      </a:endParaRPr>
                    </a:p>
                  </a:txBody>
                  <a:tcPr marL="9525" marR="9525" marT="0" marB="0" anchor="ctr">
                    <a:lnR w="12700" cap="flat" cmpd="sng" algn="ctr">
                      <a:solidFill>
                        <a:schemeClr val="tx1"/>
                      </a:solidFill>
                      <a:prstDash val="solid"/>
                      <a:round/>
                      <a:headEnd type="none" w="med" len="med"/>
                      <a:tailEnd type="none" w="med" len="med"/>
                    </a:lnR>
                    <a:solidFill>
                      <a:schemeClr val="accent6">
                        <a:lumMod val="50000"/>
                        <a:alpha val="1000"/>
                      </a:schemeClr>
                    </a:solidFill>
                  </a:tcPr>
                </a:tc>
                <a:tc>
                  <a:txBody>
                    <a:bodyPr/>
                    <a:lstStyle/>
                    <a:p>
                      <a:pPr algn="ctr" fontAlgn="ctr"/>
                      <a:r>
                        <a:rPr lang="ru-KZ" sz="800" b="0" i="0" u="none" strike="noStrike">
                          <a:solidFill>
                            <a:srgbClr val="000000"/>
                          </a:solidFill>
                          <a:effectLst/>
                          <a:latin typeface="Arial Narrow" panose="020B0606020202030204" pitchFamily="34" charset="0"/>
                        </a:rPr>
                        <a:t>15 603</a:t>
                      </a:r>
                    </a:p>
                  </a:txBody>
                  <a:tcPr marL="9525" marR="9525" marT="0" marB="0" anchor="ctr">
                    <a:lnL w="12700" cap="flat" cmpd="sng" algn="ctr">
                      <a:solidFill>
                        <a:schemeClr val="tx1"/>
                      </a:solidFill>
                      <a:prstDash val="solid"/>
                      <a:round/>
                      <a:headEnd type="none" w="med" len="med"/>
                      <a:tailEnd type="none" w="med" len="med"/>
                    </a:lnL>
                    <a:solidFill>
                      <a:schemeClr val="accent6">
                        <a:lumMod val="50000"/>
                        <a:alpha val="1000"/>
                      </a:schemeClr>
                    </a:solidFill>
                  </a:tcPr>
                </a:tc>
                <a:tc>
                  <a:txBody>
                    <a:bodyPr/>
                    <a:lstStyle/>
                    <a:p>
                      <a:pPr algn="ctr" fontAlgn="ctr"/>
                      <a:r>
                        <a:rPr lang="ru-KZ" sz="800" b="0" i="0" u="none" strike="noStrike">
                          <a:solidFill>
                            <a:srgbClr val="000000"/>
                          </a:solidFill>
                          <a:effectLst/>
                          <a:latin typeface="Arial Narrow" panose="020B0606020202030204" pitchFamily="34" charset="0"/>
                        </a:rPr>
                        <a:t>1 575</a:t>
                      </a:r>
                    </a:p>
                  </a:txBody>
                  <a:tcPr marL="9525" marR="9525" marT="0" marB="0" anchor="ctr">
                    <a:solidFill>
                      <a:schemeClr val="accent6">
                        <a:lumMod val="50000"/>
                        <a:alpha val="1000"/>
                      </a:schemeClr>
                    </a:solidFill>
                  </a:tcPr>
                </a:tc>
                <a:tc>
                  <a:txBody>
                    <a:bodyPr/>
                    <a:lstStyle/>
                    <a:p>
                      <a:pPr algn="ctr" fontAlgn="ctr"/>
                      <a:r>
                        <a:rPr lang="ru-KZ" sz="800" b="0" i="0" u="none" strike="noStrike">
                          <a:solidFill>
                            <a:srgbClr val="000000"/>
                          </a:solidFill>
                          <a:effectLst/>
                          <a:latin typeface="Arial Narrow" panose="020B0606020202030204" pitchFamily="34" charset="0"/>
                        </a:rPr>
                        <a:t>1 963</a:t>
                      </a:r>
                    </a:p>
                  </a:txBody>
                  <a:tcPr marL="9525" marR="9525" marT="0" marB="0" anchor="ctr">
                    <a:solidFill>
                      <a:schemeClr val="accent6">
                        <a:lumMod val="50000"/>
                        <a:alpha val="1000"/>
                      </a:schemeClr>
                    </a:solidFill>
                  </a:tcPr>
                </a:tc>
                <a:tc>
                  <a:txBody>
                    <a:bodyPr/>
                    <a:lstStyle/>
                    <a:p>
                      <a:pPr algn="ctr" fontAlgn="ctr"/>
                      <a:r>
                        <a:rPr lang="ru-KZ" sz="800" b="0" i="0" u="none" strike="noStrike">
                          <a:solidFill>
                            <a:srgbClr val="000000"/>
                          </a:solidFill>
                          <a:effectLst/>
                          <a:latin typeface="Arial Narrow" panose="020B0606020202030204" pitchFamily="34" charset="0"/>
                        </a:rPr>
                        <a:t>3 278</a:t>
                      </a:r>
                    </a:p>
                  </a:txBody>
                  <a:tcPr marL="9525" marR="9525" marT="0" marB="0" anchor="ctr">
                    <a:solidFill>
                      <a:schemeClr val="accent6">
                        <a:lumMod val="50000"/>
                        <a:alpha val="1000"/>
                      </a:schemeClr>
                    </a:solidFill>
                  </a:tcPr>
                </a:tc>
                <a:tc>
                  <a:txBody>
                    <a:bodyPr/>
                    <a:lstStyle/>
                    <a:p>
                      <a:pPr algn="ctr" fontAlgn="ctr"/>
                      <a:r>
                        <a:rPr lang="ru-KZ" sz="800" b="0" i="0" u="none" strike="noStrike">
                          <a:solidFill>
                            <a:srgbClr val="000000"/>
                          </a:solidFill>
                          <a:effectLst/>
                          <a:latin typeface="Arial Narrow" panose="020B0606020202030204" pitchFamily="34" charset="0"/>
                        </a:rPr>
                        <a:t>8 787</a:t>
                      </a:r>
                    </a:p>
                  </a:txBody>
                  <a:tcPr marL="9525" marR="9525" marT="0" marB="0" anchor="ctr">
                    <a:lnR w="12700" cap="flat" cmpd="sng" algn="ctr">
                      <a:solidFill>
                        <a:schemeClr val="tx1"/>
                      </a:solidFill>
                      <a:prstDash val="solid"/>
                      <a:round/>
                      <a:headEnd type="none" w="med" len="med"/>
                      <a:tailEnd type="none" w="med" len="med"/>
                    </a:lnR>
                    <a:solidFill>
                      <a:schemeClr val="accent6">
                        <a:lumMod val="50000"/>
                        <a:alpha val="1000"/>
                      </a:schemeClr>
                    </a:solidFill>
                  </a:tcPr>
                </a:tc>
                <a:tc>
                  <a:txBody>
                    <a:bodyPr/>
                    <a:lstStyle/>
                    <a:p>
                      <a:pPr algn="ctr" fontAlgn="ctr"/>
                      <a:r>
                        <a:rPr lang="ru-KZ" sz="800" b="0" i="0" u="none" strike="noStrike">
                          <a:solidFill>
                            <a:srgbClr val="000000"/>
                          </a:solidFill>
                          <a:effectLst/>
                          <a:latin typeface="Arial Narrow" panose="020B0606020202030204" pitchFamily="34" charset="0"/>
                        </a:rPr>
                        <a:t>10 574</a:t>
                      </a:r>
                    </a:p>
                  </a:txBody>
                  <a:tcPr marL="9525" marR="9525" marT="0" marB="0" anchor="ctr">
                    <a:lnL w="12700" cap="flat" cmpd="sng" algn="ctr">
                      <a:solidFill>
                        <a:schemeClr val="tx1"/>
                      </a:solidFill>
                      <a:prstDash val="solid"/>
                      <a:round/>
                      <a:headEnd type="none" w="med" len="med"/>
                      <a:tailEnd type="none" w="med" len="med"/>
                    </a:lnL>
                    <a:solidFill>
                      <a:schemeClr val="accent6">
                        <a:lumMod val="50000"/>
                        <a:alpha val="1000"/>
                      </a:schemeClr>
                    </a:solidFill>
                  </a:tcPr>
                </a:tc>
                <a:tc>
                  <a:txBody>
                    <a:bodyPr/>
                    <a:lstStyle/>
                    <a:p>
                      <a:pPr algn="ctr" fontAlgn="ctr"/>
                      <a:r>
                        <a:rPr lang="ru-KZ" sz="800" b="0" i="0" u="none" strike="noStrike">
                          <a:solidFill>
                            <a:srgbClr val="000000"/>
                          </a:solidFill>
                          <a:effectLst/>
                          <a:latin typeface="Arial Narrow" panose="020B0606020202030204" pitchFamily="34" charset="0"/>
                        </a:rPr>
                        <a:t>1 981</a:t>
                      </a:r>
                    </a:p>
                  </a:txBody>
                  <a:tcPr marL="9525" marR="9525" marT="0" marB="0" anchor="ctr">
                    <a:solidFill>
                      <a:schemeClr val="accent6">
                        <a:lumMod val="50000"/>
                        <a:alpha val="1000"/>
                      </a:schemeClr>
                    </a:solidFill>
                  </a:tcPr>
                </a:tc>
                <a:tc>
                  <a:txBody>
                    <a:bodyPr/>
                    <a:lstStyle/>
                    <a:p>
                      <a:pPr algn="ctr" fontAlgn="ctr"/>
                      <a:r>
                        <a:rPr lang="ru-KZ" sz="800" b="0" i="0" u="none" strike="noStrike">
                          <a:solidFill>
                            <a:srgbClr val="000000"/>
                          </a:solidFill>
                          <a:effectLst/>
                          <a:latin typeface="Arial Narrow" panose="020B0606020202030204" pitchFamily="34" charset="0"/>
                        </a:rPr>
                        <a:t>1 857</a:t>
                      </a:r>
                    </a:p>
                  </a:txBody>
                  <a:tcPr marL="9525" marR="9525" marT="0" marB="0" anchor="ctr">
                    <a:solidFill>
                      <a:schemeClr val="accent6">
                        <a:lumMod val="50000"/>
                        <a:alpha val="1000"/>
                      </a:schemeClr>
                    </a:solidFill>
                  </a:tcPr>
                </a:tc>
                <a:tc>
                  <a:txBody>
                    <a:bodyPr/>
                    <a:lstStyle/>
                    <a:p>
                      <a:pPr algn="ctr" fontAlgn="ctr"/>
                      <a:r>
                        <a:rPr lang="ru-KZ" sz="800" b="0" i="0" u="none" strike="noStrike">
                          <a:solidFill>
                            <a:srgbClr val="000000"/>
                          </a:solidFill>
                          <a:effectLst/>
                          <a:latin typeface="Arial Narrow" panose="020B0606020202030204" pitchFamily="34" charset="0"/>
                        </a:rPr>
                        <a:t>2 550</a:t>
                      </a:r>
                    </a:p>
                  </a:txBody>
                  <a:tcPr marL="9525" marR="9525" marT="0" marB="0" anchor="ctr">
                    <a:solidFill>
                      <a:schemeClr val="accent6">
                        <a:lumMod val="50000"/>
                        <a:alpha val="1000"/>
                      </a:schemeClr>
                    </a:solidFill>
                  </a:tcPr>
                </a:tc>
                <a:tc>
                  <a:txBody>
                    <a:bodyPr/>
                    <a:lstStyle/>
                    <a:p>
                      <a:pPr algn="ctr" fontAlgn="ctr"/>
                      <a:r>
                        <a:rPr lang="ru-KZ" sz="800" b="0" i="0" u="none" strike="noStrike">
                          <a:solidFill>
                            <a:srgbClr val="000000"/>
                          </a:solidFill>
                          <a:effectLst/>
                          <a:latin typeface="Arial Narrow" panose="020B0606020202030204" pitchFamily="34" charset="0"/>
                        </a:rPr>
                        <a:t>4 186</a:t>
                      </a:r>
                    </a:p>
                  </a:txBody>
                  <a:tcPr marL="9525" marR="9525" marT="0" marB="0" anchor="ctr">
                    <a:solidFill>
                      <a:schemeClr val="accent6">
                        <a:lumMod val="50000"/>
                        <a:alpha val="1000"/>
                      </a:schemeClr>
                    </a:solidFill>
                  </a:tcPr>
                </a:tc>
                <a:tc>
                  <a:txBody>
                    <a:bodyPr/>
                    <a:lstStyle/>
                    <a:p>
                      <a:pPr algn="ctr" fontAlgn="ctr"/>
                      <a:r>
                        <a:rPr lang="ru-KZ" sz="800" b="0" i="0" u="none" strike="noStrike">
                          <a:solidFill>
                            <a:srgbClr val="000000"/>
                          </a:solidFill>
                          <a:effectLst/>
                          <a:latin typeface="Arial Narrow" panose="020B0606020202030204" pitchFamily="34" charset="0"/>
                        </a:rPr>
                        <a:t>1,0%</a:t>
                      </a:r>
                    </a:p>
                  </a:txBody>
                  <a:tcPr marL="9525" marR="9525" marT="0" marB="0" anchor="ctr">
                    <a:solidFill>
                      <a:schemeClr val="accent6">
                        <a:lumMod val="50000"/>
                        <a:alpha val="1000"/>
                      </a:schemeClr>
                    </a:solidFill>
                  </a:tcPr>
                </a:tc>
                <a:extLst>
                  <a:ext uri="{0D108BD9-81ED-4DB2-BD59-A6C34878D82A}">
                    <a16:rowId xmlns:a16="http://schemas.microsoft.com/office/drawing/2014/main" val="3145376209"/>
                  </a:ext>
                </a:extLst>
              </a:tr>
              <a:tr h="158400">
                <a:tc>
                  <a:txBody>
                    <a:bodyPr/>
                    <a:lstStyle/>
                    <a:p>
                      <a:pPr algn="ctr" fontAlgn="b"/>
                      <a:r>
                        <a:rPr lang="ru-RU" sz="800" u="none" strike="noStrike" dirty="0">
                          <a:solidFill>
                            <a:schemeClr val="accent6">
                              <a:lumMod val="50000"/>
                            </a:schemeClr>
                          </a:solidFill>
                          <a:effectLst/>
                          <a:latin typeface="Arial Narrow" panose="020B0606020202030204" pitchFamily="34" charset="0"/>
                        </a:rPr>
                        <a:t>20</a:t>
                      </a:r>
                      <a:endParaRPr lang="en-US" sz="800" b="0" i="0" u="none" strike="noStrike" dirty="0">
                        <a:solidFill>
                          <a:schemeClr val="accent6">
                            <a:lumMod val="50000"/>
                          </a:schemeClr>
                        </a:solidFill>
                        <a:effectLst/>
                        <a:latin typeface="Arial Narrow" panose="020B0606020202030204" pitchFamily="34" charset="0"/>
                      </a:endParaRPr>
                    </a:p>
                  </a:txBody>
                  <a:tcPr marL="9525" marR="9525" marT="0" marB="0" anchor="ctr">
                    <a:lnB w="12700" cap="flat" cmpd="sng" algn="ctr">
                      <a:solidFill>
                        <a:schemeClr val="tx1"/>
                      </a:solidFill>
                      <a:prstDash val="solid"/>
                      <a:round/>
                      <a:headEnd type="none" w="med" len="med"/>
                      <a:tailEnd type="none" w="med" len="med"/>
                    </a:lnB>
                    <a:solidFill>
                      <a:schemeClr val="accent6">
                        <a:lumMod val="50000"/>
                        <a:alpha val="20000"/>
                      </a:schemeClr>
                    </a:solidFill>
                  </a:tcPr>
                </a:tc>
                <a:tc>
                  <a:txBody>
                    <a:bodyPr/>
                    <a:lstStyle/>
                    <a:p>
                      <a:pPr algn="ctr" fontAlgn="b"/>
                      <a:r>
                        <a:rPr lang="ru-KZ" sz="800" b="0" i="0" u="none" strike="noStrike" cap="none" dirty="0">
                          <a:solidFill>
                            <a:schemeClr val="accent6">
                              <a:lumMod val="50000"/>
                            </a:schemeClr>
                          </a:solidFill>
                          <a:effectLst/>
                          <a:latin typeface="Arial Narrow" panose="020B0606020202030204" pitchFamily="34" charset="0"/>
                          <a:ea typeface="+mn-ea"/>
                          <a:cs typeface="+mn-cs"/>
                          <a:sym typeface="Arial"/>
                        </a:rPr>
                        <a:t>7239-2</a:t>
                      </a:r>
                    </a:p>
                  </a:txBody>
                  <a:tcPr marL="9525" marR="9525" marT="0" marB="0" anchor="ctr">
                    <a:lnB w="12700" cap="flat" cmpd="sng" algn="ctr">
                      <a:solidFill>
                        <a:schemeClr val="tx1"/>
                      </a:solidFill>
                      <a:prstDash val="solid"/>
                      <a:round/>
                      <a:headEnd type="none" w="med" len="med"/>
                      <a:tailEnd type="none" w="med" len="med"/>
                    </a:lnB>
                    <a:solidFill>
                      <a:schemeClr val="accent6">
                        <a:lumMod val="50000"/>
                        <a:alpha val="20000"/>
                      </a:schemeClr>
                    </a:solidFill>
                  </a:tcPr>
                </a:tc>
                <a:tc>
                  <a:txBody>
                    <a:bodyPr/>
                    <a:lstStyle/>
                    <a:p>
                      <a:pPr marL="72000" algn="l" fontAlgn="ctr"/>
                      <a:r>
                        <a:rPr lang="ru-RU" sz="800" b="0" i="0" u="none" strike="noStrike" cap="none" dirty="0" err="1">
                          <a:solidFill>
                            <a:schemeClr val="accent6">
                              <a:lumMod val="50000"/>
                            </a:schemeClr>
                          </a:solidFill>
                          <a:effectLst/>
                          <a:latin typeface="Arial Narrow" panose="020B0606020202030204" pitchFamily="34" charset="0"/>
                          <a:ea typeface="+mn-ea"/>
                          <a:cs typeface="+mn-cs"/>
                          <a:sym typeface="Arial"/>
                        </a:rPr>
                        <a:t>Өнеркәсіптік</a:t>
                      </a:r>
                      <a:r>
                        <a:rPr lang="ru-RU" sz="800" b="0" i="0" u="none" strike="noStrike" cap="none" dirty="0">
                          <a:solidFill>
                            <a:schemeClr val="accent6">
                              <a:lumMod val="50000"/>
                            </a:schemeClr>
                          </a:solidFill>
                          <a:effectLst/>
                          <a:latin typeface="Arial Narrow" panose="020B0606020202030204" pitchFamily="34" charset="0"/>
                          <a:ea typeface="+mn-ea"/>
                          <a:cs typeface="+mn-cs"/>
                          <a:sym typeface="Arial"/>
                        </a:rPr>
                        <a:t> </a:t>
                      </a:r>
                      <a:r>
                        <a:rPr lang="ru-RU" sz="800" b="0" i="0" u="none" strike="noStrike" cap="none" dirty="0" err="1">
                          <a:solidFill>
                            <a:schemeClr val="accent6">
                              <a:lumMod val="50000"/>
                            </a:schemeClr>
                          </a:solidFill>
                          <a:effectLst/>
                          <a:latin typeface="Arial Narrow" panose="020B0606020202030204" pitchFamily="34" charset="0"/>
                          <a:ea typeface="+mn-ea"/>
                          <a:cs typeface="+mn-cs"/>
                          <a:sym typeface="Arial"/>
                        </a:rPr>
                        <a:t>жабдықтардың</a:t>
                      </a:r>
                      <a:r>
                        <a:rPr lang="ru-RU" sz="800" b="0" i="0" u="none" strike="noStrike" cap="none" dirty="0">
                          <a:solidFill>
                            <a:schemeClr val="accent6">
                              <a:lumMod val="50000"/>
                            </a:schemeClr>
                          </a:solidFill>
                          <a:effectLst/>
                          <a:latin typeface="Arial Narrow" panose="020B0606020202030204" pitchFamily="34" charset="0"/>
                          <a:ea typeface="+mn-ea"/>
                          <a:cs typeface="+mn-cs"/>
                          <a:sym typeface="Arial"/>
                        </a:rPr>
                        <a:t> </a:t>
                      </a:r>
                      <a:r>
                        <a:rPr lang="ru-RU" sz="800" b="0" i="0" u="none" strike="noStrike" cap="none" dirty="0" err="1">
                          <a:solidFill>
                            <a:schemeClr val="accent6">
                              <a:lumMod val="50000"/>
                            </a:schemeClr>
                          </a:solidFill>
                          <a:effectLst/>
                          <a:latin typeface="Arial Narrow" panose="020B0606020202030204" pitchFamily="34" charset="0"/>
                          <a:ea typeface="+mn-ea"/>
                          <a:cs typeface="+mn-cs"/>
                          <a:sym typeface="Arial"/>
                        </a:rPr>
                        <a:t>слесарлары</a:t>
                      </a:r>
                      <a:endParaRPr lang="ru-RU" sz="800" b="0" i="0" u="none" strike="noStrike" cap="none" dirty="0">
                        <a:solidFill>
                          <a:schemeClr val="accent6">
                            <a:lumMod val="50000"/>
                          </a:schemeClr>
                        </a:solidFill>
                        <a:effectLst/>
                        <a:latin typeface="Arial Narrow" panose="020B0606020202030204" pitchFamily="34" charset="0"/>
                        <a:ea typeface="+mn-ea"/>
                        <a:cs typeface="+mn-cs"/>
                        <a:sym typeface="Arial"/>
                      </a:endParaRPr>
                    </a:p>
                  </a:txBody>
                  <a:tcPr marL="9525" marR="9525" marT="0" marB="0" anchor="ctr">
                    <a:lnR w="12700" cap="flat" cmpd="sng" algn="ctr">
                      <a:solidFill>
                        <a:schemeClr val="tx1"/>
                      </a:solidFill>
                      <a:prstDash val="solid"/>
                      <a:round/>
                      <a:headEnd type="none" w="med" len="med"/>
                      <a:tailEnd type="none" w="med" len="med"/>
                    </a:lnR>
                    <a:lnB w="12700" cap="flat" cmpd="sng" algn="ctr">
                      <a:solidFill>
                        <a:schemeClr val="tx1"/>
                      </a:solidFill>
                      <a:prstDash val="solid"/>
                      <a:round/>
                      <a:headEnd type="none" w="med" len="med"/>
                      <a:tailEnd type="none" w="med" len="med"/>
                    </a:lnB>
                    <a:solidFill>
                      <a:schemeClr val="accent6">
                        <a:lumMod val="50000"/>
                        <a:alpha val="20000"/>
                      </a:schemeClr>
                    </a:solidFill>
                  </a:tcPr>
                </a:tc>
                <a:tc>
                  <a:txBody>
                    <a:bodyPr/>
                    <a:lstStyle/>
                    <a:p>
                      <a:pPr algn="ctr" fontAlgn="ctr"/>
                      <a:r>
                        <a:rPr lang="ru-KZ" sz="800" b="0" i="0" u="none" strike="noStrike">
                          <a:solidFill>
                            <a:srgbClr val="000000"/>
                          </a:solidFill>
                          <a:effectLst/>
                          <a:latin typeface="Arial Narrow" panose="020B0606020202030204" pitchFamily="34" charset="0"/>
                        </a:rPr>
                        <a:t>10 047</a:t>
                      </a:r>
                    </a:p>
                  </a:txBody>
                  <a:tcPr marL="9525" marR="9525" marT="0" marB="0" anchor="ctr">
                    <a:lnL w="12700" cap="flat" cmpd="sng" algn="ctr">
                      <a:solidFill>
                        <a:schemeClr val="tx1"/>
                      </a:solidFill>
                      <a:prstDash val="solid"/>
                      <a:round/>
                      <a:headEnd type="none" w="med" len="med"/>
                      <a:tailEnd type="none" w="med" len="med"/>
                    </a:lnL>
                    <a:lnB w="12700" cap="flat" cmpd="sng" algn="ctr">
                      <a:solidFill>
                        <a:schemeClr val="tx1"/>
                      </a:solidFill>
                      <a:prstDash val="solid"/>
                      <a:round/>
                      <a:headEnd type="none" w="med" len="med"/>
                      <a:tailEnd type="none" w="med" len="med"/>
                    </a:lnB>
                    <a:solidFill>
                      <a:schemeClr val="bg1">
                        <a:lumMod val="65000"/>
                        <a:alpha val="20000"/>
                      </a:schemeClr>
                    </a:solidFill>
                  </a:tcPr>
                </a:tc>
                <a:tc>
                  <a:txBody>
                    <a:bodyPr/>
                    <a:lstStyle/>
                    <a:p>
                      <a:pPr algn="ctr" fontAlgn="ctr"/>
                      <a:r>
                        <a:rPr lang="ru-KZ" sz="800" b="0" i="0" u="none" strike="noStrike">
                          <a:solidFill>
                            <a:srgbClr val="000000"/>
                          </a:solidFill>
                          <a:effectLst/>
                          <a:latin typeface="Arial Narrow" panose="020B0606020202030204" pitchFamily="34" charset="0"/>
                        </a:rPr>
                        <a:t>2 556</a:t>
                      </a:r>
                    </a:p>
                  </a:txBody>
                  <a:tcPr marL="9525" marR="9525" marT="0" marB="0" anchor="ctr">
                    <a:lnB w="12700" cap="flat" cmpd="sng" algn="ctr">
                      <a:solidFill>
                        <a:schemeClr val="tx1"/>
                      </a:solidFill>
                      <a:prstDash val="solid"/>
                      <a:round/>
                      <a:headEnd type="none" w="med" len="med"/>
                      <a:tailEnd type="none" w="med" len="med"/>
                    </a:lnB>
                    <a:solidFill>
                      <a:schemeClr val="bg1">
                        <a:lumMod val="65000"/>
                        <a:alpha val="20000"/>
                      </a:schemeClr>
                    </a:solidFill>
                  </a:tcPr>
                </a:tc>
                <a:tc>
                  <a:txBody>
                    <a:bodyPr/>
                    <a:lstStyle/>
                    <a:p>
                      <a:pPr algn="ctr" fontAlgn="ctr"/>
                      <a:r>
                        <a:rPr lang="ru-KZ" sz="800" b="0" i="0" u="none" strike="noStrike">
                          <a:solidFill>
                            <a:srgbClr val="000000"/>
                          </a:solidFill>
                          <a:effectLst/>
                          <a:latin typeface="Arial Narrow" panose="020B0606020202030204" pitchFamily="34" charset="0"/>
                        </a:rPr>
                        <a:t>2 573</a:t>
                      </a:r>
                    </a:p>
                  </a:txBody>
                  <a:tcPr marL="9525" marR="9525" marT="0" marB="0" anchor="ctr">
                    <a:lnB w="12700" cap="flat" cmpd="sng" algn="ctr">
                      <a:solidFill>
                        <a:schemeClr val="tx1"/>
                      </a:solidFill>
                      <a:prstDash val="solid"/>
                      <a:round/>
                      <a:headEnd type="none" w="med" len="med"/>
                      <a:tailEnd type="none" w="med" len="med"/>
                    </a:lnB>
                    <a:solidFill>
                      <a:schemeClr val="bg1">
                        <a:lumMod val="65000"/>
                        <a:alpha val="20000"/>
                      </a:schemeClr>
                    </a:solidFill>
                  </a:tcPr>
                </a:tc>
                <a:tc>
                  <a:txBody>
                    <a:bodyPr/>
                    <a:lstStyle/>
                    <a:p>
                      <a:pPr algn="ctr" fontAlgn="ctr"/>
                      <a:r>
                        <a:rPr lang="ru-KZ" sz="800" b="0" i="0" u="none" strike="noStrike">
                          <a:solidFill>
                            <a:srgbClr val="000000"/>
                          </a:solidFill>
                          <a:effectLst/>
                          <a:latin typeface="Arial Narrow" panose="020B0606020202030204" pitchFamily="34" charset="0"/>
                        </a:rPr>
                        <a:t>2 511</a:t>
                      </a:r>
                    </a:p>
                  </a:txBody>
                  <a:tcPr marL="9525" marR="9525" marT="0" marB="0" anchor="ctr">
                    <a:lnB w="12700" cap="flat" cmpd="sng" algn="ctr">
                      <a:solidFill>
                        <a:schemeClr val="tx1"/>
                      </a:solidFill>
                      <a:prstDash val="solid"/>
                      <a:round/>
                      <a:headEnd type="none" w="med" len="med"/>
                      <a:tailEnd type="none" w="med" len="med"/>
                    </a:lnB>
                    <a:solidFill>
                      <a:schemeClr val="bg1">
                        <a:lumMod val="65000"/>
                        <a:alpha val="20000"/>
                      </a:schemeClr>
                    </a:solidFill>
                  </a:tcPr>
                </a:tc>
                <a:tc>
                  <a:txBody>
                    <a:bodyPr/>
                    <a:lstStyle/>
                    <a:p>
                      <a:pPr algn="ctr" fontAlgn="ctr"/>
                      <a:r>
                        <a:rPr lang="ru-KZ" sz="800" b="0" i="0" u="none" strike="noStrike">
                          <a:solidFill>
                            <a:srgbClr val="000000"/>
                          </a:solidFill>
                          <a:effectLst/>
                          <a:latin typeface="Arial Narrow" panose="020B0606020202030204" pitchFamily="34" charset="0"/>
                        </a:rPr>
                        <a:t>2 407</a:t>
                      </a:r>
                    </a:p>
                  </a:txBody>
                  <a:tcPr marL="9525" marR="9525" marT="0" marB="0" anchor="ctr">
                    <a:lnR w="12700" cap="flat" cmpd="sng" algn="ctr">
                      <a:solidFill>
                        <a:schemeClr val="tx1"/>
                      </a:solidFill>
                      <a:prstDash val="solid"/>
                      <a:round/>
                      <a:headEnd type="none" w="med" len="med"/>
                      <a:tailEnd type="none" w="med" len="med"/>
                    </a:lnR>
                    <a:lnB w="12700" cap="flat" cmpd="sng" algn="ctr">
                      <a:solidFill>
                        <a:schemeClr val="tx1"/>
                      </a:solidFill>
                      <a:prstDash val="solid"/>
                      <a:round/>
                      <a:headEnd type="none" w="med" len="med"/>
                      <a:tailEnd type="none" w="med" len="med"/>
                    </a:lnB>
                    <a:solidFill>
                      <a:schemeClr val="bg1">
                        <a:lumMod val="65000"/>
                        <a:alpha val="20000"/>
                      </a:schemeClr>
                    </a:solidFill>
                  </a:tcPr>
                </a:tc>
                <a:tc>
                  <a:txBody>
                    <a:bodyPr/>
                    <a:lstStyle/>
                    <a:p>
                      <a:pPr algn="ctr" fontAlgn="ctr"/>
                      <a:r>
                        <a:rPr lang="ru-KZ" sz="800" b="0" i="0" u="none" strike="noStrike">
                          <a:solidFill>
                            <a:srgbClr val="000000"/>
                          </a:solidFill>
                          <a:effectLst/>
                          <a:latin typeface="Arial Narrow" panose="020B0606020202030204" pitchFamily="34" charset="0"/>
                        </a:rPr>
                        <a:t>10 380</a:t>
                      </a:r>
                    </a:p>
                  </a:txBody>
                  <a:tcPr marL="9525" marR="9525" marT="0" marB="0" anchor="ctr">
                    <a:lnL w="12700" cap="flat" cmpd="sng" algn="ctr">
                      <a:solidFill>
                        <a:schemeClr val="tx1"/>
                      </a:solidFill>
                      <a:prstDash val="solid"/>
                      <a:round/>
                      <a:headEnd type="none" w="med" len="med"/>
                      <a:tailEnd type="none" w="med" len="med"/>
                    </a:lnL>
                    <a:lnB w="12700" cap="flat" cmpd="sng" algn="ctr">
                      <a:solidFill>
                        <a:schemeClr val="tx1"/>
                      </a:solidFill>
                      <a:prstDash val="solid"/>
                      <a:round/>
                      <a:headEnd type="none" w="med" len="med"/>
                      <a:tailEnd type="none" w="med" len="med"/>
                    </a:lnB>
                    <a:solidFill>
                      <a:schemeClr val="accent6">
                        <a:lumMod val="50000"/>
                        <a:alpha val="20000"/>
                      </a:schemeClr>
                    </a:solidFill>
                  </a:tcPr>
                </a:tc>
                <a:tc>
                  <a:txBody>
                    <a:bodyPr/>
                    <a:lstStyle/>
                    <a:p>
                      <a:pPr algn="ctr" fontAlgn="ctr"/>
                      <a:r>
                        <a:rPr lang="ru-KZ" sz="800" b="0" i="0" u="none" strike="noStrike">
                          <a:solidFill>
                            <a:srgbClr val="000000"/>
                          </a:solidFill>
                          <a:effectLst/>
                          <a:latin typeface="Arial Narrow" panose="020B0606020202030204" pitchFamily="34" charset="0"/>
                        </a:rPr>
                        <a:t>2 490</a:t>
                      </a:r>
                    </a:p>
                  </a:txBody>
                  <a:tcPr marL="9525" marR="9525" marT="0" marB="0" anchor="ctr">
                    <a:lnB w="12700" cap="flat" cmpd="sng" algn="ctr">
                      <a:solidFill>
                        <a:schemeClr val="tx1"/>
                      </a:solidFill>
                      <a:prstDash val="solid"/>
                      <a:round/>
                      <a:headEnd type="none" w="med" len="med"/>
                      <a:tailEnd type="none" w="med" len="med"/>
                    </a:lnB>
                    <a:solidFill>
                      <a:schemeClr val="bg1">
                        <a:lumMod val="50000"/>
                        <a:alpha val="20000"/>
                      </a:schemeClr>
                    </a:solidFill>
                  </a:tcPr>
                </a:tc>
                <a:tc>
                  <a:txBody>
                    <a:bodyPr/>
                    <a:lstStyle/>
                    <a:p>
                      <a:pPr algn="ctr" fontAlgn="ctr"/>
                      <a:r>
                        <a:rPr lang="ru-KZ" sz="800" b="0" i="0" u="none" strike="noStrike">
                          <a:solidFill>
                            <a:srgbClr val="000000"/>
                          </a:solidFill>
                          <a:effectLst/>
                          <a:latin typeface="Arial Narrow" panose="020B0606020202030204" pitchFamily="34" charset="0"/>
                        </a:rPr>
                        <a:t>2 432</a:t>
                      </a:r>
                    </a:p>
                  </a:txBody>
                  <a:tcPr marL="9525" marR="9525" marT="0" marB="0" anchor="ctr">
                    <a:lnB w="12700" cap="flat" cmpd="sng" algn="ctr">
                      <a:solidFill>
                        <a:schemeClr val="tx1"/>
                      </a:solidFill>
                      <a:prstDash val="solid"/>
                      <a:round/>
                      <a:headEnd type="none" w="med" len="med"/>
                      <a:tailEnd type="none" w="med" len="med"/>
                    </a:lnB>
                    <a:solidFill>
                      <a:schemeClr val="accent6">
                        <a:lumMod val="50000"/>
                        <a:alpha val="20000"/>
                      </a:schemeClr>
                    </a:solidFill>
                  </a:tcPr>
                </a:tc>
                <a:tc>
                  <a:txBody>
                    <a:bodyPr/>
                    <a:lstStyle/>
                    <a:p>
                      <a:pPr algn="ctr" fontAlgn="ctr"/>
                      <a:r>
                        <a:rPr lang="ru-KZ" sz="800" b="0" i="0" u="none" strike="noStrike">
                          <a:solidFill>
                            <a:srgbClr val="000000"/>
                          </a:solidFill>
                          <a:effectLst/>
                          <a:latin typeface="Arial Narrow" panose="020B0606020202030204" pitchFamily="34" charset="0"/>
                        </a:rPr>
                        <a:t>2 834</a:t>
                      </a:r>
                    </a:p>
                  </a:txBody>
                  <a:tcPr marL="9525" marR="9525" marT="0" marB="0" anchor="ctr">
                    <a:lnB w="12700" cap="flat" cmpd="sng" algn="ctr">
                      <a:solidFill>
                        <a:schemeClr val="tx1"/>
                      </a:solidFill>
                      <a:prstDash val="solid"/>
                      <a:round/>
                      <a:headEnd type="none" w="med" len="med"/>
                      <a:tailEnd type="none" w="med" len="med"/>
                    </a:lnB>
                    <a:solidFill>
                      <a:schemeClr val="accent6">
                        <a:lumMod val="50000"/>
                        <a:alpha val="20000"/>
                      </a:schemeClr>
                    </a:solidFill>
                  </a:tcPr>
                </a:tc>
                <a:tc>
                  <a:txBody>
                    <a:bodyPr/>
                    <a:lstStyle/>
                    <a:p>
                      <a:pPr algn="ctr" fontAlgn="ctr"/>
                      <a:r>
                        <a:rPr lang="ru-KZ" sz="800" b="0" i="0" u="none" strike="noStrike">
                          <a:solidFill>
                            <a:srgbClr val="000000"/>
                          </a:solidFill>
                          <a:effectLst/>
                          <a:latin typeface="Arial Narrow" panose="020B0606020202030204" pitchFamily="34" charset="0"/>
                        </a:rPr>
                        <a:t>2 624</a:t>
                      </a:r>
                    </a:p>
                  </a:txBody>
                  <a:tcPr marL="9525" marR="9525" marT="0" marB="0" anchor="ctr">
                    <a:lnB w="12700" cap="flat" cmpd="sng" algn="ctr">
                      <a:solidFill>
                        <a:schemeClr val="tx1"/>
                      </a:solidFill>
                      <a:prstDash val="solid"/>
                      <a:round/>
                      <a:headEnd type="none" w="med" len="med"/>
                      <a:tailEnd type="none" w="med" len="med"/>
                    </a:lnB>
                    <a:solidFill>
                      <a:schemeClr val="accent6">
                        <a:lumMod val="50000"/>
                        <a:alpha val="20000"/>
                      </a:schemeClr>
                    </a:solidFill>
                  </a:tcPr>
                </a:tc>
                <a:tc>
                  <a:txBody>
                    <a:bodyPr/>
                    <a:lstStyle/>
                    <a:p>
                      <a:pPr algn="ctr" fontAlgn="ctr"/>
                      <a:r>
                        <a:rPr lang="ru-KZ" sz="800" b="0" i="0" u="none" strike="noStrike">
                          <a:solidFill>
                            <a:srgbClr val="000000"/>
                          </a:solidFill>
                          <a:effectLst/>
                          <a:latin typeface="Arial Narrow" panose="020B0606020202030204" pitchFamily="34" charset="0"/>
                        </a:rPr>
                        <a:t>1,0%</a:t>
                      </a:r>
                    </a:p>
                  </a:txBody>
                  <a:tcPr marL="9525" marR="9525" marT="0" marB="0" anchor="ctr">
                    <a:lnB w="12700" cap="flat" cmpd="sng" algn="ctr">
                      <a:solidFill>
                        <a:schemeClr val="tx1"/>
                      </a:solidFill>
                      <a:prstDash val="solid"/>
                      <a:round/>
                      <a:headEnd type="none" w="med" len="med"/>
                      <a:tailEnd type="none" w="med" len="med"/>
                    </a:lnB>
                    <a:solidFill>
                      <a:schemeClr val="accent6">
                        <a:lumMod val="50000"/>
                        <a:alpha val="20000"/>
                      </a:schemeClr>
                    </a:solidFill>
                  </a:tcPr>
                </a:tc>
                <a:extLst>
                  <a:ext uri="{0D108BD9-81ED-4DB2-BD59-A6C34878D82A}">
                    <a16:rowId xmlns:a16="http://schemas.microsoft.com/office/drawing/2014/main" val="3063250630"/>
                  </a:ext>
                </a:extLst>
              </a:tr>
              <a:tr h="158400">
                <a:tc>
                  <a:txBody>
                    <a:bodyPr/>
                    <a:lstStyle/>
                    <a:p>
                      <a:pPr algn="ctr" fontAlgn="b"/>
                      <a:r>
                        <a:rPr lang="ru-RU" sz="800" u="none" strike="noStrike" dirty="0">
                          <a:solidFill>
                            <a:schemeClr val="accent6">
                              <a:lumMod val="50000"/>
                            </a:schemeClr>
                          </a:solidFill>
                          <a:effectLst/>
                          <a:latin typeface="Arial Narrow" panose="020B0606020202030204" pitchFamily="34" charset="0"/>
                        </a:rPr>
                        <a:t>21</a:t>
                      </a:r>
                      <a:endParaRPr lang="en-US" sz="800" b="0" i="0" u="none" strike="noStrike" dirty="0">
                        <a:solidFill>
                          <a:schemeClr val="accent6">
                            <a:lumMod val="50000"/>
                          </a:schemeClr>
                        </a:solidFill>
                        <a:effectLst/>
                        <a:latin typeface="Arial Narrow" panose="020B0606020202030204" pitchFamily="34" charset="0"/>
                      </a:endParaRPr>
                    </a:p>
                  </a:txBody>
                  <a:tcPr marL="9525" marR="9525" marT="0" marB="0" anchor="ctr">
                    <a:lnT w="12700" cap="flat" cmpd="sng" algn="ctr">
                      <a:solidFill>
                        <a:schemeClr val="tx1"/>
                      </a:solidFill>
                      <a:prstDash val="solid"/>
                      <a:round/>
                      <a:headEnd type="none" w="med" len="med"/>
                      <a:tailEnd type="none" w="med" len="med"/>
                    </a:lnT>
                    <a:solidFill>
                      <a:schemeClr val="accent6">
                        <a:lumMod val="50000"/>
                        <a:alpha val="1000"/>
                      </a:schemeClr>
                    </a:solidFill>
                  </a:tcPr>
                </a:tc>
                <a:tc>
                  <a:txBody>
                    <a:bodyPr/>
                    <a:lstStyle/>
                    <a:p>
                      <a:pPr algn="ctr" fontAlgn="b"/>
                      <a:r>
                        <a:rPr lang="ru-KZ" sz="800" b="0" i="0" u="none" strike="noStrike" cap="none" dirty="0">
                          <a:solidFill>
                            <a:schemeClr val="accent6">
                              <a:lumMod val="50000"/>
                            </a:schemeClr>
                          </a:solidFill>
                          <a:effectLst/>
                          <a:latin typeface="Arial Narrow" panose="020B0606020202030204" pitchFamily="34" charset="0"/>
                          <a:ea typeface="+mn-ea"/>
                          <a:cs typeface="+mn-cs"/>
                          <a:sym typeface="Arial"/>
                        </a:rPr>
                        <a:t>2350-1</a:t>
                      </a:r>
                    </a:p>
                  </a:txBody>
                  <a:tcPr marL="9525" marR="9525" marT="0" marB="0" anchor="ctr">
                    <a:lnT w="12700" cap="flat" cmpd="sng" algn="ctr">
                      <a:solidFill>
                        <a:schemeClr val="tx1"/>
                      </a:solidFill>
                      <a:prstDash val="solid"/>
                      <a:round/>
                      <a:headEnd type="none" w="med" len="med"/>
                      <a:tailEnd type="none" w="med" len="med"/>
                    </a:lnT>
                    <a:solidFill>
                      <a:schemeClr val="accent6">
                        <a:lumMod val="50000"/>
                        <a:alpha val="1000"/>
                      </a:schemeClr>
                    </a:solidFill>
                  </a:tcPr>
                </a:tc>
                <a:tc>
                  <a:txBody>
                    <a:bodyPr/>
                    <a:lstStyle/>
                    <a:p>
                      <a:pPr marL="72000" algn="l" fontAlgn="ctr"/>
                      <a:r>
                        <a:rPr lang="ru-RU" sz="800" b="0" i="0" u="none" strike="noStrike" cap="none" dirty="0" err="1">
                          <a:solidFill>
                            <a:schemeClr val="accent6">
                              <a:lumMod val="50000"/>
                            </a:schemeClr>
                          </a:solidFill>
                          <a:effectLst/>
                          <a:latin typeface="Arial Narrow" panose="020B0606020202030204" pitchFamily="34" charset="0"/>
                          <a:ea typeface="+mn-ea"/>
                          <a:cs typeface="+mn-cs"/>
                          <a:sym typeface="Arial"/>
                        </a:rPr>
                        <a:t>Жаратылыстану</a:t>
                      </a:r>
                      <a:r>
                        <a:rPr lang="ru-RU" sz="800" b="0" i="0" u="none" strike="noStrike" cap="none" dirty="0">
                          <a:solidFill>
                            <a:schemeClr val="accent6">
                              <a:lumMod val="50000"/>
                            </a:schemeClr>
                          </a:solidFill>
                          <a:effectLst/>
                          <a:latin typeface="Arial Narrow" panose="020B0606020202030204" pitchFamily="34" charset="0"/>
                          <a:ea typeface="+mn-ea"/>
                          <a:cs typeface="+mn-cs"/>
                          <a:sym typeface="Arial"/>
                        </a:rPr>
                        <a:t> </a:t>
                      </a:r>
                      <a:r>
                        <a:rPr lang="ru-RU" sz="800" b="0" i="0" u="none" strike="noStrike" cap="none" dirty="0" err="1">
                          <a:solidFill>
                            <a:schemeClr val="accent6">
                              <a:lumMod val="50000"/>
                            </a:schemeClr>
                          </a:solidFill>
                          <a:effectLst/>
                          <a:latin typeface="Arial Narrow" panose="020B0606020202030204" pitchFamily="34" charset="0"/>
                          <a:ea typeface="+mn-ea"/>
                          <a:cs typeface="+mn-cs"/>
                          <a:sym typeface="Arial"/>
                        </a:rPr>
                        <a:t>ғылымдары</a:t>
                      </a:r>
                      <a:r>
                        <a:rPr lang="ru-RU" sz="800" b="0" i="0" u="none" strike="noStrike" cap="none" dirty="0">
                          <a:solidFill>
                            <a:schemeClr val="accent6">
                              <a:lumMod val="50000"/>
                            </a:schemeClr>
                          </a:solidFill>
                          <a:effectLst/>
                          <a:latin typeface="Arial Narrow" panose="020B0606020202030204" pitchFamily="34" charset="0"/>
                          <a:ea typeface="+mn-ea"/>
                          <a:cs typeface="+mn-cs"/>
                          <a:sym typeface="Arial"/>
                        </a:rPr>
                        <a:t> </a:t>
                      </a:r>
                      <a:r>
                        <a:rPr lang="ru-RU" sz="800" b="0" i="0" u="none" strike="noStrike" cap="none" dirty="0" err="1">
                          <a:solidFill>
                            <a:schemeClr val="accent6">
                              <a:lumMod val="50000"/>
                            </a:schemeClr>
                          </a:solidFill>
                          <a:effectLst/>
                          <a:latin typeface="Arial Narrow" panose="020B0606020202030204" pitchFamily="34" charset="0"/>
                          <a:ea typeface="+mn-ea"/>
                          <a:cs typeface="+mn-cs"/>
                          <a:sym typeface="Arial"/>
                        </a:rPr>
                        <a:t>бойынша</a:t>
                      </a:r>
                      <a:r>
                        <a:rPr lang="ru-RU" sz="800" b="0" i="0" u="none" strike="noStrike" cap="none" dirty="0">
                          <a:solidFill>
                            <a:schemeClr val="accent6">
                              <a:lumMod val="50000"/>
                            </a:schemeClr>
                          </a:solidFill>
                          <a:effectLst/>
                          <a:latin typeface="Arial Narrow" panose="020B0606020202030204" pitchFamily="34" charset="0"/>
                          <a:ea typeface="+mn-ea"/>
                          <a:cs typeface="+mn-cs"/>
                          <a:sym typeface="Arial"/>
                        </a:rPr>
                        <a:t> орта </a:t>
                      </a:r>
                      <a:r>
                        <a:rPr lang="ru-RU" sz="800" b="0" i="0" u="none" strike="noStrike" cap="none" dirty="0" err="1">
                          <a:solidFill>
                            <a:schemeClr val="accent6">
                              <a:lumMod val="50000"/>
                            </a:schemeClr>
                          </a:solidFill>
                          <a:effectLst/>
                          <a:latin typeface="Arial Narrow" panose="020B0606020202030204" pitchFamily="34" charset="0"/>
                          <a:ea typeface="+mn-ea"/>
                          <a:cs typeface="+mn-cs"/>
                          <a:sym typeface="Arial"/>
                        </a:rPr>
                        <a:t>мектеп</a:t>
                      </a:r>
                      <a:r>
                        <a:rPr lang="ru-RU" sz="800" b="0" i="0" u="none" strike="noStrike" cap="none" dirty="0">
                          <a:solidFill>
                            <a:schemeClr val="accent6">
                              <a:lumMod val="50000"/>
                            </a:schemeClr>
                          </a:solidFill>
                          <a:effectLst/>
                          <a:latin typeface="Arial Narrow" panose="020B0606020202030204" pitchFamily="34" charset="0"/>
                          <a:ea typeface="+mn-ea"/>
                          <a:cs typeface="+mn-cs"/>
                          <a:sym typeface="Arial"/>
                        </a:rPr>
                        <a:t> </a:t>
                      </a:r>
                      <a:r>
                        <a:rPr lang="ru-RU" sz="800" b="0" i="0" u="none" strike="noStrike" cap="none" dirty="0" err="1">
                          <a:solidFill>
                            <a:schemeClr val="accent6">
                              <a:lumMod val="50000"/>
                            </a:schemeClr>
                          </a:solidFill>
                          <a:effectLst/>
                          <a:latin typeface="Arial Narrow" panose="020B0606020202030204" pitchFamily="34" charset="0"/>
                          <a:ea typeface="+mn-ea"/>
                          <a:cs typeface="+mn-cs"/>
                          <a:sym typeface="Arial"/>
                        </a:rPr>
                        <a:t>мұғалімдері</a:t>
                      </a:r>
                      <a:endParaRPr lang="ru-RU" sz="800" b="0" i="0" u="none" strike="noStrike" cap="none" dirty="0">
                        <a:solidFill>
                          <a:schemeClr val="accent6">
                            <a:lumMod val="50000"/>
                          </a:schemeClr>
                        </a:solidFill>
                        <a:effectLst/>
                        <a:latin typeface="Arial Narrow" panose="020B0606020202030204" pitchFamily="34" charset="0"/>
                        <a:ea typeface="+mn-ea"/>
                        <a:cs typeface="+mn-cs"/>
                        <a:sym typeface="Arial"/>
                      </a:endParaRPr>
                    </a:p>
                  </a:txBody>
                  <a:tcPr marL="9525" marR="9525" marT="0" marB="0" anchor="ctr">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solidFill>
                      <a:schemeClr val="accent6">
                        <a:lumMod val="50000"/>
                        <a:alpha val="1000"/>
                      </a:schemeClr>
                    </a:solidFill>
                  </a:tcPr>
                </a:tc>
                <a:tc>
                  <a:txBody>
                    <a:bodyPr/>
                    <a:lstStyle/>
                    <a:p>
                      <a:pPr algn="ctr" fontAlgn="ctr"/>
                      <a:r>
                        <a:rPr lang="ru-KZ" sz="800" b="0" i="0" u="none" strike="noStrike">
                          <a:solidFill>
                            <a:srgbClr val="000000"/>
                          </a:solidFill>
                          <a:effectLst/>
                          <a:latin typeface="Arial Narrow" panose="020B0606020202030204" pitchFamily="34" charset="0"/>
                        </a:rPr>
                        <a:t>8 713</a:t>
                      </a:r>
                    </a:p>
                  </a:txBody>
                  <a:tcPr marL="9525" marR="9525" marT="0" marB="0" anchor="ctr">
                    <a:lnL w="12700" cap="flat" cmpd="sng" algn="ctr">
                      <a:solidFill>
                        <a:schemeClr val="tx1"/>
                      </a:solidFill>
                      <a:prstDash val="solid"/>
                      <a:round/>
                      <a:headEnd type="none" w="med" len="med"/>
                      <a:tailEnd type="none" w="med" len="med"/>
                    </a:lnL>
                    <a:lnT w="12700" cap="flat" cmpd="sng" algn="ctr">
                      <a:solidFill>
                        <a:schemeClr val="tx1"/>
                      </a:solidFill>
                      <a:prstDash val="solid"/>
                      <a:round/>
                      <a:headEnd type="none" w="med" len="med"/>
                      <a:tailEnd type="none" w="med" len="med"/>
                    </a:lnT>
                    <a:solidFill>
                      <a:schemeClr val="accent6">
                        <a:lumMod val="50000"/>
                        <a:alpha val="1000"/>
                      </a:schemeClr>
                    </a:solidFill>
                  </a:tcPr>
                </a:tc>
                <a:tc>
                  <a:txBody>
                    <a:bodyPr/>
                    <a:lstStyle/>
                    <a:p>
                      <a:pPr algn="ctr" fontAlgn="ctr"/>
                      <a:r>
                        <a:rPr lang="ru-KZ" sz="800" b="0" i="0" u="none" strike="noStrike">
                          <a:solidFill>
                            <a:srgbClr val="000000"/>
                          </a:solidFill>
                          <a:effectLst/>
                          <a:latin typeface="Arial Narrow" panose="020B0606020202030204" pitchFamily="34" charset="0"/>
                        </a:rPr>
                        <a:t>1 077</a:t>
                      </a:r>
                    </a:p>
                  </a:txBody>
                  <a:tcPr marL="9525" marR="9525" marT="0" marB="0" anchor="ctr">
                    <a:lnT w="12700" cap="flat" cmpd="sng" algn="ctr">
                      <a:solidFill>
                        <a:schemeClr val="tx1"/>
                      </a:solidFill>
                      <a:prstDash val="solid"/>
                      <a:round/>
                      <a:headEnd type="none" w="med" len="med"/>
                      <a:tailEnd type="none" w="med" len="med"/>
                    </a:lnT>
                    <a:solidFill>
                      <a:schemeClr val="accent6">
                        <a:lumMod val="50000"/>
                        <a:alpha val="1000"/>
                      </a:schemeClr>
                    </a:solidFill>
                  </a:tcPr>
                </a:tc>
                <a:tc>
                  <a:txBody>
                    <a:bodyPr/>
                    <a:lstStyle/>
                    <a:p>
                      <a:pPr algn="ctr" fontAlgn="ctr"/>
                      <a:r>
                        <a:rPr lang="ru-KZ" sz="800" b="0" i="0" u="none" strike="noStrike">
                          <a:solidFill>
                            <a:srgbClr val="000000"/>
                          </a:solidFill>
                          <a:effectLst/>
                          <a:latin typeface="Arial Narrow" panose="020B0606020202030204" pitchFamily="34" charset="0"/>
                        </a:rPr>
                        <a:t>1 142</a:t>
                      </a:r>
                    </a:p>
                  </a:txBody>
                  <a:tcPr marL="9525" marR="9525" marT="0" marB="0" anchor="ctr">
                    <a:lnT w="12700" cap="flat" cmpd="sng" algn="ctr">
                      <a:solidFill>
                        <a:schemeClr val="tx1"/>
                      </a:solidFill>
                      <a:prstDash val="solid"/>
                      <a:round/>
                      <a:headEnd type="none" w="med" len="med"/>
                      <a:tailEnd type="none" w="med" len="med"/>
                    </a:lnT>
                    <a:solidFill>
                      <a:schemeClr val="accent6">
                        <a:lumMod val="50000"/>
                        <a:alpha val="1000"/>
                      </a:schemeClr>
                    </a:solidFill>
                  </a:tcPr>
                </a:tc>
                <a:tc>
                  <a:txBody>
                    <a:bodyPr/>
                    <a:lstStyle/>
                    <a:p>
                      <a:pPr algn="ctr" fontAlgn="ctr"/>
                      <a:r>
                        <a:rPr lang="ru-KZ" sz="800" b="0" i="0" u="none" strike="noStrike">
                          <a:solidFill>
                            <a:srgbClr val="000000"/>
                          </a:solidFill>
                          <a:effectLst/>
                          <a:latin typeface="Arial Narrow" panose="020B0606020202030204" pitchFamily="34" charset="0"/>
                        </a:rPr>
                        <a:t>4 838</a:t>
                      </a:r>
                    </a:p>
                  </a:txBody>
                  <a:tcPr marL="9525" marR="9525" marT="0" marB="0" anchor="ctr">
                    <a:lnT w="12700" cap="flat" cmpd="sng" algn="ctr">
                      <a:solidFill>
                        <a:schemeClr val="tx1"/>
                      </a:solidFill>
                      <a:prstDash val="solid"/>
                      <a:round/>
                      <a:headEnd type="none" w="med" len="med"/>
                      <a:tailEnd type="none" w="med" len="med"/>
                    </a:lnT>
                    <a:solidFill>
                      <a:schemeClr val="accent6">
                        <a:lumMod val="50000"/>
                        <a:alpha val="1000"/>
                      </a:schemeClr>
                    </a:solidFill>
                  </a:tcPr>
                </a:tc>
                <a:tc>
                  <a:txBody>
                    <a:bodyPr/>
                    <a:lstStyle/>
                    <a:p>
                      <a:pPr algn="ctr" fontAlgn="ctr"/>
                      <a:r>
                        <a:rPr lang="ru-KZ" sz="800" b="0" i="0" u="none" strike="noStrike">
                          <a:solidFill>
                            <a:srgbClr val="000000"/>
                          </a:solidFill>
                          <a:effectLst/>
                          <a:latin typeface="Arial Narrow" panose="020B0606020202030204" pitchFamily="34" charset="0"/>
                        </a:rPr>
                        <a:t>1 656</a:t>
                      </a:r>
                    </a:p>
                  </a:txBody>
                  <a:tcPr marL="9525" marR="9525" marT="0" marB="0" anchor="ctr">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solidFill>
                      <a:schemeClr val="accent6">
                        <a:lumMod val="50000"/>
                        <a:alpha val="1000"/>
                      </a:schemeClr>
                    </a:solidFill>
                  </a:tcPr>
                </a:tc>
                <a:tc>
                  <a:txBody>
                    <a:bodyPr/>
                    <a:lstStyle/>
                    <a:p>
                      <a:pPr algn="ctr" fontAlgn="ctr"/>
                      <a:r>
                        <a:rPr lang="ru-KZ" sz="800" b="0" i="0" u="none" strike="noStrike">
                          <a:solidFill>
                            <a:srgbClr val="000000"/>
                          </a:solidFill>
                          <a:effectLst/>
                          <a:latin typeface="Arial Narrow" panose="020B0606020202030204" pitchFamily="34" charset="0"/>
                        </a:rPr>
                        <a:t>10 062</a:t>
                      </a:r>
                    </a:p>
                  </a:txBody>
                  <a:tcPr marL="9525" marR="9525" marT="0" marB="0" anchor="ctr">
                    <a:lnL w="12700" cap="flat" cmpd="sng" algn="ctr">
                      <a:solidFill>
                        <a:schemeClr val="tx1"/>
                      </a:solidFill>
                      <a:prstDash val="solid"/>
                      <a:round/>
                      <a:headEnd type="none" w="med" len="med"/>
                      <a:tailEnd type="none" w="med" len="med"/>
                    </a:lnL>
                    <a:lnT w="12700" cap="flat" cmpd="sng" algn="ctr">
                      <a:solidFill>
                        <a:schemeClr val="tx1"/>
                      </a:solidFill>
                      <a:prstDash val="solid"/>
                      <a:round/>
                      <a:headEnd type="none" w="med" len="med"/>
                      <a:tailEnd type="none" w="med" len="med"/>
                    </a:lnT>
                    <a:solidFill>
                      <a:schemeClr val="accent6">
                        <a:lumMod val="50000"/>
                        <a:alpha val="1000"/>
                      </a:schemeClr>
                    </a:solidFill>
                  </a:tcPr>
                </a:tc>
                <a:tc>
                  <a:txBody>
                    <a:bodyPr/>
                    <a:lstStyle/>
                    <a:p>
                      <a:pPr algn="ctr" fontAlgn="ctr"/>
                      <a:r>
                        <a:rPr lang="ru-KZ" sz="800" b="0" i="0" u="none" strike="noStrike">
                          <a:solidFill>
                            <a:srgbClr val="000000"/>
                          </a:solidFill>
                          <a:effectLst/>
                          <a:latin typeface="Arial Narrow" panose="020B0606020202030204" pitchFamily="34" charset="0"/>
                        </a:rPr>
                        <a:t>1 742</a:t>
                      </a:r>
                    </a:p>
                  </a:txBody>
                  <a:tcPr marL="9525" marR="9525" marT="0" marB="0" anchor="ctr">
                    <a:lnT w="12700" cap="flat" cmpd="sng" algn="ctr">
                      <a:solidFill>
                        <a:schemeClr val="tx1"/>
                      </a:solidFill>
                      <a:prstDash val="solid"/>
                      <a:round/>
                      <a:headEnd type="none" w="med" len="med"/>
                      <a:tailEnd type="none" w="med" len="med"/>
                    </a:lnT>
                    <a:solidFill>
                      <a:schemeClr val="accent6">
                        <a:lumMod val="50000"/>
                        <a:alpha val="1000"/>
                      </a:schemeClr>
                    </a:solidFill>
                  </a:tcPr>
                </a:tc>
                <a:tc>
                  <a:txBody>
                    <a:bodyPr/>
                    <a:lstStyle/>
                    <a:p>
                      <a:pPr algn="ctr" fontAlgn="ctr"/>
                      <a:r>
                        <a:rPr lang="ru-KZ" sz="800" b="0" i="0" u="none" strike="noStrike">
                          <a:solidFill>
                            <a:srgbClr val="000000"/>
                          </a:solidFill>
                          <a:effectLst/>
                          <a:latin typeface="Arial Narrow" panose="020B0606020202030204" pitchFamily="34" charset="0"/>
                        </a:rPr>
                        <a:t>1 663</a:t>
                      </a:r>
                    </a:p>
                  </a:txBody>
                  <a:tcPr marL="9525" marR="9525" marT="0" marB="0" anchor="ctr">
                    <a:lnT w="12700" cap="flat" cmpd="sng" algn="ctr">
                      <a:solidFill>
                        <a:schemeClr val="tx1"/>
                      </a:solidFill>
                      <a:prstDash val="solid"/>
                      <a:round/>
                      <a:headEnd type="none" w="med" len="med"/>
                      <a:tailEnd type="none" w="med" len="med"/>
                    </a:lnT>
                    <a:solidFill>
                      <a:schemeClr val="accent6">
                        <a:lumMod val="50000"/>
                        <a:alpha val="1000"/>
                      </a:schemeClr>
                    </a:solidFill>
                  </a:tcPr>
                </a:tc>
                <a:tc>
                  <a:txBody>
                    <a:bodyPr/>
                    <a:lstStyle/>
                    <a:p>
                      <a:pPr algn="ctr" fontAlgn="ctr"/>
                      <a:r>
                        <a:rPr lang="ru-KZ" sz="800" b="0" i="0" u="none" strike="noStrike">
                          <a:solidFill>
                            <a:srgbClr val="000000"/>
                          </a:solidFill>
                          <a:effectLst/>
                          <a:latin typeface="Arial Narrow" panose="020B0606020202030204" pitchFamily="34" charset="0"/>
                        </a:rPr>
                        <a:t>1 779</a:t>
                      </a:r>
                    </a:p>
                  </a:txBody>
                  <a:tcPr marL="9525" marR="9525" marT="0" marB="0" anchor="ctr">
                    <a:lnT w="12700" cap="flat" cmpd="sng" algn="ctr">
                      <a:solidFill>
                        <a:schemeClr val="tx1"/>
                      </a:solidFill>
                      <a:prstDash val="solid"/>
                      <a:round/>
                      <a:headEnd type="none" w="med" len="med"/>
                      <a:tailEnd type="none" w="med" len="med"/>
                    </a:lnT>
                    <a:solidFill>
                      <a:schemeClr val="accent6">
                        <a:lumMod val="50000"/>
                        <a:alpha val="1000"/>
                      </a:schemeClr>
                    </a:solidFill>
                  </a:tcPr>
                </a:tc>
                <a:tc>
                  <a:txBody>
                    <a:bodyPr/>
                    <a:lstStyle/>
                    <a:p>
                      <a:pPr algn="ctr" fontAlgn="ctr"/>
                      <a:r>
                        <a:rPr lang="ru-KZ" sz="800" b="0" i="0" u="none" strike="noStrike">
                          <a:solidFill>
                            <a:srgbClr val="000000"/>
                          </a:solidFill>
                          <a:effectLst/>
                          <a:latin typeface="Arial Narrow" panose="020B0606020202030204" pitchFamily="34" charset="0"/>
                        </a:rPr>
                        <a:t>4 878</a:t>
                      </a:r>
                    </a:p>
                  </a:txBody>
                  <a:tcPr marL="9525" marR="9525" marT="0" marB="0" anchor="ctr">
                    <a:lnT w="12700" cap="flat" cmpd="sng" algn="ctr">
                      <a:solidFill>
                        <a:schemeClr val="tx1"/>
                      </a:solidFill>
                      <a:prstDash val="solid"/>
                      <a:round/>
                      <a:headEnd type="none" w="med" len="med"/>
                      <a:tailEnd type="none" w="med" len="med"/>
                    </a:lnT>
                    <a:solidFill>
                      <a:schemeClr val="accent6">
                        <a:lumMod val="50000"/>
                        <a:alpha val="1000"/>
                      </a:schemeClr>
                    </a:solidFill>
                  </a:tcPr>
                </a:tc>
                <a:tc>
                  <a:txBody>
                    <a:bodyPr/>
                    <a:lstStyle/>
                    <a:p>
                      <a:pPr algn="ctr" fontAlgn="ctr"/>
                      <a:r>
                        <a:rPr lang="ru-KZ" sz="800" b="0" i="0" u="none" strike="noStrike">
                          <a:solidFill>
                            <a:srgbClr val="000000"/>
                          </a:solidFill>
                          <a:effectLst/>
                          <a:latin typeface="Arial Narrow" panose="020B0606020202030204" pitchFamily="34" charset="0"/>
                        </a:rPr>
                        <a:t>1,0%</a:t>
                      </a:r>
                    </a:p>
                  </a:txBody>
                  <a:tcPr marL="9525" marR="9525" marT="0" marB="0" anchor="ctr">
                    <a:lnT w="12700" cap="flat" cmpd="sng" algn="ctr">
                      <a:solidFill>
                        <a:schemeClr val="tx1"/>
                      </a:solidFill>
                      <a:prstDash val="solid"/>
                      <a:round/>
                      <a:headEnd type="none" w="med" len="med"/>
                      <a:tailEnd type="none" w="med" len="med"/>
                    </a:lnT>
                    <a:solidFill>
                      <a:schemeClr val="accent6">
                        <a:lumMod val="50000"/>
                        <a:alpha val="1000"/>
                      </a:schemeClr>
                    </a:solidFill>
                  </a:tcPr>
                </a:tc>
                <a:extLst>
                  <a:ext uri="{0D108BD9-81ED-4DB2-BD59-A6C34878D82A}">
                    <a16:rowId xmlns:a16="http://schemas.microsoft.com/office/drawing/2014/main" val="1295061941"/>
                  </a:ext>
                </a:extLst>
              </a:tr>
              <a:tr h="158400">
                <a:tc>
                  <a:txBody>
                    <a:bodyPr/>
                    <a:lstStyle/>
                    <a:p>
                      <a:pPr algn="ctr" fontAlgn="b"/>
                      <a:r>
                        <a:rPr lang="ru-RU" sz="800" u="none" strike="noStrike" dirty="0">
                          <a:solidFill>
                            <a:schemeClr val="accent6">
                              <a:lumMod val="50000"/>
                            </a:schemeClr>
                          </a:solidFill>
                          <a:effectLst/>
                          <a:latin typeface="Arial Narrow" panose="020B0606020202030204" pitchFamily="34" charset="0"/>
                        </a:rPr>
                        <a:t>22</a:t>
                      </a:r>
                      <a:endParaRPr lang="en-US" sz="800" b="0" i="0" u="none" strike="noStrike" dirty="0">
                        <a:solidFill>
                          <a:schemeClr val="accent6">
                            <a:lumMod val="50000"/>
                          </a:schemeClr>
                        </a:solidFill>
                        <a:effectLst/>
                        <a:latin typeface="Arial Narrow" panose="020B0606020202030204" pitchFamily="34" charset="0"/>
                      </a:endParaRPr>
                    </a:p>
                  </a:txBody>
                  <a:tcPr marL="9525" marR="9525" marT="0" marB="0" anchor="ctr">
                    <a:solidFill>
                      <a:schemeClr val="accent6">
                        <a:lumMod val="50000"/>
                        <a:alpha val="20000"/>
                      </a:schemeClr>
                    </a:solidFill>
                  </a:tcPr>
                </a:tc>
                <a:tc>
                  <a:txBody>
                    <a:bodyPr/>
                    <a:lstStyle/>
                    <a:p>
                      <a:pPr algn="ctr" fontAlgn="b"/>
                      <a:r>
                        <a:rPr lang="ru-KZ" sz="800" b="0" i="0" u="none" strike="noStrike" cap="none">
                          <a:solidFill>
                            <a:schemeClr val="accent6">
                              <a:lumMod val="50000"/>
                            </a:schemeClr>
                          </a:solidFill>
                          <a:effectLst/>
                          <a:latin typeface="Arial Narrow" panose="020B0606020202030204" pitchFamily="34" charset="0"/>
                          <a:ea typeface="+mn-ea"/>
                          <a:cs typeface="+mn-cs"/>
                          <a:sym typeface="Arial"/>
                        </a:rPr>
                        <a:t>4120-1</a:t>
                      </a:r>
                    </a:p>
                  </a:txBody>
                  <a:tcPr marL="9525" marR="9525" marT="0" marB="0" anchor="ctr">
                    <a:solidFill>
                      <a:schemeClr val="accent6">
                        <a:lumMod val="50000"/>
                        <a:alpha val="20000"/>
                      </a:schemeClr>
                    </a:solidFill>
                  </a:tcPr>
                </a:tc>
                <a:tc>
                  <a:txBody>
                    <a:bodyPr/>
                    <a:lstStyle/>
                    <a:p>
                      <a:pPr marL="72000" algn="l" fontAlgn="ctr"/>
                      <a:r>
                        <a:rPr lang="ru-RU" sz="800" b="0" i="0" u="none" strike="noStrike" cap="none" dirty="0" err="1">
                          <a:solidFill>
                            <a:schemeClr val="accent6">
                              <a:lumMod val="50000"/>
                            </a:schemeClr>
                          </a:solidFill>
                          <a:effectLst/>
                          <a:latin typeface="Arial Narrow" panose="020B0606020202030204" pitchFamily="34" charset="0"/>
                          <a:ea typeface="+mn-ea"/>
                          <a:cs typeface="+mn-cs"/>
                          <a:sym typeface="Arial"/>
                        </a:rPr>
                        <a:t>Хатшылар</a:t>
                      </a:r>
                      <a:r>
                        <a:rPr lang="ru-RU" sz="800" b="0" i="0" u="none" strike="noStrike" cap="none" dirty="0">
                          <a:solidFill>
                            <a:schemeClr val="accent6">
                              <a:lumMod val="50000"/>
                            </a:schemeClr>
                          </a:solidFill>
                          <a:effectLst/>
                          <a:latin typeface="Arial Narrow" panose="020B0606020202030204" pitchFamily="34" charset="0"/>
                          <a:ea typeface="+mn-ea"/>
                          <a:cs typeface="+mn-cs"/>
                          <a:sym typeface="Arial"/>
                        </a:rPr>
                        <a:t> (</a:t>
                      </a:r>
                      <a:r>
                        <a:rPr lang="ru-RU" sz="800" b="0" i="0" u="none" strike="noStrike" cap="none" dirty="0" err="1">
                          <a:solidFill>
                            <a:schemeClr val="accent6">
                              <a:lumMod val="50000"/>
                            </a:schemeClr>
                          </a:solidFill>
                          <a:effectLst/>
                          <a:latin typeface="Arial Narrow" panose="020B0606020202030204" pitchFamily="34" charset="0"/>
                          <a:ea typeface="+mn-ea"/>
                          <a:cs typeface="+mn-cs"/>
                          <a:sym typeface="Arial"/>
                        </a:rPr>
                        <a:t>жалпы</a:t>
                      </a:r>
                      <a:r>
                        <a:rPr lang="ru-RU" sz="800" b="0" i="0" u="none" strike="noStrike" cap="none" dirty="0">
                          <a:solidFill>
                            <a:schemeClr val="accent6">
                              <a:lumMod val="50000"/>
                            </a:schemeClr>
                          </a:solidFill>
                          <a:effectLst/>
                          <a:latin typeface="Arial Narrow" panose="020B0606020202030204" pitchFamily="34" charset="0"/>
                          <a:ea typeface="+mn-ea"/>
                          <a:cs typeface="+mn-cs"/>
                          <a:sym typeface="Arial"/>
                        </a:rPr>
                        <a:t> </a:t>
                      </a:r>
                      <a:r>
                        <a:rPr lang="ru-RU" sz="800" b="0" i="0" u="none" strike="noStrike" cap="none" dirty="0" err="1">
                          <a:solidFill>
                            <a:schemeClr val="accent6">
                              <a:lumMod val="50000"/>
                            </a:schemeClr>
                          </a:solidFill>
                          <a:effectLst/>
                          <a:latin typeface="Arial Narrow" panose="020B0606020202030204" pitchFamily="34" charset="0"/>
                          <a:ea typeface="+mn-ea"/>
                          <a:cs typeface="+mn-cs"/>
                          <a:sym typeface="Arial"/>
                        </a:rPr>
                        <a:t>бейін</a:t>
                      </a:r>
                      <a:r>
                        <a:rPr lang="ru-RU" sz="800" b="0" i="0" u="none" strike="noStrike" cap="none" dirty="0">
                          <a:solidFill>
                            <a:schemeClr val="accent6">
                              <a:lumMod val="50000"/>
                            </a:schemeClr>
                          </a:solidFill>
                          <a:effectLst/>
                          <a:latin typeface="Arial Narrow" panose="020B0606020202030204" pitchFamily="34" charset="0"/>
                          <a:ea typeface="+mn-ea"/>
                          <a:cs typeface="+mn-cs"/>
                          <a:sym typeface="Arial"/>
                        </a:rPr>
                        <a:t>)</a:t>
                      </a:r>
                    </a:p>
                  </a:txBody>
                  <a:tcPr marL="9525" marR="9525" marT="0" marB="0" anchor="ctr">
                    <a:lnR w="12700" cap="flat" cmpd="sng" algn="ctr">
                      <a:solidFill>
                        <a:schemeClr val="tx1"/>
                      </a:solidFill>
                      <a:prstDash val="solid"/>
                      <a:round/>
                      <a:headEnd type="none" w="med" len="med"/>
                      <a:tailEnd type="none" w="med" len="med"/>
                    </a:lnR>
                    <a:solidFill>
                      <a:schemeClr val="accent6">
                        <a:lumMod val="50000"/>
                        <a:alpha val="20000"/>
                      </a:schemeClr>
                    </a:solidFill>
                  </a:tcPr>
                </a:tc>
                <a:tc>
                  <a:txBody>
                    <a:bodyPr/>
                    <a:lstStyle/>
                    <a:p>
                      <a:pPr algn="ctr" fontAlgn="ctr"/>
                      <a:r>
                        <a:rPr lang="ru-KZ" sz="800" b="0" i="0" u="none" strike="noStrike">
                          <a:solidFill>
                            <a:srgbClr val="000000"/>
                          </a:solidFill>
                          <a:effectLst/>
                          <a:latin typeface="Arial Narrow" panose="020B0606020202030204" pitchFamily="34" charset="0"/>
                        </a:rPr>
                        <a:t>9 124</a:t>
                      </a:r>
                    </a:p>
                  </a:txBody>
                  <a:tcPr marL="9525" marR="9525" marT="0" marB="0" anchor="ctr">
                    <a:lnL w="12700" cap="flat" cmpd="sng" algn="ctr">
                      <a:solidFill>
                        <a:schemeClr val="tx1"/>
                      </a:solidFill>
                      <a:prstDash val="solid"/>
                      <a:round/>
                      <a:headEnd type="none" w="med" len="med"/>
                      <a:tailEnd type="none" w="med" len="med"/>
                    </a:lnL>
                    <a:solidFill>
                      <a:schemeClr val="bg1">
                        <a:lumMod val="65000"/>
                        <a:alpha val="20000"/>
                      </a:schemeClr>
                    </a:solidFill>
                  </a:tcPr>
                </a:tc>
                <a:tc>
                  <a:txBody>
                    <a:bodyPr/>
                    <a:lstStyle/>
                    <a:p>
                      <a:pPr algn="ctr" fontAlgn="ctr"/>
                      <a:r>
                        <a:rPr lang="ru-KZ" sz="800" b="0" i="0" u="none" strike="noStrike">
                          <a:solidFill>
                            <a:srgbClr val="000000"/>
                          </a:solidFill>
                          <a:effectLst/>
                          <a:latin typeface="Arial Narrow" panose="020B0606020202030204" pitchFamily="34" charset="0"/>
                        </a:rPr>
                        <a:t>2 078</a:t>
                      </a:r>
                    </a:p>
                  </a:txBody>
                  <a:tcPr marL="9525" marR="9525" marT="0" marB="0" anchor="ctr">
                    <a:solidFill>
                      <a:schemeClr val="bg1">
                        <a:lumMod val="65000"/>
                        <a:alpha val="20000"/>
                      </a:schemeClr>
                    </a:solidFill>
                  </a:tcPr>
                </a:tc>
                <a:tc>
                  <a:txBody>
                    <a:bodyPr/>
                    <a:lstStyle/>
                    <a:p>
                      <a:pPr algn="ctr" fontAlgn="ctr"/>
                      <a:r>
                        <a:rPr lang="ru-KZ" sz="800" b="0" i="0" u="none" strike="noStrike">
                          <a:solidFill>
                            <a:srgbClr val="000000"/>
                          </a:solidFill>
                          <a:effectLst/>
                          <a:latin typeface="Arial Narrow" panose="020B0606020202030204" pitchFamily="34" charset="0"/>
                        </a:rPr>
                        <a:t>1 975</a:t>
                      </a:r>
                    </a:p>
                  </a:txBody>
                  <a:tcPr marL="9525" marR="9525" marT="0" marB="0" anchor="ctr">
                    <a:solidFill>
                      <a:schemeClr val="bg1">
                        <a:lumMod val="65000"/>
                        <a:alpha val="20000"/>
                      </a:schemeClr>
                    </a:solidFill>
                  </a:tcPr>
                </a:tc>
                <a:tc>
                  <a:txBody>
                    <a:bodyPr/>
                    <a:lstStyle/>
                    <a:p>
                      <a:pPr algn="ctr" fontAlgn="ctr"/>
                      <a:r>
                        <a:rPr lang="ru-KZ" sz="800" b="0" i="0" u="none" strike="noStrike">
                          <a:solidFill>
                            <a:srgbClr val="000000"/>
                          </a:solidFill>
                          <a:effectLst/>
                          <a:latin typeface="Arial Narrow" panose="020B0606020202030204" pitchFamily="34" charset="0"/>
                        </a:rPr>
                        <a:t>2 708</a:t>
                      </a:r>
                    </a:p>
                  </a:txBody>
                  <a:tcPr marL="9525" marR="9525" marT="0" marB="0" anchor="ctr">
                    <a:solidFill>
                      <a:schemeClr val="bg1">
                        <a:lumMod val="65000"/>
                        <a:alpha val="20000"/>
                      </a:schemeClr>
                    </a:solidFill>
                  </a:tcPr>
                </a:tc>
                <a:tc>
                  <a:txBody>
                    <a:bodyPr/>
                    <a:lstStyle/>
                    <a:p>
                      <a:pPr algn="ctr" fontAlgn="ctr"/>
                      <a:r>
                        <a:rPr lang="ru-KZ" sz="800" b="0" i="0" u="none" strike="noStrike">
                          <a:solidFill>
                            <a:srgbClr val="000000"/>
                          </a:solidFill>
                          <a:effectLst/>
                          <a:latin typeface="Arial Narrow" panose="020B0606020202030204" pitchFamily="34" charset="0"/>
                        </a:rPr>
                        <a:t>2 363</a:t>
                      </a:r>
                    </a:p>
                  </a:txBody>
                  <a:tcPr marL="9525" marR="9525" marT="0" marB="0" anchor="ctr">
                    <a:lnR w="12700" cap="flat" cmpd="sng" algn="ctr">
                      <a:solidFill>
                        <a:schemeClr val="tx1"/>
                      </a:solidFill>
                      <a:prstDash val="solid"/>
                      <a:round/>
                      <a:headEnd type="none" w="med" len="med"/>
                      <a:tailEnd type="none" w="med" len="med"/>
                    </a:lnR>
                    <a:solidFill>
                      <a:schemeClr val="bg1">
                        <a:lumMod val="65000"/>
                        <a:alpha val="20000"/>
                      </a:schemeClr>
                    </a:solidFill>
                  </a:tcPr>
                </a:tc>
                <a:tc>
                  <a:txBody>
                    <a:bodyPr/>
                    <a:lstStyle/>
                    <a:p>
                      <a:pPr algn="ctr" fontAlgn="ctr"/>
                      <a:r>
                        <a:rPr lang="ru-KZ" sz="800" b="0" i="0" u="none" strike="noStrike">
                          <a:solidFill>
                            <a:srgbClr val="000000"/>
                          </a:solidFill>
                          <a:effectLst/>
                          <a:latin typeface="Arial Narrow" panose="020B0606020202030204" pitchFamily="34" charset="0"/>
                        </a:rPr>
                        <a:t>9 309</a:t>
                      </a:r>
                    </a:p>
                  </a:txBody>
                  <a:tcPr marL="9525" marR="9525" marT="0" marB="0" anchor="ctr">
                    <a:lnL w="12700" cap="flat" cmpd="sng" algn="ctr">
                      <a:solidFill>
                        <a:schemeClr val="tx1"/>
                      </a:solidFill>
                      <a:prstDash val="solid"/>
                      <a:round/>
                      <a:headEnd type="none" w="med" len="med"/>
                      <a:tailEnd type="none" w="med" len="med"/>
                    </a:lnL>
                    <a:solidFill>
                      <a:schemeClr val="accent6">
                        <a:lumMod val="50000"/>
                        <a:alpha val="20000"/>
                      </a:schemeClr>
                    </a:solidFill>
                  </a:tcPr>
                </a:tc>
                <a:tc>
                  <a:txBody>
                    <a:bodyPr/>
                    <a:lstStyle/>
                    <a:p>
                      <a:pPr algn="ctr" fontAlgn="ctr"/>
                      <a:r>
                        <a:rPr lang="ru-KZ" sz="800" b="0" i="0" u="none" strike="noStrike">
                          <a:solidFill>
                            <a:srgbClr val="000000"/>
                          </a:solidFill>
                          <a:effectLst/>
                          <a:latin typeface="Arial Narrow" panose="020B0606020202030204" pitchFamily="34" charset="0"/>
                        </a:rPr>
                        <a:t>2 587</a:t>
                      </a:r>
                    </a:p>
                  </a:txBody>
                  <a:tcPr marL="9525" marR="9525" marT="0" marB="0" anchor="ctr">
                    <a:solidFill>
                      <a:schemeClr val="bg1">
                        <a:lumMod val="50000"/>
                        <a:alpha val="20000"/>
                      </a:schemeClr>
                    </a:solidFill>
                  </a:tcPr>
                </a:tc>
                <a:tc>
                  <a:txBody>
                    <a:bodyPr/>
                    <a:lstStyle/>
                    <a:p>
                      <a:pPr algn="ctr" fontAlgn="ctr"/>
                      <a:r>
                        <a:rPr lang="ru-KZ" sz="800" b="0" i="0" u="none" strike="noStrike">
                          <a:solidFill>
                            <a:srgbClr val="000000"/>
                          </a:solidFill>
                          <a:effectLst/>
                          <a:latin typeface="Arial Narrow" panose="020B0606020202030204" pitchFamily="34" charset="0"/>
                        </a:rPr>
                        <a:t>2 143</a:t>
                      </a:r>
                    </a:p>
                  </a:txBody>
                  <a:tcPr marL="9525" marR="9525" marT="0" marB="0" anchor="ctr">
                    <a:solidFill>
                      <a:schemeClr val="accent6">
                        <a:lumMod val="50000"/>
                        <a:alpha val="20000"/>
                      </a:schemeClr>
                    </a:solidFill>
                  </a:tcPr>
                </a:tc>
                <a:tc>
                  <a:txBody>
                    <a:bodyPr/>
                    <a:lstStyle/>
                    <a:p>
                      <a:pPr algn="ctr" fontAlgn="ctr"/>
                      <a:r>
                        <a:rPr lang="ru-KZ" sz="800" b="0" i="0" u="none" strike="noStrike">
                          <a:solidFill>
                            <a:srgbClr val="000000"/>
                          </a:solidFill>
                          <a:effectLst/>
                          <a:latin typeface="Arial Narrow" panose="020B0606020202030204" pitchFamily="34" charset="0"/>
                        </a:rPr>
                        <a:t>1 840</a:t>
                      </a:r>
                    </a:p>
                  </a:txBody>
                  <a:tcPr marL="9525" marR="9525" marT="0" marB="0" anchor="ctr">
                    <a:solidFill>
                      <a:schemeClr val="accent6">
                        <a:lumMod val="50000"/>
                        <a:alpha val="20000"/>
                      </a:schemeClr>
                    </a:solidFill>
                  </a:tcPr>
                </a:tc>
                <a:tc>
                  <a:txBody>
                    <a:bodyPr/>
                    <a:lstStyle/>
                    <a:p>
                      <a:pPr algn="ctr" fontAlgn="ctr"/>
                      <a:r>
                        <a:rPr lang="ru-KZ" sz="800" b="0" i="0" u="none" strike="noStrike">
                          <a:solidFill>
                            <a:srgbClr val="000000"/>
                          </a:solidFill>
                          <a:effectLst/>
                          <a:latin typeface="Arial Narrow" panose="020B0606020202030204" pitchFamily="34" charset="0"/>
                        </a:rPr>
                        <a:t>2 739</a:t>
                      </a:r>
                    </a:p>
                  </a:txBody>
                  <a:tcPr marL="9525" marR="9525" marT="0" marB="0" anchor="ctr">
                    <a:solidFill>
                      <a:schemeClr val="accent6">
                        <a:lumMod val="50000"/>
                        <a:alpha val="20000"/>
                      </a:schemeClr>
                    </a:solidFill>
                  </a:tcPr>
                </a:tc>
                <a:tc>
                  <a:txBody>
                    <a:bodyPr/>
                    <a:lstStyle/>
                    <a:p>
                      <a:pPr algn="ctr" fontAlgn="ctr"/>
                      <a:r>
                        <a:rPr lang="ru-KZ" sz="800" b="0" i="0" u="none" strike="noStrike">
                          <a:solidFill>
                            <a:srgbClr val="000000"/>
                          </a:solidFill>
                          <a:effectLst/>
                          <a:latin typeface="Arial Narrow" panose="020B0606020202030204" pitchFamily="34" charset="0"/>
                        </a:rPr>
                        <a:t>0,9%</a:t>
                      </a:r>
                    </a:p>
                  </a:txBody>
                  <a:tcPr marL="9525" marR="9525" marT="0" marB="0" anchor="ctr">
                    <a:solidFill>
                      <a:schemeClr val="accent6">
                        <a:lumMod val="50000"/>
                        <a:alpha val="20000"/>
                      </a:schemeClr>
                    </a:solidFill>
                  </a:tcPr>
                </a:tc>
                <a:extLst>
                  <a:ext uri="{0D108BD9-81ED-4DB2-BD59-A6C34878D82A}">
                    <a16:rowId xmlns:a16="http://schemas.microsoft.com/office/drawing/2014/main" val="750895560"/>
                  </a:ext>
                </a:extLst>
              </a:tr>
              <a:tr h="158400">
                <a:tc>
                  <a:txBody>
                    <a:bodyPr/>
                    <a:lstStyle/>
                    <a:p>
                      <a:pPr algn="ctr" fontAlgn="b"/>
                      <a:r>
                        <a:rPr lang="ru-RU" sz="800" u="none" strike="noStrike" dirty="0">
                          <a:solidFill>
                            <a:schemeClr val="accent6">
                              <a:lumMod val="50000"/>
                            </a:schemeClr>
                          </a:solidFill>
                          <a:effectLst/>
                          <a:latin typeface="Arial Narrow" panose="020B0606020202030204" pitchFamily="34" charset="0"/>
                        </a:rPr>
                        <a:t>23</a:t>
                      </a:r>
                      <a:endParaRPr lang="en-US" sz="800" b="0" i="0" u="none" strike="noStrike" dirty="0">
                        <a:solidFill>
                          <a:schemeClr val="accent6">
                            <a:lumMod val="50000"/>
                          </a:schemeClr>
                        </a:solidFill>
                        <a:effectLst/>
                        <a:latin typeface="Arial Narrow" panose="020B0606020202030204" pitchFamily="34" charset="0"/>
                      </a:endParaRPr>
                    </a:p>
                  </a:txBody>
                  <a:tcPr marL="9525" marR="9525" marT="0" marB="0" anchor="ctr">
                    <a:solidFill>
                      <a:schemeClr val="accent6">
                        <a:lumMod val="50000"/>
                        <a:alpha val="1000"/>
                      </a:schemeClr>
                    </a:solidFill>
                  </a:tcPr>
                </a:tc>
                <a:tc>
                  <a:txBody>
                    <a:bodyPr/>
                    <a:lstStyle/>
                    <a:p>
                      <a:pPr algn="ctr" fontAlgn="b"/>
                      <a:r>
                        <a:rPr lang="ru-KZ" sz="800" b="0" i="0" u="none" strike="noStrike" cap="none" dirty="0">
                          <a:solidFill>
                            <a:schemeClr val="accent6">
                              <a:lumMod val="50000"/>
                            </a:schemeClr>
                          </a:solidFill>
                          <a:effectLst/>
                          <a:latin typeface="Arial Narrow" panose="020B0606020202030204" pitchFamily="34" charset="0"/>
                          <a:ea typeface="+mn-ea"/>
                          <a:cs typeface="+mn-cs"/>
                          <a:sym typeface="Arial"/>
                        </a:rPr>
                        <a:t>5220-9</a:t>
                      </a:r>
                    </a:p>
                  </a:txBody>
                  <a:tcPr marL="9525" marR="9525" marT="0" marB="0" anchor="ctr">
                    <a:solidFill>
                      <a:schemeClr val="accent6">
                        <a:lumMod val="50000"/>
                        <a:alpha val="1000"/>
                      </a:schemeClr>
                    </a:solidFill>
                  </a:tcPr>
                </a:tc>
                <a:tc>
                  <a:txBody>
                    <a:bodyPr/>
                    <a:lstStyle/>
                    <a:p>
                      <a:pPr marL="72000" algn="l" fontAlgn="ctr"/>
                      <a:r>
                        <a:rPr lang="ru-RU" sz="800" b="0" i="0" u="none" strike="noStrike" cap="none" dirty="0" err="1">
                          <a:solidFill>
                            <a:schemeClr val="accent6">
                              <a:lumMod val="50000"/>
                            </a:schemeClr>
                          </a:solidFill>
                          <a:effectLst/>
                          <a:latin typeface="Arial Narrow" panose="020B0606020202030204" pitchFamily="34" charset="0"/>
                          <a:ea typeface="+mn-ea"/>
                          <a:cs typeface="+mn-cs"/>
                          <a:sym typeface="Arial"/>
                        </a:rPr>
                        <a:t>Басқа</a:t>
                      </a:r>
                      <a:r>
                        <a:rPr lang="ru-RU" sz="800" b="0" i="0" u="none" strike="noStrike" cap="none" dirty="0">
                          <a:solidFill>
                            <a:schemeClr val="accent6">
                              <a:lumMod val="50000"/>
                            </a:schemeClr>
                          </a:solidFill>
                          <a:effectLst/>
                          <a:latin typeface="Arial Narrow" panose="020B0606020202030204" pitchFamily="34" charset="0"/>
                          <a:ea typeface="+mn-ea"/>
                          <a:cs typeface="+mn-cs"/>
                          <a:sym typeface="Arial"/>
                        </a:rPr>
                        <a:t> </a:t>
                      </a:r>
                      <a:r>
                        <a:rPr lang="ru-RU" sz="800" b="0" i="0" u="none" strike="noStrike" cap="none" dirty="0" err="1">
                          <a:solidFill>
                            <a:schemeClr val="accent6">
                              <a:lumMod val="50000"/>
                            </a:schemeClr>
                          </a:solidFill>
                          <a:effectLst/>
                          <a:latin typeface="Arial Narrow" panose="020B0606020202030204" pitchFamily="34" charset="0"/>
                          <a:ea typeface="+mn-ea"/>
                          <a:cs typeface="+mn-cs"/>
                          <a:sym typeface="Arial"/>
                        </a:rPr>
                        <a:t>кассирлер</a:t>
                      </a:r>
                      <a:r>
                        <a:rPr lang="ru-RU" sz="800" b="0" i="0" u="none" strike="noStrike" cap="none" dirty="0">
                          <a:solidFill>
                            <a:schemeClr val="accent6">
                              <a:lumMod val="50000"/>
                            </a:schemeClr>
                          </a:solidFill>
                          <a:effectLst/>
                          <a:latin typeface="Arial Narrow" panose="020B0606020202030204" pitchFamily="34" charset="0"/>
                          <a:ea typeface="+mn-ea"/>
                          <a:cs typeface="+mn-cs"/>
                          <a:sym typeface="Arial"/>
                        </a:rPr>
                        <a:t> </a:t>
                      </a:r>
                      <a:r>
                        <a:rPr lang="ru-RU" sz="800" b="0" i="0" u="none" strike="noStrike" cap="none" dirty="0" err="1">
                          <a:solidFill>
                            <a:schemeClr val="accent6">
                              <a:lumMod val="50000"/>
                            </a:schemeClr>
                          </a:solidFill>
                          <a:effectLst/>
                          <a:latin typeface="Arial Narrow" panose="020B0606020202030204" pitchFamily="34" charset="0"/>
                          <a:ea typeface="+mn-ea"/>
                          <a:cs typeface="+mn-cs"/>
                          <a:sym typeface="Arial"/>
                        </a:rPr>
                        <a:t>және</a:t>
                      </a:r>
                      <a:r>
                        <a:rPr lang="ru-RU" sz="800" b="0" i="0" u="none" strike="noStrike" cap="none" dirty="0">
                          <a:solidFill>
                            <a:schemeClr val="accent6">
                              <a:lumMod val="50000"/>
                            </a:schemeClr>
                          </a:solidFill>
                          <a:effectLst/>
                          <a:latin typeface="Arial Narrow" panose="020B0606020202030204" pitchFamily="34" charset="0"/>
                          <a:ea typeface="+mn-ea"/>
                          <a:cs typeface="+mn-cs"/>
                          <a:sym typeface="Arial"/>
                        </a:rPr>
                        <a:t> билет </a:t>
                      </a:r>
                      <a:r>
                        <a:rPr lang="ru-RU" sz="800" b="0" i="0" u="none" strike="noStrike" cap="none" dirty="0" err="1">
                          <a:solidFill>
                            <a:schemeClr val="accent6">
                              <a:lumMod val="50000"/>
                            </a:schemeClr>
                          </a:solidFill>
                          <a:effectLst/>
                          <a:latin typeface="Arial Narrow" panose="020B0606020202030204" pitchFamily="34" charset="0"/>
                          <a:ea typeface="+mn-ea"/>
                          <a:cs typeface="+mn-cs"/>
                          <a:sym typeface="Arial"/>
                        </a:rPr>
                        <a:t>сатушылар</a:t>
                      </a:r>
                      <a:endParaRPr lang="ru-RU" sz="800" b="0" i="0" u="none" strike="noStrike" cap="none" dirty="0">
                        <a:solidFill>
                          <a:schemeClr val="accent6">
                            <a:lumMod val="50000"/>
                          </a:schemeClr>
                        </a:solidFill>
                        <a:effectLst/>
                        <a:latin typeface="Arial Narrow" panose="020B0606020202030204" pitchFamily="34" charset="0"/>
                        <a:ea typeface="+mn-ea"/>
                        <a:cs typeface="+mn-cs"/>
                        <a:sym typeface="Arial"/>
                      </a:endParaRPr>
                    </a:p>
                  </a:txBody>
                  <a:tcPr marL="9525" marR="9525" marT="0" marB="0" anchor="ctr">
                    <a:lnR w="12700" cap="flat" cmpd="sng" algn="ctr">
                      <a:solidFill>
                        <a:schemeClr val="tx1"/>
                      </a:solidFill>
                      <a:prstDash val="solid"/>
                      <a:round/>
                      <a:headEnd type="none" w="med" len="med"/>
                      <a:tailEnd type="none" w="med" len="med"/>
                    </a:lnR>
                    <a:solidFill>
                      <a:schemeClr val="accent6">
                        <a:lumMod val="50000"/>
                        <a:alpha val="1000"/>
                      </a:schemeClr>
                    </a:solidFill>
                  </a:tcPr>
                </a:tc>
                <a:tc>
                  <a:txBody>
                    <a:bodyPr/>
                    <a:lstStyle/>
                    <a:p>
                      <a:pPr algn="ctr" fontAlgn="ctr"/>
                      <a:r>
                        <a:rPr lang="ru-KZ" sz="800" b="0" i="0" u="none" strike="noStrike">
                          <a:solidFill>
                            <a:srgbClr val="000000"/>
                          </a:solidFill>
                          <a:effectLst/>
                          <a:latin typeface="Arial Narrow" panose="020B0606020202030204" pitchFamily="34" charset="0"/>
                        </a:rPr>
                        <a:t>9 559</a:t>
                      </a:r>
                    </a:p>
                  </a:txBody>
                  <a:tcPr marL="9525" marR="9525" marT="0" marB="0" anchor="ctr">
                    <a:lnL w="12700" cap="flat" cmpd="sng" algn="ctr">
                      <a:solidFill>
                        <a:schemeClr val="tx1"/>
                      </a:solidFill>
                      <a:prstDash val="solid"/>
                      <a:round/>
                      <a:headEnd type="none" w="med" len="med"/>
                      <a:tailEnd type="none" w="med" len="med"/>
                    </a:lnL>
                    <a:solidFill>
                      <a:schemeClr val="accent6">
                        <a:lumMod val="50000"/>
                        <a:alpha val="1000"/>
                      </a:schemeClr>
                    </a:solidFill>
                  </a:tcPr>
                </a:tc>
                <a:tc>
                  <a:txBody>
                    <a:bodyPr/>
                    <a:lstStyle/>
                    <a:p>
                      <a:pPr algn="ctr" fontAlgn="ctr"/>
                      <a:r>
                        <a:rPr lang="ru-KZ" sz="800" b="0" i="0" u="none" strike="noStrike">
                          <a:solidFill>
                            <a:srgbClr val="000000"/>
                          </a:solidFill>
                          <a:effectLst/>
                          <a:latin typeface="Arial Narrow" panose="020B0606020202030204" pitchFamily="34" charset="0"/>
                        </a:rPr>
                        <a:t>1 777</a:t>
                      </a:r>
                    </a:p>
                  </a:txBody>
                  <a:tcPr marL="9525" marR="9525" marT="0" marB="0" anchor="ctr">
                    <a:solidFill>
                      <a:schemeClr val="accent6">
                        <a:lumMod val="50000"/>
                        <a:alpha val="1000"/>
                      </a:schemeClr>
                    </a:solidFill>
                  </a:tcPr>
                </a:tc>
                <a:tc>
                  <a:txBody>
                    <a:bodyPr/>
                    <a:lstStyle/>
                    <a:p>
                      <a:pPr algn="ctr" fontAlgn="ctr"/>
                      <a:r>
                        <a:rPr lang="ru-KZ" sz="800" b="0" i="0" u="none" strike="noStrike">
                          <a:solidFill>
                            <a:srgbClr val="000000"/>
                          </a:solidFill>
                          <a:effectLst/>
                          <a:latin typeface="Arial Narrow" panose="020B0606020202030204" pitchFamily="34" charset="0"/>
                        </a:rPr>
                        <a:t>2 403</a:t>
                      </a:r>
                    </a:p>
                  </a:txBody>
                  <a:tcPr marL="9525" marR="9525" marT="0" marB="0" anchor="ctr">
                    <a:solidFill>
                      <a:schemeClr val="accent6">
                        <a:lumMod val="50000"/>
                        <a:alpha val="1000"/>
                      </a:schemeClr>
                    </a:solidFill>
                  </a:tcPr>
                </a:tc>
                <a:tc>
                  <a:txBody>
                    <a:bodyPr/>
                    <a:lstStyle/>
                    <a:p>
                      <a:pPr algn="ctr" fontAlgn="ctr"/>
                      <a:r>
                        <a:rPr lang="ru-KZ" sz="800" b="0" i="0" u="none" strike="noStrike">
                          <a:solidFill>
                            <a:srgbClr val="000000"/>
                          </a:solidFill>
                          <a:effectLst/>
                          <a:latin typeface="Arial Narrow" panose="020B0606020202030204" pitchFamily="34" charset="0"/>
                        </a:rPr>
                        <a:t>2 222</a:t>
                      </a:r>
                    </a:p>
                  </a:txBody>
                  <a:tcPr marL="9525" marR="9525" marT="0" marB="0" anchor="ctr">
                    <a:solidFill>
                      <a:schemeClr val="accent6">
                        <a:lumMod val="50000"/>
                        <a:alpha val="1000"/>
                      </a:schemeClr>
                    </a:solidFill>
                  </a:tcPr>
                </a:tc>
                <a:tc>
                  <a:txBody>
                    <a:bodyPr/>
                    <a:lstStyle/>
                    <a:p>
                      <a:pPr algn="ctr" fontAlgn="ctr"/>
                      <a:r>
                        <a:rPr lang="ru-KZ" sz="800" b="0" i="0" u="none" strike="noStrike">
                          <a:solidFill>
                            <a:srgbClr val="000000"/>
                          </a:solidFill>
                          <a:effectLst/>
                          <a:latin typeface="Arial Narrow" panose="020B0606020202030204" pitchFamily="34" charset="0"/>
                        </a:rPr>
                        <a:t>3 157</a:t>
                      </a:r>
                    </a:p>
                  </a:txBody>
                  <a:tcPr marL="9525" marR="9525" marT="0" marB="0" anchor="ctr">
                    <a:lnR w="12700" cap="flat" cmpd="sng" algn="ctr">
                      <a:solidFill>
                        <a:schemeClr val="tx1"/>
                      </a:solidFill>
                      <a:prstDash val="solid"/>
                      <a:round/>
                      <a:headEnd type="none" w="med" len="med"/>
                      <a:tailEnd type="none" w="med" len="med"/>
                    </a:lnR>
                    <a:solidFill>
                      <a:schemeClr val="accent6">
                        <a:lumMod val="50000"/>
                        <a:alpha val="1000"/>
                      </a:schemeClr>
                    </a:solidFill>
                  </a:tcPr>
                </a:tc>
                <a:tc>
                  <a:txBody>
                    <a:bodyPr/>
                    <a:lstStyle/>
                    <a:p>
                      <a:pPr algn="ctr" fontAlgn="ctr"/>
                      <a:r>
                        <a:rPr lang="ru-KZ" sz="800" b="0" i="0" u="none" strike="noStrike">
                          <a:solidFill>
                            <a:srgbClr val="000000"/>
                          </a:solidFill>
                          <a:effectLst/>
                          <a:latin typeface="Arial Narrow" panose="020B0606020202030204" pitchFamily="34" charset="0"/>
                        </a:rPr>
                        <a:t>8 832</a:t>
                      </a:r>
                    </a:p>
                  </a:txBody>
                  <a:tcPr marL="9525" marR="9525" marT="0" marB="0" anchor="ctr">
                    <a:lnL w="12700" cap="flat" cmpd="sng" algn="ctr">
                      <a:solidFill>
                        <a:schemeClr val="tx1"/>
                      </a:solidFill>
                      <a:prstDash val="solid"/>
                      <a:round/>
                      <a:headEnd type="none" w="med" len="med"/>
                      <a:tailEnd type="none" w="med" len="med"/>
                    </a:lnL>
                    <a:solidFill>
                      <a:schemeClr val="accent6">
                        <a:lumMod val="50000"/>
                        <a:alpha val="1000"/>
                      </a:schemeClr>
                    </a:solidFill>
                  </a:tcPr>
                </a:tc>
                <a:tc>
                  <a:txBody>
                    <a:bodyPr/>
                    <a:lstStyle/>
                    <a:p>
                      <a:pPr algn="ctr" fontAlgn="ctr"/>
                      <a:r>
                        <a:rPr lang="ru-KZ" sz="800" b="0" i="0" u="none" strike="noStrike">
                          <a:solidFill>
                            <a:srgbClr val="000000"/>
                          </a:solidFill>
                          <a:effectLst/>
                          <a:latin typeface="Arial Narrow" panose="020B0606020202030204" pitchFamily="34" charset="0"/>
                        </a:rPr>
                        <a:t>1 754</a:t>
                      </a:r>
                    </a:p>
                  </a:txBody>
                  <a:tcPr marL="9525" marR="9525" marT="0" marB="0" anchor="ctr">
                    <a:solidFill>
                      <a:schemeClr val="accent6">
                        <a:lumMod val="50000"/>
                        <a:alpha val="1000"/>
                      </a:schemeClr>
                    </a:solidFill>
                  </a:tcPr>
                </a:tc>
                <a:tc>
                  <a:txBody>
                    <a:bodyPr/>
                    <a:lstStyle/>
                    <a:p>
                      <a:pPr algn="ctr" fontAlgn="ctr"/>
                      <a:r>
                        <a:rPr lang="ru-KZ" sz="800" b="0" i="0" u="none" strike="noStrike">
                          <a:solidFill>
                            <a:srgbClr val="000000"/>
                          </a:solidFill>
                          <a:effectLst/>
                          <a:latin typeface="Arial Narrow" panose="020B0606020202030204" pitchFamily="34" charset="0"/>
                        </a:rPr>
                        <a:t>1 563</a:t>
                      </a:r>
                    </a:p>
                  </a:txBody>
                  <a:tcPr marL="9525" marR="9525" marT="0" marB="0" anchor="ctr">
                    <a:solidFill>
                      <a:schemeClr val="accent6">
                        <a:lumMod val="50000"/>
                        <a:alpha val="1000"/>
                      </a:schemeClr>
                    </a:solidFill>
                  </a:tcPr>
                </a:tc>
                <a:tc>
                  <a:txBody>
                    <a:bodyPr/>
                    <a:lstStyle/>
                    <a:p>
                      <a:pPr algn="ctr" fontAlgn="ctr"/>
                      <a:r>
                        <a:rPr lang="ru-KZ" sz="800" b="0" i="0" u="none" strike="noStrike">
                          <a:solidFill>
                            <a:srgbClr val="000000"/>
                          </a:solidFill>
                          <a:effectLst/>
                          <a:latin typeface="Arial Narrow" panose="020B0606020202030204" pitchFamily="34" charset="0"/>
                        </a:rPr>
                        <a:t>2 731</a:t>
                      </a:r>
                    </a:p>
                  </a:txBody>
                  <a:tcPr marL="9525" marR="9525" marT="0" marB="0" anchor="ctr">
                    <a:solidFill>
                      <a:schemeClr val="accent6">
                        <a:lumMod val="50000"/>
                        <a:alpha val="1000"/>
                      </a:schemeClr>
                    </a:solidFill>
                  </a:tcPr>
                </a:tc>
                <a:tc>
                  <a:txBody>
                    <a:bodyPr/>
                    <a:lstStyle/>
                    <a:p>
                      <a:pPr algn="ctr" fontAlgn="ctr"/>
                      <a:r>
                        <a:rPr lang="ru-KZ" sz="800" b="0" i="0" u="none" strike="noStrike">
                          <a:solidFill>
                            <a:srgbClr val="000000"/>
                          </a:solidFill>
                          <a:effectLst/>
                          <a:latin typeface="Arial Narrow" panose="020B0606020202030204" pitchFamily="34" charset="0"/>
                        </a:rPr>
                        <a:t>2 784</a:t>
                      </a:r>
                    </a:p>
                  </a:txBody>
                  <a:tcPr marL="9525" marR="9525" marT="0" marB="0" anchor="ctr">
                    <a:solidFill>
                      <a:schemeClr val="accent6">
                        <a:lumMod val="50000"/>
                        <a:alpha val="1000"/>
                      </a:schemeClr>
                    </a:solidFill>
                  </a:tcPr>
                </a:tc>
                <a:tc>
                  <a:txBody>
                    <a:bodyPr/>
                    <a:lstStyle/>
                    <a:p>
                      <a:pPr algn="ctr" fontAlgn="ctr"/>
                      <a:r>
                        <a:rPr lang="ru-KZ" sz="800" b="0" i="0" u="none" strike="noStrike">
                          <a:solidFill>
                            <a:srgbClr val="000000"/>
                          </a:solidFill>
                          <a:effectLst/>
                          <a:latin typeface="Arial Narrow" panose="020B0606020202030204" pitchFamily="34" charset="0"/>
                        </a:rPr>
                        <a:t>0,8%</a:t>
                      </a:r>
                    </a:p>
                  </a:txBody>
                  <a:tcPr marL="9525" marR="9525" marT="0" marB="0" anchor="ctr">
                    <a:solidFill>
                      <a:schemeClr val="accent6">
                        <a:lumMod val="50000"/>
                        <a:alpha val="1000"/>
                      </a:schemeClr>
                    </a:solidFill>
                  </a:tcPr>
                </a:tc>
                <a:extLst>
                  <a:ext uri="{0D108BD9-81ED-4DB2-BD59-A6C34878D82A}">
                    <a16:rowId xmlns:a16="http://schemas.microsoft.com/office/drawing/2014/main" val="761244194"/>
                  </a:ext>
                </a:extLst>
              </a:tr>
              <a:tr h="158400">
                <a:tc>
                  <a:txBody>
                    <a:bodyPr/>
                    <a:lstStyle/>
                    <a:p>
                      <a:pPr algn="ctr" fontAlgn="b"/>
                      <a:r>
                        <a:rPr lang="ru-RU" sz="800" u="none" strike="noStrike" dirty="0">
                          <a:solidFill>
                            <a:schemeClr val="accent6">
                              <a:lumMod val="50000"/>
                            </a:schemeClr>
                          </a:solidFill>
                          <a:effectLst/>
                          <a:latin typeface="Arial Narrow" panose="020B0606020202030204" pitchFamily="34" charset="0"/>
                        </a:rPr>
                        <a:t>24</a:t>
                      </a:r>
                      <a:endParaRPr lang="en-US" sz="800" b="0" i="0" u="none" strike="noStrike" dirty="0">
                        <a:solidFill>
                          <a:schemeClr val="accent6">
                            <a:lumMod val="50000"/>
                          </a:schemeClr>
                        </a:solidFill>
                        <a:effectLst/>
                        <a:latin typeface="Arial Narrow" panose="020B0606020202030204" pitchFamily="34" charset="0"/>
                      </a:endParaRPr>
                    </a:p>
                  </a:txBody>
                  <a:tcPr marL="9525" marR="9525" marT="0" marB="0" anchor="ctr">
                    <a:solidFill>
                      <a:schemeClr val="accent6">
                        <a:lumMod val="50000"/>
                        <a:alpha val="20000"/>
                      </a:schemeClr>
                    </a:solidFill>
                  </a:tcPr>
                </a:tc>
                <a:tc>
                  <a:txBody>
                    <a:bodyPr/>
                    <a:lstStyle/>
                    <a:p>
                      <a:pPr algn="ctr" fontAlgn="b"/>
                      <a:r>
                        <a:rPr lang="ru-KZ" sz="800" b="0" i="0" u="none" strike="noStrike" cap="none">
                          <a:solidFill>
                            <a:schemeClr val="accent6">
                              <a:lumMod val="50000"/>
                            </a:schemeClr>
                          </a:solidFill>
                          <a:effectLst/>
                          <a:latin typeface="Arial Narrow" panose="020B0606020202030204" pitchFamily="34" charset="0"/>
                          <a:ea typeface="+mn-ea"/>
                          <a:cs typeface="+mn-cs"/>
                          <a:sym typeface="Arial"/>
                        </a:rPr>
                        <a:t>9410-2</a:t>
                      </a:r>
                    </a:p>
                  </a:txBody>
                  <a:tcPr marL="9525" marR="9525" marT="0" marB="0" anchor="ctr">
                    <a:solidFill>
                      <a:schemeClr val="accent6">
                        <a:lumMod val="50000"/>
                        <a:alpha val="20000"/>
                      </a:schemeClr>
                    </a:solidFill>
                  </a:tcPr>
                </a:tc>
                <a:tc>
                  <a:txBody>
                    <a:bodyPr/>
                    <a:lstStyle/>
                    <a:p>
                      <a:pPr marL="72000" algn="l" fontAlgn="ctr"/>
                      <a:r>
                        <a:rPr lang="ru-RU" sz="800" b="0" i="0" u="none" strike="noStrike" cap="none" dirty="0">
                          <a:solidFill>
                            <a:schemeClr val="accent6">
                              <a:lumMod val="50000"/>
                            </a:schemeClr>
                          </a:solidFill>
                          <a:effectLst/>
                          <a:latin typeface="Arial Narrow" panose="020B0606020202030204" pitchFamily="34" charset="0"/>
                          <a:ea typeface="+mn-ea"/>
                          <a:cs typeface="+mn-cs"/>
                          <a:sym typeface="Arial"/>
                        </a:rPr>
                        <a:t>Ас </a:t>
                      </a:r>
                      <a:r>
                        <a:rPr lang="ru-RU" sz="800" b="0" i="0" u="none" strike="noStrike" cap="none" dirty="0" err="1">
                          <a:solidFill>
                            <a:schemeClr val="accent6">
                              <a:lumMod val="50000"/>
                            </a:schemeClr>
                          </a:solidFill>
                          <a:effectLst/>
                          <a:latin typeface="Arial Narrow" panose="020B0606020202030204" pitchFamily="34" charset="0"/>
                          <a:ea typeface="+mn-ea"/>
                          <a:cs typeface="+mn-cs"/>
                          <a:sym typeface="Arial"/>
                        </a:rPr>
                        <a:t>бөлмесіндегі</a:t>
                      </a:r>
                      <a:r>
                        <a:rPr lang="ru-RU" sz="800" b="0" i="0" u="none" strike="noStrike" cap="none" dirty="0">
                          <a:solidFill>
                            <a:schemeClr val="accent6">
                              <a:lumMod val="50000"/>
                            </a:schemeClr>
                          </a:solidFill>
                          <a:effectLst/>
                          <a:latin typeface="Arial Narrow" panose="020B0606020202030204" pitchFamily="34" charset="0"/>
                          <a:ea typeface="+mn-ea"/>
                          <a:cs typeface="+mn-cs"/>
                          <a:sym typeface="Arial"/>
                        </a:rPr>
                        <a:t> </a:t>
                      </a:r>
                      <a:r>
                        <a:rPr lang="ru-RU" sz="800" b="0" i="0" u="none" strike="noStrike" cap="none" dirty="0" err="1">
                          <a:solidFill>
                            <a:schemeClr val="accent6">
                              <a:lumMod val="50000"/>
                            </a:schemeClr>
                          </a:solidFill>
                          <a:effectLst/>
                          <a:latin typeface="Arial Narrow" panose="020B0606020202030204" pitchFamily="34" charset="0"/>
                          <a:ea typeface="+mn-ea"/>
                          <a:cs typeface="+mn-cs"/>
                          <a:sym typeface="Arial"/>
                        </a:rPr>
                        <a:t>көмекшілер</a:t>
                      </a:r>
                      <a:endParaRPr lang="ru-RU" sz="800" b="0" i="0" u="none" strike="noStrike" cap="none" dirty="0">
                        <a:solidFill>
                          <a:schemeClr val="accent6">
                            <a:lumMod val="50000"/>
                          </a:schemeClr>
                        </a:solidFill>
                        <a:effectLst/>
                        <a:latin typeface="Arial Narrow" panose="020B0606020202030204" pitchFamily="34" charset="0"/>
                        <a:ea typeface="+mn-ea"/>
                        <a:cs typeface="+mn-cs"/>
                        <a:sym typeface="Arial"/>
                      </a:endParaRPr>
                    </a:p>
                  </a:txBody>
                  <a:tcPr marL="9525" marR="9525" marT="0" marB="0" anchor="ctr">
                    <a:lnR w="12700" cap="flat" cmpd="sng" algn="ctr">
                      <a:solidFill>
                        <a:schemeClr val="tx1"/>
                      </a:solidFill>
                      <a:prstDash val="solid"/>
                      <a:round/>
                      <a:headEnd type="none" w="med" len="med"/>
                      <a:tailEnd type="none" w="med" len="med"/>
                    </a:lnR>
                    <a:solidFill>
                      <a:schemeClr val="accent6">
                        <a:lumMod val="50000"/>
                        <a:alpha val="20000"/>
                      </a:schemeClr>
                    </a:solidFill>
                  </a:tcPr>
                </a:tc>
                <a:tc>
                  <a:txBody>
                    <a:bodyPr/>
                    <a:lstStyle/>
                    <a:p>
                      <a:pPr algn="ctr" fontAlgn="ctr"/>
                      <a:r>
                        <a:rPr lang="ru-KZ" sz="800" b="0" i="0" u="none" strike="noStrike">
                          <a:solidFill>
                            <a:srgbClr val="000000"/>
                          </a:solidFill>
                          <a:effectLst/>
                          <a:latin typeface="Arial Narrow" panose="020B0606020202030204" pitchFamily="34" charset="0"/>
                        </a:rPr>
                        <a:t>9 760</a:t>
                      </a:r>
                    </a:p>
                  </a:txBody>
                  <a:tcPr marL="9525" marR="9525" marT="0" marB="0" anchor="ctr">
                    <a:lnL w="12700" cap="flat" cmpd="sng" algn="ctr">
                      <a:solidFill>
                        <a:schemeClr val="tx1"/>
                      </a:solidFill>
                      <a:prstDash val="solid"/>
                      <a:round/>
                      <a:headEnd type="none" w="med" len="med"/>
                      <a:tailEnd type="none" w="med" len="med"/>
                    </a:lnL>
                    <a:solidFill>
                      <a:schemeClr val="bg1">
                        <a:lumMod val="65000"/>
                        <a:alpha val="20000"/>
                      </a:schemeClr>
                    </a:solidFill>
                  </a:tcPr>
                </a:tc>
                <a:tc>
                  <a:txBody>
                    <a:bodyPr/>
                    <a:lstStyle/>
                    <a:p>
                      <a:pPr algn="ctr" fontAlgn="ctr"/>
                      <a:r>
                        <a:rPr lang="ru-KZ" sz="800" b="0" i="0" u="none" strike="noStrike">
                          <a:solidFill>
                            <a:srgbClr val="000000"/>
                          </a:solidFill>
                          <a:effectLst/>
                          <a:latin typeface="Arial Narrow" panose="020B0606020202030204" pitchFamily="34" charset="0"/>
                        </a:rPr>
                        <a:t>2 200</a:t>
                      </a:r>
                    </a:p>
                  </a:txBody>
                  <a:tcPr marL="9525" marR="9525" marT="0" marB="0" anchor="ctr">
                    <a:solidFill>
                      <a:schemeClr val="bg1">
                        <a:lumMod val="65000"/>
                        <a:alpha val="20000"/>
                      </a:schemeClr>
                    </a:solidFill>
                  </a:tcPr>
                </a:tc>
                <a:tc>
                  <a:txBody>
                    <a:bodyPr/>
                    <a:lstStyle/>
                    <a:p>
                      <a:pPr algn="ctr" fontAlgn="ctr"/>
                      <a:r>
                        <a:rPr lang="ru-KZ" sz="800" b="0" i="0" u="none" strike="noStrike">
                          <a:solidFill>
                            <a:srgbClr val="000000"/>
                          </a:solidFill>
                          <a:effectLst/>
                          <a:latin typeface="Arial Narrow" panose="020B0606020202030204" pitchFamily="34" charset="0"/>
                        </a:rPr>
                        <a:t>3 019</a:t>
                      </a:r>
                    </a:p>
                  </a:txBody>
                  <a:tcPr marL="9525" marR="9525" marT="0" marB="0" anchor="ctr">
                    <a:solidFill>
                      <a:schemeClr val="bg1">
                        <a:lumMod val="65000"/>
                        <a:alpha val="20000"/>
                      </a:schemeClr>
                    </a:solidFill>
                  </a:tcPr>
                </a:tc>
                <a:tc>
                  <a:txBody>
                    <a:bodyPr/>
                    <a:lstStyle/>
                    <a:p>
                      <a:pPr algn="ctr" fontAlgn="ctr"/>
                      <a:r>
                        <a:rPr lang="ru-KZ" sz="800" b="0" i="0" u="none" strike="noStrike">
                          <a:solidFill>
                            <a:srgbClr val="000000"/>
                          </a:solidFill>
                          <a:effectLst/>
                          <a:latin typeface="Arial Narrow" panose="020B0606020202030204" pitchFamily="34" charset="0"/>
                        </a:rPr>
                        <a:t>2 580</a:t>
                      </a:r>
                    </a:p>
                  </a:txBody>
                  <a:tcPr marL="9525" marR="9525" marT="0" marB="0" anchor="ctr">
                    <a:solidFill>
                      <a:schemeClr val="bg1">
                        <a:lumMod val="65000"/>
                        <a:alpha val="20000"/>
                      </a:schemeClr>
                    </a:solidFill>
                  </a:tcPr>
                </a:tc>
                <a:tc>
                  <a:txBody>
                    <a:bodyPr/>
                    <a:lstStyle/>
                    <a:p>
                      <a:pPr algn="ctr" fontAlgn="ctr"/>
                      <a:r>
                        <a:rPr lang="ru-KZ" sz="800" b="0" i="0" u="none" strike="noStrike">
                          <a:solidFill>
                            <a:srgbClr val="000000"/>
                          </a:solidFill>
                          <a:effectLst/>
                          <a:latin typeface="Arial Narrow" panose="020B0606020202030204" pitchFamily="34" charset="0"/>
                        </a:rPr>
                        <a:t>1 961</a:t>
                      </a:r>
                    </a:p>
                  </a:txBody>
                  <a:tcPr marL="9525" marR="9525" marT="0" marB="0" anchor="ctr">
                    <a:lnR w="12700" cap="flat" cmpd="sng" algn="ctr">
                      <a:solidFill>
                        <a:schemeClr val="tx1"/>
                      </a:solidFill>
                      <a:prstDash val="solid"/>
                      <a:round/>
                      <a:headEnd type="none" w="med" len="med"/>
                      <a:tailEnd type="none" w="med" len="med"/>
                    </a:lnR>
                    <a:solidFill>
                      <a:schemeClr val="bg1">
                        <a:lumMod val="65000"/>
                        <a:alpha val="20000"/>
                      </a:schemeClr>
                    </a:solidFill>
                  </a:tcPr>
                </a:tc>
                <a:tc>
                  <a:txBody>
                    <a:bodyPr/>
                    <a:lstStyle/>
                    <a:p>
                      <a:pPr algn="ctr" fontAlgn="ctr"/>
                      <a:r>
                        <a:rPr lang="ru-KZ" sz="800" b="0" i="0" u="none" strike="noStrike">
                          <a:solidFill>
                            <a:srgbClr val="000000"/>
                          </a:solidFill>
                          <a:effectLst/>
                          <a:latin typeface="Arial Narrow" panose="020B0606020202030204" pitchFamily="34" charset="0"/>
                        </a:rPr>
                        <a:t>8 824</a:t>
                      </a:r>
                    </a:p>
                  </a:txBody>
                  <a:tcPr marL="9525" marR="9525" marT="0" marB="0" anchor="ctr">
                    <a:lnL w="12700" cap="flat" cmpd="sng" algn="ctr">
                      <a:solidFill>
                        <a:schemeClr val="tx1"/>
                      </a:solidFill>
                      <a:prstDash val="solid"/>
                      <a:round/>
                      <a:headEnd type="none" w="med" len="med"/>
                      <a:tailEnd type="none" w="med" len="med"/>
                    </a:lnL>
                    <a:solidFill>
                      <a:schemeClr val="accent6">
                        <a:lumMod val="50000"/>
                        <a:alpha val="20000"/>
                      </a:schemeClr>
                    </a:solidFill>
                  </a:tcPr>
                </a:tc>
                <a:tc>
                  <a:txBody>
                    <a:bodyPr/>
                    <a:lstStyle/>
                    <a:p>
                      <a:pPr algn="ctr" fontAlgn="ctr"/>
                      <a:r>
                        <a:rPr lang="ru-KZ" sz="800" b="0" i="0" u="none" strike="noStrike">
                          <a:solidFill>
                            <a:srgbClr val="000000"/>
                          </a:solidFill>
                          <a:effectLst/>
                          <a:latin typeface="Arial Narrow" panose="020B0606020202030204" pitchFamily="34" charset="0"/>
                        </a:rPr>
                        <a:t>1 877</a:t>
                      </a:r>
                    </a:p>
                  </a:txBody>
                  <a:tcPr marL="9525" marR="9525" marT="0" marB="0" anchor="ctr">
                    <a:solidFill>
                      <a:schemeClr val="bg1">
                        <a:lumMod val="50000"/>
                        <a:alpha val="20000"/>
                      </a:schemeClr>
                    </a:solidFill>
                  </a:tcPr>
                </a:tc>
                <a:tc>
                  <a:txBody>
                    <a:bodyPr/>
                    <a:lstStyle/>
                    <a:p>
                      <a:pPr algn="ctr" fontAlgn="ctr"/>
                      <a:r>
                        <a:rPr lang="ru-KZ" sz="800" b="0" i="0" u="none" strike="noStrike">
                          <a:solidFill>
                            <a:srgbClr val="000000"/>
                          </a:solidFill>
                          <a:effectLst/>
                          <a:latin typeface="Arial Narrow" panose="020B0606020202030204" pitchFamily="34" charset="0"/>
                        </a:rPr>
                        <a:t>1 891</a:t>
                      </a:r>
                    </a:p>
                  </a:txBody>
                  <a:tcPr marL="9525" marR="9525" marT="0" marB="0" anchor="ctr">
                    <a:solidFill>
                      <a:schemeClr val="accent6">
                        <a:lumMod val="50000"/>
                        <a:alpha val="20000"/>
                      </a:schemeClr>
                    </a:solidFill>
                  </a:tcPr>
                </a:tc>
                <a:tc>
                  <a:txBody>
                    <a:bodyPr/>
                    <a:lstStyle/>
                    <a:p>
                      <a:pPr algn="ctr" fontAlgn="ctr"/>
                      <a:r>
                        <a:rPr lang="ru-KZ" sz="800" b="0" i="0" u="none" strike="noStrike">
                          <a:solidFill>
                            <a:srgbClr val="000000"/>
                          </a:solidFill>
                          <a:effectLst/>
                          <a:latin typeface="Arial Narrow" panose="020B0606020202030204" pitchFamily="34" charset="0"/>
                        </a:rPr>
                        <a:t>2 549</a:t>
                      </a:r>
                    </a:p>
                  </a:txBody>
                  <a:tcPr marL="9525" marR="9525" marT="0" marB="0" anchor="ctr">
                    <a:solidFill>
                      <a:schemeClr val="accent6">
                        <a:lumMod val="50000"/>
                        <a:alpha val="20000"/>
                      </a:schemeClr>
                    </a:solidFill>
                  </a:tcPr>
                </a:tc>
                <a:tc>
                  <a:txBody>
                    <a:bodyPr/>
                    <a:lstStyle/>
                    <a:p>
                      <a:pPr algn="ctr" fontAlgn="ctr"/>
                      <a:r>
                        <a:rPr lang="ru-KZ" sz="800" b="0" i="0" u="none" strike="noStrike">
                          <a:solidFill>
                            <a:srgbClr val="000000"/>
                          </a:solidFill>
                          <a:effectLst/>
                          <a:latin typeface="Arial Narrow" panose="020B0606020202030204" pitchFamily="34" charset="0"/>
                        </a:rPr>
                        <a:t>2 507</a:t>
                      </a:r>
                    </a:p>
                  </a:txBody>
                  <a:tcPr marL="9525" marR="9525" marT="0" marB="0" anchor="ctr">
                    <a:solidFill>
                      <a:schemeClr val="accent6">
                        <a:lumMod val="50000"/>
                        <a:alpha val="20000"/>
                      </a:schemeClr>
                    </a:solidFill>
                  </a:tcPr>
                </a:tc>
                <a:tc>
                  <a:txBody>
                    <a:bodyPr/>
                    <a:lstStyle/>
                    <a:p>
                      <a:pPr algn="ctr" fontAlgn="ctr"/>
                      <a:r>
                        <a:rPr lang="ru-KZ" sz="800" b="0" i="0" u="none" strike="noStrike">
                          <a:solidFill>
                            <a:srgbClr val="000000"/>
                          </a:solidFill>
                          <a:effectLst/>
                          <a:latin typeface="Arial Narrow" panose="020B0606020202030204" pitchFamily="34" charset="0"/>
                        </a:rPr>
                        <a:t>0,8%</a:t>
                      </a:r>
                    </a:p>
                  </a:txBody>
                  <a:tcPr marL="9525" marR="9525" marT="0" marB="0" anchor="ctr">
                    <a:solidFill>
                      <a:schemeClr val="accent6">
                        <a:lumMod val="50000"/>
                        <a:alpha val="20000"/>
                      </a:schemeClr>
                    </a:solidFill>
                  </a:tcPr>
                </a:tc>
                <a:extLst>
                  <a:ext uri="{0D108BD9-81ED-4DB2-BD59-A6C34878D82A}">
                    <a16:rowId xmlns:a16="http://schemas.microsoft.com/office/drawing/2014/main" val="1996304957"/>
                  </a:ext>
                </a:extLst>
              </a:tr>
              <a:tr h="158400">
                <a:tc>
                  <a:txBody>
                    <a:bodyPr/>
                    <a:lstStyle/>
                    <a:p>
                      <a:pPr algn="ctr" fontAlgn="b"/>
                      <a:r>
                        <a:rPr lang="ru-RU" sz="800" u="none" strike="noStrike" dirty="0">
                          <a:solidFill>
                            <a:schemeClr val="accent6">
                              <a:lumMod val="50000"/>
                            </a:schemeClr>
                          </a:solidFill>
                          <a:effectLst/>
                          <a:latin typeface="Arial Narrow" panose="020B0606020202030204" pitchFamily="34" charset="0"/>
                        </a:rPr>
                        <a:t>25</a:t>
                      </a:r>
                      <a:endParaRPr lang="en-US" sz="800" b="0" i="0" u="none" strike="noStrike" dirty="0">
                        <a:solidFill>
                          <a:schemeClr val="accent6">
                            <a:lumMod val="50000"/>
                          </a:schemeClr>
                        </a:solidFill>
                        <a:effectLst/>
                        <a:latin typeface="Arial Narrow" panose="020B0606020202030204" pitchFamily="34" charset="0"/>
                      </a:endParaRPr>
                    </a:p>
                  </a:txBody>
                  <a:tcPr marL="9525" marR="9525" marT="0" marB="0" anchor="ctr">
                    <a:solidFill>
                      <a:schemeClr val="accent6">
                        <a:lumMod val="50000"/>
                        <a:alpha val="1000"/>
                      </a:schemeClr>
                    </a:solidFill>
                  </a:tcPr>
                </a:tc>
                <a:tc>
                  <a:txBody>
                    <a:bodyPr/>
                    <a:lstStyle/>
                    <a:p>
                      <a:pPr algn="ctr" fontAlgn="b"/>
                      <a:r>
                        <a:rPr lang="ru-KZ" sz="800" b="0" i="0" u="none" strike="noStrike" cap="none" dirty="0">
                          <a:solidFill>
                            <a:schemeClr val="accent6">
                              <a:lumMod val="50000"/>
                            </a:schemeClr>
                          </a:solidFill>
                          <a:effectLst/>
                          <a:latin typeface="Arial Narrow" panose="020B0606020202030204" pitchFamily="34" charset="0"/>
                          <a:ea typeface="+mn-ea"/>
                          <a:cs typeface="+mn-cs"/>
                          <a:sym typeface="Arial"/>
                        </a:rPr>
                        <a:t>9622-1</a:t>
                      </a:r>
                    </a:p>
                  </a:txBody>
                  <a:tcPr marL="9525" marR="9525" marT="0" marB="0" anchor="ctr">
                    <a:solidFill>
                      <a:schemeClr val="accent6">
                        <a:lumMod val="50000"/>
                        <a:alpha val="1000"/>
                      </a:schemeClr>
                    </a:solidFill>
                  </a:tcPr>
                </a:tc>
                <a:tc>
                  <a:txBody>
                    <a:bodyPr/>
                    <a:lstStyle/>
                    <a:p>
                      <a:pPr marL="72000" algn="l" fontAlgn="ctr"/>
                      <a:r>
                        <a:rPr lang="ru-RU" sz="800" b="0" i="0" u="none" strike="noStrike" cap="none" dirty="0" err="1">
                          <a:solidFill>
                            <a:schemeClr val="accent6">
                              <a:lumMod val="50000"/>
                            </a:schemeClr>
                          </a:solidFill>
                          <a:effectLst/>
                          <a:latin typeface="Arial Narrow" panose="020B0606020202030204" pitchFamily="34" charset="0"/>
                          <a:ea typeface="+mn-ea"/>
                          <a:cs typeface="+mn-cs"/>
                          <a:sym typeface="Arial"/>
                        </a:rPr>
                        <a:t>Ғимараттарды</a:t>
                      </a:r>
                      <a:r>
                        <a:rPr lang="ru-RU" sz="800" b="0" i="0" u="none" strike="noStrike" cap="none" dirty="0">
                          <a:solidFill>
                            <a:schemeClr val="accent6">
                              <a:lumMod val="50000"/>
                            </a:schemeClr>
                          </a:solidFill>
                          <a:effectLst/>
                          <a:latin typeface="Arial Narrow" panose="020B0606020202030204" pitchFamily="34" charset="0"/>
                          <a:ea typeface="+mn-ea"/>
                          <a:cs typeface="+mn-cs"/>
                          <a:sym typeface="Arial"/>
                        </a:rPr>
                        <a:t> </a:t>
                      </a:r>
                      <a:r>
                        <a:rPr lang="ru-RU" sz="800" b="0" i="0" u="none" strike="noStrike" cap="none" dirty="0" err="1">
                          <a:solidFill>
                            <a:schemeClr val="accent6">
                              <a:lumMod val="50000"/>
                            </a:schemeClr>
                          </a:solidFill>
                          <a:effectLst/>
                          <a:latin typeface="Arial Narrow" panose="020B0606020202030204" pitchFamily="34" charset="0"/>
                          <a:ea typeface="+mn-ea"/>
                          <a:cs typeface="+mn-cs"/>
                          <a:sym typeface="Arial"/>
                        </a:rPr>
                        <a:t>қараушылар</a:t>
                      </a:r>
                      <a:r>
                        <a:rPr lang="ru-RU" sz="800" b="0" i="0" u="none" strike="noStrike" cap="none" dirty="0">
                          <a:solidFill>
                            <a:schemeClr val="accent6">
                              <a:lumMod val="50000"/>
                            </a:schemeClr>
                          </a:solidFill>
                          <a:effectLst/>
                          <a:latin typeface="Arial Narrow" panose="020B0606020202030204" pitchFamily="34" charset="0"/>
                          <a:ea typeface="+mn-ea"/>
                          <a:cs typeface="+mn-cs"/>
                          <a:sym typeface="Arial"/>
                        </a:rPr>
                        <a:t> </a:t>
                      </a:r>
                      <a:r>
                        <a:rPr lang="ru-RU" sz="800" b="0" i="0" u="none" strike="noStrike" cap="none" dirty="0" err="1">
                          <a:solidFill>
                            <a:schemeClr val="accent6">
                              <a:lumMod val="50000"/>
                            </a:schemeClr>
                          </a:solidFill>
                          <a:effectLst/>
                          <a:latin typeface="Arial Narrow" panose="020B0606020202030204" pitchFamily="34" charset="0"/>
                          <a:ea typeface="+mn-ea"/>
                          <a:cs typeface="+mn-cs"/>
                          <a:sym typeface="Arial"/>
                        </a:rPr>
                        <a:t>және</a:t>
                      </a:r>
                      <a:r>
                        <a:rPr lang="ru-RU" sz="800" b="0" i="0" u="none" strike="noStrike" cap="none" dirty="0">
                          <a:solidFill>
                            <a:schemeClr val="accent6">
                              <a:lumMod val="50000"/>
                            </a:schemeClr>
                          </a:solidFill>
                          <a:effectLst/>
                          <a:latin typeface="Arial Narrow" panose="020B0606020202030204" pitchFamily="34" charset="0"/>
                          <a:ea typeface="+mn-ea"/>
                          <a:cs typeface="+mn-cs"/>
                          <a:sym typeface="Arial"/>
                        </a:rPr>
                        <a:t> </a:t>
                      </a:r>
                      <a:r>
                        <a:rPr lang="ru-RU" sz="800" b="0" i="0" u="none" strike="noStrike" cap="none" dirty="0" err="1">
                          <a:solidFill>
                            <a:schemeClr val="accent6">
                              <a:lumMod val="50000"/>
                            </a:schemeClr>
                          </a:solidFill>
                          <a:effectLst/>
                          <a:latin typeface="Arial Narrow" panose="020B0606020202030204" pitchFamily="34" charset="0"/>
                          <a:ea typeface="+mn-ea"/>
                          <a:cs typeface="+mn-cs"/>
                          <a:sym typeface="Arial"/>
                        </a:rPr>
                        <a:t>күзетшілер</a:t>
                      </a:r>
                      <a:endParaRPr lang="ru-RU" sz="800" b="0" i="0" u="none" strike="noStrike" cap="none" dirty="0">
                        <a:solidFill>
                          <a:schemeClr val="accent6">
                            <a:lumMod val="50000"/>
                          </a:schemeClr>
                        </a:solidFill>
                        <a:effectLst/>
                        <a:latin typeface="Arial Narrow" panose="020B0606020202030204" pitchFamily="34" charset="0"/>
                        <a:ea typeface="+mn-ea"/>
                        <a:cs typeface="+mn-cs"/>
                        <a:sym typeface="Arial"/>
                      </a:endParaRPr>
                    </a:p>
                  </a:txBody>
                  <a:tcPr marL="9525" marR="9525" marT="0" marB="0" anchor="ctr">
                    <a:lnR w="12700" cap="flat" cmpd="sng" algn="ctr">
                      <a:solidFill>
                        <a:schemeClr val="tx1"/>
                      </a:solidFill>
                      <a:prstDash val="solid"/>
                      <a:round/>
                      <a:headEnd type="none" w="med" len="med"/>
                      <a:tailEnd type="none" w="med" len="med"/>
                    </a:lnR>
                    <a:solidFill>
                      <a:schemeClr val="accent6">
                        <a:lumMod val="50000"/>
                        <a:alpha val="1000"/>
                      </a:schemeClr>
                    </a:solidFill>
                  </a:tcPr>
                </a:tc>
                <a:tc>
                  <a:txBody>
                    <a:bodyPr/>
                    <a:lstStyle/>
                    <a:p>
                      <a:pPr algn="ctr" fontAlgn="ctr"/>
                      <a:r>
                        <a:rPr lang="ru-KZ" sz="800" b="0" i="0" u="none" strike="noStrike">
                          <a:solidFill>
                            <a:srgbClr val="000000"/>
                          </a:solidFill>
                          <a:effectLst/>
                          <a:latin typeface="Arial Narrow" panose="020B0606020202030204" pitchFamily="34" charset="0"/>
                        </a:rPr>
                        <a:t>9 110</a:t>
                      </a:r>
                    </a:p>
                  </a:txBody>
                  <a:tcPr marL="9525" marR="9525" marT="0" marB="0" anchor="ctr">
                    <a:lnL w="12700" cap="flat" cmpd="sng" algn="ctr">
                      <a:solidFill>
                        <a:schemeClr val="tx1"/>
                      </a:solidFill>
                      <a:prstDash val="solid"/>
                      <a:round/>
                      <a:headEnd type="none" w="med" len="med"/>
                      <a:tailEnd type="none" w="med" len="med"/>
                    </a:lnL>
                    <a:solidFill>
                      <a:schemeClr val="accent6">
                        <a:lumMod val="50000"/>
                        <a:alpha val="1000"/>
                      </a:schemeClr>
                    </a:solidFill>
                  </a:tcPr>
                </a:tc>
                <a:tc>
                  <a:txBody>
                    <a:bodyPr/>
                    <a:lstStyle/>
                    <a:p>
                      <a:pPr algn="ctr" fontAlgn="ctr"/>
                      <a:r>
                        <a:rPr lang="ru-KZ" sz="800" b="0" i="0" u="none" strike="noStrike">
                          <a:solidFill>
                            <a:srgbClr val="000000"/>
                          </a:solidFill>
                          <a:effectLst/>
                          <a:latin typeface="Arial Narrow" panose="020B0606020202030204" pitchFamily="34" charset="0"/>
                        </a:rPr>
                        <a:t>1 981</a:t>
                      </a:r>
                    </a:p>
                  </a:txBody>
                  <a:tcPr marL="9525" marR="9525" marT="0" marB="0" anchor="ctr">
                    <a:solidFill>
                      <a:schemeClr val="accent6">
                        <a:lumMod val="50000"/>
                        <a:alpha val="1000"/>
                      </a:schemeClr>
                    </a:solidFill>
                  </a:tcPr>
                </a:tc>
                <a:tc>
                  <a:txBody>
                    <a:bodyPr/>
                    <a:lstStyle/>
                    <a:p>
                      <a:pPr algn="ctr" fontAlgn="ctr"/>
                      <a:r>
                        <a:rPr lang="ru-KZ" sz="800" b="0" i="0" u="none" strike="noStrike">
                          <a:solidFill>
                            <a:srgbClr val="000000"/>
                          </a:solidFill>
                          <a:effectLst/>
                          <a:latin typeface="Arial Narrow" panose="020B0606020202030204" pitchFamily="34" charset="0"/>
                        </a:rPr>
                        <a:t>2 809</a:t>
                      </a:r>
                    </a:p>
                  </a:txBody>
                  <a:tcPr marL="9525" marR="9525" marT="0" marB="0" anchor="ctr">
                    <a:solidFill>
                      <a:schemeClr val="accent6">
                        <a:lumMod val="50000"/>
                        <a:alpha val="1000"/>
                      </a:schemeClr>
                    </a:solidFill>
                  </a:tcPr>
                </a:tc>
                <a:tc>
                  <a:txBody>
                    <a:bodyPr/>
                    <a:lstStyle/>
                    <a:p>
                      <a:pPr algn="ctr" fontAlgn="ctr"/>
                      <a:r>
                        <a:rPr lang="ru-KZ" sz="800" b="0" i="0" u="none" strike="noStrike">
                          <a:solidFill>
                            <a:srgbClr val="000000"/>
                          </a:solidFill>
                          <a:effectLst/>
                          <a:latin typeface="Arial Narrow" panose="020B0606020202030204" pitchFamily="34" charset="0"/>
                        </a:rPr>
                        <a:t>2 367</a:t>
                      </a:r>
                    </a:p>
                  </a:txBody>
                  <a:tcPr marL="9525" marR="9525" marT="0" marB="0" anchor="ctr">
                    <a:solidFill>
                      <a:schemeClr val="accent6">
                        <a:lumMod val="50000"/>
                        <a:alpha val="1000"/>
                      </a:schemeClr>
                    </a:solidFill>
                  </a:tcPr>
                </a:tc>
                <a:tc>
                  <a:txBody>
                    <a:bodyPr/>
                    <a:lstStyle/>
                    <a:p>
                      <a:pPr algn="ctr" fontAlgn="ctr"/>
                      <a:r>
                        <a:rPr lang="ru-KZ" sz="800" b="0" i="0" u="none" strike="noStrike">
                          <a:solidFill>
                            <a:srgbClr val="000000"/>
                          </a:solidFill>
                          <a:effectLst/>
                          <a:latin typeface="Arial Narrow" panose="020B0606020202030204" pitchFamily="34" charset="0"/>
                        </a:rPr>
                        <a:t>1 953</a:t>
                      </a:r>
                    </a:p>
                  </a:txBody>
                  <a:tcPr marL="9525" marR="9525" marT="0" marB="0" anchor="ctr">
                    <a:lnR w="12700" cap="flat" cmpd="sng" algn="ctr">
                      <a:solidFill>
                        <a:schemeClr val="tx1"/>
                      </a:solidFill>
                      <a:prstDash val="solid"/>
                      <a:round/>
                      <a:headEnd type="none" w="med" len="med"/>
                      <a:tailEnd type="none" w="med" len="med"/>
                    </a:lnR>
                    <a:solidFill>
                      <a:schemeClr val="accent6">
                        <a:lumMod val="50000"/>
                        <a:alpha val="1000"/>
                      </a:schemeClr>
                    </a:solidFill>
                  </a:tcPr>
                </a:tc>
                <a:tc>
                  <a:txBody>
                    <a:bodyPr/>
                    <a:lstStyle/>
                    <a:p>
                      <a:pPr algn="ctr" fontAlgn="ctr"/>
                      <a:r>
                        <a:rPr lang="ru-KZ" sz="800" b="0" i="0" u="none" strike="noStrike">
                          <a:solidFill>
                            <a:srgbClr val="000000"/>
                          </a:solidFill>
                          <a:effectLst/>
                          <a:latin typeface="Arial Narrow" panose="020B0606020202030204" pitchFamily="34" charset="0"/>
                        </a:rPr>
                        <a:t>8 614</a:t>
                      </a:r>
                    </a:p>
                  </a:txBody>
                  <a:tcPr marL="9525" marR="9525" marT="0" marB="0" anchor="ctr">
                    <a:lnL w="12700" cap="flat" cmpd="sng" algn="ctr">
                      <a:solidFill>
                        <a:schemeClr val="tx1"/>
                      </a:solidFill>
                      <a:prstDash val="solid"/>
                      <a:round/>
                      <a:headEnd type="none" w="med" len="med"/>
                      <a:tailEnd type="none" w="med" len="med"/>
                    </a:lnL>
                    <a:solidFill>
                      <a:schemeClr val="accent6">
                        <a:lumMod val="50000"/>
                        <a:alpha val="1000"/>
                      </a:schemeClr>
                    </a:solidFill>
                  </a:tcPr>
                </a:tc>
                <a:tc>
                  <a:txBody>
                    <a:bodyPr/>
                    <a:lstStyle/>
                    <a:p>
                      <a:pPr algn="ctr" fontAlgn="ctr"/>
                      <a:r>
                        <a:rPr lang="ru-KZ" sz="800" b="0" i="0" u="none" strike="noStrike">
                          <a:solidFill>
                            <a:srgbClr val="000000"/>
                          </a:solidFill>
                          <a:effectLst/>
                          <a:latin typeface="Arial Narrow" panose="020B0606020202030204" pitchFamily="34" charset="0"/>
                        </a:rPr>
                        <a:t>2 133</a:t>
                      </a:r>
                    </a:p>
                  </a:txBody>
                  <a:tcPr marL="9525" marR="9525" marT="0" marB="0" anchor="ctr">
                    <a:solidFill>
                      <a:schemeClr val="accent6">
                        <a:lumMod val="50000"/>
                        <a:alpha val="1000"/>
                      </a:schemeClr>
                    </a:solidFill>
                  </a:tcPr>
                </a:tc>
                <a:tc>
                  <a:txBody>
                    <a:bodyPr/>
                    <a:lstStyle/>
                    <a:p>
                      <a:pPr algn="ctr" fontAlgn="ctr"/>
                      <a:r>
                        <a:rPr lang="ru-KZ" sz="800" b="0" i="0" u="none" strike="noStrike">
                          <a:solidFill>
                            <a:srgbClr val="000000"/>
                          </a:solidFill>
                          <a:effectLst/>
                          <a:latin typeface="Arial Narrow" panose="020B0606020202030204" pitchFamily="34" charset="0"/>
                        </a:rPr>
                        <a:t>1 507</a:t>
                      </a:r>
                    </a:p>
                  </a:txBody>
                  <a:tcPr marL="9525" marR="9525" marT="0" marB="0" anchor="ctr">
                    <a:solidFill>
                      <a:schemeClr val="accent6">
                        <a:lumMod val="50000"/>
                        <a:alpha val="1000"/>
                      </a:schemeClr>
                    </a:solidFill>
                  </a:tcPr>
                </a:tc>
                <a:tc>
                  <a:txBody>
                    <a:bodyPr/>
                    <a:lstStyle/>
                    <a:p>
                      <a:pPr algn="ctr" fontAlgn="ctr"/>
                      <a:r>
                        <a:rPr lang="ru-KZ" sz="800" b="0" i="0" u="none" strike="noStrike">
                          <a:solidFill>
                            <a:srgbClr val="000000"/>
                          </a:solidFill>
                          <a:effectLst/>
                          <a:latin typeface="Arial Narrow" panose="020B0606020202030204" pitchFamily="34" charset="0"/>
                        </a:rPr>
                        <a:t>2 576</a:t>
                      </a:r>
                    </a:p>
                  </a:txBody>
                  <a:tcPr marL="9525" marR="9525" marT="0" marB="0" anchor="ctr">
                    <a:solidFill>
                      <a:schemeClr val="accent6">
                        <a:lumMod val="50000"/>
                        <a:alpha val="1000"/>
                      </a:schemeClr>
                    </a:solidFill>
                  </a:tcPr>
                </a:tc>
                <a:tc>
                  <a:txBody>
                    <a:bodyPr/>
                    <a:lstStyle/>
                    <a:p>
                      <a:pPr algn="ctr" fontAlgn="ctr"/>
                      <a:r>
                        <a:rPr lang="ru-KZ" sz="800" b="0" i="0" u="none" strike="noStrike">
                          <a:solidFill>
                            <a:srgbClr val="000000"/>
                          </a:solidFill>
                          <a:effectLst/>
                          <a:latin typeface="Arial Narrow" panose="020B0606020202030204" pitchFamily="34" charset="0"/>
                        </a:rPr>
                        <a:t>2 398</a:t>
                      </a:r>
                    </a:p>
                  </a:txBody>
                  <a:tcPr marL="9525" marR="9525" marT="0" marB="0" anchor="ctr">
                    <a:solidFill>
                      <a:schemeClr val="accent6">
                        <a:lumMod val="50000"/>
                        <a:alpha val="1000"/>
                      </a:schemeClr>
                    </a:solidFill>
                  </a:tcPr>
                </a:tc>
                <a:tc>
                  <a:txBody>
                    <a:bodyPr/>
                    <a:lstStyle/>
                    <a:p>
                      <a:pPr algn="ctr" fontAlgn="ctr"/>
                      <a:r>
                        <a:rPr lang="ru-KZ" sz="800" b="0" i="0" u="none" strike="noStrike">
                          <a:solidFill>
                            <a:srgbClr val="000000"/>
                          </a:solidFill>
                          <a:effectLst/>
                          <a:latin typeface="Arial Narrow" panose="020B0606020202030204" pitchFamily="34" charset="0"/>
                        </a:rPr>
                        <a:t>0,8%</a:t>
                      </a:r>
                    </a:p>
                  </a:txBody>
                  <a:tcPr marL="9525" marR="9525" marT="0" marB="0" anchor="ctr">
                    <a:solidFill>
                      <a:schemeClr val="accent6">
                        <a:lumMod val="50000"/>
                        <a:alpha val="1000"/>
                      </a:schemeClr>
                    </a:solidFill>
                  </a:tcPr>
                </a:tc>
                <a:extLst>
                  <a:ext uri="{0D108BD9-81ED-4DB2-BD59-A6C34878D82A}">
                    <a16:rowId xmlns:a16="http://schemas.microsoft.com/office/drawing/2014/main" val="3085205914"/>
                  </a:ext>
                </a:extLst>
              </a:tr>
              <a:tr h="158400">
                <a:tc>
                  <a:txBody>
                    <a:bodyPr/>
                    <a:lstStyle/>
                    <a:p>
                      <a:pPr algn="ctr" fontAlgn="b"/>
                      <a:r>
                        <a:rPr lang="ru-RU" sz="800" u="none" strike="noStrike" dirty="0">
                          <a:solidFill>
                            <a:schemeClr val="accent6">
                              <a:lumMod val="50000"/>
                            </a:schemeClr>
                          </a:solidFill>
                          <a:effectLst/>
                          <a:latin typeface="Arial Narrow" panose="020B0606020202030204" pitchFamily="34" charset="0"/>
                        </a:rPr>
                        <a:t>26</a:t>
                      </a:r>
                      <a:endParaRPr lang="en-US" sz="800" b="0" i="0" u="none" strike="noStrike" dirty="0">
                        <a:solidFill>
                          <a:schemeClr val="accent6">
                            <a:lumMod val="50000"/>
                          </a:schemeClr>
                        </a:solidFill>
                        <a:effectLst/>
                        <a:latin typeface="Arial Narrow" panose="020B0606020202030204" pitchFamily="34" charset="0"/>
                      </a:endParaRPr>
                    </a:p>
                  </a:txBody>
                  <a:tcPr marL="9525" marR="9525" marT="0" marB="0" anchor="ctr">
                    <a:solidFill>
                      <a:schemeClr val="accent6">
                        <a:lumMod val="50000"/>
                        <a:alpha val="20000"/>
                      </a:schemeClr>
                    </a:solidFill>
                  </a:tcPr>
                </a:tc>
                <a:tc>
                  <a:txBody>
                    <a:bodyPr/>
                    <a:lstStyle/>
                    <a:p>
                      <a:pPr algn="ctr" fontAlgn="b"/>
                      <a:r>
                        <a:rPr lang="ru-KZ" sz="800" b="0" i="0" u="none" strike="noStrike" cap="none" dirty="0">
                          <a:solidFill>
                            <a:schemeClr val="accent6">
                              <a:lumMod val="50000"/>
                            </a:schemeClr>
                          </a:solidFill>
                          <a:effectLst/>
                          <a:latin typeface="Arial Narrow" panose="020B0606020202030204" pitchFamily="34" charset="0"/>
                          <a:ea typeface="+mn-ea"/>
                          <a:cs typeface="+mn-cs"/>
                          <a:sym typeface="Arial"/>
                        </a:rPr>
                        <a:t>2374-9</a:t>
                      </a:r>
                    </a:p>
                  </a:txBody>
                  <a:tcPr marL="9525" marR="9525" marT="0" marB="0" anchor="ctr">
                    <a:solidFill>
                      <a:schemeClr val="accent6">
                        <a:lumMod val="50000"/>
                        <a:alpha val="20000"/>
                      </a:schemeClr>
                    </a:solidFill>
                  </a:tcPr>
                </a:tc>
                <a:tc>
                  <a:txBody>
                    <a:bodyPr/>
                    <a:lstStyle/>
                    <a:p>
                      <a:pPr marL="72000" algn="l" fontAlgn="ctr"/>
                      <a:r>
                        <a:rPr lang="ru-RU" sz="800" b="0" i="0" u="none" strike="noStrike" cap="none" dirty="0" err="1">
                          <a:solidFill>
                            <a:schemeClr val="accent6">
                              <a:lumMod val="50000"/>
                            </a:schemeClr>
                          </a:solidFill>
                          <a:effectLst/>
                          <a:latin typeface="Arial Narrow" panose="020B0606020202030204" pitchFamily="34" charset="0"/>
                          <a:ea typeface="+mn-ea"/>
                          <a:cs typeface="+mn-cs"/>
                          <a:sym typeface="Arial"/>
                        </a:rPr>
                        <a:t>Арнайы</a:t>
                      </a:r>
                      <a:r>
                        <a:rPr lang="ru-RU" sz="800" b="0" i="0" u="none" strike="noStrike" cap="none" dirty="0">
                          <a:solidFill>
                            <a:schemeClr val="accent6">
                              <a:lumMod val="50000"/>
                            </a:schemeClr>
                          </a:solidFill>
                          <a:effectLst/>
                          <a:latin typeface="Arial Narrow" panose="020B0606020202030204" pitchFamily="34" charset="0"/>
                          <a:ea typeface="+mn-ea"/>
                          <a:cs typeface="+mn-cs"/>
                          <a:sym typeface="Arial"/>
                        </a:rPr>
                        <a:t> </a:t>
                      </a:r>
                      <a:r>
                        <a:rPr lang="ru-RU" sz="800" b="0" i="0" u="none" strike="noStrike" cap="none" dirty="0" err="1">
                          <a:solidFill>
                            <a:schemeClr val="accent6">
                              <a:lumMod val="50000"/>
                            </a:schemeClr>
                          </a:solidFill>
                          <a:effectLst/>
                          <a:latin typeface="Arial Narrow" panose="020B0606020202030204" pitchFamily="34" charset="0"/>
                          <a:ea typeface="+mn-ea"/>
                          <a:cs typeface="+mn-cs"/>
                          <a:sym typeface="Arial"/>
                        </a:rPr>
                        <a:t>білім</a:t>
                      </a:r>
                      <a:r>
                        <a:rPr lang="ru-RU" sz="800" b="0" i="0" u="none" strike="noStrike" cap="none" dirty="0">
                          <a:solidFill>
                            <a:schemeClr val="accent6">
                              <a:lumMod val="50000"/>
                            </a:schemeClr>
                          </a:solidFill>
                          <a:effectLst/>
                          <a:latin typeface="Arial Narrow" panose="020B0606020202030204" pitchFamily="34" charset="0"/>
                          <a:ea typeface="+mn-ea"/>
                          <a:cs typeface="+mn-cs"/>
                          <a:sym typeface="Arial"/>
                        </a:rPr>
                        <a:t> беру </a:t>
                      </a:r>
                      <a:r>
                        <a:rPr lang="ru-RU" sz="800" b="0" i="0" u="none" strike="noStrike" cap="none" dirty="0" err="1">
                          <a:solidFill>
                            <a:schemeClr val="accent6">
                              <a:lumMod val="50000"/>
                            </a:schemeClr>
                          </a:solidFill>
                          <a:effectLst/>
                          <a:latin typeface="Arial Narrow" panose="020B0606020202030204" pitchFamily="34" charset="0"/>
                          <a:ea typeface="+mn-ea"/>
                          <a:cs typeface="+mn-cs"/>
                          <a:sym typeface="Arial"/>
                        </a:rPr>
                        <a:t>саласындағы</a:t>
                      </a:r>
                      <a:r>
                        <a:rPr lang="ru-RU" sz="800" b="0" i="0" u="none" strike="noStrike" cap="none" dirty="0">
                          <a:solidFill>
                            <a:schemeClr val="accent6">
                              <a:lumMod val="50000"/>
                            </a:schemeClr>
                          </a:solidFill>
                          <a:effectLst/>
                          <a:latin typeface="Arial Narrow" panose="020B0606020202030204" pitchFamily="34" charset="0"/>
                          <a:ea typeface="+mn-ea"/>
                          <a:cs typeface="+mn-cs"/>
                          <a:sym typeface="Arial"/>
                        </a:rPr>
                        <a:t> </a:t>
                      </a:r>
                      <a:r>
                        <a:rPr lang="ru-RU" sz="800" b="0" i="0" u="none" strike="noStrike" cap="none" dirty="0" err="1">
                          <a:solidFill>
                            <a:schemeClr val="accent6">
                              <a:lumMod val="50000"/>
                            </a:schemeClr>
                          </a:solidFill>
                          <a:effectLst/>
                          <a:latin typeface="Arial Narrow" panose="020B0606020202030204" pitchFamily="34" charset="0"/>
                          <a:ea typeface="+mn-ea"/>
                          <a:cs typeface="+mn-cs"/>
                          <a:sym typeface="Arial"/>
                        </a:rPr>
                        <a:t>басқа</a:t>
                      </a:r>
                      <a:r>
                        <a:rPr lang="ru-RU" sz="800" b="0" i="0" u="none" strike="noStrike" cap="none" dirty="0">
                          <a:solidFill>
                            <a:schemeClr val="accent6">
                              <a:lumMod val="50000"/>
                            </a:schemeClr>
                          </a:solidFill>
                          <a:effectLst/>
                          <a:latin typeface="Arial Narrow" panose="020B0606020202030204" pitchFamily="34" charset="0"/>
                          <a:ea typeface="+mn-ea"/>
                          <a:cs typeface="+mn-cs"/>
                          <a:sym typeface="Arial"/>
                        </a:rPr>
                        <a:t> </a:t>
                      </a:r>
                      <a:r>
                        <a:rPr lang="ru-RU" sz="800" b="0" i="0" u="none" strike="noStrike" cap="none" dirty="0" err="1">
                          <a:solidFill>
                            <a:schemeClr val="accent6">
                              <a:lumMod val="50000"/>
                            </a:schemeClr>
                          </a:solidFill>
                          <a:effectLst/>
                          <a:latin typeface="Arial Narrow" panose="020B0606020202030204" pitchFamily="34" charset="0"/>
                          <a:ea typeface="+mn-ea"/>
                          <a:cs typeface="+mn-cs"/>
                          <a:sym typeface="Arial"/>
                        </a:rPr>
                        <a:t>оқытушылары</a:t>
                      </a:r>
                      <a:endParaRPr lang="ru-RU" sz="800" b="0" i="0" u="none" strike="noStrike" cap="none" dirty="0">
                        <a:solidFill>
                          <a:schemeClr val="accent6">
                            <a:lumMod val="50000"/>
                          </a:schemeClr>
                        </a:solidFill>
                        <a:effectLst/>
                        <a:latin typeface="Arial Narrow" panose="020B0606020202030204" pitchFamily="34" charset="0"/>
                        <a:ea typeface="+mn-ea"/>
                        <a:cs typeface="+mn-cs"/>
                        <a:sym typeface="Arial"/>
                      </a:endParaRPr>
                    </a:p>
                  </a:txBody>
                  <a:tcPr marL="9525" marR="9525" marT="0" marB="0" anchor="ctr">
                    <a:lnR w="12700" cap="flat" cmpd="sng" algn="ctr">
                      <a:solidFill>
                        <a:schemeClr val="tx1"/>
                      </a:solidFill>
                      <a:prstDash val="solid"/>
                      <a:round/>
                      <a:headEnd type="none" w="med" len="med"/>
                      <a:tailEnd type="none" w="med" len="med"/>
                    </a:lnR>
                    <a:solidFill>
                      <a:schemeClr val="accent6">
                        <a:lumMod val="50000"/>
                        <a:alpha val="20000"/>
                      </a:schemeClr>
                    </a:solidFill>
                  </a:tcPr>
                </a:tc>
                <a:tc>
                  <a:txBody>
                    <a:bodyPr/>
                    <a:lstStyle/>
                    <a:p>
                      <a:pPr algn="ctr" fontAlgn="ctr"/>
                      <a:r>
                        <a:rPr lang="ru-KZ" sz="800" b="0" i="0" u="none" strike="noStrike">
                          <a:solidFill>
                            <a:srgbClr val="000000"/>
                          </a:solidFill>
                          <a:effectLst/>
                          <a:latin typeface="Arial Narrow" panose="020B0606020202030204" pitchFamily="34" charset="0"/>
                        </a:rPr>
                        <a:t>7 083</a:t>
                      </a:r>
                    </a:p>
                  </a:txBody>
                  <a:tcPr marL="9525" marR="9525" marT="0" marB="0" anchor="ctr">
                    <a:lnL w="12700" cap="flat" cmpd="sng" algn="ctr">
                      <a:solidFill>
                        <a:schemeClr val="tx1"/>
                      </a:solidFill>
                      <a:prstDash val="solid"/>
                      <a:round/>
                      <a:headEnd type="none" w="med" len="med"/>
                      <a:tailEnd type="none" w="med" len="med"/>
                    </a:lnL>
                    <a:solidFill>
                      <a:schemeClr val="bg1">
                        <a:lumMod val="65000"/>
                        <a:alpha val="20000"/>
                      </a:schemeClr>
                    </a:solidFill>
                  </a:tcPr>
                </a:tc>
                <a:tc>
                  <a:txBody>
                    <a:bodyPr/>
                    <a:lstStyle/>
                    <a:p>
                      <a:pPr algn="ctr" fontAlgn="ctr"/>
                      <a:r>
                        <a:rPr lang="ru-KZ" sz="800" b="0" i="0" u="none" strike="noStrike">
                          <a:solidFill>
                            <a:srgbClr val="000000"/>
                          </a:solidFill>
                          <a:effectLst/>
                          <a:latin typeface="Arial Narrow" panose="020B0606020202030204" pitchFamily="34" charset="0"/>
                        </a:rPr>
                        <a:t>1 353</a:t>
                      </a:r>
                    </a:p>
                  </a:txBody>
                  <a:tcPr marL="9525" marR="9525" marT="0" marB="0" anchor="ctr">
                    <a:solidFill>
                      <a:schemeClr val="bg1">
                        <a:lumMod val="65000"/>
                        <a:alpha val="20000"/>
                      </a:schemeClr>
                    </a:solidFill>
                  </a:tcPr>
                </a:tc>
                <a:tc>
                  <a:txBody>
                    <a:bodyPr/>
                    <a:lstStyle/>
                    <a:p>
                      <a:pPr algn="ctr" fontAlgn="ctr"/>
                      <a:r>
                        <a:rPr lang="ru-KZ" sz="800" b="0" i="0" u="none" strike="noStrike">
                          <a:solidFill>
                            <a:srgbClr val="000000"/>
                          </a:solidFill>
                          <a:effectLst/>
                          <a:latin typeface="Arial Narrow" panose="020B0606020202030204" pitchFamily="34" charset="0"/>
                        </a:rPr>
                        <a:t>1 141</a:t>
                      </a:r>
                    </a:p>
                  </a:txBody>
                  <a:tcPr marL="9525" marR="9525" marT="0" marB="0" anchor="ctr">
                    <a:solidFill>
                      <a:schemeClr val="bg1">
                        <a:lumMod val="65000"/>
                        <a:alpha val="20000"/>
                      </a:schemeClr>
                    </a:solidFill>
                  </a:tcPr>
                </a:tc>
                <a:tc>
                  <a:txBody>
                    <a:bodyPr/>
                    <a:lstStyle/>
                    <a:p>
                      <a:pPr algn="ctr" fontAlgn="ctr"/>
                      <a:r>
                        <a:rPr lang="ru-KZ" sz="800" b="0" i="0" u="none" strike="noStrike">
                          <a:solidFill>
                            <a:srgbClr val="000000"/>
                          </a:solidFill>
                          <a:effectLst/>
                          <a:latin typeface="Arial Narrow" panose="020B0606020202030204" pitchFamily="34" charset="0"/>
                        </a:rPr>
                        <a:t>2 681</a:t>
                      </a:r>
                    </a:p>
                  </a:txBody>
                  <a:tcPr marL="9525" marR="9525" marT="0" marB="0" anchor="ctr">
                    <a:solidFill>
                      <a:schemeClr val="bg1">
                        <a:lumMod val="65000"/>
                        <a:alpha val="20000"/>
                      </a:schemeClr>
                    </a:solidFill>
                  </a:tcPr>
                </a:tc>
                <a:tc>
                  <a:txBody>
                    <a:bodyPr/>
                    <a:lstStyle/>
                    <a:p>
                      <a:pPr algn="ctr" fontAlgn="ctr"/>
                      <a:r>
                        <a:rPr lang="ru-KZ" sz="800" b="0" i="0" u="none" strike="noStrike">
                          <a:solidFill>
                            <a:srgbClr val="000000"/>
                          </a:solidFill>
                          <a:effectLst/>
                          <a:latin typeface="Arial Narrow" panose="020B0606020202030204" pitchFamily="34" charset="0"/>
                        </a:rPr>
                        <a:t>1 908</a:t>
                      </a:r>
                    </a:p>
                  </a:txBody>
                  <a:tcPr marL="9525" marR="9525" marT="0" marB="0" anchor="ctr">
                    <a:lnR w="12700" cap="flat" cmpd="sng" algn="ctr">
                      <a:solidFill>
                        <a:schemeClr val="tx1"/>
                      </a:solidFill>
                      <a:prstDash val="solid"/>
                      <a:round/>
                      <a:headEnd type="none" w="med" len="med"/>
                      <a:tailEnd type="none" w="med" len="med"/>
                    </a:lnR>
                    <a:solidFill>
                      <a:schemeClr val="bg1">
                        <a:lumMod val="65000"/>
                        <a:alpha val="20000"/>
                      </a:schemeClr>
                    </a:solidFill>
                  </a:tcPr>
                </a:tc>
                <a:tc>
                  <a:txBody>
                    <a:bodyPr/>
                    <a:lstStyle/>
                    <a:p>
                      <a:pPr algn="ctr" fontAlgn="ctr"/>
                      <a:r>
                        <a:rPr lang="ru-KZ" sz="800" b="0" i="0" u="none" strike="noStrike">
                          <a:solidFill>
                            <a:srgbClr val="000000"/>
                          </a:solidFill>
                          <a:effectLst/>
                          <a:latin typeface="Arial Narrow" panose="020B0606020202030204" pitchFamily="34" charset="0"/>
                        </a:rPr>
                        <a:t>8 491</a:t>
                      </a:r>
                    </a:p>
                  </a:txBody>
                  <a:tcPr marL="9525" marR="9525" marT="0" marB="0" anchor="ctr">
                    <a:lnL w="12700" cap="flat" cmpd="sng" algn="ctr">
                      <a:solidFill>
                        <a:schemeClr val="tx1"/>
                      </a:solidFill>
                      <a:prstDash val="solid"/>
                      <a:round/>
                      <a:headEnd type="none" w="med" len="med"/>
                      <a:tailEnd type="none" w="med" len="med"/>
                    </a:lnL>
                    <a:solidFill>
                      <a:schemeClr val="accent6">
                        <a:lumMod val="50000"/>
                        <a:alpha val="20000"/>
                      </a:schemeClr>
                    </a:solidFill>
                  </a:tcPr>
                </a:tc>
                <a:tc>
                  <a:txBody>
                    <a:bodyPr/>
                    <a:lstStyle/>
                    <a:p>
                      <a:pPr algn="ctr" fontAlgn="ctr"/>
                      <a:r>
                        <a:rPr lang="ru-KZ" sz="800" b="0" i="0" u="none" strike="noStrike">
                          <a:solidFill>
                            <a:srgbClr val="000000"/>
                          </a:solidFill>
                          <a:effectLst/>
                          <a:latin typeface="Arial Narrow" panose="020B0606020202030204" pitchFamily="34" charset="0"/>
                        </a:rPr>
                        <a:t>1 793</a:t>
                      </a:r>
                    </a:p>
                  </a:txBody>
                  <a:tcPr marL="9525" marR="9525" marT="0" marB="0" anchor="ctr">
                    <a:solidFill>
                      <a:schemeClr val="bg1">
                        <a:lumMod val="50000"/>
                        <a:alpha val="20000"/>
                      </a:schemeClr>
                    </a:solidFill>
                  </a:tcPr>
                </a:tc>
                <a:tc>
                  <a:txBody>
                    <a:bodyPr/>
                    <a:lstStyle/>
                    <a:p>
                      <a:pPr algn="ctr" fontAlgn="ctr"/>
                      <a:r>
                        <a:rPr lang="ru-KZ" sz="800" b="0" i="0" u="none" strike="noStrike">
                          <a:solidFill>
                            <a:srgbClr val="000000"/>
                          </a:solidFill>
                          <a:effectLst/>
                          <a:latin typeface="Arial Narrow" panose="020B0606020202030204" pitchFamily="34" charset="0"/>
                        </a:rPr>
                        <a:t>1 980</a:t>
                      </a:r>
                    </a:p>
                  </a:txBody>
                  <a:tcPr marL="9525" marR="9525" marT="0" marB="0" anchor="ctr">
                    <a:solidFill>
                      <a:schemeClr val="accent6">
                        <a:lumMod val="50000"/>
                        <a:alpha val="20000"/>
                      </a:schemeClr>
                    </a:solidFill>
                  </a:tcPr>
                </a:tc>
                <a:tc>
                  <a:txBody>
                    <a:bodyPr/>
                    <a:lstStyle/>
                    <a:p>
                      <a:pPr algn="ctr" fontAlgn="ctr"/>
                      <a:r>
                        <a:rPr lang="ru-KZ" sz="800" b="0" i="0" u="none" strike="noStrike">
                          <a:solidFill>
                            <a:srgbClr val="000000"/>
                          </a:solidFill>
                          <a:effectLst/>
                          <a:latin typeface="Arial Narrow" panose="020B0606020202030204" pitchFamily="34" charset="0"/>
                        </a:rPr>
                        <a:t>1 712</a:t>
                      </a:r>
                    </a:p>
                  </a:txBody>
                  <a:tcPr marL="9525" marR="9525" marT="0" marB="0" anchor="ctr">
                    <a:solidFill>
                      <a:schemeClr val="accent6">
                        <a:lumMod val="50000"/>
                        <a:alpha val="20000"/>
                      </a:schemeClr>
                    </a:solidFill>
                  </a:tcPr>
                </a:tc>
                <a:tc>
                  <a:txBody>
                    <a:bodyPr/>
                    <a:lstStyle/>
                    <a:p>
                      <a:pPr algn="ctr" fontAlgn="ctr"/>
                      <a:r>
                        <a:rPr lang="ru-KZ" sz="800" b="0" i="0" u="none" strike="noStrike">
                          <a:solidFill>
                            <a:srgbClr val="000000"/>
                          </a:solidFill>
                          <a:effectLst/>
                          <a:latin typeface="Arial Narrow" panose="020B0606020202030204" pitchFamily="34" charset="0"/>
                        </a:rPr>
                        <a:t>3 006</a:t>
                      </a:r>
                    </a:p>
                  </a:txBody>
                  <a:tcPr marL="9525" marR="9525" marT="0" marB="0" anchor="ctr">
                    <a:solidFill>
                      <a:schemeClr val="accent6">
                        <a:lumMod val="50000"/>
                        <a:alpha val="20000"/>
                      </a:schemeClr>
                    </a:solidFill>
                  </a:tcPr>
                </a:tc>
                <a:tc>
                  <a:txBody>
                    <a:bodyPr/>
                    <a:lstStyle/>
                    <a:p>
                      <a:pPr algn="ctr" fontAlgn="ctr"/>
                      <a:r>
                        <a:rPr lang="ru-KZ" sz="800" b="0" i="0" u="none" strike="noStrike">
                          <a:solidFill>
                            <a:srgbClr val="000000"/>
                          </a:solidFill>
                          <a:effectLst/>
                          <a:latin typeface="Arial Narrow" panose="020B0606020202030204" pitchFamily="34" charset="0"/>
                        </a:rPr>
                        <a:t>0,8%</a:t>
                      </a:r>
                    </a:p>
                  </a:txBody>
                  <a:tcPr marL="9525" marR="9525" marT="0" marB="0" anchor="ctr">
                    <a:solidFill>
                      <a:schemeClr val="accent6">
                        <a:lumMod val="50000"/>
                        <a:alpha val="20000"/>
                      </a:schemeClr>
                    </a:solidFill>
                  </a:tcPr>
                </a:tc>
                <a:extLst>
                  <a:ext uri="{0D108BD9-81ED-4DB2-BD59-A6C34878D82A}">
                    <a16:rowId xmlns:a16="http://schemas.microsoft.com/office/drawing/2014/main" val="2706513750"/>
                  </a:ext>
                </a:extLst>
              </a:tr>
              <a:tr h="158400">
                <a:tc>
                  <a:txBody>
                    <a:bodyPr/>
                    <a:lstStyle/>
                    <a:p>
                      <a:pPr algn="ctr" fontAlgn="b"/>
                      <a:r>
                        <a:rPr lang="ru-RU" sz="800" u="none" strike="noStrike" dirty="0">
                          <a:solidFill>
                            <a:schemeClr val="accent6">
                              <a:lumMod val="50000"/>
                            </a:schemeClr>
                          </a:solidFill>
                          <a:effectLst/>
                          <a:latin typeface="Arial Narrow" panose="020B0606020202030204" pitchFamily="34" charset="0"/>
                        </a:rPr>
                        <a:t>27</a:t>
                      </a:r>
                      <a:endParaRPr lang="en-US" sz="800" b="0" i="0" u="none" strike="noStrike" dirty="0">
                        <a:solidFill>
                          <a:schemeClr val="accent6">
                            <a:lumMod val="50000"/>
                          </a:schemeClr>
                        </a:solidFill>
                        <a:effectLst/>
                        <a:latin typeface="Arial Narrow" panose="020B0606020202030204" pitchFamily="34" charset="0"/>
                      </a:endParaRPr>
                    </a:p>
                  </a:txBody>
                  <a:tcPr marL="9525" marR="9525" marT="0" marB="0" anchor="ctr">
                    <a:solidFill>
                      <a:schemeClr val="accent6">
                        <a:lumMod val="50000"/>
                        <a:alpha val="1000"/>
                      </a:schemeClr>
                    </a:solidFill>
                  </a:tcPr>
                </a:tc>
                <a:tc>
                  <a:txBody>
                    <a:bodyPr/>
                    <a:lstStyle/>
                    <a:p>
                      <a:pPr algn="ctr" fontAlgn="b"/>
                      <a:r>
                        <a:rPr lang="ru-KZ" sz="800" b="0" i="0" u="none" strike="noStrike" cap="none" dirty="0">
                          <a:solidFill>
                            <a:schemeClr val="accent6">
                              <a:lumMod val="50000"/>
                            </a:schemeClr>
                          </a:solidFill>
                          <a:effectLst/>
                          <a:latin typeface="Arial Narrow" panose="020B0606020202030204" pitchFamily="34" charset="0"/>
                          <a:ea typeface="+mn-ea"/>
                          <a:cs typeface="+mn-cs"/>
                          <a:sym typeface="Arial"/>
                        </a:rPr>
                        <a:t>7212-2</a:t>
                      </a:r>
                    </a:p>
                  </a:txBody>
                  <a:tcPr marL="9525" marR="9525" marT="0" marB="0" anchor="ctr">
                    <a:solidFill>
                      <a:schemeClr val="accent6">
                        <a:lumMod val="50000"/>
                        <a:alpha val="1000"/>
                      </a:schemeClr>
                    </a:solidFill>
                  </a:tcPr>
                </a:tc>
                <a:tc>
                  <a:txBody>
                    <a:bodyPr/>
                    <a:lstStyle/>
                    <a:p>
                      <a:pPr marL="72000" algn="l" fontAlgn="ctr"/>
                      <a:r>
                        <a:rPr lang="ru-RU" sz="800" b="0" i="0" u="none" strike="noStrike" cap="none" dirty="0" err="1">
                          <a:solidFill>
                            <a:schemeClr val="accent6">
                              <a:lumMod val="50000"/>
                            </a:schemeClr>
                          </a:solidFill>
                          <a:effectLst/>
                          <a:latin typeface="Arial Narrow" panose="020B0606020202030204" pitchFamily="34" charset="0"/>
                          <a:ea typeface="+mn-ea"/>
                          <a:cs typeface="+mn-cs"/>
                          <a:sym typeface="Arial"/>
                        </a:rPr>
                        <a:t>Газбен</a:t>
                      </a:r>
                      <a:r>
                        <a:rPr lang="ru-RU" sz="800" b="0" i="0" u="none" strike="noStrike" cap="none" dirty="0">
                          <a:solidFill>
                            <a:schemeClr val="accent6">
                              <a:lumMod val="50000"/>
                            </a:schemeClr>
                          </a:solidFill>
                          <a:effectLst/>
                          <a:latin typeface="Arial Narrow" panose="020B0606020202030204" pitchFamily="34" charset="0"/>
                          <a:ea typeface="+mn-ea"/>
                          <a:cs typeface="+mn-cs"/>
                          <a:sym typeface="Arial"/>
                        </a:rPr>
                        <a:t> </a:t>
                      </a:r>
                      <a:r>
                        <a:rPr lang="ru-RU" sz="800" b="0" i="0" u="none" strike="noStrike" cap="none" dirty="0" err="1">
                          <a:solidFill>
                            <a:schemeClr val="accent6">
                              <a:lumMod val="50000"/>
                            </a:schemeClr>
                          </a:solidFill>
                          <a:effectLst/>
                          <a:latin typeface="Arial Narrow" panose="020B0606020202030204" pitchFamily="34" charset="0"/>
                          <a:ea typeface="+mn-ea"/>
                          <a:cs typeface="+mn-cs"/>
                          <a:sym typeface="Arial"/>
                        </a:rPr>
                        <a:t>кесушілер</a:t>
                      </a:r>
                      <a:endParaRPr lang="ru-RU" sz="800" b="0" i="0" u="none" strike="noStrike" cap="none" dirty="0">
                        <a:solidFill>
                          <a:schemeClr val="accent6">
                            <a:lumMod val="50000"/>
                          </a:schemeClr>
                        </a:solidFill>
                        <a:effectLst/>
                        <a:latin typeface="Arial Narrow" panose="020B0606020202030204" pitchFamily="34" charset="0"/>
                        <a:ea typeface="+mn-ea"/>
                        <a:cs typeface="+mn-cs"/>
                        <a:sym typeface="Arial"/>
                      </a:endParaRPr>
                    </a:p>
                  </a:txBody>
                  <a:tcPr marL="9525" marR="9525" marT="0" marB="0" anchor="ctr">
                    <a:lnR w="12700" cap="flat" cmpd="sng" algn="ctr">
                      <a:solidFill>
                        <a:schemeClr val="tx1"/>
                      </a:solidFill>
                      <a:prstDash val="solid"/>
                      <a:round/>
                      <a:headEnd type="none" w="med" len="med"/>
                      <a:tailEnd type="none" w="med" len="med"/>
                    </a:lnR>
                    <a:solidFill>
                      <a:schemeClr val="accent6">
                        <a:lumMod val="50000"/>
                        <a:alpha val="1000"/>
                      </a:schemeClr>
                    </a:solidFill>
                  </a:tcPr>
                </a:tc>
                <a:tc>
                  <a:txBody>
                    <a:bodyPr/>
                    <a:lstStyle/>
                    <a:p>
                      <a:pPr algn="ctr" fontAlgn="ctr"/>
                      <a:r>
                        <a:rPr lang="ru-KZ" sz="800" b="0" i="0" u="none" strike="noStrike">
                          <a:solidFill>
                            <a:srgbClr val="000000"/>
                          </a:solidFill>
                          <a:effectLst/>
                          <a:latin typeface="Arial Narrow" panose="020B0606020202030204" pitchFamily="34" charset="0"/>
                        </a:rPr>
                        <a:t>9 301</a:t>
                      </a:r>
                    </a:p>
                  </a:txBody>
                  <a:tcPr marL="9525" marR="9525" marT="0" marB="0" anchor="ctr">
                    <a:lnL w="12700" cap="flat" cmpd="sng" algn="ctr">
                      <a:solidFill>
                        <a:schemeClr val="tx1"/>
                      </a:solidFill>
                      <a:prstDash val="solid"/>
                      <a:round/>
                      <a:headEnd type="none" w="med" len="med"/>
                      <a:tailEnd type="none" w="med" len="med"/>
                    </a:lnL>
                    <a:solidFill>
                      <a:schemeClr val="accent6">
                        <a:lumMod val="50000"/>
                        <a:alpha val="1000"/>
                      </a:schemeClr>
                    </a:solidFill>
                  </a:tcPr>
                </a:tc>
                <a:tc>
                  <a:txBody>
                    <a:bodyPr/>
                    <a:lstStyle/>
                    <a:p>
                      <a:pPr algn="ctr" fontAlgn="ctr"/>
                      <a:r>
                        <a:rPr lang="ru-KZ" sz="800" b="0" i="0" u="none" strike="noStrike">
                          <a:solidFill>
                            <a:srgbClr val="000000"/>
                          </a:solidFill>
                          <a:effectLst/>
                          <a:latin typeface="Arial Narrow" panose="020B0606020202030204" pitchFamily="34" charset="0"/>
                        </a:rPr>
                        <a:t>2 050</a:t>
                      </a:r>
                    </a:p>
                  </a:txBody>
                  <a:tcPr marL="9525" marR="9525" marT="0" marB="0" anchor="ctr">
                    <a:solidFill>
                      <a:schemeClr val="accent6">
                        <a:lumMod val="50000"/>
                        <a:alpha val="1000"/>
                      </a:schemeClr>
                    </a:solidFill>
                  </a:tcPr>
                </a:tc>
                <a:tc>
                  <a:txBody>
                    <a:bodyPr/>
                    <a:lstStyle/>
                    <a:p>
                      <a:pPr algn="ctr" fontAlgn="ctr"/>
                      <a:r>
                        <a:rPr lang="ru-KZ" sz="800" b="0" i="0" u="none" strike="noStrike">
                          <a:solidFill>
                            <a:srgbClr val="000000"/>
                          </a:solidFill>
                          <a:effectLst/>
                          <a:latin typeface="Arial Narrow" panose="020B0606020202030204" pitchFamily="34" charset="0"/>
                        </a:rPr>
                        <a:t>2 552</a:t>
                      </a:r>
                    </a:p>
                  </a:txBody>
                  <a:tcPr marL="9525" marR="9525" marT="0" marB="0" anchor="ctr">
                    <a:solidFill>
                      <a:schemeClr val="accent6">
                        <a:lumMod val="50000"/>
                        <a:alpha val="1000"/>
                      </a:schemeClr>
                    </a:solidFill>
                  </a:tcPr>
                </a:tc>
                <a:tc>
                  <a:txBody>
                    <a:bodyPr/>
                    <a:lstStyle/>
                    <a:p>
                      <a:pPr algn="ctr" fontAlgn="ctr"/>
                      <a:r>
                        <a:rPr lang="ru-KZ" sz="800" b="0" i="0" u="none" strike="noStrike">
                          <a:solidFill>
                            <a:srgbClr val="000000"/>
                          </a:solidFill>
                          <a:effectLst/>
                          <a:latin typeface="Arial Narrow" panose="020B0606020202030204" pitchFamily="34" charset="0"/>
                        </a:rPr>
                        <a:t>2 618</a:t>
                      </a:r>
                    </a:p>
                  </a:txBody>
                  <a:tcPr marL="9525" marR="9525" marT="0" marB="0" anchor="ctr">
                    <a:solidFill>
                      <a:schemeClr val="accent6">
                        <a:lumMod val="50000"/>
                        <a:alpha val="1000"/>
                      </a:schemeClr>
                    </a:solidFill>
                  </a:tcPr>
                </a:tc>
                <a:tc>
                  <a:txBody>
                    <a:bodyPr/>
                    <a:lstStyle/>
                    <a:p>
                      <a:pPr algn="ctr" fontAlgn="ctr"/>
                      <a:r>
                        <a:rPr lang="ru-KZ" sz="800" b="0" i="0" u="none" strike="noStrike">
                          <a:solidFill>
                            <a:srgbClr val="000000"/>
                          </a:solidFill>
                          <a:effectLst/>
                          <a:latin typeface="Arial Narrow" panose="020B0606020202030204" pitchFamily="34" charset="0"/>
                        </a:rPr>
                        <a:t>2 081</a:t>
                      </a:r>
                    </a:p>
                  </a:txBody>
                  <a:tcPr marL="9525" marR="9525" marT="0" marB="0" anchor="ctr">
                    <a:lnR w="12700" cap="flat" cmpd="sng" algn="ctr">
                      <a:solidFill>
                        <a:schemeClr val="tx1"/>
                      </a:solidFill>
                      <a:prstDash val="solid"/>
                      <a:round/>
                      <a:headEnd type="none" w="med" len="med"/>
                      <a:tailEnd type="none" w="med" len="med"/>
                    </a:lnR>
                    <a:solidFill>
                      <a:schemeClr val="accent6">
                        <a:lumMod val="50000"/>
                        <a:alpha val="1000"/>
                      </a:schemeClr>
                    </a:solidFill>
                  </a:tcPr>
                </a:tc>
                <a:tc>
                  <a:txBody>
                    <a:bodyPr/>
                    <a:lstStyle/>
                    <a:p>
                      <a:pPr algn="ctr" fontAlgn="ctr"/>
                      <a:r>
                        <a:rPr lang="ru-KZ" sz="800" b="0" i="0" u="none" strike="noStrike">
                          <a:solidFill>
                            <a:srgbClr val="000000"/>
                          </a:solidFill>
                          <a:effectLst/>
                          <a:latin typeface="Arial Narrow" panose="020B0606020202030204" pitchFamily="34" charset="0"/>
                        </a:rPr>
                        <a:t>8 404</a:t>
                      </a:r>
                    </a:p>
                  </a:txBody>
                  <a:tcPr marL="9525" marR="9525" marT="0" marB="0" anchor="ctr">
                    <a:lnL w="12700" cap="flat" cmpd="sng" algn="ctr">
                      <a:solidFill>
                        <a:schemeClr val="tx1"/>
                      </a:solidFill>
                      <a:prstDash val="solid"/>
                      <a:round/>
                      <a:headEnd type="none" w="med" len="med"/>
                      <a:tailEnd type="none" w="med" len="med"/>
                    </a:lnL>
                    <a:solidFill>
                      <a:schemeClr val="accent6">
                        <a:lumMod val="50000"/>
                        <a:alpha val="1000"/>
                      </a:schemeClr>
                    </a:solidFill>
                  </a:tcPr>
                </a:tc>
                <a:tc>
                  <a:txBody>
                    <a:bodyPr/>
                    <a:lstStyle/>
                    <a:p>
                      <a:pPr algn="ctr" fontAlgn="ctr"/>
                      <a:r>
                        <a:rPr lang="ru-KZ" sz="800" b="0" i="0" u="none" strike="noStrike">
                          <a:solidFill>
                            <a:srgbClr val="000000"/>
                          </a:solidFill>
                          <a:effectLst/>
                          <a:latin typeface="Arial Narrow" panose="020B0606020202030204" pitchFamily="34" charset="0"/>
                        </a:rPr>
                        <a:t>2 085</a:t>
                      </a:r>
                    </a:p>
                  </a:txBody>
                  <a:tcPr marL="9525" marR="9525" marT="0" marB="0" anchor="ctr">
                    <a:solidFill>
                      <a:schemeClr val="accent6">
                        <a:lumMod val="50000"/>
                        <a:alpha val="1000"/>
                      </a:schemeClr>
                    </a:solidFill>
                  </a:tcPr>
                </a:tc>
                <a:tc>
                  <a:txBody>
                    <a:bodyPr/>
                    <a:lstStyle/>
                    <a:p>
                      <a:pPr algn="ctr" fontAlgn="ctr"/>
                      <a:r>
                        <a:rPr lang="ru-KZ" sz="800" b="0" i="0" u="none" strike="noStrike">
                          <a:solidFill>
                            <a:srgbClr val="000000"/>
                          </a:solidFill>
                          <a:effectLst/>
                          <a:latin typeface="Arial Narrow" panose="020B0606020202030204" pitchFamily="34" charset="0"/>
                        </a:rPr>
                        <a:t>1 603</a:t>
                      </a:r>
                    </a:p>
                  </a:txBody>
                  <a:tcPr marL="9525" marR="9525" marT="0" marB="0" anchor="ctr">
                    <a:solidFill>
                      <a:schemeClr val="accent6">
                        <a:lumMod val="50000"/>
                        <a:alpha val="1000"/>
                      </a:schemeClr>
                    </a:solidFill>
                  </a:tcPr>
                </a:tc>
                <a:tc>
                  <a:txBody>
                    <a:bodyPr/>
                    <a:lstStyle/>
                    <a:p>
                      <a:pPr algn="ctr" fontAlgn="ctr"/>
                      <a:r>
                        <a:rPr lang="ru-KZ" sz="800" b="0" i="0" u="none" strike="noStrike">
                          <a:solidFill>
                            <a:srgbClr val="000000"/>
                          </a:solidFill>
                          <a:effectLst/>
                          <a:latin typeface="Arial Narrow" panose="020B0606020202030204" pitchFamily="34" charset="0"/>
                        </a:rPr>
                        <a:t>2 259</a:t>
                      </a:r>
                    </a:p>
                  </a:txBody>
                  <a:tcPr marL="9525" marR="9525" marT="0" marB="0" anchor="ctr">
                    <a:solidFill>
                      <a:schemeClr val="accent6">
                        <a:lumMod val="50000"/>
                        <a:alpha val="1000"/>
                      </a:schemeClr>
                    </a:solidFill>
                  </a:tcPr>
                </a:tc>
                <a:tc>
                  <a:txBody>
                    <a:bodyPr/>
                    <a:lstStyle/>
                    <a:p>
                      <a:pPr algn="ctr" fontAlgn="ctr"/>
                      <a:r>
                        <a:rPr lang="ru-KZ" sz="800" b="0" i="0" u="none" strike="noStrike">
                          <a:solidFill>
                            <a:srgbClr val="000000"/>
                          </a:solidFill>
                          <a:effectLst/>
                          <a:latin typeface="Arial Narrow" panose="020B0606020202030204" pitchFamily="34" charset="0"/>
                        </a:rPr>
                        <a:t>2 457</a:t>
                      </a:r>
                    </a:p>
                  </a:txBody>
                  <a:tcPr marL="9525" marR="9525" marT="0" marB="0" anchor="ctr">
                    <a:solidFill>
                      <a:schemeClr val="accent6">
                        <a:lumMod val="50000"/>
                        <a:alpha val="1000"/>
                      </a:schemeClr>
                    </a:solidFill>
                  </a:tcPr>
                </a:tc>
                <a:tc>
                  <a:txBody>
                    <a:bodyPr/>
                    <a:lstStyle/>
                    <a:p>
                      <a:pPr algn="ctr" fontAlgn="ctr"/>
                      <a:r>
                        <a:rPr lang="ru-KZ" sz="800" b="0" i="0" u="none" strike="noStrike">
                          <a:solidFill>
                            <a:srgbClr val="000000"/>
                          </a:solidFill>
                          <a:effectLst/>
                          <a:latin typeface="Arial Narrow" panose="020B0606020202030204" pitchFamily="34" charset="0"/>
                        </a:rPr>
                        <a:t>0,8%</a:t>
                      </a:r>
                    </a:p>
                  </a:txBody>
                  <a:tcPr marL="9525" marR="9525" marT="0" marB="0" anchor="ctr">
                    <a:solidFill>
                      <a:schemeClr val="accent6">
                        <a:lumMod val="50000"/>
                        <a:alpha val="1000"/>
                      </a:schemeClr>
                    </a:solidFill>
                  </a:tcPr>
                </a:tc>
                <a:extLst>
                  <a:ext uri="{0D108BD9-81ED-4DB2-BD59-A6C34878D82A}">
                    <a16:rowId xmlns:a16="http://schemas.microsoft.com/office/drawing/2014/main" val="1208754249"/>
                  </a:ext>
                </a:extLst>
              </a:tr>
              <a:tr h="158400">
                <a:tc>
                  <a:txBody>
                    <a:bodyPr/>
                    <a:lstStyle/>
                    <a:p>
                      <a:pPr algn="ctr" fontAlgn="b"/>
                      <a:r>
                        <a:rPr lang="ru-RU" sz="800" u="none" strike="noStrike" dirty="0">
                          <a:solidFill>
                            <a:schemeClr val="accent6">
                              <a:lumMod val="50000"/>
                            </a:schemeClr>
                          </a:solidFill>
                          <a:effectLst/>
                          <a:latin typeface="Arial Narrow" panose="020B0606020202030204" pitchFamily="34" charset="0"/>
                        </a:rPr>
                        <a:t>28</a:t>
                      </a:r>
                      <a:endParaRPr lang="en-US" sz="800" b="0" i="0" u="none" strike="noStrike" dirty="0">
                        <a:solidFill>
                          <a:schemeClr val="accent6">
                            <a:lumMod val="50000"/>
                          </a:schemeClr>
                        </a:solidFill>
                        <a:effectLst/>
                        <a:latin typeface="Arial Narrow" panose="020B0606020202030204" pitchFamily="34" charset="0"/>
                      </a:endParaRPr>
                    </a:p>
                  </a:txBody>
                  <a:tcPr marL="9525" marR="9525" marT="0" marB="0" anchor="ctr">
                    <a:solidFill>
                      <a:schemeClr val="accent6">
                        <a:lumMod val="50000"/>
                        <a:alpha val="20000"/>
                      </a:schemeClr>
                    </a:solidFill>
                  </a:tcPr>
                </a:tc>
                <a:tc>
                  <a:txBody>
                    <a:bodyPr/>
                    <a:lstStyle/>
                    <a:p>
                      <a:pPr algn="ctr" fontAlgn="b"/>
                      <a:r>
                        <a:rPr lang="ru-KZ" sz="800" b="0" i="0" u="none" strike="noStrike" cap="none" dirty="0">
                          <a:solidFill>
                            <a:schemeClr val="accent6">
                              <a:lumMod val="50000"/>
                            </a:schemeClr>
                          </a:solidFill>
                          <a:effectLst/>
                          <a:latin typeface="Arial Narrow" panose="020B0606020202030204" pitchFamily="34" charset="0"/>
                          <a:ea typeface="+mn-ea"/>
                          <a:cs typeface="+mn-cs"/>
                          <a:sym typeface="Arial"/>
                        </a:rPr>
                        <a:t>5210-2</a:t>
                      </a:r>
                    </a:p>
                  </a:txBody>
                  <a:tcPr marL="9525" marR="9525" marT="0" marB="0" anchor="ctr">
                    <a:solidFill>
                      <a:schemeClr val="accent6">
                        <a:lumMod val="50000"/>
                        <a:alpha val="20000"/>
                      </a:schemeClr>
                    </a:solidFill>
                  </a:tcPr>
                </a:tc>
                <a:tc>
                  <a:txBody>
                    <a:bodyPr/>
                    <a:lstStyle/>
                    <a:p>
                      <a:pPr marL="72000" algn="l" fontAlgn="ctr"/>
                      <a:r>
                        <a:rPr lang="ru-RU" sz="800" b="0" i="0" u="none" strike="noStrike" cap="none" dirty="0" err="1">
                          <a:solidFill>
                            <a:schemeClr val="accent6">
                              <a:lumMod val="50000"/>
                            </a:schemeClr>
                          </a:solidFill>
                          <a:effectLst/>
                          <a:latin typeface="Arial Narrow" panose="020B0606020202030204" pitchFamily="34" charset="0"/>
                          <a:ea typeface="+mn-ea"/>
                          <a:cs typeface="+mn-cs"/>
                          <a:sym typeface="Arial"/>
                        </a:rPr>
                        <a:t>Дүкен</a:t>
                      </a:r>
                      <a:r>
                        <a:rPr lang="ru-RU" sz="800" b="0" i="0" u="none" strike="noStrike" cap="none" dirty="0">
                          <a:solidFill>
                            <a:schemeClr val="accent6">
                              <a:lumMod val="50000"/>
                            </a:schemeClr>
                          </a:solidFill>
                          <a:effectLst/>
                          <a:latin typeface="Arial Narrow" panose="020B0606020202030204" pitchFamily="34" charset="0"/>
                          <a:ea typeface="+mn-ea"/>
                          <a:cs typeface="+mn-cs"/>
                          <a:sym typeface="Arial"/>
                        </a:rPr>
                        <a:t> </a:t>
                      </a:r>
                      <a:r>
                        <a:rPr lang="ru-RU" sz="800" b="0" i="0" u="none" strike="noStrike" cap="none" dirty="0" err="1">
                          <a:solidFill>
                            <a:schemeClr val="accent6">
                              <a:lumMod val="50000"/>
                            </a:schemeClr>
                          </a:solidFill>
                          <a:effectLst/>
                          <a:latin typeface="Arial Narrow" panose="020B0606020202030204" pitchFamily="34" charset="0"/>
                          <a:ea typeface="+mn-ea"/>
                          <a:cs typeface="+mn-cs"/>
                          <a:sym typeface="Arial"/>
                        </a:rPr>
                        <a:t>сатушылары</a:t>
                      </a:r>
                      <a:r>
                        <a:rPr lang="ru-RU" sz="800" b="0" i="0" u="none" strike="noStrike" cap="none" dirty="0">
                          <a:solidFill>
                            <a:schemeClr val="accent6">
                              <a:lumMod val="50000"/>
                            </a:schemeClr>
                          </a:solidFill>
                          <a:effectLst/>
                          <a:latin typeface="Arial Narrow" panose="020B0606020202030204" pitchFamily="34" charset="0"/>
                          <a:ea typeface="+mn-ea"/>
                          <a:cs typeface="+mn-cs"/>
                          <a:sym typeface="Arial"/>
                        </a:rPr>
                        <a:t> </a:t>
                      </a:r>
                      <a:r>
                        <a:rPr lang="ru-RU" sz="800" b="0" i="0" u="none" strike="noStrike" cap="none" dirty="0" err="1">
                          <a:solidFill>
                            <a:schemeClr val="accent6">
                              <a:lumMod val="50000"/>
                            </a:schemeClr>
                          </a:solidFill>
                          <a:effectLst/>
                          <a:latin typeface="Arial Narrow" panose="020B0606020202030204" pitchFamily="34" charset="0"/>
                          <a:ea typeface="+mn-ea"/>
                          <a:cs typeface="+mn-cs"/>
                          <a:sym typeface="Arial"/>
                        </a:rPr>
                        <a:t>және</a:t>
                      </a:r>
                      <a:r>
                        <a:rPr lang="ru-RU" sz="800" b="0" i="0" u="none" strike="noStrike" cap="none" dirty="0">
                          <a:solidFill>
                            <a:schemeClr val="accent6">
                              <a:lumMod val="50000"/>
                            </a:schemeClr>
                          </a:solidFill>
                          <a:effectLst/>
                          <a:latin typeface="Arial Narrow" panose="020B0606020202030204" pitchFamily="34" charset="0"/>
                          <a:ea typeface="+mn-ea"/>
                          <a:cs typeface="+mn-cs"/>
                          <a:sym typeface="Arial"/>
                        </a:rPr>
                        <a:t> </a:t>
                      </a:r>
                      <a:r>
                        <a:rPr lang="ru-RU" sz="800" b="0" i="0" u="none" strike="noStrike" cap="none" dirty="0" err="1">
                          <a:solidFill>
                            <a:schemeClr val="accent6">
                              <a:lumMod val="50000"/>
                            </a:schemeClr>
                          </a:solidFill>
                          <a:effectLst/>
                          <a:latin typeface="Arial Narrow" panose="020B0606020202030204" pitchFamily="34" charset="0"/>
                          <a:ea typeface="+mn-ea"/>
                          <a:cs typeface="+mn-cs"/>
                          <a:sym typeface="Arial"/>
                        </a:rPr>
                        <a:t>олардың</a:t>
                      </a:r>
                      <a:r>
                        <a:rPr lang="ru-RU" sz="800" b="0" i="0" u="none" strike="noStrike" cap="none" dirty="0">
                          <a:solidFill>
                            <a:schemeClr val="accent6">
                              <a:lumMod val="50000"/>
                            </a:schemeClr>
                          </a:solidFill>
                          <a:effectLst/>
                          <a:latin typeface="Arial Narrow" panose="020B0606020202030204" pitchFamily="34" charset="0"/>
                          <a:ea typeface="+mn-ea"/>
                          <a:cs typeface="+mn-cs"/>
                          <a:sym typeface="Arial"/>
                        </a:rPr>
                        <a:t> </a:t>
                      </a:r>
                      <a:r>
                        <a:rPr lang="ru-RU" sz="800" b="0" i="0" u="none" strike="noStrike" cap="none" dirty="0" err="1">
                          <a:solidFill>
                            <a:schemeClr val="accent6">
                              <a:lumMod val="50000"/>
                            </a:schemeClr>
                          </a:solidFill>
                          <a:effectLst/>
                          <a:latin typeface="Arial Narrow" panose="020B0606020202030204" pitchFamily="34" charset="0"/>
                          <a:ea typeface="+mn-ea"/>
                          <a:cs typeface="+mn-cs"/>
                          <a:sym typeface="Arial"/>
                        </a:rPr>
                        <a:t>көмекшілері</a:t>
                      </a:r>
                      <a:endParaRPr lang="ru-RU" sz="800" b="0" i="0" u="none" strike="noStrike" cap="none" dirty="0">
                        <a:solidFill>
                          <a:schemeClr val="accent6">
                            <a:lumMod val="50000"/>
                          </a:schemeClr>
                        </a:solidFill>
                        <a:effectLst/>
                        <a:latin typeface="Arial Narrow" panose="020B0606020202030204" pitchFamily="34" charset="0"/>
                        <a:ea typeface="+mn-ea"/>
                        <a:cs typeface="+mn-cs"/>
                        <a:sym typeface="Arial"/>
                      </a:endParaRPr>
                    </a:p>
                  </a:txBody>
                  <a:tcPr marL="9525" marR="9525" marT="0" marB="0" anchor="ctr">
                    <a:lnR w="12700" cap="flat" cmpd="sng" algn="ctr">
                      <a:solidFill>
                        <a:schemeClr val="tx1"/>
                      </a:solidFill>
                      <a:prstDash val="solid"/>
                      <a:round/>
                      <a:headEnd type="none" w="med" len="med"/>
                      <a:tailEnd type="none" w="med" len="med"/>
                    </a:lnR>
                    <a:solidFill>
                      <a:schemeClr val="accent6">
                        <a:lumMod val="50000"/>
                        <a:alpha val="20000"/>
                      </a:schemeClr>
                    </a:solidFill>
                  </a:tcPr>
                </a:tc>
                <a:tc>
                  <a:txBody>
                    <a:bodyPr/>
                    <a:lstStyle/>
                    <a:p>
                      <a:pPr algn="ctr" fontAlgn="ctr"/>
                      <a:r>
                        <a:rPr lang="ru-KZ" sz="800" b="0" i="0" u="none" strike="noStrike">
                          <a:solidFill>
                            <a:srgbClr val="000000"/>
                          </a:solidFill>
                          <a:effectLst/>
                          <a:latin typeface="Arial Narrow" panose="020B0606020202030204" pitchFamily="34" charset="0"/>
                        </a:rPr>
                        <a:t>12 962</a:t>
                      </a:r>
                    </a:p>
                  </a:txBody>
                  <a:tcPr marL="9525" marR="9525" marT="0" marB="0" anchor="ctr">
                    <a:lnL w="12700" cap="flat" cmpd="sng" algn="ctr">
                      <a:solidFill>
                        <a:schemeClr val="tx1"/>
                      </a:solidFill>
                      <a:prstDash val="solid"/>
                      <a:round/>
                      <a:headEnd type="none" w="med" len="med"/>
                      <a:tailEnd type="none" w="med" len="med"/>
                    </a:lnL>
                    <a:solidFill>
                      <a:schemeClr val="bg1">
                        <a:lumMod val="65000"/>
                        <a:alpha val="20000"/>
                      </a:schemeClr>
                    </a:solidFill>
                  </a:tcPr>
                </a:tc>
                <a:tc>
                  <a:txBody>
                    <a:bodyPr/>
                    <a:lstStyle/>
                    <a:p>
                      <a:pPr algn="ctr" fontAlgn="ctr"/>
                      <a:r>
                        <a:rPr lang="ru-KZ" sz="800" b="0" i="0" u="none" strike="noStrike">
                          <a:solidFill>
                            <a:srgbClr val="000000"/>
                          </a:solidFill>
                          <a:effectLst/>
                          <a:latin typeface="Arial Narrow" panose="020B0606020202030204" pitchFamily="34" charset="0"/>
                        </a:rPr>
                        <a:t>2 605</a:t>
                      </a:r>
                    </a:p>
                  </a:txBody>
                  <a:tcPr marL="9525" marR="9525" marT="0" marB="0" anchor="ctr">
                    <a:solidFill>
                      <a:schemeClr val="bg1">
                        <a:lumMod val="65000"/>
                        <a:alpha val="20000"/>
                      </a:schemeClr>
                    </a:solidFill>
                  </a:tcPr>
                </a:tc>
                <a:tc>
                  <a:txBody>
                    <a:bodyPr/>
                    <a:lstStyle/>
                    <a:p>
                      <a:pPr algn="ctr" fontAlgn="ctr"/>
                      <a:r>
                        <a:rPr lang="ru-KZ" sz="800" b="0" i="0" u="none" strike="noStrike">
                          <a:solidFill>
                            <a:srgbClr val="000000"/>
                          </a:solidFill>
                          <a:effectLst/>
                          <a:latin typeface="Arial Narrow" panose="020B0606020202030204" pitchFamily="34" charset="0"/>
                        </a:rPr>
                        <a:t>3 001</a:t>
                      </a:r>
                    </a:p>
                  </a:txBody>
                  <a:tcPr marL="9525" marR="9525" marT="0" marB="0" anchor="ctr">
                    <a:solidFill>
                      <a:schemeClr val="bg1">
                        <a:lumMod val="65000"/>
                        <a:alpha val="20000"/>
                      </a:schemeClr>
                    </a:solidFill>
                  </a:tcPr>
                </a:tc>
                <a:tc>
                  <a:txBody>
                    <a:bodyPr/>
                    <a:lstStyle/>
                    <a:p>
                      <a:pPr algn="ctr" fontAlgn="ctr"/>
                      <a:r>
                        <a:rPr lang="ru-KZ" sz="800" b="0" i="0" u="none" strike="noStrike">
                          <a:solidFill>
                            <a:srgbClr val="000000"/>
                          </a:solidFill>
                          <a:effectLst/>
                          <a:latin typeface="Arial Narrow" panose="020B0606020202030204" pitchFamily="34" charset="0"/>
                        </a:rPr>
                        <a:t>3 201</a:t>
                      </a:r>
                    </a:p>
                  </a:txBody>
                  <a:tcPr marL="9525" marR="9525" marT="0" marB="0" anchor="ctr">
                    <a:solidFill>
                      <a:schemeClr val="bg1">
                        <a:lumMod val="65000"/>
                        <a:alpha val="20000"/>
                      </a:schemeClr>
                    </a:solidFill>
                  </a:tcPr>
                </a:tc>
                <a:tc>
                  <a:txBody>
                    <a:bodyPr/>
                    <a:lstStyle/>
                    <a:p>
                      <a:pPr algn="ctr" fontAlgn="ctr"/>
                      <a:r>
                        <a:rPr lang="ru-KZ" sz="800" b="0" i="0" u="none" strike="noStrike">
                          <a:solidFill>
                            <a:srgbClr val="000000"/>
                          </a:solidFill>
                          <a:effectLst/>
                          <a:latin typeface="Arial Narrow" panose="020B0606020202030204" pitchFamily="34" charset="0"/>
                        </a:rPr>
                        <a:t>4 155</a:t>
                      </a:r>
                    </a:p>
                  </a:txBody>
                  <a:tcPr marL="9525" marR="9525" marT="0" marB="0" anchor="ctr">
                    <a:lnR w="12700" cap="flat" cmpd="sng" algn="ctr">
                      <a:solidFill>
                        <a:schemeClr val="tx1"/>
                      </a:solidFill>
                      <a:prstDash val="solid"/>
                      <a:round/>
                      <a:headEnd type="none" w="med" len="med"/>
                      <a:tailEnd type="none" w="med" len="med"/>
                    </a:lnR>
                    <a:solidFill>
                      <a:schemeClr val="bg1">
                        <a:lumMod val="65000"/>
                        <a:alpha val="20000"/>
                      </a:schemeClr>
                    </a:solidFill>
                  </a:tcPr>
                </a:tc>
                <a:tc>
                  <a:txBody>
                    <a:bodyPr/>
                    <a:lstStyle/>
                    <a:p>
                      <a:pPr algn="ctr" fontAlgn="ctr"/>
                      <a:r>
                        <a:rPr lang="ru-KZ" sz="800" b="0" i="0" u="none" strike="noStrike">
                          <a:solidFill>
                            <a:srgbClr val="000000"/>
                          </a:solidFill>
                          <a:effectLst/>
                          <a:latin typeface="Arial Narrow" panose="020B0606020202030204" pitchFamily="34" charset="0"/>
                        </a:rPr>
                        <a:t>8 341</a:t>
                      </a:r>
                    </a:p>
                  </a:txBody>
                  <a:tcPr marL="9525" marR="9525" marT="0" marB="0" anchor="ctr">
                    <a:lnL w="12700" cap="flat" cmpd="sng" algn="ctr">
                      <a:solidFill>
                        <a:schemeClr val="tx1"/>
                      </a:solidFill>
                      <a:prstDash val="solid"/>
                      <a:round/>
                      <a:headEnd type="none" w="med" len="med"/>
                      <a:tailEnd type="none" w="med" len="med"/>
                    </a:lnL>
                    <a:solidFill>
                      <a:schemeClr val="accent6">
                        <a:lumMod val="50000"/>
                        <a:alpha val="20000"/>
                      </a:schemeClr>
                    </a:solidFill>
                  </a:tcPr>
                </a:tc>
                <a:tc>
                  <a:txBody>
                    <a:bodyPr/>
                    <a:lstStyle/>
                    <a:p>
                      <a:pPr algn="ctr" fontAlgn="ctr"/>
                      <a:r>
                        <a:rPr lang="ru-KZ" sz="800" b="0" i="0" u="none" strike="noStrike">
                          <a:solidFill>
                            <a:srgbClr val="000000"/>
                          </a:solidFill>
                          <a:effectLst/>
                          <a:latin typeface="Arial Narrow" panose="020B0606020202030204" pitchFamily="34" charset="0"/>
                        </a:rPr>
                        <a:t>2 628</a:t>
                      </a:r>
                    </a:p>
                  </a:txBody>
                  <a:tcPr marL="9525" marR="9525" marT="0" marB="0" anchor="ctr">
                    <a:solidFill>
                      <a:schemeClr val="bg1">
                        <a:lumMod val="50000"/>
                        <a:alpha val="20000"/>
                      </a:schemeClr>
                    </a:solidFill>
                  </a:tcPr>
                </a:tc>
                <a:tc>
                  <a:txBody>
                    <a:bodyPr/>
                    <a:lstStyle/>
                    <a:p>
                      <a:pPr algn="ctr" fontAlgn="ctr"/>
                      <a:r>
                        <a:rPr lang="ru-KZ" sz="800" b="0" i="0" u="none" strike="noStrike">
                          <a:solidFill>
                            <a:srgbClr val="000000"/>
                          </a:solidFill>
                          <a:effectLst/>
                          <a:latin typeface="Arial Narrow" panose="020B0606020202030204" pitchFamily="34" charset="0"/>
                        </a:rPr>
                        <a:t>1 357</a:t>
                      </a:r>
                    </a:p>
                  </a:txBody>
                  <a:tcPr marL="9525" marR="9525" marT="0" marB="0" anchor="ctr">
                    <a:solidFill>
                      <a:schemeClr val="accent6">
                        <a:lumMod val="50000"/>
                        <a:alpha val="20000"/>
                      </a:schemeClr>
                    </a:solidFill>
                  </a:tcPr>
                </a:tc>
                <a:tc>
                  <a:txBody>
                    <a:bodyPr/>
                    <a:lstStyle/>
                    <a:p>
                      <a:pPr algn="ctr" fontAlgn="ctr"/>
                      <a:r>
                        <a:rPr lang="ru-KZ" sz="800" b="0" i="0" u="none" strike="noStrike">
                          <a:solidFill>
                            <a:srgbClr val="000000"/>
                          </a:solidFill>
                          <a:effectLst/>
                          <a:latin typeface="Arial Narrow" panose="020B0606020202030204" pitchFamily="34" charset="0"/>
                        </a:rPr>
                        <a:t>2 135</a:t>
                      </a:r>
                    </a:p>
                  </a:txBody>
                  <a:tcPr marL="9525" marR="9525" marT="0" marB="0" anchor="ctr">
                    <a:solidFill>
                      <a:schemeClr val="accent6">
                        <a:lumMod val="50000"/>
                        <a:alpha val="20000"/>
                      </a:schemeClr>
                    </a:solidFill>
                  </a:tcPr>
                </a:tc>
                <a:tc>
                  <a:txBody>
                    <a:bodyPr/>
                    <a:lstStyle/>
                    <a:p>
                      <a:pPr algn="ctr" fontAlgn="ctr"/>
                      <a:r>
                        <a:rPr lang="ru-KZ" sz="800" b="0" i="0" u="none" strike="noStrike">
                          <a:solidFill>
                            <a:srgbClr val="000000"/>
                          </a:solidFill>
                          <a:effectLst/>
                          <a:latin typeface="Arial Narrow" panose="020B0606020202030204" pitchFamily="34" charset="0"/>
                        </a:rPr>
                        <a:t>2 221</a:t>
                      </a:r>
                    </a:p>
                  </a:txBody>
                  <a:tcPr marL="9525" marR="9525" marT="0" marB="0" anchor="ctr">
                    <a:solidFill>
                      <a:schemeClr val="accent6">
                        <a:lumMod val="50000"/>
                        <a:alpha val="20000"/>
                      </a:schemeClr>
                    </a:solidFill>
                  </a:tcPr>
                </a:tc>
                <a:tc>
                  <a:txBody>
                    <a:bodyPr/>
                    <a:lstStyle/>
                    <a:p>
                      <a:pPr algn="ctr" fontAlgn="ctr"/>
                      <a:r>
                        <a:rPr lang="ru-KZ" sz="800" b="0" i="0" u="none" strike="noStrike">
                          <a:solidFill>
                            <a:srgbClr val="000000"/>
                          </a:solidFill>
                          <a:effectLst/>
                          <a:latin typeface="Arial Narrow" panose="020B0606020202030204" pitchFamily="34" charset="0"/>
                        </a:rPr>
                        <a:t>0,8%</a:t>
                      </a:r>
                    </a:p>
                  </a:txBody>
                  <a:tcPr marL="9525" marR="9525" marT="0" marB="0" anchor="ctr">
                    <a:solidFill>
                      <a:schemeClr val="accent6">
                        <a:lumMod val="50000"/>
                        <a:alpha val="20000"/>
                      </a:schemeClr>
                    </a:solidFill>
                  </a:tcPr>
                </a:tc>
                <a:extLst>
                  <a:ext uri="{0D108BD9-81ED-4DB2-BD59-A6C34878D82A}">
                    <a16:rowId xmlns:a16="http://schemas.microsoft.com/office/drawing/2014/main" val="470699172"/>
                  </a:ext>
                </a:extLst>
              </a:tr>
              <a:tr h="158400">
                <a:tc>
                  <a:txBody>
                    <a:bodyPr/>
                    <a:lstStyle/>
                    <a:p>
                      <a:pPr algn="ctr" fontAlgn="b"/>
                      <a:r>
                        <a:rPr lang="ru-RU" sz="800" u="none" strike="noStrike" dirty="0">
                          <a:solidFill>
                            <a:schemeClr val="accent6">
                              <a:lumMod val="50000"/>
                            </a:schemeClr>
                          </a:solidFill>
                          <a:effectLst/>
                          <a:latin typeface="Arial Narrow" panose="020B0606020202030204" pitchFamily="34" charset="0"/>
                        </a:rPr>
                        <a:t>29</a:t>
                      </a:r>
                      <a:endParaRPr lang="en-US" sz="800" b="0" i="0" u="none" strike="noStrike" dirty="0">
                        <a:solidFill>
                          <a:schemeClr val="accent6">
                            <a:lumMod val="50000"/>
                          </a:schemeClr>
                        </a:solidFill>
                        <a:effectLst/>
                        <a:latin typeface="Arial Narrow" panose="020B0606020202030204" pitchFamily="34" charset="0"/>
                      </a:endParaRPr>
                    </a:p>
                  </a:txBody>
                  <a:tcPr marL="9525" marR="9525" marT="0" marB="0" anchor="ctr">
                    <a:solidFill>
                      <a:schemeClr val="accent6">
                        <a:lumMod val="50000"/>
                        <a:alpha val="1000"/>
                      </a:schemeClr>
                    </a:solidFill>
                  </a:tcPr>
                </a:tc>
                <a:tc>
                  <a:txBody>
                    <a:bodyPr/>
                    <a:lstStyle/>
                    <a:p>
                      <a:pPr algn="ctr" fontAlgn="b"/>
                      <a:r>
                        <a:rPr lang="ru-KZ" sz="800" b="0" i="0" u="none" strike="noStrike" cap="none" dirty="0">
                          <a:solidFill>
                            <a:schemeClr val="accent6">
                              <a:lumMod val="50000"/>
                            </a:schemeClr>
                          </a:solidFill>
                          <a:effectLst/>
                          <a:latin typeface="Arial Narrow" panose="020B0606020202030204" pitchFamily="34" charset="0"/>
                          <a:ea typeface="+mn-ea"/>
                          <a:cs typeface="+mn-cs"/>
                          <a:sym typeface="Arial"/>
                        </a:rPr>
                        <a:t>7412-1</a:t>
                      </a:r>
                    </a:p>
                  </a:txBody>
                  <a:tcPr marL="9525" marR="9525" marT="0" marB="0" anchor="ctr">
                    <a:solidFill>
                      <a:schemeClr val="accent6">
                        <a:lumMod val="50000"/>
                        <a:alpha val="1000"/>
                      </a:schemeClr>
                    </a:solidFill>
                  </a:tcPr>
                </a:tc>
                <a:tc>
                  <a:txBody>
                    <a:bodyPr/>
                    <a:lstStyle/>
                    <a:p>
                      <a:pPr marL="72000" algn="l" fontAlgn="ctr"/>
                      <a:r>
                        <a:rPr lang="ru-RU" sz="800" b="0" i="0" u="none" strike="noStrike" cap="none" dirty="0">
                          <a:solidFill>
                            <a:schemeClr val="accent6">
                              <a:lumMod val="50000"/>
                            </a:schemeClr>
                          </a:solidFill>
                          <a:effectLst/>
                          <a:latin typeface="Arial Narrow" panose="020B0606020202030204" pitchFamily="34" charset="0"/>
                          <a:ea typeface="+mn-ea"/>
                          <a:cs typeface="+mn-cs"/>
                          <a:sym typeface="Arial"/>
                        </a:rPr>
                        <a:t>Электр </a:t>
                      </a:r>
                      <a:r>
                        <a:rPr lang="ru-RU" sz="800" b="0" i="0" u="none" strike="noStrike" cap="none" dirty="0" err="1">
                          <a:solidFill>
                            <a:schemeClr val="accent6">
                              <a:lumMod val="50000"/>
                            </a:schemeClr>
                          </a:solidFill>
                          <a:effectLst/>
                          <a:latin typeface="Arial Narrow" panose="020B0606020202030204" pitchFamily="34" charset="0"/>
                          <a:ea typeface="+mn-ea"/>
                          <a:cs typeface="+mn-cs"/>
                          <a:sym typeface="Arial"/>
                        </a:rPr>
                        <a:t>монтерлер</a:t>
                      </a:r>
                      <a:r>
                        <a:rPr lang="ru-RU" sz="800" b="0" i="0" u="none" strike="noStrike" cap="none" dirty="0">
                          <a:solidFill>
                            <a:schemeClr val="accent6">
                              <a:lumMod val="50000"/>
                            </a:schemeClr>
                          </a:solidFill>
                          <a:effectLst/>
                          <a:latin typeface="Arial Narrow" panose="020B0606020202030204" pitchFamily="34" charset="0"/>
                          <a:ea typeface="+mn-ea"/>
                          <a:cs typeface="+mn-cs"/>
                          <a:sym typeface="Arial"/>
                        </a:rPr>
                        <a:t> (</a:t>
                      </a:r>
                      <a:r>
                        <a:rPr lang="ru-RU" sz="800" b="0" i="0" u="none" strike="noStrike" cap="none" dirty="0" err="1">
                          <a:solidFill>
                            <a:schemeClr val="accent6">
                              <a:lumMod val="50000"/>
                            </a:schemeClr>
                          </a:solidFill>
                          <a:effectLst/>
                          <a:latin typeface="Arial Narrow" panose="020B0606020202030204" pitchFamily="34" charset="0"/>
                          <a:ea typeface="+mn-ea"/>
                          <a:cs typeface="+mn-cs"/>
                          <a:sym typeface="Arial"/>
                        </a:rPr>
                        <a:t>жалпы</a:t>
                      </a:r>
                      <a:r>
                        <a:rPr lang="ru-RU" sz="800" b="0" i="0" u="none" strike="noStrike" cap="none" dirty="0">
                          <a:solidFill>
                            <a:schemeClr val="accent6">
                              <a:lumMod val="50000"/>
                            </a:schemeClr>
                          </a:solidFill>
                          <a:effectLst/>
                          <a:latin typeface="Arial Narrow" panose="020B0606020202030204" pitchFamily="34" charset="0"/>
                          <a:ea typeface="+mn-ea"/>
                          <a:cs typeface="+mn-cs"/>
                          <a:sym typeface="Arial"/>
                        </a:rPr>
                        <a:t> </a:t>
                      </a:r>
                      <a:r>
                        <a:rPr lang="ru-RU" sz="800" b="0" i="0" u="none" strike="noStrike" cap="none" dirty="0" err="1">
                          <a:solidFill>
                            <a:schemeClr val="accent6">
                              <a:lumMod val="50000"/>
                            </a:schemeClr>
                          </a:solidFill>
                          <a:effectLst/>
                          <a:latin typeface="Arial Narrow" panose="020B0606020202030204" pitchFamily="34" charset="0"/>
                          <a:ea typeface="+mn-ea"/>
                          <a:cs typeface="+mn-cs"/>
                          <a:sym typeface="Arial"/>
                        </a:rPr>
                        <a:t>бейін</a:t>
                      </a:r>
                      <a:r>
                        <a:rPr lang="ru-RU" sz="800" b="0" i="0" u="none" strike="noStrike" cap="none" dirty="0">
                          <a:solidFill>
                            <a:schemeClr val="accent6">
                              <a:lumMod val="50000"/>
                            </a:schemeClr>
                          </a:solidFill>
                          <a:effectLst/>
                          <a:latin typeface="Arial Narrow" panose="020B0606020202030204" pitchFamily="34" charset="0"/>
                          <a:ea typeface="+mn-ea"/>
                          <a:cs typeface="+mn-cs"/>
                          <a:sym typeface="Arial"/>
                        </a:rPr>
                        <a:t>)</a:t>
                      </a:r>
                    </a:p>
                  </a:txBody>
                  <a:tcPr marL="9525" marR="9525" marT="0" marB="0" anchor="ctr">
                    <a:lnR w="12700" cap="flat" cmpd="sng" algn="ctr">
                      <a:solidFill>
                        <a:schemeClr val="tx1"/>
                      </a:solidFill>
                      <a:prstDash val="solid"/>
                      <a:round/>
                      <a:headEnd type="none" w="med" len="med"/>
                      <a:tailEnd type="none" w="med" len="med"/>
                    </a:lnR>
                    <a:solidFill>
                      <a:schemeClr val="accent6">
                        <a:lumMod val="50000"/>
                        <a:alpha val="1000"/>
                      </a:schemeClr>
                    </a:solidFill>
                  </a:tcPr>
                </a:tc>
                <a:tc>
                  <a:txBody>
                    <a:bodyPr/>
                    <a:lstStyle/>
                    <a:p>
                      <a:pPr algn="ctr" fontAlgn="ctr"/>
                      <a:r>
                        <a:rPr lang="ru-KZ" sz="800" b="0" i="0" u="none" strike="noStrike">
                          <a:solidFill>
                            <a:srgbClr val="000000"/>
                          </a:solidFill>
                          <a:effectLst/>
                          <a:latin typeface="Arial Narrow" panose="020B0606020202030204" pitchFamily="34" charset="0"/>
                        </a:rPr>
                        <a:t>7 197</a:t>
                      </a:r>
                    </a:p>
                  </a:txBody>
                  <a:tcPr marL="9525" marR="9525" marT="0" marB="0" anchor="ctr">
                    <a:lnL w="12700" cap="flat" cmpd="sng" algn="ctr">
                      <a:solidFill>
                        <a:schemeClr val="tx1"/>
                      </a:solidFill>
                      <a:prstDash val="solid"/>
                      <a:round/>
                      <a:headEnd type="none" w="med" len="med"/>
                      <a:tailEnd type="none" w="med" len="med"/>
                    </a:lnL>
                    <a:solidFill>
                      <a:schemeClr val="accent6">
                        <a:lumMod val="50000"/>
                        <a:alpha val="1000"/>
                      </a:schemeClr>
                    </a:solidFill>
                  </a:tcPr>
                </a:tc>
                <a:tc>
                  <a:txBody>
                    <a:bodyPr/>
                    <a:lstStyle/>
                    <a:p>
                      <a:pPr algn="ctr" fontAlgn="ctr"/>
                      <a:r>
                        <a:rPr lang="ru-KZ" sz="800" b="0" i="0" u="none" strike="noStrike">
                          <a:solidFill>
                            <a:srgbClr val="000000"/>
                          </a:solidFill>
                          <a:effectLst/>
                          <a:latin typeface="Arial Narrow" panose="020B0606020202030204" pitchFamily="34" charset="0"/>
                        </a:rPr>
                        <a:t>1 780</a:t>
                      </a:r>
                    </a:p>
                  </a:txBody>
                  <a:tcPr marL="9525" marR="9525" marT="0" marB="0" anchor="ctr">
                    <a:solidFill>
                      <a:schemeClr val="accent6">
                        <a:lumMod val="50000"/>
                        <a:alpha val="1000"/>
                      </a:schemeClr>
                    </a:solidFill>
                  </a:tcPr>
                </a:tc>
                <a:tc>
                  <a:txBody>
                    <a:bodyPr/>
                    <a:lstStyle/>
                    <a:p>
                      <a:pPr algn="ctr" fontAlgn="ctr"/>
                      <a:r>
                        <a:rPr lang="ru-KZ" sz="800" b="0" i="0" u="none" strike="noStrike">
                          <a:solidFill>
                            <a:srgbClr val="000000"/>
                          </a:solidFill>
                          <a:effectLst/>
                          <a:latin typeface="Arial Narrow" panose="020B0606020202030204" pitchFamily="34" charset="0"/>
                        </a:rPr>
                        <a:t>1 854</a:t>
                      </a:r>
                    </a:p>
                  </a:txBody>
                  <a:tcPr marL="9525" marR="9525" marT="0" marB="0" anchor="ctr">
                    <a:solidFill>
                      <a:schemeClr val="accent6">
                        <a:lumMod val="50000"/>
                        <a:alpha val="1000"/>
                      </a:schemeClr>
                    </a:solidFill>
                  </a:tcPr>
                </a:tc>
                <a:tc>
                  <a:txBody>
                    <a:bodyPr/>
                    <a:lstStyle/>
                    <a:p>
                      <a:pPr algn="ctr" fontAlgn="ctr"/>
                      <a:r>
                        <a:rPr lang="ru-KZ" sz="800" b="0" i="0" u="none" strike="noStrike">
                          <a:solidFill>
                            <a:srgbClr val="000000"/>
                          </a:solidFill>
                          <a:effectLst/>
                          <a:latin typeface="Arial Narrow" panose="020B0606020202030204" pitchFamily="34" charset="0"/>
                        </a:rPr>
                        <a:t>1 706</a:t>
                      </a:r>
                    </a:p>
                  </a:txBody>
                  <a:tcPr marL="9525" marR="9525" marT="0" marB="0" anchor="ctr">
                    <a:solidFill>
                      <a:schemeClr val="accent6">
                        <a:lumMod val="50000"/>
                        <a:alpha val="1000"/>
                      </a:schemeClr>
                    </a:solidFill>
                  </a:tcPr>
                </a:tc>
                <a:tc>
                  <a:txBody>
                    <a:bodyPr/>
                    <a:lstStyle/>
                    <a:p>
                      <a:pPr algn="ctr" fontAlgn="ctr"/>
                      <a:r>
                        <a:rPr lang="ru-KZ" sz="800" b="0" i="0" u="none" strike="noStrike">
                          <a:solidFill>
                            <a:srgbClr val="000000"/>
                          </a:solidFill>
                          <a:effectLst/>
                          <a:latin typeface="Arial Narrow" panose="020B0606020202030204" pitchFamily="34" charset="0"/>
                        </a:rPr>
                        <a:t>1 857</a:t>
                      </a:r>
                    </a:p>
                  </a:txBody>
                  <a:tcPr marL="9525" marR="9525" marT="0" marB="0" anchor="ctr">
                    <a:lnR w="12700" cap="flat" cmpd="sng" algn="ctr">
                      <a:solidFill>
                        <a:schemeClr val="tx1"/>
                      </a:solidFill>
                      <a:prstDash val="solid"/>
                      <a:round/>
                      <a:headEnd type="none" w="med" len="med"/>
                      <a:tailEnd type="none" w="med" len="med"/>
                    </a:lnR>
                    <a:solidFill>
                      <a:schemeClr val="accent6">
                        <a:lumMod val="50000"/>
                        <a:alpha val="1000"/>
                      </a:schemeClr>
                    </a:solidFill>
                  </a:tcPr>
                </a:tc>
                <a:tc>
                  <a:txBody>
                    <a:bodyPr/>
                    <a:lstStyle/>
                    <a:p>
                      <a:pPr algn="ctr" fontAlgn="ctr"/>
                      <a:r>
                        <a:rPr lang="ru-KZ" sz="800" b="0" i="0" u="none" strike="noStrike">
                          <a:solidFill>
                            <a:srgbClr val="000000"/>
                          </a:solidFill>
                          <a:effectLst/>
                          <a:latin typeface="Arial Narrow" panose="020B0606020202030204" pitchFamily="34" charset="0"/>
                        </a:rPr>
                        <a:t>8 113</a:t>
                      </a:r>
                    </a:p>
                  </a:txBody>
                  <a:tcPr marL="9525" marR="9525" marT="0" marB="0" anchor="ctr">
                    <a:lnL w="12700" cap="flat" cmpd="sng" algn="ctr">
                      <a:solidFill>
                        <a:schemeClr val="tx1"/>
                      </a:solidFill>
                      <a:prstDash val="solid"/>
                      <a:round/>
                      <a:headEnd type="none" w="med" len="med"/>
                      <a:tailEnd type="none" w="med" len="med"/>
                    </a:lnL>
                    <a:solidFill>
                      <a:schemeClr val="accent6">
                        <a:lumMod val="50000"/>
                        <a:alpha val="1000"/>
                      </a:schemeClr>
                    </a:solidFill>
                  </a:tcPr>
                </a:tc>
                <a:tc>
                  <a:txBody>
                    <a:bodyPr/>
                    <a:lstStyle/>
                    <a:p>
                      <a:pPr algn="ctr" fontAlgn="ctr"/>
                      <a:r>
                        <a:rPr lang="ru-KZ" sz="800" b="0" i="0" u="none" strike="noStrike">
                          <a:solidFill>
                            <a:srgbClr val="000000"/>
                          </a:solidFill>
                          <a:effectLst/>
                          <a:latin typeface="Arial Narrow" panose="020B0606020202030204" pitchFamily="34" charset="0"/>
                        </a:rPr>
                        <a:t>1 525</a:t>
                      </a:r>
                    </a:p>
                  </a:txBody>
                  <a:tcPr marL="9525" marR="9525" marT="0" marB="0" anchor="ctr">
                    <a:solidFill>
                      <a:schemeClr val="accent6">
                        <a:lumMod val="50000"/>
                        <a:alpha val="1000"/>
                      </a:schemeClr>
                    </a:solidFill>
                  </a:tcPr>
                </a:tc>
                <a:tc>
                  <a:txBody>
                    <a:bodyPr/>
                    <a:lstStyle/>
                    <a:p>
                      <a:pPr algn="ctr" fontAlgn="ctr"/>
                      <a:r>
                        <a:rPr lang="ru-KZ" sz="800" b="0" i="0" u="none" strike="noStrike">
                          <a:solidFill>
                            <a:srgbClr val="000000"/>
                          </a:solidFill>
                          <a:effectLst/>
                          <a:latin typeface="Arial Narrow" panose="020B0606020202030204" pitchFamily="34" charset="0"/>
                        </a:rPr>
                        <a:t>1 959</a:t>
                      </a:r>
                    </a:p>
                  </a:txBody>
                  <a:tcPr marL="9525" marR="9525" marT="0" marB="0" anchor="ctr">
                    <a:solidFill>
                      <a:schemeClr val="accent6">
                        <a:lumMod val="50000"/>
                        <a:alpha val="1000"/>
                      </a:schemeClr>
                    </a:solidFill>
                  </a:tcPr>
                </a:tc>
                <a:tc>
                  <a:txBody>
                    <a:bodyPr/>
                    <a:lstStyle/>
                    <a:p>
                      <a:pPr algn="ctr" fontAlgn="ctr"/>
                      <a:r>
                        <a:rPr lang="ru-KZ" sz="800" b="0" i="0" u="none" strike="noStrike">
                          <a:solidFill>
                            <a:srgbClr val="000000"/>
                          </a:solidFill>
                          <a:effectLst/>
                          <a:latin typeface="Arial Narrow" panose="020B0606020202030204" pitchFamily="34" charset="0"/>
                        </a:rPr>
                        <a:t>2 337</a:t>
                      </a:r>
                    </a:p>
                  </a:txBody>
                  <a:tcPr marL="9525" marR="9525" marT="0" marB="0" anchor="ctr">
                    <a:solidFill>
                      <a:schemeClr val="accent6">
                        <a:lumMod val="50000"/>
                        <a:alpha val="1000"/>
                      </a:schemeClr>
                    </a:solidFill>
                  </a:tcPr>
                </a:tc>
                <a:tc>
                  <a:txBody>
                    <a:bodyPr/>
                    <a:lstStyle/>
                    <a:p>
                      <a:pPr algn="ctr" fontAlgn="ctr"/>
                      <a:r>
                        <a:rPr lang="ru-KZ" sz="800" b="0" i="0" u="none" strike="noStrike">
                          <a:solidFill>
                            <a:srgbClr val="000000"/>
                          </a:solidFill>
                          <a:effectLst/>
                          <a:latin typeface="Arial Narrow" panose="020B0606020202030204" pitchFamily="34" charset="0"/>
                        </a:rPr>
                        <a:t>2 292</a:t>
                      </a:r>
                    </a:p>
                  </a:txBody>
                  <a:tcPr marL="9525" marR="9525" marT="0" marB="0" anchor="ctr">
                    <a:solidFill>
                      <a:schemeClr val="accent6">
                        <a:lumMod val="50000"/>
                        <a:alpha val="1000"/>
                      </a:schemeClr>
                    </a:solidFill>
                  </a:tcPr>
                </a:tc>
                <a:tc>
                  <a:txBody>
                    <a:bodyPr/>
                    <a:lstStyle/>
                    <a:p>
                      <a:pPr algn="ctr" fontAlgn="ctr"/>
                      <a:r>
                        <a:rPr lang="ru-KZ" sz="800" b="0" i="0" u="none" strike="noStrike">
                          <a:solidFill>
                            <a:srgbClr val="000000"/>
                          </a:solidFill>
                          <a:effectLst/>
                          <a:latin typeface="Arial Narrow" panose="020B0606020202030204" pitchFamily="34" charset="0"/>
                        </a:rPr>
                        <a:t>0,8%</a:t>
                      </a:r>
                    </a:p>
                  </a:txBody>
                  <a:tcPr marL="9525" marR="9525" marT="0" marB="0" anchor="ctr">
                    <a:solidFill>
                      <a:schemeClr val="accent6">
                        <a:lumMod val="50000"/>
                        <a:alpha val="1000"/>
                      </a:schemeClr>
                    </a:solidFill>
                  </a:tcPr>
                </a:tc>
                <a:extLst>
                  <a:ext uri="{0D108BD9-81ED-4DB2-BD59-A6C34878D82A}">
                    <a16:rowId xmlns:a16="http://schemas.microsoft.com/office/drawing/2014/main" val="1074593541"/>
                  </a:ext>
                </a:extLst>
              </a:tr>
              <a:tr h="158400">
                <a:tc>
                  <a:txBody>
                    <a:bodyPr/>
                    <a:lstStyle/>
                    <a:p>
                      <a:pPr algn="ctr" fontAlgn="b"/>
                      <a:r>
                        <a:rPr lang="ru-RU" sz="800" u="none" strike="noStrike" dirty="0">
                          <a:solidFill>
                            <a:schemeClr val="accent6">
                              <a:lumMod val="50000"/>
                            </a:schemeClr>
                          </a:solidFill>
                          <a:effectLst/>
                          <a:latin typeface="Arial Narrow" panose="020B0606020202030204" pitchFamily="34" charset="0"/>
                        </a:rPr>
                        <a:t>30</a:t>
                      </a:r>
                      <a:endParaRPr lang="en-US" sz="800" b="0" i="0" u="none" strike="noStrike" dirty="0">
                        <a:solidFill>
                          <a:schemeClr val="accent6">
                            <a:lumMod val="50000"/>
                          </a:schemeClr>
                        </a:solidFill>
                        <a:effectLst/>
                        <a:latin typeface="Arial Narrow" panose="020B0606020202030204" pitchFamily="34" charset="0"/>
                      </a:endParaRPr>
                    </a:p>
                  </a:txBody>
                  <a:tcPr marL="9525" marR="9525" marT="0" marB="0" anchor="ctr">
                    <a:lnB w="12700" cap="flat" cmpd="sng" algn="ctr">
                      <a:solidFill>
                        <a:schemeClr val="tx1"/>
                      </a:solidFill>
                      <a:prstDash val="solid"/>
                      <a:round/>
                      <a:headEnd type="none" w="med" len="med"/>
                      <a:tailEnd type="none" w="med" len="med"/>
                    </a:lnB>
                    <a:solidFill>
                      <a:schemeClr val="accent6">
                        <a:lumMod val="50000"/>
                        <a:alpha val="20000"/>
                      </a:schemeClr>
                    </a:solidFill>
                  </a:tcPr>
                </a:tc>
                <a:tc>
                  <a:txBody>
                    <a:bodyPr/>
                    <a:lstStyle/>
                    <a:p>
                      <a:pPr algn="ctr" fontAlgn="b"/>
                      <a:r>
                        <a:rPr lang="ru-KZ" sz="800" b="0" i="0" u="none" strike="noStrike" cap="none" dirty="0">
                          <a:solidFill>
                            <a:schemeClr val="accent6">
                              <a:lumMod val="50000"/>
                            </a:schemeClr>
                          </a:solidFill>
                          <a:effectLst/>
                          <a:latin typeface="Arial Narrow" panose="020B0606020202030204" pitchFamily="34" charset="0"/>
                          <a:ea typeface="+mn-ea"/>
                          <a:cs typeface="+mn-cs"/>
                          <a:sym typeface="Arial"/>
                        </a:rPr>
                        <a:t>9333-1</a:t>
                      </a:r>
                    </a:p>
                  </a:txBody>
                  <a:tcPr marL="9525" marR="9525" marT="0" marB="0" anchor="ctr">
                    <a:lnB w="12700" cap="flat" cmpd="sng" algn="ctr">
                      <a:solidFill>
                        <a:schemeClr val="tx1"/>
                      </a:solidFill>
                      <a:prstDash val="solid"/>
                      <a:round/>
                      <a:headEnd type="none" w="med" len="med"/>
                      <a:tailEnd type="none" w="med" len="med"/>
                    </a:lnB>
                    <a:solidFill>
                      <a:schemeClr val="accent6">
                        <a:lumMod val="50000"/>
                        <a:alpha val="20000"/>
                      </a:schemeClr>
                    </a:solidFill>
                  </a:tcPr>
                </a:tc>
                <a:tc>
                  <a:txBody>
                    <a:bodyPr/>
                    <a:lstStyle/>
                    <a:p>
                      <a:pPr marL="72000" algn="l" fontAlgn="ctr"/>
                      <a:r>
                        <a:rPr lang="ru-RU" sz="800" b="0" i="0" u="none" strike="noStrike" cap="none" dirty="0">
                          <a:solidFill>
                            <a:schemeClr val="accent6">
                              <a:lumMod val="50000"/>
                            </a:schemeClr>
                          </a:solidFill>
                          <a:effectLst/>
                          <a:latin typeface="Arial Narrow" panose="020B0606020202030204" pitchFamily="34" charset="0"/>
                          <a:ea typeface="+mn-ea"/>
                          <a:cs typeface="+mn-cs"/>
                          <a:sym typeface="Arial"/>
                        </a:rPr>
                        <a:t>Порт </a:t>
                      </a:r>
                      <a:r>
                        <a:rPr lang="ru-RU" sz="800" b="0" i="0" u="none" strike="noStrike" cap="none" dirty="0" err="1">
                          <a:solidFill>
                            <a:schemeClr val="accent6">
                              <a:lumMod val="50000"/>
                            </a:schemeClr>
                          </a:solidFill>
                          <a:effectLst/>
                          <a:latin typeface="Arial Narrow" panose="020B0606020202030204" pitchFamily="34" charset="0"/>
                          <a:ea typeface="+mn-ea"/>
                          <a:cs typeface="+mn-cs"/>
                          <a:sym typeface="Arial"/>
                        </a:rPr>
                        <a:t>жүкшілері</a:t>
                      </a:r>
                      <a:endParaRPr lang="ru-RU" sz="800" b="0" i="0" u="none" strike="noStrike" cap="none" dirty="0">
                        <a:solidFill>
                          <a:schemeClr val="accent6">
                            <a:lumMod val="50000"/>
                          </a:schemeClr>
                        </a:solidFill>
                        <a:effectLst/>
                        <a:latin typeface="Arial Narrow" panose="020B0606020202030204" pitchFamily="34" charset="0"/>
                        <a:ea typeface="+mn-ea"/>
                        <a:cs typeface="+mn-cs"/>
                        <a:sym typeface="Arial"/>
                      </a:endParaRPr>
                    </a:p>
                  </a:txBody>
                  <a:tcPr marL="9525" marR="9525" marT="0" marB="0" anchor="ctr">
                    <a:lnR w="12700" cap="flat" cmpd="sng" algn="ctr">
                      <a:solidFill>
                        <a:schemeClr val="tx1"/>
                      </a:solidFill>
                      <a:prstDash val="solid"/>
                      <a:round/>
                      <a:headEnd type="none" w="med" len="med"/>
                      <a:tailEnd type="none" w="med" len="med"/>
                    </a:lnR>
                    <a:lnB w="12700" cap="flat" cmpd="sng" algn="ctr">
                      <a:solidFill>
                        <a:schemeClr val="tx1"/>
                      </a:solidFill>
                      <a:prstDash val="solid"/>
                      <a:round/>
                      <a:headEnd type="none" w="med" len="med"/>
                      <a:tailEnd type="none" w="med" len="med"/>
                    </a:lnB>
                    <a:solidFill>
                      <a:schemeClr val="accent6">
                        <a:lumMod val="50000"/>
                        <a:alpha val="20000"/>
                      </a:schemeClr>
                    </a:solidFill>
                  </a:tcPr>
                </a:tc>
                <a:tc>
                  <a:txBody>
                    <a:bodyPr/>
                    <a:lstStyle/>
                    <a:p>
                      <a:pPr algn="ctr" fontAlgn="ctr"/>
                      <a:r>
                        <a:rPr lang="ru-KZ" sz="800" b="0" i="0" u="none" strike="noStrike">
                          <a:solidFill>
                            <a:srgbClr val="000000"/>
                          </a:solidFill>
                          <a:effectLst/>
                          <a:latin typeface="Arial Narrow" panose="020B0606020202030204" pitchFamily="34" charset="0"/>
                        </a:rPr>
                        <a:t>11 058</a:t>
                      </a:r>
                    </a:p>
                  </a:txBody>
                  <a:tcPr marL="9525" marR="9525" marT="0" marB="0" anchor="ctr">
                    <a:lnL w="12700" cap="flat" cmpd="sng" algn="ctr">
                      <a:solidFill>
                        <a:schemeClr val="tx1"/>
                      </a:solidFill>
                      <a:prstDash val="solid"/>
                      <a:round/>
                      <a:headEnd type="none" w="med" len="med"/>
                      <a:tailEnd type="none" w="med" len="med"/>
                    </a:lnL>
                    <a:lnB w="12700" cap="flat" cmpd="sng" algn="ctr">
                      <a:solidFill>
                        <a:schemeClr val="tx1"/>
                      </a:solidFill>
                      <a:prstDash val="solid"/>
                      <a:round/>
                      <a:headEnd type="none" w="med" len="med"/>
                      <a:tailEnd type="none" w="med" len="med"/>
                    </a:lnB>
                    <a:solidFill>
                      <a:schemeClr val="bg1">
                        <a:lumMod val="65000"/>
                        <a:alpha val="20000"/>
                      </a:schemeClr>
                    </a:solidFill>
                  </a:tcPr>
                </a:tc>
                <a:tc>
                  <a:txBody>
                    <a:bodyPr/>
                    <a:lstStyle/>
                    <a:p>
                      <a:pPr algn="ctr" fontAlgn="ctr"/>
                      <a:r>
                        <a:rPr lang="ru-KZ" sz="800" b="0" i="0" u="none" strike="noStrike">
                          <a:solidFill>
                            <a:srgbClr val="000000"/>
                          </a:solidFill>
                          <a:effectLst/>
                          <a:latin typeface="Arial Narrow" panose="020B0606020202030204" pitchFamily="34" charset="0"/>
                        </a:rPr>
                        <a:t>2 506</a:t>
                      </a:r>
                    </a:p>
                  </a:txBody>
                  <a:tcPr marL="9525" marR="9525" marT="0" marB="0" anchor="ctr">
                    <a:lnB w="12700" cap="flat" cmpd="sng" algn="ctr">
                      <a:solidFill>
                        <a:schemeClr val="tx1"/>
                      </a:solidFill>
                      <a:prstDash val="solid"/>
                      <a:round/>
                      <a:headEnd type="none" w="med" len="med"/>
                      <a:tailEnd type="none" w="med" len="med"/>
                    </a:lnB>
                    <a:solidFill>
                      <a:schemeClr val="bg1">
                        <a:lumMod val="65000"/>
                        <a:alpha val="20000"/>
                      </a:schemeClr>
                    </a:solidFill>
                  </a:tcPr>
                </a:tc>
                <a:tc>
                  <a:txBody>
                    <a:bodyPr/>
                    <a:lstStyle/>
                    <a:p>
                      <a:pPr algn="ctr" fontAlgn="ctr"/>
                      <a:r>
                        <a:rPr lang="ru-KZ" sz="800" b="0" i="0" u="none" strike="noStrike">
                          <a:solidFill>
                            <a:srgbClr val="000000"/>
                          </a:solidFill>
                          <a:effectLst/>
                          <a:latin typeface="Arial Narrow" panose="020B0606020202030204" pitchFamily="34" charset="0"/>
                        </a:rPr>
                        <a:t>3 100</a:t>
                      </a:r>
                    </a:p>
                  </a:txBody>
                  <a:tcPr marL="9525" marR="9525" marT="0" marB="0" anchor="ctr">
                    <a:lnB w="12700" cap="flat" cmpd="sng" algn="ctr">
                      <a:solidFill>
                        <a:schemeClr val="tx1"/>
                      </a:solidFill>
                      <a:prstDash val="solid"/>
                      <a:round/>
                      <a:headEnd type="none" w="med" len="med"/>
                      <a:tailEnd type="none" w="med" len="med"/>
                    </a:lnB>
                    <a:solidFill>
                      <a:schemeClr val="bg1">
                        <a:lumMod val="65000"/>
                        <a:alpha val="20000"/>
                      </a:schemeClr>
                    </a:solidFill>
                  </a:tcPr>
                </a:tc>
                <a:tc>
                  <a:txBody>
                    <a:bodyPr/>
                    <a:lstStyle/>
                    <a:p>
                      <a:pPr algn="ctr" fontAlgn="ctr"/>
                      <a:r>
                        <a:rPr lang="ru-KZ" sz="800" b="0" i="0" u="none" strike="noStrike">
                          <a:solidFill>
                            <a:srgbClr val="000000"/>
                          </a:solidFill>
                          <a:effectLst/>
                          <a:latin typeface="Arial Narrow" panose="020B0606020202030204" pitchFamily="34" charset="0"/>
                        </a:rPr>
                        <a:t>2 824</a:t>
                      </a:r>
                    </a:p>
                  </a:txBody>
                  <a:tcPr marL="9525" marR="9525" marT="0" marB="0" anchor="ctr">
                    <a:lnB w="12700" cap="flat" cmpd="sng" algn="ctr">
                      <a:solidFill>
                        <a:schemeClr val="tx1"/>
                      </a:solidFill>
                      <a:prstDash val="solid"/>
                      <a:round/>
                      <a:headEnd type="none" w="med" len="med"/>
                      <a:tailEnd type="none" w="med" len="med"/>
                    </a:lnB>
                    <a:solidFill>
                      <a:schemeClr val="bg1">
                        <a:lumMod val="65000"/>
                        <a:alpha val="20000"/>
                      </a:schemeClr>
                    </a:solidFill>
                  </a:tcPr>
                </a:tc>
                <a:tc>
                  <a:txBody>
                    <a:bodyPr/>
                    <a:lstStyle/>
                    <a:p>
                      <a:pPr algn="ctr" fontAlgn="ctr"/>
                      <a:r>
                        <a:rPr lang="ru-KZ" sz="800" b="0" i="0" u="none" strike="noStrike">
                          <a:solidFill>
                            <a:srgbClr val="000000"/>
                          </a:solidFill>
                          <a:effectLst/>
                          <a:latin typeface="Arial Narrow" panose="020B0606020202030204" pitchFamily="34" charset="0"/>
                        </a:rPr>
                        <a:t>2 628</a:t>
                      </a:r>
                    </a:p>
                  </a:txBody>
                  <a:tcPr marL="9525" marR="9525" marT="0" marB="0" anchor="ctr">
                    <a:lnR w="12700" cap="flat" cmpd="sng" algn="ctr">
                      <a:solidFill>
                        <a:schemeClr val="tx1"/>
                      </a:solidFill>
                      <a:prstDash val="solid"/>
                      <a:round/>
                      <a:headEnd type="none" w="med" len="med"/>
                      <a:tailEnd type="none" w="med" len="med"/>
                    </a:lnR>
                    <a:lnB w="12700" cap="flat" cmpd="sng" algn="ctr">
                      <a:solidFill>
                        <a:schemeClr val="tx1"/>
                      </a:solidFill>
                      <a:prstDash val="solid"/>
                      <a:round/>
                      <a:headEnd type="none" w="med" len="med"/>
                      <a:tailEnd type="none" w="med" len="med"/>
                    </a:lnB>
                    <a:solidFill>
                      <a:schemeClr val="bg1">
                        <a:lumMod val="65000"/>
                        <a:alpha val="20000"/>
                      </a:schemeClr>
                    </a:solidFill>
                  </a:tcPr>
                </a:tc>
                <a:tc>
                  <a:txBody>
                    <a:bodyPr/>
                    <a:lstStyle/>
                    <a:p>
                      <a:pPr algn="ctr" fontAlgn="ctr"/>
                      <a:r>
                        <a:rPr lang="ru-KZ" sz="800" b="0" i="0" u="none" strike="noStrike">
                          <a:solidFill>
                            <a:srgbClr val="000000"/>
                          </a:solidFill>
                          <a:effectLst/>
                          <a:latin typeface="Arial Narrow" panose="020B0606020202030204" pitchFamily="34" charset="0"/>
                        </a:rPr>
                        <a:t>8 103</a:t>
                      </a:r>
                    </a:p>
                  </a:txBody>
                  <a:tcPr marL="9525" marR="9525" marT="0" marB="0" anchor="ctr">
                    <a:lnL w="12700" cap="flat" cmpd="sng" algn="ctr">
                      <a:solidFill>
                        <a:schemeClr val="tx1"/>
                      </a:solidFill>
                      <a:prstDash val="solid"/>
                      <a:round/>
                      <a:headEnd type="none" w="med" len="med"/>
                      <a:tailEnd type="none" w="med" len="med"/>
                    </a:lnL>
                    <a:lnB w="12700" cap="flat" cmpd="sng" algn="ctr">
                      <a:solidFill>
                        <a:schemeClr val="tx1"/>
                      </a:solidFill>
                      <a:prstDash val="solid"/>
                      <a:round/>
                      <a:headEnd type="none" w="med" len="med"/>
                      <a:tailEnd type="none" w="med" len="med"/>
                    </a:lnB>
                    <a:solidFill>
                      <a:schemeClr val="accent6">
                        <a:lumMod val="50000"/>
                        <a:alpha val="20000"/>
                      </a:schemeClr>
                    </a:solidFill>
                  </a:tcPr>
                </a:tc>
                <a:tc>
                  <a:txBody>
                    <a:bodyPr/>
                    <a:lstStyle/>
                    <a:p>
                      <a:pPr algn="ctr" fontAlgn="ctr"/>
                      <a:r>
                        <a:rPr lang="ru-KZ" sz="800" b="0" i="0" u="none" strike="noStrike">
                          <a:solidFill>
                            <a:srgbClr val="000000"/>
                          </a:solidFill>
                          <a:effectLst/>
                          <a:latin typeface="Arial Narrow" panose="020B0606020202030204" pitchFamily="34" charset="0"/>
                        </a:rPr>
                        <a:t>1 809</a:t>
                      </a:r>
                    </a:p>
                  </a:txBody>
                  <a:tcPr marL="9525" marR="9525" marT="0" marB="0" anchor="ctr">
                    <a:lnB w="12700" cap="flat" cmpd="sng" algn="ctr">
                      <a:solidFill>
                        <a:schemeClr val="tx1"/>
                      </a:solidFill>
                      <a:prstDash val="solid"/>
                      <a:round/>
                      <a:headEnd type="none" w="med" len="med"/>
                      <a:tailEnd type="none" w="med" len="med"/>
                    </a:lnB>
                    <a:solidFill>
                      <a:schemeClr val="bg1">
                        <a:lumMod val="50000"/>
                        <a:alpha val="20000"/>
                      </a:schemeClr>
                    </a:solidFill>
                  </a:tcPr>
                </a:tc>
                <a:tc>
                  <a:txBody>
                    <a:bodyPr/>
                    <a:lstStyle/>
                    <a:p>
                      <a:pPr algn="ctr" fontAlgn="ctr"/>
                      <a:r>
                        <a:rPr lang="ru-KZ" sz="800" b="0" i="0" u="none" strike="noStrike">
                          <a:solidFill>
                            <a:srgbClr val="000000"/>
                          </a:solidFill>
                          <a:effectLst/>
                          <a:latin typeface="Arial Narrow" panose="020B0606020202030204" pitchFamily="34" charset="0"/>
                        </a:rPr>
                        <a:t>1 307</a:t>
                      </a:r>
                    </a:p>
                  </a:txBody>
                  <a:tcPr marL="9525" marR="9525" marT="0" marB="0" anchor="ctr">
                    <a:lnB w="12700" cap="flat" cmpd="sng" algn="ctr">
                      <a:solidFill>
                        <a:schemeClr val="tx1"/>
                      </a:solidFill>
                      <a:prstDash val="solid"/>
                      <a:round/>
                      <a:headEnd type="none" w="med" len="med"/>
                      <a:tailEnd type="none" w="med" len="med"/>
                    </a:lnB>
                    <a:solidFill>
                      <a:schemeClr val="accent6">
                        <a:lumMod val="50000"/>
                        <a:alpha val="20000"/>
                      </a:schemeClr>
                    </a:solidFill>
                  </a:tcPr>
                </a:tc>
                <a:tc>
                  <a:txBody>
                    <a:bodyPr/>
                    <a:lstStyle/>
                    <a:p>
                      <a:pPr algn="ctr" fontAlgn="ctr"/>
                      <a:r>
                        <a:rPr lang="ru-KZ" sz="800" b="0" i="0" u="none" strike="noStrike">
                          <a:solidFill>
                            <a:srgbClr val="000000"/>
                          </a:solidFill>
                          <a:effectLst/>
                          <a:latin typeface="Arial Narrow" panose="020B0606020202030204" pitchFamily="34" charset="0"/>
                        </a:rPr>
                        <a:t>2 472</a:t>
                      </a:r>
                    </a:p>
                  </a:txBody>
                  <a:tcPr marL="9525" marR="9525" marT="0" marB="0" anchor="ctr">
                    <a:lnB w="12700" cap="flat" cmpd="sng" algn="ctr">
                      <a:solidFill>
                        <a:schemeClr val="tx1"/>
                      </a:solidFill>
                      <a:prstDash val="solid"/>
                      <a:round/>
                      <a:headEnd type="none" w="med" len="med"/>
                      <a:tailEnd type="none" w="med" len="med"/>
                    </a:lnB>
                    <a:solidFill>
                      <a:schemeClr val="accent6">
                        <a:lumMod val="50000"/>
                        <a:alpha val="20000"/>
                      </a:schemeClr>
                    </a:solidFill>
                  </a:tcPr>
                </a:tc>
                <a:tc>
                  <a:txBody>
                    <a:bodyPr/>
                    <a:lstStyle/>
                    <a:p>
                      <a:pPr algn="ctr" fontAlgn="ctr"/>
                      <a:r>
                        <a:rPr lang="ru-KZ" sz="800" b="0" i="0" u="none" strike="noStrike">
                          <a:solidFill>
                            <a:srgbClr val="000000"/>
                          </a:solidFill>
                          <a:effectLst/>
                          <a:latin typeface="Arial Narrow" panose="020B0606020202030204" pitchFamily="34" charset="0"/>
                        </a:rPr>
                        <a:t>2 515</a:t>
                      </a:r>
                    </a:p>
                  </a:txBody>
                  <a:tcPr marL="9525" marR="9525" marT="0" marB="0" anchor="ctr">
                    <a:lnB w="12700" cap="flat" cmpd="sng" algn="ctr">
                      <a:solidFill>
                        <a:schemeClr val="tx1"/>
                      </a:solidFill>
                      <a:prstDash val="solid"/>
                      <a:round/>
                      <a:headEnd type="none" w="med" len="med"/>
                      <a:tailEnd type="none" w="med" len="med"/>
                    </a:lnB>
                    <a:solidFill>
                      <a:schemeClr val="accent6">
                        <a:lumMod val="50000"/>
                        <a:alpha val="20000"/>
                      </a:schemeClr>
                    </a:solidFill>
                  </a:tcPr>
                </a:tc>
                <a:tc>
                  <a:txBody>
                    <a:bodyPr/>
                    <a:lstStyle/>
                    <a:p>
                      <a:pPr algn="ctr" fontAlgn="ctr"/>
                      <a:r>
                        <a:rPr lang="ru-KZ" sz="800" b="0" i="0" u="none" strike="noStrike">
                          <a:solidFill>
                            <a:srgbClr val="000000"/>
                          </a:solidFill>
                          <a:effectLst/>
                          <a:latin typeface="Arial Narrow" panose="020B0606020202030204" pitchFamily="34" charset="0"/>
                        </a:rPr>
                        <a:t>0,8%</a:t>
                      </a:r>
                    </a:p>
                  </a:txBody>
                  <a:tcPr marL="9525" marR="9525" marT="0" marB="0" anchor="ctr">
                    <a:lnB w="12700" cap="flat" cmpd="sng" algn="ctr">
                      <a:solidFill>
                        <a:schemeClr val="tx1"/>
                      </a:solidFill>
                      <a:prstDash val="solid"/>
                      <a:round/>
                      <a:headEnd type="none" w="med" len="med"/>
                      <a:tailEnd type="none" w="med" len="med"/>
                    </a:lnB>
                    <a:solidFill>
                      <a:schemeClr val="accent6">
                        <a:lumMod val="50000"/>
                        <a:alpha val="20000"/>
                      </a:schemeClr>
                    </a:solidFill>
                  </a:tcPr>
                </a:tc>
                <a:extLst>
                  <a:ext uri="{0D108BD9-81ED-4DB2-BD59-A6C34878D82A}">
                    <a16:rowId xmlns:a16="http://schemas.microsoft.com/office/drawing/2014/main" val="1977705671"/>
                  </a:ext>
                </a:extLst>
              </a:tr>
              <a:tr h="288000">
                <a:tc gridSpan="3">
                  <a:txBody>
                    <a:bodyPr/>
                    <a:lstStyle/>
                    <a:p>
                      <a:pPr marL="0" indent="0" algn="ctr" fontAlgn="b"/>
                      <a:r>
                        <a:rPr lang="ru-RU" sz="1050" b="1" u="none" strike="noStrike" dirty="0">
                          <a:solidFill>
                            <a:schemeClr val="accent6">
                              <a:lumMod val="50000"/>
                            </a:schemeClr>
                          </a:solidFill>
                          <a:effectLst/>
                          <a:latin typeface="Arial Narrow" panose="020B0606020202030204" pitchFamily="34" charset="0"/>
                        </a:rPr>
                        <a:t>ТОП-30</a:t>
                      </a:r>
                      <a:endParaRPr lang="ru-RU" sz="1050" b="1" i="0" u="none" strike="noStrike" dirty="0">
                        <a:solidFill>
                          <a:schemeClr val="accent6">
                            <a:lumMod val="50000"/>
                          </a:schemeClr>
                        </a:solidFill>
                        <a:effectLst/>
                        <a:latin typeface="Arial Narrow" panose="020B0606020202030204" pitchFamily="34" charset="0"/>
                      </a:endParaRPr>
                    </a:p>
                  </a:txBody>
                  <a:tcPr marL="9525" marR="9525" marT="0" marB="0" anchor="ctr">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hMerge="1">
                  <a:txBody>
                    <a:bodyPr/>
                    <a:lstStyle/>
                    <a:p>
                      <a:endParaRPr lang="ru-RU"/>
                    </a:p>
                  </a:txBody>
                  <a:tcPr/>
                </a:tc>
                <a:tc hMerge="1">
                  <a:txBody>
                    <a:bodyPr/>
                    <a:lstStyle/>
                    <a:p>
                      <a:endParaRPr lang="ru-RU"/>
                    </a:p>
                  </a:txBody>
                  <a:tcPr>
                    <a:lnT w="12700" cap="flat" cmpd="sng" algn="ctr">
                      <a:solidFill>
                        <a:schemeClr val="tx1"/>
                      </a:solidFill>
                      <a:prstDash val="solid"/>
                      <a:round/>
                      <a:headEnd type="none" w="med" len="med"/>
                      <a:tailEnd type="none" w="med" len="med"/>
                    </a:lnT>
                  </a:tcPr>
                </a:tc>
                <a:tc>
                  <a:txBody>
                    <a:bodyPr/>
                    <a:lstStyle/>
                    <a:p>
                      <a:pPr algn="ctr" fontAlgn="ctr"/>
                      <a:r>
                        <a:rPr lang="ru-KZ" sz="900" b="1" i="0" u="none" strike="noStrike" dirty="0">
                          <a:solidFill>
                            <a:srgbClr val="000000"/>
                          </a:solidFill>
                          <a:effectLst/>
                          <a:latin typeface="Arial Narrow" panose="020B0606020202030204" pitchFamily="34" charset="0"/>
                        </a:rPr>
                        <a:t>540 985</a:t>
                      </a:r>
                    </a:p>
                  </a:txBody>
                  <a:tcPr marL="9525" marR="9525" marT="0" marB="0" anchor="ctr">
                    <a:lnL w="12700" cap="flat" cmpd="sng" algn="ctr">
                      <a:solidFill>
                        <a:schemeClr val="tx1"/>
                      </a:solidFill>
                      <a:prstDash val="solid"/>
                      <a:round/>
                      <a:headEnd type="none" w="med" len="med"/>
                      <a:tailEnd type="none" w="med" len="med"/>
                    </a:lnL>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fontAlgn="ctr"/>
                      <a:r>
                        <a:rPr lang="ru-KZ" sz="900" b="1" i="0" u="none" strike="noStrike" dirty="0">
                          <a:solidFill>
                            <a:srgbClr val="000000"/>
                          </a:solidFill>
                          <a:effectLst/>
                          <a:latin typeface="Arial Narrow" panose="020B0606020202030204" pitchFamily="34" charset="0"/>
                        </a:rPr>
                        <a:t>93 282</a:t>
                      </a:r>
                    </a:p>
                  </a:txBody>
                  <a:tcPr marL="9525" marR="9525" marT="0" marB="0" anchor="ct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fontAlgn="ctr"/>
                      <a:r>
                        <a:rPr lang="ru-KZ" sz="900" b="1" i="0" u="none" strike="noStrike" dirty="0">
                          <a:solidFill>
                            <a:srgbClr val="000000"/>
                          </a:solidFill>
                          <a:effectLst/>
                          <a:latin typeface="Arial Narrow" panose="020B0606020202030204" pitchFamily="34" charset="0"/>
                        </a:rPr>
                        <a:t>135 587</a:t>
                      </a:r>
                    </a:p>
                  </a:txBody>
                  <a:tcPr marL="9525" marR="9525" marT="0" marB="0" anchor="ct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fontAlgn="ctr"/>
                      <a:r>
                        <a:rPr lang="ru-KZ" sz="900" b="1" i="0" u="none" strike="noStrike">
                          <a:solidFill>
                            <a:srgbClr val="000000"/>
                          </a:solidFill>
                          <a:effectLst/>
                          <a:latin typeface="Arial Narrow" panose="020B0606020202030204" pitchFamily="34" charset="0"/>
                        </a:rPr>
                        <a:t>157 560</a:t>
                      </a:r>
                    </a:p>
                  </a:txBody>
                  <a:tcPr marL="9525" marR="9525" marT="0" marB="0" anchor="ct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fontAlgn="ctr"/>
                      <a:r>
                        <a:rPr lang="ru-KZ" sz="900" b="1" i="0" u="none" strike="noStrike" dirty="0">
                          <a:solidFill>
                            <a:srgbClr val="000000"/>
                          </a:solidFill>
                          <a:effectLst/>
                          <a:latin typeface="Arial Narrow" panose="020B0606020202030204" pitchFamily="34" charset="0"/>
                        </a:rPr>
                        <a:t>154 556</a:t>
                      </a:r>
                    </a:p>
                  </a:txBody>
                  <a:tcPr marL="9525" marR="9525" marT="0" marB="0" anchor="ctr">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fontAlgn="ctr"/>
                      <a:r>
                        <a:rPr lang="ru-KZ" sz="900" b="1" i="0" u="none" strike="noStrike" dirty="0">
                          <a:solidFill>
                            <a:srgbClr val="000000"/>
                          </a:solidFill>
                          <a:effectLst/>
                          <a:latin typeface="Arial Narrow" panose="020B0606020202030204" pitchFamily="34" charset="0"/>
                        </a:rPr>
                        <a:t>496 470</a:t>
                      </a:r>
                    </a:p>
                  </a:txBody>
                  <a:tcPr marL="9525" marR="9525" marT="0" marB="0" anchor="ctr">
                    <a:lnL w="12700" cap="flat" cmpd="sng" algn="ctr">
                      <a:solidFill>
                        <a:schemeClr val="tx1"/>
                      </a:solidFill>
                      <a:prstDash val="solid"/>
                      <a:round/>
                      <a:headEnd type="none" w="med" len="med"/>
                      <a:tailEnd type="none" w="med" len="med"/>
                    </a:lnL>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fontAlgn="ctr"/>
                      <a:r>
                        <a:rPr lang="ru-KZ" sz="900" b="1" i="0" u="none" strike="noStrike">
                          <a:solidFill>
                            <a:srgbClr val="000000"/>
                          </a:solidFill>
                          <a:effectLst/>
                          <a:latin typeface="Arial Narrow" panose="020B0606020202030204" pitchFamily="34" charset="0"/>
                        </a:rPr>
                        <a:t>97 485</a:t>
                      </a:r>
                    </a:p>
                  </a:txBody>
                  <a:tcPr marL="9525" marR="9525" marT="0" marB="0" anchor="ct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fontAlgn="ctr"/>
                      <a:r>
                        <a:rPr lang="ru-KZ" sz="900" b="1" i="0" u="none" strike="noStrike" dirty="0">
                          <a:solidFill>
                            <a:srgbClr val="000000"/>
                          </a:solidFill>
                          <a:effectLst/>
                          <a:latin typeface="Arial Narrow" panose="020B0606020202030204" pitchFamily="34" charset="0"/>
                        </a:rPr>
                        <a:t>97 211</a:t>
                      </a:r>
                    </a:p>
                  </a:txBody>
                  <a:tcPr marL="9525" marR="9525" marT="0" marB="0" anchor="ct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fontAlgn="ctr"/>
                      <a:r>
                        <a:rPr lang="ru-KZ" sz="900" b="1" i="0" u="none" strike="noStrike">
                          <a:solidFill>
                            <a:srgbClr val="000000"/>
                          </a:solidFill>
                          <a:effectLst/>
                          <a:latin typeface="Arial Narrow" panose="020B0606020202030204" pitchFamily="34" charset="0"/>
                        </a:rPr>
                        <a:t>136 911</a:t>
                      </a:r>
                    </a:p>
                  </a:txBody>
                  <a:tcPr marL="9525" marR="9525" marT="0" marB="0" anchor="ct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fontAlgn="ctr"/>
                      <a:r>
                        <a:rPr lang="ru-KZ" sz="900" b="1" i="0" u="none" strike="noStrike" dirty="0">
                          <a:solidFill>
                            <a:srgbClr val="000000"/>
                          </a:solidFill>
                          <a:effectLst/>
                          <a:latin typeface="Arial Narrow" panose="020B0606020202030204" pitchFamily="34" charset="0"/>
                        </a:rPr>
                        <a:t>164 863</a:t>
                      </a:r>
                    </a:p>
                  </a:txBody>
                  <a:tcPr marL="9525" marR="9525" marT="0" marB="0" anchor="ct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fontAlgn="ctr"/>
                      <a:r>
                        <a:rPr lang="ru-KZ" sz="900" b="1" i="0" u="none" strike="noStrike" dirty="0">
                          <a:solidFill>
                            <a:srgbClr val="000000"/>
                          </a:solidFill>
                          <a:effectLst/>
                          <a:latin typeface="Arial Narrow" panose="020B0606020202030204" pitchFamily="34" charset="0"/>
                        </a:rPr>
                        <a:t>47,5%</a:t>
                      </a:r>
                    </a:p>
                  </a:txBody>
                  <a:tcPr marL="9525" marR="9525" marT="0" marB="0" anchor="ct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261889401"/>
                  </a:ext>
                </a:extLst>
              </a:tr>
            </a:tbl>
          </a:graphicData>
        </a:graphic>
      </p:graphicFrame>
    </p:spTree>
    <p:extLst>
      <p:ext uri="{BB962C8B-B14F-4D97-AF65-F5344CB8AC3E}">
        <p14:creationId xmlns:p14="http://schemas.microsoft.com/office/powerpoint/2010/main" val="3102368042"/>
      </p:ext>
    </p:extLst>
  </p:cSld>
  <p:clrMapOvr>
    <a:masterClrMapping/>
  </p:clrMapOvr>
</p:sld>
</file>

<file path=ppt/slides/slide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Заголовок 3">
            <a:extLst>
              <a:ext uri="{FF2B5EF4-FFF2-40B4-BE49-F238E27FC236}">
                <a16:creationId xmlns:a16="http://schemas.microsoft.com/office/drawing/2014/main" id="{0D840B1F-FF62-11C7-AAF0-36968A069882}"/>
              </a:ext>
            </a:extLst>
          </p:cNvPr>
          <p:cNvSpPr>
            <a:spLocks noGrp="1"/>
          </p:cNvSpPr>
          <p:nvPr>
            <p:ph type="title"/>
          </p:nvPr>
        </p:nvSpPr>
        <p:spPr/>
        <p:txBody>
          <a:bodyPr/>
          <a:lstStyle/>
          <a:p>
            <a:r>
              <a:rPr lang="kk-KZ" dirty="0"/>
              <a:t>Т</a:t>
            </a:r>
            <a:r>
              <a:rPr lang="ru-RU" dirty="0"/>
              <a:t>ОП-30 </a:t>
            </a:r>
            <a:r>
              <a:rPr lang="ru-RU" sz="2400" dirty="0" err="1"/>
              <a:t>пессимистік</a:t>
            </a:r>
            <a:r>
              <a:rPr lang="ru-RU" dirty="0"/>
              <a:t> </a:t>
            </a:r>
            <a:r>
              <a:rPr lang="ru-RU" dirty="0" err="1"/>
              <a:t>сценаридегі</a:t>
            </a:r>
            <a:r>
              <a:rPr lang="ru-RU" dirty="0"/>
              <a:t> бос </a:t>
            </a:r>
            <a:r>
              <a:rPr lang="ru-RU" dirty="0" err="1"/>
              <a:t>орындар</a:t>
            </a:r>
            <a:r>
              <a:rPr lang="ru-RU" dirty="0"/>
              <a:t> </a:t>
            </a:r>
            <a:r>
              <a:rPr lang="ru-RU" sz="2000" dirty="0"/>
              <a:t>(</a:t>
            </a:r>
            <a:r>
              <a:rPr lang="ru-RU" sz="2000" dirty="0" err="1"/>
              <a:t>білікті</a:t>
            </a:r>
            <a:r>
              <a:rPr lang="ru-RU" sz="2000" dirty="0"/>
              <a:t> </a:t>
            </a:r>
            <a:r>
              <a:rPr lang="ru-RU" sz="2000" dirty="0" err="1"/>
              <a:t>еңбек</a:t>
            </a:r>
            <a:r>
              <a:rPr lang="ru-RU" sz="2000" dirty="0"/>
              <a:t>)</a:t>
            </a:r>
            <a:endParaRPr lang="ru-KZ" dirty="0"/>
          </a:p>
        </p:txBody>
      </p:sp>
      <p:sp>
        <p:nvSpPr>
          <p:cNvPr id="3" name="Номер слайда 2">
            <a:extLst>
              <a:ext uri="{FF2B5EF4-FFF2-40B4-BE49-F238E27FC236}">
                <a16:creationId xmlns:a16="http://schemas.microsoft.com/office/drawing/2014/main" id="{0FE3E8E7-F31A-7D55-7372-1BEAD488D2B4}"/>
              </a:ext>
            </a:extLst>
          </p:cNvPr>
          <p:cNvSpPr>
            <a:spLocks noGrp="1"/>
          </p:cNvSpPr>
          <p:nvPr>
            <p:ph type="sldNum" sz="quarter" idx="12"/>
          </p:nvPr>
        </p:nvSpPr>
        <p:spPr/>
        <p:txBody>
          <a:bodyPr/>
          <a:lstStyle/>
          <a:p>
            <a:fld id="{4060C6F1-8618-4CCA-B45E-7B199C8F5830}" type="slidenum">
              <a:rPr lang="ru-RU" smtClean="0"/>
              <a:pPr/>
              <a:t>17</a:t>
            </a:fld>
            <a:r>
              <a:rPr lang="en-US" dirty="0"/>
              <a:t> </a:t>
            </a:r>
            <a:r>
              <a:rPr lang="ru-RU" dirty="0"/>
              <a:t>из 82</a:t>
            </a:r>
          </a:p>
        </p:txBody>
      </p:sp>
      <p:graphicFrame>
        <p:nvGraphicFramePr>
          <p:cNvPr id="2" name="Таблица 1">
            <a:extLst>
              <a:ext uri="{FF2B5EF4-FFF2-40B4-BE49-F238E27FC236}">
                <a16:creationId xmlns:a16="http://schemas.microsoft.com/office/drawing/2014/main" id="{DB1BC70D-92F5-96C7-3999-2F8F35663BAF}"/>
              </a:ext>
            </a:extLst>
          </p:cNvPr>
          <p:cNvGraphicFramePr>
            <a:graphicFrameLocks noGrp="1"/>
          </p:cNvGraphicFramePr>
          <p:nvPr>
            <p:extLst>
              <p:ext uri="{D42A27DB-BD31-4B8C-83A1-F6EECF244321}">
                <p14:modId xmlns:p14="http://schemas.microsoft.com/office/powerpoint/2010/main" val="1258099410"/>
              </p:ext>
            </p:extLst>
          </p:nvPr>
        </p:nvGraphicFramePr>
        <p:xfrm>
          <a:off x="141431" y="932675"/>
          <a:ext cx="11885729" cy="5607801"/>
        </p:xfrm>
        <a:graphic>
          <a:graphicData uri="http://schemas.openxmlformats.org/drawingml/2006/table">
            <a:tbl>
              <a:tblPr bandRow="1">
                <a:tableStyleId>{3B4B98B0-60AC-42C2-AFA5-B58CD77FA1E5}</a:tableStyleId>
              </a:tblPr>
              <a:tblGrid>
                <a:gridCol w="360812">
                  <a:extLst>
                    <a:ext uri="{9D8B030D-6E8A-4147-A177-3AD203B41FA5}">
                      <a16:colId xmlns:a16="http://schemas.microsoft.com/office/drawing/2014/main" val="2640444703"/>
                    </a:ext>
                  </a:extLst>
                </a:gridCol>
                <a:gridCol w="674456">
                  <a:extLst>
                    <a:ext uri="{9D8B030D-6E8A-4147-A177-3AD203B41FA5}">
                      <a16:colId xmlns:a16="http://schemas.microsoft.com/office/drawing/2014/main" val="308092926"/>
                    </a:ext>
                  </a:extLst>
                </a:gridCol>
                <a:gridCol w="4014030">
                  <a:extLst>
                    <a:ext uri="{9D8B030D-6E8A-4147-A177-3AD203B41FA5}">
                      <a16:colId xmlns:a16="http://schemas.microsoft.com/office/drawing/2014/main" val="2913193191"/>
                    </a:ext>
                  </a:extLst>
                </a:gridCol>
                <a:gridCol w="659670">
                  <a:extLst>
                    <a:ext uri="{9D8B030D-6E8A-4147-A177-3AD203B41FA5}">
                      <a16:colId xmlns:a16="http://schemas.microsoft.com/office/drawing/2014/main" val="3122760222"/>
                    </a:ext>
                  </a:extLst>
                </a:gridCol>
                <a:gridCol w="659670">
                  <a:extLst>
                    <a:ext uri="{9D8B030D-6E8A-4147-A177-3AD203B41FA5}">
                      <a16:colId xmlns:a16="http://schemas.microsoft.com/office/drawing/2014/main" val="463672542"/>
                    </a:ext>
                  </a:extLst>
                </a:gridCol>
                <a:gridCol w="659670">
                  <a:extLst>
                    <a:ext uri="{9D8B030D-6E8A-4147-A177-3AD203B41FA5}">
                      <a16:colId xmlns:a16="http://schemas.microsoft.com/office/drawing/2014/main" val="3124389490"/>
                    </a:ext>
                  </a:extLst>
                </a:gridCol>
                <a:gridCol w="659670">
                  <a:extLst>
                    <a:ext uri="{9D8B030D-6E8A-4147-A177-3AD203B41FA5}">
                      <a16:colId xmlns:a16="http://schemas.microsoft.com/office/drawing/2014/main" val="2941227421"/>
                    </a:ext>
                  </a:extLst>
                </a:gridCol>
                <a:gridCol w="659670">
                  <a:extLst>
                    <a:ext uri="{9D8B030D-6E8A-4147-A177-3AD203B41FA5}">
                      <a16:colId xmlns:a16="http://schemas.microsoft.com/office/drawing/2014/main" val="14517836"/>
                    </a:ext>
                  </a:extLst>
                </a:gridCol>
                <a:gridCol w="659670">
                  <a:extLst>
                    <a:ext uri="{9D8B030D-6E8A-4147-A177-3AD203B41FA5}">
                      <a16:colId xmlns:a16="http://schemas.microsoft.com/office/drawing/2014/main" val="2712067462"/>
                    </a:ext>
                  </a:extLst>
                </a:gridCol>
                <a:gridCol w="525731">
                  <a:extLst>
                    <a:ext uri="{9D8B030D-6E8A-4147-A177-3AD203B41FA5}">
                      <a16:colId xmlns:a16="http://schemas.microsoft.com/office/drawing/2014/main" val="926687325"/>
                    </a:ext>
                  </a:extLst>
                </a:gridCol>
                <a:gridCol w="525731">
                  <a:extLst>
                    <a:ext uri="{9D8B030D-6E8A-4147-A177-3AD203B41FA5}">
                      <a16:colId xmlns:a16="http://schemas.microsoft.com/office/drawing/2014/main" val="827406570"/>
                    </a:ext>
                  </a:extLst>
                </a:gridCol>
                <a:gridCol w="525731">
                  <a:extLst>
                    <a:ext uri="{9D8B030D-6E8A-4147-A177-3AD203B41FA5}">
                      <a16:colId xmlns:a16="http://schemas.microsoft.com/office/drawing/2014/main" val="2656866826"/>
                    </a:ext>
                  </a:extLst>
                </a:gridCol>
                <a:gridCol w="525731">
                  <a:extLst>
                    <a:ext uri="{9D8B030D-6E8A-4147-A177-3AD203B41FA5}">
                      <a16:colId xmlns:a16="http://schemas.microsoft.com/office/drawing/2014/main" val="3514456650"/>
                    </a:ext>
                  </a:extLst>
                </a:gridCol>
                <a:gridCol w="775487">
                  <a:extLst>
                    <a:ext uri="{9D8B030D-6E8A-4147-A177-3AD203B41FA5}">
                      <a16:colId xmlns:a16="http://schemas.microsoft.com/office/drawing/2014/main" val="3845195506"/>
                    </a:ext>
                  </a:extLst>
                </a:gridCol>
              </a:tblGrid>
              <a:tr h="203173">
                <a:tc rowSpan="2">
                  <a:txBody>
                    <a:bodyPr/>
                    <a:lstStyle/>
                    <a:p>
                      <a:pPr algn="ctr" rtl="0" fontAlgn="ctr"/>
                      <a:r>
                        <a:rPr lang="ru-RU" sz="1050" u="none" strike="noStrike" dirty="0">
                          <a:solidFill>
                            <a:schemeClr val="accent6">
                              <a:lumMod val="50000"/>
                            </a:schemeClr>
                          </a:solidFill>
                          <a:effectLst/>
                          <a:latin typeface="Arial Narrow" panose="020B0606020202030204" pitchFamily="34" charset="0"/>
                        </a:rPr>
                        <a:t>№</a:t>
                      </a:r>
                      <a:endParaRPr lang="ru-RU" sz="1050" b="0" i="0" u="none" strike="noStrike" dirty="0">
                        <a:solidFill>
                          <a:schemeClr val="accent6">
                            <a:lumMod val="50000"/>
                          </a:schemeClr>
                        </a:solidFill>
                        <a:effectLst/>
                        <a:latin typeface="Arial Narrow" panose="020B0606020202030204" pitchFamily="34" charset="0"/>
                      </a:endParaRPr>
                    </a:p>
                  </a:txBody>
                  <a:tcPr marL="6603" marR="6603" marT="0" marB="0"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rowSpan="2">
                  <a:txBody>
                    <a:bodyPr/>
                    <a:lstStyle/>
                    <a:p>
                      <a:pPr marL="0" algn="ctr" defTabSz="685800" rtl="0" eaLnBrk="1" fontAlgn="ctr" latinLnBrk="0" hangingPunct="1"/>
                      <a:r>
                        <a:rPr lang="ru-RU" sz="1050" b="0" i="0" u="none" strike="noStrike" cap="none" dirty="0">
                          <a:solidFill>
                            <a:schemeClr val="accent6">
                              <a:lumMod val="50000"/>
                            </a:schemeClr>
                          </a:solidFill>
                          <a:effectLst/>
                          <a:latin typeface="Arial Narrow" panose="020B0606020202030204" pitchFamily="34" charset="0"/>
                          <a:ea typeface="+mn-ea"/>
                          <a:cs typeface="+mn-cs"/>
                          <a:sym typeface="Arial"/>
                        </a:rPr>
                        <a:t>ҰҚЖ-2017 </a:t>
                      </a:r>
                      <a:r>
                        <a:rPr lang="ru-RU" sz="1050" b="0" i="0" u="none" strike="noStrike" cap="none" dirty="0" err="1">
                          <a:solidFill>
                            <a:schemeClr val="accent6">
                              <a:lumMod val="50000"/>
                            </a:schemeClr>
                          </a:solidFill>
                          <a:effectLst/>
                          <a:latin typeface="Arial Narrow" panose="020B0606020202030204" pitchFamily="34" charset="0"/>
                          <a:ea typeface="+mn-ea"/>
                          <a:cs typeface="+mn-cs"/>
                          <a:sym typeface="Arial"/>
                        </a:rPr>
                        <a:t>коді</a:t>
                      </a:r>
                      <a:endParaRPr lang="ru-RU" sz="1050" b="0" i="0" u="none" strike="noStrike" cap="none" dirty="0">
                        <a:solidFill>
                          <a:schemeClr val="accent6">
                            <a:lumMod val="50000"/>
                          </a:schemeClr>
                        </a:solidFill>
                        <a:effectLst/>
                        <a:latin typeface="Arial Narrow" panose="020B0606020202030204" pitchFamily="34" charset="0"/>
                        <a:ea typeface="+mn-ea"/>
                        <a:cs typeface="+mn-cs"/>
                        <a:sym typeface="Arial"/>
                      </a:endParaRPr>
                    </a:p>
                  </a:txBody>
                  <a:tcPr marL="6603" marR="6603" marT="0" marB="0"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rowSpan="2">
                  <a:txBody>
                    <a:bodyPr/>
                    <a:lstStyle/>
                    <a:p>
                      <a:pPr algn="ctr" rtl="0" fontAlgn="ctr"/>
                      <a:r>
                        <a:rPr lang="ru-RU" sz="1050" u="none" strike="noStrike" dirty="0">
                          <a:solidFill>
                            <a:schemeClr val="accent6">
                              <a:lumMod val="50000"/>
                            </a:schemeClr>
                          </a:solidFill>
                          <a:effectLst/>
                          <a:latin typeface="Arial Narrow" panose="020B0606020202030204" pitchFamily="34" charset="0"/>
                        </a:rPr>
                        <a:t>АТАУЫ</a:t>
                      </a:r>
                      <a:endParaRPr lang="ru-RU" sz="1050" b="0" i="0" u="none" strike="noStrike" dirty="0">
                        <a:solidFill>
                          <a:schemeClr val="accent6">
                            <a:lumMod val="50000"/>
                          </a:schemeClr>
                        </a:solidFill>
                        <a:effectLst/>
                        <a:latin typeface="Arial Narrow" panose="020B0606020202030204" pitchFamily="34" charset="0"/>
                      </a:endParaRPr>
                    </a:p>
                  </a:txBody>
                  <a:tcPr marL="6603" marR="6603" marT="0" marB="0" anchor="ctr">
                    <a:lnL>
                      <a:noFill/>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rowSpan="2">
                  <a:txBody>
                    <a:bodyPr/>
                    <a:lstStyle/>
                    <a:p>
                      <a:pPr algn="ctr" fontAlgn="b"/>
                      <a:r>
                        <a:rPr lang="kk-KZ" sz="1050" u="none" strike="noStrike" dirty="0">
                          <a:solidFill>
                            <a:schemeClr val="tx1"/>
                          </a:solidFill>
                          <a:effectLst/>
                          <a:latin typeface="Arial Narrow" panose="020B0606020202030204" pitchFamily="34" charset="0"/>
                        </a:rPr>
                        <a:t>2022 ж. бос орындар</a:t>
                      </a:r>
                      <a:endParaRPr lang="ru-RU" sz="1050" b="0" i="0" u="none" strike="noStrike" dirty="0">
                        <a:solidFill>
                          <a:schemeClr val="tx1"/>
                        </a:solidFill>
                        <a:effectLst/>
                        <a:latin typeface="Arial Narrow" panose="020B0606020202030204" pitchFamily="34" charset="0"/>
                      </a:endParaRPr>
                    </a:p>
                  </a:txBody>
                  <a:tcPr marL="9525" marR="9525" marT="0" marB="0" anchor="ctr">
                    <a:lnL w="12700" cap="flat" cmpd="sng" algn="ctr">
                      <a:solidFill>
                        <a:schemeClr val="tx1"/>
                      </a:solidFill>
                      <a:prstDash val="solid"/>
                      <a:round/>
                      <a:headEnd type="none" w="med" len="med"/>
                      <a:tailEnd type="none" w="med" len="med"/>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gridSpan="4">
                  <a:txBody>
                    <a:bodyPr/>
                    <a:lstStyle/>
                    <a:p>
                      <a:pPr algn="ctr" fontAlgn="b"/>
                      <a:r>
                        <a:rPr lang="ru-RU" sz="1050" b="0" i="0" u="none" strike="noStrike" dirty="0" err="1">
                          <a:solidFill>
                            <a:schemeClr val="tx1"/>
                          </a:solidFill>
                          <a:effectLst/>
                          <a:latin typeface="Arial Narrow" panose="020B0606020202030204" pitchFamily="34" charset="0"/>
                        </a:rPr>
                        <a:t>оның</a:t>
                      </a:r>
                      <a:r>
                        <a:rPr lang="ru-RU" sz="1050" b="0" i="0" u="none" strike="noStrike" dirty="0">
                          <a:solidFill>
                            <a:schemeClr val="tx1"/>
                          </a:solidFill>
                          <a:effectLst/>
                          <a:latin typeface="Arial Narrow" panose="020B0606020202030204" pitchFamily="34" charset="0"/>
                        </a:rPr>
                        <a:t> </a:t>
                      </a:r>
                      <a:r>
                        <a:rPr lang="ru-RU" sz="1050" b="0" i="0" u="none" strike="noStrike" dirty="0" err="1">
                          <a:solidFill>
                            <a:schemeClr val="tx1"/>
                          </a:solidFill>
                          <a:effectLst/>
                          <a:latin typeface="Arial Narrow" panose="020B0606020202030204" pitchFamily="34" charset="0"/>
                        </a:rPr>
                        <a:t>ішінде</a:t>
                      </a:r>
                      <a:r>
                        <a:rPr lang="ru-RU" sz="1050" b="0" i="0" u="none" strike="noStrike" dirty="0">
                          <a:solidFill>
                            <a:schemeClr val="tx1"/>
                          </a:solidFill>
                          <a:effectLst/>
                          <a:latin typeface="Arial Narrow" panose="020B0606020202030204" pitchFamily="34" charset="0"/>
                        </a:rPr>
                        <a:t> 2022 ж. </a:t>
                      </a:r>
                      <a:r>
                        <a:rPr lang="ru-RU" sz="1050" b="0" i="0" u="none" strike="noStrike" dirty="0" err="1">
                          <a:solidFill>
                            <a:schemeClr val="tx1"/>
                          </a:solidFill>
                          <a:effectLst/>
                          <a:latin typeface="Arial Narrow" panose="020B0606020202030204" pitchFamily="34" charset="0"/>
                        </a:rPr>
                        <a:t>тоқсандары</a:t>
                      </a:r>
                      <a:r>
                        <a:rPr lang="ru-RU" sz="1050" b="0" i="0" u="none" strike="noStrike" dirty="0">
                          <a:solidFill>
                            <a:schemeClr val="tx1"/>
                          </a:solidFill>
                          <a:effectLst/>
                          <a:latin typeface="Arial Narrow" panose="020B0606020202030204" pitchFamily="34" charset="0"/>
                        </a:rPr>
                        <a:t> </a:t>
                      </a:r>
                      <a:r>
                        <a:rPr lang="ru-RU" sz="1050" b="0" i="0" u="none" strike="noStrike" dirty="0" err="1">
                          <a:solidFill>
                            <a:schemeClr val="tx1"/>
                          </a:solidFill>
                          <a:effectLst/>
                          <a:latin typeface="Arial Narrow" panose="020B0606020202030204" pitchFamily="34" charset="0"/>
                        </a:rPr>
                        <a:t>бойынша</a:t>
                      </a:r>
                      <a:endParaRPr lang="ru-RU" sz="1050" b="0" i="0" u="none" strike="noStrike" dirty="0">
                        <a:solidFill>
                          <a:schemeClr val="tx1"/>
                        </a:solidFill>
                        <a:effectLst/>
                        <a:latin typeface="Arial Narrow" panose="020B0606020202030204" pitchFamily="34" charset="0"/>
                      </a:endParaRPr>
                    </a:p>
                  </a:txBody>
                  <a:tcPr marL="9525" marR="9525" marT="0" marB="0" anchor="ctr">
                    <a:lnL>
                      <a:noFill/>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fontAlgn="b"/>
                      <a:endParaRPr lang="ru-RU" sz="900" b="0" i="0" u="none" strike="noStrike" dirty="0">
                        <a:solidFill>
                          <a:srgbClr val="007F76"/>
                        </a:solidFill>
                        <a:effectLst/>
                        <a:latin typeface="Arial Narrow" panose="020B0606020202030204" pitchFamily="34" charset="0"/>
                      </a:endParaRPr>
                    </a:p>
                  </a:txBody>
                  <a:tcPr marL="9525" marR="9525" marT="9525" marB="0"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fontAlgn="b"/>
                      <a:endParaRPr lang="ru-RU" sz="900" b="0" i="0" u="none" strike="noStrike" dirty="0">
                        <a:solidFill>
                          <a:srgbClr val="007F76"/>
                        </a:solidFill>
                        <a:effectLst/>
                        <a:latin typeface="Arial Narrow" panose="020B0606020202030204" pitchFamily="34" charset="0"/>
                      </a:endParaRPr>
                    </a:p>
                  </a:txBody>
                  <a:tcPr marL="9525" marR="9525" marT="9525" marB="0"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fontAlgn="b"/>
                      <a:endParaRPr lang="ru-RU" sz="900" b="0" i="0" u="none" strike="noStrike" dirty="0">
                        <a:solidFill>
                          <a:srgbClr val="007F76"/>
                        </a:solidFill>
                        <a:effectLst/>
                        <a:latin typeface="Arial Narrow" panose="020B0606020202030204" pitchFamily="34" charset="0"/>
                      </a:endParaRPr>
                    </a:p>
                  </a:txBody>
                  <a:tcPr marL="9525" marR="9525" marT="9525" marB="0"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rowSpan="2">
                  <a:txBody>
                    <a:bodyPr/>
                    <a:lstStyle/>
                    <a:p>
                      <a:pPr algn="ctr" fontAlgn="b"/>
                      <a:r>
                        <a:rPr lang="kk-KZ" sz="1050" b="0" i="0" u="none" strike="noStrike" cap="none" dirty="0">
                          <a:solidFill>
                            <a:schemeClr val="accent6">
                              <a:lumMod val="50000"/>
                            </a:schemeClr>
                          </a:solidFill>
                          <a:effectLst/>
                          <a:latin typeface="Arial Narrow" panose="020B0606020202030204" pitchFamily="34" charset="0"/>
                          <a:ea typeface="+mn-ea"/>
                          <a:cs typeface="+mn-cs"/>
                          <a:sym typeface="Arial"/>
                        </a:rPr>
                        <a:t>2023 ж. бос орындар</a:t>
                      </a:r>
                      <a:endParaRPr lang="ru-RU" sz="1050" b="0" i="0" u="none" strike="noStrike" cap="none" dirty="0">
                        <a:solidFill>
                          <a:schemeClr val="accent6">
                            <a:lumMod val="50000"/>
                          </a:schemeClr>
                        </a:solidFill>
                        <a:effectLst/>
                        <a:latin typeface="Arial Narrow" panose="020B0606020202030204" pitchFamily="34" charset="0"/>
                        <a:ea typeface="+mn-ea"/>
                        <a:cs typeface="+mn-cs"/>
                        <a:sym typeface="Arial"/>
                      </a:endParaRPr>
                    </a:p>
                  </a:txBody>
                  <a:tcPr marL="9525" marR="9525" marT="0" marB="0" anchor="ctr">
                    <a:lnL w="12700" cap="flat" cmpd="sng" algn="ctr">
                      <a:solidFill>
                        <a:schemeClr val="tx1"/>
                      </a:solidFill>
                      <a:prstDash val="solid"/>
                      <a:round/>
                      <a:headEnd type="none" w="med" len="med"/>
                      <a:tailEnd type="none" w="med" len="med"/>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gridSpan="4">
                  <a:txBody>
                    <a:bodyPr/>
                    <a:lstStyle/>
                    <a:p>
                      <a:pPr algn="ctr" fontAlgn="b"/>
                      <a:r>
                        <a:rPr lang="ru-RU" sz="1050" b="0" i="0" u="none" strike="noStrike" cap="none" dirty="0" err="1">
                          <a:solidFill>
                            <a:schemeClr val="accent6">
                              <a:lumMod val="50000"/>
                            </a:schemeClr>
                          </a:solidFill>
                          <a:effectLst/>
                          <a:latin typeface="Arial Narrow" panose="020B0606020202030204" pitchFamily="34" charset="0"/>
                          <a:ea typeface="+mn-ea"/>
                          <a:cs typeface="+mn-cs"/>
                          <a:sym typeface="Arial"/>
                        </a:rPr>
                        <a:t>оның</a:t>
                      </a:r>
                      <a:r>
                        <a:rPr lang="ru-RU" sz="1050" b="0" i="0" u="none" strike="noStrike" cap="none" dirty="0">
                          <a:solidFill>
                            <a:schemeClr val="accent6">
                              <a:lumMod val="50000"/>
                            </a:schemeClr>
                          </a:solidFill>
                          <a:effectLst/>
                          <a:latin typeface="Arial Narrow" panose="020B0606020202030204" pitchFamily="34" charset="0"/>
                          <a:ea typeface="+mn-ea"/>
                          <a:cs typeface="+mn-cs"/>
                          <a:sym typeface="Arial"/>
                        </a:rPr>
                        <a:t> </a:t>
                      </a:r>
                      <a:r>
                        <a:rPr lang="ru-RU" sz="1050" b="0" i="0" u="none" strike="noStrike" cap="none" dirty="0" err="1">
                          <a:solidFill>
                            <a:schemeClr val="accent6">
                              <a:lumMod val="50000"/>
                            </a:schemeClr>
                          </a:solidFill>
                          <a:effectLst/>
                          <a:latin typeface="Arial Narrow" panose="020B0606020202030204" pitchFamily="34" charset="0"/>
                          <a:ea typeface="+mn-ea"/>
                          <a:cs typeface="+mn-cs"/>
                          <a:sym typeface="Arial"/>
                        </a:rPr>
                        <a:t>ішінде</a:t>
                      </a:r>
                      <a:r>
                        <a:rPr lang="ru-RU" sz="1050" b="0" i="0" u="none" strike="noStrike" cap="none" dirty="0">
                          <a:solidFill>
                            <a:schemeClr val="accent6">
                              <a:lumMod val="50000"/>
                            </a:schemeClr>
                          </a:solidFill>
                          <a:effectLst/>
                          <a:latin typeface="Arial Narrow" panose="020B0606020202030204" pitchFamily="34" charset="0"/>
                          <a:ea typeface="+mn-ea"/>
                          <a:cs typeface="+mn-cs"/>
                          <a:sym typeface="Arial"/>
                        </a:rPr>
                        <a:t> 2023 ж. </a:t>
                      </a:r>
                      <a:r>
                        <a:rPr lang="ru-RU" sz="1050" b="0" i="0" u="none" strike="noStrike" cap="none" dirty="0" err="1">
                          <a:solidFill>
                            <a:schemeClr val="accent6">
                              <a:lumMod val="50000"/>
                            </a:schemeClr>
                          </a:solidFill>
                          <a:effectLst/>
                          <a:latin typeface="Arial Narrow" panose="020B0606020202030204" pitchFamily="34" charset="0"/>
                          <a:ea typeface="+mn-ea"/>
                          <a:cs typeface="+mn-cs"/>
                          <a:sym typeface="Arial"/>
                        </a:rPr>
                        <a:t>тоқсан</a:t>
                      </a:r>
                      <a:r>
                        <a:rPr lang="ru-RU" sz="1050" b="0" i="0" u="none" strike="noStrike" cap="none" dirty="0">
                          <a:solidFill>
                            <a:schemeClr val="accent6">
                              <a:lumMod val="50000"/>
                            </a:schemeClr>
                          </a:solidFill>
                          <a:effectLst/>
                          <a:latin typeface="Arial Narrow" panose="020B0606020202030204" pitchFamily="34" charset="0"/>
                          <a:ea typeface="+mn-ea"/>
                          <a:cs typeface="+mn-cs"/>
                          <a:sym typeface="Arial"/>
                        </a:rPr>
                        <a:t> </a:t>
                      </a:r>
                      <a:r>
                        <a:rPr lang="ru-RU" sz="1050" b="0" i="0" u="none" strike="noStrike" cap="none" dirty="0" err="1">
                          <a:solidFill>
                            <a:schemeClr val="accent6">
                              <a:lumMod val="50000"/>
                            </a:schemeClr>
                          </a:solidFill>
                          <a:effectLst/>
                          <a:latin typeface="Arial Narrow" panose="020B0606020202030204" pitchFamily="34" charset="0"/>
                          <a:ea typeface="+mn-ea"/>
                          <a:cs typeface="+mn-cs"/>
                          <a:sym typeface="Arial"/>
                        </a:rPr>
                        <a:t>бойынша</a:t>
                      </a:r>
                      <a:endParaRPr lang="ru-RU" sz="1050" b="0" i="0" u="none" strike="noStrike" cap="none" dirty="0">
                        <a:solidFill>
                          <a:schemeClr val="accent6">
                            <a:lumMod val="50000"/>
                          </a:schemeClr>
                        </a:solidFill>
                        <a:effectLst/>
                        <a:latin typeface="Arial Narrow" panose="020B0606020202030204" pitchFamily="34" charset="0"/>
                        <a:ea typeface="+mn-ea"/>
                        <a:cs typeface="+mn-cs"/>
                        <a:sym typeface="Arial"/>
                      </a:endParaRPr>
                    </a:p>
                  </a:txBody>
                  <a:tcPr marL="9525" marR="9525" marT="0" marB="0" anchor="ctr">
                    <a:lnL>
                      <a:noFill/>
                    </a:lnL>
                    <a:lnR>
                      <a:noFill/>
                    </a:lnR>
                    <a:lnT w="1270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fontAlgn="b"/>
                      <a:endParaRPr lang="ru-RU" sz="900" b="0" i="0" u="none" strike="noStrike" dirty="0">
                        <a:solidFill>
                          <a:srgbClr val="007F76"/>
                        </a:solidFill>
                        <a:effectLst/>
                        <a:latin typeface="Arial Narrow" panose="020B0606020202030204" pitchFamily="34" charset="0"/>
                      </a:endParaRPr>
                    </a:p>
                  </a:txBody>
                  <a:tcPr marL="9525" marR="9525" marT="9525" marB="0"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4D7A86">
                        <a:alpha val="20000"/>
                      </a:srgbClr>
                    </a:solidFill>
                  </a:tcPr>
                </a:tc>
                <a:tc hMerge="1">
                  <a:txBody>
                    <a:bodyPr/>
                    <a:lstStyle/>
                    <a:p>
                      <a:pPr algn="ctr" fontAlgn="b"/>
                      <a:endParaRPr lang="ru-RU" sz="900" b="0" i="0" u="none" strike="noStrike" dirty="0">
                        <a:solidFill>
                          <a:srgbClr val="007F76"/>
                        </a:solidFill>
                        <a:effectLst/>
                        <a:latin typeface="Arial Narrow" panose="020B0606020202030204" pitchFamily="34" charset="0"/>
                      </a:endParaRPr>
                    </a:p>
                  </a:txBody>
                  <a:tcPr marL="9525" marR="9525" marT="9525" marB="0"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4D7A86">
                        <a:alpha val="20000"/>
                      </a:srgbClr>
                    </a:solidFill>
                  </a:tcPr>
                </a:tc>
                <a:tc hMerge="1">
                  <a:txBody>
                    <a:bodyPr/>
                    <a:lstStyle/>
                    <a:p>
                      <a:pPr algn="ctr" fontAlgn="b"/>
                      <a:endParaRPr lang="ru-RU" sz="900" b="0" i="0" u="none" strike="noStrike" dirty="0">
                        <a:solidFill>
                          <a:srgbClr val="007F76"/>
                        </a:solidFill>
                        <a:effectLst/>
                        <a:latin typeface="Arial Narrow" panose="020B0606020202030204" pitchFamily="34" charset="0"/>
                      </a:endParaRPr>
                    </a:p>
                  </a:txBody>
                  <a:tcPr marL="9525" marR="9525" marT="9525" marB="0"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4D7A86">
                        <a:alpha val="20000"/>
                      </a:srgbClr>
                    </a:solidFill>
                  </a:tcPr>
                </a:tc>
                <a:tc rowSpan="2">
                  <a:txBody>
                    <a:bodyPr/>
                    <a:lstStyle/>
                    <a:p>
                      <a:pPr algn="ctr" fontAlgn="b"/>
                      <a:r>
                        <a:rPr lang="ru-RU" sz="1050" u="none" strike="noStrike" dirty="0">
                          <a:solidFill>
                            <a:schemeClr val="accent6">
                              <a:lumMod val="50000"/>
                            </a:schemeClr>
                          </a:solidFill>
                          <a:effectLst/>
                          <a:latin typeface="Arial Narrow" panose="020B0606020202030204" pitchFamily="34" charset="0"/>
                        </a:rPr>
                        <a:t>ЖАЛПЫҒА </a:t>
                      </a:r>
                    </a:p>
                    <a:p>
                      <a:pPr algn="ctr" fontAlgn="b"/>
                      <a:r>
                        <a:rPr lang="ru-RU" sz="1050" u="none" strike="noStrike" dirty="0">
                          <a:solidFill>
                            <a:schemeClr val="accent6">
                              <a:lumMod val="50000"/>
                            </a:schemeClr>
                          </a:solidFill>
                          <a:effectLst/>
                          <a:latin typeface="Arial Narrow" panose="020B0606020202030204" pitchFamily="34" charset="0"/>
                        </a:rPr>
                        <a:t>%-бен </a:t>
                      </a:r>
                      <a:endParaRPr lang="ru-RU" sz="1050" b="0" i="0" u="none" strike="noStrike" dirty="0">
                        <a:solidFill>
                          <a:schemeClr val="accent6">
                            <a:lumMod val="50000"/>
                          </a:schemeClr>
                        </a:solidFill>
                        <a:effectLst/>
                        <a:latin typeface="Arial Narrow" panose="020B0606020202030204" pitchFamily="34" charset="0"/>
                      </a:endParaRPr>
                    </a:p>
                  </a:txBody>
                  <a:tcPr marL="9525" marR="9525" marT="0" marB="0"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821115214"/>
                  </a:ext>
                </a:extLst>
              </a:tr>
              <a:tr h="206228">
                <a:tc vMerge="1">
                  <a:txBody>
                    <a:bodyPr/>
                    <a:lstStyle/>
                    <a:p>
                      <a:pPr algn="ctr" rtl="0" fontAlgn="ctr"/>
                      <a:endParaRPr lang="ru-RU" sz="900" b="0" i="0" u="none" strike="noStrike" dirty="0">
                        <a:solidFill>
                          <a:srgbClr val="007F76"/>
                        </a:solidFill>
                        <a:effectLst/>
                        <a:latin typeface="Arial Narrow" panose="020B0606020202030204" pitchFamily="34" charset="0"/>
                      </a:endParaRPr>
                    </a:p>
                  </a:txBody>
                  <a:tcPr marL="6603" marR="6603" marT="10800" marB="10800"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4D7A86">
                        <a:alpha val="20000"/>
                      </a:srgbClr>
                    </a:solidFill>
                  </a:tcPr>
                </a:tc>
                <a:tc vMerge="1">
                  <a:txBody>
                    <a:bodyPr/>
                    <a:lstStyle/>
                    <a:p>
                      <a:pPr algn="ctr" rtl="0" fontAlgn="ctr"/>
                      <a:endParaRPr lang="ru-RU" sz="900" b="0" i="0" u="none" strike="noStrike" dirty="0">
                        <a:solidFill>
                          <a:srgbClr val="007F76"/>
                        </a:solidFill>
                        <a:effectLst/>
                        <a:latin typeface="Arial Narrow" panose="020B0606020202030204" pitchFamily="34" charset="0"/>
                      </a:endParaRPr>
                    </a:p>
                  </a:txBody>
                  <a:tcPr marL="6603" marR="6603" marT="10800" marB="10800"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4D7A86">
                        <a:alpha val="20000"/>
                      </a:srgbClr>
                    </a:solidFill>
                  </a:tcPr>
                </a:tc>
                <a:tc vMerge="1">
                  <a:txBody>
                    <a:bodyPr/>
                    <a:lstStyle/>
                    <a:p>
                      <a:pPr algn="ctr" rtl="0" fontAlgn="ctr"/>
                      <a:endParaRPr lang="ru-RU" sz="900" b="0" i="0" u="none" strike="noStrike" dirty="0">
                        <a:solidFill>
                          <a:srgbClr val="007F76"/>
                        </a:solidFill>
                        <a:effectLst/>
                        <a:latin typeface="Arial Narrow" panose="020B0606020202030204" pitchFamily="34" charset="0"/>
                      </a:endParaRPr>
                    </a:p>
                  </a:txBody>
                  <a:tcPr marL="6603" marR="6603" marT="10800" marB="10800"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4D7A86">
                        <a:alpha val="20000"/>
                      </a:srgbClr>
                    </a:solidFill>
                  </a:tcPr>
                </a:tc>
                <a:tc vMerge="1">
                  <a:txBody>
                    <a:bodyPr/>
                    <a:lstStyle/>
                    <a:p>
                      <a:endParaRPr lang="ru-KZ"/>
                    </a:p>
                  </a:txBody>
                  <a:tcPr/>
                </a:tc>
                <a:tc>
                  <a:txBody>
                    <a:bodyPr/>
                    <a:lstStyle/>
                    <a:p>
                      <a:pPr algn="ctr" fontAlgn="b"/>
                      <a:r>
                        <a:rPr lang="en-US" sz="1050" b="0" i="0" u="none" strike="noStrike" dirty="0">
                          <a:solidFill>
                            <a:schemeClr val="tx1"/>
                          </a:solidFill>
                          <a:effectLst/>
                          <a:latin typeface="Arial Narrow" panose="020B0606020202030204" pitchFamily="34" charset="0"/>
                        </a:rPr>
                        <a:t>I</a:t>
                      </a:r>
                      <a:endParaRPr lang="ru-RU" sz="1050" b="0" i="0" u="none" strike="noStrike" dirty="0">
                        <a:solidFill>
                          <a:schemeClr val="tx1"/>
                        </a:solidFill>
                        <a:effectLst/>
                        <a:latin typeface="Arial Narrow" panose="020B0606020202030204" pitchFamily="34" charset="0"/>
                      </a:endParaRPr>
                    </a:p>
                  </a:txBody>
                  <a:tcPr marL="9525" marR="9525" marT="0" marB="0" anchor="ctr">
                    <a:lnT w="635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ctr" fontAlgn="b"/>
                      <a:r>
                        <a:rPr lang="en-US" sz="1050" b="0" i="0" u="none" strike="noStrike" dirty="0">
                          <a:solidFill>
                            <a:schemeClr val="tx1"/>
                          </a:solidFill>
                          <a:effectLst/>
                          <a:latin typeface="Arial Narrow" panose="020B0606020202030204" pitchFamily="34" charset="0"/>
                        </a:rPr>
                        <a:t>II</a:t>
                      </a:r>
                      <a:endParaRPr lang="ru-RU" sz="1050" b="0" i="0" u="none" strike="noStrike" dirty="0">
                        <a:solidFill>
                          <a:schemeClr val="tx1"/>
                        </a:solidFill>
                        <a:effectLst/>
                        <a:latin typeface="Arial Narrow" panose="020B0606020202030204" pitchFamily="34" charset="0"/>
                      </a:endParaRPr>
                    </a:p>
                  </a:txBody>
                  <a:tcPr marL="9525" marR="9525" marT="0" marB="0" anchor="ctr">
                    <a:lnT w="635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ctr" fontAlgn="b"/>
                      <a:r>
                        <a:rPr lang="en-US" sz="1050" b="0" i="0" u="none" strike="noStrike" dirty="0">
                          <a:solidFill>
                            <a:schemeClr val="tx1"/>
                          </a:solidFill>
                          <a:effectLst/>
                          <a:latin typeface="Arial Narrow" panose="020B0606020202030204" pitchFamily="34" charset="0"/>
                        </a:rPr>
                        <a:t>III</a:t>
                      </a:r>
                      <a:endParaRPr lang="ru-RU" sz="1050" b="0" i="0" u="none" strike="noStrike" dirty="0">
                        <a:solidFill>
                          <a:schemeClr val="tx1"/>
                        </a:solidFill>
                        <a:effectLst/>
                        <a:latin typeface="Arial Narrow" panose="020B0606020202030204" pitchFamily="34" charset="0"/>
                      </a:endParaRPr>
                    </a:p>
                  </a:txBody>
                  <a:tcPr marL="9525" marR="9525" marT="0" marB="0" anchor="ctr">
                    <a:lnT w="635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ctr" fontAlgn="b"/>
                      <a:r>
                        <a:rPr lang="en-US" sz="1050" b="0" i="0" u="none" strike="noStrike" dirty="0">
                          <a:solidFill>
                            <a:schemeClr val="tx1"/>
                          </a:solidFill>
                          <a:effectLst/>
                          <a:latin typeface="Arial Narrow" panose="020B0606020202030204" pitchFamily="34" charset="0"/>
                        </a:rPr>
                        <a:t>IV</a:t>
                      </a:r>
                      <a:endParaRPr lang="ru-RU" sz="1050" b="0" i="0" u="none" strike="noStrike" dirty="0">
                        <a:solidFill>
                          <a:schemeClr val="tx1"/>
                        </a:solidFill>
                        <a:effectLst/>
                        <a:latin typeface="Arial Narrow" panose="020B0606020202030204" pitchFamily="34" charset="0"/>
                      </a:endParaRPr>
                    </a:p>
                  </a:txBody>
                  <a:tcPr marL="9525" marR="9525" marT="0" marB="0" anchor="ctr">
                    <a:lnR w="1270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vMerge="1">
                  <a:txBody>
                    <a:bodyPr/>
                    <a:lstStyle/>
                    <a:p>
                      <a:pPr algn="ctr" fontAlgn="b"/>
                      <a:endParaRPr lang="ru-RU" sz="1050" b="0" i="0" u="none" strike="noStrike" dirty="0">
                        <a:solidFill>
                          <a:srgbClr val="007F76"/>
                        </a:solidFill>
                        <a:effectLst/>
                        <a:latin typeface="Arial Narrow" panose="020B0606020202030204" pitchFamily="34" charset="0"/>
                      </a:endParaRPr>
                    </a:p>
                  </a:txBody>
                  <a:tcPr marL="9525" marR="9525" marT="9525" marB="0"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4D7A86">
                        <a:alpha val="20000"/>
                      </a:srgbClr>
                    </a:solidFill>
                  </a:tcPr>
                </a:tc>
                <a:tc>
                  <a:txBody>
                    <a:bodyPr/>
                    <a:lstStyle/>
                    <a:p>
                      <a:pPr algn="ctr" fontAlgn="b"/>
                      <a:r>
                        <a:rPr lang="en-US" sz="1050" b="0" i="0" u="none" strike="noStrike" dirty="0">
                          <a:solidFill>
                            <a:schemeClr val="tx1"/>
                          </a:solidFill>
                          <a:effectLst/>
                          <a:latin typeface="Arial Narrow" panose="020B0606020202030204" pitchFamily="34" charset="0"/>
                        </a:rPr>
                        <a:t>I </a:t>
                      </a:r>
                      <a:r>
                        <a:rPr lang="ru-RU" sz="1050" b="0" i="0" u="none" strike="noStrike" dirty="0">
                          <a:solidFill>
                            <a:schemeClr val="tx1"/>
                          </a:solidFill>
                          <a:effectLst/>
                          <a:latin typeface="Arial Narrow" panose="020B0606020202030204" pitchFamily="34" charset="0"/>
                        </a:rPr>
                        <a:t>(факт)</a:t>
                      </a:r>
                    </a:p>
                  </a:txBody>
                  <a:tcPr marL="9525" marR="9525" marT="0" marB="0" anchor="ctr">
                    <a:lnL>
                      <a:noFill/>
                    </a:lnL>
                    <a:lnR>
                      <a:noFill/>
                    </a:lnR>
                    <a:lnT w="635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50" b="0" i="0" u="none" strike="noStrike" dirty="0">
                          <a:solidFill>
                            <a:schemeClr val="accent6">
                              <a:lumMod val="50000"/>
                            </a:schemeClr>
                          </a:solidFill>
                          <a:effectLst/>
                          <a:latin typeface="Arial Narrow" panose="020B0606020202030204" pitchFamily="34" charset="0"/>
                        </a:rPr>
                        <a:t>II</a:t>
                      </a:r>
                      <a:endParaRPr lang="ru-RU" sz="1050" b="0" i="0" u="none" strike="noStrike" dirty="0">
                        <a:solidFill>
                          <a:schemeClr val="accent6">
                            <a:lumMod val="50000"/>
                          </a:schemeClr>
                        </a:solidFill>
                        <a:effectLst/>
                        <a:latin typeface="Arial Narrow" panose="020B0606020202030204" pitchFamily="34" charset="0"/>
                      </a:endParaRPr>
                    </a:p>
                  </a:txBody>
                  <a:tcPr marL="9525" marR="9525" marT="0" marB="0" anchor="ctr">
                    <a:lnL>
                      <a:noFill/>
                    </a:lnL>
                    <a:lnR>
                      <a:noFill/>
                    </a:lnR>
                    <a:lnT w="635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50" b="0" i="0" u="none" strike="noStrike" dirty="0">
                          <a:solidFill>
                            <a:schemeClr val="accent6">
                              <a:lumMod val="50000"/>
                            </a:schemeClr>
                          </a:solidFill>
                          <a:effectLst/>
                          <a:latin typeface="Arial Narrow" panose="020B0606020202030204" pitchFamily="34" charset="0"/>
                        </a:rPr>
                        <a:t>III</a:t>
                      </a:r>
                      <a:endParaRPr lang="ru-RU" sz="1050" b="0" i="0" u="none" strike="noStrike" dirty="0">
                        <a:solidFill>
                          <a:schemeClr val="accent6">
                            <a:lumMod val="50000"/>
                          </a:schemeClr>
                        </a:solidFill>
                        <a:effectLst/>
                        <a:latin typeface="Arial Narrow" panose="020B0606020202030204" pitchFamily="34" charset="0"/>
                      </a:endParaRPr>
                    </a:p>
                  </a:txBody>
                  <a:tcPr marL="9525" marR="9525" marT="0" marB="0" anchor="ctr">
                    <a:lnL>
                      <a:noFill/>
                    </a:lnL>
                    <a:lnR>
                      <a:noFill/>
                    </a:lnR>
                    <a:lnT w="635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50" b="0" i="0" u="none" strike="noStrike" dirty="0">
                          <a:solidFill>
                            <a:schemeClr val="accent6">
                              <a:lumMod val="50000"/>
                            </a:schemeClr>
                          </a:solidFill>
                          <a:effectLst/>
                          <a:latin typeface="Arial Narrow" panose="020B0606020202030204" pitchFamily="34" charset="0"/>
                        </a:rPr>
                        <a:t>IV</a:t>
                      </a:r>
                      <a:endParaRPr lang="ru-RU" sz="1050" b="0" i="0" u="none" strike="noStrike" dirty="0">
                        <a:solidFill>
                          <a:schemeClr val="accent6">
                            <a:lumMod val="50000"/>
                          </a:schemeClr>
                        </a:solidFill>
                        <a:effectLst/>
                        <a:latin typeface="Arial Narrow" panose="020B0606020202030204" pitchFamily="34" charset="0"/>
                      </a:endParaRPr>
                    </a:p>
                  </a:txBody>
                  <a:tcPr marL="9525" marR="9525" marT="0" marB="0" anchor="ctr">
                    <a:lnL>
                      <a:noFill/>
                    </a:lnL>
                    <a:lnR>
                      <a:noFill/>
                    </a:lnR>
                    <a:lnT w="635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vMerge="1">
                  <a:txBody>
                    <a:bodyPr/>
                    <a:lstStyle/>
                    <a:p>
                      <a:pPr algn="ctr" fontAlgn="b"/>
                      <a:endParaRPr lang="ru-RU" sz="900" b="0" i="0" u="none" strike="noStrike" dirty="0">
                        <a:solidFill>
                          <a:srgbClr val="007F76"/>
                        </a:solidFill>
                        <a:effectLst/>
                        <a:latin typeface="Arial Narrow" panose="020B0606020202030204" pitchFamily="34" charset="0"/>
                      </a:endParaRPr>
                    </a:p>
                  </a:txBody>
                  <a:tcPr marL="9525" marR="9525" marT="9525" marB="0"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4D7A86">
                        <a:alpha val="20000"/>
                      </a:srgbClr>
                    </a:solidFill>
                  </a:tcPr>
                </a:tc>
                <a:extLst>
                  <a:ext uri="{0D108BD9-81ED-4DB2-BD59-A6C34878D82A}">
                    <a16:rowId xmlns:a16="http://schemas.microsoft.com/office/drawing/2014/main" val="3582961751"/>
                  </a:ext>
                </a:extLst>
              </a:tr>
              <a:tr h="158400">
                <a:tc gridSpan="3">
                  <a:txBody>
                    <a:bodyPr/>
                    <a:lstStyle/>
                    <a:p>
                      <a:pPr algn="ctr" rtl="0" fontAlgn="ctr"/>
                      <a:r>
                        <a:rPr lang="ru-RU" sz="900" b="1" u="none" strike="noStrike" dirty="0">
                          <a:solidFill>
                            <a:schemeClr val="accent6">
                              <a:lumMod val="50000"/>
                            </a:schemeClr>
                          </a:solidFill>
                          <a:effectLst/>
                          <a:latin typeface="Arial Narrow" panose="020B0606020202030204" pitchFamily="34" charset="0"/>
                        </a:rPr>
                        <a:t>БАРЛЫҒЫ</a:t>
                      </a:r>
                      <a:endParaRPr lang="ru-RU" sz="900" b="1" i="0" u="none" strike="noStrike" dirty="0">
                        <a:solidFill>
                          <a:schemeClr val="accent6">
                            <a:lumMod val="50000"/>
                          </a:schemeClr>
                        </a:solidFill>
                        <a:effectLst/>
                        <a:latin typeface="Arial Narrow" panose="020B0606020202030204" pitchFamily="34" charset="0"/>
                      </a:endParaRPr>
                    </a:p>
                  </a:txBody>
                  <a:tcPr marL="9525" marR="9525" marT="0" marB="0" anchor="ctr">
                    <a:lnL>
                      <a:noFill/>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6">
                        <a:lumMod val="50000"/>
                        <a:alpha val="20000"/>
                      </a:schemeClr>
                    </a:solidFill>
                  </a:tcPr>
                </a:tc>
                <a:tc hMerge="1">
                  <a:txBody>
                    <a:bodyPr/>
                    <a:lstStyle/>
                    <a:p>
                      <a:endParaRPr lang="ru-RU"/>
                    </a:p>
                  </a:txBody>
                  <a:tcPr/>
                </a:tc>
                <a:tc hMerge="1">
                  <a:txBody>
                    <a:bodyPr/>
                    <a:lstStyle/>
                    <a:p>
                      <a:endParaRPr lang="ru-RU"/>
                    </a:p>
                  </a:txBody>
                  <a:tcPr>
                    <a:lnL>
                      <a:noFill/>
                    </a:lnL>
                    <a:lnT w="12700" cap="flat" cmpd="sng" algn="ctr">
                      <a:solidFill>
                        <a:schemeClr val="tx1"/>
                      </a:solidFill>
                      <a:prstDash val="solid"/>
                      <a:round/>
                      <a:headEnd type="none" w="med" len="med"/>
                      <a:tailEnd type="none" w="med" len="med"/>
                    </a:lnT>
                  </a:tcPr>
                </a:tc>
                <a:tc>
                  <a:txBody>
                    <a:bodyPr/>
                    <a:lstStyle/>
                    <a:p>
                      <a:pPr algn="ctr" fontAlgn="b"/>
                      <a:r>
                        <a:rPr lang="ru-RU" sz="900" b="1" i="0" u="none" strike="noStrike" cap="none" dirty="0">
                          <a:solidFill>
                            <a:schemeClr val="tx1"/>
                          </a:solidFill>
                          <a:effectLst/>
                          <a:latin typeface="Arial Narrow" panose="020B0606020202030204" pitchFamily="34" charset="0"/>
                          <a:ea typeface="+mn-ea"/>
                          <a:cs typeface="+mn-cs"/>
                          <a:sym typeface="Arial"/>
                        </a:rPr>
                        <a:t>747 432</a:t>
                      </a:r>
                      <a:endParaRPr lang="ru-KZ" sz="900" b="1" i="0" u="none" strike="noStrike" cap="none" dirty="0">
                        <a:solidFill>
                          <a:schemeClr val="tx1"/>
                        </a:solidFill>
                        <a:effectLst/>
                        <a:latin typeface="Arial Narrow" panose="020B0606020202030204" pitchFamily="34" charset="0"/>
                        <a:ea typeface="+mn-ea"/>
                        <a:cs typeface="+mn-cs"/>
                        <a:sym typeface="Arial"/>
                      </a:endParaRPr>
                    </a:p>
                  </a:txBody>
                  <a:tcPr marL="9525" marR="9525" marT="0" marB="0" anchor="ctr">
                    <a:lnL w="12700" cap="flat" cmpd="sng" algn="ctr">
                      <a:solidFill>
                        <a:schemeClr val="tx1"/>
                      </a:solidFill>
                      <a:prstDash val="solid"/>
                      <a:round/>
                      <a:headEnd type="none" w="med" len="med"/>
                      <a:tailEnd type="none" w="med" len="med"/>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65000"/>
                        <a:alpha val="20000"/>
                      </a:schemeClr>
                    </a:solidFill>
                  </a:tcPr>
                </a:tc>
                <a:tc>
                  <a:txBody>
                    <a:bodyPr/>
                    <a:lstStyle/>
                    <a:p>
                      <a:pPr algn="ctr" fontAlgn="b"/>
                      <a:r>
                        <a:rPr lang="ru-KZ" sz="900" b="1" i="0" u="none" strike="noStrike" cap="none" dirty="0">
                          <a:solidFill>
                            <a:schemeClr val="tx1"/>
                          </a:solidFill>
                          <a:effectLst/>
                          <a:latin typeface="Arial Narrow" panose="020B0606020202030204" pitchFamily="34" charset="0"/>
                          <a:ea typeface="+mn-ea"/>
                          <a:cs typeface="+mn-cs"/>
                          <a:sym typeface="Arial"/>
                        </a:rPr>
                        <a:t>162 948</a:t>
                      </a:r>
                    </a:p>
                  </a:txBody>
                  <a:tcPr marL="9525" marR="9525" marT="0" marB="0"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65000"/>
                        <a:alpha val="20000"/>
                      </a:schemeClr>
                    </a:solidFill>
                  </a:tcPr>
                </a:tc>
                <a:tc>
                  <a:txBody>
                    <a:bodyPr/>
                    <a:lstStyle/>
                    <a:p>
                      <a:pPr algn="ctr" fontAlgn="b"/>
                      <a:r>
                        <a:rPr lang="ru-KZ" sz="900" b="1" i="0" u="none" strike="noStrike" cap="none">
                          <a:solidFill>
                            <a:schemeClr val="tx1"/>
                          </a:solidFill>
                          <a:effectLst/>
                          <a:latin typeface="Arial Narrow" panose="020B0606020202030204" pitchFamily="34" charset="0"/>
                          <a:ea typeface="+mn-ea"/>
                          <a:cs typeface="+mn-cs"/>
                          <a:sym typeface="Arial"/>
                        </a:rPr>
                        <a:t>183 479</a:t>
                      </a:r>
                    </a:p>
                  </a:txBody>
                  <a:tcPr marL="9525" marR="9525" marT="0" marB="0"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65000"/>
                        <a:alpha val="20000"/>
                      </a:schemeClr>
                    </a:solidFill>
                  </a:tcPr>
                </a:tc>
                <a:tc>
                  <a:txBody>
                    <a:bodyPr/>
                    <a:lstStyle/>
                    <a:p>
                      <a:pPr algn="ctr" fontAlgn="b"/>
                      <a:r>
                        <a:rPr lang="ru-KZ" sz="900" b="1" i="0" u="none" strike="noStrike" cap="none">
                          <a:solidFill>
                            <a:schemeClr val="tx1"/>
                          </a:solidFill>
                          <a:effectLst/>
                          <a:latin typeface="Arial Narrow" panose="020B0606020202030204" pitchFamily="34" charset="0"/>
                          <a:ea typeface="+mn-ea"/>
                          <a:cs typeface="+mn-cs"/>
                          <a:sym typeface="Arial"/>
                        </a:rPr>
                        <a:t>215 494</a:t>
                      </a:r>
                    </a:p>
                  </a:txBody>
                  <a:tcPr marL="9525" marR="9525" marT="0" marB="0"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65000"/>
                        <a:alpha val="20000"/>
                      </a:schemeClr>
                    </a:solidFill>
                  </a:tcPr>
                </a:tc>
                <a:tc>
                  <a:txBody>
                    <a:bodyPr/>
                    <a:lstStyle/>
                    <a:p>
                      <a:pPr algn="ctr" fontAlgn="b"/>
                      <a:r>
                        <a:rPr lang="ru-KZ" sz="900" b="1" i="0" u="none" strike="noStrike" cap="none" dirty="0">
                          <a:solidFill>
                            <a:schemeClr val="tx1"/>
                          </a:solidFill>
                          <a:effectLst/>
                          <a:latin typeface="Arial Narrow" panose="020B0606020202030204" pitchFamily="34" charset="0"/>
                          <a:ea typeface="+mn-ea"/>
                          <a:cs typeface="+mn-cs"/>
                          <a:sym typeface="Arial"/>
                        </a:rPr>
                        <a:t>185 511</a:t>
                      </a:r>
                    </a:p>
                  </a:txBody>
                  <a:tcPr marL="9525" marR="9525" marT="0" marB="0" anchor="ctr">
                    <a:lnL>
                      <a:noFill/>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65000"/>
                        <a:alpha val="20000"/>
                      </a:schemeClr>
                    </a:solidFill>
                  </a:tcPr>
                </a:tc>
                <a:tc>
                  <a:txBody>
                    <a:bodyPr/>
                    <a:lstStyle/>
                    <a:p>
                      <a:pPr algn="ctr" fontAlgn="ctr"/>
                      <a:r>
                        <a:rPr lang="ru-KZ" sz="900" b="1" i="0" u="none" strike="noStrike" cap="none" dirty="0">
                          <a:solidFill>
                            <a:schemeClr val="accent6">
                              <a:lumMod val="50000"/>
                            </a:schemeClr>
                          </a:solidFill>
                          <a:effectLst/>
                          <a:latin typeface="Arial Narrow" panose="020B0606020202030204" pitchFamily="34" charset="0"/>
                          <a:ea typeface="+mn-ea"/>
                          <a:cs typeface="+mn-cs"/>
                          <a:sym typeface="Arial"/>
                        </a:rPr>
                        <a:t>768 593</a:t>
                      </a:r>
                    </a:p>
                  </a:txBody>
                  <a:tcPr marL="9525" marR="9525" marT="0" marB="0" anchor="ctr">
                    <a:lnL w="12700" cap="flat" cmpd="sng" algn="ctr">
                      <a:solidFill>
                        <a:schemeClr val="tx1"/>
                      </a:solidFill>
                      <a:prstDash val="solid"/>
                      <a:round/>
                      <a:headEnd type="none" w="med" len="med"/>
                      <a:tailEnd type="none" w="med" len="med"/>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6">
                        <a:lumMod val="50000"/>
                        <a:alpha val="20000"/>
                      </a:schemeClr>
                    </a:solidFill>
                  </a:tcPr>
                </a:tc>
                <a:tc>
                  <a:txBody>
                    <a:bodyPr/>
                    <a:lstStyle/>
                    <a:p>
                      <a:pPr algn="ctr" fontAlgn="ctr"/>
                      <a:r>
                        <a:rPr lang="ru-KZ" sz="900" b="1" i="0" u="none" strike="noStrike" cap="none" dirty="0">
                          <a:solidFill>
                            <a:schemeClr val="tx1"/>
                          </a:solidFill>
                          <a:effectLst/>
                          <a:latin typeface="Arial Narrow" panose="020B0606020202030204" pitchFamily="34" charset="0"/>
                          <a:ea typeface="+mn-ea"/>
                          <a:cs typeface="+mn-cs"/>
                          <a:sym typeface="Arial"/>
                        </a:rPr>
                        <a:t>171 117</a:t>
                      </a:r>
                    </a:p>
                  </a:txBody>
                  <a:tcPr marL="9525" marR="9525" marT="0" marB="0"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50000"/>
                        <a:alpha val="20000"/>
                      </a:schemeClr>
                    </a:solidFill>
                  </a:tcPr>
                </a:tc>
                <a:tc>
                  <a:txBody>
                    <a:bodyPr/>
                    <a:lstStyle/>
                    <a:p>
                      <a:pPr algn="ctr" fontAlgn="ctr"/>
                      <a:r>
                        <a:rPr lang="ru-KZ" sz="900" b="1" i="0" u="none" strike="noStrike" cap="none" dirty="0">
                          <a:solidFill>
                            <a:schemeClr val="accent6">
                              <a:lumMod val="50000"/>
                            </a:schemeClr>
                          </a:solidFill>
                          <a:effectLst/>
                          <a:latin typeface="Arial Narrow" panose="020B0606020202030204" pitchFamily="34" charset="0"/>
                          <a:ea typeface="+mn-ea"/>
                          <a:cs typeface="+mn-cs"/>
                          <a:sym typeface="Arial"/>
                        </a:rPr>
                        <a:t>170 053</a:t>
                      </a:r>
                    </a:p>
                  </a:txBody>
                  <a:tcPr marL="9525" marR="9525" marT="0" marB="0"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6">
                        <a:lumMod val="50000"/>
                        <a:alpha val="20000"/>
                      </a:schemeClr>
                    </a:solidFill>
                  </a:tcPr>
                </a:tc>
                <a:tc>
                  <a:txBody>
                    <a:bodyPr/>
                    <a:lstStyle/>
                    <a:p>
                      <a:pPr algn="ctr" fontAlgn="ctr"/>
                      <a:r>
                        <a:rPr lang="ru-KZ" sz="900" b="1" i="0" u="none" strike="noStrike" cap="none" dirty="0">
                          <a:solidFill>
                            <a:schemeClr val="accent6">
                              <a:lumMod val="50000"/>
                            </a:schemeClr>
                          </a:solidFill>
                          <a:effectLst/>
                          <a:latin typeface="Arial Narrow" panose="020B0606020202030204" pitchFamily="34" charset="0"/>
                          <a:ea typeface="+mn-ea"/>
                          <a:cs typeface="+mn-cs"/>
                          <a:sym typeface="Arial"/>
                        </a:rPr>
                        <a:t>197 303</a:t>
                      </a:r>
                    </a:p>
                  </a:txBody>
                  <a:tcPr marL="9525" marR="9525" marT="0" marB="0"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6">
                        <a:lumMod val="50000"/>
                        <a:alpha val="20000"/>
                      </a:schemeClr>
                    </a:solidFill>
                  </a:tcPr>
                </a:tc>
                <a:tc>
                  <a:txBody>
                    <a:bodyPr/>
                    <a:lstStyle/>
                    <a:p>
                      <a:pPr algn="ctr" fontAlgn="ctr"/>
                      <a:r>
                        <a:rPr lang="ru-KZ" sz="900" b="1" i="0" u="none" strike="noStrike" cap="none" dirty="0">
                          <a:solidFill>
                            <a:schemeClr val="accent6">
                              <a:lumMod val="50000"/>
                            </a:schemeClr>
                          </a:solidFill>
                          <a:effectLst/>
                          <a:latin typeface="Arial Narrow" panose="020B0606020202030204" pitchFamily="34" charset="0"/>
                          <a:ea typeface="+mn-ea"/>
                          <a:cs typeface="+mn-cs"/>
                          <a:sym typeface="Arial"/>
                        </a:rPr>
                        <a:t>230 120</a:t>
                      </a:r>
                    </a:p>
                  </a:txBody>
                  <a:tcPr marL="9525" marR="9525" marT="0" marB="0"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6">
                        <a:lumMod val="50000"/>
                        <a:alpha val="20000"/>
                      </a:schemeClr>
                    </a:solidFill>
                  </a:tcPr>
                </a:tc>
                <a:tc>
                  <a:txBody>
                    <a:bodyPr/>
                    <a:lstStyle/>
                    <a:p>
                      <a:pPr algn="ctr" rtl="0" fontAlgn="b"/>
                      <a:r>
                        <a:rPr lang="en-US" sz="900" b="1" i="0" u="none" strike="noStrike" cap="none" dirty="0">
                          <a:solidFill>
                            <a:schemeClr val="accent6">
                              <a:lumMod val="50000"/>
                            </a:schemeClr>
                          </a:solidFill>
                          <a:effectLst/>
                          <a:latin typeface="Arial Narrow" panose="020B0606020202030204" pitchFamily="34" charset="0"/>
                          <a:ea typeface="+mn-ea"/>
                          <a:cs typeface="+mn-cs"/>
                          <a:sym typeface="Arial"/>
                        </a:rPr>
                        <a:t>100%</a:t>
                      </a:r>
                    </a:p>
                  </a:txBody>
                  <a:tcPr marL="9525" marR="9525" marT="0" marB="0"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6">
                        <a:lumMod val="50000"/>
                        <a:alpha val="20000"/>
                      </a:schemeClr>
                    </a:solidFill>
                  </a:tcPr>
                </a:tc>
                <a:extLst>
                  <a:ext uri="{0D108BD9-81ED-4DB2-BD59-A6C34878D82A}">
                    <a16:rowId xmlns:a16="http://schemas.microsoft.com/office/drawing/2014/main" val="2126759895"/>
                  </a:ext>
                </a:extLst>
              </a:tr>
              <a:tr h="158400">
                <a:tc>
                  <a:txBody>
                    <a:bodyPr/>
                    <a:lstStyle/>
                    <a:p>
                      <a:pPr algn="ctr" fontAlgn="b"/>
                      <a:r>
                        <a:rPr lang="ru-RU" sz="800" u="none" strike="noStrike" dirty="0">
                          <a:solidFill>
                            <a:schemeClr val="accent6">
                              <a:lumMod val="50000"/>
                            </a:schemeClr>
                          </a:solidFill>
                          <a:effectLst/>
                          <a:latin typeface="Arial Narrow" panose="020B0606020202030204" pitchFamily="34" charset="0"/>
                        </a:rPr>
                        <a:t>1</a:t>
                      </a:r>
                      <a:endParaRPr lang="en-US" sz="800" b="0" i="0" u="none" strike="noStrike" dirty="0">
                        <a:solidFill>
                          <a:schemeClr val="accent6">
                            <a:lumMod val="50000"/>
                          </a:schemeClr>
                        </a:solidFill>
                        <a:effectLst/>
                        <a:latin typeface="Arial Narrow" panose="020B0606020202030204" pitchFamily="34" charset="0"/>
                      </a:endParaRPr>
                    </a:p>
                  </a:txBody>
                  <a:tcPr marL="9525" marR="9525" marT="0" marB="0" anchor="ctr">
                    <a:lnT w="12700" cap="flat" cmpd="sng" algn="ctr">
                      <a:solidFill>
                        <a:schemeClr val="tx1"/>
                      </a:solidFill>
                      <a:prstDash val="solid"/>
                      <a:round/>
                      <a:headEnd type="none" w="med" len="med"/>
                      <a:tailEnd type="none" w="med" len="med"/>
                    </a:lnT>
                    <a:solidFill>
                      <a:schemeClr val="accent6">
                        <a:lumMod val="50000"/>
                        <a:alpha val="1000"/>
                      </a:schemeClr>
                    </a:solidFill>
                  </a:tcPr>
                </a:tc>
                <a:tc>
                  <a:txBody>
                    <a:bodyPr/>
                    <a:lstStyle/>
                    <a:p>
                      <a:pPr marR="0" algn="ctr" rtl="0" eaLnBrk="1" fontAlgn="b" hangingPunct="1">
                        <a:lnSpc>
                          <a:spcPct val="100000"/>
                        </a:lnSpc>
                        <a:spcBef>
                          <a:spcPts val="0"/>
                        </a:spcBef>
                        <a:spcAft>
                          <a:spcPts val="0"/>
                        </a:spcAft>
                        <a:buNone/>
                      </a:pPr>
                      <a:r>
                        <a:rPr lang="ru-KZ" sz="800" b="0" i="0" u="none" strike="noStrike" cap="none" dirty="0">
                          <a:solidFill>
                            <a:schemeClr val="accent6">
                              <a:lumMod val="50000"/>
                            </a:schemeClr>
                          </a:solidFill>
                          <a:effectLst/>
                          <a:latin typeface="Arial Narrow" panose="020B0606020202030204" pitchFamily="34" charset="0"/>
                          <a:ea typeface="+mn-ea"/>
                          <a:cs typeface="+mn-cs"/>
                          <a:sym typeface="Arial"/>
                        </a:rPr>
                        <a:t>2350-3</a:t>
                      </a:r>
                    </a:p>
                  </a:txBody>
                  <a:tcPr marL="9525" marR="9525" marT="0" marB="0" anchor="ctr">
                    <a:lnT w="12700" cap="flat" cmpd="sng" algn="ctr">
                      <a:solidFill>
                        <a:schemeClr val="tx1"/>
                      </a:solidFill>
                      <a:prstDash val="solid"/>
                      <a:round/>
                      <a:headEnd type="none" w="med" len="med"/>
                      <a:tailEnd type="none" w="med" len="med"/>
                    </a:lnT>
                    <a:solidFill>
                      <a:schemeClr val="accent6">
                        <a:lumMod val="50000"/>
                        <a:alpha val="1000"/>
                      </a:schemeClr>
                    </a:solidFill>
                  </a:tcPr>
                </a:tc>
                <a:tc>
                  <a:txBody>
                    <a:bodyPr/>
                    <a:lstStyle/>
                    <a:p>
                      <a:pPr marL="72000" marR="0" algn="l" rtl="0" eaLnBrk="1" fontAlgn="b" hangingPunct="1">
                        <a:lnSpc>
                          <a:spcPct val="100000"/>
                        </a:lnSpc>
                        <a:spcBef>
                          <a:spcPts val="0"/>
                        </a:spcBef>
                        <a:spcAft>
                          <a:spcPts val="0"/>
                        </a:spcAft>
                        <a:buNone/>
                      </a:pPr>
                      <a:r>
                        <a:rPr lang="ru-RU" sz="800" b="0" i="0" u="none" strike="noStrike" cap="none" dirty="0" err="1">
                          <a:solidFill>
                            <a:schemeClr val="accent6">
                              <a:lumMod val="50000"/>
                            </a:schemeClr>
                          </a:solidFill>
                          <a:effectLst/>
                          <a:latin typeface="Arial Narrow" panose="020B0606020202030204" pitchFamily="34" charset="0"/>
                          <a:ea typeface="+mn-ea"/>
                          <a:cs typeface="+mn-cs"/>
                          <a:sym typeface="Arial"/>
                        </a:rPr>
                        <a:t>Қоғамдық</a:t>
                      </a:r>
                      <a:r>
                        <a:rPr lang="ru-RU" sz="800" b="0" i="0" u="none" strike="noStrike" cap="none" dirty="0">
                          <a:solidFill>
                            <a:schemeClr val="accent6">
                              <a:lumMod val="50000"/>
                            </a:schemeClr>
                          </a:solidFill>
                          <a:effectLst/>
                          <a:latin typeface="Arial Narrow" panose="020B0606020202030204" pitchFamily="34" charset="0"/>
                          <a:ea typeface="+mn-ea"/>
                          <a:cs typeface="+mn-cs"/>
                          <a:sym typeface="Arial"/>
                        </a:rPr>
                        <a:t> </a:t>
                      </a:r>
                      <a:r>
                        <a:rPr lang="ru-RU" sz="800" b="0" i="0" u="none" strike="noStrike" cap="none" dirty="0" err="1">
                          <a:solidFill>
                            <a:schemeClr val="accent6">
                              <a:lumMod val="50000"/>
                            </a:schemeClr>
                          </a:solidFill>
                          <a:effectLst/>
                          <a:latin typeface="Arial Narrow" panose="020B0606020202030204" pitchFamily="34" charset="0"/>
                          <a:ea typeface="+mn-ea"/>
                          <a:cs typeface="+mn-cs"/>
                          <a:sym typeface="Arial"/>
                        </a:rPr>
                        <a:t>ғылымдар</a:t>
                      </a:r>
                      <a:r>
                        <a:rPr lang="ru-RU" sz="800" b="0" i="0" u="none" strike="noStrike" cap="none" dirty="0">
                          <a:solidFill>
                            <a:schemeClr val="accent6">
                              <a:lumMod val="50000"/>
                            </a:schemeClr>
                          </a:solidFill>
                          <a:effectLst/>
                          <a:latin typeface="Arial Narrow" panose="020B0606020202030204" pitchFamily="34" charset="0"/>
                          <a:ea typeface="+mn-ea"/>
                          <a:cs typeface="+mn-cs"/>
                          <a:sym typeface="Arial"/>
                        </a:rPr>
                        <a:t> </a:t>
                      </a:r>
                      <a:r>
                        <a:rPr lang="ru-RU" sz="800" b="0" i="0" u="none" strike="noStrike" cap="none" dirty="0" err="1">
                          <a:solidFill>
                            <a:schemeClr val="accent6">
                              <a:lumMod val="50000"/>
                            </a:schemeClr>
                          </a:solidFill>
                          <a:effectLst/>
                          <a:latin typeface="Arial Narrow" panose="020B0606020202030204" pitchFamily="34" charset="0"/>
                          <a:ea typeface="+mn-ea"/>
                          <a:cs typeface="+mn-cs"/>
                          <a:sym typeface="Arial"/>
                        </a:rPr>
                        <a:t>бойынша</a:t>
                      </a:r>
                      <a:r>
                        <a:rPr lang="ru-RU" sz="800" b="0" i="0" u="none" strike="noStrike" cap="none" dirty="0">
                          <a:solidFill>
                            <a:schemeClr val="accent6">
                              <a:lumMod val="50000"/>
                            </a:schemeClr>
                          </a:solidFill>
                          <a:effectLst/>
                          <a:latin typeface="Arial Narrow" panose="020B0606020202030204" pitchFamily="34" charset="0"/>
                          <a:ea typeface="+mn-ea"/>
                          <a:cs typeface="+mn-cs"/>
                          <a:sym typeface="Arial"/>
                        </a:rPr>
                        <a:t> орта </a:t>
                      </a:r>
                      <a:r>
                        <a:rPr lang="ru-RU" sz="800" b="0" i="0" u="none" strike="noStrike" cap="none" dirty="0" err="1">
                          <a:solidFill>
                            <a:schemeClr val="accent6">
                              <a:lumMod val="50000"/>
                            </a:schemeClr>
                          </a:solidFill>
                          <a:effectLst/>
                          <a:latin typeface="Arial Narrow" panose="020B0606020202030204" pitchFamily="34" charset="0"/>
                          <a:ea typeface="+mn-ea"/>
                          <a:cs typeface="+mn-cs"/>
                          <a:sym typeface="Arial"/>
                        </a:rPr>
                        <a:t>мектеп</a:t>
                      </a:r>
                      <a:r>
                        <a:rPr lang="ru-RU" sz="800" b="0" i="0" u="none" strike="noStrike" cap="none" dirty="0">
                          <a:solidFill>
                            <a:schemeClr val="accent6">
                              <a:lumMod val="50000"/>
                            </a:schemeClr>
                          </a:solidFill>
                          <a:effectLst/>
                          <a:latin typeface="Arial Narrow" panose="020B0606020202030204" pitchFamily="34" charset="0"/>
                          <a:ea typeface="+mn-ea"/>
                          <a:cs typeface="+mn-cs"/>
                          <a:sym typeface="Arial"/>
                        </a:rPr>
                        <a:t> </a:t>
                      </a:r>
                      <a:r>
                        <a:rPr lang="ru-RU" sz="800" b="0" i="0" u="none" strike="noStrike" cap="none" dirty="0" err="1">
                          <a:solidFill>
                            <a:schemeClr val="accent6">
                              <a:lumMod val="50000"/>
                            </a:schemeClr>
                          </a:solidFill>
                          <a:effectLst/>
                          <a:latin typeface="Arial Narrow" panose="020B0606020202030204" pitchFamily="34" charset="0"/>
                          <a:ea typeface="+mn-ea"/>
                          <a:cs typeface="+mn-cs"/>
                          <a:sym typeface="Arial"/>
                        </a:rPr>
                        <a:t>мұғалімдері</a:t>
                      </a:r>
                      <a:endParaRPr lang="ru-RU" sz="800" b="0" i="0" u="none" strike="noStrike" cap="none" dirty="0">
                        <a:solidFill>
                          <a:schemeClr val="accent6">
                            <a:lumMod val="50000"/>
                          </a:schemeClr>
                        </a:solidFill>
                        <a:effectLst/>
                        <a:latin typeface="Arial Narrow" panose="020B0606020202030204" pitchFamily="34" charset="0"/>
                        <a:ea typeface="+mn-ea"/>
                        <a:cs typeface="+mn-cs"/>
                        <a:sym typeface="Arial"/>
                      </a:endParaRPr>
                    </a:p>
                  </a:txBody>
                  <a:tcPr marL="9525" marR="9525" marT="0" marB="0" anchor="ctr">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solidFill>
                      <a:schemeClr val="accent6">
                        <a:lumMod val="50000"/>
                        <a:alpha val="1000"/>
                      </a:schemeClr>
                    </a:solidFill>
                  </a:tcPr>
                </a:tc>
                <a:tc>
                  <a:txBody>
                    <a:bodyPr/>
                    <a:lstStyle/>
                    <a:p>
                      <a:pPr algn="ctr" fontAlgn="ctr"/>
                      <a:r>
                        <a:rPr lang="ru-KZ" sz="800" b="0" i="0" u="none" strike="noStrike" cap="none" dirty="0">
                          <a:solidFill>
                            <a:schemeClr val="tx1"/>
                          </a:solidFill>
                          <a:effectLst/>
                          <a:latin typeface="Arial Narrow" panose="020B0606020202030204" pitchFamily="34" charset="0"/>
                          <a:ea typeface="+mn-ea"/>
                          <a:cs typeface="+mn-cs"/>
                          <a:sym typeface="Arial"/>
                        </a:rPr>
                        <a:t>21 713</a:t>
                      </a:r>
                    </a:p>
                  </a:txBody>
                  <a:tcPr marL="9525" marR="9525" marT="0" marB="0" anchor="ctr">
                    <a:lnL w="12700" cap="flat" cmpd="sng" algn="ctr">
                      <a:solidFill>
                        <a:schemeClr val="tx1"/>
                      </a:solidFill>
                      <a:prstDash val="solid"/>
                      <a:round/>
                      <a:headEnd type="none" w="med" len="med"/>
                      <a:tailEnd type="none" w="med" len="med"/>
                    </a:lnL>
                    <a:lnT w="12700" cap="flat" cmpd="sng" algn="ctr">
                      <a:solidFill>
                        <a:schemeClr val="tx1"/>
                      </a:solidFill>
                      <a:prstDash val="solid"/>
                      <a:round/>
                      <a:headEnd type="none" w="med" len="med"/>
                      <a:tailEnd type="none" w="med" len="med"/>
                    </a:lnT>
                    <a:solidFill>
                      <a:schemeClr val="accent6">
                        <a:lumMod val="50000"/>
                        <a:alpha val="1000"/>
                      </a:schemeClr>
                    </a:solidFill>
                  </a:tcPr>
                </a:tc>
                <a:tc>
                  <a:txBody>
                    <a:bodyPr/>
                    <a:lstStyle/>
                    <a:p>
                      <a:pPr algn="ctr" fontAlgn="ctr"/>
                      <a:r>
                        <a:rPr lang="ru-KZ" sz="800" b="0" i="0" u="none" strike="noStrike" cap="none">
                          <a:solidFill>
                            <a:schemeClr val="tx1"/>
                          </a:solidFill>
                          <a:effectLst/>
                          <a:latin typeface="Arial Narrow" panose="020B0606020202030204" pitchFamily="34" charset="0"/>
                          <a:ea typeface="+mn-ea"/>
                          <a:cs typeface="+mn-cs"/>
                          <a:sym typeface="Arial"/>
                        </a:rPr>
                        <a:t>3 378</a:t>
                      </a:r>
                    </a:p>
                  </a:txBody>
                  <a:tcPr marL="9525" marR="9525" marT="0" marB="0" anchor="ctr">
                    <a:lnT w="12700" cap="flat" cmpd="sng" algn="ctr">
                      <a:solidFill>
                        <a:schemeClr val="tx1"/>
                      </a:solidFill>
                      <a:prstDash val="solid"/>
                      <a:round/>
                      <a:headEnd type="none" w="med" len="med"/>
                      <a:tailEnd type="none" w="med" len="med"/>
                    </a:lnT>
                    <a:solidFill>
                      <a:schemeClr val="accent6">
                        <a:lumMod val="50000"/>
                        <a:alpha val="1000"/>
                      </a:schemeClr>
                    </a:solidFill>
                  </a:tcPr>
                </a:tc>
                <a:tc>
                  <a:txBody>
                    <a:bodyPr/>
                    <a:lstStyle/>
                    <a:p>
                      <a:pPr algn="ctr" fontAlgn="ctr"/>
                      <a:r>
                        <a:rPr lang="ru-KZ" sz="800" b="0" i="0" u="none" strike="noStrike" cap="none">
                          <a:solidFill>
                            <a:schemeClr val="tx1"/>
                          </a:solidFill>
                          <a:effectLst/>
                          <a:latin typeface="Arial Narrow" panose="020B0606020202030204" pitchFamily="34" charset="0"/>
                          <a:ea typeface="+mn-ea"/>
                          <a:cs typeface="+mn-cs"/>
                          <a:sym typeface="Arial"/>
                        </a:rPr>
                        <a:t>2 753</a:t>
                      </a:r>
                    </a:p>
                  </a:txBody>
                  <a:tcPr marL="9525" marR="9525" marT="0" marB="0" anchor="ctr">
                    <a:lnT w="12700" cap="flat" cmpd="sng" algn="ctr">
                      <a:solidFill>
                        <a:schemeClr val="tx1"/>
                      </a:solidFill>
                      <a:prstDash val="solid"/>
                      <a:round/>
                      <a:headEnd type="none" w="med" len="med"/>
                      <a:tailEnd type="none" w="med" len="med"/>
                    </a:lnT>
                    <a:solidFill>
                      <a:schemeClr val="accent6">
                        <a:lumMod val="50000"/>
                        <a:alpha val="1000"/>
                      </a:schemeClr>
                    </a:solidFill>
                  </a:tcPr>
                </a:tc>
                <a:tc>
                  <a:txBody>
                    <a:bodyPr/>
                    <a:lstStyle/>
                    <a:p>
                      <a:pPr algn="ctr" fontAlgn="ctr"/>
                      <a:r>
                        <a:rPr lang="ru-KZ" sz="800" b="0" i="0" u="none" strike="noStrike" cap="none">
                          <a:solidFill>
                            <a:schemeClr val="tx1"/>
                          </a:solidFill>
                          <a:effectLst/>
                          <a:latin typeface="Arial Narrow" panose="020B0606020202030204" pitchFamily="34" charset="0"/>
                          <a:ea typeface="+mn-ea"/>
                          <a:cs typeface="+mn-cs"/>
                          <a:sym typeface="Arial"/>
                        </a:rPr>
                        <a:t>11 643</a:t>
                      </a:r>
                    </a:p>
                  </a:txBody>
                  <a:tcPr marL="9525" marR="9525" marT="0" marB="0" anchor="ctr">
                    <a:lnT w="12700" cap="flat" cmpd="sng" algn="ctr">
                      <a:solidFill>
                        <a:schemeClr val="tx1"/>
                      </a:solidFill>
                      <a:prstDash val="solid"/>
                      <a:round/>
                      <a:headEnd type="none" w="med" len="med"/>
                      <a:tailEnd type="none" w="med" len="med"/>
                    </a:lnT>
                    <a:solidFill>
                      <a:schemeClr val="accent6">
                        <a:lumMod val="50000"/>
                        <a:alpha val="1000"/>
                      </a:schemeClr>
                    </a:solidFill>
                  </a:tcPr>
                </a:tc>
                <a:tc>
                  <a:txBody>
                    <a:bodyPr/>
                    <a:lstStyle/>
                    <a:p>
                      <a:pPr algn="ctr" fontAlgn="ctr"/>
                      <a:r>
                        <a:rPr lang="ru-KZ" sz="800" b="0" i="0" u="none" strike="noStrike" cap="none">
                          <a:solidFill>
                            <a:schemeClr val="tx1"/>
                          </a:solidFill>
                          <a:effectLst/>
                          <a:latin typeface="Arial Narrow" panose="020B0606020202030204" pitchFamily="34" charset="0"/>
                          <a:ea typeface="+mn-ea"/>
                          <a:cs typeface="+mn-cs"/>
                          <a:sym typeface="Arial"/>
                        </a:rPr>
                        <a:t>3 939</a:t>
                      </a:r>
                    </a:p>
                  </a:txBody>
                  <a:tcPr marL="9525" marR="9525" marT="0" marB="0" anchor="ctr">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solidFill>
                      <a:schemeClr val="accent6">
                        <a:lumMod val="50000"/>
                        <a:alpha val="1000"/>
                      </a:schemeClr>
                    </a:solidFill>
                  </a:tcPr>
                </a:tc>
                <a:tc>
                  <a:txBody>
                    <a:bodyPr/>
                    <a:lstStyle/>
                    <a:p>
                      <a:pPr marR="0" algn="ctr" rtl="0" eaLnBrk="1" fontAlgn="b" hangingPunct="1">
                        <a:lnSpc>
                          <a:spcPct val="100000"/>
                        </a:lnSpc>
                        <a:spcBef>
                          <a:spcPts val="0"/>
                        </a:spcBef>
                        <a:spcAft>
                          <a:spcPts val="0"/>
                        </a:spcAft>
                        <a:buNone/>
                      </a:pPr>
                      <a:r>
                        <a:rPr lang="ru-KZ" sz="800" b="0" i="0" u="none" strike="noStrike" cap="none" dirty="0">
                          <a:solidFill>
                            <a:schemeClr val="accent6">
                              <a:lumMod val="50000"/>
                            </a:schemeClr>
                          </a:solidFill>
                          <a:effectLst/>
                          <a:latin typeface="Arial Narrow" panose="020B0606020202030204" pitchFamily="34" charset="0"/>
                          <a:ea typeface="+mn-ea"/>
                          <a:cs typeface="+mn-cs"/>
                          <a:sym typeface="Arial"/>
                        </a:rPr>
                        <a:t>22 657</a:t>
                      </a:r>
                    </a:p>
                  </a:txBody>
                  <a:tcPr marL="9525" marR="9525" marT="0" marB="0" anchor="ctr">
                    <a:lnL w="12700" cap="flat" cmpd="sng" algn="ctr">
                      <a:solidFill>
                        <a:schemeClr val="tx1"/>
                      </a:solidFill>
                      <a:prstDash val="solid"/>
                      <a:round/>
                      <a:headEnd type="none" w="med" len="med"/>
                      <a:tailEnd type="none" w="med" len="med"/>
                    </a:lnL>
                    <a:lnT w="12700" cap="flat" cmpd="sng" algn="ctr">
                      <a:solidFill>
                        <a:schemeClr val="tx1"/>
                      </a:solidFill>
                      <a:prstDash val="solid"/>
                      <a:round/>
                      <a:headEnd type="none" w="med" len="med"/>
                      <a:tailEnd type="none" w="med" len="med"/>
                    </a:lnT>
                    <a:solidFill>
                      <a:schemeClr val="accent6">
                        <a:lumMod val="50000"/>
                        <a:alpha val="1000"/>
                      </a:schemeClr>
                    </a:solidFill>
                  </a:tcPr>
                </a:tc>
                <a:tc>
                  <a:txBody>
                    <a:bodyPr/>
                    <a:lstStyle/>
                    <a:p>
                      <a:pPr marR="0" algn="ctr" rtl="0" eaLnBrk="1" fontAlgn="b" hangingPunct="1">
                        <a:lnSpc>
                          <a:spcPct val="100000"/>
                        </a:lnSpc>
                        <a:spcBef>
                          <a:spcPts val="0"/>
                        </a:spcBef>
                        <a:spcAft>
                          <a:spcPts val="0"/>
                        </a:spcAft>
                        <a:buNone/>
                      </a:pPr>
                      <a:r>
                        <a:rPr lang="ru-KZ" sz="800" b="0" i="0" u="none" strike="noStrike" cap="none" dirty="0">
                          <a:solidFill>
                            <a:schemeClr val="tx1"/>
                          </a:solidFill>
                          <a:effectLst/>
                          <a:latin typeface="Arial Narrow" panose="020B0606020202030204" pitchFamily="34" charset="0"/>
                          <a:ea typeface="+mn-ea"/>
                          <a:cs typeface="+mn-cs"/>
                          <a:sym typeface="Arial"/>
                        </a:rPr>
                        <a:t>3 879</a:t>
                      </a:r>
                    </a:p>
                  </a:txBody>
                  <a:tcPr marL="9525" marR="9525" marT="0" marB="0" anchor="ctr">
                    <a:lnT w="12700" cap="flat" cmpd="sng" algn="ctr">
                      <a:solidFill>
                        <a:schemeClr val="tx1"/>
                      </a:solidFill>
                      <a:prstDash val="solid"/>
                      <a:round/>
                      <a:headEnd type="none" w="med" len="med"/>
                      <a:tailEnd type="none" w="med" len="med"/>
                    </a:lnT>
                    <a:solidFill>
                      <a:schemeClr val="accent6">
                        <a:lumMod val="50000"/>
                        <a:alpha val="1000"/>
                      </a:schemeClr>
                    </a:solidFill>
                  </a:tcPr>
                </a:tc>
                <a:tc>
                  <a:txBody>
                    <a:bodyPr/>
                    <a:lstStyle/>
                    <a:p>
                      <a:pPr marR="0" algn="ctr" rtl="0" eaLnBrk="1" fontAlgn="b" hangingPunct="1">
                        <a:lnSpc>
                          <a:spcPct val="100000"/>
                        </a:lnSpc>
                        <a:spcBef>
                          <a:spcPts val="0"/>
                        </a:spcBef>
                        <a:spcAft>
                          <a:spcPts val="0"/>
                        </a:spcAft>
                        <a:buNone/>
                      </a:pPr>
                      <a:r>
                        <a:rPr lang="ru-KZ" sz="800" b="0" i="0" u="none" strike="noStrike" cap="none">
                          <a:solidFill>
                            <a:schemeClr val="accent6">
                              <a:lumMod val="50000"/>
                            </a:schemeClr>
                          </a:solidFill>
                          <a:effectLst/>
                          <a:latin typeface="Arial Narrow" panose="020B0606020202030204" pitchFamily="34" charset="0"/>
                          <a:ea typeface="+mn-ea"/>
                          <a:cs typeface="+mn-cs"/>
                          <a:sym typeface="Arial"/>
                        </a:rPr>
                        <a:t>3 362</a:t>
                      </a:r>
                    </a:p>
                  </a:txBody>
                  <a:tcPr marL="9525" marR="9525" marT="0" marB="0" anchor="ctr">
                    <a:lnT w="12700" cap="flat" cmpd="sng" algn="ctr">
                      <a:solidFill>
                        <a:schemeClr val="tx1"/>
                      </a:solidFill>
                      <a:prstDash val="solid"/>
                      <a:round/>
                      <a:headEnd type="none" w="med" len="med"/>
                      <a:tailEnd type="none" w="med" len="med"/>
                    </a:lnT>
                    <a:solidFill>
                      <a:schemeClr val="accent6">
                        <a:lumMod val="50000"/>
                        <a:alpha val="1000"/>
                      </a:schemeClr>
                    </a:solidFill>
                  </a:tcPr>
                </a:tc>
                <a:tc>
                  <a:txBody>
                    <a:bodyPr/>
                    <a:lstStyle/>
                    <a:p>
                      <a:pPr marR="0" algn="ctr" rtl="0" eaLnBrk="1" fontAlgn="b" hangingPunct="1">
                        <a:lnSpc>
                          <a:spcPct val="100000"/>
                        </a:lnSpc>
                        <a:spcBef>
                          <a:spcPts val="0"/>
                        </a:spcBef>
                        <a:spcAft>
                          <a:spcPts val="0"/>
                        </a:spcAft>
                        <a:buNone/>
                      </a:pPr>
                      <a:r>
                        <a:rPr lang="ru-KZ" sz="800" b="0" i="0" u="none" strike="noStrike" cap="none">
                          <a:solidFill>
                            <a:schemeClr val="accent6">
                              <a:lumMod val="50000"/>
                            </a:schemeClr>
                          </a:solidFill>
                          <a:effectLst/>
                          <a:latin typeface="Arial Narrow" panose="020B0606020202030204" pitchFamily="34" charset="0"/>
                          <a:ea typeface="+mn-ea"/>
                          <a:cs typeface="+mn-cs"/>
                          <a:sym typeface="Arial"/>
                        </a:rPr>
                        <a:t>3 443</a:t>
                      </a:r>
                    </a:p>
                  </a:txBody>
                  <a:tcPr marL="9525" marR="9525" marT="0" marB="0" anchor="ctr">
                    <a:lnT w="12700" cap="flat" cmpd="sng" algn="ctr">
                      <a:solidFill>
                        <a:schemeClr val="tx1"/>
                      </a:solidFill>
                      <a:prstDash val="solid"/>
                      <a:round/>
                      <a:headEnd type="none" w="med" len="med"/>
                      <a:tailEnd type="none" w="med" len="med"/>
                    </a:lnT>
                    <a:solidFill>
                      <a:schemeClr val="accent6">
                        <a:lumMod val="50000"/>
                        <a:alpha val="1000"/>
                      </a:schemeClr>
                    </a:solidFill>
                  </a:tcPr>
                </a:tc>
                <a:tc>
                  <a:txBody>
                    <a:bodyPr/>
                    <a:lstStyle/>
                    <a:p>
                      <a:pPr marR="0" algn="ctr" rtl="0" eaLnBrk="1" fontAlgn="b" hangingPunct="1">
                        <a:lnSpc>
                          <a:spcPct val="100000"/>
                        </a:lnSpc>
                        <a:spcBef>
                          <a:spcPts val="0"/>
                        </a:spcBef>
                        <a:spcAft>
                          <a:spcPts val="0"/>
                        </a:spcAft>
                        <a:buNone/>
                      </a:pPr>
                      <a:r>
                        <a:rPr lang="ru-KZ" sz="800" b="0" i="0" u="none" strike="noStrike" cap="none">
                          <a:solidFill>
                            <a:schemeClr val="accent6">
                              <a:lumMod val="50000"/>
                            </a:schemeClr>
                          </a:solidFill>
                          <a:effectLst/>
                          <a:latin typeface="Arial Narrow" panose="020B0606020202030204" pitchFamily="34" charset="0"/>
                          <a:ea typeface="+mn-ea"/>
                          <a:cs typeface="+mn-cs"/>
                          <a:sym typeface="Arial"/>
                        </a:rPr>
                        <a:t>11 973</a:t>
                      </a:r>
                    </a:p>
                  </a:txBody>
                  <a:tcPr marL="9525" marR="9525" marT="0" marB="0" anchor="ctr">
                    <a:lnT w="12700" cap="flat" cmpd="sng" algn="ctr">
                      <a:solidFill>
                        <a:schemeClr val="tx1"/>
                      </a:solidFill>
                      <a:prstDash val="solid"/>
                      <a:round/>
                      <a:headEnd type="none" w="med" len="med"/>
                      <a:tailEnd type="none" w="med" len="med"/>
                    </a:lnT>
                    <a:solidFill>
                      <a:schemeClr val="accent6">
                        <a:lumMod val="50000"/>
                        <a:alpha val="1000"/>
                      </a:schemeClr>
                    </a:solidFill>
                  </a:tcPr>
                </a:tc>
                <a:tc>
                  <a:txBody>
                    <a:bodyPr/>
                    <a:lstStyle/>
                    <a:p>
                      <a:pPr marR="0" algn="ctr" rtl="0" eaLnBrk="1" fontAlgn="b" hangingPunct="1">
                        <a:lnSpc>
                          <a:spcPct val="100000"/>
                        </a:lnSpc>
                        <a:spcBef>
                          <a:spcPts val="0"/>
                        </a:spcBef>
                        <a:spcAft>
                          <a:spcPts val="0"/>
                        </a:spcAft>
                        <a:buNone/>
                      </a:pPr>
                      <a:r>
                        <a:rPr lang="ru-KZ" sz="800" b="0" i="0" u="none" strike="noStrike" cap="none" dirty="0">
                          <a:solidFill>
                            <a:schemeClr val="accent6">
                              <a:lumMod val="50000"/>
                            </a:schemeClr>
                          </a:solidFill>
                          <a:effectLst/>
                          <a:latin typeface="Arial Narrow" panose="020B0606020202030204" pitchFamily="34" charset="0"/>
                          <a:ea typeface="+mn-ea"/>
                          <a:cs typeface="+mn-cs"/>
                          <a:sym typeface="Arial"/>
                        </a:rPr>
                        <a:t>2,9%</a:t>
                      </a:r>
                    </a:p>
                  </a:txBody>
                  <a:tcPr marL="9525" marR="9525" marT="0" marB="0" anchor="ctr">
                    <a:lnT w="12700" cap="flat" cmpd="sng" algn="ctr">
                      <a:solidFill>
                        <a:schemeClr val="tx1"/>
                      </a:solidFill>
                      <a:prstDash val="solid"/>
                      <a:round/>
                      <a:headEnd type="none" w="med" len="med"/>
                      <a:tailEnd type="none" w="med" len="med"/>
                    </a:lnT>
                    <a:solidFill>
                      <a:schemeClr val="accent6">
                        <a:lumMod val="50000"/>
                        <a:alpha val="1000"/>
                      </a:schemeClr>
                    </a:solidFill>
                  </a:tcPr>
                </a:tc>
                <a:extLst>
                  <a:ext uri="{0D108BD9-81ED-4DB2-BD59-A6C34878D82A}">
                    <a16:rowId xmlns:a16="http://schemas.microsoft.com/office/drawing/2014/main" val="4220248122"/>
                  </a:ext>
                </a:extLst>
              </a:tr>
              <a:tr h="158400">
                <a:tc>
                  <a:txBody>
                    <a:bodyPr/>
                    <a:lstStyle/>
                    <a:p>
                      <a:pPr algn="ctr" fontAlgn="b"/>
                      <a:r>
                        <a:rPr lang="ru-RU" sz="800" u="none" strike="noStrike" dirty="0">
                          <a:solidFill>
                            <a:schemeClr val="accent6">
                              <a:lumMod val="50000"/>
                            </a:schemeClr>
                          </a:solidFill>
                          <a:effectLst/>
                          <a:latin typeface="Arial Narrow" panose="020B0606020202030204" pitchFamily="34" charset="0"/>
                        </a:rPr>
                        <a:t>2</a:t>
                      </a:r>
                      <a:endParaRPr lang="en-US" sz="800" b="0" i="0" u="none" strike="noStrike" dirty="0">
                        <a:solidFill>
                          <a:schemeClr val="accent6">
                            <a:lumMod val="50000"/>
                          </a:schemeClr>
                        </a:solidFill>
                        <a:effectLst/>
                        <a:latin typeface="Arial Narrow" panose="020B0606020202030204" pitchFamily="34" charset="0"/>
                      </a:endParaRPr>
                    </a:p>
                  </a:txBody>
                  <a:tcPr marL="9525" marR="9525" marT="0" marB="0" anchor="ctr">
                    <a:solidFill>
                      <a:schemeClr val="accent6">
                        <a:lumMod val="50000"/>
                        <a:alpha val="20000"/>
                      </a:schemeClr>
                    </a:solidFill>
                  </a:tcPr>
                </a:tc>
                <a:tc>
                  <a:txBody>
                    <a:bodyPr/>
                    <a:lstStyle/>
                    <a:p>
                      <a:pPr marR="0" algn="ctr" rtl="0" eaLnBrk="1" fontAlgn="b" hangingPunct="1">
                        <a:lnSpc>
                          <a:spcPct val="100000"/>
                        </a:lnSpc>
                        <a:spcBef>
                          <a:spcPts val="0"/>
                        </a:spcBef>
                        <a:spcAft>
                          <a:spcPts val="0"/>
                        </a:spcAft>
                        <a:buNone/>
                      </a:pPr>
                      <a:r>
                        <a:rPr lang="ru-KZ" sz="800" b="0" i="0" u="none" strike="noStrike" cap="none" dirty="0">
                          <a:solidFill>
                            <a:schemeClr val="accent6">
                              <a:lumMod val="50000"/>
                            </a:schemeClr>
                          </a:solidFill>
                          <a:effectLst/>
                          <a:latin typeface="Arial Narrow" panose="020B0606020202030204" pitchFamily="34" charset="0"/>
                          <a:ea typeface="+mn-ea"/>
                          <a:cs typeface="+mn-cs"/>
                          <a:sym typeface="Arial"/>
                        </a:rPr>
                        <a:t>2362-0</a:t>
                      </a:r>
                    </a:p>
                  </a:txBody>
                  <a:tcPr marL="9525" marR="9525" marT="0" marB="0" anchor="ctr">
                    <a:solidFill>
                      <a:schemeClr val="accent6">
                        <a:lumMod val="50000"/>
                        <a:alpha val="20000"/>
                      </a:schemeClr>
                    </a:solidFill>
                  </a:tcPr>
                </a:tc>
                <a:tc>
                  <a:txBody>
                    <a:bodyPr/>
                    <a:lstStyle/>
                    <a:p>
                      <a:pPr marL="72000" marR="0" algn="l" rtl="0" eaLnBrk="1" fontAlgn="b" hangingPunct="1">
                        <a:lnSpc>
                          <a:spcPct val="100000"/>
                        </a:lnSpc>
                        <a:spcBef>
                          <a:spcPts val="0"/>
                        </a:spcBef>
                        <a:spcAft>
                          <a:spcPts val="0"/>
                        </a:spcAft>
                        <a:buNone/>
                      </a:pPr>
                      <a:r>
                        <a:rPr lang="ru-RU" sz="800" b="0" i="0" u="none" strike="noStrike" cap="none" dirty="0" err="1">
                          <a:solidFill>
                            <a:schemeClr val="accent6">
                              <a:lumMod val="50000"/>
                            </a:schemeClr>
                          </a:solidFill>
                          <a:effectLst/>
                          <a:latin typeface="Arial Narrow" panose="020B0606020202030204" pitchFamily="34" charset="0"/>
                          <a:ea typeface="+mn-ea"/>
                          <a:cs typeface="+mn-cs"/>
                          <a:sym typeface="Arial"/>
                        </a:rPr>
                        <a:t>Мектепке</a:t>
                      </a:r>
                      <a:r>
                        <a:rPr lang="ru-RU" sz="800" b="0" i="0" u="none" strike="noStrike" cap="none" dirty="0">
                          <a:solidFill>
                            <a:schemeClr val="accent6">
                              <a:lumMod val="50000"/>
                            </a:schemeClr>
                          </a:solidFill>
                          <a:effectLst/>
                          <a:latin typeface="Arial Narrow" panose="020B0606020202030204" pitchFamily="34" charset="0"/>
                          <a:ea typeface="+mn-ea"/>
                          <a:cs typeface="+mn-cs"/>
                          <a:sym typeface="Arial"/>
                        </a:rPr>
                        <a:t> </a:t>
                      </a:r>
                      <a:r>
                        <a:rPr lang="ru-RU" sz="800" b="0" i="0" u="none" strike="noStrike" cap="none" dirty="0" err="1">
                          <a:solidFill>
                            <a:schemeClr val="accent6">
                              <a:lumMod val="50000"/>
                            </a:schemeClr>
                          </a:solidFill>
                          <a:effectLst/>
                          <a:latin typeface="Arial Narrow" panose="020B0606020202030204" pitchFamily="34" charset="0"/>
                          <a:ea typeface="+mn-ea"/>
                          <a:cs typeface="+mn-cs"/>
                          <a:sym typeface="Arial"/>
                        </a:rPr>
                        <a:t>дейінгі</a:t>
                      </a:r>
                      <a:r>
                        <a:rPr lang="ru-RU" sz="800" b="0" i="0" u="none" strike="noStrike" cap="none" dirty="0">
                          <a:solidFill>
                            <a:schemeClr val="accent6">
                              <a:lumMod val="50000"/>
                            </a:schemeClr>
                          </a:solidFill>
                          <a:effectLst/>
                          <a:latin typeface="Arial Narrow" panose="020B0606020202030204" pitchFamily="34" charset="0"/>
                          <a:ea typeface="+mn-ea"/>
                          <a:cs typeface="+mn-cs"/>
                          <a:sym typeface="Arial"/>
                        </a:rPr>
                        <a:t> </a:t>
                      </a:r>
                      <a:r>
                        <a:rPr lang="ru-RU" sz="800" b="0" i="0" u="none" strike="noStrike" cap="none" dirty="0" err="1">
                          <a:solidFill>
                            <a:schemeClr val="accent6">
                              <a:lumMod val="50000"/>
                            </a:schemeClr>
                          </a:solidFill>
                          <a:effectLst/>
                          <a:latin typeface="Arial Narrow" panose="020B0606020202030204" pitchFamily="34" charset="0"/>
                          <a:ea typeface="+mn-ea"/>
                          <a:cs typeface="+mn-cs"/>
                          <a:sym typeface="Arial"/>
                        </a:rPr>
                        <a:t>білім</a:t>
                      </a:r>
                      <a:r>
                        <a:rPr lang="ru-RU" sz="800" b="0" i="0" u="none" strike="noStrike" cap="none" dirty="0">
                          <a:solidFill>
                            <a:schemeClr val="accent6">
                              <a:lumMod val="50000"/>
                            </a:schemeClr>
                          </a:solidFill>
                          <a:effectLst/>
                          <a:latin typeface="Arial Narrow" panose="020B0606020202030204" pitchFamily="34" charset="0"/>
                          <a:ea typeface="+mn-ea"/>
                          <a:cs typeface="+mn-cs"/>
                          <a:sym typeface="Arial"/>
                        </a:rPr>
                        <a:t> </a:t>
                      </a:r>
                      <a:r>
                        <a:rPr lang="ru-RU" sz="800" b="0" i="0" u="none" strike="noStrike" cap="none" dirty="0" err="1">
                          <a:solidFill>
                            <a:schemeClr val="accent6">
                              <a:lumMod val="50000"/>
                            </a:schemeClr>
                          </a:solidFill>
                          <a:effectLst/>
                          <a:latin typeface="Arial Narrow" panose="020B0606020202030204" pitchFamily="34" charset="0"/>
                          <a:ea typeface="+mn-ea"/>
                          <a:cs typeface="+mn-cs"/>
                          <a:sym typeface="Arial"/>
                        </a:rPr>
                        <a:t>берудегі</a:t>
                      </a:r>
                      <a:r>
                        <a:rPr lang="ru-RU" sz="800" b="0" i="0" u="none" strike="noStrike" cap="none" dirty="0">
                          <a:solidFill>
                            <a:schemeClr val="accent6">
                              <a:lumMod val="50000"/>
                            </a:schemeClr>
                          </a:solidFill>
                          <a:effectLst/>
                          <a:latin typeface="Arial Narrow" panose="020B0606020202030204" pitchFamily="34" charset="0"/>
                          <a:ea typeface="+mn-ea"/>
                          <a:cs typeface="+mn-cs"/>
                          <a:sym typeface="Arial"/>
                        </a:rPr>
                        <a:t> </a:t>
                      </a:r>
                      <a:r>
                        <a:rPr lang="ru-RU" sz="800" b="0" i="0" u="none" strike="noStrike" cap="none" dirty="0" err="1">
                          <a:solidFill>
                            <a:schemeClr val="accent6">
                              <a:lumMod val="50000"/>
                            </a:schemeClr>
                          </a:solidFill>
                          <a:effectLst/>
                          <a:latin typeface="Arial Narrow" panose="020B0606020202030204" pitchFamily="34" charset="0"/>
                          <a:ea typeface="+mn-ea"/>
                          <a:cs typeface="+mn-cs"/>
                          <a:sym typeface="Arial"/>
                        </a:rPr>
                        <a:t>тәрбиешілер</a:t>
                      </a:r>
                      <a:endParaRPr lang="ru-RU" sz="800" b="0" i="0" u="none" strike="noStrike" cap="none" dirty="0">
                        <a:solidFill>
                          <a:schemeClr val="accent6">
                            <a:lumMod val="50000"/>
                          </a:schemeClr>
                        </a:solidFill>
                        <a:effectLst/>
                        <a:latin typeface="Arial Narrow" panose="020B0606020202030204" pitchFamily="34" charset="0"/>
                        <a:ea typeface="+mn-ea"/>
                        <a:cs typeface="+mn-cs"/>
                        <a:sym typeface="Arial"/>
                      </a:endParaRPr>
                    </a:p>
                  </a:txBody>
                  <a:tcPr marL="9525" marR="9525" marT="0" marB="0" anchor="ctr">
                    <a:lnR w="12700" cap="flat" cmpd="sng" algn="ctr">
                      <a:solidFill>
                        <a:schemeClr val="tx1"/>
                      </a:solidFill>
                      <a:prstDash val="solid"/>
                      <a:round/>
                      <a:headEnd type="none" w="med" len="med"/>
                      <a:tailEnd type="none" w="med" len="med"/>
                    </a:lnR>
                    <a:solidFill>
                      <a:schemeClr val="accent6">
                        <a:lumMod val="50000"/>
                        <a:alpha val="20000"/>
                      </a:schemeClr>
                    </a:solidFill>
                  </a:tcPr>
                </a:tc>
                <a:tc>
                  <a:txBody>
                    <a:bodyPr/>
                    <a:lstStyle/>
                    <a:p>
                      <a:pPr algn="ctr" fontAlgn="ctr"/>
                      <a:r>
                        <a:rPr lang="ru-KZ" sz="800" b="0" i="0" u="none" strike="noStrike" cap="none" dirty="0">
                          <a:solidFill>
                            <a:schemeClr val="tx1"/>
                          </a:solidFill>
                          <a:effectLst/>
                          <a:latin typeface="Arial Narrow" panose="020B0606020202030204" pitchFamily="34" charset="0"/>
                          <a:ea typeface="+mn-ea"/>
                          <a:cs typeface="+mn-cs"/>
                          <a:sym typeface="Arial"/>
                        </a:rPr>
                        <a:t>19 101</a:t>
                      </a:r>
                    </a:p>
                  </a:txBody>
                  <a:tcPr marL="9525" marR="9525" marT="0" marB="0" anchor="ctr">
                    <a:lnL w="12700" cap="flat" cmpd="sng" algn="ctr">
                      <a:solidFill>
                        <a:schemeClr val="tx1"/>
                      </a:solidFill>
                      <a:prstDash val="solid"/>
                      <a:round/>
                      <a:headEnd type="none" w="med" len="med"/>
                      <a:tailEnd type="none" w="med" len="med"/>
                    </a:lnL>
                    <a:solidFill>
                      <a:schemeClr val="bg1">
                        <a:lumMod val="65000"/>
                        <a:alpha val="20000"/>
                      </a:schemeClr>
                    </a:solidFill>
                  </a:tcPr>
                </a:tc>
                <a:tc>
                  <a:txBody>
                    <a:bodyPr/>
                    <a:lstStyle/>
                    <a:p>
                      <a:pPr algn="ctr" fontAlgn="ctr"/>
                      <a:r>
                        <a:rPr lang="ru-KZ" sz="800" b="0" i="0" u="none" strike="noStrike" cap="none" dirty="0">
                          <a:solidFill>
                            <a:schemeClr val="tx1"/>
                          </a:solidFill>
                          <a:effectLst/>
                          <a:latin typeface="Arial Narrow" panose="020B0606020202030204" pitchFamily="34" charset="0"/>
                          <a:ea typeface="+mn-ea"/>
                          <a:cs typeface="+mn-cs"/>
                          <a:sym typeface="Arial"/>
                        </a:rPr>
                        <a:t>4 186</a:t>
                      </a:r>
                    </a:p>
                  </a:txBody>
                  <a:tcPr marL="9525" marR="9525" marT="0" marB="0" anchor="ctr">
                    <a:solidFill>
                      <a:schemeClr val="bg1">
                        <a:lumMod val="65000"/>
                        <a:alpha val="20000"/>
                      </a:schemeClr>
                    </a:solidFill>
                  </a:tcPr>
                </a:tc>
                <a:tc>
                  <a:txBody>
                    <a:bodyPr/>
                    <a:lstStyle/>
                    <a:p>
                      <a:pPr algn="ctr" fontAlgn="ctr"/>
                      <a:r>
                        <a:rPr lang="ru-KZ" sz="800" b="0" i="0" u="none" strike="noStrike" cap="none">
                          <a:solidFill>
                            <a:schemeClr val="tx1"/>
                          </a:solidFill>
                          <a:effectLst/>
                          <a:latin typeface="Arial Narrow" panose="020B0606020202030204" pitchFamily="34" charset="0"/>
                          <a:ea typeface="+mn-ea"/>
                          <a:cs typeface="+mn-cs"/>
                          <a:sym typeface="Arial"/>
                        </a:rPr>
                        <a:t>3 812</a:t>
                      </a:r>
                    </a:p>
                  </a:txBody>
                  <a:tcPr marL="9525" marR="9525" marT="0" marB="0" anchor="ctr">
                    <a:solidFill>
                      <a:schemeClr val="bg1">
                        <a:lumMod val="65000"/>
                        <a:alpha val="20000"/>
                      </a:schemeClr>
                    </a:solidFill>
                  </a:tcPr>
                </a:tc>
                <a:tc>
                  <a:txBody>
                    <a:bodyPr/>
                    <a:lstStyle/>
                    <a:p>
                      <a:pPr algn="ctr" fontAlgn="ctr"/>
                      <a:r>
                        <a:rPr lang="ru-KZ" sz="800" b="0" i="0" u="none" strike="noStrike" cap="none">
                          <a:solidFill>
                            <a:schemeClr val="tx1"/>
                          </a:solidFill>
                          <a:effectLst/>
                          <a:latin typeface="Arial Narrow" panose="020B0606020202030204" pitchFamily="34" charset="0"/>
                          <a:ea typeface="+mn-ea"/>
                          <a:cs typeface="+mn-cs"/>
                          <a:sym typeface="Arial"/>
                        </a:rPr>
                        <a:t>6 855</a:t>
                      </a:r>
                    </a:p>
                  </a:txBody>
                  <a:tcPr marL="9525" marR="9525" marT="0" marB="0" anchor="ctr">
                    <a:solidFill>
                      <a:schemeClr val="bg1">
                        <a:lumMod val="65000"/>
                        <a:alpha val="20000"/>
                      </a:schemeClr>
                    </a:solidFill>
                  </a:tcPr>
                </a:tc>
                <a:tc>
                  <a:txBody>
                    <a:bodyPr/>
                    <a:lstStyle/>
                    <a:p>
                      <a:pPr algn="ctr" fontAlgn="ctr"/>
                      <a:r>
                        <a:rPr lang="ru-KZ" sz="800" b="0" i="0" u="none" strike="noStrike" cap="none">
                          <a:solidFill>
                            <a:schemeClr val="tx1"/>
                          </a:solidFill>
                          <a:effectLst/>
                          <a:latin typeface="Arial Narrow" panose="020B0606020202030204" pitchFamily="34" charset="0"/>
                          <a:ea typeface="+mn-ea"/>
                          <a:cs typeface="+mn-cs"/>
                          <a:sym typeface="Arial"/>
                        </a:rPr>
                        <a:t>4 248</a:t>
                      </a:r>
                    </a:p>
                  </a:txBody>
                  <a:tcPr marL="9525" marR="9525" marT="0" marB="0" anchor="ctr">
                    <a:lnR w="12700" cap="flat" cmpd="sng" algn="ctr">
                      <a:solidFill>
                        <a:schemeClr val="tx1"/>
                      </a:solidFill>
                      <a:prstDash val="solid"/>
                      <a:round/>
                      <a:headEnd type="none" w="med" len="med"/>
                      <a:tailEnd type="none" w="med" len="med"/>
                    </a:lnR>
                    <a:solidFill>
                      <a:schemeClr val="bg1">
                        <a:lumMod val="65000"/>
                        <a:alpha val="20000"/>
                      </a:schemeClr>
                    </a:solidFill>
                  </a:tcPr>
                </a:tc>
                <a:tc>
                  <a:txBody>
                    <a:bodyPr/>
                    <a:lstStyle/>
                    <a:p>
                      <a:pPr marR="0" algn="ctr" rtl="0" eaLnBrk="1" fontAlgn="b" hangingPunct="1">
                        <a:lnSpc>
                          <a:spcPct val="100000"/>
                        </a:lnSpc>
                        <a:spcBef>
                          <a:spcPts val="0"/>
                        </a:spcBef>
                        <a:spcAft>
                          <a:spcPts val="0"/>
                        </a:spcAft>
                        <a:buNone/>
                      </a:pPr>
                      <a:r>
                        <a:rPr lang="ru-KZ" sz="800" b="0" i="0" u="none" strike="noStrike" cap="none" dirty="0">
                          <a:solidFill>
                            <a:schemeClr val="accent6">
                              <a:lumMod val="50000"/>
                            </a:schemeClr>
                          </a:solidFill>
                          <a:effectLst/>
                          <a:latin typeface="Arial Narrow" panose="020B0606020202030204" pitchFamily="34" charset="0"/>
                          <a:ea typeface="+mn-ea"/>
                          <a:cs typeface="+mn-cs"/>
                          <a:sym typeface="Arial"/>
                        </a:rPr>
                        <a:t>20 449</a:t>
                      </a:r>
                    </a:p>
                  </a:txBody>
                  <a:tcPr marL="9525" marR="9525" marT="0" marB="0" anchor="ctr">
                    <a:lnL w="12700" cap="flat" cmpd="sng" algn="ctr">
                      <a:solidFill>
                        <a:schemeClr val="tx1"/>
                      </a:solidFill>
                      <a:prstDash val="solid"/>
                      <a:round/>
                      <a:headEnd type="none" w="med" len="med"/>
                      <a:tailEnd type="none" w="med" len="med"/>
                    </a:lnL>
                    <a:solidFill>
                      <a:schemeClr val="accent6">
                        <a:lumMod val="50000"/>
                        <a:alpha val="20000"/>
                      </a:schemeClr>
                    </a:solidFill>
                  </a:tcPr>
                </a:tc>
                <a:tc>
                  <a:txBody>
                    <a:bodyPr/>
                    <a:lstStyle/>
                    <a:p>
                      <a:pPr marR="0" algn="ctr" rtl="0" eaLnBrk="1" fontAlgn="b" hangingPunct="1">
                        <a:lnSpc>
                          <a:spcPct val="100000"/>
                        </a:lnSpc>
                        <a:spcBef>
                          <a:spcPts val="0"/>
                        </a:spcBef>
                        <a:spcAft>
                          <a:spcPts val="0"/>
                        </a:spcAft>
                        <a:buNone/>
                      </a:pPr>
                      <a:r>
                        <a:rPr lang="ru-KZ" sz="800" b="0" i="0" u="none" strike="noStrike" cap="none" dirty="0">
                          <a:solidFill>
                            <a:schemeClr val="tx1"/>
                          </a:solidFill>
                          <a:effectLst/>
                          <a:latin typeface="Arial Narrow" panose="020B0606020202030204" pitchFamily="34" charset="0"/>
                          <a:ea typeface="+mn-ea"/>
                          <a:cs typeface="+mn-cs"/>
                          <a:sym typeface="Arial"/>
                        </a:rPr>
                        <a:t>4 591</a:t>
                      </a:r>
                    </a:p>
                  </a:txBody>
                  <a:tcPr marL="9525" marR="9525" marT="0" marB="0" anchor="ctr">
                    <a:solidFill>
                      <a:schemeClr val="bg1">
                        <a:lumMod val="50000"/>
                        <a:alpha val="20000"/>
                      </a:schemeClr>
                    </a:solidFill>
                  </a:tcPr>
                </a:tc>
                <a:tc>
                  <a:txBody>
                    <a:bodyPr/>
                    <a:lstStyle/>
                    <a:p>
                      <a:pPr marR="0" algn="ctr" rtl="0" eaLnBrk="1" fontAlgn="b" hangingPunct="1">
                        <a:lnSpc>
                          <a:spcPct val="100000"/>
                        </a:lnSpc>
                        <a:spcBef>
                          <a:spcPts val="0"/>
                        </a:spcBef>
                        <a:spcAft>
                          <a:spcPts val="0"/>
                        </a:spcAft>
                        <a:buNone/>
                      </a:pPr>
                      <a:r>
                        <a:rPr lang="ru-KZ" sz="800" b="0" i="0" u="none" strike="noStrike" cap="none">
                          <a:solidFill>
                            <a:schemeClr val="accent6">
                              <a:lumMod val="50000"/>
                            </a:schemeClr>
                          </a:solidFill>
                          <a:effectLst/>
                          <a:latin typeface="Arial Narrow" panose="020B0606020202030204" pitchFamily="34" charset="0"/>
                          <a:ea typeface="+mn-ea"/>
                          <a:cs typeface="+mn-cs"/>
                          <a:sym typeface="Arial"/>
                        </a:rPr>
                        <a:t>4 549</a:t>
                      </a:r>
                    </a:p>
                  </a:txBody>
                  <a:tcPr marL="9525" marR="9525" marT="0" marB="0" anchor="ctr">
                    <a:solidFill>
                      <a:schemeClr val="accent6">
                        <a:lumMod val="50000"/>
                        <a:alpha val="20000"/>
                      </a:schemeClr>
                    </a:solidFill>
                  </a:tcPr>
                </a:tc>
                <a:tc>
                  <a:txBody>
                    <a:bodyPr/>
                    <a:lstStyle/>
                    <a:p>
                      <a:pPr marR="0" algn="ctr" rtl="0" eaLnBrk="1" fontAlgn="b" hangingPunct="1">
                        <a:lnSpc>
                          <a:spcPct val="100000"/>
                        </a:lnSpc>
                        <a:spcBef>
                          <a:spcPts val="0"/>
                        </a:spcBef>
                        <a:spcAft>
                          <a:spcPts val="0"/>
                        </a:spcAft>
                        <a:buNone/>
                      </a:pPr>
                      <a:r>
                        <a:rPr lang="ru-KZ" sz="800" b="0" i="0" u="none" strike="noStrike" cap="none">
                          <a:solidFill>
                            <a:schemeClr val="accent6">
                              <a:lumMod val="50000"/>
                            </a:schemeClr>
                          </a:solidFill>
                          <a:effectLst/>
                          <a:latin typeface="Arial Narrow" panose="020B0606020202030204" pitchFamily="34" charset="0"/>
                          <a:ea typeface="+mn-ea"/>
                          <a:cs typeface="+mn-cs"/>
                          <a:sym typeface="Arial"/>
                        </a:rPr>
                        <a:t>4 382</a:t>
                      </a:r>
                    </a:p>
                  </a:txBody>
                  <a:tcPr marL="9525" marR="9525" marT="0" marB="0" anchor="ctr">
                    <a:solidFill>
                      <a:schemeClr val="accent6">
                        <a:lumMod val="50000"/>
                        <a:alpha val="20000"/>
                      </a:schemeClr>
                    </a:solidFill>
                  </a:tcPr>
                </a:tc>
                <a:tc>
                  <a:txBody>
                    <a:bodyPr/>
                    <a:lstStyle/>
                    <a:p>
                      <a:pPr marR="0" algn="ctr" rtl="0" eaLnBrk="1" fontAlgn="b" hangingPunct="1">
                        <a:lnSpc>
                          <a:spcPct val="100000"/>
                        </a:lnSpc>
                        <a:spcBef>
                          <a:spcPts val="0"/>
                        </a:spcBef>
                        <a:spcAft>
                          <a:spcPts val="0"/>
                        </a:spcAft>
                        <a:buNone/>
                      </a:pPr>
                      <a:r>
                        <a:rPr lang="ru-KZ" sz="800" b="0" i="0" u="none" strike="noStrike" cap="none">
                          <a:solidFill>
                            <a:schemeClr val="accent6">
                              <a:lumMod val="50000"/>
                            </a:schemeClr>
                          </a:solidFill>
                          <a:effectLst/>
                          <a:latin typeface="Arial Narrow" panose="020B0606020202030204" pitchFamily="34" charset="0"/>
                          <a:ea typeface="+mn-ea"/>
                          <a:cs typeface="+mn-cs"/>
                          <a:sym typeface="Arial"/>
                        </a:rPr>
                        <a:t>6 927</a:t>
                      </a:r>
                    </a:p>
                  </a:txBody>
                  <a:tcPr marL="9525" marR="9525" marT="0" marB="0" anchor="ctr">
                    <a:solidFill>
                      <a:schemeClr val="accent6">
                        <a:lumMod val="50000"/>
                        <a:alpha val="20000"/>
                      </a:schemeClr>
                    </a:solidFill>
                  </a:tcPr>
                </a:tc>
                <a:tc>
                  <a:txBody>
                    <a:bodyPr/>
                    <a:lstStyle/>
                    <a:p>
                      <a:pPr marR="0" algn="ctr" rtl="0" eaLnBrk="1" fontAlgn="b" hangingPunct="1">
                        <a:lnSpc>
                          <a:spcPct val="100000"/>
                        </a:lnSpc>
                        <a:spcBef>
                          <a:spcPts val="0"/>
                        </a:spcBef>
                        <a:spcAft>
                          <a:spcPts val="0"/>
                        </a:spcAft>
                        <a:buNone/>
                      </a:pPr>
                      <a:r>
                        <a:rPr lang="ru-KZ" sz="800" b="0" i="0" u="none" strike="noStrike" cap="none">
                          <a:solidFill>
                            <a:schemeClr val="accent6">
                              <a:lumMod val="50000"/>
                            </a:schemeClr>
                          </a:solidFill>
                          <a:effectLst/>
                          <a:latin typeface="Arial Narrow" panose="020B0606020202030204" pitchFamily="34" charset="0"/>
                          <a:ea typeface="+mn-ea"/>
                          <a:cs typeface="+mn-cs"/>
                          <a:sym typeface="Arial"/>
                        </a:rPr>
                        <a:t>2,7%</a:t>
                      </a:r>
                    </a:p>
                  </a:txBody>
                  <a:tcPr marL="9525" marR="9525" marT="0" marB="0" anchor="ctr">
                    <a:solidFill>
                      <a:schemeClr val="accent6">
                        <a:lumMod val="50000"/>
                        <a:alpha val="20000"/>
                      </a:schemeClr>
                    </a:solidFill>
                  </a:tcPr>
                </a:tc>
                <a:extLst>
                  <a:ext uri="{0D108BD9-81ED-4DB2-BD59-A6C34878D82A}">
                    <a16:rowId xmlns:a16="http://schemas.microsoft.com/office/drawing/2014/main" val="2728981022"/>
                  </a:ext>
                </a:extLst>
              </a:tr>
              <a:tr h="158400">
                <a:tc>
                  <a:txBody>
                    <a:bodyPr/>
                    <a:lstStyle/>
                    <a:p>
                      <a:pPr algn="ctr" fontAlgn="b"/>
                      <a:r>
                        <a:rPr lang="ru-RU" sz="800" u="none" strike="noStrike" dirty="0">
                          <a:solidFill>
                            <a:schemeClr val="accent6">
                              <a:lumMod val="50000"/>
                            </a:schemeClr>
                          </a:solidFill>
                          <a:effectLst/>
                          <a:latin typeface="Arial Narrow" panose="020B0606020202030204" pitchFamily="34" charset="0"/>
                        </a:rPr>
                        <a:t>3</a:t>
                      </a:r>
                      <a:endParaRPr lang="en-US" sz="800" b="0" i="0" u="none" strike="noStrike" dirty="0">
                        <a:solidFill>
                          <a:schemeClr val="accent6">
                            <a:lumMod val="50000"/>
                          </a:schemeClr>
                        </a:solidFill>
                        <a:effectLst/>
                        <a:latin typeface="Arial Narrow" panose="020B0606020202030204" pitchFamily="34" charset="0"/>
                      </a:endParaRPr>
                    </a:p>
                  </a:txBody>
                  <a:tcPr marL="9525" marR="9525" marT="0" marB="0" anchor="ctr">
                    <a:solidFill>
                      <a:schemeClr val="accent6">
                        <a:lumMod val="50000"/>
                        <a:alpha val="1000"/>
                      </a:schemeClr>
                    </a:solidFill>
                  </a:tcPr>
                </a:tc>
                <a:tc>
                  <a:txBody>
                    <a:bodyPr/>
                    <a:lstStyle/>
                    <a:p>
                      <a:pPr marR="0" algn="ctr" rtl="0" eaLnBrk="1" fontAlgn="b" hangingPunct="1">
                        <a:lnSpc>
                          <a:spcPct val="100000"/>
                        </a:lnSpc>
                        <a:spcBef>
                          <a:spcPts val="0"/>
                        </a:spcBef>
                        <a:spcAft>
                          <a:spcPts val="0"/>
                        </a:spcAft>
                        <a:buNone/>
                      </a:pPr>
                      <a:r>
                        <a:rPr lang="ru-KZ" sz="800" b="0" i="0" u="none" strike="noStrike" cap="none" dirty="0">
                          <a:solidFill>
                            <a:schemeClr val="accent6">
                              <a:lumMod val="50000"/>
                            </a:schemeClr>
                          </a:solidFill>
                          <a:effectLst/>
                          <a:latin typeface="Arial Narrow" panose="020B0606020202030204" pitchFamily="34" charset="0"/>
                          <a:ea typeface="+mn-ea"/>
                          <a:cs typeface="+mn-cs"/>
                          <a:sym typeface="Arial"/>
                        </a:rPr>
                        <a:t>3221-0</a:t>
                      </a:r>
                    </a:p>
                  </a:txBody>
                  <a:tcPr marL="9525" marR="9525" marT="0" marB="0" anchor="ctr">
                    <a:solidFill>
                      <a:schemeClr val="accent6">
                        <a:lumMod val="50000"/>
                        <a:alpha val="1000"/>
                      </a:schemeClr>
                    </a:solidFill>
                  </a:tcPr>
                </a:tc>
                <a:tc>
                  <a:txBody>
                    <a:bodyPr/>
                    <a:lstStyle/>
                    <a:p>
                      <a:pPr marL="72000" marR="0" algn="l" rtl="0" eaLnBrk="1" fontAlgn="b" hangingPunct="1">
                        <a:lnSpc>
                          <a:spcPct val="100000"/>
                        </a:lnSpc>
                        <a:spcBef>
                          <a:spcPts val="0"/>
                        </a:spcBef>
                        <a:spcAft>
                          <a:spcPts val="0"/>
                        </a:spcAft>
                        <a:buNone/>
                      </a:pPr>
                      <a:r>
                        <a:rPr lang="ru-RU" sz="800" b="0" i="0" u="none" strike="noStrike" cap="none" dirty="0" err="1">
                          <a:solidFill>
                            <a:schemeClr val="accent6">
                              <a:lumMod val="50000"/>
                            </a:schemeClr>
                          </a:solidFill>
                          <a:effectLst/>
                          <a:latin typeface="Arial Narrow" panose="020B0606020202030204" pitchFamily="34" charset="0"/>
                          <a:ea typeface="+mn-ea"/>
                          <a:cs typeface="+mn-cs"/>
                          <a:sym typeface="Arial"/>
                        </a:rPr>
                        <a:t>Күтім</a:t>
                      </a:r>
                      <a:r>
                        <a:rPr lang="ru-RU" sz="800" b="0" i="0" u="none" strike="noStrike" cap="none" dirty="0">
                          <a:solidFill>
                            <a:schemeClr val="accent6">
                              <a:lumMod val="50000"/>
                            </a:schemeClr>
                          </a:solidFill>
                          <a:effectLst/>
                          <a:latin typeface="Arial Narrow" panose="020B0606020202030204" pitchFamily="34" charset="0"/>
                          <a:ea typeface="+mn-ea"/>
                          <a:cs typeface="+mn-cs"/>
                          <a:sym typeface="Arial"/>
                        </a:rPr>
                        <a:t> </a:t>
                      </a:r>
                      <a:r>
                        <a:rPr lang="ru-RU" sz="800" b="0" i="0" u="none" strike="noStrike" cap="none" dirty="0" err="1">
                          <a:solidFill>
                            <a:schemeClr val="accent6">
                              <a:lumMod val="50000"/>
                            </a:schemeClr>
                          </a:solidFill>
                          <a:effectLst/>
                          <a:latin typeface="Arial Narrow" panose="020B0606020202030204" pitchFamily="34" charset="0"/>
                          <a:ea typeface="+mn-ea"/>
                          <a:cs typeface="+mn-cs"/>
                          <a:sym typeface="Arial"/>
                        </a:rPr>
                        <a:t>жөніндегі</a:t>
                      </a:r>
                      <a:r>
                        <a:rPr lang="ru-RU" sz="800" b="0" i="0" u="none" strike="noStrike" cap="none" dirty="0">
                          <a:solidFill>
                            <a:schemeClr val="accent6">
                              <a:lumMod val="50000"/>
                            </a:schemeClr>
                          </a:solidFill>
                          <a:effectLst/>
                          <a:latin typeface="Arial Narrow" panose="020B0606020202030204" pitchFamily="34" charset="0"/>
                          <a:ea typeface="+mn-ea"/>
                          <a:cs typeface="+mn-cs"/>
                          <a:sym typeface="Arial"/>
                        </a:rPr>
                        <a:t> орта </a:t>
                      </a:r>
                      <a:r>
                        <a:rPr lang="ru-RU" sz="800" b="0" i="0" u="none" strike="noStrike" cap="none" dirty="0" err="1">
                          <a:solidFill>
                            <a:schemeClr val="accent6">
                              <a:lumMod val="50000"/>
                            </a:schemeClr>
                          </a:solidFill>
                          <a:effectLst/>
                          <a:latin typeface="Arial Narrow" panose="020B0606020202030204" pitchFamily="34" charset="0"/>
                          <a:ea typeface="+mn-ea"/>
                          <a:cs typeface="+mn-cs"/>
                          <a:sym typeface="Arial"/>
                        </a:rPr>
                        <a:t>медициналық</a:t>
                      </a:r>
                      <a:r>
                        <a:rPr lang="ru-RU" sz="800" b="0" i="0" u="none" strike="noStrike" cap="none" dirty="0">
                          <a:solidFill>
                            <a:schemeClr val="accent6">
                              <a:lumMod val="50000"/>
                            </a:schemeClr>
                          </a:solidFill>
                          <a:effectLst/>
                          <a:latin typeface="Arial Narrow" panose="020B0606020202030204" pitchFamily="34" charset="0"/>
                          <a:ea typeface="+mn-ea"/>
                          <a:cs typeface="+mn-cs"/>
                          <a:sym typeface="Arial"/>
                        </a:rPr>
                        <a:t> персонал</a:t>
                      </a:r>
                    </a:p>
                  </a:txBody>
                  <a:tcPr marL="9525" marR="9525" marT="0" marB="0" anchor="ctr">
                    <a:lnR w="12700" cap="flat" cmpd="sng" algn="ctr">
                      <a:solidFill>
                        <a:schemeClr val="tx1"/>
                      </a:solidFill>
                      <a:prstDash val="solid"/>
                      <a:round/>
                      <a:headEnd type="none" w="med" len="med"/>
                      <a:tailEnd type="none" w="med" len="med"/>
                    </a:lnR>
                    <a:solidFill>
                      <a:schemeClr val="accent6">
                        <a:lumMod val="50000"/>
                        <a:alpha val="1000"/>
                      </a:schemeClr>
                    </a:solidFill>
                  </a:tcPr>
                </a:tc>
                <a:tc>
                  <a:txBody>
                    <a:bodyPr/>
                    <a:lstStyle/>
                    <a:p>
                      <a:pPr algn="ctr" fontAlgn="ctr"/>
                      <a:r>
                        <a:rPr lang="ru-KZ" sz="800" b="0" i="0" u="none" strike="noStrike" cap="none">
                          <a:solidFill>
                            <a:schemeClr val="tx1"/>
                          </a:solidFill>
                          <a:effectLst/>
                          <a:latin typeface="Arial Narrow" panose="020B0606020202030204" pitchFamily="34" charset="0"/>
                          <a:ea typeface="+mn-ea"/>
                          <a:cs typeface="+mn-cs"/>
                          <a:sym typeface="Arial"/>
                        </a:rPr>
                        <a:t>20 751</a:t>
                      </a:r>
                    </a:p>
                  </a:txBody>
                  <a:tcPr marL="9525" marR="9525" marT="0" marB="0" anchor="ctr">
                    <a:lnL w="12700" cap="flat" cmpd="sng" algn="ctr">
                      <a:solidFill>
                        <a:schemeClr val="tx1"/>
                      </a:solidFill>
                      <a:prstDash val="solid"/>
                      <a:round/>
                      <a:headEnd type="none" w="med" len="med"/>
                      <a:tailEnd type="none" w="med" len="med"/>
                    </a:lnL>
                    <a:solidFill>
                      <a:schemeClr val="accent6">
                        <a:lumMod val="50000"/>
                        <a:alpha val="1000"/>
                      </a:schemeClr>
                    </a:solidFill>
                  </a:tcPr>
                </a:tc>
                <a:tc>
                  <a:txBody>
                    <a:bodyPr/>
                    <a:lstStyle/>
                    <a:p>
                      <a:pPr algn="ctr" fontAlgn="ctr"/>
                      <a:r>
                        <a:rPr lang="ru-KZ" sz="800" b="0" i="0" u="none" strike="noStrike" cap="none">
                          <a:solidFill>
                            <a:schemeClr val="tx1"/>
                          </a:solidFill>
                          <a:effectLst/>
                          <a:latin typeface="Arial Narrow" panose="020B0606020202030204" pitchFamily="34" charset="0"/>
                          <a:ea typeface="+mn-ea"/>
                          <a:cs typeface="+mn-cs"/>
                          <a:sym typeface="Arial"/>
                        </a:rPr>
                        <a:t>5 868</a:t>
                      </a:r>
                    </a:p>
                  </a:txBody>
                  <a:tcPr marL="9525" marR="9525" marT="0" marB="0" anchor="ctr">
                    <a:solidFill>
                      <a:schemeClr val="accent6">
                        <a:lumMod val="50000"/>
                        <a:alpha val="1000"/>
                      </a:schemeClr>
                    </a:solidFill>
                  </a:tcPr>
                </a:tc>
                <a:tc>
                  <a:txBody>
                    <a:bodyPr/>
                    <a:lstStyle/>
                    <a:p>
                      <a:pPr algn="ctr" fontAlgn="ctr"/>
                      <a:r>
                        <a:rPr lang="ru-KZ" sz="800" b="0" i="0" u="none" strike="noStrike" cap="none">
                          <a:solidFill>
                            <a:schemeClr val="tx1"/>
                          </a:solidFill>
                          <a:effectLst/>
                          <a:latin typeface="Arial Narrow" panose="020B0606020202030204" pitchFamily="34" charset="0"/>
                          <a:ea typeface="+mn-ea"/>
                          <a:cs typeface="+mn-cs"/>
                          <a:sym typeface="Arial"/>
                        </a:rPr>
                        <a:t>5 413</a:t>
                      </a:r>
                    </a:p>
                  </a:txBody>
                  <a:tcPr marL="9525" marR="9525" marT="0" marB="0" anchor="ctr">
                    <a:solidFill>
                      <a:schemeClr val="accent6">
                        <a:lumMod val="50000"/>
                        <a:alpha val="1000"/>
                      </a:schemeClr>
                    </a:solidFill>
                  </a:tcPr>
                </a:tc>
                <a:tc>
                  <a:txBody>
                    <a:bodyPr/>
                    <a:lstStyle/>
                    <a:p>
                      <a:pPr algn="ctr" fontAlgn="ctr"/>
                      <a:r>
                        <a:rPr lang="ru-KZ" sz="800" b="0" i="0" u="none" strike="noStrike" cap="none">
                          <a:solidFill>
                            <a:schemeClr val="tx1"/>
                          </a:solidFill>
                          <a:effectLst/>
                          <a:latin typeface="Arial Narrow" panose="020B0606020202030204" pitchFamily="34" charset="0"/>
                          <a:ea typeface="+mn-ea"/>
                          <a:cs typeface="+mn-cs"/>
                          <a:sym typeface="Arial"/>
                        </a:rPr>
                        <a:t>5 217</a:t>
                      </a:r>
                    </a:p>
                  </a:txBody>
                  <a:tcPr marL="9525" marR="9525" marT="0" marB="0" anchor="ctr">
                    <a:solidFill>
                      <a:schemeClr val="accent6">
                        <a:lumMod val="50000"/>
                        <a:alpha val="1000"/>
                      </a:schemeClr>
                    </a:solidFill>
                  </a:tcPr>
                </a:tc>
                <a:tc>
                  <a:txBody>
                    <a:bodyPr/>
                    <a:lstStyle/>
                    <a:p>
                      <a:pPr algn="ctr" fontAlgn="ctr"/>
                      <a:r>
                        <a:rPr lang="ru-KZ" sz="800" b="0" i="0" u="none" strike="noStrike" cap="none">
                          <a:solidFill>
                            <a:schemeClr val="tx1"/>
                          </a:solidFill>
                          <a:effectLst/>
                          <a:latin typeface="Arial Narrow" panose="020B0606020202030204" pitchFamily="34" charset="0"/>
                          <a:ea typeface="+mn-ea"/>
                          <a:cs typeface="+mn-cs"/>
                          <a:sym typeface="Arial"/>
                        </a:rPr>
                        <a:t>4 253</a:t>
                      </a:r>
                    </a:p>
                  </a:txBody>
                  <a:tcPr marL="9525" marR="9525" marT="0" marB="0" anchor="ctr">
                    <a:lnR w="12700" cap="flat" cmpd="sng" algn="ctr">
                      <a:solidFill>
                        <a:schemeClr val="tx1"/>
                      </a:solidFill>
                      <a:prstDash val="solid"/>
                      <a:round/>
                      <a:headEnd type="none" w="med" len="med"/>
                      <a:tailEnd type="none" w="med" len="med"/>
                    </a:lnR>
                    <a:solidFill>
                      <a:schemeClr val="accent6">
                        <a:lumMod val="50000"/>
                        <a:alpha val="1000"/>
                      </a:schemeClr>
                    </a:solidFill>
                  </a:tcPr>
                </a:tc>
                <a:tc>
                  <a:txBody>
                    <a:bodyPr/>
                    <a:lstStyle/>
                    <a:p>
                      <a:pPr marR="0" algn="ctr" rtl="0" eaLnBrk="1" fontAlgn="b" hangingPunct="1">
                        <a:lnSpc>
                          <a:spcPct val="100000"/>
                        </a:lnSpc>
                        <a:spcBef>
                          <a:spcPts val="0"/>
                        </a:spcBef>
                        <a:spcAft>
                          <a:spcPts val="0"/>
                        </a:spcAft>
                        <a:buNone/>
                      </a:pPr>
                      <a:r>
                        <a:rPr lang="ru-KZ" sz="800" b="0" i="0" u="none" strike="noStrike" cap="none">
                          <a:solidFill>
                            <a:schemeClr val="accent6">
                              <a:lumMod val="50000"/>
                            </a:schemeClr>
                          </a:solidFill>
                          <a:effectLst/>
                          <a:latin typeface="Arial Narrow" panose="020B0606020202030204" pitchFamily="34" charset="0"/>
                          <a:ea typeface="+mn-ea"/>
                          <a:cs typeface="+mn-cs"/>
                          <a:sym typeface="Arial"/>
                        </a:rPr>
                        <a:t>20 128</a:t>
                      </a:r>
                    </a:p>
                  </a:txBody>
                  <a:tcPr marL="9525" marR="9525" marT="0" marB="0" anchor="ctr">
                    <a:lnL w="12700" cap="flat" cmpd="sng" algn="ctr">
                      <a:solidFill>
                        <a:schemeClr val="tx1"/>
                      </a:solidFill>
                      <a:prstDash val="solid"/>
                      <a:round/>
                      <a:headEnd type="none" w="med" len="med"/>
                      <a:tailEnd type="none" w="med" len="med"/>
                    </a:lnL>
                    <a:solidFill>
                      <a:schemeClr val="accent6">
                        <a:lumMod val="50000"/>
                        <a:alpha val="1000"/>
                      </a:schemeClr>
                    </a:solidFill>
                  </a:tcPr>
                </a:tc>
                <a:tc>
                  <a:txBody>
                    <a:bodyPr/>
                    <a:lstStyle/>
                    <a:p>
                      <a:pPr marR="0" algn="ctr" rtl="0" eaLnBrk="1" fontAlgn="b" hangingPunct="1">
                        <a:lnSpc>
                          <a:spcPct val="100000"/>
                        </a:lnSpc>
                        <a:spcBef>
                          <a:spcPts val="0"/>
                        </a:spcBef>
                        <a:spcAft>
                          <a:spcPts val="0"/>
                        </a:spcAft>
                        <a:buNone/>
                      </a:pPr>
                      <a:r>
                        <a:rPr lang="ru-KZ" sz="800" b="0" i="0" u="none" strike="noStrike" cap="none">
                          <a:solidFill>
                            <a:schemeClr val="tx1"/>
                          </a:solidFill>
                          <a:effectLst/>
                          <a:latin typeface="Arial Narrow" panose="020B0606020202030204" pitchFamily="34" charset="0"/>
                          <a:ea typeface="+mn-ea"/>
                          <a:cs typeface="+mn-cs"/>
                          <a:sym typeface="Arial"/>
                        </a:rPr>
                        <a:t>4 996</a:t>
                      </a:r>
                    </a:p>
                  </a:txBody>
                  <a:tcPr marL="9525" marR="9525" marT="0" marB="0" anchor="ctr">
                    <a:solidFill>
                      <a:schemeClr val="accent6">
                        <a:lumMod val="50000"/>
                        <a:alpha val="1000"/>
                      </a:schemeClr>
                    </a:solidFill>
                  </a:tcPr>
                </a:tc>
                <a:tc>
                  <a:txBody>
                    <a:bodyPr/>
                    <a:lstStyle/>
                    <a:p>
                      <a:pPr marR="0" algn="ctr" rtl="0" eaLnBrk="1" fontAlgn="b" hangingPunct="1">
                        <a:lnSpc>
                          <a:spcPct val="100000"/>
                        </a:lnSpc>
                        <a:spcBef>
                          <a:spcPts val="0"/>
                        </a:spcBef>
                        <a:spcAft>
                          <a:spcPts val="0"/>
                        </a:spcAft>
                        <a:buNone/>
                      </a:pPr>
                      <a:r>
                        <a:rPr lang="ru-KZ" sz="800" b="0" i="0" u="none" strike="noStrike" cap="none">
                          <a:solidFill>
                            <a:schemeClr val="accent6">
                              <a:lumMod val="50000"/>
                            </a:schemeClr>
                          </a:solidFill>
                          <a:effectLst/>
                          <a:latin typeface="Arial Narrow" panose="020B0606020202030204" pitchFamily="34" charset="0"/>
                          <a:ea typeface="+mn-ea"/>
                          <a:cs typeface="+mn-cs"/>
                          <a:sym typeface="Arial"/>
                        </a:rPr>
                        <a:t>5 162</a:t>
                      </a:r>
                    </a:p>
                  </a:txBody>
                  <a:tcPr marL="9525" marR="9525" marT="0" marB="0" anchor="ctr">
                    <a:solidFill>
                      <a:schemeClr val="accent6">
                        <a:lumMod val="50000"/>
                        <a:alpha val="1000"/>
                      </a:schemeClr>
                    </a:solidFill>
                  </a:tcPr>
                </a:tc>
                <a:tc>
                  <a:txBody>
                    <a:bodyPr/>
                    <a:lstStyle/>
                    <a:p>
                      <a:pPr marR="0" algn="ctr" rtl="0" eaLnBrk="1" fontAlgn="b" hangingPunct="1">
                        <a:lnSpc>
                          <a:spcPct val="100000"/>
                        </a:lnSpc>
                        <a:spcBef>
                          <a:spcPts val="0"/>
                        </a:spcBef>
                        <a:spcAft>
                          <a:spcPts val="0"/>
                        </a:spcAft>
                        <a:buNone/>
                      </a:pPr>
                      <a:r>
                        <a:rPr lang="ru-KZ" sz="800" b="0" i="0" u="none" strike="noStrike" cap="none">
                          <a:solidFill>
                            <a:schemeClr val="accent6">
                              <a:lumMod val="50000"/>
                            </a:schemeClr>
                          </a:solidFill>
                          <a:effectLst/>
                          <a:latin typeface="Arial Narrow" panose="020B0606020202030204" pitchFamily="34" charset="0"/>
                          <a:ea typeface="+mn-ea"/>
                          <a:cs typeface="+mn-cs"/>
                          <a:sym typeface="Arial"/>
                        </a:rPr>
                        <a:t>4 987</a:t>
                      </a:r>
                    </a:p>
                  </a:txBody>
                  <a:tcPr marL="9525" marR="9525" marT="0" marB="0" anchor="ctr">
                    <a:solidFill>
                      <a:schemeClr val="accent6">
                        <a:lumMod val="50000"/>
                        <a:alpha val="1000"/>
                      </a:schemeClr>
                    </a:solidFill>
                  </a:tcPr>
                </a:tc>
                <a:tc>
                  <a:txBody>
                    <a:bodyPr/>
                    <a:lstStyle/>
                    <a:p>
                      <a:pPr marR="0" algn="ctr" rtl="0" eaLnBrk="1" fontAlgn="b" hangingPunct="1">
                        <a:lnSpc>
                          <a:spcPct val="100000"/>
                        </a:lnSpc>
                        <a:spcBef>
                          <a:spcPts val="0"/>
                        </a:spcBef>
                        <a:spcAft>
                          <a:spcPts val="0"/>
                        </a:spcAft>
                        <a:buNone/>
                      </a:pPr>
                      <a:r>
                        <a:rPr lang="ru-KZ" sz="800" b="0" i="0" u="none" strike="noStrike" cap="none">
                          <a:solidFill>
                            <a:schemeClr val="accent6">
                              <a:lumMod val="50000"/>
                            </a:schemeClr>
                          </a:solidFill>
                          <a:effectLst/>
                          <a:latin typeface="Arial Narrow" panose="020B0606020202030204" pitchFamily="34" charset="0"/>
                          <a:ea typeface="+mn-ea"/>
                          <a:cs typeface="+mn-cs"/>
                          <a:sym typeface="Arial"/>
                        </a:rPr>
                        <a:t>4 983</a:t>
                      </a:r>
                    </a:p>
                  </a:txBody>
                  <a:tcPr marL="9525" marR="9525" marT="0" marB="0" anchor="ctr">
                    <a:solidFill>
                      <a:schemeClr val="accent6">
                        <a:lumMod val="50000"/>
                        <a:alpha val="1000"/>
                      </a:schemeClr>
                    </a:solidFill>
                  </a:tcPr>
                </a:tc>
                <a:tc>
                  <a:txBody>
                    <a:bodyPr/>
                    <a:lstStyle/>
                    <a:p>
                      <a:pPr marR="0" algn="ctr" rtl="0" eaLnBrk="1" fontAlgn="b" hangingPunct="1">
                        <a:lnSpc>
                          <a:spcPct val="100000"/>
                        </a:lnSpc>
                        <a:spcBef>
                          <a:spcPts val="0"/>
                        </a:spcBef>
                        <a:spcAft>
                          <a:spcPts val="0"/>
                        </a:spcAft>
                        <a:buNone/>
                      </a:pPr>
                      <a:r>
                        <a:rPr lang="ru-KZ" sz="800" b="0" i="0" u="none" strike="noStrike" cap="none">
                          <a:solidFill>
                            <a:schemeClr val="accent6">
                              <a:lumMod val="50000"/>
                            </a:schemeClr>
                          </a:solidFill>
                          <a:effectLst/>
                          <a:latin typeface="Arial Narrow" panose="020B0606020202030204" pitchFamily="34" charset="0"/>
                          <a:ea typeface="+mn-ea"/>
                          <a:cs typeface="+mn-cs"/>
                          <a:sym typeface="Arial"/>
                        </a:rPr>
                        <a:t>2,6%</a:t>
                      </a:r>
                    </a:p>
                  </a:txBody>
                  <a:tcPr marL="9525" marR="9525" marT="0" marB="0" anchor="ctr">
                    <a:solidFill>
                      <a:schemeClr val="accent6">
                        <a:lumMod val="50000"/>
                        <a:alpha val="1000"/>
                      </a:schemeClr>
                    </a:solidFill>
                  </a:tcPr>
                </a:tc>
                <a:extLst>
                  <a:ext uri="{0D108BD9-81ED-4DB2-BD59-A6C34878D82A}">
                    <a16:rowId xmlns:a16="http://schemas.microsoft.com/office/drawing/2014/main" val="496541397"/>
                  </a:ext>
                </a:extLst>
              </a:tr>
              <a:tr h="158400">
                <a:tc>
                  <a:txBody>
                    <a:bodyPr/>
                    <a:lstStyle/>
                    <a:p>
                      <a:pPr algn="ctr" fontAlgn="b"/>
                      <a:r>
                        <a:rPr lang="ru-RU" sz="800" u="none" strike="noStrike" dirty="0">
                          <a:solidFill>
                            <a:schemeClr val="accent6">
                              <a:lumMod val="50000"/>
                            </a:schemeClr>
                          </a:solidFill>
                          <a:effectLst/>
                          <a:latin typeface="Arial Narrow" panose="020B0606020202030204" pitchFamily="34" charset="0"/>
                        </a:rPr>
                        <a:t>4</a:t>
                      </a:r>
                      <a:endParaRPr lang="en-US" sz="800" b="0" i="0" u="none" strike="noStrike" dirty="0">
                        <a:solidFill>
                          <a:schemeClr val="accent6">
                            <a:lumMod val="50000"/>
                          </a:schemeClr>
                        </a:solidFill>
                        <a:effectLst/>
                        <a:latin typeface="Arial Narrow" panose="020B0606020202030204" pitchFamily="34" charset="0"/>
                      </a:endParaRPr>
                    </a:p>
                  </a:txBody>
                  <a:tcPr marL="9525" marR="9525" marT="0" marB="0" anchor="ctr">
                    <a:solidFill>
                      <a:schemeClr val="accent6">
                        <a:lumMod val="50000"/>
                        <a:alpha val="20000"/>
                      </a:schemeClr>
                    </a:solidFill>
                  </a:tcPr>
                </a:tc>
                <a:tc>
                  <a:txBody>
                    <a:bodyPr/>
                    <a:lstStyle/>
                    <a:p>
                      <a:pPr marR="0" algn="ctr" rtl="0" eaLnBrk="1" fontAlgn="b" hangingPunct="1">
                        <a:lnSpc>
                          <a:spcPct val="100000"/>
                        </a:lnSpc>
                        <a:spcBef>
                          <a:spcPts val="0"/>
                        </a:spcBef>
                        <a:spcAft>
                          <a:spcPts val="0"/>
                        </a:spcAft>
                        <a:buNone/>
                      </a:pPr>
                      <a:r>
                        <a:rPr lang="ru-KZ" sz="800" b="0" i="0" u="none" strike="noStrike" cap="none" dirty="0">
                          <a:solidFill>
                            <a:schemeClr val="accent6">
                              <a:lumMod val="50000"/>
                            </a:schemeClr>
                          </a:solidFill>
                          <a:effectLst/>
                          <a:latin typeface="Arial Narrow" panose="020B0606020202030204" pitchFamily="34" charset="0"/>
                          <a:ea typeface="+mn-ea"/>
                          <a:cs typeface="+mn-cs"/>
                          <a:sym typeface="Arial"/>
                        </a:rPr>
                        <a:t>5414-9</a:t>
                      </a:r>
                    </a:p>
                  </a:txBody>
                  <a:tcPr marL="9525" marR="9525" marT="0" marB="0" anchor="ctr">
                    <a:solidFill>
                      <a:schemeClr val="accent6">
                        <a:lumMod val="50000"/>
                        <a:alpha val="20000"/>
                      </a:schemeClr>
                    </a:solidFill>
                  </a:tcPr>
                </a:tc>
                <a:tc>
                  <a:txBody>
                    <a:bodyPr/>
                    <a:lstStyle/>
                    <a:p>
                      <a:pPr marL="72000" marR="0" algn="l" rtl="0" eaLnBrk="1" fontAlgn="b" hangingPunct="1">
                        <a:lnSpc>
                          <a:spcPct val="100000"/>
                        </a:lnSpc>
                        <a:spcBef>
                          <a:spcPts val="0"/>
                        </a:spcBef>
                        <a:spcAft>
                          <a:spcPts val="0"/>
                        </a:spcAft>
                        <a:buNone/>
                      </a:pPr>
                      <a:r>
                        <a:rPr lang="ru-RU" sz="800" b="0" i="0" u="none" strike="noStrike" cap="none" dirty="0" err="1">
                          <a:solidFill>
                            <a:schemeClr val="accent6">
                              <a:lumMod val="50000"/>
                            </a:schemeClr>
                          </a:solidFill>
                          <a:effectLst/>
                          <a:latin typeface="Arial Narrow" panose="020B0606020202030204" pitchFamily="34" charset="0"/>
                          <a:ea typeface="+mn-ea"/>
                          <a:cs typeface="+mn-cs"/>
                          <a:sym typeface="Arial"/>
                        </a:rPr>
                        <a:t>Күзетшілер</a:t>
                      </a:r>
                      <a:r>
                        <a:rPr lang="ru-RU" sz="800" b="0" i="0" u="none" strike="noStrike" cap="none" dirty="0">
                          <a:solidFill>
                            <a:schemeClr val="accent6">
                              <a:lumMod val="50000"/>
                            </a:schemeClr>
                          </a:solidFill>
                          <a:effectLst/>
                          <a:latin typeface="Arial Narrow" panose="020B0606020202030204" pitchFamily="34" charset="0"/>
                          <a:ea typeface="+mn-ea"/>
                          <a:cs typeface="+mn-cs"/>
                          <a:sym typeface="Arial"/>
                        </a:rPr>
                        <a:t>, </a:t>
                      </a:r>
                      <a:r>
                        <a:rPr lang="ru-RU" sz="800" b="0" i="0" u="none" strike="noStrike" cap="none" dirty="0" err="1">
                          <a:solidFill>
                            <a:schemeClr val="accent6">
                              <a:lumMod val="50000"/>
                            </a:schemeClr>
                          </a:solidFill>
                          <a:effectLst/>
                          <a:latin typeface="Arial Narrow" panose="020B0606020202030204" pitchFamily="34" charset="0"/>
                          <a:ea typeface="+mn-ea"/>
                          <a:cs typeface="+mn-cs"/>
                          <a:sym typeface="Arial"/>
                        </a:rPr>
                        <a:t>инкассаторлар</a:t>
                      </a:r>
                      <a:r>
                        <a:rPr lang="ru-RU" sz="800" b="0" i="0" u="none" strike="noStrike" cap="none" dirty="0">
                          <a:solidFill>
                            <a:schemeClr val="accent6">
                              <a:lumMod val="50000"/>
                            </a:schemeClr>
                          </a:solidFill>
                          <a:effectLst/>
                          <a:latin typeface="Arial Narrow" panose="020B0606020202030204" pitchFamily="34" charset="0"/>
                          <a:ea typeface="+mn-ea"/>
                          <a:cs typeface="+mn-cs"/>
                          <a:sym typeface="Arial"/>
                        </a:rPr>
                        <a:t> </a:t>
                      </a:r>
                      <a:r>
                        <a:rPr lang="ru-RU" sz="800" b="0" i="0" u="none" strike="noStrike" cap="none" dirty="0" err="1">
                          <a:solidFill>
                            <a:schemeClr val="accent6">
                              <a:lumMod val="50000"/>
                            </a:schemeClr>
                          </a:solidFill>
                          <a:effectLst/>
                          <a:latin typeface="Arial Narrow" panose="020B0606020202030204" pitchFamily="34" charset="0"/>
                          <a:ea typeface="+mn-ea"/>
                          <a:cs typeface="+mn-cs"/>
                          <a:sym typeface="Arial"/>
                        </a:rPr>
                        <a:t>және</a:t>
                      </a:r>
                      <a:r>
                        <a:rPr lang="ru-RU" sz="800" b="0" i="0" u="none" strike="noStrike" cap="none" dirty="0">
                          <a:solidFill>
                            <a:schemeClr val="accent6">
                              <a:lumMod val="50000"/>
                            </a:schemeClr>
                          </a:solidFill>
                          <a:effectLst/>
                          <a:latin typeface="Arial Narrow" panose="020B0606020202030204" pitchFamily="34" charset="0"/>
                          <a:ea typeface="+mn-ea"/>
                          <a:cs typeface="+mn-cs"/>
                          <a:sym typeface="Arial"/>
                        </a:rPr>
                        <a:t>  </a:t>
                      </a:r>
                      <a:r>
                        <a:rPr lang="ru-RU" sz="800" b="0" i="0" u="none" strike="noStrike" cap="none" dirty="0" err="1">
                          <a:solidFill>
                            <a:schemeClr val="accent6">
                              <a:lumMod val="50000"/>
                            </a:schemeClr>
                          </a:solidFill>
                          <a:effectLst/>
                          <a:latin typeface="Arial Narrow" panose="020B0606020202030204" pitchFamily="34" charset="0"/>
                          <a:ea typeface="+mn-ea"/>
                          <a:cs typeface="+mn-cs"/>
                          <a:sym typeface="Arial"/>
                        </a:rPr>
                        <a:t>тектес</a:t>
                      </a:r>
                      <a:r>
                        <a:rPr lang="ru-RU" sz="800" b="0" i="0" u="none" strike="noStrike" cap="none" dirty="0">
                          <a:solidFill>
                            <a:schemeClr val="accent6">
                              <a:lumMod val="50000"/>
                            </a:schemeClr>
                          </a:solidFill>
                          <a:effectLst/>
                          <a:latin typeface="Arial Narrow" panose="020B0606020202030204" pitchFamily="34" charset="0"/>
                          <a:ea typeface="+mn-ea"/>
                          <a:cs typeface="+mn-cs"/>
                          <a:sym typeface="Arial"/>
                        </a:rPr>
                        <a:t> </a:t>
                      </a:r>
                      <a:r>
                        <a:rPr lang="ru-RU" sz="800" b="0" i="0" u="none" strike="noStrike" cap="none" dirty="0" err="1">
                          <a:solidFill>
                            <a:schemeClr val="accent6">
                              <a:lumMod val="50000"/>
                            </a:schemeClr>
                          </a:solidFill>
                          <a:effectLst/>
                          <a:latin typeface="Arial Narrow" panose="020B0606020202030204" pitchFamily="34" charset="0"/>
                          <a:ea typeface="+mn-ea"/>
                          <a:cs typeface="+mn-cs"/>
                          <a:sym typeface="Arial"/>
                        </a:rPr>
                        <a:t>қызметтер</a:t>
                      </a:r>
                      <a:endParaRPr lang="ru-RU" sz="800" b="0" i="0" u="none" strike="noStrike" cap="none" dirty="0">
                        <a:solidFill>
                          <a:schemeClr val="accent6">
                            <a:lumMod val="50000"/>
                          </a:schemeClr>
                        </a:solidFill>
                        <a:effectLst/>
                        <a:latin typeface="Arial Narrow" panose="020B0606020202030204" pitchFamily="34" charset="0"/>
                        <a:ea typeface="+mn-ea"/>
                        <a:cs typeface="+mn-cs"/>
                        <a:sym typeface="Arial"/>
                      </a:endParaRPr>
                    </a:p>
                  </a:txBody>
                  <a:tcPr marL="9525" marR="9525" marT="0" marB="0" anchor="ctr">
                    <a:lnR w="12700" cap="flat" cmpd="sng" algn="ctr">
                      <a:solidFill>
                        <a:schemeClr val="tx1"/>
                      </a:solidFill>
                      <a:prstDash val="solid"/>
                      <a:round/>
                      <a:headEnd type="none" w="med" len="med"/>
                      <a:tailEnd type="none" w="med" len="med"/>
                    </a:lnR>
                    <a:solidFill>
                      <a:schemeClr val="accent6">
                        <a:lumMod val="50000"/>
                        <a:alpha val="20000"/>
                      </a:schemeClr>
                    </a:solidFill>
                  </a:tcPr>
                </a:tc>
                <a:tc>
                  <a:txBody>
                    <a:bodyPr/>
                    <a:lstStyle/>
                    <a:p>
                      <a:pPr algn="ctr" fontAlgn="ctr"/>
                      <a:r>
                        <a:rPr lang="ru-KZ" sz="800" b="0" i="0" u="none" strike="noStrike" cap="none">
                          <a:solidFill>
                            <a:schemeClr val="tx1"/>
                          </a:solidFill>
                          <a:effectLst/>
                          <a:latin typeface="Arial Narrow" panose="020B0606020202030204" pitchFamily="34" charset="0"/>
                          <a:ea typeface="+mn-ea"/>
                          <a:cs typeface="+mn-cs"/>
                          <a:sym typeface="Arial"/>
                        </a:rPr>
                        <a:t>22 696</a:t>
                      </a:r>
                    </a:p>
                  </a:txBody>
                  <a:tcPr marL="9525" marR="9525" marT="0" marB="0" anchor="ctr">
                    <a:lnL w="12700" cap="flat" cmpd="sng" algn="ctr">
                      <a:solidFill>
                        <a:schemeClr val="tx1"/>
                      </a:solidFill>
                      <a:prstDash val="solid"/>
                      <a:round/>
                      <a:headEnd type="none" w="med" len="med"/>
                      <a:tailEnd type="none" w="med" len="med"/>
                    </a:lnL>
                    <a:solidFill>
                      <a:schemeClr val="bg1">
                        <a:lumMod val="65000"/>
                        <a:alpha val="20000"/>
                      </a:schemeClr>
                    </a:solidFill>
                  </a:tcPr>
                </a:tc>
                <a:tc>
                  <a:txBody>
                    <a:bodyPr/>
                    <a:lstStyle/>
                    <a:p>
                      <a:pPr algn="ctr" fontAlgn="ctr"/>
                      <a:r>
                        <a:rPr lang="ru-KZ" sz="800" b="0" i="0" u="none" strike="noStrike" cap="none" dirty="0">
                          <a:solidFill>
                            <a:schemeClr val="tx1"/>
                          </a:solidFill>
                          <a:effectLst/>
                          <a:latin typeface="Arial Narrow" panose="020B0606020202030204" pitchFamily="34" charset="0"/>
                          <a:ea typeface="+mn-ea"/>
                          <a:cs typeface="+mn-cs"/>
                          <a:sym typeface="Arial"/>
                        </a:rPr>
                        <a:t>5 582</a:t>
                      </a:r>
                    </a:p>
                  </a:txBody>
                  <a:tcPr marL="9525" marR="9525" marT="0" marB="0" anchor="ctr">
                    <a:solidFill>
                      <a:schemeClr val="bg1">
                        <a:lumMod val="65000"/>
                        <a:alpha val="20000"/>
                      </a:schemeClr>
                    </a:solidFill>
                  </a:tcPr>
                </a:tc>
                <a:tc>
                  <a:txBody>
                    <a:bodyPr/>
                    <a:lstStyle/>
                    <a:p>
                      <a:pPr algn="ctr" fontAlgn="ctr"/>
                      <a:r>
                        <a:rPr lang="ru-KZ" sz="800" b="0" i="0" u="none" strike="noStrike" cap="none">
                          <a:solidFill>
                            <a:schemeClr val="tx1"/>
                          </a:solidFill>
                          <a:effectLst/>
                          <a:latin typeface="Arial Narrow" panose="020B0606020202030204" pitchFamily="34" charset="0"/>
                          <a:ea typeface="+mn-ea"/>
                          <a:cs typeface="+mn-cs"/>
                          <a:sym typeface="Arial"/>
                        </a:rPr>
                        <a:t>6 265</a:t>
                      </a:r>
                    </a:p>
                  </a:txBody>
                  <a:tcPr marL="9525" marR="9525" marT="0" marB="0" anchor="ctr">
                    <a:solidFill>
                      <a:schemeClr val="bg1">
                        <a:lumMod val="65000"/>
                        <a:alpha val="20000"/>
                      </a:schemeClr>
                    </a:solidFill>
                  </a:tcPr>
                </a:tc>
                <a:tc>
                  <a:txBody>
                    <a:bodyPr/>
                    <a:lstStyle/>
                    <a:p>
                      <a:pPr algn="ctr" fontAlgn="ctr"/>
                      <a:r>
                        <a:rPr lang="ru-KZ" sz="800" b="0" i="0" u="none" strike="noStrike" cap="none">
                          <a:solidFill>
                            <a:schemeClr val="tx1"/>
                          </a:solidFill>
                          <a:effectLst/>
                          <a:latin typeface="Arial Narrow" panose="020B0606020202030204" pitchFamily="34" charset="0"/>
                          <a:ea typeface="+mn-ea"/>
                          <a:cs typeface="+mn-cs"/>
                          <a:sym typeface="Arial"/>
                        </a:rPr>
                        <a:t>5 762</a:t>
                      </a:r>
                    </a:p>
                  </a:txBody>
                  <a:tcPr marL="9525" marR="9525" marT="0" marB="0" anchor="ctr">
                    <a:solidFill>
                      <a:schemeClr val="bg1">
                        <a:lumMod val="65000"/>
                        <a:alpha val="20000"/>
                      </a:schemeClr>
                    </a:solidFill>
                  </a:tcPr>
                </a:tc>
                <a:tc>
                  <a:txBody>
                    <a:bodyPr/>
                    <a:lstStyle/>
                    <a:p>
                      <a:pPr algn="ctr" fontAlgn="ctr"/>
                      <a:r>
                        <a:rPr lang="ru-KZ" sz="800" b="0" i="0" u="none" strike="noStrike" cap="none">
                          <a:solidFill>
                            <a:schemeClr val="tx1"/>
                          </a:solidFill>
                          <a:effectLst/>
                          <a:latin typeface="Arial Narrow" panose="020B0606020202030204" pitchFamily="34" charset="0"/>
                          <a:ea typeface="+mn-ea"/>
                          <a:cs typeface="+mn-cs"/>
                          <a:sym typeface="Arial"/>
                        </a:rPr>
                        <a:t>5 087</a:t>
                      </a:r>
                    </a:p>
                  </a:txBody>
                  <a:tcPr marL="9525" marR="9525" marT="0" marB="0" anchor="ctr">
                    <a:lnR w="12700" cap="flat" cmpd="sng" algn="ctr">
                      <a:solidFill>
                        <a:schemeClr val="tx1"/>
                      </a:solidFill>
                      <a:prstDash val="solid"/>
                      <a:round/>
                      <a:headEnd type="none" w="med" len="med"/>
                      <a:tailEnd type="none" w="med" len="med"/>
                    </a:lnR>
                    <a:solidFill>
                      <a:schemeClr val="bg1">
                        <a:lumMod val="65000"/>
                        <a:alpha val="20000"/>
                      </a:schemeClr>
                    </a:solidFill>
                  </a:tcPr>
                </a:tc>
                <a:tc>
                  <a:txBody>
                    <a:bodyPr/>
                    <a:lstStyle/>
                    <a:p>
                      <a:pPr marR="0" algn="ctr" rtl="0" eaLnBrk="1" fontAlgn="b" hangingPunct="1">
                        <a:lnSpc>
                          <a:spcPct val="100000"/>
                        </a:lnSpc>
                        <a:spcBef>
                          <a:spcPts val="0"/>
                        </a:spcBef>
                        <a:spcAft>
                          <a:spcPts val="0"/>
                        </a:spcAft>
                        <a:buNone/>
                      </a:pPr>
                      <a:r>
                        <a:rPr lang="ru-KZ" sz="800" b="0" i="0" u="none" strike="noStrike" cap="none">
                          <a:solidFill>
                            <a:schemeClr val="accent6">
                              <a:lumMod val="50000"/>
                            </a:schemeClr>
                          </a:solidFill>
                          <a:effectLst/>
                          <a:latin typeface="Arial Narrow" panose="020B0606020202030204" pitchFamily="34" charset="0"/>
                          <a:ea typeface="+mn-ea"/>
                          <a:cs typeface="+mn-cs"/>
                          <a:sym typeface="Arial"/>
                        </a:rPr>
                        <a:t>19 148</a:t>
                      </a:r>
                    </a:p>
                  </a:txBody>
                  <a:tcPr marL="9525" marR="9525" marT="0" marB="0" anchor="ctr">
                    <a:lnL w="12700" cap="flat" cmpd="sng" algn="ctr">
                      <a:solidFill>
                        <a:schemeClr val="tx1"/>
                      </a:solidFill>
                      <a:prstDash val="solid"/>
                      <a:round/>
                      <a:headEnd type="none" w="med" len="med"/>
                      <a:tailEnd type="none" w="med" len="med"/>
                    </a:lnL>
                    <a:solidFill>
                      <a:schemeClr val="accent6">
                        <a:lumMod val="50000"/>
                        <a:alpha val="20000"/>
                      </a:schemeClr>
                    </a:solidFill>
                  </a:tcPr>
                </a:tc>
                <a:tc>
                  <a:txBody>
                    <a:bodyPr/>
                    <a:lstStyle/>
                    <a:p>
                      <a:pPr marR="0" algn="ctr" rtl="0" eaLnBrk="1" fontAlgn="b" hangingPunct="1">
                        <a:lnSpc>
                          <a:spcPct val="100000"/>
                        </a:lnSpc>
                        <a:spcBef>
                          <a:spcPts val="0"/>
                        </a:spcBef>
                        <a:spcAft>
                          <a:spcPts val="0"/>
                        </a:spcAft>
                        <a:buNone/>
                      </a:pPr>
                      <a:r>
                        <a:rPr lang="ru-KZ" sz="800" b="0" i="0" u="none" strike="noStrike" cap="none">
                          <a:solidFill>
                            <a:schemeClr val="tx1"/>
                          </a:solidFill>
                          <a:effectLst/>
                          <a:latin typeface="Arial Narrow" panose="020B0606020202030204" pitchFamily="34" charset="0"/>
                          <a:ea typeface="+mn-ea"/>
                          <a:cs typeface="+mn-cs"/>
                          <a:sym typeface="Arial"/>
                        </a:rPr>
                        <a:t>4 237</a:t>
                      </a:r>
                    </a:p>
                  </a:txBody>
                  <a:tcPr marL="9525" marR="9525" marT="0" marB="0" anchor="ctr">
                    <a:solidFill>
                      <a:schemeClr val="bg1">
                        <a:lumMod val="50000"/>
                        <a:alpha val="20000"/>
                      </a:schemeClr>
                    </a:solidFill>
                  </a:tcPr>
                </a:tc>
                <a:tc>
                  <a:txBody>
                    <a:bodyPr/>
                    <a:lstStyle/>
                    <a:p>
                      <a:pPr marR="0" algn="ctr" rtl="0" eaLnBrk="1" fontAlgn="b" hangingPunct="1">
                        <a:lnSpc>
                          <a:spcPct val="100000"/>
                        </a:lnSpc>
                        <a:spcBef>
                          <a:spcPts val="0"/>
                        </a:spcBef>
                        <a:spcAft>
                          <a:spcPts val="0"/>
                        </a:spcAft>
                        <a:buNone/>
                      </a:pPr>
                      <a:r>
                        <a:rPr lang="ru-KZ" sz="800" b="0" i="0" u="none" strike="noStrike" cap="none">
                          <a:solidFill>
                            <a:schemeClr val="accent6">
                              <a:lumMod val="50000"/>
                            </a:schemeClr>
                          </a:solidFill>
                          <a:effectLst/>
                          <a:latin typeface="Arial Narrow" panose="020B0606020202030204" pitchFamily="34" charset="0"/>
                          <a:ea typeface="+mn-ea"/>
                          <a:cs typeface="+mn-cs"/>
                          <a:sym typeface="Arial"/>
                        </a:rPr>
                        <a:t>3 959</a:t>
                      </a:r>
                    </a:p>
                  </a:txBody>
                  <a:tcPr marL="9525" marR="9525" marT="0" marB="0" anchor="ctr">
                    <a:solidFill>
                      <a:schemeClr val="accent6">
                        <a:lumMod val="50000"/>
                        <a:alpha val="20000"/>
                      </a:schemeClr>
                    </a:solidFill>
                  </a:tcPr>
                </a:tc>
                <a:tc>
                  <a:txBody>
                    <a:bodyPr/>
                    <a:lstStyle/>
                    <a:p>
                      <a:pPr marR="0" algn="ctr" rtl="0" eaLnBrk="1" fontAlgn="b" hangingPunct="1">
                        <a:lnSpc>
                          <a:spcPct val="100000"/>
                        </a:lnSpc>
                        <a:spcBef>
                          <a:spcPts val="0"/>
                        </a:spcBef>
                        <a:spcAft>
                          <a:spcPts val="0"/>
                        </a:spcAft>
                        <a:buNone/>
                      </a:pPr>
                      <a:r>
                        <a:rPr lang="ru-KZ" sz="800" b="0" i="0" u="none" strike="noStrike" cap="none">
                          <a:solidFill>
                            <a:schemeClr val="accent6">
                              <a:lumMod val="50000"/>
                            </a:schemeClr>
                          </a:solidFill>
                          <a:effectLst/>
                          <a:latin typeface="Arial Narrow" panose="020B0606020202030204" pitchFamily="34" charset="0"/>
                          <a:ea typeface="+mn-ea"/>
                          <a:cs typeface="+mn-cs"/>
                          <a:sym typeface="Arial"/>
                        </a:rPr>
                        <a:t>5 705</a:t>
                      </a:r>
                    </a:p>
                  </a:txBody>
                  <a:tcPr marL="9525" marR="9525" marT="0" marB="0" anchor="ctr">
                    <a:solidFill>
                      <a:schemeClr val="accent6">
                        <a:lumMod val="50000"/>
                        <a:alpha val="20000"/>
                      </a:schemeClr>
                    </a:solidFill>
                  </a:tcPr>
                </a:tc>
                <a:tc>
                  <a:txBody>
                    <a:bodyPr/>
                    <a:lstStyle/>
                    <a:p>
                      <a:pPr marR="0" algn="ctr" rtl="0" eaLnBrk="1" fontAlgn="b" hangingPunct="1">
                        <a:lnSpc>
                          <a:spcPct val="100000"/>
                        </a:lnSpc>
                        <a:spcBef>
                          <a:spcPts val="0"/>
                        </a:spcBef>
                        <a:spcAft>
                          <a:spcPts val="0"/>
                        </a:spcAft>
                        <a:buNone/>
                      </a:pPr>
                      <a:r>
                        <a:rPr lang="ru-KZ" sz="800" b="0" i="0" u="none" strike="noStrike" cap="none">
                          <a:solidFill>
                            <a:schemeClr val="accent6">
                              <a:lumMod val="50000"/>
                            </a:schemeClr>
                          </a:solidFill>
                          <a:effectLst/>
                          <a:latin typeface="Arial Narrow" panose="020B0606020202030204" pitchFamily="34" charset="0"/>
                          <a:ea typeface="+mn-ea"/>
                          <a:cs typeface="+mn-cs"/>
                          <a:sym typeface="Arial"/>
                        </a:rPr>
                        <a:t>5 247</a:t>
                      </a:r>
                    </a:p>
                  </a:txBody>
                  <a:tcPr marL="9525" marR="9525" marT="0" marB="0" anchor="ctr">
                    <a:solidFill>
                      <a:schemeClr val="accent6">
                        <a:lumMod val="50000"/>
                        <a:alpha val="20000"/>
                      </a:schemeClr>
                    </a:solidFill>
                  </a:tcPr>
                </a:tc>
                <a:tc>
                  <a:txBody>
                    <a:bodyPr/>
                    <a:lstStyle/>
                    <a:p>
                      <a:pPr marR="0" algn="ctr" rtl="0" eaLnBrk="1" fontAlgn="b" hangingPunct="1">
                        <a:lnSpc>
                          <a:spcPct val="100000"/>
                        </a:lnSpc>
                        <a:spcBef>
                          <a:spcPts val="0"/>
                        </a:spcBef>
                        <a:spcAft>
                          <a:spcPts val="0"/>
                        </a:spcAft>
                        <a:buNone/>
                      </a:pPr>
                      <a:r>
                        <a:rPr lang="ru-KZ" sz="800" b="0" i="0" u="none" strike="noStrike" cap="none">
                          <a:solidFill>
                            <a:schemeClr val="accent6">
                              <a:lumMod val="50000"/>
                            </a:schemeClr>
                          </a:solidFill>
                          <a:effectLst/>
                          <a:latin typeface="Arial Narrow" panose="020B0606020202030204" pitchFamily="34" charset="0"/>
                          <a:ea typeface="+mn-ea"/>
                          <a:cs typeface="+mn-cs"/>
                          <a:sym typeface="Arial"/>
                        </a:rPr>
                        <a:t>2,5%</a:t>
                      </a:r>
                    </a:p>
                  </a:txBody>
                  <a:tcPr marL="9525" marR="9525" marT="0" marB="0" anchor="ctr">
                    <a:solidFill>
                      <a:schemeClr val="accent6">
                        <a:lumMod val="50000"/>
                        <a:alpha val="20000"/>
                      </a:schemeClr>
                    </a:solidFill>
                  </a:tcPr>
                </a:tc>
                <a:extLst>
                  <a:ext uri="{0D108BD9-81ED-4DB2-BD59-A6C34878D82A}">
                    <a16:rowId xmlns:a16="http://schemas.microsoft.com/office/drawing/2014/main" val="4195104307"/>
                  </a:ext>
                </a:extLst>
              </a:tr>
              <a:tr h="158400">
                <a:tc>
                  <a:txBody>
                    <a:bodyPr/>
                    <a:lstStyle/>
                    <a:p>
                      <a:pPr algn="ctr" fontAlgn="b"/>
                      <a:r>
                        <a:rPr lang="ru-RU" sz="800" u="none" strike="noStrike" dirty="0">
                          <a:solidFill>
                            <a:schemeClr val="accent6">
                              <a:lumMod val="50000"/>
                            </a:schemeClr>
                          </a:solidFill>
                          <a:effectLst/>
                          <a:latin typeface="Arial Narrow" panose="020B0606020202030204" pitchFamily="34" charset="0"/>
                        </a:rPr>
                        <a:t>5</a:t>
                      </a:r>
                      <a:endParaRPr lang="en-US" sz="800" b="0" i="0" u="none" strike="noStrike" dirty="0">
                        <a:solidFill>
                          <a:schemeClr val="accent6">
                            <a:lumMod val="50000"/>
                          </a:schemeClr>
                        </a:solidFill>
                        <a:effectLst/>
                        <a:latin typeface="Arial Narrow" panose="020B0606020202030204" pitchFamily="34" charset="0"/>
                      </a:endParaRPr>
                    </a:p>
                  </a:txBody>
                  <a:tcPr marL="9525" marR="9525" marT="0" marB="0" anchor="ctr">
                    <a:solidFill>
                      <a:schemeClr val="accent6">
                        <a:lumMod val="50000"/>
                        <a:alpha val="1000"/>
                      </a:schemeClr>
                    </a:solidFill>
                  </a:tcPr>
                </a:tc>
                <a:tc>
                  <a:txBody>
                    <a:bodyPr/>
                    <a:lstStyle/>
                    <a:p>
                      <a:pPr marR="0" algn="ctr" rtl="0" eaLnBrk="1" fontAlgn="b" hangingPunct="1">
                        <a:lnSpc>
                          <a:spcPct val="100000"/>
                        </a:lnSpc>
                        <a:spcBef>
                          <a:spcPts val="0"/>
                        </a:spcBef>
                        <a:spcAft>
                          <a:spcPts val="0"/>
                        </a:spcAft>
                        <a:buNone/>
                      </a:pPr>
                      <a:r>
                        <a:rPr lang="ru-KZ" sz="800" b="0" i="0" u="none" strike="noStrike" cap="none" dirty="0">
                          <a:solidFill>
                            <a:schemeClr val="accent6">
                              <a:lumMod val="50000"/>
                            </a:schemeClr>
                          </a:solidFill>
                          <a:effectLst/>
                          <a:latin typeface="Arial Narrow" panose="020B0606020202030204" pitchFamily="34" charset="0"/>
                          <a:ea typeface="+mn-ea"/>
                          <a:cs typeface="+mn-cs"/>
                          <a:sym typeface="Arial"/>
                        </a:rPr>
                        <a:t>8322-2</a:t>
                      </a:r>
                    </a:p>
                  </a:txBody>
                  <a:tcPr marL="9525" marR="9525" marT="0" marB="0" anchor="ctr">
                    <a:solidFill>
                      <a:schemeClr val="accent6">
                        <a:lumMod val="50000"/>
                        <a:alpha val="1000"/>
                      </a:schemeClr>
                    </a:solidFill>
                  </a:tcPr>
                </a:tc>
                <a:tc>
                  <a:txBody>
                    <a:bodyPr/>
                    <a:lstStyle/>
                    <a:p>
                      <a:pPr marL="72000" marR="0" algn="l" rtl="0" eaLnBrk="1" fontAlgn="b" hangingPunct="1">
                        <a:lnSpc>
                          <a:spcPct val="100000"/>
                        </a:lnSpc>
                        <a:spcBef>
                          <a:spcPts val="0"/>
                        </a:spcBef>
                        <a:spcAft>
                          <a:spcPts val="0"/>
                        </a:spcAft>
                        <a:buNone/>
                      </a:pPr>
                      <a:r>
                        <a:rPr lang="ru-RU" sz="800" b="0" i="0" u="none" strike="noStrike" cap="none" dirty="0">
                          <a:solidFill>
                            <a:schemeClr val="accent6">
                              <a:lumMod val="50000"/>
                            </a:schemeClr>
                          </a:solidFill>
                          <a:effectLst/>
                          <a:latin typeface="Arial Narrow" panose="020B0606020202030204" pitchFamily="34" charset="0"/>
                          <a:ea typeface="+mn-ea"/>
                          <a:cs typeface="+mn-cs"/>
                          <a:sym typeface="Arial"/>
                        </a:rPr>
                        <a:t>Жеке </a:t>
                      </a:r>
                      <a:r>
                        <a:rPr lang="ru-RU" sz="800" b="0" i="0" u="none" strike="noStrike" cap="none" dirty="0" err="1">
                          <a:solidFill>
                            <a:schemeClr val="accent6">
                              <a:lumMod val="50000"/>
                            </a:schemeClr>
                          </a:solidFill>
                          <a:effectLst/>
                          <a:latin typeface="Arial Narrow" panose="020B0606020202030204" pitchFamily="34" charset="0"/>
                          <a:ea typeface="+mn-ea"/>
                          <a:cs typeface="+mn-cs"/>
                          <a:sym typeface="Arial"/>
                        </a:rPr>
                        <a:t>жүргізушілер</a:t>
                      </a:r>
                      <a:r>
                        <a:rPr lang="ru-RU" sz="800" b="0" i="0" u="none" strike="noStrike" cap="none" dirty="0">
                          <a:solidFill>
                            <a:schemeClr val="accent6">
                              <a:lumMod val="50000"/>
                            </a:schemeClr>
                          </a:solidFill>
                          <a:effectLst/>
                          <a:latin typeface="Arial Narrow" panose="020B0606020202030204" pitchFamily="34" charset="0"/>
                          <a:ea typeface="+mn-ea"/>
                          <a:cs typeface="+mn-cs"/>
                          <a:sym typeface="Arial"/>
                        </a:rPr>
                        <a:t> мен </a:t>
                      </a:r>
                      <a:r>
                        <a:rPr lang="ru-RU" sz="800" b="0" i="0" u="none" strike="noStrike" cap="none" dirty="0" err="1">
                          <a:solidFill>
                            <a:schemeClr val="accent6">
                              <a:lumMod val="50000"/>
                            </a:schemeClr>
                          </a:solidFill>
                          <a:effectLst/>
                          <a:latin typeface="Arial Narrow" panose="020B0606020202030204" pitchFamily="34" charset="0"/>
                          <a:ea typeface="+mn-ea"/>
                          <a:cs typeface="+mn-cs"/>
                          <a:sym typeface="Arial"/>
                        </a:rPr>
                        <a:t>шопырлар</a:t>
                      </a:r>
                      <a:endParaRPr lang="ru-RU" sz="800" b="0" i="0" u="none" strike="noStrike" cap="none" dirty="0">
                        <a:solidFill>
                          <a:schemeClr val="accent6">
                            <a:lumMod val="50000"/>
                          </a:schemeClr>
                        </a:solidFill>
                        <a:effectLst/>
                        <a:latin typeface="Arial Narrow" panose="020B0606020202030204" pitchFamily="34" charset="0"/>
                        <a:ea typeface="+mn-ea"/>
                        <a:cs typeface="+mn-cs"/>
                        <a:sym typeface="Arial"/>
                      </a:endParaRPr>
                    </a:p>
                  </a:txBody>
                  <a:tcPr marL="9525" marR="9525" marT="0" marB="0" anchor="ctr">
                    <a:lnR w="12700" cap="flat" cmpd="sng" algn="ctr">
                      <a:solidFill>
                        <a:schemeClr val="tx1"/>
                      </a:solidFill>
                      <a:prstDash val="solid"/>
                      <a:round/>
                      <a:headEnd type="none" w="med" len="med"/>
                      <a:tailEnd type="none" w="med" len="med"/>
                    </a:lnR>
                    <a:solidFill>
                      <a:schemeClr val="accent6">
                        <a:lumMod val="50000"/>
                        <a:alpha val="1000"/>
                      </a:schemeClr>
                    </a:solidFill>
                  </a:tcPr>
                </a:tc>
                <a:tc>
                  <a:txBody>
                    <a:bodyPr/>
                    <a:lstStyle/>
                    <a:p>
                      <a:pPr algn="ctr" fontAlgn="ctr"/>
                      <a:r>
                        <a:rPr lang="ru-KZ" sz="800" b="0" i="0" u="none" strike="noStrike" cap="none">
                          <a:solidFill>
                            <a:schemeClr val="tx1"/>
                          </a:solidFill>
                          <a:effectLst/>
                          <a:latin typeface="Arial Narrow" panose="020B0606020202030204" pitchFamily="34" charset="0"/>
                          <a:ea typeface="+mn-ea"/>
                          <a:cs typeface="+mn-cs"/>
                          <a:sym typeface="Arial"/>
                        </a:rPr>
                        <a:t>19 334</a:t>
                      </a:r>
                    </a:p>
                  </a:txBody>
                  <a:tcPr marL="9525" marR="9525" marT="0" marB="0" anchor="ctr">
                    <a:lnL w="12700" cap="flat" cmpd="sng" algn="ctr">
                      <a:solidFill>
                        <a:schemeClr val="tx1"/>
                      </a:solidFill>
                      <a:prstDash val="solid"/>
                      <a:round/>
                      <a:headEnd type="none" w="med" len="med"/>
                      <a:tailEnd type="none" w="med" len="med"/>
                    </a:lnL>
                    <a:solidFill>
                      <a:schemeClr val="accent6">
                        <a:lumMod val="50000"/>
                        <a:alpha val="1000"/>
                      </a:schemeClr>
                    </a:solidFill>
                  </a:tcPr>
                </a:tc>
                <a:tc>
                  <a:txBody>
                    <a:bodyPr/>
                    <a:lstStyle/>
                    <a:p>
                      <a:pPr algn="ctr" fontAlgn="ctr"/>
                      <a:r>
                        <a:rPr lang="ru-KZ" sz="800" b="0" i="0" u="none" strike="noStrike" cap="none" dirty="0">
                          <a:solidFill>
                            <a:schemeClr val="tx1"/>
                          </a:solidFill>
                          <a:effectLst/>
                          <a:latin typeface="Arial Narrow" panose="020B0606020202030204" pitchFamily="34" charset="0"/>
                          <a:ea typeface="+mn-ea"/>
                          <a:cs typeface="+mn-cs"/>
                          <a:sym typeface="Arial"/>
                        </a:rPr>
                        <a:t>4 875</a:t>
                      </a:r>
                    </a:p>
                  </a:txBody>
                  <a:tcPr marL="9525" marR="9525" marT="0" marB="0" anchor="ctr">
                    <a:solidFill>
                      <a:schemeClr val="accent6">
                        <a:lumMod val="50000"/>
                        <a:alpha val="1000"/>
                      </a:schemeClr>
                    </a:solidFill>
                  </a:tcPr>
                </a:tc>
                <a:tc>
                  <a:txBody>
                    <a:bodyPr/>
                    <a:lstStyle/>
                    <a:p>
                      <a:pPr algn="ctr" fontAlgn="ctr"/>
                      <a:r>
                        <a:rPr lang="ru-KZ" sz="800" b="0" i="0" u="none" strike="noStrike" cap="none">
                          <a:solidFill>
                            <a:schemeClr val="tx1"/>
                          </a:solidFill>
                          <a:effectLst/>
                          <a:latin typeface="Arial Narrow" panose="020B0606020202030204" pitchFamily="34" charset="0"/>
                          <a:ea typeface="+mn-ea"/>
                          <a:cs typeface="+mn-cs"/>
                          <a:sym typeface="Arial"/>
                        </a:rPr>
                        <a:t>5 608</a:t>
                      </a:r>
                    </a:p>
                  </a:txBody>
                  <a:tcPr marL="9525" marR="9525" marT="0" marB="0" anchor="ctr">
                    <a:solidFill>
                      <a:schemeClr val="accent6">
                        <a:lumMod val="50000"/>
                        <a:alpha val="1000"/>
                      </a:schemeClr>
                    </a:solidFill>
                  </a:tcPr>
                </a:tc>
                <a:tc>
                  <a:txBody>
                    <a:bodyPr/>
                    <a:lstStyle/>
                    <a:p>
                      <a:pPr algn="ctr" fontAlgn="ctr"/>
                      <a:r>
                        <a:rPr lang="ru-KZ" sz="800" b="0" i="0" u="none" strike="noStrike" cap="none">
                          <a:solidFill>
                            <a:schemeClr val="tx1"/>
                          </a:solidFill>
                          <a:effectLst/>
                          <a:latin typeface="Arial Narrow" panose="020B0606020202030204" pitchFamily="34" charset="0"/>
                          <a:ea typeface="+mn-ea"/>
                          <a:cs typeface="+mn-cs"/>
                          <a:sym typeface="Arial"/>
                        </a:rPr>
                        <a:t>4 754</a:t>
                      </a:r>
                    </a:p>
                  </a:txBody>
                  <a:tcPr marL="9525" marR="9525" marT="0" marB="0" anchor="ctr">
                    <a:solidFill>
                      <a:schemeClr val="accent6">
                        <a:lumMod val="50000"/>
                        <a:alpha val="1000"/>
                      </a:schemeClr>
                    </a:solidFill>
                  </a:tcPr>
                </a:tc>
                <a:tc>
                  <a:txBody>
                    <a:bodyPr/>
                    <a:lstStyle/>
                    <a:p>
                      <a:pPr algn="ctr" fontAlgn="ctr"/>
                      <a:r>
                        <a:rPr lang="ru-KZ" sz="800" b="0" i="0" u="none" strike="noStrike" cap="none">
                          <a:solidFill>
                            <a:schemeClr val="tx1"/>
                          </a:solidFill>
                          <a:effectLst/>
                          <a:latin typeface="Arial Narrow" panose="020B0606020202030204" pitchFamily="34" charset="0"/>
                          <a:ea typeface="+mn-ea"/>
                          <a:cs typeface="+mn-cs"/>
                          <a:sym typeface="Arial"/>
                        </a:rPr>
                        <a:t>4 097</a:t>
                      </a:r>
                    </a:p>
                  </a:txBody>
                  <a:tcPr marL="9525" marR="9525" marT="0" marB="0" anchor="ctr">
                    <a:lnR w="12700" cap="flat" cmpd="sng" algn="ctr">
                      <a:solidFill>
                        <a:schemeClr val="tx1"/>
                      </a:solidFill>
                      <a:prstDash val="solid"/>
                      <a:round/>
                      <a:headEnd type="none" w="med" len="med"/>
                      <a:tailEnd type="none" w="med" len="med"/>
                    </a:lnR>
                    <a:solidFill>
                      <a:schemeClr val="accent6">
                        <a:lumMod val="50000"/>
                        <a:alpha val="1000"/>
                      </a:schemeClr>
                    </a:solidFill>
                  </a:tcPr>
                </a:tc>
                <a:tc>
                  <a:txBody>
                    <a:bodyPr/>
                    <a:lstStyle/>
                    <a:p>
                      <a:pPr marR="0" algn="ctr" rtl="0" eaLnBrk="1" fontAlgn="b" hangingPunct="1">
                        <a:lnSpc>
                          <a:spcPct val="100000"/>
                        </a:lnSpc>
                        <a:spcBef>
                          <a:spcPts val="0"/>
                        </a:spcBef>
                        <a:spcAft>
                          <a:spcPts val="0"/>
                        </a:spcAft>
                        <a:buNone/>
                      </a:pPr>
                      <a:r>
                        <a:rPr lang="ru-KZ" sz="800" b="0" i="0" u="none" strike="noStrike" cap="none">
                          <a:solidFill>
                            <a:schemeClr val="accent6">
                              <a:lumMod val="50000"/>
                            </a:schemeClr>
                          </a:solidFill>
                          <a:effectLst/>
                          <a:latin typeface="Arial Narrow" panose="020B0606020202030204" pitchFamily="34" charset="0"/>
                          <a:ea typeface="+mn-ea"/>
                          <a:cs typeface="+mn-cs"/>
                          <a:sym typeface="Arial"/>
                        </a:rPr>
                        <a:t>18 418</a:t>
                      </a:r>
                    </a:p>
                  </a:txBody>
                  <a:tcPr marL="9525" marR="9525" marT="0" marB="0" anchor="ctr">
                    <a:lnL w="12700" cap="flat" cmpd="sng" algn="ctr">
                      <a:solidFill>
                        <a:schemeClr val="tx1"/>
                      </a:solidFill>
                      <a:prstDash val="solid"/>
                      <a:round/>
                      <a:headEnd type="none" w="med" len="med"/>
                      <a:tailEnd type="none" w="med" len="med"/>
                    </a:lnL>
                    <a:solidFill>
                      <a:schemeClr val="accent6">
                        <a:lumMod val="50000"/>
                        <a:alpha val="1000"/>
                      </a:schemeClr>
                    </a:solidFill>
                  </a:tcPr>
                </a:tc>
                <a:tc>
                  <a:txBody>
                    <a:bodyPr/>
                    <a:lstStyle/>
                    <a:p>
                      <a:pPr marR="0" algn="ctr" rtl="0" eaLnBrk="1" fontAlgn="b" hangingPunct="1">
                        <a:lnSpc>
                          <a:spcPct val="100000"/>
                        </a:lnSpc>
                        <a:spcBef>
                          <a:spcPts val="0"/>
                        </a:spcBef>
                        <a:spcAft>
                          <a:spcPts val="0"/>
                        </a:spcAft>
                        <a:buNone/>
                      </a:pPr>
                      <a:r>
                        <a:rPr lang="ru-KZ" sz="800" b="0" i="0" u="none" strike="noStrike" cap="none" dirty="0">
                          <a:solidFill>
                            <a:schemeClr val="tx1"/>
                          </a:solidFill>
                          <a:effectLst/>
                          <a:latin typeface="Arial Narrow" panose="020B0606020202030204" pitchFamily="34" charset="0"/>
                          <a:ea typeface="+mn-ea"/>
                          <a:cs typeface="+mn-cs"/>
                          <a:sym typeface="Arial"/>
                        </a:rPr>
                        <a:t>4 410</a:t>
                      </a:r>
                    </a:p>
                  </a:txBody>
                  <a:tcPr marL="9525" marR="9525" marT="0" marB="0" anchor="ctr">
                    <a:solidFill>
                      <a:schemeClr val="accent6">
                        <a:lumMod val="50000"/>
                        <a:alpha val="1000"/>
                      </a:schemeClr>
                    </a:solidFill>
                  </a:tcPr>
                </a:tc>
                <a:tc>
                  <a:txBody>
                    <a:bodyPr/>
                    <a:lstStyle/>
                    <a:p>
                      <a:pPr marR="0" algn="ctr" rtl="0" eaLnBrk="1" fontAlgn="b" hangingPunct="1">
                        <a:lnSpc>
                          <a:spcPct val="100000"/>
                        </a:lnSpc>
                        <a:spcBef>
                          <a:spcPts val="0"/>
                        </a:spcBef>
                        <a:spcAft>
                          <a:spcPts val="0"/>
                        </a:spcAft>
                        <a:buNone/>
                      </a:pPr>
                      <a:r>
                        <a:rPr lang="ru-KZ" sz="800" b="0" i="0" u="none" strike="noStrike" cap="none">
                          <a:solidFill>
                            <a:schemeClr val="accent6">
                              <a:lumMod val="50000"/>
                            </a:schemeClr>
                          </a:solidFill>
                          <a:effectLst/>
                          <a:latin typeface="Arial Narrow" panose="020B0606020202030204" pitchFamily="34" charset="0"/>
                          <a:ea typeface="+mn-ea"/>
                          <a:cs typeface="+mn-cs"/>
                          <a:sym typeface="Arial"/>
                        </a:rPr>
                        <a:t>4 122</a:t>
                      </a:r>
                    </a:p>
                  </a:txBody>
                  <a:tcPr marL="9525" marR="9525" marT="0" marB="0" anchor="ctr">
                    <a:solidFill>
                      <a:schemeClr val="accent6">
                        <a:lumMod val="50000"/>
                        <a:alpha val="1000"/>
                      </a:schemeClr>
                    </a:solidFill>
                  </a:tcPr>
                </a:tc>
                <a:tc>
                  <a:txBody>
                    <a:bodyPr/>
                    <a:lstStyle/>
                    <a:p>
                      <a:pPr marR="0" algn="ctr" rtl="0" eaLnBrk="1" fontAlgn="b" hangingPunct="1">
                        <a:lnSpc>
                          <a:spcPct val="100000"/>
                        </a:lnSpc>
                        <a:spcBef>
                          <a:spcPts val="0"/>
                        </a:spcBef>
                        <a:spcAft>
                          <a:spcPts val="0"/>
                        </a:spcAft>
                        <a:buNone/>
                      </a:pPr>
                      <a:r>
                        <a:rPr lang="ru-KZ" sz="800" b="0" i="0" u="none" strike="noStrike" cap="none">
                          <a:solidFill>
                            <a:schemeClr val="accent6">
                              <a:lumMod val="50000"/>
                            </a:schemeClr>
                          </a:solidFill>
                          <a:effectLst/>
                          <a:latin typeface="Arial Narrow" panose="020B0606020202030204" pitchFamily="34" charset="0"/>
                          <a:ea typeface="+mn-ea"/>
                          <a:cs typeface="+mn-cs"/>
                          <a:sym typeface="Arial"/>
                        </a:rPr>
                        <a:t>5 251</a:t>
                      </a:r>
                    </a:p>
                  </a:txBody>
                  <a:tcPr marL="9525" marR="9525" marT="0" marB="0" anchor="ctr">
                    <a:solidFill>
                      <a:schemeClr val="accent6">
                        <a:lumMod val="50000"/>
                        <a:alpha val="1000"/>
                      </a:schemeClr>
                    </a:solidFill>
                  </a:tcPr>
                </a:tc>
                <a:tc>
                  <a:txBody>
                    <a:bodyPr/>
                    <a:lstStyle/>
                    <a:p>
                      <a:pPr marR="0" algn="ctr" rtl="0" eaLnBrk="1" fontAlgn="b" hangingPunct="1">
                        <a:lnSpc>
                          <a:spcPct val="100000"/>
                        </a:lnSpc>
                        <a:spcBef>
                          <a:spcPts val="0"/>
                        </a:spcBef>
                        <a:spcAft>
                          <a:spcPts val="0"/>
                        </a:spcAft>
                        <a:buNone/>
                      </a:pPr>
                      <a:r>
                        <a:rPr lang="ru-KZ" sz="800" b="0" i="0" u="none" strike="noStrike" cap="none">
                          <a:solidFill>
                            <a:schemeClr val="accent6">
                              <a:lumMod val="50000"/>
                            </a:schemeClr>
                          </a:solidFill>
                          <a:effectLst/>
                          <a:latin typeface="Arial Narrow" panose="020B0606020202030204" pitchFamily="34" charset="0"/>
                          <a:ea typeface="+mn-ea"/>
                          <a:cs typeface="+mn-cs"/>
                          <a:sym typeface="Arial"/>
                        </a:rPr>
                        <a:t>4 635</a:t>
                      </a:r>
                    </a:p>
                  </a:txBody>
                  <a:tcPr marL="9525" marR="9525" marT="0" marB="0" anchor="ctr">
                    <a:solidFill>
                      <a:schemeClr val="accent6">
                        <a:lumMod val="50000"/>
                        <a:alpha val="1000"/>
                      </a:schemeClr>
                    </a:solidFill>
                  </a:tcPr>
                </a:tc>
                <a:tc>
                  <a:txBody>
                    <a:bodyPr/>
                    <a:lstStyle/>
                    <a:p>
                      <a:pPr marR="0" algn="ctr" rtl="0" eaLnBrk="1" fontAlgn="b" hangingPunct="1">
                        <a:lnSpc>
                          <a:spcPct val="100000"/>
                        </a:lnSpc>
                        <a:spcBef>
                          <a:spcPts val="0"/>
                        </a:spcBef>
                        <a:spcAft>
                          <a:spcPts val="0"/>
                        </a:spcAft>
                        <a:buNone/>
                      </a:pPr>
                      <a:r>
                        <a:rPr lang="ru-KZ" sz="800" b="0" i="0" u="none" strike="noStrike" cap="none">
                          <a:solidFill>
                            <a:schemeClr val="accent6">
                              <a:lumMod val="50000"/>
                            </a:schemeClr>
                          </a:solidFill>
                          <a:effectLst/>
                          <a:latin typeface="Arial Narrow" panose="020B0606020202030204" pitchFamily="34" charset="0"/>
                          <a:ea typeface="+mn-ea"/>
                          <a:cs typeface="+mn-cs"/>
                          <a:sym typeface="Arial"/>
                        </a:rPr>
                        <a:t>2,4%</a:t>
                      </a:r>
                    </a:p>
                  </a:txBody>
                  <a:tcPr marL="9525" marR="9525" marT="0" marB="0" anchor="ctr">
                    <a:solidFill>
                      <a:schemeClr val="accent6">
                        <a:lumMod val="50000"/>
                        <a:alpha val="1000"/>
                      </a:schemeClr>
                    </a:solidFill>
                  </a:tcPr>
                </a:tc>
                <a:extLst>
                  <a:ext uri="{0D108BD9-81ED-4DB2-BD59-A6C34878D82A}">
                    <a16:rowId xmlns:a16="http://schemas.microsoft.com/office/drawing/2014/main" val="2161733166"/>
                  </a:ext>
                </a:extLst>
              </a:tr>
              <a:tr h="158400">
                <a:tc>
                  <a:txBody>
                    <a:bodyPr/>
                    <a:lstStyle/>
                    <a:p>
                      <a:pPr algn="ctr" fontAlgn="b"/>
                      <a:r>
                        <a:rPr lang="ru-RU" sz="800" u="none" strike="noStrike" dirty="0">
                          <a:solidFill>
                            <a:schemeClr val="accent6">
                              <a:lumMod val="50000"/>
                            </a:schemeClr>
                          </a:solidFill>
                          <a:effectLst/>
                          <a:latin typeface="Arial Narrow" panose="020B0606020202030204" pitchFamily="34" charset="0"/>
                        </a:rPr>
                        <a:t>6</a:t>
                      </a:r>
                      <a:endParaRPr lang="en-US" sz="800" b="0" i="0" u="none" strike="noStrike" dirty="0">
                        <a:solidFill>
                          <a:schemeClr val="accent6">
                            <a:lumMod val="50000"/>
                          </a:schemeClr>
                        </a:solidFill>
                        <a:effectLst/>
                        <a:latin typeface="Arial Narrow" panose="020B0606020202030204" pitchFamily="34" charset="0"/>
                      </a:endParaRPr>
                    </a:p>
                  </a:txBody>
                  <a:tcPr marL="9525" marR="9525" marT="0" marB="0" anchor="ctr">
                    <a:solidFill>
                      <a:schemeClr val="accent6">
                        <a:lumMod val="50000"/>
                        <a:alpha val="20000"/>
                      </a:schemeClr>
                    </a:solidFill>
                  </a:tcPr>
                </a:tc>
                <a:tc>
                  <a:txBody>
                    <a:bodyPr/>
                    <a:lstStyle/>
                    <a:p>
                      <a:pPr marR="0" algn="ctr" rtl="0" eaLnBrk="1" fontAlgn="b" hangingPunct="1">
                        <a:lnSpc>
                          <a:spcPct val="100000"/>
                        </a:lnSpc>
                        <a:spcBef>
                          <a:spcPts val="0"/>
                        </a:spcBef>
                        <a:spcAft>
                          <a:spcPts val="0"/>
                        </a:spcAft>
                        <a:buNone/>
                      </a:pPr>
                      <a:r>
                        <a:rPr lang="ru-KZ" sz="800" b="0" i="0" u="none" strike="noStrike" cap="none" dirty="0">
                          <a:solidFill>
                            <a:schemeClr val="accent6">
                              <a:lumMod val="50000"/>
                            </a:schemeClr>
                          </a:solidFill>
                          <a:effectLst/>
                          <a:latin typeface="Arial Narrow" panose="020B0606020202030204" pitchFamily="34" charset="0"/>
                          <a:ea typeface="+mn-ea"/>
                          <a:cs typeface="+mn-cs"/>
                          <a:sym typeface="Arial"/>
                        </a:rPr>
                        <a:t>5311-2</a:t>
                      </a:r>
                    </a:p>
                  </a:txBody>
                  <a:tcPr marL="9525" marR="9525" marT="0" marB="0" anchor="ctr">
                    <a:solidFill>
                      <a:schemeClr val="accent6">
                        <a:lumMod val="50000"/>
                        <a:alpha val="20000"/>
                      </a:schemeClr>
                    </a:solidFill>
                  </a:tcPr>
                </a:tc>
                <a:tc>
                  <a:txBody>
                    <a:bodyPr/>
                    <a:lstStyle/>
                    <a:p>
                      <a:pPr marL="72000" marR="0" algn="l" rtl="0" eaLnBrk="1" fontAlgn="b" hangingPunct="1">
                        <a:lnSpc>
                          <a:spcPct val="100000"/>
                        </a:lnSpc>
                        <a:spcBef>
                          <a:spcPts val="0"/>
                        </a:spcBef>
                        <a:spcAft>
                          <a:spcPts val="0"/>
                        </a:spcAft>
                        <a:buNone/>
                      </a:pPr>
                      <a:r>
                        <a:rPr lang="ru-RU" sz="800" b="0" i="0" u="none" strike="noStrike" cap="none" dirty="0">
                          <a:solidFill>
                            <a:schemeClr val="accent6">
                              <a:lumMod val="50000"/>
                            </a:schemeClr>
                          </a:solidFill>
                          <a:effectLst/>
                          <a:latin typeface="Arial Narrow" panose="020B0606020202030204" pitchFamily="34" charset="0"/>
                          <a:ea typeface="+mn-ea"/>
                          <a:cs typeface="+mn-cs"/>
                          <a:sym typeface="Arial"/>
                        </a:rPr>
                        <a:t>Бала </a:t>
                      </a:r>
                      <a:r>
                        <a:rPr lang="ru-RU" sz="800" b="0" i="0" u="none" strike="noStrike" cap="none" dirty="0" err="1">
                          <a:solidFill>
                            <a:schemeClr val="accent6">
                              <a:lumMod val="50000"/>
                            </a:schemeClr>
                          </a:solidFill>
                          <a:effectLst/>
                          <a:latin typeface="Arial Narrow" panose="020B0606020202030204" pitchFamily="34" charset="0"/>
                          <a:ea typeface="+mn-ea"/>
                          <a:cs typeface="+mn-cs"/>
                          <a:sym typeface="Arial"/>
                        </a:rPr>
                        <a:t>күтушілер</a:t>
                      </a:r>
                      <a:r>
                        <a:rPr lang="ru-RU" sz="800" b="0" i="0" u="none" strike="noStrike" cap="none" dirty="0">
                          <a:solidFill>
                            <a:schemeClr val="accent6">
                              <a:lumMod val="50000"/>
                            </a:schemeClr>
                          </a:solidFill>
                          <a:effectLst/>
                          <a:latin typeface="Arial Narrow" panose="020B0606020202030204" pitchFamily="34" charset="0"/>
                          <a:ea typeface="+mn-ea"/>
                          <a:cs typeface="+mn-cs"/>
                          <a:sym typeface="Arial"/>
                        </a:rPr>
                        <a:t> (</a:t>
                      </a:r>
                      <a:r>
                        <a:rPr lang="ru-RU" sz="800" b="0" i="0" u="none" strike="noStrike" cap="none" dirty="0" err="1">
                          <a:solidFill>
                            <a:schemeClr val="accent6">
                              <a:lumMod val="50000"/>
                            </a:schemeClr>
                          </a:solidFill>
                          <a:effectLst/>
                          <a:latin typeface="Arial Narrow" panose="020B0606020202030204" pitchFamily="34" charset="0"/>
                          <a:ea typeface="+mn-ea"/>
                          <a:cs typeface="+mn-cs"/>
                          <a:sym typeface="Arial"/>
                        </a:rPr>
                        <a:t>балабақшадағы</a:t>
                      </a:r>
                      <a:r>
                        <a:rPr lang="ru-RU" sz="800" b="0" i="0" u="none" strike="noStrike" cap="none" dirty="0">
                          <a:solidFill>
                            <a:schemeClr val="accent6">
                              <a:lumMod val="50000"/>
                            </a:schemeClr>
                          </a:solidFill>
                          <a:effectLst/>
                          <a:latin typeface="Arial Narrow" panose="020B0606020202030204" pitchFamily="34" charset="0"/>
                          <a:ea typeface="+mn-ea"/>
                          <a:cs typeface="+mn-cs"/>
                          <a:sym typeface="Arial"/>
                        </a:rPr>
                        <a:t>)</a:t>
                      </a:r>
                    </a:p>
                  </a:txBody>
                  <a:tcPr marL="9525" marR="9525" marT="0" marB="0" anchor="ctr">
                    <a:lnR w="12700" cap="flat" cmpd="sng" algn="ctr">
                      <a:solidFill>
                        <a:schemeClr val="tx1"/>
                      </a:solidFill>
                      <a:prstDash val="solid"/>
                      <a:round/>
                      <a:headEnd type="none" w="med" len="med"/>
                      <a:tailEnd type="none" w="med" len="med"/>
                    </a:lnR>
                    <a:solidFill>
                      <a:schemeClr val="accent6">
                        <a:lumMod val="50000"/>
                        <a:alpha val="20000"/>
                      </a:schemeClr>
                    </a:solidFill>
                  </a:tcPr>
                </a:tc>
                <a:tc>
                  <a:txBody>
                    <a:bodyPr/>
                    <a:lstStyle/>
                    <a:p>
                      <a:pPr algn="ctr" fontAlgn="ctr"/>
                      <a:r>
                        <a:rPr lang="ru-KZ" sz="800" b="0" i="0" u="none" strike="noStrike" cap="none">
                          <a:solidFill>
                            <a:schemeClr val="tx1"/>
                          </a:solidFill>
                          <a:effectLst/>
                          <a:latin typeface="Arial Narrow" panose="020B0606020202030204" pitchFamily="34" charset="0"/>
                          <a:ea typeface="+mn-ea"/>
                          <a:cs typeface="+mn-cs"/>
                          <a:sym typeface="Arial"/>
                        </a:rPr>
                        <a:t>14 161</a:t>
                      </a:r>
                    </a:p>
                  </a:txBody>
                  <a:tcPr marL="9525" marR="9525" marT="0" marB="0" anchor="ctr">
                    <a:lnL w="12700" cap="flat" cmpd="sng" algn="ctr">
                      <a:solidFill>
                        <a:schemeClr val="tx1"/>
                      </a:solidFill>
                      <a:prstDash val="solid"/>
                      <a:round/>
                      <a:headEnd type="none" w="med" len="med"/>
                      <a:tailEnd type="none" w="med" len="med"/>
                    </a:lnL>
                    <a:solidFill>
                      <a:schemeClr val="bg1">
                        <a:lumMod val="65000"/>
                        <a:alpha val="20000"/>
                      </a:schemeClr>
                    </a:solidFill>
                  </a:tcPr>
                </a:tc>
                <a:tc>
                  <a:txBody>
                    <a:bodyPr/>
                    <a:lstStyle/>
                    <a:p>
                      <a:pPr algn="ctr" fontAlgn="ctr"/>
                      <a:r>
                        <a:rPr lang="ru-KZ" sz="800" b="0" i="0" u="none" strike="noStrike" cap="none" dirty="0">
                          <a:solidFill>
                            <a:schemeClr val="tx1"/>
                          </a:solidFill>
                          <a:effectLst/>
                          <a:latin typeface="Arial Narrow" panose="020B0606020202030204" pitchFamily="34" charset="0"/>
                          <a:ea typeface="+mn-ea"/>
                          <a:cs typeface="+mn-cs"/>
                          <a:sym typeface="Arial"/>
                        </a:rPr>
                        <a:t>3 228</a:t>
                      </a:r>
                    </a:p>
                  </a:txBody>
                  <a:tcPr marL="9525" marR="9525" marT="0" marB="0" anchor="ctr">
                    <a:solidFill>
                      <a:schemeClr val="bg1">
                        <a:lumMod val="65000"/>
                        <a:alpha val="20000"/>
                      </a:schemeClr>
                    </a:solidFill>
                  </a:tcPr>
                </a:tc>
                <a:tc>
                  <a:txBody>
                    <a:bodyPr/>
                    <a:lstStyle/>
                    <a:p>
                      <a:pPr algn="ctr" fontAlgn="ctr"/>
                      <a:r>
                        <a:rPr lang="ru-KZ" sz="800" b="0" i="0" u="none" strike="noStrike" cap="none" dirty="0">
                          <a:solidFill>
                            <a:schemeClr val="tx1"/>
                          </a:solidFill>
                          <a:effectLst/>
                          <a:latin typeface="Arial Narrow" panose="020B0606020202030204" pitchFamily="34" charset="0"/>
                          <a:ea typeface="+mn-ea"/>
                          <a:cs typeface="+mn-cs"/>
                          <a:sym typeface="Arial"/>
                        </a:rPr>
                        <a:t>2 939</a:t>
                      </a:r>
                    </a:p>
                  </a:txBody>
                  <a:tcPr marL="9525" marR="9525" marT="0" marB="0" anchor="ctr">
                    <a:solidFill>
                      <a:schemeClr val="bg1">
                        <a:lumMod val="65000"/>
                        <a:alpha val="20000"/>
                      </a:schemeClr>
                    </a:solidFill>
                  </a:tcPr>
                </a:tc>
                <a:tc>
                  <a:txBody>
                    <a:bodyPr/>
                    <a:lstStyle/>
                    <a:p>
                      <a:pPr algn="ctr" fontAlgn="ctr"/>
                      <a:r>
                        <a:rPr lang="ru-KZ" sz="800" b="0" i="0" u="none" strike="noStrike" cap="none">
                          <a:solidFill>
                            <a:schemeClr val="tx1"/>
                          </a:solidFill>
                          <a:effectLst/>
                          <a:latin typeface="Arial Narrow" panose="020B0606020202030204" pitchFamily="34" charset="0"/>
                          <a:ea typeface="+mn-ea"/>
                          <a:cs typeface="+mn-cs"/>
                          <a:sym typeface="Arial"/>
                        </a:rPr>
                        <a:t>4 289</a:t>
                      </a:r>
                    </a:p>
                  </a:txBody>
                  <a:tcPr marL="9525" marR="9525" marT="0" marB="0" anchor="ctr">
                    <a:solidFill>
                      <a:schemeClr val="bg1">
                        <a:lumMod val="65000"/>
                        <a:alpha val="20000"/>
                      </a:schemeClr>
                    </a:solidFill>
                  </a:tcPr>
                </a:tc>
                <a:tc>
                  <a:txBody>
                    <a:bodyPr/>
                    <a:lstStyle/>
                    <a:p>
                      <a:pPr algn="ctr" fontAlgn="ctr"/>
                      <a:r>
                        <a:rPr lang="ru-KZ" sz="800" b="0" i="0" u="none" strike="noStrike" cap="none">
                          <a:solidFill>
                            <a:schemeClr val="tx1"/>
                          </a:solidFill>
                          <a:effectLst/>
                          <a:latin typeface="Arial Narrow" panose="020B0606020202030204" pitchFamily="34" charset="0"/>
                          <a:ea typeface="+mn-ea"/>
                          <a:cs typeface="+mn-cs"/>
                          <a:sym typeface="Arial"/>
                        </a:rPr>
                        <a:t>3 705</a:t>
                      </a:r>
                    </a:p>
                  </a:txBody>
                  <a:tcPr marL="9525" marR="9525" marT="0" marB="0" anchor="ctr">
                    <a:lnR w="12700" cap="flat" cmpd="sng" algn="ctr">
                      <a:solidFill>
                        <a:schemeClr val="tx1"/>
                      </a:solidFill>
                      <a:prstDash val="solid"/>
                      <a:round/>
                      <a:headEnd type="none" w="med" len="med"/>
                      <a:tailEnd type="none" w="med" len="med"/>
                    </a:lnR>
                    <a:solidFill>
                      <a:schemeClr val="bg1">
                        <a:lumMod val="65000"/>
                        <a:alpha val="20000"/>
                      </a:schemeClr>
                    </a:solidFill>
                  </a:tcPr>
                </a:tc>
                <a:tc>
                  <a:txBody>
                    <a:bodyPr/>
                    <a:lstStyle/>
                    <a:p>
                      <a:pPr marR="0" algn="ctr" rtl="0" eaLnBrk="1" fontAlgn="b" hangingPunct="1">
                        <a:lnSpc>
                          <a:spcPct val="100000"/>
                        </a:lnSpc>
                        <a:spcBef>
                          <a:spcPts val="0"/>
                        </a:spcBef>
                        <a:spcAft>
                          <a:spcPts val="0"/>
                        </a:spcAft>
                        <a:buNone/>
                      </a:pPr>
                      <a:r>
                        <a:rPr lang="ru-KZ" sz="800" b="0" i="0" u="none" strike="noStrike" cap="none">
                          <a:solidFill>
                            <a:schemeClr val="accent6">
                              <a:lumMod val="50000"/>
                            </a:schemeClr>
                          </a:solidFill>
                          <a:effectLst/>
                          <a:latin typeface="Arial Narrow" panose="020B0606020202030204" pitchFamily="34" charset="0"/>
                          <a:ea typeface="+mn-ea"/>
                          <a:cs typeface="+mn-cs"/>
                          <a:sym typeface="Arial"/>
                        </a:rPr>
                        <a:t>15 515</a:t>
                      </a:r>
                    </a:p>
                  </a:txBody>
                  <a:tcPr marL="9525" marR="9525" marT="0" marB="0" anchor="ctr">
                    <a:lnL w="12700" cap="flat" cmpd="sng" algn="ctr">
                      <a:solidFill>
                        <a:schemeClr val="tx1"/>
                      </a:solidFill>
                      <a:prstDash val="solid"/>
                      <a:round/>
                      <a:headEnd type="none" w="med" len="med"/>
                      <a:tailEnd type="none" w="med" len="med"/>
                    </a:lnL>
                    <a:solidFill>
                      <a:schemeClr val="accent6">
                        <a:lumMod val="50000"/>
                        <a:alpha val="20000"/>
                      </a:schemeClr>
                    </a:solidFill>
                  </a:tcPr>
                </a:tc>
                <a:tc>
                  <a:txBody>
                    <a:bodyPr/>
                    <a:lstStyle/>
                    <a:p>
                      <a:pPr marR="0" algn="ctr" rtl="0" eaLnBrk="1" fontAlgn="b" hangingPunct="1">
                        <a:lnSpc>
                          <a:spcPct val="100000"/>
                        </a:lnSpc>
                        <a:spcBef>
                          <a:spcPts val="0"/>
                        </a:spcBef>
                        <a:spcAft>
                          <a:spcPts val="0"/>
                        </a:spcAft>
                        <a:buNone/>
                      </a:pPr>
                      <a:r>
                        <a:rPr lang="ru-KZ" sz="800" b="0" i="0" u="none" strike="noStrike" cap="none">
                          <a:solidFill>
                            <a:schemeClr val="tx1"/>
                          </a:solidFill>
                          <a:effectLst/>
                          <a:latin typeface="Arial Narrow" panose="020B0606020202030204" pitchFamily="34" charset="0"/>
                          <a:ea typeface="+mn-ea"/>
                          <a:cs typeface="+mn-cs"/>
                          <a:sym typeface="Arial"/>
                        </a:rPr>
                        <a:t>3 536</a:t>
                      </a:r>
                    </a:p>
                  </a:txBody>
                  <a:tcPr marL="9525" marR="9525" marT="0" marB="0" anchor="ctr">
                    <a:solidFill>
                      <a:schemeClr val="bg1">
                        <a:lumMod val="50000"/>
                        <a:alpha val="20000"/>
                      </a:schemeClr>
                    </a:solidFill>
                  </a:tcPr>
                </a:tc>
                <a:tc>
                  <a:txBody>
                    <a:bodyPr/>
                    <a:lstStyle/>
                    <a:p>
                      <a:pPr marR="0" algn="ctr" rtl="0" eaLnBrk="1" fontAlgn="b" hangingPunct="1">
                        <a:lnSpc>
                          <a:spcPct val="100000"/>
                        </a:lnSpc>
                        <a:spcBef>
                          <a:spcPts val="0"/>
                        </a:spcBef>
                        <a:spcAft>
                          <a:spcPts val="0"/>
                        </a:spcAft>
                        <a:buNone/>
                      </a:pPr>
                      <a:r>
                        <a:rPr lang="ru-KZ" sz="800" b="0" i="0" u="none" strike="noStrike" cap="none">
                          <a:solidFill>
                            <a:schemeClr val="accent6">
                              <a:lumMod val="50000"/>
                            </a:schemeClr>
                          </a:solidFill>
                          <a:effectLst/>
                          <a:latin typeface="Arial Narrow" panose="020B0606020202030204" pitchFamily="34" charset="0"/>
                          <a:ea typeface="+mn-ea"/>
                          <a:cs typeface="+mn-cs"/>
                          <a:sym typeface="Arial"/>
                        </a:rPr>
                        <a:t>3 459</a:t>
                      </a:r>
                    </a:p>
                  </a:txBody>
                  <a:tcPr marL="9525" marR="9525" marT="0" marB="0" anchor="ctr">
                    <a:solidFill>
                      <a:schemeClr val="accent6">
                        <a:lumMod val="50000"/>
                        <a:alpha val="20000"/>
                      </a:schemeClr>
                    </a:solidFill>
                  </a:tcPr>
                </a:tc>
                <a:tc>
                  <a:txBody>
                    <a:bodyPr/>
                    <a:lstStyle/>
                    <a:p>
                      <a:pPr marR="0" algn="ctr" rtl="0" eaLnBrk="1" fontAlgn="b" hangingPunct="1">
                        <a:lnSpc>
                          <a:spcPct val="100000"/>
                        </a:lnSpc>
                        <a:spcBef>
                          <a:spcPts val="0"/>
                        </a:spcBef>
                        <a:spcAft>
                          <a:spcPts val="0"/>
                        </a:spcAft>
                        <a:buNone/>
                      </a:pPr>
                      <a:r>
                        <a:rPr lang="ru-KZ" sz="800" b="0" i="0" u="none" strike="noStrike" cap="none">
                          <a:solidFill>
                            <a:schemeClr val="accent6">
                              <a:lumMod val="50000"/>
                            </a:schemeClr>
                          </a:solidFill>
                          <a:effectLst/>
                          <a:latin typeface="Arial Narrow" panose="020B0606020202030204" pitchFamily="34" charset="0"/>
                          <a:ea typeface="+mn-ea"/>
                          <a:cs typeface="+mn-cs"/>
                          <a:sym typeface="Arial"/>
                        </a:rPr>
                        <a:t>3 516</a:t>
                      </a:r>
                    </a:p>
                  </a:txBody>
                  <a:tcPr marL="9525" marR="9525" marT="0" marB="0" anchor="ctr">
                    <a:solidFill>
                      <a:schemeClr val="accent6">
                        <a:lumMod val="50000"/>
                        <a:alpha val="20000"/>
                      </a:schemeClr>
                    </a:solidFill>
                  </a:tcPr>
                </a:tc>
                <a:tc>
                  <a:txBody>
                    <a:bodyPr/>
                    <a:lstStyle/>
                    <a:p>
                      <a:pPr marR="0" algn="ctr" rtl="0" eaLnBrk="1" fontAlgn="b" hangingPunct="1">
                        <a:lnSpc>
                          <a:spcPct val="100000"/>
                        </a:lnSpc>
                        <a:spcBef>
                          <a:spcPts val="0"/>
                        </a:spcBef>
                        <a:spcAft>
                          <a:spcPts val="0"/>
                        </a:spcAft>
                        <a:buNone/>
                      </a:pPr>
                      <a:r>
                        <a:rPr lang="ru-KZ" sz="800" b="0" i="0" u="none" strike="noStrike" cap="none">
                          <a:solidFill>
                            <a:schemeClr val="accent6">
                              <a:lumMod val="50000"/>
                            </a:schemeClr>
                          </a:solidFill>
                          <a:effectLst/>
                          <a:latin typeface="Arial Narrow" panose="020B0606020202030204" pitchFamily="34" charset="0"/>
                          <a:ea typeface="+mn-ea"/>
                          <a:cs typeface="+mn-cs"/>
                          <a:sym typeface="Arial"/>
                        </a:rPr>
                        <a:t>5 004</a:t>
                      </a:r>
                    </a:p>
                  </a:txBody>
                  <a:tcPr marL="9525" marR="9525" marT="0" marB="0" anchor="ctr">
                    <a:solidFill>
                      <a:schemeClr val="accent6">
                        <a:lumMod val="50000"/>
                        <a:alpha val="20000"/>
                      </a:schemeClr>
                    </a:solidFill>
                  </a:tcPr>
                </a:tc>
                <a:tc>
                  <a:txBody>
                    <a:bodyPr/>
                    <a:lstStyle/>
                    <a:p>
                      <a:pPr marR="0" algn="ctr" rtl="0" eaLnBrk="1" fontAlgn="b" hangingPunct="1">
                        <a:lnSpc>
                          <a:spcPct val="100000"/>
                        </a:lnSpc>
                        <a:spcBef>
                          <a:spcPts val="0"/>
                        </a:spcBef>
                        <a:spcAft>
                          <a:spcPts val="0"/>
                        </a:spcAft>
                        <a:buNone/>
                      </a:pPr>
                      <a:r>
                        <a:rPr lang="ru-KZ" sz="800" b="0" i="0" u="none" strike="noStrike" cap="none">
                          <a:solidFill>
                            <a:schemeClr val="accent6">
                              <a:lumMod val="50000"/>
                            </a:schemeClr>
                          </a:solidFill>
                          <a:effectLst/>
                          <a:latin typeface="Arial Narrow" panose="020B0606020202030204" pitchFamily="34" charset="0"/>
                          <a:ea typeface="+mn-ea"/>
                          <a:cs typeface="+mn-cs"/>
                          <a:sym typeface="Arial"/>
                        </a:rPr>
                        <a:t>2,0%</a:t>
                      </a:r>
                    </a:p>
                  </a:txBody>
                  <a:tcPr marL="9525" marR="9525" marT="0" marB="0" anchor="ctr">
                    <a:solidFill>
                      <a:schemeClr val="accent6">
                        <a:lumMod val="50000"/>
                        <a:alpha val="20000"/>
                      </a:schemeClr>
                    </a:solidFill>
                  </a:tcPr>
                </a:tc>
                <a:extLst>
                  <a:ext uri="{0D108BD9-81ED-4DB2-BD59-A6C34878D82A}">
                    <a16:rowId xmlns:a16="http://schemas.microsoft.com/office/drawing/2014/main" val="1745570149"/>
                  </a:ext>
                </a:extLst>
              </a:tr>
              <a:tr h="158400">
                <a:tc>
                  <a:txBody>
                    <a:bodyPr/>
                    <a:lstStyle/>
                    <a:p>
                      <a:pPr algn="ctr" fontAlgn="b"/>
                      <a:r>
                        <a:rPr lang="ru-RU" sz="800" u="none" strike="noStrike" dirty="0">
                          <a:solidFill>
                            <a:schemeClr val="accent6">
                              <a:lumMod val="50000"/>
                            </a:schemeClr>
                          </a:solidFill>
                          <a:effectLst/>
                          <a:latin typeface="Arial Narrow" panose="020B0606020202030204" pitchFamily="34" charset="0"/>
                        </a:rPr>
                        <a:t>7</a:t>
                      </a:r>
                      <a:endParaRPr lang="en-US" sz="800" b="0" i="0" u="none" strike="noStrike" dirty="0">
                        <a:solidFill>
                          <a:schemeClr val="accent6">
                            <a:lumMod val="50000"/>
                          </a:schemeClr>
                        </a:solidFill>
                        <a:effectLst/>
                        <a:latin typeface="Arial Narrow" panose="020B0606020202030204" pitchFamily="34" charset="0"/>
                      </a:endParaRPr>
                    </a:p>
                  </a:txBody>
                  <a:tcPr marL="9525" marR="9525" marT="0" marB="0" anchor="ctr">
                    <a:solidFill>
                      <a:schemeClr val="accent6">
                        <a:lumMod val="50000"/>
                        <a:alpha val="1000"/>
                      </a:schemeClr>
                    </a:solidFill>
                  </a:tcPr>
                </a:tc>
                <a:tc>
                  <a:txBody>
                    <a:bodyPr/>
                    <a:lstStyle/>
                    <a:p>
                      <a:pPr marR="0" algn="ctr" rtl="0" eaLnBrk="1" fontAlgn="b" hangingPunct="1">
                        <a:lnSpc>
                          <a:spcPct val="100000"/>
                        </a:lnSpc>
                        <a:spcBef>
                          <a:spcPts val="0"/>
                        </a:spcBef>
                        <a:spcAft>
                          <a:spcPts val="0"/>
                        </a:spcAft>
                        <a:buNone/>
                      </a:pPr>
                      <a:r>
                        <a:rPr lang="ru-KZ" sz="800" b="0" i="0" u="none" strike="noStrike" cap="none" dirty="0">
                          <a:solidFill>
                            <a:schemeClr val="accent6">
                              <a:lumMod val="50000"/>
                            </a:schemeClr>
                          </a:solidFill>
                          <a:effectLst/>
                          <a:latin typeface="Arial Narrow" panose="020B0606020202030204" pitchFamily="34" charset="0"/>
                          <a:ea typeface="+mn-ea"/>
                          <a:cs typeface="+mn-cs"/>
                          <a:sym typeface="Arial"/>
                        </a:rPr>
                        <a:t>7119-9</a:t>
                      </a:r>
                    </a:p>
                  </a:txBody>
                  <a:tcPr marL="9525" marR="9525" marT="0" marB="0" anchor="ctr">
                    <a:solidFill>
                      <a:schemeClr val="accent6">
                        <a:lumMod val="50000"/>
                        <a:alpha val="1000"/>
                      </a:schemeClr>
                    </a:solidFill>
                  </a:tcPr>
                </a:tc>
                <a:tc>
                  <a:txBody>
                    <a:bodyPr/>
                    <a:lstStyle/>
                    <a:p>
                      <a:pPr marL="72000" marR="0" algn="l" rtl="0" eaLnBrk="1" fontAlgn="b" hangingPunct="1">
                        <a:lnSpc>
                          <a:spcPct val="100000"/>
                        </a:lnSpc>
                        <a:spcBef>
                          <a:spcPts val="0"/>
                        </a:spcBef>
                        <a:spcAft>
                          <a:spcPts val="0"/>
                        </a:spcAft>
                        <a:buNone/>
                      </a:pPr>
                      <a:r>
                        <a:rPr lang="ru-RU" sz="800" b="0" i="0" u="none" strike="noStrike" cap="none" dirty="0" err="1">
                          <a:solidFill>
                            <a:schemeClr val="accent6">
                              <a:lumMod val="50000"/>
                            </a:schemeClr>
                          </a:solidFill>
                          <a:effectLst/>
                          <a:latin typeface="Arial Narrow" panose="020B0606020202030204" pitchFamily="34" charset="0"/>
                          <a:ea typeface="+mn-ea"/>
                          <a:cs typeface="+mn-cs"/>
                          <a:sym typeface="Arial"/>
                        </a:rPr>
                        <a:t>Басқа</a:t>
                      </a:r>
                      <a:r>
                        <a:rPr lang="ru-RU" sz="800" b="0" i="0" u="none" strike="noStrike" cap="none" dirty="0">
                          <a:solidFill>
                            <a:schemeClr val="accent6">
                              <a:lumMod val="50000"/>
                            </a:schemeClr>
                          </a:solidFill>
                          <a:effectLst/>
                          <a:latin typeface="Arial Narrow" panose="020B0606020202030204" pitchFamily="34" charset="0"/>
                          <a:ea typeface="+mn-ea"/>
                          <a:cs typeface="+mn-cs"/>
                          <a:sym typeface="Arial"/>
                        </a:rPr>
                        <a:t> да </a:t>
                      </a:r>
                      <a:r>
                        <a:rPr lang="ru-RU" sz="800" b="0" i="0" u="none" strike="noStrike" cap="none" dirty="0" err="1">
                          <a:solidFill>
                            <a:schemeClr val="accent6">
                              <a:lumMod val="50000"/>
                            </a:schemeClr>
                          </a:solidFill>
                          <a:effectLst/>
                          <a:latin typeface="Arial Narrow" panose="020B0606020202030204" pitchFamily="34" charset="0"/>
                          <a:ea typeface="+mn-ea"/>
                          <a:cs typeface="+mn-cs"/>
                          <a:sym typeface="Arial"/>
                        </a:rPr>
                        <a:t>құрылысшы-монтаждаушылар</a:t>
                      </a:r>
                      <a:r>
                        <a:rPr lang="ru-RU" sz="800" b="0" i="0" u="none" strike="noStrike" cap="none" dirty="0">
                          <a:solidFill>
                            <a:schemeClr val="accent6">
                              <a:lumMod val="50000"/>
                            </a:schemeClr>
                          </a:solidFill>
                          <a:effectLst/>
                          <a:latin typeface="Arial Narrow" panose="020B0606020202030204" pitchFamily="34" charset="0"/>
                          <a:ea typeface="+mn-ea"/>
                          <a:cs typeface="+mn-cs"/>
                          <a:sym typeface="Arial"/>
                        </a:rPr>
                        <a:t> </a:t>
                      </a:r>
                      <a:r>
                        <a:rPr lang="ru-RU" sz="800" b="0" i="0" u="none" strike="noStrike" cap="none" dirty="0" err="1">
                          <a:solidFill>
                            <a:schemeClr val="accent6">
                              <a:lumMod val="50000"/>
                            </a:schemeClr>
                          </a:solidFill>
                          <a:effectLst/>
                          <a:latin typeface="Arial Narrow" panose="020B0606020202030204" pitchFamily="34" charset="0"/>
                          <a:ea typeface="+mn-ea"/>
                          <a:cs typeface="+mn-cs"/>
                          <a:sym typeface="Arial"/>
                        </a:rPr>
                        <a:t>және</a:t>
                      </a:r>
                      <a:r>
                        <a:rPr lang="ru-RU" sz="800" b="0" i="0" u="none" strike="noStrike" cap="none" dirty="0">
                          <a:solidFill>
                            <a:schemeClr val="accent6">
                              <a:lumMod val="50000"/>
                            </a:schemeClr>
                          </a:solidFill>
                          <a:effectLst/>
                          <a:latin typeface="Arial Narrow" panose="020B0606020202030204" pitchFamily="34" charset="0"/>
                          <a:ea typeface="+mn-ea"/>
                          <a:cs typeface="+mn-cs"/>
                          <a:sym typeface="Arial"/>
                        </a:rPr>
                        <a:t> </a:t>
                      </a:r>
                      <a:r>
                        <a:rPr lang="ru-RU" sz="800" b="0" i="0" u="none" strike="noStrike" cap="none" dirty="0" err="1">
                          <a:solidFill>
                            <a:schemeClr val="accent6">
                              <a:lumMod val="50000"/>
                            </a:schemeClr>
                          </a:solidFill>
                          <a:effectLst/>
                          <a:latin typeface="Arial Narrow" panose="020B0606020202030204" pitchFamily="34" charset="0"/>
                          <a:ea typeface="+mn-ea"/>
                          <a:cs typeface="+mn-cs"/>
                          <a:sym typeface="Arial"/>
                        </a:rPr>
                        <a:t>тектес</a:t>
                      </a:r>
                      <a:r>
                        <a:rPr lang="ru-RU" sz="800" b="0" i="0" u="none" strike="noStrike" cap="none" dirty="0">
                          <a:solidFill>
                            <a:schemeClr val="accent6">
                              <a:lumMod val="50000"/>
                            </a:schemeClr>
                          </a:solidFill>
                          <a:effectLst/>
                          <a:latin typeface="Arial Narrow" panose="020B0606020202030204" pitchFamily="34" charset="0"/>
                          <a:ea typeface="+mn-ea"/>
                          <a:cs typeface="+mn-cs"/>
                          <a:sym typeface="Arial"/>
                        </a:rPr>
                        <a:t> </a:t>
                      </a:r>
                      <a:r>
                        <a:rPr lang="ru-RU" sz="800" b="0" i="0" u="none" strike="noStrike" cap="none" dirty="0" err="1">
                          <a:solidFill>
                            <a:schemeClr val="accent6">
                              <a:lumMod val="50000"/>
                            </a:schemeClr>
                          </a:solidFill>
                          <a:effectLst/>
                          <a:latin typeface="Arial Narrow" panose="020B0606020202030204" pitchFamily="34" charset="0"/>
                          <a:ea typeface="+mn-ea"/>
                          <a:cs typeface="+mn-cs"/>
                          <a:sym typeface="Arial"/>
                        </a:rPr>
                        <a:t>қызметтер</a:t>
                      </a:r>
                      <a:r>
                        <a:rPr lang="ru-RU" sz="800" b="0" i="0" u="none" strike="noStrike" cap="none" dirty="0">
                          <a:solidFill>
                            <a:schemeClr val="accent6">
                              <a:lumMod val="50000"/>
                            </a:schemeClr>
                          </a:solidFill>
                          <a:effectLst/>
                          <a:latin typeface="Arial Narrow" panose="020B0606020202030204" pitchFamily="34" charset="0"/>
                          <a:ea typeface="+mn-ea"/>
                          <a:cs typeface="+mn-cs"/>
                          <a:sym typeface="Arial"/>
                        </a:rPr>
                        <a:t> </a:t>
                      </a:r>
                      <a:r>
                        <a:rPr lang="ru-RU" sz="800" b="0" i="0" u="none" strike="noStrike" cap="none" dirty="0" err="1">
                          <a:solidFill>
                            <a:schemeClr val="accent6">
                              <a:lumMod val="50000"/>
                            </a:schemeClr>
                          </a:solidFill>
                          <a:effectLst/>
                          <a:latin typeface="Arial Narrow" panose="020B0606020202030204" pitchFamily="34" charset="0"/>
                          <a:ea typeface="+mn-ea"/>
                          <a:cs typeface="+mn-cs"/>
                          <a:sym typeface="Arial"/>
                        </a:rPr>
                        <a:t>жұмысшылары</a:t>
                      </a:r>
                      <a:endParaRPr lang="ru-RU" sz="800" b="0" i="0" u="none" strike="noStrike" cap="none" dirty="0">
                        <a:solidFill>
                          <a:schemeClr val="accent6">
                            <a:lumMod val="50000"/>
                          </a:schemeClr>
                        </a:solidFill>
                        <a:effectLst/>
                        <a:latin typeface="Arial Narrow" panose="020B0606020202030204" pitchFamily="34" charset="0"/>
                        <a:ea typeface="+mn-ea"/>
                        <a:cs typeface="+mn-cs"/>
                        <a:sym typeface="Arial"/>
                      </a:endParaRPr>
                    </a:p>
                  </a:txBody>
                  <a:tcPr marL="9525" marR="9525" marT="0" marB="0" anchor="ctr">
                    <a:lnR w="12700" cap="flat" cmpd="sng" algn="ctr">
                      <a:solidFill>
                        <a:schemeClr val="tx1"/>
                      </a:solidFill>
                      <a:prstDash val="solid"/>
                      <a:round/>
                      <a:headEnd type="none" w="med" len="med"/>
                      <a:tailEnd type="none" w="med" len="med"/>
                    </a:lnR>
                    <a:solidFill>
                      <a:schemeClr val="accent6">
                        <a:lumMod val="50000"/>
                        <a:alpha val="1000"/>
                      </a:schemeClr>
                    </a:solidFill>
                  </a:tcPr>
                </a:tc>
                <a:tc>
                  <a:txBody>
                    <a:bodyPr/>
                    <a:lstStyle/>
                    <a:p>
                      <a:pPr algn="ctr" fontAlgn="ctr"/>
                      <a:r>
                        <a:rPr lang="ru-KZ" sz="800" b="0" i="0" u="none" strike="noStrike" cap="none">
                          <a:solidFill>
                            <a:schemeClr val="tx1"/>
                          </a:solidFill>
                          <a:effectLst/>
                          <a:latin typeface="Arial Narrow" panose="020B0606020202030204" pitchFamily="34" charset="0"/>
                          <a:ea typeface="+mn-ea"/>
                          <a:cs typeface="+mn-cs"/>
                          <a:sym typeface="Arial"/>
                        </a:rPr>
                        <a:t>11 990</a:t>
                      </a:r>
                    </a:p>
                  </a:txBody>
                  <a:tcPr marL="9525" marR="9525" marT="0" marB="0" anchor="ctr">
                    <a:lnL w="12700" cap="flat" cmpd="sng" algn="ctr">
                      <a:solidFill>
                        <a:schemeClr val="tx1"/>
                      </a:solidFill>
                      <a:prstDash val="solid"/>
                      <a:round/>
                      <a:headEnd type="none" w="med" len="med"/>
                      <a:tailEnd type="none" w="med" len="med"/>
                    </a:lnL>
                    <a:solidFill>
                      <a:schemeClr val="accent6">
                        <a:lumMod val="50000"/>
                        <a:alpha val="1000"/>
                      </a:schemeClr>
                    </a:solidFill>
                  </a:tcPr>
                </a:tc>
                <a:tc>
                  <a:txBody>
                    <a:bodyPr/>
                    <a:lstStyle/>
                    <a:p>
                      <a:pPr algn="ctr" fontAlgn="ctr"/>
                      <a:r>
                        <a:rPr lang="ru-KZ" sz="800" b="0" i="0" u="none" strike="noStrike" cap="none" dirty="0">
                          <a:solidFill>
                            <a:schemeClr val="tx1"/>
                          </a:solidFill>
                          <a:effectLst/>
                          <a:latin typeface="Arial Narrow" panose="020B0606020202030204" pitchFamily="34" charset="0"/>
                          <a:ea typeface="+mn-ea"/>
                          <a:cs typeface="+mn-cs"/>
                          <a:sym typeface="Arial"/>
                        </a:rPr>
                        <a:t>775</a:t>
                      </a:r>
                    </a:p>
                  </a:txBody>
                  <a:tcPr marL="9525" marR="9525" marT="0" marB="0" anchor="ctr">
                    <a:solidFill>
                      <a:schemeClr val="accent6">
                        <a:lumMod val="50000"/>
                        <a:alpha val="1000"/>
                      </a:schemeClr>
                    </a:solidFill>
                  </a:tcPr>
                </a:tc>
                <a:tc>
                  <a:txBody>
                    <a:bodyPr/>
                    <a:lstStyle/>
                    <a:p>
                      <a:pPr algn="ctr" fontAlgn="ctr"/>
                      <a:r>
                        <a:rPr lang="ru-KZ" sz="800" b="0" i="0" u="none" strike="noStrike" cap="none" dirty="0">
                          <a:solidFill>
                            <a:schemeClr val="tx1"/>
                          </a:solidFill>
                          <a:effectLst/>
                          <a:latin typeface="Arial Narrow" panose="020B0606020202030204" pitchFamily="34" charset="0"/>
                          <a:ea typeface="+mn-ea"/>
                          <a:cs typeface="+mn-cs"/>
                          <a:sym typeface="Arial"/>
                        </a:rPr>
                        <a:t>4 754</a:t>
                      </a:r>
                    </a:p>
                  </a:txBody>
                  <a:tcPr marL="9525" marR="9525" marT="0" marB="0" anchor="ctr">
                    <a:solidFill>
                      <a:schemeClr val="accent6">
                        <a:lumMod val="50000"/>
                        <a:alpha val="1000"/>
                      </a:schemeClr>
                    </a:solidFill>
                  </a:tcPr>
                </a:tc>
                <a:tc>
                  <a:txBody>
                    <a:bodyPr/>
                    <a:lstStyle/>
                    <a:p>
                      <a:pPr algn="ctr" fontAlgn="ctr"/>
                      <a:r>
                        <a:rPr lang="ru-KZ" sz="800" b="0" i="0" u="none" strike="noStrike" cap="none">
                          <a:solidFill>
                            <a:schemeClr val="tx1"/>
                          </a:solidFill>
                          <a:effectLst/>
                          <a:latin typeface="Arial Narrow" panose="020B0606020202030204" pitchFamily="34" charset="0"/>
                          <a:ea typeface="+mn-ea"/>
                          <a:cs typeface="+mn-cs"/>
                          <a:sym typeface="Arial"/>
                        </a:rPr>
                        <a:t>4 620</a:t>
                      </a:r>
                    </a:p>
                  </a:txBody>
                  <a:tcPr marL="9525" marR="9525" marT="0" marB="0" anchor="ctr">
                    <a:solidFill>
                      <a:schemeClr val="accent6">
                        <a:lumMod val="50000"/>
                        <a:alpha val="1000"/>
                      </a:schemeClr>
                    </a:solidFill>
                  </a:tcPr>
                </a:tc>
                <a:tc>
                  <a:txBody>
                    <a:bodyPr/>
                    <a:lstStyle/>
                    <a:p>
                      <a:pPr algn="ctr" fontAlgn="ctr"/>
                      <a:r>
                        <a:rPr lang="ru-KZ" sz="800" b="0" i="0" u="none" strike="noStrike" cap="none">
                          <a:solidFill>
                            <a:schemeClr val="tx1"/>
                          </a:solidFill>
                          <a:effectLst/>
                          <a:latin typeface="Arial Narrow" panose="020B0606020202030204" pitchFamily="34" charset="0"/>
                          <a:ea typeface="+mn-ea"/>
                          <a:cs typeface="+mn-cs"/>
                          <a:sym typeface="Arial"/>
                        </a:rPr>
                        <a:t>1 841</a:t>
                      </a:r>
                    </a:p>
                  </a:txBody>
                  <a:tcPr marL="9525" marR="9525" marT="0" marB="0" anchor="ctr">
                    <a:lnR w="12700" cap="flat" cmpd="sng" algn="ctr">
                      <a:solidFill>
                        <a:schemeClr val="tx1"/>
                      </a:solidFill>
                      <a:prstDash val="solid"/>
                      <a:round/>
                      <a:headEnd type="none" w="med" len="med"/>
                      <a:tailEnd type="none" w="med" len="med"/>
                    </a:lnR>
                    <a:solidFill>
                      <a:schemeClr val="accent6">
                        <a:lumMod val="50000"/>
                        <a:alpha val="1000"/>
                      </a:schemeClr>
                    </a:solidFill>
                  </a:tcPr>
                </a:tc>
                <a:tc>
                  <a:txBody>
                    <a:bodyPr/>
                    <a:lstStyle/>
                    <a:p>
                      <a:pPr marR="0" algn="ctr" rtl="0" eaLnBrk="1" fontAlgn="b" hangingPunct="1">
                        <a:lnSpc>
                          <a:spcPct val="100000"/>
                        </a:lnSpc>
                        <a:spcBef>
                          <a:spcPts val="0"/>
                        </a:spcBef>
                        <a:spcAft>
                          <a:spcPts val="0"/>
                        </a:spcAft>
                        <a:buNone/>
                      </a:pPr>
                      <a:r>
                        <a:rPr lang="ru-KZ" sz="800" b="0" i="0" u="none" strike="noStrike" cap="none">
                          <a:solidFill>
                            <a:schemeClr val="accent6">
                              <a:lumMod val="50000"/>
                            </a:schemeClr>
                          </a:solidFill>
                          <a:effectLst/>
                          <a:latin typeface="Arial Narrow" panose="020B0606020202030204" pitchFamily="34" charset="0"/>
                          <a:ea typeface="+mn-ea"/>
                          <a:cs typeface="+mn-cs"/>
                          <a:sym typeface="Arial"/>
                        </a:rPr>
                        <a:t>14 540</a:t>
                      </a:r>
                    </a:p>
                  </a:txBody>
                  <a:tcPr marL="9525" marR="9525" marT="0" marB="0" anchor="ctr">
                    <a:lnL w="12700" cap="flat" cmpd="sng" algn="ctr">
                      <a:solidFill>
                        <a:schemeClr val="tx1"/>
                      </a:solidFill>
                      <a:prstDash val="solid"/>
                      <a:round/>
                      <a:headEnd type="none" w="med" len="med"/>
                      <a:tailEnd type="none" w="med" len="med"/>
                    </a:lnL>
                    <a:solidFill>
                      <a:schemeClr val="accent6">
                        <a:lumMod val="50000"/>
                        <a:alpha val="1000"/>
                      </a:schemeClr>
                    </a:solidFill>
                  </a:tcPr>
                </a:tc>
                <a:tc>
                  <a:txBody>
                    <a:bodyPr/>
                    <a:lstStyle/>
                    <a:p>
                      <a:pPr marR="0" algn="ctr" rtl="0" eaLnBrk="1" fontAlgn="b" hangingPunct="1">
                        <a:lnSpc>
                          <a:spcPct val="100000"/>
                        </a:lnSpc>
                        <a:spcBef>
                          <a:spcPts val="0"/>
                        </a:spcBef>
                        <a:spcAft>
                          <a:spcPts val="0"/>
                        </a:spcAft>
                        <a:buNone/>
                      </a:pPr>
                      <a:r>
                        <a:rPr lang="ru-KZ" sz="800" b="0" i="0" u="none" strike="noStrike" cap="none">
                          <a:solidFill>
                            <a:schemeClr val="tx1"/>
                          </a:solidFill>
                          <a:effectLst/>
                          <a:latin typeface="Arial Narrow" panose="020B0606020202030204" pitchFamily="34" charset="0"/>
                          <a:ea typeface="+mn-ea"/>
                          <a:cs typeface="+mn-cs"/>
                          <a:sym typeface="Arial"/>
                        </a:rPr>
                        <a:t>1 141</a:t>
                      </a:r>
                    </a:p>
                  </a:txBody>
                  <a:tcPr marL="9525" marR="9525" marT="0" marB="0" anchor="ctr">
                    <a:solidFill>
                      <a:schemeClr val="accent6">
                        <a:lumMod val="50000"/>
                        <a:alpha val="1000"/>
                      </a:schemeClr>
                    </a:solidFill>
                  </a:tcPr>
                </a:tc>
                <a:tc>
                  <a:txBody>
                    <a:bodyPr/>
                    <a:lstStyle/>
                    <a:p>
                      <a:pPr marR="0" algn="ctr" rtl="0" eaLnBrk="1" fontAlgn="b" hangingPunct="1">
                        <a:lnSpc>
                          <a:spcPct val="100000"/>
                        </a:lnSpc>
                        <a:spcBef>
                          <a:spcPts val="0"/>
                        </a:spcBef>
                        <a:spcAft>
                          <a:spcPts val="0"/>
                        </a:spcAft>
                        <a:buNone/>
                      </a:pPr>
                      <a:r>
                        <a:rPr lang="ru-KZ" sz="800" b="0" i="0" u="none" strike="noStrike" cap="none">
                          <a:solidFill>
                            <a:schemeClr val="accent6">
                              <a:lumMod val="50000"/>
                            </a:schemeClr>
                          </a:solidFill>
                          <a:effectLst/>
                          <a:latin typeface="Arial Narrow" panose="020B0606020202030204" pitchFamily="34" charset="0"/>
                          <a:ea typeface="+mn-ea"/>
                          <a:cs typeface="+mn-cs"/>
                          <a:sym typeface="Arial"/>
                        </a:rPr>
                        <a:t>2 869</a:t>
                      </a:r>
                    </a:p>
                  </a:txBody>
                  <a:tcPr marL="9525" marR="9525" marT="0" marB="0" anchor="ctr">
                    <a:solidFill>
                      <a:schemeClr val="accent6">
                        <a:lumMod val="50000"/>
                        <a:alpha val="1000"/>
                      </a:schemeClr>
                    </a:solidFill>
                  </a:tcPr>
                </a:tc>
                <a:tc>
                  <a:txBody>
                    <a:bodyPr/>
                    <a:lstStyle/>
                    <a:p>
                      <a:pPr marR="0" algn="ctr" rtl="0" eaLnBrk="1" fontAlgn="b" hangingPunct="1">
                        <a:lnSpc>
                          <a:spcPct val="100000"/>
                        </a:lnSpc>
                        <a:spcBef>
                          <a:spcPts val="0"/>
                        </a:spcBef>
                        <a:spcAft>
                          <a:spcPts val="0"/>
                        </a:spcAft>
                        <a:buNone/>
                      </a:pPr>
                      <a:r>
                        <a:rPr lang="ru-KZ" sz="800" b="0" i="0" u="none" strike="noStrike" cap="none">
                          <a:solidFill>
                            <a:schemeClr val="accent6">
                              <a:lumMod val="50000"/>
                            </a:schemeClr>
                          </a:solidFill>
                          <a:effectLst/>
                          <a:latin typeface="Arial Narrow" panose="020B0606020202030204" pitchFamily="34" charset="0"/>
                          <a:ea typeface="+mn-ea"/>
                          <a:cs typeface="+mn-cs"/>
                          <a:sym typeface="Arial"/>
                        </a:rPr>
                        <a:t>5 567</a:t>
                      </a:r>
                    </a:p>
                  </a:txBody>
                  <a:tcPr marL="9525" marR="9525" marT="0" marB="0" anchor="ctr">
                    <a:solidFill>
                      <a:schemeClr val="accent6">
                        <a:lumMod val="50000"/>
                        <a:alpha val="1000"/>
                      </a:schemeClr>
                    </a:solidFill>
                  </a:tcPr>
                </a:tc>
                <a:tc>
                  <a:txBody>
                    <a:bodyPr/>
                    <a:lstStyle/>
                    <a:p>
                      <a:pPr marR="0" algn="ctr" rtl="0" eaLnBrk="1" fontAlgn="b" hangingPunct="1">
                        <a:lnSpc>
                          <a:spcPct val="100000"/>
                        </a:lnSpc>
                        <a:spcBef>
                          <a:spcPts val="0"/>
                        </a:spcBef>
                        <a:spcAft>
                          <a:spcPts val="0"/>
                        </a:spcAft>
                        <a:buNone/>
                      </a:pPr>
                      <a:r>
                        <a:rPr lang="ru-KZ" sz="800" b="0" i="0" u="none" strike="noStrike" cap="none">
                          <a:solidFill>
                            <a:schemeClr val="accent6">
                              <a:lumMod val="50000"/>
                            </a:schemeClr>
                          </a:solidFill>
                          <a:effectLst/>
                          <a:latin typeface="Arial Narrow" panose="020B0606020202030204" pitchFamily="34" charset="0"/>
                          <a:ea typeface="+mn-ea"/>
                          <a:cs typeface="+mn-cs"/>
                          <a:sym typeface="Arial"/>
                        </a:rPr>
                        <a:t>4 963</a:t>
                      </a:r>
                    </a:p>
                  </a:txBody>
                  <a:tcPr marL="9525" marR="9525" marT="0" marB="0" anchor="ctr">
                    <a:solidFill>
                      <a:schemeClr val="accent6">
                        <a:lumMod val="50000"/>
                        <a:alpha val="1000"/>
                      </a:schemeClr>
                    </a:solidFill>
                  </a:tcPr>
                </a:tc>
                <a:tc>
                  <a:txBody>
                    <a:bodyPr/>
                    <a:lstStyle/>
                    <a:p>
                      <a:pPr marR="0" algn="ctr" rtl="0" eaLnBrk="1" fontAlgn="b" hangingPunct="1">
                        <a:lnSpc>
                          <a:spcPct val="100000"/>
                        </a:lnSpc>
                        <a:spcBef>
                          <a:spcPts val="0"/>
                        </a:spcBef>
                        <a:spcAft>
                          <a:spcPts val="0"/>
                        </a:spcAft>
                        <a:buNone/>
                      </a:pPr>
                      <a:r>
                        <a:rPr lang="ru-KZ" sz="800" b="0" i="0" u="none" strike="noStrike" cap="none">
                          <a:solidFill>
                            <a:schemeClr val="accent6">
                              <a:lumMod val="50000"/>
                            </a:schemeClr>
                          </a:solidFill>
                          <a:effectLst/>
                          <a:latin typeface="Arial Narrow" panose="020B0606020202030204" pitchFamily="34" charset="0"/>
                          <a:ea typeface="+mn-ea"/>
                          <a:cs typeface="+mn-cs"/>
                          <a:sym typeface="Arial"/>
                        </a:rPr>
                        <a:t>1,9%</a:t>
                      </a:r>
                    </a:p>
                  </a:txBody>
                  <a:tcPr marL="9525" marR="9525" marT="0" marB="0" anchor="ctr">
                    <a:solidFill>
                      <a:schemeClr val="accent6">
                        <a:lumMod val="50000"/>
                        <a:alpha val="1000"/>
                      </a:schemeClr>
                    </a:solidFill>
                  </a:tcPr>
                </a:tc>
                <a:extLst>
                  <a:ext uri="{0D108BD9-81ED-4DB2-BD59-A6C34878D82A}">
                    <a16:rowId xmlns:a16="http://schemas.microsoft.com/office/drawing/2014/main" val="4097615506"/>
                  </a:ext>
                </a:extLst>
              </a:tr>
              <a:tr h="158400">
                <a:tc>
                  <a:txBody>
                    <a:bodyPr/>
                    <a:lstStyle/>
                    <a:p>
                      <a:pPr algn="ctr" fontAlgn="b"/>
                      <a:r>
                        <a:rPr lang="ru-RU" sz="800" u="none" strike="noStrike" dirty="0">
                          <a:solidFill>
                            <a:schemeClr val="accent6">
                              <a:lumMod val="50000"/>
                            </a:schemeClr>
                          </a:solidFill>
                          <a:effectLst/>
                          <a:latin typeface="Arial Narrow" panose="020B0606020202030204" pitchFamily="34" charset="0"/>
                        </a:rPr>
                        <a:t>8</a:t>
                      </a:r>
                      <a:endParaRPr lang="en-US" sz="800" b="0" i="0" u="none" strike="noStrike" dirty="0">
                        <a:solidFill>
                          <a:schemeClr val="accent6">
                            <a:lumMod val="50000"/>
                          </a:schemeClr>
                        </a:solidFill>
                        <a:effectLst/>
                        <a:latin typeface="Arial Narrow" panose="020B0606020202030204" pitchFamily="34" charset="0"/>
                      </a:endParaRPr>
                    </a:p>
                  </a:txBody>
                  <a:tcPr marL="9525" marR="9525" marT="0" marB="0" anchor="ctr">
                    <a:solidFill>
                      <a:schemeClr val="accent6">
                        <a:lumMod val="50000"/>
                        <a:alpha val="20000"/>
                      </a:schemeClr>
                    </a:solidFill>
                  </a:tcPr>
                </a:tc>
                <a:tc>
                  <a:txBody>
                    <a:bodyPr/>
                    <a:lstStyle/>
                    <a:p>
                      <a:pPr marR="0" algn="ctr" rtl="0" eaLnBrk="1" fontAlgn="b" hangingPunct="1">
                        <a:lnSpc>
                          <a:spcPct val="100000"/>
                        </a:lnSpc>
                        <a:spcBef>
                          <a:spcPts val="0"/>
                        </a:spcBef>
                        <a:spcAft>
                          <a:spcPts val="0"/>
                        </a:spcAft>
                        <a:buNone/>
                      </a:pPr>
                      <a:r>
                        <a:rPr lang="ru-KZ" sz="800" b="0" i="0" u="none" strike="noStrike" cap="none" dirty="0">
                          <a:solidFill>
                            <a:schemeClr val="accent6">
                              <a:lumMod val="50000"/>
                            </a:schemeClr>
                          </a:solidFill>
                          <a:effectLst/>
                          <a:latin typeface="Arial Narrow" panose="020B0606020202030204" pitchFamily="34" charset="0"/>
                          <a:ea typeface="+mn-ea"/>
                          <a:cs typeface="+mn-cs"/>
                          <a:sym typeface="Arial"/>
                        </a:rPr>
                        <a:t>2361-0</a:t>
                      </a:r>
                    </a:p>
                  </a:txBody>
                  <a:tcPr marL="9525" marR="9525" marT="0" marB="0" anchor="ctr">
                    <a:solidFill>
                      <a:schemeClr val="accent6">
                        <a:lumMod val="50000"/>
                        <a:alpha val="20000"/>
                      </a:schemeClr>
                    </a:solidFill>
                  </a:tcPr>
                </a:tc>
                <a:tc>
                  <a:txBody>
                    <a:bodyPr/>
                    <a:lstStyle/>
                    <a:p>
                      <a:pPr marL="72000" marR="0" algn="l" rtl="0" eaLnBrk="1" fontAlgn="b" hangingPunct="1">
                        <a:lnSpc>
                          <a:spcPct val="100000"/>
                        </a:lnSpc>
                        <a:spcBef>
                          <a:spcPts val="0"/>
                        </a:spcBef>
                        <a:spcAft>
                          <a:spcPts val="0"/>
                        </a:spcAft>
                        <a:buNone/>
                      </a:pPr>
                      <a:r>
                        <a:rPr lang="ru-RU" sz="800" b="0" i="0" u="none" strike="noStrike" cap="none" dirty="0" err="1">
                          <a:solidFill>
                            <a:schemeClr val="accent6">
                              <a:lumMod val="50000"/>
                            </a:schemeClr>
                          </a:solidFill>
                          <a:effectLst/>
                          <a:latin typeface="Arial Narrow" panose="020B0606020202030204" pitchFamily="34" charset="0"/>
                          <a:ea typeface="+mn-ea"/>
                          <a:cs typeface="+mn-cs"/>
                          <a:sym typeface="Arial"/>
                        </a:rPr>
                        <a:t>Бастауыш</a:t>
                      </a:r>
                      <a:r>
                        <a:rPr lang="ru-RU" sz="800" b="0" i="0" u="none" strike="noStrike" cap="none" dirty="0">
                          <a:solidFill>
                            <a:schemeClr val="accent6">
                              <a:lumMod val="50000"/>
                            </a:schemeClr>
                          </a:solidFill>
                          <a:effectLst/>
                          <a:latin typeface="Arial Narrow" panose="020B0606020202030204" pitchFamily="34" charset="0"/>
                          <a:ea typeface="+mn-ea"/>
                          <a:cs typeface="+mn-cs"/>
                          <a:sym typeface="Arial"/>
                        </a:rPr>
                        <a:t> </a:t>
                      </a:r>
                      <a:r>
                        <a:rPr lang="ru-RU" sz="800" b="0" i="0" u="none" strike="noStrike" cap="none" dirty="0" err="1">
                          <a:solidFill>
                            <a:schemeClr val="accent6">
                              <a:lumMod val="50000"/>
                            </a:schemeClr>
                          </a:solidFill>
                          <a:effectLst/>
                          <a:latin typeface="Arial Narrow" panose="020B0606020202030204" pitchFamily="34" charset="0"/>
                          <a:ea typeface="+mn-ea"/>
                          <a:cs typeface="+mn-cs"/>
                          <a:sym typeface="Arial"/>
                        </a:rPr>
                        <a:t>мектеп</a:t>
                      </a:r>
                      <a:r>
                        <a:rPr lang="ru-RU" sz="800" b="0" i="0" u="none" strike="noStrike" cap="none" dirty="0">
                          <a:solidFill>
                            <a:schemeClr val="accent6">
                              <a:lumMod val="50000"/>
                            </a:schemeClr>
                          </a:solidFill>
                          <a:effectLst/>
                          <a:latin typeface="Arial Narrow" panose="020B0606020202030204" pitchFamily="34" charset="0"/>
                          <a:ea typeface="+mn-ea"/>
                          <a:cs typeface="+mn-cs"/>
                          <a:sym typeface="Arial"/>
                        </a:rPr>
                        <a:t> </a:t>
                      </a:r>
                      <a:r>
                        <a:rPr lang="ru-RU" sz="800" b="0" i="0" u="none" strike="noStrike" cap="none" dirty="0" err="1">
                          <a:solidFill>
                            <a:schemeClr val="accent6">
                              <a:lumMod val="50000"/>
                            </a:schemeClr>
                          </a:solidFill>
                          <a:effectLst/>
                          <a:latin typeface="Arial Narrow" panose="020B0606020202030204" pitchFamily="34" charset="0"/>
                          <a:ea typeface="+mn-ea"/>
                          <a:cs typeface="+mn-cs"/>
                          <a:sym typeface="Arial"/>
                        </a:rPr>
                        <a:t>мұғалімі</a:t>
                      </a:r>
                      <a:endParaRPr lang="ru-RU" sz="800" b="0" i="0" u="none" strike="noStrike" cap="none" dirty="0">
                        <a:solidFill>
                          <a:schemeClr val="accent6">
                            <a:lumMod val="50000"/>
                          </a:schemeClr>
                        </a:solidFill>
                        <a:effectLst/>
                        <a:latin typeface="Arial Narrow" panose="020B0606020202030204" pitchFamily="34" charset="0"/>
                        <a:ea typeface="+mn-ea"/>
                        <a:cs typeface="+mn-cs"/>
                        <a:sym typeface="Arial"/>
                      </a:endParaRPr>
                    </a:p>
                  </a:txBody>
                  <a:tcPr marL="9525" marR="9525" marT="0" marB="0" anchor="ctr">
                    <a:lnR w="12700" cap="flat" cmpd="sng" algn="ctr">
                      <a:solidFill>
                        <a:schemeClr val="tx1"/>
                      </a:solidFill>
                      <a:prstDash val="solid"/>
                      <a:round/>
                      <a:headEnd type="none" w="med" len="med"/>
                      <a:tailEnd type="none" w="med" len="med"/>
                    </a:lnR>
                    <a:solidFill>
                      <a:schemeClr val="accent6">
                        <a:lumMod val="50000"/>
                        <a:alpha val="20000"/>
                      </a:schemeClr>
                    </a:solidFill>
                  </a:tcPr>
                </a:tc>
                <a:tc>
                  <a:txBody>
                    <a:bodyPr/>
                    <a:lstStyle/>
                    <a:p>
                      <a:pPr algn="ctr" fontAlgn="ctr"/>
                      <a:r>
                        <a:rPr lang="ru-KZ" sz="800" b="0" i="0" u="none" strike="noStrike" cap="none">
                          <a:solidFill>
                            <a:schemeClr val="tx1"/>
                          </a:solidFill>
                          <a:effectLst/>
                          <a:latin typeface="Arial Narrow" panose="020B0606020202030204" pitchFamily="34" charset="0"/>
                          <a:ea typeface="+mn-ea"/>
                          <a:cs typeface="+mn-cs"/>
                          <a:sym typeface="Arial"/>
                        </a:rPr>
                        <a:t>12 667</a:t>
                      </a:r>
                    </a:p>
                  </a:txBody>
                  <a:tcPr marL="9525" marR="9525" marT="0" marB="0" anchor="ctr">
                    <a:lnL w="12700" cap="flat" cmpd="sng" algn="ctr">
                      <a:solidFill>
                        <a:schemeClr val="tx1"/>
                      </a:solidFill>
                      <a:prstDash val="solid"/>
                      <a:round/>
                      <a:headEnd type="none" w="med" len="med"/>
                      <a:tailEnd type="none" w="med" len="med"/>
                    </a:lnL>
                    <a:solidFill>
                      <a:schemeClr val="bg1">
                        <a:lumMod val="65000"/>
                        <a:alpha val="20000"/>
                      </a:schemeClr>
                    </a:solidFill>
                  </a:tcPr>
                </a:tc>
                <a:tc>
                  <a:txBody>
                    <a:bodyPr/>
                    <a:lstStyle/>
                    <a:p>
                      <a:pPr algn="ctr" fontAlgn="ctr"/>
                      <a:r>
                        <a:rPr lang="ru-KZ" sz="800" b="0" i="0" u="none" strike="noStrike" cap="none">
                          <a:solidFill>
                            <a:schemeClr val="tx1"/>
                          </a:solidFill>
                          <a:effectLst/>
                          <a:latin typeface="Arial Narrow" panose="020B0606020202030204" pitchFamily="34" charset="0"/>
                          <a:ea typeface="+mn-ea"/>
                          <a:cs typeface="+mn-cs"/>
                          <a:sym typeface="Arial"/>
                        </a:rPr>
                        <a:t>1 831</a:t>
                      </a:r>
                    </a:p>
                  </a:txBody>
                  <a:tcPr marL="9525" marR="9525" marT="0" marB="0" anchor="ctr">
                    <a:solidFill>
                      <a:schemeClr val="bg1">
                        <a:lumMod val="65000"/>
                        <a:alpha val="20000"/>
                      </a:schemeClr>
                    </a:solidFill>
                  </a:tcPr>
                </a:tc>
                <a:tc>
                  <a:txBody>
                    <a:bodyPr/>
                    <a:lstStyle/>
                    <a:p>
                      <a:pPr algn="ctr" fontAlgn="ctr"/>
                      <a:r>
                        <a:rPr lang="ru-KZ" sz="800" b="0" i="0" u="none" strike="noStrike" cap="none">
                          <a:solidFill>
                            <a:schemeClr val="tx1"/>
                          </a:solidFill>
                          <a:effectLst/>
                          <a:latin typeface="Arial Narrow" panose="020B0606020202030204" pitchFamily="34" charset="0"/>
                          <a:ea typeface="+mn-ea"/>
                          <a:cs typeface="+mn-cs"/>
                          <a:sym typeface="Arial"/>
                        </a:rPr>
                        <a:t>1 693</a:t>
                      </a:r>
                    </a:p>
                  </a:txBody>
                  <a:tcPr marL="9525" marR="9525" marT="0" marB="0" anchor="ctr">
                    <a:solidFill>
                      <a:schemeClr val="bg1">
                        <a:lumMod val="65000"/>
                        <a:alpha val="20000"/>
                      </a:schemeClr>
                    </a:solidFill>
                  </a:tcPr>
                </a:tc>
                <a:tc>
                  <a:txBody>
                    <a:bodyPr/>
                    <a:lstStyle/>
                    <a:p>
                      <a:pPr algn="ctr" fontAlgn="ctr"/>
                      <a:r>
                        <a:rPr lang="ru-KZ" sz="800" b="0" i="0" u="none" strike="noStrike" cap="none">
                          <a:solidFill>
                            <a:schemeClr val="tx1"/>
                          </a:solidFill>
                          <a:effectLst/>
                          <a:latin typeface="Arial Narrow" panose="020B0606020202030204" pitchFamily="34" charset="0"/>
                          <a:ea typeface="+mn-ea"/>
                          <a:cs typeface="+mn-cs"/>
                          <a:sym typeface="Arial"/>
                        </a:rPr>
                        <a:t>6 537</a:t>
                      </a:r>
                    </a:p>
                  </a:txBody>
                  <a:tcPr marL="9525" marR="9525" marT="0" marB="0" anchor="ctr">
                    <a:solidFill>
                      <a:schemeClr val="bg1">
                        <a:lumMod val="65000"/>
                        <a:alpha val="20000"/>
                      </a:schemeClr>
                    </a:solidFill>
                  </a:tcPr>
                </a:tc>
                <a:tc>
                  <a:txBody>
                    <a:bodyPr/>
                    <a:lstStyle/>
                    <a:p>
                      <a:pPr algn="ctr" fontAlgn="ctr"/>
                      <a:r>
                        <a:rPr lang="ru-KZ" sz="800" b="0" i="0" u="none" strike="noStrike" cap="none">
                          <a:solidFill>
                            <a:schemeClr val="tx1"/>
                          </a:solidFill>
                          <a:effectLst/>
                          <a:latin typeface="Arial Narrow" panose="020B0606020202030204" pitchFamily="34" charset="0"/>
                          <a:ea typeface="+mn-ea"/>
                          <a:cs typeface="+mn-cs"/>
                          <a:sym typeface="Arial"/>
                        </a:rPr>
                        <a:t>2 606</a:t>
                      </a:r>
                    </a:p>
                  </a:txBody>
                  <a:tcPr marL="9525" marR="9525" marT="0" marB="0" anchor="ctr">
                    <a:lnR w="12700" cap="flat" cmpd="sng" algn="ctr">
                      <a:solidFill>
                        <a:schemeClr val="tx1"/>
                      </a:solidFill>
                      <a:prstDash val="solid"/>
                      <a:round/>
                      <a:headEnd type="none" w="med" len="med"/>
                      <a:tailEnd type="none" w="med" len="med"/>
                    </a:lnR>
                    <a:solidFill>
                      <a:schemeClr val="bg1">
                        <a:lumMod val="65000"/>
                        <a:alpha val="20000"/>
                      </a:schemeClr>
                    </a:solidFill>
                  </a:tcPr>
                </a:tc>
                <a:tc>
                  <a:txBody>
                    <a:bodyPr/>
                    <a:lstStyle/>
                    <a:p>
                      <a:pPr marR="0" algn="ctr" rtl="0" eaLnBrk="1" fontAlgn="b" hangingPunct="1">
                        <a:lnSpc>
                          <a:spcPct val="100000"/>
                        </a:lnSpc>
                        <a:spcBef>
                          <a:spcPts val="0"/>
                        </a:spcBef>
                        <a:spcAft>
                          <a:spcPts val="0"/>
                        </a:spcAft>
                        <a:buNone/>
                      </a:pPr>
                      <a:r>
                        <a:rPr lang="ru-KZ" sz="800" b="0" i="0" u="none" strike="noStrike" cap="none">
                          <a:solidFill>
                            <a:schemeClr val="accent6">
                              <a:lumMod val="50000"/>
                            </a:schemeClr>
                          </a:solidFill>
                          <a:effectLst/>
                          <a:latin typeface="Arial Narrow" panose="020B0606020202030204" pitchFamily="34" charset="0"/>
                          <a:ea typeface="+mn-ea"/>
                          <a:cs typeface="+mn-cs"/>
                          <a:sym typeface="Arial"/>
                        </a:rPr>
                        <a:t>13 691</a:t>
                      </a:r>
                    </a:p>
                  </a:txBody>
                  <a:tcPr marL="9525" marR="9525" marT="0" marB="0" anchor="ctr">
                    <a:lnL w="12700" cap="flat" cmpd="sng" algn="ctr">
                      <a:solidFill>
                        <a:schemeClr val="tx1"/>
                      </a:solidFill>
                      <a:prstDash val="solid"/>
                      <a:round/>
                      <a:headEnd type="none" w="med" len="med"/>
                      <a:tailEnd type="none" w="med" len="med"/>
                    </a:lnL>
                    <a:solidFill>
                      <a:schemeClr val="accent6">
                        <a:lumMod val="50000"/>
                        <a:alpha val="20000"/>
                      </a:schemeClr>
                    </a:solidFill>
                  </a:tcPr>
                </a:tc>
                <a:tc>
                  <a:txBody>
                    <a:bodyPr/>
                    <a:lstStyle/>
                    <a:p>
                      <a:pPr marR="0" algn="ctr" rtl="0" eaLnBrk="1" fontAlgn="b" hangingPunct="1">
                        <a:lnSpc>
                          <a:spcPct val="100000"/>
                        </a:lnSpc>
                        <a:spcBef>
                          <a:spcPts val="0"/>
                        </a:spcBef>
                        <a:spcAft>
                          <a:spcPts val="0"/>
                        </a:spcAft>
                        <a:buNone/>
                      </a:pPr>
                      <a:r>
                        <a:rPr lang="ru-KZ" sz="800" b="0" i="0" u="none" strike="noStrike" cap="none">
                          <a:solidFill>
                            <a:schemeClr val="tx1"/>
                          </a:solidFill>
                          <a:effectLst/>
                          <a:latin typeface="Arial Narrow" panose="020B0606020202030204" pitchFamily="34" charset="0"/>
                          <a:ea typeface="+mn-ea"/>
                          <a:cs typeface="+mn-cs"/>
                          <a:sym typeface="Arial"/>
                        </a:rPr>
                        <a:t>2 464</a:t>
                      </a:r>
                    </a:p>
                  </a:txBody>
                  <a:tcPr marL="9525" marR="9525" marT="0" marB="0" anchor="ctr">
                    <a:solidFill>
                      <a:schemeClr val="bg1">
                        <a:lumMod val="50000"/>
                        <a:alpha val="20000"/>
                      </a:schemeClr>
                    </a:solidFill>
                  </a:tcPr>
                </a:tc>
                <a:tc>
                  <a:txBody>
                    <a:bodyPr/>
                    <a:lstStyle/>
                    <a:p>
                      <a:pPr marR="0" algn="ctr" rtl="0" eaLnBrk="1" fontAlgn="b" hangingPunct="1">
                        <a:lnSpc>
                          <a:spcPct val="100000"/>
                        </a:lnSpc>
                        <a:spcBef>
                          <a:spcPts val="0"/>
                        </a:spcBef>
                        <a:spcAft>
                          <a:spcPts val="0"/>
                        </a:spcAft>
                        <a:buNone/>
                      </a:pPr>
                      <a:r>
                        <a:rPr lang="ru-KZ" sz="800" b="0" i="0" u="none" strike="noStrike" cap="none">
                          <a:solidFill>
                            <a:schemeClr val="accent6">
                              <a:lumMod val="50000"/>
                            </a:schemeClr>
                          </a:solidFill>
                          <a:effectLst/>
                          <a:latin typeface="Arial Narrow" panose="020B0606020202030204" pitchFamily="34" charset="0"/>
                          <a:ea typeface="+mn-ea"/>
                          <a:cs typeface="+mn-cs"/>
                          <a:sym typeface="Arial"/>
                        </a:rPr>
                        <a:t>2 312</a:t>
                      </a:r>
                    </a:p>
                  </a:txBody>
                  <a:tcPr marL="9525" marR="9525" marT="0" marB="0" anchor="ctr">
                    <a:solidFill>
                      <a:schemeClr val="accent6">
                        <a:lumMod val="50000"/>
                        <a:alpha val="20000"/>
                      </a:schemeClr>
                    </a:solidFill>
                  </a:tcPr>
                </a:tc>
                <a:tc>
                  <a:txBody>
                    <a:bodyPr/>
                    <a:lstStyle/>
                    <a:p>
                      <a:pPr marR="0" algn="ctr" rtl="0" eaLnBrk="1" fontAlgn="b" hangingPunct="1">
                        <a:lnSpc>
                          <a:spcPct val="100000"/>
                        </a:lnSpc>
                        <a:spcBef>
                          <a:spcPts val="0"/>
                        </a:spcBef>
                        <a:spcAft>
                          <a:spcPts val="0"/>
                        </a:spcAft>
                        <a:buNone/>
                      </a:pPr>
                      <a:r>
                        <a:rPr lang="ru-KZ" sz="800" b="0" i="0" u="none" strike="noStrike" cap="none">
                          <a:solidFill>
                            <a:schemeClr val="accent6">
                              <a:lumMod val="50000"/>
                            </a:schemeClr>
                          </a:solidFill>
                          <a:effectLst/>
                          <a:latin typeface="Arial Narrow" panose="020B0606020202030204" pitchFamily="34" charset="0"/>
                          <a:ea typeface="+mn-ea"/>
                          <a:cs typeface="+mn-cs"/>
                          <a:sym typeface="Arial"/>
                        </a:rPr>
                        <a:t>2 307</a:t>
                      </a:r>
                    </a:p>
                  </a:txBody>
                  <a:tcPr marL="9525" marR="9525" marT="0" marB="0" anchor="ctr">
                    <a:solidFill>
                      <a:schemeClr val="accent6">
                        <a:lumMod val="50000"/>
                        <a:alpha val="20000"/>
                      </a:schemeClr>
                    </a:solidFill>
                  </a:tcPr>
                </a:tc>
                <a:tc>
                  <a:txBody>
                    <a:bodyPr/>
                    <a:lstStyle/>
                    <a:p>
                      <a:pPr marR="0" algn="ctr" rtl="0" eaLnBrk="1" fontAlgn="b" hangingPunct="1">
                        <a:lnSpc>
                          <a:spcPct val="100000"/>
                        </a:lnSpc>
                        <a:spcBef>
                          <a:spcPts val="0"/>
                        </a:spcBef>
                        <a:spcAft>
                          <a:spcPts val="0"/>
                        </a:spcAft>
                        <a:buNone/>
                      </a:pPr>
                      <a:r>
                        <a:rPr lang="ru-KZ" sz="800" b="0" i="0" u="none" strike="noStrike" cap="none">
                          <a:solidFill>
                            <a:schemeClr val="accent6">
                              <a:lumMod val="50000"/>
                            </a:schemeClr>
                          </a:solidFill>
                          <a:effectLst/>
                          <a:latin typeface="Arial Narrow" panose="020B0606020202030204" pitchFamily="34" charset="0"/>
                          <a:ea typeface="+mn-ea"/>
                          <a:cs typeface="+mn-cs"/>
                          <a:sym typeface="Arial"/>
                        </a:rPr>
                        <a:t>6 608</a:t>
                      </a:r>
                    </a:p>
                  </a:txBody>
                  <a:tcPr marL="9525" marR="9525" marT="0" marB="0" anchor="ctr">
                    <a:solidFill>
                      <a:schemeClr val="accent6">
                        <a:lumMod val="50000"/>
                        <a:alpha val="20000"/>
                      </a:schemeClr>
                    </a:solidFill>
                  </a:tcPr>
                </a:tc>
                <a:tc>
                  <a:txBody>
                    <a:bodyPr/>
                    <a:lstStyle/>
                    <a:p>
                      <a:pPr marR="0" algn="ctr" rtl="0" eaLnBrk="1" fontAlgn="b" hangingPunct="1">
                        <a:lnSpc>
                          <a:spcPct val="100000"/>
                        </a:lnSpc>
                        <a:spcBef>
                          <a:spcPts val="0"/>
                        </a:spcBef>
                        <a:spcAft>
                          <a:spcPts val="0"/>
                        </a:spcAft>
                        <a:buNone/>
                      </a:pPr>
                      <a:r>
                        <a:rPr lang="ru-KZ" sz="800" b="0" i="0" u="none" strike="noStrike" cap="none">
                          <a:solidFill>
                            <a:schemeClr val="accent6">
                              <a:lumMod val="50000"/>
                            </a:schemeClr>
                          </a:solidFill>
                          <a:effectLst/>
                          <a:latin typeface="Arial Narrow" panose="020B0606020202030204" pitchFamily="34" charset="0"/>
                          <a:ea typeface="+mn-ea"/>
                          <a:cs typeface="+mn-cs"/>
                          <a:sym typeface="Arial"/>
                        </a:rPr>
                        <a:t>1,8%</a:t>
                      </a:r>
                    </a:p>
                  </a:txBody>
                  <a:tcPr marL="9525" marR="9525" marT="0" marB="0" anchor="ctr">
                    <a:solidFill>
                      <a:schemeClr val="accent6">
                        <a:lumMod val="50000"/>
                        <a:alpha val="20000"/>
                      </a:schemeClr>
                    </a:solidFill>
                  </a:tcPr>
                </a:tc>
                <a:extLst>
                  <a:ext uri="{0D108BD9-81ED-4DB2-BD59-A6C34878D82A}">
                    <a16:rowId xmlns:a16="http://schemas.microsoft.com/office/drawing/2014/main" val="2737083061"/>
                  </a:ext>
                </a:extLst>
              </a:tr>
              <a:tr h="158400">
                <a:tc>
                  <a:txBody>
                    <a:bodyPr/>
                    <a:lstStyle/>
                    <a:p>
                      <a:pPr algn="ctr" fontAlgn="b"/>
                      <a:r>
                        <a:rPr lang="ru-RU" sz="800" u="none" strike="noStrike" dirty="0">
                          <a:solidFill>
                            <a:schemeClr val="accent6">
                              <a:lumMod val="50000"/>
                            </a:schemeClr>
                          </a:solidFill>
                          <a:effectLst/>
                          <a:latin typeface="Arial Narrow" panose="020B0606020202030204" pitchFamily="34" charset="0"/>
                        </a:rPr>
                        <a:t>9</a:t>
                      </a:r>
                      <a:endParaRPr lang="en-US" sz="800" b="0" i="0" u="none" strike="noStrike" dirty="0">
                        <a:solidFill>
                          <a:schemeClr val="accent6">
                            <a:lumMod val="50000"/>
                          </a:schemeClr>
                        </a:solidFill>
                        <a:effectLst/>
                        <a:latin typeface="Arial Narrow" panose="020B0606020202030204" pitchFamily="34" charset="0"/>
                      </a:endParaRPr>
                    </a:p>
                  </a:txBody>
                  <a:tcPr marL="9525" marR="9525" marT="0" marB="0" anchor="ctr">
                    <a:solidFill>
                      <a:schemeClr val="accent6">
                        <a:lumMod val="50000"/>
                        <a:alpha val="1000"/>
                      </a:schemeClr>
                    </a:solidFill>
                  </a:tcPr>
                </a:tc>
                <a:tc>
                  <a:txBody>
                    <a:bodyPr/>
                    <a:lstStyle/>
                    <a:p>
                      <a:pPr marR="0" algn="ctr" rtl="0" eaLnBrk="1" fontAlgn="b" hangingPunct="1">
                        <a:lnSpc>
                          <a:spcPct val="100000"/>
                        </a:lnSpc>
                        <a:spcBef>
                          <a:spcPts val="0"/>
                        </a:spcBef>
                        <a:spcAft>
                          <a:spcPts val="0"/>
                        </a:spcAft>
                        <a:buNone/>
                      </a:pPr>
                      <a:r>
                        <a:rPr lang="ru-KZ" sz="800" b="0" i="0" u="none" strike="noStrike" cap="none" dirty="0">
                          <a:solidFill>
                            <a:schemeClr val="accent6">
                              <a:lumMod val="50000"/>
                            </a:schemeClr>
                          </a:solidFill>
                          <a:effectLst/>
                          <a:latin typeface="Arial Narrow" panose="020B0606020202030204" pitchFamily="34" charset="0"/>
                          <a:ea typeface="+mn-ea"/>
                          <a:cs typeface="+mn-cs"/>
                          <a:sym typeface="Arial"/>
                        </a:rPr>
                        <a:t>5320-1</a:t>
                      </a:r>
                    </a:p>
                  </a:txBody>
                  <a:tcPr marL="9525" marR="9525" marT="0" marB="0" anchor="ctr">
                    <a:solidFill>
                      <a:schemeClr val="accent6">
                        <a:lumMod val="50000"/>
                        <a:alpha val="1000"/>
                      </a:schemeClr>
                    </a:solidFill>
                  </a:tcPr>
                </a:tc>
                <a:tc>
                  <a:txBody>
                    <a:bodyPr/>
                    <a:lstStyle/>
                    <a:p>
                      <a:pPr marL="72000" marR="0" algn="l" rtl="0" eaLnBrk="1" fontAlgn="b" hangingPunct="1">
                        <a:lnSpc>
                          <a:spcPct val="100000"/>
                        </a:lnSpc>
                        <a:spcBef>
                          <a:spcPts val="0"/>
                        </a:spcBef>
                        <a:spcAft>
                          <a:spcPts val="0"/>
                        </a:spcAft>
                        <a:buNone/>
                      </a:pPr>
                      <a:r>
                        <a:rPr lang="ru-RU" sz="800" b="0" i="0" u="none" strike="noStrike" cap="none" dirty="0" err="1">
                          <a:solidFill>
                            <a:schemeClr val="accent6">
                              <a:lumMod val="50000"/>
                            </a:schemeClr>
                          </a:solidFill>
                          <a:effectLst/>
                          <a:latin typeface="Arial Narrow" panose="020B0606020202030204" pitchFamily="34" charset="0"/>
                          <a:ea typeface="+mn-ea"/>
                          <a:cs typeface="+mn-cs"/>
                          <a:sym typeface="Arial"/>
                        </a:rPr>
                        <a:t>Үйден</a:t>
                      </a:r>
                      <a:r>
                        <a:rPr lang="ru-RU" sz="800" b="0" i="0" u="none" strike="noStrike" cap="none" dirty="0">
                          <a:solidFill>
                            <a:schemeClr val="accent6">
                              <a:lumMod val="50000"/>
                            </a:schemeClr>
                          </a:solidFill>
                          <a:effectLst/>
                          <a:latin typeface="Arial Narrow" panose="020B0606020202030204" pitchFamily="34" charset="0"/>
                          <a:ea typeface="+mn-ea"/>
                          <a:cs typeface="+mn-cs"/>
                          <a:sym typeface="Arial"/>
                        </a:rPr>
                        <a:t> </a:t>
                      </a:r>
                      <a:r>
                        <a:rPr lang="ru-RU" sz="800" b="0" i="0" u="none" strike="noStrike" cap="none" dirty="0" err="1">
                          <a:solidFill>
                            <a:schemeClr val="accent6">
                              <a:lumMod val="50000"/>
                            </a:schemeClr>
                          </a:solidFill>
                          <a:effectLst/>
                          <a:latin typeface="Arial Narrow" panose="020B0606020202030204" pitchFamily="34" charset="0"/>
                          <a:ea typeface="+mn-ea"/>
                          <a:cs typeface="+mn-cs"/>
                          <a:sym typeface="Arial"/>
                        </a:rPr>
                        <a:t>басқа</a:t>
                      </a:r>
                      <a:r>
                        <a:rPr lang="ru-RU" sz="800" b="0" i="0" u="none" strike="noStrike" cap="none" dirty="0">
                          <a:solidFill>
                            <a:schemeClr val="accent6">
                              <a:lumMod val="50000"/>
                            </a:schemeClr>
                          </a:solidFill>
                          <a:effectLst/>
                          <a:latin typeface="Arial Narrow" panose="020B0606020202030204" pitchFamily="34" charset="0"/>
                          <a:ea typeface="+mn-ea"/>
                          <a:cs typeface="+mn-cs"/>
                          <a:sym typeface="Arial"/>
                        </a:rPr>
                        <a:t>, </a:t>
                      </a:r>
                      <a:r>
                        <a:rPr lang="ru-RU" sz="800" b="0" i="0" u="none" strike="noStrike" cap="none" dirty="0" err="1">
                          <a:solidFill>
                            <a:schemeClr val="accent6">
                              <a:lumMod val="50000"/>
                            </a:schemeClr>
                          </a:solidFill>
                          <a:effectLst/>
                          <a:latin typeface="Arial Narrow" panose="020B0606020202030204" pitchFamily="34" charset="0"/>
                          <a:ea typeface="+mn-ea"/>
                          <a:cs typeface="+mn-cs"/>
                          <a:sym typeface="Arial"/>
                        </a:rPr>
                        <a:t>науқастарға</a:t>
                      </a:r>
                      <a:r>
                        <a:rPr lang="ru-RU" sz="800" b="0" i="0" u="none" strike="noStrike" cap="none" dirty="0">
                          <a:solidFill>
                            <a:schemeClr val="accent6">
                              <a:lumMod val="50000"/>
                            </a:schemeClr>
                          </a:solidFill>
                          <a:effectLst/>
                          <a:latin typeface="Arial Narrow" panose="020B0606020202030204" pitchFamily="34" charset="0"/>
                          <a:ea typeface="+mn-ea"/>
                          <a:cs typeface="+mn-cs"/>
                          <a:sym typeface="Arial"/>
                        </a:rPr>
                        <a:t> </a:t>
                      </a:r>
                      <a:r>
                        <a:rPr lang="ru-RU" sz="800" b="0" i="0" u="none" strike="noStrike" cap="none" dirty="0" err="1">
                          <a:solidFill>
                            <a:schemeClr val="accent6">
                              <a:lumMod val="50000"/>
                            </a:schemeClr>
                          </a:solidFill>
                          <a:effectLst/>
                          <a:latin typeface="Arial Narrow" panose="020B0606020202030204" pitchFamily="34" charset="0"/>
                          <a:ea typeface="+mn-ea"/>
                          <a:cs typeface="+mn-cs"/>
                          <a:sym typeface="Arial"/>
                        </a:rPr>
                        <a:t>күтім</a:t>
                      </a:r>
                      <a:r>
                        <a:rPr lang="ru-RU" sz="800" b="0" i="0" u="none" strike="noStrike" cap="none" dirty="0">
                          <a:solidFill>
                            <a:schemeClr val="accent6">
                              <a:lumMod val="50000"/>
                            </a:schemeClr>
                          </a:solidFill>
                          <a:effectLst/>
                          <a:latin typeface="Arial Narrow" panose="020B0606020202030204" pitchFamily="34" charset="0"/>
                          <a:ea typeface="+mn-ea"/>
                          <a:cs typeface="+mn-cs"/>
                          <a:sym typeface="Arial"/>
                        </a:rPr>
                        <a:t> </a:t>
                      </a:r>
                      <a:r>
                        <a:rPr lang="ru-RU" sz="800" b="0" i="0" u="none" strike="noStrike" cap="none" dirty="0" err="1">
                          <a:solidFill>
                            <a:schemeClr val="accent6">
                              <a:lumMod val="50000"/>
                            </a:schemeClr>
                          </a:solidFill>
                          <a:effectLst/>
                          <a:latin typeface="Arial Narrow" panose="020B0606020202030204" pitchFamily="34" charset="0"/>
                          <a:ea typeface="+mn-ea"/>
                          <a:cs typeface="+mn-cs"/>
                          <a:sym typeface="Arial"/>
                        </a:rPr>
                        <a:t>жасау</a:t>
                      </a:r>
                      <a:r>
                        <a:rPr lang="ru-RU" sz="800" b="0" i="0" u="none" strike="noStrike" cap="none" dirty="0">
                          <a:solidFill>
                            <a:schemeClr val="accent6">
                              <a:lumMod val="50000"/>
                            </a:schemeClr>
                          </a:solidFill>
                          <a:effectLst/>
                          <a:latin typeface="Arial Narrow" panose="020B0606020202030204" pitchFamily="34" charset="0"/>
                          <a:ea typeface="+mn-ea"/>
                          <a:cs typeface="+mn-cs"/>
                          <a:sym typeface="Arial"/>
                        </a:rPr>
                        <a:t> </a:t>
                      </a:r>
                      <a:r>
                        <a:rPr lang="ru-RU" sz="800" b="0" i="0" u="none" strike="noStrike" cap="none" dirty="0" err="1">
                          <a:solidFill>
                            <a:schemeClr val="accent6">
                              <a:lumMod val="50000"/>
                            </a:schemeClr>
                          </a:solidFill>
                          <a:effectLst/>
                          <a:latin typeface="Arial Narrow" panose="020B0606020202030204" pitchFamily="34" charset="0"/>
                          <a:ea typeface="+mn-ea"/>
                          <a:cs typeface="+mn-cs"/>
                          <a:sym typeface="Arial"/>
                        </a:rPr>
                        <a:t>жөніндегі</a:t>
                      </a:r>
                      <a:r>
                        <a:rPr lang="ru-RU" sz="800" b="0" i="0" u="none" strike="noStrike" cap="none" dirty="0">
                          <a:solidFill>
                            <a:schemeClr val="accent6">
                              <a:lumMod val="50000"/>
                            </a:schemeClr>
                          </a:solidFill>
                          <a:effectLst/>
                          <a:latin typeface="Arial Narrow" panose="020B0606020202030204" pitchFamily="34" charset="0"/>
                          <a:ea typeface="+mn-ea"/>
                          <a:cs typeface="+mn-cs"/>
                          <a:sym typeface="Arial"/>
                        </a:rPr>
                        <a:t> </a:t>
                      </a:r>
                      <a:r>
                        <a:rPr lang="ru-RU" sz="800" b="0" i="0" u="none" strike="noStrike" cap="none" dirty="0" err="1">
                          <a:solidFill>
                            <a:schemeClr val="accent6">
                              <a:lumMod val="50000"/>
                            </a:schemeClr>
                          </a:solidFill>
                          <a:effectLst/>
                          <a:latin typeface="Arial Narrow" panose="020B0606020202030204" pitchFamily="34" charset="0"/>
                          <a:ea typeface="+mn-ea"/>
                          <a:cs typeface="+mn-cs"/>
                          <a:sym typeface="Arial"/>
                        </a:rPr>
                        <a:t>жұмыскерлер</a:t>
                      </a:r>
                      <a:endParaRPr lang="ru-RU" sz="800" b="0" i="0" u="none" strike="noStrike" cap="none" dirty="0">
                        <a:solidFill>
                          <a:schemeClr val="accent6">
                            <a:lumMod val="50000"/>
                          </a:schemeClr>
                        </a:solidFill>
                        <a:effectLst/>
                        <a:latin typeface="Arial Narrow" panose="020B0606020202030204" pitchFamily="34" charset="0"/>
                        <a:ea typeface="+mn-ea"/>
                        <a:cs typeface="+mn-cs"/>
                        <a:sym typeface="Arial"/>
                      </a:endParaRPr>
                    </a:p>
                  </a:txBody>
                  <a:tcPr marL="9525" marR="9525" marT="0" marB="0" anchor="ctr">
                    <a:lnR w="12700" cap="flat" cmpd="sng" algn="ctr">
                      <a:solidFill>
                        <a:schemeClr val="tx1"/>
                      </a:solidFill>
                      <a:prstDash val="solid"/>
                      <a:round/>
                      <a:headEnd type="none" w="med" len="med"/>
                      <a:tailEnd type="none" w="med" len="med"/>
                    </a:lnR>
                    <a:solidFill>
                      <a:schemeClr val="accent6">
                        <a:lumMod val="50000"/>
                        <a:alpha val="1000"/>
                      </a:schemeClr>
                    </a:solidFill>
                  </a:tcPr>
                </a:tc>
                <a:tc>
                  <a:txBody>
                    <a:bodyPr/>
                    <a:lstStyle/>
                    <a:p>
                      <a:pPr algn="ctr" fontAlgn="ctr"/>
                      <a:r>
                        <a:rPr lang="ru-KZ" sz="800" b="0" i="0" u="none" strike="noStrike" cap="none">
                          <a:solidFill>
                            <a:schemeClr val="tx1"/>
                          </a:solidFill>
                          <a:effectLst/>
                          <a:latin typeface="Arial Narrow" panose="020B0606020202030204" pitchFamily="34" charset="0"/>
                          <a:ea typeface="+mn-ea"/>
                          <a:cs typeface="+mn-cs"/>
                          <a:sym typeface="Arial"/>
                        </a:rPr>
                        <a:t>12 040</a:t>
                      </a:r>
                    </a:p>
                  </a:txBody>
                  <a:tcPr marL="9525" marR="9525" marT="0" marB="0" anchor="ctr">
                    <a:lnL w="12700" cap="flat" cmpd="sng" algn="ctr">
                      <a:solidFill>
                        <a:schemeClr val="tx1"/>
                      </a:solidFill>
                      <a:prstDash val="solid"/>
                      <a:round/>
                      <a:headEnd type="none" w="med" len="med"/>
                      <a:tailEnd type="none" w="med" len="med"/>
                    </a:lnL>
                    <a:solidFill>
                      <a:schemeClr val="accent6">
                        <a:lumMod val="50000"/>
                        <a:alpha val="1000"/>
                      </a:schemeClr>
                    </a:solidFill>
                  </a:tcPr>
                </a:tc>
                <a:tc>
                  <a:txBody>
                    <a:bodyPr/>
                    <a:lstStyle/>
                    <a:p>
                      <a:pPr algn="ctr" fontAlgn="ctr"/>
                      <a:r>
                        <a:rPr lang="ru-KZ" sz="800" b="0" i="0" u="none" strike="noStrike" cap="none">
                          <a:solidFill>
                            <a:schemeClr val="tx1"/>
                          </a:solidFill>
                          <a:effectLst/>
                          <a:latin typeface="Arial Narrow" panose="020B0606020202030204" pitchFamily="34" charset="0"/>
                          <a:ea typeface="+mn-ea"/>
                          <a:cs typeface="+mn-cs"/>
                          <a:sym typeface="Arial"/>
                        </a:rPr>
                        <a:t>2 946</a:t>
                      </a:r>
                    </a:p>
                  </a:txBody>
                  <a:tcPr marL="9525" marR="9525" marT="0" marB="0" anchor="ctr">
                    <a:solidFill>
                      <a:schemeClr val="accent6">
                        <a:lumMod val="50000"/>
                        <a:alpha val="1000"/>
                      </a:schemeClr>
                    </a:solidFill>
                  </a:tcPr>
                </a:tc>
                <a:tc>
                  <a:txBody>
                    <a:bodyPr/>
                    <a:lstStyle/>
                    <a:p>
                      <a:pPr algn="ctr" fontAlgn="ctr"/>
                      <a:r>
                        <a:rPr lang="ru-KZ" sz="800" b="0" i="0" u="none" strike="noStrike" cap="none" dirty="0">
                          <a:solidFill>
                            <a:schemeClr val="tx1"/>
                          </a:solidFill>
                          <a:effectLst/>
                          <a:latin typeface="Arial Narrow" panose="020B0606020202030204" pitchFamily="34" charset="0"/>
                          <a:ea typeface="+mn-ea"/>
                          <a:cs typeface="+mn-cs"/>
                          <a:sym typeface="Arial"/>
                        </a:rPr>
                        <a:t>2 950</a:t>
                      </a:r>
                    </a:p>
                  </a:txBody>
                  <a:tcPr marL="9525" marR="9525" marT="0" marB="0" anchor="ctr">
                    <a:solidFill>
                      <a:schemeClr val="accent6">
                        <a:lumMod val="50000"/>
                        <a:alpha val="1000"/>
                      </a:schemeClr>
                    </a:solidFill>
                  </a:tcPr>
                </a:tc>
                <a:tc>
                  <a:txBody>
                    <a:bodyPr/>
                    <a:lstStyle/>
                    <a:p>
                      <a:pPr algn="ctr" fontAlgn="ctr"/>
                      <a:r>
                        <a:rPr lang="ru-KZ" sz="800" b="0" i="0" u="none" strike="noStrike" cap="none">
                          <a:solidFill>
                            <a:schemeClr val="tx1"/>
                          </a:solidFill>
                          <a:effectLst/>
                          <a:latin typeface="Arial Narrow" panose="020B0606020202030204" pitchFamily="34" charset="0"/>
                          <a:ea typeface="+mn-ea"/>
                          <a:cs typeface="+mn-cs"/>
                          <a:sym typeface="Arial"/>
                        </a:rPr>
                        <a:t>3 010</a:t>
                      </a:r>
                    </a:p>
                  </a:txBody>
                  <a:tcPr marL="9525" marR="9525" marT="0" marB="0" anchor="ctr">
                    <a:solidFill>
                      <a:schemeClr val="accent6">
                        <a:lumMod val="50000"/>
                        <a:alpha val="1000"/>
                      </a:schemeClr>
                    </a:solidFill>
                  </a:tcPr>
                </a:tc>
                <a:tc>
                  <a:txBody>
                    <a:bodyPr/>
                    <a:lstStyle/>
                    <a:p>
                      <a:pPr algn="ctr" fontAlgn="ctr"/>
                      <a:r>
                        <a:rPr lang="ru-KZ" sz="800" b="0" i="0" u="none" strike="noStrike" cap="none" dirty="0">
                          <a:solidFill>
                            <a:schemeClr val="tx1"/>
                          </a:solidFill>
                          <a:effectLst/>
                          <a:latin typeface="Arial Narrow" panose="020B0606020202030204" pitchFamily="34" charset="0"/>
                          <a:ea typeface="+mn-ea"/>
                          <a:cs typeface="+mn-cs"/>
                          <a:sym typeface="Arial"/>
                        </a:rPr>
                        <a:t>3 134</a:t>
                      </a:r>
                    </a:p>
                  </a:txBody>
                  <a:tcPr marL="9525" marR="9525" marT="0" marB="0" anchor="ctr">
                    <a:lnR w="12700" cap="flat" cmpd="sng" algn="ctr">
                      <a:solidFill>
                        <a:schemeClr val="tx1"/>
                      </a:solidFill>
                      <a:prstDash val="solid"/>
                      <a:round/>
                      <a:headEnd type="none" w="med" len="med"/>
                      <a:tailEnd type="none" w="med" len="med"/>
                    </a:lnR>
                    <a:solidFill>
                      <a:schemeClr val="accent6">
                        <a:lumMod val="50000"/>
                        <a:alpha val="1000"/>
                      </a:schemeClr>
                    </a:solidFill>
                  </a:tcPr>
                </a:tc>
                <a:tc>
                  <a:txBody>
                    <a:bodyPr/>
                    <a:lstStyle/>
                    <a:p>
                      <a:pPr marR="0" algn="ctr" rtl="0" eaLnBrk="1" fontAlgn="b" hangingPunct="1">
                        <a:lnSpc>
                          <a:spcPct val="100000"/>
                        </a:lnSpc>
                        <a:spcBef>
                          <a:spcPts val="0"/>
                        </a:spcBef>
                        <a:spcAft>
                          <a:spcPts val="0"/>
                        </a:spcAft>
                        <a:buNone/>
                      </a:pPr>
                      <a:r>
                        <a:rPr lang="ru-KZ" sz="800" b="0" i="0" u="none" strike="noStrike" cap="none">
                          <a:solidFill>
                            <a:schemeClr val="accent6">
                              <a:lumMod val="50000"/>
                            </a:schemeClr>
                          </a:solidFill>
                          <a:effectLst/>
                          <a:latin typeface="Arial Narrow" panose="020B0606020202030204" pitchFamily="34" charset="0"/>
                          <a:ea typeface="+mn-ea"/>
                          <a:cs typeface="+mn-cs"/>
                          <a:sym typeface="Arial"/>
                        </a:rPr>
                        <a:t>13 532</a:t>
                      </a:r>
                    </a:p>
                  </a:txBody>
                  <a:tcPr marL="9525" marR="9525" marT="0" marB="0" anchor="ctr">
                    <a:lnL w="12700" cap="flat" cmpd="sng" algn="ctr">
                      <a:solidFill>
                        <a:schemeClr val="tx1"/>
                      </a:solidFill>
                      <a:prstDash val="solid"/>
                      <a:round/>
                      <a:headEnd type="none" w="med" len="med"/>
                      <a:tailEnd type="none" w="med" len="med"/>
                    </a:lnL>
                    <a:solidFill>
                      <a:schemeClr val="accent6">
                        <a:lumMod val="50000"/>
                        <a:alpha val="1000"/>
                      </a:schemeClr>
                    </a:solidFill>
                  </a:tcPr>
                </a:tc>
                <a:tc>
                  <a:txBody>
                    <a:bodyPr/>
                    <a:lstStyle/>
                    <a:p>
                      <a:pPr marR="0" algn="ctr" rtl="0" eaLnBrk="1" fontAlgn="b" hangingPunct="1">
                        <a:lnSpc>
                          <a:spcPct val="100000"/>
                        </a:lnSpc>
                        <a:spcBef>
                          <a:spcPts val="0"/>
                        </a:spcBef>
                        <a:spcAft>
                          <a:spcPts val="0"/>
                        </a:spcAft>
                        <a:buNone/>
                      </a:pPr>
                      <a:r>
                        <a:rPr lang="ru-KZ" sz="800" b="0" i="0" u="none" strike="noStrike" cap="none" dirty="0">
                          <a:solidFill>
                            <a:schemeClr val="tx1"/>
                          </a:solidFill>
                          <a:effectLst/>
                          <a:latin typeface="Arial Narrow" panose="020B0606020202030204" pitchFamily="34" charset="0"/>
                          <a:ea typeface="+mn-ea"/>
                          <a:cs typeface="+mn-cs"/>
                          <a:sym typeface="Arial"/>
                        </a:rPr>
                        <a:t>3 992</a:t>
                      </a:r>
                    </a:p>
                  </a:txBody>
                  <a:tcPr marL="9525" marR="9525" marT="0" marB="0" anchor="ctr">
                    <a:solidFill>
                      <a:schemeClr val="accent6">
                        <a:lumMod val="50000"/>
                        <a:alpha val="1000"/>
                      </a:schemeClr>
                    </a:solidFill>
                  </a:tcPr>
                </a:tc>
                <a:tc>
                  <a:txBody>
                    <a:bodyPr/>
                    <a:lstStyle/>
                    <a:p>
                      <a:pPr marR="0" algn="ctr" rtl="0" eaLnBrk="1" fontAlgn="b" hangingPunct="1">
                        <a:lnSpc>
                          <a:spcPct val="100000"/>
                        </a:lnSpc>
                        <a:spcBef>
                          <a:spcPts val="0"/>
                        </a:spcBef>
                        <a:spcAft>
                          <a:spcPts val="0"/>
                        </a:spcAft>
                        <a:buNone/>
                      </a:pPr>
                      <a:r>
                        <a:rPr lang="ru-KZ" sz="800" b="0" i="0" u="none" strike="noStrike" cap="none">
                          <a:solidFill>
                            <a:schemeClr val="accent6">
                              <a:lumMod val="50000"/>
                            </a:schemeClr>
                          </a:solidFill>
                          <a:effectLst/>
                          <a:latin typeface="Arial Narrow" panose="020B0606020202030204" pitchFamily="34" charset="0"/>
                          <a:ea typeface="+mn-ea"/>
                          <a:cs typeface="+mn-cs"/>
                          <a:sym typeface="Arial"/>
                        </a:rPr>
                        <a:t>2 999</a:t>
                      </a:r>
                    </a:p>
                  </a:txBody>
                  <a:tcPr marL="9525" marR="9525" marT="0" marB="0" anchor="ctr">
                    <a:solidFill>
                      <a:schemeClr val="accent6">
                        <a:lumMod val="50000"/>
                        <a:alpha val="1000"/>
                      </a:schemeClr>
                    </a:solidFill>
                  </a:tcPr>
                </a:tc>
                <a:tc>
                  <a:txBody>
                    <a:bodyPr/>
                    <a:lstStyle/>
                    <a:p>
                      <a:pPr marR="0" algn="ctr" rtl="0" eaLnBrk="1" fontAlgn="b" hangingPunct="1">
                        <a:lnSpc>
                          <a:spcPct val="100000"/>
                        </a:lnSpc>
                        <a:spcBef>
                          <a:spcPts val="0"/>
                        </a:spcBef>
                        <a:spcAft>
                          <a:spcPts val="0"/>
                        </a:spcAft>
                        <a:buNone/>
                      </a:pPr>
                      <a:r>
                        <a:rPr lang="ru-KZ" sz="800" b="0" i="0" u="none" strike="noStrike" cap="none">
                          <a:solidFill>
                            <a:schemeClr val="accent6">
                              <a:lumMod val="50000"/>
                            </a:schemeClr>
                          </a:solidFill>
                          <a:effectLst/>
                          <a:latin typeface="Arial Narrow" panose="020B0606020202030204" pitchFamily="34" charset="0"/>
                          <a:ea typeface="+mn-ea"/>
                          <a:cs typeface="+mn-cs"/>
                          <a:sym typeface="Arial"/>
                        </a:rPr>
                        <a:t>3 175</a:t>
                      </a:r>
                    </a:p>
                  </a:txBody>
                  <a:tcPr marL="9525" marR="9525" marT="0" marB="0" anchor="ctr">
                    <a:solidFill>
                      <a:schemeClr val="accent6">
                        <a:lumMod val="50000"/>
                        <a:alpha val="1000"/>
                      </a:schemeClr>
                    </a:solidFill>
                  </a:tcPr>
                </a:tc>
                <a:tc>
                  <a:txBody>
                    <a:bodyPr/>
                    <a:lstStyle/>
                    <a:p>
                      <a:pPr marR="0" algn="ctr" rtl="0" eaLnBrk="1" fontAlgn="b" hangingPunct="1">
                        <a:lnSpc>
                          <a:spcPct val="100000"/>
                        </a:lnSpc>
                        <a:spcBef>
                          <a:spcPts val="0"/>
                        </a:spcBef>
                        <a:spcAft>
                          <a:spcPts val="0"/>
                        </a:spcAft>
                        <a:buNone/>
                      </a:pPr>
                      <a:r>
                        <a:rPr lang="ru-KZ" sz="800" b="0" i="0" u="none" strike="noStrike" cap="none">
                          <a:solidFill>
                            <a:schemeClr val="accent6">
                              <a:lumMod val="50000"/>
                            </a:schemeClr>
                          </a:solidFill>
                          <a:effectLst/>
                          <a:latin typeface="Arial Narrow" panose="020B0606020202030204" pitchFamily="34" charset="0"/>
                          <a:ea typeface="+mn-ea"/>
                          <a:cs typeface="+mn-cs"/>
                          <a:sym typeface="Arial"/>
                        </a:rPr>
                        <a:t>3 366</a:t>
                      </a:r>
                    </a:p>
                  </a:txBody>
                  <a:tcPr marL="9525" marR="9525" marT="0" marB="0" anchor="ctr">
                    <a:solidFill>
                      <a:schemeClr val="accent6">
                        <a:lumMod val="50000"/>
                        <a:alpha val="1000"/>
                      </a:schemeClr>
                    </a:solidFill>
                  </a:tcPr>
                </a:tc>
                <a:tc>
                  <a:txBody>
                    <a:bodyPr/>
                    <a:lstStyle/>
                    <a:p>
                      <a:pPr marR="0" algn="ctr" rtl="0" eaLnBrk="1" fontAlgn="b" hangingPunct="1">
                        <a:lnSpc>
                          <a:spcPct val="100000"/>
                        </a:lnSpc>
                        <a:spcBef>
                          <a:spcPts val="0"/>
                        </a:spcBef>
                        <a:spcAft>
                          <a:spcPts val="0"/>
                        </a:spcAft>
                        <a:buNone/>
                      </a:pPr>
                      <a:r>
                        <a:rPr lang="ru-KZ" sz="800" b="0" i="0" u="none" strike="noStrike" cap="none">
                          <a:solidFill>
                            <a:schemeClr val="accent6">
                              <a:lumMod val="50000"/>
                            </a:schemeClr>
                          </a:solidFill>
                          <a:effectLst/>
                          <a:latin typeface="Arial Narrow" panose="020B0606020202030204" pitchFamily="34" charset="0"/>
                          <a:ea typeface="+mn-ea"/>
                          <a:cs typeface="+mn-cs"/>
                          <a:sym typeface="Arial"/>
                        </a:rPr>
                        <a:t>1,8%</a:t>
                      </a:r>
                    </a:p>
                  </a:txBody>
                  <a:tcPr marL="9525" marR="9525" marT="0" marB="0" anchor="ctr">
                    <a:solidFill>
                      <a:schemeClr val="accent6">
                        <a:lumMod val="50000"/>
                        <a:alpha val="1000"/>
                      </a:schemeClr>
                    </a:solidFill>
                  </a:tcPr>
                </a:tc>
                <a:extLst>
                  <a:ext uri="{0D108BD9-81ED-4DB2-BD59-A6C34878D82A}">
                    <a16:rowId xmlns:a16="http://schemas.microsoft.com/office/drawing/2014/main" val="1465641651"/>
                  </a:ext>
                </a:extLst>
              </a:tr>
              <a:tr h="158400">
                <a:tc>
                  <a:txBody>
                    <a:bodyPr/>
                    <a:lstStyle/>
                    <a:p>
                      <a:pPr algn="ctr" fontAlgn="b"/>
                      <a:r>
                        <a:rPr lang="ru-RU" sz="800" u="none" strike="noStrike" dirty="0">
                          <a:solidFill>
                            <a:schemeClr val="accent6">
                              <a:lumMod val="50000"/>
                            </a:schemeClr>
                          </a:solidFill>
                          <a:effectLst/>
                          <a:latin typeface="Arial Narrow" panose="020B0606020202030204" pitchFamily="34" charset="0"/>
                        </a:rPr>
                        <a:t>10</a:t>
                      </a:r>
                      <a:endParaRPr lang="en-US" sz="800" b="0" i="0" u="none" strike="noStrike" dirty="0">
                        <a:solidFill>
                          <a:schemeClr val="accent6">
                            <a:lumMod val="50000"/>
                          </a:schemeClr>
                        </a:solidFill>
                        <a:effectLst/>
                        <a:latin typeface="Arial Narrow" panose="020B0606020202030204" pitchFamily="34" charset="0"/>
                      </a:endParaRPr>
                    </a:p>
                  </a:txBody>
                  <a:tcPr marL="9525" marR="9525" marT="0" marB="0" anchor="ctr">
                    <a:lnB w="12700" cap="flat" cmpd="sng" algn="ctr">
                      <a:solidFill>
                        <a:schemeClr val="tx1"/>
                      </a:solidFill>
                      <a:prstDash val="solid"/>
                      <a:round/>
                      <a:headEnd type="none" w="med" len="med"/>
                      <a:tailEnd type="none" w="med" len="med"/>
                    </a:lnB>
                    <a:solidFill>
                      <a:schemeClr val="accent6">
                        <a:lumMod val="50000"/>
                        <a:alpha val="20000"/>
                      </a:schemeClr>
                    </a:solidFill>
                  </a:tcPr>
                </a:tc>
                <a:tc>
                  <a:txBody>
                    <a:bodyPr/>
                    <a:lstStyle/>
                    <a:p>
                      <a:pPr marR="0" algn="ctr" rtl="0" eaLnBrk="1" fontAlgn="b" hangingPunct="1">
                        <a:lnSpc>
                          <a:spcPct val="100000"/>
                        </a:lnSpc>
                        <a:spcBef>
                          <a:spcPts val="0"/>
                        </a:spcBef>
                        <a:spcAft>
                          <a:spcPts val="0"/>
                        </a:spcAft>
                        <a:buNone/>
                      </a:pPr>
                      <a:r>
                        <a:rPr lang="ru-KZ" sz="800" b="0" i="0" u="none" strike="noStrike" cap="none" dirty="0">
                          <a:solidFill>
                            <a:schemeClr val="accent6">
                              <a:lumMod val="50000"/>
                            </a:schemeClr>
                          </a:solidFill>
                          <a:effectLst/>
                          <a:latin typeface="Arial Narrow" panose="020B0606020202030204" pitchFamily="34" charset="0"/>
                          <a:ea typeface="+mn-ea"/>
                          <a:cs typeface="+mn-cs"/>
                          <a:sym typeface="Arial"/>
                        </a:rPr>
                        <a:t>2411-1</a:t>
                      </a:r>
                    </a:p>
                  </a:txBody>
                  <a:tcPr marL="9525" marR="9525" marT="0" marB="0" anchor="ctr">
                    <a:lnB w="12700" cap="flat" cmpd="sng" algn="ctr">
                      <a:solidFill>
                        <a:schemeClr val="tx1"/>
                      </a:solidFill>
                      <a:prstDash val="solid"/>
                      <a:round/>
                      <a:headEnd type="none" w="med" len="med"/>
                      <a:tailEnd type="none" w="med" len="med"/>
                    </a:lnB>
                    <a:solidFill>
                      <a:schemeClr val="accent6">
                        <a:lumMod val="50000"/>
                        <a:alpha val="20000"/>
                      </a:schemeClr>
                    </a:solidFill>
                  </a:tcPr>
                </a:tc>
                <a:tc>
                  <a:txBody>
                    <a:bodyPr/>
                    <a:lstStyle/>
                    <a:p>
                      <a:pPr marL="72000" marR="0" algn="l" rtl="0" eaLnBrk="1" fontAlgn="b" hangingPunct="1">
                        <a:lnSpc>
                          <a:spcPct val="100000"/>
                        </a:lnSpc>
                        <a:spcBef>
                          <a:spcPts val="0"/>
                        </a:spcBef>
                        <a:spcAft>
                          <a:spcPts val="0"/>
                        </a:spcAft>
                        <a:buNone/>
                      </a:pPr>
                      <a:r>
                        <a:rPr lang="ru-RU" sz="800" b="0" i="0" u="none" strike="noStrike" cap="none" dirty="0" err="1">
                          <a:solidFill>
                            <a:schemeClr val="accent6">
                              <a:lumMod val="50000"/>
                            </a:schemeClr>
                          </a:solidFill>
                          <a:effectLst/>
                          <a:latin typeface="Arial Narrow" panose="020B0606020202030204" pitchFamily="34" charset="0"/>
                          <a:ea typeface="+mn-ea"/>
                          <a:cs typeface="+mn-cs"/>
                          <a:sym typeface="Arial"/>
                        </a:rPr>
                        <a:t>Бухгалтерлер</a:t>
                      </a:r>
                      <a:endParaRPr lang="ru-RU" sz="800" b="0" i="0" u="none" strike="noStrike" cap="none" dirty="0">
                        <a:solidFill>
                          <a:schemeClr val="accent6">
                            <a:lumMod val="50000"/>
                          </a:schemeClr>
                        </a:solidFill>
                        <a:effectLst/>
                        <a:latin typeface="Arial Narrow" panose="020B0606020202030204" pitchFamily="34" charset="0"/>
                        <a:ea typeface="+mn-ea"/>
                        <a:cs typeface="+mn-cs"/>
                        <a:sym typeface="Arial"/>
                      </a:endParaRPr>
                    </a:p>
                  </a:txBody>
                  <a:tcPr marL="9525" marR="9525" marT="0" marB="0" anchor="ctr">
                    <a:lnR w="12700" cap="flat" cmpd="sng" algn="ctr">
                      <a:solidFill>
                        <a:schemeClr val="tx1"/>
                      </a:solidFill>
                      <a:prstDash val="solid"/>
                      <a:round/>
                      <a:headEnd type="none" w="med" len="med"/>
                      <a:tailEnd type="none" w="med" len="med"/>
                    </a:lnR>
                    <a:lnB w="12700" cap="flat" cmpd="sng" algn="ctr">
                      <a:solidFill>
                        <a:schemeClr val="tx1"/>
                      </a:solidFill>
                      <a:prstDash val="solid"/>
                      <a:round/>
                      <a:headEnd type="none" w="med" len="med"/>
                      <a:tailEnd type="none" w="med" len="med"/>
                    </a:lnB>
                    <a:solidFill>
                      <a:schemeClr val="accent6">
                        <a:lumMod val="50000"/>
                        <a:alpha val="20000"/>
                      </a:schemeClr>
                    </a:solidFill>
                  </a:tcPr>
                </a:tc>
                <a:tc>
                  <a:txBody>
                    <a:bodyPr/>
                    <a:lstStyle/>
                    <a:p>
                      <a:pPr algn="ctr" fontAlgn="ctr"/>
                      <a:r>
                        <a:rPr lang="ru-KZ" sz="800" b="0" i="0" u="none" strike="noStrike" cap="none">
                          <a:solidFill>
                            <a:schemeClr val="tx1"/>
                          </a:solidFill>
                          <a:effectLst/>
                          <a:latin typeface="Arial Narrow" panose="020B0606020202030204" pitchFamily="34" charset="0"/>
                          <a:ea typeface="+mn-ea"/>
                          <a:cs typeface="+mn-cs"/>
                          <a:sym typeface="Arial"/>
                        </a:rPr>
                        <a:t>13 057</a:t>
                      </a:r>
                    </a:p>
                  </a:txBody>
                  <a:tcPr marL="9525" marR="9525" marT="0" marB="0" anchor="ctr">
                    <a:lnL w="12700" cap="flat" cmpd="sng" algn="ctr">
                      <a:solidFill>
                        <a:schemeClr val="tx1"/>
                      </a:solidFill>
                      <a:prstDash val="solid"/>
                      <a:round/>
                      <a:headEnd type="none" w="med" len="med"/>
                      <a:tailEnd type="none" w="med" len="med"/>
                    </a:lnL>
                    <a:lnB w="12700" cap="flat" cmpd="sng" algn="ctr">
                      <a:solidFill>
                        <a:schemeClr val="tx1"/>
                      </a:solidFill>
                      <a:prstDash val="solid"/>
                      <a:round/>
                      <a:headEnd type="none" w="med" len="med"/>
                      <a:tailEnd type="none" w="med" len="med"/>
                    </a:lnB>
                    <a:solidFill>
                      <a:schemeClr val="bg1">
                        <a:lumMod val="65000"/>
                        <a:alpha val="20000"/>
                      </a:schemeClr>
                    </a:solidFill>
                  </a:tcPr>
                </a:tc>
                <a:tc>
                  <a:txBody>
                    <a:bodyPr/>
                    <a:lstStyle/>
                    <a:p>
                      <a:pPr algn="ctr" fontAlgn="ctr"/>
                      <a:r>
                        <a:rPr lang="ru-KZ" sz="800" b="0" i="0" u="none" strike="noStrike" cap="none">
                          <a:solidFill>
                            <a:schemeClr val="tx1"/>
                          </a:solidFill>
                          <a:effectLst/>
                          <a:latin typeface="Arial Narrow" panose="020B0606020202030204" pitchFamily="34" charset="0"/>
                          <a:ea typeface="+mn-ea"/>
                          <a:cs typeface="+mn-cs"/>
                          <a:sym typeface="Arial"/>
                        </a:rPr>
                        <a:t>3 365</a:t>
                      </a:r>
                    </a:p>
                  </a:txBody>
                  <a:tcPr marL="9525" marR="9525" marT="0" marB="0" anchor="ctr">
                    <a:lnB w="12700" cap="flat" cmpd="sng" algn="ctr">
                      <a:solidFill>
                        <a:schemeClr val="tx1"/>
                      </a:solidFill>
                      <a:prstDash val="solid"/>
                      <a:round/>
                      <a:headEnd type="none" w="med" len="med"/>
                      <a:tailEnd type="none" w="med" len="med"/>
                    </a:lnB>
                    <a:solidFill>
                      <a:schemeClr val="bg1">
                        <a:lumMod val="65000"/>
                        <a:alpha val="20000"/>
                      </a:schemeClr>
                    </a:solidFill>
                  </a:tcPr>
                </a:tc>
                <a:tc>
                  <a:txBody>
                    <a:bodyPr/>
                    <a:lstStyle/>
                    <a:p>
                      <a:pPr algn="ctr" fontAlgn="ctr"/>
                      <a:r>
                        <a:rPr lang="ru-KZ" sz="800" b="0" i="0" u="none" strike="noStrike" cap="none">
                          <a:solidFill>
                            <a:schemeClr val="tx1"/>
                          </a:solidFill>
                          <a:effectLst/>
                          <a:latin typeface="Arial Narrow" panose="020B0606020202030204" pitchFamily="34" charset="0"/>
                          <a:ea typeface="+mn-ea"/>
                          <a:cs typeface="+mn-cs"/>
                          <a:sym typeface="Arial"/>
                        </a:rPr>
                        <a:t>3 441</a:t>
                      </a:r>
                    </a:p>
                  </a:txBody>
                  <a:tcPr marL="9525" marR="9525" marT="0" marB="0" anchor="ctr">
                    <a:lnB w="12700" cap="flat" cmpd="sng" algn="ctr">
                      <a:solidFill>
                        <a:schemeClr val="tx1"/>
                      </a:solidFill>
                      <a:prstDash val="solid"/>
                      <a:round/>
                      <a:headEnd type="none" w="med" len="med"/>
                      <a:tailEnd type="none" w="med" len="med"/>
                    </a:lnB>
                    <a:solidFill>
                      <a:schemeClr val="bg1">
                        <a:lumMod val="65000"/>
                        <a:alpha val="20000"/>
                      </a:schemeClr>
                    </a:solidFill>
                  </a:tcPr>
                </a:tc>
                <a:tc>
                  <a:txBody>
                    <a:bodyPr/>
                    <a:lstStyle/>
                    <a:p>
                      <a:pPr algn="ctr" fontAlgn="ctr"/>
                      <a:r>
                        <a:rPr lang="ru-KZ" sz="800" b="0" i="0" u="none" strike="noStrike" cap="none">
                          <a:solidFill>
                            <a:schemeClr val="tx1"/>
                          </a:solidFill>
                          <a:effectLst/>
                          <a:latin typeface="Arial Narrow" panose="020B0606020202030204" pitchFamily="34" charset="0"/>
                          <a:ea typeface="+mn-ea"/>
                          <a:cs typeface="+mn-cs"/>
                          <a:sym typeface="Arial"/>
                        </a:rPr>
                        <a:t>3 123</a:t>
                      </a:r>
                    </a:p>
                  </a:txBody>
                  <a:tcPr marL="9525" marR="9525" marT="0" marB="0" anchor="ctr">
                    <a:lnB w="12700" cap="flat" cmpd="sng" algn="ctr">
                      <a:solidFill>
                        <a:schemeClr val="tx1"/>
                      </a:solidFill>
                      <a:prstDash val="solid"/>
                      <a:round/>
                      <a:headEnd type="none" w="med" len="med"/>
                      <a:tailEnd type="none" w="med" len="med"/>
                    </a:lnB>
                    <a:solidFill>
                      <a:schemeClr val="bg1">
                        <a:lumMod val="65000"/>
                        <a:alpha val="20000"/>
                      </a:schemeClr>
                    </a:solidFill>
                  </a:tcPr>
                </a:tc>
                <a:tc>
                  <a:txBody>
                    <a:bodyPr/>
                    <a:lstStyle/>
                    <a:p>
                      <a:pPr algn="ctr" fontAlgn="ctr"/>
                      <a:r>
                        <a:rPr lang="ru-KZ" sz="800" b="0" i="0" u="none" strike="noStrike" cap="none">
                          <a:solidFill>
                            <a:schemeClr val="tx1"/>
                          </a:solidFill>
                          <a:effectLst/>
                          <a:latin typeface="Arial Narrow" panose="020B0606020202030204" pitchFamily="34" charset="0"/>
                          <a:ea typeface="+mn-ea"/>
                          <a:cs typeface="+mn-cs"/>
                          <a:sym typeface="Arial"/>
                        </a:rPr>
                        <a:t>3 128</a:t>
                      </a:r>
                    </a:p>
                  </a:txBody>
                  <a:tcPr marL="9525" marR="9525" marT="0" marB="0" anchor="ctr">
                    <a:lnR w="12700" cap="flat" cmpd="sng" algn="ctr">
                      <a:solidFill>
                        <a:schemeClr val="tx1"/>
                      </a:solidFill>
                      <a:prstDash val="solid"/>
                      <a:round/>
                      <a:headEnd type="none" w="med" len="med"/>
                      <a:tailEnd type="none" w="med" len="med"/>
                    </a:lnR>
                    <a:lnB w="12700" cap="flat" cmpd="sng" algn="ctr">
                      <a:solidFill>
                        <a:schemeClr val="tx1"/>
                      </a:solidFill>
                      <a:prstDash val="solid"/>
                      <a:round/>
                      <a:headEnd type="none" w="med" len="med"/>
                      <a:tailEnd type="none" w="med" len="med"/>
                    </a:lnB>
                    <a:solidFill>
                      <a:schemeClr val="bg1">
                        <a:lumMod val="65000"/>
                        <a:alpha val="20000"/>
                      </a:schemeClr>
                    </a:solidFill>
                  </a:tcPr>
                </a:tc>
                <a:tc>
                  <a:txBody>
                    <a:bodyPr/>
                    <a:lstStyle/>
                    <a:p>
                      <a:pPr marR="0" algn="ctr" rtl="0" eaLnBrk="1" fontAlgn="b" hangingPunct="1">
                        <a:lnSpc>
                          <a:spcPct val="100000"/>
                        </a:lnSpc>
                        <a:spcBef>
                          <a:spcPts val="0"/>
                        </a:spcBef>
                        <a:spcAft>
                          <a:spcPts val="0"/>
                        </a:spcAft>
                        <a:buNone/>
                      </a:pPr>
                      <a:r>
                        <a:rPr lang="ru-KZ" sz="800" b="0" i="0" u="none" strike="noStrike" cap="none">
                          <a:solidFill>
                            <a:schemeClr val="accent6">
                              <a:lumMod val="50000"/>
                            </a:schemeClr>
                          </a:solidFill>
                          <a:effectLst/>
                          <a:latin typeface="Arial Narrow" panose="020B0606020202030204" pitchFamily="34" charset="0"/>
                          <a:ea typeface="+mn-ea"/>
                          <a:cs typeface="+mn-cs"/>
                          <a:sym typeface="Arial"/>
                        </a:rPr>
                        <a:t>12 949</a:t>
                      </a:r>
                    </a:p>
                  </a:txBody>
                  <a:tcPr marL="9525" marR="9525" marT="0" marB="0" anchor="ctr">
                    <a:lnL w="12700" cap="flat" cmpd="sng" algn="ctr">
                      <a:solidFill>
                        <a:schemeClr val="tx1"/>
                      </a:solidFill>
                      <a:prstDash val="solid"/>
                      <a:round/>
                      <a:headEnd type="none" w="med" len="med"/>
                      <a:tailEnd type="none" w="med" len="med"/>
                    </a:lnL>
                    <a:lnB w="12700" cap="flat" cmpd="sng" algn="ctr">
                      <a:solidFill>
                        <a:schemeClr val="tx1"/>
                      </a:solidFill>
                      <a:prstDash val="solid"/>
                      <a:round/>
                      <a:headEnd type="none" w="med" len="med"/>
                      <a:tailEnd type="none" w="med" len="med"/>
                    </a:lnB>
                    <a:solidFill>
                      <a:schemeClr val="accent6">
                        <a:lumMod val="50000"/>
                        <a:alpha val="20000"/>
                      </a:schemeClr>
                    </a:solidFill>
                  </a:tcPr>
                </a:tc>
                <a:tc>
                  <a:txBody>
                    <a:bodyPr/>
                    <a:lstStyle/>
                    <a:p>
                      <a:pPr marR="0" algn="ctr" rtl="0" eaLnBrk="1" fontAlgn="b" hangingPunct="1">
                        <a:lnSpc>
                          <a:spcPct val="100000"/>
                        </a:lnSpc>
                        <a:spcBef>
                          <a:spcPts val="0"/>
                        </a:spcBef>
                        <a:spcAft>
                          <a:spcPts val="0"/>
                        </a:spcAft>
                        <a:buNone/>
                      </a:pPr>
                      <a:r>
                        <a:rPr lang="ru-KZ" sz="800" b="0" i="0" u="none" strike="noStrike" cap="none">
                          <a:solidFill>
                            <a:schemeClr val="tx1"/>
                          </a:solidFill>
                          <a:effectLst/>
                          <a:latin typeface="Arial Narrow" panose="020B0606020202030204" pitchFamily="34" charset="0"/>
                          <a:ea typeface="+mn-ea"/>
                          <a:cs typeface="+mn-cs"/>
                          <a:sym typeface="Arial"/>
                        </a:rPr>
                        <a:t>3 555</a:t>
                      </a:r>
                    </a:p>
                  </a:txBody>
                  <a:tcPr marL="9525" marR="9525" marT="0" marB="0" anchor="ctr">
                    <a:lnB w="12700" cap="flat" cmpd="sng" algn="ctr">
                      <a:solidFill>
                        <a:schemeClr val="tx1"/>
                      </a:solidFill>
                      <a:prstDash val="solid"/>
                      <a:round/>
                      <a:headEnd type="none" w="med" len="med"/>
                      <a:tailEnd type="none" w="med" len="med"/>
                    </a:lnB>
                    <a:solidFill>
                      <a:schemeClr val="bg1">
                        <a:lumMod val="50000"/>
                        <a:alpha val="20000"/>
                      </a:schemeClr>
                    </a:solidFill>
                  </a:tcPr>
                </a:tc>
                <a:tc>
                  <a:txBody>
                    <a:bodyPr/>
                    <a:lstStyle/>
                    <a:p>
                      <a:pPr marR="0" algn="ctr" rtl="0" eaLnBrk="1" fontAlgn="b" hangingPunct="1">
                        <a:lnSpc>
                          <a:spcPct val="100000"/>
                        </a:lnSpc>
                        <a:spcBef>
                          <a:spcPts val="0"/>
                        </a:spcBef>
                        <a:spcAft>
                          <a:spcPts val="0"/>
                        </a:spcAft>
                        <a:buNone/>
                      </a:pPr>
                      <a:r>
                        <a:rPr lang="ru-KZ" sz="800" b="0" i="0" u="none" strike="noStrike" cap="none">
                          <a:solidFill>
                            <a:schemeClr val="accent6">
                              <a:lumMod val="50000"/>
                            </a:schemeClr>
                          </a:solidFill>
                          <a:effectLst/>
                          <a:latin typeface="Arial Narrow" panose="020B0606020202030204" pitchFamily="34" charset="0"/>
                          <a:ea typeface="+mn-ea"/>
                          <a:cs typeface="+mn-cs"/>
                          <a:sym typeface="Arial"/>
                        </a:rPr>
                        <a:t>2 994</a:t>
                      </a:r>
                    </a:p>
                  </a:txBody>
                  <a:tcPr marL="9525" marR="9525" marT="0" marB="0" anchor="ctr">
                    <a:lnB w="12700" cap="flat" cmpd="sng" algn="ctr">
                      <a:solidFill>
                        <a:schemeClr val="tx1"/>
                      </a:solidFill>
                      <a:prstDash val="solid"/>
                      <a:round/>
                      <a:headEnd type="none" w="med" len="med"/>
                      <a:tailEnd type="none" w="med" len="med"/>
                    </a:lnB>
                    <a:solidFill>
                      <a:schemeClr val="accent6">
                        <a:lumMod val="50000"/>
                        <a:alpha val="20000"/>
                      </a:schemeClr>
                    </a:solidFill>
                  </a:tcPr>
                </a:tc>
                <a:tc>
                  <a:txBody>
                    <a:bodyPr/>
                    <a:lstStyle/>
                    <a:p>
                      <a:pPr marR="0" algn="ctr" rtl="0" eaLnBrk="1" fontAlgn="b" hangingPunct="1">
                        <a:lnSpc>
                          <a:spcPct val="100000"/>
                        </a:lnSpc>
                        <a:spcBef>
                          <a:spcPts val="0"/>
                        </a:spcBef>
                        <a:spcAft>
                          <a:spcPts val="0"/>
                        </a:spcAft>
                        <a:buNone/>
                      </a:pPr>
                      <a:r>
                        <a:rPr lang="ru-KZ" sz="800" b="0" i="0" u="none" strike="noStrike" cap="none">
                          <a:solidFill>
                            <a:schemeClr val="accent6">
                              <a:lumMod val="50000"/>
                            </a:schemeClr>
                          </a:solidFill>
                          <a:effectLst/>
                          <a:latin typeface="Arial Narrow" panose="020B0606020202030204" pitchFamily="34" charset="0"/>
                          <a:ea typeface="+mn-ea"/>
                          <a:cs typeface="+mn-cs"/>
                          <a:sym typeface="Arial"/>
                        </a:rPr>
                        <a:t>3 339</a:t>
                      </a:r>
                    </a:p>
                  </a:txBody>
                  <a:tcPr marL="9525" marR="9525" marT="0" marB="0" anchor="ctr">
                    <a:lnB w="12700" cap="flat" cmpd="sng" algn="ctr">
                      <a:solidFill>
                        <a:schemeClr val="tx1"/>
                      </a:solidFill>
                      <a:prstDash val="solid"/>
                      <a:round/>
                      <a:headEnd type="none" w="med" len="med"/>
                      <a:tailEnd type="none" w="med" len="med"/>
                    </a:lnB>
                    <a:solidFill>
                      <a:schemeClr val="accent6">
                        <a:lumMod val="50000"/>
                        <a:alpha val="20000"/>
                      </a:schemeClr>
                    </a:solidFill>
                  </a:tcPr>
                </a:tc>
                <a:tc>
                  <a:txBody>
                    <a:bodyPr/>
                    <a:lstStyle/>
                    <a:p>
                      <a:pPr marR="0" algn="ctr" rtl="0" eaLnBrk="1" fontAlgn="b" hangingPunct="1">
                        <a:lnSpc>
                          <a:spcPct val="100000"/>
                        </a:lnSpc>
                        <a:spcBef>
                          <a:spcPts val="0"/>
                        </a:spcBef>
                        <a:spcAft>
                          <a:spcPts val="0"/>
                        </a:spcAft>
                        <a:buNone/>
                      </a:pPr>
                      <a:r>
                        <a:rPr lang="ru-KZ" sz="800" b="0" i="0" u="none" strike="noStrike" cap="none">
                          <a:solidFill>
                            <a:schemeClr val="accent6">
                              <a:lumMod val="50000"/>
                            </a:schemeClr>
                          </a:solidFill>
                          <a:effectLst/>
                          <a:latin typeface="Arial Narrow" panose="020B0606020202030204" pitchFamily="34" charset="0"/>
                          <a:ea typeface="+mn-ea"/>
                          <a:cs typeface="+mn-cs"/>
                          <a:sym typeface="Arial"/>
                        </a:rPr>
                        <a:t>3 061</a:t>
                      </a:r>
                    </a:p>
                  </a:txBody>
                  <a:tcPr marL="9525" marR="9525" marT="0" marB="0" anchor="ctr">
                    <a:lnB w="12700" cap="flat" cmpd="sng" algn="ctr">
                      <a:solidFill>
                        <a:schemeClr val="tx1"/>
                      </a:solidFill>
                      <a:prstDash val="solid"/>
                      <a:round/>
                      <a:headEnd type="none" w="med" len="med"/>
                      <a:tailEnd type="none" w="med" len="med"/>
                    </a:lnB>
                    <a:solidFill>
                      <a:schemeClr val="accent6">
                        <a:lumMod val="50000"/>
                        <a:alpha val="20000"/>
                      </a:schemeClr>
                    </a:solidFill>
                  </a:tcPr>
                </a:tc>
                <a:tc>
                  <a:txBody>
                    <a:bodyPr/>
                    <a:lstStyle/>
                    <a:p>
                      <a:pPr marR="0" algn="ctr" rtl="0" eaLnBrk="1" fontAlgn="b" hangingPunct="1">
                        <a:lnSpc>
                          <a:spcPct val="100000"/>
                        </a:lnSpc>
                        <a:spcBef>
                          <a:spcPts val="0"/>
                        </a:spcBef>
                        <a:spcAft>
                          <a:spcPts val="0"/>
                        </a:spcAft>
                        <a:buNone/>
                      </a:pPr>
                      <a:r>
                        <a:rPr lang="ru-KZ" sz="800" b="0" i="0" u="none" strike="noStrike" cap="none">
                          <a:solidFill>
                            <a:schemeClr val="accent6">
                              <a:lumMod val="50000"/>
                            </a:schemeClr>
                          </a:solidFill>
                          <a:effectLst/>
                          <a:latin typeface="Arial Narrow" panose="020B0606020202030204" pitchFamily="34" charset="0"/>
                          <a:ea typeface="+mn-ea"/>
                          <a:cs typeface="+mn-cs"/>
                          <a:sym typeface="Arial"/>
                        </a:rPr>
                        <a:t>1,7%</a:t>
                      </a:r>
                    </a:p>
                  </a:txBody>
                  <a:tcPr marL="9525" marR="9525" marT="0" marB="0" anchor="ctr">
                    <a:lnB w="12700" cap="flat" cmpd="sng" algn="ctr">
                      <a:solidFill>
                        <a:schemeClr val="tx1"/>
                      </a:solidFill>
                      <a:prstDash val="solid"/>
                      <a:round/>
                      <a:headEnd type="none" w="med" len="med"/>
                      <a:tailEnd type="none" w="med" len="med"/>
                    </a:lnB>
                    <a:solidFill>
                      <a:schemeClr val="accent6">
                        <a:lumMod val="50000"/>
                        <a:alpha val="20000"/>
                      </a:schemeClr>
                    </a:solidFill>
                  </a:tcPr>
                </a:tc>
                <a:extLst>
                  <a:ext uri="{0D108BD9-81ED-4DB2-BD59-A6C34878D82A}">
                    <a16:rowId xmlns:a16="http://schemas.microsoft.com/office/drawing/2014/main" val="2390657696"/>
                  </a:ext>
                </a:extLst>
              </a:tr>
              <a:tr h="158400">
                <a:tc>
                  <a:txBody>
                    <a:bodyPr/>
                    <a:lstStyle/>
                    <a:p>
                      <a:pPr algn="ctr" fontAlgn="b"/>
                      <a:r>
                        <a:rPr lang="ru-RU" sz="800" u="none" strike="noStrike" dirty="0">
                          <a:solidFill>
                            <a:schemeClr val="accent6">
                              <a:lumMod val="50000"/>
                            </a:schemeClr>
                          </a:solidFill>
                          <a:effectLst/>
                          <a:latin typeface="Arial Narrow" panose="020B0606020202030204" pitchFamily="34" charset="0"/>
                        </a:rPr>
                        <a:t>11</a:t>
                      </a:r>
                      <a:endParaRPr lang="en-US" sz="800" b="0" i="0" u="none" strike="noStrike" dirty="0">
                        <a:solidFill>
                          <a:schemeClr val="accent6">
                            <a:lumMod val="50000"/>
                          </a:schemeClr>
                        </a:solidFill>
                        <a:effectLst/>
                        <a:latin typeface="Arial Narrow" panose="020B0606020202030204" pitchFamily="34" charset="0"/>
                      </a:endParaRPr>
                    </a:p>
                  </a:txBody>
                  <a:tcPr marL="9525" marR="9525" marT="0" marB="0" anchor="ctr">
                    <a:lnT w="12700" cap="flat" cmpd="sng" algn="ctr">
                      <a:solidFill>
                        <a:schemeClr val="tx1"/>
                      </a:solidFill>
                      <a:prstDash val="solid"/>
                      <a:round/>
                      <a:headEnd type="none" w="med" len="med"/>
                      <a:tailEnd type="none" w="med" len="med"/>
                    </a:lnT>
                    <a:solidFill>
                      <a:schemeClr val="accent6">
                        <a:lumMod val="50000"/>
                        <a:alpha val="1000"/>
                      </a:schemeClr>
                    </a:solidFill>
                  </a:tcPr>
                </a:tc>
                <a:tc>
                  <a:txBody>
                    <a:bodyPr/>
                    <a:lstStyle/>
                    <a:p>
                      <a:pPr marR="0" algn="ctr" rtl="0" eaLnBrk="1" fontAlgn="b" hangingPunct="1">
                        <a:lnSpc>
                          <a:spcPct val="100000"/>
                        </a:lnSpc>
                        <a:spcBef>
                          <a:spcPts val="0"/>
                        </a:spcBef>
                        <a:spcAft>
                          <a:spcPts val="0"/>
                        </a:spcAft>
                        <a:buNone/>
                      </a:pPr>
                      <a:r>
                        <a:rPr lang="ru-KZ" sz="800" b="0" i="0" u="none" strike="noStrike" cap="none" dirty="0">
                          <a:solidFill>
                            <a:schemeClr val="accent6">
                              <a:lumMod val="50000"/>
                            </a:schemeClr>
                          </a:solidFill>
                          <a:effectLst/>
                          <a:latin typeface="Arial Narrow" panose="020B0606020202030204" pitchFamily="34" charset="0"/>
                          <a:ea typeface="+mn-ea"/>
                          <a:cs typeface="+mn-cs"/>
                          <a:sym typeface="Arial"/>
                        </a:rPr>
                        <a:t>2350-2</a:t>
                      </a:r>
                    </a:p>
                  </a:txBody>
                  <a:tcPr marL="9525" marR="9525" marT="0" marB="0" anchor="ctr">
                    <a:lnT w="12700" cap="flat" cmpd="sng" algn="ctr">
                      <a:solidFill>
                        <a:schemeClr val="tx1"/>
                      </a:solidFill>
                      <a:prstDash val="solid"/>
                      <a:round/>
                      <a:headEnd type="none" w="med" len="med"/>
                      <a:tailEnd type="none" w="med" len="med"/>
                    </a:lnT>
                    <a:solidFill>
                      <a:schemeClr val="accent6">
                        <a:lumMod val="50000"/>
                        <a:alpha val="1000"/>
                      </a:schemeClr>
                    </a:solidFill>
                  </a:tcPr>
                </a:tc>
                <a:tc>
                  <a:txBody>
                    <a:bodyPr/>
                    <a:lstStyle/>
                    <a:p>
                      <a:pPr marL="72000" marR="0" algn="l" rtl="0" eaLnBrk="1" fontAlgn="b" hangingPunct="1">
                        <a:lnSpc>
                          <a:spcPct val="100000"/>
                        </a:lnSpc>
                        <a:spcBef>
                          <a:spcPts val="0"/>
                        </a:spcBef>
                        <a:spcAft>
                          <a:spcPts val="0"/>
                        </a:spcAft>
                        <a:buNone/>
                      </a:pPr>
                      <a:r>
                        <a:rPr lang="ru-RU" sz="800" b="0" i="0" u="none" strike="noStrike" cap="none" dirty="0">
                          <a:solidFill>
                            <a:schemeClr val="accent6">
                              <a:lumMod val="50000"/>
                            </a:schemeClr>
                          </a:solidFill>
                          <a:effectLst/>
                          <a:latin typeface="Arial Narrow" panose="020B0606020202030204" pitchFamily="34" charset="0"/>
                          <a:ea typeface="+mn-ea"/>
                          <a:cs typeface="+mn-cs"/>
                          <a:sym typeface="Arial"/>
                        </a:rPr>
                        <a:t>Математика </a:t>
                      </a:r>
                      <a:r>
                        <a:rPr lang="ru-RU" sz="800" b="0" i="0" u="none" strike="noStrike" cap="none" dirty="0" err="1">
                          <a:solidFill>
                            <a:schemeClr val="accent6">
                              <a:lumMod val="50000"/>
                            </a:schemeClr>
                          </a:solidFill>
                          <a:effectLst/>
                          <a:latin typeface="Arial Narrow" panose="020B0606020202030204" pitchFamily="34" charset="0"/>
                          <a:ea typeface="+mn-ea"/>
                          <a:cs typeface="+mn-cs"/>
                          <a:sym typeface="Arial"/>
                        </a:rPr>
                        <a:t>ғылымдары</a:t>
                      </a:r>
                      <a:r>
                        <a:rPr lang="ru-RU" sz="800" b="0" i="0" u="none" strike="noStrike" cap="none" dirty="0">
                          <a:solidFill>
                            <a:schemeClr val="accent6">
                              <a:lumMod val="50000"/>
                            </a:schemeClr>
                          </a:solidFill>
                          <a:effectLst/>
                          <a:latin typeface="Arial Narrow" panose="020B0606020202030204" pitchFamily="34" charset="0"/>
                          <a:ea typeface="+mn-ea"/>
                          <a:cs typeface="+mn-cs"/>
                          <a:sym typeface="Arial"/>
                        </a:rPr>
                        <a:t> </a:t>
                      </a:r>
                      <a:r>
                        <a:rPr lang="ru-RU" sz="800" b="0" i="0" u="none" strike="noStrike" cap="none" dirty="0" err="1">
                          <a:solidFill>
                            <a:schemeClr val="accent6">
                              <a:lumMod val="50000"/>
                            </a:schemeClr>
                          </a:solidFill>
                          <a:effectLst/>
                          <a:latin typeface="Arial Narrow" panose="020B0606020202030204" pitchFamily="34" charset="0"/>
                          <a:ea typeface="+mn-ea"/>
                          <a:cs typeface="+mn-cs"/>
                          <a:sym typeface="Arial"/>
                        </a:rPr>
                        <a:t>бойынша</a:t>
                      </a:r>
                      <a:r>
                        <a:rPr lang="ru-RU" sz="800" b="0" i="0" u="none" strike="noStrike" cap="none" dirty="0">
                          <a:solidFill>
                            <a:schemeClr val="accent6">
                              <a:lumMod val="50000"/>
                            </a:schemeClr>
                          </a:solidFill>
                          <a:effectLst/>
                          <a:latin typeface="Arial Narrow" panose="020B0606020202030204" pitchFamily="34" charset="0"/>
                          <a:ea typeface="+mn-ea"/>
                          <a:cs typeface="+mn-cs"/>
                          <a:sym typeface="Arial"/>
                        </a:rPr>
                        <a:t> орта </a:t>
                      </a:r>
                      <a:r>
                        <a:rPr lang="ru-RU" sz="800" b="0" i="0" u="none" strike="noStrike" cap="none" dirty="0" err="1">
                          <a:solidFill>
                            <a:schemeClr val="accent6">
                              <a:lumMod val="50000"/>
                            </a:schemeClr>
                          </a:solidFill>
                          <a:effectLst/>
                          <a:latin typeface="Arial Narrow" panose="020B0606020202030204" pitchFamily="34" charset="0"/>
                          <a:ea typeface="+mn-ea"/>
                          <a:cs typeface="+mn-cs"/>
                          <a:sym typeface="Arial"/>
                        </a:rPr>
                        <a:t>мектеп</a:t>
                      </a:r>
                      <a:r>
                        <a:rPr lang="ru-RU" sz="800" b="0" i="0" u="none" strike="noStrike" cap="none" dirty="0">
                          <a:solidFill>
                            <a:schemeClr val="accent6">
                              <a:lumMod val="50000"/>
                            </a:schemeClr>
                          </a:solidFill>
                          <a:effectLst/>
                          <a:latin typeface="Arial Narrow" panose="020B0606020202030204" pitchFamily="34" charset="0"/>
                          <a:ea typeface="+mn-ea"/>
                          <a:cs typeface="+mn-cs"/>
                          <a:sym typeface="Arial"/>
                        </a:rPr>
                        <a:t> </a:t>
                      </a:r>
                      <a:r>
                        <a:rPr lang="ru-RU" sz="800" b="0" i="0" u="none" strike="noStrike" cap="none" dirty="0" err="1">
                          <a:solidFill>
                            <a:schemeClr val="accent6">
                              <a:lumMod val="50000"/>
                            </a:schemeClr>
                          </a:solidFill>
                          <a:effectLst/>
                          <a:latin typeface="Arial Narrow" panose="020B0606020202030204" pitchFamily="34" charset="0"/>
                          <a:ea typeface="+mn-ea"/>
                          <a:cs typeface="+mn-cs"/>
                          <a:sym typeface="Arial"/>
                        </a:rPr>
                        <a:t>мұғалімдері</a:t>
                      </a:r>
                      <a:endParaRPr lang="ru-RU" sz="800" b="0" i="0" u="none" strike="noStrike" cap="none" dirty="0">
                        <a:solidFill>
                          <a:schemeClr val="accent6">
                            <a:lumMod val="50000"/>
                          </a:schemeClr>
                        </a:solidFill>
                        <a:effectLst/>
                        <a:latin typeface="Arial Narrow" panose="020B0606020202030204" pitchFamily="34" charset="0"/>
                        <a:ea typeface="+mn-ea"/>
                        <a:cs typeface="+mn-cs"/>
                        <a:sym typeface="Arial"/>
                      </a:endParaRPr>
                    </a:p>
                  </a:txBody>
                  <a:tcPr marL="9525" marR="9525" marT="0" marB="0" anchor="ctr">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solidFill>
                      <a:schemeClr val="accent6">
                        <a:lumMod val="50000"/>
                        <a:alpha val="1000"/>
                      </a:schemeClr>
                    </a:solidFill>
                  </a:tcPr>
                </a:tc>
                <a:tc>
                  <a:txBody>
                    <a:bodyPr/>
                    <a:lstStyle/>
                    <a:p>
                      <a:pPr algn="ctr" fontAlgn="ctr"/>
                      <a:r>
                        <a:rPr lang="ru-KZ" sz="800" b="0" i="0" u="none" strike="noStrike" cap="none">
                          <a:solidFill>
                            <a:schemeClr val="tx1"/>
                          </a:solidFill>
                          <a:effectLst/>
                          <a:latin typeface="Arial Narrow" panose="020B0606020202030204" pitchFamily="34" charset="0"/>
                          <a:ea typeface="+mn-ea"/>
                          <a:cs typeface="+mn-cs"/>
                          <a:sym typeface="Arial"/>
                        </a:rPr>
                        <a:t>9 137</a:t>
                      </a:r>
                    </a:p>
                  </a:txBody>
                  <a:tcPr marL="9525" marR="9525" marT="0" marB="0" anchor="ctr">
                    <a:lnL w="12700" cap="flat" cmpd="sng" algn="ctr">
                      <a:solidFill>
                        <a:schemeClr val="tx1"/>
                      </a:solidFill>
                      <a:prstDash val="solid"/>
                      <a:round/>
                      <a:headEnd type="none" w="med" len="med"/>
                      <a:tailEnd type="none" w="med" len="med"/>
                    </a:lnL>
                    <a:lnT w="12700" cap="flat" cmpd="sng" algn="ctr">
                      <a:solidFill>
                        <a:schemeClr val="tx1"/>
                      </a:solidFill>
                      <a:prstDash val="solid"/>
                      <a:round/>
                      <a:headEnd type="none" w="med" len="med"/>
                      <a:tailEnd type="none" w="med" len="med"/>
                    </a:lnT>
                    <a:solidFill>
                      <a:schemeClr val="accent6">
                        <a:lumMod val="50000"/>
                        <a:alpha val="1000"/>
                      </a:schemeClr>
                    </a:solidFill>
                  </a:tcPr>
                </a:tc>
                <a:tc>
                  <a:txBody>
                    <a:bodyPr/>
                    <a:lstStyle/>
                    <a:p>
                      <a:pPr algn="ctr" fontAlgn="ctr"/>
                      <a:r>
                        <a:rPr lang="ru-KZ" sz="800" b="0" i="0" u="none" strike="noStrike" cap="none">
                          <a:solidFill>
                            <a:schemeClr val="tx1"/>
                          </a:solidFill>
                          <a:effectLst/>
                          <a:latin typeface="Arial Narrow" panose="020B0606020202030204" pitchFamily="34" charset="0"/>
                          <a:ea typeface="+mn-ea"/>
                          <a:cs typeface="+mn-cs"/>
                          <a:sym typeface="Arial"/>
                        </a:rPr>
                        <a:t>1 162</a:t>
                      </a:r>
                    </a:p>
                  </a:txBody>
                  <a:tcPr marL="9525" marR="9525" marT="0" marB="0" anchor="ctr">
                    <a:lnT w="12700" cap="flat" cmpd="sng" algn="ctr">
                      <a:solidFill>
                        <a:schemeClr val="tx1"/>
                      </a:solidFill>
                      <a:prstDash val="solid"/>
                      <a:round/>
                      <a:headEnd type="none" w="med" len="med"/>
                      <a:tailEnd type="none" w="med" len="med"/>
                    </a:lnT>
                    <a:solidFill>
                      <a:schemeClr val="accent6">
                        <a:lumMod val="50000"/>
                        <a:alpha val="1000"/>
                      </a:schemeClr>
                    </a:solidFill>
                  </a:tcPr>
                </a:tc>
                <a:tc>
                  <a:txBody>
                    <a:bodyPr/>
                    <a:lstStyle/>
                    <a:p>
                      <a:pPr algn="ctr" fontAlgn="ctr"/>
                      <a:r>
                        <a:rPr lang="ru-KZ" sz="800" b="0" i="0" u="none" strike="noStrike" cap="none" dirty="0">
                          <a:solidFill>
                            <a:schemeClr val="tx1"/>
                          </a:solidFill>
                          <a:effectLst/>
                          <a:latin typeface="Arial Narrow" panose="020B0606020202030204" pitchFamily="34" charset="0"/>
                          <a:ea typeface="+mn-ea"/>
                          <a:cs typeface="+mn-cs"/>
                          <a:sym typeface="Arial"/>
                        </a:rPr>
                        <a:t>1 114</a:t>
                      </a:r>
                    </a:p>
                  </a:txBody>
                  <a:tcPr marL="9525" marR="9525" marT="0" marB="0" anchor="ctr">
                    <a:lnT w="12700" cap="flat" cmpd="sng" algn="ctr">
                      <a:solidFill>
                        <a:schemeClr val="tx1"/>
                      </a:solidFill>
                      <a:prstDash val="solid"/>
                      <a:round/>
                      <a:headEnd type="none" w="med" len="med"/>
                      <a:tailEnd type="none" w="med" len="med"/>
                    </a:lnT>
                    <a:solidFill>
                      <a:schemeClr val="accent6">
                        <a:lumMod val="50000"/>
                        <a:alpha val="1000"/>
                      </a:schemeClr>
                    </a:solidFill>
                  </a:tcPr>
                </a:tc>
                <a:tc>
                  <a:txBody>
                    <a:bodyPr/>
                    <a:lstStyle/>
                    <a:p>
                      <a:pPr algn="ctr" fontAlgn="ctr"/>
                      <a:r>
                        <a:rPr lang="ru-KZ" sz="800" b="0" i="0" u="none" strike="noStrike" cap="none">
                          <a:solidFill>
                            <a:schemeClr val="tx1"/>
                          </a:solidFill>
                          <a:effectLst/>
                          <a:latin typeface="Arial Narrow" panose="020B0606020202030204" pitchFamily="34" charset="0"/>
                          <a:ea typeface="+mn-ea"/>
                          <a:cs typeface="+mn-cs"/>
                          <a:sym typeface="Arial"/>
                        </a:rPr>
                        <a:t>5 078</a:t>
                      </a:r>
                    </a:p>
                  </a:txBody>
                  <a:tcPr marL="9525" marR="9525" marT="0" marB="0" anchor="ctr">
                    <a:lnT w="12700" cap="flat" cmpd="sng" algn="ctr">
                      <a:solidFill>
                        <a:schemeClr val="tx1"/>
                      </a:solidFill>
                      <a:prstDash val="solid"/>
                      <a:round/>
                      <a:headEnd type="none" w="med" len="med"/>
                      <a:tailEnd type="none" w="med" len="med"/>
                    </a:lnT>
                    <a:solidFill>
                      <a:schemeClr val="accent6">
                        <a:lumMod val="50000"/>
                        <a:alpha val="1000"/>
                      </a:schemeClr>
                    </a:solidFill>
                  </a:tcPr>
                </a:tc>
                <a:tc>
                  <a:txBody>
                    <a:bodyPr/>
                    <a:lstStyle/>
                    <a:p>
                      <a:pPr algn="ctr" fontAlgn="ctr"/>
                      <a:r>
                        <a:rPr lang="ru-KZ" sz="800" b="0" i="0" u="none" strike="noStrike" cap="none">
                          <a:solidFill>
                            <a:schemeClr val="tx1"/>
                          </a:solidFill>
                          <a:effectLst/>
                          <a:latin typeface="Arial Narrow" panose="020B0606020202030204" pitchFamily="34" charset="0"/>
                          <a:ea typeface="+mn-ea"/>
                          <a:cs typeface="+mn-cs"/>
                          <a:sym typeface="Arial"/>
                        </a:rPr>
                        <a:t>1 783</a:t>
                      </a:r>
                    </a:p>
                  </a:txBody>
                  <a:tcPr marL="9525" marR="9525" marT="0" marB="0" anchor="ctr">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solidFill>
                      <a:schemeClr val="accent6">
                        <a:lumMod val="50000"/>
                        <a:alpha val="1000"/>
                      </a:schemeClr>
                    </a:solidFill>
                  </a:tcPr>
                </a:tc>
                <a:tc>
                  <a:txBody>
                    <a:bodyPr/>
                    <a:lstStyle/>
                    <a:p>
                      <a:pPr marR="0" algn="ctr" rtl="0" eaLnBrk="1" fontAlgn="b" hangingPunct="1">
                        <a:lnSpc>
                          <a:spcPct val="100000"/>
                        </a:lnSpc>
                        <a:spcBef>
                          <a:spcPts val="0"/>
                        </a:spcBef>
                        <a:spcAft>
                          <a:spcPts val="0"/>
                        </a:spcAft>
                        <a:buNone/>
                      </a:pPr>
                      <a:r>
                        <a:rPr lang="ru-KZ" sz="800" b="0" i="0" u="none" strike="noStrike" cap="none">
                          <a:solidFill>
                            <a:schemeClr val="accent6">
                              <a:lumMod val="50000"/>
                            </a:schemeClr>
                          </a:solidFill>
                          <a:effectLst/>
                          <a:latin typeface="Arial Narrow" panose="020B0606020202030204" pitchFamily="34" charset="0"/>
                          <a:ea typeface="+mn-ea"/>
                          <a:cs typeface="+mn-cs"/>
                          <a:sym typeface="Arial"/>
                        </a:rPr>
                        <a:t>11 326</a:t>
                      </a:r>
                    </a:p>
                  </a:txBody>
                  <a:tcPr marL="9525" marR="9525" marT="0" marB="0" anchor="ctr">
                    <a:lnL w="12700" cap="flat" cmpd="sng" algn="ctr">
                      <a:solidFill>
                        <a:schemeClr val="tx1"/>
                      </a:solidFill>
                      <a:prstDash val="solid"/>
                      <a:round/>
                      <a:headEnd type="none" w="med" len="med"/>
                      <a:tailEnd type="none" w="med" len="med"/>
                    </a:lnL>
                    <a:lnT w="12700" cap="flat" cmpd="sng" algn="ctr">
                      <a:solidFill>
                        <a:schemeClr val="tx1"/>
                      </a:solidFill>
                      <a:prstDash val="solid"/>
                      <a:round/>
                      <a:headEnd type="none" w="med" len="med"/>
                      <a:tailEnd type="none" w="med" len="med"/>
                    </a:lnT>
                    <a:solidFill>
                      <a:schemeClr val="accent6">
                        <a:lumMod val="50000"/>
                        <a:alpha val="1000"/>
                      </a:schemeClr>
                    </a:solidFill>
                  </a:tcPr>
                </a:tc>
                <a:tc>
                  <a:txBody>
                    <a:bodyPr/>
                    <a:lstStyle/>
                    <a:p>
                      <a:pPr marR="0" algn="ctr" rtl="0" eaLnBrk="1" fontAlgn="b" hangingPunct="1">
                        <a:lnSpc>
                          <a:spcPct val="100000"/>
                        </a:lnSpc>
                        <a:spcBef>
                          <a:spcPts val="0"/>
                        </a:spcBef>
                        <a:spcAft>
                          <a:spcPts val="0"/>
                        </a:spcAft>
                        <a:buNone/>
                      </a:pPr>
                      <a:r>
                        <a:rPr lang="ru-KZ" sz="800" b="0" i="0" u="none" strike="noStrike" cap="none">
                          <a:solidFill>
                            <a:schemeClr val="tx1"/>
                          </a:solidFill>
                          <a:effectLst/>
                          <a:latin typeface="Arial Narrow" panose="020B0606020202030204" pitchFamily="34" charset="0"/>
                          <a:ea typeface="+mn-ea"/>
                          <a:cs typeface="+mn-cs"/>
                          <a:sym typeface="Arial"/>
                        </a:rPr>
                        <a:t>1 803</a:t>
                      </a:r>
                    </a:p>
                  </a:txBody>
                  <a:tcPr marL="9525" marR="9525" marT="0" marB="0" anchor="ctr">
                    <a:lnT w="12700" cap="flat" cmpd="sng" algn="ctr">
                      <a:solidFill>
                        <a:schemeClr val="tx1"/>
                      </a:solidFill>
                      <a:prstDash val="solid"/>
                      <a:round/>
                      <a:headEnd type="none" w="med" len="med"/>
                      <a:tailEnd type="none" w="med" len="med"/>
                    </a:lnT>
                    <a:solidFill>
                      <a:schemeClr val="accent6">
                        <a:lumMod val="50000"/>
                        <a:alpha val="1000"/>
                      </a:schemeClr>
                    </a:solidFill>
                  </a:tcPr>
                </a:tc>
                <a:tc>
                  <a:txBody>
                    <a:bodyPr/>
                    <a:lstStyle/>
                    <a:p>
                      <a:pPr marR="0" algn="ctr" rtl="0" eaLnBrk="1" fontAlgn="b" hangingPunct="1">
                        <a:lnSpc>
                          <a:spcPct val="100000"/>
                        </a:lnSpc>
                        <a:spcBef>
                          <a:spcPts val="0"/>
                        </a:spcBef>
                        <a:spcAft>
                          <a:spcPts val="0"/>
                        </a:spcAft>
                        <a:buNone/>
                      </a:pPr>
                      <a:r>
                        <a:rPr lang="ru-KZ" sz="800" b="0" i="0" u="none" strike="noStrike" cap="none">
                          <a:solidFill>
                            <a:schemeClr val="accent6">
                              <a:lumMod val="50000"/>
                            </a:schemeClr>
                          </a:solidFill>
                          <a:effectLst/>
                          <a:latin typeface="Arial Narrow" panose="020B0606020202030204" pitchFamily="34" charset="0"/>
                          <a:ea typeface="+mn-ea"/>
                          <a:cs typeface="+mn-cs"/>
                          <a:sym typeface="Arial"/>
                        </a:rPr>
                        <a:t>2 081</a:t>
                      </a:r>
                    </a:p>
                  </a:txBody>
                  <a:tcPr marL="9525" marR="9525" marT="0" marB="0" anchor="ctr">
                    <a:lnT w="12700" cap="flat" cmpd="sng" algn="ctr">
                      <a:solidFill>
                        <a:schemeClr val="tx1"/>
                      </a:solidFill>
                      <a:prstDash val="solid"/>
                      <a:round/>
                      <a:headEnd type="none" w="med" len="med"/>
                      <a:tailEnd type="none" w="med" len="med"/>
                    </a:lnT>
                    <a:solidFill>
                      <a:schemeClr val="accent6">
                        <a:lumMod val="50000"/>
                        <a:alpha val="1000"/>
                      </a:schemeClr>
                    </a:solidFill>
                  </a:tcPr>
                </a:tc>
                <a:tc>
                  <a:txBody>
                    <a:bodyPr/>
                    <a:lstStyle/>
                    <a:p>
                      <a:pPr marR="0" algn="ctr" rtl="0" eaLnBrk="1" fontAlgn="b" hangingPunct="1">
                        <a:lnSpc>
                          <a:spcPct val="100000"/>
                        </a:lnSpc>
                        <a:spcBef>
                          <a:spcPts val="0"/>
                        </a:spcBef>
                        <a:spcAft>
                          <a:spcPts val="0"/>
                        </a:spcAft>
                        <a:buNone/>
                      </a:pPr>
                      <a:r>
                        <a:rPr lang="ru-KZ" sz="800" b="0" i="0" u="none" strike="noStrike" cap="none">
                          <a:solidFill>
                            <a:schemeClr val="accent6">
                              <a:lumMod val="50000"/>
                            </a:schemeClr>
                          </a:solidFill>
                          <a:effectLst/>
                          <a:latin typeface="Arial Narrow" panose="020B0606020202030204" pitchFamily="34" charset="0"/>
                          <a:ea typeface="+mn-ea"/>
                          <a:cs typeface="+mn-cs"/>
                          <a:sym typeface="Arial"/>
                        </a:rPr>
                        <a:t>2 206</a:t>
                      </a:r>
                    </a:p>
                  </a:txBody>
                  <a:tcPr marL="9525" marR="9525" marT="0" marB="0" anchor="ctr">
                    <a:lnT w="12700" cap="flat" cmpd="sng" algn="ctr">
                      <a:solidFill>
                        <a:schemeClr val="tx1"/>
                      </a:solidFill>
                      <a:prstDash val="solid"/>
                      <a:round/>
                      <a:headEnd type="none" w="med" len="med"/>
                      <a:tailEnd type="none" w="med" len="med"/>
                    </a:lnT>
                    <a:solidFill>
                      <a:schemeClr val="accent6">
                        <a:lumMod val="50000"/>
                        <a:alpha val="1000"/>
                      </a:schemeClr>
                    </a:solidFill>
                  </a:tcPr>
                </a:tc>
                <a:tc>
                  <a:txBody>
                    <a:bodyPr/>
                    <a:lstStyle/>
                    <a:p>
                      <a:pPr marR="0" algn="ctr" rtl="0" eaLnBrk="1" fontAlgn="b" hangingPunct="1">
                        <a:lnSpc>
                          <a:spcPct val="100000"/>
                        </a:lnSpc>
                        <a:spcBef>
                          <a:spcPts val="0"/>
                        </a:spcBef>
                        <a:spcAft>
                          <a:spcPts val="0"/>
                        </a:spcAft>
                        <a:buNone/>
                      </a:pPr>
                      <a:r>
                        <a:rPr lang="ru-KZ" sz="800" b="0" i="0" u="none" strike="noStrike" cap="none">
                          <a:solidFill>
                            <a:schemeClr val="accent6">
                              <a:lumMod val="50000"/>
                            </a:schemeClr>
                          </a:solidFill>
                          <a:effectLst/>
                          <a:latin typeface="Arial Narrow" panose="020B0606020202030204" pitchFamily="34" charset="0"/>
                          <a:ea typeface="+mn-ea"/>
                          <a:cs typeface="+mn-cs"/>
                          <a:sym typeface="Arial"/>
                        </a:rPr>
                        <a:t>5 236</a:t>
                      </a:r>
                    </a:p>
                  </a:txBody>
                  <a:tcPr marL="9525" marR="9525" marT="0" marB="0" anchor="ctr">
                    <a:lnT w="12700" cap="flat" cmpd="sng" algn="ctr">
                      <a:solidFill>
                        <a:schemeClr val="tx1"/>
                      </a:solidFill>
                      <a:prstDash val="solid"/>
                      <a:round/>
                      <a:headEnd type="none" w="med" len="med"/>
                      <a:tailEnd type="none" w="med" len="med"/>
                    </a:lnT>
                    <a:solidFill>
                      <a:schemeClr val="accent6">
                        <a:lumMod val="50000"/>
                        <a:alpha val="1000"/>
                      </a:schemeClr>
                    </a:solidFill>
                  </a:tcPr>
                </a:tc>
                <a:tc>
                  <a:txBody>
                    <a:bodyPr/>
                    <a:lstStyle/>
                    <a:p>
                      <a:pPr marR="0" algn="ctr" rtl="0" eaLnBrk="1" fontAlgn="b" hangingPunct="1">
                        <a:lnSpc>
                          <a:spcPct val="100000"/>
                        </a:lnSpc>
                        <a:spcBef>
                          <a:spcPts val="0"/>
                        </a:spcBef>
                        <a:spcAft>
                          <a:spcPts val="0"/>
                        </a:spcAft>
                        <a:buNone/>
                      </a:pPr>
                      <a:r>
                        <a:rPr lang="ru-KZ" sz="800" b="0" i="0" u="none" strike="noStrike" cap="none">
                          <a:solidFill>
                            <a:schemeClr val="accent6">
                              <a:lumMod val="50000"/>
                            </a:schemeClr>
                          </a:solidFill>
                          <a:effectLst/>
                          <a:latin typeface="Arial Narrow" panose="020B0606020202030204" pitchFamily="34" charset="0"/>
                          <a:ea typeface="+mn-ea"/>
                          <a:cs typeface="+mn-cs"/>
                          <a:sym typeface="Arial"/>
                        </a:rPr>
                        <a:t>1,5%</a:t>
                      </a:r>
                    </a:p>
                  </a:txBody>
                  <a:tcPr marL="9525" marR="9525" marT="0" marB="0" anchor="ctr">
                    <a:lnT w="12700" cap="flat" cmpd="sng" algn="ctr">
                      <a:solidFill>
                        <a:schemeClr val="tx1"/>
                      </a:solidFill>
                      <a:prstDash val="solid"/>
                      <a:round/>
                      <a:headEnd type="none" w="med" len="med"/>
                      <a:tailEnd type="none" w="med" len="med"/>
                    </a:lnT>
                    <a:solidFill>
                      <a:schemeClr val="accent6">
                        <a:lumMod val="50000"/>
                        <a:alpha val="1000"/>
                      </a:schemeClr>
                    </a:solidFill>
                  </a:tcPr>
                </a:tc>
                <a:extLst>
                  <a:ext uri="{0D108BD9-81ED-4DB2-BD59-A6C34878D82A}">
                    <a16:rowId xmlns:a16="http://schemas.microsoft.com/office/drawing/2014/main" val="1781471339"/>
                  </a:ext>
                </a:extLst>
              </a:tr>
              <a:tr h="158400">
                <a:tc>
                  <a:txBody>
                    <a:bodyPr/>
                    <a:lstStyle/>
                    <a:p>
                      <a:pPr algn="ctr" fontAlgn="b"/>
                      <a:r>
                        <a:rPr lang="ru-RU" sz="800" u="none" strike="noStrike" dirty="0">
                          <a:solidFill>
                            <a:schemeClr val="accent6">
                              <a:lumMod val="50000"/>
                            </a:schemeClr>
                          </a:solidFill>
                          <a:effectLst/>
                          <a:latin typeface="Arial Narrow" panose="020B0606020202030204" pitchFamily="34" charset="0"/>
                        </a:rPr>
                        <a:t>12</a:t>
                      </a:r>
                      <a:endParaRPr lang="en-US" sz="800" b="0" i="0" u="none" strike="noStrike" dirty="0">
                        <a:solidFill>
                          <a:schemeClr val="accent6">
                            <a:lumMod val="50000"/>
                          </a:schemeClr>
                        </a:solidFill>
                        <a:effectLst/>
                        <a:latin typeface="Arial Narrow" panose="020B0606020202030204" pitchFamily="34" charset="0"/>
                      </a:endParaRPr>
                    </a:p>
                  </a:txBody>
                  <a:tcPr marL="9525" marR="9525" marT="0" marB="0" anchor="ctr">
                    <a:solidFill>
                      <a:schemeClr val="accent6">
                        <a:lumMod val="50000"/>
                        <a:alpha val="20000"/>
                      </a:schemeClr>
                    </a:solidFill>
                  </a:tcPr>
                </a:tc>
                <a:tc>
                  <a:txBody>
                    <a:bodyPr/>
                    <a:lstStyle/>
                    <a:p>
                      <a:pPr marR="0" algn="ctr" rtl="0" eaLnBrk="1" fontAlgn="b" hangingPunct="1">
                        <a:lnSpc>
                          <a:spcPct val="100000"/>
                        </a:lnSpc>
                        <a:spcBef>
                          <a:spcPts val="0"/>
                        </a:spcBef>
                        <a:spcAft>
                          <a:spcPts val="0"/>
                        </a:spcAft>
                        <a:buNone/>
                      </a:pPr>
                      <a:r>
                        <a:rPr lang="ru-KZ" sz="800" b="0" i="0" u="none" strike="noStrike" cap="none" dirty="0">
                          <a:solidFill>
                            <a:schemeClr val="accent6">
                              <a:lumMod val="50000"/>
                            </a:schemeClr>
                          </a:solidFill>
                          <a:effectLst/>
                          <a:latin typeface="Arial Narrow" panose="020B0606020202030204" pitchFamily="34" charset="0"/>
                          <a:ea typeface="+mn-ea"/>
                          <a:cs typeface="+mn-cs"/>
                          <a:sym typeface="Arial"/>
                        </a:rPr>
                        <a:t>5120-9</a:t>
                      </a:r>
                    </a:p>
                  </a:txBody>
                  <a:tcPr marL="9525" marR="9525" marT="0" marB="0" anchor="ctr">
                    <a:solidFill>
                      <a:schemeClr val="accent6">
                        <a:lumMod val="50000"/>
                        <a:alpha val="20000"/>
                      </a:schemeClr>
                    </a:solidFill>
                  </a:tcPr>
                </a:tc>
                <a:tc>
                  <a:txBody>
                    <a:bodyPr/>
                    <a:lstStyle/>
                    <a:p>
                      <a:pPr marL="72000" marR="0" algn="l" rtl="0" eaLnBrk="1" fontAlgn="b" hangingPunct="1">
                        <a:lnSpc>
                          <a:spcPct val="100000"/>
                        </a:lnSpc>
                        <a:spcBef>
                          <a:spcPts val="0"/>
                        </a:spcBef>
                        <a:spcAft>
                          <a:spcPts val="0"/>
                        </a:spcAft>
                        <a:buNone/>
                      </a:pPr>
                      <a:r>
                        <a:rPr lang="ru-RU" sz="800" b="0" i="0" u="none" strike="noStrike" cap="none" dirty="0" err="1">
                          <a:solidFill>
                            <a:schemeClr val="accent6">
                              <a:lumMod val="50000"/>
                            </a:schemeClr>
                          </a:solidFill>
                          <a:effectLst/>
                          <a:latin typeface="Arial Narrow" panose="020B0606020202030204" pitchFamily="34" charset="0"/>
                          <a:ea typeface="+mn-ea"/>
                          <a:cs typeface="+mn-cs"/>
                          <a:sym typeface="Arial"/>
                        </a:rPr>
                        <a:t>Басқа</a:t>
                      </a:r>
                      <a:r>
                        <a:rPr lang="ru-RU" sz="800" b="0" i="0" u="none" strike="noStrike" cap="none" dirty="0">
                          <a:solidFill>
                            <a:schemeClr val="accent6">
                              <a:lumMod val="50000"/>
                            </a:schemeClr>
                          </a:solidFill>
                          <a:effectLst/>
                          <a:latin typeface="Arial Narrow" panose="020B0606020202030204" pitchFamily="34" charset="0"/>
                          <a:ea typeface="+mn-ea"/>
                          <a:cs typeface="+mn-cs"/>
                          <a:sym typeface="Arial"/>
                        </a:rPr>
                        <a:t> </a:t>
                      </a:r>
                      <a:r>
                        <a:rPr lang="ru-RU" sz="800" b="0" i="0" u="none" strike="noStrike" cap="none" dirty="0" err="1">
                          <a:solidFill>
                            <a:schemeClr val="accent6">
                              <a:lumMod val="50000"/>
                            </a:schemeClr>
                          </a:solidFill>
                          <a:effectLst/>
                          <a:latin typeface="Arial Narrow" panose="020B0606020202030204" pitchFamily="34" charset="0"/>
                          <a:ea typeface="+mn-ea"/>
                          <a:cs typeface="+mn-cs"/>
                          <a:sym typeface="Arial"/>
                        </a:rPr>
                        <a:t>аспаздар</a:t>
                      </a:r>
                      <a:endParaRPr lang="ru-RU" sz="800" b="0" i="0" u="none" strike="noStrike" cap="none" dirty="0">
                        <a:solidFill>
                          <a:schemeClr val="accent6">
                            <a:lumMod val="50000"/>
                          </a:schemeClr>
                        </a:solidFill>
                        <a:effectLst/>
                        <a:latin typeface="Arial Narrow" panose="020B0606020202030204" pitchFamily="34" charset="0"/>
                        <a:ea typeface="+mn-ea"/>
                        <a:cs typeface="+mn-cs"/>
                        <a:sym typeface="Arial"/>
                      </a:endParaRPr>
                    </a:p>
                  </a:txBody>
                  <a:tcPr marL="9525" marR="9525" marT="0" marB="0" anchor="ctr">
                    <a:lnR w="12700" cap="flat" cmpd="sng" algn="ctr">
                      <a:solidFill>
                        <a:schemeClr val="tx1"/>
                      </a:solidFill>
                      <a:prstDash val="solid"/>
                      <a:round/>
                      <a:headEnd type="none" w="med" len="med"/>
                      <a:tailEnd type="none" w="med" len="med"/>
                    </a:lnR>
                    <a:solidFill>
                      <a:schemeClr val="accent6">
                        <a:lumMod val="50000"/>
                        <a:alpha val="20000"/>
                      </a:schemeClr>
                    </a:solidFill>
                  </a:tcPr>
                </a:tc>
                <a:tc>
                  <a:txBody>
                    <a:bodyPr/>
                    <a:lstStyle/>
                    <a:p>
                      <a:pPr algn="ctr" fontAlgn="ctr"/>
                      <a:r>
                        <a:rPr lang="ru-KZ" sz="800" b="0" i="0" u="none" strike="noStrike" cap="none">
                          <a:solidFill>
                            <a:schemeClr val="tx1"/>
                          </a:solidFill>
                          <a:effectLst/>
                          <a:latin typeface="Arial Narrow" panose="020B0606020202030204" pitchFamily="34" charset="0"/>
                          <a:ea typeface="+mn-ea"/>
                          <a:cs typeface="+mn-cs"/>
                          <a:sym typeface="Arial"/>
                        </a:rPr>
                        <a:t>12 416</a:t>
                      </a:r>
                    </a:p>
                  </a:txBody>
                  <a:tcPr marL="9525" marR="9525" marT="0" marB="0" anchor="ctr">
                    <a:lnL w="12700" cap="flat" cmpd="sng" algn="ctr">
                      <a:solidFill>
                        <a:schemeClr val="tx1"/>
                      </a:solidFill>
                      <a:prstDash val="solid"/>
                      <a:round/>
                      <a:headEnd type="none" w="med" len="med"/>
                      <a:tailEnd type="none" w="med" len="med"/>
                    </a:lnL>
                    <a:solidFill>
                      <a:schemeClr val="bg1">
                        <a:lumMod val="65000"/>
                        <a:alpha val="20000"/>
                      </a:schemeClr>
                    </a:solidFill>
                  </a:tcPr>
                </a:tc>
                <a:tc>
                  <a:txBody>
                    <a:bodyPr/>
                    <a:lstStyle/>
                    <a:p>
                      <a:pPr algn="ctr" fontAlgn="ctr"/>
                      <a:r>
                        <a:rPr lang="ru-KZ" sz="800" b="0" i="0" u="none" strike="noStrike" cap="none">
                          <a:solidFill>
                            <a:schemeClr val="tx1"/>
                          </a:solidFill>
                          <a:effectLst/>
                          <a:latin typeface="Arial Narrow" panose="020B0606020202030204" pitchFamily="34" charset="0"/>
                          <a:ea typeface="+mn-ea"/>
                          <a:cs typeface="+mn-cs"/>
                          <a:sym typeface="Arial"/>
                        </a:rPr>
                        <a:t>2 603</a:t>
                      </a:r>
                    </a:p>
                  </a:txBody>
                  <a:tcPr marL="9525" marR="9525" marT="0" marB="0" anchor="ctr">
                    <a:solidFill>
                      <a:schemeClr val="bg1">
                        <a:lumMod val="65000"/>
                        <a:alpha val="20000"/>
                      </a:schemeClr>
                    </a:solidFill>
                  </a:tcPr>
                </a:tc>
                <a:tc>
                  <a:txBody>
                    <a:bodyPr/>
                    <a:lstStyle/>
                    <a:p>
                      <a:pPr algn="ctr" fontAlgn="ctr"/>
                      <a:r>
                        <a:rPr lang="ru-KZ" sz="800" b="0" i="0" u="none" strike="noStrike" cap="none">
                          <a:solidFill>
                            <a:schemeClr val="tx1"/>
                          </a:solidFill>
                          <a:effectLst/>
                          <a:latin typeface="Arial Narrow" panose="020B0606020202030204" pitchFamily="34" charset="0"/>
                          <a:ea typeface="+mn-ea"/>
                          <a:cs typeface="+mn-cs"/>
                          <a:sym typeface="Arial"/>
                        </a:rPr>
                        <a:t>3 111</a:t>
                      </a:r>
                    </a:p>
                  </a:txBody>
                  <a:tcPr marL="9525" marR="9525" marT="0" marB="0" anchor="ctr">
                    <a:solidFill>
                      <a:schemeClr val="bg1">
                        <a:lumMod val="65000"/>
                        <a:alpha val="20000"/>
                      </a:schemeClr>
                    </a:solidFill>
                  </a:tcPr>
                </a:tc>
                <a:tc>
                  <a:txBody>
                    <a:bodyPr/>
                    <a:lstStyle/>
                    <a:p>
                      <a:pPr algn="ctr" fontAlgn="ctr"/>
                      <a:r>
                        <a:rPr lang="ru-KZ" sz="800" b="0" i="0" u="none" strike="noStrike" cap="none">
                          <a:solidFill>
                            <a:schemeClr val="tx1"/>
                          </a:solidFill>
                          <a:effectLst/>
                          <a:latin typeface="Arial Narrow" panose="020B0606020202030204" pitchFamily="34" charset="0"/>
                          <a:ea typeface="+mn-ea"/>
                          <a:cs typeface="+mn-cs"/>
                          <a:sym typeface="Arial"/>
                        </a:rPr>
                        <a:t>3 207</a:t>
                      </a:r>
                    </a:p>
                  </a:txBody>
                  <a:tcPr marL="9525" marR="9525" marT="0" marB="0" anchor="ctr">
                    <a:solidFill>
                      <a:schemeClr val="bg1">
                        <a:lumMod val="65000"/>
                        <a:alpha val="20000"/>
                      </a:schemeClr>
                    </a:solidFill>
                  </a:tcPr>
                </a:tc>
                <a:tc>
                  <a:txBody>
                    <a:bodyPr/>
                    <a:lstStyle/>
                    <a:p>
                      <a:pPr algn="ctr" fontAlgn="ctr"/>
                      <a:r>
                        <a:rPr lang="ru-KZ" sz="800" b="0" i="0" u="none" strike="noStrike" cap="none">
                          <a:solidFill>
                            <a:schemeClr val="tx1"/>
                          </a:solidFill>
                          <a:effectLst/>
                          <a:latin typeface="Arial Narrow" panose="020B0606020202030204" pitchFamily="34" charset="0"/>
                          <a:ea typeface="+mn-ea"/>
                          <a:cs typeface="+mn-cs"/>
                          <a:sym typeface="Arial"/>
                        </a:rPr>
                        <a:t>3 495</a:t>
                      </a:r>
                    </a:p>
                  </a:txBody>
                  <a:tcPr marL="9525" marR="9525" marT="0" marB="0" anchor="ctr">
                    <a:lnR w="12700" cap="flat" cmpd="sng" algn="ctr">
                      <a:solidFill>
                        <a:schemeClr val="tx1"/>
                      </a:solidFill>
                      <a:prstDash val="solid"/>
                      <a:round/>
                      <a:headEnd type="none" w="med" len="med"/>
                      <a:tailEnd type="none" w="med" len="med"/>
                    </a:lnR>
                    <a:solidFill>
                      <a:schemeClr val="bg1">
                        <a:lumMod val="65000"/>
                        <a:alpha val="20000"/>
                      </a:schemeClr>
                    </a:solidFill>
                  </a:tcPr>
                </a:tc>
                <a:tc>
                  <a:txBody>
                    <a:bodyPr/>
                    <a:lstStyle/>
                    <a:p>
                      <a:pPr marR="0" algn="ctr" rtl="0" eaLnBrk="1" fontAlgn="b" hangingPunct="1">
                        <a:lnSpc>
                          <a:spcPct val="100000"/>
                        </a:lnSpc>
                        <a:spcBef>
                          <a:spcPts val="0"/>
                        </a:spcBef>
                        <a:spcAft>
                          <a:spcPts val="0"/>
                        </a:spcAft>
                        <a:buNone/>
                      </a:pPr>
                      <a:r>
                        <a:rPr lang="ru-KZ" sz="800" b="0" i="0" u="none" strike="noStrike" cap="none">
                          <a:solidFill>
                            <a:schemeClr val="accent6">
                              <a:lumMod val="50000"/>
                            </a:schemeClr>
                          </a:solidFill>
                          <a:effectLst/>
                          <a:latin typeface="Arial Narrow" panose="020B0606020202030204" pitchFamily="34" charset="0"/>
                          <a:ea typeface="+mn-ea"/>
                          <a:cs typeface="+mn-cs"/>
                          <a:sym typeface="Arial"/>
                        </a:rPr>
                        <a:t>11 124</a:t>
                      </a:r>
                    </a:p>
                  </a:txBody>
                  <a:tcPr marL="9525" marR="9525" marT="0" marB="0" anchor="ctr">
                    <a:lnL w="12700" cap="flat" cmpd="sng" algn="ctr">
                      <a:solidFill>
                        <a:schemeClr val="tx1"/>
                      </a:solidFill>
                      <a:prstDash val="solid"/>
                      <a:round/>
                      <a:headEnd type="none" w="med" len="med"/>
                      <a:tailEnd type="none" w="med" len="med"/>
                    </a:lnL>
                    <a:solidFill>
                      <a:schemeClr val="accent6">
                        <a:lumMod val="50000"/>
                        <a:alpha val="20000"/>
                      </a:schemeClr>
                    </a:solidFill>
                  </a:tcPr>
                </a:tc>
                <a:tc>
                  <a:txBody>
                    <a:bodyPr/>
                    <a:lstStyle/>
                    <a:p>
                      <a:pPr marR="0" algn="ctr" rtl="0" eaLnBrk="1" fontAlgn="b" hangingPunct="1">
                        <a:lnSpc>
                          <a:spcPct val="100000"/>
                        </a:lnSpc>
                        <a:spcBef>
                          <a:spcPts val="0"/>
                        </a:spcBef>
                        <a:spcAft>
                          <a:spcPts val="0"/>
                        </a:spcAft>
                        <a:buNone/>
                      </a:pPr>
                      <a:r>
                        <a:rPr lang="ru-KZ" sz="800" b="0" i="0" u="none" strike="noStrike" cap="none">
                          <a:solidFill>
                            <a:schemeClr val="tx1"/>
                          </a:solidFill>
                          <a:effectLst/>
                          <a:latin typeface="Arial Narrow" panose="020B0606020202030204" pitchFamily="34" charset="0"/>
                          <a:ea typeface="+mn-ea"/>
                          <a:cs typeface="+mn-cs"/>
                          <a:sym typeface="Arial"/>
                        </a:rPr>
                        <a:t>2 343</a:t>
                      </a:r>
                    </a:p>
                  </a:txBody>
                  <a:tcPr marL="9525" marR="9525" marT="0" marB="0" anchor="ctr">
                    <a:solidFill>
                      <a:schemeClr val="bg1">
                        <a:lumMod val="50000"/>
                        <a:alpha val="20000"/>
                      </a:schemeClr>
                    </a:solidFill>
                  </a:tcPr>
                </a:tc>
                <a:tc>
                  <a:txBody>
                    <a:bodyPr/>
                    <a:lstStyle/>
                    <a:p>
                      <a:pPr marR="0" algn="ctr" rtl="0" eaLnBrk="1" fontAlgn="b" hangingPunct="1">
                        <a:lnSpc>
                          <a:spcPct val="100000"/>
                        </a:lnSpc>
                        <a:spcBef>
                          <a:spcPts val="0"/>
                        </a:spcBef>
                        <a:spcAft>
                          <a:spcPts val="0"/>
                        </a:spcAft>
                        <a:buNone/>
                      </a:pPr>
                      <a:r>
                        <a:rPr lang="ru-KZ" sz="800" b="0" i="0" u="none" strike="noStrike" cap="none">
                          <a:solidFill>
                            <a:schemeClr val="accent6">
                              <a:lumMod val="50000"/>
                            </a:schemeClr>
                          </a:solidFill>
                          <a:effectLst/>
                          <a:latin typeface="Arial Narrow" panose="020B0606020202030204" pitchFamily="34" charset="0"/>
                          <a:ea typeface="+mn-ea"/>
                          <a:cs typeface="+mn-cs"/>
                          <a:sym typeface="Arial"/>
                        </a:rPr>
                        <a:t>2 163</a:t>
                      </a:r>
                    </a:p>
                  </a:txBody>
                  <a:tcPr marL="9525" marR="9525" marT="0" marB="0" anchor="ctr">
                    <a:solidFill>
                      <a:schemeClr val="accent6">
                        <a:lumMod val="50000"/>
                        <a:alpha val="20000"/>
                      </a:schemeClr>
                    </a:solidFill>
                  </a:tcPr>
                </a:tc>
                <a:tc>
                  <a:txBody>
                    <a:bodyPr/>
                    <a:lstStyle/>
                    <a:p>
                      <a:pPr marR="0" algn="ctr" rtl="0" eaLnBrk="1" fontAlgn="b" hangingPunct="1">
                        <a:lnSpc>
                          <a:spcPct val="100000"/>
                        </a:lnSpc>
                        <a:spcBef>
                          <a:spcPts val="0"/>
                        </a:spcBef>
                        <a:spcAft>
                          <a:spcPts val="0"/>
                        </a:spcAft>
                        <a:buNone/>
                      </a:pPr>
                      <a:r>
                        <a:rPr lang="ru-KZ" sz="800" b="0" i="0" u="none" strike="noStrike" cap="none">
                          <a:solidFill>
                            <a:schemeClr val="accent6">
                              <a:lumMod val="50000"/>
                            </a:schemeClr>
                          </a:solidFill>
                          <a:effectLst/>
                          <a:latin typeface="Arial Narrow" panose="020B0606020202030204" pitchFamily="34" charset="0"/>
                          <a:ea typeface="+mn-ea"/>
                          <a:cs typeface="+mn-cs"/>
                          <a:sym typeface="Arial"/>
                        </a:rPr>
                        <a:t>3 072</a:t>
                      </a:r>
                    </a:p>
                  </a:txBody>
                  <a:tcPr marL="9525" marR="9525" marT="0" marB="0" anchor="ctr">
                    <a:solidFill>
                      <a:schemeClr val="accent6">
                        <a:lumMod val="50000"/>
                        <a:alpha val="20000"/>
                      </a:schemeClr>
                    </a:solidFill>
                  </a:tcPr>
                </a:tc>
                <a:tc>
                  <a:txBody>
                    <a:bodyPr/>
                    <a:lstStyle/>
                    <a:p>
                      <a:pPr marR="0" algn="ctr" rtl="0" eaLnBrk="1" fontAlgn="b" hangingPunct="1">
                        <a:lnSpc>
                          <a:spcPct val="100000"/>
                        </a:lnSpc>
                        <a:spcBef>
                          <a:spcPts val="0"/>
                        </a:spcBef>
                        <a:spcAft>
                          <a:spcPts val="0"/>
                        </a:spcAft>
                        <a:buNone/>
                      </a:pPr>
                      <a:r>
                        <a:rPr lang="ru-KZ" sz="800" b="0" i="0" u="none" strike="noStrike" cap="none">
                          <a:solidFill>
                            <a:schemeClr val="accent6">
                              <a:lumMod val="50000"/>
                            </a:schemeClr>
                          </a:solidFill>
                          <a:effectLst/>
                          <a:latin typeface="Arial Narrow" panose="020B0606020202030204" pitchFamily="34" charset="0"/>
                          <a:ea typeface="+mn-ea"/>
                          <a:cs typeface="+mn-cs"/>
                          <a:sym typeface="Arial"/>
                        </a:rPr>
                        <a:t>3 546</a:t>
                      </a:r>
                    </a:p>
                  </a:txBody>
                  <a:tcPr marL="9525" marR="9525" marT="0" marB="0" anchor="ctr">
                    <a:solidFill>
                      <a:schemeClr val="accent6">
                        <a:lumMod val="50000"/>
                        <a:alpha val="20000"/>
                      </a:schemeClr>
                    </a:solidFill>
                  </a:tcPr>
                </a:tc>
                <a:tc>
                  <a:txBody>
                    <a:bodyPr/>
                    <a:lstStyle/>
                    <a:p>
                      <a:pPr marR="0" algn="ctr" rtl="0" eaLnBrk="1" fontAlgn="b" hangingPunct="1">
                        <a:lnSpc>
                          <a:spcPct val="100000"/>
                        </a:lnSpc>
                        <a:spcBef>
                          <a:spcPts val="0"/>
                        </a:spcBef>
                        <a:spcAft>
                          <a:spcPts val="0"/>
                        </a:spcAft>
                        <a:buNone/>
                      </a:pPr>
                      <a:r>
                        <a:rPr lang="ru-KZ" sz="800" b="0" i="0" u="none" strike="noStrike" cap="none">
                          <a:solidFill>
                            <a:schemeClr val="accent6">
                              <a:lumMod val="50000"/>
                            </a:schemeClr>
                          </a:solidFill>
                          <a:effectLst/>
                          <a:latin typeface="Arial Narrow" panose="020B0606020202030204" pitchFamily="34" charset="0"/>
                          <a:ea typeface="+mn-ea"/>
                          <a:cs typeface="+mn-cs"/>
                          <a:sym typeface="Arial"/>
                        </a:rPr>
                        <a:t>1,4%</a:t>
                      </a:r>
                    </a:p>
                  </a:txBody>
                  <a:tcPr marL="9525" marR="9525" marT="0" marB="0" anchor="ctr">
                    <a:solidFill>
                      <a:schemeClr val="accent6">
                        <a:lumMod val="50000"/>
                        <a:alpha val="20000"/>
                      </a:schemeClr>
                    </a:solidFill>
                  </a:tcPr>
                </a:tc>
                <a:extLst>
                  <a:ext uri="{0D108BD9-81ED-4DB2-BD59-A6C34878D82A}">
                    <a16:rowId xmlns:a16="http://schemas.microsoft.com/office/drawing/2014/main" val="4251926215"/>
                  </a:ext>
                </a:extLst>
              </a:tr>
              <a:tr h="158400">
                <a:tc>
                  <a:txBody>
                    <a:bodyPr/>
                    <a:lstStyle/>
                    <a:p>
                      <a:pPr algn="ctr" fontAlgn="b"/>
                      <a:r>
                        <a:rPr lang="ru-RU" sz="800" u="none" strike="noStrike" dirty="0">
                          <a:solidFill>
                            <a:schemeClr val="accent6">
                              <a:lumMod val="50000"/>
                            </a:schemeClr>
                          </a:solidFill>
                          <a:effectLst/>
                          <a:latin typeface="Arial Narrow" panose="020B0606020202030204" pitchFamily="34" charset="0"/>
                        </a:rPr>
                        <a:t>13</a:t>
                      </a:r>
                      <a:endParaRPr lang="en-US" sz="800" b="0" i="0" u="none" strike="noStrike" dirty="0">
                        <a:solidFill>
                          <a:schemeClr val="accent6">
                            <a:lumMod val="50000"/>
                          </a:schemeClr>
                        </a:solidFill>
                        <a:effectLst/>
                        <a:latin typeface="Arial Narrow" panose="020B0606020202030204" pitchFamily="34" charset="0"/>
                      </a:endParaRPr>
                    </a:p>
                  </a:txBody>
                  <a:tcPr marL="9525" marR="9525" marT="0" marB="0" anchor="ctr">
                    <a:solidFill>
                      <a:schemeClr val="accent6">
                        <a:lumMod val="50000"/>
                        <a:alpha val="1000"/>
                      </a:schemeClr>
                    </a:solidFill>
                  </a:tcPr>
                </a:tc>
                <a:tc>
                  <a:txBody>
                    <a:bodyPr/>
                    <a:lstStyle/>
                    <a:p>
                      <a:pPr marR="0" algn="ctr" rtl="0" eaLnBrk="1" fontAlgn="b" hangingPunct="1">
                        <a:lnSpc>
                          <a:spcPct val="100000"/>
                        </a:lnSpc>
                        <a:spcBef>
                          <a:spcPts val="0"/>
                        </a:spcBef>
                        <a:spcAft>
                          <a:spcPts val="0"/>
                        </a:spcAft>
                        <a:buNone/>
                      </a:pPr>
                      <a:r>
                        <a:rPr lang="ru-KZ" sz="800" b="0" i="0" u="none" strike="noStrike" cap="none" dirty="0">
                          <a:solidFill>
                            <a:schemeClr val="accent6">
                              <a:lumMod val="50000"/>
                            </a:schemeClr>
                          </a:solidFill>
                          <a:effectLst/>
                          <a:latin typeface="Arial Narrow" panose="020B0606020202030204" pitchFamily="34" charset="0"/>
                          <a:ea typeface="+mn-ea"/>
                          <a:cs typeface="+mn-cs"/>
                          <a:sym typeface="Arial"/>
                        </a:rPr>
                        <a:t>7239-2</a:t>
                      </a:r>
                    </a:p>
                  </a:txBody>
                  <a:tcPr marL="9525" marR="9525" marT="0" marB="0" anchor="ctr">
                    <a:solidFill>
                      <a:schemeClr val="accent6">
                        <a:lumMod val="50000"/>
                        <a:alpha val="1000"/>
                      </a:schemeClr>
                    </a:solidFill>
                  </a:tcPr>
                </a:tc>
                <a:tc>
                  <a:txBody>
                    <a:bodyPr/>
                    <a:lstStyle/>
                    <a:p>
                      <a:pPr marL="72000" marR="0" algn="l" rtl="0" eaLnBrk="1" fontAlgn="b" hangingPunct="1">
                        <a:lnSpc>
                          <a:spcPct val="100000"/>
                        </a:lnSpc>
                        <a:spcBef>
                          <a:spcPts val="0"/>
                        </a:spcBef>
                        <a:spcAft>
                          <a:spcPts val="0"/>
                        </a:spcAft>
                        <a:buNone/>
                      </a:pPr>
                      <a:r>
                        <a:rPr lang="ru-RU" sz="800" b="0" i="0" u="none" strike="noStrike" cap="none" dirty="0" err="1">
                          <a:solidFill>
                            <a:schemeClr val="accent6">
                              <a:lumMod val="50000"/>
                            </a:schemeClr>
                          </a:solidFill>
                          <a:effectLst/>
                          <a:latin typeface="Arial Narrow" panose="020B0606020202030204" pitchFamily="34" charset="0"/>
                          <a:ea typeface="+mn-ea"/>
                          <a:cs typeface="+mn-cs"/>
                          <a:sym typeface="Arial"/>
                        </a:rPr>
                        <a:t>Өнеркәсіптік</a:t>
                      </a:r>
                      <a:r>
                        <a:rPr lang="ru-RU" sz="800" b="0" i="0" u="none" strike="noStrike" cap="none" dirty="0">
                          <a:solidFill>
                            <a:schemeClr val="accent6">
                              <a:lumMod val="50000"/>
                            </a:schemeClr>
                          </a:solidFill>
                          <a:effectLst/>
                          <a:latin typeface="Arial Narrow" panose="020B0606020202030204" pitchFamily="34" charset="0"/>
                          <a:ea typeface="+mn-ea"/>
                          <a:cs typeface="+mn-cs"/>
                          <a:sym typeface="Arial"/>
                        </a:rPr>
                        <a:t> </a:t>
                      </a:r>
                      <a:r>
                        <a:rPr lang="ru-RU" sz="800" b="0" i="0" u="none" strike="noStrike" cap="none" dirty="0" err="1">
                          <a:solidFill>
                            <a:schemeClr val="accent6">
                              <a:lumMod val="50000"/>
                            </a:schemeClr>
                          </a:solidFill>
                          <a:effectLst/>
                          <a:latin typeface="Arial Narrow" panose="020B0606020202030204" pitchFamily="34" charset="0"/>
                          <a:ea typeface="+mn-ea"/>
                          <a:cs typeface="+mn-cs"/>
                          <a:sym typeface="Arial"/>
                        </a:rPr>
                        <a:t>жабдықтардың</a:t>
                      </a:r>
                      <a:r>
                        <a:rPr lang="ru-RU" sz="800" b="0" i="0" u="none" strike="noStrike" cap="none" dirty="0">
                          <a:solidFill>
                            <a:schemeClr val="accent6">
                              <a:lumMod val="50000"/>
                            </a:schemeClr>
                          </a:solidFill>
                          <a:effectLst/>
                          <a:latin typeface="Arial Narrow" panose="020B0606020202030204" pitchFamily="34" charset="0"/>
                          <a:ea typeface="+mn-ea"/>
                          <a:cs typeface="+mn-cs"/>
                          <a:sym typeface="Arial"/>
                        </a:rPr>
                        <a:t> </a:t>
                      </a:r>
                      <a:r>
                        <a:rPr lang="ru-RU" sz="800" b="0" i="0" u="none" strike="noStrike" cap="none" dirty="0" err="1">
                          <a:solidFill>
                            <a:schemeClr val="accent6">
                              <a:lumMod val="50000"/>
                            </a:schemeClr>
                          </a:solidFill>
                          <a:effectLst/>
                          <a:latin typeface="Arial Narrow" panose="020B0606020202030204" pitchFamily="34" charset="0"/>
                          <a:ea typeface="+mn-ea"/>
                          <a:cs typeface="+mn-cs"/>
                          <a:sym typeface="Arial"/>
                        </a:rPr>
                        <a:t>слесарлары</a:t>
                      </a:r>
                      <a:endParaRPr lang="ru-RU" sz="800" b="0" i="0" u="none" strike="noStrike" cap="none" dirty="0">
                        <a:solidFill>
                          <a:schemeClr val="accent6">
                            <a:lumMod val="50000"/>
                          </a:schemeClr>
                        </a:solidFill>
                        <a:effectLst/>
                        <a:latin typeface="Arial Narrow" panose="020B0606020202030204" pitchFamily="34" charset="0"/>
                        <a:ea typeface="+mn-ea"/>
                        <a:cs typeface="+mn-cs"/>
                        <a:sym typeface="Arial"/>
                      </a:endParaRPr>
                    </a:p>
                  </a:txBody>
                  <a:tcPr marL="9525" marR="9525" marT="0" marB="0" anchor="ctr">
                    <a:lnR w="12700" cap="flat" cmpd="sng" algn="ctr">
                      <a:solidFill>
                        <a:schemeClr val="tx1"/>
                      </a:solidFill>
                      <a:prstDash val="solid"/>
                      <a:round/>
                      <a:headEnd type="none" w="med" len="med"/>
                      <a:tailEnd type="none" w="med" len="med"/>
                    </a:lnR>
                    <a:solidFill>
                      <a:schemeClr val="accent6">
                        <a:lumMod val="50000"/>
                        <a:alpha val="1000"/>
                      </a:schemeClr>
                    </a:solidFill>
                  </a:tcPr>
                </a:tc>
                <a:tc>
                  <a:txBody>
                    <a:bodyPr/>
                    <a:lstStyle/>
                    <a:p>
                      <a:pPr algn="ctr" fontAlgn="ctr"/>
                      <a:r>
                        <a:rPr lang="ru-KZ" sz="800" b="0" i="0" u="none" strike="noStrike" cap="none">
                          <a:solidFill>
                            <a:schemeClr val="tx1"/>
                          </a:solidFill>
                          <a:effectLst/>
                          <a:latin typeface="Arial Narrow" panose="020B0606020202030204" pitchFamily="34" charset="0"/>
                          <a:ea typeface="+mn-ea"/>
                          <a:cs typeface="+mn-cs"/>
                          <a:sym typeface="Arial"/>
                        </a:rPr>
                        <a:t>10 047</a:t>
                      </a:r>
                    </a:p>
                  </a:txBody>
                  <a:tcPr marL="9525" marR="9525" marT="0" marB="0" anchor="ctr">
                    <a:lnL w="12700" cap="flat" cmpd="sng" algn="ctr">
                      <a:solidFill>
                        <a:schemeClr val="tx1"/>
                      </a:solidFill>
                      <a:prstDash val="solid"/>
                      <a:round/>
                      <a:headEnd type="none" w="med" len="med"/>
                      <a:tailEnd type="none" w="med" len="med"/>
                    </a:lnL>
                    <a:solidFill>
                      <a:schemeClr val="accent6">
                        <a:lumMod val="50000"/>
                        <a:alpha val="1000"/>
                      </a:schemeClr>
                    </a:solidFill>
                  </a:tcPr>
                </a:tc>
                <a:tc>
                  <a:txBody>
                    <a:bodyPr/>
                    <a:lstStyle/>
                    <a:p>
                      <a:pPr algn="ctr" fontAlgn="ctr"/>
                      <a:r>
                        <a:rPr lang="ru-KZ" sz="800" b="0" i="0" u="none" strike="noStrike" cap="none">
                          <a:solidFill>
                            <a:schemeClr val="tx1"/>
                          </a:solidFill>
                          <a:effectLst/>
                          <a:latin typeface="Arial Narrow" panose="020B0606020202030204" pitchFamily="34" charset="0"/>
                          <a:ea typeface="+mn-ea"/>
                          <a:cs typeface="+mn-cs"/>
                          <a:sym typeface="Arial"/>
                        </a:rPr>
                        <a:t>2 556</a:t>
                      </a:r>
                    </a:p>
                  </a:txBody>
                  <a:tcPr marL="9525" marR="9525" marT="0" marB="0" anchor="ctr">
                    <a:solidFill>
                      <a:schemeClr val="accent6">
                        <a:lumMod val="50000"/>
                        <a:alpha val="1000"/>
                      </a:schemeClr>
                    </a:solidFill>
                  </a:tcPr>
                </a:tc>
                <a:tc>
                  <a:txBody>
                    <a:bodyPr/>
                    <a:lstStyle/>
                    <a:p>
                      <a:pPr algn="ctr" fontAlgn="ctr"/>
                      <a:r>
                        <a:rPr lang="ru-KZ" sz="800" b="0" i="0" u="none" strike="noStrike" cap="none" dirty="0">
                          <a:solidFill>
                            <a:schemeClr val="tx1"/>
                          </a:solidFill>
                          <a:effectLst/>
                          <a:latin typeface="Arial Narrow" panose="020B0606020202030204" pitchFamily="34" charset="0"/>
                          <a:ea typeface="+mn-ea"/>
                          <a:cs typeface="+mn-cs"/>
                          <a:sym typeface="Arial"/>
                        </a:rPr>
                        <a:t>2 573</a:t>
                      </a:r>
                    </a:p>
                  </a:txBody>
                  <a:tcPr marL="9525" marR="9525" marT="0" marB="0" anchor="ctr">
                    <a:solidFill>
                      <a:schemeClr val="accent6">
                        <a:lumMod val="50000"/>
                        <a:alpha val="1000"/>
                      </a:schemeClr>
                    </a:solidFill>
                  </a:tcPr>
                </a:tc>
                <a:tc>
                  <a:txBody>
                    <a:bodyPr/>
                    <a:lstStyle/>
                    <a:p>
                      <a:pPr algn="ctr" fontAlgn="ctr"/>
                      <a:r>
                        <a:rPr lang="ru-KZ" sz="800" b="0" i="0" u="none" strike="noStrike" cap="none">
                          <a:solidFill>
                            <a:schemeClr val="tx1"/>
                          </a:solidFill>
                          <a:effectLst/>
                          <a:latin typeface="Arial Narrow" panose="020B0606020202030204" pitchFamily="34" charset="0"/>
                          <a:ea typeface="+mn-ea"/>
                          <a:cs typeface="+mn-cs"/>
                          <a:sym typeface="Arial"/>
                        </a:rPr>
                        <a:t>2 511</a:t>
                      </a:r>
                    </a:p>
                  </a:txBody>
                  <a:tcPr marL="9525" marR="9525" marT="0" marB="0" anchor="ctr">
                    <a:solidFill>
                      <a:schemeClr val="accent6">
                        <a:lumMod val="50000"/>
                        <a:alpha val="1000"/>
                      </a:schemeClr>
                    </a:solidFill>
                  </a:tcPr>
                </a:tc>
                <a:tc>
                  <a:txBody>
                    <a:bodyPr/>
                    <a:lstStyle/>
                    <a:p>
                      <a:pPr algn="ctr" fontAlgn="ctr"/>
                      <a:r>
                        <a:rPr lang="ru-KZ" sz="800" b="0" i="0" u="none" strike="noStrike" cap="none">
                          <a:solidFill>
                            <a:schemeClr val="tx1"/>
                          </a:solidFill>
                          <a:effectLst/>
                          <a:latin typeface="Arial Narrow" panose="020B0606020202030204" pitchFamily="34" charset="0"/>
                          <a:ea typeface="+mn-ea"/>
                          <a:cs typeface="+mn-cs"/>
                          <a:sym typeface="Arial"/>
                        </a:rPr>
                        <a:t>2 407</a:t>
                      </a:r>
                    </a:p>
                  </a:txBody>
                  <a:tcPr marL="9525" marR="9525" marT="0" marB="0" anchor="ctr">
                    <a:lnR w="12700" cap="flat" cmpd="sng" algn="ctr">
                      <a:solidFill>
                        <a:schemeClr val="tx1"/>
                      </a:solidFill>
                      <a:prstDash val="solid"/>
                      <a:round/>
                      <a:headEnd type="none" w="med" len="med"/>
                      <a:tailEnd type="none" w="med" len="med"/>
                    </a:lnR>
                    <a:solidFill>
                      <a:schemeClr val="accent6">
                        <a:lumMod val="50000"/>
                        <a:alpha val="1000"/>
                      </a:schemeClr>
                    </a:solidFill>
                  </a:tcPr>
                </a:tc>
                <a:tc>
                  <a:txBody>
                    <a:bodyPr/>
                    <a:lstStyle/>
                    <a:p>
                      <a:pPr marR="0" algn="ctr" rtl="0" eaLnBrk="1" fontAlgn="b" hangingPunct="1">
                        <a:lnSpc>
                          <a:spcPct val="100000"/>
                        </a:lnSpc>
                        <a:spcBef>
                          <a:spcPts val="0"/>
                        </a:spcBef>
                        <a:spcAft>
                          <a:spcPts val="0"/>
                        </a:spcAft>
                        <a:buNone/>
                      </a:pPr>
                      <a:r>
                        <a:rPr lang="ru-KZ" sz="800" b="0" i="0" u="none" strike="noStrike" cap="none">
                          <a:solidFill>
                            <a:schemeClr val="accent6">
                              <a:lumMod val="50000"/>
                            </a:schemeClr>
                          </a:solidFill>
                          <a:effectLst/>
                          <a:latin typeface="Arial Narrow" panose="020B0606020202030204" pitchFamily="34" charset="0"/>
                          <a:ea typeface="+mn-ea"/>
                          <a:cs typeface="+mn-cs"/>
                          <a:sym typeface="Arial"/>
                        </a:rPr>
                        <a:t>10 380</a:t>
                      </a:r>
                    </a:p>
                  </a:txBody>
                  <a:tcPr marL="9525" marR="9525" marT="0" marB="0" anchor="ctr">
                    <a:lnL w="12700" cap="flat" cmpd="sng" algn="ctr">
                      <a:solidFill>
                        <a:schemeClr val="tx1"/>
                      </a:solidFill>
                      <a:prstDash val="solid"/>
                      <a:round/>
                      <a:headEnd type="none" w="med" len="med"/>
                      <a:tailEnd type="none" w="med" len="med"/>
                    </a:lnL>
                    <a:solidFill>
                      <a:schemeClr val="accent6">
                        <a:lumMod val="50000"/>
                        <a:alpha val="1000"/>
                      </a:schemeClr>
                    </a:solidFill>
                  </a:tcPr>
                </a:tc>
                <a:tc>
                  <a:txBody>
                    <a:bodyPr/>
                    <a:lstStyle/>
                    <a:p>
                      <a:pPr marR="0" algn="ctr" rtl="0" eaLnBrk="1" fontAlgn="b" hangingPunct="1">
                        <a:lnSpc>
                          <a:spcPct val="100000"/>
                        </a:lnSpc>
                        <a:spcBef>
                          <a:spcPts val="0"/>
                        </a:spcBef>
                        <a:spcAft>
                          <a:spcPts val="0"/>
                        </a:spcAft>
                        <a:buNone/>
                      </a:pPr>
                      <a:r>
                        <a:rPr lang="ru-KZ" sz="800" b="0" i="0" u="none" strike="noStrike" cap="none" dirty="0">
                          <a:solidFill>
                            <a:schemeClr val="tx1"/>
                          </a:solidFill>
                          <a:effectLst/>
                          <a:latin typeface="Arial Narrow" panose="020B0606020202030204" pitchFamily="34" charset="0"/>
                          <a:ea typeface="+mn-ea"/>
                          <a:cs typeface="+mn-cs"/>
                          <a:sym typeface="Arial"/>
                        </a:rPr>
                        <a:t>2 490</a:t>
                      </a:r>
                    </a:p>
                  </a:txBody>
                  <a:tcPr marL="9525" marR="9525" marT="0" marB="0" anchor="ctr">
                    <a:solidFill>
                      <a:schemeClr val="accent6">
                        <a:lumMod val="50000"/>
                        <a:alpha val="1000"/>
                      </a:schemeClr>
                    </a:solidFill>
                  </a:tcPr>
                </a:tc>
                <a:tc>
                  <a:txBody>
                    <a:bodyPr/>
                    <a:lstStyle/>
                    <a:p>
                      <a:pPr marR="0" algn="ctr" rtl="0" eaLnBrk="1" fontAlgn="b" hangingPunct="1">
                        <a:lnSpc>
                          <a:spcPct val="100000"/>
                        </a:lnSpc>
                        <a:spcBef>
                          <a:spcPts val="0"/>
                        </a:spcBef>
                        <a:spcAft>
                          <a:spcPts val="0"/>
                        </a:spcAft>
                        <a:buNone/>
                      </a:pPr>
                      <a:r>
                        <a:rPr lang="ru-KZ" sz="800" b="0" i="0" u="none" strike="noStrike" cap="none">
                          <a:solidFill>
                            <a:schemeClr val="accent6">
                              <a:lumMod val="50000"/>
                            </a:schemeClr>
                          </a:solidFill>
                          <a:effectLst/>
                          <a:latin typeface="Arial Narrow" panose="020B0606020202030204" pitchFamily="34" charset="0"/>
                          <a:ea typeface="+mn-ea"/>
                          <a:cs typeface="+mn-cs"/>
                          <a:sym typeface="Arial"/>
                        </a:rPr>
                        <a:t>2 432</a:t>
                      </a:r>
                    </a:p>
                  </a:txBody>
                  <a:tcPr marL="9525" marR="9525" marT="0" marB="0" anchor="ctr">
                    <a:solidFill>
                      <a:schemeClr val="accent6">
                        <a:lumMod val="50000"/>
                        <a:alpha val="1000"/>
                      </a:schemeClr>
                    </a:solidFill>
                  </a:tcPr>
                </a:tc>
                <a:tc>
                  <a:txBody>
                    <a:bodyPr/>
                    <a:lstStyle/>
                    <a:p>
                      <a:pPr marR="0" algn="ctr" rtl="0" eaLnBrk="1" fontAlgn="b" hangingPunct="1">
                        <a:lnSpc>
                          <a:spcPct val="100000"/>
                        </a:lnSpc>
                        <a:spcBef>
                          <a:spcPts val="0"/>
                        </a:spcBef>
                        <a:spcAft>
                          <a:spcPts val="0"/>
                        </a:spcAft>
                        <a:buNone/>
                      </a:pPr>
                      <a:r>
                        <a:rPr lang="ru-KZ" sz="800" b="0" i="0" u="none" strike="noStrike" cap="none">
                          <a:solidFill>
                            <a:schemeClr val="accent6">
                              <a:lumMod val="50000"/>
                            </a:schemeClr>
                          </a:solidFill>
                          <a:effectLst/>
                          <a:latin typeface="Arial Narrow" panose="020B0606020202030204" pitchFamily="34" charset="0"/>
                          <a:ea typeface="+mn-ea"/>
                          <a:cs typeface="+mn-cs"/>
                          <a:sym typeface="Arial"/>
                        </a:rPr>
                        <a:t>2 834</a:t>
                      </a:r>
                    </a:p>
                  </a:txBody>
                  <a:tcPr marL="9525" marR="9525" marT="0" marB="0" anchor="ctr">
                    <a:solidFill>
                      <a:schemeClr val="accent6">
                        <a:lumMod val="50000"/>
                        <a:alpha val="1000"/>
                      </a:schemeClr>
                    </a:solidFill>
                  </a:tcPr>
                </a:tc>
                <a:tc>
                  <a:txBody>
                    <a:bodyPr/>
                    <a:lstStyle/>
                    <a:p>
                      <a:pPr marR="0" algn="ctr" rtl="0" eaLnBrk="1" fontAlgn="b" hangingPunct="1">
                        <a:lnSpc>
                          <a:spcPct val="100000"/>
                        </a:lnSpc>
                        <a:spcBef>
                          <a:spcPts val="0"/>
                        </a:spcBef>
                        <a:spcAft>
                          <a:spcPts val="0"/>
                        </a:spcAft>
                        <a:buNone/>
                      </a:pPr>
                      <a:r>
                        <a:rPr lang="ru-KZ" sz="800" b="0" i="0" u="none" strike="noStrike" cap="none">
                          <a:solidFill>
                            <a:schemeClr val="accent6">
                              <a:lumMod val="50000"/>
                            </a:schemeClr>
                          </a:solidFill>
                          <a:effectLst/>
                          <a:latin typeface="Arial Narrow" panose="020B0606020202030204" pitchFamily="34" charset="0"/>
                          <a:ea typeface="+mn-ea"/>
                          <a:cs typeface="+mn-cs"/>
                          <a:sym typeface="Arial"/>
                        </a:rPr>
                        <a:t>2 624</a:t>
                      </a:r>
                    </a:p>
                  </a:txBody>
                  <a:tcPr marL="9525" marR="9525" marT="0" marB="0" anchor="ctr">
                    <a:solidFill>
                      <a:schemeClr val="accent6">
                        <a:lumMod val="50000"/>
                        <a:alpha val="1000"/>
                      </a:schemeClr>
                    </a:solidFill>
                  </a:tcPr>
                </a:tc>
                <a:tc>
                  <a:txBody>
                    <a:bodyPr/>
                    <a:lstStyle/>
                    <a:p>
                      <a:pPr marR="0" algn="ctr" rtl="0" eaLnBrk="1" fontAlgn="b" hangingPunct="1">
                        <a:lnSpc>
                          <a:spcPct val="100000"/>
                        </a:lnSpc>
                        <a:spcBef>
                          <a:spcPts val="0"/>
                        </a:spcBef>
                        <a:spcAft>
                          <a:spcPts val="0"/>
                        </a:spcAft>
                        <a:buNone/>
                      </a:pPr>
                      <a:r>
                        <a:rPr lang="ru-KZ" sz="800" b="0" i="0" u="none" strike="noStrike" cap="none">
                          <a:solidFill>
                            <a:schemeClr val="accent6">
                              <a:lumMod val="50000"/>
                            </a:schemeClr>
                          </a:solidFill>
                          <a:effectLst/>
                          <a:latin typeface="Arial Narrow" panose="020B0606020202030204" pitchFamily="34" charset="0"/>
                          <a:ea typeface="+mn-ea"/>
                          <a:cs typeface="+mn-cs"/>
                          <a:sym typeface="Arial"/>
                        </a:rPr>
                        <a:t>1,4%</a:t>
                      </a:r>
                    </a:p>
                  </a:txBody>
                  <a:tcPr marL="9525" marR="9525" marT="0" marB="0" anchor="ctr">
                    <a:solidFill>
                      <a:schemeClr val="accent6">
                        <a:lumMod val="50000"/>
                        <a:alpha val="1000"/>
                      </a:schemeClr>
                    </a:solidFill>
                  </a:tcPr>
                </a:tc>
                <a:extLst>
                  <a:ext uri="{0D108BD9-81ED-4DB2-BD59-A6C34878D82A}">
                    <a16:rowId xmlns:a16="http://schemas.microsoft.com/office/drawing/2014/main" val="3433509531"/>
                  </a:ext>
                </a:extLst>
              </a:tr>
              <a:tr h="158400">
                <a:tc>
                  <a:txBody>
                    <a:bodyPr/>
                    <a:lstStyle/>
                    <a:p>
                      <a:pPr algn="ctr" fontAlgn="b"/>
                      <a:r>
                        <a:rPr lang="ru-RU" sz="800" u="none" strike="noStrike" dirty="0">
                          <a:solidFill>
                            <a:schemeClr val="accent6">
                              <a:lumMod val="50000"/>
                            </a:schemeClr>
                          </a:solidFill>
                          <a:effectLst/>
                          <a:latin typeface="Arial Narrow" panose="020B0606020202030204" pitchFamily="34" charset="0"/>
                        </a:rPr>
                        <a:t>14</a:t>
                      </a:r>
                      <a:endParaRPr lang="en-US" sz="800" b="0" i="0" u="none" strike="noStrike" dirty="0">
                        <a:solidFill>
                          <a:schemeClr val="accent6">
                            <a:lumMod val="50000"/>
                          </a:schemeClr>
                        </a:solidFill>
                        <a:effectLst/>
                        <a:latin typeface="Arial Narrow" panose="020B0606020202030204" pitchFamily="34" charset="0"/>
                      </a:endParaRPr>
                    </a:p>
                  </a:txBody>
                  <a:tcPr marL="9525" marR="9525" marT="0" marB="0" anchor="ctr">
                    <a:solidFill>
                      <a:schemeClr val="accent6">
                        <a:lumMod val="50000"/>
                        <a:alpha val="20000"/>
                      </a:schemeClr>
                    </a:solidFill>
                  </a:tcPr>
                </a:tc>
                <a:tc>
                  <a:txBody>
                    <a:bodyPr/>
                    <a:lstStyle/>
                    <a:p>
                      <a:pPr marR="0" algn="ctr" rtl="0" eaLnBrk="1" fontAlgn="b" hangingPunct="1">
                        <a:lnSpc>
                          <a:spcPct val="100000"/>
                        </a:lnSpc>
                        <a:spcBef>
                          <a:spcPts val="0"/>
                        </a:spcBef>
                        <a:spcAft>
                          <a:spcPts val="0"/>
                        </a:spcAft>
                        <a:buNone/>
                      </a:pPr>
                      <a:r>
                        <a:rPr lang="ru-KZ" sz="800" b="0" i="0" u="none" strike="noStrike" cap="none" dirty="0">
                          <a:solidFill>
                            <a:schemeClr val="accent6">
                              <a:lumMod val="50000"/>
                            </a:schemeClr>
                          </a:solidFill>
                          <a:effectLst/>
                          <a:latin typeface="Arial Narrow" panose="020B0606020202030204" pitchFamily="34" charset="0"/>
                          <a:ea typeface="+mn-ea"/>
                          <a:cs typeface="+mn-cs"/>
                          <a:sym typeface="Arial"/>
                        </a:rPr>
                        <a:t>2350-1</a:t>
                      </a:r>
                    </a:p>
                  </a:txBody>
                  <a:tcPr marL="9525" marR="9525" marT="0" marB="0" anchor="ctr">
                    <a:solidFill>
                      <a:schemeClr val="accent6">
                        <a:lumMod val="50000"/>
                        <a:alpha val="20000"/>
                      </a:schemeClr>
                    </a:solidFill>
                  </a:tcPr>
                </a:tc>
                <a:tc>
                  <a:txBody>
                    <a:bodyPr/>
                    <a:lstStyle/>
                    <a:p>
                      <a:pPr marL="72000" marR="0" algn="l" rtl="0" eaLnBrk="1" fontAlgn="b" hangingPunct="1">
                        <a:lnSpc>
                          <a:spcPct val="100000"/>
                        </a:lnSpc>
                        <a:spcBef>
                          <a:spcPts val="0"/>
                        </a:spcBef>
                        <a:spcAft>
                          <a:spcPts val="0"/>
                        </a:spcAft>
                        <a:buNone/>
                      </a:pPr>
                      <a:r>
                        <a:rPr lang="ru-RU" sz="800" b="0" i="0" u="none" strike="noStrike" cap="none" dirty="0" err="1">
                          <a:solidFill>
                            <a:schemeClr val="accent6">
                              <a:lumMod val="50000"/>
                            </a:schemeClr>
                          </a:solidFill>
                          <a:effectLst/>
                          <a:latin typeface="Arial Narrow" panose="020B0606020202030204" pitchFamily="34" charset="0"/>
                          <a:ea typeface="+mn-ea"/>
                          <a:cs typeface="+mn-cs"/>
                          <a:sym typeface="Arial"/>
                        </a:rPr>
                        <a:t>Жаратылыстану</a:t>
                      </a:r>
                      <a:r>
                        <a:rPr lang="ru-RU" sz="800" b="0" i="0" u="none" strike="noStrike" cap="none" dirty="0">
                          <a:solidFill>
                            <a:schemeClr val="accent6">
                              <a:lumMod val="50000"/>
                            </a:schemeClr>
                          </a:solidFill>
                          <a:effectLst/>
                          <a:latin typeface="Arial Narrow" panose="020B0606020202030204" pitchFamily="34" charset="0"/>
                          <a:ea typeface="+mn-ea"/>
                          <a:cs typeface="+mn-cs"/>
                          <a:sym typeface="Arial"/>
                        </a:rPr>
                        <a:t> </a:t>
                      </a:r>
                      <a:r>
                        <a:rPr lang="ru-RU" sz="800" b="0" i="0" u="none" strike="noStrike" cap="none" dirty="0" err="1">
                          <a:solidFill>
                            <a:schemeClr val="accent6">
                              <a:lumMod val="50000"/>
                            </a:schemeClr>
                          </a:solidFill>
                          <a:effectLst/>
                          <a:latin typeface="Arial Narrow" panose="020B0606020202030204" pitchFamily="34" charset="0"/>
                          <a:ea typeface="+mn-ea"/>
                          <a:cs typeface="+mn-cs"/>
                          <a:sym typeface="Arial"/>
                        </a:rPr>
                        <a:t>ғылымдары</a:t>
                      </a:r>
                      <a:r>
                        <a:rPr lang="ru-RU" sz="800" b="0" i="0" u="none" strike="noStrike" cap="none" dirty="0">
                          <a:solidFill>
                            <a:schemeClr val="accent6">
                              <a:lumMod val="50000"/>
                            </a:schemeClr>
                          </a:solidFill>
                          <a:effectLst/>
                          <a:latin typeface="Arial Narrow" panose="020B0606020202030204" pitchFamily="34" charset="0"/>
                          <a:ea typeface="+mn-ea"/>
                          <a:cs typeface="+mn-cs"/>
                          <a:sym typeface="Arial"/>
                        </a:rPr>
                        <a:t> </a:t>
                      </a:r>
                      <a:r>
                        <a:rPr lang="ru-RU" sz="800" b="0" i="0" u="none" strike="noStrike" cap="none" dirty="0" err="1">
                          <a:solidFill>
                            <a:schemeClr val="accent6">
                              <a:lumMod val="50000"/>
                            </a:schemeClr>
                          </a:solidFill>
                          <a:effectLst/>
                          <a:latin typeface="Arial Narrow" panose="020B0606020202030204" pitchFamily="34" charset="0"/>
                          <a:ea typeface="+mn-ea"/>
                          <a:cs typeface="+mn-cs"/>
                          <a:sym typeface="Arial"/>
                        </a:rPr>
                        <a:t>бойынша</a:t>
                      </a:r>
                      <a:r>
                        <a:rPr lang="ru-RU" sz="800" b="0" i="0" u="none" strike="noStrike" cap="none" dirty="0">
                          <a:solidFill>
                            <a:schemeClr val="accent6">
                              <a:lumMod val="50000"/>
                            </a:schemeClr>
                          </a:solidFill>
                          <a:effectLst/>
                          <a:latin typeface="Arial Narrow" panose="020B0606020202030204" pitchFamily="34" charset="0"/>
                          <a:ea typeface="+mn-ea"/>
                          <a:cs typeface="+mn-cs"/>
                          <a:sym typeface="Arial"/>
                        </a:rPr>
                        <a:t> орта </a:t>
                      </a:r>
                      <a:r>
                        <a:rPr lang="ru-RU" sz="800" b="0" i="0" u="none" strike="noStrike" cap="none" dirty="0" err="1">
                          <a:solidFill>
                            <a:schemeClr val="accent6">
                              <a:lumMod val="50000"/>
                            </a:schemeClr>
                          </a:solidFill>
                          <a:effectLst/>
                          <a:latin typeface="Arial Narrow" panose="020B0606020202030204" pitchFamily="34" charset="0"/>
                          <a:ea typeface="+mn-ea"/>
                          <a:cs typeface="+mn-cs"/>
                          <a:sym typeface="Arial"/>
                        </a:rPr>
                        <a:t>мектеп</a:t>
                      </a:r>
                      <a:r>
                        <a:rPr lang="ru-RU" sz="800" b="0" i="0" u="none" strike="noStrike" cap="none" dirty="0">
                          <a:solidFill>
                            <a:schemeClr val="accent6">
                              <a:lumMod val="50000"/>
                            </a:schemeClr>
                          </a:solidFill>
                          <a:effectLst/>
                          <a:latin typeface="Arial Narrow" panose="020B0606020202030204" pitchFamily="34" charset="0"/>
                          <a:ea typeface="+mn-ea"/>
                          <a:cs typeface="+mn-cs"/>
                          <a:sym typeface="Arial"/>
                        </a:rPr>
                        <a:t> </a:t>
                      </a:r>
                      <a:r>
                        <a:rPr lang="ru-RU" sz="800" b="0" i="0" u="none" strike="noStrike" cap="none" dirty="0" err="1">
                          <a:solidFill>
                            <a:schemeClr val="accent6">
                              <a:lumMod val="50000"/>
                            </a:schemeClr>
                          </a:solidFill>
                          <a:effectLst/>
                          <a:latin typeface="Arial Narrow" panose="020B0606020202030204" pitchFamily="34" charset="0"/>
                          <a:ea typeface="+mn-ea"/>
                          <a:cs typeface="+mn-cs"/>
                          <a:sym typeface="Arial"/>
                        </a:rPr>
                        <a:t>мұғалімдері</a:t>
                      </a:r>
                      <a:endParaRPr lang="ru-RU" sz="800" b="0" i="0" u="none" strike="noStrike" cap="none" dirty="0">
                        <a:solidFill>
                          <a:schemeClr val="accent6">
                            <a:lumMod val="50000"/>
                          </a:schemeClr>
                        </a:solidFill>
                        <a:effectLst/>
                        <a:latin typeface="Arial Narrow" panose="020B0606020202030204" pitchFamily="34" charset="0"/>
                        <a:ea typeface="+mn-ea"/>
                        <a:cs typeface="+mn-cs"/>
                        <a:sym typeface="Arial"/>
                      </a:endParaRPr>
                    </a:p>
                  </a:txBody>
                  <a:tcPr marL="9525" marR="9525" marT="0" marB="0" anchor="ctr">
                    <a:lnR w="12700" cap="flat" cmpd="sng" algn="ctr">
                      <a:solidFill>
                        <a:schemeClr val="tx1"/>
                      </a:solidFill>
                      <a:prstDash val="solid"/>
                      <a:round/>
                      <a:headEnd type="none" w="med" len="med"/>
                      <a:tailEnd type="none" w="med" len="med"/>
                    </a:lnR>
                    <a:solidFill>
                      <a:schemeClr val="accent6">
                        <a:lumMod val="50000"/>
                        <a:alpha val="20000"/>
                      </a:schemeClr>
                    </a:solidFill>
                  </a:tcPr>
                </a:tc>
                <a:tc>
                  <a:txBody>
                    <a:bodyPr/>
                    <a:lstStyle/>
                    <a:p>
                      <a:pPr algn="ctr" fontAlgn="ctr"/>
                      <a:r>
                        <a:rPr lang="ru-KZ" sz="800" b="0" i="0" u="none" strike="noStrike" cap="none">
                          <a:solidFill>
                            <a:schemeClr val="tx1"/>
                          </a:solidFill>
                          <a:effectLst/>
                          <a:latin typeface="Arial Narrow" panose="020B0606020202030204" pitchFamily="34" charset="0"/>
                          <a:ea typeface="+mn-ea"/>
                          <a:cs typeface="+mn-cs"/>
                          <a:sym typeface="Arial"/>
                        </a:rPr>
                        <a:t>8 713</a:t>
                      </a:r>
                    </a:p>
                  </a:txBody>
                  <a:tcPr marL="9525" marR="9525" marT="0" marB="0" anchor="ctr">
                    <a:lnL w="12700" cap="flat" cmpd="sng" algn="ctr">
                      <a:solidFill>
                        <a:schemeClr val="tx1"/>
                      </a:solidFill>
                      <a:prstDash val="solid"/>
                      <a:round/>
                      <a:headEnd type="none" w="med" len="med"/>
                      <a:tailEnd type="none" w="med" len="med"/>
                    </a:lnL>
                    <a:solidFill>
                      <a:schemeClr val="bg1">
                        <a:lumMod val="65000"/>
                        <a:alpha val="20000"/>
                      </a:schemeClr>
                    </a:solidFill>
                  </a:tcPr>
                </a:tc>
                <a:tc>
                  <a:txBody>
                    <a:bodyPr/>
                    <a:lstStyle/>
                    <a:p>
                      <a:pPr algn="ctr" fontAlgn="ctr"/>
                      <a:r>
                        <a:rPr lang="ru-KZ" sz="800" b="0" i="0" u="none" strike="noStrike" cap="none">
                          <a:solidFill>
                            <a:schemeClr val="tx1"/>
                          </a:solidFill>
                          <a:effectLst/>
                          <a:latin typeface="Arial Narrow" panose="020B0606020202030204" pitchFamily="34" charset="0"/>
                          <a:ea typeface="+mn-ea"/>
                          <a:cs typeface="+mn-cs"/>
                          <a:sym typeface="Arial"/>
                        </a:rPr>
                        <a:t>1 077</a:t>
                      </a:r>
                    </a:p>
                  </a:txBody>
                  <a:tcPr marL="9525" marR="9525" marT="0" marB="0" anchor="ctr">
                    <a:solidFill>
                      <a:schemeClr val="bg1">
                        <a:lumMod val="65000"/>
                        <a:alpha val="20000"/>
                      </a:schemeClr>
                    </a:solidFill>
                  </a:tcPr>
                </a:tc>
                <a:tc>
                  <a:txBody>
                    <a:bodyPr/>
                    <a:lstStyle/>
                    <a:p>
                      <a:pPr algn="ctr" fontAlgn="ctr"/>
                      <a:r>
                        <a:rPr lang="ru-KZ" sz="800" b="0" i="0" u="none" strike="noStrike" cap="none">
                          <a:solidFill>
                            <a:schemeClr val="tx1"/>
                          </a:solidFill>
                          <a:effectLst/>
                          <a:latin typeface="Arial Narrow" panose="020B0606020202030204" pitchFamily="34" charset="0"/>
                          <a:ea typeface="+mn-ea"/>
                          <a:cs typeface="+mn-cs"/>
                          <a:sym typeface="Arial"/>
                        </a:rPr>
                        <a:t>1 142</a:t>
                      </a:r>
                    </a:p>
                  </a:txBody>
                  <a:tcPr marL="9525" marR="9525" marT="0" marB="0" anchor="ctr">
                    <a:solidFill>
                      <a:schemeClr val="bg1">
                        <a:lumMod val="65000"/>
                        <a:alpha val="20000"/>
                      </a:schemeClr>
                    </a:solidFill>
                  </a:tcPr>
                </a:tc>
                <a:tc>
                  <a:txBody>
                    <a:bodyPr/>
                    <a:lstStyle/>
                    <a:p>
                      <a:pPr algn="ctr" fontAlgn="ctr"/>
                      <a:r>
                        <a:rPr lang="ru-KZ" sz="800" b="0" i="0" u="none" strike="noStrike" cap="none">
                          <a:solidFill>
                            <a:schemeClr val="tx1"/>
                          </a:solidFill>
                          <a:effectLst/>
                          <a:latin typeface="Arial Narrow" panose="020B0606020202030204" pitchFamily="34" charset="0"/>
                          <a:ea typeface="+mn-ea"/>
                          <a:cs typeface="+mn-cs"/>
                          <a:sym typeface="Arial"/>
                        </a:rPr>
                        <a:t>4 838</a:t>
                      </a:r>
                    </a:p>
                  </a:txBody>
                  <a:tcPr marL="9525" marR="9525" marT="0" marB="0" anchor="ctr">
                    <a:solidFill>
                      <a:schemeClr val="bg1">
                        <a:lumMod val="65000"/>
                        <a:alpha val="20000"/>
                      </a:schemeClr>
                    </a:solidFill>
                  </a:tcPr>
                </a:tc>
                <a:tc>
                  <a:txBody>
                    <a:bodyPr/>
                    <a:lstStyle/>
                    <a:p>
                      <a:pPr algn="ctr" fontAlgn="ctr"/>
                      <a:r>
                        <a:rPr lang="ru-KZ" sz="800" b="0" i="0" u="none" strike="noStrike" cap="none">
                          <a:solidFill>
                            <a:schemeClr val="tx1"/>
                          </a:solidFill>
                          <a:effectLst/>
                          <a:latin typeface="Arial Narrow" panose="020B0606020202030204" pitchFamily="34" charset="0"/>
                          <a:ea typeface="+mn-ea"/>
                          <a:cs typeface="+mn-cs"/>
                          <a:sym typeface="Arial"/>
                        </a:rPr>
                        <a:t>1 656</a:t>
                      </a:r>
                    </a:p>
                  </a:txBody>
                  <a:tcPr marL="9525" marR="9525" marT="0" marB="0" anchor="ctr">
                    <a:lnR w="12700" cap="flat" cmpd="sng" algn="ctr">
                      <a:solidFill>
                        <a:schemeClr val="tx1"/>
                      </a:solidFill>
                      <a:prstDash val="solid"/>
                      <a:round/>
                      <a:headEnd type="none" w="med" len="med"/>
                      <a:tailEnd type="none" w="med" len="med"/>
                    </a:lnR>
                    <a:solidFill>
                      <a:schemeClr val="bg1">
                        <a:lumMod val="65000"/>
                        <a:alpha val="20000"/>
                      </a:schemeClr>
                    </a:solidFill>
                  </a:tcPr>
                </a:tc>
                <a:tc>
                  <a:txBody>
                    <a:bodyPr/>
                    <a:lstStyle/>
                    <a:p>
                      <a:pPr marR="0" algn="ctr" rtl="0" eaLnBrk="1" fontAlgn="b" hangingPunct="1">
                        <a:lnSpc>
                          <a:spcPct val="100000"/>
                        </a:lnSpc>
                        <a:spcBef>
                          <a:spcPts val="0"/>
                        </a:spcBef>
                        <a:spcAft>
                          <a:spcPts val="0"/>
                        </a:spcAft>
                        <a:buNone/>
                      </a:pPr>
                      <a:r>
                        <a:rPr lang="ru-KZ" sz="800" b="0" i="0" u="none" strike="noStrike" cap="none">
                          <a:solidFill>
                            <a:schemeClr val="accent6">
                              <a:lumMod val="50000"/>
                            </a:schemeClr>
                          </a:solidFill>
                          <a:effectLst/>
                          <a:latin typeface="Arial Narrow" panose="020B0606020202030204" pitchFamily="34" charset="0"/>
                          <a:ea typeface="+mn-ea"/>
                          <a:cs typeface="+mn-cs"/>
                          <a:sym typeface="Arial"/>
                        </a:rPr>
                        <a:t>10 062</a:t>
                      </a:r>
                    </a:p>
                  </a:txBody>
                  <a:tcPr marL="9525" marR="9525" marT="0" marB="0" anchor="ctr">
                    <a:lnL w="12700" cap="flat" cmpd="sng" algn="ctr">
                      <a:solidFill>
                        <a:schemeClr val="tx1"/>
                      </a:solidFill>
                      <a:prstDash val="solid"/>
                      <a:round/>
                      <a:headEnd type="none" w="med" len="med"/>
                      <a:tailEnd type="none" w="med" len="med"/>
                    </a:lnL>
                    <a:solidFill>
                      <a:schemeClr val="accent6">
                        <a:lumMod val="50000"/>
                        <a:alpha val="20000"/>
                      </a:schemeClr>
                    </a:solidFill>
                  </a:tcPr>
                </a:tc>
                <a:tc>
                  <a:txBody>
                    <a:bodyPr/>
                    <a:lstStyle/>
                    <a:p>
                      <a:pPr marR="0" algn="ctr" rtl="0" eaLnBrk="1" fontAlgn="b" hangingPunct="1">
                        <a:lnSpc>
                          <a:spcPct val="100000"/>
                        </a:lnSpc>
                        <a:spcBef>
                          <a:spcPts val="0"/>
                        </a:spcBef>
                        <a:spcAft>
                          <a:spcPts val="0"/>
                        </a:spcAft>
                        <a:buNone/>
                      </a:pPr>
                      <a:r>
                        <a:rPr lang="ru-KZ" sz="800" b="0" i="0" u="none" strike="noStrike" cap="none">
                          <a:solidFill>
                            <a:schemeClr val="tx1"/>
                          </a:solidFill>
                          <a:effectLst/>
                          <a:latin typeface="Arial Narrow" panose="020B0606020202030204" pitchFamily="34" charset="0"/>
                          <a:ea typeface="+mn-ea"/>
                          <a:cs typeface="+mn-cs"/>
                          <a:sym typeface="Arial"/>
                        </a:rPr>
                        <a:t>1 742</a:t>
                      </a:r>
                    </a:p>
                  </a:txBody>
                  <a:tcPr marL="9525" marR="9525" marT="0" marB="0" anchor="ctr">
                    <a:solidFill>
                      <a:schemeClr val="bg1">
                        <a:lumMod val="50000"/>
                        <a:alpha val="20000"/>
                      </a:schemeClr>
                    </a:solidFill>
                  </a:tcPr>
                </a:tc>
                <a:tc>
                  <a:txBody>
                    <a:bodyPr/>
                    <a:lstStyle/>
                    <a:p>
                      <a:pPr marR="0" algn="ctr" rtl="0" eaLnBrk="1" fontAlgn="b" hangingPunct="1">
                        <a:lnSpc>
                          <a:spcPct val="100000"/>
                        </a:lnSpc>
                        <a:spcBef>
                          <a:spcPts val="0"/>
                        </a:spcBef>
                        <a:spcAft>
                          <a:spcPts val="0"/>
                        </a:spcAft>
                        <a:buNone/>
                      </a:pPr>
                      <a:r>
                        <a:rPr lang="ru-KZ" sz="800" b="0" i="0" u="none" strike="noStrike" cap="none">
                          <a:solidFill>
                            <a:schemeClr val="accent6">
                              <a:lumMod val="50000"/>
                            </a:schemeClr>
                          </a:solidFill>
                          <a:effectLst/>
                          <a:latin typeface="Arial Narrow" panose="020B0606020202030204" pitchFamily="34" charset="0"/>
                          <a:ea typeface="+mn-ea"/>
                          <a:cs typeface="+mn-cs"/>
                          <a:sym typeface="Arial"/>
                        </a:rPr>
                        <a:t>1 663</a:t>
                      </a:r>
                    </a:p>
                  </a:txBody>
                  <a:tcPr marL="9525" marR="9525" marT="0" marB="0" anchor="ctr">
                    <a:solidFill>
                      <a:schemeClr val="accent6">
                        <a:lumMod val="50000"/>
                        <a:alpha val="20000"/>
                      </a:schemeClr>
                    </a:solidFill>
                  </a:tcPr>
                </a:tc>
                <a:tc>
                  <a:txBody>
                    <a:bodyPr/>
                    <a:lstStyle/>
                    <a:p>
                      <a:pPr marR="0" algn="ctr" rtl="0" eaLnBrk="1" fontAlgn="b" hangingPunct="1">
                        <a:lnSpc>
                          <a:spcPct val="100000"/>
                        </a:lnSpc>
                        <a:spcBef>
                          <a:spcPts val="0"/>
                        </a:spcBef>
                        <a:spcAft>
                          <a:spcPts val="0"/>
                        </a:spcAft>
                        <a:buNone/>
                      </a:pPr>
                      <a:r>
                        <a:rPr lang="ru-KZ" sz="800" b="0" i="0" u="none" strike="noStrike" cap="none">
                          <a:solidFill>
                            <a:schemeClr val="accent6">
                              <a:lumMod val="50000"/>
                            </a:schemeClr>
                          </a:solidFill>
                          <a:effectLst/>
                          <a:latin typeface="Arial Narrow" panose="020B0606020202030204" pitchFamily="34" charset="0"/>
                          <a:ea typeface="+mn-ea"/>
                          <a:cs typeface="+mn-cs"/>
                          <a:sym typeface="Arial"/>
                        </a:rPr>
                        <a:t>1 779</a:t>
                      </a:r>
                    </a:p>
                  </a:txBody>
                  <a:tcPr marL="9525" marR="9525" marT="0" marB="0" anchor="ctr">
                    <a:solidFill>
                      <a:schemeClr val="accent6">
                        <a:lumMod val="50000"/>
                        <a:alpha val="20000"/>
                      </a:schemeClr>
                    </a:solidFill>
                  </a:tcPr>
                </a:tc>
                <a:tc>
                  <a:txBody>
                    <a:bodyPr/>
                    <a:lstStyle/>
                    <a:p>
                      <a:pPr marR="0" algn="ctr" rtl="0" eaLnBrk="1" fontAlgn="b" hangingPunct="1">
                        <a:lnSpc>
                          <a:spcPct val="100000"/>
                        </a:lnSpc>
                        <a:spcBef>
                          <a:spcPts val="0"/>
                        </a:spcBef>
                        <a:spcAft>
                          <a:spcPts val="0"/>
                        </a:spcAft>
                        <a:buNone/>
                      </a:pPr>
                      <a:r>
                        <a:rPr lang="ru-KZ" sz="800" b="0" i="0" u="none" strike="noStrike" cap="none">
                          <a:solidFill>
                            <a:schemeClr val="accent6">
                              <a:lumMod val="50000"/>
                            </a:schemeClr>
                          </a:solidFill>
                          <a:effectLst/>
                          <a:latin typeface="Arial Narrow" panose="020B0606020202030204" pitchFamily="34" charset="0"/>
                          <a:ea typeface="+mn-ea"/>
                          <a:cs typeface="+mn-cs"/>
                          <a:sym typeface="Arial"/>
                        </a:rPr>
                        <a:t>4 878</a:t>
                      </a:r>
                    </a:p>
                  </a:txBody>
                  <a:tcPr marL="9525" marR="9525" marT="0" marB="0" anchor="ctr">
                    <a:solidFill>
                      <a:schemeClr val="accent6">
                        <a:lumMod val="50000"/>
                        <a:alpha val="20000"/>
                      </a:schemeClr>
                    </a:solidFill>
                  </a:tcPr>
                </a:tc>
                <a:tc>
                  <a:txBody>
                    <a:bodyPr/>
                    <a:lstStyle/>
                    <a:p>
                      <a:pPr marR="0" algn="ctr" rtl="0" eaLnBrk="1" fontAlgn="b" hangingPunct="1">
                        <a:lnSpc>
                          <a:spcPct val="100000"/>
                        </a:lnSpc>
                        <a:spcBef>
                          <a:spcPts val="0"/>
                        </a:spcBef>
                        <a:spcAft>
                          <a:spcPts val="0"/>
                        </a:spcAft>
                        <a:buNone/>
                      </a:pPr>
                      <a:r>
                        <a:rPr lang="ru-KZ" sz="800" b="0" i="0" u="none" strike="noStrike" cap="none">
                          <a:solidFill>
                            <a:schemeClr val="accent6">
                              <a:lumMod val="50000"/>
                            </a:schemeClr>
                          </a:solidFill>
                          <a:effectLst/>
                          <a:latin typeface="Arial Narrow" panose="020B0606020202030204" pitchFamily="34" charset="0"/>
                          <a:ea typeface="+mn-ea"/>
                          <a:cs typeface="+mn-cs"/>
                          <a:sym typeface="Arial"/>
                        </a:rPr>
                        <a:t>1,3%</a:t>
                      </a:r>
                    </a:p>
                  </a:txBody>
                  <a:tcPr marL="9525" marR="9525" marT="0" marB="0" anchor="ctr">
                    <a:solidFill>
                      <a:schemeClr val="accent6">
                        <a:lumMod val="50000"/>
                        <a:alpha val="20000"/>
                      </a:schemeClr>
                    </a:solidFill>
                  </a:tcPr>
                </a:tc>
                <a:extLst>
                  <a:ext uri="{0D108BD9-81ED-4DB2-BD59-A6C34878D82A}">
                    <a16:rowId xmlns:a16="http://schemas.microsoft.com/office/drawing/2014/main" val="1108121153"/>
                  </a:ext>
                </a:extLst>
              </a:tr>
              <a:tr h="158400">
                <a:tc>
                  <a:txBody>
                    <a:bodyPr/>
                    <a:lstStyle/>
                    <a:p>
                      <a:pPr algn="ctr" fontAlgn="b"/>
                      <a:r>
                        <a:rPr lang="ru-RU" sz="800" u="none" strike="noStrike" dirty="0">
                          <a:solidFill>
                            <a:schemeClr val="accent6">
                              <a:lumMod val="50000"/>
                            </a:schemeClr>
                          </a:solidFill>
                          <a:effectLst/>
                          <a:latin typeface="Arial Narrow" panose="020B0606020202030204" pitchFamily="34" charset="0"/>
                        </a:rPr>
                        <a:t>15</a:t>
                      </a:r>
                      <a:endParaRPr lang="en-US" sz="800" b="0" i="0" u="none" strike="noStrike" dirty="0">
                        <a:solidFill>
                          <a:schemeClr val="accent6">
                            <a:lumMod val="50000"/>
                          </a:schemeClr>
                        </a:solidFill>
                        <a:effectLst/>
                        <a:latin typeface="Arial Narrow" panose="020B0606020202030204" pitchFamily="34" charset="0"/>
                      </a:endParaRPr>
                    </a:p>
                  </a:txBody>
                  <a:tcPr marL="9525" marR="9525" marT="0" marB="0" anchor="ctr">
                    <a:solidFill>
                      <a:schemeClr val="accent6">
                        <a:lumMod val="50000"/>
                        <a:alpha val="1000"/>
                      </a:schemeClr>
                    </a:solidFill>
                  </a:tcPr>
                </a:tc>
                <a:tc>
                  <a:txBody>
                    <a:bodyPr/>
                    <a:lstStyle/>
                    <a:p>
                      <a:pPr marR="0" algn="ctr" rtl="0" eaLnBrk="1" fontAlgn="b" hangingPunct="1">
                        <a:lnSpc>
                          <a:spcPct val="100000"/>
                        </a:lnSpc>
                        <a:spcBef>
                          <a:spcPts val="0"/>
                        </a:spcBef>
                        <a:spcAft>
                          <a:spcPts val="0"/>
                        </a:spcAft>
                        <a:buNone/>
                      </a:pPr>
                      <a:r>
                        <a:rPr lang="ru-KZ" sz="800" b="0" i="0" u="none" strike="noStrike" cap="none" dirty="0">
                          <a:solidFill>
                            <a:schemeClr val="accent6">
                              <a:lumMod val="50000"/>
                            </a:schemeClr>
                          </a:solidFill>
                          <a:effectLst/>
                          <a:latin typeface="Arial Narrow" panose="020B0606020202030204" pitchFamily="34" charset="0"/>
                          <a:ea typeface="+mn-ea"/>
                          <a:cs typeface="+mn-cs"/>
                          <a:sym typeface="Arial"/>
                        </a:rPr>
                        <a:t>4120-1</a:t>
                      </a:r>
                    </a:p>
                  </a:txBody>
                  <a:tcPr marL="9525" marR="9525" marT="0" marB="0" anchor="ctr">
                    <a:solidFill>
                      <a:schemeClr val="accent6">
                        <a:lumMod val="50000"/>
                        <a:alpha val="1000"/>
                      </a:schemeClr>
                    </a:solidFill>
                  </a:tcPr>
                </a:tc>
                <a:tc>
                  <a:txBody>
                    <a:bodyPr/>
                    <a:lstStyle/>
                    <a:p>
                      <a:pPr marL="72000" marR="0" algn="l" rtl="0" eaLnBrk="1" fontAlgn="b" hangingPunct="1">
                        <a:lnSpc>
                          <a:spcPct val="100000"/>
                        </a:lnSpc>
                        <a:spcBef>
                          <a:spcPts val="0"/>
                        </a:spcBef>
                        <a:spcAft>
                          <a:spcPts val="0"/>
                        </a:spcAft>
                        <a:buNone/>
                      </a:pPr>
                      <a:r>
                        <a:rPr lang="ru-RU" sz="800" b="0" i="0" u="none" strike="noStrike" cap="none" dirty="0" err="1">
                          <a:solidFill>
                            <a:schemeClr val="accent6">
                              <a:lumMod val="50000"/>
                            </a:schemeClr>
                          </a:solidFill>
                          <a:effectLst/>
                          <a:latin typeface="Arial Narrow" panose="020B0606020202030204" pitchFamily="34" charset="0"/>
                          <a:ea typeface="+mn-ea"/>
                          <a:cs typeface="+mn-cs"/>
                          <a:sym typeface="Arial"/>
                        </a:rPr>
                        <a:t>Хатшылар</a:t>
                      </a:r>
                      <a:r>
                        <a:rPr lang="ru-RU" sz="800" b="0" i="0" u="none" strike="noStrike" cap="none" dirty="0">
                          <a:solidFill>
                            <a:schemeClr val="accent6">
                              <a:lumMod val="50000"/>
                            </a:schemeClr>
                          </a:solidFill>
                          <a:effectLst/>
                          <a:latin typeface="Arial Narrow" panose="020B0606020202030204" pitchFamily="34" charset="0"/>
                          <a:ea typeface="+mn-ea"/>
                          <a:cs typeface="+mn-cs"/>
                          <a:sym typeface="Arial"/>
                        </a:rPr>
                        <a:t> (</a:t>
                      </a:r>
                      <a:r>
                        <a:rPr lang="ru-RU" sz="800" b="0" i="0" u="none" strike="noStrike" cap="none" dirty="0" err="1">
                          <a:solidFill>
                            <a:schemeClr val="accent6">
                              <a:lumMod val="50000"/>
                            </a:schemeClr>
                          </a:solidFill>
                          <a:effectLst/>
                          <a:latin typeface="Arial Narrow" panose="020B0606020202030204" pitchFamily="34" charset="0"/>
                          <a:ea typeface="+mn-ea"/>
                          <a:cs typeface="+mn-cs"/>
                          <a:sym typeface="Arial"/>
                        </a:rPr>
                        <a:t>жалпы</a:t>
                      </a:r>
                      <a:r>
                        <a:rPr lang="ru-RU" sz="800" b="0" i="0" u="none" strike="noStrike" cap="none" dirty="0">
                          <a:solidFill>
                            <a:schemeClr val="accent6">
                              <a:lumMod val="50000"/>
                            </a:schemeClr>
                          </a:solidFill>
                          <a:effectLst/>
                          <a:latin typeface="Arial Narrow" panose="020B0606020202030204" pitchFamily="34" charset="0"/>
                          <a:ea typeface="+mn-ea"/>
                          <a:cs typeface="+mn-cs"/>
                          <a:sym typeface="Arial"/>
                        </a:rPr>
                        <a:t> </a:t>
                      </a:r>
                      <a:r>
                        <a:rPr lang="ru-RU" sz="800" b="0" i="0" u="none" strike="noStrike" cap="none" dirty="0" err="1">
                          <a:solidFill>
                            <a:schemeClr val="accent6">
                              <a:lumMod val="50000"/>
                            </a:schemeClr>
                          </a:solidFill>
                          <a:effectLst/>
                          <a:latin typeface="Arial Narrow" panose="020B0606020202030204" pitchFamily="34" charset="0"/>
                          <a:ea typeface="+mn-ea"/>
                          <a:cs typeface="+mn-cs"/>
                          <a:sym typeface="Arial"/>
                        </a:rPr>
                        <a:t>бейін</a:t>
                      </a:r>
                      <a:r>
                        <a:rPr lang="ru-RU" sz="800" b="0" i="0" u="none" strike="noStrike" cap="none" dirty="0">
                          <a:solidFill>
                            <a:schemeClr val="accent6">
                              <a:lumMod val="50000"/>
                            </a:schemeClr>
                          </a:solidFill>
                          <a:effectLst/>
                          <a:latin typeface="Arial Narrow" panose="020B0606020202030204" pitchFamily="34" charset="0"/>
                          <a:ea typeface="+mn-ea"/>
                          <a:cs typeface="+mn-cs"/>
                          <a:sym typeface="Arial"/>
                        </a:rPr>
                        <a:t>)</a:t>
                      </a:r>
                    </a:p>
                  </a:txBody>
                  <a:tcPr marL="9525" marR="9525" marT="0" marB="0" anchor="ctr">
                    <a:lnR w="12700" cap="flat" cmpd="sng" algn="ctr">
                      <a:solidFill>
                        <a:schemeClr val="tx1"/>
                      </a:solidFill>
                      <a:prstDash val="solid"/>
                      <a:round/>
                      <a:headEnd type="none" w="med" len="med"/>
                      <a:tailEnd type="none" w="med" len="med"/>
                    </a:lnR>
                    <a:solidFill>
                      <a:schemeClr val="accent6">
                        <a:lumMod val="50000"/>
                        <a:alpha val="1000"/>
                      </a:schemeClr>
                    </a:solidFill>
                  </a:tcPr>
                </a:tc>
                <a:tc>
                  <a:txBody>
                    <a:bodyPr/>
                    <a:lstStyle/>
                    <a:p>
                      <a:pPr algn="ctr" fontAlgn="ctr"/>
                      <a:r>
                        <a:rPr lang="ru-KZ" sz="800" b="0" i="0" u="none" strike="noStrike" cap="none">
                          <a:solidFill>
                            <a:schemeClr val="tx1"/>
                          </a:solidFill>
                          <a:effectLst/>
                          <a:latin typeface="Arial Narrow" panose="020B0606020202030204" pitchFamily="34" charset="0"/>
                          <a:ea typeface="+mn-ea"/>
                          <a:cs typeface="+mn-cs"/>
                          <a:sym typeface="Arial"/>
                        </a:rPr>
                        <a:t>9 124</a:t>
                      </a:r>
                    </a:p>
                  </a:txBody>
                  <a:tcPr marL="9525" marR="9525" marT="0" marB="0" anchor="ctr">
                    <a:lnL w="12700" cap="flat" cmpd="sng" algn="ctr">
                      <a:solidFill>
                        <a:schemeClr val="tx1"/>
                      </a:solidFill>
                      <a:prstDash val="solid"/>
                      <a:round/>
                      <a:headEnd type="none" w="med" len="med"/>
                      <a:tailEnd type="none" w="med" len="med"/>
                    </a:lnL>
                    <a:solidFill>
                      <a:schemeClr val="accent6">
                        <a:lumMod val="50000"/>
                        <a:alpha val="1000"/>
                      </a:schemeClr>
                    </a:solidFill>
                  </a:tcPr>
                </a:tc>
                <a:tc>
                  <a:txBody>
                    <a:bodyPr/>
                    <a:lstStyle/>
                    <a:p>
                      <a:pPr algn="ctr" fontAlgn="ctr"/>
                      <a:r>
                        <a:rPr lang="ru-KZ" sz="800" b="0" i="0" u="none" strike="noStrike" cap="none">
                          <a:solidFill>
                            <a:schemeClr val="tx1"/>
                          </a:solidFill>
                          <a:effectLst/>
                          <a:latin typeface="Arial Narrow" panose="020B0606020202030204" pitchFamily="34" charset="0"/>
                          <a:ea typeface="+mn-ea"/>
                          <a:cs typeface="+mn-cs"/>
                          <a:sym typeface="Arial"/>
                        </a:rPr>
                        <a:t>2 078</a:t>
                      </a:r>
                    </a:p>
                  </a:txBody>
                  <a:tcPr marL="9525" marR="9525" marT="0" marB="0" anchor="ctr">
                    <a:solidFill>
                      <a:schemeClr val="accent6">
                        <a:lumMod val="50000"/>
                        <a:alpha val="1000"/>
                      </a:schemeClr>
                    </a:solidFill>
                  </a:tcPr>
                </a:tc>
                <a:tc>
                  <a:txBody>
                    <a:bodyPr/>
                    <a:lstStyle/>
                    <a:p>
                      <a:pPr algn="ctr" fontAlgn="ctr"/>
                      <a:r>
                        <a:rPr lang="ru-KZ" sz="800" b="0" i="0" u="none" strike="noStrike" cap="none">
                          <a:solidFill>
                            <a:schemeClr val="tx1"/>
                          </a:solidFill>
                          <a:effectLst/>
                          <a:latin typeface="Arial Narrow" panose="020B0606020202030204" pitchFamily="34" charset="0"/>
                          <a:ea typeface="+mn-ea"/>
                          <a:cs typeface="+mn-cs"/>
                          <a:sym typeface="Arial"/>
                        </a:rPr>
                        <a:t>1 975</a:t>
                      </a:r>
                    </a:p>
                  </a:txBody>
                  <a:tcPr marL="9525" marR="9525" marT="0" marB="0" anchor="ctr">
                    <a:solidFill>
                      <a:schemeClr val="accent6">
                        <a:lumMod val="50000"/>
                        <a:alpha val="1000"/>
                      </a:schemeClr>
                    </a:solidFill>
                  </a:tcPr>
                </a:tc>
                <a:tc>
                  <a:txBody>
                    <a:bodyPr/>
                    <a:lstStyle/>
                    <a:p>
                      <a:pPr algn="ctr" fontAlgn="ctr"/>
                      <a:r>
                        <a:rPr lang="ru-KZ" sz="800" b="0" i="0" u="none" strike="noStrike" cap="none" dirty="0">
                          <a:solidFill>
                            <a:schemeClr val="tx1"/>
                          </a:solidFill>
                          <a:effectLst/>
                          <a:latin typeface="Arial Narrow" panose="020B0606020202030204" pitchFamily="34" charset="0"/>
                          <a:ea typeface="+mn-ea"/>
                          <a:cs typeface="+mn-cs"/>
                          <a:sym typeface="Arial"/>
                        </a:rPr>
                        <a:t>2 708</a:t>
                      </a:r>
                    </a:p>
                  </a:txBody>
                  <a:tcPr marL="9525" marR="9525" marT="0" marB="0" anchor="ctr">
                    <a:solidFill>
                      <a:schemeClr val="accent6">
                        <a:lumMod val="50000"/>
                        <a:alpha val="1000"/>
                      </a:schemeClr>
                    </a:solidFill>
                  </a:tcPr>
                </a:tc>
                <a:tc>
                  <a:txBody>
                    <a:bodyPr/>
                    <a:lstStyle/>
                    <a:p>
                      <a:pPr algn="ctr" fontAlgn="ctr"/>
                      <a:r>
                        <a:rPr lang="ru-KZ" sz="800" b="0" i="0" u="none" strike="noStrike" cap="none">
                          <a:solidFill>
                            <a:schemeClr val="tx1"/>
                          </a:solidFill>
                          <a:effectLst/>
                          <a:latin typeface="Arial Narrow" panose="020B0606020202030204" pitchFamily="34" charset="0"/>
                          <a:ea typeface="+mn-ea"/>
                          <a:cs typeface="+mn-cs"/>
                          <a:sym typeface="Arial"/>
                        </a:rPr>
                        <a:t>2 363</a:t>
                      </a:r>
                    </a:p>
                  </a:txBody>
                  <a:tcPr marL="9525" marR="9525" marT="0" marB="0" anchor="ctr">
                    <a:lnR w="12700" cap="flat" cmpd="sng" algn="ctr">
                      <a:solidFill>
                        <a:schemeClr val="tx1"/>
                      </a:solidFill>
                      <a:prstDash val="solid"/>
                      <a:round/>
                      <a:headEnd type="none" w="med" len="med"/>
                      <a:tailEnd type="none" w="med" len="med"/>
                    </a:lnR>
                    <a:solidFill>
                      <a:schemeClr val="accent6">
                        <a:lumMod val="50000"/>
                        <a:alpha val="1000"/>
                      </a:schemeClr>
                    </a:solidFill>
                  </a:tcPr>
                </a:tc>
                <a:tc>
                  <a:txBody>
                    <a:bodyPr/>
                    <a:lstStyle/>
                    <a:p>
                      <a:pPr marR="0" algn="ctr" rtl="0" eaLnBrk="1" fontAlgn="b" hangingPunct="1">
                        <a:lnSpc>
                          <a:spcPct val="100000"/>
                        </a:lnSpc>
                        <a:spcBef>
                          <a:spcPts val="0"/>
                        </a:spcBef>
                        <a:spcAft>
                          <a:spcPts val="0"/>
                        </a:spcAft>
                        <a:buNone/>
                      </a:pPr>
                      <a:r>
                        <a:rPr lang="ru-KZ" sz="800" b="0" i="0" u="none" strike="noStrike" cap="none">
                          <a:solidFill>
                            <a:schemeClr val="accent6">
                              <a:lumMod val="50000"/>
                            </a:schemeClr>
                          </a:solidFill>
                          <a:effectLst/>
                          <a:latin typeface="Arial Narrow" panose="020B0606020202030204" pitchFamily="34" charset="0"/>
                          <a:ea typeface="+mn-ea"/>
                          <a:cs typeface="+mn-cs"/>
                          <a:sym typeface="Arial"/>
                        </a:rPr>
                        <a:t>9 309</a:t>
                      </a:r>
                    </a:p>
                  </a:txBody>
                  <a:tcPr marL="9525" marR="9525" marT="0" marB="0" anchor="ctr">
                    <a:lnL w="12700" cap="flat" cmpd="sng" algn="ctr">
                      <a:solidFill>
                        <a:schemeClr val="tx1"/>
                      </a:solidFill>
                      <a:prstDash val="solid"/>
                      <a:round/>
                      <a:headEnd type="none" w="med" len="med"/>
                      <a:tailEnd type="none" w="med" len="med"/>
                    </a:lnL>
                    <a:solidFill>
                      <a:schemeClr val="accent6">
                        <a:lumMod val="50000"/>
                        <a:alpha val="1000"/>
                      </a:schemeClr>
                    </a:solidFill>
                  </a:tcPr>
                </a:tc>
                <a:tc>
                  <a:txBody>
                    <a:bodyPr/>
                    <a:lstStyle/>
                    <a:p>
                      <a:pPr marR="0" algn="ctr" rtl="0" eaLnBrk="1" fontAlgn="b" hangingPunct="1">
                        <a:lnSpc>
                          <a:spcPct val="100000"/>
                        </a:lnSpc>
                        <a:spcBef>
                          <a:spcPts val="0"/>
                        </a:spcBef>
                        <a:spcAft>
                          <a:spcPts val="0"/>
                        </a:spcAft>
                        <a:buNone/>
                      </a:pPr>
                      <a:r>
                        <a:rPr lang="ru-KZ" sz="800" b="0" i="0" u="none" strike="noStrike" cap="none">
                          <a:solidFill>
                            <a:schemeClr val="tx1"/>
                          </a:solidFill>
                          <a:effectLst/>
                          <a:latin typeface="Arial Narrow" panose="020B0606020202030204" pitchFamily="34" charset="0"/>
                          <a:ea typeface="+mn-ea"/>
                          <a:cs typeface="+mn-cs"/>
                          <a:sym typeface="Arial"/>
                        </a:rPr>
                        <a:t>2 587</a:t>
                      </a:r>
                    </a:p>
                  </a:txBody>
                  <a:tcPr marL="9525" marR="9525" marT="0" marB="0" anchor="ctr">
                    <a:solidFill>
                      <a:schemeClr val="accent6">
                        <a:lumMod val="50000"/>
                        <a:alpha val="1000"/>
                      </a:schemeClr>
                    </a:solidFill>
                  </a:tcPr>
                </a:tc>
                <a:tc>
                  <a:txBody>
                    <a:bodyPr/>
                    <a:lstStyle/>
                    <a:p>
                      <a:pPr marR="0" algn="ctr" rtl="0" eaLnBrk="1" fontAlgn="b" hangingPunct="1">
                        <a:lnSpc>
                          <a:spcPct val="100000"/>
                        </a:lnSpc>
                        <a:spcBef>
                          <a:spcPts val="0"/>
                        </a:spcBef>
                        <a:spcAft>
                          <a:spcPts val="0"/>
                        </a:spcAft>
                        <a:buNone/>
                      </a:pPr>
                      <a:r>
                        <a:rPr lang="ru-KZ" sz="800" b="0" i="0" u="none" strike="noStrike" cap="none">
                          <a:solidFill>
                            <a:schemeClr val="accent6">
                              <a:lumMod val="50000"/>
                            </a:schemeClr>
                          </a:solidFill>
                          <a:effectLst/>
                          <a:latin typeface="Arial Narrow" panose="020B0606020202030204" pitchFamily="34" charset="0"/>
                          <a:ea typeface="+mn-ea"/>
                          <a:cs typeface="+mn-cs"/>
                          <a:sym typeface="Arial"/>
                        </a:rPr>
                        <a:t>2 143</a:t>
                      </a:r>
                    </a:p>
                  </a:txBody>
                  <a:tcPr marL="9525" marR="9525" marT="0" marB="0" anchor="ctr">
                    <a:solidFill>
                      <a:schemeClr val="accent6">
                        <a:lumMod val="50000"/>
                        <a:alpha val="1000"/>
                      </a:schemeClr>
                    </a:solidFill>
                  </a:tcPr>
                </a:tc>
                <a:tc>
                  <a:txBody>
                    <a:bodyPr/>
                    <a:lstStyle/>
                    <a:p>
                      <a:pPr marR="0" algn="ctr" rtl="0" eaLnBrk="1" fontAlgn="b" hangingPunct="1">
                        <a:lnSpc>
                          <a:spcPct val="100000"/>
                        </a:lnSpc>
                        <a:spcBef>
                          <a:spcPts val="0"/>
                        </a:spcBef>
                        <a:spcAft>
                          <a:spcPts val="0"/>
                        </a:spcAft>
                        <a:buNone/>
                      </a:pPr>
                      <a:r>
                        <a:rPr lang="ru-KZ" sz="800" b="0" i="0" u="none" strike="noStrike" cap="none">
                          <a:solidFill>
                            <a:schemeClr val="accent6">
                              <a:lumMod val="50000"/>
                            </a:schemeClr>
                          </a:solidFill>
                          <a:effectLst/>
                          <a:latin typeface="Arial Narrow" panose="020B0606020202030204" pitchFamily="34" charset="0"/>
                          <a:ea typeface="+mn-ea"/>
                          <a:cs typeface="+mn-cs"/>
                          <a:sym typeface="Arial"/>
                        </a:rPr>
                        <a:t>1 840</a:t>
                      </a:r>
                    </a:p>
                  </a:txBody>
                  <a:tcPr marL="9525" marR="9525" marT="0" marB="0" anchor="ctr">
                    <a:solidFill>
                      <a:schemeClr val="accent6">
                        <a:lumMod val="50000"/>
                        <a:alpha val="1000"/>
                      </a:schemeClr>
                    </a:solidFill>
                  </a:tcPr>
                </a:tc>
                <a:tc>
                  <a:txBody>
                    <a:bodyPr/>
                    <a:lstStyle/>
                    <a:p>
                      <a:pPr marR="0" algn="ctr" rtl="0" eaLnBrk="1" fontAlgn="b" hangingPunct="1">
                        <a:lnSpc>
                          <a:spcPct val="100000"/>
                        </a:lnSpc>
                        <a:spcBef>
                          <a:spcPts val="0"/>
                        </a:spcBef>
                        <a:spcAft>
                          <a:spcPts val="0"/>
                        </a:spcAft>
                        <a:buNone/>
                      </a:pPr>
                      <a:r>
                        <a:rPr lang="ru-KZ" sz="800" b="0" i="0" u="none" strike="noStrike" cap="none">
                          <a:solidFill>
                            <a:schemeClr val="accent6">
                              <a:lumMod val="50000"/>
                            </a:schemeClr>
                          </a:solidFill>
                          <a:effectLst/>
                          <a:latin typeface="Arial Narrow" panose="020B0606020202030204" pitchFamily="34" charset="0"/>
                          <a:ea typeface="+mn-ea"/>
                          <a:cs typeface="+mn-cs"/>
                          <a:sym typeface="Arial"/>
                        </a:rPr>
                        <a:t>2 739</a:t>
                      </a:r>
                    </a:p>
                  </a:txBody>
                  <a:tcPr marL="9525" marR="9525" marT="0" marB="0" anchor="ctr">
                    <a:solidFill>
                      <a:schemeClr val="accent6">
                        <a:lumMod val="50000"/>
                        <a:alpha val="1000"/>
                      </a:schemeClr>
                    </a:solidFill>
                  </a:tcPr>
                </a:tc>
                <a:tc>
                  <a:txBody>
                    <a:bodyPr/>
                    <a:lstStyle/>
                    <a:p>
                      <a:pPr marR="0" algn="ctr" rtl="0" eaLnBrk="1" fontAlgn="b" hangingPunct="1">
                        <a:lnSpc>
                          <a:spcPct val="100000"/>
                        </a:lnSpc>
                        <a:spcBef>
                          <a:spcPts val="0"/>
                        </a:spcBef>
                        <a:spcAft>
                          <a:spcPts val="0"/>
                        </a:spcAft>
                        <a:buNone/>
                      </a:pPr>
                      <a:r>
                        <a:rPr lang="ru-KZ" sz="800" b="0" i="0" u="none" strike="noStrike" cap="none">
                          <a:solidFill>
                            <a:schemeClr val="accent6">
                              <a:lumMod val="50000"/>
                            </a:schemeClr>
                          </a:solidFill>
                          <a:effectLst/>
                          <a:latin typeface="Arial Narrow" panose="020B0606020202030204" pitchFamily="34" charset="0"/>
                          <a:ea typeface="+mn-ea"/>
                          <a:cs typeface="+mn-cs"/>
                          <a:sym typeface="Arial"/>
                        </a:rPr>
                        <a:t>1,2%</a:t>
                      </a:r>
                    </a:p>
                  </a:txBody>
                  <a:tcPr marL="9525" marR="9525" marT="0" marB="0" anchor="ctr">
                    <a:solidFill>
                      <a:schemeClr val="accent6">
                        <a:lumMod val="50000"/>
                        <a:alpha val="1000"/>
                      </a:schemeClr>
                    </a:solidFill>
                  </a:tcPr>
                </a:tc>
                <a:extLst>
                  <a:ext uri="{0D108BD9-81ED-4DB2-BD59-A6C34878D82A}">
                    <a16:rowId xmlns:a16="http://schemas.microsoft.com/office/drawing/2014/main" val="3859109263"/>
                  </a:ext>
                </a:extLst>
              </a:tr>
              <a:tr h="158400">
                <a:tc>
                  <a:txBody>
                    <a:bodyPr/>
                    <a:lstStyle/>
                    <a:p>
                      <a:pPr algn="ctr" fontAlgn="b"/>
                      <a:r>
                        <a:rPr lang="ru-RU" sz="800" u="none" strike="noStrike" dirty="0">
                          <a:solidFill>
                            <a:schemeClr val="accent6">
                              <a:lumMod val="50000"/>
                            </a:schemeClr>
                          </a:solidFill>
                          <a:effectLst/>
                          <a:latin typeface="Arial Narrow" panose="020B0606020202030204" pitchFamily="34" charset="0"/>
                        </a:rPr>
                        <a:t>16</a:t>
                      </a:r>
                      <a:endParaRPr lang="en-US" sz="800" b="0" i="0" u="none" strike="noStrike" dirty="0">
                        <a:solidFill>
                          <a:schemeClr val="accent6">
                            <a:lumMod val="50000"/>
                          </a:schemeClr>
                        </a:solidFill>
                        <a:effectLst/>
                        <a:latin typeface="Arial Narrow" panose="020B0606020202030204" pitchFamily="34" charset="0"/>
                      </a:endParaRPr>
                    </a:p>
                  </a:txBody>
                  <a:tcPr marL="9525" marR="9525" marT="0" marB="0" anchor="ctr">
                    <a:solidFill>
                      <a:schemeClr val="accent6">
                        <a:lumMod val="50000"/>
                        <a:alpha val="20000"/>
                      </a:schemeClr>
                    </a:solidFill>
                  </a:tcPr>
                </a:tc>
                <a:tc>
                  <a:txBody>
                    <a:bodyPr/>
                    <a:lstStyle/>
                    <a:p>
                      <a:pPr marR="0" algn="ctr" rtl="0" eaLnBrk="1" fontAlgn="b" hangingPunct="1">
                        <a:lnSpc>
                          <a:spcPct val="100000"/>
                        </a:lnSpc>
                        <a:spcBef>
                          <a:spcPts val="0"/>
                        </a:spcBef>
                        <a:spcAft>
                          <a:spcPts val="0"/>
                        </a:spcAft>
                        <a:buNone/>
                      </a:pPr>
                      <a:r>
                        <a:rPr lang="ru-KZ" sz="800" b="0" i="0" u="none" strike="noStrike" cap="none" dirty="0">
                          <a:solidFill>
                            <a:schemeClr val="accent6">
                              <a:lumMod val="50000"/>
                            </a:schemeClr>
                          </a:solidFill>
                          <a:effectLst/>
                          <a:latin typeface="Arial Narrow" panose="020B0606020202030204" pitchFamily="34" charset="0"/>
                          <a:ea typeface="+mn-ea"/>
                          <a:cs typeface="+mn-cs"/>
                          <a:sym typeface="Arial"/>
                        </a:rPr>
                        <a:t>5220-9</a:t>
                      </a:r>
                    </a:p>
                  </a:txBody>
                  <a:tcPr marL="9525" marR="9525" marT="0" marB="0" anchor="ctr">
                    <a:solidFill>
                      <a:schemeClr val="accent6">
                        <a:lumMod val="50000"/>
                        <a:alpha val="20000"/>
                      </a:schemeClr>
                    </a:solidFill>
                  </a:tcPr>
                </a:tc>
                <a:tc>
                  <a:txBody>
                    <a:bodyPr/>
                    <a:lstStyle/>
                    <a:p>
                      <a:pPr marL="72000" marR="0" algn="l" rtl="0" eaLnBrk="1" fontAlgn="b" hangingPunct="1">
                        <a:lnSpc>
                          <a:spcPct val="100000"/>
                        </a:lnSpc>
                        <a:spcBef>
                          <a:spcPts val="0"/>
                        </a:spcBef>
                        <a:spcAft>
                          <a:spcPts val="0"/>
                        </a:spcAft>
                        <a:buNone/>
                      </a:pPr>
                      <a:r>
                        <a:rPr lang="ru-RU" sz="800" b="0" i="0" u="none" strike="noStrike" cap="none" dirty="0" err="1">
                          <a:solidFill>
                            <a:schemeClr val="accent6">
                              <a:lumMod val="50000"/>
                            </a:schemeClr>
                          </a:solidFill>
                          <a:effectLst/>
                          <a:latin typeface="Arial Narrow" panose="020B0606020202030204" pitchFamily="34" charset="0"/>
                          <a:ea typeface="+mn-ea"/>
                          <a:cs typeface="+mn-cs"/>
                          <a:sym typeface="Arial"/>
                        </a:rPr>
                        <a:t>Басқа</a:t>
                      </a:r>
                      <a:r>
                        <a:rPr lang="ru-RU" sz="800" b="0" i="0" u="none" strike="noStrike" cap="none" dirty="0">
                          <a:solidFill>
                            <a:schemeClr val="accent6">
                              <a:lumMod val="50000"/>
                            </a:schemeClr>
                          </a:solidFill>
                          <a:effectLst/>
                          <a:latin typeface="Arial Narrow" panose="020B0606020202030204" pitchFamily="34" charset="0"/>
                          <a:ea typeface="+mn-ea"/>
                          <a:cs typeface="+mn-cs"/>
                          <a:sym typeface="Arial"/>
                        </a:rPr>
                        <a:t> </a:t>
                      </a:r>
                      <a:r>
                        <a:rPr lang="ru-RU" sz="800" b="0" i="0" u="none" strike="noStrike" cap="none" dirty="0" err="1">
                          <a:solidFill>
                            <a:schemeClr val="accent6">
                              <a:lumMod val="50000"/>
                            </a:schemeClr>
                          </a:solidFill>
                          <a:effectLst/>
                          <a:latin typeface="Arial Narrow" panose="020B0606020202030204" pitchFamily="34" charset="0"/>
                          <a:ea typeface="+mn-ea"/>
                          <a:cs typeface="+mn-cs"/>
                          <a:sym typeface="Arial"/>
                        </a:rPr>
                        <a:t>кассирлер</a:t>
                      </a:r>
                      <a:r>
                        <a:rPr lang="ru-RU" sz="800" b="0" i="0" u="none" strike="noStrike" cap="none" dirty="0">
                          <a:solidFill>
                            <a:schemeClr val="accent6">
                              <a:lumMod val="50000"/>
                            </a:schemeClr>
                          </a:solidFill>
                          <a:effectLst/>
                          <a:latin typeface="Arial Narrow" panose="020B0606020202030204" pitchFamily="34" charset="0"/>
                          <a:ea typeface="+mn-ea"/>
                          <a:cs typeface="+mn-cs"/>
                          <a:sym typeface="Arial"/>
                        </a:rPr>
                        <a:t> </a:t>
                      </a:r>
                      <a:r>
                        <a:rPr lang="ru-RU" sz="800" b="0" i="0" u="none" strike="noStrike" cap="none" dirty="0" err="1">
                          <a:solidFill>
                            <a:schemeClr val="accent6">
                              <a:lumMod val="50000"/>
                            </a:schemeClr>
                          </a:solidFill>
                          <a:effectLst/>
                          <a:latin typeface="Arial Narrow" panose="020B0606020202030204" pitchFamily="34" charset="0"/>
                          <a:ea typeface="+mn-ea"/>
                          <a:cs typeface="+mn-cs"/>
                          <a:sym typeface="Arial"/>
                        </a:rPr>
                        <a:t>және</a:t>
                      </a:r>
                      <a:r>
                        <a:rPr lang="ru-RU" sz="800" b="0" i="0" u="none" strike="noStrike" cap="none" dirty="0">
                          <a:solidFill>
                            <a:schemeClr val="accent6">
                              <a:lumMod val="50000"/>
                            </a:schemeClr>
                          </a:solidFill>
                          <a:effectLst/>
                          <a:latin typeface="Arial Narrow" panose="020B0606020202030204" pitchFamily="34" charset="0"/>
                          <a:ea typeface="+mn-ea"/>
                          <a:cs typeface="+mn-cs"/>
                          <a:sym typeface="Arial"/>
                        </a:rPr>
                        <a:t> билет </a:t>
                      </a:r>
                      <a:r>
                        <a:rPr lang="ru-RU" sz="800" b="0" i="0" u="none" strike="noStrike" cap="none" dirty="0" err="1">
                          <a:solidFill>
                            <a:schemeClr val="accent6">
                              <a:lumMod val="50000"/>
                            </a:schemeClr>
                          </a:solidFill>
                          <a:effectLst/>
                          <a:latin typeface="Arial Narrow" panose="020B0606020202030204" pitchFamily="34" charset="0"/>
                          <a:ea typeface="+mn-ea"/>
                          <a:cs typeface="+mn-cs"/>
                          <a:sym typeface="Arial"/>
                        </a:rPr>
                        <a:t>сатушылар</a:t>
                      </a:r>
                      <a:endParaRPr lang="ru-RU" sz="800" b="0" i="0" u="none" strike="noStrike" cap="none" dirty="0">
                        <a:solidFill>
                          <a:schemeClr val="accent6">
                            <a:lumMod val="50000"/>
                          </a:schemeClr>
                        </a:solidFill>
                        <a:effectLst/>
                        <a:latin typeface="Arial Narrow" panose="020B0606020202030204" pitchFamily="34" charset="0"/>
                        <a:ea typeface="+mn-ea"/>
                        <a:cs typeface="+mn-cs"/>
                        <a:sym typeface="Arial"/>
                      </a:endParaRPr>
                    </a:p>
                  </a:txBody>
                  <a:tcPr marL="9525" marR="9525" marT="0" marB="0" anchor="ctr">
                    <a:lnR w="12700" cap="flat" cmpd="sng" algn="ctr">
                      <a:solidFill>
                        <a:schemeClr val="tx1"/>
                      </a:solidFill>
                      <a:prstDash val="solid"/>
                      <a:round/>
                      <a:headEnd type="none" w="med" len="med"/>
                      <a:tailEnd type="none" w="med" len="med"/>
                    </a:lnR>
                    <a:solidFill>
                      <a:schemeClr val="accent6">
                        <a:lumMod val="50000"/>
                        <a:alpha val="20000"/>
                      </a:schemeClr>
                    </a:solidFill>
                  </a:tcPr>
                </a:tc>
                <a:tc>
                  <a:txBody>
                    <a:bodyPr/>
                    <a:lstStyle/>
                    <a:p>
                      <a:pPr algn="ctr" fontAlgn="ctr"/>
                      <a:r>
                        <a:rPr lang="ru-KZ" sz="800" b="0" i="0" u="none" strike="noStrike" cap="none">
                          <a:solidFill>
                            <a:schemeClr val="tx1"/>
                          </a:solidFill>
                          <a:effectLst/>
                          <a:latin typeface="Arial Narrow" panose="020B0606020202030204" pitchFamily="34" charset="0"/>
                          <a:ea typeface="+mn-ea"/>
                          <a:cs typeface="+mn-cs"/>
                          <a:sym typeface="Arial"/>
                        </a:rPr>
                        <a:t>9 559</a:t>
                      </a:r>
                    </a:p>
                  </a:txBody>
                  <a:tcPr marL="9525" marR="9525" marT="0" marB="0" anchor="ctr">
                    <a:lnL w="12700" cap="flat" cmpd="sng" algn="ctr">
                      <a:solidFill>
                        <a:schemeClr val="tx1"/>
                      </a:solidFill>
                      <a:prstDash val="solid"/>
                      <a:round/>
                      <a:headEnd type="none" w="med" len="med"/>
                      <a:tailEnd type="none" w="med" len="med"/>
                    </a:lnL>
                    <a:solidFill>
                      <a:schemeClr val="bg1">
                        <a:lumMod val="65000"/>
                        <a:alpha val="20000"/>
                      </a:schemeClr>
                    </a:solidFill>
                  </a:tcPr>
                </a:tc>
                <a:tc>
                  <a:txBody>
                    <a:bodyPr/>
                    <a:lstStyle/>
                    <a:p>
                      <a:pPr algn="ctr" fontAlgn="ctr"/>
                      <a:r>
                        <a:rPr lang="ru-KZ" sz="800" b="0" i="0" u="none" strike="noStrike" cap="none">
                          <a:solidFill>
                            <a:schemeClr val="tx1"/>
                          </a:solidFill>
                          <a:effectLst/>
                          <a:latin typeface="Arial Narrow" panose="020B0606020202030204" pitchFamily="34" charset="0"/>
                          <a:ea typeface="+mn-ea"/>
                          <a:cs typeface="+mn-cs"/>
                          <a:sym typeface="Arial"/>
                        </a:rPr>
                        <a:t>1 777</a:t>
                      </a:r>
                    </a:p>
                  </a:txBody>
                  <a:tcPr marL="9525" marR="9525" marT="0" marB="0" anchor="ctr">
                    <a:solidFill>
                      <a:schemeClr val="bg1">
                        <a:lumMod val="65000"/>
                        <a:alpha val="20000"/>
                      </a:schemeClr>
                    </a:solidFill>
                  </a:tcPr>
                </a:tc>
                <a:tc>
                  <a:txBody>
                    <a:bodyPr/>
                    <a:lstStyle/>
                    <a:p>
                      <a:pPr algn="ctr" fontAlgn="ctr"/>
                      <a:r>
                        <a:rPr lang="ru-KZ" sz="800" b="0" i="0" u="none" strike="noStrike" cap="none">
                          <a:solidFill>
                            <a:schemeClr val="tx1"/>
                          </a:solidFill>
                          <a:effectLst/>
                          <a:latin typeface="Arial Narrow" panose="020B0606020202030204" pitchFamily="34" charset="0"/>
                          <a:ea typeface="+mn-ea"/>
                          <a:cs typeface="+mn-cs"/>
                          <a:sym typeface="Arial"/>
                        </a:rPr>
                        <a:t>2 403</a:t>
                      </a:r>
                    </a:p>
                  </a:txBody>
                  <a:tcPr marL="9525" marR="9525" marT="0" marB="0" anchor="ctr">
                    <a:solidFill>
                      <a:schemeClr val="bg1">
                        <a:lumMod val="65000"/>
                        <a:alpha val="20000"/>
                      </a:schemeClr>
                    </a:solidFill>
                  </a:tcPr>
                </a:tc>
                <a:tc>
                  <a:txBody>
                    <a:bodyPr/>
                    <a:lstStyle/>
                    <a:p>
                      <a:pPr algn="ctr" fontAlgn="ctr"/>
                      <a:r>
                        <a:rPr lang="ru-KZ" sz="800" b="0" i="0" u="none" strike="noStrike" cap="none">
                          <a:solidFill>
                            <a:schemeClr val="tx1"/>
                          </a:solidFill>
                          <a:effectLst/>
                          <a:latin typeface="Arial Narrow" panose="020B0606020202030204" pitchFamily="34" charset="0"/>
                          <a:ea typeface="+mn-ea"/>
                          <a:cs typeface="+mn-cs"/>
                          <a:sym typeface="Arial"/>
                        </a:rPr>
                        <a:t>2 222</a:t>
                      </a:r>
                    </a:p>
                  </a:txBody>
                  <a:tcPr marL="9525" marR="9525" marT="0" marB="0" anchor="ctr">
                    <a:solidFill>
                      <a:schemeClr val="bg1">
                        <a:lumMod val="65000"/>
                        <a:alpha val="20000"/>
                      </a:schemeClr>
                    </a:solidFill>
                  </a:tcPr>
                </a:tc>
                <a:tc>
                  <a:txBody>
                    <a:bodyPr/>
                    <a:lstStyle/>
                    <a:p>
                      <a:pPr algn="ctr" fontAlgn="ctr"/>
                      <a:r>
                        <a:rPr lang="ru-KZ" sz="800" b="0" i="0" u="none" strike="noStrike" cap="none">
                          <a:solidFill>
                            <a:schemeClr val="tx1"/>
                          </a:solidFill>
                          <a:effectLst/>
                          <a:latin typeface="Arial Narrow" panose="020B0606020202030204" pitchFamily="34" charset="0"/>
                          <a:ea typeface="+mn-ea"/>
                          <a:cs typeface="+mn-cs"/>
                          <a:sym typeface="Arial"/>
                        </a:rPr>
                        <a:t>3 157</a:t>
                      </a:r>
                    </a:p>
                  </a:txBody>
                  <a:tcPr marL="9525" marR="9525" marT="0" marB="0" anchor="ctr">
                    <a:lnR w="12700" cap="flat" cmpd="sng" algn="ctr">
                      <a:solidFill>
                        <a:schemeClr val="tx1"/>
                      </a:solidFill>
                      <a:prstDash val="solid"/>
                      <a:round/>
                      <a:headEnd type="none" w="med" len="med"/>
                      <a:tailEnd type="none" w="med" len="med"/>
                    </a:lnR>
                    <a:solidFill>
                      <a:schemeClr val="bg1">
                        <a:lumMod val="65000"/>
                        <a:alpha val="20000"/>
                      </a:schemeClr>
                    </a:solidFill>
                  </a:tcPr>
                </a:tc>
                <a:tc>
                  <a:txBody>
                    <a:bodyPr/>
                    <a:lstStyle/>
                    <a:p>
                      <a:pPr marR="0" algn="ctr" rtl="0" eaLnBrk="1" fontAlgn="b" hangingPunct="1">
                        <a:lnSpc>
                          <a:spcPct val="100000"/>
                        </a:lnSpc>
                        <a:spcBef>
                          <a:spcPts val="0"/>
                        </a:spcBef>
                        <a:spcAft>
                          <a:spcPts val="0"/>
                        </a:spcAft>
                        <a:buNone/>
                      </a:pPr>
                      <a:r>
                        <a:rPr lang="ru-KZ" sz="800" b="0" i="0" u="none" strike="noStrike" cap="none">
                          <a:solidFill>
                            <a:schemeClr val="accent6">
                              <a:lumMod val="50000"/>
                            </a:schemeClr>
                          </a:solidFill>
                          <a:effectLst/>
                          <a:latin typeface="Arial Narrow" panose="020B0606020202030204" pitchFamily="34" charset="0"/>
                          <a:ea typeface="+mn-ea"/>
                          <a:cs typeface="+mn-cs"/>
                          <a:sym typeface="Arial"/>
                        </a:rPr>
                        <a:t>8 832</a:t>
                      </a:r>
                    </a:p>
                  </a:txBody>
                  <a:tcPr marL="9525" marR="9525" marT="0" marB="0" anchor="ctr">
                    <a:lnL w="12700" cap="flat" cmpd="sng" algn="ctr">
                      <a:solidFill>
                        <a:schemeClr val="tx1"/>
                      </a:solidFill>
                      <a:prstDash val="solid"/>
                      <a:round/>
                      <a:headEnd type="none" w="med" len="med"/>
                      <a:tailEnd type="none" w="med" len="med"/>
                    </a:lnL>
                    <a:solidFill>
                      <a:schemeClr val="accent6">
                        <a:lumMod val="50000"/>
                        <a:alpha val="20000"/>
                      </a:schemeClr>
                    </a:solidFill>
                  </a:tcPr>
                </a:tc>
                <a:tc>
                  <a:txBody>
                    <a:bodyPr/>
                    <a:lstStyle/>
                    <a:p>
                      <a:pPr marR="0" algn="ctr" rtl="0" eaLnBrk="1" fontAlgn="b" hangingPunct="1">
                        <a:lnSpc>
                          <a:spcPct val="100000"/>
                        </a:lnSpc>
                        <a:spcBef>
                          <a:spcPts val="0"/>
                        </a:spcBef>
                        <a:spcAft>
                          <a:spcPts val="0"/>
                        </a:spcAft>
                        <a:buNone/>
                      </a:pPr>
                      <a:r>
                        <a:rPr lang="ru-KZ" sz="800" b="0" i="0" u="none" strike="noStrike" cap="none">
                          <a:solidFill>
                            <a:schemeClr val="tx1"/>
                          </a:solidFill>
                          <a:effectLst/>
                          <a:latin typeface="Arial Narrow" panose="020B0606020202030204" pitchFamily="34" charset="0"/>
                          <a:ea typeface="+mn-ea"/>
                          <a:cs typeface="+mn-cs"/>
                          <a:sym typeface="Arial"/>
                        </a:rPr>
                        <a:t>1 754</a:t>
                      </a:r>
                    </a:p>
                  </a:txBody>
                  <a:tcPr marL="9525" marR="9525" marT="0" marB="0" anchor="ctr">
                    <a:solidFill>
                      <a:schemeClr val="bg1">
                        <a:lumMod val="50000"/>
                        <a:alpha val="20000"/>
                      </a:schemeClr>
                    </a:solidFill>
                  </a:tcPr>
                </a:tc>
                <a:tc>
                  <a:txBody>
                    <a:bodyPr/>
                    <a:lstStyle/>
                    <a:p>
                      <a:pPr marR="0" algn="ctr" rtl="0" eaLnBrk="1" fontAlgn="b" hangingPunct="1">
                        <a:lnSpc>
                          <a:spcPct val="100000"/>
                        </a:lnSpc>
                        <a:spcBef>
                          <a:spcPts val="0"/>
                        </a:spcBef>
                        <a:spcAft>
                          <a:spcPts val="0"/>
                        </a:spcAft>
                        <a:buNone/>
                      </a:pPr>
                      <a:r>
                        <a:rPr lang="ru-KZ" sz="800" b="0" i="0" u="none" strike="noStrike" cap="none">
                          <a:solidFill>
                            <a:schemeClr val="accent6">
                              <a:lumMod val="50000"/>
                            </a:schemeClr>
                          </a:solidFill>
                          <a:effectLst/>
                          <a:latin typeface="Arial Narrow" panose="020B0606020202030204" pitchFamily="34" charset="0"/>
                          <a:ea typeface="+mn-ea"/>
                          <a:cs typeface="+mn-cs"/>
                          <a:sym typeface="Arial"/>
                        </a:rPr>
                        <a:t>1 563</a:t>
                      </a:r>
                    </a:p>
                  </a:txBody>
                  <a:tcPr marL="9525" marR="9525" marT="0" marB="0" anchor="ctr">
                    <a:solidFill>
                      <a:schemeClr val="accent6">
                        <a:lumMod val="50000"/>
                        <a:alpha val="20000"/>
                      </a:schemeClr>
                    </a:solidFill>
                  </a:tcPr>
                </a:tc>
                <a:tc>
                  <a:txBody>
                    <a:bodyPr/>
                    <a:lstStyle/>
                    <a:p>
                      <a:pPr marR="0" algn="ctr" rtl="0" eaLnBrk="1" fontAlgn="b" hangingPunct="1">
                        <a:lnSpc>
                          <a:spcPct val="100000"/>
                        </a:lnSpc>
                        <a:spcBef>
                          <a:spcPts val="0"/>
                        </a:spcBef>
                        <a:spcAft>
                          <a:spcPts val="0"/>
                        </a:spcAft>
                        <a:buNone/>
                      </a:pPr>
                      <a:r>
                        <a:rPr lang="ru-KZ" sz="800" b="0" i="0" u="none" strike="noStrike" cap="none">
                          <a:solidFill>
                            <a:schemeClr val="accent6">
                              <a:lumMod val="50000"/>
                            </a:schemeClr>
                          </a:solidFill>
                          <a:effectLst/>
                          <a:latin typeface="Arial Narrow" panose="020B0606020202030204" pitchFamily="34" charset="0"/>
                          <a:ea typeface="+mn-ea"/>
                          <a:cs typeface="+mn-cs"/>
                          <a:sym typeface="Arial"/>
                        </a:rPr>
                        <a:t>2 731</a:t>
                      </a:r>
                    </a:p>
                  </a:txBody>
                  <a:tcPr marL="9525" marR="9525" marT="0" marB="0" anchor="ctr">
                    <a:solidFill>
                      <a:schemeClr val="accent6">
                        <a:lumMod val="50000"/>
                        <a:alpha val="20000"/>
                      </a:schemeClr>
                    </a:solidFill>
                  </a:tcPr>
                </a:tc>
                <a:tc>
                  <a:txBody>
                    <a:bodyPr/>
                    <a:lstStyle/>
                    <a:p>
                      <a:pPr marR="0" algn="ctr" rtl="0" eaLnBrk="1" fontAlgn="b" hangingPunct="1">
                        <a:lnSpc>
                          <a:spcPct val="100000"/>
                        </a:lnSpc>
                        <a:spcBef>
                          <a:spcPts val="0"/>
                        </a:spcBef>
                        <a:spcAft>
                          <a:spcPts val="0"/>
                        </a:spcAft>
                        <a:buNone/>
                      </a:pPr>
                      <a:r>
                        <a:rPr lang="ru-KZ" sz="800" b="0" i="0" u="none" strike="noStrike" cap="none">
                          <a:solidFill>
                            <a:schemeClr val="accent6">
                              <a:lumMod val="50000"/>
                            </a:schemeClr>
                          </a:solidFill>
                          <a:effectLst/>
                          <a:latin typeface="Arial Narrow" panose="020B0606020202030204" pitchFamily="34" charset="0"/>
                          <a:ea typeface="+mn-ea"/>
                          <a:cs typeface="+mn-cs"/>
                          <a:sym typeface="Arial"/>
                        </a:rPr>
                        <a:t>2 784</a:t>
                      </a:r>
                    </a:p>
                  </a:txBody>
                  <a:tcPr marL="9525" marR="9525" marT="0" marB="0" anchor="ctr">
                    <a:solidFill>
                      <a:schemeClr val="accent6">
                        <a:lumMod val="50000"/>
                        <a:alpha val="20000"/>
                      </a:schemeClr>
                    </a:solidFill>
                  </a:tcPr>
                </a:tc>
                <a:tc>
                  <a:txBody>
                    <a:bodyPr/>
                    <a:lstStyle/>
                    <a:p>
                      <a:pPr marR="0" algn="ctr" rtl="0" eaLnBrk="1" fontAlgn="b" hangingPunct="1">
                        <a:lnSpc>
                          <a:spcPct val="100000"/>
                        </a:lnSpc>
                        <a:spcBef>
                          <a:spcPts val="0"/>
                        </a:spcBef>
                        <a:spcAft>
                          <a:spcPts val="0"/>
                        </a:spcAft>
                        <a:buNone/>
                      </a:pPr>
                      <a:r>
                        <a:rPr lang="ru-KZ" sz="800" b="0" i="0" u="none" strike="noStrike" cap="none">
                          <a:solidFill>
                            <a:schemeClr val="accent6">
                              <a:lumMod val="50000"/>
                            </a:schemeClr>
                          </a:solidFill>
                          <a:effectLst/>
                          <a:latin typeface="Arial Narrow" panose="020B0606020202030204" pitchFamily="34" charset="0"/>
                          <a:ea typeface="+mn-ea"/>
                          <a:cs typeface="+mn-cs"/>
                          <a:sym typeface="Arial"/>
                        </a:rPr>
                        <a:t>1,1%</a:t>
                      </a:r>
                    </a:p>
                  </a:txBody>
                  <a:tcPr marL="9525" marR="9525" marT="0" marB="0" anchor="ctr">
                    <a:solidFill>
                      <a:schemeClr val="accent6">
                        <a:lumMod val="50000"/>
                        <a:alpha val="20000"/>
                      </a:schemeClr>
                    </a:solidFill>
                  </a:tcPr>
                </a:tc>
                <a:extLst>
                  <a:ext uri="{0D108BD9-81ED-4DB2-BD59-A6C34878D82A}">
                    <a16:rowId xmlns:a16="http://schemas.microsoft.com/office/drawing/2014/main" val="614668957"/>
                  </a:ext>
                </a:extLst>
              </a:tr>
              <a:tr h="158400">
                <a:tc>
                  <a:txBody>
                    <a:bodyPr/>
                    <a:lstStyle/>
                    <a:p>
                      <a:pPr algn="ctr" fontAlgn="b"/>
                      <a:r>
                        <a:rPr lang="ru-RU" sz="800" u="none" strike="noStrike" dirty="0">
                          <a:solidFill>
                            <a:schemeClr val="accent6">
                              <a:lumMod val="50000"/>
                            </a:schemeClr>
                          </a:solidFill>
                          <a:effectLst/>
                          <a:latin typeface="Arial Narrow" panose="020B0606020202030204" pitchFamily="34" charset="0"/>
                        </a:rPr>
                        <a:t>17</a:t>
                      </a:r>
                      <a:endParaRPr lang="en-US" sz="800" b="0" i="0" u="none" strike="noStrike" dirty="0">
                        <a:solidFill>
                          <a:schemeClr val="accent6">
                            <a:lumMod val="50000"/>
                          </a:schemeClr>
                        </a:solidFill>
                        <a:effectLst/>
                        <a:latin typeface="Arial Narrow" panose="020B0606020202030204" pitchFamily="34" charset="0"/>
                      </a:endParaRPr>
                    </a:p>
                  </a:txBody>
                  <a:tcPr marL="9525" marR="9525" marT="0" marB="0" anchor="ctr">
                    <a:solidFill>
                      <a:schemeClr val="accent6">
                        <a:lumMod val="50000"/>
                        <a:alpha val="1000"/>
                      </a:schemeClr>
                    </a:solidFill>
                  </a:tcPr>
                </a:tc>
                <a:tc>
                  <a:txBody>
                    <a:bodyPr/>
                    <a:lstStyle/>
                    <a:p>
                      <a:pPr marR="0" algn="ctr" rtl="0" eaLnBrk="1" fontAlgn="b" hangingPunct="1">
                        <a:lnSpc>
                          <a:spcPct val="100000"/>
                        </a:lnSpc>
                        <a:spcBef>
                          <a:spcPts val="0"/>
                        </a:spcBef>
                        <a:spcAft>
                          <a:spcPts val="0"/>
                        </a:spcAft>
                        <a:buNone/>
                      </a:pPr>
                      <a:r>
                        <a:rPr lang="ru-KZ" sz="800" b="0" i="0" u="none" strike="noStrike" cap="none" dirty="0">
                          <a:solidFill>
                            <a:schemeClr val="accent6">
                              <a:lumMod val="50000"/>
                            </a:schemeClr>
                          </a:solidFill>
                          <a:effectLst/>
                          <a:latin typeface="Arial Narrow" panose="020B0606020202030204" pitchFamily="34" charset="0"/>
                          <a:ea typeface="+mn-ea"/>
                          <a:cs typeface="+mn-cs"/>
                          <a:sym typeface="Arial"/>
                        </a:rPr>
                        <a:t>2374-9</a:t>
                      </a:r>
                    </a:p>
                  </a:txBody>
                  <a:tcPr marL="9525" marR="9525" marT="0" marB="0" anchor="ctr">
                    <a:solidFill>
                      <a:schemeClr val="accent6">
                        <a:lumMod val="50000"/>
                        <a:alpha val="1000"/>
                      </a:schemeClr>
                    </a:solidFill>
                  </a:tcPr>
                </a:tc>
                <a:tc>
                  <a:txBody>
                    <a:bodyPr/>
                    <a:lstStyle/>
                    <a:p>
                      <a:pPr marL="72000" marR="0" algn="l" rtl="0" eaLnBrk="1" fontAlgn="b" hangingPunct="1">
                        <a:lnSpc>
                          <a:spcPct val="100000"/>
                        </a:lnSpc>
                        <a:spcBef>
                          <a:spcPts val="0"/>
                        </a:spcBef>
                        <a:spcAft>
                          <a:spcPts val="0"/>
                        </a:spcAft>
                        <a:buNone/>
                      </a:pPr>
                      <a:r>
                        <a:rPr lang="ru-RU" sz="800" b="0" i="0" u="none" strike="noStrike" cap="none" dirty="0" err="1">
                          <a:solidFill>
                            <a:schemeClr val="accent6">
                              <a:lumMod val="50000"/>
                            </a:schemeClr>
                          </a:solidFill>
                          <a:effectLst/>
                          <a:latin typeface="Arial Narrow" panose="020B0606020202030204" pitchFamily="34" charset="0"/>
                          <a:ea typeface="+mn-ea"/>
                          <a:cs typeface="+mn-cs"/>
                          <a:sym typeface="Arial"/>
                        </a:rPr>
                        <a:t>Арнайы</a:t>
                      </a:r>
                      <a:r>
                        <a:rPr lang="ru-RU" sz="800" b="0" i="0" u="none" strike="noStrike" cap="none" dirty="0">
                          <a:solidFill>
                            <a:schemeClr val="accent6">
                              <a:lumMod val="50000"/>
                            </a:schemeClr>
                          </a:solidFill>
                          <a:effectLst/>
                          <a:latin typeface="Arial Narrow" panose="020B0606020202030204" pitchFamily="34" charset="0"/>
                          <a:ea typeface="+mn-ea"/>
                          <a:cs typeface="+mn-cs"/>
                          <a:sym typeface="Arial"/>
                        </a:rPr>
                        <a:t> </a:t>
                      </a:r>
                      <a:r>
                        <a:rPr lang="ru-RU" sz="800" b="0" i="0" u="none" strike="noStrike" cap="none" dirty="0" err="1">
                          <a:solidFill>
                            <a:schemeClr val="accent6">
                              <a:lumMod val="50000"/>
                            </a:schemeClr>
                          </a:solidFill>
                          <a:effectLst/>
                          <a:latin typeface="Arial Narrow" panose="020B0606020202030204" pitchFamily="34" charset="0"/>
                          <a:ea typeface="+mn-ea"/>
                          <a:cs typeface="+mn-cs"/>
                          <a:sym typeface="Arial"/>
                        </a:rPr>
                        <a:t>білім</a:t>
                      </a:r>
                      <a:r>
                        <a:rPr lang="ru-RU" sz="800" b="0" i="0" u="none" strike="noStrike" cap="none" dirty="0">
                          <a:solidFill>
                            <a:schemeClr val="accent6">
                              <a:lumMod val="50000"/>
                            </a:schemeClr>
                          </a:solidFill>
                          <a:effectLst/>
                          <a:latin typeface="Arial Narrow" panose="020B0606020202030204" pitchFamily="34" charset="0"/>
                          <a:ea typeface="+mn-ea"/>
                          <a:cs typeface="+mn-cs"/>
                          <a:sym typeface="Arial"/>
                        </a:rPr>
                        <a:t> беру </a:t>
                      </a:r>
                      <a:r>
                        <a:rPr lang="ru-RU" sz="800" b="0" i="0" u="none" strike="noStrike" cap="none" dirty="0" err="1">
                          <a:solidFill>
                            <a:schemeClr val="accent6">
                              <a:lumMod val="50000"/>
                            </a:schemeClr>
                          </a:solidFill>
                          <a:effectLst/>
                          <a:latin typeface="Arial Narrow" panose="020B0606020202030204" pitchFamily="34" charset="0"/>
                          <a:ea typeface="+mn-ea"/>
                          <a:cs typeface="+mn-cs"/>
                          <a:sym typeface="Arial"/>
                        </a:rPr>
                        <a:t>саласындағы</a:t>
                      </a:r>
                      <a:r>
                        <a:rPr lang="ru-RU" sz="800" b="0" i="0" u="none" strike="noStrike" cap="none" dirty="0">
                          <a:solidFill>
                            <a:schemeClr val="accent6">
                              <a:lumMod val="50000"/>
                            </a:schemeClr>
                          </a:solidFill>
                          <a:effectLst/>
                          <a:latin typeface="Arial Narrow" panose="020B0606020202030204" pitchFamily="34" charset="0"/>
                          <a:ea typeface="+mn-ea"/>
                          <a:cs typeface="+mn-cs"/>
                          <a:sym typeface="Arial"/>
                        </a:rPr>
                        <a:t> </a:t>
                      </a:r>
                      <a:r>
                        <a:rPr lang="ru-RU" sz="800" b="0" i="0" u="none" strike="noStrike" cap="none" dirty="0" err="1">
                          <a:solidFill>
                            <a:schemeClr val="accent6">
                              <a:lumMod val="50000"/>
                            </a:schemeClr>
                          </a:solidFill>
                          <a:effectLst/>
                          <a:latin typeface="Arial Narrow" panose="020B0606020202030204" pitchFamily="34" charset="0"/>
                          <a:ea typeface="+mn-ea"/>
                          <a:cs typeface="+mn-cs"/>
                          <a:sym typeface="Arial"/>
                        </a:rPr>
                        <a:t>басқа</a:t>
                      </a:r>
                      <a:r>
                        <a:rPr lang="ru-RU" sz="800" b="0" i="0" u="none" strike="noStrike" cap="none" dirty="0">
                          <a:solidFill>
                            <a:schemeClr val="accent6">
                              <a:lumMod val="50000"/>
                            </a:schemeClr>
                          </a:solidFill>
                          <a:effectLst/>
                          <a:latin typeface="Arial Narrow" panose="020B0606020202030204" pitchFamily="34" charset="0"/>
                          <a:ea typeface="+mn-ea"/>
                          <a:cs typeface="+mn-cs"/>
                          <a:sym typeface="Arial"/>
                        </a:rPr>
                        <a:t> </a:t>
                      </a:r>
                      <a:r>
                        <a:rPr lang="ru-RU" sz="800" b="0" i="0" u="none" strike="noStrike" cap="none" dirty="0" err="1">
                          <a:solidFill>
                            <a:schemeClr val="accent6">
                              <a:lumMod val="50000"/>
                            </a:schemeClr>
                          </a:solidFill>
                          <a:effectLst/>
                          <a:latin typeface="Arial Narrow" panose="020B0606020202030204" pitchFamily="34" charset="0"/>
                          <a:ea typeface="+mn-ea"/>
                          <a:cs typeface="+mn-cs"/>
                          <a:sym typeface="Arial"/>
                        </a:rPr>
                        <a:t>оқытушылары</a:t>
                      </a:r>
                      <a:endParaRPr lang="ru-RU" sz="800" b="0" i="0" u="none" strike="noStrike" cap="none" dirty="0">
                        <a:solidFill>
                          <a:schemeClr val="accent6">
                            <a:lumMod val="50000"/>
                          </a:schemeClr>
                        </a:solidFill>
                        <a:effectLst/>
                        <a:latin typeface="Arial Narrow" panose="020B0606020202030204" pitchFamily="34" charset="0"/>
                        <a:ea typeface="+mn-ea"/>
                        <a:cs typeface="+mn-cs"/>
                        <a:sym typeface="Arial"/>
                      </a:endParaRPr>
                    </a:p>
                  </a:txBody>
                  <a:tcPr marL="9525" marR="9525" marT="0" marB="0" anchor="ctr">
                    <a:lnR w="12700" cap="flat" cmpd="sng" algn="ctr">
                      <a:solidFill>
                        <a:schemeClr val="tx1"/>
                      </a:solidFill>
                      <a:prstDash val="solid"/>
                      <a:round/>
                      <a:headEnd type="none" w="med" len="med"/>
                      <a:tailEnd type="none" w="med" len="med"/>
                    </a:lnR>
                    <a:solidFill>
                      <a:schemeClr val="accent6">
                        <a:lumMod val="50000"/>
                        <a:alpha val="1000"/>
                      </a:schemeClr>
                    </a:solidFill>
                  </a:tcPr>
                </a:tc>
                <a:tc>
                  <a:txBody>
                    <a:bodyPr/>
                    <a:lstStyle/>
                    <a:p>
                      <a:pPr algn="ctr" fontAlgn="ctr"/>
                      <a:r>
                        <a:rPr lang="ru-KZ" sz="800" b="0" i="0" u="none" strike="noStrike" cap="none">
                          <a:solidFill>
                            <a:schemeClr val="tx1"/>
                          </a:solidFill>
                          <a:effectLst/>
                          <a:latin typeface="Arial Narrow" panose="020B0606020202030204" pitchFamily="34" charset="0"/>
                          <a:ea typeface="+mn-ea"/>
                          <a:cs typeface="+mn-cs"/>
                          <a:sym typeface="Arial"/>
                        </a:rPr>
                        <a:t>7 083</a:t>
                      </a:r>
                    </a:p>
                  </a:txBody>
                  <a:tcPr marL="9525" marR="9525" marT="0" marB="0" anchor="ctr">
                    <a:lnL w="12700" cap="flat" cmpd="sng" algn="ctr">
                      <a:solidFill>
                        <a:schemeClr val="tx1"/>
                      </a:solidFill>
                      <a:prstDash val="solid"/>
                      <a:round/>
                      <a:headEnd type="none" w="med" len="med"/>
                      <a:tailEnd type="none" w="med" len="med"/>
                    </a:lnL>
                    <a:solidFill>
                      <a:schemeClr val="accent6">
                        <a:lumMod val="50000"/>
                        <a:alpha val="1000"/>
                      </a:schemeClr>
                    </a:solidFill>
                  </a:tcPr>
                </a:tc>
                <a:tc>
                  <a:txBody>
                    <a:bodyPr/>
                    <a:lstStyle/>
                    <a:p>
                      <a:pPr algn="ctr" fontAlgn="ctr"/>
                      <a:r>
                        <a:rPr lang="ru-KZ" sz="800" b="0" i="0" u="none" strike="noStrike" cap="none">
                          <a:solidFill>
                            <a:schemeClr val="tx1"/>
                          </a:solidFill>
                          <a:effectLst/>
                          <a:latin typeface="Arial Narrow" panose="020B0606020202030204" pitchFamily="34" charset="0"/>
                          <a:ea typeface="+mn-ea"/>
                          <a:cs typeface="+mn-cs"/>
                          <a:sym typeface="Arial"/>
                        </a:rPr>
                        <a:t>1 353</a:t>
                      </a:r>
                    </a:p>
                  </a:txBody>
                  <a:tcPr marL="9525" marR="9525" marT="0" marB="0" anchor="ctr">
                    <a:solidFill>
                      <a:schemeClr val="accent6">
                        <a:lumMod val="50000"/>
                        <a:alpha val="1000"/>
                      </a:schemeClr>
                    </a:solidFill>
                  </a:tcPr>
                </a:tc>
                <a:tc>
                  <a:txBody>
                    <a:bodyPr/>
                    <a:lstStyle/>
                    <a:p>
                      <a:pPr algn="ctr" fontAlgn="ctr"/>
                      <a:r>
                        <a:rPr lang="ru-KZ" sz="800" b="0" i="0" u="none" strike="noStrike" cap="none">
                          <a:solidFill>
                            <a:schemeClr val="tx1"/>
                          </a:solidFill>
                          <a:effectLst/>
                          <a:latin typeface="Arial Narrow" panose="020B0606020202030204" pitchFamily="34" charset="0"/>
                          <a:ea typeface="+mn-ea"/>
                          <a:cs typeface="+mn-cs"/>
                          <a:sym typeface="Arial"/>
                        </a:rPr>
                        <a:t>1 141</a:t>
                      </a:r>
                    </a:p>
                  </a:txBody>
                  <a:tcPr marL="9525" marR="9525" marT="0" marB="0" anchor="ctr">
                    <a:solidFill>
                      <a:schemeClr val="accent6">
                        <a:lumMod val="50000"/>
                        <a:alpha val="1000"/>
                      </a:schemeClr>
                    </a:solidFill>
                  </a:tcPr>
                </a:tc>
                <a:tc>
                  <a:txBody>
                    <a:bodyPr/>
                    <a:lstStyle/>
                    <a:p>
                      <a:pPr algn="ctr" fontAlgn="ctr"/>
                      <a:r>
                        <a:rPr lang="ru-KZ" sz="800" b="0" i="0" u="none" strike="noStrike" cap="none">
                          <a:solidFill>
                            <a:schemeClr val="tx1"/>
                          </a:solidFill>
                          <a:effectLst/>
                          <a:latin typeface="Arial Narrow" panose="020B0606020202030204" pitchFamily="34" charset="0"/>
                          <a:ea typeface="+mn-ea"/>
                          <a:cs typeface="+mn-cs"/>
                          <a:sym typeface="Arial"/>
                        </a:rPr>
                        <a:t>2 681</a:t>
                      </a:r>
                    </a:p>
                  </a:txBody>
                  <a:tcPr marL="9525" marR="9525" marT="0" marB="0" anchor="ctr">
                    <a:solidFill>
                      <a:schemeClr val="accent6">
                        <a:lumMod val="50000"/>
                        <a:alpha val="1000"/>
                      </a:schemeClr>
                    </a:solidFill>
                  </a:tcPr>
                </a:tc>
                <a:tc>
                  <a:txBody>
                    <a:bodyPr/>
                    <a:lstStyle/>
                    <a:p>
                      <a:pPr algn="ctr" fontAlgn="ctr"/>
                      <a:r>
                        <a:rPr lang="ru-KZ" sz="800" b="0" i="0" u="none" strike="noStrike" cap="none">
                          <a:solidFill>
                            <a:schemeClr val="tx1"/>
                          </a:solidFill>
                          <a:effectLst/>
                          <a:latin typeface="Arial Narrow" panose="020B0606020202030204" pitchFamily="34" charset="0"/>
                          <a:ea typeface="+mn-ea"/>
                          <a:cs typeface="+mn-cs"/>
                          <a:sym typeface="Arial"/>
                        </a:rPr>
                        <a:t>1 908</a:t>
                      </a:r>
                    </a:p>
                  </a:txBody>
                  <a:tcPr marL="9525" marR="9525" marT="0" marB="0" anchor="ctr">
                    <a:lnR w="12700" cap="flat" cmpd="sng" algn="ctr">
                      <a:solidFill>
                        <a:schemeClr val="tx1"/>
                      </a:solidFill>
                      <a:prstDash val="solid"/>
                      <a:round/>
                      <a:headEnd type="none" w="med" len="med"/>
                      <a:tailEnd type="none" w="med" len="med"/>
                    </a:lnR>
                    <a:solidFill>
                      <a:schemeClr val="accent6">
                        <a:lumMod val="50000"/>
                        <a:alpha val="1000"/>
                      </a:schemeClr>
                    </a:solidFill>
                  </a:tcPr>
                </a:tc>
                <a:tc>
                  <a:txBody>
                    <a:bodyPr/>
                    <a:lstStyle/>
                    <a:p>
                      <a:pPr marR="0" algn="ctr" rtl="0" eaLnBrk="1" fontAlgn="b" hangingPunct="1">
                        <a:lnSpc>
                          <a:spcPct val="100000"/>
                        </a:lnSpc>
                        <a:spcBef>
                          <a:spcPts val="0"/>
                        </a:spcBef>
                        <a:spcAft>
                          <a:spcPts val="0"/>
                        </a:spcAft>
                        <a:buNone/>
                      </a:pPr>
                      <a:r>
                        <a:rPr lang="ru-KZ" sz="800" b="0" i="0" u="none" strike="noStrike" cap="none">
                          <a:solidFill>
                            <a:schemeClr val="accent6">
                              <a:lumMod val="50000"/>
                            </a:schemeClr>
                          </a:solidFill>
                          <a:effectLst/>
                          <a:latin typeface="Arial Narrow" panose="020B0606020202030204" pitchFamily="34" charset="0"/>
                          <a:ea typeface="+mn-ea"/>
                          <a:cs typeface="+mn-cs"/>
                          <a:sym typeface="Arial"/>
                        </a:rPr>
                        <a:t>8 491</a:t>
                      </a:r>
                    </a:p>
                  </a:txBody>
                  <a:tcPr marL="9525" marR="9525" marT="0" marB="0" anchor="ctr">
                    <a:lnL w="12700" cap="flat" cmpd="sng" algn="ctr">
                      <a:solidFill>
                        <a:schemeClr val="tx1"/>
                      </a:solidFill>
                      <a:prstDash val="solid"/>
                      <a:round/>
                      <a:headEnd type="none" w="med" len="med"/>
                      <a:tailEnd type="none" w="med" len="med"/>
                    </a:lnL>
                    <a:solidFill>
                      <a:schemeClr val="accent6">
                        <a:lumMod val="50000"/>
                        <a:alpha val="1000"/>
                      </a:schemeClr>
                    </a:solidFill>
                  </a:tcPr>
                </a:tc>
                <a:tc>
                  <a:txBody>
                    <a:bodyPr/>
                    <a:lstStyle/>
                    <a:p>
                      <a:pPr marR="0" algn="ctr" rtl="0" eaLnBrk="1" fontAlgn="b" hangingPunct="1">
                        <a:lnSpc>
                          <a:spcPct val="100000"/>
                        </a:lnSpc>
                        <a:spcBef>
                          <a:spcPts val="0"/>
                        </a:spcBef>
                        <a:spcAft>
                          <a:spcPts val="0"/>
                        </a:spcAft>
                        <a:buNone/>
                      </a:pPr>
                      <a:r>
                        <a:rPr lang="ru-KZ" sz="800" b="0" i="0" u="none" strike="noStrike" cap="none" dirty="0">
                          <a:solidFill>
                            <a:schemeClr val="tx1"/>
                          </a:solidFill>
                          <a:effectLst/>
                          <a:latin typeface="Arial Narrow" panose="020B0606020202030204" pitchFamily="34" charset="0"/>
                          <a:ea typeface="+mn-ea"/>
                          <a:cs typeface="+mn-cs"/>
                          <a:sym typeface="Arial"/>
                        </a:rPr>
                        <a:t>1 793</a:t>
                      </a:r>
                    </a:p>
                  </a:txBody>
                  <a:tcPr marL="9525" marR="9525" marT="0" marB="0" anchor="ctr">
                    <a:solidFill>
                      <a:schemeClr val="accent6">
                        <a:lumMod val="50000"/>
                        <a:alpha val="1000"/>
                      </a:schemeClr>
                    </a:solidFill>
                  </a:tcPr>
                </a:tc>
                <a:tc>
                  <a:txBody>
                    <a:bodyPr/>
                    <a:lstStyle/>
                    <a:p>
                      <a:pPr marR="0" algn="ctr" rtl="0" eaLnBrk="1" fontAlgn="b" hangingPunct="1">
                        <a:lnSpc>
                          <a:spcPct val="100000"/>
                        </a:lnSpc>
                        <a:spcBef>
                          <a:spcPts val="0"/>
                        </a:spcBef>
                        <a:spcAft>
                          <a:spcPts val="0"/>
                        </a:spcAft>
                        <a:buNone/>
                      </a:pPr>
                      <a:r>
                        <a:rPr lang="ru-KZ" sz="800" b="0" i="0" u="none" strike="noStrike" cap="none">
                          <a:solidFill>
                            <a:schemeClr val="accent6">
                              <a:lumMod val="50000"/>
                            </a:schemeClr>
                          </a:solidFill>
                          <a:effectLst/>
                          <a:latin typeface="Arial Narrow" panose="020B0606020202030204" pitchFamily="34" charset="0"/>
                          <a:ea typeface="+mn-ea"/>
                          <a:cs typeface="+mn-cs"/>
                          <a:sym typeface="Arial"/>
                        </a:rPr>
                        <a:t>1 980</a:t>
                      </a:r>
                    </a:p>
                  </a:txBody>
                  <a:tcPr marL="9525" marR="9525" marT="0" marB="0" anchor="ctr">
                    <a:solidFill>
                      <a:schemeClr val="accent6">
                        <a:lumMod val="50000"/>
                        <a:alpha val="1000"/>
                      </a:schemeClr>
                    </a:solidFill>
                  </a:tcPr>
                </a:tc>
                <a:tc>
                  <a:txBody>
                    <a:bodyPr/>
                    <a:lstStyle/>
                    <a:p>
                      <a:pPr marR="0" algn="ctr" rtl="0" eaLnBrk="1" fontAlgn="b" hangingPunct="1">
                        <a:lnSpc>
                          <a:spcPct val="100000"/>
                        </a:lnSpc>
                        <a:spcBef>
                          <a:spcPts val="0"/>
                        </a:spcBef>
                        <a:spcAft>
                          <a:spcPts val="0"/>
                        </a:spcAft>
                        <a:buNone/>
                      </a:pPr>
                      <a:r>
                        <a:rPr lang="ru-KZ" sz="800" b="0" i="0" u="none" strike="noStrike" cap="none">
                          <a:solidFill>
                            <a:schemeClr val="accent6">
                              <a:lumMod val="50000"/>
                            </a:schemeClr>
                          </a:solidFill>
                          <a:effectLst/>
                          <a:latin typeface="Arial Narrow" panose="020B0606020202030204" pitchFamily="34" charset="0"/>
                          <a:ea typeface="+mn-ea"/>
                          <a:cs typeface="+mn-cs"/>
                          <a:sym typeface="Arial"/>
                        </a:rPr>
                        <a:t>1 712</a:t>
                      </a:r>
                    </a:p>
                  </a:txBody>
                  <a:tcPr marL="9525" marR="9525" marT="0" marB="0" anchor="ctr">
                    <a:solidFill>
                      <a:schemeClr val="accent6">
                        <a:lumMod val="50000"/>
                        <a:alpha val="1000"/>
                      </a:schemeClr>
                    </a:solidFill>
                  </a:tcPr>
                </a:tc>
                <a:tc>
                  <a:txBody>
                    <a:bodyPr/>
                    <a:lstStyle/>
                    <a:p>
                      <a:pPr marR="0" algn="ctr" rtl="0" eaLnBrk="1" fontAlgn="b" hangingPunct="1">
                        <a:lnSpc>
                          <a:spcPct val="100000"/>
                        </a:lnSpc>
                        <a:spcBef>
                          <a:spcPts val="0"/>
                        </a:spcBef>
                        <a:spcAft>
                          <a:spcPts val="0"/>
                        </a:spcAft>
                        <a:buNone/>
                      </a:pPr>
                      <a:r>
                        <a:rPr lang="ru-KZ" sz="800" b="0" i="0" u="none" strike="noStrike" cap="none">
                          <a:solidFill>
                            <a:schemeClr val="accent6">
                              <a:lumMod val="50000"/>
                            </a:schemeClr>
                          </a:solidFill>
                          <a:effectLst/>
                          <a:latin typeface="Arial Narrow" panose="020B0606020202030204" pitchFamily="34" charset="0"/>
                          <a:ea typeface="+mn-ea"/>
                          <a:cs typeface="+mn-cs"/>
                          <a:sym typeface="Arial"/>
                        </a:rPr>
                        <a:t>3 006</a:t>
                      </a:r>
                    </a:p>
                  </a:txBody>
                  <a:tcPr marL="9525" marR="9525" marT="0" marB="0" anchor="ctr">
                    <a:solidFill>
                      <a:schemeClr val="accent6">
                        <a:lumMod val="50000"/>
                        <a:alpha val="1000"/>
                      </a:schemeClr>
                    </a:solidFill>
                  </a:tcPr>
                </a:tc>
                <a:tc>
                  <a:txBody>
                    <a:bodyPr/>
                    <a:lstStyle/>
                    <a:p>
                      <a:pPr marR="0" algn="ctr" rtl="0" eaLnBrk="1" fontAlgn="b" hangingPunct="1">
                        <a:lnSpc>
                          <a:spcPct val="100000"/>
                        </a:lnSpc>
                        <a:spcBef>
                          <a:spcPts val="0"/>
                        </a:spcBef>
                        <a:spcAft>
                          <a:spcPts val="0"/>
                        </a:spcAft>
                        <a:buNone/>
                      </a:pPr>
                      <a:r>
                        <a:rPr lang="ru-KZ" sz="800" b="0" i="0" u="none" strike="noStrike" cap="none">
                          <a:solidFill>
                            <a:schemeClr val="accent6">
                              <a:lumMod val="50000"/>
                            </a:schemeClr>
                          </a:solidFill>
                          <a:effectLst/>
                          <a:latin typeface="Arial Narrow" panose="020B0606020202030204" pitchFamily="34" charset="0"/>
                          <a:ea typeface="+mn-ea"/>
                          <a:cs typeface="+mn-cs"/>
                          <a:sym typeface="Arial"/>
                        </a:rPr>
                        <a:t>1,1%</a:t>
                      </a:r>
                    </a:p>
                  </a:txBody>
                  <a:tcPr marL="9525" marR="9525" marT="0" marB="0" anchor="ctr">
                    <a:solidFill>
                      <a:schemeClr val="accent6">
                        <a:lumMod val="50000"/>
                        <a:alpha val="1000"/>
                      </a:schemeClr>
                    </a:solidFill>
                  </a:tcPr>
                </a:tc>
                <a:extLst>
                  <a:ext uri="{0D108BD9-81ED-4DB2-BD59-A6C34878D82A}">
                    <a16:rowId xmlns:a16="http://schemas.microsoft.com/office/drawing/2014/main" val="3006779909"/>
                  </a:ext>
                </a:extLst>
              </a:tr>
              <a:tr h="158400">
                <a:tc>
                  <a:txBody>
                    <a:bodyPr/>
                    <a:lstStyle/>
                    <a:p>
                      <a:pPr algn="ctr" fontAlgn="b"/>
                      <a:r>
                        <a:rPr lang="ru-RU" sz="800" u="none" strike="noStrike" dirty="0">
                          <a:solidFill>
                            <a:schemeClr val="accent6">
                              <a:lumMod val="50000"/>
                            </a:schemeClr>
                          </a:solidFill>
                          <a:effectLst/>
                          <a:latin typeface="Arial Narrow" panose="020B0606020202030204" pitchFamily="34" charset="0"/>
                        </a:rPr>
                        <a:t>18</a:t>
                      </a:r>
                      <a:endParaRPr lang="en-US" sz="800" b="0" i="0" u="none" strike="noStrike" dirty="0">
                        <a:solidFill>
                          <a:schemeClr val="accent6">
                            <a:lumMod val="50000"/>
                          </a:schemeClr>
                        </a:solidFill>
                        <a:effectLst/>
                        <a:latin typeface="Arial Narrow" panose="020B0606020202030204" pitchFamily="34" charset="0"/>
                      </a:endParaRPr>
                    </a:p>
                  </a:txBody>
                  <a:tcPr marL="9525" marR="9525" marT="0" marB="0" anchor="ctr">
                    <a:solidFill>
                      <a:schemeClr val="accent6">
                        <a:lumMod val="50000"/>
                        <a:alpha val="20000"/>
                      </a:schemeClr>
                    </a:solidFill>
                  </a:tcPr>
                </a:tc>
                <a:tc>
                  <a:txBody>
                    <a:bodyPr/>
                    <a:lstStyle/>
                    <a:p>
                      <a:pPr marR="0" algn="ctr" rtl="0" eaLnBrk="1" fontAlgn="b" hangingPunct="1">
                        <a:lnSpc>
                          <a:spcPct val="100000"/>
                        </a:lnSpc>
                        <a:spcBef>
                          <a:spcPts val="0"/>
                        </a:spcBef>
                        <a:spcAft>
                          <a:spcPts val="0"/>
                        </a:spcAft>
                        <a:buNone/>
                      </a:pPr>
                      <a:r>
                        <a:rPr lang="ru-KZ" sz="800" b="0" i="0" u="none" strike="noStrike" cap="none" dirty="0">
                          <a:solidFill>
                            <a:schemeClr val="accent6">
                              <a:lumMod val="50000"/>
                            </a:schemeClr>
                          </a:solidFill>
                          <a:effectLst/>
                          <a:latin typeface="Arial Narrow" panose="020B0606020202030204" pitchFamily="34" charset="0"/>
                          <a:ea typeface="+mn-ea"/>
                          <a:cs typeface="+mn-cs"/>
                          <a:sym typeface="Arial"/>
                        </a:rPr>
                        <a:t>7212-2</a:t>
                      </a:r>
                    </a:p>
                  </a:txBody>
                  <a:tcPr marL="9525" marR="9525" marT="0" marB="0" anchor="ctr">
                    <a:solidFill>
                      <a:schemeClr val="accent6">
                        <a:lumMod val="50000"/>
                        <a:alpha val="20000"/>
                      </a:schemeClr>
                    </a:solidFill>
                  </a:tcPr>
                </a:tc>
                <a:tc>
                  <a:txBody>
                    <a:bodyPr/>
                    <a:lstStyle/>
                    <a:p>
                      <a:pPr marL="72000" marR="0" algn="l" rtl="0" eaLnBrk="1" fontAlgn="b" hangingPunct="1">
                        <a:lnSpc>
                          <a:spcPct val="100000"/>
                        </a:lnSpc>
                        <a:spcBef>
                          <a:spcPts val="0"/>
                        </a:spcBef>
                        <a:spcAft>
                          <a:spcPts val="0"/>
                        </a:spcAft>
                        <a:buNone/>
                      </a:pPr>
                      <a:r>
                        <a:rPr lang="ru-RU" sz="800" b="0" i="0" u="none" strike="noStrike" cap="none" dirty="0" err="1">
                          <a:solidFill>
                            <a:schemeClr val="accent6">
                              <a:lumMod val="50000"/>
                            </a:schemeClr>
                          </a:solidFill>
                          <a:effectLst/>
                          <a:latin typeface="Arial Narrow" panose="020B0606020202030204" pitchFamily="34" charset="0"/>
                          <a:ea typeface="+mn-ea"/>
                          <a:cs typeface="+mn-cs"/>
                          <a:sym typeface="Arial"/>
                        </a:rPr>
                        <a:t>Газбен</a:t>
                      </a:r>
                      <a:r>
                        <a:rPr lang="ru-RU" sz="800" b="0" i="0" u="none" strike="noStrike" cap="none" dirty="0">
                          <a:solidFill>
                            <a:schemeClr val="accent6">
                              <a:lumMod val="50000"/>
                            </a:schemeClr>
                          </a:solidFill>
                          <a:effectLst/>
                          <a:latin typeface="Arial Narrow" panose="020B0606020202030204" pitchFamily="34" charset="0"/>
                          <a:ea typeface="+mn-ea"/>
                          <a:cs typeface="+mn-cs"/>
                          <a:sym typeface="Arial"/>
                        </a:rPr>
                        <a:t> </a:t>
                      </a:r>
                      <a:r>
                        <a:rPr lang="ru-RU" sz="800" b="0" i="0" u="none" strike="noStrike" cap="none" dirty="0" err="1">
                          <a:solidFill>
                            <a:schemeClr val="accent6">
                              <a:lumMod val="50000"/>
                            </a:schemeClr>
                          </a:solidFill>
                          <a:effectLst/>
                          <a:latin typeface="Arial Narrow" panose="020B0606020202030204" pitchFamily="34" charset="0"/>
                          <a:ea typeface="+mn-ea"/>
                          <a:cs typeface="+mn-cs"/>
                          <a:sym typeface="Arial"/>
                        </a:rPr>
                        <a:t>кесушілер</a:t>
                      </a:r>
                      <a:endParaRPr lang="ru-RU" sz="800" b="0" i="0" u="none" strike="noStrike" cap="none" dirty="0">
                        <a:solidFill>
                          <a:schemeClr val="accent6">
                            <a:lumMod val="50000"/>
                          </a:schemeClr>
                        </a:solidFill>
                        <a:effectLst/>
                        <a:latin typeface="Arial Narrow" panose="020B0606020202030204" pitchFamily="34" charset="0"/>
                        <a:ea typeface="+mn-ea"/>
                        <a:cs typeface="+mn-cs"/>
                        <a:sym typeface="Arial"/>
                      </a:endParaRPr>
                    </a:p>
                  </a:txBody>
                  <a:tcPr marL="9525" marR="9525" marT="0" marB="0" anchor="ctr">
                    <a:lnR w="12700" cap="flat" cmpd="sng" algn="ctr">
                      <a:solidFill>
                        <a:schemeClr val="tx1"/>
                      </a:solidFill>
                      <a:prstDash val="solid"/>
                      <a:round/>
                      <a:headEnd type="none" w="med" len="med"/>
                      <a:tailEnd type="none" w="med" len="med"/>
                    </a:lnR>
                    <a:solidFill>
                      <a:schemeClr val="accent6">
                        <a:lumMod val="50000"/>
                        <a:alpha val="20000"/>
                      </a:schemeClr>
                    </a:solidFill>
                  </a:tcPr>
                </a:tc>
                <a:tc>
                  <a:txBody>
                    <a:bodyPr/>
                    <a:lstStyle/>
                    <a:p>
                      <a:pPr algn="ctr" fontAlgn="ctr"/>
                      <a:r>
                        <a:rPr lang="ru-KZ" sz="800" b="0" i="0" u="none" strike="noStrike" cap="none">
                          <a:solidFill>
                            <a:schemeClr val="tx1"/>
                          </a:solidFill>
                          <a:effectLst/>
                          <a:latin typeface="Arial Narrow" panose="020B0606020202030204" pitchFamily="34" charset="0"/>
                          <a:ea typeface="+mn-ea"/>
                          <a:cs typeface="+mn-cs"/>
                          <a:sym typeface="Arial"/>
                        </a:rPr>
                        <a:t>9 301</a:t>
                      </a:r>
                    </a:p>
                  </a:txBody>
                  <a:tcPr marL="9525" marR="9525" marT="0" marB="0" anchor="ctr">
                    <a:lnL w="12700" cap="flat" cmpd="sng" algn="ctr">
                      <a:solidFill>
                        <a:schemeClr val="tx1"/>
                      </a:solidFill>
                      <a:prstDash val="solid"/>
                      <a:round/>
                      <a:headEnd type="none" w="med" len="med"/>
                      <a:tailEnd type="none" w="med" len="med"/>
                    </a:lnL>
                    <a:solidFill>
                      <a:schemeClr val="bg1">
                        <a:lumMod val="65000"/>
                        <a:alpha val="20000"/>
                      </a:schemeClr>
                    </a:solidFill>
                  </a:tcPr>
                </a:tc>
                <a:tc>
                  <a:txBody>
                    <a:bodyPr/>
                    <a:lstStyle/>
                    <a:p>
                      <a:pPr algn="ctr" fontAlgn="ctr"/>
                      <a:r>
                        <a:rPr lang="ru-KZ" sz="800" b="0" i="0" u="none" strike="noStrike" cap="none">
                          <a:solidFill>
                            <a:schemeClr val="tx1"/>
                          </a:solidFill>
                          <a:effectLst/>
                          <a:latin typeface="Arial Narrow" panose="020B0606020202030204" pitchFamily="34" charset="0"/>
                          <a:ea typeface="+mn-ea"/>
                          <a:cs typeface="+mn-cs"/>
                          <a:sym typeface="Arial"/>
                        </a:rPr>
                        <a:t>2 050</a:t>
                      </a:r>
                    </a:p>
                  </a:txBody>
                  <a:tcPr marL="9525" marR="9525" marT="0" marB="0" anchor="ctr">
                    <a:solidFill>
                      <a:schemeClr val="bg1">
                        <a:lumMod val="65000"/>
                        <a:alpha val="20000"/>
                      </a:schemeClr>
                    </a:solidFill>
                  </a:tcPr>
                </a:tc>
                <a:tc>
                  <a:txBody>
                    <a:bodyPr/>
                    <a:lstStyle/>
                    <a:p>
                      <a:pPr algn="ctr" fontAlgn="ctr"/>
                      <a:r>
                        <a:rPr lang="ru-KZ" sz="800" b="0" i="0" u="none" strike="noStrike" cap="none" dirty="0">
                          <a:solidFill>
                            <a:schemeClr val="tx1"/>
                          </a:solidFill>
                          <a:effectLst/>
                          <a:latin typeface="Arial Narrow" panose="020B0606020202030204" pitchFamily="34" charset="0"/>
                          <a:ea typeface="+mn-ea"/>
                          <a:cs typeface="+mn-cs"/>
                          <a:sym typeface="Arial"/>
                        </a:rPr>
                        <a:t>2 552</a:t>
                      </a:r>
                    </a:p>
                  </a:txBody>
                  <a:tcPr marL="9525" marR="9525" marT="0" marB="0" anchor="ctr">
                    <a:solidFill>
                      <a:schemeClr val="bg1">
                        <a:lumMod val="65000"/>
                        <a:alpha val="20000"/>
                      </a:schemeClr>
                    </a:solidFill>
                  </a:tcPr>
                </a:tc>
                <a:tc>
                  <a:txBody>
                    <a:bodyPr/>
                    <a:lstStyle/>
                    <a:p>
                      <a:pPr algn="ctr" fontAlgn="ctr"/>
                      <a:r>
                        <a:rPr lang="ru-KZ" sz="800" b="0" i="0" u="none" strike="noStrike" cap="none" dirty="0">
                          <a:solidFill>
                            <a:schemeClr val="tx1"/>
                          </a:solidFill>
                          <a:effectLst/>
                          <a:latin typeface="Arial Narrow" panose="020B0606020202030204" pitchFamily="34" charset="0"/>
                          <a:ea typeface="+mn-ea"/>
                          <a:cs typeface="+mn-cs"/>
                          <a:sym typeface="Arial"/>
                        </a:rPr>
                        <a:t>2 618</a:t>
                      </a:r>
                    </a:p>
                  </a:txBody>
                  <a:tcPr marL="9525" marR="9525" marT="0" marB="0" anchor="ctr">
                    <a:solidFill>
                      <a:schemeClr val="bg1">
                        <a:lumMod val="65000"/>
                        <a:alpha val="20000"/>
                      </a:schemeClr>
                    </a:solidFill>
                  </a:tcPr>
                </a:tc>
                <a:tc>
                  <a:txBody>
                    <a:bodyPr/>
                    <a:lstStyle/>
                    <a:p>
                      <a:pPr algn="ctr" fontAlgn="ctr"/>
                      <a:r>
                        <a:rPr lang="ru-KZ" sz="800" b="0" i="0" u="none" strike="noStrike" cap="none">
                          <a:solidFill>
                            <a:schemeClr val="tx1"/>
                          </a:solidFill>
                          <a:effectLst/>
                          <a:latin typeface="Arial Narrow" panose="020B0606020202030204" pitchFamily="34" charset="0"/>
                          <a:ea typeface="+mn-ea"/>
                          <a:cs typeface="+mn-cs"/>
                          <a:sym typeface="Arial"/>
                        </a:rPr>
                        <a:t>2 081</a:t>
                      </a:r>
                    </a:p>
                  </a:txBody>
                  <a:tcPr marL="9525" marR="9525" marT="0" marB="0" anchor="ctr">
                    <a:lnR w="12700" cap="flat" cmpd="sng" algn="ctr">
                      <a:solidFill>
                        <a:schemeClr val="tx1"/>
                      </a:solidFill>
                      <a:prstDash val="solid"/>
                      <a:round/>
                      <a:headEnd type="none" w="med" len="med"/>
                      <a:tailEnd type="none" w="med" len="med"/>
                    </a:lnR>
                    <a:solidFill>
                      <a:schemeClr val="bg1">
                        <a:lumMod val="65000"/>
                        <a:alpha val="20000"/>
                      </a:schemeClr>
                    </a:solidFill>
                  </a:tcPr>
                </a:tc>
                <a:tc>
                  <a:txBody>
                    <a:bodyPr/>
                    <a:lstStyle/>
                    <a:p>
                      <a:pPr marR="0" algn="ctr" rtl="0" eaLnBrk="1" fontAlgn="b" hangingPunct="1">
                        <a:lnSpc>
                          <a:spcPct val="100000"/>
                        </a:lnSpc>
                        <a:spcBef>
                          <a:spcPts val="0"/>
                        </a:spcBef>
                        <a:spcAft>
                          <a:spcPts val="0"/>
                        </a:spcAft>
                        <a:buNone/>
                      </a:pPr>
                      <a:r>
                        <a:rPr lang="ru-KZ" sz="800" b="0" i="0" u="none" strike="noStrike" cap="none">
                          <a:solidFill>
                            <a:schemeClr val="accent6">
                              <a:lumMod val="50000"/>
                            </a:schemeClr>
                          </a:solidFill>
                          <a:effectLst/>
                          <a:latin typeface="Arial Narrow" panose="020B0606020202030204" pitchFamily="34" charset="0"/>
                          <a:ea typeface="+mn-ea"/>
                          <a:cs typeface="+mn-cs"/>
                          <a:sym typeface="Arial"/>
                        </a:rPr>
                        <a:t>8 404</a:t>
                      </a:r>
                    </a:p>
                  </a:txBody>
                  <a:tcPr marL="9525" marR="9525" marT="0" marB="0" anchor="ctr">
                    <a:lnL w="12700" cap="flat" cmpd="sng" algn="ctr">
                      <a:solidFill>
                        <a:schemeClr val="tx1"/>
                      </a:solidFill>
                      <a:prstDash val="solid"/>
                      <a:round/>
                      <a:headEnd type="none" w="med" len="med"/>
                      <a:tailEnd type="none" w="med" len="med"/>
                    </a:lnL>
                    <a:solidFill>
                      <a:schemeClr val="accent6">
                        <a:lumMod val="50000"/>
                        <a:alpha val="20000"/>
                      </a:schemeClr>
                    </a:solidFill>
                  </a:tcPr>
                </a:tc>
                <a:tc>
                  <a:txBody>
                    <a:bodyPr/>
                    <a:lstStyle/>
                    <a:p>
                      <a:pPr marR="0" algn="ctr" rtl="0" eaLnBrk="1" fontAlgn="b" hangingPunct="1">
                        <a:lnSpc>
                          <a:spcPct val="100000"/>
                        </a:lnSpc>
                        <a:spcBef>
                          <a:spcPts val="0"/>
                        </a:spcBef>
                        <a:spcAft>
                          <a:spcPts val="0"/>
                        </a:spcAft>
                        <a:buNone/>
                      </a:pPr>
                      <a:r>
                        <a:rPr lang="ru-KZ" sz="800" b="0" i="0" u="none" strike="noStrike" cap="none">
                          <a:solidFill>
                            <a:schemeClr val="tx1"/>
                          </a:solidFill>
                          <a:effectLst/>
                          <a:latin typeface="Arial Narrow" panose="020B0606020202030204" pitchFamily="34" charset="0"/>
                          <a:ea typeface="+mn-ea"/>
                          <a:cs typeface="+mn-cs"/>
                          <a:sym typeface="Arial"/>
                        </a:rPr>
                        <a:t>2 085</a:t>
                      </a:r>
                    </a:p>
                  </a:txBody>
                  <a:tcPr marL="9525" marR="9525" marT="0" marB="0" anchor="ctr">
                    <a:solidFill>
                      <a:schemeClr val="bg1">
                        <a:lumMod val="50000"/>
                        <a:alpha val="20000"/>
                      </a:schemeClr>
                    </a:solidFill>
                  </a:tcPr>
                </a:tc>
                <a:tc>
                  <a:txBody>
                    <a:bodyPr/>
                    <a:lstStyle/>
                    <a:p>
                      <a:pPr marR="0" algn="ctr" rtl="0" eaLnBrk="1" fontAlgn="b" hangingPunct="1">
                        <a:lnSpc>
                          <a:spcPct val="100000"/>
                        </a:lnSpc>
                        <a:spcBef>
                          <a:spcPts val="0"/>
                        </a:spcBef>
                        <a:spcAft>
                          <a:spcPts val="0"/>
                        </a:spcAft>
                        <a:buNone/>
                      </a:pPr>
                      <a:r>
                        <a:rPr lang="ru-KZ" sz="800" b="0" i="0" u="none" strike="noStrike" cap="none">
                          <a:solidFill>
                            <a:schemeClr val="accent6">
                              <a:lumMod val="50000"/>
                            </a:schemeClr>
                          </a:solidFill>
                          <a:effectLst/>
                          <a:latin typeface="Arial Narrow" panose="020B0606020202030204" pitchFamily="34" charset="0"/>
                          <a:ea typeface="+mn-ea"/>
                          <a:cs typeface="+mn-cs"/>
                          <a:sym typeface="Arial"/>
                        </a:rPr>
                        <a:t>1 603</a:t>
                      </a:r>
                    </a:p>
                  </a:txBody>
                  <a:tcPr marL="9525" marR="9525" marT="0" marB="0" anchor="ctr">
                    <a:solidFill>
                      <a:schemeClr val="accent6">
                        <a:lumMod val="50000"/>
                        <a:alpha val="20000"/>
                      </a:schemeClr>
                    </a:solidFill>
                  </a:tcPr>
                </a:tc>
                <a:tc>
                  <a:txBody>
                    <a:bodyPr/>
                    <a:lstStyle/>
                    <a:p>
                      <a:pPr marR="0" algn="ctr" rtl="0" eaLnBrk="1" fontAlgn="b" hangingPunct="1">
                        <a:lnSpc>
                          <a:spcPct val="100000"/>
                        </a:lnSpc>
                        <a:spcBef>
                          <a:spcPts val="0"/>
                        </a:spcBef>
                        <a:spcAft>
                          <a:spcPts val="0"/>
                        </a:spcAft>
                        <a:buNone/>
                      </a:pPr>
                      <a:r>
                        <a:rPr lang="ru-KZ" sz="800" b="0" i="0" u="none" strike="noStrike" cap="none">
                          <a:solidFill>
                            <a:schemeClr val="accent6">
                              <a:lumMod val="50000"/>
                            </a:schemeClr>
                          </a:solidFill>
                          <a:effectLst/>
                          <a:latin typeface="Arial Narrow" panose="020B0606020202030204" pitchFamily="34" charset="0"/>
                          <a:ea typeface="+mn-ea"/>
                          <a:cs typeface="+mn-cs"/>
                          <a:sym typeface="Arial"/>
                        </a:rPr>
                        <a:t>2 259</a:t>
                      </a:r>
                    </a:p>
                  </a:txBody>
                  <a:tcPr marL="9525" marR="9525" marT="0" marB="0" anchor="ctr">
                    <a:solidFill>
                      <a:schemeClr val="accent6">
                        <a:lumMod val="50000"/>
                        <a:alpha val="20000"/>
                      </a:schemeClr>
                    </a:solidFill>
                  </a:tcPr>
                </a:tc>
                <a:tc>
                  <a:txBody>
                    <a:bodyPr/>
                    <a:lstStyle/>
                    <a:p>
                      <a:pPr marR="0" algn="ctr" rtl="0" eaLnBrk="1" fontAlgn="b" hangingPunct="1">
                        <a:lnSpc>
                          <a:spcPct val="100000"/>
                        </a:lnSpc>
                        <a:spcBef>
                          <a:spcPts val="0"/>
                        </a:spcBef>
                        <a:spcAft>
                          <a:spcPts val="0"/>
                        </a:spcAft>
                        <a:buNone/>
                      </a:pPr>
                      <a:r>
                        <a:rPr lang="ru-KZ" sz="800" b="0" i="0" u="none" strike="noStrike" cap="none">
                          <a:solidFill>
                            <a:schemeClr val="accent6">
                              <a:lumMod val="50000"/>
                            </a:schemeClr>
                          </a:solidFill>
                          <a:effectLst/>
                          <a:latin typeface="Arial Narrow" panose="020B0606020202030204" pitchFamily="34" charset="0"/>
                          <a:ea typeface="+mn-ea"/>
                          <a:cs typeface="+mn-cs"/>
                          <a:sym typeface="Arial"/>
                        </a:rPr>
                        <a:t>2 457</a:t>
                      </a:r>
                    </a:p>
                  </a:txBody>
                  <a:tcPr marL="9525" marR="9525" marT="0" marB="0" anchor="ctr">
                    <a:solidFill>
                      <a:schemeClr val="accent6">
                        <a:lumMod val="50000"/>
                        <a:alpha val="20000"/>
                      </a:schemeClr>
                    </a:solidFill>
                  </a:tcPr>
                </a:tc>
                <a:tc>
                  <a:txBody>
                    <a:bodyPr/>
                    <a:lstStyle/>
                    <a:p>
                      <a:pPr marR="0" algn="ctr" rtl="0" eaLnBrk="1" fontAlgn="b" hangingPunct="1">
                        <a:lnSpc>
                          <a:spcPct val="100000"/>
                        </a:lnSpc>
                        <a:spcBef>
                          <a:spcPts val="0"/>
                        </a:spcBef>
                        <a:spcAft>
                          <a:spcPts val="0"/>
                        </a:spcAft>
                        <a:buNone/>
                      </a:pPr>
                      <a:r>
                        <a:rPr lang="ru-KZ" sz="800" b="0" i="0" u="none" strike="noStrike" cap="none">
                          <a:solidFill>
                            <a:schemeClr val="accent6">
                              <a:lumMod val="50000"/>
                            </a:schemeClr>
                          </a:solidFill>
                          <a:effectLst/>
                          <a:latin typeface="Arial Narrow" panose="020B0606020202030204" pitchFamily="34" charset="0"/>
                          <a:ea typeface="+mn-ea"/>
                          <a:cs typeface="+mn-cs"/>
                          <a:sym typeface="Arial"/>
                        </a:rPr>
                        <a:t>1,1%</a:t>
                      </a:r>
                    </a:p>
                  </a:txBody>
                  <a:tcPr marL="9525" marR="9525" marT="0" marB="0" anchor="ctr">
                    <a:solidFill>
                      <a:schemeClr val="accent6">
                        <a:lumMod val="50000"/>
                        <a:alpha val="20000"/>
                      </a:schemeClr>
                    </a:solidFill>
                  </a:tcPr>
                </a:tc>
                <a:extLst>
                  <a:ext uri="{0D108BD9-81ED-4DB2-BD59-A6C34878D82A}">
                    <a16:rowId xmlns:a16="http://schemas.microsoft.com/office/drawing/2014/main" val="967742410"/>
                  </a:ext>
                </a:extLst>
              </a:tr>
              <a:tr h="158400">
                <a:tc>
                  <a:txBody>
                    <a:bodyPr/>
                    <a:lstStyle/>
                    <a:p>
                      <a:pPr algn="ctr" fontAlgn="b"/>
                      <a:r>
                        <a:rPr lang="ru-RU" sz="800" u="none" strike="noStrike" dirty="0">
                          <a:solidFill>
                            <a:schemeClr val="accent6">
                              <a:lumMod val="50000"/>
                            </a:schemeClr>
                          </a:solidFill>
                          <a:effectLst/>
                          <a:latin typeface="Arial Narrow" panose="020B0606020202030204" pitchFamily="34" charset="0"/>
                        </a:rPr>
                        <a:t>19</a:t>
                      </a:r>
                      <a:endParaRPr lang="en-US" sz="800" b="0" i="0" u="none" strike="noStrike" dirty="0">
                        <a:solidFill>
                          <a:schemeClr val="accent6">
                            <a:lumMod val="50000"/>
                          </a:schemeClr>
                        </a:solidFill>
                        <a:effectLst/>
                        <a:latin typeface="Arial Narrow" panose="020B0606020202030204" pitchFamily="34" charset="0"/>
                      </a:endParaRPr>
                    </a:p>
                  </a:txBody>
                  <a:tcPr marL="9525" marR="9525" marT="0" marB="0" anchor="ctr">
                    <a:solidFill>
                      <a:schemeClr val="accent6">
                        <a:lumMod val="50000"/>
                        <a:alpha val="1000"/>
                      </a:schemeClr>
                    </a:solidFill>
                  </a:tcPr>
                </a:tc>
                <a:tc>
                  <a:txBody>
                    <a:bodyPr/>
                    <a:lstStyle/>
                    <a:p>
                      <a:pPr marR="0" algn="ctr" rtl="0" eaLnBrk="1" fontAlgn="b" hangingPunct="1">
                        <a:lnSpc>
                          <a:spcPct val="100000"/>
                        </a:lnSpc>
                        <a:spcBef>
                          <a:spcPts val="0"/>
                        </a:spcBef>
                        <a:spcAft>
                          <a:spcPts val="0"/>
                        </a:spcAft>
                        <a:buNone/>
                      </a:pPr>
                      <a:r>
                        <a:rPr lang="ru-KZ" sz="800" b="0" i="0" u="none" strike="noStrike" cap="none" dirty="0">
                          <a:solidFill>
                            <a:schemeClr val="accent6">
                              <a:lumMod val="50000"/>
                            </a:schemeClr>
                          </a:solidFill>
                          <a:effectLst/>
                          <a:latin typeface="Arial Narrow" panose="020B0606020202030204" pitchFamily="34" charset="0"/>
                          <a:ea typeface="+mn-ea"/>
                          <a:cs typeface="+mn-cs"/>
                          <a:sym typeface="Arial"/>
                        </a:rPr>
                        <a:t>5210-2</a:t>
                      </a:r>
                    </a:p>
                  </a:txBody>
                  <a:tcPr marL="9525" marR="9525" marT="0" marB="0" anchor="ctr">
                    <a:solidFill>
                      <a:schemeClr val="accent6">
                        <a:lumMod val="50000"/>
                        <a:alpha val="1000"/>
                      </a:schemeClr>
                    </a:solidFill>
                  </a:tcPr>
                </a:tc>
                <a:tc>
                  <a:txBody>
                    <a:bodyPr/>
                    <a:lstStyle/>
                    <a:p>
                      <a:pPr marL="72000" marR="0" algn="l" rtl="0" eaLnBrk="1" fontAlgn="b" hangingPunct="1">
                        <a:lnSpc>
                          <a:spcPct val="100000"/>
                        </a:lnSpc>
                        <a:spcBef>
                          <a:spcPts val="0"/>
                        </a:spcBef>
                        <a:spcAft>
                          <a:spcPts val="0"/>
                        </a:spcAft>
                        <a:buNone/>
                      </a:pPr>
                      <a:r>
                        <a:rPr lang="ru-RU" sz="800" b="0" i="0" u="none" strike="noStrike" cap="none" dirty="0" err="1">
                          <a:solidFill>
                            <a:schemeClr val="accent6">
                              <a:lumMod val="50000"/>
                            </a:schemeClr>
                          </a:solidFill>
                          <a:effectLst/>
                          <a:latin typeface="Arial Narrow" panose="020B0606020202030204" pitchFamily="34" charset="0"/>
                          <a:ea typeface="+mn-ea"/>
                          <a:cs typeface="+mn-cs"/>
                          <a:sym typeface="Arial"/>
                        </a:rPr>
                        <a:t>Дүкен</a:t>
                      </a:r>
                      <a:r>
                        <a:rPr lang="ru-RU" sz="800" b="0" i="0" u="none" strike="noStrike" cap="none" dirty="0">
                          <a:solidFill>
                            <a:schemeClr val="accent6">
                              <a:lumMod val="50000"/>
                            </a:schemeClr>
                          </a:solidFill>
                          <a:effectLst/>
                          <a:latin typeface="Arial Narrow" panose="020B0606020202030204" pitchFamily="34" charset="0"/>
                          <a:ea typeface="+mn-ea"/>
                          <a:cs typeface="+mn-cs"/>
                          <a:sym typeface="Arial"/>
                        </a:rPr>
                        <a:t> </a:t>
                      </a:r>
                      <a:r>
                        <a:rPr lang="ru-RU" sz="800" b="0" i="0" u="none" strike="noStrike" cap="none" dirty="0" err="1">
                          <a:solidFill>
                            <a:schemeClr val="accent6">
                              <a:lumMod val="50000"/>
                            </a:schemeClr>
                          </a:solidFill>
                          <a:effectLst/>
                          <a:latin typeface="Arial Narrow" panose="020B0606020202030204" pitchFamily="34" charset="0"/>
                          <a:ea typeface="+mn-ea"/>
                          <a:cs typeface="+mn-cs"/>
                          <a:sym typeface="Arial"/>
                        </a:rPr>
                        <a:t>сатушылары</a:t>
                      </a:r>
                      <a:r>
                        <a:rPr lang="ru-RU" sz="800" b="0" i="0" u="none" strike="noStrike" cap="none" dirty="0">
                          <a:solidFill>
                            <a:schemeClr val="accent6">
                              <a:lumMod val="50000"/>
                            </a:schemeClr>
                          </a:solidFill>
                          <a:effectLst/>
                          <a:latin typeface="Arial Narrow" panose="020B0606020202030204" pitchFamily="34" charset="0"/>
                          <a:ea typeface="+mn-ea"/>
                          <a:cs typeface="+mn-cs"/>
                          <a:sym typeface="Arial"/>
                        </a:rPr>
                        <a:t> </a:t>
                      </a:r>
                      <a:r>
                        <a:rPr lang="ru-RU" sz="800" b="0" i="0" u="none" strike="noStrike" cap="none" dirty="0" err="1">
                          <a:solidFill>
                            <a:schemeClr val="accent6">
                              <a:lumMod val="50000"/>
                            </a:schemeClr>
                          </a:solidFill>
                          <a:effectLst/>
                          <a:latin typeface="Arial Narrow" panose="020B0606020202030204" pitchFamily="34" charset="0"/>
                          <a:ea typeface="+mn-ea"/>
                          <a:cs typeface="+mn-cs"/>
                          <a:sym typeface="Arial"/>
                        </a:rPr>
                        <a:t>және</a:t>
                      </a:r>
                      <a:r>
                        <a:rPr lang="ru-RU" sz="800" b="0" i="0" u="none" strike="noStrike" cap="none" dirty="0">
                          <a:solidFill>
                            <a:schemeClr val="accent6">
                              <a:lumMod val="50000"/>
                            </a:schemeClr>
                          </a:solidFill>
                          <a:effectLst/>
                          <a:latin typeface="Arial Narrow" panose="020B0606020202030204" pitchFamily="34" charset="0"/>
                          <a:ea typeface="+mn-ea"/>
                          <a:cs typeface="+mn-cs"/>
                          <a:sym typeface="Arial"/>
                        </a:rPr>
                        <a:t> </a:t>
                      </a:r>
                      <a:r>
                        <a:rPr lang="ru-RU" sz="800" b="0" i="0" u="none" strike="noStrike" cap="none" dirty="0" err="1">
                          <a:solidFill>
                            <a:schemeClr val="accent6">
                              <a:lumMod val="50000"/>
                            </a:schemeClr>
                          </a:solidFill>
                          <a:effectLst/>
                          <a:latin typeface="Arial Narrow" panose="020B0606020202030204" pitchFamily="34" charset="0"/>
                          <a:ea typeface="+mn-ea"/>
                          <a:cs typeface="+mn-cs"/>
                          <a:sym typeface="Arial"/>
                        </a:rPr>
                        <a:t>олардың</a:t>
                      </a:r>
                      <a:r>
                        <a:rPr lang="ru-RU" sz="800" b="0" i="0" u="none" strike="noStrike" cap="none" dirty="0">
                          <a:solidFill>
                            <a:schemeClr val="accent6">
                              <a:lumMod val="50000"/>
                            </a:schemeClr>
                          </a:solidFill>
                          <a:effectLst/>
                          <a:latin typeface="Arial Narrow" panose="020B0606020202030204" pitchFamily="34" charset="0"/>
                          <a:ea typeface="+mn-ea"/>
                          <a:cs typeface="+mn-cs"/>
                          <a:sym typeface="Arial"/>
                        </a:rPr>
                        <a:t> </a:t>
                      </a:r>
                      <a:r>
                        <a:rPr lang="ru-RU" sz="800" b="0" i="0" u="none" strike="noStrike" cap="none" dirty="0" err="1">
                          <a:solidFill>
                            <a:schemeClr val="accent6">
                              <a:lumMod val="50000"/>
                            </a:schemeClr>
                          </a:solidFill>
                          <a:effectLst/>
                          <a:latin typeface="Arial Narrow" panose="020B0606020202030204" pitchFamily="34" charset="0"/>
                          <a:ea typeface="+mn-ea"/>
                          <a:cs typeface="+mn-cs"/>
                          <a:sym typeface="Arial"/>
                        </a:rPr>
                        <a:t>көмекшілері</a:t>
                      </a:r>
                      <a:endParaRPr lang="ru-RU" sz="800" b="0" i="0" u="none" strike="noStrike" cap="none" dirty="0">
                        <a:solidFill>
                          <a:schemeClr val="accent6">
                            <a:lumMod val="50000"/>
                          </a:schemeClr>
                        </a:solidFill>
                        <a:effectLst/>
                        <a:latin typeface="Arial Narrow" panose="020B0606020202030204" pitchFamily="34" charset="0"/>
                        <a:ea typeface="+mn-ea"/>
                        <a:cs typeface="+mn-cs"/>
                        <a:sym typeface="Arial"/>
                      </a:endParaRPr>
                    </a:p>
                  </a:txBody>
                  <a:tcPr marL="9525" marR="9525" marT="0" marB="0" anchor="ctr">
                    <a:lnR w="12700" cap="flat" cmpd="sng" algn="ctr">
                      <a:solidFill>
                        <a:schemeClr val="tx1"/>
                      </a:solidFill>
                      <a:prstDash val="solid"/>
                      <a:round/>
                      <a:headEnd type="none" w="med" len="med"/>
                      <a:tailEnd type="none" w="med" len="med"/>
                    </a:lnR>
                    <a:solidFill>
                      <a:schemeClr val="accent6">
                        <a:lumMod val="50000"/>
                        <a:alpha val="1000"/>
                      </a:schemeClr>
                    </a:solidFill>
                  </a:tcPr>
                </a:tc>
                <a:tc>
                  <a:txBody>
                    <a:bodyPr/>
                    <a:lstStyle/>
                    <a:p>
                      <a:pPr algn="ctr" fontAlgn="ctr"/>
                      <a:r>
                        <a:rPr lang="ru-KZ" sz="800" b="0" i="0" u="none" strike="noStrike" cap="none">
                          <a:solidFill>
                            <a:schemeClr val="tx1"/>
                          </a:solidFill>
                          <a:effectLst/>
                          <a:latin typeface="Arial Narrow" panose="020B0606020202030204" pitchFamily="34" charset="0"/>
                          <a:ea typeface="+mn-ea"/>
                          <a:cs typeface="+mn-cs"/>
                          <a:sym typeface="Arial"/>
                        </a:rPr>
                        <a:t>12 962</a:t>
                      </a:r>
                    </a:p>
                  </a:txBody>
                  <a:tcPr marL="9525" marR="9525" marT="0" marB="0" anchor="ctr">
                    <a:lnL w="12700" cap="flat" cmpd="sng" algn="ctr">
                      <a:solidFill>
                        <a:schemeClr val="tx1"/>
                      </a:solidFill>
                      <a:prstDash val="solid"/>
                      <a:round/>
                      <a:headEnd type="none" w="med" len="med"/>
                      <a:tailEnd type="none" w="med" len="med"/>
                    </a:lnL>
                    <a:solidFill>
                      <a:schemeClr val="accent6">
                        <a:lumMod val="50000"/>
                        <a:alpha val="1000"/>
                      </a:schemeClr>
                    </a:solidFill>
                  </a:tcPr>
                </a:tc>
                <a:tc>
                  <a:txBody>
                    <a:bodyPr/>
                    <a:lstStyle/>
                    <a:p>
                      <a:pPr algn="ctr" fontAlgn="ctr"/>
                      <a:r>
                        <a:rPr lang="ru-KZ" sz="800" b="0" i="0" u="none" strike="noStrike" cap="none">
                          <a:solidFill>
                            <a:schemeClr val="tx1"/>
                          </a:solidFill>
                          <a:effectLst/>
                          <a:latin typeface="Arial Narrow" panose="020B0606020202030204" pitchFamily="34" charset="0"/>
                          <a:ea typeface="+mn-ea"/>
                          <a:cs typeface="+mn-cs"/>
                          <a:sym typeface="Arial"/>
                        </a:rPr>
                        <a:t>2 605</a:t>
                      </a:r>
                    </a:p>
                  </a:txBody>
                  <a:tcPr marL="9525" marR="9525" marT="0" marB="0" anchor="ctr">
                    <a:solidFill>
                      <a:schemeClr val="accent6">
                        <a:lumMod val="50000"/>
                        <a:alpha val="1000"/>
                      </a:schemeClr>
                    </a:solidFill>
                  </a:tcPr>
                </a:tc>
                <a:tc>
                  <a:txBody>
                    <a:bodyPr/>
                    <a:lstStyle/>
                    <a:p>
                      <a:pPr algn="ctr" fontAlgn="ctr"/>
                      <a:r>
                        <a:rPr lang="ru-KZ" sz="800" b="0" i="0" u="none" strike="noStrike" cap="none">
                          <a:solidFill>
                            <a:schemeClr val="tx1"/>
                          </a:solidFill>
                          <a:effectLst/>
                          <a:latin typeface="Arial Narrow" panose="020B0606020202030204" pitchFamily="34" charset="0"/>
                          <a:ea typeface="+mn-ea"/>
                          <a:cs typeface="+mn-cs"/>
                          <a:sym typeface="Arial"/>
                        </a:rPr>
                        <a:t>3 001</a:t>
                      </a:r>
                    </a:p>
                  </a:txBody>
                  <a:tcPr marL="9525" marR="9525" marT="0" marB="0" anchor="ctr">
                    <a:solidFill>
                      <a:schemeClr val="accent6">
                        <a:lumMod val="50000"/>
                        <a:alpha val="1000"/>
                      </a:schemeClr>
                    </a:solidFill>
                  </a:tcPr>
                </a:tc>
                <a:tc>
                  <a:txBody>
                    <a:bodyPr/>
                    <a:lstStyle/>
                    <a:p>
                      <a:pPr algn="ctr" fontAlgn="ctr"/>
                      <a:r>
                        <a:rPr lang="ru-KZ" sz="800" b="0" i="0" u="none" strike="noStrike" cap="none">
                          <a:solidFill>
                            <a:schemeClr val="tx1"/>
                          </a:solidFill>
                          <a:effectLst/>
                          <a:latin typeface="Arial Narrow" panose="020B0606020202030204" pitchFamily="34" charset="0"/>
                          <a:ea typeface="+mn-ea"/>
                          <a:cs typeface="+mn-cs"/>
                          <a:sym typeface="Arial"/>
                        </a:rPr>
                        <a:t>3 201</a:t>
                      </a:r>
                    </a:p>
                  </a:txBody>
                  <a:tcPr marL="9525" marR="9525" marT="0" marB="0" anchor="ctr">
                    <a:solidFill>
                      <a:schemeClr val="accent6">
                        <a:lumMod val="50000"/>
                        <a:alpha val="1000"/>
                      </a:schemeClr>
                    </a:solidFill>
                  </a:tcPr>
                </a:tc>
                <a:tc>
                  <a:txBody>
                    <a:bodyPr/>
                    <a:lstStyle/>
                    <a:p>
                      <a:pPr algn="ctr" fontAlgn="ctr"/>
                      <a:r>
                        <a:rPr lang="ru-KZ" sz="800" b="0" i="0" u="none" strike="noStrike" cap="none">
                          <a:solidFill>
                            <a:schemeClr val="tx1"/>
                          </a:solidFill>
                          <a:effectLst/>
                          <a:latin typeface="Arial Narrow" panose="020B0606020202030204" pitchFamily="34" charset="0"/>
                          <a:ea typeface="+mn-ea"/>
                          <a:cs typeface="+mn-cs"/>
                          <a:sym typeface="Arial"/>
                        </a:rPr>
                        <a:t>4 155</a:t>
                      </a:r>
                    </a:p>
                  </a:txBody>
                  <a:tcPr marL="9525" marR="9525" marT="0" marB="0" anchor="ctr">
                    <a:lnR w="12700" cap="flat" cmpd="sng" algn="ctr">
                      <a:solidFill>
                        <a:schemeClr val="tx1"/>
                      </a:solidFill>
                      <a:prstDash val="solid"/>
                      <a:round/>
                      <a:headEnd type="none" w="med" len="med"/>
                      <a:tailEnd type="none" w="med" len="med"/>
                    </a:lnR>
                    <a:solidFill>
                      <a:schemeClr val="accent6">
                        <a:lumMod val="50000"/>
                        <a:alpha val="1000"/>
                      </a:schemeClr>
                    </a:solidFill>
                  </a:tcPr>
                </a:tc>
                <a:tc>
                  <a:txBody>
                    <a:bodyPr/>
                    <a:lstStyle/>
                    <a:p>
                      <a:pPr marR="0" algn="ctr" rtl="0" eaLnBrk="1" fontAlgn="b" hangingPunct="1">
                        <a:lnSpc>
                          <a:spcPct val="100000"/>
                        </a:lnSpc>
                        <a:spcBef>
                          <a:spcPts val="0"/>
                        </a:spcBef>
                        <a:spcAft>
                          <a:spcPts val="0"/>
                        </a:spcAft>
                        <a:buNone/>
                      </a:pPr>
                      <a:r>
                        <a:rPr lang="ru-KZ" sz="800" b="0" i="0" u="none" strike="noStrike" cap="none">
                          <a:solidFill>
                            <a:schemeClr val="accent6">
                              <a:lumMod val="50000"/>
                            </a:schemeClr>
                          </a:solidFill>
                          <a:effectLst/>
                          <a:latin typeface="Arial Narrow" panose="020B0606020202030204" pitchFamily="34" charset="0"/>
                          <a:ea typeface="+mn-ea"/>
                          <a:cs typeface="+mn-cs"/>
                          <a:sym typeface="Arial"/>
                        </a:rPr>
                        <a:t>8 341</a:t>
                      </a:r>
                    </a:p>
                  </a:txBody>
                  <a:tcPr marL="9525" marR="9525" marT="0" marB="0" anchor="ctr">
                    <a:lnL w="12700" cap="flat" cmpd="sng" algn="ctr">
                      <a:solidFill>
                        <a:schemeClr val="tx1"/>
                      </a:solidFill>
                      <a:prstDash val="solid"/>
                      <a:round/>
                      <a:headEnd type="none" w="med" len="med"/>
                      <a:tailEnd type="none" w="med" len="med"/>
                    </a:lnL>
                    <a:solidFill>
                      <a:schemeClr val="accent6">
                        <a:lumMod val="50000"/>
                        <a:alpha val="1000"/>
                      </a:schemeClr>
                    </a:solidFill>
                  </a:tcPr>
                </a:tc>
                <a:tc>
                  <a:txBody>
                    <a:bodyPr/>
                    <a:lstStyle/>
                    <a:p>
                      <a:pPr marR="0" algn="ctr" rtl="0" eaLnBrk="1" fontAlgn="b" hangingPunct="1">
                        <a:lnSpc>
                          <a:spcPct val="100000"/>
                        </a:lnSpc>
                        <a:spcBef>
                          <a:spcPts val="0"/>
                        </a:spcBef>
                        <a:spcAft>
                          <a:spcPts val="0"/>
                        </a:spcAft>
                        <a:buNone/>
                      </a:pPr>
                      <a:r>
                        <a:rPr lang="ru-KZ" sz="800" b="0" i="0" u="none" strike="noStrike" cap="none">
                          <a:solidFill>
                            <a:schemeClr val="tx1"/>
                          </a:solidFill>
                          <a:effectLst/>
                          <a:latin typeface="Arial Narrow" panose="020B0606020202030204" pitchFamily="34" charset="0"/>
                          <a:ea typeface="+mn-ea"/>
                          <a:cs typeface="+mn-cs"/>
                          <a:sym typeface="Arial"/>
                        </a:rPr>
                        <a:t>2 628</a:t>
                      </a:r>
                    </a:p>
                  </a:txBody>
                  <a:tcPr marL="9525" marR="9525" marT="0" marB="0" anchor="ctr">
                    <a:solidFill>
                      <a:schemeClr val="accent6">
                        <a:lumMod val="50000"/>
                        <a:alpha val="1000"/>
                      </a:schemeClr>
                    </a:solidFill>
                  </a:tcPr>
                </a:tc>
                <a:tc>
                  <a:txBody>
                    <a:bodyPr/>
                    <a:lstStyle/>
                    <a:p>
                      <a:pPr marR="0" algn="ctr" rtl="0" eaLnBrk="1" fontAlgn="b" hangingPunct="1">
                        <a:lnSpc>
                          <a:spcPct val="100000"/>
                        </a:lnSpc>
                        <a:spcBef>
                          <a:spcPts val="0"/>
                        </a:spcBef>
                        <a:spcAft>
                          <a:spcPts val="0"/>
                        </a:spcAft>
                        <a:buNone/>
                      </a:pPr>
                      <a:r>
                        <a:rPr lang="ru-KZ" sz="800" b="0" i="0" u="none" strike="noStrike" cap="none">
                          <a:solidFill>
                            <a:schemeClr val="accent6">
                              <a:lumMod val="50000"/>
                            </a:schemeClr>
                          </a:solidFill>
                          <a:effectLst/>
                          <a:latin typeface="Arial Narrow" panose="020B0606020202030204" pitchFamily="34" charset="0"/>
                          <a:ea typeface="+mn-ea"/>
                          <a:cs typeface="+mn-cs"/>
                          <a:sym typeface="Arial"/>
                        </a:rPr>
                        <a:t>1 357</a:t>
                      </a:r>
                    </a:p>
                  </a:txBody>
                  <a:tcPr marL="9525" marR="9525" marT="0" marB="0" anchor="ctr">
                    <a:solidFill>
                      <a:schemeClr val="accent6">
                        <a:lumMod val="50000"/>
                        <a:alpha val="1000"/>
                      </a:schemeClr>
                    </a:solidFill>
                  </a:tcPr>
                </a:tc>
                <a:tc>
                  <a:txBody>
                    <a:bodyPr/>
                    <a:lstStyle/>
                    <a:p>
                      <a:pPr marR="0" algn="ctr" rtl="0" eaLnBrk="1" fontAlgn="b" hangingPunct="1">
                        <a:lnSpc>
                          <a:spcPct val="100000"/>
                        </a:lnSpc>
                        <a:spcBef>
                          <a:spcPts val="0"/>
                        </a:spcBef>
                        <a:spcAft>
                          <a:spcPts val="0"/>
                        </a:spcAft>
                        <a:buNone/>
                      </a:pPr>
                      <a:r>
                        <a:rPr lang="ru-KZ" sz="800" b="0" i="0" u="none" strike="noStrike" cap="none">
                          <a:solidFill>
                            <a:schemeClr val="accent6">
                              <a:lumMod val="50000"/>
                            </a:schemeClr>
                          </a:solidFill>
                          <a:effectLst/>
                          <a:latin typeface="Arial Narrow" panose="020B0606020202030204" pitchFamily="34" charset="0"/>
                          <a:ea typeface="+mn-ea"/>
                          <a:cs typeface="+mn-cs"/>
                          <a:sym typeface="Arial"/>
                        </a:rPr>
                        <a:t>2 135</a:t>
                      </a:r>
                    </a:p>
                  </a:txBody>
                  <a:tcPr marL="9525" marR="9525" marT="0" marB="0" anchor="ctr">
                    <a:solidFill>
                      <a:schemeClr val="accent6">
                        <a:lumMod val="50000"/>
                        <a:alpha val="1000"/>
                      </a:schemeClr>
                    </a:solidFill>
                  </a:tcPr>
                </a:tc>
                <a:tc>
                  <a:txBody>
                    <a:bodyPr/>
                    <a:lstStyle/>
                    <a:p>
                      <a:pPr marR="0" algn="ctr" rtl="0" eaLnBrk="1" fontAlgn="b" hangingPunct="1">
                        <a:lnSpc>
                          <a:spcPct val="100000"/>
                        </a:lnSpc>
                        <a:spcBef>
                          <a:spcPts val="0"/>
                        </a:spcBef>
                        <a:spcAft>
                          <a:spcPts val="0"/>
                        </a:spcAft>
                        <a:buNone/>
                      </a:pPr>
                      <a:r>
                        <a:rPr lang="ru-KZ" sz="800" b="0" i="0" u="none" strike="noStrike" cap="none">
                          <a:solidFill>
                            <a:schemeClr val="accent6">
                              <a:lumMod val="50000"/>
                            </a:schemeClr>
                          </a:solidFill>
                          <a:effectLst/>
                          <a:latin typeface="Arial Narrow" panose="020B0606020202030204" pitchFamily="34" charset="0"/>
                          <a:ea typeface="+mn-ea"/>
                          <a:cs typeface="+mn-cs"/>
                          <a:sym typeface="Arial"/>
                        </a:rPr>
                        <a:t>2 221</a:t>
                      </a:r>
                    </a:p>
                  </a:txBody>
                  <a:tcPr marL="9525" marR="9525" marT="0" marB="0" anchor="ctr">
                    <a:solidFill>
                      <a:schemeClr val="accent6">
                        <a:lumMod val="50000"/>
                        <a:alpha val="1000"/>
                      </a:schemeClr>
                    </a:solidFill>
                  </a:tcPr>
                </a:tc>
                <a:tc>
                  <a:txBody>
                    <a:bodyPr/>
                    <a:lstStyle/>
                    <a:p>
                      <a:pPr marR="0" algn="ctr" rtl="0" eaLnBrk="1" fontAlgn="b" hangingPunct="1">
                        <a:lnSpc>
                          <a:spcPct val="100000"/>
                        </a:lnSpc>
                        <a:spcBef>
                          <a:spcPts val="0"/>
                        </a:spcBef>
                        <a:spcAft>
                          <a:spcPts val="0"/>
                        </a:spcAft>
                        <a:buNone/>
                      </a:pPr>
                      <a:r>
                        <a:rPr lang="ru-KZ" sz="800" b="0" i="0" u="none" strike="noStrike" cap="none">
                          <a:solidFill>
                            <a:schemeClr val="accent6">
                              <a:lumMod val="50000"/>
                            </a:schemeClr>
                          </a:solidFill>
                          <a:effectLst/>
                          <a:latin typeface="Arial Narrow" panose="020B0606020202030204" pitchFamily="34" charset="0"/>
                          <a:ea typeface="+mn-ea"/>
                          <a:cs typeface="+mn-cs"/>
                          <a:sym typeface="Arial"/>
                        </a:rPr>
                        <a:t>1,1%</a:t>
                      </a:r>
                    </a:p>
                  </a:txBody>
                  <a:tcPr marL="9525" marR="9525" marT="0" marB="0" anchor="ctr">
                    <a:solidFill>
                      <a:schemeClr val="accent6">
                        <a:lumMod val="50000"/>
                        <a:alpha val="1000"/>
                      </a:schemeClr>
                    </a:solidFill>
                  </a:tcPr>
                </a:tc>
                <a:extLst>
                  <a:ext uri="{0D108BD9-81ED-4DB2-BD59-A6C34878D82A}">
                    <a16:rowId xmlns:a16="http://schemas.microsoft.com/office/drawing/2014/main" val="3145376209"/>
                  </a:ext>
                </a:extLst>
              </a:tr>
              <a:tr h="158400">
                <a:tc>
                  <a:txBody>
                    <a:bodyPr/>
                    <a:lstStyle/>
                    <a:p>
                      <a:pPr algn="ctr" fontAlgn="b"/>
                      <a:r>
                        <a:rPr lang="ru-RU" sz="800" u="none" strike="noStrike" dirty="0">
                          <a:solidFill>
                            <a:schemeClr val="accent6">
                              <a:lumMod val="50000"/>
                            </a:schemeClr>
                          </a:solidFill>
                          <a:effectLst/>
                          <a:latin typeface="Arial Narrow" panose="020B0606020202030204" pitchFamily="34" charset="0"/>
                        </a:rPr>
                        <a:t>20</a:t>
                      </a:r>
                      <a:endParaRPr lang="en-US" sz="800" b="0" i="0" u="none" strike="noStrike" dirty="0">
                        <a:solidFill>
                          <a:schemeClr val="accent6">
                            <a:lumMod val="50000"/>
                          </a:schemeClr>
                        </a:solidFill>
                        <a:effectLst/>
                        <a:latin typeface="Arial Narrow" panose="020B0606020202030204" pitchFamily="34" charset="0"/>
                      </a:endParaRPr>
                    </a:p>
                  </a:txBody>
                  <a:tcPr marL="9525" marR="9525" marT="0" marB="0" anchor="ctr">
                    <a:lnB w="12700" cap="flat" cmpd="sng" algn="ctr">
                      <a:solidFill>
                        <a:schemeClr val="tx1"/>
                      </a:solidFill>
                      <a:prstDash val="solid"/>
                      <a:round/>
                      <a:headEnd type="none" w="med" len="med"/>
                      <a:tailEnd type="none" w="med" len="med"/>
                    </a:lnB>
                    <a:solidFill>
                      <a:schemeClr val="accent6">
                        <a:lumMod val="50000"/>
                        <a:alpha val="20000"/>
                      </a:schemeClr>
                    </a:solidFill>
                  </a:tcPr>
                </a:tc>
                <a:tc>
                  <a:txBody>
                    <a:bodyPr/>
                    <a:lstStyle/>
                    <a:p>
                      <a:pPr marR="0" algn="ctr" rtl="0" eaLnBrk="1" fontAlgn="b" hangingPunct="1">
                        <a:lnSpc>
                          <a:spcPct val="100000"/>
                        </a:lnSpc>
                        <a:spcBef>
                          <a:spcPts val="0"/>
                        </a:spcBef>
                        <a:spcAft>
                          <a:spcPts val="0"/>
                        </a:spcAft>
                        <a:buNone/>
                      </a:pPr>
                      <a:r>
                        <a:rPr lang="ru-KZ" sz="800" b="0" i="0" u="none" strike="noStrike" cap="none" dirty="0">
                          <a:solidFill>
                            <a:schemeClr val="accent6">
                              <a:lumMod val="50000"/>
                            </a:schemeClr>
                          </a:solidFill>
                          <a:effectLst/>
                          <a:latin typeface="Arial Narrow" panose="020B0606020202030204" pitchFamily="34" charset="0"/>
                          <a:ea typeface="+mn-ea"/>
                          <a:cs typeface="+mn-cs"/>
                          <a:sym typeface="Arial"/>
                        </a:rPr>
                        <a:t>7412-1</a:t>
                      </a:r>
                    </a:p>
                  </a:txBody>
                  <a:tcPr marL="9525" marR="9525" marT="0" marB="0" anchor="ctr">
                    <a:lnB w="12700" cap="flat" cmpd="sng" algn="ctr">
                      <a:solidFill>
                        <a:schemeClr val="tx1"/>
                      </a:solidFill>
                      <a:prstDash val="solid"/>
                      <a:round/>
                      <a:headEnd type="none" w="med" len="med"/>
                      <a:tailEnd type="none" w="med" len="med"/>
                    </a:lnB>
                    <a:solidFill>
                      <a:schemeClr val="accent6">
                        <a:lumMod val="50000"/>
                        <a:alpha val="20000"/>
                      </a:schemeClr>
                    </a:solidFill>
                  </a:tcPr>
                </a:tc>
                <a:tc>
                  <a:txBody>
                    <a:bodyPr/>
                    <a:lstStyle/>
                    <a:p>
                      <a:pPr marL="72000" marR="0" algn="l" rtl="0" eaLnBrk="1" fontAlgn="b" hangingPunct="1">
                        <a:lnSpc>
                          <a:spcPct val="100000"/>
                        </a:lnSpc>
                        <a:spcBef>
                          <a:spcPts val="0"/>
                        </a:spcBef>
                        <a:spcAft>
                          <a:spcPts val="0"/>
                        </a:spcAft>
                        <a:buNone/>
                      </a:pPr>
                      <a:r>
                        <a:rPr lang="ru-RU" sz="800" b="0" i="0" u="none" strike="noStrike" cap="none" dirty="0">
                          <a:solidFill>
                            <a:schemeClr val="accent6">
                              <a:lumMod val="50000"/>
                            </a:schemeClr>
                          </a:solidFill>
                          <a:effectLst/>
                          <a:latin typeface="Arial Narrow" panose="020B0606020202030204" pitchFamily="34" charset="0"/>
                          <a:ea typeface="+mn-ea"/>
                          <a:cs typeface="+mn-cs"/>
                          <a:sym typeface="Arial"/>
                        </a:rPr>
                        <a:t>Электр </a:t>
                      </a:r>
                      <a:r>
                        <a:rPr lang="ru-RU" sz="800" b="0" i="0" u="none" strike="noStrike" cap="none" dirty="0" err="1">
                          <a:solidFill>
                            <a:schemeClr val="accent6">
                              <a:lumMod val="50000"/>
                            </a:schemeClr>
                          </a:solidFill>
                          <a:effectLst/>
                          <a:latin typeface="Arial Narrow" panose="020B0606020202030204" pitchFamily="34" charset="0"/>
                          <a:ea typeface="+mn-ea"/>
                          <a:cs typeface="+mn-cs"/>
                          <a:sym typeface="Arial"/>
                        </a:rPr>
                        <a:t>монтерлер</a:t>
                      </a:r>
                      <a:r>
                        <a:rPr lang="ru-RU" sz="800" b="0" i="0" u="none" strike="noStrike" cap="none" dirty="0">
                          <a:solidFill>
                            <a:schemeClr val="accent6">
                              <a:lumMod val="50000"/>
                            </a:schemeClr>
                          </a:solidFill>
                          <a:effectLst/>
                          <a:latin typeface="Arial Narrow" panose="020B0606020202030204" pitchFamily="34" charset="0"/>
                          <a:ea typeface="+mn-ea"/>
                          <a:cs typeface="+mn-cs"/>
                          <a:sym typeface="Arial"/>
                        </a:rPr>
                        <a:t> (</a:t>
                      </a:r>
                      <a:r>
                        <a:rPr lang="ru-RU" sz="800" b="0" i="0" u="none" strike="noStrike" cap="none" dirty="0" err="1">
                          <a:solidFill>
                            <a:schemeClr val="accent6">
                              <a:lumMod val="50000"/>
                            </a:schemeClr>
                          </a:solidFill>
                          <a:effectLst/>
                          <a:latin typeface="Arial Narrow" panose="020B0606020202030204" pitchFamily="34" charset="0"/>
                          <a:ea typeface="+mn-ea"/>
                          <a:cs typeface="+mn-cs"/>
                          <a:sym typeface="Arial"/>
                        </a:rPr>
                        <a:t>жалпы</a:t>
                      </a:r>
                      <a:r>
                        <a:rPr lang="ru-RU" sz="800" b="0" i="0" u="none" strike="noStrike" cap="none" dirty="0">
                          <a:solidFill>
                            <a:schemeClr val="accent6">
                              <a:lumMod val="50000"/>
                            </a:schemeClr>
                          </a:solidFill>
                          <a:effectLst/>
                          <a:latin typeface="Arial Narrow" panose="020B0606020202030204" pitchFamily="34" charset="0"/>
                          <a:ea typeface="+mn-ea"/>
                          <a:cs typeface="+mn-cs"/>
                          <a:sym typeface="Arial"/>
                        </a:rPr>
                        <a:t> </a:t>
                      </a:r>
                      <a:r>
                        <a:rPr lang="ru-RU" sz="800" b="0" i="0" u="none" strike="noStrike" cap="none" dirty="0" err="1">
                          <a:solidFill>
                            <a:schemeClr val="accent6">
                              <a:lumMod val="50000"/>
                            </a:schemeClr>
                          </a:solidFill>
                          <a:effectLst/>
                          <a:latin typeface="Arial Narrow" panose="020B0606020202030204" pitchFamily="34" charset="0"/>
                          <a:ea typeface="+mn-ea"/>
                          <a:cs typeface="+mn-cs"/>
                          <a:sym typeface="Arial"/>
                        </a:rPr>
                        <a:t>бейін</a:t>
                      </a:r>
                      <a:r>
                        <a:rPr lang="ru-RU" sz="800" b="0" i="0" u="none" strike="noStrike" cap="none" dirty="0">
                          <a:solidFill>
                            <a:schemeClr val="accent6">
                              <a:lumMod val="50000"/>
                            </a:schemeClr>
                          </a:solidFill>
                          <a:effectLst/>
                          <a:latin typeface="Arial Narrow" panose="020B0606020202030204" pitchFamily="34" charset="0"/>
                          <a:ea typeface="+mn-ea"/>
                          <a:cs typeface="+mn-cs"/>
                          <a:sym typeface="Arial"/>
                        </a:rPr>
                        <a:t>)</a:t>
                      </a:r>
                    </a:p>
                  </a:txBody>
                  <a:tcPr marL="9525" marR="9525" marT="0" marB="0" anchor="ctr">
                    <a:lnR w="12700" cap="flat" cmpd="sng" algn="ctr">
                      <a:solidFill>
                        <a:schemeClr val="tx1"/>
                      </a:solidFill>
                      <a:prstDash val="solid"/>
                      <a:round/>
                      <a:headEnd type="none" w="med" len="med"/>
                      <a:tailEnd type="none" w="med" len="med"/>
                    </a:lnR>
                    <a:lnB w="12700" cap="flat" cmpd="sng" algn="ctr">
                      <a:solidFill>
                        <a:schemeClr val="tx1"/>
                      </a:solidFill>
                      <a:prstDash val="solid"/>
                      <a:round/>
                      <a:headEnd type="none" w="med" len="med"/>
                      <a:tailEnd type="none" w="med" len="med"/>
                    </a:lnB>
                    <a:solidFill>
                      <a:schemeClr val="accent6">
                        <a:lumMod val="50000"/>
                        <a:alpha val="20000"/>
                      </a:schemeClr>
                    </a:solidFill>
                  </a:tcPr>
                </a:tc>
                <a:tc>
                  <a:txBody>
                    <a:bodyPr/>
                    <a:lstStyle/>
                    <a:p>
                      <a:pPr algn="ctr" fontAlgn="ctr"/>
                      <a:r>
                        <a:rPr lang="ru-KZ" sz="800" b="0" i="0" u="none" strike="noStrike" cap="none">
                          <a:solidFill>
                            <a:schemeClr val="tx1"/>
                          </a:solidFill>
                          <a:effectLst/>
                          <a:latin typeface="Arial Narrow" panose="020B0606020202030204" pitchFamily="34" charset="0"/>
                          <a:ea typeface="+mn-ea"/>
                          <a:cs typeface="+mn-cs"/>
                          <a:sym typeface="Arial"/>
                        </a:rPr>
                        <a:t>7 197</a:t>
                      </a:r>
                    </a:p>
                  </a:txBody>
                  <a:tcPr marL="9525" marR="9525" marT="0" marB="0" anchor="ctr">
                    <a:lnL w="12700" cap="flat" cmpd="sng" algn="ctr">
                      <a:solidFill>
                        <a:schemeClr val="tx1"/>
                      </a:solidFill>
                      <a:prstDash val="solid"/>
                      <a:round/>
                      <a:headEnd type="none" w="med" len="med"/>
                      <a:tailEnd type="none" w="med" len="med"/>
                    </a:lnL>
                    <a:lnB w="12700" cap="flat" cmpd="sng" algn="ctr">
                      <a:solidFill>
                        <a:schemeClr val="tx1"/>
                      </a:solidFill>
                      <a:prstDash val="solid"/>
                      <a:round/>
                      <a:headEnd type="none" w="med" len="med"/>
                      <a:tailEnd type="none" w="med" len="med"/>
                    </a:lnB>
                    <a:solidFill>
                      <a:schemeClr val="bg1">
                        <a:lumMod val="65000"/>
                        <a:alpha val="20000"/>
                      </a:schemeClr>
                    </a:solidFill>
                  </a:tcPr>
                </a:tc>
                <a:tc>
                  <a:txBody>
                    <a:bodyPr/>
                    <a:lstStyle/>
                    <a:p>
                      <a:pPr algn="ctr" fontAlgn="ctr"/>
                      <a:r>
                        <a:rPr lang="ru-KZ" sz="800" b="0" i="0" u="none" strike="noStrike" cap="none">
                          <a:solidFill>
                            <a:schemeClr val="tx1"/>
                          </a:solidFill>
                          <a:effectLst/>
                          <a:latin typeface="Arial Narrow" panose="020B0606020202030204" pitchFamily="34" charset="0"/>
                          <a:ea typeface="+mn-ea"/>
                          <a:cs typeface="+mn-cs"/>
                          <a:sym typeface="Arial"/>
                        </a:rPr>
                        <a:t>1 780</a:t>
                      </a:r>
                    </a:p>
                  </a:txBody>
                  <a:tcPr marL="9525" marR="9525" marT="0" marB="0" anchor="ctr">
                    <a:lnB w="12700" cap="flat" cmpd="sng" algn="ctr">
                      <a:solidFill>
                        <a:schemeClr val="tx1"/>
                      </a:solidFill>
                      <a:prstDash val="solid"/>
                      <a:round/>
                      <a:headEnd type="none" w="med" len="med"/>
                      <a:tailEnd type="none" w="med" len="med"/>
                    </a:lnB>
                    <a:solidFill>
                      <a:schemeClr val="bg1">
                        <a:lumMod val="65000"/>
                        <a:alpha val="20000"/>
                      </a:schemeClr>
                    </a:solidFill>
                  </a:tcPr>
                </a:tc>
                <a:tc>
                  <a:txBody>
                    <a:bodyPr/>
                    <a:lstStyle/>
                    <a:p>
                      <a:pPr algn="ctr" fontAlgn="ctr"/>
                      <a:r>
                        <a:rPr lang="ru-KZ" sz="800" b="0" i="0" u="none" strike="noStrike" cap="none">
                          <a:solidFill>
                            <a:schemeClr val="tx1"/>
                          </a:solidFill>
                          <a:effectLst/>
                          <a:latin typeface="Arial Narrow" panose="020B0606020202030204" pitchFamily="34" charset="0"/>
                          <a:ea typeface="+mn-ea"/>
                          <a:cs typeface="+mn-cs"/>
                          <a:sym typeface="Arial"/>
                        </a:rPr>
                        <a:t>1 854</a:t>
                      </a:r>
                    </a:p>
                  </a:txBody>
                  <a:tcPr marL="9525" marR="9525" marT="0" marB="0" anchor="ctr">
                    <a:lnB w="12700" cap="flat" cmpd="sng" algn="ctr">
                      <a:solidFill>
                        <a:schemeClr val="tx1"/>
                      </a:solidFill>
                      <a:prstDash val="solid"/>
                      <a:round/>
                      <a:headEnd type="none" w="med" len="med"/>
                      <a:tailEnd type="none" w="med" len="med"/>
                    </a:lnB>
                    <a:solidFill>
                      <a:schemeClr val="bg1">
                        <a:lumMod val="65000"/>
                        <a:alpha val="20000"/>
                      </a:schemeClr>
                    </a:solidFill>
                  </a:tcPr>
                </a:tc>
                <a:tc>
                  <a:txBody>
                    <a:bodyPr/>
                    <a:lstStyle/>
                    <a:p>
                      <a:pPr algn="ctr" fontAlgn="ctr"/>
                      <a:r>
                        <a:rPr lang="ru-KZ" sz="800" b="0" i="0" u="none" strike="noStrike" cap="none">
                          <a:solidFill>
                            <a:schemeClr val="tx1"/>
                          </a:solidFill>
                          <a:effectLst/>
                          <a:latin typeface="Arial Narrow" panose="020B0606020202030204" pitchFamily="34" charset="0"/>
                          <a:ea typeface="+mn-ea"/>
                          <a:cs typeface="+mn-cs"/>
                          <a:sym typeface="Arial"/>
                        </a:rPr>
                        <a:t>1 706</a:t>
                      </a:r>
                    </a:p>
                  </a:txBody>
                  <a:tcPr marL="9525" marR="9525" marT="0" marB="0" anchor="ctr">
                    <a:lnB w="12700" cap="flat" cmpd="sng" algn="ctr">
                      <a:solidFill>
                        <a:schemeClr val="tx1"/>
                      </a:solidFill>
                      <a:prstDash val="solid"/>
                      <a:round/>
                      <a:headEnd type="none" w="med" len="med"/>
                      <a:tailEnd type="none" w="med" len="med"/>
                    </a:lnB>
                    <a:solidFill>
                      <a:schemeClr val="bg1">
                        <a:lumMod val="65000"/>
                        <a:alpha val="20000"/>
                      </a:schemeClr>
                    </a:solidFill>
                  </a:tcPr>
                </a:tc>
                <a:tc>
                  <a:txBody>
                    <a:bodyPr/>
                    <a:lstStyle/>
                    <a:p>
                      <a:pPr algn="ctr" fontAlgn="ctr"/>
                      <a:r>
                        <a:rPr lang="ru-KZ" sz="800" b="0" i="0" u="none" strike="noStrike" cap="none">
                          <a:solidFill>
                            <a:schemeClr val="tx1"/>
                          </a:solidFill>
                          <a:effectLst/>
                          <a:latin typeface="Arial Narrow" panose="020B0606020202030204" pitchFamily="34" charset="0"/>
                          <a:ea typeface="+mn-ea"/>
                          <a:cs typeface="+mn-cs"/>
                          <a:sym typeface="Arial"/>
                        </a:rPr>
                        <a:t>1 857</a:t>
                      </a:r>
                    </a:p>
                  </a:txBody>
                  <a:tcPr marL="9525" marR="9525" marT="0" marB="0" anchor="ctr">
                    <a:lnR w="12700" cap="flat" cmpd="sng" algn="ctr">
                      <a:solidFill>
                        <a:schemeClr val="tx1"/>
                      </a:solidFill>
                      <a:prstDash val="solid"/>
                      <a:round/>
                      <a:headEnd type="none" w="med" len="med"/>
                      <a:tailEnd type="none" w="med" len="med"/>
                    </a:lnR>
                    <a:lnB w="12700" cap="flat" cmpd="sng" algn="ctr">
                      <a:solidFill>
                        <a:schemeClr val="tx1"/>
                      </a:solidFill>
                      <a:prstDash val="solid"/>
                      <a:round/>
                      <a:headEnd type="none" w="med" len="med"/>
                      <a:tailEnd type="none" w="med" len="med"/>
                    </a:lnB>
                    <a:solidFill>
                      <a:schemeClr val="bg1">
                        <a:lumMod val="65000"/>
                        <a:alpha val="20000"/>
                      </a:schemeClr>
                    </a:solidFill>
                  </a:tcPr>
                </a:tc>
                <a:tc>
                  <a:txBody>
                    <a:bodyPr/>
                    <a:lstStyle/>
                    <a:p>
                      <a:pPr marR="0" algn="ctr" rtl="0" eaLnBrk="1" fontAlgn="b" hangingPunct="1">
                        <a:lnSpc>
                          <a:spcPct val="100000"/>
                        </a:lnSpc>
                        <a:spcBef>
                          <a:spcPts val="0"/>
                        </a:spcBef>
                        <a:spcAft>
                          <a:spcPts val="0"/>
                        </a:spcAft>
                        <a:buNone/>
                      </a:pPr>
                      <a:r>
                        <a:rPr lang="ru-KZ" sz="800" b="0" i="0" u="none" strike="noStrike" cap="none">
                          <a:solidFill>
                            <a:schemeClr val="accent6">
                              <a:lumMod val="50000"/>
                            </a:schemeClr>
                          </a:solidFill>
                          <a:effectLst/>
                          <a:latin typeface="Arial Narrow" panose="020B0606020202030204" pitchFamily="34" charset="0"/>
                          <a:ea typeface="+mn-ea"/>
                          <a:cs typeface="+mn-cs"/>
                          <a:sym typeface="Arial"/>
                        </a:rPr>
                        <a:t>8 113</a:t>
                      </a:r>
                    </a:p>
                  </a:txBody>
                  <a:tcPr marL="9525" marR="9525" marT="0" marB="0" anchor="ctr">
                    <a:lnL w="12700" cap="flat" cmpd="sng" algn="ctr">
                      <a:solidFill>
                        <a:schemeClr val="tx1"/>
                      </a:solidFill>
                      <a:prstDash val="solid"/>
                      <a:round/>
                      <a:headEnd type="none" w="med" len="med"/>
                      <a:tailEnd type="none" w="med" len="med"/>
                    </a:lnL>
                    <a:lnB w="12700" cap="flat" cmpd="sng" algn="ctr">
                      <a:solidFill>
                        <a:schemeClr val="tx1"/>
                      </a:solidFill>
                      <a:prstDash val="solid"/>
                      <a:round/>
                      <a:headEnd type="none" w="med" len="med"/>
                      <a:tailEnd type="none" w="med" len="med"/>
                    </a:lnB>
                    <a:solidFill>
                      <a:schemeClr val="accent6">
                        <a:lumMod val="50000"/>
                        <a:alpha val="20000"/>
                      </a:schemeClr>
                    </a:solidFill>
                  </a:tcPr>
                </a:tc>
                <a:tc>
                  <a:txBody>
                    <a:bodyPr/>
                    <a:lstStyle/>
                    <a:p>
                      <a:pPr marR="0" algn="ctr" rtl="0" eaLnBrk="1" fontAlgn="b" hangingPunct="1">
                        <a:lnSpc>
                          <a:spcPct val="100000"/>
                        </a:lnSpc>
                        <a:spcBef>
                          <a:spcPts val="0"/>
                        </a:spcBef>
                        <a:spcAft>
                          <a:spcPts val="0"/>
                        </a:spcAft>
                        <a:buNone/>
                      </a:pPr>
                      <a:r>
                        <a:rPr lang="ru-KZ" sz="800" b="0" i="0" u="none" strike="noStrike" cap="none" dirty="0">
                          <a:solidFill>
                            <a:schemeClr val="tx1"/>
                          </a:solidFill>
                          <a:effectLst/>
                          <a:latin typeface="Arial Narrow" panose="020B0606020202030204" pitchFamily="34" charset="0"/>
                          <a:ea typeface="+mn-ea"/>
                          <a:cs typeface="+mn-cs"/>
                          <a:sym typeface="Arial"/>
                        </a:rPr>
                        <a:t>1 525</a:t>
                      </a:r>
                    </a:p>
                  </a:txBody>
                  <a:tcPr marL="9525" marR="9525" marT="0" marB="0" anchor="ctr">
                    <a:lnB w="12700" cap="flat" cmpd="sng" algn="ctr">
                      <a:solidFill>
                        <a:schemeClr val="tx1"/>
                      </a:solidFill>
                      <a:prstDash val="solid"/>
                      <a:round/>
                      <a:headEnd type="none" w="med" len="med"/>
                      <a:tailEnd type="none" w="med" len="med"/>
                    </a:lnB>
                    <a:solidFill>
                      <a:schemeClr val="bg1">
                        <a:lumMod val="50000"/>
                        <a:alpha val="20000"/>
                      </a:schemeClr>
                    </a:solidFill>
                  </a:tcPr>
                </a:tc>
                <a:tc>
                  <a:txBody>
                    <a:bodyPr/>
                    <a:lstStyle/>
                    <a:p>
                      <a:pPr marR="0" algn="ctr" rtl="0" eaLnBrk="1" fontAlgn="b" hangingPunct="1">
                        <a:lnSpc>
                          <a:spcPct val="100000"/>
                        </a:lnSpc>
                        <a:spcBef>
                          <a:spcPts val="0"/>
                        </a:spcBef>
                        <a:spcAft>
                          <a:spcPts val="0"/>
                        </a:spcAft>
                        <a:buNone/>
                      </a:pPr>
                      <a:r>
                        <a:rPr lang="ru-KZ" sz="800" b="0" i="0" u="none" strike="noStrike" cap="none">
                          <a:solidFill>
                            <a:schemeClr val="accent6">
                              <a:lumMod val="50000"/>
                            </a:schemeClr>
                          </a:solidFill>
                          <a:effectLst/>
                          <a:latin typeface="Arial Narrow" panose="020B0606020202030204" pitchFamily="34" charset="0"/>
                          <a:ea typeface="+mn-ea"/>
                          <a:cs typeface="+mn-cs"/>
                          <a:sym typeface="Arial"/>
                        </a:rPr>
                        <a:t>1 959</a:t>
                      </a:r>
                    </a:p>
                  </a:txBody>
                  <a:tcPr marL="9525" marR="9525" marT="0" marB="0" anchor="ctr">
                    <a:lnB w="12700" cap="flat" cmpd="sng" algn="ctr">
                      <a:solidFill>
                        <a:schemeClr val="tx1"/>
                      </a:solidFill>
                      <a:prstDash val="solid"/>
                      <a:round/>
                      <a:headEnd type="none" w="med" len="med"/>
                      <a:tailEnd type="none" w="med" len="med"/>
                    </a:lnB>
                    <a:solidFill>
                      <a:schemeClr val="accent6">
                        <a:lumMod val="50000"/>
                        <a:alpha val="20000"/>
                      </a:schemeClr>
                    </a:solidFill>
                  </a:tcPr>
                </a:tc>
                <a:tc>
                  <a:txBody>
                    <a:bodyPr/>
                    <a:lstStyle/>
                    <a:p>
                      <a:pPr marR="0" algn="ctr" rtl="0" eaLnBrk="1" fontAlgn="b" hangingPunct="1">
                        <a:lnSpc>
                          <a:spcPct val="100000"/>
                        </a:lnSpc>
                        <a:spcBef>
                          <a:spcPts val="0"/>
                        </a:spcBef>
                        <a:spcAft>
                          <a:spcPts val="0"/>
                        </a:spcAft>
                        <a:buNone/>
                      </a:pPr>
                      <a:r>
                        <a:rPr lang="ru-KZ" sz="800" b="0" i="0" u="none" strike="noStrike" cap="none">
                          <a:solidFill>
                            <a:schemeClr val="accent6">
                              <a:lumMod val="50000"/>
                            </a:schemeClr>
                          </a:solidFill>
                          <a:effectLst/>
                          <a:latin typeface="Arial Narrow" panose="020B0606020202030204" pitchFamily="34" charset="0"/>
                          <a:ea typeface="+mn-ea"/>
                          <a:cs typeface="+mn-cs"/>
                          <a:sym typeface="Arial"/>
                        </a:rPr>
                        <a:t>2 337</a:t>
                      </a:r>
                    </a:p>
                  </a:txBody>
                  <a:tcPr marL="9525" marR="9525" marT="0" marB="0" anchor="ctr">
                    <a:lnB w="12700" cap="flat" cmpd="sng" algn="ctr">
                      <a:solidFill>
                        <a:schemeClr val="tx1"/>
                      </a:solidFill>
                      <a:prstDash val="solid"/>
                      <a:round/>
                      <a:headEnd type="none" w="med" len="med"/>
                      <a:tailEnd type="none" w="med" len="med"/>
                    </a:lnB>
                    <a:solidFill>
                      <a:schemeClr val="accent6">
                        <a:lumMod val="50000"/>
                        <a:alpha val="20000"/>
                      </a:schemeClr>
                    </a:solidFill>
                  </a:tcPr>
                </a:tc>
                <a:tc>
                  <a:txBody>
                    <a:bodyPr/>
                    <a:lstStyle/>
                    <a:p>
                      <a:pPr marR="0" algn="ctr" rtl="0" eaLnBrk="1" fontAlgn="b" hangingPunct="1">
                        <a:lnSpc>
                          <a:spcPct val="100000"/>
                        </a:lnSpc>
                        <a:spcBef>
                          <a:spcPts val="0"/>
                        </a:spcBef>
                        <a:spcAft>
                          <a:spcPts val="0"/>
                        </a:spcAft>
                        <a:buNone/>
                      </a:pPr>
                      <a:r>
                        <a:rPr lang="ru-KZ" sz="800" b="0" i="0" u="none" strike="noStrike" cap="none">
                          <a:solidFill>
                            <a:schemeClr val="accent6">
                              <a:lumMod val="50000"/>
                            </a:schemeClr>
                          </a:solidFill>
                          <a:effectLst/>
                          <a:latin typeface="Arial Narrow" panose="020B0606020202030204" pitchFamily="34" charset="0"/>
                          <a:ea typeface="+mn-ea"/>
                          <a:cs typeface="+mn-cs"/>
                          <a:sym typeface="Arial"/>
                        </a:rPr>
                        <a:t>2 292</a:t>
                      </a:r>
                    </a:p>
                  </a:txBody>
                  <a:tcPr marL="9525" marR="9525" marT="0" marB="0" anchor="ctr">
                    <a:lnB w="12700" cap="flat" cmpd="sng" algn="ctr">
                      <a:solidFill>
                        <a:schemeClr val="tx1"/>
                      </a:solidFill>
                      <a:prstDash val="solid"/>
                      <a:round/>
                      <a:headEnd type="none" w="med" len="med"/>
                      <a:tailEnd type="none" w="med" len="med"/>
                    </a:lnB>
                    <a:solidFill>
                      <a:schemeClr val="accent6">
                        <a:lumMod val="50000"/>
                        <a:alpha val="20000"/>
                      </a:schemeClr>
                    </a:solidFill>
                  </a:tcPr>
                </a:tc>
                <a:tc>
                  <a:txBody>
                    <a:bodyPr/>
                    <a:lstStyle/>
                    <a:p>
                      <a:pPr marR="0" algn="ctr" rtl="0" eaLnBrk="1" fontAlgn="b" hangingPunct="1">
                        <a:lnSpc>
                          <a:spcPct val="100000"/>
                        </a:lnSpc>
                        <a:spcBef>
                          <a:spcPts val="0"/>
                        </a:spcBef>
                        <a:spcAft>
                          <a:spcPts val="0"/>
                        </a:spcAft>
                        <a:buNone/>
                      </a:pPr>
                      <a:r>
                        <a:rPr lang="ru-KZ" sz="800" b="0" i="0" u="none" strike="noStrike" cap="none">
                          <a:solidFill>
                            <a:schemeClr val="accent6">
                              <a:lumMod val="50000"/>
                            </a:schemeClr>
                          </a:solidFill>
                          <a:effectLst/>
                          <a:latin typeface="Arial Narrow" panose="020B0606020202030204" pitchFamily="34" charset="0"/>
                          <a:ea typeface="+mn-ea"/>
                          <a:cs typeface="+mn-cs"/>
                          <a:sym typeface="Arial"/>
                        </a:rPr>
                        <a:t>1,1%</a:t>
                      </a:r>
                    </a:p>
                  </a:txBody>
                  <a:tcPr marL="9525" marR="9525" marT="0" marB="0" anchor="ctr">
                    <a:lnB w="12700" cap="flat" cmpd="sng" algn="ctr">
                      <a:solidFill>
                        <a:schemeClr val="tx1"/>
                      </a:solidFill>
                      <a:prstDash val="solid"/>
                      <a:round/>
                      <a:headEnd type="none" w="med" len="med"/>
                      <a:tailEnd type="none" w="med" len="med"/>
                    </a:lnB>
                    <a:solidFill>
                      <a:schemeClr val="accent6">
                        <a:lumMod val="50000"/>
                        <a:alpha val="20000"/>
                      </a:schemeClr>
                    </a:solidFill>
                  </a:tcPr>
                </a:tc>
                <a:extLst>
                  <a:ext uri="{0D108BD9-81ED-4DB2-BD59-A6C34878D82A}">
                    <a16:rowId xmlns:a16="http://schemas.microsoft.com/office/drawing/2014/main" val="3063250630"/>
                  </a:ext>
                </a:extLst>
              </a:tr>
              <a:tr h="158400">
                <a:tc>
                  <a:txBody>
                    <a:bodyPr/>
                    <a:lstStyle/>
                    <a:p>
                      <a:pPr algn="ctr" fontAlgn="b"/>
                      <a:r>
                        <a:rPr lang="ru-RU" sz="800" u="none" strike="noStrike" dirty="0">
                          <a:solidFill>
                            <a:schemeClr val="accent6">
                              <a:lumMod val="50000"/>
                            </a:schemeClr>
                          </a:solidFill>
                          <a:effectLst/>
                          <a:latin typeface="Arial Narrow" panose="020B0606020202030204" pitchFamily="34" charset="0"/>
                        </a:rPr>
                        <a:t>21</a:t>
                      </a:r>
                      <a:endParaRPr lang="en-US" sz="800" b="0" i="0" u="none" strike="noStrike" dirty="0">
                        <a:solidFill>
                          <a:schemeClr val="accent6">
                            <a:lumMod val="50000"/>
                          </a:schemeClr>
                        </a:solidFill>
                        <a:effectLst/>
                        <a:latin typeface="Arial Narrow" panose="020B0606020202030204" pitchFamily="34" charset="0"/>
                      </a:endParaRPr>
                    </a:p>
                  </a:txBody>
                  <a:tcPr marL="9525" marR="9525" marT="0" marB="0" anchor="ctr">
                    <a:lnT w="12700" cap="flat" cmpd="sng" algn="ctr">
                      <a:solidFill>
                        <a:schemeClr val="tx1"/>
                      </a:solidFill>
                      <a:prstDash val="solid"/>
                      <a:round/>
                      <a:headEnd type="none" w="med" len="med"/>
                      <a:tailEnd type="none" w="med" len="med"/>
                    </a:lnT>
                    <a:solidFill>
                      <a:schemeClr val="accent6">
                        <a:lumMod val="50000"/>
                        <a:alpha val="1000"/>
                      </a:schemeClr>
                    </a:solidFill>
                  </a:tcPr>
                </a:tc>
                <a:tc>
                  <a:txBody>
                    <a:bodyPr/>
                    <a:lstStyle/>
                    <a:p>
                      <a:pPr marR="0" algn="ctr" rtl="0" eaLnBrk="1" fontAlgn="b" hangingPunct="1">
                        <a:lnSpc>
                          <a:spcPct val="100000"/>
                        </a:lnSpc>
                        <a:spcBef>
                          <a:spcPts val="0"/>
                        </a:spcBef>
                        <a:spcAft>
                          <a:spcPts val="0"/>
                        </a:spcAft>
                        <a:buNone/>
                      </a:pPr>
                      <a:r>
                        <a:rPr lang="ru-KZ" sz="800" b="0" i="0" u="none" strike="noStrike" cap="none" dirty="0">
                          <a:solidFill>
                            <a:schemeClr val="accent6">
                              <a:lumMod val="50000"/>
                            </a:schemeClr>
                          </a:solidFill>
                          <a:effectLst/>
                          <a:latin typeface="Arial Narrow" panose="020B0606020202030204" pitchFamily="34" charset="0"/>
                          <a:ea typeface="+mn-ea"/>
                          <a:cs typeface="+mn-cs"/>
                          <a:sym typeface="Arial"/>
                        </a:rPr>
                        <a:t>8341-1</a:t>
                      </a:r>
                    </a:p>
                  </a:txBody>
                  <a:tcPr marL="9525" marR="9525" marT="0" marB="0" anchor="ctr">
                    <a:lnT w="12700" cap="flat" cmpd="sng" algn="ctr">
                      <a:solidFill>
                        <a:schemeClr val="tx1"/>
                      </a:solidFill>
                      <a:prstDash val="solid"/>
                      <a:round/>
                      <a:headEnd type="none" w="med" len="med"/>
                      <a:tailEnd type="none" w="med" len="med"/>
                    </a:lnT>
                    <a:solidFill>
                      <a:schemeClr val="accent6">
                        <a:lumMod val="50000"/>
                        <a:alpha val="1000"/>
                      </a:schemeClr>
                    </a:solidFill>
                  </a:tcPr>
                </a:tc>
                <a:tc>
                  <a:txBody>
                    <a:bodyPr/>
                    <a:lstStyle/>
                    <a:p>
                      <a:pPr marL="72000" marR="0" algn="l" rtl="0" eaLnBrk="1" fontAlgn="b" hangingPunct="1">
                        <a:lnSpc>
                          <a:spcPct val="100000"/>
                        </a:lnSpc>
                        <a:spcBef>
                          <a:spcPts val="0"/>
                        </a:spcBef>
                        <a:spcAft>
                          <a:spcPts val="0"/>
                        </a:spcAft>
                        <a:buNone/>
                      </a:pPr>
                      <a:r>
                        <a:rPr lang="ru-RU" sz="800" b="0" i="0" u="none" strike="noStrike" cap="none" dirty="0" err="1">
                          <a:solidFill>
                            <a:schemeClr val="accent6">
                              <a:lumMod val="50000"/>
                            </a:schemeClr>
                          </a:solidFill>
                          <a:effectLst/>
                          <a:latin typeface="Arial Narrow" panose="020B0606020202030204" pitchFamily="34" charset="0"/>
                          <a:ea typeface="+mn-ea"/>
                          <a:cs typeface="+mn-cs"/>
                          <a:sym typeface="Arial"/>
                        </a:rPr>
                        <a:t>Тракторшылар</a:t>
                      </a:r>
                      <a:endParaRPr lang="ru-RU" sz="800" b="0" i="0" u="none" strike="noStrike" cap="none" dirty="0">
                        <a:solidFill>
                          <a:schemeClr val="accent6">
                            <a:lumMod val="50000"/>
                          </a:schemeClr>
                        </a:solidFill>
                        <a:effectLst/>
                        <a:latin typeface="Arial Narrow" panose="020B0606020202030204" pitchFamily="34" charset="0"/>
                        <a:ea typeface="+mn-ea"/>
                        <a:cs typeface="+mn-cs"/>
                        <a:sym typeface="Arial"/>
                      </a:endParaRPr>
                    </a:p>
                  </a:txBody>
                  <a:tcPr marL="9525" marR="9525" marT="0" marB="0" anchor="ctr">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solidFill>
                      <a:schemeClr val="accent6">
                        <a:lumMod val="50000"/>
                        <a:alpha val="1000"/>
                      </a:schemeClr>
                    </a:solidFill>
                  </a:tcPr>
                </a:tc>
                <a:tc>
                  <a:txBody>
                    <a:bodyPr/>
                    <a:lstStyle/>
                    <a:p>
                      <a:pPr algn="ctr" fontAlgn="ctr"/>
                      <a:r>
                        <a:rPr lang="ru-KZ" sz="800" b="0" i="0" u="none" strike="noStrike" cap="none">
                          <a:solidFill>
                            <a:schemeClr val="tx1"/>
                          </a:solidFill>
                          <a:effectLst/>
                          <a:latin typeface="Arial Narrow" panose="020B0606020202030204" pitchFamily="34" charset="0"/>
                          <a:ea typeface="+mn-ea"/>
                          <a:cs typeface="+mn-cs"/>
                          <a:sym typeface="Arial"/>
                        </a:rPr>
                        <a:t>7 078</a:t>
                      </a:r>
                    </a:p>
                  </a:txBody>
                  <a:tcPr marL="9525" marR="9525" marT="0" marB="0" anchor="ctr">
                    <a:lnL w="12700" cap="flat" cmpd="sng" algn="ctr">
                      <a:solidFill>
                        <a:schemeClr val="tx1"/>
                      </a:solidFill>
                      <a:prstDash val="solid"/>
                      <a:round/>
                      <a:headEnd type="none" w="med" len="med"/>
                      <a:tailEnd type="none" w="med" len="med"/>
                    </a:lnL>
                    <a:lnT w="12700" cap="flat" cmpd="sng" algn="ctr">
                      <a:solidFill>
                        <a:schemeClr val="tx1"/>
                      </a:solidFill>
                      <a:prstDash val="solid"/>
                      <a:round/>
                      <a:headEnd type="none" w="med" len="med"/>
                      <a:tailEnd type="none" w="med" len="med"/>
                    </a:lnT>
                    <a:solidFill>
                      <a:schemeClr val="accent6">
                        <a:lumMod val="50000"/>
                        <a:alpha val="1000"/>
                      </a:schemeClr>
                    </a:solidFill>
                  </a:tcPr>
                </a:tc>
                <a:tc>
                  <a:txBody>
                    <a:bodyPr/>
                    <a:lstStyle/>
                    <a:p>
                      <a:pPr algn="ctr" fontAlgn="ctr"/>
                      <a:r>
                        <a:rPr lang="ru-KZ" sz="800" b="0" i="0" u="none" strike="noStrike" cap="none">
                          <a:solidFill>
                            <a:schemeClr val="tx1"/>
                          </a:solidFill>
                          <a:effectLst/>
                          <a:latin typeface="Arial Narrow" panose="020B0606020202030204" pitchFamily="34" charset="0"/>
                          <a:ea typeface="+mn-ea"/>
                          <a:cs typeface="+mn-cs"/>
                          <a:sym typeface="Arial"/>
                        </a:rPr>
                        <a:t>1 490</a:t>
                      </a:r>
                    </a:p>
                  </a:txBody>
                  <a:tcPr marL="9525" marR="9525" marT="0" marB="0" anchor="ctr">
                    <a:lnT w="12700" cap="flat" cmpd="sng" algn="ctr">
                      <a:solidFill>
                        <a:schemeClr val="tx1"/>
                      </a:solidFill>
                      <a:prstDash val="solid"/>
                      <a:round/>
                      <a:headEnd type="none" w="med" len="med"/>
                      <a:tailEnd type="none" w="med" len="med"/>
                    </a:lnT>
                    <a:solidFill>
                      <a:schemeClr val="accent6">
                        <a:lumMod val="50000"/>
                        <a:alpha val="1000"/>
                      </a:schemeClr>
                    </a:solidFill>
                  </a:tcPr>
                </a:tc>
                <a:tc>
                  <a:txBody>
                    <a:bodyPr/>
                    <a:lstStyle/>
                    <a:p>
                      <a:pPr algn="ctr" fontAlgn="ctr"/>
                      <a:r>
                        <a:rPr lang="ru-KZ" sz="800" b="0" i="0" u="none" strike="noStrike" cap="none">
                          <a:solidFill>
                            <a:schemeClr val="tx1"/>
                          </a:solidFill>
                          <a:effectLst/>
                          <a:latin typeface="Arial Narrow" panose="020B0606020202030204" pitchFamily="34" charset="0"/>
                          <a:ea typeface="+mn-ea"/>
                          <a:cs typeface="+mn-cs"/>
                          <a:sym typeface="Arial"/>
                        </a:rPr>
                        <a:t>2 372</a:t>
                      </a:r>
                    </a:p>
                  </a:txBody>
                  <a:tcPr marL="9525" marR="9525" marT="0" marB="0" anchor="ctr">
                    <a:lnT w="12700" cap="flat" cmpd="sng" algn="ctr">
                      <a:solidFill>
                        <a:schemeClr val="tx1"/>
                      </a:solidFill>
                      <a:prstDash val="solid"/>
                      <a:round/>
                      <a:headEnd type="none" w="med" len="med"/>
                      <a:tailEnd type="none" w="med" len="med"/>
                    </a:lnT>
                    <a:solidFill>
                      <a:schemeClr val="accent6">
                        <a:lumMod val="50000"/>
                        <a:alpha val="1000"/>
                      </a:schemeClr>
                    </a:solidFill>
                  </a:tcPr>
                </a:tc>
                <a:tc>
                  <a:txBody>
                    <a:bodyPr/>
                    <a:lstStyle/>
                    <a:p>
                      <a:pPr algn="ctr" fontAlgn="ctr"/>
                      <a:r>
                        <a:rPr lang="ru-KZ" sz="800" b="0" i="0" u="none" strike="noStrike" cap="none" dirty="0">
                          <a:solidFill>
                            <a:schemeClr val="tx1"/>
                          </a:solidFill>
                          <a:effectLst/>
                          <a:latin typeface="Arial Narrow" panose="020B0606020202030204" pitchFamily="34" charset="0"/>
                          <a:ea typeface="+mn-ea"/>
                          <a:cs typeface="+mn-cs"/>
                          <a:sym typeface="Arial"/>
                        </a:rPr>
                        <a:t>1 971</a:t>
                      </a:r>
                    </a:p>
                  </a:txBody>
                  <a:tcPr marL="9525" marR="9525" marT="0" marB="0" anchor="ctr">
                    <a:lnT w="12700" cap="flat" cmpd="sng" algn="ctr">
                      <a:solidFill>
                        <a:schemeClr val="tx1"/>
                      </a:solidFill>
                      <a:prstDash val="solid"/>
                      <a:round/>
                      <a:headEnd type="none" w="med" len="med"/>
                      <a:tailEnd type="none" w="med" len="med"/>
                    </a:lnT>
                    <a:solidFill>
                      <a:schemeClr val="accent6">
                        <a:lumMod val="50000"/>
                        <a:alpha val="1000"/>
                      </a:schemeClr>
                    </a:solidFill>
                  </a:tcPr>
                </a:tc>
                <a:tc>
                  <a:txBody>
                    <a:bodyPr/>
                    <a:lstStyle/>
                    <a:p>
                      <a:pPr algn="ctr" fontAlgn="ctr"/>
                      <a:r>
                        <a:rPr lang="ru-KZ" sz="800" b="0" i="0" u="none" strike="noStrike" cap="none">
                          <a:solidFill>
                            <a:schemeClr val="tx1"/>
                          </a:solidFill>
                          <a:effectLst/>
                          <a:latin typeface="Arial Narrow" panose="020B0606020202030204" pitchFamily="34" charset="0"/>
                          <a:ea typeface="+mn-ea"/>
                          <a:cs typeface="+mn-cs"/>
                          <a:sym typeface="Arial"/>
                        </a:rPr>
                        <a:t>1 245</a:t>
                      </a:r>
                    </a:p>
                  </a:txBody>
                  <a:tcPr marL="9525" marR="9525" marT="0" marB="0" anchor="ctr">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solidFill>
                      <a:schemeClr val="accent6">
                        <a:lumMod val="50000"/>
                        <a:alpha val="1000"/>
                      </a:schemeClr>
                    </a:solidFill>
                  </a:tcPr>
                </a:tc>
                <a:tc>
                  <a:txBody>
                    <a:bodyPr/>
                    <a:lstStyle/>
                    <a:p>
                      <a:pPr marR="0" algn="ctr" rtl="0" eaLnBrk="1" fontAlgn="b" hangingPunct="1">
                        <a:lnSpc>
                          <a:spcPct val="100000"/>
                        </a:lnSpc>
                        <a:spcBef>
                          <a:spcPts val="0"/>
                        </a:spcBef>
                        <a:spcAft>
                          <a:spcPts val="0"/>
                        </a:spcAft>
                        <a:buNone/>
                      </a:pPr>
                      <a:r>
                        <a:rPr lang="ru-KZ" sz="800" b="0" i="0" u="none" strike="noStrike" cap="none">
                          <a:solidFill>
                            <a:schemeClr val="accent6">
                              <a:lumMod val="50000"/>
                            </a:schemeClr>
                          </a:solidFill>
                          <a:effectLst/>
                          <a:latin typeface="Arial Narrow" panose="020B0606020202030204" pitchFamily="34" charset="0"/>
                          <a:ea typeface="+mn-ea"/>
                          <a:cs typeface="+mn-cs"/>
                          <a:sym typeface="Arial"/>
                        </a:rPr>
                        <a:t>7 651</a:t>
                      </a:r>
                    </a:p>
                  </a:txBody>
                  <a:tcPr marL="9525" marR="9525" marT="0" marB="0" anchor="ctr">
                    <a:lnL w="12700" cap="flat" cmpd="sng" algn="ctr">
                      <a:solidFill>
                        <a:schemeClr val="tx1"/>
                      </a:solidFill>
                      <a:prstDash val="solid"/>
                      <a:round/>
                      <a:headEnd type="none" w="med" len="med"/>
                      <a:tailEnd type="none" w="med" len="med"/>
                    </a:lnL>
                    <a:lnT w="12700" cap="flat" cmpd="sng" algn="ctr">
                      <a:solidFill>
                        <a:schemeClr val="tx1"/>
                      </a:solidFill>
                      <a:prstDash val="solid"/>
                      <a:round/>
                      <a:headEnd type="none" w="med" len="med"/>
                      <a:tailEnd type="none" w="med" len="med"/>
                    </a:lnT>
                    <a:solidFill>
                      <a:schemeClr val="accent6">
                        <a:lumMod val="50000"/>
                        <a:alpha val="1000"/>
                      </a:schemeClr>
                    </a:solidFill>
                  </a:tcPr>
                </a:tc>
                <a:tc>
                  <a:txBody>
                    <a:bodyPr/>
                    <a:lstStyle/>
                    <a:p>
                      <a:pPr marR="0" algn="ctr" rtl="0" eaLnBrk="1" fontAlgn="b" hangingPunct="1">
                        <a:lnSpc>
                          <a:spcPct val="100000"/>
                        </a:lnSpc>
                        <a:spcBef>
                          <a:spcPts val="0"/>
                        </a:spcBef>
                        <a:spcAft>
                          <a:spcPts val="0"/>
                        </a:spcAft>
                        <a:buNone/>
                      </a:pPr>
                      <a:r>
                        <a:rPr lang="ru-KZ" sz="800" b="0" i="0" u="none" strike="noStrike" cap="none">
                          <a:solidFill>
                            <a:schemeClr val="tx1"/>
                          </a:solidFill>
                          <a:effectLst/>
                          <a:latin typeface="Arial Narrow" panose="020B0606020202030204" pitchFamily="34" charset="0"/>
                          <a:ea typeface="+mn-ea"/>
                          <a:cs typeface="+mn-cs"/>
                          <a:sym typeface="Arial"/>
                        </a:rPr>
                        <a:t>1 510</a:t>
                      </a:r>
                    </a:p>
                  </a:txBody>
                  <a:tcPr marL="9525" marR="9525" marT="0" marB="0" anchor="ctr">
                    <a:lnT w="12700" cap="flat" cmpd="sng" algn="ctr">
                      <a:solidFill>
                        <a:schemeClr val="tx1"/>
                      </a:solidFill>
                      <a:prstDash val="solid"/>
                      <a:round/>
                      <a:headEnd type="none" w="med" len="med"/>
                      <a:tailEnd type="none" w="med" len="med"/>
                    </a:lnT>
                    <a:solidFill>
                      <a:schemeClr val="accent6">
                        <a:lumMod val="50000"/>
                        <a:alpha val="1000"/>
                      </a:schemeClr>
                    </a:solidFill>
                  </a:tcPr>
                </a:tc>
                <a:tc>
                  <a:txBody>
                    <a:bodyPr/>
                    <a:lstStyle/>
                    <a:p>
                      <a:pPr marR="0" algn="ctr" rtl="0" eaLnBrk="1" fontAlgn="b" hangingPunct="1">
                        <a:lnSpc>
                          <a:spcPct val="100000"/>
                        </a:lnSpc>
                        <a:spcBef>
                          <a:spcPts val="0"/>
                        </a:spcBef>
                        <a:spcAft>
                          <a:spcPts val="0"/>
                        </a:spcAft>
                        <a:buNone/>
                      </a:pPr>
                      <a:r>
                        <a:rPr lang="ru-KZ" sz="800" b="0" i="0" u="none" strike="noStrike" cap="none">
                          <a:solidFill>
                            <a:schemeClr val="accent6">
                              <a:lumMod val="50000"/>
                            </a:schemeClr>
                          </a:solidFill>
                          <a:effectLst/>
                          <a:latin typeface="Arial Narrow" panose="020B0606020202030204" pitchFamily="34" charset="0"/>
                          <a:ea typeface="+mn-ea"/>
                          <a:cs typeface="+mn-cs"/>
                          <a:sym typeface="Arial"/>
                        </a:rPr>
                        <a:t>1 430</a:t>
                      </a:r>
                    </a:p>
                  </a:txBody>
                  <a:tcPr marL="9525" marR="9525" marT="0" marB="0" anchor="ctr">
                    <a:lnT w="12700" cap="flat" cmpd="sng" algn="ctr">
                      <a:solidFill>
                        <a:schemeClr val="tx1"/>
                      </a:solidFill>
                      <a:prstDash val="solid"/>
                      <a:round/>
                      <a:headEnd type="none" w="med" len="med"/>
                      <a:tailEnd type="none" w="med" len="med"/>
                    </a:lnT>
                    <a:solidFill>
                      <a:schemeClr val="accent6">
                        <a:lumMod val="50000"/>
                        <a:alpha val="1000"/>
                      </a:schemeClr>
                    </a:solidFill>
                  </a:tcPr>
                </a:tc>
                <a:tc>
                  <a:txBody>
                    <a:bodyPr/>
                    <a:lstStyle/>
                    <a:p>
                      <a:pPr marR="0" algn="ctr" rtl="0" eaLnBrk="1" fontAlgn="b" hangingPunct="1">
                        <a:lnSpc>
                          <a:spcPct val="100000"/>
                        </a:lnSpc>
                        <a:spcBef>
                          <a:spcPts val="0"/>
                        </a:spcBef>
                        <a:spcAft>
                          <a:spcPts val="0"/>
                        </a:spcAft>
                        <a:buNone/>
                      </a:pPr>
                      <a:r>
                        <a:rPr lang="ru-KZ" sz="800" b="0" i="0" u="none" strike="noStrike" cap="none">
                          <a:solidFill>
                            <a:schemeClr val="accent6">
                              <a:lumMod val="50000"/>
                            </a:schemeClr>
                          </a:solidFill>
                          <a:effectLst/>
                          <a:latin typeface="Arial Narrow" panose="020B0606020202030204" pitchFamily="34" charset="0"/>
                          <a:ea typeface="+mn-ea"/>
                          <a:cs typeface="+mn-cs"/>
                          <a:sym typeface="Arial"/>
                        </a:rPr>
                        <a:t>2 622</a:t>
                      </a:r>
                    </a:p>
                  </a:txBody>
                  <a:tcPr marL="9525" marR="9525" marT="0" marB="0" anchor="ctr">
                    <a:lnT w="12700" cap="flat" cmpd="sng" algn="ctr">
                      <a:solidFill>
                        <a:schemeClr val="tx1"/>
                      </a:solidFill>
                      <a:prstDash val="solid"/>
                      <a:round/>
                      <a:headEnd type="none" w="med" len="med"/>
                      <a:tailEnd type="none" w="med" len="med"/>
                    </a:lnT>
                    <a:solidFill>
                      <a:schemeClr val="accent6">
                        <a:lumMod val="50000"/>
                        <a:alpha val="1000"/>
                      </a:schemeClr>
                    </a:solidFill>
                  </a:tcPr>
                </a:tc>
                <a:tc>
                  <a:txBody>
                    <a:bodyPr/>
                    <a:lstStyle/>
                    <a:p>
                      <a:pPr marR="0" algn="ctr" rtl="0" eaLnBrk="1" fontAlgn="b" hangingPunct="1">
                        <a:lnSpc>
                          <a:spcPct val="100000"/>
                        </a:lnSpc>
                        <a:spcBef>
                          <a:spcPts val="0"/>
                        </a:spcBef>
                        <a:spcAft>
                          <a:spcPts val="0"/>
                        </a:spcAft>
                        <a:buNone/>
                      </a:pPr>
                      <a:r>
                        <a:rPr lang="ru-KZ" sz="800" b="0" i="0" u="none" strike="noStrike" cap="none">
                          <a:solidFill>
                            <a:schemeClr val="accent6">
                              <a:lumMod val="50000"/>
                            </a:schemeClr>
                          </a:solidFill>
                          <a:effectLst/>
                          <a:latin typeface="Arial Narrow" panose="020B0606020202030204" pitchFamily="34" charset="0"/>
                          <a:ea typeface="+mn-ea"/>
                          <a:cs typeface="+mn-cs"/>
                          <a:sym typeface="Arial"/>
                        </a:rPr>
                        <a:t>2 089</a:t>
                      </a:r>
                    </a:p>
                  </a:txBody>
                  <a:tcPr marL="9525" marR="9525" marT="0" marB="0" anchor="ctr">
                    <a:lnT w="12700" cap="flat" cmpd="sng" algn="ctr">
                      <a:solidFill>
                        <a:schemeClr val="tx1"/>
                      </a:solidFill>
                      <a:prstDash val="solid"/>
                      <a:round/>
                      <a:headEnd type="none" w="med" len="med"/>
                      <a:tailEnd type="none" w="med" len="med"/>
                    </a:lnT>
                    <a:solidFill>
                      <a:schemeClr val="accent6">
                        <a:lumMod val="50000"/>
                        <a:alpha val="1000"/>
                      </a:schemeClr>
                    </a:solidFill>
                  </a:tcPr>
                </a:tc>
                <a:tc>
                  <a:txBody>
                    <a:bodyPr/>
                    <a:lstStyle/>
                    <a:p>
                      <a:pPr marR="0" algn="ctr" rtl="0" eaLnBrk="1" fontAlgn="b" hangingPunct="1">
                        <a:lnSpc>
                          <a:spcPct val="100000"/>
                        </a:lnSpc>
                        <a:spcBef>
                          <a:spcPts val="0"/>
                        </a:spcBef>
                        <a:spcAft>
                          <a:spcPts val="0"/>
                        </a:spcAft>
                        <a:buNone/>
                      </a:pPr>
                      <a:r>
                        <a:rPr lang="ru-KZ" sz="800" b="0" i="0" u="none" strike="noStrike" cap="none">
                          <a:solidFill>
                            <a:schemeClr val="accent6">
                              <a:lumMod val="50000"/>
                            </a:schemeClr>
                          </a:solidFill>
                          <a:effectLst/>
                          <a:latin typeface="Arial Narrow" panose="020B0606020202030204" pitchFamily="34" charset="0"/>
                          <a:ea typeface="+mn-ea"/>
                          <a:cs typeface="+mn-cs"/>
                          <a:sym typeface="Arial"/>
                        </a:rPr>
                        <a:t>1,0%</a:t>
                      </a:r>
                    </a:p>
                  </a:txBody>
                  <a:tcPr marL="9525" marR="9525" marT="0" marB="0" anchor="ctr">
                    <a:lnT w="12700" cap="flat" cmpd="sng" algn="ctr">
                      <a:solidFill>
                        <a:schemeClr val="tx1"/>
                      </a:solidFill>
                      <a:prstDash val="solid"/>
                      <a:round/>
                      <a:headEnd type="none" w="med" len="med"/>
                      <a:tailEnd type="none" w="med" len="med"/>
                    </a:lnT>
                    <a:solidFill>
                      <a:schemeClr val="accent6">
                        <a:lumMod val="50000"/>
                        <a:alpha val="1000"/>
                      </a:schemeClr>
                    </a:solidFill>
                  </a:tcPr>
                </a:tc>
                <a:extLst>
                  <a:ext uri="{0D108BD9-81ED-4DB2-BD59-A6C34878D82A}">
                    <a16:rowId xmlns:a16="http://schemas.microsoft.com/office/drawing/2014/main" val="1295061941"/>
                  </a:ext>
                </a:extLst>
              </a:tr>
              <a:tr h="158400">
                <a:tc>
                  <a:txBody>
                    <a:bodyPr/>
                    <a:lstStyle/>
                    <a:p>
                      <a:pPr algn="ctr" fontAlgn="b"/>
                      <a:r>
                        <a:rPr lang="ru-RU" sz="800" u="none" strike="noStrike" dirty="0">
                          <a:solidFill>
                            <a:schemeClr val="accent6">
                              <a:lumMod val="50000"/>
                            </a:schemeClr>
                          </a:solidFill>
                          <a:effectLst/>
                          <a:latin typeface="Arial Narrow" panose="020B0606020202030204" pitchFamily="34" charset="0"/>
                        </a:rPr>
                        <a:t>22</a:t>
                      </a:r>
                      <a:endParaRPr lang="en-US" sz="800" b="0" i="0" u="none" strike="noStrike" dirty="0">
                        <a:solidFill>
                          <a:schemeClr val="accent6">
                            <a:lumMod val="50000"/>
                          </a:schemeClr>
                        </a:solidFill>
                        <a:effectLst/>
                        <a:latin typeface="Arial Narrow" panose="020B0606020202030204" pitchFamily="34" charset="0"/>
                      </a:endParaRPr>
                    </a:p>
                  </a:txBody>
                  <a:tcPr marL="9525" marR="9525" marT="0" marB="0" anchor="ctr">
                    <a:solidFill>
                      <a:schemeClr val="accent6">
                        <a:lumMod val="50000"/>
                        <a:alpha val="20000"/>
                      </a:schemeClr>
                    </a:solidFill>
                  </a:tcPr>
                </a:tc>
                <a:tc>
                  <a:txBody>
                    <a:bodyPr/>
                    <a:lstStyle/>
                    <a:p>
                      <a:pPr marR="0" algn="ctr" rtl="0" eaLnBrk="1" fontAlgn="b" hangingPunct="1">
                        <a:lnSpc>
                          <a:spcPct val="100000"/>
                        </a:lnSpc>
                        <a:spcBef>
                          <a:spcPts val="0"/>
                        </a:spcBef>
                        <a:spcAft>
                          <a:spcPts val="0"/>
                        </a:spcAft>
                        <a:buNone/>
                      </a:pPr>
                      <a:r>
                        <a:rPr lang="ru-KZ" sz="800" b="0" i="0" u="none" strike="noStrike" cap="none" dirty="0">
                          <a:solidFill>
                            <a:schemeClr val="accent6">
                              <a:lumMod val="50000"/>
                            </a:schemeClr>
                          </a:solidFill>
                          <a:effectLst/>
                          <a:latin typeface="Arial Narrow" panose="020B0606020202030204" pitchFamily="34" charset="0"/>
                          <a:ea typeface="+mn-ea"/>
                          <a:cs typeface="+mn-cs"/>
                          <a:sym typeface="Arial"/>
                        </a:rPr>
                        <a:t>2350-4</a:t>
                      </a:r>
                    </a:p>
                  </a:txBody>
                  <a:tcPr marL="9525" marR="9525" marT="0" marB="0" anchor="ctr">
                    <a:solidFill>
                      <a:schemeClr val="accent6">
                        <a:lumMod val="50000"/>
                        <a:alpha val="20000"/>
                      </a:schemeClr>
                    </a:solidFill>
                  </a:tcPr>
                </a:tc>
                <a:tc>
                  <a:txBody>
                    <a:bodyPr/>
                    <a:lstStyle/>
                    <a:p>
                      <a:pPr marL="72000" marR="0" algn="l" rtl="0" eaLnBrk="1" fontAlgn="b" hangingPunct="1">
                        <a:lnSpc>
                          <a:spcPct val="100000"/>
                        </a:lnSpc>
                        <a:spcBef>
                          <a:spcPts val="0"/>
                        </a:spcBef>
                        <a:spcAft>
                          <a:spcPts val="0"/>
                        </a:spcAft>
                        <a:buNone/>
                      </a:pPr>
                      <a:r>
                        <a:rPr lang="ru-RU" sz="800" b="0" i="0" u="none" strike="noStrike" cap="none" dirty="0" err="1">
                          <a:solidFill>
                            <a:schemeClr val="accent6">
                              <a:lumMod val="50000"/>
                            </a:schemeClr>
                          </a:solidFill>
                          <a:effectLst/>
                          <a:latin typeface="Arial Narrow" panose="020B0606020202030204" pitchFamily="34" charset="0"/>
                          <a:ea typeface="+mn-ea"/>
                          <a:cs typeface="+mn-cs"/>
                          <a:sym typeface="Arial"/>
                        </a:rPr>
                        <a:t>Техникалық</a:t>
                      </a:r>
                      <a:r>
                        <a:rPr lang="ru-RU" sz="800" b="0" i="0" u="none" strike="noStrike" cap="none" dirty="0">
                          <a:solidFill>
                            <a:schemeClr val="accent6">
                              <a:lumMod val="50000"/>
                            </a:schemeClr>
                          </a:solidFill>
                          <a:effectLst/>
                          <a:latin typeface="Arial Narrow" panose="020B0606020202030204" pitchFamily="34" charset="0"/>
                          <a:ea typeface="+mn-ea"/>
                          <a:cs typeface="+mn-cs"/>
                          <a:sym typeface="Arial"/>
                        </a:rPr>
                        <a:t> </a:t>
                      </a:r>
                      <a:r>
                        <a:rPr lang="ru-RU" sz="800" b="0" i="0" u="none" strike="noStrike" cap="none" dirty="0" err="1">
                          <a:solidFill>
                            <a:schemeClr val="accent6">
                              <a:lumMod val="50000"/>
                            </a:schemeClr>
                          </a:solidFill>
                          <a:effectLst/>
                          <a:latin typeface="Arial Narrow" panose="020B0606020202030204" pitchFamily="34" charset="0"/>
                          <a:ea typeface="+mn-ea"/>
                          <a:cs typeface="+mn-cs"/>
                          <a:sym typeface="Arial"/>
                        </a:rPr>
                        <a:t>ғылымдар</a:t>
                      </a:r>
                      <a:r>
                        <a:rPr lang="ru-RU" sz="800" b="0" i="0" u="none" strike="noStrike" cap="none" dirty="0">
                          <a:solidFill>
                            <a:schemeClr val="accent6">
                              <a:lumMod val="50000"/>
                            </a:schemeClr>
                          </a:solidFill>
                          <a:effectLst/>
                          <a:latin typeface="Arial Narrow" panose="020B0606020202030204" pitchFamily="34" charset="0"/>
                          <a:ea typeface="+mn-ea"/>
                          <a:cs typeface="+mn-cs"/>
                          <a:sym typeface="Arial"/>
                        </a:rPr>
                        <a:t> </a:t>
                      </a:r>
                      <a:r>
                        <a:rPr lang="ru-RU" sz="800" b="0" i="0" u="none" strike="noStrike" cap="none" dirty="0" err="1">
                          <a:solidFill>
                            <a:schemeClr val="accent6">
                              <a:lumMod val="50000"/>
                            </a:schemeClr>
                          </a:solidFill>
                          <a:effectLst/>
                          <a:latin typeface="Arial Narrow" panose="020B0606020202030204" pitchFamily="34" charset="0"/>
                          <a:ea typeface="+mn-ea"/>
                          <a:cs typeface="+mn-cs"/>
                          <a:sym typeface="Arial"/>
                        </a:rPr>
                        <a:t>бойынша</a:t>
                      </a:r>
                      <a:r>
                        <a:rPr lang="ru-RU" sz="800" b="0" i="0" u="none" strike="noStrike" cap="none" dirty="0">
                          <a:solidFill>
                            <a:schemeClr val="accent6">
                              <a:lumMod val="50000"/>
                            </a:schemeClr>
                          </a:solidFill>
                          <a:effectLst/>
                          <a:latin typeface="Arial Narrow" panose="020B0606020202030204" pitchFamily="34" charset="0"/>
                          <a:ea typeface="+mn-ea"/>
                          <a:cs typeface="+mn-cs"/>
                          <a:sym typeface="Arial"/>
                        </a:rPr>
                        <a:t> орта </a:t>
                      </a:r>
                      <a:r>
                        <a:rPr lang="ru-RU" sz="800" b="0" i="0" u="none" strike="noStrike" cap="none" dirty="0" err="1">
                          <a:solidFill>
                            <a:schemeClr val="accent6">
                              <a:lumMod val="50000"/>
                            </a:schemeClr>
                          </a:solidFill>
                          <a:effectLst/>
                          <a:latin typeface="Arial Narrow" panose="020B0606020202030204" pitchFamily="34" charset="0"/>
                          <a:ea typeface="+mn-ea"/>
                          <a:cs typeface="+mn-cs"/>
                          <a:sym typeface="Arial"/>
                        </a:rPr>
                        <a:t>мектеп</a:t>
                      </a:r>
                      <a:r>
                        <a:rPr lang="ru-RU" sz="800" b="0" i="0" u="none" strike="noStrike" cap="none" dirty="0">
                          <a:solidFill>
                            <a:schemeClr val="accent6">
                              <a:lumMod val="50000"/>
                            </a:schemeClr>
                          </a:solidFill>
                          <a:effectLst/>
                          <a:latin typeface="Arial Narrow" panose="020B0606020202030204" pitchFamily="34" charset="0"/>
                          <a:ea typeface="+mn-ea"/>
                          <a:cs typeface="+mn-cs"/>
                          <a:sym typeface="Arial"/>
                        </a:rPr>
                        <a:t> </a:t>
                      </a:r>
                      <a:r>
                        <a:rPr lang="ru-RU" sz="800" b="0" i="0" u="none" strike="noStrike" cap="none" dirty="0" err="1">
                          <a:solidFill>
                            <a:schemeClr val="accent6">
                              <a:lumMod val="50000"/>
                            </a:schemeClr>
                          </a:solidFill>
                          <a:effectLst/>
                          <a:latin typeface="Arial Narrow" panose="020B0606020202030204" pitchFamily="34" charset="0"/>
                          <a:ea typeface="+mn-ea"/>
                          <a:cs typeface="+mn-cs"/>
                          <a:sym typeface="Arial"/>
                        </a:rPr>
                        <a:t>мұғалімдері</a:t>
                      </a:r>
                      <a:endParaRPr lang="ru-RU" sz="800" b="0" i="0" u="none" strike="noStrike" cap="none" dirty="0">
                        <a:solidFill>
                          <a:schemeClr val="accent6">
                            <a:lumMod val="50000"/>
                          </a:schemeClr>
                        </a:solidFill>
                        <a:effectLst/>
                        <a:latin typeface="Arial Narrow" panose="020B0606020202030204" pitchFamily="34" charset="0"/>
                        <a:ea typeface="+mn-ea"/>
                        <a:cs typeface="+mn-cs"/>
                        <a:sym typeface="Arial"/>
                      </a:endParaRPr>
                    </a:p>
                  </a:txBody>
                  <a:tcPr marL="9525" marR="9525" marT="0" marB="0" anchor="ctr">
                    <a:lnR w="12700" cap="flat" cmpd="sng" algn="ctr">
                      <a:solidFill>
                        <a:schemeClr val="tx1"/>
                      </a:solidFill>
                      <a:prstDash val="solid"/>
                      <a:round/>
                      <a:headEnd type="none" w="med" len="med"/>
                      <a:tailEnd type="none" w="med" len="med"/>
                    </a:lnR>
                    <a:solidFill>
                      <a:schemeClr val="accent6">
                        <a:lumMod val="50000"/>
                        <a:alpha val="20000"/>
                      </a:schemeClr>
                    </a:solidFill>
                  </a:tcPr>
                </a:tc>
                <a:tc>
                  <a:txBody>
                    <a:bodyPr/>
                    <a:lstStyle/>
                    <a:p>
                      <a:pPr algn="ctr" fontAlgn="ctr"/>
                      <a:r>
                        <a:rPr lang="ru-KZ" sz="800" b="0" i="0" u="none" strike="noStrike" cap="none">
                          <a:solidFill>
                            <a:schemeClr val="tx1"/>
                          </a:solidFill>
                          <a:effectLst/>
                          <a:latin typeface="Arial Narrow" panose="020B0606020202030204" pitchFamily="34" charset="0"/>
                          <a:ea typeface="+mn-ea"/>
                          <a:cs typeface="+mn-cs"/>
                          <a:sym typeface="Arial"/>
                        </a:rPr>
                        <a:t>5 564</a:t>
                      </a:r>
                    </a:p>
                  </a:txBody>
                  <a:tcPr marL="9525" marR="9525" marT="0" marB="0" anchor="ctr">
                    <a:lnL w="12700" cap="flat" cmpd="sng" algn="ctr">
                      <a:solidFill>
                        <a:schemeClr val="tx1"/>
                      </a:solidFill>
                      <a:prstDash val="solid"/>
                      <a:round/>
                      <a:headEnd type="none" w="med" len="med"/>
                      <a:tailEnd type="none" w="med" len="med"/>
                    </a:lnL>
                    <a:solidFill>
                      <a:schemeClr val="bg1">
                        <a:lumMod val="65000"/>
                        <a:alpha val="20000"/>
                      </a:schemeClr>
                    </a:solidFill>
                  </a:tcPr>
                </a:tc>
                <a:tc>
                  <a:txBody>
                    <a:bodyPr/>
                    <a:lstStyle/>
                    <a:p>
                      <a:pPr algn="ctr" fontAlgn="ctr"/>
                      <a:r>
                        <a:rPr lang="ru-KZ" sz="800" b="0" i="0" u="none" strike="noStrike" cap="none">
                          <a:solidFill>
                            <a:schemeClr val="tx1"/>
                          </a:solidFill>
                          <a:effectLst/>
                          <a:latin typeface="Arial Narrow" panose="020B0606020202030204" pitchFamily="34" charset="0"/>
                          <a:ea typeface="+mn-ea"/>
                          <a:cs typeface="+mn-cs"/>
                          <a:sym typeface="Arial"/>
                        </a:rPr>
                        <a:t>686</a:t>
                      </a:r>
                    </a:p>
                  </a:txBody>
                  <a:tcPr marL="9525" marR="9525" marT="0" marB="0" anchor="ctr">
                    <a:solidFill>
                      <a:schemeClr val="bg1">
                        <a:lumMod val="65000"/>
                        <a:alpha val="20000"/>
                      </a:schemeClr>
                    </a:solidFill>
                  </a:tcPr>
                </a:tc>
                <a:tc>
                  <a:txBody>
                    <a:bodyPr/>
                    <a:lstStyle/>
                    <a:p>
                      <a:pPr algn="ctr" fontAlgn="ctr"/>
                      <a:r>
                        <a:rPr lang="ru-KZ" sz="800" b="0" i="0" u="none" strike="noStrike" cap="none">
                          <a:solidFill>
                            <a:schemeClr val="tx1"/>
                          </a:solidFill>
                          <a:effectLst/>
                          <a:latin typeface="Arial Narrow" panose="020B0606020202030204" pitchFamily="34" charset="0"/>
                          <a:ea typeface="+mn-ea"/>
                          <a:cs typeface="+mn-cs"/>
                          <a:sym typeface="Arial"/>
                        </a:rPr>
                        <a:t>553</a:t>
                      </a:r>
                    </a:p>
                  </a:txBody>
                  <a:tcPr marL="9525" marR="9525" marT="0" marB="0" anchor="ctr">
                    <a:solidFill>
                      <a:schemeClr val="bg1">
                        <a:lumMod val="65000"/>
                        <a:alpha val="20000"/>
                      </a:schemeClr>
                    </a:solidFill>
                  </a:tcPr>
                </a:tc>
                <a:tc>
                  <a:txBody>
                    <a:bodyPr/>
                    <a:lstStyle/>
                    <a:p>
                      <a:pPr algn="ctr" fontAlgn="ctr"/>
                      <a:r>
                        <a:rPr lang="ru-KZ" sz="800" b="0" i="0" u="none" strike="noStrike" cap="none">
                          <a:solidFill>
                            <a:schemeClr val="tx1"/>
                          </a:solidFill>
                          <a:effectLst/>
                          <a:latin typeface="Arial Narrow" panose="020B0606020202030204" pitchFamily="34" charset="0"/>
                          <a:ea typeface="+mn-ea"/>
                          <a:cs typeface="+mn-cs"/>
                          <a:sym typeface="Arial"/>
                        </a:rPr>
                        <a:t>3 152</a:t>
                      </a:r>
                    </a:p>
                  </a:txBody>
                  <a:tcPr marL="9525" marR="9525" marT="0" marB="0" anchor="ctr">
                    <a:solidFill>
                      <a:schemeClr val="bg1">
                        <a:lumMod val="65000"/>
                        <a:alpha val="20000"/>
                      </a:schemeClr>
                    </a:solidFill>
                  </a:tcPr>
                </a:tc>
                <a:tc>
                  <a:txBody>
                    <a:bodyPr/>
                    <a:lstStyle/>
                    <a:p>
                      <a:pPr algn="ctr" fontAlgn="ctr"/>
                      <a:r>
                        <a:rPr lang="ru-KZ" sz="800" b="0" i="0" u="none" strike="noStrike" cap="none">
                          <a:solidFill>
                            <a:schemeClr val="tx1"/>
                          </a:solidFill>
                          <a:effectLst/>
                          <a:latin typeface="Arial Narrow" panose="020B0606020202030204" pitchFamily="34" charset="0"/>
                          <a:ea typeface="+mn-ea"/>
                          <a:cs typeface="+mn-cs"/>
                          <a:sym typeface="Arial"/>
                        </a:rPr>
                        <a:t>1 173</a:t>
                      </a:r>
                    </a:p>
                  </a:txBody>
                  <a:tcPr marL="9525" marR="9525" marT="0" marB="0" anchor="ctr">
                    <a:lnR w="12700" cap="flat" cmpd="sng" algn="ctr">
                      <a:solidFill>
                        <a:schemeClr val="tx1"/>
                      </a:solidFill>
                      <a:prstDash val="solid"/>
                      <a:round/>
                      <a:headEnd type="none" w="med" len="med"/>
                      <a:tailEnd type="none" w="med" len="med"/>
                    </a:lnR>
                    <a:solidFill>
                      <a:schemeClr val="bg1">
                        <a:lumMod val="65000"/>
                        <a:alpha val="20000"/>
                      </a:schemeClr>
                    </a:solidFill>
                  </a:tcPr>
                </a:tc>
                <a:tc>
                  <a:txBody>
                    <a:bodyPr/>
                    <a:lstStyle/>
                    <a:p>
                      <a:pPr marR="0" algn="ctr" rtl="0" eaLnBrk="1" fontAlgn="b" hangingPunct="1">
                        <a:lnSpc>
                          <a:spcPct val="100000"/>
                        </a:lnSpc>
                        <a:spcBef>
                          <a:spcPts val="0"/>
                        </a:spcBef>
                        <a:spcAft>
                          <a:spcPts val="0"/>
                        </a:spcAft>
                        <a:buNone/>
                      </a:pPr>
                      <a:r>
                        <a:rPr lang="ru-KZ" sz="800" b="0" i="0" u="none" strike="noStrike" cap="none" dirty="0">
                          <a:solidFill>
                            <a:schemeClr val="accent6">
                              <a:lumMod val="50000"/>
                            </a:schemeClr>
                          </a:solidFill>
                          <a:effectLst/>
                          <a:latin typeface="Arial Narrow" panose="020B0606020202030204" pitchFamily="34" charset="0"/>
                          <a:ea typeface="+mn-ea"/>
                          <a:cs typeface="+mn-cs"/>
                          <a:sym typeface="Arial"/>
                        </a:rPr>
                        <a:t>6 997</a:t>
                      </a:r>
                    </a:p>
                  </a:txBody>
                  <a:tcPr marL="9525" marR="9525" marT="0" marB="0" anchor="ctr">
                    <a:lnL w="12700" cap="flat" cmpd="sng" algn="ctr">
                      <a:solidFill>
                        <a:schemeClr val="tx1"/>
                      </a:solidFill>
                      <a:prstDash val="solid"/>
                      <a:round/>
                      <a:headEnd type="none" w="med" len="med"/>
                      <a:tailEnd type="none" w="med" len="med"/>
                    </a:lnL>
                    <a:solidFill>
                      <a:schemeClr val="accent6">
                        <a:lumMod val="50000"/>
                        <a:alpha val="20000"/>
                      </a:schemeClr>
                    </a:solidFill>
                  </a:tcPr>
                </a:tc>
                <a:tc>
                  <a:txBody>
                    <a:bodyPr/>
                    <a:lstStyle/>
                    <a:p>
                      <a:pPr marR="0" algn="ctr" rtl="0" eaLnBrk="1" fontAlgn="b" hangingPunct="1">
                        <a:lnSpc>
                          <a:spcPct val="100000"/>
                        </a:lnSpc>
                        <a:spcBef>
                          <a:spcPts val="0"/>
                        </a:spcBef>
                        <a:spcAft>
                          <a:spcPts val="0"/>
                        </a:spcAft>
                        <a:buNone/>
                      </a:pPr>
                      <a:r>
                        <a:rPr lang="ru-KZ" sz="800" b="0" i="0" u="none" strike="noStrike" cap="none">
                          <a:solidFill>
                            <a:schemeClr val="tx1"/>
                          </a:solidFill>
                          <a:effectLst/>
                          <a:latin typeface="Arial Narrow" panose="020B0606020202030204" pitchFamily="34" charset="0"/>
                          <a:ea typeface="+mn-ea"/>
                          <a:cs typeface="+mn-cs"/>
                          <a:sym typeface="Arial"/>
                        </a:rPr>
                        <a:t>1 188</a:t>
                      </a:r>
                    </a:p>
                  </a:txBody>
                  <a:tcPr marL="9525" marR="9525" marT="0" marB="0" anchor="ctr">
                    <a:solidFill>
                      <a:schemeClr val="bg1">
                        <a:lumMod val="50000"/>
                        <a:alpha val="20000"/>
                      </a:schemeClr>
                    </a:solidFill>
                  </a:tcPr>
                </a:tc>
                <a:tc>
                  <a:txBody>
                    <a:bodyPr/>
                    <a:lstStyle/>
                    <a:p>
                      <a:pPr marR="0" algn="ctr" rtl="0" eaLnBrk="1" fontAlgn="b" hangingPunct="1">
                        <a:lnSpc>
                          <a:spcPct val="100000"/>
                        </a:lnSpc>
                        <a:spcBef>
                          <a:spcPts val="0"/>
                        </a:spcBef>
                        <a:spcAft>
                          <a:spcPts val="0"/>
                        </a:spcAft>
                        <a:buNone/>
                      </a:pPr>
                      <a:r>
                        <a:rPr lang="ru-KZ" sz="800" b="0" i="0" u="none" strike="noStrike" cap="none">
                          <a:solidFill>
                            <a:schemeClr val="accent6">
                              <a:lumMod val="50000"/>
                            </a:schemeClr>
                          </a:solidFill>
                          <a:effectLst/>
                          <a:latin typeface="Arial Narrow" panose="020B0606020202030204" pitchFamily="34" charset="0"/>
                          <a:ea typeface="+mn-ea"/>
                          <a:cs typeface="+mn-cs"/>
                          <a:sym typeface="Arial"/>
                        </a:rPr>
                        <a:t>1 271</a:t>
                      </a:r>
                    </a:p>
                  </a:txBody>
                  <a:tcPr marL="9525" marR="9525" marT="0" marB="0" anchor="ctr">
                    <a:solidFill>
                      <a:schemeClr val="accent6">
                        <a:lumMod val="50000"/>
                        <a:alpha val="20000"/>
                      </a:schemeClr>
                    </a:solidFill>
                  </a:tcPr>
                </a:tc>
                <a:tc>
                  <a:txBody>
                    <a:bodyPr/>
                    <a:lstStyle/>
                    <a:p>
                      <a:pPr marR="0" algn="ctr" rtl="0" eaLnBrk="1" fontAlgn="b" hangingPunct="1">
                        <a:lnSpc>
                          <a:spcPct val="100000"/>
                        </a:lnSpc>
                        <a:spcBef>
                          <a:spcPts val="0"/>
                        </a:spcBef>
                        <a:spcAft>
                          <a:spcPts val="0"/>
                        </a:spcAft>
                        <a:buNone/>
                      </a:pPr>
                      <a:r>
                        <a:rPr lang="ru-KZ" sz="800" b="0" i="0" u="none" strike="noStrike" cap="none">
                          <a:solidFill>
                            <a:schemeClr val="accent6">
                              <a:lumMod val="50000"/>
                            </a:schemeClr>
                          </a:solidFill>
                          <a:effectLst/>
                          <a:latin typeface="Arial Narrow" panose="020B0606020202030204" pitchFamily="34" charset="0"/>
                          <a:ea typeface="+mn-ea"/>
                          <a:cs typeface="+mn-cs"/>
                          <a:sym typeface="Arial"/>
                        </a:rPr>
                        <a:t>1 229</a:t>
                      </a:r>
                    </a:p>
                  </a:txBody>
                  <a:tcPr marL="9525" marR="9525" marT="0" marB="0" anchor="ctr">
                    <a:solidFill>
                      <a:schemeClr val="accent6">
                        <a:lumMod val="50000"/>
                        <a:alpha val="20000"/>
                      </a:schemeClr>
                    </a:solidFill>
                  </a:tcPr>
                </a:tc>
                <a:tc>
                  <a:txBody>
                    <a:bodyPr/>
                    <a:lstStyle/>
                    <a:p>
                      <a:pPr marR="0" algn="ctr" rtl="0" eaLnBrk="1" fontAlgn="b" hangingPunct="1">
                        <a:lnSpc>
                          <a:spcPct val="100000"/>
                        </a:lnSpc>
                        <a:spcBef>
                          <a:spcPts val="0"/>
                        </a:spcBef>
                        <a:spcAft>
                          <a:spcPts val="0"/>
                        </a:spcAft>
                        <a:buNone/>
                      </a:pPr>
                      <a:r>
                        <a:rPr lang="ru-KZ" sz="800" b="0" i="0" u="none" strike="noStrike" cap="none">
                          <a:solidFill>
                            <a:schemeClr val="accent6">
                              <a:lumMod val="50000"/>
                            </a:schemeClr>
                          </a:solidFill>
                          <a:effectLst/>
                          <a:latin typeface="Arial Narrow" panose="020B0606020202030204" pitchFamily="34" charset="0"/>
                          <a:ea typeface="+mn-ea"/>
                          <a:cs typeface="+mn-cs"/>
                          <a:sym typeface="Arial"/>
                        </a:rPr>
                        <a:t>3 309</a:t>
                      </a:r>
                    </a:p>
                  </a:txBody>
                  <a:tcPr marL="9525" marR="9525" marT="0" marB="0" anchor="ctr">
                    <a:solidFill>
                      <a:schemeClr val="accent6">
                        <a:lumMod val="50000"/>
                        <a:alpha val="20000"/>
                      </a:schemeClr>
                    </a:solidFill>
                  </a:tcPr>
                </a:tc>
                <a:tc>
                  <a:txBody>
                    <a:bodyPr/>
                    <a:lstStyle/>
                    <a:p>
                      <a:pPr marR="0" algn="ctr" rtl="0" eaLnBrk="1" fontAlgn="b" hangingPunct="1">
                        <a:lnSpc>
                          <a:spcPct val="100000"/>
                        </a:lnSpc>
                        <a:spcBef>
                          <a:spcPts val="0"/>
                        </a:spcBef>
                        <a:spcAft>
                          <a:spcPts val="0"/>
                        </a:spcAft>
                        <a:buNone/>
                      </a:pPr>
                      <a:r>
                        <a:rPr lang="ru-KZ" sz="800" b="0" i="0" u="none" strike="noStrike" cap="none">
                          <a:solidFill>
                            <a:schemeClr val="accent6">
                              <a:lumMod val="50000"/>
                            </a:schemeClr>
                          </a:solidFill>
                          <a:effectLst/>
                          <a:latin typeface="Arial Narrow" panose="020B0606020202030204" pitchFamily="34" charset="0"/>
                          <a:ea typeface="+mn-ea"/>
                          <a:cs typeface="+mn-cs"/>
                          <a:sym typeface="Arial"/>
                        </a:rPr>
                        <a:t>0,9%</a:t>
                      </a:r>
                    </a:p>
                  </a:txBody>
                  <a:tcPr marL="9525" marR="9525" marT="0" marB="0" anchor="ctr">
                    <a:solidFill>
                      <a:schemeClr val="accent6">
                        <a:lumMod val="50000"/>
                        <a:alpha val="20000"/>
                      </a:schemeClr>
                    </a:solidFill>
                  </a:tcPr>
                </a:tc>
                <a:extLst>
                  <a:ext uri="{0D108BD9-81ED-4DB2-BD59-A6C34878D82A}">
                    <a16:rowId xmlns:a16="http://schemas.microsoft.com/office/drawing/2014/main" val="750895560"/>
                  </a:ext>
                </a:extLst>
              </a:tr>
              <a:tr h="158400">
                <a:tc>
                  <a:txBody>
                    <a:bodyPr/>
                    <a:lstStyle/>
                    <a:p>
                      <a:pPr algn="ctr" fontAlgn="b"/>
                      <a:r>
                        <a:rPr lang="ru-RU" sz="800" u="none" strike="noStrike" dirty="0">
                          <a:solidFill>
                            <a:schemeClr val="accent6">
                              <a:lumMod val="50000"/>
                            </a:schemeClr>
                          </a:solidFill>
                          <a:effectLst/>
                          <a:latin typeface="Arial Narrow" panose="020B0606020202030204" pitchFamily="34" charset="0"/>
                        </a:rPr>
                        <a:t>23</a:t>
                      </a:r>
                      <a:endParaRPr lang="en-US" sz="800" b="0" i="0" u="none" strike="noStrike" dirty="0">
                        <a:solidFill>
                          <a:schemeClr val="accent6">
                            <a:lumMod val="50000"/>
                          </a:schemeClr>
                        </a:solidFill>
                        <a:effectLst/>
                        <a:latin typeface="Arial Narrow" panose="020B0606020202030204" pitchFamily="34" charset="0"/>
                      </a:endParaRPr>
                    </a:p>
                  </a:txBody>
                  <a:tcPr marL="9525" marR="9525" marT="0" marB="0" anchor="ctr">
                    <a:solidFill>
                      <a:schemeClr val="accent6">
                        <a:lumMod val="50000"/>
                        <a:alpha val="1000"/>
                      </a:schemeClr>
                    </a:solidFill>
                  </a:tcPr>
                </a:tc>
                <a:tc>
                  <a:txBody>
                    <a:bodyPr/>
                    <a:lstStyle/>
                    <a:p>
                      <a:pPr marR="0" algn="ctr" rtl="0" eaLnBrk="1" fontAlgn="b" hangingPunct="1">
                        <a:lnSpc>
                          <a:spcPct val="100000"/>
                        </a:lnSpc>
                        <a:spcBef>
                          <a:spcPts val="0"/>
                        </a:spcBef>
                        <a:spcAft>
                          <a:spcPts val="0"/>
                        </a:spcAft>
                        <a:buNone/>
                      </a:pPr>
                      <a:r>
                        <a:rPr lang="ru-KZ" sz="800" b="0" i="0" u="none" strike="noStrike" cap="none" dirty="0">
                          <a:solidFill>
                            <a:schemeClr val="accent6">
                              <a:lumMod val="50000"/>
                            </a:schemeClr>
                          </a:solidFill>
                          <a:effectLst/>
                          <a:latin typeface="Arial Narrow" panose="020B0606020202030204" pitchFamily="34" charset="0"/>
                          <a:ea typeface="+mn-ea"/>
                          <a:cs typeface="+mn-cs"/>
                          <a:sym typeface="Arial"/>
                        </a:rPr>
                        <a:t>3422-1</a:t>
                      </a:r>
                    </a:p>
                  </a:txBody>
                  <a:tcPr marL="9525" marR="9525" marT="0" marB="0" anchor="ctr">
                    <a:solidFill>
                      <a:schemeClr val="accent6">
                        <a:lumMod val="50000"/>
                        <a:alpha val="1000"/>
                      </a:schemeClr>
                    </a:solidFill>
                  </a:tcPr>
                </a:tc>
                <a:tc>
                  <a:txBody>
                    <a:bodyPr/>
                    <a:lstStyle/>
                    <a:p>
                      <a:pPr marL="72000" marR="0" algn="l" rtl="0" eaLnBrk="1" fontAlgn="b" hangingPunct="1">
                        <a:lnSpc>
                          <a:spcPct val="100000"/>
                        </a:lnSpc>
                        <a:spcBef>
                          <a:spcPts val="0"/>
                        </a:spcBef>
                        <a:spcAft>
                          <a:spcPts val="0"/>
                        </a:spcAft>
                        <a:buNone/>
                      </a:pPr>
                      <a:r>
                        <a:rPr lang="ru-RU" sz="800" b="0" i="0" u="none" strike="noStrike" cap="none" dirty="0">
                          <a:solidFill>
                            <a:schemeClr val="accent6">
                              <a:lumMod val="50000"/>
                            </a:schemeClr>
                          </a:solidFill>
                          <a:effectLst/>
                          <a:latin typeface="Arial Narrow" panose="020B0606020202030204" pitchFamily="34" charset="0"/>
                          <a:ea typeface="+mn-ea"/>
                          <a:cs typeface="+mn-cs"/>
                          <a:sym typeface="Arial"/>
                        </a:rPr>
                        <a:t>Спорт </a:t>
                      </a:r>
                      <a:r>
                        <a:rPr lang="ru-RU" sz="800" b="0" i="0" u="none" strike="noStrike" cap="none" dirty="0" err="1">
                          <a:solidFill>
                            <a:schemeClr val="accent6">
                              <a:lumMod val="50000"/>
                            </a:schemeClr>
                          </a:solidFill>
                          <a:effectLst/>
                          <a:latin typeface="Arial Narrow" panose="020B0606020202030204" pitchFamily="34" charset="0"/>
                          <a:ea typeface="+mn-ea"/>
                          <a:cs typeface="+mn-cs"/>
                          <a:sym typeface="Arial"/>
                        </a:rPr>
                        <a:t>жаттықтырушылары</a:t>
                      </a:r>
                      <a:r>
                        <a:rPr lang="ru-RU" sz="800" b="0" i="0" u="none" strike="noStrike" cap="none" dirty="0">
                          <a:solidFill>
                            <a:schemeClr val="accent6">
                              <a:lumMod val="50000"/>
                            </a:schemeClr>
                          </a:solidFill>
                          <a:effectLst/>
                          <a:latin typeface="Arial Narrow" panose="020B0606020202030204" pitchFamily="34" charset="0"/>
                          <a:ea typeface="+mn-ea"/>
                          <a:cs typeface="+mn-cs"/>
                          <a:sym typeface="Arial"/>
                        </a:rPr>
                        <a:t> </a:t>
                      </a:r>
                      <a:r>
                        <a:rPr lang="ru-RU" sz="800" b="0" i="0" u="none" strike="noStrike" cap="none" dirty="0" err="1">
                          <a:solidFill>
                            <a:schemeClr val="accent6">
                              <a:lumMod val="50000"/>
                            </a:schemeClr>
                          </a:solidFill>
                          <a:effectLst/>
                          <a:latin typeface="Arial Narrow" panose="020B0606020202030204" pitchFamily="34" charset="0"/>
                          <a:ea typeface="+mn-ea"/>
                          <a:cs typeface="+mn-cs"/>
                          <a:sym typeface="Arial"/>
                        </a:rPr>
                        <a:t>және</a:t>
                      </a:r>
                      <a:r>
                        <a:rPr lang="ru-RU" sz="800" b="0" i="0" u="none" strike="noStrike" cap="none" dirty="0">
                          <a:solidFill>
                            <a:schemeClr val="accent6">
                              <a:lumMod val="50000"/>
                            </a:schemeClr>
                          </a:solidFill>
                          <a:effectLst/>
                          <a:latin typeface="Arial Narrow" panose="020B0606020202030204" pitchFamily="34" charset="0"/>
                          <a:ea typeface="+mn-ea"/>
                          <a:cs typeface="+mn-cs"/>
                          <a:sym typeface="Arial"/>
                        </a:rPr>
                        <a:t> </a:t>
                      </a:r>
                      <a:r>
                        <a:rPr lang="ru-RU" sz="800" b="0" i="0" u="none" strike="noStrike" cap="none" dirty="0" err="1">
                          <a:solidFill>
                            <a:schemeClr val="accent6">
                              <a:lumMod val="50000"/>
                            </a:schemeClr>
                          </a:solidFill>
                          <a:effectLst/>
                          <a:latin typeface="Arial Narrow" panose="020B0606020202030204" pitchFamily="34" charset="0"/>
                          <a:ea typeface="+mn-ea"/>
                          <a:cs typeface="+mn-cs"/>
                          <a:sym typeface="Arial"/>
                        </a:rPr>
                        <a:t>оқытушылары</a:t>
                      </a:r>
                      <a:endParaRPr lang="ru-RU" sz="800" b="0" i="0" u="none" strike="noStrike" cap="none" dirty="0">
                        <a:solidFill>
                          <a:schemeClr val="accent6">
                            <a:lumMod val="50000"/>
                          </a:schemeClr>
                        </a:solidFill>
                        <a:effectLst/>
                        <a:latin typeface="Arial Narrow" panose="020B0606020202030204" pitchFamily="34" charset="0"/>
                        <a:ea typeface="+mn-ea"/>
                        <a:cs typeface="+mn-cs"/>
                        <a:sym typeface="Arial"/>
                      </a:endParaRPr>
                    </a:p>
                  </a:txBody>
                  <a:tcPr marL="9525" marR="9525" marT="0" marB="0" anchor="ctr">
                    <a:lnR w="12700" cap="flat" cmpd="sng" algn="ctr">
                      <a:solidFill>
                        <a:schemeClr val="tx1"/>
                      </a:solidFill>
                      <a:prstDash val="solid"/>
                      <a:round/>
                      <a:headEnd type="none" w="med" len="med"/>
                      <a:tailEnd type="none" w="med" len="med"/>
                    </a:lnR>
                    <a:solidFill>
                      <a:schemeClr val="accent6">
                        <a:lumMod val="50000"/>
                        <a:alpha val="1000"/>
                      </a:schemeClr>
                    </a:solidFill>
                  </a:tcPr>
                </a:tc>
                <a:tc>
                  <a:txBody>
                    <a:bodyPr/>
                    <a:lstStyle/>
                    <a:p>
                      <a:pPr algn="ctr" fontAlgn="ctr"/>
                      <a:r>
                        <a:rPr lang="ru-KZ" sz="800" b="0" i="0" u="none" strike="noStrike" cap="none">
                          <a:solidFill>
                            <a:schemeClr val="tx1"/>
                          </a:solidFill>
                          <a:effectLst/>
                          <a:latin typeface="Arial Narrow" panose="020B0606020202030204" pitchFamily="34" charset="0"/>
                          <a:ea typeface="+mn-ea"/>
                          <a:cs typeface="+mn-cs"/>
                          <a:sym typeface="Arial"/>
                        </a:rPr>
                        <a:t>6 598</a:t>
                      </a:r>
                    </a:p>
                  </a:txBody>
                  <a:tcPr marL="9525" marR="9525" marT="0" marB="0" anchor="ctr">
                    <a:lnL w="12700" cap="flat" cmpd="sng" algn="ctr">
                      <a:solidFill>
                        <a:schemeClr val="tx1"/>
                      </a:solidFill>
                      <a:prstDash val="solid"/>
                      <a:round/>
                      <a:headEnd type="none" w="med" len="med"/>
                      <a:tailEnd type="none" w="med" len="med"/>
                    </a:lnL>
                    <a:solidFill>
                      <a:schemeClr val="accent6">
                        <a:lumMod val="50000"/>
                        <a:alpha val="1000"/>
                      </a:schemeClr>
                    </a:solidFill>
                  </a:tcPr>
                </a:tc>
                <a:tc>
                  <a:txBody>
                    <a:bodyPr/>
                    <a:lstStyle/>
                    <a:p>
                      <a:pPr algn="ctr" fontAlgn="ctr"/>
                      <a:r>
                        <a:rPr lang="ru-KZ" sz="800" b="0" i="0" u="none" strike="noStrike" cap="none">
                          <a:solidFill>
                            <a:schemeClr val="tx1"/>
                          </a:solidFill>
                          <a:effectLst/>
                          <a:latin typeface="Arial Narrow" panose="020B0606020202030204" pitchFamily="34" charset="0"/>
                          <a:ea typeface="+mn-ea"/>
                          <a:cs typeface="+mn-cs"/>
                          <a:sym typeface="Arial"/>
                        </a:rPr>
                        <a:t>1 489</a:t>
                      </a:r>
                    </a:p>
                  </a:txBody>
                  <a:tcPr marL="9525" marR="9525" marT="0" marB="0" anchor="ctr">
                    <a:solidFill>
                      <a:schemeClr val="accent6">
                        <a:lumMod val="50000"/>
                        <a:alpha val="1000"/>
                      </a:schemeClr>
                    </a:solidFill>
                  </a:tcPr>
                </a:tc>
                <a:tc>
                  <a:txBody>
                    <a:bodyPr/>
                    <a:lstStyle/>
                    <a:p>
                      <a:pPr algn="ctr" fontAlgn="ctr"/>
                      <a:r>
                        <a:rPr lang="ru-KZ" sz="800" b="0" i="0" u="none" strike="noStrike" cap="none">
                          <a:solidFill>
                            <a:schemeClr val="tx1"/>
                          </a:solidFill>
                          <a:effectLst/>
                          <a:latin typeface="Arial Narrow" panose="020B0606020202030204" pitchFamily="34" charset="0"/>
                          <a:ea typeface="+mn-ea"/>
                          <a:cs typeface="+mn-cs"/>
                          <a:sym typeface="Arial"/>
                        </a:rPr>
                        <a:t>1 039</a:t>
                      </a:r>
                    </a:p>
                  </a:txBody>
                  <a:tcPr marL="9525" marR="9525" marT="0" marB="0" anchor="ctr">
                    <a:solidFill>
                      <a:schemeClr val="accent6">
                        <a:lumMod val="50000"/>
                        <a:alpha val="1000"/>
                      </a:schemeClr>
                    </a:solidFill>
                  </a:tcPr>
                </a:tc>
                <a:tc>
                  <a:txBody>
                    <a:bodyPr/>
                    <a:lstStyle/>
                    <a:p>
                      <a:pPr algn="ctr" fontAlgn="ctr"/>
                      <a:r>
                        <a:rPr lang="ru-KZ" sz="800" b="0" i="0" u="none" strike="noStrike" cap="none" dirty="0">
                          <a:solidFill>
                            <a:schemeClr val="tx1"/>
                          </a:solidFill>
                          <a:effectLst/>
                          <a:latin typeface="Arial Narrow" panose="020B0606020202030204" pitchFamily="34" charset="0"/>
                          <a:ea typeface="+mn-ea"/>
                          <a:cs typeface="+mn-cs"/>
                          <a:sym typeface="Arial"/>
                        </a:rPr>
                        <a:t>2 733</a:t>
                      </a:r>
                    </a:p>
                  </a:txBody>
                  <a:tcPr marL="9525" marR="9525" marT="0" marB="0" anchor="ctr">
                    <a:solidFill>
                      <a:schemeClr val="accent6">
                        <a:lumMod val="50000"/>
                        <a:alpha val="1000"/>
                      </a:schemeClr>
                    </a:solidFill>
                  </a:tcPr>
                </a:tc>
                <a:tc>
                  <a:txBody>
                    <a:bodyPr/>
                    <a:lstStyle/>
                    <a:p>
                      <a:pPr algn="ctr" fontAlgn="ctr"/>
                      <a:r>
                        <a:rPr lang="ru-KZ" sz="800" b="0" i="0" u="none" strike="noStrike" cap="none">
                          <a:solidFill>
                            <a:schemeClr val="tx1"/>
                          </a:solidFill>
                          <a:effectLst/>
                          <a:latin typeface="Arial Narrow" panose="020B0606020202030204" pitchFamily="34" charset="0"/>
                          <a:ea typeface="+mn-ea"/>
                          <a:cs typeface="+mn-cs"/>
                          <a:sym typeface="Arial"/>
                        </a:rPr>
                        <a:t>1 337</a:t>
                      </a:r>
                    </a:p>
                  </a:txBody>
                  <a:tcPr marL="9525" marR="9525" marT="0" marB="0" anchor="ctr">
                    <a:lnR w="12700" cap="flat" cmpd="sng" algn="ctr">
                      <a:solidFill>
                        <a:schemeClr val="tx1"/>
                      </a:solidFill>
                      <a:prstDash val="solid"/>
                      <a:round/>
                      <a:headEnd type="none" w="med" len="med"/>
                      <a:tailEnd type="none" w="med" len="med"/>
                    </a:lnR>
                    <a:solidFill>
                      <a:schemeClr val="accent6">
                        <a:lumMod val="50000"/>
                        <a:alpha val="1000"/>
                      </a:schemeClr>
                    </a:solidFill>
                  </a:tcPr>
                </a:tc>
                <a:tc>
                  <a:txBody>
                    <a:bodyPr/>
                    <a:lstStyle/>
                    <a:p>
                      <a:pPr marR="0" algn="ctr" rtl="0" eaLnBrk="1" fontAlgn="b" hangingPunct="1">
                        <a:lnSpc>
                          <a:spcPct val="100000"/>
                        </a:lnSpc>
                        <a:spcBef>
                          <a:spcPts val="0"/>
                        </a:spcBef>
                        <a:spcAft>
                          <a:spcPts val="0"/>
                        </a:spcAft>
                        <a:buNone/>
                      </a:pPr>
                      <a:r>
                        <a:rPr lang="ru-KZ" sz="800" b="0" i="0" u="none" strike="noStrike" cap="none">
                          <a:solidFill>
                            <a:schemeClr val="accent6">
                              <a:lumMod val="50000"/>
                            </a:schemeClr>
                          </a:solidFill>
                          <a:effectLst/>
                          <a:latin typeface="Arial Narrow" panose="020B0606020202030204" pitchFamily="34" charset="0"/>
                          <a:ea typeface="+mn-ea"/>
                          <a:cs typeface="+mn-cs"/>
                          <a:sym typeface="Arial"/>
                        </a:rPr>
                        <a:t>6 902</a:t>
                      </a:r>
                    </a:p>
                  </a:txBody>
                  <a:tcPr marL="9525" marR="9525" marT="0" marB="0" anchor="ctr">
                    <a:lnL w="12700" cap="flat" cmpd="sng" algn="ctr">
                      <a:solidFill>
                        <a:schemeClr val="tx1"/>
                      </a:solidFill>
                      <a:prstDash val="solid"/>
                      <a:round/>
                      <a:headEnd type="none" w="med" len="med"/>
                      <a:tailEnd type="none" w="med" len="med"/>
                    </a:lnL>
                    <a:solidFill>
                      <a:schemeClr val="accent6">
                        <a:lumMod val="50000"/>
                        <a:alpha val="1000"/>
                      </a:schemeClr>
                    </a:solidFill>
                  </a:tcPr>
                </a:tc>
                <a:tc>
                  <a:txBody>
                    <a:bodyPr/>
                    <a:lstStyle/>
                    <a:p>
                      <a:pPr marR="0" algn="ctr" rtl="0" eaLnBrk="1" fontAlgn="b" hangingPunct="1">
                        <a:lnSpc>
                          <a:spcPct val="100000"/>
                        </a:lnSpc>
                        <a:spcBef>
                          <a:spcPts val="0"/>
                        </a:spcBef>
                        <a:spcAft>
                          <a:spcPts val="0"/>
                        </a:spcAft>
                        <a:buNone/>
                      </a:pPr>
                      <a:r>
                        <a:rPr lang="ru-KZ" sz="800" b="0" i="0" u="none" strike="noStrike" cap="none" dirty="0">
                          <a:solidFill>
                            <a:schemeClr val="tx1"/>
                          </a:solidFill>
                          <a:effectLst/>
                          <a:latin typeface="Arial Narrow" panose="020B0606020202030204" pitchFamily="34" charset="0"/>
                          <a:ea typeface="+mn-ea"/>
                          <a:cs typeface="+mn-cs"/>
                          <a:sym typeface="Arial"/>
                        </a:rPr>
                        <a:t>1 570</a:t>
                      </a:r>
                    </a:p>
                  </a:txBody>
                  <a:tcPr marL="9525" marR="9525" marT="0" marB="0" anchor="ctr">
                    <a:solidFill>
                      <a:schemeClr val="accent6">
                        <a:lumMod val="50000"/>
                        <a:alpha val="1000"/>
                      </a:schemeClr>
                    </a:solidFill>
                  </a:tcPr>
                </a:tc>
                <a:tc>
                  <a:txBody>
                    <a:bodyPr/>
                    <a:lstStyle/>
                    <a:p>
                      <a:pPr marR="0" algn="ctr" rtl="0" eaLnBrk="1" fontAlgn="b" hangingPunct="1">
                        <a:lnSpc>
                          <a:spcPct val="100000"/>
                        </a:lnSpc>
                        <a:spcBef>
                          <a:spcPts val="0"/>
                        </a:spcBef>
                        <a:spcAft>
                          <a:spcPts val="0"/>
                        </a:spcAft>
                        <a:buNone/>
                      </a:pPr>
                      <a:r>
                        <a:rPr lang="ru-KZ" sz="800" b="0" i="0" u="none" strike="noStrike" cap="none">
                          <a:solidFill>
                            <a:schemeClr val="accent6">
                              <a:lumMod val="50000"/>
                            </a:schemeClr>
                          </a:solidFill>
                          <a:effectLst/>
                          <a:latin typeface="Arial Narrow" panose="020B0606020202030204" pitchFamily="34" charset="0"/>
                          <a:ea typeface="+mn-ea"/>
                          <a:cs typeface="+mn-cs"/>
                          <a:sym typeface="Arial"/>
                        </a:rPr>
                        <a:t>1 262</a:t>
                      </a:r>
                    </a:p>
                  </a:txBody>
                  <a:tcPr marL="9525" marR="9525" marT="0" marB="0" anchor="ctr">
                    <a:solidFill>
                      <a:schemeClr val="accent6">
                        <a:lumMod val="50000"/>
                        <a:alpha val="1000"/>
                      </a:schemeClr>
                    </a:solidFill>
                  </a:tcPr>
                </a:tc>
                <a:tc>
                  <a:txBody>
                    <a:bodyPr/>
                    <a:lstStyle/>
                    <a:p>
                      <a:pPr marR="0" algn="ctr" rtl="0" eaLnBrk="1" fontAlgn="b" hangingPunct="1">
                        <a:lnSpc>
                          <a:spcPct val="100000"/>
                        </a:lnSpc>
                        <a:spcBef>
                          <a:spcPts val="0"/>
                        </a:spcBef>
                        <a:spcAft>
                          <a:spcPts val="0"/>
                        </a:spcAft>
                        <a:buNone/>
                      </a:pPr>
                      <a:r>
                        <a:rPr lang="ru-KZ" sz="800" b="0" i="0" u="none" strike="noStrike" cap="none">
                          <a:solidFill>
                            <a:schemeClr val="accent6">
                              <a:lumMod val="50000"/>
                            </a:schemeClr>
                          </a:solidFill>
                          <a:effectLst/>
                          <a:latin typeface="Arial Narrow" panose="020B0606020202030204" pitchFamily="34" charset="0"/>
                          <a:ea typeface="+mn-ea"/>
                          <a:cs typeface="+mn-cs"/>
                          <a:sym typeface="Arial"/>
                        </a:rPr>
                        <a:t>1 033</a:t>
                      </a:r>
                    </a:p>
                  </a:txBody>
                  <a:tcPr marL="9525" marR="9525" marT="0" marB="0" anchor="ctr">
                    <a:solidFill>
                      <a:schemeClr val="accent6">
                        <a:lumMod val="50000"/>
                        <a:alpha val="1000"/>
                      </a:schemeClr>
                    </a:solidFill>
                  </a:tcPr>
                </a:tc>
                <a:tc>
                  <a:txBody>
                    <a:bodyPr/>
                    <a:lstStyle/>
                    <a:p>
                      <a:pPr marR="0" algn="ctr" rtl="0" eaLnBrk="1" fontAlgn="b" hangingPunct="1">
                        <a:lnSpc>
                          <a:spcPct val="100000"/>
                        </a:lnSpc>
                        <a:spcBef>
                          <a:spcPts val="0"/>
                        </a:spcBef>
                        <a:spcAft>
                          <a:spcPts val="0"/>
                        </a:spcAft>
                        <a:buNone/>
                      </a:pPr>
                      <a:r>
                        <a:rPr lang="ru-KZ" sz="800" b="0" i="0" u="none" strike="noStrike" cap="none">
                          <a:solidFill>
                            <a:schemeClr val="accent6">
                              <a:lumMod val="50000"/>
                            </a:schemeClr>
                          </a:solidFill>
                          <a:effectLst/>
                          <a:latin typeface="Arial Narrow" panose="020B0606020202030204" pitchFamily="34" charset="0"/>
                          <a:ea typeface="+mn-ea"/>
                          <a:cs typeface="+mn-cs"/>
                          <a:sym typeface="Arial"/>
                        </a:rPr>
                        <a:t>3 037</a:t>
                      </a:r>
                    </a:p>
                  </a:txBody>
                  <a:tcPr marL="9525" marR="9525" marT="0" marB="0" anchor="ctr">
                    <a:solidFill>
                      <a:schemeClr val="accent6">
                        <a:lumMod val="50000"/>
                        <a:alpha val="1000"/>
                      </a:schemeClr>
                    </a:solidFill>
                  </a:tcPr>
                </a:tc>
                <a:tc>
                  <a:txBody>
                    <a:bodyPr/>
                    <a:lstStyle/>
                    <a:p>
                      <a:pPr marR="0" algn="ctr" rtl="0" eaLnBrk="1" fontAlgn="b" hangingPunct="1">
                        <a:lnSpc>
                          <a:spcPct val="100000"/>
                        </a:lnSpc>
                        <a:spcBef>
                          <a:spcPts val="0"/>
                        </a:spcBef>
                        <a:spcAft>
                          <a:spcPts val="0"/>
                        </a:spcAft>
                        <a:buNone/>
                      </a:pPr>
                      <a:r>
                        <a:rPr lang="ru-KZ" sz="800" b="0" i="0" u="none" strike="noStrike" cap="none">
                          <a:solidFill>
                            <a:schemeClr val="accent6">
                              <a:lumMod val="50000"/>
                            </a:schemeClr>
                          </a:solidFill>
                          <a:effectLst/>
                          <a:latin typeface="Arial Narrow" panose="020B0606020202030204" pitchFamily="34" charset="0"/>
                          <a:ea typeface="+mn-ea"/>
                          <a:cs typeface="+mn-cs"/>
                          <a:sym typeface="Arial"/>
                        </a:rPr>
                        <a:t>0,9%</a:t>
                      </a:r>
                    </a:p>
                  </a:txBody>
                  <a:tcPr marL="9525" marR="9525" marT="0" marB="0" anchor="ctr">
                    <a:solidFill>
                      <a:schemeClr val="accent6">
                        <a:lumMod val="50000"/>
                        <a:alpha val="1000"/>
                      </a:schemeClr>
                    </a:solidFill>
                  </a:tcPr>
                </a:tc>
                <a:extLst>
                  <a:ext uri="{0D108BD9-81ED-4DB2-BD59-A6C34878D82A}">
                    <a16:rowId xmlns:a16="http://schemas.microsoft.com/office/drawing/2014/main" val="761244194"/>
                  </a:ext>
                </a:extLst>
              </a:tr>
              <a:tr h="158400">
                <a:tc>
                  <a:txBody>
                    <a:bodyPr/>
                    <a:lstStyle/>
                    <a:p>
                      <a:pPr algn="ctr" fontAlgn="b"/>
                      <a:r>
                        <a:rPr lang="ru-RU" sz="800" u="none" strike="noStrike" dirty="0">
                          <a:solidFill>
                            <a:schemeClr val="accent6">
                              <a:lumMod val="50000"/>
                            </a:schemeClr>
                          </a:solidFill>
                          <a:effectLst/>
                          <a:latin typeface="Arial Narrow" panose="020B0606020202030204" pitchFamily="34" charset="0"/>
                        </a:rPr>
                        <a:t>24</a:t>
                      </a:r>
                      <a:endParaRPr lang="en-US" sz="800" b="0" i="0" u="none" strike="noStrike" dirty="0">
                        <a:solidFill>
                          <a:schemeClr val="accent6">
                            <a:lumMod val="50000"/>
                          </a:schemeClr>
                        </a:solidFill>
                        <a:effectLst/>
                        <a:latin typeface="Arial Narrow" panose="020B0606020202030204" pitchFamily="34" charset="0"/>
                      </a:endParaRPr>
                    </a:p>
                  </a:txBody>
                  <a:tcPr marL="9525" marR="9525" marT="0" marB="0" anchor="ctr">
                    <a:solidFill>
                      <a:schemeClr val="accent6">
                        <a:lumMod val="50000"/>
                        <a:alpha val="20000"/>
                      </a:schemeClr>
                    </a:solidFill>
                  </a:tcPr>
                </a:tc>
                <a:tc>
                  <a:txBody>
                    <a:bodyPr/>
                    <a:lstStyle/>
                    <a:p>
                      <a:pPr marR="0" algn="ctr" rtl="0" eaLnBrk="1" fontAlgn="b" hangingPunct="1">
                        <a:lnSpc>
                          <a:spcPct val="100000"/>
                        </a:lnSpc>
                        <a:spcBef>
                          <a:spcPts val="0"/>
                        </a:spcBef>
                        <a:spcAft>
                          <a:spcPts val="0"/>
                        </a:spcAft>
                        <a:buNone/>
                      </a:pPr>
                      <a:r>
                        <a:rPr lang="ru-KZ" sz="800" b="0" i="0" u="none" strike="noStrike" cap="none" dirty="0">
                          <a:solidFill>
                            <a:schemeClr val="accent6">
                              <a:lumMod val="50000"/>
                            </a:schemeClr>
                          </a:solidFill>
                          <a:effectLst/>
                          <a:latin typeface="Arial Narrow" panose="020B0606020202030204" pitchFamily="34" charset="0"/>
                          <a:ea typeface="+mn-ea"/>
                          <a:cs typeface="+mn-cs"/>
                          <a:sym typeface="Arial"/>
                        </a:rPr>
                        <a:t>2634-1</a:t>
                      </a:r>
                    </a:p>
                  </a:txBody>
                  <a:tcPr marL="9525" marR="9525" marT="0" marB="0" anchor="ctr">
                    <a:solidFill>
                      <a:schemeClr val="accent6">
                        <a:lumMod val="50000"/>
                        <a:alpha val="20000"/>
                      </a:schemeClr>
                    </a:solidFill>
                  </a:tcPr>
                </a:tc>
                <a:tc>
                  <a:txBody>
                    <a:bodyPr/>
                    <a:lstStyle/>
                    <a:p>
                      <a:pPr marL="72000" marR="0" algn="l" rtl="0" eaLnBrk="1" fontAlgn="b" hangingPunct="1">
                        <a:lnSpc>
                          <a:spcPct val="100000"/>
                        </a:lnSpc>
                        <a:spcBef>
                          <a:spcPts val="0"/>
                        </a:spcBef>
                        <a:spcAft>
                          <a:spcPts val="0"/>
                        </a:spcAft>
                        <a:buNone/>
                      </a:pPr>
                      <a:r>
                        <a:rPr lang="ru-RU" sz="800" b="0" i="0" u="none" strike="noStrike" cap="none" dirty="0" err="1">
                          <a:solidFill>
                            <a:schemeClr val="accent6">
                              <a:lumMod val="50000"/>
                            </a:schemeClr>
                          </a:solidFill>
                          <a:effectLst/>
                          <a:latin typeface="Arial Narrow" panose="020B0606020202030204" pitchFamily="34" charset="0"/>
                          <a:ea typeface="+mn-ea"/>
                          <a:cs typeface="+mn-cs"/>
                          <a:sym typeface="Arial"/>
                        </a:rPr>
                        <a:t>Клиникалық</a:t>
                      </a:r>
                      <a:r>
                        <a:rPr lang="ru-RU" sz="800" b="0" i="0" u="none" strike="noStrike" cap="none" dirty="0">
                          <a:solidFill>
                            <a:schemeClr val="accent6">
                              <a:lumMod val="50000"/>
                            </a:schemeClr>
                          </a:solidFill>
                          <a:effectLst/>
                          <a:latin typeface="Arial Narrow" panose="020B0606020202030204" pitchFamily="34" charset="0"/>
                          <a:ea typeface="+mn-ea"/>
                          <a:cs typeface="+mn-cs"/>
                          <a:sym typeface="Arial"/>
                        </a:rPr>
                        <a:t>, консультация </a:t>
                      </a:r>
                      <a:r>
                        <a:rPr lang="ru-RU" sz="800" b="0" i="0" u="none" strike="noStrike" cap="none" dirty="0" err="1">
                          <a:solidFill>
                            <a:schemeClr val="accent6">
                              <a:lumMod val="50000"/>
                            </a:schemeClr>
                          </a:solidFill>
                          <a:effectLst/>
                          <a:latin typeface="Arial Narrow" panose="020B0606020202030204" pitchFamily="34" charset="0"/>
                          <a:ea typeface="+mn-ea"/>
                          <a:cs typeface="+mn-cs"/>
                          <a:sym typeface="Arial"/>
                        </a:rPr>
                        <a:t>беретін</a:t>
                      </a:r>
                      <a:r>
                        <a:rPr lang="ru-RU" sz="800" b="0" i="0" u="none" strike="noStrike" cap="none" dirty="0">
                          <a:solidFill>
                            <a:schemeClr val="accent6">
                              <a:lumMod val="50000"/>
                            </a:schemeClr>
                          </a:solidFill>
                          <a:effectLst/>
                          <a:latin typeface="Arial Narrow" panose="020B0606020202030204" pitchFamily="34" charset="0"/>
                          <a:ea typeface="+mn-ea"/>
                          <a:cs typeface="+mn-cs"/>
                          <a:sym typeface="Arial"/>
                        </a:rPr>
                        <a:t> </a:t>
                      </a:r>
                      <a:r>
                        <a:rPr lang="ru-RU" sz="800" b="0" i="0" u="none" strike="noStrike" cap="none" dirty="0" err="1">
                          <a:solidFill>
                            <a:schemeClr val="accent6">
                              <a:lumMod val="50000"/>
                            </a:schemeClr>
                          </a:solidFill>
                          <a:effectLst/>
                          <a:latin typeface="Arial Narrow" panose="020B0606020202030204" pitchFamily="34" charset="0"/>
                          <a:ea typeface="+mn-ea"/>
                          <a:cs typeface="+mn-cs"/>
                          <a:sym typeface="Arial"/>
                        </a:rPr>
                        <a:t>және</a:t>
                      </a:r>
                      <a:r>
                        <a:rPr lang="ru-RU" sz="800" b="0" i="0" u="none" strike="noStrike" cap="none" dirty="0">
                          <a:solidFill>
                            <a:schemeClr val="accent6">
                              <a:lumMod val="50000"/>
                            </a:schemeClr>
                          </a:solidFill>
                          <a:effectLst/>
                          <a:latin typeface="Arial Narrow" panose="020B0606020202030204" pitchFamily="34" charset="0"/>
                          <a:ea typeface="+mn-ea"/>
                          <a:cs typeface="+mn-cs"/>
                          <a:sym typeface="Arial"/>
                        </a:rPr>
                        <a:t> </a:t>
                      </a:r>
                      <a:r>
                        <a:rPr lang="ru-RU" sz="800" b="0" i="0" u="none" strike="noStrike" cap="none" dirty="0" err="1">
                          <a:solidFill>
                            <a:schemeClr val="accent6">
                              <a:lumMod val="50000"/>
                            </a:schemeClr>
                          </a:solidFill>
                          <a:effectLst/>
                          <a:latin typeface="Arial Narrow" panose="020B0606020202030204" pitchFamily="34" charset="0"/>
                          <a:ea typeface="+mn-ea"/>
                          <a:cs typeface="+mn-cs"/>
                          <a:sym typeface="Arial"/>
                        </a:rPr>
                        <a:t>мектеп</a:t>
                      </a:r>
                      <a:r>
                        <a:rPr lang="ru-RU" sz="800" b="0" i="0" u="none" strike="noStrike" cap="none" dirty="0">
                          <a:solidFill>
                            <a:schemeClr val="accent6">
                              <a:lumMod val="50000"/>
                            </a:schemeClr>
                          </a:solidFill>
                          <a:effectLst/>
                          <a:latin typeface="Arial Narrow" panose="020B0606020202030204" pitchFamily="34" charset="0"/>
                          <a:ea typeface="+mn-ea"/>
                          <a:cs typeface="+mn-cs"/>
                          <a:sym typeface="Arial"/>
                        </a:rPr>
                        <a:t> </a:t>
                      </a:r>
                      <a:r>
                        <a:rPr lang="ru-RU" sz="800" b="0" i="0" u="none" strike="noStrike" cap="none" dirty="0" err="1">
                          <a:solidFill>
                            <a:schemeClr val="accent6">
                              <a:lumMod val="50000"/>
                            </a:schemeClr>
                          </a:solidFill>
                          <a:effectLst/>
                          <a:latin typeface="Arial Narrow" panose="020B0606020202030204" pitchFamily="34" charset="0"/>
                          <a:ea typeface="+mn-ea"/>
                          <a:cs typeface="+mn-cs"/>
                          <a:sym typeface="Arial"/>
                        </a:rPr>
                        <a:t>психологтары</a:t>
                      </a:r>
                      <a:endParaRPr lang="ru-RU" sz="800" b="0" i="0" u="none" strike="noStrike" cap="none" dirty="0">
                        <a:solidFill>
                          <a:schemeClr val="accent6">
                            <a:lumMod val="50000"/>
                          </a:schemeClr>
                        </a:solidFill>
                        <a:effectLst/>
                        <a:latin typeface="Arial Narrow" panose="020B0606020202030204" pitchFamily="34" charset="0"/>
                        <a:ea typeface="+mn-ea"/>
                        <a:cs typeface="+mn-cs"/>
                        <a:sym typeface="Arial"/>
                      </a:endParaRPr>
                    </a:p>
                  </a:txBody>
                  <a:tcPr marL="9525" marR="9525" marT="0" marB="0" anchor="ctr">
                    <a:lnR w="12700" cap="flat" cmpd="sng" algn="ctr">
                      <a:solidFill>
                        <a:schemeClr val="tx1"/>
                      </a:solidFill>
                      <a:prstDash val="solid"/>
                      <a:round/>
                      <a:headEnd type="none" w="med" len="med"/>
                      <a:tailEnd type="none" w="med" len="med"/>
                    </a:lnR>
                    <a:solidFill>
                      <a:schemeClr val="accent6">
                        <a:lumMod val="50000"/>
                        <a:alpha val="20000"/>
                      </a:schemeClr>
                    </a:solidFill>
                  </a:tcPr>
                </a:tc>
                <a:tc>
                  <a:txBody>
                    <a:bodyPr/>
                    <a:lstStyle/>
                    <a:p>
                      <a:pPr algn="ctr" fontAlgn="ctr"/>
                      <a:r>
                        <a:rPr lang="ru-KZ" sz="800" b="0" i="0" u="none" strike="noStrike" cap="none">
                          <a:solidFill>
                            <a:schemeClr val="tx1"/>
                          </a:solidFill>
                          <a:effectLst/>
                          <a:latin typeface="Arial Narrow" panose="020B0606020202030204" pitchFamily="34" charset="0"/>
                          <a:ea typeface="+mn-ea"/>
                          <a:cs typeface="+mn-cs"/>
                          <a:sym typeface="Arial"/>
                        </a:rPr>
                        <a:t>5 872</a:t>
                      </a:r>
                    </a:p>
                  </a:txBody>
                  <a:tcPr marL="9525" marR="9525" marT="0" marB="0" anchor="ctr">
                    <a:lnL w="12700" cap="flat" cmpd="sng" algn="ctr">
                      <a:solidFill>
                        <a:schemeClr val="tx1"/>
                      </a:solidFill>
                      <a:prstDash val="solid"/>
                      <a:round/>
                      <a:headEnd type="none" w="med" len="med"/>
                      <a:tailEnd type="none" w="med" len="med"/>
                    </a:lnL>
                    <a:solidFill>
                      <a:schemeClr val="bg1">
                        <a:lumMod val="65000"/>
                        <a:alpha val="20000"/>
                      </a:schemeClr>
                    </a:solidFill>
                  </a:tcPr>
                </a:tc>
                <a:tc>
                  <a:txBody>
                    <a:bodyPr/>
                    <a:lstStyle/>
                    <a:p>
                      <a:pPr algn="ctr" fontAlgn="ctr"/>
                      <a:r>
                        <a:rPr lang="ru-KZ" sz="800" b="0" i="0" u="none" strike="noStrike" cap="none">
                          <a:solidFill>
                            <a:schemeClr val="tx1"/>
                          </a:solidFill>
                          <a:effectLst/>
                          <a:latin typeface="Arial Narrow" panose="020B0606020202030204" pitchFamily="34" charset="0"/>
                          <a:ea typeface="+mn-ea"/>
                          <a:cs typeface="+mn-cs"/>
                          <a:sym typeface="Arial"/>
                        </a:rPr>
                        <a:t>1 147</a:t>
                      </a:r>
                    </a:p>
                  </a:txBody>
                  <a:tcPr marL="9525" marR="9525" marT="0" marB="0" anchor="ctr">
                    <a:solidFill>
                      <a:schemeClr val="bg1">
                        <a:lumMod val="65000"/>
                        <a:alpha val="20000"/>
                      </a:schemeClr>
                    </a:solidFill>
                  </a:tcPr>
                </a:tc>
                <a:tc>
                  <a:txBody>
                    <a:bodyPr/>
                    <a:lstStyle/>
                    <a:p>
                      <a:pPr algn="ctr" fontAlgn="ctr"/>
                      <a:r>
                        <a:rPr lang="ru-KZ" sz="800" b="0" i="0" u="none" strike="noStrike" cap="none">
                          <a:solidFill>
                            <a:schemeClr val="tx1"/>
                          </a:solidFill>
                          <a:effectLst/>
                          <a:latin typeface="Arial Narrow" panose="020B0606020202030204" pitchFamily="34" charset="0"/>
                          <a:ea typeface="+mn-ea"/>
                          <a:cs typeface="+mn-cs"/>
                          <a:sym typeface="Arial"/>
                        </a:rPr>
                        <a:t>899</a:t>
                      </a:r>
                    </a:p>
                  </a:txBody>
                  <a:tcPr marL="9525" marR="9525" marT="0" marB="0" anchor="ctr">
                    <a:solidFill>
                      <a:schemeClr val="bg1">
                        <a:lumMod val="65000"/>
                        <a:alpha val="20000"/>
                      </a:schemeClr>
                    </a:solidFill>
                  </a:tcPr>
                </a:tc>
                <a:tc>
                  <a:txBody>
                    <a:bodyPr/>
                    <a:lstStyle/>
                    <a:p>
                      <a:pPr algn="ctr" fontAlgn="ctr"/>
                      <a:r>
                        <a:rPr lang="ru-KZ" sz="800" b="0" i="0" u="none" strike="noStrike" cap="none" dirty="0">
                          <a:solidFill>
                            <a:schemeClr val="tx1"/>
                          </a:solidFill>
                          <a:effectLst/>
                          <a:latin typeface="Arial Narrow" panose="020B0606020202030204" pitchFamily="34" charset="0"/>
                          <a:ea typeface="+mn-ea"/>
                          <a:cs typeface="+mn-cs"/>
                          <a:sym typeface="Arial"/>
                        </a:rPr>
                        <a:t>2 124</a:t>
                      </a:r>
                    </a:p>
                  </a:txBody>
                  <a:tcPr marL="9525" marR="9525" marT="0" marB="0" anchor="ctr">
                    <a:solidFill>
                      <a:schemeClr val="bg1">
                        <a:lumMod val="65000"/>
                        <a:alpha val="20000"/>
                      </a:schemeClr>
                    </a:solidFill>
                  </a:tcPr>
                </a:tc>
                <a:tc>
                  <a:txBody>
                    <a:bodyPr/>
                    <a:lstStyle/>
                    <a:p>
                      <a:pPr algn="ctr" fontAlgn="ctr"/>
                      <a:r>
                        <a:rPr lang="ru-KZ" sz="800" b="0" i="0" u="none" strike="noStrike" cap="none">
                          <a:solidFill>
                            <a:schemeClr val="tx1"/>
                          </a:solidFill>
                          <a:effectLst/>
                          <a:latin typeface="Arial Narrow" panose="020B0606020202030204" pitchFamily="34" charset="0"/>
                          <a:ea typeface="+mn-ea"/>
                          <a:cs typeface="+mn-cs"/>
                          <a:sym typeface="Arial"/>
                        </a:rPr>
                        <a:t>1 702</a:t>
                      </a:r>
                    </a:p>
                  </a:txBody>
                  <a:tcPr marL="9525" marR="9525" marT="0" marB="0" anchor="ctr">
                    <a:lnR w="12700" cap="flat" cmpd="sng" algn="ctr">
                      <a:solidFill>
                        <a:schemeClr val="tx1"/>
                      </a:solidFill>
                      <a:prstDash val="solid"/>
                      <a:round/>
                      <a:headEnd type="none" w="med" len="med"/>
                      <a:tailEnd type="none" w="med" len="med"/>
                    </a:lnR>
                    <a:solidFill>
                      <a:schemeClr val="bg1">
                        <a:lumMod val="65000"/>
                        <a:alpha val="20000"/>
                      </a:schemeClr>
                    </a:solidFill>
                  </a:tcPr>
                </a:tc>
                <a:tc>
                  <a:txBody>
                    <a:bodyPr/>
                    <a:lstStyle/>
                    <a:p>
                      <a:pPr marR="0" algn="ctr" rtl="0" eaLnBrk="1" fontAlgn="b" hangingPunct="1">
                        <a:lnSpc>
                          <a:spcPct val="100000"/>
                        </a:lnSpc>
                        <a:spcBef>
                          <a:spcPts val="0"/>
                        </a:spcBef>
                        <a:spcAft>
                          <a:spcPts val="0"/>
                        </a:spcAft>
                        <a:buNone/>
                      </a:pPr>
                      <a:r>
                        <a:rPr lang="ru-KZ" sz="800" b="0" i="0" u="none" strike="noStrike" cap="none">
                          <a:solidFill>
                            <a:schemeClr val="accent6">
                              <a:lumMod val="50000"/>
                            </a:schemeClr>
                          </a:solidFill>
                          <a:effectLst/>
                          <a:latin typeface="Arial Narrow" panose="020B0606020202030204" pitchFamily="34" charset="0"/>
                          <a:ea typeface="+mn-ea"/>
                          <a:cs typeface="+mn-cs"/>
                          <a:sym typeface="Arial"/>
                        </a:rPr>
                        <a:t>6 754</a:t>
                      </a:r>
                    </a:p>
                  </a:txBody>
                  <a:tcPr marL="9525" marR="9525" marT="0" marB="0" anchor="ctr">
                    <a:lnL w="12700" cap="flat" cmpd="sng" algn="ctr">
                      <a:solidFill>
                        <a:schemeClr val="tx1"/>
                      </a:solidFill>
                      <a:prstDash val="solid"/>
                      <a:round/>
                      <a:headEnd type="none" w="med" len="med"/>
                      <a:tailEnd type="none" w="med" len="med"/>
                    </a:lnL>
                    <a:solidFill>
                      <a:schemeClr val="accent6">
                        <a:lumMod val="50000"/>
                        <a:alpha val="20000"/>
                      </a:schemeClr>
                    </a:solidFill>
                  </a:tcPr>
                </a:tc>
                <a:tc>
                  <a:txBody>
                    <a:bodyPr/>
                    <a:lstStyle/>
                    <a:p>
                      <a:pPr marR="0" algn="ctr" rtl="0" eaLnBrk="1" fontAlgn="b" hangingPunct="1">
                        <a:lnSpc>
                          <a:spcPct val="100000"/>
                        </a:lnSpc>
                        <a:spcBef>
                          <a:spcPts val="0"/>
                        </a:spcBef>
                        <a:spcAft>
                          <a:spcPts val="0"/>
                        </a:spcAft>
                        <a:buNone/>
                      </a:pPr>
                      <a:r>
                        <a:rPr lang="ru-KZ" sz="800" b="0" i="0" u="none" strike="noStrike" cap="none" dirty="0">
                          <a:solidFill>
                            <a:schemeClr val="tx1"/>
                          </a:solidFill>
                          <a:effectLst/>
                          <a:latin typeface="Arial Narrow" panose="020B0606020202030204" pitchFamily="34" charset="0"/>
                          <a:ea typeface="+mn-ea"/>
                          <a:cs typeface="+mn-cs"/>
                          <a:sym typeface="Arial"/>
                        </a:rPr>
                        <a:t>1 701</a:t>
                      </a:r>
                    </a:p>
                  </a:txBody>
                  <a:tcPr marL="9525" marR="9525" marT="0" marB="0" anchor="ctr">
                    <a:solidFill>
                      <a:schemeClr val="bg1">
                        <a:lumMod val="50000"/>
                        <a:alpha val="20000"/>
                      </a:schemeClr>
                    </a:solidFill>
                  </a:tcPr>
                </a:tc>
                <a:tc>
                  <a:txBody>
                    <a:bodyPr/>
                    <a:lstStyle/>
                    <a:p>
                      <a:pPr marR="0" algn="ctr" rtl="0" eaLnBrk="1" fontAlgn="b" hangingPunct="1">
                        <a:lnSpc>
                          <a:spcPct val="100000"/>
                        </a:lnSpc>
                        <a:spcBef>
                          <a:spcPts val="0"/>
                        </a:spcBef>
                        <a:spcAft>
                          <a:spcPts val="0"/>
                        </a:spcAft>
                        <a:buNone/>
                      </a:pPr>
                      <a:r>
                        <a:rPr lang="ru-KZ" sz="800" b="0" i="0" u="none" strike="noStrike" cap="none">
                          <a:solidFill>
                            <a:schemeClr val="accent6">
                              <a:lumMod val="50000"/>
                            </a:schemeClr>
                          </a:solidFill>
                          <a:effectLst/>
                          <a:latin typeface="Arial Narrow" panose="020B0606020202030204" pitchFamily="34" charset="0"/>
                          <a:ea typeface="+mn-ea"/>
                          <a:cs typeface="+mn-cs"/>
                          <a:sym typeface="Arial"/>
                        </a:rPr>
                        <a:t>1 456</a:t>
                      </a:r>
                    </a:p>
                  </a:txBody>
                  <a:tcPr marL="9525" marR="9525" marT="0" marB="0" anchor="ctr">
                    <a:solidFill>
                      <a:schemeClr val="accent6">
                        <a:lumMod val="50000"/>
                        <a:alpha val="20000"/>
                      </a:schemeClr>
                    </a:solidFill>
                  </a:tcPr>
                </a:tc>
                <a:tc>
                  <a:txBody>
                    <a:bodyPr/>
                    <a:lstStyle/>
                    <a:p>
                      <a:pPr marR="0" algn="ctr" rtl="0" eaLnBrk="1" fontAlgn="b" hangingPunct="1">
                        <a:lnSpc>
                          <a:spcPct val="100000"/>
                        </a:lnSpc>
                        <a:spcBef>
                          <a:spcPts val="0"/>
                        </a:spcBef>
                        <a:spcAft>
                          <a:spcPts val="0"/>
                        </a:spcAft>
                        <a:buNone/>
                      </a:pPr>
                      <a:r>
                        <a:rPr lang="ru-KZ" sz="800" b="0" i="0" u="none" strike="noStrike" cap="none">
                          <a:solidFill>
                            <a:schemeClr val="accent6">
                              <a:lumMod val="50000"/>
                            </a:schemeClr>
                          </a:solidFill>
                          <a:effectLst/>
                          <a:latin typeface="Arial Narrow" panose="020B0606020202030204" pitchFamily="34" charset="0"/>
                          <a:ea typeface="+mn-ea"/>
                          <a:cs typeface="+mn-cs"/>
                          <a:sym typeface="Arial"/>
                        </a:rPr>
                        <a:t>1 304</a:t>
                      </a:r>
                    </a:p>
                  </a:txBody>
                  <a:tcPr marL="9525" marR="9525" marT="0" marB="0" anchor="ctr">
                    <a:solidFill>
                      <a:schemeClr val="accent6">
                        <a:lumMod val="50000"/>
                        <a:alpha val="20000"/>
                      </a:schemeClr>
                    </a:solidFill>
                  </a:tcPr>
                </a:tc>
                <a:tc>
                  <a:txBody>
                    <a:bodyPr/>
                    <a:lstStyle/>
                    <a:p>
                      <a:pPr marR="0" algn="ctr" rtl="0" eaLnBrk="1" fontAlgn="b" hangingPunct="1">
                        <a:lnSpc>
                          <a:spcPct val="100000"/>
                        </a:lnSpc>
                        <a:spcBef>
                          <a:spcPts val="0"/>
                        </a:spcBef>
                        <a:spcAft>
                          <a:spcPts val="0"/>
                        </a:spcAft>
                        <a:buNone/>
                      </a:pPr>
                      <a:r>
                        <a:rPr lang="ru-KZ" sz="800" b="0" i="0" u="none" strike="noStrike" cap="none">
                          <a:solidFill>
                            <a:schemeClr val="accent6">
                              <a:lumMod val="50000"/>
                            </a:schemeClr>
                          </a:solidFill>
                          <a:effectLst/>
                          <a:latin typeface="Arial Narrow" panose="020B0606020202030204" pitchFamily="34" charset="0"/>
                          <a:ea typeface="+mn-ea"/>
                          <a:cs typeface="+mn-cs"/>
                          <a:sym typeface="Arial"/>
                        </a:rPr>
                        <a:t>2 293</a:t>
                      </a:r>
                    </a:p>
                  </a:txBody>
                  <a:tcPr marL="9525" marR="9525" marT="0" marB="0" anchor="ctr">
                    <a:solidFill>
                      <a:schemeClr val="accent6">
                        <a:lumMod val="50000"/>
                        <a:alpha val="20000"/>
                      </a:schemeClr>
                    </a:solidFill>
                  </a:tcPr>
                </a:tc>
                <a:tc>
                  <a:txBody>
                    <a:bodyPr/>
                    <a:lstStyle/>
                    <a:p>
                      <a:pPr marR="0" algn="ctr" rtl="0" eaLnBrk="1" fontAlgn="b" hangingPunct="1">
                        <a:lnSpc>
                          <a:spcPct val="100000"/>
                        </a:lnSpc>
                        <a:spcBef>
                          <a:spcPts val="0"/>
                        </a:spcBef>
                        <a:spcAft>
                          <a:spcPts val="0"/>
                        </a:spcAft>
                        <a:buNone/>
                      </a:pPr>
                      <a:r>
                        <a:rPr lang="ru-KZ" sz="800" b="0" i="0" u="none" strike="noStrike" cap="none">
                          <a:solidFill>
                            <a:schemeClr val="accent6">
                              <a:lumMod val="50000"/>
                            </a:schemeClr>
                          </a:solidFill>
                          <a:effectLst/>
                          <a:latin typeface="Arial Narrow" panose="020B0606020202030204" pitchFamily="34" charset="0"/>
                          <a:ea typeface="+mn-ea"/>
                          <a:cs typeface="+mn-cs"/>
                          <a:sym typeface="Arial"/>
                        </a:rPr>
                        <a:t>0,9%</a:t>
                      </a:r>
                    </a:p>
                  </a:txBody>
                  <a:tcPr marL="9525" marR="9525" marT="0" marB="0" anchor="ctr">
                    <a:solidFill>
                      <a:schemeClr val="accent6">
                        <a:lumMod val="50000"/>
                        <a:alpha val="20000"/>
                      </a:schemeClr>
                    </a:solidFill>
                  </a:tcPr>
                </a:tc>
                <a:extLst>
                  <a:ext uri="{0D108BD9-81ED-4DB2-BD59-A6C34878D82A}">
                    <a16:rowId xmlns:a16="http://schemas.microsoft.com/office/drawing/2014/main" val="1996304957"/>
                  </a:ext>
                </a:extLst>
              </a:tr>
              <a:tr h="158400">
                <a:tc>
                  <a:txBody>
                    <a:bodyPr/>
                    <a:lstStyle/>
                    <a:p>
                      <a:pPr algn="ctr" fontAlgn="b"/>
                      <a:r>
                        <a:rPr lang="ru-RU" sz="800" u="none" strike="noStrike" dirty="0">
                          <a:solidFill>
                            <a:schemeClr val="accent6">
                              <a:lumMod val="50000"/>
                            </a:schemeClr>
                          </a:solidFill>
                          <a:effectLst/>
                          <a:latin typeface="Arial Narrow" panose="020B0606020202030204" pitchFamily="34" charset="0"/>
                        </a:rPr>
                        <a:t>25</a:t>
                      </a:r>
                      <a:endParaRPr lang="en-US" sz="800" b="0" i="0" u="none" strike="noStrike" dirty="0">
                        <a:solidFill>
                          <a:schemeClr val="accent6">
                            <a:lumMod val="50000"/>
                          </a:schemeClr>
                        </a:solidFill>
                        <a:effectLst/>
                        <a:latin typeface="Arial Narrow" panose="020B0606020202030204" pitchFamily="34" charset="0"/>
                      </a:endParaRPr>
                    </a:p>
                  </a:txBody>
                  <a:tcPr marL="9525" marR="9525" marT="0" marB="0" anchor="ctr">
                    <a:solidFill>
                      <a:schemeClr val="accent6">
                        <a:lumMod val="50000"/>
                        <a:alpha val="1000"/>
                      </a:schemeClr>
                    </a:solidFill>
                  </a:tcPr>
                </a:tc>
                <a:tc>
                  <a:txBody>
                    <a:bodyPr/>
                    <a:lstStyle/>
                    <a:p>
                      <a:pPr marR="0" algn="ctr" rtl="0" eaLnBrk="1" fontAlgn="b" hangingPunct="1">
                        <a:lnSpc>
                          <a:spcPct val="100000"/>
                        </a:lnSpc>
                        <a:spcBef>
                          <a:spcPts val="0"/>
                        </a:spcBef>
                        <a:spcAft>
                          <a:spcPts val="0"/>
                        </a:spcAft>
                        <a:buNone/>
                      </a:pPr>
                      <a:r>
                        <a:rPr lang="ru-KZ" sz="800" b="0" i="0" u="none" strike="noStrike" cap="none" dirty="0">
                          <a:solidFill>
                            <a:schemeClr val="accent6">
                              <a:lumMod val="50000"/>
                            </a:schemeClr>
                          </a:solidFill>
                          <a:effectLst/>
                          <a:latin typeface="Arial Narrow" panose="020B0606020202030204" pitchFamily="34" charset="0"/>
                          <a:ea typeface="+mn-ea"/>
                          <a:cs typeface="+mn-cs"/>
                          <a:sym typeface="Arial"/>
                        </a:rPr>
                        <a:t>7533-1</a:t>
                      </a:r>
                    </a:p>
                  </a:txBody>
                  <a:tcPr marL="9525" marR="9525" marT="0" marB="0" anchor="ctr">
                    <a:solidFill>
                      <a:schemeClr val="accent6">
                        <a:lumMod val="50000"/>
                        <a:alpha val="1000"/>
                      </a:schemeClr>
                    </a:solidFill>
                  </a:tcPr>
                </a:tc>
                <a:tc>
                  <a:txBody>
                    <a:bodyPr/>
                    <a:lstStyle/>
                    <a:p>
                      <a:pPr marL="72000" marR="0" algn="l" rtl="0" eaLnBrk="1" fontAlgn="b" hangingPunct="1">
                        <a:lnSpc>
                          <a:spcPct val="100000"/>
                        </a:lnSpc>
                        <a:spcBef>
                          <a:spcPts val="0"/>
                        </a:spcBef>
                        <a:spcAft>
                          <a:spcPts val="0"/>
                        </a:spcAft>
                        <a:buNone/>
                      </a:pPr>
                      <a:r>
                        <a:rPr lang="ru-RU" sz="800" b="0" i="0" u="none" strike="noStrike" cap="none" dirty="0" err="1">
                          <a:solidFill>
                            <a:schemeClr val="accent6">
                              <a:lumMod val="50000"/>
                            </a:schemeClr>
                          </a:solidFill>
                          <a:effectLst/>
                          <a:latin typeface="Arial Narrow" panose="020B0606020202030204" pitchFamily="34" charset="0"/>
                          <a:ea typeface="+mn-ea"/>
                          <a:cs typeface="+mn-cs"/>
                          <a:sym typeface="Arial"/>
                        </a:rPr>
                        <a:t>Тігіншілер</a:t>
                      </a:r>
                      <a:r>
                        <a:rPr lang="ru-RU" sz="800" b="0" i="0" u="none" strike="noStrike" cap="none" dirty="0">
                          <a:solidFill>
                            <a:schemeClr val="accent6">
                              <a:lumMod val="50000"/>
                            </a:schemeClr>
                          </a:solidFill>
                          <a:effectLst/>
                          <a:latin typeface="Arial Narrow" panose="020B0606020202030204" pitchFamily="34" charset="0"/>
                          <a:ea typeface="+mn-ea"/>
                          <a:cs typeface="+mn-cs"/>
                          <a:sym typeface="Arial"/>
                        </a:rPr>
                        <a:t> </a:t>
                      </a:r>
                      <a:r>
                        <a:rPr lang="ru-RU" sz="800" b="0" i="0" u="none" strike="noStrike" cap="none" dirty="0" err="1">
                          <a:solidFill>
                            <a:schemeClr val="accent6">
                              <a:lumMod val="50000"/>
                            </a:schemeClr>
                          </a:solidFill>
                          <a:effectLst/>
                          <a:latin typeface="Arial Narrow" panose="020B0606020202030204" pitchFamily="34" charset="0"/>
                          <a:ea typeface="+mn-ea"/>
                          <a:cs typeface="+mn-cs"/>
                          <a:sym typeface="Arial"/>
                        </a:rPr>
                        <a:t>және</a:t>
                      </a:r>
                      <a:r>
                        <a:rPr lang="ru-RU" sz="800" b="0" i="0" u="none" strike="noStrike" cap="none" dirty="0">
                          <a:solidFill>
                            <a:schemeClr val="accent6">
                              <a:lumMod val="50000"/>
                            </a:schemeClr>
                          </a:solidFill>
                          <a:effectLst/>
                          <a:latin typeface="Arial Narrow" panose="020B0606020202030204" pitchFamily="34" charset="0"/>
                          <a:ea typeface="+mn-ea"/>
                          <a:cs typeface="+mn-cs"/>
                          <a:sym typeface="Arial"/>
                        </a:rPr>
                        <a:t> </a:t>
                      </a:r>
                      <a:r>
                        <a:rPr lang="ru-RU" sz="800" b="0" i="0" u="none" strike="noStrike" cap="none" dirty="0" err="1">
                          <a:solidFill>
                            <a:schemeClr val="accent6">
                              <a:lumMod val="50000"/>
                            </a:schemeClr>
                          </a:solidFill>
                          <a:effectLst/>
                          <a:latin typeface="Arial Narrow" panose="020B0606020202030204" pitchFamily="34" charset="0"/>
                          <a:ea typeface="+mn-ea"/>
                          <a:cs typeface="+mn-cs"/>
                          <a:sym typeface="Arial"/>
                        </a:rPr>
                        <a:t>киім</a:t>
                      </a:r>
                      <a:r>
                        <a:rPr lang="ru-RU" sz="800" b="0" i="0" u="none" strike="noStrike" cap="none" dirty="0">
                          <a:solidFill>
                            <a:schemeClr val="accent6">
                              <a:lumMod val="50000"/>
                            </a:schemeClr>
                          </a:solidFill>
                          <a:effectLst/>
                          <a:latin typeface="Arial Narrow" panose="020B0606020202030204" pitchFamily="34" charset="0"/>
                          <a:ea typeface="+mn-ea"/>
                          <a:cs typeface="+mn-cs"/>
                          <a:sym typeface="Arial"/>
                        </a:rPr>
                        <a:t> </a:t>
                      </a:r>
                      <a:r>
                        <a:rPr lang="ru-RU" sz="800" b="0" i="0" u="none" strike="noStrike" cap="none" dirty="0" err="1">
                          <a:solidFill>
                            <a:schemeClr val="accent6">
                              <a:lumMod val="50000"/>
                            </a:schemeClr>
                          </a:solidFill>
                          <a:effectLst/>
                          <a:latin typeface="Arial Narrow" panose="020B0606020202030204" pitchFamily="34" charset="0"/>
                          <a:ea typeface="+mn-ea"/>
                          <a:cs typeface="+mn-cs"/>
                          <a:sym typeface="Arial"/>
                        </a:rPr>
                        <a:t>және</a:t>
                      </a:r>
                      <a:r>
                        <a:rPr lang="ru-RU" sz="800" b="0" i="0" u="none" strike="noStrike" cap="none" dirty="0">
                          <a:solidFill>
                            <a:schemeClr val="accent6">
                              <a:lumMod val="50000"/>
                            </a:schemeClr>
                          </a:solidFill>
                          <a:effectLst/>
                          <a:latin typeface="Arial Narrow" panose="020B0606020202030204" pitchFamily="34" charset="0"/>
                          <a:ea typeface="+mn-ea"/>
                          <a:cs typeface="+mn-cs"/>
                          <a:sym typeface="Arial"/>
                        </a:rPr>
                        <a:t> мата </a:t>
                      </a:r>
                      <a:r>
                        <a:rPr lang="ru-RU" sz="800" b="0" i="0" u="none" strike="noStrike" cap="none" dirty="0" err="1">
                          <a:solidFill>
                            <a:schemeClr val="accent6">
                              <a:lumMod val="50000"/>
                            </a:schemeClr>
                          </a:solidFill>
                          <a:effectLst/>
                          <a:latin typeface="Arial Narrow" panose="020B0606020202030204" pitchFamily="34" charset="0"/>
                          <a:ea typeface="+mn-ea"/>
                          <a:cs typeface="+mn-cs"/>
                          <a:sym typeface="Arial"/>
                        </a:rPr>
                        <a:t>реставраторлары</a:t>
                      </a:r>
                      <a:endParaRPr lang="ru-RU" sz="800" b="0" i="0" u="none" strike="noStrike" cap="none" dirty="0">
                        <a:solidFill>
                          <a:schemeClr val="accent6">
                            <a:lumMod val="50000"/>
                          </a:schemeClr>
                        </a:solidFill>
                        <a:effectLst/>
                        <a:latin typeface="Arial Narrow" panose="020B0606020202030204" pitchFamily="34" charset="0"/>
                        <a:ea typeface="+mn-ea"/>
                        <a:cs typeface="+mn-cs"/>
                        <a:sym typeface="Arial"/>
                      </a:endParaRPr>
                    </a:p>
                  </a:txBody>
                  <a:tcPr marL="9525" marR="9525" marT="0" marB="0" anchor="ctr">
                    <a:lnR w="12700" cap="flat" cmpd="sng" algn="ctr">
                      <a:solidFill>
                        <a:schemeClr val="tx1"/>
                      </a:solidFill>
                      <a:prstDash val="solid"/>
                      <a:round/>
                      <a:headEnd type="none" w="med" len="med"/>
                      <a:tailEnd type="none" w="med" len="med"/>
                    </a:lnR>
                    <a:solidFill>
                      <a:schemeClr val="accent6">
                        <a:lumMod val="50000"/>
                        <a:alpha val="1000"/>
                      </a:schemeClr>
                    </a:solidFill>
                  </a:tcPr>
                </a:tc>
                <a:tc>
                  <a:txBody>
                    <a:bodyPr/>
                    <a:lstStyle/>
                    <a:p>
                      <a:pPr algn="ctr" fontAlgn="ctr"/>
                      <a:r>
                        <a:rPr lang="ru-KZ" sz="800" b="0" i="0" u="none" strike="noStrike" cap="none">
                          <a:solidFill>
                            <a:schemeClr val="tx1"/>
                          </a:solidFill>
                          <a:effectLst/>
                          <a:latin typeface="Arial Narrow" panose="020B0606020202030204" pitchFamily="34" charset="0"/>
                          <a:ea typeface="+mn-ea"/>
                          <a:cs typeface="+mn-cs"/>
                          <a:sym typeface="Arial"/>
                        </a:rPr>
                        <a:t>7 959</a:t>
                      </a:r>
                    </a:p>
                  </a:txBody>
                  <a:tcPr marL="9525" marR="9525" marT="0" marB="0" anchor="ctr">
                    <a:lnL w="12700" cap="flat" cmpd="sng" algn="ctr">
                      <a:solidFill>
                        <a:schemeClr val="tx1"/>
                      </a:solidFill>
                      <a:prstDash val="solid"/>
                      <a:round/>
                      <a:headEnd type="none" w="med" len="med"/>
                      <a:tailEnd type="none" w="med" len="med"/>
                    </a:lnL>
                    <a:solidFill>
                      <a:schemeClr val="accent6">
                        <a:lumMod val="50000"/>
                        <a:alpha val="1000"/>
                      </a:schemeClr>
                    </a:solidFill>
                  </a:tcPr>
                </a:tc>
                <a:tc>
                  <a:txBody>
                    <a:bodyPr/>
                    <a:lstStyle/>
                    <a:p>
                      <a:pPr algn="ctr" fontAlgn="ctr"/>
                      <a:r>
                        <a:rPr lang="ru-KZ" sz="800" b="0" i="0" u="none" strike="noStrike" cap="none">
                          <a:solidFill>
                            <a:schemeClr val="tx1"/>
                          </a:solidFill>
                          <a:effectLst/>
                          <a:latin typeface="Arial Narrow" panose="020B0606020202030204" pitchFamily="34" charset="0"/>
                          <a:ea typeface="+mn-ea"/>
                          <a:cs typeface="+mn-cs"/>
                          <a:sym typeface="Arial"/>
                        </a:rPr>
                        <a:t>1 501</a:t>
                      </a:r>
                    </a:p>
                  </a:txBody>
                  <a:tcPr marL="9525" marR="9525" marT="0" marB="0" anchor="ctr">
                    <a:solidFill>
                      <a:schemeClr val="accent6">
                        <a:lumMod val="50000"/>
                        <a:alpha val="1000"/>
                      </a:schemeClr>
                    </a:solidFill>
                  </a:tcPr>
                </a:tc>
                <a:tc>
                  <a:txBody>
                    <a:bodyPr/>
                    <a:lstStyle/>
                    <a:p>
                      <a:pPr algn="ctr" fontAlgn="ctr"/>
                      <a:r>
                        <a:rPr lang="ru-KZ" sz="800" b="0" i="0" u="none" strike="noStrike" cap="none">
                          <a:solidFill>
                            <a:schemeClr val="tx1"/>
                          </a:solidFill>
                          <a:effectLst/>
                          <a:latin typeface="Arial Narrow" panose="020B0606020202030204" pitchFamily="34" charset="0"/>
                          <a:ea typeface="+mn-ea"/>
                          <a:cs typeface="+mn-cs"/>
                          <a:sym typeface="Arial"/>
                        </a:rPr>
                        <a:t>1 752</a:t>
                      </a:r>
                    </a:p>
                  </a:txBody>
                  <a:tcPr marL="9525" marR="9525" marT="0" marB="0" anchor="ctr">
                    <a:solidFill>
                      <a:schemeClr val="accent6">
                        <a:lumMod val="50000"/>
                        <a:alpha val="1000"/>
                      </a:schemeClr>
                    </a:solidFill>
                  </a:tcPr>
                </a:tc>
                <a:tc>
                  <a:txBody>
                    <a:bodyPr/>
                    <a:lstStyle/>
                    <a:p>
                      <a:pPr algn="ctr" fontAlgn="ctr"/>
                      <a:r>
                        <a:rPr lang="ru-KZ" sz="800" b="0" i="0" u="none" strike="noStrike" cap="none">
                          <a:solidFill>
                            <a:schemeClr val="tx1"/>
                          </a:solidFill>
                          <a:effectLst/>
                          <a:latin typeface="Arial Narrow" panose="020B0606020202030204" pitchFamily="34" charset="0"/>
                          <a:ea typeface="+mn-ea"/>
                          <a:cs typeface="+mn-cs"/>
                          <a:sym typeface="Arial"/>
                        </a:rPr>
                        <a:t>1 971</a:t>
                      </a:r>
                    </a:p>
                  </a:txBody>
                  <a:tcPr marL="9525" marR="9525" marT="0" marB="0" anchor="ctr">
                    <a:solidFill>
                      <a:schemeClr val="accent6">
                        <a:lumMod val="50000"/>
                        <a:alpha val="1000"/>
                      </a:schemeClr>
                    </a:solidFill>
                  </a:tcPr>
                </a:tc>
                <a:tc>
                  <a:txBody>
                    <a:bodyPr/>
                    <a:lstStyle/>
                    <a:p>
                      <a:pPr algn="ctr" fontAlgn="ctr"/>
                      <a:r>
                        <a:rPr lang="ru-KZ" sz="800" b="0" i="0" u="none" strike="noStrike" cap="none">
                          <a:solidFill>
                            <a:schemeClr val="tx1"/>
                          </a:solidFill>
                          <a:effectLst/>
                          <a:latin typeface="Arial Narrow" panose="020B0606020202030204" pitchFamily="34" charset="0"/>
                          <a:ea typeface="+mn-ea"/>
                          <a:cs typeface="+mn-cs"/>
                          <a:sym typeface="Arial"/>
                        </a:rPr>
                        <a:t>2 735</a:t>
                      </a:r>
                    </a:p>
                  </a:txBody>
                  <a:tcPr marL="9525" marR="9525" marT="0" marB="0" anchor="ctr">
                    <a:lnR w="12700" cap="flat" cmpd="sng" algn="ctr">
                      <a:solidFill>
                        <a:schemeClr val="tx1"/>
                      </a:solidFill>
                      <a:prstDash val="solid"/>
                      <a:round/>
                      <a:headEnd type="none" w="med" len="med"/>
                      <a:tailEnd type="none" w="med" len="med"/>
                    </a:lnR>
                    <a:solidFill>
                      <a:schemeClr val="accent6">
                        <a:lumMod val="50000"/>
                        <a:alpha val="1000"/>
                      </a:schemeClr>
                    </a:solidFill>
                  </a:tcPr>
                </a:tc>
                <a:tc>
                  <a:txBody>
                    <a:bodyPr/>
                    <a:lstStyle/>
                    <a:p>
                      <a:pPr marR="0" algn="ctr" rtl="0" eaLnBrk="1" fontAlgn="b" hangingPunct="1">
                        <a:lnSpc>
                          <a:spcPct val="100000"/>
                        </a:lnSpc>
                        <a:spcBef>
                          <a:spcPts val="0"/>
                        </a:spcBef>
                        <a:spcAft>
                          <a:spcPts val="0"/>
                        </a:spcAft>
                        <a:buNone/>
                      </a:pPr>
                      <a:r>
                        <a:rPr lang="ru-KZ" sz="800" b="0" i="0" u="none" strike="noStrike" cap="none">
                          <a:solidFill>
                            <a:schemeClr val="accent6">
                              <a:lumMod val="50000"/>
                            </a:schemeClr>
                          </a:solidFill>
                          <a:effectLst/>
                          <a:latin typeface="Arial Narrow" panose="020B0606020202030204" pitchFamily="34" charset="0"/>
                          <a:ea typeface="+mn-ea"/>
                          <a:cs typeface="+mn-cs"/>
                          <a:sym typeface="Arial"/>
                        </a:rPr>
                        <a:t>6 616</a:t>
                      </a:r>
                    </a:p>
                  </a:txBody>
                  <a:tcPr marL="9525" marR="9525" marT="0" marB="0" anchor="ctr">
                    <a:lnL w="12700" cap="flat" cmpd="sng" algn="ctr">
                      <a:solidFill>
                        <a:schemeClr val="tx1"/>
                      </a:solidFill>
                      <a:prstDash val="solid"/>
                      <a:round/>
                      <a:headEnd type="none" w="med" len="med"/>
                      <a:tailEnd type="none" w="med" len="med"/>
                    </a:lnL>
                    <a:solidFill>
                      <a:schemeClr val="accent6">
                        <a:lumMod val="50000"/>
                        <a:alpha val="1000"/>
                      </a:schemeClr>
                    </a:solidFill>
                  </a:tcPr>
                </a:tc>
                <a:tc>
                  <a:txBody>
                    <a:bodyPr/>
                    <a:lstStyle/>
                    <a:p>
                      <a:pPr marR="0" algn="ctr" rtl="0" eaLnBrk="1" fontAlgn="b" hangingPunct="1">
                        <a:lnSpc>
                          <a:spcPct val="100000"/>
                        </a:lnSpc>
                        <a:spcBef>
                          <a:spcPts val="0"/>
                        </a:spcBef>
                        <a:spcAft>
                          <a:spcPts val="0"/>
                        </a:spcAft>
                        <a:buNone/>
                      </a:pPr>
                      <a:r>
                        <a:rPr lang="ru-KZ" sz="800" b="0" i="0" u="none" strike="noStrike" cap="none" dirty="0">
                          <a:solidFill>
                            <a:schemeClr val="tx1"/>
                          </a:solidFill>
                          <a:effectLst/>
                          <a:latin typeface="Arial Narrow" panose="020B0606020202030204" pitchFamily="34" charset="0"/>
                          <a:ea typeface="+mn-ea"/>
                          <a:cs typeface="+mn-cs"/>
                          <a:sym typeface="Arial"/>
                        </a:rPr>
                        <a:t>1 828</a:t>
                      </a:r>
                    </a:p>
                  </a:txBody>
                  <a:tcPr marL="9525" marR="9525" marT="0" marB="0" anchor="ctr">
                    <a:solidFill>
                      <a:schemeClr val="accent6">
                        <a:lumMod val="50000"/>
                        <a:alpha val="1000"/>
                      </a:schemeClr>
                    </a:solidFill>
                  </a:tcPr>
                </a:tc>
                <a:tc>
                  <a:txBody>
                    <a:bodyPr/>
                    <a:lstStyle/>
                    <a:p>
                      <a:pPr marR="0" algn="ctr" rtl="0" eaLnBrk="1" fontAlgn="b" hangingPunct="1">
                        <a:lnSpc>
                          <a:spcPct val="100000"/>
                        </a:lnSpc>
                        <a:spcBef>
                          <a:spcPts val="0"/>
                        </a:spcBef>
                        <a:spcAft>
                          <a:spcPts val="0"/>
                        </a:spcAft>
                        <a:buNone/>
                      </a:pPr>
                      <a:r>
                        <a:rPr lang="ru-KZ" sz="800" b="0" i="0" u="none" strike="noStrike" cap="none" dirty="0">
                          <a:solidFill>
                            <a:schemeClr val="accent6">
                              <a:lumMod val="50000"/>
                            </a:schemeClr>
                          </a:solidFill>
                          <a:effectLst/>
                          <a:latin typeface="Arial Narrow" panose="020B0606020202030204" pitchFamily="34" charset="0"/>
                          <a:ea typeface="+mn-ea"/>
                          <a:cs typeface="+mn-cs"/>
                          <a:sym typeface="Arial"/>
                        </a:rPr>
                        <a:t>1 370</a:t>
                      </a:r>
                    </a:p>
                  </a:txBody>
                  <a:tcPr marL="9525" marR="9525" marT="0" marB="0" anchor="ctr">
                    <a:solidFill>
                      <a:schemeClr val="accent6">
                        <a:lumMod val="50000"/>
                        <a:alpha val="1000"/>
                      </a:schemeClr>
                    </a:solidFill>
                  </a:tcPr>
                </a:tc>
                <a:tc>
                  <a:txBody>
                    <a:bodyPr/>
                    <a:lstStyle/>
                    <a:p>
                      <a:pPr marR="0" algn="ctr" rtl="0" eaLnBrk="1" fontAlgn="b" hangingPunct="1">
                        <a:lnSpc>
                          <a:spcPct val="100000"/>
                        </a:lnSpc>
                        <a:spcBef>
                          <a:spcPts val="0"/>
                        </a:spcBef>
                        <a:spcAft>
                          <a:spcPts val="0"/>
                        </a:spcAft>
                        <a:buNone/>
                      </a:pPr>
                      <a:r>
                        <a:rPr lang="ru-KZ" sz="800" b="0" i="0" u="none" strike="noStrike" cap="none">
                          <a:solidFill>
                            <a:schemeClr val="accent6">
                              <a:lumMod val="50000"/>
                            </a:schemeClr>
                          </a:solidFill>
                          <a:effectLst/>
                          <a:latin typeface="Arial Narrow" panose="020B0606020202030204" pitchFamily="34" charset="0"/>
                          <a:ea typeface="+mn-ea"/>
                          <a:cs typeface="+mn-cs"/>
                          <a:sym typeface="Arial"/>
                        </a:rPr>
                        <a:t>1 539</a:t>
                      </a:r>
                    </a:p>
                  </a:txBody>
                  <a:tcPr marL="9525" marR="9525" marT="0" marB="0" anchor="ctr">
                    <a:solidFill>
                      <a:schemeClr val="accent6">
                        <a:lumMod val="50000"/>
                        <a:alpha val="1000"/>
                      </a:schemeClr>
                    </a:solidFill>
                  </a:tcPr>
                </a:tc>
                <a:tc>
                  <a:txBody>
                    <a:bodyPr/>
                    <a:lstStyle/>
                    <a:p>
                      <a:pPr marR="0" algn="ctr" rtl="0" eaLnBrk="1" fontAlgn="b" hangingPunct="1">
                        <a:lnSpc>
                          <a:spcPct val="100000"/>
                        </a:lnSpc>
                        <a:spcBef>
                          <a:spcPts val="0"/>
                        </a:spcBef>
                        <a:spcAft>
                          <a:spcPts val="0"/>
                        </a:spcAft>
                        <a:buNone/>
                      </a:pPr>
                      <a:r>
                        <a:rPr lang="ru-KZ" sz="800" b="0" i="0" u="none" strike="noStrike" cap="none">
                          <a:solidFill>
                            <a:schemeClr val="accent6">
                              <a:lumMod val="50000"/>
                            </a:schemeClr>
                          </a:solidFill>
                          <a:effectLst/>
                          <a:latin typeface="Arial Narrow" panose="020B0606020202030204" pitchFamily="34" charset="0"/>
                          <a:ea typeface="+mn-ea"/>
                          <a:cs typeface="+mn-cs"/>
                          <a:sym typeface="Arial"/>
                        </a:rPr>
                        <a:t>1 879</a:t>
                      </a:r>
                    </a:p>
                  </a:txBody>
                  <a:tcPr marL="9525" marR="9525" marT="0" marB="0" anchor="ctr">
                    <a:solidFill>
                      <a:schemeClr val="accent6">
                        <a:lumMod val="50000"/>
                        <a:alpha val="1000"/>
                      </a:schemeClr>
                    </a:solidFill>
                  </a:tcPr>
                </a:tc>
                <a:tc>
                  <a:txBody>
                    <a:bodyPr/>
                    <a:lstStyle/>
                    <a:p>
                      <a:pPr marR="0" algn="ctr" rtl="0" eaLnBrk="1" fontAlgn="b" hangingPunct="1">
                        <a:lnSpc>
                          <a:spcPct val="100000"/>
                        </a:lnSpc>
                        <a:spcBef>
                          <a:spcPts val="0"/>
                        </a:spcBef>
                        <a:spcAft>
                          <a:spcPts val="0"/>
                        </a:spcAft>
                        <a:buNone/>
                      </a:pPr>
                      <a:r>
                        <a:rPr lang="ru-KZ" sz="800" b="0" i="0" u="none" strike="noStrike" cap="none">
                          <a:solidFill>
                            <a:schemeClr val="accent6">
                              <a:lumMod val="50000"/>
                            </a:schemeClr>
                          </a:solidFill>
                          <a:effectLst/>
                          <a:latin typeface="Arial Narrow" panose="020B0606020202030204" pitchFamily="34" charset="0"/>
                          <a:ea typeface="+mn-ea"/>
                          <a:cs typeface="+mn-cs"/>
                          <a:sym typeface="Arial"/>
                        </a:rPr>
                        <a:t>0,9%</a:t>
                      </a:r>
                    </a:p>
                  </a:txBody>
                  <a:tcPr marL="9525" marR="9525" marT="0" marB="0" anchor="ctr">
                    <a:solidFill>
                      <a:schemeClr val="accent6">
                        <a:lumMod val="50000"/>
                        <a:alpha val="1000"/>
                      </a:schemeClr>
                    </a:solidFill>
                  </a:tcPr>
                </a:tc>
                <a:extLst>
                  <a:ext uri="{0D108BD9-81ED-4DB2-BD59-A6C34878D82A}">
                    <a16:rowId xmlns:a16="http://schemas.microsoft.com/office/drawing/2014/main" val="3085205914"/>
                  </a:ext>
                </a:extLst>
              </a:tr>
              <a:tr h="158400">
                <a:tc>
                  <a:txBody>
                    <a:bodyPr/>
                    <a:lstStyle/>
                    <a:p>
                      <a:pPr algn="ctr" fontAlgn="b"/>
                      <a:r>
                        <a:rPr lang="ru-RU" sz="800" u="none" strike="noStrike" dirty="0">
                          <a:solidFill>
                            <a:schemeClr val="accent6">
                              <a:lumMod val="50000"/>
                            </a:schemeClr>
                          </a:solidFill>
                          <a:effectLst/>
                          <a:latin typeface="Arial Narrow" panose="020B0606020202030204" pitchFamily="34" charset="0"/>
                        </a:rPr>
                        <a:t>26</a:t>
                      </a:r>
                      <a:endParaRPr lang="en-US" sz="800" b="0" i="0" u="none" strike="noStrike" dirty="0">
                        <a:solidFill>
                          <a:schemeClr val="accent6">
                            <a:lumMod val="50000"/>
                          </a:schemeClr>
                        </a:solidFill>
                        <a:effectLst/>
                        <a:latin typeface="Arial Narrow" panose="020B0606020202030204" pitchFamily="34" charset="0"/>
                      </a:endParaRPr>
                    </a:p>
                  </a:txBody>
                  <a:tcPr marL="9525" marR="9525" marT="0" marB="0" anchor="ctr">
                    <a:solidFill>
                      <a:schemeClr val="accent6">
                        <a:lumMod val="50000"/>
                        <a:alpha val="20000"/>
                      </a:schemeClr>
                    </a:solidFill>
                  </a:tcPr>
                </a:tc>
                <a:tc>
                  <a:txBody>
                    <a:bodyPr/>
                    <a:lstStyle/>
                    <a:p>
                      <a:pPr marR="0" algn="ctr" rtl="0" eaLnBrk="1" fontAlgn="b" hangingPunct="1">
                        <a:lnSpc>
                          <a:spcPct val="100000"/>
                        </a:lnSpc>
                        <a:spcBef>
                          <a:spcPts val="0"/>
                        </a:spcBef>
                        <a:spcAft>
                          <a:spcPts val="0"/>
                        </a:spcAft>
                        <a:buNone/>
                      </a:pPr>
                      <a:r>
                        <a:rPr lang="ru-KZ" sz="800" b="0" i="0" u="none" strike="noStrike" cap="none" dirty="0">
                          <a:solidFill>
                            <a:schemeClr val="accent6">
                              <a:lumMod val="50000"/>
                            </a:schemeClr>
                          </a:solidFill>
                          <a:effectLst/>
                          <a:latin typeface="Arial Narrow" panose="020B0606020202030204" pitchFamily="34" charset="0"/>
                          <a:ea typeface="+mn-ea"/>
                          <a:cs typeface="+mn-cs"/>
                          <a:sym typeface="Arial"/>
                        </a:rPr>
                        <a:t>2350-9</a:t>
                      </a:r>
                    </a:p>
                  </a:txBody>
                  <a:tcPr marL="9525" marR="9525" marT="0" marB="0" anchor="ctr">
                    <a:solidFill>
                      <a:schemeClr val="accent6">
                        <a:lumMod val="50000"/>
                        <a:alpha val="20000"/>
                      </a:schemeClr>
                    </a:solidFill>
                  </a:tcPr>
                </a:tc>
                <a:tc>
                  <a:txBody>
                    <a:bodyPr/>
                    <a:lstStyle/>
                    <a:p>
                      <a:pPr marL="72000" marR="0" algn="l" rtl="0" eaLnBrk="1" fontAlgn="b" hangingPunct="1">
                        <a:lnSpc>
                          <a:spcPct val="100000"/>
                        </a:lnSpc>
                        <a:spcBef>
                          <a:spcPts val="0"/>
                        </a:spcBef>
                        <a:spcAft>
                          <a:spcPts val="0"/>
                        </a:spcAft>
                        <a:buNone/>
                      </a:pPr>
                      <a:r>
                        <a:rPr lang="ru-RU" sz="800" b="0" i="0" u="none" strike="noStrike" cap="none" dirty="0">
                          <a:solidFill>
                            <a:schemeClr val="accent6">
                              <a:lumMod val="50000"/>
                            </a:schemeClr>
                          </a:solidFill>
                          <a:effectLst/>
                          <a:latin typeface="Arial Narrow" panose="020B0606020202030204" pitchFamily="34" charset="0"/>
                          <a:ea typeface="+mn-ea"/>
                          <a:cs typeface="+mn-cs"/>
                          <a:sym typeface="Arial"/>
                        </a:rPr>
                        <a:t>Орта </a:t>
                      </a:r>
                      <a:r>
                        <a:rPr lang="ru-RU" sz="800" b="0" i="0" u="none" strike="noStrike" cap="none" dirty="0" err="1">
                          <a:solidFill>
                            <a:schemeClr val="accent6">
                              <a:lumMod val="50000"/>
                            </a:schemeClr>
                          </a:solidFill>
                          <a:effectLst/>
                          <a:latin typeface="Arial Narrow" panose="020B0606020202030204" pitchFamily="34" charset="0"/>
                          <a:ea typeface="+mn-ea"/>
                          <a:cs typeface="+mn-cs"/>
                          <a:sym typeface="Arial"/>
                        </a:rPr>
                        <a:t>мектептің</a:t>
                      </a:r>
                      <a:r>
                        <a:rPr lang="ru-RU" sz="800" b="0" i="0" u="none" strike="noStrike" cap="none" dirty="0">
                          <a:solidFill>
                            <a:schemeClr val="accent6">
                              <a:lumMod val="50000"/>
                            </a:schemeClr>
                          </a:solidFill>
                          <a:effectLst/>
                          <a:latin typeface="Arial Narrow" panose="020B0606020202030204" pitchFamily="34" charset="0"/>
                          <a:ea typeface="+mn-ea"/>
                          <a:cs typeface="+mn-cs"/>
                          <a:sym typeface="Arial"/>
                        </a:rPr>
                        <a:t> </a:t>
                      </a:r>
                      <a:r>
                        <a:rPr lang="ru-RU" sz="800" b="0" i="0" u="none" strike="noStrike" cap="none" dirty="0" err="1">
                          <a:solidFill>
                            <a:schemeClr val="accent6">
                              <a:lumMod val="50000"/>
                            </a:schemeClr>
                          </a:solidFill>
                          <a:effectLst/>
                          <a:latin typeface="Arial Narrow" panose="020B0606020202030204" pitchFamily="34" charset="0"/>
                          <a:ea typeface="+mn-ea"/>
                          <a:cs typeface="+mn-cs"/>
                          <a:sym typeface="Arial"/>
                        </a:rPr>
                        <a:t>басқа</a:t>
                      </a:r>
                      <a:r>
                        <a:rPr lang="ru-RU" sz="800" b="0" i="0" u="none" strike="noStrike" cap="none" dirty="0">
                          <a:solidFill>
                            <a:schemeClr val="accent6">
                              <a:lumMod val="50000"/>
                            </a:schemeClr>
                          </a:solidFill>
                          <a:effectLst/>
                          <a:latin typeface="Arial Narrow" panose="020B0606020202030204" pitchFamily="34" charset="0"/>
                          <a:ea typeface="+mn-ea"/>
                          <a:cs typeface="+mn-cs"/>
                          <a:sym typeface="Arial"/>
                        </a:rPr>
                        <a:t> </a:t>
                      </a:r>
                      <a:r>
                        <a:rPr lang="ru-RU" sz="800" b="0" i="0" u="none" strike="noStrike" cap="none" dirty="0" err="1">
                          <a:solidFill>
                            <a:schemeClr val="accent6">
                              <a:lumMod val="50000"/>
                            </a:schemeClr>
                          </a:solidFill>
                          <a:effectLst/>
                          <a:latin typeface="Arial Narrow" panose="020B0606020202030204" pitchFamily="34" charset="0"/>
                          <a:ea typeface="+mn-ea"/>
                          <a:cs typeface="+mn-cs"/>
                          <a:sym typeface="Arial"/>
                        </a:rPr>
                        <a:t>мұғалімдері</a:t>
                      </a:r>
                      <a:endParaRPr lang="ru-RU" sz="800" b="0" i="0" u="none" strike="noStrike" cap="none" dirty="0">
                        <a:solidFill>
                          <a:schemeClr val="accent6">
                            <a:lumMod val="50000"/>
                          </a:schemeClr>
                        </a:solidFill>
                        <a:effectLst/>
                        <a:latin typeface="Arial Narrow" panose="020B0606020202030204" pitchFamily="34" charset="0"/>
                        <a:ea typeface="+mn-ea"/>
                        <a:cs typeface="+mn-cs"/>
                        <a:sym typeface="Arial"/>
                      </a:endParaRPr>
                    </a:p>
                  </a:txBody>
                  <a:tcPr marL="9525" marR="9525" marT="0" marB="0" anchor="ctr">
                    <a:lnR w="12700" cap="flat" cmpd="sng" algn="ctr">
                      <a:solidFill>
                        <a:schemeClr val="tx1"/>
                      </a:solidFill>
                      <a:prstDash val="solid"/>
                      <a:round/>
                      <a:headEnd type="none" w="med" len="med"/>
                      <a:tailEnd type="none" w="med" len="med"/>
                    </a:lnR>
                    <a:solidFill>
                      <a:schemeClr val="accent6">
                        <a:lumMod val="50000"/>
                        <a:alpha val="20000"/>
                      </a:schemeClr>
                    </a:solidFill>
                  </a:tcPr>
                </a:tc>
                <a:tc>
                  <a:txBody>
                    <a:bodyPr/>
                    <a:lstStyle/>
                    <a:p>
                      <a:pPr algn="ctr" fontAlgn="ctr"/>
                      <a:r>
                        <a:rPr lang="ru-KZ" sz="800" b="0" i="0" u="none" strike="noStrike" cap="none">
                          <a:solidFill>
                            <a:schemeClr val="tx1"/>
                          </a:solidFill>
                          <a:effectLst/>
                          <a:latin typeface="Arial Narrow" panose="020B0606020202030204" pitchFamily="34" charset="0"/>
                          <a:ea typeface="+mn-ea"/>
                          <a:cs typeface="+mn-cs"/>
                          <a:sym typeface="Arial"/>
                        </a:rPr>
                        <a:t>5 649</a:t>
                      </a:r>
                    </a:p>
                  </a:txBody>
                  <a:tcPr marL="9525" marR="9525" marT="0" marB="0" anchor="ctr">
                    <a:lnL w="12700" cap="flat" cmpd="sng" algn="ctr">
                      <a:solidFill>
                        <a:schemeClr val="tx1"/>
                      </a:solidFill>
                      <a:prstDash val="solid"/>
                      <a:round/>
                      <a:headEnd type="none" w="med" len="med"/>
                      <a:tailEnd type="none" w="med" len="med"/>
                    </a:lnL>
                    <a:solidFill>
                      <a:schemeClr val="bg1">
                        <a:lumMod val="65000"/>
                        <a:alpha val="20000"/>
                      </a:schemeClr>
                    </a:solidFill>
                  </a:tcPr>
                </a:tc>
                <a:tc>
                  <a:txBody>
                    <a:bodyPr/>
                    <a:lstStyle/>
                    <a:p>
                      <a:pPr algn="ctr" fontAlgn="ctr"/>
                      <a:r>
                        <a:rPr lang="ru-KZ" sz="800" b="0" i="0" u="none" strike="noStrike" cap="none">
                          <a:solidFill>
                            <a:schemeClr val="tx1"/>
                          </a:solidFill>
                          <a:effectLst/>
                          <a:latin typeface="Arial Narrow" panose="020B0606020202030204" pitchFamily="34" charset="0"/>
                          <a:ea typeface="+mn-ea"/>
                          <a:cs typeface="+mn-cs"/>
                          <a:sym typeface="Arial"/>
                        </a:rPr>
                        <a:t>947</a:t>
                      </a:r>
                    </a:p>
                  </a:txBody>
                  <a:tcPr marL="9525" marR="9525" marT="0" marB="0" anchor="ctr">
                    <a:solidFill>
                      <a:schemeClr val="bg1">
                        <a:lumMod val="65000"/>
                        <a:alpha val="20000"/>
                      </a:schemeClr>
                    </a:solidFill>
                  </a:tcPr>
                </a:tc>
                <a:tc>
                  <a:txBody>
                    <a:bodyPr/>
                    <a:lstStyle/>
                    <a:p>
                      <a:pPr algn="ctr" fontAlgn="ctr"/>
                      <a:r>
                        <a:rPr lang="ru-KZ" sz="800" b="0" i="0" u="none" strike="noStrike" cap="none">
                          <a:solidFill>
                            <a:schemeClr val="tx1"/>
                          </a:solidFill>
                          <a:effectLst/>
                          <a:latin typeface="Arial Narrow" panose="020B0606020202030204" pitchFamily="34" charset="0"/>
                          <a:ea typeface="+mn-ea"/>
                          <a:cs typeface="+mn-cs"/>
                          <a:sym typeface="Arial"/>
                        </a:rPr>
                        <a:t>784</a:t>
                      </a:r>
                    </a:p>
                  </a:txBody>
                  <a:tcPr marL="9525" marR="9525" marT="0" marB="0" anchor="ctr">
                    <a:solidFill>
                      <a:schemeClr val="bg1">
                        <a:lumMod val="65000"/>
                        <a:alpha val="20000"/>
                      </a:schemeClr>
                    </a:solidFill>
                  </a:tcPr>
                </a:tc>
                <a:tc>
                  <a:txBody>
                    <a:bodyPr/>
                    <a:lstStyle/>
                    <a:p>
                      <a:pPr algn="ctr" fontAlgn="ctr"/>
                      <a:r>
                        <a:rPr lang="ru-KZ" sz="800" b="0" i="0" u="none" strike="noStrike" cap="none">
                          <a:solidFill>
                            <a:schemeClr val="tx1"/>
                          </a:solidFill>
                          <a:effectLst/>
                          <a:latin typeface="Arial Narrow" panose="020B0606020202030204" pitchFamily="34" charset="0"/>
                          <a:ea typeface="+mn-ea"/>
                          <a:cs typeface="+mn-cs"/>
                          <a:sym typeface="Arial"/>
                        </a:rPr>
                        <a:t>2 680</a:t>
                      </a:r>
                    </a:p>
                  </a:txBody>
                  <a:tcPr marL="9525" marR="9525" marT="0" marB="0" anchor="ctr">
                    <a:solidFill>
                      <a:schemeClr val="bg1">
                        <a:lumMod val="65000"/>
                        <a:alpha val="20000"/>
                      </a:schemeClr>
                    </a:solidFill>
                  </a:tcPr>
                </a:tc>
                <a:tc>
                  <a:txBody>
                    <a:bodyPr/>
                    <a:lstStyle/>
                    <a:p>
                      <a:pPr algn="ctr" fontAlgn="ctr"/>
                      <a:r>
                        <a:rPr lang="ru-KZ" sz="800" b="0" i="0" u="none" strike="noStrike" cap="none">
                          <a:solidFill>
                            <a:schemeClr val="tx1"/>
                          </a:solidFill>
                          <a:effectLst/>
                          <a:latin typeface="Arial Narrow" panose="020B0606020202030204" pitchFamily="34" charset="0"/>
                          <a:ea typeface="+mn-ea"/>
                          <a:cs typeface="+mn-cs"/>
                          <a:sym typeface="Arial"/>
                        </a:rPr>
                        <a:t>1 238</a:t>
                      </a:r>
                    </a:p>
                  </a:txBody>
                  <a:tcPr marL="9525" marR="9525" marT="0" marB="0" anchor="ctr">
                    <a:lnR w="12700" cap="flat" cmpd="sng" algn="ctr">
                      <a:solidFill>
                        <a:schemeClr val="tx1"/>
                      </a:solidFill>
                      <a:prstDash val="solid"/>
                      <a:round/>
                      <a:headEnd type="none" w="med" len="med"/>
                      <a:tailEnd type="none" w="med" len="med"/>
                    </a:lnR>
                    <a:solidFill>
                      <a:schemeClr val="bg1">
                        <a:lumMod val="65000"/>
                        <a:alpha val="20000"/>
                      </a:schemeClr>
                    </a:solidFill>
                  </a:tcPr>
                </a:tc>
                <a:tc>
                  <a:txBody>
                    <a:bodyPr/>
                    <a:lstStyle/>
                    <a:p>
                      <a:pPr marR="0" algn="ctr" rtl="0" eaLnBrk="1" fontAlgn="b" hangingPunct="1">
                        <a:lnSpc>
                          <a:spcPct val="100000"/>
                        </a:lnSpc>
                        <a:spcBef>
                          <a:spcPts val="0"/>
                        </a:spcBef>
                        <a:spcAft>
                          <a:spcPts val="0"/>
                        </a:spcAft>
                        <a:buNone/>
                      </a:pPr>
                      <a:r>
                        <a:rPr lang="ru-KZ" sz="800" b="0" i="0" u="none" strike="noStrike" cap="none">
                          <a:solidFill>
                            <a:schemeClr val="accent6">
                              <a:lumMod val="50000"/>
                            </a:schemeClr>
                          </a:solidFill>
                          <a:effectLst/>
                          <a:latin typeface="Arial Narrow" panose="020B0606020202030204" pitchFamily="34" charset="0"/>
                          <a:ea typeface="+mn-ea"/>
                          <a:cs typeface="+mn-cs"/>
                          <a:sym typeface="Arial"/>
                        </a:rPr>
                        <a:t>6 488</a:t>
                      </a:r>
                    </a:p>
                  </a:txBody>
                  <a:tcPr marL="9525" marR="9525" marT="0" marB="0" anchor="ctr">
                    <a:lnL w="12700" cap="flat" cmpd="sng" algn="ctr">
                      <a:solidFill>
                        <a:schemeClr val="tx1"/>
                      </a:solidFill>
                      <a:prstDash val="solid"/>
                      <a:round/>
                      <a:headEnd type="none" w="med" len="med"/>
                      <a:tailEnd type="none" w="med" len="med"/>
                    </a:lnL>
                    <a:solidFill>
                      <a:schemeClr val="accent6">
                        <a:lumMod val="50000"/>
                        <a:alpha val="20000"/>
                      </a:schemeClr>
                    </a:solidFill>
                  </a:tcPr>
                </a:tc>
                <a:tc>
                  <a:txBody>
                    <a:bodyPr/>
                    <a:lstStyle/>
                    <a:p>
                      <a:pPr marR="0" algn="ctr" rtl="0" eaLnBrk="1" fontAlgn="b" hangingPunct="1">
                        <a:lnSpc>
                          <a:spcPct val="100000"/>
                        </a:lnSpc>
                        <a:spcBef>
                          <a:spcPts val="0"/>
                        </a:spcBef>
                        <a:spcAft>
                          <a:spcPts val="0"/>
                        </a:spcAft>
                        <a:buNone/>
                      </a:pPr>
                      <a:r>
                        <a:rPr lang="ru-KZ" sz="800" b="0" i="0" u="none" strike="noStrike" cap="none" dirty="0">
                          <a:solidFill>
                            <a:schemeClr val="tx1"/>
                          </a:solidFill>
                          <a:effectLst/>
                          <a:latin typeface="Arial Narrow" panose="020B0606020202030204" pitchFamily="34" charset="0"/>
                          <a:ea typeface="+mn-ea"/>
                          <a:cs typeface="+mn-cs"/>
                          <a:sym typeface="Arial"/>
                        </a:rPr>
                        <a:t>1 272</a:t>
                      </a:r>
                    </a:p>
                  </a:txBody>
                  <a:tcPr marL="9525" marR="9525" marT="0" marB="0" anchor="ctr">
                    <a:solidFill>
                      <a:schemeClr val="bg1">
                        <a:lumMod val="50000"/>
                        <a:alpha val="20000"/>
                      </a:schemeClr>
                    </a:solidFill>
                  </a:tcPr>
                </a:tc>
                <a:tc>
                  <a:txBody>
                    <a:bodyPr/>
                    <a:lstStyle/>
                    <a:p>
                      <a:pPr marR="0" algn="ctr" rtl="0" eaLnBrk="1" fontAlgn="b" hangingPunct="1">
                        <a:lnSpc>
                          <a:spcPct val="100000"/>
                        </a:lnSpc>
                        <a:spcBef>
                          <a:spcPts val="0"/>
                        </a:spcBef>
                        <a:spcAft>
                          <a:spcPts val="0"/>
                        </a:spcAft>
                        <a:buNone/>
                      </a:pPr>
                      <a:r>
                        <a:rPr lang="ru-KZ" sz="800" b="0" i="0" u="none" strike="noStrike" cap="none" dirty="0">
                          <a:solidFill>
                            <a:schemeClr val="accent6">
                              <a:lumMod val="50000"/>
                            </a:schemeClr>
                          </a:solidFill>
                          <a:effectLst/>
                          <a:latin typeface="Arial Narrow" panose="020B0606020202030204" pitchFamily="34" charset="0"/>
                          <a:ea typeface="+mn-ea"/>
                          <a:cs typeface="+mn-cs"/>
                          <a:sym typeface="Arial"/>
                        </a:rPr>
                        <a:t>1 249</a:t>
                      </a:r>
                    </a:p>
                  </a:txBody>
                  <a:tcPr marL="9525" marR="9525" marT="0" marB="0" anchor="ctr">
                    <a:solidFill>
                      <a:schemeClr val="accent6">
                        <a:lumMod val="50000"/>
                        <a:alpha val="20000"/>
                      </a:schemeClr>
                    </a:solidFill>
                  </a:tcPr>
                </a:tc>
                <a:tc>
                  <a:txBody>
                    <a:bodyPr/>
                    <a:lstStyle/>
                    <a:p>
                      <a:pPr marR="0" algn="ctr" rtl="0" eaLnBrk="1" fontAlgn="b" hangingPunct="1">
                        <a:lnSpc>
                          <a:spcPct val="100000"/>
                        </a:lnSpc>
                        <a:spcBef>
                          <a:spcPts val="0"/>
                        </a:spcBef>
                        <a:spcAft>
                          <a:spcPts val="0"/>
                        </a:spcAft>
                        <a:buNone/>
                      </a:pPr>
                      <a:r>
                        <a:rPr lang="ru-KZ" sz="800" b="0" i="0" u="none" strike="noStrike" cap="none" dirty="0">
                          <a:solidFill>
                            <a:schemeClr val="accent6">
                              <a:lumMod val="50000"/>
                            </a:schemeClr>
                          </a:solidFill>
                          <a:effectLst/>
                          <a:latin typeface="Arial Narrow" panose="020B0606020202030204" pitchFamily="34" charset="0"/>
                          <a:ea typeface="+mn-ea"/>
                          <a:cs typeface="+mn-cs"/>
                          <a:sym typeface="Arial"/>
                        </a:rPr>
                        <a:t>1 194</a:t>
                      </a:r>
                    </a:p>
                  </a:txBody>
                  <a:tcPr marL="9525" marR="9525" marT="0" marB="0" anchor="ctr">
                    <a:solidFill>
                      <a:schemeClr val="accent6">
                        <a:lumMod val="50000"/>
                        <a:alpha val="20000"/>
                      </a:schemeClr>
                    </a:solidFill>
                  </a:tcPr>
                </a:tc>
                <a:tc>
                  <a:txBody>
                    <a:bodyPr/>
                    <a:lstStyle/>
                    <a:p>
                      <a:pPr marR="0" algn="ctr" rtl="0" eaLnBrk="1" fontAlgn="b" hangingPunct="1">
                        <a:lnSpc>
                          <a:spcPct val="100000"/>
                        </a:lnSpc>
                        <a:spcBef>
                          <a:spcPts val="0"/>
                        </a:spcBef>
                        <a:spcAft>
                          <a:spcPts val="0"/>
                        </a:spcAft>
                        <a:buNone/>
                      </a:pPr>
                      <a:r>
                        <a:rPr lang="ru-KZ" sz="800" b="0" i="0" u="none" strike="noStrike" cap="none">
                          <a:solidFill>
                            <a:schemeClr val="accent6">
                              <a:lumMod val="50000"/>
                            </a:schemeClr>
                          </a:solidFill>
                          <a:effectLst/>
                          <a:latin typeface="Arial Narrow" panose="020B0606020202030204" pitchFamily="34" charset="0"/>
                          <a:ea typeface="+mn-ea"/>
                          <a:cs typeface="+mn-cs"/>
                          <a:sym typeface="Arial"/>
                        </a:rPr>
                        <a:t>2 773</a:t>
                      </a:r>
                    </a:p>
                  </a:txBody>
                  <a:tcPr marL="9525" marR="9525" marT="0" marB="0" anchor="ctr">
                    <a:solidFill>
                      <a:schemeClr val="accent6">
                        <a:lumMod val="50000"/>
                        <a:alpha val="20000"/>
                      </a:schemeClr>
                    </a:solidFill>
                  </a:tcPr>
                </a:tc>
                <a:tc>
                  <a:txBody>
                    <a:bodyPr/>
                    <a:lstStyle/>
                    <a:p>
                      <a:pPr marR="0" algn="ctr" rtl="0" eaLnBrk="1" fontAlgn="b" hangingPunct="1">
                        <a:lnSpc>
                          <a:spcPct val="100000"/>
                        </a:lnSpc>
                        <a:spcBef>
                          <a:spcPts val="0"/>
                        </a:spcBef>
                        <a:spcAft>
                          <a:spcPts val="0"/>
                        </a:spcAft>
                        <a:buNone/>
                      </a:pPr>
                      <a:r>
                        <a:rPr lang="ru-KZ" sz="800" b="0" i="0" u="none" strike="noStrike" cap="none">
                          <a:solidFill>
                            <a:schemeClr val="accent6">
                              <a:lumMod val="50000"/>
                            </a:schemeClr>
                          </a:solidFill>
                          <a:effectLst/>
                          <a:latin typeface="Arial Narrow" panose="020B0606020202030204" pitchFamily="34" charset="0"/>
                          <a:ea typeface="+mn-ea"/>
                          <a:cs typeface="+mn-cs"/>
                          <a:sym typeface="Arial"/>
                        </a:rPr>
                        <a:t>0,8%</a:t>
                      </a:r>
                    </a:p>
                  </a:txBody>
                  <a:tcPr marL="9525" marR="9525" marT="0" marB="0" anchor="ctr">
                    <a:solidFill>
                      <a:schemeClr val="accent6">
                        <a:lumMod val="50000"/>
                        <a:alpha val="20000"/>
                      </a:schemeClr>
                    </a:solidFill>
                  </a:tcPr>
                </a:tc>
                <a:extLst>
                  <a:ext uri="{0D108BD9-81ED-4DB2-BD59-A6C34878D82A}">
                    <a16:rowId xmlns:a16="http://schemas.microsoft.com/office/drawing/2014/main" val="2706513750"/>
                  </a:ext>
                </a:extLst>
              </a:tr>
              <a:tr h="158400">
                <a:tc>
                  <a:txBody>
                    <a:bodyPr/>
                    <a:lstStyle/>
                    <a:p>
                      <a:pPr algn="ctr" fontAlgn="b"/>
                      <a:r>
                        <a:rPr lang="ru-RU" sz="800" u="none" strike="noStrike" dirty="0">
                          <a:solidFill>
                            <a:schemeClr val="accent6">
                              <a:lumMod val="50000"/>
                            </a:schemeClr>
                          </a:solidFill>
                          <a:effectLst/>
                          <a:latin typeface="Arial Narrow" panose="020B0606020202030204" pitchFamily="34" charset="0"/>
                        </a:rPr>
                        <a:t>27</a:t>
                      </a:r>
                      <a:endParaRPr lang="en-US" sz="800" b="0" i="0" u="none" strike="noStrike" dirty="0">
                        <a:solidFill>
                          <a:schemeClr val="accent6">
                            <a:lumMod val="50000"/>
                          </a:schemeClr>
                        </a:solidFill>
                        <a:effectLst/>
                        <a:latin typeface="Arial Narrow" panose="020B0606020202030204" pitchFamily="34" charset="0"/>
                      </a:endParaRPr>
                    </a:p>
                  </a:txBody>
                  <a:tcPr marL="9525" marR="9525" marT="0" marB="0" anchor="ctr">
                    <a:solidFill>
                      <a:schemeClr val="accent6">
                        <a:lumMod val="50000"/>
                        <a:alpha val="1000"/>
                      </a:schemeClr>
                    </a:solidFill>
                  </a:tcPr>
                </a:tc>
                <a:tc>
                  <a:txBody>
                    <a:bodyPr/>
                    <a:lstStyle/>
                    <a:p>
                      <a:pPr marR="0" algn="ctr" rtl="0" eaLnBrk="1" fontAlgn="b" hangingPunct="1">
                        <a:lnSpc>
                          <a:spcPct val="100000"/>
                        </a:lnSpc>
                        <a:spcBef>
                          <a:spcPts val="0"/>
                        </a:spcBef>
                        <a:spcAft>
                          <a:spcPts val="0"/>
                        </a:spcAft>
                        <a:buNone/>
                      </a:pPr>
                      <a:r>
                        <a:rPr lang="ru-KZ" sz="800" b="0" i="0" u="none" strike="noStrike" cap="none" dirty="0">
                          <a:solidFill>
                            <a:schemeClr val="accent6">
                              <a:lumMod val="50000"/>
                            </a:schemeClr>
                          </a:solidFill>
                          <a:effectLst/>
                          <a:latin typeface="Arial Narrow" panose="020B0606020202030204" pitchFamily="34" charset="0"/>
                          <a:ea typeface="+mn-ea"/>
                          <a:cs typeface="+mn-cs"/>
                          <a:sym typeface="Arial"/>
                        </a:rPr>
                        <a:t>8332-1</a:t>
                      </a:r>
                    </a:p>
                  </a:txBody>
                  <a:tcPr marL="9525" marR="9525" marT="0" marB="0" anchor="ctr">
                    <a:solidFill>
                      <a:schemeClr val="accent6">
                        <a:lumMod val="50000"/>
                        <a:alpha val="1000"/>
                      </a:schemeClr>
                    </a:solidFill>
                  </a:tcPr>
                </a:tc>
                <a:tc>
                  <a:txBody>
                    <a:bodyPr/>
                    <a:lstStyle/>
                    <a:p>
                      <a:pPr marL="72000" marR="0" algn="l" rtl="0" eaLnBrk="1" fontAlgn="b" hangingPunct="1">
                        <a:lnSpc>
                          <a:spcPct val="100000"/>
                        </a:lnSpc>
                        <a:spcBef>
                          <a:spcPts val="0"/>
                        </a:spcBef>
                        <a:spcAft>
                          <a:spcPts val="0"/>
                        </a:spcAft>
                        <a:buNone/>
                      </a:pPr>
                      <a:r>
                        <a:rPr lang="ru-RU" sz="800" b="0" i="0" u="none" strike="noStrike" cap="none" dirty="0" err="1">
                          <a:solidFill>
                            <a:schemeClr val="accent6">
                              <a:lumMod val="50000"/>
                            </a:schemeClr>
                          </a:solidFill>
                          <a:effectLst/>
                          <a:latin typeface="Arial Narrow" panose="020B0606020202030204" pitchFamily="34" charset="0"/>
                          <a:ea typeface="+mn-ea"/>
                          <a:cs typeface="+mn-cs"/>
                          <a:sym typeface="Arial"/>
                        </a:rPr>
                        <a:t>Жүк</a:t>
                      </a:r>
                      <a:r>
                        <a:rPr lang="ru-RU" sz="800" b="0" i="0" u="none" strike="noStrike" cap="none" dirty="0">
                          <a:solidFill>
                            <a:schemeClr val="accent6">
                              <a:lumMod val="50000"/>
                            </a:schemeClr>
                          </a:solidFill>
                          <a:effectLst/>
                          <a:latin typeface="Arial Narrow" panose="020B0606020202030204" pitchFamily="34" charset="0"/>
                          <a:ea typeface="+mn-ea"/>
                          <a:cs typeface="+mn-cs"/>
                          <a:sym typeface="Arial"/>
                        </a:rPr>
                        <a:t> </a:t>
                      </a:r>
                      <a:r>
                        <a:rPr lang="ru-RU" sz="800" b="0" i="0" u="none" strike="noStrike" cap="none" dirty="0" err="1">
                          <a:solidFill>
                            <a:schemeClr val="accent6">
                              <a:lumMod val="50000"/>
                            </a:schemeClr>
                          </a:solidFill>
                          <a:effectLst/>
                          <a:latin typeface="Arial Narrow" panose="020B0606020202030204" pitchFamily="34" charset="0"/>
                          <a:ea typeface="+mn-ea"/>
                          <a:cs typeface="+mn-cs"/>
                          <a:sym typeface="Arial"/>
                        </a:rPr>
                        <a:t>автомобилінің</a:t>
                      </a:r>
                      <a:r>
                        <a:rPr lang="ru-RU" sz="800" b="0" i="0" u="none" strike="noStrike" cap="none" dirty="0">
                          <a:solidFill>
                            <a:schemeClr val="accent6">
                              <a:lumMod val="50000"/>
                            </a:schemeClr>
                          </a:solidFill>
                          <a:effectLst/>
                          <a:latin typeface="Arial Narrow" panose="020B0606020202030204" pitchFamily="34" charset="0"/>
                          <a:ea typeface="+mn-ea"/>
                          <a:cs typeface="+mn-cs"/>
                          <a:sym typeface="Arial"/>
                        </a:rPr>
                        <a:t> </a:t>
                      </a:r>
                      <a:r>
                        <a:rPr lang="ru-RU" sz="800" b="0" i="0" u="none" strike="noStrike" cap="none" dirty="0" err="1">
                          <a:solidFill>
                            <a:schemeClr val="accent6">
                              <a:lumMod val="50000"/>
                            </a:schemeClr>
                          </a:solidFill>
                          <a:effectLst/>
                          <a:latin typeface="Arial Narrow" panose="020B0606020202030204" pitchFamily="34" charset="0"/>
                          <a:ea typeface="+mn-ea"/>
                          <a:cs typeface="+mn-cs"/>
                          <a:sym typeface="Arial"/>
                        </a:rPr>
                        <a:t>жүргізушілері</a:t>
                      </a:r>
                      <a:endParaRPr lang="ru-RU" sz="800" b="0" i="0" u="none" strike="noStrike" cap="none" dirty="0">
                        <a:solidFill>
                          <a:schemeClr val="accent6">
                            <a:lumMod val="50000"/>
                          </a:schemeClr>
                        </a:solidFill>
                        <a:effectLst/>
                        <a:latin typeface="Arial Narrow" panose="020B0606020202030204" pitchFamily="34" charset="0"/>
                        <a:ea typeface="+mn-ea"/>
                        <a:cs typeface="+mn-cs"/>
                        <a:sym typeface="Arial"/>
                      </a:endParaRPr>
                    </a:p>
                  </a:txBody>
                  <a:tcPr marL="9525" marR="9525" marT="0" marB="0" anchor="ctr">
                    <a:lnR w="12700" cap="flat" cmpd="sng" algn="ctr">
                      <a:solidFill>
                        <a:schemeClr val="tx1"/>
                      </a:solidFill>
                      <a:prstDash val="solid"/>
                      <a:round/>
                      <a:headEnd type="none" w="med" len="med"/>
                      <a:tailEnd type="none" w="med" len="med"/>
                    </a:lnR>
                    <a:solidFill>
                      <a:schemeClr val="accent6">
                        <a:lumMod val="50000"/>
                        <a:alpha val="1000"/>
                      </a:schemeClr>
                    </a:solidFill>
                  </a:tcPr>
                </a:tc>
                <a:tc>
                  <a:txBody>
                    <a:bodyPr/>
                    <a:lstStyle/>
                    <a:p>
                      <a:pPr algn="ctr" fontAlgn="ctr"/>
                      <a:r>
                        <a:rPr lang="ru-KZ" sz="800" b="0" i="0" u="none" strike="noStrike" cap="none">
                          <a:solidFill>
                            <a:schemeClr val="tx1"/>
                          </a:solidFill>
                          <a:effectLst/>
                          <a:latin typeface="Arial Narrow" panose="020B0606020202030204" pitchFamily="34" charset="0"/>
                          <a:ea typeface="+mn-ea"/>
                          <a:cs typeface="+mn-cs"/>
                          <a:sym typeface="Arial"/>
                        </a:rPr>
                        <a:t>5 598</a:t>
                      </a:r>
                    </a:p>
                  </a:txBody>
                  <a:tcPr marL="9525" marR="9525" marT="0" marB="0" anchor="ctr">
                    <a:lnL w="12700" cap="flat" cmpd="sng" algn="ctr">
                      <a:solidFill>
                        <a:schemeClr val="tx1"/>
                      </a:solidFill>
                      <a:prstDash val="solid"/>
                      <a:round/>
                      <a:headEnd type="none" w="med" len="med"/>
                      <a:tailEnd type="none" w="med" len="med"/>
                    </a:lnL>
                    <a:solidFill>
                      <a:schemeClr val="accent6">
                        <a:lumMod val="50000"/>
                        <a:alpha val="1000"/>
                      </a:schemeClr>
                    </a:solidFill>
                  </a:tcPr>
                </a:tc>
                <a:tc>
                  <a:txBody>
                    <a:bodyPr/>
                    <a:lstStyle/>
                    <a:p>
                      <a:pPr algn="ctr" fontAlgn="ctr"/>
                      <a:r>
                        <a:rPr lang="ru-KZ" sz="800" b="0" i="0" u="none" strike="noStrike" cap="none">
                          <a:solidFill>
                            <a:schemeClr val="tx1"/>
                          </a:solidFill>
                          <a:effectLst/>
                          <a:latin typeface="Arial Narrow" panose="020B0606020202030204" pitchFamily="34" charset="0"/>
                          <a:ea typeface="+mn-ea"/>
                          <a:cs typeface="+mn-cs"/>
                          <a:sym typeface="Arial"/>
                        </a:rPr>
                        <a:t>1 118</a:t>
                      </a:r>
                    </a:p>
                  </a:txBody>
                  <a:tcPr marL="9525" marR="9525" marT="0" marB="0" anchor="ctr">
                    <a:solidFill>
                      <a:schemeClr val="accent6">
                        <a:lumMod val="50000"/>
                        <a:alpha val="1000"/>
                      </a:schemeClr>
                    </a:solidFill>
                  </a:tcPr>
                </a:tc>
                <a:tc>
                  <a:txBody>
                    <a:bodyPr/>
                    <a:lstStyle/>
                    <a:p>
                      <a:pPr algn="ctr" fontAlgn="ctr"/>
                      <a:r>
                        <a:rPr lang="ru-KZ" sz="800" b="0" i="0" u="none" strike="noStrike" cap="none">
                          <a:solidFill>
                            <a:schemeClr val="tx1"/>
                          </a:solidFill>
                          <a:effectLst/>
                          <a:latin typeface="Arial Narrow" panose="020B0606020202030204" pitchFamily="34" charset="0"/>
                          <a:ea typeface="+mn-ea"/>
                          <a:cs typeface="+mn-cs"/>
                          <a:sym typeface="Arial"/>
                        </a:rPr>
                        <a:t>1 943</a:t>
                      </a:r>
                    </a:p>
                  </a:txBody>
                  <a:tcPr marL="9525" marR="9525" marT="0" marB="0" anchor="ctr">
                    <a:solidFill>
                      <a:schemeClr val="accent6">
                        <a:lumMod val="50000"/>
                        <a:alpha val="1000"/>
                      </a:schemeClr>
                    </a:solidFill>
                  </a:tcPr>
                </a:tc>
                <a:tc>
                  <a:txBody>
                    <a:bodyPr/>
                    <a:lstStyle/>
                    <a:p>
                      <a:pPr algn="ctr" fontAlgn="ctr"/>
                      <a:r>
                        <a:rPr lang="ru-KZ" sz="800" b="0" i="0" u="none" strike="noStrike" cap="none">
                          <a:solidFill>
                            <a:schemeClr val="tx1"/>
                          </a:solidFill>
                          <a:effectLst/>
                          <a:latin typeface="Arial Narrow" panose="020B0606020202030204" pitchFamily="34" charset="0"/>
                          <a:ea typeface="+mn-ea"/>
                          <a:cs typeface="+mn-cs"/>
                          <a:sym typeface="Arial"/>
                        </a:rPr>
                        <a:t>1 699</a:t>
                      </a:r>
                    </a:p>
                  </a:txBody>
                  <a:tcPr marL="9525" marR="9525" marT="0" marB="0" anchor="ctr">
                    <a:solidFill>
                      <a:schemeClr val="accent6">
                        <a:lumMod val="50000"/>
                        <a:alpha val="1000"/>
                      </a:schemeClr>
                    </a:solidFill>
                  </a:tcPr>
                </a:tc>
                <a:tc>
                  <a:txBody>
                    <a:bodyPr/>
                    <a:lstStyle/>
                    <a:p>
                      <a:pPr algn="ctr" fontAlgn="ctr"/>
                      <a:r>
                        <a:rPr lang="ru-KZ" sz="800" b="0" i="0" u="none" strike="noStrike" cap="none">
                          <a:solidFill>
                            <a:schemeClr val="tx1"/>
                          </a:solidFill>
                          <a:effectLst/>
                          <a:latin typeface="Arial Narrow" panose="020B0606020202030204" pitchFamily="34" charset="0"/>
                          <a:ea typeface="+mn-ea"/>
                          <a:cs typeface="+mn-cs"/>
                          <a:sym typeface="Arial"/>
                        </a:rPr>
                        <a:t>838</a:t>
                      </a:r>
                    </a:p>
                  </a:txBody>
                  <a:tcPr marL="9525" marR="9525" marT="0" marB="0" anchor="ctr">
                    <a:lnR w="12700" cap="flat" cmpd="sng" algn="ctr">
                      <a:solidFill>
                        <a:schemeClr val="tx1"/>
                      </a:solidFill>
                      <a:prstDash val="solid"/>
                      <a:round/>
                      <a:headEnd type="none" w="med" len="med"/>
                      <a:tailEnd type="none" w="med" len="med"/>
                    </a:lnR>
                    <a:solidFill>
                      <a:schemeClr val="accent6">
                        <a:lumMod val="50000"/>
                        <a:alpha val="1000"/>
                      </a:schemeClr>
                    </a:solidFill>
                  </a:tcPr>
                </a:tc>
                <a:tc>
                  <a:txBody>
                    <a:bodyPr/>
                    <a:lstStyle/>
                    <a:p>
                      <a:pPr marR="0" algn="ctr" rtl="0" eaLnBrk="1" fontAlgn="b" hangingPunct="1">
                        <a:lnSpc>
                          <a:spcPct val="100000"/>
                        </a:lnSpc>
                        <a:spcBef>
                          <a:spcPts val="0"/>
                        </a:spcBef>
                        <a:spcAft>
                          <a:spcPts val="0"/>
                        </a:spcAft>
                        <a:buNone/>
                      </a:pPr>
                      <a:r>
                        <a:rPr lang="ru-KZ" sz="800" b="0" i="0" u="none" strike="noStrike" cap="none">
                          <a:solidFill>
                            <a:schemeClr val="accent6">
                              <a:lumMod val="50000"/>
                            </a:schemeClr>
                          </a:solidFill>
                          <a:effectLst/>
                          <a:latin typeface="Arial Narrow" panose="020B0606020202030204" pitchFamily="34" charset="0"/>
                          <a:ea typeface="+mn-ea"/>
                          <a:cs typeface="+mn-cs"/>
                          <a:sym typeface="Arial"/>
                        </a:rPr>
                        <a:t>6 230</a:t>
                      </a:r>
                    </a:p>
                  </a:txBody>
                  <a:tcPr marL="9525" marR="9525" marT="0" marB="0" anchor="ctr">
                    <a:lnL w="12700" cap="flat" cmpd="sng" algn="ctr">
                      <a:solidFill>
                        <a:schemeClr val="tx1"/>
                      </a:solidFill>
                      <a:prstDash val="solid"/>
                      <a:round/>
                      <a:headEnd type="none" w="med" len="med"/>
                      <a:tailEnd type="none" w="med" len="med"/>
                    </a:lnL>
                    <a:solidFill>
                      <a:schemeClr val="accent6">
                        <a:lumMod val="50000"/>
                        <a:alpha val="1000"/>
                      </a:schemeClr>
                    </a:solidFill>
                  </a:tcPr>
                </a:tc>
                <a:tc>
                  <a:txBody>
                    <a:bodyPr/>
                    <a:lstStyle/>
                    <a:p>
                      <a:pPr marR="0" algn="ctr" rtl="0" eaLnBrk="1" fontAlgn="b" hangingPunct="1">
                        <a:lnSpc>
                          <a:spcPct val="100000"/>
                        </a:lnSpc>
                        <a:spcBef>
                          <a:spcPts val="0"/>
                        </a:spcBef>
                        <a:spcAft>
                          <a:spcPts val="0"/>
                        </a:spcAft>
                        <a:buNone/>
                      </a:pPr>
                      <a:r>
                        <a:rPr lang="ru-KZ" sz="800" b="0" i="0" u="none" strike="noStrike" cap="none">
                          <a:solidFill>
                            <a:schemeClr val="tx1"/>
                          </a:solidFill>
                          <a:effectLst/>
                          <a:latin typeface="Arial Narrow" panose="020B0606020202030204" pitchFamily="34" charset="0"/>
                          <a:ea typeface="+mn-ea"/>
                          <a:cs typeface="+mn-cs"/>
                          <a:sym typeface="Arial"/>
                        </a:rPr>
                        <a:t>1 099</a:t>
                      </a:r>
                    </a:p>
                  </a:txBody>
                  <a:tcPr marL="9525" marR="9525" marT="0" marB="0" anchor="ctr">
                    <a:solidFill>
                      <a:schemeClr val="accent6">
                        <a:lumMod val="50000"/>
                        <a:alpha val="1000"/>
                      </a:schemeClr>
                    </a:solidFill>
                  </a:tcPr>
                </a:tc>
                <a:tc>
                  <a:txBody>
                    <a:bodyPr/>
                    <a:lstStyle/>
                    <a:p>
                      <a:pPr marR="0" algn="ctr" rtl="0" eaLnBrk="1" fontAlgn="b" hangingPunct="1">
                        <a:lnSpc>
                          <a:spcPct val="100000"/>
                        </a:lnSpc>
                        <a:spcBef>
                          <a:spcPts val="0"/>
                        </a:spcBef>
                        <a:spcAft>
                          <a:spcPts val="0"/>
                        </a:spcAft>
                        <a:buNone/>
                      </a:pPr>
                      <a:r>
                        <a:rPr lang="ru-KZ" sz="800" b="0" i="0" u="none" strike="noStrike" cap="none">
                          <a:solidFill>
                            <a:schemeClr val="accent6">
                              <a:lumMod val="50000"/>
                            </a:schemeClr>
                          </a:solidFill>
                          <a:effectLst/>
                          <a:latin typeface="Arial Narrow" panose="020B0606020202030204" pitchFamily="34" charset="0"/>
                          <a:ea typeface="+mn-ea"/>
                          <a:cs typeface="+mn-cs"/>
                          <a:sym typeface="Arial"/>
                        </a:rPr>
                        <a:t>1 229</a:t>
                      </a:r>
                    </a:p>
                  </a:txBody>
                  <a:tcPr marL="9525" marR="9525" marT="0" marB="0" anchor="ctr">
                    <a:solidFill>
                      <a:schemeClr val="accent6">
                        <a:lumMod val="50000"/>
                        <a:alpha val="1000"/>
                      </a:schemeClr>
                    </a:solidFill>
                  </a:tcPr>
                </a:tc>
                <a:tc>
                  <a:txBody>
                    <a:bodyPr/>
                    <a:lstStyle/>
                    <a:p>
                      <a:pPr marR="0" algn="ctr" rtl="0" eaLnBrk="1" fontAlgn="b" hangingPunct="1">
                        <a:lnSpc>
                          <a:spcPct val="100000"/>
                        </a:lnSpc>
                        <a:spcBef>
                          <a:spcPts val="0"/>
                        </a:spcBef>
                        <a:spcAft>
                          <a:spcPts val="0"/>
                        </a:spcAft>
                        <a:buNone/>
                      </a:pPr>
                      <a:r>
                        <a:rPr lang="ru-KZ" sz="800" b="0" i="0" u="none" strike="noStrike" cap="none" dirty="0">
                          <a:solidFill>
                            <a:schemeClr val="accent6">
                              <a:lumMod val="50000"/>
                            </a:schemeClr>
                          </a:solidFill>
                          <a:effectLst/>
                          <a:latin typeface="Arial Narrow" panose="020B0606020202030204" pitchFamily="34" charset="0"/>
                          <a:ea typeface="+mn-ea"/>
                          <a:cs typeface="+mn-cs"/>
                          <a:sym typeface="Arial"/>
                        </a:rPr>
                        <a:t>2 035</a:t>
                      </a:r>
                    </a:p>
                  </a:txBody>
                  <a:tcPr marL="9525" marR="9525" marT="0" marB="0" anchor="ctr">
                    <a:solidFill>
                      <a:schemeClr val="accent6">
                        <a:lumMod val="50000"/>
                        <a:alpha val="1000"/>
                      </a:schemeClr>
                    </a:solidFill>
                  </a:tcPr>
                </a:tc>
                <a:tc>
                  <a:txBody>
                    <a:bodyPr/>
                    <a:lstStyle/>
                    <a:p>
                      <a:pPr marR="0" algn="ctr" rtl="0" eaLnBrk="1" fontAlgn="b" hangingPunct="1">
                        <a:lnSpc>
                          <a:spcPct val="100000"/>
                        </a:lnSpc>
                        <a:spcBef>
                          <a:spcPts val="0"/>
                        </a:spcBef>
                        <a:spcAft>
                          <a:spcPts val="0"/>
                        </a:spcAft>
                        <a:buNone/>
                      </a:pPr>
                      <a:r>
                        <a:rPr lang="ru-KZ" sz="800" b="0" i="0" u="none" strike="noStrike" cap="none">
                          <a:solidFill>
                            <a:schemeClr val="accent6">
                              <a:lumMod val="50000"/>
                            </a:schemeClr>
                          </a:solidFill>
                          <a:effectLst/>
                          <a:latin typeface="Arial Narrow" panose="020B0606020202030204" pitchFamily="34" charset="0"/>
                          <a:ea typeface="+mn-ea"/>
                          <a:cs typeface="+mn-cs"/>
                          <a:sym typeface="Arial"/>
                        </a:rPr>
                        <a:t>1 867</a:t>
                      </a:r>
                    </a:p>
                  </a:txBody>
                  <a:tcPr marL="9525" marR="9525" marT="0" marB="0" anchor="ctr">
                    <a:solidFill>
                      <a:schemeClr val="accent6">
                        <a:lumMod val="50000"/>
                        <a:alpha val="1000"/>
                      </a:schemeClr>
                    </a:solidFill>
                  </a:tcPr>
                </a:tc>
                <a:tc>
                  <a:txBody>
                    <a:bodyPr/>
                    <a:lstStyle/>
                    <a:p>
                      <a:pPr marR="0" algn="ctr" rtl="0" eaLnBrk="1" fontAlgn="b" hangingPunct="1">
                        <a:lnSpc>
                          <a:spcPct val="100000"/>
                        </a:lnSpc>
                        <a:spcBef>
                          <a:spcPts val="0"/>
                        </a:spcBef>
                        <a:spcAft>
                          <a:spcPts val="0"/>
                        </a:spcAft>
                        <a:buNone/>
                      </a:pPr>
                      <a:r>
                        <a:rPr lang="ru-KZ" sz="800" b="0" i="0" u="none" strike="noStrike" cap="none">
                          <a:solidFill>
                            <a:schemeClr val="accent6">
                              <a:lumMod val="50000"/>
                            </a:schemeClr>
                          </a:solidFill>
                          <a:effectLst/>
                          <a:latin typeface="Arial Narrow" panose="020B0606020202030204" pitchFamily="34" charset="0"/>
                          <a:ea typeface="+mn-ea"/>
                          <a:cs typeface="+mn-cs"/>
                          <a:sym typeface="Arial"/>
                        </a:rPr>
                        <a:t>0,8%</a:t>
                      </a:r>
                    </a:p>
                  </a:txBody>
                  <a:tcPr marL="9525" marR="9525" marT="0" marB="0" anchor="ctr">
                    <a:solidFill>
                      <a:schemeClr val="accent6">
                        <a:lumMod val="50000"/>
                        <a:alpha val="1000"/>
                      </a:schemeClr>
                    </a:solidFill>
                  </a:tcPr>
                </a:tc>
                <a:extLst>
                  <a:ext uri="{0D108BD9-81ED-4DB2-BD59-A6C34878D82A}">
                    <a16:rowId xmlns:a16="http://schemas.microsoft.com/office/drawing/2014/main" val="1208754249"/>
                  </a:ext>
                </a:extLst>
              </a:tr>
              <a:tr h="158400">
                <a:tc>
                  <a:txBody>
                    <a:bodyPr/>
                    <a:lstStyle/>
                    <a:p>
                      <a:pPr algn="ctr" fontAlgn="b"/>
                      <a:r>
                        <a:rPr lang="ru-RU" sz="800" u="none" strike="noStrike" dirty="0">
                          <a:solidFill>
                            <a:schemeClr val="accent6">
                              <a:lumMod val="50000"/>
                            </a:schemeClr>
                          </a:solidFill>
                          <a:effectLst/>
                          <a:latin typeface="Arial Narrow" panose="020B0606020202030204" pitchFamily="34" charset="0"/>
                        </a:rPr>
                        <a:t>28</a:t>
                      </a:r>
                      <a:endParaRPr lang="en-US" sz="800" b="0" i="0" u="none" strike="noStrike" dirty="0">
                        <a:solidFill>
                          <a:schemeClr val="accent6">
                            <a:lumMod val="50000"/>
                          </a:schemeClr>
                        </a:solidFill>
                        <a:effectLst/>
                        <a:latin typeface="Arial Narrow" panose="020B0606020202030204" pitchFamily="34" charset="0"/>
                      </a:endParaRPr>
                    </a:p>
                  </a:txBody>
                  <a:tcPr marL="9525" marR="9525" marT="0" marB="0" anchor="ctr">
                    <a:solidFill>
                      <a:schemeClr val="accent6">
                        <a:lumMod val="50000"/>
                        <a:alpha val="20000"/>
                      </a:schemeClr>
                    </a:solidFill>
                  </a:tcPr>
                </a:tc>
                <a:tc>
                  <a:txBody>
                    <a:bodyPr/>
                    <a:lstStyle/>
                    <a:p>
                      <a:pPr marR="0" algn="ctr" rtl="0" eaLnBrk="1" fontAlgn="b" hangingPunct="1">
                        <a:lnSpc>
                          <a:spcPct val="100000"/>
                        </a:lnSpc>
                        <a:spcBef>
                          <a:spcPts val="0"/>
                        </a:spcBef>
                        <a:spcAft>
                          <a:spcPts val="0"/>
                        </a:spcAft>
                        <a:buNone/>
                      </a:pPr>
                      <a:r>
                        <a:rPr lang="ru-KZ" sz="800" b="0" i="0" u="none" strike="noStrike" cap="none" dirty="0">
                          <a:solidFill>
                            <a:schemeClr val="accent6">
                              <a:lumMod val="50000"/>
                            </a:schemeClr>
                          </a:solidFill>
                          <a:effectLst/>
                          <a:latin typeface="Arial Narrow" panose="020B0606020202030204" pitchFamily="34" charset="0"/>
                          <a:ea typeface="+mn-ea"/>
                          <a:cs typeface="+mn-cs"/>
                          <a:sym typeface="Arial"/>
                        </a:rPr>
                        <a:t>1323-0</a:t>
                      </a:r>
                    </a:p>
                  </a:txBody>
                  <a:tcPr marL="9525" marR="9525" marT="0" marB="0" anchor="ctr">
                    <a:solidFill>
                      <a:schemeClr val="accent6">
                        <a:lumMod val="50000"/>
                        <a:alpha val="20000"/>
                      </a:schemeClr>
                    </a:solidFill>
                  </a:tcPr>
                </a:tc>
                <a:tc>
                  <a:txBody>
                    <a:bodyPr/>
                    <a:lstStyle/>
                    <a:p>
                      <a:pPr marL="72000" marR="0" algn="l" rtl="0" eaLnBrk="1" fontAlgn="b" hangingPunct="1">
                        <a:lnSpc>
                          <a:spcPct val="100000"/>
                        </a:lnSpc>
                        <a:spcBef>
                          <a:spcPts val="0"/>
                        </a:spcBef>
                        <a:spcAft>
                          <a:spcPts val="0"/>
                        </a:spcAft>
                        <a:buNone/>
                      </a:pPr>
                      <a:r>
                        <a:rPr lang="ru-RU" sz="800" b="0" i="0" u="none" strike="noStrike" cap="none" dirty="0" err="1">
                          <a:solidFill>
                            <a:schemeClr val="accent6">
                              <a:lumMod val="50000"/>
                            </a:schemeClr>
                          </a:solidFill>
                          <a:effectLst/>
                          <a:latin typeface="Arial Narrow" panose="020B0606020202030204" pitchFamily="34" charset="0"/>
                          <a:ea typeface="+mn-ea"/>
                          <a:cs typeface="+mn-cs"/>
                          <a:sym typeface="Arial"/>
                        </a:rPr>
                        <a:t>Мамандандырылған</a:t>
                      </a:r>
                      <a:r>
                        <a:rPr lang="ru-RU" sz="800" b="0" i="0" u="none" strike="noStrike" cap="none" dirty="0">
                          <a:solidFill>
                            <a:schemeClr val="accent6">
                              <a:lumMod val="50000"/>
                            </a:schemeClr>
                          </a:solidFill>
                          <a:effectLst/>
                          <a:latin typeface="Arial Narrow" panose="020B0606020202030204" pitchFamily="34" charset="0"/>
                          <a:ea typeface="+mn-ea"/>
                          <a:cs typeface="+mn-cs"/>
                          <a:sym typeface="Arial"/>
                        </a:rPr>
                        <a:t> </a:t>
                      </a:r>
                      <a:r>
                        <a:rPr lang="ru-RU" sz="800" b="0" i="0" u="none" strike="noStrike" cap="none" dirty="0" err="1">
                          <a:solidFill>
                            <a:schemeClr val="accent6">
                              <a:lumMod val="50000"/>
                            </a:schemeClr>
                          </a:solidFill>
                          <a:effectLst/>
                          <a:latin typeface="Arial Narrow" panose="020B0606020202030204" pitchFamily="34" charset="0"/>
                          <a:ea typeface="+mn-ea"/>
                          <a:cs typeface="+mn-cs"/>
                          <a:sym typeface="Arial"/>
                        </a:rPr>
                        <a:t>құрылыс</a:t>
                      </a:r>
                      <a:r>
                        <a:rPr lang="ru-RU" sz="800" b="0" i="0" u="none" strike="noStrike" cap="none" dirty="0">
                          <a:solidFill>
                            <a:schemeClr val="accent6">
                              <a:lumMod val="50000"/>
                            </a:schemeClr>
                          </a:solidFill>
                          <a:effectLst/>
                          <a:latin typeface="Arial Narrow" panose="020B0606020202030204" pitchFamily="34" charset="0"/>
                          <a:ea typeface="+mn-ea"/>
                          <a:cs typeface="+mn-cs"/>
                          <a:sym typeface="Arial"/>
                        </a:rPr>
                        <a:t> </a:t>
                      </a:r>
                      <a:r>
                        <a:rPr lang="ru-RU" sz="800" b="0" i="0" u="none" strike="noStrike" cap="none" dirty="0" err="1">
                          <a:solidFill>
                            <a:schemeClr val="accent6">
                              <a:lumMod val="50000"/>
                            </a:schemeClr>
                          </a:solidFill>
                          <a:effectLst/>
                          <a:latin typeface="Arial Narrow" panose="020B0606020202030204" pitchFamily="34" charset="0"/>
                          <a:ea typeface="+mn-ea"/>
                          <a:cs typeface="+mn-cs"/>
                          <a:sym typeface="Arial"/>
                        </a:rPr>
                        <a:t>бөлімшелерінің</a:t>
                      </a:r>
                      <a:r>
                        <a:rPr lang="ru-RU" sz="800" b="0" i="0" u="none" strike="noStrike" cap="none" dirty="0">
                          <a:solidFill>
                            <a:schemeClr val="accent6">
                              <a:lumMod val="50000"/>
                            </a:schemeClr>
                          </a:solidFill>
                          <a:effectLst/>
                          <a:latin typeface="Arial Narrow" panose="020B0606020202030204" pitchFamily="34" charset="0"/>
                          <a:ea typeface="+mn-ea"/>
                          <a:cs typeface="+mn-cs"/>
                          <a:sym typeface="Arial"/>
                        </a:rPr>
                        <a:t> </a:t>
                      </a:r>
                      <a:r>
                        <a:rPr lang="ru-RU" sz="800" b="0" i="0" u="none" strike="noStrike" cap="none" dirty="0" err="1">
                          <a:solidFill>
                            <a:schemeClr val="accent6">
                              <a:lumMod val="50000"/>
                            </a:schemeClr>
                          </a:solidFill>
                          <a:effectLst/>
                          <a:latin typeface="Arial Narrow" panose="020B0606020202030204" pitchFamily="34" charset="0"/>
                          <a:ea typeface="+mn-ea"/>
                          <a:cs typeface="+mn-cs"/>
                          <a:sym typeface="Arial"/>
                        </a:rPr>
                        <a:t>басшылары</a:t>
                      </a:r>
                      <a:endParaRPr lang="ru-RU" sz="800" b="0" i="0" u="none" strike="noStrike" cap="none" dirty="0">
                        <a:solidFill>
                          <a:schemeClr val="accent6">
                            <a:lumMod val="50000"/>
                          </a:schemeClr>
                        </a:solidFill>
                        <a:effectLst/>
                        <a:latin typeface="Arial Narrow" panose="020B0606020202030204" pitchFamily="34" charset="0"/>
                        <a:ea typeface="+mn-ea"/>
                        <a:cs typeface="+mn-cs"/>
                        <a:sym typeface="Arial"/>
                      </a:endParaRPr>
                    </a:p>
                  </a:txBody>
                  <a:tcPr marL="9525" marR="9525" marT="0" marB="0" anchor="ctr">
                    <a:lnR w="12700" cap="flat" cmpd="sng" algn="ctr">
                      <a:solidFill>
                        <a:schemeClr val="tx1"/>
                      </a:solidFill>
                      <a:prstDash val="solid"/>
                      <a:round/>
                      <a:headEnd type="none" w="med" len="med"/>
                      <a:tailEnd type="none" w="med" len="med"/>
                    </a:lnR>
                    <a:solidFill>
                      <a:schemeClr val="accent6">
                        <a:lumMod val="50000"/>
                        <a:alpha val="20000"/>
                      </a:schemeClr>
                    </a:solidFill>
                  </a:tcPr>
                </a:tc>
                <a:tc>
                  <a:txBody>
                    <a:bodyPr/>
                    <a:lstStyle/>
                    <a:p>
                      <a:pPr algn="ctr" fontAlgn="ctr"/>
                      <a:r>
                        <a:rPr lang="ru-KZ" sz="800" b="0" i="0" u="none" strike="noStrike" cap="none">
                          <a:solidFill>
                            <a:schemeClr val="tx1"/>
                          </a:solidFill>
                          <a:effectLst/>
                          <a:latin typeface="Arial Narrow" panose="020B0606020202030204" pitchFamily="34" charset="0"/>
                          <a:ea typeface="+mn-ea"/>
                          <a:cs typeface="+mn-cs"/>
                          <a:sym typeface="Arial"/>
                        </a:rPr>
                        <a:t>5 362</a:t>
                      </a:r>
                    </a:p>
                  </a:txBody>
                  <a:tcPr marL="9525" marR="9525" marT="0" marB="0" anchor="ctr">
                    <a:lnL w="12700" cap="flat" cmpd="sng" algn="ctr">
                      <a:solidFill>
                        <a:schemeClr val="tx1"/>
                      </a:solidFill>
                      <a:prstDash val="solid"/>
                      <a:round/>
                      <a:headEnd type="none" w="med" len="med"/>
                      <a:tailEnd type="none" w="med" len="med"/>
                    </a:lnL>
                    <a:solidFill>
                      <a:schemeClr val="bg1">
                        <a:lumMod val="65000"/>
                        <a:alpha val="20000"/>
                      </a:schemeClr>
                    </a:solidFill>
                  </a:tcPr>
                </a:tc>
                <a:tc>
                  <a:txBody>
                    <a:bodyPr/>
                    <a:lstStyle/>
                    <a:p>
                      <a:pPr algn="ctr" fontAlgn="ctr"/>
                      <a:r>
                        <a:rPr lang="ru-KZ" sz="800" b="0" i="0" u="none" strike="noStrike" cap="none">
                          <a:solidFill>
                            <a:schemeClr val="tx1"/>
                          </a:solidFill>
                          <a:effectLst/>
                          <a:latin typeface="Arial Narrow" panose="020B0606020202030204" pitchFamily="34" charset="0"/>
                          <a:ea typeface="+mn-ea"/>
                          <a:cs typeface="+mn-cs"/>
                          <a:sym typeface="Arial"/>
                        </a:rPr>
                        <a:t>1 023</a:t>
                      </a:r>
                    </a:p>
                  </a:txBody>
                  <a:tcPr marL="9525" marR="9525" marT="0" marB="0" anchor="ctr">
                    <a:solidFill>
                      <a:schemeClr val="bg1">
                        <a:lumMod val="65000"/>
                        <a:alpha val="20000"/>
                      </a:schemeClr>
                    </a:solidFill>
                  </a:tcPr>
                </a:tc>
                <a:tc>
                  <a:txBody>
                    <a:bodyPr/>
                    <a:lstStyle/>
                    <a:p>
                      <a:pPr algn="ctr" fontAlgn="ctr"/>
                      <a:r>
                        <a:rPr lang="ru-KZ" sz="800" b="0" i="0" u="none" strike="noStrike" cap="none">
                          <a:solidFill>
                            <a:schemeClr val="tx1"/>
                          </a:solidFill>
                          <a:effectLst/>
                          <a:latin typeface="Arial Narrow" panose="020B0606020202030204" pitchFamily="34" charset="0"/>
                          <a:ea typeface="+mn-ea"/>
                          <a:cs typeface="+mn-cs"/>
                          <a:sym typeface="Arial"/>
                        </a:rPr>
                        <a:t>1 891</a:t>
                      </a:r>
                    </a:p>
                  </a:txBody>
                  <a:tcPr marL="9525" marR="9525" marT="0" marB="0" anchor="ctr">
                    <a:solidFill>
                      <a:schemeClr val="bg1">
                        <a:lumMod val="65000"/>
                        <a:alpha val="20000"/>
                      </a:schemeClr>
                    </a:solidFill>
                  </a:tcPr>
                </a:tc>
                <a:tc>
                  <a:txBody>
                    <a:bodyPr/>
                    <a:lstStyle/>
                    <a:p>
                      <a:pPr algn="ctr" fontAlgn="ctr"/>
                      <a:r>
                        <a:rPr lang="ru-KZ" sz="800" b="0" i="0" u="none" strike="noStrike" cap="none" dirty="0">
                          <a:solidFill>
                            <a:schemeClr val="tx1"/>
                          </a:solidFill>
                          <a:effectLst/>
                          <a:latin typeface="Arial Narrow" panose="020B0606020202030204" pitchFamily="34" charset="0"/>
                          <a:ea typeface="+mn-ea"/>
                          <a:cs typeface="+mn-cs"/>
                          <a:sym typeface="Arial"/>
                        </a:rPr>
                        <a:t>1 053</a:t>
                      </a:r>
                    </a:p>
                  </a:txBody>
                  <a:tcPr marL="9525" marR="9525" marT="0" marB="0" anchor="ctr">
                    <a:solidFill>
                      <a:schemeClr val="bg1">
                        <a:lumMod val="65000"/>
                        <a:alpha val="20000"/>
                      </a:schemeClr>
                    </a:solidFill>
                  </a:tcPr>
                </a:tc>
                <a:tc>
                  <a:txBody>
                    <a:bodyPr/>
                    <a:lstStyle/>
                    <a:p>
                      <a:pPr algn="ctr" fontAlgn="ctr"/>
                      <a:r>
                        <a:rPr lang="ru-KZ" sz="800" b="0" i="0" u="none" strike="noStrike" cap="none">
                          <a:solidFill>
                            <a:schemeClr val="tx1"/>
                          </a:solidFill>
                          <a:effectLst/>
                          <a:latin typeface="Arial Narrow" panose="020B0606020202030204" pitchFamily="34" charset="0"/>
                          <a:ea typeface="+mn-ea"/>
                          <a:cs typeface="+mn-cs"/>
                          <a:sym typeface="Arial"/>
                        </a:rPr>
                        <a:t>1 395</a:t>
                      </a:r>
                    </a:p>
                  </a:txBody>
                  <a:tcPr marL="9525" marR="9525" marT="0" marB="0" anchor="ctr">
                    <a:lnR w="12700" cap="flat" cmpd="sng" algn="ctr">
                      <a:solidFill>
                        <a:schemeClr val="tx1"/>
                      </a:solidFill>
                      <a:prstDash val="solid"/>
                      <a:round/>
                      <a:headEnd type="none" w="med" len="med"/>
                      <a:tailEnd type="none" w="med" len="med"/>
                    </a:lnR>
                    <a:solidFill>
                      <a:schemeClr val="bg1">
                        <a:lumMod val="65000"/>
                        <a:alpha val="20000"/>
                      </a:schemeClr>
                    </a:solidFill>
                  </a:tcPr>
                </a:tc>
                <a:tc>
                  <a:txBody>
                    <a:bodyPr/>
                    <a:lstStyle/>
                    <a:p>
                      <a:pPr marR="0" algn="ctr" rtl="0" eaLnBrk="1" fontAlgn="b" hangingPunct="1">
                        <a:lnSpc>
                          <a:spcPct val="100000"/>
                        </a:lnSpc>
                        <a:spcBef>
                          <a:spcPts val="0"/>
                        </a:spcBef>
                        <a:spcAft>
                          <a:spcPts val="0"/>
                        </a:spcAft>
                        <a:buNone/>
                      </a:pPr>
                      <a:r>
                        <a:rPr lang="ru-KZ" sz="800" b="0" i="0" u="none" strike="noStrike" cap="none">
                          <a:solidFill>
                            <a:schemeClr val="accent6">
                              <a:lumMod val="50000"/>
                            </a:schemeClr>
                          </a:solidFill>
                          <a:effectLst/>
                          <a:latin typeface="Arial Narrow" panose="020B0606020202030204" pitchFamily="34" charset="0"/>
                          <a:ea typeface="+mn-ea"/>
                          <a:cs typeface="+mn-cs"/>
                          <a:sym typeface="Arial"/>
                        </a:rPr>
                        <a:t>6 211</a:t>
                      </a:r>
                    </a:p>
                  </a:txBody>
                  <a:tcPr marL="9525" marR="9525" marT="0" marB="0" anchor="ctr">
                    <a:lnL w="12700" cap="flat" cmpd="sng" algn="ctr">
                      <a:solidFill>
                        <a:schemeClr val="tx1"/>
                      </a:solidFill>
                      <a:prstDash val="solid"/>
                      <a:round/>
                      <a:headEnd type="none" w="med" len="med"/>
                      <a:tailEnd type="none" w="med" len="med"/>
                    </a:lnL>
                    <a:solidFill>
                      <a:schemeClr val="accent6">
                        <a:lumMod val="50000"/>
                        <a:alpha val="20000"/>
                      </a:schemeClr>
                    </a:solidFill>
                  </a:tcPr>
                </a:tc>
                <a:tc>
                  <a:txBody>
                    <a:bodyPr/>
                    <a:lstStyle/>
                    <a:p>
                      <a:pPr marR="0" algn="ctr" rtl="0" eaLnBrk="1" fontAlgn="b" hangingPunct="1">
                        <a:lnSpc>
                          <a:spcPct val="100000"/>
                        </a:lnSpc>
                        <a:spcBef>
                          <a:spcPts val="0"/>
                        </a:spcBef>
                        <a:spcAft>
                          <a:spcPts val="0"/>
                        </a:spcAft>
                        <a:buNone/>
                      </a:pPr>
                      <a:r>
                        <a:rPr lang="ru-KZ" sz="800" b="0" i="0" u="none" strike="noStrike" cap="none" dirty="0">
                          <a:solidFill>
                            <a:schemeClr val="tx1"/>
                          </a:solidFill>
                          <a:effectLst/>
                          <a:latin typeface="Arial Narrow" panose="020B0606020202030204" pitchFamily="34" charset="0"/>
                          <a:ea typeface="+mn-ea"/>
                          <a:cs typeface="+mn-cs"/>
                          <a:sym typeface="Arial"/>
                        </a:rPr>
                        <a:t>1 944</a:t>
                      </a:r>
                    </a:p>
                  </a:txBody>
                  <a:tcPr marL="9525" marR="9525" marT="0" marB="0" anchor="ctr">
                    <a:solidFill>
                      <a:schemeClr val="bg1">
                        <a:lumMod val="50000"/>
                        <a:alpha val="20000"/>
                      </a:schemeClr>
                    </a:solidFill>
                  </a:tcPr>
                </a:tc>
                <a:tc>
                  <a:txBody>
                    <a:bodyPr/>
                    <a:lstStyle/>
                    <a:p>
                      <a:pPr marR="0" algn="ctr" rtl="0" eaLnBrk="1" fontAlgn="b" hangingPunct="1">
                        <a:lnSpc>
                          <a:spcPct val="100000"/>
                        </a:lnSpc>
                        <a:spcBef>
                          <a:spcPts val="0"/>
                        </a:spcBef>
                        <a:spcAft>
                          <a:spcPts val="0"/>
                        </a:spcAft>
                        <a:buNone/>
                      </a:pPr>
                      <a:r>
                        <a:rPr lang="ru-KZ" sz="800" b="0" i="0" u="none" strike="noStrike" cap="none">
                          <a:solidFill>
                            <a:schemeClr val="accent6">
                              <a:lumMod val="50000"/>
                            </a:schemeClr>
                          </a:solidFill>
                          <a:effectLst/>
                          <a:latin typeface="Arial Narrow" panose="020B0606020202030204" pitchFamily="34" charset="0"/>
                          <a:ea typeface="+mn-ea"/>
                          <a:cs typeface="+mn-cs"/>
                          <a:sym typeface="Arial"/>
                        </a:rPr>
                        <a:t>1 034</a:t>
                      </a:r>
                    </a:p>
                  </a:txBody>
                  <a:tcPr marL="9525" marR="9525" marT="0" marB="0" anchor="ctr">
                    <a:solidFill>
                      <a:schemeClr val="accent6">
                        <a:lumMod val="50000"/>
                        <a:alpha val="20000"/>
                      </a:schemeClr>
                    </a:solidFill>
                  </a:tcPr>
                </a:tc>
                <a:tc>
                  <a:txBody>
                    <a:bodyPr/>
                    <a:lstStyle/>
                    <a:p>
                      <a:pPr marR="0" algn="ctr" rtl="0" eaLnBrk="1" fontAlgn="b" hangingPunct="1">
                        <a:lnSpc>
                          <a:spcPct val="100000"/>
                        </a:lnSpc>
                        <a:spcBef>
                          <a:spcPts val="0"/>
                        </a:spcBef>
                        <a:spcAft>
                          <a:spcPts val="0"/>
                        </a:spcAft>
                        <a:buNone/>
                      </a:pPr>
                      <a:r>
                        <a:rPr lang="ru-KZ" sz="800" b="0" i="0" u="none" strike="noStrike" cap="none" dirty="0">
                          <a:solidFill>
                            <a:schemeClr val="accent6">
                              <a:lumMod val="50000"/>
                            </a:schemeClr>
                          </a:solidFill>
                          <a:effectLst/>
                          <a:latin typeface="Arial Narrow" panose="020B0606020202030204" pitchFamily="34" charset="0"/>
                          <a:ea typeface="+mn-ea"/>
                          <a:cs typeface="+mn-cs"/>
                          <a:sym typeface="Arial"/>
                        </a:rPr>
                        <a:t>1 903</a:t>
                      </a:r>
                    </a:p>
                  </a:txBody>
                  <a:tcPr marL="9525" marR="9525" marT="0" marB="0" anchor="ctr">
                    <a:solidFill>
                      <a:schemeClr val="accent6">
                        <a:lumMod val="50000"/>
                        <a:alpha val="20000"/>
                      </a:schemeClr>
                    </a:solidFill>
                  </a:tcPr>
                </a:tc>
                <a:tc>
                  <a:txBody>
                    <a:bodyPr/>
                    <a:lstStyle/>
                    <a:p>
                      <a:pPr marR="0" algn="ctr" rtl="0" eaLnBrk="1" fontAlgn="b" hangingPunct="1">
                        <a:lnSpc>
                          <a:spcPct val="100000"/>
                        </a:lnSpc>
                        <a:spcBef>
                          <a:spcPts val="0"/>
                        </a:spcBef>
                        <a:spcAft>
                          <a:spcPts val="0"/>
                        </a:spcAft>
                        <a:buNone/>
                      </a:pPr>
                      <a:r>
                        <a:rPr lang="ru-KZ" sz="800" b="0" i="0" u="none" strike="noStrike" cap="none">
                          <a:solidFill>
                            <a:schemeClr val="accent6">
                              <a:lumMod val="50000"/>
                            </a:schemeClr>
                          </a:solidFill>
                          <a:effectLst/>
                          <a:latin typeface="Arial Narrow" panose="020B0606020202030204" pitchFamily="34" charset="0"/>
                          <a:ea typeface="+mn-ea"/>
                          <a:cs typeface="+mn-cs"/>
                          <a:sym typeface="Arial"/>
                        </a:rPr>
                        <a:t>1 330</a:t>
                      </a:r>
                    </a:p>
                  </a:txBody>
                  <a:tcPr marL="9525" marR="9525" marT="0" marB="0" anchor="ctr">
                    <a:solidFill>
                      <a:schemeClr val="accent6">
                        <a:lumMod val="50000"/>
                        <a:alpha val="20000"/>
                      </a:schemeClr>
                    </a:solidFill>
                  </a:tcPr>
                </a:tc>
                <a:tc>
                  <a:txBody>
                    <a:bodyPr/>
                    <a:lstStyle/>
                    <a:p>
                      <a:pPr marR="0" algn="ctr" rtl="0" eaLnBrk="1" fontAlgn="b" hangingPunct="1">
                        <a:lnSpc>
                          <a:spcPct val="100000"/>
                        </a:lnSpc>
                        <a:spcBef>
                          <a:spcPts val="0"/>
                        </a:spcBef>
                        <a:spcAft>
                          <a:spcPts val="0"/>
                        </a:spcAft>
                        <a:buNone/>
                      </a:pPr>
                      <a:r>
                        <a:rPr lang="ru-KZ" sz="800" b="0" i="0" u="none" strike="noStrike" cap="none">
                          <a:solidFill>
                            <a:schemeClr val="accent6">
                              <a:lumMod val="50000"/>
                            </a:schemeClr>
                          </a:solidFill>
                          <a:effectLst/>
                          <a:latin typeface="Arial Narrow" panose="020B0606020202030204" pitchFamily="34" charset="0"/>
                          <a:ea typeface="+mn-ea"/>
                          <a:cs typeface="+mn-cs"/>
                          <a:sym typeface="Arial"/>
                        </a:rPr>
                        <a:t>0,8%</a:t>
                      </a:r>
                    </a:p>
                  </a:txBody>
                  <a:tcPr marL="9525" marR="9525" marT="0" marB="0" anchor="ctr">
                    <a:solidFill>
                      <a:schemeClr val="accent6">
                        <a:lumMod val="50000"/>
                        <a:alpha val="20000"/>
                      </a:schemeClr>
                    </a:solidFill>
                  </a:tcPr>
                </a:tc>
                <a:extLst>
                  <a:ext uri="{0D108BD9-81ED-4DB2-BD59-A6C34878D82A}">
                    <a16:rowId xmlns:a16="http://schemas.microsoft.com/office/drawing/2014/main" val="470699172"/>
                  </a:ext>
                </a:extLst>
              </a:tr>
              <a:tr h="158400">
                <a:tc>
                  <a:txBody>
                    <a:bodyPr/>
                    <a:lstStyle/>
                    <a:p>
                      <a:pPr algn="ctr" fontAlgn="b"/>
                      <a:r>
                        <a:rPr lang="ru-RU" sz="800" u="none" strike="noStrike" dirty="0">
                          <a:solidFill>
                            <a:schemeClr val="accent6">
                              <a:lumMod val="50000"/>
                            </a:schemeClr>
                          </a:solidFill>
                          <a:effectLst/>
                          <a:latin typeface="Arial Narrow" panose="020B0606020202030204" pitchFamily="34" charset="0"/>
                        </a:rPr>
                        <a:t>29</a:t>
                      </a:r>
                      <a:endParaRPr lang="en-US" sz="800" b="0" i="0" u="none" strike="noStrike" dirty="0">
                        <a:solidFill>
                          <a:schemeClr val="accent6">
                            <a:lumMod val="50000"/>
                          </a:schemeClr>
                        </a:solidFill>
                        <a:effectLst/>
                        <a:latin typeface="Arial Narrow" panose="020B0606020202030204" pitchFamily="34" charset="0"/>
                      </a:endParaRPr>
                    </a:p>
                  </a:txBody>
                  <a:tcPr marL="9525" marR="9525" marT="0" marB="0" anchor="ctr">
                    <a:solidFill>
                      <a:schemeClr val="accent6">
                        <a:lumMod val="50000"/>
                        <a:alpha val="1000"/>
                      </a:schemeClr>
                    </a:solidFill>
                  </a:tcPr>
                </a:tc>
                <a:tc>
                  <a:txBody>
                    <a:bodyPr/>
                    <a:lstStyle/>
                    <a:p>
                      <a:pPr marR="0" algn="ctr" rtl="0" eaLnBrk="1" fontAlgn="b" hangingPunct="1">
                        <a:lnSpc>
                          <a:spcPct val="100000"/>
                        </a:lnSpc>
                        <a:spcBef>
                          <a:spcPts val="0"/>
                        </a:spcBef>
                        <a:spcAft>
                          <a:spcPts val="0"/>
                        </a:spcAft>
                        <a:buNone/>
                      </a:pPr>
                      <a:r>
                        <a:rPr lang="ru-KZ" sz="800" b="0" i="0" u="none" strike="noStrike" cap="none" dirty="0">
                          <a:solidFill>
                            <a:schemeClr val="accent6">
                              <a:lumMod val="50000"/>
                            </a:schemeClr>
                          </a:solidFill>
                          <a:effectLst/>
                          <a:latin typeface="Arial Narrow" panose="020B0606020202030204" pitchFamily="34" charset="0"/>
                          <a:ea typeface="+mn-ea"/>
                          <a:cs typeface="+mn-cs"/>
                          <a:sym typeface="Arial"/>
                        </a:rPr>
                        <a:t>4110-2</a:t>
                      </a:r>
                    </a:p>
                  </a:txBody>
                  <a:tcPr marL="9525" marR="9525" marT="0" marB="0" anchor="ctr">
                    <a:solidFill>
                      <a:schemeClr val="accent6">
                        <a:lumMod val="50000"/>
                        <a:alpha val="1000"/>
                      </a:schemeClr>
                    </a:solidFill>
                  </a:tcPr>
                </a:tc>
                <a:tc>
                  <a:txBody>
                    <a:bodyPr/>
                    <a:lstStyle/>
                    <a:p>
                      <a:pPr marL="72000" marR="0" algn="l" rtl="0" eaLnBrk="1" fontAlgn="b" hangingPunct="1">
                        <a:lnSpc>
                          <a:spcPct val="100000"/>
                        </a:lnSpc>
                        <a:spcBef>
                          <a:spcPts val="0"/>
                        </a:spcBef>
                        <a:spcAft>
                          <a:spcPts val="0"/>
                        </a:spcAft>
                        <a:buNone/>
                      </a:pPr>
                      <a:r>
                        <a:rPr lang="ru-RU" sz="800" b="0" i="0" u="none" strike="noStrike" cap="none" dirty="0" err="1">
                          <a:solidFill>
                            <a:schemeClr val="accent6">
                              <a:lumMod val="50000"/>
                            </a:schemeClr>
                          </a:solidFill>
                          <a:effectLst/>
                          <a:latin typeface="Arial Narrow" panose="020B0606020202030204" pitchFamily="34" charset="0"/>
                          <a:ea typeface="+mn-ea"/>
                          <a:cs typeface="+mn-cs"/>
                          <a:sym typeface="Arial"/>
                        </a:rPr>
                        <a:t>Іс</a:t>
                      </a:r>
                      <a:r>
                        <a:rPr lang="ru-RU" sz="800" b="0" i="0" u="none" strike="noStrike" cap="none" dirty="0">
                          <a:solidFill>
                            <a:schemeClr val="accent6">
                              <a:lumMod val="50000"/>
                            </a:schemeClr>
                          </a:solidFill>
                          <a:effectLst/>
                          <a:latin typeface="Arial Narrow" panose="020B0606020202030204" pitchFamily="34" charset="0"/>
                          <a:ea typeface="+mn-ea"/>
                          <a:cs typeface="+mn-cs"/>
                          <a:sym typeface="Arial"/>
                        </a:rPr>
                        <a:t> </a:t>
                      </a:r>
                      <a:r>
                        <a:rPr lang="ru-RU" sz="800" b="0" i="0" u="none" strike="noStrike" cap="none" dirty="0" err="1">
                          <a:solidFill>
                            <a:schemeClr val="accent6">
                              <a:lumMod val="50000"/>
                            </a:schemeClr>
                          </a:solidFill>
                          <a:effectLst/>
                          <a:latin typeface="Arial Narrow" panose="020B0606020202030204" pitchFamily="34" charset="0"/>
                          <a:ea typeface="+mn-ea"/>
                          <a:cs typeface="+mn-cs"/>
                          <a:sym typeface="Arial"/>
                        </a:rPr>
                        <a:t>қағаздарын</a:t>
                      </a:r>
                      <a:r>
                        <a:rPr lang="ru-RU" sz="800" b="0" i="0" u="none" strike="noStrike" cap="none" dirty="0">
                          <a:solidFill>
                            <a:schemeClr val="accent6">
                              <a:lumMod val="50000"/>
                            </a:schemeClr>
                          </a:solidFill>
                          <a:effectLst/>
                          <a:latin typeface="Arial Narrow" panose="020B0606020202030204" pitchFamily="34" charset="0"/>
                          <a:ea typeface="+mn-ea"/>
                          <a:cs typeface="+mn-cs"/>
                          <a:sym typeface="Arial"/>
                        </a:rPr>
                        <a:t> </a:t>
                      </a:r>
                      <a:r>
                        <a:rPr lang="ru-RU" sz="800" b="0" i="0" u="none" strike="noStrike" cap="none" dirty="0" err="1">
                          <a:solidFill>
                            <a:schemeClr val="accent6">
                              <a:lumMod val="50000"/>
                            </a:schemeClr>
                          </a:solidFill>
                          <a:effectLst/>
                          <a:latin typeface="Arial Narrow" panose="020B0606020202030204" pitchFamily="34" charset="0"/>
                          <a:ea typeface="+mn-ea"/>
                          <a:cs typeface="+mn-cs"/>
                          <a:sym typeface="Arial"/>
                        </a:rPr>
                        <a:t>жүргізу</a:t>
                      </a:r>
                      <a:r>
                        <a:rPr lang="ru-RU" sz="800" b="0" i="0" u="none" strike="noStrike" cap="none" dirty="0">
                          <a:solidFill>
                            <a:schemeClr val="accent6">
                              <a:lumMod val="50000"/>
                            </a:schemeClr>
                          </a:solidFill>
                          <a:effectLst/>
                          <a:latin typeface="Arial Narrow" panose="020B0606020202030204" pitchFamily="34" charset="0"/>
                          <a:ea typeface="+mn-ea"/>
                          <a:cs typeface="+mn-cs"/>
                          <a:sym typeface="Arial"/>
                        </a:rPr>
                        <a:t> </a:t>
                      </a:r>
                      <a:r>
                        <a:rPr lang="ru-RU" sz="800" b="0" i="0" u="none" strike="noStrike" cap="none" dirty="0" err="1">
                          <a:solidFill>
                            <a:schemeClr val="accent6">
                              <a:lumMod val="50000"/>
                            </a:schemeClr>
                          </a:solidFill>
                          <a:effectLst/>
                          <a:latin typeface="Arial Narrow" panose="020B0606020202030204" pitchFamily="34" charset="0"/>
                          <a:ea typeface="+mn-ea"/>
                          <a:cs typeface="+mn-cs"/>
                          <a:sym typeface="Arial"/>
                        </a:rPr>
                        <a:t>жөніндегі</a:t>
                      </a:r>
                      <a:r>
                        <a:rPr lang="ru-RU" sz="800" b="0" i="0" u="none" strike="noStrike" cap="none" dirty="0">
                          <a:solidFill>
                            <a:schemeClr val="accent6">
                              <a:lumMod val="50000"/>
                            </a:schemeClr>
                          </a:solidFill>
                          <a:effectLst/>
                          <a:latin typeface="Arial Narrow" panose="020B0606020202030204" pitchFamily="34" charset="0"/>
                          <a:ea typeface="+mn-ea"/>
                          <a:cs typeface="+mn-cs"/>
                          <a:sym typeface="Arial"/>
                        </a:rPr>
                        <a:t> </a:t>
                      </a:r>
                      <a:r>
                        <a:rPr lang="ru-RU" sz="800" b="0" i="0" u="none" strike="noStrike" cap="none" dirty="0" err="1">
                          <a:solidFill>
                            <a:schemeClr val="accent6">
                              <a:lumMod val="50000"/>
                            </a:schemeClr>
                          </a:solidFill>
                          <a:effectLst/>
                          <a:latin typeface="Arial Narrow" panose="020B0606020202030204" pitchFamily="34" charset="0"/>
                          <a:ea typeface="+mn-ea"/>
                          <a:cs typeface="+mn-cs"/>
                          <a:sym typeface="Arial"/>
                        </a:rPr>
                        <a:t>қызметшілер</a:t>
                      </a:r>
                      <a:endParaRPr lang="ru-RU" sz="800" b="0" i="0" u="none" strike="noStrike" cap="none" dirty="0">
                        <a:solidFill>
                          <a:schemeClr val="accent6">
                            <a:lumMod val="50000"/>
                          </a:schemeClr>
                        </a:solidFill>
                        <a:effectLst/>
                        <a:latin typeface="Arial Narrow" panose="020B0606020202030204" pitchFamily="34" charset="0"/>
                        <a:ea typeface="+mn-ea"/>
                        <a:cs typeface="+mn-cs"/>
                        <a:sym typeface="Arial"/>
                      </a:endParaRPr>
                    </a:p>
                  </a:txBody>
                  <a:tcPr marL="9525" marR="9525" marT="0" marB="0" anchor="ctr">
                    <a:lnR w="12700" cap="flat" cmpd="sng" algn="ctr">
                      <a:solidFill>
                        <a:schemeClr val="tx1"/>
                      </a:solidFill>
                      <a:prstDash val="solid"/>
                      <a:round/>
                      <a:headEnd type="none" w="med" len="med"/>
                      <a:tailEnd type="none" w="med" len="med"/>
                    </a:lnR>
                    <a:solidFill>
                      <a:schemeClr val="accent6">
                        <a:lumMod val="50000"/>
                        <a:alpha val="1000"/>
                      </a:schemeClr>
                    </a:solidFill>
                  </a:tcPr>
                </a:tc>
                <a:tc>
                  <a:txBody>
                    <a:bodyPr/>
                    <a:lstStyle/>
                    <a:p>
                      <a:pPr algn="ctr" fontAlgn="ctr"/>
                      <a:r>
                        <a:rPr lang="ru-KZ" sz="800" b="0" i="0" u="none" strike="noStrike" cap="none">
                          <a:solidFill>
                            <a:schemeClr val="tx1"/>
                          </a:solidFill>
                          <a:effectLst/>
                          <a:latin typeface="Arial Narrow" panose="020B0606020202030204" pitchFamily="34" charset="0"/>
                          <a:ea typeface="+mn-ea"/>
                          <a:cs typeface="+mn-cs"/>
                          <a:sym typeface="Arial"/>
                        </a:rPr>
                        <a:t>6 458</a:t>
                      </a:r>
                    </a:p>
                  </a:txBody>
                  <a:tcPr marL="9525" marR="9525" marT="0" marB="0" anchor="ctr">
                    <a:lnL w="12700" cap="flat" cmpd="sng" algn="ctr">
                      <a:solidFill>
                        <a:schemeClr val="tx1"/>
                      </a:solidFill>
                      <a:prstDash val="solid"/>
                      <a:round/>
                      <a:headEnd type="none" w="med" len="med"/>
                      <a:tailEnd type="none" w="med" len="med"/>
                    </a:lnL>
                    <a:solidFill>
                      <a:schemeClr val="accent6">
                        <a:lumMod val="50000"/>
                        <a:alpha val="1000"/>
                      </a:schemeClr>
                    </a:solidFill>
                  </a:tcPr>
                </a:tc>
                <a:tc>
                  <a:txBody>
                    <a:bodyPr/>
                    <a:lstStyle/>
                    <a:p>
                      <a:pPr algn="ctr" fontAlgn="ctr"/>
                      <a:r>
                        <a:rPr lang="ru-KZ" sz="800" b="0" i="0" u="none" strike="noStrike" cap="none">
                          <a:solidFill>
                            <a:schemeClr val="tx1"/>
                          </a:solidFill>
                          <a:effectLst/>
                          <a:latin typeface="Arial Narrow" panose="020B0606020202030204" pitchFamily="34" charset="0"/>
                          <a:ea typeface="+mn-ea"/>
                          <a:cs typeface="+mn-cs"/>
                          <a:sym typeface="Arial"/>
                        </a:rPr>
                        <a:t>1 345</a:t>
                      </a:r>
                    </a:p>
                  </a:txBody>
                  <a:tcPr marL="9525" marR="9525" marT="0" marB="0" anchor="ctr">
                    <a:solidFill>
                      <a:schemeClr val="accent6">
                        <a:lumMod val="50000"/>
                        <a:alpha val="1000"/>
                      </a:schemeClr>
                    </a:solidFill>
                  </a:tcPr>
                </a:tc>
                <a:tc>
                  <a:txBody>
                    <a:bodyPr/>
                    <a:lstStyle/>
                    <a:p>
                      <a:pPr algn="ctr" fontAlgn="ctr"/>
                      <a:r>
                        <a:rPr lang="ru-KZ" sz="800" b="0" i="0" u="none" strike="noStrike" cap="none">
                          <a:solidFill>
                            <a:schemeClr val="tx1"/>
                          </a:solidFill>
                          <a:effectLst/>
                          <a:latin typeface="Arial Narrow" panose="020B0606020202030204" pitchFamily="34" charset="0"/>
                          <a:ea typeface="+mn-ea"/>
                          <a:cs typeface="+mn-cs"/>
                          <a:sym typeface="Arial"/>
                        </a:rPr>
                        <a:t>1 316</a:t>
                      </a:r>
                    </a:p>
                  </a:txBody>
                  <a:tcPr marL="9525" marR="9525" marT="0" marB="0" anchor="ctr">
                    <a:solidFill>
                      <a:schemeClr val="accent6">
                        <a:lumMod val="50000"/>
                        <a:alpha val="1000"/>
                      </a:schemeClr>
                    </a:solidFill>
                  </a:tcPr>
                </a:tc>
                <a:tc>
                  <a:txBody>
                    <a:bodyPr/>
                    <a:lstStyle/>
                    <a:p>
                      <a:pPr algn="ctr" fontAlgn="ctr"/>
                      <a:r>
                        <a:rPr lang="ru-KZ" sz="800" b="0" i="0" u="none" strike="noStrike" cap="none" dirty="0">
                          <a:solidFill>
                            <a:schemeClr val="tx1"/>
                          </a:solidFill>
                          <a:effectLst/>
                          <a:latin typeface="Arial Narrow" panose="020B0606020202030204" pitchFamily="34" charset="0"/>
                          <a:ea typeface="+mn-ea"/>
                          <a:cs typeface="+mn-cs"/>
                          <a:sym typeface="Arial"/>
                        </a:rPr>
                        <a:t>1 936</a:t>
                      </a:r>
                    </a:p>
                  </a:txBody>
                  <a:tcPr marL="9525" marR="9525" marT="0" marB="0" anchor="ctr">
                    <a:solidFill>
                      <a:schemeClr val="accent6">
                        <a:lumMod val="50000"/>
                        <a:alpha val="1000"/>
                      </a:schemeClr>
                    </a:solidFill>
                  </a:tcPr>
                </a:tc>
                <a:tc>
                  <a:txBody>
                    <a:bodyPr/>
                    <a:lstStyle/>
                    <a:p>
                      <a:pPr algn="ctr" fontAlgn="ctr"/>
                      <a:r>
                        <a:rPr lang="ru-KZ" sz="800" b="0" i="0" u="none" strike="noStrike" cap="none">
                          <a:solidFill>
                            <a:schemeClr val="tx1"/>
                          </a:solidFill>
                          <a:effectLst/>
                          <a:latin typeface="Arial Narrow" panose="020B0606020202030204" pitchFamily="34" charset="0"/>
                          <a:ea typeface="+mn-ea"/>
                          <a:cs typeface="+mn-cs"/>
                          <a:sym typeface="Arial"/>
                        </a:rPr>
                        <a:t>1 861</a:t>
                      </a:r>
                    </a:p>
                  </a:txBody>
                  <a:tcPr marL="9525" marR="9525" marT="0" marB="0" anchor="ctr">
                    <a:lnR w="12700" cap="flat" cmpd="sng" algn="ctr">
                      <a:solidFill>
                        <a:schemeClr val="tx1"/>
                      </a:solidFill>
                      <a:prstDash val="solid"/>
                      <a:round/>
                      <a:headEnd type="none" w="med" len="med"/>
                      <a:tailEnd type="none" w="med" len="med"/>
                    </a:lnR>
                    <a:solidFill>
                      <a:schemeClr val="accent6">
                        <a:lumMod val="50000"/>
                        <a:alpha val="1000"/>
                      </a:schemeClr>
                    </a:solidFill>
                  </a:tcPr>
                </a:tc>
                <a:tc>
                  <a:txBody>
                    <a:bodyPr/>
                    <a:lstStyle/>
                    <a:p>
                      <a:pPr marR="0" algn="ctr" rtl="0" eaLnBrk="1" fontAlgn="b" hangingPunct="1">
                        <a:lnSpc>
                          <a:spcPct val="100000"/>
                        </a:lnSpc>
                        <a:spcBef>
                          <a:spcPts val="0"/>
                        </a:spcBef>
                        <a:spcAft>
                          <a:spcPts val="0"/>
                        </a:spcAft>
                        <a:buNone/>
                      </a:pPr>
                      <a:r>
                        <a:rPr lang="ru-KZ" sz="800" b="0" i="0" u="none" strike="noStrike" cap="none" dirty="0">
                          <a:solidFill>
                            <a:schemeClr val="accent6">
                              <a:lumMod val="50000"/>
                            </a:schemeClr>
                          </a:solidFill>
                          <a:effectLst/>
                          <a:latin typeface="Arial Narrow" panose="020B0606020202030204" pitchFamily="34" charset="0"/>
                          <a:ea typeface="+mn-ea"/>
                          <a:cs typeface="+mn-cs"/>
                          <a:sym typeface="Arial"/>
                        </a:rPr>
                        <a:t>6 091</a:t>
                      </a:r>
                    </a:p>
                  </a:txBody>
                  <a:tcPr marL="9525" marR="9525" marT="0" marB="0" anchor="ctr">
                    <a:lnL w="12700" cap="flat" cmpd="sng" algn="ctr">
                      <a:solidFill>
                        <a:schemeClr val="tx1"/>
                      </a:solidFill>
                      <a:prstDash val="solid"/>
                      <a:round/>
                      <a:headEnd type="none" w="med" len="med"/>
                      <a:tailEnd type="none" w="med" len="med"/>
                    </a:lnL>
                    <a:solidFill>
                      <a:schemeClr val="accent6">
                        <a:lumMod val="50000"/>
                        <a:alpha val="1000"/>
                      </a:schemeClr>
                    </a:solidFill>
                  </a:tcPr>
                </a:tc>
                <a:tc>
                  <a:txBody>
                    <a:bodyPr/>
                    <a:lstStyle/>
                    <a:p>
                      <a:pPr marR="0" algn="ctr" rtl="0" eaLnBrk="1" fontAlgn="b" hangingPunct="1">
                        <a:lnSpc>
                          <a:spcPct val="100000"/>
                        </a:lnSpc>
                        <a:spcBef>
                          <a:spcPts val="0"/>
                        </a:spcBef>
                        <a:spcAft>
                          <a:spcPts val="0"/>
                        </a:spcAft>
                        <a:buNone/>
                      </a:pPr>
                      <a:r>
                        <a:rPr lang="ru-KZ" sz="800" b="0" i="0" u="none" strike="noStrike" cap="none" dirty="0">
                          <a:solidFill>
                            <a:schemeClr val="tx1"/>
                          </a:solidFill>
                          <a:effectLst/>
                          <a:latin typeface="Arial Narrow" panose="020B0606020202030204" pitchFamily="34" charset="0"/>
                          <a:ea typeface="+mn-ea"/>
                          <a:cs typeface="+mn-cs"/>
                          <a:sym typeface="Arial"/>
                        </a:rPr>
                        <a:t>1 795</a:t>
                      </a:r>
                    </a:p>
                  </a:txBody>
                  <a:tcPr marL="9525" marR="9525" marT="0" marB="0" anchor="ctr">
                    <a:solidFill>
                      <a:schemeClr val="accent6">
                        <a:lumMod val="50000"/>
                        <a:alpha val="1000"/>
                      </a:schemeClr>
                    </a:solidFill>
                  </a:tcPr>
                </a:tc>
                <a:tc>
                  <a:txBody>
                    <a:bodyPr/>
                    <a:lstStyle/>
                    <a:p>
                      <a:pPr marR="0" algn="ctr" rtl="0" eaLnBrk="1" fontAlgn="b" hangingPunct="1">
                        <a:lnSpc>
                          <a:spcPct val="100000"/>
                        </a:lnSpc>
                        <a:spcBef>
                          <a:spcPts val="0"/>
                        </a:spcBef>
                        <a:spcAft>
                          <a:spcPts val="0"/>
                        </a:spcAft>
                        <a:buNone/>
                      </a:pPr>
                      <a:r>
                        <a:rPr lang="ru-KZ" sz="800" b="0" i="0" u="none" strike="noStrike" cap="none">
                          <a:solidFill>
                            <a:schemeClr val="accent6">
                              <a:lumMod val="50000"/>
                            </a:schemeClr>
                          </a:solidFill>
                          <a:effectLst/>
                          <a:latin typeface="Arial Narrow" panose="020B0606020202030204" pitchFamily="34" charset="0"/>
                          <a:ea typeface="+mn-ea"/>
                          <a:cs typeface="+mn-cs"/>
                          <a:sym typeface="Arial"/>
                        </a:rPr>
                        <a:t>1 196</a:t>
                      </a:r>
                    </a:p>
                  </a:txBody>
                  <a:tcPr marL="9525" marR="9525" marT="0" marB="0" anchor="ctr">
                    <a:solidFill>
                      <a:schemeClr val="accent6">
                        <a:lumMod val="50000"/>
                        <a:alpha val="1000"/>
                      </a:schemeClr>
                    </a:solidFill>
                  </a:tcPr>
                </a:tc>
                <a:tc>
                  <a:txBody>
                    <a:bodyPr/>
                    <a:lstStyle/>
                    <a:p>
                      <a:pPr marR="0" algn="ctr" rtl="0" eaLnBrk="1" fontAlgn="b" hangingPunct="1">
                        <a:lnSpc>
                          <a:spcPct val="100000"/>
                        </a:lnSpc>
                        <a:spcBef>
                          <a:spcPts val="0"/>
                        </a:spcBef>
                        <a:spcAft>
                          <a:spcPts val="0"/>
                        </a:spcAft>
                        <a:buNone/>
                      </a:pPr>
                      <a:r>
                        <a:rPr lang="ru-KZ" sz="800" b="0" i="0" u="none" strike="noStrike" cap="none" dirty="0">
                          <a:solidFill>
                            <a:schemeClr val="accent6">
                              <a:lumMod val="50000"/>
                            </a:schemeClr>
                          </a:solidFill>
                          <a:effectLst/>
                          <a:latin typeface="Arial Narrow" panose="020B0606020202030204" pitchFamily="34" charset="0"/>
                          <a:ea typeface="+mn-ea"/>
                          <a:cs typeface="+mn-cs"/>
                          <a:sym typeface="Arial"/>
                        </a:rPr>
                        <a:t>1 240</a:t>
                      </a:r>
                    </a:p>
                  </a:txBody>
                  <a:tcPr marL="9525" marR="9525" marT="0" marB="0" anchor="ctr">
                    <a:solidFill>
                      <a:schemeClr val="accent6">
                        <a:lumMod val="50000"/>
                        <a:alpha val="1000"/>
                      </a:schemeClr>
                    </a:solidFill>
                  </a:tcPr>
                </a:tc>
                <a:tc>
                  <a:txBody>
                    <a:bodyPr/>
                    <a:lstStyle/>
                    <a:p>
                      <a:pPr marR="0" algn="ctr" rtl="0" eaLnBrk="1" fontAlgn="b" hangingPunct="1">
                        <a:lnSpc>
                          <a:spcPct val="100000"/>
                        </a:lnSpc>
                        <a:spcBef>
                          <a:spcPts val="0"/>
                        </a:spcBef>
                        <a:spcAft>
                          <a:spcPts val="0"/>
                        </a:spcAft>
                        <a:buNone/>
                      </a:pPr>
                      <a:r>
                        <a:rPr lang="ru-KZ" sz="800" b="0" i="0" u="none" strike="noStrike" cap="none" dirty="0">
                          <a:solidFill>
                            <a:schemeClr val="accent6">
                              <a:lumMod val="50000"/>
                            </a:schemeClr>
                          </a:solidFill>
                          <a:effectLst/>
                          <a:latin typeface="Arial Narrow" panose="020B0606020202030204" pitchFamily="34" charset="0"/>
                          <a:ea typeface="+mn-ea"/>
                          <a:cs typeface="+mn-cs"/>
                          <a:sym typeface="Arial"/>
                        </a:rPr>
                        <a:t>1 860</a:t>
                      </a:r>
                    </a:p>
                  </a:txBody>
                  <a:tcPr marL="9525" marR="9525" marT="0" marB="0" anchor="ctr">
                    <a:solidFill>
                      <a:schemeClr val="accent6">
                        <a:lumMod val="50000"/>
                        <a:alpha val="1000"/>
                      </a:schemeClr>
                    </a:solidFill>
                  </a:tcPr>
                </a:tc>
                <a:tc>
                  <a:txBody>
                    <a:bodyPr/>
                    <a:lstStyle/>
                    <a:p>
                      <a:pPr marR="0" algn="ctr" rtl="0" eaLnBrk="1" fontAlgn="b" hangingPunct="1">
                        <a:lnSpc>
                          <a:spcPct val="100000"/>
                        </a:lnSpc>
                        <a:spcBef>
                          <a:spcPts val="0"/>
                        </a:spcBef>
                        <a:spcAft>
                          <a:spcPts val="0"/>
                        </a:spcAft>
                        <a:buNone/>
                      </a:pPr>
                      <a:r>
                        <a:rPr lang="ru-KZ" sz="800" b="0" i="0" u="none" strike="noStrike" cap="none">
                          <a:solidFill>
                            <a:schemeClr val="accent6">
                              <a:lumMod val="50000"/>
                            </a:schemeClr>
                          </a:solidFill>
                          <a:effectLst/>
                          <a:latin typeface="Arial Narrow" panose="020B0606020202030204" pitchFamily="34" charset="0"/>
                          <a:ea typeface="+mn-ea"/>
                          <a:cs typeface="+mn-cs"/>
                          <a:sym typeface="Arial"/>
                        </a:rPr>
                        <a:t>0,8%</a:t>
                      </a:r>
                    </a:p>
                  </a:txBody>
                  <a:tcPr marL="9525" marR="9525" marT="0" marB="0" anchor="ctr">
                    <a:solidFill>
                      <a:schemeClr val="accent6">
                        <a:lumMod val="50000"/>
                        <a:alpha val="1000"/>
                      </a:schemeClr>
                    </a:solidFill>
                  </a:tcPr>
                </a:tc>
                <a:extLst>
                  <a:ext uri="{0D108BD9-81ED-4DB2-BD59-A6C34878D82A}">
                    <a16:rowId xmlns:a16="http://schemas.microsoft.com/office/drawing/2014/main" val="1074593541"/>
                  </a:ext>
                </a:extLst>
              </a:tr>
              <a:tr h="158400">
                <a:tc>
                  <a:txBody>
                    <a:bodyPr/>
                    <a:lstStyle/>
                    <a:p>
                      <a:pPr algn="ctr" fontAlgn="b"/>
                      <a:r>
                        <a:rPr lang="ru-RU" sz="800" u="none" strike="noStrike" dirty="0">
                          <a:solidFill>
                            <a:schemeClr val="accent6">
                              <a:lumMod val="50000"/>
                            </a:schemeClr>
                          </a:solidFill>
                          <a:effectLst/>
                          <a:latin typeface="Arial Narrow" panose="020B0606020202030204" pitchFamily="34" charset="0"/>
                        </a:rPr>
                        <a:t>30</a:t>
                      </a:r>
                      <a:endParaRPr lang="en-US" sz="800" b="0" i="0" u="none" strike="noStrike" dirty="0">
                        <a:solidFill>
                          <a:schemeClr val="accent6">
                            <a:lumMod val="50000"/>
                          </a:schemeClr>
                        </a:solidFill>
                        <a:effectLst/>
                        <a:latin typeface="Arial Narrow" panose="020B0606020202030204" pitchFamily="34" charset="0"/>
                      </a:endParaRPr>
                    </a:p>
                  </a:txBody>
                  <a:tcPr marL="9525" marR="9525" marT="0" marB="0" anchor="ctr">
                    <a:lnB w="12700" cap="flat" cmpd="sng" algn="ctr">
                      <a:solidFill>
                        <a:schemeClr val="tx1"/>
                      </a:solidFill>
                      <a:prstDash val="solid"/>
                      <a:round/>
                      <a:headEnd type="none" w="med" len="med"/>
                      <a:tailEnd type="none" w="med" len="med"/>
                    </a:lnB>
                    <a:solidFill>
                      <a:schemeClr val="accent6">
                        <a:lumMod val="50000"/>
                        <a:alpha val="20000"/>
                      </a:schemeClr>
                    </a:solidFill>
                  </a:tcPr>
                </a:tc>
                <a:tc>
                  <a:txBody>
                    <a:bodyPr/>
                    <a:lstStyle/>
                    <a:p>
                      <a:pPr marR="0" algn="ctr" rtl="0" eaLnBrk="1" fontAlgn="b" hangingPunct="1">
                        <a:lnSpc>
                          <a:spcPct val="100000"/>
                        </a:lnSpc>
                        <a:spcBef>
                          <a:spcPts val="0"/>
                        </a:spcBef>
                        <a:spcAft>
                          <a:spcPts val="0"/>
                        </a:spcAft>
                        <a:buNone/>
                      </a:pPr>
                      <a:r>
                        <a:rPr lang="ru-KZ" sz="800" b="0" i="0" u="none" strike="noStrike" cap="none" dirty="0">
                          <a:solidFill>
                            <a:schemeClr val="accent6">
                              <a:lumMod val="50000"/>
                            </a:schemeClr>
                          </a:solidFill>
                          <a:effectLst/>
                          <a:latin typeface="Arial Narrow" panose="020B0606020202030204" pitchFamily="34" charset="0"/>
                          <a:ea typeface="+mn-ea"/>
                          <a:cs typeface="+mn-cs"/>
                          <a:sym typeface="Arial"/>
                        </a:rPr>
                        <a:t>7413-2</a:t>
                      </a:r>
                    </a:p>
                  </a:txBody>
                  <a:tcPr marL="9525" marR="9525" marT="0" marB="0" anchor="ctr">
                    <a:lnB w="12700" cap="flat" cmpd="sng" algn="ctr">
                      <a:solidFill>
                        <a:schemeClr val="tx1"/>
                      </a:solidFill>
                      <a:prstDash val="solid"/>
                      <a:round/>
                      <a:headEnd type="none" w="med" len="med"/>
                      <a:tailEnd type="none" w="med" len="med"/>
                    </a:lnB>
                    <a:solidFill>
                      <a:schemeClr val="accent6">
                        <a:lumMod val="50000"/>
                        <a:alpha val="20000"/>
                      </a:schemeClr>
                    </a:solidFill>
                  </a:tcPr>
                </a:tc>
                <a:tc>
                  <a:txBody>
                    <a:bodyPr/>
                    <a:lstStyle/>
                    <a:p>
                      <a:pPr marL="72000" marR="0" algn="l" rtl="0" eaLnBrk="1" fontAlgn="b" hangingPunct="1">
                        <a:lnSpc>
                          <a:spcPct val="100000"/>
                        </a:lnSpc>
                        <a:spcBef>
                          <a:spcPts val="0"/>
                        </a:spcBef>
                        <a:spcAft>
                          <a:spcPts val="0"/>
                        </a:spcAft>
                        <a:buNone/>
                      </a:pPr>
                      <a:r>
                        <a:rPr lang="ru-RU" sz="800" b="0" i="0" u="none" strike="noStrike" cap="none" dirty="0" err="1">
                          <a:solidFill>
                            <a:schemeClr val="accent6">
                              <a:lumMod val="50000"/>
                            </a:schemeClr>
                          </a:solidFill>
                          <a:effectLst/>
                          <a:latin typeface="Arial Narrow" panose="020B0606020202030204" pitchFamily="34" charset="0"/>
                          <a:ea typeface="+mn-ea"/>
                          <a:cs typeface="+mn-cs"/>
                          <a:sym typeface="Arial"/>
                        </a:rPr>
                        <a:t>Жоғары</a:t>
                      </a:r>
                      <a:r>
                        <a:rPr lang="ru-RU" sz="800" b="0" i="0" u="none" strike="noStrike" cap="none" dirty="0">
                          <a:solidFill>
                            <a:schemeClr val="accent6">
                              <a:lumMod val="50000"/>
                            </a:schemeClr>
                          </a:solidFill>
                          <a:effectLst/>
                          <a:latin typeface="Arial Narrow" panose="020B0606020202030204" pitchFamily="34" charset="0"/>
                          <a:ea typeface="+mn-ea"/>
                          <a:cs typeface="+mn-cs"/>
                          <a:sym typeface="Arial"/>
                        </a:rPr>
                        <a:t> </a:t>
                      </a:r>
                      <a:r>
                        <a:rPr lang="ru-RU" sz="800" b="0" i="0" u="none" strike="noStrike" cap="none" dirty="0" err="1">
                          <a:solidFill>
                            <a:schemeClr val="accent6">
                              <a:lumMod val="50000"/>
                            </a:schemeClr>
                          </a:solidFill>
                          <a:effectLst/>
                          <a:latin typeface="Arial Narrow" panose="020B0606020202030204" pitchFamily="34" charset="0"/>
                          <a:ea typeface="+mn-ea"/>
                          <a:cs typeface="+mn-cs"/>
                          <a:sym typeface="Arial"/>
                        </a:rPr>
                        <a:t>вольтты</a:t>
                      </a:r>
                      <a:r>
                        <a:rPr lang="ru-RU" sz="800" b="0" i="0" u="none" strike="noStrike" cap="none" dirty="0">
                          <a:solidFill>
                            <a:schemeClr val="accent6">
                              <a:lumMod val="50000"/>
                            </a:schemeClr>
                          </a:solidFill>
                          <a:effectLst/>
                          <a:latin typeface="Arial Narrow" panose="020B0606020202030204" pitchFamily="34" charset="0"/>
                          <a:ea typeface="+mn-ea"/>
                          <a:cs typeface="+mn-cs"/>
                          <a:sym typeface="Arial"/>
                        </a:rPr>
                        <a:t> </a:t>
                      </a:r>
                      <a:r>
                        <a:rPr lang="ru-RU" sz="800" b="0" i="0" u="none" strike="noStrike" cap="none" dirty="0" err="1">
                          <a:solidFill>
                            <a:schemeClr val="accent6">
                              <a:lumMod val="50000"/>
                            </a:schemeClr>
                          </a:solidFill>
                          <a:effectLst/>
                          <a:latin typeface="Arial Narrow" panose="020B0606020202030204" pitchFamily="34" charset="0"/>
                          <a:ea typeface="+mn-ea"/>
                          <a:cs typeface="+mn-cs"/>
                          <a:sym typeface="Arial"/>
                        </a:rPr>
                        <a:t>электр</a:t>
                      </a:r>
                      <a:r>
                        <a:rPr lang="ru-RU" sz="800" b="0" i="0" u="none" strike="noStrike" cap="none" dirty="0">
                          <a:solidFill>
                            <a:schemeClr val="accent6">
                              <a:lumMod val="50000"/>
                            </a:schemeClr>
                          </a:solidFill>
                          <a:effectLst/>
                          <a:latin typeface="Arial Narrow" panose="020B0606020202030204" pitchFamily="34" charset="0"/>
                          <a:ea typeface="+mn-ea"/>
                          <a:cs typeface="+mn-cs"/>
                          <a:sym typeface="Arial"/>
                        </a:rPr>
                        <a:t> </a:t>
                      </a:r>
                      <a:r>
                        <a:rPr lang="ru-RU" sz="800" b="0" i="0" u="none" strike="noStrike" cap="none" dirty="0" err="1">
                          <a:solidFill>
                            <a:schemeClr val="accent6">
                              <a:lumMod val="50000"/>
                            </a:schemeClr>
                          </a:solidFill>
                          <a:effectLst/>
                          <a:latin typeface="Arial Narrow" panose="020B0606020202030204" pitchFamily="34" charset="0"/>
                          <a:ea typeface="+mn-ea"/>
                          <a:cs typeface="+mn-cs"/>
                          <a:sym typeface="Arial"/>
                        </a:rPr>
                        <a:t>тізбектері</a:t>
                      </a:r>
                      <a:r>
                        <a:rPr lang="ru-RU" sz="800" b="0" i="0" u="none" strike="noStrike" cap="none" dirty="0">
                          <a:solidFill>
                            <a:schemeClr val="accent6">
                              <a:lumMod val="50000"/>
                            </a:schemeClr>
                          </a:solidFill>
                          <a:effectLst/>
                          <a:latin typeface="Arial Narrow" panose="020B0606020202030204" pitchFamily="34" charset="0"/>
                          <a:ea typeface="+mn-ea"/>
                          <a:cs typeface="+mn-cs"/>
                          <a:sym typeface="Arial"/>
                        </a:rPr>
                        <a:t> </a:t>
                      </a:r>
                      <a:r>
                        <a:rPr lang="ru-RU" sz="800" b="0" i="0" u="none" strike="noStrike" cap="none" dirty="0" err="1">
                          <a:solidFill>
                            <a:schemeClr val="accent6">
                              <a:lumMod val="50000"/>
                            </a:schemeClr>
                          </a:solidFill>
                          <a:effectLst/>
                          <a:latin typeface="Arial Narrow" panose="020B0606020202030204" pitchFamily="34" charset="0"/>
                          <a:ea typeface="+mn-ea"/>
                          <a:cs typeface="+mn-cs"/>
                          <a:sym typeface="Arial"/>
                        </a:rPr>
                        <a:t>бойынша</a:t>
                      </a:r>
                      <a:r>
                        <a:rPr lang="ru-RU" sz="800" b="0" i="0" u="none" strike="noStrike" cap="none" dirty="0">
                          <a:solidFill>
                            <a:schemeClr val="accent6">
                              <a:lumMod val="50000"/>
                            </a:schemeClr>
                          </a:solidFill>
                          <a:effectLst/>
                          <a:latin typeface="Arial Narrow" panose="020B0606020202030204" pitchFamily="34" charset="0"/>
                          <a:ea typeface="+mn-ea"/>
                          <a:cs typeface="+mn-cs"/>
                          <a:sym typeface="Arial"/>
                        </a:rPr>
                        <a:t> </a:t>
                      </a:r>
                      <a:r>
                        <a:rPr lang="ru-RU" sz="800" b="0" i="0" u="none" strike="noStrike" cap="none" dirty="0" err="1">
                          <a:solidFill>
                            <a:schemeClr val="accent6">
                              <a:lumMod val="50000"/>
                            </a:schemeClr>
                          </a:solidFill>
                          <a:effectLst/>
                          <a:latin typeface="Arial Narrow" panose="020B0606020202030204" pitchFamily="34" charset="0"/>
                          <a:ea typeface="+mn-ea"/>
                          <a:cs typeface="+mn-cs"/>
                          <a:sym typeface="Arial"/>
                        </a:rPr>
                        <a:t>жөндеушілер</a:t>
                      </a:r>
                      <a:r>
                        <a:rPr lang="ru-RU" sz="800" b="0" i="0" u="none" strike="noStrike" cap="none" dirty="0">
                          <a:solidFill>
                            <a:schemeClr val="accent6">
                              <a:lumMod val="50000"/>
                            </a:schemeClr>
                          </a:solidFill>
                          <a:effectLst/>
                          <a:latin typeface="Arial Narrow" panose="020B0606020202030204" pitchFamily="34" charset="0"/>
                          <a:ea typeface="+mn-ea"/>
                          <a:cs typeface="+mn-cs"/>
                          <a:sym typeface="Arial"/>
                        </a:rPr>
                        <a:t> ж/е </a:t>
                      </a:r>
                      <a:r>
                        <a:rPr lang="ru-RU" sz="800" b="0" i="0" u="none" strike="noStrike" cap="none" dirty="0" err="1">
                          <a:solidFill>
                            <a:schemeClr val="accent6">
                              <a:lumMod val="50000"/>
                            </a:schemeClr>
                          </a:solidFill>
                          <a:effectLst/>
                          <a:latin typeface="Arial Narrow" panose="020B0606020202030204" pitchFamily="34" charset="0"/>
                          <a:ea typeface="+mn-ea"/>
                          <a:cs typeface="+mn-cs"/>
                          <a:sym typeface="Arial"/>
                        </a:rPr>
                        <a:t>электрмонтерлер</a:t>
                      </a:r>
                      <a:endParaRPr lang="ru-RU" sz="800" b="0" i="0" u="none" strike="noStrike" cap="none" dirty="0">
                        <a:solidFill>
                          <a:schemeClr val="accent6">
                            <a:lumMod val="50000"/>
                          </a:schemeClr>
                        </a:solidFill>
                        <a:effectLst/>
                        <a:latin typeface="Arial Narrow" panose="020B0606020202030204" pitchFamily="34" charset="0"/>
                        <a:ea typeface="+mn-ea"/>
                        <a:cs typeface="+mn-cs"/>
                        <a:sym typeface="Arial"/>
                      </a:endParaRPr>
                    </a:p>
                  </a:txBody>
                  <a:tcPr marL="9525" marR="9525" marT="0" marB="0" anchor="ctr">
                    <a:lnR w="12700" cap="flat" cmpd="sng" algn="ctr">
                      <a:solidFill>
                        <a:schemeClr val="tx1"/>
                      </a:solidFill>
                      <a:prstDash val="solid"/>
                      <a:round/>
                      <a:headEnd type="none" w="med" len="med"/>
                      <a:tailEnd type="none" w="med" len="med"/>
                    </a:lnR>
                    <a:lnB w="12700" cap="flat" cmpd="sng" algn="ctr">
                      <a:solidFill>
                        <a:schemeClr val="tx1"/>
                      </a:solidFill>
                      <a:prstDash val="solid"/>
                      <a:round/>
                      <a:headEnd type="none" w="med" len="med"/>
                      <a:tailEnd type="none" w="med" len="med"/>
                    </a:lnB>
                    <a:solidFill>
                      <a:schemeClr val="accent6">
                        <a:lumMod val="50000"/>
                        <a:alpha val="20000"/>
                      </a:schemeClr>
                    </a:solidFill>
                  </a:tcPr>
                </a:tc>
                <a:tc>
                  <a:txBody>
                    <a:bodyPr/>
                    <a:lstStyle/>
                    <a:p>
                      <a:pPr algn="ctr" fontAlgn="ctr"/>
                      <a:r>
                        <a:rPr lang="ru-KZ" sz="800" b="0" i="0" u="none" strike="noStrike" cap="none">
                          <a:solidFill>
                            <a:schemeClr val="tx1"/>
                          </a:solidFill>
                          <a:effectLst/>
                          <a:latin typeface="Arial Narrow" panose="020B0606020202030204" pitchFamily="34" charset="0"/>
                          <a:ea typeface="+mn-ea"/>
                          <a:cs typeface="+mn-cs"/>
                          <a:sym typeface="Arial"/>
                        </a:rPr>
                        <a:t>5 002</a:t>
                      </a:r>
                    </a:p>
                  </a:txBody>
                  <a:tcPr marL="9525" marR="9525" marT="0" marB="0" anchor="ctr">
                    <a:lnL w="12700" cap="flat" cmpd="sng" algn="ctr">
                      <a:solidFill>
                        <a:schemeClr val="tx1"/>
                      </a:solidFill>
                      <a:prstDash val="solid"/>
                      <a:round/>
                      <a:headEnd type="none" w="med" len="med"/>
                      <a:tailEnd type="none" w="med" len="med"/>
                    </a:lnL>
                    <a:lnB w="12700" cap="flat" cmpd="sng" algn="ctr">
                      <a:solidFill>
                        <a:schemeClr val="tx1"/>
                      </a:solidFill>
                      <a:prstDash val="solid"/>
                      <a:round/>
                      <a:headEnd type="none" w="med" len="med"/>
                      <a:tailEnd type="none" w="med" len="med"/>
                    </a:lnB>
                    <a:solidFill>
                      <a:schemeClr val="bg1">
                        <a:lumMod val="65000"/>
                        <a:alpha val="20000"/>
                      </a:schemeClr>
                    </a:solidFill>
                  </a:tcPr>
                </a:tc>
                <a:tc>
                  <a:txBody>
                    <a:bodyPr/>
                    <a:lstStyle/>
                    <a:p>
                      <a:pPr algn="ctr" fontAlgn="ctr"/>
                      <a:r>
                        <a:rPr lang="ru-KZ" sz="800" b="0" i="0" u="none" strike="noStrike" cap="none">
                          <a:solidFill>
                            <a:schemeClr val="tx1"/>
                          </a:solidFill>
                          <a:effectLst/>
                          <a:latin typeface="Arial Narrow" panose="020B0606020202030204" pitchFamily="34" charset="0"/>
                          <a:ea typeface="+mn-ea"/>
                          <a:cs typeface="+mn-cs"/>
                          <a:sym typeface="Arial"/>
                        </a:rPr>
                        <a:t>1 377</a:t>
                      </a:r>
                    </a:p>
                  </a:txBody>
                  <a:tcPr marL="9525" marR="9525" marT="0" marB="0" anchor="ctr">
                    <a:lnB w="12700" cap="flat" cmpd="sng" algn="ctr">
                      <a:solidFill>
                        <a:schemeClr val="tx1"/>
                      </a:solidFill>
                      <a:prstDash val="solid"/>
                      <a:round/>
                      <a:headEnd type="none" w="med" len="med"/>
                      <a:tailEnd type="none" w="med" len="med"/>
                    </a:lnB>
                    <a:solidFill>
                      <a:schemeClr val="bg1">
                        <a:lumMod val="65000"/>
                        <a:alpha val="20000"/>
                      </a:schemeClr>
                    </a:solidFill>
                  </a:tcPr>
                </a:tc>
                <a:tc>
                  <a:txBody>
                    <a:bodyPr/>
                    <a:lstStyle/>
                    <a:p>
                      <a:pPr algn="ctr" fontAlgn="ctr"/>
                      <a:r>
                        <a:rPr lang="ru-KZ" sz="800" b="0" i="0" u="none" strike="noStrike" cap="none">
                          <a:solidFill>
                            <a:schemeClr val="tx1"/>
                          </a:solidFill>
                          <a:effectLst/>
                          <a:latin typeface="Arial Narrow" panose="020B0606020202030204" pitchFamily="34" charset="0"/>
                          <a:ea typeface="+mn-ea"/>
                          <a:cs typeface="+mn-cs"/>
                          <a:sym typeface="Arial"/>
                        </a:rPr>
                        <a:t>1 299</a:t>
                      </a:r>
                    </a:p>
                  </a:txBody>
                  <a:tcPr marL="9525" marR="9525" marT="0" marB="0" anchor="ctr">
                    <a:lnB w="12700" cap="flat" cmpd="sng" algn="ctr">
                      <a:solidFill>
                        <a:schemeClr val="tx1"/>
                      </a:solidFill>
                      <a:prstDash val="solid"/>
                      <a:round/>
                      <a:headEnd type="none" w="med" len="med"/>
                      <a:tailEnd type="none" w="med" len="med"/>
                    </a:lnB>
                    <a:solidFill>
                      <a:schemeClr val="bg1">
                        <a:lumMod val="65000"/>
                        <a:alpha val="20000"/>
                      </a:schemeClr>
                    </a:solidFill>
                  </a:tcPr>
                </a:tc>
                <a:tc>
                  <a:txBody>
                    <a:bodyPr/>
                    <a:lstStyle/>
                    <a:p>
                      <a:pPr algn="ctr" fontAlgn="ctr"/>
                      <a:r>
                        <a:rPr lang="ru-KZ" sz="800" b="0" i="0" u="none" strike="noStrike" cap="none">
                          <a:solidFill>
                            <a:schemeClr val="tx1"/>
                          </a:solidFill>
                          <a:effectLst/>
                          <a:latin typeface="Arial Narrow" panose="020B0606020202030204" pitchFamily="34" charset="0"/>
                          <a:ea typeface="+mn-ea"/>
                          <a:cs typeface="+mn-cs"/>
                          <a:sym typeface="Arial"/>
                        </a:rPr>
                        <a:t>1 239</a:t>
                      </a:r>
                    </a:p>
                  </a:txBody>
                  <a:tcPr marL="9525" marR="9525" marT="0" marB="0" anchor="ctr">
                    <a:lnB w="12700" cap="flat" cmpd="sng" algn="ctr">
                      <a:solidFill>
                        <a:schemeClr val="tx1"/>
                      </a:solidFill>
                      <a:prstDash val="solid"/>
                      <a:round/>
                      <a:headEnd type="none" w="med" len="med"/>
                      <a:tailEnd type="none" w="med" len="med"/>
                    </a:lnB>
                    <a:solidFill>
                      <a:schemeClr val="bg1">
                        <a:lumMod val="65000"/>
                        <a:alpha val="20000"/>
                      </a:schemeClr>
                    </a:solidFill>
                  </a:tcPr>
                </a:tc>
                <a:tc>
                  <a:txBody>
                    <a:bodyPr/>
                    <a:lstStyle/>
                    <a:p>
                      <a:pPr algn="ctr" fontAlgn="ctr"/>
                      <a:r>
                        <a:rPr lang="ru-KZ" sz="800" b="0" i="0" u="none" strike="noStrike" cap="none">
                          <a:solidFill>
                            <a:schemeClr val="tx1"/>
                          </a:solidFill>
                          <a:effectLst/>
                          <a:latin typeface="Arial Narrow" panose="020B0606020202030204" pitchFamily="34" charset="0"/>
                          <a:ea typeface="+mn-ea"/>
                          <a:cs typeface="+mn-cs"/>
                          <a:sym typeface="Arial"/>
                        </a:rPr>
                        <a:t>1 087</a:t>
                      </a:r>
                    </a:p>
                  </a:txBody>
                  <a:tcPr marL="9525" marR="9525" marT="0" marB="0" anchor="ctr">
                    <a:lnR w="12700" cap="flat" cmpd="sng" algn="ctr">
                      <a:solidFill>
                        <a:schemeClr val="tx1"/>
                      </a:solidFill>
                      <a:prstDash val="solid"/>
                      <a:round/>
                      <a:headEnd type="none" w="med" len="med"/>
                      <a:tailEnd type="none" w="med" len="med"/>
                    </a:lnR>
                    <a:lnB w="12700" cap="flat" cmpd="sng" algn="ctr">
                      <a:solidFill>
                        <a:schemeClr val="tx1"/>
                      </a:solidFill>
                      <a:prstDash val="solid"/>
                      <a:round/>
                      <a:headEnd type="none" w="med" len="med"/>
                      <a:tailEnd type="none" w="med" len="med"/>
                    </a:lnB>
                    <a:solidFill>
                      <a:schemeClr val="bg1">
                        <a:lumMod val="65000"/>
                        <a:alpha val="20000"/>
                      </a:schemeClr>
                    </a:solidFill>
                  </a:tcPr>
                </a:tc>
                <a:tc>
                  <a:txBody>
                    <a:bodyPr/>
                    <a:lstStyle/>
                    <a:p>
                      <a:pPr marR="0" algn="ctr" rtl="0" eaLnBrk="1" fontAlgn="b" hangingPunct="1">
                        <a:lnSpc>
                          <a:spcPct val="100000"/>
                        </a:lnSpc>
                        <a:spcBef>
                          <a:spcPts val="0"/>
                        </a:spcBef>
                        <a:spcAft>
                          <a:spcPts val="0"/>
                        </a:spcAft>
                        <a:buNone/>
                      </a:pPr>
                      <a:r>
                        <a:rPr lang="ru-KZ" sz="800" b="0" i="0" u="none" strike="noStrike" cap="none">
                          <a:solidFill>
                            <a:schemeClr val="accent6">
                              <a:lumMod val="50000"/>
                            </a:schemeClr>
                          </a:solidFill>
                          <a:effectLst/>
                          <a:latin typeface="Arial Narrow" panose="020B0606020202030204" pitchFamily="34" charset="0"/>
                          <a:ea typeface="+mn-ea"/>
                          <a:cs typeface="+mn-cs"/>
                          <a:sym typeface="Arial"/>
                        </a:rPr>
                        <a:t>5 934</a:t>
                      </a:r>
                    </a:p>
                  </a:txBody>
                  <a:tcPr marL="9525" marR="9525" marT="0" marB="0" anchor="ctr">
                    <a:lnL w="12700" cap="flat" cmpd="sng" algn="ctr">
                      <a:solidFill>
                        <a:schemeClr val="tx1"/>
                      </a:solidFill>
                      <a:prstDash val="solid"/>
                      <a:round/>
                      <a:headEnd type="none" w="med" len="med"/>
                      <a:tailEnd type="none" w="med" len="med"/>
                    </a:lnL>
                    <a:lnB w="12700" cap="flat" cmpd="sng" algn="ctr">
                      <a:solidFill>
                        <a:schemeClr val="tx1"/>
                      </a:solidFill>
                      <a:prstDash val="solid"/>
                      <a:round/>
                      <a:headEnd type="none" w="med" len="med"/>
                      <a:tailEnd type="none" w="med" len="med"/>
                    </a:lnB>
                    <a:solidFill>
                      <a:schemeClr val="accent6">
                        <a:lumMod val="50000"/>
                        <a:alpha val="20000"/>
                      </a:schemeClr>
                    </a:solidFill>
                  </a:tcPr>
                </a:tc>
                <a:tc>
                  <a:txBody>
                    <a:bodyPr/>
                    <a:lstStyle/>
                    <a:p>
                      <a:pPr marR="0" algn="ctr" rtl="0" eaLnBrk="1" fontAlgn="b" hangingPunct="1">
                        <a:lnSpc>
                          <a:spcPct val="100000"/>
                        </a:lnSpc>
                        <a:spcBef>
                          <a:spcPts val="0"/>
                        </a:spcBef>
                        <a:spcAft>
                          <a:spcPts val="0"/>
                        </a:spcAft>
                        <a:buNone/>
                      </a:pPr>
                      <a:r>
                        <a:rPr lang="ru-KZ" sz="800" b="0" i="0" u="none" strike="noStrike" cap="none" dirty="0">
                          <a:solidFill>
                            <a:schemeClr val="tx1"/>
                          </a:solidFill>
                          <a:effectLst/>
                          <a:latin typeface="Arial Narrow" panose="020B0606020202030204" pitchFamily="34" charset="0"/>
                          <a:ea typeface="+mn-ea"/>
                          <a:cs typeface="+mn-cs"/>
                          <a:sym typeface="Arial"/>
                        </a:rPr>
                        <a:t>1 285</a:t>
                      </a:r>
                    </a:p>
                  </a:txBody>
                  <a:tcPr marL="9525" marR="9525" marT="0" marB="0" anchor="ctr">
                    <a:lnB w="12700" cap="flat" cmpd="sng" algn="ctr">
                      <a:solidFill>
                        <a:schemeClr val="tx1"/>
                      </a:solidFill>
                      <a:prstDash val="solid"/>
                      <a:round/>
                      <a:headEnd type="none" w="med" len="med"/>
                      <a:tailEnd type="none" w="med" len="med"/>
                    </a:lnB>
                    <a:solidFill>
                      <a:schemeClr val="bg1">
                        <a:lumMod val="50000"/>
                        <a:alpha val="20000"/>
                      </a:schemeClr>
                    </a:solidFill>
                  </a:tcPr>
                </a:tc>
                <a:tc>
                  <a:txBody>
                    <a:bodyPr/>
                    <a:lstStyle/>
                    <a:p>
                      <a:pPr marR="0" algn="ctr" rtl="0" eaLnBrk="1" fontAlgn="b" hangingPunct="1">
                        <a:lnSpc>
                          <a:spcPct val="100000"/>
                        </a:lnSpc>
                        <a:spcBef>
                          <a:spcPts val="0"/>
                        </a:spcBef>
                        <a:spcAft>
                          <a:spcPts val="0"/>
                        </a:spcAft>
                        <a:buNone/>
                      </a:pPr>
                      <a:r>
                        <a:rPr lang="ru-KZ" sz="800" b="0" i="0" u="none" strike="noStrike" cap="none">
                          <a:solidFill>
                            <a:schemeClr val="accent6">
                              <a:lumMod val="50000"/>
                            </a:schemeClr>
                          </a:solidFill>
                          <a:effectLst/>
                          <a:latin typeface="Arial Narrow" panose="020B0606020202030204" pitchFamily="34" charset="0"/>
                          <a:ea typeface="+mn-ea"/>
                          <a:cs typeface="+mn-cs"/>
                          <a:sym typeface="Arial"/>
                        </a:rPr>
                        <a:t>1 595</a:t>
                      </a:r>
                    </a:p>
                  </a:txBody>
                  <a:tcPr marL="9525" marR="9525" marT="0" marB="0" anchor="ctr">
                    <a:lnB w="12700" cap="flat" cmpd="sng" algn="ctr">
                      <a:solidFill>
                        <a:schemeClr val="tx1"/>
                      </a:solidFill>
                      <a:prstDash val="solid"/>
                      <a:round/>
                      <a:headEnd type="none" w="med" len="med"/>
                      <a:tailEnd type="none" w="med" len="med"/>
                    </a:lnB>
                    <a:solidFill>
                      <a:schemeClr val="accent6">
                        <a:lumMod val="50000"/>
                        <a:alpha val="20000"/>
                      </a:schemeClr>
                    </a:solidFill>
                  </a:tcPr>
                </a:tc>
                <a:tc>
                  <a:txBody>
                    <a:bodyPr/>
                    <a:lstStyle/>
                    <a:p>
                      <a:pPr marR="0" algn="ctr" rtl="0" eaLnBrk="1" fontAlgn="b" hangingPunct="1">
                        <a:lnSpc>
                          <a:spcPct val="100000"/>
                        </a:lnSpc>
                        <a:spcBef>
                          <a:spcPts val="0"/>
                        </a:spcBef>
                        <a:spcAft>
                          <a:spcPts val="0"/>
                        </a:spcAft>
                        <a:buNone/>
                      </a:pPr>
                      <a:r>
                        <a:rPr lang="ru-KZ" sz="800" b="0" i="0" u="none" strike="noStrike" cap="none">
                          <a:solidFill>
                            <a:schemeClr val="accent6">
                              <a:lumMod val="50000"/>
                            </a:schemeClr>
                          </a:solidFill>
                          <a:effectLst/>
                          <a:latin typeface="Arial Narrow" panose="020B0606020202030204" pitchFamily="34" charset="0"/>
                          <a:ea typeface="+mn-ea"/>
                          <a:cs typeface="+mn-cs"/>
                          <a:sym typeface="Arial"/>
                        </a:rPr>
                        <a:t>1 567</a:t>
                      </a:r>
                    </a:p>
                  </a:txBody>
                  <a:tcPr marL="9525" marR="9525" marT="0" marB="0" anchor="ctr">
                    <a:lnB w="12700" cap="flat" cmpd="sng" algn="ctr">
                      <a:solidFill>
                        <a:schemeClr val="tx1"/>
                      </a:solidFill>
                      <a:prstDash val="solid"/>
                      <a:round/>
                      <a:headEnd type="none" w="med" len="med"/>
                      <a:tailEnd type="none" w="med" len="med"/>
                    </a:lnB>
                    <a:solidFill>
                      <a:schemeClr val="accent6">
                        <a:lumMod val="50000"/>
                        <a:alpha val="20000"/>
                      </a:schemeClr>
                    </a:solidFill>
                  </a:tcPr>
                </a:tc>
                <a:tc>
                  <a:txBody>
                    <a:bodyPr/>
                    <a:lstStyle/>
                    <a:p>
                      <a:pPr marR="0" algn="ctr" rtl="0" eaLnBrk="1" fontAlgn="b" hangingPunct="1">
                        <a:lnSpc>
                          <a:spcPct val="100000"/>
                        </a:lnSpc>
                        <a:spcBef>
                          <a:spcPts val="0"/>
                        </a:spcBef>
                        <a:spcAft>
                          <a:spcPts val="0"/>
                        </a:spcAft>
                        <a:buNone/>
                      </a:pPr>
                      <a:r>
                        <a:rPr lang="ru-KZ" sz="800" b="0" i="0" u="none" strike="noStrike" cap="none" dirty="0">
                          <a:solidFill>
                            <a:schemeClr val="accent6">
                              <a:lumMod val="50000"/>
                            </a:schemeClr>
                          </a:solidFill>
                          <a:effectLst/>
                          <a:latin typeface="Arial Narrow" panose="020B0606020202030204" pitchFamily="34" charset="0"/>
                          <a:ea typeface="+mn-ea"/>
                          <a:cs typeface="+mn-cs"/>
                          <a:sym typeface="Arial"/>
                        </a:rPr>
                        <a:t>1 487</a:t>
                      </a:r>
                    </a:p>
                  </a:txBody>
                  <a:tcPr marL="9525" marR="9525" marT="0" marB="0" anchor="ctr">
                    <a:lnB w="12700" cap="flat" cmpd="sng" algn="ctr">
                      <a:solidFill>
                        <a:schemeClr val="tx1"/>
                      </a:solidFill>
                      <a:prstDash val="solid"/>
                      <a:round/>
                      <a:headEnd type="none" w="med" len="med"/>
                      <a:tailEnd type="none" w="med" len="med"/>
                    </a:lnB>
                    <a:solidFill>
                      <a:schemeClr val="accent6">
                        <a:lumMod val="50000"/>
                        <a:alpha val="20000"/>
                      </a:schemeClr>
                    </a:solidFill>
                  </a:tcPr>
                </a:tc>
                <a:tc>
                  <a:txBody>
                    <a:bodyPr/>
                    <a:lstStyle/>
                    <a:p>
                      <a:pPr marR="0" algn="ctr" rtl="0" eaLnBrk="1" fontAlgn="b" hangingPunct="1">
                        <a:lnSpc>
                          <a:spcPct val="100000"/>
                        </a:lnSpc>
                        <a:spcBef>
                          <a:spcPts val="0"/>
                        </a:spcBef>
                        <a:spcAft>
                          <a:spcPts val="0"/>
                        </a:spcAft>
                        <a:buNone/>
                      </a:pPr>
                      <a:r>
                        <a:rPr lang="ru-KZ" sz="800" b="0" i="0" u="none" strike="noStrike" cap="none" dirty="0">
                          <a:solidFill>
                            <a:schemeClr val="accent6">
                              <a:lumMod val="50000"/>
                            </a:schemeClr>
                          </a:solidFill>
                          <a:effectLst/>
                          <a:latin typeface="Arial Narrow" panose="020B0606020202030204" pitchFamily="34" charset="0"/>
                          <a:ea typeface="+mn-ea"/>
                          <a:cs typeface="+mn-cs"/>
                          <a:sym typeface="Arial"/>
                        </a:rPr>
                        <a:t>0,8%</a:t>
                      </a:r>
                    </a:p>
                  </a:txBody>
                  <a:tcPr marL="9525" marR="9525" marT="0" marB="0" anchor="ctr">
                    <a:lnB w="12700" cap="flat" cmpd="sng" algn="ctr">
                      <a:solidFill>
                        <a:schemeClr val="tx1"/>
                      </a:solidFill>
                      <a:prstDash val="solid"/>
                      <a:round/>
                      <a:headEnd type="none" w="med" len="med"/>
                      <a:tailEnd type="none" w="med" len="med"/>
                    </a:lnB>
                    <a:solidFill>
                      <a:schemeClr val="accent6">
                        <a:lumMod val="50000"/>
                        <a:alpha val="20000"/>
                      </a:schemeClr>
                    </a:solidFill>
                  </a:tcPr>
                </a:tc>
                <a:extLst>
                  <a:ext uri="{0D108BD9-81ED-4DB2-BD59-A6C34878D82A}">
                    <a16:rowId xmlns:a16="http://schemas.microsoft.com/office/drawing/2014/main" val="1977705671"/>
                  </a:ext>
                </a:extLst>
              </a:tr>
              <a:tr h="288000">
                <a:tc gridSpan="3">
                  <a:txBody>
                    <a:bodyPr/>
                    <a:lstStyle/>
                    <a:p>
                      <a:pPr marL="0" indent="0" algn="ctr" fontAlgn="b"/>
                      <a:r>
                        <a:rPr lang="ru-RU" sz="1050" b="1" u="none" strike="noStrike" dirty="0">
                          <a:solidFill>
                            <a:schemeClr val="accent6">
                              <a:lumMod val="50000"/>
                            </a:schemeClr>
                          </a:solidFill>
                          <a:effectLst/>
                          <a:latin typeface="Arial Narrow" panose="020B0606020202030204" pitchFamily="34" charset="0"/>
                        </a:rPr>
                        <a:t>ТОП-30</a:t>
                      </a:r>
                      <a:endParaRPr lang="ru-RU" sz="1050" b="1" i="0" u="none" strike="noStrike" dirty="0">
                        <a:solidFill>
                          <a:schemeClr val="accent6">
                            <a:lumMod val="50000"/>
                          </a:schemeClr>
                        </a:solidFill>
                        <a:effectLst/>
                        <a:latin typeface="Arial Narrow" panose="020B0606020202030204" pitchFamily="34" charset="0"/>
                      </a:endParaRPr>
                    </a:p>
                  </a:txBody>
                  <a:tcPr marL="9525" marR="9525" marT="0" marB="0" anchor="ctr">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hMerge="1">
                  <a:txBody>
                    <a:bodyPr/>
                    <a:lstStyle/>
                    <a:p>
                      <a:endParaRPr lang="ru-RU"/>
                    </a:p>
                  </a:txBody>
                  <a:tcPr/>
                </a:tc>
                <a:tc hMerge="1">
                  <a:txBody>
                    <a:bodyPr/>
                    <a:lstStyle/>
                    <a:p>
                      <a:endParaRPr lang="ru-RU"/>
                    </a:p>
                  </a:txBody>
                  <a:tcPr>
                    <a:lnT w="12700" cap="flat" cmpd="sng" algn="ctr">
                      <a:solidFill>
                        <a:schemeClr val="tx1"/>
                      </a:solidFill>
                      <a:prstDash val="solid"/>
                      <a:round/>
                      <a:headEnd type="none" w="med" len="med"/>
                      <a:tailEnd type="none" w="med" len="med"/>
                    </a:lnT>
                  </a:tcPr>
                </a:tc>
                <a:tc>
                  <a:txBody>
                    <a:bodyPr/>
                    <a:lstStyle/>
                    <a:p>
                      <a:pPr algn="ctr" fontAlgn="ctr"/>
                      <a:r>
                        <a:rPr lang="ru-KZ" sz="900" b="1" i="0" u="none" strike="noStrike" cap="none" dirty="0">
                          <a:solidFill>
                            <a:schemeClr val="tx1"/>
                          </a:solidFill>
                          <a:effectLst/>
                          <a:latin typeface="Arial Narrow" panose="020B0606020202030204" pitchFamily="34" charset="0"/>
                          <a:ea typeface="+mn-ea"/>
                          <a:cs typeface="+mn-cs"/>
                          <a:sym typeface="Arial"/>
                        </a:rPr>
                        <a:t>324 189</a:t>
                      </a:r>
                    </a:p>
                  </a:txBody>
                  <a:tcPr marL="9525" marR="9525" marT="0" marB="0" anchor="ctr">
                    <a:lnL w="12700" cap="flat" cmpd="sng" algn="ctr">
                      <a:solidFill>
                        <a:schemeClr val="tx1"/>
                      </a:solidFill>
                      <a:prstDash val="solid"/>
                      <a:round/>
                      <a:headEnd type="none" w="med" len="med"/>
                      <a:tailEnd type="none" w="med" len="med"/>
                    </a:lnL>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fontAlgn="ctr"/>
                      <a:r>
                        <a:rPr lang="ru-KZ" sz="900" b="1" i="0" u="none" strike="noStrike" cap="none" dirty="0">
                          <a:solidFill>
                            <a:schemeClr val="tx1"/>
                          </a:solidFill>
                          <a:effectLst/>
                          <a:latin typeface="Arial Narrow" panose="020B0606020202030204" pitchFamily="34" charset="0"/>
                          <a:ea typeface="+mn-ea"/>
                          <a:cs typeface="+mn-cs"/>
                          <a:sym typeface="Arial"/>
                        </a:rPr>
                        <a:t>67 198</a:t>
                      </a:r>
                    </a:p>
                  </a:txBody>
                  <a:tcPr marL="9525" marR="9525" marT="0" marB="0" anchor="ct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fontAlgn="ctr"/>
                      <a:r>
                        <a:rPr lang="ru-KZ" sz="900" b="1" i="0" u="none" strike="noStrike" cap="none" dirty="0">
                          <a:solidFill>
                            <a:schemeClr val="tx1"/>
                          </a:solidFill>
                          <a:effectLst/>
                          <a:latin typeface="Arial Narrow" panose="020B0606020202030204" pitchFamily="34" charset="0"/>
                          <a:ea typeface="+mn-ea"/>
                          <a:cs typeface="+mn-cs"/>
                          <a:sym typeface="Arial"/>
                        </a:rPr>
                        <a:t>74 342</a:t>
                      </a:r>
                    </a:p>
                  </a:txBody>
                  <a:tcPr marL="9525" marR="9525" marT="0" marB="0" anchor="ct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fontAlgn="ctr"/>
                      <a:r>
                        <a:rPr lang="ru-KZ" sz="900" b="1" i="0" u="none" strike="noStrike" cap="none" dirty="0">
                          <a:solidFill>
                            <a:schemeClr val="tx1"/>
                          </a:solidFill>
                          <a:effectLst/>
                          <a:latin typeface="Arial Narrow" panose="020B0606020202030204" pitchFamily="34" charset="0"/>
                          <a:ea typeface="+mn-ea"/>
                          <a:cs typeface="+mn-cs"/>
                          <a:sym typeface="Arial"/>
                        </a:rPr>
                        <a:t>107 138</a:t>
                      </a:r>
                    </a:p>
                  </a:txBody>
                  <a:tcPr marL="9525" marR="9525" marT="0" marB="0" anchor="ct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fontAlgn="ctr"/>
                      <a:r>
                        <a:rPr lang="ru-KZ" sz="900" b="1" i="0" u="none" strike="noStrike" cap="none" dirty="0">
                          <a:solidFill>
                            <a:schemeClr val="tx1"/>
                          </a:solidFill>
                          <a:effectLst/>
                          <a:latin typeface="Arial Narrow" panose="020B0606020202030204" pitchFamily="34" charset="0"/>
                          <a:ea typeface="+mn-ea"/>
                          <a:cs typeface="+mn-cs"/>
                          <a:sym typeface="Arial"/>
                        </a:rPr>
                        <a:t>75 511</a:t>
                      </a:r>
                    </a:p>
                  </a:txBody>
                  <a:tcPr marL="9525" marR="9525" marT="0" marB="0" anchor="ctr">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marR="0" algn="ctr" rtl="0" eaLnBrk="1" fontAlgn="b" hangingPunct="1">
                        <a:lnSpc>
                          <a:spcPct val="100000"/>
                        </a:lnSpc>
                        <a:spcBef>
                          <a:spcPts val="0"/>
                        </a:spcBef>
                        <a:spcAft>
                          <a:spcPts val="0"/>
                        </a:spcAft>
                        <a:buNone/>
                      </a:pPr>
                      <a:r>
                        <a:rPr lang="ru-KZ" sz="900" b="1" i="0" u="none" strike="noStrike" cap="none" dirty="0">
                          <a:solidFill>
                            <a:schemeClr val="accent6">
                              <a:lumMod val="50000"/>
                            </a:schemeClr>
                          </a:solidFill>
                          <a:effectLst/>
                          <a:latin typeface="Arial Narrow" panose="020B0606020202030204" pitchFamily="34" charset="0"/>
                          <a:ea typeface="+mn-ea"/>
                          <a:cs typeface="+mn-cs"/>
                          <a:sym typeface="Arial"/>
                        </a:rPr>
                        <a:t>331 283</a:t>
                      </a:r>
                    </a:p>
                  </a:txBody>
                  <a:tcPr marL="9525" marR="9525" marT="0" marB="0" anchor="ctr">
                    <a:lnL w="12700" cap="flat" cmpd="sng" algn="ctr">
                      <a:solidFill>
                        <a:schemeClr val="tx1"/>
                      </a:solidFill>
                      <a:prstDash val="solid"/>
                      <a:round/>
                      <a:headEnd type="none" w="med" len="med"/>
                      <a:tailEnd type="none" w="med" len="med"/>
                    </a:lnL>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marR="0" algn="ctr" rtl="0" eaLnBrk="1" fontAlgn="b" hangingPunct="1">
                        <a:lnSpc>
                          <a:spcPct val="100000"/>
                        </a:lnSpc>
                        <a:spcBef>
                          <a:spcPts val="0"/>
                        </a:spcBef>
                        <a:spcAft>
                          <a:spcPts val="0"/>
                        </a:spcAft>
                        <a:buNone/>
                      </a:pPr>
                      <a:r>
                        <a:rPr lang="ru-KZ" sz="900" b="1" i="0" u="none" strike="noStrike" cap="none" dirty="0">
                          <a:solidFill>
                            <a:schemeClr val="tx1"/>
                          </a:solidFill>
                          <a:effectLst/>
                          <a:latin typeface="Arial Narrow" panose="020B0606020202030204" pitchFamily="34" charset="0"/>
                          <a:ea typeface="+mn-ea"/>
                          <a:cs typeface="+mn-cs"/>
                          <a:sym typeface="Arial"/>
                        </a:rPr>
                        <a:t>72 743</a:t>
                      </a:r>
                    </a:p>
                  </a:txBody>
                  <a:tcPr marL="9525" marR="9525" marT="0" marB="0" anchor="ct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marR="0" algn="ctr" rtl="0" eaLnBrk="1" fontAlgn="b" hangingPunct="1">
                        <a:lnSpc>
                          <a:spcPct val="100000"/>
                        </a:lnSpc>
                        <a:spcBef>
                          <a:spcPts val="0"/>
                        </a:spcBef>
                        <a:spcAft>
                          <a:spcPts val="0"/>
                        </a:spcAft>
                        <a:buNone/>
                      </a:pPr>
                      <a:r>
                        <a:rPr lang="ru-KZ" sz="900" b="1" i="0" u="none" strike="noStrike" cap="none" dirty="0">
                          <a:solidFill>
                            <a:schemeClr val="accent6">
                              <a:lumMod val="50000"/>
                            </a:schemeClr>
                          </a:solidFill>
                          <a:effectLst/>
                          <a:latin typeface="Arial Narrow" panose="020B0606020202030204" pitchFamily="34" charset="0"/>
                          <a:ea typeface="+mn-ea"/>
                          <a:cs typeface="+mn-cs"/>
                          <a:sym typeface="Arial"/>
                        </a:rPr>
                        <a:t>67 823</a:t>
                      </a:r>
                    </a:p>
                  </a:txBody>
                  <a:tcPr marL="9525" marR="9525" marT="0" marB="0" anchor="ct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marR="0" algn="ctr" rtl="0" eaLnBrk="1" fontAlgn="b" hangingPunct="1">
                        <a:lnSpc>
                          <a:spcPct val="100000"/>
                        </a:lnSpc>
                        <a:spcBef>
                          <a:spcPts val="0"/>
                        </a:spcBef>
                        <a:spcAft>
                          <a:spcPts val="0"/>
                        </a:spcAft>
                        <a:buNone/>
                      </a:pPr>
                      <a:r>
                        <a:rPr lang="ru-KZ" sz="900" b="1" i="0" u="none" strike="noStrike" cap="none" dirty="0">
                          <a:solidFill>
                            <a:schemeClr val="accent6">
                              <a:lumMod val="50000"/>
                            </a:schemeClr>
                          </a:solidFill>
                          <a:effectLst/>
                          <a:latin typeface="Arial Narrow" panose="020B0606020202030204" pitchFamily="34" charset="0"/>
                          <a:ea typeface="+mn-ea"/>
                          <a:cs typeface="+mn-cs"/>
                          <a:sym typeface="Arial"/>
                        </a:rPr>
                        <a:t>80 243</a:t>
                      </a:r>
                    </a:p>
                  </a:txBody>
                  <a:tcPr marL="9525" marR="9525" marT="0" marB="0" anchor="ct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marR="0" algn="ctr" rtl="0" eaLnBrk="1" fontAlgn="b" hangingPunct="1">
                        <a:lnSpc>
                          <a:spcPct val="100000"/>
                        </a:lnSpc>
                        <a:spcBef>
                          <a:spcPts val="0"/>
                        </a:spcBef>
                        <a:spcAft>
                          <a:spcPts val="0"/>
                        </a:spcAft>
                        <a:buNone/>
                      </a:pPr>
                      <a:r>
                        <a:rPr lang="ru-KZ" sz="900" b="1" i="0" u="none" strike="noStrike" cap="none" dirty="0">
                          <a:solidFill>
                            <a:schemeClr val="accent6">
                              <a:lumMod val="50000"/>
                            </a:schemeClr>
                          </a:solidFill>
                          <a:effectLst/>
                          <a:latin typeface="Arial Narrow" panose="020B0606020202030204" pitchFamily="34" charset="0"/>
                          <a:ea typeface="+mn-ea"/>
                          <a:cs typeface="+mn-cs"/>
                          <a:sym typeface="Arial"/>
                        </a:rPr>
                        <a:t>110 474</a:t>
                      </a:r>
                    </a:p>
                  </a:txBody>
                  <a:tcPr marL="9525" marR="9525" marT="0" marB="0" anchor="ct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marR="0" algn="ctr" rtl="0" eaLnBrk="1" fontAlgn="b" hangingPunct="1">
                        <a:lnSpc>
                          <a:spcPct val="100000"/>
                        </a:lnSpc>
                        <a:spcBef>
                          <a:spcPts val="0"/>
                        </a:spcBef>
                        <a:spcAft>
                          <a:spcPts val="0"/>
                        </a:spcAft>
                        <a:buNone/>
                      </a:pPr>
                      <a:r>
                        <a:rPr lang="ru-KZ" sz="900" b="1" i="0" u="none" strike="noStrike" cap="none" dirty="0">
                          <a:solidFill>
                            <a:schemeClr val="accent6">
                              <a:lumMod val="50000"/>
                            </a:schemeClr>
                          </a:solidFill>
                          <a:effectLst/>
                          <a:latin typeface="Arial Narrow" panose="020B0606020202030204" pitchFamily="34" charset="0"/>
                          <a:ea typeface="+mn-ea"/>
                          <a:cs typeface="+mn-cs"/>
                          <a:sym typeface="Arial"/>
                        </a:rPr>
                        <a:t>43,1%</a:t>
                      </a:r>
                    </a:p>
                  </a:txBody>
                  <a:tcPr marL="9525" marR="9525" marT="0" marB="0" anchor="ct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261889401"/>
                  </a:ext>
                </a:extLst>
              </a:tr>
            </a:tbl>
          </a:graphicData>
        </a:graphic>
      </p:graphicFrame>
    </p:spTree>
    <p:extLst>
      <p:ext uri="{BB962C8B-B14F-4D97-AF65-F5344CB8AC3E}">
        <p14:creationId xmlns:p14="http://schemas.microsoft.com/office/powerpoint/2010/main" val="1129660733"/>
      </p:ext>
    </p:extLst>
  </p:cSld>
  <p:clrMapOvr>
    <a:masterClrMapping/>
  </p:clrMapOvr>
</p:sld>
</file>

<file path=ppt/slides/slide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Номер слайда 2">
            <a:extLst>
              <a:ext uri="{FF2B5EF4-FFF2-40B4-BE49-F238E27FC236}">
                <a16:creationId xmlns:a16="http://schemas.microsoft.com/office/drawing/2014/main" id="{0FE3E8E7-F31A-7D55-7372-1BEAD488D2B4}"/>
              </a:ext>
            </a:extLst>
          </p:cNvPr>
          <p:cNvSpPr>
            <a:spLocks noGrp="1"/>
          </p:cNvSpPr>
          <p:nvPr>
            <p:ph type="sldNum" sz="quarter" idx="12"/>
          </p:nvPr>
        </p:nvSpPr>
        <p:spPr/>
        <p:txBody>
          <a:bodyPr/>
          <a:lstStyle/>
          <a:p>
            <a:fld id="{4060C6F1-8618-4CCA-B45E-7B199C8F5830}" type="slidenum">
              <a:rPr lang="ru-RU" smtClean="0"/>
              <a:pPr/>
              <a:t>18</a:t>
            </a:fld>
            <a:r>
              <a:rPr lang="en-US" dirty="0"/>
              <a:t> </a:t>
            </a:r>
            <a:r>
              <a:rPr lang="ru-RU" dirty="0"/>
              <a:t>из 82</a:t>
            </a:r>
          </a:p>
        </p:txBody>
      </p:sp>
      <p:sp>
        <p:nvSpPr>
          <p:cNvPr id="2" name="Заголовок 3">
            <a:extLst>
              <a:ext uri="{FF2B5EF4-FFF2-40B4-BE49-F238E27FC236}">
                <a16:creationId xmlns:a16="http://schemas.microsoft.com/office/drawing/2014/main" id="{6B40C54E-AB09-425F-8B98-879F69EDE140}"/>
              </a:ext>
            </a:extLst>
          </p:cNvPr>
          <p:cNvSpPr txBox="1">
            <a:spLocks/>
          </p:cNvSpPr>
          <p:nvPr/>
        </p:nvSpPr>
        <p:spPr>
          <a:xfrm>
            <a:off x="72000" y="0"/>
            <a:ext cx="12120000" cy="859626"/>
          </a:xfrm>
          <a:prstGeom prst="rect">
            <a:avLst/>
          </a:prstGeom>
        </p:spPr>
        <p:txBody>
          <a:bodyPr anchor="ctr"/>
          <a:lstStyle>
            <a:defPPr marR="0" lvl="0" algn="l" rtl="0">
              <a:lnSpc>
                <a:spcPct val="100000"/>
              </a:lnSpc>
              <a:spcBef>
                <a:spcPts val="0"/>
              </a:spcBef>
              <a:spcAft>
                <a:spcPts val="0"/>
              </a:spcAft>
            </a:defPPr>
            <a:lvl1pPr marR="0" lvl="0" algn="l" rtl="0" eaLnBrk="1" hangingPunct="1">
              <a:lnSpc>
                <a:spcPct val="100000"/>
              </a:lnSpc>
              <a:spcBef>
                <a:spcPts val="0"/>
              </a:spcBef>
              <a:spcAft>
                <a:spcPts val="0"/>
              </a:spcAft>
              <a:buNone/>
              <a:defRPr sz="2667" b="1" i="0" u="none" strike="noStrike" cap="none">
                <a:solidFill>
                  <a:srgbClr val="007F76"/>
                </a:solidFill>
                <a:latin typeface="Arial" panose="020B0604020202020204" pitchFamily="34" charset="0"/>
                <a:ea typeface="Calibri" panose="020F0502020204030204" pitchFamily="34" charset="0"/>
                <a:cs typeface="Arial" panose="020B0604020202020204" pitchFamily="34" charset="0"/>
                <a:sym typeface="Arial"/>
              </a:defRPr>
            </a:lvl1pPr>
          </a:lstStyle>
          <a:p>
            <a:pPr defTabSz="914400"/>
            <a:r>
              <a:rPr lang="kk-KZ" dirty="0"/>
              <a:t>Т</a:t>
            </a:r>
            <a:r>
              <a:rPr lang="ru-RU" dirty="0"/>
              <a:t>ОП-30 </a:t>
            </a:r>
            <a:r>
              <a:rPr lang="kk-KZ" sz="2800" dirty="0"/>
              <a:t>Өңірлер бойынша базалық сценарийдегі бос жұмыс орны</a:t>
            </a:r>
            <a:endParaRPr lang="ru-KZ" kern="0" dirty="0"/>
          </a:p>
        </p:txBody>
      </p:sp>
      <p:graphicFrame>
        <p:nvGraphicFramePr>
          <p:cNvPr id="4" name="Таблица 3">
            <a:extLst>
              <a:ext uri="{FF2B5EF4-FFF2-40B4-BE49-F238E27FC236}">
                <a16:creationId xmlns:a16="http://schemas.microsoft.com/office/drawing/2014/main" id="{6DF87B24-59D4-648D-ECCC-9FBE7C4BF08A}"/>
              </a:ext>
            </a:extLst>
          </p:cNvPr>
          <p:cNvGraphicFramePr>
            <a:graphicFrameLocks noGrp="1"/>
          </p:cNvGraphicFramePr>
          <p:nvPr>
            <p:extLst>
              <p:ext uri="{D42A27DB-BD31-4B8C-83A1-F6EECF244321}">
                <p14:modId xmlns:p14="http://schemas.microsoft.com/office/powerpoint/2010/main" val="1637990374"/>
              </p:ext>
            </p:extLst>
          </p:nvPr>
        </p:nvGraphicFramePr>
        <p:xfrm>
          <a:off x="141431" y="932400"/>
          <a:ext cx="11961994" cy="5589693"/>
        </p:xfrm>
        <a:graphic>
          <a:graphicData uri="http://schemas.openxmlformats.org/drawingml/2006/table">
            <a:tbl>
              <a:tblPr bandRow="1">
                <a:tableStyleId>{3B4B98B0-60AC-42C2-AFA5-B58CD77FA1E5}</a:tableStyleId>
              </a:tblPr>
              <a:tblGrid>
                <a:gridCol w="360000">
                  <a:extLst>
                    <a:ext uri="{9D8B030D-6E8A-4147-A177-3AD203B41FA5}">
                      <a16:colId xmlns:a16="http://schemas.microsoft.com/office/drawing/2014/main" val="2640444703"/>
                    </a:ext>
                  </a:extLst>
                </a:gridCol>
                <a:gridCol w="673200">
                  <a:extLst>
                    <a:ext uri="{9D8B030D-6E8A-4147-A177-3AD203B41FA5}">
                      <a16:colId xmlns:a16="http://schemas.microsoft.com/office/drawing/2014/main" val="308092926"/>
                    </a:ext>
                  </a:extLst>
                </a:gridCol>
                <a:gridCol w="3368794">
                  <a:extLst>
                    <a:ext uri="{9D8B030D-6E8A-4147-A177-3AD203B41FA5}">
                      <a16:colId xmlns:a16="http://schemas.microsoft.com/office/drawing/2014/main" val="2913193191"/>
                    </a:ext>
                  </a:extLst>
                </a:gridCol>
                <a:gridCol w="1296000">
                  <a:extLst>
                    <a:ext uri="{9D8B030D-6E8A-4147-A177-3AD203B41FA5}">
                      <a16:colId xmlns:a16="http://schemas.microsoft.com/office/drawing/2014/main" val="460115169"/>
                    </a:ext>
                  </a:extLst>
                </a:gridCol>
                <a:gridCol w="612000">
                  <a:extLst>
                    <a:ext uri="{9D8B030D-6E8A-4147-A177-3AD203B41FA5}">
                      <a16:colId xmlns:a16="http://schemas.microsoft.com/office/drawing/2014/main" val="475048949"/>
                    </a:ext>
                  </a:extLst>
                </a:gridCol>
                <a:gridCol w="612000">
                  <a:extLst>
                    <a:ext uri="{9D8B030D-6E8A-4147-A177-3AD203B41FA5}">
                      <a16:colId xmlns:a16="http://schemas.microsoft.com/office/drawing/2014/main" val="1192878707"/>
                    </a:ext>
                  </a:extLst>
                </a:gridCol>
                <a:gridCol w="1296000">
                  <a:extLst>
                    <a:ext uri="{9D8B030D-6E8A-4147-A177-3AD203B41FA5}">
                      <a16:colId xmlns:a16="http://schemas.microsoft.com/office/drawing/2014/main" val="1373259417"/>
                    </a:ext>
                  </a:extLst>
                </a:gridCol>
                <a:gridCol w="612000">
                  <a:extLst>
                    <a:ext uri="{9D8B030D-6E8A-4147-A177-3AD203B41FA5}">
                      <a16:colId xmlns:a16="http://schemas.microsoft.com/office/drawing/2014/main" val="1693360573"/>
                    </a:ext>
                  </a:extLst>
                </a:gridCol>
                <a:gridCol w="612000">
                  <a:extLst>
                    <a:ext uri="{9D8B030D-6E8A-4147-A177-3AD203B41FA5}">
                      <a16:colId xmlns:a16="http://schemas.microsoft.com/office/drawing/2014/main" val="3638716962"/>
                    </a:ext>
                  </a:extLst>
                </a:gridCol>
                <a:gridCol w="1296000">
                  <a:extLst>
                    <a:ext uri="{9D8B030D-6E8A-4147-A177-3AD203B41FA5}">
                      <a16:colId xmlns:a16="http://schemas.microsoft.com/office/drawing/2014/main" val="710199319"/>
                    </a:ext>
                  </a:extLst>
                </a:gridCol>
                <a:gridCol w="612000">
                  <a:extLst>
                    <a:ext uri="{9D8B030D-6E8A-4147-A177-3AD203B41FA5}">
                      <a16:colId xmlns:a16="http://schemas.microsoft.com/office/drawing/2014/main" val="826588969"/>
                    </a:ext>
                  </a:extLst>
                </a:gridCol>
                <a:gridCol w="612000">
                  <a:extLst>
                    <a:ext uri="{9D8B030D-6E8A-4147-A177-3AD203B41FA5}">
                      <a16:colId xmlns:a16="http://schemas.microsoft.com/office/drawing/2014/main" val="2534652590"/>
                    </a:ext>
                  </a:extLst>
                </a:gridCol>
              </a:tblGrid>
              <a:tr h="443373">
                <a:tc>
                  <a:txBody>
                    <a:bodyPr/>
                    <a:lstStyle/>
                    <a:p>
                      <a:pPr algn="ctr" rtl="0" fontAlgn="ctr"/>
                      <a:r>
                        <a:rPr lang="ru-RU" sz="1050" u="none" strike="noStrike" dirty="0">
                          <a:solidFill>
                            <a:srgbClr val="007F76"/>
                          </a:solidFill>
                          <a:effectLst/>
                          <a:latin typeface="Arial Narrow" panose="020B0606020202030204" pitchFamily="34" charset="0"/>
                        </a:rPr>
                        <a:t>№</a:t>
                      </a:r>
                      <a:endParaRPr lang="ru-RU" sz="1050" b="0" i="0" u="none" strike="noStrike" dirty="0">
                        <a:solidFill>
                          <a:srgbClr val="007F76"/>
                        </a:solidFill>
                        <a:effectLst/>
                        <a:latin typeface="Arial Narrow" panose="020B0606020202030204" pitchFamily="34" charset="0"/>
                      </a:endParaRPr>
                    </a:p>
                  </a:txBody>
                  <a:tcPr marL="6603" marR="6603" marT="0" marB="0"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algn="ctr" defTabSz="685800" rtl="0" eaLnBrk="1" fontAlgn="ctr" latinLnBrk="0" hangingPunct="1"/>
                      <a:r>
                        <a:rPr lang="ru-RU" sz="1050" b="0" i="0" u="none" strike="noStrike" cap="none" dirty="0">
                          <a:solidFill>
                            <a:srgbClr val="007F76"/>
                          </a:solidFill>
                          <a:effectLst/>
                          <a:latin typeface="Arial Narrow" panose="020B0606020202030204" pitchFamily="34" charset="0"/>
                          <a:ea typeface="+mn-ea"/>
                          <a:cs typeface="+mn-cs"/>
                          <a:sym typeface="Arial"/>
                        </a:rPr>
                        <a:t>ҰҚЖ-2017 </a:t>
                      </a:r>
                      <a:r>
                        <a:rPr lang="ru-RU" sz="1050" b="0" i="0" u="none" strike="noStrike" cap="none" dirty="0" err="1">
                          <a:solidFill>
                            <a:srgbClr val="007F76"/>
                          </a:solidFill>
                          <a:effectLst/>
                          <a:latin typeface="Arial Narrow" panose="020B0606020202030204" pitchFamily="34" charset="0"/>
                          <a:ea typeface="+mn-ea"/>
                          <a:cs typeface="+mn-cs"/>
                          <a:sym typeface="Arial"/>
                        </a:rPr>
                        <a:t>коді</a:t>
                      </a:r>
                      <a:endParaRPr lang="ru-RU" sz="1050" b="0" i="0" u="none" strike="noStrike" cap="none" dirty="0">
                        <a:solidFill>
                          <a:srgbClr val="007F76"/>
                        </a:solidFill>
                        <a:effectLst/>
                        <a:latin typeface="Arial Narrow" panose="020B0606020202030204" pitchFamily="34" charset="0"/>
                        <a:ea typeface="+mn-ea"/>
                        <a:cs typeface="+mn-cs"/>
                        <a:sym typeface="Arial"/>
                      </a:endParaRPr>
                    </a:p>
                  </a:txBody>
                  <a:tcPr marL="6603" marR="6603" marT="0" marB="0"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rtl="0" fontAlgn="ctr"/>
                      <a:r>
                        <a:rPr lang="ru-RU" sz="1050" u="none" strike="noStrike" dirty="0">
                          <a:solidFill>
                            <a:srgbClr val="007F76"/>
                          </a:solidFill>
                          <a:effectLst/>
                          <a:latin typeface="Arial Narrow" panose="020B0606020202030204" pitchFamily="34" charset="0"/>
                        </a:rPr>
                        <a:t>АТАУЫ</a:t>
                      </a:r>
                      <a:endParaRPr lang="ru-RU" sz="1050" b="0" i="0" u="none" strike="noStrike" dirty="0">
                        <a:solidFill>
                          <a:srgbClr val="007F76"/>
                        </a:solidFill>
                        <a:effectLst/>
                        <a:latin typeface="Arial Narrow" panose="020B0606020202030204" pitchFamily="34" charset="0"/>
                      </a:endParaRPr>
                    </a:p>
                  </a:txBody>
                  <a:tcPr marL="6603" marR="6603" marT="0" marB="0" anchor="ctr">
                    <a:lnL>
                      <a:noFill/>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rtl="0" fontAlgn="ctr"/>
                      <a:r>
                        <a:rPr lang="ru-RU" sz="1050" b="0" i="0" u="none" strike="noStrike" dirty="0" err="1">
                          <a:solidFill>
                            <a:srgbClr val="007F76"/>
                          </a:solidFill>
                          <a:effectLst/>
                          <a:latin typeface="Arial Narrow" panose="020B0606020202030204" pitchFamily="34" charset="0"/>
                        </a:rPr>
                        <a:t>Өңір</a:t>
                      </a:r>
                      <a:r>
                        <a:rPr lang="ru-RU" sz="1050" b="0" i="0" u="none" strike="noStrike" dirty="0">
                          <a:solidFill>
                            <a:srgbClr val="007F76"/>
                          </a:solidFill>
                          <a:effectLst/>
                          <a:latin typeface="Arial Narrow" panose="020B0606020202030204" pitchFamily="34" charset="0"/>
                        </a:rPr>
                        <a:t> топ-1</a:t>
                      </a:r>
                    </a:p>
                  </a:txBody>
                  <a:tcPr marL="6603" marR="6603" marT="0" marB="0" anchor="ctr">
                    <a:lnL>
                      <a:noFill/>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rtl="0" fontAlgn="ctr"/>
                      <a:r>
                        <a:rPr lang="ru-RU" sz="1050" b="0" i="0" u="none" strike="noStrike" dirty="0">
                          <a:solidFill>
                            <a:srgbClr val="007F76"/>
                          </a:solidFill>
                          <a:effectLst/>
                          <a:latin typeface="Arial Narrow" panose="020B0606020202030204" pitchFamily="34" charset="0"/>
                        </a:rPr>
                        <a:t>Саны</a:t>
                      </a:r>
                    </a:p>
                  </a:txBody>
                  <a:tcPr marL="6603" marR="6603" marT="0" marB="0" anchor="ctr">
                    <a:lnL>
                      <a:noFill/>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rtl="0" fontAlgn="ctr"/>
                      <a:r>
                        <a:rPr lang="ru-RU" sz="1050" b="0" i="0" u="none" strike="noStrike" dirty="0" err="1">
                          <a:solidFill>
                            <a:srgbClr val="007F76"/>
                          </a:solidFill>
                          <a:effectLst/>
                          <a:latin typeface="Arial Narrow" panose="020B0606020202030204" pitchFamily="34" charset="0"/>
                        </a:rPr>
                        <a:t>Жалпы</a:t>
                      </a:r>
                      <a:r>
                        <a:rPr lang="ru-RU" sz="1050" b="0" i="0" u="none" strike="noStrike" dirty="0">
                          <a:solidFill>
                            <a:srgbClr val="007F76"/>
                          </a:solidFill>
                          <a:effectLst/>
                          <a:latin typeface="Arial Narrow" panose="020B0606020202030204" pitchFamily="34" charset="0"/>
                        </a:rPr>
                        <a:t> </a:t>
                      </a:r>
                    </a:p>
                    <a:p>
                      <a:pPr algn="ctr" rtl="0" fontAlgn="ctr"/>
                      <a:r>
                        <a:rPr lang="ru-RU" sz="1050" b="0" i="0" u="none" strike="noStrike" dirty="0">
                          <a:solidFill>
                            <a:srgbClr val="007F76"/>
                          </a:solidFill>
                          <a:effectLst/>
                          <a:latin typeface="Arial Narrow" panose="020B0606020202030204" pitchFamily="34" charset="0"/>
                        </a:rPr>
                        <a:t>%-</a:t>
                      </a:r>
                      <a:r>
                        <a:rPr lang="kk-KZ" sz="1050" b="0" i="0" u="none" strike="noStrike" dirty="0">
                          <a:solidFill>
                            <a:srgbClr val="007F76"/>
                          </a:solidFill>
                          <a:effectLst/>
                          <a:latin typeface="Arial Narrow" panose="020B0606020202030204" pitchFamily="34" charset="0"/>
                        </a:rPr>
                        <a:t>бен</a:t>
                      </a:r>
                      <a:endParaRPr lang="ru-RU" sz="1050" b="0" i="0" u="none" strike="noStrike" dirty="0">
                        <a:solidFill>
                          <a:srgbClr val="007F76"/>
                        </a:solidFill>
                        <a:effectLst/>
                        <a:latin typeface="Arial Narrow" panose="020B0606020202030204" pitchFamily="34" charset="0"/>
                      </a:endParaRPr>
                    </a:p>
                  </a:txBody>
                  <a:tcPr marL="6603" marR="6603" marT="0" marB="0" anchor="ctr">
                    <a:lnL>
                      <a:noFill/>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rtl="0" fontAlgn="ctr"/>
                      <a:r>
                        <a:rPr lang="ru-RU" sz="1050" b="0" i="0" u="none" strike="noStrike" dirty="0" err="1">
                          <a:solidFill>
                            <a:srgbClr val="007F76"/>
                          </a:solidFill>
                          <a:effectLst/>
                          <a:latin typeface="Arial Narrow" panose="020B0606020202030204" pitchFamily="34" charset="0"/>
                        </a:rPr>
                        <a:t>Өңір</a:t>
                      </a:r>
                      <a:r>
                        <a:rPr lang="ru-RU" sz="1050" b="0" i="0" u="none" strike="noStrike" dirty="0">
                          <a:solidFill>
                            <a:srgbClr val="007F76"/>
                          </a:solidFill>
                          <a:effectLst/>
                          <a:latin typeface="Arial Narrow" panose="020B0606020202030204" pitchFamily="34" charset="0"/>
                        </a:rPr>
                        <a:t> топ-2</a:t>
                      </a:r>
                    </a:p>
                  </a:txBody>
                  <a:tcPr marL="6603" marR="6603" marT="0" marB="0" anchor="ctr">
                    <a:lnL>
                      <a:noFill/>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rtl="0" fontAlgn="ctr"/>
                      <a:r>
                        <a:rPr lang="ru-RU" sz="1050" b="0" i="0" u="none" strike="noStrike" dirty="0">
                          <a:solidFill>
                            <a:srgbClr val="007F76"/>
                          </a:solidFill>
                          <a:effectLst/>
                          <a:latin typeface="Arial Narrow" panose="020B0606020202030204" pitchFamily="34" charset="0"/>
                        </a:rPr>
                        <a:t>Саны</a:t>
                      </a:r>
                    </a:p>
                  </a:txBody>
                  <a:tcPr marL="6603" marR="6603" marT="0" marB="0" anchor="ctr">
                    <a:lnL>
                      <a:noFill/>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rtl="0" fontAlgn="ctr"/>
                      <a:r>
                        <a:rPr lang="ru-RU" sz="1050" b="0" i="0" u="none" strike="noStrike" dirty="0" err="1">
                          <a:solidFill>
                            <a:srgbClr val="007F76"/>
                          </a:solidFill>
                          <a:effectLst/>
                          <a:latin typeface="Arial Narrow" panose="020B0606020202030204" pitchFamily="34" charset="0"/>
                        </a:rPr>
                        <a:t>Жалпы</a:t>
                      </a:r>
                      <a:r>
                        <a:rPr lang="ru-RU" sz="1050" b="0" i="0" u="none" strike="noStrike" dirty="0">
                          <a:solidFill>
                            <a:srgbClr val="007F76"/>
                          </a:solidFill>
                          <a:effectLst/>
                          <a:latin typeface="Arial Narrow" panose="020B0606020202030204" pitchFamily="34" charset="0"/>
                        </a:rPr>
                        <a:t> </a:t>
                      </a:r>
                    </a:p>
                    <a:p>
                      <a:pPr algn="ctr" rtl="0" fontAlgn="ctr"/>
                      <a:r>
                        <a:rPr lang="ru-RU" sz="1050" b="0" i="0" u="none" strike="noStrike" dirty="0">
                          <a:solidFill>
                            <a:srgbClr val="007F76"/>
                          </a:solidFill>
                          <a:effectLst/>
                          <a:latin typeface="Arial Narrow" panose="020B0606020202030204" pitchFamily="34" charset="0"/>
                        </a:rPr>
                        <a:t>%-</a:t>
                      </a:r>
                      <a:r>
                        <a:rPr lang="kk-KZ" sz="1050" b="0" i="0" u="none" strike="noStrike" dirty="0">
                          <a:solidFill>
                            <a:srgbClr val="007F76"/>
                          </a:solidFill>
                          <a:effectLst/>
                          <a:latin typeface="Arial Narrow" panose="020B0606020202030204" pitchFamily="34" charset="0"/>
                        </a:rPr>
                        <a:t>бен</a:t>
                      </a:r>
                      <a:endParaRPr lang="ru-RU" sz="1050" b="0" i="0" u="none" strike="noStrike" dirty="0">
                        <a:solidFill>
                          <a:srgbClr val="007F76"/>
                        </a:solidFill>
                        <a:effectLst/>
                        <a:latin typeface="Arial Narrow" panose="020B0606020202030204" pitchFamily="34" charset="0"/>
                      </a:endParaRPr>
                    </a:p>
                  </a:txBody>
                  <a:tcPr marL="6603" marR="6603" marT="0" marB="0" anchor="ctr">
                    <a:lnL>
                      <a:noFill/>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rtl="0" fontAlgn="ctr"/>
                      <a:r>
                        <a:rPr lang="ru-RU" sz="1050" b="0" i="0" u="none" strike="noStrike" dirty="0" err="1">
                          <a:solidFill>
                            <a:srgbClr val="007F76"/>
                          </a:solidFill>
                          <a:effectLst/>
                          <a:latin typeface="Arial Narrow" panose="020B0606020202030204" pitchFamily="34" charset="0"/>
                        </a:rPr>
                        <a:t>Өңір</a:t>
                      </a:r>
                      <a:r>
                        <a:rPr lang="ru-RU" sz="1050" b="0" i="0" u="none" strike="noStrike" dirty="0">
                          <a:solidFill>
                            <a:srgbClr val="007F76"/>
                          </a:solidFill>
                          <a:effectLst/>
                          <a:latin typeface="Arial Narrow" panose="020B0606020202030204" pitchFamily="34" charset="0"/>
                        </a:rPr>
                        <a:t> топ-3</a:t>
                      </a:r>
                    </a:p>
                  </a:txBody>
                  <a:tcPr marL="6603" marR="6603" marT="0" marB="0" anchor="ctr">
                    <a:lnL>
                      <a:noFill/>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rtl="0" fontAlgn="ctr"/>
                      <a:r>
                        <a:rPr lang="ru-RU" sz="1050" b="0" i="0" u="none" strike="noStrike" dirty="0">
                          <a:solidFill>
                            <a:srgbClr val="007F76"/>
                          </a:solidFill>
                          <a:effectLst/>
                          <a:latin typeface="Arial Narrow" panose="020B0606020202030204" pitchFamily="34" charset="0"/>
                        </a:rPr>
                        <a:t>Саны</a:t>
                      </a:r>
                    </a:p>
                  </a:txBody>
                  <a:tcPr marL="6603" marR="6603" marT="0" marB="0" anchor="ctr">
                    <a:lnL>
                      <a:noFill/>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rtl="0" fontAlgn="ctr"/>
                      <a:r>
                        <a:rPr lang="ru-RU" sz="1050" b="0" i="0" u="none" strike="noStrike" dirty="0" err="1">
                          <a:solidFill>
                            <a:srgbClr val="007F76"/>
                          </a:solidFill>
                          <a:effectLst/>
                          <a:latin typeface="Arial Narrow" panose="020B0606020202030204" pitchFamily="34" charset="0"/>
                        </a:rPr>
                        <a:t>Жалпы</a:t>
                      </a:r>
                      <a:r>
                        <a:rPr lang="ru-RU" sz="1050" b="0" i="0" u="none" strike="noStrike" dirty="0">
                          <a:solidFill>
                            <a:srgbClr val="007F76"/>
                          </a:solidFill>
                          <a:effectLst/>
                          <a:latin typeface="Arial Narrow" panose="020B0606020202030204" pitchFamily="34" charset="0"/>
                        </a:rPr>
                        <a:t> </a:t>
                      </a:r>
                    </a:p>
                    <a:p>
                      <a:pPr algn="ctr" rtl="0" fontAlgn="ctr"/>
                      <a:r>
                        <a:rPr lang="ru-RU" sz="1050" b="0" i="0" u="none" strike="noStrike" dirty="0">
                          <a:solidFill>
                            <a:srgbClr val="007F76"/>
                          </a:solidFill>
                          <a:effectLst/>
                          <a:latin typeface="Arial Narrow" panose="020B0606020202030204" pitchFamily="34" charset="0"/>
                        </a:rPr>
                        <a:t>%-</a:t>
                      </a:r>
                      <a:r>
                        <a:rPr lang="kk-KZ" sz="1050" b="0" i="0" u="none" strike="noStrike" dirty="0">
                          <a:solidFill>
                            <a:srgbClr val="007F76"/>
                          </a:solidFill>
                          <a:effectLst/>
                          <a:latin typeface="Arial Narrow" panose="020B0606020202030204" pitchFamily="34" charset="0"/>
                        </a:rPr>
                        <a:t>бен</a:t>
                      </a:r>
                      <a:endParaRPr lang="ru-RU" sz="1050" b="0" i="0" u="none" strike="noStrike" dirty="0">
                        <a:solidFill>
                          <a:srgbClr val="007F76"/>
                        </a:solidFill>
                        <a:effectLst/>
                        <a:latin typeface="Arial Narrow" panose="020B0606020202030204" pitchFamily="34" charset="0"/>
                      </a:endParaRPr>
                    </a:p>
                  </a:txBody>
                  <a:tcPr marL="6603" marR="6603" marT="0" marB="0" anchor="ctr">
                    <a:lnL>
                      <a:noFill/>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821115214"/>
                  </a:ext>
                </a:extLst>
              </a:tr>
              <a:tr h="171544">
                <a:tc>
                  <a:txBody>
                    <a:bodyPr/>
                    <a:lstStyle/>
                    <a:p>
                      <a:pPr algn="ctr" fontAlgn="b"/>
                      <a:r>
                        <a:rPr lang="ru-RU" sz="800" u="none" strike="noStrike" dirty="0">
                          <a:solidFill>
                            <a:srgbClr val="007F76"/>
                          </a:solidFill>
                          <a:effectLst/>
                          <a:latin typeface="Arial Narrow" panose="020B0606020202030204" pitchFamily="34" charset="0"/>
                        </a:rPr>
                        <a:t>1</a:t>
                      </a:r>
                      <a:endParaRPr lang="en-US" sz="800" b="0" i="0" u="none" strike="noStrike" dirty="0">
                        <a:solidFill>
                          <a:srgbClr val="007F76"/>
                        </a:solidFill>
                        <a:effectLst/>
                        <a:latin typeface="Arial Narrow" panose="020B0606020202030204" pitchFamily="34" charset="0"/>
                      </a:endParaRPr>
                    </a:p>
                  </a:txBody>
                  <a:tcPr marL="9525" marR="9525" marT="0" marB="0" anchor="ctr">
                    <a:lnT w="12700" cap="flat" cmpd="sng" algn="ctr">
                      <a:solidFill>
                        <a:schemeClr val="tx1"/>
                      </a:solidFill>
                      <a:prstDash val="solid"/>
                      <a:round/>
                      <a:headEnd type="none" w="med" len="med"/>
                      <a:tailEnd type="none" w="med" len="med"/>
                    </a:lnT>
                    <a:solidFill>
                      <a:srgbClr val="007F76">
                        <a:alpha val="20000"/>
                      </a:srgbClr>
                    </a:solidFill>
                  </a:tcPr>
                </a:tc>
                <a:tc>
                  <a:txBody>
                    <a:bodyPr/>
                    <a:lstStyle/>
                    <a:p>
                      <a:pPr algn="ctr" fontAlgn="ctr"/>
                      <a:r>
                        <a:rPr lang="ru-RU" sz="800" b="0" i="0" u="none" strike="noStrike" dirty="0">
                          <a:solidFill>
                            <a:srgbClr val="007F76"/>
                          </a:solidFill>
                          <a:effectLst/>
                          <a:latin typeface="Arial Narrow" panose="020B0606020202030204" pitchFamily="34" charset="0"/>
                        </a:rPr>
                        <a:t>9629-9</a:t>
                      </a:r>
                    </a:p>
                  </a:txBody>
                  <a:tcPr marL="9525" marR="9525" marT="9525" marB="0" anchor="ctr">
                    <a:lnT w="12700" cap="flat" cmpd="sng" algn="ctr">
                      <a:solidFill>
                        <a:schemeClr val="tx1"/>
                      </a:solidFill>
                      <a:prstDash val="solid"/>
                      <a:round/>
                      <a:headEnd type="none" w="med" len="med"/>
                      <a:tailEnd type="none" w="med" len="med"/>
                    </a:lnT>
                    <a:solidFill>
                      <a:srgbClr val="007F76">
                        <a:alpha val="20000"/>
                      </a:srgbClr>
                    </a:solidFill>
                  </a:tcPr>
                </a:tc>
                <a:tc>
                  <a:txBody>
                    <a:bodyPr/>
                    <a:lstStyle/>
                    <a:p>
                      <a:pPr marL="72000" algn="l" fontAlgn="ctr"/>
                      <a:r>
                        <a:rPr lang="ru-RU" sz="800" b="0" i="0" u="none" strike="noStrike" cap="none" dirty="0" err="1">
                          <a:solidFill>
                            <a:srgbClr val="007F76"/>
                          </a:solidFill>
                          <a:effectLst/>
                          <a:latin typeface="Arial Narrow" panose="020B0606020202030204" pitchFamily="34" charset="0"/>
                          <a:ea typeface="+mn-ea"/>
                          <a:cs typeface="+mn-cs"/>
                          <a:sym typeface="Arial"/>
                        </a:rPr>
                        <a:t>Басқа</a:t>
                      </a:r>
                      <a:r>
                        <a:rPr lang="ru-RU" sz="800" b="0" i="0" u="none" strike="noStrike" cap="none" dirty="0">
                          <a:solidFill>
                            <a:srgbClr val="007F76"/>
                          </a:solidFill>
                          <a:effectLst/>
                          <a:latin typeface="Arial Narrow" panose="020B0606020202030204" pitchFamily="34" charset="0"/>
                          <a:ea typeface="+mn-ea"/>
                          <a:cs typeface="+mn-cs"/>
                          <a:sym typeface="Arial"/>
                        </a:rPr>
                        <a:t> да </a:t>
                      </a:r>
                      <a:r>
                        <a:rPr lang="ru-RU" sz="800" b="0" i="0" u="none" strike="noStrike" cap="none" dirty="0" err="1">
                          <a:solidFill>
                            <a:srgbClr val="007F76"/>
                          </a:solidFill>
                          <a:effectLst/>
                          <a:latin typeface="Arial Narrow" panose="020B0606020202030204" pitchFamily="34" charset="0"/>
                          <a:ea typeface="+mn-ea"/>
                          <a:cs typeface="+mn-cs"/>
                          <a:sym typeface="Arial"/>
                        </a:rPr>
                        <a:t>біліктілігі</a:t>
                      </a:r>
                      <a:r>
                        <a:rPr lang="ru-RU" sz="800" b="0" i="0" u="none" strike="noStrike" cap="none" dirty="0">
                          <a:solidFill>
                            <a:srgbClr val="007F76"/>
                          </a:solidFill>
                          <a:effectLst/>
                          <a:latin typeface="Arial Narrow" panose="020B0606020202030204" pitchFamily="34" charset="0"/>
                          <a:ea typeface="+mn-ea"/>
                          <a:cs typeface="+mn-cs"/>
                          <a:sym typeface="Arial"/>
                        </a:rPr>
                        <a:t> </a:t>
                      </a:r>
                      <a:r>
                        <a:rPr lang="ru-RU" sz="800" b="0" i="0" u="none" strike="noStrike" cap="none" dirty="0" err="1">
                          <a:solidFill>
                            <a:srgbClr val="007F76"/>
                          </a:solidFill>
                          <a:effectLst/>
                          <a:latin typeface="Arial Narrow" panose="020B0606020202030204" pitchFamily="34" charset="0"/>
                          <a:ea typeface="+mn-ea"/>
                          <a:cs typeface="+mn-cs"/>
                          <a:sym typeface="Arial"/>
                        </a:rPr>
                        <a:t>жоқ</a:t>
                      </a:r>
                      <a:r>
                        <a:rPr lang="ru-RU" sz="800" b="0" i="0" u="none" strike="noStrike" cap="none" dirty="0">
                          <a:solidFill>
                            <a:srgbClr val="007F76"/>
                          </a:solidFill>
                          <a:effectLst/>
                          <a:latin typeface="Arial Narrow" panose="020B0606020202030204" pitchFamily="34" charset="0"/>
                          <a:ea typeface="+mn-ea"/>
                          <a:cs typeface="+mn-cs"/>
                          <a:sym typeface="Arial"/>
                        </a:rPr>
                        <a:t> </a:t>
                      </a:r>
                      <a:r>
                        <a:rPr lang="ru-RU" sz="800" b="0" i="0" u="none" strike="noStrike" cap="none" dirty="0" err="1">
                          <a:solidFill>
                            <a:srgbClr val="007F76"/>
                          </a:solidFill>
                          <a:effectLst/>
                          <a:latin typeface="Arial Narrow" panose="020B0606020202030204" pitchFamily="34" charset="0"/>
                          <a:ea typeface="+mn-ea"/>
                          <a:cs typeface="+mn-cs"/>
                          <a:sym typeface="Arial"/>
                        </a:rPr>
                        <a:t>жұмысшылар</a:t>
                      </a:r>
                      <a:endParaRPr lang="ru-RU" sz="800" b="0" i="0" u="none" strike="noStrike" cap="none" dirty="0">
                        <a:solidFill>
                          <a:srgbClr val="007F76"/>
                        </a:solidFill>
                        <a:effectLst/>
                        <a:latin typeface="Arial Narrow" panose="020B0606020202030204" pitchFamily="34" charset="0"/>
                        <a:ea typeface="+mn-ea"/>
                        <a:cs typeface="+mn-cs"/>
                        <a:sym typeface="Arial"/>
                      </a:endParaRPr>
                    </a:p>
                  </a:txBody>
                  <a:tcPr marL="9525" marR="9525" marT="0" marB="0" anchor="ctr">
                    <a:lnT w="12700" cap="flat" cmpd="sng" algn="ctr">
                      <a:solidFill>
                        <a:schemeClr val="tx1"/>
                      </a:solidFill>
                      <a:prstDash val="solid"/>
                      <a:round/>
                      <a:headEnd type="none" w="med" len="med"/>
                      <a:tailEnd type="none" w="med" len="med"/>
                    </a:lnT>
                    <a:solidFill>
                      <a:srgbClr val="007F76">
                        <a:alpha val="20000"/>
                      </a:srgbClr>
                    </a:solidFill>
                  </a:tcPr>
                </a:tc>
                <a:tc>
                  <a:txBody>
                    <a:bodyPr/>
                    <a:lstStyle/>
                    <a:p>
                      <a:pPr algn="ctr" fontAlgn="ctr"/>
                      <a:r>
                        <a:rPr lang="ru-RU" sz="800" b="0" i="0" u="none" strike="noStrike" dirty="0" err="1">
                          <a:solidFill>
                            <a:srgbClr val="007F76"/>
                          </a:solidFill>
                          <a:effectLst/>
                          <a:latin typeface="Arial Narrow" panose="020B0606020202030204" pitchFamily="34" charset="0"/>
                        </a:rPr>
                        <a:t>Түркістан</a:t>
                      </a:r>
                      <a:endParaRPr lang="ru-RU" sz="800" b="0" i="0" u="none" strike="noStrike" dirty="0">
                        <a:solidFill>
                          <a:srgbClr val="007F76"/>
                        </a:solidFill>
                        <a:effectLst/>
                        <a:latin typeface="Arial Narrow" panose="020B0606020202030204" pitchFamily="34" charset="0"/>
                      </a:endParaRPr>
                    </a:p>
                  </a:txBody>
                  <a:tcPr marL="9525" marR="9525" marT="9525" marB="0" anchor="ctr">
                    <a:lnT w="12700" cap="flat" cmpd="sng" algn="ctr">
                      <a:solidFill>
                        <a:schemeClr val="tx1"/>
                      </a:solidFill>
                      <a:prstDash val="solid"/>
                      <a:round/>
                      <a:headEnd type="none" w="med" len="med"/>
                      <a:tailEnd type="none" w="med" len="med"/>
                    </a:lnT>
                    <a:solidFill>
                      <a:srgbClr val="007F76">
                        <a:alpha val="20000"/>
                      </a:srgbClr>
                    </a:solidFill>
                  </a:tcPr>
                </a:tc>
                <a:tc>
                  <a:txBody>
                    <a:bodyPr/>
                    <a:lstStyle/>
                    <a:p>
                      <a:pPr algn="ctr" fontAlgn="ctr"/>
                      <a:r>
                        <a:rPr lang="ru-RU" sz="800" b="0" i="0" u="none" strike="noStrike">
                          <a:solidFill>
                            <a:srgbClr val="007F76"/>
                          </a:solidFill>
                          <a:effectLst/>
                          <a:latin typeface="Arial Narrow" panose="020B0606020202030204" pitchFamily="34" charset="0"/>
                        </a:rPr>
                        <a:t>19 550</a:t>
                      </a:r>
                    </a:p>
                  </a:txBody>
                  <a:tcPr marL="9525" marR="9525" marT="9525" marB="0" anchor="ctr">
                    <a:lnT w="12700" cap="flat" cmpd="sng" algn="ctr">
                      <a:solidFill>
                        <a:schemeClr val="tx1"/>
                      </a:solidFill>
                      <a:prstDash val="solid"/>
                      <a:round/>
                      <a:headEnd type="none" w="med" len="med"/>
                      <a:tailEnd type="none" w="med" len="med"/>
                    </a:lnT>
                    <a:solidFill>
                      <a:srgbClr val="007F76">
                        <a:alpha val="20000"/>
                      </a:srgbClr>
                    </a:solidFill>
                  </a:tcPr>
                </a:tc>
                <a:tc>
                  <a:txBody>
                    <a:bodyPr/>
                    <a:lstStyle/>
                    <a:p>
                      <a:pPr algn="ctr" fontAlgn="ctr"/>
                      <a:r>
                        <a:rPr lang="ru-RU" sz="800" b="0" i="0" u="none" strike="noStrike">
                          <a:solidFill>
                            <a:srgbClr val="007F76"/>
                          </a:solidFill>
                          <a:effectLst/>
                          <a:latin typeface="Arial Narrow" panose="020B0606020202030204" pitchFamily="34" charset="0"/>
                        </a:rPr>
                        <a:t>30,6%</a:t>
                      </a:r>
                    </a:p>
                  </a:txBody>
                  <a:tcPr marL="9525" marR="9525" marT="9525" marB="0" anchor="ctr">
                    <a:lnT w="12700" cap="flat" cmpd="sng" algn="ctr">
                      <a:solidFill>
                        <a:schemeClr val="tx1"/>
                      </a:solidFill>
                      <a:prstDash val="solid"/>
                      <a:round/>
                      <a:headEnd type="none" w="med" len="med"/>
                      <a:tailEnd type="none" w="med" len="med"/>
                    </a:lnT>
                    <a:solidFill>
                      <a:srgbClr val="007F76">
                        <a:alpha val="20000"/>
                      </a:srgbClr>
                    </a:solidFill>
                  </a:tcPr>
                </a:tc>
                <a:tc>
                  <a:txBody>
                    <a:bodyPr/>
                    <a:lstStyle/>
                    <a:p>
                      <a:pPr algn="ctr" fontAlgn="ctr"/>
                      <a:r>
                        <a:rPr lang="ru-RU" sz="800" b="0" i="0" u="none" strike="noStrike" dirty="0" err="1">
                          <a:solidFill>
                            <a:srgbClr val="007F76"/>
                          </a:solidFill>
                          <a:effectLst/>
                          <a:latin typeface="Arial Narrow" panose="020B0606020202030204" pitchFamily="34" charset="0"/>
                        </a:rPr>
                        <a:t>Ақтөбе</a:t>
                      </a:r>
                      <a:endParaRPr lang="ru-RU" sz="800" b="0" i="0" u="none" strike="noStrike" dirty="0">
                        <a:solidFill>
                          <a:srgbClr val="007F76"/>
                        </a:solidFill>
                        <a:effectLst/>
                        <a:latin typeface="Arial Narrow" panose="020B0606020202030204" pitchFamily="34" charset="0"/>
                      </a:endParaRPr>
                    </a:p>
                  </a:txBody>
                  <a:tcPr marL="9525" marR="9525" marT="9525" marB="0" anchor="ctr">
                    <a:lnT w="12700" cap="flat" cmpd="sng" algn="ctr">
                      <a:solidFill>
                        <a:schemeClr val="tx1"/>
                      </a:solidFill>
                      <a:prstDash val="solid"/>
                      <a:round/>
                      <a:headEnd type="none" w="med" len="med"/>
                      <a:tailEnd type="none" w="med" len="med"/>
                    </a:lnT>
                    <a:solidFill>
                      <a:srgbClr val="007F76">
                        <a:alpha val="20000"/>
                      </a:srgbClr>
                    </a:solidFill>
                  </a:tcPr>
                </a:tc>
                <a:tc>
                  <a:txBody>
                    <a:bodyPr/>
                    <a:lstStyle/>
                    <a:p>
                      <a:pPr algn="ctr" fontAlgn="ctr"/>
                      <a:r>
                        <a:rPr lang="ru-RU" sz="800" b="0" i="0" u="none" strike="noStrike">
                          <a:solidFill>
                            <a:srgbClr val="007F76"/>
                          </a:solidFill>
                          <a:effectLst/>
                          <a:latin typeface="Arial Narrow" panose="020B0606020202030204" pitchFamily="34" charset="0"/>
                        </a:rPr>
                        <a:t>11 151</a:t>
                      </a:r>
                    </a:p>
                  </a:txBody>
                  <a:tcPr marL="9525" marR="9525" marT="9525" marB="0" anchor="ctr">
                    <a:lnT w="12700" cap="flat" cmpd="sng" algn="ctr">
                      <a:solidFill>
                        <a:schemeClr val="tx1"/>
                      </a:solidFill>
                      <a:prstDash val="solid"/>
                      <a:round/>
                      <a:headEnd type="none" w="med" len="med"/>
                      <a:tailEnd type="none" w="med" len="med"/>
                    </a:lnT>
                    <a:solidFill>
                      <a:srgbClr val="007F76">
                        <a:alpha val="20000"/>
                      </a:srgbClr>
                    </a:solidFill>
                  </a:tcPr>
                </a:tc>
                <a:tc>
                  <a:txBody>
                    <a:bodyPr/>
                    <a:lstStyle/>
                    <a:p>
                      <a:pPr algn="ctr" fontAlgn="ctr"/>
                      <a:r>
                        <a:rPr lang="ru-RU" sz="800" b="0" i="0" u="none" strike="noStrike">
                          <a:solidFill>
                            <a:srgbClr val="007F76"/>
                          </a:solidFill>
                          <a:effectLst/>
                          <a:latin typeface="Arial Narrow" panose="020B0606020202030204" pitchFamily="34" charset="0"/>
                        </a:rPr>
                        <a:t>17,4%</a:t>
                      </a:r>
                    </a:p>
                  </a:txBody>
                  <a:tcPr marL="9525" marR="9525" marT="9525" marB="0" anchor="ctr">
                    <a:lnT w="12700" cap="flat" cmpd="sng" algn="ctr">
                      <a:solidFill>
                        <a:schemeClr val="tx1"/>
                      </a:solidFill>
                      <a:prstDash val="solid"/>
                      <a:round/>
                      <a:headEnd type="none" w="med" len="med"/>
                      <a:tailEnd type="none" w="med" len="med"/>
                    </a:lnT>
                    <a:solidFill>
                      <a:srgbClr val="007F76">
                        <a:alpha val="20000"/>
                      </a:srgbClr>
                    </a:solidFill>
                  </a:tcPr>
                </a:tc>
                <a:tc>
                  <a:txBody>
                    <a:bodyPr/>
                    <a:lstStyle/>
                    <a:p>
                      <a:pPr algn="ctr" fontAlgn="ctr"/>
                      <a:r>
                        <a:rPr lang="ru-RU" sz="800" b="0" i="0" u="none" strike="noStrike" dirty="0">
                          <a:solidFill>
                            <a:srgbClr val="007F76"/>
                          </a:solidFill>
                          <a:effectLst/>
                          <a:latin typeface="Arial Narrow" panose="020B0606020202030204" pitchFamily="34" charset="0"/>
                        </a:rPr>
                        <a:t>Жамбыл</a:t>
                      </a:r>
                    </a:p>
                  </a:txBody>
                  <a:tcPr marL="9525" marR="9525" marT="9525" marB="0" anchor="ctr">
                    <a:lnT w="12700" cap="flat" cmpd="sng" algn="ctr">
                      <a:solidFill>
                        <a:schemeClr val="tx1"/>
                      </a:solidFill>
                      <a:prstDash val="solid"/>
                      <a:round/>
                      <a:headEnd type="none" w="med" len="med"/>
                      <a:tailEnd type="none" w="med" len="med"/>
                    </a:lnT>
                    <a:solidFill>
                      <a:srgbClr val="007F76">
                        <a:alpha val="20000"/>
                      </a:srgbClr>
                    </a:solidFill>
                  </a:tcPr>
                </a:tc>
                <a:tc>
                  <a:txBody>
                    <a:bodyPr/>
                    <a:lstStyle/>
                    <a:p>
                      <a:pPr algn="ctr" fontAlgn="ctr"/>
                      <a:r>
                        <a:rPr lang="ru-RU" sz="800" b="0" i="0" u="none" strike="noStrike">
                          <a:solidFill>
                            <a:srgbClr val="007F76"/>
                          </a:solidFill>
                          <a:effectLst/>
                          <a:latin typeface="Arial Narrow" panose="020B0606020202030204" pitchFamily="34" charset="0"/>
                        </a:rPr>
                        <a:t>10 313</a:t>
                      </a:r>
                    </a:p>
                  </a:txBody>
                  <a:tcPr marL="9525" marR="9525" marT="9525" marB="0" anchor="ctr">
                    <a:lnT w="12700" cap="flat" cmpd="sng" algn="ctr">
                      <a:solidFill>
                        <a:schemeClr val="tx1"/>
                      </a:solidFill>
                      <a:prstDash val="solid"/>
                      <a:round/>
                      <a:headEnd type="none" w="med" len="med"/>
                      <a:tailEnd type="none" w="med" len="med"/>
                    </a:lnT>
                    <a:solidFill>
                      <a:srgbClr val="007F76">
                        <a:alpha val="20000"/>
                      </a:srgbClr>
                    </a:solidFill>
                  </a:tcPr>
                </a:tc>
                <a:tc>
                  <a:txBody>
                    <a:bodyPr/>
                    <a:lstStyle/>
                    <a:p>
                      <a:pPr algn="ctr" fontAlgn="ctr"/>
                      <a:r>
                        <a:rPr lang="ru-RU" sz="800" b="0" i="0" u="none" strike="noStrike">
                          <a:solidFill>
                            <a:srgbClr val="007F76"/>
                          </a:solidFill>
                          <a:effectLst/>
                          <a:latin typeface="Arial Narrow" panose="020B0606020202030204" pitchFamily="34" charset="0"/>
                        </a:rPr>
                        <a:t>16,1%</a:t>
                      </a:r>
                    </a:p>
                  </a:txBody>
                  <a:tcPr marL="9525" marR="9525" marT="9525" marB="0" anchor="ctr">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solidFill>
                      <a:srgbClr val="007F76">
                        <a:alpha val="20000"/>
                      </a:srgbClr>
                    </a:solidFill>
                  </a:tcPr>
                </a:tc>
                <a:extLst>
                  <a:ext uri="{0D108BD9-81ED-4DB2-BD59-A6C34878D82A}">
                    <a16:rowId xmlns:a16="http://schemas.microsoft.com/office/drawing/2014/main" val="2728981022"/>
                  </a:ext>
                </a:extLst>
              </a:tr>
              <a:tr h="171544">
                <a:tc>
                  <a:txBody>
                    <a:bodyPr/>
                    <a:lstStyle/>
                    <a:p>
                      <a:pPr algn="ctr" fontAlgn="b"/>
                      <a:r>
                        <a:rPr lang="ru-RU" sz="800" u="none" strike="noStrike" dirty="0">
                          <a:solidFill>
                            <a:srgbClr val="007F76"/>
                          </a:solidFill>
                          <a:effectLst/>
                          <a:latin typeface="Arial Narrow" panose="020B0606020202030204" pitchFamily="34" charset="0"/>
                        </a:rPr>
                        <a:t>2</a:t>
                      </a:r>
                      <a:endParaRPr lang="en-US" sz="800" b="0" i="0" u="none" strike="noStrike" dirty="0">
                        <a:solidFill>
                          <a:srgbClr val="007F76"/>
                        </a:solidFill>
                        <a:effectLst/>
                        <a:latin typeface="Arial Narrow" panose="020B0606020202030204" pitchFamily="34" charset="0"/>
                      </a:endParaRPr>
                    </a:p>
                  </a:txBody>
                  <a:tcPr marL="9525" marR="9525" marT="0" marB="0" anchor="ctr">
                    <a:solidFill>
                      <a:schemeClr val="accent6">
                        <a:lumMod val="50000"/>
                        <a:alpha val="1000"/>
                      </a:schemeClr>
                    </a:solidFill>
                  </a:tcPr>
                </a:tc>
                <a:tc>
                  <a:txBody>
                    <a:bodyPr/>
                    <a:lstStyle/>
                    <a:p>
                      <a:pPr algn="ctr" fontAlgn="ctr"/>
                      <a:r>
                        <a:rPr lang="ru-RU" sz="800" b="0" i="0" u="none" strike="noStrike" dirty="0">
                          <a:solidFill>
                            <a:srgbClr val="007F76"/>
                          </a:solidFill>
                          <a:effectLst/>
                          <a:latin typeface="Arial Narrow" panose="020B0606020202030204" pitchFamily="34" charset="0"/>
                        </a:rPr>
                        <a:t>9629-7</a:t>
                      </a:r>
                    </a:p>
                  </a:txBody>
                  <a:tcPr marL="9525" marR="9525" marT="9525" marB="0" anchor="ctr">
                    <a:solidFill>
                      <a:schemeClr val="accent6">
                        <a:lumMod val="50000"/>
                        <a:alpha val="1000"/>
                      </a:schemeClr>
                    </a:solidFill>
                  </a:tcPr>
                </a:tc>
                <a:tc>
                  <a:txBody>
                    <a:bodyPr/>
                    <a:lstStyle/>
                    <a:p>
                      <a:pPr marL="72000" algn="l" fontAlgn="ctr"/>
                      <a:r>
                        <a:rPr lang="ru-RU" sz="800" b="0" i="0" u="none" strike="noStrike" cap="none" dirty="0" err="1">
                          <a:solidFill>
                            <a:srgbClr val="007F76"/>
                          </a:solidFill>
                          <a:effectLst/>
                          <a:latin typeface="Arial Narrow" panose="020B0606020202030204" pitchFamily="34" charset="0"/>
                          <a:ea typeface="+mn-ea"/>
                          <a:cs typeface="+mn-cs"/>
                          <a:sym typeface="Arial"/>
                        </a:rPr>
                        <a:t>Әртүрлі</a:t>
                      </a:r>
                      <a:r>
                        <a:rPr lang="ru-RU" sz="800" b="0" i="0" u="none" strike="noStrike" cap="none" dirty="0">
                          <a:solidFill>
                            <a:srgbClr val="007F76"/>
                          </a:solidFill>
                          <a:effectLst/>
                          <a:latin typeface="Arial Narrow" panose="020B0606020202030204" pitchFamily="34" charset="0"/>
                          <a:ea typeface="+mn-ea"/>
                          <a:cs typeface="+mn-cs"/>
                          <a:sym typeface="Arial"/>
                        </a:rPr>
                        <a:t> </a:t>
                      </a:r>
                      <a:r>
                        <a:rPr lang="ru-RU" sz="800" b="0" i="0" u="none" strike="noStrike" cap="none" dirty="0" err="1">
                          <a:solidFill>
                            <a:srgbClr val="007F76"/>
                          </a:solidFill>
                          <a:effectLst/>
                          <a:latin typeface="Arial Narrow" panose="020B0606020202030204" pitchFamily="34" charset="0"/>
                          <a:ea typeface="+mn-ea"/>
                          <a:cs typeface="+mn-cs"/>
                          <a:sym typeface="Arial"/>
                        </a:rPr>
                        <a:t>жұмысты</a:t>
                      </a:r>
                      <a:r>
                        <a:rPr lang="ru-RU" sz="800" b="0" i="0" u="none" strike="noStrike" cap="none" dirty="0">
                          <a:solidFill>
                            <a:srgbClr val="007F76"/>
                          </a:solidFill>
                          <a:effectLst/>
                          <a:latin typeface="Arial Narrow" panose="020B0606020202030204" pitchFamily="34" charset="0"/>
                          <a:ea typeface="+mn-ea"/>
                          <a:cs typeface="+mn-cs"/>
                          <a:sym typeface="Arial"/>
                        </a:rPr>
                        <a:t> </a:t>
                      </a:r>
                      <a:r>
                        <a:rPr lang="ru-RU" sz="800" b="0" i="0" u="none" strike="noStrike" cap="none" dirty="0" err="1">
                          <a:solidFill>
                            <a:srgbClr val="007F76"/>
                          </a:solidFill>
                          <a:effectLst/>
                          <a:latin typeface="Arial Narrow" panose="020B0606020202030204" pitchFamily="34" charset="0"/>
                          <a:ea typeface="+mn-ea"/>
                          <a:cs typeface="+mn-cs"/>
                          <a:sym typeface="Arial"/>
                        </a:rPr>
                        <a:t>атқарушылар</a:t>
                      </a:r>
                      <a:endParaRPr lang="ru-RU" sz="800" b="0" i="0" u="none" strike="noStrike" cap="none" dirty="0">
                        <a:solidFill>
                          <a:srgbClr val="007F76"/>
                        </a:solidFill>
                        <a:effectLst/>
                        <a:latin typeface="Arial Narrow" panose="020B0606020202030204" pitchFamily="34" charset="0"/>
                        <a:ea typeface="+mn-ea"/>
                        <a:cs typeface="+mn-cs"/>
                        <a:sym typeface="Arial"/>
                      </a:endParaRPr>
                    </a:p>
                  </a:txBody>
                  <a:tcPr marL="9525" marR="9525" marT="0" marB="0" anchor="ctr">
                    <a:solidFill>
                      <a:schemeClr val="accent6">
                        <a:lumMod val="50000"/>
                        <a:alpha val="1000"/>
                      </a:schemeClr>
                    </a:solidFill>
                  </a:tcPr>
                </a:tc>
                <a:tc>
                  <a:txBody>
                    <a:bodyPr/>
                    <a:lstStyle/>
                    <a:p>
                      <a:pPr algn="ctr" fontAlgn="ctr"/>
                      <a:r>
                        <a:rPr lang="ru-RU" sz="800" b="0" i="0" u="none" strike="noStrike" dirty="0">
                          <a:solidFill>
                            <a:srgbClr val="007F76"/>
                          </a:solidFill>
                          <a:effectLst/>
                          <a:latin typeface="Arial Narrow" panose="020B0606020202030204" pitchFamily="34" charset="0"/>
                        </a:rPr>
                        <a:t>Жамбыл</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7F76"/>
                          </a:solidFill>
                          <a:effectLst/>
                          <a:latin typeface="Arial Narrow" panose="020B0606020202030204" pitchFamily="34" charset="0"/>
                        </a:rPr>
                        <a:t>8 914</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7F76"/>
                          </a:solidFill>
                          <a:effectLst/>
                          <a:latin typeface="Arial Narrow" panose="020B0606020202030204" pitchFamily="34" charset="0"/>
                        </a:rPr>
                        <a:t>16,5%</a:t>
                      </a:r>
                    </a:p>
                  </a:txBody>
                  <a:tcPr marL="9525" marR="9525" marT="9525" marB="0" anchor="ctr">
                    <a:solidFill>
                      <a:schemeClr val="accent6">
                        <a:lumMod val="50000"/>
                        <a:alpha val="1000"/>
                      </a:schemeClr>
                    </a:solidFill>
                  </a:tcPr>
                </a:tc>
                <a:tc>
                  <a:txBody>
                    <a:bodyPr/>
                    <a:lstStyle/>
                    <a:p>
                      <a:pPr algn="ctr" fontAlgn="ctr"/>
                      <a:r>
                        <a:rPr lang="ru-RU" sz="800" b="0" i="0" u="none" strike="noStrike" dirty="0" err="1">
                          <a:solidFill>
                            <a:srgbClr val="007F76"/>
                          </a:solidFill>
                          <a:effectLst/>
                          <a:latin typeface="Arial Narrow" panose="020B0606020202030204" pitchFamily="34" charset="0"/>
                        </a:rPr>
                        <a:t>Ақтөбе</a:t>
                      </a:r>
                      <a:endParaRPr lang="ru-RU" sz="800" b="0" i="0" u="none" strike="noStrike" dirty="0">
                        <a:solidFill>
                          <a:srgbClr val="007F76"/>
                        </a:solidFill>
                        <a:effectLst/>
                        <a:latin typeface="Arial Narrow" panose="020B0606020202030204" pitchFamily="34" charset="0"/>
                      </a:endParaRP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7F76"/>
                          </a:solidFill>
                          <a:effectLst/>
                          <a:latin typeface="Arial Narrow" panose="020B0606020202030204" pitchFamily="34" charset="0"/>
                        </a:rPr>
                        <a:t>6 296</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7F76"/>
                          </a:solidFill>
                          <a:effectLst/>
                          <a:latin typeface="Arial Narrow" panose="020B0606020202030204" pitchFamily="34" charset="0"/>
                        </a:rPr>
                        <a:t>11,6%</a:t>
                      </a:r>
                    </a:p>
                  </a:txBody>
                  <a:tcPr marL="9525" marR="9525" marT="9525" marB="0" anchor="ctr">
                    <a:solidFill>
                      <a:schemeClr val="accent6">
                        <a:lumMod val="50000"/>
                        <a:alpha val="1000"/>
                      </a:schemeClr>
                    </a:solidFill>
                  </a:tcPr>
                </a:tc>
                <a:tc>
                  <a:txBody>
                    <a:bodyPr/>
                    <a:lstStyle/>
                    <a:p>
                      <a:pPr algn="ctr" fontAlgn="ctr"/>
                      <a:r>
                        <a:rPr lang="ru-RU" sz="800" b="0" i="0" u="none" strike="noStrike" dirty="0" err="1">
                          <a:solidFill>
                            <a:srgbClr val="007F76"/>
                          </a:solidFill>
                          <a:effectLst/>
                          <a:latin typeface="Arial Narrow" panose="020B0606020202030204" pitchFamily="34" charset="0"/>
                        </a:rPr>
                        <a:t>Қызылорда</a:t>
                      </a:r>
                      <a:endParaRPr lang="ru-RU" sz="800" b="0" i="0" u="none" strike="noStrike" dirty="0">
                        <a:solidFill>
                          <a:srgbClr val="007F76"/>
                        </a:solidFill>
                        <a:effectLst/>
                        <a:latin typeface="Arial Narrow" panose="020B0606020202030204" pitchFamily="34" charset="0"/>
                      </a:endParaRP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7F76"/>
                          </a:solidFill>
                          <a:effectLst/>
                          <a:latin typeface="Arial Narrow" panose="020B0606020202030204" pitchFamily="34" charset="0"/>
                        </a:rPr>
                        <a:t>4 666</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7F76"/>
                          </a:solidFill>
                          <a:effectLst/>
                          <a:latin typeface="Arial Narrow" panose="020B0606020202030204" pitchFamily="34" charset="0"/>
                        </a:rPr>
                        <a:t>8,6%</a:t>
                      </a:r>
                    </a:p>
                  </a:txBody>
                  <a:tcPr marL="9525" marR="9525" marT="9525" marB="0" anchor="ctr">
                    <a:lnR w="12700" cap="flat" cmpd="sng" algn="ctr">
                      <a:noFill/>
                      <a:prstDash val="solid"/>
                      <a:round/>
                      <a:headEnd type="none" w="med" len="med"/>
                      <a:tailEnd type="none" w="med" len="med"/>
                    </a:lnR>
                    <a:solidFill>
                      <a:schemeClr val="accent6">
                        <a:lumMod val="50000"/>
                        <a:alpha val="1000"/>
                      </a:schemeClr>
                    </a:solidFill>
                  </a:tcPr>
                </a:tc>
                <a:extLst>
                  <a:ext uri="{0D108BD9-81ED-4DB2-BD59-A6C34878D82A}">
                    <a16:rowId xmlns:a16="http://schemas.microsoft.com/office/drawing/2014/main" val="496541397"/>
                  </a:ext>
                </a:extLst>
              </a:tr>
              <a:tr h="171544">
                <a:tc>
                  <a:txBody>
                    <a:bodyPr/>
                    <a:lstStyle/>
                    <a:p>
                      <a:pPr algn="ctr" fontAlgn="b"/>
                      <a:r>
                        <a:rPr lang="ru-RU" sz="800" u="none" strike="noStrike" dirty="0">
                          <a:solidFill>
                            <a:srgbClr val="007F76"/>
                          </a:solidFill>
                          <a:effectLst/>
                          <a:latin typeface="Arial Narrow" panose="020B0606020202030204" pitchFamily="34" charset="0"/>
                        </a:rPr>
                        <a:t>3</a:t>
                      </a:r>
                      <a:endParaRPr lang="en-US" sz="800" b="0" i="0" u="none" strike="noStrike" dirty="0">
                        <a:solidFill>
                          <a:srgbClr val="007F76"/>
                        </a:solidFill>
                        <a:effectLst/>
                        <a:latin typeface="Arial Narrow" panose="020B0606020202030204" pitchFamily="34" charset="0"/>
                      </a:endParaRPr>
                    </a:p>
                  </a:txBody>
                  <a:tcPr marL="9525" marR="9525" marT="0" marB="0" anchor="ctr">
                    <a:solidFill>
                      <a:srgbClr val="007F76">
                        <a:alpha val="20000"/>
                      </a:srgbClr>
                    </a:solidFill>
                  </a:tcPr>
                </a:tc>
                <a:tc>
                  <a:txBody>
                    <a:bodyPr/>
                    <a:lstStyle/>
                    <a:p>
                      <a:pPr algn="ctr" fontAlgn="ctr"/>
                      <a:r>
                        <a:rPr lang="ru-RU" sz="800" b="0" i="0" u="none" strike="noStrike" dirty="0">
                          <a:solidFill>
                            <a:srgbClr val="007F76"/>
                          </a:solidFill>
                          <a:effectLst/>
                          <a:latin typeface="Arial Narrow" panose="020B0606020202030204" pitchFamily="34" charset="0"/>
                        </a:rPr>
                        <a:t>9116-0</a:t>
                      </a:r>
                    </a:p>
                  </a:txBody>
                  <a:tcPr marL="9525" marR="9525" marT="9525" marB="0" anchor="ctr">
                    <a:solidFill>
                      <a:srgbClr val="007F76">
                        <a:alpha val="20000"/>
                      </a:srgbClr>
                    </a:solidFill>
                  </a:tcPr>
                </a:tc>
                <a:tc>
                  <a:txBody>
                    <a:bodyPr/>
                    <a:lstStyle/>
                    <a:p>
                      <a:pPr marL="72000" algn="l" fontAlgn="ctr"/>
                      <a:r>
                        <a:rPr lang="ru-RU" sz="800" b="0" i="0" u="none" strike="noStrike" cap="none" dirty="0">
                          <a:solidFill>
                            <a:srgbClr val="007F76"/>
                          </a:solidFill>
                          <a:effectLst/>
                          <a:latin typeface="Arial Narrow" panose="020B0606020202030204" pitchFamily="34" charset="0"/>
                          <a:ea typeface="+mn-ea"/>
                          <a:cs typeface="+mn-cs"/>
                          <a:sym typeface="Arial"/>
                        </a:rPr>
                        <a:t>Аула </a:t>
                      </a:r>
                      <a:r>
                        <a:rPr lang="ru-RU" sz="800" b="0" i="0" u="none" strike="noStrike" cap="none" dirty="0" err="1">
                          <a:solidFill>
                            <a:srgbClr val="007F76"/>
                          </a:solidFill>
                          <a:effectLst/>
                          <a:latin typeface="Arial Narrow" panose="020B0606020202030204" pitchFamily="34" charset="0"/>
                          <a:ea typeface="+mn-ea"/>
                          <a:cs typeface="+mn-cs"/>
                          <a:sym typeface="Arial"/>
                        </a:rPr>
                        <a:t>сыпырушылар</a:t>
                      </a:r>
                      <a:r>
                        <a:rPr lang="ru-RU" sz="800" b="0" i="0" u="none" strike="noStrike" cap="none" dirty="0">
                          <a:solidFill>
                            <a:srgbClr val="007F76"/>
                          </a:solidFill>
                          <a:effectLst/>
                          <a:latin typeface="Arial Narrow" panose="020B0606020202030204" pitchFamily="34" charset="0"/>
                          <a:ea typeface="+mn-ea"/>
                          <a:cs typeface="+mn-cs"/>
                          <a:sym typeface="Arial"/>
                        </a:rPr>
                        <a:t> </a:t>
                      </a:r>
                      <a:r>
                        <a:rPr lang="ru-RU" sz="800" b="0" i="0" u="none" strike="noStrike" cap="none" dirty="0" err="1">
                          <a:solidFill>
                            <a:srgbClr val="007F76"/>
                          </a:solidFill>
                          <a:effectLst/>
                          <a:latin typeface="Arial Narrow" panose="020B0606020202030204" pitchFamily="34" charset="0"/>
                          <a:ea typeface="+mn-ea"/>
                          <a:cs typeface="+mn-cs"/>
                          <a:sym typeface="Arial"/>
                        </a:rPr>
                        <a:t>және</a:t>
                      </a:r>
                      <a:r>
                        <a:rPr lang="ru-RU" sz="800" b="0" i="0" u="none" strike="noStrike" cap="none" dirty="0">
                          <a:solidFill>
                            <a:srgbClr val="007F76"/>
                          </a:solidFill>
                          <a:effectLst/>
                          <a:latin typeface="Arial Narrow" panose="020B0606020202030204" pitchFamily="34" charset="0"/>
                          <a:ea typeface="+mn-ea"/>
                          <a:cs typeface="+mn-cs"/>
                          <a:sym typeface="Arial"/>
                        </a:rPr>
                        <a:t> </a:t>
                      </a:r>
                      <a:r>
                        <a:rPr lang="ru-RU" sz="800" b="0" i="0" u="none" strike="noStrike" cap="none" dirty="0" err="1">
                          <a:solidFill>
                            <a:srgbClr val="007F76"/>
                          </a:solidFill>
                          <a:effectLst/>
                          <a:latin typeface="Arial Narrow" panose="020B0606020202030204" pitchFamily="34" charset="0"/>
                          <a:ea typeface="+mn-ea"/>
                          <a:cs typeface="+mn-cs"/>
                          <a:sym typeface="Arial"/>
                        </a:rPr>
                        <a:t>ашық</a:t>
                      </a:r>
                      <a:r>
                        <a:rPr lang="ru-RU" sz="800" b="0" i="0" u="none" strike="noStrike" cap="none" dirty="0">
                          <a:solidFill>
                            <a:srgbClr val="007F76"/>
                          </a:solidFill>
                          <a:effectLst/>
                          <a:latin typeface="Arial Narrow" panose="020B0606020202030204" pitchFamily="34" charset="0"/>
                          <a:ea typeface="+mn-ea"/>
                          <a:cs typeface="+mn-cs"/>
                          <a:sym typeface="Arial"/>
                        </a:rPr>
                        <a:t> </a:t>
                      </a:r>
                      <a:r>
                        <a:rPr lang="ru-RU" sz="800" b="0" i="0" u="none" strike="noStrike" cap="none" dirty="0" err="1">
                          <a:solidFill>
                            <a:srgbClr val="007F76"/>
                          </a:solidFill>
                          <a:effectLst/>
                          <a:latin typeface="Arial Narrow" panose="020B0606020202030204" pitchFamily="34" charset="0"/>
                          <a:ea typeface="+mn-ea"/>
                          <a:cs typeface="+mn-cs"/>
                          <a:sym typeface="Arial"/>
                        </a:rPr>
                        <a:t>аумақтарды</a:t>
                      </a:r>
                      <a:r>
                        <a:rPr lang="ru-RU" sz="800" b="0" i="0" u="none" strike="noStrike" cap="none" dirty="0">
                          <a:solidFill>
                            <a:srgbClr val="007F76"/>
                          </a:solidFill>
                          <a:effectLst/>
                          <a:latin typeface="Arial Narrow" panose="020B0606020202030204" pitchFamily="34" charset="0"/>
                          <a:ea typeface="+mn-ea"/>
                          <a:cs typeface="+mn-cs"/>
                          <a:sym typeface="Arial"/>
                        </a:rPr>
                        <a:t> </a:t>
                      </a:r>
                      <a:r>
                        <a:rPr lang="ru-RU" sz="800" b="0" i="0" u="none" strike="noStrike" cap="none" dirty="0" err="1">
                          <a:solidFill>
                            <a:srgbClr val="007F76"/>
                          </a:solidFill>
                          <a:effectLst/>
                          <a:latin typeface="Arial Narrow" panose="020B0606020202030204" pitchFamily="34" charset="0"/>
                          <a:ea typeface="+mn-ea"/>
                          <a:cs typeface="+mn-cs"/>
                          <a:sym typeface="Arial"/>
                        </a:rPr>
                        <a:t>тазалаушылар</a:t>
                      </a:r>
                      <a:endParaRPr lang="ru-RU" sz="800" b="0" i="0" u="none" strike="noStrike" cap="none" dirty="0">
                        <a:solidFill>
                          <a:srgbClr val="007F76"/>
                        </a:solidFill>
                        <a:effectLst/>
                        <a:latin typeface="Arial Narrow" panose="020B0606020202030204" pitchFamily="34" charset="0"/>
                        <a:ea typeface="+mn-ea"/>
                        <a:cs typeface="+mn-cs"/>
                        <a:sym typeface="Arial"/>
                      </a:endParaRPr>
                    </a:p>
                  </a:txBody>
                  <a:tcPr marL="9525" marR="9525" marT="0" marB="0" anchor="ctr">
                    <a:solidFill>
                      <a:srgbClr val="007F76">
                        <a:alpha val="20000"/>
                      </a:srgbClr>
                    </a:solidFill>
                  </a:tcPr>
                </a:tc>
                <a:tc>
                  <a:txBody>
                    <a:bodyPr/>
                    <a:lstStyle/>
                    <a:p>
                      <a:pPr algn="ctr" fontAlgn="ctr"/>
                      <a:r>
                        <a:rPr lang="ru-RU" sz="800" b="0" i="0" u="none" strike="noStrike" dirty="0">
                          <a:solidFill>
                            <a:srgbClr val="007F76"/>
                          </a:solidFill>
                          <a:effectLst/>
                          <a:latin typeface="Arial Narrow" panose="020B0606020202030204" pitchFamily="34" charset="0"/>
                        </a:rPr>
                        <a:t>Астана қ.</a:t>
                      </a:r>
                    </a:p>
                  </a:txBody>
                  <a:tcPr marL="9525" marR="9525" marT="9525" marB="0" anchor="ctr">
                    <a:solidFill>
                      <a:srgbClr val="007F76">
                        <a:alpha val="20000"/>
                      </a:srgbClr>
                    </a:solidFill>
                  </a:tcPr>
                </a:tc>
                <a:tc>
                  <a:txBody>
                    <a:bodyPr/>
                    <a:lstStyle/>
                    <a:p>
                      <a:pPr algn="ctr" fontAlgn="ctr"/>
                      <a:r>
                        <a:rPr lang="ru-RU" sz="800" b="0" i="0" u="none" strike="noStrike">
                          <a:solidFill>
                            <a:srgbClr val="007F76"/>
                          </a:solidFill>
                          <a:effectLst/>
                          <a:latin typeface="Arial Narrow" panose="020B0606020202030204" pitchFamily="34" charset="0"/>
                        </a:rPr>
                        <a:t>5 934</a:t>
                      </a:r>
                    </a:p>
                  </a:txBody>
                  <a:tcPr marL="9525" marR="9525" marT="9525" marB="0" anchor="ctr">
                    <a:solidFill>
                      <a:srgbClr val="007F76">
                        <a:alpha val="20000"/>
                      </a:srgbClr>
                    </a:solidFill>
                  </a:tcPr>
                </a:tc>
                <a:tc>
                  <a:txBody>
                    <a:bodyPr/>
                    <a:lstStyle/>
                    <a:p>
                      <a:pPr algn="ctr" fontAlgn="ctr"/>
                      <a:r>
                        <a:rPr lang="ru-RU" sz="800" b="0" i="0" u="none" strike="noStrike">
                          <a:solidFill>
                            <a:srgbClr val="007F76"/>
                          </a:solidFill>
                          <a:effectLst/>
                          <a:latin typeface="Arial Narrow" panose="020B0606020202030204" pitchFamily="34" charset="0"/>
                        </a:rPr>
                        <a:t>15,3%</a:t>
                      </a:r>
                    </a:p>
                  </a:txBody>
                  <a:tcPr marL="9525" marR="9525" marT="9525" marB="0" anchor="ctr">
                    <a:solidFill>
                      <a:srgbClr val="007F76">
                        <a:alpha val="20000"/>
                      </a:srgbClr>
                    </a:solidFill>
                  </a:tcPr>
                </a:tc>
                <a:tc>
                  <a:txBody>
                    <a:bodyPr/>
                    <a:lstStyle/>
                    <a:p>
                      <a:pPr algn="ctr" fontAlgn="ctr"/>
                      <a:r>
                        <a:rPr lang="ru-RU" sz="800" b="0" i="0" u="none" strike="noStrike" dirty="0">
                          <a:solidFill>
                            <a:srgbClr val="007F76"/>
                          </a:solidFill>
                          <a:effectLst/>
                          <a:latin typeface="Arial Narrow" panose="020B0606020202030204" pitchFamily="34" charset="0"/>
                        </a:rPr>
                        <a:t>Ш.-</a:t>
                      </a:r>
                      <a:r>
                        <a:rPr lang="ru-RU" sz="800" b="0" i="0" u="none" strike="noStrike" dirty="0" err="1">
                          <a:solidFill>
                            <a:srgbClr val="007F76"/>
                          </a:solidFill>
                          <a:effectLst/>
                          <a:latin typeface="Arial Narrow" panose="020B0606020202030204" pitchFamily="34" charset="0"/>
                        </a:rPr>
                        <a:t>Қазақстан</a:t>
                      </a:r>
                      <a:endParaRPr lang="ru-RU" sz="800" b="0" i="0" u="none" strike="noStrike" dirty="0">
                        <a:solidFill>
                          <a:srgbClr val="007F76"/>
                        </a:solidFill>
                        <a:effectLst/>
                        <a:latin typeface="Arial Narrow" panose="020B0606020202030204" pitchFamily="34" charset="0"/>
                      </a:endParaRPr>
                    </a:p>
                  </a:txBody>
                  <a:tcPr marL="9525" marR="9525" marT="9525" marB="0" anchor="ctr">
                    <a:solidFill>
                      <a:srgbClr val="007F76">
                        <a:alpha val="20000"/>
                      </a:srgbClr>
                    </a:solidFill>
                  </a:tcPr>
                </a:tc>
                <a:tc>
                  <a:txBody>
                    <a:bodyPr/>
                    <a:lstStyle/>
                    <a:p>
                      <a:pPr algn="ctr" fontAlgn="ctr"/>
                      <a:r>
                        <a:rPr lang="ru-RU" sz="800" b="0" i="0" u="none" strike="noStrike">
                          <a:solidFill>
                            <a:srgbClr val="007F76"/>
                          </a:solidFill>
                          <a:effectLst/>
                          <a:latin typeface="Arial Narrow" panose="020B0606020202030204" pitchFamily="34" charset="0"/>
                        </a:rPr>
                        <a:t>3 440</a:t>
                      </a:r>
                    </a:p>
                  </a:txBody>
                  <a:tcPr marL="9525" marR="9525" marT="9525" marB="0" anchor="ctr">
                    <a:solidFill>
                      <a:srgbClr val="007F76">
                        <a:alpha val="20000"/>
                      </a:srgbClr>
                    </a:solidFill>
                  </a:tcPr>
                </a:tc>
                <a:tc>
                  <a:txBody>
                    <a:bodyPr/>
                    <a:lstStyle/>
                    <a:p>
                      <a:pPr algn="ctr" fontAlgn="ctr"/>
                      <a:r>
                        <a:rPr lang="ru-RU" sz="800" b="0" i="0" u="none" strike="noStrike">
                          <a:solidFill>
                            <a:srgbClr val="007F76"/>
                          </a:solidFill>
                          <a:effectLst/>
                          <a:latin typeface="Arial Narrow" panose="020B0606020202030204" pitchFamily="34" charset="0"/>
                        </a:rPr>
                        <a:t>8,9%</a:t>
                      </a:r>
                    </a:p>
                  </a:txBody>
                  <a:tcPr marL="9525" marR="9525" marT="9525" marB="0" anchor="ctr">
                    <a:solidFill>
                      <a:srgbClr val="007F76">
                        <a:alpha val="20000"/>
                      </a:srgbClr>
                    </a:solidFill>
                  </a:tcPr>
                </a:tc>
                <a:tc>
                  <a:txBody>
                    <a:bodyPr/>
                    <a:lstStyle/>
                    <a:p>
                      <a:pPr algn="ctr" fontAlgn="ctr"/>
                      <a:r>
                        <a:rPr lang="ru-RU" sz="800" b="0" i="0" u="none" strike="noStrike" dirty="0">
                          <a:solidFill>
                            <a:srgbClr val="007F76"/>
                          </a:solidFill>
                          <a:effectLst/>
                          <a:latin typeface="Arial Narrow" panose="020B0606020202030204" pitchFamily="34" charset="0"/>
                        </a:rPr>
                        <a:t>Б.-</a:t>
                      </a:r>
                      <a:r>
                        <a:rPr lang="ru-RU" sz="800" b="0" i="0" u="none" strike="noStrike" dirty="0" err="1">
                          <a:solidFill>
                            <a:srgbClr val="007F76"/>
                          </a:solidFill>
                          <a:effectLst/>
                          <a:latin typeface="Arial Narrow" panose="020B0606020202030204" pitchFamily="34" charset="0"/>
                        </a:rPr>
                        <a:t>Қазақстан</a:t>
                      </a:r>
                      <a:endParaRPr lang="ru-RU" sz="800" b="0" i="0" u="none" strike="noStrike" dirty="0">
                        <a:solidFill>
                          <a:srgbClr val="007F76"/>
                        </a:solidFill>
                        <a:effectLst/>
                        <a:latin typeface="Arial Narrow" panose="020B0606020202030204" pitchFamily="34" charset="0"/>
                      </a:endParaRPr>
                    </a:p>
                  </a:txBody>
                  <a:tcPr marL="9525" marR="9525" marT="9525" marB="0" anchor="ctr">
                    <a:solidFill>
                      <a:srgbClr val="007F76">
                        <a:alpha val="20000"/>
                      </a:srgbClr>
                    </a:solidFill>
                  </a:tcPr>
                </a:tc>
                <a:tc>
                  <a:txBody>
                    <a:bodyPr/>
                    <a:lstStyle/>
                    <a:p>
                      <a:pPr algn="ctr" fontAlgn="ctr"/>
                      <a:r>
                        <a:rPr lang="ru-RU" sz="800" b="0" i="0" u="none" strike="noStrike">
                          <a:solidFill>
                            <a:srgbClr val="007F76"/>
                          </a:solidFill>
                          <a:effectLst/>
                          <a:latin typeface="Arial Narrow" panose="020B0606020202030204" pitchFamily="34" charset="0"/>
                        </a:rPr>
                        <a:t>3 222</a:t>
                      </a:r>
                    </a:p>
                  </a:txBody>
                  <a:tcPr marL="9525" marR="9525" marT="9525" marB="0" anchor="ctr">
                    <a:solidFill>
                      <a:srgbClr val="007F76">
                        <a:alpha val="20000"/>
                      </a:srgbClr>
                    </a:solidFill>
                  </a:tcPr>
                </a:tc>
                <a:tc>
                  <a:txBody>
                    <a:bodyPr/>
                    <a:lstStyle/>
                    <a:p>
                      <a:pPr algn="ctr" fontAlgn="ctr"/>
                      <a:r>
                        <a:rPr lang="ru-RU" sz="800" b="0" i="0" u="none" strike="noStrike">
                          <a:solidFill>
                            <a:srgbClr val="007F76"/>
                          </a:solidFill>
                          <a:effectLst/>
                          <a:latin typeface="Arial Narrow" panose="020B0606020202030204" pitchFamily="34" charset="0"/>
                        </a:rPr>
                        <a:t>8,3%</a:t>
                      </a:r>
                    </a:p>
                  </a:txBody>
                  <a:tcPr marL="9525" marR="9525" marT="9525" marB="0" anchor="ctr">
                    <a:lnR w="12700" cap="flat" cmpd="sng" algn="ctr">
                      <a:noFill/>
                      <a:prstDash val="solid"/>
                      <a:round/>
                      <a:headEnd type="none" w="med" len="med"/>
                      <a:tailEnd type="none" w="med" len="med"/>
                    </a:lnR>
                    <a:solidFill>
                      <a:srgbClr val="007F76">
                        <a:alpha val="20000"/>
                      </a:srgbClr>
                    </a:solidFill>
                  </a:tcPr>
                </a:tc>
                <a:extLst>
                  <a:ext uri="{0D108BD9-81ED-4DB2-BD59-A6C34878D82A}">
                    <a16:rowId xmlns:a16="http://schemas.microsoft.com/office/drawing/2014/main" val="4195104307"/>
                  </a:ext>
                </a:extLst>
              </a:tr>
              <a:tr h="171544">
                <a:tc>
                  <a:txBody>
                    <a:bodyPr/>
                    <a:lstStyle/>
                    <a:p>
                      <a:pPr algn="ctr" fontAlgn="b"/>
                      <a:r>
                        <a:rPr lang="ru-RU" sz="800" u="none" strike="noStrike" dirty="0">
                          <a:solidFill>
                            <a:srgbClr val="007F76"/>
                          </a:solidFill>
                          <a:effectLst/>
                          <a:latin typeface="Arial Narrow" panose="020B0606020202030204" pitchFamily="34" charset="0"/>
                        </a:rPr>
                        <a:t>4</a:t>
                      </a:r>
                      <a:endParaRPr lang="en-US" sz="800" b="0" i="0" u="none" strike="noStrike" dirty="0">
                        <a:solidFill>
                          <a:srgbClr val="007F76"/>
                        </a:solidFill>
                        <a:effectLst/>
                        <a:latin typeface="Arial Narrow" panose="020B0606020202030204" pitchFamily="34" charset="0"/>
                      </a:endParaRPr>
                    </a:p>
                  </a:txBody>
                  <a:tcPr marL="9525" marR="9525" marT="0" marB="0" anchor="ctr">
                    <a:solidFill>
                      <a:schemeClr val="accent6">
                        <a:lumMod val="50000"/>
                        <a:alpha val="1000"/>
                      </a:schemeClr>
                    </a:solidFill>
                  </a:tcPr>
                </a:tc>
                <a:tc>
                  <a:txBody>
                    <a:bodyPr/>
                    <a:lstStyle/>
                    <a:p>
                      <a:pPr algn="ctr" fontAlgn="ctr"/>
                      <a:r>
                        <a:rPr lang="ru-RU" sz="800" b="0" i="0" u="none" strike="noStrike" dirty="0">
                          <a:solidFill>
                            <a:srgbClr val="007F76"/>
                          </a:solidFill>
                          <a:effectLst/>
                          <a:latin typeface="Arial Narrow" panose="020B0606020202030204" pitchFamily="34" charset="0"/>
                        </a:rPr>
                        <a:t>2350-3</a:t>
                      </a:r>
                    </a:p>
                  </a:txBody>
                  <a:tcPr marL="9525" marR="9525" marT="9525" marB="0" anchor="ctr">
                    <a:solidFill>
                      <a:schemeClr val="accent6">
                        <a:lumMod val="50000"/>
                        <a:alpha val="1000"/>
                      </a:schemeClr>
                    </a:solidFill>
                  </a:tcPr>
                </a:tc>
                <a:tc>
                  <a:txBody>
                    <a:bodyPr/>
                    <a:lstStyle/>
                    <a:p>
                      <a:pPr marL="72000" algn="l" fontAlgn="ctr"/>
                      <a:r>
                        <a:rPr lang="ru-RU" sz="800" b="0" i="0" u="none" strike="noStrike" cap="none" dirty="0" err="1">
                          <a:solidFill>
                            <a:srgbClr val="007F76"/>
                          </a:solidFill>
                          <a:effectLst/>
                          <a:latin typeface="Arial Narrow" panose="020B0606020202030204" pitchFamily="34" charset="0"/>
                          <a:ea typeface="+mn-ea"/>
                          <a:cs typeface="+mn-cs"/>
                          <a:sym typeface="Arial"/>
                        </a:rPr>
                        <a:t>Қоғамдық</a:t>
                      </a:r>
                      <a:r>
                        <a:rPr lang="ru-RU" sz="800" b="0" i="0" u="none" strike="noStrike" cap="none" dirty="0">
                          <a:solidFill>
                            <a:srgbClr val="007F76"/>
                          </a:solidFill>
                          <a:effectLst/>
                          <a:latin typeface="Arial Narrow" panose="020B0606020202030204" pitchFamily="34" charset="0"/>
                          <a:ea typeface="+mn-ea"/>
                          <a:cs typeface="+mn-cs"/>
                          <a:sym typeface="Arial"/>
                        </a:rPr>
                        <a:t> </a:t>
                      </a:r>
                      <a:r>
                        <a:rPr lang="ru-RU" sz="800" b="0" i="0" u="none" strike="noStrike" cap="none" dirty="0" err="1">
                          <a:solidFill>
                            <a:srgbClr val="007F76"/>
                          </a:solidFill>
                          <a:effectLst/>
                          <a:latin typeface="Arial Narrow" panose="020B0606020202030204" pitchFamily="34" charset="0"/>
                          <a:ea typeface="+mn-ea"/>
                          <a:cs typeface="+mn-cs"/>
                          <a:sym typeface="Arial"/>
                        </a:rPr>
                        <a:t>ғылымдар</a:t>
                      </a:r>
                      <a:r>
                        <a:rPr lang="ru-RU" sz="800" b="0" i="0" u="none" strike="noStrike" cap="none" dirty="0">
                          <a:solidFill>
                            <a:srgbClr val="007F76"/>
                          </a:solidFill>
                          <a:effectLst/>
                          <a:latin typeface="Arial Narrow" panose="020B0606020202030204" pitchFamily="34" charset="0"/>
                          <a:ea typeface="+mn-ea"/>
                          <a:cs typeface="+mn-cs"/>
                          <a:sym typeface="Arial"/>
                        </a:rPr>
                        <a:t> </a:t>
                      </a:r>
                      <a:r>
                        <a:rPr lang="ru-RU" sz="800" b="0" i="0" u="none" strike="noStrike" cap="none" dirty="0" err="1">
                          <a:solidFill>
                            <a:srgbClr val="007F76"/>
                          </a:solidFill>
                          <a:effectLst/>
                          <a:latin typeface="Arial Narrow" panose="020B0606020202030204" pitchFamily="34" charset="0"/>
                          <a:ea typeface="+mn-ea"/>
                          <a:cs typeface="+mn-cs"/>
                          <a:sym typeface="Arial"/>
                        </a:rPr>
                        <a:t>бойынша</a:t>
                      </a:r>
                      <a:r>
                        <a:rPr lang="ru-RU" sz="800" b="0" i="0" u="none" strike="noStrike" cap="none" dirty="0">
                          <a:solidFill>
                            <a:srgbClr val="007F76"/>
                          </a:solidFill>
                          <a:effectLst/>
                          <a:latin typeface="Arial Narrow" panose="020B0606020202030204" pitchFamily="34" charset="0"/>
                          <a:ea typeface="+mn-ea"/>
                          <a:cs typeface="+mn-cs"/>
                          <a:sym typeface="Arial"/>
                        </a:rPr>
                        <a:t> орта </a:t>
                      </a:r>
                      <a:r>
                        <a:rPr lang="ru-RU" sz="800" b="0" i="0" u="none" strike="noStrike" cap="none" dirty="0" err="1">
                          <a:solidFill>
                            <a:srgbClr val="007F76"/>
                          </a:solidFill>
                          <a:effectLst/>
                          <a:latin typeface="Arial Narrow" panose="020B0606020202030204" pitchFamily="34" charset="0"/>
                          <a:ea typeface="+mn-ea"/>
                          <a:cs typeface="+mn-cs"/>
                          <a:sym typeface="Arial"/>
                        </a:rPr>
                        <a:t>мектеп</a:t>
                      </a:r>
                      <a:r>
                        <a:rPr lang="ru-RU" sz="800" b="0" i="0" u="none" strike="noStrike" cap="none" dirty="0">
                          <a:solidFill>
                            <a:srgbClr val="007F76"/>
                          </a:solidFill>
                          <a:effectLst/>
                          <a:latin typeface="Arial Narrow" panose="020B0606020202030204" pitchFamily="34" charset="0"/>
                          <a:ea typeface="+mn-ea"/>
                          <a:cs typeface="+mn-cs"/>
                          <a:sym typeface="Arial"/>
                        </a:rPr>
                        <a:t> </a:t>
                      </a:r>
                      <a:r>
                        <a:rPr lang="ru-RU" sz="800" b="0" i="0" u="none" strike="noStrike" cap="none" dirty="0" err="1">
                          <a:solidFill>
                            <a:srgbClr val="007F76"/>
                          </a:solidFill>
                          <a:effectLst/>
                          <a:latin typeface="Arial Narrow" panose="020B0606020202030204" pitchFamily="34" charset="0"/>
                          <a:ea typeface="+mn-ea"/>
                          <a:cs typeface="+mn-cs"/>
                          <a:sym typeface="Arial"/>
                        </a:rPr>
                        <a:t>мұғалімдері</a:t>
                      </a:r>
                      <a:endParaRPr lang="ru-RU" sz="800" b="0" i="0" u="none" strike="noStrike" cap="none" dirty="0">
                        <a:solidFill>
                          <a:srgbClr val="007F76"/>
                        </a:solidFill>
                        <a:effectLst/>
                        <a:latin typeface="Arial Narrow" panose="020B0606020202030204" pitchFamily="34" charset="0"/>
                        <a:ea typeface="+mn-ea"/>
                        <a:cs typeface="+mn-cs"/>
                        <a:sym typeface="Arial"/>
                      </a:endParaRPr>
                    </a:p>
                  </a:txBody>
                  <a:tcPr marL="9525" marR="9525" marT="0" marB="0" anchor="ctr">
                    <a:solidFill>
                      <a:schemeClr val="accent6">
                        <a:lumMod val="50000"/>
                        <a:alpha val="1000"/>
                      </a:schemeClr>
                    </a:solidFill>
                  </a:tcPr>
                </a:tc>
                <a:tc>
                  <a:txBody>
                    <a:bodyPr/>
                    <a:lstStyle/>
                    <a:p>
                      <a:pPr algn="ctr" fontAlgn="ctr"/>
                      <a:r>
                        <a:rPr lang="ru-RU" sz="800" b="0" i="0" u="none" strike="noStrike" dirty="0">
                          <a:solidFill>
                            <a:srgbClr val="007F76"/>
                          </a:solidFill>
                          <a:effectLst/>
                          <a:latin typeface="Arial Narrow" panose="020B0606020202030204" pitchFamily="34" charset="0"/>
                        </a:rPr>
                        <a:t>Алматы қ.</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7F76"/>
                          </a:solidFill>
                          <a:effectLst/>
                          <a:latin typeface="Arial Narrow" panose="020B0606020202030204" pitchFamily="34" charset="0"/>
                        </a:rPr>
                        <a:t>2 428</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7F76"/>
                          </a:solidFill>
                          <a:effectLst/>
                          <a:latin typeface="Arial Narrow" panose="020B0606020202030204" pitchFamily="34" charset="0"/>
                        </a:rPr>
                        <a:t>10,2%</a:t>
                      </a:r>
                    </a:p>
                  </a:txBody>
                  <a:tcPr marL="9525" marR="9525" marT="9525" marB="0" anchor="ctr">
                    <a:solidFill>
                      <a:schemeClr val="accent6">
                        <a:lumMod val="50000"/>
                        <a:alpha val="1000"/>
                      </a:schemeClr>
                    </a:solidFill>
                  </a:tcPr>
                </a:tc>
                <a:tc>
                  <a:txBody>
                    <a:bodyPr/>
                    <a:lstStyle/>
                    <a:p>
                      <a:pPr algn="ctr" fontAlgn="ctr"/>
                      <a:r>
                        <a:rPr lang="ru-RU" sz="800" b="0" i="0" u="none" strike="noStrike" dirty="0">
                          <a:solidFill>
                            <a:srgbClr val="007F76"/>
                          </a:solidFill>
                          <a:effectLst/>
                          <a:latin typeface="Arial Narrow" panose="020B0606020202030204" pitchFamily="34" charset="0"/>
                        </a:rPr>
                        <a:t>Жамбыл</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7F76"/>
                          </a:solidFill>
                          <a:effectLst/>
                          <a:latin typeface="Arial Narrow" panose="020B0606020202030204" pitchFamily="34" charset="0"/>
                        </a:rPr>
                        <a:t>2 379</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7F76"/>
                          </a:solidFill>
                          <a:effectLst/>
                          <a:latin typeface="Arial Narrow" panose="020B0606020202030204" pitchFamily="34" charset="0"/>
                        </a:rPr>
                        <a:t>9,9%</a:t>
                      </a:r>
                    </a:p>
                  </a:txBody>
                  <a:tcPr marL="9525" marR="9525" marT="9525" marB="0" anchor="ctr">
                    <a:solidFill>
                      <a:schemeClr val="accent6">
                        <a:lumMod val="50000"/>
                        <a:alpha val="1000"/>
                      </a:schemeClr>
                    </a:solidFill>
                  </a:tcPr>
                </a:tc>
                <a:tc>
                  <a:txBody>
                    <a:bodyPr/>
                    <a:lstStyle/>
                    <a:p>
                      <a:pPr algn="ctr" fontAlgn="ctr"/>
                      <a:r>
                        <a:rPr lang="ru-RU" sz="800" b="0" i="0" u="none" strike="noStrike" dirty="0">
                          <a:solidFill>
                            <a:srgbClr val="007F76"/>
                          </a:solidFill>
                          <a:effectLst/>
                          <a:latin typeface="Arial Narrow" panose="020B0606020202030204" pitchFamily="34" charset="0"/>
                        </a:rPr>
                        <a:t>Астана қ.</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7F76"/>
                          </a:solidFill>
                          <a:effectLst/>
                          <a:latin typeface="Arial Narrow" panose="020B0606020202030204" pitchFamily="34" charset="0"/>
                        </a:rPr>
                        <a:t>2 200</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7F76"/>
                          </a:solidFill>
                          <a:effectLst/>
                          <a:latin typeface="Arial Narrow" panose="020B0606020202030204" pitchFamily="34" charset="0"/>
                        </a:rPr>
                        <a:t>9,2%</a:t>
                      </a:r>
                    </a:p>
                  </a:txBody>
                  <a:tcPr marL="9525" marR="9525" marT="9525" marB="0" anchor="ctr">
                    <a:lnR w="12700" cap="flat" cmpd="sng" algn="ctr">
                      <a:noFill/>
                      <a:prstDash val="solid"/>
                      <a:round/>
                      <a:headEnd type="none" w="med" len="med"/>
                      <a:tailEnd type="none" w="med" len="med"/>
                    </a:lnR>
                    <a:solidFill>
                      <a:schemeClr val="accent6">
                        <a:lumMod val="50000"/>
                        <a:alpha val="1000"/>
                      </a:schemeClr>
                    </a:solidFill>
                  </a:tcPr>
                </a:tc>
                <a:extLst>
                  <a:ext uri="{0D108BD9-81ED-4DB2-BD59-A6C34878D82A}">
                    <a16:rowId xmlns:a16="http://schemas.microsoft.com/office/drawing/2014/main" val="2161733166"/>
                  </a:ext>
                </a:extLst>
              </a:tr>
              <a:tr h="171544">
                <a:tc>
                  <a:txBody>
                    <a:bodyPr/>
                    <a:lstStyle/>
                    <a:p>
                      <a:pPr algn="ctr" fontAlgn="b"/>
                      <a:r>
                        <a:rPr lang="ru-RU" sz="800" u="none" strike="noStrike" dirty="0">
                          <a:solidFill>
                            <a:srgbClr val="007F76"/>
                          </a:solidFill>
                          <a:effectLst/>
                          <a:latin typeface="Arial Narrow" panose="020B0606020202030204" pitchFamily="34" charset="0"/>
                        </a:rPr>
                        <a:t>5</a:t>
                      </a:r>
                      <a:endParaRPr lang="en-US" sz="800" b="0" i="0" u="none" strike="noStrike" dirty="0">
                        <a:solidFill>
                          <a:srgbClr val="007F76"/>
                        </a:solidFill>
                        <a:effectLst/>
                        <a:latin typeface="Arial Narrow" panose="020B0606020202030204" pitchFamily="34" charset="0"/>
                      </a:endParaRPr>
                    </a:p>
                  </a:txBody>
                  <a:tcPr marL="9525" marR="9525" marT="0" marB="0" anchor="ctr">
                    <a:solidFill>
                      <a:srgbClr val="007F76">
                        <a:alpha val="20000"/>
                      </a:srgbClr>
                    </a:solidFill>
                  </a:tcPr>
                </a:tc>
                <a:tc>
                  <a:txBody>
                    <a:bodyPr/>
                    <a:lstStyle/>
                    <a:p>
                      <a:pPr algn="ctr" fontAlgn="ctr"/>
                      <a:r>
                        <a:rPr lang="ru-RU" sz="800" b="0" i="0" u="none" strike="noStrike" dirty="0">
                          <a:solidFill>
                            <a:srgbClr val="007F76"/>
                          </a:solidFill>
                          <a:effectLst/>
                          <a:latin typeface="Arial Narrow" panose="020B0606020202030204" pitchFamily="34" charset="0"/>
                        </a:rPr>
                        <a:t>5414-9</a:t>
                      </a:r>
                    </a:p>
                  </a:txBody>
                  <a:tcPr marL="9525" marR="9525" marT="9525" marB="0" anchor="ctr">
                    <a:solidFill>
                      <a:srgbClr val="007F76">
                        <a:alpha val="20000"/>
                      </a:srgbClr>
                    </a:solidFill>
                  </a:tcPr>
                </a:tc>
                <a:tc>
                  <a:txBody>
                    <a:bodyPr/>
                    <a:lstStyle/>
                    <a:p>
                      <a:pPr marL="72000" algn="l" fontAlgn="ctr"/>
                      <a:r>
                        <a:rPr lang="ru-RU" sz="800" b="0" i="0" u="none" strike="noStrike" cap="none" dirty="0" err="1">
                          <a:solidFill>
                            <a:srgbClr val="007F76"/>
                          </a:solidFill>
                          <a:effectLst/>
                          <a:latin typeface="Arial Narrow" panose="020B0606020202030204" pitchFamily="34" charset="0"/>
                          <a:ea typeface="+mn-ea"/>
                          <a:cs typeface="+mn-cs"/>
                          <a:sym typeface="Arial"/>
                        </a:rPr>
                        <a:t>Күзетшілер</a:t>
                      </a:r>
                      <a:r>
                        <a:rPr lang="ru-RU" sz="800" b="0" i="0" u="none" strike="noStrike" cap="none" dirty="0">
                          <a:solidFill>
                            <a:srgbClr val="007F76"/>
                          </a:solidFill>
                          <a:effectLst/>
                          <a:latin typeface="Arial Narrow" panose="020B0606020202030204" pitchFamily="34" charset="0"/>
                          <a:ea typeface="+mn-ea"/>
                          <a:cs typeface="+mn-cs"/>
                          <a:sym typeface="Arial"/>
                        </a:rPr>
                        <a:t>, </a:t>
                      </a:r>
                      <a:r>
                        <a:rPr lang="ru-RU" sz="800" b="0" i="0" u="none" strike="noStrike" cap="none" dirty="0" err="1">
                          <a:solidFill>
                            <a:srgbClr val="007F76"/>
                          </a:solidFill>
                          <a:effectLst/>
                          <a:latin typeface="Arial Narrow" panose="020B0606020202030204" pitchFamily="34" charset="0"/>
                          <a:ea typeface="+mn-ea"/>
                          <a:cs typeface="+mn-cs"/>
                          <a:sym typeface="Arial"/>
                        </a:rPr>
                        <a:t>инкассаторлар</a:t>
                      </a:r>
                      <a:r>
                        <a:rPr lang="ru-RU" sz="800" b="0" i="0" u="none" strike="noStrike" cap="none" dirty="0">
                          <a:solidFill>
                            <a:srgbClr val="007F76"/>
                          </a:solidFill>
                          <a:effectLst/>
                          <a:latin typeface="Arial Narrow" panose="020B0606020202030204" pitchFamily="34" charset="0"/>
                          <a:ea typeface="+mn-ea"/>
                          <a:cs typeface="+mn-cs"/>
                          <a:sym typeface="Arial"/>
                        </a:rPr>
                        <a:t> </a:t>
                      </a:r>
                      <a:r>
                        <a:rPr lang="ru-RU" sz="800" b="0" i="0" u="none" strike="noStrike" cap="none" dirty="0" err="1">
                          <a:solidFill>
                            <a:srgbClr val="007F76"/>
                          </a:solidFill>
                          <a:effectLst/>
                          <a:latin typeface="Arial Narrow" panose="020B0606020202030204" pitchFamily="34" charset="0"/>
                          <a:ea typeface="+mn-ea"/>
                          <a:cs typeface="+mn-cs"/>
                          <a:sym typeface="Arial"/>
                        </a:rPr>
                        <a:t>және</a:t>
                      </a:r>
                      <a:r>
                        <a:rPr lang="ru-RU" sz="800" b="0" i="0" u="none" strike="noStrike" cap="none" dirty="0">
                          <a:solidFill>
                            <a:srgbClr val="007F76"/>
                          </a:solidFill>
                          <a:effectLst/>
                          <a:latin typeface="Arial Narrow" panose="020B0606020202030204" pitchFamily="34" charset="0"/>
                          <a:ea typeface="+mn-ea"/>
                          <a:cs typeface="+mn-cs"/>
                          <a:sym typeface="Arial"/>
                        </a:rPr>
                        <a:t>  </a:t>
                      </a:r>
                      <a:r>
                        <a:rPr lang="ru-RU" sz="800" b="0" i="0" u="none" strike="noStrike" cap="none" dirty="0" err="1">
                          <a:solidFill>
                            <a:srgbClr val="007F76"/>
                          </a:solidFill>
                          <a:effectLst/>
                          <a:latin typeface="Arial Narrow" panose="020B0606020202030204" pitchFamily="34" charset="0"/>
                          <a:ea typeface="+mn-ea"/>
                          <a:cs typeface="+mn-cs"/>
                          <a:sym typeface="Arial"/>
                        </a:rPr>
                        <a:t>тектес</a:t>
                      </a:r>
                      <a:r>
                        <a:rPr lang="ru-RU" sz="800" b="0" i="0" u="none" strike="noStrike" cap="none" dirty="0">
                          <a:solidFill>
                            <a:srgbClr val="007F76"/>
                          </a:solidFill>
                          <a:effectLst/>
                          <a:latin typeface="Arial Narrow" panose="020B0606020202030204" pitchFamily="34" charset="0"/>
                          <a:ea typeface="+mn-ea"/>
                          <a:cs typeface="+mn-cs"/>
                          <a:sym typeface="Arial"/>
                        </a:rPr>
                        <a:t> </a:t>
                      </a:r>
                      <a:r>
                        <a:rPr lang="ru-RU" sz="800" b="0" i="0" u="none" strike="noStrike" cap="none" dirty="0" err="1">
                          <a:solidFill>
                            <a:srgbClr val="007F76"/>
                          </a:solidFill>
                          <a:effectLst/>
                          <a:latin typeface="Arial Narrow" panose="020B0606020202030204" pitchFamily="34" charset="0"/>
                          <a:ea typeface="+mn-ea"/>
                          <a:cs typeface="+mn-cs"/>
                          <a:sym typeface="Arial"/>
                        </a:rPr>
                        <a:t>қызметтер</a:t>
                      </a:r>
                      <a:endParaRPr lang="ru-RU" sz="800" b="0" i="0" u="none" strike="noStrike" cap="none" dirty="0">
                        <a:solidFill>
                          <a:srgbClr val="007F76"/>
                        </a:solidFill>
                        <a:effectLst/>
                        <a:latin typeface="Arial Narrow" panose="020B0606020202030204" pitchFamily="34" charset="0"/>
                        <a:ea typeface="+mn-ea"/>
                        <a:cs typeface="+mn-cs"/>
                        <a:sym typeface="Arial"/>
                      </a:endParaRPr>
                    </a:p>
                  </a:txBody>
                  <a:tcPr marL="9525" marR="9525" marT="0" marB="0" anchor="ctr">
                    <a:solidFill>
                      <a:srgbClr val="007F76">
                        <a:alpha val="20000"/>
                      </a:srgbClr>
                    </a:solidFill>
                  </a:tcPr>
                </a:tc>
                <a:tc>
                  <a:txBody>
                    <a:bodyPr/>
                    <a:lstStyle/>
                    <a:p>
                      <a:pPr algn="ctr" fontAlgn="ctr"/>
                      <a:r>
                        <a:rPr lang="ru-RU" sz="800" b="0" i="0" u="none" strike="noStrike" dirty="0" err="1">
                          <a:solidFill>
                            <a:srgbClr val="007F76"/>
                          </a:solidFill>
                          <a:effectLst/>
                          <a:latin typeface="Arial Narrow" panose="020B0606020202030204" pitchFamily="34" charset="0"/>
                        </a:rPr>
                        <a:t>Ақтөбе</a:t>
                      </a:r>
                      <a:endParaRPr lang="ru-RU" sz="800" b="0" i="0" u="none" strike="noStrike" dirty="0">
                        <a:solidFill>
                          <a:srgbClr val="007F76"/>
                        </a:solidFill>
                        <a:effectLst/>
                        <a:latin typeface="Arial Narrow" panose="020B0606020202030204" pitchFamily="34" charset="0"/>
                      </a:endParaRPr>
                    </a:p>
                  </a:txBody>
                  <a:tcPr marL="9525" marR="9525" marT="9525" marB="0" anchor="ctr">
                    <a:solidFill>
                      <a:srgbClr val="007F76">
                        <a:alpha val="20000"/>
                      </a:srgbClr>
                    </a:solidFill>
                  </a:tcPr>
                </a:tc>
                <a:tc>
                  <a:txBody>
                    <a:bodyPr/>
                    <a:lstStyle/>
                    <a:p>
                      <a:pPr algn="ctr" fontAlgn="ctr"/>
                      <a:r>
                        <a:rPr lang="ru-RU" sz="800" b="0" i="0" u="none" strike="noStrike">
                          <a:solidFill>
                            <a:srgbClr val="007F76"/>
                          </a:solidFill>
                          <a:effectLst/>
                          <a:latin typeface="Arial Narrow" panose="020B0606020202030204" pitchFamily="34" charset="0"/>
                        </a:rPr>
                        <a:t>3 065</a:t>
                      </a:r>
                    </a:p>
                  </a:txBody>
                  <a:tcPr marL="9525" marR="9525" marT="9525" marB="0" anchor="ctr">
                    <a:solidFill>
                      <a:srgbClr val="007F76">
                        <a:alpha val="20000"/>
                      </a:srgbClr>
                    </a:solidFill>
                  </a:tcPr>
                </a:tc>
                <a:tc>
                  <a:txBody>
                    <a:bodyPr/>
                    <a:lstStyle/>
                    <a:p>
                      <a:pPr algn="ctr" fontAlgn="ctr"/>
                      <a:r>
                        <a:rPr lang="ru-RU" sz="800" b="0" i="0" u="none" strike="noStrike">
                          <a:solidFill>
                            <a:srgbClr val="007F76"/>
                          </a:solidFill>
                          <a:effectLst/>
                          <a:latin typeface="Arial Narrow" panose="020B0606020202030204" pitchFamily="34" charset="0"/>
                        </a:rPr>
                        <a:t>14,5%</a:t>
                      </a:r>
                    </a:p>
                  </a:txBody>
                  <a:tcPr marL="9525" marR="9525" marT="9525" marB="0" anchor="ctr">
                    <a:solidFill>
                      <a:srgbClr val="007F76">
                        <a:alpha val="20000"/>
                      </a:srgbClr>
                    </a:solidFill>
                  </a:tcPr>
                </a:tc>
                <a:tc>
                  <a:txBody>
                    <a:bodyPr/>
                    <a:lstStyle/>
                    <a:p>
                      <a:pPr algn="ctr" fontAlgn="ctr"/>
                      <a:r>
                        <a:rPr lang="ru-RU" sz="800" b="0" i="0" u="none" strike="noStrike" dirty="0">
                          <a:solidFill>
                            <a:srgbClr val="007F76"/>
                          </a:solidFill>
                          <a:effectLst/>
                          <a:latin typeface="Arial Narrow" panose="020B0606020202030204" pitchFamily="34" charset="0"/>
                        </a:rPr>
                        <a:t>Павлодар</a:t>
                      </a:r>
                    </a:p>
                  </a:txBody>
                  <a:tcPr marL="9525" marR="9525" marT="9525" marB="0" anchor="ctr">
                    <a:solidFill>
                      <a:srgbClr val="007F76">
                        <a:alpha val="20000"/>
                      </a:srgbClr>
                    </a:solidFill>
                  </a:tcPr>
                </a:tc>
                <a:tc>
                  <a:txBody>
                    <a:bodyPr/>
                    <a:lstStyle/>
                    <a:p>
                      <a:pPr algn="ctr" fontAlgn="ctr"/>
                      <a:r>
                        <a:rPr lang="ru-RU" sz="800" b="0" i="0" u="none" strike="noStrike">
                          <a:solidFill>
                            <a:srgbClr val="007F76"/>
                          </a:solidFill>
                          <a:effectLst/>
                          <a:latin typeface="Arial Narrow" panose="020B0606020202030204" pitchFamily="34" charset="0"/>
                        </a:rPr>
                        <a:t>3 061</a:t>
                      </a:r>
                    </a:p>
                  </a:txBody>
                  <a:tcPr marL="9525" marR="9525" marT="9525" marB="0" anchor="ctr">
                    <a:solidFill>
                      <a:srgbClr val="007F76">
                        <a:alpha val="20000"/>
                      </a:srgbClr>
                    </a:solidFill>
                  </a:tcPr>
                </a:tc>
                <a:tc>
                  <a:txBody>
                    <a:bodyPr/>
                    <a:lstStyle/>
                    <a:p>
                      <a:pPr algn="ctr" fontAlgn="ctr"/>
                      <a:r>
                        <a:rPr lang="ru-RU" sz="800" b="0" i="0" u="none" strike="noStrike">
                          <a:solidFill>
                            <a:srgbClr val="007F76"/>
                          </a:solidFill>
                          <a:effectLst/>
                          <a:latin typeface="Arial Narrow" panose="020B0606020202030204" pitchFamily="34" charset="0"/>
                        </a:rPr>
                        <a:t>14,5%</a:t>
                      </a:r>
                    </a:p>
                  </a:txBody>
                  <a:tcPr marL="9525" marR="9525" marT="9525" marB="0" anchor="ctr">
                    <a:solidFill>
                      <a:srgbClr val="007F76">
                        <a:alpha val="20000"/>
                      </a:srgbClr>
                    </a:solidFill>
                  </a:tcPr>
                </a:tc>
                <a:tc>
                  <a:txBody>
                    <a:bodyPr/>
                    <a:lstStyle/>
                    <a:p>
                      <a:pPr algn="ctr" fontAlgn="ctr"/>
                      <a:r>
                        <a:rPr lang="ru-RU" sz="800" b="0" i="0" u="none" strike="noStrike" dirty="0">
                          <a:solidFill>
                            <a:srgbClr val="007F76"/>
                          </a:solidFill>
                          <a:effectLst/>
                          <a:latin typeface="Arial Narrow" panose="020B0606020202030204" pitchFamily="34" charset="0"/>
                        </a:rPr>
                        <a:t>Алматы қ.</a:t>
                      </a:r>
                    </a:p>
                  </a:txBody>
                  <a:tcPr marL="9525" marR="9525" marT="9525" marB="0" anchor="ctr">
                    <a:solidFill>
                      <a:srgbClr val="007F76">
                        <a:alpha val="20000"/>
                      </a:srgbClr>
                    </a:solidFill>
                  </a:tcPr>
                </a:tc>
                <a:tc>
                  <a:txBody>
                    <a:bodyPr/>
                    <a:lstStyle/>
                    <a:p>
                      <a:pPr algn="ctr" fontAlgn="ctr"/>
                      <a:r>
                        <a:rPr lang="ru-RU" sz="800" b="0" i="0" u="none" strike="noStrike">
                          <a:solidFill>
                            <a:srgbClr val="007F76"/>
                          </a:solidFill>
                          <a:effectLst/>
                          <a:latin typeface="Arial Narrow" panose="020B0606020202030204" pitchFamily="34" charset="0"/>
                        </a:rPr>
                        <a:t>2 468</a:t>
                      </a:r>
                    </a:p>
                  </a:txBody>
                  <a:tcPr marL="9525" marR="9525" marT="9525" marB="0" anchor="ctr">
                    <a:solidFill>
                      <a:srgbClr val="007F76">
                        <a:alpha val="20000"/>
                      </a:srgbClr>
                    </a:solidFill>
                  </a:tcPr>
                </a:tc>
                <a:tc>
                  <a:txBody>
                    <a:bodyPr/>
                    <a:lstStyle/>
                    <a:p>
                      <a:pPr algn="ctr" fontAlgn="ctr"/>
                      <a:r>
                        <a:rPr lang="ru-RU" sz="800" b="0" i="0" u="none" strike="noStrike">
                          <a:solidFill>
                            <a:srgbClr val="007F76"/>
                          </a:solidFill>
                          <a:effectLst/>
                          <a:latin typeface="Arial Narrow" panose="020B0606020202030204" pitchFamily="34" charset="0"/>
                        </a:rPr>
                        <a:t>11,7%</a:t>
                      </a:r>
                    </a:p>
                  </a:txBody>
                  <a:tcPr marL="9525" marR="9525" marT="9525" marB="0" anchor="ctr">
                    <a:lnR w="12700" cap="flat" cmpd="sng" algn="ctr">
                      <a:noFill/>
                      <a:prstDash val="solid"/>
                      <a:round/>
                      <a:headEnd type="none" w="med" len="med"/>
                      <a:tailEnd type="none" w="med" len="med"/>
                    </a:lnR>
                    <a:solidFill>
                      <a:srgbClr val="007F76">
                        <a:alpha val="20000"/>
                      </a:srgbClr>
                    </a:solidFill>
                  </a:tcPr>
                </a:tc>
                <a:extLst>
                  <a:ext uri="{0D108BD9-81ED-4DB2-BD59-A6C34878D82A}">
                    <a16:rowId xmlns:a16="http://schemas.microsoft.com/office/drawing/2014/main" val="1745570149"/>
                  </a:ext>
                </a:extLst>
              </a:tr>
              <a:tr h="171544">
                <a:tc>
                  <a:txBody>
                    <a:bodyPr/>
                    <a:lstStyle/>
                    <a:p>
                      <a:pPr algn="ctr" fontAlgn="b"/>
                      <a:r>
                        <a:rPr lang="ru-RU" sz="800" u="none" strike="noStrike" dirty="0">
                          <a:solidFill>
                            <a:srgbClr val="007F76"/>
                          </a:solidFill>
                          <a:effectLst/>
                          <a:latin typeface="Arial Narrow" panose="020B0606020202030204" pitchFamily="34" charset="0"/>
                        </a:rPr>
                        <a:t>6</a:t>
                      </a:r>
                      <a:endParaRPr lang="en-US" sz="800" b="0" i="0" u="none" strike="noStrike" dirty="0">
                        <a:solidFill>
                          <a:srgbClr val="007F76"/>
                        </a:solidFill>
                        <a:effectLst/>
                        <a:latin typeface="Arial Narrow" panose="020B0606020202030204" pitchFamily="34" charset="0"/>
                      </a:endParaRPr>
                    </a:p>
                  </a:txBody>
                  <a:tcPr marL="9525" marR="9525" marT="0" marB="0" anchor="ctr">
                    <a:solidFill>
                      <a:schemeClr val="accent6">
                        <a:lumMod val="50000"/>
                        <a:alpha val="1000"/>
                      </a:schemeClr>
                    </a:solidFill>
                  </a:tcPr>
                </a:tc>
                <a:tc>
                  <a:txBody>
                    <a:bodyPr/>
                    <a:lstStyle/>
                    <a:p>
                      <a:pPr algn="ctr" fontAlgn="ctr"/>
                      <a:r>
                        <a:rPr lang="ru-RU" sz="800" b="0" i="0" u="none" strike="noStrike">
                          <a:solidFill>
                            <a:srgbClr val="007F76"/>
                          </a:solidFill>
                          <a:effectLst/>
                          <a:latin typeface="Arial Narrow" panose="020B0606020202030204" pitchFamily="34" charset="0"/>
                        </a:rPr>
                        <a:t>3221-0</a:t>
                      </a:r>
                    </a:p>
                  </a:txBody>
                  <a:tcPr marL="9525" marR="9525" marT="9525" marB="0" anchor="ctr">
                    <a:solidFill>
                      <a:schemeClr val="accent6">
                        <a:lumMod val="50000"/>
                        <a:alpha val="1000"/>
                      </a:schemeClr>
                    </a:solidFill>
                  </a:tcPr>
                </a:tc>
                <a:tc>
                  <a:txBody>
                    <a:bodyPr/>
                    <a:lstStyle/>
                    <a:p>
                      <a:pPr marL="72000" algn="l" fontAlgn="ctr"/>
                      <a:r>
                        <a:rPr lang="ru-RU" sz="800" b="0" i="0" u="none" strike="noStrike" cap="none" dirty="0" err="1">
                          <a:solidFill>
                            <a:srgbClr val="007F76"/>
                          </a:solidFill>
                          <a:effectLst/>
                          <a:latin typeface="Arial Narrow" panose="020B0606020202030204" pitchFamily="34" charset="0"/>
                          <a:ea typeface="+mn-ea"/>
                          <a:cs typeface="+mn-cs"/>
                          <a:sym typeface="Arial"/>
                        </a:rPr>
                        <a:t>Күтім</a:t>
                      </a:r>
                      <a:r>
                        <a:rPr lang="ru-RU" sz="800" b="0" i="0" u="none" strike="noStrike" cap="none" dirty="0">
                          <a:solidFill>
                            <a:srgbClr val="007F76"/>
                          </a:solidFill>
                          <a:effectLst/>
                          <a:latin typeface="Arial Narrow" panose="020B0606020202030204" pitchFamily="34" charset="0"/>
                          <a:ea typeface="+mn-ea"/>
                          <a:cs typeface="+mn-cs"/>
                          <a:sym typeface="Arial"/>
                        </a:rPr>
                        <a:t> </a:t>
                      </a:r>
                      <a:r>
                        <a:rPr lang="ru-RU" sz="800" b="0" i="0" u="none" strike="noStrike" cap="none" dirty="0" err="1">
                          <a:solidFill>
                            <a:srgbClr val="007F76"/>
                          </a:solidFill>
                          <a:effectLst/>
                          <a:latin typeface="Arial Narrow" panose="020B0606020202030204" pitchFamily="34" charset="0"/>
                          <a:ea typeface="+mn-ea"/>
                          <a:cs typeface="+mn-cs"/>
                          <a:sym typeface="Arial"/>
                        </a:rPr>
                        <a:t>жөніндегі</a:t>
                      </a:r>
                      <a:r>
                        <a:rPr lang="ru-RU" sz="800" b="0" i="0" u="none" strike="noStrike" cap="none" dirty="0">
                          <a:solidFill>
                            <a:srgbClr val="007F76"/>
                          </a:solidFill>
                          <a:effectLst/>
                          <a:latin typeface="Arial Narrow" panose="020B0606020202030204" pitchFamily="34" charset="0"/>
                          <a:ea typeface="+mn-ea"/>
                          <a:cs typeface="+mn-cs"/>
                          <a:sym typeface="Arial"/>
                        </a:rPr>
                        <a:t> орта </a:t>
                      </a:r>
                      <a:r>
                        <a:rPr lang="ru-RU" sz="800" b="0" i="0" u="none" strike="noStrike" cap="none" dirty="0" err="1">
                          <a:solidFill>
                            <a:srgbClr val="007F76"/>
                          </a:solidFill>
                          <a:effectLst/>
                          <a:latin typeface="Arial Narrow" panose="020B0606020202030204" pitchFamily="34" charset="0"/>
                          <a:ea typeface="+mn-ea"/>
                          <a:cs typeface="+mn-cs"/>
                          <a:sym typeface="Arial"/>
                        </a:rPr>
                        <a:t>медициналық</a:t>
                      </a:r>
                      <a:r>
                        <a:rPr lang="ru-RU" sz="800" b="0" i="0" u="none" strike="noStrike" cap="none" dirty="0">
                          <a:solidFill>
                            <a:srgbClr val="007F76"/>
                          </a:solidFill>
                          <a:effectLst/>
                          <a:latin typeface="Arial Narrow" panose="020B0606020202030204" pitchFamily="34" charset="0"/>
                          <a:ea typeface="+mn-ea"/>
                          <a:cs typeface="+mn-cs"/>
                          <a:sym typeface="Arial"/>
                        </a:rPr>
                        <a:t> персонал</a:t>
                      </a:r>
                    </a:p>
                  </a:txBody>
                  <a:tcPr marL="9525" marR="9525" marT="0" marB="0" anchor="ctr">
                    <a:solidFill>
                      <a:schemeClr val="accent6">
                        <a:lumMod val="50000"/>
                        <a:alpha val="1000"/>
                      </a:schemeClr>
                    </a:solidFill>
                  </a:tcPr>
                </a:tc>
                <a:tc>
                  <a:txBody>
                    <a:bodyPr/>
                    <a:lstStyle/>
                    <a:p>
                      <a:pPr algn="ctr" fontAlgn="ctr"/>
                      <a:r>
                        <a:rPr lang="ru-RU" sz="800" b="0" i="0" u="none" strike="noStrike" dirty="0" err="1">
                          <a:solidFill>
                            <a:srgbClr val="007F76"/>
                          </a:solidFill>
                          <a:effectLst/>
                          <a:latin typeface="Arial Narrow" panose="020B0606020202030204" pitchFamily="34" charset="0"/>
                        </a:rPr>
                        <a:t>Қостанай</a:t>
                      </a:r>
                      <a:endParaRPr lang="ru-RU" sz="800" b="0" i="0" u="none" strike="noStrike" dirty="0">
                        <a:solidFill>
                          <a:srgbClr val="007F76"/>
                        </a:solidFill>
                        <a:effectLst/>
                        <a:latin typeface="Arial Narrow" panose="020B0606020202030204" pitchFamily="34" charset="0"/>
                      </a:endParaRP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7F76"/>
                          </a:solidFill>
                          <a:effectLst/>
                          <a:latin typeface="Arial Narrow" panose="020B0606020202030204" pitchFamily="34" charset="0"/>
                        </a:rPr>
                        <a:t>3 348</a:t>
                      </a:r>
                    </a:p>
                  </a:txBody>
                  <a:tcPr marL="9525" marR="9525" marT="9525" marB="0" anchor="ctr">
                    <a:solidFill>
                      <a:schemeClr val="accent6">
                        <a:lumMod val="50000"/>
                        <a:alpha val="1000"/>
                      </a:schemeClr>
                    </a:solidFill>
                  </a:tcPr>
                </a:tc>
                <a:tc>
                  <a:txBody>
                    <a:bodyPr/>
                    <a:lstStyle/>
                    <a:p>
                      <a:pPr algn="ctr" fontAlgn="ctr"/>
                      <a:r>
                        <a:rPr lang="ru-RU" sz="800" b="0" i="0" u="none" strike="noStrike" dirty="0">
                          <a:solidFill>
                            <a:srgbClr val="007F76"/>
                          </a:solidFill>
                          <a:effectLst/>
                          <a:latin typeface="Arial Narrow" panose="020B0606020202030204" pitchFamily="34" charset="0"/>
                        </a:rPr>
                        <a:t>16,2%</a:t>
                      </a:r>
                    </a:p>
                  </a:txBody>
                  <a:tcPr marL="9525" marR="9525" marT="9525" marB="0" anchor="ctr">
                    <a:solidFill>
                      <a:schemeClr val="accent6">
                        <a:lumMod val="50000"/>
                        <a:alpha val="1000"/>
                      </a:schemeClr>
                    </a:solidFill>
                  </a:tcPr>
                </a:tc>
                <a:tc>
                  <a:txBody>
                    <a:bodyPr/>
                    <a:lstStyle/>
                    <a:p>
                      <a:pPr algn="ctr" fontAlgn="ctr"/>
                      <a:r>
                        <a:rPr lang="ru-RU" sz="800" b="0" i="0" u="none" strike="noStrike" dirty="0">
                          <a:solidFill>
                            <a:srgbClr val="007F76"/>
                          </a:solidFill>
                          <a:effectLst/>
                          <a:latin typeface="Arial Narrow" panose="020B0606020202030204" pitchFamily="34" charset="0"/>
                        </a:rPr>
                        <a:t>Астана қ.</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7F76"/>
                          </a:solidFill>
                          <a:effectLst/>
                          <a:latin typeface="Arial Narrow" panose="020B0606020202030204" pitchFamily="34" charset="0"/>
                        </a:rPr>
                        <a:t>2 830</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7F76"/>
                          </a:solidFill>
                          <a:effectLst/>
                          <a:latin typeface="Arial Narrow" panose="020B0606020202030204" pitchFamily="34" charset="0"/>
                        </a:rPr>
                        <a:t>13,7%</a:t>
                      </a:r>
                    </a:p>
                  </a:txBody>
                  <a:tcPr marL="9525" marR="9525" marT="9525" marB="0" anchor="ctr">
                    <a:solidFill>
                      <a:schemeClr val="accent6">
                        <a:lumMod val="50000"/>
                        <a:alpha val="1000"/>
                      </a:schemeClr>
                    </a:solidFill>
                  </a:tcPr>
                </a:tc>
                <a:tc>
                  <a:txBody>
                    <a:bodyPr/>
                    <a:lstStyle/>
                    <a:p>
                      <a:pPr algn="ctr" fontAlgn="ctr"/>
                      <a:r>
                        <a:rPr lang="ru-RU" sz="800" b="0" i="0" u="none" strike="noStrike" dirty="0">
                          <a:solidFill>
                            <a:srgbClr val="007F76"/>
                          </a:solidFill>
                          <a:effectLst/>
                          <a:latin typeface="Arial Narrow" panose="020B0606020202030204" pitchFamily="34" charset="0"/>
                        </a:rPr>
                        <a:t>Алматы қ.</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7F76"/>
                          </a:solidFill>
                          <a:effectLst/>
                          <a:latin typeface="Arial Narrow" panose="020B0606020202030204" pitchFamily="34" charset="0"/>
                        </a:rPr>
                        <a:t>1 752</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7F76"/>
                          </a:solidFill>
                          <a:effectLst/>
                          <a:latin typeface="Arial Narrow" panose="020B0606020202030204" pitchFamily="34" charset="0"/>
                        </a:rPr>
                        <a:t>8,5%</a:t>
                      </a:r>
                    </a:p>
                  </a:txBody>
                  <a:tcPr marL="9525" marR="9525" marT="9525" marB="0" anchor="ctr">
                    <a:lnR w="12700" cap="flat" cmpd="sng" algn="ctr">
                      <a:noFill/>
                      <a:prstDash val="solid"/>
                      <a:round/>
                      <a:headEnd type="none" w="med" len="med"/>
                      <a:tailEnd type="none" w="med" len="med"/>
                    </a:lnR>
                    <a:solidFill>
                      <a:schemeClr val="accent6">
                        <a:lumMod val="50000"/>
                        <a:alpha val="1000"/>
                      </a:schemeClr>
                    </a:solidFill>
                  </a:tcPr>
                </a:tc>
                <a:extLst>
                  <a:ext uri="{0D108BD9-81ED-4DB2-BD59-A6C34878D82A}">
                    <a16:rowId xmlns:a16="http://schemas.microsoft.com/office/drawing/2014/main" val="4097615506"/>
                  </a:ext>
                </a:extLst>
              </a:tr>
              <a:tr h="171544">
                <a:tc>
                  <a:txBody>
                    <a:bodyPr/>
                    <a:lstStyle/>
                    <a:p>
                      <a:pPr algn="ctr" fontAlgn="b"/>
                      <a:r>
                        <a:rPr lang="ru-RU" sz="800" u="none" strike="noStrike" dirty="0">
                          <a:solidFill>
                            <a:srgbClr val="007F76"/>
                          </a:solidFill>
                          <a:effectLst/>
                          <a:latin typeface="Arial Narrow" panose="020B0606020202030204" pitchFamily="34" charset="0"/>
                        </a:rPr>
                        <a:t>7</a:t>
                      </a:r>
                      <a:endParaRPr lang="en-US" sz="800" b="0" i="0" u="none" strike="noStrike" dirty="0">
                        <a:solidFill>
                          <a:srgbClr val="007F76"/>
                        </a:solidFill>
                        <a:effectLst/>
                        <a:latin typeface="Arial Narrow" panose="020B0606020202030204" pitchFamily="34" charset="0"/>
                      </a:endParaRPr>
                    </a:p>
                  </a:txBody>
                  <a:tcPr marL="9525" marR="9525" marT="0" marB="0" anchor="ctr">
                    <a:solidFill>
                      <a:srgbClr val="007F76">
                        <a:alpha val="20000"/>
                      </a:srgbClr>
                    </a:solidFill>
                  </a:tcPr>
                </a:tc>
                <a:tc>
                  <a:txBody>
                    <a:bodyPr/>
                    <a:lstStyle/>
                    <a:p>
                      <a:pPr algn="ctr" fontAlgn="ctr"/>
                      <a:r>
                        <a:rPr lang="ru-RU" sz="800" b="0" i="0" u="none" strike="noStrike">
                          <a:solidFill>
                            <a:srgbClr val="007F76"/>
                          </a:solidFill>
                          <a:effectLst/>
                          <a:latin typeface="Arial Narrow" panose="020B0606020202030204" pitchFamily="34" charset="0"/>
                        </a:rPr>
                        <a:t>2362-0</a:t>
                      </a:r>
                    </a:p>
                  </a:txBody>
                  <a:tcPr marL="9525" marR="9525" marT="9525" marB="0" anchor="ctr">
                    <a:solidFill>
                      <a:srgbClr val="007F76">
                        <a:alpha val="20000"/>
                      </a:srgbClr>
                    </a:solidFill>
                  </a:tcPr>
                </a:tc>
                <a:tc>
                  <a:txBody>
                    <a:bodyPr/>
                    <a:lstStyle/>
                    <a:p>
                      <a:pPr marL="72000" algn="l" fontAlgn="ctr"/>
                      <a:r>
                        <a:rPr lang="ru-RU" sz="800" b="0" i="0" u="none" strike="noStrike" cap="none" dirty="0" err="1">
                          <a:solidFill>
                            <a:srgbClr val="007F76"/>
                          </a:solidFill>
                          <a:effectLst/>
                          <a:latin typeface="Arial Narrow" panose="020B0606020202030204" pitchFamily="34" charset="0"/>
                          <a:ea typeface="+mn-ea"/>
                          <a:cs typeface="+mn-cs"/>
                          <a:sym typeface="Arial"/>
                        </a:rPr>
                        <a:t>Мектепке</a:t>
                      </a:r>
                      <a:r>
                        <a:rPr lang="ru-RU" sz="800" b="0" i="0" u="none" strike="noStrike" cap="none" dirty="0">
                          <a:solidFill>
                            <a:srgbClr val="007F76"/>
                          </a:solidFill>
                          <a:effectLst/>
                          <a:latin typeface="Arial Narrow" panose="020B0606020202030204" pitchFamily="34" charset="0"/>
                          <a:ea typeface="+mn-ea"/>
                          <a:cs typeface="+mn-cs"/>
                          <a:sym typeface="Arial"/>
                        </a:rPr>
                        <a:t> </a:t>
                      </a:r>
                      <a:r>
                        <a:rPr lang="ru-RU" sz="800" b="0" i="0" u="none" strike="noStrike" cap="none" dirty="0" err="1">
                          <a:solidFill>
                            <a:srgbClr val="007F76"/>
                          </a:solidFill>
                          <a:effectLst/>
                          <a:latin typeface="Arial Narrow" panose="020B0606020202030204" pitchFamily="34" charset="0"/>
                          <a:ea typeface="+mn-ea"/>
                          <a:cs typeface="+mn-cs"/>
                          <a:sym typeface="Arial"/>
                        </a:rPr>
                        <a:t>дейінгі</a:t>
                      </a:r>
                      <a:r>
                        <a:rPr lang="ru-RU" sz="800" b="0" i="0" u="none" strike="noStrike" cap="none" dirty="0">
                          <a:solidFill>
                            <a:srgbClr val="007F76"/>
                          </a:solidFill>
                          <a:effectLst/>
                          <a:latin typeface="Arial Narrow" panose="020B0606020202030204" pitchFamily="34" charset="0"/>
                          <a:ea typeface="+mn-ea"/>
                          <a:cs typeface="+mn-cs"/>
                          <a:sym typeface="Arial"/>
                        </a:rPr>
                        <a:t> </a:t>
                      </a:r>
                      <a:r>
                        <a:rPr lang="ru-RU" sz="800" b="0" i="0" u="none" strike="noStrike" cap="none" dirty="0" err="1">
                          <a:solidFill>
                            <a:srgbClr val="007F76"/>
                          </a:solidFill>
                          <a:effectLst/>
                          <a:latin typeface="Arial Narrow" panose="020B0606020202030204" pitchFamily="34" charset="0"/>
                          <a:ea typeface="+mn-ea"/>
                          <a:cs typeface="+mn-cs"/>
                          <a:sym typeface="Arial"/>
                        </a:rPr>
                        <a:t>білім</a:t>
                      </a:r>
                      <a:r>
                        <a:rPr lang="ru-RU" sz="800" b="0" i="0" u="none" strike="noStrike" cap="none" dirty="0">
                          <a:solidFill>
                            <a:srgbClr val="007F76"/>
                          </a:solidFill>
                          <a:effectLst/>
                          <a:latin typeface="Arial Narrow" panose="020B0606020202030204" pitchFamily="34" charset="0"/>
                          <a:ea typeface="+mn-ea"/>
                          <a:cs typeface="+mn-cs"/>
                          <a:sym typeface="Arial"/>
                        </a:rPr>
                        <a:t> </a:t>
                      </a:r>
                      <a:r>
                        <a:rPr lang="ru-RU" sz="800" b="0" i="0" u="none" strike="noStrike" cap="none" dirty="0" err="1">
                          <a:solidFill>
                            <a:srgbClr val="007F76"/>
                          </a:solidFill>
                          <a:effectLst/>
                          <a:latin typeface="Arial Narrow" panose="020B0606020202030204" pitchFamily="34" charset="0"/>
                          <a:ea typeface="+mn-ea"/>
                          <a:cs typeface="+mn-cs"/>
                          <a:sym typeface="Arial"/>
                        </a:rPr>
                        <a:t>берудегі</a:t>
                      </a:r>
                      <a:r>
                        <a:rPr lang="ru-RU" sz="800" b="0" i="0" u="none" strike="noStrike" cap="none" dirty="0">
                          <a:solidFill>
                            <a:srgbClr val="007F76"/>
                          </a:solidFill>
                          <a:effectLst/>
                          <a:latin typeface="Arial Narrow" panose="020B0606020202030204" pitchFamily="34" charset="0"/>
                          <a:ea typeface="+mn-ea"/>
                          <a:cs typeface="+mn-cs"/>
                          <a:sym typeface="Arial"/>
                        </a:rPr>
                        <a:t> </a:t>
                      </a:r>
                      <a:r>
                        <a:rPr lang="ru-RU" sz="800" b="0" i="0" u="none" strike="noStrike" cap="none" dirty="0" err="1">
                          <a:solidFill>
                            <a:srgbClr val="007F76"/>
                          </a:solidFill>
                          <a:effectLst/>
                          <a:latin typeface="Arial Narrow" panose="020B0606020202030204" pitchFamily="34" charset="0"/>
                          <a:ea typeface="+mn-ea"/>
                          <a:cs typeface="+mn-cs"/>
                          <a:sym typeface="Arial"/>
                        </a:rPr>
                        <a:t>тәрбиешілер</a:t>
                      </a:r>
                      <a:endParaRPr lang="ru-RU" sz="800" b="0" i="0" u="none" strike="noStrike" cap="none" dirty="0">
                        <a:solidFill>
                          <a:srgbClr val="007F76"/>
                        </a:solidFill>
                        <a:effectLst/>
                        <a:latin typeface="Arial Narrow" panose="020B0606020202030204" pitchFamily="34" charset="0"/>
                        <a:ea typeface="+mn-ea"/>
                        <a:cs typeface="+mn-cs"/>
                        <a:sym typeface="Arial"/>
                      </a:endParaRPr>
                    </a:p>
                  </a:txBody>
                  <a:tcPr marL="9525" marR="9525" marT="0" marB="0" anchor="ctr">
                    <a:solidFill>
                      <a:srgbClr val="007F76">
                        <a:alpha val="20000"/>
                      </a:srgbClr>
                    </a:solidFill>
                  </a:tcPr>
                </a:tc>
                <a:tc>
                  <a:txBody>
                    <a:bodyPr/>
                    <a:lstStyle/>
                    <a:p>
                      <a:pPr algn="ctr" fontAlgn="ctr"/>
                      <a:r>
                        <a:rPr lang="ru-RU" sz="800" b="0" i="0" u="none" strike="noStrike" dirty="0">
                          <a:solidFill>
                            <a:srgbClr val="007F76"/>
                          </a:solidFill>
                          <a:effectLst/>
                          <a:latin typeface="Arial Narrow" panose="020B0606020202030204" pitchFamily="34" charset="0"/>
                        </a:rPr>
                        <a:t>Алматы қ.</a:t>
                      </a:r>
                    </a:p>
                  </a:txBody>
                  <a:tcPr marL="9525" marR="9525" marT="9525" marB="0" anchor="ctr">
                    <a:solidFill>
                      <a:srgbClr val="007F76">
                        <a:alpha val="20000"/>
                      </a:srgbClr>
                    </a:solidFill>
                  </a:tcPr>
                </a:tc>
                <a:tc>
                  <a:txBody>
                    <a:bodyPr/>
                    <a:lstStyle/>
                    <a:p>
                      <a:pPr algn="ctr" fontAlgn="ctr"/>
                      <a:r>
                        <a:rPr lang="ru-RU" sz="800" b="0" i="0" u="none" strike="noStrike">
                          <a:solidFill>
                            <a:srgbClr val="007F76"/>
                          </a:solidFill>
                          <a:effectLst/>
                          <a:latin typeface="Arial Narrow" panose="020B0606020202030204" pitchFamily="34" charset="0"/>
                        </a:rPr>
                        <a:t>2 665</a:t>
                      </a:r>
                    </a:p>
                  </a:txBody>
                  <a:tcPr marL="9525" marR="9525" marT="9525" marB="0" anchor="ctr">
                    <a:solidFill>
                      <a:srgbClr val="007F76">
                        <a:alpha val="20000"/>
                      </a:srgbClr>
                    </a:solidFill>
                  </a:tcPr>
                </a:tc>
                <a:tc>
                  <a:txBody>
                    <a:bodyPr/>
                    <a:lstStyle/>
                    <a:p>
                      <a:pPr algn="ctr" fontAlgn="ctr"/>
                      <a:r>
                        <a:rPr lang="ru-RU" sz="800" b="0" i="0" u="none" strike="noStrike">
                          <a:solidFill>
                            <a:srgbClr val="007F76"/>
                          </a:solidFill>
                          <a:effectLst/>
                          <a:latin typeface="Arial Narrow" panose="020B0606020202030204" pitchFamily="34" charset="0"/>
                        </a:rPr>
                        <a:t>13,6%</a:t>
                      </a:r>
                    </a:p>
                  </a:txBody>
                  <a:tcPr marL="9525" marR="9525" marT="9525" marB="0" anchor="ctr">
                    <a:solidFill>
                      <a:srgbClr val="007F76">
                        <a:alpha val="20000"/>
                      </a:srgbClr>
                    </a:solidFill>
                  </a:tcPr>
                </a:tc>
                <a:tc>
                  <a:txBody>
                    <a:bodyPr/>
                    <a:lstStyle/>
                    <a:p>
                      <a:pPr algn="ctr" fontAlgn="ctr"/>
                      <a:r>
                        <a:rPr lang="ru-RU" sz="800" b="0" i="0" u="none" strike="noStrike" dirty="0" err="1">
                          <a:solidFill>
                            <a:srgbClr val="007F76"/>
                          </a:solidFill>
                          <a:effectLst/>
                          <a:latin typeface="Arial Narrow" panose="020B0606020202030204" pitchFamily="34" charset="0"/>
                        </a:rPr>
                        <a:t>Қостанай</a:t>
                      </a:r>
                      <a:endParaRPr lang="ru-RU" sz="800" b="0" i="0" u="none" strike="noStrike" dirty="0">
                        <a:solidFill>
                          <a:srgbClr val="007F76"/>
                        </a:solidFill>
                        <a:effectLst/>
                        <a:latin typeface="Arial Narrow" panose="020B0606020202030204" pitchFamily="34" charset="0"/>
                      </a:endParaRPr>
                    </a:p>
                  </a:txBody>
                  <a:tcPr marL="9525" marR="9525" marT="9525" marB="0" anchor="ctr">
                    <a:solidFill>
                      <a:srgbClr val="007F76">
                        <a:alpha val="20000"/>
                      </a:srgbClr>
                    </a:solidFill>
                  </a:tcPr>
                </a:tc>
                <a:tc>
                  <a:txBody>
                    <a:bodyPr/>
                    <a:lstStyle/>
                    <a:p>
                      <a:pPr algn="ctr" fontAlgn="ctr"/>
                      <a:r>
                        <a:rPr lang="ru-RU" sz="800" b="0" i="0" u="none" strike="noStrike">
                          <a:solidFill>
                            <a:srgbClr val="007F76"/>
                          </a:solidFill>
                          <a:effectLst/>
                          <a:latin typeface="Arial Narrow" panose="020B0606020202030204" pitchFamily="34" charset="0"/>
                        </a:rPr>
                        <a:t>2 090</a:t>
                      </a:r>
                    </a:p>
                  </a:txBody>
                  <a:tcPr marL="9525" marR="9525" marT="9525" marB="0" anchor="ctr">
                    <a:solidFill>
                      <a:srgbClr val="007F76">
                        <a:alpha val="20000"/>
                      </a:srgbClr>
                    </a:solidFill>
                  </a:tcPr>
                </a:tc>
                <a:tc>
                  <a:txBody>
                    <a:bodyPr/>
                    <a:lstStyle/>
                    <a:p>
                      <a:pPr algn="ctr" fontAlgn="ctr"/>
                      <a:r>
                        <a:rPr lang="ru-RU" sz="800" b="0" i="0" u="none" strike="noStrike">
                          <a:solidFill>
                            <a:srgbClr val="007F76"/>
                          </a:solidFill>
                          <a:effectLst/>
                          <a:latin typeface="Arial Narrow" panose="020B0606020202030204" pitchFamily="34" charset="0"/>
                        </a:rPr>
                        <a:t>10,7%</a:t>
                      </a:r>
                    </a:p>
                  </a:txBody>
                  <a:tcPr marL="9525" marR="9525" marT="9525" marB="0" anchor="ctr">
                    <a:solidFill>
                      <a:srgbClr val="007F76">
                        <a:alpha val="20000"/>
                      </a:srgbClr>
                    </a:solidFill>
                  </a:tcPr>
                </a:tc>
                <a:tc>
                  <a:txBody>
                    <a:bodyPr/>
                    <a:lstStyle/>
                    <a:p>
                      <a:pPr algn="ctr" fontAlgn="ctr"/>
                      <a:r>
                        <a:rPr lang="ru-RU" sz="800" b="0" i="0" u="none" strike="noStrike" dirty="0">
                          <a:solidFill>
                            <a:srgbClr val="007F76"/>
                          </a:solidFill>
                          <a:effectLst/>
                          <a:latin typeface="Arial Narrow" panose="020B0606020202030204" pitchFamily="34" charset="0"/>
                        </a:rPr>
                        <a:t>Атырау</a:t>
                      </a:r>
                    </a:p>
                  </a:txBody>
                  <a:tcPr marL="9525" marR="9525" marT="9525" marB="0" anchor="ctr">
                    <a:solidFill>
                      <a:srgbClr val="007F76">
                        <a:alpha val="20000"/>
                      </a:srgbClr>
                    </a:solidFill>
                  </a:tcPr>
                </a:tc>
                <a:tc>
                  <a:txBody>
                    <a:bodyPr/>
                    <a:lstStyle/>
                    <a:p>
                      <a:pPr algn="ctr" fontAlgn="ctr"/>
                      <a:r>
                        <a:rPr lang="ru-RU" sz="800" b="0" i="0" u="none" strike="noStrike">
                          <a:solidFill>
                            <a:srgbClr val="007F76"/>
                          </a:solidFill>
                          <a:effectLst/>
                          <a:latin typeface="Arial Narrow" panose="020B0606020202030204" pitchFamily="34" charset="0"/>
                        </a:rPr>
                        <a:t>1 671</a:t>
                      </a:r>
                    </a:p>
                  </a:txBody>
                  <a:tcPr marL="9525" marR="9525" marT="9525" marB="0" anchor="ctr">
                    <a:solidFill>
                      <a:srgbClr val="007F76">
                        <a:alpha val="20000"/>
                      </a:srgbClr>
                    </a:solidFill>
                  </a:tcPr>
                </a:tc>
                <a:tc>
                  <a:txBody>
                    <a:bodyPr/>
                    <a:lstStyle/>
                    <a:p>
                      <a:pPr algn="ctr" fontAlgn="ctr"/>
                      <a:r>
                        <a:rPr lang="ru-RU" sz="800" b="0" i="0" u="none" strike="noStrike">
                          <a:solidFill>
                            <a:srgbClr val="007F76"/>
                          </a:solidFill>
                          <a:effectLst/>
                          <a:latin typeface="Arial Narrow" panose="020B0606020202030204" pitchFamily="34" charset="0"/>
                        </a:rPr>
                        <a:t>8,5%</a:t>
                      </a:r>
                    </a:p>
                  </a:txBody>
                  <a:tcPr marL="9525" marR="9525" marT="9525" marB="0" anchor="ctr">
                    <a:lnR w="12700" cap="flat" cmpd="sng" algn="ctr">
                      <a:noFill/>
                      <a:prstDash val="solid"/>
                      <a:round/>
                      <a:headEnd type="none" w="med" len="med"/>
                      <a:tailEnd type="none" w="med" len="med"/>
                    </a:lnR>
                    <a:solidFill>
                      <a:srgbClr val="007F76">
                        <a:alpha val="20000"/>
                      </a:srgbClr>
                    </a:solidFill>
                  </a:tcPr>
                </a:tc>
                <a:extLst>
                  <a:ext uri="{0D108BD9-81ED-4DB2-BD59-A6C34878D82A}">
                    <a16:rowId xmlns:a16="http://schemas.microsoft.com/office/drawing/2014/main" val="2737083061"/>
                  </a:ext>
                </a:extLst>
              </a:tr>
              <a:tr h="171544">
                <a:tc>
                  <a:txBody>
                    <a:bodyPr/>
                    <a:lstStyle/>
                    <a:p>
                      <a:pPr algn="ctr" fontAlgn="b"/>
                      <a:r>
                        <a:rPr lang="ru-RU" sz="800" u="none" strike="noStrike" dirty="0">
                          <a:solidFill>
                            <a:srgbClr val="007F76"/>
                          </a:solidFill>
                          <a:effectLst/>
                          <a:latin typeface="Arial Narrow" panose="020B0606020202030204" pitchFamily="34" charset="0"/>
                        </a:rPr>
                        <a:t>8</a:t>
                      </a:r>
                      <a:endParaRPr lang="en-US" sz="800" b="0" i="0" u="none" strike="noStrike" dirty="0">
                        <a:solidFill>
                          <a:srgbClr val="007F76"/>
                        </a:solidFill>
                        <a:effectLst/>
                        <a:latin typeface="Arial Narrow" panose="020B0606020202030204" pitchFamily="34" charset="0"/>
                      </a:endParaRPr>
                    </a:p>
                  </a:txBody>
                  <a:tcPr marL="9525" marR="9525" marT="0" marB="0" anchor="ctr">
                    <a:solidFill>
                      <a:schemeClr val="accent6">
                        <a:lumMod val="50000"/>
                        <a:alpha val="1000"/>
                      </a:schemeClr>
                    </a:solidFill>
                  </a:tcPr>
                </a:tc>
                <a:tc>
                  <a:txBody>
                    <a:bodyPr/>
                    <a:lstStyle/>
                    <a:p>
                      <a:pPr algn="ctr" fontAlgn="ctr"/>
                      <a:r>
                        <a:rPr lang="ru-RU" sz="800" b="0" i="0" u="none" strike="noStrike">
                          <a:solidFill>
                            <a:srgbClr val="007F76"/>
                          </a:solidFill>
                          <a:effectLst/>
                          <a:latin typeface="Arial Narrow" panose="020B0606020202030204" pitchFamily="34" charset="0"/>
                        </a:rPr>
                        <a:t>8322-2</a:t>
                      </a:r>
                    </a:p>
                  </a:txBody>
                  <a:tcPr marL="9525" marR="9525" marT="9525" marB="0" anchor="ctr">
                    <a:solidFill>
                      <a:schemeClr val="accent6">
                        <a:lumMod val="50000"/>
                        <a:alpha val="1000"/>
                      </a:schemeClr>
                    </a:solidFill>
                  </a:tcPr>
                </a:tc>
                <a:tc>
                  <a:txBody>
                    <a:bodyPr/>
                    <a:lstStyle/>
                    <a:p>
                      <a:pPr marL="72000" algn="l" fontAlgn="ctr"/>
                      <a:r>
                        <a:rPr lang="ru-RU" sz="800" b="0" i="0" u="none" strike="noStrike" cap="none" dirty="0">
                          <a:solidFill>
                            <a:srgbClr val="007F76"/>
                          </a:solidFill>
                          <a:effectLst/>
                          <a:latin typeface="Arial Narrow" panose="020B0606020202030204" pitchFamily="34" charset="0"/>
                          <a:ea typeface="+mn-ea"/>
                          <a:cs typeface="+mn-cs"/>
                          <a:sym typeface="Arial"/>
                        </a:rPr>
                        <a:t>Жеке </a:t>
                      </a:r>
                      <a:r>
                        <a:rPr lang="ru-RU" sz="800" b="0" i="0" u="none" strike="noStrike" cap="none" dirty="0" err="1">
                          <a:solidFill>
                            <a:srgbClr val="007F76"/>
                          </a:solidFill>
                          <a:effectLst/>
                          <a:latin typeface="Arial Narrow" panose="020B0606020202030204" pitchFamily="34" charset="0"/>
                          <a:ea typeface="+mn-ea"/>
                          <a:cs typeface="+mn-cs"/>
                          <a:sym typeface="Arial"/>
                        </a:rPr>
                        <a:t>жүргізушілер</a:t>
                      </a:r>
                      <a:r>
                        <a:rPr lang="ru-RU" sz="800" b="0" i="0" u="none" strike="noStrike" cap="none" dirty="0">
                          <a:solidFill>
                            <a:srgbClr val="007F76"/>
                          </a:solidFill>
                          <a:effectLst/>
                          <a:latin typeface="Arial Narrow" panose="020B0606020202030204" pitchFamily="34" charset="0"/>
                          <a:ea typeface="+mn-ea"/>
                          <a:cs typeface="+mn-cs"/>
                          <a:sym typeface="Arial"/>
                        </a:rPr>
                        <a:t> мен </a:t>
                      </a:r>
                      <a:r>
                        <a:rPr lang="ru-RU" sz="800" b="0" i="0" u="none" strike="noStrike" cap="none" dirty="0" err="1">
                          <a:solidFill>
                            <a:srgbClr val="007F76"/>
                          </a:solidFill>
                          <a:effectLst/>
                          <a:latin typeface="Arial Narrow" panose="020B0606020202030204" pitchFamily="34" charset="0"/>
                          <a:ea typeface="+mn-ea"/>
                          <a:cs typeface="+mn-cs"/>
                          <a:sym typeface="Arial"/>
                        </a:rPr>
                        <a:t>шопырлар</a:t>
                      </a:r>
                      <a:endParaRPr lang="ru-RU" sz="800" b="0" i="0" u="none" strike="noStrike" cap="none" dirty="0">
                        <a:solidFill>
                          <a:srgbClr val="007F76"/>
                        </a:solidFill>
                        <a:effectLst/>
                        <a:latin typeface="Arial Narrow" panose="020B0606020202030204" pitchFamily="34" charset="0"/>
                        <a:ea typeface="+mn-ea"/>
                        <a:cs typeface="+mn-cs"/>
                        <a:sym typeface="Arial"/>
                      </a:endParaRPr>
                    </a:p>
                  </a:txBody>
                  <a:tcPr marL="9525" marR="9525" marT="0" marB="0" anchor="ctr">
                    <a:solidFill>
                      <a:schemeClr val="accent6">
                        <a:lumMod val="50000"/>
                        <a:alpha val="1000"/>
                      </a:schemeClr>
                    </a:solidFill>
                  </a:tcPr>
                </a:tc>
                <a:tc>
                  <a:txBody>
                    <a:bodyPr/>
                    <a:lstStyle/>
                    <a:p>
                      <a:pPr algn="ctr" fontAlgn="ctr"/>
                      <a:r>
                        <a:rPr lang="ru-RU" sz="800" b="0" i="0" u="none" strike="noStrike" dirty="0" err="1">
                          <a:solidFill>
                            <a:srgbClr val="007F76"/>
                          </a:solidFill>
                          <a:effectLst/>
                          <a:latin typeface="Arial Narrow" panose="020B0606020202030204" pitchFamily="34" charset="0"/>
                        </a:rPr>
                        <a:t>Қостанай</a:t>
                      </a:r>
                      <a:endParaRPr lang="ru-RU" sz="800" b="0" i="0" u="none" strike="noStrike" dirty="0">
                        <a:solidFill>
                          <a:srgbClr val="007F76"/>
                        </a:solidFill>
                        <a:effectLst/>
                        <a:latin typeface="Arial Narrow" panose="020B0606020202030204" pitchFamily="34" charset="0"/>
                      </a:endParaRP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7F76"/>
                          </a:solidFill>
                          <a:effectLst/>
                          <a:latin typeface="Arial Narrow" panose="020B0606020202030204" pitchFamily="34" charset="0"/>
                        </a:rPr>
                        <a:t>3 671</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7F76"/>
                          </a:solidFill>
                          <a:effectLst/>
                          <a:latin typeface="Arial Narrow" panose="020B0606020202030204" pitchFamily="34" charset="0"/>
                        </a:rPr>
                        <a:t>18,9%</a:t>
                      </a:r>
                    </a:p>
                  </a:txBody>
                  <a:tcPr marL="9525" marR="9525" marT="9525" marB="0" anchor="ctr">
                    <a:solidFill>
                      <a:schemeClr val="accent6">
                        <a:lumMod val="50000"/>
                        <a:alpha val="1000"/>
                      </a:schemeClr>
                    </a:solidFill>
                  </a:tcPr>
                </a:tc>
                <a:tc>
                  <a:txBody>
                    <a:bodyPr/>
                    <a:lstStyle/>
                    <a:p>
                      <a:pPr algn="ctr" fontAlgn="ctr"/>
                      <a:r>
                        <a:rPr lang="ru-RU" sz="800" b="0" i="0" u="none" strike="noStrike" dirty="0">
                          <a:solidFill>
                            <a:srgbClr val="007F76"/>
                          </a:solidFill>
                          <a:effectLst/>
                          <a:latin typeface="Arial Narrow" panose="020B0606020202030204" pitchFamily="34" charset="0"/>
                        </a:rPr>
                        <a:t>Б.-</a:t>
                      </a:r>
                      <a:r>
                        <a:rPr lang="ru-RU" sz="800" b="0" i="0" u="none" strike="noStrike" dirty="0" err="1">
                          <a:solidFill>
                            <a:srgbClr val="007F76"/>
                          </a:solidFill>
                          <a:effectLst/>
                          <a:latin typeface="Arial Narrow" panose="020B0606020202030204" pitchFamily="34" charset="0"/>
                        </a:rPr>
                        <a:t>Қазақстан</a:t>
                      </a:r>
                      <a:endParaRPr lang="ru-RU" sz="800" b="0" i="0" u="none" strike="noStrike" dirty="0">
                        <a:solidFill>
                          <a:srgbClr val="007F76"/>
                        </a:solidFill>
                        <a:effectLst/>
                        <a:latin typeface="Arial Narrow" panose="020B0606020202030204" pitchFamily="34" charset="0"/>
                      </a:endParaRP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7F76"/>
                          </a:solidFill>
                          <a:effectLst/>
                          <a:latin typeface="Arial Narrow" panose="020B0606020202030204" pitchFamily="34" charset="0"/>
                        </a:rPr>
                        <a:t>1 545</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7F76"/>
                          </a:solidFill>
                          <a:effectLst/>
                          <a:latin typeface="Arial Narrow" panose="020B0606020202030204" pitchFamily="34" charset="0"/>
                        </a:rPr>
                        <a:t>8,0%</a:t>
                      </a:r>
                    </a:p>
                  </a:txBody>
                  <a:tcPr marL="9525" marR="9525" marT="9525" marB="0" anchor="ctr">
                    <a:solidFill>
                      <a:schemeClr val="accent6">
                        <a:lumMod val="50000"/>
                        <a:alpha val="1000"/>
                      </a:schemeClr>
                    </a:solidFill>
                  </a:tcPr>
                </a:tc>
                <a:tc>
                  <a:txBody>
                    <a:bodyPr/>
                    <a:lstStyle/>
                    <a:p>
                      <a:pPr algn="ctr" fontAlgn="ctr"/>
                      <a:r>
                        <a:rPr lang="ru-RU" sz="800" b="0" i="0" u="none" strike="noStrike" dirty="0">
                          <a:solidFill>
                            <a:srgbClr val="007F76"/>
                          </a:solidFill>
                          <a:effectLst/>
                          <a:latin typeface="Arial Narrow" panose="020B0606020202030204" pitchFamily="34" charset="0"/>
                        </a:rPr>
                        <a:t>Павлодар</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7F76"/>
                          </a:solidFill>
                          <a:effectLst/>
                          <a:latin typeface="Arial Narrow" panose="020B0606020202030204" pitchFamily="34" charset="0"/>
                        </a:rPr>
                        <a:t>1 443</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7F76"/>
                          </a:solidFill>
                          <a:effectLst/>
                          <a:latin typeface="Arial Narrow" panose="020B0606020202030204" pitchFamily="34" charset="0"/>
                        </a:rPr>
                        <a:t>7,4%</a:t>
                      </a:r>
                    </a:p>
                  </a:txBody>
                  <a:tcPr marL="9525" marR="9525" marT="9525" marB="0" anchor="ctr">
                    <a:lnR w="12700" cap="flat" cmpd="sng" algn="ctr">
                      <a:noFill/>
                      <a:prstDash val="solid"/>
                      <a:round/>
                      <a:headEnd type="none" w="med" len="med"/>
                      <a:tailEnd type="none" w="med" len="med"/>
                    </a:lnR>
                    <a:solidFill>
                      <a:schemeClr val="accent6">
                        <a:lumMod val="50000"/>
                        <a:alpha val="1000"/>
                      </a:schemeClr>
                    </a:solidFill>
                  </a:tcPr>
                </a:tc>
                <a:extLst>
                  <a:ext uri="{0D108BD9-81ED-4DB2-BD59-A6C34878D82A}">
                    <a16:rowId xmlns:a16="http://schemas.microsoft.com/office/drawing/2014/main" val="1465641651"/>
                  </a:ext>
                </a:extLst>
              </a:tr>
              <a:tr h="171544">
                <a:tc>
                  <a:txBody>
                    <a:bodyPr/>
                    <a:lstStyle/>
                    <a:p>
                      <a:pPr algn="ctr" fontAlgn="b"/>
                      <a:r>
                        <a:rPr lang="ru-RU" sz="800" u="none" strike="noStrike" dirty="0">
                          <a:solidFill>
                            <a:srgbClr val="007F76"/>
                          </a:solidFill>
                          <a:effectLst/>
                          <a:latin typeface="Arial Narrow" panose="020B0606020202030204" pitchFamily="34" charset="0"/>
                        </a:rPr>
                        <a:t>9</a:t>
                      </a:r>
                      <a:endParaRPr lang="en-US" sz="800" b="0" i="0" u="none" strike="noStrike" dirty="0">
                        <a:solidFill>
                          <a:srgbClr val="007F76"/>
                        </a:solidFill>
                        <a:effectLst/>
                        <a:latin typeface="Arial Narrow" panose="020B0606020202030204" pitchFamily="34" charset="0"/>
                      </a:endParaRPr>
                    </a:p>
                  </a:txBody>
                  <a:tcPr marL="9525" marR="9525" marT="0" marB="0" anchor="ctr">
                    <a:lnB w="12700" cap="flat" cmpd="sng" algn="ctr">
                      <a:solidFill>
                        <a:schemeClr val="tx1"/>
                      </a:solidFill>
                      <a:prstDash val="solid"/>
                      <a:round/>
                      <a:headEnd type="none" w="med" len="med"/>
                      <a:tailEnd type="none" w="med" len="med"/>
                    </a:lnB>
                    <a:solidFill>
                      <a:srgbClr val="007F76">
                        <a:alpha val="20000"/>
                      </a:srgbClr>
                    </a:solidFill>
                  </a:tcPr>
                </a:tc>
                <a:tc>
                  <a:txBody>
                    <a:bodyPr/>
                    <a:lstStyle/>
                    <a:p>
                      <a:pPr algn="ctr" fontAlgn="ctr"/>
                      <a:r>
                        <a:rPr lang="ru-RU" sz="800" b="0" i="0" u="none" strike="noStrike" dirty="0">
                          <a:solidFill>
                            <a:srgbClr val="007F76"/>
                          </a:solidFill>
                          <a:effectLst/>
                          <a:latin typeface="Arial Narrow" panose="020B0606020202030204" pitchFamily="34" charset="0"/>
                        </a:rPr>
                        <a:t>9113-0</a:t>
                      </a:r>
                    </a:p>
                  </a:txBody>
                  <a:tcPr marL="9525" marR="9525" marT="9525" marB="0" anchor="ctr">
                    <a:lnB w="12700" cap="flat" cmpd="sng" algn="ctr">
                      <a:solidFill>
                        <a:schemeClr val="tx1"/>
                      </a:solidFill>
                      <a:prstDash val="solid"/>
                      <a:round/>
                      <a:headEnd type="none" w="med" len="med"/>
                      <a:tailEnd type="none" w="med" len="med"/>
                    </a:lnB>
                    <a:solidFill>
                      <a:srgbClr val="007F76">
                        <a:alpha val="20000"/>
                      </a:srgbClr>
                    </a:solidFill>
                  </a:tcPr>
                </a:tc>
                <a:tc>
                  <a:txBody>
                    <a:bodyPr/>
                    <a:lstStyle/>
                    <a:p>
                      <a:pPr marL="72000" algn="l" fontAlgn="ctr"/>
                      <a:r>
                        <a:rPr lang="ru-RU" sz="800" b="0" i="0" u="none" strike="noStrike" cap="none" dirty="0" err="1">
                          <a:solidFill>
                            <a:srgbClr val="007F76"/>
                          </a:solidFill>
                          <a:effectLst/>
                          <a:latin typeface="Arial Narrow" panose="020B0606020202030204" pitchFamily="34" charset="0"/>
                          <a:ea typeface="+mn-ea"/>
                          <a:cs typeface="+mn-cs"/>
                          <a:sym typeface="Arial"/>
                        </a:rPr>
                        <a:t>Офистердегі</a:t>
                      </a:r>
                      <a:r>
                        <a:rPr lang="ru-RU" sz="800" b="0" i="0" u="none" strike="noStrike" cap="none" dirty="0">
                          <a:solidFill>
                            <a:srgbClr val="007F76"/>
                          </a:solidFill>
                          <a:effectLst/>
                          <a:latin typeface="Arial Narrow" panose="020B0606020202030204" pitchFamily="34" charset="0"/>
                          <a:ea typeface="+mn-ea"/>
                          <a:cs typeface="+mn-cs"/>
                          <a:sym typeface="Arial"/>
                        </a:rPr>
                        <a:t> </a:t>
                      </a:r>
                      <a:r>
                        <a:rPr lang="ru-RU" sz="800" b="0" i="0" u="none" strike="noStrike" cap="none" dirty="0" err="1">
                          <a:solidFill>
                            <a:srgbClr val="007F76"/>
                          </a:solidFill>
                          <a:effectLst/>
                          <a:latin typeface="Arial Narrow" panose="020B0606020202030204" pitchFamily="34" charset="0"/>
                          <a:ea typeface="+mn-ea"/>
                          <a:cs typeface="+mn-cs"/>
                          <a:sym typeface="Arial"/>
                        </a:rPr>
                        <a:t>жинаушылар</a:t>
                      </a:r>
                      <a:endParaRPr lang="ru-RU" sz="800" b="0" i="0" u="none" strike="noStrike" cap="none" dirty="0">
                        <a:solidFill>
                          <a:srgbClr val="007F76"/>
                        </a:solidFill>
                        <a:effectLst/>
                        <a:latin typeface="Arial Narrow" panose="020B0606020202030204" pitchFamily="34" charset="0"/>
                        <a:ea typeface="+mn-ea"/>
                        <a:cs typeface="+mn-cs"/>
                        <a:sym typeface="Arial"/>
                      </a:endParaRPr>
                    </a:p>
                  </a:txBody>
                  <a:tcPr marL="9525" marR="9525" marT="0" marB="0" anchor="ctr">
                    <a:lnB w="12700" cap="flat" cmpd="sng" algn="ctr">
                      <a:solidFill>
                        <a:schemeClr val="tx1"/>
                      </a:solidFill>
                      <a:prstDash val="solid"/>
                      <a:round/>
                      <a:headEnd type="none" w="med" len="med"/>
                      <a:tailEnd type="none" w="med" len="med"/>
                    </a:lnB>
                    <a:solidFill>
                      <a:srgbClr val="007F76">
                        <a:alpha val="20000"/>
                      </a:srgbClr>
                    </a:solidFill>
                  </a:tcPr>
                </a:tc>
                <a:tc>
                  <a:txBody>
                    <a:bodyPr/>
                    <a:lstStyle/>
                    <a:p>
                      <a:pPr algn="ctr" fontAlgn="ctr"/>
                      <a:r>
                        <a:rPr lang="ru-RU" sz="800" b="0" i="0" u="none" strike="noStrike" dirty="0">
                          <a:solidFill>
                            <a:srgbClr val="007F76"/>
                          </a:solidFill>
                          <a:effectLst/>
                          <a:latin typeface="Arial Narrow" panose="020B0606020202030204" pitchFamily="34" charset="0"/>
                        </a:rPr>
                        <a:t>Алматы қ.</a:t>
                      </a:r>
                    </a:p>
                  </a:txBody>
                  <a:tcPr marL="9525" marR="9525" marT="9525" marB="0" anchor="ctr">
                    <a:lnB w="12700" cap="flat" cmpd="sng" algn="ctr">
                      <a:solidFill>
                        <a:schemeClr val="tx1"/>
                      </a:solidFill>
                      <a:prstDash val="solid"/>
                      <a:round/>
                      <a:headEnd type="none" w="med" len="med"/>
                      <a:tailEnd type="none" w="med" len="med"/>
                    </a:lnB>
                    <a:solidFill>
                      <a:srgbClr val="007F76">
                        <a:alpha val="20000"/>
                      </a:srgbClr>
                    </a:solidFill>
                  </a:tcPr>
                </a:tc>
                <a:tc>
                  <a:txBody>
                    <a:bodyPr/>
                    <a:lstStyle/>
                    <a:p>
                      <a:pPr algn="ctr" fontAlgn="ctr"/>
                      <a:r>
                        <a:rPr lang="ru-RU" sz="800" b="0" i="0" u="none" strike="noStrike">
                          <a:solidFill>
                            <a:srgbClr val="007F76"/>
                          </a:solidFill>
                          <a:effectLst/>
                          <a:latin typeface="Arial Narrow" panose="020B0606020202030204" pitchFamily="34" charset="0"/>
                        </a:rPr>
                        <a:t>2 318</a:t>
                      </a:r>
                    </a:p>
                  </a:txBody>
                  <a:tcPr marL="9525" marR="9525" marT="9525" marB="0" anchor="ctr">
                    <a:lnB w="12700" cap="flat" cmpd="sng" algn="ctr">
                      <a:solidFill>
                        <a:schemeClr val="tx1"/>
                      </a:solidFill>
                      <a:prstDash val="solid"/>
                      <a:round/>
                      <a:headEnd type="none" w="med" len="med"/>
                      <a:tailEnd type="none" w="med" len="med"/>
                    </a:lnB>
                    <a:solidFill>
                      <a:srgbClr val="007F76">
                        <a:alpha val="20000"/>
                      </a:srgbClr>
                    </a:solidFill>
                  </a:tcPr>
                </a:tc>
                <a:tc>
                  <a:txBody>
                    <a:bodyPr/>
                    <a:lstStyle/>
                    <a:p>
                      <a:pPr algn="ctr" fontAlgn="ctr"/>
                      <a:r>
                        <a:rPr lang="ru-RU" sz="800" b="0" i="0" u="none" strike="noStrike">
                          <a:solidFill>
                            <a:srgbClr val="007F76"/>
                          </a:solidFill>
                          <a:effectLst/>
                          <a:latin typeface="Arial Narrow" panose="020B0606020202030204" pitchFamily="34" charset="0"/>
                        </a:rPr>
                        <a:t>13,3%</a:t>
                      </a:r>
                    </a:p>
                  </a:txBody>
                  <a:tcPr marL="9525" marR="9525" marT="9525" marB="0" anchor="ctr">
                    <a:lnB w="12700" cap="flat" cmpd="sng" algn="ctr">
                      <a:solidFill>
                        <a:schemeClr val="tx1"/>
                      </a:solidFill>
                      <a:prstDash val="solid"/>
                      <a:round/>
                      <a:headEnd type="none" w="med" len="med"/>
                      <a:tailEnd type="none" w="med" len="med"/>
                    </a:lnB>
                    <a:solidFill>
                      <a:srgbClr val="007F76">
                        <a:alpha val="20000"/>
                      </a:srgbClr>
                    </a:solidFill>
                  </a:tcPr>
                </a:tc>
                <a:tc>
                  <a:txBody>
                    <a:bodyPr/>
                    <a:lstStyle/>
                    <a:p>
                      <a:pPr algn="ctr" fontAlgn="ctr"/>
                      <a:r>
                        <a:rPr lang="ru-RU" sz="800" b="0" i="0" u="none" strike="noStrike" dirty="0">
                          <a:solidFill>
                            <a:srgbClr val="007F76"/>
                          </a:solidFill>
                          <a:effectLst/>
                          <a:latin typeface="Arial Narrow" panose="020B0606020202030204" pitchFamily="34" charset="0"/>
                        </a:rPr>
                        <a:t>Астана қ.</a:t>
                      </a:r>
                    </a:p>
                  </a:txBody>
                  <a:tcPr marL="9525" marR="9525" marT="9525" marB="0" anchor="ctr">
                    <a:lnB w="12700" cap="flat" cmpd="sng" algn="ctr">
                      <a:solidFill>
                        <a:schemeClr val="tx1"/>
                      </a:solidFill>
                      <a:prstDash val="solid"/>
                      <a:round/>
                      <a:headEnd type="none" w="med" len="med"/>
                      <a:tailEnd type="none" w="med" len="med"/>
                    </a:lnB>
                    <a:solidFill>
                      <a:srgbClr val="007F76">
                        <a:alpha val="20000"/>
                      </a:srgbClr>
                    </a:solidFill>
                  </a:tcPr>
                </a:tc>
                <a:tc>
                  <a:txBody>
                    <a:bodyPr/>
                    <a:lstStyle/>
                    <a:p>
                      <a:pPr algn="ctr" fontAlgn="ctr"/>
                      <a:r>
                        <a:rPr lang="ru-RU" sz="800" b="0" i="0" u="none" strike="noStrike">
                          <a:solidFill>
                            <a:srgbClr val="007F76"/>
                          </a:solidFill>
                          <a:effectLst/>
                          <a:latin typeface="Arial Narrow" panose="020B0606020202030204" pitchFamily="34" charset="0"/>
                        </a:rPr>
                        <a:t>2 057</a:t>
                      </a:r>
                    </a:p>
                  </a:txBody>
                  <a:tcPr marL="9525" marR="9525" marT="9525" marB="0" anchor="ctr">
                    <a:lnB w="12700" cap="flat" cmpd="sng" algn="ctr">
                      <a:solidFill>
                        <a:schemeClr val="tx1"/>
                      </a:solidFill>
                      <a:prstDash val="solid"/>
                      <a:round/>
                      <a:headEnd type="none" w="med" len="med"/>
                      <a:tailEnd type="none" w="med" len="med"/>
                    </a:lnB>
                    <a:solidFill>
                      <a:srgbClr val="007F76">
                        <a:alpha val="20000"/>
                      </a:srgbClr>
                    </a:solidFill>
                  </a:tcPr>
                </a:tc>
                <a:tc>
                  <a:txBody>
                    <a:bodyPr/>
                    <a:lstStyle/>
                    <a:p>
                      <a:pPr algn="ctr" fontAlgn="ctr"/>
                      <a:r>
                        <a:rPr lang="ru-RU" sz="800" b="0" i="0" u="none" strike="noStrike">
                          <a:solidFill>
                            <a:srgbClr val="007F76"/>
                          </a:solidFill>
                          <a:effectLst/>
                          <a:latin typeface="Arial Narrow" panose="020B0606020202030204" pitchFamily="34" charset="0"/>
                        </a:rPr>
                        <a:t>11,8%</a:t>
                      </a:r>
                    </a:p>
                  </a:txBody>
                  <a:tcPr marL="9525" marR="9525" marT="9525" marB="0" anchor="ctr">
                    <a:lnB w="12700" cap="flat" cmpd="sng" algn="ctr">
                      <a:solidFill>
                        <a:schemeClr val="tx1"/>
                      </a:solidFill>
                      <a:prstDash val="solid"/>
                      <a:round/>
                      <a:headEnd type="none" w="med" len="med"/>
                      <a:tailEnd type="none" w="med" len="med"/>
                    </a:lnB>
                    <a:solidFill>
                      <a:srgbClr val="007F76">
                        <a:alpha val="20000"/>
                      </a:srgbClr>
                    </a:solidFill>
                  </a:tcPr>
                </a:tc>
                <a:tc>
                  <a:txBody>
                    <a:bodyPr/>
                    <a:lstStyle/>
                    <a:p>
                      <a:pPr algn="ctr" fontAlgn="ctr"/>
                      <a:r>
                        <a:rPr lang="ru-RU" sz="800" b="0" i="0" u="none" strike="noStrike" dirty="0" err="1">
                          <a:solidFill>
                            <a:srgbClr val="007F76"/>
                          </a:solidFill>
                          <a:effectLst/>
                          <a:latin typeface="Arial Narrow" panose="020B0606020202030204" pitchFamily="34" charset="0"/>
                        </a:rPr>
                        <a:t>Қарағанды</a:t>
                      </a:r>
                      <a:endParaRPr lang="ru-RU" sz="800" b="0" i="0" u="none" strike="noStrike" dirty="0">
                        <a:solidFill>
                          <a:srgbClr val="007F76"/>
                        </a:solidFill>
                        <a:effectLst/>
                        <a:latin typeface="Arial Narrow" panose="020B0606020202030204" pitchFamily="34" charset="0"/>
                      </a:endParaRPr>
                    </a:p>
                  </a:txBody>
                  <a:tcPr marL="9525" marR="9525" marT="9525" marB="0" anchor="ctr">
                    <a:lnB w="12700" cap="flat" cmpd="sng" algn="ctr">
                      <a:solidFill>
                        <a:schemeClr val="tx1"/>
                      </a:solidFill>
                      <a:prstDash val="solid"/>
                      <a:round/>
                      <a:headEnd type="none" w="med" len="med"/>
                      <a:tailEnd type="none" w="med" len="med"/>
                    </a:lnB>
                    <a:solidFill>
                      <a:srgbClr val="007F76">
                        <a:alpha val="20000"/>
                      </a:srgbClr>
                    </a:solidFill>
                  </a:tcPr>
                </a:tc>
                <a:tc>
                  <a:txBody>
                    <a:bodyPr/>
                    <a:lstStyle/>
                    <a:p>
                      <a:pPr algn="ctr" fontAlgn="ctr"/>
                      <a:r>
                        <a:rPr lang="ru-RU" sz="800" b="0" i="0" u="none" strike="noStrike">
                          <a:solidFill>
                            <a:srgbClr val="007F76"/>
                          </a:solidFill>
                          <a:effectLst/>
                          <a:latin typeface="Arial Narrow" panose="020B0606020202030204" pitchFamily="34" charset="0"/>
                        </a:rPr>
                        <a:t>1 601</a:t>
                      </a:r>
                    </a:p>
                  </a:txBody>
                  <a:tcPr marL="9525" marR="9525" marT="9525" marB="0" anchor="ctr">
                    <a:lnB w="12700" cap="flat" cmpd="sng" algn="ctr">
                      <a:solidFill>
                        <a:schemeClr val="tx1"/>
                      </a:solidFill>
                      <a:prstDash val="solid"/>
                      <a:round/>
                      <a:headEnd type="none" w="med" len="med"/>
                      <a:tailEnd type="none" w="med" len="med"/>
                    </a:lnB>
                    <a:solidFill>
                      <a:srgbClr val="007F76">
                        <a:alpha val="20000"/>
                      </a:srgbClr>
                    </a:solidFill>
                  </a:tcPr>
                </a:tc>
                <a:tc>
                  <a:txBody>
                    <a:bodyPr/>
                    <a:lstStyle/>
                    <a:p>
                      <a:pPr algn="ctr" fontAlgn="ctr"/>
                      <a:r>
                        <a:rPr lang="ru-RU" sz="800" b="0" i="0" u="none" strike="noStrike">
                          <a:solidFill>
                            <a:srgbClr val="007F76"/>
                          </a:solidFill>
                          <a:effectLst/>
                          <a:latin typeface="Arial Narrow" panose="020B0606020202030204" pitchFamily="34" charset="0"/>
                        </a:rPr>
                        <a:t>9,2%</a:t>
                      </a:r>
                    </a:p>
                  </a:txBody>
                  <a:tcPr marL="9525" marR="9525" marT="9525" marB="0" anchor="ctr">
                    <a:lnR w="12700" cap="flat" cmpd="sng" algn="ctr">
                      <a:noFill/>
                      <a:prstDash val="solid"/>
                      <a:round/>
                      <a:headEnd type="none" w="med" len="med"/>
                      <a:tailEnd type="none" w="med" len="med"/>
                    </a:lnR>
                    <a:lnB w="12700" cap="flat" cmpd="sng" algn="ctr">
                      <a:solidFill>
                        <a:schemeClr val="tx1"/>
                      </a:solidFill>
                      <a:prstDash val="solid"/>
                      <a:round/>
                      <a:headEnd type="none" w="med" len="med"/>
                      <a:tailEnd type="none" w="med" len="med"/>
                    </a:lnB>
                    <a:solidFill>
                      <a:srgbClr val="007F76">
                        <a:alpha val="20000"/>
                      </a:srgbClr>
                    </a:solidFill>
                  </a:tcPr>
                </a:tc>
                <a:extLst>
                  <a:ext uri="{0D108BD9-81ED-4DB2-BD59-A6C34878D82A}">
                    <a16:rowId xmlns:a16="http://schemas.microsoft.com/office/drawing/2014/main" val="2390657696"/>
                  </a:ext>
                </a:extLst>
              </a:tr>
              <a:tr h="171544">
                <a:tc>
                  <a:txBody>
                    <a:bodyPr/>
                    <a:lstStyle/>
                    <a:p>
                      <a:pPr algn="ctr" fontAlgn="b"/>
                      <a:r>
                        <a:rPr lang="ru-RU" sz="800" u="none" strike="noStrike" dirty="0">
                          <a:solidFill>
                            <a:srgbClr val="007F76"/>
                          </a:solidFill>
                          <a:effectLst/>
                          <a:latin typeface="Arial Narrow" panose="020B0606020202030204" pitchFamily="34" charset="0"/>
                        </a:rPr>
                        <a:t>10</a:t>
                      </a:r>
                      <a:endParaRPr lang="en-US" sz="800" b="0" i="0" u="none" strike="noStrike" dirty="0">
                        <a:solidFill>
                          <a:srgbClr val="007F76"/>
                        </a:solidFill>
                        <a:effectLst/>
                        <a:latin typeface="Arial Narrow" panose="020B0606020202030204" pitchFamily="34" charset="0"/>
                      </a:endParaRPr>
                    </a:p>
                  </a:txBody>
                  <a:tcPr marL="9525" marR="9525" marT="0" marB="0" anchor="ctr">
                    <a:lnT w="12700" cap="flat" cmpd="sng" algn="ctr">
                      <a:solidFill>
                        <a:schemeClr val="tx1"/>
                      </a:solidFill>
                      <a:prstDash val="solid"/>
                      <a:round/>
                      <a:headEnd type="none" w="med" len="med"/>
                      <a:tailEnd type="none" w="med" len="med"/>
                    </a:lnT>
                    <a:solidFill>
                      <a:schemeClr val="accent6">
                        <a:lumMod val="50000"/>
                        <a:alpha val="1000"/>
                      </a:schemeClr>
                    </a:solidFill>
                  </a:tcPr>
                </a:tc>
                <a:tc>
                  <a:txBody>
                    <a:bodyPr/>
                    <a:lstStyle/>
                    <a:p>
                      <a:pPr algn="ctr" fontAlgn="ctr"/>
                      <a:r>
                        <a:rPr lang="ru-RU" sz="800" b="0" i="0" u="none" strike="noStrike">
                          <a:solidFill>
                            <a:srgbClr val="007F76"/>
                          </a:solidFill>
                          <a:effectLst/>
                          <a:latin typeface="Arial Narrow" panose="020B0606020202030204" pitchFamily="34" charset="0"/>
                        </a:rPr>
                        <a:t>9112-9</a:t>
                      </a:r>
                    </a:p>
                  </a:txBody>
                  <a:tcPr marL="9525" marR="9525" marT="9525" marB="0" anchor="ctr">
                    <a:lnT w="12700" cap="flat" cmpd="sng" algn="ctr">
                      <a:solidFill>
                        <a:schemeClr val="tx1"/>
                      </a:solidFill>
                      <a:prstDash val="solid"/>
                      <a:round/>
                      <a:headEnd type="none" w="med" len="med"/>
                      <a:tailEnd type="none" w="med" len="med"/>
                    </a:lnT>
                    <a:solidFill>
                      <a:schemeClr val="accent6">
                        <a:lumMod val="50000"/>
                        <a:alpha val="1000"/>
                      </a:schemeClr>
                    </a:solidFill>
                  </a:tcPr>
                </a:tc>
                <a:tc>
                  <a:txBody>
                    <a:bodyPr/>
                    <a:lstStyle/>
                    <a:p>
                      <a:pPr marL="72000" algn="l" fontAlgn="ctr"/>
                      <a:r>
                        <a:rPr lang="ru-RU" sz="800" b="0" i="0" u="none" strike="noStrike" cap="none" dirty="0" err="1">
                          <a:solidFill>
                            <a:srgbClr val="007F76"/>
                          </a:solidFill>
                          <a:effectLst/>
                          <a:latin typeface="Arial Narrow" panose="020B0606020202030204" pitchFamily="34" charset="0"/>
                          <a:ea typeface="+mn-ea"/>
                          <a:cs typeface="+mn-cs"/>
                          <a:sym typeface="Arial"/>
                        </a:rPr>
                        <a:t>Отельдердегі</a:t>
                      </a:r>
                      <a:r>
                        <a:rPr lang="ru-RU" sz="800" b="0" i="0" u="none" strike="noStrike" cap="none" dirty="0">
                          <a:solidFill>
                            <a:srgbClr val="007F76"/>
                          </a:solidFill>
                          <a:effectLst/>
                          <a:latin typeface="Arial Narrow" panose="020B0606020202030204" pitchFamily="34" charset="0"/>
                          <a:ea typeface="+mn-ea"/>
                          <a:cs typeface="+mn-cs"/>
                          <a:sym typeface="Arial"/>
                        </a:rPr>
                        <a:t> ж/е </a:t>
                      </a:r>
                      <a:r>
                        <a:rPr lang="ru-RU" sz="800" b="0" i="0" u="none" strike="noStrike" cap="none" dirty="0" err="1">
                          <a:solidFill>
                            <a:srgbClr val="007F76"/>
                          </a:solidFill>
                          <a:effectLst/>
                          <a:latin typeface="Arial Narrow" panose="020B0606020202030204" pitchFamily="34" charset="0"/>
                          <a:ea typeface="+mn-ea"/>
                          <a:cs typeface="+mn-cs"/>
                          <a:sym typeface="Arial"/>
                        </a:rPr>
                        <a:t>ұқсас</a:t>
                      </a:r>
                      <a:r>
                        <a:rPr lang="ru-RU" sz="800" b="0" i="0" u="none" strike="noStrike" cap="none" dirty="0">
                          <a:solidFill>
                            <a:srgbClr val="007F76"/>
                          </a:solidFill>
                          <a:effectLst/>
                          <a:latin typeface="Arial Narrow" panose="020B0606020202030204" pitchFamily="34" charset="0"/>
                          <a:ea typeface="+mn-ea"/>
                          <a:cs typeface="+mn-cs"/>
                          <a:sym typeface="Arial"/>
                        </a:rPr>
                        <a:t> </a:t>
                      </a:r>
                      <a:r>
                        <a:rPr lang="ru-RU" sz="800" b="0" i="0" u="none" strike="noStrike" cap="none" dirty="0" err="1">
                          <a:solidFill>
                            <a:srgbClr val="007F76"/>
                          </a:solidFill>
                          <a:effectLst/>
                          <a:latin typeface="Arial Narrow" panose="020B0606020202030204" pitchFamily="34" charset="0"/>
                          <a:ea typeface="+mn-ea"/>
                          <a:cs typeface="+mn-cs"/>
                          <a:sym typeface="Arial"/>
                        </a:rPr>
                        <a:t>мекемелердегі</a:t>
                      </a:r>
                      <a:r>
                        <a:rPr lang="ru-RU" sz="800" b="0" i="0" u="none" strike="noStrike" cap="none" dirty="0">
                          <a:solidFill>
                            <a:srgbClr val="007F76"/>
                          </a:solidFill>
                          <a:effectLst/>
                          <a:latin typeface="Arial Narrow" panose="020B0606020202030204" pitchFamily="34" charset="0"/>
                          <a:ea typeface="+mn-ea"/>
                          <a:cs typeface="+mn-cs"/>
                          <a:sym typeface="Arial"/>
                        </a:rPr>
                        <a:t> </a:t>
                      </a:r>
                      <a:r>
                        <a:rPr lang="ru-RU" sz="800" b="0" i="0" u="none" strike="noStrike" cap="none" dirty="0" err="1">
                          <a:solidFill>
                            <a:srgbClr val="007F76"/>
                          </a:solidFill>
                          <a:effectLst/>
                          <a:latin typeface="Arial Narrow" panose="020B0606020202030204" pitchFamily="34" charset="0"/>
                          <a:ea typeface="+mn-ea"/>
                          <a:cs typeface="+mn-cs"/>
                          <a:sym typeface="Arial"/>
                        </a:rPr>
                        <a:t>тазалаушылар</a:t>
                      </a:r>
                      <a:r>
                        <a:rPr lang="ru-RU" sz="800" b="0" i="0" u="none" strike="noStrike" cap="none" dirty="0">
                          <a:solidFill>
                            <a:srgbClr val="007F76"/>
                          </a:solidFill>
                          <a:effectLst/>
                          <a:latin typeface="Arial Narrow" panose="020B0606020202030204" pitchFamily="34" charset="0"/>
                          <a:ea typeface="+mn-ea"/>
                          <a:cs typeface="+mn-cs"/>
                          <a:sym typeface="Arial"/>
                        </a:rPr>
                        <a:t> ж/е </a:t>
                      </a:r>
                      <a:r>
                        <a:rPr lang="ru-RU" sz="800" b="0" i="0" u="none" strike="noStrike" cap="none" dirty="0" err="1">
                          <a:solidFill>
                            <a:srgbClr val="007F76"/>
                          </a:solidFill>
                          <a:effectLst/>
                          <a:latin typeface="Arial Narrow" panose="020B0606020202030204" pitchFamily="34" charset="0"/>
                          <a:ea typeface="+mn-ea"/>
                          <a:cs typeface="+mn-cs"/>
                          <a:sym typeface="Arial"/>
                        </a:rPr>
                        <a:t>үй</a:t>
                      </a:r>
                      <a:r>
                        <a:rPr lang="ru-RU" sz="800" b="0" i="0" u="none" strike="noStrike" cap="none" dirty="0">
                          <a:solidFill>
                            <a:srgbClr val="007F76"/>
                          </a:solidFill>
                          <a:effectLst/>
                          <a:latin typeface="Arial Narrow" panose="020B0606020202030204" pitchFamily="34" charset="0"/>
                          <a:ea typeface="+mn-ea"/>
                          <a:cs typeface="+mn-cs"/>
                          <a:sym typeface="Arial"/>
                        </a:rPr>
                        <a:t> </a:t>
                      </a:r>
                      <a:r>
                        <a:rPr lang="ru-RU" sz="800" b="0" i="0" u="none" strike="noStrike" cap="none" dirty="0" err="1">
                          <a:solidFill>
                            <a:srgbClr val="007F76"/>
                          </a:solidFill>
                          <a:effectLst/>
                          <a:latin typeface="Arial Narrow" panose="020B0606020202030204" pitchFamily="34" charset="0"/>
                          <a:ea typeface="+mn-ea"/>
                          <a:cs typeface="+mn-cs"/>
                          <a:sym typeface="Arial"/>
                        </a:rPr>
                        <a:t>қызметшілері</a:t>
                      </a:r>
                      <a:endParaRPr lang="ru-RU" sz="800" b="0" i="0" u="none" strike="noStrike" cap="none" dirty="0">
                        <a:solidFill>
                          <a:srgbClr val="007F76"/>
                        </a:solidFill>
                        <a:effectLst/>
                        <a:latin typeface="Arial Narrow" panose="020B0606020202030204" pitchFamily="34" charset="0"/>
                        <a:ea typeface="+mn-ea"/>
                        <a:cs typeface="+mn-cs"/>
                        <a:sym typeface="Arial"/>
                      </a:endParaRPr>
                    </a:p>
                  </a:txBody>
                  <a:tcPr marL="9525" marR="9525" marT="0" marB="0" anchor="ctr">
                    <a:lnT w="12700" cap="flat" cmpd="sng" algn="ctr">
                      <a:solidFill>
                        <a:schemeClr val="tx1"/>
                      </a:solidFill>
                      <a:prstDash val="solid"/>
                      <a:round/>
                      <a:headEnd type="none" w="med" len="med"/>
                      <a:tailEnd type="none" w="med" len="med"/>
                    </a:lnT>
                    <a:solidFill>
                      <a:schemeClr val="accent6">
                        <a:lumMod val="50000"/>
                        <a:alpha val="1000"/>
                      </a:schemeClr>
                    </a:solidFill>
                  </a:tcPr>
                </a:tc>
                <a:tc>
                  <a:txBody>
                    <a:bodyPr/>
                    <a:lstStyle/>
                    <a:p>
                      <a:pPr algn="ctr" fontAlgn="ctr"/>
                      <a:r>
                        <a:rPr lang="ru-RU" sz="800" b="0" i="0" u="none" strike="noStrike" dirty="0" err="1">
                          <a:solidFill>
                            <a:srgbClr val="007F76"/>
                          </a:solidFill>
                          <a:effectLst/>
                          <a:latin typeface="Arial Narrow" panose="020B0606020202030204" pitchFamily="34" charset="0"/>
                        </a:rPr>
                        <a:t>Қарағанды</a:t>
                      </a:r>
                      <a:endParaRPr lang="ru-RU" sz="800" b="0" i="0" u="none" strike="noStrike" dirty="0">
                        <a:solidFill>
                          <a:srgbClr val="007F76"/>
                        </a:solidFill>
                        <a:effectLst/>
                        <a:latin typeface="Arial Narrow" panose="020B0606020202030204" pitchFamily="34" charset="0"/>
                      </a:endParaRPr>
                    </a:p>
                  </a:txBody>
                  <a:tcPr marL="9525" marR="9525" marT="9525" marB="0" anchor="ctr">
                    <a:lnT w="12700" cap="flat" cmpd="sng" algn="ctr">
                      <a:solidFill>
                        <a:schemeClr val="tx1"/>
                      </a:solidFill>
                      <a:prstDash val="solid"/>
                      <a:round/>
                      <a:headEnd type="none" w="med" len="med"/>
                      <a:tailEnd type="none" w="med" len="med"/>
                    </a:lnT>
                    <a:solidFill>
                      <a:schemeClr val="accent6">
                        <a:lumMod val="50000"/>
                        <a:alpha val="1000"/>
                      </a:schemeClr>
                    </a:solidFill>
                  </a:tcPr>
                </a:tc>
                <a:tc>
                  <a:txBody>
                    <a:bodyPr/>
                    <a:lstStyle/>
                    <a:p>
                      <a:pPr algn="ctr" fontAlgn="ctr"/>
                      <a:r>
                        <a:rPr lang="ru-RU" sz="800" b="0" i="0" u="none" strike="noStrike">
                          <a:solidFill>
                            <a:srgbClr val="007F76"/>
                          </a:solidFill>
                          <a:effectLst/>
                          <a:latin typeface="Arial Narrow" panose="020B0606020202030204" pitchFamily="34" charset="0"/>
                        </a:rPr>
                        <a:t>2 573</a:t>
                      </a:r>
                    </a:p>
                  </a:txBody>
                  <a:tcPr marL="9525" marR="9525" marT="9525" marB="0" anchor="ctr">
                    <a:lnT w="12700" cap="flat" cmpd="sng" algn="ctr">
                      <a:solidFill>
                        <a:schemeClr val="tx1"/>
                      </a:solidFill>
                      <a:prstDash val="solid"/>
                      <a:round/>
                      <a:headEnd type="none" w="med" len="med"/>
                      <a:tailEnd type="none" w="med" len="med"/>
                    </a:lnT>
                    <a:solidFill>
                      <a:schemeClr val="accent6">
                        <a:lumMod val="50000"/>
                        <a:alpha val="1000"/>
                      </a:schemeClr>
                    </a:solidFill>
                  </a:tcPr>
                </a:tc>
                <a:tc>
                  <a:txBody>
                    <a:bodyPr/>
                    <a:lstStyle/>
                    <a:p>
                      <a:pPr algn="ctr" fontAlgn="ctr"/>
                      <a:r>
                        <a:rPr lang="ru-RU" sz="800" b="0" i="0" u="none" strike="noStrike">
                          <a:solidFill>
                            <a:srgbClr val="007F76"/>
                          </a:solidFill>
                          <a:effectLst/>
                          <a:latin typeface="Arial Narrow" panose="020B0606020202030204" pitchFamily="34" charset="0"/>
                        </a:rPr>
                        <a:t>15,7%</a:t>
                      </a:r>
                    </a:p>
                  </a:txBody>
                  <a:tcPr marL="9525" marR="9525" marT="9525" marB="0" anchor="ctr">
                    <a:lnT w="12700" cap="flat" cmpd="sng" algn="ctr">
                      <a:solidFill>
                        <a:schemeClr val="tx1"/>
                      </a:solidFill>
                      <a:prstDash val="solid"/>
                      <a:round/>
                      <a:headEnd type="none" w="med" len="med"/>
                      <a:tailEnd type="none" w="med" len="med"/>
                    </a:lnT>
                    <a:solidFill>
                      <a:schemeClr val="accent6">
                        <a:lumMod val="50000"/>
                        <a:alpha val="1000"/>
                      </a:schemeClr>
                    </a:solidFill>
                  </a:tcPr>
                </a:tc>
                <a:tc>
                  <a:txBody>
                    <a:bodyPr/>
                    <a:lstStyle/>
                    <a:p>
                      <a:pPr algn="ctr" fontAlgn="ctr"/>
                      <a:r>
                        <a:rPr lang="ru-RU" sz="800" b="0" i="0" u="none" strike="noStrike" dirty="0">
                          <a:solidFill>
                            <a:srgbClr val="007F76"/>
                          </a:solidFill>
                          <a:effectLst/>
                          <a:latin typeface="Arial Narrow" panose="020B0606020202030204" pitchFamily="34" charset="0"/>
                        </a:rPr>
                        <a:t>Алматы қ.</a:t>
                      </a:r>
                    </a:p>
                  </a:txBody>
                  <a:tcPr marL="9525" marR="9525" marT="9525" marB="0" anchor="ctr">
                    <a:lnT w="12700" cap="flat" cmpd="sng" algn="ctr">
                      <a:solidFill>
                        <a:schemeClr val="tx1"/>
                      </a:solidFill>
                      <a:prstDash val="solid"/>
                      <a:round/>
                      <a:headEnd type="none" w="med" len="med"/>
                      <a:tailEnd type="none" w="med" len="med"/>
                    </a:lnT>
                    <a:solidFill>
                      <a:schemeClr val="accent6">
                        <a:lumMod val="50000"/>
                        <a:alpha val="1000"/>
                      </a:schemeClr>
                    </a:solidFill>
                  </a:tcPr>
                </a:tc>
                <a:tc>
                  <a:txBody>
                    <a:bodyPr/>
                    <a:lstStyle/>
                    <a:p>
                      <a:pPr algn="ctr" fontAlgn="ctr"/>
                      <a:r>
                        <a:rPr lang="ru-RU" sz="800" b="0" i="0" u="none" strike="noStrike">
                          <a:solidFill>
                            <a:srgbClr val="007F76"/>
                          </a:solidFill>
                          <a:effectLst/>
                          <a:latin typeface="Arial Narrow" panose="020B0606020202030204" pitchFamily="34" charset="0"/>
                        </a:rPr>
                        <a:t>2 389</a:t>
                      </a:r>
                    </a:p>
                  </a:txBody>
                  <a:tcPr marL="9525" marR="9525" marT="9525" marB="0" anchor="ctr">
                    <a:lnT w="12700" cap="flat" cmpd="sng" algn="ctr">
                      <a:solidFill>
                        <a:schemeClr val="tx1"/>
                      </a:solidFill>
                      <a:prstDash val="solid"/>
                      <a:round/>
                      <a:headEnd type="none" w="med" len="med"/>
                      <a:tailEnd type="none" w="med" len="med"/>
                    </a:lnT>
                    <a:solidFill>
                      <a:schemeClr val="accent6">
                        <a:lumMod val="50000"/>
                        <a:alpha val="1000"/>
                      </a:schemeClr>
                    </a:solidFill>
                  </a:tcPr>
                </a:tc>
                <a:tc>
                  <a:txBody>
                    <a:bodyPr/>
                    <a:lstStyle/>
                    <a:p>
                      <a:pPr algn="ctr" fontAlgn="ctr"/>
                      <a:r>
                        <a:rPr lang="ru-RU" sz="800" b="0" i="0" u="none" strike="noStrike">
                          <a:solidFill>
                            <a:srgbClr val="007F76"/>
                          </a:solidFill>
                          <a:effectLst/>
                          <a:latin typeface="Arial Narrow" panose="020B0606020202030204" pitchFamily="34" charset="0"/>
                        </a:rPr>
                        <a:t>14,5%</a:t>
                      </a:r>
                    </a:p>
                  </a:txBody>
                  <a:tcPr marL="9525" marR="9525" marT="9525" marB="0" anchor="ctr">
                    <a:lnT w="12700" cap="flat" cmpd="sng" algn="ctr">
                      <a:solidFill>
                        <a:schemeClr val="tx1"/>
                      </a:solidFill>
                      <a:prstDash val="solid"/>
                      <a:round/>
                      <a:headEnd type="none" w="med" len="med"/>
                      <a:tailEnd type="none" w="med" len="med"/>
                    </a:lnT>
                    <a:solidFill>
                      <a:schemeClr val="accent6">
                        <a:lumMod val="50000"/>
                        <a:alpha val="1000"/>
                      </a:schemeClr>
                    </a:solidFill>
                  </a:tcPr>
                </a:tc>
                <a:tc>
                  <a:txBody>
                    <a:bodyPr/>
                    <a:lstStyle/>
                    <a:p>
                      <a:pPr algn="ctr" fontAlgn="ctr"/>
                      <a:r>
                        <a:rPr lang="ru-RU" sz="800" b="0" i="0" u="none" strike="noStrike" dirty="0">
                          <a:solidFill>
                            <a:srgbClr val="007F76"/>
                          </a:solidFill>
                          <a:effectLst/>
                          <a:latin typeface="Arial Narrow" panose="020B0606020202030204" pitchFamily="34" charset="0"/>
                        </a:rPr>
                        <a:t>Астана қ.</a:t>
                      </a:r>
                    </a:p>
                  </a:txBody>
                  <a:tcPr marL="9525" marR="9525" marT="9525" marB="0" anchor="ctr">
                    <a:lnT w="12700" cap="flat" cmpd="sng" algn="ctr">
                      <a:solidFill>
                        <a:schemeClr val="tx1"/>
                      </a:solidFill>
                      <a:prstDash val="solid"/>
                      <a:round/>
                      <a:headEnd type="none" w="med" len="med"/>
                      <a:tailEnd type="none" w="med" len="med"/>
                    </a:lnT>
                    <a:solidFill>
                      <a:schemeClr val="accent6">
                        <a:lumMod val="50000"/>
                        <a:alpha val="1000"/>
                      </a:schemeClr>
                    </a:solidFill>
                  </a:tcPr>
                </a:tc>
                <a:tc>
                  <a:txBody>
                    <a:bodyPr/>
                    <a:lstStyle/>
                    <a:p>
                      <a:pPr algn="ctr" fontAlgn="ctr"/>
                      <a:r>
                        <a:rPr lang="ru-RU" sz="800" b="0" i="0" u="none" strike="noStrike">
                          <a:solidFill>
                            <a:srgbClr val="007F76"/>
                          </a:solidFill>
                          <a:effectLst/>
                          <a:latin typeface="Arial Narrow" panose="020B0606020202030204" pitchFamily="34" charset="0"/>
                        </a:rPr>
                        <a:t>2 358</a:t>
                      </a:r>
                    </a:p>
                  </a:txBody>
                  <a:tcPr marL="9525" marR="9525" marT="9525" marB="0" anchor="ctr">
                    <a:lnT w="12700" cap="flat" cmpd="sng" algn="ctr">
                      <a:solidFill>
                        <a:schemeClr val="tx1"/>
                      </a:solidFill>
                      <a:prstDash val="solid"/>
                      <a:round/>
                      <a:headEnd type="none" w="med" len="med"/>
                      <a:tailEnd type="none" w="med" len="med"/>
                    </a:lnT>
                    <a:solidFill>
                      <a:schemeClr val="accent6">
                        <a:lumMod val="50000"/>
                        <a:alpha val="1000"/>
                      </a:schemeClr>
                    </a:solidFill>
                  </a:tcPr>
                </a:tc>
                <a:tc>
                  <a:txBody>
                    <a:bodyPr/>
                    <a:lstStyle/>
                    <a:p>
                      <a:pPr algn="ctr" fontAlgn="ctr"/>
                      <a:r>
                        <a:rPr lang="ru-RU" sz="800" b="0" i="0" u="none" strike="noStrike">
                          <a:solidFill>
                            <a:srgbClr val="007F76"/>
                          </a:solidFill>
                          <a:effectLst/>
                          <a:latin typeface="Arial Narrow" panose="020B0606020202030204" pitchFamily="34" charset="0"/>
                        </a:rPr>
                        <a:t>14,4%</a:t>
                      </a:r>
                    </a:p>
                  </a:txBody>
                  <a:tcPr marL="9525" marR="9525" marT="9525" marB="0" anchor="ctr">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solidFill>
                      <a:schemeClr val="accent6">
                        <a:lumMod val="50000"/>
                        <a:alpha val="1000"/>
                      </a:schemeClr>
                    </a:solidFill>
                  </a:tcPr>
                </a:tc>
                <a:extLst>
                  <a:ext uri="{0D108BD9-81ED-4DB2-BD59-A6C34878D82A}">
                    <a16:rowId xmlns:a16="http://schemas.microsoft.com/office/drawing/2014/main" val="1781471339"/>
                  </a:ext>
                </a:extLst>
              </a:tr>
              <a:tr h="171544">
                <a:tc>
                  <a:txBody>
                    <a:bodyPr/>
                    <a:lstStyle/>
                    <a:p>
                      <a:pPr algn="ctr" fontAlgn="b"/>
                      <a:r>
                        <a:rPr lang="ru-RU" sz="800" u="none" strike="noStrike" dirty="0">
                          <a:solidFill>
                            <a:srgbClr val="007F76"/>
                          </a:solidFill>
                          <a:effectLst/>
                          <a:latin typeface="Arial Narrow" panose="020B0606020202030204" pitchFamily="34" charset="0"/>
                        </a:rPr>
                        <a:t>11</a:t>
                      </a:r>
                      <a:endParaRPr lang="en-US" sz="800" b="0" i="0" u="none" strike="noStrike" dirty="0">
                        <a:solidFill>
                          <a:srgbClr val="007F76"/>
                        </a:solidFill>
                        <a:effectLst/>
                        <a:latin typeface="Arial Narrow" panose="020B0606020202030204" pitchFamily="34" charset="0"/>
                      </a:endParaRPr>
                    </a:p>
                  </a:txBody>
                  <a:tcPr marL="9525" marR="9525" marT="0" marB="0" anchor="ctr">
                    <a:solidFill>
                      <a:srgbClr val="007F76">
                        <a:alpha val="20000"/>
                      </a:srgbClr>
                    </a:solidFill>
                  </a:tcPr>
                </a:tc>
                <a:tc>
                  <a:txBody>
                    <a:bodyPr/>
                    <a:lstStyle/>
                    <a:p>
                      <a:pPr algn="ctr" fontAlgn="ctr"/>
                      <a:r>
                        <a:rPr lang="ru-RU" sz="800" b="0" i="0" u="none" strike="noStrike">
                          <a:solidFill>
                            <a:srgbClr val="007F76"/>
                          </a:solidFill>
                          <a:effectLst/>
                          <a:latin typeface="Arial Narrow" panose="020B0606020202030204" pitchFamily="34" charset="0"/>
                        </a:rPr>
                        <a:t>5311-2</a:t>
                      </a:r>
                    </a:p>
                  </a:txBody>
                  <a:tcPr marL="9525" marR="9525" marT="9525" marB="0" anchor="ctr">
                    <a:solidFill>
                      <a:srgbClr val="007F76">
                        <a:alpha val="20000"/>
                      </a:srgbClr>
                    </a:solidFill>
                  </a:tcPr>
                </a:tc>
                <a:tc>
                  <a:txBody>
                    <a:bodyPr/>
                    <a:lstStyle/>
                    <a:p>
                      <a:pPr marL="72000" algn="l" fontAlgn="ctr"/>
                      <a:r>
                        <a:rPr lang="ru-RU" sz="800" b="0" i="0" u="none" strike="noStrike" cap="none" dirty="0">
                          <a:solidFill>
                            <a:srgbClr val="007F76"/>
                          </a:solidFill>
                          <a:effectLst/>
                          <a:latin typeface="Arial Narrow" panose="020B0606020202030204" pitchFamily="34" charset="0"/>
                          <a:ea typeface="+mn-ea"/>
                          <a:cs typeface="+mn-cs"/>
                          <a:sym typeface="Arial"/>
                        </a:rPr>
                        <a:t>Бала </a:t>
                      </a:r>
                      <a:r>
                        <a:rPr lang="ru-RU" sz="800" b="0" i="0" u="none" strike="noStrike" cap="none" dirty="0" err="1">
                          <a:solidFill>
                            <a:srgbClr val="007F76"/>
                          </a:solidFill>
                          <a:effectLst/>
                          <a:latin typeface="Arial Narrow" panose="020B0606020202030204" pitchFamily="34" charset="0"/>
                          <a:ea typeface="+mn-ea"/>
                          <a:cs typeface="+mn-cs"/>
                          <a:sym typeface="Arial"/>
                        </a:rPr>
                        <a:t>күтушілер</a:t>
                      </a:r>
                      <a:r>
                        <a:rPr lang="ru-RU" sz="800" b="0" i="0" u="none" strike="noStrike" cap="none" dirty="0">
                          <a:solidFill>
                            <a:srgbClr val="007F76"/>
                          </a:solidFill>
                          <a:effectLst/>
                          <a:latin typeface="Arial Narrow" panose="020B0606020202030204" pitchFamily="34" charset="0"/>
                          <a:ea typeface="+mn-ea"/>
                          <a:cs typeface="+mn-cs"/>
                          <a:sym typeface="Arial"/>
                        </a:rPr>
                        <a:t> (</a:t>
                      </a:r>
                      <a:r>
                        <a:rPr lang="ru-RU" sz="800" b="0" i="0" u="none" strike="noStrike" cap="none" dirty="0" err="1">
                          <a:solidFill>
                            <a:srgbClr val="007F76"/>
                          </a:solidFill>
                          <a:effectLst/>
                          <a:latin typeface="Arial Narrow" panose="020B0606020202030204" pitchFamily="34" charset="0"/>
                          <a:ea typeface="+mn-ea"/>
                          <a:cs typeface="+mn-cs"/>
                          <a:sym typeface="Arial"/>
                        </a:rPr>
                        <a:t>балабақшадағы</a:t>
                      </a:r>
                      <a:r>
                        <a:rPr lang="ru-RU" sz="800" b="0" i="0" u="none" strike="noStrike" cap="none" dirty="0">
                          <a:solidFill>
                            <a:srgbClr val="007F76"/>
                          </a:solidFill>
                          <a:effectLst/>
                          <a:latin typeface="Arial Narrow" panose="020B0606020202030204" pitchFamily="34" charset="0"/>
                          <a:ea typeface="+mn-ea"/>
                          <a:cs typeface="+mn-cs"/>
                          <a:sym typeface="Arial"/>
                        </a:rPr>
                        <a:t>)</a:t>
                      </a:r>
                    </a:p>
                  </a:txBody>
                  <a:tcPr marL="9525" marR="9525" marT="0" marB="0" anchor="ctr">
                    <a:solidFill>
                      <a:srgbClr val="007F76">
                        <a:alpha val="20000"/>
                      </a:srgbClr>
                    </a:solidFill>
                  </a:tcPr>
                </a:tc>
                <a:tc>
                  <a:txBody>
                    <a:bodyPr/>
                    <a:lstStyle/>
                    <a:p>
                      <a:pPr algn="ctr" fontAlgn="ctr"/>
                      <a:r>
                        <a:rPr lang="ru-RU" sz="800" b="0" i="0" u="none" strike="noStrike" dirty="0">
                          <a:solidFill>
                            <a:srgbClr val="007F76"/>
                          </a:solidFill>
                          <a:effectLst/>
                          <a:latin typeface="Arial Narrow" panose="020B0606020202030204" pitchFamily="34" charset="0"/>
                        </a:rPr>
                        <a:t>Алматы қ.</a:t>
                      </a:r>
                    </a:p>
                  </a:txBody>
                  <a:tcPr marL="9525" marR="9525" marT="9525" marB="0" anchor="ctr">
                    <a:solidFill>
                      <a:srgbClr val="007F76">
                        <a:alpha val="20000"/>
                      </a:srgbClr>
                    </a:solidFill>
                  </a:tcPr>
                </a:tc>
                <a:tc>
                  <a:txBody>
                    <a:bodyPr/>
                    <a:lstStyle/>
                    <a:p>
                      <a:pPr algn="ctr" fontAlgn="ctr"/>
                      <a:r>
                        <a:rPr lang="ru-RU" sz="800" b="0" i="0" u="none" strike="noStrike">
                          <a:solidFill>
                            <a:srgbClr val="007F76"/>
                          </a:solidFill>
                          <a:effectLst/>
                          <a:latin typeface="Arial Narrow" panose="020B0606020202030204" pitchFamily="34" charset="0"/>
                        </a:rPr>
                        <a:t>2 805</a:t>
                      </a:r>
                    </a:p>
                  </a:txBody>
                  <a:tcPr marL="9525" marR="9525" marT="9525" marB="0" anchor="ctr">
                    <a:solidFill>
                      <a:srgbClr val="007F76">
                        <a:alpha val="20000"/>
                      </a:srgbClr>
                    </a:solidFill>
                  </a:tcPr>
                </a:tc>
                <a:tc>
                  <a:txBody>
                    <a:bodyPr/>
                    <a:lstStyle/>
                    <a:p>
                      <a:pPr algn="ctr" fontAlgn="ctr"/>
                      <a:r>
                        <a:rPr lang="ru-RU" sz="800" b="0" i="0" u="none" strike="noStrike">
                          <a:solidFill>
                            <a:srgbClr val="007F76"/>
                          </a:solidFill>
                          <a:effectLst/>
                          <a:latin typeface="Arial Narrow" panose="020B0606020202030204" pitchFamily="34" charset="0"/>
                        </a:rPr>
                        <a:t>17,4%</a:t>
                      </a:r>
                    </a:p>
                  </a:txBody>
                  <a:tcPr marL="9525" marR="9525" marT="9525" marB="0" anchor="ctr">
                    <a:solidFill>
                      <a:srgbClr val="007F76">
                        <a:alpha val="20000"/>
                      </a:srgbClr>
                    </a:solidFill>
                  </a:tcPr>
                </a:tc>
                <a:tc>
                  <a:txBody>
                    <a:bodyPr/>
                    <a:lstStyle/>
                    <a:p>
                      <a:pPr algn="ctr" fontAlgn="ctr"/>
                      <a:r>
                        <a:rPr lang="ru-RU" sz="800" b="0" i="0" u="none" strike="noStrike" dirty="0">
                          <a:solidFill>
                            <a:srgbClr val="007F76"/>
                          </a:solidFill>
                          <a:effectLst/>
                          <a:latin typeface="Arial Narrow" panose="020B0606020202030204" pitchFamily="34" charset="0"/>
                        </a:rPr>
                        <a:t>Астана қ.</a:t>
                      </a:r>
                    </a:p>
                  </a:txBody>
                  <a:tcPr marL="9525" marR="9525" marT="9525" marB="0" anchor="ctr">
                    <a:solidFill>
                      <a:srgbClr val="007F76">
                        <a:alpha val="20000"/>
                      </a:srgbClr>
                    </a:solidFill>
                  </a:tcPr>
                </a:tc>
                <a:tc>
                  <a:txBody>
                    <a:bodyPr/>
                    <a:lstStyle/>
                    <a:p>
                      <a:pPr algn="ctr" fontAlgn="ctr"/>
                      <a:r>
                        <a:rPr lang="ru-RU" sz="800" b="0" i="0" u="none" strike="noStrike">
                          <a:solidFill>
                            <a:srgbClr val="007F76"/>
                          </a:solidFill>
                          <a:effectLst/>
                          <a:latin typeface="Arial Narrow" panose="020B0606020202030204" pitchFamily="34" charset="0"/>
                        </a:rPr>
                        <a:t>2 161</a:t>
                      </a:r>
                    </a:p>
                  </a:txBody>
                  <a:tcPr marL="9525" marR="9525" marT="9525" marB="0" anchor="ctr">
                    <a:solidFill>
                      <a:srgbClr val="007F76">
                        <a:alpha val="20000"/>
                      </a:srgbClr>
                    </a:solidFill>
                  </a:tcPr>
                </a:tc>
                <a:tc>
                  <a:txBody>
                    <a:bodyPr/>
                    <a:lstStyle/>
                    <a:p>
                      <a:pPr algn="ctr" fontAlgn="ctr"/>
                      <a:r>
                        <a:rPr lang="ru-RU" sz="800" b="0" i="0" u="none" strike="noStrike">
                          <a:solidFill>
                            <a:srgbClr val="007F76"/>
                          </a:solidFill>
                          <a:effectLst/>
                          <a:latin typeface="Arial Narrow" panose="020B0606020202030204" pitchFamily="34" charset="0"/>
                        </a:rPr>
                        <a:t>13,4%</a:t>
                      </a:r>
                    </a:p>
                  </a:txBody>
                  <a:tcPr marL="9525" marR="9525" marT="9525" marB="0" anchor="ctr">
                    <a:solidFill>
                      <a:srgbClr val="007F76">
                        <a:alpha val="20000"/>
                      </a:srgbClr>
                    </a:solidFill>
                  </a:tcPr>
                </a:tc>
                <a:tc>
                  <a:txBody>
                    <a:bodyPr/>
                    <a:lstStyle/>
                    <a:p>
                      <a:pPr algn="ctr" fontAlgn="ctr"/>
                      <a:r>
                        <a:rPr lang="ru-RU" sz="800" b="0" i="0" u="none" strike="noStrike" dirty="0" err="1">
                          <a:solidFill>
                            <a:srgbClr val="007F76"/>
                          </a:solidFill>
                          <a:effectLst/>
                          <a:latin typeface="Arial Narrow" panose="020B0606020202030204" pitchFamily="34" charset="0"/>
                        </a:rPr>
                        <a:t>Түркістан</a:t>
                      </a:r>
                      <a:endParaRPr lang="ru-RU" sz="800" b="0" i="0" u="none" strike="noStrike" dirty="0">
                        <a:solidFill>
                          <a:srgbClr val="007F76"/>
                        </a:solidFill>
                        <a:effectLst/>
                        <a:latin typeface="Arial Narrow" panose="020B0606020202030204" pitchFamily="34" charset="0"/>
                      </a:endParaRPr>
                    </a:p>
                  </a:txBody>
                  <a:tcPr marL="9525" marR="9525" marT="9525" marB="0" anchor="ctr">
                    <a:solidFill>
                      <a:srgbClr val="007F76">
                        <a:alpha val="20000"/>
                      </a:srgbClr>
                    </a:solidFill>
                  </a:tcPr>
                </a:tc>
                <a:tc>
                  <a:txBody>
                    <a:bodyPr/>
                    <a:lstStyle/>
                    <a:p>
                      <a:pPr algn="ctr" fontAlgn="ctr"/>
                      <a:r>
                        <a:rPr lang="ru-RU" sz="800" b="0" i="0" u="none" strike="noStrike">
                          <a:solidFill>
                            <a:srgbClr val="007F76"/>
                          </a:solidFill>
                          <a:effectLst/>
                          <a:latin typeface="Arial Narrow" panose="020B0606020202030204" pitchFamily="34" charset="0"/>
                        </a:rPr>
                        <a:t>1 549</a:t>
                      </a:r>
                    </a:p>
                  </a:txBody>
                  <a:tcPr marL="9525" marR="9525" marT="9525" marB="0" anchor="ctr">
                    <a:solidFill>
                      <a:srgbClr val="007F76">
                        <a:alpha val="20000"/>
                      </a:srgbClr>
                    </a:solidFill>
                  </a:tcPr>
                </a:tc>
                <a:tc>
                  <a:txBody>
                    <a:bodyPr/>
                    <a:lstStyle/>
                    <a:p>
                      <a:pPr algn="ctr" fontAlgn="ctr"/>
                      <a:r>
                        <a:rPr lang="ru-RU" sz="800" b="0" i="0" u="none" strike="noStrike">
                          <a:solidFill>
                            <a:srgbClr val="007F76"/>
                          </a:solidFill>
                          <a:effectLst/>
                          <a:latin typeface="Arial Narrow" panose="020B0606020202030204" pitchFamily="34" charset="0"/>
                        </a:rPr>
                        <a:t>9,6%</a:t>
                      </a:r>
                    </a:p>
                  </a:txBody>
                  <a:tcPr marL="9525" marR="9525" marT="9525" marB="0" anchor="ctr">
                    <a:lnR w="12700" cap="flat" cmpd="sng" algn="ctr">
                      <a:noFill/>
                      <a:prstDash val="solid"/>
                      <a:round/>
                      <a:headEnd type="none" w="med" len="med"/>
                      <a:tailEnd type="none" w="med" len="med"/>
                    </a:lnR>
                    <a:solidFill>
                      <a:srgbClr val="007F76">
                        <a:alpha val="20000"/>
                      </a:srgbClr>
                    </a:solidFill>
                  </a:tcPr>
                </a:tc>
                <a:extLst>
                  <a:ext uri="{0D108BD9-81ED-4DB2-BD59-A6C34878D82A}">
                    <a16:rowId xmlns:a16="http://schemas.microsoft.com/office/drawing/2014/main" val="4251926215"/>
                  </a:ext>
                </a:extLst>
              </a:tr>
              <a:tr h="171544">
                <a:tc>
                  <a:txBody>
                    <a:bodyPr/>
                    <a:lstStyle/>
                    <a:p>
                      <a:pPr algn="ctr" fontAlgn="b"/>
                      <a:r>
                        <a:rPr lang="ru-RU" sz="800" u="none" strike="noStrike" dirty="0">
                          <a:solidFill>
                            <a:srgbClr val="007F76"/>
                          </a:solidFill>
                          <a:effectLst/>
                          <a:latin typeface="Arial Narrow" panose="020B0606020202030204" pitchFamily="34" charset="0"/>
                        </a:rPr>
                        <a:t>12</a:t>
                      </a:r>
                      <a:endParaRPr lang="en-US" sz="800" b="0" i="0" u="none" strike="noStrike" dirty="0">
                        <a:solidFill>
                          <a:srgbClr val="007F76"/>
                        </a:solidFill>
                        <a:effectLst/>
                        <a:latin typeface="Arial Narrow" panose="020B0606020202030204" pitchFamily="34" charset="0"/>
                      </a:endParaRPr>
                    </a:p>
                  </a:txBody>
                  <a:tcPr marL="9525" marR="9525" marT="0" marB="0" anchor="ctr">
                    <a:solidFill>
                      <a:schemeClr val="accent6">
                        <a:lumMod val="50000"/>
                        <a:alpha val="1000"/>
                      </a:schemeClr>
                    </a:solidFill>
                  </a:tcPr>
                </a:tc>
                <a:tc>
                  <a:txBody>
                    <a:bodyPr/>
                    <a:lstStyle/>
                    <a:p>
                      <a:pPr algn="ctr" fontAlgn="ctr"/>
                      <a:r>
                        <a:rPr lang="ru-RU" sz="800" b="0" i="0" u="none" strike="noStrike">
                          <a:solidFill>
                            <a:srgbClr val="007F76"/>
                          </a:solidFill>
                          <a:effectLst/>
                          <a:latin typeface="Arial Narrow" panose="020B0606020202030204" pitchFamily="34" charset="0"/>
                        </a:rPr>
                        <a:t>9312-2</a:t>
                      </a:r>
                    </a:p>
                  </a:txBody>
                  <a:tcPr marL="9525" marR="9525" marT="9525" marB="0" anchor="ctr">
                    <a:solidFill>
                      <a:schemeClr val="accent6">
                        <a:lumMod val="50000"/>
                        <a:alpha val="1000"/>
                      </a:schemeClr>
                    </a:solidFill>
                  </a:tcPr>
                </a:tc>
                <a:tc>
                  <a:txBody>
                    <a:bodyPr/>
                    <a:lstStyle/>
                    <a:p>
                      <a:pPr marL="72000" algn="l" fontAlgn="ctr"/>
                      <a:r>
                        <a:rPr lang="ru-RU" sz="800" b="0" i="0" u="none" strike="noStrike" cap="none" dirty="0" err="1">
                          <a:solidFill>
                            <a:srgbClr val="007F76"/>
                          </a:solidFill>
                          <a:effectLst/>
                          <a:latin typeface="Arial Narrow" panose="020B0606020202030204" pitchFamily="34" charset="0"/>
                          <a:ea typeface="+mn-ea"/>
                          <a:cs typeface="+mn-cs"/>
                          <a:sym typeface="Arial"/>
                        </a:rPr>
                        <a:t>Ғимараттарды</a:t>
                      </a:r>
                      <a:r>
                        <a:rPr lang="ru-RU" sz="800" b="0" i="0" u="none" strike="noStrike" cap="none" dirty="0">
                          <a:solidFill>
                            <a:srgbClr val="007F76"/>
                          </a:solidFill>
                          <a:effectLst/>
                          <a:latin typeface="Arial Narrow" panose="020B0606020202030204" pitchFamily="34" charset="0"/>
                          <a:ea typeface="+mn-ea"/>
                          <a:cs typeface="+mn-cs"/>
                          <a:sym typeface="Arial"/>
                        </a:rPr>
                        <a:t> салу </a:t>
                      </a:r>
                      <a:r>
                        <a:rPr lang="ru-RU" sz="800" b="0" i="0" u="none" strike="noStrike" cap="none" dirty="0" err="1">
                          <a:solidFill>
                            <a:srgbClr val="007F76"/>
                          </a:solidFill>
                          <a:effectLst/>
                          <a:latin typeface="Arial Narrow" panose="020B0606020202030204" pitchFamily="34" charset="0"/>
                          <a:ea typeface="+mn-ea"/>
                          <a:cs typeface="+mn-cs"/>
                          <a:sym typeface="Arial"/>
                        </a:rPr>
                        <a:t>және</a:t>
                      </a:r>
                      <a:r>
                        <a:rPr lang="ru-RU" sz="800" b="0" i="0" u="none" strike="noStrike" cap="none" dirty="0">
                          <a:solidFill>
                            <a:srgbClr val="007F76"/>
                          </a:solidFill>
                          <a:effectLst/>
                          <a:latin typeface="Arial Narrow" panose="020B0606020202030204" pitchFamily="34" charset="0"/>
                          <a:ea typeface="+mn-ea"/>
                          <a:cs typeface="+mn-cs"/>
                          <a:sym typeface="Arial"/>
                        </a:rPr>
                        <a:t> </a:t>
                      </a:r>
                      <a:r>
                        <a:rPr lang="ru-RU" sz="800" b="0" i="0" u="none" strike="noStrike" cap="none" dirty="0" err="1">
                          <a:solidFill>
                            <a:srgbClr val="007F76"/>
                          </a:solidFill>
                          <a:effectLst/>
                          <a:latin typeface="Arial Narrow" panose="020B0606020202030204" pitchFamily="34" charset="0"/>
                          <a:ea typeface="+mn-ea"/>
                          <a:cs typeface="+mn-cs"/>
                          <a:sym typeface="Arial"/>
                        </a:rPr>
                        <a:t>жөндеу</a:t>
                      </a:r>
                      <a:r>
                        <a:rPr lang="ru-RU" sz="800" b="0" i="0" u="none" strike="noStrike" cap="none" dirty="0">
                          <a:solidFill>
                            <a:srgbClr val="007F76"/>
                          </a:solidFill>
                          <a:effectLst/>
                          <a:latin typeface="Arial Narrow" panose="020B0606020202030204" pitchFamily="34" charset="0"/>
                          <a:ea typeface="+mn-ea"/>
                          <a:cs typeface="+mn-cs"/>
                          <a:sym typeface="Arial"/>
                        </a:rPr>
                        <a:t> </a:t>
                      </a:r>
                      <a:r>
                        <a:rPr lang="ru-RU" sz="800" b="0" i="0" u="none" strike="noStrike" cap="none" dirty="0" err="1">
                          <a:solidFill>
                            <a:srgbClr val="007F76"/>
                          </a:solidFill>
                          <a:effectLst/>
                          <a:latin typeface="Arial Narrow" panose="020B0606020202030204" pitchFamily="34" charset="0"/>
                          <a:ea typeface="+mn-ea"/>
                          <a:cs typeface="+mn-cs"/>
                          <a:sym typeface="Arial"/>
                        </a:rPr>
                        <a:t>жөніндегі</a:t>
                      </a:r>
                      <a:r>
                        <a:rPr lang="ru-RU" sz="800" b="0" i="0" u="none" strike="noStrike" cap="none" dirty="0">
                          <a:solidFill>
                            <a:srgbClr val="007F76"/>
                          </a:solidFill>
                          <a:effectLst/>
                          <a:latin typeface="Arial Narrow" panose="020B0606020202030204" pitchFamily="34" charset="0"/>
                          <a:ea typeface="+mn-ea"/>
                          <a:cs typeface="+mn-cs"/>
                          <a:sym typeface="Arial"/>
                        </a:rPr>
                        <a:t> </a:t>
                      </a:r>
                      <a:r>
                        <a:rPr lang="ru-RU" sz="800" b="0" i="0" u="none" strike="noStrike" cap="none" dirty="0" err="1">
                          <a:solidFill>
                            <a:srgbClr val="007F76"/>
                          </a:solidFill>
                          <a:effectLst/>
                          <a:latin typeface="Arial Narrow" panose="020B0606020202030204" pitchFamily="34" charset="0"/>
                          <a:ea typeface="+mn-ea"/>
                          <a:cs typeface="+mn-cs"/>
                          <a:sym typeface="Arial"/>
                        </a:rPr>
                        <a:t>біліктілігі</a:t>
                      </a:r>
                      <a:r>
                        <a:rPr lang="ru-RU" sz="800" b="0" i="0" u="none" strike="noStrike" cap="none" dirty="0">
                          <a:solidFill>
                            <a:srgbClr val="007F76"/>
                          </a:solidFill>
                          <a:effectLst/>
                          <a:latin typeface="Arial Narrow" panose="020B0606020202030204" pitchFamily="34" charset="0"/>
                          <a:ea typeface="+mn-ea"/>
                          <a:cs typeface="+mn-cs"/>
                          <a:sym typeface="Arial"/>
                        </a:rPr>
                        <a:t> </a:t>
                      </a:r>
                      <a:r>
                        <a:rPr lang="ru-RU" sz="800" b="0" i="0" u="none" strike="noStrike" cap="none" dirty="0" err="1">
                          <a:solidFill>
                            <a:srgbClr val="007F76"/>
                          </a:solidFill>
                          <a:effectLst/>
                          <a:latin typeface="Arial Narrow" panose="020B0606020202030204" pitchFamily="34" charset="0"/>
                          <a:ea typeface="+mn-ea"/>
                          <a:cs typeface="+mn-cs"/>
                          <a:sym typeface="Arial"/>
                        </a:rPr>
                        <a:t>жоқ</a:t>
                      </a:r>
                      <a:r>
                        <a:rPr lang="ru-RU" sz="800" b="0" i="0" u="none" strike="noStrike" cap="none" dirty="0">
                          <a:solidFill>
                            <a:srgbClr val="007F76"/>
                          </a:solidFill>
                          <a:effectLst/>
                          <a:latin typeface="Arial Narrow" panose="020B0606020202030204" pitchFamily="34" charset="0"/>
                          <a:ea typeface="+mn-ea"/>
                          <a:cs typeface="+mn-cs"/>
                          <a:sym typeface="Arial"/>
                        </a:rPr>
                        <a:t> </a:t>
                      </a:r>
                      <a:r>
                        <a:rPr lang="ru-RU" sz="800" b="0" i="0" u="none" strike="noStrike" cap="none" dirty="0" err="1">
                          <a:solidFill>
                            <a:srgbClr val="007F76"/>
                          </a:solidFill>
                          <a:effectLst/>
                          <a:latin typeface="Arial Narrow" panose="020B0606020202030204" pitchFamily="34" charset="0"/>
                          <a:ea typeface="+mn-ea"/>
                          <a:cs typeface="+mn-cs"/>
                          <a:sym typeface="Arial"/>
                        </a:rPr>
                        <a:t>жұмысшылар</a:t>
                      </a:r>
                      <a:endParaRPr lang="ru-RU" sz="800" b="0" i="0" u="none" strike="noStrike" cap="none" dirty="0">
                        <a:solidFill>
                          <a:srgbClr val="007F76"/>
                        </a:solidFill>
                        <a:effectLst/>
                        <a:latin typeface="Arial Narrow" panose="020B0606020202030204" pitchFamily="34" charset="0"/>
                        <a:ea typeface="+mn-ea"/>
                        <a:cs typeface="+mn-cs"/>
                        <a:sym typeface="Arial"/>
                      </a:endParaRPr>
                    </a:p>
                  </a:txBody>
                  <a:tcPr marL="9525" marR="9525" marT="0" marB="0" anchor="ctr">
                    <a:solidFill>
                      <a:schemeClr val="accent6">
                        <a:lumMod val="50000"/>
                        <a:alpha val="1000"/>
                      </a:schemeClr>
                    </a:solidFill>
                  </a:tcPr>
                </a:tc>
                <a:tc>
                  <a:txBody>
                    <a:bodyPr/>
                    <a:lstStyle/>
                    <a:p>
                      <a:pPr algn="ctr" fontAlgn="ctr"/>
                      <a:r>
                        <a:rPr lang="ru-RU" sz="800" b="0" i="0" u="none" strike="noStrike" dirty="0">
                          <a:solidFill>
                            <a:srgbClr val="007F76"/>
                          </a:solidFill>
                          <a:effectLst/>
                          <a:latin typeface="Arial Narrow" panose="020B0606020202030204" pitchFamily="34" charset="0"/>
                        </a:rPr>
                        <a:t>Алматы қ.</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7F76"/>
                          </a:solidFill>
                          <a:effectLst/>
                          <a:latin typeface="Arial Narrow" panose="020B0606020202030204" pitchFamily="34" charset="0"/>
                        </a:rPr>
                        <a:t>2 758</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7F76"/>
                          </a:solidFill>
                          <a:effectLst/>
                          <a:latin typeface="Arial Narrow" panose="020B0606020202030204" pitchFamily="34" charset="0"/>
                        </a:rPr>
                        <a:t>18,6%</a:t>
                      </a:r>
                    </a:p>
                  </a:txBody>
                  <a:tcPr marL="9525" marR="9525" marT="9525" marB="0" anchor="ctr">
                    <a:solidFill>
                      <a:schemeClr val="accent6">
                        <a:lumMod val="50000"/>
                        <a:alpha val="1000"/>
                      </a:schemeClr>
                    </a:solidFill>
                  </a:tcPr>
                </a:tc>
                <a:tc>
                  <a:txBody>
                    <a:bodyPr/>
                    <a:lstStyle/>
                    <a:p>
                      <a:pPr algn="ctr" fontAlgn="ctr"/>
                      <a:r>
                        <a:rPr lang="ru-RU" sz="800" b="0" i="0" u="none" strike="noStrike" dirty="0">
                          <a:solidFill>
                            <a:srgbClr val="007F76"/>
                          </a:solidFill>
                          <a:effectLst/>
                          <a:latin typeface="Arial Narrow" panose="020B0606020202030204" pitchFamily="34" charset="0"/>
                        </a:rPr>
                        <a:t>Астана қ.</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7F76"/>
                          </a:solidFill>
                          <a:effectLst/>
                          <a:latin typeface="Arial Narrow" panose="020B0606020202030204" pitchFamily="34" charset="0"/>
                        </a:rPr>
                        <a:t>1 490</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7F76"/>
                          </a:solidFill>
                          <a:effectLst/>
                          <a:latin typeface="Arial Narrow" panose="020B0606020202030204" pitchFamily="34" charset="0"/>
                        </a:rPr>
                        <a:t>10,0%</a:t>
                      </a:r>
                    </a:p>
                  </a:txBody>
                  <a:tcPr marL="9525" marR="9525" marT="9525" marB="0" anchor="ctr">
                    <a:solidFill>
                      <a:schemeClr val="accent6">
                        <a:lumMod val="50000"/>
                        <a:alpha val="1000"/>
                      </a:schemeClr>
                    </a:solidFill>
                  </a:tcPr>
                </a:tc>
                <a:tc>
                  <a:txBody>
                    <a:bodyPr/>
                    <a:lstStyle/>
                    <a:p>
                      <a:pPr algn="ctr" fontAlgn="ctr"/>
                      <a:r>
                        <a:rPr lang="ru-RU" sz="800" b="0" i="0" u="none" strike="noStrike" dirty="0">
                          <a:solidFill>
                            <a:srgbClr val="007F76"/>
                          </a:solidFill>
                          <a:effectLst/>
                          <a:latin typeface="Arial Narrow" panose="020B0606020202030204" pitchFamily="34" charset="0"/>
                        </a:rPr>
                        <a:t>Павлодар</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7F76"/>
                          </a:solidFill>
                          <a:effectLst/>
                          <a:latin typeface="Arial Narrow" panose="020B0606020202030204" pitchFamily="34" charset="0"/>
                        </a:rPr>
                        <a:t>1 451</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7F76"/>
                          </a:solidFill>
                          <a:effectLst/>
                          <a:latin typeface="Arial Narrow" panose="020B0606020202030204" pitchFamily="34" charset="0"/>
                        </a:rPr>
                        <a:t>9,8%</a:t>
                      </a:r>
                    </a:p>
                  </a:txBody>
                  <a:tcPr marL="9525" marR="9525" marT="9525" marB="0" anchor="ctr">
                    <a:lnR w="12700" cap="flat" cmpd="sng" algn="ctr">
                      <a:noFill/>
                      <a:prstDash val="solid"/>
                      <a:round/>
                      <a:headEnd type="none" w="med" len="med"/>
                      <a:tailEnd type="none" w="med" len="med"/>
                    </a:lnR>
                    <a:solidFill>
                      <a:schemeClr val="accent6">
                        <a:lumMod val="50000"/>
                        <a:alpha val="1000"/>
                      </a:schemeClr>
                    </a:solidFill>
                  </a:tcPr>
                </a:tc>
                <a:extLst>
                  <a:ext uri="{0D108BD9-81ED-4DB2-BD59-A6C34878D82A}">
                    <a16:rowId xmlns:a16="http://schemas.microsoft.com/office/drawing/2014/main" val="3433509531"/>
                  </a:ext>
                </a:extLst>
              </a:tr>
              <a:tr h="171544">
                <a:tc>
                  <a:txBody>
                    <a:bodyPr/>
                    <a:lstStyle/>
                    <a:p>
                      <a:pPr algn="ctr" fontAlgn="b"/>
                      <a:r>
                        <a:rPr lang="ru-RU" sz="800" u="none" strike="noStrike" dirty="0">
                          <a:solidFill>
                            <a:srgbClr val="007F76"/>
                          </a:solidFill>
                          <a:effectLst/>
                          <a:latin typeface="Arial Narrow" panose="020B0606020202030204" pitchFamily="34" charset="0"/>
                        </a:rPr>
                        <a:t>13</a:t>
                      </a:r>
                      <a:endParaRPr lang="en-US" sz="800" b="0" i="0" u="none" strike="noStrike" dirty="0">
                        <a:solidFill>
                          <a:srgbClr val="007F76"/>
                        </a:solidFill>
                        <a:effectLst/>
                        <a:latin typeface="Arial Narrow" panose="020B0606020202030204" pitchFamily="34" charset="0"/>
                      </a:endParaRPr>
                    </a:p>
                  </a:txBody>
                  <a:tcPr marL="9525" marR="9525" marT="0" marB="0" anchor="ctr">
                    <a:solidFill>
                      <a:srgbClr val="007F76">
                        <a:alpha val="20000"/>
                      </a:srgbClr>
                    </a:solidFill>
                  </a:tcPr>
                </a:tc>
                <a:tc>
                  <a:txBody>
                    <a:bodyPr/>
                    <a:lstStyle/>
                    <a:p>
                      <a:pPr algn="ctr" fontAlgn="ctr"/>
                      <a:r>
                        <a:rPr lang="ru-RU" sz="800" b="0" i="0" u="none" strike="noStrike">
                          <a:solidFill>
                            <a:srgbClr val="007F76"/>
                          </a:solidFill>
                          <a:effectLst/>
                          <a:latin typeface="Arial Narrow" panose="020B0606020202030204" pitchFamily="34" charset="0"/>
                        </a:rPr>
                        <a:t>2411-1</a:t>
                      </a:r>
                    </a:p>
                  </a:txBody>
                  <a:tcPr marL="9525" marR="9525" marT="9525" marB="0" anchor="ctr">
                    <a:solidFill>
                      <a:srgbClr val="007F76">
                        <a:alpha val="20000"/>
                      </a:srgbClr>
                    </a:solidFill>
                  </a:tcPr>
                </a:tc>
                <a:tc>
                  <a:txBody>
                    <a:bodyPr/>
                    <a:lstStyle/>
                    <a:p>
                      <a:pPr marL="72000" algn="l" fontAlgn="ctr"/>
                      <a:r>
                        <a:rPr lang="ru-RU" sz="800" b="0" i="0" u="none" strike="noStrike" cap="none" dirty="0" err="1">
                          <a:solidFill>
                            <a:srgbClr val="007F76"/>
                          </a:solidFill>
                          <a:effectLst/>
                          <a:latin typeface="Arial Narrow" panose="020B0606020202030204" pitchFamily="34" charset="0"/>
                          <a:ea typeface="+mn-ea"/>
                          <a:cs typeface="+mn-cs"/>
                          <a:sym typeface="Arial"/>
                        </a:rPr>
                        <a:t>Бухгалтерлер</a:t>
                      </a:r>
                      <a:endParaRPr lang="ru-RU" sz="800" b="0" i="0" u="none" strike="noStrike" cap="none" dirty="0">
                        <a:solidFill>
                          <a:srgbClr val="007F76"/>
                        </a:solidFill>
                        <a:effectLst/>
                        <a:latin typeface="Arial Narrow" panose="020B0606020202030204" pitchFamily="34" charset="0"/>
                        <a:ea typeface="+mn-ea"/>
                        <a:cs typeface="+mn-cs"/>
                        <a:sym typeface="Arial"/>
                      </a:endParaRPr>
                    </a:p>
                  </a:txBody>
                  <a:tcPr marL="9525" marR="9525" marT="0" marB="0" anchor="ctr">
                    <a:solidFill>
                      <a:srgbClr val="007F76">
                        <a:alpha val="20000"/>
                      </a:srgbClr>
                    </a:solidFill>
                  </a:tcPr>
                </a:tc>
                <a:tc>
                  <a:txBody>
                    <a:bodyPr/>
                    <a:lstStyle/>
                    <a:p>
                      <a:pPr algn="ctr" fontAlgn="ctr"/>
                      <a:r>
                        <a:rPr lang="ru-RU" sz="800" b="0" i="0" u="none" strike="noStrike" dirty="0" err="1">
                          <a:solidFill>
                            <a:srgbClr val="007F76"/>
                          </a:solidFill>
                          <a:effectLst/>
                          <a:latin typeface="Arial Narrow" panose="020B0606020202030204" pitchFamily="34" charset="0"/>
                        </a:rPr>
                        <a:t>Қостанай</a:t>
                      </a:r>
                      <a:endParaRPr lang="ru-RU" sz="800" b="0" i="0" u="none" strike="noStrike" dirty="0">
                        <a:solidFill>
                          <a:srgbClr val="007F76"/>
                        </a:solidFill>
                        <a:effectLst/>
                        <a:latin typeface="Arial Narrow" panose="020B0606020202030204" pitchFamily="34" charset="0"/>
                      </a:endParaRPr>
                    </a:p>
                  </a:txBody>
                  <a:tcPr marL="9525" marR="9525" marT="9525" marB="0" anchor="ctr">
                    <a:solidFill>
                      <a:srgbClr val="007F76">
                        <a:alpha val="20000"/>
                      </a:srgbClr>
                    </a:solidFill>
                  </a:tcPr>
                </a:tc>
                <a:tc>
                  <a:txBody>
                    <a:bodyPr/>
                    <a:lstStyle/>
                    <a:p>
                      <a:pPr algn="ctr" fontAlgn="ctr"/>
                      <a:r>
                        <a:rPr lang="ru-RU" sz="800" b="0" i="0" u="none" strike="noStrike">
                          <a:solidFill>
                            <a:srgbClr val="007F76"/>
                          </a:solidFill>
                          <a:effectLst/>
                          <a:latin typeface="Arial Narrow" panose="020B0606020202030204" pitchFamily="34" charset="0"/>
                        </a:rPr>
                        <a:t>2 879</a:t>
                      </a:r>
                    </a:p>
                  </a:txBody>
                  <a:tcPr marL="9525" marR="9525" marT="9525" marB="0" anchor="ctr">
                    <a:solidFill>
                      <a:srgbClr val="007F76">
                        <a:alpha val="20000"/>
                      </a:srgbClr>
                    </a:solidFill>
                  </a:tcPr>
                </a:tc>
                <a:tc>
                  <a:txBody>
                    <a:bodyPr/>
                    <a:lstStyle/>
                    <a:p>
                      <a:pPr algn="ctr" fontAlgn="ctr"/>
                      <a:r>
                        <a:rPr lang="ru-RU" sz="800" b="0" i="0" u="none" strike="noStrike">
                          <a:solidFill>
                            <a:srgbClr val="007F76"/>
                          </a:solidFill>
                          <a:effectLst/>
                          <a:latin typeface="Arial Narrow" panose="020B0606020202030204" pitchFamily="34" charset="0"/>
                        </a:rPr>
                        <a:t>20,4%</a:t>
                      </a:r>
                    </a:p>
                  </a:txBody>
                  <a:tcPr marL="9525" marR="9525" marT="9525" marB="0" anchor="ctr">
                    <a:solidFill>
                      <a:srgbClr val="007F76">
                        <a:alpha val="20000"/>
                      </a:srgbClr>
                    </a:solidFill>
                  </a:tcPr>
                </a:tc>
                <a:tc>
                  <a:txBody>
                    <a:bodyPr/>
                    <a:lstStyle/>
                    <a:p>
                      <a:pPr algn="ctr" fontAlgn="ctr"/>
                      <a:r>
                        <a:rPr lang="ru-RU" sz="800" b="0" i="0" u="none" strike="noStrike" dirty="0">
                          <a:solidFill>
                            <a:srgbClr val="007F76"/>
                          </a:solidFill>
                          <a:effectLst/>
                          <a:latin typeface="Arial Narrow" panose="020B0606020202030204" pitchFamily="34" charset="0"/>
                        </a:rPr>
                        <a:t>Астана қ.</a:t>
                      </a:r>
                    </a:p>
                  </a:txBody>
                  <a:tcPr marL="9525" marR="9525" marT="9525" marB="0" anchor="ctr">
                    <a:solidFill>
                      <a:srgbClr val="007F76">
                        <a:alpha val="20000"/>
                      </a:srgbClr>
                    </a:solidFill>
                  </a:tcPr>
                </a:tc>
                <a:tc>
                  <a:txBody>
                    <a:bodyPr/>
                    <a:lstStyle/>
                    <a:p>
                      <a:pPr algn="ctr" fontAlgn="ctr"/>
                      <a:r>
                        <a:rPr lang="ru-RU" sz="800" b="0" i="0" u="none" strike="noStrike">
                          <a:solidFill>
                            <a:srgbClr val="007F76"/>
                          </a:solidFill>
                          <a:effectLst/>
                          <a:latin typeface="Arial Narrow" panose="020B0606020202030204" pitchFamily="34" charset="0"/>
                        </a:rPr>
                        <a:t>1 550</a:t>
                      </a:r>
                    </a:p>
                  </a:txBody>
                  <a:tcPr marL="9525" marR="9525" marT="9525" marB="0" anchor="ctr">
                    <a:solidFill>
                      <a:srgbClr val="007F76">
                        <a:alpha val="20000"/>
                      </a:srgbClr>
                    </a:solidFill>
                  </a:tcPr>
                </a:tc>
                <a:tc>
                  <a:txBody>
                    <a:bodyPr/>
                    <a:lstStyle/>
                    <a:p>
                      <a:pPr algn="ctr" fontAlgn="ctr"/>
                      <a:r>
                        <a:rPr lang="ru-RU" sz="800" b="0" i="0" u="none" strike="noStrike">
                          <a:solidFill>
                            <a:srgbClr val="007F76"/>
                          </a:solidFill>
                          <a:effectLst/>
                          <a:latin typeface="Arial Narrow" panose="020B0606020202030204" pitchFamily="34" charset="0"/>
                        </a:rPr>
                        <a:t>11,0%</a:t>
                      </a:r>
                    </a:p>
                  </a:txBody>
                  <a:tcPr marL="9525" marR="9525" marT="9525" marB="0" anchor="ctr">
                    <a:solidFill>
                      <a:srgbClr val="007F76">
                        <a:alpha val="20000"/>
                      </a:srgbClr>
                    </a:solidFill>
                  </a:tcPr>
                </a:tc>
                <a:tc>
                  <a:txBody>
                    <a:bodyPr/>
                    <a:lstStyle/>
                    <a:p>
                      <a:pPr algn="ctr" fontAlgn="ctr"/>
                      <a:r>
                        <a:rPr lang="ru-RU" sz="800" b="0" i="0" u="none" strike="noStrike" dirty="0">
                          <a:solidFill>
                            <a:srgbClr val="007F76"/>
                          </a:solidFill>
                          <a:effectLst/>
                          <a:latin typeface="Arial Narrow" panose="020B0606020202030204" pitchFamily="34" charset="0"/>
                        </a:rPr>
                        <a:t>Алматы қ.</a:t>
                      </a:r>
                    </a:p>
                  </a:txBody>
                  <a:tcPr marL="9525" marR="9525" marT="9525" marB="0" anchor="ctr">
                    <a:solidFill>
                      <a:srgbClr val="007F76">
                        <a:alpha val="20000"/>
                      </a:srgbClr>
                    </a:solidFill>
                  </a:tcPr>
                </a:tc>
                <a:tc>
                  <a:txBody>
                    <a:bodyPr/>
                    <a:lstStyle/>
                    <a:p>
                      <a:pPr algn="ctr" fontAlgn="ctr"/>
                      <a:r>
                        <a:rPr lang="ru-RU" sz="800" b="0" i="0" u="none" strike="noStrike">
                          <a:solidFill>
                            <a:srgbClr val="007F76"/>
                          </a:solidFill>
                          <a:effectLst/>
                          <a:latin typeface="Arial Narrow" panose="020B0606020202030204" pitchFamily="34" charset="0"/>
                        </a:rPr>
                        <a:t>1 462</a:t>
                      </a:r>
                    </a:p>
                  </a:txBody>
                  <a:tcPr marL="9525" marR="9525" marT="9525" marB="0" anchor="ctr">
                    <a:solidFill>
                      <a:srgbClr val="007F76">
                        <a:alpha val="20000"/>
                      </a:srgbClr>
                    </a:solidFill>
                  </a:tcPr>
                </a:tc>
                <a:tc>
                  <a:txBody>
                    <a:bodyPr/>
                    <a:lstStyle/>
                    <a:p>
                      <a:pPr algn="ctr" fontAlgn="ctr"/>
                      <a:r>
                        <a:rPr lang="ru-RU" sz="800" b="0" i="0" u="none" strike="noStrike">
                          <a:solidFill>
                            <a:srgbClr val="007F76"/>
                          </a:solidFill>
                          <a:effectLst/>
                          <a:latin typeface="Arial Narrow" panose="020B0606020202030204" pitchFamily="34" charset="0"/>
                        </a:rPr>
                        <a:t>10,4%</a:t>
                      </a:r>
                    </a:p>
                  </a:txBody>
                  <a:tcPr marL="9525" marR="9525" marT="9525" marB="0" anchor="ctr">
                    <a:lnR w="12700" cap="flat" cmpd="sng" algn="ctr">
                      <a:noFill/>
                      <a:prstDash val="solid"/>
                      <a:round/>
                      <a:headEnd type="none" w="med" len="med"/>
                      <a:tailEnd type="none" w="med" len="med"/>
                    </a:lnR>
                    <a:solidFill>
                      <a:srgbClr val="007F76">
                        <a:alpha val="20000"/>
                      </a:srgbClr>
                    </a:solidFill>
                  </a:tcPr>
                </a:tc>
                <a:extLst>
                  <a:ext uri="{0D108BD9-81ED-4DB2-BD59-A6C34878D82A}">
                    <a16:rowId xmlns:a16="http://schemas.microsoft.com/office/drawing/2014/main" val="1108121153"/>
                  </a:ext>
                </a:extLst>
              </a:tr>
              <a:tr h="171544">
                <a:tc>
                  <a:txBody>
                    <a:bodyPr/>
                    <a:lstStyle/>
                    <a:p>
                      <a:pPr algn="ctr" fontAlgn="b"/>
                      <a:r>
                        <a:rPr lang="ru-RU" sz="800" u="none" strike="noStrike" dirty="0">
                          <a:solidFill>
                            <a:srgbClr val="007F76"/>
                          </a:solidFill>
                          <a:effectLst/>
                          <a:latin typeface="Arial Narrow" panose="020B0606020202030204" pitchFamily="34" charset="0"/>
                        </a:rPr>
                        <a:t>14</a:t>
                      </a:r>
                      <a:endParaRPr lang="en-US" sz="800" b="0" i="0" u="none" strike="noStrike" dirty="0">
                        <a:solidFill>
                          <a:srgbClr val="007F76"/>
                        </a:solidFill>
                        <a:effectLst/>
                        <a:latin typeface="Arial Narrow" panose="020B0606020202030204" pitchFamily="34" charset="0"/>
                      </a:endParaRPr>
                    </a:p>
                  </a:txBody>
                  <a:tcPr marL="9525" marR="9525" marT="0" marB="0" anchor="ctr">
                    <a:solidFill>
                      <a:schemeClr val="accent6">
                        <a:lumMod val="50000"/>
                        <a:alpha val="1000"/>
                      </a:schemeClr>
                    </a:solidFill>
                  </a:tcPr>
                </a:tc>
                <a:tc>
                  <a:txBody>
                    <a:bodyPr/>
                    <a:lstStyle/>
                    <a:p>
                      <a:pPr algn="ctr" fontAlgn="ctr"/>
                      <a:r>
                        <a:rPr lang="ru-RU" sz="800" b="0" i="0" u="none" strike="noStrike" dirty="0">
                          <a:solidFill>
                            <a:srgbClr val="007F76"/>
                          </a:solidFill>
                          <a:effectLst/>
                          <a:latin typeface="Arial Narrow" panose="020B0606020202030204" pitchFamily="34" charset="0"/>
                        </a:rPr>
                        <a:t>5320-1</a:t>
                      </a:r>
                    </a:p>
                  </a:txBody>
                  <a:tcPr marL="9525" marR="9525" marT="9525" marB="0" anchor="ctr">
                    <a:solidFill>
                      <a:schemeClr val="accent6">
                        <a:lumMod val="50000"/>
                        <a:alpha val="1000"/>
                      </a:schemeClr>
                    </a:solidFill>
                  </a:tcPr>
                </a:tc>
                <a:tc>
                  <a:txBody>
                    <a:bodyPr/>
                    <a:lstStyle/>
                    <a:p>
                      <a:pPr marL="72000" algn="l" fontAlgn="ctr"/>
                      <a:r>
                        <a:rPr lang="ru-RU" sz="800" b="0" i="0" u="none" strike="noStrike" cap="none" dirty="0" err="1">
                          <a:solidFill>
                            <a:srgbClr val="007F76"/>
                          </a:solidFill>
                          <a:effectLst/>
                          <a:latin typeface="Arial Narrow" panose="020B0606020202030204" pitchFamily="34" charset="0"/>
                          <a:ea typeface="+mn-ea"/>
                          <a:cs typeface="+mn-cs"/>
                          <a:sym typeface="Arial"/>
                        </a:rPr>
                        <a:t>Үйден</a:t>
                      </a:r>
                      <a:r>
                        <a:rPr lang="ru-RU" sz="800" b="0" i="0" u="none" strike="noStrike" cap="none" dirty="0">
                          <a:solidFill>
                            <a:srgbClr val="007F76"/>
                          </a:solidFill>
                          <a:effectLst/>
                          <a:latin typeface="Arial Narrow" panose="020B0606020202030204" pitchFamily="34" charset="0"/>
                          <a:ea typeface="+mn-ea"/>
                          <a:cs typeface="+mn-cs"/>
                          <a:sym typeface="Arial"/>
                        </a:rPr>
                        <a:t> </a:t>
                      </a:r>
                      <a:r>
                        <a:rPr lang="ru-RU" sz="800" b="0" i="0" u="none" strike="noStrike" cap="none" dirty="0" err="1">
                          <a:solidFill>
                            <a:srgbClr val="007F76"/>
                          </a:solidFill>
                          <a:effectLst/>
                          <a:latin typeface="Arial Narrow" panose="020B0606020202030204" pitchFamily="34" charset="0"/>
                          <a:ea typeface="+mn-ea"/>
                          <a:cs typeface="+mn-cs"/>
                          <a:sym typeface="Arial"/>
                        </a:rPr>
                        <a:t>басқа</a:t>
                      </a:r>
                      <a:r>
                        <a:rPr lang="ru-RU" sz="800" b="0" i="0" u="none" strike="noStrike" cap="none" dirty="0">
                          <a:solidFill>
                            <a:srgbClr val="007F76"/>
                          </a:solidFill>
                          <a:effectLst/>
                          <a:latin typeface="Arial Narrow" panose="020B0606020202030204" pitchFamily="34" charset="0"/>
                          <a:ea typeface="+mn-ea"/>
                          <a:cs typeface="+mn-cs"/>
                          <a:sym typeface="Arial"/>
                        </a:rPr>
                        <a:t>, </a:t>
                      </a:r>
                      <a:r>
                        <a:rPr lang="ru-RU" sz="800" b="0" i="0" u="none" strike="noStrike" cap="none" dirty="0" err="1">
                          <a:solidFill>
                            <a:srgbClr val="007F76"/>
                          </a:solidFill>
                          <a:effectLst/>
                          <a:latin typeface="Arial Narrow" panose="020B0606020202030204" pitchFamily="34" charset="0"/>
                          <a:ea typeface="+mn-ea"/>
                          <a:cs typeface="+mn-cs"/>
                          <a:sym typeface="Arial"/>
                        </a:rPr>
                        <a:t>науқастарға</a:t>
                      </a:r>
                      <a:r>
                        <a:rPr lang="ru-RU" sz="800" b="0" i="0" u="none" strike="noStrike" cap="none" dirty="0">
                          <a:solidFill>
                            <a:srgbClr val="007F76"/>
                          </a:solidFill>
                          <a:effectLst/>
                          <a:latin typeface="Arial Narrow" panose="020B0606020202030204" pitchFamily="34" charset="0"/>
                          <a:ea typeface="+mn-ea"/>
                          <a:cs typeface="+mn-cs"/>
                          <a:sym typeface="Arial"/>
                        </a:rPr>
                        <a:t> </a:t>
                      </a:r>
                      <a:r>
                        <a:rPr lang="ru-RU" sz="800" b="0" i="0" u="none" strike="noStrike" cap="none" dirty="0" err="1">
                          <a:solidFill>
                            <a:srgbClr val="007F76"/>
                          </a:solidFill>
                          <a:effectLst/>
                          <a:latin typeface="Arial Narrow" panose="020B0606020202030204" pitchFamily="34" charset="0"/>
                          <a:ea typeface="+mn-ea"/>
                          <a:cs typeface="+mn-cs"/>
                          <a:sym typeface="Arial"/>
                        </a:rPr>
                        <a:t>күтім</a:t>
                      </a:r>
                      <a:r>
                        <a:rPr lang="ru-RU" sz="800" b="0" i="0" u="none" strike="noStrike" cap="none" dirty="0">
                          <a:solidFill>
                            <a:srgbClr val="007F76"/>
                          </a:solidFill>
                          <a:effectLst/>
                          <a:latin typeface="Arial Narrow" panose="020B0606020202030204" pitchFamily="34" charset="0"/>
                          <a:ea typeface="+mn-ea"/>
                          <a:cs typeface="+mn-cs"/>
                          <a:sym typeface="Arial"/>
                        </a:rPr>
                        <a:t> </a:t>
                      </a:r>
                      <a:r>
                        <a:rPr lang="ru-RU" sz="800" b="0" i="0" u="none" strike="noStrike" cap="none" dirty="0" err="1">
                          <a:solidFill>
                            <a:srgbClr val="007F76"/>
                          </a:solidFill>
                          <a:effectLst/>
                          <a:latin typeface="Arial Narrow" panose="020B0606020202030204" pitchFamily="34" charset="0"/>
                          <a:ea typeface="+mn-ea"/>
                          <a:cs typeface="+mn-cs"/>
                          <a:sym typeface="Arial"/>
                        </a:rPr>
                        <a:t>жасау</a:t>
                      </a:r>
                      <a:r>
                        <a:rPr lang="ru-RU" sz="800" b="0" i="0" u="none" strike="noStrike" cap="none" dirty="0">
                          <a:solidFill>
                            <a:srgbClr val="007F76"/>
                          </a:solidFill>
                          <a:effectLst/>
                          <a:latin typeface="Arial Narrow" panose="020B0606020202030204" pitchFamily="34" charset="0"/>
                          <a:ea typeface="+mn-ea"/>
                          <a:cs typeface="+mn-cs"/>
                          <a:sym typeface="Arial"/>
                        </a:rPr>
                        <a:t> </a:t>
                      </a:r>
                      <a:r>
                        <a:rPr lang="ru-RU" sz="800" b="0" i="0" u="none" strike="noStrike" cap="none" dirty="0" err="1">
                          <a:solidFill>
                            <a:srgbClr val="007F76"/>
                          </a:solidFill>
                          <a:effectLst/>
                          <a:latin typeface="Arial Narrow" panose="020B0606020202030204" pitchFamily="34" charset="0"/>
                          <a:ea typeface="+mn-ea"/>
                          <a:cs typeface="+mn-cs"/>
                          <a:sym typeface="Arial"/>
                        </a:rPr>
                        <a:t>жөніндегі</a:t>
                      </a:r>
                      <a:r>
                        <a:rPr lang="ru-RU" sz="800" b="0" i="0" u="none" strike="noStrike" cap="none" dirty="0">
                          <a:solidFill>
                            <a:srgbClr val="007F76"/>
                          </a:solidFill>
                          <a:effectLst/>
                          <a:latin typeface="Arial Narrow" panose="020B0606020202030204" pitchFamily="34" charset="0"/>
                          <a:ea typeface="+mn-ea"/>
                          <a:cs typeface="+mn-cs"/>
                          <a:sym typeface="Arial"/>
                        </a:rPr>
                        <a:t> </a:t>
                      </a:r>
                      <a:r>
                        <a:rPr lang="ru-RU" sz="800" b="0" i="0" u="none" strike="noStrike" cap="none" dirty="0" err="1">
                          <a:solidFill>
                            <a:srgbClr val="007F76"/>
                          </a:solidFill>
                          <a:effectLst/>
                          <a:latin typeface="Arial Narrow" panose="020B0606020202030204" pitchFamily="34" charset="0"/>
                          <a:ea typeface="+mn-ea"/>
                          <a:cs typeface="+mn-cs"/>
                          <a:sym typeface="Arial"/>
                        </a:rPr>
                        <a:t>жұмыскерлер</a:t>
                      </a:r>
                      <a:endParaRPr lang="ru-RU" sz="800" b="0" i="0" u="none" strike="noStrike" cap="none" dirty="0">
                        <a:solidFill>
                          <a:srgbClr val="007F76"/>
                        </a:solidFill>
                        <a:effectLst/>
                        <a:latin typeface="Arial Narrow" panose="020B0606020202030204" pitchFamily="34" charset="0"/>
                        <a:ea typeface="+mn-ea"/>
                        <a:cs typeface="+mn-cs"/>
                        <a:sym typeface="Arial"/>
                      </a:endParaRPr>
                    </a:p>
                  </a:txBody>
                  <a:tcPr marL="9525" marR="9525" marT="0" marB="0" anchor="ctr">
                    <a:solidFill>
                      <a:schemeClr val="accent6">
                        <a:lumMod val="50000"/>
                        <a:alpha val="1000"/>
                      </a:schemeClr>
                    </a:solidFill>
                  </a:tcPr>
                </a:tc>
                <a:tc>
                  <a:txBody>
                    <a:bodyPr/>
                    <a:lstStyle/>
                    <a:p>
                      <a:pPr algn="ctr" fontAlgn="ctr"/>
                      <a:r>
                        <a:rPr lang="ru-RU" sz="800" b="0" i="0" u="none" strike="noStrike" dirty="0">
                          <a:solidFill>
                            <a:srgbClr val="007F76"/>
                          </a:solidFill>
                          <a:effectLst/>
                          <a:latin typeface="Arial Narrow" panose="020B0606020202030204" pitchFamily="34" charset="0"/>
                        </a:rPr>
                        <a:t>Астана қ.</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7F76"/>
                          </a:solidFill>
                          <a:effectLst/>
                          <a:latin typeface="Arial Narrow" panose="020B0606020202030204" pitchFamily="34" charset="0"/>
                        </a:rPr>
                        <a:t>1 826</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7F76"/>
                          </a:solidFill>
                          <a:effectLst/>
                          <a:latin typeface="Arial Narrow" panose="020B0606020202030204" pitchFamily="34" charset="0"/>
                        </a:rPr>
                        <a:t>12,9%</a:t>
                      </a:r>
                    </a:p>
                  </a:txBody>
                  <a:tcPr marL="9525" marR="9525" marT="9525" marB="0" anchor="ctr">
                    <a:solidFill>
                      <a:schemeClr val="accent6">
                        <a:lumMod val="50000"/>
                        <a:alpha val="1000"/>
                      </a:schemeClr>
                    </a:solidFill>
                  </a:tcPr>
                </a:tc>
                <a:tc>
                  <a:txBody>
                    <a:bodyPr/>
                    <a:lstStyle/>
                    <a:p>
                      <a:pPr algn="ctr" fontAlgn="ctr"/>
                      <a:r>
                        <a:rPr lang="ru-RU" sz="800" b="0" i="0" u="none" strike="noStrike" dirty="0">
                          <a:solidFill>
                            <a:srgbClr val="007F76"/>
                          </a:solidFill>
                          <a:effectLst/>
                          <a:latin typeface="Arial Narrow" panose="020B0606020202030204" pitchFamily="34" charset="0"/>
                        </a:rPr>
                        <a:t>Алматы қ.</a:t>
                      </a:r>
                    </a:p>
                  </a:txBody>
                  <a:tcPr marL="9525" marR="9525" marT="9525" marB="0" anchor="ctr">
                    <a:solidFill>
                      <a:schemeClr val="accent6">
                        <a:lumMod val="50000"/>
                        <a:alpha val="1000"/>
                      </a:schemeClr>
                    </a:solidFill>
                  </a:tcPr>
                </a:tc>
                <a:tc>
                  <a:txBody>
                    <a:bodyPr/>
                    <a:lstStyle/>
                    <a:p>
                      <a:pPr algn="ctr" fontAlgn="ctr"/>
                      <a:r>
                        <a:rPr lang="ru-RU" sz="800" b="0" i="0" u="none" strike="noStrike" dirty="0">
                          <a:solidFill>
                            <a:srgbClr val="007F76"/>
                          </a:solidFill>
                          <a:effectLst/>
                          <a:latin typeface="Arial Narrow" panose="020B0606020202030204" pitchFamily="34" charset="0"/>
                        </a:rPr>
                        <a:t>1 824</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7F76"/>
                          </a:solidFill>
                          <a:effectLst/>
                          <a:latin typeface="Arial Narrow" panose="020B0606020202030204" pitchFamily="34" charset="0"/>
                        </a:rPr>
                        <a:t>12,9%</a:t>
                      </a:r>
                    </a:p>
                  </a:txBody>
                  <a:tcPr marL="9525" marR="9525" marT="9525" marB="0" anchor="ctr">
                    <a:solidFill>
                      <a:schemeClr val="accent6">
                        <a:lumMod val="50000"/>
                        <a:alpha val="1000"/>
                      </a:schemeClr>
                    </a:solidFill>
                  </a:tcPr>
                </a:tc>
                <a:tc>
                  <a:txBody>
                    <a:bodyPr/>
                    <a:lstStyle/>
                    <a:p>
                      <a:pPr algn="ctr" fontAlgn="ctr"/>
                      <a:r>
                        <a:rPr lang="ru-RU" sz="800" b="0" i="0" u="none" strike="noStrike" dirty="0" err="1">
                          <a:solidFill>
                            <a:srgbClr val="007F76"/>
                          </a:solidFill>
                          <a:effectLst/>
                          <a:latin typeface="Arial Narrow" panose="020B0606020202030204" pitchFamily="34" charset="0"/>
                        </a:rPr>
                        <a:t>Қостанай</a:t>
                      </a:r>
                      <a:endParaRPr lang="ru-RU" sz="800" b="0" i="0" u="none" strike="noStrike" dirty="0">
                        <a:solidFill>
                          <a:srgbClr val="007F76"/>
                        </a:solidFill>
                        <a:effectLst/>
                        <a:latin typeface="Arial Narrow" panose="020B0606020202030204" pitchFamily="34" charset="0"/>
                      </a:endParaRP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7F76"/>
                          </a:solidFill>
                          <a:effectLst/>
                          <a:latin typeface="Arial Narrow" panose="020B0606020202030204" pitchFamily="34" charset="0"/>
                        </a:rPr>
                        <a:t>1 552</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7F76"/>
                          </a:solidFill>
                          <a:effectLst/>
                          <a:latin typeface="Arial Narrow" panose="020B0606020202030204" pitchFamily="34" charset="0"/>
                        </a:rPr>
                        <a:t>11,0%</a:t>
                      </a:r>
                    </a:p>
                  </a:txBody>
                  <a:tcPr marL="9525" marR="9525" marT="9525" marB="0" anchor="ctr">
                    <a:lnR w="12700" cap="flat" cmpd="sng" algn="ctr">
                      <a:noFill/>
                      <a:prstDash val="solid"/>
                      <a:round/>
                      <a:headEnd type="none" w="med" len="med"/>
                      <a:tailEnd type="none" w="med" len="med"/>
                    </a:lnR>
                    <a:solidFill>
                      <a:schemeClr val="accent6">
                        <a:lumMod val="50000"/>
                        <a:alpha val="1000"/>
                      </a:schemeClr>
                    </a:solidFill>
                  </a:tcPr>
                </a:tc>
                <a:extLst>
                  <a:ext uri="{0D108BD9-81ED-4DB2-BD59-A6C34878D82A}">
                    <a16:rowId xmlns:a16="http://schemas.microsoft.com/office/drawing/2014/main" val="3859109263"/>
                  </a:ext>
                </a:extLst>
              </a:tr>
              <a:tr h="171544">
                <a:tc>
                  <a:txBody>
                    <a:bodyPr/>
                    <a:lstStyle/>
                    <a:p>
                      <a:pPr algn="ctr" fontAlgn="b"/>
                      <a:r>
                        <a:rPr lang="ru-RU" sz="800" u="none" strike="noStrike" dirty="0">
                          <a:solidFill>
                            <a:srgbClr val="007F76"/>
                          </a:solidFill>
                          <a:effectLst/>
                          <a:latin typeface="Arial Narrow" panose="020B0606020202030204" pitchFamily="34" charset="0"/>
                        </a:rPr>
                        <a:t>15</a:t>
                      </a:r>
                      <a:endParaRPr lang="en-US" sz="800" b="0" i="0" u="none" strike="noStrike" dirty="0">
                        <a:solidFill>
                          <a:srgbClr val="007F76"/>
                        </a:solidFill>
                        <a:effectLst/>
                        <a:latin typeface="Arial Narrow" panose="020B0606020202030204" pitchFamily="34" charset="0"/>
                      </a:endParaRPr>
                    </a:p>
                  </a:txBody>
                  <a:tcPr marL="9525" marR="9525" marT="0" marB="0" anchor="ctr">
                    <a:solidFill>
                      <a:srgbClr val="007F76">
                        <a:alpha val="20000"/>
                      </a:srgbClr>
                    </a:solidFill>
                  </a:tcPr>
                </a:tc>
                <a:tc>
                  <a:txBody>
                    <a:bodyPr/>
                    <a:lstStyle/>
                    <a:p>
                      <a:pPr algn="ctr" fontAlgn="ctr"/>
                      <a:r>
                        <a:rPr lang="ru-RU" sz="800" b="0" i="0" u="none" strike="noStrike">
                          <a:solidFill>
                            <a:srgbClr val="007F76"/>
                          </a:solidFill>
                          <a:effectLst/>
                          <a:latin typeface="Arial Narrow" panose="020B0606020202030204" pitchFamily="34" charset="0"/>
                        </a:rPr>
                        <a:t>2361-0</a:t>
                      </a:r>
                    </a:p>
                  </a:txBody>
                  <a:tcPr marL="9525" marR="9525" marT="9525" marB="0" anchor="ctr">
                    <a:solidFill>
                      <a:srgbClr val="007F76">
                        <a:alpha val="20000"/>
                      </a:srgbClr>
                    </a:solidFill>
                  </a:tcPr>
                </a:tc>
                <a:tc>
                  <a:txBody>
                    <a:bodyPr/>
                    <a:lstStyle/>
                    <a:p>
                      <a:pPr marL="72000" algn="l" fontAlgn="ctr"/>
                      <a:r>
                        <a:rPr lang="ru-RU" sz="800" b="0" i="0" u="none" strike="noStrike" cap="none" dirty="0" err="1">
                          <a:solidFill>
                            <a:srgbClr val="007F76"/>
                          </a:solidFill>
                          <a:effectLst/>
                          <a:latin typeface="Arial Narrow" panose="020B0606020202030204" pitchFamily="34" charset="0"/>
                          <a:ea typeface="+mn-ea"/>
                          <a:cs typeface="+mn-cs"/>
                          <a:sym typeface="Arial"/>
                        </a:rPr>
                        <a:t>Бастауыш</a:t>
                      </a:r>
                      <a:r>
                        <a:rPr lang="ru-RU" sz="800" b="0" i="0" u="none" strike="noStrike" cap="none" dirty="0">
                          <a:solidFill>
                            <a:srgbClr val="007F76"/>
                          </a:solidFill>
                          <a:effectLst/>
                          <a:latin typeface="Arial Narrow" panose="020B0606020202030204" pitchFamily="34" charset="0"/>
                          <a:ea typeface="+mn-ea"/>
                          <a:cs typeface="+mn-cs"/>
                          <a:sym typeface="Arial"/>
                        </a:rPr>
                        <a:t> </a:t>
                      </a:r>
                      <a:r>
                        <a:rPr lang="ru-RU" sz="800" b="0" i="0" u="none" strike="noStrike" cap="none" dirty="0" err="1">
                          <a:solidFill>
                            <a:srgbClr val="007F76"/>
                          </a:solidFill>
                          <a:effectLst/>
                          <a:latin typeface="Arial Narrow" panose="020B0606020202030204" pitchFamily="34" charset="0"/>
                          <a:ea typeface="+mn-ea"/>
                          <a:cs typeface="+mn-cs"/>
                          <a:sym typeface="Arial"/>
                        </a:rPr>
                        <a:t>мектеп</a:t>
                      </a:r>
                      <a:r>
                        <a:rPr lang="ru-RU" sz="800" b="0" i="0" u="none" strike="noStrike" cap="none" dirty="0">
                          <a:solidFill>
                            <a:srgbClr val="007F76"/>
                          </a:solidFill>
                          <a:effectLst/>
                          <a:latin typeface="Arial Narrow" panose="020B0606020202030204" pitchFamily="34" charset="0"/>
                          <a:ea typeface="+mn-ea"/>
                          <a:cs typeface="+mn-cs"/>
                          <a:sym typeface="Arial"/>
                        </a:rPr>
                        <a:t> </a:t>
                      </a:r>
                      <a:r>
                        <a:rPr lang="ru-RU" sz="800" b="0" i="0" u="none" strike="noStrike" cap="none" dirty="0" err="1">
                          <a:solidFill>
                            <a:srgbClr val="007F76"/>
                          </a:solidFill>
                          <a:effectLst/>
                          <a:latin typeface="Arial Narrow" panose="020B0606020202030204" pitchFamily="34" charset="0"/>
                          <a:ea typeface="+mn-ea"/>
                          <a:cs typeface="+mn-cs"/>
                          <a:sym typeface="Arial"/>
                        </a:rPr>
                        <a:t>мұғалімі</a:t>
                      </a:r>
                      <a:endParaRPr lang="ru-RU" sz="800" b="0" i="0" u="none" strike="noStrike" cap="none" dirty="0">
                        <a:solidFill>
                          <a:srgbClr val="007F76"/>
                        </a:solidFill>
                        <a:effectLst/>
                        <a:latin typeface="Arial Narrow" panose="020B0606020202030204" pitchFamily="34" charset="0"/>
                        <a:ea typeface="+mn-ea"/>
                        <a:cs typeface="+mn-cs"/>
                        <a:sym typeface="Arial"/>
                      </a:endParaRPr>
                    </a:p>
                  </a:txBody>
                  <a:tcPr marL="9525" marR="9525" marT="0" marB="0" anchor="ctr">
                    <a:solidFill>
                      <a:srgbClr val="007F76">
                        <a:alpha val="20000"/>
                      </a:srgbClr>
                    </a:solidFill>
                  </a:tcPr>
                </a:tc>
                <a:tc>
                  <a:txBody>
                    <a:bodyPr/>
                    <a:lstStyle/>
                    <a:p>
                      <a:pPr algn="ctr" fontAlgn="ctr"/>
                      <a:r>
                        <a:rPr lang="ru-RU" sz="800" b="0" i="0" u="none" strike="noStrike" dirty="0">
                          <a:solidFill>
                            <a:srgbClr val="007F76"/>
                          </a:solidFill>
                          <a:effectLst/>
                          <a:latin typeface="Arial Narrow" panose="020B0606020202030204" pitchFamily="34" charset="0"/>
                        </a:rPr>
                        <a:t>Астана қ.</a:t>
                      </a:r>
                    </a:p>
                  </a:txBody>
                  <a:tcPr marL="9525" marR="9525" marT="9525" marB="0" anchor="ctr">
                    <a:solidFill>
                      <a:srgbClr val="007F76">
                        <a:alpha val="20000"/>
                      </a:srgbClr>
                    </a:solidFill>
                  </a:tcPr>
                </a:tc>
                <a:tc>
                  <a:txBody>
                    <a:bodyPr/>
                    <a:lstStyle/>
                    <a:p>
                      <a:pPr algn="ctr" fontAlgn="ctr"/>
                      <a:r>
                        <a:rPr lang="ru-RU" sz="800" b="0" i="0" u="none" strike="noStrike">
                          <a:solidFill>
                            <a:srgbClr val="007F76"/>
                          </a:solidFill>
                          <a:effectLst/>
                          <a:latin typeface="Arial Narrow" panose="020B0606020202030204" pitchFamily="34" charset="0"/>
                        </a:rPr>
                        <a:t>1 950</a:t>
                      </a:r>
                    </a:p>
                  </a:txBody>
                  <a:tcPr marL="9525" marR="9525" marT="9525" marB="0" anchor="ctr">
                    <a:solidFill>
                      <a:srgbClr val="007F76">
                        <a:alpha val="20000"/>
                      </a:srgbClr>
                    </a:solidFill>
                  </a:tcPr>
                </a:tc>
                <a:tc>
                  <a:txBody>
                    <a:bodyPr/>
                    <a:lstStyle/>
                    <a:p>
                      <a:pPr algn="ctr" fontAlgn="ctr"/>
                      <a:r>
                        <a:rPr lang="ru-RU" sz="800" b="0" i="0" u="none" strike="noStrike">
                          <a:solidFill>
                            <a:srgbClr val="007F76"/>
                          </a:solidFill>
                          <a:effectLst/>
                          <a:latin typeface="Arial Narrow" panose="020B0606020202030204" pitchFamily="34" charset="0"/>
                        </a:rPr>
                        <a:t>14,7%</a:t>
                      </a:r>
                    </a:p>
                  </a:txBody>
                  <a:tcPr marL="9525" marR="9525" marT="9525" marB="0" anchor="ctr">
                    <a:solidFill>
                      <a:srgbClr val="007F76">
                        <a:alpha val="20000"/>
                      </a:srgbClr>
                    </a:solidFill>
                  </a:tcPr>
                </a:tc>
                <a:tc>
                  <a:txBody>
                    <a:bodyPr/>
                    <a:lstStyle/>
                    <a:p>
                      <a:pPr algn="ctr" fontAlgn="ctr"/>
                      <a:r>
                        <a:rPr lang="ru-RU" sz="800" b="0" i="0" u="none" strike="noStrike" dirty="0">
                          <a:solidFill>
                            <a:srgbClr val="007F76"/>
                          </a:solidFill>
                          <a:effectLst/>
                          <a:latin typeface="Arial Narrow" panose="020B0606020202030204" pitchFamily="34" charset="0"/>
                        </a:rPr>
                        <a:t>Алматы қ.</a:t>
                      </a:r>
                    </a:p>
                  </a:txBody>
                  <a:tcPr marL="9525" marR="9525" marT="9525" marB="0" anchor="ctr">
                    <a:solidFill>
                      <a:srgbClr val="007F76">
                        <a:alpha val="20000"/>
                      </a:srgbClr>
                    </a:solidFill>
                  </a:tcPr>
                </a:tc>
                <a:tc>
                  <a:txBody>
                    <a:bodyPr/>
                    <a:lstStyle/>
                    <a:p>
                      <a:pPr algn="ctr" fontAlgn="ctr"/>
                      <a:r>
                        <a:rPr lang="ru-RU" sz="800" b="0" i="0" u="none" strike="noStrike">
                          <a:solidFill>
                            <a:srgbClr val="007F76"/>
                          </a:solidFill>
                          <a:effectLst/>
                          <a:latin typeface="Arial Narrow" panose="020B0606020202030204" pitchFamily="34" charset="0"/>
                        </a:rPr>
                        <a:t>1 868</a:t>
                      </a:r>
                    </a:p>
                  </a:txBody>
                  <a:tcPr marL="9525" marR="9525" marT="9525" marB="0" anchor="ctr">
                    <a:solidFill>
                      <a:srgbClr val="007F76">
                        <a:alpha val="20000"/>
                      </a:srgbClr>
                    </a:solidFill>
                  </a:tcPr>
                </a:tc>
                <a:tc>
                  <a:txBody>
                    <a:bodyPr/>
                    <a:lstStyle/>
                    <a:p>
                      <a:pPr algn="ctr" fontAlgn="ctr"/>
                      <a:r>
                        <a:rPr lang="ru-RU" sz="800" b="0" i="0" u="none" strike="noStrike">
                          <a:solidFill>
                            <a:srgbClr val="007F76"/>
                          </a:solidFill>
                          <a:effectLst/>
                          <a:latin typeface="Arial Narrow" panose="020B0606020202030204" pitchFamily="34" charset="0"/>
                        </a:rPr>
                        <a:t>14,1%</a:t>
                      </a:r>
                    </a:p>
                  </a:txBody>
                  <a:tcPr marL="9525" marR="9525" marT="9525" marB="0" anchor="ctr">
                    <a:solidFill>
                      <a:srgbClr val="007F76">
                        <a:alpha val="20000"/>
                      </a:srgbClr>
                    </a:solidFill>
                  </a:tcPr>
                </a:tc>
                <a:tc>
                  <a:txBody>
                    <a:bodyPr/>
                    <a:lstStyle/>
                    <a:p>
                      <a:pPr algn="ctr" fontAlgn="ctr"/>
                      <a:r>
                        <a:rPr lang="ru-RU" sz="800" b="0" i="0" u="none" strike="noStrike" dirty="0">
                          <a:solidFill>
                            <a:srgbClr val="007F76"/>
                          </a:solidFill>
                          <a:effectLst/>
                          <a:latin typeface="Arial Narrow" panose="020B0606020202030204" pitchFamily="34" charset="0"/>
                        </a:rPr>
                        <a:t>Жамбыл</a:t>
                      </a:r>
                    </a:p>
                  </a:txBody>
                  <a:tcPr marL="9525" marR="9525" marT="9525" marB="0" anchor="ctr">
                    <a:solidFill>
                      <a:srgbClr val="007F76">
                        <a:alpha val="20000"/>
                      </a:srgbClr>
                    </a:solidFill>
                  </a:tcPr>
                </a:tc>
                <a:tc>
                  <a:txBody>
                    <a:bodyPr/>
                    <a:lstStyle/>
                    <a:p>
                      <a:pPr algn="ctr" fontAlgn="ctr"/>
                      <a:r>
                        <a:rPr lang="ru-RU" sz="800" b="0" i="0" u="none" strike="noStrike">
                          <a:solidFill>
                            <a:srgbClr val="007F76"/>
                          </a:solidFill>
                          <a:effectLst/>
                          <a:latin typeface="Arial Narrow" panose="020B0606020202030204" pitchFamily="34" charset="0"/>
                        </a:rPr>
                        <a:t>1 448</a:t>
                      </a:r>
                    </a:p>
                  </a:txBody>
                  <a:tcPr marL="9525" marR="9525" marT="9525" marB="0" anchor="ctr">
                    <a:solidFill>
                      <a:srgbClr val="007F76">
                        <a:alpha val="20000"/>
                      </a:srgbClr>
                    </a:solidFill>
                  </a:tcPr>
                </a:tc>
                <a:tc>
                  <a:txBody>
                    <a:bodyPr/>
                    <a:lstStyle/>
                    <a:p>
                      <a:pPr algn="ctr" fontAlgn="ctr"/>
                      <a:r>
                        <a:rPr lang="ru-RU" sz="800" b="0" i="0" u="none" strike="noStrike">
                          <a:solidFill>
                            <a:srgbClr val="007F76"/>
                          </a:solidFill>
                          <a:effectLst/>
                          <a:latin typeface="Arial Narrow" panose="020B0606020202030204" pitchFamily="34" charset="0"/>
                        </a:rPr>
                        <a:t>10,9%</a:t>
                      </a:r>
                    </a:p>
                  </a:txBody>
                  <a:tcPr marL="9525" marR="9525" marT="9525" marB="0" anchor="ctr">
                    <a:lnR w="12700" cap="flat" cmpd="sng" algn="ctr">
                      <a:noFill/>
                      <a:prstDash val="solid"/>
                      <a:round/>
                      <a:headEnd type="none" w="med" len="med"/>
                      <a:tailEnd type="none" w="med" len="med"/>
                    </a:lnR>
                    <a:solidFill>
                      <a:srgbClr val="007F76">
                        <a:alpha val="20000"/>
                      </a:srgbClr>
                    </a:solidFill>
                  </a:tcPr>
                </a:tc>
                <a:extLst>
                  <a:ext uri="{0D108BD9-81ED-4DB2-BD59-A6C34878D82A}">
                    <a16:rowId xmlns:a16="http://schemas.microsoft.com/office/drawing/2014/main" val="614668957"/>
                  </a:ext>
                </a:extLst>
              </a:tr>
              <a:tr h="171544">
                <a:tc>
                  <a:txBody>
                    <a:bodyPr/>
                    <a:lstStyle/>
                    <a:p>
                      <a:pPr algn="ctr" fontAlgn="b"/>
                      <a:r>
                        <a:rPr lang="ru-RU" sz="800" u="none" strike="noStrike" dirty="0">
                          <a:solidFill>
                            <a:srgbClr val="007F76"/>
                          </a:solidFill>
                          <a:effectLst/>
                          <a:latin typeface="Arial Narrow" panose="020B0606020202030204" pitchFamily="34" charset="0"/>
                        </a:rPr>
                        <a:t>16</a:t>
                      </a:r>
                      <a:endParaRPr lang="en-US" sz="800" b="0" i="0" u="none" strike="noStrike" dirty="0">
                        <a:solidFill>
                          <a:srgbClr val="007F76"/>
                        </a:solidFill>
                        <a:effectLst/>
                        <a:latin typeface="Arial Narrow" panose="020B0606020202030204" pitchFamily="34" charset="0"/>
                      </a:endParaRPr>
                    </a:p>
                  </a:txBody>
                  <a:tcPr marL="9525" marR="9525" marT="0" marB="0" anchor="ctr">
                    <a:solidFill>
                      <a:schemeClr val="accent6">
                        <a:lumMod val="50000"/>
                        <a:alpha val="1000"/>
                      </a:schemeClr>
                    </a:solidFill>
                  </a:tcPr>
                </a:tc>
                <a:tc>
                  <a:txBody>
                    <a:bodyPr/>
                    <a:lstStyle/>
                    <a:p>
                      <a:pPr algn="ctr" fontAlgn="ctr"/>
                      <a:r>
                        <a:rPr lang="ru-RU" sz="800" b="0" i="0" u="none" strike="noStrike">
                          <a:solidFill>
                            <a:srgbClr val="007F76"/>
                          </a:solidFill>
                          <a:effectLst/>
                          <a:latin typeface="Arial Narrow" panose="020B0606020202030204" pitchFamily="34" charset="0"/>
                        </a:rPr>
                        <a:t>7119-9</a:t>
                      </a:r>
                    </a:p>
                  </a:txBody>
                  <a:tcPr marL="9525" marR="9525" marT="9525" marB="0" anchor="ctr">
                    <a:solidFill>
                      <a:schemeClr val="accent6">
                        <a:lumMod val="50000"/>
                        <a:alpha val="1000"/>
                      </a:schemeClr>
                    </a:solidFill>
                  </a:tcPr>
                </a:tc>
                <a:tc>
                  <a:txBody>
                    <a:bodyPr/>
                    <a:lstStyle/>
                    <a:p>
                      <a:pPr marL="72000" algn="l" fontAlgn="ctr"/>
                      <a:r>
                        <a:rPr lang="ru-RU" sz="800" b="0" i="0" u="none" strike="noStrike" cap="none" dirty="0" err="1">
                          <a:solidFill>
                            <a:srgbClr val="007F76"/>
                          </a:solidFill>
                          <a:effectLst/>
                          <a:latin typeface="Arial Narrow" panose="020B0606020202030204" pitchFamily="34" charset="0"/>
                          <a:ea typeface="+mn-ea"/>
                          <a:cs typeface="+mn-cs"/>
                          <a:sym typeface="Arial"/>
                        </a:rPr>
                        <a:t>Басқа</a:t>
                      </a:r>
                      <a:r>
                        <a:rPr lang="ru-RU" sz="800" b="0" i="0" u="none" strike="noStrike" cap="none" dirty="0">
                          <a:solidFill>
                            <a:srgbClr val="007F76"/>
                          </a:solidFill>
                          <a:effectLst/>
                          <a:latin typeface="Arial Narrow" panose="020B0606020202030204" pitchFamily="34" charset="0"/>
                          <a:ea typeface="+mn-ea"/>
                          <a:cs typeface="+mn-cs"/>
                          <a:sym typeface="Arial"/>
                        </a:rPr>
                        <a:t> да </a:t>
                      </a:r>
                      <a:r>
                        <a:rPr lang="ru-RU" sz="800" b="0" i="0" u="none" strike="noStrike" cap="none" dirty="0" err="1">
                          <a:solidFill>
                            <a:srgbClr val="007F76"/>
                          </a:solidFill>
                          <a:effectLst/>
                          <a:latin typeface="Arial Narrow" panose="020B0606020202030204" pitchFamily="34" charset="0"/>
                          <a:ea typeface="+mn-ea"/>
                          <a:cs typeface="+mn-cs"/>
                          <a:sym typeface="Arial"/>
                        </a:rPr>
                        <a:t>құрылысшы-монтаждаушылар</a:t>
                      </a:r>
                      <a:r>
                        <a:rPr lang="ru-RU" sz="800" b="0" i="0" u="none" strike="noStrike" cap="none" dirty="0">
                          <a:solidFill>
                            <a:srgbClr val="007F76"/>
                          </a:solidFill>
                          <a:effectLst/>
                          <a:latin typeface="Arial Narrow" panose="020B0606020202030204" pitchFamily="34" charset="0"/>
                          <a:ea typeface="+mn-ea"/>
                          <a:cs typeface="+mn-cs"/>
                          <a:sym typeface="Arial"/>
                        </a:rPr>
                        <a:t> </a:t>
                      </a:r>
                      <a:r>
                        <a:rPr lang="ru-RU" sz="800" b="0" i="0" u="none" strike="noStrike" cap="none" dirty="0" err="1">
                          <a:solidFill>
                            <a:srgbClr val="007F76"/>
                          </a:solidFill>
                          <a:effectLst/>
                          <a:latin typeface="Arial Narrow" panose="020B0606020202030204" pitchFamily="34" charset="0"/>
                          <a:ea typeface="+mn-ea"/>
                          <a:cs typeface="+mn-cs"/>
                          <a:sym typeface="Arial"/>
                        </a:rPr>
                        <a:t>және</a:t>
                      </a:r>
                      <a:r>
                        <a:rPr lang="ru-RU" sz="800" b="0" i="0" u="none" strike="noStrike" cap="none" dirty="0">
                          <a:solidFill>
                            <a:srgbClr val="007F76"/>
                          </a:solidFill>
                          <a:effectLst/>
                          <a:latin typeface="Arial Narrow" panose="020B0606020202030204" pitchFamily="34" charset="0"/>
                          <a:ea typeface="+mn-ea"/>
                          <a:cs typeface="+mn-cs"/>
                          <a:sym typeface="Arial"/>
                        </a:rPr>
                        <a:t> </a:t>
                      </a:r>
                      <a:r>
                        <a:rPr lang="ru-RU" sz="800" b="0" i="0" u="none" strike="noStrike" cap="none" dirty="0" err="1">
                          <a:solidFill>
                            <a:srgbClr val="007F76"/>
                          </a:solidFill>
                          <a:effectLst/>
                          <a:latin typeface="Arial Narrow" panose="020B0606020202030204" pitchFamily="34" charset="0"/>
                          <a:ea typeface="+mn-ea"/>
                          <a:cs typeface="+mn-cs"/>
                          <a:sym typeface="Arial"/>
                        </a:rPr>
                        <a:t>тектес</a:t>
                      </a:r>
                      <a:r>
                        <a:rPr lang="ru-RU" sz="800" b="0" i="0" u="none" strike="noStrike" cap="none" dirty="0">
                          <a:solidFill>
                            <a:srgbClr val="007F76"/>
                          </a:solidFill>
                          <a:effectLst/>
                          <a:latin typeface="Arial Narrow" panose="020B0606020202030204" pitchFamily="34" charset="0"/>
                          <a:ea typeface="+mn-ea"/>
                          <a:cs typeface="+mn-cs"/>
                          <a:sym typeface="Arial"/>
                        </a:rPr>
                        <a:t> </a:t>
                      </a:r>
                      <a:r>
                        <a:rPr lang="ru-RU" sz="800" b="0" i="0" u="none" strike="noStrike" cap="none" dirty="0" err="1">
                          <a:solidFill>
                            <a:srgbClr val="007F76"/>
                          </a:solidFill>
                          <a:effectLst/>
                          <a:latin typeface="Arial Narrow" panose="020B0606020202030204" pitchFamily="34" charset="0"/>
                          <a:ea typeface="+mn-ea"/>
                          <a:cs typeface="+mn-cs"/>
                          <a:sym typeface="Arial"/>
                        </a:rPr>
                        <a:t>қызметтер</a:t>
                      </a:r>
                      <a:r>
                        <a:rPr lang="ru-RU" sz="800" b="0" i="0" u="none" strike="noStrike" cap="none" dirty="0">
                          <a:solidFill>
                            <a:srgbClr val="007F76"/>
                          </a:solidFill>
                          <a:effectLst/>
                          <a:latin typeface="Arial Narrow" panose="020B0606020202030204" pitchFamily="34" charset="0"/>
                          <a:ea typeface="+mn-ea"/>
                          <a:cs typeface="+mn-cs"/>
                          <a:sym typeface="Arial"/>
                        </a:rPr>
                        <a:t> </a:t>
                      </a:r>
                      <a:r>
                        <a:rPr lang="ru-RU" sz="800" b="0" i="0" u="none" strike="noStrike" cap="none" dirty="0" err="1">
                          <a:solidFill>
                            <a:srgbClr val="007F76"/>
                          </a:solidFill>
                          <a:effectLst/>
                          <a:latin typeface="Arial Narrow" panose="020B0606020202030204" pitchFamily="34" charset="0"/>
                          <a:ea typeface="+mn-ea"/>
                          <a:cs typeface="+mn-cs"/>
                          <a:sym typeface="Arial"/>
                        </a:rPr>
                        <a:t>жұмысшылары</a:t>
                      </a:r>
                      <a:endParaRPr lang="ru-RU" sz="800" b="0" i="0" u="none" strike="noStrike" cap="none" dirty="0">
                        <a:solidFill>
                          <a:srgbClr val="007F76"/>
                        </a:solidFill>
                        <a:effectLst/>
                        <a:latin typeface="Arial Narrow" panose="020B0606020202030204" pitchFamily="34" charset="0"/>
                        <a:ea typeface="+mn-ea"/>
                        <a:cs typeface="+mn-cs"/>
                        <a:sym typeface="Arial"/>
                      </a:endParaRPr>
                    </a:p>
                  </a:txBody>
                  <a:tcPr marL="9525" marR="9525" marT="0" marB="0" anchor="ctr">
                    <a:solidFill>
                      <a:schemeClr val="accent6">
                        <a:lumMod val="50000"/>
                        <a:alpha val="1000"/>
                      </a:schemeClr>
                    </a:solidFill>
                  </a:tcPr>
                </a:tc>
                <a:tc>
                  <a:txBody>
                    <a:bodyPr/>
                    <a:lstStyle/>
                    <a:p>
                      <a:pPr algn="ctr" fontAlgn="ctr"/>
                      <a:r>
                        <a:rPr lang="ru-RU" sz="800" b="0" i="0" u="none" strike="noStrike" dirty="0" err="1">
                          <a:solidFill>
                            <a:srgbClr val="007F76"/>
                          </a:solidFill>
                          <a:effectLst/>
                          <a:latin typeface="Arial Narrow" panose="020B0606020202030204" pitchFamily="34" charset="0"/>
                        </a:rPr>
                        <a:t>Қостанай</a:t>
                      </a:r>
                      <a:endParaRPr lang="ru-RU" sz="800" b="0" i="0" u="none" strike="noStrike" dirty="0">
                        <a:solidFill>
                          <a:srgbClr val="007F76"/>
                        </a:solidFill>
                        <a:effectLst/>
                        <a:latin typeface="Arial Narrow" panose="020B0606020202030204" pitchFamily="34" charset="0"/>
                      </a:endParaRP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7F76"/>
                          </a:solidFill>
                          <a:effectLst/>
                          <a:latin typeface="Arial Narrow" panose="020B0606020202030204" pitchFamily="34" charset="0"/>
                        </a:rPr>
                        <a:t>2 304</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7F76"/>
                          </a:solidFill>
                          <a:effectLst/>
                          <a:latin typeface="Arial Narrow" panose="020B0606020202030204" pitchFamily="34" charset="0"/>
                        </a:rPr>
                        <a:t>17,4%</a:t>
                      </a:r>
                    </a:p>
                  </a:txBody>
                  <a:tcPr marL="9525" marR="9525" marT="9525" marB="0" anchor="ctr">
                    <a:solidFill>
                      <a:schemeClr val="accent6">
                        <a:lumMod val="50000"/>
                        <a:alpha val="1000"/>
                      </a:schemeClr>
                    </a:solidFill>
                  </a:tcPr>
                </a:tc>
                <a:tc>
                  <a:txBody>
                    <a:bodyPr/>
                    <a:lstStyle/>
                    <a:p>
                      <a:pPr algn="ctr" fontAlgn="ctr"/>
                      <a:r>
                        <a:rPr lang="ru-RU" sz="800" b="0" i="0" u="none" strike="noStrike" dirty="0">
                          <a:solidFill>
                            <a:srgbClr val="007F76"/>
                          </a:solidFill>
                          <a:effectLst/>
                          <a:latin typeface="Arial Narrow" panose="020B0606020202030204" pitchFamily="34" charset="0"/>
                        </a:rPr>
                        <a:t>Алматы қ.</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7F76"/>
                          </a:solidFill>
                          <a:effectLst/>
                          <a:latin typeface="Arial Narrow" panose="020B0606020202030204" pitchFamily="34" charset="0"/>
                        </a:rPr>
                        <a:t>1 795</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7F76"/>
                          </a:solidFill>
                          <a:effectLst/>
                          <a:latin typeface="Arial Narrow" panose="020B0606020202030204" pitchFamily="34" charset="0"/>
                        </a:rPr>
                        <a:t>13,5%</a:t>
                      </a:r>
                    </a:p>
                  </a:txBody>
                  <a:tcPr marL="9525" marR="9525" marT="9525" marB="0" anchor="ctr">
                    <a:solidFill>
                      <a:schemeClr val="accent6">
                        <a:lumMod val="50000"/>
                        <a:alpha val="1000"/>
                      </a:schemeClr>
                    </a:solidFill>
                  </a:tcPr>
                </a:tc>
                <a:tc>
                  <a:txBody>
                    <a:bodyPr/>
                    <a:lstStyle/>
                    <a:p>
                      <a:pPr algn="ctr" fontAlgn="ctr"/>
                      <a:r>
                        <a:rPr lang="ru-RU" sz="800" b="0" i="0" u="none" strike="noStrike" dirty="0" err="1">
                          <a:solidFill>
                            <a:srgbClr val="007F76"/>
                          </a:solidFill>
                          <a:effectLst/>
                          <a:latin typeface="Arial Narrow" panose="020B0606020202030204" pitchFamily="34" charset="0"/>
                        </a:rPr>
                        <a:t>Қарағанды</a:t>
                      </a:r>
                      <a:endParaRPr lang="ru-RU" sz="800" b="0" i="0" u="none" strike="noStrike" dirty="0">
                        <a:solidFill>
                          <a:srgbClr val="007F76"/>
                        </a:solidFill>
                        <a:effectLst/>
                        <a:latin typeface="Arial Narrow" panose="020B0606020202030204" pitchFamily="34" charset="0"/>
                      </a:endParaRP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7F76"/>
                          </a:solidFill>
                          <a:effectLst/>
                          <a:latin typeface="Arial Narrow" panose="020B0606020202030204" pitchFamily="34" charset="0"/>
                        </a:rPr>
                        <a:t>1 334</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7F76"/>
                          </a:solidFill>
                          <a:effectLst/>
                          <a:latin typeface="Arial Narrow" panose="020B0606020202030204" pitchFamily="34" charset="0"/>
                        </a:rPr>
                        <a:t>10,1%</a:t>
                      </a:r>
                    </a:p>
                  </a:txBody>
                  <a:tcPr marL="9525" marR="9525" marT="9525" marB="0" anchor="ctr">
                    <a:lnR w="12700" cap="flat" cmpd="sng" algn="ctr">
                      <a:noFill/>
                      <a:prstDash val="solid"/>
                      <a:round/>
                      <a:headEnd type="none" w="med" len="med"/>
                      <a:tailEnd type="none" w="med" len="med"/>
                    </a:lnR>
                    <a:solidFill>
                      <a:schemeClr val="accent6">
                        <a:lumMod val="50000"/>
                        <a:alpha val="1000"/>
                      </a:schemeClr>
                    </a:solidFill>
                  </a:tcPr>
                </a:tc>
                <a:extLst>
                  <a:ext uri="{0D108BD9-81ED-4DB2-BD59-A6C34878D82A}">
                    <a16:rowId xmlns:a16="http://schemas.microsoft.com/office/drawing/2014/main" val="3006779909"/>
                  </a:ext>
                </a:extLst>
              </a:tr>
              <a:tr h="171544">
                <a:tc>
                  <a:txBody>
                    <a:bodyPr/>
                    <a:lstStyle/>
                    <a:p>
                      <a:pPr algn="ctr" fontAlgn="b"/>
                      <a:r>
                        <a:rPr lang="ru-RU" sz="800" u="none" strike="noStrike" dirty="0">
                          <a:solidFill>
                            <a:srgbClr val="007F76"/>
                          </a:solidFill>
                          <a:effectLst/>
                          <a:latin typeface="Arial Narrow" panose="020B0606020202030204" pitchFamily="34" charset="0"/>
                        </a:rPr>
                        <a:t>17</a:t>
                      </a:r>
                      <a:endParaRPr lang="en-US" sz="800" b="0" i="0" u="none" strike="noStrike" dirty="0">
                        <a:solidFill>
                          <a:srgbClr val="007F76"/>
                        </a:solidFill>
                        <a:effectLst/>
                        <a:latin typeface="Arial Narrow" panose="020B0606020202030204" pitchFamily="34" charset="0"/>
                      </a:endParaRPr>
                    </a:p>
                  </a:txBody>
                  <a:tcPr marL="9525" marR="9525" marT="0" marB="0" anchor="ctr">
                    <a:solidFill>
                      <a:srgbClr val="007F76">
                        <a:alpha val="20000"/>
                      </a:srgbClr>
                    </a:solidFill>
                  </a:tcPr>
                </a:tc>
                <a:tc>
                  <a:txBody>
                    <a:bodyPr/>
                    <a:lstStyle/>
                    <a:p>
                      <a:pPr algn="ctr" fontAlgn="ctr"/>
                      <a:r>
                        <a:rPr lang="ru-RU" sz="800" b="0" i="0" u="none" strike="noStrike">
                          <a:solidFill>
                            <a:srgbClr val="007F76"/>
                          </a:solidFill>
                          <a:effectLst/>
                          <a:latin typeface="Arial Narrow" panose="020B0606020202030204" pitchFamily="34" charset="0"/>
                        </a:rPr>
                        <a:t>9329-9</a:t>
                      </a:r>
                    </a:p>
                  </a:txBody>
                  <a:tcPr marL="9525" marR="9525" marT="9525" marB="0" anchor="ctr">
                    <a:solidFill>
                      <a:srgbClr val="007F76">
                        <a:alpha val="20000"/>
                      </a:srgbClr>
                    </a:solidFill>
                  </a:tcPr>
                </a:tc>
                <a:tc>
                  <a:txBody>
                    <a:bodyPr/>
                    <a:lstStyle/>
                    <a:p>
                      <a:pPr marL="72000" algn="l" fontAlgn="ctr"/>
                      <a:r>
                        <a:rPr lang="ru-RU" sz="800" b="0" i="0" u="none" strike="noStrike" cap="none" dirty="0" err="1">
                          <a:solidFill>
                            <a:srgbClr val="007F76"/>
                          </a:solidFill>
                          <a:effectLst/>
                          <a:latin typeface="Arial Narrow" panose="020B0606020202030204" pitchFamily="34" charset="0"/>
                          <a:ea typeface="+mn-ea"/>
                          <a:cs typeface="+mn-cs"/>
                          <a:sym typeface="Arial"/>
                        </a:rPr>
                        <a:t>Өңдеу</a:t>
                      </a:r>
                      <a:r>
                        <a:rPr lang="ru-RU" sz="800" b="0" i="0" u="none" strike="noStrike" cap="none" dirty="0">
                          <a:solidFill>
                            <a:srgbClr val="007F76"/>
                          </a:solidFill>
                          <a:effectLst/>
                          <a:latin typeface="Arial Narrow" panose="020B0606020202030204" pitchFamily="34" charset="0"/>
                          <a:ea typeface="+mn-ea"/>
                          <a:cs typeface="+mn-cs"/>
                          <a:sym typeface="Arial"/>
                        </a:rPr>
                        <a:t> </a:t>
                      </a:r>
                      <a:r>
                        <a:rPr lang="ru-RU" sz="800" b="0" i="0" u="none" strike="noStrike" cap="none" dirty="0" err="1">
                          <a:solidFill>
                            <a:srgbClr val="007F76"/>
                          </a:solidFill>
                          <a:effectLst/>
                          <a:latin typeface="Arial Narrow" panose="020B0606020202030204" pitchFamily="34" charset="0"/>
                          <a:ea typeface="+mn-ea"/>
                          <a:cs typeface="+mn-cs"/>
                          <a:sym typeface="Arial"/>
                        </a:rPr>
                        <a:t>өнеркәсібінде</a:t>
                      </a:r>
                      <a:r>
                        <a:rPr lang="ru-RU" sz="800" b="0" i="0" u="none" strike="noStrike" cap="none" dirty="0">
                          <a:solidFill>
                            <a:srgbClr val="007F76"/>
                          </a:solidFill>
                          <a:effectLst/>
                          <a:latin typeface="Arial Narrow" panose="020B0606020202030204" pitchFamily="34" charset="0"/>
                          <a:ea typeface="+mn-ea"/>
                          <a:cs typeface="+mn-cs"/>
                          <a:sym typeface="Arial"/>
                        </a:rPr>
                        <a:t> </a:t>
                      </a:r>
                      <a:r>
                        <a:rPr lang="ru-RU" sz="800" b="0" i="0" u="none" strike="noStrike" cap="none" dirty="0" err="1">
                          <a:solidFill>
                            <a:srgbClr val="007F76"/>
                          </a:solidFill>
                          <a:effectLst/>
                          <a:latin typeface="Arial Narrow" panose="020B0606020202030204" pitchFamily="34" charset="0"/>
                          <a:ea typeface="+mn-ea"/>
                          <a:cs typeface="+mn-cs"/>
                          <a:sym typeface="Arial"/>
                        </a:rPr>
                        <a:t>жұмыс</a:t>
                      </a:r>
                      <a:r>
                        <a:rPr lang="ru-RU" sz="800" b="0" i="0" u="none" strike="noStrike" cap="none" dirty="0">
                          <a:solidFill>
                            <a:srgbClr val="007F76"/>
                          </a:solidFill>
                          <a:effectLst/>
                          <a:latin typeface="Arial Narrow" panose="020B0606020202030204" pitchFamily="34" charset="0"/>
                          <a:ea typeface="+mn-ea"/>
                          <a:cs typeface="+mn-cs"/>
                          <a:sym typeface="Arial"/>
                        </a:rPr>
                        <a:t> </a:t>
                      </a:r>
                      <a:r>
                        <a:rPr lang="ru-RU" sz="800" b="0" i="0" u="none" strike="noStrike" cap="none" dirty="0" err="1">
                          <a:solidFill>
                            <a:srgbClr val="007F76"/>
                          </a:solidFill>
                          <a:effectLst/>
                          <a:latin typeface="Arial Narrow" panose="020B0606020202030204" pitchFamily="34" charset="0"/>
                          <a:ea typeface="+mn-ea"/>
                          <a:cs typeface="+mn-cs"/>
                          <a:sym typeface="Arial"/>
                        </a:rPr>
                        <a:t>істейтін</a:t>
                      </a:r>
                      <a:r>
                        <a:rPr lang="ru-RU" sz="800" b="0" i="0" u="none" strike="noStrike" cap="none" dirty="0">
                          <a:solidFill>
                            <a:srgbClr val="007F76"/>
                          </a:solidFill>
                          <a:effectLst/>
                          <a:latin typeface="Arial Narrow" panose="020B0606020202030204" pitchFamily="34" charset="0"/>
                          <a:ea typeface="+mn-ea"/>
                          <a:cs typeface="+mn-cs"/>
                          <a:sym typeface="Arial"/>
                        </a:rPr>
                        <a:t> </a:t>
                      </a:r>
                      <a:r>
                        <a:rPr lang="ru-RU" sz="800" b="0" i="0" u="none" strike="noStrike" cap="none" dirty="0" err="1">
                          <a:solidFill>
                            <a:srgbClr val="007F76"/>
                          </a:solidFill>
                          <a:effectLst/>
                          <a:latin typeface="Arial Narrow" panose="020B0606020202030204" pitchFamily="34" charset="0"/>
                          <a:ea typeface="+mn-ea"/>
                          <a:cs typeface="+mn-cs"/>
                          <a:sym typeface="Arial"/>
                        </a:rPr>
                        <a:t>басқа</a:t>
                      </a:r>
                      <a:r>
                        <a:rPr lang="ru-RU" sz="800" b="0" i="0" u="none" strike="noStrike" cap="none" dirty="0">
                          <a:solidFill>
                            <a:srgbClr val="007F76"/>
                          </a:solidFill>
                          <a:effectLst/>
                          <a:latin typeface="Arial Narrow" panose="020B0606020202030204" pitchFamily="34" charset="0"/>
                          <a:ea typeface="+mn-ea"/>
                          <a:cs typeface="+mn-cs"/>
                          <a:sym typeface="Arial"/>
                        </a:rPr>
                        <a:t> да </a:t>
                      </a:r>
                      <a:r>
                        <a:rPr lang="ru-RU" sz="800" b="0" i="0" u="none" strike="noStrike" cap="none" dirty="0" err="1">
                          <a:solidFill>
                            <a:srgbClr val="007F76"/>
                          </a:solidFill>
                          <a:effectLst/>
                          <a:latin typeface="Arial Narrow" panose="020B0606020202030204" pitchFamily="34" charset="0"/>
                          <a:ea typeface="+mn-ea"/>
                          <a:cs typeface="+mn-cs"/>
                          <a:sym typeface="Arial"/>
                        </a:rPr>
                        <a:t>біліктілігі</a:t>
                      </a:r>
                      <a:r>
                        <a:rPr lang="ru-RU" sz="800" b="0" i="0" u="none" strike="noStrike" cap="none" dirty="0">
                          <a:solidFill>
                            <a:srgbClr val="007F76"/>
                          </a:solidFill>
                          <a:effectLst/>
                          <a:latin typeface="Arial Narrow" panose="020B0606020202030204" pitchFamily="34" charset="0"/>
                          <a:ea typeface="+mn-ea"/>
                          <a:cs typeface="+mn-cs"/>
                          <a:sym typeface="Arial"/>
                        </a:rPr>
                        <a:t> </a:t>
                      </a:r>
                      <a:r>
                        <a:rPr lang="ru-RU" sz="800" b="0" i="0" u="none" strike="noStrike" cap="none" dirty="0" err="1">
                          <a:solidFill>
                            <a:srgbClr val="007F76"/>
                          </a:solidFill>
                          <a:effectLst/>
                          <a:latin typeface="Arial Narrow" panose="020B0606020202030204" pitchFamily="34" charset="0"/>
                          <a:ea typeface="+mn-ea"/>
                          <a:cs typeface="+mn-cs"/>
                          <a:sym typeface="Arial"/>
                        </a:rPr>
                        <a:t>жоқ</a:t>
                      </a:r>
                      <a:r>
                        <a:rPr lang="ru-RU" sz="800" b="0" i="0" u="none" strike="noStrike" cap="none" dirty="0">
                          <a:solidFill>
                            <a:srgbClr val="007F76"/>
                          </a:solidFill>
                          <a:effectLst/>
                          <a:latin typeface="Arial Narrow" panose="020B0606020202030204" pitchFamily="34" charset="0"/>
                          <a:ea typeface="+mn-ea"/>
                          <a:cs typeface="+mn-cs"/>
                          <a:sym typeface="Arial"/>
                        </a:rPr>
                        <a:t> </a:t>
                      </a:r>
                      <a:r>
                        <a:rPr lang="ru-RU" sz="800" b="0" i="0" u="none" strike="noStrike" cap="none" dirty="0" err="1">
                          <a:solidFill>
                            <a:srgbClr val="007F76"/>
                          </a:solidFill>
                          <a:effectLst/>
                          <a:latin typeface="Arial Narrow" panose="020B0606020202030204" pitchFamily="34" charset="0"/>
                          <a:ea typeface="+mn-ea"/>
                          <a:cs typeface="+mn-cs"/>
                          <a:sym typeface="Arial"/>
                        </a:rPr>
                        <a:t>жұмысшылар</a:t>
                      </a:r>
                      <a:endParaRPr lang="ru-RU" sz="800" b="0" i="0" u="none" strike="noStrike" cap="none" dirty="0">
                        <a:solidFill>
                          <a:srgbClr val="007F76"/>
                        </a:solidFill>
                        <a:effectLst/>
                        <a:latin typeface="Arial Narrow" panose="020B0606020202030204" pitchFamily="34" charset="0"/>
                        <a:ea typeface="+mn-ea"/>
                        <a:cs typeface="+mn-cs"/>
                        <a:sym typeface="Arial"/>
                      </a:endParaRPr>
                    </a:p>
                  </a:txBody>
                  <a:tcPr marL="9525" marR="9525" marT="0" marB="0" anchor="ctr">
                    <a:solidFill>
                      <a:srgbClr val="007F76">
                        <a:alpha val="20000"/>
                      </a:srgbClr>
                    </a:solidFill>
                  </a:tcPr>
                </a:tc>
                <a:tc>
                  <a:txBody>
                    <a:bodyPr/>
                    <a:lstStyle/>
                    <a:p>
                      <a:pPr algn="ctr" fontAlgn="ctr"/>
                      <a:r>
                        <a:rPr lang="ru-RU" sz="800" b="0" i="0" u="none" strike="noStrike" dirty="0" err="1">
                          <a:solidFill>
                            <a:srgbClr val="007F76"/>
                          </a:solidFill>
                          <a:effectLst/>
                          <a:latin typeface="Arial Narrow" panose="020B0606020202030204" pitchFamily="34" charset="0"/>
                        </a:rPr>
                        <a:t>Қарағанды</a:t>
                      </a:r>
                      <a:endParaRPr lang="ru-RU" sz="800" b="0" i="0" u="none" strike="noStrike" dirty="0">
                        <a:solidFill>
                          <a:srgbClr val="007F76"/>
                        </a:solidFill>
                        <a:effectLst/>
                        <a:latin typeface="Arial Narrow" panose="020B0606020202030204" pitchFamily="34" charset="0"/>
                      </a:endParaRPr>
                    </a:p>
                  </a:txBody>
                  <a:tcPr marL="9525" marR="9525" marT="9525" marB="0" anchor="ctr">
                    <a:solidFill>
                      <a:srgbClr val="007F76">
                        <a:alpha val="20000"/>
                      </a:srgbClr>
                    </a:solidFill>
                  </a:tcPr>
                </a:tc>
                <a:tc>
                  <a:txBody>
                    <a:bodyPr/>
                    <a:lstStyle/>
                    <a:p>
                      <a:pPr algn="ctr" fontAlgn="ctr"/>
                      <a:r>
                        <a:rPr lang="ru-RU" sz="800" b="0" i="0" u="none" strike="noStrike">
                          <a:solidFill>
                            <a:srgbClr val="007F76"/>
                          </a:solidFill>
                          <a:effectLst/>
                          <a:latin typeface="Arial Narrow" panose="020B0606020202030204" pitchFamily="34" charset="0"/>
                        </a:rPr>
                        <a:t>1 725</a:t>
                      </a:r>
                    </a:p>
                  </a:txBody>
                  <a:tcPr marL="9525" marR="9525" marT="9525" marB="0" anchor="ctr">
                    <a:solidFill>
                      <a:srgbClr val="007F76">
                        <a:alpha val="20000"/>
                      </a:srgbClr>
                    </a:solidFill>
                  </a:tcPr>
                </a:tc>
                <a:tc>
                  <a:txBody>
                    <a:bodyPr/>
                    <a:lstStyle/>
                    <a:p>
                      <a:pPr algn="ctr" fontAlgn="ctr"/>
                      <a:r>
                        <a:rPr lang="ru-RU" sz="800" b="0" i="0" u="none" strike="noStrike">
                          <a:solidFill>
                            <a:srgbClr val="007F76"/>
                          </a:solidFill>
                          <a:effectLst/>
                          <a:latin typeface="Arial Narrow" panose="020B0606020202030204" pitchFamily="34" charset="0"/>
                        </a:rPr>
                        <a:t>13,0%</a:t>
                      </a:r>
                    </a:p>
                  </a:txBody>
                  <a:tcPr marL="9525" marR="9525" marT="9525" marB="0" anchor="ctr">
                    <a:solidFill>
                      <a:srgbClr val="007F76">
                        <a:alpha val="20000"/>
                      </a:srgbClr>
                    </a:solidFill>
                  </a:tcPr>
                </a:tc>
                <a:tc>
                  <a:txBody>
                    <a:bodyPr/>
                    <a:lstStyle/>
                    <a:p>
                      <a:pPr algn="ctr" fontAlgn="ctr"/>
                      <a:r>
                        <a:rPr lang="ru-RU" sz="800" b="0" i="0" u="none" strike="noStrike" dirty="0" err="1">
                          <a:solidFill>
                            <a:srgbClr val="007F76"/>
                          </a:solidFill>
                          <a:effectLst/>
                          <a:latin typeface="Arial Narrow" panose="020B0606020202030204" pitchFamily="34" charset="0"/>
                        </a:rPr>
                        <a:t>Түркістан</a:t>
                      </a:r>
                      <a:endParaRPr lang="ru-RU" sz="800" b="0" i="0" u="none" strike="noStrike" dirty="0">
                        <a:solidFill>
                          <a:srgbClr val="007F76"/>
                        </a:solidFill>
                        <a:effectLst/>
                        <a:latin typeface="Arial Narrow" panose="020B0606020202030204" pitchFamily="34" charset="0"/>
                      </a:endParaRPr>
                    </a:p>
                  </a:txBody>
                  <a:tcPr marL="9525" marR="9525" marT="9525" marB="0" anchor="ctr">
                    <a:solidFill>
                      <a:srgbClr val="007F76">
                        <a:alpha val="20000"/>
                      </a:srgbClr>
                    </a:solidFill>
                  </a:tcPr>
                </a:tc>
                <a:tc>
                  <a:txBody>
                    <a:bodyPr/>
                    <a:lstStyle/>
                    <a:p>
                      <a:pPr algn="ctr" fontAlgn="ctr"/>
                      <a:r>
                        <a:rPr lang="ru-RU" sz="800" b="0" i="0" u="none" strike="noStrike">
                          <a:solidFill>
                            <a:srgbClr val="007F76"/>
                          </a:solidFill>
                          <a:effectLst/>
                          <a:latin typeface="Arial Narrow" panose="020B0606020202030204" pitchFamily="34" charset="0"/>
                        </a:rPr>
                        <a:t>1 439</a:t>
                      </a:r>
                    </a:p>
                  </a:txBody>
                  <a:tcPr marL="9525" marR="9525" marT="9525" marB="0" anchor="ctr">
                    <a:solidFill>
                      <a:srgbClr val="007F76">
                        <a:alpha val="20000"/>
                      </a:srgbClr>
                    </a:solidFill>
                  </a:tcPr>
                </a:tc>
                <a:tc>
                  <a:txBody>
                    <a:bodyPr/>
                    <a:lstStyle/>
                    <a:p>
                      <a:pPr algn="ctr" fontAlgn="ctr"/>
                      <a:r>
                        <a:rPr lang="ru-RU" sz="800" b="0" i="0" u="none" strike="noStrike">
                          <a:solidFill>
                            <a:srgbClr val="007F76"/>
                          </a:solidFill>
                          <a:effectLst/>
                          <a:latin typeface="Arial Narrow" panose="020B0606020202030204" pitchFamily="34" charset="0"/>
                        </a:rPr>
                        <a:t>10,9%</a:t>
                      </a:r>
                    </a:p>
                  </a:txBody>
                  <a:tcPr marL="9525" marR="9525" marT="9525" marB="0" anchor="ctr">
                    <a:solidFill>
                      <a:srgbClr val="007F76">
                        <a:alpha val="20000"/>
                      </a:srgbClr>
                    </a:solidFill>
                  </a:tcPr>
                </a:tc>
                <a:tc>
                  <a:txBody>
                    <a:bodyPr/>
                    <a:lstStyle/>
                    <a:p>
                      <a:pPr algn="ctr" fontAlgn="ctr"/>
                      <a:r>
                        <a:rPr lang="ru-RU" sz="800" b="0" i="0" u="none" strike="noStrike" dirty="0" err="1">
                          <a:solidFill>
                            <a:srgbClr val="007F76"/>
                          </a:solidFill>
                          <a:effectLst/>
                          <a:latin typeface="Arial Narrow" panose="020B0606020202030204" pitchFamily="34" charset="0"/>
                        </a:rPr>
                        <a:t>Қостанай</a:t>
                      </a:r>
                      <a:endParaRPr lang="ru-RU" sz="800" b="0" i="0" u="none" strike="noStrike" dirty="0">
                        <a:solidFill>
                          <a:srgbClr val="007F76"/>
                        </a:solidFill>
                        <a:effectLst/>
                        <a:latin typeface="Arial Narrow" panose="020B0606020202030204" pitchFamily="34" charset="0"/>
                      </a:endParaRPr>
                    </a:p>
                  </a:txBody>
                  <a:tcPr marL="9525" marR="9525" marT="9525" marB="0" anchor="ctr">
                    <a:solidFill>
                      <a:srgbClr val="007F76">
                        <a:alpha val="20000"/>
                      </a:srgbClr>
                    </a:solidFill>
                  </a:tcPr>
                </a:tc>
                <a:tc>
                  <a:txBody>
                    <a:bodyPr/>
                    <a:lstStyle/>
                    <a:p>
                      <a:pPr algn="ctr" fontAlgn="ctr"/>
                      <a:r>
                        <a:rPr lang="ru-RU" sz="800" b="0" i="0" u="none" strike="noStrike">
                          <a:solidFill>
                            <a:srgbClr val="007F76"/>
                          </a:solidFill>
                          <a:effectLst/>
                          <a:latin typeface="Arial Narrow" panose="020B0606020202030204" pitchFamily="34" charset="0"/>
                        </a:rPr>
                        <a:t>1 426</a:t>
                      </a:r>
                    </a:p>
                  </a:txBody>
                  <a:tcPr marL="9525" marR="9525" marT="9525" marB="0" anchor="ctr">
                    <a:solidFill>
                      <a:srgbClr val="007F76">
                        <a:alpha val="20000"/>
                      </a:srgbClr>
                    </a:solidFill>
                  </a:tcPr>
                </a:tc>
                <a:tc>
                  <a:txBody>
                    <a:bodyPr/>
                    <a:lstStyle/>
                    <a:p>
                      <a:pPr algn="ctr" fontAlgn="ctr"/>
                      <a:r>
                        <a:rPr lang="ru-RU" sz="800" b="0" i="0" u="none" strike="noStrike">
                          <a:solidFill>
                            <a:srgbClr val="007F76"/>
                          </a:solidFill>
                          <a:effectLst/>
                          <a:latin typeface="Arial Narrow" panose="020B0606020202030204" pitchFamily="34" charset="0"/>
                        </a:rPr>
                        <a:t>10,8%</a:t>
                      </a:r>
                    </a:p>
                  </a:txBody>
                  <a:tcPr marL="9525" marR="9525" marT="9525" marB="0" anchor="ctr">
                    <a:lnR w="12700" cap="flat" cmpd="sng" algn="ctr">
                      <a:noFill/>
                      <a:prstDash val="solid"/>
                      <a:round/>
                      <a:headEnd type="none" w="med" len="med"/>
                      <a:tailEnd type="none" w="med" len="med"/>
                    </a:lnR>
                    <a:solidFill>
                      <a:srgbClr val="007F76">
                        <a:alpha val="20000"/>
                      </a:srgbClr>
                    </a:solidFill>
                  </a:tcPr>
                </a:tc>
                <a:extLst>
                  <a:ext uri="{0D108BD9-81ED-4DB2-BD59-A6C34878D82A}">
                    <a16:rowId xmlns:a16="http://schemas.microsoft.com/office/drawing/2014/main" val="967742410"/>
                  </a:ext>
                </a:extLst>
              </a:tr>
              <a:tr h="171544">
                <a:tc>
                  <a:txBody>
                    <a:bodyPr/>
                    <a:lstStyle/>
                    <a:p>
                      <a:pPr algn="ctr" fontAlgn="b"/>
                      <a:r>
                        <a:rPr lang="ru-RU" sz="800" u="none" strike="noStrike" dirty="0">
                          <a:solidFill>
                            <a:srgbClr val="007F76"/>
                          </a:solidFill>
                          <a:effectLst/>
                          <a:latin typeface="Arial Narrow" panose="020B0606020202030204" pitchFamily="34" charset="0"/>
                        </a:rPr>
                        <a:t>18</a:t>
                      </a:r>
                      <a:endParaRPr lang="en-US" sz="800" b="0" i="0" u="none" strike="noStrike" dirty="0">
                        <a:solidFill>
                          <a:srgbClr val="007F76"/>
                        </a:solidFill>
                        <a:effectLst/>
                        <a:latin typeface="Arial Narrow" panose="020B0606020202030204" pitchFamily="34" charset="0"/>
                      </a:endParaRPr>
                    </a:p>
                  </a:txBody>
                  <a:tcPr marL="9525" marR="9525" marT="0" marB="0" anchor="ctr">
                    <a:solidFill>
                      <a:schemeClr val="accent6">
                        <a:lumMod val="50000"/>
                        <a:alpha val="1000"/>
                      </a:schemeClr>
                    </a:solidFill>
                  </a:tcPr>
                </a:tc>
                <a:tc>
                  <a:txBody>
                    <a:bodyPr/>
                    <a:lstStyle/>
                    <a:p>
                      <a:pPr algn="ctr" fontAlgn="ctr"/>
                      <a:r>
                        <a:rPr lang="ru-RU" sz="800" b="0" i="0" u="none" strike="noStrike" dirty="0">
                          <a:solidFill>
                            <a:srgbClr val="007F76"/>
                          </a:solidFill>
                          <a:effectLst/>
                          <a:latin typeface="Arial Narrow" panose="020B0606020202030204" pitchFamily="34" charset="0"/>
                        </a:rPr>
                        <a:t>5120-9</a:t>
                      </a:r>
                    </a:p>
                  </a:txBody>
                  <a:tcPr marL="9525" marR="9525" marT="9525" marB="0" anchor="ctr">
                    <a:solidFill>
                      <a:schemeClr val="accent6">
                        <a:lumMod val="50000"/>
                        <a:alpha val="1000"/>
                      </a:schemeClr>
                    </a:solidFill>
                  </a:tcPr>
                </a:tc>
                <a:tc>
                  <a:txBody>
                    <a:bodyPr/>
                    <a:lstStyle/>
                    <a:p>
                      <a:pPr marL="72000" algn="l" fontAlgn="ctr"/>
                      <a:r>
                        <a:rPr lang="ru-RU" sz="800" b="0" i="0" u="none" strike="noStrike" cap="none" dirty="0" err="1">
                          <a:solidFill>
                            <a:srgbClr val="007F76"/>
                          </a:solidFill>
                          <a:effectLst/>
                          <a:latin typeface="Arial Narrow" panose="020B0606020202030204" pitchFamily="34" charset="0"/>
                          <a:ea typeface="+mn-ea"/>
                          <a:cs typeface="+mn-cs"/>
                          <a:sym typeface="Arial"/>
                        </a:rPr>
                        <a:t>Басқа</a:t>
                      </a:r>
                      <a:r>
                        <a:rPr lang="ru-RU" sz="800" b="0" i="0" u="none" strike="noStrike" cap="none" dirty="0">
                          <a:solidFill>
                            <a:srgbClr val="007F76"/>
                          </a:solidFill>
                          <a:effectLst/>
                          <a:latin typeface="Arial Narrow" panose="020B0606020202030204" pitchFamily="34" charset="0"/>
                          <a:ea typeface="+mn-ea"/>
                          <a:cs typeface="+mn-cs"/>
                          <a:sym typeface="Arial"/>
                        </a:rPr>
                        <a:t> </a:t>
                      </a:r>
                      <a:r>
                        <a:rPr lang="ru-RU" sz="800" b="0" i="0" u="none" strike="noStrike" cap="none" dirty="0" err="1">
                          <a:solidFill>
                            <a:srgbClr val="007F76"/>
                          </a:solidFill>
                          <a:effectLst/>
                          <a:latin typeface="Arial Narrow" panose="020B0606020202030204" pitchFamily="34" charset="0"/>
                          <a:ea typeface="+mn-ea"/>
                          <a:cs typeface="+mn-cs"/>
                          <a:sym typeface="Arial"/>
                        </a:rPr>
                        <a:t>аспаздар</a:t>
                      </a:r>
                      <a:endParaRPr lang="ru-RU" sz="800" b="0" i="0" u="none" strike="noStrike" cap="none" dirty="0">
                        <a:solidFill>
                          <a:srgbClr val="007F76"/>
                        </a:solidFill>
                        <a:effectLst/>
                        <a:latin typeface="Arial Narrow" panose="020B0606020202030204" pitchFamily="34" charset="0"/>
                        <a:ea typeface="+mn-ea"/>
                        <a:cs typeface="+mn-cs"/>
                        <a:sym typeface="Arial"/>
                      </a:endParaRPr>
                    </a:p>
                  </a:txBody>
                  <a:tcPr marL="9525" marR="9525" marT="0" marB="0" anchor="ctr">
                    <a:solidFill>
                      <a:schemeClr val="accent6">
                        <a:lumMod val="50000"/>
                        <a:alpha val="1000"/>
                      </a:schemeClr>
                    </a:solidFill>
                  </a:tcPr>
                </a:tc>
                <a:tc>
                  <a:txBody>
                    <a:bodyPr/>
                    <a:lstStyle/>
                    <a:p>
                      <a:pPr algn="ctr" fontAlgn="ctr"/>
                      <a:r>
                        <a:rPr lang="ru-RU" sz="800" b="0" i="0" u="none" strike="noStrike" dirty="0">
                          <a:solidFill>
                            <a:srgbClr val="007F76"/>
                          </a:solidFill>
                          <a:effectLst/>
                          <a:latin typeface="Arial Narrow" panose="020B0606020202030204" pitchFamily="34" charset="0"/>
                        </a:rPr>
                        <a:t>Алматы қ.</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7F76"/>
                          </a:solidFill>
                          <a:effectLst/>
                          <a:latin typeface="Arial Narrow" panose="020B0606020202030204" pitchFamily="34" charset="0"/>
                        </a:rPr>
                        <a:t>2 569</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7F76"/>
                          </a:solidFill>
                          <a:effectLst/>
                          <a:latin typeface="Arial Narrow" panose="020B0606020202030204" pitchFamily="34" charset="0"/>
                        </a:rPr>
                        <a:t>19,8%</a:t>
                      </a:r>
                    </a:p>
                  </a:txBody>
                  <a:tcPr marL="9525" marR="9525" marT="9525" marB="0" anchor="ctr">
                    <a:solidFill>
                      <a:schemeClr val="accent6">
                        <a:lumMod val="50000"/>
                        <a:alpha val="1000"/>
                      </a:schemeClr>
                    </a:solidFill>
                  </a:tcPr>
                </a:tc>
                <a:tc>
                  <a:txBody>
                    <a:bodyPr/>
                    <a:lstStyle/>
                    <a:p>
                      <a:pPr algn="ctr" fontAlgn="ctr"/>
                      <a:r>
                        <a:rPr lang="ru-RU" sz="800" b="0" i="0" u="none" strike="noStrike" dirty="0" err="1">
                          <a:solidFill>
                            <a:srgbClr val="007F76"/>
                          </a:solidFill>
                          <a:effectLst/>
                          <a:latin typeface="Arial Narrow" panose="020B0606020202030204" pitchFamily="34" charset="0"/>
                        </a:rPr>
                        <a:t>Қостанай</a:t>
                      </a:r>
                      <a:endParaRPr lang="ru-RU" sz="800" b="0" i="0" u="none" strike="noStrike" dirty="0">
                        <a:solidFill>
                          <a:srgbClr val="007F76"/>
                        </a:solidFill>
                        <a:effectLst/>
                        <a:latin typeface="Arial Narrow" panose="020B0606020202030204" pitchFamily="34" charset="0"/>
                      </a:endParaRP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7F76"/>
                          </a:solidFill>
                          <a:effectLst/>
                          <a:latin typeface="Arial Narrow" panose="020B0606020202030204" pitchFamily="34" charset="0"/>
                        </a:rPr>
                        <a:t>2 102</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7F76"/>
                          </a:solidFill>
                          <a:effectLst/>
                          <a:latin typeface="Arial Narrow" panose="020B0606020202030204" pitchFamily="34" charset="0"/>
                        </a:rPr>
                        <a:t>16,2%</a:t>
                      </a:r>
                    </a:p>
                  </a:txBody>
                  <a:tcPr marL="9525" marR="9525" marT="9525" marB="0" anchor="ctr">
                    <a:solidFill>
                      <a:schemeClr val="accent6">
                        <a:lumMod val="50000"/>
                        <a:alpha val="1000"/>
                      </a:schemeClr>
                    </a:solidFill>
                  </a:tcPr>
                </a:tc>
                <a:tc>
                  <a:txBody>
                    <a:bodyPr/>
                    <a:lstStyle/>
                    <a:p>
                      <a:pPr algn="ctr" fontAlgn="ctr"/>
                      <a:r>
                        <a:rPr lang="ru-RU" sz="800" b="0" i="0" u="none" strike="noStrike" dirty="0">
                          <a:solidFill>
                            <a:srgbClr val="007F76"/>
                          </a:solidFill>
                          <a:effectLst/>
                          <a:latin typeface="Arial Narrow" panose="020B0606020202030204" pitchFamily="34" charset="0"/>
                        </a:rPr>
                        <a:t>Астана қ.</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7F76"/>
                          </a:solidFill>
                          <a:effectLst/>
                          <a:latin typeface="Arial Narrow" panose="020B0606020202030204" pitchFamily="34" charset="0"/>
                        </a:rPr>
                        <a:t>1 313</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7F76"/>
                          </a:solidFill>
                          <a:effectLst/>
                          <a:latin typeface="Arial Narrow" panose="020B0606020202030204" pitchFamily="34" charset="0"/>
                        </a:rPr>
                        <a:t>10,1%</a:t>
                      </a:r>
                    </a:p>
                  </a:txBody>
                  <a:tcPr marL="9525" marR="9525" marT="9525" marB="0" anchor="ctr">
                    <a:lnR w="12700" cap="flat" cmpd="sng" algn="ctr">
                      <a:noFill/>
                      <a:prstDash val="solid"/>
                      <a:round/>
                      <a:headEnd type="none" w="med" len="med"/>
                      <a:tailEnd type="none" w="med" len="med"/>
                    </a:lnR>
                    <a:solidFill>
                      <a:schemeClr val="accent6">
                        <a:lumMod val="50000"/>
                        <a:alpha val="1000"/>
                      </a:schemeClr>
                    </a:solidFill>
                  </a:tcPr>
                </a:tc>
                <a:extLst>
                  <a:ext uri="{0D108BD9-81ED-4DB2-BD59-A6C34878D82A}">
                    <a16:rowId xmlns:a16="http://schemas.microsoft.com/office/drawing/2014/main" val="3145376209"/>
                  </a:ext>
                </a:extLst>
              </a:tr>
              <a:tr h="171544">
                <a:tc>
                  <a:txBody>
                    <a:bodyPr/>
                    <a:lstStyle/>
                    <a:p>
                      <a:pPr algn="ctr" fontAlgn="b"/>
                      <a:r>
                        <a:rPr lang="ru-RU" sz="800" u="none" strike="noStrike" dirty="0">
                          <a:solidFill>
                            <a:srgbClr val="007F76"/>
                          </a:solidFill>
                          <a:effectLst/>
                          <a:latin typeface="Arial Narrow" panose="020B0606020202030204" pitchFamily="34" charset="0"/>
                        </a:rPr>
                        <a:t>19</a:t>
                      </a:r>
                      <a:endParaRPr lang="en-US" sz="800" b="0" i="0" u="none" strike="noStrike" dirty="0">
                        <a:solidFill>
                          <a:srgbClr val="007F76"/>
                        </a:solidFill>
                        <a:effectLst/>
                        <a:latin typeface="Arial Narrow" panose="020B0606020202030204" pitchFamily="34" charset="0"/>
                      </a:endParaRPr>
                    </a:p>
                  </a:txBody>
                  <a:tcPr marL="9525" marR="9525" marT="0" marB="0" anchor="ctr">
                    <a:lnB w="12700" cap="flat" cmpd="sng" algn="ctr">
                      <a:solidFill>
                        <a:schemeClr val="tx1"/>
                      </a:solidFill>
                      <a:prstDash val="solid"/>
                      <a:round/>
                      <a:headEnd type="none" w="med" len="med"/>
                      <a:tailEnd type="none" w="med" len="med"/>
                    </a:lnB>
                    <a:solidFill>
                      <a:srgbClr val="007F76">
                        <a:alpha val="20000"/>
                      </a:srgbClr>
                    </a:solidFill>
                  </a:tcPr>
                </a:tc>
                <a:tc>
                  <a:txBody>
                    <a:bodyPr/>
                    <a:lstStyle/>
                    <a:p>
                      <a:pPr algn="ctr" fontAlgn="ctr"/>
                      <a:r>
                        <a:rPr lang="ru-RU" sz="800" b="0" i="0" u="none" strike="noStrike">
                          <a:solidFill>
                            <a:srgbClr val="007F76"/>
                          </a:solidFill>
                          <a:effectLst/>
                          <a:latin typeface="Arial Narrow" panose="020B0606020202030204" pitchFamily="34" charset="0"/>
                        </a:rPr>
                        <a:t>2350-2</a:t>
                      </a:r>
                    </a:p>
                  </a:txBody>
                  <a:tcPr marL="9525" marR="9525" marT="9525" marB="0" anchor="ctr">
                    <a:lnB w="12700" cap="flat" cmpd="sng" algn="ctr">
                      <a:solidFill>
                        <a:schemeClr val="tx1"/>
                      </a:solidFill>
                      <a:prstDash val="solid"/>
                      <a:round/>
                      <a:headEnd type="none" w="med" len="med"/>
                      <a:tailEnd type="none" w="med" len="med"/>
                    </a:lnB>
                    <a:solidFill>
                      <a:srgbClr val="007F76">
                        <a:alpha val="20000"/>
                      </a:srgbClr>
                    </a:solidFill>
                  </a:tcPr>
                </a:tc>
                <a:tc>
                  <a:txBody>
                    <a:bodyPr/>
                    <a:lstStyle/>
                    <a:p>
                      <a:pPr marL="72000" algn="l" fontAlgn="ctr"/>
                      <a:r>
                        <a:rPr lang="ru-RU" sz="800" b="0" i="0" u="none" strike="noStrike" cap="none" dirty="0">
                          <a:solidFill>
                            <a:srgbClr val="007F76"/>
                          </a:solidFill>
                          <a:effectLst/>
                          <a:latin typeface="Arial Narrow" panose="020B0606020202030204" pitchFamily="34" charset="0"/>
                          <a:ea typeface="+mn-ea"/>
                          <a:cs typeface="+mn-cs"/>
                          <a:sym typeface="Arial"/>
                        </a:rPr>
                        <a:t>Математика </a:t>
                      </a:r>
                      <a:r>
                        <a:rPr lang="ru-RU" sz="800" b="0" i="0" u="none" strike="noStrike" cap="none" dirty="0" err="1">
                          <a:solidFill>
                            <a:srgbClr val="007F76"/>
                          </a:solidFill>
                          <a:effectLst/>
                          <a:latin typeface="Arial Narrow" panose="020B0606020202030204" pitchFamily="34" charset="0"/>
                          <a:ea typeface="+mn-ea"/>
                          <a:cs typeface="+mn-cs"/>
                          <a:sym typeface="Arial"/>
                        </a:rPr>
                        <a:t>ғылымдары</a:t>
                      </a:r>
                      <a:r>
                        <a:rPr lang="ru-RU" sz="800" b="0" i="0" u="none" strike="noStrike" cap="none" dirty="0">
                          <a:solidFill>
                            <a:srgbClr val="007F76"/>
                          </a:solidFill>
                          <a:effectLst/>
                          <a:latin typeface="Arial Narrow" panose="020B0606020202030204" pitchFamily="34" charset="0"/>
                          <a:ea typeface="+mn-ea"/>
                          <a:cs typeface="+mn-cs"/>
                          <a:sym typeface="Arial"/>
                        </a:rPr>
                        <a:t> </a:t>
                      </a:r>
                      <a:r>
                        <a:rPr lang="ru-RU" sz="800" b="0" i="0" u="none" strike="noStrike" cap="none" dirty="0" err="1">
                          <a:solidFill>
                            <a:srgbClr val="007F76"/>
                          </a:solidFill>
                          <a:effectLst/>
                          <a:latin typeface="Arial Narrow" panose="020B0606020202030204" pitchFamily="34" charset="0"/>
                          <a:ea typeface="+mn-ea"/>
                          <a:cs typeface="+mn-cs"/>
                          <a:sym typeface="Arial"/>
                        </a:rPr>
                        <a:t>бойынша</a:t>
                      </a:r>
                      <a:r>
                        <a:rPr lang="ru-RU" sz="800" b="0" i="0" u="none" strike="noStrike" cap="none" dirty="0">
                          <a:solidFill>
                            <a:srgbClr val="007F76"/>
                          </a:solidFill>
                          <a:effectLst/>
                          <a:latin typeface="Arial Narrow" panose="020B0606020202030204" pitchFamily="34" charset="0"/>
                          <a:ea typeface="+mn-ea"/>
                          <a:cs typeface="+mn-cs"/>
                          <a:sym typeface="Arial"/>
                        </a:rPr>
                        <a:t> орта </a:t>
                      </a:r>
                      <a:r>
                        <a:rPr lang="ru-RU" sz="800" b="0" i="0" u="none" strike="noStrike" cap="none" dirty="0" err="1">
                          <a:solidFill>
                            <a:srgbClr val="007F76"/>
                          </a:solidFill>
                          <a:effectLst/>
                          <a:latin typeface="Arial Narrow" panose="020B0606020202030204" pitchFamily="34" charset="0"/>
                          <a:ea typeface="+mn-ea"/>
                          <a:cs typeface="+mn-cs"/>
                          <a:sym typeface="Arial"/>
                        </a:rPr>
                        <a:t>мектеп</a:t>
                      </a:r>
                      <a:r>
                        <a:rPr lang="ru-RU" sz="800" b="0" i="0" u="none" strike="noStrike" cap="none" dirty="0">
                          <a:solidFill>
                            <a:srgbClr val="007F76"/>
                          </a:solidFill>
                          <a:effectLst/>
                          <a:latin typeface="Arial Narrow" panose="020B0606020202030204" pitchFamily="34" charset="0"/>
                          <a:ea typeface="+mn-ea"/>
                          <a:cs typeface="+mn-cs"/>
                          <a:sym typeface="Arial"/>
                        </a:rPr>
                        <a:t> </a:t>
                      </a:r>
                      <a:r>
                        <a:rPr lang="ru-RU" sz="800" b="0" i="0" u="none" strike="noStrike" cap="none" dirty="0" err="1">
                          <a:solidFill>
                            <a:srgbClr val="007F76"/>
                          </a:solidFill>
                          <a:effectLst/>
                          <a:latin typeface="Arial Narrow" panose="020B0606020202030204" pitchFamily="34" charset="0"/>
                          <a:ea typeface="+mn-ea"/>
                          <a:cs typeface="+mn-cs"/>
                          <a:sym typeface="Arial"/>
                        </a:rPr>
                        <a:t>мұғалімдері</a:t>
                      </a:r>
                      <a:endParaRPr lang="ru-RU" sz="800" b="0" i="0" u="none" strike="noStrike" cap="none" dirty="0">
                        <a:solidFill>
                          <a:srgbClr val="007F76"/>
                        </a:solidFill>
                        <a:effectLst/>
                        <a:latin typeface="Arial Narrow" panose="020B0606020202030204" pitchFamily="34" charset="0"/>
                        <a:ea typeface="+mn-ea"/>
                        <a:cs typeface="+mn-cs"/>
                        <a:sym typeface="Arial"/>
                      </a:endParaRPr>
                    </a:p>
                  </a:txBody>
                  <a:tcPr marL="9525" marR="9525" marT="0" marB="0" anchor="ctr">
                    <a:lnB w="12700" cap="flat" cmpd="sng" algn="ctr">
                      <a:solidFill>
                        <a:schemeClr val="tx1"/>
                      </a:solidFill>
                      <a:prstDash val="solid"/>
                      <a:round/>
                      <a:headEnd type="none" w="med" len="med"/>
                      <a:tailEnd type="none" w="med" len="med"/>
                    </a:lnB>
                    <a:solidFill>
                      <a:srgbClr val="007F76">
                        <a:alpha val="20000"/>
                      </a:srgbClr>
                    </a:solidFill>
                  </a:tcPr>
                </a:tc>
                <a:tc>
                  <a:txBody>
                    <a:bodyPr/>
                    <a:lstStyle/>
                    <a:p>
                      <a:pPr algn="ctr" fontAlgn="ctr"/>
                      <a:r>
                        <a:rPr lang="ru-RU" sz="800" b="0" i="0" u="none" strike="noStrike" dirty="0">
                          <a:solidFill>
                            <a:srgbClr val="007F76"/>
                          </a:solidFill>
                          <a:effectLst/>
                          <a:latin typeface="Arial Narrow" panose="020B0606020202030204" pitchFamily="34" charset="0"/>
                        </a:rPr>
                        <a:t>Жамбыл</a:t>
                      </a:r>
                    </a:p>
                  </a:txBody>
                  <a:tcPr marL="9525" marR="9525" marT="9525" marB="0" anchor="ctr">
                    <a:lnB w="12700" cap="flat" cmpd="sng" algn="ctr">
                      <a:solidFill>
                        <a:schemeClr val="tx1"/>
                      </a:solidFill>
                      <a:prstDash val="solid"/>
                      <a:round/>
                      <a:headEnd type="none" w="med" len="med"/>
                      <a:tailEnd type="none" w="med" len="med"/>
                    </a:lnB>
                    <a:solidFill>
                      <a:srgbClr val="007F76">
                        <a:alpha val="20000"/>
                      </a:srgbClr>
                    </a:solidFill>
                  </a:tcPr>
                </a:tc>
                <a:tc>
                  <a:txBody>
                    <a:bodyPr/>
                    <a:lstStyle/>
                    <a:p>
                      <a:pPr algn="ctr" fontAlgn="ctr"/>
                      <a:r>
                        <a:rPr lang="ru-RU" sz="800" b="0" i="0" u="none" strike="noStrike">
                          <a:solidFill>
                            <a:srgbClr val="007F76"/>
                          </a:solidFill>
                          <a:effectLst/>
                          <a:latin typeface="Arial Narrow" panose="020B0606020202030204" pitchFamily="34" charset="0"/>
                        </a:rPr>
                        <a:t>1 452</a:t>
                      </a:r>
                    </a:p>
                  </a:txBody>
                  <a:tcPr marL="9525" marR="9525" marT="9525" marB="0" anchor="ctr">
                    <a:lnB w="12700" cap="flat" cmpd="sng" algn="ctr">
                      <a:solidFill>
                        <a:schemeClr val="tx1"/>
                      </a:solidFill>
                      <a:prstDash val="solid"/>
                      <a:round/>
                      <a:headEnd type="none" w="med" len="med"/>
                      <a:tailEnd type="none" w="med" len="med"/>
                    </a:lnB>
                    <a:solidFill>
                      <a:srgbClr val="007F76">
                        <a:alpha val="20000"/>
                      </a:srgbClr>
                    </a:solidFill>
                  </a:tcPr>
                </a:tc>
                <a:tc>
                  <a:txBody>
                    <a:bodyPr/>
                    <a:lstStyle/>
                    <a:p>
                      <a:pPr algn="ctr" fontAlgn="ctr"/>
                      <a:r>
                        <a:rPr lang="ru-RU" sz="800" b="0" i="0" u="none" strike="noStrike">
                          <a:solidFill>
                            <a:srgbClr val="007F76"/>
                          </a:solidFill>
                          <a:effectLst/>
                          <a:latin typeface="Arial Narrow" panose="020B0606020202030204" pitchFamily="34" charset="0"/>
                        </a:rPr>
                        <a:t>12,7%</a:t>
                      </a:r>
                    </a:p>
                  </a:txBody>
                  <a:tcPr marL="9525" marR="9525" marT="9525" marB="0" anchor="ctr">
                    <a:lnB w="12700" cap="flat" cmpd="sng" algn="ctr">
                      <a:solidFill>
                        <a:schemeClr val="tx1"/>
                      </a:solidFill>
                      <a:prstDash val="solid"/>
                      <a:round/>
                      <a:headEnd type="none" w="med" len="med"/>
                      <a:tailEnd type="none" w="med" len="med"/>
                    </a:lnB>
                    <a:solidFill>
                      <a:srgbClr val="007F76">
                        <a:alpha val="20000"/>
                      </a:srgbClr>
                    </a:solidFill>
                  </a:tcPr>
                </a:tc>
                <a:tc>
                  <a:txBody>
                    <a:bodyPr/>
                    <a:lstStyle/>
                    <a:p>
                      <a:pPr algn="ctr" fontAlgn="ctr"/>
                      <a:r>
                        <a:rPr lang="ru-RU" sz="800" b="0" i="0" u="none" strike="noStrike" dirty="0">
                          <a:solidFill>
                            <a:srgbClr val="007F76"/>
                          </a:solidFill>
                          <a:effectLst/>
                          <a:latin typeface="Arial Narrow" panose="020B0606020202030204" pitchFamily="34" charset="0"/>
                        </a:rPr>
                        <a:t>Алматы</a:t>
                      </a:r>
                    </a:p>
                  </a:txBody>
                  <a:tcPr marL="9525" marR="9525" marT="9525" marB="0" anchor="ctr">
                    <a:lnB w="12700" cap="flat" cmpd="sng" algn="ctr">
                      <a:solidFill>
                        <a:schemeClr val="tx1"/>
                      </a:solidFill>
                      <a:prstDash val="solid"/>
                      <a:round/>
                      <a:headEnd type="none" w="med" len="med"/>
                      <a:tailEnd type="none" w="med" len="med"/>
                    </a:lnB>
                    <a:solidFill>
                      <a:srgbClr val="007F76">
                        <a:alpha val="20000"/>
                      </a:srgbClr>
                    </a:solidFill>
                  </a:tcPr>
                </a:tc>
                <a:tc>
                  <a:txBody>
                    <a:bodyPr/>
                    <a:lstStyle/>
                    <a:p>
                      <a:pPr algn="ctr" fontAlgn="ctr"/>
                      <a:r>
                        <a:rPr lang="ru-RU" sz="800" b="0" i="0" u="none" strike="noStrike">
                          <a:solidFill>
                            <a:srgbClr val="007F76"/>
                          </a:solidFill>
                          <a:effectLst/>
                          <a:latin typeface="Arial Narrow" panose="020B0606020202030204" pitchFamily="34" charset="0"/>
                        </a:rPr>
                        <a:t>1 006</a:t>
                      </a:r>
                    </a:p>
                  </a:txBody>
                  <a:tcPr marL="9525" marR="9525" marT="9525" marB="0" anchor="ctr">
                    <a:lnB w="12700" cap="flat" cmpd="sng" algn="ctr">
                      <a:solidFill>
                        <a:schemeClr val="tx1"/>
                      </a:solidFill>
                      <a:prstDash val="solid"/>
                      <a:round/>
                      <a:headEnd type="none" w="med" len="med"/>
                      <a:tailEnd type="none" w="med" len="med"/>
                    </a:lnB>
                    <a:solidFill>
                      <a:srgbClr val="007F76">
                        <a:alpha val="20000"/>
                      </a:srgbClr>
                    </a:solidFill>
                  </a:tcPr>
                </a:tc>
                <a:tc>
                  <a:txBody>
                    <a:bodyPr/>
                    <a:lstStyle/>
                    <a:p>
                      <a:pPr algn="ctr" fontAlgn="ctr"/>
                      <a:r>
                        <a:rPr lang="ru-RU" sz="800" b="0" i="0" u="none" strike="noStrike">
                          <a:solidFill>
                            <a:srgbClr val="007F76"/>
                          </a:solidFill>
                          <a:effectLst/>
                          <a:latin typeface="Arial Narrow" panose="020B0606020202030204" pitchFamily="34" charset="0"/>
                        </a:rPr>
                        <a:t>8,8%</a:t>
                      </a:r>
                    </a:p>
                  </a:txBody>
                  <a:tcPr marL="9525" marR="9525" marT="9525" marB="0" anchor="ctr">
                    <a:lnB w="12700" cap="flat" cmpd="sng" algn="ctr">
                      <a:solidFill>
                        <a:schemeClr val="tx1"/>
                      </a:solidFill>
                      <a:prstDash val="solid"/>
                      <a:round/>
                      <a:headEnd type="none" w="med" len="med"/>
                      <a:tailEnd type="none" w="med" len="med"/>
                    </a:lnB>
                    <a:solidFill>
                      <a:srgbClr val="007F76">
                        <a:alpha val="20000"/>
                      </a:srgbClr>
                    </a:solidFill>
                  </a:tcPr>
                </a:tc>
                <a:tc>
                  <a:txBody>
                    <a:bodyPr/>
                    <a:lstStyle/>
                    <a:p>
                      <a:pPr algn="ctr" fontAlgn="ctr"/>
                      <a:r>
                        <a:rPr lang="ru-RU" sz="800" b="0" i="0" u="none" strike="noStrike" dirty="0">
                          <a:solidFill>
                            <a:srgbClr val="007F76"/>
                          </a:solidFill>
                          <a:effectLst/>
                          <a:latin typeface="Arial Narrow" panose="020B0606020202030204" pitchFamily="34" charset="0"/>
                        </a:rPr>
                        <a:t>Алматы қ.</a:t>
                      </a:r>
                    </a:p>
                  </a:txBody>
                  <a:tcPr marL="9525" marR="9525" marT="9525" marB="0" anchor="ctr">
                    <a:lnB w="12700" cap="flat" cmpd="sng" algn="ctr">
                      <a:solidFill>
                        <a:schemeClr val="tx1"/>
                      </a:solidFill>
                      <a:prstDash val="solid"/>
                      <a:round/>
                      <a:headEnd type="none" w="med" len="med"/>
                      <a:tailEnd type="none" w="med" len="med"/>
                    </a:lnB>
                    <a:solidFill>
                      <a:srgbClr val="007F76">
                        <a:alpha val="20000"/>
                      </a:srgbClr>
                    </a:solidFill>
                  </a:tcPr>
                </a:tc>
                <a:tc>
                  <a:txBody>
                    <a:bodyPr/>
                    <a:lstStyle/>
                    <a:p>
                      <a:pPr algn="ctr" fontAlgn="ctr"/>
                      <a:r>
                        <a:rPr lang="ru-RU" sz="800" b="0" i="0" u="none" strike="noStrike">
                          <a:solidFill>
                            <a:srgbClr val="007F76"/>
                          </a:solidFill>
                          <a:effectLst/>
                          <a:latin typeface="Arial Narrow" panose="020B0606020202030204" pitchFamily="34" charset="0"/>
                        </a:rPr>
                        <a:t>999</a:t>
                      </a:r>
                    </a:p>
                  </a:txBody>
                  <a:tcPr marL="9525" marR="9525" marT="9525" marB="0" anchor="ctr">
                    <a:lnB w="12700" cap="flat" cmpd="sng" algn="ctr">
                      <a:solidFill>
                        <a:schemeClr val="tx1"/>
                      </a:solidFill>
                      <a:prstDash val="solid"/>
                      <a:round/>
                      <a:headEnd type="none" w="med" len="med"/>
                      <a:tailEnd type="none" w="med" len="med"/>
                    </a:lnB>
                    <a:solidFill>
                      <a:srgbClr val="007F76">
                        <a:alpha val="20000"/>
                      </a:srgbClr>
                    </a:solidFill>
                  </a:tcPr>
                </a:tc>
                <a:tc>
                  <a:txBody>
                    <a:bodyPr/>
                    <a:lstStyle/>
                    <a:p>
                      <a:pPr algn="ctr" fontAlgn="ctr"/>
                      <a:r>
                        <a:rPr lang="ru-RU" sz="800" b="0" i="0" u="none" strike="noStrike">
                          <a:solidFill>
                            <a:srgbClr val="007F76"/>
                          </a:solidFill>
                          <a:effectLst/>
                          <a:latin typeface="Arial Narrow" panose="020B0606020202030204" pitchFamily="34" charset="0"/>
                        </a:rPr>
                        <a:t>8,7%</a:t>
                      </a:r>
                    </a:p>
                  </a:txBody>
                  <a:tcPr marL="9525" marR="9525" marT="9525" marB="0" anchor="ctr">
                    <a:lnR w="12700" cap="flat" cmpd="sng" algn="ctr">
                      <a:noFill/>
                      <a:prstDash val="solid"/>
                      <a:round/>
                      <a:headEnd type="none" w="med" len="med"/>
                      <a:tailEnd type="none" w="med" len="med"/>
                    </a:lnR>
                    <a:lnB w="12700" cap="flat" cmpd="sng" algn="ctr">
                      <a:solidFill>
                        <a:schemeClr val="tx1"/>
                      </a:solidFill>
                      <a:prstDash val="solid"/>
                      <a:round/>
                      <a:headEnd type="none" w="med" len="med"/>
                      <a:tailEnd type="none" w="med" len="med"/>
                    </a:lnB>
                    <a:solidFill>
                      <a:srgbClr val="007F76">
                        <a:alpha val="20000"/>
                      </a:srgbClr>
                    </a:solidFill>
                  </a:tcPr>
                </a:tc>
                <a:extLst>
                  <a:ext uri="{0D108BD9-81ED-4DB2-BD59-A6C34878D82A}">
                    <a16:rowId xmlns:a16="http://schemas.microsoft.com/office/drawing/2014/main" val="3063250630"/>
                  </a:ext>
                </a:extLst>
              </a:tr>
              <a:tr h="171544">
                <a:tc>
                  <a:txBody>
                    <a:bodyPr/>
                    <a:lstStyle/>
                    <a:p>
                      <a:pPr algn="ctr" fontAlgn="b"/>
                      <a:r>
                        <a:rPr lang="ru-RU" sz="800" u="none" strike="noStrike" dirty="0">
                          <a:solidFill>
                            <a:srgbClr val="007F76"/>
                          </a:solidFill>
                          <a:effectLst/>
                          <a:latin typeface="Arial Narrow" panose="020B0606020202030204" pitchFamily="34" charset="0"/>
                        </a:rPr>
                        <a:t>20</a:t>
                      </a:r>
                      <a:endParaRPr lang="en-US" sz="800" b="0" i="0" u="none" strike="noStrike" dirty="0">
                        <a:solidFill>
                          <a:srgbClr val="007F76"/>
                        </a:solidFill>
                        <a:effectLst/>
                        <a:latin typeface="Arial Narrow" panose="020B0606020202030204" pitchFamily="34" charset="0"/>
                      </a:endParaRPr>
                    </a:p>
                  </a:txBody>
                  <a:tcPr marL="9525" marR="9525" marT="0" marB="0" anchor="ctr">
                    <a:lnT w="12700" cap="flat" cmpd="sng" algn="ctr">
                      <a:solidFill>
                        <a:schemeClr val="tx1"/>
                      </a:solidFill>
                      <a:prstDash val="solid"/>
                      <a:round/>
                      <a:headEnd type="none" w="med" len="med"/>
                      <a:tailEnd type="none" w="med" len="med"/>
                    </a:lnT>
                    <a:solidFill>
                      <a:schemeClr val="accent6">
                        <a:lumMod val="50000"/>
                        <a:alpha val="1000"/>
                      </a:schemeClr>
                    </a:solidFill>
                  </a:tcPr>
                </a:tc>
                <a:tc>
                  <a:txBody>
                    <a:bodyPr/>
                    <a:lstStyle/>
                    <a:p>
                      <a:pPr algn="ctr" fontAlgn="ctr"/>
                      <a:r>
                        <a:rPr lang="ru-RU" sz="800" b="0" i="0" u="none" strike="noStrike">
                          <a:solidFill>
                            <a:srgbClr val="007F76"/>
                          </a:solidFill>
                          <a:effectLst/>
                          <a:latin typeface="Arial Narrow" panose="020B0606020202030204" pitchFamily="34" charset="0"/>
                        </a:rPr>
                        <a:t>7239-2</a:t>
                      </a:r>
                    </a:p>
                  </a:txBody>
                  <a:tcPr marL="9525" marR="9525" marT="9525" marB="0" anchor="ctr">
                    <a:lnT w="12700" cap="flat" cmpd="sng" algn="ctr">
                      <a:solidFill>
                        <a:schemeClr val="tx1"/>
                      </a:solidFill>
                      <a:prstDash val="solid"/>
                      <a:round/>
                      <a:headEnd type="none" w="med" len="med"/>
                      <a:tailEnd type="none" w="med" len="med"/>
                    </a:lnT>
                    <a:solidFill>
                      <a:schemeClr val="accent6">
                        <a:lumMod val="50000"/>
                        <a:alpha val="1000"/>
                      </a:schemeClr>
                    </a:solidFill>
                  </a:tcPr>
                </a:tc>
                <a:tc>
                  <a:txBody>
                    <a:bodyPr/>
                    <a:lstStyle/>
                    <a:p>
                      <a:pPr marL="72000" algn="l" fontAlgn="ctr"/>
                      <a:r>
                        <a:rPr lang="ru-RU" sz="800" b="0" i="0" u="none" strike="noStrike" cap="none" dirty="0" err="1">
                          <a:solidFill>
                            <a:srgbClr val="007F76"/>
                          </a:solidFill>
                          <a:effectLst/>
                          <a:latin typeface="Arial Narrow" panose="020B0606020202030204" pitchFamily="34" charset="0"/>
                          <a:ea typeface="+mn-ea"/>
                          <a:cs typeface="+mn-cs"/>
                          <a:sym typeface="Arial"/>
                        </a:rPr>
                        <a:t>Өнеркәсіптік</a:t>
                      </a:r>
                      <a:r>
                        <a:rPr lang="ru-RU" sz="800" b="0" i="0" u="none" strike="noStrike" cap="none" dirty="0">
                          <a:solidFill>
                            <a:srgbClr val="007F76"/>
                          </a:solidFill>
                          <a:effectLst/>
                          <a:latin typeface="Arial Narrow" panose="020B0606020202030204" pitchFamily="34" charset="0"/>
                          <a:ea typeface="+mn-ea"/>
                          <a:cs typeface="+mn-cs"/>
                          <a:sym typeface="Arial"/>
                        </a:rPr>
                        <a:t> </a:t>
                      </a:r>
                      <a:r>
                        <a:rPr lang="ru-RU" sz="800" b="0" i="0" u="none" strike="noStrike" cap="none" dirty="0" err="1">
                          <a:solidFill>
                            <a:srgbClr val="007F76"/>
                          </a:solidFill>
                          <a:effectLst/>
                          <a:latin typeface="Arial Narrow" panose="020B0606020202030204" pitchFamily="34" charset="0"/>
                          <a:ea typeface="+mn-ea"/>
                          <a:cs typeface="+mn-cs"/>
                          <a:sym typeface="Arial"/>
                        </a:rPr>
                        <a:t>жабдықтардың</a:t>
                      </a:r>
                      <a:r>
                        <a:rPr lang="ru-RU" sz="800" b="0" i="0" u="none" strike="noStrike" cap="none" dirty="0">
                          <a:solidFill>
                            <a:srgbClr val="007F76"/>
                          </a:solidFill>
                          <a:effectLst/>
                          <a:latin typeface="Arial Narrow" panose="020B0606020202030204" pitchFamily="34" charset="0"/>
                          <a:ea typeface="+mn-ea"/>
                          <a:cs typeface="+mn-cs"/>
                          <a:sym typeface="Arial"/>
                        </a:rPr>
                        <a:t> </a:t>
                      </a:r>
                      <a:r>
                        <a:rPr lang="ru-RU" sz="800" b="0" i="0" u="none" strike="noStrike" cap="none" dirty="0" err="1">
                          <a:solidFill>
                            <a:srgbClr val="007F76"/>
                          </a:solidFill>
                          <a:effectLst/>
                          <a:latin typeface="Arial Narrow" panose="020B0606020202030204" pitchFamily="34" charset="0"/>
                          <a:ea typeface="+mn-ea"/>
                          <a:cs typeface="+mn-cs"/>
                          <a:sym typeface="Arial"/>
                        </a:rPr>
                        <a:t>слесарлары</a:t>
                      </a:r>
                      <a:endParaRPr lang="ru-RU" sz="800" b="0" i="0" u="none" strike="noStrike" cap="none" dirty="0">
                        <a:solidFill>
                          <a:srgbClr val="007F76"/>
                        </a:solidFill>
                        <a:effectLst/>
                        <a:latin typeface="Arial Narrow" panose="020B0606020202030204" pitchFamily="34" charset="0"/>
                        <a:ea typeface="+mn-ea"/>
                        <a:cs typeface="+mn-cs"/>
                        <a:sym typeface="Arial"/>
                      </a:endParaRPr>
                    </a:p>
                  </a:txBody>
                  <a:tcPr marL="9525" marR="9525" marT="0" marB="0" anchor="ctr">
                    <a:lnT w="12700" cap="flat" cmpd="sng" algn="ctr">
                      <a:solidFill>
                        <a:schemeClr val="tx1"/>
                      </a:solidFill>
                      <a:prstDash val="solid"/>
                      <a:round/>
                      <a:headEnd type="none" w="med" len="med"/>
                      <a:tailEnd type="none" w="med" len="med"/>
                    </a:lnT>
                    <a:solidFill>
                      <a:schemeClr val="accent6">
                        <a:lumMod val="50000"/>
                        <a:alpha val="1000"/>
                      </a:schemeClr>
                    </a:solidFill>
                  </a:tcPr>
                </a:tc>
                <a:tc>
                  <a:txBody>
                    <a:bodyPr/>
                    <a:lstStyle/>
                    <a:p>
                      <a:pPr algn="ctr" fontAlgn="ctr"/>
                      <a:r>
                        <a:rPr lang="ru-RU" sz="800" b="0" i="0" u="none" strike="noStrike" dirty="0">
                          <a:solidFill>
                            <a:srgbClr val="007F76"/>
                          </a:solidFill>
                          <a:effectLst/>
                          <a:latin typeface="Arial Narrow" panose="020B0606020202030204" pitchFamily="34" charset="0"/>
                        </a:rPr>
                        <a:t>Павлодар</a:t>
                      </a:r>
                    </a:p>
                  </a:txBody>
                  <a:tcPr marL="9525" marR="9525" marT="9525" marB="0" anchor="ctr">
                    <a:lnT w="12700" cap="flat" cmpd="sng" algn="ctr">
                      <a:solidFill>
                        <a:schemeClr val="tx1"/>
                      </a:solidFill>
                      <a:prstDash val="solid"/>
                      <a:round/>
                      <a:headEnd type="none" w="med" len="med"/>
                      <a:tailEnd type="none" w="med" len="med"/>
                    </a:lnT>
                    <a:solidFill>
                      <a:schemeClr val="accent6">
                        <a:lumMod val="50000"/>
                        <a:alpha val="1000"/>
                      </a:schemeClr>
                    </a:solidFill>
                  </a:tcPr>
                </a:tc>
                <a:tc>
                  <a:txBody>
                    <a:bodyPr/>
                    <a:lstStyle/>
                    <a:p>
                      <a:pPr algn="ctr" fontAlgn="ctr"/>
                      <a:r>
                        <a:rPr lang="ru-RU" sz="800" b="0" i="0" u="none" strike="noStrike">
                          <a:solidFill>
                            <a:srgbClr val="007F76"/>
                          </a:solidFill>
                          <a:effectLst/>
                          <a:latin typeface="Arial Narrow" panose="020B0606020202030204" pitchFamily="34" charset="0"/>
                        </a:rPr>
                        <a:t>1 963</a:t>
                      </a:r>
                    </a:p>
                  </a:txBody>
                  <a:tcPr marL="9525" marR="9525" marT="9525" marB="0" anchor="ctr">
                    <a:lnT w="12700" cap="flat" cmpd="sng" algn="ctr">
                      <a:solidFill>
                        <a:schemeClr val="tx1"/>
                      </a:solidFill>
                      <a:prstDash val="solid"/>
                      <a:round/>
                      <a:headEnd type="none" w="med" len="med"/>
                      <a:tailEnd type="none" w="med" len="med"/>
                    </a:lnT>
                    <a:solidFill>
                      <a:schemeClr val="accent6">
                        <a:lumMod val="50000"/>
                        <a:alpha val="1000"/>
                      </a:schemeClr>
                    </a:solidFill>
                  </a:tcPr>
                </a:tc>
                <a:tc>
                  <a:txBody>
                    <a:bodyPr/>
                    <a:lstStyle/>
                    <a:p>
                      <a:pPr algn="ctr" fontAlgn="ctr"/>
                      <a:r>
                        <a:rPr lang="ru-RU" sz="800" b="0" i="0" u="none" strike="noStrike">
                          <a:solidFill>
                            <a:srgbClr val="007F76"/>
                          </a:solidFill>
                          <a:effectLst/>
                          <a:latin typeface="Arial Narrow" panose="020B0606020202030204" pitchFamily="34" charset="0"/>
                        </a:rPr>
                        <a:t>17,3%</a:t>
                      </a:r>
                    </a:p>
                  </a:txBody>
                  <a:tcPr marL="9525" marR="9525" marT="9525" marB="0" anchor="ctr">
                    <a:lnT w="12700" cap="flat" cmpd="sng" algn="ctr">
                      <a:solidFill>
                        <a:schemeClr val="tx1"/>
                      </a:solidFill>
                      <a:prstDash val="solid"/>
                      <a:round/>
                      <a:headEnd type="none" w="med" len="med"/>
                      <a:tailEnd type="none" w="med" len="med"/>
                    </a:lnT>
                    <a:solidFill>
                      <a:schemeClr val="accent6">
                        <a:lumMod val="50000"/>
                        <a:alpha val="1000"/>
                      </a:schemeClr>
                    </a:solidFill>
                  </a:tcPr>
                </a:tc>
                <a:tc>
                  <a:txBody>
                    <a:bodyPr/>
                    <a:lstStyle/>
                    <a:p>
                      <a:pPr algn="ctr" fontAlgn="ctr"/>
                      <a:r>
                        <a:rPr lang="ru-RU" sz="800" b="0" i="0" u="none" strike="noStrike" dirty="0">
                          <a:solidFill>
                            <a:srgbClr val="007F76"/>
                          </a:solidFill>
                          <a:effectLst/>
                          <a:latin typeface="Arial Narrow" panose="020B0606020202030204" pitchFamily="34" charset="0"/>
                        </a:rPr>
                        <a:t>Ш.-</a:t>
                      </a:r>
                      <a:r>
                        <a:rPr lang="ru-RU" sz="800" b="0" i="0" u="none" strike="noStrike" dirty="0" err="1">
                          <a:solidFill>
                            <a:srgbClr val="007F76"/>
                          </a:solidFill>
                          <a:effectLst/>
                          <a:latin typeface="Arial Narrow" panose="020B0606020202030204" pitchFamily="34" charset="0"/>
                        </a:rPr>
                        <a:t>Қазақстан</a:t>
                      </a:r>
                      <a:endParaRPr lang="ru-RU" sz="800" b="0" i="0" u="none" strike="noStrike" dirty="0">
                        <a:solidFill>
                          <a:srgbClr val="007F76"/>
                        </a:solidFill>
                        <a:effectLst/>
                        <a:latin typeface="Arial Narrow" panose="020B0606020202030204" pitchFamily="34" charset="0"/>
                      </a:endParaRPr>
                    </a:p>
                  </a:txBody>
                  <a:tcPr marL="9525" marR="9525" marT="9525" marB="0" anchor="ctr">
                    <a:lnT w="12700" cap="flat" cmpd="sng" algn="ctr">
                      <a:solidFill>
                        <a:schemeClr val="tx1"/>
                      </a:solidFill>
                      <a:prstDash val="solid"/>
                      <a:round/>
                      <a:headEnd type="none" w="med" len="med"/>
                      <a:tailEnd type="none" w="med" len="med"/>
                    </a:lnT>
                    <a:solidFill>
                      <a:schemeClr val="accent6">
                        <a:lumMod val="50000"/>
                        <a:alpha val="1000"/>
                      </a:schemeClr>
                    </a:solidFill>
                  </a:tcPr>
                </a:tc>
                <a:tc>
                  <a:txBody>
                    <a:bodyPr/>
                    <a:lstStyle/>
                    <a:p>
                      <a:pPr algn="ctr" fontAlgn="ctr"/>
                      <a:r>
                        <a:rPr lang="ru-RU" sz="800" b="0" i="0" u="none" strike="noStrike">
                          <a:solidFill>
                            <a:srgbClr val="007F76"/>
                          </a:solidFill>
                          <a:effectLst/>
                          <a:latin typeface="Arial Narrow" panose="020B0606020202030204" pitchFamily="34" charset="0"/>
                        </a:rPr>
                        <a:t>1 370</a:t>
                      </a:r>
                    </a:p>
                  </a:txBody>
                  <a:tcPr marL="9525" marR="9525" marT="9525" marB="0" anchor="ctr">
                    <a:lnT w="12700" cap="flat" cmpd="sng" algn="ctr">
                      <a:solidFill>
                        <a:schemeClr val="tx1"/>
                      </a:solidFill>
                      <a:prstDash val="solid"/>
                      <a:round/>
                      <a:headEnd type="none" w="med" len="med"/>
                      <a:tailEnd type="none" w="med" len="med"/>
                    </a:lnT>
                    <a:solidFill>
                      <a:schemeClr val="accent6">
                        <a:lumMod val="50000"/>
                        <a:alpha val="1000"/>
                      </a:schemeClr>
                    </a:solidFill>
                  </a:tcPr>
                </a:tc>
                <a:tc>
                  <a:txBody>
                    <a:bodyPr/>
                    <a:lstStyle/>
                    <a:p>
                      <a:pPr algn="ctr" fontAlgn="ctr"/>
                      <a:r>
                        <a:rPr lang="ru-RU" sz="800" b="0" i="0" u="none" strike="noStrike">
                          <a:solidFill>
                            <a:srgbClr val="007F76"/>
                          </a:solidFill>
                          <a:effectLst/>
                          <a:latin typeface="Arial Narrow" panose="020B0606020202030204" pitchFamily="34" charset="0"/>
                        </a:rPr>
                        <a:t>12,0%</a:t>
                      </a:r>
                    </a:p>
                  </a:txBody>
                  <a:tcPr marL="9525" marR="9525" marT="9525" marB="0" anchor="ctr">
                    <a:lnT w="12700" cap="flat" cmpd="sng" algn="ctr">
                      <a:solidFill>
                        <a:schemeClr val="tx1"/>
                      </a:solidFill>
                      <a:prstDash val="solid"/>
                      <a:round/>
                      <a:headEnd type="none" w="med" len="med"/>
                      <a:tailEnd type="none" w="med" len="med"/>
                    </a:lnT>
                    <a:solidFill>
                      <a:schemeClr val="accent6">
                        <a:lumMod val="50000"/>
                        <a:alpha val="1000"/>
                      </a:schemeClr>
                    </a:solidFill>
                  </a:tcPr>
                </a:tc>
                <a:tc>
                  <a:txBody>
                    <a:bodyPr/>
                    <a:lstStyle/>
                    <a:p>
                      <a:pPr algn="ctr" fontAlgn="ctr"/>
                      <a:r>
                        <a:rPr lang="ru-RU" sz="800" b="0" i="0" u="none" strike="noStrike" dirty="0" err="1">
                          <a:solidFill>
                            <a:srgbClr val="007F76"/>
                          </a:solidFill>
                          <a:effectLst/>
                          <a:latin typeface="Arial Narrow" panose="020B0606020202030204" pitchFamily="34" charset="0"/>
                        </a:rPr>
                        <a:t>Қарағанды</a:t>
                      </a:r>
                      <a:endParaRPr lang="ru-RU" sz="800" b="0" i="0" u="none" strike="noStrike" dirty="0">
                        <a:solidFill>
                          <a:srgbClr val="007F76"/>
                        </a:solidFill>
                        <a:effectLst/>
                        <a:latin typeface="Arial Narrow" panose="020B0606020202030204" pitchFamily="34" charset="0"/>
                      </a:endParaRPr>
                    </a:p>
                  </a:txBody>
                  <a:tcPr marL="9525" marR="9525" marT="9525" marB="0" anchor="ctr">
                    <a:lnT w="12700" cap="flat" cmpd="sng" algn="ctr">
                      <a:solidFill>
                        <a:schemeClr val="tx1"/>
                      </a:solidFill>
                      <a:prstDash val="solid"/>
                      <a:round/>
                      <a:headEnd type="none" w="med" len="med"/>
                      <a:tailEnd type="none" w="med" len="med"/>
                    </a:lnT>
                    <a:solidFill>
                      <a:schemeClr val="accent6">
                        <a:lumMod val="50000"/>
                        <a:alpha val="1000"/>
                      </a:schemeClr>
                    </a:solidFill>
                  </a:tcPr>
                </a:tc>
                <a:tc>
                  <a:txBody>
                    <a:bodyPr/>
                    <a:lstStyle/>
                    <a:p>
                      <a:pPr algn="ctr" fontAlgn="ctr"/>
                      <a:r>
                        <a:rPr lang="ru-RU" sz="800" b="0" i="0" u="none" strike="noStrike">
                          <a:solidFill>
                            <a:srgbClr val="007F76"/>
                          </a:solidFill>
                          <a:effectLst/>
                          <a:latin typeface="Arial Narrow" panose="020B0606020202030204" pitchFamily="34" charset="0"/>
                        </a:rPr>
                        <a:t>1 280</a:t>
                      </a:r>
                    </a:p>
                  </a:txBody>
                  <a:tcPr marL="9525" marR="9525" marT="9525" marB="0" anchor="ctr">
                    <a:lnT w="12700" cap="flat" cmpd="sng" algn="ctr">
                      <a:solidFill>
                        <a:schemeClr val="tx1"/>
                      </a:solidFill>
                      <a:prstDash val="solid"/>
                      <a:round/>
                      <a:headEnd type="none" w="med" len="med"/>
                      <a:tailEnd type="none" w="med" len="med"/>
                    </a:lnT>
                    <a:solidFill>
                      <a:schemeClr val="accent6">
                        <a:lumMod val="50000"/>
                        <a:alpha val="1000"/>
                      </a:schemeClr>
                    </a:solidFill>
                  </a:tcPr>
                </a:tc>
                <a:tc>
                  <a:txBody>
                    <a:bodyPr/>
                    <a:lstStyle/>
                    <a:p>
                      <a:pPr algn="ctr" fontAlgn="ctr"/>
                      <a:r>
                        <a:rPr lang="ru-RU" sz="800" b="0" i="0" u="none" strike="noStrike">
                          <a:solidFill>
                            <a:srgbClr val="007F76"/>
                          </a:solidFill>
                          <a:effectLst/>
                          <a:latin typeface="Arial Narrow" panose="020B0606020202030204" pitchFamily="34" charset="0"/>
                        </a:rPr>
                        <a:t>11,3%</a:t>
                      </a:r>
                    </a:p>
                  </a:txBody>
                  <a:tcPr marL="9525" marR="9525" marT="9525" marB="0" anchor="ctr">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solidFill>
                      <a:schemeClr val="accent6">
                        <a:lumMod val="50000"/>
                        <a:alpha val="1000"/>
                      </a:schemeClr>
                    </a:solidFill>
                  </a:tcPr>
                </a:tc>
                <a:extLst>
                  <a:ext uri="{0D108BD9-81ED-4DB2-BD59-A6C34878D82A}">
                    <a16:rowId xmlns:a16="http://schemas.microsoft.com/office/drawing/2014/main" val="1295061941"/>
                  </a:ext>
                </a:extLst>
              </a:tr>
              <a:tr h="171544">
                <a:tc>
                  <a:txBody>
                    <a:bodyPr/>
                    <a:lstStyle/>
                    <a:p>
                      <a:pPr algn="ctr" fontAlgn="b"/>
                      <a:r>
                        <a:rPr lang="ru-RU" sz="800" u="none" strike="noStrike" dirty="0">
                          <a:solidFill>
                            <a:srgbClr val="007F76"/>
                          </a:solidFill>
                          <a:effectLst/>
                          <a:latin typeface="Arial Narrow" panose="020B0606020202030204" pitchFamily="34" charset="0"/>
                        </a:rPr>
                        <a:t>21</a:t>
                      </a:r>
                      <a:endParaRPr lang="en-US" sz="800" b="0" i="0" u="none" strike="noStrike" dirty="0">
                        <a:solidFill>
                          <a:srgbClr val="007F76"/>
                        </a:solidFill>
                        <a:effectLst/>
                        <a:latin typeface="Arial Narrow" panose="020B0606020202030204" pitchFamily="34" charset="0"/>
                      </a:endParaRPr>
                    </a:p>
                  </a:txBody>
                  <a:tcPr marL="9525" marR="9525" marT="0" marB="0" anchor="ctr">
                    <a:solidFill>
                      <a:srgbClr val="007F76">
                        <a:alpha val="20000"/>
                      </a:srgbClr>
                    </a:solidFill>
                  </a:tcPr>
                </a:tc>
                <a:tc>
                  <a:txBody>
                    <a:bodyPr/>
                    <a:lstStyle/>
                    <a:p>
                      <a:pPr algn="ctr" fontAlgn="ctr"/>
                      <a:r>
                        <a:rPr lang="ru-RU" sz="800" b="0" i="0" u="none" strike="noStrike" dirty="0">
                          <a:solidFill>
                            <a:srgbClr val="007F76"/>
                          </a:solidFill>
                          <a:effectLst/>
                          <a:latin typeface="Arial Narrow" panose="020B0606020202030204" pitchFamily="34" charset="0"/>
                        </a:rPr>
                        <a:t>5220-9</a:t>
                      </a:r>
                    </a:p>
                  </a:txBody>
                  <a:tcPr marL="9525" marR="9525" marT="9525" marB="0" anchor="ctr">
                    <a:solidFill>
                      <a:srgbClr val="007F76">
                        <a:alpha val="20000"/>
                      </a:srgbClr>
                    </a:solidFill>
                  </a:tcPr>
                </a:tc>
                <a:tc>
                  <a:txBody>
                    <a:bodyPr/>
                    <a:lstStyle/>
                    <a:p>
                      <a:pPr marL="72000" algn="l" fontAlgn="ctr"/>
                      <a:r>
                        <a:rPr lang="ru-RU" sz="800" b="0" i="0" u="none" strike="noStrike" cap="none" dirty="0" err="1">
                          <a:solidFill>
                            <a:srgbClr val="007F76"/>
                          </a:solidFill>
                          <a:effectLst/>
                          <a:latin typeface="Arial Narrow" panose="020B0606020202030204" pitchFamily="34" charset="0"/>
                          <a:ea typeface="+mn-ea"/>
                          <a:cs typeface="+mn-cs"/>
                          <a:sym typeface="Arial"/>
                        </a:rPr>
                        <a:t>Басқа</a:t>
                      </a:r>
                      <a:r>
                        <a:rPr lang="ru-RU" sz="800" b="0" i="0" u="none" strike="noStrike" cap="none" dirty="0">
                          <a:solidFill>
                            <a:srgbClr val="007F76"/>
                          </a:solidFill>
                          <a:effectLst/>
                          <a:latin typeface="Arial Narrow" panose="020B0606020202030204" pitchFamily="34" charset="0"/>
                          <a:ea typeface="+mn-ea"/>
                          <a:cs typeface="+mn-cs"/>
                          <a:sym typeface="Arial"/>
                        </a:rPr>
                        <a:t> </a:t>
                      </a:r>
                      <a:r>
                        <a:rPr lang="ru-RU" sz="800" b="0" i="0" u="none" strike="noStrike" cap="none" dirty="0" err="1">
                          <a:solidFill>
                            <a:srgbClr val="007F76"/>
                          </a:solidFill>
                          <a:effectLst/>
                          <a:latin typeface="Arial Narrow" panose="020B0606020202030204" pitchFamily="34" charset="0"/>
                          <a:ea typeface="+mn-ea"/>
                          <a:cs typeface="+mn-cs"/>
                          <a:sym typeface="Arial"/>
                        </a:rPr>
                        <a:t>кассирлер</a:t>
                      </a:r>
                      <a:r>
                        <a:rPr lang="ru-RU" sz="800" b="0" i="0" u="none" strike="noStrike" cap="none" dirty="0">
                          <a:solidFill>
                            <a:srgbClr val="007F76"/>
                          </a:solidFill>
                          <a:effectLst/>
                          <a:latin typeface="Arial Narrow" panose="020B0606020202030204" pitchFamily="34" charset="0"/>
                          <a:ea typeface="+mn-ea"/>
                          <a:cs typeface="+mn-cs"/>
                          <a:sym typeface="Arial"/>
                        </a:rPr>
                        <a:t> </a:t>
                      </a:r>
                      <a:r>
                        <a:rPr lang="ru-RU" sz="800" b="0" i="0" u="none" strike="noStrike" cap="none" dirty="0" err="1">
                          <a:solidFill>
                            <a:srgbClr val="007F76"/>
                          </a:solidFill>
                          <a:effectLst/>
                          <a:latin typeface="Arial Narrow" panose="020B0606020202030204" pitchFamily="34" charset="0"/>
                          <a:ea typeface="+mn-ea"/>
                          <a:cs typeface="+mn-cs"/>
                          <a:sym typeface="Arial"/>
                        </a:rPr>
                        <a:t>және</a:t>
                      </a:r>
                      <a:r>
                        <a:rPr lang="ru-RU" sz="800" b="0" i="0" u="none" strike="noStrike" cap="none" dirty="0">
                          <a:solidFill>
                            <a:srgbClr val="007F76"/>
                          </a:solidFill>
                          <a:effectLst/>
                          <a:latin typeface="Arial Narrow" panose="020B0606020202030204" pitchFamily="34" charset="0"/>
                          <a:ea typeface="+mn-ea"/>
                          <a:cs typeface="+mn-cs"/>
                          <a:sym typeface="Arial"/>
                        </a:rPr>
                        <a:t> билет </a:t>
                      </a:r>
                      <a:r>
                        <a:rPr lang="ru-RU" sz="800" b="0" i="0" u="none" strike="noStrike" cap="none" dirty="0" err="1">
                          <a:solidFill>
                            <a:srgbClr val="007F76"/>
                          </a:solidFill>
                          <a:effectLst/>
                          <a:latin typeface="Arial Narrow" panose="020B0606020202030204" pitchFamily="34" charset="0"/>
                          <a:ea typeface="+mn-ea"/>
                          <a:cs typeface="+mn-cs"/>
                          <a:sym typeface="Arial"/>
                        </a:rPr>
                        <a:t>сатушылар</a:t>
                      </a:r>
                      <a:endParaRPr lang="ru-RU" sz="800" b="0" i="0" u="none" strike="noStrike" cap="none" dirty="0">
                        <a:solidFill>
                          <a:srgbClr val="007F76"/>
                        </a:solidFill>
                        <a:effectLst/>
                        <a:latin typeface="Arial Narrow" panose="020B0606020202030204" pitchFamily="34" charset="0"/>
                        <a:ea typeface="+mn-ea"/>
                        <a:cs typeface="+mn-cs"/>
                        <a:sym typeface="Arial"/>
                      </a:endParaRPr>
                    </a:p>
                  </a:txBody>
                  <a:tcPr marL="9525" marR="9525" marT="0" marB="0" anchor="ctr">
                    <a:solidFill>
                      <a:srgbClr val="007F76">
                        <a:alpha val="20000"/>
                      </a:srgbClr>
                    </a:solidFill>
                  </a:tcPr>
                </a:tc>
                <a:tc>
                  <a:txBody>
                    <a:bodyPr/>
                    <a:lstStyle/>
                    <a:p>
                      <a:pPr algn="ctr" fontAlgn="ctr"/>
                      <a:r>
                        <a:rPr lang="ru-RU" sz="800" b="0" i="0" u="none" strike="noStrike" dirty="0">
                          <a:solidFill>
                            <a:srgbClr val="007F76"/>
                          </a:solidFill>
                          <a:effectLst/>
                          <a:latin typeface="Arial Narrow" panose="020B0606020202030204" pitchFamily="34" charset="0"/>
                        </a:rPr>
                        <a:t>Алматы қ.</a:t>
                      </a:r>
                    </a:p>
                  </a:txBody>
                  <a:tcPr marL="9525" marR="9525" marT="9525" marB="0" anchor="ctr">
                    <a:solidFill>
                      <a:srgbClr val="007F76">
                        <a:alpha val="20000"/>
                      </a:srgbClr>
                    </a:solidFill>
                  </a:tcPr>
                </a:tc>
                <a:tc>
                  <a:txBody>
                    <a:bodyPr/>
                    <a:lstStyle/>
                    <a:p>
                      <a:pPr algn="ctr" fontAlgn="ctr"/>
                      <a:r>
                        <a:rPr lang="ru-RU" sz="800" b="0" i="0" u="none" strike="noStrike">
                          <a:solidFill>
                            <a:srgbClr val="007F76"/>
                          </a:solidFill>
                          <a:effectLst/>
                          <a:latin typeface="Arial Narrow" panose="020B0606020202030204" pitchFamily="34" charset="0"/>
                        </a:rPr>
                        <a:t>2 430</a:t>
                      </a:r>
                    </a:p>
                  </a:txBody>
                  <a:tcPr marL="9525" marR="9525" marT="9525" marB="0" anchor="ctr">
                    <a:solidFill>
                      <a:srgbClr val="007F76">
                        <a:alpha val="20000"/>
                      </a:srgbClr>
                    </a:solidFill>
                  </a:tcPr>
                </a:tc>
                <a:tc>
                  <a:txBody>
                    <a:bodyPr/>
                    <a:lstStyle/>
                    <a:p>
                      <a:pPr algn="ctr" fontAlgn="ctr"/>
                      <a:r>
                        <a:rPr lang="ru-RU" sz="800" b="0" i="0" u="none" strike="noStrike">
                          <a:solidFill>
                            <a:srgbClr val="007F76"/>
                          </a:solidFill>
                          <a:effectLst/>
                          <a:latin typeface="Arial Narrow" panose="020B0606020202030204" pitchFamily="34" charset="0"/>
                        </a:rPr>
                        <a:t>23,0%</a:t>
                      </a:r>
                    </a:p>
                  </a:txBody>
                  <a:tcPr marL="9525" marR="9525" marT="9525" marB="0" anchor="ctr">
                    <a:solidFill>
                      <a:srgbClr val="007F76">
                        <a:alpha val="20000"/>
                      </a:srgbClr>
                    </a:solidFill>
                  </a:tcPr>
                </a:tc>
                <a:tc>
                  <a:txBody>
                    <a:bodyPr/>
                    <a:lstStyle/>
                    <a:p>
                      <a:pPr algn="ctr" fontAlgn="ctr"/>
                      <a:r>
                        <a:rPr lang="ru-RU" sz="800" b="0" i="0" u="none" strike="noStrike" dirty="0">
                          <a:solidFill>
                            <a:srgbClr val="007F76"/>
                          </a:solidFill>
                          <a:effectLst/>
                          <a:latin typeface="Arial Narrow" panose="020B0606020202030204" pitchFamily="34" charset="0"/>
                        </a:rPr>
                        <a:t>Астана қ.</a:t>
                      </a:r>
                    </a:p>
                  </a:txBody>
                  <a:tcPr marL="9525" marR="9525" marT="9525" marB="0" anchor="ctr">
                    <a:solidFill>
                      <a:srgbClr val="007F76">
                        <a:alpha val="20000"/>
                      </a:srgbClr>
                    </a:solidFill>
                  </a:tcPr>
                </a:tc>
                <a:tc>
                  <a:txBody>
                    <a:bodyPr/>
                    <a:lstStyle/>
                    <a:p>
                      <a:pPr algn="ctr" fontAlgn="ctr"/>
                      <a:r>
                        <a:rPr lang="ru-RU" sz="800" b="0" i="0" u="none" strike="noStrike">
                          <a:solidFill>
                            <a:srgbClr val="007F76"/>
                          </a:solidFill>
                          <a:effectLst/>
                          <a:latin typeface="Arial Narrow" panose="020B0606020202030204" pitchFamily="34" charset="0"/>
                        </a:rPr>
                        <a:t>2 153</a:t>
                      </a:r>
                    </a:p>
                  </a:txBody>
                  <a:tcPr marL="9525" marR="9525" marT="9525" marB="0" anchor="ctr">
                    <a:solidFill>
                      <a:srgbClr val="007F76">
                        <a:alpha val="20000"/>
                      </a:srgbClr>
                    </a:solidFill>
                  </a:tcPr>
                </a:tc>
                <a:tc>
                  <a:txBody>
                    <a:bodyPr/>
                    <a:lstStyle/>
                    <a:p>
                      <a:pPr algn="ctr" fontAlgn="ctr"/>
                      <a:r>
                        <a:rPr lang="ru-RU" sz="800" b="0" i="0" u="none" strike="noStrike">
                          <a:solidFill>
                            <a:srgbClr val="007F76"/>
                          </a:solidFill>
                          <a:effectLst/>
                          <a:latin typeface="Arial Narrow" panose="020B0606020202030204" pitchFamily="34" charset="0"/>
                        </a:rPr>
                        <a:t>20,3%</a:t>
                      </a:r>
                    </a:p>
                  </a:txBody>
                  <a:tcPr marL="9525" marR="9525" marT="9525" marB="0" anchor="ctr">
                    <a:solidFill>
                      <a:srgbClr val="007F76">
                        <a:alpha val="20000"/>
                      </a:srgbClr>
                    </a:solidFill>
                  </a:tcPr>
                </a:tc>
                <a:tc>
                  <a:txBody>
                    <a:bodyPr/>
                    <a:lstStyle/>
                    <a:p>
                      <a:pPr algn="ctr" fontAlgn="ctr"/>
                      <a:r>
                        <a:rPr lang="ru-RU" sz="800" b="0" i="0" u="none" strike="noStrike" dirty="0" err="1">
                          <a:solidFill>
                            <a:srgbClr val="007F76"/>
                          </a:solidFill>
                          <a:effectLst/>
                          <a:latin typeface="Arial Narrow" panose="020B0606020202030204" pitchFamily="34" charset="0"/>
                        </a:rPr>
                        <a:t>Қостанай</a:t>
                      </a:r>
                      <a:endParaRPr lang="ru-RU" sz="800" b="0" i="0" u="none" strike="noStrike" dirty="0">
                        <a:solidFill>
                          <a:srgbClr val="007F76"/>
                        </a:solidFill>
                        <a:effectLst/>
                        <a:latin typeface="Arial Narrow" panose="020B0606020202030204" pitchFamily="34" charset="0"/>
                      </a:endParaRPr>
                    </a:p>
                  </a:txBody>
                  <a:tcPr marL="9525" marR="9525" marT="9525" marB="0" anchor="ctr">
                    <a:solidFill>
                      <a:srgbClr val="007F76">
                        <a:alpha val="20000"/>
                      </a:srgbClr>
                    </a:solidFill>
                  </a:tcPr>
                </a:tc>
                <a:tc>
                  <a:txBody>
                    <a:bodyPr/>
                    <a:lstStyle/>
                    <a:p>
                      <a:pPr algn="ctr" fontAlgn="ctr"/>
                      <a:r>
                        <a:rPr lang="ru-RU" sz="800" b="0" i="0" u="none" strike="noStrike">
                          <a:solidFill>
                            <a:srgbClr val="007F76"/>
                          </a:solidFill>
                          <a:effectLst/>
                          <a:latin typeface="Arial Narrow" panose="020B0606020202030204" pitchFamily="34" charset="0"/>
                        </a:rPr>
                        <a:t>1 511</a:t>
                      </a:r>
                    </a:p>
                  </a:txBody>
                  <a:tcPr marL="9525" marR="9525" marT="9525" marB="0" anchor="ctr">
                    <a:solidFill>
                      <a:srgbClr val="007F76">
                        <a:alpha val="20000"/>
                      </a:srgbClr>
                    </a:solidFill>
                  </a:tcPr>
                </a:tc>
                <a:tc>
                  <a:txBody>
                    <a:bodyPr/>
                    <a:lstStyle/>
                    <a:p>
                      <a:pPr algn="ctr" fontAlgn="ctr"/>
                      <a:r>
                        <a:rPr lang="ru-RU" sz="800" b="0" i="0" u="none" strike="noStrike">
                          <a:solidFill>
                            <a:srgbClr val="007F76"/>
                          </a:solidFill>
                          <a:effectLst/>
                          <a:latin typeface="Arial Narrow" panose="020B0606020202030204" pitchFamily="34" charset="0"/>
                        </a:rPr>
                        <a:t>14,3%</a:t>
                      </a:r>
                    </a:p>
                  </a:txBody>
                  <a:tcPr marL="9525" marR="9525" marT="9525" marB="0" anchor="ctr">
                    <a:lnR w="12700" cap="flat" cmpd="sng" algn="ctr">
                      <a:noFill/>
                      <a:prstDash val="solid"/>
                      <a:round/>
                      <a:headEnd type="none" w="med" len="med"/>
                      <a:tailEnd type="none" w="med" len="med"/>
                    </a:lnR>
                    <a:solidFill>
                      <a:srgbClr val="007F76">
                        <a:alpha val="20000"/>
                      </a:srgbClr>
                    </a:solidFill>
                  </a:tcPr>
                </a:tc>
                <a:extLst>
                  <a:ext uri="{0D108BD9-81ED-4DB2-BD59-A6C34878D82A}">
                    <a16:rowId xmlns:a16="http://schemas.microsoft.com/office/drawing/2014/main" val="750895560"/>
                  </a:ext>
                </a:extLst>
              </a:tr>
              <a:tr h="171544">
                <a:tc>
                  <a:txBody>
                    <a:bodyPr/>
                    <a:lstStyle/>
                    <a:p>
                      <a:pPr algn="ctr" fontAlgn="b"/>
                      <a:r>
                        <a:rPr lang="ru-RU" sz="800" u="none" strike="noStrike" dirty="0">
                          <a:solidFill>
                            <a:srgbClr val="007F76"/>
                          </a:solidFill>
                          <a:effectLst/>
                          <a:latin typeface="Arial Narrow" panose="020B0606020202030204" pitchFamily="34" charset="0"/>
                        </a:rPr>
                        <a:t>22</a:t>
                      </a:r>
                      <a:endParaRPr lang="en-US" sz="800" b="0" i="0" u="none" strike="noStrike" dirty="0">
                        <a:solidFill>
                          <a:srgbClr val="007F76"/>
                        </a:solidFill>
                        <a:effectLst/>
                        <a:latin typeface="Arial Narrow" panose="020B0606020202030204" pitchFamily="34" charset="0"/>
                      </a:endParaRPr>
                    </a:p>
                  </a:txBody>
                  <a:tcPr marL="9525" marR="9525" marT="0" marB="0" anchor="ctr">
                    <a:solidFill>
                      <a:schemeClr val="accent6">
                        <a:lumMod val="50000"/>
                        <a:alpha val="1000"/>
                      </a:schemeClr>
                    </a:solidFill>
                  </a:tcPr>
                </a:tc>
                <a:tc>
                  <a:txBody>
                    <a:bodyPr/>
                    <a:lstStyle/>
                    <a:p>
                      <a:pPr algn="ctr" fontAlgn="ctr"/>
                      <a:r>
                        <a:rPr lang="ru-RU" sz="800" b="0" i="0" u="none" strike="noStrike">
                          <a:solidFill>
                            <a:srgbClr val="007F76"/>
                          </a:solidFill>
                          <a:effectLst/>
                          <a:latin typeface="Arial Narrow" panose="020B0606020202030204" pitchFamily="34" charset="0"/>
                        </a:rPr>
                        <a:t>2350-1</a:t>
                      </a:r>
                    </a:p>
                  </a:txBody>
                  <a:tcPr marL="9525" marR="9525" marT="9525" marB="0" anchor="ctr">
                    <a:solidFill>
                      <a:schemeClr val="accent6">
                        <a:lumMod val="50000"/>
                        <a:alpha val="1000"/>
                      </a:schemeClr>
                    </a:solidFill>
                  </a:tcPr>
                </a:tc>
                <a:tc>
                  <a:txBody>
                    <a:bodyPr/>
                    <a:lstStyle/>
                    <a:p>
                      <a:pPr marL="72000" algn="l" fontAlgn="ctr"/>
                      <a:r>
                        <a:rPr lang="ru-RU" sz="800" b="0" i="0" u="none" strike="noStrike" cap="none" dirty="0" err="1">
                          <a:solidFill>
                            <a:srgbClr val="007F76"/>
                          </a:solidFill>
                          <a:effectLst/>
                          <a:latin typeface="Arial Narrow" panose="020B0606020202030204" pitchFamily="34" charset="0"/>
                          <a:ea typeface="+mn-ea"/>
                          <a:cs typeface="+mn-cs"/>
                          <a:sym typeface="Arial"/>
                        </a:rPr>
                        <a:t>Жаратылыстану</a:t>
                      </a:r>
                      <a:r>
                        <a:rPr lang="ru-RU" sz="800" b="0" i="0" u="none" strike="noStrike" cap="none" dirty="0">
                          <a:solidFill>
                            <a:srgbClr val="007F76"/>
                          </a:solidFill>
                          <a:effectLst/>
                          <a:latin typeface="Arial Narrow" panose="020B0606020202030204" pitchFamily="34" charset="0"/>
                          <a:ea typeface="+mn-ea"/>
                          <a:cs typeface="+mn-cs"/>
                          <a:sym typeface="Arial"/>
                        </a:rPr>
                        <a:t> </a:t>
                      </a:r>
                      <a:r>
                        <a:rPr lang="ru-RU" sz="800" b="0" i="0" u="none" strike="noStrike" cap="none" dirty="0" err="1">
                          <a:solidFill>
                            <a:srgbClr val="007F76"/>
                          </a:solidFill>
                          <a:effectLst/>
                          <a:latin typeface="Arial Narrow" panose="020B0606020202030204" pitchFamily="34" charset="0"/>
                          <a:ea typeface="+mn-ea"/>
                          <a:cs typeface="+mn-cs"/>
                          <a:sym typeface="Arial"/>
                        </a:rPr>
                        <a:t>ғылымдары</a:t>
                      </a:r>
                      <a:r>
                        <a:rPr lang="ru-RU" sz="800" b="0" i="0" u="none" strike="noStrike" cap="none" dirty="0">
                          <a:solidFill>
                            <a:srgbClr val="007F76"/>
                          </a:solidFill>
                          <a:effectLst/>
                          <a:latin typeface="Arial Narrow" panose="020B0606020202030204" pitchFamily="34" charset="0"/>
                          <a:ea typeface="+mn-ea"/>
                          <a:cs typeface="+mn-cs"/>
                          <a:sym typeface="Arial"/>
                        </a:rPr>
                        <a:t> </a:t>
                      </a:r>
                      <a:r>
                        <a:rPr lang="ru-RU" sz="800" b="0" i="0" u="none" strike="noStrike" cap="none" dirty="0" err="1">
                          <a:solidFill>
                            <a:srgbClr val="007F76"/>
                          </a:solidFill>
                          <a:effectLst/>
                          <a:latin typeface="Arial Narrow" panose="020B0606020202030204" pitchFamily="34" charset="0"/>
                          <a:ea typeface="+mn-ea"/>
                          <a:cs typeface="+mn-cs"/>
                          <a:sym typeface="Arial"/>
                        </a:rPr>
                        <a:t>бойынша</a:t>
                      </a:r>
                      <a:r>
                        <a:rPr lang="ru-RU" sz="800" b="0" i="0" u="none" strike="noStrike" cap="none" dirty="0">
                          <a:solidFill>
                            <a:srgbClr val="007F76"/>
                          </a:solidFill>
                          <a:effectLst/>
                          <a:latin typeface="Arial Narrow" panose="020B0606020202030204" pitchFamily="34" charset="0"/>
                          <a:ea typeface="+mn-ea"/>
                          <a:cs typeface="+mn-cs"/>
                          <a:sym typeface="Arial"/>
                        </a:rPr>
                        <a:t> орта </a:t>
                      </a:r>
                      <a:r>
                        <a:rPr lang="ru-RU" sz="800" b="0" i="0" u="none" strike="noStrike" cap="none" dirty="0" err="1">
                          <a:solidFill>
                            <a:srgbClr val="007F76"/>
                          </a:solidFill>
                          <a:effectLst/>
                          <a:latin typeface="Arial Narrow" panose="020B0606020202030204" pitchFamily="34" charset="0"/>
                          <a:ea typeface="+mn-ea"/>
                          <a:cs typeface="+mn-cs"/>
                          <a:sym typeface="Arial"/>
                        </a:rPr>
                        <a:t>мектеп</a:t>
                      </a:r>
                      <a:r>
                        <a:rPr lang="ru-RU" sz="800" b="0" i="0" u="none" strike="noStrike" cap="none" dirty="0">
                          <a:solidFill>
                            <a:srgbClr val="007F76"/>
                          </a:solidFill>
                          <a:effectLst/>
                          <a:latin typeface="Arial Narrow" panose="020B0606020202030204" pitchFamily="34" charset="0"/>
                          <a:ea typeface="+mn-ea"/>
                          <a:cs typeface="+mn-cs"/>
                          <a:sym typeface="Arial"/>
                        </a:rPr>
                        <a:t> </a:t>
                      </a:r>
                      <a:r>
                        <a:rPr lang="ru-RU" sz="800" b="0" i="0" u="none" strike="noStrike" cap="none" dirty="0" err="1">
                          <a:solidFill>
                            <a:srgbClr val="007F76"/>
                          </a:solidFill>
                          <a:effectLst/>
                          <a:latin typeface="Arial Narrow" panose="020B0606020202030204" pitchFamily="34" charset="0"/>
                          <a:ea typeface="+mn-ea"/>
                          <a:cs typeface="+mn-cs"/>
                          <a:sym typeface="Arial"/>
                        </a:rPr>
                        <a:t>мұғалімдері</a:t>
                      </a:r>
                      <a:endParaRPr lang="ru-RU" sz="800" b="0" i="0" u="none" strike="noStrike" cap="none" dirty="0">
                        <a:solidFill>
                          <a:srgbClr val="007F76"/>
                        </a:solidFill>
                        <a:effectLst/>
                        <a:latin typeface="Arial Narrow" panose="020B0606020202030204" pitchFamily="34" charset="0"/>
                        <a:ea typeface="+mn-ea"/>
                        <a:cs typeface="+mn-cs"/>
                        <a:sym typeface="Arial"/>
                      </a:endParaRPr>
                    </a:p>
                  </a:txBody>
                  <a:tcPr marL="9525" marR="9525" marT="0" marB="0" anchor="ctr">
                    <a:solidFill>
                      <a:schemeClr val="accent6">
                        <a:lumMod val="50000"/>
                        <a:alpha val="1000"/>
                      </a:schemeClr>
                    </a:solidFill>
                  </a:tcPr>
                </a:tc>
                <a:tc>
                  <a:txBody>
                    <a:bodyPr/>
                    <a:lstStyle/>
                    <a:p>
                      <a:pPr algn="ctr" fontAlgn="ctr"/>
                      <a:r>
                        <a:rPr lang="ru-RU" sz="800" b="0" i="0" u="none" strike="noStrike" dirty="0">
                          <a:solidFill>
                            <a:srgbClr val="007F76"/>
                          </a:solidFill>
                          <a:effectLst/>
                          <a:latin typeface="Arial Narrow" panose="020B0606020202030204" pitchFamily="34" charset="0"/>
                        </a:rPr>
                        <a:t>Жамбыл</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7F76"/>
                          </a:solidFill>
                          <a:effectLst/>
                          <a:latin typeface="Arial Narrow" panose="020B0606020202030204" pitchFamily="34" charset="0"/>
                        </a:rPr>
                        <a:t>1 060</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7F76"/>
                          </a:solidFill>
                          <a:effectLst/>
                          <a:latin typeface="Arial Narrow" panose="020B0606020202030204" pitchFamily="34" charset="0"/>
                        </a:rPr>
                        <a:t>10,1%</a:t>
                      </a:r>
                    </a:p>
                  </a:txBody>
                  <a:tcPr marL="9525" marR="9525" marT="9525" marB="0" anchor="ctr">
                    <a:solidFill>
                      <a:schemeClr val="accent6">
                        <a:lumMod val="50000"/>
                        <a:alpha val="1000"/>
                      </a:schemeClr>
                    </a:solidFill>
                  </a:tcPr>
                </a:tc>
                <a:tc>
                  <a:txBody>
                    <a:bodyPr/>
                    <a:lstStyle/>
                    <a:p>
                      <a:pPr algn="ctr" fontAlgn="ctr"/>
                      <a:r>
                        <a:rPr lang="ru-RU" sz="800" b="0" i="0" u="none" strike="noStrike" dirty="0" err="1">
                          <a:solidFill>
                            <a:srgbClr val="007F76"/>
                          </a:solidFill>
                          <a:effectLst/>
                          <a:latin typeface="Arial Narrow" panose="020B0606020202030204" pitchFamily="34" charset="0"/>
                        </a:rPr>
                        <a:t>Қарағанды</a:t>
                      </a:r>
                      <a:endParaRPr lang="ru-RU" sz="800" b="0" i="0" u="none" strike="noStrike" dirty="0">
                        <a:solidFill>
                          <a:srgbClr val="007F76"/>
                        </a:solidFill>
                        <a:effectLst/>
                        <a:latin typeface="Arial Narrow" panose="020B0606020202030204" pitchFamily="34" charset="0"/>
                      </a:endParaRP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7F76"/>
                          </a:solidFill>
                          <a:effectLst/>
                          <a:latin typeface="Arial Narrow" panose="020B0606020202030204" pitchFamily="34" charset="0"/>
                        </a:rPr>
                        <a:t>1 023</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7F76"/>
                          </a:solidFill>
                          <a:effectLst/>
                          <a:latin typeface="Arial Narrow" panose="020B0606020202030204" pitchFamily="34" charset="0"/>
                        </a:rPr>
                        <a:t>9,8%</a:t>
                      </a:r>
                    </a:p>
                  </a:txBody>
                  <a:tcPr marL="9525" marR="9525" marT="9525" marB="0" anchor="ctr">
                    <a:solidFill>
                      <a:schemeClr val="accent6">
                        <a:lumMod val="50000"/>
                        <a:alpha val="1000"/>
                      </a:schemeClr>
                    </a:solidFill>
                  </a:tcPr>
                </a:tc>
                <a:tc>
                  <a:txBody>
                    <a:bodyPr/>
                    <a:lstStyle/>
                    <a:p>
                      <a:pPr algn="ctr" fontAlgn="ctr"/>
                      <a:r>
                        <a:rPr lang="ru-RU" sz="800" b="0" i="0" u="none" strike="noStrike" dirty="0">
                          <a:solidFill>
                            <a:srgbClr val="007F76"/>
                          </a:solidFill>
                          <a:effectLst/>
                          <a:latin typeface="Arial Narrow" panose="020B0606020202030204" pitchFamily="34" charset="0"/>
                        </a:rPr>
                        <a:t>Б.-</a:t>
                      </a:r>
                      <a:r>
                        <a:rPr lang="ru-RU" sz="800" b="0" i="0" u="none" strike="noStrike" dirty="0" err="1">
                          <a:solidFill>
                            <a:srgbClr val="007F76"/>
                          </a:solidFill>
                          <a:effectLst/>
                          <a:latin typeface="Arial Narrow" panose="020B0606020202030204" pitchFamily="34" charset="0"/>
                        </a:rPr>
                        <a:t>Қазақстан</a:t>
                      </a:r>
                      <a:endParaRPr lang="ru-RU" sz="800" b="0" i="0" u="none" strike="noStrike" dirty="0">
                        <a:solidFill>
                          <a:srgbClr val="007F76"/>
                        </a:solidFill>
                        <a:effectLst/>
                        <a:latin typeface="Arial Narrow" panose="020B0606020202030204" pitchFamily="34" charset="0"/>
                      </a:endParaRP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7F76"/>
                          </a:solidFill>
                          <a:effectLst/>
                          <a:latin typeface="Arial Narrow" panose="020B0606020202030204" pitchFamily="34" charset="0"/>
                        </a:rPr>
                        <a:t>853</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7F76"/>
                          </a:solidFill>
                          <a:effectLst/>
                          <a:latin typeface="Arial Narrow" panose="020B0606020202030204" pitchFamily="34" charset="0"/>
                        </a:rPr>
                        <a:t>8,1%</a:t>
                      </a:r>
                    </a:p>
                  </a:txBody>
                  <a:tcPr marL="9525" marR="9525" marT="9525" marB="0" anchor="ctr">
                    <a:lnR w="12700" cap="flat" cmpd="sng" algn="ctr">
                      <a:noFill/>
                      <a:prstDash val="solid"/>
                      <a:round/>
                      <a:headEnd type="none" w="med" len="med"/>
                      <a:tailEnd type="none" w="med" len="med"/>
                    </a:lnR>
                    <a:solidFill>
                      <a:schemeClr val="accent6">
                        <a:lumMod val="50000"/>
                        <a:alpha val="1000"/>
                      </a:schemeClr>
                    </a:solidFill>
                  </a:tcPr>
                </a:tc>
                <a:extLst>
                  <a:ext uri="{0D108BD9-81ED-4DB2-BD59-A6C34878D82A}">
                    <a16:rowId xmlns:a16="http://schemas.microsoft.com/office/drawing/2014/main" val="761244194"/>
                  </a:ext>
                </a:extLst>
              </a:tr>
              <a:tr h="171544">
                <a:tc>
                  <a:txBody>
                    <a:bodyPr/>
                    <a:lstStyle/>
                    <a:p>
                      <a:pPr algn="ctr" fontAlgn="b"/>
                      <a:r>
                        <a:rPr lang="ru-RU" sz="800" u="none" strike="noStrike" dirty="0">
                          <a:solidFill>
                            <a:srgbClr val="007F76"/>
                          </a:solidFill>
                          <a:effectLst/>
                          <a:latin typeface="Arial Narrow" panose="020B0606020202030204" pitchFamily="34" charset="0"/>
                        </a:rPr>
                        <a:t>23</a:t>
                      </a:r>
                      <a:endParaRPr lang="en-US" sz="800" b="0" i="0" u="none" strike="noStrike" dirty="0">
                        <a:solidFill>
                          <a:srgbClr val="007F76"/>
                        </a:solidFill>
                        <a:effectLst/>
                        <a:latin typeface="Arial Narrow" panose="020B0606020202030204" pitchFamily="34" charset="0"/>
                      </a:endParaRPr>
                    </a:p>
                  </a:txBody>
                  <a:tcPr marL="9525" marR="9525" marT="0" marB="0" anchor="ctr">
                    <a:solidFill>
                      <a:srgbClr val="007F76">
                        <a:alpha val="20000"/>
                      </a:srgbClr>
                    </a:solidFill>
                  </a:tcPr>
                </a:tc>
                <a:tc>
                  <a:txBody>
                    <a:bodyPr/>
                    <a:lstStyle/>
                    <a:p>
                      <a:pPr algn="ctr" fontAlgn="ctr"/>
                      <a:r>
                        <a:rPr lang="ru-RU" sz="800" b="0" i="0" u="none" strike="noStrike">
                          <a:solidFill>
                            <a:srgbClr val="007F76"/>
                          </a:solidFill>
                          <a:effectLst/>
                          <a:latin typeface="Arial Narrow" panose="020B0606020202030204" pitchFamily="34" charset="0"/>
                        </a:rPr>
                        <a:t>4120-1</a:t>
                      </a:r>
                    </a:p>
                  </a:txBody>
                  <a:tcPr marL="9525" marR="9525" marT="9525" marB="0" anchor="ctr">
                    <a:solidFill>
                      <a:srgbClr val="007F76">
                        <a:alpha val="20000"/>
                      </a:srgbClr>
                    </a:solidFill>
                  </a:tcPr>
                </a:tc>
                <a:tc>
                  <a:txBody>
                    <a:bodyPr/>
                    <a:lstStyle/>
                    <a:p>
                      <a:pPr marL="72000" algn="l" fontAlgn="ctr"/>
                      <a:r>
                        <a:rPr lang="ru-RU" sz="800" b="0" i="0" u="none" strike="noStrike" cap="none" dirty="0" err="1">
                          <a:solidFill>
                            <a:srgbClr val="007F76"/>
                          </a:solidFill>
                          <a:effectLst/>
                          <a:latin typeface="Arial Narrow" panose="020B0606020202030204" pitchFamily="34" charset="0"/>
                          <a:ea typeface="+mn-ea"/>
                          <a:cs typeface="+mn-cs"/>
                          <a:sym typeface="Arial"/>
                        </a:rPr>
                        <a:t>Хатшылар</a:t>
                      </a:r>
                      <a:r>
                        <a:rPr lang="ru-RU" sz="800" b="0" i="0" u="none" strike="noStrike" cap="none" dirty="0">
                          <a:solidFill>
                            <a:srgbClr val="007F76"/>
                          </a:solidFill>
                          <a:effectLst/>
                          <a:latin typeface="Arial Narrow" panose="020B0606020202030204" pitchFamily="34" charset="0"/>
                          <a:ea typeface="+mn-ea"/>
                          <a:cs typeface="+mn-cs"/>
                          <a:sym typeface="Arial"/>
                        </a:rPr>
                        <a:t> (</a:t>
                      </a:r>
                      <a:r>
                        <a:rPr lang="ru-RU" sz="800" b="0" i="0" u="none" strike="noStrike" cap="none" dirty="0" err="1">
                          <a:solidFill>
                            <a:srgbClr val="007F76"/>
                          </a:solidFill>
                          <a:effectLst/>
                          <a:latin typeface="Arial Narrow" panose="020B0606020202030204" pitchFamily="34" charset="0"/>
                          <a:ea typeface="+mn-ea"/>
                          <a:cs typeface="+mn-cs"/>
                          <a:sym typeface="Arial"/>
                        </a:rPr>
                        <a:t>жалпы</a:t>
                      </a:r>
                      <a:r>
                        <a:rPr lang="ru-RU" sz="800" b="0" i="0" u="none" strike="noStrike" cap="none" dirty="0">
                          <a:solidFill>
                            <a:srgbClr val="007F76"/>
                          </a:solidFill>
                          <a:effectLst/>
                          <a:latin typeface="Arial Narrow" panose="020B0606020202030204" pitchFamily="34" charset="0"/>
                          <a:ea typeface="+mn-ea"/>
                          <a:cs typeface="+mn-cs"/>
                          <a:sym typeface="Arial"/>
                        </a:rPr>
                        <a:t> </a:t>
                      </a:r>
                      <a:r>
                        <a:rPr lang="ru-RU" sz="800" b="0" i="0" u="none" strike="noStrike" cap="none" dirty="0" err="1">
                          <a:solidFill>
                            <a:srgbClr val="007F76"/>
                          </a:solidFill>
                          <a:effectLst/>
                          <a:latin typeface="Arial Narrow" panose="020B0606020202030204" pitchFamily="34" charset="0"/>
                          <a:ea typeface="+mn-ea"/>
                          <a:cs typeface="+mn-cs"/>
                          <a:sym typeface="Arial"/>
                        </a:rPr>
                        <a:t>бейін</a:t>
                      </a:r>
                      <a:r>
                        <a:rPr lang="ru-RU" sz="800" b="0" i="0" u="none" strike="noStrike" cap="none" dirty="0">
                          <a:solidFill>
                            <a:srgbClr val="007F76"/>
                          </a:solidFill>
                          <a:effectLst/>
                          <a:latin typeface="Arial Narrow" panose="020B0606020202030204" pitchFamily="34" charset="0"/>
                          <a:ea typeface="+mn-ea"/>
                          <a:cs typeface="+mn-cs"/>
                          <a:sym typeface="Arial"/>
                        </a:rPr>
                        <a:t>)</a:t>
                      </a:r>
                    </a:p>
                  </a:txBody>
                  <a:tcPr marL="9525" marR="9525" marT="0" marB="0" anchor="ctr">
                    <a:solidFill>
                      <a:srgbClr val="007F76">
                        <a:alpha val="20000"/>
                      </a:srgbClr>
                    </a:solidFill>
                  </a:tcPr>
                </a:tc>
                <a:tc>
                  <a:txBody>
                    <a:bodyPr/>
                    <a:lstStyle/>
                    <a:p>
                      <a:pPr algn="ctr" fontAlgn="ctr"/>
                      <a:r>
                        <a:rPr lang="ru-RU" sz="800" b="0" i="0" u="none" strike="noStrike" dirty="0" err="1">
                          <a:solidFill>
                            <a:srgbClr val="007F76"/>
                          </a:solidFill>
                          <a:effectLst/>
                          <a:latin typeface="Arial Narrow" panose="020B0606020202030204" pitchFamily="34" charset="0"/>
                        </a:rPr>
                        <a:t>Қостанай</a:t>
                      </a:r>
                      <a:endParaRPr lang="ru-RU" sz="800" b="0" i="0" u="none" strike="noStrike" dirty="0">
                        <a:solidFill>
                          <a:srgbClr val="007F76"/>
                        </a:solidFill>
                        <a:effectLst/>
                        <a:latin typeface="Arial Narrow" panose="020B0606020202030204" pitchFamily="34" charset="0"/>
                      </a:endParaRPr>
                    </a:p>
                  </a:txBody>
                  <a:tcPr marL="9525" marR="9525" marT="9525" marB="0" anchor="ctr">
                    <a:solidFill>
                      <a:srgbClr val="007F76">
                        <a:alpha val="20000"/>
                      </a:srgbClr>
                    </a:solidFill>
                  </a:tcPr>
                </a:tc>
                <a:tc>
                  <a:txBody>
                    <a:bodyPr/>
                    <a:lstStyle/>
                    <a:p>
                      <a:pPr algn="ctr" fontAlgn="ctr"/>
                      <a:r>
                        <a:rPr lang="ru-RU" sz="800" b="0" i="0" u="none" strike="noStrike">
                          <a:solidFill>
                            <a:srgbClr val="007F76"/>
                          </a:solidFill>
                          <a:effectLst/>
                          <a:latin typeface="Arial Narrow" panose="020B0606020202030204" pitchFamily="34" charset="0"/>
                        </a:rPr>
                        <a:t>1 129</a:t>
                      </a:r>
                    </a:p>
                  </a:txBody>
                  <a:tcPr marL="9525" marR="9525" marT="9525" marB="0" anchor="ctr">
                    <a:solidFill>
                      <a:srgbClr val="007F76">
                        <a:alpha val="20000"/>
                      </a:srgbClr>
                    </a:solidFill>
                  </a:tcPr>
                </a:tc>
                <a:tc>
                  <a:txBody>
                    <a:bodyPr/>
                    <a:lstStyle/>
                    <a:p>
                      <a:pPr algn="ctr" fontAlgn="ctr"/>
                      <a:r>
                        <a:rPr lang="ru-RU" sz="800" b="0" i="0" u="none" strike="noStrike" dirty="0">
                          <a:solidFill>
                            <a:srgbClr val="007F76"/>
                          </a:solidFill>
                          <a:effectLst/>
                          <a:latin typeface="Arial Narrow" panose="020B0606020202030204" pitchFamily="34" charset="0"/>
                        </a:rPr>
                        <a:t>11,3%</a:t>
                      </a:r>
                    </a:p>
                  </a:txBody>
                  <a:tcPr marL="9525" marR="9525" marT="9525" marB="0" anchor="ctr">
                    <a:solidFill>
                      <a:srgbClr val="007F76">
                        <a:alpha val="20000"/>
                      </a:srgbClr>
                    </a:solidFill>
                  </a:tcPr>
                </a:tc>
                <a:tc>
                  <a:txBody>
                    <a:bodyPr/>
                    <a:lstStyle/>
                    <a:p>
                      <a:pPr algn="ctr" fontAlgn="ctr"/>
                      <a:r>
                        <a:rPr lang="ru-RU" sz="800" b="0" i="0" u="none" strike="noStrike" dirty="0">
                          <a:solidFill>
                            <a:srgbClr val="007F76"/>
                          </a:solidFill>
                          <a:effectLst/>
                          <a:latin typeface="Arial Narrow" panose="020B0606020202030204" pitchFamily="34" charset="0"/>
                        </a:rPr>
                        <a:t>Астана қ.</a:t>
                      </a:r>
                    </a:p>
                  </a:txBody>
                  <a:tcPr marL="9525" marR="9525" marT="9525" marB="0" anchor="ctr">
                    <a:solidFill>
                      <a:srgbClr val="007F76">
                        <a:alpha val="20000"/>
                      </a:srgbClr>
                    </a:solidFill>
                  </a:tcPr>
                </a:tc>
                <a:tc>
                  <a:txBody>
                    <a:bodyPr/>
                    <a:lstStyle/>
                    <a:p>
                      <a:pPr algn="ctr" fontAlgn="ctr"/>
                      <a:r>
                        <a:rPr lang="ru-RU" sz="800" b="0" i="0" u="none" strike="noStrike">
                          <a:solidFill>
                            <a:srgbClr val="007F76"/>
                          </a:solidFill>
                          <a:effectLst/>
                          <a:latin typeface="Arial Narrow" panose="020B0606020202030204" pitchFamily="34" charset="0"/>
                        </a:rPr>
                        <a:t>935</a:t>
                      </a:r>
                    </a:p>
                  </a:txBody>
                  <a:tcPr marL="9525" marR="9525" marT="9525" marB="0" anchor="ctr">
                    <a:solidFill>
                      <a:srgbClr val="007F76">
                        <a:alpha val="20000"/>
                      </a:srgbClr>
                    </a:solidFill>
                  </a:tcPr>
                </a:tc>
                <a:tc>
                  <a:txBody>
                    <a:bodyPr/>
                    <a:lstStyle/>
                    <a:p>
                      <a:pPr algn="ctr" fontAlgn="ctr"/>
                      <a:r>
                        <a:rPr lang="ru-RU" sz="800" b="0" i="0" u="none" strike="noStrike">
                          <a:solidFill>
                            <a:srgbClr val="007F76"/>
                          </a:solidFill>
                          <a:effectLst/>
                          <a:latin typeface="Arial Narrow" panose="020B0606020202030204" pitchFamily="34" charset="0"/>
                        </a:rPr>
                        <a:t>9,3%</a:t>
                      </a:r>
                    </a:p>
                  </a:txBody>
                  <a:tcPr marL="9525" marR="9525" marT="9525" marB="0" anchor="ctr">
                    <a:solidFill>
                      <a:srgbClr val="007F76">
                        <a:alpha val="20000"/>
                      </a:srgbClr>
                    </a:solidFill>
                  </a:tcPr>
                </a:tc>
                <a:tc>
                  <a:txBody>
                    <a:bodyPr/>
                    <a:lstStyle/>
                    <a:p>
                      <a:pPr algn="ctr" fontAlgn="ctr"/>
                      <a:r>
                        <a:rPr lang="ru-RU" sz="800" b="0" i="0" u="none" strike="noStrike" dirty="0">
                          <a:solidFill>
                            <a:srgbClr val="007F76"/>
                          </a:solidFill>
                          <a:effectLst/>
                          <a:latin typeface="Arial Narrow" panose="020B0606020202030204" pitchFamily="34" charset="0"/>
                        </a:rPr>
                        <a:t>Алматы қ.</a:t>
                      </a:r>
                    </a:p>
                  </a:txBody>
                  <a:tcPr marL="9525" marR="9525" marT="9525" marB="0" anchor="ctr">
                    <a:solidFill>
                      <a:srgbClr val="007F76">
                        <a:alpha val="20000"/>
                      </a:srgbClr>
                    </a:solidFill>
                  </a:tcPr>
                </a:tc>
                <a:tc>
                  <a:txBody>
                    <a:bodyPr/>
                    <a:lstStyle/>
                    <a:p>
                      <a:pPr algn="ctr" fontAlgn="ctr"/>
                      <a:r>
                        <a:rPr lang="ru-RU" sz="800" b="0" i="0" u="none" strike="noStrike">
                          <a:solidFill>
                            <a:srgbClr val="007F76"/>
                          </a:solidFill>
                          <a:effectLst/>
                          <a:latin typeface="Arial Narrow" panose="020B0606020202030204" pitchFamily="34" charset="0"/>
                        </a:rPr>
                        <a:t>854</a:t>
                      </a:r>
                    </a:p>
                  </a:txBody>
                  <a:tcPr marL="9525" marR="9525" marT="9525" marB="0" anchor="ctr">
                    <a:solidFill>
                      <a:srgbClr val="007F76">
                        <a:alpha val="20000"/>
                      </a:srgbClr>
                    </a:solidFill>
                  </a:tcPr>
                </a:tc>
                <a:tc>
                  <a:txBody>
                    <a:bodyPr/>
                    <a:lstStyle/>
                    <a:p>
                      <a:pPr algn="ctr" fontAlgn="ctr"/>
                      <a:r>
                        <a:rPr lang="ru-RU" sz="800" b="0" i="0" u="none" strike="noStrike">
                          <a:solidFill>
                            <a:srgbClr val="007F76"/>
                          </a:solidFill>
                          <a:effectLst/>
                          <a:latin typeface="Arial Narrow" panose="020B0606020202030204" pitchFamily="34" charset="0"/>
                        </a:rPr>
                        <a:t>8,5%</a:t>
                      </a:r>
                    </a:p>
                  </a:txBody>
                  <a:tcPr marL="9525" marR="9525" marT="9525" marB="0" anchor="ctr">
                    <a:lnR w="12700" cap="flat" cmpd="sng" algn="ctr">
                      <a:noFill/>
                      <a:prstDash val="solid"/>
                      <a:round/>
                      <a:headEnd type="none" w="med" len="med"/>
                      <a:tailEnd type="none" w="med" len="med"/>
                    </a:lnR>
                    <a:solidFill>
                      <a:srgbClr val="007F76">
                        <a:alpha val="20000"/>
                      </a:srgbClr>
                    </a:solidFill>
                  </a:tcPr>
                </a:tc>
                <a:extLst>
                  <a:ext uri="{0D108BD9-81ED-4DB2-BD59-A6C34878D82A}">
                    <a16:rowId xmlns:a16="http://schemas.microsoft.com/office/drawing/2014/main" val="1996304957"/>
                  </a:ext>
                </a:extLst>
              </a:tr>
              <a:tr h="171544">
                <a:tc>
                  <a:txBody>
                    <a:bodyPr/>
                    <a:lstStyle/>
                    <a:p>
                      <a:pPr algn="ctr" fontAlgn="b"/>
                      <a:r>
                        <a:rPr lang="ru-RU" sz="800" u="none" strike="noStrike" dirty="0">
                          <a:solidFill>
                            <a:srgbClr val="007F76"/>
                          </a:solidFill>
                          <a:effectLst/>
                          <a:latin typeface="Arial Narrow" panose="020B0606020202030204" pitchFamily="34" charset="0"/>
                        </a:rPr>
                        <a:t>24</a:t>
                      </a:r>
                      <a:endParaRPr lang="en-US" sz="800" b="0" i="0" u="none" strike="noStrike" dirty="0">
                        <a:solidFill>
                          <a:srgbClr val="007F76"/>
                        </a:solidFill>
                        <a:effectLst/>
                        <a:latin typeface="Arial Narrow" panose="020B0606020202030204" pitchFamily="34" charset="0"/>
                      </a:endParaRPr>
                    </a:p>
                  </a:txBody>
                  <a:tcPr marL="9525" marR="9525" marT="0" marB="0" anchor="ctr">
                    <a:solidFill>
                      <a:schemeClr val="accent6">
                        <a:lumMod val="50000"/>
                        <a:alpha val="1000"/>
                      </a:schemeClr>
                    </a:solidFill>
                  </a:tcPr>
                </a:tc>
                <a:tc>
                  <a:txBody>
                    <a:bodyPr/>
                    <a:lstStyle/>
                    <a:p>
                      <a:pPr algn="ctr" fontAlgn="ctr"/>
                      <a:r>
                        <a:rPr lang="ru-RU" sz="800" b="0" i="0" u="none" strike="noStrike" dirty="0">
                          <a:solidFill>
                            <a:srgbClr val="007F76"/>
                          </a:solidFill>
                          <a:effectLst/>
                          <a:latin typeface="Arial Narrow" panose="020B0606020202030204" pitchFamily="34" charset="0"/>
                        </a:rPr>
                        <a:t>5210-2</a:t>
                      </a:r>
                    </a:p>
                  </a:txBody>
                  <a:tcPr marL="9525" marR="9525" marT="9525" marB="0" anchor="ctr">
                    <a:solidFill>
                      <a:schemeClr val="accent6">
                        <a:lumMod val="50000"/>
                        <a:alpha val="1000"/>
                      </a:schemeClr>
                    </a:solidFill>
                  </a:tcPr>
                </a:tc>
                <a:tc>
                  <a:txBody>
                    <a:bodyPr/>
                    <a:lstStyle/>
                    <a:p>
                      <a:pPr marL="72000" algn="l" fontAlgn="ctr"/>
                      <a:r>
                        <a:rPr lang="ru-RU" sz="800" b="0" i="0" u="none" strike="noStrike" cap="none" dirty="0" err="1">
                          <a:solidFill>
                            <a:srgbClr val="007F76"/>
                          </a:solidFill>
                          <a:effectLst/>
                          <a:latin typeface="Arial Narrow" panose="020B0606020202030204" pitchFamily="34" charset="0"/>
                          <a:ea typeface="+mn-ea"/>
                          <a:cs typeface="+mn-cs"/>
                          <a:sym typeface="Arial"/>
                        </a:rPr>
                        <a:t>Дүкен</a:t>
                      </a:r>
                      <a:r>
                        <a:rPr lang="ru-RU" sz="800" b="0" i="0" u="none" strike="noStrike" cap="none" dirty="0">
                          <a:solidFill>
                            <a:srgbClr val="007F76"/>
                          </a:solidFill>
                          <a:effectLst/>
                          <a:latin typeface="Arial Narrow" panose="020B0606020202030204" pitchFamily="34" charset="0"/>
                          <a:ea typeface="+mn-ea"/>
                          <a:cs typeface="+mn-cs"/>
                          <a:sym typeface="Arial"/>
                        </a:rPr>
                        <a:t> </a:t>
                      </a:r>
                      <a:r>
                        <a:rPr lang="ru-RU" sz="800" b="0" i="0" u="none" strike="noStrike" cap="none" dirty="0" err="1">
                          <a:solidFill>
                            <a:srgbClr val="007F76"/>
                          </a:solidFill>
                          <a:effectLst/>
                          <a:latin typeface="Arial Narrow" panose="020B0606020202030204" pitchFamily="34" charset="0"/>
                          <a:ea typeface="+mn-ea"/>
                          <a:cs typeface="+mn-cs"/>
                          <a:sym typeface="Arial"/>
                        </a:rPr>
                        <a:t>сатушылары</a:t>
                      </a:r>
                      <a:r>
                        <a:rPr lang="ru-RU" sz="800" b="0" i="0" u="none" strike="noStrike" cap="none" dirty="0">
                          <a:solidFill>
                            <a:srgbClr val="007F76"/>
                          </a:solidFill>
                          <a:effectLst/>
                          <a:latin typeface="Arial Narrow" panose="020B0606020202030204" pitchFamily="34" charset="0"/>
                          <a:ea typeface="+mn-ea"/>
                          <a:cs typeface="+mn-cs"/>
                          <a:sym typeface="Arial"/>
                        </a:rPr>
                        <a:t> </a:t>
                      </a:r>
                      <a:r>
                        <a:rPr lang="ru-RU" sz="800" b="0" i="0" u="none" strike="noStrike" cap="none" dirty="0" err="1">
                          <a:solidFill>
                            <a:srgbClr val="007F76"/>
                          </a:solidFill>
                          <a:effectLst/>
                          <a:latin typeface="Arial Narrow" panose="020B0606020202030204" pitchFamily="34" charset="0"/>
                          <a:ea typeface="+mn-ea"/>
                          <a:cs typeface="+mn-cs"/>
                          <a:sym typeface="Arial"/>
                        </a:rPr>
                        <a:t>және</a:t>
                      </a:r>
                      <a:r>
                        <a:rPr lang="ru-RU" sz="800" b="0" i="0" u="none" strike="noStrike" cap="none" dirty="0">
                          <a:solidFill>
                            <a:srgbClr val="007F76"/>
                          </a:solidFill>
                          <a:effectLst/>
                          <a:latin typeface="Arial Narrow" panose="020B0606020202030204" pitchFamily="34" charset="0"/>
                          <a:ea typeface="+mn-ea"/>
                          <a:cs typeface="+mn-cs"/>
                          <a:sym typeface="Arial"/>
                        </a:rPr>
                        <a:t> </a:t>
                      </a:r>
                      <a:r>
                        <a:rPr lang="ru-RU" sz="800" b="0" i="0" u="none" strike="noStrike" cap="none" dirty="0" err="1">
                          <a:solidFill>
                            <a:srgbClr val="007F76"/>
                          </a:solidFill>
                          <a:effectLst/>
                          <a:latin typeface="Arial Narrow" panose="020B0606020202030204" pitchFamily="34" charset="0"/>
                          <a:ea typeface="+mn-ea"/>
                          <a:cs typeface="+mn-cs"/>
                          <a:sym typeface="Arial"/>
                        </a:rPr>
                        <a:t>олардың</a:t>
                      </a:r>
                      <a:r>
                        <a:rPr lang="ru-RU" sz="800" b="0" i="0" u="none" strike="noStrike" cap="none" dirty="0">
                          <a:solidFill>
                            <a:srgbClr val="007F76"/>
                          </a:solidFill>
                          <a:effectLst/>
                          <a:latin typeface="Arial Narrow" panose="020B0606020202030204" pitchFamily="34" charset="0"/>
                          <a:ea typeface="+mn-ea"/>
                          <a:cs typeface="+mn-cs"/>
                          <a:sym typeface="Arial"/>
                        </a:rPr>
                        <a:t> </a:t>
                      </a:r>
                      <a:r>
                        <a:rPr lang="ru-RU" sz="800" b="0" i="0" u="none" strike="noStrike" cap="none" dirty="0" err="1">
                          <a:solidFill>
                            <a:srgbClr val="007F76"/>
                          </a:solidFill>
                          <a:effectLst/>
                          <a:latin typeface="Arial Narrow" panose="020B0606020202030204" pitchFamily="34" charset="0"/>
                          <a:ea typeface="+mn-ea"/>
                          <a:cs typeface="+mn-cs"/>
                          <a:sym typeface="Arial"/>
                        </a:rPr>
                        <a:t>көмекшілері</a:t>
                      </a:r>
                      <a:endParaRPr lang="ru-RU" sz="800" b="0" i="0" u="none" strike="noStrike" cap="none" dirty="0">
                        <a:solidFill>
                          <a:srgbClr val="007F76"/>
                        </a:solidFill>
                        <a:effectLst/>
                        <a:latin typeface="Arial Narrow" panose="020B0606020202030204" pitchFamily="34" charset="0"/>
                        <a:ea typeface="+mn-ea"/>
                        <a:cs typeface="+mn-cs"/>
                        <a:sym typeface="Arial"/>
                      </a:endParaRPr>
                    </a:p>
                  </a:txBody>
                  <a:tcPr marL="9525" marR="9525" marT="0" marB="0" anchor="ctr">
                    <a:solidFill>
                      <a:schemeClr val="accent6">
                        <a:lumMod val="50000"/>
                        <a:alpha val="1000"/>
                      </a:schemeClr>
                    </a:solidFill>
                  </a:tcPr>
                </a:tc>
                <a:tc>
                  <a:txBody>
                    <a:bodyPr/>
                    <a:lstStyle/>
                    <a:p>
                      <a:pPr algn="ctr" fontAlgn="ctr"/>
                      <a:r>
                        <a:rPr lang="ru-RU" sz="800" b="0" i="0" u="none" strike="noStrike" dirty="0">
                          <a:solidFill>
                            <a:srgbClr val="007F76"/>
                          </a:solidFill>
                          <a:effectLst/>
                          <a:latin typeface="Arial Narrow" panose="020B0606020202030204" pitchFamily="34" charset="0"/>
                        </a:rPr>
                        <a:t>Алматы қ.</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7F76"/>
                          </a:solidFill>
                          <a:effectLst/>
                          <a:latin typeface="Arial Narrow" panose="020B0606020202030204" pitchFamily="34" charset="0"/>
                        </a:rPr>
                        <a:t>3 007</a:t>
                      </a:r>
                    </a:p>
                  </a:txBody>
                  <a:tcPr marL="9525" marR="9525" marT="9525" marB="0" anchor="ctr">
                    <a:solidFill>
                      <a:schemeClr val="accent6">
                        <a:lumMod val="50000"/>
                        <a:alpha val="1000"/>
                      </a:schemeClr>
                    </a:solidFill>
                  </a:tcPr>
                </a:tc>
                <a:tc>
                  <a:txBody>
                    <a:bodyPr/>
                    <a:lstStyle/>
                    <a:p>
                      <a:pPr algn="ctr" fontAlgn="ctr"/>
                      <a:r>
                        <a:rPr lang="ru-RU" sz="800" b="0" i="0" u="none" strike="noStrike" dirty="0">
                          <a:solidFill>
                            <a:srgbClr val="007F76"/>
                          </a:solidFill>
                          <a:effectLst/>
                          <a:latin typeface="Arial Narrow" panose="020B0606020202030204" pitchFamily="34" charset="0"/>
                        </a:rPr>
                        <a:t>30,3%</a:t>
                      </a:r>
                    </a:p>
                  </a:txBody>
                  <a:tcPr marL="9525" marR="9525" marT="9525" marB="0" anchor="ctr">
                    <a:solidFill>
                      <a:schemeClr val="accent6">
                        <a:lumMod val="50000"/>
                        <a:alpha val="1000"/>
                      </a:schemeClr>
                    </a:solidFill>
                  </a:tcPr>
                </a:tc>
                <a:tc>
                  <a:txBody>
                    <a:bodyPr/>
                    <a:lstStyle/>
                    <a:p>
                      <a:pPr algn="ctr" fontAlgn="ctr"/>
                      <a:r>
                        <a:rPr lang="ru-RU" sz="800" b="0" i="0" u="none" strike="noStrike" dirty="0">
                          <a:solidFill>
                            <a:srgbClr val="007F76"/>
                          </a:solidFill>
                          <a:effectLst/>
                          <a:latin typeface="Arial Narrow" panose="020B0606020202030204" pitchFamily="34" charset="0"/>
                        </a:rPr>
                        <a:t>Астана қ.</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7F76"/>
                          </a:solidFill>
                          <a:effectLst/>
                          <a:latin typeface="Arial Narrow" panose="020B0606020202030204" pitchFamily="34" charset="0"/>
                        </a:rPr>
                        <a:t>1 579</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7F76"/>
                          </a:solidFill>
                          <a:effectLst/>
                          <a:latin typeface="Arial Narrow" panose="020B0606020202030204" pitchFamily="34" charset="0"/>
                        </a:rPr>
                        <a:t>15,9%</a:t>
                      </a:r>
                    </a:p>
                  </a:txBody>
                  <a:tcPr marL="9525" marR="9525" marT="9525" marB="0" anchor="ctr">
                    <a:solidFill>
                      <a:schemeClr val="accent6">
                        <a:lumMod val="50000"/>
                        <a:alpha val="1000"/>
                      </a:schemeClr>
                    </a:solidFill>
                  </a:tcPr>
                </a:tc>
                <a:tc>
                  <a:txBody>
                    <a:bodyPr/>
                    <a:lstStyle/>
                    <a:p>
                      <a:pPr algn="ctr" fontAlgn="ctr"/>
                      <a:r>
                        <a:rPr lang="ru-RU" sz="800" b="0" i="0" u="none" strike="noStrike" dirty="0" err="1">
                          <a:solidFill>
                            <a:srgbClr val="007F76"/>
                          </a:solidFill>
                          <a:effectLst/>
                          <a:latin typeface="Arial Narrow" panose="020B0606020202030204" pitchFamily="34" charset="0"/>
                        </a:rPr>
                        <a:t>Қостанай</a:t>
                      </a:r>
                      <a:endParaRPr lang="ru-RU" sz="800" b="0" i="0" u="none" strike="noStrike" dirty="0">
                        <a:solidFill>
                          <a:srgbClr val="007F76"/>
                        </a:solidFill>
                        <a:effectLst/>
                        <a:latin typeface="Arial Narrow" panose="020B0606020202030204" pitchFamily="34" charset="0"/>
                      </a:endParaRP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7F76"/>
                          </a:solidFill>
                          <a:effectLst/>
                          <a:latin typeface="Arial Narrow" panose="020B0606020202030204" pitchFamily="34" charset="0"/>
                        </a:rPr>
                        <a:t>883</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7F76"/>
                          </a:solidFill>
                          <a:effectLst/>
                          <a:latin typeface="Arial Narrow" panose="020B0606020202030204" pitchFamily="34" charset="0"/>
                        </a:rPr>
                        <a:t>8,9%</a:t>
                      </a:r>
                    </a:p>
                  </a:txBody>
                  <a:tcPr marL="9525" marR="9525" marT="9525" marB="0" anchor="ctr">
                    <a:lnR w="12700" cap="flat" cmpd="sng" algn="ctr">
                      <a:noFill/>
                      <a:prstDash val="solid"/>
                      <a:round/>
                      <a:headEnd type="none" w="med" len="med"/>
                      <a:tailEnd type="none" w="med" len="med"/>
                    </a:lnR>
                    <a:solidFill>
                      <a:schemeClr val="accent6">
                        <a:lumMod val="50000"/>
                        <a:alpha val="1000"/>
                      </a:schemeClr>
                    </a:solidFill>
                  </a:tcPr>
                </a:tc>
                <a:extLst>
                  <a:ext uri="{0D108BD9-81ED-4DB2-BD59-A6C34878D82A}">
                    <a16:rowId xmlns:a16="http://schemas.microsoft.com/office/drawing/2014/main" val="3085205914"/>
                  </a:ext>
                </a:extLst>
              </a:tr>
              <a:tr h="171544">
                <a:tc>
                  <a:txBody>
                    <a:bodyPr/>
                    <a:lstStyle/>
                    <a:p>
                      <a:pPr algn="ctr" fontAlgn="b"/>
                      <a:r>
                        <a:rPr lang="ru-RU" sz="800" u="none" strike="noStrike" dirty="0">
                          <a:solidFill>
                            <a:srgbClr val="007F76"/>
                          </a:solidFill>
                          <a:effectLst/>
                          <a:latin typeface="Arial Narrow" panose="020B0606020202030204" pitchFamily="34" charset="0"/>
                        </a:rPr>
                        <a:t>25</a:t>
                      </a:r>
                      <a:endParaRPr lang="en-US" sz="800" b="0" i="0" u="none" strike="noStrike" dirty="0">
                        <a:solidFill>
                          <a:srgbClr val="007F76"/>
                        </a:solidFill>
                        <a:effectLst/>
                        <a:latin typeface="Arial Narrow" panose="020B0606020202030204" pitchFamily="34" charset="0"/>
                      </a:endParaRPr>
                    </a:p>
                  </a:txBody>
                  <a:tcPr marL="9525" marR="9525" marT="0" marB="0" anchor="ctr">
                    <a:solidFill>
                      <a:srgbClr val="007F76">
                        <a:alpha val="20000"/>
                      </a:srgbClr>
                    </a:solidFill>
                  </a:tcPr>
                </a:tc>
                <a:tc>
                  <a:txBody>
                    <a:bodyPr/>
                    <a:lstStyle/>
                    <a:p>
                      <a:pPr algn="ctr" fontAlgn="ctr"/>
                      <a:r>
                        <a:rPr lang="ru-RU" sz="800" b="0" i="0" u="none" strike="noStrike" dirty="0">
                          <a:solidFill>
                            <a:srgbClr val="007F76"/>
                          </a:solidFill>
                          <a:effectLst/>
                          <a:latin typeface="Arial Narrow" panose="020B0606020202030204" pitchFamily="34" charset="0"/>
                        </a:rPr>
                        <a:t>9410-2</a:t>
                      </a:r>
                    </a:p>
                  </a:txBody>
                  <a:tcPr marL="9525" marR="9525" marT="9525" marB="0" anchor="ctr">
                    <a:solidFill>
                      <a:srgbClr val="007F76">
                        <a:alpha val="20000"/>
                      </a:srgbClr>
                    </a:solidFill>
                  </a:tcPr>
                </a:tc>
                <a:tc>
                  <a:txBody>
                    <a:bodyPr/>
                    <a:lstStyle/>
                    <a:p>
                      <a:pPr marL="72000" algn="l" fontAlgn="ctr"/>
                      <a:r>
                        <a:rPr lang="ru-RU" sz="800" b="0" i="0" u="none" strike="noStrike" cap="none" dirty="0">
                          <a:solidFill>
                            <a:srgbClr val="007F76"/>
                          </a:solidFill>
                          <a:effectLst/>
                          <a:latin typeface="Arial Narrow" panose="020B0606020202030204" pitchFamily="34" charset="0"/>
                          <a:ea typeface="+mn-ea"/>
                          <a:cs typeface="+mn-cs"/>
                          <a:sym typeface="Arial"/>
                        </a:rPr>
                        <a:t>Ас </a:t>
                      </a:r>
                      <a:r>
                        <a:rPr lang="ru-RU" sz="800" b="0" i="0" u="none" strike="noStrike" cap="none" dirty="0" err="1">
                          <a:solidFill>
                            <a:srgbClr val="007F76"/>
                          </a:solidFill>
                          <a:effectLst/>
                          <a:latin typeface="Arial Narrow" panose="020B0606020202030204" pitchFamily="34" charset="0"/>
                          <a:ea typeface="+mn-ea"/>
                          <a:cs typeface="+mn-cs"/>
                          <a:sym typeface="Arial"/>
                        </a:rPr>
                        <a:t>бөлмесіндегі</a:t>
                      </a:r>
                      <a:r>
                        <a:rPr lang="ru-RU" sz="800" b="0" i="0" u="none" strike="noStrike" cap="none" dirty="0">
                          <a:solidFill>
                            <a:srgbClr val="007F76"/>
                          </a:solidFill>
                          <a:effectLst/>
                          <a:latin typeface="Arial Narrow" panose="020B0606020202030204" pitchFamily="34" charset="0"/>
                          <a:ea typeface="+mn-ea"/>
                          <a:cs typeface="+mn-cs"/>
                          <a:sym typeface="Arial"/>
                        </a:rPr>
                        <a:t> </a:t>
                      </a:r>
                      <a:r>
                        <a:rPr lang="ru-RU" sz="800" b="0" i="0" u="none" strike="noStrike" cap="none" dirty="0" err="1">
                          <a:solidFill>
                            <a:srgbClr val="007F76"/>
                          </a:solidFill>
                          <a:effectLst/>
                          <a:latin typeface="Arial Narrow" panose="020B0606020202030204" pitchFamily="34" charset="0"/>
                          <a:ea typeface="+mn-ea"/>
                          <a:cs typeface="+mn-cs"/>
                          <a:sym typeface="Arial"/>
                        </a:rPr>
                        <a:t>көмекшілер</a:t>
                      </a:r>
                      <a:endParaRPr lang="ru-RU" sz="800" b="0" i="0" u="none" strike="noStrike" cap="none" dirty="0">
                        <a:solidFill>
                          <a:srgbClr val="007F76"/>
                        </a:solidFill>
                        <a:effectLst/>
                        <a:latin typeface="Arial Narrow" panose="020B0606020202030204" pitchFamily="34" charset="0"/>
                        <a:ea typeface="+mn-ea"/>
                        <a:cs typeface="+mn-cs"/>
                        <a:sym typeface="Arial"/>
                      </a:endParaRPr>
                    </a:p>
                  </a:txBody>
                  <a:tcPr marL="9525" marR="9525" marT="0" marB="0" anchor="ctr">
                    <a:solidFill>
                      <a:srgbClr val="007F76">
                        <a:alpha val="20000"/>
                      </a:srgbClr>
                    </a:solidFill>
                  </a:tcPr>
                </a:tc>
                <a:tc>
                  <a:txBody>
                    <a:bodyPr/>
                    <a:lstStyle/>
                    <a:p>
                      <a:pPr algn="ctr" fontAlgn="ctr"/>
                      <a:r>
                        <a:rPr lang="ru-RU" sz="800" b="0" i="0" u="none" strike="noStrike" dirty="0">
                          <a:solidFill>
                            <a:srgbClr val="007F76"/>
                          </a:solidFill>
                          <a:effectLst/>
                          <a:latin typeface="Arial Narrow" panose="020B0606020202030204" pitchFamily="34" charset="0"/>
                        </a:rPr>
                        <a:t>Алматы қ.</a:t>
                      </a:r>
                    </a:p>
                  </a:txBody>
                  <a:tcPr marL="9525" marR="9525" marT="9525" marB="0" anchor="ctr">
                    <a:solidFill>
                      <a:srgbClr val="007F76">
                        <a:alpha val="20000"/>
                      </a:srgbClr>
                    </a:solidFill>
                  </a:tcPr>
                </a:tc>
                <a:tc>
                  <a:txBody>
                    <a:bodyPr/>
                    <a:lstStyle/>
                    <a:p>
                      <a:pPr algn="ctr" fontAlgn="ctr"/>
                      <a:r>
                        <a:rPr lang="ru-RU" sz="800" b="0" i="0" u="none" strike="noStrike" dirty="0">
                          <a:solidFill>
                            <a:srgbClr val="007F76"/>
                          </a:solidFill>
                          <a:effectLst/>
                          <a:latin typeface="Arial Narrow" panose="020B0606020202030204" pitchFamily="34" charset="0"/>
                        </a:rPr>
                        <a:t>4 323</a:t>
                      </a:r>
                    </a:p>
                  </a:txBody>
                  <a:tcPr marL="9525" marR="9525" marT="9525" marB="0" anchor="ctr">
                    <a:solidFill>
                      <a:srgbClr val="007F76">
                        <a:alpha val="20000"/>
                      </a:srgbClr>
                    </a:solidFill>
                  </a:tcPr>
                </a:tc>
                <a:tc>
                  <a:txBody>
                    <a:bodyPr/>
                    <a:lstStyle/>
                    <a:p>
                      <a:pPr algn="ctr" fontAlgn="ctr"/>
                      <a:r>
                        <a:rPr lang="ru-RU" sz="800" b="0" i="0" u="none" strike="noStrike" dirty="0">
                          <a:solidFill>
                            <a:srgbClr val="007F76"/>
                          </a:solidFill>
                          <a:effectLst/>
                          <a:latin typeface="Arial Narrow" panose="020B0606020202030204" pitchFamily="34" charset="0"/>
                        </a:rPr>
                        <a:t>44,9%</a:t>
                      </a:r>
                    </a:p>
                  </a:txBody>
                  <a:tcPr marL="9525" marR="9525" marT="9525" marB="0" anchor="ctr">
                    <a:solidFill>
                      <a:srgbClr val="007F76">
                        <a:alpha val="20000"/>
                      </a:srgbClr>
                    </a:solidFill>
                  </a:tcPr>
                </a:tc>
                <a:tc>
                  <a:txBody>
                    <a:bodyPr/>
                    <a:lstStyle/>
                    <a:p>
                      <a:pPr algn="ctr" fontAlgn="ctr"/>
                      <a:r>
                        <a:rPr lang="ru-RU" sz="800" b="0" i="0" u="none" strike="noStrike" dirty="0">
                          <a:solidFill>
                            <a:srgbClr val="007F76"/>
                          </a:solidFill>
                          <a:effectLst/>
                          <a:latin typeface="Arial Narrow" panose="020B0606020202030204" pitchFamily="34" charset="0"/>
                        </a:rPr>
                        <a:t>Астана қ.</a:t>
                      </a:r>
                    </a:p>
                  </a:txBody>
                  <a:tcPr marL="9525" marR="9525" marT="9525" marB="0" anchor="ctr">
                    <a:solidFill>
                      <a:srgbClr val="007F76">
                        <a:alpha val="20000"/>
                      </a:srgbClr>
                    </a:solidFill>
                  </a:tcPr>
                </a:tc>
                <a:tc>
                  <a:txBody>
                    <a:bodyPr/>
                    <a:lstStyle/>
                    <a:p>
                      <a:pPr algn="ctr" fontAlgn="ctr"/>
                      <a:r>
                        <a:rPr lang="ru-RU" sz="800" b="0" i="0" u="none" strike="noStrike">
                          <a:solidFill>
                            <a:srgbClr val="007F76"/>
                          </a:solidFill>
                          <a:effectLst/>
                          <a:latin typeface="Arial Narrow" panose="020B0606020202030204" pitchFamily="34" charset="0"/>
                        </a:rPr>
                        <a:t>939</a:t>
                      </a:r>
                    </a:p>
                  </a:txBody>
                  <a:tcPr marL="9525" marR="9525" marT="9525" marB="0" anchor="ctr">
                    <a:solidFill>
                      <a:srgbClr val="007F76">
                        <a:alpha val="20000"/>
                      </a:srgbClr>
                    </a:solidFill>
                  </a:tcPr>
                </a:tc>
                <a:tc>
                  <a:txBody>
                    <a:bodyPr/>
                    <a:lstStyle/>
                    <a:p>
                      <a:pPr algn="ctr" fontAlgn="ctr"/>
                      <a:r>
                        <a:rPr lang="ru-RU" sz="800" b="0" i="0" u="none" strike="noStrike">
                          <a:solidFill>
                            <a:srgbClr val="007F76"/>
                          </a:solidFill>
                          <a:effectLst/>
                          <a:latin typeface="Arial Narrow" panose="020B0606020202030204" pitchFamily="34" charset="0"/>
                        </a:rPr>
                        <a:t>9,8%</a:t>
                      </a:r>
                    </a:p>
                  </a:txBody>
                  <a:tcPr marL="9525" marR="9525" marT="9525" marB="0" anchor="ctr">
                    <a:solidFill>
                      <a:srgbClr val="007F76">
                        <a:alpha val="20000"/>
                      </a:srgbClr>
                    </a:solidFill>
                  </a:tcPr>
                </a:tc>
                <a:tc>
                  <a:txBody>
                    <a:bodyPr/>
                    <a:lstStyle/>
                    <a:p>
                      <a:pPr algn="ctr" fontAlgn="ctr"/>
                      <a:r>
                        <a:rPr lang="ru-RU" sz="800" b="0" i="0" u="none" strike="noStrike" dirty="0">
                          <a:solidFill>
                            <a:srgbClr val="007F76"/>
                          </a:solidFill>
                          <a:effectLst/>
                          <a:latin typeface="Arial Narrow" panose="020B0606020202030204" pitchFamily="34" charset="0"/>
                        </a:rPr>
                        <a:t>Б.-</a:t>
                      </a:r>
                      <a:r>
                        <a:rPr lang="ru-RU" sz="800" b="0" i="0" u="none" strike="noStrike" dirty="0" err="1">
                          <a:solidFill>
                            <a:srgbClr val="007F76"/>
                          </a:solidFill>
                          <a:effectLst/>
                          <a:latin typeface="Arial Narrow" panose="020B0606020202030204" pitchFamily="34" charset="0"/>
                        </a:rPr>
                        <a:t>Қазақстан</a:t>
                      </a:r>
                      <a:endParaRPr lang="ru-RU" sz="800" b="0" i="0" u="none" strike="noStrike" dirty="0">
                        <a:solidFill>
                          <a:srgbClr val="007F76"/>
                        </a:solidFill>
                        <a:effectLst/>
                        <a:latin typeface="Arial Narrow" panose="020B0606020202030204" pitchFamily="34" charset="0"/>
                      </a:endParaRPr>
                    </a:p>
                  </a:txBody>
                  <a:tcPr marL="9525" marR="9525" marT="9525" marB="0" anchor="ctr">
                    <a:solidFill>
                      <a:srgbClr val="007F76">
                        <a:alpha val="20000"/>
                      </a:srgbClr>
                    </a:solidFill>
                  </a:tcPr>
                </a:tc>
                <a:tc>
                  <a:txBody>
                    <a:bodyPr/>
                    <a:lstStyle/>
                    <a:p>
                      <a:pPr algn="ctr" fontAlgn="ctr"/>
                      <a:r>
                        <a:rPr lang="ru-RU" sz="800" b="0" i="0" u="none" strike="noStrike">
                          <a:solidFill>
                            <a:srgbClr val="007F76"/>
                          </a:solidFill>
                          <a:effectLst/>
                          <a:latin typeface="Arial Narrow" panose="020B0606020202030204" pitchFamily="34" charset="0"/>
                        </a:rPr>
                        <a:t>554</a:t>
                      </a:r>
                    </a:p>
                  </a:txBody>
                  <a:tcPr marL="9525" marR="9525" marT="9525" marB="0" anchor="ctr">
                    <a:solidFill>
                      <a:srgbClr val="007F76">
                        <a:alpha val="20000"/>
                      </a:srgbClr>
                    </a:solidFill>
                  </a:tcPr>
                </a:tc>
                <a:tc>
                  <a:txBody>
                    <a:bodyPr/>
                    <a:lstStyle/>
                    <a:p>
                      <a:pPr algn="ctr" fontAlgn="ctr"/>
                      <a:r>
                        <a:rPr lang="ru-RU" sz="800" b="0" i="0" u="none" strike="noStrike">
                          <a:solidFill>
                            <a:srgbClr val="007F76"/>
                          </a:solidFill>
                          <a:effectLst/>
                          <a:latin typeface="Arial Narrow" panose="020B0606020202030204" pitchFamily="34" charset="0"/>
                        </a:rPr>
                        <a:t>5,8%</a:t>
                      </a:r>
                    </a:p>
                  </a:txBody>
                  <a:tcPr marL="9525" marR="9525" marT="9525" marB="0" anchor="ctr">
                    <a:lnR w="12700" cap="flat" cmpd="sng" algn="ctr">
                      <a:noFill/>
                      <a:prstDash val="solid"/>
                      <a:round/>
                      <a:headEnd type="none" w="med" len="med"/>
                      <a:tailEnd type="none" w="med" len="med"/>
                    </a:lnR>
                    <a:solidFill>
                      <a:srgbClr val="007F76">
                        <a:alpha val="20000"/>
                      </a:srgbClr>
                    </a:solidFill>
                  </a:tcPr>
                </a:tc>
                <a:extLst>
                  <a:ext uri="{0D108BD9-81ED-4DB2-BD59-A6C34878D82A}">
                    <a16:rowId xmlns:a16="http://schemas.microsoft.com/office/drawing/2014/main" val="2706513750"/>
                  </a:ext>
                </a:extLst>
              </a:tr>
              <a:tr h="171544">
                <a:tc>
                  <a:txBody>
                    <a:bodyPr/>
                    <a:lstStyle/>
                    <a:p>
                      <a:pPr algn="ctr" fontAlgn="b"/>
                      <a:r>
                        <a:rPr lang="ru-RU" sz="800" u="none" strike="noStrike" dirty="0">
                          <a:solidFill>
                            <a:srgbClr val="007F76"/>
                          </a:solidFill>
                          <a:effectLst/>
                          <a:latin typeface="Arial Narrow" panose="020B0606020202030204" pitchFamily="34" charset="0"/>
                        </a:rPr>
                        <a:t>26</a:t>
                      </a:r>
                      <a:endParaRPr lang="en-US" sz="800" b="0" i="0" u="none" strike="noStrike" dirty="0">
                        <a:solidFill>
                          <a:srgbClr val="007F76"/>
                        </a:solidFill>
                        <a:effectLst/>
                        <a:latin typeface="Arial Narrow" panose="020B0606020202030204" pitchFamily="34" charset="0"/>
                      </a:endParaRPr>
                    </a:p>
                  </a:txBody>
                  <a:tcPr marL="9525" marR="9525" marT="0" marB="0" anchor="ctr">
                    <a:solidFill>
                      <a:schemeClr val="accent6">
                        <a:lumMod val="50000"/>
                        <a:alpha val="1000"/>
                      </a:schemeClr>
                    </a:solidFill>
                  </a:tcPr>
                </a:tc>
                <a:tc>
                  <a:txBody>
                    <a:bodyPr/>
                    <a:lstStyle/>
                    <a:p>
                      <a:pPr algn="ctr" fontAlgn="ctr"/>
                      <a:r>
                        <a:rPr lang="ru-RU" sz="800" b="0" i="0" u="none" strike="noStrike" dirty="0">
                          <a:solidFill>
                            <a:srgbClr val="007F76"/>
                          </a:solidFill>
                          <a:effectLst/>
                          <a:latin typeface="Arial Narrow" panose="020B0606020202030204" pitchFamily="34" charset="0"/>
                        </a:rPr>
                        <a:t>9622-1</a:t>
                      </a:r>
                    </a:p>
                  </a:txBody>
                  <a:tcPr marL="9525" marR="9525" marT="9525" marB="0" anchor="ctr">
                    <a:solidFill>
                      <a:schemeClr val="accent6">
                        <a:lumMod val="50000"/>
                        <a:alpha val="1000"/>
                      </a:schemeClr>
                    </a:solidFill>
                  </a:tcPr>
                </a:tc>
                <a:tc>
                  <a:txBody>
                    <a:bodyPr/>
                    <a:lstStyle/>
                    <a:p>
                      <a:pPr marL="72000" algn="l" fontAlgn="ctr"/>
                      <a:r>
                        <a:rPr lang="ru-RU" sz="800" b="0" i="0" u="none" strike="noStrike" cap="none" dirty="0" err="1">
                          <a:solidFill>
                            <a:srgbClr val="007F76"/>
                          </a:solidFill>
                          <a:effectLst/>
                          <a:latin typeface="Arial Narrow" panose="020B0606020202030204" pitchFamily="34" charset="0"/>
                          <a:ea typeface="+mn-ea"/>
                          <a:cs typeface="+mn-cs"/>
                          <a:sym typeface="Arial"/>
                        </a:rPr>
                        <a:t>Ғимараттарды</a:t>
                      </a:r>
                      <a:r>
                        <a:rPr lang="ru-RU" sz="800" b="0" i="0" u="none" strike="noStrike" cap="none" dirty="0">
                          <a:solidFill>
                            <a:srgbClr val="007F76"/>
                          </a:solidFill>
                          <a:effectLst/>
                          <a:latin typeface="Arial Narrow" panose="020B0606020202030204" pitchFamily="34" charset="0"/>
                          <a:ea typeface="+mn-ea"/>
                          <a:cs typeface="+mn-cs"/>
                          <a:sym typeface="Arial"/>
                        </a:rPr>
                        <a:t> </a:t>
                      </a:r>
                      <a:r>
                        <a:rPr lang="ru-RU" sz="800" b="0" i="0" u="none" strike="noStrike" cap="none" dirty="0" err="1">
                          <a:solidFill>
                            <a:srgbClr val="007F76"/>
                          </a:solidFill>
                          <a:effectLst/>
                          <a:latin typeface="Arial Narrow" panose="020B0606020202030204" pitchFamily="34" charset="0"/>
                          <a:ea typeface="+mn-ea"/>
                          <a:cs typeface="+mn-cs"/>
                          <a:sym typeface="Arial"/>
                        </a:rPr>
                        <a:t>қараушылар</a:t>
                      </a:r>
                      <a:r>
                        <a:rPr lang="ru-RU" sz="800" b="0" i="0" u="none" strike="noStrike" cap="none" dirty="0">
                          <a:solidFill>
                            <a:srgbClr val="007F76"/>
                          </a:solidFill>
                          <a:effectLst/>
                          <a:latin typeface="Arial Narrow" panose="020B0606020202030204" pitchFamily="34" charset="0"/>
                          <a:ea typeface="+mn-ea"/>
                          <a:cs typeface="+mn-cs"/>
                          <a:sym typeface="Arial"/>
                        </a:rPr>
                        <a:t> </a:t>
                      </a:r>
                      <a:r>
                        <a:rPr lang="ru-RU" sz="800" b="0" i="0" u="none" strike="noStrike" cap="none" dirty="0" err="1">
                          <a:solidFill>
                            <a:srgbClr val="007F76"/>
                          </a:solidFill>
                          <a:effectLst/>
                          <a:latin typeface="Arial Narrow" panose="020B0606020202030204" pitchFamily="34" charset="0"/>
                          <a:ea typeface="+mn-ea"/>
                          <a:cs typeface="+mn-cs"/>
                          <a:sym typeface="Arial"/>
                        </a:rPr>
                        <a:t>және</a:t>
                      </a:r>
                      <a:r>
                        <a:rPr lang="ru-RU" sz="800" b="0" i="0" u="none" strike="noStrike" cap="none" dirty="0">
                          <a:solidFill>
                            <a:srgbClr val="007F76"/>
                          </a:solidFill>
                          <a:effectLst/>
                          <a:latin typeface="Arial Narrow" panose="020B0606020202030204" pitchFamily="34" charset="0"/>
                          <a:ea typeface="+mn-ea"/>
                          <a:cs typeface="+mn-cs"/>
                          <a:sym typeface="Arial"/>
                        </a:rPr>
                        <a:t> </a:t>
                      </a:r>
                      <a:r>
                        <a:rPr lang="ru-RU" sz="800" b="0" i="0" u="none" strike="noStrike" cap="none" dirty="0" err="1">
                          <a:solidFill>
                            <a:srgbClr val="007F76"/>
                          </a:solidFill>
                          <a:effectLst/>
                          <a:latin typeface="Arial Narrow" panose="020B0606020202030204" pitchFamily="34" charset="0"/>
                          <a:ea typeface="+mn-ea"/>
                          <a:cs typeface="+mn-cs"/>
                          <a:sym typeface="Arial"/>
                        </a:rPr>
                        <a:t>күзетшілер</a:t>
                      </a:r>
                      <a:endParaRPr lang="ru-RU" sz="800" b="0" i="0" u="none" strike="noStrike" cap="none" dirty="0">
                        <a:solidFill>
                          <a:srgbClr val="007F76"/>
                        </a:solidFill>
                        <a:effectLst/>
                        <a:latin typeface="Arial Narrow" panose="020B0606020202030204" pitchFamily="34" charset="0"/>
                        <a:ea typeface="+mn-ea"/>
                        <a:cs typeface="+mn-cs"/>
                        <a:sym typeface="Arial"/>
                      </a:endParaRPr>
                    </a:p>
                  </a:txBody>
                  <a:tcPr marL="9525" marR="9525" marT="0" marB="0" anchor="ctr">
                    <a:solidFill>
                      <a:schemeClr val="accent6">
                        <a:lumMod val="50000"/>
                        <a:alpha val="1000"/>
                      </a:schemeClr>
                    </a:solidFill>
                  </a:tcPr>
                </a:tc>
                <a:tc>
                  <a:txBody>
                    <a:bodyPr/>
                    <a:lstStyle/>
                    <a:p>
                      <a:pPr algn="ctr" fontAlgn="ctr"/>
                      <a:r>
                        <a:rPr lang="ru-RU" sz="800" b="0" i="0" u="none" strike="noStrike" dirty="0" err="1">
                          <a:solidFill>
                            <a:srgbClr val="007F76"/>
                          </a:solidFill>
                          <a:effectLst/>
                          <a:latin typeface="Arial Narrow" panose="020B0606020202030204" pitchFamily="34" charset="0"/>
                        </a:rPr>
                        <a:t>Қостанай</a:t>
                      </a:r>
                      <a:endParaRPr lang="ru-RU" sz="800" b="0" i="0" u="none" strike="noStrike" dirty="0">
                        <a:solidFill>
                          <a:srgbClr val="007F76"/>
                        </a:solidFill>
                        <a:effectLst/>
                        <a:latin typeface="Arial Narrow" panose="020B0606020202030204" pitchFamily="34" charset="0"/>
                      </a:endParaRPr>
                    </a:p>
                  </a:txBody>
                  <a:tcPr marL="9525" marR="9525" marT="9525" marB="0" anchor="ctr">
                    <a:solidFill>
                      <a:schemeClr val="accent6">
                        <a:lumMod val="50000"/>
                        <a:alpha val="1000"/>
                      </a:schemeClr>
                    </a:solidFill>
                  </a:tcPr>
                </a:tc>
                <a:tc>
                  <a:txBody>
                    <a:bodyPr/>
                    <a:lstStyle/>
                    <a:p>
                      <a:pPr algn="ctr" fontAlgn="ctr"/>
                      <a:r>
                        <a:rPr lang="ru-RU" sz="800" b="0" i="0" u="none" strike="noStrike" dirty="0">
                          <a:solidFill>
                            <a:srgbClr val="007F76"/>
                          </a:solidFill>
                          <a:effectLst/>
                          <a:latin typeface="Arial Narrow" panose="020B0606020202030204" pitchFamily="34" charset="0"/>
                        </a:rPr>
                        <a:t>1 896</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7F76"/>
                          </a:solidFill>
                          <a:effectLst/>
                          <a:latin typeface="Arial Narrow" panose="020B0606020202030204" pitchFamily="34" charset="0"/>
                        </a:rPr>
                        <a:t>19,9%</a:t>
                      </a:r>
                    </a:p>
                  </a:txBody>
                  <a:tcPr marL="9525" marR="9525" marT="9525" marB="0" anchor="ctr">
                    <a:solidFill>
                      <a:schemeClr val="accent6">
                        <a:lumMod val="50000"/>
                        <a:alpha val="1000"/>
                      </a:schemeClr>
                    </a:solidFill>
                  </a:tcPr>
                </a:tc>
                <a:tc>
                  <a:txBody>
                    <a:bodyPr/>
                    <a:lstStyle/>
                    <a:p>
                      <a:pPr algn="ctr" fontAlgn="ctr"/>
                      <a:r>
                        <a:rPr lang="ru-RU" sz="800" b="0" i="0" u="none" strike="noStrike" dirty="0">
                          <a:solidFill>
                            <a:srgbClr val="007F76"/>
                          </a:solidFill>
                          <a:effectLst/>
                          <a:latin typeface="Arial Narrow" panose="020B0606020202030204" pitchFamily="34" charset="0"/>
                        </a:rPr>
                        <a:t>Б.-</a:t>
                      </a:r>
                      <a:r>
                        <a:rPr lang="ru-RU" sz="800" b="0" i="0" u="none" strike="noStrike" dirty="0" err="1">
                          <a:solidFill>
                            <a:srgbClr val="007F76"/>
                          </a:solidFill>
                          <a:effectLst/>
                          <a:latin typeface="Arial Narrow" panose="020B0606020202030204" pitchFamily="34" charset="0"/>
                        </a:rPr>
                        <a:t>Қазақстан</a:t>
                      </a:r>
                      <a:endParaRPr lang="ru-RU" sz="800" b="0" i="0" u="none" strike="noStrike" dirty="0">
                        <a:solidFill>
                          <a:srgbClr val="007F76"/>
                        </a:solidFill>
                        <a:effectLst/>
                        <a:latin typeface="Arial Narrow" panose="020B0606020202030204" pitchFamily="34" charset="0"/>
                      </a:endParaRPr>
                    </a:p>
                  </a:txBody>
                  <a:tcPr marL="9525" marR="9525" marT="9525" marB="0" anchor="ctr">
                    <a:solidFill>
                      <a:schemeClr val="accent6">
                        <a:lumMod val="50000"/>
                        <a:alpha val="1000"/>
                      </a:schemeClr>
                    </a:solidFill>
                  </a:tcPr>
                </a:tc>
                <a:tc>
                  <a:txBody>
                    <a:bodyPr/>
                    <a:lstStyle/>
                    <a:p>
                      <a:pPr algn="ctr" fontAlgn="ctr"/>
                      <a:r>
                        <a:rPr lang="ru-RU" sz="800" b="0" i="0" u="none" strike="noStrike" dirty="0">
                          <a:solidFill>
                            <a:srgbClr val="007F76"/>
                          </a:solidFill>
                          <a:effectLst/>
                          <a:latin typeface="Arial Narrow" panose="020B0606020202030204" pitchFamily="34" charset="0"/>
                        </a:rPr>
                        <a:t>857</a:t>
                      </a:r>
                    </a:p>
                  </a:txBody>
                  <a:tcPr marL="9525" marR="9525" marT="9525" marB="0" anchor="ctr">
                    <a:solidFill>
                      <a:schemeClr val="accent6">
                        <a:lumMod val="50000"/>
                        <a:alpha val="1000"/>
                      </a:schemeClr>
                    </a:solidFill>
                  </a:tcPr>
                </a:tc>
                <a:tc>
                  <a:txBody>
                    <a:bodyPr/>
                    <a:lstStyle/>
                    <a:p>
                      <a:pPr algn="ctr" fontAlgn="ctr"/>
                      <a:r>
                        <a:rPr lang="ru-RU" sz="800" b="0" i="0" u="none" strike="noStrike" dirty="0">
                          <a:solidFill>
                            <a:srgbClr val="007F76"/>
                          </a:solidFill>
                          <a:effectLst/>
                          <a:latin typeface="Arial Narrow" panose="020B0606020202030204" pitchFamily="34" charset="0"/>
                        </a:rPr>
                        <a:t>9,0%</a:t>
                      </a:r>
                    </a:p>
                  </a:txBody>
                  <a:tcPr marL="9525" marR="9525" marT="9525" marB="0" anchor="ctr">
                    <a:solidFill>
                      <a:schemeClr val="accent6">
                        <a:lumMod val="50000"/>
                        <a:alpha val="1000"/>
                      </a:schemeClr>
                    </a:solidFill>
                  </a:tcPr>
                </a:tc>
                <a:tc>
                  <a:txBody>
                    <a:bodyPr/>
                    <a:lstStyle/>
                    <a:p>
                      <a:pPr algn="ctr" fontAlgn="ctr"/>
                      <a:r>
                        <a:rPr lang="ru-RU" sz="800" b="0" i="0" u="none" strike="noStrike" dirty="0" err="1">
                          <a:solidFill>
                            <a:srgbClr val="007F76"/>
                          </a:solidFill>
                          <a:effectLst/>
                          <a:latin typeface="Arial Narrow" panose="020B0606020202030204" pitchFamily="34" charset="0"/>
                        </a:rPr>
                        <a:t>Түркістан</a:t>
                      </a:r>
                      <a:endParaRPr lang="ru-RU" sz="800" b="0" i="0" u="none" strike="noStrike" dirty="0">
                        <a:solidFill>
                          <a:srgbClr val="007F76"/>
                        </a:solidFill>
                        <a:effectLst/>
                        <a:latin typeface="Arial Narrow" panose="020B0606020202030204" pitchFamily="34" charset="0"/>
                      </a:endParaRP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7F76"/>
                          </a:solidFill>
                          <a:effectLst/>
                          <a:latin typeface="Arial Narrow" panose="020B0606020202030204" pitchFamily="34" charset="0"/>
                        </a:rPr>
                        <a:t>781</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7F76"/>
                          </a:solidFill>
                          <a:effectLst/>
                          <a:latin typeface="Arial Narrow" panose="020B0606020202030204" pitchFamily="34" charset="0"/>
                        </a:rPr>
                        <a:t>8,2%</a:t>
                      </a:r>
                    </a:p>
                  </a:txBody>
                  <a:tcPr marL="9525" marR="9525" marT="9525" marB="0" anchor="ctr">
                    <a:lnR w="12700" cap="flat" cmpd="sng" algn="ctr">
                      <a:noFill/>
                      <a:prstDash val="solid"/>
                      <a:round/>
                      <a:headEnd type="none" w="med" len="med"/>
                      <a:tailEnd type="none" w="med" len="med"/>
                    </a:lnR>
                    <a:solidFill>
                      <a:schemeClr val="accent6">
                        <a:lumMod val="50000"/>
                        <a:alpha val="1000"/>
                      </a:schemeClr>
                    </a:solidFill>
                  </a:tcPr>
                </a:tc>
                <a:extLst>
                  <a:ext uri="{0D108BD9-81ED-4DB2-BD59-A6C34878D82A}">
                    <a16:rowId xmlns:a16="http://schemas.microsoft.com/office/drawing/2014/main" val="1208754249"/>
                  </a:ext>
                </a:extLst>
              </a:tr>
              <a:tr h="171544">
                <a:tc>
                  <a:txBody>
                    <a:bodyPr/>
                    <a:lstStyle/>
                    <a:p>
                      <a:pPr algn="ctr" fontAlgn="b"/>
                      <a:r>
                        <a:rPr lang="ru-RU" sz="800" u="none" strike="noStrike" dirty="0">
                          <a:solidFill>
                            <a:srgbClr val="007F76"/>
                          </a:solidFill>
                          <a:effectLst/>
                          <a:latin typeface="Arial Narrow" panose="020B0606020202030204" pitchFamily="34" charset="0"/>
                        </a:rPr>
                        <a:t>27</a:t>
                      </a:r>
                      <a:endParaRPr lang="en-US" sz="800" b="0" i="0" u="none" strike="noStrike" dirty="0">
                        <a:solidFill>
                          <a:srgbClr val="007F76"/>
                        </a:solidFill>
                        <a:effectLst/>
                        <a:latin typeface="Arial Narrow" panose="020B0606020202030204" pitchFamily="34" charset="0"/>
                      </a:endParaRPr>
                    </a:p>
                  </a:txBody>
                  <a:tcPr marL="9525" marR="9525" marT="0" marB="0" anchor="ctr">
                    <a:solidFill>
                      <a:srgbClr val="007F76">
                        <a:alpha val="20000"/>
                      </a:srgbClr>
                    </a:solidFill>
                  </a:tcPr>
                </a:tc>
                <a:tc>
                  <a:txBody>
                    <a:bodyPr/>
                    <a:lstStyle/>
                    <a:p>
                      <a:pPr algn="ctr" fontAlgn="ctr"/>
                      <a:r>
                        <a:rPr lang="ru-RU" sz="800" b="0" i="0" u="none" strike="noStrike" dirty="0">
                          <a:solidFill>
                            <a:srgbClr val="007F76"/>
                          </a:solidFill>
                          <a:effectLst/>
                          <a:latin typeface="Arial Narrow" panose="020B0606020202030204" pitchFamily="34" charset="0"/>
                        </a:rPr>
                        <a:t>9333-1</a:t>
                      </a:r>
                    </a:p>
                  </a:txBody>
                  <a:tcPr marL="9525" marR="9525" marT="9525" marB="0" anchor="ctr">
                    <a:solidFill>
                      <a:srgbClr val="007F76">
                        <a:alpha val="20000"/>
                      </a:srgbClr>
                    </a:solidFill>
                  </a:tcPr>
                </a:tc>
                <a:tc>
                  <a:txBody>
                    <a:bodyPr/>
                    <a:lstStyle/>
                    <a:p>
                      <a:pPr marL="72000" algn="l" fontAlgn="ctr"/>
                      <a:r>
                        <a:rPr lang="ru-RU" sz="800" b="0" i="0" u="none" strike="noStrike" cap="none" dirty="0">
                          <a:solidFill>
                            <a:srgbClr val="007F76"/>
                          </a:solidFill>
                          <a:effectLst/>
                          <a:latin typeface="Arial Narrow" panose="020B0606020202030204" pitchFamily="34" charset="0"/>
                          <a:ea typeface="+mn-ea"/>
                          <a:cs typeface="+mn-cs"/>
                          <a:sym typeface="Arial"/>
                        </a:rPr>
                        <a:t>Порт </a:t>
                      </a:r>
                      <a:r>
                        <a:rPr lang="ru-RU" sz="800" b="0" i="0" u="none" strike="noStrike" cap="none" dirty="0" err="1">
                          <a:solidFill>
                            <a:srgbClr val="007F76"/>
                          </a:solidFill>
                          <a:effectLst/>
                          <a:latin typeface="Arial Narrow" panose="020B0606020202030204" pitchFamily="34" charset="0"/>
                          <a:ea typeface="+mn-ea"/>
                          <a:cs typeface="+mn-cs"/>
                          <a:sym typeface="Arial"/>
                        </a:rPr>
                        <a:t>жүкшілері</a:t>
                      </a:r>
                      <a:endParaRPr lang="ru-RU" sz="800" b="0" i="0" u="none" strike="noStrike" cap="none" dirty="0">
                        <a:solidFill>
                          <a:srgbClr val="007F76"/>
                        </a:solidFill>
                        <a:effectLst/>
                        <a:latin typeface="Arial Narrow" panose="020B0606020202030204" pitchFamily="34" charset="0"/>
                        <a:ea typeface="+mn-ea"/>
                        <a:cs typeface="+mn-cs"/>
                        <a:sym typeface="Arial"/>
                      </a:endParaRPr>
                    </a:p>
                  </a:txBody>
                  <a:tcPr marL="9525" marR="9525" marT="0" marB="0" anchor="ctr">
                    <a:solidFill>
                      <a:srgbClr val="007F76">
                        <a:alpha val="20000"/>
                      </a:srgbClr>
                    </a:solidFill>
                  </a:tcPr>
                </a:tc>
                <a:tc>
                  <a:txBody>
                    <a:bodyPr/>
                    <a:lstStyle/>
                    <a:p>
                      <a:pPr algn="ctr" fontAlgn="ctr"/>
                      <a:r>
                        <a:rPr lang="ru-RU" sz="800" b="0" i="0" u="none" strike="noStrike" dirty="0">
                          <a:solidFill>
                            <a:srgbClr val="007F76"/>
                          </a:solidFill>
                          <a:effectLst/>
                          <a:latin typeface="Arial Narrow" panose="020B0606020202030204" pitchFamily="34" charset="0"/>
                        </a:rPr>
                        <a:t>Алматы қ.</a:t>
                      </a:r>
                    </a:p>
                  </a:txBody>
                  <a:tcPr marL="9525" marR="9525" marT="9525" marB="0" anchor="ctr">
                    <a:solidFill>
                      <a:srgbClr val="007F76">
                        <a:alpha val="20000"/>
                      </a:srgbClr>
                    </a:solidFill>
                  </a:tcPr>
                </a:tc>
                <a:tc>
                  <a:txBody>
                    <a:bodyPr/>
                    <a:lstStyle/>
                    <a:p>
                      <a:pPr algn="ctr" fontAlgn="ctr"/>
                      <a:r>
                        <a:rPr lang="ru-RU" sz="800" b="0" i="0" u="none" strike="noStrike">
                          <a:solidFill>
                            <a:srgbClr val="007F76"/>
                          </a:solidFill>
                          <a:effectLst/>
                          <a:latin typeface="Arial Narrow" panose="020B0606020202030204" pitchFamily="34" charset="0"/>
                        </a:rPr>
                        <a:t>2 021</a:t>
                      </a:r>
                    </a:p>
                  </a:txBody>
                  <a:tcPr marL="9525" marR="9525" marT="9525" marB="0" anchor="ctr">
                    <a:solidFill>
                      <a:srgbClr val="007F76">
                        <a:alpha val="20000"/>
                      </a:srgbClr>
                    </a:solidFill>
                  </a:tcPr>
                </a:tc>
                <a:tc>
                  <a:txBody>
                    <a:bodyPr/>
                    <a:lstStyle/>
                    <a:p>
                      <a:pPr algn="ctr" fontAlgn="ctr"/>
                      <a:r>
                        <a:rPr lang="ru-RU" sz="800" b="0" i="0" u="none" strike="noStrike" dirty="0">
                          <a:solidFill>
                            <a:srgbClr val="007F76"/>
                          </a:solidFill>
                          <a:effectLst/>
                          <a:latin typeface="Arial Narrow" panose="020B0606020202030204" pitchFamily="34" charset="0"/>
                        </a:rPr>
                        <a:t>21,5%</a:t>
                      </a:r>
                    </a:p>
                  </a:txBody>
                  <a:tcPr marL="9525" marR="9525" marT="9525" marB="0" anchor="ctr">
                    <a:solidFill>
                      <a:srgbClr val="007F76">
                        <a:alpha val="20000"/>
                      </a:srgbClr>
                    </a:solidFill>
                  </a:tcPr>
                </a:tc>
                <a:tc>
                  <a:txBody>
                    <a:bodyPr/>
                    <a:lstStyle/>
                    <a:p>
                      <a:pPr algn="ctr" fontAlgn="ctr"/>
                      <a:r>
                        <a:rPr lang="ru-RU" sz="800" b="0" i="0" u="none" strike="noStrike" dirty="0">
                          <a:solidFill>
                            <a:srgbClr val="007F76"/>
                          </a:solidFill>
                          <a:effectLst/>
                          <a:latin typeface="Arial Narrow" panose="020B0606020202030204" pitchFamily="34" charset="0"/>
                        </a:rPr>
                        <a:t>Астана қ.</a:t>
                      </a:r>
                    </a:p>
                  </a:txBody>
                  <a:tcPr marL="9525" marR="9525" marT="9525" marB="0" anchor="ctr">
                    <a:solidFill>
                      <a:srgbClr val="007F76">
                        <a:alpha val="20000"/>
                      </a:srgbClr>
                    </a:solidFill>
                  </a:tcPr>
                </a:tc>
                <a:tc>
                  <a:txBody>
                    <a:bodyPr/>
                    <a:lstStyle/>
                    <a:p>
                      <a:pPr algn="ctr" fontAlgn="ctr"/>
                      <a:r>
                        <a:rPr lang="ru-RU" sz="800" b="0" i="0" u="none" strike="noStrike">
                          <a:solidFill>
                            <a:srgbClr val="007F76"/>
                          </a:solidFill>
                          <a:effectLst/>
                          <a:latin typeface="Arial Narrow" panose="020B0606020202030204" pitchFamily="34" charset="0"/>
                        </a:rPr>
                        <a:t>1 310</a:t>
                      </a:r>
                    </a:p>
                  </a:txBody>
                  <a:tcPr marL="9525" marR="9525" marT="9525" marB="0" anchor="ctr">
                    <a:solidFill>
                      <a:srgbClr val="007F76">
                        <a:alpha val="20000"/>
                      </a:srgbClr>
                    </a:solidFill>
                  </a:tcPr>
                </a:tc>
                <a:tc>
                  <a:txBody>
                    <a:bodyPr/>
                    <a:lstStyle/>
                    <a:p>
                      <a:pPr algn="ctr" fontAlgn="ctr"/>
                      <a:r>
                        <a:rPr lang="ru-RU" sz="800" b="0" i="0" u="none" strike="noStrike">
                          <a:solidFill>
                            <a:srgbClr val="007F76"/>
                          </a:solidFill>
                          <a:effectLst/>
                          <a:latin typeface="Arial Narrow" panose="020B0606020202030204" pitchFamily="34" charset="0"/>
                        </a:rPr>
                        <a:t>13,9%</a:t>
                      </a:r>
                    </a:p>
                  </a:txBody>
                  <a:tcPr marL="9525" marR="9525" marT="9525" marB="0" anchor="ctr">
                    <a:solidFill>
                      <a:srgbClr val="007F76">
                        <a:alpha val="20000"/>
                      </a:srgbClr>
                    </a:solidFill>
                  </a:tcPr>
                </a:tc>
                <a:tc>
                  <a:txBody>
                    <a:bodyPr/>
                    <a:lstStyle/>
                    <a:p>
                      <a:pPr algn="ctr" fontAlgn="ctr"/>
                      <a:r>
                        <a:rPr lang="ru-RU" sz="800" b="0" i="0" u="none" strike="noStrike" dirty="0" err="1">
                          <a:solidFill>
                            <a:srgbClr val="007F76"/>
                          </a:solidFill>
                          <a:effectLst/>
                          <a:latin typeface="Arial Narrow" panose="020B0606020202030204" pitchFamily="34" charset="0"/>
                        </a:rPr>
                        <a:t>Қарағанды</a:t>
                      </a:r>
                      <a:endParaRPr lang="ru-RU" sz="800" b="0" i="0" u="none" strike="noStrike" dirty="0">
                        <a:solidFill>
                          <a:srgbClr val="007F76"/>
                        </a:solidFill>
                        <a:effectLst/>
                        <a:latin typeface="Arial Narrow" panose="020B0606020202030204" pitchFamily="34" charset="0"/>
                      </a:endParaRPr>
                    </a:p>
                  </a:txBody>
                  <a:tcPr marL="9525" marR="9525" marT="9525" marB="0" anchor="ctr">
                    <a:solidFill>
                      <a:srgbClr val="007F76">
                        <a:alpha val="20000"/>
                      </a:srgbClr>
                    </a:solidFill>
                  </a:tcPr>
                </a:tc>
                <a:tc>
                  <a:txBody>
                    <a:bodyPr/>
                    <a:lstStyle/>
                    <a:p>
                      <a:pPr algn="ctr" fontAlgn="ctr"/>
                      <a:r>
                        <a:rPr lang="ru-RU" sz="800" b="0" i="0" u="none" strike="noStrike" dirty="0">
                          <a:solidFill>
                            <a:srgbClr val="007F76"/>
                          </a:solidFill>
                          <a:effectLst/>
                          <a:latin typeface="Arial Narrow" panose="020B0606020202030204" pitchFamily="34" charset="0"/>
                        </a:rPr>
                        <a:t>784</a:t>
                      </a:r>
                    </a:p>
                  </a:txBody>
                  <a:tcPr marL="9525" marR="9525" marT="9525" marB="0" anchor="ctr">
                    <a:solidFill>
                      <a:srgbClr val="007F76">
                        <a:alpha val="20000"/>
                      </a:srgbClr>
                    </a:solidFill>
                  </a:tcPr>
                </a:tc>
                <a:tc>
                  <a:txBody>
                    <a:bodyPr/>
                    <a:lstStyle/>
                    <a:p>
                      <a:pPr algn="ctr" fontAlgn="ctr"/>
                      <a:r>
                        <a:rPr lang="ru-RU" sz="800" b="0" i="0" u="none" strike="noStrike">
                          <a:solidFill>
                            <a:srgbClr val="007F76"/>
                          </a:solidFill>
                          <a:effectLst/>
                          <a:latin typeface="Arial Narrow" panose="020B0606020202030204" pitchFamily="34" charset="0"/>
                        </a:rPr>
                        <a:t>8,3%</a:t>
                      </a:r>
                    </a:p>
                  </a:txBody>
                  <a:tcPr marL="9525" marR="9525" marT="9525" marB="0" anchor="ctr">
                    <a:lnR w="12700" cap="flat" cmpd="sng" algn="ctr">
                      <a:noFill/>
                      <a:prstDash val="solid"/>
                      <a:round/>
                      <a:headEnd type="none" w="med" len="med"/>
                      <a:tailEnd type="none" w="med" len="med"/>
                    </a:lnR>
                    <a:solidFill>
                      <a:srgbClr val="007F76">
                        <a:alpha val="20000"/>
                      </a:srgbClr>
                    </a:solidFill>
                  </a:tcPr>
                </a:tc>
                <a:extLst>
                  <a:ext uri="{0D108BD9-81ED-4DB2-BD59-A6C34878D82A}">
                    <a16:rowId xmlns:a16="http://schemas.microsoft.com/office/drawing/2014/main" val="470699172"/>
                  </a:ext>
                </a:extLst>
              </a:tr>
              <a:tr h="171544">
                <a:tc>
                  <a:txBody>
                    <a:bodyPr/>
                    <a:lstStyle/>
                    <a:p>
                      <a:pPr algn="ctr" fontAlgn="b"/>
                      <a:r>
                        <a:rPr lang="ru-RU" sz="800" u="none" strike="noStrike" dirty="0">
                          <a:solidFill>
                            <a:srgbClr val="007F76"/>
                          </a:solidFill>
                          <a:effectLst/>
                          <a:latin typeface="Arial Narrow" panose="020B0606020202030204" pitchFamily="34" charset="0"/>
                        </a:rPr>
                        <a:t>28</a:t>
                      </a:r>
                      <a:endParaRPr lang="en-US" sz="800" b="0" i="0" u="none" strike="noStrike" dirty="0">
                        <a:solidFill>
                          <a:srgbClr val="007F76"/>
                        </a:solidFill>
                        <a:effectLst/>
                        <a:latin typeface="Arial Narrow" panose="020B0606020202030204" pitchFamily="34" charset="0"/>
                      </a:endParaRPr>
                    </a:p>
                  </a:txBody>
                  <a:tcPr marL="9525" marR="9525" marT="0" marB="0" anchor="ctr">
                    <a:solidFill>
                      <a:schemeClr val="accent6">
                        <a:lumMod val="50000"/>
                        <a:alpha val="1000"/>
                      </a:schemeClr>
                    </a:solidFill>
                  </a:tcPr>
                </a:tc>
                <a:tc>
                  <a:txBody>
                    <a:bodyPr/>
                    <a:lstStyle/>
                    <a:p>
                      <a:pPr algn="ctr" fontAlgn="ctr"/>
                      <a:r>
                        <a:rPr lang="ru-RU" sz="800" b="0" i="0" u="none" strike="noStrike" dirty="0">
                          <a:solidFill>
                            <a:srgbClr val="007F76"/>
                          </a:solidFill>
                          <a:effectLst/>
                          <a:latin typeface="Arial Narrow" panose="020B0606020202030204" pitchFamily="34" charset="0"/>
                        </a:rPr>
                        <a:t>7212-2</a:t>
                      </a:r>
                    </a:p>
                  </a:txBody>
                  <a:tcPr marL="9525" marR="9525" marT="9525" marB="0" anchor="ctr">
                    <a:solidFill>
                      <a:schemeClr val="accent6">
                        <a:lumMod val="50000"/>
                        <a:alpha val="1000"/>
                      </a:schemeClr>
                    </a:solidFill>
                  </a:tcPr>
                </a:tc>
                <a:tc>
                  <a:txBody>
                    <a:bodyPr/>
                    <a:lstStyle/>
                    <a:p>
                      <a:pPr marL="72000" algn="l" fontAlgn="ctr"/>
                      <a:r>
                        <a:rPr lang="ru-RU" sz="800" b="0" i="0" u="none" strike="noStrike" cap="none" dirty="0" err="1">
                          <a:solidFill>
                            <a:srgbClr val="007F76"/>
                          </a:solidFill>
                          <a:effectLst/>
                          <a:latin typeface="Arial Narrow" panose="020B0606020202030204" pitchFamily="34" charset="0"/>
                          <a:ea typeface="+mn-ea"/>
                          <a:cs typeface="+mn-cs"/>
                          <a:sym typeface="Arial"/>
                        </a:rPr>
                        <a:t>Газбен</a:t>
                      </a:r>
                      <a:r>
                        <a:rPr lang="ru-RU" sz="800" b="0" i="0" u="none" strike="noStrike" cap="none" dirty="0">
                          <a:solidFill>
                            <a:srgbClr val="007F76"/>
                          </a:solidFill>
                          <a:effectLst/>
                          <a:latin typeface="Arial Narrow" panose="020B0606020202030204" pitchFamily="34" charset="0"/>
                          <a:ea typeface="+mn-ea"/>
                          <a:cs typeface="+mn-cs"/>
                          <a:sym typeface="Arial"/>
                        </a:rPr>
                        <a:t> </a:t>
                      </a:r>
                      <a:r>
                        <a:rPr lang="ru-RU" sz="800" b="0" i="0" u="none" strike="noStrike" cap="none" dirty="0" err="1">
                          <a:solidFill>
                            <a:srgbClr val="007F76"/>
                          </a:solidFill>
                          <a:effectLst/>
                          <a:latin typeface="Arial Narrow" panose="020B0606020202030204" pitchFamily="34" charset="0"/>
                          <a:ea typeface="+mn-ea"/>
                          <a:cs typeface="+mn-cs"/>
                          <a:sym typeface="Arial"/>
                        </a:rPr>
                        <a:t>кесушілер</a:t>
                      </a:r>
                      <a:endParaRPr lang="ru-RU" sz="800" b="0" i="0" u="none" strike="noStrike" cap="none" dirty="0">
                        <a:solidFill>
                          <a:srgbClr val="007F76"/>
                        </a:solidFill>
                        <a:effectLst/>
                        <a:latin typeface="Arial Narrow" panose="020B0606020202030204" pitchFamily="34" charset="0"/>
                        <a:ea typeface="+mn-ea"/>
                        <a:cs typeface="+mn-cs"/>
                        <a:sym typeface="Arial"/>
                      </a:endParaRPr>
                    </a:p>
                  </a:txBody>
                  <a:tcPr marL="9525" marR="9525" marT="0" marB="0" anchor="ctr">
                    <a:solidFill>
                      <a:schemeClr val="accent6">
                        <a:lumMod val="50000"/>
                        <a:alpha val="1000"/>
                      </a:schemeClr>
                    </a:solidFill>
                  </a:tcPr>
                </a:tc>
                <a:tc>
                  <a:txBody>
                    <a:bodyPr/>
                    <a:lstStyle/>
                    <a:p>
                      <a:pPr algn="ctr" fontAlgn="ctr"/>
                      <a:r>
                        <a:rPr lang="ru-RU" sz="800" b="0" i="0" u="none" strike="noStrike" dirty="0" err="1">
                          <a:solidFill>
                            <a:srgbClr val="007F76"/>
                          </a:solidFill>
                          <a:effectLst/>
                          <a:latin typeface="Arial Narrow" panose="020B0606020202030204" pitchFamily="34" charset="0"/>
                        </a:rPr>
                        <a:t>Қарағанды</a:t>
                      </a:r>
                      <a:endParaRPr lang="ru-RU" sz="800" b="0" i="0" u="none" strike="noStrike" dirty="0">
                        <a:solidFill>
                          <a:srgbClr val="007F76"/>
                        </a:solidFill>
                        <a:effectLst/>
                        <a:latin typeface="Arial Narrow" panose="020B0606020202030204" pitchFamily="34" charset="0"/>
                      </a:endParaRP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7F76"/>
                          </a:solidFill>
                          <a:effectLst/>
                          <a:latin typeface="Arial Narrow" panose="020B0606020202030204" pitchFamily="34" charset="0"/>
                        </a:rPr>
                        <a:t>1 944</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7F76"/>
                          </a:solidFill>
                          <a:effectLst/>
                          <a:latin typeface="Arial Narrow" panose="020B0606020202030204" pitchFamily="34" charset="0"/>
                        </a:rPr>
                        <a:t>21,6%</a:t>
                      </a:r>
                    </a:p>
                  </a:txBody>
                  <a:tcPr marL="9525" marR="9525" marT="9525" marB="0" anchor="ctr">
                    <a:solidFill>
                      <a:schemeClr val="accent6">
                        <a:lumMod val="50000"/>
                        <a:alpha val="1000"/>
                      </a:schemeClr>
                    </a:solidFill>
                  </a:tcPr>
                </a:tc>
                <a:tc>
                  <a:txBody>
                    <a:bodyPr/>
                    <a:lstStyle/>
                    <a:p>
                      <a:pPr algn="ctr" fontAlgn="ctr"/>
                      <a:r>
                        <a:rPr lang="ru-RU" sz="800" b="0" i="0" u="none" strike="noStrike" dirty="0">
                          <a:solidFill>
                            <a:srgbClr val="007F76"/>
                          </a:solidFill>
                          <a:effectLst/>
                          <a:latin typeface="Arial Narrow" panose="020B0606020202030204" pitchFamily="34" charset="0"/>
                        </a:rPr>
                        <a:t>Ш.-</a:t>
                      </a:r>
                      <a:r>
                        <a:rPr lang="ru-RU" sz="800" b="0" i="0" u="none" strike="noStrike" dirty="0" err="1">
                          <a:solidFill>
                            <a:srgbClr val="007F76"/>
                          </a:solidFill>
                          <a:effectLst/>
                          <a:latin typeface="Arial Narrow" panose="020B0606020202030204" pitchFamily="34" charset="0"/>
                        </a:rPr>
                        <a:t>Қазақстан</a:t>
                      </a:r>
                      <a:endParaRPr lang="ru-RU" sz="800" b="0" i="0" u="none" strike="noStrike" dirty="0">
                        <a:solidFill>
                          <a:srgbClr val="007F76"/>
                        </a:solidFill>
                        <a:effectLst/>
                        <a:latin typeface="Arial Narrow" panose="020B0606020202030204" pitchFamily="34" charset="0"/>
                      </a:endParaRP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7F76"/>
                          </a:solidFill>
                          <a:effectLst/>
                          <a:latin typeface="Arial Narrow" panose="020B0606020202030204" pitchFamily="34" charset="0"/>
                        </a:rPr>
                        <a:t>1 549</a:t>
                      </a:r>
                    </a:p>
                  </a:txBody>
                  <a:tcPr marL="9525" marR="9525" marT="9525" marB="0" anchor="ctr">
                    <a:solidFill>
                      <a:schemeClr val="accent6">
                        <a:lumMod val="50000"/>
                        <a:alpha val="1000"/>
                      </a:schemeClr>
                    </a:solidFill>
                  </a:tcPr>
                </a:tc>
                <a:tc>
                  <a:txBody>
                    <a:bodyPr/>
                    <a:lstStyle/>
                    <a:p>
                      <a:pPr algn="ctr" fontAlgn="ctr"/>
                      <a:r>
                        <a:rPr lang="ru-RU" sz="800" b="0" i="0" u="none" strike="noStrike" dirty="0">
                          <a:solidFill>
                            <a:srgbClr val="007F76"/>
                          </a:solidFill>
                          <a:effectLst/>
                          <a:latin typeface="Arial Narrow" panose="020B0606020202030204" pitchFamily="34" charset="0"/>
                        </a:rPr>
                        <a:t>17,2%</a:t>
                      </a:r>
                    </a:p>
                  </a:txBody>
                  <a:tcPr marL="9525" marR="9525" marT="9525" marB="0" anchor="ctr">
                    <a:solidFill>
                      <a:schemeClr val="accent6">
                        <a:lumMod val="50000"/>
                        <a:alpha val="1000"/>
                      </a:schemeClr>
                    </a:solidFill>
                  </a:tcPr>
                </a:tc>
                <a:tc>
                  <a:txBody>
                    <a:bodyPr/>
                    <a:lstStyle/>
                    <a:p>
                      <a:pPr algn="ctr" fontAlgn="ctr"/>
                      <a:r>
                        <a:rPr lang="ru-RU" sz="800" b="0" i="0" u="none" strike="noStrike" dirty="0">
                          <a:solidFill>
                            <a:srgbClr val="007F76"/>
                          </a:solidFill>
                          <a:effectLst/>
                          <a:latin typeface="Arial Narrow" panose="020B0606020202030204" pitchFamily="34" charset="0"/>
                        </a:rPr>
                        <a:t>Астана қ.</a:t>
                      </a:r>
                    </a:p>
                  </a:txBody>
                  <a:tcPr marL="9525" marR="9525" marT="9525" marB="0" anchor="ctr">
                    <a:solidFill>
                      <a:schemeClr val="accent6">
                        <a:lumMod val="50000"/>
                        <a:alpha val="1000"/>
                      </a:schemeClr>
                    </a:solidFill>
                  </a:tcPr>
                </a:tc>
                <a:tc>
                  <a:txBody>
                    <a:bodyPr/>
                    <a:lstStyle/>
                    <a:p>
                      <a:pPr algn="ctr" fontAlgn="ctr"/>
                      <a:r>
                        <a:rPr lang="ru-RU" sz="800" b="0" i="0" u="none" strike="noStrike" dirty="0">
                          <a:solidFill>
                            <a:srgbClr val="007F76"/>
                          </a:solidFill>
                          <a:effectLst/>
                          <a:latin typeface="Arial Narrow" panose="020B0606020202030204" pitchFamily="34" charset="0"/>
                        </a:rPr>
                        <a:t>912</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7F76"/>
                          </a:solidFill>
                          <a:effectLst/>
                          <a:latin typeface="Arial Narrow" panose="020B0606020202030204" pitchFamily="34" charset="0"/>
                        </a:rPr>
                        <a:t>10,1%</a:t>
                      </a:r>
                    </a:p>
                  </a:txBody>
                  <a:tcPr marL="9525" marR="9525" marT="9525" marB="0" anchor="ctr">
                    <a:lnR w="12700" cap="flat" cmpd="sng" algn="ctr">
                      <a:noFill/>
                      <a:prstDash val="solid"/>
                      <a:round/>
                      <a:headEnd type="none" w="med" len="med"/>
                      <a:tailEnd type="none" w="med" len="med"/>
                    </a:lnR>
                    <a:solidFill>
                      <a:schemeClr val="accent6">
                        <a:lumMod val="50000"/>
                        <a:alpha val="1000"/>
                      </a:schemeClr>
                    </a:solidFill>
                  </a:tcPr>
                </a:tc>
                <a:extLst>
                  <a:ext uri="{0D108BD9-81ED-4DB2-BD59-A6C34878D82A}">
                    <a16:rowId xmlns:a16="http://schemas.microsoft.com/office/drawing/2014/main" val="1074593541"/>
                  </a:ext>
                </a:extLst>
              </a:tr>
              <a:tr h="171544">
                <a:tc>
                  <a:txBody>
                    <a:bodyPr/>
                    <a:lstStyle/>
                    <a:p>
                      <a:pPr algn="ctr" fontAlgn="b"/>
                      <a:r>
                        <a:rPr lang="ru-RU" sz="800" u="none" strike="noStrike" dirty="0">
                          <a:solidFill>
                            <a:srgbClr val="007F76"/>
                          </a:solidFill>
                          <a:effectLst/>
                          <a:latin typeface="Arial Narrow" panose="020B0606020202030204" pitchFamily="34" charset="0"/>
                        </a:rPr>
                        <a:t>29</a:t>
                      </a:r>
                      <a:endParaRPr lang="en-US" sz="800" b="0" i="0" u="none" strike="noStrike" dirty="0">
                        <a:solidFill>
                          <a:srgbClr val="007F76"/>
                        </a:solidFill>
                        <a:effectLst/>
                        <a:latin typeface="Arial Narrow" panose="020B0606020202030204" pitchFamily="34" charset="0"/>
                      </a:endParaRPr>
                    </a:p>
                  </a:txBody>
                  <a:tcPr marL="9525" marR="9525" marT="0" marB="0" anchor="ctr">
                    <a:solidFill>
                      <a:srgbClr val="CCE5E4"/>
                    </a:solidFill>
                  </a:tcPr>
                </a:tc>
                <a:tc>
                  <a:txBody>
                    <a:bodyPr/>
                    <a:lstStyle/>
                    <a:p>
                      <a:pPr algn="ctr" fontAlgn="ctr"/>
                      <a:r>
                        <a:rPr lang="ru-RU" sz="800" b="0" i="0" u="none" strike="noStrike" dirty="0">
                          <a:solidFill>
                            <a:srgbClr val="007F76"/>
                          </a:solidFill>
                          <a:effectLst/>
                          <a:latin typeface="Arial Narrow" panose="020B0606020202030204" pitchFamily="34" charset="0"/>
                        </a:rPr>
                        <a:t>2374-9</a:t>
                      </a:r>
                    </a:p>
                  </a:txBody>
                  <a:tcPr marL="9525" marR="9525" marT="9525" marB="0" anchor="ctr">
                    <a:solidFill>
                      <a:srgbClr val="CCE5E4"/>
                    </a:solidFill>
                  </a:tcPr>
                </a:tc>
                <a:tc>
                  <a:txBody>
                    <a:bodyPr/>
                    <a:lstStyle/>
                    <a:p>
                      <a:pPr marL="72000" algn="l" fontAlgn="ctr"/>
                      <a:r>
                        <a:rPr lang="ru-RU" sz="800" b="0" i="0" u="none" strike="noStrike" cap="none" dirty="0" err="1">
                          <a:solidFill>
                            <a:srgbClr val="007F76"/>
                          </a:solidFill>
                          <a:effectLst/>
                          <a:latin typeface="Arial Narrow" panose="020B0606020202030204" pitchFamily="34" charset="0"/>
                          <a:ea typeface="+mn-ea"/>
                          <a:cs typeface="+mn-cs"/>
                          <a:sym typeface="Arial"/>
                        </a:rPr>
                        <a:t>Арнайы</a:t>
                      </a:r>
                      <a:r>
                        <a:rPr lang="ru-RU" sz="800" b="0" i="0" u="none" strike="noStrike" cap="none" dirty="0">
                          <a:solidFill>
                            <a:srgbClr val="007F76"/>
                          </a:solidFill>
                          <a:effectLst/>
                          <a:latin typeface="Arial Narrow" panose="020B0606020202030204" pitchFamily="34" charset="0"/>
                          <a:ea typeface="+mn-ea"/>
                          <a:cs typeface="+mn-cs"/>
                          <a:sym typeface="Arial"/>
                        </a:rPr>
                        <a:t> </a:t>
                      </a:r>
                      <a:r>
                        <a:rPr lang="ru-RU" sz="800" b="0" i="0" u="none" strike="noStrike" cap="none" dirty="0" err="1">
                          <a:solidFill>
                            <a:srgbClr val="007F76"/>
                          </a:solidFill>
                          <a:effectLst/>
                          <a:latin typeface="Arial Narrow" panose="020B0606020202030204" pitchFamily="34" charset="0"/>
                          <a:ea typeface="+mn-ea"/>
                          <a:cs typeface="+mn-cs"/>
                          <a:sym typeface="Arial"/>
                        </a:rPr>
                        <a:t>білім</a:t>
                      </a:r>
                      <a:r>
                        <a:rPr lang="ru-RU" sz="800" b="0" i="0" u="none" strike="noStrike" cap="none" dirty="0">
                          <a:solidFill>
                            <a:srgbClr val="007F76"/>
                          </a:solidFill>
                          <a:effectLst/>
                          <a:latin typeface="Arial Narrow" panose="020B0606020202030204" pitchFamily="34" charset="0"/>
                          <a:ea typeface="+mn-ea"/>
                          <a:cs typeface="+mn-cs"/>
                          <a:sym typeface="Arial"/>
                        </a:rPr>
                        <a:t> беру </a:t>
                      </a:r>
                      <a:r>
                        <a:rPr lang="ru-RU" sz="800" b="0" i="0" u="none" strike="noStrike" cap="none" dirty="0" err="1">
                          <a:solidFill>
                            <a:srgbClr val="007F76"/>
                          </a:solidFill>
                          <a:effectLst/>
                          <a:latin typeface="Arial Narrow" panose="020B0606020202030204" pitchFamily="34" charset="0"/>
                          <a:ea typeface="+mn-ea"/>
                          <a:cs typeface="+mn-cs"/>
                          <a:sym typeface="Arial"/>
                        </a:rPr>
                        <a:t>саласындағы</a:t>
                      </a:r>
                      <a:r>
                        <a:rPr lang="ru-RU" sz="800" b="0" i="0" u="none" strike="noStrike" cap="none" dirty="0">
                          <a:solidFill>
                            <a:srgbClr val="007F76"/>
                          </a:solidFill>
                          <a:effectLst/>
                          <a:latin typeface="Arial Narrow" panose="020B0606020202030204" pitchFamily="34" charset="0"/>
                          <a:ea typeface="+mn-ea"/>
                          <a:cs typeface="+mn-cs"/>
                          <a:sym typeface="Arial"/>
                        </a:rPr>
                        <a:t> </a:t>
                      </a:r>
                      <a:r>
                        <a:rPr lang="ru-RU" sz="800" b="0" i="0" u="none" strike="noStrike" cap="none" dirty="0" err="1">
                          <a:solidFill>
                            <a:srgbClr val="007F76"/>
                          </a:solidFill>
                          <a:effectLst/>
                          <a:latin typeface="Arial Narrow" panose="020B0606020202030204" pitchFamily="34" charset="0"/>
                          <a:ea typeface="+mn-ea"/>
                          <a:cs typeface="+mn-cs"/>
                          <a:sym typeface="Arial"/>
                        </a:rPr>
                        <a:t>басқа</a:t>
                      </a:r>
                      <a:r>
                        <a:rPr lang="ru-RU" sz="800" b="0" i="0" u="none" strike="noStrike" cap="none" dirty="0">
                          <a:solidFill>
                            <a:srgbClr val="007F76"/>
                          </a:solidFill>
                          <a:effectLst/>
                          <a:latin typeface="Arial Narrow" panose="020B0606020202030204" pitchFamily="34" charset="0"/>
                          <a:ea typeface="+mn-ea"/>
                          <a:cs typeface="+mn-cs"/>
                          <a:sym typeface="Arial"/>
                        </a:rPr>
                        <a:t> </a:t>
                      </a:r>
                      <a:r>
                        <a:rPr lang="ru-RU" sz="800" b="0" i="0" u="none" strike="noStrike" cap="none" dirty="0" err="1">
                          <a:solidFill>
                            <a:srgbClr val="007F76"/>
                          </a:solidFill>
                          <a:effectLst/>
                          <a:latin typeface="Arial Narrow" panose="020B0606020202030204" pitchFamily="34" charset="0"/>
                          <a:ea typeface="+mn-ea"/>
                          <a:cs typeface="+mn-cs"/>
                          <a:sym typeface="Arial"/>
                        </a:rPr>
                        <a:t>оқытушылары</a:t>
                      </a:r>
                      <a:endParaRPr lang="ru-RU" sz="800" b="0" i="0" u="none" strike="noStrike" cap="none" dirty="0">
                        <a:solidFill>
                          <a:srgbClr val="007F76"/>
                        </a:solidFill>
                        <a:effectLst/>
                        <a:latin typeface="Arial Narrow" panose="020B0606020202030204" pitchFamily="34" charset="0"/>
                        <a:ea typeface="+mn-ea"/>
                        <a:cs typeface="+mn-cs"/>
                        <a:sym typeface="Arial"/>
                      </a:endParaRPr>
                    </a:p>
                  </a:txBody>
                  <a:tcPr marL="9525" marR="9525" marT="0" marB="0" anchor="ctr">
                    <a:solidFill>
                      <a:srgbClr val="CCE5E4"/>
                    </a:solidFill>
                  </a:tcPr>
                </a:tc>
                <a:tc>
                  <a:txBody>
                    <a:bodyPr/>
                    <a:lstStyle/>
                    <a:p>
                      <a:pPr algn="ctr" fontAlgn="ctr"/>
                      <a:r>
                        <a:rPr lang="ru-RU" sz="800" b="0" i="0" u="none" strike="noStrike" dirty="0" err="1">
                          <a:solidFill>
                            <a:srgbClr val="007F76"/>
                          </a:solidFill>
                          <a:effectLst/>
                          <a:latin typeface="Arial Narrow" panose="020B0606020202030204" pitchFamily="34" charset="0"/>
                        </a:rPr>
                        <a:t>Қарағанды</a:t>
                      </a:r>
                      <a:endParaRPr lang="ru-RU" sz="800" b="0" i="0" u="none" strike="noStrike" dirty="0">
                        <a:solidFill>
                          <a:srgbClr val="007F76"/>
                        </a:solidFill>
                        <a:effectLst/>
                        <a:latin typeface="Arial Narrow" panose="020B0606020202030204" pitchFamily="34" charset="0"/>
                      </a:endParaRPr>
                    </a:p>
                  </a:txBody>
                  <a:tcPr marL="9525" marR="9525" marT="9525" marB="0" anchor="ctr">
                    <a:solidFill>
                      <a:srgbClr val="CCE5E4"/>
                    </a:solidFill>
                  </a:tcPr>
                </a:tc>
                <a:tc>
                  <a:txBody>
                    <a:bodyPr/>
                    <a:lstStyle/>
                    <a:p>
                      <a:pPr algn="ctr" fontAlgn="ctr"/>
                      <a:r>
                        <a:rPr lang="ru-RU" sz="800" b="0" i="0" u="none" strike="noStrike">
                          <a:solidFill>
                            <a:srgbClr val="007F76"/>
                          </a:solidFill>
                          <a:effectLst/>
                          <a:latin typeface="Arial Narrow" panose="020B0606020202030204" pitchFamily="34" charset="0"/>
                        </a:rPr>
                        <a:t>1 042</a:t>
                      </a:r>
                    </a:p>
                  </a:txBody>
                  <a:tcPr marL="9525" marR="9525" marT="9525" marB="0" anchor="ctr">
                    <a:solidFill>
                      <a:srgbClr val="CCE5E4"/>
                    </a:solidFill>
                  </a:tcPr>
                </a:tc>
                <a:tc>
                  <a:txBody>
                    <a:bodyPr/>
                    <a:lstStyle/>
                    <a:p>
                      <a:pPr algn="ctr" fontAlgn="ctr"/>
                      <a:r>
                        <a:rPr lang="ru-RU" sz="800" b="0" i="0" u="none" strike="noStrike">
                          <a:solidFill>
                            <a:srgbClr val="007F76"/>
                          </a:solidFill>
                          <a:effectLst/>
                          <a:latin typeface="Arial Narrow" panose="020B0606020202030204" pitchFamily="34" charset="0"/>
                        </a:rPr>
                        <a:t>12,7%</a:t>
                      </a:r>
                    </a:p>
                  </a:txBody>
                  <a:tcPr marL="9525" marR="9525" marT="9525" marB="0" anchor="ctr">
                    <a:solidFill>
                      <a:srgbClr val="CCE5E4"/>
                    </a:solidFill>
                  </a:tcPr>
                </a:tc>
                <a:tc>
                  <a:txBody>
                    <a:bodyPr/>
                    <a:lstStyle/>
                    <a:p>
                      <a:pPr algn="ctr" fontAlgn="ctr"/>
                      <a:r>
                        <a:rPr lang="ru-RU" sz="800" b="0" i="0" u="none" strike="noStrike" dirty="0">
                          <a:solidFill>
                            <a:srgbClr val="007F76"/>
                          </a:solidFill>
                          <a:effectLst/>
                          <a:latin typeface="Arial Narrow" panose="020B0606020202030204" pitchFamily="34" charset="0"/>
                        </a:rPr>
                        <a:t>Алматы қ.</a:t>
                      </a:r>
                    </a:p>
                  </a:txBody>
                  <a:tcPr marL="9525" marR="9525" marT="9525" marB="0" anchor="ctr">
                    <a:solidFill>
                      <a:srgbClr val="CCE5E4"/>
                    </a:solidFill>
                  </a:tcPr>
                </a:tc>
                <a:tc>
                  <a:txBody>
                    <a:bodyPr/>
                    <a:lstStyle/>
                    <a:p>
                      <a:pPr algn="ctr" fontAlgn="ctr"/>
                      <a:r>
                        <a:rPr lang="ru-RU" sz="800" b="0" i="0" u="none" strike="noStrike" dirty="0">
                          <a:solidFill>
                            <a:srgbClr val="007F76"/>
                          </a:solidFill>
                          <a:effectLst/>
                          <a:latin typeface="Arial Narrow" panose="020B0606020202030204" pitchFamily="34" charset="0"/>
                        </a:rPr>
                        <a:t>974</a:t>
                      </a:r>
                    </a:p>
                  </a:txBody>
                  <a:tcPr marL="9525" marR="9525" marT="9525" marB="0" anchor="ctr">
                    <a:solidFill>
                      <a:srgbClr val="CCE5E4"/>
                    </a:solidFill>
                  </a:tcPr>
                </a:tc>
                <a:tc>
                  <a:txBody>
                    <a:bodyPr/>
                    <a:lstStyle/>
                    <a:p>
                      <a:pPr algn="ctr" fontAlgn="ctr"/>
                      <a:r>
                        <a:rPr lang="ru-RU" sz="800" b="0" i="0" u="none" strike="noStrike">
                          <a:solidFill>
                            <a:srgbClr val="007F76"/>
                          </a:solidFill>
                          <a:effectLst/>
                          <a:latin typeface="Arial Narrow" panose="020B0606020202030204" pitchFamily="34" charset="0"/>
                        </a:rPr>
                        <a:t>11,8%</a:t>
                      </a:r>
                    </a:p>
                  </a:txBody>
                  <a:tcPr marL="9525" marR="9525" marT="9525" marB="0" anchor="ctr">
                    <a:solidFill>
                      <a:srgbClr val="CCE5E4"/>
                    </a:solidFill>
                  </a:tcPr>
                </a:tc>
                <a:tc>
                  <a:txBody>
                    <a:bodyPr/>
                    <a:lstStyle/>
                    <a:p>
                      <a:pPr algn="ctr" fontAlgn="ctr"/>
                      <a:r>
                        <a:rPr lang="ru-RU" sz="800" b="0" i="0" u="none" strike="noStrike" dirty="0">
                          <a:solidFill>
                            <a:srgbClr val="007F76"/>
                          </a:solidFill>
                          <a:effectLst/>
                          <a:latin typeface="Arial Narrow" panose="020B0606020202030204" pitchFamily="34" charset="0"/>
                        </a:rPr>
                        <a:t>Астана қ.</a:t>
                      </a:r>
                    </a:p>
                  </a:txBody>
                  <a:tcPr marL="9525" marR="9525" marT="9525" marB="0" anchor="ctr">
                    <a:solidFill>
                      <a:srgbClr val="CCE5E4"/>
                    </a:solidFill>
                  </a:tcPr>
                </a:tc>
                <a:tc>
                  <a:txBody>
                    <a:bodyPr/>
                    <a:lstStyle/>
                    <a:p>
                      <a:pPr algn="ctr" fontAlgn="ctr"/>
                      <a:r>
                        <a:rPr lang="ru-RU" sz="800" b="0" i="0" u="none" strike="noStrike" dirty="0">
                          <a:solidFill>
                            <a:srgbClr val="007F76"/>
                          </a:solidFill>
                          <a:effectLst/>
                          <a:latin typeface="Arial Narrow" panose="020B0606020202030204" pitchFamily="34" charset="0"/>
                        </a:rPr>
                        <a:t>865</a:t>
                      </a:r>
                    </a:p>
                  </a:txBody>
                  <a:tcPr marL="9525" marR="9525" marT="9525" marB="0" anchor="ctr">
                    <a:solidFill>
                      <a:srgbClr val="CCE5E4"/>
                    </a:solidFill>
                  </a:tcPr>
                </a:tc>
                <a:tc>
                  <a:txBody>
                    <a:bodyPr/>
                    <a:lstStyle/>
                    <a:p>
                      <a:pPr algn="ctr" fontAlgn="ctr"/>
                      <a:r>
                        <a:rPr lang="ru-RU" sz="800" b="0" i="0" u="none" strike="noStrike" dirty="0">
                          <a:solidFill>
                            <a:srgbClr val="007F76"/>
                          </a:solidFill>
                          <a:effectLst/>
                          <a:latin typeface="Arial Narrow" panose="020B0606020202030204" pitchFamily="34" charset="0"/>
                        </a:rPr>
                        <a:t>10,5%</a:t>
                      </a:r>
                    </a:p>
                  </a:txBody>
                  <a:tcPr marL="9525" marR="9525" marT="9525" marB="0" anchor="ctr">
                    <a:lnR w="12700" cap="flat" cmpd="sng" algn="ctr">
                      <a:noFill/>
                      <a:prstDash val="solid"/>
                      <a:round/>
                      <a:headEnd type="none" w="med" len="med"/>
                      <a:tailEnd type="none" w="med" len="med"/>
                    </a:lnR>
                    <a:solidFill>
                      <a:srgbClr val="CCE5E4"/>
                    </a:solidFill>
                  </a:tcPr>
                </a:tc>
                <a:extLst>
                  <a:ext uri="{0D108BD9-81ED-4DB2-BD59-A6C34878D82A}">
                    <a16:rowId xmlns:a16="http://schemas.microsoft.com/office/drawing/2014/main" val="4283007536"/>
                  </a:ext>
                </a:extLst>
              </a:tr>
              <a:tr h="171544">
                <a:tc>
                  <a:txBody>
                    <a:bodyPr/>
                    <a:lstStyle/>
                    <a:p>
                      <a:pPr algn="ctr" fontAlgn="b"/>
                      <a:r>
                        <a:rPr lang="ru-RU" sz="800" u="none" strike="noStrike" dirty="0">
                          <a:solidFill>
                            <a:srgbClr val="007F76"/>
                          </a:solidFill>
                          <a:effectLst/>
                          <a:latin typeface="Arial Narrow" panose="020B0606020202030204" pitchFamily="34" charset="0"/>
                        </a:rPr>
                        <a:t>30</a:t>
                      </a:r>
                      <a:endParaRPr lang="en-US" sz="800" b="0" i="0" u="none" strike="noStrike" dirty="0">
                        <a:solidFill>
                          <a:srgbClr val="007F76"/>
                        </a:solidFill>
                        <a:effectLst/>
                        <a:latin typeface="Arial Narrow" panose="020B0606020202030204" pitchFamily="34" charset="0"/>
                      </a:endParaRPr>
                    </a:p>
                  </a:txBody>
                  <a:tcPr marL="9525" marR="9525" marT="0" marB="0" anchor="ctr">
                    <a:lnB w="12700" cap="flat" cmpd="sng" algn="ctr">
                      <a:solidFill>
                        <a:schemeClr val="tx1"/>
                      </a:solidFill>
                      <a:prstDash val="solid"/>
                      <a:round/>
                      <a:headEnd type="none" w="med" len="med"/>
                      <a:tailEnd type="none" w="med" len="med"/>
                    </a:lnB>
                    <a:solidFill>
                      <a:schemeClr val="bg1">
                        <a:alpha val="20000"/>
                      </a:schemeClr>
                    </a:solidFill>
                  </a:tcPr>
                </a:tc>
                <a:tc>
                  <a:txBody>
                    <a:bodyPr/>
                    <a:lstStyle/>
                    <a:p>
                      <a:pPr algn="ctr" fontAlgn="ctr"/>
                      <a:r>
                        <a:rPr lang="ru-RU" sz="800" b="0" i="0" u="none" strike="noStrike" dirty="0">
                          <a:solidFill>
                            <a:srgbClr val="007F76"/>
                          </a:solidFill>
                          <a:effectLst/>
                          <a:latin typeface="Arial Narrow" panose="020B0606020202030204" pitchFamily="34" charset="0"/>
                        </a:rPr>
                        <a:t>7412-1</a:t>
                      </a:r>
                    </a:p>
                  </a:txBody>
                  <a:tcPr marL="9525" marR="9525" marT="9525" marB="0" anchor="ctr">
                    <a:lnB w="12700" cap="flat" cmpd="sng" algn="ctr">
                      <a:solidFill>
                        <a:schemeClr val="tx1"/>
                      </a:solidFill>
                      <a:prstDash val="solid"/>
                      <a:round/>
                      <a:headEnd type="none" w="med" len="med"/>
                      <a:tailEnd type="none" w="med" len="med"/>
                    </a:lnB>
                    <a:solidFill>
                      <a:schemeClr val="bg1">
                        <a:alpha val="20000"/>
                      </a:schemeClr>
                    </a:solidFill>
                  </a:tcPr>
                </a:tc>
                <a:tc>
                  <a:txBody>
                    <a:bodyPr/>
                    <a:lstStyle/>
                    <a:p>
                      <a:pPr marL="72000" algn="l" fontAlgn="ctr"/>
                      <a:r>
                        <a:rPr lang="ru-RU" sz="800" b="0" i="0" u="none" strike="noStrike" cap="none" dirty="0">
                          <a:solidFill>
                            <a:srgbClr val="007F76"/>
                          </a:solidFill>
                          <a:effectLst/>
                          <a:latin typeface="Arial Narrow" panose="020B0606020202030204" pitchFamily="34" charset="0"/>
                          <a:ea typeface="+mn-ea"/>
                          <a:cs typeface="+mn-cs"/>
                          <a:sym typeface="Arial"/>
                        </a:rPr>
                        <a:t>Электр </a:t>
                      </a:r>
                      <a:r>
                        <a:rPr lang="ru-RU" sz="800" b="0" i="0" u="none" strike="noStrike" cap="none" dirty="0" err="1">
                          <a:solidFill>
                            <a:srgbClr val="007F76"/>
                          </a:solidFill>
                          <a:effectLst/>
                          <a:latin typeface="Arial Narrow" panose="020B0606020202030204" pitchFamily="34" charset="0"/>
                          <a:ea typeface="+mn-ea"/>
                          <a:cs typeface="+mn-cs"/>
                          <a:sym typeface="Arial"/>
                        </a:rPr>
                        <a:t>монтерлер</a:t>
                      </a:r>
                      <a:r>
                        <a:rPr lang="ru-RU" sz="800" b="0" i="0" u="none" strike="noStrike" cap="none" dirty="0">
                          <a:solidFill>
                            <a:srgbClr val="007F76"/>
                          </a:solidFill>
                          <a:effectLst/>
                          <a:latin typeface="Arial Narrow" panose="020B0606020202030204" pitchFamily="34" charset="0"/>
                          <a:ea typeface="+mn-ea"/>
                          <a:cs typeface="+mn-cs"/>
                          <a:sym typeface="Arial"/>
                        </a:rPr>
                        <a:t> (</a:t>
                      </a:r>
                      <a:r>
                        <a:rPr lang="ru-RU" sz="800" b="0" i="0" u="none" strike="noStrike" cap="none" dirty="0" err="1">
                          <a:solidFill>
                            <a:srgbClr val="007F76"/>
                          </a:solidFill>
                          <a:effectLst/>
                          <a:latin typeface="Arial Narrow" panose="020B0606020202030204" pitchFamily="34" charset="0"/>
                          <a:ea typeface="+mn-ea"/>
                          <a:cs typeface="+mn-cs"/>
                          <a:sym typeface="Arial"/>
                        </a:rPr>
                        <a:t>жалпы</a:t>
                      </a:r>
                      <a:r>
                        <a:rPr lang="ru-RU" sz="800" b="0" i="0" u="none" strike="noStrike" cap="none" dirty="0">
                          <a:solidFill>
                            <a:srgbClr val="007F76"/>
                          </a:solidFill>
                          <a:effectLst/>
                          <a:latin typeface="Arial Narrow" panose="020B0606020202030204" pitchFamily="34" charset="0"/>
                          <a:ea typeface="+mn-ea"/>
                          <a:cs typeface="+mn-cs"/>
                          <a:sym typeface="Arial"/>
                        </a:rPr>
                        <a:t> </a:t>
                      </a:r>
                      <a:r>
                        <a:rPr lang="ru-RU" sz="800" b="0" i="0" u="none" strike="noStrike" cap="none" dirty="0" err="1">
                          <a:solidFill>
                            <a:srgbClr val="007F76"/>
                          </a:solidFill>
                          <a:effectLst/>
                          <a:latin typeface="Arial Narrow" panose="020B0606020202030204" pitchFamily="34" charset="0"/>
                          <a:ea typeface="+mn-ea"/>
                          <a:cs typeface="+mn-cs"/>
                          <a:sym typeface="Arial"/>
                        </a:rPr>
                        <a:t>бейін</a:t>
                      </a:r>
                      <a:r>
                        <a:rPr lang="ru-RU" sz="800" b="0" i="0" u="none" strike="noStrike" cap="none" dirty="0">
                          <a:solidFill>
                            <a:srgbClr val="007F76"/>
                          </a:solidFill>
                          <a:effectLst/>
                          <a:latin typeface="Arial Narrow" panose="020B0606020202030204" pitchFamily="34" charset="0"/>
                          <a:ea typeface="+mn-ea"/>
                          <a:cs typeface="+mn-cs"/>
                          <a:sym typeface="Arial"/>
                        </a:rPr>
                        <a:t>)</a:t>
                      </a:r>
                    </a:p>
                  </a:txBody>
                  <a:tcPr marL="9525" marR="9525" marT="0" marB="0" anchor="ctr">
                    <a:lnB w="12700" cap="flat" cmpd="sng" algn="ctr">
                      <a:solidFill>
                        <a:schemeClr val="tx1"/>
                      </a:solidFill>
                      <a:prstDash val="solid"/>
                      <a:round/>
                      <a:headEnd type="none" w="med" len="med"/>
                      <a:tailEnd type="none" w="med" len="med"/>
                    </a:lnB>
                    <a:solidFill>
                      <a:schemeClr val="bg1">
                        <a:alpha val="20000"/>
                      </a:schemeClr>
                    </a:solidFill>
                  </a:tcPr>
                </a:tc>
                <a:tc>
                  <a:txBody>
                    <a:bodyPr/>
                    <a:lstStyle/>
                    <a:p>
                      <a:pPr algn="ctr" fontAlgn="ctr"/>
                      <a:r>
                        <a:rPr lang="ru-RU" sz="800" b="0" i="0" u="none" strike="noStrike" dirty="0">
                          <a:solidFill>
                            <a:srgbClr val="007F76"/>
                          </a:solidFill>
                          <a:effectLst/>
                          <a:latin typeface="Arial Narrow" panose="020B0606020202030204" pitchFamily="34" charset="0"/>
                        </a:rPr>
                        <a:t>Павлодар</a:t>
                      </a:r>
                    </a:p>
                  </a:txBody>
                  <a:tcPr marL="9525" marR="9525" marT="9525" marB="0" anchor="ctr">
                    <a:lnB w="12700" cap="flat" cmpd="sng" algn="ctr">
                      <a:solidFill>
                        <a:schemeClr val="tx1"/>
                      </a:solidFill>
                      <a:prstDash val="solid"/>
                      <a:round/>
                      <a:headEnd type="none" w="med" len="med"/>
                      <a:tailEnd type="none" w="med" len="med"/>
                    </a:lnB>
                    <a:solidFill>
                      <a:schemeClr val="bg1">
                        <a:alpha val="20000"/>
                      </a:schemeClr>
                    </a:solidFill>
                  </a:tcPr>
                </a:tc>
                <a:tc>
                  <a:txBody>
                    <a:bodyPr/>
                    <a:lstStyle/>
                    <a:p>
                      <a:pPr algn="ctr" fontAlgn="ctr"/>
                      <a:r>
                        <a:rPr lang="ru-RU" sz="800" b="0" i="0" u="none" strike="noStrike">
                          <a:solidFill>
                            <a:srgbClr val="007F76"/>
                          </a:solidFill>
                          <a:effectLst/>
                          <a:latin typeface="Arial Narrow" panose="020B0606020202030204" pitchFamily="34" charset="0"/>
                        </a:rPr>
                        <a:t>1 477</a:t>
                      </a:r>
                    </a:p>
                  </a:txBody>
                  <a:tcPr marL="9525" marR="9525" marT="9525" marB="0" anchor="ctr">
                    <a:lnB w="12700" cap="flat" cmpd="sng" algn="ctr">
                      <a:solidFill>
                        <a:schemeClr val="tx1"/>
                      </a:solidFill>
                      <a:prstDash val="solid"/>
                      <a:round/>
                      <a:headEnd type="none" w="med" len="med"/>
                      <a:tailEnd type="none" w="med" len="med"/>
                    </a:lnB>
                    <a:solidFill>
                      <a:schemeClr val="bg1">
                        <a:alpha val="20000"/>
                      </a:schemeClr>
                    </a:solidFill>
                  </a:tcPr>
                </a:tc>
                <a:tc>
                  <a:txBody>
                    <a:bodyPr/>
                    <a:lstStyle/>
                    <a:p>
                      <a:pPr algn="ctr" fontAlgn="ctr"/>
                      <a:r>
                        <a:rPr lang="ru-RU" sz="800" b="0" i="0" u="none" strike="noStrike">
                          <a:solidFill>
                            <a:srgbClr val="007F76"/>
                          </a:solidFill>
                          <a:effectLst/>
                          <a:latin typeface="Arial Narrow" panose="020B0606020202030204" pitchFamily="34" charset="0"/>
                        </a:rPr>
                        <a:t>18,5%</a:t>
                      </a:r>
                    </a:p>
                  </a:txBody>
                  <a:tcPr marL="9525" marR="9525" marT="9525" marB="0" anchor="ctr">
                    <a:lnB w="12700" cap="flat" cmpd="sng" algn="ctr">
                      <a:solidFill>
                        <a:schemeClr val="tx1"/>
                      </a:solidFill>
                      <a:prstDash val="solid"/>
                      <a:round/>
                      <a:headEnd type="none" w="med" len="med"/>
                      <a:tailEnd type="none" w="med" len="med"/>
                    </a:lnB>
                    <a:solidFill>
                      <a:schemeClr val="bg1">
                        <a:alpha val="20000"/>
                      </a:schemeClr>
                    </a:solidFill>
                  </a:tcPr>
                </a:tc>
                <a:tc>
                  <a:txBody>
                    <a:bodyPr/>
                    <a:lstStyle/>
                    <a:p>
                      <a:pPr algn="ctr" fontAlgn="ctr"/>
                      <a:r>
                        <a:rPr lang="ru-RU" sz="800" b="0" i="0" u="none" strike="noStrike" dirty="0">
                          <a:solidFill>
                            <a:srgbClr val="007F76"/>
                          </a:solidFill>
                          <a:effectLst/>
                          <a:latin typeface="Arial Narrow" panose="020B0606020202030204" pitchFamily="34" charset="0"/>
                        </a:rPr>
                        <a:t>Ш.-</a:t>
                      </a:r>
                      <a:r>
                        <a:rPr lang="ru-RU" sz="800" b="0" i="0" u="none" strike="noStrike" dirty="0" err="1">
                          <a:solidFill>
                            <a:srgbClr val="007F76"/>
                          </a:solidFill>
                          <a:effectLst/>
                          <a:latin typeface="Arial Narrow" panose="020B0606020202030204" pitchFamily="34" charset="0"/>
                        </a:rPr>
                        <a:t>Қазақстан</a:t>
                      </a:r>
                      <a:endParaRPr lang="ru-RU" sz="800" b="0" i="0" u="none" strike="noStrike" dirty="0">
                        <a:solidFill>
                          <a:srgbClr val="007F76"/>
                        </a:solidFill>
                        <a:effectLst/>
                        <a:latin typeface="Arial Narrow" panose="020B0606020202030204" pitchFamily="34" charset="0"/>
                      </a:endParaRPr>
                    </a:p>
                  </a:txBody>
                  <a:tcPr marL="9525" marR="9525" marT="9525" marB="0" anchor="ctr">
                    <a:lnB w="12700" cap="flat" cmpd="sng" algn="ctr">
                      <a:solidFill>
                        <a:schemeClr val="tx1"/>
                      </a:solidFill>
                      <a:prstDash val="solid"/>
                      <a:round/>
                      <a:headEnd type="none" w="med" len="med"/>
                      <a:tailEnd type="none" w="med" len="med"/>
                    </a:lnB>
                    <a:solidFill>
                      <a:schemeClr val="bg1">
                        <a:alpha val="20000"/>
                      </a:schemeClr>
                    </a:solidFill>
                  </a:tcPr>
                </a:tc>
                <a:tc>
                  <a:txBody>
                    <a:bodyPr/>
                    <a:lstStyle/>
                    <a:p>
                      <a:pPr algn="ctr" fontAlgn="ctr"/>
                      <a:r>
                        <a:rPr lang="ru-RU" sz="800" b="0" i="0" u="none" strike="noStrike">
                          <a:solidFill>
                            <a:srgbClr val="007F76"/>
                          </a:solidFill>
                          <a:effectLst/>
                          <a:latin typeface="Arial Narrow" panose="020B0606020202030204" pitchFamily="34" charset="0"/>
                        </a:rPr>
                        <a:t>1 345</a:t>
                      </a:r>
                    </a:p>
                  </a:txBody>
                  <a:tcPr marL="9525" marR="9525" marT="9525" marB="0" anchor="ctr">
                    <a:lnB w="12700" cap="flat" cmpd="sng" algn="ctr">
                      <a:solidFill>
                        <a:schemeClr val="tx1"/>
                      </a:solidFill>
                      <a:prstDash val="solid"/>
                      <a:round/>
                      <a:headEnd type="none" w="med" len="med"/>
                      <a:tailEnd type="none" w="med" len="med"/>
                    </a:lnB>
                    <a:solidFill>
                      <a:schemeClr val="bg1">
                        <a:alpha val="20000"/>
                      </a:schemeClr>
                    </a:solidFill>
                  </a:tcPr>
                </a:tc>
                <a:tc>
                  <a:txBody>
                    <a:bodyPr/>
                    <a:lstStyle/>
                    <a:p>
                      <a:pPr algn="ctr" fontAlgn="ctr"/>
                      <a:r>
                        <a:rPr lang="ru-RU" sz="800" b="0" i="0" u="none" strike="noStrike" dirty="0">
                          <a:solidFill>
                            <a:srgbClr val="007F76"/>
                          </a:solidFill>
                          <a:effectLst/>
                          <a:latin typeface="Arial Narrow" panose="020B0606020202030204" pitchFamily="34" charset="0"/>
                        </a:rPr>
                        <a:t>16,9%</a:t>
                      </a:r>
                    </a:p>
                  </a:txBody>
                  <a:tcPr marL="9525" marR="9525" marT="9525" marB="0" anchor="ctr">
                    <a:lnB w="12700" cap="flat" cmpd="sng" algn="ctr">
                      <a:solidFill>
                        <a:schemeClr val="tx1"/>
                      </a:solidFill>
                      <a:prstDash val="solid"/>
                      <a:round/>
                      <a:headEnd type="none" w="med" len="med"/>
                      <a:tailEnd type="none" w="med" len="med"/>
                    </a:lnB>
                    <a:solidFill>
                      <a:schemeClr val="bg1">
                        <a:alpha val="20000"/>
                      </a:schemeClr>
                    </a:solidFill>
                  </a:tcPr>
                </a:tc>
                <a:tc>
                  <a:txBody>
                    <a:bodyPr/>
                    <a:lstStyle/>
                    <a:p>
                      <a:pPr algn="ctr" fontAlgn="ctr"/>
                      <a:r>
                        <a:rPr lang="ru-RU" sz="800" b="0" i="0" u="none" strike="noStrike" dirty="0" err="1">
                          <a:solidFill>
                            <a:srgbClr val="007F76"/>
                          </a:solidFill>
                          <a:effectLst/>
                          <a:latin typeface="Arial Narrow" panose="020B0606020202030204" pitchFamily="34" charset="0"/>
                        </a:rPr>
                        <a:t>Қостанай</a:t>
                      </a:r>
                      <a:endParaRPr lang="ru-RU" sz="800" b="0" i="0" u="none" strike="noStrike" dirty="0">
                        <a:solidFill>
                          <a:srgbClr val="007F76"/>
                        </a:solidFill>
                        <a:effectLst/>
                        <a:latin typeface="Arial Narrow" panose="020B0606020202030204" pitchFamily="34" charset="0"/>
                      </a:endParaRPr>
                    </a:p>
                  </a:txBody>
                  <a:tcPr marL="9525" marR="9525" marT="9525" marB="0" anchor="ctr">
                    <a:lnB w="12700" cap="flat" cmpd="sng" algn="ctr">
                      <a:solidFill>
                        <a:schemeClr val="tx1"/>
                      </a:solidFill>
                      <a:prstDash val="solid"/>
                      <a:round/>
                      <a:headEnd type="none" w="med" len="med"/>
                      <a:tailEnd type="none" w="med" len="med"/>
                    </a:lnB>
                    <a:solidFill>
                      <a:schemeClr val="bg1">
                        <a:alpha val="20000"/>
                      </a:schemeClr>
                    </a:solidFill>
                  </a:tcPr>
                </a:tc>
                <a:tc>
                  <a:txBody>
                    <a:bodyPr/>
                    <a:lstStyle/>
                    <a:p>
                      <a:pPr algn="ctr" fontAlgn="ctr"/>
                      <a:r>
                        <a:rPr lang="ru-RU" sz="800" b="0" i="0" u="none" strike="noStrike" dirty="0">
                          <a:solidFill>
                            <a:srgbClr val="007F76"/>
                          </a:solidFill>
                          <a:effectLst/>
                          <a:latin typeface="Arial Narrow" panose="020B0606020202030204" pitchFamily="34" charset="0"/>
                        </a:rPr>
                        <a:t>1 137</a:t>
                      </a:r>
                    </a:p>
                  </a:txBody>
                  <a:tcPr marL="9525" marR="9525" marT="9525" marB="0" anchor="ctr">
                    <a:lnB w="12700" cap="flat" cmpd="sng" algn="ctr">
                      <a:solidFill>
                        <a:schemeClr val="tx1"/>
                      </a:solidFill>
                      <a:prstDash val="solid"/>
                      <a:round/>
                      <a:headEnd type="none" w="med" len="med"/>
                      <a:tailEnd type="none" w="med" len="med"/>
                    </a:lnB>
                    <a:solidFill>
                      <a:schemeClr val="bg1">
                        <a:alpha val="20000"/>
                      </a:schemeClr>
                    </a:solidFill>
                  </a:tcPr>
                </a:tc>
                <a:tc>
                  <a:txBody>
                    <a:bodyPr/>
                    <a:lstStyle/>
                    <a:p>
                      <a:pPr algn="ctr" fontAlgn="ctr"/>
                      <a:r>
                        <a:rPr lang="ru-RU" sz="800" b="0" i="0" u="none" strike="noStrike" dirty="0">
                          <a:solidFill>
                            <a:srgbClr val="007F76"/>
                          </a:solidFill>
                          <a:effectLst/>
                          <a:latin typeface="Arial Narrow" panose="020B0606020202030204" pitchFamily="34" charset="0"/>
                        </a:rPr>
                        <a:t>14,2%</a:t>
                      </a:r>
                    </a:p>
                  </a:txBody>
                  <a:tcPr marL="9525" marR="9525" marT="9525" marB="0" anchor="ctr">
                    <a:lnR w="12700" cap="flat" cmpd="sng" algn="ctr">
                      <a:noFill/>
                      <a:prstDash val="solid"/>
                      <a:round/>
                      <a:headEnd type="none" w="med" len="med"/>
                      <a:tailEnd type="none" w="med" len="med"/>
                    </a:lnR>
                    <a:lnB w="12700" cap="flat" cmpd="sng" algn="ctr">
                      <a:solidFill>
                        <a:schemeClr val="tx1"/>
                      </a:solidFill>
                      <a:prstDash val="solid"/>
                      <a:round/>
                      <a:headEnd type="none" w="med" len="med"/>
                      <a:tailEnd type="none" w="med" len="med"/>
                    </a:lnB>
                    <a:solidFill>
                      <a:schemeClr val="bg1">
                        <a:alpha val="20000"/>
                      </a:schemeClr>
                    </a:solidFill>
                  </a:tcPr>
                </a:tc>
                <a:extLst>
                  <a:ext uri="{0D108BD9-81ED-4DB2-BD59-A6C34878D82A}">
                    <a16:rowId xmlns:a16="http://schemas.microsoft.com/office/drawing/2014/main" val="1977705671"/>
                  </a:ext>
                </a:extLst>
              </a:tr>
            </a:tbl>
          </a:graphicData>
        </a:graphic>
      </p:graphicFrame>
    </p:spTree>
    <p:extLst>
      <p:ext uri="{BB962C8B-B14F-4D97-AF65-F5344CB8AC3E}">
        <p14:creationId xmlns:p14="http://schemas.microsoft.com/office/powerpoint/2010/main" val="2097347777"/>
      </p:ext>
    </p:extLst>
  </p:cSld>
  <p:clrMapOvr>
    <a:masterClrMapping/>
  </p:clrMapOvr>
</p:sld>
</file>

<file path=ppt/slides/slide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Номер слайда 2">
            <a:extLst>
              <a:ext uri="{FF2B5EF4-FFF2-40B4-BE49-F238E27FC236}">
                <a16:creationId xmlns:a16="http://schemas.microsoft.com/office/drawing/2014/main" id="{0FE3E8E7-F31A-7D55-7372-1BEAD488D2B4}"/>
              </a:ext>
            </a:extLst>
          </p:cNvPr>
          <p:cNvSpPr>
            <a:spLocks noGrp="1"/>
          </p:cNvSpPr>
          <p:nvPr>
            <p:ph type="sldNum" sz="quarter" idx="12"/>
          </p:nvPr>
        </p:nvSpPr>
        <p:spPr/>
        <p:txBody>
          <a:bodyPr/>
          <a:lstStyle/>
          <a:p>
            <a:fld id="{4060C6F1-8618-4CCA-B45E-7B199C8F5830}" type="slidenum">
              <a:rPr lang="ru-RU" smtClean="0"/>
              <a:pPr/>
              <a:t>19</a:t>
            </a:fld>
            <a:r>
              <a:rPr lang="en-US" dirty="0"/>
              <a:t> </a:t>
            </a:r>
            <a:r>
              <a:rPr lang="ru-RU" dirty="0"/>
              <a:t>из 82</a:t>
            </a:r>
          </a:p>
        </p:txBody>
      </p:sp>
      <p:sp>
        <p:nvSpPr>
          <p:cNvPr id="2" name="Заголовок 3">
            <a:extLst>
              <a:ext uri="{FF2B5EF4-FFF2-40B4-BE49-F238E27FC236}">
                <a16:creationId xmlns:a16="http://schemas.microsoft.com/office/drawing/2014/main" id="{6B40C54E-AB09-425F-8B98-879F69EDE140}"/>
              </a:ext>
            </a:extLst>
          </p:cNvPr>
          <p:cNvSpPr txBox="1">
            <a:spLocks/>
          </p:cNvSpPr>
          <p:nvPr/>
        </p:nvSpPr>
        <p:spPr>
          <a:xfrm>
            <a:off x="72000" y="0"/>
            <a:ext cx="12120000" cy="859626"/>
          </a:xfrm>
          <a:prstGeom prst="rect">
            <a:avLst/>
          </a:prstGeom>
        </p:spPr>
        <p:txBody>
          <a:bodyPr anchor="ctr"/>
          <a:lstStyle>
            <a:defPPr marR="0" lvl="0" algn="l" rtl="0">
              <a:lnSpc>
                <a:spcPct val="100000"/>
              </a:lnSpc>
              <a:spcBef>
                <a:spcPts val="0"/>
              </a:spcBef>
              <a:spcAft>
                <a:spcPts val="0"/>
              </a:spcAft>
            </a:defPPr>
            <a:lvl1pPr marR="0" lvl="0" algn="l" rtl="0" eaLnBrk="1" hangingPunct="1">
              <a:lnSpc>
                <a:spcPct val="100000"/>
              </a:lnSpc>
              <a:spcBef>
                <a:spcPts val="0"/>
              </a:spcBef>
              <a:spcAft>
                <a:spcPts val="0"/>
              </a:spcAft>
              <a:buNone/>
              <a:defRPr sz="2667" b="1" i="0" u="none" strike="noStrike" cap="none">
                <a:solidFill>
                  <a:srgbClr val="007F76"/>
                </a:solidFill>
                <a:latin typeface="Arial" panose="020B0604020202020204" pitchFamily="34" charset="0"/>
                <a:ea typeface="Calibri" panose="020F0502020204030204" pitchFamily="34" charset="0"/>
                <a:cs typeface="Arial" panose="020B0604020202020204" pitchFamily="34" charset="0"/>
                <a:sym typeface="Arial"/>
              </a:defRPr>
            </a:lvl1pPr>
          </a:lstStyle>
          <a:p>
            <a:pPr defTabSz="914400"/>
            <a:r>
              <a:rPr lang="kk-KZ" sz="2800" dirty="0"/>
              <a:t>Т</a:t>
            </a:r>
            <a:r>
              <a:rPr lang="ru-RU" sz="2800" dirty="0"/>
              <a:t>ОП-30 </a:t>
            </a:r>
            <a:r>
              <a:rPr lang="kk-KZ" sz="2800" dirty="0"/>
              <a:t>Өңірлер бойынша базалық сценарийдегі бос жұмыс орны </a:t>
            </a:r>
            <a:r>
              <a:rPr lang="ru-RU" dirty="0"/>
              <a:t>(</a:t>
            </a:r>
            <a:r>
              <a:rPr lang="ru-RU" dirty="0" err="1"/>
              <a:t>білікті</a:t>
            </a:r>
            <a:r>
              <a:rPr lang="ru-RU" dirty="0"/>
              <a:t> </a:t>
            </a:r>
            <a:r>
              <a:rPr lang="ru-RU" dirty="0" err="1"/>
              <a:t>еңбек</a:t>
            </a:r>
            <a:r>
              <a:rPr lang="ru-RU" dirty="0"/>
              <a:t>)</a:t>
            </a:r>
            <a:endParaRPr lang="ru-KZ" kern="0" dirty="0"/>
          </a:p>
        </p:txBody>
      </p:sp>
      <p:graphicFrame>
        <p:nvGraphicFramePr>
          <p:cNvPr id="4" name="Таблица 3">
            <a:extLst>
              <a:ext uri="{FF2B5EF4-FFF2-40B4-BE49-F238E27FC236}">
                <a16:creationId xmlns:a16="http://schemas.microsoft.com/office/drawing/2014/main" id="{6DF87B24-59D4-648D-ECCC-9FBE7C4BF08A}"/>
              </a:ext>
            </a:extLst>
          </p:cNvPr>
          <p:cNvGraphicFramePr>
            <a:graphicFrameLocks noGrp="1"/>
          </p:cNvGraphicFramePr>
          <p:nvPr>
            <p:extLst>
              <p:ext uri="{D42A27DB-BD31-4B8C-83A1-F6EECF244321}">
                <p14:modId xmlns:p14="http://schemas.microsoft.com/office/powerpoint/2010/main" val="2460962223"/>
              </p:ext>
            </p:extLst>
          </p:nvPr>
        </p:nvGraphicFramePr>
        <p:xfrm>
          <a:off x="141431" y="932400"/>
          <a:ext cx="11962800" cy="5589693"/>
        </p:xfrm>
        <a:graphic>
          <a:graphicData uri="http://schemas.openxmlformats.org/drawingml/2006/table">
            <a:tbl>
              <a:tblPr bandRow="1">
                <a:tableStyleId>{3B4B98B0-60AC-42C2-AFA5-B58CD77FA1E5}</a:tableStyleId>
              </a:tblPr>
              <a:tblGrid>
                <a:gridCol w="360000">
                  <a:extLst>
                    <a:ext uri="{9D8B030D-6E8A-4147-A177-3AD203B41FA5}">
                      <a16:colId xmlns:a16="http://schemas.microsoft.com/office/drawing/2014/main" val="2640444703"/>
                    </a:ext>
                  </a:extLst>
                </a:gridCol>
                <a:gridCol w="673200">
                  <a:extLst>
                    <a:ext uri="{9D8B030D-6E8A-4147-A177-3AD203B41FA5}">
                      <a16:colId xmlns:a16="http://schemas.microsoft.com/office/drawing/2014/main" val="308092926"/>
                    </a:ext>
                  </a:extLst>
                </a:gridCol>
                <a:gridCol w="3369600">
                  <a:extLst>
                    <a:ext uri="{9D8B030D-6E8A-4147-A177-3AD203B41FA5}">
                      <a16:colId xmlns:a16="http://schemas.microsoft.com/office/drawing/2014/main" val="2913193191"/>
                    </a:ext>
                  </a:extLst>
                </a:gridCol>
                <a:gridCol w="1296000">
                  <a:extLst>
                    <a:ext uri="{9D8B030D-6E8A-4147-A177-3AD203B41FA5}">
                      <a16:colId xmlns:a16="http://schemas.microsoft.com/office/drawing/2014/main" val="460115169"/>
                    </a:ext>
                  </a:extLst>
                </a:gridCol>
                <a:gridCol w="612000">
                  <a:extLst>
                    <a:ext uri="{9D8B030D-6E8A-4147-A177-3AD203B41FA5}">
                      <a16:colId xmlns:a16="http://schemas.microsoft.com/office/drawing/2014/main" val="475048949"/>
                    </a:ext>
                  </a:extLst>
                </a:gridCol>
                <a:gridCol w="612000">
                  <a:extLst>
                    <a:ext uri="{9D8B030D-6E8A-4147-A177-3AD203B41FA5}">
                      <a16:colId xmlns:a16="http://schemas.microsoft.com/office/drawing/2014/main" val="1192878707"/>
                    </a:ext>
                  </a:extLst>
                </a:gridCol>
                <a:gridCol w="1296000">
                  <a:extLst>
                    <a:ext uri="{9D8B030D-6E8A-4147-A177-3AD203B41FA5}">
                      <a16:colId xmlns:a16="http://schemas.microsoft.com/office/drawing/2014/main" val="1373259417"/>
                    </a:ext>
                  </a:extLst>
                </a:gridCol>
                <a:gridCol w="612000">
                  <a:extLst>
                    <a:ext uri="{9D8B030D-6E8A-4147-A177-3AD203B41FA5}">
                      <a16:colId xmlns:a16="http://schemas.microsoft.com/office/drawing/2014/main" val="1693360573"/>
                    </a:ext>
                  </a:extLst>
                </a:gridCol>
                <a:gridCol w="612000">
                  <a:extLst>
                    <a:ext uri="{9D8B030D-6E8A-4147-A177-3AD203B41FA5}">
                      <a16:colId xmlns:a16="http://schemas.microsoft.com/office/drawing/2014/main" val="3638716962"/>
                    </a:ext>
                  </a:extLst>
                </a:gridCol>
                <a:gridCol w="1296000">
                  <a:extLst>
                    <a:ext uri="{9D8B030D-6E8A-4147-A177-3AD203B41FA5}">
                      <a16:colId xmlns:a16="http://schemas.microsoft.com/office/drawing/2014/main" val="710199319"/>
                    </a:ext>
                  </a:extLst>
                </a:gridCol>
                <a:gridCol w="612000">
                  <a:extLst>
                    <a:ext uri="{9D8B030D-6E8A-4147-A177-3AD203B41FA5}">
                      <a16:colId xmlns:a16="http://schemas.microsoft.com/office/drawing/2014/main" val="826588969"/>
                    </a:ext>
                  </a:extLst>
                </a:gridCol>
                <a:gridCol w="612000">
                  <a:extLst>
                    <a:ext uri="{9D8B030D-6E8A-4147-A177-3AD203B41FA5}">
                      <a16:colId xmlns:a16="http://schemas.microsoft.com/office/drawing/2014/main" val="2534652590"/>
                    </a:ext>
                  </a:extLst>
                </a:gridCol>
              </a:tblGrid>
              <a:tr h="443373">
                <a:tc>
                  <a:txBody>
                    <a:bodyPr/>
                    <a:lstStyle/>
                    <a:p>
                      <a:pPr algn="ctr" rtl="0" fontAlgn="ctr"/>
                      <a:r>
                        <a:rPr lang="ru-RU" sz="1050" u="none" strike="noStrike" dirty="0">
                          <a:solidFill>
                            <a:srgbClr val="007F76"/>
                          </a:solidFill>
                          <a:effectLst/>
                          <a:latin typeface="Arial Narrow" panose="020B0606020202030204" pitchFamily="34" charset="0"/>
                        </a:rPr>
                        <a:t>№</a:t>
                      </a:r>
                      <a:endParaRPr lang="ru-RU" sz="1050" b="0" i="0" u="none" strike="noStrike" dirty="0">
                        <a:solidFill>
                          <a:srgbClr val="007F76"/>
                        </a:solidFill>
                        <a:effectLst/>
                        <a:latin typeface="Arial Narrow" panose="020B0606020202030204" pitchFamily="34" charset="0"/>
                      </a:endParaRPr>
                    </a:p>
                  </a:txBody>
                  <a:tcPr marL="6603" marR="6603" marT="0" marB="0"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algn="ctr" defTabSz="685800" rtl="0" eaLnBrk="1" fontAlgn="ctr" latinLnBrk="0" hangingPunct="1"/>
                      <a:r>
                        <a:rPr lang="ru-RU" sz="1050" b="0" i="0" u="none" strike="noStrike" cap="none" dirty="0">
                          <a:solidFill>
                            <a:srgbClr val="007F76"/>
                          </a:solidFill>
                          <a:effectLst/>
                          <a:latin typeface="Arial Narrow" panose="020B0606020202030204" pitchFamily="34" charset="0"/>
                          <a:ea typeface="+mn-ea"/>
                          <a:cs typeface="+mn-cs"/>
                          <a:sym typeface="Arial"/>
                        </a:rPr>
                        <a:t>ҰҚЖ-2017 </a:t>
                      </a:r>
                      <a:r>
                        <a:rPr lang="ru-RU" sz="1050" b="0" i="0" u="none" strike="noStrike" cap="none" dirty="0" err="1">
                          <a:solidFill>
                            <a:srgbClr val="007F76"/>
                          </a:solidFill>
                          <a:effectLst/>
                          <a:latin typeface="Arial Narrow" panose="020B0606020202030204" pitchFamily="34" charset="0"/>
                          <a:ea typeface="+mn-ea"/>
                          <a:cs typeface="+mn-cs"/>
                          <a:sym typeface="Arial"/>
                        </a:rPr>
                        <a:t>коді</a:t>
                      </a:r>
                      <a:endParaRPr lang="ru-RU" sz="1050" b="0" i="0" u="none" strike="noStrike" cap="none" dirty="0">
                        <a:solidFill>
                          <a:srgbClr val="007F76"/>
                        </a:solidFill>
                        <a:effectLst/>
                        <a:latin typeface="Arial Narrow" panose="020B0606020202030204" pitchFamily="34" charset="0"/>
                        <a:ea typeface="+mn-ea"/>
                        <a:cs typeface="+mn-cs"/>
                        <a:sym typeface="Arial"/>
                      </a:endParaRPr>
                    </a:p>
                  </a:txBody>
                  <a:tcPr marL="6603" marR="6603" marT="0" marB="0"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rtl="0" fontAlgn="ctr"/>
                      <a:r>
                        <a:rPr lang="ru-RU" sz="1050" u="none" strike="noStrike" dirty="0">
                          <a:solidFill>
                            <a:srgbClr val="007F76"/>
                          </a:solidFill>
                          <a:effectLst/>
                          <a:latin typeface="Arial Narrow" panose="020B0606020202030204" pitchFamily="34" charset="0"/>
                        </a:rPr>
                        <a:t>АТАУЫ</a:t>
                      </a:r>
                      <a:endParaRPr lang="ru-RU" sz="1050" b="0" i="0" u="none" strike="noStrike" dirty="0">
                        <a:solidFill>
                          <a:srgbClr val="007F76"/>
                        </a:solidFill>
                        <a:effectLst/>
                        <a:latin typeface="Arial Narrow" panose="020B0606020202030204" pitchFamily="34" charset="0"/>
                      </a:endParaRPr>
                    </a:p>
                  </a:txBody>
                  <a:tcPr marL="6603" marR="6603" marT="0" marB="0" anchor="ctr">
                    <a:lnL>
                      <a:noFill/>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rtl="0" fontAlgn="ctr"/>
                      <a:r>
                        <a:rPr lang="ru-RU" sz="1050" b="0" i="0" u="none" strike="noStrike" dirty="0" err="1">
                          <a:solidFill>
                            <a:srgbClr val="007F76"/>
                          </a:solidFill>
                          <a:effectLst/>
                          <a:latin typeface="Arial Narrow" panose="020B0606020202030204" pitchFamily="34" charset="0"/>
                        </a:rPr>
                        <a:t>Өңір</a:t>
                      </a:r>
                      <a:r>
                        <a:rPr lang="ru-RU" sz="1050" b="0" i="0" u="none" strike="noStrike" dirty="0">
                          <a:solidFill>
                            <a:srgbClr val="007F76"/>
                          </a:solidFill>
                          <a:effectLst/>
                          <a:latin typeface="Arial Narrow" panose="020B0606020202030204" pitchFamily="34" charset="0"/>
                        </a:rPr>
                        <a:t> топ-1</a:t>
                      </a:r>
                    </a:p>
                  </a:txBody>
                  <a:tcPr marL="6603" marR="6603" marT="0" marB="0" anchor="ctr">
                    <a:lnL>
                      <a:noFill/>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rtl="0" fontAlgn="ctr"/>
                      <a:r>
                        <a:rPr lang="ru-RU" sz="1050" b="0" i="0" u="none" strike="noStrike" dirty="0">
                          <a:solidFill>
                            <a:srgbClr val="007F76"/>
                          </a:solidFill>
                          <a:effectLst/>
                          <a:latin typeface="Arial Narrow" panose="020B0606020202030204" pitchFamily="34" charset="0"/>
                        </a:rPr>
                        <a:t>Саны</a:t>
                      </a:r>
                    </a:p>
                  </a:txBody>
                  <a:tcPr marL="6603" marR="6603" marT="0" marB="0" anchor="ctr">
                    <a:lnL>
                      <a:noFill/>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rtl="0" fontAlgn="ctr"/>
                      <a:r>
                        <a:rPr lang="ru-RU" sz="1050" b="0" i="0" u="none" strike="noStrike" dirty="0" err="1">
                          <a:solidFill>
                            <a:srgbClr val="007F76"/>
                          </a:solidFill>
                          <a:effectLst/>
                          <a:latin typeface="Arial Narrow" panose="020B0606020202030204" pitchFamily="34" charset="0"/>
                        </a:rPr>
                        <a:t>Жалпы</a:t>
                      </a:r>
                      <a:r>
                        <a:rPr lang="ru-RU" sz="1050" b="0" i="0" u="none" strike="noStrike" dirty="0">
                          <a:solidFill>
                            <a:srgbClr val="007F76"/>
                          </a:solidFill>
                          <a:effectLst/>
                          <a:latin typeface="Arial Narrow" panose="020B0606020202030204" pitchFamily="34" charset="0"/>
                        </a:rPr>
                        <a:t> </a:t>
                      </a:r>
                    </a:p>
                    <a:p>
                      <a:pPr algn="ctr" rtl="0" fontAlgn="ctr"/>
                      <a:r>
                        <a:rPr lang="ru-RU" sz="1050" b="0" i="0" u="none" strike="noStrike" dirty="0">
                          <a:solidFill>
                            <a:srgbClr val="007F76"/>
                          </a:solidFill>
                          <a:effectLst/>
                          <a:latin typeface="Arial Narrow" panose="020B0606020202030204" pitchFamily="34" charset="0"/>
                        </a:rPr>
                        <a:t>%-</a:t>
                      </a:r>
                      <a:r>
                        <a:rPr lang="kk-KZ" sz="1050" b="0" i="0" u="none" strike="noStrike" dirty="0">
                          <a:solidFill>
                            <a:srgbClr val="007F76"/>
                          </a:solidFill>
                          <a:effectLst/>
                          <a:latin typeface="Arial Narrow" panose="020B0606020202030204" pitchFamily="34" charset="0"/>
                        </a:rPr>
                        <a:t>бен</a:t>
                      </a:r>
                      <a:endParaRPr lang="ru-RU" sz="1050" b="0" i="0" u="none" strike="noStrike" dirty="0">
                        <a:solidFill>
                          <a:srgbClr val="007F76"/>
                        </a:solidFill>
                        <a:effectLst/>
                        <a:latin typeface="Arial Narrow" panose="020B0606020202030204" pitchFamily="34" charset="0"/>
                      </a:endParaRPr>
                    </a:p>
                  </a:txBody>
                  <a:tcPr marL="6603" marR="6603" marT="0" marB="0" anchor="ctr">
                    <a:lnL>
                      <a:noFill/>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rtl="0" fontAlgn="ctr"/>
                      <a:r>
                        <a:rPr lang="ru-RU" sz="1050" b="0" i="0" u="none" strike="noStrike" dirty="0" err="1">
                          <a:solidFill>
                            <a:srgbClr val="007F76"/>
                          </a:solidFill>
                          <a:effectLst/>
                          <a:latin typeface="Arial Narrow" panose="020B0606020202030204" pitchFamily="34" charset="0"/>
                        </a:rPr>
                        <a:t>Өңір</a:t>
                      </a:r>
                      <a:r>
                        <a:rPr lang="ru-RU" sz="1050" b="0" i="0" u="none" strike="noStrike" dirty="0">
                          <a:solidFill>
                            <a:srgbClr val="007F76"/>
                          </a:solidFill>
                          <a:effectLst/>
                          <a:latin typeface="Arial Narrow" panose="020B0606020202030204" pitchFamily="34" charset="0"/>
                        </a:rPr>
                        <a:t> топ-2</a:t>
                      </a:r>
                    </a:p>
                  </a:txBody>
                  <a:tcPr marL="6603" marR="6603" marT="0" marB="0" anchor="ctr">
                    <a:lnL>
                      <a:noFill/>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rtl="0" fontAlgn="ctr"/>
                      <a:r>
                        <a:rPr lang="ru-RU" sz="1050" b="0" i="0" u="none" strike="noStrike" dirty="0">
                          <a:solidFill>
                            <a:srgbClr val="007F76"/>
                          </a:solidFill>
                          <a:effectLst/>
                          <a:latin typeface="Arial Narrow" panose="020B0606020202030204" pitchFamily="34" charset="0"/>
                        </a:rPr>
                        <a:t>Саны</a:t>
                      </a:r>
                    </a:p>
                  </a:txBody>
                  <a:tcPr marL="6603" marR="6603" marT="0" marB="0" anchor="ctr">
                    <a:lnL>
                      <a:noFill/>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rtl="0" fontAlgn="ctr"/>
                      <a:r>
                        <a:rPr lang="ru-RU" sz="1050" b="0" i="0" u="none" strike="noStrike" dirty="0" err="1">
                          <a:solidFill>
                            <a:srgbClr val="007F76"/>
                          </a:solidFill>
                          <a:effectLst/>
                          <a:latin typeface="Arial Narrow" panose="020B0606020202030204" pitchFamily="34" charset="0"/>
                        </a:rPr>
                        <a:t>Жалпы</a:t>
                      </a:r>
                      <a:r>
                        <a:rPr lang="ru-RU" sz="1050" b="0" i="0" u="none" strike="noStrike" dirty="0">
                          <a:solidFill>
                            <a:srgbClr val="007F76"/>
                          </a:solidFill>
                          <a:effectLst/>
                          <a:latin typeface="Arial Narrow" panose="020B0606020202030204" pitchFamily="34" charset="0"/>
                        </a:rPr>
                        <a:t> </a:t>
                      </a:r>
                    </a:p>
                    <a:p>
                      <a:pPr algn="ctr" rtl="0" fontAlgn="ctr"/>
                      <a:r>
                        <a:rPr lang="ru-RU" sz="1050" b="0" i="0" u="none" strike="noStrike" dirty="0">
                          <a:solidFill>
                            <a:srgbClr val="007F76"/>
                          </a:solidFill>
                          <a:effectLst/>
                          <a:latin typeface="Arial Narrow" panose="020B0606020202030204" pitchFamily="34" charset="0"/>
                        </a:rPr>
                        <a:t>%-</a:t>
                      </a:r>
                      <a:r>
                        <a:rPr lang="kk-KZ" sz="1050" b="0" i="0" u="none" strike="noStrike" dirty="0">
                          <a:solidFill>
                            <a:srgbClr val="007F76"/>
                          </a:solidFill>
                          <a:effectLst/>
                          <a:latin typeface="Arial Narrow" panose="020B0606020202030204" pitchFamily="34" charset="0"/>
                        </a:rPr>
                        <a:t>бен</a:t>
                      </a:r>
                      <a:endParaRPr lang="ru-RU" sz="1050" b="0" i="0" u="none" strike="noStrike" dirty="0">
                        <a:solidFill>
                          <a:srgbClr val="007F76"/>
                        </a:solidFill>
                        <a:effectLst/>
                        <a:latin typeface="Arial Narrow" panose="020B0606020202030204" pitchFamily="34" charset="0"/>
                      </a:endParaRPr>
                    </a:p>
                  </a:txBody>
                  <a:tcPr marL="6603" marR="6603" marT="0" marB="0" anchor="ctr">
                    <a:lnL>
                      <a:noFill/>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rtl="0" fontAlgn="ctr"/>
                      <a:r>
                        <a:rPr lang="ru-RU" sz="1050" b="0" i="0" u="none" strike="noStrike" dirty="0" err="1">
                          <a:solidFill>
                            <a:srgbClr val="007F76"/>
                          </a:solidFill>
                          <a:effectLst/>
                          <a:latin typeface="Arial Narrow" panose="020B0606020202030204" pitchFamily="34" charset="0"/>
                        </a:rPr>
                        <a:t>Өңір</a:t>
                      </a:r>
                      <a:r>
                        <a:rPr lang="ru-RU" sz="1050" b="0" i="0" u="none" strike="noStrike" dirty="0">
                          <a:solidFill>
                            <a:srgbClr val="007F76"/>
                          </a:solidFill>
                          <a:effectLst/>
                          <a:latin typeface="Arial Narrow" panose="020B0606020202030204" pitchFamily="34" charset="0"/>
                        </a:rPr>
                        <a:t> топ-3</a:t>
                      </a:r>
                    </a:p>
                  </a:txBody>
                  <a:tcPr marL="6603" marR="6603" marT="0" marB="0" anchor="ctr">
                    <a:lnL>
                      <a:noFill/>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rtl="0" fontAlgn="ctr"/>
                      <a:r>
                        <a:rPr lang="ru-RU" sz="1050" b="0" i="0" u="none" strike="noStrike" dirty="0">
                          <a:solidFill>
                            <a:srgbClr val="007F76"/>
                          </a:solidFill>
                          <a:effectLst/>
                          <a:latin typeface="Arial Narrow" panose="020B0606020202030204" pitchFamily="34" charset="0"/>
                        </a:rPr>
                        <a:t>Саны</a:t>
                      </a:r>
                    </a:p>
                  </a:txBody>
                  <a:tcPr marL="6603" marR="6603" marT="0" marB="0" anchor="ctr">
                    <a:lnL>
                      <a:noFill/>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rtl="0" fontAlgn="ctr"/>
                      <a:r>
                        <a:rPr lang="ru-RU" sz="1050" b="0" i="0" u="none" strike="noStrike" dirty="0" err="1">
                          <a:solidFill>
                            <a:srgbClr val="007F76"/>
                          </a:solidFill>
                          <a:effectLst/>
                          <a:latin typeface="Arial Narrow" panose="020B0606020202030204" pitchFamily="34" charset="0"/>
                        </a:rPr>
                        <a:t>Жалпы</a:t>
                      </a:r>
                      <a:r>
                        <a:rPr lang="ru-RU" sz="1050" b="0" i="0" u="none" strike="noStrike" dirty="0">
                          <a:solidFill>
                            <a:srgbClr val="007F76"/>
                          </a:solidFill>
                          <a:effectLst/>
                          <a:latin typeface="Arial Narrow" panose="020B0606020202030204" pitchFamily="34" charset="0"/>
                        </a:rPr>
                        <a:t> </a:t>
                      </a:r>
                    </a:p>
                    <a:p>
                      <a:pPr algn="ctr" rtl="0" fontAlgn="ctr"/>
                      <a:r>
                        <a:rPr lang="ru-RU" sz="1050" b="0" i="0" u="none" strike="noStrike" dirty="0">
                          <a:solidFill>
                            <a:srgbClr val="007F76"/>
                          </a:solidFill>
                          <a:effectLst/>
                          <a:latin typeface="Arial Narrow" panose="020B0606020202030204" pitchFamily="34" charset="0"/>
                        </a:rPr>
                        <a:t>%-</a:t>
                      </a:r>
                      <a:r>
                        <a:rPr lang="kk-KZ" sz="1050" b="0" i="0" u="none" strike="noStrike" dirty="0">
                          <a:solidFill>
                            <a:srgbClr val="007F76"/>
                          </a:solidFill>
                          <a:effectLst/>
                          <a:latin typeface="Arial Narrow" panose="020B0606020202030204" pitchFamily="34" charset="0"/>
                        </a:rPr>
                        <a:t>бен</a:t>
                      </a:r>
                      <a:endParaRPr lang="ru-RU" sz="1050" b="0" i="0" u="none" strike="noStrike" dirty="0">
                        <a:solidFill>
                          <a:srgbClr val="007F76"/>
                        </a:solidFill>
                        <a:effectLst/>
                        <a:latin typeface="Arial Narrow" panose="020B0606020202030204" pitchFamily="34" charset="0"/>
                      </a:endParaRPr>
                    </a:p>
                  </a:txBody>
                  <a:tcPr marL="6603" marR="6603" marT="0" marB="0" anchor="ctr">
                    <a:lnL>
                      <a:noFill/>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821115214"/>
                  </a:ext>
                </a:extLst>
              </a:tr>
              <a:tr h="171544">
                <a:tc>
                  <a:txBody>
                    <a:bodyPr/>
                    <a:lstStyle/>
                    <a:p>
                      <a:pPr algn="ctr" fontAlgn="b"/>
                      <a:r>
                        <a:rPr lang="ru-RU" sz="800" u="none" strike="noStrike" dirty="0">
                          <a:solidFill>
                            <a:srgbClr val="007F76"/>
                          </a:solidFill>
                          <a:effectLst/>
                          <a:latin typeface="Arial Narrow" panose="020B0606020202030204" pitchFamily="34" charset="0"/>
                        </a:rPr>
                        <a:t>1</a:t>
                      </a:r>
                      <a:endParaRPr lang="en-US" sz="800" b="0" i="0" u="none" strike="noStrike" dirty="0">
                        <a:solidFill>
                          <a:srgbClr val="007F76"/>
                        </a:solidFill>
                        <a:effectLst/>
                        <a:latin typeface="Arial Narrow" panose="020B0606020202030204" pitchFamily="34" charset="0"/>
                      </a:endParaRPr>
                    </a:p>
                  </a:txBody>
                  <a:tcPr marL="9525" marR="9525" marT="0" marB="0" anchor="ctr">
                    <a:lnT w="12700" cap="flat" cmpd="sng" algn="ctr">
                      <a:solidFill>
                        <a:schemeClr val="tx1"/>
                      </a:solidFill>
                      <a:prstDash val="solid"/>
                      <a:round/>
                      <a:headEnd type="none" w="med" len="med"/>
                      <a:tailEnd type="none" w="med" len="med"/>
                    </a:lnT>
                    <a:solidFill>
                      <a:srgbClr val="007F76">
                        <a:alpha val="20000"/>
                      </a:srgbClr>
                    </a:solidFill>
                  </a:tcPr>
                </a:tc>
                <a:tc>
                  <a:txBody>
                    <a:bodyPr/>
                    <a:lstStyle/>
                    <a:p>
                      <a:pPr algn="ctr" rtl="0" fontAlgn="ctr"/>
                      <a:r>
                        <a:rPr lang="ru-RU" sz="800" b="0" i="0" u="none" strike="noStrike" dirty="0">
                          <a:solidFill>
                            <a:srgbClr val="007F76"/>
                          </a:solidFill>
                          <a:effectLst/>
                          <a:latin typeface="Arial Narrow" panose="020B0606020202030204" pitchFamily="34" charset="0"/>
                        </a:rPr>
                        <a:t>2350-3</a:t>
                      </a:r>
                    </a:p>
                  </a:txBody>
                  <a:tcPr marL="9525" marR="9525" marT="9525" marB="0" anchor="ctr">
                    <a:lnT w="12700" cap="flat" cmpd="sng" algn="ctr">
                      <a:solidFill>
                        <a:schemeClr val="tx1"/>
                      </a:solidFill>
                      <a:prstDash val="solid"/>
                      <a:round/>
                      <a:headEnd type="none" w="med" len="med"/>
                      <a:tailEnd type="none" w="med" len="med"/>
                    </a:lnT>
                    <a:solidFill>
                      <a:srgbClr val="007F76">
                        <a:alpha val="20000"/>
                      </a:srgbClr>
                    </a:solidFill>
                  </a:tcPr>
                </a:tc>
                <a:tc>
                  <a:txBody>
                    <a:bodyPr/>
                    <a:lstStyle/>
                    <a:p>
                      <a:pPr marL="72000" algn="l" fontAlgn="ctr"/>
                      <a:r>
                        <a:rPr lang="ru-RU" sz="800" b="0" i="0" u="none" strike="noStrike" cap="none" dirty="0" err="1">
                          <a:solidFill>
                            <a:srgbClr val="007F76"/>
                          </a:solidFill>
                          <a:effectLst/>
                          <a:latin typeface="Arial Narrow" panose="020B0606020202030204" pitchFamily="34" charset="0"/>
                          <a:ea typeface="+mn-ea"/>
                          <a:cs typeface="+mn-cs"/>
                          <a:sym typeface="Arial"/>
                        </a:rPr>
                        <a:t>Қоғамдық</a:t>
                      </a:r>
                      <a:r>
                        <a:rPr lang="ru-RU" sz="800" b="0" i="0" u="none" strike="noStrike" cap="none" dirty="0">
                          <a:solidFill>
                            <a:srgbClr val="007F76"/>
                          </a:solidFill>
                          <a:effectLst/>
                          <a:latin typeface="Arial Narrow" panose="020B0606020202030204" pitchFamily="34" charset="0"/>
                          <a:ea typeface="+mn-ea"/>
                          <a:cs typeface="+mn-cs"/>
                          <a:sym typeface="Arial"/>
                        </a:rPr>
                        <a:t> </a:t>
                      </a:r>
                      <a:r>
                        <a:rPr lang="ru-RU" sz="800" b="0" i="0" u="none" strike="noStrike" cap="none" dirty="0" err="1">
                          <a:solidFill>
                            <a:srgbClr val="007F76"/>
                          </a:solidFill>
                          <a:effectLst/>
                          <a:latin typeface="Arial Narrow" panose="020B0606020202030204" pitchFamily="34" charset="0"/>
                          <a:ea typeface="+mn-ea"/>
                          <a:cs typeface="+mn-cs"/>
                          <a:sym typeface="Arial"/>
                        </a:rPr>
                        <a:t>ғылымдар</a:t>
                      </a:r>
                      <a:r>
                        <a:rPr lang="ru-RU" sz="800" b="0" i="0" u="none" strike="noStrike" cap="none" dirty="0">
                          <a:solidFill>
                            <a:srgbClr val="007F76"/>
                          </a:solidFill>
                          <a:effectLst/>
                          <a:latin typeface="Arial Narrow" panose="020B0606020202030204" pitchFamily="34" charset="0"/>
                          <a:ea typeface="+mn-ea"/>
                          <a:cs typeface="+mn-cs"/>
                          <a:sym typeface="Arial"/>
                        </a:rPr>
                        <a:t> </a:t>
                      </a:r>
                      <a:r>
                        <a:rPr lang="ru-RU" sz="800" b="0" i="0" u="none" strike="noStrike" cap="none" dirty="0" err="1">
                          <a:solidFill>
                            <a:srgbClr val="007F76"/>
                          </a:solidFill>
                          <a:effectLst/>
                          <a:latin typeface="Arial Narrow" panose="020B0606020202030204" pitchFamily="34" charset="0"/>
                          <a:ea typeface="+mn-ea"/>
                          <a:cs typeface="+mn-cs"/>
                          <a:sym typeface="Arial"/>
                        </a:rPr>
                        <a:t>бойынша</a:t>
                      </a:r>
                      <a:r>
                        <a:rPr lang="ru-RU" sz="800" b="0" i="0" u="none" strike="noStrike" cap="none" dirty="0">
                          <a:solidFill>
                            <a:srgbClr val="007F76"/>
                          </a:solidFill>
                          <a:effectLst/>
                          <a:latin typeface="Arial Narrow" panose="020B0606020202030204" pitchFamily="34" charset="0"/>
                          <a:ea typeface="+mn-ea"/>
                          <a:cs typeface="+mn-cs"/>
                          <a:sym typeface="Arial"/>
                        </a:rPr>
                        <a:t> орта </a:t>
                      </a:r>
                      <a:r>
                        <a:rPr lang="ru-RU" sz="800" b="0" i="0" u="none" strike="noStrike" cap="none" dirty="0" err="1">
                          <a:solidFill>
                            <a:srgbClr val="007F76"/>
                          </a:solidFill>
                          <a:effectLst/>
                          <a:latin typeface="Arial Narrow" panose="020B0606020202030204" pitchFamily="34" charset="0"/>
                          <a:ea typeface="+mn-ea"/>
                          <a:cs typeface="+mn-cs"/>
                          <a:sym typeface="Arial"/>
                        </a:rPr>
                        <a:t>мектеп</a:t>
                      </a:r>
                      <a:r>
                        <a:rPr lang="ru-RU" sz="800" b="0" i="0" u="none" strike="noStrike" cap="none" dirty="0">
                          <a:solidFill>
                            <a:srgbClr val="007F76"/>
                          </a:solidFill>
                          <a:effectLst/>
                          <a:latin typeface="Arial Narrow" panose="020B0606020202030204" pitchFamily="34" charset="0"/>
                          <a:ea typeface="+mn-ea"/>
                          <a:cs typeface="+mn-cs"/>
                          <a:sym typeface="Arial"/>
                        </a:rPr>
                        <a:t> </a:t>
                      </a:r>
                      <a:r>
                        <a:rPr lang="ru-RU" sz="800" b="0" i="0" u="none" strike="noStrike" cap="none" dirty="0" err="1">
                          <a:solidFill>
                            <a:srgbClr val="007F76"/>
                          </a:solidFill>
                          <a:effectLst/>
                          <a:latin typeface="Arial Narrow" panose="020B0606020202030204" pitchFamily="34" charset="0"/>
                          <a:ea typeface="+mn-ea"/>
                          <a:cs typeface="+mn-cs"/>
                          <a:sym typeface="Arial"/>
                        </a:rPr>
                        <a:t>мұғалімдері</a:t>
                      </a:r>
                      <a:endParaRPr lang="ru-RU" sz="800" b="0" i="0" u="none" strike="noStrike" cap="none" dirty="0">
                        <a:solidFill>
                          <a:srgbClr val="007F76"/>
                        </a:solidFill>
                        <a:effectLst/>
                        <a:latin typeface="Arial Narrow" panose="020B0606020202030204" pitchFamily="34" charset="0"/>
                        <a:ea typeface="+mn-ea"/>
                        <a:cs typeface="+mn-cs"/>
                        <a:sym typeface="Arial"/>
                      </a:endParaRPr>
                    </a:p>
                  </a:txBody>
                  <a:tcPr marL="9525" marR="9525" marT="0" marB="0" anchor="ctr">
                    <a:lnT w="12700" cap="flat" cmpd="sng" algn="ctr">
                      <a:solidFill>
                        <a:schemeClr val="tx1"/>
                      </a:solidFill>
                      <a:prstDash val="solid"/>
                      <a:round/>
                      <a:headEnd type="none" w="med" len="med"/>
                      <a:tailEnd type="none" w="med" len="med"/>
                    </a:lnT>
                    <a:solidFill>
                      <a:srgbClr val="007F76">
                        <a:alpha val="20000"/>
                      </a:srgbClr>
                    </a:solidFill>
                  </a:tcPr>
                </a:tc>
                <a:tc>
                  <a:txBody>
                    <a:bodyPr/>
                    <a:lstStyle/>
                    <a:p>
                      <a:pPr algn="ctr" rtl="0" fontAlgn="ctr"/>
                      <a:r>
                        <a:rPr lang="ru-RU" sz="800" b="0" i="0" u="none" strike="noStrike" dirty="0">
                          <a:solidFill>
                            <a:srgbClr val="007F76"/>
                          </a:solidFill>
                          <a:effectLst/>
                          <a:latin typeface="Arial Narrow" panose="020B0606020202030204" pitchFamily="34" charset="0"/>
                        </a:rPr>
                        <a:t>Алматы қ.</a:t>
                      </a:r>
                    </a:p>
                  </a:txBody>
                  <a:tcPr marL="9525" marR="9525" marT="9525" marB="0" anchor="ctr">
                    <a:lnT w="12700" cap="flat" cmpd="sng" algn="ctr">
                      <a:solidFill>
                        <a:schemeClr val="tx1"/>
                      </a:solidFill>
                      <a:prstDash val="solid"/>
                      <a:round/>
                      <a:headEnd type="none" w="med" len="med"/>
                      <a:tailEnd type="none" w="med" len="med"/>
                    </a:lnT>
                    <a:solidFill>
                      <a:srgbClr val="007F76">
                        <a:alpha val="20000"/>
                      </a:srgbClr>
                    </a:solidFill>
                  </a:tcPr>
                </a:tc>
                <a:tc>
                  <a:txBody>
                    <a:bodyPr/>
                    <a:lstStyle/>
                    <a:p>
                      <a:pPr algn="ctr" rtl="0" fontAlgn="ctr"/>
                      <a:r>
                        <a:rPr lang="ru-RU" sz="800" b="0" i="0" u="none" strike="noStrike">
                          <a:solidFill>
                            <a:srgbClr val="007F76"/>
                          </a:solidFill>
                          <a:effectLst/>
                          <a:latin typeface="Arial Narrow" panose="020B0606020202030204" pitchFamily="34" charset="0"/>
                        </a:rPr>
                        <a:t>2 428</a:t>
                      </a:r>
                    </a:p>
                  </a:txBody>
                  <a:tcPr marL="9525" marR="9525" marT="9525" marB="0" anchor="ctr">
                    <a:lnT w="12700" cap="flat" cmpd="sng" algn="ctr">
                      <a:solidFill>
                        <a:schemeClr val="tx1"/>
                      </a:solidFill>
                      <a:prstDash val="solid"/>
                      <a:round/>
                      <a:headEnd type="none" w="med" len="med"/>
                      <a:tailEnd type="none" w="med" len="med"/>
                    </a:lnT>
                    <a:solidFill>
                      <a:srgbClr val="007F76">
                        <a:alpha val="20000"/>
                      </a:srgbClr>
                    </a:solidFill>
                  </a:tcPr>
                </a:tc>
                <a:tc>
                  <a:txBody>
                    <a:bodyPr/>
                    <a:lstStyle/>
                    <a:p>
                      <a:pPr algn="ctr" rtl="0" fontAlgn="ctr"/>
                      <a:r>
                        <a:rPr lang="ru-RU" sz="800" b="0" i="0" u="none" strike="noStrike">
                          <a:solidFill>
                            <a:srgbClr val="007F76"/>
                          </a:solidFill>
                          <a:effectLst/>
                          <a:latin typeface="Arial Narrow" panose="020B0606020202030204" pitchFamily="34" charset="0"/>
                        </a:rPr>
                        <a:t>10,2%</a:t>
                      </a:r>
                    </a:p>
                  </a:txBody>
                  <a:tcPr marL="9525" marR="9525" marT="9525" marB="0" anchor="ctr">
                    <a:lnT w="12700" cap="flat" cmpd="sng" algn="ctr">
                      <a:solidFill>
                        <a:schemeClr val="tx1"/>
                      </a:solidFill>
                      <a:prstDash val="solid"/>
                      <a:round/>
                      <a:headEnd type="none" w="med" len="med"/>
                      <a:tailEnd type="none" w="med" len="med"/>
                    </a:lnT>
                    <a:solidFill>
                      <a:srgbClr val="007F76">
                        <a:alpha val="20000"/>
                      </a:srgbClr>
                    </a:solidFill>
                  </a:tcPr>
                </a:tc>
                <a:tc>
                  <a:txBody>
                    <a:bodyPr/>
                    <a:lstStyle/>
                    <a:p>
                      <a:pPr algn="ctr" rtl="0" fontAlgn="ctr"/>
                      <a:r>
                        <a:rPr lang="ru-RU" sz="800" b="0" i="0" u="none" strike="noStrike" dirty="0">
                          <a:solidFill>
                            <a:srgbClr val="007F76"/>
                          </a:solidFill>
                          <a:effectLst/>
                          <a:latin typeface="Arial Narrow" panose="020B0606020202030204" pitchFamily="34" charset="0"/>
                        </a:rPr>
                        <a:t>Жамбыл</a:t>
                      </a:r>
                    </a:p>
                  </a:txBody>
                  <a:tcPr marL="9525" marR="9525" marT="9525" marB="0" anchor="ctr">
                    <a:lnT w="12700" cap="flat" cmpd="sng" algn="ctr">
                      <a:solidFill>
                        <a:schemeClr val="tx1"/>
                      </a:solidFill>
                      <a:prstDash val="solid"/>
                      <a:round/>
                      <a:headEnd type="none" w="med" len="med"/>
                      <a:tailEnd type="none" w="med" len="med"/>
                    </a:lnT>
                    <a:solidFill>
                      <a:srgbClr val="007F76">
                        <a:alpha val="20000"/>
                      </a:srgbClr>
                    </a:solidFill>
                  </a:tcPr>
                </a:tc>
                <a:tc>
                  <a:txBody>
                    <a:bodyPr/>
                    <a:lstStyle/>
                    <a:p>
                      <a:pPr algn="ctr" rtl="0" fontAlgn="ctr"/>
                      <a:r>
                        <a:rPr lang="ru-RU" sz="800" b="0" i="0" u="none" strike="noStrike">
                          <a:solidFill>
                            <a:srgbClr val="007F76"/>
                          </a:solidFill>
                          <a:effectLst/>
                          <a:latin typeface="Arial Narrow" panose="020B0606020202030204" pitchFamily="34" charset="0"/>
                        </a:rPr>
                        <a:t>2 379</a:t>
                      </a:r>
                    </a:p>
                  </a:txBody>
                  <a:tcPr marL="9525" marR="9525" marT="9525" marB="0" anchor="ctr">
                    <a:lnT w="12700" cap="flat" cmpd="sng" algn="ctr">
                      <a:solidFill>
                        <a:schemeClr val="tx1"/>
                      </a:solidFill>
                      <a:prstDash val="solid"/>
                      <a:round/>
                      <a:headEnd type="none" w="med" len="med"/>
                      <a:tailEnd type="none" w="med" len="med"/>
                    </a:lnT>
                    <a:solidFill>
                      <a:srgbClr val="007F76">
                        <a:alpha val="20000"/>
                      </a:srgbClr>
                    </a:solidFill>
                  </a:tcPr>
                </a:tc>
                <a:tc>
                  <a:txBody>
                    <a:bodyPr/>
                    <a:lstStyle/>
                    <a:p>
                      <a:pPr algn="ctr" rtl="0" fontAlgn="ctr"/>
                      <a:r>
                        <a:rPr lang="ru-RU" sz="800" b="0" i="0" u="none" strike="noStrike" dirty="0">
                          <a:solidFill>
                            <a:srgbClr val="007F76"/>
                          </a:solidFill>
                          <a:effectLst/>
                          <a:latin typeface="Arial Narrow" panose="020B0606020202030204" pitchFamily="34" charset="0"/>
                        </a:rPr>
                        <a:t>9,9%</a:t>
                      </a:r>
                    </a:p>
                  </a:txBody>
                  <a:tcPr marL="9525" marR="9525" marT="9525" marB="0" anchor="ctr">
                    <a:lnT w="12700" cap="flat" cmpd="sng" algn="ctr">
                      <a:solidFill>
                        <a:schemeClr val="tx1"/>
                      </a:solidFill>
                      <a:prstDash val="solid"/>
                      <a:round/>
                      <a:headEnd type="none" w="med" len="med"/>
                      <a:tailEnd type="none" w="med" len="med"/>
                    </a:lnT>
                    <a:solidFill>
                      <a:srgbClr val="007F76">
                        <a:alpha val="20000"/>
                      </a:srgbClr>
                    </a:solidFill>
                  </a:tcPr>
                </a:tc>
                <a:tc>
                  <a:txBody>
                    <a:bodyPr/>
                    <a:lstStyle/>
                    <a:p>
                      <a:pPr algn="ctr" rtl="0" fontAlgn="ctr"/>
                      <a:r>
                        <a:rPr lang="ru-RU" sz="800" b="0" i="0" u="none" strike="noStrike" dirty="0">
                          <a:solidFill>
                            <a:srgbClr val="007F76"/>
                          </a:solidFill>
                          <a:effectLst/>
                          <a:latin typeface="Arial Narrow" panose="020B0606020202030204" pitchFamily="34" charset="0"/>
                        </a:rPr>
                        <a:t>Астана қ.</a:t>
                      </a:r>
                    </a:p>
                  </a:txBody>
                  <a:tcPr marL="9525" marR="9525" marT="9525" marB="0" anchor="ctr">
                    <a:lnT w="12700" cap="flat" cmpd="sng" algn="ctr">
                      <a:solidFill>
                        <a:schemeClr val="tx1"/>
                      </a:solidFill>
                      <a:prstDash val="solid"/>
                      <a:round/>
                      <a:headEnd type="none" w="med" len="med"/>
                      <a:tailEnd type="none" w="med" len="med"/>
                    </a:lnT>
                    <a:solidFill>
                      <a:srgbClr val="007F76">
                        <a:alpha val="20000"/>
                      </a:srgbClr>
                    </a:solidFill>
                  </a:tcPr>
                </a:tc>
                <a:tc>
                  <a:txBody>
                    <a:bodyPr/>
                    <a:lstStyle/>
                    <a:p>
                      <a:pPr algn="ctr" rtl="0" fontAlgn="ctr"/>
                      <a:r>
                        <a:rPr lang="ru-RU" sz="800" b="0" i="0" u="none" strike="noStrike">
                          <a:solidFill>
                            <a:srgbClr val="007F76"/>
                          </a:solidFill>
                          <a:effectLst/>
                          <a:latin typeface="Arial Narrow" panose="020B0606020202030204" pitchFamily="34" charset="0"/>
                        </a:rPr>
                        <a:t>2 200</a:t>
                      </a:r>
                    </a:p>
                  </a:txBody>
                  <a:tcPr marL="9525" marR="9525" marT="9525" marB="0" anchor="ctr">
                    <a:lnT w="12700" cap="flat" cmpd="sng" algn="ctr">
                      <a:solidFill>
                        <a:schemeClr val="tx1"/>
                      </a:solidFill>
                      <a:prstDash val="solid"/>
                      <a:round/>
                      <a:headEnd type="none" w="med" len="med"/>
                      <a:tailEnd type="none" w="med" len="med"/>
                    </a:lnT>
                    <a:solidFill>
                      <a:srgbClr val="007F76">
                        <a:alpha val="20000"/>
                      </a:srgbClr>
                    </a:solidFill>
                  </a:tcPr>
                </a:tc>
                <a:tc>
                  <a:txBody>
                    <a:bodyPr/>
                    <a:lstStyle/>
                    <a:p>
                      <a:pPr algn="ctr" rtl="0" fontAlgn="ctr"/>
                      <a:r>
                        <a:rPr lang="ru-RU" sz="800" b="0" i="0" u="none" strike="noStrike">
                          <a:solidFill>
                            <a:srgbClr val="007F76"/>
                          </a:solidFill>
                          <a:effectLst/>
                          <a:latin typeface="Arial Narrow" panose="020B0606020202030204" pitchFamily="34" charset="0"/>
                        </a:rPr>
                        <a:t>9,2%</a:t>
                      </a:r>
                    </a:p>
                  </a:txBody>
                  <a:tcPr marL="9525" marR="9525" marT="9525" marB="0" anchor="ctr">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solidFill>
                      <a:srgbClr val="007F76">
                        <a:alpha val="20000"/>
                      </a:srgbClr>
                    </a:solidFill>
                  </a:tcPr>
                </a:tc>
                <a:extLst>
                  <a:ext uri="{0D108BD9-81ED-4DB2-BD59-A6C34878D82A}">
                    <a16:rowId xmlns:a16="http://schemas.microsoft.com/office/drawing/2014/main" val="2728981022"/>
                  </a:ext>
                </a:extLst>
              </a:tr>
              <a:tr h="171544">
                <a:tc>
                  <a:txBody>
                    <a:bodyPr/>
                    <a:lstStyle/>
                    <a:p>
                      <a:pPr algn="ctr" fontAlgn="b"/>
                      <a:r>
                        <a:rPr lang="ru-RU" sz="800" u="none" strike="noStrike" dirty="0">
                          <a:solidFill>
                            <a:srgbClr val="007F76"/>
                          </a:solidFill>
                          <a:effectLst/>
                          <a:latin typeface="Arial Narrow" panose="020B0606020202030204" pitchFamily="34" charset="0"/>
                        </a:rPr>
                        <a:t>2</a:t>
                      </a:r>
                      <a:endParaRPr lang="en-US" sz="800" b="0" i="0" u="none" strike="noStrike" dirty="0">
                        <a:solidFill>
                          <a:srgbClr val="007F76"/>
                        </a:solidFill>
                        <a:effectLst/>
                        <a:latin typeface="Arial Narrow" panose="020B0606020202030204" pitchFamily="34" charset="0"/>
                      </a:endParaRPr>
                    </a:p>
                  </a:txBody>
                  <a:tcPr marL="9525" marR="9525" marT="0" marB="0" anchor="ctr">
                    <a:solidFill>
                      <a:schemeClr val="accent6">
                        <a:lumMod val="50000"/>
                        <a:alpha val="1000"/>
                      </a:schemeClr>
                    </a:solidFill>
                  </a:tcPr>
                </a:tc>
                <a:tc>
                  <a:txBody>
                    <a:bodyPr/>
                    <a:lstStyle/>
                    <a:p>
                      <a:pPr algn="ctr" rtl="0" fontAlgn="ctr"/>
                      <a:r>
                        <a:rPr lang="ru-RU" sz="800" b="0" i="0" u="none" strike="noStrike">
                          <a:solidFill>
                            <a:srgbClr val="007F76"/>
                          </a:solidFill>
                          <a:effectLst/>
                          <a:latin typeface="Arial Narrow" panose="020B0606020202030204" pitchFamily="34" charset="0"/>
                        </a:rPr>
                        <a:t>5414-9</a:t>
                      </a:r>
                    </a:p>
                  </a:txBody>
                  <a:tcPr marL="9525" marR="9525" marT="9525" marB="0" anchor="ctr">
                    <a:solidFill>
                      <a:schemeClr val="accent6">
                        <a:lumMod val="50000"/>
                        <a:alpha val="1000"/>
                      </a:schemeClr>
                    </a:solidFill>
                  </a:tcPr>
                </a:tc>
                <a:tc>
                  <a:txBody>
                    <a:bodyPr/>
                    <a:lstStyle/>
                    <a:p>
                      <a:pPr marL="72000" algn="l" fontAlgn="ctr"/>
                      <a:r>
                        <a:rPr lang="ru-RU" sz="800" b="0" i="0" u="none" strike="noStrike" cap="none" dirty="0" err="1">
                          <a:solidFill>
                            <a:srgbClr val="007F76"/>
                          </a:solidFill>
                          <a:effectLst/>
                          <a:latin typeface="Arial Narrow" panose="020B0606020202030204" pitchFamily="34" charset="0"/>
                          <a:ea typeface="+mn-ea"/>
                          <a:cs typeface="+mn-cs"/>
                          <a:sym typeface="Arial"/>
                        </a:rPr>
                        <a:t>Күзетшілер</a:t>
                      </a:r>
                      <a:r>
                        <a:rPr lang="ru-RU" sz="800" b="0" i="0" u="none" strike="noStrike" cap="none" dirty="0">
                          <a:solidFill>
                            <a:srgbClr val="007F76"/>
                          </a:solidFill>
                          <a:effectLst/>
                          <a:latin typeface="Arial Narrow" panose="020B0606020202030204" pitchFamily="34" charset="0"/>
                          <a:ea typeface="+mn-ea"/>
                          <a:cs typeface="+mn-cs"/>
                          <a:sym typeface="Arial"/>
                        </a:rPr>
                        <a:t>, </a:t>
                      </a:r>
                      <a:r>
                        <a:rPr lang="ru-RU" sz="800" b="0" i="0" u="none" strike="noStrike" cap="none" dirty="0" err="1">
                          <a:solidFill>
                            <a:srgbClr val="007F76"/>
                          </a:solidFill>
                          <a:effectLst/>
                          <a:latin typeface="Arial Narrow" panose="020B0606020202030204" pitchFamily="34" charset="0"/>
                          <a:ea typeface="+mn-ea"/>
                          <a:cs typeface="+mn-cs"/>
                          <a:sym typeface="Arial"/>
                        </a:rPr>
                        <a:t>инкассаторлар</a:t>
                      </a:r>
                      <a:r>
                        <a:rPr lang="ru-RU" sz="800" b="0" i="0" u="none" strike="noStrike" cap="none" dirty="0">
                          <a:solidFill>
                            <a:srgbClr val="007F76"/>
                          </a:solidFill>
                          <a:effectLst/>
                          <a:latin typeface="Arial Narrow" panose="020B0606020202030204" pitchFamily="34" charset="0"/>
                          <a:ea typeface="+mn-ea"/>
                          <a:cs typeface="+mn-cs"/>
                          <a:sym typeface="Arial"/>
                        </a:rPr>
                        <a:t> </a:t>
                      </a:r>
                      <a:r>
                        <a:rPr lang="ru-RU" sz="800" b="0" i="0" u="none" strike="noStrike" cap="none" dirty="0" err="1">
                          <a:solidFill>
                            <a:srgbClr val="007F76"/>
                          </a:solidFill>
                          <a:effectLst/>
                          <a:latin typeface="Arial Narrow" panose="020B0606020202030204" pitchFamily="34" charset="0"/>
                          <a:ea typeface="+mn-ea"/>
                          <a:cs typeface="+mn-cs"/>
                          <a:sym typeface="Arial"/>
                        </a:rPr>
                        <a:t>және</a:t>
                      </a:r>
                      <a:r>
                        <a:rPr lang="ru-RU" sz="800" b="0" i="0" u="none" strike="noStrike" cap="none" dirty="0">
                          <a:solidFill>
                            <a:srgbClr val="007F76"/>
                          </a:solidFill>
                          <a:effectLst/>
                          <a:latin typeface="Arial Narrow" panose="020B0606020202030204" pitchFamily="34" charset="0"/>
                          <a:ea typeface="+mn-ea"/>
                          <a:cs typeface="+mn-cs"/>
                          <a:sym typeface="Arial"/>
                        </a:rPr>
                        <a:t>  </a:t>
                      </a:r>
                      <a:r>
                        <a:rPr lang="ru-RU" sz="800" b="0" i="0" u="none" strike="noStrike" cap="none" dirty="0" err="1">
                          <a:solidFill>
                            <a:srgbClr val="007F76"/>
                          </a:solidFill>
                          <a:effectLst/>
                          <a:latin typeface="Arial Narrow" panose="020B0606020202030204" pitchFamily="34" charset="0"/>
                          <a:ea typeface="+mn-ea"/>
                          <a:cs typeface="+mn-cs"/>
                          <a:sym typeface="Arial"/>
                        </a:rPr>
                        <a:t>тектес</a:t>
                      </a:r>
                      <a:r>
                        <a:rPr lang="ru-RU" sz="800" b="0" i="0" u="none" strike="noStrike" cap="none" dirty="0">
                          <a:solidFill>
                            <a:srgbClr val="007F76"/>
                          </a:solidFill>
                          <a:effectLst/>
                          <a:latin typeface="Arial Narrow" panose="020B0606020202030204" pitchFamily="34" charset="0"/>
                          <a:ea typeface="+mn-ea"/>
                          <a:cs typeface="+mn-cs"/>
                          <a:sym typeface="Arial"/>
                        </a:rPr>
                        <a:t> </a:t>
                      </a:r>
                      <a:r>
                        <a:rPr lang="ru-RU" sz="800" b="0" i="0" u="none" strike="noStrike" cap="none" dirty="0" err="1">
                          <a:solidFill>
                            <a:srgbClr val="007F76"/>
                          </a:solidFill>
                          <a:effectLst/>
                          <a:latin typeface="Arial Narrow" panose="020B0606020202030204" pitchFamily="34" charset="0"/>
                          <a:ea typeface="+mn-ea"/>
                          <a:cs typeface="+mn-cs"/>
                          <a:sym typeface="Arial"/>
                        </a:rPr>
                        <a:t>қызметтер</a:t>
                      </a:r>
                      <a:endParaRPr lang="ru-RU" sz="800" b="0" i="0" u="none" strike="noStrike" cap="none" dirty="0">
                        <a:solidFill>
                          <a:srgbClr val="007F76"/>
                        </a:solidFill>
                        <a:effectLst/>
                        <a:latin typeface="Arial Narrow" panose="020B0606020202030204" pitchFamily="34" charset="0"/>
                        <a:ea typeface="+mn-ea"/>
                        <a:cs typeface="+mn-cs"/>
                        <a:sym typeface="Arial"/>
                      </a:endParaRPr>
                    </a:p>
                  </a:txBody>
                  <a:tcPr marL="9525" marR="9525" marT="0" marB="0" anchor="ctr">
                    <a:solidFill>
                      <a:schemeClr val="accent6">
                        <a:lumMod val="50000"/>
                        <a:alpha val="1000"/>
                      </a:schemeClr>
                    </a:solidFill>
                  </a:tcPr>
                </a:tc>
                <a:tc>
                  <a:txBody>
                    <a:bodyPr/>
                    <a:lstStyle/>
                    <a:p>
                      <a:pPr algn="ctr" rtl="0" fontAlgn="ctr"/>
                      <a:r>
                        <a:rPr lang="ru-RU" sz="800" b="0" i="0" u="none" strike="noStrike" dirty="0" err="1">
                          <a:solidFill>
                            <a:srgbClr val="007F76"/>
                          </a:solidFill>
                          <a:effectLst/>
                          <a:latin typeface="Arial Narrow" panose="020B0606020202030204" pitchFamily="34" charset="0"/>
                        </a:rPr>
                        <a:t>Ақтөбе</a:t>
                      </a:r>
                      <a:endParaRPr lang="ru-RU" sz="800" b="0" i="0" u="none" strike="noStrike" dirty="0">
                        <a:solidFill>
                          <a:srgbClr val="007F76"/>
                        </a:solidFill>
                        <a:effectLst/>
                        <a:latin typeface="Arial Narrow" panose="020B0606020202030204" pitchFamily="34" charset="0"/>
                      </a:endParaRPr>
                    </a:p>
                  </a:txBody>
                  <a:tcPr marL="9525" marR="9525" marT="9525" marB="0" anchor="ctr">
                    <a:solidFill>
                      <a:schemeClr val="accent6">
                        <a:lumMod val="50000"/>
                        <a:alpha val="1000"/>
                      </a:schemeClr>
                    </a:solidFill>
                  </a:tcPr>
                </a:tc>
                <a:tc>
                  <a:txBody>
                    <a:bodyPr/>
                    <a:lstStyle/>
                    <a:p>
                      <a:pPr algn="ctr" rtl="0" fontAlgn="ctr"/>
                      <a:r>
                        <a:rPr lang="ru-RU" sz="800" b="0" i="0" u="none" strike="noStrike">
                          <a:solidFill>
                            <a:srgbClr val="007F76"/>
                          </a:solidFill>
                          <a:effectLst/>
                          <a:latin typeface="Arial Narrow" panose="020B0606020202030204" pitchFamily="34" charset="0"/>
                        </a:rPr>
                        <a:t>3 065</a:t>
                      </a:r>
                    </a:p>
                  </a:txBody>
                  <a:tcPr marL="9525" marR="9525" marT="9525" marB="0" anchor="ctr">
                    <a:solidFill>
                      <a:schemeClr val="accent6">
                        <a:lumMod val="50000"/>
                        <a:alpha val="1000"/>
                      </a:schemeClr>
                    </a:solidFill>
                  </a:tcPr>
                </a:tc>
                <a:tc>
                  <a:txBody>
                    <a:bodyPr/>
                    <a:lstStyle/>
                    <a:p>
                      <a:pPr algn="ctr" rtl="0" fontAlgn="ctr"/>
                      <a:r>
                        <a:rPr lang="ru-RU" sz="800" b="0" i="0" u="none" strike="noStrike">
                          <a:solidFill>
                            <a:srgbClr val="007F76"/>
                          </a:solidFill>
                          <a:effectLst/>
                          <a:latin typeface="Arial Narrow" panose="020B0606020202030204" pitchFamily="34" charset="0"/>
                        </a:rPr>
                        <a:t>14,5%</a:t>
                      </a:r>
                    </a:p>
                  </a:txBody>
                  <a:tcPr marL="9525" marR="9525" marT="9525" marB="0" anchor="ctr">
                    <a:solidFill>
                      <a:schemeClr val="accent6">
                        <a:lumMod val="50000"/>
                        <a:alpha val="1000"/>
                      </a:schemeClr>
                    </a:solidFill>
                  </a:tcPr>
                </a:tc>
                <a:tc>
                  <a:txBody>
                    <a:bodyPr/>
                    <a:lstStyle/>
                    <a:p>
                      <a:pPr algn="ctr" rtl="0" fontAlgn="ctr"/>
                      <a:r>
                        <a:rPr lang="ru-RU" sz="800" b="0" i="0" u="none" strike="noStrike" dirty="0">
                          <a:solidFill>
                            <a:srgbClr val="007F76"/>
                          </a:solidFill>
                          <a:effectLst/>
                          <a:latin typeface="Arial Narrow" panose="020B0606020202030204" pitchFamily="34" charset="0"/>
                        </a:rPr>
                        <a:t>Павлодар</a:t>
                      </a:r>
                    </a:p>
                  </a:txBody>
                  <a:tcPr marL="9525" marR="9525" marT="9525" marB="0" anchor="ctr">
                    <a:solidFill>
                      <a:schemeClr val="accent6">
                        <a:lumMod val="50000"/>
                        <a:alpha val="1000"/>
                      </a:schemeClr>
                    </a:solidFill>
                  </a:tcPr>
                </a:tc>
                <a:tc>
                  <a:txBody>
                    <a:bodyPr/>
                    <a:lstStyle/>
                    <a:p>
                      <a:pPr algn="ctr" rtl="0" fontAlgn="ctr"/>
                      <a:r>
                        <a:rPr lang="ru-RU" sz="800" b="0" i="0" u="none" strike="noStrike">
                          <a:solidFill>
                            <a:srgbClr val="007F76"/>
                          </a:solidFill>
                          <a:effectLst/>
                          <a:latin typeface="Arial Narrow" panose="020B0606020202030204" pitchFamily="34" charset="0"/>
                        </a:rPr>
                        <a:t>3 061</a:t>
                      </a:r>
                    </a:p>
                  </a:txBody>
                  <a:tcPr marL="9525" marR="9525" marT="9525" marB="0" anchor="ctr">
                    <a:solidFill>
                      <a:schemeClr val="accent6">
                        <a:lumMod val="50000"/>
                        <a:alpha val="1000"/>
                      </a:schemeClr>
                    </a:solidFill>
                  </a:tcPr>
                </a:tc>
                <a:tc>
                  <a:txBody>
                    <a:bodyPr/>
                    <a:lstStyle/>
                    <a:p>
                      <a:pPr algn="ctr" rtl="0" fontAlgn="ctr"/>
                      <a:r>
                        <a:rPr lang="ru-RU" sz="800" b="0" i="0" u="none" strike="noStrike">
                          <a:solidFill>
                            <a:srgbClr val="007F76"/>
                          </a:solidFill>
                          <a:effectLst/>
                          <a:latin typeface="Arial Narrow" panose="020B0606020202030204" pitchFamily="34" charset="0"/>
                        </a:rPr>
                        <a:t>14,5%</a:t>
                      </a:r>
                    </a:p>
                  </a:txBody>
                  <a:tcPr marL="9525" marR="9525" marT="9525" marB="0" anchor="ctr">
                    <a:solidFill>
                      <a:schemeClr val="accent6">
                        <a:lumMod val="50000"/>
                        <a:alpha val="1000"/>
                      </a:schemeClr>
                    </a:solidFill>
                  </a:tcPr>
                </a:tc>
                <a:tc>
                  <a:txBody>
                    <a:bodyPr/>
                    <a:lstStyle/>
                    <a:p>
                      <a:pPr algn="ctr" rtl="0" fontAlgn="ctr"/>
                      <a:r>
                        <a:rPr lang="ru-RU" sz="800" b="0" i="0" u="none" strike="noStrike" dirty="0">
                          <a:solidFill>
                            <a:srgbClr val="007F76"/>
                          </a:solidFill>
                          <a:effectLst/>
                          <a:latin typeface="Arial Narrow" panose="020B0606020202030204" pitchFamily="34" charset="0"/>
                        </a:rPr>
                        <a:t>Алматы қ.</a:t>
                      </a:r>
                    </a:p>
                  </a:txBody>
                  <a:tcPr marL="9525" marR="9525" marT="9525" marB="0" anchor="ctr">
                    <a:solidFill>
                      <a:schemeClr val="accent6">
                        <a:lumMod val="50000"/>
                        <a:alpha val="1000"/>
                      </a:schemeClr>
                    </a:solidFill>
                  </a:tcPr>
                </a:tc>
                <a:tc>
                  <a:txBody>
                    <a:bodyPr/>
                    <a:lstStyle/>
                    <a:p>
                      <a:pPr algn="ctr" rtl="0" fontAlgn="ctr"/>
                      <a:r>
                        <a:rPr lang="ru-RU" sz="800" b="0" i="0" u="none" strike="noStrike">
                          <a:solidFill>
                            <a:srgbClr val="007F76"/>
                          </a:solidFill>
                          <a:effectLst/>
                          <a:latin typeface="Arial Narrow" panose="020B0606020202030204" pitchFamily="34" charset="0"/>
                        </a:rPr>
                        <a:t>2 468</a:t>
                      </a:r>
                    </a:p>
                  </a:txBody>
                  <a:tcPr marL="9525" marR="9525" marT="9525" marB="0" anchor="ctr">
                    <a:solidFill>
                      <a:schemeClr val="accent6">
                        <a:lumMod val="50000"/>
                        <a:alpha val="1000"/>
                      </a:schemeClr>
                    </a:solidFill>
                  </a:tcPr>
                </a:tc>
                <a:tc>
                  <a:txBody>
                    <a:bodyPr/>
                    <a:lstStyle/>
                    <a:p>
                      <a:pPr algn="ctr" rtl="0" fontAlgn="ctr"/>
                      <a:r>
                        <a:rPr lang="ru-RU" sz="800" b="0" i="0" u="none" strike="noStrike">
                          <a:solidFill>
                            <a:srgbClr val="007F76"/>
                          </a:solidFill>
                          <a:effectLst/>
                          <a:latin typeface="Arial Narrow" panose="020B0606020202030204" pitchFamily="34" charset="0"/>
                        </a:rPr>
                        <a:t>11,7%</a:t>
                      </a:r>
                    </a:p>
                  </a:txBody>
                  <a:tcPr marL="9525" marR="9525" marT="9525" marB="0" anchor="ctr">
                    <a:lnR w="12700" cap="flat" cmpd="sng" algn="ctr">
                      <a:noFill/>
                      <a:prstDash val="solid"/>
                      <a:round/>
                      <a:headEnd type="none" w="med" len="med"/>
                      <a:tailEnd type="none" w="med" len="med"/>
                    </a:lnR>
                    <a:solidFill>
                      <a:schemeClr val="accent6">
                        <a:lumMod val="50000"/>
                        <a:alpha val="1000"/>
                      </a:schemeClr>
                    </a:solidFill>
                  </a:tcPr>
                </a:tc>
                <a:extLst>
                  <a:ext uri="{0D108BD9-81ED-4DB2-BD59-A6C34878D82A}">
                    <a16:rowId xmlns:a16="http://schemas.microsoft.com/office/drawing/2014/main" val="496541397"/>
                  </a:ext>
                </a:extLst>
              </a:tr>
              <a:tr h="171544">
                <a:tc>
                  <a:txBody>
                    <a:bodyPr/>
                    <a:lstStyle/>
                    <a:p>
                      <a:pPr algn="ctr" fontAlgn="b"/>
                      <a:r>
                        <a:rPr lang="ru-RU" sz="800" u="none" strike="noStrike" dirty="0">
                          <a:solidFill>
                            <a:srgbClr val="007F76"/>
                          </a:solidFill>
                          <a:effectLst/>
                          <a:latin typeface="Arial Narrow" panose="020B0606020202030204" pitchFamily="34" charset="0"/>
                        </a:rPr>
                        <a:t>3</a:t>
                      </a:r>
                      <a:endParaRPr lang="en-US" sz="800" b="0" i="0" u="none" strike="noStrike" dirty="0">
                        <a:solidFill>
                          <a:srgbClr val="007F76"/>
                        </a:solidFill>
                        <a:effectLst/>
                        <a:latin typeface="Arial Narrow" panose="020B0606020202030204" pitchFamily="34" charset="0"/>
                      </a:endParaRPr>
                    </a:p>
                  </a:txBody>
                  <a:tcPr marL="9525" marR="9525" marT="0" marB="0" anchor="ctr">
                    <a:solidFill>
                      <a:srgbClr val="007F76">
                        <a:alpha val="20000"/>
                      </a:srgbClr>
                    </a:solidFill>
                  </a:tcPr>
                </a:tc>
                <a:tc>
                  <a:txBody>
                    <a:bodyPr/>
                    <a:lstStyle/>
                    <a:p>
                      <a:pPr algn="ctr" rtl="0" fontAlgn="ctr"/>
                      <a:r>
                        <a:rPr lang="ru-RU" sz="800" b="0" i="0" u="none" strike="noStrike">
                          <a:solidFill>
                            <a:srgbClr val="007F76"/>
                          </a:solidFill>
                          <a:effectLst/>
                          <a:latin typeface="Arial Narrow" panose="020B0606020202030204" pitchFamily="34" charset="0"/>
                        </a:rPr>
                        <a:t>3221-0</a:t>
                      </a:r>
                    </a:p>
                  </a:txBody>
                  <a:tcPr marL="9525" marR="9525" marT="9525" marB="0" anchor="ctr">
                    <a:solidFill>
                      <a:srgbClr val="007F76">
                        <a:alpha val="20000"/>
                      </a:srgbClr>
                    </a:solidFill>
                  </a:tcPr>
                </a:tc>
                <a:tc>
                  <a:txBody>
                    <a:bodyPr/>
                    <a:lstStyle/>
                    <a:p>
                      <a:pPr marL="72000" algn="l" fontAlgn="ctr"/>
                      <a:r>
                        <a:rPr lang="ru-RU" sz="800" b="0" i="0" u="none" strike="noStrike" cap="none" dirty="0" err="1">
                          <a:solidFill>
                            <a:srgbClr val="007F76"/>
                          </a:solidFill>
                          <a:effectLst/>
                          <a:latin typeface="Arial Narrow" panose="020B0606020202030204" pitchFamily="34" charset="0"/>
                          <a:ea typeface="+mn-ea"/>
                          <a:cs typeface="+mn-cs"/>
                          <a:sym typeface="Arial"/>
                        </a:rPr>
                        <a:t>Күтім</a:t>
                      </a:r>
                      <a:r>
                        <a:rPr lang="ru-RU" sz="800" b="0" i="0" u="none" strike="noStrike" cap="none" dirty="0">
                          <a:solidFill>
                            <a:srgbClr val="007F76"/>
                          </a:solidFill>
                          <a:effectLst/>
                          <a:latin typeface="Arial Narrow" panose="020B0606020202030204" pitchFamily="34" charset="0"/>
                          <a:ea typeface="+mn-ea"/>
                          <a:cs typeface="+mn-cs"/>
                          <a:sym typeface="Arial"/>
                        </a:rPr>
                        <a:t> </a:t>
                      </a:r>
                      <a:r>
                        <a:rPr lang="ru-RU" sz="800" b="0" i="0" u="none" strike="noStrike" cap="none" dirty="0" err="1">
                          <a:solidFill>
                            <a:srgbClr val="007F76"/>
                          </a:solidFill>
                          <a:effectLst/>
                          <a:latin typeface="Arial Narrow" panose="020B0606020202030204" pitchFamily="34" charset="0"/>
                          <a:ea typeface="+mn-ea"/>
                          <a:cs typeface="+mn-cs"/>
                          <a:sym typeface="Arial"/>
                        </a:rPr>
                        <a:t>жөніндегі</a:t>
                      </a:r>
                      <a:r>
                        <a:rPr lang="ru-RU" sz="800" b="0" i="0" u="none" strike="noStrike" cap="none" dirty="0">
                          <a:solidFill>
                            <a:srgbClr val="007F76"/>
                          </a:solidFill>
                          <a:effectLst/>
                          <a:latin typeface="Arial Narrow" panose="020B0606020202030204" pitchFamily="34" charset="0"/>
                          <a:ea typeface="+mn-ea"/>
                          <a:cs typeface="+mn-cs"/>
                          <a:sym typeface="Arial"/>
                        </a:rPr>
                        <a:t> орта </a:t>
                      </a:r>
                      <a:r>
                        <a:rPr lang="ru-RU" sz="800" b="0" i="0" u="none" strike="noStrike" cap="none" dirty="0" err="1">
                          <a:solidFill>
                            <a:srgbClr val="007F76"/>
                          </a:solidFill>
                          <a:effectLst/>
                          <a:latin typeface="Arial Narrow" panose="020B0606020202030204" pitchFamily="34" charset="0"/>
                          <a:ea typeface="+mn-ea"/>
                          <a:cs typeface="+mn-cs"/>
                          <a:sym typeface="Arial"/>
                        </a:rPr>
                        <a:t>медициналық</a:t>
                      </a:r>
                      <a:r>
                        <a:rPr lang="ru-RU" sz="800" b="0" i="0" u="none" strike="noStrike" cap="none" dirty="0">
                          <a:solidFill>
                            <a:srgbClr val="007F76"/>
                          </a:solidFill>
                          <a:effectLst/>
                          <a:latin typeface="Arial Narrow" panose="020B0606020202030204" pitchFamily="34" charset="0"/>
                          <a:ea typeface="+mn-ea"/>
                          <a:cs typeface="+mn-cs"/>
                          <a:sym typeface="Arial"/>
                        </a:rPr>
                        <a:t> персонал</a:t>
                      </a:r>
                    </a:p>
                  </a:txBody>
                  <a:tcPr marL="9525" marR="9525" marT="0" marB="0" anchor="ctr">
                    <a:solidFill>
                      <a:srgbClr val="007F76">
                        <a:alpha val="20000"/>
                      </a:srgbClr>
                    </a:solidFill>
                  </a:tcPr>
                </a:tc>
                <a:tc>
                  <a:txBody>
                    <a:bodyPr/>
                    <a:lstStyle/>
                    <a:p>
                      <a:pPr algn="ctr" rtl="0" fontAlgn="ctr"/>
                      <a:r>
                        <a:rPr lang="ru-RU" sz="800" b="0" i="0" u="none" strike="noStrike" dirty="0" err="1">
                          <a:solidFill>
                            <a:srgbClr val="007F76"/>
                          </a:solidFill>
                          <a:effectLst/>
                          <a:latin typeface="Arial Narrow" panose="020B0606020202030204" pitchFamily="34" charset="0"/>
                        </a:rPr>
                        <a:t>Қостанай</a:t>
                      </a:r>
                      <a:endParaRPr lang="ru-RU" sz="800" b="0" i="0" u="none" strike="noStrike" dirty="0">
                        <a:solidFill>
                          <a:srgbClr val="007F76"/>
                        </a:solidFill>
                        <a:effectLst/>
                        <a:latin typeface="Arial Narrow" panose="020B0606020202030204" pitchFamily="34" charset="0"/>
                      </a:endParaRPr>
                    </a:p>
                  </a:txBody>
                  <a:tcPr marL="9525" marR="9525" marT="9525" marB="0" anchor="ctr">
                    <a:solidFill>
                      <a:srgbClr val="007F76">
                        <a:alpha val="20000"/>
                      </a:srgbClr>
                    </a:solidFill>
                  </a:tcPr>
                </a:tc>
                <a:tc>
                  <a:txBody>
                    <a:bodyPr/>
                    <a:lstStyle/>
                    <a:p>
                      <a:pPr algn="ctr" rtl="0" fontAlgn="ctr"/>
                      <a:r>
                        <a:rPr lang="ru-RU" sz="800" b="0" i="0" u="none" strike="noStrike">
                          <a:solidFill>
                            <a:srgbClr val="007F76"/>
                          </a:solidFill>
                          <a:effectLst/>
                          <a:latin typeface="Arial Narrow" panose="020B0606020202030204" pitchFamily="34" charset="0"/>
                        </a:rPr>
                        <a:t>3 348</a:t>
                      </a:r>
                    </a:p>
                  </a:txBody>
                  <a:tcPr marL="9525" marR="9525" marT="9525" marB="0" anchor="ctr">
                    <a:solidFill>
                      <a:srgbClr val="007F76">
                        <a:alpha val="20000"/>
                      </a:srgbClr>
                    </a:solidFill>
                  </a:tcPr>
                </a:tc>
                <a:tc>
                  <a:txBody>
                    <a:bodyPr/>
                    <a:lstStyle/>
                    <a:p>
                      <a:pPr algn="ctr" rtl="0" fontAlgn="ctr"/>
                      <a:r>
                        <a:rPr lang="ru-RU" sz="800" b="0" i="0" u="none" strike="noStrike">
                          <a:solidFill>
                            <a:srgbClr val="007F76"/>
                          </a:solidFill>
                          <a:effectLst/>
                          <a:latin typeface="Arial Narrow" panose="020B0606020202030204" pitchFamily="34" charset="0"/>
                        </a:rPr>
                        <a:t>16,2%</a:t>
                      </a:r>
                    </a:p>
                  </a:txBody>
                  <a:tcPr marL="9525" marR="9525" marT="9525" marB="0" anchor="ctr">
                    <a:solidFill>
                      <a:srgbClr val="007F76">
                        <a:alpha val="20000"/>
                      </a:srgbClr>
                    </a:solidFill>
                  </a:tcPr>
                </a:tc>
                <a:tc>
                  <a:txBody>
                    <a:bodyPr/>
                    <a:lstStyle/>
                    <a:p>
                      <a:pPr algn="ctr" rtl="0" fontAlgn="ctr"/>
                      <a:r>
                        <a:rPr lang="ru-RU" sz="800" b="0" i="0" u="none" strike="noStrike" dirty="0">
                          <a:solidFill>
                            <a:srgbClr val="007F76"/>
                          </a:solidFill>
                          <a:effectLst/>
                          <a:latin typeface="Arial Narrow" panose="020B0606020202030204" pitchFamily="34" charset="0"/>
                        </a:rPr>
                        <a:t>Астана қ.</a:t>
                      </a:r>
                    </a:p>
                  </a:txBody>
                  <a:tcPr marL="9525" marR="9525" marT="9525" marB="0" anchor="ctr">
                    <a:solidFill>
                      <a:srgbClr val="007F76">
                        <a:alpha val="20000"/>
                      </a:srgbClr>
                    </a:solidFill>
                  </a:tcPr>
                </a:tc>
                <a:tc>
                  <a:txBody>
                    <a:bodyPr/>
                    <a:lstStyle/>
                    <a:p>
                      <a:pPr algn="ctr" rtl="0" fontAlgn="ctr"/>
                      <a:r>
                        <a:rPr lang="ru-RU" sz="800" b="0" i="0" u="none" strike="noStrike">
                          <a:solidFill>
                            <a:srgbClr val="007F76"/>
                          </a:solidFill>
                          <a:effectLst/>
                          <a:latin typeface="Arial Narrow" panose="020B0606020202030204" pitchFamily="34" charset="0"/>
                        </a:rPr>
                        <a:t>2 830</a:t>
                      </a:r>
                    </a:p>
                  </a:txBody>
                  <a:tcPr marL="9525" marR="9525" marT="9525" marB="0" anchor="ctr">
                    <a:solidFill>
                      <a:srgbClr val="007F76">
                        <a:alpha val="20000"/>
                      </a:srgbClr>
                    </a:solidFill>
                  </a:tcPr>
                </a:tc>
                <a:tc>
                  <a:txBody>
                    <a:bodyPr/>
                    <a:lstStyle/>
                    <a:p>
                      <a:pPr algn="ctr" rtl="0" fontAlgn="ctr"/>
                      <a:r>
                        <a:rPr lang="ru-RU" sz="800" b="0" i="0" u="none" strike="noStrike">
                          <a:solidFill>
                            <a:srgbClr val="007F76"/>
                          </a:solidFill>
                          <a:effectLst/>
                          <a:latin typeface="Arial Narrow" panose="020B0606020202030204" pitchFamily="34" charset="0"/>
                        </a:rPr>
                        <a:t>13,7%</a:t>
                      </a:r>
                    </a:p>
                  </a:txBody>
                  <a:tcPr marL="9525" marR="9525" marT="9525" marB="0" anchor="ctr">
                    <a:solidFill>
                      <a:srgbClr val="007F76">
                        <a:alpha val="20000"/>
                      </a:srgbClr>
                    </a:solidFill>
                  </a:tcPr>
                </a:tc>
                <a:tc>
                  <a:txBody>
                    <a:bodyPr/>
                    <a:lstStyle/>
                    <a:p>
                      <a:pPr algn="ctr" rtl="0" fontAlgn="ctr"/>
                      <a:r>
                        <a:rPr lang="ru-RU" sz="800" b="0" i="0" u="none" strike="noStrike" dirty="0">
                          <a:solidFill>
                            <a:srgbClr val="007F76"/>
                          </a:solidFill>
                          <a:effectLst/>
                          <a:latin typeface="Arial Narrow" panose="020B0606020202030204" pitchFamily="34" charset="0"/>
                        </a:rPr>
                        <a:t>Алматы қ.</a:t>
                      </a:r>
                    </a:p>
                  </a:txBody>
                  <a:tcPr marL="9525" marR="9525" marT="9525" marB="0" anchor="ctr">
                    <a:solidFill>
                      <a:srgbClr val="007F76">
                        <a:alpha val="20000"/>
                      </a:srgbClr>
                    </a:solidFill>
                  </a:tcPr>
                </a:tc>
                <a:tc>
                  <a:txBody>
                    <a:bodyPr/>
                    <a:lstStyle/>
                    <a:p>
                      <a:pPr algn="ctr" rtl="0" fontAlgn="ctr"/>
                      <a:r>
                        <a:rPr lang="ru-RU" sz="800" b="0" i="0" u="none" strike="noStrike">
                          <a:solidFill>
                            <a:srgbClr val="007F76"/>
                          </a:solidFill>
                          <a:effectLst/>
                          <a:latin typeface="Arial Narrow" panose="020B0606020202030204" pitchFamily="34" charset="0"/>
                        </a:rPr>
                        <a:t>1 752</a:t>
                      </a:r>
                    </a:p>
                  </a:txBody>
                  <a:tcPr marL="9525" marR="9525" marT="9525" marB="0" anchor="ctr">
                    <a:solidFill>
                      <a:srgbClr val="007F76">
                        <a:alpha val="20000"/>
                      </a:srgbClr>
                    </a:solidFill>
                  </a:tcPr>
                </a:tc>
                <a:tc>
                  <a:txBody>
                    <a:bodyPr/>
                    <a:lstStyle/>
                    <a:p>
                      <a:pPr algn="ctr" rtl="0" fontAlgn="ctr"/>
                      <a:r>
                        <a:rPr lang="ru-RU" sz="800" b="0" i="0" u="none" strike="noStrike">
                          <a:solidFill>
                            <a:srgbClr val="007F76"/>
                          </a:solidFill>
                          <a:effectLst/>
                          <a:latin typeface="Arial Narrow" panose="020B0606020202030204" pitchFamily="34" charset="0"/>
                        </a:rPr>
                        <a:t>8,5%</a:t>
                      </a:r>
                    </a:p>
                  </a:txBody>
                  <a:tcPr marL="9525" marR="9525" marT="9525" marB="0" anchor="ctr">
                    <a:lnR w="12700" cap="flat" cmpd="sng" algn="ctr">
                      <a:noFill/>
                      <a:prstDash val="solid"/>
                      <a:round/>
                      <a:headEnd type="none" w="med" len="med"/>
                      <a:tailEnd type="none" w="med" len="med"/>
                    </a:lnR>
                    <a:solidFill>
                      <a:srgbClr val="007F76">
                        <a:alpha val="20000"/>
                      </a:srgbClr>
                    </a:solidFill>
                  </a:tcPr>
                </a:tc>
                <a:extLst>
                  <a:ext uri="{0D108BD9-81ED-4DB2-BD59-A6C34878D82A}">
                    <a16:rowId xmlns:a16="http://schemas.microsoft.com/office/drawing/2014/main" val="4195104307"/>
                  </a:ext>
                </a:extLst>
              </a:tr>
              <a:tr h="171544">
                <a:tc>
                  <a:txBody>
                    <a:bodyPr/>
                    <a:lstStyle/>
                    <a:p>
                      <a:pPr algn="ctr" fontAlgn="b"/>
                      <a:r>
                        <a:rPr lang="ru-RU" sz="800" u="none" strike="noStrike" dirty="0">
                          <a:solidFill>
                            <a:srgbClr val="007F76"/>
                          </a:solidFill>
                          <a:effectLst/>
                          <a:latin typeface="Arial Narrow" panose="020B0606020202030204" pitchFamily="34" charset="0"/>
                        </a:rPr>
                        <a:t>4</a:t>
                      </a:r>
                      <a:endParaRPr lang="en-US" sz="800" b="0" i="0" u="none" strike="noStrike" dirty="0">
                        <a:solidFill>
                          <a:srgbClr val="007F76"/>
                        </a:solidFill>
                        <a:effectLst/>
                        <a:latin typeface="Arial Narrow" panose="020B0606020202030204" pitchFamily="34" charset="0"/>
                      </a:endParaRPr>
                    </a:p>
                  </a:txBody>
                  <a:tcPr marL="9525" marR="9525" marT="0" marB="0" anchor="ctr">
                    <a:solidFill>
                      <a:schemeClr val="accent6">
                        <a:lumMod val="50000"/>
                        <a:alpha val="1000"/>
                      </a:schemeClr>
                    </a:solidFill>
                  </a:tcPr>
                </a:tc>
                <a:tc>
                  <a:txBody>
                    <a:bodyPr/>
                    <a:lstStyle/>
                    <a:p>
                      <a:pPr algn="ctr" rtl="0" fontAlgn="ctr"/>
                      <a:r>
                        <a:rPr lang="ru-RU" sz="800" b="0" i="0" u="none" strike="noStrike">
                          <a:solidFill>
                            <a:srgbClr val="007F76"/>
                          </a:solidFill>
                          <a:effectLst/>
                          <a:latin typeface="Arial Narrow" panose="020B0606020202030204" pitchFamily="34" charset="0"/>
                        </a:rPr>
                        <a:t>2362-0</a:t>
                      </a:r>
                    </a:p>
                  </a:txBody>
                  <a:tcPr marL="9525" marR="9525" marT="9525" marB="0" anchor="ctr">
                    <a:solidFill>
                      <a:schemeClr val="accent6">
                        <a:lumMod val="50000"/>
                        <a:alpha val="1000"/>
                      </a:schemeClr>
                    </a:solidFill>
                  </a:tcPr>
                </a:tc>
                <a:tc>
                  <a:txBody>
                    <a:bodyPr/>
                    <a:lstStyle/>
                    <a:p>
                      <a:pPr marL="72000" algn="l" fontAlgn="ctr"/>
                      <a:r>
                        <a:rPr lang="ru-RU" sz="800" b="0" i="0" u="none" strike="noStrike" cap="none" dirty="0" err="1">
                          <a:solidFill>
                            <a:srgbClr val="007F76"/>
                          </a:solidFill>
                          <a:effectLst/>
                          <a:latin typeface="Arial Narrow" panose="020B0606020202030204" pitchFamily="34" charset="0"/>
                          <a:ea typeface="+mn-ea"/>
                          <a:cs typeface="+mn-cs"/>
                          <a:sym typeface="Arial"/>
                        </a:rPr>
                        <a:t>Мектепке</a:t>
                      </a:r>
                      <a:r>
                        <a:rPr lang="ru-RU" sz="800" b="0" i="0" u="none" strike="noStrike" cap="none" dirty="0">
                          <a:solidFill>
                            <a:srgbClr val="007F76"/>
                          </a:solidFill>
                          <a:effectLst/>
                          <a:latin typeface="Arial Narrow" panose="020B0606020202030204" pitchFamily="34" charset="0"/>
                          <a:ea typeface="+mn-ea"/>
                          <a:cs typeface="+mn-cs"/>
                          <a:sym typeface="Arial"/>
                        </a:rPr>
                        <a:t> </a:t>
                      </a:r>
                      <a:r>
                        <a:rPr lang="ru-RU" sz="800" b="0" i="0" u="none" strike="noStrike" cap="none" dirty="0" err="1">
                          <a:solidFill>
                            <a:srgbClr val="007F76"/>
                          </a:solidFill>
                          <a:effectLst/>
                          <a:latin typeface="Arial Narrow" panose="020B0606020202030204" pitchFamily="34" charset="0"/>
                          <a:ea typeface="+mn-ea"/>
                          <a:cs typeface="+mn-cs"/>
                          <a:sym typeface="Arial"/>
                        </a:rPr>
                        <a:t>дейінгі</a:t>
                      </a:r>
                      <a:r>
                        <a:rPr lang="ru-RU" sz="800" b="0" i="0" u="none" strike="noStrike" cap="none" dirty="0">
                          <a:solidFill>
                            <a:srgbClr val="007F76"/>
                          </a:solidFill>
                          <a:effectLst/>
                          <a:latin typeface="Arial Narrow" panose="020B0606020202030204" pitchFamily="34" charset="0"/>
                          <a:ea typeface="+mn-ea"/>
                          <a:cs typeface="+mn-cs"/>
                          <a:sym typeface="Arial"/>
                        </a:rPr>
                        <a:t> </a:t>
                      </a:r>
                      <a:r>
                        <a:rPr lang="ru-RU" sz="800" b="0" i="0" u="none" strike="noStrike" cap="none" dirty="0" err="1">
                          <a:solidFill>
                            <a:srgbClr val="007F76"/>
                          </a:solidFill>
                          <a:effectLst/>
                          <a:latin typeface="Arial Narrow" panose="020B0606020202030204" pitchFamily="34" charset="0"/>
                          <a:ea typeface="+mn-ea"/>
                          <a:cs typeface="+mn-cs"/>
                          <a:sym typeface="Arial"/>
                        </a:rPr>
                        <a:t>білім</a:t>
                      </a:r>
                      <a:r>
                        <a:rPr lang="ru-RU" sz="800" b="0" i="0" u="none" strike="noStrike" cap="none" dirty="0">
                          <a:solidFill>
                            <a:srgbClr val="007F76"/>
                          </a:solidFill>
                          <a:effectLst/>
                          <a:latin typeface="Arial Narrow" panose="020B0606020202030204" pitchFamily="34" charset="0"/>
                          <a:ea typeface="+mn-ea"/>
                          <a:cs typeface="+mn-cs"/>
                          <a:sym typeface="Arial"/>
                        </a:rPr>
                        <a:t> </a:t>
                      </a:r>
                      <a:r>
                        <a:rPr lang="ru-RU" sz="800" b="0" i="0" u="none" strike="noStrike" cap="none" dirty="0" err="1">
                          <a:solidFill>
                            <a:srgbClr val="007F76"/>
                          </a:solidFill>
                          <a:effectLst/>
                          <a:latin typeface="Arial Narrow" panose="020B0606020202030204" pitchFamily="34" charset="0"/>
                          <a:ea typeface="+mn-ea"/>
                          <a:cs typeface="+mn-cs"/>
                          <a:sym typeface="Arial"/>
                        </a:rPr>
                        <a:t>берудегі</a:t>
                      </a:r>
                      <a:r>
                        <a:rPr lang="ru-RU" sz="800" b="0" i="0" u="none" strike="noStrike" cap="none" dirty="0">
                          <a:solidFill>
                            <a:srgbClr val="007F76"/>
                          </a:solidFill>
                          <a:effectLst/>
                          <a:latin typeface="Arial Narrow" panose="020B0606020202030204" pitchFamily="34" charset="0"/>
                          <a:ea typeface="+mn-ea"/>
                          <a:cs typeface="+mn-cs"/>
                          <a:sym typeface="Arial"/>
                        </a:rPr>
                        <a:t> </a:t>
                      </a:r>
                      <a:r>
                        <a:rPr lang="ru-RU" sz="800" b="0" i="0" u="none" strike="noStrike" cap="none" dirty="0" err="1">
                          <a:solidFill>
                            <a:srgbClr val="007F76"/>
                          </a:solidFill>
                          <a:effectLst/>
                          <a:latin typeface="Arial Narrow" panose="020B0606020202030204" pitchFamily="34" charset="0"/>
                          <a:ea typeface="+mn-ea"/>
                          <a:cs typeface="+mn-cs"/>
                          <a:sym typeface="Arial"/>
                        </a:rPr>
                        <a:t>тәрбиешілер</a:t>
                      </a:r>
                      <a:endParaRPr lang="ru-RU" sz="800" b="0" i="0" u="none" strike="noStrike" cap="none" dirty="0">
                        <a:solidFill>
                          <a:srgbClr val="007F76"/>
                        </a:solidFill>
                        <a:effectLst/>
                        <a:latin typeface="Arial Narrow" panose="020B0606020202030204" pitchFamily="34" charset="0"/>
                        <a:ea typeface="+mn-ea"/>
                        <a:cs typeface="+mn-cs"/>
                        <a:sym typeface="Arial"/>
                      </a:endParaRPr>
                    </a:p>
                  </a:txBody>
                  <a:tcPr marL="9525" marR="9525" marT="0" marB="0" anchor="ctr">
                    <a:solidFill>
                      <a:schemeClr val="accent6">
                        <a:lumMod val="50000"/>
                        <a:alpha val="1000"/>
                      </a:schemeClr>
                    </a:solidFill>
                  </a:tcPr>
                </a:tc>
                <a:tc>
                  <a:txBody>
                    <a:bodyPr/>
                    <a:lstStyle/>
                    <a:p>
                      <a:pPr algn="ctr" rtl="0" fontAlgn="ctr"/>
                      <a:r>
                        <a:rPr lang="ru-RU" sz="800" b="0" i="0" u="none" strike="noStrike" dirty="0">
                          <a:solidFill>
                            <a:srgbClr val="007F76"/>
                          </a:solidFill>
                          <a:effectLst/>
                          <a:latin typeface="Arial Narrow" panose="020B0606020202030204" pitchFamily="34" charset="0"/>
                        </a:rPr>
                        <a:t>Алматы қ.</a:t>
                      </a:r>
                    </a:p>
                  </a:txBody>
                  <a:tcPr marL="9525" marR="9525" marT="9525" marB="0" anchor="ctr">
                    <a:solidFill>
                      <a:schemeClr val="accent6">
                        <a:lumMod val="50000"/>
                        <a:alpha val="1000"/>
                      </a:schemeClr>
                    </a:solidFill>
                  </a:tcPr>
                </a:tc>
                <a:tc>
                  <a:txBody>
                    <a:bodyPr/>
                    <a:lstStyle/>
                    <a:p>
                      <a:pPr algn="ctr" rtl="0" fontAlgn="ctr"/>
                      <a:r>
                        <a:rPr lang="ru-RU" sz="800" b="0" i="0" u="none" strike="noStrike">
                          <a:solidFill>
                            <a:srgbClr val="007F76"/>
                          </a:solidFill>
                          <a:effectLst/>
                          <a:latin typeface="Arial Narrow" panose="020B0606020202030204" pitchFamily="34" charset="0"/>
                        </a:rPr>
                        <a:t>2 665</a:t>
                      </a:r>
                    </a:p>
                  </a:txBody>
                  <a:tcPr marL="9525" marR="9525" marT="9525" marB="0" anchor="ctr">
                    <a:solidFill>
                      <a:schemeClr val="accent6">
                        <a:lumMod val="50000"/>
                        <a:alpha val="1000"/>
                      </a:schemeClr>
                    </a:solidFill>
                  </a:tcPr>
                </a:tc>
                <a:tc>
                  <a:txBody>
                    <a:bodyPr/>
                    <a:lstStyle/>
                    <a:p>
                      <a:pPr algn="ctr" rtl="0" fontAlgn="ctr"/>
                      <a:r>
                        <a:rPr lang="ru-RU" sz="800" b="0" i="0" u="none" strike="noStrike">
                          <a:solidFill>
                            <a:srgbClr val="007F76"/>
                          </a:solidFill>
                          <a:effectLst/>
                          <a:latin typeface="Arial Narrow" panose="020B0606020202030204" pitchFamily="34" charset="0"/>
                        </a:rPr>
                        <a:t>13,6%</a:t>
                      </a:r>
                    </a:p>
                  </a:txBody>
                  <a:tcPr marL="9525" marR="9525" marT="9525" marB="0" anchor="ctr">
                    <a:solidFill>
                      <a:schemeClr val="accent6">
                        <a:lumMod val="50000"/>
                        <a:alpha val="1000"/>
                      </a:schemeClr>
                    </a:solidFill>
                  </a:tcPr>
                </a:tc>
                <a:tc>
                  <a:txBody>
                    <a:bodyPr/>
                    <a:lstStyle/>
                    <a:p>
                      <a:pPr algn="ctr" rtl="0" fontAlgn="ctr"/>
                      <a:r>
                        <a:rPr lang="ru-RU" sz="800" b="0" i="0" u="none" strike="noStrike" dirty="0" err="1">
                          <a:solidFill>
                            <a:srgbClr val="007F76"/>
                          </a:solidFill>
                          <a:effectLst/>
                          <a:latin typeface="Arial Narrow" panose="020B0606020202030204" pitchFamily="34" charset="0"/>
                        </a:rPr>
                        <a:t>Қостанай</a:t>
                      </a:r>
                      <a:endParaRPr lang="ru-RU" sz="800" b="0" i="0" u="none" strike="noStrike" dirty="0">
                        <a:solidFill>
                          <a:srgbClr val="007F76"/>
                        </a:solidFill>
                        <a:effectLst/>
                        <a:latin typeface="Arial Narrow" panose="020B0606020202030204" pitchFamily="34" charset="0"/>
                      </a:endParaRPr>
                    </a:p>
                  </a:txBody>
                  <a:tcPr marL="9525" marR="9525" marT="9525" marB="0" anchor="ctr">
                    <a:solidFill>
                      <a:schemeClr val="accent6">
                        <a:lumMod val="50000"/>
                        <a:alpha val="1000"/>
                      </a:schemeClr>
                    </a:solidFill>
                  </a:tcPr>
                </a:tc>
                <a:tc>
                  <a:txBody>
                    <a:bodyPr/>
                    <a:lstStyle/>
                    <a:p>
                      <a:pPr algn="ctr" rtl="0" fontAlgn="ctr"/>
                      <a:r>
                        <a:rPr lang="ru-RU" sz="800" b="0" i="0" u="none" strike="noStrike">
                          <a:solidFill>
                            <a:srgbClr val="007F76"/>
                          </a:solidFill>
                          <a:effectLst/>
                          <a:latin typeface="Arial Narrow" panose="020B0606020202030204" pitchFamily="34" charset="0"/>
                        </a:rPr>
                        <a:t>2 090</a:t>
                      </a:r>
                    </a:p>
                  </a:txBody>
                  <a:tcPr marL="9525" marR="9525" marT="9525" marB="0" anchor="ctr">
                    <a:solidFill>
                      <a:schemeClr val="accent6">
                        <a:lumMod val="50000"/>
                        <a:alpha val="1000"/>
                      </a:schemeClr>
                    </a:solidFill>
                  </a:tcPr>
                </a:tc>
                <a:tc>
                  <a:txBody>
                    <a:bodyPr/>
                    <a:lstStyle/>
                    <a:p>
                      <a:pPr algn="ctr" rtl="0" fontAlgn="ctr"/>
                      <a:r>
                        <a:rPr lang="ru-RU" sz="800" b="0" i="0" u="none" strike="noStrike">
                          <a:solidFill>
                            <a:srgbClr val="007F76"/>
                          </a:solidFill>
                          <a:effectLst/>
                          <a:latin typeface="Arial Narrow" panose="020B0606020202030204" pitchFamily="34" charset="0"/>
                        </a:rPr>
                        <a:t>10,7%</a:t>
                      </a:r>
                    </a:p>
                  </a:txBody>
                  <a:tcPr marL="9525" marR="9525" marT="9525" marB="0" anchor="ctr">
                    <a:solidFill>
                      <a:schemeClr val="accent6">
                        <a:lumMod val="50000"/>
                        <a:alpha val="1000"/>
                      </a:schemeClr>
                    </a:solidFill>
                  </a:tcPr>
                </a:tc>
                <a:tc>
                  <a:txBody>
                    <a:bodyPr/>
                    <a:lstStyle/>
                    <a:p>
                      <a:pPr algn="ctr" rtl="0" fontAlgn="ctr"/>
                      <a:r>
                        <a:rPr lang="ru-RU" sz="800" b="0" i="0" u="none" strike="noStrike" dirty="0">
                          <a:solidFill>
                            <a:srgbClr val="007F76"/>
                          </a:solidFill>
                          <a:effectLst/>
                          <a:latin typeface="Arial Narrow" panose="020B0606020202030204" pitchFamily="34" charset="0"/>
                        </a:rPr>
                        <a:t>Атырау</a:t>
                      </a:r>
                    </a:p>
                  </a:txBody>
                  <a:tcPr marL="9525" marR="9525" marT="9525" marB="0" anchor="ctr">
                    <a:solidFill>
                      <a:schemeClr val="accent6">
                        <a:lumMod val="50000"/>
                        <a:alpha val="1000"/>
                      </a:schemeClr>
                    </a:solidFill>
                  </a:tcPr>
                </a:tc>
                <a:tc>
                  <a:txBody>
                    <a:bodyPr/>
                    <a:lstStyle/>
                    <a:p>
                      <a:pPr algn="ctr" rtl="0" fontAlgn="ctr"/>
                      <a:r>
                        <a:rPr lang="ru-RU" sz="800" b="0" i="0" u="none" strike="noStrike">
                          <a:solidFill>
                            <a:srgbClr val="007F76"/>
                          </a:solidFill>
                          <a:effectLst/>
                          <a:latin typeface="Arial Narrow" panose="020B0606020202030204" pitchFamily="34" charset="0"/>
                        </a:rPr>
                        <a:t>1 671</a:t>
                      </a:r>
                    </a:p>
                  </a:txBody>
                  <a:tcPr marL="9525" marR="9525" marT="9525" marB="0" anchor="ctr">
                    <a:solidFill>
                      <a:schemeClr val="accent6">
                        <a:lumMod val="50000"/>
                        <a:alpha val="1000"/>
                      </a:schemeClr>
                    </a:solidFill>
                  </a:tcPr>
                </a:tc>
                <a:tc>
                  <a:txBody>
                    <a:bodyPr/>
                    <a:lstStyle/>
                    <a:p>
                      <a:pPr algn="ctr" rtl="0" fontAlgn="ctr"/>
                      <a:r>
                        <a:rPr lang="ru-RU" sz="800" b="0" i="0" u="none" strike="noStrike">
                          <a:solidFill>
                            <a:srgbClr val="007F76"/>
                          </a:solidFill>
                          <a:effectLst/>
                          <a:latin typeface="Arial Narrow" panose="020B0606020202030204" pitchFamily="34" charset="0"/>
                        </a:rPr>
                        <a:t>8,5%</a:t>
                      </a:r>
                    </a:p>
                  </a:txBody>
                  <a:tcPr marL="9525" marR="9525" marT="9525" marB="0" anchor="ctr">
                    <a:lnR w="12700" cap="flat" cmpd="sng" algn="ctr">
                      <a:noFill/>
                      <a:prstDash val="solid"/>
                      <a:round/>
                      <a:headEnd type="none" w="med" len="med"/>
                      <a:tailEnd type="none" w="med" len="med"/>
                    </a:lnR>
                    <a:solidFill>
                      <a:schemeClr val="accent6">
                        <a:lumMod val="50000"/>
                        <a:alpha val="1000"/>
                      </a:schemeClr>
                    </a:solidFill>
                  </a:tcPr>
                </a:tc>
                <a:extLst>
                  <a:ext uri="{0D108BD9-81ED-4DB2-BD59-A6C34878D82A}">
                    <a16:rowId xmlns:a16="http://schemas.microsoft.com/office/drawing/2014/main" val="2161733166"/>
                  </a:ext>
                </a:extLst>
              </a:tr>
              <a:tr h="171544">
                <a:tc>
                  <a:txBody>
                    <a:bodyPr/>
                    <a:lstStyle/>
                    <a:p>
                      <a:pPr algn="ctr" fontAlgn="b"/>
                      <a:r>
                        <a:rPr lang="ru-RU" sz="800" u="none" strike="noStrike" dirty="0">
                          <a:solidFill>
                            <a:srgbClr val="007F76"/>
                          </a:solidFill>
                          <a:effectLst/>
                          <a:latin typeface="Arial Narrow" panose="020B0606020202030204" pitchFamily="34" charset="0"/>
                        </a:rPr>
                        <a:t>5</a:t>
                      </a:r>
                      <a:endParaRPr lang="en-US" sz="800" b="0" i="0" u="none" strike="noStrike" dirty="0">
                        <a:solidFill>
                          <a:srgbClr val="007F76"/>
                        </a:solidFill>
                        <a:effectLst/>
                        <a:latin typeface="Arial Narrow" panose="020B0606020202030204" pitchFamily="34" charset="0"/>
                      </a:endParaRPr>
                    </a:p>
                  </a:txBody>
                  <a:tcPr marL="9525" marR="9525" marT="0" marB="0" anchor="ctr">
                    <a:solidFill>
                      <a:srgbClr val="007F76">
                        <a:alpha val="20000"/>
                      </a:srgbClr>
                    </a:solidFill>
                  </a:tcPr>
                </a:tc>
                <a:tc>
                  <a:txBody>
                    <a:bodyPr/>
                    <a:lstStyle/>
                    <a:p>
                      <a:pPr algn="ctr" rtl="0" fontAlgn="ctr"/>
                      <a:r>
                        <a:rPr lang="ru-RU" sz="800" b="0" i="0" u="none" strike="noStrike">
                          <a:solidFill>
                            <a:srgbClr val="007F76"/>
                          </a:solidFill>
                          <a:effectLst/>
                          <a:latin typeface="Arial Narrow" panose="020B0606020202030204" pitchFamily="34" charset="0"/>
                        </a:rPr>
                        <a:t>8322-2</a:t>
                      </a:r>
                    </a:p>
                  </a:txBody>
                  <a:tcPr marL="9525" marR="9525" marT="9525" marB="0" anchor="ctr">
                    <a:solidFill>
                      <a:srgbClr val="007F76">
                        <a:alpha val="20000"/>
                      </a:srgbClr>
                    </a:solidFill>
                  </a:tcPr>
                </a:tc>
                <a:tc>
                  <a:txBody>
                    <a:bodyPr/>
                    <a:lstStyle/>
                    <a:p>
                      <a:pPr marL="72000" algn="l" fontAlgn="ctr"/>
                      <a:r>
                        <a:rPr lang="ru-RU" sz="800" b="0" i="0" u="none" strike="noStrike" cap="none" dirty="0">
                          <a:solidFill>
                            <a:srgbClr val="007F76"/>
                          </a:solidFill>
                          <a:effectLst/>
                          <a:latin typeface="Arial Narrow" panose="020B0606020202030204" pitchFamily="34" charset="0"/>
                          <a:ea typeface="+mn-ea"/>
                          <a:cs typeface="+mn-cs"/>
                          <a:sym typeface="Arial"/>
                        </a:rPr>
                        <a:t>Жеке </a:t>
                      </a:r>
                      <a:r>
                        <a:rPr lang="ru-RU" sz="800" b="0" i="0" u="none" strike="noStrike" cap="none" dirty="0" err="1">
                          <a:solidFill>
                            <a:srgbClr val="007F76"/>
                          </a:solidFill>
                          <a:effectLst/>
                          <a:latin typeface="Arial Narrow" panose="020B0606020202030204" pitchFamily="34" charset="0"/>
                          <a:ea typeface="+mn-ea"/>
                          <a:cs typeface="+mn-cs"/>
                          <a:sym typeface="Arial"/>
                        </a:rPr>
                        <a:t>жүргізушілер</a:t>
                      </a:r>
                      <a:r>
                        <a:rPr lang="ru-RU" sz="800" b="0" i="0" u="none" strike="noStrike" cap="none" dirty="0">
                          <a:solidFill>
                            <a:srgbClr val="007F76"/>
                          </a:solidFill>
                          <a:effectLst/>
                          <a:latin typeface="Arial Narrow" panose="020B0606020202030204" pitchFamily="34" charset="0"/>
                          <a:ea typeface="+mn-ea"/>
                          <a:cs typeface="+mn-cs"/>
                          <a:sym typeface="Arial"/>
                        </a:rPr>
                        <a:t> мен </a:t>
                      </a:r>
                      <a:r>
                        <a:rPr lang="ru-RU" sz="800" b="0" i="0" u="none" strike="noStrike" cap="none" dirty="0" err="1">
                          <a:solidFill>
                            <a:srgbClr val="007F76"/>
                          </a:solidFill>
                          <a:effectLst/>
                          <a:latin typeface="Arial Narrow" panose="020B0606020202030204" pitchFamily="34" charset="0"/>
                          <a:ea typeface="+mn-ea"/>
                          <a:cs typeface="+mn-cs"/>
                          <a:sym typeface="Arial"/>
                        </a:rPr>
                        <a:t>шопырлар</a:t>
                      </a:r>
                      <a:endParaRPr lang="ru-RU" sz="800" b="0" i="0" u="none" strike="noStrike" cap="none" dirty="0">
                        <a:solidFill>
                          <a:srgbClr val="007F76"/>
                        </a:solidFill>
                        <a:effectLst/>
                        <a:latin typeface="Arial Narrow" panose="020B0606020202030204" pitchFamily="34" charset="0"/>
                        <a:ea typeface="+mn-ea"/>
                        <a:cs typeface="+mn-cs"/>
                        <a:sym typeface="Arial"/>
                      </a:endParaRPr>
                    </a:p>
                  </a:txBody>
                  <a:tcPr marL="9525" marR="9525" marT="0" marB="0" anchor="ctr">
                    <a:solidFill>
                      <a:srgbClr val="007F76">
                        <a:alpha val="20000"/>
                      </a:srgbClr>
                    </a:solidFill>
                  </a:tcPr>
                </a:tc>
                <a:tc>
                  <a:txBody>
                    <a:bodyPr/>
                    <a:lstStyle/>
                    <a:p>
                      <a:pPr algn="ctr" rtl="0" fontAlgn="ctr"/>
                      <a:r>
                        <a:rPr lang="ru-RU" sz="800" b="0" i="0" u="none" strike="noStrike" dirty="0" err="1">
                          <a:solidFill>
                            <a:srgbClr val="007F76"/>
                          </a:solidFill>
                          <a:effectLst/>
                          <a:latin typeface="Arial Narrow" panose="020B0606020202030204" pitchFamily="34" charset="0"/>
                        </a:rPr>
                        <a:t>Қостанай</a:t>
                      </a:r>
                      <a:endParaRPr lang="ru-RU" sz="800" b="0" i="0" u="none" strike="noStrike" dirty="0">
                        <a:solidFill>
                          <a:srgbClr val="007F76"/>
                        </a:solidFill>
                        <a:effectLst/>
                        <a:latin typeface="Arial Narrow" panose="020B0606020202030204" pitchFamily="34" charset="0"/>
                      </a:endParaRPr>
                    </a:p>
                  </a:txBody>
                  <a:tcPr marL="9525" marR="9525" marT="9525" marB="0" anchor="ctr">
                    <a:solidFill>
                      <a:srgbClr val="007F76">
                        <a:alpha val="20000"/>
                      </a:srgbClr>
                    </a:solidFill>
                  </a:tcPr>
                </a:tc>
                <a:tc>
                  <a:txBody>
                    <a:bodyPr/>
                    <a:lstStyle/>
                    <a:p>
                      <a:pPr algn="ctr" rtl="0" fontAlgn="ctr"/>
                      <a:r>
                        <a:rPr lang="ru-RU" sz="800" b="0" i="0" u="none" strike="noStrike">
                          <a:solidFill>
                            <a:srgbClr val="007F76"/>
                          </a:solidFill>
                          <a:effectLst/>
                          <a:latin typeface="Arial Narrow" panose="020B0606020202030204" pitchFamily="34" charset="0"/>
                        </a:rPr>
                        <a:t>3 671</a:t>
                      </a:r>
                    </a:p>
                  </a:txBody>
                  <a:tcPr marL="9525" marR="9525" marT="9525" marB="0" anchor="ctr">
                    <a:solidFill>
                      <a:srgbClr val="007F76">
                        <a:alpha val="20000"/>
                      </a:srgbClr>
                    </a:solidFill>
                  </a:tcPr>
                </a:tc>
                <a:tc>
                  <a:txBody>
                    <a:bodyPr/>
                    <a:lstStyle/>
                    <a:p>
                      <a:pPr algn="ctr" rtl="0" fontAlgn="ctr"/>
                      <a:r>
                        <a:rPr lang="ru-RU" sz="800" b="0" i="0" u="none" strike="noStrike">
                          <a:solidFill>
                            <a:srgbClr val="007F76"/>
                          </a:solidFill>
                          <a:effectLst/>
                          <a:latin typeface="Arial Narrow" panose="020B0606020202030204" pitchFamily="34" charset="0"/>
                        </a:rPr>
                        <a:t>18,9%</a:t>
                      </a:r>
                    </a:p>
                  </a:txBody>
                  <a:tcPr marL="9525" marR="9525" marT="9525" marB="0" anchor="ctr">
                    <a:solidFill>
                      <a:srgbClr val="007F76">
                        <a:alpha val="20000"/>
                      </a:srgbClr>
                    </a:solidFill>
                  </a:tcPr>
                </a:tc>
                <a:tc>
                  <a:txBody>
                    <a:bodyPr/>
                    <a:lstStyle/>
                    <a:p>
                      <a:pPr algn="ctr" rtl="0" fontAlgn="ctr"/>
                      <a:r>
                        <a:rPr lang="ru-RU" sz="800" b="0" i="0" u="none" strike="noStrike" dirty="0">
                          <a:solidFill>
                            <a:srgbClr val="007F76"/>
                          </a:solidFill>
                          <a:effectLst/>
                          <a:latin typeface="Arial Narrow" panose="020B0606020202030204" pitchFamily="34" charset="0"/>
                        </a:rPr>
                        <a:t>Б.-</a:t>
                      </a:r>
                      <a:r>
                        <a:rPr lang="ru-RU" sz="800" b="0" i="0" u="none" strike="noStrike" dirty="0" err="1">
                          <a:solidFill>
                            <a:srgbClr val="007F76"/>
                          </a:solidFill>
                          <a:effectLst/>
                          <a:latin typeface="Arial Narrow" panose="020B0606020202030204" pitchFamily="34" charset="0"/>
                        </a:rPr>
                        <a:t>Қазақстан</a:t>
                      </a:r>
                      <a:endParaRPr lang="ru-RU" sz="800" b="0" i="0" u="none" strike="noStrike" dirty="0">
                        <a:solidFill>
                          <a:srgbClr val="007F76"/>
                        </a:solidFill>
                        <a:effectLst/>
                        <a:latin typeface="Arial Narrow" panose="020B0606020202030204" pitchFamily="34" charset="0"/>
                      </a:endParaRPr>
                    </a:p>
                  </a:txBody>
                  <a:tcPr marL="9525" marR="9525" marT="9525" marB="0" anchor="ctr">
                    <a:solidFill>
                      <a:srgbClr val="007F76">
                        <a:alpha val="20000"/>
                      </a:srgbClr>
                    </a:solidFill>
                  </a:tcPr>
                </a:tc>
                <a:tc>
                  <a:txBody>
                    <a:bodyPr/>
                    <a:lstStyle/>
                    <a:p>
                      <a:pPr algn="ctr" rtl="0" fontAlgn="ctr"/>
                      <a:r>
                        <a:rPr lang="ru-RU" sz="800" b="0" i="0" u="none" strike="noStrike">
                          <a:solidFill>
                            <a:srgbClr val="007F76"/>
                          </a:solidFill>
                          <a:effectLst/>
                          <a:latin typeface="Arial Narrow" panose="020B0606020202030204" pitchFamily="34" charset="0"/>
                        </a:rPr>
                        <a:t>1 545</a:t>
                      </a:r>
                    </a:p>
                  </a:txBody>
                  <a:tcPr marL="9525" marR="9525" marT="9525" marB="0" anchor="ctr">
                    <a:solidFill>
                      <a:srgbClr val="007F76">
                        <a:alpha val="20000"/>
                      </a:srgbClr>
                    </a:solidFill>
                  </a:tcPr>
                </a:tc>
                <a:tc>
                  <a:txBody>
                    <a:bodyPr/>
                    <a:lstStyle/>
                    <a:p>
                      <a:pPr algn="ctr" rtl="0" fontAlgn="ctr"/>
                      <a:r>
                        <a:rPr lang="ru-RU" sz="800" b="0" i="0" u="none" strike="noStrike">
                          <a:solidFill>
                            <a:srgbClr val="007F76"/>
                          </a:solidFill>
                          <a:effectLst/>
                          <a:latin typeface="Arial Narrow" panose="020B0606020202030204" pitchFamily="34" charset="0"/>
                        </a:rPr>
                        <a:t>8,0%</a:t>
                      </a:r>
                    </a:p>
                  </a:txBody>
                  <a:tcPr marL="9525" marR="9525" marT="9525" marB="0" anchor="ctr">
                    <a:solidFill>
                      <a:srgbClr val="007F76">
                        <a:alpha val="20000"/>
                      </a:srgbClr>
                    </a:solidFill>
                  </a:tcPr>
                </a:tc>
                <a:tc>
                  <a:txBody>
                    <a:bodyPr/>
                    <a:lstStyle/>
                    <a:p>
                      <a:pPr algn="ctr" rtl="0" fontAlgn="ctr"/>
                      <a:r>
                        <a:rPr lang="ru-RU" sz="800" b="0" i="0" u="none" strike="noStrike" dirty="0">
                          <a:solidFill>
                            <a:srgbClr val="007F76"/>
                          </a:solidFill>
                          <a:effectLst/>
                          <a:latin typeface="Arial Narrow" panose="020B0606020202030204" pitchFamily="34" charset="0"/>
                        </a:rPr>
                        <a:t>Павлодар</a:t>
                      </a:r>
                    </a:p>
                  </a:txBody>
                  <a:tcPr marL="9525" marR="9525" marT="9525" marB="0" anchor="ctr">
                    <a:solidFill>
                      <a:srgbClr val="007F76">
                        <a:alpha val="20000"/>
                      </a:srgbClr>
                    </a:solidFill>
                  </a:tcPr>
                </a:tc>
                <a:tc>
                  <a:txBody>
                    <a:bodyPr/>
                    <a:lstStyle/>
                    <a:p>
                      <a:pPr algn="ctr" rtl="0" fontAlgn="ctr"/>
                      <a:r>
                        <a:rPr lang="ru-RU" sz="800" b="0" i="0" u="none" strike="noStrike">
                          <a:solidFill>
                            <a:srgbClr val="007F76"/>
                          </a:solidFill>
                          <a:effectLst/>
                          <a:latin typeface="Arial Narrow" panose="020B0606020202030204" pitchFamily="34" charset="0"/>
                        </a:rPr>
                        <a:t>1 443</a:t>
                      </a:r>
                    </a:p>
                  </a:txBody>
                  <a:tcPr marL="9525" marR="9525" marT="9525" marB="0" anchor="ctr">
                    <a:solidFill>
                      <a:srgbClr val="007F76">
                        <a:alpha val="20000"/>
                      </a:srgbClr>
                    </a:solidFill>
                  </a:tcPr>
                </a:tc>
                <a:tc>
                  <a:txBody>
                    <a:bodyPr/>
                    <a:lstStyle/>
                    <a:p>
                      <a:pPr algn="ctr" rtl="0" fontAlgn="ctr"/>
                      <a:r>
                        <a:rPr lang="ru-RU" sz="800" b="0" i="0" u="none" strike="noStrike">
                          <a:solidFill>
                            <a:srgbClr val="007F76"/>
                          </a:solidFill>
                          <a:effectLst/>
                          <a:latin typeface="Arial Narrow" panose="020B0606020202030204" pitchFamily="34" charset="0"/>
                        </a:rPr>
                        <a:t>7,4%</a:t>
                      </a:r>
                    </a:p>
                  </a:txBody>
                  <a:tcPr marL="9525" marR="9525" marT="9525" marB="0" anchor="ctr">
                    <a:lnR w="12700" cap="flat" cmpd="sng" algn="ctr">
                      <a:noFill/>
                      <a:prstDash val="solid"/>
                      <a:round/>
                      <a:headEnd type="none" w="med" len="med"/>
                      <a:tailEnd type="none" w="med" len="med"/>
                    </a:lnR>
                    <a:solidFill>
                      <a:srgbClr val="007F76">
                        <a:alpha val="20000"/>
                      </a:srgbClr>
                    </a:solidFill>
                  </a:tcPr>
                </a:tc>
                <a:extLst>
                  <a:ext uri="{0D108BD9-81ED-4DB2-BD59-A6C34878D82A}">
                    <a16:rowId xmlns:a16="http://schemas.microsoft.com/office/drawing/2014/main" val="1745570149"/>
                  </a:ext>
                </a:extLst>
              </a:tr>
              <a:tr h="171544">
                <a:tc>
                  <a:txBody>
                    <a:bodyPr/>
                    <a:lstStyle/>
                    <a:p>
                      <a:pPr algn="ctr" fontAlgn="b"/>
                      <a:r>
                        <a:rPr lang="ru-RU" sz="800" u="none" strike="noStrike" dirty="0">
                          <a:solidFill>
                            <a:srgbClr val="007F76"/>
                          </a:solidFill>
                          <a:effectLst/>
                          <a:latin typeface="Arial Narrow" panose="020B0606020202030204" pitchFamily="34" charset="0"/>
                        </a:rPr>
                        <a:t>6</a:t>
                      </a:r>
                      <a:endParaRPr lang="en-US" sz="800" b="0" i="0" u="none" strike="noStrike" dirty="0">
                        <a:solidFill>
                          <a:srgbClr val="007F76"/>
                        </a:solidFill>
                        <a:effectLst/>
                        <a:latin typeface="Arial Narrow" panose="020B0606020202030204" pitchFamily="34" charset="0"/>
                      </a:endParaRPr>
                    </a:p>
                  </a:txBody>
                  <a:tcPr marL="9525" marR="9525" marT="0" marB="0" anchor="ctr">
                    <a:solidFill>
                      <a:schemeClr val="accent6">
                        <a:lumMod val="50000"/>
                        <a:alpha val="1000"/>
                      </a:schemeClr>
                    </a:solidFill>
                  </a:tcPr>
                </a:tc>
                <a:tc>
                  <a:txBody>
                    <a:bodyPr/>
                    <a:lstStyle/>
                    <a:p>
                      <a:pPr algn="ctr" rtl="0" fontAlgn="ctr"/>
                      <a:r>
                        <a:rPr lang="ru-RU" sz="800" b="0" i="0" u="none" strike="noStrike">
                          <a:solidFill>
                            <a:srgbClr val="007F76"/>
                          </a:solidFill>
                          <a:effectLst/>
                          <a:latin typeface="Arial Narrow" panose="020B0606020202030204" pitchFamily="34" charset="0"/>
                        </a:rPr>
                        <a:t>5311-2</a:t>
                      </a:r>
                    </a:p>
                  </a:txBody>
                  <a:tcPr marL="9525" marR="9525" marT="9525" marB="0" anchor="ctr">
                    <a:solidFill>
                      <a:schemeClr val="accent6">
                        <a:lumMod val="50000"/>
                        <a:alpha val="1000"/>
                      </a:schemeClr>
                    </a:solidFill>
                  </a:tcPr>
                </a:tc>
                <a:tc>
                  <a:txBody>
                    <a:bodyPr/>
                    <a:lstStyle/>
                    <a:p>
                      <a:pPr marL="72000" algn="l" fontAlgn="ctr"/>
                      <a:r>
                        <a:rPr lang="ru-RU" sz="800" b="0" i="0" u="none" strike="noStrike" cap="none" dirty="0">
                          <a:solidFill>
                            <a:srgbClr val="007F76"/>
                          </a:solidFill>
                          <a:effectLst/>
                          <a:latin typeface="Arial Narrow" panose="020B0606020202030204" pitchFamily="34" charset="0"/>
                          <a:ea typeface="+mn-ea"/>
                          <a:cs typeface="+mn-cs"/>
                          <a:sym typeface="Arial"/>
                        </a:rPr>
                        <a:t>Бала </a:t>
                      </a:r>
                      <a:r>
                        <a:rPr lang="ru-RU" sz="800" b="0" i="0" u="none" strike="noStrike" cap="none" dirty="0" err="1">
                          <a:solidFill>
                            <a:srgbClr val="007F76"/>
                          </a:solidFill>
                          <a:effectLst/>
                          <a:latin typeface="Arial Narrow" panose="020B0606020202030204" pitchFamily="34" charset="0"/>
                          <a:ea typeface="+mn-ea"/>
                          <a:cs typeface="+mn-cs"/>
                          <a:sym typeface="Arial"/>
                        </a:rPr>
                        <a:t>күтушілер</a:t>
                      </a:r>
                      <a:r>
                        <a:rPr lang="ru-RU" sz="800" b="0" i="0" u="none" strike="noStrike" cap="none" dirty="0">
                          <a:solidFill>
                            <a:srgbClr val="007F76"/>
                          </a:solidFill>
                          <a:effectLst/>
                          <a:latin typeface="Arial Narrow" panose="020B0606020202030204" pitchFamily="34" charset="0"/>
                          <a:ea typeface="+mn-ea"/>
                          <a:cs typeface="+mn-cs"/>
                          <a:sym typeface="Arial"/>
                        </a:rPr>
                        <a:t> (</a:t>
                      </a:r>
                      <a:r>
                        <a:rPr lang="ru-RU" sz="800" b="0" i="0" u="none" strike="noStrike" cap="none" dirty="0" err="1">
                          <a:solidFill>
                            <a:srgbClr val="007F76"/>
                          </a:solidFill>
                          <a:effectLst/>
                          <a:latin typeface="Arial Narrow" panose="020B0606020202030204" pitchFamily="34" charset="0"/>
                          <a:ea typeface="+mn-ea"/>
                          <a:cs typeface="+mn-cs"/>
                          <a:sym typeface="Arial"/>
                        </a:rPr>
                        <a:t>балабақшадағы</a:t>
                      </a:r>
                      <a:r>
                        <a:rPr lang="ru-RU" sz="800" b="0" i="0" u="none" strike="noStrike" cap="none" dirty="0">
                          <a:solidFill>
                            <a:srgbClr val="007F76"/>
                          </a:solidFill>
                          <a:effectLst/>
                          <a:latin typeface="Arial Narrow" panose="020B0606020202030204" pitchFamily="34" charset="0"/>
                          <a:ea typeface="+mn-ea"/>
                          <a:cs typeface="+mn-cs"/>
                          <a:sym typeface="Arial"/>
                        </a:rPr>
                        <a:t>)</a:t>
                      </a:r>
                    </a:p>
                  </a:txBody>
                  <a:tcPr marL="9525" marR="9525" marT="0" marB="0" anchor="ctr">
                    <a:solidFill>
                      <a:schemeClr val="accent6">
                        <a:lumMod val="50000"/>
                        <a:alpha val="1000"/>
                      </a:schemeClr>
                    </a:solidFill>
                  </a:tcPr>
                </a:tc>
                <a:tc>
                  <a:txBody>
                    <a:bodyPr/>
                    <a:lstStyle/>
                    <a:p>
                      <a:pPr algn="ctr" rtl="0" fontAlgn="ctr"/>
                      <a:r>
                        <a:rPr lang="ru-RU" sz="800" b="0" i="0" u="none" strike="noStrike" dirty="0">
                          <a:solidFill>
                            <a:srgbClr val="007F76"/>
                          </a:solidFill>
                          <a:effectLst/>
                          <a:latin typeface="Arial Narrow" panose="020B0606020202030204" pitchFamily="34" charset="0"/>
                        </a:rPr>
                        <a:t>Алматы қ.</a:t>
                      </a:r>
                    </a:p>
                  </a:txBody>
                  <a:tcPr marL="9525" marR="9525" marT="9525" marB="0" anchor="ctr">
                    <a:solidFill>
                      <a:schemeClr val="accent6">
                        <a:lumMod val="50000"/>
                        <a:alpha val="1000"/>
                      </a:schemeClr>
                    </a:solidFill>
                  </a:tcPr>
                </a:tc>
                <a:tc>
                  <a:txBody>
                    <a:bodyPr/>
                    <a:lstStyle/>
                    <a:p>
                      <a:pPr algn="ctr" rtl="0" fontAlgn="ctr"/>
                      <a:r>
                        <a:rPr lang="ru-RU" sz="800" b="0" i="0" u="none" strike="noStrike">
                          <a:solidFill>
                            <a:srgbClr val="007F76"/>
                          </a:solidFill>
                          <a:effectLst/>
                          <a:latin typeface="Arial Narrow" panose="020B0606020202030204" pitchFamily="34" charset="0"/>
                        </a:rPr>
                        <a:t>2 805</a:t>
                      </a:r>
                    </a:p>
                  </a:txBody>
                  <a:tcPr marL="9525" marR="9525" marT="9525" marB="0" anchor="ctr">
                    <a:solidFill>
                      <a:schemeClr val="accent6">
                        <a:lumMod val="50000"/>
                        <a:alpha val="1000"/>
                      </a:schemeClr>
                    </a:solidFill>
                  </a:tcPr>
                </a:tc>
                <a:tc>
                  <a:txBody>
                    <a:bodyPr/>
                    <a:lstStyle/>
                    <a:p>
                      <a:pPr algn="ctr" rtl="0" fontAlgn="ctr"/>
                      <a:r>
                        <a:rPr lang="ru-RU" sz="800" b="0" i="0" u="none" strike="noStrike">
                          <a:solidFill>
                            <a:srgbClr val="007F76"/>
                          </a:solidFill>
                          <a:effectLst/>
                          <a:latin typeface="Arial Narrow" panose="020B0606020202030204" pitchFamily="34" charset="0"/>
                        </a:rPr>
                        <a:t>17,4%</a:t>
                      </a:r>
                    </a:p>
                  </a:txBody>
                  <a:tcPr marL="9525" marR="9525" marT="9525" marB="0" anchor="ctr">
                    <a:solidFill>
                      <a:schemeClr val="accent6">
                        <a:lumMod val="50000"/>
                        <a:alpha val="1000"/>
                      </a:schemeClr>
                    </a:solidFill>
                  </a:tcPr>
                </a:tc>
                <a:tc>
                  <a:txBody>
                    <a:bodyPr/>
                    <a:lstStyle/>
                    <a:p>
                      <a:pPr algn="ctr" rtl="0" fontAlgn="ctr"/>
                      <a:r>
                        <a:rPr lang="ru-RU" sz="800" b="0" i="0" u="none" strike="noStrike" dirty="0">
                          <a:solidFill>
                            <a:srgbClr val="007F76"/>
                          </a:solidFill>
                          <a:effectLst/>
                          <a:latin typeface="Arial Narrow" panose="020B0606020202030204" pitchFamily="34" charset="0"/>
                        </a:rPr>
                        <a:t>Астана қ.</a:t>
                      </a:r>
                    </a:p>
                  </a:txBody>
                  <a:tcPr marL="9525" marR="9525" marT="9525" marB="0" anchor="ctr">
                    <a:solidFill>
                      <a:schemeClr val="accent6">
                        <a:lumMod val="50000"/>
                        <a:alpha val="1000"/>
                      </a:schemeClr>
                    </a:solidFill>
                  </a:tcPr>
                </a:tc>
                <a:tc>
                  <a:txBody>
                    <a:bodyPr/>
                    <a:lstStyle/>
                    <a:p>
                      <a:pPr algn="ctr" rtl="0" fontAlgn="ctr"/>
                      <a:r>
                        <a:rPr lang="ru-RU" sz="800" b="0" i="0" u="none" strike="noStrike">
                          <a:solidFill>
                            <a:srgbClr val="007F76"/>
                          </a:solidFill>
                          <a:effectLst/>
                          <a:latin typeface="Arial Narrow" panose="020B0606020202030204" pitchFamily="34" charset="0"/>
                        </a:rPr>
                        <a:t>2 161</a:t>
                      </a:r>
                    </a:p>
                  </a:txBody>
                  <a:tcPr marL="9525" marR="9525" marT="9525" marB="0" anchor="ctr">
                    <a:solidFill>
                      <a:schemeClr val="accent6">
                        <a:lumMod val="50000"/>
                        <a:alpha val="1000"/>
                      </a:schemeClr>
                    </a:solidFill>
                  </a:tcPr>
                </a:tc>
                <a:tc>
                  <a:txBody>
                    <a:bodyPr/>
                    <a:lstStyle/>
                    <a:p>
                      <a:pPr algn="ctr" rtl="0" fontAlgn="ctr"/>
                      <a:r>
                        <a:rPr lang="ru-RU" sz="800" b="0" i="0" u="none" strike="noStrike">
                          <a:solidFill>
                            <a:srgbClr val="007F76"/>
                          </a:solidFill>
                          <a:effectLst/>
                          <a:latin typeface="Arial Narrow" panose="020B0606020202030204" pitchFamily="34" charset="0"/>
                        </a:rPr>
                        <a:t>13,4%</a:t>
                      </a:r>
                    </a:p>
                  </a:txBody>
                  <a:tcPr marL="9525" marR="9525" marT="9525" marB="0" anchor="ctr">
                    <a:solidFill>
                      <a:schemeClr val="accent6">
                        <a:lumMod val="50000"/>
                        <a:alpha val="1000"/>
                      </a:schemeClr>
                    </a:solidFill>
                  </a:tcPr>
                </a:tc>
                <a:tc>
                  <a:txBody>
                    <a:bodyPr/>
                    <a:lstStyle/>
                    <a:p>
                      <a:pPr algn="ctr" rtl="0" fontAlgn="ctr"/>
                      <a:r>
                        <a:rPr lang="ru-RU" sz="800" b="0" i="0" u="none" strike="noStrike" dirty="0" err="1">
                          <a:solidFill>
                            <a:srgbClr val="007F76"/>
                          </a:solidFill>
                          <a:effectLst/>
                          <a:latin typeface="Arial Narrow" panose="020B0606020202030204" pitchFamily="34" charset="0"/>
                        </a:rPr>
                        <a:t>Түркістан</a:t>
                      </a:r>
                      <a:endParaRPr lang="ru-RU" sz="800" b="0" i="0" u="none" strike="noStrike" dirty="0">
                        <a:solidFill>
                          <a:srgbClr val="007F76"/>
                        </a:solidFill>
                        <a:effectLst/>
                        <a:latin typeface="Arial Narrow" panose="020B0606020202030204" pitchFamily="34" charset="0"/>
                      </a:endParaRPr>
                    </a:p>
                  </a:txBody>
                  <a:tcPr marL="9525" marR="9525" marT="9525" marB="0" anchor="ctr">
                    <a:solidFill>
                      <a:schemeClr val="accent6">
                        <a:lumMod val="50000"/>
                        <a:alpha val="1000"/>
                      </a:schemeClr>
                    </a:solidFill>
                  </a:tcPr>
                </a:tc>
                <a:tc>
                  <a:txBody>
                    <a:bodyPr/>
                    <a:lstStyle/>
                    <a:p>
                      <a:pPr algn="ctr" rtl="0" fontAlgn="ctr"/>
                      <a:r>
                        <a:rPr lang="ru-RU" sz="800" b="0" i="0" u="none" strike="noStrike">
                          <a:solidFill>
                            <a:srgbClr val="007F76"/>
                          </a:solidFill>
                          <a:effectLst/>
                          <a:latin typeface="Arial Narrow" panose="020B0606020202030204" pitchFamily="34" charset="0"/>
                        </a:rPr>
                        <a:t>1 549</a:t>
                      </a:r>
                    </a:p>
                  </a:txBody>
                  <a:tcPr marL="9525" marR="9525" marT="9525" marB="0" anchor="ctr">
                    <a:solidFill>
                      <a:schemeClr val="accent6">
                        <a:lumMod val="50000"/>
                        <a:alpha val="1000"/>
                      </a:schemeClr>
                    </a:solidFill>
                  </a:tcPr>
                </a:tc>
                <a:tc>
                  <a:txBody>
                    <a:bodyPr/>
                    <a:lstStyle/>
                    <a:p>
                      <a:pPr algn="ctr" rtl="0" fontAlgn="ctr"/>
                      <a:r>
                        <a:rPr lang="ru-RU" sz="800" b="0" i="0" u="none" strike="noStrike">
                          <a:solidFill>
                            <a:srgbClr val="007F76"/>
                          </a:solidFill>
                          <a:effectLst/>
                          <a:latin typeface="Arial Narrow" panose="020B0606020202030204" pitchFamily="34" charset="0"/>
                        </a:rPr>
                        <a:t>9,6%</a:t>
                      </a:r>
                    </a:p>
                  </a:txBody>
                  <a:tcPr marL="9525" marR="9525" marT="9525" marB="0" anchor="ctr">
                    <a:lnR w="12700" cap="flat" cmpd="sng" algn="ctr">
                      <a:noFill/>
                      <a:prstDash val="solid"/>
                      <a:round/>
                      <a:headEnd type="none" w="med" len="med"/>
                      <a:tailEnd type="none" w="med" len="med"/>
                    </a:lnR>
                    <a:solidFill>
                      <a:schemeClr val="accent6">
                        <a:lumMod val="50000"/>
                        <a:alpha val="1000"/>
                      </a:schemeClr>
                    </a:solidFill>
                  </a:tcPr>
                </a:tc>
                <a:extLst>
                  <a:ext uri="{0D108BD9-81ED-4DB2-BD59-A6C34878D82A}">
                    <a16:rowId xmlns:a16="http://schemas.microsoft.com/office/drawing/2014/main" val="4097615506"/>
                  </a:ext>
                </a:extLst>
              </a:tr>
              <a:tr h="171544">
                <a:tc>
                  <a:txBody>
                    <a:bodyPr/>
                    <a:lstStyle/>
                    <a:p>
                      <a:pPr algn="ctr" fontAlgn="b"/>
                      <a:r>
                        <a:rPr lang="ru-RU" sz="800" u="none" strike="noStrike" dirty="0">
                          <a:solidFill>
                            <a:srgbClr val="007F76"/>
                          </a:solidFill>
                          <a:effectLst/>
                          <a:latin typeface="Arial Narrow" panose="020B0606020202030204" pitchFamily="34" charset="0"/>
                        </a:rPr>
                        <a:t>7</a:t>
                      </a:r>
                      <a:endParaRPr lang="en-US" sz="800" b="0" i="0" u="none" strike="noStrike" dirty="0">
                        <a:solidFill>
                          <a:srgbClr val="007F76"/>
                        </a:solidFill>
                        <a:effectLst/>
                        <a:latin typeface="Arial Narrow" panose="020B0606020202030204" pitchFamily="34" charset="0"/>
                      </a:endParaRPr>
                    </a:p>
                  </a:txBody>
                  <a:tcPr marL="9525" marR="9525" marT="0" marB="0" anchor="ctr">
                    <a:solidFill>
                      <a:srgbClr val="007F76">
                        <a:alpha val="20000"/>
                      </a:srgbClr>
                    </a:solidFill>
                  </a:tcPr>
                </a:tc>
                <a:tc>
                  <a:txBody>
                    <a:bodyPr/>
                    <a:lstStyle/>
                    <a:p>
                      <a:pPr algn="ctr" rtl="0" fontAlgn="ctr"/>
                      <a:r>
                        <a:rPr lang="ru-RU" sz="800" b="0" i="0" u="none" strike="noStrike">
                          <a:solidFill>
                            <a:srgbClr val="007F76"/>
                          </a:solidFill>
                          <a:effectLst/>
                          <a:latin typeface="Arial Narrow" panose="020B0606020202030204" pitchFamily="34" charset="0"/>
                        </a:rPr>
                        <a:t>2411-1</a:t>
                      </a:r>
                    </a:p>
                  </a:txBody>
                  <a:tcPr marL="9525" marR="9525" marT="9525" marB="0" anchor="ctr">
                    <a:solidFill>
                      <a:srgbClr val="007F76">
                        <a:alpha val="20000"/>
                      </a:srgbClr>
                    </a:solidFill>
                  </a:tcPr>
                </a:tc>
                <a:tc>
                  <a:txBody>
                    <a:bodyPr/>
                    <a:lstStyle/>
                    <a:p>
                      <a:pPr marL="72000" algn="l" fontAlgn="ctr"/>
                      <a:r>
                        <a:rPr lang="ru-RU" sz="800" b="0" i="0" u="none" strike="noStrike" cap="none" dirty="0" err="1">
                          <a:solidFill>
                            <a:srgbClr val="007F76"/>
                          </a:solidFill>
                          <a:effectLst/>
                          <a:latin typeface="Arial Narrow" panose="020B0606020202030204" pitchFamily="34" charset="0"/>
                          <a:ea typeface="+mn-ea"/>
                          <a:cs typeface="+mn-cs"/>
                          <a:sym typeface="Arial"/>
                        </a:rPr>
                        <a:t>Бухгалтерлер</a:t>
                      </a:r>
                      <a:endParaRPr lang="ru-RU" sz="800" b="0" i="0" u="none" strike="noStrike" cap="none" dirty="0">
                        <a:solidFill>
                          <a:srgbClr val="007F76"/>
                        </a:solidFill>
                        <a:effectLst/>
                        <a:latin typeface="Arial Narrow" panose="020B0606020202030204" pitchFamily="34" charset="0"/>
                        <a:ea typeface="+mn-ea"/>
                        <a:cs typeface="+mn-cs"/>
                        <a:sym typeface="Arial"/>
                      </a:endParaRPr>
                    </a:p>
                  </a:txBody>
                  <a:tcPr marL="9525" marR="9525" marT="0" marB="0" anchor="ctr">
                    <a:solidFill>
                      <a:srgbClr val="007F76">
                        <a:alpha val="20000"/>
                      </a:srgbClr>
                    </a:solidFill>
                  </a:tcPr>
                </a:tc>
                <a:tc>
                  <a:txBody>
                    <a:bodyPr/>
                    <a:lstStyle/>
                    <a:p>
                      <a:pPr algn="ctr" rtl="0" fontAlgn="ctr"/>
                      <a:r>
                        <a:rPr lang="ru-RU" sz="800" b="0" i="0" u="none" strike="noStrike" dirty="0" err="1">
                          <a:solidFill>
                            <a:srgbClr val="007F76"/>
                          </a:solidFill>
                          <a:effectLst/>
                          <a:latin typeface="Arial Narrow" panose="020B0606020202030204" pitchFamily="34" charset="0"/>
                        </a:rPr>
                        <a:t>Қостанай</a:t>
                      </a:r>
                      <a:endParaRPr lang="ru-RU" sz="800" b="0" i="0" u="none" strike="noStrike" dirty="0">
                        <a:solidFill>
                          <a:srgbClr val="007F76"/>
                        </a:solidFill>
                        <a:effectLst/>
                        <a:latin typeface="Arial Narrow" panose="020B0606020202030204" pitchFamily="34" charset="0"/>
                      </a:endParaRPr>
                    </a:p>
                  </a:txBody>
                  <a:tcPr marL="9525" marR="9525" marT="9525" marB="0" anchor="ctr">
                    <a:solidFill>
                      <a:srgbClr val="007F76">
                        <a:alpha val="20000"/>
                      </a:srgbClr>
                    </a:solidFill>
                  </a:tcPr>
                </a:tc>
                <a:tc>
                  <a:txBody>
                    <a:bodyPr/>
                    <a:lstStyle/>
                    <a:p>
                      <a:pPr algn="ctr" rtl="0" fontAlgn="ctr"/>
                      <a:r>
                        <a:rPr lang="ru-RU" sz="800" b="0" i="0" u="none" strike="noStrike">
                          <a:solidFill>
                            <a:srgbClr val="007F76"/>
                          </a:solidFill>
                          <a:effectLst/>
                          <a:latin typeface="Arial Narrow" panose="020B0606020202030204" pitchFamily="34" charset="0"/>
                        </a:rPr>
                        <a:t>2 879</a:t>
                      </a:r>
                    </a:p>
                  </a:txBody>
                  <a:tcPr marL="9525" marR="9525" marT="9525" marB="0" anchor="ctr">
                    <a:solidFill>
                      <a:srgbClr val="007F76">
                        <a:alpha val="20000"/>
                      </a:srgbClr>
                    </a:solidFill>
                  </a:tcPr>
                </a:tc>
                <a:tc>
                  <a:txBody>
                    <a:bodyPr/>
                    <a:lstStyle/>
                    <a:p>
                      <a:pPr algn="ctr" rtl="0" fontAlgn="ctr"/>
                      <a:r>
                        <a:rPr lang="ru-RU" sz="800" b="0" i="0" u="none" strike="noStrike">
                          <a:solidFill>
                            <a:srgbClr val="007F76"/>
                          </a:solidFill>
                          <a:effectLst/>
                          <a:latin typeface="Arial Narrow" panose="020B0606020202030204" pitchFamily="34" charset="0"/>
                        </a:rPr>
                        <a:t>20,4%</a:t>
                      </a:r>
                    </a:p>
                  </a:txBody>
                  <a:tcPr marL="9525" marR="9525" marT="9525" marB="0" anchor="ctr">
                    <a:solidFill>
                      <a:srgbClr val="007F76">
                        <a:alpha val="20000"/>
                      </a:srgbClr>
                    </a:solidFill>
                  </a:tcPr>
                </a:tc>
                <a:tc>
                  <a:txBody>
                    <a:bodyPr/>
                    <a:lstStyle/>
                    <a:p>
                      <a:pPr algn="ctr" rtl="0" fontAlgn="ctr"/>
                      <a:r>
                        <a:rPr lang="ru-RU" sz="800" b="0" i="0" u="none" strike="noStrike" dirty="0">
                          <a:solidFill>
                            <a:srgbClr val="007F76"/>
                          </a:solidFill>
                          <a:effectLst/>
                          <a:latin typeface="Arial Narrow" panose="020B0606020202030204" pitchFamily="34" charset="0"/>
                        </a:rPr>
                        <a:t>Астана қ.</a:t>
                      </a:r>
                    </a:p>
                  </a:txBody>
                  <a:tcPr marL="9525" marR="9525" marT="9525" marB="0" anchor="ctr">
                    <a:solidFill>
                      <a:srgbClr val="007F76">
                        <a:alpha val="20000"/>
                      </a:srgbClr>
                    </a:solidFill>
                  </a:tcPr>
                </a:tc>
                <a:tc>
                  <a:txBody>
                    <a:bodyPr/>
                    <a:lstStyle/>
                    <a:p>
                      <a:pPr algn="ctr" rtl="0" fontAlgn="ctr"/>
                      <a:r>
                        <a:rPr lang="ru-RU" sz="800" b="0" i="0" u="none" strike="noStrike">
                          <a:solidFill>
                            <a:srgbClr val="007F76"/>
                          </a:solidFill>
                          <a:effectLst/>
                          <a:latin typeface="Arial Narrow" panose="020B0606020202030204" pitchFamily="34" charset="0"/>
                        </a:rPr>
                        <a:t>1 550</a:t>
                      </a:r>
                    </a:p>
                  </a:txBody>
                  <a:tcPr marL="9525" marR="9525" marT="9525" marB="0" anchor="ctr">
                    <a:solidFill>
                      <a:srgbClr val="007F76">
                        <a:alpha val="20000"/>
                      </a:srgbClr>
                    </a:solidFill>
                  </a:tcPr>
                </a:tc>
                <a:tc>
                  <a:txBody>
                    <a:bodyPr/>
                    <a:lstStyle/>
                    <a:p>
                      <a:pPr algn="ctr" rtl="0" fontAlgn="ctr"/>
                      <a:r>
                        <a:rPr lang="ru-RU" sz="800" b="0" i="0" u="none" strike="noStrike">
                          <a:solidFill>
                            <a:srgbClr val="007F76"/>
                          </a:solidFill>
                          <a:effectLst/>
                          <a:latin typeface="Arial Narrow" panose="020B0606020202030204" pitchFamily="34" charset="0"/>
                        </a:rPr>
                        <a:t>11,0%</a:t>
                      </a:r>
                    </a:p>
                  </a:txBody>
                  <a:tcPr marL="9525" marR="9525" marT="9525" marB="0" anchor="ctr">
                    <a:solidFill>
                      <a:srgbClr val="007F76">
                        <a:alpha val="20000"/>
                      </a:srgbClr>
                    </a:solidFill>
                  </a:tcPr>
                </a:tc>
                <a:tc>
                  <a:txBody>
                    <a:bodyPr/>
                    <a:lstStyle/>
                    <a:p>
                      <a:pPr algn="ctr" rtl="0" fontAlgn="ctr"/>
                      <a:r>
                        <a:rPr lang="ru-RU" sz="800" b="0" i="0" u="none" strike="noStrike" dirty="0">
                          <a:solidFill>
                            <a:srgbClr val="007F76"/>
                          </a:solidFill>
                          <a:effectLst/>
                          <a:latin typeface="Arial Narrow" panose="020B0606020202030204" pitchFamily="34" charset="0"/>
                        </a:rPr>
                        <a:t>Алматы қ.</a:t>
                      </a:r>
                    </a:p>
                  </a:txBody>
                  <a:tcPr marL="9525" marR="9525" marT="9525" marB="0" anchor="ctr">
                    <a:solidFill>
                      <a:srgbClr val="007F76">
                        <a:alpha val="20000"/>
                      </a:srgbClr>
                    </a:solidFill>
                  </a:tcPr>
                </a:tc>
                <a:tc>
                  <a:txBody>
                    <a:bodyPr/>
                    <a:lstStyle/>
                    <a:p>
                      <a:pPr algn="ctr" rtl="0" fontAlgn="ctr"/>
                      <a:r>
                        <a:rPr lang="ru-RU" sz="800" b="0" i="0" u="none" strike="noStrike">
                          <a:solidFill>
                            <a:srgbClr val="007F76"/>
                          </a:solidFill>
                          <a:effectLst/>
                          <a:latin typeface="Arial Narrow" panose="020B0606020202030204" pitchFamily="34" charset="0"/>
                        </a:rPr>
                        <a:t>1 462</a:t>
                      </a:r>
                    </a:p>
                  </a:txBody>
                  <a:tcPr marL="9525" marR="9525" marT="9525" marB="0" anchor="ctr">
                    <a:solidFill>
                      <a:srgbClr val="007F76">
                        <a:alpha val="20000"/>
                      </a:srgbClr>
                    </a:solidFill>
                  </a:tcPr>
                </a:tc>
                <a:tc>
                  <a:txBody>
                    <a:bodyPr/>
                    <a:lstStyle/>
                    <a:p>
                      <a:pPr algn="ctr" rtl="0" fontAlgn="ctr"/>
                      <a:r>
                        <a:rPr lang="ru-RU" sz="800" b="0" i="0" u="none" strike="noStrike">
                          <a:solidFill>
                            <a:srgbClr val="007F76"/>
                          </a:solidFill>
                          <a:effectLst/>
                          <a:latin typeface="Arial Narrow" panose="020B0606020202030204" pitchFamily="34" charset="0"/>
                        </a:rPr>
                        <a:t>10,4%</a:t>
                      </a:r>
                    </a:p>
                  </a:txBody>
                  <a:tcPr marL="9525" marR="9525" marT="9525" marB="0" anchor="ctr">
                    <a:lnR w="12700" cap="flat" cmpd="sng" algn="ctr">
                      <a:noFill/>
                      <a:prstDash val="solid"/>
                      <a:round/>
                      <a:headEnd type="none" w="med" len="med"/>
                      <a:tailEnd type="none" w="med" len="med"/>
                    </a:lnR>
                    <a:solidFill>
                      <a:srgbClr val="007F76">
                        <a:alpha val="20000"/>
                      </a:srgbClr>
                    </a:solidFill>
                  </a:tcPr>
                </a:tc>
                <a:extLst>
                  <a:ext uri="{0D108BD9-81ED-4DB2-BD59-A6C34878D82A}">
                    <a16:rowId xmlns:a16="http://schemas.microsoft.com/office/drawing/2014/main" val="2737083061"/>
                  </a:ext>
                </a:extLst>
              </a:tr>
              <a:tr h="171544">
                <a:tc>
                  <a:txBody>
                    <a:bodyPr/>
                    <a:lstStyle/>
                    <a:p>
                      <a:pPr algn="ctr" fontAlgn="b"/>
                      <a:r>
                        <a:rPr lang="ru-RU" sz="800" u="none" strike="noStrike" dirty="0">
                          <a:solidFill>
                            <a:srgbClr val="007F76"/>
                          </a:solidFill>
                          <a:effectLst/>
                          <a:latin typeface="Arial Narrow" panose="020B0606020202030204" pitchFamily="34" charset="0"/>
                        </a:rPr>
                        <a:t>8</a:t>
                      </a:r>
                      <a:endParaRPr lang="en-US" sz="800" b="0" i="0" u="none" strike="noStrike" dirty="0">
                        <a:solidFill>
                          <a:srgbClr val="007F76"/>
                        </a:solidFill>
                        <a:effectLst/>
                        <a:latin typeface="Arial Narrow" panose="020B0606020202030204" pitchFamily="34" charset="0"/>
                      </a:endParaRPr>
                    </a:p>
                  </a:txBody>
                  <a:tcPr marL="9525" marR="9525" marT="0" marB="0" anchor="ctr">
                    <a:solidFill>
                      <a:schemeClr val="accent6">
                        <a:lumMod val="50000"/>
                        <a:alpha val="1000"/>
                      </a:schemeClr>
                    </a:solidFill>
                  </a:tcPr>
                </a:tc>
                <a:tc>
                  <a:txBody>
                    <a:bodyPr/>
                    <a:lstStyle/>
                    <a:p>
                      <a:pPr algn="ctr" rtl="0" fontAlgn="ctr"/>
                      <a:r>
                        <a:rPr lang="ru-RU" sz="800" b="0" i="0" u="none" strike="noStrike">
                          <a:solidFill>
                            <a:srgbClr val="007F76"/>
                          </a:solidFill>
                          <a:effectLst/>
                          <a:latin typeface="Arial Narrow" panose="020B0606020202030204" pitchFamily="34" charset="0"/>
                        </a:rPr>
                        <a:t>5320-1</a:t>
                      </a:r>
                    </a:p>
                  </a:txBody>
                  <a:tcPr marL="9525" marR="9525" marT="9525" marB="0" anchor="ctr">
                    <a:solidFill>
                      <a:schemeClr val="accent6">
                        <a:lumMod val="50000"/>
                        <a:alpha val="1000"/>
                      </a:schemeClr>
                    </a:solidFill>
                  </a:tcPr>
                </a:tc>
                <a:tc>
                  <a:txBody>
                    <a:bodyPr/>
                    <a:lstStyle/>
                    <a:p>
                      <a:pPr marL="72000" algn="l" fontAlgn="ctr"/>
                      <a:r>
                        <a:rPr lang="ru-RU" sz="800" b="0" i="0" u="none" strike="noStrike" cap="none" dirty="0" err="1">
                          <a:solidFill>
                            <a:srgbClr val="007F76"/>
                          </a:solidFill>
                          <a:effectLst/>
                          <a:latin typeface="Arial Narrow" panose="020B0606020202030204" pitchFamily="34" charset="0"/>
                          <a:ea typeface="+mn-ea"/>
                          <a:cs typeface="+mn-cs"/>
                          <a:sym typeface="Arial"/>
                        </a:rPr>
                        <a:t>Үйден</a:t>
                      </a:r>
                      <a:r>
                        <a:rPr lang="ru-RU" sz="800" b="0" i="0" u="none" strike="noStrike" cap="none" dirty="0">
                          <a:solidFill>
                            <a:srgbClr val="007F76"/>
                          </a:solidFill>
                          <a:effectLst/>
                          <a:latin typeface="Arial Narrow" panose="020B0606020202030204" pitchFamily="34" charset="0"/>
                          <a:ea typeface="+mn-ea"/>
                          <a:cs typeface="+mn-cs"/>
                          <a:sym typeface="Arial"/>
                        </a:rPr>
                        <a:t> </a:t>
                      </a:r>
                      <a:r>
                        <a:rPr lang="ru-RU" sz="800" b="0" i="0" u="none" strike="noStrike" cap="none" dirty="0" err="1">
                          <a:solidFill>
                            <a:srgbClr val="007F76"/>
                          </a:solidFill>
                          <a:effectLst/>
                          <a:latin typeface="Arial Narrow" panose="020B0606020202030204" pitchFamily="34" charset="0"/>
                          <a:ea typeface="+mn-ea"/>
                          <a:cs typeface="+mn-cs"/>
                          <a:sym typeface="Arial"/>
                        </a:rPr>
                        <a:t>басқа</a:t>
                      </a:r>
                      <a:r>
                        <a:rPr lang="ru-RU" sz="800" b="0" i="0" u="none" strike="noStrike" cap="none" dirty="0">
                          <a:solidFill>
                            <a:srgbClr val="007F76"/>
                          </a:solidFill>
                          <a:effectLst/>
                          <a:latin typeface="Arial Narrow" panose="020B0606020202030204" pitchFamily="34" charset="0"/>
                          <a:ea typeface="+mn-ea"/>
                          <a:cs typeface="+mn-cs"/>
                          <a:sym typeface="Arial"/>
                        </a:rPr>
                        <a:t>, </a:t>
                      </a:r>
                      <a:r>
                        <a:rPr lang="ru-RU" sz="800" b="0" i="0" u="none" strike="noStrike" cap="none" dirty="0" err="1">
                          <a:solidFill>
                            <a:srgbClr val="007F76"/>
                          </a:solidFill>
                          <a:effectLst/>
                          <a:latin typeface="Arial Narrow" panose="020B0606020202030204" pitchFamily="34" charset="0"/>
                          <a:ea typeface="+mn-ea"/>
                          <a:cs typeface="+mn-cs"/>
                          <a:sym typeface="Arial"/>
                        </a:rPr>
                        <a:t>науқастарға</a:t>
                      </a:r>
                      <a:r>
                        <a:rPr lang="ru-RU" sz="800" b="0" i="0" u="none" strike="noStrike" cap="none" dirty="0">
                          <a:solidFill>
                            <a:srgbClr val="007F76"/>
                          </a:solidFill>
                          <a:effectLst/>
                          <a:latin typeface="Arial Narrow" panose="020B0606020202030204" pitchFamily="34" charset="0"/>
                          <a:ea typeface="+mn-ea"/>
                          <a:cs typeface="+mn-cs"/>
                          <a:sym typeface="Arial"/>
                        </a:rPr>
                        <a:t> </a:t>
                      </a:r>
                      <a:r>
                        <a:rPr lang="ru-RU" sz="800" b="0" i="0" u="none" strike="noStrike" cap="none" dirty="0" err="1">
                          <a:solidFill>
                            <a:srgbClr val="007F76"/>
                          </a:solidFill>
                          <a:effectLst/>
                          <a:latin typeface="Arial Narrow" panose="020B0606020202030204" pitchFamily="34" charset="0"/>
                          <a:ea typeface="+mn-ea"/>
                          <a:cs typeface="+mn-cs"/>
                          <a:sym typeface="Arial"/>
                        </a:rPr>
                        <a:t>күтім</a:t>
                      </a:r>
                      <a:r>
                        <a:rPr lang="ru-RU" sz="800" b="0" i="0" u="none" strike="noStrike" cap="none" dirty="0">
                          <a:solidFill>
                            <a:srgbClr val="007F76"/>
                          </a:solidFill>
                          <a:effectLst/>
                          <a:latin typeface="Arial Narrow" panose="020B0606020202030204" pitchFamily="34" charset="0"/>
                          <a:ea typeface="+mn-ea"/>
                          <a:cs typeface="+mn-cs"/>
                          <a:sym typeface="Arial"/>
                        </a:rPr>
                        <a:t> </a:t>
                      </a:r>
                      <a:r>
                        <a:rPr lang="ru-RU" sz="800" b="0" i="0" u="none" strike="noStrike" cap="none" dirty="0" err="1">
                          <a:solidFill>
                            <a:srgbClr val="007F76"/>
                          </a:solidFill>
                          <a:effectLst/>
                          <a:latin typeface="Arial Narrow" panose="020B0606020202030204" pitchFamily="34" charset="0"/>
                          <a:ea typeface="+mn-ea"/>
                          <a:cs typeface="+mn-cs"/>
                          <a:sym typeface="Arial"/>
                        </a:rPr>
                        <a:t>жасау</a:t>
                      </a:r>
                      <a:r>
                        <a:rPr lang="ru-RU" sz="800" b="0" i="0" u="none" strike="noStrike" cap="none" dirty="0">
                          <a:solidFill>
                            <a:srgbClr val="007F76"/>
                          </a:solidFill>
                          <a:effectLst/>
                          <a:latin typeface="Arial Narrow" panose="020B0606020202030204" pitchFamily="34" charset="0"/>
                          <a:ea typeface="+mn-ea"/>
                          <a:cs typeface="+mn-cs"/>
                          <a:sym typeface="Arial"/>
                        </a:rPr>
                        <a:t> </a:t>
                      </a:r>
                      <a:r>
                        <a:rPr lang="ru-RU" sz="800" b="0" i="0" u="none" strike="noStrike" cap="none" dirty="0" err="1">
                          <a:solidFill>
                            <a:srgbClr val="007F76"/>
                          </a:solidFill>
                          <a:effectLst/>
                          <a:latin typeface="Arial Narrow" panose="020B0606020202030204" pitchFamily="34" charset="0"/>
                          <a:ea typeface="+mn-ea"/>
                          <a:cs typeface="+mn-cs"/>
                          <a:sym typeface="Arial"/>
                        </a:rPr>
                        <a:t>жөніндегі</a:t>
                      </a:r>
                      <a:r>
                        <a:rPr lang="ru-RU" sz="800" b="0" i="0" u="none" strike="noStrike" cap="none" dirty="0">
                          <a:solidFill>
                            <a:srgbClr val="007F76"/>
                          </a:solidFill>
                          <a:effectLst/>
                          <a:latin typeface="Arial Narrow" panose="020B0606020202030204" pitchFamily="34" charset="0"/>
                          <a:ea typeface="+mn-ea"/>
                          <a:cs typeface="+mn-cs"/>
                          <a:sym typeface="Arial"/>
                        </a:rPr>
                        <a:t> </a:t>
                      </a:r>
                      <a:r>
                        <a:rPr lang="ru-RU" sz="800" b="0" i="0" u="none" strike="noStrike" cap="none" dirty="0" err="1">
                          <a:solidFill>
                            <a:srgbClr val="007F76"/>
                          </a:solidFill>
                          <a:effectLst/>
                          <a:latin typeface="Arial Narrow" panose="020B0606020202030204" pitchFamily="34" charset="0"/>
                          <a:ea typeface="+mn-ea"/>
                          <a:cs typeface="+mn-cs"/>
                          <a:sym typeface="Arial"/>
                        </a:rPr>
                        <a:t>жұмыскерлер</a:t>
                      </a:r>
                      <a:endParaRPr lang="ru-RU" sz="800" b="0" i="0" u="none" strike="noStrike" cap="none" dirty="0">
                        <a:solidFill>
                          <a:srgbClr val="007F76"/>
                        </a:solidFill>
                        <a:effectLst/>
                        <a:latin typeface="Arial Narrow" panose="020B0606020202030204" pitchFamily="34" charset="0"/>
                        <a:ea typeface="+mn-ea"/>
                        <a:cs typeface="+mn-cs"/>
                        <a:sym typeface="Arial"/>
                      </a:endParaRPr>
                    </a:p>
                  </a:txBody>
                  <a:tcPr marL="9525" marR="9525" marT="0" marB="0" anchor="ctr">
                    <a:solidFill>
                      <a:schemeClr val="accent6">
                        <a:lumMod val="50000"/>
                        <a:alpha val="1000"/>
                      </a:schemeClr>
                    </a:solidFill>
                  </a:tcPr>
                </a:tc>
                <a:tc>
                  <a:txBody>
                    <a:bodyPr/>
                    <a:lstStyle/>
                    <a:p>
                      <a:pPr algn="ctr" rtl="0" fontAlgn="ctr"/>
                      <a:r>
                        <a:rPr lang="ru-RU" sz="800" b="0" i="0" u="none" strike="noStrike" dirty="0">
                          <a:solidFill>
                            <a:srgbClr val="007F76"/>
                          </a:solidFill>
                          <a:effectLst/>
                          <a:latin typeface="Arial Narrow" panose="020B0606020202030204" pitchFamily="34" charset="0"/>
                        </a:rPr>
                        <a:t>Астана қ.</a:t>
                      </a:r>
                    </a:p>
                  </a:txBody>
                  <a:tcPr marL="9525" marR="9525" marT="9525" marB="0" anchor="ctr">
                    <a:solidFill>
                      <a:schemeClr val="accent6">
                        <a:lumMod val="50000"/>
                        <a:alpha val="1000"/>
                      </a:schemeClr>
                    </a:solidFill>
                  </a:tcPr>
                </a:tc>
                <a:tc>
                  <a:txBody>
                    <a:bodyPr/>
                    <a:lstStyle/>
                    <a:p>
                      <a:pPr algn="ctr" rtl="0" fontAlgn="ctr"/>
                      <a:r>
                        <a:rPr lang="ru-RU" sz="800" b="0" i="0" u="none" strike="noStrike">
                          <a:solidFill>
                            <a:srgbClr val="007F76"/>
                          </a:solidFill>
                          <a:effectLst/>
                          <a:latin typeface="Arial Narrow" panose="020B0606020202030204" pitchFamily="34" charset="0"/>
                        </a:rPr>
                        <a:t>1 826</a:t>
                      </a:r>
                    </a:p>
                  </a:txBody>
                  <a:tcPr marL="9525" marR="9525" marT="9525" marB="0" anchor="ctr">
                    <a:solidFill>
                      <a:schemeClr val="accent6">
                        <a:lumMod val="50000"/>
                        <a:alpha val="1000"/>
                      </a:schemeClr>
                    </a:solidFill>
                  </a:tcPr>
                </a:tc>
                <a:tc>
                  <a:txBody>
                    <a:bodyPr/>
                    <a:lstStyle/>
                    <a:p>
                      <a:pPr algn="ctr" rtl="0" fontAlgn="ctr"/>
                      <a:r>
                        <a:rPr lang="ru-RU" sz="800" b="0" i="0" u="none" strike="noStrike">
                          <a:solidFill>
                            <a:srgbClr val="007F76"/>
                          </a:solidFill>
                          <a:effectLst/>
                          <a:latin typeface="Arial Narrow" panose="020B0606020202030204" pitchFamily="34" charset="0"/>
                        </a:rPr>
                        <a:t>12,9%</a:t>
                      </a:r>
                    </a:p>
                  </a:txBody>
                  <a:tcPr marL="9525" marR="9525" marT="9525" marB="0" anchor="ctr">
                    <a:solidFill>
                      <a:schemeClr val="accent6">
                        <a:lumMod val="50000"/>
                        <a:alpha val="1000"/>
                      </a:schemeClr>
                    </a:solidFill>
                  </a:tcPr>
                </a:tc>
                <a:tc>
                  <a:txBody>
                    <a:bodyPr/>
                    <a:lstStyle/>
                    <a:p>
                      <a:pPr algn="ctr" rtl="0" fontAlgn="ctr"/>
                      <a:r>
                        <a:rPr lang="ru-RU" sz="800" b="0" i="0" u="none" strike="noStrike" dirty="0">
                          <a:solidFill>
                            <a:srgbClr val="007F76"/>
                          </a:solidFill>
                          <a:effectLst/>
                          <a:latin typeface="Arial Narrow" panose="020B0606020202030204" pitchFamily="34" charset="0"/>
                        </a:rPr>
                        <a:t>Алматы қ.</a:t>
                      </a:r>
                    </a:p>
                  </a:txBody>
                  <a:tcPr marL="9525" marR="9525" marT="9525" marB="0" anchor="ctr">
                    <a:solidFill>
                      <a:schemeClr val="accent6">
                        <a:lumMod val="50000"/>
                        <a:alpha val="1000"/>
                      </a:schemeClr>
                    </a:solidFill>
                  </a:tcPr>
                </a:tc>
                <a:tc>
                  <a:txBody>
                    <a:bodyPr/>
                    <a:lstStyle/>
                    <a:p>
                      <a:pPr algn="ctr" rtl="0" fontAlgn="ctr"/>
                      <a:r>
                        <a:rPr lang="ru-RU" sz="800" b="0" i="0" u="none" strike="noStrike">
                          <a:solidFill>
                            <a:srgbClr val="007F76"/>
                          </a:solidFill>
                          <a:effectLst/>
                          <a:latin typeface="Arial Narrow" panose="020B0606020202030204" pitchFamily="34" charset="0"/>
                        </a:rPr>
                        <a:t>1 824</a:t>
                      </a:r>
                    </a:p>
                  </a:txBody>
                  <a:tcPr marL="9525" marR="9525" marT="9525" marB="0" anchor="ctr">
                    <a:solidFill>
                      <a:schemeClr val="accent6">
                        <a:lumMod val="50000"/>
                        <a:alpha val="1000"/>
                      </a:schemeClr>
                    </a:solidFill>
                  </a:tcPr>
                </a:tc>
                <a:tc>
                  <a:txBody>
                    <a:bodyPr/>
                    <a:lstStyle/>
                    <a:p>
                      <a:pPr algn="ctr" rtl="0" fontAlgn="ctr"/>
                      <a:r>
                        <a:rPr lang="ru-RU" sz="800" b="0" i="0" u="none" strike="noStrike">
                          <a:solidFill>
                            <a:srgbClr val="007F76"/>
                          </a:solidFill>
                          <a:effectLst/>
                          <a:latin typeface="Arial Narrow" panose="020B0606020202030204" pitchFamily="34" charset="0"/>
                        </a:rPr>
                        <a:t>12,9%</a:t>
                      </a:r>
                    </a:p>
                  </a:txBody>
                  <a:tcPr marL="9525" marR="9525" marT="9525" marB="0" anchor="ctr">
                    <a:solidFill>
                      <a:schemeClr val="accent6">
                        <a:lumMod val="50000"/>
                        <a:alpha val="1000"/>
                      </a:schemeClr>
                    </a:solidFill>
                  </a:tcPr>
                </a:tc>
                <a:tc>
                  <a:txBody>
                    <a:bodyPr/>
                    <a:lstStyle/>
                    <a:p>
                      <a:pPr algn="ctr" rtl="0" fontAlgn="ctr"/>
                      <a:r>
                        <a:rPr lang="ru-RU" sz="800" b="0" i="0" u="none" strike="noStrike" dirty="0" err="1">
                          <a:solidFill>
                            <a:srgbClr val="007F76"/>
                          </a:solidFill>
                          <a:effectLst/>
                          <a:latin typeface="Arial Narrow" panose="020B0606020202030204" pitchFamily="34" charset="0"/>
                        </a:rPr>
                        <a:t>Қостанай</a:t>
                      </a:r>
                      <a:endParaRPr lang="ru-RU" sz="800" b="0" i="0" u="none" strike="noStrike" dirty="0">
                        <a:solidFill>
                          <a:srgbClr val="007F76"/>
                        </a:solidFill>
                        <a:effectLst/>
                        <a:latin typeface="Arial Narrow" panose="020B0606020202030204" pitchFamily="34" charset="0"/>
                      </a:endParaRPr>
                    </a:p>
                  </a:txBody>
                  <a:tcPr marL="9525" marR="9525" marT="9525" marB="0" anchor="ctr">
                    <a:solidFill>
                      <a:schemeClr val="accent6">
                        <a:lumMod val="50000"/>
                        <a:alpha val="1000"/>
                      </a:schemeClr>
                    </a:solidFill>
                  </a:tcPr>
                </a:tc>
                <a:tc>
                  <a:txBody>
                    <a:bodyPr/>
                    <a:lstStyle/>
                    <a:p>
                      <a:pPr algn="ctr" rtl="0" fontAlgn="ctr"/>
                      <a:r>
                        <a:rPr lang="ru-RU" sz="800" b="0" i="0" u="none" strike="noStrike">
                          <a:solidFill>
                            <a:srgbClr val="007F76"/>
                          </a:solidFill>
                          <a:effectLst/>
                          <a:latin typeface="Arial Narrow" panose="020B0606020202030204" pitchFamily="34" charset="0"/>
                        </a:rPr>
                        <a:t>1 552</a:t>
                      </a:r>
                    </a:p>
                  </a:txBody>
                  <a:tcPr marL="9525" marR="9525" marT="9525" marB="0" anchor="ctr">
                    <a:solidFill>
                      <a:schemeClr val="accent6">
                        <a:lumMod val="50000"/>
                        <a:alpha val="1000"/>
                      </a:schemeClr>
                    </a:solidFill>
                  </a:tcPr>
                </a:tc>
                <a:tc>
                  <a:txBody>
                    <a:bodyPr/>
                    <a:lstStyle/>
                    <a:p>
                      <a:pPr algn="ctr" rtl="0" fontAlgn="ctr"/>
                      <a:r>
                        <a:rPr lang="ru-RU" sz="800" b="0" i="0" u="none" strike="noStrike">
                          <a:solidFill>
                            <a:srgbClr val="007F76"/>
                          </a:solidFill>
                          <a:effectLst/>
                          <a:latin typeface="Arial Narrow" panose="020B0606020202030204" pitchFamily="34" charset="0"/>
                        </a:rPr>
                        <a:t>11,0%</a:t>
                      </a:r>
                    </a:p>
                  </a:txBody>
                  <a:tcPr marL="9525" marR="9525" marT="9525" marB="0" anchor="ctr">
                    <a:lnR w="12700" cap="flat" cmpd="sng" algn="ctr">
                      <a:noFill/>
                      <a:prstDash val="solid"/>
                      <a:round/>
                      <a:headEnd type="none" w="med" len="med"/>
                      <a:tailEnd type="none" w="med" len="med"/>
                    </a:lnR>
                    <a:solidFill>
                      <a:schemeClr val="accent6">
                        <a:lumMod val="50000"/>
                        <a:alpha val="1000"/>
                      </a:schemeClr>
                    </a:solidFill>
                  </a:tcPr>
                </a:tc>
                <a:extLst>
                  <a:ext uri="{0D108BD9-81ED-4DB2-BD59-A6C34878D82A}">
                    <a16:rowId xmlns:a16="http://schemas.microsoft.com/office/drawing/2014/main" val="1465641651"/>
                  </a:ext>
                </a:extLst>
              </a:tr>
              <a:tr h="171544">
                <a:tc>
                  <a:txBody>
                    <a:bodyPr/>
                    <a:lstStyle/>
                    <a:p>
                      <a:pPr algn="ctr" fontAlgn="b"/>
                      <a:r>
                        <a:rPr lang="ru-RU" sz="800" u="none" strike="noStrike" dirty="0">
                          <a:solidFill>
                            <a:srgbClr val="007F76"/>
                          </a:solidFill>
                          <a:effectLst/>
                          <a:latin typeface="Arial Narrow" panose="020B0606020202030204" pitchFamily="34" charset="0"/>
                        </a:rPr>
                        <a:t>9</a:t>
                      </a:r>
                      <a:endParaRPr lang="en-US" sz="800" b="0" i="0" u="none" strike="noStrike" dirty="0">
                        <a:solidFill>
                          <a:srgbClr val="007F76"/>
                        </a:solidFill>
                        <a:effectLst/>
                        <a:latin typeface="Arial Narrow" panose="020B0606020202030204" pitchFamily="34" charset="0"/>
                      </a:endParaRPr>
                    </a:p>
                  </a:txBody>
                  <a:tcPr marL="9525" marR="9525" marT="0" marB="0" anchor="ctr">
                    <a:lnB w="12700" cap="flat" cmpd="sng" algn="ctr">
                      <a:solidFill>
                        <a:schemeClr val="tx1"/>
                      </a:solidFill>
                      <a:prstDash val="solid"/>
                      <a:round/>
                      <a:headEnd type="none" w="med" len="med"/>
                      <a:tailEnd type="none" w="med" len="med"/>
                    </a:lnB>
                    <a:solidFill>
                      <a:srgbClr val="007F76">
                        <a:alpha val="20000"/>
                      </a:srgbClr>
                    </a:solidFill>
                  </a:tcPr>
                </a:tc>
                <a:tc>
                  <a:txBody>
                    <a:bodyPr/>
                    <a:lstStyle/>
                    <a:p>
                      <a:pPr algn="ctr" rtl="0" fontAlgn="ctr"/>
                      <a:r>
                        <a:rPr lang="ru-RU" sz="800" b="0" i="0" u="none" strike="noStrike">
                          <a:solidFill>
                            <a:srgbClr val="007F76"/>
                          </a:solidFill>
                          <a:effectLst/>
                          <a:latin typeface="Arial Narrow" panose="020B0606020202030204" pitchFamily="34" charset="0"/>
                        </a:rPr>
                        <a:t>2361-0</a:t>
                      </a:r>
                    </a:p>
                  </a:txBody>
                  <a:tcPr marL="9525" marR="9525" marT="9525" marB="0" anchor="ctr">
                    <a:lnB w="12700" cap="flat" cmpd="sng" algn="ctr">
                      <a:solidFill>
                        <a:schemeClr val="tx1"/>
                      </a:solidFill>
                      <a:prstDash val="solid"/>
                      <a:round/>
                      <a:headEnd type="none" w="med" len="med"/>
                      <a:tailEnd type="none" w="med" len="med"/>
                    </a:lnB>
                    <a:solidFill>
                      <a:srgbClr val="007F76">
                        <a:alpha val="20000"/>
                      </a:srgbClr>
                    </a:solidFill>
                  </a:tcPr>
                </a:tc>
                <a:tc>
                  <a:txBody>
                    <a:bodyPr/>
                    <a:lstStyle/>
                    <a:p>
                      <a:pPr marL="72000" algn="l" fontAlgn="ctr"/>
                      <a:r>
                        <a:rPr lang="ru-RU" sz="800" b="0" i="0" u="none" strike="noStrike" cap="none" dirty="0" err="1">
                          <a:solidFill>
                            <a:srgbClr val="007F76"/>
                          </a:solidFill>
                          <a:effectLst/>
                          <a:latin typeface="Arial Narrow" panose="020B0606020202030204" pitchFamily="34" charset="0"/>
                          <a:ea typeface="+mn-ea"/>
                          <a:cs typeface="+mn-cs"/>
                          <a:sym typeface="Arial"/>
                        </a:rPr>
                        <a:t>Бастауыш</a:t>
                      </a:r>
                      <a:r>
                        <a:rPr lang="ru-RU" sz="800" b="0" i="0" u="none" strike="noStrike" cap="none" dirty="0">
                          <a:solidFill>
                            <a:srgbClr val="007F76"/>
                          </a:solidFill>
                          <a:effectLst/>
                          <a:latin typeface="Arial Narrow" panose="020B0606020202030204" pitchFamily="34" charset="0"/>
                          <a:ea typeface="+mn-ea"/>
                          <a:cs typeface="+mn-cs"/>
                          <a:sym typeface="Arial"/>
                        </a:rPr>
                        <a:t> </a:t>
                      </a:r>
                      <a:r>
                        <a:rPr lang="ru-RU" sz="800" b="0" i="0" u="none" strike="noStrike" cap="none" dirty="0" err="1">
                          <a:solidFill>
                            <a:srgbClr val="007F76"/>
                          </a:solidFill>
                          <a:effectLst/>
                          <a:latin typeface="Arial Narrow" panose="020B0606020202030204" pitchFamily="34" charset="0"/>
                          <a:ea typeface="+mn-ea"/>
                          <a:cs typeface="+mn-cs"/>
                          <a:sym typeface="Arial"/>
                        </a:rPr>
                        <a:t>мектеп</a:t>
                      </a:r>
                      <a:r>
                        <a:rPr lang="ru-RU" sz="800" b="0" i="0" u="none" strike="noStrike" cap="none" dirty="0">
                          <a:solidFill>
                            <a:srgbClr val="007F76"/>
                          </a:solidFill>
                          <a:effectLst/>
                          <a:latin typeface="Arial Narrow" panose="020B0606020202030204" pitchFamily="34" charset="0"/>
                          <a:ea typeface="+mn-ea"/>
                          <a:cs typeface="+mn-cs"/>
                          <a:sym typeface="Arial"/>
                        </a:rPr>
                        <a:t> </a:t>
                      </a:r>
                      <a:r>
                        <a:rPr lang="ru-RU" sz="800" b="0" i="0" u="none" strike="noStrike" cap="none" dirty="0" err="1">
                          <a:solidFill>
                            <a:srgbClr val="007F76"/>
                          </a:solidFill>
                          <a:effectLst/>
                          <a:latin typeface="Arial Narrow" panose="020B0606020202030204" pitchFamily="34" charset="0"/>
                          <a:ea typeface="+mn-ea"/>
                          <a:cs typeface="+mn-cs"/>
                          <a:sym typeface="Arial"/>
                        </a:rPr>
                        <a:t>мұғалімі</a:t>
                      </a:r>
                      <a:endParaRPr lang="ru-RU" sz="800" b="0" i="0" u="none" strike="noStrike" cap="none" dirty="0">
                        <a:solidFill>
                          <a:srgbClr val="007F76"/>
                        </a:solidFill>
                        <a:effectLst/>
                        <a:latin typeface="Arial Narrow" panose="020B0606020202030204" pitchFamily="34" charset="0"/>
                        <a:ea typeface="+mn-ea"/>
                        <a:cs typeface="+mn-cs"/>
                        <a:sym typeface="Arial"/>
                      </a:endParaRPr>
                    </a:p>
                  </a:txBody>
                  <a:tcPr marL="9525" marR="9525" marT="0" marB="0" anchor="ctr">
                    <a:lnB w="12700" cap="flat" cmpd="sng" algn="ctr">
                      <a:solidFill>
                        <a:schemeClr val="tx1"/>
                      </a:solidFill>
                      <a:prstDash val="solid"/>
                      <a:round/>
                      <a:headEnd type="none" w="med" len="med"/>
                      <a:tailEnd type="none" w="med" len="med"/>
                    </a:lnB>
                    <a:solidFill>
                      <a:srgbClr val="007F76">
                        <a:alpha val="20000"/>
                      </a:srgbClr>
                    </a:solidFill>
                  </a:tcPr>
                </a:tc>
                <a:tc>
                  <a:txBody>
                    <a:bodyPr/>
                    <a:lstStyle/>
                    <a:p>
                      <a:pPr algn="ctr" rtl="0" fontAlgn="ctr"/>
                      <a:r>
                        <a:rPr lang="ru-RU" sz="800" b="0" i="0" u="none" strike="noStrike" dirty="0">
                          <a:solidFill>
                            <a:srgbClr val="007F76"/>
                          </a:solidFill>
                          <a:effectLst/>
                          <a:latin typeface="Arial Narrow" panose="020B0606020202030204" pitchFamily="34" charset="0"/>
                        </a:rPr>
                        <a:t>Астана қ.</a:t>
                      </a:r>
                    </a:p>
                  </a:txBody>
                  <a:tcPr marL="9525" marR="9525" marT="9525" marB="0" anchor="ctr">
                    <a:lnB w="12700" cap="flat" cmpd="sng" algn="ctr">
                      <a:solidFill>
                        <a:schemeClr val="tx1"/>
                      </a:solidFill>
                      <a:prstDash val="solid"/>
                      <a:round/>
                      <a:headEnd type="none" w="med" len="med"/>
                      <a:tailEnd type="none" w="med" len="med"/>
                    </a:lnB>
                    <a:solidFill>
                      <a:srgbClr val="007F76">
                        <a:alpha val="20000"/>
                      </a:srgbClr>
                    </a:solidFill>
                  </a:tcPr>
                </a:tc>
                <a:tc>
                  <a:txBody>
                    <a:bodyPr/>
                    <a:lstStyle/>
                    <a:p>
                      <a:pPr algn="ctr" rtl="0" fontAlgn="ctr"/>
                      <a:r>
                        <a:rPr lang="ru-RU" sz="800" b="0" i="0" u="none" strike="noStrike">
                          <a:solidFill>
                            <a:srgbClr val="007F76"/>
                          </a:solidFill>
                          <a:effectLst/>
                          <a:latin typeface="Arial Narrow" panose="020B0606020202030204" pitchFamily="34" charset="0"/>
                        </a:rPr>
                        <a:t>1 950</a:t>
                      </a:r>
                    </a:p>
                  </a:txBody>
                  <a:tcPr marL="9525" marR="9525" marT="9525" marB="0" anchor="ctr">
                    <a:lnB w="12700" cap="flat" cmpd="sng" algn="ctr">
                      <a:solidFill>
                        <a:schemeClr val="tx1"/>
                      </a:solidFill>
                      <a:prstDash val="solid"/>
                      <a:round/>
                      <a:headEnd type="none" w="med" len="med"/>
                      <a:tailEnd type="none" w="med" len="med"/>
                    </a:lnB>
                    <a:solidFill>
                      <a:srgbClr val="007F76">
                        <a:alpha val="20000"/>
                      </a:srgbClr>
                    </a:solidFill>
                  </a:tcPr>
                </a:tc>
                <a:tc>
                  <a:txBody>
                    <a:bodyPr/>
                    <a:lstStyle/>
                    <a:p>
                      <a:pPr algn="ctr" rtl="0" fontAlgn="ctr"/>
                      <a:r>
                        <a:rPr lang="ru-RU" sz="800" b="0" i="0" u="none" strike="noStrike">
                          <a:solidFill>
                            <a:srgbClr val="007F76"/>
                          </a:solidFill>
                          <a:effectLst/>
                          <a:latin typeface="Arial Narrow" panose="020B0606020202030204" pitchFamily="34" charset="0"/>
                        </a:rPr>
                        <a:t>14,7%</a:t>
                      </a:r>
                    </a:p>
                  </a:txBody>
                  <a:tcPr marL="9525" marR="9525" marT="9525" marB="0" anchor="ctr">
                    <a:lnB w="12700" cap="flat" cmpd="sng" algn="ctr">
                      <a:solidFill>
                        <a:schemeClr val="tx1"/>
                      </a:solidFill>
                      <a:prstDash val="solid"/>
                      <a:round/>
                      <a:headEnd type="none" w="med" len="med"/>
                      <a:tailEnd type="none" w="med" len="med"/>
                    </a:lnB>
                    <a:solidFill>
                      <a:srgbClr val="007F76">
                        <a:alpha val="20000"/>
                      </a:srgbClr>
                    </a:solidFill>
                  </a:tcPr>
                </a:tc>
                <a:tc>
                  <a:txBody>
                    <a:bodyPr/>
                    <a:lstStyle/>
                    <a:p>
                      <a:pPr algn="ctr" rtl="0" fontAlgn="ctr"/>
                      <a:r>
                        <a:rPr lang="ru-RU" sz="800" b="0" i="0" u="none" strike="noStrike" dirty="0">
                          <a:solidFill>
                            <a:srgbClr val="007F76"/>
                          </a:solidFill>
                          <a:effectLst/>
                          <a:latin typeface="Arial Narrow" panose="020B0606020202030204" pitchFamily="34" charset="0"/>
                        </a:rPr>
                        <a:t>Алматы қ.</a:t>
                      </a:r>
                    </a:p>
                  </a:txBody>
                  <a:tcPr marL="9525" marR="9525" marT="9525" marB="0" anchor="ctr">
                    <a:lnB w="12700" cap="flat" cmpd="sng" algn="ctr">
                      <a:solidFill>
                        <a:schemeClr val="tx1"/>
                      </a:solidFill>
                      <a:prstDash val="solid"/>
                      <a:round/>
                      <a:headEnd type="none" w="med" len="med"/>
                      <a:tailEnd type="none" w="med" len="med"/>
                    </a:lnB>
                    <a:solidFill>
                      <a:srgbClr val="007F76">
                        <a:alpha val="20000"/>
                      </a:srgbClr>
                    </a:solidFill>
                  </a:tcPr>
                </a:tc>
                <a:tc>
                  <a:txBody>
                    <a:bodyPr/>
                    <a:lstStyle/>
                    <a:p>
                      <a:pPr algn="ctr" rtl="0" fontAlgn="ctr"/>
                      <a:r>
                        <a:rPr lang="ru-RU" sz="800" b="0" i="0" u="none" strike="noStrike">
                          <a:solidFill>
                            <a:srgbClr val="007F76"/>
                          </a:solidFill>
                          <a:effectLst/>
                          <a:latin typeface="Arial Narrow" panose="020B0606020202030204" pitchFamily="34" charset="0"/>
                        </a:rPr>
                        <a:t>1 868</a:t>
                      </a:r>
                    </a:p>
                  </a:txBody>
                  <a:tcPr marL="9525" marR="9525" marT="9525" marB="0" anchor="ctr">
                    <a:lnB w="12700" cap="flat" cmpd="sng" algn="ctr">
                      <a:solidFill>
                        <a:schemeClr val="tx1"/>
                      </a:solidFill>
                      <a:prstDash val="solid"/>
                      <a:round/>
                      <a:headEnd type="none" w="med" len="med"/>
                      <a:tailEnd type="none" w="med" len="med"/>
                    </a:lnB>
                    <a:solidFill>
                      <a:srgbClr val="007F76">
                        <a:alpha val="20000"/>
                      </a:srgbClr>
                    </a:solidFill>
                  </a:tcPr>
                </a:tc>
                <a:tc>
                  <a:txBody>
                    <a:bodyPr/>
                    <a:lstStyle/>
                    <a:p>
                      <a:pPr algn="ctr" rtl="0" fontAlgn="ctr"/>
                      <a:r>
                        <a:rPr lang="ru-RU" sz="800" b="0" i="0" u="none" strike="noStrike">
                          <a:solidFill>
                            <a:srgbClr val="007F76"/>
                          </a:solidFill>
                          <a:effectLst/>
                          <a:latin typeface="Arial Narrow" panose="020B0606020202030204" pitchFamily="34" charset="0"/>
                        </a:rPr>
                        <a:t>14,1%</a:t>
                      </a:r>
                    </a:p>
                  </a:txBody>
                  <a:tcPr marL="9525" marR="9525" marT="9525" marB="0" anchor="ctr">
                    <a:lnB w="12700" cap="flat" cmpd="sng" algn="ctr">
                      <a:solidFill>
                        <a:schemeClr val="tx1"/>
                      </a:solidFill>
                      <a:prstDash val="solid"/>
                      <a:round/>
                      <a:headEnd type="none" w="med" len="med"/>
                      <a:tailEnd type="none" w="med" len="med"/>
                    </a:lnB>
                    <a:solidFill>
                      <a:srgbClr val="007F76">
                        <a:alpha val="20000"/>
                      </a:srgbClr>
                    </a:solidFill>
                  </a:tcPr>
                </a:tc>
                <a:tc>
                  <a:txBody>
                    <a:bodyPr/>
                    <a:lstStyle/>
                    <a:p>
                      <a:pPr algn="ctr" rtl="0" fontAlgn="ctr"/>
                      <a:r>
                        <a:rPr lang="ru-RU" sz="800" b="0" i="0" u="none" strike="noStrike" dirty="0">
                          <a:solidFill>
                            <a:srgbClr val="007F76"/>
                          </a:solidFill>
                          <a:effectLst/>
                          <a:latin typeface="Arial Narrow" panose="020B0606020202030204" pitchFamily="34" charset="0"/>
                        </a:rPr>
                        <a:t>Жамбыл</a:t>
                      </a:r>
                    </a:p>
                  </a:txBody>
                  <a:tcPr marL="9525" marR="9525" marT="9525" marB="0" anchor="ctr">
                    <a:lnB w="12700" cap="flat" cmpd="sng" algn="ctr">
                      <a:solidFill>
                        <a:schemeClr val="tx1"/>
                      </a:solidFill>
                      <a:prstDash val="solid"/>
                      <a:round/>
                      <a:headEnd type="none" w="med" len="med"/>
                      <a:tailEnd type="none" w="med" len="med"/>
                    </a:lnB>
                    <a:solidFill>
                      <a:srgbClr val="007F76">
                        <a:alpha val="20000"/>
                      </a:srgbClr>
                    </a:solidFill>
                  </a:tcPr>
                </a:tc>
                <a:tc>
                  <a:txBody>
                    <a:bodyPr/>
                    <a:lstStyle/>
                    <a:p>
                      <a:pPr algn="ctr" rtl="0" fontAlgn="ctr"/>
                      <a:r>
                        <a:rPr lang="ru-RU" sz="800" b="0" i="0" u="none" strike="noStrike">
                          <a:solidFill>
                            <a:srgbClr val="007F76"/>
                          </a:solidFill>
                          <a:effectLst/>
                          <a:latin typeface="Arial Narrow" panose="020B0606020202030204" pitchFamily="34" charset="0"/>
                        </a:rPr>
                        <a:t>1 448</a:t>
                      </a:r>
                    </a:p>
                  </a:txBody>
                  <a:tcPr marL="9525" marR="9525" marT="9525" marB="0" anchor="ctr">
                    <a:lnB w="12700" cap="flat" cmpd="sng" algn="ctr">
                      <a:solidFill>
                        <a:schemeClr val="tx1"/>
                      </a:solidFill>
                      <a:prstDash val="solid"/>
                      <a:round/>
                      <a:headEnd type="none" w="med" len="med"/>
                      <a:tailEnd type="none" w="med" len="med"/>
                    </a:lnB>
                    <a:solidFill>
                      <a:srgbClr val="007F76">
                        <a:alpha val="20000"/>
                      </a:srgbClr>
                    </a:solidFill>
                  </a:tcPr>
                </a:tc>
                <a:tc>
                  <a:txBody>
                    <a:bodyPr/>
                    <a:lstStyle/>
                    <a:p>
                      <a:pPr algn="ctr" rtl="0" fontAlgn="ctr"/>
                      <a:r>
                        <a:rPr lang="ru-RU" sz="800" b="0" i="0" u="none" strike="noStrike">
                          <a:solidFill>
                            <a:srgbClr val="007F76"/>
                          </a:solidFill>
                          <a:effectLst/>
                          <a:latin typeface="Arial Narrow" panose="020B0606020202030204" pitchFamily="34" charset="0"/>
                        </a:rPr>
                        <a:t>10,9%</a:t>
                      </a:r>
                    </a:p>
                  </a:txBody>
                  <a:tcPr marL="9525" marR="9525" marT="9525" marB="0" anchor="ctr">
                    <a:lnR w="12700" cap="flat" cmpd="sng" algn="ctr">
                      <a:noFill/>
                      <a:prstDash val="solid"/>
                      <a:round/>
                      <a:headEnd type="none" w="med" len="med"/>
                      <a:tailEnd type="none" w="med" len="med"/>
                    </a:lnR>
                    <a:lnB w="12700" cap="flat" cmpd="sng" algn="ctr">
                      <a:solidFill>
                        <a:schemeClr val="tx1"/>
                      </a:solidFill>
                      <a:prstDash val="solid"/>
                      <a:round/>
                      <a:headEnd type="none" w="med" len="med"/>
                      <a:tailEnd type="none" w="med" len="med"/>
                    </a:lnB>
                    <a:solidFill>
                      <a:srgbClr val="007F76">
                        <a:alpha val="20000"/>
                      </a:srgbClr>
                    </a:solidFill>
                  </a:tcPr>
                </a:tc>
                <a:extLst>
                  <a:ext uri="{0D108BD9-81ED-4DB2-BD59-A6C34878D82A}">
                    <a16:rowId xmlns:a16="http://schemas.microsoft.com/office/drawing/2014/main" val="2390657696"/>
                  </a:ext>
                </a:extLst>
              </a:tr>
              <a:tr h="171544">
                <a:tc>
                  <a:txBody>
                    <a:bodyPr/>
                    <a:lstStyle/>
                    <a:p>
                      <a:pPr algn="ctr" fontAlgn="b"/>
                      <a:r>
                        <a:rPr lang="ru-RU" sz="800" u="none" strike="noStrike" dirty="0">
                          <a:solidFill>
                            <a:srgbClr val="007F76"/>
                          </a:solidFill>
                          <a:effectLst/>
                          <a:latin typeface="Arial Narrow" panose="020B0606020202030204" pitchFamily="34" charset="0"/>
                        </a:rPr>
                        <a:t>10</a:t>
                      </a:r>
                      <a:endParaRPr lang="en-US" sz="800" b="0" i="0" u="none" strike="noStrike" dirty="0">
                        <a:solidFill>
                          <a:srgbClr val="007F76"/>
                        </a:solidFill>
                        <a:effectLst/>
                        <a:latin typeface="Arial Narrow" panose="020B0606020202030204" pitchFamily="34" charset="0"/>
                      </a:endParaRPr>
                    </a:p>
                  </a:txBody>
                  <a:tcPr marL="9525" marR="9525" marT="0" marB="0" anchor="ctr">
                    <a:lnT w="12700" cap="flat" cmpd="sng" algn="ctr">
                      <a:solidFill>
                        <a:schemeClr val="tx1"/>
                      </a:solidFill>
                      <a:prstDash val="solid"/>
                      <a:round/>
                      <a:headEnd type="none" w="med" len="med"/>
                      <a:tailEnd type="none" w="med" len="med"/>
                    </a:lnT>
                    <a:solidFill>
                      <a:schemeClr val="accent6">
                        <a:lumMod val="50000"/>
                        <a:alpha val="1000"/>
                      </a:schemeClr>
                    </a:solidFill>
                  </a:tcPr>
                </a:tc>
                <a:tc>
                  <a:txBody>
                    <a:bodyPr/>
                    <a:lstStyle/>
                    <a:p>
                      <a:pPr algn="ctr" rtl="0" fontAlgn="ctr"/>
                      <a:r>
                        <a:rPr lang="ru-RU" sz="800" b="0" i="0" u="none" strike="noStrike">
                          <a:solidFill>
                            <a:srgbClr val="007F76"/>
                          </a:solidFill>
                          <a:effectLst/>
                          <a:latin typeface="Arial Narrow" panose="020B0606020202030204" pitchFamily="34" charset="0"/>
                        </a:rPr>
                        <a:t>7119-9</a:t>
                      </a:r>
                    </a:p>
                  </a:txBody>
                  <a:tcPr marL="9525" marR="9525" marT="9525" marB="0" anchor="ctr">
                    <a:lnT w="12700" cap="flat" cmpd="sng" algn="ctr">
                      <a:solidFill>
                        <a:schemeClr val="tx1"/>
                      </a:solidFill>
                      <a:prstDash val="solid"/>
                      <a:round/>
                      <a:headEnd type="none" w="med" len="med"/>
                      <a:tailEnd type="none" w="med" len="med"/>
                    </a:lnT>
                    <a:solidFill>
                      <a:schemeClr val="accent6">
                        <a:lumMod val="50000"/>
                        <a:alpha val="1000"/>
                      </a:schemeClr>
                    </a:solidFill>
                  </a:tcPr>
                </a:tc>
                <a:tc>
                  <a:txBody>
                    <a:bodyPr/>
                    <a:lstStyle/>
                    <a:p>
                      <a:pPr marL="72000" algn="l" fontAlgn="ctr"/>
                      <a:r>
                        <a:rPr lang="ru-RU" sz="800" b="0" i="0" u="none" strike="noStrike" cap="none" dirty="0" err="1">
                          <a:solidFill>
                            <a:srgbClr val="007F76"/>
                          </a:solidFill>
                          <a:effectLst/>
                          <a:latin typeface="Arial Narrow" panose="020B0606020202030204" pitchFamily="34" charset="0"/>
                          <a:ea typeface="+mn-ea"/>
                          <a:cs typeface="+mn-cs"/>
                          <a:sym typeface="Arial"/>
                        </a:rPr>
                        <a:t>Басқа</a:t>
                      </a:r>
                      <a:r>
                        <a:rPr lang="ru-RU" sz="800" b="0" i="0" u="none" strike="noStrike" cap="none" dirty="0">
                          <a:solidFill>
                            <a:srgbClr val="007F76"/>
                          </a:solidFill>
                          <a:effectLst/>
                          <a:latin typeface="Arial Narrow" panose="020B0606020202030204" pitchFamily="34" charset="0"/>
                          <a:ea typeface="+mn-ea"/>
                          <a:cs typeface="+mn-cs"/>
                          <a:sym typeface="Arial"/>
                        </a:rPr>
                        <a:t> да </a:t>
                      </a:r>
                      <a:r>
                        <a:rPr lang="ru-RU" sz="800" b="0" i="0" u="none" strike="noStrike" cap="none" dirty="0" err="1">
                          <a:solidFill>
                            <a:srgbClr val="007F76"/>
                          </a:solidFill>
                          <a:effectLst/>
                          <a:latin typeface="Arial Narrow" panose="020B0606020202030204" pitchFamily="34" charset="0"/>
                          <a:ea typeface="+mn-ea"/>
                          <a:cs typeface="+mn-cs"/>
                          <a:sym typeface="Arial"/>
                        </a:rPr>
                        <a:t>құрылысшы-монтаждаушылар</a:t>
                      </a:r>
                      <a:r>
                        <a:rPr lang="ru-RU" sz="800" b="0" i="0" u="none" strike="noStrike" cap="none" dirty="0">
                          <a:solidFill>
                            <a:srgbClr val="007F76"/>
                          </a:solidFill>
                          <a:effectLst/>
                          <a:latin typeface="Arial Narrow" panose="020B0606020202030204" pitchFamily="34" charset="0"/>
                          <a:ea typeface="+mn-ea"/>
                          <a:cs typeface="+mn-cs"/>
                          <a:sym typeface="Arial"/>
                        </a:rPr>
                        <a:t> </a:t>
                      </a:r>
                      <a:r>
                        <a:rPr lang="ru-RU" sz="800" b="0" i="0" u="none" strike="noStrike" cap="none" dirty="0" err="1">
                          <a:solidFill>
                            <a:srgbClr val="007F76"/>
                          </a:solidFill>
                          <a:effectLst/>
                          <a:latin typeface="Arial Narrow" panose="020B0606020202030204" pitchFamily="34" charset="0"/>
                          <a:ea typeface="+mn-ea"/>
                          <a:cs typeface="+mn-cs"/>
                          <a:sym typeface="Arial"/>
                        </a:rPr>
                        <a:t>және</a:t>
                      </a:r>
                      <a:r>
                        <a:rPr lang="ru-RU" sz="800" b="0" i="0" u="none" strike="noStrike" cap="none" dirty="0">
                          <a:solidFill>
                            <a:srgbClr val="007F76"/>
                          </a:solidFill>
                          <a:effectLst/>
                          <a:latin typeface="Arial Narrow" panose="020B0606020202030204" pitchFamily="34" charset="0"/>
                          <a:ea typeface="+mn-ea"/>
                          <a:cs typeface="+mn-cs"/>
                          <a:sym typeface="Arial"/>
                        </a:rPr>
                        <a:t> </a:t>
                      </a:r>
                      <a:r>
                        <a:rPr lang="ru-RU" sz="800" b="0" i="0" u="none" strike="noStrike" cap="none" dirty="0" err="1">
                          <a:solidFill>
                            <a:srgbClr val="007F76"/>
                          </a:solidFill>
                          <a:effectLst/>
                          <a:latin typeface="Arial Narrow" panose="020B0606020202030204" pitchFamily="34" charset="0"/>
                          <a:ea typeface="+mn-ea"/>
                          <a:cs typeface="+mn-cs"/>
                          <a:sym typeface="Arial"/>
                        </a:rPr>
                        <a:t>тектес</a:t>
                      </a:r>
                      <a:r>
                        <a:rPr lang="ru-RU" sz="800" b="0" i="0" u="none" strike="noStrike" cap="none" dirty="0">
                          <a:solidFill>
                            <a:srgbClr val="007F76"/>
                          </a:solidFill>
                          <a:effectLst/>
                          <a:latin typeface="Arial Narrow" panose="020B0606020202030204" pitchFamily="34" charset="0"/>
                          <a:ea typeface="+mn-ea"/>
                          <a:cs typeface="+mn-cs"/>
                          <a:sym typeface="Arial"/>
                        </a:rPr>
                        <a:t> </a:t>
                      </a:r>
                      <a:r>
                        <a:rPr lang="ru-RU" sz="800" b="0" i="0" u="none" strike="noStrike" cap="none" dirty="0" err="1">
                          <a:solidFill>
                            <a:srgbClr val="007F76"/>
                          </a:solidFill>
                          <a:effectLst/>
                          <a:latin typeface="Arial Narrow" panose="020B0606020202030204" pitchFamily="34" charset="0"/>
                          <a:ea typeface="+mn-ea"/>
                          <a:cs typeface="+mn-cs"/>
                          <a:sym typeface="Arial"/>
                        </a:rPr>
                        <a:t>қызметтер</a:t>
                      </a:r>
                      <a:r>
                        <a:rPr lang="ru-RU" sz="800" b="0" i="0" u="none" strike="noStrike" cap="none" dirty="0">
                          <a:solidFill>
                            <a:srgbClr val="007F76"/>
                          </a:solidFill>
                          <a:effectLst/>
                          <a:latin typeface="Arial Narrow" panose="020B0606020202030204" pitchFamily="34" charset="0"/>
                          <a:ea typeface="+mn-ea"/>
                          <a:cs typeface="+mn-cs"/>
                          <a:sym typeface="Arial"/>
                        </a:rPr>
                        <a:t> </a:t>
                      </a:r>
                      <a:r>
                        <a:rPr lang="ru-RU" sz="800" b="0" i="0" u="none" strike="noStrike" cap="none" dirty="0" err="1">
                          <a:solidFill>
                            <a:srgbClr val="007F76"/>
                          </a:solidFill>
                          <a:effectLst/>
                          <a:latin typeface="Arial Narrow" panose="020B0606020202030204" pitchFamily="34" charset="0"/>
                          <a:ea typeface="+mn-ea"/>
                          <a:cs typeface="+mn-cs"/>
                          <a:sym typeface="Arial"/>
                        </a:rPr>
                        <a:t>жұмысшылары</a:t>
                      </a:r>
                      <a:endParaRPr lang="ru-RU" sz="800" b="0" i="0" u="none" strike="noStrike" cap="none" dirty="0">
                        <a:solidFill>
                          <a:srgbClr val="007F76"/>
                        </a:solidFill>
                        <a:effectLst/>
                        <a:latin typeface="Arial Narrow" panose="020B0606020202030204" pitchFamily="34" charset="0"/>
                        <a:ea typeface="+mn-ea"/>
                        <a:cs typeface="+mn-cs"/>
                        <a:sym typeface="Arial"/>
                      </a:endParaRPr>
                    </a:p>
                  </a:txBody>
                  <a:tcPr marL="9525" marR="9525" marT="0" marB="0" anchor="ctr">
                    <a:lnT w="12700" cap="flat" cmpd="sng" algn="ctr">
                      <a:solidFill>
                        <a:schemeClr val="tx1"/>
                      </a:solidFill>
                      <a:prstDash val="solid"/>
                      <a:round/>
                      <a:headEnd type="none" w="med" len="med"/>
                      <a:tailEnd type="none" w="med" len="med"/>
                    </a:lnT>
                    <a:solidFill>
                      <a:schemeClr val="accent6">
                        <a:lumMod val="50000"/>
                        <a:alpha val="1000"/>
                      </a:schemeClr>
                    </a:solidFill>
                  </a:tcPr>
                </a:tc>
                <a:tc>
                  <a:txBody>
                    <a:bodyPr/>
                    <a:lstStyle/>
                    <a:p>
                      <a:pPr algn="ctr" rtl="0" fontAlgn="ctr"/>
                      <a:r>
                        <a:rPr lang="ru-RU" sz="800" b="0" i="0" u="none" strike="noStrike" dirty="0" err="1">
                          <a:solidFill>
                            <a:srgbClr val="007F76"/>
                          </a:solidFill>
                          <a:effectLst/>
                          <a:latin typeface="Arial Narrow" panose="020B0606020202030204" pitchFamily="34" charset="0"/>
                        </a:rPr>
                        <a:t>Қостанай</a:t>
                      </a:r>
                      <a:endParaRPr lang="ru-RU" sz="800" b="0" i="0" u="none" strike="noStrike" dirty="0">
                        <a:solidFill>
                          <a:srgbClr val="007F76"/>
                        </a:solidFill>
                        <a:effectLst/>
                        <a:latin typeface="Arial Narrow" panose="020B0606020202030204" pitchFamily="34" charset="0"/>
                      </a:endParaRPr>
                    </a:p>
                  </a:txBody>
                  <a:tcPr marL="9525" marR="9525" marT="9525" marB="0" anchor="ctr">
                    <a:lnT w="12700" cap="flat" cmpd="sng" algn="ctr">
                      <a:solidFill>
                        <a:schemeClr val="tx1"/>
                      </a:solidFill>
                      <a:prstDash val="solid"/>
                      <a:round/>
                      <a:headEnd type="none" w="med" len="med"/>
                      <a:tailEnd type="none" w="med" len="med"/>
                    </a:lnT>
                    <a:solidFill>
                      <a:schemeClr val="accent6">
                        <a:lumMod val="50000"/>
                        <a:alpha val="1000"/>
                      </a:schemeClr>
                    </a:solidFill>
                  </a:tcPr>
                </a:tc>
                <a:tc>
                  <a:txBody>
                    <a:bodyPr/>
                    <a:lstStyle/>
                    <a:p>
                      <a:pPr algn="ctr" rtl="0" fontAlgn="ctr"/>
                      <a:r>
                        <a:rPr lang="ru-RU" sz="800" b="0" i="0" u="none" strike="noStrike">
                          <a:solidFill>
                            <a:srgbClr val="007F76"/>
                          </a:solidFill>
                          <a:effectLst/>
                          <a:latin typeface="Arial Narrow" panose="020B0606020202030204" pitchFamily="34" charset="0"/>
                        </a:rPr>
                        <a:t>2 304</a:t>
                      </a:r>
                    </a:p>
                  </a:txBody>
                  <a:tcPr marL="9525" marR="9525" marT="9525" marB="0" anchor="ctr">
                    <a:lnT w="12700" cap="flat" cmpd="sng" algn="ctr">
                      <a:solidFill>
                        <a:schemeClr val="tx1"/>
                      </a:solidFill>
                      <a:prstDash val="solid"/>
                      <a:round/>
                      <a:headEnd type="none" w="med" len="med"/>
                      <a:tailEnd type="none" w="med" len="med"/>
                    </a:lnT>
                    <a:solidFill>
                      <a:schemeClr val="accent6">
                        <a:lumMod val="50000"/>
                        <a:alpha val="1000"/>
                      </a:schemeClr>
                    </a:solidFill>
                  </a:tcPr>
                </a:tc>
                <a:tc>
                  <a:txBody>
                    <a:bodyPr/>
                    <a:lstStyle/>
                    <a:p>
                      <a:pPr algn="ctr" rtl="0" fontAlgn="ctr"/>
                      <a:r>
                        <a:rPr lang="ru-RU" sz="800" b="0" i="0" u="none" strike="noStrike">
                          <a:solidFill>
                            <a:srgbClr val="007F76"/>
                          </a:solidFill>
                          <a:effectLst/>
                          <a:latin typeface="Arial Narrow" panose="020B0606020202030204" pitchFamily="34" charset="0"/>
                        </a:rPr>
                        <a:t>17,4%</a:t>
                      </a:r>
                    </a:p>
                  </a:txBody>
                  <a:tcPr marL="9525" marR="9525" marT="9525" marB="0" anchor="ctr">
                    <a:lnT w="12700" cap="flat" cmpd="sng" algn="ctr">
                      <a:solidFill>
                        <a:schemeClr val="tx1"/>
                      </a:solidFill>
                      <a:prstDash val="solid"/>
                      <a:round/>
                      <a:headEnd type="none" w="med" len="med"/>
                      <a:tailEnd type="none" w="med" len="med"/>
                    </a:lnT>
                    <a:solidFill>
                      <a:schemeClr val="accent6">
                        <a:lumMod val="50000"/>
                        <a:alpha val="1000"/>
                      </a:schemeClr>
                    </a:solidFill>
                  </a:tcPr>
                </a:tc>
                <a:tc>
                  <a:txBody>
                    <a:bodyPr/>
                    <a:lstStyle/>
                    <a:p>
                      <a:pPr algn="ctr" rtl="0" fontAlgn="ctr"/>
                      <a:r>
                        <a:rPr lang="ru-RU" sz="800" b="0" i="0" u="none" strike="noStrike" dirty="0">
                          <a:solidFill>
                            <a:srgbClr val="007F76"/>
                          </a:solidFill>
                          <a:effectLst/>
                          <a:latin typeface="Arial Narrow" panose="020B0606020202030204" pitchFamily="34" charset="0"/>
                        </a:rPr>
                        <a:t>Алматы қ.</a:t>
                      </a:r>
                    </a:p>
                  </a:txBody>
                  <a:tcPr marL="9525" marR="9525" marT="9525" marB="0" anchor="ctr">
                    <a:lnT w="12700" cap="flat" cmpd="sng" algn="ctr">
                      <a:solidFill>
                        <a:schemeClr val="tx1"/>
                      </a:solidFill>
                      <a:prstDash val="solid"/>
                      <a:round/>
                      <a:headEnd type="none" w="med" len="med"/>
                      <a:tailEnd type="none" w="med" len="med"/>
                    </a:lnT>
                    <a:solidFill>
                      <a:schemeClr val="accent6">
                        <a:lumMod val="50000"/>
                        <a:alpha val="1000"/>
                      </a:schemeClr>
                    </a:solidFill>
                  </a:tcPr>
                </a:tc>
                <a:tc>
                  <a:txBody>
                    <a:bodyPr/>
                    <a:lstStyle/>
                    <a:p>
                      <a:pPr algn="ctr" rtl="0" fontAlgn="ctr"/>
                      <a:r>
                        <a:rPr lang="ru-RU" sz="800" b="0" i="0" u="none" strike="noStrike">
                          <a:solidFill>
                            <a:srgbClr val="007F76"/>
                          </a:solidFill>
                          <a:effectLst/>
                          <a:latin typeface="Arial Narrow" panose="020B0606020202030204" pitchFamily="34" charset="0"/>
                        </a:rPr>
                        <a:t>1 795</a:t>
                      </a:r>
                    </a:p>
                  </a:txBody>
                  <a:tcPr marL="9525" marR="9525" marT="9525" marB="0" anchor="ctr">
                    <a:lnT w="12700" cap="flat" cmpd="sng" algn="ctr">
                      <a:solidFill>
                        <a:schemeClr val="tx1"/>
                      </a:solidFill>
                      <a:prstDash val="solid"/>
                      <a:round/>
                      <a:headEnd type="none" w="med" len="med"/>
                      <a:tailEnd type="none" w="med" len="med"/>
                    </a:lnT>
                    <a:solidFill>
                      <a:schemeClr val="accent6">
                        <a:lumMod val="50000"/>
                        <a:alpha val="1000"/>
                      </a:schemeClr>
                    </a:solidFill>
                  </a:tcPr>
                </a:tc>
                <a:tc>
                  <a:txBody>
                    <a:bodyPr/>
                    <a:lstStyle/>
                    <a:p>
                      <a:pPr algn="ctr" rtl="0" fontAlgn="ctr"/>
                      <a:r>
                        <a:rPr lang="ru-RU" sz="800" b="0" i="0" u="none" strike="noStrike">
                          <a:solidFill>
                            <a:srgbClr val="007F76"/>
                          </a:solidFill>
                          <a:effectLst/>
                          <a:latin typeface="Arial Narrow" panose="020B0606020202030204" pitchFamily="34" charset="0"/>
                        </a:rPr>
                        <a:t>13,5%</a:t>
                      </a:r>
                    </a:p>
                  </a:txBody>
                  <a:tcPr marL="9525" marR="9525" marT="9525" marB="0" anchor="ctr">
                    <a:lnT w="12700" cap="flat" cmpd="sng" algn="ctr">
                      <a:solidFill>
                        <a:schemeClr val="tx1"/>
                      </a:solidFill>
                      <a:prstDash val="solid"/>
                      <a:round/>
                      <a:headEnd type="none" w="med" len="med"/>
                      <a:tailEnd type="none" w="med" len="med"/>
                    </a:lnT>
                    <a:solidFill>
                      <a:schemeClr val="accent6">
                        <a:lumMod val="50000"/>
                        <a:alpha val="1000"/>
                      </a:schemeClr>
                    </a:solidFill>
                  </a:tcPr>
                </a:tc>
                <a:tc>
                  <a:txBody>
                    <a:bodyPr/>
                    <a:lstStyle/>
                    <a:p>
                      <a:pPr algn="ctr" rtl="0" fontAlgn="ctr"/>
                      <a:r>
                        <a:rPr lang="ru-RU" sz="800" b="0" i="0" u="none" strike="noStrike" dirty="0" err="1">
                          <a:solidFill>
                            <a:srgbClr val="007F76"/>
                          </a:solidFill>
                          <a:effectLst/>
                          <a:latin typeface="Arial Narrow" panose="020B0606020202030204" pitchFamily="34" charset="0"/>
                        </a:rPr>
                        <a:t>Қарағанды</a:t>
                      </a:r>
                      <a:endParaRPr lang="ru-RU" sz="800" b="0" i="0" u="none" strike="noStrike" dirty="0">
                        <a:solidFill>
                          <a:srgbClr val="007F76"/>
                        </a:solidFill>
                        <a:effectLst/>
                        <a:latin typeface="Arial Narrow" panose="020B0606020202030204" pitchFamily="34" charset="0"/>
                      </a:endParaRPr>
                    </a:p>
                  </a:txBody>
                  <a:tcPr marL="9525" marR="9525" marT="9525" marB="0" anchor="ctr">
                    <a:lnT w="12700" cap="flat" cmpd="sng" algn="ctr">
                      <a:solidFill>
                        <a:schemeClr val="tx1"/>
                      </a:solidFill>
                      <a:prstDash val="solid"/>
                      <a:round/>
                      <a:headEnd type="none" w="med" len="med"/>
                      <a:tailEnd type="none" w="med" len="med"/>
                    </a:lnT>
                    <a:solidFill>
                      <a:schemeClr val="accent6">
                        <a:lumMod val="50000"/>
                        <a:alpha val="1000"/>
                      </a:schemeClr>
                    </a:solidFill>
                  </a:tcPr>
                </a:tc>
                <a:tc>
                  <a:txBody>
                    <a:bodyPr/>
                    <a:lstStyle/>
                    <a:p>
                      <a:pPr algn="ctr" rtl="0" fontAlgn="ctr"/>
                      <a:r>
                        <a:rPr lang="ru-RU" sz="800" b="0" i="0" u="none" strike="noStrike">
                          <a:solidFill>
                            <a:srgbClr val="007F76"/>
                          </a:solidFill>
                          <a:effectLst/>
                          <a:latin typeface="Arial Narrow" panose="020B0606020202030204" pitchFamily="34" charset="0"/>
                        </a:rPr>
                        <a:t>1 334</a:t>
                      </a:r>
                    </a:p>
                  </a:txBody>
                  <a:tcPr marL="9525" marR="9525" marT="9525" marB="0" anchor="ctr">
                    <a:lnT w="12700" cap="flat" cmpd="sng" algn="ctr">
                      <a:solidFill>
                        <a:schemeClr val="tx1"/>
                      </a:solidFill>
                      <a:prstDash val="solid"/>
                      <a:round/>
                      <a:headEnd type="none" w="med" len="med"/>
                      <a:tailEnd type="none" w="med" len="med"/>
                    </a:lnT>
                    <a:solidFill>
                      <a:schemeClr val="accent6">
                        <a:lumMod val="50000"/>
                        <a:alpha val="1000"/>
                      </a:schemeClr>
                    </a:solidFill>
                  </a:tcPr>
                </a:tc>
                <a:tc>
                  <a:txBody>
                    <a:bodyPr/>
                    <a:lstStyle/>
                    <a:p>
                      <a:pPr algn="ctr" rtl="0" fontAlgn="ctr"/>
                      <a:r>
                        <a:rPr lang="ru-RU" sz="800" b="0" i="0" u="none" strike="noStrike">
                          <a:solidFill>
                            <a:srgbClr val="007F76"/>
                          </a:solidFill>
                          <a:effectLst/>
                          <a:latin typeface="Arial Narrow" panose="020B0606020202030204" pitchFamily="34" charset="0"/>
                        </a:rPr>
                        <a:t>10,1%</a:t>
                      </a:r>
                    </a:p>
                  </a:txBody>
                  <a:tcPr marL="9525" marR="9525" marT="9525" marB="0" anchor="ctr">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solidFill>
                      <a:schemeClr val="accent6">
                        <a:lumMod val="50000"/>
                        <a:alpha val="1000"/>
                      </a:schemeClr>
                    </a:solidFill>
                  </a:tcPr>
                </a:tc>
                <a:extLst>
                  <a:ext uri="{0D108BD9-81ED-4DB2-BD59-A6C34878D82A}">
                    <a16:rowId xmlns:a16="http://schemas.microsoft.com/office/drawing/2014/main" val="1781471339"/>
                  </a:ext>
                </a:extLst>
              </a:tr>
              <a:tr h="171544">
                <a:tc>
                  <a:txBody>
                    <a:bodyPr/>
                    <a:lstStyle/>
                    <a:p>
                      <a:pPr algn="ctr" fontAlgn="b"/>
                      <a:r>
                        <a:rPr lang="ru-RU" sz="800" u="none" strike="noStrike" dirty="0">
                          <a:solidFill>
                            <a:srgbClr val="007F76"/>
                          </a:solidFill>
                          <a:effectLst/>
                          <a:latin typeface="Arial Narrow" panose="020B0606020202030204" pitchFamily="34" charset="0"/>
                        </a:rPr>
                        <a:t>11</a:t>
                      </a:r>
                      <a:endParaRPr lang="en-US" sz="800" b="0" i="0" u="none" strike="noStrike" dirty="0">
                        <a:solidFill>
                          <a:srgbClr val="007F76"/>
                        </a:solidFill>
                        <a:effectLst/>
                        <a:latin typeface="Arial Narrow" panose="020B0606020202030204" pitchFamily="34" charset="0"/>
                      </a:endParaRPr>
                    </a:p>
                  </a:txBody>
                  <a:tcPr marL="9525" marR="9525" marT="0" marB="0" anchor="ctr">
                    <a:solidFill>
                      <a:srgbClr val="007F76">
                        <a:alpha val="20000"/>
                      </a:srgbClr>
                    </a:solidFill>
                  </a:tcPr>
                </a:tc>
                <a:tc>
                  <a:txBody>
                    <a:bodyPr/>
                    <a:lstStyle/>
                    <a:p>
                      <a:pPr algn="ctr" rtl="0" fontAlgn="ctr"/>
                      <a:r>
                        <a:rPr lang="ru-RU" sz="800" b="0" i="0" u="none" strike="noStrike">
                          <a:solidFill>
                            <a:srgbClr val="007F76"/>
                          </a:solidFill>
                          <a:effectLst/>
                          <a:latin typeface="Arial Narrow" panose="020B0606020202030204" pitchFamily="34" charset="0"/>
                        </a:rPr>
                        <a:t>5120-9</a:t>
                      </a:r>
                    </a:p>
                  </a:txBody>
                  <a:tcPr marL="9525" marR="9525" marT="9525" marB="0" anchor="ctr">
                    <a:solidFill>
                      <a:srgbClr val="007F76">
                        <a:alpha val="20000"/>
                      </a:srgbClr>
                    </a:solidFill>
                  </a:tcPr>
                </a:tc>
                <a:tc>
                  <a:txBody>
                    <a:bodyPr/>
                    <a:lstStyle/>
                    <a:p>
                      <a:pPr marL="72000" algn="l" fontAlgn="ctr"/>
                      <a:r>
                        <a:rPr lang="ru-RU" sz="800" b="0" i="0" u="none" strike="noStrike" cap="none" dirty="0" err="1">
                          <a:solidFill>
                            <a:srgbClr val="007F76"/>
                          </a:solidFill>
                          <a:effectLst/>
                          <a:latin typeface="Arial Narrow" panose="020B0606020202030204" pitchFamily="34" charset="0"/>
                          <a:ea typeface="+mn-ea"/>
                          <a:cs typeface="+mn-cs"/>
                          <a:sym typeface="Arial"/>
                        </a:rPr>
                        <a:t>Басқа</a:t>
                      </a:r>
                      <a:r>
                        <a:rPr lang="ru-RU" sz="800" b="0" i="0" u="none" strike="noStrike" cap="none" dirty="0">
                          <a:solidFill>
                            <a:srgbClr val="007F76"/>
                          </a:solidFill>
                          <a:effectLst/>
                          <a:latin typeface="Arial Narrow" panose="020B0606020202030204" pitchFamily="34" charset="0"/>
                          <a:ea typeface="+mn-ea"/>
                          <a:cs typeface="+mn-cs"/>
                          <a:sym typeface="Arial"/>
                        </a:rPr>
                        <a:t> </a:t>
                      </a:r>
                      <a:r>
                        <a:rPr lang="ru-RU" sz="800" b="0" i="0" u="none" strike="noStrike" cap="none" dirty="0" err="1">
                          <a:solidFill>
                            <a:srgbClr val="007F76"/>
                          </a:solidFill>
                          <a:effectLst/>
                          <a:latin typeface="Arial Narrow" panose="020B0606020202030204" pitchFamily="34" charset="0"/>
                          <a:ea typeface="+mn-ea"/>
                          <a:cs typeface="+mn-cs"/>
                          <a:sym typeface="Arial"/>
                        </a:rPr>
                        <a:t>аспаздар</a:t>
                      </a:r>
                      <a:endParaRPr lang="ru-RU" sz="800" b="0" i="0" u="none" strike="noStrike" cap="none" dirty="0">
                        <a:solidFill>
                          <a:srgbClr val="007F76"/>
                        </a:solidFill>
                        <a:effectLst/>
                        <a:latin typeface="Arial Narrow" panose="020B0606020202030204" pitchFamily="34" charset="0"/>
                        <a:ea typeface="+mn-ea"/>
                        <a:cs typeface="+mn-cs"/>
                        <a:sym typeface="Arial"/>
                      </a:endParaRPr>
                    </a:p>
                  </a:txBody>
                  <a:tcPr marL="9525" marR="9525" marT="0" marB="0" anchor="ctr">
                    <a:solidFill>
                      <a:srgbClr val="007F76">
                        <a:alpha val="20000"/>
                      </a:srgbClr>
                    </a:solidFill>
                  </a:tcPr>
                </a:tc>
                <a:tc>
                  <a:txBody>
                    <a:bodyPr/>
                    <a:lstStyle/>
                    <a:p>
                      <a:pPr algn="ctr" rtl="0" fontAlgn="ctr"/>
                      <a:r>
                        <a:rPr lang="ru-RU" sz="800" b="0" i="0" u="none" strike="noStrike" dirty="0">
                          <a:solidFill>
                            <a:srgbClr val="007F76"/>
                          </a:solidFill>
                          <a:effectLst/>
                          <a:latin typeface="Arial Narrow" panose="020B0606020202030204" pitchFamily="34" charset="0"/>
                        </a:rPr>
                        <a:t>Алматы қ.</a:t>
                      </a:r>
                    </a:p>
                  </a:txBody>
                  <a:tcPr marL="9525" marR="9525" marT="9525" marB="0" anchor="ctr">
                    <a:solidFill>
                      <a:srgbClr val="007F76">
                        <a:alpha val="20000"/>
                      </a:srgbClr>
                    </a:solidFill>
                  </a:tcPr>
                </a:tc>
                <a:tc>
                  <a:txBody>
                    <a:bodyPr/>
                    <a:lstStyle/>
                    <a:p>
                      <a:pPr algn="ctr" rtl="0" fontAlgn="ctr"/>
                      <a:r>
                        <a:rPr lang="ru-RU" sz="800" b="0" i="0" u="none" strike="noStrike">
                          <a:solidFill>
                            <a:srgbClr val="007F76"/>
                          </a:solidFill>
                          <a:effectLst/>
                          <a:latin typeface="Arial Narrow" panose="020B0606020202030204" pitchFamily="34" charset="0"/>
                        </a:rPr>
                        <a:t>2 569</a:t>
                      </a:r>
                    </a:p>
                  </a:txBody>
                  <a:tcPr marL="9525" marR="9525" marT="9525" marB="0" anchor="ctr">
                    <a:solidFill>
                      <a:srgbClr val="007F76">
                        <a:alpha val="20000"/>
                      </a:srgbClr>
                    </a:solidFill>
                  </a:tcPr>
                </a:tc>
                <a:tc>
                  <a:txBody>
                    <a:bodyPr/>
                    <a:lstStyle/>
                    <a:p>
                      <a:pPr algn="ctr" rtl="0" fontAlgn="ctr"/>
                      <a:r>
                        <a:rPr lang="ru-RU" sz="800" b="0" i="0" u="none" strike="noStrike">
                          <a:solidFill>
                            <a:srgbClr val="007F76"/>
                          </a:solidFill>
                          <a:effectLst/>
                          <a:latin typeface="Arial Narrow" panose="020B0606020202030204" pitchFamily="34" charset="0"/>
                        </a:rPr>
                        <a:t>19,8%</a:t>
                      </a:r>
                    </a:p>
                  </a:txBody>
                  <a:tcPr marL="9525" marR="9525" marT="9525" marB="0" anchor="ctr">
                    <a:solidFill>
                      <a:srgbClr val="007F76">
                        <a:alpha val="20000"/>
                      </a:srgbClr>
                    </a:solidFill>
                  </a:tcPr>
                </a:tc>
                <a:tc>
                  <a:txBody>
                    <a:bodyPr/>
                    <a:lstStyle/>
                    <a:p>
                      <a:pPr algn="ctr" rtl="0" fontAlgn="ctr"/>
                      <a:r>
                        <a:rPr lang="ru-RU" sz="800" b="0" i="0" u="none" strike="noStrike" dirty="0" err="1">
                          <a:solidFill>
                            <a:srgbClr val="007F76"/>
                          </a:solidFill>
                          <a:effectLst/>
                          <a:latin typeface="Arial Narrow" panose="020B0606020202030204" pitchFamily="34" charset="0"/>
                        </a:rPr>
                        <a:t>Қостанай</a:t>
                      </a:r>
                      <a:endParaRPr lang="ru-RU" sz="800" b="0" i="0" u="none" strike="noStrike" dirty="0">
                        <a:solidFill>
                          <a:srgbClr val="007F76"/>
                        </a:solidFill>
                        <a:effectLst/>
                        <a:latin typeface="Arial Narrow" panose="020B0606020202030204" pitchFamily="34" charset="0"/>
                      </a:endParaRPr>
                    </a:p>
                  </a:txBody>
                  <a:tcPr marL="9525" marR="9525" marT="9525" marB="0" anchor="ctr">
                    <a:solidFill>
                      <a:srgbClr val="007F76">
                        <a:alpha val="20000"/>
                      </a:srgbClr>
                    </a:solidFill>
                  </a:tcPr>
                </a:tc>
                <a:tc>
                  <a:txBody>
                    <a:bodyPr/>
                    <a:lstStyle/>
                    <a:p>
                      <a:pPr algn="ctr" rtl="0" fontAlgn="ctr"/>
                      <a:r>
                        <a:rPr lang="ru-RU" sz="800" b="0" i="0" u="none" strike="noStrike">
                          <a:solidFill>
                            <a:srgbClr val="007F76"/>
                          </a:solidFill>
                          <a:effectLst/>
                          <a:latin typeface="Arial Narrow" panose="020B0606020202030204" pitchFamily="34" charset="0"/>
                        </a:rPr>
                        <a:t>2 102</a:t>
                      </a:r>
                    </a:p>
                  </a:txBody>
                  <a:tcPr marL="9525" marR="9525" marT="9525" marB="0" anchor="ctr">
                    <a:solidFill>
                      <a:srgbClr val="007F76">
                        <a:alpha val="20000"/>
                      </a:srgbClr>
                    </a:solidFill>
                  </a:tcPr>
                </a:tc>
                <a:tc>
                  <a:txBody>
                    <a:bodyPr/>
                    <a:lstStyle/>
                    <a:p>
                      <a:pPr algn="ctr" rtl="0" fontAlgn="ctr"/>
                      <a:r>
                        <a:rPr lang="ru-RU" sz="800" b="0" i="0" u="none" strike="noStrike">
                          <a:solidFill>
                            <a:srgbClr val="007F76"/>
                          </a:solidFill>
                          <a:effectLst/>
                          <a:latin typeface="Arial Narrow" panose="020B0606020202030204" pitchFamily="34" charset="0"/>
                        </a:rPr>
                        <a:t>16,2%</a:t>
                      </a:r>
                    </a:p>
                  </a:txBody>
                  <a:tcPr marL="9525" marR="9525" marT="9525" marB="0" anchor="ctr">
                    <a:solidFill>
                      <a:srgbClr val="007F76">
                        <a:alpha val="20000"/>
                      </a:srgbClr>
                    </a:solidFill>
                  </a:tcPr>
                </a:tc>
                <a:tc>
                  <a:txBody>
                    <a:bodyPr/>
                    <a:lstStyle/>
                    <a:p>
                      <a:pPr algn="ctr" rtl="0" fontAlgn="ctr"/>
                      <a:r>
                        <a:rPr lang="ru-RU" sz="800" b="0" i="0" u="none" strike="noStrike" dirty="0">
                          <a:solidFill>
                            <a:srgbClr val="007F76"/>
                          </a:solidFill>
                          <a:effectLst/>
                          <a:latin typeface="Arial Narrow" panose="020B0606020202030204" pitchFamily="34" charset="0"/>
                        </a:rPr>
                        <a:t>Астана қ.</a:t>
                      </a:r>
                    </a:p>
                  </a:txBody>
                  <a:tcPr marL="9525" marR="9525" marT="9525" marB="0" anchor="ctr">
                    <a:solidFill>
                      <a:srgbClr val="007F76">
                        <a:alpha val="20000"/>
                      </a:srgbClr>
                    </a:solidFill>
                  </a:tcPr>
                </a:tc>
                <a:tc>
                  <a:txBody>
                    <a:bodyPr/>
                    <a:lstStyle/>
                    <a:p>
                      <a:pPr algn="ctr" rtl="0" fontAlgn="ctr"/>
                      <a:r>
                        <a:rPr lang="ru-RU" sz="800" b="0" i="0" u="none" strike="noStrike">
                          <a:solidFill>
                            <a:srgbClr val="007F76"/>
                          </a:solidFill>
                          <a:effectLst/>
                          <a:latin typeface="Arial Narrow" panose="020B0606020202030204" pitchFamily="34" charset="0"/>
                        </a:rPr>
                        <a:t>1 313</a:t>
                      </a:r>
                    </a:p>
                  </a:txBody>
                  <a:tcPr marL="9525" marR="9525" marT="9525" marB="0" anchor="ctr">
                    <a:solidFill>
                      <a:srgbClr val="007F76">
                        <a:alpha val="20000"/>
                      </a:srgbClr>
                    </a:solidFill>
                  </a:tcPr>
                </a:tc>
                <a:tc>
                  <a:txBody>
                    <a:bodyPr/>
                    <a:lstStyle/>
                    <a:p>
                      <a:pPr algn="ctr" rtl="0" fontAlgn="ctr"/>
                      <a:r>
                        <a:rPr lang="ru-RU" sz="800" b="0" i="0" u="none" strike="noStrike">
                          <a:solidFill>
                            <a:srgbClr val="007F76"/>
                          </a:solidFill>
                          <a:effectLst/>
                          <a:latin typeface="Arial Narrow" panose="020B0606020202030204" pitchFamily="34" charset="0"/>
                        </a:rPr>
                        <a:t>10,1%</a:t>
                      </a:r>
                    </a:p>
                  </a:txBody>
                  <a:tcPr marL="9525" marR="9525" marT="9525" marB="0" anchor="ctr">
                    <a:lnR w="12700" cap="flat" cmpd="sng" algn="ctr">
                      <a:noFill/>
                      <a:prstDash val="solid"/>
                      <a:round/>
                      <a:headEnd type="none" w="med" len="med"/>
                      <a:tailEnd type="none" w="med" len="med"/>
                    </a:lnR>
                    <a:solidFill>
                      <a:srgbClr val="007F76">
                        <a:alpha val="20000"/>
                      </a:srgbClr>
                    </a:solidFill>
                  </a:tcPr>
                </a:tc>
                <a:extLst>
                  <a:ext uri="{0D108BD9-81ED-4DB2-BD59-A6C34878D82A}">
                    <a16:rowId xmlns:a16="http://schemas.microsoft.com/office/drawing/2014/main" val="4251926215"/>
                  </a:ext>
                </a:extLst>
              </a:tr>
              <a:tr h="171544">
                <a:tc>
                  <a:txBody>
                    <a:bodyPr/>
                    <a:lstStyle/>
                    <a:p>
                      <a:pPr algn="ctr" fontAlgn="b"/>
                      <a:r>
                        <a:rPr lang="ru-RU" sz="800" u="none" strike="noStrike" dirty="0">
                          <a:solidFill>
                            <a:srgbClr val="007F76"/>
                          </a:solidFill>
                          <a:effectLst/>
                          <a:latin typeface="Arial Narrow" panose="020B0606020202030204" pitchFamily="34" charset="0"/>
                        </a:rPr>
                        <a:t>12</a:t>
                      </a:r>
                      <a:endParaRPr lang="en-US" sz="800" b="0" i="0" u="none" strike="noStrike" dirty="0">
                        <a:solidFill>
                          <a:srgbClr val="007F76"/>
                        </a:solidFill>
                        <a:effectLst/>
                        <a:latin typeface="Arial Narrow" panose="020B0606020202030204" pitchFamily="34" charset="0"/>
                      </a:endParaRPr>
                    </a:p>
                  </a:txBody>
                  <a:tcPr marL="9525" marR="9525" marT="0" marB="0" anchor="ctr">
                    <a:solidFill>
                      <a:schemeClr val="accent6">
                        <a:lumMod val="50000"/>
                        <a:alpha val="1000"/>
                      </a:schemeClr>
                    </a:solidFill>
                  </a:tcPr>
                </a:tc>
                <a:tc>
                  <a:txBody>
                    <a:bodyPr/>
                    <a:lstStyle/>
                    <a:p>
                      <a:pPr algn="ctr" rtl="0" fontAlgn="ctr"/>
                      <a:r>
                        <a:rPr lang="ru-RU" sz="800" b="0" i="0" u="none" strike="noStrike">
                          <a:solidFill>
                            <a:srgbClr val="007F76"/>
                          </a:solidFill>
                          <a:effectLst/>
                          <a:latin typeface="Arial Narrow" panose="020B0606020202030204" pitchFamily="34" charset="0"/>
                        </a:rPr>
                        <a:t>2350-2</a:t>
                      </a:r>
                    </a:p>
                  </a:txBody>
                  <a:tcPr marL="9525" marR="9525" marT="9525" marB="0" anchor="ctr">
                    <a:solidFill>
                      <a:schemeClr val="accent6">
                        <a:lumMod val="50000"/>
                        <a:alpha val="1000"/>
                      </a:schemeClr>
                    </a:solidFill>
                  </a:tcPr>
                </a:tc>
                <a:tc>
                  <a:txBody>
                    <a:bodyPr/>
                    <a:lstStyle/>
                    <a:p>
                      <a:pPr marL="72000" algn="l" fontAlgn="ctr"/>
                      <a:r>
                        <a:rPr lang="ru-RU" sz="800" b="0" i="0" u="none" strike="noStrike" cap="none" dirty="0">
                          <a:solidFill>
                            <a:srgbClr val="007F76"/>
                          </a:solidFill>
                          <a:effectLst/>
                          <a:latin typeface="Arial Narrow" panose="020B0606020202030204" pitchFamily="34" charset="0"/>
                          <a:ea typeface="+mn-ea"/>
                          <a:cs typeface="+mn-cs"/>
                          <a:sym typeface="Arial"/>
                        </a:rPr>
                        <a:t>Математика </a:t>
                      </a:r>
                      <a:r>
                        <a:rPr lang="ru-RU" sz="800" b="0" i="0" u="none" strike="noStrike" cap="none" dirty="0" err="1">
                          <a:solidFill>
                            <a:srgbClr val="007F76"/>
                          </a:solidFill>
                          <a:effectLst/>
                          <a:latin typeface="Arial Narrow" panose="020B0606020202030204" pitchFamily="34" charset="0"/>
                          <a:ea typeface="+mn-ea"/>
                          <a:cs typeface="+mn-cs"/>
                          <a:sym typeface="Arial"/>
                        </a:rPr>
                        <a:t>ғылымдары</a:t>
                      </a:r>
                      <a:r>
                        <a:rPr lang="ru-RU" sz="800" b="0" i="0" u="none" strike="noStrike" cap="none" dirty="0">
                          <a:solidFill>
                            <a:srgbClr val="007F76"/>
                          </a:solidFill>
                          <a:effectLst/>
                          <a:latin typeface="Arial Narrow" panose="020B0606020202030204" pitchFamily="34" charset="0"/>
                          <a:ea typeface="+mn-ea"/>
                          <a:cs typeface="+mn-cs"/>
                          <a:sym typeface="Arial"/>
                        </a:rPr>
                        <a:t> </a:t>
                      </a:r>
                      <a:r>
                        <a:rPr lang="ru-RU" sz="800" b="0" i="0" u="none" strike="noStrike" cap="none" dirty="0" err="1">
                          <a:solidFill>
                            <a:srgbClr val="007F76"/>
                          </a:solidFill>
                          <a:effectLst/>
                          <a:latin typeface="Arial Narrow" panose="020B0606020202030204" pitchFamily="34" charset="0"/>
                          <a:ea typeface="+mn-ea"/>
                          <a:cs typeface="+mn-cs"/>
                          <a:sym typeface="Arial"/>
                        </a:rPr>
                        <a:t>бойынша</a:t>
                      </a:r>
                      <a:r>
                        <a:rPr lang="ru-RU" sz="800" b="0" i="0" u="none" strike="noStrike" cap="none" dirty="0">
                          <a:solidFill>
                            <a:srgbClr val="007F76"/>
                          </a:solidFill>
                          <a:effectLst/>
                          <a:latin typeface="Arial Narrow" panose="020B0606020202030204" pitchFamily="34" charset="0"/>
                          <a:ea typeface="+mn-ea"/>
                          <a:cs typeface="+mn-cs"/>
                          <a:sym typeface="Arial"/>
                        </a:rPr>
                        <a:t> орта </a:t>
                      </a:r>
                      <a:r>
                        <a:rPr lang="ru-RU" sz="800" b="0" i="0" u="none" strike="noStrike" cap="none" dirty="0" err="1">
                          <a:solidFill>
                            <a:srgbClr val="007F76"/>
                          </a:solidFill>
                          <a:effectLst/>
                          <a:latin typeface="Arial Narrow" panose="020B0606020202030204" pitchFamily="34" charset="0"/>
                          <a:ea typeface="+mn-ea"/>
                          <a:cs typeface="+mn-cs"/>
                          <a:sym typeface="Arial"/>
                        </a:rPr>
                        <a:t>мектеп</a:t>
                      </a:r>
                      <a:r>
                        <a:rPr lang="ru-RU" sz="800" b="0" i="0" u="none" strike="noStrike" cap="none" dirty="0">
                          <a:solidFill>
                            <a:srgbClr val="007F76"/>
                          </a:solidFill>
                          <a:effectLst/>
                          <a:latin typeface="Arial Narrow" panose="020B0606020202030204" pitchFamily="34" charset="0"/>
                          <a:ea typeface="+mn-ea"/>
                          <a:cs typeface="+mn-cs"/>
                          <a:sym typeface="Arial"/>
                        </a:rPr>
                        <a:t> </a:t>
                      </a:r>
                      <a:r>
                        <a:rPr lang="ru-RU" sz="800" b="0" i="0" u="none" strike="noStrike" cap="none" dirty="0" err="1">
                          <a:solidFill>
                            <a:srgbClr val="007F76"/>
                          </a:solidFill>
                          <a:effectLst/>
                          <a:latin typeface="Arial Narrow" panose="020B0606020202030204" pitchFamily="34" charset="0"/>
                          <a:ea typeface="+mn-ea"/>
                          <a:cs typeface="+mn-cs"/>
                          <a:sym typeface="Arial"/>
                        </a:rPr>
                        <a:t>мұғалімдері</a:t>
                      </a:r>
                      <a:endParaRPr lang="ru-RU" sz="800" b="0" i="0" u="none" strike="noStrike" cap="none" dirty="0">
                        <a:solidFill>
                          <a:srgbClr val="007F76"/>
                        </a:solidFill>
                        <a:effectLst/>
                        <a:latin typeface="Arial Narrow" panose="020B0606020202030204" pitchFamily="34" charset="0"/>
                        <a:ea typeface="+mn-ea"/>
                        <a:cs typeface="+mn-cs"/>
                        <a:sym typeface="Arial"/>
                      </a:endParaRPr>
                    </a:p>
                  </a:txBody>
                  <a:tcPr marL="9525" marR="9525" marT="0" marB="0" anchor="ctr">
                    <a:solidFill>
                      <a:schemeClr val="accent6">
                        <a:lumMod val="50000"/>
                        <a:alpha val="1000"/>
                      </a:schemeClr>
                    </a:solidFill>
                  </a:tcPr>
                </a:tc>
                <a:tc>
                  <a:txBody>
                    <a:bodyPr/>
                    <a:lstStyle/>
                    <a:p>
                      <a:pPr algn="ctr" rtl="0" fontAlgn="ctr"/>
                      <a:r>
                        <a:rPr lang="ru-RU" sz="800" b="0" i="0" u="none" strike="noStrike" dirty="0">
                          <a:solidFill>
                            <a:srgbClr val="007F76"/>
                          </a:solidFill>
                          <a:effectLst/>
                          <a:latin typeface="Arial Narrow" panose="020B0606020202030204" pitchFamily="34" charset="0"/>
                        </a:rPr>
                        <a:t>Жамбыл</a:t>
                      </a:r>
                    </a:p>
                  </a:txBody>
                  <a:tcPr marL="9525" marR="9525" marT="9525" marB="0" anchor="ctr">
                    <a:solidFill>
                      <a:schemeClr val="accent6">
                        <a:lumMod val="50000"/>
                        <a:alpha val="1000"/>
                      </a:schemeClr>
                    </a:solidFill>
                  </a:tcPr>
                </a:tc>
                <a:tc>
                  <a:txBody>
                    <a:bodyPr/>
                    <a:lstStyle/>
                    <a:p>
                      <a:pPr algn="ctr" rtl="0" fontAlgn="ctr"/>
                      <a:r>
                        <a:rPr lang="ru-RU" sz="800" b="0" i="0" u="none" strike="noStrike">
                          <a:solidFill>
                            <a:srgbClr val="007F76"/>
                          </a:solidFill>
                          <a:effectLst/>
                          <a:latin typeface="Arial Narrow" panose="020B0606020202030204" pitchFamily="34" charset="0"/>
                        </a:rPr>
                        <a:t>1 452</a:t>
                      </a:r>
                    </a:p>
                  </a:txBody>
                  <a:tcPr marL="9525" marR="9525" marT="9525" marB="0" anchor="ctr">
                    <a:solidFill>
                      <a:schemeClr val="accent6">
                        <a:lumMod val="50000"/>
                        <a:alpha val="1000"/>
                      </a:schemeClr>
                    </a:solidFill>
                  </a:tcPr>
                </a:tc>
                <a:tc>
                  <a:txBody>
                    <a:bodyPr/>
                    <a:lstStyle/>
                    <a:p>
                      <a:pPr algn="ctr" rtl="0" fontAlgn="ctr"/>
                      <a:r>
                        <a:rPr lang="ru-RU" sz="800" b="0" i="0" u="none" strike="noStrike">
                          <a:solidFill>
                            <a:srgbClr val="007F76"/>
                          </a:solidFill>
                          <a:effectLst/>
                          <a:latin typeface="Arial Narrow" panose="020B0606020202030204" pitchFamily="34" charset="0"/>
                        </a:rPr>
                        <a:t>12,7%</a:t>
                      </a:r>
                    </a:p>
                  </a:txBody>
                  <a:tcPr marL="9525" marR="9525" marT="9525" marB="0" anchor="ctr">
                    <a:solidFill>
                      <a:schemeClr val="accent6">
                        <a:lumMod val="50000"/>
                        <a:alpha val="1000"/>
                      </a:schemeClr>
                    </a:solidFill>
                  </a:tcPr>
                </a:tc>
                <a:tc>
                  <a:txBody>
                    <a:bodyPr/>
                    <a:lstStyle/>
                    <a:p>
                      <a:pPr algn="ctr" rtl="0" fontAlgn="ctr"/>
                      <a:r>
                        <a:rPr lang="ru-RU" sz="800" b="0" i="0" u="none" strike="noStrike" dirty="0">
                          <a:solidFill>
                            <a:srgbClr val="007F76"/>
                          </a:solidFill>
                          <a:effectLst/>
                          <a:latin typeface="Arial Narrow" panose="020B0606020202030204" pitchFamily="34" charset="0"/>
                        </a:rPr>
                        <a:t>Алматы</a:t>
                      </a:r>
                    </a:p>
                  </a:txBody>
                  <a:tcPr marL="9525" marR="9525" marT="9525" marB="0" anchor="ctr">
                    <a:solidFill>
                      <a:schemeClr val="accent6">
                        <a:lumMod val="50000"/>
                        <a:alpha val="1000"/>
                      </a:schemeClr>
                    </a:solidFill>
                  </a:tcPr>
                </a:tc>
                <a:tc>
                  <a:txBody>
                    <a:bodyPr/>
                    <a:lstStyle/>
                    <a:p>
                      <a:pPr algn="ctr" rtl="0" fontAlgn="ctr"/>
                      <a:r>
                        <a:rPr lang="ru-RU" sz="800" b="0" i="0" u="none" strike="noStrike">
                          <a:solidFill>
                            <a:srgbClr val="007F76"/>
                          </a:solidFill>
                          <a:effectLst/>
                          <a:latin typeface="Arial Narrow" panose="020B0606020202030204" pitchFamily="34" charset="0"/>
                        </a:rPr>
                        <a:t>1 006</a:t>
                      </a:r>
                    </a:p>
                  </a:txBody>
                  <a:tcPr marL="9525" marR="9525" marT="9525" marB="0" anchor="ctr">
                    <a:solidFill>
                      <a:schemeClr val="accent6">
                        <a:lumMod val="50000"/>
                        <a:alpha val="1000"/>
                      </a:schemeClr>
                    </a:solidFill>
                  </a:tcPr>
                </a:tc>
                <a:tc>
                  <a:txBody>
                    <a:bodyPr/>
                    <a:lstStyle/>
                    <a:p>
                      <a:pPr algn="ctr" rtl="0" fontAlgn="ctr"/>
                      <a:r>
                        <a:rPr lang="ru-RU" sz="800" b="0" i="0" u="none" strike="noStrike">
                          <a:solidFill>
                            <a:srgbClr val="007F76"/>
                          </a:solidFill>
                          <a:effectLst/>
                          <a:latin typeface="Arial Narrow" panose="020B0606020202030204" pitchFamily="34" charset="0"/>
                        </a:rPr>
                        <a:t>8,8%</a:t>
                      </a:r>
                    </a:p>
                  </a:txBody>
                  <a:tcPr marL="9525" marR="9525" marT="9525" marB="0" anchor="ctr">
                    <a:solidFill>
                      <a:schemeClr val="accent6">
                        <a:lumMod val="50000"/>
                        <a:alpha val="1000"/>
                      </a:schemeClr>
                    </a:solidFill>
                  </a:tcPr>
                </a:tc>
                <a:tc>
                  <a:txBody>
                    <a:bodyPr/>
                    <a:lstStyle/>
                    <a:p>
                      <a:pPr algn="ctr" rtl="0" fontAlgn="ctr"/>
                      <a:r>
                        <a:rPr lang="ru-RU" sz="800" b="0" i="0" u="none" strike="noStrike" dirty="0">
                          <a:solidFill>
                            <a:srgbClr val="007F76"/>
                          </a:solidFill>
                          <a:effectLst/>
                          <a:latin typeface="Arial Narrow" panose="020B0606020202030204" pitchFamily="34" charset="0"/>
                        </a:rPr>
                        <a:t>Алматы қ.</a:t>
                      </a:r>
                    </a:p>
                  </a:txBody>
                  <a:tcPr marL="9525" marR="9525" marT="9525" marB="0" anchor="ctr">
                    <a:solidFill>
                      <a:schemeClr val="accent6">
                        <a:lumMod val="50000"/>
                        <a:alpha val="1000"/>
                      </a:schemeClr>
                    </a:solidFill>
                  </a:tcPr>
                </a:tc>
                <a:tc>
                  <a:txBody>
                    <a:bodyPr/>
                    <a:lstStyle/>
                    <a:p>
                      <a:pPr algn="ctr" rtl="0" fontAlgn="ctr"/>
                      <a:r>
                        <a:rPr lang="ru-RU" sz="800" b="0" i="0" u="none" strike="noStrike">
                          <a:solidFill>
                            <a:srgbClr val="007F76"/>
                          </a:solidFill>
                          <a:effectLst/>
                          <a:latin typeface="Arial Narrow" panose="020B0606020202030204" pitchFamily="34" charset="0"/>
                        </a:rPr>
                        <a:t>999</a:t>
                      </a:r>
                    </a:p>
                  </a:txBody>
                  <a:tcPr marL="9525" marR="9525" marT="9525" marB="0" anchor="ctr">
                    <a:solidFill>
                      <a:schemeClr val="accent6">
                        <a:lumMod val="50000"/>
                        <a:alpha val="1000"/>
                      </a:schemeClr>
                    </a:solidFill>
                  </a:tcPr>
                </a:tc>
                <a:tc>
                  <a:txBody>
                    <a:bodyPr/>
                    <a:lstStyle/>
                    <a:p>
                      <a:pPr algn="ctr" rtl="0" fontAlgn="ctr"/>
                      <a:r>
                        <a:rPr lang="ru-RU" sz="800" b="0" i="0" u="none" strike="noStrike">
                          <a:solidFill>
                            <a:srgbClr val="007F76"/>
                          </a:solidFill>
                          <a:effectLst/>
                          <a:latin typeface="Arial Narrow" panose="020B0606020202030204" pitchFamily="34" charset="0"/>
                        </a:rPr>
                        <a:t>8,7%</a:t>
                      </a:r>
                    </a:p>
                  </a:txBody>
                  <a:tcPr marL="9525" marR="9525" marT="9525" marB="0" anchor="ctr">
                    <a:lnR w="12700" cap="flat" cmpd="sng" algn="ctr">
                      <a:noFill/>
                      <a:prstDash val="solid"/>
                      <a:round/>
                      <a:headEnd type="none" w="med" len="med"/>
                      <a:tailEnd type="none" w="med" len="med"/>
                    </a:lnR>
                    <a:solidFill>
                      <a:schemeClr val="accent6">
                        <a:lumMod val="50000"/>
                        <a:alpha val="1000"/>
                      </a:schemeClr>
                    </a:solidFill>
                  </a:tcPr>
                </a:tc>
                <a:extLst>
                  <a:ext uri="{0D108BD9-81ED-4DB2-BD59-A6C34878D82A}">
                    <a16:rowId xmlns:a16="http://schemas.microsoft.com/office/drawing/2014/main" val="3433509531"/>
                  </a:ext>
                </a:extLst>
              </a:tr>
              <a:tr h="171544">
                <a:tc>
                  <a:txBody>
                    <a:bodyPr/>
                    <a:lstStyle/>
                    <a:p>
                      <a:pPr algn="ctr" fontAlgn="b"/>
                      <a:r>
                        <a:rPr lang="ru-RU" sz="800" u="none" strike="noStrike" dirty="0">
                          <a:solidFill>
                            <a:srgbClr val="007F76"/>
                          </a:solidFill>
                          <a:effectLst/>
                          <a:latin typeface="Arial Narrow" panose="020B0606020202030204" pitchFamily="34" charset="0"/>
                        </a:rPr>
                        <a:t>13</a:t>
                      </a:r>
                      <a:endParaRPr lang="en-US" sz="800" b="0" i="0" u="none" strike="noStrike" dirty="0">
                        <a:solidFill>
                          <a:srgbClr val="007F76"/>
                        </a:solidFill>
                        <a:effectLst/>
                        <a:latin typeface="Arial Narrow" panose="020B0606020202030204" pitchFamily="34" charset="0"/>
                      </a:endParaRPr>
                    </a:p>
                  </a:txBody>
                  <a:tcPr marL="9525" marR="9525" marT="0" marB="0" anchor="ctr">
                    <a:solidFill>
                      <a:srgbClr val="007F76">
                        <a:alpha val="20000"/>
                      </a:srgbClr>
                    </a:solidFill>
                  </a:tcPr>
                </a:tc>
                <a:tc>
                  <a:txBody>
                    <a:bodyPr/>
                    <a:lstStyle/>
                    <a:p>
                      <a:pPr algn="ctr" rtl="0" fontAlgn="ctr"/>
                      <a:r>
                        <a:rPr lang="ru-RU" sz="800" b="0" i="0" u="none" strike="noStrike">
                          <a:solidFill>
                            <a:srgbClr val="007F76"/>
                          </a:solidFill>
                          <a:effectLst/>
                          <a:latin typeface="Arial Narrow" panose="020B0606020202030204" pitchFamily="34" charset="0"/>
                        </a:rPr>
                        <a:t>7239-2</a:t>
                      </a:r>
                    </a:p>
                  </a:txBody>
                  <a:tcPr marL="9525" marR="9525" marT="9525" marB="0" anchor="ctr">
                    <a:solidFill>
                      <a:srgbClr val="007F76">
                        <a:alpha val="20000"/>
                      </a:srgbClr>
                    </a:solidFill>
                  </a:tcPr>
                </a:tc>
                <a:tc>
                  <a:txBody>
                    <a:bodyPr/>
                    <a:lstStyle/>
                    <a:p>
                      <a:pPr marL="72000" algn="l" fontAlgn="ctr"/>
                      <a:r>
                        <a:rPr lang="ru-RU" sz="800" b="0" i="0" u="none" strike="noStrike" cap="none" dirty="0" err="1">
                          <a:solidFill>
                            <a:srgbClr val="007F76"/>
                          </a:solidFill>
                          <a:effectLst/>
                          <a:latin typeface="Arial Narrow" panose="020B0606020202030204" pitchFamily="34" charset="0"/>
                          <a:ea typeface="+mn-ea"/>
                          <a:cs typeface="+mn-cs"/>
                          <a:sym typeface="Arial"/>
                        </a:rPr>
                        <a:t>Өнеркәсіптік</a:t>
                      </a:r>
                      <a:r>
                        <a:rPr lang="ru-RU" sz="800" b="0" i="0" u="none" strike="noStrike" cap="none" dirty="0">
                          <a:solidFill>
                            <a:srgbClr val="007F76"/>
                          </a:solidFill>
                          <a:effectLst/>
                          <a:latin typeface="Arial Narrow" panose="020B0606020202030204" pitchFamily="34" charset="0"/>
                          <a:ea typeface="+mn-ea"/>
                          <a:cs typeface="+mn-cs"/>
                          <a:sym typeface="Arial"/>
                        </a:rPr>
                        <a:t> </a:t>
                      </a:r>
                      <a:r>
                        <a:rPr lang="ru-RU" sz="800" b="0" i="0" u="none" strike="noStrike" cap="none" dirty="0" err="1">
                          <a:solidFill>
                            <a:srgbClr val="007F76"/>
                          </a:solidFill>
                          <a:effectLst/>
                          <a:latin typeface="Arial Narrow" panose="020B0606020202030204" pitchFamily="34" charset="0"/>
                          <a:ea typeface="+mn-ea"/>
                          <a:cs typeface="+mn-cs"/>
                          <a:sym typeface="Arial"/>
                        </a:rPr>
                        <a:t>жабдықтардың</a:t>
                      </a:r>
                      <a:r>
                        <a:rPr lang="ru-RU" sz="800" b="0" i="0" u="none" strike="noStrike" cap="none" dirty="0">
                          <a:solidFill>
                            <a:srgbClr val="007F76"/>
                          </a:solidFill>
                          <a:effectLst/>
                          <a:latin typeface="Arial Narrow" panose="020B0606020202030204" pitchFamily="34" charset="0"/>
                          <a:ea typeface="+mn-ea"/>
                          <a:cs typeface="+mn-cs"/>
                          <a:sym typeface="Arial"/>
                        </a:rPr>
                        <a:t> </a:t>
                      </a:r>
                      <a:r>
                        <a:rPr lang="ru-RU" sz="800" b="0" i="0" u="none" strike="noStrike" cap="none" dirty="0" err="1">
                          <a:solidFill>
                            <a:srgbClr val="007F76"/>
                          </a:solidFill>
                          <a:effectLst/>
                          <a:latin typeface="Arial Narrow" panose="020B0606020202030204" pitchFamily="34" charset="0"/>
                          <a:ea typeface="+mn-ea"/>
                          <a:cs typeface="+mn-cs"/>
                          <a:sym typeface="Arial"/>
                        </a:rPr>
                        <a:t>слесарлары</a:t>
                      </a:r>
                      <a:endParaRPr lang="ru-RU" sz="800" b="0" i="0" u="none" strike="noStrike" cap="none" dirty="0">
                        <a:solidFill>
                          <a:srgbClr val="007F76"/>
                        </a:solidFill>
                        <a:effectLst/>
                        <a:latin typeface="Arial Narrow" panose="020B0606020202030204" pitchFamily="34" charset="0"/>
                        <a:ea typeface="+mn-ea"/>
                        <a:cs typeface="+mn-cs"/>
                        <a:sym typeface="Arial"/>
                      </a:endParaRPr>
                    </a:p>
                  </a:txBody>
                  <a:tcPr marL="9525" marR="9525" marT="0" marB="0" anchor="ctr">
                    <a:solidFill>
                      <a:srgbClr val="007F76">
                        <a:alpha val="20000"/>
                      </a:srgbClr>
                    </a:solidFill>
                  </a:tcPr>
                </a:tc>
                <a:tc>
                  <a:txBody>
                    <a:bodyPr/>
                    <a:lstStyle/>
                    <a:p>
                      <a:pPr algn="ctr" rtl="0" fontAlgn="ctr"/>
                      <a:r>
                        <a:rPr lang="ru-RU" sz="800" b="0" i="0" u="none" strike="noStrike" dirty="0">
                          <a:solidFill>
                            <a:srgbClr val="007F76"/>
                          </a:solidFill>
                          <a:effectLst/>
                          <a:latin typeface="Arial Narrow" panose="020B0606020202030204" pitchFamily="34" charset="0"/>
                        </a:rPr>
                        <a:t>Павлодар</a:t>
                      </a:r>
                    </a:p>
                  </a:txBody>
                  <a:tcPr marL="9525" marR="9525" marT="9525" marB="0" anchor="ctr">
                    <a:solidFill>
                      <a:srgbClr val="007F76">
                        <a:alpha val="20000"/>
                      </a:srgbClr>
                    </a:solidFill>
                  </a:tcPr>
                </a:tc>
                <a:tc>
                  <a:txBody>
                    <a:bodyPr/>
                    <a:lstStyle/>
                    <a:p>
                      <a:pPr algn="ctr" rtl="0" fontAlgn="ctr"/>
                      <a:r>
                        <a:rPr lang="ru-RU" sz="800" b="0" i="0" u="none" strike="noStrike">
                          <a:solidFill>
                            <a:srgbClr val="007F76"/>
                          </a:solidFill>
                          <a:effectLst/>
                          <a:latin typeface="Arial Narrow" panose="020B0606020202030204" pitchFamily="34" charset="0"/>
                        </a:rPr>
                        <a:t>1 963</a:t>
                      </a:r>
                    </a:p>
                  </a:txBody>
                  <a:tcPr marL="9525" marR="9525" marT="9525" marB="0" anchor="ctr">
                    <a:solidFill>
                      <a:srgbClr val="007F76">
                        <a:alpha val="20000"/>
                      </a:srgbClr>
                    </a:solidFill>
                  </a:tcPr>
                </a:tc>
                <a:tc>
                  <a:txBody>
                    <a:bodyPr/>
                    <a:lstStyle/>
                    <a:p>
                      <a:pPr algn="ctr" rtl="0" fontAlgn="ctr"/>
                      <a:r>
                        <a:rPr lang="ru-RU" sz="800" b="0" i="0" u="none" strike="noStrike">
                          <a:solidFill>
                            <a:srgbClr val="007F76"/>
                          </a:solidFill>
                          <a:effectLst/>
                          <a:latin typeface="Arial Narrow" panose="020B0606020202030204" pitchFamily="34" charset="0"/>
                        </a:rPr>
                        <a:t>17,3%</a:t>
                      </a:r>
                    </a:p>
                  </a:txBody>
                  <a:tcPr marL="9525" marR="9525" marT="9525" marB="0" anchor="ctr">
                    <a:solidFill>
                      <a:srgbClr val="007F76">
                        <a:alpha val="20000"/>
                      </a:srgbClr>
                    </a:solidFill>
                  </a:tcPr>
                </a:tc>
                <a:tc>
                  <a:txBody>
                    <a:bodyPr/>
                    <a:lstStyle/>
                    <a:p>
                      <a:pPr algn="ctr" rtl="0" fontAlgn="ctr"/>
                      <a:r>
                        <a:rPr lang="ru-RU" sz="800" b="0" i="0" u="none" strike="noStrike" dirty="0">
                          <a:solidFill>
                            <a:srgbClr val="007F76"/>
                          </a:solidFill>
                          <a:effectLst/>
                          <a:latin typeface="Arial Narrow" panose="020B0606020202030204" pitchFamily="34" charset="0"/>
                        </a:rPr>
                        <a:t>Ш.-</a:t>
                      </a:r>
                      <a:r>
                        <a:rPr lang="ru-RU" sz="800" b="0" i="0" u="none" strike="noStrike" dirty="0" err="1">
                          <a:solidFill>
                            <a:srgbClr val="007F76"/>
                          </a:solidFill>
                          <a:effectLst/>
                          <a:latin typeface="Arial Narrow" panose="020B0606020202030204" pitchFamily="34" charset="0"/>
                        </a:rPr>
                        <a:t>Қазақстан</a:t>
                      </a:r>
                      <a:endParaRPr lang="ru-RU" sz="800" b="0" i="0" u="none" strike="noStrike" dirty="0">
                        <a:solidFill>
                          <a:srgbClr val="007F76"/>
                        </a:solidFill>
                        <a:effectLst/>
                        <a:latin typeface="Arial Narrow" panose="020B0606020202030204" pitchFamily="34" charset="0"/>
                      </a:endParaRPr>
                    </a:p>
                  </a:txBody>
                  <a:tcPr marL="9525" marR="9525" marT="9525" marB="0" anchor="ctr">
                    <a:solidFill>
                      <a:srgbClr val="007F76">
                        <a:alpha val="20000"/>
                      </a:srgbClr>
                    </a:solidFill>
                  </a:tcPr>
                </a:tc>
                <a:tc>
                  <a:txBody>
                    <a:bodyPr/>
                    <a:lstStyle/>
                    <a:p>
                      <a:pPr algn="ctr" rtl="0" fontAlgn="ctr"/>
                      <a:r>
                        <a:rPr lang="ru-RU" sz="800" b="0" i="0" u="none" strike="noStrike">
                          <a:solidFill>
                            <a:srgbClr val="007F76"/>
                          </a:solidFill>
                          <a:effectLst/>
                          <a:latin typeface="Arial Narrow" panose="020B0606020202030204" pitchFamily="34" charset="0"/>
                        </a:rPr>
                        <a:t>1 370</a:t>
                      </a:r>
                    </a:p>
                  </a:txBody>
                  <a:tcPr marL="9525" marR="9525" marT="9525" marB="0" anchor="ctr">
                    <a:solidFill>
                      <a:srgbClr val="007F76">
                        <a:alpha val="20000"/>
                      </a:srgbClr>
                    </a:solidFill>
                  </a:tcPr>
                </a:tc>
                <a:tc>
                  <a:txBody>
                    <a:bodyPr/>
                    <a:lstStyle/>
                    <a:p>
                      <a:pPr algn="ctr" rtl="0" fontAlgn="ctr"/>
                      <a:r>
                        <a:rPr lang="ru-RU" sz="800" b="0" i="0" u="none" strike="noStrike">
                          <a:solidFill>
                            <a:srgbClr val="007F76"/>
                          </a:solidFill>
                          <a:effectLst/>
                          <a:latin typeface="Arial Narrow" panose="020B0606020202030204" pitchFamily="34" charset="0"/>
                        </a:rPr>
                        <a:t>12,0%</a:t>
                      </a:r>
                    </a:p>
                  </a:txBody>
                  <a:tcPr marL="9525" marR="9525" marT="9525" marB="0" anchor="ctr">
                    <a:solidFill>
                      <a:srgbClr val="007F76">
                        <a:alpha val="20000"/>
                      </a:srgbClr>
                    </a:solidFill>
                  </a:tcPr>
                </a:tc>
                <a:tc>
                  <a:txBody>
                    <a:bodyPr/>
                    <a:lstStyle/>
                    <a:p>
                      <a:pPr algn="ctr" rtl="0" fontAlgn="ctr"/>
                      <a:r>
                        <a:rPr lang="ru-RU" sz="800" b="0" i="0" u="none" strike="noStrike" dirty="0" err="1">
                          <a:solidFill>
                            <a:srgbClr val="007F76"/>
                          </a:solidFill>
                          <a:effectLst/>
                          <a:latin typeface="Arial Narrow" panose="020B0606020202030204" pitchFamily="34" charset="0"/>
                        </a:rPr>
                        <a:t>Қарағанды</a:t>
                      </a:r>
                      <a:endParaRPr lang="ru-RU" sz="800" b="0" i="0" u="none" strike="noStrike" dirty="0">
                        <a:solidFill>
                          <a:srgbClr val="007F76"/>
                        </a:solidFill>
                        <a:effectLst/>
                        <a:latin typeface="Arial Narrow" panose="020B0606020202030204" pitchFamily="34" charset="0"/>
                      </a:endParaRPr>
                    </a:p>
                  </a:txBody>
                  <a:tcPr marL="9525" marR="9525" marT="9525" marB="0" anchor="ctr">
                    <a:solidFill>
                      <a:srgbClr val="007F76">
                        <a:alpha val="20000"/>
                      </a:srgbClr>
                    </a:solidFill>
                  </a:tcPr>
                </a:tc>
                <a:tc>
                  <a:txBody>
                    <a:bodyPr/>
                    <a:lstStyle/>
                    <a:p>
                      <a:pPr algn="ctr" rtl="0" fontAlgn="ctr"/>
                      <a:r>
                        <a:rPr lang="ru-RU" sz="800" b="0" i="0" u="none" strike="noStrike">
                          <a:solidFill>
                            <a:srgbClr val="007F76"/>
                          </a:solidFill>
                          <a:effectLst/>
                          <a:latin typeface="Arial Narrow" panose="020B0606020202030204" pitchFamily="34" charset="0"/>
                        </a:rPr>
                        <a:t>1 280</a:t>
                      </a:r>
                    </a:p>
                  </a:txBody>
                  <a:tcPr marL="9525" marR="9525" marT="9525" marB="0" anchor="ctr">
                    <a:solidFill>
                      <a:srgbClr val="007F76">
                        <a:alpha val="20000"/>
                      </a:srgbClr>
                    </a:solidFill>
                  </a:tcPr>
                </a:tc>
                <a:tc>
                  <a:txBody>
                    <a:bodyPr/>
                    <a:lstStyle/>
                    <a:p>
                      <a:pPr algn="ctr" rtl="0" fontAlgn="ctr"/>
                      <a:r>
                        <a:rPr lang="ru-RU" sz="800" b="0" i="0" u="none" strike="noStrike">
                          <a:solidFill>
                            <a:srgbClr val="007F76"/>
                          </a:solidFill>
                          <a:effectLst/>
                          <a:latin typeface="Arial Narrow" panose="020B0606020202030204" pitchFamily="34" charset="0"/>
                        </a:rPr>
                        <a:t>11,3%</a:t>
                      </a:r>
                    </a:p>
                  </a:txBody>
                  <a:tcPr marL="9525" marR="9525" marT="9525" marB="0" anchor="ctr">
                    <a:lnR w="12700" cap="flat" cmpd="sng" algn="ctr">
                      <a:noFill/>
                      <a:prstDash val="solid"/>
                      <a:round/>
                      <a:headEnd type="none" w="med" len="med"/>
                      <a:tailEnd type="none" w="med" len="med"/>
                    </a:lnR>
                    <a:solidFill>
                      <a:srgbClr val="007F76">
                        <a:alpha val="20000"/>
                      </a:srgbClr>
                    </a:solidFill>
                  </a:tcPr>
                </a:tc>
                <a:extLst>
                  <a:ext uri="{0D108BD9-81ED-4DB2-BD59-A6C34878D82A}">
                    <a16:rowId xmlns:a16="http://schemas.microsoft.com/office/drawing/2014/main" val="1108121153"/>
                  </a:ext>
                </a:extLst>
              </a:tr>
              <a:tr h="171544">
                <a:tc>
                  <a:txBody>
                    <a:bodyPr/>
                    <a:lstStyle/>
                    <a:p>
                      <a:pPr algn="ctr" fontAlgn="b"/>
                      <a:r>
                        <a:rPr lang="ru-RU" sz="800" u="none" strike="noStrike" dirty="0">
                          <a:solidFill>
                            <a:srgbClr val="007F76"/>
                          </a:solidFill>
                          <a:effectLst/>
                          <a:latin typeface="Arial Narrow" panose="020B0606020202030204" pitchFamily="34" charset="0"/>
                        </a:rPr>
                        <a:t>14</a:t>
                      </a:r>
                      <a:endParaRPr lang="en-US" sz="800" b="0" i="0" u="none" strike="noStrike" dirty="0">
                        <a:solidFill>
                          <a:srgbClr val="007F76"/>
                        </a:solidFill>
                        <a:effectLst/>
                        <a:latin typeface="Arial Narrow" panose="020B0606020202030204" pitchFamily="34" charset="0"/>
                      </a:endParaRPr>
                    </a:p>
                  </a:txBody>
                  <a:tcPr marL="9525" marR="9525" marT="0" marB="0" anchor="ctr">
                    <a:solidFill>
                      <a:schemeClr val="accent6">
                        <a:lumMod val="50000"/>
                        <a:alpha val="1000"/>
                      </a:schemeClr>
                    </a:solidFill>
                  </a:tcPr>
                </a:tc>
                <a:tc>
                  <a:txBody>
                    <a:bodyPr/>
                    <a:lstStyle/>
                    <a:p>
                      <a:pPr algn="ctr" rtl="0" fontAlgn="ctr"/>
                      <a:r>
                        <a:rPr lang="ru-RU" sz="800" b="0" i="0" u="none" strike="noStrike">
                          <a:solidFill>
                            <a:srgbClr val="007F76"/>
                          </a:solidFill>
                          <a:effectLst/>
                          <a:latin typeface="Arial Narrow" panose="020B0606020202030204" pitchFamily="34" charset="0"/>
                        </a:rPr>
                        <a:t>5220-9</a:t>
                      </a:r>
                    </a:p>
                  </a:txBody>
                  <a:tcPr marL="9525" marR="9525" marT="9525" marB="0" anchor="ctr">
                    <a:solidFill>
                      <a:schemeClr val="accent6">
                        <a:lumMod val="50000"/>
                        <a:alpha val="1000"/>
                      </a:schemeClr>
                    </a:solidFill>
                  </a:tcPr>
                </a:tc>
                <a:tc>
                  <a:txBody>
                    <a:bodyPr/>
                    <a:lstStyle/>
                    <a:p>
                      <a:pPr marL="72000" algn="l" fontAlgn="ctr"/>
                      <a:r>
                        <a:rPr lang="ru-RU" sz="800" b="0" i="0" u="none" strike="noStrike" cap="none" dirty="0" err="1">
                          <a:solidFill>
                            <a:srgbClr val="007F76"/>
                          </a:solidFill>
                          <a:effectLst/>
                          <a:latin typeface="Arial Narrow" panose="020B0606020202030204" pitchFamily="34" charset="0"/>
                          <a:ea typeface="+mn-ea"/>
                          <a:cs typeface="+mn-cs"/>
                          <a:sym typeface="Arial"/>
                        </a:rPr>
                        <a:t>Басқа</a:t>
                      </a:r>
                      <a:r>
                        <a:rPr lang="ru-RU" sz="800" b="0" i="0" u="none" strike="noStrike" cap="none" dirty="0">
                          <a:solidFill>
                            <a:srgbClr val="007F76"/>
                          </a:solidFill>
                          <a:effectLst/>
                          <a:latin typeface="Arial Narrow" panose="020B0606020202030204" pitchFamily="34" charset="0"/>
                          <a:ea typeface="+mn-ea"/>
                          <a:cs typeface="+mn-cs"/>
                          <a:sym typeface="Arial"/>
                        </a:rPr>
                        <a:t> </a:t>
                      </a:r>
                      <a:r>
                        <a:rPr lang="ru-RU" sz="800" b="0" i="0" u="none" strike="noStrike" cap="none" dirty="0" err="1">
                          <a:solidFill>
                            <a:srgbClr val="007F76"/>
                          </a:solidFill>
                          <a:effectLst/>
                          <a:latin typeface="Arial Narrow" panose="020B0606020202030204" pitchFamily="34" charset="0"/>
                          <a:ea typeface="+mn-ea"/>
                          <a:cs typeface="+mn-cs"/>
                          <a:sym typeface="Arial"/>
                        </a:rPr>
                        <a:t>кассирлер</a:t>
                      </a:r>
                      <a:r>
                        <a:rPr lang="ru-RU" sz="800" b="0" i="0" u="none" strike="noStrike" cap="none" dirty="0">
                          <a:solidFill>
                            <a:srgbClr val="007F76"/>
                          </a:solidFill>
                          <a:effectLst/>
                          <a:latin typeface="Arial Narrow" panose="020B0606020202030204" pitchFamily="34" charset="0"/>
                          <a:ea typeface="+mn-ea"/>
                          <a:cs typeface="+mn-cs"/>
                          <a:sym typeface="Arial"/>
                        </a:rPr>
                        <a:t> </a:t>
                      </a:r>
                      <a:r>
                        <a:rPr lang="ru-RU" sz="800" b="0" i="0" u="none" strike="noStrike" cap="none" dirty="0" err="1">
                          <a:solidFill>
                            <a:srgbClr val="007F76"/>
                          </a:solidFill>
                          <a:effectLst/>
                          <a:latin typeface="Arial Narrow" panose="020B0606020202030204" pitchFamily="34" charset="0"/>
                          <a:ea typeface="+mn-ea"/>
                          <a:cs typeface="+mn-cs"/>
                          <a:sym typeface="Arial"/>
                        </a:rPr>
                        <a:t>және</a:t>
                      </a:r>
                      <a:r>
                        <a:rPr lang="ru-RU" sz="800" b="0" i="0" u="none" strike="noStrike" cap="none" dirty="0">
                          <a:solidFill>
                            <a:srgbClr val="007F76"/>
                          </a:solidFill>
                          <a:effectLst/>
                          <a:latin typeface="Arial Narrow" panose="020B0606020202030204" pitchFamily="34" charset="0"/>
                          <a:ea typeface="+mn-ea"/>
                          <a:cs typeface="+mn-cs"/>
                          <a:sym typeface="Arial"/>
                        </a:rPr>
                        <a:t> билет </a:t>
                      </a:r>
                      <a:r>
                        <a:rPr lang="ru-RU" sz="800" b="0" i="0" u="none" strike="noStrike" cap="none" dirty="0" err="1">
                          <a:solidFill>
                            <a:srgbClr val="007F76"/>
                          </a:solidFill>
                          <a:effectLst/>
                          <a:latin typeface="Arial Narrow" panose="020B0606020202030204" pitchFamily="34" charset="0"/>
                          <a:ea typeface="+mn-ea"/>
                          <a:cs typeface="+mn-cs"/>
                          <a:sym typeface="Arial"/>
                        </a:rPr>
                        <a:t>сатушылар</a:t>
                      </a:r>
                      <a:endParaRPr lang="ru-RU" sz="800" b="0" i="0" u="none" strike="noStrike" cap="none" dirty="0">
                        <a:solidFill>
                          <a:srgbClr val="007F76"/>
                        </a:solidFill>
                        <a:effectLst/>
                        <a:latin typeface="Arial Narrow" panose="020B0606020202030204" pitchFamily="34" charset="0"/>
                        <a:ea typeface="+mn-ea"/>
                        <a:cs typeface="+mn-cs"/>
                        <a:sym typeface="Arial"/>
                      </a:endParaRPr>
                    </a:p>
                  </a:txBody>
                  <a:tcPr marL="9525" marR="9525" marT="0" marB="0" anchor="ctr">
                    <a:solidFill>
                      <a:schemeClr val="accent6">
                        <a:lumMod val="50000"/>
                        <a:alpha val="1000"/>
                      </a:schemeClr>
                    </a:solidFill>
                  </a:tcPr>
                </a:tc>
                <a:tc>
                  <a:txBody>
                    <a:bodyPr/>
                    <a:lstStyle/>
                    <a:p>
                      <a:pPr algn="ctr" rtl="0" fontAlgn="ctr"/>
                      <a:r>
                        <a:rPr lang="ru-RU" sz="800" b="0" i="0" u="none" strike="noStrike" dirty="0">
                          <a:solidFill>
                            <a:srgbClr val="007F76"/>
                          </a:solidFill>
                          <a:effectLst/>
                          <a:latin typeface="Arial Narrow" panose="020B0606020202030204" pitchFamily="34" charset="0"/>
                        </a:rPr>
                        <a:t>Алматы қ.</a:t>
                      </a:r>
                    </a:p>
                  </a:txBody>
                  <a:tcPr marL="9525" marR="9525" marT="9525" marB="0" anchor="ctr">
                    <a:solidFill>
                      <a:schemeClr val="accent6">
                        <a:lumMod val="50000"/>
                        <a:alpha val="1000"/>
                      </a:schemeClr>
                    </a:solidFill>
                  </a:tcPr>
                </a:tc>
                <a:tc>
                  <a:txBody>
                    <a:bodyPr/>
                    <a:lstStyle/>
                    <a:p>
                      <a:pPr algn="ctr" rtl="0" fontAlgn="ctr"/>
                      <a:r>
                        <a:rPr lang="ru-RU" sz="800" b="0" i="0" u="none" strike="noStrike">
                          <a:solidFill>
                            <a:srgbClr val="007F76"/>
                          </a:solidFill>
                          <a:effectLst/>
                          <a:latin typeface="Arial Narrow" panose="020B0606020202030204" pitchFamily="34" charset="0"/>
                        </a:rPr>
                        <a:t>2 430</a:t>
                      </a:r>
                    </a:p>
                  </a:txBody>
                  <a:tcPr marL="9525" marR="9525" marT="9525" marB="0" anchor="ctr">
                    <a:solidFill>
                      <a:schemeClr val="accent6">
                        <a:lumMod val="50000"/>
                        <a:alpha val="1000"/>
                      </a:schemeClr>
                    </a:solidFill>
                  </a:tcPr>
                </a:tc>
                <a:tc>
                  <a:txBody>
                    <a:bodyPr/>
                    <a:lstStyle/>
                    <a:p>
                      <a:pPr algn="ctr" rtl="0" fontAlgn="ctr"/>
                      <a:r>
                        <a:rPr lang="ru-RU" sz="800" b="0" i="0" u="none" strike="noStrike">
                          <a:solidFill>
                            <a:srgbClr val="007F76"/>
                          </a:solidFill>
                          <a:effectLst/>
                          <a:latin typeface="Arial Narrow" panose="020B0606020202030204" pitchFamily="34" charset="0"/>
                        </a:rPr>
                        <a:t>23,0%</a:t>
                      </a:r>
                    </a:p>
                  </a:txBody>
                  <a:tcPr marL="9525" marR="9525" marT="9525" marB="0" anchor="ctr">
                    <a:solidFill>
                      <a:schemeClr val="accent6">
                        <a:lumMod val="50000"/>
                        <a:alpha val="1000"/>
                      </a:schemeClr>
                    </a:solidFill>
                  </a:tcPr>
                </a:tc>
                <a:tc>
                  <a:txBody>
                    <a:bodyPr/>
                    <a:lstStyle/>
                    <a:p>
                      <a:pPr algn="ctr" rtl="0" fontAlgn="ctr"/>
                      <a:r>
                        <a:rPr lang="ru-RU" sz="800" b="0" i="0" u="none" strike="noStrike" dirty="0">
                          <a:solidFill>
                            <a:srgbClr val="007F76"/>
                          </a:solidFill>
                          <a:effectLst/>
                          <a:latin typeface="Arial Narrow" panose="020B0606020202030204" pitchFamily="34" charset="0"/>
                        </a:rPr>
                        <a:t>Астана қ.</a:t>
                      </a:r>
                    </a:p>
                  </a:txBody>
                  <a:tcPr marL="9525" marR="9525" marT="9525" marB="0" anchor="ctr">
                    <a:solidFill>
                      <a:schemeClr val="accent6">
                        <a:lumMod val="50000"/>
                        <a:alpha val="1000"/>
                      </a:schemeClr>
                    </a:solidFill>
                  </a:tcPr>
                </a:tc>
                <a:tc>
                  <a:txBody>
                    <a:bodyPr/>
                    <a:lstStyle/>
                    <a:p>
                      <a:pPr algn="ctr" rtl="0" fontAlgn="ctr"/>
                      <a:r>
                        <a:rPr lang="ru-RU" sz="800" b="0" i="0" u="none" strike="noStrike">
                          <a:solidFill>
                            <a:srgbClr val="007F76"/>
                          </a:solidFill>
                          <a:effectLst/>
                          <a:latin typeface="Arial Narrow" panose="020B0606020202030204" pitchFamily="34" charset="0"/>
                        </a:rPr>
                        <a:t>2 153</a:t>
                      </a:r>
                    </a:p>
                  </a:txBody>
                  <a:tcPr marL="9525" marR="9525" marT="9525" marB="0" anchor="ctr">
                    <a:solidFill>
                      <a:schemeClr val="accent6">
                        <a:lumMod val="50000"/>
                        <a:alpha val="1000"/>
                      </a:schemeClr>
                    </a:solidFill>
                  </a:tcPr>
                </a:tc>
                <a:tc>
                  <a:txBody>
                    <a:bodyPr/>
                    <a:lstStyle/>
                    <a:p>
                      <a:pPr algn="ctr" rtl="0" fontAlgn="ctr"/>
                      <a:r>
                        <a:rPr lang="ru-RU" sz="800" b="0" i="0" u="none" strike="noStrike">
                          <a:solidFill>
                            <a:srgbClr val="007F76"/>
                          </a:solidFill>
                          <a:effectLst/>
                          <a:latin typeface="Arial Narrow" panose="020B0606020202030204" pitchFamily="34" charset="0"/>
                        </a:rPr>
                        <a:t>20,3%</a:t>
                      </a:r>
                    </a:p>
                  </a:txBody>
                  <a:tcPr marL="9525" marR="9525" marT="9525" marB="0" anchor="ctr">
                    <a:solidFill>
                      <a:schemeClr val="accent6">
                        <a:lumMod val="50000"/>
                        <a:alpha val="1000"/>
                      </a:schemeClr>
                    </a:solidFill>
                  </a:tcPr>
                </a:tc>
                <a:tc>
                  <a:txBody>
                    <a:bodyPr/>
                    <a:lstStyle/>
                    <a:p>
                      <a:pPr algn="ctr" rtl="0" fontAlgn="ctr"/>
                      <a:r>
                        <a:rPr lang="ru-RU" sz="800" b="0" i="0" u="none" strike="noStrike" dirty="0" err="1">
                          <a:solidFill>
                            <a:srgbClr val="007F76"/>
                          </a:solidFill>
                          <a:effectLst/>
                          <a:latin typeface="Arial Narrow" panose="020B0606020202030204" pitchFamily="34" charset="0"/>
                        </a:rPr>
                        <a:t>Қостанай</a:t>
                      </a:r>
                      <a:endParaRPr lang="ru-RU" sz="800" b="0" i="0" u="none" strike="noStrike" dirty="0">
                        <a:solidFill>
                          <a:srgbClr val="007F76"/>
                        </a:solidFill>
                        <a:effectLst/>
                        <a:latin typeface="Arial Narrow" panose="020B0606020202030204" pitchFamily="34" charset="0"/>
                      </a:endParaRPr>
                    </a:p>
                  </a:txBody>
                  <a:tcPr marL="9525" marR="9525" marT="9525" marB="0" anchor="ctr">
                    <a:solidFill>
                      <a:schemeClr val="accent6">
                        <a:lumMod val="50000"/>
                        <a:alpha val="1000"/>
                      </a:schemeClr>
                    </a:solidFill>
                  </a:tcPr>
                </a:tc>
                <a:tc>
                  <a:txBody>
                    <a:bodyPr/>
                    <a:lstStyle/>
                    <a:p>
                      <a:pPr algn="ctr" rtl="0" fontAlgn="ctr"/>
                      <a:r>
                        <a:rPr lang="ru-RU" sz="800" b="0" i="0" u="none" strike="noStrike">
                          <a:solidFill>
                            <a:srgbClr val="007F76"/>
                          </a:solidFill>
                          <a:effectLst/>
                          <a:latin typeface="Arial Narrow" panose="020B0606020202030204" pitchFamily="34" charset="0"/>
                        </a:rPr>
                        <a:t>1 511</a:t>
                      </a:r>
                    </a:p>
                  </a:txBody>
                  <a:tcPr marL="9525" marR="9525" marT="9525" marB="0" anchor="ctr">
                    <a:solidFill>
                      <a:schemeClr val="accent6">
                        <a:lumMod val="50000"/>
                        <a:alpha val="1000"/>
                      </a:schemeClr>
                    </a:solidFill>
                  </a:tcPr>
                </a:tc>
                <a:tc>
                  <a:txBody>
                    <a:bodyPr/>
                    <a:lstStyle/>
                    <a:p>
                      <a:pPr algn="ctr" rtl="0" fontAlgn="ctr"/>
                      <a:r>
                        <a:rPr lang="ru-RU" sz="800" b="0" i="0" u="none" strike="noStrike">
                          <a:solidFill>
                            <a:srgbClr val="007F76"/>
                          </a:solidFill>
                          <a:effectLst/>
                          <a:latin typeface="Arial Narrow" panose="020B0606020202030204" pitchFamily="34" charset="0"/>
                        </a:rPr>
                        <a:t>14,3%</a:t>
                      </a:r>
                    </a:p>
                  </a:txBody>
                  <a:tcPr marL="9525" marR="9525" marT="9525" marB="0" anchor="ctr">
                    <a:lnR w="12700" cap="flat" cmpd="sng" algn="ctr">
                      <a:noFill/>
                      <a:prstDash val="solid"/>
                      <a:round/>
                      <a:headEnd type="none" w="med" len="med"/>
                      <a:tailEnd type="none" w="med" len="med"/>
                    </a:lnR>
                    <a:solidFill>
                      <a:schemeClr val="accent6">
                        <a:lumMod val="50000"/>
                        <a:alpha val="1000"/>
                      </a:schemeClr>
                    </a:solidFill>
                  </a:tcPr>
                </a:tc>
                <a:extLst>
                  <a:ext uri="{0D108BD9-81ED-4DB2-BD59-A6C34878D82A}">
                    <a16:rowId xmlns:a16="http://schemas.microsoft.com/office/drawing/2014/main" val="3859109263"/>
                  </a:ext>
                </a:extLst>
              </a:tr>
              <a:tr h="171544">
                <a:tc>
                  <a:txBody>
                    <a:bodyPr/>
                    <a:lstStyle/>
                    <a:p>
                      <a:pPr algn="ctr" fontAlgn="b"/>
                      <a:r>
                        <a:rPr lang="ru-RU" sz="800" u="none" strike="noStrike" dirty="0">
                          <a:solidFill>
                            <a:srgbClr val="007F76"/>
                          </a:solidFill>
                          <a:effectLst/>
                          <a:latin typeface="Arial Narrow" panose="020B0606020202030204" pitchFamily="34" charset="0"/>
                        </a:rPr>
                        <a:t>15</a:t>
                      </a:r>
                      <a:endParaRPr lang="en-US" sz="800" b="0" i="0" u="none" strike="noStrike" dirty="0">
                        <a:solidFill>
                          <a:srgbClr val="007F76"/>
                        </a:solidFill>
                        <a:effectLst/>
                        <a:latin typeface="Arial Narrow" panose="020B0606020202030204" pitchFamily="34" charset="0"/>
                      </a:endParaRPr>
                    </a:p>
                  </a:txBody>
                  <a:tcPr marL="9525" marR="9525" marT="0" marB="0" anchor="ctr">
                    <a:solidFill>
                      <a:srgbClr val="007F76">
                        <a:alpha val="20000"/>
                      </a:srgbClr>
                    </a:solidFill>
                  </a:tcPr>
                </a:tc>
                <a:tc>
                  <a:txBody>
                    <a:bodyPr/>
                    <a:lstStyle/>
                    <a:p>
                      <a:pPr algn="ctr" rtl="0" fontAlgn="ctr"/>
                      <a:r>
                        <a:rPr lang="ru-RU" sz="800" b="0" i="0" u="none" strike="noStrike">
                          <a:solidFill>
                            <a:srgbClr val="007F76"/>
                          </a:solidFill>
                          <a:effectLst/>
                          <a:latin typeface="Arial Narrow" panose="020B0606020202030204" pitchFamily="34" charset="0"/>
                        </a:rPr>
                        <a:t>2350-1</a:t>
                      </a:r>
                    </a:p>
                  </a:txBody>
                  <a:tcPr marL="9525" marR="9525" marT="9525" marB="0" anchor="ctr">
                    <a:solidFill>
                      <a:srgbClr val="007F76">
                        <a:alpha val="20000"/>
                      </a:srgbClr>
                    </a:solidFill>
                  </a:tcPr>
                </a:tc>
                <a:tc>
                  <a:txBody>
                    <a:bodyPr/>
                    <a:lstStyle/>
                    <a:p>
                      <a:pPr marL="72000" algn="l" fontAlgn="ctr"/>
                      <a:r>
                        <a:rPr lang="ru-RU" sz="800" b="0" i="0" u="none" strike="noStrike" cap="none" dirty="0" err="1">
                          <a:solidFill>
                            <a:srgbClr val="007F76"/>
                          </a:solidFill>
                          <a:effectLst/>
                          <a:latin typeface="Arial Narrow" panose="020B0606020202030204" pitchFamily="34" charset="0"/>
                          <a:ea typeface="+mn-ea"/>
                          <a:cs typeface="+mn-cs"/>
                          <a:sym typeface="Arial"/>
                        </a:rPr>
                        <a:t>Жаратылыстану</a:t>
                      </a:r>
                      <a:r>
                        <a:rPr lang="ru-RU" sz="800" b="0" i="0" u="none" strike="noStrike" cap="none" dirty="0">
                          <a:solidFill>
                            <a:srgbClr val="007F76"/>
                          </a:solidFill>
                          <a:effectLst/>
                          <a:latin typeface="Arial Narrow" panose="020B0606020202030204" pitchFamily="34" charset="0"/>
                          <a:ea typeface="+mn-ea"/>
                          <a:cs typeface="+mn-cs"/>
                          <a:sym typeface="Arial"/>
                        </a:rPr>
                        <a:t> </a:t>
                      </a:r>
                      <a:r>
                        <a:rPr lang="ru-RU" sz="800" b="0" i="0" u="none" strike="noStrike" cap="none" dirty="0" err="1">
                          <a:solidFill>
                            <a:srgbClr val="007F76"/>
                          </a:solidFill>
                          <a:effectLst/>
                          <a:latin typeface="Arial Narrow" panose="020B0606020202030204" pitchFamily="34" charset="0"/>
                          <a:ea typeface="+mn-ea"/>
                          <a:cs typeface="+mn-cs"/>
                          <a:sym typeface="Arial"/>
                        </a:rPr>
                        <a:t>ғылымдары</a:t>
                      </a:r>
                      <a:r>
                        <a:rPr lang="ru-RU" sz="800" b="0" i="0" u="none" strike="noStrike" cap="none" dirty="0">
                          <a:solidFill>
                            <a:srgbClr val="007F76"/>
                          </a:solidFill>
                          <a:effectLst/>
                          <a:latin typeface="Arial Narrow" panose="020B0606020202030204" pitchFamily="34" charset="0"/>
                          <a:ea typeface="+mn-ea"/>
                          <a:cs typeface="+mn-cs"/>
                          <a:sym typeface="Arial"/>
                        </a:rPr>
                        <a:t> </a:t>
                      </a:r>
                      <a:r>
                        <a:rPr lang="ru-RU" sz="800" b="0" i="0" u="none" strike="noStrike" cap="none" dirty="0" err="1">
                          <a:solidFill>
                            <a:srgbClr val="007F76"/>
                          </a:solidFill>
                          <a:effectLst/>
                          <a:latin typeface="Arial Narrow" panose="020B0606020202030204" pitchFamily="34" charset="0"/>
                          <a:ea typeface="+mn-ea"/>
                          <a:cs typeface="+mn-cs"/>
                          <a:sym typeface="Arial"/>
                        </a:rPr>
                        <a:t>бойынша</a:t>
                      </a:r>
                      <a:r>
                        <a:rPr lang="ru-RU" sz="800" b="0" i="0" u="none" strike="noStrike" cap="none" dirty="0">
                          <a:solidFill>
                            <a:srgbClr val="007F76"/>
                          </a:solidFill>
                          <a:effectLst/>
                          <a:latin typeface="Arial Narrow" panose="020B0606020202030204" pitchFamily="34" charset="0"/>
                          <a:ea typeface="+mn-ea"/>
                          <a:cs typeface="+mn-cs"/>
                          <a:sym typeface="Arial"/>
                        </a:rPr>
                        <a:t> орта </a:t>
                      </a:r>
                      <a:r>
                        <a:rPr lang="ru-RU" sz="800" b="0" i="0" u="none" strike="noStrike" cap="none" dirty="0" err="1">
                          <a:solidFill>
                            <a:srgbClr val="007F76"/>
                          </a:solidFill>
                          <a:effectLst/>
                          <a:latin typeface="Arial Narrow" panose="020B0606020202030204" pitchFamily="34" charset="0"/>
                          <a:ea typeface="+mn-ea"/>
                          <a:cs typeface="+mn-cs"/>
                          <a:sym typeface="Arial"/>
                        </a:rPr>
                        <a:t>мектеп</a:t>
                      </a:r>
                      <a:r>
                        <a:rPr lang="ru-RU" sz="800" b="0" i="0" u="none" strike="noStrike" cap="none" dirty="0">
                          <a:solidFill>
                            <a:srgbClr val="007F76"/>
                          </a:solidFill>
                          <a:effectLst/>
                          <a:latin typeface="Arial Narrow" panose="020B0606020202030204" pitchFamily="34" charset="0"/>
                          <a:ea typeface="+mn-ea"/>
                          <a:cs typeface="+mn-cs"/>
                          <a:sym typeface="Arial"/>
                        </a:rPr>
                        <a:t> </a:t>
                      </a:r>
                      <a:r>
                        <a:rPr lang="ru-RU" sz="800" b="0" i="0" u="none" strike="noStrike" cap="none" dirty="0" err="1">
                          <a:solidFill>
                            <a:srgbClr val="007F76"/>
                          </a:solidFill>
                          <a:effectLst/>
                          <a:latin typeface="Arial Narrow" panose="020B0606020202030204" pitchFamily="34" charset="0"/>
                          <a:ea typeface="+mn-ea"/>
                          <a:cs typeface="+mn-cs"/>
                          <a:sym typeface="Arial"/>
                        </a:rPr>
                        <a:t>мұғалімдері</a:t>
                      </a:r>
                      <a:endParaRPr lang="ru-RU" sz="800" b="0" i="0" u="none" strike="noStrike" cap="none" dirty="0">
                        <a:solidFill>
                          <a:srgbClr val="007F76"/>
                        </a:solidFill>
                        <a:effectLst/>
                        <a:latin typeface="Arial Narrow" panose="020B0606020202030204" pitchFamily="34" charset="0"/>
                        <a:ea typeface="+mn-ea"/>
                        <a:cs typeface="+mn-cs"/>
                        <a:sym typeface="Arial"/>
                      </a:endParaRPr>
                    </a:p>
                  </a:txBody>
                  <a:tcPr marL="9525" marR="9525" marT="0" marB="0" anchor="ctr">
                    <a:solidFill>
                      <a:srgbClr val="007F76">
                        <a:alpha val="20000"/>
                      </a:srgbClr>
                    </a:solidFill>
                  </a:tcPr>
                </a:tc>
                <a:tc>
                  <a:txBody>
                    <a:bodyPr/>
                    <a:lstStyle/>
                    <a:p>
                      <a:pPr algn="ctr" rtl="0" fontAlgn="ctr"/>
                      <a:r>
                        <a:rPr lang="ru-RU" sz="800" b="0" i="0" u="none" strike="noStrike" dirty="0">
                          <a:solidFill>
                            <a:srgbClr val="007F76"/>
                          </a:solidFill>
                          <a:effectLst/>
                          <a:latin typeface="Arial Narrow" panose="020B0606020202030204" pitchFamily="34" charset="0"/>
                        </a:rPr>
                        <a:t>Жамбыл</a:t>
                      </a:r>
                    </a:p>
                  </a:txBody>
                  <a:tcPr marL="9525" marR="9525" marT="9525" marB="0" anchor="ctr">
                    <a:solidFill>
                      <a:srgbClr val="007F76">
                        <a:alpha val="20000"/>
                      </a:srgbClr>
                    </a:solidFill>
                  </a:tcPr>
                </a:tc>
                <a:tc>
                  <a:txBody>
                    <a:bodyPr/>
                    <a:lstStyle/>
                    <a:p>
                      <a:pPr algn="ctr" rtl="0" fontAlgn="ctr"/>
                      <a:r>
                        <a:rPr lang="ru-RU" sz="800" b="0" i="0" u="none" strike="noStrike">
                          <a:solidFill>
                            <a:srgbClr val="007F76"/>
                          </a:solidFill>
                          <a:effectLst/>
                          <a:latin typeface="Arial Narrow" panose="020B0606020202030204" pitchFamily="34" charset="0"/>
                        </a:rPr>
                        <a:t>1 060</a:t>
                      </a:r>
                    </a:p>
                  </a:txBody>
                  <a:tcPr marL="9525" marR="9525" marT="9525" marB="0" anchor="ctr">
                    <a:solidFill>
                      <a:srgbClr val="007F76">
                        <a:alpha val="20000"/>
                      </a:srgbClr>
                    </a:solidFill>
                  </a:tcPr>
                </a:tc>
                <a:tc>
                  <a:txBody>
                    <a:bodyPr/>
                    <a:lstStyle/>
                    <a:p>
                      <a:pPr algn="ctr" rtl="0" fontAlgn="ctr"/>
                      <a:r>
                        <a:rPr lang="ru-RU" sz="800" b="0" i="0" u="none" strike="noStrike">
                          <a:solidFill>
                            <a:srgbClr val="007F76"/>
                          </a:solidFill>
                          <a:effectLst/>
                          <a:latin typeface="Arial Narrow" panose="020B0606020202030204" pitchFamily="34" charset="0"/>
                        </a:rPr>
                        <a:t>10,1%</a:t>
                      </a:r>
                    </a:p>
                  </a:txBody>
                  <a:tcPr marL="9525" marR="9525" marT="9525" marB="0" anchor="ctr">
                    <a:solidFill>
                      <a:srgbClr val="007F76">
                        <a:alpha val="20000"/>
                      </a:srgbClr>
                    </a:solidFill>
                  </a:tcPr>
                </a:tc>
                <a:tc>
                  <a:txBody>
                    <a:bodyPr/>
                    <a:lstStyle/>
                    <a:p>
                      <a:pPr algn="ctr" rtl="0" fontAlgn="ctr"/>
                      <a:r>
                        <a:rPr lang="ru-RU" sz="800" b="0" i="0" u="none" strike="noStrike" dirty="0" err="1">
                          <a:solidFill>
                            <a:srgbClr val="007F76"/>
                          </a:solidFill>
                          <a:effectLst/>
                          <a:latin typeface="Arial Narrow" panose="020B0606020202030204" pitchFamily="34" charset="0"/>
                        </a:rPr>
                        <a:t>Қарағанды</a:t>
                      </a:r>
                      <a:endParaRPr lang="ru-RU" sz="800" b="0" i="0" u="none" strike="noStrike" dirty="0">
                        <a:solidFill>
                          <a:srgbClr val="007F76"/>
                        </a:solidFill>
                        <a:effectLst/>
                        <a:latin typeface="Arial Narrow" panose="020B0606020202030204" pitchFamily="34" charset="0"/>
                      </a:endParaRPr>
                    </a:p>
                  </a:txBody>
                  <a:tcPr marL="9525" marR="9525" marT="9525" marB="0" anchor="ctr">
                    <a:solidFill>
                      <a:srgbClr val="007F76">
                        <a:alpha val="20000"/>
                      </a:srgbClr>
                    </a:solidFill>
                  </a:tcPr>
                </a:tc>
                <a:tc>
                  <a:txBody>
                    <a:bodyPr/>
                    <a:lstStyle/>
                    <a:p>
                      <a:pPr algn="ctr" rtl="0" fontAlgn="ctr"/>
                      <a:r>
                        <a:rPr lang="ru-RU" sz="800" b="0" i="0" u="none" strike="noStrike">
                          <a:solidFill>
                            <a:srgbClr val="007F76"/>
                          </a:solidFill>
                          <a:effectLst/>
                          <a:latin typeface="Arial Narrow" panose="020B0606020202030204" pitchFamily="34" charset="0"/>
                        </a:rPr>
                        <a:t>1 023</a:t>
                      </a:r>
                    </a:p>
                  </a:txBody>
                  <a:tcPr marL="9525" marR="9525" marT="9525" marB="0" anchor="ctr">
                    <a:solidFill>
                      <a:srgbClr val="007F76">
                        <a:alpha val="20000"/>
                      </a:srgbClr>
                    </a:solidFill>
                  </a:tcPr>
                </a:tc>
                <a:tc>
                  <a:txBody>
                    <a:bodyPr/>
                    <a:lstStyle/>
                    <a:p>
                      <a:pPr algn="ctr" rtl="0" fontAlgn="ctr"/>
                      <a:r>
                        <a:rPr lang="ru-RU" sz="800" b="0" i="0" u="none" strike="noStrike">
                          <a:solidFill>
                            <a:srgbClr val="007F76"/>
                          </a:solidFill>
                          <a:effectLst/>
                          <a:latin typeface="Arial Narrow" panose="020B0606020202030204" pitchFamily="34" charset="0"/>
                        </a:rPr>
                        <a:t>9,8%</a:t>
                      </a:r>
                    </a:p>
                  </a:txBody>
                  <a:tcPr marL="9525" marR="9525" marT="9525" marB="0" anchor="ctr">
                    <a:solidFill>
                      <a:srgbClr val="007F76">
                        <a:alpha val="20000"/>
                      </a:srgbClr>
                    </a:solidFill>
                  </a:tcPr>
                </a:tc>
                <a:tc>
                  <a:txBody>
                    <a:bodyPr/>
                    <a:lstStyle/>
                    <a:p>
                      <a:pPr algn="ctr" rtl="0" fontAlgn="ctr"/>
                      <a:r>
                        <a:rPr lang="ru-RU" sz="800" b="0" i="0" u="none" strike="noStrike" dirty="0">
                          <a:solidFill>
                            <a:srgbClr val="007F76"/>
                          </a:solidFill>
                          <a:effectLst/>
                          <a:latin typeface="Arial Narrow" panose="020B0606020202030204" pitchFamily="34" charset="0"/>
                        </a:rPr>
                        <a:t>Б.-</a:t>
                      </a:r>
                      <a:r>
                        <a:rPr lang="ru-RU" sz="800" b="0" i="0" u="none" strike="noStrike" dirty="0" err="1">
                          <a:solidFill>
                            <a:srgbClr val="007F76"/>
                          </a:solidFill>
                          <a:effectLst/>
                          <a:latin typeface="Arial Narrow" panose="020B0606020202030204" pitchFamily="34" charset="0"/>
                        </a:rPr>
                        <a:t>Қазақстан</a:t>
                      </a:r>
                      <a:endParaRPr lang="ru-RU" sz="800" b="0" i="0" u="none" strike="noStrike" dirty="0">
                        <a:solidFill>
                          <a:srgbClr val="007F76"/>
                        </a:solidFill>
                        <a:effectLst/>
                        <a:latin typeface="Arial Narrow" panose="020B0606020202030204" pitchFamily="34" charset="0"/>
                      </a:endParaRPr>
                    </a:p>
                  </a:txBody>
                  <a:tcPr marL="9525" marR="9525" marT="9525" marB="0" anchor="ctr">
                    <a:solidFill>
                      <a:srgbClr val="007F76">
                        <a:alpha val="20000"/>
                      </a:srgbClr>
                    </a:solidFill>
                  </a:tcPr>
                </a:tc>
                <a:tc>
                  <a:txBody>
                    <a:bodyPr/>
                    <a:lstStyle/>
                    <a:p>
                      <a:pPr algn="ctr" rtl="0" fontAlgn="ctr"/>
                      <a:r>
                        <a:rPr lang="ru-RU" sz="800" b="0" i="0" u="none" strike="noStrike">
                          <a:solidFill>
                            <a:srgbClr val="007F76"/>
                          </a:solidFill>
                          <a:effectLst/>
                          <a:latin typeface="Arial Narrow" panose="020B0606020202030204" pitchFamily="34" charset="0"/>
                        </a:rPr>
                        <a:t>853</a:t>
                      </a:r>
                    </a:p>
                  </a:txBody>
                  <a:tcPr marL="9525" marR="9525" marT="9525" marB="0" anchor="ctr">
                    <a:solidFill>
                      <a:srgbClr val="007F76">
                        <a:alpha val="20000"/>
                      </a:srgbClr>
                    </a:solidFill>
                  </a:tcPr>
                </a:tc>
                <a:tc>
                  <a:txBody>
                    <a:bodyPr/>
                    <a:lstStyle/>
                    <a:p>
                      <a:pPr algn="ctr" rtl="0" fontAlgn="ctr"/>
                      <a:r>
                        <a:rPr lang="ru-RU" sz="800" b="0" i="0" u="none" strike="noStrike">
                          <a:solidFill>
                            <a:srgbClr val="007F76"/>
                          </a:solidFill>
                          <a:effectLst/>
                          <a:latin typeface="Arial Narrow" panose="020B0606020202030204" pitchFamily="34" charset="0"/>
                        </a:rPr>
                        <a:t>8,1%</a:t>
                      </a:r>
                    </a:p>
                  </a:txBody>
                  <a:tcPr marL="9525" marR="9525" marT="9525" marB="0" anchor="ctr">
                    <a:lnR w="12700" cap="flat" cmpd="sng" algn="ctr">
                      <a:noFill/>
                      <a:prstDash val="solid"/>
                      <a:round/>
                      <a:headEnd type="none" w="med" len="med"/>
                      <a:tailEnd type="none" w="med" len="med"/>
                    </a:lnR>
                    <a:solidFill>
                      <a:srgbClr val="007F76">
                        <a:alpha val="20000"/>
                      </a:srgbClr>
                    </a:solidFill>
                  </a:tcPr>
                </a:tc>
                <a:extLst>
                  <a:ext uri="{0D108BD9-81ED-4DB2-BD59-A6C34878D82A}">
                    <a16:rowId xmlns:a16="http://schemas.microsoft.com/office/drawing/2014/main" val="614668957"/>
                  </a:ext>
                </a:extLst>
              </a:tr>
              <a:tr h="171544">
                <a:tc>
                  <a:txBody>
                    <a:bodyPr/>
                    <a:lstStyle/>
                    <a:p>
                      <a:pPr algn="ctr" fontAlgn="b"/>
                      <a:r>
                        <a:rPr lang="ru-RU" sz="800" u="none" strike="noStrike" dirty="0">
                          <a:solidFill>
                            <a:srgbClr val="007F76"/>
                          </a:solidFill>
                          <a:effectLst/>
                          <a:latin typeface="Arial Narrow" panose="020B0606020202030204" pitchFamily="34" charset="0"/>
                        </a:rPr>
                        <a:t>16</a:t>
                      </a:r>
                      <a:endParaRPr lang="en-US" sz="800" b="0" i="0" u="none" strike="noStrike" dirty="0">
                        <a:solidFill>
                          <a:srgbClr val="007F76"/>
                        </a:solidFill>
                        <a:effectLst/>
                        <a:latin typeface="Arial Narrow" panose="020B0606020202030204" pitchFamily="34" charset="0"/>
                      </a:endParaRPr>
                    </a:p>
                  </a:txBody>
                  <a:tcPr marL="9525" marR="9525" marT="0" marB="0" anchor="ctr">
                    <a:solidFill>
                      <a:schemeClr val="accent6">
                        <a:lumMod val="50000"/>
                        <a:alpha val="1000"/>
                      </a:schemeClr>
                    </a:solidFill>
                  </a:tcPr>
                </a:tc>
                <a:tc>
                  <a:txBody>
                    <a:bodyPr/>
                    <a:lstStyle/>
                    <a:p>
                      <a:pPr algn="ctr" rtl="0" fontAlgn="ctr"/>
                      <a:r>
                        <a:rPr lang="ru-RU" sz="800" b="0" i="0" u="none" strike="noStrike">
                          <a:solidFill>
                            <a:srgbClr val="007F76"/>
                          </a:solidFill>
                          <a:effectLst/>
                          <a:latin typeface="Arial Narrow" panose="020B0606020202030204" pitchFamily="34" charset="0"/>
                        </a:rPr>
                        <a:t>4120-1</a:t>
                      </a:r>
                    </a:p>
                  </a:txBody>
                  <a:tcPr marL="9525" marR="9525" marT="9525" marB="0" anchor="ctr">
                    <a:solidFill>
                      <a:schemeClr val="accent6">
                        <a:lumMod val="50000"/>
                        <a:alpha val="1000"/>
                      </a:schemeClr>
                    </a:solidFill>
                  </a:tcPr>
                </a:tc>
                <a:tc>
                  <a:txBody>
                    <a:bodyPr/>
                    <a:lstStyle/>
                    <a:p>
                      <a:pPr marL="72000" algn="l" fontAlgn="ctr"/>
                      <a:r>
                        <a:rPr lang="ru-RU" sz="800" b="0" i="0" u="none" strike="noStrike" cap="none" dirty="0" err="1">
                          <a:solidFill>
                            <a:srgbClr val="007F76"/>
                          </a:solidFill>
                          <a:effectLst/>
                          <a:latin typeface="Arial Narrow" panose="020B0606020202030204" pitchFamily="34" charset="0"/>
                          <a:ea typeface="+mn-ea"/>
                          <a:cs typeface="+mn-cs"/>
                          <a:sym typeface="Arial"/>
                        </a:rPr>
                        <a:t>Хатшылар</a:t>
                      </a:r>
                      <a:r>
                        <a:rPr lang="ru-RU" sz="800" b="0" i="0" u="none" strike="noStrike" cap="none" dirty="0">
                          <a:solidFill>
                            <a:srgbClr val="007F76"/>
                          </a:solidFill>
                          <a:effectLst/>
                          <a:latin typeface="Arial Narrow" panose="020B0606020202030204" pitchFamily="34" charset="0"/>
                          <a:ea typeface="+mn-ea"/>
                          <a:cs typeface="+mn-cs"/>
                          <a:sym typeface="Arial"/>
                        </a:rPr>
                        <a:t> (</a:t>
                      </a:r>
                      <a:r>
                        <a:rPr lang="ru-RU" sz="800" b="0" i="0" u="none" strike="noStrike" cap="none" dirty="0" err="1">
                          <a:solidFill>
                            <a:srgbClr val="007F76"/>
                          </a:solidFill>
                          <a:effectLst/>
                          <a:latin typeface="Arial Narrow" panose="020B0606020202030204" pitchFamily="34" charset="0"/>
                          <a:ea typeface="+mn-ea"/>
                          <a:cs typeface="+mn-cs"/>
                          <a:sym typeface="Arial"/>
                        </a:rPr>
                        <a:t>жалпы</a:t>
                      </a:r>
                      <a:r>
                        <a:rPr lang="ru-RU" sz="800" b="0" i="0" u="none" strike="noStrike" cap="none" dirty="0">
                          <a:solidFill>
                            <a:srgbClr val="007F76"/>
                          </a:solidFill>
                          <a:effectLst/>
                          <a:latin typeface="Arial Narrow" panose="020B0606020202030204" pitchFamily="34" charset="0"/>
                          <a:ea typeface="+mn-ea"/>
                          <a:cs typeface="+mn-cs"/>
                          <a:sym typeface="Arial"/>
                        </a:rPr>
                        <a:t> </a:t>
                      </a:r>
                      <a:r>
                        <a:rPr lang="ru-RU" sz="800" b="0" i="0" u="none" strike="noStrike" cap="none" dirty="0" err="1">
                          <a:solidFill>
                            <a:srgbClr val="007F76"/>
                          </a:solidFill>
                          <a:effectLst/>
                          <a:latin typeface="Arial Narrow" panose="020B0606020202030204" pitchFamily="34" charset="0"/>
                          <a:ea typeface="+mn-ea"/>
                          <a:cs typeface="+mn-cs"/>
                          <a:sym typeface="Arial"/>
                        </a:rPr>
                        <a:t>бейін</a:t>
                      </a:r>
                      <a:r>
                        <a:rPr lang="ru-RU" sz="800" b="0" i="0" u="none" strike="noStrike" cap="none" dirty="0">
                          <a:solidFill>
                            <a:srgbClr val="007F76"/>
                          </a:solidFill>
                          <a:effectLst/>
                          <a:latin typeface="Arial Narrow" panose="020B0606020202030204" pitchFamily="34" charset="0"/>
                          <a:ea typeface="+mn-ea"/>
                          <a:cs typeface="+mn-cs"/>
                          <a:sym typeface="Arial"/>
                        </a:rPr>
                        <a:t>)</a:t>
                      </a:r>
                    </a:p>
                  </a:txBody>
                  <a:tcPr marL="9525" marR="9525" marT="0" marB="0" anchor="ctr">
                    <a:solidFill>
                      <a:schemeClr val="accent6">
                        <a:lumMod val="50000"/>
                        <a:alpha val="1000"/>
                      </a:schemeClr>
                    </a:solidFill>
                  </a:tcPr>
                </a:tc>
                <a:tc>
                  <a:txBody>
                    <a:bodyPr/>
                    <a:lstStyle/>
                    <a:p>
                      <a:pPr algn="ctr" rtl="0" fontAlgn="ctr"/>
                      <a:r>
                        <a:rPr lang="ru-RU" sz="800" b="0" i="0" u="none" strike="noStrike" dirty="0" err="1">
                          <a:solidFill>
                            <a:srgbClr val="007F76"/>
                          </a:solidFill>
                          <a:effectLst/>
                          <a:latin typeface="Arial Narrow" panose="020B0606020202030204" pitchFamily="34" charset="0"/>
                        </a:rPr>
                        <a:t>Қостанай</a:t>
                      </a:r>
                      <a:endParaRPr lang="ru-RU" sz="800" b="0" i="0" u="none" strike="noStrike" dirty="0">
                        <a:solidFill>
                          <a:srgbClr val="007F76"/>
                        </a:solidFill>
                        <a:effectLst/>
                        <a:latin typeface="Arial Narrow" panose="020B0606020202030204" pitchFamily="34" charset="0"/>
                      </a:endParaRPr>
                    </a:p>
                  </a:txBody>
                  <a:tcPr marL="9525" marR="9525" marT="9525" marB="0" anchor="ctr">
                    <a:solidFill>
                      <a:schemeClr val="accent6">
                        <a:lumMod val="50000"/>
                        <a:alpha val="1000"/>
                      </a:schemeClr>
                    </a:solidFill>
                  </a:tcPr>
                </a:tc>
                <a:tc>
                  <a:txBody>
                    <a:bodyPr/>
                    <a:lstStyle/>
                    <a:p>
                      <a:pPr algn="ctr" rtl="0" fontAlgn="ctr"/>
                      <a:r>
                        <a:rPr lang="ru-RU" sz="800" b="0" i="0" u="none" strike="noStrike">
                          <a:solidFill>
                            <a:srgbClr val="007F76"/>
                          </a:solidFill>
                          <a:effectLst/>
                          <a:latin typeface="Arial Narrow" panose="020B0606020202030204" pitchFamily="34" charset="0"/>
                        </a:rPr>
                        <a:t>1 129</a:t>
                      </a:r>
                    </a:p>
                  </a:txBody>
                  <a:tcPr marL="9525" marR="9525" marT="9525" marB="0" anchor="ctr">
                    <a:solidFill>
                      <a:schemeClr val="accent6">
                        <a:lumMod val="50000"/>
                        <a:alpha val="1000"/>
                      </a:schemeClr>
                    </a:solidFill>
                  </a:tcPr>
                </a:tc>
                <a:tc>
                  <a:txBody>
                    <a:bodyPr/>
                    <a:lstStyle/>
                    <a:p>
                      <a:pPr algn="ctr" rtl="0" fontAlgn="ctr"/>
                      <a:r>
                        <a:rPr lang="ru-RU" sz="800" b="0" i="0" u="none" strike="noStrike">
                          <a:solidFill>
                            <a:srgbClr val="007F76"/>
                          </a:solidFill>
                          <a:effectLst/>
                          <a:latin typeface="Arial Narrow" panose="020B0606020202030204" pitchFamily="34" charset="0"/>
                        </a:rPr>
                        <a:t>11,3%</a:t>
                      </a:r>
                    </a:p>
                  </a:txBody>
                  <a:tcPr marL="9525" marR="9525" marT="9525" marB="0" anchor="ctr">
                    <a:solidFill>
                      <a:schemeClr val="accent6">
                        <a:lumMod val="50000"/>
                        <a:alpha val="1000"/>
                      </a:schemeClr>
                    </a:solidFill>
                  </a:tcPr>
                </a:tc>
                <a:tc>
                  <a:txBody>
                    <a:bodyPr/>
                    <a:lstStyle/>
                    <a:p>
                      <a:pPr algn="ctr" rtl="0" fontAlgn="ctr"/>
                      <a:r>
                        <a:rPr lang="ru-RU" sz="800" b="0" i="0" u="none" strike="noStrike" dirty="0">
                          <a:solidFill>
                            <a:srgbClr val="007F76"/>
                          </a:solidFill>
                          <a:effectLst/>
                          <a:latin typeface="Arial Narrow" panose="020B0606020202030204" pitchFamily="34" charset="0"/>
                        </a:rPr>
                        <a:t>Астана қ.</a:t>
                      </a:r>
                    </a:p>
                  </a:txBody>
                  <a:tcPr marL="9525" marR="9525" marT="9525" marB="0" anchor="ctr">
                    <a:solidFill>
                      <a:schemeClr val="accent6">
                        <a:lumMod val="50000"/>
                        <a:alpha val="1000"/>
                      </a:schemeClr>
                    </a:solidFill>
                  </a:tcPr>
                </a:tc>
                <a:tc>
                  <a:txBody>
                    <a:bodyPr/>
                    <a:lstStyle/>
                    <a:p>
                      <a:pPr algn="ctr" rtl="0" fontAlgn="ctr"/>
                      <a:r>
                        <a:rPr lang="ru-RU" sz="800" b="0" i="0" u="none" strike="noStrike">
                          <a:solidFill>
                            <a:srgbClr val="007F76"/>
                          </a:solidFill>
                          <a:effectLst/>
                          <a:latin typeface="Arial Narrow" panose="020B0606020202030204" pitchFamily="34" charset="0"/>
                        </a:rPr>
                        <a:t>935</a:t>
                      </a:r>
                    </a:p>
                  </a:txBody>
                  <a:tcPr marL="9525" marR="9525" marT="9525" marB="0" anchor="ctr">
                    <a:solidFill>
                      <a:schemeClr val="accent6">
                        <a:lumMod val="50000"/>
                        <a:alpha val="1000"/>
                      </a:schemeClr>
                    </a:solidFill>
                  </a:tcPr>
                </a:tc>
                <a:tc>
                  <a:txBody>
                    <a:bodyPr/>
                    <a:lstStyle/>
                    <a:p>
                      <a:pPr algn="ctr" rtl="0" fontAlgn="ctr"/>
                      <a:r>
                        <a:rPr lang="ru-RU" sz="800" b="0" i="0" u="none" strike="noStrike">
                          <a:solidFill>
                            <a:srgbClr val="007F76"/>
                          </a:solidFill>
                          <a:effectLst/>
                          <a:latin typeface="Arial Narrow" panose="020B0606020202030204" pitchFamily="34" charset="0"/>
                        </a:rPr>
                        <a:t>9,3%</a:t>
                      </a:r>
                    </a:p>
                  </a:txBody>
                  <a:tcPr marL="9525" marR="9525" marT="9525" marB="0" anchor="ctr">
                    <a:solidFill>
                      <a:schemeClr val="accent6">
                        <a:lumMod val="50000"/>
                        <a:alpha val="1000"/>
                      </a:schemeClr>
                    </a:solidFill>
                  </a:tcPr>
                </a:tc>
                <a:tc>
                  <a:txBody>
                    <a:bodyPr/>
                    <a:lstStyle/>
                    <a:p>
                      <a:pPr algn="ctr" rtl="0" fontAlgn="ctr"/>
                      <a:r>
                        <a:rPr lang="ru-RU" sz="800" b="0" i="0" u="none" strike="noStrike" dirty="0">
                          <a:solidFill>
                            <a:srgbClr val="007F76"/>
                          </a:solidFill>
                          <a:effectLst/>
                          <a:latin typeface="Arial Narrow" panose="020B0606020202030204" pitchFamily="34" charset="0"/>
                        </a:rPr>
                        <a:t>Алматы қ.</a:t>
                      </a:r>
                    </a:p>
                  </a:txBody>
                  <a:tcPr marL="9525" marR="9525" marT="9525" marB="0" anchor="ctr">
                    <a:solidFill>
                      <a:schemeClr val="accent6">
                        <a:lumMod val="50000"/>
                        <a:alpha val="1000"/>
                      </a:schemeClr>
                    </a:solidFill>
                  </a:tcPr>
                </a:tc>
                <a:tc>
                  <a:txBody>
                    <a:bodyPr/>
                    <a:lstStyle/>
                    <a:p>
                      <a:pPr algn="ctr" rtl="0" fontAlgn="ctr"/>
                      <a:r>
                        <a:rPr lang="ru-RU" sz="800" b="0" i="0" u="none" strike="noStrike">
                          <a:solidFill>
                            <a:srgbClr val="007F76"/>
                          </a:solidFill>
                          <a:effectLst/>
                          <a:latin typeface="Arial Narrow" panose="020B0606020202030204" pitchFamily="34" charset="0"/>
                        </a:rPr>
                        <a:t>854</a:t>
                      </a:r>
                    </a:p>
                  </a:txBody>
                  <a:tcPr marL="9525" marR="9525" marT="9525" marB="0" anchor="ctr">
                    <a:solidFill>
                      <a:schemeClr val="accent6">
                        <a:lumMod val="50000"/>
                        <a:alpha val="1000"/>
                      </a:schemeClr>
                    </a:solidFill>
                  </a:tcPr>
                </a:tc>
                <a:tc>
                  <a:txBody>
                    <a:bodyPr/>
                    <a:lstStyle/>
                    <a:p>
                      <a:pPr algn="ctr" rtl="0" fontAlgn="ctr"/>
                      <a:r>
                        <a:rPr lang="ru-RU" sz="800" b="0" i="0" u="none" strike="noStrike">
                          <a:solidFill>
                            <a:srgbClr val="007F76"/>
                          </a:solidFill>
                          <a:effectLst/>
                          <a:latin typeface="Arial Narrow" panose="020B0606020202030204" pitchFamily="34" charset="0"/>
                        </a:rPr>
                        <a:t>8,5%</a:t>
                      </a:r>
                    </a:p>
                  </a:txBody>
                  <a:tcPr marL="9525" marR="9525" marT="9525" marB="0" anchor="ctr">
                    <a:lnR w="12700" cap="flat" cmpd="sng" algn="ctr">
                      <a:noFill/>
                      <a:prstDash val="solid"/>
                      <a:round/>
                      <a:headEnd type="none" w="med" len="med"/>
                      <a:tailEnd type="none" w="med" len="med"/>
                    </a:lnR>
                    <a:solidFill>
                      <a:schemeClr val="accent6">
                        <a:lumMod val="50000"/>
                        <a:alpha val="1000"/>
                      </a:schemeClr>
                    </a:solidFill>
                  </a:tcPr>
                </a:tc>
                <a:extLst>
                  <a:ext uri="{0D108BD9-81ED-4DB2-BD59-A6C34878D82A}">
                    <a16:rowId xmlns:a16="http://schemas.microsoft.com/office/drawing/2014/main" val="3006779909"/>
                  </a:ext>
                </a:extLst>
              </a:tr>
              <a:tr h="171544">
                <a:tc>
                  <a:txBody>
                    <a:bodyPr/>
                    <a:lstStyle/>
                    <a:p>
                      <a:pPr algn="ctr" fontAlgn="b"/>
                      <a:r>
                        <a:rPr lang="ru-RU" sz="800" u="none" strike="noStrike" dirty="0">
                          <a:solidFill>
                            <a:srgbClr val="007F76"/>
                          </a:solidFill>
                          <a:effectLst/>
                          <a:latin typeface="Arial Narrow" panose="020B0606020202030204" pitchFamily="34" charset="0"/>
                        </a:rPr>
                        <a:t>17</a:t>
                      </a:r>
                      <a:endParaRPr lang="en-US" sz="800" b="0" i="0" u="none" strike="noStrike" dirty="0">
                        <a:solidFill>
                          <a:srgbClr val="007F76"/>
                        </a:solidFill>
                        <a:effectLst/>
                        <a:latin typeface="Arial Narrow" panose="020B0606020202030204" pitchFamily="34" charset="0"/>
                      </a:endParaRPr>
                    </a:p>
                  </a:txBody>
                  <a:tcPr marL="9525" marR="9525" marT="0" marB="0" anchor="ctr">
                    <a:solidFill>
                      <a:srgbClr val="007F76">
                        <a:alpha val="20000"/>
                      </a:srgbClr>
                    </a:solidFill>
                  </a:tcPr>
                </a:tc>
                <a:tc>
                  <a:txBody>
                    <a:bodyPr/>
                    <a:lstStyle/>
                    <a:p>
                      <a:pPr algn="ctr" rtl="0" fontAlgn="ctr"/>
                      <a:r>
                        <a:rPr lang="ru-RU" sz="800" b="0" i="0" u="none" strike="noStrike">
                          <a:solidFill>
                            <a:srgbClr val="007F76"/>
                          </a:solidFill>
                          <a:effectLst/>
                          <a:latin typeface="Arial Narrow" panose="020B0606020202030204" pitchFamily="34" charset="0"/>
                        </a:rPr>
                        <a:t>5210-2</a:t>
                      </a:r>
                    </a:p>
                  </a:txBody>
                  <a:tcPr marL="9525" marR="9525" marT="9525" marB="0" anchor="ctr">
                    <a:solidFill>
                      <a:srgbClr val="007F76">
                        <a:alpha val="20000"/>
                      </a:srgbClr>
                    </a:solidFill>
                  </a:tcPr>
                </a:tc>
                <a:tc>
                  <a:txBody>
                    <a:bodyPr/>
                    <a:lstStyle/>
                    <a:p>
                      <a:pPr marL="72000" algn="l" fontAlgn="ctr"/>
                      <a:r>
                        <a:rPr lang="ru-RU" sz="800" b="0" i="0" u="none" strike="noStrike" cap="none" dirty="0" err="1">
                          <a:solidFill>
                            <a:srgbClr val="007F76"/>
                          </a:solidFill>
                          <a:effectLst/>
                          <a:latin typeface="Arial Narrow" panose="020B0606020202030204" pitchFamily="34" charset="0"/>
                          <a:ea typeface="+mn-ea"/>
                          <a:cs typeface="+mn-cs"/>
                          <a:sym typeface="Arial"/>
                        </a:rPr>
                        <a:t>Дүкен</a:t>
                      </a:r>
                      <a:r>
                        <a:rPr lang="ru-RU" sz="800" b="0" i="0" u="none" strike="noStrike" cap="none" dirty="0">
                          <a:solidFill>
                            <a:srgbClr val="007F76"/>
                          </a:solidFill>
                          <a:effectLst/>
                          <a:latin typeface="Arial Narrow" panose="020B0606020202030204" pitchFamily="34" charset="0"/>
                          <a:ea typeface="+mn-ea"/>
                          <a:cs typeface="+mn-cs"/>
                          <a:sym typeface="Arial"/>
                        </a:rPr>
                        <a:t> </a:t>
                      </a:r>
                      <a:r>
                        <a:rPr lang="ru-RU" sz="800" b="0" i="0" u="none" strike="noStrike" cap="none" dirty="0" err="1">
                          <a:solidFill>
                            <a:srgbClr val="007F76"/>
                          </a:solidFill>
                          <a:effectLst/>
                          <a:latin typeface="Arial Narrow" panose="020B0606020202030204" pitchFamily="34" charset="0"/>
                          <a:ea typeface="+mn-ea"/>
                          <a:cs typeface="+mn-cs"/>
                          <a:sym typeface="Arial"/>
                        </a:rPr>
                        <a:t>сатушылары</a:t>
                      </a:r>
                      <a:r>
                        <a:rPr lang="ru-RU" sz="800" b="0" i="0" u="none" strike="noStrike" cap="none" dirty="0">
                          <a:solidFill>
                            <a:srgbClr val="007F76"/>
                          </a:solidFill>
                          <a:effectLst/>
                          <a:latin typeface="Arial Narrow" panose="020B0606020202030204" pitchFamily="34" charset="0"/>
                          <a:ea typeface="+mn-ea"/>
                          <a:cs typeface="+mn-cs"/>
                          <a:sym typeface="Arial"/>
                        </a:rPr>
                        <a:t> </a:t>
                      </a:r>
                      <a:r>
                        <a:rPr lang="ru-RU" sz="800" b="0" i="0" u="none" strike="noStrike" cap="none" dirty="0" err="1">
                          <a:solidFill>
                            <a:srgbClr val="007F76"/>
                          </a:solidFill>
                          <a:effectLst/>
                          <a:latin typeface="Arial Narrow" panose="020B0606020202030204" pitchFamily="34" charset="0"/>
                          <a:ea typeface="+mn-ea"/>
                          <a:cs typeface="+mn-cs"/>
                          <a:sym typeface="Arial"/>
                        </a:rPr>
                        <a:t>және</a:t>
                      </a:r>
                      <a:r>
                        <a:rPr lang="ru-RU" sz="800" b="0" i="0" u="none" strike="noStrike" cap="none" dirty="0">
                          <a:solidFill>
                            <a:srgbClr val="007F76"/>
                          </a:solidFill>
                          <a:effectLst/>
                          <a:latin typeface="Arial Narrow" panose="020B0606020202030204" pitchFamily="34" charset="0"/>
                          <a:ea typeface="+mn-ea"/>
                          <a:cs typeface="+mn-cs"/>
                          <a:sym typeface="Arial"/>
                        </a:rPr>
                        <a:t> </a:t>
                      </a:r>
                      <a:r>
                        <a:rPr lang="ru-RU" sz="800" b="0" i="0" u="none" strike="noStrike" cap="none" dirty="0" err="1">
                          <a:solidFill>
                            <a:srgbClr val="007F76"/>
                          </a:solidFill>
                          <a:effectLst/>
                          <a:latin typeface="Arial Narrow" panose="020B0606020202030204" pitchFamily="34" charset="0"/>
                          <a:ea typeface="+mn-ea"/>
                          <a:cs typeface="+mn-cs"/>
                          <a:sym typeface="Arial"/>
                        </a:rPr>
                        <a:t>олардың</a:t>
                      </a:r>
                      <a:r>
                        <a:rPr lang="ru-RU" sz="800" b="0" i="0" u="none" strike="noStrike" cap="none" dirty="0">
                          <a:solidFill>
                            <a:srgbClr val="007F76"/>
                          </a:solidFill>
                          <a:effectLst/>
                          <a:latin typeface="Arial Narrow" panose="020B0606020202030204" pitchFamily="34" charset="0"/>
                          <a:ea typeface="+mn-ea"/>
                          <a:cs typeface="+mn-cs"/>
                          <a:sym typeface="Arial"/>
                        </a:rPr>
                        <a:t> </a:t>
                      </a:r>
                      <a:r>
                        <a:rPr lang="ru-RU" sz="800" b="0" i="0" u="none" strike="noStrike" cap="none" dirty="0" err="1">
                          <a:solidFill>
                            <a:srgbClr val="007F76"/>
                          </a:solidFill>
                          <a:effectLst/>
                          <a:latin typeface="Arial Narrow" panose="020B0606020202030204" pitchFamily="34" charset="0"/>
                          <a:ea typeface="+mn-ea"/>
                          <a:cs typeface="+mn-cs"/>
                          <a:sym typeface="Arial"/>
                        </a:rPr>
                        <a:t>көмекшілері</a:t>
                      </a:r>
                      <a:endParaRPr lang="ru-RU" sz="800" b="0" i="0" u="none" strike="noStrike" cap="none" dirty="0">
                        <a:solidFill>
                          <a:srgbClr val="007F76"/>
                        </a:solidFill>
                        <a:effectLst/>
                        <a:latin typeface="Arial Narrow" panose="020B0606020202030204" pitchFamily="34" charset="0"/>
                        <a:ea typeface="+mn-ea"/>
                        <a:cs typeface="+mn-cs"/>
                        <a:sym typeface="Arial"/>
                      </a:endParaRPr>
                    </a:p>
                  </a:txBody>
                  <a:tcPr marL="9525" marR="9525" marT="0" marB="0" anchor="ctr">
                    <a:solidFill>
                      <a:srgbClr val="007F76">
                        <a:alpha val="20000"/>
                      </a:srgbClr>
                    </a:solidFill>
                  </a:tcPr>
                </a:tc>
                <a:tc>
                  <a:txBody>
                    <a:bodyPr/>
                    <a:lstStyle/>
                    <a:p>
                      <a:pPr algn="ctr" rtl="0" fontAlgn="ctr"/>
                      <a:r>
                        <a:rPr lang="ru-RU" sz="800" b="0" i="0" u="none" strike="noStrike" dirty="0">
                          <a:solidFill>
                            <a:srgbClr val="007F76"/>
                          </a:solidFill>
                          <a:effectLst/>
                          <a:latin typeface="Arial Narrow" panose="020B0606020202030204" pitchFamily="34" charset="0"/>
                        </a:rPr>
                        <a:t>Алматы қ.</a:t>
                      </a:r>
                    </a:p>
                  </a:txBody>
                  <a:tcPr marL="9525" marR="9525" marT="9525" marB="0" anchor="ctr">
                    <a:solidFill>
                      <a:srgbClr val="007F76">
                        <a:alpha val="20000"/>
                      </a:srgbClr>
                    </a:solidFill>
                  </a:tcPr>
                </a:tc>
                <a:tc>
                  <a:txBody>
                    <a:bodyPr/>
                    <a:lstStyle/>
                    <a:p>
                      <a:pPr algn="ctr" rtl="0" fontAlgn="ctr"/>
                      <a:r>
                        <a:rPr lang="ru-RU" sz="800" b="0" i="0" u="none" strike="noStrike">
                          <a:solidFill>
                            <a:srgbClr val="007F76"/>
                          </a:solidFill>
                          <a:effectLst/>
                          <a:latin typeface="Arial Narrow" panose="020B0606020202030204" pitchFamily="34" charset="0"/>
                        </a:rPr>
                        <a:t>3 007</a:t>
                      </a:r>
                    </a:p>
                  </a:txBody>
                  <a:tcPr marL="9525" marR="9525" marT="9525" marB="0" anchor="ctr">
                    <a:solidFill>
                      <a:srgbClr val="007F76">
                        <a:alpha val="20000"/>
                      </a:srgbClr>
                    </a:solidFill>
                  </a:tcPr>
                </a:tc>
                <a:tc>
                  <a:txBody>
                    <a:bodyPr/>
                    <a:lstStyle/>
                    <a:p>
                      <a:pPr algn="ctr" rtl="0" fontAlgn="ctr"/>
                      <a:r>
                        <a:rPr lang="ru-RU" sz="800" b="0" i="0" u="none" strike="noStrike">
                          <a:solidFill>
                            <a:srgbClr val="007F76"/>
                          </a:solidFill>
                          <a:effectLst/>
                          <a:latin typeface="Arial Narrow" panose="020B0606020202030204" pitchFamily="34" charset="0"/>
                        </a:rPr>
                        <a:t>30,3%</a:t>
                      </a:r>
                    </a:p>
                  </a:txBody>
                  <a:tcPr marL="9525" marR="9525" marT="9525" marB="0" anchor="ctr">
                    <a:solidFill>
                      <a:srgbClr val="007F76">
                        <a:alpha val="20000"/>
                      </a:srgbClr>
                    </a:solidFill>
                  </a:tcPr>
                </a:tc>
                <a:tc>
                  <a:txBody>
                    <a:bodyPr/>
                    <a:lstStyle/>
                    <a:p>
                      <a:pPr algn="ctr" rtl="0" fontAlgn="ctr"/>
                      <a:r>
                        <a:rPr lang="ru-RU" sz="800" b="0" i="0" u="none" strike="noStrike" dirty="0">
                          <a:solidFill>
                            <a:srgbClr val="007F76"/>
                          </a:solidFill>
                          <a:effectLst/>
                          <a:latin typeface="Arial Narrow" panose="020B0606020202030204" pitchFamily="34" charset="0"/>
                        </a:rPr>
                        <a:t>Астана қ.</a:t>
                      </a:r>
                    </a:p>
                  </a:txBody>
                  <a:tcPr marL="9525" marR="9525" marT="9525" marB="0" anchor="ctr">
                    <a:solidFill>
                      <a:srgbClr val="007F76">
                        <a:alpha val="20000"/>
                      </a:srgbClr>
                    </a:solidFill>
                  </a:tcPr>
                </a:tc>
                <a:tc>
                  <a:txBody>
                    <a:bodyPr/>
                    <a:lstStyle/>
                    <a:p>
                      <a:pPr algn="ctr" rtl="0" fontAlgn="ctr"/>
                      <a:r>
                        <a:rPr lang="ru-RU" sz="800" b="0" i="0" u="none" strike="noStrike">
                          <a:solidFill>
                            <a:srgbClr val="007F76"/>
                          </a:solidFill>
                          <a:effectLst/>
                          <a:latin typeface="Arial Narrow" panose="020B0606020202030204" pitchFamily="34" charset="0"/>
                        </a:rPr>
                        <a:t>1 579</a:t>
                      </a:r>
                    </a:p>
                  </a:txBody>
                  <a:tcPr marL="9525" marR="9525" marT="9525" marB="0" anchor="ctr">
                    <a:solidFill>
                      <a:srgbClr val="007F76">
                        <a:alpha val="20000"/>
                      </a:srgbClr>
                    </a:solidFill>
                  </a:tcPr>
                </a:tc>
                <a:tc>
                  <a:txBody>
                    <a:bodyPr/>
                    <a:lstStyle/>
                    <a:p>
                      <a:pPr algn="ctr" rtl="0" fontAlgn="ctr"/>
                      <a:r>
                        <a:rPr lang="ru-RU" sz="800" b="0" i="0" u="none" strike="noStrike">
                          <a:solidFill>
                            <a:srgbClr val="007F76"/>
                          </a:solidFill>
                          <a:effectLst/>
                          <a:latin typeface="Arial Narrow" panose="020B0606020202030204" pitchFamily="34" charset="0"/>
                        </a:rPr>
                        <a:t>15,9%</a:t>
                      </a:r>
                    </a:p>
                  </a:txBody>
                  <a:tcPr marL="9525" marR="9525" marT="9525" marB="0" anchor="ctr">
                    <a:solidFill>
                      <a:srgbClr val="007F76">
                        <a:alpha val="20000"/>
                      </a:srgbClr>
                    </a:solidFill>
                  </a:tcPr>
                </a:tc>
                <a:tc>
                  <a:txBody>
                    <a:bodyPr/>
                    <a:lstStyle/>
                    <a:p>
                      <a:pPr algn="ctr" rtl="0" fontAlgn="ctr"/>
                      <a:r>
                        <a:rPr lang="ru-RU" sz="800" b="0" i="0" u="none" strike="noStrike" dirty="0" err="1">
                          <a:solidFill>
                            <a:srgbClr val="007F76"/>
                          </a:solidFill>
                          <a:effectLst/>
                          <a:latin typeface="Arial Narrow" panose="020B0606020202030204" pitchFamily="34" charset="0"/>
                        </a:rPr>
                        <a:t>Қостанай</a:t>
                      </a:r>
                      <a:endParaRPr lang="ru-RU" sz="800" b="0" i="0" u="none" strike="noStrike" dirty="0">
                        <a:solidFill>
                          <a:srgbClr val="007F76"/>
                        </a:solidFill>
                        <a:effectLst/>
                        <a:latin typeface="Arial Narrow" panose="020B0606020202030204" pitchFamily="34" charset="0"/>
                      </a:endParaRPr>
                    </a:p>
                  </a:txBody>
                  <a:tcPr marL="9525" marR="9525" marT="9525" marB="0" anchor="ctr">
                    <a:solidFill>
                      <a:srgbClr val="007F76">
                        <a:alpha val="20000"/>
                      </a:srgbClr>
                    </a:solidFill>
                  </a:tcPr>
                </a:tc>
                <a:tc>
                  <a:txBody>
                    <a:bodyPr/>
                    <a:lstStyle/>
                    <a:p>
                      <a:pPr algn="ctr" rtl="0" fontAlgn="ctr"/>
                      <a:r>
                        <a:rPr lang="ru-RU" sz="800" b="0" i="0" u="none" strike="noStrike">
                          <a:solidFill>
                            <a:srgbClr val="007F76"/>
                          </a:solidFill>
                          <a:effectLst/>
                          <a:latin typeface="Arial Narrow" panose="020B0606020202030204" pitchFamily="34" charset="0"/>
                        </a:rPr>
                        <a:t>883</a:t>
                      </a:r>
                    </a:p>
                  </a:txBody>
                  <a:tcPr marL="9525" marR="9525" marT="9525" marB="0" anchor="ctr">
                    <a:solidFill>
                      <a:srgbClr val="007F76">
                        <a:alpha val="20000"/>
                      </a:srgbClr>
                    </a:solidFill>
                  </a:tcPr>
                </a:tc>
                <a:tc>
                  <a:txBody>
                    <a:bodyPr/>
                    <a:lstStyle/>
                    <a:p>
                      <a:pPr algn="ctr" rtl="0" fontAlgn="ctr"/>
                      <a:r>
                        <a:rPr lang="ru-RU" sz="800" b="0" i="0" u="none" strike="noStrike">
                          <a:solidFill>
                            <a:srgbClr val="007F76"/>
                          </a:solidFill>
                          <a:effectLst/>
                          <a:latin typeface="Arial Narrow" panose="020B0606020202030204" pitchFamily="34" charset="0"/>
                        </a:rPr>
                        <a:t>8,9%</a:t>
                      </a:r>
                    </a:p>
                  </a:txBody>
                  <a:tcPr marL="9525" marR="9525" marT="9525" marB="0" anchor="ctr">
                    <a:lnR w="12700" cap="flat" cmpd="sng" algn="ctr">
                      <a:noFill/>
                      <a:prstDash val="solid"/>
                      <a:round/>
                      <a:headEnd type="none" w="med" len="med"/>
                      <a:tailEnd type="none" w="med" len="med"/>
                    </a:lnR>
                    <a:solidFill>
                      <a:srgbClr val="007F76">
                        <a:alpha val="20000"/>
                      </a:srgbClr>
                    </a:solidFill>
                  </a:tcPr>
                </a:tc>
                <a:extLst>
                  <a:ext uri="{0D108BD9-81ED-4DB2-BD59-A6C34878D82A}">
                    <a16:rowId xmlns:a16="http://schemas.microsoft.com/office/drawing/2014/main" val="967742410"/>
                  </a:ext>
                </a:extLst>
              </a:tr>
              <a:tr h="171544">
                <a:tc>
                  <a:txBody>
                    <a:bodyPr/>
                    <a:lstStyle/>
                    <a:p>
                      <a:pPr algn="ctr" fontAlgn="b"/>
                      <a:r>
                        <a:rPr lang="ru-RU" sz="800" u="none" strike="noStrike" dirty="0">
                          <a:solidFill>
                            <a:srgbClr val="007F76"/>
                          </a:solidFill>
                          <a:effectLst/>
                          <a:latin typeface="Arial Narrow" panose="020B0606020202030204" pitchFamily="34" charset="0"/>
                        </a:rPr>
                        <a:t>18</a:t>
                      </a:r>
                      <a:endParaRPr lang="en-US" sz="800" b="0" i="0" u="none" strike="noStrike" dirty="0">
                        <a:solidFill>
                          <a:srgbClr val="007F76"/>
                        </a:solidFill>
                        <a:effectLst/>
                        <a:latin typeface="Arial Narrow" panose="020B0606020202030204" pitchFamily="34" charset="0"/>
                      </a:endParaRPr>
                    </a:p>
                  </a:txBody>
                  <a:tcPr marL="9525" marR="9525" marT="0" marB="0" anchor="ctr">
                    <a:solidFill>
                      <a:schemeClr val="accent6">
                        <a:lumMod val="50000"/>
                        <a:alpha val="1000"/>
                      </a:schemeClr>
                    </a:solidFill>
                  </a:tcPr>
                </a:tc>
                <a:tc>
                  <a:txBody>
                    <a:bodyPr/>
                    <a:lstStyle/>
                    <a:p>
                      <a:pPr algn="ctr" rtl="0" fontAlgn="ctr"/>
                      <a:r>
                        <a:rPr lang="ru-RU" sz="800" b="0" i="0" u="none" strike="noStrike">
                          <a:solidFill>
                            <a:srgbClr val="007F76"/>
                          </a:solidFill>
                          <a:effectLst/>
                          <a:latin typeface="Arial Narrow" panose="020B0606020202030204" pitchFamily="34" charset="0"/>
                        </a:rPr>
                        <a:t>7212-2</a:t>
                      </a:r>
                    </a:p>
                  </a:txBody>
                  <a:tcPr marL="9525" marR="9525" marT="9525" marB="0" anchor="ctr">
                    <a:solidFill>
                      <a:schemeClr val="accent6">
                        <a:lumMod val="50000"/>
                        <a:alpha val="1000"/>
                      </a:schemeClr>
                    </a:solidFill>
                  </a:tcPr>
                </a:tc>
                <a:tc>
                  <a:txBody>
                    <a:bodyPr/>
                    <a:lstStyle/>
                    <a:p>
                      <a:pPr marL="72000" algn="l" fontAlgn="ctr"/>
                      <a:r>
                        <a:rPr lang="ru-RU" sz="800" b="0" i="0" u="none" strike="noStrike" cap="none" dirty="0" err="1">
                          <a:solidFill>
                            <a:srgbClr val="007F76"/>
                          </a:solidFill>
                          <a:effectLst/>
                          <a:latin typeface="Arial Narrow" panose="020B0606020202030204" pitchFamily="34" charset="0"/>
                          <a:ea typeface="+mn-ea"/>
                          <a:cs typeface="+mn-cs"/>
                          <a:sym typeface="Arial"/>
                        </a:rPr>
                        <a:t>Газбен</a:t>
                      </a:r>
                      <a:r>
                        <a:rPr lang="ru-RU" sz="800" b="0" i="0" u="none" strike="noStrike" cap="none" dirty="0">
                          <a:solidFill>
                            <a:srgbClr val="007F76"/>
                          </a:solidFill>
                          <a:effectLst/>
                          <a:latin typeface="Arial Narrow" panose="020B0606020202030204" pitchFamily="34" charset="0"/>
                          <a:ea typeface="+mn-ea"/>
                          <a:cs typeface="+mn-cs"/>
                          <a:sym typeface="Arial"/>
                        </a:rPr>
                        <a:t> </a:t>
                      </a:r>
                      <a:r>
                        <a:rPr lang="ru-RU" sz="800" b="0" i="0" u="none" strike="noStrike" cap="none" dirty="0" err="1">
                          <a:solidFill>
                            <a:srgbClr val="007F76"/>
                          </a:solidFill>
                          <a:effectLst/>
                          <a:latin typeface="Arial Narrow" panose="020B0606020202030204" pitchFamily="34" charset="0"/>
                          <a:ea typeface="+mn-ea"/>
                          <a:cs typeface="+mn-cs"/>
                          <a:sym typeface="Arial"/>
                        </a:rPr>
                        <a:t>кесушілер</a:t>
                      </a:r>
                      <a:endParaRPr lang="ru-RU" sz="800" b="0" i="0" u="none" strike="noStrike" cap="none" dirty="0">
                        <a:solidFill>
                          <a:srgbClr val="007F76"/>
                        </a:solidFill>
                        <a:effectLst/>
                        <a:latin typeface="Arial Narrow" panose="020B0606020202030204" pitchFamily="34" charset="0"/>
                        <a:ea typeface="+mn-ea"/>
                        <a:cs typeface="+mn-cs"/>
                        <a:sym typeface="Arial"/>
                      </a:endParaRPr>
                    </a:p>
                  </a:txBody>
                  <a:tcPr marL="9525" marR="9525" marT="0" marB="0" anchor="ctr">
                    <a:solidFill>
                      <a:schemeClr val="accent6">
                        <a:lumMod val="50000"/>
                        <a:alpha val="1000"/>
                      </a:schemeClr>
                    </a:solidFill>
                  </a:tcPr>
                </a:tc>
                <a:tc>
                  <a:txBody>
                    <a:bodyPr/>
                    <a:lstStyle/>
                    <a:p>
                      <a:pPr algn="ctr" rtl="0" fontAlgn="ctr"/>
                      <a:r>
                        <a:rPr lang="ru-RU" sz="800" b="0" i="0" u="none" strike="noStrike" dirty="0" err="1">
                          <a:solidFill>
                            <a:srgbClr val="007F76"/>
                          </a:solidFill>
                          <a:effectLst/>
                          <a:latin typeface="Arial Narrow" panose="020B0606020202030204" pitchFamily="34" charset="0"/>
                        </a:rPr>
                        <a:t>Қарағанды</a:t>
                      </a:r>
                      <a:endParaRPr lang="ru-RU" sz="800" b="0" i="0" u="none" strike="noStrike" dirty="0">
                        <a:solidFill>
                          <a:srgbClr val="007F76"/>
                        </a:solidFill>
                        <a:effectLst/>
                        <a:latin typeface="Arial Narrow" panose="020B0606020202030204" pitchFamily="34" charset="0"/>
                      </a:endParaRPr>
                    </a:p>
                  </a:txBody>
                  <a:tcPr marL="9525" marR="9525" marT="9525" marB="0" anchor="ctr">
                    <a:solidFill>
                      <a:schemeClr val="accent6">
                        <a:lumMod val="50000"/>
                        <a:alpha val="1000"/>
                      </a:schemeClr>
                    </a:solidFill>
                  </a:tcPr>
                </a:tc>
                <a:tc>
                  <a:txBody>
                    <a:bodyPr/>
                    <a:lstStyle/>
                    <a:p>
                      <a:pPr algn="ctr" rtl="0" fontAlgn="ctr"/>
                      <a:r>
                        <a:rPr lang="ru-RU" sz="800" b="0" i="0" u="none" strike="noStrike">
                          <a:solidFill>
                            <a:srgbClr val="007F76"/>
                          </a:solidFill>
                          <a:effectLst/>
                          <a:latin typeface="Arial Narrow" panose="020B0606020202030204" pitchFamily="34" charset="0"/>
                        </a:rPr>
                        <a:t>1 944</a:t>
                      </a:r>
                    </a:p>
                  </a:txBody>
                  <a:tcPr marL="9525" marR="9525" marT="9525" marB="0" anchor="ctr">
                    <a:solidFill>
                      <a:schemeClr val="accent6">
                        <a:lumMod val="50000"/>
                        <a:alpha val="1000"/>
                      </a:schemeClr>
                    </a:solidFill>
                  </a:tcPr>
                </a:tc>
                <a:tc>
                  <a:txBody>
                    <a:bodyPr/>
                    <a:lstStyle/>
                    <a:p>
                      <a:pPr algn="ctr" rtl="0" fontAlgn="ctr"/>
                      <a:r>
                        <a:rPr lang="ru-RU" sz="800" b="0" i="0" u="none" strike="noStrike">
                          <a:solidFill>
                            <a:srgbClr val="007F76"/>
                          </a:solidFill>
                          <a:effectLst/>
                          <a:latin typeface="Arial Narrow" panose="020B0606020202030204" pitchFamily="34" charset="0"/>
                        </a:rPr>
                        <a:t>21,6%</a:t>
                      </a:r>
                    </a:p>
                  </a:txBody>
                  <a:tcPr marL="9525" marR="9525" marT="9525" marB="0" anchor="ctr">
                    <a:solidFill>
                      <a:schemeClr val="accent6">
                        <a:lumMod val="50000"/>
                        <a:alpha val="1000"/>
                      </a:schemeClr>
                    </a:solidFill>
                  </a:tcPr>
                </a:tc>
                <a:tc>
                  <a:txBody>
                    <a:bodyPr/>
                    <a:lstStyle/>
                    <a:p>
                      <a:pPr algn="ctr" rtl="0" fontAlgn="ctr"/>
                      <a:r>
                        <a:rPr lang="ru-RU" sz="800" b="0" i="0" u="none" strike="noStrike" dirty="0">
                          <a:solidFill>
                            <a:srgbClr val="007F76"/>
                          </a:solidFill>
                          <a:effectLst/>
                          <a:latin typeface="Arial Narrow" panose="020B0606020202030204" pitchFamily="34" charset="0"/>
                        </a:rPr>
                        <a:t>Ш.-</a:t>
                      </a:r>
                      <a:r>
                        <a:rPr lang="ru-RU" sz="800" b="0" i="0" u="none" strike="noStrike" dirty="0" err="1">
                          <a:solidFill>
                            <a:srgbClr val="007F76"/>
                          </a:solidFill>
                          <a:effectLst/>
                          <a:latin typeface="Arial Narrow" panose="020B0606020202030204" pitchFamily="34" charset="0"/>
                        </a:rPr>
                        <a:t>Қазақстан</a:t>
                      </a:r>
                      <a:endParaRPr lang="ru-RU" sz="800" b="0" i="0" u="none" strike="noStrike" dirty="0">
                        <a:solidFill>
                          <a:srgbClr val="007F76"/>
                        </a:solidFill>
                        <a:effectLst/>
                        <a:latin typeface="Arial Narrow" panose="020B0606020202030204" pitchFamily="34" charset="0"/>
                      </a:endParaRPr>
                    </a:p>
                  </a:txBody>
                  <a:tcPr marL="9525" marR="9525" marT="9525" marB="0" anchor="ctr">
                    <a:solidFill>
                      <a:schemeClr val="accent6">
                        <a:lumMod val="50000"/>
                        <a:alpha val="1000"/>
                      </a:schemeClr>
                    </a:solidFill>
                  </a:tcPr>
                </a:tc>
                <a:tc>
                  <a:txBody>
                    <a:bodyPr/>
                    <a:lstStyle/>
                    <a:p>
                      <a:pPr algn="ctr" rtl="0" fontAlgn="ctr"/>
                      <a:r>
                        <a:rPr lang="ru-RU" sz="800" b="0" i="0" u="none" strike="noStrike">
                          <a:solidFill>
                            <a:srgbClr val="007F76"/>
                          </a:solidFill>
                          <a:effectLst/>
                          <a:latin typeface="Arial Narrow" panose="020B0606020202030204" pitchFamily="34" charset="0"/>
                        </a:rPr>
                        <a:t>1 549</a:t>
                      </a:r>
                    </a:p>
                  </a:txBody>
                  <a:tcPr marL="9525" marR="9525" marT="9525" marB="0" anchor="ctr">
                    <a:solidFill>
                      <a:schemeClr val="accent6">
                        <a:lumMod val="50000"/>
                        <a:alpha val="1000"/>
                      </a:schemeClr>
                    </a:solidFill>
                  </a:tcPr>
                </a:tc>
                <a:tc>
                  <a:txBody>
                    <a:bodyPr/>
                    <a:lstStyle/>
                    <a:p>
                      <a:pPr algn="ctr" rtl="0" fontAlgn="ctr"/>
                      <a:r>
                        <a:rPr lang="ru-RU" sz="800" b="0" i="0" u="none" strike="noStrike">
                          <a:solidFill>
                            <a:srgbClr val="007F76"/>
                          </a:solidFill>
                          <a:effectLst/>
                          <a:latin typeface="Arial Narrow" panose="020B0606020202030204" pitchFamily="34" charset="0"/>
                        </a:rPr>
                        <a:t>17,2%</a:t>
                      </a:r>
                    </a:p>
                  </a:txBody>
                  <a:tcPr marL="9525" marR="9525" marT="9525" marB="0" anchor="ctr">
                    <a:solidFill>
                      <a:schemeClr val="accent6">
                        <a:lumMod val="50000"/>
                        <a:alpha val="1000"/>
                      </a:schemeClr>
                    </a:solidFill>
                  </a:tcPr>
                </a:tc>
                <a:tc>
                  <a:txBody>
                    <a:bodyPr/>
                    <a:lstStyle/>
                    <a:p>
                      <a:pPr algn="ctr" rtl="0" fontAlgn="ctr"/>
                      <a:r>
                        <a:rPr lang="ru-RU" sz="800" b="0" i="0" u="none" strike="noStrike" dirty="0">
                          <a:solidFill>
                            <a:srgbClr val="007F76"/>
                          </a:solidFill>
                          <a:effectLst/>
                          <a:latin typeface="Arial Narrow" panose="020B0606020202030204" pitchFamily="34" charset="0"/>
                        </a:rPr>
                        <a:t>Астана қ.</a:t>
                      </a:r>
                    </a:p>
                  </a:txBody>
                  <a:tcPr marL="9525" marR="9525" marT="9525" marB="0" anchor="ctr">
                    <a:solidFill>
                      <a:schemeClr val="accent6">
                        <a:lumMod val="50000"/>
                        <a:alpha val="1000"/>
                      </a:schemeClr>
                    </a:solidFill>
                  </a:tcPr>
                </a:tc>
                <a:tc>
                  <a:txBody>
                    <a:bodyPr/>
                    <a:lstStyle/>
                    <a:p>
                      <a:pPr algn="ctr" rtl="0" fontAlgn="ctr"/>
                      <a:r>
                        <a:rPr lang="ru-RU" sz="800" b="0" i="0" u="none" strike="noStrike">
                          <a:solidFill>
                            <a:srgbClr val="007F76"/>
                          </a:solidFill>
                          <a:effectLst/>
                          <a:latin typeface="Arial Narrow" panose="020B0606020202030204" pitchFamily="34" charset="0"/>
                        </a:rPr>
                        <a:t>912</a:t>
                      </a:r>
                    </a:p>
                  </a:txBody>
                  <a:tcPr marL="9525" marR="9525" marT="9525" marB="0" anchor="ctr">
                    <a:solidFill>
                      <a:schemeClr val="accent6">
                        <a:lumMod val="50000"/>
                        <a:alpha val="1000"/>
                      </a:schemeClr>
                    </a:solidFill>
                  </a:tcPr>
                </a:tc>
                <a:tc>
                  <a:txBody>
                    <a:bodyPr/>
                    <a:lstStyle/>
                    <a:p>
                      <a:pPr algn="ctr" rtl="0" fontAlgn="ctr"/>
                      <a:r>
                        <a:rPr lang="ru-RU" sz="800" b="0" i="0" u="none" strike="noStrike">
                          <a:solidFill>
                            <a:srgbClr val="007F76"/>
                          </a:solidFill>
                          <a:effectLst/>
                          <a:latin typeface="Arial Narrow" panose="020B0606020202030204" pitchFamily="34" charset="0"/>
                        </a:rPr>
                        <a:t>10,1%</a:t>
                      </a:r>
                    </a:p>
                  </a:txBody>
                  <a:tcPr marL="9525" marR="9525" marT="9525" marB="0" anchor="ctr">
                    <a:lnR w="12700" cap="flat" cmpd="sng" algn="ctr">
                      <a:noFill/>
                      <a:prstDash val="solid"/>
                      <a:round/>
                      <a:headEnd type="none" w="med" len="med"/>
                      <a:tailEnd type="none" w="med" len="med"/>
                    </a:lnR>
                    <a:solidFill>
                      <a:schemeClr val="accent6">
                        <a:lumMod val="50000"/>
                        <a:alpha val="1000"/>
                      </a:schemeClr>
                    </a:solidFill>
                  </a:tcPr>
                </a:tc>
                <a:extLst>
                  <a:ext uri="{0D108BD9-81ED-4DB2-BD59-A6C34878D82A}">
                    <a16:rowId xmlns:a16="http://schemas.microsoft.com/office/drawing/2014/main" val="3145376209"/>
                  </a:ext>
                </a:extLst>
              </a:tr>
              <a:tr h="171544">
                <a:tc>
                  <a:txBody>
                    <a:bodyPr/>
                    <a:lstStyle/>
                    <a:p>
                      <a:pPr algn="ctr" fontAlgn="b"/>
                      <a:r>
                        <a:rPr lang="ru-RU" sz="800" u="none" strike="noStrike" dirty="0">
                          <a:solidFill>
                            <a:srgbClr val="007F76"/>
                          </a:solidFill>
                          <a:effectLst/>
                          <a:latin typeface="Arial Narrow" panose="020B0606020202030204" pitchFamily="34" charset="0"/>
                        </a:rPr>
                        <a:t>19</a:t>
                      </a:r>
                      <a:endParaRPr lang="en-US" sz="800" b="0" i="0" u="none" strike="noStrike" dirty="0">
                        <a:solidFill>
                          <a:srgbClr val="007F76"/>
                        </a:solidFill>
                        <a:effectLst/>
                        <a:latin typeface="Arial Narrow" panose="020B0606020202030204" pitchFamily="34" charset="0"/>
                      </a:endParaRPr>
                    </a:p>
                  </a:txBody>
                  <a:tcPr marL="9525" marR="9525" marT="0" marB="0" anchor="ctr">
                    <a:lnB w="12700" cap="flat" cmpd="sng" algn="ctr">
                      <a:solidFill>
                        <a:schemeClr val="tx1"/>
                      </a:solidFill>
                      <a:prstDash val="solid"/>
                      <a:round/>
                      <a:headEnd type="none" w="med" len="med"/>
                      <a:tailEnd type="none" w="med" len="med"/>
                    </a:lnB>
                    <a:solidFill>
                      <a:srgbClr val="007F76">
                        <a:alpha val="20000"/>
                      </a:srgbClr>
                    </a:solidFill>
                  </a:tcPr>
                </a:tc>
                <a:tc>
                  <a:txBody>
                    <a:bodyPr/>
                    <a:lstStyle/>
                    <a:p>
                      <a:pPr algn="ctr" rtl="0" fontAlgn="ctr"/>
                      <a:r>
                        <a:rPr lang="ru-RU" sz="800" b="0" i="0" u="none" strike="noStrike">
                          <a:solidFill>
                            <a:srgbClr val="007F76"/>
                          </a:solidFill>
                          <a:effectLst/>
                          <a:latin typeface="Arial Narrow" panose="020B0606020202030204" pitchFamily="34" charset="0"/>
                        </a:rPr>
                        <a:t>2374-9</a:t>
                      </a:r>
                    </a:p>
                  </a:txBody>
                  <a:tcPr marL="9525" marR="9525" marT="9525" marB="0" anchor="ctr">
                    <a:lnB w="12700" cap="flat" cmpd="sng" algn="ctr">
                      <a:solidFill>
                        <a:schemeClr val="tx1"/>
                      </a:solidFill>
                      <a:prstDash val="solid"/>
                      <a:round/>
                      <a:headEnd type="none" w="med" len="med"/>
                      <a:tailEnd type="none" w="med" len="med"/>
                    </a:lnB>
                    <a:solidFill>
                      <a:srgbClr val="007F76">
                        <a:alpha val="20000"/>
                      </a:srgbClr>
                    </a:solidFill>
                  </a:tcPr>
                </a:tc>
                <a:tc>
                  <a:txBody>
                    <a:bodyPr/>
                    <a:lstStyle/>
                    <a:p>
                      <a:pPr marL="72000" algn="l" fontAlgn="ctr"/>
                      <a:r>
                        <a:rPr lang="ru-RU" sz="800" b="0" i="0" u="none" strike="noStrike" cap="none" dirty="0" err="1">
                          <a:solidFill>
                            <a:srgbClr val="007F76"/>
                          </a:solidFill>
                          <a:effectLst/>
                          <a:latin typeface="Arial Narrow" panose="020B0606020202030204" pitchFamily="34" charset="0"/>
                          <a:ea typeface="+mn-ea"/>
                          <a:cs typeface="+mn-cs"/>
                          <a:sym typeface="Arial"/>
                        </a:rPr>
                        <a:t>Арнайы</a:t>
                      </a:r>
                      <a:r>
                        <a:rPr lang="ru-RU" sz="800" b="0" i="0" u="none" strike="noStrike" cap="none" dirty="0">
                          <a:solidFill>
                            <a:srgbClr val="007F76"/>
                          </a:solidFill>
                          <a:effectLst/>
                          <a:latin typeface="Arial Narrow" panose="020B0606020202030204" pitchFamily="34" charset="0"/>
                          <a:ea typeface="+mn-ea"/>
                          <a:cs typeface="+mn-cs"/>
                          <a:sym typeface="Arial"/>
                        </a:rPr>
                        <a:t> </a:t>
                      </a:r>
                      <a:r>
                        <a:rPr lang="ru-RU" sz="800" b="0" i="0" u="none" strike="noStrike" cap="none" dirty="0" err="1">
                          <a:solidFill>
                            <a:srgbClr val="007F76"/>
                          </a:solidFill>
                          <a:effectLst/>
                          <a:latin typeface="Arial Narrow" panose="020B0606020202030204" pitchFamily="34" charset="0"/>
                          <a:ea typeface="+mn-ea"/>
                          <a:cs typeface="+mn-cs"/>
                          <a:sym typeface="Arial"/>
                        </a:rPr>
                        <a:t>білім</a:t>
                      </a:r>
                      <a:r>
                        <a:rPr lang="ru-RU" sz="800" b="0" i="0" u="none" strike="noStrike" cap="none" dirty="0">
                          <a:solidFill>
                            <a:srgbClr val="007F76"/>
                          </a:solidFill>
                          <a:effectLst/>
                          <a:latin typeface="Arial Narrow" panose="020B0606020202030204" pitchFamily="34" charset="0"/>
                          <a:ea typeface="+mn-ea"/>
                          <a:cs typeface="+mn-cs"/>
                          <a:sym typeface="Arial"/>
                        </a:rPr>
                        <a:t> беру </a:t>
                      </a:r>
                      <a:r>
                        <a:rPr lang="ru-RU" sz="800" b="0" i="0" u="none" strike="noStrike" cap="none" dirty="0" err="1">
                          <a:solidFill>
                            <a:srgbClr val="007F76"/>
                          </a:solidFill>
                          <a:effectLst/>
                          <a:latin typeface="Arial Narrow" panose="020B0606020202030204" pitchFamily="34" charset="0"/>
                          <a:ea typeface="+mn-ea"/>
                          <a:cs typeface="+mn-cs"/>
                          <a:sym typeface="Arial"/>
                        </a:rPr>
                        <a:t>саласындағы</a:t>
                      </a:r>
                      <a:r>
                        <a:rPr lang="ru-RU" sz="800" b="0" i="0" u="none" strike="noStrike" cap="none" dirty="0">
                          <a:solidFill>
                            <a:srgbClr val="007F76"/>
                          </a:solidFill>
                          <a:effectLst/>
                          <a:latin typeface="Arial Narrow" panose="020B0606020202030204" pitchFamily="34" charset="0"/>
                          <a:ea typeface="+mn-ea"/>
                          <a:cs typeface="+mn-cs"/>
                          <a:sym typeface="Arial"/>
                        </a:rPr>
                        <a:t> </a:t>
                      </a:r>
                      <a:r>
                        <a:rPr lang="ru-RU" sz="800" b="0" i="0" u="none" strike="noStrike" cap="none" dirty="0" err="1">
                          <a:solidFill>
                            <a:srgbClr val="007F76"/>
                          </a:solidFill>
                          <a:effectLst/>
                          <a:latin typeface="Arial Narrow" panose="020B0606020202030204" pitchFamily="34" charset="0"/>
                          <a:ea typeface="+mn-ea"/>
                          <a:cs typeface="+mn-cs"/>
                          <a:sym typeface="Arial"/>
                        </a:rPr>
                        <a:t>басқа</a:t>
                      </a:r>
                      <a:r>
                        <a:rPr lang="ru-RU" sz="800" b="0" i="0" u="none" strike="noStrike" cap="none" dirty="0">
                          <a:solidFill>
                            <a:srgbClr val="007F76"/>
                          </a:solidFill>
                          <a:effectLst/>
                          <a:latin typeface="Arial Narrow" panose="020B0606020202030204" pitchFamily="34" charset="0"/>
                          <a:ea typeface="+mn-ea"/>
                          <a:cs typeface="+mn-cs"/>
                          <a:sym typeface="Arial"/>
                        </a:rPr>
                        <a:t> </a:t>
                      </a:r>
                      <a:r>
                        <a:rPr lang="ru-RU" sz="800" b="0" i="0" u="none" strike="noStrike" cap="none" dirty="0" err="1">
                          <a:solidFill>
                            <a:srgbClr val="007F76"/>
                          </a:solidFill>
                          <a:effectLst/>
                          <a:latin typeface="Arial Narrow" panose="020B0606020202030204" pitchFamily="34" charset="0"/>
                          <a:ea typeface="+mn-ea"/>
                          <a:cs typeface="+mn-cs"/>
                          <a:sym typeface="Arial"/>
                        </a:rPr>
                        <a:t>оқытушылары</a:t>
                      </a:r>
                      <a:endParaRPr lang="ru-RU" sz="800" b="0" i="0" u="none" strike="noStrike" cap="none" dirty="0">
                        <a:solidFill>
                          <a:srgbClr val="007F76"/>
                        </a:solidFill>
                        <a:effectLst/>
                        <a:latin typeface="Arial Narrow" panose="020B0606020202030204" pitchFamily="34" charset="0"/>
                        <a:ea typeface="+mn-ea"/>
                        <a:cs typeface="+mn-cs"/>
                        <a:sym typeface="Arial"/>
                      </a:endParaRPr>
                    </a:p>
                  </a:txBody>
                  <a:tcPr marL="9525" marR="9525" marT="0" marB="0" anchor="ctr">
                    <a:lnB w="12700" cap="flat" cmpd="sng" algn="ctr">
                      <a:solidFill>
                        <a:schemeClr val="tx1"/>
                      </a:solidFill>
                      <a:prstDash val="solid"/>
                      <a:round/>
                      <a:headEnd type="none" w="med" len="med"/>
                      <a:tailEnd type="none" w="med" len="med"/>
                    </a:lnB>
                    <a:solidFill>
                      <a:srgbClr val="007F76">
                        <a:alpha val="20000"/>
                      </a:srgbClr>
                    </a:solidFill>
                  </a:tcPr>
                </a:tc>
                <a:tc>
                  <a:txBody>
                    <a:bodyPr/>
                    <a:lstStyle/>
                    <a:p>
                      <a:pPr algn="ctr" rtl="0" fontAlgn="ctr"/>
                      <a:r>
                        <a:rPr lang="ru-RU" sz="800" b="0" i="0" u="none" strike="noStrike" dirty="0" err="1">
                          <a:solidFill>
                            <a:srgbClr val="007F76"/>
                          </a:solidFill>
                          <a:effectLst/>
                          <a:latin typeface="Arial Narrow" panose="020B0606020202030204" pitchFamily="34" charset="0"/>
                        </a:rPr>
                        <a:t>Қарағанды</a:t>
                      </a:r>
                      <a:endParaRPr lang="ru-RU" sz="800" b="0" i="0" u="none" strike="noStrike" dirty="0">
                        <a:solidFill>
                          <a:srgbClr val="007F76"/>
                        </a:solidFill>
                        <a:effectLst/>
                        <a:latin typeface="Arial Narrow" panose="020B0606020202030204" pitchFamily="34" charset="0"/>
                      </a:endParaRPr>
                    </a:p>
                  </a:txBody>
                  <a:tcPr marL="9525" marR="9525" marT="9525" marB="0" anchor="ctr">
                    <a:lnB w="12700" cap="flat" cmpd="sng" algn="ctr">
                      <a:solidFill>
                        <a:schemeClr val="tx1"/>
                      </a:solidFill>
                      <a:prstDash val="solid"/>
                      <a:round/>
                      <a:headEnd type="none" w="med" len="med"/>
                      <a:tailEnd type="none" w="med" len="med"/>
                    </a:lnB>
                    <a:solidFill>
                      <a:srgbClr val="007F76">
                        <a:alpha val="20000"/>
                      </a:srgbClr>
                    </a:solidFill>
                  </a:tcPr>
                </a:tc>
                <a:tc>
                  <a:txBody>
                    <a:bodyPr/>
                    <a:lstStyle/>
                    <a:p>
                      <a:pPr algn="ctr" rtl="0" fontAlgn="ctr"/>
                      <a:r>
                        <a:rPr lang="ru-RU" sz="800" b="0" i="0" u="none" strike="noStrike">
                          <a:solidFill>
                            <a:srgbClr val="007F76"/>
                          </a:solidFill>
                          <a:effectLst/>
                          <a:latin typeface="Arial Narrow" panose="020B0606020202030204" pitchFamily="34" charset="0"/>
                        </a:rPr>
                        <a:t>1 042</a:t>
                      </a:r>
                    </a:p>
                  </a:txBody>
                  <a:tcPr marL="9525" marR="9525" marT="9525" marB="0" anchor="ctr">
                    <a:lnB w="12700" cap="flat" cmpd="sng" algn="ctr">
                      <a:solidFill>
                        <a:schemeClr val="tx1"/>
                      </a:solidFill>
                      <a:prstDash val="solid"/>
                      <a:round/>
                      <a:headEnd type="none" w="med" len="med"/>
                      <a:tailEnd type="none" w="med" len="med"/>
                    </a:lnB>
                    <a:solidFill>
                      <a:srgbClr val="007F76">
                        <a:alpha val="20000"/>
                      </a:srgbClr>
                    </a:solidFill>
                  </a:tcPr>
                </a:tc>
                <a:tc>
                  <a:txBody>
                    <a:bodyPr/>
                    <a:lstStyle/>
                    <a:p>
                      <a:pPr algn="ctr" rtl="0" fontAlgn="ctr"/>
                      <a:r>
                        <a:rPr lang="ru-RU" sz="800" b="0" i="0" u="none" strike="noStrike">
                          <a:solidFill>
                            <a:srgbClr val="007F76"/>
                          </a:solidFill>
                          <a:effectLst/>
                          <a:latin typeface="Arial Narrow" panose="020B0606020202030204" pitchFamily="34" charset="0"/>
                        </a:rPr>
                        <a:t>12,7%</a:t>
                      </a:r>
                    </a:p>
                  </a:txBody>
                  <a:tcPr marL="9525" marR="9525" marT="9525" marB="0" anchor="ctr">
                    <a:lnB w="12700" cap="flat" cmpd="sng" algn="ctr">
                      <a:solidFill>
                        <a:schemeClr val="tx1"/>
                      </a:solidFill>
                      <a:prstDash val="solid"/>
                      <a:round/>
                      <a:headEnd type="none" w="med" len="med"/>
                      <a:tailEnd type="none" w="med" len="med"/>
                    </a:lnB>
                    <a:solidFill>
                      <a:srgbClr val="007F76">
                        <a:alpha val="20000"/>
                      </a:srgbClr>
                    </a:solidFill>
                  </a:tcPr>
                </a:tc>
                <a:tc>
                  <a:txBody>
                    <a:bodyPr/>
                    <a:lstStyle/>
                    <a:p>
                      <a:pPr algn="ctr" rtl="0" fontAlgn="ctr"/>
                      <a:r>
                        <a:rPr lang="ru-RU" sz="800" b="0" i="0" u="none" strike="noStrike" dirty="0">
                          <a:solidFill>
                            <a:srgbClr val="007F76"/>
                          </a:solidFill>
                          <a:effectLst/>
                          <a:latin typeface="Arial Narrow" panose="020B0606020202030204" pitchFamily="34" charset="0"/>
                        </a:rPr>
                        <a:t>Алматы қ.</a:t>
                      </a:r>
                    </a:p>
                  </a:txBody>
                  <a:tcPr marL="9525" marR="9525" marT="9525" marB="0" anchor="ctr">
                    <a:lnB w="12700" cap="flat" cmpd="sng" algn="ctr">
                      <a:solidFill>
                        <a:schemeClr val="tx1"/>
                      </a:solidFill>
                      <a:prstDash val="solid"/>
                      <a:round/>
                      <a:headEnd type="none" w="med" len="med"/>
                      <a:tailEnd type="none" w="med" len="med"/>
                    </a:lnB>
                    <a:solidFill>
                      <a:srgbClr val="007F76">
                        <a:alpha val="20000"/>
                      </a:srgbClr>
                    </a:solidFill>
                  </a:tcPr>
                </a:tc>
                <a:tc>
                  <a:txBody>
                    <a:bodyPr/>
                    <a:lstStyle/>
                    <a:p>
                      <a:pPr algn="ctr" rtl="0" fontAlgn="ctr"/>
                      <a:r>
                        <a:rPr lang="ru-RU" sz="800" b="0" i="0" u="none" strike="noStrike">
                          <a:solidFill>
                            <a:srgbClr val="007F76"/>
                          </a:solidFill>
                          <a:effectLst/>
                          <a:latin typeface="Arial Narrow" panose="020B0606020202030204" pitchFamily="34" charset="0"/>
                        </a:rPr>
                        <a:t>974</a:t>
                      </a:r>
                    </a:p>
                  </a:txBody>
                  <a:tcPr marL="9525" marR="9525" marT="9525" marB="0" anchor="ctr">
                    <a:lnB w="12700" cap="flat" cmpd="sng" algn="ctr">
                      <a:solidFill>
                        <a:schemeClr val="tx1"/>
                      </a:solidFill>
                      <a:prstDash val="solid"/>
                      <a:round/>
                      <a:headEnd type="none" w="med" len="med"/>
                      <a:tailEnd type="none" w="med" len="med"/>
                    </a:lnB>
                    <a:solidFill>
                      <a:srgbClr val="007F76">
                        <a:alpha val="20000"/>
                      </a:srgbClr>
                    </a:solidFill>
                  </a:tcPr>
                </a:tc>
                <a:tc>
                  <a:txBody>
                    <a:bodyPr/>
                    <a:lstStyle/>
                    <a:p>
                      <a:pPr algn="ctr" rtl="0" fontAlgn="ctr"/>
                      <a:r>
                        <a:rPr lang="ru-RU" sz="800" b="0" i="0" u="none" strike="noStrike">
                          <a:solidFill>
                            <a:srgbClr val="007F76"/>
                          </a:solidFill>
                          <a:effectLst/>
                          <a:latin typeface="Arial Narrow" panose="020B0606020202030204" pitchFamily="34" charset="0"/>
                        </a:rPr>
                        <a:t>11,8%</a:t>
                      </a:r>
                    </a:p>
                  </a:txBody>
                  <a:tcPr marL="9525" marR="9525" marT="9525" marB="0" anchor="ctr">
                    <a:lnB w="12700" cap="flat" cmpd="sng" algn="ctr">
                      <a:solidFill>
                        <a:schemeClr val="tx1"/>
                      </a:solidFill>
                      <a:prstDash val="solid"/>
                      <a:round/>
                      <a:headEnd type="none" w="med" len="med"/>
                      <a:tailEnd type="none" w="med" len="med"/>
                    </a:lnB>
                    <a:solidFill>
                      <a:srgbClr val="007F76">
                        <a:alpha val="20000"/>
                      </a:srgbClr>
                    </a:solidFill>
                  </a:tcPr>
                </a:tc>
                <a:tc>
                  <a:txBody>
                    <a:bodyPr/>
                    <a:lstStyle/>
                    <a:p>
                      <a:pPr algn="ctr" rtl="0" fontAlgn="ctr"/>
                      <a:r>
                        <a:rPr lang="ru-RU" sz="800" b="0" i="0" u="none" strike="noStrike" dirty="0">
                          <a:solidFill>
                            <a:srgbClr val="007F76"/>
                          </a:solidFill>
                          <a:effectLst/>
                          <a:latin typeface="Arial Narrow" panose="020B0606020202030204" pitchFamily="34" charset="0"/>
                        </a:rPr>
                        <a:t>Астана қ.</a:t>
                      </a:r>
                    </a:p>
                  </a:txBody>
                  <a:tcPr marL="9525" marR="9525" marT="9525" marB="0" anchor="ctr">
                    <a:lnB w="12700" cap="flat" cmpd="sng" algn="ctr">
                      <a:solidFill>
                        <a:schemeClr val="tx1"/>
                      </a:solidFill>
                      <a:prstDash val="solid"/>
                      <a:round/>
                      <a:headEnd type="none" w="med" len="med"/>
                      <a:tailEnd type="none" w="med" len="med"/>
                    </a:lnB>
                    <a:solidFill>
                      <a:srgbClr val="007F76">
                        <a:alpha val="20000"/>
                      </a:srgbClr>
                    </a:solidFill>
                  </a:tcPr>
                </a:tc>
                <a:tc>
                  <a:txBody>
                    <a:bodyPr/>
                    <a:lstStyle/>
                    <a:p>
                      <a:pPr algn="ctr" rtl="0" fontAlgn="ctr"/>
                      <a:r>
                        <a:rPr lang="ru-RU" sz="800" b="0" i="0" u="none" strike="noStrike">
                          <a:solidFill>
                            <a:srgbClr val="007F76"/>
                          </a:solidFill>
                          <a:effectLst/>
                          <a:latin typeface="Arial Narrow" panose="020B0606020202030204" pitchFamily="34" charset="0"/>
                        </a:rPr>
                        <a:t>865</a:t>
                      </a:r>
                    </a:p>
                  </a:txBody>
                  <a:tcPr marL="9525" marR="9525" marT="9525" marB="0" anchor="ctr">
                    <a:lnB w="12700" cap="flat" cmpd="sng" algn="ctr">
                      <a:solidFill>
                        <a:schemeClr val="tx1"/>
                      </a:solidFill>
                      <a:prstDash val="solid"/>
                      <a:round/>
                      <a:headEnd type="none" w="med" len="med"/>
                      <a:tailEnd type="none" w="med" len="med"/>
                    </a:lnB>
                    <a:solidFill>
                      <a:srgbClr val="007F76">
                        <a:alpha val="20000"/>
                      </a:srgbClr>
                    </a:solidFill>
                  </a:tcPr>
                </a:tc>
                <a:tc>
                  <a:txBody>
                    <a:bodyPr/>
                    <a:lstStyle/>
                    <a:p>
                      <a:pPr algn="ctr" rtl="0" fontAlgn="ctr"/>
                      <a:r>
                        <a:rPr lang="ru-RU" sz="800" b="0" i="0" u="none" strike="noStrike">
                          <a:solidFill>
                            <a:srgbClr val="007F76"/>
                          </a:solidFill>
                          <a:effectLst/>
                          <a:latin typeface="Arial Narrow" panose="020B0606020202030204" pitchFamily="34" charset="0"/>
                        </a:rPr>
                        <a:t>10,5%</a:t>
                      </a:r>
                    </a:p>
                  </a:txBody>
                  <a:tcPr marL="9525" marR="9525" marT="9525" marB="0" anchor="ctr">
                    <a:lnR w="12700" cap="flat" cmpd="sng" algn="ctr">
                      <a:noFill/>
                      <a:prstDash val="solid"/>
                      <a:round/>
                      <a:headEnd type="none" w="med" len="med"/>
                      <a:tailEnd type="none" w="med" len="med"/>
                    </a:lnR>
                    <a:lnB w="12700" cap="flat" cmpd="sng" algn="ctr">
                      <a:solidFill>
                        <a:schemeClr val="tx1"/>
                      </a:solidFill>
                      <a:prstDash val="solid"/>
                      <a:round/>
                      <a:headEnd type="none" w="med" len="med"/>
                      <a:tailEnd type="none" w="med" len="med"/>
                    </a:lnB>
                    <a:solidFill>
                      <a:srgbClr val="007F76">
                        <a:alpha val="20000"/>
                      </a:srgbClr>
                    </a:solidFill>
                  </a:tcPr>
                </a:tc>
                <a:extLst>
                  <a:ext uri="{0D108BD9-81ED-4DB2-BD59-A6C34878D82A}">
                    <a16:rowId xmlns:a16="http://schemas.microsoft.com/office/drawing/2014/main" val="3063250630"/>
                  </a:ext>
                </a:extLst>
              </a:tr>
              <a:tr h="171544">
                <a:tc>
                  <a:txBody>
                    <a:bodyPr/>
                    <a:lstStyle/>
                    <a:p>
                      <a:pPr algn="ctr" fontAlgn="b"/>
                      <a:r>
                        <a:rPr lang="ru-RU" sz="800" u="none" strike="noStrike" dirty="0">
                          <a:solidFill>
                            <a:srgbClr val="007F76"/>
                          </a:solidFill>
                          <a:effectLst/>
                          <a:latin typeface="Arial Narrow" panose="020B0606020202030204" pitchFamily="34" charset="0"/>
                        </a:rPr>
                        <a:t>20</a:t>
                      </a:r>
                      <a:endParaRPr lang="en-US" sz="800" b="0" i="0" u="none" strike="noStrike" dirty="0">
                        <a:solidFill>
                          <a:srgbClr val="007F76"/>
                        </a:solidFill>
                        <a:effectLst/>
                        <a:latin typeface="Arial Narrow" panose="020B0606020202030204" pitchFamily="34" charset="0"/>
                      </a:endParaRPr>
                    </a:p>
                  </a:txBody>
                  <a:tcPr marL="9525" marR="9525" marT="0" marB="0" anchor="ctr">
                    <a:lnT w="12700" cap="flat" cmpd="sng" algn="ctr">
                      <a:solidFill>
                        <a:schemeClr val="tx1"/>
                      </a:solidFill>
                      <a:prstDash val="solid"/>
                      <a:round/>
                      <a:headEnd type="none" w="med" len="med"/>
                      <a:tailEnd type="none" w="med" len="med"/>
                    </a:lnT>
                    <a:solidFill>
                      <a:schemeClr val="accent6">
                        <a:lumMod val="50000"/>
                        <a:alpha val="1000"/>
                      </a:schemeClr>
                    </a:solidFill>
                  </a:tcPr>
                </a:tc>
                <a:tc>
                  <a:txBody>
                    <a:bodyPr/>
                    <a:lstStyle/>
                    <a:p>
                      <a:pPr algn="ctr" rtl="0" fontAlgn="ctr"/>
                      <a:r>
                        <a:rPr lang="ru-RU" sz="800" b="0" i="0" u="none" strike="noStrike">
                          <a:solidFill>
                            <a:srgbClr val="007F76"/>
                          </a:solidFill>
                          <a:effectLst/>
                          <a:latin typeface="Arial Narrow" panose="020B0606020202030204" pitchFamily="34" charset="0"/>
                        </a:rPr>
                        <a:t>7412-1</a:t>
                      </a:r>
                    </a:p>
                  </a:txBody>
                  <a:tcPr marL="9525" marR="9525" marT="9525" marB="0" anchor="ctr">
                    <a:lnT w="12700" cap="flat" cmpd="sng" algn="ctr">
                      <a:solidFill>
                        <a:schemeClr val="tx1"/>
                      </a:solidFill>
                      <a:prstDash val="solid"/>
                      <a:round/>
                      <a:headEnd type="none" w="med" len="med"/>
                      <a:tailEnd type="none" w="med" len="med"/>
                    </a:lnT>
                    <a:solidFill>
                      <a:schemeClr val="accent6">
                        <a:lumMod val="50000"/>
                        <a:alpha val="1000"/>
                      </a:schemeClr>
                    </a:solidFill>
                  </a:tcPr>
                </a:tc>
                <a:tc>
                  <a:txBody>
                    <a:bodyPr/>
                    <a:lstStyle/>
                    <a:p>
                      <a:pPr marL="72000" algn="l" fontAlgn="ctr"/>
                      <a:r>
                        <a:rPr lang="ru-RU" sz="800" b="0" i="0" u="none" strike="noStrike" cap="none" dirty="0">
                          <a:solidFill>
                            <a:srgbClr val="007F76"/>
                          </a:solidFill>
                          <a:effectLst/>
                          <a:latin typeface="Arial Narrow" panose="020B0606020202030204" pitchFamily="34" charset="0"/>
                          <a:ea typeface="+mn-ea"/>
                          <a:cs typeface="+mn-cs"/>
                          <a:sym typeface="Arial"/>
                        </a:rPr>
                        <a:t>Электр </a:t>
                      </a:r>
                      <a:r>
                        <a:rPr lang="ru-RU" sz="800" b="0" i="0" u="none" strike="noStrike" cap="none" dirty="0" err="1">
                          <a:solidFill>
                            <a:srgbClr val="007F76"/>
                          </a:solidFill>
                          <a:effectLst/>
                          <a:latin typeface="Arial Narrow" panose="020B0606020202030204" pitchFamily="34" charset="0"/>
                          <a:ea typeface="+mn-ea"/>
                          <a:cs typeface="+mn-cs"/>
                          <a:sym typeface="Arial"/>
                        </a:rPr>
                        <a:t>монтерлер</a:t>
                      </a:r>
                      <a:r>
                        <a:rPr lang="ru-RU" sz="800" b="0" i="0" u="none" strike="noStrike" cap="none" dirty="0">
                          <a:solidFill>
                            <a:srgbClr val="007F76"/>
                          </a:solidFill>
                          <a:effectLst/>
                          <a:latin typeface="Arial Narrow" panose="020B0606020202030204" pitchFamily="34" charset="0"/>
                          <a:ea typeface="+mn-ea"/>
                          <a:cs typeface="+mn-cs"/>
                          <a:sym typeface="Arial"/>
                        </a:rPr>
                        <a:t> (</a:t>
                      </a:r>
                      <a:r>
                        <a:rPr lang="ru-RU" sz="800" b="0" i="0" u="none" strike="noStrike" cap="none" dirty="0" err="1">
                          <a:solidFill>
                            <a:srgbClr val="007F76"/>
                          </a:solidFill>
                          <a:effectLst/>
                          <a:latin typeface="Arial Narrow" panose="020B0606020202030204" pitchFamily="34" charset="0"/>
                          <a:ea typeface="+mn-ea"/>
                          <a:cs typeface="+mn-cs"/>
                          <a:sym typeface="Arial"/>
                        </a:rPr>
                        <a:t>жалпы</a:t>
                      </a:r>
                      <a:r>
                        <a:rPr lang="ru-RU" sz="800" b="0" i="0" u="none" strike="noStrike" cap="none" dirty="0">
                          <a:solidFill>
                            <a:srgbClr val="007F76"/>
                          </a:solidFill>
                          <a:effectLst/>
                          <a:latin typeface="Arial Narrow" panose="020B0606020202030204" pitchFamily="34" charset="0"/>
                          <a:ea typeface="+mn-ea"/>
                          <a:cs typeface="+mn-cs"/>
                          <a:sym typeface="Arial"/>
                        </a:rPr>
                        <a:t> </a:t>
                      </a:r>
                      <a:r>
                        <a:rPr lang="ru-RU" sz="800" b="0" i="0" u="none" strike="noStrike" cap="none" dirty="0" err="1">
                          <a:solidFill>
                            <a:srgbClr val="007F76"/>
                          </a:solidFill>
                          <a:effectLst/>
                          <a:latin typeface="Arial Narrow" panose="020B0606020202030204" pitchFamily="34" charset="0"/>
                          <a:ea typeface="+mn-ea"/>
                          <a:cs typeface="+mn-cs"/>
                          <a:sym typeface="Arial"/>
                        </a:rPr>
                        <a:t>бейін</a:t>
                      </a:r>
                      <a:r>
                        <a:rPr lang="ru-RU" sz="800" b="0" i="0" u="none" strike="noStrike" cap="none" dirty="0">
                          <a:solidFill>
                            <a:srgbClr val="007F76"/>
                          </a:solidFill>
                          <a:effectLst/>
                          <a:latin typeface="Arial Narrow" panose="020B0606020202030204" pitchFamily="34" charset="0"/>
                          <a:ea typeface="+mn-ea"/>
                          <a:cs typeface="+mn-cs"/>
                          <a:sym typeface="Arial"/>
                        </a:rPr>
                        <a:t>)</a:t>
                      </a:r>
                    </a:p>
                  </a:txBody>
                  <a:tcPr marL="9525" marR="9525" marT="0" marB="0" anchor="ctr">
                    <a:lnT w="12700" cap="flat" cmpd="sng" algn="ctr">
                      <a:solidFill>
                        <a:schemeClr val="tx1"/>
                      </a:solidFill>
                      <a:prstDash val="solid"/>
                      <a:round/>
                      <a:headEnd type="none" w="med" len="med"/>
                      <a:tailEnd type="none" w="med" len="med"/>
                    </a:lnT>
                    <a:solidFill>
                      <a:schemeClr val="accent6">
                        <a:lumMod val="50000"/>
                        <a:alpha val="1000"/>
                      </a:schemeClr>
                    </a:solidFill>
                  </a:tcPr>
                </a:tc>
                <a:tc>
                  <a:txBody>
                    <a:bodyPr/>
                    <a:lstStyle/>
                    <a:p>
                      <a:pPr algn="ctr" rtl="0" fontAlgn="ctr"/>
                      <a:r>
                        <a:rPr lang="ru-RU" sz="800" b="0" i="0" u="none" strike="noStrike" dirty="0">
                          <a:solidFill>
                            <a:srgbClr val="007F76"/>
                          </a:solidFill>
                          <a:effectLst/>
                          <a:latin typeface="Arial Narrow" panose="020B0606020202030204" pitchFamily="34" charset="0"/>
                        </a:rPr>
                        <a:t>Павлодар</a:t>
                      </a:r>
                    </a:p>
                  </a:txBody>
                  <a:tcPr marL="9525" marR="9525" marT="9525" marB="0" anchor="ctr">
                    <a:lnT w="12700" cap="flat" cmpd="sng" algn="ctr">
                      <a:solidFill>
                        <a:schemeClr val="tx1"/>
                      </a:solidFill>
                      <a:prstDash val="solid"/>
                      <a:round/>
                      <a:headEnd type="none" w="med" len="med"/>
                      <a:tailEnd type="none" w="med" len="med"/>
                    </a:lnT>
                    <a:solidFill>
                      <a:schemeClr val="accent6">
                        <a:lumMod val="50000"/>
                        <a:alpha val="1000"/>
                      </a:schemeClr>
                    </a:solidFill>
                  </a:tcPr>
                </a:tc>
                <a:tc>
                  <a:txBody>
                    <a:bodyPr/>
                    <a:lstStyle/>
                    <a:p>
                      <a:pPr algn="ctr" rtl="0" fontAlgn="ctr"/>
                      <a:r>
                        <a:rPr lang="ru-RU" sz="800" b="0" i="0" u="none" strike="noStrike">
                          <a:solidFill>
                            <a:srgbClr val="007F76"/>
                          </a:solidFill>
                          <a:effectLst/>
                          <a:latin typeface="Arial Narrow" panose="020B0606020202030204" pitchFamily="34" charset="0"/>
                        </a:rPr>
                        <a:t>1 477</a:t>
                      </a:r>
                    </a:p>
                  </a:txBody>
                  <a:tcPr marL="9525" marR="9525" marT="9525" marB="0" anchor="ctr">
                    <a:lnT w="12700" cap="flat" cmpd="sng" algn="ctr">
                      <a:solidFill>
                        <a:schemeClr val="tx1"/>
                      </a:solidFill>
                      <a:prstDash val="solid"/>
                      <a:round/>
                      <a:headEnd type="none" w="med" len="med"/>
                      <a:tailEnd type="none" w="med" len="med"/>
                    </a:lnT>
                    <a:solidFill>
                      <a:schemeClr val="accent6">
                        <a:lumMod val="50000"/>
                        <a:alpha val="1000"/>
                      </a:schemeClr>
                    </a:solidFill>
                  </a:tcPr>
                </a:tc>
                <a:tc>
                  <a:txBody>
                    <a:bodyPr/>
                    <a:lstStyle/>
                    <a:p>
                      <a:pPr algn="ctr" rtl="0" fontAlgn="ctr"/>
                      <a:r>
                        <a:rPr lang="ru-RU" sz="800" b="0" i="0" u="none" strike="noStrike">
                          <a:solidFill>
                            <a:srgbClr val="007F76"/>
                          </a:solidFill>
                          <a:effectLst/>
                          <a:latin typeface="Arial Narrow" panose="020B0606020202030204" pitchFamily="34" charset="0"/>
                        </a:rPr>
                        <a:t>18,5%</a:t>
                      </a:r>
                    </a:p>
                  </a:txBody>
                  <a:tcPr marL="9525" marR="9525" marT="9525" marB="0" anchor="ctr">
                    <a:lnT w="12700" cap="flat" cmpd="sng" algn="ctr">
                      <a:solidFill>
                        <a:schemeClr val="tx1"/>
                      </a:solidFill>
                      <a:prstDash val="solid"/>
                      <a:round/>
                      <a:headEnd type="none" w="med" len="med"/>
                      <a:tailEnd type="none" w="med" len="med"/>
                    </a:lnT>
                    <a:solidFill>
                      <a:schemeClr val="accent6">
                        <a:lumMod val="50000"/>
                        <a:alpha val="1000"/>
                      </a:schemeClr>
                    </a:solidFill>
                  </a:tcPr>
                </a:tc>
                <a:tc>
                  <a:txBody>
                    <a:bodyPr/>
                    <a:lstStyle/>
                    <a:p>
                      <a:pPr algn="ctr" rtl="0" fontAlgn="ctr"/>
                      <a:r>
                        <a:rPr lang="ru-RU" sz="800" b="0" i="0" u="none" strike="noStrike" dirty="0">
                          <a:solidFill>
                            <a:srgbClr val="007F76"/>
                          </a:solidFill>
                          <a:effectLst/>
                          <a:latin typeface="Arial Narrow" panose="020B0606020202030204" pitchFamily="34" charset="0"/>
                        </a:rPr>
                        <a:t>Ш.-</a:t>
                      </a:r>
                      <a:r>
                        <a:rPr lang="ru-RU" sz="800" b="0" i="0" u="none" strike="noStrike" dirty="0" err="1">
                          <a:solidFill>
                            <a:srgbClr val="007F76"/>
                          </a:solidFill>
                          <a:effectLst/>
                          <a:latin typeface="Arial Narrow" panose="020B0606020202030204" pitchFamily="34" charset="0"/>
                        </a:rPr>
                        <a:t>Қазақстан</a:t>
                      </a:r>
                      <a:endParaRPr lang="ru-RU" sz="800" b="0" i="0" u="none" strike="noStrike" dirty="0">
                        <a:solidFill>
                          <a:srgbClr val="007F76"/>
                        </a:solidFill>
                        <a:effectLst/>
                        <a:latin typeface="Arial Narrow" panose="020B0606020202030204" pitchFamily="34" charset="0"/>
                      </a:endParaRPr>
                    </a:p>
                  </a:txBody>
                  <a:tcPr marL="9525" marR="9525" marT="9525" marB="0" anchor="ctr">
                    <a:lnT w="12700" cap="flat" cmpd="sng" algn="ctr">
                      <a:solidFill>
                        <a:schemeClr val="tx1"/>
                      </a:solidFill>
                      <a:prstDash val="solid"/>
                      <a:round/>
                      <a:headEnd type="none" w="med" len="med"/>
                      <a:tailEnd type="none" w="med" len="med"/>
                    </a:lnT>
                    <a:solidFill>
                      <a:schemeClr val="accent6">
                        <a:lumMod val="50000"/>
                        <a:alpha val="1000"/>
                      </a:schemeClr>
                    </a:solidFill>
                  </a:tcPr>
                </a:tc>
                <a:tc>
                  <a:txBody>
                    <a:bodyPr/>
                    <a:lstStyle/>
                    <a:p>
                      <a:pPr algn="ctr" rtl="0" fontAlgn="ctr"/>
                      <a:r>
                        <a:rPr lang="ru-RU" sz="800" b="0" i="0" u="none" strike="noStrike">
                          <a:solidFill>
                            <a:srgbClr val="007F76"/>
                          </a:solidFill>
                          <a:effectLst/>
                          <a:latin typeface="Arial Narrow" panose="020B0606020202030204" pitchFamily="34" charset="0"/>
                        </a:rPr>
                        <a:t>1 345</a:t>
                      </a:r>
                    </a:p>
                  </a:txBody>
                  <a:tcPr marL="9525" marR="9525" marT="9525" marB="0" anchor="ctr">
                    <a:lnT w="12700" cap="flat" cmpd="sng" algn="ctr">
                      <a:solidFill>
                        <a:schemeClr val="tx1"/>
                      </a:solidFill>
                      <a:prstDash val="solid"/>
                      <a:round/>
                      <a:headEnd type="none" w="med" len="med"/>
                      <a:tailEnd type="none" w="med" len="med"/>
                    </a:lnT>
                    <a:solidFill>
                      <a:schemeClr val="accent6">
                        <a:lumMod val="50000"/>
                        <a:alpha val="1000"/>
                      </a:schemeClr>
                    </a:solidFill>
                  </a:tcPr>
                </a:tc>
                <a:tc>
                  <a:txBody>
                    <a:bodyPr/>
                    <a:lstStyle/>
                    <a:p>
                      <a:pPr algn="ctr" rtl="0" fontAlgn="ctr"/>
                      <a:r>
                        <a:rPr lang="ru-RU" sz="800" b="0" i="0" u="none" strike="noStrike">
                          <a:solidFill>
                            <a:srgbClr val="007F76"/>
                          </a:solidFill>
                          <a:effectLst/>
                          <a:latin typeface="Arial Narrow" panose="020B0606020202030204" pitchFamily="34" charset="0"/>
                        </a:rPr>
                        <a:t>16,9%</a:t>
                      </a:r>
                    </a:p>
                  </a:txBody>
                  <a:tcPr marL="9525" marR="9525" marT="9525" marB="0" anchor="ctr">
                    <a:lnT w="12700" cap="flat" cmpd="sng" algn="ctr">
                      <a:solidFill>
                        <a:schemeClr val="tx1"/>
                      </a:solidFill>
                      <a:prstDash val="solid"/>
                      <a:round/>
                      <a:headEnd type="none" w="med" len="med"/>
                      <a:tailEnd type="none" w="med" len="med"/>
                    </a:lnT>
                    <a:solidFill>
                      <a:schemeClr val="accent6">
                        <a:lumMod val="50000"/>
                        <a:alpha val="1000"/>
                      </a:schemeClr>
                    </a:solidFill>
                  </a:tcPr>
                </a:tc>
                <a:tc>
                  <a:txBody>
                    <a:bodyPr/>
                    <a:lstStyle/>
                    <a:p>
                      <a:pPr algn="ctr" rtl="0" fontAlgn="ctr"/>
                      <a:r>
                        <a:rPr lang="ru-RU" sz="800" b="0" i="0" u="none" strike="noStrike" dirty="0" err="1">
                          <a:solidFill>
                            <a:srgbClr val="007F76"/>
                          </a:solidFill>
                          <a:effectLst/>
                          <a:latin typeface="Arial Narrow" panose="020B0606020202030204" pitchFamily="34" charset="0"/>
                        </a:rPr>
                        <a:t>Қостанай</a:t>
                      </a:r>
                      <a:endParaRPr lang="ru-RU" sz="800" b="0" i="0" u="none" strike="noStrike" dirty="0">
                        <a:solidFill>
                          <a:srgbClr val="007F76"/>
                        </a:solidFill>
                        <a:effectLst/>
                        <a:latin typeface="Arial Narrow" panose="020B0606020202030204" pitchFamily="34" charset="0"/>
                      </a:endParaRPr>
                    </a:p>
                  </a:txBody>
                  <a:tcPr marL="9525" marR="9525" marT="9525" marB="0" anchor="ctr">
                    <a:lnT w="12700" cap="flat" cmpd="sng" algn="ctr">
                      <a:solidFill>
                        <a:schemeClr val="tx1"/>
                      </a:solidFill>
                      <a:prstDash val="solid"/>
                      <a:round/>
                      <a:headEnd type="none" w="med" len="med"/>
                      <a:tailEnd type="none" w="med" len="med"/>
                    </a:lnT>
                    <a:solidFill>
                      <a:schemeClr val="accent6">
                        <a:lumMod val="50000"/>
                        <a:alpha val="1000"/>
                      </a:schemeClr>
                    </a:solidFill>
                  </a:tcPr>
                </a:tc>
                <a:tc>
                  <a:txBody>
                    <a:bodyPr/>
                    <a:lstStyle/>
                    <a:p>
                      <a:pPr algn="ctr" rtl="0" fontAlgn="ctr"/>
                      <a:r>
                        <a:rPr lang="ru-RU" sz="800" b="0" i="0" u="none" strike="noStrike">
                          <a:solidFill>
                            <a:srgbClr val="007F76"/>
                          </a:solidFill>
                          <a:effectLst/>
                          <a:latin typeface="Arial Narrow" panose="020B0606020202030204" pitchFamily="34" charset="0"/>
                        </a:rPr>
                        <a:t>1 137</a:t>
                      </a:r>
                    </a:p>
                  </a:txBody>
                  <a:tcPr marL="9525" marR="9525" marT="9525" marB="0" anchor="ctr">
                    <a:lnT w="12700" cap="flat" cmpd="sng" algn="ctr">
                      <a:solidFill>
                        <a:schemeClr val="tx1"/>
                      </a:solidFill>
                      <a:prstDash val="solid"/>
                      <a:round/>
                      <a:headEnd type="none" w="med" len="med"/>
                      <a:tailEnd type="none" w="med" len="med"/>
                    </a:lnT>
                    <a:solidFill>
                      <a:schemeClr val="accent6">
                        <a:lumMod val="50000"/>
                        <a:alpha val="1000"/>
                      </a:schemeClr>
                    </a:solidFill>
                  </a:tcPr>
                </a:tc>
                <a:tc>
                  <a:txBody>
                    <a:bodyPr/>
                    <a:lstStyle/>
                    <a:p>
                      <a:pPr algn="ctr" rtl="0" fontAlgn="ctr"/>
                      <a:r>
                        <a:rPr lang="ru-RU" sz="800" b="0" i="0" u="none" strike="noStrike">
                          <a:solidFill>
                            <a:srgbClr val="007F76"/>
                          </a:solidFill>
                          <a:effectLst/>
                          <a:latin typeface="Arial Narrow" panose="020B0606020202030204" pitchFamily="34" charset="0"/>
                        </a:rPr>
                        <a:t>14,2%</a:t>
                      </a:r>
                    </a:p>
                  </a:txBody>
                  <a:tcPr marL="9525" marR="9525" marT="9525" marB="0" anchor="ctr">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solidFill>
                      <a:schemeClr val="accent6">
                        <a:lumMod val="50000"/>
                        <a:alpha val="1000"/>
                      </a:schemeClr>
                    </a:solidFill>
                  </a:tcPr>
                </a:tc>
                <a:extLst>
                  <a:ext uri="{0D108BD9-81ED-4DB2-BD59-A6C34878D82A}">
                    <a16:rowId xmlns:a16="http://schemas.microsoft.com/office/drawing/2014/main" val="1295061941"/>
                  </a:ext>
                </a:extLst>
              </a:tr>
              <a:tr h="171544">
                <a:tc>
                  <a:txBody>
                    <a:bodyPr/>
                    <a:lstStyle/>
                    <a:p>
                      <a:pPr algn="ctr" fontAlgn="b"/>
                      <a:r>
                        <a:rPr lang="ru-RU" sz="800" u="none" strike="noStrike" dirty="0">
                          <a:solidFill>
                            <a:srgbClr val="007F76"/>
                          </a:solidFill>
                          <a:effectLst/>
                          <a:latin typeface="Arial Narrow" panose="020B0606020202030204" pitchFamily="34" charset="0"/>
                        </a:rPr>
                        <a:t>21</a:t>
                      </a:r>
                      <a:endParaRPr lang="en-US" sz="800" b="0" i="0" u="none" strike="noStrike" dirty="0">
                        <a:solidFill>
                          <a:srgbClr val="007F76"/>
                        </a:solidFill>
                        <a:effectLst/>
                        <a:latin typeface="Arial Narrow" panose="020B0606020202030204" pitchFamily="34" charset="0"/>
                      </a:endParaRPr>
                    </a:p>
                  </a:txBody>
                  <a:tcPr marL="9525" marR="9525" marT="0" marB="0" anchor="ctr">
                    <a:solidFill>
                      <a:srgbClr val="007F76">
                        <a:alpha val="20000"/>
                      </a:srgbClr>
                    </a:solidFill>
                  </a:tcPr>
                </a:tc>
                <a:tc>
                  <a:txBody>
                    <a:bodyPr/>
                    <a:lstStyle/>
                    <a:p>
                      <a:pPr algn="ctr" rtl="0" fontAlgn="ctr"/>
                      <a:r>
                        <a:rPr lang="ru-RU" sz="800" b="0" i="0" u="none" strike="noStrike">
                          <a:solidFill>
                            <a:srgbClr val="007F76"/>
                          </a:solidFill>
                          <a:effectLst/>
                          <a:latin typeface="Arial Narrow" panose="020B0606020202030204" pitchFamily="34" charset="0"/>
                        </a:rPr>
                        <a:t>8341-1</a:t>
                      </a:r>
                    </a:p>
                  </a:txBody>
                  <a:tcPr marL="9525" marR="9525" marT="9525" marB="0" anchor="ctr">
                    <a:solidFill>
                      <a:srgbClr val="007F76">
                        <a:alpha val="20000"/>
                      </a:srgbClr>
                    </a:solidFill>
                  </a:tcPr>
                </a:tc>
                <a:tc>
                  <a:txBody>
                    <a:bodyPr/>
                    <a:lstStyle/>
                    <a:p>
                      <a:pPr marL="72000" algn="l" fontAlgn="ctr"/>
                      <a:r>
                        <a:rPr lang="ru-RU" sz="800" b="0" i="0" u="none" strike="noStrike" cap="none" dirty="0" err="1">
                          <a:solidFill>
                            <a:srgbClr val="007F76"/>
                          </a:solidFill>
                          <a:effectLst/>
                          <a:latin typeface="Arial Narrow" panose="020B0606020202030204" pitchFamily="34" charset="0"/>
                          <a:ea typeface="+mn-ea"/>
                          <a:cs typeface="+mn-cs"/>
                          <a:sym typeface="Arial"/>
                        </a:rPr>
                        <a:t>Тракторшылар</a:t>
                      </a:r>
                      <a:endParaRPr lang="ru-RU" sz="800" b="0" i="0" u="none" strike="noStrike" cap="none" dirty="0">
                        <a:solidFill>
                          <a:srgbClr val="007F76"/>
                        </a:solidFill>
                        <a:effectLst/>
                        <a:latin typeface="Arial Narrow" panose="020B0606020202030204" pitchFamily="34" charset="0"/>
                        <a:ea typeface="+mn-ea"/>
                        <a:cs typeface="+mn-cs"/>
                        <a:sym typeface="Arial"/>
                      </a:endParaRPr>
                    </a:p>
                  </a:txBody>
                  <a:tcPr marL="9525" marR="9525" marT="0" marB="0" anchor="ctr">
                    <a:solidFill>
                      <a:srgbClr val="007F76">
                        <a:alpha val="20000"/>
                      </a:srgbClr>
                    </a:solidFill>
                  </a:tcPr>
                </a:tc>
                <a:tc>
                  <a:txBody>
                    <a:bodyPr/>
                    <a:lstStyle/>
                    <a:p>
                      <a:pPr algn="ctr" rtl="0" fontAlgn="ctr"/>
                      <a:r>
                        <a:rPr lang="ru-RU" sz="800" b="0" i="0" u="none" strike="noStrike" dirty="0" err="1">
                          <a:solidFill>
                            <a:srgbClr val="007F76"/>
                          </a:solidFill>
                          <a:effectLst/>
                          <a:latin typeface="Arial Narrow" panose="020B0606020202030204" pitchFamily="34" charset="0"/>
                        </a:rPr>
                        <a:t>Қостанай</a:t>
                      </a:r>
                      <a:endParaRPr lang="ru-RU" sz="800" b="0" i="0" u="none" strike="noStrike" dirty="0">
                        <a:solidFill>
                          <a:srgbClr val="007F76"/>
                        </a:solidFill>
                        <a:effectLst/>
                        <a:latin typeface="Arial Narrow" panose="020B0606020202030204" pitchFamily="34" charset="0"/>
                      </a:endParaRPr>
                    </a:p>
                  </a:txBody>
                  <a:tcPr marL="9525" marR="9525" marT="9525" marB="0" anchor="ctr">
                    <a:solidFill>
                      <a:srgbClr val="007F76">
                        <a:alpha val="20000"/>
                      </a:srgbClr>
                    </a:solidFill>
                  </a:tcPr>
                </a:tc>
                <a:tc>
                  <a:txBody>
                    <a:bodyPr/>
                    <a:lstStyle/>
                    <a:p>
                      <a:pPr algn="ctr" rtl="0" fontAlgn="ctr"/>
                      <a:r>
                        <a:rPr lang="ru-RU" sz="800" b="0" i="0" u="none" strike="noStrike">
                          <a:solidFill>
                            <a:srgbClr val="007F76"/>
                          </a:solidFill>
                          <a:effectLst/>
                          <a:latin typeface="Arial Narrow" panose="020B0606020202030204" pitchFamily="34" charset="0"/>
                        </a:rPr>
                        <a:t>2 723</a:t>
                      </a:r>
                    </a:p>
                  </a:txBody>
                  <a:tcPr marL="9525" marR="9525" marT="9525" marB="0" anchor="ctr">
                    <a:solidFill>
                      <a:srgbClr val="007F76">
                        <a:alpha val="20000"/>
                      </a:srgbClr>
                    </a:solidFill>
                  </a:tcPr>
                </a:tc>
                <a:tc>
                  <a:txBody>
                    <a:bodyPr/>
                    <a:lstStyle/>
                    <a:p>
                      <a:pPr algn="ctr" rtl="0" fontAlgn="ctr"/>
                      <a:r>
                        <a:rPr lang="ru-RU" sz="800" b="0" i="0" u="none" strike="noStrike">
                          <a:solidFill>
                            <a:srgbClr val="007F76"/>
                          </a:solidFill>
                          <a:effectLst/>
                          <a:latin typeface="Arial Narrow" panose="020B0606020202030204" pitchFamily="34" charset="0"/>
                        </a:rPr>
                        <a:t>34,7%</a:t>
                      </a:r>
                    </a:p>
                  </a:txBody>
                  <a:tcPr marL="9525" marR="9525" marT="9525" marB="0" anchor="ctr">
                    <a:solidFill>
                      <a:srgbClr val="007F76">
                        <a:alpha val="20000"/>
                      </a:srgbClr>
                    </a:solidFill>
                  </a:tcPr>
                </a:tc>
                <a:tc>
                  <a:txBody>
                    <a:bodyPr/>
                    <a:lstStyle/>
                    <a:p>
                      <a:pPr algn="ctr" rtl="0" fontAlgn="ctr"/>
                      <a:r>
                        <a:rPr lang="ru-RU" sz="800" b="0" i="0" u="none" strike="noStrike" dirty="0" err="1">
                          <a:solidFill>
                            <a:srgbClr val="007F76"/>
                          </a:solidFill>
                          <a:effectLst/>
                          <a:latin typeface="Arial Narrow" panose="020B0606020202030204" pitchFamily="34" charset="0"/>
                        </a:rPr>
                        <a:t>Ақмола</a:t>
                      </a:r>
                      <a:endParaRPr lang="ru-RU" sz="800" b="0" i="0" u="none" strike="noStrike" dirty="0">
                        <a:solidFill>
                          <a:srgbClr val="007F76"/>
                        </a:solidFill>
                        <a:effectLst/>
                        <a:latin typeface="Arial Narrow" panose="020B0606020202030204" pitchFamily="34" charset="0"/>
                      </a:endParaRPr>
                    </a:p>
                  </a:txBody>
                  <a:tcPr marL="9525" marR="9525" marT="9525" marB="0" anchor="ctr">
                    <a:solidFill>
                      <a:srgbClr val="007F76">
                        <a:alpha val="20000"/>
                      </a:srgbClr>
                    </a:solidFill>
                  </a:tcPr>
                </a:tc>
                <a:tc>
                  <a:txBody>
                    <a:bodyPr/>
                    <a:lstStyle/>
                    <a:p>
                      <a:pPr algn="ctr" rtl="0" fontAlgn="ctr"/>
                      <a:r>
                        <a:rPr lang="ru-RU" sz="800" b="0" i="0" u="none" strike="noStrike">
                          <a:solidFill>
                            <a:srgbClr val="007F76"/>
                          </a:solidFill>
                          <a:effectLst/>
                          <a:latin typeface="Arial Narrow" panose="020B0606020202030204" pitchFamily="34" charset="0"/>
                        </a:rPr>
                        <a:t>1 122</a:t>
                      </a:r>
                    </a:p>
                  </a:txBody>
                  <a:tcPr marL="9525" marR="9525" marT="9525" marB="0" anchor="ctr">
                    <a:solidFill>
                      <a:srgbClr val="007F76">
                        <a:alpha val="20000"/>
                      </a:srgbClr>
                    </a:solidFill>
                  </a:tcPr>
                </a:tc>
                <a:tc>
                  <a:txBody>
                    <a:bodyPr/>
                    <a:lstStyle/>
                    <a:p>
                      <a:pPr algn="ctr" rtl="0" fontAlgn="ctr"/>
                      <a:r>
                        <a:rPr lang="ru-RU" sz="800" b="0" i="0" u="none" strike="noStrike">
                          <a:solidFill>
                            <a:srgbClr val="007F76"/>
                          </a:solidFill>
                          <a:effectLst/>
                          <a:latin typeface="Arial Narrow" panose="020B0606020202030204" pitchFamily="34" charset="0"/>
                        </a:rPr>
                        <a:t>14,3%</a:t>
                      </a:r>
                    </a:p>
                  </a:txBody>
                  <a:tcPr marL="9525" marR="9525" marT="9525" marB="0" anchor="ctr">
                    <a:solidFill>
                      <a:srgbClr val="007F76">
                        <a:alpha val="20000"/>
                      </a:srgbClr>
                    </a:solidFill>
                  </a:tcPr>
                </a:tc>
                <a:tc>
                  <a:txBody>
                    <a:bodyPr/>
                    <a:lstStyle/>
                    <a:p>
                      <a:pPr algn="ctr" rtl="0" fontAlgn="ctr"/>
                      <a:r>
                        <a:rPr lang="ru-RU" sz="800" b="0" i="0" u="none" strike="noStrike" dirty="0">
                          <a:solidFill>
                            <a:srgbClr val="007F76"/>
                          </a:solidFill>
                          <a:effectLst/>
                          <a:latin typeface="Arial Narrow" panose="020B0606020202030204" pitchFamily="34" charset="0"/>
                        </a:rPr>
                        <a:t>С.-</a:t>
                      </a:r>
                      <a:r>
                        <a:rPr lang="ru-RU" sz="800" b="0" i="0" u="none" strike="noStrike" dirty="0" err="1">
                          <a:solidFill>
                            <a:srgbClr val="007F76"/>
                          </a:solidFill>
                          <a:effectLst/>
                          <a:latin typeface="Arial Narrow" panose="020B0606020202030204" pitchFamily="34" charset="0"/>
                        </a:rPr>
                        <a:t>Қазақстан</a:t>
                      </a:r>
                      <a:endParaRPr lang="ru-RU" sz="800" b="0" i="0" u="none" strike="noStrike" dirty="0">
                        <a:solidFill>
                          <a:srgbClr val="007F76"/>
                        </a:solidFill>
                        <a:effectLst/>
                        <a:latin typeface="Arial Narrow" panose="020B0606020202030204" pitchFamily="34" charset="0"/>
                      </a:endParaRPr>
                    </a:p>
                  </a:txBody>
                  <a:tcPr marL="9525" marR="9525" marT="9525" marB="0" anchor="ctr">
                    <a:solidFill>
                      <a:srgbClr val="007F76">
                        <a:alpha val="20000"/>
                      </a:srgbClr>
                    </a:solidFill>
                  </a:tcPr>
                </a:tc>
                <a:tc>
                  <a:txBody>
                    <a:bodyPr/>
                    <a:lstStyle/>
                    <a:p>
                      <a:pPr algn="ctr" rtl="0" fontAlgn="ctr"/>
                      <a:r>
                        <a:rPr lang="ru-RU" sz="800" b="0" i="0" u="none" strike="noStrike">
                          <a:solidFill>
                            <a:srgbClr val="007F76"/>
                          </a:solidFill>
                          <a:effectLst/>
                          <a:latin typeface="Arial Narrow" panose="020B0606020202030204" pitchFamily="34" charset="0"/>
                        </a:rPr>
                        <a:t>873</a:t>
                      </a:r>
                    </a:p>
                  </a:txBody>
                  <a:tcPr marL="9525" marR="9525" marT="9525" marB="0" anchor="ctr">
                    <a:solidFill>
                      <a:srgbClr val="007F76">
                        <a:alpha val="20000"/>
                      </a:srgbClr>
                    </a:solidFill>
                  </a:tcPr>
                </a:tc>
                <a:tc>
                  <a:txBody>
                    <a:bodyPr/>
                    <a:lstStyle/>
                    <a:p>
                      <a:pPr algn="ctr" rtl="0" fontAlgn="ctr"/>
                      <a:r>
                        <a:rPr lang="ru-RU" sz="800" b="0" i="0" u="none" strike="noStrike">
                          <a:solidFill>
                            <a:srgbClr val="007F76"/>
                          </a:solidFill>
                          <a:effectLst/>
                          <a:latin typeface="Arial Narrow" panose="020B0606020202030204" pitchFamily="34" charset="0"/>
                        </a:rPr>
                        <a:t>11,1%</a:t>
                      </a:r>
                    </a:p>
                  </a:txBody>
                  <a:tcPr marL="9525" marR="9525" marT="9525" marB="0" anchor="ctr">
                    <a:lnR w="12700" cap="flat" cmpd="sng" algn="ctr">
                      <a:noFill/>
                      <a:prstDash val="solid"/>
                      <a:round/>
                      <a:headEnd type="none" w="med" len="med"/>
                      <a:tailEnd type="none" w="med" len="med"/>
                    </a:lnR>
                    <a:solidFill>
                      <a:srgbClr val="007F76">
                        <a:alpha val="20000"/>
                      </a:srgbClr>
                    </a:solidFill>
                  </a:tcPr>
                </a:tc>
                <a:extLst>
                  <a:ext uri="{0D108BD9-81ED-4DB2-BD59-A6C34878D82A}">
                    <a16:rowId xmlns:a16="http://schemas.microsoft.com/office/drawing/2014/main" val="750895560"/>
                  </a:ext>
                </a:extLst>
              </a:tr>
              <a:tr h="171544">
                <a:tc>
                  <a:txBody>
                    <a:bodyPr/>
                    <a:lstStyle/>
                    <a:p>
                      <a:pPr algn="ctr" fontAlgn="b"/>
                      <a:r>
                        <a:rPr lang="ru-RU" sz="800" u="none" strike="noStrike" dirty="0">
                          <a:solidFill>
                            <a:srgbClr val="007F76"/>
                          </a:solidFill>
                          <a:effectLst/>
                          <a:latin typeface="Arial Narrow" panose="020B0606020202030204" pitchFamily="34" charset="0"/>
                        </a:rPr>
                        <a:t>22</a:t>
                      </a:r>
                      <a:endParaRPr lang="en-US" sz="800" b="0" i="0" u="none" strike="noStrike" dirty="0">
                        <a:solidFill>
                          <a:srgbClr val="007F76"/>
                        </a:solidFill>
                        <a:effectLst/>
                        <a:latin typeface="Arial Narrow" panose="020B0606020202030204" pitchFamily="34" charset="0"/>
                      </a:endParaRPr>
                    </a:p>
                  </a:txBody>
                  <a:tcPr marL="9525" marR="9525" marT="0" marB="0" anchor="ctr">
                    <a:solidFill>
                      <a:schemeClr val="accent6">
                        <a:lumMod val="50000"/>
                        <a:alpha val="1000"/>
                      </a:schemeClr>
                    </a:solidFill>
                  </a:tcPr>
                </a:tc>
                <a:tc>
                  <a:txBody>
                    <a:bodyPr/>
                    <a:lstStyle/>
                    <a:p>
                      <a:pPr algn="ctr" rtl="0" fontAlgn="ctr"/>
                      <a:r>
                        <a:rPr lang="ru-RU" sz="800" b="0" i="0" u="none" strike="noStrike">
                          <a:solidFill>
                            <a:srgbClr val="007F76"/>
                          </a:solidFill>
                          <a:effectLst/>
                          <a:latin typeface="Arial Narrow" panose="020B0606020202030204" pitchFamily="34" charset="0"/>
                        </a:rPr>
                        <a:t>3422-1</a:t>
                      </a:r>
                    </a:p>
                  </a:txBody>
                  <a:tcPr marL="9525" marR="9525" marT="9525" marB="0" anchor="ctr">
                    <a:solidFill>
                      <a:schemeClr val="accent6">
                        <a:lumMod val="50000"/>
                        <a:alpha val="1000"/>
                      </a:schemeClr>
                    </a:solidFill>
                  </a:tcPr>
                </a:tc>
                <a:tc>
                  <a:txBody>
                    <a:bodyPr/>
                    <a:lstStyle/>
                    <a:p>
                      <a:pPr marL="72000" algn="l" fontAlgn="ctr"/>
                      <a:r>
                        <a:rPr lang="ru-RU" sz="800" b="0" i="0" u="none" strike="noStrike" cap="none" dirty="0">
                          <a:solidFill>
                            <a:srgbClr val="007F76"/>
                          </a:solidFill>
                          <a:effectLst/>
                          <a:latin typeface="Arial Narrow" panose="020B0606020202030204" pitchFamily="34" charset="0"/>
                          <a:ea typeface="+mn-ea"/>
                          <a:cs typeface="+mn-cs"/>
                          <a:sym typeface="Arial"/>
                        </a:rPr>
                        <a:t>Спорт </a:t>
                      </a:r>
                      <a:r>
                        <a:rPr lang="ru-RU" sz="800" b="0" i="0" u="none" strike="noStrike" cap="none" dirty="0" err="1">
                          <a:solidFill>
                            <a:srgbClr val="007F76"/>
                          </a:solidFill>
                          <a:effectLst/>
                          <a:latin typeface="Arial Narrow" panose="020B0606020202030204" pitchFamily="34" charset="0"/>
                          <a:ea typeface="+mn-ea"/>
                          <a:cs typeface="+mn-cs"/>
                          <a:sym typeface="Arial"/>
                        </a:rPr>
                        <a:t>жаттықтырушылары</a:t>
                      </a:r>
                      <a:r>
                        <a:rPr lang="ru-RU" sz="800" b="0" i="0" u="none" strike="noStrike" cap="none" dirty="0">
                          <a:solidFill>
                            <a:srgbClr val="007F76"/>
                          </a:solidFill>
                          <a:effectLst/>
                          <a:latin typeface="Arial Narrow" panose="020B0606020202030204" pitchFamily="34" charset="0"/>
                          <a:ea typeface="+mn-ea"/>
                          <a:cs typeface="+mn-cs"/>
                          <a:sym typeface="Arial"/>
                        </a:rPr>
                        <a:t> </a:t>
                      </a:r>
                      <a:r>
                        <a:rPr lang="ru-RU" sz="800" b="0" i="0" u="none" strike="noStrike" cap="none" dirty="0" err="1">
                          <a:solidFill>
                            <a:srgbClr val="007F76"/>
                          </a:solidFill>
                          <a:effectLst/>
                          <a:latin typeface="Arial Narrow" panose="020B0606020202030204" pitchFamily="34" charset="0"/>
                          <a:ea typeface="+mn-ea"/>
                          <a:cs typeface="+mn-cs"/>
                          <a:sym typeface="Arial"/>
                        </a:rPr>
                        <a:t>және</a:t>
                      </a:r>
                      <a:r>
                        <a:rPr lang="ru-RU" sz="800" b="0" i="0" u="none" strike="noStrike" cap="none" dirty="0">
                          <a:solidFill>
                            <a:srgbClr val="007F76"/>
                          </a:solidFill>
                          <a:effectLst/>
                          <a:latin typeface="Arial Narrow" panose="020B0606020202030204" pitchFamily="34" charset="0"/>
                          <a:ea typeface="+mn-ea"/>
                          <a:cs typeface="+mn-cs"/>
                          <a:sym typeface="Arial"/>
                        </a:rPr>
                        <a:t> </a:t>
                      </a:r>
                      <a:r>
                        <a:rPr lang="ru-RU" sz="800" b="0" i="0" u="none" strike="noStrike" cap="none" dirty="0" err="1">
                          <a:solidFill>
                            <a:srgbClr val="007F76"/>
                          </a:solidFill>
                          <a:effectLst/>
                          <a:latin typeface="Arial Narrow" panose="020B0606020202030204" pitchFamily="34" charset="0"/>
                          <a:ea typeface="+mn-ea"/>
                          <a:cs typeface="+mn-cs"/>
                          <a:sym typeface="Arial"/>
                        </a:rPr>
                        <a:t>оқытушылары</a:t>
                      </a:r>
                      <a:endParaRPr lang="ru-RU" sz="800" b="0" i="0" u="none" strike="noStrike" cap="none" dirty="0">
                        <a:solidFill>
                          <a:srgbClr val="007F76"/>
                        </a:solidFill>
                        <a:effectLst/>
                        <a:latin typeface="Arial Narrow" panose="020B0606020202030204" pitchFamily="34" charset="0"/>
                        <a:ea typeface="+mn-ea"/>
                        <a:cs typeface="+mn-cs"/>
                        <a:sym typeface="Arial"/>
                      </a:endParaRPr>
                    </a:p>
                  </a:txBody>
                  <a:tcPr marL="9525" marR="9525" marT="0" marB="0" anchor="ctr">
                    <a:solidFill>
                      <a:schemeClr val="accent6">
                        <a:lumMod val="50000"/>
                        <a:alpha val="1000"/>
                      </a:schemeClr>
                    </a:solidFill>
                  </a:tcPr>
                </a:tc>
                <a:tc>
                  <a:txBody>
                    <a:bodyPr/>
                    <a:lstStyle/>
                    <a:p>
                      <a:pPr algn="ctr" rtl="0" fontAlgn="ctr"/>
                      <a:r>
                        <a:rPr lang="ru-RU" sz="800" b="0" i="0" u="none" strike="noStrike" dirty="0">
                          <a:solidFill>
                            <a:srgbClr val="007F76"/>
                          </a:solidFill>
                          <a:effectLst/>
                          <a:latin typeface="Arial Narrow" panose="020B0606020202030204" pitchFamily="34" charset="0"/>
                        </a:rPr>
                        <a:t>Астана қ.</a:t>
                      </a:r>
                    </a:p>
                  </a:txBody>
                  <a:tcPr marL="9525" marR="9525" marT="9525" marB="0" anchor="ctr">
                    <a:solidFill>
                      <a:schemeClr val="accent6">
                        <a:lumMod val="50000"/>
                        <a:alpha val="1000"/>
                      </a:schemeClr>
                    </a:solidFill>
                  </a:tcPr>
                </a:tc>
                <a:tc>
                  <a:txBody>
                    <a:bodyPr/>
                    <a:lstStyle/>
                    <a:p>
                      <a:pPr algn="ctr" rtl="0" fontAlgn="ctr"/>
                      <a:r>
                        <a:rPr lang="ru-RU" sz="800" b="0" i="0" u="none" strike="noStrike">
                          <a:solidFill>
                            <a:srgbClr val="007F76"/>
                          </a:solidFill>
                          <a:effectLst/>
                          <a:latin typeface="Arial Narrow" panose="020B0606020202030204" pitchFamily="34" charset="0"/>
                        </a:rPr>
                        <a:t>915</a:t>
                      </a:r>
                    </a:p>
                  </a:txBody>
                  <a:tcPr marL="9525" marR="9525" marT="9525" marB="0" anchor="ctr">
                    <a:solidFill>
                      <a:schemeClr val="accent6">
                        <a:lumMod val="50000"/>
                        <a:alpha val="1000"/>
                      </a:schemeClr>
                    </a:solidFill>
                  </a:tcPr>
                </a:tc>
                <a:tc>
                  <a:txBody>
                    <a:bodyPr/>
                    <a:lstStyle/>
                    <a:p>
                      <a:pPr algn="ctr" rtl="0" fontAlgn="ctr"/>
                      <a:r>
                        <a:rPr lang="ru-RU" sz="800" b="0" i="0" u="none" strike="noStrike">
                          <a:solidFill>
                            <a:srgbClr val="007F76"/>
                          </a:solidFill>
                          <a:effectLst/>
                          <a:latin typeface="Arial Narrow" panose="020B0606020202030204" pitchFamily="34" charset="0"/>
                        </a:rPr>
                        <a:t>12,2%</a:t>
                      </a:r>
                    </a:p>
                  </a:txBody>
                  <a:tcPr marL="9525" marR="9525" marT="9525" marB="0" anchor="ctr">
                    <a:solidFill>
                      <a:schemeClr val="accent6">
                        <a:lumMod val="50000"/>
                        <a:alpha val="1000"/>
                      </a:schemeClr>
                    </a:solidFill>
                  </a:tcPr>
                </a:tc>
                <a:tc>
                  <a:txBody>
                    <a:bodyPr/>
                    <a:lstStyle/>
                    <a:p>
                      <a:pPr algn="ctr" rtl="0" fontAlgn="ctr"/>
                      <a:r>
                        <a:rPr lang="ru-RU" sz="800" b="0" i="0" u="none" strike="noStrike" dirty="0">
                          <a:solidFill>
                            <a:srgbClr val="007F76"/>
                          </a:solidFill>
                          <a:effectLst/>
                          <a:latin typeface="Arial Narrow" panose="020B0606020202030204" pitchFamily="34" charset="0"/>
                        </a:rPr>
                        <a:t>Алматы қ.</a:t>
                      </a:r>
                    </a:p>
                  </a:txBody>
                  <a:tcPr marL="9525" marR="9525" marT="9525" marB="0" anchor="ctr">
                    <a:solidFill>
                      <a:schemeClr val="accent6">
                        <a:lumMod val="50000"/>
                        <a:alpha val="1000"/>
                      </a:schemeClr>
                    </a:solidFill>
                  </a:tcPr>
                </a:tc>
                <a:tc>
                  <a:txBody>
                    <a:bodyPr/>
                    <a:lstStyle/>
                    <a:p>
                      <a:pPr algn="ctr" rtl="0" fontAlgn="ctr"/>
                      <a:r>
                        <a:rPr lang="ru-RU" sz="800" b="0" i="0" u="none" strike="noStrike">
                          <a:solidFill>
                            <a:srgbClr val="007F76"/>
                          </a:solidFill>
                          <a:effectLst/>
                          <a:latin typeface="Arial Narrow" panose="020B0606020202030204" pitchFamily="34" charset="0"/>
                        </a:rPr>
                        <a:t>752</a:t>
                      </a:r>
                    </a:p>
                  </a:txBody>
                  <a:tcPr marL="9525" marR="9525" marT="9525" marB="0" anchor="ctr">
                    <a:solidFill>
                      <a:schemeClr val="accent6">
                        <a:lumMod val="50000"/>
                        <a:alpha val="1000"/>
                      </a:schemeClr>
                    </a:solidFill>
                  </a:tcPr>
                </a:tc>
                <a:tc>
                  <a:txBody>
                    <a:bodyPr/>
                    <a:lstStyle/>
                    <a:p>
                      <a:pPr algn="ctr" rtl="0" fontAlgn="ctr"/>
                      <a:r>
                        <a:rPr lang="ru-RU" sz="800" b="0" i="0" u="none" strike="noStrike">
                          <a:solidFill>
                            <a:srgbClr val="007F76"/>
                          </a:solidFill>
                          <a:effectLst/>
                          <a:latin typeface="Arial Narrow" panose="020B0606020202030204" pitchFamily="34" charset="0"/>
                        </a:rPr>
                        <a:t>10,0%</a:t>
                      </a:r>
                    </a:p>
                  </a:txBody>
                  <a:tcPr marL="9525" marR="9525" marT="9525" marB="0" anchor="ctr">
                    <a:solidFill>
                      <a:schemeClr val="accent6">
                        <a:lumMod val="50000"/>
                        <a:alpha val="1000"/>
                      </a:schemeClr>
                    </a:solidFill>
                  </a:tcPr>
                </a:tc>
                <a:tc>
                  <a:txBody>
                    <a:bodyPr/>
                    <a:lstStyle/>
                    <a:p>
                      <a:pPr algn="ctr" rtl="0" fontAlgn="ctr"/>
                      <a:r>
                        <a:rPr lang="ru-RU" sz="800" b="0" i="0" u="none" strike="noStrike" dirty="0" err="1">
                          <a:solidFill>
                            <a:srgbClr val="007F76"/>
                          </a:solidFill>
                          <a:effectLst/>
                          <a:latin typeface="Arial Narrow" panose="020B0606020202030204" pitchFamily="34" charset="0"/>
                        </a:rPr>
                        <a:t>Түркістан</a:t>
                      </a:r>
                      <a:endParaRPr lang="ru-RU" sz="800" b="0" i="0" u="none" strike="noStrike" dirty="0">
                        <a:solidFill>
                          <a:srgbClr val="007F76"/>
                        </a:solidFill>
                        <a:effectLst/>
                        <a:latin typeface="Arial Narrow" panose="020B0606020202030204" pitchFamily="34" charset="0"/>
                      </a:endParaRPr>
                    </a:p>
                  </a:txBody>
                  <a:tcPr marL="9525" marR="9525" marT="9525" marB="0" anchor="ctr">
                    <a:solidFill>
                      <a:schemeClr val="accent6">
                        <a:lumMod val="50000"/>
                        <a:alpha val="1000"/>
                      </a:schemeClr>
                    </a:solidFill>
                  </a:tcPr>
                </a:tc>
                <a:tc>
                  <a:txBody>
                    <a:bodyPr/>
                    <a:lstStyle/>
                    <a:p>
                      <a:pPr algn="ctr" rtl="0" fontAlgn="ctr"/>
                      <a:r>
                        <a:rPr lang="ru-RU" sz="800" b="0" i="0" u="none" strike="noStrike">
                          <a:solidFill>
                            <a:srgbClr val="007F76"/>
                          </a:solidFill>
                          <a:effectLst/>
                          <a:latin typeface="Arial Narrow" panose="020B0606020202030204" pitchFamily="34" charset="0"/>
                        </a:rPr>
                        <a:t>617</a:t>
                      </a:r>
                    </a:p>
                  </a:txBody>
                  <a:tcPr marL="9525" marR="9525" marT="9525" marB="0" anchor="ctr">
                    <a:solidFill>
                      <a:schemeClr val="accent6">
                        <a:lumMod val="50000"/>
                        <a:alpha val="1000"/>
                      </a:schemeClr>
                    </a:solidFill>
                  </a:tcPr>
                </a:tc>
                <a:tc>
                  <a:txBody>
                    <a:bodyPr/>
                    <a:lstStyle/>
                    <a:p>
                      <a:pPr algn="ctr" rtl="0" fontAlgn="ctr"/>
                      <a:r>
                        <a:rPr lang="ru-RU" sz="800" b="0" i="0" u="none" strike="noStrike">
                          <a:solidFill>
                            <a:srgbClr val="007F76"/>
                          </a:solidFill>
                          <a:effectLst/>
                          <a:latin typeface="Arial Narrow" panose="020B0606020202030204" pitchFamily="34" charset="0"/>
                        </a:rPr>
                        <a:t>8,2%</a:t>
                      </a:r>
                    </a:p>
                  </a:txBody>
                  <a:tcPr marL="9525" marR="9525" marT="9525" marB="0" anchor="ctr">
                    <a:lnR w="12700" cap="flat" cmpd="sng" algn="ctr">
                      <a:noFill/>
                      <a:prstDash val="solid"/>
                      <a:round/>
                      <a:headEnd type="none" w="med" len="med"/>
                      <a:tailEnd type="none" w="med" len="med"/>
                    </a:lnR>
                    <a:solidFill>
                      <a:schemeClr val="accent6">
                        <a:lumMod val="50000"/>
                        <a:alpha val="1000"/>
                      </a:schemeClr>
                    </a:solidFill>
                  </a:tcPr>
                </a:tc>
                <a:extLst>
                  <a:ext uri="{0D108BD9-81ED-4DB2-BD59-A6C34878D82A}">
                    <a16:rowId xmlns:a16="http://schemas.microsoft.com/office/drawing/2014/main" val="761244194"/>
                  </a:ext>
                </a:extLst>
              </a:tr>
              <a:tr h="171544">
                <a:tc>
                  <a:txBody>
                    <a:bodyPr/>
                    <a:lstStyle/>
                    <a:p>
                      <a:pPr algn="ctr" fontAlgn="b"/>
                      <a:r>
                        <a:rPr lang="ru-RU" sz="800" u="none" strike="noStrike" dirty="0">
                          <a:solidFill>
                            <a:srgbClr val="007F76"/>
                          </a:solidFill>
                          <a:effectLst/>
                          <a:latin typeface="Arial Narrow" panose="020B0606020202030204" pitchFamily="34" charset="0"/>
                        </a:rPr>
                        <a:t>23</a:t>
                      </a:r>
                      <a:endParaRPr lang="en-US" sz="800" b="0" i="0" u="none" strike="noStrike" dirty="0">
                        <a:solidFill>
                          <a:srgbClr val="007F76"/>
                        </a:solidFill>
                        <a:effectLst/>
                        <a:latin typeface="Arial Narrow" panose="020B0606020202030204" pitchFamily="34" charset="0"/>
                      </a:endParaRPr>
                    </a:p>
                  </a:txBody>
                  <a:tcPr marL="9525" marR="9525" marT="0" marB="0" anchor="ctr">
                    <a:solidFill>
                      <a:srgbClr val="007F76">
                        <a:alpha val="20000"/>
                      </a:srgbClr>
                    </a:solidFill>
                  </a:tcPr>
                </a:tc>
                <a:tc>
                  <a:txBody>
                    <a:bodyPr/>
                    <a:lstStyle/>
                    <a:p>
                      <a:pPr algn="ctr" rtl="0" fontAlgn="ctr"/>
                      <a:r>
                        <a:rPr lang="ru-RU" sz="800" b="0" i="0" u="none" strike="noStrike">
                          <a:solidFill>
                            <a:srgbClr val="007F76"/>
                          </a:solidFill>
                          <a:effectLst/>
                          <a:latin typeface="Arial Narrow" panose="020B0606020202030204" pitchFamily="34" charset="0"/>
                        </a:rPr>
                        <a:t>1323-0</a:t>
                      </a:r>
                    </a:p>
                  </a:txBody>
                  <a:tcPr marL="9525" marR="9525" marT="9525" marB="0" anchor="ctr">
                    <a:solidFill>
                      <a:srgbClr val="007F76">
                        <a:alpha val="20000"/>
                      </a:srgbClr>
                    </a:solidFill>
                  </a:tcPr>
                </a:tc>
                <a:tc>
                  <a:txBody>
                    <a:bodyPr/>
                    <a:lstStyle/>
                    <a:p>
                      <a:pPr marL="72000" algn="l" fontAlgn="ctr"/>
                      <a:r>
                        <a:rPr lang="ru-RU" sz="800" b="0" i="0" u="none" strike="noStrike" cap="none" dirty="0" err="1">
                          <a:solidFill>
                            <a:srgbClr val="007F76"/>
                          </a:solidFill>
                          <a:effectLst/>
                          <a:latin typeface="Arial Narrow" panose="020B0606020202030204" pitchFamily="34" charset="0"/>
                          <a:ea typeface="+mn-ea"/>
                          <a:cs typeface="+mn-cs"/>
                          <a:sym typeface="Arial"/>
                        </a:rPr>
                        <a:t>Мамандандырылған</a:t>
                      </a:r>
                      <a:r>
                        <a:rPr lang="ru-RU" sz="800" b="0" i="0" u="none" strike="noStrike" cap="none" dirty="0">
                          <a:solidFill>
                            <a:srgbClr val="007F76"/>
                          </a:solidFill>
                          <a:effectLst/>
                          <a:latin typeface="Arial Narrow" panose="020B0606020202030204" pitchFamily="34" charset="0"/>
                          <a:ea typeface="+mn-ea"/>
                          <a:cs typeface="+mn-cs"/>
                          <a:sym typeface="Arial"/>
                        </a:rPr>
                        <a:t> </a:t>
                      </a:r>
                      <a:r>
                        <a:rPr lang="ru-RU" sz="800" b="0" i="0" u="none" strike="noStrike" cap="none" dirty="0" err="1">
                          <a:solidFill>
                            <a:srgbClr val="007F76"/>
                          </a:solidFill>
                          <a:effectLst/>
                          <a:latin typeface="Arial Narrow" panose="020B0606020202030204" pitchFamily="34" charset="0"/>
                          <a:ea typeface="+mn-ea"/>
                          <a:cs typeface="+mn-cs"/>
                          <a:sym typeface="Arial"/>
                        </a:rPr>
                        <a:t>құрылыс</a:t>
                      </a:r>
                      <a:r>
                        <a:rPr lang="ru-RU" sz="800" b="0" i="0" u="none" strike="noStrike" cap="none" dirty="0">
                          <a:solidFill>
                            <a:srgbClr val="007F76"/>
                          </a:solidFill>
                          <a:effectLst/>
                          <a:latin typeface="Arial Narrow" panose="020B0606020202030204" pitchFamily="34" charset="0"/>
                          <a:ea typeface="+mn-ea"/>
                          <a:cs typeface="+mn-cs"/>
                          <a:sym typeface="Arial"/>
                        </a:rPr>
                        <a:t> </a:t>
                      </a:r>
                      <a:r>
                        <a:rPr lang="ru-RU" sz="800" b="0" i="0" u="none" strike="noStrike" cap="none" dirty="0" err="1">
                          <a:solidFill>
                            <a:srgbClr val="007F76"/>
                          </a:solidFill>
                          <a:effectLst/>
                          <a:latin typeface="Arial Narrow" panose="020B0606020202030204" pitchFamily="34" charset="0"/>
                          <a:ea typeface="+mn-ea"/>
                          <a:cs typeface="+mn-cs"/>
                          <a:sym typeface="Arial"/>
                        </a:rPr>
                        <a:t>бөлімшелерінің</a:t>
                      </a:r>
                      <a:r>
                        <a:rPr lang="ru-RU" sz="800" b="0" i="0" u="none" strike="noStrike" cap="none" dirty="0">
                          <a:solidFill>
                            <a:srgbClr val="007F76"/>
                          </a:solidFill>
                          <a:effectLst/>
                          <a:latin typeface="Arial Narrow" panose="020B0606020202030204" pitchFamily="34" charset="0"/>
                          <a:ea typeface="+mn-ea"/>
                          <a:cs typeface="+mn-cs"/>
                          <a:sym typeface="Arial"/>
                        </a:rPr>
                        <a:t> </a:t>
                      </a:r>
                      <a:r>
                        <a:rPr lang="ru-RU" sz="800" b="0" i="0" u="none" strike="noStrike" cap="none" dirty="0" err="1">
                          <a:solidFill>
                            <a:srgbClr val="007F76"/>
                          </a:solidFill>
                          <a:effectLst/>
                          <a:latin typeface="Arial Narrow" panose="020B0606020202030204" pitchFamily="34" charset="0"/>
                          <a:ea typeface="+mn-ea"/>
                          <a:cs typeface="+mn-cs"/>
                          <a:sym typeface="Arial"/>
                        </a:rPr>
                        <a:t>басшылары</a:t>
                      </a:r>
                      <a:endParaRPr lang="ru-RU" sz="800" b="0" i="0" u="none" strike="noStrike" cap="none" dirty="0">
                        <a:solidFill>
                          <a:srgbClr val="007F76"/>
                        </a:solidFill>
                        <a:effectLst/>
                        <a:latin typeface="Arial Narrow" panose="020B0606020202030204" pitchFamily="34" charset="0"/>
                        <a:ea typeface="+mn-ea"/>
                        <a:cs typeface="+mn-cs"/>
                        <a:sym typeface="Arial"/>
                      </a:endParaRPr>
                    </a:p>
                  </a:txBody>
                  <a:tcPr marL="9525" marR="9525" marT="0" marB="0" anchor="ctr">
                    <a:solidFill>
                      <a:srgbClr val="007F76">
                        <a:alpha val="20000"/>
                      </a:srgbClr>
                    </a:solidFill>
                  </a:tcPr>
                </a:tc>
                <a:tc>
                  <a:txBody>
                    <a:bodyPr/>
                    <a:lstStyle/>
                    <a:p>
                      <a:pPr algn="ctr" rtl="0" fontAlgn="ctr"/>
                      <a:r>
                        <a:rPr lang="ru-RU" sz="800" b="0" i="0" u="none" strike="noStrike" dirty="0" err="1">
                          <a:solidFill>
                            <a:srgbClr val="007F76"/>
                          </a:solidFill>
                          <a:effectLst/>
                          <a:latin typeface="Arial Narrow" panose="020B0606020202030204" pitchFamily="34" charset="0"/>
                        </a:rPr>
                        <a:t>Қостанай</a:t>
                      </a:r>
                      <a:endParaRPr lang="ru-RU" sz="800" b="0" i="0" u="none" strike="noStrike" dirty="0">
                        <a:solidFill>
                          <a:srgbClr val="007F76"/>
                        </a:solidFill>
                        <a:effectLst/>
                        <a:latin typeface="Arial Narrow" panose="020B0606020202030204" pitchFamily="34" charset="0"/>
                      </a:endParaRPr>
                    </a:p>
                  </a:txBody>
                  <a:tcPr marL="9525" marR="9525" marT="9525" marB="0" anchor="ctr">
                    <a:solidFill>
                      <a:srgbClr val="007F76">
                        <a:alpha val="20000"/>
                      </a:srgbClr>
                    </a:solidFill>
                  </a:tcPr>
                </a:tc>
                <a:tc>
                  <a:txBody>
                    <a:bodyPr/>
                    <a:lstStyle/>
                    <a:p>
                      <a:pPr algn="ctr" rtl="0" fontAlgn="ctr"/>
                      <a:r>
                        <a:rPr lang="ru-RU" sz="800" b="0" i="0" u="none" strike="noStrike">
                          <a:solidFill>
                            <a:srgbClr val="007F76"/>
                          </a:solidFill>
                          <a:effectLst/>
                          <a:latin typeface="Arial Narrow" panose="020B0606020202030204" pitchFamily="34" charset="0"/>
                        </a:rPr>
                        <a:t>2 634</a:t>
                      </a:r>
                    </a:p>
                  </a:txBody>
                  <a:tcPr marL="9525" marR="9525" marT="9525" marB="0" anchor="ctr">
                    <a:solidFill>
                      <a:srgbClr val="007F76">
                        <a:alpha val="20000"/>
                      </a:srgbClr>
                    </a:solidFill>
                  </a:tcPr>
                </a:tc>
                <a:tc>
                  <a:txBody>
                    <a:bodyPr/>
                    <a:lstStyle/>
                    <a:p>
                      <a:pPr algn="ctr" rtl="0" fontAlgn="ctr"/>
                      <a:r>
                        <a:rPr lang="ru-RU" sz="800" b="0" i="0" u="none" strike="noStrike">
                          <a:solidFill>
                            <a:srgbClr val="007F76"/>
                          </a:solidFill>
                          <a:effectLst/>
                          <a:latin typeface="Arial Narrow" panose="020B0606020202030204" pitchFamily="34" charset="0"/>
                        </a:rPr>
                        <a:t>36,7%</a:t>
                      </a:r>
                    </a:p>
                  </a:txBody>
                  <a:tcPr marL="9525" marR="9525" marT="9525" marB="0" anchor="ctr">
                    <a:solidFill>
                      <a:srgbClr val="007F76">
                        <a:alpha val="20000"/>
                      </a:srgbClr>
                    </a:solidFill>
                  </a:tcPr>
                </a:tc>
                <a:tc>
                  <a:txBody>
                    <a:bodyPr/>
                    <a:lstStyle/>
                    <a:p>
                      <a:pPr algn="ctr" rtl="0" fontAlgn="ctr"/>
                      <a:r>
                        <a:rPr lang="ru-RU" sz="800" b="0" i="0" u="none" strike="noStrike" dirty="0">
                          <a:solidFill>
                            <a:srgbClr val="007F76"/>
                          </a:solidFill>
                          <a:effectLst/>
                          <a:latin typeface="Arial Narrow" panose="020B0606020202030204" pitchFamily="34" charset="0"/>
                        </a:rPr>
                        <a:t>Астана қ.</a:t>
                      </a:r>
                    </a:p>
                  </a:txBody>
                  <a:tcPr marL="9525" marR="9525" marT="9525" marB="0" anchor="ctr">
                    <a:solidFill>
                      <a:srgbClr val="007F76">
                        <a:alpha val="20000"/>
                      </a:srgbClr>
                    </a:solidFill>
                  </a:tcPr>
                </a:tc>
                <a:tc>
                  <a:txBody>
                    <a:bodyPr/>
                    <a:lstStyle/>
                    <a:p>
                      <a:pPr algn="ctr" rtl="0" fontAlgn="ctr"/>
                      <a:r>
                        <a:rPr lang="ru-RU" sz="800" b="0" i="0" u="none" strike="noStrike">
                          <a:solidFill>
                            <a:srgbClr val="007F76"/>
                          </a:solidFill>
                          <a:effectLst/>
                          <a:latin typeface="Arial Narrow" panose="020B0606020202030204" pitchFamily="34" charset="0"/>
                        </a:rPr>
                        <a:t>1383</a:t>
                      </a:r>
                    </a:p>
                  </a:txBody>
                  <a:tcPr marL="9525" marR="9525" marT="9525" marB="0" anchor="ctr">
                    <a:solidFill>
                      <a:srgbClr val="007F76">
                        <a:alpha val="20000"/>
                      </a:srgbClr>
                    </a:solidFill>
                  </a:tcPr>
                </a:tc>
                <a:tc>
                  <a:txBody>
                    <a:bodyPr/>
                    <a:lstStyle/>
                    <a:p>
                      <a:pPr algn="ctr" rtl="0" fontAlgn="ctr"/>
                      <a:r>
                        <a:rPr lang="ru-RU" sz="800" b="0" i="0" u="none" strike="noStrike">
                          <a:solidFill>
                            <a:srgbClr val="007F76"/>
                          </a:solidFill>
                          <a:effectLst/>
                          <a:latin typeface="Arial Narrow" panose="020B0606020202030204" pitchFamily="34" charset="0"/>
                        </a:rPr>
                        <a:t>19,3%</a:t>
                      </a:r>
                    </a:p>
                  </a:txBody>
                  <a:tcPr marL="9525" marR="9525" marT="9525" marB="0" anchor="ctr">
                    <a:solidFill>
                      <a:srgbClr val="007F76">
                        <a:alpha val="20000"/>
                      </a:srgbClr>
                    </a:solidFill>
                  </a:tcPr>
                </a:tc>
                <a:tc>
                  <a:txBody>
                    <a:bodyPr/>
                    <a:lstStyle/>
                    <a:p>
                      <a:pPr algn="ctr" rtl="0" fontAlgn="ctr"/>
                      <a:r>
                        <a:rPr lang="ru-RU" sz="800" b="0" i="0" u="none" strike="noStrike" dirty="0">
                          <a:solidFill>
                            <a:srgbClr val="007F76"/>
                          </a:solidFill>
                          <a:effectLst/>
                          <a:latin typeface="Arial Narrow" panose="020B0606020202030204" pitchFamily="34" charset="0"/>
                        </a:rPr>
                        <a:t>Ш.-</a:t>
                      </a:r>
                      <a:r>
                        <a:rPr lang="ru-RU" sz="800" b="0" i="0" u="none" strike="noStrike" dirty="0" err="1">
                          <a:solidFill>
                            <a:srgbClr val="007F76"/>
                          </a:solidFill>
                          <a:effectLst/>
                          <a:latin typeface="Arial Narrow" panose="020B0606020202030204" pitchFamily="34" charset="0"/>
                        </a:rPr>
                        <a:t>Қазақстан</a:t>
                      </a:r>
                      <a:endParaRPr lang="ru-RU" sz="800" b="0" i="0" u="none" strike="noStrike" dirty="0">
                        <a:solidFill>
                          <a:srgbClr val="007F76"/>
                        </a:solidFill>
                        <a:effectLst/>
                        <a:latin typeface="Arial Narrow" panose="020B0606020202030204" pitchFamily="34" charset="0"/>
                      </a:endParaRPr>
                    </a:p>
                  </a:txBody>
                  <a:tcPr marL="9525" marR="9525" marT="9525" marB="0" anchor="ctr">
                    <a:solidFill>
                      <a:srgbClr val="007F76">
                        <a:alpha val="20000"/>
                      </a:srgbClr>
                    </a:solidFill>
                  </a:tcPr>
                </a:tc>
                <a:tc>
                  <a:txBody>
                    <a:bodyPr/>
                    <a:lstStyle/>
                    <a:p>
                      <a:pPr algn="ctr" rtl="0" fontAlgn="ctr"/>
                      <a:r>
                        <a:rPr lang="ru-RU" sz="800" b="0" i="0" u="none" strike="noStrike">
                          <a:solidFill>
                            <a:srgbClr val="007F76"/>
                          </a:solidFill>
                          <a:effectLst/>
                          <a:latin typeface="Arial Narrow" panose="020B0606020202030204" pitchFamily="34" charset="0"/>
                        </a:rPr>
                        <a:t>695</a:t>
                      </a:r>
                    </a:p>
                  </a:txBody>
                  <a:tcPr marL="9525" marR="9525" marT="9525" marB="0" anchor="ctr">
                    <a:solidFill>
                      <a:srgbClr val="007F76">
                        <a:alpha val="20000"/>
                      </a:srgbClr>
                    </a:solidFill>
                  </a:tcPr>
                </a:tc>
                <a:tc>
                  <a:txBody>
                    <a:bodyPr/>
                    <a:lstStyle/>
                    <a:p>
                      <a:pPr algn="ctr" rtl="0" fontAlgn="ctr"/>
                      <a:r>
                        <a:rPr lang="ru-RU" sz="800" b="0" i="0" u="none" strike="noStrike">
                          <a:solidFill>
                            <a:srgbClr val="007F76"/>
                          </a:solidFill>
                          <a:effectLst/>
                          <a:latin typeface="Arial Narrow" panose="020B0606020202030204" pitchFamily="34" charset="0"/>
                        </a:rPr>
                        <a:t>9,7%</a:t>
                      </a:r>
                    </a:p>
                  </a:txBody>
                  <a:tcPr marL="9525" marR="9525" marT="9525" marB="0" anchor="ctr">
                    <a:lnR w="12700" cap="flat" cmpd="sng" algn="ctr">
                      <a:noFill/>
                      <a:prstDash val="solid"/>
                      <a:round/>
                      <a:headEnd type="none" w="med" len="med"/>
                      <a:tailEnd type="none" w="med" len="med"/>
                    </a:lnR>
                    <a:solidFill>
                      <a:srgbClr val="007F76">
                        <a:alpha val="20000"/>
                      </a:srgbClr>
                    </a:solidFill>
                  </a:tcPr>
                </a:tc>
                <a:extLst>
                  <a:ext uri="{0D108BD9-81ED-4DB2-BD59-A6C34878D82A}">
                    <a16:rowId xmlns:a16="http://schemas.microsoft.com/office/drawing/2014/main" val="1996304957"/>
                  </a:ext>
                </a:extLst>
              </a:tr>
              <a:tr h="171544">
                <a:tc>
                  <a:txBody>
                    <a:bodyPr/>
                    <a:lstStyle/>
                    <a:p>
                      <a:pPr algn="ctr" fontAlgn="b"/>
                      <a:r>
                        <a:rPr lang="ru-RU" sz="800" u="none" strike="noStrike" dirty="0">
                          <a:solidFill>
                            <a:srgbClr val="007F76"/>
                          </a:solidFill>
                          <a:effectLst/>
                          <a:latin typeface="Arial Narrow" panose="020B0606020202030204" pitchFamily="34" charset="0"/>
                        </a:rPr>
                        <a:t>24</a:t>
                      </a:r>
                      <a:endParaRPr lang="en-US" sz="800" b="0" i="0" u="none" strike="noStrike" dirty="0">
                        <a:solidFill>
                          <a:srgbClr val="007F76"/>
                        </a:solidFill>
                        <a:effectLst/>
                        <a:latin typeface="Arial Narrow" panose="020B0606020202030204" pitchFamily="34" charset="0"/>
                      </a:endParaRPr>
                    </a:p>
                  </a:txBody>
                  <a:tcPr marL="9525" marR="9525" marT="0" marB="0" anchor="ctr">
                    <a:solidFill>
                      <a:schemeClr val="accent6">
                        <a:lumMod val="50000"/>
                        <a:alpha val="1000"/>
                      </a:schemeClr>
                    </a:solidFill>
                  </a:tcPr>
                </a:tc>
                <a:tc>
                  <a:txBody>
                    <a:bodyPr/>
                    <a:lstStyle/>
                    <a:p>
                      <a:pPr algn="ctr" rtl="0" fontAlgn="ctr"/>
                      <a:r>
                        <a:rPr lang="ru-RU" sz="800" b="0" i="0" u="none" strike="noStrike">
                          <a:solidFill>
                            <a:srgbClr val="007F76"/>
                          </a:solidFill>
                          <a:effectLst/>
                          <a:latin typeface="Arial Narrow" panose="020B0606020202030204" pitchFamily="34" charset="0"/>
                        </a:rPr>
                        <a:t>7533-1</a:t>
                      </a:r>
                    </a:p>
                  </a:txBody>
                  <a:tcPr marL="9525" marR="9525" marT="9525" marB="0" anchor="ctr">
                    <a:solidFill>
                      <a:schemeClr val="accent6">
                        <a:lumMod val="50000"/>
                        <a:alpha val="1000"/>
                      </a:schemeClr>
                    </a:solidFill>
                  </a:tcPr>
                </a:tc>
                <a:tc>
                  <a:txBody>
                    <a:bodyPr/>
                    <a:lstStyle/>
                    <a:p>
                      <a:pPr marL="72000" algn="l" fontAlgn="ctr"/>
                      <a:r>
                        <a:rPr lang="ru-RU" sz="800" b="0" i="0" u="none" strike="noStrike" cap="none" dirty="0" err="1">
                          <a:solidFill>
                            <a:srgbClr val="007F76"/>
                          </a:solidFill>
                          <a:effectLst/>
                          <a:latin typeface="Arial Narrow" panose="020B0606020202030204" pitchFamily="34" charset="0"/>
                          <a:ea typeface="+mn-ea"/>
                          <a:cs typeface="+mn-cs"/>
                          <a:sym typeface="Arial"/>
                        </a:rPr>
                        <a:t>Тігіншілер</a:t>
                      </a:r>
                      <a:r>
                        <a:rPr lang="ru-RU" sz="800" b="0" i="0" u="none" strike="noStrike" cap="none" dirty="0">
                          <a:solidFill>
                            <a:srgbClr val="007F76"/>
                          </a:solidFill>
                          <a:effectLst/>
                          <a:latin typeface="Arial Narrow" panose="020B0606020202030204" pitchFamily="34" charset="0"/>
                          <a:ea typeface="+mn-ea"/>
                          <a:cs typeface="+mn-cs"/>
                          <a:sym typeface="Arial"/>
                        </a:rPr>
                        <a:t> </a:t>
                      </a:r>
                      <a:r>
                        <a:rPr lang="ru-RU" sz="800" b="0" i="0" u="none" strike="noStrike" cap="none" dirty="0" err="1">
                          <a:solidFill>
                            <a:srgbClr val="007F76"/>
                          </a:solidFill>
                          <a:effectLst/>
                          <a:latin typeface="Arial Narrow" panose="020B0606020202030204" pitchFamily="34" charset="0"/>
                          <a:ea typeface="+mn-ea"/>
                          <a:cs typeface="+mn-cs"/>
                          <a:sym typeface="Arial"/>
                        </a:rPr>
                        <a:t>және</a:t>
                      </a:r>
                      <a:r>
                        <a:rPr lang="ru-RU" sz="800" b="0" i="0" u="none" strike="noStrike" cap="none" dirty="0">
                          <a:solidFill>
                            <a:srgbClr val="007F76"/>
                          </a:solidFill>
                          <a:effectLst/>
                          <a:latin typeface="Arial Narrow" panose="020B0606020202030204" pitchFamily="34" charset="0"/>
                          <a:ea typeface="+mn-ea"/>
                          <a:cs typeface="+mn-cs"/>
                          <a:sym typeface="Arial"/>
                        </a:rPr>
                        <a:t> </a:t>
                      </a:r>
                      <a:r>
                        <a:rPr lang="ru-RU" sz="800" b="0" i="0" u="none" strike="noStrike" cap="none" dirty="0" err="1">
                          <a:solidFill>
                            <a:srgbClr val="007F76"/>
                          </a:solidFill>
                          <a:effectLst/>
                          <a:latin typeface="Arial Narrow" panose="020B0606020202030204" pitchFamily="34" charset="0"/>
                          <a:ea typeface="+mn-ea"/>
                          <a:cs typeface="+mn-cs"/>
                          <a:sym typeface="Arial"/>
                        </a:rPr>
                        <a:t>киім</a:t>
                      </a:r>
                      <a:r>
                        <a:rPr lang="ru-RU" sz="800" b="0" i="0" u="none" strike="noStrike" cap="none" dirty="0">
                          <a:solidFill>
                            <a:srgbClr val="007F76"/>
                          </a:solidFill>
                          <a:effectLst/>
                          <a:latin typeface="Arial Narrow" panose="020B0606020202030204" pitchFamily="34" charset="0"/>
                          <a:ea typeface="+mn-ea"/>
                          <a:cs typeface="+mn-cs"/>
                          <a:sym typeface="Arial"/>
                        </a:rPr>
                        <a:t> </a:t>
                      </a:r>
                      <a:r>
                        <a:rPr lang="ru-RU" sz="800" b="0" i="0" u="none" strike="noStrike" cap="none" dirty="0" err="1">
                          <a:solidFill>
                            <a:srgbClr val="007F76"/>
                          </a:solidFill>
                          <a:effectLst/>
                          <a:latin typeface="Arial Narrow" panose="020B0606020202030204" pitchFamily="34" charset="0"/>
                          <a:ea typeface="+mn-ea"/>
                          <a:cs typeface="+mn-cs"/>
                          <a:sym typeface="Arial"/>
                        </a:rPr>
                        <a:t>және</a:t>
                      </a:r>
                      <a:r>
                        <a:rPr lang="ru-RU" sz="800" b="0" i="0" u="none" strike="noStrike" cap="none" dirty="0">
                          <a:solidFill>
                            <a:srgbClr val="007F76"/>
                          </a:solidFill>
                          <a:effectLst/>
                          <a:latin typeface="Arial Narrow" panose="020B0606020202030204" pitchFamily="34" charset="0"/>
                          <a:ea typeface="+mn-ea"/>
                          <a:cs typeface="+mn-cs"/>
                          <a:sym typeface="Arial"/>
                        </a:rPr>
                        <a:t> мата </a:t>
                      </a:r>
                      <a:r>
                        <a:rPr lang="ru-RU" sz="800" b="0" i="0" u="none" strike="noStrike" cap="none" dirty="0" err="1">
                          <a:solidFill>
                            <a:srgbClr val="007F76"/>
                          </a:solidFill>
                          <a:effectLst/>
                          <a:latin typeface="Arial Narrow" panose="020B0606020202030204" pitchFamily="34" charset="0"/>
                          <a:ea typeface="+mn-ea"/>
                          <a:cs typeface="+mn-cs"/>
                          <a:sym typeface="Arial"/>
                        </a:rPr>
                        <a:t>реставраторлары</a:t>
                      </a:r>
                      <a:endParaRPr lang="ru-RU" sz="800" b="0" i="0" u="none" strike="noStrike" cap="none" dirty="0">
                        <a:solidFill>
                          <a:srgbClr val="007F76"/>
                        </a:solidFill>
                        <a:effectLst/>
                        <a:latin typeface="Arial Narrow" panose="020B0606020202030204" pitchFamily="34" charset="0"/>
                        <a:ea typeface="+mn-ea"/>
                        <a:cs typeface="+mn-cs"/>
                        <a:sym typeface="Arial"/>
                      </a:endParaRPr>
                    </a:p>
                  </a:txBody>
                  <a:tcPr marL="9525" marR="9525" marT="0" marB="0" anchor="ctr">
                    <a:solidFill>
                      <a:schemeClr val="accent6">
                        <a:lumMod val="50000"/>
                        <a:alpha val="1000"/>
                      </a:schemeClr>
                    </a:solidFill>
                  </a:tcPr>
                </a:tc>
                <a:tc>
                  <a:txBody>
                    <a:bodyPr/>
                    <a:lstStyle/>
                    <a:p>
                      <a:pPr algn="ctr" rtl="0" fontAlgn="ctr"/>
                      <a:r>
                        <a:rPr lang="ru-RU" sz="800" b="0" i="0" u="none" strike="noStrike" dirty="0">
                          <a:solidFill>
                            <a:srgbClr val="007F76"/>
                          </a:solidFill>
                          <a:effectLst/>
                          <a:latin typeface="Arial Narrow" panose="020B0606020202030204" pitchFamily="34" charset="0"/>
                        </a:rPr>
                        <a:t>Алматы қ.</a:t>
                      </a:r>
                    </a:p>
                  </a:txBody>
                  <a:tcPr marL="9525" marR="9525" marT="9525" marB="0" anchor="ctr">
                    <a:solidFill>
                      <a:schemeClr val="accent6">
                        <a:lumMod val="50000"/>
                        <a:alpha val="1000"/>
                      </a:schemeClr>
                    </a:solidFill>
                  </a:tcPr>
                </a:tc>
                <a:tc>
                  <a:txBody>
                    <a:bodyPr/>
                    <a:lstStyle/>
                    <a:p>
                      <a:pPr algn="ctr" rtl="0" fontAlgn="ctr"/>
                      <a:r>
                        <a:rPr lang="ru-RU" sz="800" b="0" i="0" u="none" strike="noStrike">
                          <a:solidFill>
                            <a:srgbClr val="007F76"/>
                          </a:solidFill>
                          <a:effectLst/>
                          <a:latin typeface="Arial Narrow" panose="020B0606020202030204" pitchFamily="34" charset="0"/>
                        </a:rPr>
                        <a:t>1 269</a:t>
                      </a:r>
                    </a:p>
                  </a:txBody>
                  <a:tcPr marL="9525" marR="9525" marT="9525" marB="0" anchor="ctr">
                    <a:solidFill>
                      <a:schemeClr val="accent6">
                        <a:lumMod val="50000"/>
                        <a:alpha val="1000"/>
                      </a:schemeClr>
                    </a:solidFill>
                  </a:tcPr>
                </a:tc>
                <a:tc>
                  <a:txBody>
                    <a:bodyPr/>
                    <a:lstStyle/>
                    <a:p>
                      <a:pPr algn="ctr" rtl="0" fontAlgn="ctr"/>
                      <a:r>
                        <a:rPr lang="ru-RU" sz="800" b="0" i="0" u="none" strike="noStrike">
                          <a:solidFill>
                            <a:srgbClr val="007F76"/>
                          </a:solidFill>
                          <a:effectLst/>
                          <a:latin typeface="Arial Narrow" panose="020B0606020202030204" pitchFamily="34" charset="0"/>
                        </a:rPr>
                        <a:t>18,0%</a:t>
                      </a:r>
                    </a:p>
                  </a:txBody>
                  <a:tcPr marL="9525" marR="9525" marT="9525" marB="0" anchor="ctr">
                    <a:solidFill>
                      <a:schemeClr val="accent6">
                        <a:lumMod val="50000"/>
                        <a:alpha val="1000"/>
                      </a:schemeClr>
                    </a:solidFill>
                  </a:tcPr>
                </a:tc>
                <a:tc>
                  <a:txBody>
                    <a:bodyPr/>
                    <a:lstStyle/>
                    <a:p>
                      <a:pPr algn="ctr" rtl="0" fontAlgn="ctr"/>
                      <a:r>
                        <a:rPr lang="ru-RU" sz="800" b="0" i="0" u="none" strike="noStrike" dirty="0" err="1">
                          <a:solidFill>
                            <a:srgbClr val="007F76"/>
                          </a:solidFill>
                          <a:effectLst/>
                          <a:latin typeface="Arial Narrow" panose="020B0606020202030204" pitchFamily="34" charset="0"/>
                        </a:rPr>
                        <a:t>Ақтөбе</a:t>
                      </a:r>
                      <a:endParaRPr lang="ru-RU" sz="800" b="0" i="0" u="none" strike="noStrike" dirty="0">
                        <a:solidFill>
                          <a:srgbClr val="007F76"/>
                        </a:solidFill>
                        <a:effectLst/>
                        <a:latin typeface="Arial Narrow" panose="020B0606020202030204" pitchFamily="34" charset="0"/>
                      </a:endParaRPr>
                    </a:p>
                  </a:txBody>
                  <a:tcPr marL="9525" marR="9525" marT="9525" marB="0" anchor="ctr">
                    <a:solidFill>
                      <a:schemeClr val="accent6">
                        <a:lumMod val="50000"/>
                        <a:alpha val="1000"/>
                      </a:schemeClr>
                    </a:solidFill>
                  </a:tcPr>
                </a:tc>
                <a:tc>
                  <a:txBody>
                    <a:bodyPr/>
                    <a:lstStyle/>
                    <a:p>
                      <a:pPr algn="ctr" rtl="0" fontAlgn="ctr"/>
                      <a:r>
                        <a:rPr lang="ru-RU" sz="800" b="0" i="0" u="none" strike="noStrike">
                          <a:solidFill>
                            <a:srgbClr val="007F76"/>
                          </a:solidFill>
                          <a:effectLst/>
                          <a:latin typeface="Arial Narrow" panose="020B0606020202030204" pitchFamily="34" charset="0"/>
                        </a:rPr>
                        <a:t>908</a:t>
                      </a:r>
                    </a:p>
                  </a:txBody>
                  <a:tcPr marL="9525" marR="9525" marT="9525" marB="0" anchor="ctr">
                    <a:solidFill>
                      <a:schemeClr val="accent6">
                        <a:lumMod val="50000"/>
                        <a:alpha val="1000"/>
                      </a:schemeClr>
                    </a:solidFill>
                  </a:tcPr>
                </a:tc>
                <a:tc>
                  <a:txBody>
                    <a:bodyPr/>
                    <a:lstStyle/>
                    <a:p>
                      <a:pPr algn="ctr" rtl="0" fontAlgn="ctr"/>
                      <a:r>
                        <a:rPr lang="ru-RU" sz="800" b="0" i="0" u="none" strike="noStrike">
                          <a:solidFill>
                            <a:srgbClr val="007F76"/>
                          </a:solidFill>
                          <a:effectLst/>
                          <a:latin typeface="Arial Narrow" panose="020B0606020202030204" pitchFamily="34" charset="0"/>
                        </a:rPr>
                        <a:t>12,8%</a:t>
                      </a:r>
                    </a:p>
                  </a:txBody>
                  <a:tcPr marL="9525" marR="9525" marT="9525" marB="0" anchor="ctr">
                    <a:solidFill>
                      <a:schemeClr val="accent6">
                        <a:lumMod val="50000"/>
                        <a:alpha val="1000"/>
                      </a:schemeClr>
                    </a:solidFill>
                  </a:tcPr>
                </a:tc>
                <a:tc>
                  <a:txBody>
                    <a:bodyPr/>
                    <a:lstStyle/>
                    <a:p>
                      <a:pPr algn="ctr" rtl="0" fontAlgn="ctr"/>
                      <a:r>
                        <a:rPr lang="ru-RU" sz="800" b="0" i="0" u="none" strike="noStrike" dirty="0">
                          <a:solidFill>
                            <a:srgbClr val="007F76"/>
                          </a:solidFill>
                          <a:effectLst/>
                          <a:latin typeface="Arial Narrow" panose="020B0606020202030204" pitchFamily="34" charset="0"/>
                        </a:rPr>
                        <a:t>Шымкент қ.</a:t>
                      </a:r>
                    </a:p>
                  </a:txBody>
                  <a:tcPr marL="9525" marR="9525" marT="9525" marB="0" anchor="ctr">
                    <a:solidFill>
                      <a:schemeClr val="accent6">
                        <a:lumMod val="50000"/>
                        <a:alpha val="1000"/>
                      </a:schemeClr>
                    </a:solidFill>
                  </a:tcPr>
                </a:tc>
                <a:tc>
                  <a:txBody>
                    <a:bodyPr/>
                    <a:lstStyle/>
                    <a:p>
                      <a:pPr algn="ctr" rtl="0" fontAlgn="ctr"/>
                      <a:r>
                        <a:rPr lang="ru-RU" sz="800" b="0" i="0" u="none" strike="noStrike">
                          <a:solidFill>
                            <a:srgbClr val="007F76"/>
                          </a:solidFill>
                          <a:effectLst/>
                          <a:latin typeface="Arial Narrow" panose="020B0606020202030204" pitchFamily="34" charset="0"/>
                        </a:rPr>
                        <a:t>761</a:t>
                      </a:r>
                    </a:p>
                  </a:txBody>
                  <a:tcPr marL="9525" marR="9525" marT="9525" marB="0" anchor="ctr">
                    <a:solidFill>
                      <a:schemeClr val="accent6">
                        <a:lumMod val="50000"/>
                        <a:alpha val="1000"/>
                      </a:schemeClr>
                    </a:solidFill>
                  </a:tcPr>
                </a:tc>
                <a:tc>
                  <a:txBody>
                    <a:bodyPr/>
                    <a:lstStyle/>
                    <a:p>
                      <a:pPr algn="ctr" rtl="0" fontAlgn="ctr"/>
                      <a:r>
                        <a:rPr lang="ru-RU" sz="800" b="0" i="0" u="none" strike="noStrike">
                          <a:solidFill>
                            <a:srgbClr val="007F76"/>
                          </a:solidFill>
                          <a:effectLst/>
                          <a:latin typeface="Arial Narrow" panose="020B0606020202030204" pitchFamily="34" charset="0"/>
                        </a:rPr>
                        <a:t>10,8%</a:t>
                      </a:r>
                    </a:p>
                  </a:txBody>
                  <a:tcPr marL="9525" marR="9525" marT="9525" marB="0" anchor="ctr">
                    <a:lnR w="12700" cap="flat" cmpd="sng" algn="ctr">
                      <a:noFill/>
                      <a:prstDash val="solid"/>
                      <a:round/>
                      <a:headEnd type="none" w="med" len="med"/>
                      <a:tailEnd type="none" w="med" len="med"/>
                    </a:lnR>
                    <a:solidFill>
                      <a:schemeClr val="accent6">
                        <a:lumMod val="50000"/>
                        <a:alpha val="1000"/>
                      </a:schemeClr>
                    </a:solidFill>
                  </a:tcPr>
                </a:tc>
                <a:extLst>
                  <a:ext uri="{0D108BD9-81ED-4DB2-BD59-A6C34878D82A}">
                    <a16:rowId xmlns:a16="http://schemas.microsoft.com/office/drawing/2014/main" val="3085205914"/>
                  </a:ext>
                </a:extLst>
              </a:tr>
              <a:tr h="171544">
                <a:tc>
                  <a:txBody>
                    <a:bodyPr/>
                    <a:lstStyle/>
                    <a:p>
                      <a:pPr algn="ctr" fontAlgn="b"/>
                      <a:r>
                        <a:rPr lang="ru-RU" sz="800" u="none" strike="noStrike" dirty="0">
                          <a:solidFill>
                            <a:srgbClr val="007F76"/>
                          </a:solidFill>
                          <a:effectLst/>
                          <a:latin typeface="Arial Narrow" panose="020B0606020202030204" pitchFamily="34" charset="0"/>
                        </a:rPr>
                        <a:t>25</a:t>
                      </a:r>
                      <a:endParaRPr lang="en-US" sz="800" b="0" i="0" u="none" strike="noStrike" dirty="0">
                        <a:solidFill>
                          <a:srgbClr val="007F76"/>
                        </a:solidFill>
                        <a:effectLst/>
                        <a:latin typeface="Arial Narrow" panose="020B0606020202030204" pitchFamily="34" charset="0"/>
                      </a:endParaRPr>
                    </a:p>
                  </a:txBody>
                  <a:tcPr marL="9525" marR="9525" marT="0" marB="0" anchor="ctr">
                    <a:solidFill>
                      <a:srgbClr val="007F76">
                        <a:alpha val="20000"/>
                      </a:srgbClr>
                    </a:solidFill>
                  </a:tcPr>
                </a:tc>
                <a:tc>
                  <a:txBody>
                    <a:bodyPr/>
                    <a:lstStyle/>
                    <a:p>
                      <a:pPr algn="ctr" rtl="0" fontAlgn="ctr"/>
                      <a:r>
                        <a:rPr lang="ru-RU" sz="800" b="0" i="0" u="none" strike="noStrike">
                          <a:solidFill>
                            <a:srgbClr val="007F76"/>
                          </a:solidFill>
                          <a:effectLst/>
                          <a:latin typeface="Arial Narrow" panose="020B0606020202030204" pitchFamily="34" charset="0"/>
                        </a:rPr>
                        <a:t>2634-1</a:t>
                      </a:r>
                    </a:p>
                  </a:txBody>
                  <a:tcPr marL="9525" marR="9525" marT="9525" marB="0" anchor="ctr">
                    <a:solidFill>
                      <a:srgbClr val="007F76">
                        <a:alpha val="20000"/>
                      </a:srgbClr>
                    </a:solidFill>
                  </a:tcPr>
                </a:tc>
                <a:tc>
                  <a:txBody>
                    <a:bodyPr/>
                    <a:lstStyle/>
                    <a:p>
                      <a:pPr marL="72000" algn="l" fontAlgn="ctr"/>
                      <a:r>
                        <a:rPr lang="ru-RU" sz="800" b="0" i="0" u="none" strike="noStrike" cap="none" dirty="0" err="1">
                          <a:solidFill>
                            <a:srgbClr val="007F76"/>
                          </a:solidFill>
                          <a:effectLst/>
                          <a:latin typeface="Arial Narrow" panose="020B0606020202030204" pitchFamily="34" charset="0"/>
                          <a:ea typeface="+mn-ea"/>
                          <a:cs typeface="+mn-cs"/>
                          <a:sym typeface="Arial"/>
                        </a:rPr>
                        <a:t>Клиникалық</a:t>
                      </a:r>
                      <a:r>
                        <a:rPr lang="ru-RU" sz="800" b="0" i="0" u="none" strike="noStrike" cap="none" dirty="0">
                          <a:solidFill>
                            <a:srgbClr val="007F76"/>
                          </a:solidFill>
                          <a:effectLst/>
                          <a:latin typeface="Arial Narrow" panose="020B0606020202030204" pitchFamily="34" charset="0"/>
                          <a:ea typeface="+mn-ea"/>
                          <a:cs typeface="+mn-cs"/>
                          <a:sym typeface="Arial"/>
                        </a:rPr>
                        <a:t>, консультация </a:t>
                      </a:r>
                      <a:r>
                        <a:rPr lang="ru-RU" sz="800" b="0" i="0" u="none" strike="noStrike" cap="none" dirty="0" err="1">
                          <a:solidFill>
                            <a:srgbClr val="007F76"/>
                          </a:solidFill>
                          <a:effectLst/>
                          <a:latin typeface="Arial Narrow" panose="020B0606020202030204" pitchFamily="34" charset="0"/>
                          <a:ea typeface="+mn-ea"/>
                          <a:cs typeface="+mn-cs"/>
                          <a:sym typeface="Arial"/>
                        </a:rPr>
                        <a:t>беретін</a:t>
                      </a:r>
                      <a:r>
                        <a:rPr lang="ru-RU" sz="800" b="0" i="0" u="none" strike="noStrike" cap="none" dirty="0">
                          <a:solidFill>
                            <a:srgbClr val="007F76"/>
                          </a:solidFill>
                          <a:effectLst/>
                          <a:latin typeface="Arial Narrow" panose="020B0606020202030204" pitchFamily="34" charset="0"/>
                          <a:ea typeface="+mn-ea"/>
                          <a:cs typeface="+mn-cs"/>
                          <a:sym typeface="Arial"/>
                        </a:rPr>
                        <a:t> </a:t>
                      </a:r>
                      <a:r>
                        <a:rPr lang="ru-RU" sz="800" b="0" i="0" u="none" strike="noStrike" cap="none" dirty="0" err="1">
                          <a:solidFill>
                            <a:srgbClr val="007F76"/>
                          </a:solidFill>
                          <a:effectLst/>
                          <a:latin typeface="Arial Narrow" panose="020B0606020202030204" pitchFamily="34" charset="0"/>
                          <a:ea typeface="+mn-ea"/>
                          <a:cs typeface="+mn-cs"/>
                          <a:sym typeface="Arial"/>
                        </a:rPr>
                        <a:t>және</a:t>
                      </a:r>
                      <a:r>
                        <a:rPr lang="ru-RU" sz="800" b="0" i="0" u="none" strike="noStrike" cap="none" dirty="0">
                          <a:solidFill>
                            <a:srgbClr val="007F76"/>
                          </a:solidFill>
                          <a:effectLst/>
                          <a:latin typeface="Arial Narrow" panose="020B0606020202030204" pitchFamily="34" charset="0"/>
                          <a:ea typeface="+mn-ea"/>
                          <a:cs typeface="+mn-cs"/>
                          <a:sym typeface="Arial"/>
                        </a:rPr>
                        <a:t> </a:t>
                      </a:r>
                      <a:r>
                        <a:rPr lang="ru-RU" sz="800" b="0" i="0" u="none" strike="noStrike" cap="none" dirty="0" err="1">
                          <a:solidFill>
                            <a:srgbClr val="007F76"/>
                          </a:solidFill>
                          <a:effectLst/>
                          <a:latin typeface="Arial Narrow" panose="020B0606020202030204" pitchFamily="34" charset="0"/>
                          <a:ea typeface="+mn-ea"/>
                          <a:cs typeface="+mn-cs"/>
                          <a:sym typeface="Arial"/>
                        </a:rPr>
                        <a:t>мектеп</a:t>
                      </a:r>
                      <a:r>
                        <a:rPr lang="ru-RU" sz="800" b="0" i="0" u="none" strike="noStrike" cap="none" dirty="0">
                          <a:solidFill>
                            <a:srgbClr val="007F76"/>
                          </a:solidFill>
                          <a:effectLst/>
                          <a:latin typeface="Arial Narrow" panose="020B0606020202030204" pitchFamily="34" charset="0"/>
                          <a:ea typeface="+mn-ea"/>
                          <a:cs typeface="+mn-cs"/>
                          <a:sym typeface="Arial"/>
                        </a:rPr>
                        <a:t> </a:t>
                      </a:r>
                      <a:r>
                        <a:rPr lang="ru-RU" sz="800" b="0" i="0" u="none" strike="noStrike" cap="none" dirty="0" err="1">
                          <a:solidFill>
                            <a:srgbClr val="007F76"/>
                          </a:solidFill>
                          <a:effectLst/>
                          <a:latin typeface="Arial Narrow" panose="020B0606020202030204" pitchFamily="34" charset="0"/>
                          <a:ea typeface="+mn-ea"/>
                          <a:cs typeface="+mn-cs"/>
                          <a:sym typeface="Arial"/>
                        </a:rPr>
                        <a:t>психологтары</a:t>
                      </a:r>
                      <a:endParaRPr lang="ru-RU" sz="800" b="0" i="0" u="none" strike="noStrike" cap="none" dirty="0">
                        <a:solidFill>
                          <a:srgbClr val="007F76"/>
                        </a:solidFill>
                        <a:effectLst/>
                        <a:latin typeface="Arial Narrow" panose="020B0606020202030204" pitchFamily="34" charset="0"/>
                        <a:ea typeface="+mn-ea"/>
                        <a:cs typeface="+mn-cs"/>
                        <a:sym typeface="Arial"/>
                      </a:endParaRPr>
                    </a:p>
                  </a:txBody>
                  <a:tcPr marL="9525" marR="9525" marT="0" marB="0" anchor="ctr">
                    <a:solidFill>
                      <a:srgbClr val="007F76">
                        <a:alpha val="20000"/>
                      </a:srgbClr>
                    </a:solidFill>
                  </a:tcPr>
                </a:tc>
                <a:tc>
                  <a:txBody>
                    <a:bodyPr/>
                    <a:lstStyle/>
                    <a:p>
                      <a:pPr algn="ctr" rtl="0" fontAlgn="ctr"/>
                      <a:r>
                        <a:rPr lang="ru-RU" sz="800" b="0" i="0" u="none" strike="noStrike" dirty="0">
                          <a:solidFill>
                            <a:srgbClr val="007F76"/>
                          </a:solidFill>
                          <a:effectLst/>
                          <a:latin typeface="Arial Narrow" panose="020B0606020202030204" pitchFamily="34" charset="0"/>
                        </a:rPr>
                        <a:t>Астана қ.</a:t>
                      </a:r>
                    </a:p>
                  </a:txBody>
                  <a:tcPr marL="9525" marR="9525" marT="9525" marB="0" anchor="ctr">
                    <a:solidFill>
                      <a:srgbClr val="007F76">
                        <a:alpha val="20000"/>
                      </a:srgbClr>
                    </a:solidFill>
                  </a:tcPr>
                </a:tc>
                <a:tc>
                  <a:txBody>
                    <a:bodyPr/>
                    <a:lstStyle/>
                    <a:p>
                      <a:pPr algn="ctr" rtl="0" fontAlgn="ctr"/>
                      <a:r>
                        <a:rPr lang="ru-RU" sz="800" b="0" i="0" u="none" strike="noStrike">
                          <a:solidFill>
                            <a:srgbClr val="007F76"/>
                          </a:solidFill>
                          <a:effectLst/>
                          <a:latin typeface="Arial Narrow" panose="020B0606020202030204" pitchFamily="34" charset="0"/>
                        </a:rPr>
                        <a:t>749</a:t>
                      </a:r>
                    </a:p>
                  </a:txBody>
                  <a:tcPr marL="9525" marR="9525" marT="9525" marB="0" anchor="ctr">
                    <a:solidFill>
                      <a:srgbClr val="007F76">
                        <a:alpha val="20000"/>
                      </a:srgbClr>
                    </a:solidFill>
                  </a:tcPr>
                </a:tc>
                <a:tc>
                  <a:txBody>
                    <a:bodyPr/>
                    <a:lstStyle/>
                    <a:p>
                      <a:pPr algn="ctr" rtl="0" fontAlgn="ctr"/>
                      <a:r>
                        <a:rPr lang="ru-RU" sz="800" b="0" i="0" u="none" strike="noStrike">
                          <a:solidFill>
                            <a:srgbClr val="007F76"/>
                          </a:solidFill>
                          <a:effectLst/>
                          <a:latin typeface="Arial Narrow" panose="020B0606020202030204" pitchFamily="34" charset="0"/>
                        </a:rPr>
                        <a:t>10,8%</a:t>
                      </a:r>
                    </a:p>
                  </a:txBody>
                  <a:tcPr marL="9525" marR="9525" marT="9525" marB="0" anchor="ctr">
                    <a:solidFill>
                      <a:srgbClr val="007F76">
                        <a:alpha val="20000"/>
                      </a:srgbClr>
                    </a:solidFill>
                  </a:tcPr>
                </a:tc>
                <a:tc>
                  <a:txBody>
                    <a:bodyPr/>
                    <a:lstStyle/>
                    <a:p>
                      <a:pPr algn="ctr" rtl="0" fontAlgn="ctr"/>
                      <a:r>
                        <a:rPr lang="ru-RU" sz="800" b="0" i="0" u="none" strike="noStrike" dirty="0" err="1">
                          <a:solidFill>
                            <a:srgbClr val="007F76"/>
                          </a:solidFill>
                          <a:effectLst/>
                          <a:latin typeface="Arial Narrow" panose="020B0606020202030204" pitchFamily="34" charset="0"/>
                        </a:rPr>
                        <a:t>Қарағанды</a:t>
                      </a:r>
                      <a:endParaRPr lang="ru-RU" sz="800" b="0" i="0" u="none" strike="noStrike" dirty="0">
                        <a:solidFill>
                          <a:srgbClr val="007F76"/>
                        </a:solidFill>
                        <a:effectLst/>
                        <a:latin typeface="Arial Narrow" panose="020B0606020202030204" pitchFamily="34" charset="0"/>
                      </a:endParaRPr>
                    </a:p>
                  </a:txBody>
                  <a:tcPr marL="9525" marR="9525" marT="9525" marB="0" anchor="ctr">
                    <a:solidFill>
                      <a:srgbClr val="007F76">
                        <a:alpha val="20000"/>
                      </a:srgbClr>
                    </a:solidFill>
                  </a:tcPr>
                </a:tc>
                <a:tc>
                  <a:txBody>
                    <a:bodyPr/>
                    <a:lstStyle/>
                    <a:p>
                      <a:pPr algn="ctr" rtl="0" fontAlgn="ctr"/>
                      <a:r>
                        <a:rPr lang="ru-RU" sz="800" b="0" i="0" u="none" strike="noStrike">
                          <a:solidFill>
                            <a:srgbClr val="007F76"/>
                          </a:solidFill>
                          <a:effectLst/>
                          <a:latin typeface="Arial Narrow" panose="020B0606020202030204" pitchFamily="34" charset="0"/>
                        </a:rPr>
                        <a:t>549</a:t>
                      </a:r>
                    </a:p>
                  </a:txBody>
                  <a:tcPr marL="9525" marR="9525" marT="9525" marB="0" anchor="ctr">
                    <a:solidFill>
                      <a:srgbClr val="007F76">
                        <a:alpha val="20000"/>
                      </a:srgbClr>
                    </a:solidFill>
                  </a:tcPr>
                </a:tc>
                <a:tc>
                  <a:txBody>
                    <a:bodyPr/>
                    <a:lstStyle/>
                    <a:p>
                      <a:pPr algn="ctr" rtl="0" fontAlgn="ctr"/>
                      <a:r>
                        <a:rPr lang="ru-RU" sz="800" b="0" i="0" u="none" strike="noStrike">
                          <a:solidFill>
                            <a:srgbClr val="007F76"/>
                          </a:solidFill>
                          <a:effectLst/>
                          <a:latin typeface="Arial Narrow" panose="020B0606020202030204" pitchFamily="34" charset="0"/>
                        </a:rPr>
                        <a:t>7,9%</a:t>
                      </a:r>
                    </a:p>
                  </a:txBody>
                  <a:tcPr marL="9525" marR="9525" marT="9525" marB="0" anchor="ctr">
                    <a:solidFill>
                      <a:srgbClr val="007F76">
                        <a:alpha val="20000"/>
                      </a:srgbClr>
                    </a:solidFill>
                  </a:tcPr>
                </a:tc>
                <a:tc>
                  <a:txBody>
                    <a:bodyPr/>
                    <a:lstStyle/>
                    <a:p>
                      <a:pPr algn="ctr" rtl="0" fontAlgn="ctr"/>
                      <a:r>
                        <a:rPr lang="ru-RU" sz="800" b="0" i="0" u="none" strike="noStrike" dirty="0">
                          <a:solidFill>
                            <a:srgbClr val="007F76"/>
                          </a:solidFill>
                          <a:effectLst/>
                          <a:latin typeface="Arial Narrow" panose="020B0606020202030204" pitchFamily="34" charset="0"/>
                        </a:rPr>
                        <a:t>Жамбыл</a:t>
                      </a:r>
                    </a:p>
                  </a:txBody>
                  <a:tcPr marL="9525" marR="9525" marT="9525" marB="0" anchor="ctr">
                    <a:solidFill>
                      <a:srgbClr val="007F76">
                        <a:alpha val="20000"/>
                      </a:srgbClr>
                    </a:solidFill>
                  </a:tcPr>
                </a:tc>
                <a:tc>
                  <a:txBody>
                    <a:bodyPr/>
                    <a:lstStyle/>
                    <a:p>
                      <a:pPr algn="ctr" rtl="0" fontAlgn="ctr"/>
                      <a:r>
                        <a:rPr lang="ru-RU" sz="800" b="0" i="0" u="none" strike="noStrike">
                          <a:solidFill>
                            <a:srgbClr val="007F76"/>
                          </a:solidFill>
                          <a:effectLst/>
                          <a:latin typeface="Arial Narrow" panose="020B0606020202030204" pitchFamily="34" charset="0"/>
                        </a:rPr>
                        <a:t>543</a:t>
                      </a:r>
                    </a:p>
                  </a:txBody>
                  <a:tcPr marL="9525" marR="9525" marT="9525" marB="0" anchor="ctr">
                    <a:solidFill>
                      <a:srgbClr val="007F76">
                        <a:alpha val="20000"/>
                      </a:srgbClr>
                    </a:solidFill>
                  </a:tcPr>
                </a:tc>
                <a:tc>
                  <a:txBody>
                    <a:bodyPr/>
                    <a:lstStyle/>
                    <a:p>
                      <a:pPr algn="ctr" rtl="0" fontAlgn="ctr"/>
                      <a:r>
                        <a:rPr lang="ru-RU" sz="800" b="0" i="0" u="none" strike="noStrike">
                          <a:solidFill>
                            <a:srgbClr val="007F76"/>
                          </a:solidFill>
                          <a:effectLst/>
                          <a:latin typeface="Arial Narrow" panose="020B0606020202030204" pitchFamily="34" charset="0"/>
                        </a:rPr>
                        <a:t>7,8%</a:t>
                      </a:r>
                    </a:p>
                  </a:txBody>
                  <a:tcPr marL="9525" marR="9525" marT="9525" marB="0" anchor="ctr">
                    <a:lnR w="12700" cap="flat" cmpd="sng" algn="ctr">
                      <a:noFill/>
                      <a:prstDash val="solid"/>
                      <a:round/>
                      <a:headEnd type="none" w="med" len="med"/>
                      <a:tailEnd type="none" w="med" len="med"/>
                    </a:lnR>
                    <a:solidFill>
                      <a:srgbClr val="007F76">
                        <a:alpha val="20000"/>
                      </a:srgbClr>
                    </a:solidFill>
                  </a:tcPr>
                </a:tc>
                <a:extLst>
                  <a:ext uri="{0D108BD9-81ED-4DB2-BD59-A6C34878D82A}">
                    <a16:rowId xmlns:a16="http://schemas.microsoft.com/office/drawing/2014/main" val="2706513750"/>
                  </a:ext>
                </a:extLst>
              </a:tr>
              <a:tr h="171544">
                <a:tc>
                  <a:txBody>
                    <a:bodyPr/>
                    <a:lstStyle/>
                    <a:p>
                      <a:pPr algn="ctr" fontAlgn="b"/>
                      <a:r>
                        <a:rPr lang="ru-RU" sz="800" u="none" strike="noStrike" dirty="0">
                          <a:solidFill>
                            <a:srgbClr val="007F76"/>
                          </a:solidFill>
                          <a:effectLst/>
                          <a:latin typeface="Arial Narrow" panose="020B0606020202030204" pitchFamily="34" charset="0"/>
                        </a:rPr>
                        <a:t>26</a:t>
                      </a:r>
                      <a:endParaRPr lang="en-US" sz="800" b="0" i="0" u="none" strike="noStrike" dirty="0">
                        <a:solidFill>
                          <a:srgbClr val="007F76"/>
                        </a:solidFill>
                        <a:effectLst/>
                        <a:latin typeface="Arial Narrow" panose="020B0606020202030204" pitchFamily="34" charset="0"/>
                      </a:endParaRPr>
                    </a:p>
                  </a:txBody>
                  <a:tcPr marL="9525" marR="9525" marT="0" marB="0" anchor="ctr">
                    <a:solidFill>
                      <a:schemeClr val="accent6">
                        <a:lumMod val="50000"/>
                        <a:alpha val="1000"/>
                      </a:schemeClr>
                    </a:solidFill>
                  </a:tcPr>
                </a:tc>
                <a:tc>
                  <a:txBody>
                    <a:bodyPr/>
                    <a:lstStyle/>
                    <a:p>
                      <a:pPr algn="ctr" rtl="0" fontAlgn="ctr"/>
                      <a:r>
                        <a:rPr lang="ru-RU" sz="800" b="0" i="0" u="none" strike="noStrike">
                          <a:solidFill>
                            <a:srgbClr val="007F76"/>
                          </a:solidFill>
                          <a:effectLst/>
                          <a:latin typeface="Arial Narrow" panose="020B0606020202030204" pitchFamily="34" charset="0"/>
                        </a:rPr>
                        <a:t>2350-4</a:t>
                      </a:r>
                    </a:p>
                  </a:txBody>
                  <a:tcPr marL="9525" marR="9525" marT="9525" marB="0" anchor="ctr">
                    <a:solidFill>
                      <a:schemeClr val="accent6">
                        <a:lumMod val="50000"/>
                        <a:alpha val="1000"/>
                      </a:schemeClr>
                    </a:solidFill>
                  </a:tcPr>
                </a:tc>
                <a:tc>
                  <a:txBody>
                    <a:bodyPr/>
                    <a:lstStyle/>
                    <a:p>
                      <a:pPr marL="72000" algn="l" fontAlgn="ctr"/>
                      <a:r>
                        <a:rPr lang="ru-RU" sz="800" b="0" i="0" u="none" strike="noStrike" cap="none" dirty="0" err="1">
                          <a:solidFill>
                            <a:srgbClr val="007F76"/>
                          </a:solidFill>
                          <a:effectLst/>
                          <a:latin typeface="Arial Narrow" panose="020B0606020202030204" pitchFamily="34" charset="0"/>
                          <a:ea typeface="+mn-ea"/>
                          <a:cs typeface="+mn-cs"/>
                          <a:sym typeface="Arial"/>
                        </a:rPr>
                        <a:t>Техникалық</a:t>
                      </a:r>
                      <a:r>
                        <a:rPr lang="ru-RU" sz="800" b="0" i="0" u="none" strike="noStrike" cap="none" dirty="0">
                          <a:solidFill>
                            <a:srgbClr val="007F76"/>
                          </a:solidFill>
                          <a:effectLst/>
                          <a:latin typeface="Arial Narrow" panose="020B0606020202030204" pitchFamily="34" charset="0"/>
                          <a:ea typeface="+mn-ea"/>
                          <a:cs typeface="+mn-cs"/>
                          <a:sym typeface="Arial"/>
                        </a:rPr>
                        <a:t> </a:t>
                      </a:r>
                      <a:r>
                        <a:rPr lang="ru-RU" sz="800" b="0" i="0" u="none" strike="noStrike" cap="none" dirty="0" err="1">
                          <a:solidFill>
                            <a:srgbClr val="007F76"/>
                          </a:solidFill>
                          <a:effectLst/>
                          <a:latin typeface="Arial Narrow" panose="020B0606020202030204" pitchFamily="34" charset="0"/>
                          <a:ea typeface="+mn-ea"/>
                          <a:cs typeface="+mn-cs"/>
                          <a:sym typeface="Arial"/>
                        </a:rPr>
                        <a:t>ғылымдар</a:t>
                      </a:r>
                      <a:r>
                        <a:rPr lang="ru-RU" sz="800" b="0" i="0" u="none" strike="noStrike" cap="none" dirty="0">
                          <a:solidFill>
                            <a:srgbClr val="007F76"/>
                          </a:solidFill>
                          <a:effectLst/>
                          <a:latin typeface="Arial Narrow" panose="020B0606020202030204" pitchFamily="34" charset="0"/>
                          <a:ea typeface="+mn-ea"/>
                          <a:cs typeface="+mn-cs"/>
                          <a:sym typeface="Arial"/>
                        </a:rPr>
                        <a:t> </a:t>
                      </a:r>
                      <a:r>
                        <a:rPr lang="ru-RU" sz="800" b="0" i="0" u="none" strike="noStrike" cap="none" dirty="0" err="1">
                          <a:solidFill>
                            <a:srgbClr val="007F76"/>
                          </a:solidFill>
                          <a:effectLst/>
                          <a:latin typeface="Arial Narrow" panose="020B0606020202030204" pitchFamily="34" charset="0"/>
                          <a:ea typeface="+mn-ea"/>
                          <a:cs typeface="+mn-cs"/>
                          <a:sym typeface="Arial"/>
                        </a:rPr>
                        <a:t>бойынша</a:t>
                      </a:r>
                      <a:r>
                        <a:rPr lang="ru-RU" sz="800" b="0" i="0" u="none" strike="noStrike" cap="none" dirty="0">
                          <a:solidFill>
                            <a:srgbClr val="007F76"/>
                          </a:solidFill>
                          <a:effectLst/>
                          <a:latin typeface="Arial Narrow" panose="020B0606020202030204" pitchFamily="34" charset="0"/>
                          <a:ea typeface="+mn-ea"/>
                          <a:cs typeface="+mn-cs"/>
                          <a:sym typeface="Arial"/>
                        </a:rPr>
                        <a:t> орта </a:t>
                      </a:r>
                      <a:r>
                        <a:rPr lang="ru-RU" sz="800" b="0" i="0" u="none" strike="noStrike" cap="none" dirty="0" err="1">
                          <a:solidFill>
                            <a:srgbClr val="007F76"/>
                          </a:solidFill>
                          <a:effectLst/>
                          <a:latin typeface="Arial Narrow" panose="020B0606020202030204" pitchFamily="34" charset="0"/>
                          <a:ea typeface="+mn-ea"/>
                          <a:cs typeface="+mn-cs"/>
                          <a:sym typeface="Arial"/>
                        </a:rPr>
                        <a:t>мектеп</a:t>
                      </a:r>
                      <a:r>
                        <a:rPr lang="ru-RU" sz="800" b="0" i="0" u="none" strike="noStrike" cap="none" dirty="0">
                          <a:solidFill>
                            <a:srgbClr val="007F76"/>
                          </a:solidFill>
                          <a:effectLst/>
                          <a:latin typeface="Arial Narrow" panose="020B0606020202030204" pitchFamily="34" charset="0"/>
                          <a:ea typeface="+mn-ea"/>
                          <a:cs typeface="+mn-cs"/>
                          <a:sym typeface="Arial"/>
                        </a:rPr>
                        <a:t> </a:t>
                      </a:r>
                      <a:r>
                        <a:rPr lang="ru-RU" sz="800" b="0" i="0" u="none" strike="noStrike" cap="none" dirty="0" err="1">
                          <a:solidFill>
                            <a:srgbClr val="007F76"/>
                          </a:solidFill>
                          <a:effectLst/>
                          <a:latin typeface="Arial Narrow" panose="020B0606020202030204" pitchFamily="34" charset="0"/>
                          <a:ea typeface="+mn-ea"/>
                          <a:cs typeface="+mn-cs"/>
                          <a:sym typeface="Arial"/>
                        </a:rPr>
                        <a:t>мұғалімдері</a:t>
                      </a:r>
                      <a:endParaRPr lang="ru-RU" sz="800" b="0" i="0" u="none" strike="noStrike" cap="none" dirty="0">
                        <a:solidFill>
                          <a:srgbClr val="007F76"/>
                        </a:solidFill>
                        <a:effectLst/>
                        <a:latin typeface="Arial Narrow" panose="020B0606020202030204" pitchFamily="34" charset="0"/>
                        <a:ea typeface="+mn-ea"/>
                        <a:cs typeface="+mn-cs"/>
                        <a:sym typeface="Arial"/>
                      </a:endParaRPr>
                    </a:p>
                  </a:txBody>
                  <a:tcPr marL="9525" marR="9525" marT="0" marB="0" anchor="ctr">
                    <a:solidFill>
                      <a:schemeClr val="accent6">
                        <a:lumMod val="50000"/>
                        <a:alpha val="1000"/>
                      </a:schemeClr>
                    </a:solidFill>
                  </a:tcPr>
                </a:tc>
                <a:tc>
                  <a:txBody>
                    <a:bodyPr/>
                    <a:lstStyle/>
                    <a:p>
                      <a:pPr algn="ctr" rtl="0" fontAlgn="ctr"/>
                      <a:r>
                        <a:rPr lang="ru-RU" sz="800" b="0" i="0" u="none" strike="noStrike" dirty="0">
                          <a:solidFill>
                            <a:srgbClr val="007F76"/>
                          </a:solidFill>
                          <a:effectLst/>
                          <a:latin typeface="Arial Narrow" panose="020B0606020202030204" pitchFamily="34" charset="0"/>
                        </a:rPr>
                        <a:t>Алматы қ.</a:t>
                      </a:r>
                    </a:p>
                  </a:txBody>
                  <a:tcPr marL="9525" marR="9525" marT="9525" marB="0" anchor="ctr">
                    <a:solidFill>
                      <a:schemeClr val="accent6">
                        <a:lumMod val="50000"/>
                        <a:alpha val="1000"/>
                      </a:schemeClr>
                    </a:solidFill>
                  </a:tcPr>
                </a:tc>
                <a:tc>
                  <a:txBody>
                    <a:bodyPr/>
                    <a:lstStyle/>
                    <a:p>
                      <a:pPr algn="ctr" rtl="0" fontAlgn="ctr"/>
                      <a:r>
                        <a:rPr lang="ru-RU" sz="800" b="0" i="0" u="none" strike="noStrike">
                          <a:solidFill>
                            <a:srgbClr val="007F76"/>
                          </a:solidFill>
                          <a:effectLst/>
                          <a:latin typeface="Arial Narrow" panose="020B0606020202030204" pitchFamily="34" charset="0"/>
                        </a:rPr>
                        <a:t>937</a:t>
                      </a:r>
                    </a:p>
                  </a:txBody>
                  <a:tcPr marL="9525" marR="9525" marT="9525" marB="0" anchor="ctr">
                    <a:solidFill>
                      <a:schemeClr val="accent6">
                        <a:lumMod val="50000"/>
                        <a:alpha val="1000"/>
                      </a:schemeClr>
                    </a:solidFill>
                  </a:tcPr>
                </a:tc>
                <a:tc>
                  <a:txBody>
                    <a:bodyPr/>
                    <a:lstStyle/>
                    <a:p>
                      <a:pPr algn="ctr" rtl="0" fontAlgn="ctr"/>
                      <a:r>
                        <a:rPr lang="ru-RU" sz="800" b="0" i="0" u="none" strike="noStrike">
                          <a:solidFill>
                            <a:srgbClr val="007F76"/>
                          </a:solidFill>
                          <a:effectLst/>
                          <a:latin typeface="Arial Narrow" panose="020B0606020202030204" pitchFamily="34" charset="0"/>
                        </a:rPr>
                        <a:t>13,9%</a:t>
                      </a:r>
                    </a:p>
                  </a:txBody>
                  <a:tcPr marL="9525" marR="9525" marT="9525" marB="0" anchor="ctr">
                    <a:solidFill>
                      <a:schemeClr val="accent6">
                        <a:lumMod val="50000"/>
                        <a:alpha val="1000"/>
                      </a:schemeClr>
                    </a:solidFill>
                  </a:tcPr>
                </a:tc>
                <a:tc>
                  <a:txBody>
                    <a:bodyPr/>
                    <a:lstStyle/>
                    <a:p>
                      <a:pPr algn="ctr" rtl="0" fontAlgn="ctr"/>
                      <a:r>
                        <a:rPr lang="ru-RU" sz="800" b="0" i="0" u="none" strike="noStrike" dirty="0">
                          <a:solidFill>
                            <a:srgbClr val="007F76"/>
                          </a:solidFill>
                          <a:effectLst/>
                          <a:latin typeface="Arial Narrow" panose="020B0606020202030204" pitchFamily="34" charset="0"/>
                        </a:rPr>
                        <a:t>Астана қ.</a:t>
                      </a:r>
                    </a:p>
                  </a:txBody>
                  <a:tcPr marL="9525" marR="9525" marT="9525" marB="0" anchor="ctr">
                    <a:solidFill>
                      <a:schemeClr val="accent6">
                        <a:lumMod val="50000"/>
                        <a:alpha val="1000"/>
                      </a:schemeClr>
                    </a:solidFill>
                  </a:tcPr>
                </a:tc>
                <a:tc>
                  <a:txBody>
                    <a:bodyPr/>
                    <a:lstStyle/>
                    <a:p>
                      <a:pPr algn="ctr" rtl="0" fontAlgn="ctr"/>
                      <a:r>
                        <a:rPr lang="ru-RU" sz="800" b="0" i="0" u="none" strike="noStrike">
                          <a:solidFill>
                            <a:srgbClr val="007F76"/>
                          </a:solidFill>
                          <a:effectLst/>
                          <a:latin typeface="Arial Narrow" panose="020B0606020202030204" pitchFamily="34" charset="0"/>
                        </a:rPr>
                        <a:t>812</a:t>
                      </a:r>
                    </a:p>
                  </a:txBody>
                  <a:tcPr marL="9525" marR="9525" marT="9525" marB="0" anchor="ctr">
                    <a:solidFill>
                      <a:schemeClr val="accent6">
                        <a:lumMod val="50000"/>
                        <a:alpha val="1000"/>
                      </a:schemeClr>
                    </a:solidFill>
                  </a:tcPr>
                </a:tc>
                <a:tc>
                  <a:txBody>
                    <a:bodyPr/>
                    <a:lstStyle/>
                    <a:p>
                      <a:pPr algn="ctr" rtl="0" fontAlgn="ctr"/>
                      <a:r>
                        <a:rPr lang="ru-RU" sz="800" b="0" i="0" u="none" strike="noStrike">
                          <a:solidFill>
                            <a:srgbClr val="007F76"/>
                          </a:solidFill>
                          <a:effectLst/>
                          <a:latin typeface="Arial Narrow" panose="020B0606020202030204" pitchFamily="34" charset="0"/>
                        </a:rPr>
                        <a:t>12,0%</a:t>
                      </a:r>
                    </a:p>
                  </a:txBody>
                  <a:tcPr marL="9525" marR="9525" marT="9525" marB="0" anchor="ctr">
                    <a:solidFill>
                      <a:schemeClr val="accent6">
                        <a:lumMod val="50000"/>
                        <a:alpha val="1000"/>
                      </a:schemeClr>
                    </a:solidFill>
                  </a:tcPr>
                </a:tc>
                <a:tc>
                  <a:txBody>
                    <a:bodyPr/>
                    <a:lstStyle/>
                    <a:p>
                      <a:pPr algn="ctr" rtl="0" fontAlgn="ctr"/>
                      <a:r>
                        <a:rPr lang="ru-RU" sz="800" b="0" i="0" u="none" strike="noStrike" dirty="0" err="1">
                          <a:solidFill>
                            <a:srgbClr val="007F76"/>
                          </a:solidFill>
                          <a:effectLst/>
                          <a:latin typeface="Arial Narrow" panose="020B0606020202030204" pitchFamily="34" charset="0"/>
                        </a:rPr>
                        <a:t>Қарағанды</a:t>
                      </a:r>
                      <a:endParaRPr lang="ru-RU" sz="800" b="0" i="0" u="none" strike="noStrike" dirty="0">
                        <a:solidFill>
                          <a:srgbClr val="007F76"/>
                        </a:solidFill>
                        <a:effectLst/>
                        <a:latin typeface="Arial Narrow" panose="020B0606020202030204" pitchFamily="34" charset="0"/>
                      </a:endParaRPr>
                    </a:p>
                  </a:txBody>
                  <a:tcPr marL="9525" marR="9525" marT="9525" marB="0" anchor="ctr">
                    <a:solidFill>
                      <a:schemeClr val="accent6">
                        <a:lumMod val="50000"/>
                        <a:alpha val="1000"/>
                      </a:schemeClr>
                    </a:solidFill>
                  </a:tcPr>
                </a:tc>
                <a:tc>
                  <a:txBody>
                    <a:bodyPr/>
                    <a:lstStyle/>
                    <a:p>
                      <a:pPr algn="ctr" rtl="0" fontAlgn="ctr"/>
                      <a:r>
                        <a:rPr lang="ru-RU" sz="800" b="0" i="0" u="none" strike="noStrike">
                          <a:solidFill>
                            <a:srgbClr val="007F76"/>
                          </a:solidFill>
                          <a:effectLst/>
                          <a:latin typeface="Arial Narrow" panose="020B0606020202030204" pitchFamily="34" charset="0"/>
                        </a:rPr>
                        <a:t>599</a:t>
                      </a:r>
                    </a:p>
                  </a:txBody>
                  <a:tcPr marL="9525" marR="9525" marT="9525" marB="0" anchor="ctr">
                    <a:solidFill>
                      <a:schemeClr val="accent6">
                        <a:lumMod val="50000"/>
                        <a:alpha val="1000"/>
                      </a:schemeClr>
                    </a:solidFill>
                  </a:tcPr>
                </a:tc>
                <a:tc>
                  <a:txBody>
                    <a:bodyPr/>
                    <a:lstStyle/>
                    <a:p>
                      <a:pPr algn="ctr" rtl="0" fontAlgn="ctr"/>
                      <a:r>
                        <a:rPr lang="ru-RU" sz="800" b="0" i="0" u="none" strike="noStrike">
                          <a:solidFill>
                            <a:srgbClr val="007F76"/>
                          </a:solidFill>
                          <a:effectLst/>
                          <a:latin typeface="Arial Narrow" panose="020B0606020202030204" pitchFamily="34" charset="0"/>
                        </a:rPr>
                        <a:t>8,9%</a:t>
                      </a:r>
                    </a:p>
                  </a:txBody>
                  <a:tcPr marL="9525" marR="9525" marT="9525" marB="0" anchor="ctr">
                    <a:lnR w="12700" cap="flat" cmpd="sng" algn="ctr">
                      <a:noFill/>
                      <a:prstDash val="solid"/>
                      <a:round/>
                      <a:headEnd type="none" w="med" len="med"/>
                      <a:tailEnd type="none" w="med" len="med"/>
                    </a:lnR>
                    <a:solidFill>
                      <a:schemeClr val="accent6">
                        <a:lumMod val="50000"/>
                        <a:alpha val="1000"/>
                      </a:schemeClr>
                    </a:solidFill>
                  </a:tcPr>
                </a:tc>
                <a:extLst>
                  <a:ext uri="{0D108BD9-81ED-4DB2-BD59-A6C34878D82A}">
                    <a16:rowId xmlns:a16="http://schemas.microsoft.com/office/drawing/2014/main" val="1208754249"/>
                  </a:ext>
                </a:extLst>
              </a:tr>
              <a:tr h="171544">
                <a:tc>
                  <a:txBody>
                    <a:bodyPr/>
                    <a:lstStyle/>
                    <a:p>
                      <a:pPr algn="ctr" fontAlgn="b"/>
                      <a:r>
                        <a:rPr lang="ru-RU" sz="800" u="none" strike="noStrike" dirty="0">
                          <a:solidFill>
                            <a:srgbClr val="007F76"/>
                          </a:solidFill>
                          <a:effectLst/>
                          <a:latin typeface="Arial Narrow" panose="020B0606020202030204" pitchFamily="34" charset="0"/>
                        </a:rPr>
                        <a:t>27</a:t>
                      </a:r>
                      <a:endParaRPr lang="en-US" sz="800" b="0" i="0" u="none" strike="noStrike" dirty="0">
                        <a:solidFill>
                          <a:srgbClr val="007F76"/>
                        </a:solidFill>
                        <a:effectLst/>
                        <a:latin typeface="Arial Narrow" panose="020B0606020202030204" pitchFamily="34" charset="0"/>
                      </a:endParaRPr>
                    </a:p>
                  </a:txBody>
                  <a:tcPr marL="9525" marR="9525" marT="0" marB="0" anchor="ctr">
                    <a:solidFill>
                      <a:srgbClr val="007F76">
                        <a:alpha val="20000"/>
                      </a:srgbClr>
                    </a:solidFill>
                  </a:tcPr>
                </a:tc>
                <a:tc>
                  <a:txBody>
                    <a:bodyPr/>
                    <a:lstStyle/>
                    <a:p>
                      <a:pPr algn="ctr" rtl="0" fontAlgn="ctr"/>
                      <a:r>
                        <a:rPr lang="ru-RU" sz="800" b="0" i="0" u="none" strike="noStrike">
                          <a:solidFill>
                            <a:srgbClr val="007F76"/>
                          </a:solidFill>
                          <a:effectLst/>
                          <a:latin typeface="Arial Narrow" panose="020B0606020202030204" pitchFamily="34" charset="0"/>
                        </a:rPr>
                        <a:t>4110-2</a:t>
                      </a:r>
                    </a:p>
                  </a:txBody>
                  <a:tcPr marL="9525" marR="9525" marT="9525" marB="0" anchor="ctr">
                    <a:solidFill>
                      <a:srgbClr val="007F76">
                        <a:alpha val="20000"/>
                      </a:srgbClr>
                    </a:solidFill>
                  </a:tcPr>
                </a:tc>
                <a:tc>
                  <a:txBody>
                    <a:bodyPr/>
                    <a:lstStyle/>
                    <a:p>
                      <a:pPr marL="72000" algn="l" fontAlgn="ctr"/>
                      <a:r>
                        <a:rPr lang="ru-RU" sz="800" b="0" i="0" u="none" strike="noStrike" cap="none" dirty="0" err="1">
                          <a:solidFill>
                            <a:srgbClr val="007F76"/>
                          </a:solidFill>
                          <a:effectLst/>
                          <a:latin typeface="Arial Narrow" panose="020B0606020202030204" pitchFamily="34" charset="0"/>
                          <a:ea typeface="+mn-ea"/>
                          <a:cs typeface="+mn-cs"/>
                          <a:sym typeface="Arial"/>
                        </a:rPr>
                        <a:t>Іс</a:t>
                      </a:r>
                      <a:r>
                        <a:rPr lang="ru-RU" sz="800" b="0" i="0" u="none" strike="noStrike" cap="none" dirty="0">
                          <a:solidFill>
                            <a:srgbClr val="007F76"/>
                          </a:solidFill>
                          <a:effectLst/>
                          <a:latin typeface="Arial Narrow" panose="020B0606020202030204" pitchFamily="34" charset="0"/>
                          <a:ea typeface="+mn-ea"/>
                          <a:cs typeface="+mn-cs"/>
                          <a:sym typeface="Arial"/>
                        </a:rPr>
                        <a:t> </a:t>
                      </a:r>
                      <a:r>
                        <a:rPr lang="ru-RU" sz="800" b="0" i="0" u="none" strike="noStrike" cap="none" dirty="0" err="1">
                          <a:solidFill>
                            <a:srgbClr val="007F76"/>
                          </a:solidFill>
                          <a:effectLst/>
                          <a:latin typeface="Arial Narrow" panose="020B0606020202030204" pitchFamily="34" charset="0"/>
                          <a:ea typeface="+mn-ea"/>
                          <a:cs typeface="+mn-cs"/>
                          <a:sym typeface="Arial"/>
                        </a:rPr>
                        <a:t>қағаздарын</a:t>
                      </a:r>
                      <a:r>
                        <a:rPr lang="ru-RU" sz="800" b="0" i="0" u="none" strike="noStrike" cap="none" dirty="0">
                          <a:solidFill>
                            <a:srgbClr val="007F76"/>
                          </a:solidFill>
                          <a:effectLst/>
                          <a:latin typeface="Arial Narrow" panose="020B0606020202030204" pitchFamily="34" charset="0"/>
                          <a:ea typeface="+mn-ea"/>
                          <a:cs typeface="+mn-cs"/>
                          <a:sym typeface="Arial"/>
                        </a:rPr>
                        <a:t> </a:t>
                      </a:r>
                      <a:r>
                        <a:rPr lang="ru-RU" sz="800" b="0" i="0" u="none" strike="noStrike" cap="none" dirty="0" err="1">
                          <a:solidFill>
                            <a:srgbClr val="007F76"/>
                          </a:solidFill>
                          <a:effectLst/>
                          <a:latin typeface="Arial Narrow" panose="020B0606020202030204" pitchFamily="34" charset="0"/>
                          <a:ea typeface="+mn-ea"/>
                          <a:cs typeface="+mn-cs"/>
                          <a:sym typeface="Arial"/>
                        </a:rPr>
                        <a:t>жүргізу</a:t>
                      </a:r>
                      <a:r>
                        <a:rPr lang="ru-RU" sz="800" b="0" i="0" u="none" strike="noStrike" cap="none" dirty="0">
                          <a:solidFill>
                            <a:srgbClr val="007F76"/>
                          </a:solidFill>
                          <a:effectLst/>
                          <a:latin typeface="Arial Narrow" panose="020B0606020202030204" pitchFamily="34" charset="0"/>
                          <a:ea typeface="+mn-ea"/>
                          <a:cs typeface="+mn-cs"/>
                          <a:sym typeface="Arial"/>
                        </a:rPr>
                        <a:t> </a:t>
                      </a:r>
                      <a:r>
                        <a:rPr lang="ru-RU" sz="800" b="0" i="0" u="none" strike="noStrike" cap="none" dirty="0" err="1">
                          <a:solidFill>
                            <a:srgbClr val="007F76"/>
                          </a:solidFill>
                          <a:effectLst/>
                          <a:latin typeface="Arial Narrow" panose="020B0606020202030204" pitchFamily="34" charset="0"/>
                          <a:ea typeface="+mn-ea"/>
                          <a:cs typeface="+mn-cs"/>
                          <a:sym typeface="Arial"/>
                        </a:rPr>
                        <a:t>жөніндегі</a:t>
                      </a:r>
                      <a:r>
                        <a:rPr lang="ru-RU" sz="800" b="0" i="0" u="none" strike="noStrike" cap="none" dirty="0">
                          <a:solidFill>
                            <a:srgbClr val="007F76"/>
                          </a:solidFill>
                          <a:effectLst/>
                          <a:latin typeface="Arial Narrow" panose="020B0606020202030204" pitchFamily="34" charset="0"/>
                          <a:ea typeface="+mn-ea"/>
                          <a:cs typeface="+mn-cs"/>
                          <a:sym typeface="Arial"/>
                        </a:rPr>
                        <a:t> </a:t>
                      </a:r>
                      <a:r>
                        <a:rPr lang="ru-RU" sz="800" b="0" i="0" u="none" strike="noStrike" cap="none" dirty="0" err="1">
                          <a:solidFill>
                            <a:srgbClr val="007F76"/>
                          </a:solidFill>
                          <a:effectLst/>
                          <a:latin typeface="Arial Narrow" panose="020B0606020202030204" pitchFamily="34" charset="0"/>
                          <a:ea typeface="+mn-ea"/>
                          <a:cs typeface="+mn-cs"/>
                          <a:sym typeface="Arial"/>
                        </a:rPr>
                        <a:t>қызметшілер</a:t>
                      </a:r>
                      <a:endParaRPr lang="ru-RU" sz="800" b="0" i="0" u="none" strike="noStrike" cap="none" dirty="0">
                        <a:solidFill>
                          <a:srgbClr val="007F76"/>
                        </a:solidFill>
                        <a:effectLst/>
                        <a:latin typeface="Arial Narrow" panose="020B0606020202030204" pitchFamily="34" charset="0"/>
                        <a:ea typeface="+mn-ea"/>
                        <a:cs typeface="+mn-cs"/>
                        <a:sym typeface="Arial"/>
                      </a:endParaRPr>
                    </a:p>
                  </a:txBody>
                  <a:tcPr marL="9525" marR="9525" marT="0" marB="0" anchor="ctr">
                    <a:solidFill>
                      <a:srgbClr val="007F76">
                        <a:alpha val="20000"/>
                      </a:srgbClr>
                    </a:solidFill>
                  </a:tcPr>
                </a:tc>
                <a:tc>
                  <a:txBody>
                    <a:bodyPr/>
                    <a:lstStyle/>
                    <a:p>
                      <a:pPr algn="ctr" rtl="0" fontAlgn="ctr"/>
                      <a:r>
                        <a:rPr lang="ru-RU" sz="800" b="0" i="0" u="none" strike="noStrike" dirty="0" err="1">
                          <a:solidFill>
                            <a:srgbClr val="007F76"/>
                          </a:solidFill>
                          <a:effectLst/>
                          <a:latin typeface="Arial Narrow" panose="020B0606020202030204" pitchFamily="34" charset="0"/>
                        </a:rPr>
                        <a:t>Қарағанды</a:t>
                      </a:r>
                      <a:endParaRPr lang="ru-RU" sz="800" b="0" i="0" u="none" strike="noStrike" dirty="0">
                        <a:solidFill>
                          <a:srgbClr val="007F76"/>
                        </a:solidFill>
                        <a:effectLst/>
                        <a:latin typeface="Arial Narrow" panose="020B0606020202030204" pitchFamily="34" charset="0"/>
                      </a:endParaRPr>
                    </a:p>
                  </a:txBody>
                  <a:tcPr marL="9525" marR="9525" marT="9525" marB="0" anchor="ctr">
                    <a:solidFill>
                      <a:srgbClr val="007F76">
                        <a:alpha val="20000"/>
                      </a:srgbClr>
                    </a:solidFill>
                  </a:tcPr>
                </a:tc>
                <a:tc>
                  <a:txBody>
                    <a:bodyPr/>
                    <a:lstStyle/>
                    <a:p>
                      <a:pPr algn="ctr" rtl="0" fontAlgn="ctr"/>
                      <a:r>
                        <a:rPr lang="ru-RU" sz="800" b="0" i="0" u="none" strike="noStrike">
                          <a:solidFill>
                            <a:srgbClr val="007F76"/>
                          </a:solidFill>
                          <a:effectLst/>
                          <a:latin typeface="Arial Narrow" panose="020B0606020202030204" pitchFamily="34" charset="0"/>
                        </a:rPr>
                        <a:t>654</a:t>
                      </a:r>
                    </a:p>
                  </a:txBody>
                  <a:tcPr marL="9525" marR="9525" marT="9525" marB="0" anchor="ctr">
                    <a:solidFill>
                      <a:srgbClr val="007F76">
                        <a:alpha val="20000"/>
                      </a:srgbClr>
                    </a:solidFill>
                  </a:tcPr>
                </a:tc>
                <a:tc>
                  <a:txBody>
                    <a:bodyPr/>
                    <a:lstStyle/>
                    <a:p>
                      <a:pPr algn="ctr" rtl="0" fontAlgn="ctr"/>
                      <a:r>
                        <a:rPr lang="ru-RU" sz="800" b="0" i="0" u="none" strike="noStrike">
                          <a:solidFill>
                            <a:srgbClr val="007F76"/>
                          </a:solidFill>
                          <a:effectLst/>
                          <a:latin typeface="Arial Narrow" panose="020B0606020202030204" pitchFamily="34" charset="0"/>
                        </a:rPr>
                        <a:t>9,9%</a:t>
                      </a:r>
                    </a:p>
                  </a:txBody>
                  <a:tcPr marL="9525" marR="9525" marT="9525" marB="0" anchor="ctr">
                    <a:solidFill>
                      <a:srgbClr val="007F76">
                        <a:alpha val="20000"/>
                      </a:srgbClr>
                    </a:solidFill>
                  </a:tcPr>
                </a:tc>
                <a:tc>
                  <a:txBody>
                    <a:bodyPr/>
                    <a:lstStyle/>
                    <a:p>
                      <a:pPr algn="ctr" rtl="0" fontAlgn="ctr"/>
                      <a:r>
                        <a:rPr lang="ru-RU" sz="800" b="0" i="0" u="none" strike="noStrike" dirty="0" err="1">
                          <a:solidFill>
                            <a:srgbClr val="007F76"/>
                          </a:solidFill>
                          <a:effectLst/>
                          <a:latin typeface="Arial Narrow" panose="020B0606020202030204" pitchFamily="34" charset="0"/>
                        </a:rPr>
                        <a:t>Түркістан</a:t>
                      </a:r>
                      <a:endParaRPr lang="ru-RU" sz="800" b="0" i="0" u="none" strike="noStrike" dirty="0">
                        <a:solidFill>
                          <a:srgbClr val="007F76"/>
                        </a:solidFill>
                        <a:effectLst/>
                        <a:latin typeface="Arial Narrow" panose="020B0606020202030204" pitchFamily="34" charset="0"/>
                      </a:endParaRPr>
                    </a:p>
                  </a:txBody>
                  <a:tcPr marL="9525" marR="9525" marT="9525" marB="0" anchor="ctr">
                    <a:solidFill>
                      <a:srgbClr val="007F76">
                        <a:alpha val="20000"/>
                      </a:srgbClr>
                    </a:solidFill>
                  </a:tcPr>
                </a:tc>
                <a:tc>
                  <a:txBody>
                    <a:bodyPr/>
                    <a:lstStyle/>
                    <a:p>
                      <a:pPr algn="ctr" rtl="0" fontAlgn="ctr"/>
                      <a:r>
                        <a:rPr lang="ru-RU" sz="800" b="0" i="0" u="none" strike="noStrike">
                          <a:solidFill>
                            <a:srgbClr val="007F76"/>
                          </a:solidFill>
                          <a:effectLst/>
                          <a:latin typeface="Arial Narrow" panose="020B0606020202030204" pitchFamily="34" charset="0"/>
                        </a:rPr>
                        <a:t>615</a:t>
                      </a:r>
                    </a:p>
                  </a:txBody>
                  <a:tcPr marL="9525" marR="9525" marT="9525" marB="0" anchor="ctr">
                    <a:solidFill>
                      <a:srgbClr val="007F76">
                        <a:alpha val="20000"/>
                      </a:srgbClr>
                    </a:solidFill>
                  </a:tcPr>
                </a:tc>
                <a:tc>
                  <a:txBody>
                    <a:bodyPr/>
                    <a:lstStyle/>
                    <a:p>
                      <a:pPr algn="ctr" rtl="0" fontAlgn="ctr"/>
                      <a:r>
                        <a:rPr lang="ru-RU" sz="800" b="0" i="0" u="none" strike="noStrike">
                          <a:solidFill>
                            <a:srgbClr val="007F76"/>
                          </a:solidFill>
                          <a:effectLst/>
                          <a:latin typeface="Arial Narrow" panose="020B0606020202030204" pitchFamily="34" charset="0"/>
                        </a:rPr>
                        <a:t>9,3%</a:t>
                      </a:r>
                    </a:p>
                  </a:txBody>
                  <a:tcPr marL="9525" marR="9525" marT="9525" marB="0" anchor="ctr">
                    <a:solidFill>
                      <a:srgbClr val="007F76">
                        <a:alpha val="20000"/>
                      </a:srgbClr>
                    </a:solidFill>
                  </a:tcPr>
                </a:tc>
                <a:tc>
                  <a:txBody>
                    <a:bodyPr/>
                    <a:lstStyle/>
                    <a:p>
                      <a:pPr algn="ctr" rtl="0" fontAlgn="ctr"/>
                      <a:r>
                        <a:rPr lang="ru-RU" sz="800" b="0" i="0" u="none" strike="noStrike" dirty="0">
                          <a:solidFill>
                            <a:srgbClr val="007F76"/>
                          </a:solidFill>
                          <a:effectLst/>
                          <a:latin typeface="Arial Narrow" panose="020B0606020202030204" pitchFamily="34" charset="0"/>
                        </a:rPr>
                        <a:t>Жамбыл</a:t>
                      </a:r>
                    </a:p>
                  </a:txBody>
                  <a:tcPr marL="9525" marR="9525" marT="9525" marB="0" anchor="ctr">
                    <a:solidFill>
                      <a:srgbClr val="007F76">
                        <a:alpha val="20000"/>
                      </a:srgbClr>
                    </a:solidFill>
                  </a:tcPr>
                </a:tc>
                <a:tc>
                  <a:txBody>
                    <a:bodyPr/>
                    <a:lstStyle/>
                    <a:p>
                      <a:pPr algn="ctr" rtl="0" fontAlgn="ctr"/>
                      <a:r>
                        <a:rPr lang="ru-RU" sz="800" b="0" i="0" u="none" strike="noStrike">
                          <a:solidFill>
                            <a:srgbClr val="007F76"/>
                          </a:solidFill>
                          <a:effectLst/>
                          <a:latin typeface="Arial Narrow" panose="020B0606020202030204" pitchFamily="34" charset="0"/>
                        </a:rPr>
                        <a:t>471</a:t>
                      </a:r>
                    </a:p>
                  </a:txBody>
                  <a:tcPr marL="9525" marR="9525" marT="9525" marB="0" anchor="ctr">
                    <a:solidFill>
                      <a:srgbClr val="007F76">
                        <a:alpha val="20000"/>
                      </a:srgbClr>
                    </a:solidFill>
                  </a:tcPr>
                </a:tc>
                <a:tc>
                  <a:txBody>
                    <a:bodyPr/>
                    <a:lstStyle/>
                    <a:p>
                      <a:pPr algn="ctr" rtl="0" fontAlgn="ctr"/>
                      <a:r>
                        <a:rPr lang="ru-RU" sz="800" b="0" i="0" u="none" strike="noStrike">
                          <a:solidFill>
                            <a:srgbClr val="007F76"/>
                          </a:solidFill>
                          <a:effectLst/>
                          <a:latin typeface="Arial Narrow" panose="020B0606020202030204" pitchFamily="34" charset="0"/>
                        </a:rPr>
                        <a:t>7,1%</a:t>
                      </a:r>
                    </a:p>
                  </a:txBody>
                  <a:tcPr marL="9525" marR="9525" marT="9525" marB="0" anchor="ctr">
                    <a:lnR w="12700" cap="flat" cmpd="sng" algn="ctr">
                      <a:noFill/>
                      <a:prstDash val="solid"/>
                      <a:round/>
                      <a:headEnd type="none" w="med" len="med"/>
                      <a:tailEnd type="none" w="med" len="med"/>
                    </a:lnR>
                    <a:solidFill>
                      <a:srgbClr val="007F76">
                        <a:alpha val="20000"/>
                      </a:srgbClr>
                    </a:solidFill>
                  </a:tcPr>
                </a:tc>
                <a:extLst>
                  <a:ext uri="{0D108BD9-81ED-4DB2-BD59-A6C34878D82A}">
                    <a16:rowId xmlns:a16="http://schemas.microsoft.com/office/drawing/2014/main" val="470699172"/>
                  </a:ext>
                </a:extLst>
              </a:tr>
              <a:tr h="171544">
                <a:tc>
                  <a:txBody>
                    <a:bodyPr/>
                    <a:lstStyle/>
                    <a:p>
                      <a:pPr algn="ctr" fontAlgn="b"/>
                      <a:r>
                        <a:rPr lang="ru-RU" sz="800" u="none" strike="noStrike" dirty="0">
                          <a:solidFill>
                            <a:srgbClr val="007F76"/>
                          </a:solidFill>
                          <a:effectLst/>
                          <a:latin typeface="Arial Narrow" panose="020B0606020202030204" pitchFamily="34" charset="0"/>
                        </a:rPr>
                        <a:t>28</a:t>
                      </a:r>
                      <a:endParaRPr lang="en-US" sz="800" b="0" i="0" u="none" strike="noStrike" dirty="0">
                        <a:solidFill>
                          <a:srgbClr val="007F76"/>
                        </a:solidFill>
                        <a:effectLst/>
                        <a:latin typeface="Arial Narrow" panose="020B0606020202030204" pitchFamily="34" charset="0"/>
                      </a:endParaRPr>
                    </a:p>
                  </a:txBody>
                  <a:tcPr marL="9525" marR="9525" marT="0" marB="0" anchor="ctr">
                    <a:solidFill>
                      <a:schemeClr val="accent6">
                        <a:lumMod val="50000"/>
                        <a:alpha val="1000"/>
                      </a:schemeClr>
                    </a:solidFill>
                  </a:tcPr>
                </a:tc>
                <a:tc>
                  <a:txBody>
                    <a:bodyPr/>
                    <a:lstStyle/>
                    <a:p>
                      <a:pPr algn="ctr" rtl="0" fontAlgn="ctr"/>
                      <a:r>
                        <a:rPr lang="ru-RU" sz="800" b="0" i="0" u="none" strike="noStrike">
                          <a:solidFill>
                            <a:srgbClr val="007F76"/>
                          </a:solidFill>
                          <a:effectLst/>
                          <a:latin typeface="Arial Narrow" panose="020B0606020202030204" pitchFamily="34" charset="0"/>
                        </a:rPr>
                        <a:t>2350-9</a:t>
                      </a:r>
                    </a:p>
                  </a:txBody>
                  <a:tcPr marL="9525" marR="9525" marT="9525" marB="0" anchor="ctr">
                    <a:solidFill>
                      <a:schemeClr val="accent6">
                        <a:lumMod val="50000"/>
                        <a:alpha val="1000"/>
                      </a:schemeClr>
                    </a:solidFill>
                  </a:tcPr>
                </a:tc>
                <a:tc>
                  <a:txBody>
                    <a:bodyPr/>
                    <a:lstStyle/>
                    <a:p>
                      <a:pPr marL="72000" algn="l" fontAlgn="ctr"/>
                      <a:r>
                        <a:rPr lang="ru-RU" sz="800" b="0" i="0" u="none" strike="noStrike" cap="none" dirty="0">
                          <a:solidFill>
                            <a:srgbClr val="007F76"/>
                          </a:solidFill>
                          <a:effectLst/>
                          <a:latin typeface="Arial Narrow" panose="020B0606020202030204" pitchFamily="34" charset="0"/>
                          <a:ea typeface="+mn-ea"/>
                          <a:cs typeface="+mn-cs"/>
                          <a:sym typeface="Arial"/>
                        </a:rPr>
                        <a:t>Орта </a:t>
                      </a:r>
                      <a:r>
                        <a:rPr lang="ru-RU" sz="800" b="0" i="0" u="none" strike="noStrike" cap="none" dirty="0" err="1">
                          <a:solidFill>
                            <a:srgbClr val="007F76"/>
                          </a:solidFill>
                          <a:effectLst/>
                          <a:latin typeface="Arial Narrow" panose="020B0606020202030204" pitchFamily="34" charset="0"/>
                          <a:ea typeface="+mn-ea"/>
                          <a:cs typeface="+mn-cs"/>
                          <a:sym typeface="Arial"/>
                        </a:rPr>
                        <a:t>мектептің</a:t>
                      </a:r>
                      <a:r>
                        <a:rPr lang="ru-RU" sz="800" b="0" i="0" u="none" strike="noStrike" cap="none" dirty="0">
                          <a:solidFill>
                            <a:srgbClr val="007F76"/>
                          </a:solidFill>
                          <a:effectLst/>
                          <a:latin typeface="Arial Narrow" panose="020B0606020202030204" pitchFamily="34" charset="0"/>
                          <a:ea typeface="+mn-ea"/>
                          <a:cs typeface="+mn-cs"/>
                          <a:sym typeface="Arial"/>
                        </a:rPr>
                        <a:t> </a:t>
                      </a:r>
                      <a:r>
                        <a:rPr lang="ru-RU" sz="800" b="0" i="0" u="none" strike="noStrike" cap="none" dirty="0" err="1">
                          <a:solidFill>
                            <a:srgbClr val="007F76"/>
                          </a:solidFill>
                          <a:effectLst/>
                          <a:latin typeface="Arial Narrow" panose="020B0606020202030204" pitchFamily="34" charset="0"/>
                          <a:ea typeface="+mn-ea"/>
                          <a:cs typeface="+mn-cs"/>
                          <a:sym typeface="Arial"/>
                        </a:rPr>
                        <a:t>басқа</a:t>
                      </a:r>
                      <a:r>
                        <a:rPr lang="ru-RU" sz="800" b="0" i="0" u="none" strike="noStrike" cap="none" dirty="0">
                          <a:solidFill>
                            <a:srgbClr val="007F76"/>
                          </a:solidFill>
                          <a:effectLst/>
                          <a:latin typeface="Arial Narrow" panose="020B0606020202030204" pitchFamily="34" charset="0"/>
                          <a:ea typeface="+mn-ea"/>
                          <a:cs typeface="+mn-cs"/>
                          <a:sym typeface="Arial"/>
                        </a:rPr>
                        <a:t> </a:t>
                      </a:r>
                      <a:r>
                        <a:rPr lang="ru-RU" sz="800" b="0" i="0" u="none" strike="noStrike" cap="none" dirty="0" err="1">
                          <a:solidFill>
                            <a:srgbClr val="007F76"/>
                          </a:solidFill>
                          <a:effectLst/>
                          <a:latin typeface="Arial Narrow" panose="020B0606020202030204" pitchFamily="34" charset="0"/>
                          <a:ea typeface="+mn-ea"/>
                          <a:cs typeface="+mn-cs"/>
                          <a:sym typeface="Arial"/>
                        </a:rPr>
                        <a:t>мұғалімдері</a:t>
                      </a:r>
                      <a:endParaRPr lang="ru-RU" sz="800" b="0" i="0" u="none" strike="noStrike" cap="none" dirty="0">
                        <a:solidFill>
                          <a:srgbClr val="007F76"/>
                        </a:solidFill>
                        <a:effectLst/>
                        <a:latin typeface="Arial Narrow" panose="020B0606020202030204" pitchFamily="34" charset="0"/>
                        <a:ea typeface="+mn-ea"/>
                        <a:cs typeface="+mn-cs"/>
                        <a:sym typeface="Arial"/>
                      </a:endParaRPr>
                    </a:p>
                  </a:txBody>
                  <a:tcPr marL="9525" marR="9525" marT="0" marB="0" anchor="ctr">
                    <a:solidFill>
                      <a:schemeClr val="accent6">
                        <a:lumMod val="50000"/>
                        <a:alpha val="1000"/>
                      </a:schemeClr>
                    </a:solidFill>
                  </a:tcPr>
                </a:tc>
                <a:tc>
                  <a:txBody>
                    <a:bodyPr/>
                    <a:lstStyle/>
                    <a:p>
                      <a:pPr algn="ctr" rtl="0" fontAlgn="ctr"/>
                      <a:r>
                        <a:rPr lang="ru-RU" sz="800" b="0" i="0" u="none" strike="noStrike" dirty="0" err="1">
                          <a:solidFill>
                            <a:srgbClr val="007F76"/>
                          </a:solidFill>
                          <a:effectLst/>
                          <a:latin typeface="Arial Narrow" panose="020B0606020202030204" pitchFamily="34" charset="0"/>
                        </a:rPr>
                        <a:t>Қарағанды</a:t>
                      </a:r>
                      <a:endParaRPr lang="ru-RU" sz="800" b="0" i="0" u="none" strike="noStrike" dirty="0">
                        <a:solidFill>
                          <a:srgbClr val="007F76"/>
                        </a:solidFill>
                        <a:effectLst/>
                        <a:latin typeface="Arial Narrow" panose="020B0606020202030204" pitchFamily="34" charset="0"/>
                      </a:endParaRPr>
                    </a:p>
                  </a:txBody>
                  <a:tcPr marL="9525" marR="9525" marT="9525" marB="0" anchor="ctr">
                    <a:solidFill>
                      <a:schemeClr val="accent6">
                        <a:lumMod val="50000"/>
                        <a:alpha val="1000"/>
                      </a:schemeClr>
                    </a:solidFill>
                  </a:tcPr>
                </a:tc>
                <a:tc>
                  <a:txBody>
                    <a:bodyPr/>
                    <a:lstStyle/>
                    <a:p>
                      <a:pPr algn="ctr" rtl="0" fontAlgn="ctr"/>
                      <a:r>
                        <a:rPr lang="ru-RU" sz="800" b="0" i="0" u="none" strike="noStrike">
                          <a:solidFill>
                            <a:srgbClr val="007F76"/>
                          </a:solidFill>
                          <a:effectLst/>
                          <a:latin typeface="Arial Narrow" panose="020B0606020202030204" pitchFamily="34" charset="0"/>
                        </a:rPr>
                        <a:t>936</a:t>
                      </a:r>
                    </a:p>
                  </a:txBody>
                  <a:tcPr marL="9525" marR="9525" marT="9525" marB="0" anchor="ctr">
                    <a:solidFill>
                      <a:schemeClr val="accent6">
                        <a:lumMod val="50000"/>
                        <a:alpha val="1000"/>
                      </a:schemeClr>
                    </a:solidFill>
                  </a:tcPr>
                </a:tc>
                <a:tc>
                  <a:txBody>
                    <a:bodyPr/>
                    <a:lstStyle/>
                    <a:p>
                      <a:pPr algn="ctr" rtl="0" fontAlgn="ctr"/>
                      <a:r>
                        <a:rPr lang="ru-RU" sz="800" b="0" i="0" u="none" strike="noStrike">
                          <a:solidFill>
                            <a:srgbClr val="007F76"/>
                          </a:solidFill>
                          <a:effectLst/>
                          <a:latin typeface="Arial Narrow" panose="020B0606020202030204" pitchFamily="34" charset="0"/>
                        </a:rPr>
                        <a:t>14,2%</a:t>
                      </a:r>
                    </a:p>
                  </a:txBody>
                  <a:tcPr marL="9525" marR="9525" marT="9525" marB="0" anchor="ctr">
                    <a:solidFill>
                      <a:schemeClr val="accent6">
                        <a:lumMod val="50000"/>
                        <a:alpha val="1000"/>
                      </a:schemeClr>
                    </a:solidFill>
                  </a:tcPr>
                </a:tc>
                <a:tc>
                  <a:txBody>
                    <a:bodyPr/>
                    <a:lstStyle/>
                    <a:p>
                      <a:pPr algn="ctr" rtl="0" fontAlgn="ctr"/>
                      <a:r>
                        <a:rPr lang="ru-RU" sz="800" b="0" i="0" u="none" strike="noStrike" dirty="0">
                          <a:solidFill>
                            <a:srgbClr val="007F76"/>
                          </a:solidFill>
                          <a:effectLst/>
                          <a:latin typeface="Arial Narrow" panose="020B0606020202030204" pitchFamily="34" charset="0"/>
                        </a:rPr>
                        <a:t>Астана қ.</a:t>
                      </a:r>
                    </a:p>
                  </a:txBody>
                  <a:tcPr marL="9525" marR="9525" marT="9525" marB="0" anchor="ctr">
                    <a:solidFill>
                      <a:schemeClr val="accent6">
                        <a:lumMod val="50000"/>
                        <a:alpha val="1000"/>
                      </a:schemeClr>
                    </a:solidFill>
                  </a:tcPr>
                </a:tc>
                <a:tc>
                  <a:txBody>
                    <a:bodyPr/>
                    <a:lstStyle/>
                    <a:p>
                      <a:pPr algn="ctr" rtl="0" fontAlgn="ctr"/>
                      <a:r>
                        <a:rPr lang="ru-RU" sz="800" b="0" i="0" u="none" strike="noStrike">
                          <a:solidFill>
                            <a:srgbClr val="007F76"/>
                          </a:solidFill>
                          <a:effectLst/>
                          <a:latin typeface="Arial Narrow" panose="020B0606020202030204" pitchFamily="34" charset="0"/>
                        </a:rPr>
                        <a:t>655</a:t>
                      </a:r>
                    </a:p>
                  </a:txBody>
                  <a:tcPr marL="9525" marR="9525" marT="9525" marB="0" anchor="ctr">
                    <a:solidFill>
                      <a:schemeClr val="accent6">
                        <a:lumMod val="50000"/>
                        <a:alpha val="1000"/>
                      </a:schemeClr>
                    </a:solidFill>
                  </a:tcPr>
                </a:tc>
                <a:tc>
                  <a:txBody>
                    <a:bodyPr/>
                    <a:lstStyle/>
                    <a:p>
                      <a:pPr algn="ctr" rtl="0" fontAlgn="ctr"/>
                      <a:r>
                        <a:rPr lang="ru-RU" sz="800" b="0" i="0" u="none" strike="noStrike">
                          <a:solidFill>
                            <a:srgbClr val="007F76"/>
                          </a:solidFill>
                          <a:effectLst/>
                          <a:latin typeface="Arial Narrow" panose="020B0606020202030204" pitchFamily="34" charset="0"/>
                        </a:rPr>
                        <a:t>10,0%</a:t>
                      </a:r>
                    </a:p>
                  </a:txBody>
                  <a:tcPr marL="9525" marR="9525" marT="9525" marB="0" anchor="ctr">
                    <a:solidFill>
                      <a:schemeClr val="accent6">
                        <a:lumMod val="50000"/>
                        <a:alpha val="1000"/>
                      </a:schemeClr>
                    </a:solidFill>
                  </a:tcPr>
                </a:tc>
                <a:tc>
                  <a:txBody>
                    <a:bodyPr/>
                    <a:lstStyle/>
                    <a:p>
                      <a:pPr algn="ctr" rtl="0" fontAlgn="ctr"/>
                      <a:r>
                        <a:rPr lang="ru-RU" sz="800" b="0" i="0" u="none" strike="noStrike" dirty="0">
                          <a:solidFill>
                            <a:srgbClr val="007F76"/>
                          </a:solidFill>
                          <a:effectLst/>
                          <a:latin typeface="Arial Narrow" panose="020B0606020202030204" pitchFamily="34" charset="0"/>
                        </a:rPr>
                        <a:t>Жамбыл</a:t>
                      </a:r>
                    </a:p>
                  </a:txBody>
                  <a:tcPr marL="9525" marR="9525" marT="9525" marB="0" anchor="ctr">
                    <a:solidFill>
                      <a:schemeClr val="accent6">
                        <a:lumMod val="50000"/>
                        <a:alpha val="1000"/>
                      </a:schemeClr>
                    </a:solidFill>
                  </a:tcPr>
                </a:tc>
                <a:tc>
                  <a:txBody>
                    <a:bodyPr/>
                    <a:lstStyle/>
                    <a:p>
                      <a:pPr algn="ctr" rtl="0" fontAlgn="ctr"/>
                      <a:r>
                        <a:rPr lang="ru-RU" sz="800" b="0" i="0" u="none" strike="noStrike">
                          <a:solidFill>
                            <a:srgbClr val="007F76"/>
                          </a:solidFill>
                          <a:effectLst/>
                          <a:latin typeface="Arial Narrow" panose="020B0606020202030204" pitchFamily="34" charset="0"/>
                        </a:rPr>
                        <a:t>559</a:t>
                      </a:r>
                    </a:p>
                  </a:txBody>
                  <a:tcPr marL="9525" marR="9525" marT="9525" marB="0" anchor="ctr">
                    <a:solidFill>
                      <a:schemeClr val="accent6">
                        <a:lumMod val="50000"/>
                        <a:alpha val="1000"/>
                      </a:schemeClr>
                    </a:solidFill>
                  </a:tcPr>
                </a:tc>
                <a:tc>
                  <a:txBody>
                    <a:bodyPr/>
                    <a:lstStyle/>
                    <a:p>
                      <a:pPr algn="ctr" rtl="0" fontAlgn="ctr"/>
                      <a:r>
                        <a:rPr lang="ru-RU" sz="800" b="0" i="0" u="none" strike="noStrike">
                          <a:solidFill>
                            <a:srgbClr val="007F76"/>
                          </a:solidFill>
                          <a:effectLst/>
                          <a:latin typeface="Arial Narrow" panose="020B0606020202030204" pitchFamily="34" charset="0"/>
                        </a:rPr>
                        <a:t>8,5%</a:t>
                      </a:r>
                    </a:p>
                  </a:txBody>
                  <a:tcPr marL="9525" marR="9525" marT="9525" marB="0" anchor="ctr">
                    <a:lnR w="12700" cap="flat" cmpd="sng" algn="ctr">
                      <a:noFill/>
                      <a:prstDash val="solid"/>
                      <a:round/>
                      <a:headEnd type="none" w="med" len="med"/>
                      <a:tailEnd type="none" w="med" len="med"/>
                    </a:lnR>
                    <a:solidFill>
                      <a:schemeClr val="accent6">
                        <a:lumMod val="50000"/>
                        <a:alpha val="1000"/>
                      </a:schemeClr>
                    </a:solidFill>
                  </a:tcPr>
                </a:tc>
                <a:extLst>
                  <a:ext uri="{0D108BD9-81ED-4DB2-BD59-A6C34878D82A}">
                    <a16:rowId xmlns:a16="http://schemas.microsoft.com/office/drawing/2014/main" val="1074593541"/>
                  </a:ext>
                </a:extLst>
              </a:tr>
              <a:tr h="171544">
                <a:tc>
                  <a:txBody>
                    <a:bodyPr/>
                    <a:lstStyle/>
                    <a:p>
                      <a:pPr algn="ctr" fontAlgn="b"/>
                      <a:r>
                        <a:rPr lang="ru-RU" sz="800" u="none" strike="noStrike" dirty="0">
                          <a:solidFill>
                            <a:srgbClr val="007F76"/>
                          </a:solidFill>
                          <a:effectLst/>
                          <a:latin typeface="Arial Narrow" panose="020B0606020202030204" pitchFamily="34" charset="0"/>
                        </a:rPr>
                        <a:t>29</a:t>
                      </a:r>
                      <a:endParaRPr lang="en-US" sz="800" b="0" i="0" u="none" strike="noStrike" dirty="0">
                        <a:solidFill>
                          <a:srgbClr val="007F76"/>
                        </a:solidFill>
                        <a:effectLst/>
                        <a:latin typeface="Arial Narrow" panose="020B0606020202030204" pitchFamily="34" charset="0"/>
                      </a:endParaRPr>
                    </a:p>
                  </a:txBody>
                  <a:tcPr marL="9525" marR="9525" marT="0" marB="0" anchor="ctr">
                    <a:solidFill>
                      <a:srgbClr val="CCE5E4"/>
                    </a:solidFill>
                  </a:tcPr>
                </a:tc>
                <a:tc>
                  <a:txBody>
                    <a:bodyPr/>
                    <a:lstStyle/>
                    <a:p>
                      <a:pPr algn="ctr" rtl="0" fontAlgn="ctr"/>
                      <a:r>
                        <a:rPr lang="ru-RU" sz="800" b="0" i="0" u="none" strike="noStrike">
                          <a:solidFill>
                            <a:srgbClr val="007F76"/>
                          </a:solidFill>
                          <a:effectLst/>
                          <a:latin typeface="Arial Narrow" panose="020B0606020202030204" pitchFamily="34" charset="0"/>
                        </a:rPr>
                        <a:t>8332-1</a:t>
                      </a:r>
                    </a:p>
                  </a:txBody>
                  <a:tcPr marL="9525" marR="9525" marT="9525" marB="0" anchor="ctr">
                    <a:solidFill>
                      <a:srgbClr val="CCE5E4"/>
                    </a:solidFill>
                  </a:tcPr>
                </a:tc>
                <a:tc>
                  <a:txBody>
                    <a:bodyPr/>
                    <a:lstStyle/>
                    <a:p>
                      <a:pPr marL="72000" algn="l" fontAlgn="ctr"/>
                      <a:r>
                        <a:rPr lang="ru-RU" sz="800" b="0" i="0" u="none" strike="noStrike" cap="none" dirty="0" err="1">
                          <a:solidFill>
                            <a:srgbClr val="007F76"/>
                          </a:solidFill>
                          <a:effectLst/>
                          <a:latin typeface="Arial Narrow" panose="020B0606020202030204" pitchFamily="34" charset="0"/>
                          <a:ea typeface="+mn-ea"/>
                          <a:cs typeface="+mn-cs"/>
                          <a:sym typeface="Arial"/>
                        </a:rPr>
                        <a:t>Жүк</a:t>
                      </a:r>
                      <a:r>
                        <a:rPr lang="ru-RU" sz="800" b="0" i="0" u="none" strike="noStrike" cap="none" dirty="0">
                          <a:solidFill>
                            <a:srgbClr val="007F76"/>
                          </a:solidFill>
                          <a:effectLst/>
                          <a:latin typeface="Arial Narrow" panose="020B0606020202030204" pitchFamily="34" charset="0"/>
                          <a:ea typeface="+mn-ea"/>
                          <a:cs typeface="+mn-cs"/>
                          <a:sym typeface="Arial"/>
                        </a:rPr>
                        <a:t> </a:t>
                      </a:r>
                      <a:r>
                        <a:rPr lang="ru-RU" sz="800" b="0" i="0" u="none" strike="noStrike" cap="none" dirty="0" err="1">
                          <a:solidFill>
                            <a:srgbClr val="007F76"/>
                          </a:solidFill>
                          <a:effectLst/>
                          <a:latin typeface="Arial Narrow" panose="020B0606020202030204" pitchFamily="34" charset="0"/>
                          <a:ea typeface="+mn-ea"/>
                          <a:cs typeface="+mn-cs"/>
                          <a:sym typeface="Arial"/>
                        </a:rPr>
                        <a:t>автомобилінің</a:t>
                      </a:r>
                      <a:r>
                        <a:rPr lang="ru-RU" sz="800" b="0" i="0" u="none" strike="noStrike" cap="none" dirty="0">
                          <a:solidFill>
                            <a:srgbClr val="007F76"/>
                          </a:solidFill>
                          <a:effectLst/>
                          <a:latin typeface="Arial Narrow" panose="020B0606020202030204" pitchFamily="34" charset="0"/>
                          <a:ea typeface="+mn-ea"/>
                          <a:cs typeface="+mn-cs"/>
                          <a:sym typeface="Arial"/>
                        </a:rPr>
                        <a:t> </a:t>
                      </a:r>
                      <a:r>
                        <a:rPr lang="ru-RU" sz="800" b="0" i="0" u="none" strike="noStrike" cap="none" dirty="0" err="1">
                          <a:solidFill>
                            <a:srgbClr val="007F76"/>
                          </a:solidFill>
                          <a:effectLst/>
                          <a:latin typeface="Arial Narrow" panose="020B0606020202030204" pitchFamily="34" charset="0"/>
                          <a:ea typeface="+mn-ea"/>
                          <a:cs typeface="+mn-cs"/>
                          <a:sym typeface="Arial"/>
                        </a:rPr>
                        <a:t>жүргізушілері</a:t>
                      </a:r>
                      <a:endParaRPr lang="ru-RU" sz="800" b="0" i="0" u="none" strike="noStrike" cap="none" dirty="0">
                        <a:solidFill>
                          <a:srgbClr val="007F76"/>
                        </a:solidFill>
                        <a:effectLst/>
                        <a:latin typeface="Arial Narrow" panose="020B0606020202030204" pitchFamily="34" charset="0"/>
                        <a:ea typeface="+mn-ea"/>
                        <a:cs typeface="+mn-cs"/>
                        <a:sym typeface="Arial"/>
                      </a:endParaRPr>
                    </a:p>
                  </a:txBody>
                  <a:tcPr marL="9525" marR="9525" marT="0" marB="0" anchor="ctr">
                    <a:solidFill>
                      <a:srgbClr val="CCE5E4"/>
                    </a:solidFill>
                  </a:tcPr>
                </a:tc>
                <a:tc>
                  <a:txBody>
                    <a:bodyPr/>
                    <a:lstStyle/>
                    <a:p>
                      <a:pPr algn="ctr" rtl="0" fontAlgn="ctr"/>
                      <a:r>
                        <a:rPr lang="ru-RU" sz="800" b="0" i="0" u="none" strike="noStrike" dirty="0">
                          <a:solidFill>
                            <a:srgbClr val="007F76"/>
                          </a:solidFill>
                          <a:effectLst/>
                          <a:latin typeface="Arial Narrow" panose="020B0606020202030204" pitchFamily="34" charset="0"/>
                        </a:rPr>
                        <a:t>Алматы қ.</a:t>
                      </a:r>
                    </a:p>
                  </a:txBody>
                  <a:tcPr marL="9525" marR="9525" marT="9525" marB="0" anchor="ctr">
                    <a:solidFill>
                      <a:srgbClr val="CCE5E4"/>
                    </a:solidFill>
                  </a:tcPr>
                </a:tc>
                <a:tc>
                  <a:txBody>
                    <a:bodyPr/>
                    <a:lstStyle/>
                    <a:p>
                      <a:pPr algn="ctr" rtl="0" fontAlgn="ctr"/>
                      <a:r>
                        <a:rPr lang="ru-RU" sz="800" b="0" i="0" u="none" strike="noStrike">
                          <a:solidFill>
                            <a:srgbClr val="007F76"/>
                          </a:solidFill>
                          <a:effectLst/>
                          <a:latin typeface="Arial Narrow" panose="020B0606020202030204" pitchFamily="34" charset="0"/>
                        </a:rPr>
                        <a:t>929</a:t>
                      </a:r>
                    </a:p>
                  </a:txBody>
                  <a:tcPr marL="9525" marR="9525" marT="9525" marB="0" anchor="ctr">
                    <a:solidFill>
                      <a:srgbClr val="CCE5E4"/>
                    </a:solidFill>
                  </a:tcPr>
                </a:tc>
                <a:tc>
                  <a:txBody>
                    <a:bodyPr/>
                    <a:lstStyle/>
                    <a:p>
                      <a:pPr algn="ctr" rtl="0" fontAlgn="ctr"/>
                      <a:r>
                        <a:rPr lang="ru-RU" sz="800" b="0" i="0" u="none" strike="noStrike">
                          <a:solidFill>
                            <a:srgbClr val="007F76"/>
                          </a:solidFill>
                          <a:effectLst/>
                          <a:latin typeface="Arial Narrow" panose="020B0606020202030204" pitchFamily="34" charset="0"/>
                        </a:rPr>
                        <a:t>14,7%</a:t>
                      </a:r>
                    </a:p>
                  </a:txBody>
                  <a:tcPr marL="9525" marR="9525" marT="9525" marB="0" anchor="ctr">
                    <a:solidFill>
                      <a:srgbClr val="CCE5E4"/>
                    </a:solidFill>
                  </a:tcPr>
                </a:tc>
                <a:tc>
                  <a:txBody>
                    <a:bodyPr/>
                    <a:lstStyle/>
                    <a:p>
                      <a:pPr algn="ctr" rtl="0" fontAlgn="ctr"/>
                      <a:r>
                        <a:rPr lang="ru-RU" sz="800" b="0" i="0" u="none" strike="noStrike" dirty="0" err="1">
                          <a:solidFill>
                            <a:srgbClr val="007F76"/>
                          </a:solidFill>
                          <a:effectLst/>
                          <a:latin typeface="Arial Narrow" panose="020B0606020202030204" pitchFamily="34" charset="0"/>
                        </a:rPr>
                        <a:t>Қарағанды</a:t>
                      </a:r>
                      <a:endParaRPr lang="ru-RU" sz="800" b="0" i="0" u="none" strike="noStrike" dirty="0">
                        <a:solidFill>
                          <a:srgbClr val="007F76"/>
                        </a:solidFill>
                        <a:effectLst/>
                        <a:latin typeface="Arial Narrow" panose="020B0606020202030204" pitchFamily="34" charset="0"/>
                      </a:endParaRPr>
                    </a:p>
                  </a:txBody>
                  <a:tcPr marL="9525" marR="9525" marT="9525" marB="0" anchor="ctr">
                    <a:solidFill>
                      <a:srgbClr val="CCE5E4"/>
                    </a:solidFill>
                  </a:tcPr>
                </a:tc>
                <a:tc>
                  <a:txBody>
                    <a:bodyPr/>
                    <a:lstStyle/>
                    <a:p>
                      <a:pPr algn="ctr" rtl="0" fontAlgn="ctr"/>
                      <a:r>
                        <a:rPr lang="ru-RU" sz="800" b="0" i="0" u="none" strike="noStrike">
                          <a:solidFill>
                            <a:srgbClr val="007F76"/>
                          </a:solidFill>
                          <a:effectLst/>
                          <a:latin typeface="Arial Narrow" panose="020B0606020202030204" pitchFamily="34" charset="0"/>
                        </a:rPr>
                        <a:t>807</a:t>
                      </a:r>
                    </a:p>
                  </a:txBody>
                  <a:tcPr marL="9525" marR="9525" marT="9525" marB="0" anchor="ctr">
                    <a:solidFill>
                      <a:srgbClr val="CCE5E4"/>
                    </a:solidFill>
                  </a:tcPr>
                </a:tc>
                <a:tc>
                  <a:txBody>
                    <a:bodyPr/>
                    <a:lstStyle/>
                    <a:p>
                      <a:pPr algn="ctr" rtl="0" fontAlgn="ctr"/>
                      <a:r>
                        <a:rPr lang="ru-RU" sz="800" b="0" i="0" u="none" strike="noStrike">
                          <a:solidFill>
                            <a:srgbClr val="007F76"/>
                          </a:solidFill>
                          <a:effectLst/>
                          <a:latin typeface="Arial Narrow" panose="020B0606020202030204" pitchFamily="34" charset="0"/>
                        </a:rPr>
                        <a:t>12,7%</a:t>
                      </a:r>
                    </a:p>
                  </a:txBody>
                  <a:tcPr marL="9525" marR="9525" marT="9525" marB="0" anchor="ctr">
                    <a:solidFill>
                      <a:srgbClr val="CCE5E4"/>
                    </a:solidFill>
                  </a:tcPr>
                </a:tc>
                <a:tc>
                  <a:txBody>
                    <a:bodyPr/>
                    <a:lstStyle/>
                    <a:p>
                      <a:pPr algn="ctr" rtl="0" fontAlgn="ctr"/>
                      <a:r>
                        <a:rPr lang="ru-RU" sz="800" b="0" i="0" u="none" strike="noStrike" dirty="0">
                          <a:solidFill>
                            <a:srgbClr val="007F76"/>
                          </a:solidFill>
                          <a:effectLst/>
                          <a:latin typeface="Arial Narrow" panose="020B0606020202030204" pitchFamily="34" charset="0"/>
                        </a:rPr>
                        <a:t>Ш.-</a:t>
                      </a:r>
                      <a:r>
                        <a:rPr lang="ru-RU" sz="800" b="0" i="0" u="none" strike="noStrike" dirty="0" err="1">
                          <a:solidFill>
                            <a:srgbClr val="007F76"/>
                          </a:solidFill>
                          <a:effectLst/>
                          <a:latin typeface="Arial Narrow" panose="020B0606020202030204" pitchFamily="34" charset="0"/>
                        </a:rPr>
                        <a:t>Қазақстан</a:t>
                      </a:r>
                      <a:endParaRPr lang="ru-RU" sz="800" b="0" i="0" u="none" strike="noStrike" dirty="0">
                        <a:solidFill>
                          <a:srgbClr val="007F76"/>
                        </a:solidFill>
                        <a:effectLst/>
                        <a:latin typeface="Arial Narrow" panose="020B0606020202030204" pitchFamily="34" charset="0"/>
                      </a:endParaRPr>
                    </a:p>
                  </a:txBody>
                  <a:tcPr marL="9525" marR="9525" marT="9525" marB="0" anchor="ctr">
                    <a:solidFill>
                      <a:srgbClr val="CCE5E4"/>
                    </a:solidFill>
                  </a:tcPr>
                </a:tc>
                <a:tc>
                  <a:txBody>
                    <a:bodyPr/>
                    <a:lstStyle/>
                    <a:p>
                      <a:pPr algn="ctr" rtl="0" fontAlgn="ctr"/>
                      <a:r>
                        <a:rPr lang="ru-RU" sz="800" b="0" i="0" u="none" strike="noStrike">
                          <a:solidFill>
                            <a:srgbClr val="007F76"/>
                          </a:solidFill>
                          <a:effectLst/>
                          <a:latin typeface="Arial Narrow" panose="020B0606020202030204" pitchFamily="34" charset="0"/>
                        </a:rPr>
                        <a:t>520</a:t>
                      </a:r>
                    </a:p>
                  </a:txBody>
                  <a:tcPr marL="9525" marR="9525" marT="9525" marB="0" anchor="ctr">
                    <a:solidFill>
                      <a:srgbClr val="CCE5E4"/>
                    </a:solidFill>
                  </a:tcPr>
                </a:tc>
                <a:tc>
                  <a:txBody>
                    <a:bodyPr/>
                    <a:lstStyle/>
                    <a:p>
                      <a:pPr algn="ctr" rtl="0" fontAlgn="ctr"/>
                      <a:r>
                        <a:rPr lang="ru-RU" sz="800" b="0" i="0" u="none" strike="noStrike">
                          <a:solidFill>
                            <a:srgbClr val="007F76"/>
                          </a:solidFill>
                          <a:effectLst/>
                          <a:latin typeface="Arial Narrow" panose="020B0606020202030204" pitchFamily="34" charset="0"/>
                        </a:rPr>
                        <a:t>8,2%</a:t>
                      </a:r>
                    </a:p>
                  </a:txBody>
                  <a:tcPr marL="9525" marR="9525" marT="9525" marB="0" anchor="ctr">
                    <a:lnR w="12700" cap="flat" cmpd="sng" algn="ctr">
                      <a:noFill/>
                      <a:prstDash val="solid"/>
                      <a:round/>
                      <a:headEnd type="none" w="med" len="med"/>
                      <a:tailEnd type="none" w="med" len="med"/>
                    </a:lnR>
                    <a:solidFill>
                      <a:srgbClr val="CCE5E4"/>
                    </a:solidFill>
                  </a:tcPr>
                </a:tc>
                <a:extLst>
                  <a:ext uri="{0D108BD9-81ED-4DB2-BD59-A6C34878D82A}">
                    <a16:rowId xmlns:a16="http://schemas.microsoft.com/office/drawing/2014/main" val="4283007536"/>
                  </a:ext>
                </a:extLst>
              </a:tr>
              <a:tr h="171544">
                <a:tc>
                  <a:txBody>
                    <a:bodyPr/>
                    <a:lstStyle/>
                    <a:p>
                      <a:pPr algn="ctr" fontAlgn="b"/>
                      <a:r>
                        <a:rPr lang="ru-RU" sz="800" u="none" strike="noStrike" dirty="0">
                          <a:solidFill>
                            <a:srgbClr val="007F76"/>
                          </a:solidFill>
                          <a:effectLst/>
                          <a:latin typeface="Arial Narrow" panose="020B0606020202030204" pitchFamily="34" charset="0"/>
                        </a:rPr>
                        <a:t>30</a:t>
                      </a:r>
                      <a:endParaRPr lang="en-US" sz="800" b="0" i="0" u="none" strike="noStrike" dirty="0">
                        <a:solidFill>
                          <a:srgbClr val="007F76"/>
                        </a:solidFill>
                        <a:effectLst/>
                        <a:latin typeface="Arial Narrow" panose="020B0606020202030204" pitchFamily="34" charset="0"/>
                      </a:endParaRPr>
                    </a:p>
                  </a:txBody>
                  <a:tcPr marL="9525" marR="9525" marT="0" marB="0" anchor="ctr">
                    <a:lnB w="12700" cap="flat" cmpd="sng" algn="ctr">
                      <a:solidFill>
                        <a:schemeClr val="tx1"/>
                      </a:solidFill>
                      <a:prstDash val="solid"/>
                      <a:round/>
                      <a:headEnd type="none" w="med" len="med"/>
                      <a:tailEnd type="none" w="med" len="med"/>
                    </a:lnB>
                    <a:solidFill>
                      <a:schemeClr val="bg1">
                        <a:alpha val="20000"/>
                      </a:schemeClr>
                    </a:solidFill>
                  </a:tcPr>
                </a:tc>
                <a:tc>
                  <a:txBody>
                    <a:bodyPr/>
                    <a:lstStyle/>
                    <a:p>
                      <a:pPr algn="ctr" rtl="0" fontAlgn="ctr"/>
                      <a:r>
                        <a:rPr lang="ru-RU" sz="800" b="0" i="0" u="none" strike="noStrike">
                          <a:solidFill>
                            <a:srgbClr val="007F76"/>
                          </a:solidFill>
                          <a:effectLst/>
                          <a:latin typeface="Arial Narrow" panose="020B0606020202030204" pitchFamily="34" charset="0"/>
                        </a:rPr>
                        <a:t>7413-2</a:t>
                      </a:r>
                    </a:p>
                  </a:txBody>
                  <a:tcPr marL="9525" marR="9525" marT="9525" marB="0" anchor="ctr">
                    <a:lnB w="12700" cap="flat" cmpd="sng" algn="ctr">
                      <a:solidFill>
                        <a:schemeClr val="tx1"/>
                      </a:solidFill>
                      <a:prstDash val="solid"/>
                      <a:round/>
                      <a:headEnd type="none" w="med" len="med"/>
                      <a:tailEnd type="none" w="med" len="med"/>
                    </a:lnB>
                    <a:solidFill>
                      <a:schemeClr val="bg1">
                        <a:alpha val="20000"/>
                      </a:schemeClr>
                    </a:solidFill>
                  </a:tcPr>
                </a:tc>
                <a:tc>
                  <a:txBody>
                    <a:bodyPr/>
                    <a:lstStyle/>
                    <a:p>
                      <a:pPr marL="72000" algn="l" fontAlgn="ctr"/>
                      <a:r>
                        <a:rPr lang="ru-RU" sz="800" b="0" i="0" u="none" strike="noStrike" cap="none" dirty="0" err="1">
                          <a:solidFill>
                            <a:srgbClr val="007F76"/>
                          </a:solidFill>
                          <a:effectLst/>
                          <a:latin typeface="Arial Narrow" panose="020B0606020202030204" pitchFamily="34" charset="0"/>
                          <a:ea typeface="+mn-ea"/>
                          <a:cs typeface="+mn-cs"/>
                          <a:sym typeface="Arial"/>
                        </a:rPr>
                        <a:t>Жоғары</a:t>
                      </a:r>
                      <a:r>
                        <a:rPr lang="ru-RU" sz="800" b="0" i="0" u="none" strike="noStrike" cap="none" dirty="0">
                          <a:solidFill>
                            <a:srgbClr val="007F76"/>
                          </a:solidFill>
                          <a:effectLst/>
                          <a:latin typeface="Arial Narrow" panose="020B0606020202030204" pitchFamily="34" charset="0"/>
                          <a:ea typeface="+mn-ea"/>
                          <a:cs typeface="+mn-cs"/>
                          <a:sym typeface="Arial"/>
                        </a:rPr>
                        <a:t> </a:t>
                      </a:r>
                      <a:r>
                        <a:rPr lang="ru-RU" sz="800" b="0" i="0" u="none" strike="noStrike" cap="none" dirty="0" err="1">
                          <a:solidFill>
                            <a:srgbClr val="007F76"/>
                          </a:solidFill>
                          <a:effectLst/>
                          <a:latin typeface="Arial Narrow" panose="020B0606020202030204" pitchFamily="34" charset="0"/>
                          <a:ea typeface="+mn-ea"/>
                          <a:cs typeface="+mn-cs"/>
                          <a:sym typeface="Arial"/>
                        </a:rPr>
                        <a:t>вольтты</a:t>
                      </a:r>
                      <a:r>
                        <a:rPr lang="ru-RU" sz="800" b="0" i="0" u="none" strike="noStrike" cap="none" dirty="0">
                          <a:solidFill>
                            <a:srgbClr val="007F76"/>
                          </a:solidFill>
                          <a:effectLst/>
                          <a:latin typeface="Arial Narrow" panose="020B0606020202030204" pitchFamily="34" charset="0"/>
                          <a:ea typeface="+mn-ea"/>
                          <a:cs typeface="+mn-cs"/>
                          <a:sym typeface="Arial"/>
                        </a:rPr>
                        <a:t> </a:t>
                      </a:r>
                      <a:r>
                        <a:rPr lang="ru-RU" sz="800" b="0" i="0" u="none" strike="noStrike" cap="none" dirty="0" err="1">
                          <a:solidFill>
                            <a:srgbClr val="007F76"/>
                          </a:solidFill>
                          <a:effectLst/>
                          <a:latin typeface="Arial Narrow" panose="020B0606020202030204" pitchFamily="34" charset="0"/>
                          <a:ea typeface="+mn-ea"/>
                          <a:cs typeface="+mn-cs"/>
                          <a:sym typeface="Arial"/>
                        </a:rPr>
                        <a:t>электр</a:t>
                      </a:r>
                      <a:r>
                        <a:rPr lang="ru-RU" sz="800" b="0" i="0" u="none" strike="noStrike" cap="none" dirty="0">
                          <a:solidFill>
                            <a:srgbClr val="007F76"/>
                          </a:solidFill>
                          <a:effectLst/>
                          <a:latin typeface="Arial Narrow" panose="020B0606020202030204" pitchFamily="34" charset="0"/>
                          <a:ea typeface="+mn-ea"/>
                          <a:cs typeface="+mn-cs"/>
                          <a:sym typeface="Arial"/>
                        </a:rPr>
                        <a:t> </a:t>
                      </a:r>
                      <a:r>
                        <a:rPr lang="ru-RU" sz="800" b="0" i="0" u="none" strike="noStrike" cap="none" dirty="0" err="1">
                          <a:solidFill>
                            <a:srgbClr val="007F76"/>
                          </a:solidFill>
                          <a:effectLst/>
                          <a:latin typeface="Arial Narrow" panose="020B0606020202030204" pitchFamily="34" charset="0"/>
                          <a:ea typeface="+mn-ea"/>
                          <a:cs typeface="+mn-cs"/>
                          <a:sym typeface="Arial"/>
                        </a:rPr>
                        <a:t>тізбектері</a:t>
                      </a:r>
                      <a:r>
                        <a:rPr lang="ru-RU" sz="800" b="0" i="0" u="none" strike="noStrike" cap="none" dirty="0">
                          <a:solidFill>
                            <a:srgbClr val="007F76"/>
                          </a:solidFill>
                          <a:effectLst/>
                          <a:latin typeface="Arial Narrow" panose="020B0606020202030204" pitchFamily="34" charset="0"/>
                          <a:ea typeface="+mn-ea"/>
                          <a:cs typeface="+mn-cs"/>
                          <a:sym typeface="Arial"/>
                        </a:rPr>
                        <a:t> </a:t>
                      </a:r>
                      <a:r>
                        <a:rPr lang="ru-RU" sz="800" b="0" i="0" u="none" strike="noStrike" cap="none" dirty="0" err="1">
                          <a:solidFill>
                            <a:srgbClr val="007F76"/>
                          </a:solidFill>
                          <a:effectLst/>
                          <a:latin typeface="Arial Narrow" panose="020B0606020202030204" pitchFamily="34" charset="0"/>
                          <a:ea typeface="+mn-ea"/>
                          <a:cs typeface="+mn-cs"/>
                          <a:sym typeface="Arial"/>
                        </a:rPr>
                        <a:t>бойынша</a:t>
                      </a:r>
                      <a:r>
                        <a:rPr lang="ru-RU" sz="800" b="0" i="0" u="none" strike="noStrike" cap="none" dirty="0">
                          <a:solidFill>
                            <a:srgbClr val="007F76"/>
                          </a:solidFill>
                          <a:effectLst/>
                          <a:latin typeface="Arial Narrow" panose="020B0606020202030204" pitchFamily="34" charset="0"/>
                          <a:ea typeface="+mn-ea"/>
                          <a:cs typeface="+mn-cs"/>
                          <a:sym typeface="Arial"/>
                        </a:rPr>
                        <a:t> </a:t>
                      </a:r>
                      <a:r>
                        <a:rPr lang="ru-RU" sz="800" b="0" i="0" u="none" strike="noStrike" cap="none" dirty="0" err="1">
                          <a:solidFill>
                            <a:srgbClr val="007F76"/>
                          </a:solidFill>
                          <a:effectLst/>
                          <a:latin typeface="Arial Narrow" panose="020B0606020202030204" pitchFamily="34" charset="0"/>
                          <a:ea typeface="+mn-ea"/>
                          <a:cs typeface="+mn-cs"/>
                          <a:sym typeface="Arial"/>
                        </a:rPr>
                        <a:t>жөндеушілер</a:t>
                      </a:r>
                      <a:r>
                        <a:rPr lang="ru-RU" sz="800" b="0" i="0" u="none" strike="noStrike" cap="none" dirty="0">
                          <a:solidFill>
                            <a:srgbClr val="007F76"/>
                          </a:solidFill>
                          <a:effectLst/>
                          <a:latin typeface="Arial Narrow" panose="020B0606020202030204" pitchFamily="34" charset="0"/>
                          <a:ea typeface="+mn-ea"/>
                          <a:cs typeface="+mn-cs"/>
                          <a:sym typeface="Arial"/>
                        </a:rPr>
                        <a:t> ж/е </a:t>
                      </a:r>
                      <a:r>
                        <a:rPr lang="ru-RU" sz="800" b="0" i="0" u="none" strike="noStrike" cap="none" dirty="0" err="1">
                          <a:solidFill>
                            <a:srgbClr val="007F76"/>
                          </a:solidFill>
                          <a:effectLst/>
                          <a:latin typeface="Arial Narrow" panose="020B0606020202030204" pitchFamily="34" charset="0"/>
                          <a:ea typeface="+mn-ea"/>
                          <a:cs typeface="+mn-cs"/>
                          <a:sym typeface="Arial"/>
                        </a:rPr>
                        <a:t>электрмонтерлер</a:t>
                      </a:r>
                      <a:endParaRPr lang="ru-RU" sz="800" b="0" i="0" u="none" strike="noStrike" cap="none" dirty="0">
                        <a:solidFill>
                          <a:srgbClr val="007F76"/>
                        </a:solidFill>
                        <a:effectLst/>
                        <a:latin typeface="Arial Narrow" panose="020B0606020202030204" pitchFamily="34" charset="0"/>
                        <a:ea typeface="+mn-ea"/>
                        <a:cs typeface="+mn-cs"/>
                        <a:sym typeface="Arial"/>
                      </a:endParaRPr>
                    </a:p>
                  </a:txBody>
                  <a:tcPr marL="9525" marR="9525" marT="0" marB="0" anchor="ctr">
                    <a:lnB w="12700" cap="flat" cmpd="sng" algn="ctr">
                      <a:solidFill>
                        <a:schemeClr val="tx1"/>
                      </a:solidFill>
                      <a:prstDash val="solid"/>
                      <a:round/>
                      <a:headEnd type="none" w="med" len="med"/>
                      <a:tailEnd type="none" w="med" len="med"/>
                    </a:lnB>
                    <a:solidFill>
                      <a:schemeClr val="bg1">
                        <a:alpha val="20000"/>
                      </a:schemeClr>
                    </a:solidFill>
                  </a:tcPr>
                </a:tc>
                <a:tc>
                  <a:txBody>
                    <a:bodyPr/>
                    <a:lstStyle/>
                    <a:p>
                      <a:pPr algn="ctr" rtl="0" fontAlgn="ctr"/>
                      <a:r>
                        <a:rPr lang="ru-RU" sz="800" b="0" i="0" u="none" strike="noStrike" dirty="0">
                          <a:solidFill>
                            <a:srgbClr val="007F76"/>
                          </a:solidFill>
                          <a:effectLst/>
                          <a:latin typeface="Arial Narrow" panose="020B0606020202030204" pitchFamily="34" charset="0"/>
                        </a:rPr>
                        <a:t>Б.-</a:t>
                      </a:r>
                      <a:r>
                        <a:rPr lang="ru-RU" sz="800" b="0" i="0" u="none" strike="noStrike" dirty="0" err="1">
                          <a:solidFill>
                            <a:srgbClr val="007F76"/>
                          </a:solidFill>
                          <a:effectLst/>
                          <a:latin typeface="Arial Narrow" panose="020B0606020202030204" pitchFamily="34" charset="0"/>
                        </a:rPr>
                        <a:t>Қазақстан</a:t>
                      </a:r>
                      <a:endParaRPr lang="ru-RU" sz="800" b="0" i="0" u="none" strike="noStrike" dirty="0">
                        <a:solidFill>
                          <a:srgbClr val="007F76"/>
                        </a:solidFill>
                        <a:effectLst/>
                        <a:latin typeface="Arial Narrow" panose="020B0606020202030204" pitchFamily="34" charset="0"/>
                      </a:endParaRPr>
                    </a:p>
                  </a:txBody>
                  <a:tcPr marL="9525" marR="9525" marT="9525" marB="0" anchor="ctr">
                    <a:lnB w="12700" cap="flat" cmpd="sng" algn="ctr">
                      <a:solidFill>
                        <a:schemeClr val="tx1"/>
                      </a:solidFill>
                      <a:prstDash val="solid"/>
                      <a:round/>
                      <a:headEnd type="none" w="med" len="med"/>
                      <a:tailEnd type="none" w="med" len="med"/>
                    </a:lnB>
                    <a:solidFill>
                      <a:schemeClr val="bg1">
                        <a:alpha val="20000"/>
                      </a:schemeClr>
                    </a:solidFill>
                  </a:tcPr>
                </a:tc>
                <a:tc>
                  <a:txBody>
                    <a:bodyPr/>
                    <a:lstStyle/>
                    <a:p>
                      <a:pPr algn="ctr" rtl="0" fontAlgn="ctr"/>
                      <a:r>
                        <a:rPr lang="ru-RU" sz="800" b="0" i="0" u="none" strike="noStrike">
                          <a:solidFill>
                            <a:srgbClr val="007F76"/>
                          </a:solidFill>
                          <a:effectLst/>
                          <a:latin typeface="Arial Narrow" panose="020B0606020202030204" pitchFamily="34" charset="0"/>
                        </a:rPr>
                        <a:t>1 199</a:t>
                      </a:r>
                    </a:p>
                  </a:txBody>
                  <a:tcPr marL="9525" marR="9525" marT="9525" marB="0" anchor="ctr">
                    <a:lnB w="12700" cap="flat" cmpd="sng" algn="ctr">
                      <a:solidFill>
                        <a:schemeClr val="tx1"/>
                      </a:solidFill>
                      <a:prstDash val="solid"/>
                      <a:round/>
                      <a:headEnd type="none" w="med" len="med"/>
                      <a:tailEnd type="none" w="med" len="med"/>
                    </a:lnB>
                    <a:solidFill>
                      <a:schemeClr val="bg1">
                        <a:alpha val="20000"/>
                      </a:schemeClr>
                    </a:solidFill>
                  </a:tcPr>
                </a:tc>
                <a:tc>
                  <a:txBody>
                    <a:bodyPr/>
                    <a:lstStyle/>
                    <a:p>
                      <a:pPr algn="ctr" rtl="0" fontAlgn="ctr"/>
                      <a:r>
                        <a:rPr lang="ru-RU" sz="800" b="0" i="0" u="none" strike="noStrike">
                          <a:solidFill>
                            <a:srgbClr val="007F76"/>
                          </a:solidFill>
                          <a:effectLst/>
                          <a:latin typeface="Arial Narrow" panose="020B0606020202030204" pitchFamily="34" charset="0"/>
                        </a:rPr>
                        <a:t>20,0%</a:t>
                      </a:r>
                    </a:p>
                  </a:txBody>
                  <a:tcPr marL="9525" marR="9525" marT="9525" marB="0" anchor="ctr">
                    <a:lnB w="12700" cap="flat" cmpd="sng" algn="ctr">
                      <a:solidFill>
                        <a:schemeClr val="tx1"/>
                      </a:solidFill>
                      <a:prstDash val="solid"/>
                      <a:round/>
                      <a:headEnd type="none" w="med" len="med"/>
                      <a:tailEnd type="none" w="med" len="med"/>
                    </a:lnB>
                    <a:solidFill>
                      <a:schemeClr val="bg1">
                        <a:alpha val="20000"/>
                      </a:schemeClr>
                    </a:solidFill>
                  </a:tcPr>
                </a:tc>
                <a:tc>
                  <a:txBody>
                    <a:bodyPr/>
                    <a:lstStyle/>
                    <a:p>
                      <a:pPr algn="ctr" rtl="0" fontAlgn="ctr"/>
                      <a:r>
                        <a:rPr lang="ru-RU" sz="800" b="0" i="0" u="none" strike="noStrike" dirty="0">
                          <a:solidFill>
                            <a:srgbClr val="007F76"/>
                          </a:solidFill>
                          <a:effectLst/>
                          <a:latin typeface="Arial Narrow" panose="020B0606020202030204" pitchFamily="34" charset="0"/>
                        </a:rPr>
                        <a:t>С.-</a:t>
                      </a:r>
                      <a:r>
                        <a:rPr lang="ru-RU" sz="800" b="0" i="0" u="none" strike="noStrike" dirty="0" err="1">
                          <a:solidFill>
                            <a:srgbClr val="007F76"/>
                          </a:solidFill>
                          <a:effectLst/>
                          <a:latin typeface="Arial Narrow" panose="020B0606020202030204" pitchFamily="34" charset="0"/>
                        </a:rPr>
                        <a:t>Қазақстан</a:t>
                      </a:r>
                      <a:endParaRPr lang="ru-RU" sz="800" b="0" i="0" u="none" strike="noStrike" dirty="0">
                        <a:solidFill>
                          <a:srgbClr val="007F76"/>
                        </a:solidFill>
                        <a:effectLst/>
                        <a:latin typeface="Arial Narrow" panose="020B0606020202030204" pitchFamily="34" charset="0"/>
                      </a:endParaRPr>
                    </a:p>
                  </a:txBody>
                  <a:tcPr marL="9525" marR="9525" marT="9525" marB="0" anchor="ctr">
                    <a:lnB w="12700" cap="flat" cmpd="sng" algn="ctr">
                      <a:solidFill>
                        <a:schemeClr val="tx1"/>
                      </a:solidFill>
                      <a:prstDash val="solid"/>
                      <a:round/>
                      <a:headEnd type="none" w="med" len="med"/>
                      <a:tailEnd type="none" w="med" len="med"/>
                    </a:lnB>
                    <a:solidFill>
                      <a:schemeClr val="bg1">
                        <a:alpha val="20000"/>
                      </a:schemeClr>
                    </a:solidFill>
                  </a:tcPr>
                </a:tc>
                <a:tc>
                  <a:txBody>
                    <a:bodyPr/>
                    <a:lstStyle/>
                    <a:p>
                      <a:pPr algn="ctr" rtl="0" fontAlgn="ctr"/>
                      <a:r>
                        <a:rPr lang="ru-RU" sz="800" b="0" i="0" u="none" strike="noStrike">
                          <a:solidFill>
                            <a:srgbClr val="007F76"/>
                          </a:solidFill>
                          <a:effectLst/>
                          <a:latin typeface="Arial Narrow" panose="020B0606020202030204" pitchFamily="34" charset="0"/>
                        </a:rPr>
                        <a:t>982</a:t>
                      </a:r>
                    </a:p>
                  </a:txBody>
                  <a:tcPr marL="9525" marR="9525" marT="9525" marB="0" anchor="ctr">
                    <a:lnB w="12700" cap="flat" cmpd="sng" algn="ctr">
                      <a:solidFill>
                        <a:schemeClr val="tx1"/>
                      </a:solidFill>
                      <a:prstDash val="solid"/>
                      <a:round/>
                      <a:headEnd type="none" w="med" len="med"/>
                      <a:tailEnd type="none" w="med" len="med"/>
                    </a:lnB>
                    <a:solidFill>
                      <a:schemeClr val="bg1">
                        <a:alpha val="20000"/>
                      </a:schemeClr>
                    </a:solidFill>
                  </a:tcPr>
                </a:tc>
                <a:tc>
                  <a:txBody>
                    <a:bodyPr/>
                    <a:lstStyle/>
                    <a:p>
                      <a:pPr algn="ctr" rtl="0" fontAlgn="ctr"/>
                      <a:r>
                        <a:rPr lang="ru-RU" sz="800" b="0" i="0" u="none" strike="noStrike" dirty="0">
                          <a:solidFill>
                            <a:srgbClr val="007F76"/>
                          </a:solidFill>
                          <a:effectLst/>
                          <a:latin typeface="Arial Narrow" panose="020B0606020202030204" pitchFamily="34" charset="0"/>
                        </a:rPr>
                        <a:t>16,4%</a:t>
                      </a:r>
                    </a:p>
                  </a:txBody>
                  <a:tcPr marL="9525" marR="9525" marT="9525" marB="0" anchor="ctr">
                    <a:lnB w="12700" cap="flat" cmpd="sng" algn="ctr">
                      <a:solidFill>
                        <a:schemeClr val="tx1"/>
                      </a:solidFill>
                      <a:prstDash val="solid"/>
                      <a:round/>
                      <a:headEnd type="none" w="med" len="med"/>
                      <a:tailEnd type="none" w="med" len="med"/>
                    </a:lnB>
                    <a:solidFill>
                      <a:schemeClr val="bg1">
                        <a:alpha val="20000"/>
                      </a:schemeClr>
                    </a:solidFill>
                  </a:tcPr>
                </a:tc>
                <a:tc>
                  <a:txBody>
                    <a:bodyPr/>
                    <a:lstStyle/>
                    <a:p>
                      <a:pPr algn="ctr" rtl="0" fontAlgn="ctr"/>
                      <a:r>
                        <a:rPr lang="ru-RU" sz="800" b="0" i="0" u="none" strike="noStrike" dirty="0">
                          <a:solidFill>
                            <a:srgbClr val="007F76"/>
                          </a:solidFill>
                          <a:effectLst/>
                          <a:latin typeface="Arial Narrow" panose="020B0606020202030204" pitchFamily="34" charset="0"/>
                        </a:rPr>
                        <a:t>Ш.-</a:t>
                      </a:r>
                      <a:r>
                        <a:rPr lang="ru-RU" sz="800" b="0" i="0" u="none" strike="noStrike" dirty="0" err="1">
                          <a:solidFill>
                            <a:srgbClr val="007F76"/>
                          </a:solidFill>
                          <a:effectLst/>
                          <a:latin typeface="Arial Narrow" panose="020B0606020202030204" pitchFamily="34" charset="0"/>
                        </a:rPr>
                        <a:t>Қазақстан</a:t>
                      </a:r>
                      <a:endParaRPr lang="ru-RU" sz="800" b="0" i="0" u="none" strike="noStrike" dirty="0">
                        <a:solidFill>
                          <a:srgbClr val="007F76"/>
                        </a:solidFill>
                        <a:effectLst/>
                        <a:latin typeface="Arial Narrow" panose="020B0606020202030204" pitchFamily="34" charset="0"/>
                      </a:endParaRPr>
                    </a:p>
                  </a:txBody>
                  <a:tcPr marL="9525" marR="9525" marT="9525" marB="0" anchor="ctr">
                    <a:lnB w="12700" cap="flat" cmpd="sng" algn="ctr">
                      <a:solidFill>
                        <a:schemeClr val="tx1"/>
                      </a:solidFill>
                      <a:prstDash val="solid"/>
                      <a:round/>
                      <a:headEnd type="none" w="med" len="med"/>
                      <a:tailEnd type="none" w="med" len="med"/>
                    </a:lnB>
                    <a:solidFill>
                      <a:schemeClr val="bg1">
                        <a:alpha val="20000"/>
                      </a:schemeClr>
                    </a:solidFill>
                  </a:tcPr>
                </a:tc>
                <a:tc>
                  <a:txBody>
                    <a:bodyPr/>
                    <a:lstStyle/>
                    <a:p>
                      <a:pPr algn="ctr" rtl="0" fontAlgn="ctr"/>
                      <a:r>
                        <a:rPr lang="ru-RU" sz="800" b="0" i="0" u="none" strike="noStrike">
                          <a:solidFill>
                            <a:srgbClr val="007F76"/>
                          </a:solidFill>
                          <a:effectLst/>
                          <a:latin typeface="Arial Narrow" panose="020B0606020202030204" pitchFamily="34" charset="0"/>
                        </a:rPr>
                        <a:t>854</a:t>
                      </a:r>
                    </a:p>
                  </a:txBody>
                  <a:tcPr marL="9525" marR="9525" marT="9525" marB="0" anchor="ctr">
                    <a:lnB w="12700" cap="flat" cmpd="sng" algn="ctr">
                      <a:solidFill>
                        <a:schemeClr val="tx1"/>
                      </a:solidFill>
                      <a:prstDash val="solid"/>
                      <a:round/>
                      <a:headEnd type="none" w="med" len="med"/>
                      <a:tailEnd type="none" w="med" len="med"/>
                    </a:lnB>
                    <a:solidFill>
                      <a:schemeClr val="bg1">
                        <a:alpha val="20000"/>
                      </a:schemeClr>
                    </a:solidFill>
                  </a:tcPr>
                </a:tc>
                <a:tc>
                  <a:txBody>
                    <a:bodyPr/>
                    <a:lstStyle/>
                    <a:p>
                      <a:pPr algn="ctr" rtl="0" fontAlgn="ctr"/>
                      <a:r>
                        <a:rPr lang="ru-RU" sz="800" b="0" i="0" u="none" strike="noStrike" dirty="0">
                          <a:solidFill>
                            <a:srgbClr val="007F76"/>
                          </a:solidFill>
                          <a:effectLst/>
                          <a:latin typeface="Arial Narrow" panose="020B0606020202030204" pitchFamily="34" charset="0"/>
                        </a:rPr>
                        <a:t>14,2%</a:t>
                      </a:r>
                    </a:p>
                  </a:txBody>
                  <a:tcPr marL="9525" marR="9525" marT="9525" marB="0" anchor="ctr">
                    <a:lnR w="12700" cap="flat" cmpd="sng" algn="ctr">
                      <a:noFill/>
                      <a:prstDash val="solid"/>
                      <a:round/>
                      <a:headEnd type="none" w="med" len="med"/>
                      <a:tailEnd type="none" w="med" len="med"/>
                    </a:lnR>
                    <a:lnB w="12700" cap="flat" cmpd="sng" algn="ctr">
                      <a:solidFill>
                        <a:schemeClr val="tx1"/>
                      </a:solidFill>
                      <a:prstDash val="solid"/>
                      <a:round/>
                      <a:headEnd type="none" w="med" len="med"/>
                      <a:tailEnd type="none" w="med" len="med"/>
                    </a:lnB>
                    <a:solidFill>
                      <a:schemeClr val="bg1">
                        <a:alpha val="20000"/>
                      </a:schemeClr>
                    </a:solidFill>
                  </a:tcPr>
                </a:tc>
                <a:extLst>
                  <a:ext uri="{0D108BD9-81ED-4DB2-BD59-A6C34878D82A}">
                    <a16:rowId xmlns:a16="http://schemas.microsoft.com/office/drawing/2014/main" val="1977705671"/>
                  </a:ext>
                </a:extLst>
              </a:tr>
            </a:tbl>
          </a:graphicData>
        </a:graphic>
      </p:graphicFrame>
    </p:spTree>
    <p:extLst>
      <p:ext uri="{BB962C8B-B14F-4D97-AF65-F5344CB8AC3E}">
        <p14:creationId xmlns:p14="http://schemas.microsoft.com/office/powerpoint/2010/main" val="1265024901"/>
      </p:ext>
    </p:extLst>
  </p:cSld>
  <p:clrMapOvr>
    <a:masterClrMapping/>
  </p:clrMapOvr>
</p:sld>
</file>

<file path=ppt/slides/slide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Номер слайда 2">
            <a:extLst>
              <a:ext uri="{FF2B5EF4-FFF2-40B4-BE49-F238E27FC236}">
                <a16:creationId xmlns:a16="http://schemas.microsoft.com/office/drawing/2014/main" id="{0FE3E8E7-F31A-7D55-7372-1BEAD488D2B4}"/>
              </a:ext>
            </a:extLst>
          </p:cNvPr>
          <p:cNvSpPr>
            <a:spLocks noGrp="1"/>
          </p:cNvSpPr>
          <p:nvPr>
            <p:ph type="sldNum" sz="quarter" idx="12"/>
          </p:nvPr>
        </p:nvSpPr>
        <p:spPr/>
        <p:txBody>
          <a:bodyPr/>
          <a:lstStyle/>
          <a:p>
            <a:fld id="{4060C6F1-8618-4CCA-B45E-7B199C8F5830}" type="slidenum">
              <a:rPr lang="ru-RU" smtClean="0"/>
              <a:pPr/>
              <a:t>20</a:t>
            </a:fld>
            <a:r>
              <a:rPr lang="en-US" dirty="0"/>
              <a:t> </a:t>
            </a:r>
            <a:r>
              <a:rPr lang="ru-RU" dirty="0"/>
              <a:t>из 82</a:t>
            </a:r>
          </a:p>
        </p:txBody>
      </p:sp>
      <p:sp>
        <p:nvSpPr>
          <p:cNvPr id="2" name="Заголовок 3">
            <a:extLst>
              <a:ext uri="{FF2B5EF4-FFF2-40B4-BE49-F238E27FC236}">
                <a16:creationId xmlns:a16="http://schemas.microsoft.com/office/drawing/2014/main" id="{6B40C54E-AB09-425F-8B98-879F69EDE140}"/>
              </a:ext>
            </a:extLst>
          </p:cNvPr>
          <p:cNvSpPr txBox="1">
            <a:spLocks/>
          </p:cNvSpPr>
          <p:nvPr/>
        </p:nvSpPr>
        <p:spPr>
          <a:xfrm>
            <a:off x="72000" y="0"/>
            <a:ext cx="12120000" cy="859626"/>
          </a:xfrm>
          <a:prstGeom prst="rect">
            <a:avLst/>
          </a:prstGeom>
        </p:spPr>
        <p:txBody>
          <a:bodyPr anchor="ctr"/>
          <a:lstStyle>
            <a:defPPr marR="0" lvl="0" algn="l" rtl="0">
              <a:lnSpc>
                <a:spcPct val="100000"/>
              </a:lnSpc>
              <a:spcBef>
                <a:spcPts val="0"/>
              </a:spcBef>
              <a:spcAft>
                <a:spcPts val="0"/>
              </a:spcAft>
            </a:defPPr>
            <a:lvl1pPr marR="0" lvl="0" algn="l" rtl="0" eaLnBrk="1" hangingPunct="1">
              <a:lnSpc>
                <a:spcPct val="100000"/>
              </a:lnSpc>
              <a:spcBef>
                <a:spcPts val="0"/>
              </a:spcBef>
              <a:spcAft>
                <a:spcPts val="0"/>
              </a:spcAft>
              <a:buNone/>
              <a:defRPr sz="2667" b="1" i="0" u="none" strike="noStrike" cap="none">
                <a:solidFill>
                  <a:srgbClr val="007F76"/>
                </a:solidFill>
                <a:latin typeface="Arial" panose="020B0604020202020204" pitchFamily="34" charset="0"/>
                <a:ea typeface="Calibri" panose="020F0502020204030204" pitchFamily="34" charset="0"/>
                <a:cs typeface="Arial" panose="020B0604020202020204" pitchFamily="34" charset="0"/>
                <a:sym typeface="Arial"/>
              </a:defRPr>
            </a:lvl1pPr>
          </a:lstStyle>
          <a:p>
            <a:pPr defTabSz="914400"/>
            <a:r>
              <a:rPr lang="kk-KZ" dirty="0"/>
              <a:t>Өңірлер бойынша топ бос жұмыс орындарының болжамы</a:t>
            </a:r>
            <a:endParaRPr lang="ru-KZ" kern="0" dirty="0"/>
          </a:p>
        </p:txBody>
      </p:sp>
      <p:graphicFrame>
        <p:nvGraphicFramePr>
          <p:cNvPr id="4" name="Таблица 3">
            <a:extLst>
              <a:ext uri="{FF2B5EF4-FFF2-40B4-BE49-F238E27FC236}">
                <a16:creationId xmlns:a16="http://schemas.microsoft.com/office/drawing/2014/main" id="{6DF87B24-59D4-648D-ECCC-9FBE7C4BF08A}"/>
              </a:ext>
            </a:extLst>
          </p:cNvPr>
          <p:cNvGraphicFramePr>
            <a:graphicFrameLocks noGrp="1"/>
          </p:cNvGraphicFramePr>
          <p:nvPr>
            <p:extLst>
              <p:ext uri="{D42A27DB-BD31-4B8C-83A1-F6EECF244321}">
                <p14:modId xmlns:p14="http://schemas.microsoft.com/office/powerpoint/2010/main" val="1764784294"/>
              </p:ext>
            </p:extLst>
          </p:nvPr>
        </p:nvGraphicFramePr>
        <p:xfrm>
          <a:off x="141431" y="932400"/>
          <a:ext cx="11952000" cy="5567684"/>
        </p:xfrm>
        <a:graphic>
          <a:graphicData uri="http://schemas.openxmlformats.org/drawingml/2006/table">
            <a:tbl>
              <a:tblPr bandRow="1">
                <a:tableStyleId>{3B4B98B0-60AC-42C2-AFA5-B58CD77FA1E5}</a:tableStyleId>
              </a:tblPr>
              <a:tblGrid>
                <a:gridCol w="288000">
                  <a:extLst>
                    <a:ext uri="{9D8B030D-6E8A-4147-A177-3AD203B41FA5}">
                      <a16:colId xmlns:a16="http://schemas.microsoft.com/office/drawing/2014/main" val="2640444703"/>
                    </a:ext>
                  </a:extLst>
                </a:gridCol>
                <a:gridCol w="1836000">
                  <a:extLst>
                    <a:ext uri="{9D8B030D-6E8A-4147-A177-3AD203B41FA5}">
                      <a16:colId xmlns:a16="http://schemas.microsoft.com/office/drawing/2014/main" val="308092926"/>
                    </a:ext>
                  </a:extLst>
                </a:gridCol>
                <a:gridCol w="1764000">
                  <a:extLst>
                    <a:ext uri="{9D8B030D-6E8A-4147-A177-3AD203B41FA5}">
                      <a16:colId xmlns:a16="http://schemas.microsoft.com/office/drawing/2014/main" val="460115169"/>
                    </a:ext>
                  </a:extLst>
                </a:gridCol>
                <a:gridCol w="684000">
                  <a:extLst>
                    <a:ext uri="{9D8B030D-6E8A-4147-A177-3AD203B41FA5}">
                      <a16:colId xmlns:a16="http://schemas.microsoft.com/office/drawing/2014/main" val="475048949"/>
                    </a:ext>
                  </a:extLst>
                </a:gridCol>
                <a:gridCol w="828000">
                  <a:extLst>
                    <a:ext uri="{9D8B030D-6E8A-4147-A177-3AD203B41FA5}">
                      <a16:colId xmlns:a16="http://schemas.microsoft.com/office/drawing/2014/main" val="1192878707"/>
                    </a:ext>
                  </a:extLst>
                </a:gridCol>
                <a:gridCol w="1764000">
                  <a:extLst>
                    <a:ext uri="{9D8B030D-6E8A-4147-A177-3AD203B41FA5}">
                      <a16:colId xmlns:a16="http://schemas.microsoft.com/office/drawing/2014/main" val="1373259417"/>
                    </a:ext>
                  </a:extLst>
                </a:gridCol>
                <a:gridCol w="684000">
                  <a:extLst>
                    <a:ext uri="{9D8B030D-6E8A-4147-A177-3AD203B41FA5}">
                      <a16:colId xmlns:a16="http://schemas.microsoft.com/office/drawing/2014/main" val="1693360573"/>
                    </a:ext>
                  </a:extLst>
                </a:gridCol>
                <a:gridCol w="828000">
                  <a:extLst>
                    <a:ext uri="{9D8B030D-6E8A-4147-A177-3AD203B41FA5}">
                      <a16:colId xmlns:a16="http://schemas.microsoft.com/office/drawing/2014/main" val="3638716962"/>
                    </a:ext>
                  </a:extLst>
                </a:gridCol>
                <a:gridCol w="1764000">
                  <a:extLst>
                    <a:ext uri="{9D8B030D-6E8A-4147-A177-3AD203B41FA5}">
                      <a16:colId xmlns:a16="http://schemas.microsoft.com/office/drawing/2014/main" val="710199319"/>
                    </a:ext>
                  </a:extLst>
                </a:gridCol>
                <a:gridCol w="684000">
                  <a:extLst>
                    <a:ext uri="{9D8B030D-6E8A-4147-A177-3AD203B41FA5}">
                      <a16:colId xmlns:a16="http://schemas.microsoft.com/office/drawing/2014/main" val="826588969"/>
                    </a:ext>
                  </a:extLst>
                </a:gridCol>
                <a:gridCol w="828000">
                  <a:extLst>
                    <a:ext uri="{9D8B030D-6E8A-4147-A177-3AD203B41FA5}">
                      <a16:colId xmlns:a16="http://schemas.microsoft.com/office/drawing/2014/main" val="2534652590"/>
                    </a:ext>
                  </a:extLst>
                </a:gridCol>
              </a:tblGrid>
              <a:tr h="188944">
                <a:tc>
                  <a:txBody>
                    <a:bodyPr/>
                    <a:lstStyle/>
                    <a:p>
                      <a:pPr algn="ctr" rtl="0" fontAlgn="ctr"/>
                      <a:r>
                        <a:rPr lang="ru-RU" sz="1050" u="none" strike="noStrike" dirty="0">
                          <a:solidFill>
                            <a:srgbClr val="007F76"/>
                          </a:solidFill>
                          <a:effectLst/>
                          <a:latin typeface="Arial Narrow" panose="020B0606020202030204" pitchFamily="34" charset="0"/>
                        </a:rPr>
                        <a:t>№</a:t>
                      </a:r>
                      <a:endParaRPr lang="ru-RU" sz="1050" b="0" i="0" u="none" strike="noStrike" dirty="0">
                        <a:solidFill>
                          <a:srgbClr val="007F76"/>
                        </a:solidFill>
                        <a:effectLst/>
                        <a:latin typeface="Arial Narrow" panose="020B0606020202030204" pitchFamily="34" charset="0"/>
                      </a:endParaRPr>
                    </a:p>
                  </a:txBody>
                  <a:tcPr marL="6603" marR="6603" marT="0" marB="0"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rtl="0" fontAlgn="ctr"/>
                      <a:r>
                        <a:rPr lang="ru-RU" sz="1050" u="none" strike="noStrike" dirty="0" err="1">
                          <a:solidFill>
                            <a:srgbClr val="007F76"/>
                          </a:solidFill>
                          <a:effectLst/>
                          <a:latin typeface="Arial Narrow" panose="020B0606020202030204" pitchFamily="34" charset="0"/>
                        </a:rPr>
                        <a:t>Өңір</a:t>
                      </a:r>
                      <a:endParaRPr lang="ru-RU" sz="1050" b="0" i="0" u="none" strike="noStrike" dirty="0">
                        <a:solidFill>
                          <a:srgbClr val="007F76"/>
                        </a:solidFill>
                        <a:effectLst/>
                        <a:latin typeface="Arial Narrow" panose="020B0606020202030204" pitchFamily="34" charset="0"/>
                      </a:endParaRPr>
                    </a:p>
                  </a:txBody>
                  <a:tcPr marL="6603" marR="6603" marT="0" marB="0"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rtl="0" fontAlgn="ctr"/>
                      <a:r>
                        <a:rPr lang="ru-RU" sz="1050" b="0" i="0" u="none" strike="noStrike" dirty="0">
                          <a:solidFill>
                            <a:srgbClr val="007F76"/>
                          </a:solidFill>
                          <a:effectLst/>
                          <a:latin typeface="Arial Narrow" panose="020B0606020202030204" pitchFamily="34" charset="0"/>
                        </a:rPr>
                        <a:t>Маман топ-1</a:t>
                      </a:r>
                    </a:p>
                  </a:txBody>
                  <a:tcPr marL="6603" marR="6603" marT="0" marB="0" anchor="ctr">
                    <a:lnL>
                      <a:noFill/>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rtl="0" fontAlgn="ctr"/>
                      <a:r>
                        <a:rPr lang="ru-RU" sz="1050" b="0" i="0" u="none" strike="noStrike" dirty="0">
                          <a:solidFill>
                            <a:srgbClr val="007F76"/>
                          </a:solidFill>
                          <a:effectLst/>
                          <a:latin typeface="Arial Narrow" panose="020B0606020202030204" pitchFamily="34" charset="0"/>
                        </a:rPr>
                        <a:t>Саны</a:t>
                      </a:r>
                    </a:p>
                  </a:txBody>
                  <a:tcPr marL="6603" marR="6603" marT="0" marB="0" anchor="ctr">
                    <a:lnL>
                      <a:noFill/>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rtl="0" fontAlgn="ctr"/>
                      <a:r>
                        <a:rPr lang="ru-RU" sz="1050" b="0" i="0" u="none" strike="noStrike" dirty="0" err="1">
                          <a:solidFill>
                            <a:srgbClr val="007F76"/>
                          </a:solidFill>
                          <a:effectLst/>
                          <a:latin typeface="Arial Narrow" panose="020B0606020202030204" pitchFamily="34" charset="0"/>
                        </a:rPr>
                        <a:t>Жалпы</a:t>
                      </a:r>
                      <a:r>
                        <a:rPr lang="ru-RU" sz="1050" b="0" i="0" u="none" strike="noStrike" dirty="0">
                          <a:solidFill>
                            <a:srgbClr val="007F76"/>
                          </a:solidFill>
                          <a:effectLst/>
                          <a:latin typeface="Arial Narrow" panose="020B0606020202030204" pitchFamily="34" charset="0"/>
                        </a:rPr>
                        <a:t> %-</a:t>
                      </a:r>
                      <a:r>
                        <a:rPr lang="kk-KZ" sz="1050" b="0" i="0" u="none" strike="noStrike" dirty="0">
                          <a:solidFill>
                            <a:srgbClr val="007F76"/>
                          </a:solidFill>
                          <a:effectLst/>
                          <a:latin typeface="Arial Narrow" panose="020B0606020202030204" pitchFamily="34" charset="0"/>
                        </a:rPr>
                        <a:t>бен</a:t>
                      </a:r>
                      <a:endParaRPr lang="ru-RU" sz="1050" b="0" i="0" u="none" strike="noStrike" dirty="0">
                        <a:solidFill>
                          <a:srgbClr val="007F76"/>
                        </a:solidFill>
                        <a:effectLst/>
                        <a:latin typeface="Arial Narrow" panose="020B0606020202030204" pitchFamily="34" charset="0"/>
                      </a:endParaRPr>
                    </a:p>
                  </a:txBody>
                  <a:tcPr marL="6603" marR="6603" marT="0" marB="0" anchor="ctr">
                    <a:lnL>
                      <a:noFill/>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rtl="0" fontAlgn="ctr"/>
                      <a:r>
                        <a:rPr lang="ru-RU" sz="1050" b="0" i="0" u="none" strike="noStrike" dirty="0">
                          <a:solidFill>
                            <a:srgbClr val="007F76"/>
                          </a:solidFill>
                          <a:effectLst/>
                          <a:latin typeface="Arial Narrow" panose="020B0606020202030204" pitchFamily="34" charset="0"/>
                        </a:rPr>
                        <a:t>Маман топ-2</a:t>
                      </a:r>
                    </a:p>
                  </a:txBody>
                  <a:tcPr marL="6603" marR="6603" marT="0" marB="0" anchor="ctr">
                    <a:lnL>
                      <a:noFill/>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rtl="0" fontAlgn="ctr"/>
                      <a:r>
                        <a:rPr lang="ru-RU" sz="1050" b="0" i="0" u="none" strike="noStrike" dirty="0">
                          <a:solidFill>
                            <a:srgbClr val="007F76"/>
                          </a:solidFill>
                          <a:effectLst/>
                          <a:latin typeface="Arial Narrow" panose="020B0606020202030204" pitchFamily="34" charset="0"/>
                        </a:rPr>
                        <a:t>Саны</a:t>
                      </a:r>
                    </a:p>
                  </a:txBody>
                  <a:tcPr marL="6603" marR="6603" marT="0" marB="0" anchor="ctr">
                    <a:lnL>
                      <a:noFill/>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rtl="0" fontAlgn="ctr"/>
                      <a:r>
                        <a:rPr lang="ru-RU" sz="1050" b="0" i="0" u="none" strike="noStrike" dirty="0" err="1">
                          <a:solidFill>
                            <a:srgbClr val="007F76"/>
                          </a:solidFill>
                          <a:effectLst/>
                          <a:latin typeface="Arial Narrow" panose="020B0606020202030204" pitchFamily="34" charset="0"/>
                        </a:rPr>
                        <a:t>Жалпы</a:t>
                      </a:r>
                      <a:r>
                        <a:rPr lang="ru-RU" sz="1050" b="0" i="0" u="none" strike="noStrike" dirty="0">
                          <a:solidFill>
                            <a:srgbClr val="007F76"/>
                          </a:solidFill>
                          <a:effectLst/>
                          <a:latin typeface="Arial Narrow" panose="020B0606020202030204" pitchFamily="34" charset="0"/>
                        </a:rPr>
                        <a:t> %-</a:t>
                      </a:r>
                      <a:r>
                        <a:rPr lang="kk-KZ" sz="1050" b="0" i="0" u="none" strike="noStrike" dirty="0">
                          <a:solidFill>
                            <a:srgbClr val="007F76"/>
                          </a:solidFill>
                          <a:effectLst/>
                          <a:latin typeface="Arial Narrow" panose="020B0606020202030204" pitchFamily="34" charset="0"/>
                        </a:rPr>
                        <a:t>бен</a:t>
                      </a:r>
                      <a:endParaRPr lang="ru-RU" sz="1050" b="0" i="0" u="none" strike="noStrike" dirty="0">
                        <a:solidFill>
                          <a:srgbClr val="007F76"/>
                        </a:solidFill>
                        <a:effectLst/>
                        <a:latin typeface="Arial Narrow" panose="020B0606020202030204" pitchFamily="34" charset="0"/>
                      </a:endParaRPr>
                    </a:p>
                  </a:txBody>
                  <a:tcPr marL="6603" marR="6603" marT="0" marB="0" anchor="ctr">
                    <a:lnL>
                      <a:noFill/>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rtl="0" fontAlgn="ctr"/>
                      <a:r>
                        <a:rPr lang="ru-RU" sz="1050" b="0" i="0" u="none" strike="noStrike" dirty="0">
                          <a:solidFill>
                            <a:srgbClr val="007F76"/>
                          </a:solidFill>
                          <a:effectLst/>
                          <a:latin typeface="Arial Narrow" panose="020B0606020202030204" pitchFamily="34" charset="0"/>
                        </a:rPr>
                        <a:t>Маман топ-3</a:t>
                      </a:r>
                    </a:p>
                  </a:txBody>
                  <a:tcPr marL="6603" marR="6603" marT="0" marB="0" anchor="ctr">
                    <a:lnL>
                      <a:noFill/>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rtl="0" fontAlgn="ctr"/>
                      <a:r>
                        <a:rPr lang="ru-RU" sz="1050" b="0" i="0" u="none" strike="noStrike" dirty="0">
                          <a:solidFill>
                            <a:srgbClr val="007F76"/>
                          </a:solidFill>
                          <a:effectLst/>
                          <a:latin typeface="Arial Narrow" panose="020B0606020202030204" pitchFamily="34" charset="0"/>
                        </a:rPr>
                        <a:t>Саны</a:t>
                      </a:r>
                    </a:p>
                  </a:txBody>
                  <a:tcPr marL="6603" marR="6603" marT="0" marB="0" anchor="ctr">
                    <a:lnL>
                      <a:noFill/>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rtl="0" fontAlgn="ctr"/>
                      <a:r>
                        <a:rPr lang="ru-RU" sz="1050" b="0" i="0" u="none" strike="noStrike" dirty="0" err="1">
                          <a:solidFill>
                            <a:srgbClr val="007F76"/>
                          </a:solidFill>
                          <a:effectLst/>
                          <a:latin typeface="Arial Narrow" panose="020B0606020202030204" pitchFamily="34" charset="0"/>
                        </a:rPr>
                        <a:t>Жалпы</a:t>
                      </a:r>
                      <a:r>
                        <a:rPr lang="ru-RU" sz="1050" b="0" i="0" u="none" strike="noStrike" dirty="0">
                          <a:solidFill>
                            <a:srgbClr val="007F76"/>
                          </a:solidFill>
                          <a:effectLst/>
                          <a:latin typeface="Arial Narrow" panose="020B0606020202030204" pitchFamily="34" charset="0"/>
                        </a:rPr>
                        <a:t> %-</a:t>
                      </a:r>
                      <a:r>
                        <a:rPr lang="kk-KZ" sz="1050" b="0" i="0" u="none" strike="noStrike" dirty="0">
                          <a:solidFill>
                            <a:srgbClr val="007F76"/>
                          </a:solidFill>
                          <a:effectLst/>
                          <a:latin typeface="Arial Narrow" panose="020B0606020202030204" pitchFamily="34" charset="0"/>
                        </a:rPr>
                        <a:t>бен</a:t>
                      </a:r>
                      <a:endParaRPr lang="ru-RU" sz="1050" b="0" i="0" u="none" strike="noStrike" dirty="0">
                        <a:solidFill>
                          <a:srgbClr val="007F76"/>
                        </a:solidFill>
                        <a:effectLst/>
                        <a:latin typeface="Arial Narrow" panose="020B0606020202030204" pitchFamily="34" charset="0"/>
                      </a:endParaRPr>
                    </a:p>
                  </a:txBody>
                  <a:tcPr marL="6603" marR="6603" marT="0" marB="0" anchor="ctr">
                    <a:lnL>
                      <a:noFill/>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821115214"/>
                  </a:ext>
                </a:extLst>
              </a:tr>
              <a:tr h="268937">
                <a:tc>
                  <a:txBody>
                    <a:bodyPr/>
                    <a:lstStyle/>
                    <a:p>
                      <a:pPr algn="ctr" fontAlgn="b"/>
                      <a:r>
                        <a:rPr lang="ru-RU" sz="800" u="none" strike="noStrike" dirty="0">
                          <a:solidFill>
                            <a:srgbClr val="007F76"/>
                          </a:solidFill>
                          <a:effectLst/>
                          <a:latin typeface="Arial Narrow" panose="020B0606020202030204" pitchFamily="34" charset="0"/>
                        </a:rPr>
                        <a:t>1</a:t>
                      </a:r>
                      <a:endParaRPr lang="en-US" sz="800" b="0" i="0" u="none" strike="noStrike" dirty="0">
                        <a:solidFill>
                          <a:srgbClr val="007F76"/>
                        </a:solidFill>
                        <a:effectLst/>
                        <a:latin typeface="Arial Narrow" panose="020B0606020202030204" pitchFamily="34" charset="0"/>
                      </a:endParaRPr>
                    </a:p>
                  </a:txBody>
                  <a:tcPr marL="9525" marR="9525" marT="0" marB="0" anchor="ctr">
                    <a:lnT w="12700" cap="flat" cmpd="sng" algn="ctr">
                      <a:solidFill>
                        <a:schemeClr val="tx1"/>
                      </a:solidFill>
                      <a:prstDash val="solid"/>
                      <a:round/>
                      <a:headEnd type="none" w="med" len="med"/>
                      <a:tailEnd type="none" w="med" len="med"/>
                    </a:lnT>
                    <a:solidFill>
                      <a:srgbClr val="007F76">
                        <a:alpha val="20000"/>
                      </a:srgbClr>
                    </a:solidFill>
                  </a:tcPr>
                </a:tc>
                <a:tc>
                  <a:txBody>
                    <a:bodyPr/>
                    <a:lstStyle/>
                    <a:p>
                      <a:pPr>
                        <a:lnSpc>
                          <a:spcPct val="107000"/>
                        </a:lnSpc>
                        <a:spcAft>
                          <a:spcPts val="800"/>
                        </a:spcAft>
                      </a:pPr>
                      <a:r>
                        <a:rPr lang="ru-RU" sz="1000" b="0" i="0" u="none" strike="noStrike" cap="none" dirty="0">
                          <a:solidFill>
                            <a:srgbClr val="007F76"/>
                          </a:solidFill>
                          <a:effectLst/>
                          <a:latin typeface="Arial Narrow" panose="020B0606020202030204" pitchFamily="34" charset="0"/>
                          <a:ea typeface="+mn-ea"/>
                          <a:cs typeface="+mn-cs"/>
                          <a:sym typeface="Arial"/>
                        </a:rPr>
                        <a:t>Абай </a:t>
                      </a:r>
                      <a:r>
                        <a:rPr lang="ru-RU" sz="1000" b="0" i="0" u="none" strike="noStrike" cap="none" dirty="0" err="1">
                          <a:solidFill>
                            <a:srgbClr val="007F76"/>
                          </a:solidFill>
                          <a:effectLst/>
                          <a:latin typeface="Arial Narrow" panose="020B0606020202030204" pitchFamily="34" charset="0"/>
                          <a:ea typeface="+mn-ea"/>
                          <a:cs typeface="+mn-cs"/>
                          <a:sym typeface="Arial"/>
                        </a:rPr>
                        <a:t>облысы</a:t>
                      </a:r>
                      <a:endParaRPr lang="ru-RU" sz="1000" b="0" i="0" u="none" strike="noStrike" cap="none" dirty="0">
                        <a:solidFill>
                          <a:srgbClr val="007F76"/>
                        </a:solidFill>
                        <a:effectLst/>
                        <a:latin typeface="Arial Narrow" panose="020B0606020202030204" pitchFamily="34" charset="0"/>
                        <a:ea typeface="+mn-ea"/>
                        <a:cs typeface="+mn-cs"/>
                        <a:sym typeface="Arial"/>
                      </a:endParaRPr>
                    </a:p>
                  </a:txBody>
                  <a:tcPr marL="68580" marR="68580" marT="0" marB="0" anchor="ctr">
                    <a:lnT w="12700" cap="flat" cmpd="sng" algn="ctr">
                      <a:solidFill>
                        <a:schemeClr val="tx1"/>
                      </a:solidFill>
                      <a:prstDash val="solid"/>
                      <a:round/>
                      <a:headEnd type="none" w="med" len="med"/>
                      <a:tailEnd type="none" w="med" len="med"/>
                    </a:lnT>
                    <a:solidFill>
                      <a:srgbClr val="007F76">
                        <a:alpha val="20000"/>
                      </a:srgbClr>
                    </a:solidFill>
                  </a:tcPr>
                </a:tc>
                <a:tc>
                  <a:txBody>
                    <a:bodyPr/>
                    <a:lstStyle/>
                    <a:p>
                      <a:pPr algn="ctr" fontAlgn="ctr"/>
                      <a:r>
                        <a:rPr lang="ru-RU" sz="800" b="0" i="0" u="none" strike="noStrike" cap="none" dirty="0">
                          <a:solidFill>
                            <a:srgbClr val="007F76"/>
                          </a:solidFill>
                          <a:effectLst/>
                          <a:latin typeface="Arial Narrow" panose="020B0606020202030204" pitchFamily="34" charset="0"/>
                          <a:ea typeface="+mn-ea"/>
                          <a:cs typeface="+mn-cs"/>
                          <a:sym typeface="Arial"/>
                        </a:rPr>
                        <a:t>Аула </a:t>
                      </a:r>
                      <a:r>
                        <a:rPr lang="ru-RU" sz="800" b="0" i="0" u="none" strike="noStrike" cap="none" dirty="0" err="1">
                          <a:solidFill>
                            <a:srgbClr val="007F76"/>
                          </a:solidFill>
                          <a:effectLst/>
                          <a:latin typeface="Arial Narrow" panose="020B0606020202030204" pitchFamily="34" charset="0"/>
                          <a:ea typeface="+mn-ea"/>
                          <a:cs typeface="+mn-cs"/>
                          <a:sym typeface="Arial"/>
                        </a:rPr>
                        <a:t>сыпырушылар</a:t>
                      </a:r>
                      <a:r>
                        <a:rPr lang="ru-RU" sz="800" b="0" i="0" u="none" strike="noStrike" cap="none" dirty="0">
                          <a:solidFill>
                            <a:srgbClr val="007F76"/>
                          </a:solidFill>
                          <a:effectLst/>
                          <a:latin typeface="Arial Narrow" panose="020B0606020202030204" pitchFamily="34" charset="0"/>
                          <a:ea typeface="+mn-ea"/>
                          <a:cs typeface="+mn-cs"/>
                          <a:sym typeface="Arial"/>
                        </a:rPr>
                        <a:t> </a:t>
                      </a:r>
                      <a:r>
                        <a:rPr lang="ru-RU" sz="800" b="0" i="0" u="none" strike="noStrike" cap="none" dirty="0" err="1">
                          <a:solidFill>
                            <a:srgbClr val="007F76"/>
                          </a:solidFill>
                          <a:effectLst/>
                          <a:latin typeface="Arial Narrow" panose="020B0606020202030204" pitchFamily="34" charset="0"/>
                          <a:ea typeface="+mn-ea"/>
                          <a:cs typeface="+mn-cs"/>
                          <a:sym typeface="Arial"/>
                        </a:rPr>
                        <a:t>және</a:t>
                      </a:r>
                      <a:r>
                        <a:rPr lang="ru-RU" sz="800" b="0" i="0" u="none" strike="noStrike" cap="none" dirty="0">
                          <a:solidFill>
                            <a:srgbClr val="007F76"/>
                          </a:solidFill>
                          <a:effectLst/>
                          <a:latin typeface="Arial Narrow" panose="020B0606020202030204" pitchFamily="34" charset="0"/>
                          <a:ea typeface="+mn-ea"/>
                          <a:cs typeface="+mn-cs"/>
                          <a:sym typeface="Arial"/>
                        </a:rPr>
                        <a:t> </a:t>
                      </a:r>
                      <a:r>
                        <a:rPr lang="ru-RU" sz="800" b="0" i="0" u="none" strike="noStrike" cap="none" dirty="0" err="1">
                          <a:solidFill>
                            <a:srgbClr val="007F76"/>
                          </a:solidFill>
                          <a:effectLst/>
                          <a:latin typeface="Arial Narrow" panose="020B0606020202030204" pitchFamily="34" charset="0"/>
                          <a:ea typeface="+mn-ea"/>
                          <a:cs typeface="+mn-cs"/>
                          <a:sym typeface="Arial"/>
                        </a:rPr>
                        <a:t>ашық</a:t>
                      </a:r>
                      <a:r>
                        <a:rPr lang="ru-RU" sz="800" b="0" i="0" u="none" strike="noStrike" cap="none" dirty="0">
                          <a:solidFill>
                            <a:srgbClr val="007F76"/>
                          </a:solidFill>
                          <a:effectLst/>
                          <a:latin typeface="Arial Narrow" panose="020B0606020202030204" pitchFamily="34" charset="0"/>
                          <a:ea typeface="+mn-ea"/>
                          <a:cs typeface="+mn-cs"/>
                          <a:sym typeface="Arial"/>
                        </a:rPr>
                        <a:t> </a:t>
                      </a:r>
                      <a:r>
                        <a:rPr lang="ru-RU" sz="800" b="0" i="0" u="none" strike="noStrike" cap="none" dirty="0" err="1">
                          <a:solidFill>
                            <a:srgbClr val="007F76"/>
                          </a:solidFill>
                          <a:effectLst/>
                          <a:latin typeface="Arial Narrow" panose="020B0606020202030204" pitchFamily="34" charset="0"/>
                          <a:ea typeface="+mn-ea"/>
                          <a:cs typeface="+mn-cs"/>
                          <a:sym typeface="Arial"/>
                        </a:rPr>
                        <a:t>аумақтарды</a:t>
                      </a:r>
                      <a:r>
                        <a:rPr lang="ru-RU" sz="800" b="0" i="0" u="none" strike="noStrike" cap="none" dirty="0">
                          <a:solidFill>
                            <a:srgbClr val="007F76"/>
                          </a:solidFill>
                          <a:effectLst/>
                          <a:latin typeface="Arial Narrow" panose="020B0606020202030204" pitchFamily="34" charset="0"/>
                          <a:ea typeface="+mn-ea"/>
                          <a:cs typeface="+mn-cs"/>
                          <a:sym typeface="Arial"/>
                        </a:rPr>
                        <a:t> </a:t>
                      </a:r>
                      <a:r>
                        <a:rPr lang="ru-RU" sz="800" b="0" i="0" u="none" strike="noStrike" cap="none" dirty="0" err="1">
                          <a:solidFill>
                            <a:srgbClr val="007F76"/>
                          </a:solidFill>
                          <a:effectLst/>
                          <a:latin typeface="Arial Narrow" panose="020B0606020202030204" pitchFamily="34" charset="0"/>
                          <a:ea typeface="+mn-ea"/>
                          <a:cs typeface="+mn-cs"/>
                          <a:sym typeface="Arial"/>
                        </a:rPr>
                        <a:t>тазалаушылар</a:t>
                      </a:r>
                      <a:endParaRPr lang="ru-RU" sz="800" b="0" i="0" u="none" strike="noStrike" cap="none" dirty="0">
                        <a:solidFill>
                          <a:srgbClr val="007F76"/>
                        </a:solidFill>
                        <a:effectLst/>
                        <a:latin typeface="Arial Narrow" panose="020B0606020202030204" pitchFamily="34" charset="0"/>
                        <a:ea typeface="+mn-ea"/>
                        <a:cs typeface="+mn-cs"/>
                        <a:sym typeface="Arial"/>
                      </a:endParaRPr>
                    </a:p>
                  </a:txBody>
                  <a:tcPr marL="9525" marR="9525" marT="9525" marB="0" anchor="ctr">
                    <a:lnT w="12700" cap="flat" cmpd="sng" algn="ctr">
                      <a:solidFill>
                        <a:schemeClr val="tx1"/>
                      </a:solidFill>
                      <a:prstDash val="solid"/>
                      <a:round/>
                      <a:headEnd type="none" w="med" len="med"/>
                      <a:tailEnd type="none" w="med" len="med"/>
                    </a:lnT>
                    <a:solidFill>
                      <a:srgbClr val="007F76">
                        <a:alpha val="20000"/>
                      </a:srgbClr>
                    </a:solidFill>
                  </a:tcPr>
                </a:tc>
                <a:tc>
                  <a:txBody>
                    <a:bodyPr/>
                    <a:lstStyle/>
                    <a:p>
                      <a:pPr algn="ctr" fontAlgn="ctr"/>
                      <a:r>
                        <a:rPr lang="ru-RU" sz="800" b="0" i="0" u="none" strike="noStrike" cap="none">
                          <a:solidFill>
                            <a:srgbClr val="007F76"/>
                          </a:solidFill>
                          <a:effectLst/>
                          <a:latin typeface="Arial Narrow" panose="020B0606020202030204" pitchFamily="34" charset="0"/>
                          <a:ea typeface="+mn-ea"/>
                          <a:cs typeface="+mn-cs"/>
                          <a:sym typeface="Arial"/>
                        </a:rPr>
                        <a:t>2 161</a:t>
                      </a:r>
                    </a:p>
                  </a:txBody>
                  <a:tcPr marL="9525" marR="9525" marT="9525" marB="0" anchor="ctr">
                    <a:lnT w="12700" cap="flat" cmpd="sng" algn="ctr">
                      <a:solidFill>
                        <a:schemeClr val="tx1"/>
                      </a:solidFill>
                      <a:prstDash val="solid"/>
                      <a:round/>
                      <a:headEnd type="none" w="med" len="med"/>
                      <a:tailEnd type="none" w="med" len="med"/>
                    </a:lnT>
                    <a:solidFill>
                      <a:srgbClr val="007F76">
                        <a:alpha val="20000"/>
                      </a:srgbClr>
                    </a:solidFill>
                  </a:tcPr>
                </a:tc>
                <a:tc>
                  <a:txBody>
                    <a:bodyPr/>
                    <a:lstStyle/>
                    <a:p>
                      <a:pPr algn="ctr" fontAlgn="ctr"/>
                      <a:r>
                        <a:rPr lang="ru-RU" sz="800" b="0" i="0" u="none" strike="noStrike" cap="none" dirty="0">
                          <a:solidFill>
                            <a:srgbClr val="007F76"/>
                          </a:solidFill>
                          <a:effectLst/>
                          <a:latin typeface="Arial Narrow" panose="020B0606020202030204" pitchFamily="34" charset="0"/>
                          <a:ea typeface="+mn-ea"/>
                          <a:cs typeface="+mn-cs"/>
                          <a:sym typeface="Arial"/>
                        </a:rPr>
                        <a:t>10,6%</a:t>
                      </a:r>
                    </a:p>
                  </a:txBody>
                  <a:tcPr marL="9525" marR="9525" marT="9525" marB="0" anchor="ctr">
                    <a:lnT w="12700" cap="flat" cmpd="sng" algn="ctr">
                      <a:solidFill>
                        <a:schemeClr val="tx1"/>
                      </a:solidFill>
                      <a:prstDash val="solid"/>
                      <a:round/>
                      <a:headEnd type="none" w="med" len="med"/>
                      <a:tailEnd type="none" w="med" len="med"/>
                    </a:lnT>
                    <a:solidFill>
                      <a:srgbClr val="007F76">
                        <a:alpha val="20000"/>
                      </a:srgbClr>
                    </a:solidFill>
                  </a:tcPr>
                </a:tc>
                <a:tc>
                  <a:txBody>
                    <a:bodyPr/>
                    <a:lstStyle/>
                    <a:p>
                      <a:pPr algn="ctr" fontAlgn="ctr"/>
                      <a:r>
                        <a:rPr lang="ru-RU" sz="800" b="0" i="0" u="none" strike="noStrike" cap="none" dirty="0" err="1">
                          <a:solidFill>
                            <a:srgbClr val="007F76"/>
                          </a:solidFill>
                          <a:effectLst/>
                          <a:latin typeface="Arial Narrow" panose="020B0606020202030204" pitchFamily="34" charset="0"/>
                          <a:ea typeface="+mn-ea"/>
                          <a:cs typeface="+mn-cs"/>
                          <a:sym typeface="Arial"/>
                        </a:rPr>
                        <a:t>Қоғамдық</a:t>
                      </a:r>
                      <a:r>
                        <a:rPr lang="ru-RU" sz="800" b="0" i="0" u="none" strike="noStrike" cap="none" dirty="0">
                          <a:solidFill>
                            <a:srgbClr val="007F76"/>
                          </a:solidFill>
                          <a:effectLst/>
                          <a:latin typeface="Arial Narrow" panose="020B0606020202030204" pitchFamily="34" charset="0"/>
                          <a:ea typeface="+mn-ea"/>
                          <a:cs typeface="+mn-cs"/>
                          <a:sym typeface="Arial"/>
                        </a:rPr>
                        <a:t> </a:t>
                      </a:r>
                      <a:r>
                        <a:rPr lang="ru-RU" sz="800" b="0" i="0" u="none" strike="noStrike" cap="none" dirty="0" err="1">
                          <a:solidFill>
                            <a:srgbClr val="007F76"/>
                          </a:solidFill>
                          <a:effectLst/>
                          <a:latin typeface="Arial Narrow" panose="020B0606020202030204" pitchFamily="34" charset="0"/>
                          <a:ea typeface="+mn-ea"/>
                          <a:cs typeface="+mn-cs"/>
                          <a:sym typeface="Arial"/>
                        </a:rPr>
                        <a:t>ғылымдар</a:t>
                      </a:r>
                      <a:r>
                        <a:rPr lang="ru-RU" sz="800" b="0" i="0" u="none" strike="noStrike" cap="none" dirty="0">
                          <a:solidFill>
                            <a:srgbClr val="007F76"/>
                          </a:solidFill>
                          <a:effectLst/>
                          <a:latin typeface="Arial Narrow" panose="020B0606020202030204" pitchFamily="34" charset="0"/>
                          <a:ea typeface="+mn-ea"/>
                          <a:cs typeface="+mn-cs"/>
                          <a:sym typeface="Arial"/>
                        </a:rPr>
                        <a:t> </a:t>
                      </a:r>
                      <a:r>
                        <a:rPr lang="ru-RU" sz="800" b="0" i="0" u="none" strike="noStrike" cap="none" dirty="0" err="1">
                          <a:solidFill>
                            <a:srgbClr val="007F76"/>
                          </a:solidFill>
                          <a:effectLst/>
                          <a:latin typeface="Arial Narrow" panose="020B0606020202030204" pitchFamily="34" charset="0"/>
                          <a:ea typeface="+mn-ea"/>
                          <a:cs typeface="+mn-cs"/>
                          <a:sym typeface="Arial"/>
                        </a:rPr>
                        <a:t>бойынша</a:t>
                      </a:r>
                      <a:r>
                        <a:rPr lang="ru-RU" sz="800" b="0" i="0" u="none" strike="noStrike" cap="none" dirty="0">
                          <a:solidFill>
                            <a:srgbClr val="007F76"/>
                          </a:solidFill>
                          <a:effectLst/>
                          <a:latin typeface="Arial Narrow" panose="020B0606020202030204" pitchFamily="34" charset="0"/>
                          <a:ea typeface="+mn-ea"/>
                          <a:cs typeface="+mn-cs"/>
                          <a:sym typeface="Arial"/>
                        </a:rPr>
                        <a:t> орта </a:t>
                      </a:r>
                      <a:r>
                        <a:rPr lang="ru-RU" sz="800" b="0" i="0" u="none" strike="noStrike" cap="none" dirty="0" err="1">
                          <a:solidFill>
                            <a:srgbClr val="007F76"/>
                          </a:solidFill>
                          <a:effectLst/>
                          <a:latin typeface="Arial Narrow" panose="020B0606020202030204" pitchFamily="34" charset="0"/>
                          <a:ea typeface="+mn-ea"/>
                          <a:cs typeface="+mn-cs"/>
                          <a:sym typeface="Arial"/>
                        </a:rPr>
                        <a:t>мектеп</a:t>
                      </a:r>
                      <a:r>
                        <a:rPr lang="ru-RU" sz="800" b="0" i="0" u="none" strike="noStrike" cap="none" dirty="0">
                          <a:solidFill>
                            <a:srgbClr val="007F76"/>
                          </a:solidFill>
                          <a:effectLst/>
                          <a:latin typeface="Arial Narrow" panose="020B0606020202030204" pitchFamily="34" charset="0"/>
                          <a:ea typeface="+mn-ea"/>
                          <a:cs typeface="+mn-cs"/>
                          <a:sym typeface="Arial"/>
                        </a:rPr>
                        <a:t> </a:t>
                      </a:r>
                      <a:r>
                        <a:rPr lang="ru-RU" sz="800" b="0" i="0" u="none" strike="noStrike" cap="none" dirty="0" err="1">
                          <a:solidFill>
                            <a:srgbClr val="007F76"/>
                          </a:solidFill>
                          <a:effectLst/>
                          <a:latin typeface="Arial Narrow" panose="020B0606020202030204" pitchFamily="34" charset="0"/>
                          <a:ea typeface="+mn-ea"/>
                          <a:cs typeface="+mn-cs"/>
                          <a:sym typeface="Arial"/>
                        </a:rPr>
                        <a:t>мұғалімдері</a:t>
                      </a:r>
                      <a:endParaRPr lang="ru-RU" sz="800" b="0" i="0" u="none" strike="noStrike" cap="none" dirty="0">
                        <a:solidFill>
                          <a:srgbClr val="007F76"/>
                        </a:solidFill>
                        <a:effectLst/>
                        <a:latin typeface="Arial Narrow" panose="020B0606020202030204" pitchFamily="34" charset="0"/>
                        <a:ea typeface="+mn-ea"/>
                        <a:cs typeface="+mn-cs"/>
                        <a:sym typeface="Arial"/>
                      </a:endParaRPr>
                    </a:p>
                  </a:txBody>
                  <a:tcPr marL="9525" marR="9525" marT="9525" marB="0" anchor="ctr">
                    <a:lnT w="12700" cap="flat" cmpd="sng" algn="ctr">
                      <a:solidFill>
                        <a:schemeClr val="tx1"/>
                      </a:solidFill>
                      <a:prstDash val="solid"/>
                      <a:round/>
                      <a:headEnd type="none" w="med" len="med"/>
                      <a:tailEnd type="none" w="med" len="med"/>
                    </a:lnT>
                    <a:solidFill>
                      <a:srgbClr val="007F76">
                        <a:alpha val="20000"/>
                      </a:srgbClr>
                    </a:solidFill>
                  </a:tcPr>
                </a:tc>
                <a:tc>
                  <a:txBody>
                    <a:bodyPr/>
                    <a:lstStyle/>
                    <a:p>
                      <a:pPr algn="ctr" fontAlgn="ctr"/>
                      <a:r>
                        <a:rPr lang="ru-RU" sz="800" b="0" i="0" u="none" strike="noStrike" cap="none">
                          <a:solidFill>
                            <a:srgbClr val="007F76"/>
                          </a:solidFill>
                          <a:effectLst/>
                          <a:latin typeface="Arial Narrow" panose="020B0606020202030204" pitchFamily="34" charset="0"/>
                          <a:ea typeface="+mn-ea"/>
                          <a:cs typeface="+mn-cs"/>
                          <a:sym typeface="Arial"/>
                        </a:rPr>
                        <a:t>745</a:t>
                      </a:r>
                    </a:p>
                  </a:txBody>
                  <a:tcPr marL="9525" marR="9525" marT="9525" marB="0" anchor="ctr">
                    <a:lnT w="12700" cap="flat" cmpd="sng" algn="ctr">
                      <a:solidFill>
                        <a:schemeClr val="tx1"/>
                      </a:solidFill>
                      <a:prstDash val="solid"/>
                      <a:round/>
                      <a:headEnd type="none" w="med" len="med"/>
                      <a:tailEnd type="none" w="med" len="med"/>
                    </a:lnT>
                    <a:solidFill>
                      <a:srgbClr val="007F76">
                        <a:alpha val="20000"/>
                      </a:srgbClr>
                    </a:solidFill>
                  </a:tcPr>
                </a:tc>
                <a:tc>
                  <a:txBody>
                    <a:bodyPr/>
                    <a:lstStyle/>
                    <a:p>
                      <a:pPr algn="ctr" fontAlgn="ctr"/>
                      <a:r>
                        <a:rPr lang="ru-RU" sz="800" b="0" i="0" u="none" strike="noStrike" cap="none" dirty="0">
                          <a:solidFill>
                            <a:srgbClr val="007F76"/>
                          </a:solidFill>
                          <a:effectLst/>
                          <a:latin typeface="Arial Narrow" panose="020B0606020202030204" pitchFamily="34" charset="0"/>
                          <a:ea typeface="+mn-ea"/>
                          <a:cs typeface="+mn-cs"/>
                          <a:sym typeface="Arial"/>
                        </a:rPr>
                        <a:t>3,7%</a:t>
                      </a:r>
                    </a:p>
                  </a:txBody>
                  <a:tcPr marL="9525" marR="9525" marT="9525" marB="0" anchor="ctr">
                    <a:lnT w="12700" cap="flat" cmpd="sng" algn="ctr">
                      <a:solidFill>
                        <a:schemeClr val="tx1"/>
                      </a:solidFill>
                      <a:prstDash val="solid"/>
                      <a:round/>
                      <a:headEnd type="none" w="med" len="med"/>
                      <a:tailEnd type="none" w="med" len="med"/>
                    </a:lnT>
                    <a:solidFill>
                      <a:srgbClr val="007F76">
                        <a:alpha val="20000"/>
                      </a:srgbClr>
                    </a:solidFill>
                  </a:tcPr>
                </a:tc>
                <a:tc>
                  <a:txBody>
                    <a:bodyPr/>
                    <a:lstStyle/>
                    <a:p>
                      <a:pPr algn="ctr" fontAlgn="ctr"/>
                      <a:r>
                        <a:rPr lang="ru-RU" sz="800" b="0" i="0" u="none" strike="noStrike" cap="none" dirty="0" err="1">
                          <a:solidFill>
                            <a:srgbClr val="007F76"/>
                          </a:solidFill>
                          <a:effectLst/>
                          <a:latin typeface="Arial Narrow" panose="020B0606020202030204" pitchFamily="34" charset="0"/>
                          <a:ea typeface="+mn-ea"/>
                          <a:cs typeface="+mn-cs"/>
                          <a:sym typeface="Arial"/>
                        </a:rPr>
                        <a:t>Әртүрлі</a:t>
                      </a:r>
                      <a:r>
                        <a:rPr lang="ru-RU" sz="800" b="0" i="0" u="none" strike="noStrike" cap="none" dirty="0">
                          <a:solidFill>
                            <a:srgbClr val="007F76"/>
                          </a:solidFill>
                          <a:effectLst/>
                          <a:latin typeface="Arial Narrow" panose="020B0606020202030204" pitchFamily="34" charset="0"/>
                          <a:ea typeface="+mn-ea"/>
                          <a:cs typeface="+mn-cs"/>
                          <a:sym typeface="Arial"/>
                        </a:rPr>
                        <a:t> </a:t>
                      </a:r>
                      <a:r>
                        <a:rPr lang="ru-RU" sz="800" b="0" i="0" u="none" strike="noStrike" cap="none" dirty="0" err="1">
                          <a:solidFill>
                            <a:srgbClr val="007F76"/>
                          </a:solidFill>
                          <a:effectLst/>
                          <a:latin typeface="Arial Narrow" panose="020B0606020202030204" pitchFamily="34" charset="0"/>
                          <a:ea typeface="+mn-ea"/>
                          <a:cs typeface="+mn-cs"/>
                          <a:sym typeface="Arial"/>
                        </a:rPr>
                        <a:t>жұмысты</a:t>
                      </a:r>
                      <a:r>
                        <a:rPr lang="ru-RU" sz="800" b="0" i="0" u="none" strike="noStrike" cap="none" dirty="0">
                          <a:solidFill>
                            <a:srgbClr val="007F76"/>
                          </a:solidFill>
                          <a:effectLst/>
                          <a:latin typeface="Arial Narrow" panose="020B0606020202030204" pitchFamily="34" charset="0"/>
                          <a:ea typeface="+mn-ea"/>
                          <a:cs typeface="+mn-cs"/>
                          <a:sym typeface="Arial"/>
                        </a:rPr>
                        <a:t> </a:t>
                      </a:r>
                      <a:r>
                        <a:rPr lang="ru-RU" sz="800" b="0" i="0" u="none" strike="noStrike" cap="none" dirty="0" err="1">
                          <a:solidFill>
                            <a:srgbClr val="007F76"/>
                          </a:solidFill>
                          <a:effectLst/>
                          <a:latin typeface="Arial Narrow" panose="020B0606020202030204" pitchFamily="34" charset="0"/>
                          <a:ea typeface="+mn-ea"/>
                          <a:cs typeface="+mn-cs"/>
                          <a:sym typeface="Arial"/>
                        </a:rPr>
                        <a:t>атқарушылар</a:t>
                      </a:r>
                      <a:endParaRPr lang="ru-RU" sz="800" b="0" i="0" u="none" strike="noStrike" cap="none" dirty="0">
                        <a:solidFill>
                          <a:srgbClr val="007F76"/>
                        </a:solidFill>
                        <a:effectLst/>
                        <a:latin typeface="Arial Narrow" panose="020B0606020202030204" pitchFamily="34" charset="0"/>
                        <a:ea typeface="+mn-ea"/>
                        <a:cs typeface="+mn-cs"/>
                        <a:sym typeface="Arial"/>
                      </a:endParaRPr>
                    </a:p>
                  </a:txBody>
                  <a:tcPr marL="9525" marR="9525" marT="9525" marB="0" anchor="ctr">
                    <a:lnT w="12700" cap="flat" cmpd="sng" algn="ctr">
                      <a:solidFill>
                        <a:schemeClr val="tx1"/>
                      </a:solidFill>
                      <a:prstDash val="solid"/>
                      <a:round/>
                      <a:headEnd type="none" w="med" len="med"/>
                      <a:tailEnd type="none" w="med" len="med"/>
                    </a:lnT>
                    <a:solidFill>
                      <a:srgbClr val="007F76">
                        <a:alpha val="20000"/>
                      </a:srgbClr>
                    </a:solidFill>
                  </a:tcPr>
                </a:tc>
                <a:tc>
                  <a:txBody>
                    <a:bodyPr/>
                    <a:lstStyle/>
                    <a:p>
                      <a:pPr algn="ctr" fontAlgn="ctr"/>
                      <a:r>
                        <a:rPr lang="ru-RU" sz="800" b="0" i="0" u="none" strike="noStrike" cap="none">
                          <a:solidFill>
                            <a:srgbClr val="007F76"/>
                          </a:solidFill>
                          <a:effectLst/>
                          <a:latin typeface="Arial Narrow" panose="020B0606020202030204" pitchFamily="34" charset="0"/>
                          <a:ea typeface="+mn-ea"/>
                          <a:cs typeface="+mn-cs"/>
                          <a:sym typeface="Arial"/>
                        </a:rPr>
                        <a:t>461</a:t>
                      </a:r>
                    </a:p>
                  </a:txBody>
                  <a:tcPr marL="9525" marR="9525" marT="9525" marB="0" anchor="ctr">
                    <a:lnT w="12700" cap="flat" cmpd="sng" algn="ctr">
                      <a:solidFill>
                        <a:schemeClr val="tx1"/>
                      </a:solidFill>
                      <a:prstDash val="solid"/>
                      <a:round/>
                      <a:headEnd type="none" w="med" len="med"/>
                      <a:tailEnd type="none" w="med" len="med"/>
                    </a:lnT>
                    <a:solidFill>
                      <a:srgbClr val="007F76">
                        <a:alpha val="20000"/>
                      </a:srgbClr>
                    </a:solidFill>
                  </a:tcPr>
                </a:tc>
                <a:tc>
                  <a:txBody>
                    <a:bodyPr/>
                    <a:lstStyle/>
                    <a:p>
                      <a:pPr algn="ctr" fontAlgn="ctr"/>
                      <a:r>
                        <a:rPr lang="ru-RU" sz="800" b="0" i="0" u="none" strike="noStrike" cap="none">
                          <a:solidFill>
                            <a:srgbClr val="007F76"/>
                          </a:solidFill>
                          <a:effectLst/>
                          <a:latin typeface="Arial Narrow" panose="020B0606020202030204" pitchFamily="34" charset="0"/>
                          <a:ea typeface="+mn-ea"/>
                          <a:cs typeface="+mn-cs"/>
                          <a:sym typeface="Arial"/>
                        </a:rPr>
                        <a:t>2,3%</a:t>
                      </a:r>
                    </a:p>
                  </a:txBody>
                  <a:tcPr marL="9525" marR="9525" marT="9525" marB="0" anchor="ctr">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solidFill>
                      <a:srgbClr val="007F76">
                        <a:alpha val="20000"/>
                      </a:srgbClr>
                    </a:solidFill>
                  </a:tcPr>
                </a:tc>
                <a:extLst>
                  <a:ext uri="{0D108BD9-81ED-4DB2-BD59-A6C34878D82A}">
                    <a16:rowId xmlns:a16="http://schemas.microsoft.com/office/drawing/2014/main" val="2728981022"/>
                  </a:ext>
                </a:extLst>
              </a:tr>
              <a:tr h="268937">
                <a:tc>
                  <a:txBody>
                    <a:bodyPr/>
                    <a:lstStyle/>
                    <a:p>
                      <a:pPr algn="ctr" fontAlgn="b"/>
                      <a:r>
                        <a:rPr lang="ru-RU" sz="800" u="none" strike="noStrike" dirty="0">
                          <a:solidFill>
                            <a:srgbClr val="007F76"/>
                          </a:solidFill>
                          <a:effectLst/>
                          <a:latin typeface="Arial Narrow" panose="020B0606020202030204" pitchFamily="34" charset="0"/>
                        </a:rPr>
                        <a:t>2</a:t>
                      </a:r>
                      <a:endParaRPr lang="en-US" sz="800" b="0" i="0" u="none" strike="noStrike" dirty="0">
                        <a:solidFill>
                          <a:srgbClr val="007F76"/>
                        </a:solidFill>
                        <a:effectLst/>
                        <a:latin typeface="Arial Narrow" panose="020B0606020202030204" pitchFamily="34" charset="0"/>
                      </a:endParaRPr>
                    </a:p>
                  </a:txBody>
                  <a:tcPr marL="9525" marR="9525" marT="0" marB="0" anchor="ctr">
                    <a:solidFill>
                      <a:schemeClr val="accent6">
                        <a:lumMod val="50000"/>
                        <a:alpha val="1000"/>
                      </a:schemeClr>
                    </a:solidFill>
                  </a:tcPr>
                </a:tc>
                <a:tc>
                  <a:txBody>
                    <a:bodyPr/>
                    <a:lstStyle/>
                    <a:p>
                      <a:pPr>
                        <a:lnSpc>
                          <a:spcPct val="107000"/>
                        </a:lnSpc>
                        <a:spcAft>
                          <a:spcPts val="800"/>
                        </a:spcAft>
                      </a:pPr>
                      <a:r>
                        <a:rPr lang="ru-RU" sz="1000" b="0" i="0" u="none" strike="noStrike" cap="none" dirty="0" err="1">
                          <a:solidFill>
                            <a:srgbClr val="007F76"/>
                          </a:solidFill>
                          <a:effectLst/>
                          <a:latin typeface="Arial Narrow" panose="020B0606020202030204" pitchFamily="34" charset="0"/>
                          <a:ea typeface="+mn-ea"/>
                          <a:cs typeface="+mn-cs"/>
                          <a:sym typeface="Arial"/>
                        </a:rPr>
                        <a:t>Ақмола</a:t>
                      </a:r>
                      <a:r>
                        <a:rPr lang="ru-RU" sz="1000" b="0" i="0" u="none" strike="noStrike" cap="none" dirty="0">
                          <a:solidFill>
                            <a:srgbClr val="007F76"/>
                          </a:solidFill>
                          <a:effectLst/>
                          <a:latin typeface="Arial Narrow" panose="020B0606020202030204" pitchFamily="34" charset="0"/>
                          <a:ea typeface="+mn-ea"/>
                          <a:cs typeface="+mn-cs"/>
                          <a:sym typeface="Arial"/>
                        </a:rPr>
                        <a:t> </a:t>
                      </a:r>
                      <a:r>
                        <a:rPr lang="ru-RU" sz="1000" b="0" i="0" u="none" strike="noStrike" cap="none" dirty="0" err="1">
                          <a:solidFill>
                            <a:srgbClr val="007F76"/>
                          </a:solidFill>
                          <a:effectLst/>
                          <a:latin typeface="Arial Narrow" panose="020B0606020202030204" pitchFamily="34" charset="0"/>
                          <a:ea typeface="+mn-ea"/>
                          <a:cs typeface="+mn-cs"/>
                          <a:sym typeface="Arial"/>
                        </a:rPr>
                        <a:t>облысы</a:t>
                      </a:r>
                      <a:endParaRPr lang="ru-RU" sz="1000" b="0" i="0" u="none" strike="noStrike" cap="none" dirty="0">
                        <a:solidFill>
                          <a:srgbClr val="007F76"/>
                        </a:solidFill>
                        <a:effectLst/>
                        <a:latin typeface="Arial Narrow" panose="020B0606020202030204" pitchFamily="34" charset="0"/>
                        <a:ea typeface="+mn-ea"/>
                        <a:cs typeface="+mn-cs"/>
                        <a:sym typeface="Arial"/>
                      </a:endParaRPr>
                    </a:p>
                  </a:txBody>
                  <a:tcPr marL="68580" marR="68580" marT="0" marB="0" anchor="ctr">
                    <a:solidFill>
                      <a:schemeClr val="accent6">
                        <a:lumMod val="50000"/>
                        <a:alpha val="1000"/>
                      </a:schemeClr>
                    </a:solidFill>
                  </a:tcPr>
                </a:tc>
                <a:tc>
                  <a:txBody>
                    <a:bodyPr/>
                    <a:lstStyle/>
                    <a:p>
                      <a:pPr algn="ctr" fontAlgn="ctr"/>
                      <a:r>
                        <a:rPr lang="ru-RU" sz="800" b="0" i="0" u="none" strike="noStrike" cap="none" dirty="0" err="1">
                          <a:solidFill>
                            <a:srgbClr val="007F76"/>
                          </a:solidFill>
                          <a:effectLst/>
                          <a:latin typeface="Arial Narrow" panose="020B0606020202030204" pitchFamily="34" charset="0"/>
                          <a:ea typeface="+mn-ea"/>
                          <a:cs typeface="+mn-cs"/>
                          <a:sym typeface="Arial"/>
                        </a:rPr>
                        <a:t>Күтім</a:t>
                      </a:r>
                      <a:r>
                        <a:rPr lang="ru-RU" sz="800" b="0" i="0" u="none" strike="noStrike" cap="none" dirty="0">
                          <a:solidFill>
                            <a:srgbClr val="007F76"/>
                          </a:solidFill>
                          <a:effectLst/>
                          <a:latin typeface="Arial Narrow" panose="020B0606020202030204" pitchFamily="34" charset="0"/>
                          <a:ea typeface="+mn-ea"/>
                          <a:cs typeface="+mn-cs"/>
                          <a:sym typeface="Arial"/>
                        </a:rPr>
                        <a:t> </a:t>
                      </a:r>
                      <a:r>
                        <a:rPr lang="ru-RU" sz="800" b="0" i="0" u="none" strike="noStrike" cap="none" dirty="0" err="1">
                          <a:solidFill>
                            <a:srgbClr val="007F76"/>
                          </a:solidFill>
                          <a:effectLst/>
                          <a:latin typeface="Arial Narrow" panose="020B0606020202030204" pitchFamily="34" charset="0"/>
                          <a:ea typeface="+mn-ea"/>
                          <a:cs typeface="+mn-cs"/>
                          <a:sym typeface="Arial"/>
                        </a:rPr>
                        <a:t>жөніндегі</a:t>
                      </a:r>
                      <a:r>
                        <a:rPr lang="ru-RU" sz="800" b="0" i="0" u="none" strike="noStrike" cap="none" dirty="0">
                          <a:solidFill>
                            <a:srgbClr val="007F76"/>
                          </a:solidFill>
                          <a:effectLst/>
                          <a:latin typeface="Arial Narrow" panose="020B0606020202030204" pitchFamily="34" charset="0"/>
                          <a:ea typeface="+mn-ea"/>
                          <a:cs typeface="+mn-cs"/>
                          <a:sym typeface="Arial"/>
                        </a:rPr>
                        <a:t> орта </a:t>
                      </a:r>
                      <a:r>
                        <a:rPr lang="ru-RU" sz="800" b="0" i="0" u="none" strike="noStrike" cap="none" dirty="0" err="1">
                          <a:solidFill>
                            <a:srgbClr val="007F76"/>
                          </a:solidFill>
                          <a:effectLst/>
                          <a:latin typeface="Arial Narrow" panose="020B0606020202030204" pitchFamily="34" charset="0"/>
                          <a:ea typeface="+mn-ea"/>
                          <a:cs typeface="+mn-cs"/>
                          <a:sym typeface="Arial"/>
                        </a:rPr>
                        <a:t>медициналық</a:t>
                      </a:r>
                      <a:r>
                        <a:rPr lang="ru-RU" sz="800" b="0" i="0" u="none" strike="noStrike" cap="none" dirty="0">
                          <a:solidFill>
                            <a:srgbClr val="007F76"/>
                          </a:solidFill>
                          <a:effectLst/>
                          <a:latin typeface="Arial Narrow" panose="020B0606020202030204" pitchFamily="34" charset="0"/>
                          <a:ea typeface="+mn-ea"/>
                          <a:cs typeface="+mn-cs"/>
                          <a:sym typeface="Arial"/>
                        </a:rPr>
                        <a:t> персонал</a:t>
                      </a:r>
                    </a:p>
                  </a:txBody>
                  <a:tcPr marL="9525" marR="9525" marT="9525" marB="0" anchor="ctr">
                    <a:solidFill>
                      <a:schemeClr val="accent6">
                        <a:lumMod val="50000"/>
                        <a:alpha val="1000"/>
                      </a:schemeClr>
                    </a:solidFill>
                  </a:tcPr>
                </a:tc>
                <a:tc>
                  <a:txBody>
                    <a:bodyPr/>
                    <a:lstStyle/>
                    <a:p>
                      <a:pPr algn="ctr" fontAlgn="ctr"/>
                      <a:r>
                        <a:rPr lang="ru-RU" sz="800" b="0" i="0" u="none" strike="noStrike" cap="none">
                          <a:solidFill>
                            <a:srgbClr val="007F76"/>
                          </a:solidFill>
                          <a:effectLst/>
                          <a:latin typeface="Arial Narrow" panose="020B0606020202030204" pitchFamily="34" charset="0"/>
                          <a:ea typeface="+mn-ea"/>
                          <a:cs typeface="+mn-cs"/>
                          <a:sym typeface="Arial"/>
                        </a:rPr>
                        <a:t>1 268</a:t>
                      </a:r>
                    </a:p>
                  </a:txBody>
                  <a:tcPr marL="9525" marR="9525" marT="9525" marB="0" anchor="ctr">
                    <a:solidFill>
                      <a:schemeClr val="accent6">
                        <a:lumMod val="50000"/>
                        <a:alpha val="1000"/>
                      </a:schemeClr>
                    </a:solidFill>
                  </a:tcPr>
                </a:tc>
                <a:tc>
                  <a:txBody>
                    <a:bodyPr/>
                    <a:lstStyle/>
                    <a:p>
                      <a:pPr algn="ctr" fontAlgn="ctr"/>
                      <a:r>
                        <a:rPr lang="ru-RU" sz="800" b="0" i="0" u="none" strike="noStrike" cap="none">
                          <a:solidFill>
                            <a:srgbClr val="007F76"/>
                          </a:solidFill>
                          <a:effectLst/>
                          <a:latin typeface="Arial Narrow" panose="020B0606020202030204" pitchFamily="34" charset="0"/>
                          <a:ea typeface="+mn-ea"/>
                          <a:cs typeface="+mn-cs"/>
                          <a:sym typeface="Arial"/>
                        </a:rPr>
                        <a:t>3,3%</a:t>
                      </a:r>
                    </a:p>
                  </a:txBody>
                  <a:tcPr marL="9525" marR="9525" marT="9525" marB="0" anchor="ctr">
                    <a:solidFill>
                      <a:schemeClr val="accent6">
                        <a:lumMod val="50000"/>
                        <a:alpha val="1000"/>
                      </a:schemeClr>
                    </a:solidFill>
                  </a:tcPr>
                </a:tc>
                <a:tc>
                  <a:txBody>
                    <a:bodyPr/>
                    <a:lstStyle/>
                    <a:p>
                      <a:pPr algn="ctr" fontAlgn="ctr"/>
                      <a:r>
                        <a:rPr lang="ru-RU" sz="800" b="0" i="0" u="none" strike="noStrike" cap="none" dirty="0" err="1">
                          <a:solidFill>
                            <a:srgbClr val="007F76"/>
                          </a:solidFill>
                          <a:effectLst/>
                          <a:latin typeface="Arial Narrow" panose="020B0606020202030204" pitchFamily="34" charset="0"/>
                          <a:ea typeface="+mn-ea"/>
                          <a:cs typeface="+mn-cs"/>
                          <a:sym typeface="Arial"/>
                        </a:rPr>
                        <a:t>Әртүрлі</a:t>
                      </a:r>
                      <a:r>
                        <a:rPr lang="ru-RU" sz="800" b="0" i="0" u="none" strike="noStrike" cap="none" dirty="0">
                          <a:solidFill>
                            <a:srgbClr val="007F76"/>
                          </a:solidFill>
                          <a:effectLst/>
                          <a:latin typeface="Arial Narrow" panose="020B0606020202030204" pitchFamily="34" charset="0"/>
                          <a:ea typeface="+mn-ea"/>
                          <a:cs typeface="+mn-cs"/>
                          <a:sym typeface="Arial"/>
                        </a:rPr>
                        <a:t> </a:t>
                      </a:r>
                      <a:r>
                        <a:rPr lang="ru-RU" sz="800" b="0" i="0" u="none" strike="noStrike" cap="none" dirty="0" err="1">
                          <a:solidFill>
                            <a:srgbClr val="007F76"/>
                          </a:solidFill>
                          <a:effectLst/>
                          <a:latin typeface="Arial Narrow" panose="020B0606020202030204" pitchFamily="34" charset="0"/>
                          <a:ea typeface="+mn-ea"/>
                          <a:cs typeface="+mn-cs"/>
                          <a:sym typeface="Arial"/>
                        </a:rPr>
                        <a:t>жұмысты</a:t>
                      </a:r>
                      <a:r>
                        <a:rPr lang="ru-RU" sz="800" b="0" i="0" u="none" strike="noStrike" cap="none" dirty="0">
                          <a:solidFill>
                            <a:srgbClr val="007F76"/>
                          </a:solidFill>
                          <a:effectLst/>
                          <a:latin typeface="Arial Narrow" panose="020B0606020202030204" pitchFamily="34" charset="0"/>
                          <a:ea typeface="+mn-ea"/>
                          <a:cs typeface="+mn-cs"/>
                          <a:sym typeface="Arial"/>
                        </a:rPr>
                        <a:t> </a:t>
                      </a:r>
                      <a:r>
                        <a:rPr lang="ru-RU" sz="800" b="0" i="0" u="none" strike="noStrike" cap="none" dirty="0" err="1">
                          <a:solidFill>
                            <a:srgbClr val="007F76"/>
                          </a:solidFill>
                          <a:effectLst/>
                          <a:latin typeface="Arial Narrow" panose="020B0606020202030204" pitchFamily="34" charset="0"/>
                          <a:ea typeface="+mn-ea"/>
                          <a:cs typeface="+mn-cs"/>
                          <a:sym typeface="Arial"/>
                        </a:rPr>
                        <a:t>атқарушылар</a:t>
                      </a:r>
                      <a:endParaRPr lang="ru-RU" sz="800" b="0" i="0" u="none" strike="noStrike" cap="none" dirty="0">
                        <a:solidFill>
                          <a:srgbClr val="007F76"/>
                        </a:solidFill>
                        <a:effectLst/>
                        <a:latin typeface="Arial Narrow" panose="020B0606020202030204" pitchFamily="34" charset="0"/>
                        <a:ea typeface="+mn-ea"/>
                        <a:cs typeface="+mn-cs"/>
                        <a:sym typeface="Arial"/>
                      </a:endParaRPr>
                    </a:p>
                  </a:txBody>
                  <a:tcPr marL="9525" marR="9525" marT="9525" marB="0" anchor="ctr">
                    <a:solidFill>
                      <a:schemeClr val="accent6">
                        <a:lumMod val="50000"/>
                        <a:alpha val="1000"/>
                      </a:schemeClr>
                    </a:solidFill>
                  </a:tcPr>
                </a:tc>
                <a:tc>
                  <a:txBody>
                    <a:bodyPr/>
                    <a:lstStyle/>
                    <a:p>
                      <a:pPr algn="ctr" fontAlgn="ctr"/>
                      <a:r>
                        <a:rPr lang="ru-RU" sz="800" b="0" i="0" u="none" strike="noStrike" cap="none">
                          <a:solidFill>
                            <a:srgbClr val="007F76"/>
                          </a:solidFill>
                          <a:effectLst/>
                          <a:latin typeface="Arial Narrow" panose="020B0606020202030204" pitchFamily="34" charset="0"/>
                          <a:ea typeface="+mn-ea"/>
                          <a:cs typeface="+mn-cs"/>
                          <a:sym typeface="Arial"/>
                        </a:rPr>
                        <a:t>1 193</a:t>
                      </a:r>
                    </a:p>
                  </a:txBody>
                  <a:tcPr marL="9525" marR="9525" marT="9525" marB="0" anchor="ctr">
                    <a:solidFill>
                      <a:schemeClr val="accent6">
                        <a:lumMod val="50000"/>
                        <a:alpha val="1000"/>
                      </a:schemeClr>
                    </a:solidFill>
                  </a:tcPr>
                </a:tc>
                <a:tc>
                  <a:txBody>
                    <a:bodyPr/>
                    <a:lstStyle/>
                    <a:p>
                      <a:pPr algn="ctr" fontAlgn="ctr"/>
                      <a:r>
                        <a:rPr lang="ru-RU" sz="800" b="0" i="0" u="none" strike="noStrike" cap="none">
                          <a:solidFill>
                            <a:srgbClr val="007F76"/>
                          </a:solidFill>
                          <a:effectLst/>
                          <a:latin typeface="Arial Narrow" panose="020B0606020202030204" pitchFamily="34" charset="0"/>
                          <a:ea typeface="+mn-ea"/>
                          <a:cs typeface="+mn-cs"/>
                          <a:sym typeface="Arial"/>
                        </a:rPr>
                        <a:t>3,1%</a:t>
                      </a:r>
                    </a:p>
                  </a:txBody>
                  <a:tcPr marL="9525" marR="9525" marT="9525" marB="0" anchor="ctr">
                    <a:solidFill>
                      <a:schemeClr val="accent6">
                        <a:lumMod val="50000"/>
                        <a:alpha val="1000"/>
                      </a:schemeClr>
                    </a:solidFill>
                  </a:tcPr>
                </a:tc>
                <a:tc>
                  <a:txBody>
                    <a:bodyPr/>
                    <a:lstStyle/>
                    <a:p>
                      <a:pPr algn="ctr" fontAlgn="ctr"/>
                      <a:r>
                        <a:rPr lang="ru-RU" sz="800" b="0" i="0" u="none" strike="noStrike" cap="none" dirty="0" err="1">
                          <a:solidFill>
                            <a:srgbClr val="007F76"/>
                          </a:solidFill>
                          <a:effectLst/>
                          <a:latin typeface="Arial Narrow" panose="020B0606020202030204" pitchFamily="34" charset="0"/>
                          <a:ea typeface="+mn-ea"/>
                          <a:cs typeface="+mn-cs"/>
                          <a:sym typeface="Arial"/>
                        </a:rPr>
                        <a:t>Тракторшылар</a:t>
                      </a:r>
                      <a:endParaRPr lang="ru-RU" sz="800" b="0" i="0" u="none" strike="noStrike" cap="none" dirty="0">
                        <a:solidFill>
                          <a:srgbClr val="007F76"/>
                        </a:solidFill>
                        <a:effectLst/>
                        <a:latin typeface="Arial Narrow" panose="020B0606020202030204" pitchFamily="34" charset="0"/>
                        <a:ea typeface="+mn-ea"/>
                        <a:cs typeface="+mn-cs"/>
                        <a:sym typeface="Arial"/>
                      </a:endParaRPr>
                    </a:p>
                  </a:txBody>
                  <a:tcPr marL="9525" marR="9525" marT="9525" marB="0" anchor="ctr">
                    <a:solidFill>
                      <a:schemeClr val="accent6">
                        <a:lumMod val="50000"/>
                        <a:alpha val="1000"/>
                      </a:schemeClr>
                    </a:solidFill>
                  </a:tcPr>
                </a:tc>
                <a:tc>
                  <a:txBody>
                    <a:bodyPr/>
                    <a:lstStyle/>
                    <a:p>
                      <a:pPr algn="ctr" fontAlgn="ctr"/>
                      <a:r>
                        <a:rPr lang="ru-RU" sz="800" b="0" i="0" u="none" strike="noStrike" cap="none">
                          <a:solidFill>
                            <a:srgbClr val="007F76"/>
                          </a:solidFill>
                          <a:effectLst/>
                          <a:latin typeface="Arial Narrow" panose="020B0606020202030204" pitchFamily="34" charset="0"/>
                          <a:ea typeface="+mn-ea"/>
                          <a:cs typeface="+mn-cs"/>
                          <a:sym typeface="Arial"/>
                        </a:rPr>
                        <a:t>1 122</a:t>
                      </a:r>
                    </a:p>
                  </a:txBody>
                  <a:tcPr marL="9525" marR="9525" marT="9525" marB="0" anchor="ctr">
                    <a:solidFill>
                      <a:schemeClr val="accent6">
                        <a:lumMod val="50000"/>
                        <a:alpha val="1000"/>
                      </a:schemeClr>
                    </a:solidFill>
                  </a:tcPr>
                </a:tc>
                <a:tc>
                  <a:txBody>
                    <a:bodyPr/>
                    <a:lstStyle/>
                    <a:p>
                      <a:pPr algn="ctr" fontAlgn="ctr"/>
                      <a:r>
                        <a:rPr lang="ru-RU" sz="800" b="0" i="0" u="none" strike="noStrike" cap="none">
                          <a:solidFill>
                            <a:srgbClr val="007F76"/>
                          </a:solidFill>
                          <a:effectLst/>
                          <a:latin typeface="Arial Narrow" panose="020B0606020202030204" pitchFamily="34" charset="0"/>
                          <a:ea typeface="+mn-ea"/>
                          <a:cs typeface="+mn-cs"/>
                          <a:sym typeface="Arial"/>
                        </a:rPr>
                        <a:t>2,9%</a:t>
                      </a:r>
                    </a:p>
                  </a:txBody>
                  <a:tcPr marL="9525" marR="9525" marT="9525" marB="0" anchor="ctr">
                    <a:lnR w="12700" cap="flat" cmpd="sng" algn="ctr">
                      <a:noFill/>
                      <a:prstDash val="solid"/>
                      <a:round/>
                      <a:headEnd type="none" w="med" len="med"/>
                      <a:tailEnd type="none" w="med" len="med"/>
                    </a:lnR>
                    <a:solidFill>
                      <a:schemeClr val="accent6">
                        <a:lumMod val="50000"/>
                        <a:alpha val="1000"/>
                      </a:schemeClr>
                    </a:solidFill>
                  </a:tcPr>
                </a:tc>
                <a:extLst>
                  <a:ext uri="{0D108BD9-81ED-4DB2-BD59-A6C34878D82A}">
                    <a16:rowId xmlns:a16="http://schemas.microsoft.com/office/drawing/2014/main" val="496541397"/>
                  </a:ext>
                </a:extLst>
              </a:tr>
              <a:tr h="268937">
                <a:tc>
                  <a:txBody>
                    <a:bodyPr/>
                    <a:lstStyle/>
                    <a:p>
                      <a:pPr algn="ctr" fontAlgn="b"/>
                      <a:r>
                        <a:rPr lang="ru-RU" sz="800" u="none" strike="noStrike" dirty="0">
                          <a:solidFill>
                            <a:srgbClr val="007F76"/>
                          </a:solidFill>
                          <a:effectLst/>
                          <a:latin typeface="Arial Narrow" panose="020B0606020202030204" pitchFamily="34" charset="0"/>
                        </a:rPr>
                        <a:t>3</a:t>
                      </a:r>
                      <a:endParaRPr lang="en-US" sz="800" b="0" i="0" u="none" strike="noStrike" dirty="0">
                        <a:solidFill>
                          <a:srgbClr val="007F76"/>
                        </a:solidFill>
                        <a:effectLst/>
                        <a:latin typeface="Arial Narrow" panose="020B0606020202030204" pitchFamily="34" charset="0"/>
                      </a:endParaRPr>
                    </a:p>
                  </a:txBody>
                  <a:tcPr marL="9525" marR="9525" marT="0" marB="0" anchor="ctr">
                    <a:solidFill>
                      <a:srgbClr val="007F76">
                        <a:alpha val="20000"/>
                      </a:srgbClr>
                    </a:solidFill>
                  </a:tcPr>
                </a:tc>
                <a:tc>
                  <a:txBody>
                    <a:bodyPr/>
                    <a:lstStyle/>
                    <a:p>
                      <a:pPr>
                        <a:lnSpc>
                          <a:spcPct val="107000"/>
                        </a:lnSpc>
                        <a:spcAft>
                          <a:spcPts val="800"/>
                        </a:spcAft>
                      </a:pPr>
                      <a:r>
                        <a:rPr lang="ru-RU" sz="1000" b="0" i="0" u="none" strike="noStrike" cap="none" dirty="0" err="1">
                          <a:solidFill>
                            <a:srgbClr val="007F76"/>
                          </a:solidFill>
                          <a:effectLst/>
                          <a:latin typeface="Arial Narrow" panose="020B0606020202030204" pitchFamily="34" charset="0"/>
                          <a:ea typeface="+mn-ea"/>
                          <a:cs typeface="+mn-cs"/>
                          <a:sym typeface="Arial"/>
                        </a:rPr>
                        <a:t>Ақтөбе</a:t>
                      </a:r>
                      <a:r>
                        <a:rPr lang="ru-RU" sz="1000" b="0" i="0" u="none" strike="noStrike" cap="none" dirty="0">
                          <a:solidFill>
                            <a:srgbClr val="007F76"/>
                          </a:solidFill>
                          <a:effectLst/>
                          <a:latin typeface="Arial Narrow" panose="020B0606020202030204" pitchFamily="34" charset="0"/>
                          <a:ea typeface="+mn-ea"/>
                          <a:cs typeface="+mn-cs"/>
                          <a:sym typeface="Arial"/>
                        </a:rPr>
                        <a:t> </a:t>
                      </a:r>
                      <a:r>
                        <a:rPr lang="ru-RU" sz="1000" b="0" i="0" u="none" strike="noStrike" cap="none" dirty="0" err="1">
                          <a:solidFill>
                            <a:srgbClr val="007F76"/>
                          </a:solidFill>
                          <a:effectLst/>
                          <a:latin typeface="Arial Narrow" panose="020B0606020202030204" pitchFamily="34" charset="0"/>
                          <a:ea typeface="+mn-ea"/>
                          <a:cs typeface="+mn-cs"/>
                          <a:sym typeface="Arial"/>
                        </a:rPr>
                        <a:t>облысы</a:t>
                      </a:r>
                      <a:endParaRPr lang="ru-RU" sz="1000" b="0" i="0" u="none" strike="noStrike" cap="none" dirty="0">
                        <a:solidFill>
                          <a:srgbClr val="007F76"/>
                        </a:solidFill>
                        <a:effectLst/>
                        <a:latin typeface="Arial Narrow" panose="020B0606020202030204" pitchFamily="34" charset="0"/>
                        <a:ea typeface="+mn-ea"/>
                        <a:cs typeface="+mn-cs"/>
                        <a:sym typeface="Arial"/>
                      </a:endParaRPr>
                    </a:p>
                  </a:txBody>
                  <a:tcPr marL="68580" marR="68580" marT="0" marB="0" anchor="ctr">
                    <a:solidFill>
                      <a:srgbClr val="007F76">
                        <a:alpha val="20000"/>
                      </a:srgbClr>
                    </a:solidFill>
                  </a:tcPr>
                </a:tc>
                <a:tc>
                  <a:txBody>
                    <a:bodyPr/>
                    <a:lstStyle/>
                    <a:p>
                      <a:pPr marL="72000" algn="ctr" fontAlgn="ctr"/>
                      <a:r>
                        <a:rPr lang="ru-RU" sz="800" b="0" i="0" u="none" strike="noStrike" cap="none" dirty="0" err="1">
                          <a:solidFill>
                            <a:srgbClr val="007F76"/>
                          </a:solidFill>
                          <a:effectLst/>
                          <a:latin typeface="Arial Narrow" panose="020B0606020202030204" pitchFamily="34" charset="0"/>
                          <a:ea typeface="+mn-ea"/>
                          <a:cs typeface="+mn-cs"/>
                          <a:sym typeface="Arial"/>
                        </a:rPr>
                        <a:t>Басқа</a:t>
                      </a:r>
                      <a:r>
                        <a:rPr lang="ru-RU" sz="800" b="0" i="0" u="none" strike="noStrike" cap="none" dirty="0">
                          <a:solidFill>
                            <a:srgbClr val="007F76"/>
                          </a:solidFill>
                          <a:effectLst/>
                          <a:latin typeface="Arial Narrow" panose="020B0606020202030204" pitchFamily="34" charset="0"/>
                          <a:ea typeface="+mn-ea"/>
                          <a:cs typeface="+mn-cs"/>
                          <a:sym typeface="Arial"/>
                        </a:rPr>
                        <a:t> да </a:t>
                      </a:r>
                      <a:r>
                        <a:rPr lang="ru-RU" sz="800" b="0" i="0" u="none" strike="noStrike" cap="none" dirty="0" err="1">
                          <a:solidFill>
                            <a:srgbClr val="007F76"/>
                          </a:solidFill>
                          <a:effectLst/>
                          <a:latin typeface="Arial Narrow" panose="020B0606020202030204" pitchFamily="34" charset="0"/>
                          <a:ea typeface="+mn-ea"/>
                          <a:cs typeface="+mn-cs"/>
                          <a:sym typeface="Arial"/>
                        </a:rPr>
                        <a:t>біліктілігі</a:t>
                      </a:r>
                      <a:r>
                        <a:rPr lang="ru-RU" sz="800" b="0" i="0" u="none" strike="noStrike" cap="none" dirty="0">
                          <a:solidFill>
                            <a:srgbClr val="007F76"/>
                          </a:solidFill>
                          <a:effectLst/>
                          <a:latin typeface="Arial Narrow" panose="020B0606020202030204" pitchFamily="34" charset="0"/>
                          <a:ea typeface="+mn-ea"/>
                          <a:cs typeface="+mn-cs"/>
                          <a:sym typeface="Arial"/>
                        </a:rPr>
                        <a:t> </a:t>
                      </a:r>
                      <a:r>
                        <a:rPr lang="ru-RU" sz="800" b="0" i="0" u="none" strike="noStrike" cap="none" dirty="0" err="1">
                          <a:solidFill>
                            <a:srgbClr val="007F76"/>
                          </a:solidFill>
                          <a:effectLst/>
                          <a:latin typeface="Arial Narrow" panose="020B0606020202030204" pitchFamily="34" charset="0"/>
                          <a:ea typeface="+mn-ea"/>
                          <a:cs typeface="+mn-cs"/>
                          <a:sym typeface="Arial"/>
                        </a:rPr>
                        <a:t>жоқ</a:t>
                      </a:r>
                      <a:r>
                        <a:rPr lang="ru-RU" sz="800" b="0" i="0" u="none" strike="noStrike" cap="none" dirty="0">
                          <a:solidFill>
                            <a:srgbClr val="007F76"/>
                          </a:solidFill>
                          <a:effectLst/>
                          <a:latin typeface="Arial Narrow" panose="020B0606020202030204" pitchFamily="34" charset="0"/>
                          <a:ea typeface="+mn-ea"/>
                          <a:cs typeface="+mn-cs"/>
                          <a:sym typeface="Arial"/>
                        </a:rPr>
                        <a:t> </a:t>
                      </a:r>
                      <a:r>
                        <a:rPr lang="ru-RU" sz="800" b="0" i="0" u="none" strike="noStrike" cap="none" dirty="0" err="1">
                          <a:solidFill>
                            <a:srgbClr val="007F76"/>
                          </a:solidFill>
                          <a:effectLst/>
                          <a:latin typeface="Arial Narrow" panose="020B0606020202030204" pitchFamily="34" charset="0"/>
                          <a:ea typeface="+mn-ea"/>
                          <a:cs typeface="+mn-cs"/>
                          <a:sym typeface="Arial"/>
                        </a:rPr>
                        <a:t>жұмысшылар</a:t>
                      </a:r>
                      <a:endParaRPr lang="ru-RU" sz="800" b="0" i="0" u="none" strike="noStrike" cap="none" dirty="0">
                        <a:solidFill>
                          <a:srgbClr val="007F76"/>
                        </a:solidFill>
                        <a:effectLst/>
                        <a:latin typeface="Arial Narrow" panose="020B0606020202030204" pitchFamily="34" charset="0"/>
                        <a:ea typeface="+mn-ea"/>
                        <a:cs typeface="+mn-cs"/>
                        <a:sym typeface="Arial"/>
                      </a:endParaRPr>
                    </a:p>
                  </a:txBody>
                  <a:tcPr marL="9525" marR="9525" marT="9525" marB="0" anchor="ctr">
                    <a:solidFill>
                      <a:srgbClr val="007F76">
                        <a:alpha val="20000"/>
                      </a:srgbClr>
                    </a:solidFill>
                  </a:tcPr>
                </a:tc>
                <a:tc>
                  <a:txBody>
                    <a:bodyPr/>
                    <a:lstStyle/>
                    <a:p>
                      <a:pPr algn="ctr" fontAlgn="ctr"/>
                      <a:r>
                        <a:rPr lang="ru-RU" sz="800" b="0" i="0" u="none" strike="noStrike" cap="none" dirty="0">
                          <a:solidFill>
                            <a:srgbClr val="007F76"/>
                          </a:solidFill>
                          <a:effectLst/>
                          <a:latin typeface="Arial Narrow" panose="020B0606020202030204" pitchFamily="34" charset="0"/>
                          <a:ea typeface="+mn-ea"/>
                          <a:cs typeface="+mn-cs"/>
                          <a:sym typeface="Arial"/>
                        </a:rPr>
                        <a:t>11 151</a:t>
                      </a:r>
                    </a:p>
                  </a:txBody>
                  <a:tcPr marL="9525" marR="9525" marT="9525" marB="0" anchor="ctr">
                    <a:solidFill>
                      <a:srgbClr val="007F76">
                        <a:alpha val="20000"/>
                      </a:srgbClr>
                    </a:solidFill>
                  </a:tcPr>
                </a:tc>
                <a:tc>
                  <a:txBody>
                    <a:bodyPr/>
                    <a:lstStyle/>
                    <a:p>
                      <a:pPr algn="ctr" fontAlgn="ctr"/>
                      <a:r>
                        <a:rPr lang="ru-RU" sz="800" b="0" i="0" u="none" strike="noStrike" cap="none">
                          <a:solidFill>
                            <a:srgbClr val="007F76"/>
                          </a:solidFill>
                          <a:effectLst/>
                          <a:latin typeface="Arial Narrow" panose="020B0606020202030204" pitchFamily="34" charset="0"/>
                          <a:ea typeface="+mn-ea"/>
                          <a:cs typeface="+mn-cs"/>
                          <a:sym typeface="Arial"/>
                        </a:rPr>
                        <a:t>16,9%</a:t>
                      </a:r>
                    </a:p>
                  </a:txBody>
                  <a:tcPr marL="9525" marR="9525" marT="9525" marB="0" anchor="ctr">
                    <a:solidFill>
                      <a:srgbClr val="007F76">
                        <a:alpha val="20000"/>
                      </a:srgbClr>
                    </a:solidFill>
                  </a:tcPr>
                </a:tc>
                <a:tc>
                  <a:txBody>
                    <a:bodyPr/>
                    <a:lstStyle/>
                    <a:p>
                      <a:pPr algn="ctr" fontAlgn="ctr"/>
                      <a:r>
                        <a:rPr lang="ru-RU" sz="800" b="0" i="0" u="none" strike="noStrike" cap="none" dirty="0" err="1">
                          <a:solidFill>
                            <a:srgbClr val="007F76"/>
                          </a:solidFill>
                          <a:effectLst/>
                          <a:latin typeface="Arial Narrow" panose="020B0606020202030204" pitchFamily="34" charset="0"/>
                          <a:ea typeface="+mn-ea"/>
                          <a:cs typeface="+mn-cs"/>
                          <a:sym typeface="Arial"/>
                        </a:rPr>
                        <a:t>Әртүрлі</a:t>
                      </a:r>
                      <a:r>
                        <a:rPr lang="ru-RU" sz="800" b="0" i="0" u="none" strike="noStrike" cap="none" dirty="0">
                          <a:solidFill>
                            <a:srgbClr val="007F76"/>
                          </a:solidFill>
                          <a:effectLst/>
                          <a:latin typeface="Arial Narrow" panose="020B0606020202030204" pitchFamily="34" charset="0"/>
                          <a:ea typeface="+mn-ea"/>
                          <a:cs typeface="+mn-cs"/>
                          <a:sym typeface="Arial"/>
                        </a:rPr>
                        <a:t> </a:t>
                      </a:r>
                      <a:r>
                        <a:rPr lang="ru-RU" sz="800" b="0" i="0" u="none" strike="noStrike" cap="none" dirty="0" err="1">
                          <a:solidFill>
                            <a:srgbClr val="007F76"/>
                          </a:solidFill>
                          <a:effectLst/>
                          <a:latin typeface="Arial Narrow" panose="020B0606020202030204" pitchFamily="34" charset="0"/>
                          <a:ea typeface="+mn-ea"/>
                          <a:cs typeface="+mn-cs"/>
                          <a:sym typeface="Arial"/>
                        </a:rPr>
                        <a:t>жұмысты</a:t>
                      </a:r>
                      <a:r>
                        <a:rPr lang="ru-RU" sz="800" b="0" i="0" u="none" strike="noStrike" cap="none" dirty="0">
                          <a:solidFill>
                            <a:srgbClr val="007F76"/>
                          </a:solidFill>
                          <a:effectLst/>
                          <a:latin typeface="Arial Narrow" panose="020B0606020202030204" pitchFamily="34" charset="0"/>
                          <a:ea typeface="+mn-ea"/>
                          <a:cs typeface="+mn-cs"/>
                          <a:sym typeface="Arial"/>
                        </a:rPr>
                        <a:t> </a:t>
                      </a:r>
                      <a:r>
                        <a:rPr lang="ru-RU" sz="800" b="0" i="0" u="none" strike="noStrike" cap="none" dirty="0" err="1">
                          <a:solidFill>
                            <a:srgbClr val="007F76"/>
                          </a:solidFill>
                          <a:effectLst/>
                          <a:latin typeface="Arial Narrow" panose="020B0606020202030204" pitchFamily="34" charset="0"/>
                          <a:ea typeface="+mn-ea"/>
                          <a:cs typeface="+mn-cs"/>
                          <a:sym typeface="Arial"/>
                        </a:rPr>
                        <a:t>атқарушылар</a:t>
                      </a:r>
                      <a:endParaRPr lang="ru-RU" sz="800" b="0" i="0" u="none" strike="noStrike" cap="none" dirty="0">
                        <a:solidFill>
                          <a:srgbClr val="007F76"/>
                        </a:solidFill>
                        <a:effectLst/>
                        <a:latin typeface="Arial Narrow" panose="020B0606020202030204" pitchFamily="34" charset="0"/>
                        <a:ea typeface="+mn-ea"/>
                        <a:cs typeface="+mn-cs"/>
                        <a:sym typeface="Arial"/>
                      </a:endParaRPr>
                    </a:p>
                  </a:txBody>
                  <a:tcPr marL="9525" marR="9525" marT="9525" marB="0" anchor="ctr">
                    <a:solidFill>
                      <a:srgbClr val="007F76">
                        <a:alpha val="20000"/>
                      </a:srgbClr>
                    </a:solidFill>
                  </a:tcPr>
                </a:tc>
                <a:tc>
                  <a:txBody>
                    <a:bodyPr/>
                    <a:lstStyle/>
                    <a:p>
                      <a:pPr algn="ctr" fontAlgn="ctr"/>
                      <a:r>
                        <a:rPr lang="ru-RU" sz="800" b="0" i="0" u="none" strike="noStrike" cap="none">
                          <a:solidFill>
                            <a:srgbClr val="007F76"/>
                          </a:solidFill>
                          <a:effectLst/>
                          <a:latin typeface="Arial Narrow" panose="020B0606020202030204" pitchFamily="34" charset="0"/>
                          <a:ea typeface="+mn-ea"/>
                          <a:cs typeface="+mn-cs"/>
                          <a:sym typeface="Arial"/>
                        </a:rPr>
                        <a:t>6 296</a:t>
                      </a:r>
                    </a:p>
                  </a:txBody>
                  <a:tcPr marL="9525" marR="9525" marT="9525" marB="0" anchor="ctr">
                    <a:solidFill>
                      <a:srgbClr val="007F76">
                        <a:alpha val="20000"/>
                      </a:srgbClr>
                    </a:solidFill>
                  </a:tcPr>
                </a:tc>
                <a:tc>
                  <a:txBody>
                    <a:bodyPr/>
                    <a:lstStyle/>
                    <a:p>
                      <a:pPr algn="ctr" fontAlgn="ctr"/>
                      <a:r>
                        <a:rPr lang="ru-RU" sz="800" b="0" i="0" u="none" strike="noStrike" cap="none">
                          <a:solidFill>
                            <a:srgbClr val="007F76"/>
                          </a:solidFill>
                          <a:effectLst/>
                          <a:latin typeface="Arial Narrow" panose="020B0606020202030204" pitchFamily="34" charset="0"/>
                          <a:ea typeface="+mn-ea"/>
                          <a:cs typeface="+mn-cs"/>
                          <a:sym typeface="Arial"/>
                        </a:rPr>
                        <a:t>9,5%</a:t>
                      </a:r>
                    </a:p>
                  </a:txBody>
                  <a:tcPr marL="9525" marR="9525" marT="9525" marB="0" anchor="ctr">
                    <a:solidFill>
                      <a:srgbClr val="007F76">
                        <a:alpha val="20000"/>
                      </a:srgbClr>
                    </a:solidFill>
                  </a:tcPr>
                </a:tc>
                <a:tc>
                  <a:txBody>
                    <a:bodyPr/>
                    <a:lstStyle/>
                    <a:p>
                      <a:pPr marL="72000" algn="ctr" fontAlgn="ctr"/>
                      <a:r>
                        <a:rPr lang="ru-RU" sz="800" b="0" i="0" u="none" strike="noStrike" cap="none" dirty="0" err="1">
                          <a:solidFill>
                            <a:srgbClr val="007F76"/>
                          </a:solidFill>
                          <a:effectLst/>
                          <a:latin typeface="Arial Narrow" panose="020B0606020202030204" pitchFamily="34" charset="0"/>
                          <a:ea typeface="+mn-ea"/>
                          <a:cs typeface="+mn-cs"/>
                          <a:sym typeface="Arial"/>
                        </a:rPr>
                        <a:t>Күзетшілер</a:t>
                      </a:r>
                      <a:r>
                        <a:rPr lang="ru-RU" sz="800" b="0" i="0" u="none" strike="noStrike" cap="none" dirty="0">
                          <a:solidFill>
                            <a:srgbClr val="007F76"/>
                          </a:solidFill>
                          <a:effectLst/>
                          <a:latin typeface="Arial Narrow" panose="020B0606020202030204" pitchFamily="34" charset="0"/>
                          <a:ea typeface="+mn-ea"/>
                          <a:cs typeface="+mn-cs"/>
                          <a:sym typeface="Arial"/>
                        </a:rPr>
                        <a:t>, </a:t>
                      </a:r>
                      <a:r>
                        <a:rPr lang="ru-RU" sz="800" b="0" i="0" u="none" strike="noStrike" cap="none" dirty="0" err="1">
                          <a:solidFill>
                            <a:srgbClr val="007F76"/>
                          </a:solidFill>
                          <a:effectLst/>
                          <a:latin typeface="Arial Narrow" panose="020B0606020202030204" pitchFamily="34" charset="0"/>
                          <a:ea typeface="+mn-ea"/>
                          <a:cs typeface="+mn-cs"/>
                          <a:sym typeface="Arial"/>
                        </a:rPr>
                        <a:t>инкассаторлар</a:t>
                      </a:r>
                      <a:r>
                        <a:rPr lang="ru-RU" sz="800" b="0" i="0" u="none" strike="noStrike" cap="none" dirty="0">
                          <a:solidFill>
                            <a:srgbClr val="007F76"/>
                          </a:solidFill>
                          <a:effectLst/>
                          <a:latin typeface="Arial Narrow" panose="020B0606020202030204" pitchFamily="34" charset="0"/>
                          <a:ea typeface="+mn-ea"/>
                          <a:cs typeface="+mn-cs"/>
                          <a:sym typeface="Arial"/>
                        </a:rPr>
                        <a:t> </a:t>
                      </a:r>
                      <a:r>
                        <a:rPr lang="ru-RU" sz="800" b="0" i="0" u="none" strike="noStrike" cap="none" dirty="0" err="1">
                          <a:solidFill>
                            <a:srgbClr val="007F76"/>
                          </a:solidFill>
                          <a:effectLst/>
                          <a:latin typeface="Arial Narrow" panose="020B0606020202030204" pitchFamily="34" charset="0"/>
                          <a:ea typeface="+mn-ea"/>
                          <a:cs typeface="+mn-cs"/>
                          <a:sym typeface="Arial"/>
                        </a:rPr>
                        <a:t>және</a:t>
                      </a:r>
                      <a:r>
                        <a:rPr lang="ru-RU" sz="800" b="0" i="0" u="none" strike="noStrike" cap="none" dirty="0">
                          <a:solidFill>
                            <a:srgbClr val="007F76"/>
                          </a:solidFill>
                          <a:effectLst/>
                          <a:latin typeface="Arial Narrow" panose="020B0606020202030204" pitchFamily="34" charset="0"/>
                          <a:ea typeface="+mn-ea"/>
                          <a:cs typeface="+mn-cs"/>
                          <a:sym typeface="Arial"/>
                        </a:rPr>
                        <a:t>  </a:t>
                      </a:r>
                      <a:r>
                        <a:rPr lang="ru-RU" sz="800" b="0" i="0" u="none" strike="noStrike" cap="none" dirty="0" err="1">
                          <a:solidFill>
                            <a:srgbClr val="007F76"/>
                          </a:solidFill>
                          <a:effectLst/>
                          <a:latin typeface="Arial Narrow" panose="020B0606020202030204" pitchFamily="34" charset="0"/>
                          <a:ea typeface="+mn-ea"/>
                          <a:cs typeface="+mn-cs"/>
                          <a:sym typeface="Arial"/>
                        </a:rPr>
                        <a:t>тектес</a:t>
                      </a:r>
                      <a:r>
                        <a:rPr lang="ru-RU" sz="800" b="0" i="0" u="none" strike="noStrike" cap="none" dirty="0">
                          <a:solidFill>
                            <a:srgbClr val="007F76"/>
                          </a:solidFill>
                          <a:effectLst/>
                          <a:latin typeface="Arial Narrow" panose="020B0606020202030204" pitchFamily="34" charset="0"/>
                          <a:ea typeface="+mn-ea"/>
                          <a:cs typeface="+mn-cs"/>
                          <a:sym typeface="Arial"/>
                        </a:rPr>
                        <a:t> </a:t>
                      </a:r>
                      <a:r>
                        <a:rPr lang="ru-RU" sz="800" b="0" i="0" u="none" strike="noStrike" cap="none" dirty="0" err="1">
                          <a:solidFill>
                            <a:srgbClr val="007F76"/>
                          </a:solidFill>
                          <a:effectLst/>
                          <a:latin typeface="Arial Narrow" panose="020B0606020202030204" pitchFamily="34" charset="0"/>
                          <a:ea typeface="+mn-ea"/>
                          <a:cs typeface="+mn-cs"/>
                          <a:sym typeface="Arial"/>
                        </a:rPr>
                        <a:t>қызметтер</a:t>
                      </a:r>
                      <a:endParaRPr lang="ru-RU" sz="800" b="0" i="0" u="none" strike="noStrike" cap="none" dirty="0">
                        <a:solidFill>
                          <a:srgbClr val="007F76"/>
                        </a:solidFill>
                        <a:effectLst/>
                        <a:latin typeface="Arial Narrow" panose="020B0606020202030204" pitchFamily="34" charset="0"/>
                        <a:ea typeface="+mn-ea"/>
                        <a:cs typeface="+mn-cs"/>
                        <a:sym typeface="Arial"/>
                      </a:endParaRPr>
                    </a:p>
                  </a:txBody>
                  <a:tcPr marL="9525" marR="9525" marT="9525" marB="0" anchor="ctr">
                    <a:solidFill>
                      <a:srgbClr val="007F76">
                        <a:alpha val="20000"/>
                      </a:srgbClr>
                    </a:solidFill>
                  </a:tcPr>
                </a:tc>
                <a:tc>
                  <a:txBody>
                    <a:bodyPr/>
                    <a:lstStyle/>
                    <a:p>
                      <a:pPr algn="ctr" fontAlgn="ctr"/>
                      <a:r>
                        <a:rPr lang="ru-RU" sz="800" b="0" i="0" u="none" strike="noStrike" cap="none">
                          <a:solidFill>
                            <a:srgbClr val="007F76"/>
                          </a:solidFill>
                          <a:effectLst/>
                          <a:latin typeface="Arial Narrow" panose="020B0606020202030204" pitchFamily="34" charset="0"/>
                          <a:ea typeface="+mn-ea"/>
                          <a:cs typeface="+mn-cs"/>
                          <a:sym typeface="Arial"/>
                        </a:rPr>
                        <a:t>3 065</a:t>
                      </a:r>
                    </a:p>
                  </a:txBody>
                  <a:tcPr marL="9525" marR="9525" marT="9525" marB="0" anchor="ctr">
                    <a:solidFill>
                      <a:srgbClr val="007F76">
                        <a:alpha val="20000"/>
                      </a:srgbClr>
                    </a:solidFill>
                  </a:tcPr>
                </a:tc>
                <a:tc>
                  <a:txBody>
                    <a:bodyPr/>
                    <a:lstStyle/>
                    <a:p>
                      <a:pPr algn="ctr" fontAlgn="ctr"/>
                      <a:r>
                        <a:rPr lang="ru-RU" sz="800" b="0" i="0" u="none" strike="noStrike" cap="none">
                          <a:solidFill>
                            <a:srgbClr val="007F76"/>
                          </a:solidFill>
                          <a:effectLst/>
                          <a:latin typeface="Arial Narrow" panose="020B0606020202030204" pitchFamily="34" charset="0"/>
                          <a:ea typeface="+mn-ea"/>
                          <a:cs typeface="+mn-cs"/>
                          <a:sym typeface="Arial"/>
                        </a:rPr>
                        <a:t>4,6%</a:t>
                      </a:r>
                    </a:p>
                  </a:txBody>
                  <a:tcPr marL="9525" marR="9525" marT="9525" marB="0" anchor="ctr">
                    <a:lnR w="12700" cap="flat" cmpd="sng" algn="ctr">
                      <a:noFill/>
                      <a:prstDash val="solid"/>
                      <a:round/>
                      <a:headEnd type="none" w="med" len="med"/>
                      <a:tailEnd type="none" w="med" len="med"/>
                    </a:lnR>
                    <a:solidFill>
                      <a:srgbClr val="007F76">
                        <a:alpha val="20000"/>
                      </a:srgbClr>
                    </a:solidFill>
                  </a:tcPr>
                </a:tc>
                <a:extLst>
                  <a:ext uri="{0D108BD9-81ED-4DB2-BD59-A6C34878D82A}">
                    <a16:rowId xmlns:a16="http://schemas.microsoft.com/office/drawing/2014/main" val="4195104307"/>
                  </a:ext>
                </a:extLst>
              </a:tr>
              <a:tr h="268937">
                <a:tc>
                  <a:txBody>
                    <a:bodyPr/>
                    <a:lstStyle/>
                    <a:p>
                      <a:pPr algn="ctr" fontAlgn="b"/>
                      <a:r>
                        <a:rPr lang="ru-RU" sz="800" u="none" strike="noStrike" dirty="0">
                          <a:solidFill>
                            <a:srgbClr val="007F76"/>
                          </a:solidFill>
                          <a:effectLst/>
                          <a:latin typeface="Arial Narrow" panose="020B0606020202030204" pitchFamily="34" charset="0"/>
                        </a:rPr>
                        <a:t>4</a:t>
                      </a:r>
                      <a:endParaRPr lang="en-US" sz="800" b="0" i="0" u="none" strike="noStrike" dirty="0">
                        <a:solidFill>
                          <a:srgbClr val="007F76"/>
                        </a:solidFill>
                        <a:effectLst/>
                        <a:latin typeface="Arial Narrow" panose="020B0606020202030204" pitchFamily="34" charset="0"/>
                      </a:endParaRPr>
                    </a:p>
                  </a:txBody>
                  <a:tcPr marL="9525" marR="9525" marT="0" marB="0" anchor="ctr">
                    <a:solidFill>
                      <a:schemeClr val="accent6">
                        <a:lumMod val="50000"/>
                        <a:alpha val="1000"/>
                      </a:schemeClr>
                    </a:solidFill>
                  </a:tcPr>
                </a:tc>
                <a:tc>
                  <a:txBody>
                    <a:bodyPr/>
                    <a:lstStyle/>
                    <a:p>
                      <a:pPr>
                        <a:lnSpc>
                          <a:spcPct val="107000"/>
                        </a:lnSpc>
                        <a:spcAft>
                          <a:spcPts val="800"/>
                        </a:spcAft>
                      </a:pPr>
                      <a:r>
                        <a:rPr lang="ru-RU" sz="1000" b="0" i="0" u="none" strike="noStrike" cap="none" dirty="0">
                          <a:solidFill>
                            <a:srgbClr val="007F76"/>
                          </a:solidFill>
                          <a:effectLst/>
                          <a:latin typeface="Arial Narrow" panose="020B0606020202030204" pitchFamily="34" charset="0"/>
                          <a:ea typeface="+mn-ea"/>
                          <a:cs typeface="+mn-cs"/>
                          <a:sym typeface="Arial"/>
                        </a:rPr>
                        <a:t>Алматы </a:t>
                      </a:r>
                      <a:r>
                        <a:rPr lang="ru-RU" sz="1000" b="0" i="0" u="none" strike="noStrike" cap="none" dirty="0" err="1">
                          <a:solidFill>
                            <a:srgbClr val="007F76"/>
                          </a:solidFill>
                          <a:effectLst/>
                          <a:latin typeface="Arial Narrow" panose="020B0606020202030204" pitchFamily="34" charset="0"/>
                          <a:ea typeface="+mn-ea"/>
                          <a:cs typeface="+mn-cs"/>
                          <a:sym typeface="Arial"/>
                        </a:rPr>
                        <a:t>облысы</a:t>
                      </a:r>
                      <a:endParaRPr lang="ru-RU" sz="1000" b="0" i="0" u="none" strike="noStrike" cap="none" dirty="0">
                        <a:solidFill>
                          <a:srgbClr val="007F76"/>
                        </a:solidFill>
                        <a:effectLst/>
                        <a:latin typeface="Arial Narrow" panose="020B0606020202030204" pitchFamily="34" charset="0"/>
                        <a:ea typeface="+mn-ea"/>
                        <a:cs typeface="+mn-cs"/>
                        <a:sym typeface="Arial"/>
                      </a:endParaRPr>
                    </a:p>
                  </a:txBody>
                  <a:tcPr marL="68580" marR="68580" marT="0" marB="0" anchor="ctr">
                    <a:solidFill>
                      <a:schemeClr val="accent6">
                        <a:lumMod val="50000"/>
                        <a:alpha val="1000"/>
                      </a:schemeClr>
                    </a:solidFill>
                  </a:tcPr>
                </a:tc>
                <a:tc>
                  <a:txBody>
                    <a:bodyPr/>
                    <a:lstStyle/>
                    <a:p>
                      <a:pPr algn="ctr" fontAlgn="ctr"/>
                      <a:r>
                        <a:rPr lang="ru-RU" sz="800" b="0" i="0" u="none" strike="noStrike" cap="none" dirty="0" err="1">
                          <a:solidFill>
                            <a:srgbClr val="007F76"/>
                          </a:solidFill>
                          <a:effectLst/>
                          <a:latin typeface="Arial Narrow" panose="020B0606020202030204" pitchFamily="34" charset="0"/>
                          <a:ea typeface="+mn-ea"/>
                          <a:cs typeface="+mn-cs"/>
                          <a:sym typeface="Arial"/>
                        </a:rPr>
                        <a:t>Әртүрлі</a:t>
                      </a:r>
                      <a:r>
                        <a:rPr lang="ru-RU" sz="800" b="0" i="0" u="none" strike="noStrike" cap="none" dirty="0">
                          <a:solidFill>
                            <a:srgbClr val="007F76"/>
                          </a:solidFill>
                          <a:effectLst/>
                          <a:latin typeface="Arial Narrow" panose="020B0606020202030204" pitchFamily="34" charset="0"/>
                          <a:ea typeface="+mn-ea"/>
                          <a:cs typeface="+mn-cs"/>
                          <a:sym typeface="Arial"/>
                        </a:rPr>
                        <a:t> </a:t>
                      </a:r>
                      <a:r>
                        <a:rPr lang="ru-RU" sz="800" b="0" i="0" u="none" strike="noStrike" cap="none" dirty="0" err="1">
                          <a:solidFill>
                            <a:srgbClr val="007F76"/>
                          </a:solidFill>
                          <a:effectLst/>
                          <a:latin typeface="Arial Narrow" panose="020B0606020202030204" pitchFamily="34" charset="0"/>
                          <a:ea typeface="+mn-ea"/>
                          <a:cs typeface="+mn-cs"/>
                          <a:sym typeface="Arial"/>
                        </a:rPr>
                        <a:t>жұмысты</a:t>
                      </a:r>
                      <a:r>
                        <a:rPr lang="ru-RU" sz="800" b="0" i="0" u="none" strike="noStrike" cap="none" dirty="0">
                          <a:solidFill>
                            <a:srgbClr val="007F76"/>
                          </a:solidFill>
                          <a:effectLst/>
                          <a:latin typeface="Arial Narrow" panose="020B0606020202030204" pitchFamily="34" charset="0"/>
                          <a:ea typeface="+mn-ea"/>
                          <a:cs typeface="+mn-cs"/>
                          <a:sym typeface="Arial"/>
                        </a:rPr>
                        <a:t> </a:t>
                      </a:r>
                      <a:r>
                        <a:rPr lang="ru-RU" sz="800" b="0" i="0" u="none" strike="noStrike" cap="none" dirty="0" err="1">
                          <a:solidFill>
                            <a:srgbClr val="007F76"/>
                          </a:solidFill>
                          <a:effectLst/>
                          <a:latin typeface="Arial Narrow" panose="020B0606020202030204" pitchFamily="34" charset="0"/>
                          <a:ea typeface="+mn-ea"/>
                          <a:cs typeface="+mn-cs"/>
                          <a:sym typeface="Arial"/>
                        </a:rPr>
                        <a:t>атқарушылар</a:t>
                      </a:r>
                      <a:endParaRPr lang="ru-RU" sz="800" b="0" i="0" u="none" strike="noStrike" cap="none" dirty="0">
                        <a:solidFill>
                          <a:srgbClr val="007F76"/>
                        </a:solidFill>
                        <a:effectLst/>
                        <a:latin typeface="Arial Narrow" panose="020B0606020202030204" pitchFamily="34" charset="0"/>
                        <a:ea typeface="+mn-ea"/>
                        <a:cs typeface="+mn-cs"/>
                        <a:sym typeface="Arial"/>
                      </a:endParaRPr>
                    </a:p>
                  </a:txBody>
                  <a:tcPr marL="9525" marR="9525" marT="9525" marB="0" anchor="ctr">
                    <a:solidFill>
                      <a:schemeClr val="accent6">
                        <a:lumMod val="50000"/>
                        <a:alpha val="1000"/>
                      </a:schemeClr>
                    </a:solidFill>
                  </a:tcPr>
                </a:tc>
                <a:tc>
                  <a:txBody>
                    <a:bodyPr/>
                    <a:lstStyle/>
                    <a:p>
                      <a:pPr algn="ctr" fontAlgn="ctr"/>
                      <a:r>
                        <a:rPr lang="ru-RU" sz="800" b="0" i="0" u="none" strike="noStrike" cap="none">
                          <a:solidFill>
                            <a:srgbClr val="007F76"/>
                          </a:solidFill>
                          <a:effectLst/>
                          <a:latin typeface="Arial Narrow" panose="020B0606020202030204" pitchFamily="34" charset="0"/>
                          <a:ea typeface="+mn-ea"/>
                          <a:cs typeface="+mn-cs"/>
                          <a:sym typeface="Arial"/>
                        </a:rPr>
                        <a:t>4 549</a:t>
                      </a:r>
                    </a:p>
                  </a:txBody>
                  <a:tcPr marL="9525" marR="9525" marT="9525" marB="0" anchor="ctr">
                    <a:solidFill>
                      <a:schemeClr val="accent6">
                        <a:lumMod val="50000"/>
                        <a:alpha val="1000"/>
                      </a:schemeClr>
                    </a:solidFill>
                  </a:tcPr>
                </a:tc>
                <a:tc>
                  <a:txBody>
                    <a:bodyPr/>
                    <a:lstStyle/>
                    <a:p>
                      <a:pPr algn="ctr" fontAlgn="ctr"/>
                      <a:r>
                        <a:rPr lang="ru-RU" sz="800" b="0" i="0" u="none" strike="noStrike" cap="none">
                          <a:solidFill>
                            <a:srgbClr val="007F76"/>
                          </a:solidFill>
                          <a:effectLst/>
                          <a:latin typeface="Arial Narrow" panose="020B0606020202030204" pitchFamily="34" charset="0"/>
                          <a:ea typeface="+mn-ea"/>
                          <a:cs typeface="+mn-cs"/>
                          <a:sym typeface="Arial"/>
                        </a:rPr>
                        <a:t>13,8%</a:t>
                      </a:r>
                    </a:p>
                  </a:txBody>
                  <a:tcPr marL="9525" marR="9525" marT="9525" marB="0" anchor="ctr">
                    <a:solidFill>
                      <a:schemeClr val="accent6">
                        <a:lumMod val="50000"/>
                        <a:alpha val="1000"/>
                      </a:schemeClr>
                    </a:solidFill>
                  </a:tcPr>
                </a:tc>
                <a:tc>
                  <a:txBody>
                    <a:bodyPr/>
                    <a:lstStyle/>
                    <a:p>
                      <a:pPr marL="72000" algn="ctr" fontAlgn="ctr"/>
                      <a:r>
                        <a:rPr lang="ru-RU" sz="800" b="0" i="0" u="none" strike="noStrike" cap="none" dirty="0" err="1">
                          <a:solidFill>
                            <a:srgbClr val="007F76"/>
                          </a:solidFill>
                          <a:effectLst/>
                          <a:latin typeface="Arial Narrow" panose="020B0606020202030204" pitchFamily="34" charset="0"/>
                          <a:ea typeface="+mn-ea"/>
                          <a:cs typeface="+mn-cs"/>
                          <a:sym typeface="Arial"/>
                        </a:rPr>
                        <a:t>Басқа</a:t>
                      </a:r>
                      <a:r>
                        <a:rPr lang="ru-RU" sz="800" b="0" i="0" u="none" strike="noStrike" cap="none" dirty="0">
                          <a:solidFill>
                            <a:srgbClr val="007F76"/>
                          </a:solidFill>
                          <a:effectLst/>
                          <a:latin typeface="Arial Narrow" panose="020B0606020202030204" pitchFamily="34" charset="0"/>
                          <a:ea typeface="+mn-ea"/>
                          <a:cs typeface="+mn-cs"/>
                          <a:sym typeface="Arial"/>
                        </a:rPr>
                        <a:t> да </a:t>
                      </a:r>
                      <a:r>
                        <a:rPr lang="ru-RU" sz="800" b="0" i="0" u="none" strike="noStrike" cap="none" dirty="0" err="1">
                          <a:solidFill>
                            <a:srgbClr val="007F76"/>
                          </a:solidFill>
                          <a:effectLst/>
                          <a:latin typeface="Arial Narrow" panose="020B0606020202030204" pitchFamily="34" charset="0"/>
                          <a:ea typeface="+mn-ea"/>
                          <a:cs typeface="+mn-cs"/>
                          <a:sym typeface="Arial"/>
                        </a:rPr>
                        <a:t>біліктілігі</a:t>
                      </a:r>
                      <a:r>
                        <a:rPr lang="ru-RU" sz="800" b="0" i="0" u="none" strike="noStrike" cap="none" dirty="0">
                          <a:solidFill>
                            <a:srgbClr val="007F76"/>
                          </a:solidFill>
                          <a:effectLst/>
                          <a:latin typeface="Arial Narrow" panose="020B0606020202030204" pitchFamily="34" charset="0"/>
                          <a:ea typeface="+mn-ea"/>
                          <a:cs typeface="+mn-cs"/>
                          <a:sym typeface="Arial"/>
                        </a:rPr>
                        <a:t> </a:t>
                      </a:r>
                      <a:r>
                        <a:rPr lang="ru-RU" sz="800" b="0" i="0" u="none" strike="noStrike" cap="none" dirty="0" err="1">
                          <a:solidFill>
                            <a:srgbClr val="007F76"/>
                          </a:solidFill>
                          <a:effectLst/>
                          <a:latin typeface="Arial Narrow" panose="020B0606020202030204" pitchFamily="34" charset="0"/>
                          <a:ea typeface="+mn-ea"/>
                          <a:cs typeface="+mn-cs"/>
                          <a:sym typeface="Arial"/>
                        </a:rPr>
                        <a:t>жоқ</a:t>
                      </a:r>
                      <a:r>
                        <a:rPr lang="ru-RU" sz="800" b="0" i="0" u="none" strike="noStrike" cap="none" dirty="0">
                          <a:solidFill>
                            <a:srgbClr val="007F76"/>
                          </a:solidFill>
                          <a:effectLst/>
                          <a:latin typeface="Arial Narrow" panose="020B0606020202030204" pitchFamily="34" charset="0"/>
                          <a:ea typeface="+mn-ea"/>
                          <a:cs typeface="+mn-cs"/>
                          <a:sym typeface="Arial"/>
                        </a:rPr>
                        <a:t> </a:t>
                      </a:r>
                      <a:r>
                        <a:rPr lang="ru-RU" sz="800" b="0" i="0" u="none" strike="noStrike" cap="none" dirty="0" err="1">
                          <a:solidFill>
                            <a:srgbClr val="007F76"/>
                          </a:solidFill>
                          <a:effectLst/>
                          <a:latin typeface="Arial Narrow" panose="020B0606020202030204" pitchFamily="34" charset="0"/>
                          <a:ea typeface="+mn-ea"/>
                          <a:cs typeface="+mn-cs"/>
                          <a:sym typeface="Arial"/>
                        </a:rPr>
                        <a:t>жұмысшылар</a:t>
                      </a:r>
                      <a:endParaRPr lang="ru-RU" sz="800" b="0" i="0" u="none" strike="noStrike" cap="none" dirty="0">
                        <a:solidFill>
                          <a:srgbClr val="007F76"/>
                        </a:solidFill>
                        <a:effectLst/>
                        <a:latin typeface="Arial Narrow" panose="020B0606020202030204" pitchFamily="34" charset="0"/>
                        <a:ea typeface="+mn-ea"/>
                        <a:cs typeface="+mn-cs"/>
                        <a:sym typeface="Arial"/>
                      </a:endParaRPr>
                    </a:p>
                  </a:txBody>
                  <a:tcPr marL="9525" marR="9525" marT="9525" marB="0" anchor="ctr">
                    <a:solidFill>
                      <a:schemeClr val="accent6">
                        <a:lumMod val="50000"/>
                        <a:alpha val="1000"/>
                      </a:schemeClr>
                    </a:solidFill>
                  </a:tcPr>
                </a:tc>
                <a:tc>
                  <a:txBody>
                    <a:bodyPr/>
                    <a:lstStyle/>
                    <a:p>
                      <a:pPr algn="ctr" fontAlgn="ctr"/>
                      <a:r>
                        <a:rPr lang="ru-RU" sz="800" b="0" i="0" u="none" strike="noStrike" cap="none">
                          <a:solidFill>
                            <a:srgbClr val="007F76"/>
                          </a:solidFill>
                          <a:effectLst/>
                          <a:latin typeface="Arial Narrow" panose="020B0606020202030204" pitchFamily="34" charset="0"/>
                          <a:ea typeface="+mn-ea"/>
                          <a:cs typeface="+mn-cs"/>
                          <a:sym typeface="Arial"/>
                        </a:rPr>
                        <a:t>1 888</a:t>
                      </a:r>
                    </a:p>
                  </a:txBody>
                  <a:tcPr marL="9525" marR="9525" marT="9525" marB="0" anchor="ctr">
                    <a:solidFill>
                      <a:schemeClr val="accent6">
                        <a:lumMod val="50000"/>
                        <a:alpha val="1000"/>
                      </a:schemeClr>
                    </a:solidFill>
                  </a:tcPr>
                </a:tc>
                <a:tc>
                  <a:txBody>
                    <a:bodyPr/>
                    <a:lstStyle/>
                    <a:p>
                      <a:pPr algn="ctr" fontAlgn="ctr"/>
                      <a:r>
                        <a:rPr lang="ru-RU" sz="800" b="0" i="0" u="none" strike="noStrike" cap="none">
                          <a:solidFill>
                            <a:srgbClr val="007F76"/>
                          </a:solidFill>
                          <a:effectLst/>
                          <a:latin typeface="Arial Narrow" panose="020B0606020202030204" pitchFamily="34" charset="0"/>
                          <a:ea typeface="+mn-ea"/>
                          <a:cs typeface="+mn-cs"/>
                          <a:sym typeface="Arial"/>
                        </a:rPr>
                        <a:t>5,7%</a:t>
                      </a:r>
                    </a:p>
                  </a:txBody>
                  <a:tcPr marL="9525" marR="9525" marT="9525" marB="0" anchor="ctr">
                    <a:solidFill>
                      <a:schemeClr val="accent6">
                        <a:lumMod val="50000"/>
                        <a:alpha val="1000"/>
                      </a:schemeClr>
                    </a:solidFill>
                  </a:tcPr>
                </a:tc>
                <a:tc>
                  <a:txBody>
                    <a:bodyPr/>
                    <a:lstStyle/>
                    <a:p>
                      <a:pPr algn="ctr" fontAlgn="ctr"/>
                      <a:r>
                        <a:rPr lang="ru-RU" sz="800" b="0" i="0" u="none" strike="noStrike" cap="none" dirty="0" err="1">
                          <a:solidFill>
                            <a:srgbClr val="007F76"/>
                          </a:solidFill>
                          <a:effectLst/>
                          <a:latin typeface="Arial Narrow" panose="020B0606020202030204" pitchFamily="34" charset="0"/>
                          <a:ea typeface="+mn-ea"/>
                          <a:cs typeface="+mn-cs"/>
                          <a:sym typeface="Arial"/>
                        </a:rPr>
                        <a:t>Қоғамдық</a:t>
                      </a:r>
                      <a:r>
                        <a:rPr lang="ru-RU" sz="800" b="0" i="0" u="none" strike="noStrike" cap="none" dirty="0">
                          <a:solidFill>
                            <a:srgbClr val="007F76"/>
                          </a:solidFill>
                          <a:effectLst/>
                          <a:latin typeface="Arial Narrow" panose="020B0606020202030204" pitchFamily="34" charset="0"/>
                          <a:ea typeface="+mn-ea"/>
                          <a:cs typeface="+mn-cs"/>
                          <a:sym typeface="Arial"/>
                        </a:rPr>
                        <a:t> </a:t>
                      </a:r>
                      <a:r>
                        <a:rPr lang="ru-RU" sz="800" b="0" i="0" u="none" strike="noStrike" cap="none" dirty="0" err="1">
                          <a:solidFill>
                            <a:srgbClr val="007F76"/>
                          </a:solidFill>
                          <a:effectLst/>
                          <a:latin typeface="Arial Narrow" panose="020B0606020202030204" pitchFamily="34" charset="0"/>
                          <a:ea typeface="+mn-ea"/>
                          <a:cs typeface="+mn-cs"/>
                          <a:sym typeface="Arial"/>
                        </a:rPr>
                        <a:t>ғылымдар</a:t>
                      </a:r>
                      <a:r>
                        <a:rPr lang="ru-RU" sz="800" b="0" i="0" u="none" strike="noStrike" cap="none" dirty="0">
                          <a:solidFill>
                            <a:srgbClr val="007F76"/>
                          </a:solidFill>
                          <a:effectLst/>
                          <a:latin typeface="Arial Narrow" panose="020B0606020202030204" pitchFamily="34" charset="0"/>
                          <a:ea typeface="+mn-ea"/>
                          <a:cs typeface="+mn-cs"/>
                          <a:sym typeface="Arial"/>
                        </a:rPr>
                        <a:t> </a:t>
                      </a:r>
                      <a:r>
                        <a:rPr lang="ru-RU" sz="800" b="0" i="0" u="none" strike="noStrike" cap="none" dirty="0" err="1">
                          <a:solidFill>
                            <a:srgbClr val="007F76"/>
                          </a:solidFill>
                          <a:effectLst/>
                          <a:latin typeface="Arial Narrow" panose="020B0606020202030204" pitchFamily="34" charset="0"/>
                          <a:ea typeface="+mn-ea"/>
                          <a:cs typeface="+mn-cs"/>
                          <a:sym typeface="Arial"/>
                        </a:rPr>
                        <a:t>бойынша</a:t>
                      </a:r>
                      <a:r>
                        <a:rPr lang="ru-RU" sz="800" b="0" i="0" u="none" strike="noStrike" cap="none" dirty="0">
                          <a:solidFill>
                            <a:srgbClr val="007F76"/>
                          </a:solidFill>
                          <a:effectLst/>
                          <a:latin typeface="Arial Narrow" panose="020B0606020202030204" pitchFamily="34" charset="0"/>
                          <a:ea typeface="+mn-ea"/>
                          <a:cs typeface="+mn-cs"/>
                          <a:sym typeface="Arial"/>
                        </a:rPr>
                        <a:t> орта </a:t>
                      </a:r>
                      <a:r>
                        <a:rPr lang="ru-RU" sz="800" b="0" i="0" u="none" strike="noStrike" cap="none" dirty="0" err="1">
                          <a:solidFill>
                            <a:srgbClr val="007F76"/>
                          </a:solidFill>
                          <a:effectLst/>
                          <a:latin typeface="Arial Narrow" panose="020B0606020202030204" pitchFamily="34" charset="0"/>
                          <a:ea typeface="+mn-ea"/>
                          <a:cs typeface="+mn-cs"/>
                          <a:sym typeface="Arial"/>
                        </a:rPr>
                        <a:t>мектеп</a:t>
                      </a:r>
                      <a:r>
                        <a:rPr lang="ru-RU" sz="800" b="0" i="0" u="none" strike="noStrike" cap="none" dirty="0">
                          <a:solidFill>
                            <a:srgbClr val="007F76"/>
                          </a:solidFill>
                          <a:effectLst/>
                          <a:latin typeface="Arial Narrow" panose="020B0606020202030204" pitchFamily="34" charset="0"/>
                          <a:ea typeface="+mn-ea"/>
                          <a:cs typeface="+mn-cs"/>
                          <a:sym typeface="Arial"/>
                        </a:rPr>
                        <a:t> </a:t>
                      </a:r>
                      <a:r>
                        <a:rPr lang="ru-RU" sz="800" b="0" i="0" u="none" strike="noStrike" cap="none" dirty="0" err="1">
                          <a:solidFill>
                            <a:srgbClr val="007F76"/>
                          </a:solidFill>
                          <a:effectLst/>
                          <a:latin typeface="Arial Narrow" panose="020B0606020202030204" pitchFamily="34" charset="0"/>
                          <a:ea typeface="+mn-ea"/>
                          <a:cs typeface="+mn-cs"/>
                          <a:sym typeface="Arial"/>
                        </a:rPr>
                        <a:t>мұғалімдері</a:t>
                      </a:r>
                      <a:endParaRPr lang="ru-RU" sz="800" b="0" i="0" u="none" strike="noStrike" cap="none" dirty="0">
                        <a:solidFill>
                          <a:srgbClr val="007F76"/>
                        </a:solidFill>
                        <a:effectLst/>
                        <a:latin typeface="Arial Narrow" panose="020B0606020202030204" pitchFamily="34" charset="0"/>
                        <a:ea typeface="+mn-ea"/>
                        <a:cs typeface="+mn-cs"/>
                        <a:sym typeface="Arial"/>
                      </a:endParaRPr>
                    </a:p>
                  </a:txBody>
                  <a:tcPr marL="9525" marR="9525" marT="9525" marB="0" anchor="ctr">
                    <a:solidFill>
                      <a:schemeClr val="accent6">
                        <a:lumMod val="50000"/>
                        <a:alpha val="1000"/>
                      </a:schemeClr>
                    </a:solidFill>
                  </a:tcPr>
                </a:tc>
                <a:tc>
                  <a:txBody>
                    <a:bodyPr/>
                    <a:lstStyle/>
                    <a:p>
                      <a:pPr algn="ctr" fontAlgn="ctr"/>
                      <a:r>
                        <a:rPr lang="ru-RU" sz="800" b="0" i="0" u="none" strike="noStrike" cap="none">
                          <a:solidFill>
                            <a:srgbClr val="007F76"/>
                          </a:solidFill>
                          <a:effectLst/>
                          <a:latin typeface="Arial Narrow" panose="020B0606020202030204" pitchFamily="34" charset="0"/>
                          <a:ea typeface="+mn-ea"/>
                          <a:cs typeface="+mn-cs"/>
                          <a:sym typeface="Arial"/>
                        </a:rPr>
                        <a:t>1 774</a:t>
                      </a:r>
                    </a:p>
                  </a:txBody>
                  <a:tcPr marL="9525" marR="9525" marT="9525" marB="0" anchor="ctr">
                    <a:solidFill>
                      <a:schemeClr val="accent6">
                        <a:lumMod val="50000"/>
                        <a:alpha val="1000"/>
                      </a:schemeClr>
                    </a:solidFill>
                  </a:tcPr>
                </a:tc>
                <a:tc>
                  <a:txBody>
                    <a:bodyPr/>
                    <a:lstStyle/>
                    <a:p>
                      <a:pPr algn="ctr" fontAlgn="ctr"/>
                      <a:r>
                        <a:rPr lang="ru-RU" sz="800" b="0" i="0" u="none" strike="noStrike" cap="none">
                          <a:solidFill>
                            <a:srgbClr val="007F76"/>
                          </a:solidFill>
                          <a:effectLst/>
                          <a:latin typeface="Arial Narrow" panose="020B0606020202030204" pitchFamily="34" charset="0"/>
                          <a:ea typeface="+mn-ea"/>
                          <a:cs typeface="+mn-cs"/>
                          <a:sym typeface="Arial"/>
                        </a:rPr>
                        <a:t>5,4%</a:t>
                      </a:r>
                    </a:p>
                  </a:txBody>
                  <a:tcPr marL="9525" marR="9525" marT="9525" marB="0" anchor="ctr">
                    <a:lnR w="12700" cap="flat" cmpd="sng" algn="ctr">
                      <a:noFill/>
                      <a:prstDash val="solid"/>
                      <a:round/>
                      <a:headEnd type="none" w="med" len="med"/>
                      <a:tailEnd type="none" w="med" len="med"/>
                    </a:lnR>
                    <a:solidFill>
                      <a:schemeClr val="accent6">
                        <a:lumMod val="50000"/>
                        <a:alpha val="1000"/>
                      </a:schemeClr>
                    </a:solidFill>
                  </a:tcPr>
                </a:tc>
                <a:extLst>
                  <a:ext uri="{0D108BD9-81ED-4DB2-BD59-A6C34878D82A}">
                    <a16:rowId xmlns:a16="http://schemas.microsoft.com/office/drawing/2014/main" val="2161733166"/>
                  </a:ext>
                </a:extLst>
              </a:tr>
              <a:tr h="268937">
                <a:tc>
                  <a:txBody>
                    <a:bodyPr/>
                    <a:lstStyle/>
                    <a:p>
                      <a:pPr algn="ctr" fontAlgn="b"/>
                      <a:r>
                        <a:rPr lang="ru-RU" sz="800" u="none" strike="noStrike" dirty="0">
                          <a:solidFill>
                            <a:srgbClr val="007F76"/>
                          </a:solidFill>
                          <a:effectLst/>
                          <a:latin typeface="Arial Narrow" panose="020B0606020202030204" pitchFamily="34" charset="0"/>
                        </a:rPr>
                        <a:t>5</a:t>
                      </a:r>
                      <a:endParaRPr lang="en-US" sz="800" b="0" i="0" u="none" strike="noStrike" dirty="0">
                        <a:solidFill>
                          <a:srgbClr val="007F76"/>
                        </a:solidFill>
                        <a:effectLst/>
                        <a:latin typeface="Arial Narrow" panose="020B0606020202030204" pitchFamily="34" charset="0"/>
                      </a:endParaRPr>
                    </a:p>
                  </a:txBody>
                  <a:tcPr marL="9525" marR="9525" marT="0" marB="0" anchor="ctr">
                    <a:solidFill>
                      <a:srgbClr val="007F76">
                        <a:alpha val="20000"/>
                      </a:srgbClr>
                    </a:solidFill>
                  </a:tcPr>
                </a:tc>
                <a:tc>
                  <a:txBody>
                    <a:bodyPr/>
                    <a:lstStyle/>
                    <a:p>
                      <a:pPr>
                        <a:lnSpc>
                          <a:spcPct val="107000"/>
                        </a:lnSpc>
                        <a:spcAft>
                          <a:spcPts val="800"/>
                        </a:spcAft>
                      </a:pPr>
                      <a:r>
                        <a:rPr lang="ru-RU" sz="1000" b="0" i="0" u="none" strike="noStrike" cap="none" dirty="0">
                          <a:solidFill>
                            <a:srgbClr val="007F76"/>
                          </a:solidFill>
                          <a:effectLst/>
                          <a:latin typeface="Arial Narrow" panose="020B0606020202030204" pitchFamily="34" charset="0"/>
                          <a:ea typeface="+mn-ea"/>
                          <a:cs typeface="+mn-cs"/>
                          <a:sym typeface="Arial"/>
                        </a:rPr>
                        <a:t>Атырау </a:t>
                      </a:r>
                      <a:r>
                        <a:rPr lang="ru-RU" sz="1000" b="0" i="0" u="none" strike="noStrike" cap="none" dirty="0" err="1">
                          <a:solidFill>
                            <a:srgbClr val="007F76"/>
                          </a:solidFill>
                          <a:effectLst/>
                          <a:latin typeface="Arial Narrow" panose="020B0606020202030204" pitchFamily="34" charset="0"/>
                          <a:ea typeface="+mn-ea"/>
                          <a:cs typeface="+mn-cs"/>
                          <a:sym typeface="Arial"/>
                        </a:rPr>
                        <a:t>облысы</a:t>
                      </a:r>
                      <a:endParaRPr lang="ru-RU" sz="1000" b="0" i="0" u="none" strike="noStrike" cap="none" dirty="0">
                        <a:solidFill>
                          <a:srgbClr val="007F76"/>
                        </a:solidFill>
                        <a:effectLst/>
                        <a:latin typeface="Arial Narrow" panose="020B0606020202030204" pitchFamily="34" charset="0"/>
                        <a:ea typeface="+mn-ea"/>
                        <a:cs typeface="+mn-cs"/>
                        <a:sym typeface="Arial"/>
                      </a:endParaRPr>
                    </a:p>
                  </a:txBody>
                  <a:tcPr marL="68580" marR="68580" marT="0" marB="0" anchor="ctr">
                    <a:solidFill>
                      <a:srgbClr val="007F76">
                        <a:alpha val="20000"/>
                      </a:srgbClr>
                    </a:solidFill>
                  </a:tcPr>
                </a:tc>
                <a:tc>
                  <a:txBody>
                    <a:bodyPr/>
                    <a:lstStyle/>
                    <a:p>
                      <a:pPr algn="ctr" fontAlgn="ctr"/>
                      <a:r>
                        <a:rPr lang="ru-RU" sz="800" b="0" i="0" u="none" strike="noStrike" cap="none" dirty="0" err="1">
                          <a:solidFill>
                            <a:srgbClr val="007F76"/>
                          </a:solidFill>
                          <a:effectLst/>
                          <a:latin typeface="Arial Narrow" panose="020B0606020202030204" pitchFamily="34" charset="0"/>
                          <a:ea typeface="+mn-ea"/>
                          <a:cs typeface="+mn-cs"/>
                          <a:sym typeface="Arial"/>
                        </a:rPr>
                        <a:t>Қоғамдық</a:t>
                      </a:r>
                      <a:r>
                        <a:rPr lang="ru-RU" sz="800" b="0" i="0" u="none" strike="noStrike" cap="none" dirty="0">
                          <a:solidFill>
                            <a:srgbClr val="007F76"/>
                          </a:solidFill>
                          <a:effectLst/>
                          <a:latin typeface="Arial Narrow" panose="020B0606020202030204" pitchFamily="34" charset="0"/>
                          <a:ea typeface="+mn-ea"/>
                          <a:cs typeface="+mn-cs"/>
                          <a:sym typeface="Arial"/>
                        </a:rPr>
                        <a:t> </a:t>
                      </a:r>
                      <a:r>
                        <a:rPr lang="ru-RU" sz="800" b="0" i="0" u="none" strike="noStrike" cap="none" dirty="0" err="1">
                          <a:solidFill>
                            <a:srgbClr val="007F76"/>
                          </a:solidFill>
                          <a:effectLst/>
                          <a:latin typeface="Arial Narrow" panose="020B0606020202030204" pitchFamily="34" charset="0"/>
                          <a:ea typeface="+mn-ea"/>
                          <a:cs typeface="+mn-cs"/>
                          <a:sym typeface="Arial"/>
                        </a:rPr>
                        <a:t>ғылымдар</a:t>
                      </a:r>
                      <a:r>
                        <a:rPr lang="ru-RU" sz="800" b="0" i="0" u="none" strike="noStrike" cap="none" dirty="0">
                          <a:solidFill>
                            <a:srgbClr val="007F76"/>
                          </a:solidFill>
                          <a:effectLst/>
                          <a:latin typeface="Arial Narrow" panose="020B0606020202030204" pitchFamily="34" charset="0"/>
                          <a:ea typeface="+mn-ea"/>
                          <a:cs typeface="+mn-cs"/>
                          <a:sym typeface="Arial"/>
                        </a:rPr>
                        <a:t> </a:t>
                      </a:r>
                      <a:r>
                        <a:rPr lang="ru-RU" sz="800" b="0" i="0" u="none" strike="noStrike" cap="none" dirty="0" err="1">
                          <a:solidFill>
                            <a:srgbClr val="007F76"/>
                          </a:solidFill>
                          <a:effectLst/>
                          <a:latin typeface="Arial Narrow" panose="020B0606020202030204" pitchFamily="34" charset="0"/>
                          <a:ea typeface="+mn-ea"/>
                          <a:cs typeface="+mn-cs"/>
                          <a:sym typeface="Arial"/>
                        </a:rPr>
                        <a:t>бойынша</a:t>
                      </a:r>
                      <a:r>
                        <a:rPr lang="ru-RU" sz="800" b="0" i="0" u="none" strike="noStrike" cap="none" dirty="0">
                          <a:solidFill>
                            <a:srgbClr val="007F76"/>
                          </a:solidFill>
                          <a:effectLst/>
                          <a:latin typeface="Arial Narrow" panose="020B0606020202030204" pitchFamily="34" charset="0"/>
                          <a:ea typeface="+mn-ea"/>
                          <a:cs typeface="+mn-cs"/>
                          <a:sym typeface="Arial"/>
                        </a:rPr>
                        <a:t> орта </a:t>
                      </a:r>
                      <a:r>
                        <a:rPr lang="ru-RU" sz="800" b="0" i="0" u="none" strike="noStrike" cap="none" dirty="0" err="1">
                          <a:solidFill>
                            <a:srgbClr val="007F76"/>
                          </a:solidFill>
                          <a:effectLst/>
                          <a:latin typeface="Arial Narrow" panose="020B0606020202030204" pitchFamily="34" charset="0"/>
                          <a:ea typeface="+mn-ea"/>
                          <a:cs typeface="+mn-cs"/>
                          <a:sym typeface="Arial"/>
                        </a:rPr>
                        <a:t>мектеп</a:t>
                      </a:r>
                      <a:r>
                        <a:rPr lang="ru-RU" sz="800" b="0" i="0" u="none" strike="noStrike" cap="none" dirty="0">
                          <a:solidFill>
                            <a:srgbClr val="007F76"/>
                          </a:solidFill>
                          <a:effectLst/>
                          <a:latin typeface="Arial Narrow" panose="020B0606020202030204" pitchFamily="34" charset="0"/>
                          <a:ea typeface="+mn-ea"/>
                          <a:cs typeface="+mn-cs"/>
                          <a:sym typeface="Arial"/>
                        </a:rPr>
                        <a:t> </a:t>
                      </a:r>
                      <a:r>
                        <a:rPr lang="ru-RU" sz="800" b="0" i="0" u="none" strike="noStrike" cap="none" dirty="0" err="1">
                          <a:solidFill>
                            <a:srgbClr val="007F76"/>
                          </a:solidFill>
                          <a:effectLst/>
                          <a:latin typeface="Arial Narrow" panose="020B0606020202030204" pitchFamily="34" charset="0"/>
                          <a:ea typeface="+mn-ea"/>
                          <a:cs typeface="+mn-cs"/>
                          <a:sym typeface="Arial"/>
                        </a:rPr>
                        <a:t>мұғалімдері</a:t>
                      </a:r>
                      <a:endParaRPr lang="ru-RU" sz="800" b="0" i="0" u="none" strike="noStrike" cap="none" dirty="0">
                        <a:solidFill>
                          <a:srgbClr val="007F76"/>
                        </a:solidFill>
                        <a:effectLst/>
                        <a:latin typeface="Arial Narrow" panose="020B0606020202030204" pitchFamily="34" charset="0"/>
                        <a:ea typeface="+mn-ea"/>
                        <a:cs typeface="+mn-cs"/>
                        <a:sym typeface="Arial"/>
                      </a:endParaRPr>
                    </a:p>
                  </a:txBody>
                  <a:tcPr marL="9525" marR="9525" marT="9525" marB="0" anchor="ctr">
                    <a:solidFill>
                      <a:srgbClr val="007F76">
                        <a:alpha val="20000"/>
                      </a:srgbClr>
                    </a:solidFill>
                  </a:tcPr>
                </a:tc>
                <a:tc>
                  <a:txBody>
                    <a:bodyPr/>
                    <a:lstStyle/>
                    <a:p>
                      <a:pPr algn="ctr" fontAlgn="ctr"/>
                      <a:r>
                        <a:rPr lang="ru-RU" sz="800" b="0" i="0" u="none" strike="noStrike" cap="none" dirty="0">
                          <a:solidFill>
                            <a:srgbClr val="007F76"/>
                          </a:solidFill>
                          <a:effectLst/>
                          <a:latin typeface="Arial Narrow" panose="020B0606020202030204" pitchFamily="34" charset="0"/>
                          <a:ea typeface="+mn-ea"/>
                          <a:cs typeface="+mn-cs"/>
                          <a:sym typeface="Arial"/>
                        </a:rPr>
                        <a:t>1 846</a:t>
                      </a:r>
                    </a:p>
                  </a:txBody>
                  <a:tcPr marL="9525" marR="9525" marT="9525" marB="0" anchor="ctr">
                    <a:solidFill>
                      <a:srgbClr val="007F76">
                        <a:alpha val="20000"/>
                      </a:srgbClr>
                    </a:solidFill>
                  </a:tcPr>
                </a:tc>
                <a:tc>
                  <a:txBody>
                    <a:bodyPr/>
                    <a:lstStyle/>
                    <a:p>
                      <a:pPr algn="ctr" fontAlgn="ctr"/>
                      <a:r>
                        <a:rPr lang="ru-RU" sz="800" b="0" i="0" u="none" strike="noStrike" cap="none">
                          <a:solidFill>
                            <a:srgbClr val="007F76"/>
                          </a:solidFill>
                          <a:effectLst/>
                          <a:latin typeface="Arial Narrow" panose="020B0606020202030204" pitchFamily="34" charset="0"/>
                          <a:ea typeface="+mn-ea"/>
                          <a:cs typeface="+mn-cs"/>
                          <a:sym typeface="Arial"/>
                        </a:rPr>
                        <a:t>4,4%</a:t>
                      </a:r>
                    </a:p>
                  </a:txBody>
                  <a:tcPr marL="9525" marR="9525" marT="9525" marB="0" anchor="ctr">
                    <a:solidFill>
                      <a:srgbClr val="007F76">
                        <a:alpha val="20000"/>
                      </a:srgbClr>
                    </a:solidFill>
                  </a:tcPr>
                </a:tc>
                <a:tc>
                  <a:txBody>
                    <a:bodyPr/>
                    <a:lstStyle/>
                    <a:p>
                      <a:pPr algn="ctr" fontAlgn="ctr"/>
                      <a:r>
                        <a:rPr lang="ru-RU" sz="800" b="0" i="0" u="none" strike="noStrike" cap="none" dirty="0" err="1">
                          <a:solidFill>
                            <a:srgbClr val="007F76"/>
                          </a:solidFill>
                          <a:effectLst/>
                          <a:latin typeface="Arial Narrow" panose="020B0606020202030204" pitchFamily="34" charset="0"/>
                          <a:ea typeface="+mn-ea"/>
                          <a:cs typeface="+mn-cs"/>
                          <a:sym typeface="Arial"/>
                        </a:rPr>
                        <a:t>Мектепке</a:t>
                      </a:r>
                      <a:r>
                        <a:rPr lang="ru-RU" sz="800" b="0" i="0" u="none" strike="noStrike" cap="none" dirty="0">
                          <a:solidFill>
                            <a:srgbClr val="007F76"/>
                          </a:solidFill>
                          <a:effectLst/>
                          <a:latin typeface="Arial Narrow" panose="020B0606020202030204" pitchFamily="34" charset="0"/>
                          <a:ea typeface="+mn-ea"/>
                          <a:cs typeface="+mn-cs"/>
                          <a:sym typeface="Arial"/>
                        </a:rPr>
                        <a:t> </a:t>
                      </a:r>
                      <a:r>
                        <a:rPr lang="ru-RU" sz="800" b="0" i="0" u="none" strike="noStrike" cap="none" dirty="0" err="1">
                          <a:solidFill>
                            <a:srgbClr val="007F76"/>
                          </a:solidFill>
                          <a:effectLst/>
                          <a:latin typeface="Arial Narrow" panose="020B0606020202030204" pitchFamily="34" charset="0"/>
                          <a:ea typeface="+mn-ea"/>
                          <a:cs typeface="+mn-cs"/>
                          <a:sym typeface="Arial"/>
                        </a:rPr>
                        <a:t>дейінгі</a:t>
                      </a:r>
                      <a:r>
                        <a:rPr lang="ru-RU" sz="800" b="0" i="0" u="none" strike="noStrike" cap="none" dirty="0">
                          <a:solidFill>
                            <a:srgbClr val="007F76"/>
                          </a:solidFill>
                          <a:effectLst/>
                          <a:latin typeface="Arial Narrow" panose="020B0606020202030204" pitchFamily="34" charset="0"/>
                          <a:ea typeface="+mn-ea"/>
                          <a:cs typeface="+mn-cs"/>
                          <a:sym typeface="Arial"/>
                        </a:rPr>
                        <a:t> </a:t>
                      </a:r>
                      <a:r>
                        <a:rPr lang="ru-RU" sz="800" b="0" i="0" u="none" strike="noStrike" cap="none" dirty="0" err="1">
                          <a:solidFill>
                            <a:srgbClr val="007F76"/>
                          </a:solidFill>
                          <a:effectLst/>
                          <a:latin typeface="Arial Narrow" panose="020B0606020202030204" pitchFamily="34" charset="0"/>
                          <a:ea typeface="+mn-ea"/>
                          <a:cs typeface="+mn-cs"/>
                          <a:sym typeface="Arial"/>
                        </a:rPr>
                        <a:t>білім</a:t>
                      </a:r>
                      <a:r>
                        <a:rPr lang="ru-RU" sz="800" b="0" i="0" u="none" strike="noStrike" cap="none" dirty="0">
                          <a:solidFill>
                            <a:srgbClr val="007F76"/>
                          </a:solidFill>
                          <a:effectLst/>
                          <a:latin typeface="Arial Narrow" panose="020B0606020202030204" pitchFamily="34" charset="0"/>
                          <a:ea typeface="+mn-ea"/>
                          <a:cs typeface="+mn-cs"/>
                          <a:sym typeface="Arial"/>
                        </a:rPr>
                        <a:t> </a:t>
                      </a:r>
                      <a:r>
                        <a:rPr lang="ru-RU" sz="800" b="0" i="0" u="none" strike="noStrike" cap="none" dirty="0" err="1">
                          <a:solidFill>
                            <a:srgbClr val="007F76"/>
                          </a:solidFill>
                          <a:effectLst/>
                          <a:latin typeface="Arial Narrow" panose="020B0606020202030204" pitchFamily="34" charset="0"/>
                          <a:ea typeface="+mn-ea"/>
                          <a:cs typeface="+mn-cs"/>
                          <a:sym typeface="Arial"/>
                        </a:rPr>
                        <a:t>берудегі</a:t>
                      </a:r>
                      <a:r>
                        <a:rPr lang="ru-RU" sz="800" b="0" i="0" u="none" strike="noStrike" cap="none" dirty="0">
                          <a:solidFill>
                            <a:srgbClr val="007F76"/>
                          </a:solidFill>
                          <a:effectLst/>
                          <a:latin typeface="Arial Narrow" panose="020B0606020202030204" pitchFamily="34" charset="0"/>
                          <a:ea typeface="+mn-ea"/>
                          <a:cs typeface="+mn-cs"/>
                          <a:sym typeface="Arial"/>
                        </a:rPr>
                        <a:t> </a:t>
                      </a:r>
                      <a:r>
                        <a:rPr lang="ru-RU" sz="800" b="0" i="0" u="none" strike="noStrike" cap="none" dirty="0" err="1">
                          <a:solidFill>
                            <a:srgbClr val="007F76"/>
                          </a:solidFill>
                          <a:effectLst/>
                          <a:latin typeface="Arial Narrow" panose="020B0606020202030204" pitchFamily="34" charset="0"/>
                          <a:ea typeface="+mn-ea"/>
                          <a:cs typeface="+mn-cs"/>
                          <a:sym typeface="Arial"/>
                        </a:rPr>
                        <a:t>тәрбиешілер</a:t>
                      </a:r>
                      <a:endParaRPr lang="ru-RU" sz="800" b="0" i="0" u="none" strike="noStrike" cap="none" dirty="0">
                        <a:solidFill>
                          <a:srgbClr val="007F76"/>
                        </a:solidFill>
                        <a:effectLst/>
                        <a:latin typeface="Arial Narrow" panose="020B0606020202030204" pitchFamily="34" charset="0"/>
                        <a:ea typeface="+mn-ea"/>
                        <a:cs typeface="+mn-cs"/>
                        <a:sym typeface="Arial"/>
                      </a:endParaRPr>
                    </a:p>
                  </a:txBody>
                  <a:tcPr marL="9525" marR="9525" marT="9525" marB="0" anchor="ctr">
                    <a:solidFill>
                      <a:srgbClr val="007F76">
                        <a:alpha val="20000"/>
                      </a:srgbClr>
                    </a:solidFill>
                  </a:tcPr>
                </a:tc>
                <a:tc>
                  <a:txBody>
                    <a:bodyPr/>
                    <a:lstStyle/>
                    <a:p>
                      <a:pPr algn="ctr" fontAlgn="ctr"/>
                      <a:r>
                        <a:rPr lang="ru-RU" sz="800" b="0" i="0" u="none" strike="noStrike" cap="none">
                          <a:solidFill>
                            <a:srgbClr val="007F76"/>
                          </a:solidFill>
                          <a:effectLst/>
                          <a:latin typeface="Arial Narrow" panose="020B0606020202030204" pitchFamily="34" charset="0"/>
                          <a:ea typeface="+mn-ea"/>
                          <a:cs typeface="+mn-cs"/>
                          <a:sym typeface="Arial"/>
                        </a:rPr>
                        <a:t>1 671</a:t>
                      </a:r>
                    </a:p>
                  </a:txBody>
                  <a:tcPr marL="9525" marR="9525" marT="9525" marB="0" anchor="ctr">
                    <a:solidFill>
                      <a:srgbClr val="007F76">
                        <a:alpha val="20000"/>
                      </a:srgbClr>
                    </a:solidFill>
                  </a:tcPr>
                </a:tc>
                <a:tc>
                  <a:txBody>
                    <a:bodyPr/>
                    <a:lstStyle/>
                    <a:p>
                      <a:pPr algn="ctr" fontAlgn="ctr"/>
                      <a:r>
                        <a:rPr lang="ru-RU" sz="800" b="0" i="0" u="none" strike="noStrike" cap="none">
                          <a:solidFill>
                            <a:srgbClr val="007F76"/>
                          </a:solidFill>
                          <a:effectLst/>
                          <a:latin typeface="Arial Narrow" panose="020B0606020202030204" pitchFamily="34" charset="0"/>
                          <a:ea typeface="+mn-ea"/>
                          <a:cs typeface="+mn-cs"/>
                          <a:sym typeface="Arial"/>
                        </a:rPr>
                        <a:t>4,0%</a:t>
                      </a:r>
                    </a:p>
                  </a:txBody>
                  <a:tcPr marL="9525" marR="9525" marT="9525" marB="0" anchor="ctr">
                    <a:solidFill>
                      <a:srgbClr val="007F76">
                        <a:alpha val="20000"/>
                      </a:srgbClr>
                    </a:solidFill>
                  </a:tcPr>
                </a:tc>
                <a:tc>
                  <a:txBody>
                    <a:bodyPr/>
                    <a:lstStyle/>
                    <a:p>
                      <a:pPr algn="ctr" fontAlgn="ctr"/>
                      <a:r>
                        <a:rPr lang="ru-RU" sz="800" b="0" i="0" u="none" strike="noStrike" cap="none" dirty="0" err="1">
                          <a:solidFill>
                            <a:srgbClr val="007F76"/>
                          </a:solidFill>
                          <a:effectLst/>
                          <a:latin typeface="Arial Narrow" panose="020B0606020202030204" pitchFamily="34" charset="0"/>
                          <a:ea typeface="+mn-ea"/>
                          <a:cs typeface="+mn-cs"/>
                          <a:sym typeface="Arial"/>
                        </a:rPr>
                        <a:t>Офистердегі</a:t>
                      </a:r>
                      <a:r>
                        <a:rPr lang="ru-RU" sz="800" b="0" i="0" u="none" strike="noStrike" cap="none" dirty="0">
                          <a:solidFill>
                            <a:srgbClr val="007F76"/>
                          </a:solidFill>
                          <a:effectLst/>
                          <a:latin typeface="Arial Narrow" panose="020B0606020202030204" pitchFamily="34" charset="0"/>
                          <a:ea typeface="+mn-ea"/>
                          <a:cs typeface="+mn-cs"/>
                          <a:sym typeface="Arial"/>
                        </a:rPr>
                        <a:t> </a:t>
                      </a:r>
                      <a:r>
                        <a:rPr lang="ru-RU" sz="800" b="0" i="0" u="none" strike="noStrike" cap="none" dirty="0" err="1">
                          <a:solidFill>
                            <a:srgbClr val="007F76"/>
                          </a:solidFill>
                          <a:effectLst/>
                          <a:latin typeface="Arial Narrow" panose="020B0606020202030204" pitchFamily="34" charset="0"/>
                          <a:ea typeface="+mn-ea"/>
                          <a:cs typeface="+mn-cs"/>
                          <a:sym typeface="Arial"/>
                        </a:rPr>
                        <a:t>жинаушылар</a:t>
                      </a:r>
                      <a:endParaRPr lang="ru-RU" sz="800" b="0" i="0" u="none" strike="noStrike" cap="none" dirty="0">
                        <a:solidFill>
                          <a:srgbClr val="007F76"/>
                        </a:solidFill>
                        <a:effectLst/>
                        <a:latin typeface="Arial Narrow" panose="020B0606020202030204" pitchFamily="34" charset="0"/>
                        <a:ea typeface="+mn-ea"/>
                        <a:cs typeface="+mn-cs"/>
                        <a:sym typeface="Arial"/>
                      </a:endParaRPr>
                    </a:p>
                  </a:txBody>
                  <a:tcPr marL="9525" marR="9525" marT="9525" marB="0" anchor="ctr">
                    <a:solidFill>
                      <a:srgbClr val="007F76">
                        <a:alpha val="20000"/>
                      </a:srgbClr>
                    </a:solidFill>
                  </a:tcPr>
                </a:tc>
                <a:tc>
                  <a:txBody>
                    <a:bodyPr/>
                    <a:lstStyle/>
                    <a:p>
                      <a:pPr algn="ctr" fontAlgn="ctr"/>
                      <a:r>
                        <a:rPr lang="ru-RU" sz="800" b="0" i="0" u="none" strike="noStrike" cap="none">
                          <a:solidFill>
                            <a:srgbClr val="007F76"/>
                          </a:solidFill>
                          <a:effectLst/>
                          <a:latin typeface="Arial Narrow" panose="020B0606020202030204" pitchFamily="34" charset="0"/>
                          <a:ea typeface="+mn-ea"/>
                          <a:cs typeface="+mn-cs"/>
                          <a:sym typeface="Arial"/>
                        </a:rPr>
                        <a:t>1 143</a:t>
                      </a:r>
                    </a:p>
                  </a:txBody>
                  <a:tcPr marL="9525" marR="9525" marT="9525" marB="0" anchor="ctr">
                    <a:solidFill>
                      <a:srgbClr val="007F76">
                        <a:alpha val="20000"/>
                      </a:srgbClr>
                    </a:solidFill>
                  </a:tcPr>
                </a:tc>
                <a:tc>
                  <a:txBody>
                    <a:bodyPr/>
                    <a:lstStyle/>
                    <a:p>
                      <a:pPr algn="ctr" fontAlgn="ctr"/>
                      <a:r>
                        <a:rPr lang="ru-RU" sz="800" b="0" i="0" u="none" strike="noStrike" cap="none">
                          <a:solidFill>
                            <a:srgbClr val="007F76"/>
                          </a:solidFill>
                          <a:effectLst/>
                          <a:latin typeface="Arial Narrow" panose="020B0606020202030204" pitchFamily="34" charset="0"/>
                          <a:ea typeface="+mn-ea"/>
                          <a:cs typeface="+mn-cs"/>
                          <a:sym typeface="Arial"/>
                        </a:rPr>
                        <a:t>2,7%</a:t>
                      </a:r>
                    </a:p>
                  </a:txBody>
                  <a:tcPr marL="9525" marR="9525" marT="9525" marB="0" anchor="ctr">
                    <a:lnR w="12700" cap="flat" cmpd="sng" algn="ctr">
                      <a:noFill/>
                      <a:prstDash val="solid"/>
                      <a:round/>
                      <a:headEnd type="none" w="med" len="med"/>
                      <a:tailEnd type="none" w="med" len="med"/>
                    </a:lnR>
                    <a:solidFill>
                      <a:srgbClr val="007F76">
                        <a:alpha val="20000"/>
                      </a:srgbClr>
                    </a:solidFill>
                  </a:tcPr>
                </a:tc>
                <a:extLst>
                  <a:ext uri="{0D108BD9-81ED-4DB2-BD59-A6C34878D82A}">
                    <a16:rowId xmlns:a16="http://schemas.microsoft.com/office/drawing/2014/main" val="1745570149"/>
                  </a:ext>
                </a:extLst>
              </a:tr>
              <a:tr h="268937">
                <a:tc>
                  <a:txBody>
                    <a:bodyPr/>
                    <a:lstStyle/>
                    <a:p>
                      <a:pPr algn="ctr" fontAlgn="b"/>
                      <a:r>
                        <a:rPr lang="ru-RU" sz="800" u="none" strike="noStrike" dirty="0">
                          <a:solidFill>
                            <a:srgbClr val="007F76"/>
                          </a:solidFill>
                          <a:effectLst/>
                          <a:latin typeface="Arial Narrow" panose="020B0606020202030204" pitchFamily="34" charset="0"/>
                        </a:rPr>
                        <a:t>6</a:t>
                      </a:r>
                      <a:endParaRPr lang="en-US" sz="800" b="0" i="0" u="none" strike="noStrike" dirty="0">
                        <a:solidFill>
                          <a:srgbClr val="007F76"/>
                        </a:solidFill>
                        <a:effectLst/>
                        <a:latin typeface="Arial Narrow" panose="020B0606020202030204" pitchFamily="34" charset="0"/>
                      </a:endParaRPr>
                    </a:p>
                  </a:txBody>
                  <a:tcPr marL="9525" marR="9525" marT="0" marB="0" anchor="ctr">
                    <a:solidFill>
                      <a:schemeClr val="accent6">
                        <a:lumMod val="50000"/>
                        <a:alpha val="1000"/>
                      </a:schemeClr>
                    </a:solidFill>
                  </a:tcPr>
                </a:tc>
                <a:tc>
                  <a:txBody>
                    <a:bodyPr/>
                    <a:lstStyle/>
                    <a:p>
                      <a:pPr>
                        <a:lnSpc>
                          <a:spcPct val="107000"/>
                        </a:lnSpc>
                        <a:spcAft>
                          <a:spcPts val="800"/>
                        </a:spcAft>
                      </a:pPr>
                      <a:r>
                        <a:rPr lang="ru-RU" sz="1000" b="0" i="0" u="none" strike="noStrike" cap="none" dirty="0" err="1">
                          <a:solidFill>
                            <a:srgbClr val="007F76"/>
                          </a:solidFill>
                          <a:effectLst/>
                          <a:latin typeface="Arial Narrow" panose="020B0606020202030204" pitchFamily="34" charset="0"/>
                          <a:ea typeface="+mn-ea"/>
                          <a:cs typeface="+mn-cs"/>
                          <a:sym typeface="Arial"/>
                        </a:rPr>
                        <a:t>Батыс-Қазақстан</a:t>
                      </a:r>
                      <a:r>
                        <a:rPr lang="ru-RU" sz="1000" b="0" i="0" u="none" strike="noStrike" cap="none" dirty="0">
                          <a:solidFill>
                            <a:srgbClr val="007F76"/>
                          </a:solidFill>
                          <a:effectLst/>
                          <a:latin typeface="Arial Narrow" panose="020B0606020202030204" pitchFamily="34" charset="0"/>
                          <a:ea typeface="+mn-ea"/>
                          <a:cs typeface="+mn-cs"/>
                          <a:sym typeface="Arial"/>
                        </a:rPr>
                        <a:t> </a:t>
                      </a:r>
                      <a:r>
                        <a:rPr lang="ru-RU" sz="1000" b="0" i="0" u="none" strike="noStrike" cap="none" dirty="0" err="1">
                          <a:solidFill>
                            <a:srgbClr val="007F76"/>
                          </a:solidFill>
                          <a:effectLst/>
                          <a:latin typeface="Arial Narrow" panose="020B0606020202030204" pitchFamily="34" charset="0"/>
                          <a:ea typeface="+mn-ea"/>
                          <a:cs typeface="+mn-cs"/>
                          <a:sym typeface="Arial"/>
                        </a:rPr>
                        <a:t>облысы</a:t>
                      </a:r>
                      <a:endParaRPr lang="ru-RU" sz="1000" b="0" i="0" u="none" strike="noStrike" cap="none" dirty="0">
                        <a:solidFill>
                          <a:srgbClr val="007F76"/>
                        </a:solidFill>
                        <a:effectLst/>
                        <a:latin typeface="Arial Narrow" panose="020B0606020202030204" pitchFamily="34" charset="0"/>
                        <a:ea typeface="+mn-ea"/>
                        <a:cs typeface="+mn-cs"/>
                        <a:sym typeface="Arial"/>
                      </a:endParaRPr>
                    </a:p>
                  </a:txBody>
                  <a:tcPr marL="68580" marR="68580" marT="0" marB="0" anchor="ctr">
                    <a:solidFill>
                      <a:schemeClr val="accent6">
                        <a:lumMod val="50000"/>
                        <a:alpha val="1000"/>
                      </a:schemeClr>
                    </a:solidFill>
                  </a:tcPr>
                </a:tc>
                <a:tc>
                  <a:txBody>
                    <a:bodyPr/>
                    <a:lstStyle/>
                    <a:p>
                      <a:pPr algn="ctr" fontAlgn="ctr"/>
                      <a:r>
                        <a:rPr lang="ru-RU" sz="800" b="0" i="0" u="none" strike="noStrike" cap="none" dirty="0">
                          <a:solidFill>
                            <a:srgbClr val="007F76"/>
                          </a:solidFill>
                          <a:effectLst/>
                          <a:latin typeface="Arial Narrow" panose="020B0606020202030204" pitchFamily="34" charset="0"/>
                          <a:ea typeface="+mn-ea"/>
                          <a:cs typeface="+mn-cs"/>
                          <a:sym typeface="Arial"/>
                        </a:rPr>
                        <a:t>Аула </a:t>
                      </a:r>
                      <a:r>
                        <a:rPr lang="ru-RU" sz="800" b="0" i="0" u="none" strike="noStrike" cap="none" dirty="0" err="1">
                          <a:solidFill>
                            <a:srgbClr val="007F76"/>
                          </a:solidFill>
                          <a:effectLst/>
                          <a:latin typeface="Arial Narrow" panose="020B0606020202030204" pitchFamily="34" charset="0"/>
                          <a:ea typeface="+mn-ea"/>
                          <a:cs typeface="+mn-cs"/>
                          <a:sym typeface="Arial"/>
                        </a:rPr>
                        <a:t>сыпырушылар</a:t>
                      </a:r>
                      <a:r>
                        <a:rPr lang="ru-RU" sz="800" b="0" i="0" u="none" strike="noStrike" cap="none" dirty="0">
                          <a:solidFill>
                            <a:srgbClr val="007F76"/>
                          </a:solidFill>
                          <a:effectLst/>
                          <a:latin typeface="Arial Narrow" panose="020B0606020202030204" pitchFamily="34" charset="0"/>
                          <a:ea typeface="+mn-ea"/>
                          <a:cs typeface="+mn-cs"/>
                          <a:sym typeface="Arial"/>
                        </a:rPr>
                        <a:t> </a:t>
                      </a:r>
                      <a:r>
                        <a:rPr lang="ru-RU" sz="800" b="0" i="0" u="none" strike="noStrike" cap="none" dirty="0" err="1">
                          <a:solidFill>
                            <a:srgbClr val="007F76"/>
                          </a:solidFill>
                          <a:effectLst/>
                          <a:latin typeface="Arial Narrow" panose="020B0606020202030204" pitchFamily="34" charset="0"/>
                          <a:ea typeface="+mn-ea"/>
                          <a:cs typeface="+mn-cs"/>
                          <a:sym typeface="Arial"/>
                        </a:rPr>
                        <a:t>және</a:t>
                      </a:r>
                      <a:r>
                        <a:rPr lang="ru-RU" sz="800" b="0" i="0" u="none" strike="noStrike" cap="none" dirty="0">
                          <a:solidFill>
                            <a:srgbClr val="007F76"/>
                          </a:solidFill>
                          <a:effectLst/>
                          <a:latin typeface="Arial Narrow" panose="020B0606020202030204" pitchFamily="34" charset="0"/>
                          <a:ea typeface="+mn-ea"/>
                          <a:cs typeface="+mn-cs"/>
                          <a:sym typeface="Arial"/>
                        </a:rPr>
                        <a:t> </a:t>
                      </a:r>
                      <a:r>
                        <a:rPr lang="ru-RU" sz="800" b="0" i="0" u="none" strike="noStrike" cap="none" dirty="0" err="1">
                          <a:solidFill>
                            <a:srgbClr val="007F76"/>
                          </a:solidFill>
                          <a:effectLst/>
                          <a:latin typeface="Arial Narrow" panose="020B0606020202030204" pitchFamily="34" charset="0"/>
                          <a:ea typeface="+mn-ea"/>
                          <a:cs typeface="+mn-cs"/>
                          <a:sym typeface="Arial"/>
                        </a:rPr>
                        <a:t>ашық</a:t>
                      </a:r>
                      <a:r>
                        <a:rPr lang="ru-RU" sz="800" b="0" i="0" u="none" strike="noStrike" cap="none" dirty="0">
                          <a:solidFill>
                            <a:srgbClr val="007F76"/>
                          </a:solidFill>
                          <a:effectLst/>
                          <a:latin typeface="Arial Narrow" panose="020B0606020202030204" pitchFamily="34" charset="0"/>
                          <a:ea typeface="+mn-ea"/>
                          <a:cs typeface="+mn-cs"/>
                          <a:sym typeface="Arial"/>
                        </a:rPr>
                        <a:t> </a:t>
                      </a:r>
                      <a:r>
                        <a:rPr lang="ru-RU" sz="800" b="0" i="0" u="none" strike="noStrike" cap="none" dirty="0" err="1">
                          <a:solidFill>
                            <a:srgbClr val="007F76"/>
                          </a:solidFill>
                          <a:effectLst/>
                          <a:latin typeface="Arial Narrow" panose="020B0606020202030204" pitchFamily="34" charset="0"/>
                          <a:ea typeface="+mn-ea"/>
                          <a:cs typeface="+mn-cs"/>
                          <a:sym typeface="Arial"/>
                        </a:rPr>
                        <a:t>аумақтарды</a:t>
                      </a:r>
                      <a:r>
                        <a:rPr lang="ru-RU" sz="800" b="0" i="0" u="none" strike="noStrike" cap="none" dirty="0">
                          <a:solidFill>
                            <a:srgbClr val="007F76"/>
                          </a:solidFill>
                          <a:effectLst/>
                          <a:latin typeface="Arial Narrow" panose="020B0606020202030204" pitchFamily="34" charset="0"/>
                          <a:ea typeface="+mn-ea"/>
                          <a:cs typeface="+mn-cs"/>
                          <a:sym typeface="Arial"/>
                        </a:rPr>
                        <a:t> </a:t>
                      </a:r>
                      <a:r>
                        <a:rPr lang="ru-RU" sz="800" b="0" i="0" u="none" strike="noStrike" cap="none" dirty="0" err="1">
                          <a:solidFill>
                            <a:srgbClr val="007F76"/>
                          </a:solidFill>
                          <a:effectLst/>
                          <a:latin typeface="Arial Narrow" panose="020B0606020202030204" pitchFamily="34" charset="0"/>
                          <a:ea typeface="+mn-ea"/>
                          <a:cs typeface="+mn-cs"/>
                          <a:sym typeface="Arial"/>
                        </a:rPr>
                        <a:t>тазалаушылар</a:t>
                      </a:r>
                      <a:endParaRPr lang="ru-RU" sz="800" b="0" i="0" u="none" strike="noStrike" cap="none" dirty="0">
                        <a:solidFill>
                          <a:srgbClr val="007F76"/>
                        </a:solidFill>
                        <a:effectLst/>
                        <a:latin typeface="Arial Narrow" panose="020B0606020202030204" pitchFamily="34" charset="0"/>
                        <a:ea typeface="+mn-ea"/>
                        <a:cs typeface="+mn-cs"/>
                        <a:sym typeface="Arial"/>
                      </a:endParaRPr>
                    </a:p>
                  </a:txBody>
                  <a:tcPr marL="9525" marR="9525" marT="9525" marB="0" anchor="ctr">
                    <a:solidFill>
                      <a:schemeClr val="accent6">
                        <a:lumMod val="50000"/>
                        <a:alpha val="1000"/>
                      </a:schemeClr>
                    </a:solidFill>
                  </a:tcPr>
                </a:tc>
                <a:tc>
                  <a:txBody>
                    <a:bodyPr/>
                    <a:lstStyle/>
                    <a:p>
                      <a:pPr algn="ctr" fontAlgn="ctr"/>
                      <a:r>
                        <a:rPr lang="ru-RU" sz="800" b="0" i="0" u="none" strike="noStrike" cap="none">
                          <a:solidFill>
                            <a:srgbClr val="007F76"/>
                          </a:solidFill>
                          <a:effectLst/>
                          <a:latin typeface="Arial Narrow" panose="020B0606020202030204" pitchFamily="34" charset="0"/>
                          <a:ea typeface="+mn-ea"/>
                          <a:cs typeface="+mn-cs"/>
                          <a:sym typeface="Arial"/>
                        </a:rPr>
                        <a:t>3 222</a:t>
                      </a:r>
                    </a:p>
                  </a:txBody>
                  <a:tcPr marL="9525" marR="9525" marT="9525" marB="0" anchor="ctr">
                    <a:solidFill>
                      <a:schemeClr val="accent6">
                        <a:lumMod val="50000"/>
                        <a:alpha val="1000"/>
                      </a:schemeClr>
                    </a:solidFill>
                  </a:tcPr>
                </a:tc>
                <a:tc>
                  <a:txBody>
                    <a:bodyPr/>
                    <a:lstStyle/>
                    <a:p>
                      <a:pPr algn="ctr" fontAlgn="ctr"/>
                      <a:r>
                        <a:rPr lang="ru-RU" sz="800" b="0" i="0" u="none" strike="noStrike" cap="none" dirty="0">
                          <a:solidFill>
                            <a:srgbClr val="007F76"/>
                          </a:solidFill>
                          <a:effectLst/>
                          <a:latin typeface="Arial Narrow" panose="020B0606020202030204" pitchFamily="34" charset="0"/>
                          <a:ea typeface="+mn-ea"/>
                          <a:cs typeface="+mn-cs"/>
                          <a:sym typeface="Arial"/>
                        </a:rPr>
                        <a:t>6,5%</a:t>
                      </a:r>
                    </a:p>
                  </a:txBody>
                  <a:tcPr marL="9525" marR="9525" marT="9525" marB="0" anchor="ctr">
                    <a:solidFill>
                      <a:schemeClr val="accent6">
                        <a:lumMod val="50000"/>
                        <a:alpha val="1000"/>
                      </a:schemeClr>
                    </a:solidFill>
                  </a:tcPr>
                </a:tc>
                <a:tc>
                  <a:txBody>
                    <a:bodyPr/>
                    <a:lstStyle/>
                    <a:p>
                      <a:pPr marL="72000" algn="ctr" fontAlgn="ctr"/>
                      <a:r>
                        <a:rPr lang="ru-RU" sz="800" b="0" i="0" u="none" strike="noStrike" cap="none" dirty="0">
                          <a:solidFill>
                            <a:srgbClr val="007F76"/>
                          </a:solidFill>
                          <a:effectLst/>
                          <a:latin typeface="Arial Narrow" panose="020B0606020202030204" pitchFamily="34" charset="0"/>
                          <a:ea typeface="+mn-ea"/>
                          <a:cs typeface="+mn-cs"/>
                          <a:sym typeface="Arial"/>
                        </a:rPr>
                        <a:t>Жеке </a:t>
                      </a:r>
                      <a:r>
                        <a:rPr lang="ru-RU" sz="800" b="0" i="0" u="none" strike="noStrike" cap="none" dirty="0" err="1">
                          <a:solidFill>
                            <a:srgbClr val="007F76"/>
                          </a:solidFill>
                          <a:effectLst/>
                          <a:latin typeface="Arial Narrow" panose="020B0606020202030204" pitchFamily="34" charset="0"/>
                          <a:ea typeface="+mn-ea"/>
                          <a:cs typeface="+mn-cs"/>
                          <a:sym typeface="Arial"/>
                        </a:rPr>
                        <a:t>жүргізушілер</a:t>
                      </a:r>
                      <a:r>
                        <a:rPr lang="ru-RU" sz="800" b="0" i="0" u="none" strike="noStrike" cap="none" dirty="0">
                          <a:solidFill>
                            <a:srgbClr val="007F76"/>
                          </a:solidFill>
                          <a:effectLst/>
                          <a:latin typeface="Arial Narrow" panose="020B0606020202030204" pitchFamily="34" charset="0"/>
                          <a:ea typeface="+mn-ea"/>
                          <a:cs typeface="+mn-cs"/>
                          <a:sym typeface="Arial"/>
                        </a:rPr>
                        <a:t> мен </a:t>
                      </a:r>
                      <a:r>
                        <a:rPr lang="ru-RU" sz="800" b="0" i="0" u="none" strike="noStrike" cap="none" dirty="0" err="1">
                          <a:solidFill>
                            <a:srgbClr val="007F76"/>
                          </a:solidFill>
                          <a:effectLst/>
                          <a:latin typeface="Arial Narrow" panose="020B0606020202030204" pitchFamily="34" charset="0"/>
                          <a:ea typeface="+mn-ea"/>
                          <a:cs typeface="+mn-cs"/>
                          <a:sym typeface="Arial"/>
                        </a:rPr>
                        <a:t>шопырлар</a:t>
                      </a:r>
                      <a:endParaRPr lang="ru-RU" sz="800" b="0" i="0" u="none" strike="noStrike" cap="none" dirty="0">
                        <a:solidFill>
                          <a:srgbClr val="007F76"/>
                        </a:solidFill>
                        <a:effectLst/>
                        <a:latin typeface="Arial Narrow" panose="020B0606020202030204" pitchFamily="34" charset="0"/>
                        <a:ea typeface="+mn-ea"/>
                        <a:cs typeface="+mn-cs"/>
                        <a:sym typeface="Arial"/>
                      </a:endParaRPr>
                    </a:p>
                  </a:txBody>
                  <a:tcPr marL="9525" marR="9525" marT="9525" marB="0" anchor="ctr">
                    <a:solidFill>
                      <a:schemeClr val="accent6">
                        <a:lumMod val="50000"/>
                        <a:alpha val="1000"/>
                      </a:schemeClr>
                    </a:solidFill>
                  </a:tcPr>
                </a:tc>
                <a:tc>
                  <a:txBody>
                    <a:bodyPr/>
                    <a:lstStyle/>
                    <a:p>
                      <a:pPr algn="ctr" fontAlgn="ctr"/>
                      <a:r>
                        <a:rPr lang="ru-RU" sz="800" b="0" i="0" u="none" strike="noStrike" cap="none" dirty="0">
                          <a:solidFill>
                            <a:srgbClr val="007F76"/>
                          </a:solidFill>
                          <a:effectLst/>
                          <a:latin typeface="Arial Narrow" panose="020B0606020202030204" pitchFamily="34" charset="0"/>
                          <a:ea typeface="+mn-ea"/>
                          <a:cs typeface="+mn-cs"/>
                          <a:sym typeface="Arial"/>
                        </a:rPr>
                        <a:t>1 545</a:t>
                      </a:r>
                    </a:p>
                  </a:txBody>
                  <a:tcPr marL="9525" marR="9525" marT="9525" marB="0" anchor="ctr">
                    <a:solidFill>
                      <a:schemeClr val="accent6">
                        <a:lumMod val="50000"/>
                        <a:alpha val="1000"/>
                      </a:schemeClr>
                    </a:solidFill>
                  </a:tcPr>
                </a:tc>
                <a:tc>
                  <a:txBody>
                    <a:bodyPr/>
                    <a:lstStyle/>
                    <a:p>
                      <a:pPr algn="ctr" fontAlgn="ctr"/>
                      <a:r>
                        <a:rPr lang="ru-RU" sz="800" b="0" i="0" u="none" strike="noStrike" cap="none">
                          <a:solidFill>
                            <a:srgbClr val="007F76"/>
                          </a:solidFill>
                          <a:effectLst/>
                          <a:latin typeface="Arial Narrow" panose="020B0606020202030204" pitchFamily="34" charset="0"/>
                          <a:ea typeface="+mn-ea"/>
                          <a:cs typeface="+mn-cs"/>
                          <a:sym typeface="Arial"/>
                        </a:rPr>
                        <a:t>3,1%</a:t>
                      </a:r>
                    </a:p>
                  </a:txBody>
                  <a:tcPr marL="9525" marR="9525" marT="9525" marB="0" anchor="ctr">
                    <a:solidFill>
                      <a:schemeClr val="accent6">
                        <a:lumMod val="50000"/>
                        <a:alpha val="1000"/>
                      </a:schemeClr>
                    </a:solidFill>
                  </a:tcPr>
                </a:tc>
                <a:tc>
                  <a:txBody>
                    <a:bodyPr/>
                    <a:lstStyle/>
                    <a:p>
                      <a:pPr algn="ctr" fontAlgn="ctr"/>
                      <a:r>
                        <a:rPr lang="ru-RU" sz="800" b="0" i="0" u="none" strike="noStrike" cap="none" dirty="0" err="1">
                          <a:solidFill>
                            <a:srgbClr val="007F76"/>
                          </a:solidFill>
                          <a:effectLst/>
                          <a:latin typeface="Arial Narrow" panose="020B0606020202030204" pitchFamily="34" charset="0"/>
                          <a:ea typeface="+mn-ea"/>
                          <a:cs typeface="+mn-cs"/>
                          <a:sym typeface="Arial"/>
                        </a:rPr>
                        <a:t>Әртүрлі</a:t>
                      </a:r>
                      <a:r>
                        <a:rPr lang="ru-RU" sz="800" b="0" i="0" u="none" strike="noStrike" cap="none" dirty="0">
                          <a:solidFill>
                            <a:srgbClr val="007F76"/>
                          </a:solidFill>
                          <a:effectLst/>
                          <a:latin typeface="Arial Narrow" panose="020B0606020202030204" pitchFamily="34" charset="0"/>
                          <a:ea typeface="+mn-ea"/>
                          <a:cs typeface="+mn-cs"/>
                          <a:sym typeface="Arial"/>
                        </a:rPr>
                        <a:t> </a:t>
                      </a:r>
                      <a:r>
                        <a:rPr lang="ru-RU" sz="800" b="0" i="0" u="none" strike="noStrike" cap="none" dirty="0" err="1">
                          <a:solidFill>
                            <a:srgbClr val="007F76"/>
                          </a:solidFill>
                          <a:effectLst/>
                          <a:latin typeface="Arial Narrow" panose="020B0606020202030204" pitchFamily="34" charset="0"/>
                          <a:ea typeface="+mn-ea"/>
                          <a:cs typeface="+mn-cs"/>
                          <a:sym typeface="Arial"/>
                        </a:rPr>
                        <a:t>жұмысты</a:t>
                      </a:r>
                      <a:r>
                        <a:rPr lang="ru-RU" sz="800" b="0" i="0" u="none" strike="noStrike" cap="none" dirty="0">
                          <a:solidFill>
                            <a:srgbClr val="007F76"/>
                          </a:solidFill>
                          <a:effectLst/>
                          <a:latin typeface="Arial Narrow" panose="020B0606020202030204" pitchFamily="34" charset="0"/>
                          <a:ea typeface="+mn-ea"/>
                          <a:cs typeface="+mn-cs"/>
                          <a:sym typeface="Arial"/>
                        </a:rPr>
                        <a:t> </a:t>
                      </a:r>
                      <a:r>
                        <a:rPr lang="ru-RU" sz="800" b="0" i="0" u="none" strike="noStrike" cap="none" dirty="0" err="1">
                          <a:solidFill>
                            <a:srgbClr val="007F76"/>
                          </a:solidFill>
                          <a:effectLst/>
                          <a:latin typeface="Arial Narrow" panose="020B0606020202030204" pitchFamily="34" charset="0"/>
                          <a:ea typeface="+mn-ea"/>
                          <a:cs typeface="+mn-cs"/>
                          <a:sym typeface="Arial"/>
                        </a:rPr>
                        <a:t>атқарушылар</a:t>
                      </a:r>
                      <a:endParaRPr lang="ru-RU" sz="800" b="0" i="0" u="none" strike="noStrike" cap="none" dirty="0">
                        <a:solidFill>
                          <a:srgbClr val="007F76"/>
                        </a:solidFill>
                        <a:effectLst/>
                        <a:latin typeface="Arial Narrow" panose="020B0606020202030204" pitchFamily="34" charset="0"/>
                        <a:ea typeface="+mn-ea"/>
                        <a:cs typeface="+mn-cs"/>
                        <a:sym typeface="Arial"/>
                      </a:endParaRPr>
                    </a:p>
                  </a:txBody>
                  <a:tcPr marL="9525" marR="9525" marT="9525" marB="0" anchor="ctr">
                    <a:solidFill>
                      <a:schemeClr val="accent6">
                        <a:lumMod val="50000"/>
                        <a:alpha val="1000"/>
                      </a:schemeClr>
                    </a:solidFill>
                  </a:tcPr>
                </a:tc>
                <a:tc>
                  <a:txBody>
                    <a:bodyPr/>
                    <a:lstStyle/>
                    <a:p>
                      <a:pPr algn="ctr" fontAlgn="ctr"/>
                      <a:r>
                        <a:rPr lang="ru-RU" sz="800" b="0" i="0" u="none" strike="noStrike" cap="none">
                          <a:solidFill>
                            <a:srgbClr val="007F76"/>
                          </a:solidFill>
                          <a:effectLst/>
                          <a:latin typeface="Arial Narrow" panose="020B0606020202030204" pitchFamily="34" charset="0"/>
                          <a:ea typeface="+mn-ea"/>
                          <a:cs typeface="+mn-cs"/>
                          <a:sym typeface="Arial"/>
                        </a:rPr>
                        <a:t>1 502</a:t>
                      </a:r>
                    </a:p>
                  </a:txBody>
                  <a:tcPr marL="9525" marR="9525" marT="9525" marB="0" anchor="ctr">
                    <a:solidFill>
                      <a:schemeClr val="accent6">
                        <a:lumMod val="50000"/>
                        <a:alpha val="1000"/>
                      </a:schemeClr>
                    </a:solidFill>
                  </a:tcPr>
                </a:tc>
                <a:tc>
                  <a:txBody>
                    <a:bodyPr/>
                    <a:lstStyle/>
                    <a:p>
                      <a:pPr algn="ctr" fontAlgn="ctr"/>
                      <a:r>
                        <a:rPr lang="ru-RU" sz="800" b="0" i="0" u="none" strike="noStrike" cap="none">
                          <a:solidFill>
                            <a:srgbClr val="007F76"/>
                          </a:solidFill>
                          <a:effectLst/>
                          <a:latin typeface="Arial Narrow" panose="020B0606020202030204" pitchFamily="34" charset="0"/>
                          <a:ea typeface="+mn-ea"/>
                          <a:cs typeface="+mn-cs"/>
                          <a:sym typeface="Arial"/>
                        </a:rPr>
                        <a:t>3,0%</a:t>
                      </a:r>
                    </a:p>
                  </a:txBody>
                  <a:tcPr marL="9525" marR="9525" marT="9525" marB="0" anchor="ctr">
                    <a:lnR w="12700" cap="flat" cmpd="sng" algn="ctr">
                      <a:noFill/>
                      <a:prstDash val="solid"/>
                      <a:round/>
                      <a:headEnd type="none" w="med" len="med"/>
                      <a:tailEnd type="none" w="med" len="med"/>
                    </a:lnR>
                    <a:solidFill>
                      <a:schemeClr val="accent6">
                        <a:lumMod val="50000"/>
                        <a:alpha val="1000"/>
                      </a:schemeClr>
                    </a:solidFill>
                  </a:tcPr>
                </a:tc>
                <a:extLst>
                  <a:ext uri="{0D108BD9-81ED-4DB2-BD59-A6C34878D82A}">
                    <a16:rowId xmlns:a16="http://schemas.microsoft.com/office/drawing/2014/main" val="4097615506"/>
                  </a:ext>
                </a:extLst>
              </a:tr>
              <a:tr h="268937">
                <a:tc>
                  <a:txBody>
                    <a:bodyPr/>
                    <a:lstStyle/>
                    <a:p>
                      <a:pPr algn="ctr" fontAlgn="b"/>
                      <a:r>
                        <a:rPr lang="ru-RU" sz="800" u="none" strike="noStrike" dirty="0">
                          <a:solidFill>
                            <a:srgbClr val="007F76"/>
                          </a:solidFill>
                          <a:effectLst/>
                          <a:latin typeface="Arial Narrow" panose="020B0606020202030204" pitchFamily="34" charset="0"/>
                        </a:rPr>
                        <a:t>7</a:t>
                      </a:r>
                      <a:endParaRPr lang="en-US" sz="800" b="0" i="0" u="none" strike="noStrike" dirty="0">
                        <a:solidFill>
                          <a:srgbClr val="007F76"/>
                        </a:solidFill>
                        <a:effectLst/>
                        <a:latin typeface="Arial Narrow" panose="020B0606020202030204" pitchFamily="34" charset="0"/>
                      </a:endParaRPr>
                    </a:p>
                  </a:txBody>
                  <a:tcPr marL="9525" marR="9525" marT="0" marB="0" anchor="ctr">
                    <a:solidFill>
                      <a:srgbClr val="007F76">
                        <a:alpha val="20000"/>
                      </a:srgbClr>
                    </a:solidFill>
                  </a:tcPr>
                </a:tc>
                <a:tc>
                  <a:txBody>
                    <a:bodyPr/>
                    <a:lstStyle/>
                    <a:p>
                      <a:pPr>
                        <a:lnSpc>
                          <a:spcPct val="107000"/>
                        </a:lnSpc>
                        <a:spcAft>
                          <a:spcPts val="800"/>
                        </a:spcAft>
                      </a:pPr>
                      <a:r>
                        <a:rPr lang="ru-RU" sz="1000" b="0" i="0" u="none" strike="noStrike" cap="none" dirty="0">
                          <a:solidFill>
                            <a:srgbClr val="007F76"/>
                          </a:solidFill>
                          <a:effectLst/>
                          <a:latin typeface="Arial Narrow" panose="020B0606020202030204" pitchFamily="34" charset="0"/>
                          <a:ea typeface="+mn-ea"/>
                          <a:cs typeface="+mn-cs"/>
                          <a:sym typeface="Arial"/>
                        </a:rPr>
                        <a:t>Жамбыл </a:t>
                      </a:r>
                      <a:r>
                        <a:rPr lang="ru-RU" sz="1000" b="0" i="0" u="none" strike="noStrike" cap="none" dirty="0" err="1">
                          <a:solidFill>
                            <a:srgbClr val="007F76"/>
                          </a:solidFill>
                          <a:effectLst/>
                          <a:latin typeface="Arial Narrow" panose="020B0606020202030204" pitchFamily="34" charset="0"/>
                          <a:ea typeface="+mn-ea"/>
                          <a:cs typeface="+mn-cs"/>
                          <a:sym typeface="Arial"/>
                        </a:rPr>
                        <a:t>облысы</a:t>
                      </a:r>
                      <a:endParaRPr lang="ru-RU" sz="1000" b="0" i="0" u="none" strike="noStrike" cap="none" dirty="0">
                        <a:solidFill>
                          <a:srgbClr val="007F76"/>
                        </a:solidFill>
                        <a:effectLst/>
                        <a:latin typeface="Arial Narrow" panose="020B0606020202030204" pitchFamily="34" charset="0"/>
                        <a:ea typeface="+mn-ea"/>
                        <a:cs typeface="+mn-cs"/>
                        <a:sym typeface="Arial"/>
                      </a:endParaRPr>
                    </a:p>
                  </a:txBody>
                  <a:tcPr marL="68580" marR="68580" marT="0" marB="0" anchor="ctr">
                    <a:solidFill>
                      <a:srgbClr val="007F76">
                        <a:alpha val="20000"/>
                      </a:srgbClr>
                    </a:solidFill>
                  </a:tcPr>
                </a:tc>
                <a:tc>
                  <a:txBody>
                    <a:bodyPr/>
                    <a:lstStyle/>
                    <a:p>
                      <a:pPr marL="0" marR="0" lvl="0" indent="0" algn="ctr" defTabSz="914400" rtl="0" eaLnBrk="1" fontAlgn="ctr" latinLnBrk="0" hangingPunct="1">
                        <a:lnSpc>
                          <a:spcPct val="100000"/>
                        </a:lnSpc>
                        <a:spcBef>
                          <a:spcPts val="0"/>
                        </a:spcBef>
                        <a:spcAft>
                          <a:spcPts val="0"/>
                        </a:spcAft>
                        <a:buClrTx/>
                        <a:buSzTx/>
                        <a:buFontTx/>
                        <a:buNone/>
                        <a:tabLst/>
                        <a:defRPr/>
                      </a:pPr>
                      <a:r>
                        <a:rPr lang="ru-RU" sz="800" b="0" i="0" u="none" strike="noStrike" cap="none" dirty="0" err="1">
                          <a:solidFill>
                            <a:srgbClr val="007F76"/>
                          </a:solidFill>
                          <a:effectLst/>
                          <a:latin typeface="Arial Narrow" panose="020B0606020202030204" pitchFamily="34" charset="0"/>
                          <a:ea typeface="+mn-ea"/>
                          <a:cs typeface="+mn-cs"/>
                          <a:sym typeface="Arial"/>
                        </a:rPr>
                        <a:t>Басқа</a:t>
                      </a:r>
                      <a:r>
                        <a:rPr lang="ru-RU" sz="800" b="0" i="0" u="none" strike="noStrike" cap="none" dirty="0">
                          <a:solidFill>
                            <a:srgbClr val="007F76"/>
                          </a:solidFill>
                          <a:effectLst/>
                          <a:latin typeface="Arial Narrow" panose="020B0606020202030204" pitchFamily="34" charset="0"/>
                          <a:ea typeface="+mn-ea"/>
                          <a:cs typeface="+mn-cs"/>
                          <a:sym typeface="Arial"/>
                        </a:rPr>
                        <a:t> да </a:t>
                      </a:r>
                      <a:r>
                        <a:rPr lang="ru-RU" sz="800" b="0" i="0" u="none" strike="noStrike" cap="none" dirty="0" err="1">
                          <a:solidFill>
                            <a:srgbClr val="007F76"/>
                          </a:solidFill>
                          <a:effectLst/>
                          <a:latin typeface="Arial Narrow" panose="020B0606020202030204" pitchFamily="34" charset="0"/>
                          <a:ea typeface="+mn-ea"/>
                          <a:cs typeface="+mn-cs"/>
                          <a:sym typeface="Arial"/>
                        </a:rPr>
                        <a:t>біліктілігі</a:t>
                      </a:r>
                      <a:r>
                        <a:rPr lang="ru-RU" sz="800" b="0" i="0" u="none" strike="noStrike" cap="none" dirty="0">
                          <a:solidFill>
                            <a:srgbClr val="007F76"/>
                          </a:solidFill>
                          <a:effectLst/>
                          <a:latin typeface="Arial Narrow" panose="020B0606020202030204" pitchFamily="34" charset="0"/>
                          <a:ea typeface="+mn-ea"/>
                          <a:cs typeface="+mn-cs"/>
                          <a:sym typeface="Arial"/>
                        </a:rPr>
                        <a:t> </a:t>
                      </a:r>
                      <a:r>
                        <a:rPr lang="ru-RU" sz="800" b="0" i="0" u="none" strike="noStrike" cap="none" dirty="0" err="1">
                          <a:solidFill>
                            <a:srgbClr val="007F76"/>
                          </a:solidFill>
                          <a:effectLst/>
                          <a:latin typeface="Arial Narrow" panose="020B0606020202030204" pitchFamily="34" charset="0"/>
                          <a:ea typeface="+mn-ea"/>
                          <a:cs typeface="+mn-cs"/>
                          <a:sym typeface="Arial"/>
                        </a:rPr>
                        <a:t>жоқ</a:t>
                      </a:r>
                      <a:r>
                        <a:rPr lang="ru-RU" sz="800" b="0" i="0" u="none" strike="noStrike" cap="none" dirty="0">
                          <a:solidFill>
                            <a:srgbClr val="007F76"/>
                          </a:solidFill>
                          <a:effectLst/>
                          <a:latin typeface="Arial Narrow" panose="020B0606020202030204" pitchFamily="34" charset="0"/>
                          <a:ea typeface="+mn-ea"/>
                          <a:cs typeface="+mn-cs"/>
                          <a:sym typeface="Arial"/>
                        </a:rPr>
                        <a:t> </a:t>
                      </a:r>
                      <a:r>
                        <a:rPr lang="ru-RU" sz="800" b="0" i="0" u="none" strike="noStrike" cap="none" dirty="0" err="1">
                          <a:solidFill>
                            <a:srgbClr val="007F76"/>
                          </a:solidFill>
                          <a:effectLst/>
                          <a:latin typeface="Arial Narrow" panose="020B0606020202030204" pitchFamily="34" charset="0"/>
                          <a:ea typeface="+mn-ea"/>
                          <a:cs typeface="+mn-cs"/>
                          <a:sym typeface="Arial"/>
                        </a:rPr>
                        <a:t>жұмысшылар</a:t>
                      </a:r>
                      <a:endParaRPr lang="ru-RU" sz="800" b="0" i="0" u="none" strike="noStrike" cap="none" dirty="0">
                        <a:solidFill>
                          <a:srgbClr val="007F76"/>
                        </a:solidFill>
                        <a:effectLst/>
                        <a:latin typeface="Arial Narrow" panose="020B0606020202030204" pitchFamily="34" charset="0"/>
                        <a:ea typeface="+mn-ea"/>
                        <a:cs typeface="+mn-cs"/>
                        <a:sym typeface="Arial"/>
                      </a:endParaRPr>
                    </a:p>
                  </a:txBody>
                  <a:tcPr marL="9525" marR="9525" marT="9525" marB="0" anchor="ctr">
                    <a:solidFill>
                      <a:srgbClr val="007F76">
                        <a:alpha val="20000"/>
                      </a:srgbClr>
                    </a:solidFill>
                  </a:tcPr>
                </a:tc>
                <a:tc>
                  <a:txBody>
                    <a:bodyPr/>
                    <a:lstStyle/>
                    <a:p>
                      <a:pPr algn="ctr" fontAlgn="ctr"/>
                      <a:r>
                        <a:rPr lang="ru-RU" sz="800" b="0" i="0" u="none" strike="noStrike" cap="none">
                          <a:solidFill>
                            <a:srgbClr val="007F76"/>
                          </a:solidFill>
                          <a:effectLst/>
                          <a:latin typeface="Arial Narrow" panose="020B0606020202030204" pitchFamily="34" charset="0"/>
                          <a:ea typeface="+mn-ea"/>
                          <a:cs typeface="+mn-cs"/>
                          <a:sym typeface="Arial"/>
                        </a:rPr>
                        <a:t>10 313</a:t>
                      </a:r>
                    </a:p>
                  </a:txBody>
                  <a:tcPr marL="9525" marR="9525" marT="9525" marB="0" anchor="ctr">
                    <a:solidFill>
                      <a:srgbClr val="007F76">
                        <a:alpha val="20000"/>
                      </a:srgbClr>
                    </a:solidFill>
                  </a:tcPr>
                </a:tc>
                <a:tc>
                  <a:txBody>
                    <a:bodyPr/>
                    <a:lstStyle/>
                    <a:p>
                      <a:pPr algn="ctr" fontAlgn="ctr"/>
                      <a:r>
                        <a:rPr lang="ru-RU" sz="800" b="0" i="0" u="none" strike="noStrike" cap="none">
                          <a:solidFill>
                            <a:srgbClr val="007F76"/>
                          </a:solidFill>
                          <a:effectLst/>
                          <a:latin typeface="Arial Narrow" panose="020B0606020202030204" pitchFamily="34" charset="0"/>
                          <a:ea typeface="+mn-ea"/>
                          <a:cs typeface="+mn-cs"/>
                          <a:sym typeface="Arial"/>
                        </a:rPr>
                        <a:t>16,6%</a:t>
                      </a:r>
                    </a:p>
                  </a:txBody>
                  <a:tcPr marL="9525" marR="9525" marT="9525" marB="0" anchor="ctr">
                    <a:solidFill>
                      <a:srgbClr val="007F76">
                        <a:alpha val="20000"/>
                      </a:srgbClr>
                    </a:solidFill>
                  </a:tcPr>
                </a:tc>
                <a:tc>
                  <a:txBody>
                    <a:bodyPr/>
                    <a:lstStyle/>
                    <a:p>
                      <a:pPr algn="ctr" fontAlgn="ctr"/>
                      <a:r>
                        <a:rPr lang="ru-RU" sz="800" b="0" i="0" u="none" strike="noStrike" cap="none" dirty="0" err="1">
                          <a:solidFill>
                            <a:srgbClr val="007F76"/>
                          </a:solidFill>
                          <a:effectLst/>
                          <a:latin typeface="Arial Narrow" panose="020B0606020202030204" pitchFamily="34" charset="0"/>
                          <a:ea typeface="+mn-ea"/>
                          <a:cs typeface="+mn-cs"/>
                          <a:sym typeface="Arial"/>
                        </a:rPr>
                        <a:t>Әртүрлі</a:t>
                      </a:r>
                      <a:r>
                        <a:rPr lang="ru-RU" sz="800" b="0" i="0" u="none" strike="noStrike" cap="none" dirty="0">
                          <a:solidFill>
                            <a:srgbClr val="007F76"/>
                          </a:solidFill>
                          <a:effectLst/>
                          <a:latin typeface="Arial Narrow" panose="020B0606020202030204" pitchFamily="34" charset="0"/>
                          <a:ea typeface="+mn-ea"/>
                          <a:cs typeface="+mn-cs"/>
                          <a:sym typeface="Arial"/>
                        </a:rPr>
                        <a:t> </a:t>
                      </a:r>
                      <a:r>
                        <a:rPr lang="ru-RU" sz="800" b="0" i="0" u="none" strike="noStrike" cap="none" dirty="0" err="1">
                          <a:solidFill>
                            <a:srgbClr val="007F76"/>
                          </a:solidFill>
                          <a:effectLst/>
                          <a:latin typeface="Arial Narrow" panose="020B0606020202030204" pitchFamily="34" charset="0"/>
                          <a:ea typeface="+mn-ea"/>
                          <a:cs typeface="+mn-cs"/>
                          <a:sym typeface="Arial"/>
                        </a:rPr>
                        <a:t>жұмысты</a:t>
                      </a:r>
                      <a:r>
                        <a:rPr lang="ru-RU" sz="800" b="0" i="0" u="none" strike="noStrike" cap="none" dirty="0">
                          <a:solidFill>
                            <a:srgbClr val="007F76"/>
                          </a:solidFill>
                          <a:effectLst/>
                          <a:latin typeface="Arial Narrow" panose="020B0606020202030204" pitchFamily="34" charset="0"/>
                          <a:ea typeface="+mn-ea"/>
                          <a:cs typeface="+mn-cs"/>
                          <a:sym typeface="Arial"/>
                        </a:rPr>
                        <a:t> </a:t>
                      </a:r>
                      <a:r>
                        <a:rPr lang="ru-RU" sz="800" b="0" i="0" u="none" strike="noStrike" cap="none" dirty="0" err="1">
                          <a:solidFill>
                            <a:srgbClr val="007F76"/>
                          </a:solidFill>
                          <a:effectLst/>
                          <a:latin typeface="Arial Narrow" panose="020B0606020202030204" pitchFamily="34" charset="0"/>
                          <a:ea typeface="+mn-ea"/>
                          <a:cs typeface="+mn-cs"/>
                          <a:sym typeface="Arial"/>
                        </a:rPr>
                        <a:t>атқарушылар</a:t>
                      </a:r>
                      <a:endParaRPr lang="ru-RU" sz="800" b="0" i="0" u="none" strike="noStrike" cap="none" dirty="0">
                        <a:solidFill>
                          <a:srgbClr val="007F76"/>
                        </a:solidFill>
                        <a:effectLst/>
                        <a:latin typeface="Arial Narrow" panose="020B0606020202030204" pitchFamily="34" charset="0"/>
                        <a:ea typeface="+mn-ea"/>
                        <a:cs typeface="+mn-cs"/>
                        <a:sym typeface="Arial"/>
                      </a:endParaRPr>
                    </a:p>
                  </a:txBody>
                  <a:tcPr marL="9525" marR="9525" marT="9525" marB="0" anchor="ctr">
                    <a:solidFill>
                      <a:srgbClr val="007F76">
                        <a:alpha val="20000"/>
                      </a:srgbClr>
                    </a:solidFill>
                  </a:tcPr>
                </a:tc>
                <a:tc>
                  <a:txBody>
                    <a:bodyPr/>
                    <a:lstStyle/>
                    <a:p>
                      <a:pPr algn="ctr" fontAlgn="ctr"/>
                      <a:r>
                        <a:rPr lang="ru-RU" sz="800" b="0" i="0" u="none" strike="noStrike" cap="none">
                          <a:solidFill>
                            <a:srgbClr val="007F76"/>
                          </a:solidFill>
                          <a:effectLst/>
                          <a:latin typeface="Arial Narrow" panose="020B0606020202030204" pitchFamily="34" charset="0"/>
                          <a:ea typeface="+mn-ea"/>
                          <a:cs typeface="+mn-cs"/>
                          <a:sym typeface="Arial"/>
                        </a:rPr>
                        <a:t>8 914</a:t>
                      </a:r>
                    </a:p>
                  </a:txBody>
                  <a:tcPr marL="9525" marR="9525" marT="9525" marB="0" anchor="ctr">
                    <a:solidFill>
                      <a:srgbClr val="007F76">
                        <a:alpha val="20000"/>
                      </a:srgbClr>
                    </a:solidFill>
                  </a:tcPr>
                </a:tc>
                <a:tc>
                  <a:txBody>
                    <a:bodyPr/>
                    <a:lstStyle/>
                    <a:p>
                      <a:pPr algn="ctr" fontAlgn="ctr"/>
                      <a:r>
                        <a:rPr lang="ru-RU" sz="800" b="0" i="0" u="none" strike="noStrike" cap="none">
                          <a:solidFill>
                            <a:srgbClr val="007F76"/>
                          </a:solidFill>
                          <a:effectLst/>
                          <a:latin typeface="Arial Narrow" panose="020B0606020202030204" pitchFamily="34" charset="0"/>
                          <a:ea typeface="+mn-ea"/>
                          <a:cs typeface="+mn-cs"/>
                          <a:sym typeface="Arial"/>
                        </a:rPr>
                        <a:t>14,4%</a:t>
                      </a:r>
                    </a:p>
                  </a:txBody>
                  <a:tcPr marL="9525" marR="9525" marT="9525" marB="0" anchor="ctr">
                    <a:solidFill>
                      <a:srgbClr val="007F76">
                        <a:alpha val="20000"/>
                      </a:srgbClr>
                    </a:solidFill>
                  </a:tcPr>
                </a:tc>
                <a:tc>
                  <a:txBody>
                    <a:bodyPr/>
                    <a:lstStyle/>
                    <a:p>
                      <a:pPr algn="ctr" fontAlgn="ctr"/>
                      <a:r>
                        <a:rPr lang="ru-RU" sz="800" b="0" i="0" u="none" strike="noStrike" cap="none" dirty="0" err="1">
                          <a:solidFill>
                            <a:srgbClr val="007F76"/>
                          </a:solidFill>
                          <a:effectLst/>
                          <a:latin typeface="Arial Narrow" panose="020B0606020202030204" pitchFamily="34" charset="0"/>
                          <a:ea typeface="+mn-ea"/>
                          <a:cs typeface="+mn-cs"/>
                          <a:sym typeface="Arial"/>
                        </a:rPr>
                        <a:t>Қоғамдық</a:t>
                      </a:r>
                      <a:r>
                        <a:rPr lang="ru-RU" sz="800" b="0" i="0" u="none" strike="noStrike" cap="none" dirty="0">
                          <a:solidFill>
                            <a:srgbClr val="007F76"/>
                          </a:solidFill>
                          <a:effectLst/>
                          <a:latin typeface="Arial Narrow" panose="020B0606020202030204" pitchFamily="34" charset="0"/>
                          <a:ea typeface="+mn-ea"/>
                          <a:cs typeface="+mn-cs"/>
                          <a:sym typeface="Arial"/>
                        </a:rPr>
                        <a:t> </a:t>
                      </a:r>
                      <a:r>
                        <a:rPr lang="ru-RU" sz="800" b="0" i="0" u="none" strike="noStrike" cap="none" dirty="0" err="1">
                          <a:solidFill>
                            <a:srgbClr val="007F76"/>
                          </a:solidFill>
                          <a:effectLst/>
                          <a:latin typeface="Arial Narrow" panose="020B0606020202030204" pitchFamily="34" charset="0"/>
                          <a:ea typeface="+mn-ea"/>
                          <a:cs typeface="+mn-cs"/>
                          <a:sym typeface="Arial"/>
                        </a:rPr>
                        <a:t>ғылымдар</a:t>
                      </a:r>
                      <a:r>
                        <a:rPr lang="ru-RU" sz="800" b="0" i="0" u="none" strike="noStrike" cap="none" dirty="0">
                          <a:solidFill>
                            <a:srgbClr val="007F76"/>
                          </a:solidFill>
                          <a:effectLst/>
                          <a:latin typeface="Arial Narrow" panose="020B0606020202030204" pitchFamily="34" charset="0"/>
                          <a:ea typeface="+mn-ea"/>
                          <a:cs typeface="+mn-cs"/>
                          <a:sym typeface="Arial"/>
                        </a:rPr>
                        <a:t> </a:t>
                      </a:r>
                      <a:r>
                        <a:rPr lang="ru-RU" sz="800" b="0" i="0" u="none" strike="noStrike" cap="none" dirty="0" err="1">
                          <a:solidFill>
                            <a:srgbClr val="007F76"/>
                          </a:solidFill>
                          <a:effectLst/>
                          <a:latin typeface="Arial Narrow" panose="020B0606020202030204" pitchFamily="34" charset="0"/>
                          <a:ea typeface="+mn-ea"/>
                          <a:cs typeface="+mn-cs"/>
                          <a:sym typeface="Arial"/>
                        </a:rPr>
                        <a:t>бойынша</a:t>
                      </a:r>
                      <a:r>
                        <a:rPr lang="ru-RU" sz="800" b="0" i="0" u="none" strike="noStrike" cap="none" dirty="0">
                          <a:solidFill>
                            <a:srgbClr val="007F76"/>
                          </a:solidFill>
                          <a:effectLst/>
                          <a:latin typeface="Arial Narrow" panose="020B0606020202030204" pitchFamily="34" charset="0"/>
                          <a:ea typeface="+mn-ea"/>
                          <a:cs typeface="+mn-cs"/>
                          <a:sym typeface="Arial"/>
                        </a:rPr>
                        <a:t> орта </a:t>
                      </a:r>
                      <a:r>
                        <a:rPr lang="ru-RU" sz="800" b="0" i="0" u="none" strike="noStrike" cap="none" dirty="0" err="1">
                          <a:solidFill>
                            <a:srgbClr val="007F76"/>
                          </a:solidFill>
                          <a:effectLst/>
                          <a:latin typeface="Arial Narrow" panose="020B0606020202030204" pitchFamily="34" charset="0"/>
                          <a:ea typeface="+mn-ea"/>
                          <a:cs typeface="+mn-cs"/>
                          <a:sym typeface="Arial"/>
                        </a:rPr>
                        <a:t>мектеп</a:t>
                      </a:r>
                      <a:r>
                        <a:rPr lang="ru-RU" sz="800" b="0" i="0" u="none" strike="noStrike" cap="none" dirty="0">
                          <a:solidFill>
                            <a:srgbClr val="007F76"/>
                          </a:solidFill>
                          <a:effectLst/>
                          <a:latin typeface="Arial Narrow" panose="020B0606020202030204" pitchFamily="34" charset="0"/>
                          <a:ea typeface="+mn-ea"/>
                          <a:cs typeface="+mn-cs"/>
                          <a:sym typeface="Arial"/>
                        </a:rPr>
                        <a:t> </a:t>
                      </a:r>
                      <a:r>
                        <a:rPr lang="ru-RU" sz="800" b="0" i="0" u="none" strike="noStrike" cap="none" dirty="0" err="1">
                          <a:solidFill>
                            <a:srgbClr val="007F76"/>
                          </a:solidFill>
                          <a:effectLst/>
                          <a:latin typeface="Arial Narrow" panose="020B0606020202030204" pitchFamily="34" charset="0"/>
                          <a:ea typeface="+mn-ea"/>
                          <a:cs typeface="+mn-cs"/>
                          <a:sym typeface="Arial"/>
                        </a:rPr>
                        <a:t>мұғалімдері</a:t>
                      </a:r>
                      <a:endParaRPr lang="ru-RU" sz="800" b="0" i="0" u="none" strike="noStrike" cap="none" dirty="0">
                        <a:solidFill>
                          <a:srgbClr val="007F76"/>
                        </a:solidFill>
                        <a:effectLst/>
                        <a:latin typeface="Arial Narrow" panose="020B0606020202030204" pitchFamily="34" charset="0"/>
                        <a:ea typeface="+mn-ea"/>
                        <a:cs typeface="+mn-cs"/>
                        <a:sym typeface="Arial"/>
                      </a:endParaRPr>
                    </a:p>
                  </a:txBody>
                  <a:tcPr marL="9525" marR="9525" marT="9525" marB="0" anchor="ctr">
                    <a:solidFill>
                      <a:srgbClr val="007F76">
                        <a:alpha val="20000"/>
                      </a:srgbClr>
                    </a:solidFill>
                  </a:tcPr>
                </a:tc>
                <a:tc>
                  <a:txBody>
                    <a:bodyPr/>
                    <a:lstStyle/>
                    <a:p>
                      <a:pPr algn="ctr" fontAlgn="ctr"/>
                      <a:r>
                        <a:rPr lang="ru-RU" sz="800" b="0" i="0" u="none" strike="noStrike" cap="none">
                          <a:solidFill>
                            <a:srgbClr val="007F76"/>
                          </a:solidFill>
                          <a:effectLst/>
                          <a:latin typeface="Arial Narrow" panose="020B0606020202030204" pitchFamily="34" charset="0"/>
                          <a:ea typeface="+mn-ea"/>
                          <a:cs typeface="+mn-cs"/>
                          <a:sym typeface="Arial"/>
                        </a:rPr>
                        <a:t>2 379</a:t>
                      </a:r>
                    </a:p>
                  </a:txBody>
                  <a:tcPr marL="9525" marR="9525" marT="9525" marB="0" anchor="ctr">
                    <a:solidFill>
                      <a:srgbClr val="007F76">
                        <a:alpha val="20000"/>
                      </a:srgbClr>
                    </a:solidFill>
                  </a:tcPr>
                </a:tc>
                <a:tc>
                  <a:txBody>
                    <a:bodyPr/>
                    <a:lstStyle/>
                    <a:p>
                      <a:pPr algn="ctr" fontAlgn="ctr"/>
                      <a:r>
                        <a:rPr lang="ru-RU" sz="800" b="0" i="0" u="none" strike="noStrike" cap="none">
                          <a:solidFill>
                            <a:srgbClr val="007F76"/>
                          </a:solidFill>
                          <a:effectLst/>
                          <a:latin typeface="Arial Narrow" panose="020B0606020202030204" pitchFamily="34" charset="0"/>
                          <a:ea typeface="+mn-ea"/>
                          <a:cs typeface="+mn-cs"/>
                          <a:sym typeface="Arial"/>
                        </a:rPr>
                        <a:t>3,8%</a:t>
                      </a:r>
                    </a:p>
                  </a:txBody>
                  <a:tcPr marL="9525" marR="9525" marT="9525" marB="0" anchor="ctr">
                    <a:lnR w="12700" cap="flat" cmpd="sng" algn="ctr">
                      <a:noFill/>
                      <a:prstDash val="solid"/>
                      <a:round/>
                      <a:headEnd type="none" w="med" len="med"/>
                      <a:tailEnd type="none" w="med" len="med"/>
                    </a:lnR>
                    <a:solidFill>
                      <a:srgbClr val="007F76">
                        <a:alpha val="20000"/>
                      </a:srgbClr>
                    </a:solidFill>
                  </a:tcPr>
                </a:tc>
                <a:extLst>
                  <a:ext uri="{0D108BD9-81ED-4DB2-BD59-A6C34878D82A}">
                    <a16:rowId xmlns:a16="http://schemas.microsoft.com/office/drawing/2014/main" val="3028713347"/>
                  </a:ext>
                </a:extLst>
              </a:tr>
              <a:tr h="268937">
                <a:tc>
                  <a:txBody>
                    <a:bodyPr/>
                    <a:lstStyle/>
                    <a:p>
                      <a:pPr algn="ctr" fontAlgn="b"/>
                      <a:r>
                        <a:rPr lang="ru-RU" sz="800" u="none" strike="noStrike" dirty="0">
                          <a:solidFill>
                            <a:srgbClr val="007F76"/>
                          </a:solidFill>
                          <a:effectLst/>
                          <a:latin typeface="Arial Narrow" panose="020B0606020202030204" pitchFamily="34" charset="0"/>
                        </a:rPr>
                        <a:t>8</a:t>
                      </a:r>
                      <a:endParaRPr lang="en-US" sz="800" b="0" i="0" u="none" strike="noStrike" dirty="0">
                        <a:solidFill>
                          <a:srgbClr val="007F76"/>
                        </a:solidFill>
                        <a:effectLst/>
                        <a:latin typeface="Arial Narrow" panose="020B0606020202030204" pitchFamily="34" charset="0"/>
                      </a:endParaRPr>
                    </a:p>
                  </a:txBody>
                  <a:tcPr marL="9525" marR="9525" marT="0" marB="0" anchor="ctr">
                    <a:solidFill>
                      <a:schemeClr val="accent6">
                        <a:lumMod val="50000"/>
                        <a:alpha val="1000"/>
                      </a:schemeClr>
                    </a:solidFill>
                  </a:tcPr>
                </a:tc>
                <a:tc>
                  <a:txBody>
                    <a:bodyPr/>
                    <a:lstStyle/>
                    <a:p>
                      <a:pPr>
                        <a:lnSpc>
                          <a:spcPct val="107000"/>
                        </a:lnSpc>
                        <a:spcAft>
                          <a:spcPts val="800"/>
                        </a:spcAft>
                      </a:pPr>
                      <a:r>
                        <a:rPr lang="ru-RU" sz="1000" b="0" i="0" u="none" strike="noStrike" cap="none" dirty="0" err="1">
                          <a:solidFill>
                            <a:srgbClr val="007F76"/>
                          </a:solidFill>
                          <a:effectLst/>
                          <a:latin typeface="Arial Narrow" panose="020B0606020202030204" pitchFamily="34" charset="0"/>
                          <a:ea typeface="+mn-ea"/>
                          <a:cs typeface="+mn-cs"/>
                          <a:sym typeface="Arial"/>
                        </a:rPr>
                        <a:t>Жетісу</a:t>
                      </a:r>
                      <a:r>
                        <a:rPr lang="ru-RU" sz="1000" b="0" i="0" u="none" strike="noStrike" cap="none" dirty="0">
                          <a:solidFill>
                            <a:srgbClr val="007F76"/>
                          </a:solidFill>
                          <a:effectLst/>
                          <a:latin typeface="Arial Narrow" panose="020B0606020202030204" pitchFamily="34" charset="0"/>
                          <a:ea typeface="+mn-ea"/>
                          <a:cs typeface="+mn-cs"/>
                          <a:sym typeface="Arial"/>
                        </a:rPr>
                        <a:t> </a:t>
                      </a:r>
                      <a:r>
                        <a:rPr lang="ru-RU" sz="1000" b="0" i="0" u="none" strike="noStrike" cap="none" dirty="0" err="1">
                          <a:solidFill>
                            <a:srgbClr val="007F76"/>
                          </a:solidFill>
                          <a:effectLst/>
                          <a:latin typeface="Arial Narrow" panose="020B0606020202030204" pitchFamily="34" charset="0"/>
                          <a:ea typeface="+mn-ea"/>
                          <a:cs typeface="+mn-cs"/>
                          <a:sym typeface="Arial"/>
                        </a:rPr>
                        <a:t>облысы</a:t>
                      </a:r>
                      <a:endParaRPr lang="ru-RU" sz="1000" b="0" i="0" u="none" strike="noStrike" cap="none" dirty="0">
                        <a:solidFill>
                          <a:srgbClr val="007F76"/>
                        </a:solidFill>
                        <a:effectLst/>
                        <a:latin typeface="Arial Narrow" panose="020B0606020202030204" pitchFamily="34" charset="0"/>
                        <a:ea typeface="+mn-ea"/>
                        <a:cs typeface="+mn-cs"/>
                        <a:sym typeface="Arial"/>
                      </a:endParaRPr>
                    </a:p>
                  </a:txBody>
                  <a:tcPr marL="68580" marR="68580" marT="0" marB="0" anchor="ctr">
                    <a:solidFill>
                      <a:schemeClr val="accent6">
                        <a:lumMod val="50000"/>
                        <a:alpha val="1000"/>
                      </a:schemeClr>
                    </a:solidFill>
                  </a:tcPr>
                </a:tc>
                <a:tc>
                  <a:txBody>
                    <a:bodyPr/>
                    <a:lstStyle/>
                    <a:p>
                      <a:pPr marL="0" marR="0" lvl="0" indent="0" algn="ctr" defTabSz="914400" rtl="0" eaLnBrk="1" fontAlgn="ctr" latinLnBrk="0" hangingPunct="1">
                        <a:lnSpc>
                          <a:spcPct val="100000"/>
                        </a:lnSpc>
                        <a:spcBef>
                          <a:spcPts val="0"/>
                        </a:spcBef>
                        <a:spcAft>
                          <a:spcPts val="0"/>
                        </a:spcAft>
                        <a:buClrTx/>
                        <a:buSzTx/>
                        <a:buFontTx/>
                        <a:buNone/>
                        <a:tabLst/>
                        <a:defRPr/>
                      </a:pPr>
                      <a:r>
                        <a:rPr lang="ru-RU" sz="800" b="0" i="0" u="none" strike="noStrike" cap="none" dirty="0" err="1">
                          <a:solidFill>
                            <a:srgbClr val="007F76"/>
                          </a:solidFill>
                          <a:effectLst/>
                          <a:latin typeface="Arial Narrow" panose="020B0606020202030204" pitchFamily="34" charset="0"/>
                          <a:ea typeface="+mn-ea"/>
                          <a:cs typeface="+mn-cs"/>
                          <a:sym typeface="Arial"/>
                        </a:rPr>
                        <a:t>Басқа</a:t>
                      </a:r>
                      <a:r>
                        <a:rPr lang="ru-RU" sz="800" b="0" i="0" u="none" strike="noStrike" cap="none" dirty="0">
                          <a:solidFill>
                            <a:srgbClr val="007F76"/>
                          </a:solidFill>
                          <a:effectLst/>
                          <a:latin typeface="Arial Narrow" panose="020B0606020202030204" pitchFamily="34" charset="0"/>
                          <a:ea typeface="+mn-ea"/>
                          <a:cs typeface="+mn-cs"/>
                          <a:sym typeface="Arial"/>
                        </a:rPr>
                        <a:t> да </a:t>
                      </a:r>
                      <a:r>
                        <a:rPr lang="ru-RU" sz="800" b="0" i="0" u="none" strike="noStrike" cap="none" dirty="0" err="1">
                          <a:solidFill>
                            <a:srgbClr val="007F76"/>
                          </a:solidFill>
                          <a:effectLst/>
                          <a:latin typeface="Arial Narrow" panose="020B0606020202030204" pitchFamily="34" charset="0"/>
                          <a:ea typeface="+mn-ea"/>
                          <a:cs typeface="+mn-cs"/>
                          <a:sym typeface="Arial"/>
                        </a:rPr>
                        <a:t>біліктілігі</a:t>
                      </a:r>
                      <a:r>
                        <a:rPr lang="ru-RU" sz="800" b="0" i="0" u="none" strike="noStrike" cap="none" dirty="0">
                          <a:solidFill>
                            <a:srgbClr val="007F76"/>
                          </a:solidFill>
                          <a:effectLst/>
                          <a:latin typeface="Arial Narrow" panose="020B0606020202030204" pitchFamily="34" charset="0"/>
                          <a:ea typeface="+mn-ea"/>
                          <a:cs typeface="+mn-cs"/>
                          <a:sym typeface="Arial"/>
                        </a:rPr>
                        <a:t> </a:t>
                      </a:r>
                      <a:r>
                        <a:rPr lang="ru-RU" sz="800" b="0" i="0" u="none" strike="noStrike" cap="none" dirty="0" err="1">
                          <a:solidFill>
                            <a:srgbClr val="007F76"/>
                          </a:solidFill>
                          <a:effectLst/>
                          <a:latin typeface="Arial Narrow" panose="020B0606020202030204" pitchFamily="34" charset="0"/>
                          <a:ea typeface="+mn-ea"/>
                          <a:cs typeface="+mn-cs"/>
                          <a:sym typeface="Arial"/>
                        </a:rPr>
                        <a:t>жоқ</a:t>
                      </a:r>
                      <a:r>
                        <a:rPr lang="ru-RU" sz="800" b="0" i="0" u="none" strike="noStrike" cap="none" dirty="0">
                          <a:solidFill>
                            <a:srgbClr val="007F76"/>
                          </a:solidFill>
                          <a:effectLst/>
                          <a:latin typeface="Arial Narrow" panose="020B0606020202030204" pitchFamily="34" charset="0"/>
                          <a:ea typeface="+mn-ea"/>
                          <a:cs typeface="+mn-cs"/>
                          <a:sym typeface="Arial"/>
                        </a:rPr>
                        <a:t> </a:t>
                      </a:r>
                      <a:r>
                        <a:rPr lang="ru-RU" sz="800" b="0" i="0" u="none" strike="noStrike" cap="none" dirty="0" err="1">
                          <a:solidFill>
                            <a:srgbClr val="007F76"/>
                          </a:solidFill>
                          <a:effectLst/>
                          <a:latin typeface="Arial Narrow" panose="020B0606020202030204" pitchFamily="34" charset="0"/>
                          <a:ea typeface="+mn-ea"/>
                          <a:cs typeface="+mn-cs"/>
                          <a:sym typeface="Arial"/>
                        </a:rPr>
                        <a:t>жұмысшылар</a:t>
                      </a:r>
                      <a:endParaRPr lang="ru-RU" sz="800" b="0" i="0" u="none" strike="noStrike" cap="none" dirty="0">
                        <a:solidFill>
                          <a:srgbClr val="007F76"/>
                        </a:solidFill>
                        <a:effectLst/>
                        <a:latin typeface="Arial Narrow" panose="020B0606020202030204" pitchFamily="34" charset="0"/>
                        <a:ea typeface="+mn-ea"/>
                        <a:cs typeface="+mn-cs"/>
                        <a:sym typeface="Arial"/>
                      </a:endParaRPr>
                    </a:p>
                  </a:txBody>
                  <a:tcPr marL="9525" marR="9525" marT="9525" marB="0" anchor="ctr">
                    <a:solidFill>
                      <a:schemeClr val="accent6">
                        <a:lumMod val="50000"/>
                        <a:alpha val="1000"/>
                      </a:schemeClr>
                    </a:solidFill>
                  </a:tcPr>
                </a:tc>
                <a:tc>
                  <a:txBody>
                    <a:bodyPr/>
                    <a:lstStyle/>
                    <a:p>
                      <a:pPr algn="ctr" fontAlgn="ctr"/>
                      <a:r>
                        <a:rPr lang="ru-RU" sz="800" b="0" i="0" u="none" strike="noStrike" cap="none" dirty="0">
                          <a:solidFill>
                            <a:srgbClr val="007F76"/>
                          </a:solidFill>
                          <a:effectLst/>
                          <a:latin typeface="Arial Narrow" panose="020B0606020202030204" pitchFamily="34" charset="0"/>
                          <a:ea typeface="+mn-ea"/>
                          <a:cs typeface="+mn-cs"/>
                          <a:sym typeface="Arial"/>
                        </a:rPr>
                        <a:t>2 267</a:t>
                      </a:r>
                    </a:p>
                  </a:txBody>
                  <a:tcPr marL="9525" marR="9525" marT="9525" marB="0" anchor="ctr">
                    <a:solidFill>
                      <a:schemeClr val="accent6">
                        <a:lumMod val="50000"/>
                        <a:alpha val="1000"/>
                      </a:schemeClr>
                    </a:solidFill>
                  </a:tcPr>
                </a:tc>
                <a:tc>
                  <a:txBody>
                    <a:bodyPr/>
                    <a:lstStyle/>
                    <a:p>
                      <a:pPr algn="ctr" fontAlgn="ctr"/>
                      <a:r>
                        <a:rPr lang="ru-RU" sz="800" b="0" i="0" u="none" strike="noStrike" cap="none" dirty="0">
                          <a:solidFill>
                            <a:srgbClr val="007F76"/>
                          </a:solidFill>
                          <a:effectLst/>
                          <a:latin typeface="Arial Narrow" panose="020B0606020202030204" pitchFamily="34" charset="0"/>
                          <a:ea typeface="+mn-ea"/>
                          <a:cs typeface="+mn-cs"/>
                          <a:sym typeface="Arial"/>
                        </a:rPr>
                        <a:t>7,5%</a:t>
                      </a:r>
                    </a:p>
                  </a:txBody>
                  <a:tcPr marL="9525" marR="9525" marT="9525" marB="0" anchor="ctr">
                    <a:solidFill>
                      <a:schemeClr val="accent6">
                        <a:lumMod val="50000"/>
                        <a:alpha val="1000"/>
                      </a:schemeClr>
                    </a:solidFill>
                  </a:tcPr>
                </a:tc>
                <a:tc>
                  <a:txBody>
                    <a:bodyPr/>
                    <a:lstStyle/>
                    <a:p>
                      <a:pPr algn="ctr" fontAlgn="ctr"/>
                      <a:r>
                        <a:rPr lang="ru-RU" sz="800" b="0" i="0" u="none" strike="noStrike" cap="none" dirty="0" err="1">
                          <a:solidFill>
                            <a:srgbClr val="007F76"/>
                          </a:solidFill>
                          <a:effectLst/>
                          <a:latin typeface="Arial Narrow" panose="020B0606020202030204" pitchFamily="34" charset="0"/>
                          <a:ea typeface="+mn-ea"/>
                          <a:cs typeface="+mn-cs"/>
                          <a:sym typeface="Arial"/>
                        </a:rPr>
                        <a:t>Қоғамдық</a:t>
                      </a:r>
                      <a:r>
                        <a:rPr lang="ru-RU" sz="800" b="0" i="0" u="none" strike="noStrike" cap="none" dirty="0">
                          <a:solidFill>
                            <a:srgbClr val="007F76"/>
                          </a:solidFill>
                          <a:effectLst/>
                          <a:latin typeface="Arial Narrow" panose="020B0606020202030204" pitchFamily="34" charset="0"/>
                          <a:ea typeface="+mn-ea"/>
                          <a:cs typeface="+mn-cs"/>
                          <a:sym typeface="Arial"/>
                        </a:rPr>
                        <a:t> </a:t>
                      </a:r>
                      <a:r>
                        <a:rPr lang="ru-RU" sz="800" b="0" i="0" u="none" strike="noStrike" cap="none" dirty="0" err="1">
                          <a:solidFill>
                            <a:srgbClr val="007F76"/>
                          </a:solidFill>
                          <a:effectLst/>
                          <a:latin typeface="Arial Narrow" panose="020B0606020202030204" pitchFamily="34" charset="0"/>
                          <a:ea typeface="+mn-ea"/>
                          <a:cs typeface="+mn-cs"/>
                          <a:sym typeface="Arial"/>
                        </a:rPr>
                        <a:t>ғылымдар</a:t>
                      </a:r>
                      <a:r>
                        <a:rPr lang="ru-RU" sz="800" b="0" i="0" u="none" strike="noStrike" cap="none" dirty="0">
                          <a:solidFill>
                            <a:srgbClr val="007F76"/>
                          </a:solidFill>
                          <a:effectLst/>
                          <a:latin typeface="Arial Narrow" panose="020B0606020202030204" pitchFamily="34" charset="0"/>
                          <a:ea typeface="+mn-ea"/>
                          <a:cs typeface="+mn-cs"/>
                          <a:sym typeface="Arial"/>
                        </a:rPr>
                        <a:t> </a:t>
                      </a:r>
                      <a:r>
                        <a:rPr lang="ru-RU" sz="800" b="0" i="0" u="none" strike="noStrike" cap="none" dirty="0" err="1">
                          <a:solidFill>
                            <a:srgbClr val="007F76"/>
                          </a:solidFill>
                          <a:effectLst/>
                          <a:latin typeface="Arial Narrow" panose="020B0606020202030204" pitchFamily="34" charset="0"/>
                          <a:ea typeface="+mn-ea"/>
                          <a:cs typeface="+mn-cs"/>
                          <a:sym typeface="Arial"/>
                        </a:rPr>
                        <a:t>бойынша</a:t>
                      </a:r>
                      <a:r>
                        <a:rPr lang="ru-RU" sz="800" b="0" i="0" u="none" strike="noStrike" cap="none" dirty="0">
                          <a:solidFill>
                            <a:srgbClr val="007F76"/>
                          </a:solidFill>
                          <a:effectLst/>
                          <a:latin typeface="Arial Narrow" panose="020B0606020202030204" pitchFamily="34" charset="0"/>
                          <a:ea typeface="+mn-ea"/>
                          <a:cs typeface="+mn-cs"/>
                          <a:sym typeface="Arial"/>
                        </a:rPr>
                        <a:t> орта </a:t>
                      </a:r>
                      <a:r>
                        <a:rPr lang="ru-RU" sz="800" b="0" i="0" u="none" strike="noStrike" cap="none" dirty="0" err="1">
                          <a:solidFill>
                            <a:srgbClr val="007F76"/>
                          </a:solidFill>
                          <a:effectLst/>
                          <a:latin typeface="Arial Narrow" panose="020B0606020202030204" pitchFamily="34" charset="0"/>
                          <a:ea typeface="+mn-ea"/>
                          <a:cs typeface="+mn-cs"/>
                          <a:sym typeface="Arial"/>
                        </a:rPr>
                        <a:t>мектеп</a:t>
                      </a:r>
                      <a:r>
                        <a:rPr lang="ru-RU" sz="800" b="0" i="0" u="none" strike="noStrike" cap="none" dirty="0">
                          <a:solidFill>
                            <a:srgbClr val="007F76"/>
                          </a:solidFill>
                          <a:effectLst/>
                          <a:latin typeface="Arial Narrow" panose="020B0606020202030204" pitchFamily="34" charset="0"/>
                          <a:ea typeface="+mn-ea"/>
                          <a:cs typeface="+mn-cs"/>
                          <a:sym typeface="Arial"/>
                        </a:rPr>
                        <a:t> </a:t>
                      </a:r>
                      <a:r>
                        <a:rPr lang="ru-RU" sz="800" b="0" i="0" u="none" strike="noStrike" cap="none" dirty="0" err="1">
                          <a:solidFill>
                            <a:srgbClr val="007F76"/>
                          </a:solidFill>
                          <a:effectLst/>
                          <a:latin typeface="Arial Narrow" panose="020B0606020202030204" pitchFamily="34" charset="0"/>
                          <a:ea typeface="+mn-ea"/>
                          <a:cs typeface="+mn-cs"/>
                          <a:sym typeface="Arial"/>
                        </a:rPr>
                        <a:t>мұғалімдері</a:t>
                      </a:r>
                      <a:endParaRPr lang="ru-RU" sz="800" b="0" i="0" u="none" strike="noStrike" cap="none" dirty="0">
                        <a:solidFill>
                          <a:srgbClr val="007F76"/>
                        </a:solidFill>
                        <a:effectLst/>
                        <a:latin typeface="Arial Narrow" panose="020B0606020202030204" pitchFamily="34" charset="0"/>
                        <a:ea typeface="+mn-ea"/>
                        <a:cs typeface="+mn-cs"/>
                        <a:sym typeface="Arial"/>
                      </a:endParaRPr>
                    </a:p>
                  </a:txBody>
                  <a:tcPr marL="9525" marR="9525" marT="9525" marB="0" anchor="ctr">
                    <a:solidFill>
                      <a:schemeClr val="accent6">
                        <a:lumMod val="50000"/>
                        <a:alpha val="1000"/>
                      </a:schemeClr>
                    </a:solidFill>
                  </a:tcPr>
                </a:tc>
                <a:tc>
                  <a:txBody>
                    <a:bodyPr/>
                    <a:lstStyle/>
                    <a:p>
                      <a:pPr algn="ctr" fontAlgn="ctr"/>
                      <a:r>
                        <a:rPr lang="ru-RU" sz="800" b="0" i="0" u="none" strike="noStrike" cap="none">
                          <a:solidFill>
                            <a:srgbClr val="007F76"/>
                          </a:solidFill>
                          <a:effectLst/>
                          <a:latin typeface="Arial Narrow" panose="020B0606020202030204" pitchFamily="34" charset="0"/>
                          <a:ea typeface="+mn-ea"/>
                          <a:cs typeface="+mn-cs"/>
                          <a:sym typeface="Arial"/>
                        </a:rPr>
                        <a:t>1 446</a:t>
                      </a:r>
                    </a:p>
                  </a:txBody>
                  <a:tcPr marL="9525" marR="9525" marT="9525" marB="0" anchor="ctr">
                    <a:solidFill>
                      <a:schemeClr val="accent6">
                        <a:lumMod val="50000"/>
                        <a:alpha val="1000"/>
                      </a:schemeClr>
                    </a:solidFill>
                  </a:tcPr>
                </a:tc>
                <a:tc>
                  <a:txBody>
                    <a:bodyPr/>
                    <a:lstStyle/>
                    <a:p>
                      <a:pPr algn="ctr" fontAlgn="ctr"/>
                      <a:r>
                        <a:rPr lang="ru-RU" sz="800" b="0" i="0" u="none" strike="noStrike" cap="none">
                          <a:solidFill>
                            <a:srgbClr val="007F76"/>
                          </a:solidFill>
                          <a:effectLst/>
                          <a:latin typeface="Arial Narrow" panose="020B0606020202030204" pitchFamily="34" charset="0"/>
                          <a:ea typeface="+mn-ea"/>
                          <a:cs typeface="+mn-cs"/>
                          <a:sym typeface="Arial"/>
                        </a:rPr>
                        <a:t>4,8%</a:t>
                      </a:r>
                    </a:p>
                  </a:txBody>
                  <a:tcPr marL="9525" marR="9525" marT="9525" marB="0" anchor="ctr">
                    <a:solidFill>
                      <a:schemeClr val="accent6">
                        <a:lumMod val="50000"/>
                        <a:alpha val="1000"/>
                      </a:schemeClr>
                    </a:solidFill>
                  </a:tcPr>
                </a:tc>
                <a:tc>
                  <a:txBody>
                    <a:bodyPr/>
                    <a:lstStyle/>
                    <a:p>
                      <a:pPr algn="ctr" fontAlgn="ctr"/>
                      <a:r>
                        <a:rPr lang="ru-RU" sz="800" b="0" i="0" u="none" strike="noStrike" cap="none" dirty="0">
                          <a:solidFill>
                            <a:srgbClr val="007F76"/>
                          </a:solidFill>
                          <a:effectLst/>
                          <a:latin typeface="Arial Narrow" panose="020B0606020202030204" pitchFamily="34" charset="0"/>
                          <a:ea typeface="+mn-ea"/>
                          <a:cs typeface="+mn-cs"/>
                          <a:sym typeface="Arial"/>
                        </a:rPr>
                        <a:t>Аула </a:t>
                      </a:r>
                      <a:r>
                        <a:rPr lang="ru-RU" sz="800" b="0" i="0" u="none" strike="noStrike" cap="none" dirty="0" err="1">
                          <a:solidFill>
                            <a:srgbClr val="007F76"/>
                          </a:solidFill>
                          <a:effectLst/>
                          <a:latin typeface="Arial Narrow" panose="020B0606020202030204" pitchFamily="34" charset="0"/>
                          <a:ea typeface="+mn-ea"/>
                          <a:cs typeface="+mn-cs"/>
                          <a:sym typeface="Arial"/>
                        </a:rPr>
                        <a:t>сыпырушылар</a:t>
                      </a:r>
                      <a:r>
                        <a:rPr lang="ru-RU" sz="800" b="0" i="0" u="none" strike="noStrike" cap="none" dirty="0">
                          <a:solidFill>
                            <a:srgbClr val="007F76"/>
                          </a:solidFill>
                          <a:effectLst/>
                          <a:latin typeface="Arial Narrow" panose="020B0606020202030204" pitchFamily="34" charset="0"/>
                          <a:ea typeface="+mn-ea"/>
                          <a:cs typeface="+mn-cs"/>
                          <a:sym typeface="Arial"/>
                        </a:rPr>
                        <a:t> </a:t>
                      </a:r>
                      <a:r>
                        <a:rPr lang="ru-RU" sz="800" b="0" i="0" u="none" strike="noStrike" cap="none" dirty="0" err="1">
                          <a:solidFill>
                            <a:srgbClr val="007F76"/>
                          </a:solidFill>
                          <a:effectLst/>
                          <a:latin typeface="Arial Narrow" panose="020B0606020202030204" pitchFamily="34" charset="0"/>
                          <a:ea typeface="+mn-ea"/>
                          <a:cs typeface="+mn-cs"/>
                          <a:sym typeface="Arial"/>
                        </a:rPr>
                        <a:t>және</a:t>
                      </a:r>
                      <a:r>
                        <a:rPr lang="ru-RU" sz="800" b="0" i="0" u="none" strike="noStrike" cap="none" dirty="0">
                          <a:solidFill>
                            <a:srgbClr val="007F76"/>
                          </a:solidFill>
                          <a:effectLst/>
                          <a:latin typeface="Arial Narrow" panose="020B0606020202030204" pitchFamily="34" charset="0"/>
                          <a:ea typeface="+mn-ea"/>
                          <a:cs typeface="+mn-cs"/>
                          <a:sym typeface="Arial"/>
                        </a:rPr>
                        <a:t> </a:t>
                      </a:r>
                      <a:r>
                        <a:rPr lang="ru-RU" sz="800" b="0" i="0" u="none" strike="noStrike" cap="none" dirty="0" err="1">
                          <a:solidFill>
                            <a:srgbClr val="007F76"/>
                          </a:solidFill>
                          <a:effectLst/>
                          <a:latin typeface="Arial Narrow" panose="020B0606020202030204" pitchFamily="34" charset="0"/>
                          <a:ea typeface="+mn-ea"/>
                          <a:cs typeface="+mn-cs"/>
                          <a:sym typeface="Arial"/>
                        </a:rPr>
                        <a:t>ашық</a:t>
                      </a:r>
                      <a:r>
                        <a:rPr lang="ru-RU" sz="800" b="0" i="0" u="none" strike="noStrike" cap="none" dirty="0">
                          <a:solidFill>
                            <a:srgbClr val="007F76"/>
                          </a:solidFill>
                          <a:effectLst/>
                          <a:latin typeface="Arial Narrow" panose="020B0606020202030204" pitchFamily="34" charset="0"/>
                          <a:ea typeface="+mn-ea"/>
                          <a:cs typeface="+mn-cs"/>
                          <a:sym typeface="Arial"/>
                        </a:rPr>
                        <a:t> </a:t>
                      </a:r>
                      <a:r>
                        <a:rPr lang="ru-RU" sz="800" b="0" i="0" u="none" strike="noStrike" cap="none" dirty="0" err="1">
                          <a:solidFill>
                            <a:srgbClr val="007F76"/>
                          </a:solidFill>
                          <a:effectLst/>
                          <a:latin typeface="Arial Narrow" panose="020B0606020202030204" pitchFamily="34" charset="0"/>
                          <a:ea typeface="+mn-ea"/>
                          <a:cs typeface="+mn-cs"/>
                          <a:sym typeface="Arial"/>
                        </a:rPr>
                        <a:t>аумақтарды</a:t>
                      </a:r>
                      <a:r>
                        <a:rPr lang="ru-RU" sz="800" b="0" i="0" u="none" strike="noStrike" cap="none" dirty="0">
                          <a:solidFill>
                            <a:srgbClr val="007F76"/>
                          </a:solidFill>
                          <a:effectLst/>
                          <a:latin typeface="Arial Narrow" panose="020B0606020202030204" pitchFamily="34" charset="0"/>
                          <a:ea typeface="+mn-ea"/>
                          <a:cs typeface="+mn-cs"/>
                          <a:sym typeface="Arial"/>
                        </a:rPr>
                        <a:t> </a:t>
                      </a:r>
                      <a:r>
                        <a:rPr lang="ru-RU" sz="800" b="0" i="0" u="none" strike="noStrike" cap="none" dirty="0" err="1">
                          <a:solidFill>
                            <a:srgbClr val="007F76"/>
                          </a:solidFill>
                          <a:effectLst/>
                          <a:latin typeface="Arial Narrow" panose="020B0606020202030204" pitchFamily="34" charset="0"/>
                          <a:ea typeface="+mn-ea"/>
                          <a:cs typeface="+mn-cs"/>
                          <a:sym typeface="Arial"/>
                        </a:rPr>
                        <a:t>тазалаушылар</a:t>
                      </a:r>
                      <a:endParaRPr lang="ru-RU" sz="800" b="0" i="0" u="none" strike="noStrike" cap="none" dirty="0">
                        <a:solidFill>
                          <a:srgbClr val="007F76"/>
                        </a:solidFill>
                        <a:effectLst/>
                        <a:latin typeface="Arial Narrow" panose="020B0606020202030204" pitchFamily="34" charset="0"/>
                        <a:ea typeface="+mn-ea"/>
                        <a:cs typeface="+mn-cs"/>
                        <a:sym typeface="Arial"/>
                      </a:endParaRPr>
                    </a:p>
                  </a:txBody>
                  <a:tcPr marL="9525" marR="9525" marT="9525" marB="0" anchor="ctr">
                    <a:solidFill>
                      <a:schemeClr val="accent6">
                        <a:lumMod val="50000"/>
                        <a:alpha val="1000"/>
                      </a:schemeClr>
                    </a:solidFill>
                  </a:tcPr>
                </a:tc>
                <a:tc>
                  <a:txBody>
                    <a:bodyPr/>
                    <a:lstStyle/>
                    <a:p>
                      <a:pPr algn="ctr" fontAlgn="ctr"/>
                      <a:r>
                        <a:rPr lang="ru-RU" sz="800" b="0" i="0" u="none" strike="noStrike" cap="none">
                          <a:solidFill>
                            <a:srgbClr val="007F76"/>
                          </a:solidFill>
                          <a:effectLst/>
                          <a:latin typeface="Arial Narrow" panose="020B0606020202030204" pitchFamily="34" charset="0"/>
                          <a:ea typeface="+mn-ea"/>
                          <a:cs typeface="+mn-cs"/>
                          <a:sym typeface="Arial"/>
                        </a:rPr>
                        <a:t>1 150</a:t>
                      </a:r>
                    </a:p>
                  </a:txBody>
                  <a:tcPr marL="9525" marR="9525" marT="9525" marB="0" anchor="ctr">
                    <a:solidFill>
                      <a:schemeClr val="accent6">
                        <a:lumMod val="50000"/>
                        <a:alpha val="1000"/>
                      </a:schemeClr>
                    </a:solidFill>
                  </a:tcPr>
                </a:tc>
                <a:tc>
                  <a:txBody>
                    <a:bodyPr/>
                    <a:lstStyle/>
                    <a:p>
                      <a:pPr algn="ctr" fontAlgn="ctr"/>
                      <a:r>
                        <a:rPr lang="ru-RU" sz="800" b="0" i="0" u="none" strike="noStrike" cap="none">
                          <a:solidFill>
                            <a:srgbClr val="007F76"/>
                          </a:solidFill>
                          <a:effectLst/>
                          <a:latin typeface="Arial Narrow" panose="020B0606020202030204" pitchFamily="34" charset="0"/>
                          <a:ea typeface="+mn-ea"/>
                          <a:cs typeface="+mn-cs"/>
                          <a:sym typeface="Arial"/>
                        </a:rPr>
                        <a:t>3,8%</a:t>
                      </a:r>
                    </a:p>
                  </a:txBody>
                  <a:tcPr marL="9525" marR="9525" marT="9525" marB="0" anchor="ctr">
                    <a:lnR w="12700" cap="flat" cmpd="sng" algn="ctr">
                      <a:noFill/>
                      <a:prstDash val="solid"/>
                      <a:round/>
                      <a:headEnd type="none" w="med" len="med"/>
                      <a:tailEnd type="none" w="med" len="med"/>
                    </a:lnR>
                    <a:solidFill>
                      <a:schemeClr val="accent6">
                        <a:lumMod val="50000"/>
                        <a:alpha val="1000"/>
                      </a:schemeClr>
                    </a:solidFill>
                  </a:tcPr>
                </a:tc>
                <a:extLst>
                  <a:ext uri="{0D108BD9-81ED-4DB2-BD59-A6C34878D82A}">
                    <a16:rowId xmlns:a16="http://schemas.microsoft.com/office/drawing/2014/main" val="1584709772"/>
                  </a:ext>
                </a:extLst>
              </a:tr>
              <a:tr h="268937">
                <a:tc>
                  <a:txBody>
                    <a:bodyPr/>
                    <a:lstStyle/>
                    <a:p>
                      <a:pPr algn="ctr" fontAlgn="b"/>
                      <a:r>
                        <a:rPr lang="ru-RU" sz="800" u="none" strike="noStrike" dirty="0">
                          <a:solidFill>
                            <a:srgbClr val="007F76"/>
                          </a:solidFill>
                          <a:effectLst/>
                          <a:latin typeface="Arial Narrow" panose="020B0606020202030204" pitchFamily="34" charset="0"/>
                        </a:rPr>
                        <a:t>9</a:t>
                      </a:r>
                      <a:endParaRPr lang="en-US" sz="800" b="0" i="0" u="none" strike="noStrike" dirty="0">
                        <a:solidFill>
                          <a:srgbClr val="007F76"/>
                        </a:solidFill>
                        <a:effectLst/>
                        <a:latin typeface="Arial Narrow" panose="020B0606020202030204" pitchFamily="34" charset="0"/>
                      </a:endParaRPr>
                    </a:p>
                  </a:txBody>
                  <a:tcPr marL="9525" marR="9525" marT="0" marB="0" anchor="ctr">
                    <a:solidFill>
                      <a:srgbClr val="007F76">
                        <a:alpha val="20000"/>
                      </a:srgbClr>
                    </a:solidFill>
                  </a:tcPr>
                </a:tc>
                <a:tc>
                  <a:txBody>
                    <a:bodyPr/>
                    <a:lstStyle/>
                    <a:p>
                      <a:pPr>
                        <a:lnSpc>
                          <a:spcPct val="107000"/>
                        </a:lnSpc>
                        <a:spcAft>
                          <a:spcPts val="800"/>
                        </a:spcAft>
                      </a:pPr>
                      <a:r>
                        <a:rPr lang="ru-RU" sz="1000" b="0" i="0" u="none" strike="noStrike" cap="none" dirty="0" err="1">
                          <a:solidFill>
                            <a:srgbClr val="007F76"/>
                          </a:solidFill>
                          <a:effectLst/>
                          <a:latin typeface="Arial Narrow" panose="020B0606020202030204" pitchFamily="34" charset="0"/>
                          <a:ea typeface="+mn-ea"/>
                          <a:cs typeface="+mn-cs"/>
                          <a:sym typeface="Arial"/>
                        </a:rPr>
                        <a:t>Қарағанды</a:t>
                      </a:r>
                      <a:r>
                        <a:rPr lang="ru-RU" sz="1000" b="0" i="0" u="none" strike="noStrike" cap="none" dirty="0">
                          <a:solidFill>
                            <a:srgbClr val="007F76"/>
                          </a:solidFill>
                          <a:effectLst/>
                          <a:latin typeface="Arial Narrow" panose="020B0606020202030204" pitchFamily="34" charset="0"/>
                          <a:ea typeface="+mn-ea"/>
                          <a:cs typeface="+mn-cs"/>
                          <a:sym typeface="Arial"/>
                        </a:rPr>
                        <a:t> </a:t>
                      </a:r>
                      <a:r>
                        <a:rPr lang="ru-RU" sz="1000" b="0" i="0" u="none" strike="noStrike" cap="none" dirty="0" err="1">
                          <a:solidFill>
                            <a:srgbClr val="007F76"/>
                          </a:solidFill>
                          <a:effectLst/>
                          <a:latin typeface="Arial Narrow" panose="020B0606020202030204" pitchFamily="34" charset="0"/>
                          <a:ea typeface="+mn-ea"/>
                          <a:cs typeface="+mn-cs"/>
                          <a:sym typeface="Arial"/>
                        </a:rPr>
                        <a:t>облысы</a:t>
                      </a:r>
                      <a:endParaRPr lang="ru-RU" sz="1000" b="0" i="0" u="none" strike="noStrike" cap="none" dirty="0">
                        <a:solidFill>
                          <a:srgbClr val="007F76"/>
                        </a:solidFill>
                        <a:effectLst/>
                        <a:latin typeface="Arial Narrow" panose="020B0606020202030204" pitchFamily="34" charset="0"/>
                        <a:ea typeface="+mn-ea"/>
                        <a:cs typeface="+mn-cs"/>
                        <a:sym typeface="Arial"/>
                      </a:endParaRPr>
                    </a:p>
                  </a:txBody>
                  <a:tcPr marL="68580" marR="68580" marT="0" marB="0" anchor="ctr">
                    <a:solidFill>
                      <a:srgbClr val="007F76">
                        <a:alpha val="20000"/>
                      </a:srgbClr>
                    </a:solidFill>
                  </a:tcPr>
                </a:tc>
                <a:tc>
                  <a:txBody>
                    <a:bodyPr/>
                    <a:lstStyle/>
                    <a:p>
                      <a:pPr algn="ctr" fontAlgn="ctr"/>
                      <a:r>
                        <a:rPr lang="ru-RU" sz="800" b="0" i="0" u="none" strike="noStrike" cap="none" dirty="0" err="1">
                          <a:solidFill>
                            <a:srgbClr val="007F76"/>
                          </a:solidFill>
                          <a:effectLst/>
                          <a:latin typeface="Arial Narrow" panose="020B0606020202030204" pitchFamily="34" charset="0"/>
                          <a:ea typeface="+mn-ea"/>
                          <a:cs typeface="+mn-cs"/>
                          <a:sym typeface="Arial"/>
                        </a:rPr>
                        <a:t>Әртүрлі</a:t>
                      </a:r>
                      <a:r>
                        <a:rPr lang="ru-RU" sz="800" b="0" i="0" u="none" strike="noStrike" cap="none" dirty="0">
                          <a:solidFill>
                            <a:srgbClr val="007F76"/>
                          </a:solidFill>
                          <a:effectLst/>
                          <a:latin typeface="Arial Narrow" panose="020B0606020202030204" pitchFamily="34" charset="0"/>
                          <a:ea typeface="+mn-ea"/>
                          <a:cs typeface="+mn-cs"/>
                          <a:sym typeface="Arial"/>
                        </a:rPr>
                        <a:t> </a:t>
                      </a:r>
                      <a:r>
                        <a:rPr lang="ru-RU" sz="800" b="0" i="0" u="none" strike="noStrike" cap="none" dirty="0" err="1">
                          <a:solidFill>
                            <a:srgbClr val="007F76"/>
                          </a:solidFill>
                          <a:effectLst/>
                          <a:latin typeface="Arial Narrow" panose="020B0606020202030204" pitchFamily="34" charset="0"/>
                          <a:ea typeface="+mn-ea"/>
                          <a:cs typeface="+mn-cs"/>
                          <a:sym typeface="Arial"/>
                        </a:rPr>
                        <a:t>жұмысты</a:t>
                      </a:r>
                      <a:r>
                        <a:rPr lang="ru-RU" sz="800" b="0" i="0" u="none" strike="noStrike" cap="none" dirty="0">
                          <a:solidFill>
                            <a:srgbClr val="007F76"/>
                          </a:solidFill>
                          <a:effectLst/>
                          <a:latin typeface="Arial Narrow" panose="020B0606020202030204" pitchFamily="34" charset="0"/>
                          <a:ea typeface="+mn-ea"/>
                          <a:cs typeface="+mn-cs"/>
                          <a:sym typeface="Arial"/>
                        </a:rPr>
                        <a:t> </a:t>
                      </a:r>
                      <a:r>
                        <a:rPr lang="ru-RU" sz="800" b="0" i="0" u="none" strike="noStrike" cap="none" dirty="0" err="1">
                          <a:solidFill>
                            <a:srgbClr val="007F76"/>
                          </a:solidFill>
                          <a:effectLst/>
                          <a:latin typeface="Arial Narrow" panose="020B0606020202030204" pitchFamily="34" charset="0"/>
                          <a:ea typeface="+mn-ea"/>
                          <a:cs typeface="+mn-cs"/>
                          <a:sym typeface="Arial"/>
                        </a:rPr>
                        <a:t>атқарушылар</a:t>
                      </a:r>
                      <a:endParaRPr lang="ru-RU" sz="800" b="0" i="0" u="none" strike="noStrike" cap="none" dirty="0">
                        <a:solidFill>
                          <a:srgbClr val="007F76"/>
                        </a:solidFill>
                        <a:effectLst/>
                        <a:latin typeface="Arial Narrow" panose="020B0606020202030204" pitchFamily="34" charset="0"/>
                        <a:ea typeface="+mn-ea"/>
                        <a:cs typeface="+mn-cs"/>
                        <a:sym typeface="Arial"/>
                      </a:endParaRPr>
                    </a:p>
                  </a:txBody>
                  <a:tcPr marL="9525" marR="9525" marT="9525" marB="0" anchor="ctr">
                    <a:solidFill>
                      <a:srgbClr val="007F76">
                        <a:alpha val="20000"/>
                      </a:srgbClr>
                    </a:solidFill>
                  </a:tcPr>
                </a:tc>
                <a:tc>
                  <a:txBody>
                    <a:bodyPr/>
                    <a:lstStyle/>
                    <a:p>
                      <a:pPr algn="ctr" fontAlgn="ctr"/>
                      <a:r>
                        <a:rPr lang="ru-RU" sz="800" b="0" i="0" u="none" strike="noStrike" cap="none" dirty="0">
                          <a:solidFill>
                            <a:srgbClr val="007F76"/>
                          </a:solidFill>
                          <a:effectLst/>
                          <a:latin typeface="Arial Narrow" panose="020B0606020202030204" pitchFamily="34" charset="0"/>
                          <a:ea typeface="+mn-ea"/>
                          <a:cs typeface="+mn-cs"/>
                          <a:sym typeface="Arial"/>
                        </a:rPr>
                        <a:t>2 710</a:t>
                      </a:r>
                    </a:p>
                  </a:txBody>
                  <a:tcPr marL="9525" marR="9525" marT="9525" marB="0" anchor="ctr">
                    <a:solidFill>
                      <a:srgbClr val="007F76">
                        <a:alpha val="20000"/>
                      </a:srgbClr>
                    </a:solidFill>
                  </a:tcPr>
                </a:tc>
                <a:tc>
                  <a:txBody>
                    <a:bodyPr/>
                    <a:lstStyle/>
                    <a:p>
                      <a:pPr algn="ctr" fontAlgn="ctr"/>
                      <a:r>
                        <a:rPr lang="ru-RU" sz="800" b="0" i="0" u="none" strike="noStrike" cap="none" dirty="0">
                          <a:solidFill>
                            <a:srgbClr val="007F76"/>
                          </a:solidFill>
                          <a:effectLst/>
                          <a:latin typeface="Arial Narrow" panose="020B0606020202030204" pitchFamily="34" charset="0"/>
                          <a:ea typeface="+mn-ea"/>
                          <a:cs typeface="+mn-cs"/>
                          <a:sym typeface="Arial"/>
                        </a:rPr>
                        <a:t>3,2%</a:t>
                      </a:r>
                    </a:p>
                  </a:txBody>
                  <a:tcPr marL="9525" marR="9525" marT="9525" marB="0" anchor="ctr">
                    <a:solidFill>
                      <a:srgbClr val="007F76">
                        <a:alpha val="20000"/>
                      </a:srgbClr>
                    </a:solidFill>
                  </a:tcPr>
                </a:tc>
                <a:tc>
                  <a:txBody>
                    <a:bodyPr/>
                    <a:lstStyle/>
                    <a:p>
                      <a:pPr algn="ctr" fontAlgn="ctr"/>
                      <a:r>
                        <a:rPr lang="ru-RU" sz="800" b="0" i="0" u="none" strike="noStrike" cap="none" dirty="0" err="1">
                          <a:solidFill>
                            <a:srgbClr val="007F76"/>
                          </a:solidFill>
                          <a:effectLst/>
                          <a:latin typeface="Arial Narrow" panose="020B0606020202030204" pitchFamily="34" charset="0"/>
                          <a:ea typeface="+mn-ea"/>
                          <a:cs typeface="+mn-cs"/>
                          <a:sym typeface="Arial"/>
                        </a:rPr>
                        <a:t>Отельдердегі</a:t>
                      </a:r>
                      <a:r>
                        <a:rPr lang="ru-RU" sz="800" b="0" i="0" u="none" strike="noStrike" cap="none" dirty="0">
                          <a:solidFill>
                            <a:srgbClr val="007F76"/>
                          </a:solidFill>
                          <a:effectLst/>
                          <a:latin typeface="Arial Narrow" panose="020B0606020202030204" pitchFamily="34" charset="0"/>
                          <a:ea typeface="+mn-ea"/>
                          <a:cs typeface="+mn-cs"/>
                          <a:sym typeface="Arial"/>
                        </a:rPr>
                        <a:t> ж/е </a:t>
                      </a:r>
                      <a:r>
                        <a:rPr lang="ru-RU" sz="800" b="0" i="0" u="none" strike="noStrike" cap="none" dirty="0" err="1">
                          <a:solidFill>
                            <a:srgbClr val="007F76"/>
                          </a:solidFill>
                          <a:effectLst/>
                          <a:latin typeface="Arial Narrow" panose="020B0606020202030204" pitchFamily="34" charset="0"/>
                          <a:ea typeface="+mn-ea"/>
                          <a:cs typeface="+mn-cs"/>
                          <a:sym typeface="Arial"/>
                        </a:rPr>
                        <a:t>ұқсас</a:t>
                      </a:r>
                      <a:r>
                        <a:rPr lang="ru-RU" sz="800" b="0" i="0" u="none" strike="noStrike" cap="none" dirty="0">
                          <a:solidFill>
                            <a:srgbClr val="007F76"/>
                          </a:solidFill>
                          <a:effectLst/>
                          <a:latin typeface="Arial Narrow" panose="020B0606020202030204" pitchFamily="34" charset="0"/>
                          <a:ea typeface="+mn-ea"/>
                          <a:cs typeface="+mn-cs"/>
                          <a:sym typeface="Arial"/>
                        </a:rPr>
                        <a:t> </a:t>
                      </a:r>
                      <a:r>
                        <a:rPr lang="ru-RU" sz="800" b="0" i="0" u="none" strike="noStrike" cap="none" dirty="0" err="1">
                          <a:solidFill>
                            <a:srgbClr val="007F76"/>
                          </a:solidFill>
                          <a:effectLst/>
                          <a:latin typeface="Arial Narrow" panose="020B0606020202030204" pitchFamily="34" charset="0"/>
                          <a:ea typeface="+mn-ea"/>
                          <a:cs typeface="+mn-cs"/>
                          <a:sym typeface="Arial"/>
                        </a:rPr>
                        <a:t>мекемелердегі</a:t>
                      </a:r>
                      <a:r>
                        <a:rPr lang="ru-RU" sz="800" b="0" i="0" u="none" strike="noStrike" cap="none" dirty="0">
                          <a:solidFill>
                            <a:srgbClr val="007F76"/>
                          </a:solidFill>
                          <a:effectLst/>
                          <a:latin typeface="Arial Narrow" panose="020B0606020202030204" pitchFamily="34" charset="0"/>
                          <a:ea typeface="+mn-ea"/>
                          <a:cs typeface="+mn-cs"/>
                          <a:sym typeface="Arial"/>
                        </a:rPr>
                        <a:t> </a:t>
                      </a:r>
                      <a:r>
                        <a:rPr lang="ru-RU" sz="800" b="0" i="0" u="none" strike="noStrike" cap="none" dirty="0" err="1">
                          <a:solidFill>
                            <a:srgbClr val="007F76"/>
                          </a:solidFill>
                          <a:effectLst/>
                          <a:latin typeface="Arial Narrow" panose="020B0606020202030204" pitchFamily="34" charset="0"/>
                          <a:ea typeface="+mn-ea"/>
                          <a:cs typeface="+mn-cs"/>
                          <a:sym typeface="Arial"/>
                        </a:rPr>
                        <a:t>тазалаушылар</a:t>
                      </a:r>
                      <a:r>
                        <a:rPr lang="ru-RU" sz="800" b="0" i="0" u="none" strike="noStrike" cap="none" dirty="0">
                          <a:solidFill>
                            <a:srgbClr val="007F76"/>
                          </a:solidFill>
                          <a:effectLst/>
                          <a:latin typeface="Arial Narrow" panose="020B0606020202030204" pitchFamily="34" charset="0"/>
                          <a:ea typeface="+mn-ea"/>
                          <a:cs typeface="+mn-cs"/>
                          <a:sym typeface="Arial"/>
                        </a:rPr>
                        <a:t> </a:t>
                      </a:r>
                      <a:r>
                        <a:rPr lang="ru-RU" sz="800" b="0" i="0" u="none" strike="noStrike" cap="none" dirty="0" err="1">
                          <a:solidFill>
                            <a:srgbClr val="007F76"/>
                          </a:solidFill>
                          <a:effectLst/>
                          <a:latin typeface="Arial Narrow" panose="020B0606020202030204" pitchFamily="34" charset="0"/>
                          <a:ea typeface="+mn-ea"/>
                          <a:cs typeface="+mn-cs"/>
                          <a:sym typeface="Arial"/>
                        </a:rPr>
                        <a:t>және</a:t>
                      </a:r>
                      <a:r>
                        <a:rPr lang="ru-RU" sz="800" b="0" i="0" u="none" strike="noStrike" cap="none" dirty="0">
                          <a:solidFill>
                            <a:srgbClr val="007F76"/>
                          </a:solidFill>
                          <a:effectLst/>
                          <a:latin typeface="Arial Narrow" panose="020B0606020202030204" pitchFamily="34" charset="0"/>
                          <a:ea typeface="+mn-ea"/>
                          <a:cs typeface="+mn-cs"/>
                          <a:sym typeface="Arial"/>
                        </a:rPr>
                        <a:t> </a:t>
                      </a:r>
                      <a:r>
                        <a:rPr lang="ru-RU" sz="800" b="0" i="0" u="none" strike="noStrike" cap="none" dirty="0" err="1">
                          <a:solidFill>
                            <a:srgbClr val="007F76"/>
                          </a:solidFill>
                          <a:effectLst/>
                          <a:latin typeface="Arial Narrow" panose="020B0606020202030204" pitchFamily="34" charset="0"/>
                          <a:ea typeface="+mn-ea"/>
                          <a:cs typeface="+mn-cs"/>
                          <a:sym typeface="Arial"/>
                        </a:rPr>
                        <a:t>үй</a:t>
                      </a:r>
                      <a:r>
                        <a:rPr lang="ru-RU" sz="800" b="0" i="0" u="none" strike="noStrike" cap="none" dirty="0">
                          <a:solidFill>
                            <a:srgbClr val="007F76"/>
                          </a:solidFill>
                          <a:effectLst/>
                          <a:latin typeface="Arial Narrow" panose="020B0606020202030204" pitchFamily="34" charset="0"/>
                          <a:ea typeface="+mn-ea"/>
                          <a:cs typeface="+mn-cs"/>
                          <a:sym typeface="Arial"/>
                        </a:rPr>
                        <a:t> </a:t>
                      </a:r>
                      <a:r>
                        <a:rPr lang="ru-RU" sz="800" b="0" i="0" u="none" strike="noStrike" cap="none" dirty="0" err="1">
                          <a:solidFill>
                            <a:srgbClr val="007F76"/>
                          </a:solidFill>
                          <a:effectLst/>
                          <a:latin typeface="Arial Narrow" panose="020B0606020202030204" pitchFamily="34" charset="0"/>
                          <a:ea typeface="+mn-ea"/>
                          <a:cs typeface="+mn-cs"/>
                          <a:sym typeface="Arial"/>
                        </a:rPr>
                        <a:t>қызметшілері</a:t>
                      </a:r>
                      <a:endParaRPr lang="ru-RU" sz="800" b="0" i="0" u="none" strike="noStrike" cap="none" dirty="0">
                        <a:solidFill>
                          <a:srgbClr val="007F76"/>
                        </a:solidFill>
                        <a:effectLst/>
                        <a:latin typeface="Arial Narrow" panose="020B0606020202030204" pitchFamily="34" charset="0"/>
                        <a:ea typeface="+mn-ea"/>
                        <a:cs typeface="+mn-cs"/>
                        <a:sym typeface="Arial"/>
                      </a:endParaRPr>
                    </a:p>
                  </a:txBody>
                  <a:tcPr marL="9525" marR="9525" marT="9525" marB="0" anchor="ctr">
                    <a:solidFill>
                      <a:srgbClr val="007F76">
                        <a:alpha val="20000"/>
                      </a:srgbClr>
                    </a:solidFill>
                  </a:tcPr>
                </a:tc>
                <a:tc>
                  <a:txBody>
                    <a:bodyPr/>
                    <a:lstStyle/>
                    <a:p>
                      <a:pPr algn="ctr" fontAlgn="ctr"/>
                      <a:r>
                        <a:rPr lang="ru-RU" sz="800" b="0" i="0" u="none" strike="noStrike" cap="none">
                          <a:solidFill>
                            <a:srgbClr val="007F76"/>
                          </a:solidFill>
                          <a:effectLst/>
                          <a:latin typeface="Arial Narrow" panose="020B0606020202030204" pitchFamily="34" charset="0"/>
                          <a:ea typeface="+mn-ea"/>
                          <a:cs typeface="+mn-cs"/>
                          <a:sym typeface="Arial"/>
                        </a:rPr>
                        <a:t>2 573</a:t>
                      </a:r>
                    </a:p>
                  </a:txBody>
                  <a:tcPr marL="9525" marR="9525" marT="9525" marB="0" anchor="ctr">
                    <a:solidFill>
                      <a:srgbClr val="007F76">
                        <a:alpha val="20000"/>
                      </a:srgbClr>
                    </a:solidFill>
                  </a:tcPr>
                </a:tc>
                <a:tc>
                  <a:txBody>
                    <a:bodyPr/>
                    <a:lstStyle/>
                    <a:p>
                      <a:pPr algn="ctr" fontAlgn="ctr"/>
                      <a:r>
                        <a:rPr lang="ru-RU" sz="800" b="0" i="0" u="none" strike="noStrike" cap="none">
                          <a:solidFill>
                            <a:srgbClr val="007F76"/>
                          </a:solidFill>
                          <a:effectLst/>
                          <a:latin typeface="Arial Narrow" panose="020B0606020202030204" pitchFamily="34" charset="0"/>
                          <a:ea typeface="+mn-ea"/>
                          <a:cs typeface="+mn-cs"/>
                          <a:sym typeface="Arial"/>
                        </a:rPr>
                        <a:t>3,0%</a:t>
                      </a:r>
                    </a:p>
                  </a:txBody>
                  <a:tcPr marL="9525" marR="9525" marT="9525" marB="0" anchor="ctr">
                    <a:solidFill>
                      <a:srgbClr val="007F76">
                        <a:alpha val="20000"/>
                      </a:srgbClr>
                    </a:solidFill>
                  </a:tcPr>
                </a:tc>
                <a:tc>
                  <a:txBody>
                    <a:bodyPr/>
                    <a:lstStyle/>
                    <a:p>
                      <a:pPr algn="ctr" fontAlgn="ctr"/>
                      <a:r>
                        <a:rPr lang="ru-RU" sz="800" b="0" i="0" u="none" strike="noStrike" cap="none" dirty="0">
                          <a:solidFill>
                            <a:srgbClr val="007F76"/>
                          </a:solidFill>
                          <a:effectLst/>
                          <a:latin typeface="Arial Narrow" panose="020B0606020202030204" pitchFamily="34" charset="0"/>
                          <a:ea typeface="+mn-ea"/>
                          <a:cs typeface="+mn-cs"/>
                          <a:sym typeface="Arial"/>
                        </a:rPr>
                        <a:t>Аула </a:t>
                      </a:r>
                      <a:r>
                        <a:rPr lang="ru-RU" sz="800" b="0" i="0" u="none" strike="noStrike" cap="none" dirty="0" err="1">
                          <a:solidFill>
                            <a:srgbClr val="007F76"/>
                          </a:solidFill>
                          <a:effectLst/>
                          <a:latin typeface="Arial Narrow" panose="020B0606020202030204" pitchFamily="34" charset="0"/>
                          <a:ea typeface="+mn-ea"/>
                          <a:cs typeface="+mn-cs"/>
                          <a:sym typeface="Arial"/>
                        </a:rPr>
                        <a:t>сыпырушылар</a:t>
                      </a:r>
                      <a:r>
                        <a:rPr lang="ru-RU" sz="800" b="0" i="0" u="none" strike="noStrike" cap="none" dirty="0">
                          <a:solidFill>
                            <a:srgbClr val="007F76"/>
                          </a:solidFill>
                          <a:effectLst/>
                          <a:latin typeface="Arial Narrow" panose="020B0606020202030204" pitchFamily="34" charset="0"/>
                          <a:ea typeface="+mn-ea"/>
                          <a:cs typeface="+mn-cs"/>
                          <a:sym typeface="Arial"/>
                        </a:rPr>
                        <a:t> </a:t>
                      </a:r>
                      <a:r>
                        <a:rPr lang="ru-RU" sz="800" b="0" i="0" u="none" strike="noStrike" cap="none" dirty="0" err="1">
                          <a:solidFill>
                            <a:srgbClr val="007F76"/>
                          </a:solidFill>
                          <a:effectLst/>
                          <a:latin typeface="Arial Narrow" panose="020B0606020202030204" pitchFamily="34" charset="0"/>
                          <a:ea typeface="+mn-ea"/>
                          <a:cs typeface="+mn-cs"/>
                          <a:sym typeface="Arial"/>
                        </a:rPr>
                        <a:t>және</a:t>
                      </a:r>
                      <a:r>
                        <a:rPr lang="ru-RU" sz="800" b="0" i="0" u="none" strike="noStrike" cap="none" dirty="0">
                          <a:solidFill>
                            <a:srgbClr val="007F76"/>
                          </a:solidFill>
                          <a:effectLst/>
                          <a:latin typeface="Arial Narrow" panose="020B0606020202030204" pitchFamily="34" charset="0"/>
                          <a:ea typeface="+mn-ea"/>
                          <a:cs typeface="+mn-cs"/>
                          <a:sym typeface="Arial"/>
                        </a:rPr>
                        <a:t> </a:t>
                      </a:r>
                      <a:r>
                        <a:rPr lang="ru-RU" sz="800" b="0" i="0" u="none" strike="noStrike" cap="none" dirty="0" err="1">
                          <a:solidFill>
                            <a:srgbClr val="007F76"/>
                          </a:solidFill>
                          <a:effectLst/>
                          <a:latin typeface="Arial Narrow" panose="020B0606020202030204" pitchFamily="34" charset="0"/>
                          <a:ea typeface="+mn-ea"/>
                          <a:cs typeface="+mn-cs"/>
                          <a:sym typeface="Arial"/>
                        </a:rPr>
                        <a:t>ашық</a:t>
                      </a:r>
                      <a:r>
                        <a:rPr lang="ru-RU" sz="800" b="0" i="0" u="none" strike="noStrike" cap="none" dirty="0">
                          <a:solidFill>
                            <a:srgbClr val="007F76"/>
                          </a:solidFill>
                          <a:effectLst/>
                          <a:latin typeface="Arial Narrow" panose="020B0606020202030204" pitchFamily="34" charset="0"/>
                          <a:ea typeface="+mn-ea"/>
                          <a:cs typeface="+mn-cs"/>
                          <a:sym typeface="Arial"/>
                        </a:rPr>
                        <a:t> </a:t>
                      </a:r>
                      <a:r>
                        <a:rPr lang="ru-RU" sz="800" b="0" i="0" u="none" strike="noStrike" cap="none" dirty="0" err="1">
                          <a:solidFill>
                            <a:srgbClr val="007F76"/>
                          </a:solidFill>
                          <a:effectLst/>
                          <a:latin typeface="Arial Narrow" panose="020B0606020202030204" pitchFamily="34" charset="0"/>
                          <a:ea typeface="+mn-ea"/>
                          <a:cs typeface="+mn-cs"/>
                          <a:sym typeface="Arial"/>
                        </a:rPr>
                        <a:t>аумақтарды</a:t>
                      </a:r>
                      <a:r>
                        <a:rPr lang="ru-RU" sz="800" b="0" i="0" u="none" strike="noStrike" cap="none" dirty="0">
                          <a:solidFill>
                            <a:srgbClr val="007F76"/>
                          </a:solidFill>
                          <a:effectLst/>
                          <a:latin typeface="Arial Narrow" panose="020B0606020202030204" pitchFamily="34" charset="0"/>
                          <a:ea typeface="+mn-ea"/>
                          <a:cs typeface="+mn-cs"/>
                          <a:sym typeface="Arial"/>
                        </a:rPr>
                        <a:t> </a:t>
                      </a:r>
                      <a:r>
                        <a:rPr lang="ru-RU" sz="800" b="0" i="0" u="none" strike="noStrike" cap="none" dirty="0" err="1">
                          <a:solidFill>
                            <a:srgbClr val="007F76"/>
                          </a:solidFill>
                          <a:effectLst/>
                          <a:latin typeface="Arial Narrow" panose="020B0606020202030204" pitchFamily="34" charset="0"/>
                          <a:ea typeface="+mn-ea"/>
                          <a:cs typeface="+mn-cs"/>
                          <a:sym typeface="Arial"/>
                        </a:rPr>
                        <a:t>тазалаушылар</a:t>
                      </a:r>
                      <a:endParaRPr lang="ru-RU" sz="800" b="0" i="0" u="none" strike="noStrike" cap="none" dirty="0">
                        <a:solidFill>
                          <a:srgbClr val="007F76"/>
                        </a:solidFill>
                        <a:effectLst/>
                        <a:latin typeface="Arial Narrow" panose="020B0606020202030204" pitchFamily="34" charset="0"/>
                        <a:ea typeface="+mn-ea"/>
                        <a:cs typeface="+mn-cs"/>
                        <a:sym typeface="Arial"/>
                      </a:endParaRPr>
                    </a:p>
                  </a:txBody>
                  <a:tcPr marL="9525" marR="9525" marT="9525" marB="0" anchor="ctr">
                    <a:solidFill>
                      <a:srgbClr val="007F76">
                        <a:alpha val="20000"/>
                      </a:srgbClr>
                    </a:solidFill>
                  </a:tcPr>
                </a:tc>
                <a:tc>
                  <a:txBody>
                    <a:bodyPr/>
                    <a:lstStyle/>
                    <a:p>
                      <a:pPr algn="ctr" fontAlgn="ctr"/>
                      <a:r>
                        <a:rPr lang="ru-RU" sz="800" b="0" i="0" u="none" strike="noStrike" cap="none">
                          <a:solidFill>
                            <a:srgbClr val="007F76"/>
                          </a:solidFill>
                          <a:effectLst/>
                          <a:latin typeface="Arial Narrow" panose="020B0606020202030204" pitchFamily="34" charset="0"/>
                          <a:ea typeface="+mn-ea"/>
                          <a:cs typeface="+mn-cs"/>
                          <a:sym typeface="Arial"/>
                        </a:rPr>
                        <a:t>2 292</a:t>
                      </a:r>
                    </a:p>
                  </a:txBody>
                  <a:tcPr marL="9525" marR="9525" marT="9525" marB="0" anchor="ctr">
                    <a:solidFill>
                      <a:srgbClr val="007F76">
                        <a:alpha val="20000"/>
                      </a:srgbClr>
                    </a:solidFill>
                  </a:tcPr>
                </a:tc>
                <a:tc>
                  <a:txBody>
                    <a:bodyPr/>
                    <a:lstStyle/>
                    <a:p>
                      <a:pPr algn="ctr" fontAlgn="ctr"/>
                      <a:r>
                        <a:rPr lang="ru-RU" sz="800" b="0" i="0" u="none" strike="noStrike" cap="none">
                          <a:solidFill>
                            <a:srgbClr val="007F76"/>
                          </a:solidFill>
                          <a:effectLst/>
                          <a:latin typeface="Arial Narrow" panose="020B0606020202030204" pitchFamily="34" charset="0"/>
                          <a:ea typeface="+mn-ea"/>
                          <a:cs typeface="+mn-cs"/>
                          <a:sym typeface="Arial"/>
                        </a:rPr>
                        <a:t>2,7%</a:t>
                      </a:r>
                    </a:p>
                  </a:txBody>
                  <a:tcPr marL="9525" marR="9525" marT="9525" marB="0" anchor="ctr">
                    <a:lnR w="12700" cap="flat" cmpd="sng" algn="ctr">
                      <a:noFill/>
                      <a:prstDash val="solid"/>
                      <a:round/>
                      <a:headEnd type="none" w="med" len="med"/>
                      <a:tailEnd type="none" w="med" len="med"/>
                    </a:lnR>
                    <a:solidFill>
                      <a:srgbClr val="007F76">
                        <a:alpha val="20000"/>
                      </a:srgbClr>
                    </a:solidFill>
                  </a:tcPr>
                </a:tc>
                <a:extLst>
                  <a:ext uri="{0D108BD9-81ED-4DB2-BD59-A6C34878D82A}">
                    <a16:rowId xmlns:a16="http://schemas.microsoft.com/office/drawing/2014/main" val="2518780093"/>
                  </a:ext>
                </a:extLst>
              </a:tr>
              <a:tr h="268937">
                <a:tc>
                  <a:txBody>
                    <a:bodyPr/>
                    <a:lstStyle/>
                    <a:p>
                      <a:pPr algn="ctr" fontAlgn="b"/>
                      <a:r>
                        <a:rPr lang="ru-RU" sz="800" u="none" strike="noStrike" dirty="0">
                          <a:solidFill>
                            <a:srgbClr val="007F76"/>
                          </a:solidFill>
                          <a:effectLst/>
                          <a:latin typeface="Arial Narrow" panose="020B0606020202030204" pitchFamily="34" charset="0"/>
                        </a:rPr>
                        <a:t>10</a:t>
                      </a:r>
                      <a:endParaRPr lang="en-US" sz="800" b="0" i="0" u="none" strike="noStrike" dirty="0">
                        <a:solidFill>
                          <a:srgbClr val="007F76"/>
                        </a:solidFill>
                        <a:effectLst/>
                        <a:latin typeface="Arial Narrow" panose="020B0606020202030204" pitchFamily="34" charset="0"/>
                      </a:endParaRPr>
                    </a:p>
                  </a:txBody>
                  <a:tcPr marL="9525" marR="9525" marT="0" marB="0" anchor="ctr">
                    <a:solidFill>
                      <a:schemeClr val="accent6">
                        <a:lumMod val="50000"/>
                        <a:alpha val="1000"/>
                      </a:schemeClr>
                    </a:solidFill>
                  </a:tcPr>
                </a:tc>
                <a:tc>
                  <a:txBody>
                    <a:bodyPr/>
                    <a:lstStyle/>
                    <a:p>
                      <a:pPr>
                        <a:lnSpc>
                          <a:spcPct val="107000"/>
                        </a:lnSpc>
                        <a:spcAft>
                          <a:spcPts val="800"/>
                        </a:spcAft>
                      </a:pPr>
                      <a:r>
                        <a:rPr lang="ru-RU" sz="1000" b="0" i="0" u="none" strike="noStrike" cap="none" dirty="0" err="1">
                          <a:solidFill>
                            <a:srgbClr val="007F76"/>
                          </a:solidFill>
                          <a:effectLst/>
                          <a:latin typeface="Arial Narrow" panose="020B0606020202030204" pitchFamily="34" charset="0"/>
                          <a:ea typeface="+mn-ea"/>
                          <a:cs typeface="+mn-cs"/>
                          <a:sym typeface="Arial"/>
                        </a:rPr>
                        <a:t>Қостанай</a:t>
                      </a:r>
                      <a:r>
                        <a:rPr lang="ru-RU" sz="1000" b="0" i="0" u="none" strike="noStrike" cap="none" dirty="0">
                          <a:solidFill>
                            <a:srgbClr val="007F76"/>
                          </a:solidFill>
                          <a:effectLst/>
                          <a:latin typeface="Arial Narrow" panose="020B0606020202030204" pitchFamily="34" charset="0"/>
                          <a:ea typeface="+mn-ea"/>
                          <a:cs typeface="+mn-cs"/>
                          <a:sym typeface="Arial"/>
                        </a:rPr>
                        <a:t> </a:t>
                      </a:r>
                      <a:r>
                        <a:rPr lang="ru-RU" sz="1000" b="0" i="0" u="none" strike="noStrike" cap="none" dirty="0" err="1">
                          <a:solidFill>
                            <a:srgbClr val="007F76"/>
                          </a:solidFill>
                          <a:effectLst/>
                          <a:latin typeface="Arial Narrow" panose="020B0606020202030204" pitchFamily="34" charset="0"/>
                          <a:ea typeface="+mn-ea"/>
                          <a:cs typeface="+mn-cs"/>
                          <a:sym typeface="Arial"/>
                        </a:rPr>
                        <a:t>облысы</a:t>
                      </a:r>
                      <a:endParaRPr lang="ru-RU" sz="1000" b="0" i="0" u="none" strike="noStrike" cap="none" dirty="0">
                        <a:solidFill>
                          <a:srgbClr val="007F76"/>
                        </a:solidFill>
                        <a:effectLst/>
                        <a:latin typeface="Arial Narrow" panose="020B0606020202030204" pitchFamily="34" charset="0"/>
                        <a:ea typeface="+mn-ea"/>
                        <a:cs typeface="+mn-cs"/>
                        <a:sym typeface="Arial"/>
                      </a:endParaRPr>
                    </a:p>
                  </a:txBody>
                  <a:tcPr marL="68580" marR="68580" marT="0" marB="0" anchor="ctr">
                    <a:solidFill>
                      <a:schemeClr val="accent6">
                        <a:lumMod val="50000"/>
                        <a:alpha val="1000"/>
                      </a:schemeClr>
                    </a:solidFill>
                  </a:tcPr>
                </a:tc>
                <a:tc>
                  <a:txBody>
                    <a:bodyPr/>
                    <a:lstStyle/>
                    <a:p>
                      <a:pPr algn="ctr" fontAlgn="ctr"/>
                      <a:r>
                        <a:rPr lang="ru-RU" sz="800" b="0" i="0" u="none" strike="noStrike" cap="none" dirty="0" err="1">
                          <a:solidFill>
                            <a:srgbClr val="007F76"/>
                          </a:solidFill>
                          <a:effectLst/>
                          <a:latin typeface="Arial Narrow" panose="020B0606020202030204" pitchFamily="34" charset="0"/>
                          <a:ea typeface="+mn-ea"/>
                          <a:cs typeface="+mn-cs"/>
                          <a:sym typeface="Arial"/>
                        </a:rPr>
                        <a:t>Әртүрлі</a:t>
                      </a:r>
                      <a:r>
                        <a:rPr lang="ru-RU" sz="800" b="0" i="0" u="none" strike="noStrike" cap="none" dirty="0">
                          <a:solidFill>
                            <a:srgbClr val="007F76"/>
                          </a:solidFill>
                          <a:effectLst/>
                          <a:latin typeface="Arial Narrow" panose="020B0606020202030204" pitchFamily="34" charset="0"/>
                          <a:ea typeface="+mn-ea"/>
                          <a:cs typeface="+mn-cs"/>
                          <a:sym typeface="Arial"/>
                        </a:rPr>
                        <a:t> </a:t>
                      </a:r>
                      <a:r>
                        <a:rPr lang="ru-RU" sz="800" b="0" i="0" u="none" strike="noStrike" cap="none" dirty="0" err="1">
                          <a:solidFill>
                            <a:srgbClr val="007F76"/>
                          </a:solidFill>
                          <a:effectLst/>
                          <a:latin typeface="Arial Narrow" panose="020B0606020202030204" pitchFamily="34" charset="0"/>
                          <a:ea typeface="+mn-ea"/>
                          <a:cs typeface="+mn-cs"/>
                          <a:sym typeface="Arial"/>
                        </a:rPr>
                        <a:t>жұмысты</a:t>
                      </a:r>
                      <a:r>
                        <a:rPr lang="ru-RU" sz="800" b="0" i="0" u="none" strike="noStrike" cap="none" dirty="0">
                          <a:solidFill>
                            <a:srgbClr val="007F76"/>
                          </a:solidFill>
                          <a:effectLst/>
                          <a:latin typeface="Arial Narrow" panose="020B0606020202030204" pitchFamily="34" charset="0"/>
                          <a:ea typeface="+mn-ea"/>
                          <a:cs typeface="+mn-cs"/>
                          <a:sym typeface="Arial"/>
                        </a:rPr>
                        <a:t> </a:t>
                      </a:r>
                      <a:r>
                        <a:rPr lang="ru-RU" sz="800" b="0" i="0" u="none" strike="noStrike" cap="none" dirty="0" err="1">
                          <a:solidFill>
                            <a:srgbClr val="007F76"/>
                          </a:solidFill>
                          <a:effectLst/>
                          <a:latin typeface="Arial Narrow" panose="020B0606020202030204" pitchFamily="34" charset="0"/>
                          <a:ea typeface="+mn-ea"/>
                          <a:cs typeface="+mn-cs"/>
                          <a:sym typeface="Arial"/>
                        </a:rPr>
                        <a:t>атқарушылар</a:t>
                      </a:r>
                      <a:endParaRPr lang="ru-RU" sz="800" b="0" i="0" u="none" strike="noStrike" cap="none" dirty="0">
                        <a:solidFill>
                          <a:srgbClr val="007F76"/>
                        </a:solidFill>
                        <a:effectLst/>
                        <a:latin typeface="Arial Narrow" panose="020B0606020202030204" pitchFamily="34" charset="0"/>
                        <a:ea typeface="+mn-ea"/>
                        <a:cs typeface="+mn-cs"/>
                        <a:sym typeface="Arial"/>
                      </a:endParaRPr>
                    </a:p>
                  </a:txBody>
                  <a:tcPr marL="9525" marR="9525" marT="9525" marB="0" anchor="ctr">
                    <a:solidFill>
                      <a:schemeClr val="accent6">
                        <a:lumMod val="50000"/>
                        <a:alpha val="1000"/>
                      </a:schemeClr>
                    </a:solidFill>
                  </a:tcPr>
                </a:tc>
                <a:tc>
                  <a:txBody>
                    <a:bodyPr/>
                    <a:lstStyle/>
                    <a:p>
                      <a:pPr algn="ctr" fontAlgn="ctr"/>
                      <a:r>
                        <a:rPr lang="ru-RU" sz="800" b="0" i="0" u="none" strike="noStrike" cap="none">
                          <a:solidFill>
                            <a:srgbClr val="007F76"/>
                          </a:solidFill>
                          <a:effectLst/>
                          <a:latin typeface="Arial Narrow" panose="020B0606020202030204" pitchFamily="34" charset="0"/>
                          <a:ea typeface="+mn-ea"/>
                          <a:cs typeface="+mn-cs"/>
                          <a:sym typeface="Arial"/>
                        </a:rPr>
                        <a:t>3 929</a:t>
                      </a:r>
                    </a:p>
                  </a:txBody>
                  <a:tcPr marL="9525" marR="9525" marT="9525" marB="0" anchor="ctr">
                    <a:solidFill>
                      <a:schemeClr val="accent6">
                        <a:lumMod val="50000"/>
                        <a:alpha val="1000"/>
                      </a:schemeClr>
                    </a:solidFill>
                  </a:tcPr>
                </a:tc>
                <a:tc>
                  <a:txBody>
                    <a:bodyPr/>
                    <a:lstStyle/>
                    <a:p>
                      <a:pPr algn="ctr" fontAlgn="ctr"/>
                      <a:r>
                        <a:rPr lang="ru-RU" sz="800" b="0" i="0" u="none" strike="noStrike" cap="none">
                          <a:solidFill>
                            <a:srgbClr val="007F76"/>
                          </a:solidFill>
                          <a:effectLst/>
                          <a:latin typeface="Arial Narrow" panose="020B0606020202030204" pitchFamily="34" charset="0"/>
                          <a:ea typeface="+mn-ea"/>
                          <a:cs typeface="+mn-cs"/>
                          <a:sym typeface="Arial"/>
                        </a:rPr>
                        <a:t>3,6%</a:t>
                      </a:r>
                    </a:p>
                  </a:txBody>
                  <a:tcPr marL="9525" marR="9525" marT="9525" marB="0" anchor="ctr">
                    <a:solidFill>
                      <a:schemeClr val="accent6">
                        <a:lumMod val="50000"/>
                        <a:alpha val="1000"/>
                      </a:schemeClr>
                    </a:solidFill>
                  </a:tcPr>
                </a:tc>
                <a:tc>
                  <a:txBody>
                    <a:bodyPr/>
                    <a:lstStyle/>
                    <a:p>
                      <a:pPr algn="ctr" fontAlgn="ctr"/>
                      <a:r>
                        <a:rPr lang="ru-RU" sz="800" b="0" i="0" u="none" strike="noStrike" cap="none" dirty="0">
                          <a:solidFill>
                            <a:srgbClr val="007F76"/>
                          </a:solidFill>
                          <a:effectLst/>
                          <a:latin typeface="Arial Narrow" panose="020B0606020202030204" pitchFamily="34" charset="0"/>
                          <a:ea typeface="+mn-ea"/>
                          <a:cs typeface="+mn-cs"/>
                          <a:sym typeface="Arial"/>
                        </a:rPr>
                        <a:t>Жеке </a:t>
                      </a:r>
                      <a:r>
                        <a:rPr lang="ru-RU" sz="800" b="0" i="0" u="none" strike="noStrike" cap="none" dirty="0" err="1">
                          <a:solidFill>
                            <a:srgbClr val="007F76"/>
                          </a:solidFill>
                          <a:effectLst/>
                          <a:latin typeface="Arial Narrow" panose="020B0606020202030204" pitchFamily="34" charset="0"/>
                          <a:ea typeface="+mn-ea"/>
                          <a:cs typeface="+mn-cs"/>
                          <a:sym typeface="Arial"/>
                        </a:rPr>
                        <a:t>жүргізушілер</a:t>
                      </a:r>
                      <a:r>
                        <a:rPr lang="ru-RU" sz="800" b="0" i="0" u="none" strike="noStrike" cap="none" dirty="0">
                          <a:solidFill>
                            <a:srgbClr val="007F76"/>
                          </a:solidFill>
                          <a:effectLst/>
                          <a:latin typeface="Arial Narrow" panose="020B0606020202030204" pitchFamily="34" charset="0"/>
                          <a:ea typeface="+mn-ea"/>
                          <a:cs typeface="+mn-cs"/>
                          <a:sym typeface="Arial"/>
                        </a:rPr>
                        <a:t> мен </a:t>
                      </a:r>
                      <a:r>
                        <a:rPr lang="ru-RU" sz="800" b="0" i="0" u="none" strike="noStrike" cap="none" dirty="0" err="1">
                          <a:solidFill>
                            <a:srgbClr val="007F76"/>
                          </a:solidFill>
                          <a:effectLst/>
                          <a:latin typeface="Arial Narrow" panose="020B0606020202030204" pitchFamily="34" charset="0"/>
                          <a:ea typeface="+mn-ea"/>
                          <a:cs typeface="+mn-cs"/>
                          <a:sym typeface="Arial"/>
                        </a:rPr>
                        <a:t>шопырлар</a:t>
                      </a:r>
                      <a:endParaRPr lang="ru-RU" sz="800" b="0" i="0" u="none" strike="noStrike" cap="none" dirty="0">
                        <a:solidFill>
                          <a:srgbClr val="007F76"/>
                        </a:solidFill>
                        <a:effectLst/>
                        <a:latin typeface="Arial Narrow" panose="020B0606020202030204" pitchFamily="34" charset="0"/>
                        <a:ea typeface="+mn-ea"/>
                        <a:cs typeface="+mn-cs"/>
                        <a:sym typeface="Arial"/>
                      </a:endParaRPr>
                    </a:p>
                  </a:txBody>
                  <a:tcPr marL="9525" marR="9525" marT="9525" marB="0" anchor="ctr">
                    <a:solidFill>
                      <a:schemeClr val="accent6">
                        <a:lumMod val="50000"/>
                        <a:alpha val="1000"/>
                      </a:schemeClr>
                    </a:solidFill>
                  </a:tcPr>
                </a:tc>
                <a:tc>
                  <a:txBody>
                    <a:bodyPr/>
                    <a:lstStyle/>
                    <a:p>
                      <a:pPr algn="ctr" fontAlgn="ctr"/>
                      <a:r>
                        <a:rPr lang="ru-RU" sz="800" b="0" i="0" u="none" strike="noStrike" cap="none">
                          <a:solidFill>
                            <a:srgbClr val="007F76"/>
                          </a:solidFill>
                          <a:effectLst/>
                          <a:latin typeface="Arial Narrow" panose="020B0606020202030204" pitchFamily="34" charset="0"/>
                          <a:ea typeface="+mn-ea"/>
                          <a:cs typeface="+mn-cs"/>
                          <a:sym typeface="Arial"/>
                        </a:rPr>
                        <a:t>3 671</a:t>
                      </a:r>
                    </a:p>
                  </a:txBody>
                  <a:tcPr marL="9525" marR="9525" marT="9525" marB="0" anchor="ctr">
                    <a:solidFill>
                      <a:schemeClr val="accent6">
                        <a:lumMod val="50000"/>
                        <a:alpha val="1000"/>
                      </a:schemeClr>
                    </a:solidFill>
                  </a:tcPr>
                </a:tc>
                <a:tc>
                  <a:txBody>
                    <a:bodyPr/>
                    <a:lstStyle/>
                    <a:p>
                      <a:pPr algn="ctr" fontAlgn="ctr"/>
                      <a:r>
                        <a:rPr lang="ru-RU" sz="800" b="0" i="0" u="none" strike="noStrike" cap="none">
                          <a:solidFill>
                            <a:srgbClr val="007F76"/>
                          </a:solidFill>
                          <a:effectLst/>
                          <a:latin typeface="Arial Narrow" panose="020B0606020202030204" pitchFamily="34" charset="0"/>
                          <a:ea typeface="+mn-ea"/>
                          <a:cs typeface="+mn-cs"/>
                          <a:sym typeface="Arial"/>
                        </a:rPr>
                        <a:t>3,3%</a:t>
                      </a:r>
                    </a:p>
                  </a:txBody>
                  <a:tcPr marL="9525" marR="9525" marT="9525" marB="0" anchor="ctr">
                    <a:solidFill>
                      <a:schemeClr val="accent6">
                        <a:lumMod val="50000"/>
                        <a:alpha val="1000"/>
                      </a:schemeClr>
                    </a:solidFill>
                  </a:tcPr>
                </a:tc>
                <a:tc>
                  <a:txBody>
                    <a:bodyPr/>
                    <a:lstStyle/>
                    <a:p>
                      <a:pPr algn="ctr" fontAlgn="ctr"/>
                      <a:r>
                        <a:rPr lang="ru-RU" sz="800" b="0" i="0" u="none" strike="noStrike" cap="none" dirty="0" err="1">
                          <a:solidFill>
                            <a:srgbClr val="007F76"/>
                          </a:solidFill>
                          <a:effectLst/>
                          <a:latin typeface="Arial Narrow" panose="020B0606020202030204" pitchFamily="34" charset="0"/>
                          <a:ea typeface="+mn-ea"/>
                          <a:cs typeface="+mn-cs"/>
                          <a:sym typeface="Arial"/>
                        </a:rPr>
                        <a:t>Күтім</a:t>
                      </a:r>
                      <a:r>
                        <a:rPr lang="ru-RU" sz="800" b="0" i="0" u="none" strike="noStrike" cap="none" dirty="0">
                          <a:solidFill>
                            <a:srgbClr val="007F76"/>
                          </a:solidFill>
                          <a:effectLst/>
                          <a:latin typeface="Arial Narrow" panose="020B0606020202030204" pitchFamily="34" charset="0"/>
                          <a:ea typeface="+mn-ea"/>
                          <a:cs typeface="+mn-cs"/>
                          <a:sym typeface="Arial"/>
                        </a:rPr>
                        <a:t> </a:t>
                      </a:r>
                      <a:r>
                        <a:rPr lang="ru-RU" sz="800" b="0" i="0" u="none" strike="noStrike" cap="none" dirty="0" err="1">
                          <a:solidFill>
                            <a:srgbClr val="007F76"/>
                          </a:solidFill>
                          <a:effectLst/>
                          <a:latin typeface="Arial Narrow" panose="020B0606020202030204" pitchFamily="34" charset="0"/>
                          <a:ea typeface="+mn-ea"/>
                          <a:cs typeface="+mn-cs"/>
                          <a:sym typeface="Arial"/>
                        </a:rPr>
                        <a:t>жөніндегі</a:t>
                      </a:r>
                      <a:r>
                        <a:rPr lang="ru-RU" sz="800" b="0" i="0" u="none" strike="noStrike" cap="none" dirty="0">
                          <a:solidFill>
                            <a:srgbClr val="007F76"/>
                          </a:solidFill>
                          <a:effectLst/>
                          <a:latin typeface="Arial Narrow" panose="020B0606020202030204" pitchFamily="34" charset="0"/>
                          <a:ea typeface="+mn-ea"/>
                          <a:cs typeface="+mn-cs"/>
                          <a:sym typeface="Arial"/>
                        </a:rPr>
                        <a:t> орта </a:t>
                      </a:r>
                      <a:r>
                        <a:rPr lang="ru-RU" sz="800" b="0" i="0" u="none" strike="noStrike" cap="none" dirty="0" err="1">
                          <a:solidFill>
                            <a:srgbClr val="007F76"/>
                          </a:solidFill>
                          <a:effectLst/>
                          <a:latin typeface="Arial Narrow" panose="020B0606020202030204" pitchFamily="34" charset="0"/>
                          <a:ea typeface="+mn-ea"/>
                          <a:cs typeface="+mn-cs"/>
                          <a:sym typeface="Arial"/>
                        </a:rPr>
                        <a:t>медициналық</a:t>
                      </a:r>
                      <a:r>
                        <a:rPr lang="ru-RU" sz="800" b="0" i="0" u="none" strike="noStrike" cap="none" dirty="0">
                          <a:solidFill>
                            <a:srgbClr val="007F76"/>
                          </a:solidFill>
                          <a:effectLst/>
                          <a:latin typeface="Arial Narrow" panose="020B0606020202030204" pitchFamily="34" charset="0"/>
                          <a:ea typeface="+mn-ea"/>
                          <a:cs typeface="+mn-cs"/>
                          <a:sym typeface="Arial"/>
                        </a:rPr>
                        <a:t> персонал</a:t>
                      </a:r>
                    </a:p>
                  </a:txBody>
                  <a:tcPr marL="9525" marR="9525" marT="9525" marB="0" anchor="ctr">
                    <a:solidFill>
                      <a:schemeClr val="accent6">
                        <a:lumMod val="50000"/>
                        <a:alpha val="1000"/>
                      </a:schemeClr>
                    </a:solidFill>
                  </a:tcPr>
                </a:tc>
                <a:tc>
                  <a:txBody>
                    <a:bodyPr/>
                    <a:lstStyle/>
                    <a:p>
                      <a:pPr algn="ctr" fontAlgn="ctr"/>
                      <a:r>
                        <a:rPr lang="ru-RU" sz="800" b="0" i="0" u="none" strike="noStrike" cap="none">
                          <a:solidFill>
                            <a:srgbClr val="007F76"/>
                          </a:solidFill>
                          <a:effectLst/>
                          <a:latin typeface="Arial Narrow" panose="020B0606020202030204" pitchFamily="34" charset="0"/>
                          <a:ea typeface="+mn-ea"/>
                          <a:cs typeface="+mn-cs"/>
                          <a:sym typeface="Arial"/>
                        </a:rPr>
                        <a:t>3 348</a:t>
                      </a:r>
                    </a:p>
                  </a:txBody>
                  <a:tcPr marL="9525" marR="9525" marT="9525" marB="0" anchor="ctr">
                    <a:solidFill>
                      <a:schemeClr val="accent6">
                        <a:lumMod val="50000"/>
                        <a:alpha val="1000"/>
                      </a:schemeClr>
                    </a:solidFill>
                  </a:tcPr>
                </a:tc>
                <a:tc>
                  <a:txBody>
                    <a:bodyPr/>
                    <a:lstStyle/>
                    <a:p>
                      <a:pPr algn="ctr" fontAlgn="ctr"/>
                      <a:r>
                        <a:rPr lang="ru-RU" sz="800" b="0" i="0" u="none" strike="noStrike" cap="none">
                          <a:solidFill>
                            <a:srgbClr val="007F76"/>
                          </a:solidFill>
                          <a:effectLst/>
                          <a:latin typeface="Arial Narrow" panose="020B0606020202030204" pitchFamily="34" charset="0"/>
                          <a:ea typeface="+mn-ea"/>
                          <a:cs typeface="+mn-cs"/>
                          <a:sym typeface="Arial"/>
                        </a:rPr>
                        <a:t>3,1%</a:t>
                      </a:r>
                    </a:p>
                  </a:txBody>
                  <a:tcPr marL="9525" marR="9525" marT="9525" marB="0" anchor="ctr">
                    <a:lnR w="12700" cap="flat" cmpd="sng" algn="ctr">
                      <a:noFill/>
                      <a:prstDash val="solid"/>
                      <a:round/>
                      <a:headEnd type="none" w="med" len="med"/>
                      <a:tailEnd type="none" w="med" len="med"/>
                    </a:lnR>
                    <a:solidFill>
                      <a:schemeClr val="accent6">
                        <a:lumMod val="50000"/>
                        <a:alpha val="1000"/>
                      </a:schemeClr>
                    </a:solidFill>
                  </a:tcPr>
                </a:tc>
                <a:extLst>
                  <a:ext uri="{0D108BD9-81ED-4DB2-BD59-A6C34878D82A}">
                    <a16:rowId xmlns:a16="http://schemas.microsoft.com/office/drawing/2014/main" val="3193291215"/>
                  </a:ext>
                </a:extLst>
              </a:tr>
              <a:tr h="268937">
                <a:tc>
                  <a:txBody>
                    <a:bodyPr/>
                    <a:lstStyle/>
                    <a:p>
                      <a:pPr algn="ctr" fontAlgn="b"/>
                      <a:r>
                        <a:rPr lang="ru-RU" sz="800" u="none" strike="noStrike" dirty="0">
                          <a:solidFill>
                            <a:srgbClr val="007F76"/>
                          </a:solidFill>
                          <a:effectLst/>
                          <a:latin typeface="Arial Narrow" panose="020B0606020202030204" pitchFamily="34" charset="0"/>
                        </a:rPr>
                        <a:t>11</a:t>
                      </a:r>
                      <a:endParaRPr lang="en-US" sz="800" b="0" i="0" u="none" strike="noStrike" dirty="0">
                        <a:solidFill>
                          <a:srgbClr val="007F76"/>
                        </a:solidFill>
                        <a:effectLst/>
                        <a:latin typeface="Arial Narrow" panose="020B0606020202030204" pitchFamily="34" charset="0"/>
                      </a:endParaRPr>
                    </a:p>
                  </a:txBody>
                  <a:tcPr marL="9525" marR="9525" marT="0" marB="0" anchor="ctr">
                    <a:solidFill>
                      <a:srgbClr val="007F76">
                        <a:alpha val="20000"/>
                      </a:srgbClr>
                    </a:solidFill>
                  </a:tcPr>
                </a:tc>
                <a:tc>
                  <a:txBody>
                    <a:bodyPr/>
                    <a:lstStyle/>
                    <a:p>
                      <a:pPr>
                        <a:lnSpc>
                          <a:spcPct val="107000"/>
                        </a:lnSpc>
                        <a:spcAft>
                          <a:spcPts val="800"/>
                        </a:spcAft>
                      </a:pPr>
                      <a:r>
                        <a:rPr lang="ru-RU" sz="1000" b="0" i="0" u="none" strike="noStrike" cap="none" dirty="0" err="1">
                          <a:solidFill>
                            <a:srgbClr val="007F76"/>
                          </a:solidFill>
                          <a:effectLst/>
                          <a:latin typeface="Arial Narrow" panose="020B0606020202030204" pitchFamily="34" charset="0"/>
                          <a:ea typeface="+mn-ea"/>
                          <a:cs typeface="+mn-cs"/>
                          <a:sym typeface="Arial"/>
                        </a:rPr>
                        <a:t>Қызылорда</a:t>
                      </a:r>
                      <a:r>
                        <a:rPr lang="ru-RU" sz="1000" b="0" i="0" u="none" strike="noStrike" cap="none" dirty="0">
                          <a:solidFill>
                            <a:srgbClr val="007F76"/>
                          </a:solidFill>
                          <a:effectLst/>
                          <a:latin typeface="Arial Narrow" panose="020B0606020202030204" pitchFamily="34" charset="0"/>
                          <a:ea typeface="+mn-ea"/>
                          <a:cs typeface="+mn-cs"/>
                          <a:sym typeface="Arial"/>
                        </a:rPr>
                        <a:t> </a:t>
                      </a:r>
                      <a:r>
                        <a:rPr lang="ru-RU" sz="1000" b="0" i="0" u="none" strike="noStrike" cap="none" dirty="0" err="1">
                          <a:solidFill>
                            <a:srgbClr val="007F76"/>
                          </a:solidFill>
                          <a:effectLst/>
                          <a:latin typeface="Arial Narrow" panose="020B0606020202030204" pitchFamily="34" charset="0"/>
                          <a:ea typeface="+mn-ea"/>
                          <a:cs typeface="+mn-cs"/>
                          <a:sym typeface="Arial"/>
                        </a:rPr>
                        <a:t>облысы</a:t>
                      </a:r>
                      <a:endParaRPr lang="ru-RU" sz="1000" b="0" i="0" u="none" strike="noStrike" cap="none" dirty="0">
                        <a:solidFill>
                          <a:srgbClr val="007F76"/>
                        </a:solidFill>
                        <a:effectLst/>
                        <a:latin typeface="Arial Narrow" panose="020B0606020202030204" pitchFamily="34" charset="0"/>
                        <a:ea typeface="+mn-ea"/>
                        <a:cs typeface="+mn-cs"/>
                        <a:sym typeface="Arial"/>
                      </a:endParaRPr>
                    </a:p>
                  </a:txBody>
                  <a:tcPr marL="68580" marR="68580" marT="0" marB="0" anchor="ctr">
                    <a:solidFill>
                      <a:srgbClr val="007F76">
                        <a:alpha val="20000"/>
                      </a:srgbClr>
                    </a:solidFill>
                  </a:tcPr>
                </a:tc>
                <a:tc>
                  <a:txBody>
                    <a:bodyPr/>
                    <a:lstStyle/>
                    <a:p>
                      <a:pPr algn="ctr" fontAlgn="ctr"/>
                      <a:r>
                        <a:rPr lang="ru-RU" sz="800" b="0" i="0" u="none" strike="noStrike" cap="none" dirty="0" err="1">
                          <a:solidFill>
                            <a:srgbClr val="007F76"/>
                          </a:solidFill>
                          <a:effectLst/>
                          <a:latin typeface="Arial Narrow" panose="020B0606020202030204" pitchFamily="34" charset="0"/>
                          <a:ea typeface="+mn-ea"/>
                          <a:cs typeface="+mn-cs"/>
                          <a:sym typeface="Arial"/>
                        </a:rPr>
                        <a:t>Әртүрлі</a:t>
                      </a:r>
                      <a:r>
                        <a:rPr lang="ru-RU" sz="800" b="0" i="0" u="none" strike="noStrike" cap="none" dirty="0">
                          <a:solidFill>
                            <a:srgbClr val="007F76"/>
                          </a:solidFill>
                          <a:effectLst/>
                          <a:latin typeface="Arial Narrow" panose="020B0606020202030204" pitchFamily="34" charset="0"/>
                          <a:ea typeface="+mn-ea"/>
                          <a:cs typeface="+mn-cs"/>
                          <a:sym typeface="Arial"/>
                        </a:rPr>
                        <a:t> </a:t>
                      </a:r>
                      <a:r>
                        <a:rPr lang="ru-RU" sz="800" b="0" i="0" u="none" strike="noStrike" cap="none" dirty="0" err="1">
                          <a:solidFill>
                            <a:srgbClr val="007F76"/>
                          </a:solidFill>
                          <a:effectLst/>
                          <a:latin typeface="Arial Narrow" panose="020B0606020202030204" pitchFamily="34" charset="0"/>
                          <a:ea typeface="+mn-ea"/>
                          <a:cs typeface="+mn-cs"/>
                          <a:sym typeface="Arial"/>
                        </a:rPr>
                        <a:t>жұмысты</a:t>
                      </a:r>
                      <a:r>
                        <a:rPr lang="ru-RU" sz="800" b="0" i="0" u="none" strike="noStrike" cap="none" dirty="0">
                          <a:solidFill>
                            <a:srgbClr val="007F76"/>
                          </a:solidFill>
                          <a:effectLst/>
                          <a:latin typeface="Arial Narrow" panose="020B0606020202030204" pitchFamily="34" charset="0"/>
                          <a:ea typeface="+mn-ea"/>
                          <a:cs typeface="+mn-cs"/>
                          <a:sym typeface="Arial"/>
                        </a:rPr>
                        <a:t> </a:t>
                      </a:r>
                      <a:r>
                        <a:rPr lang="ru-RU" sz="800" b="0" i="0" u="none" strike="noStrike" cap="none" dirty="0" err="1">
                          <a:solidFill>
                            <a:srgbClr val="007F76"/>
                          </a:solidFill>
                          <a:effectLst/>
                          <a:latin typeface="Arial Narrow" panose="020B0606020202030204" pitchFamily="34" charset="0"/>
                          <a:ea typeface="+mn-ea"/>
                          <a:cs typeface="+mn-cs"/>
                          <a:sym typeface="Arial"/>
                        </a:rPr>
                        <a:t>атқарушылар</a:t>
                      </a:r>
                      <a:endParaRPr lang="ru-RU" sz="800" b="0" i="0" u="none" strike="noStrike" cap="none" dirty="0">
                        <a:solidFill>
                          <a:srgbClr val="007F76"/>
                        </a:solidFill>
                        <a:effectLst/>
                        <a:latin typeface="Arial Narrow" panose="020B0606020202030204" pitchFamily="34" charset="0"/>
                        <a:ea typeface="+mn-ea"/>
                        <a:cs typeface="+mn-cs"/>
                        <a:sym typeface="Arial"/>
                      </a:endParaRPr>
                    </a:p>
                  </a:txBody>
                  <a:tcPr marL="9525" marR="9525" marT="9525" marB="0" anchor="ctr">
                    <a:solidFill>
                      <a:srgbClr val="007F76">
                        <a:alpha val="20000"/>
                      </a:srgbClr>
                    </a:solidFill>
                  </a:tcPr>
                </a:tc>
                <a:tc>
                  <a:txBody>
                    <a:bodyPr/>
                    <a:lstStyle/>
                    <a:p>
                      <a:pPr algn="ctr" fontAlgn="ctr"/>
                      <a:r>
                        <a:rPr lang="ru-RU" sz="800" b="0" i="0" u="none" strike="noStrike" cap="none">
                          <a:solidFill>
                            <a:srgbClr val="007F76"/>
                          </a:solidFill>
                          <a:effectLst/>
                          <a:latin typeface="Arial Narrow" panose="020B0606020202030204" pitchFamily="34" charset="0"/>
                          <a:ea typeface="+mn-ea"/>
                          <a:cs typeface="+mn-cs"/>
                          <a:sym typeface="Arial"/>
                        </a:rPr>
                        <a:t>4 666</a:t>
                      </a:r>
                    </a:p>
                  </a:txBody>
                  <a:tcPr marL="9525" marR="9525" marT="9525" marB="0" anchor="ctr">
                    <a:solidFill>
                      <a:srgbClr val="007F76">
                        <a:alpha val="20000"/>
                      </a:srgbClr>
                    </a:solidFill>
                  </a:tcPr>
                </a:tc>
                <a:tc>
                  <a:txBody>
                    <a:bodyPr/>
                    <a:lstStyle/>
                    <a:p>
                      <a:pPr algn="ctr" fontAlgn="ctr"/>
                      <a:r>
                        <a:rPr lang="ru-RU" sz="800" b="0" i="0" u="none" strike="noStrike" cap="none">
                          <a:solidFill>
                            <a:srgbClr val="007F76"/>
                          </a:solidFill>
                          <a:effectLst/>
                          <a:latin typeface="Arial Narrow" panose="020B0606020202030204" pitchFamily="34" charset="0"/>
                          <a:ea typeface="+mn-ea"/>
                          <a:cs typeface="+mn-cs"/>
                          <a:sym typeface="Arial"/>
                        </a:rPr>
                        <a:t>14,5%</a:t>
                      </a:r>
                    </a:p>
                  </a:txBody>
                  <a:tcPr marL="9525" marR="9525" marT="9525" marB="0" anchor="ctr">
                    <a:solidFill>
                      <a:srgbClr val="007F76">
                        <a:alpha val="20000"/>
                      </a:srgbClr>
                    </a:solidFill>
                  </a:tcPr>
                </a:tc>
                <a:tc>
                  <a:txBody>
                    <a:bodyPr/>
                    <a:lstStyle/>
                    <a:p>
                      <a:pPr marL="0" marR="0" lvl="0" indent="0" algn="ctr" defTabSz="914400" rtl="0" eaLnBrk="1" fontAlgn="ctr" latinLnBrk="0" hangingPunct="1">
                        <a:lnSpc>
                          <a:spcPct val="100000"/>
                        </a:lnSpc>
                        <a:spcBef>
                          <a:spcPts val="0"/>
                        </a:spcBef>
                        <a:spcAft>
                          <a:spcPts val="0"/>
                        </a:spcAft>
                        <a:buClrTx/>
                        <a:buSzTx/>
                        <a:buFontTx/>
                        <a:buNone/>
                        <a:tabLst/>
                        <a:defRPr/>
                      </a:pPr>
                      <a:r>
                        <a:rPr lang="ru-RU" sz="800" b="0" i="0" u="none" strike="noStrike" cap="none" dirty="0" err="1">
                          <a:solidFill>
                            <a:srgbClr val="007F76"/>
                          </a:solidFill>
                          <a:effectLst/>
                          <a:latin typeface="Arial Narrow" panose="020B0606020202030204" pitchFamily="34" charset="0"/>
                          <a:ea typeface="+mn-ea"/>
                          <a:cs typeface="+mn-cs"/>
                          <a:sym typeface="Arial"/>
                        </a:rPr>
                        <a:t>Басқа</a:t>
                      </a:r>
                      <a:r>
                        <a:rPr lang="ru-RU" sz="800" b="0" i="0" u="none" strike="noStrike" cap="none" dirty="0">
                          <a:solidFill>
                            <a:srgbClr val="007F76"/>
                          </a:solidFill>
                          <a:effectLst/>
                          <a:latin typeface="Arial Narrow" panose="020B0606020202030204" pitchFamily="34" charset="0"/>
                          <a:ea typeface="+mn-ea"/>
                          <a:cs typeface="+mn-cs"/>
                          <a:sym typeface="Arial"/>
                        </a:rPr>
                        <a:t> да </a:t>
                      </a:r>
                      <a:r>
                        <a:rPr lang="ru-RU" sz="800" b="0" i="0" u="none" strike="noStrike" cap="none" dirty="0" err="1">
                          <a:solidFill>
                            <a:srgbClr val="007F76"/>
                          </a:solidFill>
                          <a:effectLst/>
                          <a:latin typeface="Arial Narrow" panose="020B0606020202030204" pitchFamily="34" charset="0"/>
                          <a:ea typeface="+mn-ea"/>
                          <a:cs typeface="+mn-cs"/>
                          <a:sym typeface="Arial"/>
                        </a:rPr>
                        <a:t>біліктілігі</a:t>
                      </a:r>
                      <a:r>
                        <a:rPr lang="ru-RU" sz="800" b="0" i="0" u="none" strike="noStrike" cap="none" dirty="0">
                          <a:solidFill>
                            <a:srgbClr val="007F76"/>
                          </a:solidFill>
                          <a:effectLst/>
                          <a:latin typeface="Arial Narrow" panose="020B0606020202030204" pitchFamily="34" charset="0"/>
                          <a:ea typeface="+mn-ea"/>
                          <a:cs typeface="+mn-cs"/>
                          <a:sym typeface="Arial"/>
                        </a:rPr>
                        <a:t> </a:t>
                      </a:r>
                      <a:r>
                        <a:rPr lang="ru-RU" sz="800" b="0" i="0" u="none" strike="noStrike" cap="none" dirty="0" err="1">
                          <a:solidFill>
                            <a:srgbClr val="007F76"/>
                          </a:solidFill>
                          <a:effectLst/>
                          <a:latin typeface="Arial Narrow" panose="020B0606020202030204" pitchFamily="34" charset="0"/>
                          <a:ea typeface="+mn-ea"/>
                          <a:cs typeface="+mn-cs"/>
                          <a:sym typeface="Arial"/>
                        </a:rPr>
                        <a:t>жоқ</a:t>
                      </a:r>
                      <a:r>
                        <a:rPr lang="ru-RU" sz="800" b="0" i="0" u="none" strike="noStrike" cap="none" dirty="0">
                          <a:solidFill>
                            <a:srgbClr val="007F76"/>
                          </a:solidFill>
                          <a:effectLst/>
                          <a:latin typeface="Arial Narrow" panose="020B0606020202030204" pitchFamily="34" charset="0"/>
                          <a:ea typeface="+mn-ea"/>
                          <a:cs typeface="+mn-cs"/>
                          <a:sym typeface="Arial"/>
                        </a:rPr>
                        <a:t> </a:t>
                      </a:r>
                      <a:r>
                        <a:rPr lang="ru-RU" sz="800" b="0" i="0" u="none" strike="noStrike" cap="none" dirty="0" err="1">
                          <a:solidFill>
                            <a:srgbClr val="007F76"/>
                          </a:solidFill>
                          <a:effectLst/>
                          <a:latin typeface="Arial Narrow" panose="020B0606020202030204" pitchFamily="34" charset="0"/>
                          <a:ea typeface="+mn-ea"/>
                          <a:cs typeface="+mn-cs"/>
                          <a:sym typeface="Arial"/>
                        </a:rPr>
                        <a:t>жұмысшылар</a:t>
                      </a:r>
                      <a:endParaRPr lang="ru-RU" sz="800" b="0" i="0" u="none" strike="noStrike" cap="none" dirty="0">
                        <a:solidFill>
                          <a:srgbClr val="007F76"/>
                        </a:solidFill>
                        <a:effectLst/>
                        <a:latin typeface="Arial Narrow" panose="020B0606020202030204" pitchFamily="34" charset="0"/>
                        <a:ea typeface="+mn-ea"/>
                        <a:cs typeface="+mn-cs"/>
                        <a:sym typeface="Arial"/>
                      </a:endParaRPr>
                    </a:p>
                  </a:txBody>
                  <a:tcPr marL="9525" marR="9525" marT="9525" marB="0" anchor="ctr">
                    <a:solidFill>
                      <a:srgbClr val="007F76">
                        <a:alpha val="20000"/>
                      </a:srgbClr>
                    </a:solidFill>
                  </a:tcPr>
                </a:tc>
                <a:tc>
                  <a:txBody>
                    <a:bodyPr/>
                    <a:lstStyle/>
                    <a:p>
                      <a:pPr algn="ctr" fontAlgn="ctr"/>
                      <a:r>
                        <a:rPr lang="ru-RU" sz="800" b="0" i="0" u="none" strike="noStrike" cap="none">
                          <a:solidFill>
                            <a:srgbClr val="007F76"/>
                          </a:solidFill>
                          <a:effectLst/>
                          <a:latin typeface="Arial Narrow" panose="020B0606020202030204" pitchFamily="34" charset="0"/>
                          <a:ea typeface="+mn-ea"/>
                          <a:cs typeface="+mn-cs"/>
                          <a:sym typeface="Arial"/>
                        </a:rPr>
                        <a:t>3 415</a:t>
                      </a:r>
                    </a:p>
                  </a:txBody>
                  <a:tcPr marL="9525" marR="9525" marT="9525" marB="0" anchor="ctr">
                    <a:solidFill>
                      <a:srgbClr val="007F76">
                        <a:alpha val="20000"/>
                      </a:srgbClr>
                    </a:solidFill>
                  </a:tcPr>
                </a:tc>
                <a:tc>
                  <a:txBody>
                    <a:bodyPr/>
                    <a:lstStyle/>
                    <a:p>
                      <a:pPr algn="ctr" fontAlgn="ctr"/>
                      <a:r>
                        <a:rPr lang="ru-RU" sz="800" b="0" i="0" u="none" strike="noStrike" cap="none">
                          <a:solidFill>
                            <a:srgbClr val="007F76"/>
                          </a:solidFill>
                          <a:effectLst/>
                          <a:latin typeface="Arial Narrow" panose="020B0606020202030204" pitchFamily="34" charset="0"/>
                          <a:ea typeface="+mn-ea"/>
                          <a:cs typeface="+mn-cs"/>
                          <a:sym typeface="Arial"/>
                        </a:rPr>
                        <a:t>10,6%</a:t>
                      </a:r>
                    </a:p>
                  </a:txBody>
                  <a:tcPr marL="9525" marR="9525" marT="9525" marB="0" anchor="ctr">
                    <a:solidFill>
                      <a:srgbClr val="007F76">
                        <a:alpha val="20000"/>
                      </a:srgbClr>
                    </a:solidFill>
                  </a:tcPr>
                </a:tc>
                <a:tc>
                  <a:txBody>
                    <a:bodyPr/>
                    <a:lstStyle/>
                    <a:p>
                      <a:pPr algn="ctr" fontAlgn="ctr"/>
                      <a:r>
                        <a:rPr lang="ru-RU" sz="800" b="0" i="0" u="none" strike="noStrike" cap="none" dirty="0">
                          <a:solidFill>
                            <a:srgbClr val="007F76"/>
                          </a:solidFill>
                          <a:effectLst/>
                          <a:latin typeface="Arial Narrow" panose="020B0606020202030204" pitchFamily="34" charset="0"/>
                          <a:ea typeface="+mn-ea"/>
                          <a:cs typeface="+mn-cs"/>
                          <a:sym typeface="Arial"/>
                        </a:rPr>
                        <a:t>Аула </a:t>
                      </a:r>
                      <a:r>
                        <a:rPr lang="ru-RU" sz="800" b="0" i="0" u="none" strike="noStrike" cap="none" dirty="0" err="1">
                          <a:solidFill>
                            <a:srgbClr val="007F76"/>
                          </a:solidFill>
                          <a:effectLst/>
                          <a:latin typeface="Arial Narrow" panose="020B0606020202030204" pitchFamily="34" charset="0"/>
                          <a:ea typeface="+mn-ea"/>
                          <a:cs typeface="+mn-cs"/>
                          <a:sym typeface="Arial"/>
                        </a:rPr>
                        <a:t>сыпырушылар</a:t>
                      </a:r>
                      <a:r>
                        <a:rPr lang="ru-RU" sz="800" b="0" i="0" u="none" strike="noStrike" cap="none" dirty="0">
                          <a:solidFill>
                            <a:srgbClr val="007F76"/>
                          </a:solidFill>
                          <a:effectLst/>
                          <a:latin typeface="Arial Narrow" panose="020B0606020202030204" pitchFamily="34" charset="0"/>
                          <a:ea typeface="+mn-ea"/>
                          <a:cs typeface="+mn-cs"/>
                          <a:sym typeface="Arial"/>
                        </a:rPr>
                        <a:t> </a:t>
                      </a:r>
                      <a:r>
                        <a:rPr lang="ru-RU" sz="800" b="0" i="0" u="none" strike="noStrike" cap="none" dirty="0" err="1">
                          <a:solidFill>
                            <a:srgbClr val="007F76"/>
                          </a:solidFill>
                          <a:effectLst/>
                          <a:latin typeface="Arial Narrow" panose="020B0606020202030204" pitchFamily="34" charset="0"/>
                          <a:ea typeface="+mn-ea"/>
                          <a:cs typeface="+mn-cs"/>
                          <a:sym typeface="Arial"/>
                        </a:rPr>
                        <a:t>және</a:t>
                      </a:r>
                      <a:r>
                        <a:rPr lang="ru-RU" sz="800" b="0" i="0" u="none" strike="noStrike" cap="none" dirty="0">
                          <a:solidFill>
                            <a:srgbClr val="007F76"/>
                          </a:solidFill>
                          <a:effectLst/>
                          <a:latin typeface="Arial Narrow" panose="020B0606020202030204" pitchFamily="34" charset="0"/>
                          <a:ea typeface="+mn-ea"/>
                          <a:cs typeface="+mn-cs"/>
                          <a:sym typeface="Arial"/>
                        </a:rPr>
                        <a:t> </a:t>
                      </a:r>
                      <a:r>
                        <a:rPr lang="ru-RU" sz="800" b="0" i="0" u="none" strike="noStrike" cap="none" dirty="0" err="1">
                          <a:solidFill>
                            <a:srgbClr val="007F76"/>
                          </a:solidFill>
                          <a:effectLst/>
                          <a:latin typeface="Arial Narrow" panose="020B0606020202030204" pitchFamily="34" charset="0"/>
                          <a:ea typeface="+mn-ea"/>
                          <a:cs typeface="+mn-cs"/>
                          <a:sym typeface="Arial"/>
                        </a:rPr>
                        <a:t>ашық</a:t>
                      </a:r>
                      <a:r>
                        <a:rPr lang="ru-RU" sz="800" b="0" i="0" u="none" strike="noStrike" cap="none" dirty="0">
                          <a:solidFill>
                            <a:srgbClr val="007F76"/>
                          </a:solidFill>
                          <a:effectLst/>
                          <a:latin typeface="Arial Narrow" panose="020B0606020202030204" pitchFamily="34" charset="0"/>
                          <a:ea typeface="+mn-ea"/>
                          <a:cs typeface="+mn-cs"/>
                          <a:sym typeface="Arial"/>
                        </a:rPr>
                        <a:t> </a:t>
                      </a:r>
                      <a:r>
                        <a:rPr lang="ru-RU" sz="800" b="0" i="0" u="none" strike="noStrike" cap="none" dirty="0" err="1">
                          <a:solidFill>
                            <a:srgbClr val="007F76"/>
                          </a:solidFill>
                          <a:effectLst/>
                          <a:latin typeface="Arial Narrow" panose="020B0606020202030204" pitchFamily="34" charset="0"/>
                          <a:ea typeface="+mn-ea"/>
                          <a:cs typeface="+mn-cs"/>
                          <a:sym typeface="Arial"/>
                        </a:rPr>
                        <a:t>аумақтарды</a:t>
                      </a:r>
                      <a:r>
                        <a:rPr lang="ru-RU" sz="800" b="0" i="0" u="none" strike="noStrike" cap="none" dirty="0">
                          <a:solidFill>
                            <a:srgbClr val="007F76"/>
                          </a:solidFill>
                          <a:effectLst/>
                          <a:latin typeface="Arial Narrow" panose="020B0606020202030204" pitchFamily="34" charset="0"/>
                          <a:ea typeface="+mn-ea"/>
                          <a:cs typeface="+mn-cs"/>
                          <a:sym typeface="Arial"/>
                        </a:rPr>
                        <a:t> </a:t>
                      </a:r>
                      <a:r>
                        <a:rPr lang="ru-RU" sz="800" b="0" i="0" u="none" strike="noStrike" cap="none" dirty="0" err="1">
                          <a:solidFill>
                            <a:srgbClr val="007F76"/>
                          </a:solidFill>
                          <a:effectLst/>
                          <a:latin typeface="Arial Narrow" panose="020B0606020202030204" pitchFamily="34" charset="0"/>
                          <a:ea typeface="+mn-ea"/>
                          <a:cs typeface="+mn-cs"/>
                          <a:sym typeface="Arial"/>
                        </a:rPr>
                        <a:t>тазалаушылар</a:t>
                      </a:r>
                      <a:endParaRPr lang="ru-RU" sz="800" b="0" i="0" u="none" strike="noStrike" cap="none" dirty="0">
                        <a:solidFill>
                          <a:srgbClr val="007F76"/>
                        </a:solidFill>
                        <a:effectLst/>
                        <a:latin typeface="Arial Narrow" panose="020B0606020202030204" pitchFamily="34" charset="0"/>
                        <a:ea typeface="+mn-ea"/>
                        <a:cs typeface="+mn-cs"/>
                        <a:sym typeface="Arial"/>
                      </a:endParaRPr>
                    </a:p>
                  </a:txBody>
                  <a:tcPr marL="9525" marR="9525" marT="9525" marB="0" anchor="ctr">
                    <a:solidFill>
                      <a:srgbClr val="007F76">
                        <a:alpha val="20000"/>
                      </a:srgbClr>
                    </a:solidFill>
                  </a:tcPr>
                </a:tc>
                <a:tc>
                  <a:txBody>
                    <a:bodyPr/>
                    <a:lstStyle/>
                    <a:p>
                      <a:pPr algn="ctr" fontAlgn="ctr"/>
                      <a:r>
                        <a:rPr lang="ru-RU" sz="800" b="0" i="0" u="none" strike="noStrike" cap="none">
                          <a:solidFill>
                            <a:srgbClr val="007F76"/>
                          </a:solidFill>
                          <a:effectLst/>
                          <a:latin typeface="Arial Narrow" panose="020B0606020202030204" pitchFamily="34" charset="0"/>
                          <a:ea typeface="+mn-ea"/>
                          <a:cs typeface="+mn-cs"/>
                          <a:sym typeface="Arial"/>
                        </a:rPr>
                        <a:t>1 306</a:t>
                      </a:r>
                    </a:p>
                  </a:txBody>
                  <a:tcPr marL="9525" marR="9525" marT="9525" marB="0" anchor="ctr">
                    <a:solidFill>
                      <a:srgbClr val="007F76">
                        <a:alpha val="20000"/>
                      </a:srgbClr>
                    </a:solidFill>
                  </a:tcPr>
                </a:tc>
                <a:tc>
                  <a:txBody>
                    <a:bodyPr/>
                    <a:lstStyle/>
                    <a:p>
                      <a:pPr algn="ctr" fontAlgn="ctr"/>
                      <a:r>
                        <a:rPr lang="ru-RU" sz="800" b="0" i="0" u="none" strike="noStrike" cap="none">
                          <a:solidFill>
                            <a:srgbClr val="007F76"/>
                          </a:solidFill>
                          <a:effectLst/>
                          <a:latin typeface="Arial Narrow" panose="020B0606020202030204" pitchFamily="34" charset="0"/>
                          <a:ea typeface="+mn-ea"/>
                          <a:cs typeface="+mn-cs"/>
                          <a:sym typeface="Arial"/>
                        </a:rPr>
                        <a:t>4,1%</a:t>
                      </a:r>
                    </a:p>
                  </a:txBody>
                  <a:tcPr marL="9525" marR="9525" marT="9525" marB="0" anchor="ctr">
                    <a:lnR w="12700" cap="flat" cmpd="sng" algn="ctr">
                      <a:noFill/>
                      <a:prstDash val="solid"/>
                      <a:round/>
                      <a:headEnd type="none" w="med" len="med"/>
                      <a:tailEnd type="none" w="med" len="med"/>
                    </a:lnR>
                    <a:solidFill>
                      <a:srgbClr val="007F76">
                        <a:alpha val="20000"/>
                      </a:srgbClr>
                    </a:solidFill>
                  </a:tcPr>
                </a:tc>
                <a:extLst>
                  <a:ext uri="{0D108BD9-81ED-4DB2-BD59-A6C34878D82A}">
                    <a16:rowId xmlns:a16="http://schemas.microsoft.com/office/drawing/2014/main" val="3072528614"/>
                  </a:ext>
                </a:extLst>
              </a:tr>
              <a:tr h="268937">
                <a:tc>
                  <a:txBody>
                    <a:bodyPr/>
                    <a:lstStyle/>
                    <a:p>
                      <a:pPr algn="ctr" fontAlgn="b"/>
                      <a:r>
                        <a:rPr lang="ru-RU" sz="800" u="none" strike="noStrike" dirty="0">
                          <a:solidFill>
                            <a:srgbClr val="007F76"/>
                          </a:solidFill>
                          <a:effectLst/>
                          <a:latin typeface="Arial Narrow" panose="020B0606020202030204" pitchFamily="34" charset="0"/>
                        </a:rPr>
                        <a:t>12</a:t>
                      </a:r>
                      <a:endParaRPr lang="en-US" sz="800" b="0" i="0" u="none" strike="noStrike" dirty="0">
                        <a:solidFill>
                          <a:srgbClr val="007F76"/>
                        </a:solidFill>
                        <a:effectLst/>
                        <a:latin typeface="Arial Narrow" panose="020B0606020202030204" pitchFamily="34" charset="0"/>
                      </a:endParaRPr>
                    </a:p>
                  </a:txBody>
                  <a:tcPr marL="9525" marR="9525" marT="0" marB="0" anchor="ctr">
                    <a:solidFill>
                      <a:schemeClr val="accent6">
                        <a:lumMod val="50000"/>
                        <a:alpha val="1000"/>
                      </a:schemeClr>
                    </a:solidFill>
                  </a:tcPr>
                </a:tc>
                <a:tc>
                  <a:txBody>
                    <a:bodyPr/>
                    <a:lstStyle/>
                    <a:p>
                      <a:pPr>
                        <a:lnSpc>
                          <a:spcPct val="107000"/>
                        </a:lnSpc>
                        <a:spcAft>
                          <a:spcPts val="800"/>
                        </a:spcAft>
                      </a:pPr>
                      <a:r>
                        <a:rPr lang="ru-RU" sz="1000" b="0" i="0" u="none" strike="noStrike" cap="none" dirty="0" err="1">
                          <a:solidFill>
                            <a:srgbClr val="007F76"/>
                          </a:solidFill>
                          <a:effectLst/>
                          <a:latin typeface="Arial Narrow" panose="020B0606020202030204" pitchFamily="34" charset="0"/>
                          <a:ea typeface="+mn-ea"/>
                          <a:cs typeface="+mn-cs"/>
                          <a:sym typeface="Arial"/>
                        </a:rPr>
                        <a:t>Маңғыстау</a:t>
                      </a:r>
                      <a:r>
                        <a:rPr lang="ru-RU" sz="1000" b="0" i="0" u="none" strike="noStrike" cap="none" dirty="0">
                          <a:solidFill>
                            <a:srgbClr val="007F76"/>
                          </a:solidFill>
                          <a:effectLst/>
                          <a:latin typeface="Arial Narrow" panose="020B0606020202030204" pitchFamily="34" charset="0"/>
                          <a:ea typeface="+mn-ea"/>
                          <a:cs typeface="+mn-cs"/>
                          <a:sym typeface="Arial"/>
                        </a:rPr>
                        <a:t> </a:t>
                      </a:r>
                      <a:r>
                        <a:rPr lang="ru-RU" sz="1000" b="0" i="0" u="none" strike="noStrike" cap="none" dirty="0" err="1">
                          <a:solidFill>
                            <a:srgbClr val="007F76"/>
                          </a:solidFill>
                          <a:effectLst/>
                          <a:latin typeface="Arial Narrow" panose="020B0606020202030204" pitchFamily="34" charset="0"/>
                          <a:ea typeface="+mn-ea"/>
                          <a:cs typeface="+mn-cs"/>
                          <a:sym typeface="Arial"/>
                        </a:rPr>
                        <a:t>облысы</a:t>
                      </a:r>
                      <a:endParaRPr lang="ru-RU" sz="1000" b="0" i="0" u="none" strike="noStrike" cap="none" dirty="0">
                        <a:solidFill>
                          <a:srgbClr val="007F76"/>
                        </a:solidFill>
                        <a:effectLst/>
                        <a:latin typeface="Arial Narrow" panose="020B0606020202030204" pitchFamily="34" charset="0"/>
                        <a:ea typeface="+mn-ea"/>
                        <a:cs typeface="+mn-cs"/>
                        <a:sym typeface="Arial"/>
                      </a:endParaRPr>
                    </a:p>
                  </a:txBody>
                  <a:tcPr marL="68580" marR="68580" marT="0" marB="0" anchor="ctr">
                    <a:solidFill>
                      <a:schemeClr val="accent6">
                        <a:lumMod val="50000"/>
                        <a:alpha val="1000"/>
                      </a:schemeClr>
                    </a:solidFill>
                  </a:tcPr>
                </a:tc>
                <a:tc>
                  <a:txBody>
                    <a:bodyPr/>
                    <a:lstStyle/>
                    <a:p>
                      <a:pPr algn="ctr" fontAlgn="ctr"/>
                      <a:r>
                        <a:rPr lang="ru-RU" sz="800" b="0" i="0" u="none" strike="noStrike" cap="none" dirty="0" err="1">
                          <a:solidFill>
                            <a:srgbClr val="007F76"/>
                          </a:solidFill>
                          <a:effectLst/>
                          <a:latin typeface="Arial Narrow" panose="020B0606020202030204" pitchFamily="34" charset="0"/>
                          <a:ea typeface="+mn-ea"/>
                          <a:cs typeface="+mn-cs"/>
                          <a:sym typeface="Arial"/>
                        </a:rPr>
                        <a:t>Әртүрлі</a:t>
                      </a:r>
                      <a:r>
                        <a:rPr lang="ru-RU" sz="800" b="0" i="0" u="none" strike="noStrike" cap="none" dirty="0">
                          <a:solidFill>
                            <a:srgbClr val="007F76"/>
                          </a:solidFill>
                          <a:effectLst/>
                          <a:latin typeface="Arial Narrow" panose="020B0606020202030204" pitchFamily="34" charset="0"/>
                          <a:ea typeface="+mn-ea"/>
                          <a:cs typeface="+mn-cs"/>
                          <a:sym typeface="Arial"/>
                        </a:rPr>
                        <a:t> </a:t>
                      </a:r>
                      <a:r>
                        <a:rPr lang="ru-RU" sz="800" b="0" i="0" u="none" strike="noStrike" cap="none" dirty="0" err="1">
                          <a:solidFill>
                            <a:srgbClr val="007F76"/>
                          </a:solidFill>
                          <a:effectLst/>
                          <a:latin typeface="Arial Narrow" panose="020B0606020202030204" pitchFamily="34" charset="0"/>
                          <a:ea typeface="+mn-ea"/>
                          <a:cs typeface="+mn-cs"/>
                          <a:sym typeface="Arial"/>
                        </a:rPr>
                        <a:t>жұмысты</a:t>
                      </a:r>
                      <a:r>
                        <a:rPr lang="ru-RU" sz="800" b="0" i="0" u="none" strike="noStrike" cap="none" dirty="0">
                          <a:solidFill>
                            <a:srgbClr val="007F76"/>
                          </a:solidFill>
                          <a:effectLst/>
                          <a:latin typeface="Arial Narrow" panose="020B0606020202030204" pitchFamily="34" charset="0"/>
                          <a:ea typeface="+mn-ea"/>
                          <a:cs typeface="+mn-cs"/>
                          <a:sym typeface="Arial"/>
                        </a:rPr>
                        <a:t> </a:t>
                      </a:r>
                      <a:r>
                        <a:rPr lang="ru-RU" sz="800" b="0" i="0" u="none" strike="noStrike" cap="none" dirty="0" err="1">
                          <a:solidFill>
                            <a:srgbClr val="007F76"/>
                          </a:solidFill>
                          <a:effectLst/>
                          <a:latin typeface="Arial Narrow" panose="020B0606020202030204" pitchFamily="34" charset="0"/>
                          <a:ea typeface="+mn-ea"/>
                          <a:cs typeface="+mn-cs"/>
                          <a:sym typeface="Arial"/>
                        </a:rPr>
                        <a:t>атқарушылар</a:t>
                      </a:r>
                      <a:endParaRPr lang="ru-RU" sz="800" b="0" i="0" u="none" strike="noStrike" cap="none" dirty="0">
                        <a:solidFill>
                          <a:srgbClr val="007F76"/>
                        </a:solidFill>
                        <a:effectLst/>
                        <a:latin typeface="Arial Narrow" panose="020B0606020202030204" pitchFamily="34" charset="0"/>
                        <a:ea typeface="+mn-ea"/>
                        <a:cs typeface="+mn-cs"/>
                        <a:sym typeface="Arial"/>
                      </a:endParaRPr>
                    </a:p>
                  </a:txBody>
                  <a:tcPr marL="9525" marR="9525" marT="9525" marB="0" anchor="ctr">
                    <a:solidFill>
                      <a:schemeClr val="accent6">
                        <a:lumMod val="50000"/>
                        <a:alpha val="1000"/>
                      </a:schemeClr>
                    </a:solidFill>
                  </a:tcPr>
                </a:tc>
                <a:tc>
                  <a:txBody>
                    <a:bodyPr/>
                    <a:lstStyle/>
                    <a:p>
                      <a:pPr algn="ctr" fontAlgn="ctr"/>
                      <a:r>
                        <a:rPr lang="ru-RU" sz="800" b="0" i="0" u="none" strike="noStrike" cap="none">
                          <a:solidFill>
                            <a:srgbClr val="007F76"/>
                          </a:solidFill>
                          <a:effectLst/>
                          <a:latin typeface="Arial Narrow" panose="020B0606020202030204" pitchFamily="34" charset="0"/>
                          <a:ea typeface="+mn-ea"/>
                          <a:cs typeface="+mn-cs"/>
                          <a:sym typeface="Arial"/>
                        </a:rPr>
                        <a:t>1 674</a:t>
                      </a:r>
                    </a:p>
                  </a:txBody>
                  <a:tcPr marL="9525" marR="9525" marT="9525" marB="0" anchor="ctr">
                    <a:solidFill>
                      <a:schemeClr val="accent6">
                        <a:lumMod val="50000"/>
                        <a:alpha val="1000"/>
                      </a:schemeClr>
                    </a:solidFill>
                  </a:tcPr>
                </a:tc>
                <a:tc>
                  <a:txBody>
                    <a:bodyPr/>
                    <a:lstStyle/>
                    <a:p>
                      <a:pPr algn="ctr" fontAlgn="ctr"/>
                      <a:r>
                        <a:rPr lang="ru-RU" sz="800" b="0" i="0" u="none" strike="noStrike" cap="none">
                          <a:solidFill>
                            <a:srgbClr val="007F76"/>
                          </a:solidFill>
                          <a:effectLst/>
                          <a:latin typeface="Arial Narrow" panose="020B0606020202030204" pitchFamily="34" charset="0"/>
                          <a:ea typeface="+mn-ea"/>
                          <a:cs typeface="+mn-cs"/>
                          <a:sym typeface="Arial"/>
                        </a:rPr>
                        <a:t>5,9%</a:t>
                      </a:r>
                    </a:p>
                  </a:txBody>
                  <a:tcPr marL="9525" marR="9525" marT="9525" marB="0" anchor="ctr">
                    <a:solidFill>
                      <a:schemeClr val="accent6">
                        <a:lumMod val="50000"/>
                        <a:alpha val="1000"/>
                      </a:schemeClr>
                    </a:solidFill>
                  </a:tcPr>
                </a:tc>
                <a:tc>
                  <a:txBody>
                    <a:bodyPr/>
                    <a:lstStyle/>
                    <a:p>
                      <a:pPr algn="ctr" fontAlgn="ctr"/>
                      <a:r>
                        <a:rPr lang="ru-RU" sz="800" b="0" i="0" u="none" strike="noStrike" cap="none" dirty="0">
                          <a:solidFill>
                            <a:srgbClr val="007F76"/>
                          </a:solidFill>
                          <a:effectLst/>
                          <a:latin typeface="Arial Narrow" panose="020B0606020202030204" pitchFamily="34" charset="0"/>
                          <a:ea typeface="+mn-ea"/>
                          <a:cs typeface="+mn-cs"/>
                          <a:sym typeface="Arial"/>
                        </a:rPr>
                        <a:t>Аула </a:t>
                      </a:r>
                      <a:r>
                        <a:rPr lang="ru-RU" sz="800" b="0" i="0" u="none" strike="noStrike" cap="none" dirty="0" err="1">
                          <a:solidFill>
                            <a:srgbClr val="007F76"/>
                          </a:solidFill>
                          <a:effectLst/>
                          <a:latin typeface="Arial Narrow" panose="020B0606020202030204" pitchFamily="34" charset="0"/>
                          <a:ea typeface="+mn-ea"/>
                          <a:cs typeface="+mn-cs"/>
                          <a:sym typeface="Arial"/>
                        </a:rPr>
                        <a:t>сыпырушылар</a:t>
                      </a:r>
                      <a:r>
                        <a:rPr lang="ru-RU" sz="800" b="0" i="0" u="none" strike="noStrike" cap="none" dirty="0">
                          <a:solidFill>
                            <a:srgbClr val="007F76"/>
                          </a:solidFill>
                          <a:effectLst/>
                          <a:latin typeface="Arial Narrow" panose="020B0606020202030204" pitchFamily="34" charset="0"/>
                          <a:ea typeface="+mn-ea"/>
                          <a:cs typeface="+mn-cs"/>
                          <a:sym typeface="Arial"/>
                        </a:rPr>
                        <a:t> </a:t>
                      </a:r>
                      <a:r>
                        <a:rPr lang="ru-RU" sz="800" b="0" i="0" u="none" strike="noStrike" cap="none" dirty="0" err="1">
                          <a:solidFill>
                            <a:srgbClr val="007F76"/>
                          </a:solidFill>
                          <a:effectLst/>
                          <a:latin typeface="Arial Narrow" panose="020B0606020202030204" pitchFamily="34" charset="0"/>
                          <a:ea typeface="+mn-ea"/>
                          <a:cs typeface="+mn-cs"/>
                          <a:sym typeface="Arial"/>
                        </a:rPr>
                        <a:t>және</a:t>
                      </a:r>
                      <a:r>
                        <a:rPr lang="ru-RU" sz="800" b="0" i="0" u="none" strike="noStrike" cap="none" dirty="0">
                          <a:solidFill>
                            <a:srgbClr val="007F76"/>
                          </a:solidFill>
                          <a:effectLst/>
                          <a:latin typeface="Arial Narrow" panose="020B0606020202030204" pitchFamily="34" charset="0"/>
                          <a:ea typeface="+mn-ea"/>
                          <a:cs typeface="+mn-cs"/>
                          <a:sym typeface="Arial"/>
                        </a:rPr>
                        <a:t> </a:t>
                      </a:r>
                      <a:r>
                        <a:rPr lang="ru-RU" sz="800" b="0" i="0" u="none" strike="noStrike" cap="none" dirty="0" err="1">
                          <a:solidFill>
                            <a:srgbClr val="007F76"/>
                          </a:solidFill>
                          <a:effectLst/>
                          <a:latin typeface="Arial Narrow" panose="020B0606020202030204" pitchFamily="34" charset="0"/>
                          <a:ea typeface="+mn-ea"/>
                          <a:cs typeface="+mn-cs"/>
                          <a:sym typeface="Arial"/>
                        </a:rPr>
                        <a:t>ашық</a:t>
                      </a:r>
                      <a:r>
                        <a:rPr lang="ru-RU" sz="800" b="0" i="0" u="none" strike="noStrike" cap="none" dirty="0">
                          <a:solidFill>
                            <a:srgbClr val="007F76"/>
                          </a:solidFill>
                          <a:effectLst/>
                          <a:latin typeface="Arial Narrow" panose="020B0606020202030204" pitchFamily="34" charset="0"/>
                          <a:ea typeface="+mn-ea"/>
                          <a:cs typeface="+mn-cs"/>
                          <a:sym typeface="Arial"/>
                        </a:rPr>
                        <a:t> </a:t>
                      </a:r>
                      <a:r>
                        <a:rPr lang="ru-RU" sz="800" b="0" i="0" u="none" strike="noStrike" cap="none" dirty="0" err="1">
                          <a:solidFill>
                            <a:srgbClr val="007F76"/>
                          </a:solidFill>
                          <a:effectLst/>
                          <a:latin typeface="Arial Narrow" panose="020B0606020202030204" pitchFamily="34" charset="0"/>
                          <a:ea typeface="+mn-ea"/>
                          <a:cs typeface="+mn-cs"/>
                          <a:sym typeface="Arial"/>
                        </a:rPr>
                        <a:t>аумақтарды</a:t>
                      </a:r>
                      <a:r>
                        <a:rPr lang="ru-RU" sz="800" b="0" i="0" u="none" strike="noStrike" cap="none" dirty="0">
                          <a:solidFill>
                            <a:srgbClr val="007F76"/>
                          </a:solidFill>
                          <a:effectLst/>
                          <a:latin typeface="Arial Narrow" panose="020B0606020202030204" pitchFamily="34" charset="0"/>
                          <a:ea typeface="+mn-ea"/>
                          <a:cs typeface="+mn-cs"/>
                          <a:sym typeface="Arial"/>
                        </a:rPr>
                        <a:t> </a:t>
                      </a:r>
                      <a:r>
                        <a:rPr lang="ru-RU" sz="800" b="0" i="0" u="none" strike="noStrike" cap="none" dirty="0" err="1">
                          <a:solidFill>
                            <a:srgbClr val="007F76"/>
                          </a:solidFill>
                          <a:effectLst/>
                          <a:latin typeface="Arial Narrow" panose="020B0606020202030204" pitchFamily="34" charset="0"/>
                          <a:ea typeface="+mn-ea"/>
                          <a:cs typeface="+mn-cs"/>
                          <a:sym typeface="Arial"/>
                        </a:rPr>
                        <a:t>тазалаушылар</a:t>
                      </a:r>
                      <a:endParaRPr lang="ru-RU" sz="800" b="0" i="0" u="none" strike="noStrike" cap="none" dirty="0">
                        <a:solidFill>
                          <a:srgbClr val="007F76"/>
                        </a:solidFill>
                        <a:effectLst/>
                        <a:latin typeface="Arial Narrow" panose="020B0606020202030204" pitchFamily="34" charset="0"/>
                        <a:ea typeface="+mn-ea"/>
                        <a:cs typeface="+mn-cs"/>
                        <a:sym typeface="Arial"/>
                      </a:endParaRPr>
                    </a:p>
                  </a:txBody>
                  <a:tcPr marL="9525" marR="9525" marT="9525" marB="0" anchor="ctr">
                    <a:solidFill>
                      <a:schemeClr val="accent6">
                        <a:lumMod val="50000"/>
                        <a:alpha val="1000"/>
                      </a:schemeClr>
                    </a:solidFill>
                  </a:tcPr>
                </a:tc>
                <a:tc>
                  <a:txBody>
                    <a:bodyPr/>
                    <a:lstStyle/>
                    <a:p>
                      <a:pPr algn="ctr" fontAlgn="ctr"/>
                      <a:r>
                        <a:rPr lang="ru-RU" sz="800" b="0" i="0" u="none" strike="noStrike" cap="none">
                          <a:solidFill>
                            <a:srgbClr val="007F76"/>
                          </a:solidFill>
                          <a:effectLst/>
                          <a:latin typeface="Arial Narrow" panose="020B0606020202030204" pitchFamily="34" charset="0"/>
                          <a:ea typeface="+mn-ea"/>
                          <a:cs typeface="+mn-cs"/>
                          <a:sym typeface="Arial"/>
                        </a:rPr>
                        <a:t>1 667</a:t>
                      </a:r>
                    </a:p>
                  </a:txBody>
                  <a:tcPr marL="9525" marR="9525" marT="9525" marB="0" anchor="ctr">
                    <a:solidFill>
                      <a:schemeClr val="accent6">
                        <a:lumMod val="50000"/>
                        <a:alpha val="1000"/>
                      </a:schemeClr>
                    </a:solidFill>
                  </a:tcPr>
                </a:tc>
                <a:tc>
                  <a:txBody>
                    <a:bodyPr/>
                    <a:lstStyle/>
                    <a:p>
                      <a:pPr algn="ctr" fontAlgn="ctr"/>
                      <a:r>
                        <a:rPr lang="ru-RU" sz="800" b="0" i="0" u="none" strike="noStrike" cap="none" dirty="0">
                          <a:solidFill>
                            <a:srgbClr val="007F76"/>
                          </a:solidFill>
                          <a:effectLst/>
                          <a:latin typeface="Arial Narrow" panose="020B0606020202030204" pitchFamily="34" charset="0"/>
                          <a:ea typeface="+mn-ea"/>
                          <a:cs typeface="+mn-cs"/>
                          <a:sym typeface="Arial"/>
                        </a:rPr>
                        <a:t>5,9%</a:t>
                      </a:r>
                    </a:p>
                  </a:txBody>
                  <a:tcPr marL="9525" marR="9525" marT="9525" marB="0" anchor="ctr">
                    <a:solidFill>
                      <a:schemeClr val="accent6">
                        <a:lumMod val="50000"/>
                        <a:alpha val="1000"/>
                      </a:schemeClr>
                    </a:solidFill>
                  </a:tcPr>
                </a:tc>
                <a:tc>
                  <a:txBody>
                    <a:bodyPr/>
                    <a:lstStyle/>
                    <a:p>
                      <a:pPr marL="0" marR="0" lvl="0" indent="0" algn="ctr" defTabSz="914400" rtl="0" eaLnBrk="1" fontAlgn="ctr" latinLnBrk="0" hangingPunct="1">
                        <a:lnSpc>
                          <a:spcPct val="100000"/>
                        </a:lnSpc>
                        <a:spcBef>
                          <a:spcPts val="0"/>
                        </a:spcBef>
                        <a:spcAft>
                          <a:spcPts val="0"/>
                        </a:spcAft>
                        <a:buClrTx/>
                        <a:buSzTx/>
                        <a:buFontTx/>
                        <a:buNone/>
                        <a:tabLst/>
                        <a:defRPr/>
                      </a:pPr>
                      <a:r>
                        <a:rPr lang="ru-RU" sz="800" b="0" i="0" u="none" strike="noStrike" cap="none" dirty="0" err="1">
                          <a:solidFill>
                            <a:srgbClr val="007F76"/>
                          </a:solidFill>
                          <a:effectLst/>
                          <a:latin typeface="Arial Narrow" panose="020B0606020202030204" pitchFamily="34" charset="0"/>
                          <a:ea typeface="+mn-ea"/>
                          <a:cs typeface="+mn-cs"/>
                          <a:sym typeface="Arial"/>
                        </a:rPr>
                        <a:t>Басқа</a:t>
                      </a:r>
                      <a:r>
                        <a:rPr lang="ru-RU" sz="800" b="0" i="0" u="none" strike="noStrike" cap="none" dirty="0">
                          <a:solidFill>
                            <a:srgbClr val="007F76"/>
                          </a:solidFill>
                          <a:effectLst/>
                          <a:latin typeface="Arial Narrow" panose="020B0606020202030204" pitchFamily="34" charset="0"/>
                          <a:ea typeface="+mn-ea"/>
                          <a:cs typeface="+mn-cs"/>
                          <a:sym typeface="Arial"/>
                        </a:rPr>
                        <a:t> да </a:t>
                      </a:r>
                      <a:r>
                        <a:rPr lang="ru-RU" sz="800" b="0" i="0" u="none" strike="noStrike" cap="none" dirty="0" err="1">
                          <a:solidFill>
                            <a:srgbClr val="007F76"/>
                          </a:solidFill>
                          <a:effectLst/>
                          <a:latin typeface="Arial Narrow" panose="020B0606020202030204" pitchFamily="34" charset="0"/>
                          <a:ea typeface="+mn-ea"/>
                          <a:cs typeface="+mn-cs"/>
                          <a:sym typeface="Arial"/>
                        </a:rPr>
                        <a:t>біліктілігі</a:t>
                      </a:r>
                      <a:r>
                        <a:rPr lang="ru-RU" sz="800" b="0" i="0" u="none" strike="noStrike" cap="none" dirty="0">
                          <a:solidFill>
                            <a:srgbClr val="007F76"/>
                          </a:solidFill>
                          <a:effectLst/>
                          <a:latin typeface="Arial Narrow" panose="020B0606020202030204" pitchFamily="34" charset="0"/>
                          <a:ea typeface="+mn-ea"/>
                          <a:cs typeface="+mn-cs"/>
                          <a:sym typeface="Arial"/>
                        </a:rPr>
                        <a:t> </a:t>
                      </a:r>
                      <a:r>
                        <a:rPr lang="ru-RU" sz="800" b="0" i="0" u="none" strike="noStrike" cap="none" dirty="0" err="1">
                          <a:solidFill>
                            <a:srgbClr val="007F76"/>
                          </a:solidFill>
                          <a:effectLst/>
                          <a:latin typeface="Arial Narrow" panose="020B0606020202030204" pitchFamily="34" charset="0"/>
                          <a:ea typeface="+mn-ea"/>
                          <a:cs typeface="+mn-cs"/>
                          <a:sym typeface="Arial"/>
                        </a:rPr>
                        <a:t>жоқ</a:t>
                      </a:r>
                      <a:r>
                        <a:rPr lang="ru-RU" sz="800" b="0" i="0" u="none" strike="noStrike" cap="none" dirty="0">
                          <a:solidFill>
                            <a:srgbClr val="007F76"/>
                          </a:solidFill>
                          <a:effectLst/>
                          <a:latin typeface="Arial Narrow" panose="020B0606020202030204" pitchFamily="34" charset="0"/>
                          <a:ea typeface="+mn-ea"/>
                          <a:cs typeface="+mn-cs"/>
                          <a:sym typeface="Arial"/>
                        </a:rPr>
                        <a:t> </a:t>
                      </a:r>
                      <a:r>
                        <a:rPr lang="ru-RU" sz="800" b="0" i="0" u="none" strike="noStrike" cap="none" dirty="0" err="1">
                          <a:solidFill>
                            <a:srgbClr val="007F76"/>
                          </a:solidFill>
                          <a:effectLst/>
                          <a:latin typeface="Arial Narrow" panose="020B0606020202030204" pitchFamily="34" charset="0"/>
                          <a:ea typeface="+mn-ea"/>
                          <a:cs typeface="+mn-cs"/>
                          <a:sym typeface="Arial"/>
                        </a:rPr>
                        <a:t>жұмысшылар</a:t>
                      </a:r>
                      <a:endParaRPr lang="ru-RU" sz="800" b="0" i="0" u="none" strike="noStrike" cap="none" dirty="0">
                        <a:solidFill>
                          <a:srgbClr val="007F76"/>
                        </a:solidFill>
                        <a:effectLst/>
                        <a:latin typeface="Arial Narrow" panose="020B0606020202030204" pitchFamily="34" charset="0"/>
                        <a:ea typeface="+mn-ea"/>
                        <a:cs typeface="+mn-cs"/>
                        <a:sym typeface="Arial"/>
                      </a:endParaRPr>
                    </a:p>
                  </a:txBody>
                  <a:tcPr marL="9525" marR="9525" marT="9525" marB="0" anchor="ctr">
                    <a:solidFill>
                      <a:schemeClr val="accent6">
                        <a:lumMod val="50000"/>
                        <a:alpha val="1000"/>
                      </a:schemeClr>
                    </a:solidFill>
                  </a:tcPr>
                </a:tc>
                <a:tc>
                  <a:txBody>
                    <a:bodyPr/>
                    <a:lstStyle/>
                    <a:p>
                      <a:pPr algn="ctr" fontAlgn="ctr"/>
                      <a:r>
                        <a:rPr lang="ru-RU" sz="800" b="0" i="0" u="none" strike="noStrike" cap="none">
                          <a:solidFill>
                            <a:srgbClr val="007F76"/>
                          </a:solidFill>
                          <a:effectLst/>
                          <a:latin typeface="Arial Narrow" panose="020B0606020202030204" pitchFamily="34" charset="0"/>
                          <a:ea typeface="+mn-ea"/>
                          <a:cs typeface="+mn-cs"/>
                          <a:sym typeface="Arial"/>
                        </a:rPr>
                        <a:t>1 173</a:t>
                      </a:r>
                    </a:p>
                  </a:txBody>
                  <a:tcPr marL="9525" marR="9525" marT="9525" marB="0" anchor="ctr">
                    <a:solidFill>
                      <a:schemeClr val="accent6">
                        <a:lumMod val="50000"/>
                        <a:alpha val="1000"/>
                      </a:schemeClr>
                    </a:solidFill>
                  </a:tcPr>
                </a:tc>
                <a:tc>
                  <a:txBody>
                    <a:bodyPr/>
                    <a:lstStyle/>
                    <a:p>
                      <a:pPr algn="ctr" fontAlgn="ctr"/>
                      <a:r>
                        <a:rPr lang="ru-RU" sz="800" b="0" i="0" u="none" strike="noStrike" cap="none">
                          <a:solidFill>
                            <a:srgbClr val="007F76"/>
                          </a:solidFill>
                          <a:effectLst/>
                          <a:latin typeface="Arial Narrow" panose="020B0606020202030204" pitchFamily="34" charset="0"/>
                          <a:ea typeface="+mn-ea"/>
                          <a:cs typeface="+mn-cs"/>
                          <a:sym typeface="Arial"/>
                        </a:rPr>
                        <a:t>4,2%</a:t>
                      </a:r>
                    </a:p>
                  </a:txBody>
                  <a:tcPr marL="9525" marR="9525" marT="9525" marB="0" anchor="ctr">
                    <a:lnR w="12700" cap="flat" cmpd="sng" algn="ctr">
                      <a:noFill/>
                      <a:prstDash val="solid"/>
                      <a:round/>
                      <a:headEnd type="none" w="med" len="med"/>
                      <a:tailEnd type="none" w="med" len="med"/>
                    </a:lnR>
                    <a:solidFill>
                      <a:schemeClr val="accent6">
                        <a:lumMod val="50000"/>
                        <a:alpha val="1000"/>
                      </a:schemeClr>
                    </a:solidFill>
                  </a:tcPr>
                </a:tc>
                <a:extLst>
                  <a:ext uri="{0D108BD9-81ED-4DB2-BD59-A6C34878D82A}">
                    <a16:rowId xmlns:a16="http://schemas.microsoft.com/office/drawing/2014/main" val="3586959773"/>
                  </a:ext>
                </a:extLst>
              </a:tr>
              <a:tr h="268937">
                <a:tc>
                  <a:txBody>
                    <a:bodyPr/>
                    <a:lstStyle/>
                    <a:p>
                      <a:pPr algn="ctr" fontAlgn="b"/>
                      <a:r>
                        <a:rPr lang="ru-RU" sz="800" u="none" strike="noStrike" dirty="0">
                          <a:solidFill>
                            <a:srgbClr val="007F76"/>
                          </a:solidFill>
                          <a:effectLst/>
                          <a:latin typeface="Arial Narrow" panose="020B0606020202030204" pitchFamily="34" charset="0"/>
                        </a:rPr>
                        <a:t>13</a:t>
                      </a:r>
                      <a:endParaRPr lang="en-US" sz="800" b="0" i="0" u="none" strike="noStrike" dirty="0">
                        <a:solidFill>
                          <a:srgbClr val="007F76"/>
                        </a:solidFill>
                        <a:effectLst/>
                        <a:latin typeface="Arial Narrow" panose="020B0606020202030204" pitchFamily="34" charset="0"/>
                      </a:endParaRPr>
                    </a:p>
                  </a:txBody>
                  <a:tcPr marL="9525" marR="9525" marT="0" marB="0" anchor="ctr">
                    <a:solidFill>
                      <a:srgbClr val="007F76">
                        <a:alpha val="20000"/>
                      </a:srgbClr>
                    </a:solidFill>
                  </a:tcPr>
                </a:tc>
                <a:tc>
                  <a:txBody>
                    <a:bodyPr/>
                    <a:lstStyle/>
                    <a:p>
                      <a:pPr>
                        <a:lnSpc>
                          <a:spcPct val="107000"/>
                        </a:lnSpc>
                        <a:spcAft>
                          <a:spcPts val="800"/>
                        </a:spcAft>
                      </a:pPr>
                      <a:r>
                        <a:rPr lang="ru-RU" sz="1000" b="0" i="0" u="none" strike="noStrike" cap="none" dirty="0">
                          <a:solidFill>
                            <a:srgbClr val="007F76"/>
                          </a:solidFill>
                          <a:effectLst/>
                          <a:latin typeface="Arial Narrow" panose="020B0606020202030204" pitchFamily="34" charset="0"/>
                          <a:ea typeface="+mn-ea"/>
                          <a:cs typeface="+mn-cs"/>
                          <a:sym typeface="Arial"/>
                        </a:rPr>
                        <a:t>Павлодар </a:t>
                      </a:r>
                      <a:r>
                        <a:rPr lang="ru-RU" sz="1000" b="0" i="0" u="none" strike="noStrike" cap="none" dirty="0" err="1">
                          <a:solidFill>
                            <a:srgbClr val="007F76"/>
                          </a:solidFill>
                          <a:effectLst/>
                          <a:latin typeface="Arial Narrow" panose="020B0606020202030204" pitchFamily="34" charset="0"/>
                          <a:ea typeface="+mn-ea"/>
                          <a:cs typeface="+mn-cs"/>
                          <a:sym typeface="Arial"/>
                        </a:rPr>
                        <a:t>облысы</a:t>
                      </a:r>
                      <a:endParaRPr lang="ru-RU" sz="1000" b="0" i="0" u="none" strike="noStrike" cap="none" dirty="0">
                        <a:solidFill>
                          <a:srgbClr val="007F76"/>
                        </a:solidFill>
                        <a:effectLst/>
                        <a:latin typeface="Arial Narrow" panose="020B0606020202030204" pitchFamily="34" charset="0"/>
                        <a:ea typeface="+mn-ea"/>
                        <a:cs typeface="+mn-cs"/>
                        <a:sym typeface="Arial"/>
                      </a:endParaRPr>
                    </a:p>
                  </a:txBody>
                  <a:tcPr marL="68580" marR="68580" marT="0" marB="0" anchor="ctr">
                    <a:solidFill>
                      <a:srgbClr val="007F76">
                        <a:alpha val="20000"/>
                      </a:srgbClr>
                    </a:solidFill>
                  </a:tcPr>
                </a:tc>
                <a:tc>
                  <a:txBody>
                    <a:bodyPr/>
                    <a:lstStyle/>
                    <a:p>
                      <a:pPr marL="72000" algn="ctr" fontAlgn="ctr"/>
                      <a:r>
                        <a:rPr lang="ru-RU" sz="800" b="0" i="0" u="none" strike="noStrike" cap="none" dirty="0" err="1">
                          <a:solidFill>
                            <a:srgbClr val="007F76"/>
                          </a:solidFill>
                          <a:effectLst/>
                          <a:latin typeface="Arial Narrow" panose="020B0606020202030204" pitchFamily="34" charset="0"/>
                          <a:ea typeface="+mn-ea"/>
                          <a:cs typeface="+mn-cs"/>
                          <a:sym typeface="Arial"/>
                        </a:rPr>
                        <a:t>Күзетшілер</a:t>
                      </a:r>
                      <a:r>
                        <a:rPr lang="ru-RU" sz="800" b="0" i="0" u="none" strike="noStrike" cap="none" dirty="0">
                          <a:solidFill>
                            <a:srgbClr val="007F76"/>
                          </a:solidFill>
                          <a:effectLst/>
                          <a:latin typeface="Arial Narrow" panose="020B0606020202030204" pitchFamily="34" charset="0"/>
                          <a:ea typeface="+mn-ea"/>
                          <a:cs typeface="+mn-cs"/>
                          <a:sym typeface="Arial"/>
                        </a:rPr>
                        <a:t>, </a:t>
                      </a:r>
                      <a:r>
                        <a:rPr lang="ru-RU" sz="800" b="0" i="0" u="none" strike="noStrike" cap="none" dirty="0" err="1">
                          <a:solidFill>
                            <a:srgbClr val="007F76"/>
                          </a:solidFill>
                          <a:effectLst/>
                          <a:latin typeface="Arial Narrow" panose="020B0606020202030204" pitchFamily="34" charset="0"/>
                          <a:ea typeface="+mn-ea"/>
                          <a:cs typeface="+mn-cs"/>
                          <a:sym typeface="Arial"/>
                        </a:rPr>
                        <a:t>инкассаторлар</a:t>
                      </a:r>
                      <a:r>
                        <a:rPr lang="ru-RU" sz="800" b="0" i="0" u="none" strike="noStrike" cap="none" dirty="0">
                          <a:solidFill>
                            <a:srgbClr val="007F76"/>
                          </a:solidFill>
                          <a:effectLst/>
                          <a:latin typeface="Arial Narrow" panose="020B0606020202030204" pitchFamily="34" charset="0"/>
                          <a:ea typeface="+mn-ea"/>
                          <a:cs typeface="+mn-cs"/>
                          <a:sym typeface="Arial"/>
                        </a:rPr>
                        <a:t> </a:t>
                      </a:r>
                      <a:r>
                        <a:rPr lang="ru-RU" sz="800" b="0" i="0" u="none" strike="noStrike" cap="none" dirty="0" err="1">
                          <a:solidFill>
                            <a:srgbClr val="007F76"/>
                          </a:solidFill>
                          <a:effectLst/>
                          <a:latin typeface="Arial Narrow" panose="020B0606020202030204" pitchFamily="34" charset="0"/>
                          <a:ea typeface="+mn-ea"/>
                          <a:cs typeface="+mn-cs"/>
                          <a:sym typeface="Arial"/>
                        </a:rPr>
                        <a:t>және</a:t>
                      </a:r>
                      <a:r>
                        <a:rPr lang="ru-RU" sz="800" b="0" i="0" u="none" strike="noStrike" cap="none" dirty="0">
                          <a:solidFill>
                            <a:srgbClr val="007F76"/>
                          </a:solidFill>
                          <a:effectLst/>
                          <a:latin typeface="Arial Narrow" panose="020B0606020202030204" pitchFamily="34" charset="0"/>
                          <a:ea typeface="+mn-ea"/>
                          <a:cs typeface="+mn-cs"/>
                          <a:sym typeface="Arial"/>
                        </a:rPr>
                        <a:t>  </a:t>
                      </a:r>
                      <a:r>
                        <a:rPr lang="ru-RU" sz="800" b="0" i="0" u="none" strike="noStrike" cap="none" dirty="0" err="1">
                          <a:solidFill>
                            <a:srgbClr val="007F76"/>
                          </a:solidFill>
                          <a:effectLst/>
                          <a:latin typeface="Arial Narrow" panose="020B0606020202030204" pitchFamily="34" charset="0"/>
                          <a:ea typeface="+mn-ea"/>
                          <a:cs typeface="+mn-cs"/>
                          <a:sym typeface="Arial"/>
                        </a:rPr>
                        <a:t>тектес</a:t>
                      </a:r>
                      <a:r>
                        <a:rPr lang="ru-RU" sz="800" b="0" i="0" u="none" strike="noStrike" cap="none" dirty="0">
                          <a:solidFill>
                            <a:srgbClr val="007F76"/>
                          </a:solidFill>
                          <a:effectLst/>
                          <a:latin typeface="Arial Narrow" panose="020B0606020202030204" pitchFamily="34" charset="0"/>
                          <a:ea typeface="+mn-ea"/>
                          <a:cs typeface="+mn-cs"/>
                          <a:sym typeface="Arial"/>
                        </a:rPr>
                        <a:t> </a:t>
                      </a:r>
                      <a:r>
                        <a:rPr lang="ru-RU" sz="800" b="0" i="0" u="none" strike="noStrike" cap="none" dirty="0" err="1">
                          <a:solidFill>
                            <a:srgbClr val="007F76"/>
                          </a:solidFill>
                          <a:effectLst/>
                          <a:latin typeface="Arial Narrow" panose="020B0606020202030204" pitchFamily="34" charset="0"/>
                          <a:ea typeface="+mn-ea"/>
                          <a:cs typeface="+mn-cs"/>
                          <a:sym typeface="Arial"/>
                        </a:rPr>
                        <a:t>қызметтер</a:t>
                      </a:r>
                      <a:endParaRPr lang="ru-RU" sz="800" b="0" i="0" u="none" strike="noStrike" cap="none" dirty="0">
                        <a:solidFill>
                          <a:srgbClr val="007F76"/>
                        </a:solidFill>
                        <a:effectLst/>
                        <a:latin typeface="Arial Narrow" panose="020B0606020202030204" pitchFamily="34" charset="0"/>
                        <a:ea typeface="+mn-ea"/>
                        <a:cs typeface="+mn-cs"/>
                        <a:sym typeface="Arial"/>
                      </a:endParaRPr>
                    </a:p>
                  </a:txBody>
                  <a:tcPr marL="9525" marR="9525" marT="9525" marB="0" anchor="ctr">
                    <a:solidFill>
                      <a:srgbClr val="007F76">
                        <a:alpha val="20000"/>
                      </a:srgbClr>
                    </a:solidFill>
                  </a:tcPr>
                </a:tc>
                <a:tc>
                  <a:txBody>
                    <a:bodyPr/>
                    <a:lstStyle/>
                    <a:p>
                      <a:pPr algn="ctr" fontAlgn="ctr"/>
                      <a:r>
                        <a:rPr lang="ru-RU" sz="800" b="0" i="0" u="none" strike="noStrike" cap="none">
                          <a:solidFill>
                            <a:srgbClr val="007F76"/>
                          </a:solidFill>
                          <a:effectLst/>
                          <a:latin typeface="Arial Narrow" panose="020B0606020202030204" pitchFamily="34" charset="0"/>
                          <a:ea typeface="+mn-ea"/>
                          <a:cs typeface="+mn-cs"/>
                          <a:sym typeface="Arial"/>
                        </a:rPr>
                        <a:t>3 061</a:t>
                      </a:r>
                    </a:p>
                  </a:txBody>
                  <a:tcPr marL="9525" marR="9525" marT="9525" marB="0" anchor="ctr">
                    <a:solidFill>
                      <a:srgbClr val="007F76">
                        <a:alpha val="20000"/>
                      </a:srgbClr>
                    </a:solidFill>
                  </a:tcPr>
                </a:tc>
                <a:tc>
                  <a:txBody>
                    <a:bodyPr/>
                    <a:lstStyle/>
                    <a:p>
                      <a:pPr algn="ctr" fontAlgn="ctr"/>
                      <a:r>
                        <a:rPr lang="ru-RU" sz="800" b="0" i="0" u="none" strike="noStrike" cap="none">
                          <a:solidFill>
                            <a:srgbClr val="007F76"/>
                          </a:solidFill>
                          <a:effectLst/>
                          <a:latin typeface="Arial Narrow" panose="020B0606020202030204" pitchFamily="34" charset="0"/>
                          <a:ea typeface="+mn-ea"/>
                          <a:cs typeface="+mn-cs"/>
                          <a:sym typeface="Arial"/>
                        </a:rPr>
                        <a:t>4,6%</a:t>
                      </a:r>
                    </a:p>
                  </a:txBody>
                  <a:tcPr marL="9525" marR="9525" marT="9525" marB="0" anchor="ctr">
                    <a:solidFill>
                      <a:srgbClr val="007F76">
                        <a:alpha val="20000"/>
                      </a:srgbClr>
                    </a:solidFill>
                  </a:tcPr>
                </a:tc>
                <a:tc>
                  <a:txBody>
                    <a:bodyPr/>
                    <a:lstStyle/>
                    <a:p>
                      <a:pPr algn="ctr" fontAlgn="ctr"/>
                      <a:r>
                        <a:rPr lang="ru-RU" sz="800" b="0" i="0" u="none" strike="noStrike" cap="none" dirty="0">
                          <a:solidFill>
                            <a:srgbClr val="007F76"/>
                          </a:solidFill>
                          <a:effectLst/>
                          <a:latin typeface="Arial Narrow" panose="020B0606020202030204" pitchFamily="34" charset="0"/>
                          <a:ea typeface="+mn-ea"/>
                          <a:cs typeface="+mn-cs"/>
                          <a:sym typeface="Arial"/>
                        </a:rPr>
                        <a:t>Аула </a:t>
                      </a:r>
                      <a:r>
                        <a:rPr lang="ru-RU" sz="800" b="0" i="0" u="none" strike="noStrike" cap="none" dirty="0" err="1">
                          <a:solidFill>
                            <a:srgbClr val="007F76"/>
                          </a:solidFill>
                          <a:effectLst/>
                          <a:latin typeface="Arial Narrow" panose="020B0606020202030204" pitchFamily="34" charset="0"/>
                          <a:ea typeface="+mn-ea"/>
                          <a:cs typeface="+mn-cs"/>
                          <a:sym typeface="Arial"/>
                        </a:rPr>
                        <a:t>сыпырушылар</a:t>
                      </a:r>
                      <a:r>
                        <a:rPr lang="ru-RU" sz="800" b="0" i="0" u="none" strike="noStrike" cap="none" dirty="0">
                          <a:solidFill>
                            <a:srgbClr val="007F76"/>
                          </a:solidFill>
                          <a:effectLst/>
                          <a:latin typeface="Arial Narrow" panose="020B0606020202030204" pitchFamily="34" charset="0"/>
                          <a:ea typeface="+mn-ea"/>
                          <a:cs typeface="+mn-cs"/>
                          <a:sym typeface="Arial"/>
                        </a:rPr>
                        <a:t> </a:t>
                      </a:r>
                      <a:r>
                        <a:rPr lang="ru-RU" sz="800" b="0" i="0" u="none" strike="noStrike" cap="none" dirty="0" err="1">
                          <a:solidFill>
                            <a:srgbClr val="007F76"/>
                          </a:solidFill>
                          <a:effectLst/>
                          <a:latin typeface="Arial Narrow" panose="020B0606020202030204" pitchFamily="34" charset="0"/>
                          <a:ea typeface="+mn-ea"/>
                          <a:cs typeface="+mn-cs"/>
                          <a:sym typeface="Arial"/>
                        </a:rPr>
                        <a:t>және</a:t>
                      </a:r>
                      <a:r>
                        <a:rPr lang="ru-RU" sz="800" b="0" i="0" u="none" strike="noStrike" cap="none" dirty="0">
                          <a:solidFill>
                            <a:srgbClr val="007F76"/>
                          </a:solidFill>
                          <a:effectLst/>
                          <a:latin typeface="Arial Narrow" panose="020B0606020202030204" pitchFamily="34" charset="0"/>
                          <a:ea typeface="+mn-ea"/>
                          <a:cs typeface="+mn-cs"/>
                          <a:sym typeface="Arial"/>
                        </a:rPr>
                        <a:t> </a:t>
                      </a:r>
                      <a:r>
                        <a:rPr lang="ru-RU" sz="800" b="0" i="0" u="none" strike="noStrike" cap="none" dirty="0" err="1">
                          <a:solidFill>
                            <a:srgbClr val="007F76"/>
                          </a:solidFill>
                          <a:effectLst/>
                          <a:latin typeface="Arial Narrow" panose="020B0606020202030204" pitchFamily="34" charset="0"/>
                          <a:ea typeface="+mn-ea"/>
                          <a:cs typeface="+mn-cs"/>
                          <a:sym typeface="Arial"/>
                        </a:rPr>
                        <a:t>ашық</a:t>
                      </a:r>
                      <a:r>
                        <a:rPr lang="ru-RU" sz="800" b="0" i="0" u="none" strike="noStrike" cap="none" dirty="0">
                          <a:solidFill>
                            <a:srgbClr val="007F76"/>
                          </a:solidFill>
                          <a:effectLst/>
                          <a:latin typeface="Arial Narrow" panose="020B0606020202030204" pitchFamily="34" charset="0"/>
                          <a:ea typeface="+mn-ea"/>
                          <a:cs typeface="+mn-cs"/>
                          <a:sym typeface="Arial"/>
                        </a:rPr>
                        <a:t> </a:t>
                      </a:r>
                      <a:r>
                        <a:rPr lang="ru-RU" sz="800" b="0" i="0" u="none" strike="noStrike" cap="none" dirty="0" err="1">
                          <a:solidFill>
                            <a:srgbClr val="007F76"/>
                          </a:solidFill>
                          <a:effectLst/>
                          <a:latin typeface="Arial Narrow" panose="020B0606020202030204" pitchFamily="34" charset="0"/>
                          <a:ea typeface="+mn-ea"/>
                          <a:cs typeface="+mn-cs"/>
                          <a:sym typeface="Arial"/>
                        </a:rPr>
                        <a:t>аумақтарды</a:t>
                      </a:r>
                      <a:r>
                        <a:rPr lang="ru-RU" sz="800" b="0" i="0" u="none" strike="noStrike" cap="none" dirty="0">
                          <a:solidFill>
                            <a:srgbClr val="007F76"/>
                          </a:solidFill>
                          <a:effectLst/>
                          <a:latin typeface="Arial Narrow" panose="020B0606020202030204" pitchFamily="34" charset="0"/>
                          <a:ea typeface="+mn-ea"/>
                          <a:cs typeface="+mn-cs"/>
                          <a:sym typeface="Arial"/>
                        </a:rPr>
                        <a:t> </a:t>
                      </a:r>
                      <a:r>
                        <a:rPr lang="ru-RU" sz="800" b="0" i="0" u="none" strike="noStrike" cap="none" dirty="0" err="1">
                          <a:solidFill>
                            <a:srgbClr val="007F76"/>
                          </a:solidFill>
                          <a:effectLst/>
                          <a:latin typeface="Arial Narrow" panose="020B0606020202030204" pitchFamily="34" charset="0"/>
                          <a:ea typeface="+mn-ea"/>
                          <a:cs typeface="+mn-cs"/>
                          <a:sym typeface="Arial"/>
                        </a:rPr>
                        <a:t>тазалаушылар</a:t>
                      </a:r>
                      <a:endParaRPr lang="ru-RU" sz="800" b="0" i="0" u="none" strike="noStrike" cap="none" dirty="0">
                        <a:solidFill>
                          <a:srgbClr val="007F76"/>
                        </a:solidFill>
                        <a:effectLst/>
                        <a:latin typeface="Arial Narrow" panose="020B0606020202030204" pitchFamily="34" charset="0"/>
                        <a:ea typeface="+mn-ea"/>
                        <a:cs typeface="+mn-cs"/>
                        <a:sym typeface="Arial"/>
                      </a:endParaRPr>
                    </a:p>
                  </a:txBody>
                  <a:tcPr marL="9525" marR="9525" marT="9525" marB="0" anchor="ctr">
                    <a:solidFill>
                      <a:srgbClr val="007F76">
                        <a:alpha val="20000"/>
                      </a:srgbClr>
                    </a:solidFill>
                  </a:tcPr>
                </a:tc>
                <a:tc>
                  <a:txBody>
                    <a:bodyPr/>
                    <a:lstStyle/>
                    <a:p>
                      <a:pPr algn="ctr" fontAlgn="ctr"/>
                      <a:r>
                        <a:rPr lang="ru-RU" sz="800" b="0" i="0" u="none" strike="noStrike" cap="none" dirty="0">
                          <a:solidFill>
                            <a:srgbClr val="007F76"/>
                          </a:solidFill>
                          <a:effectLst/>
                          <a:latin typeface="Arial Narrow" panose="020B0606020202030204" pitchFamily="34" charset="0"/>
                          <a:ea typeface="+mn-ea"/>
                          <a:cs typeface="+mn-cs"/>
                          <a:sym typeface="Arial"/>
                        </a:rPr>
                        <a:t>2 270</a:t>
                      </a:r>
                    </a:p>
                  </a:txBody>
                  <a:tcPr marL="9525" marR="9525" marT="9525" marB="0" anchor="ctr">
                    <a:solidFill>
                      <a:srgbClr val="007F76">
                        <a:alpha val="20000"/>
                      </a:srgbClr>
                    </a:solidFill>
                  </a:tcPr>
                </a:tc>
                <a:tc>
                  <a:txBody>
                    <a:bodyPr/>
                    <a:lstStyle/>
                    <a:p>
                      <a:pPr algn="ctr" fontAlgn="ctr"/>
                      <a:r>
                        <a:rPr lang="ru-RU" sz="800" b="0" i="0" u="none" strike="noStrike" cap="none">
                          <a:solidFill>
                            <a:srgbClr val="007F76"/>
                          </a:solidFill>
                          <a:effectLst/>
                          <a:latin typeface="Arial Narrow" panose="020B0606020202030204" pitchFamily="34" charset="0"/>
                          <a:ea typeface="+mn-ea"/>
                          <a:cs typeface="+mn-cs"/>
                          <a:sym typeface="Arial"/>
                        </a:rPr>
                        <a:t>3,4%</a:t>
                      </a:r>
                    </a:p>
                  </a:txBody>
                  <a:tcPr marL="9525" marR="9525" marT="9525" marB="0" anchor="ctr">
                    <a:solidFill>
                      <a:srgbClr val="007F76">
                        <a:alpha val="20000"/>
                      </a:srgbClr>
                    </a:solidFill>
                  </a:tcPr>
                </a:tc>
                <a:tc>
                  <a:txBody>
                    <a:bodyPr/>
                    <a:lstStyle/>
                    <a:p>
                      <a:pPr algn="ctr" fontAlgn="ctr"/>
                      <a:r>
                        <a:rPr lang="ru-RU" sz="800" b="0" i="0" u="none" strike="noStrike" cap="none" dirty="0" err="1">
                          <a:solidFill>
                            <a:srgbClr val="007F76"/>
                          </a:solidFill>
                          <a:effectLst/>
                          <a:latin typeface="Arial Narrow" panose="020B0606020202030204" pitchFamily="34" charset="0"/>
                          <a:ea typeface="+mn-ea"/>
                          <a:cs typeface="+mn-cs"/>
                          <a:sym typeface="Arial"/>
                        </a:rPr>
                        <a:t>Өнеркәсіптік</a:t>
                      </a:r>
                      <a:r>
                        <a:rPr lang="ru-RU" sz="800" b="0" i="0" u="none" strike="noStrike" cap="none" dirty="0">
                          <a:solidFill>
                            <a:srgbClr val="007F76"/>
                          </a:solidFill>
                          <a:effectLst/>
                          <a:latin typeface="Arial Narrow" panose="020B0606020202030204" pitchFamily="34" charset="0"/>
                          <a:ea typeface="+mn-ea"/>
                          <a:cs typeface="+mn-cs"/>
                          <a:sym typeface="Arial"/>
                        </a:rPr>
                        <a:t> </a:t>
                      </a:r>
                      <a:r>
                        <a:rPr lang="ru-RU" sz="800" b="0" i="0" u="none" strike="noStrike" cap="none" dirty="0" err="1">
                          <a:solidFill>
                            <a:srgbClr val="007F76"/>
                          </a:solidFill>
                          <a:effectLst/>
                          <a:latin typeface="Arial Narrow" panose="020B0606020202030204" pitchFamily="34" charset="0"/>
                          <a:ea typeface="+mn-ea"/>
                          <a:cs typeface="+mn-cs"/>
                          <a:sym typeface="Arial"/>
                        </a:rPr>
                        <a:t>жабдықтардың</a:t>
                      </a:r>
                      <a:r>
                        <a:rPr lang="ru-RU" sz="800" b="0" i="0" u="none" strike="noStrike" cap="none" dirty="0">
                          <a:solidFill>
                            <a:srgbClr val="007F76"/>
                          </a:solidFill>
                          <a:effectLst/>
                          <a:latin typeface="Arial Narrow" panose="020B0606020202030204" pitchFamily="34" charset="0"/>
                          <a:ea typeface="+mn-ea"/>
                          <a:cs typeface="+mn-cs"/>
                          <a:sym typeface="Arial"/>
                        </a:rPr>
                        <a:t> </a:t>
                      </a:r>
                      <a:r>
                        <a:rPr lang="ru-RU" sz="800" b="0" i="0" u="none" strike="noStrike" cap="none" dirty="0" err="1">
                          <a:solidFill>
                            <a:srgbClr val="007F76"/>
                          </a:solidFill>
                          <a:effectLst/>
                          <a:latin typeface="Arial Narrow" panose="020B0606020202030204" pitchFamily="34" charset="0"/>
                          <a:ea typeface="+mn-ea"/>
                          <a:cs typeface="+mn-cs"/>
                          <a:sym typeface="Arial"/>
                        </a:rPr>
                        <a:t>слесарлары</a:t>
                      </a:r>
                      <a:endParaRPr lang="ru-RU" sz="800" b="0" i="0" u="none" strike="noStrike" cap="none" dirty="0">
                        <a:solidFill>
                          <a:srgbClr val="007F76"/>
                        </a:solidFill>
                        <a:effectLst/>
                        <a:latin typeface="Arial Narrow" panose="020B0606020202030204" pitchFamily="34" charset="0"/>
                        <a:ea typeface="+mn-ea"/>
                        <a:cs typeface="+mn-cs"/>
                        <a:sym typeface="Arial"/>
                      </a:endParaRPr>
                    </a:p>
                  </a:txBody>
                  <a:tcPr marL="9525" marR="9525" marT="9525" marB="0" anchor="ctr">
                    <a:solidFill>
                      <a:srgbClr val="007F76">
                        <a:alpha val="20000"/>
                      </a:srgbClr>
                    </a:solidFill>
                  </a:tcPr>
                </a:tc>
                <a:tc>
                  <a:txBody>
                    <a:bodyPr/>
                    <a:lstStyle/>
                    <a:p>
                      <a:pPr algn="ctr" fontAlgn="ctr"/>
                      <a:r>
                        <a:rPr lang="ru-RU" sz="800" b="0" i="0" u="none" strike="noStrike" cap="none">
                          <a:solidFill>
                            <a:srgbClr val="007F76"/>
                          </a:solidFill>
                          <a:effectLst/>
                          <a:latin typeface="Arial Narrow" panose="020B0606020202030204" pitchFamily="34" charset="0"/>
                          <a:ea typeface="+mn-ea"/>
                          <a:cs typeface="+mn-cs"/>
                          <a:sym typeface="Arial"/>
                        </a:rPr>
                        <a:t>1 963</a:t>
                      </a:r>
                    </a:p>
                  </a:txBody>
                  <a:tcPr marL="9525" marR="9525" marT="9525" marB="0" anchor="ctr">
                    <a:solidFill>
                      <a:srgbClr val="007F76">
                        <a:alpha val="20000"/>
                      </a:srgbClr>
                    </a:solidFill>
                  </a:tcPr>
                </a:tc>
                <a:tc>
                  <a:txBody>
                    <a:bodyPr/>
                    <a:lstStyle/>
                    <a:p>
                      <a:pPr algn="ctr" fontAlgn="ctr"/>
                      <a:r>
                        <a:rPr lang="ru-RU" sz="800" b="0" i="0" u="none" strike="noStrike" cap="none">
                          <a:solidFill>
                            <a:srgbClr val="007F76"/>
                          </a:solidFill>
                          <a:effectLst/>
                          <a:latin typeface="Arial Narrow" panose="020B0606020202030204" pitchFamily="34" charset="0"/>
                          <a:ea typeface="+mn-ea"/>
                          <a:cs typeface="+mn-cs"/>
                          <a:sym typeface="Arial"/>
                        </a:rPr>
                        <a:t>2,9%</a:t>
                      </a:r>
                    </a:p>
                  </a:txBody>
                  <a:tcPr marL="9525" marR="9525" marT="9525" marB="0" anchor="ctr">
                    <a:lnR w="12700" cap="flat" cmpd="sng" algn="ctr">
                      <a:noFill/>
                      <a:prstDash val="solid"/>
                      <a:round/>
                      <a:headEnd type="none" w="med" len="med"/>
                      <a:tailEnd type="none" w="med" len="med"/>
                    </a:lnR>
                    <a:solidFill>
                      <a:srgbClr val="007F76">
                        <a:alpha val="20000"/>
                      </a:srgbClr>
                    </a:solidFill>
                  </a:tcPr>
                </a:tc>
                <a:extLst>
                  <a:ext uri="{0D108BD9-81ED-4DB2-BD59-A6C34878D82A}">
                    <a16:rowId xmlns:a16="http://schemas.microsoft.com/office/drawing/2014/main" val="3966121263"/>
                  </a:ext>
                </a:extLst>
              </a:tr>
              <a:tr h="268937">
                <a:tc>
                  <a:txBody>
                    <a:bodyPr/>
                    <a:lstStyle/>
                    <a:p>
                      <a:pPr algn="ctr" fontAlgn="b"/>
                      <a:r>
                        <a:rPr lang="ru-RU" sz="800" u="none" strike="noStrike" dirty="0">
                          <a:solidFill>
                            <a:srgbClr val="007F76"/>
                          </a:solidFill>
                          <a:effectLst/>
                          <a:latin typeface="Arial Narrow" panose="020B0606020202030204" pitchFamily="34" charset="0"/>
                        </a:rPr>
                        <a:t>14</a:t>
                      </a:r>
                      <a:endParaRPr lang="en-US" sz="800" b="0" i="0" u="none" strike="noStrike" dirty="0">
                        <a:solidFill>
                          <a:srgbClr val="007F76"/>
                        </a:solidFill>
                        <a:effectLst/>
                        <a:latin typeface="Arial Narrow" panose="020B0606020202030204" pitchFamily="34" charset="0"/>
                      </a:endParaRPr>
                    </a:p>
                  </a:txBody>
                  <a:tcPr marL="9525" marR="9525" marT="0" marB="0" anchor="ctr">
                    <a:solidFill>
                      <a:schemeClr val="accent6">
                        <a:lumMod val="50000"/>
                        <a:alpha val="1000"/>
                      </a:schemeClr>
                    </a:solidFill>
                  </a:tcPr>
                </a:tc>
                <a:tc>
                  <a:txBody>
                    <a:bodyPr/>
                    <a:lstStyle/>
                    <a:p>
                      <a:pPr>
                        <a:lnSpc>
                          <a:spcPct val="107000"/>
                        </a:lnSpc>
                        <a:spcAft>
                          <a:spcPts val="800"/>
                        </a:spcAft>
                      </a:pPr>
                      <a:r>
                        <a:rPr lang="ru-RU" sz="1000" b="0" i="0" u="none" strike="noStrike" cap="none" dirty="0" err="1">
                          <a:solidFill>
                            <a:srgbClr val="007F76"/>
                          </a:solidFill>
                          <a:effectLst/>
                          <a:latin typeface="Arial Narrow" panose="020B0606020202030204" pitchFamily="34" charset="0"/>
                          <a:ea typeface="+mn-ea"/>
                          <a:cs typeface="+mn-cs"/>
                          <a:sym typeface="Arial"/>
                        </a:rPr>
                        <a:t>Солтүстік-Қазақстан</a:t>
                      </a:r>
                      <a:r>
                        <a:rPr lang="ru-RU" sz="1000" b="0" i="0" u="none" strike="noStrike" cap="none" dirty="0">
                          <a:solidFill>
                            <a:srgbClr val="007F76"/>
                          </a:solidFill>
                          <a:effectLst/>
                          <a:latin typeface="Arial Narrow" panose="020B0606020202030204" pitchFamily="34" charset="0"/>
                          <a:ea typeface="+mn-ea"/>
                          <a:cs typeface="+mn-cs"/>
                          <a:sym typeface="Arial"/>
                        </a:rPr>
                        <a:t> </a:t>
                      </a:r>
                      <a:r>
                        <a:rPr lang="ru-RU" sz="1000" b="0" i="0" u="none" strike="noStrike" cap="none" dirty="0" err="1">
                          <a:solidFill>
                            <a:srgbClr val="007F76"/>
                          </a:solidFill>
                          <a:effectLst/>
                          <a:latin typeface="Arial Narrow" panose="020B0606020202030204" pitchFamily="34" charset="0"/>
                          <a:ea typeface="+mn-ea"/>
                          <a:cs typeface="+mn-cs"/>
                          <a:sym typeface="Arial"/>
                        </a:rPr>
                        <a:t>облысы</a:t>
                      </a:r>
                      <a:endParaRPr lang="ru-RU" sz="1000" b="0" i="0" u="none" strike="noStrike" cap="none" dirty="0">
                        <a:solidFill>
                          <a:srgbClr val="007F76"/>
                        </a:solidFill>
                        <a:effectLst/>
                        <a:latin typeface="Arial Narrow" panose="020B0606020202030204" pitchFamily="34" charset="0"/>
                        <a:ea typeface="+mn-ea"/>
                        <a:cs typeface="+mn-cs"/>
                        <a:sym typeface="Arial"/>
                      </a:endParaRPr>
                    </a:p>
                  </a:txBody>
                  <a:tcPr marL="68580" marR="68580" marT="0" marB="0" anchor="ctr">
                    <a:solidFill>
                      <a:schemeClr val="accent6">
                        <a:lumMod val="50000"/>
                        <a:alpha val="1000"/>
                      </a:schemeClr>
                    </a:solidFill>
                  </a:tcPr>
                </a:tc>
                <a:tc>
                  <a:txBody>
                    <a:bodyPr/>
                    <a:lstStyle/>
                    <a:p>
                      <a:pPr algn="ctr" fontAlgn="ctr"/>
                      <a:r>
                        <a:rPr lang="ru-RU" sz="800" b="0" i="0" u="none" strike="noStrike" cap="none" dirty="0" err="1">
                          <a:solidFill>
                            <a:srgbClr val="007F76"/>
                          </a:solidFill>
                          <a:effectLst/>
                          <a:latin typeface="Arial Narrow" panose="020B0606020202030204" pitchFamily="34" charset="0"/>
                          <a:ea typeface="+mn-ea"/>
                          <a:cs typeface="+mn-cs"/>
                          <a:sym typeface="Arial"/>
                        </a:rPr>
                        <a:t>Әртүрлі</a:t>
                      </a:r>
                      <a:r>
                        <a:rPr lang="ru-RU" sz="800" b="0" i="0" u="none" strike="noStrike" cap="none" dirty="0">
                          <a:solidFill>
                            <a:srgbClr val="007F76"/>
                          </a:solidFill>
                          <a:effectLst/>
                          <a:latin typeface="Arial Narrow" panose="020B0606020202030204" pitchFamily="34" charset="0"/>
                          <a:ea typeface="+mn-ea"/>
                          <a:cs typeface="+mn-cs"/>
                          <a:sym typeface="Arial"/>
                        </a:rPr>
                        <a:t> </a:t>
                      </a:r>
                      <a:r>
                        <a:rPr lang="ru-RU" sz="800" b="0" i="0" u="none" strike="noStrike" cap="none" dirty="0" err="1">
                          <a:solidFill>
                            <a:srgbClr val="007F76"/>
                          </a:solidFill>
                          <a:effectLst/>
                          <a:latin typeface="Arial Narrow" panose="020B0606020202030204" pitchFamily="34" charset="0"/>
                          <a:ea typeface="+mn-ea"/>
                          <a:cs typeface="+mn-cs"/>
                          <a:sym typeface="Arial"/>
                        </a:rPr>
                        <a:t>жұмысты</a:t>
                      </a:r>
                      <a:r>
                        <a:rPr lang="ru-RU" sz="800" b="0" i="0" u="none" strike="noStrike" cap="none" dirty="0">
                          <a:solidFill>
                            <a:srgbClr val="007F76"/>
                          </a:solidFill>
                          <a:effectLst/>
                          <a:latin typeface="Arial Narrow" panose="020B0606020202030204" pitchFamily="34" charset="0"/>
                          <a:ea typeface="+mn-ea"/>
                          <a:cs typeface="+mn-cs"/>
                          <a:sym typeface="Arial"/>
                        </a:rPr>
                        <a:t> </a:t>
                      </a:r>
                      <a:r>
                        <a:rPr lang="ru-RU" sz="800" b="0" i="0" u="none" strike="noStrike" cap="none" dirty="0" err="1">
                          <a:solidFill>
                            <a:srgbClr val="007F76"/>
                          </a:solidFill>
                          <a:effectLst/>
                          <a:latin typeface="Arial Narrow" panose="020B0606020202030204" pitchFamily="34" charset="0"/>
                          <a:ea typeface="+mn-ea"/>
                          <a:cs typeface="+mn-cs"/>
                          <a:sym typeface="Arial"/>
                        </a:rPr>
                        <a:t>атқарушылар</a:t>
                      </a:r>
                      <a:endParaRPr lang="ru-RU" sz="800" b="0" i="0" u="none" strike="noStrike" cap="none" dirty="0">
                        <a:solidFill>
                          <a:srgbClr val="007F76"/>
                        </a:solidFill>
                        <a:effectLst/>
                        <a:latin typeface="Arial Narrow" panose="020B0606020202030204" pitchFamily="34" charset="0"/>
                        <a:ea typeface="+mn-ea"/>
                        <a:cs typeface="+mn-cs"/>
                        <a:sym typeface="Arial"/>
                      </a:endParaRPr>
                    </a:p>
                  </a:txBody>
                  <a:tcPr marL="9525" marR="9525" marT="9525" marB="0" anchor="ctr">
                    <a:solidFill>
                      <a:schemeClr val="accent6">
                        <a:lumMod val="50000"/>
                        <a:alpha val="1000"/>
                      </a:schemeClr>
                    </a:solidFill>
                  </a:tcPr>
                </a:tc>
                <a:tc>
                  <a:txBody>
                    <a:bodyPr/>
                    <a:lstStyle/>
                    <a:p>
                      <a:pPr algn="ctr" fontAlgn="ctr"/>
                      <a:r>
                        <a:rPr lang="ru-RU" sz="800" b="0" i="0" u="none" strike="noStrike" cap="none">
                          <a:solidFill>
                            <a:srgbClr val="007F76"/>
                          </a:solidFill>
                          <a:effectLst/>
                          <a:latin typeface="Arial Narrow" panose="020B0606020202030204" pitchFamily="34" charset="0"/>
                          <a:ea typeface="+mn-ea"/>
                          <a:cs typeface="+mn-cs"/>
                          <a:sym typeface="Arial"/>
                        </a:rPr>
                        <a:t>2 186</a:t>
                      </a:r>
                    </a:p>
                  </a:txBody>
                  <a:tcPr marL="9525" marR="9525" marT="9525" marB="0" anchor="ctr">
                    <a:solidFill>
                      <a:schemeClr val="accent6">
                        <a:lumMod val="50000"/>
                        <a:alpha val="1000"/>
                      </a:schemeClr>
                    </a:solidFill>
                  </a:tcPr>
                </a:tc>
                <a:tc>
                  <a:txBody>
                    <a:bodyPr/>
                    <a:lstStyle/>
                    <a:p>
                      <a:pPr algn="ctr" fontAlgn="ctr"/>
                      <a:r>
                        <a:rPr lang="ru-RU" sz="800" b="0" i="0" u="none" strike="noStrike" cap="none" dirty="0">
                          <a:solidFill>
                            <a:srgbClr val="007F76"/>
                          </a:solidFill>
                          <a:effectLst/>
                          <a:latin typeface="Arial Narrow" panose="020B0606020202030204" pitchFamily="34" charset="0"/>
                          <a:ea typeface="+mn-ea"/>
                          <a:cs typeface="+mn-cs"/>
                          <a:sym typeface="Arial"/>
                        </a:rPr>
                        <a:t>6,1%</a:t>
                      </a:r>
                    </a:p>
                  </a:txBody>
                  <a:tcPr marL="9525" marR="9525" marT="9525" marB="0" anchor="ctr">
                    <a:solidFill>
                      <a:schemeClr val="accent6">
                        <a:lumMod val="50000"/>
                        <a:alpha val="1000"/>
                      </a:schemeClr>
                    </a:solidFill>
                  </a:tcPr>
                </a:tc>
                <a:tc>
                  <a:txBody>
                    <a:bodyPr/>
                    <a:lstStyle/>
                    <a:p>
                      <a:pPr algn="ctr" fontAlgn="ctr"/>
                      <a:r>
                        <a:rPr lang="ru-RU" sz="800" b="0" i="0" u="none" strike="noStrike" cap="none" dirty="0" err="1">
                          <a:solidFill>
                            <a:srgbClr val="007F76"/>
                          </a:solidFill>
                          <a:effectLst/>
                          <a:latin typeface="Arial Narrow" panose="020B0606020202030204" pitchFamily="34" charset="0"/>
                          <a:ea typeface="+mn-ea"/>
                          <a:cs typeface="+mn-cs"/>
                          <a:sym typeface="Arial"/>
                        </a:rPr>
                        <a:t>Жоғары</a:t>
                      </a:r>
                      <a:r>
                        <a:rPr lang="ru-RU" sz="800" b="0" i="0" u="none" strike="noStrike" cap="none" dirty="0">
                          <a:solidFill>
                            <a:srgbClr val="007F76"/>
                          </a:solidFill>
                          <a:effectLst/>
                          <a:latin typeface="Arial Narrow" panose="020B0606020202030204" pitchFamily="34" charset="0"/>
                          <a:ea typeface="+mn-ea"/>
                          <a:cs typeface="+mn-cs"/>
                          <a:sym typeface="Arial"/>
                        </a:rPr>
                        <a:t> </a:t>
                      </a:r>
                      <a:r>
                        <a:rPr lang="ru-RU" sz="800" b="0" i="0" u="none" strike="noStrike" cap="none" dirty="0" err="1">
                          <a:solidFill>
                            <a:srgbClr val="007F76"/>
                          </a:solidFill>
                          <a:effectLst/>
                          <a:latin typeface="Arial Narrow" panose="020B0606020202030204" pitchFamily="34" charset="0"/>
                          <a:ea typeface="+mn-ea"/>
                          <a:cs typeface="+mn-cs"/>
                          <a:sym typeface="Arial"/>
                        </a:rPr>
                        <a:t>вольтты</a:t>
                      </a:r>
                      <a:r>
                        <a:rPr lang="ru-RU" sz="800" b="0" i="0" u="none" strike="noStrike" cap="none" dirty="0">
                          <a:solidFill>
                            <a:srgbClr val="007F76"/>
                          </a:solidFill>
                          <a:effectLst/>
                          <a:latin typeface="Arial Narrow" panose="020B0606020202030204" pitchFamily="34" charset="0"/>
                          <a:ea typeface="+mn-ea"/>
                          <a:cs typeface="+mn-cs"/>
                          <a:sym typeface="Arial"/>
                        </a:rPr>
                        <a:t> </a:t>
                      </a:r>
                      <a:r>
                        <a:rPr lang="ru-RU" sz="800" b="0" i="0" u="none" strike="noStrike" cap="none" dirty="0" err="1">
                          <a:solidFill>
                            <a:srgbClr val="007F76"/>
                          </a:solidFill>
                          <a:effectLst/>
                          <a:latin typeface="Arial Narrow" panose="020B0606020202030204" pitchFamily="34" charset="0"/>
                          <a:ea typeface="+mn-ea"/>
                          <a:cs typeface="+mn-cs"/>
                          <a:sym typeface="Arial"/>
                        </a:rPr>
                        <a:t>электр</a:t>
                      </a:r>
                      <a:r>
                        <a:rPr lang="ru-RU" sz="800" b="0" i="0" u="none" strike="noStrike" cap="none" dirty="0">
                          <a:solidFill>
                            <a:srgbClr val="007F76"/>
                          </a:solidFill>
                          <a:effectLst/>
                          <a:latin typeface="Arial Narrow" panose="020B0606020202030204" pitchFamily="34" charset="0"/>
                          <a:ea typeface="+mn-ea"/>
                          <a:cs typeface="+mn-cs"/>
                          <a:sym typeface="Arial"/>
                        </a:rPr>
                        <a:t> </a:t>
                      </a:r>
                      <a:r>
                        <a:rPr lang="ru-RU" sz="800" b="0" i="0" u="none" strike="noStrike" cap="none" dirty="0" err="1">
                          <a:solidFill>
                            <a:srgbClr val="007F76"/>
                          </a:solidFill>
                          <a:effectLst/>
                          <a:latin typeface="Arial Narrow" panose="020B0606020202030204" pitchFamily="34" charset="0"/>
                          <a:ea typeface="+mn-ea"/>
                          <a:cs typeface="+mn-cs"/>
                          <a:sym typeface="Arial"/>
                        </a:rPr>
                        <a:t>тізбектері</a:t>
                      </a:r>
                      <a:r>
                        <a:rPr lang="ru-RU" sz="800" b="0" i="0" u="none" strike="noStrike" cap="none" dirty="0">
                          <a:solidFill>
                            <a:srgbClr val="007F76"/>
                          </a:solidFill>
                          <a:effectLst/>
                          <a:latin typeface="Arial Narrow" panose="020B0606020202030204" pitchFamily="34" charset="0"/>
                          <a:ea typeface="+mn-ea"/>
                          <a:cs typeface="+mn-cs"/>
                          <a:sym typeface="Arial"/>
                        </a:rPr>
                        <a:t> </a:t>
                      </a:r>
                      <a:r>
                        <a:rPr lang="ru-RU" sz="800" b="0" i="0" u="none" strike="noStrike" cap="none" dirty="0" err="1">
                          <a:solidFill>
                            <a:srgbClr val="007F76"/>
                          </a:solidFill>
                          <a:effectLst/>
                          <a:latin typeface="Arial Narrow" panose="020B0606020202030204" pitchFamily="34" charset="0"/>
                          <a:ea typeface="+mn-ea"/>
                          <a:cs typeface="+mn-cs"/>
                          <a:sym typeface="Arial"/>
                        </a:rPr>
                        <a:t>бойынша</a:t>
                      </a:r>
                      <a:r>
                        <a:rPr lang="ru-RU" sz="800" b="0" i="0" u="none" strike="noStrike" cap="none" dirty="0">
                          <a:solidFill>
                            <a:srgbClr val="007F76"/>
                          </a:solidFill>
                          <a:effectLst/>
                          <a:latin typeface="Arial Narrow" panose="020B0606020202030204" pitchFamily="34" charset="0"/>
                          <a:ea typeface="+mn-ea"/>
                          <a:cs typeface="+mn-cs"/>
                          <a:sym typeface="Arial"/>
                        </a:rPr>
                        <a:t> </a:t>
                      </a:r>
                      <a:r>
                        <a:rPr lang="ru-RU" sz="800" b="0" i="0" u="none" strike="noStrike" cap="none" dirty="0" err="1">
                          <a:solidFill>
                            <a:srgbClr val="007F76"/>
                          </a:solidFill>
                          <a:effectLst/>
                          <a:latin typeface="Arial Narrow" panose="020B0606020202030204" pitchFamily="34" charset="0"/>
                          <a:ea typeface="+mn-ea"/>
                          <a:cs typeface="+mn-cs"/>
                          <a:sym typeface="Arial"/>
                        </a:rPr>
                        <a:t>жөндеушілер</a:t>
                      </a:r>
                      <a:r>
                        <a:rPr lang="ru-RU" sz="800" b="0" i="0" u="none" strike="noStrike" cap="none" dirty="0">
                          <a:solidFill>
                            <a:srgbClr val="007F76"/>
                          </a:solidFill>
                          <a:effectLst/>
                          <a:latin typeface="Arial Narrow" panose="020B0606020202030204" pitchFamily="34" charset="0"/>
                          <a:ea typeface="+mn-ea"/>
                          <a:cs typeface="+mn-cs"/>
                          <a:sym typeface="Arial"/>
                        </a:rPr>
                        <a:t> ж/е </a:t>
                      </a:r>
                      <a:r>
                        <a:rPr lang="ru-RU" sz="800" b="0" i="0" u="none" strike="noStrike" cap="none" dirty="0" err="1">
                          <a:solidFill>
                            <a:srgbClr val="007F76"/>
                          </a:solidFill>
                          <a:effectLst/>
                          <a:latin typeface="Arial Narrow" panose="020B0606020202030204" pitchFamily="34" charset="0"/>
                          <a:ea typeface="+mn-ea"/>
                          <a:cs typeface="+mn-cs"/>
                          <a:sym typeface="Arial"/>
                        </a:rPr>
                        <a:t>электрмонтерлер</a:t>
                      </a:r>
                      <a:endParaRPr lang="ru-RU" sz="800" b="0" i="0" u="none" strike="noStrike" cap="none" dirty="0">
                        <a:solidFill>
                          <a:srgbClr val="007F76"/>
                        </a:solidFill>
                        <a:effectLst/>
                        <a:latin typeface="Arial Narrow" panose="020B0606020202030204" pitchFamily="34" charset="0"/>
                        <a:ea typeface="+mn-ea"/>
                        <a:cs typeface="+mn-cs"/>
                        <a:sym typeface="Arial"/>
                      </a:endParaRPr>
                    </a:p>
                  </a:txBody>
                  <a:tcPr marL="9525" marR="9525" marT="9525" marB="0" anchor="ctr">
                    <a:solidFill>
                      <a:schemeClr val="accent6">
                        <a:lumMod val="50000"/>
                        <a:alpha val="1000"/>
                      </a:schemeClr>
                    </a:solidFill>
                  </a:tcPr>
                </a:tc>
                <a:tc>
                  <a:txBody>
                    <a:bodyPr/>
                    <a:lstStyle/>
                    <a:p>
                      <a:pPr algn="ctr" fontAlgn="ctr"/>
                      <a:r>
                        <a:rPr lang="ru-RU" sz="800" b="0" i="0" u="none" strike="noStrike" cap="none" dirty="0">
                          <a:solidFill>
                            <a:srgbClr val="007F76"/>
                          </a:solidFill>
                          <a:effectLst/>
                          <a:latin typeface="Arial Narrow" panose="020B0606020202030204" pitchFamily="34" charset="0"/>
                          <a:ea typeface="+mn-ea"/>
                          <a:cs typeface="+mn-cs"/>
                          <a:sym typeface="Arial"/>
                        </a:rPr>
                        <a:t>982</a:t>
                      </a:r>
                    </a:p>
                  </a:txBody>
                  <a:tcPr marL="9525" marR="9525" marT="9525" marB="0" anchor="ctr">
                    <a:solidFill>
                      <a:schemeClr val="accent6">
                        <a:lumMod val="50000"/>
                        <a:alpha val="1000"/>
                      </a:schemeClr>
                    </a:solidFill>
                  </a:tcPr>
                </a:tc>
                <a:tc>
                  <a:txBody>
                    <a:bodyPr/>
                    <a:lstStyle/>
                    <a:p>
                      <a:pPr algn="ctr" fontAlgn="ctr"/>
                      <a:r>
                        <a:rPr lang="ru-RU" sz="800" b="0" i="0" u="none" strike="noStrike" cap="none">
                          <a:solidFill>
                            <a:srgbClr val="007F76"/>
                          </a:solidFill>
                          <a:effectLst/>
                          <a:latin typeface="Arial Narrow" panose="020B0606020202030204" pitchFamily="34" charset="0"/>
                          <a:ea typeface="+mn-ea"/>
                          <a:cs typeface="+mn-cs"/>
                          <a:sym typeface="Arial"/>
                        </a:rPr>
                        <a:t>2,7%</a:t>
                      </a:r>
                    </a:p>
                  </a:txBody>
                  <a:tcPr marL="9525" marR="9525" marT="9525" marB="0" anchor="ctr">
                    <a:solidFill>
                      <a:schemeClr val="accent6">
                        <a:lumMod val="50000"/>
                        <a:alpha val="1000"/>
                      </a:schemeClr>
                    </a:solidFill>
                  </a:tcPr>
                </a:tc>
                <a:tc>
                  <a:txBody>
                    <a:bodyPr/>
                    <a:lstStyle/>
                    <a:p>
                      <a:pPr algn="ctr" fontAlgn="ctr"/>
                      <a:r>
                        <a:rPr lang="ru-RU" sz="800" b="0" i="0" u="none" strike="noStrike" cap="none" dirty="0" err="1">
                          <a:solidFill>
                            <a:srgbClr val="007F76"/>
                          </a:solidFill>
                          <a:effectLst/>
                          <a:latin typeface="Arial Narrow" panose="020B0606020202030204" pitchFamily="34" charset="0"/>
                          <a:ea typeface="+mn-ea"/>
                          <a:cs typeface="+mn-cs"/>
                          <a:sym typeface="Arial"/>
                        </a:rPr>
                        <a:t>Тракторшылар</a:t>
                      </a:r>
                      <a:endParaRPr lang="ru-RU" sz="800" b="0" i="0" u="none" strike="noStrike" cap="none" dirty="0">
                        <a:solidFill>
                          <a:srgbClr val="007F76"/>
                        </a:solidFill>
                        <a:effectLst/>
                        <a:latin typeface="Arial Narrow" panose="020B0606020202030204" pitchFamily="34" charset="0"/>
                        <a:ea typeface="+mn-ea"/>
                        <a:cs typeface="+mn-cs"/>
                        <a:sym typeface="Arial"/>
                      </a:endParaRPr>
                    </a:p>
                  </a:txBody>
                  <a:tcPr marL="9525" marR="9525" marT="9525" marB="0" anchor="ctr">
                    <a:solidFill>
                      <a:schemeClr val="accent6">
                        <a:lumMod val="50000"/>
                        <a:alpha val="1000"/>
                      </a:schemeClr>
                    </a:solidFill>
                  </a:tcPr>
                </a:tc>
                <a:tc>
                  <a:txBody>
                    <a:bodyPr/>
                    <a:lstStyle/>
                    <a:p>
                      <a:pPr algn="ctr" fontAlgn="ctr"/>
                      <a:r>
                        <a:rPr lang="ru-RU" sz="800" b="0" i="0" u="none" strike="noStrike" cap="none">
                          <a:solidFill>
                            <a:srgbClr val="007F76"/>
                          </a:solidFill>
                          <a:effectLst/>
                          <a:latin typeface="Arial Narrow" panose="020B0606020202030204" pitchFamily="34" charset="0"/>
                          <a:ea typeface="+mn-ea"/>
                          <a:cs typeface="+mn-cs"/>
                          <a:sym typeface="Arial"/>
                        </a:rPr>
                        <a:t>873</a:t>
                      </a:r>
                    </a:p>
                  </a:txBody>
                  <a:tcPr marL="9525" marR="9525" marT="9525" marB="0" anchor="ctr">
                    <a:solidFill>
                      <a:schemeClr val="accent6">
                        <a:lumMod val="50000"/>
                        <a:alpha val="1000"/>
                      </a:schemeClr>
                    </a:solidFill>
                  </a:tcPr>
                </a:tc>
                <a:tc>
                  <a:txBody>
                    <a:bodyPr/>
                    <a:lstStyle/>
                    <a:p>
                      <a:pPr algn="ctr" fontAlgn="ctr"/>
                      <a:r>
                        <a:rPr lang="ru-RU" sz="800" b="0" i="0" u="none" strike="noStrike" cap="none">
                          <a:solidFill>
                            <a:srgbClr val="007F76"/>
                          </a:solidFill>
                          <a:effectLst/>
                          <a:latin typeface="Arial Narrow" panose="020B0606020202030204" pitchFamily="34" charset="0"/>
                          <a:ea typeface="+mn-ea"/>
                          <a:cs typeface="+mn-cs"/>
                          <a:sym typeface="Arial"/>
                        </a:rPr>
                        <a:t>2,4%</a:t>
                      </a:r>
                    </a:p>
                  </a:txBody>
                  <a:tcPr marL="9525" marR="9525" marT="9525" marB="0" anchor="ctr">
                    <a:lnR w="12700" cap="flat" cmpd="sng" algn="ctr">
                      <a:noFill/>
                      <a:prstDash val="solid"/>
                      <a:round/>
                      <a:headEnd type="none" w="med" len="med"/>
                      <a:tailEnd type="none" w="med" len="med"/>
                    </a:lnR>
                    <a:solidFill>
                      <a:schemeClr val="accent6">
                        <a:lumMod val="50000"/>
                        <a:alpha val="1000"/>
                      </a:schemeClr>
                    </a:solidFill>
                  </a:tcPr>
                </a:tc>
                <a:extLst>
                  <a:ext uri="{0D108BD9-81ED-4DB2-BD59-A6C34878D82A}">
                    <a16:rowId xmlns:a16="http://schemas.microsoft.com/office/drawing/2014/main" val="910796337"/>
                  </a:ext>
                </a:extLst>
              </a:tr>
              <a:tr h="268937">
                <a:tc>
                  <a:txBody>
                    <a:bodyPr/>
                    <a:lstStyle/>
                    <a:p>
                      <a:pPr algn="ctr" fontAlgn="b"/>
                      <a:r>
                        <a:rPr lang="ru-RU" sz="800" u="none" strike="noStrike" dirty="0">
                          <a:solidFill>
                            <a:srgbClr val="007F76"/>
                          </a:solidFill>
                          <a:effectLst/>
                          <a:latin typeface="Arial Narrow" panose="020B0606020202030204" pitchFamily="34" charset="0"/>
                        </a:rPr>
                        <a:t>15</a:t>
                      </a:r>
                      <a:endParaRPr lang="en-US" sz="800" b="0" i="0" u="none" strike="noStrike" dirty="0">
                        <a:solidFill>
                          <a:srgbClr val="007F76"/>
                        </a:solidFill>
                        <a:effectLst/>
                        <a:latin typeface="Arial Narrow" panose="020B0606020202030204" pitchFamily="34" charset="0"/>
                      </a:endParaRPr>
                    </a:p>
                  </a:txBody>
                  <a:tcPr marL="9525" marR="9525" marT="0" marB="0" anchor="ctr">
                    <a:solidFill>
                      <a:srgbClr val="007F76">
                        <a:alpha val="20000"/>
                      </a:srgbClr>
                    </a:solidFill>
                  </a:tcPr>
                </a:tc>
                <a:tc>
                  <a:txBody>
                    <a:bodyPr/>
                    <a:lstStyle/>
                    <a:p>
                      <a:pPr>
                        <a:lnSpc>
                          <a:spcPct val="107000"/>
                        </a:lnSpc>
                        <a:spcAft>
                          <a:spcPts val="800"/>
                        </a:spcAft>
                      </a:pPr>
                      <a:r>
                        <a:rPr lang="ru-RU" sz="1000" b="0" i="0" u="none" strike="noStrike" cap="none" dirty="0" err="1">
                          <a:solidFill>
                            <a:srgbClr val="007F76"/>
                          </a:solidFill>
                          <a:effectLst/>
                          <a:latin typeface="Arial Narrow" panose="020B0606020202030204" pitchFamily="34" charset="0"/>
                          <a:ea typeface="+mn-ea"/>
                          <a:cs typeface="+mn-cs"/>
                          <a:sym typeface="Arial"/>
                        </a:rPr>
                        <a:t>Түркістан</a:t>
                      </a:r>
                      <a:r>
                        <a:rPr lang="ru-RU" sz="1000" b="0" i="0" u="none" strike="noStrike" cap="none" dirty="0">
                          <a:solidFill>
                            <a:srgbClr val="007F76"/>
                          </a:solidFill>
                          <a:effectLst/>
                          <a:latin typeface="Arial Narrow" panose="020B0606020202030204" pitchFamily="34" charset="0"/>
                          <a:ea typeface="+mn-ea"/>
                          <a:cs typeface="+mn-cs"/>
                          <a:sym typeface="Arial"/>
                        </a:rPr>
                        <a:t> </a:t>
                      </a:r>
                      <a:r>
                        <a:rPr lang="ru-RU" sz="1000" b="0" i="0" u="none" strike="noStrike" cap="none" dirty="0" err="1">
                          <a:solidFill>
                            <a:srgbClr val="007F76"/>
                          </a:solidFill>
                          <a:effectLst/>
                          <a:latin typeface="Arial Narrow" panose="020B0606020202030204" pitchFamily="34" charset="0"/>
                          <a:ea typeface="+mn-ea"/>
                          <a:cs typeface="+mn-cs"/>
                          <a:sym typeface="Arial"/>
                        </a:rPr>
                        <a:t>облысы</a:t>
                      </a:r>
                      <a:endParaRPr lang="ru-RU" sz="1000" b="0" i="0" u="none" strike="noStrike" cap="none" dirty="0">
                        <a:solidFill>
                          <a:srgbClr val="007F76"/>
                        </a:solidFill>
                        <a:effectLst/>
                        <a:latin typeface="Arial Narrow" panose="020B0606020202030204" pitchFamily="34" charset="0"/>
                        <a:ea typeface="+mn-ea"/>
                        <a:cs typeface="+mn-cs"/>
                        <a:sym typeface="Arial"/>
                      </a:endParaRPr>
                    </a:p>
                  </a:txBody>
                  <a:tcPr marL="68580" marR="68580" marT="0" marB="0" anchor="ctr">
                    <a:solidFill>
                      <a:srgbClr val="007F76">
                        <a:alpha val="20000"/>
                      </a:srgbClr>
                    </a:solidFill>
                  </a:tcPr>
                </a:tc>
                <a:tc>
                  <a:txBody>
                    <a:bodyPr/>
                    <a:lstStyle/>
                    <a:p>
                      <a:pPr marL="0" marR="0" lvl="0" indent="0" algn="ctr" defTabSz="914400" rtl="0" eaLnBrk="1" fontAlgn="ctr" latinLnBrk="0" hangingPunct="1">
                        <a:lnSpc>
                          <a:spcPct val="100000"/>
                        </a:lnSpc>
                        <a:spcBef>
                          <a:spcPts val="0"/>
                        </a:spcBef>
                        <a:spcAft>
                          <a:spcPts val="0"/>
                        </a:spcAft>
                        <a:buClrTx/>
                        <a:buSzTx/>
                        <a:buFontTx/>
                        <a:buNone/>
                        <a:tabLst/>
                        <a:defRPr/>
                      </a:pPr>
                      <a:r>
                        <a:rPr lang="ru-RU" sz="800" b="0" i="0" u="none" strike="noStrike" cap="none" dirty="0" err="1">
                          <a:solidFill>
                            <a:srgbClr val="007F76"/>
                          </a:solidFill>
                          <a:effectLst/>
                          <a:latin typeface="Arial Narrow" panose="020B0606020202030204" pitchFamily="34" charset="0"/>
                          <a:ea typeface="+mn-ea"/>
                          <a:cs typeface="+mn-cs"/>
                          <a:sym typeface="Arial"/>
                        </a:rPr>
                        <a:t>Басқа</a:t>
                      </a:r>
                      <a:r>
                        <a:rPr lang="ru-RU" sz="800" b="0" i="0" u="none" strike="noStrike" cap="none" dirty="0">
                          <a:solidFill>
                            <a:srgbClr val="007F76"/>
                          </a:solidFill>
                          <a:effectLst/>
                          <a:latin typeface="Arial Narrow" panose="020B0606020202030204" pitchFamily="34" charset="0"/>
                          <a:ea typeface="+mn-ea"/>
                          <a:cs typeface="+mn-cs"/>
                          <a:sym typeface="Arial"/>
                        </a:rPr>
                        <a:t> да </a:t>
                      </a:r>
                      <a:r>
                        <a:rPr lang="ru-RU" sz="800" b="0" i="0" u="none" strike="noStrike" cap="none" dirty="0" err="1">
                          <a:solidFill>
                            <a:srgbClr val="007F76"/>
                          </a:solidFill>
                          <a:effectLst/>
                          <a:latin typeface="Arial Narrow" panose="020B0606020202030204" pitchFamily="34" charset="0"/>
                          <a:ea typeface="+mn-ea"/>
                          <a:cs typeface="+mn-cs"/>
                          <a:sym typeface="Arial"/>
                        </a:rPr>
                        <a:t>біліктілігі</a:t>
                      </a:r>
                      <a:r>
                        <a:rPr lang="ru-RU" sz="800" b="0" i="0" u="none" strike="noStrike" cap="none" dirty="0">
                          <a:solidFill>
                            <a:srgbClr val="007F76"/>
                          </a:solidFill>
                          <a:effectLst/>
                          <a:latin typeface="Arial Narrow" panose="020B0606020202030204" pitchFamily="34" charset="0"/>
                          <a:ea typeface="+mn-ea"/>
                          <a:cs typeface="+mn-cs"/>
                          <a:sym typeface="Arial"/>
                        </a:rPr>
                        <a:t> </a:t>
                      </a:r>
                      <a:r>
                        <a:rPr lang="ru-RU" sz="800" b="0" i="0" u="none" strike="noStrike" cap="none" dirty="0" err="1">
                          <a:solidFill>
                            <a:srgbClr val="007F76"/>
                          </a:solidFill>
                          <a:effectLst/>
                          <a:latin typeface="Arial Narrow" panose="020B0606020202030204" pitchFamily="34" charset="0"/>
                          <a:ea typeface="+mn-ea"/>
                          <a:cs typeface="+mn-cs"/>
                          <a:sym typeface="Arial"/>
                        </a:rPr>
                        <a:t>жоқ</a:t>
                      </a:r>
                      <a:r>
                        <a:rPr lang="ru-RU" sz="800" b="0" i="0" u="none" strike="noStrike" cap="none" dirty="0">
                          <a:solidFill>
                            <a:srgbClr val="007F76"/>
                          </a:solidFill>
                          <a:effectLst/>
                          <a:latin typeface="Arial Narrow" panose="020B0606020202030204" pitchFamily="34" charset="0"/>
                          <a:ea typeface="+mn-ea"/>
                          <a:cs typeface="+mn-cs"/>
                          <a:sym typeface="Arial"/>
                        </a:rPr>
                        <a:t> </a:t>
                      </a:r>
                      <a:r>
                        <a:rPr lang="ru-RU" sz="800" b="0" i="0" u="none" strike="noStrike" cap="none" dirty="0" err="1">
                          <a:solidFill>
                            <a:srgbClr val="007F76"/>
                          </a:solidFill>
                          <a:effectLst/>
                          <a:latin typeface="Arial Narrow" panose="020B0606020202030204" pitchFamily="34" charset="0"/>
                          <a:ea typeface="+mn-ea"/>
                          <a:cs typeface="+mn-cs"/>
                          <a:sym typeface="Arial"/>
                        </a:rPr>
                        <a:t>жұмысшылар</a:t>
                      </a:r>
                      <a:r>
                        <a:rPr lang="ru-RU" sz="800" b="0" i="0" u="none" strike="noStrike" cap="none" dirty="0">
                          <a:solidFill>
                            <a:srgbClr val="007F76"/>
                          </a:solidFill>
                          <a:effectLst/>
                          <a:latin typeface="Arial Narrow" panose="020B0606020202030204" pitchFamily="34" charset="0"/>
                          <a:ea typeface="+mn-ea"/>
                          <a:cs typeface="+mn-cs"/>
                          <a:sym typeface="Arial"/>
                        </a:rPr>
                        <a:t>.</a:t>
                      </a:r>
                    </a:p>
                  </a:txBody>
                  <a:tcPr marL="9525" marR="9525" marT="9525" marB="0" anchor="ctr">
                    <a:solidFill>
                      <a:srgbClr val="007F76">
                        <a:alpha val="20000"/>
                      </a:srgbClr>
                    </a:solidFill>
                  </a:tcPr>
                </a:tc>
                <a:tc>
                  <a:txBody>
                    <a:bodyPr/>
                    <a:lstStyle/>
                    <a:p>
                      <a:pPr algn="ctr" fontAlgn="ctr"/>
                      <a:r>
                        <a:rPr lang="ru-RU" sz="800" b="0" i="0" u="none" strike="noStrike" cap="none" dirty="0">
                          <a:solidFill>
                            <a:srgbClr val="007F76"/>
                          </a:solidFill>
                          <a:effectLst/>
                          <a:latin typeface="Arial Narrow" panose="020B0606020202030204" pitchFamily="34" charset="0"/>
                          <a:ea typeface="+mn-ea"/>
                          <a:cs typeface="+mn-cs"/>
                          <a:sym typeface="Arial"/>
                        </a:rPr>
                        <a:t>19 550</a:t>
                      </a:r>
                    </a:p>
                  </a:txBody>
                  <a:tcPr marL="9525" marR="9525" marT="9525" marB="0" anchor="ctr">
                    <a:solidFill>
                      <a:srgbClr val="007F76">
                        <a:alpha val="20000"/>
                      </a:srgbClr>
                    </a:solidFill>
                  </a:tcPr>
                </a:tc>
                <a:tc>
                  <a:txBody>
                    <a:bodyPr/>
                    <a:lstStyle/>
                    <a:p>
                      <a:pPr algn="ctr" fontAlgn="ctr"/>
                      <a:r>
                        <a:rPr lang="ru-RU" sz="800" b="0" i="0" u="none" strike="noStrike" cap="none">
                          <a:solidFill>
                            <a:srgbClr val="007F76"/>
                          </a:solidFill>
                          <a:effectLst/>
                          <a:latin typeface="Arial Narrow" panose="020B0606020202030204" pitchFamily="34" charset="0"/>
                          <a:ea typeface="+mn-ea"/>
                          <a:cs typeface="+mn-cs"/>
                          <a:sym typeface="Arial"/>
                        </a:rPr>
                        <a:t>32,1%</a:t>
                      </a:r>
                    </a:p>
                  </a:txBody>
                  <a:tcPr marL="9525" marR="9525" marT="9525" marB="0" anchor="ctr">
                    <a:solidFill>
                      <a:srgbClr val="007F76">
                        <a:alpha val="20000"/>
                      </a:srgbClr>
                    </a:solidFill>
                  </a:tcPr>
                </a:tc>
                <a:tc>
                  <a:txBody>
                    <a:bodyPr/>
                    <a:lstStyle/>
                    <a:p>
                      <a:pPr algn="ctr" fontAlgn="ctr"/>
                      <a:r>
                        <a:rPr lang="ru-RU" sz="800" b="0" i="0" u="none" strike="noStrike" cap="none" dirty="0" err="1">
                          <a:solidFill>
                            <a:srgbClr val="007F76"/>
                          </a:solidFill>
                          <a:effectLst/>
                          <a:latin typeface="Arial Narrow" panose="020B0606020202030204" pitchFamily="34" charset="0"/>
                          <a:ea typeface="+mn-ea"/>
                          <a:cs typeface="+mn-cs"/>
                          <a:sym typeface="Arial"/>
                        </a:rPr>
                        <a:t>Әртүрлі</a:t>
                      </a:r>
                      <a:r>
                        <a:rPr lang="ru-RU" sz="800" b="0" i="0" u="none" strike="noStrike" cap="none" dirty="0">
                          <a:solidFill>
                            <a:srgbClr val="007F76"/>
                          </a:solidFill>
                          <a:effectLst/>
                          <a:latin typeface="Arial Narrow" panose="020B0606020202030204" pitchFamily="34" charset="0"/>
                          <a:ea typeface="+mn-ea"/>
                          <a:cs typeface="+mn-cs"/>
                          <a:sym typeface="Arial"/>
                        </a:rPr>
                        <a:t> </a:t>
                      </a:r>
                      <a:r>
                        <a:rPr lang="ru-RU" sz="800" b="0" i="0" u="none" strike="noStrike" cap="none" dirty="0" err="1">
                          <a:solidFill>
                            <a:srgbClr val="007F76"/>
                          </a:solidFill>
                          <a:effectLst/>
                          <a:latin typeface="Arial Narrow" panose="020B0606020202030204" pitchFamily="34" charset="0"/>
                          <a:ea typeface="+mn-ea"/>
                          <a:cs typeface="+mn-cs"/>
                          <a:sym typeface="Arial"/>
                        </a:rPr>
                        <a:t>жұмысты</a:t>
                      </a:r>
                      <a:r>
                        <a:rPr lang="ru-RU" sz="800" b="0" i="0" u="none" strike="noStrike" cap="none" dirty="0">
                          <a:solidFill>
                            <a:srgbClr val="007F76"/>
                          </a:solidFill>
                          <a:effectLst/>
                          <a:latin typeface="Arial Narrow" panose="020B0606020202030204" pitchFamily="34" charset="0"/>
                          <a:ea typeface="+mn-ea"/>
                          <a:cs typeface="+mn-cs"/>
                          <a:sym typeface="Arial"/>
                        </a:rPr>
                        <a:t> </a:t>
                      </a:r>
                      <a:r>
                        <a:rPr lang="ru-RU" sz="800" b="0" i="0" u="none" strike="noStrike" cap="none" dirty="0" err="1">
                          <a:solidFill>
                            <a:srgbClr val="007F76"/>
                          </a:solidFill>
                          <a:effectLst/>
                          <a:latin typeface="Arial Narrow" panose="020B0606020202030204" pitchFamily="34" charset="0"/>
                          <a:ea typeface="+mn-ea"/>
                          <a:cs typeface="+mn-cs"/>
                          <a:sym typeface="Arial"/>
                        </a:rPr>
                        <a:t>атқарушылар</a:t>
                      </a:r>
                      <a:endParaRPr lang="ru-RU" sz="800" b="0" i="0" u="none" strike="noStrike" cap="none" dirty="0">
                        <a:solidFill>
                          <a:srgbClr val="007F76"/>
                        </a:solidFill>
                        <a:effectLst/>
                        <a:latin typeface="Arial Narrow" panose="020B0606020202030204" pitchFamily="34" charset="0"/>
                        <a:ea typeface="+mn-ea"/>
                        <a:cs typeface="+mn-cs"/>
                        <a:sym typeface="Arial"/>
                      </a:endParaRPr>
                    </a:p>
                  </a:txBody>
                  <a:tcPr marL="9525" marR="9525" marT="9525" marB="0" anchor="ctr">
                    <a:solidFill>
                      <a:srgbClr val="007F76">
                        <a:alpha val="20000"/>
                      </a:srgbClr>
                    </a:solidFill>
                  </a:tcPr>
                </a:tc>
                <a:tc>
                  <a:txBody>
                    <a:bodyPr/>
                    <a:lstStyle/>
                    <a:p>
                      <a:pPr algn="ctr" fontAlgn="ctr"/>
                      <a:r>
                        <a:rPr lang="ru-RU" sz="800" b="0" i="0" u="none" strike="noStrike" cap="none">
                          <a:solidFill>
                            <a:srgbClr val="007F76"/>
                          </a:solidFill>
                          <a:effectLst/>
                          <a:latin typeface="Arial Narrow" panose="020B0606020202030204" pitchFamily="34" charset="0"/>
                          <a:ea typeface="+mn-ea"/>
                          <a:cs typeface="+mn-cs"/>
                          <a:sym typeface="Arial"/>
                        </a:rPr>
                        <a:t>3 859</a:t>
                      </a:r>
                    </a:p>
                  </a:txBody>
                  <a:tcPr marL="9525" marR="9525" marT="9525" marB="0" anchor="ctr">
                    <a:solidFill>
                      <a:srgbClr val="007F76">
                        <a:alpha val="20000"/>
                      </a:srgbClr>
                    </a:solidFill>
                  </a:tcPr>
                </a:tc>
                <a:tc>
                  <a:txBody>
                    <a:bodyPr/>
                    <a:lstStyle/>
                    <a:p>
                      <a:pPr algn="ctr" fontAlgn="ctr"/>
                      <a:r>
                        <a:rPr lang="ru-RU" sz="800" b="0" i="0" u="none" strike="noStrike" cap="none">
                          <a:solidFill>
                            <a:srgbClr val="007F76"/>
                          </a:solidFill>
                          <a:effectLst/>
                          <a:latin typeface="Arial Narrow" panose="020B0606020202030204" pitchFamily="34" charset="0"/>
                          <a:ea typeface="+mn-ea"/>
                          <a:cs typeface="+mn-cs"/>
                          <a:sym typeface="Arial"/>
                        </a:rPr>
                        <a:t>6,3%</a:t>
                      </a:r>
                    </a:p>
                  </a:txBody>
                  <a:tcPr marL="9525" marR="9525" marT="9525" marB="0" anchor="ctr">
                    <a:solidFill>
                      <a:srgbClr val="007F76">
                        <a:alpha val="20000"/>
                      </a:srgbClr>
                    </a:solidFill>
                  </a:tcPr>
                </a:tc>
                <a:tc>
                  <a:txBody>
                    <a:bodyPr/>
                    <a:lstStyle/>
                    <a:p>
                      <a:pPr algn="ctr" fontAlgn="ctr"/>
                      <a:r>
                        <a:rPr lang="ru-RU" sz="800" b="0" i="0" u="none" strike="noStrike" cap="none" dirty="0">
                          <a:solidFill>
                            <a:srgbClr val="007F76"/>
                          </a:solidFill>
                          <a:effectLst/>
                          <a:latin typeface="Arial Narrow" panose="020B0606020202030204" pitchFamily="34" charset="0"/>
                          <a:ea typeface="+mn-ea"/>
                          <a:cs typeface="+mn-cs"/>
                          <a:sym typeface="Arial"/>
                        </a:rPr>
                        <a:t>Аула </a:t>
                      </a:r>
                      <a:r>
                        <a:rPr lang="ru-RU" sz="800" b="0" i="0" u="none" strike="noStrike" cap="none" dirty="0" err="1">
                          <a:solidFill>
                            <a:srgbClr val="007F76"/>
                          </a:solidFill>
                          <a:effectLst/>
                          <a:latin typeface="Arial Narrow" panose="020B0606020202030204" pitchFamily="34" charset="0"/>
                          <a:ea typeface="+mn-ea"/>
                          <a:cs typeface="+mn-cs"/>
                          <a:sym typeface="Arial"/>
                        </a:rPr>
                        <a:t>сыпырушылар</a:t>
                      </a:r>
                      <a:r>
                        <a:rPr lang="ru-RU" sz="800" b="0" i="0" u="none" strike="noStrike" cap="none" dirty="0">
                          <a:solidFill>
                            <a:srgbClr val="007F76"/>
                          </a:solidFill>
                          <a:effectLst/>
                          <a:latin typeface="Arial Narrow" panose="020B0606020202030204" pitchFamily="34" charset="0"/>
                          <a:ea typeface="+mn-ea"/>
                          <a:cs typeface="+mn-cs"/>
                          <a:sym typeface="Arial"/>
                        </a:rPr>
                        <a:t> </a:t>
                      </a:r>
                      <a:r>
                        <a:rPr lang="ru-RU" sz="800" b="0" i="0" u="none" strike="noStrike" cap="none" dirty="0" err="1">
                          <a:solidFill>
                            <a:srgbClr val="007F76"/>
                          </a:solidFill>
                          <a:effectLst/>
                          <a:latin typeface="Arial Narrow" panose="020B0606020202030204" pitchFamily="34" charset="0"/>
                          <a:ea typeface="+mn-ea"/>
                          <a:cs typeface="+mn-cs"/>
                          <a:sym typeface="Arial"/>
                        </a:rPr>
                        <a:t>және</a:t>
                      </a:r>
                      <a:r>
                        <a:rPr lang="ru-RU" sz="800" b="0" i="0" u="none" strike="noStrike" cap="none" dirty="0">
                          <a:solidFill>
                            <a:srgbClr val="007F76"/>
                          </a:solidFill>
                          <a:effectLst/>
                          <a:latin typeface="Arial Narrow" panose="020B0606020202030204" pitchFamily="34" charset="0"/>
                          <a:ea typeface="+mn-ea"/>
                          <a:cs typeface="+mn-cs"/>
                          <a:sym typeface="Arial"/>
                        </a:rPr>
                        <a:t> </a:t>
                      </a:r>
                      <a:r>
                        <a:rPr lang="ru-RU" sz="800" b="0" i="0" u="none" strike="noStrike" cap="none" dirty="0" err="1">
                          <a:solidFill>
                            <a:srgbClr val="007F76"/>
                          </a:solidFill>
                          <a:effectLst/>
                          <a:latin typeface="Arial Narrow" panose="020B0606020202030204" pitchFamily="34" charset="0"/>
                          <a:ea typeface="+mn-ea"/>
                          <a:cs typeface="+mn-cs"/>
                          <a:sym typeface="Arial"/>
                        </a:rPr>
                        <a:t>ашық</a:t>
                      </a:r>
                      <a:r>
                        <a:rPr lang="ru-RU" sz="800" b="0" i="0" u="none" strike="noStrike" cap="none" dirty="0">
                          <a:solidFill>
                            <a:srgbClr val="007F76"/>
                          </a:solidFill>
                          <a:effectLst/>
                          <a:latin typeface="Arial Narrow" panose="020B0606020202030204" pitchFamily="34" charset="0"/>
                          <a:ea typeface="+mn-ea"/>
                          <a:cs typeface="+mn-cs"/>
                          <a:sym typeface="Arial"/>
                        </a:rPr>
                        <a:t> </a:t>
                      </a:r>
                      <a:r>
                        <a:rPr lang="ru-RU" sz="800" b="0" i="0" u="none" strike="noStrike" cap="none" dirty="0" err="1">
                          <a:solidFill>
                            <a:srgbClr val="007F76"/>
                          </a:solidFill>
                          <a:effectLst/>
                          <a:latin typeface="Arial Narrow" panose="020B0606020202030204" pitchFamily="34" charset="0"/>
                          <a:ea typeface="+mn-ea"/>
                          <a:cs typeface="+mn-cs"/>
                          <a:sym typeface="Arial"/>
                        </a:rPr>
                        <a:t>аумақтарды</a:t>
                      </a:r>
                      <a:r>
                        <a:rPr lang="ru-RU" sz="800" b="0" i="0" u="none" strike="noStrike" cap="none" dirty="0">
                          <a:solidFill>
                            <a:srgbClr val="007F76"/>
                          </a:solidFill>
                          <a:effectLst/>
                          <a:latin typeface="Arial Narrow" panose="020B0606020202030204" pitchFamily="34" charset="0"/>
                          <a:ea typeface="+mn-ea"/>
                          <a:cs typeface="+mn-cs"/>
                          <a:sym typeface="Arial"/>
                        </a:rPr>
                        <a:t> </a:t>
                      </a:r>
                      <a:r>
                        <a:rPr lang="ru-RU" sz="800" b="0" i="0" u="none" strike="noStrike" cap="none" dirty="0" err="1">
                          <a:solidFill>
                            <a:srgbClr val="007F76"/>
                          </a:solidFill>
                          <a:effectLst/>
                          <a:latin typeface="Arial Narrow" panose="020B0606020202030204" pitchFamily="34" charset="0"/>
                          <a:ea typeface="+mn-ea"/>
                          <a:cs typeface="+mn-cs"/>
                          <a:sym typeface="Arial"/>
                        </a:rPr>
                        <a:t>тазалаушылар</a:t>
                      </a:r>
                      <a:endParaRPr lang="ru-RU" sz="800" b="0" i="0" u="none" strike="noStrike" cap="none" dirty="0">
                        <a:solidFill>
                          <a:srgbClr val="007F76"/>
                        </a:solidFill>
                        <a:effectLst/>
                        <a:latin typeface="Arial Narrow" panose="020B0606020202030204" pitchFamily="34" charset="0"/>
                        <a:ea typeface="+mn-ea"/>
                        <a:cs typeface="+mn-cs"/>
                        <a:sym typeface="Arial"/>
                      </a:endParaRPr>
                    </a:p>
                  </a:txBody>
                  <a:tcPr marL="9525" marR="9525" marT="9525" marB="0" anchor="ctr">
                    <a:solidFill>
                      <a:srgbClr val="007F76">
                        <a:alpha val="20000"/>
                      </a:srgbClr>
                    </a:solidFill>
                  </a:tcPr>
                </a:tc>
                <a:tc>
                  <a:txBody>
                    <a:bodyPr/>
                    <a:lstStyle/>
                    <a:p>
                      <a:pPr algn="ctr" fontAlgn="ctr"/>
                      <a:r>
                        <a:rPr lang="ru-RU" sz="800" b="0" i="0" u="none" strike="noStrike" cap="none">
                          <a:solidFill>
                            <a:srgbClr val="007F76"/>
                          </a:solidFill>
                          <a:effectLst/>
                          <a:latin typeface="Arial Narrow" panose="020B0606020202030204" pitchFamily="34" charset="0"/>
                          <a:ea typeface="+mn-ea"/>
                          <a:cs typeface="+mn-cs"/>
                          <a:sym typeface="Arial"/>
                        </a:rPr>
                        <a:t>2 394</a:t>
                      </a:r>
                    </a:p>
                  </a:txBody>
                  <a:tcPr marL="9525" marR="9525" marT="9525" marB="0" anchor="ctr">
                    <a:solidFill>
                      <a:srgbClr val="007F76">
                        <a:alpha val="20000"/>
                      </a:srgbClr>
                    </a:solidFill>
                  </a:tcPr>
                </a:tc>
                <a:tc>
                  <a:txBody>
                    <a:bodyPr/>
                    <a:lstStyle/>
                    <a:p>
                      <a:pPr algn="ctr" fontAlgn="ctr"/>
                      <a:r>
                        <a:rPr lang="ru-RU" sz="800" b="0" i="0" u="none" strike="noStrike" cap="none">
                          <a:solidFill>
                            <a:srgbClr val="007F76"/>
                          </a:solidFill>
                          <a:effectLst/>
                          <a:latin typeface="Arial Narrow" panose="020B0606020202030204" pitchFamily="34" charset="0"/>
                          <a:ea typeface="+mn-ea"/>
                          <a:cs typeface="+mn-cs"/>
                          <a:sym typeface="Arial"/>
                        </a:rPr>
                        <a:t>3,9%</a:t>
                      </a:r>
                    </a:p>
                  </a:txBody>
                  <a:tcPr marL="9525" marR="9525" marT="9525" marB="0" anchor="ctr">
                    <a:lnR w="12700" cap="flat" cmpd="sng" algn="ctr">
                      <a:noFill/>
                      <a:prstDash val="solid"/>
                      <a:round/>
                      <a:headEnd type="none" w="med" len="med"/>
                      <a:tailEnd type="none" w="med" len="med"/>
                    </a:lnR>
                    <a:solidFill>
                      <a:srgbClr val="007F76">
                        <a:alpha val="20000"/>
                      </a:srgbClr>
                    </a:solidFill>
                  </a:tcPr>
                </a:tc>
                <a:extLst>
                  <a:ext uri="{0D108BD9-81ED-4DB2-BD59-A6C34878D82A}">
                    <a16:rowId xmlns:a16="http://schemas.microsoft.com/office/drawing/2014/main" val="2315882912"/>
                  </a:ext>
                </a:extLst>
              </a:tr>
              <a:tr h="268937">
                <a:tc>
                  <a:txBody>
                    <a:bodyPr/>
                    <a:lstStyle/>
                    <a:p>
                      <a:pPr algn="ctr" fontAlgn="b"/>
                      <a:r>
                        <a:rPr lang="ru-RU" sz="800" u="none" strike="noStrike" dirty="0">
                          <a:solidFill>
                            <a:srgbClr val="007F76"/>
                          </a:solidFill>
                          <a:effectLst/>
                          <a:latin typeface="Arial Narrow" panose="020B0606020202030204" pitchFamily="34" charset="0"/>
                        </a:rPr>
                        <a:t>16</a:t>
                      </a:r>
                      <a:endParaRPr lang="en-US" sz="800" b="0" i="0" u="none" strike="noStrike" dirty="0">
                        <a:solidFill>
                          <a:srgbClr val="007F76"/>
                        </a:solidFill>
                        <a:effectLst/>
                        <a:latin typeface="Arial Narrow" panose="020B0606020202030204" pitchFamily="34" charset="0"/>
                      </a:endParaRPr>
                    </a:p>
                  </a:txBody>
                  <a:tcPr marL="9525" marR="9525" marT="0" marB="0" anchor="ctr">
                    <a:solidFill>
                      <a:schemeClr val="accent6">
                        <a:lumMod val="50000"/>
                        <a:alpha val="1000"/>
                      </a:schemeClr>
                    </a:solidFill>
                  </a:tcPr>
                </a:tc>
                <a:tc>
                  <a:txBody>
                    <a:bodyPr/>
                    <a:lstStyle/>
                    <a:p>
                      <a:pPr>
                        <a:lnSpc>
                          <a:spcPct val="107000"/>
                        </a:lnSpc>
                        <a:spcAft>
                          <a:spcPts val="800"/>
                        </a:spcAft>
                      </a:pPr>
                      <a:r>
                        <a:rPr lang="ru-RU" sz="1000" b="0" i="0" u="none" strike="noStrike" cap="none" dirty="0" err="1">
                          <a:solidFill>
                            <a:srgbClr val="007F76"/>
                          </a:solidFill>
                          <a:effectLst/>
                          <a:latin typeface="Arial Narrow" panose="020B0606020202030204" pitchFamily="34" charset="0"/>
                          <a:ea typeface="+mn-ea"/>
                          <a:cs typeface="+mn-cs"/>
                          <a:sym typeface="Arial"/>
                        </a:rPr>
                        <a:t>Ұлытау</a:t>
                      </a:r>
                      <a:r>
                        <a:rPr lang="ru-RU" sz="1000" b="0" i="0" u="none" strike="noStrike" cap="none" dirty="0">
                          <a:solidFill>
                            <a:srgbClr val="007F76"/>
                          </a:solidFill>
                          <a:effectLst/>
                          <a:latin typeface="Arial Narrow" panose="020B0606020202030204" pitchFamily="34" charset="0"/>
                          <a:ea typeface="+mn-ea"/>
                          <a:cs typeface="+mn-cs"/>
                          <a:sym typeface="Arial"/>
                        </a:rPr>
                        <a:t> </a:t>
                      </a:r>
                      <a:r>
                        <a:rPr lang="ru-RU" sz="1000" b="0" i="0" u="none" strike="noStrike" cap="none" dirty="0" err="1">
                          <a:solidFill>
                            <a:srgbClr val="007F76"/>
                          </a:solidFill>
                          <a:effectLst/>
                          <a:latin typeface="Arial Narrow" panose="020B0606020202030204" pitchFamily="34" charset="0"/>
                          <a:ea typeface="+mn-ea"/>
                          <a:cs typeface="+mn-cs"/>
                          <a:sym typeface="Arial"/>
                        </a:rPr>
                        <a:t>облысы</a:t>
                      </a:r>
                      <a:endParaRPr lang="ru-RU" sz="1000" b="0" i="0" u="none" strike="noStrike" cap="none" dirty="0">
                        <a:solidFill>
                          <a:srgbClr val="007F76"/>
                        </a:solidFill>
                        <a:effectLst/>
                        <a:latin typeface="Arial Narrow" panose="020B0606020202030204" pitchFamily="34" charset="0"/>
                        <a:ea typeface="+mn-ea"/>
                        <a:cs typeface="+mn-cs"/>
                        <a:sym typeface="Arial"/>
                      </a:endParaRPr>
                    </a:p>
                  </a:txBody>
                  <a:tcPr marL="68580" marR="68580" marT="0" marB="0" anchor="ctr">
                    <a:solidFill>
                      <a:schemeClr val="accent6">
                        <a:lumMod val="50000"/>
                        <a:alpha val="1000"/>
                      </a:schemeClr>
                    </a:solidFill>
                  </a:tcPr>
                </a:tc>
                <a:tc>
                  <a:txBody>
                    <a:bodyPr/>
                    <a:lstStyle/>
                    <a:p>
                      <a:pPr marL="72000" algn="ctr" fontAlgn="ctr"/>
                      <a:r>
                        <a:rPr lang="ru-RU" sz="800" b="0" i="0" u="none" strike="noStrike" cap="none" dirty="0" err="1">
                          <a:solidFill>
                            <a:srgbClr val="007F76"/>
                          </a:solidFill>
                          <a:effectLst/>
                          <a:latin typeface="Arial Narrow" panose="020B0606020202030204" pitchFamily="34" charset="0"/>
                          <a:ea typeface="+mn-ea"/>
                          <a:cs typeface="+mn-cs"/>
                          <a:sym typeface="Arial"/>
                        </a:rPr>
                        <a:t>Күзетшілер</a:t>
                      </a:r>
                      <a:r>
                        <a:rPr lang="ru-RU" sz="800" b="0" i="0" u="none" strike="noStrike" cap="none" dirty="0">
                          <a:solidFill>
                            <a:srgbClr val="007F76"/>
                          </a:solidFill>
                          <a:effectLst/>
                          <a:latin typeface="Arial Narrow" panose="020B0606020202030204" pitchFamily="34" charset="0"/>
                          <a:ea typeface="+mn-ea"/>
                          <a:cs typeface="+mn-cs"/>
                          <a:sym typeface="Arial"/>
                        </a:rPr>
                        <a:t>, </a:t>
                      </a:r>
                      <a:r>
                        <a:rPr lang="ru-RU" sz="800" b="0" i="0" u="none" strike="noStrike" cap="none" dirty="0" err="1">
                          <a:solidFill>
                            <a:srgbClr val="007F76"/>
                          </a:solidFill>
                          <a:effectLst/>
                          <a:latin typeface="Arial Narrow" panose="020B0606020202030204" pitchFamily="34" charset="0"/>
                          <a:ea typeface="+mn-ea"/>
                          <a:cs typeface="+mn-cs"/>
                          <a:sym typeface="Arial"/>
                        </a:rPr>
                        <a:t>инкассаторлар</a:t>
                      </a:r>
                      <a:r>
                        <a:rPr lang="ru-RU" sz="800" b="0" i="0" u="none" strike="noStrike" cap="none" dirty="0">
                          <a:solidFill>
                            <a:srgbClr val="007F76"/>
                          </a:solidFill>
                          <a:effectLst/>
                          <a:latin typeface="Arial Narrow" panose="020B0606020202030204" pitchFamily="34" charset="0"/>
                          <a:ea typeface="+mn-ea"/>
                          <a:cs typeface="+mn-cs"/>
                          <a:sym typeface="Arial"/>
                        </a:rPr>
                        <a:t> </a:t>
                      </a:r>
                      <a:r>
                        <a:rPr lang="ru-RU" sz="800" b="0" i="0" u="none" strike="noStrike" cap="none" dirty="0" err="1">
                          <a:solidFill>
                            <a:srgbClr val="007F76"/>
                          </a:solidFill>
                          <a:effectLst/>
                          <a:latin typeface="Arial Narrow" panose="020B0606020202030204" pitchFamily="34" charset="0"/>
                          <a:ea typeface="+mn-ea"/>
                          <a:cs typeface="+mn-cs"/>
                          <a:sym typeface="Arial"/>
                        </a:rPr>
                        <a:t>және</a:t>
                      </a:r>
                      <a:r>
                        <a:rPr lang="ru-RU" sz="800" b="0" i="0" u="none" strike="noStrike" cap="none" dirty="0">
                          <a:solidFill>
                            <a:srgbClr val="007F76"/>
                          </a:solidFill>
                          <a:effectLst/>
                          <a:latin typeface="Arial Narrow" panose="020B0606020202030204" pitchFamily="34" charset="0"/>
                          <a:ea typeface="+mn-ea"/>
                          <a:cs typeface="+mn-cs"/>
                          <a:sym typeface="Arial"/>
                        </a:rPr>
                        <a:t>  </a:t>
                      </a:r>
                      <a:r>
                        <a:rPr lang="ru-RU" sz="800" b="0" i="0" u="none" strike="noStrike" cap="none" dirty="0" err="1">
                          <a:solidFill>
                            <a:srgbClr val="007F76"/>
                          </a:solidFill>
                          <a:effectLst/>
                          <a:latin typeface="Arial Narrow" panose="020B0606020202030204" pitchFamily="34" charset="0"/>
                          <a:ea typeface="+mn-ea"/>
                          <a:cs typeface="+mn-cs"/>
                          <a:sym typeface="Arial"/>
                        </a:rPr>
                        <a:t>тектес</a:t>
                      </a:r>
                      <a:r>
                        <a:rPr lang="ru-RU" sz="800" b="0" i="0" u="none" strike="noStrike" cap="none" dirty="0">
                          <a:solidFill>
                            <a:srgbClr val="007F76"/>
                          </a:solidFill>
                          <a:effectLst/>
                          <a:latin typeface="Arial Narrow" panose="020B0606020202030204" pitchFamily="34" charset="0"/>
                          <a:ea typeface="+mn-ea"/>
                          <a:cs typeface="+mn-cs"/>
                          <a:sym typeface="Arial"/>
                        </a:rPr>
                        <a:t> </a:t>
                      </a:r>
                      <a:r>
                        <a:rPr lang="ru-RU" sz="800" b="0" i="0" u="none" strike="noStrike" cap="none" dirty="0" err="1">
                          <a:solidFill>
                            <a:srgbClr val="007F76"/>
                          </a:solidFill>
                          <a:effectLst/>
                          <a:latin typeface="Arial Narrow" panose="020B0606020202030204" pitchFamily="34" charset="0"/>
                          <a:ea typeface="+mn-ea"/>
                          <a:cs typeface="+mn-cs"/>
                          <a:sym typeface="Arial"/>
                        </a:rPr>
                        <a:t>қызметтер</a:t>
                      </a:r>
                      <a:endParaRPr lang="ru-RU" sz="800" b="0" i="0" u="none" strike="noStrike" cap="none" dirty="0">
                        <a:solidFill>
                          <a:srgbClr val="007F76"/>
                        </a:solidFill>
                        <a:effectLst/>
                        <a:latin typeface="Arial Narrow" panose="020B0606020202030204" pitchFamily="34" charset="0"/>
                        <a:ea typeface="+mn-ea"/>
                        <a:cs typeface="+mn-cs"/>
                        <a:sym typeface="Arial"/>
                      </a:endParaRPr>
                    </a:p>
                  </a:txBody>
                  <a:tcPr marL="9525" marR="9525" marT="9525" marB="0" anchor="ctr">
                    <a:solidFill>
                      <a:schemeClr val="accent6">
                        <a:lumMod val="50000"/>
                        <a:alpha val="1000"/>
                      </a:schemeClr>
                    </a:solidFill>
                  </a:tcPr>
                </a:tc>
                <a:tc>
                  <a:txBody>
                    <a:bodyPr/>
                    <a:lstStyle/>
                    <a:p>
                      <a:pPr algn="ctr" fontAlgn="ctr"/>
                      <a:r>
                        <a:rPr lang="ru-RU" sz="800" b="0" i="0" u="none" strike="noStrike" cap="none">
                          <a:solidFill>
                            <a:srgbClr val="007F76"/>
                          </a:solidFill>
                          <a:effectLst/>
                          <a:latin typeface="Arial Narrow" panose="020B0606020202030204" pitchFamily="34" charset="0"/>
                          <a:ea typeface="+mn-ea"/>
                          <a:cs typeface="+mn-cs"/>
                          <a:sym typeface="Arial"/>
                        </a:rPr>
                        <a:t>774</a:t>
                      </a:r>
                    </a:p>
                  </a:txBody>
                  <a:tcPr marL="9525" marR="9525" marT="9525" marB="0" anchor="ctr">
                    <a:solidFill>
                      <a:schemeClr val="accent6">
                        <a:lumMod val="50000"/>
                        <a:alpha val="1000"/>
                      </a:schemeClr>
                    </a:solidFill>
                  </a:tcPr>
                </a:tc>
                <a:tc>
                  <a:txBody>
                    <a:bodyPr/>
                    <a:lstStyle/>
                    <a:p>
                      <a:pPr algn="ctr" fontAlgn="ctr"/>
                      <a:r>
                        <a:rPr lang="ru-RU" sz="800" b="0" i="0" u="none" strike="noStrike" cap="none">
                          <a:solidFill>
                            <a:srgbClr val="007F76"/>
                          </a:solidFill>
                          <a:effectLst/>
                          <a:latin typeface="Arial Narrow" panose="020B0606020202030204" pitchFamily="34" charset="0"/>
                          <a:ea typeface="+mn-ea"/>
                          <a:cs typeface="+mn-cs"/>
                          <a:sym typeface="Arial"/>
                        </a:rPr>
                        <a:t>4,8%</a:t>
                      </a:r>
                    </a:p>
                  </a:txBody>
                  <a:tcPr marL="9525" marR="9525" marT="9525" marB="0" anchor="ctr">
                    <a:solidFill>
                      <a:schemeClr val="accent6">
                        <a:lumMod val="50000"/>
                        <a:alpha val="1000"/>
                      </a:schemeClr>
                    </a:solidFill>
                  </a:tcPr>
                </a:tc>
                <a:tc>
                  <a:txBody>
                    <a:bodyPr/>
                    <a:lstStyle/>
                    <a:p>
                      <a:pPr algn="ctr" fontAlgn="ctr"/>
                      <a:r>
                        <a:rPr lang="ru-RU" sz="800" b="0" i="0" u="none" strike="noStrike" cap="none" dirty="0" err="1">
                          <a:solidFill>
                            <a:srgbClr val="007F76"/>
                          </a:solidFill>
                          <a:effectLst/>
                          <a:latin typeface="Arial Narrow" panose="020B0606020202030204" pitchFamily="34" charset="0"/>
                          <a:ea typeface="+mn-ea"/>
                          <a:cs typeface="+mn-cs"/>
                          <a:sym typeface="Arial"/>
                        </a:rPr>
                        <a:t>Әртүрлі</a:t>
                      </a:r>
                      <a:r>
                        <a:rPr lang="ru-RU" sz="800" b="0" i="0" u="none" strike="noStrike" cap="none" dirty="0">
                          <a:solidFill>
                            <a:srgbClr val="007F76"/>
                          </a:solidFill>
                          <a:effectLst/>
                          <a:latin typeface="Arial Narrow" panose="020B0606020202030204" pitchFamily="34" charset="0"/>
                          <a:ea typeface="+mn-ea"/>
                          <a:cs typeface="+mn-cs"/>
                          <a:sym typeface="Arial"/>
                        </a:rPr>
                        <a:t> </a:t>
                      </a:r>
                      <a:r>
                        <a:rPr lang="ru-RU" sz="800" b="0" i="0" u="none" strike="noStrike" cap="none" dirty="0" err="1">
                          <a:solidFill>
                            <a:srgbClr val="007F76"/>
                          </a:solidFill>
                          <a:effectLst/>
                          <a:latin typeface="Arial Narrow" panose="020B0606020202030204" pitchFamily="34" charset="0"/>
                          <a:ea typeface="+mn-ea"/>
                          <a:cs typeface="+mn-cs"/>
                          <a:sym typeface="Arial"/>
                        </a:rPr>
                        <a:t>жұмысты</a:t>
                      </a:r>
                      <a:r>
                        <a:rPr lang="ru-RU" sz="800" b="0" i="0" u="none" strike="noStrike" cap="none" dirty="0">
                          <a:solidFill>
                            <a:srgbClr val="007F76"/>
                          </a:solidFill>
                          <a:effectLst/>
                          <a:latin typeface="Arial Narrow" panose="020B0606020202030204" pitchFamily="34" charset="0"/>
                          <a:ea typeface="+mn-ea"/>
                          <a:cs typeface="+mn-cs"/>
                          <a:sym typeface="Arial"/>
                        </a:rPr>
                        <a:t> </a:t>
                      </a:r>
                      <a:r>
                        <a:rPr lang="ru-RU" sz="800" b="0" i="0" u="none" strike="noStrike" cap="none" dirty="0" err="1">
                          <a:solidFill>
                            <a:srgbClr val="007F76"/>
                          </a:solidFill>
                          <a:effectLst/>
                          <a:latin typeface="Arial Narrow" panose="020B0606020202030204" pitchFamily="34" charset="0"/>
                          <a:ea typeface="+mn-ea"/>
                          <a:cs typeface="+mn-cs"/>
                          <a:sym typeface="Arial"/>
                        </a:rPr>
                        <a:t>атқарушылар</a:t>
                      </a:r>
                      <a:endParaRPr lang="ru-RU" sz="800" b="0" i="0" u="none" strike="noStrike" cap="none" dirty="0">
                        <a:solidFill>
                          <a:srgbClr val="007F76"/>
                        </a:solidFill>
                        <a:effectLst/>
                        <a:latin typeface="Arial Narrow" panose="020B0606020202030204" pitchFamily="34" charset="0"/>
                        <a:ea typeface="+mn-ea"/>
                        <a:cs typeface="+mn-cs"/>
                        <a:sym typeface="Arial"/>
                      </a:endParaRPr>
                    </a:p>
                  </a:txBody>
                  <a:tcPr marL="9525" marR="9525" marT="9525" marB="0" anchor="ctr">
                    <a:solidFill>
                      <a:schemeClr val="accent6">
                        <a:lumMod val="50000"/>
                        <a:alpha val="1000"/>
                      </a:schemeClr>
                    </a:solidFill>
                  </a:tcPr>
                </a:tc>
                <a:tc>
                  <a:txBody>
                    <a:bodyPr/>
                    <a:lstStyle/>
                    <a:p>
                      <a:pPr algn="ctr" fontAlgn="ctr"/>
                      <a:r>
                        <a:rPr lang="ru-RU" sz="800" b="0" i="0" u="none" strike="noStrike" cap="none">
                          <a:solidFill>
                            <a:srgbClr val="007F76"/>
                          </a:solidFill>
                          <a:effectLst/>
                          <a:latin typeface="Arial Narrow" panose="020B0606020202030204" pitchFamily="34" charset="0"/>
                          <a:ea typeface="+mn-ea"/>
                          <a:cs typeface="+mn-cs"/>
                          <a:sym typeface="Arial"/>
                        </a:rPr>
                        <a:t>696</a:t>
                      </a:r>
                    </a:p>
                  </a:txBody>
                  <a:tcPr marL="9525" marR="9525" marT="9525" marB="0" anchor="ctr">
                    <a:solidFill>
                      <a:schemeClr val="accent6">
                        <a:lumMod val="50000"/>
                        <a:alpha val="1000"/>
                      </a:schemeClr>
                    </a:solidFill>
                  </a:tcPr>
                </a:tc>
                <a:tc>
                  <a:txBody>
                    <a:bodyPr/>
                    <a:lstStyle/>
                    <a:p>
                      <a:pPr algn="ctr" fontAlgn="ctr"/>
                      <a:r>
                        <a:rPr lang="ru-RU" sz="800" b="0" i="0" u="none" strike="noStrike" cap="none" dirty="0">
                          <a:solidFill>
                            <a:srgbClr val="007F76"/>
                          </a:solidFill>
                          <a:effectLst/>
                          <a:latin typeface="Arial Narrow" panose="020B0606020202030204" pitchFamily="34" charset="0"/>
                          <a:ea typeface="+mn-ea"/>
                          <a:cs typeface="+mn-cs"/>
                          <a:sym typeface="Arial"/>
                        </a:rPr>
                        <a:t>4,3%</a:t>
                      </a:r>
                    </a:p>
                  </a:txBody>
                  <a:tcPr marL="9525" marR="9525" marT="9525" marB="0" anchor="ctr">
                    <a:solidFill>
                      <a:schemeClr val="accent6">
                        <a:lumMod val="50000"/>
                        <a:alpha val="1000"/>
                      </a:schemeClr>
                    </a:solidFill>
                  </a:tcPr>
                </a:tc>
                <a:tc>
                  <a:txBody>
                    <a:bodyPr/>
                    <a:lstStyle/>
                    <a:p>
                      <a:pPr algn="ctr" fontAlgn="ctr"/>
                      <a:r>
                        <a:rPr lang="ru-RU" sz="800" b="0" i="0" u="none" strike="noStrike" cap="none" dirty="0">
                          <a:solidFill>
                            <a:srgbClr val="007F76"/>
                          </a:solidFill>
                          <a:effectLst/>
                          <a:latin typeface="Arial Narrow" panose="020B0606020202030204" pitchFamily="34" charset="0"/>
                          <a:ea typeface="+mn-ea"/>
                          <a:cs typeface="+mn-cs"/>
                          <a:sym typeface="Arial"/>
                        </a:rPr>
                        <a:t>Аула </a:t>
                      </a:r>
                      <a:r>
                        <a:rPr lang="ru-RU" sz="800" b="0" i="0" u="none" strike="noStrike" cap="none" dirty="0" err="1">
                          <a:solidFill>
                            <a:srgbClr val="007F76"/>
                          </a:solidFill>
                          <a:effectLst/>
                          <a:latin typeface="Arial Narrow" panose="020B0606020202030204" pitchFamily="34" charset="0"/>
                          <a:ea typeface="+mn-ea"/>
                          <a:cs typeface="+mn-cs"/>
                          <a:sym typeface="Arial"/>
                        </a:rPr>
                        <a:t>сыпырушылар</a:t>
                      </a:r>
                      <a:r>
                        <a:rPr lang="ru-RU" sz="800" b="0" i="0" u="none" strike="noStrike" cap="none" dirty="0">
                          <a:solidFill>
                            <a:srgbClr val="007F76"/>
                          </a:solidFill>
                          <a:effectLst/>
                          <a:latin typeface="Arial Narrow" panose="020B0606020202030204" pitchFamily="34" charset="0"/>
                          <a:ea typeface="+mn-ea"/>
                          <a:cs typeface="+mn-cs"/>
                          <a:sym typeface="Arial"/>
                        </a:rPr>
                        <a:t> </a:t>
                      </a:r>
                      <a:r>
                        <a:rPr lang="ru-RU" sz="800" b="0" i="0" u="none" strike="noStrike" cap="none" dirty="0" err="1">
                          <a:solidFill>
                            <a:srgbClr val="007F76"/>
                          </a:solidFill>
                          <a:effectLst/>
                          <a:latin typeface="Arial Narrow" panose="020B0606020202030204" pitchFamily="34" charset="0"/>
                          <a:ea typeface="+mn-ea"/>
                          <a:cs typeface="+mn-cs"/>
                          <a:sym typeface="Arial"/>
                        </a:rPr>
                        <a:t>және</a:t>
                      </a:r>
                      <a:r>
                        <a:rPr lang="ru-RU" sz="800" b="0" i="0" u="none" strike="noStrike" cap="none" dirty="0">
                          <a:solidFill>
                            <a:srgbClr val="007F76"/>
                          </a:solidFill>
                          <a:effectLst/>
                          <a:latin typeface="Arial Narrow" panose="020B0606020202030204" pitchFamily="34" charset="0"/>
                          <a:ea typeface="+mn-ea"/>
                          <a:cs typeface="+mn-cs"/>
                          <a:sym typeface="Arial"/>
                        </a:rPr>
                        <a:t> </a:t>
                      </a:r>
                      <a:r>
                        <a:rPr lang="ru-RU" sz="800" b="0" i="0" u="none" strike="noStrike" cap="none" dirty="0" err="1">
                          <a:solidFill>
                            <a:srgbClr val="007F76"/>
                          </a:solidFill>
                          <a:effectLst/>
                          <a:latin typeface="Arial Narrow" panose="020B0606020202030204" pitchFamily="34" charset="0"/>
                          <a:ea typeface="+mn-ea"/>
                          <a:cs typeface="+mn-cs"/>
                          <a:sym typeface="Arial"/>
                        </a:rPr>
                        <a:t>ашық</a:t>
                      </a:r>
                      <a:r>
                        <a:rPr lang="ru-RU" sz="800" b="0" i="0" u="none" strike="noStrike" cap="none" dirty="0">
                          <a:solidFill>
                            <a:srgbClr val="007F76"/>
                          </a:solidFill>
                          <a:effectLst/>
                          <a:latin typeface="Arial Narrow" panose="020B0606020202030204" pitchFamily="34" charset="0"/>
                          <a:ea typeface="+mn-ea"/>
                          <a:cs typeface="+mn-cs"/>
                          <a:sym typeface="Arial"/>
                        </a:rPr>
                        <a:t> </a:t>
                      </a:r>
                      <a:r>
                        <a:rPr lang="ru-RU" sz="800" b="0" i="0" u="none" strike="noStrike" cap="none" dirty="0" err="1">
                          <a:solidFill>
                            <a:srgbClr val="007F76"/>
                          </a:solidFill>
                          <a:effectLst/>
                          <a:latin typeface="Arial Narrow" panose="020B0606020202030204" pitchFamily="34" charset="0"/>
                          <a:ea typeface="+mn-ea"/>
                          <a:cs typeface="+mn-cs"/>
                          <a:sym typeface="Arial"/>
                        </a:rPr>
                        <a:t>аумақтарды</a:t>
                      </a:r>
                      <a:r>
                        <a:rPr lang="ru-RU" sz="800" b="0" i="0" u="none" strike="noStrike" cap="none" dirty="0">
                          <a:solidFill>
                            <a:srgbClr val="007F76"/>
                          </a:solidFill>
                          <a:effectLst/>
                          <a:latin typeface="Arial Narrow" panose="020B0606020202030204" pitchFamily="34" charset="0"/>
                          <a:ea typeface="+mn-ea"/>
                          <a:cs typeface="+mn-cs"/>
                          <a:sym typeface="Arial"/>
                        </a:rPr>
                        <a:t> </a:t>
                      </a:r>
                      <a:r>
                        <a:rPr lang="ru-RU" sz="800" b="0" i="0" u="none" strike="noStrike" cap="none" dirty="0" err="1">
                          <a:solidFill>
                            <a:srgbClr val="007F76"/>
                          </a:solidFill>
                          <a:effectLst/>
                          <a:latin typeface="Arial Narrow" panose="020B0606020202030204" pitchFamily="34" charset="0"/>
                          <a:ea typeface="+mn-ea"/>
                          <a:cs typeface="+mn-cs"/>
                          <a:sym typeface="Arial"/>
                        </a:rPr>
                        <a:t>тазалаушылар</a:t>
                      </a:r>
                      <a:endParaRPr lang="ru-RU" sz="800" b="0" i="0" u="none" strike="noStrike" cap="none" dirty="0">
                        <a:solidFill>
                          <a:srgbClr val="007F76"/>
                        </a:solidFill>
                        <a:effectLst/>
                        <a:latin typeface="Arial Narrow" panose="020B0606020202030204" pitchFamily="34" charset="0"/>
                        <a:ea typeface="+mn-ea"/>
                        <a:cs typeface="+mn-cs"/>
                        <a:sym typeface="Arial"/>
                      </a:endParaRPr>
                    </a:p>
                  </a:txBody>
                  <a:tcPr marL="9525" marR="9525" marT="9525" marB="0" anchor="ctr">
                    <a:solidFill>
                      <a:schemeClr val="accent6">
                        <a:lumMod val="50000"/>
                        <a:alpha val="1000"/>
                      </a:schemeClr>
                    </a:solidFill>
                  </a:tcPr>
                </a:tc>
                <a:tc>
                  <a:txBody>
                    <a:bodyPr/>
                    <a:lstStyle/>
                    <a:p>
                      <a:pPr algn="ctr" fontAlgn="ctr"/>
                      <a:r>
                        <a:rPr lang="ru-RU" sz="800" b="0" i="0" u="none" strike="noStrike" cap="none" dirty="0">
                          <a:solidFill>
                            <a:srgbClr val="007F76"/>
                          </a:solidFill>
                          <a:effectLst/>
                          <a:latin typeface="Arial Narrow" panose="020B0606020202030204" pitchFamily="34" charset="0"/>
                          <a:ea typeface="+mn-ea"/>
                          <a:cs typeface="+mn-cs"/>
                          <a:sym typeface="Arial"/>
                        </a:rPr>
                        <a:t>648</a:t>
                      </a:r>
                    </a:p>
                  </a:txBody>
                  <a:tcPr marL="9525" marR="9525" marT="9525" marB="0" anchor="ctr">
                    <a:solidFill>
                      <a:schemeClr val="accent6">
                        <a:lumMod val="50000"/>
                        <a:alpha val="1000"/>
                      </a:schemeClr>
                    </a:solidFill>
                  </a:tcPr>
                </a:tc>
                <a:tc>
                  <a:txBody>
                    <a:bodyPr/>
                    <a:lstStyle/>
                    <a:p>
                      <a:pPr algn="ctr" fontAlgn="ctr"/>
                      <a:r>
                        <a:rPr lang="ru-RU" sz="800" b="0" i="0" u="none" strike="noStrike" cap="none">
                          <a:solidFill>
                            <a:srgbClr val="007F76"/>
                          </a:solidFill>
                          <a:effectLst/>
                          <a:latin typeface="Arial Narrow" panose="020B0606020202030204" pitchFamily="34" charset="0"/>
                          <a:ea typeface="+mn-ea"/>
                          <a:cs typeface="+mn-cs"/>
                          <a:sym typeface="Arial"/>
                        </a:rPr>
                        <a:t>4,0%</a:t>
                      </a:r>
                    </a:p>
                  </a:txBody>
                  <a:tcPr marL="9525" marR="9525" marT="9525" marB="0" anchor="ctr">
                    <a:lnR w="12700" cap="flat" cmpd="sng" algn="ctr">
                      <a:noFill/>
                      <a:prstDash val="solid"/>
                      <a:round/>
                      <a:headEnd type="none" w="med" len="med"/>
                      <a:tailEnd type="none" w="med" len="med"/>
                    </a:lnR>
                    <a:solidFill>
                      <a:schemeClr val="accent6">
                        <a:lumMod val="50000"/>
                        <a:alpha val="1000"/>
                      </a:schemeClr>
                    </a:solidFill>
                  </a:tcPr>
                </a:tc>
                <a:extLst>
                  <a:ext uri="{0D108BD9-81ED-4DB2-BD59-A6C34878D82A}">
                    <a16:rowId xmlns:a16="http://schemas.microsoft.com/office/drawing/2014/main" val="746394300"/>
                  </a:ext>
                </a:extLst>
              </a:tr>
              <a:tr h="268937">
                <a:tc>
                  <a:txBody>
                    <a:bodyPr/>
                    <a:lstStyle/>
                    <a:p>
                      <a:pPr algn="ctr" fontAlgn="b"/>
                      <a:r>
                        <a:rPr lang="ru-RU" sz="800" u="none" strike="noStrike" dirty="0">
                          <a:solidFill>
                            <a:srgbClr val="007F76"/>
                          </a:solidFill>
                          <a:effectLst/>
                          <a:latin typeface="Arial Narrow" panose="020B0606020202030204" pitchFamily="34" charset="0"/>
                        </a:rPr>
                        <a:t>17</a:t>
                      </a:r>
                      <a:endParaRPr lang="en-US" sz="800" b="0" i="0" u="none" strike="noStrike" dirty="0">
                        <a:solidFill>
                          <a:srgbClr val="007F76"/>
                        </a:solidFill>
                        <a:effectLst/>
                        <a:latin typeface="Arial Narrow" panose="020B0606020202030204" pitchFamily="34" charset="0"/>
                      </a:endParaRPr>
                    </a:p>
                  </a:txBody>
                  <a:tcPr marL="9525" marR="9525" marT="0" marB="0" anchor="ctr">
                    <a:solidFill>
                      <a:srgbClr val="007F76">
                        <a:alpha val="20000"/>
                      </a:srgbClr>
                    </a:solidFill>
                  </a:tcPr>
                </a:tc>
                <a:tc>
                  <a:txBody>
                    <a:bodyPr/>
                    <a:lstStyle/>
                    <a:p>
                      <a:pPr>
                        <a:lnSpc>
                          <a:spcPct val="107000"/>
                        </a:lnSpc>
                        <a:spcAft>
                          <a:spcPts val="800"/>
                        </a:spcAft>
                      </a:pPr>
                      <a:r>
                        <a:rPr lang="ru-RU" sz="1000" b="0" i="0" u="none" strike="noStrike" cap="none" dirty="0" err="1">
                          <a:solidFill>
                            <a:srgbClr val="007F76"/>
                          </a:solidFill>
                          <a:effectLst/>
                          <a:latin typeface="Arial Narrow" panose="020B0606020202030204" pitchFamily="34" charset="0"/>
                          <a:ea typeface="+mn-ea"/>
                          <a:cs typeface="+mn-cs"/>
                          <a:sym typeface="Arial"/>
                        </a:rPr>
                        <a:t>Шығыс-Қазақстан</a:t>
                      </a:r>
                      <a:r>
                        <a:rPr lang="ru-RU" sz="1000" b="0" i="0" u="none" strike="noStrike" cap="none" dirty="0">
                          <a:solidFill>
                            <a:srgbClr val="007F76"/>
                          </a:solidFill>
                          <a:effectLst/>
                          <a:latin typeface="Arial Narrow" panose="020B0606020202030204" pitchFamily="34" charset="0"/>
                          <a:ea typeface="+mn-ea"/>
                          <a:cs typeface="+mn-cs"/>
                          <a:sym typeface="Arial"/>
                        </a:rPr>
                        <a:t> </a:t>
                      </a:r>
                      <a:r>
                        <a:rPr lang="ru-RU" sz="1000" b="0" i="0" u="none" strike="noStrike" cap="none" dirty="0" err="1">
                          <a:solidFill>
                            <a:srgbClr val="007F76"/>
                          </a:solidFill>
                          <a:effectLst/>
                          <a:latin typeface="Arial Narrow" panose="020B0606020202030204" pitchFamily="34" charset="0"/>
                          <a:ea typeface="+mn-ea"/>
                          <a:cs typeface="+mn-cs"/>
                          <a:sym typeface="Arial"/>
                        </a:rPr>
                        <a:t>облысы</a:t>
                      </a:r>
                      <a:endParaRPr lang="ru-RU" sz="1000" b="0" i="0" u="none" strike="noStrike" cap="none" dirty="0">
                        <a:solidFill>
                          <a:srgbClr val="007F76"/>
                        </a:solidFill>
                        <a:effectLst/>
                        <a:latin typeface="Arial Narrow" panose="020B0606020202030204" pitchFamily="34" charset="0"/>
                        <a:ea typeface="+mn-ea"/>
                        <a:cs typeface="+mn-cs"/>
                        <a:sym typeface="Arial"/>
                      </a:endParaRPr>
                    </a:p>
                  </a:txBody>
                  <a:tcPr marL="68580" marR="68580" marT="0" marB="0" anchor="ctr">
                    <a:solidFill>
                      <a:srgbClr val="007F76">
                        <a:alpha val="20000"/>
                      </a:srgbClr>
                    </a:solidFill>
                  </a:tcPr>
                </a:tc>
                <a:tc>
                  <a:txBody>
                    <a:bodyPr/>
                    <a:lstStyle/>
                    <a:p>
                      <a:pPr algn="ctr" fontAlgn="ctr"/>
                      <a:r>
                        <a:rPr lang="ru-RU" sz="800" b="0" i="0" u="none" strike="noStrike" cap="none" dirty="0">
                          <a:solidFill>
                            <a:srgbClr val="007F76"/>
                          </a:solidFill>
                          <a:effectLst/>
                          <a:latin typeface="Arial Narrow" panose="020B0606020202030204" pitchFamily="34" charset="0"/>
                          <a:ea typeface="+mn-ea"/>
                          <a:cs typeface="+mn-cs"/>
                          <a:sym typeface="Arial"/>
                        </a:rPr>
                        <a:t>Аула </a:t>
                      </a:r>
                      <a:r>
                        <a:rPr lang="ru-RU" sz="800" b="0" i="0" u="none" strike="noStrike" cap="none" dirty="0" err="1">
                          <a:solidFill>
                            <a:srgbClr val="007F76"/>
                          </a:solidFill>
                          <a:effectLst/>
                          <a:latin typeface="Arial Narrow" panose="020B0606020202030204" pitchFamily="34" charset="0"/>
                          <a:ea typeface="+mn-ea"/>
                          <a:cs typeface="+mn-cs"/>
                          <a:sym typeface="Arial"/>
                        </a:rPr>
                        <a:t>сыпырушылар</a:t>
                      </a:r>
                      <a:r>
                        <a:rPr lang="ru-RU" sz="800" b="0" i="0" u="none" strike="noStrike" cap="none" dirty="0">
                          <a:solidFill>
                            <a:srgbClr val="007F76"/>
                          </a:solidFill>
                          <a:effectLst/>
                          <a:latin typeface="Arial Narrow" panose="020B0606020202030204" pitchFamily="34" charset="0"/>
                          <a:ea typeface="+mn-ea"/>
                          <a:cs typeface="+mn-cs"/>
                          <a:sym typeface="Arial"/>
                        </a:rPr>
                        <a:t> </a:t>
                      </a:r>
                      <a:r>
                        <a:rPr lang="ru-RU" sz="800" b="0" i="0" u="none" strike="noStrike" cap="none" dirty="0" err="1">
                          <a:solidFill>
                            <a:srgbClr val="007F76"/>
                          </a:solidFill>
                          <a:effectLst/>
                          <a:latin typeface="Arial Narrow" panose="020B0606020202030204" pitchFamily="34" charset="0"/>
                          <a:ea typeface="+mn-ea"/>
                          <a:cs typeface="+mn-cs"/>
                          <a:sym typeface="Arial"/>
                        </a:rPr>
                        <a:t>және</a:t>
                      </a:r>
                      <a:r>
                        <a:rPr lang="ru-RU" sz="800" b="0" i="0" u="none" strike="noStrike" cap="none" dirty="0">
                          <a:solidFill>
                            <a:srgbClr val="007F76"/>
                          </a:solidFill>
                          <a:effectLst/>
                          <a:latin typeface="Arial Narrow" panose="020B0606020202030204" pitchFamily="34" charset="0"/>
                          <a:ea typeface="+mn-ea"/>
                          <a:cs typeface="+mn-cs"/>
                          <a:sym typeface="Arial"/>
                        </a:rPr>
                        <a:t> </a:t>
                      </a:r>
                      <a:r>
                        <a:rPr lang="ru-RU" sz="800" b="0" i="0" u="none" strike="noStrike" cap="none" dirty="0" err="1">
                          <a:solidFill>
                            <a:srgbClr val="007F76"/>
                          </a:solidFill>
                          <a:effectLst/>
                          <a:latin typeface="Arial Narrow" panose="020B0606020202030204" pitchFamily="34" charset="0"/>
                          <a:ea typeface="+mn-ea"/>
                          <a:cs typeface="+mn-cs"/>
                          <a:sym typeface="Arial"/>
                        </a:rPr>
                        <a:t>ашық</a:t>
                      </a:r>
                      <a:r>
                        <a:rPr lang="ru-RU" sz="800" b="0" i="0" u="none" strike="noStrike" cap="none" dirty="0">
                          <a:solidFill>
                            <a:srgbClr val="007F76"/>
                          </a:solidFill>
                          <a:effectLst/>
                          <a:latin typeface="Arial Narrow" panose="020B0606020202030204" pitchFamily="34" charset="0"/>
                          <a:ea typeface="+mn-ea"/>
                          <a:cs typeface="+mn-cs"/>
                          <a:sym typeface="Arial"/>
                        </a:rPr>
                        <a:t> </a:t>
                      </a:r>
                      <a:r>
                        <a:rPr lang="ru-RU" sz="800" b="0" i="0" u="none" strike="noStrike" cap="none" dirty="0" err="1">
                          <a:solidFill>
                            <a:srgbClr val="007F76"/>
                          </a:solidFill>
                          <a:effectLst/>
                          <a:latin typeface="Arial Narrow" panose="020B0606020202030204" pitchFamily="34" charset="0"/>
                          <a:ea typeface="+mn-ea"/>
                          <a:cs typeface="+mn-cs"/>
                          <a:sym typeface="Arial"/>
                        </a:rPr>
                        <a:t>аумақтарды</a:t>
                      </a:r>
                      <a:r>
                        <a:rPr lang="ru-RU" sz="800" b="0" i="0" u="none" strike="noStrike" cap="none" dirty="0">
                          <a:solidFill>
                            <a:srgbClr val="007F76"/>
                          </a:solidFill>
                          <a:effectLst/>
                          <a:latin typeface="Arial Narrow" panose="020B0606020202030204" pitchFamily="34" charset="0"/>
                          <a:ea typeface="+mn-ea"/>
                          <a:cs typeface="+mn-cs"/>
                          <a:sym typeface="Arial"/>
                        </a:rPr>
                        <a:t> </a:t>
                      </a:r>
                      <a:r>
                        <a:rPr lang="ru-RU" sz="800" b="0" i="0" u="none" strike="noStrike" cap="none" dirty="0" err="1">
                          <a:solidFill>
                            <a:srgbClr val="007F76"/>
                          </a:solidFill>
                          <a:effectLst/>
                          <a:latin typeface="Arial Narrow" panose="020B0606020202030204" pitchFamily="34" charset="0"/>
                          <a:ea typeface="+mn-ea"/>
                          <a:cs typeface="+mn-cs"/>
                          <a:sym typeface="Arial"/>
                        </a:rPr>
                        <a:t>тазалаушылар</a:t>
                      </a:r>
                      <a:endParaRPr lang="ru-RU" sz="800" b="0" i="0" u="none" strike="noStrike" cap="none" dirty="0">
                        <a:solidFill>
                          <a:srgbClr val="007F76"/>
                        </a:solidFill>
                        <a:effectLst/>
                        <a:latin typeface="Arial Narrow" panose="020B0606020202030204" pitchFamily="34" charset="0"/>
                        <a:ea typeface="+mn-ea"/>
                        <a:cs typeface="+mn-cs"/>
                        <a:sym typeface="Arial"/>
                      </a:endParaRPr>
                    </a:p>
                  </a:txBody>
                  <a:tcPr marL="9525" marR="9525" marT="9525" marB="0" anchor="ctr">
                    <a:solidFill>
                      <a:srgbClr val="007F76">
                        <a:alpha val="20000"/>
                      </a:srgbClr>
                    </a:solidFill>
                  </a:tcPr>
                </a:tc>
                <a:tc>
                  <a:txBody>
                    <a:bodyPr/>
                    <a:lstStyle/>
                    <a:p>
                      <a:pPr algn="ctr" fontAlgn="ctr"/>
                      <a:r>
                        <a:rPr lang="ru-RU" sz="800" b="0" i="0" u="none" strike="noStrike" cap="none">
                          <a:solidFill>
                            <a:srgbClr val="007F76"/>
                          </a:solidFill>
                          <a:effectLst/>
                          <a:latin typeface="Arial Narrow" panose="020B0606020202030204" pitchFamily="34" charset="0"/>
                          <a:ea typeface="+mn-ea"/>
                          <a:cs typeface="+mn-cs"/>
                          <a:sym typeface="Arial"/>
                        </a:rPr>
                        <a:t>3 440</a:t>
                      </a:r>
                    </a:p>
                  </a:txBody>
                  <a:tcPr marL="9525" marR="9525" marT="9525" marB="0" anchor="ctr">
                    <a:solidFill>
                      <a:srgbClr val="007F76">
                        <a:alpha val="20000"/>
                      </a:srgbClr>
                    </a:solidFill>
                  </a:tcPr>
                </a:tc>
                <a:tc>
                  <a:txBody>
                    <a:bodyPr/>
                    <a:lstStyle/>
                    <a:p>
                      <a:pPr algn="ctr" fontAlgn="ctr"/>
                      <a:r>
                        <a:rPr lang="ru-RU" sz="800" b="0" i="0" u="none" strike="noStrike" cap="none">
                          <a:solidFill>
                            <a:srgbClr val="007F76"/>
                          </a:solidFill>
                          <a:effectLst/>
                          <a:latin typeface="Arial Narrow" panose="020B0606020202030204" pitchFamily="34" charset="0"/>
                          <a:ea typeface="+mn-ea"/>
                          <a:cs typeface="+mn-cs"/>
                          <a:sym typeface="Arial"/>
                        </a:rPr>
                        <a:t>5,9%</a:t>
                      </a:r>
                    </a:p>
                  </a:txBody>
                  <a:tcPr marL="9525" marR="9525" marT="9525" marB="0" anchor="ctr">
                    <a:solidFill>
                      <a:srgbClr val="007F76">
                        <a:alpha val="20000"/>
                      </a:srgbClr>
                    </a:solidFill>
                  </a:tcPr>
                </a:tc>
                <a:tc>
                  <a:txBody>
                    <a:bodyPr/>
                    <a:lstStyle/>
                    <a:p>
                      <a:pPr algn="ctr" fontAlgn="ctr"/>
                      <a:r>
                        <a:rPr lang="ru-RU" sz="800" b="0" i="0" u="none" strike="noStrike" cap="none" dirty="0" err="1">
                          <a:solidFill>
                            <a:srgbClr val="007F76"/>
                          </a:solidFill>
                          <a:effectLst/>
                          <a:latin typeface="Arial Narrow" panose="020B0606020202030204" pitchFamily="34" charset="0"/>
                          <a:ea typeface="+mn-ea"/>
                          <a:cs typeface="+mn-cs"/>
                          <a:sym typeface="Arial"/>
                        </a:rPr>
                        <a:t>Газбен</a:t>
                      </a:r>
                      <a:r>
                        <a:rPr lang="ru-RU" sz="800" b="0" i="0" u="none" strike="noStrike" cap="none" dirty="0">
                          <a:solidFill>
                            <a:srgbClr val="007F76"/>
                          </a:solidFill>
                          <a:effectLst/>
                          <a:latin typeface="Arial Narrow" panose="020B0606020202030204" pitchFamily="34" charset="0"/>
                          <a:ea typeface="+mn-ea"/>
                          <a:cs typeface="+mn-cs"/>
                          <a:sym typeface="Arial"/>
                        </a:rPr>
                        <a:t> </a:t>
                      </a:r>
                      <a:r>
                        <a:rPr lang="ru-RU" sz="800" b="0" i="0" u="none" strike="noStrike" cap="none" dirty="0" err="1">
                          <a:solidFill>
                            <a:srgbClr val="007F76"/>
                          </a:solidFill>
                          <a:effectLst/>
                          <a:latin typeface="Arial Narrow" panose="020B0606020202030204" pitchFamily="34" charset="0"/>
                          <a:ea typeface="+mn-ea"/>
                          <a:cs typeface="+mn-cs"/>
                          <a:sym typeface="Arial"/>
                        </a:rPr>
                        <a:t>кесушілер</a:t>
                      </a:r>
                      <a:endParaRPr lang="ru-RU" sz="800" b="0" i="0" u="none" strike="noStrike" cap="none" dirty="0">
                        <a:solidFill>
                          <a:srgbClr val="007F76"/>
                        </a:solidFill>
                        <a:effectLst/>
                        <a:latin typeface="Arial Narrow" panose="020B0606020202030204" pitchFamily="34" charset="0"/>
                        <a:ea typeface="+mn-ea"/>
                        <a:cs typeface="+mn-cs"/>
                        <a:sym typeface="Arial"/>
                      </a:endParaRPr>
                    </a:p>
                  </a:txBody>
                  <a:tcPr marL="9525" marR="9525" marT="9525" marB="0" anchor="ctr">
                    <a:solidFill>
                      <a:srgbClr val="007F76">
                        <a:alpha val="20000"/>
                      </a:srgbClr>
                    </a:solidFill>
                  </a:tcPr>
                </a:tc>
                <a:tc>
                  <a:txBody>
                    <a:bodyPr/>
                    <a:lstStyle/>
                    <a:p>
                      <a:pPr algn="ctr" fontAlgn="ctr"/>
                      <a:r>
                        <a:rPr lang="ru-RU" sz="800" b="0" i="0" u="none" strike="noStrike" cap="none" dirty="0">
                          <a:solidFill>
                            <a:srgbClr val="007F76"/>
                          </a:solidFill>
                          <a:effectLst/>
                          <a:latin typeface="Arial Narrow" panose="020B0606020202030204" pitchFamily="34" charset="0"/>
                          <a:ea typeface="+mn-ea"/>
                          <a:cs typeface="+mn-cs"/>
                          <a:sym typeface="Arial"/>
                        </a:rPr>
                        <a:t>1 549</a:t>
                      </a:r>
                    </a:p>
                  </a:txBody>
                  <a:tcPr marL="9525" marR="9525" marT="9525" marB="0" anchor="ctr">
                    <a:solidFill>
                      <a:srgbClr val="007F76">
                        <a:alpha val="20000"/>
                      </a:srgbClr>
                    </a:solidFill>
                  </a:tcPr>
                </a:tc>
                <a:tc>
                  <a:txBody>
                    <a:bodyPr/>
                    <a:lstStyle/>
                    <a:p>
                      <a:pPr algn="ctr" fontAlgn="ctr"/>
                      <a:r>
                        <a:rPr lang="ru-RU" sz="800" b="0" i="0" u="none" strike="noStrike" cap="none" dirty="0">
                          <a:solidFill>
                            <a:srgbClr val="007F76"/>
                          </a:solidFill>
                          <a:effectLst/>
                          <a:latin typeface="Arial Narrow" panose="020B0606020202030204" pitchFamily="34" charset="0"/>
                          <a:ea typeface="+mn-ea"/>
                          <a:cs typeface="+mn-cs"/>
                          <a:sym typeface="Arial"/>
                        </a:rPr>
                        <a:t>2,6%</a:t>
                      </a:r>
                    </a:p>
                  </a:txBody>
                  <a:tcPr marL="9525" marR="9525" marT="9525" marB="0" anchor="ctr">
                    <a:solidFill>
                      <a:srgbClr val="007F76">
                        <a:alpha val="20000"/>
                      </a:srgbClr>
                    </a:solidFill>
                  </a:tcPr>
                </a:tc>
                <a:tc>
                  <a:txBody>
                    <a:bodyPr/>
                    <a:lstStyle/>
                    <a:p>
                      <a:pPr algn="ctr" fontAlgn="ctr"/>
                      <a:r>
                        <a:rPr lang="ru-RU" sz="800" b="0" i="0" u="none" strike="noStrike" cap="none" dirty="0" err="1">
                          <a:solidFill>
                            <a:srgbClr val="007F76"/>
                          </a:solidFill>
                          <a:effectLst/>
                          <a:latin typeface="Arial Narrow" panose="020B0606020202030204" pitchFamily="34" charset="0"/>
                          <a:ea typeface="+mn-ea"/>
                          <a:cs typeface="+mn-cs"/>
                          <a:sym typeface="Arial"/>
                        </a:rPr>
                        <a:t>Әртүрлі</a:t>
                      </a:r>
                      <a:r>
                        <a:rPr lang="ru-RU" sz="800" b="0" i="0" u="none" strike="noStrike" cap="none" dirty="0">
                          <a:solidFill>
                            <a:srgbClr val="007F76"/>
                          </a:solidFill>
                          <a:effectLst/>
                          <a:latin typeface="Arial Narrow" panose="020B0606020202030204" pitchFamily="34" charset="0"/>
                          <a:ea typeface="+mn-ea"/>
                          <a:cs typeface="+mn-cs"/>
                          <a:sym typeface="Arial"/>
                        </a:rPr>
                        <a:t> </a:t>
                      </a:r>
                      <a:r>
                        <a:rPr lang="ru-RU" sz="800" b="0" i="0" u="none" strike="noStrike" cap="none" dirty="0" err="1">
                          <a:solidFill>
                            <a:srgbClr val="007F76"/>
                          </a:solidFill>
                          <a:effectLst/>
                          <a:latin typeface="Arial Narrow" panose="020B0606020202030204" pitchFamily="34" charset="0"/>
                          <a:ea typeface="+mn-ea"/>
                          <a:cs typeface="+mn-cs"/>
                          <a:sym typeface="Arial"/>
                        </a:rPr>
                        <a:t>жұмысты</a:t>
                      </a:r>
                      <a:r>
                        <a:rPr lang="ru-RU" sz="800" b="0" i="0" u="none" strike="noStrike" cap="none" dirty="0">
                          <a:solidFill>
                            <a:srgbClr val="007F76"/>
                          </a:solidFill>
                          <a:effectLst/>
                          <a:latin typeface="Arial Narrow" panose="020B0606020202030204" pitchFamily="34" charset="0"/>
                          <a:ea typeface="+mn-ea"/>
                          <a:cs typeface="+mn-cs"/>
                          <a:sym typeface="Arial"/>
                        </a:rPr>
                        <a:t> </a:t>
                      </a:r>
                      <a:r>
                        <a:rPr lang="ru-RU" sz="800" b="0" i="0" u="none" strike="noStrike" cap="none" dirty="0" err="1">
                          <a:solidFill>
                            <a:srgbClr val="007F76"/>
                          </a:solidFill>
                          <a:effectLst/>
                          <a:latin typeface="Arial Narrow" panose="020B0606020202030204" pitchFamily="34" charset="0"/>
                          <a:ea typeface="+mn-ea"/>
                          <a:cs typeface="+mn-cs"/>
                          <a:sym typeface="Arial"/>
                        </a:rPr>
                        <a:t>атқарушылар</a:t>
                      </a:r>
                      <a:endParaRPr lang="ru-RU" sz="800" b="0" i="0" u="none" strike="noStrike" cap="none" dirty="0">
                        <a:solidFill>
                          <a:srgbClr val="007F76"/>
                        </a:solidFill>
                        <a:effectLst/>
                        <a:latin typeface="Arial Narrow" panose="020B0606020202030204" pitchFamily="34" charset="0"/>
                        <a:ea typeface="+mn-ea"/>
                        <a:cs typeface="+mn-cs"/>
                        <a:sym typeface="Arial"/>
                      </a:endParaRPr>
                    </a:p>
                  </a:txBody>
                  <a:tcPr marL="9525" marR="9525" marT="9525" marB="0" anchor="ctr">
                    <a:solidFill>
                      <a:srgbClr val="007F76">
                        <a:alpha val="20000"/>
                      </a:srgbClr>
                    </a:solidFill>
                  </a:tcPr>
                </a:tc>
                <a:tc>
                  <a:txBody>
                    <a:bodyPr/>
                    <a:lstStyle/>
                    <a:p>
                      <a:pPr algn="ctr" fontAlgn="ctr"/>
                      <a:r>
                        <a:rPr lang="ru-RU" sz="800" b="0" i="0" u="none" strike="noStrike" cap="none" dirty="0">
                          <a:solidFill>
                            <a:srgbClr val="007F76"/>
                          </a:solidFill>
                          <a:effectLst/>
                          <a:latin typeface="Arial Narrow" panose="020B0606020202030204" pitchFamily="34" charset="0"/>
                          <a:ea typeface="+mn-ea"/>
                          <a:cs typeface="+mn-cs"/>
                          <a:sym typeface="Arial"/>
                        </a:rPr>
                        <a:t>1 437</a:t>
                      </a:r>
                    </a:p>
                  </a:txBody>
                  <a:tcPr marL="9525" marR="9525" marT="9525" marB="0" anchor="ctr">
                    <a:solidFill>
                      <a:srgbClr val="007F76">
                        <a:alpha val="20000"/>
                      </a:srgbClr>
                    </a:solidFill>
                  </a:tcPr>
                </a:tc>
                <a:tc>
                  <a:txBody>
                    <a:bodyPr/>
                    <a:lstStyle/>
                    <a:p>
                      <a:pPr algn="ctr" fontAlgn="ctr"/>
                      <a:r>
                        <a:rPr lang="ru-RU" sz="800" b="0" i="0" u="none" strike="noStrike" cap="none">
                          <a:solidFill>
                            <a:srgbClr val="007F76"/>
                          </a:solidFill>
                          <a:effectLst/>
                          <a:latin typeface="Arial Narrow" panose="020B0606020202030204" pitchFamily="34" charset="0"/>
                          <a:ea typeface="+mn-ea"/>
                          <a:cs typeface="+mn-cs"/>
                          <a:sym typeface="Arial"/>
                        </a:rPr>
                        <a:t>2,5%</a:t>
                      </a:r>
                    </a:p>
                  </a:txBody>
                  <a:tcPr marL="9525" marR="9525" marT="9525" marB="0" anchor="ctr">
                    <a:lnR w="12700" cap="flat" cmpd="sng" algn="ctr">
                      <a:noFill/>
                      <a:prstDash val="solid"/>
                      <a:round/>
                      <a:headEnd type="none" w="med" len="med"/>
                      <a:tailEnd type="none" w="med" len="med"/>
                    </a:lnR>
                    <a:solidFill>
                      <a:srgbClr val="007F76">
                        <a:alpha val="20000"/>
                      </a:srgbClr>
                    </a:solidFill>
                  </a:tcPr>
                </a:tc>
                <a:extLst>
                  <a:ext uri="{0D108BD9-81ED-4DB2-BD59-A6C34878D82A}">
                    <a16:rowId xmlns:a16="http://schemas.microsoft.com/office/drawing/2014/main" val="77508275"/>
                  </a:ext>
                </a:extLst>
              </a:tr>
              <a:tr h="268937">
                <a:tc>
                  <a:txBody>
                    <a:bodyPr/>
                    <a:lstStyle/>
                    <a:p>
                      <a:pPr algn="ctr" fontAlgn="b"/>
                      <a:r>
                        <a:rPr lang="ru-RU" sz="800" u="none" strike="noStrike" dirty="0">
                          <a:solidFill>
                            <a:srgbClr val="007F76"/>
                          </a:solidFill>
                          <a:effectLst/>
                          <a:latin typeface="Arial Narrow" panose="020B0606020202030204" pitchFamily="34" charset="0"/>
                        </a:rPr>
                        <a:t>18</a:t>
                      </a:r>
                      <a:endParaRPr lang="en-US" sz="800" b="0" i="0" u="none" strike="noStrike" dirty="0">
                        <a:solidFill>
                          <a:srgbClr val="007F76"/>
                        </a:solidFill>
                        <a:effectLst/>
                        <a:latin typeface="Arial Narrow" panose="020B0606020202030204" pitchFamily="34" charset="0"/>
                      </a:endParaRPr>
                    </a:p>
                  </a:txBody>
                  <a:tcPr marL="9525" marR="9525" marT="0" marB="0" anchor="ctr">
                    <a:solidFill>
                      <a:schemeClr val="accent6">
                        <a:lumMod val="50000"/>
                        <a:alpha val="1000"/>
                      </a:schemeClr>
                    </a:solidFill>
                  </a:tcPr>
                </a:tc>
                <a:tc>
                  <a:txBody>
                    <a:bodyPr/>
                    <a:lstStyle/>
                    <a:p>
                      <a:pPr>
                        <a:lnSpc>
                          <a:spcPct val="107000"/>
                        </a:lnSpc>
                        <a:spcAft>
                          <a:spcPts val="800"/>
                        </a:spcAft>
                      </a:pPr>
                      <a:r>
                        <a:rPr lang="ru-RU" sz="1000" b="0" i="0" u="none" strike="noStrike" cap="none" dirty="0">
                          <a:solidFill>
                            <a:srgbClr val="007F76"/>
                          </a:solidFill>
                          <a:effectLst/>
                          <a:latin typeface="Arial Narrow" panose="020B0606020202030204" pitchFamily="34" charset="0"/>
                          <a:ea typeface="+mn-ea"/>
                          <a:cs typeface="+mn-cs"/>
                          <a:sym typeface="Arial"/>
                        </a:rPr>
                        <a:t>Астана Қ.</a:t>
                      </a:r>
                    </a:p>
                  </a:txBody>
                  <a:tcPr marL="68580" marR="68580" marT="0" marB="0" anchor="ctr">
                    <a:solidFill>
                      <a:schemeClr val="accent6">
                        <a:lumMod val="50000"/>
                        <a:alpha val="1000"/>
                      </a:schemeClr>
                    </a:solidFill>
                  </a:tcPr>
                </a:tc>
                <a:tc>
                  <a:txBody>
                    <a:bodyPr/>
                    <a:lstStyle/>
                    <a:p>
                      <a:pPr algn="ctr" fontAlgn="ctr"/>
                      <a:r>
                        <a:rPr lang="ru-RU" sz="800" b="0" i="0" u="none" strike="noStrike" cap="none" dirty="0">
                          <a:solidFill>
                            <a:srgbClr val="007F76"/>
                          </a:solidFill>
                          <a:effectLst/>
                          <a:latin typeface="Arial Narrow" panose="020B0606020202030204" pitchFamily="34" charset="0"/>
                          <a:ea typeface="+mn-ea"/>
                          <a:cs typeface="+mn-cs"/>
                          <a:sym typeface="Arial"/>
                        </a:rPr>
                        <a:t>Аула </a:t>
                      </a:r>
                      <a:r>
                        <a:rPr lang="ru-RU" sz="800" b="0" i="0" u="none" strike="noStrike" cap="none" dirty="0" err="1">
                          <a:solidFill>
                            <a:srgbClr val="007F76"/>
                          </a:solidFill>
                          <a:effectLst/>
                          <a:latin typeface="Arial Narrow" panose="020B0606020202030204" pitchFamily="34" charset="0"/>
                          <a:ea typeface="+mn-ea"/>
                          <a:cs typeface="+mn-cs"/>
                          <a:sym typeface="Arial"/>
                        </a:rPr>
                        <a:t>сыпырушылар</a:t>
                      </a:r>
                      <a:r>
                        <a:rPr lang="ru-RU" sz="800" b="0" i="0" u="none" strike="noStrike" cap="none" dirty="0">
                          <a:solidFill>
                            <a:srgbClr val="007F76"/>
                          </a:solidFill>
                          <a:effectLst/>
                          <a:latin typeface="Arial Narrow" panose="020B0606020202030204" pitchFamily="34" charset="0"/>
                          <a:ea typeface="+mn-ea"/>
                          <a:cs typeface="+mn-cs"/>
                          <a:sym typeface="Arial"/>
                        </a:rPr>
                        <a:t> </a:t>
                      </a:r>
                      <a:r>
                        <a:rPr lang="ru-RU" sz="800" b="0" i="0" u="none" strike="noStrike" cap="none" dirty="0" err="1">
                          <a:solidFill>
                            <a:srgbClr val="007F76"/>
                          </a:solidFill>
                          <a:effectLst/>
                          <a:latin typeface="Arial Narrow" panose="020B0606020202030204" pitchFamily="34" charset="0"/>
                          <a:ea typeface="+mn-ea"/>
                          <a:cs typeface="+mn-cs"/>
                          <a:sym typeface="Arial"/>
                        </a:rPr>
                        <a:t>және</a:t>
                      </a:r>
                      <a:r>
                        <a:rPr lang="ru-RU" sz="800" b="0" i="0" u="none" strike="noStrike" cap="none" dirty="0">
                          <a:solidFill>
                            <a:srgbClr val="007F76"/>
                          </a:solidFill>
                          <a:effectLst/>
                          <a:latin typeface="Arial Narrow" panose="020B0606020202030204" pitchFamily="34" charset="0"/>
                          <a:ea typeface="+mn-ea"/>
                          <a:cs typeface="+mn-cs"/>
                          <a:sym typeface="Arial"/>
                        </a:rPr>
                        <a:t> </a:t>
                      </a:r>
                      <a:r>
                        <a:rPr lang="ru-RU" sz="800" b="0" i="0" u="none" strike="noStrike" cap="none" dirty="0" err="1">
                          <a:solidFill>
                            <a:srgbClr val="007F76"/>
                          </a:solidFill>
                          <a:effectLst/>
                          <a:latin typeface="Arial Narrow" panose="020B0606020202030204" pitchFamily="34" charset="0"/>
                          <a:ea typeface="+mn-ea"/>
                          <a:cs typeface="+mn-cs"/>
                          <a:sym typeface="Arial"/>
                        </a:rPr>
                        <a:t>ашық</a:t>
                      </a:r>
                      <a:r>
                        <a:rPr lang="ru-RU" sz="800" b="0" i="0" u="none" strike="noStrike" cap="none" dirty="0">
                          <a:solidFill>
                            <a:srgbClr val="007F76"/>
                          </a:solidFill>
                          <a:effectLst/>
                          <a:latin typeface="Arial Narrow" panose="020B0606020202030204" pitchFamily="34" charset="0"/>
                          <a:ea typeface="+mn-ea"/>
                          <a:cs typeface="+mn-cs"/>
                          <a:sym typeface="Arial"/>
                        </a:rPr>
                        <a:t> </a:t>
                      </a:r>
                      <a:r>
                        <a:rPr lang="ru-RU" sz="800" b="0" i="0" u="none" strike="noStrike" cap="none" dirty="0" err="1">
                          <a:solidFill>
                            <a:srgbClr val="007F76"/>
                          </a:solidFill>
                          <a:effectLst/>
                          <a:latin typeface="Arial Narrow" panose="020B0606020202030204" pitchFamily="34" charset="0"/>
                          <a:ea typeface="+mn-ea"/>
                          <a:cs typeface="+mn-cs"/>
                          <a:sym typeface="Arial"/>
                        </a:rPr>
                        <a:t>аумақтарды</a:t>
                      </a:r>
                      <a:r>
                        <a:rPr lang="ru-RU" sz="800" b="0" i="0" u="none" strike="noStrike" cap="none" dirty="0">
                          <a:solidFill>
                            <a:srgbClr val="007F76"/>
                          </a:solidFill>
                          <a:effectLst/>
                          <a:latin typeface="Arial Narrow" panose="020B0606020202030204" pitchFamily="34" charset="0"/>
                          <a:ea typeface="+mn-ea"/>
                          <a:cs typeface="+mn-cs"/>
                          <a:sym typeface="Arial"/>
                        </a:rPr>
                        <a:t> </a:t>
                      </a:r>
                      <a:r>
                        <a:rPr lang="ru-RU" sz="800" b="0" i="0" u="none" strike="noStrike" cap="none" dirty="0" err="1">
                          <a:solidFill>
                            <a:srgbClr val="007F76"/>
                          </a:solidFill>
                          <a:effectLst/>
                          <a:latin typeface="Arial Narrow" panose="020B0606020202030204" pitchFamily="34" charset="0"/>
                          <a:ea typeface="+mn-ea"/>
                          <a:cs typeface="+mn-cs"/>
                          <a:sym typeface="Arial"/>
                        </a:rPr>
                        <a:t>тазалаушылар</a:t>
                      </a:r>
                      <a:endParaRPr lang="ru-RU" sz="800" b="0" i="0" u="none" strike="noStrike" cap="none" dirty="0">
                        <a:solidFill>
                          <a:srgbClr val="007F76"/>
                        </a:solidFill>
                        <a:effectLst/>
                        <a:latin typeface="Arial Narrow" panose="020B0606020202030204" pitchFamily="34" charset="0"/>
                        <a:ea typeface="+mn-ea"/>
                        <a:cs typeface="+mn-cs"/>
                        <a:sym typeface="Arial"/>
                      </a:endParaRPr>
                    </a:p>
                  </a:txBody>
                  <a:tcPr marL="9525" marR="9525" marT="9525" marB="0" anchor="ctr">
                    <a:solidFill>
                      <a:schemeClr val="accent6">
                        <a:lumMod val="50000"/>
                        <a:alpha val="1000"/>
                      </a:schemeClr>
                    </a:solidFill>
                  </a:tcPr>
                </a:tc>
                <a:tc>
                  <a:txBody>
                    <a:bodyPr/>
                    <a:lstStyle/>
                    <a:p>
                      <a:pPr algn="ctr" fontAlgn="ctr"/>
                      <a:r>
                        <a:rPr lang="ru-RU" sz="800" b="0" i="0" u="none" strike="noStrike" cap="none">
                          <a:solidFill>
                            <a:srgbClr val="007F76"/>
                          </a:solidFill>
                          <a:effectLst/>
                          <a:latin typeface="Arial Narrow" panose="020B0606020202030204" pitchFamily="34" charset="0"/>
                          <a:ea typeface="+mn-ea"/>
                          <a:cs typeface="+mn-cs"/>
                          <a:sym typeface="Arial"/>
                        </a:rPr>
                        <a:t>5 934</a:t>
                      </a:r>
                    </a:p>
                  </a:txBody>
                  <a:tcPr marL="9525" marR="9525" marT="9525" marB="0" anchor="ctr">
                    <a:solidFill>
                      <a:schemeClr val="accent6">
                        <a:lumMod val="50000"/>
                        <a:alpha val="1000"/>
                      </a:schemeClr>
                    </a:solidFill>
                  </a:tcPr>
                </a:tc>
                <a:tc>
                  <a:txBody>
                    <a:bodyPr/>
                    <a:lstStyle/>
                    <a:p>
                      <a:pPr algn="ctr" fontAlgn="ctr"/>
                      <a:r>
                        <a:rPr lang="ru-RU" sz="800" b="0" i="0" u="none" strike="noStrike" cap="none">
                          <a:solidFill>
                            <a:srgbClr val="007F76"/>
                          </a:solidFill>
                          <a:effectLst/>
                          <a:latin typeface="Arial Narrow" panose="020B0606020202030204" pitchFamily="34" charset="0"/>
                          <a:ea typeface="+mn-ea"/>
                          <a:cs typeface="+mn-cs"/>
                          <a:sym typeface="Arial"/>
                        </a:rPr>
                        <a:t>5,2%</a:t>
                      </a:r>
                    </a:p>
                  </a:txBody>
                  <a:tcPr marL="9525" marR="9525" marT="9525" marB="0" anchor="ctr">
                    <a:solidFill>
                      <a:schemeClr val="accent6">
                        <a:lumMod val="50000"/>
                        <a:alpha val="1000"/>
                      </a:schemeClr>
                    </a:solidFill>
                  </a:tcPr>
                </a:tc>
                <a:tc>
                  <a:txBody>
                    <a:bodyPr/>
                    <a:lstStyle/>
                    <a:p>
                      <a:pPr algn="ctr" fontAlgn="ctr"/>
                      <a:r>
                        <a:rPr lang="ru-RU" sz="800" b="0" i="0" u="none" strike="noStrike" cap="none" dirty="0" err="1">
                          <a:solidFill>
                            <a:srgbClr val="007F76"/>
                          </a:solidFill>
                          <a:effectLst/>
                          <a:latin typeface="Arial Narrow" panose="020B0606020202030204" pitchFamily="34" charset="0"/>
                          <a:ea typeface="+mn-ea"/>
                          <a:cs typeface="+mn-cs"/>
                          <a:sym typeface="Arial"/>
                        </a:rPr>
                        <a:t>Күтім</a:t>
                      </a:r>
                      <a:r>
                        <a:rPr lang="ru-RU" sz="800" b="0" i="0" u="none" strike="noStrike" cap="none" dirty="0">
                          <a:solidFill>
                            <a:srgbClr val="007F76"/>
                          </a:solidFill>
                          <a:effectLst/>
                          <a:latin typeface="Arial Narrow" panose="020B0606020202030204" pitchFamily="34" charset="0"/>
                          <a:ea typeface="+mn-ea"/>
                          <a:cs typeface="+mn-cs"/>
                          <a:sym typeface="Arial"/>
                        </a:rPr>
                        <a:t> </a:t>
                      </a:r>
                      <a:r>
                        <a:rPr lang="ru-RU" sz="800" b="0" i="0" u="none" strike="noStrike" cap="none" dirty="0" err="1">
                          <a:solidFill>
                            <a:srgbClr val="007F76"/>
                          </a:solidFill>
                          <a:effectLst/>
                          <a:latin typeface="Arial Narrow" panose="020B0606020202030204" pitchFamily="34" charset="0"/>
                          <a:ea typeface="+mn-ea"/>
                          <a:cs typeface="+mn-cs"/>
                          <a:sym typeface="Arial"/>
                        </a:rPr>
                        <a:t>жөніндегі</a:t>
                      </a:r>
                      <a:r>
                        <a:rPr lang="ru-RU" sz="800" b="0" i="0" u="none" strike="noStrike" cap="none" dirty="0">
                          <a:solidFill>
                            <a:srgbClr val="007F76"/>
                          </a:solidFill>
                          <a:effectLst/>
                          <a:latin typeface="Arial Narrow" panose="020B0606020202030204" pitchFamily="34" charset="0"/>
                          <a:ea typeface="+mn-ea"/>
                          <a:cs typeface="+mn-cs"/>
                          <a:sym typeface="Arial"/>
                        </a:rPr>
                        <a:t> орта </a:t>
                      </a:r>
                      <a:r>
                        <a:rPr lang="ru-RU" sz="800" b="0" i="0" u="none" strike="noStrike" cap="none" dirty="0" err="1">
                          <a:solidFill>
                            <a:srgbClr val="007F76"/>
                          </a:solidFill>
                          <a:effectLst/>
                          <a:latin typeface="Arial Narrow" panose="020B0606020202030204" pitchFamily="34" charset="0"/>
                          <a:ea typeface="+mn-ea"/>
                          <a:cs typeface="+mn-cs"/>
                          <a:sym typeface="Arial"/>
                        </a:rPr>
                        <a:t>медициналық</a:t>
                      </a:r>
                      <a:r>
                        <a:rPr lang="ru-RU" sz="800" b="0" i="0" u="none" strike="noStrike" cap="none" dirty="0">
                          <a:solidFill>
                            <a:srgbClr val="007F76"/>
                          </a:solidFill>
                          <a:effectLst/>
                          <a:latin typeface="Arial Narrow" panose="020B0606020202030204" pitchFamily="34" charset="0"/>
                          <a:ea typeface="+mn-ea"/>
                          <a:cs typeface="+mn-cs"/>
                          <a:sym typeface="Arial"/>
                        </a:rPr>
                        <a:t> персонал</a:t>
                      </a:r>
                    </a:p>
                  </a:txBody>
                  <a:tcPr marL="9525" marR="9525" marT="9525" marB="0" anchor="ctr">
                    <a:solidFill>
                      <a:schemeClr val="accent6">
                        <a:lumMod val="50000"/>
                        <a:alpha val="1000"/>
                      </a:schemeClr>
                    </a:solidFill>
                  </a:tcPr>
                </a:tc>
                <a:tc>
                  <a:txBody>
                    <a:bodyPr/>
                    <a:lstStyle/>
                    <a:p>
                      <a:pPr algn="ctr" fontAlgn="ctr"/>
                      <a:r>
                        <a:rPr lang="ru-RU" sz="800" b="0" i="0" u="none" strike="noStrike" cap="none">
                          <a:solidFill>
                            <a:srgbClr val="007F76"/>
                          </a:solidFill>
                          <a:effectLst/>
                          <a:latin typeface="Arial Narrow" panose="020B0606020202030204" pitchFamily="34" charset="0"/>
                          <a:ea typeface="+mn-ea"/>
                          <a:cs typeface="+mn-cs"/>
                          <a:sym typeface="Arial"/>
                        </a:rPr>
                        <a:t>2 830</a:t>
                      </a:r>
                    </a:p>
                  </a:txBody>
                  <a:tcPr marL="9525" marR="9525" marT="9525" marB="0" anchor="ctr">
                    <a:solidFill>
                      <a:schemeClr val="accent6">
                        <a:lumMod val="50000"/>
                        <a:alpha val="1000"/>
                      </a:schemeClr>
                    </a:solidFill>
                  </a:tcPr>
                </a:tc>
                <a:tc>
                  <a:txBody>
                    <a:bodyPr/>
                    <a:lstStyle/>
                    <a:p>
                      <a:pPr algn="ctr" fontAlgn="ctr"/>
                      <a:r>
                        <a:rPr lang="ru-RU" sz="800" b="0" i="0" u="none" strike="noStrike" cap="none">
                          <a:solidFill>
                            <a:srgbClr val="007F76"/>
                          </a:solidFill>
                          <a:effectLst/>
                          <a:latin typeface="Arial Narrow" panose="020B0606020202030204" pitchFamily="34" charset="0"/>
                          <a:ea typeface="+mn-ea"/>
                          <a:cs typeface="+mn-cs"/>
                          <a:sym typeface="Arial"/>
                        </a:rPr>
                        <a:t>2,5%</a:t>
                      </a:r>
                    </a:p>
                  </a:txBody>
                  <a:tcPr marL="9525" marR="9525" marT="9525" marB="0" anchor="ctr">
                    <a:solidFill>
                      <a:schemeClr val="accent6">
                        <a:lumMod val="50000"/>
                        <a:alpha val="1000"/>
                      </a:schemeClr>
                    </a:solidFill>
                  </a:tcPr>
                </a:tc>
                <a:tc>
                  <a:txBody>
                    <a:bodyPr/>
                    <a:lstStyle/>
                    <a:p>
                      <a:pPr algn="ctr" fontAlgn="ctr"/>
                      <a:r>
                        <a:rPr lang="ru-RU" sz="800" b="0" i="0" u="none" strike="noStrike" cap="none" dirty="0" err="1">
                          <a:solidFill>
                            <a:srgbClr val="007F76"/>
                          </a:solidFill>
                          <a:effectLst/>
                          <a:latin typeface="Arial Narrow" panose="020B0606020202030204" pitchFamily="34" charset="0"/>
                          <a:ea typeface="+mn-ea"/>
                          <a:cs typeface="+mn-cs"/>
                          <a:sym typeface="Arial"/>
                        </a:rPr>
                        <a:t>Әртүрлі</a:t>
                      </a:r>
                      <a:r>
                        <a:rPr lang="ru-RU" sz="800" b="0" i="0" u="none" strike="noStrike" cap="none" dirty="0">
                          <a:solidFill>
                            <a:srgbClr val="007F76"/>
                          </a:solidFill>
                          <a:effectLst/>
                          <a:latin typeface="Arial Narrow" panose="020B0606020202030204" pitchFamily="34" charset="0"/>
                          <a:ea typeface="+mn-ea"/>
                          <a:cs typeface="+mn-cs"/>
                          <a:sym typeface="Arial"/>
                        </a:rPr>
                        <a:t> </a:t>
                      </a:r>
                      <a:r>
                        <a:rPr lang="ru-RU" sz="800" b="0" i="0" u="none" strike="noStrike" cap="none" dirty="0" err="1">
                          <a:solidFill>
                            <a:srgbClr val="007F76"/>
                          </a:solidFill>
                          <a:effectLst/>
                          <a:latin typeface="Arial Narrow" panose="020B0606020202030204" pitchFamily="34" charset="0"/>
                          <a:ea typeface="+mn-ea"/>
                          <a:cs typeface="+mn-cs"/>
                          <a:sym typeface="Arial"/>
                        </a:rPr>
                        <a:t>жұмысты</a:t>
                      </a:r>
                      <a:r>
                        <a:rPr lang="ru-RU" sz="800" b="0" i="0" u="none" strike="noStrike" cap="none" dirty="0">
                          <a:solidFill>
                            <a:srgbClr val="007F76"/>
                          </a:solidFill>
                          <a:effectLst/>
                          <a:latin typeface="Arial Narrow" panose="020B0606020202030204" pitchFamily="34" charset="0"/>
                          <a:ea typeface="+mn-ea"/>
                          <a:cs typeface="+mn-cs"/>
                          <a:sym typeface="Arial"/>
                        </a:rPr>
                        <a:t> </a:t>
                      </a:r>
                      <a:r>
                        <a:rPr lang="ru-RU" sz="800" b="0" i="0" u="none" strike="noStrike" cap="none" dirty="0" err="1">
                          <a:solidFill>
                            <a:srgbClr val="007F76"/>
                          </a:solidFill>
                          <a:effectLst/>
                          <a:latin typeface="Arial Narrow" panose="020B0606020202030204" pitchFamily="34" charset="0"/>
                          <a:ea typeface="+mn-ea"/>
                          <a:cs typeface="+mn-cs"/>
                          <a:sym typeface="Arial"/>
                        </a:rPr>
                        <a:t>атқарушылар</a:t>
                      </a:r>
                      <a:endParaRPr lang="ru-RU" sz="800" b="0" i="0" u="none" strike="noStrike" cap="none" dirty="0">
                        <a:solidFill>
                          <a:srgbClr val="007F76"/>
                        </a:solidFill>
                        <a:effectLst/>
                        <a:latin typeface="Arial Narrow" panose="020B0606020202030204" pitchFamily="34" charset="0"/>
                        <a:ea typeface="+mn-ea"/>
                        <a:cs typeface="+mn-cs"/>
                        <a:sym typeface="Arial"/>
                      </a:endParaRPr>
                    </a:p>
                  </a:txBody>
                  <a:tcPr marL="9525" marR="9525" marT="9525" marB="0" anchor="ctr">
                    <a:solidFill>
                      <a:schemeClr val="accent6">
                        <a:lumMod val="50000"/>
                        <a:alpha val="1000"/>
                      </a:schemeClr>
                    </a:solidFill>
                  </a:tcPr>
                </a:tc>
                <a:tc>
                  <a:txBody>
                    <a:bodyPr/>
                    <a:lstStyle/>
                    <a:p>
                      <a:pPr algn="ctr" fontAlgn="ctr"/>
                      <a:r>
                        <a:rPr lang="ru-RU" sz="800" b="0" i="0" u="none" strike="noStrike" cap="none" dirty="0">
                          <a:solidFill>
                            <a:srgbClr val="007F76"/>
                          </a:solidFill>
                          <a:effectLst/>
                          <a:latin typeface="Arial Narrow" panose="020B0606020202030204" pitchFamily="34" charset="0"/>
                          <a:ea typeface="+mn-ea"/>
                          <a:cs typeface="+mn-cs"/>
                          <a:sym typeface="Arial"/>
                        </a:rPr>
                        <a:t>2 740</a:t>
                      </a:r>
                    </a:p>
                  </a:txBody>
                  <a:tcPr marL="9525" marR="9525" marT="9525" marB="0" anchor="ctr">
                    <a:solidFill>
                      <a:schemeClr val="accent6">
                        <a:lumMod val="50000"/>
                        <a:alpha val="1000"/>
                      </a:schemeClr>
                    </a:solidFill>
                  </a:tcPr>
                </a:tc>
                <a:tc>
                  <a:txBody>
                    <a:bodyPr/>
                    <a:lstStyle/>
                    <a:p>
                      <a:pPr algn="ctr" fontAlgn="ctr"/>
                      <a:r>
                        <a:rPr lang="ru-RU" sz="800" b="0" i="0" u="none" strike="noStrike" cap="none">
                          <a:solidFill>
                            <a:srgbClr val="007F76"/>
                          </a:solidFill>
                          <a:effectLst/>
                          <a:latin typeface="Arial Narrow" panose="020B0606020202030204" pitchFamily="34" charset="0"/>
                          <a:ea typeface="+mn-ea"/>
                          <a:cs typeface="+mn-cs"/>
                          <a:sym typeface="Arial"/>
                        </a:rPr>
                        <a:t>2,4%</a:t>
                      </a:r>
                    </a:p>
                  </a:txBody>
                  <a:tcPr marL="9525" marR="9525" marT="9525" marB="0" anchor="ctr">
                    <a:lnR w="12700" cap="flat" cmpd="sng" algn="ctr">
                      <a:noFill/>
                      <a:prstDash val="solid"/>
                      <a:round/>
                      <a:headEnd type="none" w="med" len="med"/>
                      <a:tailEnd type="none" w="med" len="med"/>
                    </a:lnR>
                    <a:solidFill>
                      <a:schemeClr val="accent6">
                        <a:lumMod val="50000"/>
                        <a:alpha val="1000"/>
                      </a:schemeClr>
                    </a:solidFill>
                  </a:tcPr>
                </a:tc>
                <a:extLst>
                  <a:ext uri="{0D108BD9-81ED-4DB2-BD59-A6C34878D82A}">
                    <a16:rowId xmlns:a16="http://schemas.microsoft.com/office/drawing/2014/main" val="4021419152"/>
                  </a:ext>
                </a:extLst>
              </a:tr>
              <a:tr h="268937">
                <a:tc>
                  <a:txBody>
                    <a:bodyPr/>
                    <a:lstStyle/>
                    <a:p>
                      <a:pPr algn="ctr" fontAlgn="b"/>
                      <a:r>
                        <a:rPr lang="ru-RU" sz="800" u="none" strike="noStrike" dirty="0">
                          <a:solidFill>
                            <a:srgbClr val="007F76"/>
                          </a:solidFill>
                          <a:effectLst/>
                          <a:latin typeface="Arial Narrow" panose="020B0606020202030204" pitchFamily="34" charset="0"/>
                        </a:rPr>
                        <a:t>19</a:t>
                      </a:r>
                      <a:endParaRPr lang="en-US" sz="800" b="0" i="0" u="none" strike="noStrike" dirty="0">
                        <a:solidFill>
                          <a:srgbClr val="007F76"/>
                        </a:solidFill>
                        <a:effectLst/>
                        <a:latin typeface="Arial Narrow" panose="020B0606020202030204" pitchFamily="34" charset="0"/>
                      </a:endParaRPr>
                    </a:p>
                  </a:txBody>
                  <a:tcPr marL="9525" marR="9525" marT="0" marB="0" anchor="ctr">
                    <a:solidFill>
                      <a:srgbClr val="007F76">
                        <a:alpha val="20000"/>
                      </a:srgbClr>
                    </a:solidFill>
                  </a:tcPr>
                </a:tc>
                <a:tc>
                  <a:txBody>
                    <a:bodyPr/>
                    <a:lstStyle/>
                    <a:p>
                      <a:pPr>
                        <a:lnSpc>
                          <a:spcPct val="107000"/>
                        </a:lnSpc>
                        <a:spcAft>
                          <a:spcPts val="800"/>
                        </a:spcAft>
                      </a:pPr>
                      <a:r>
                        <a:rPr lang="ru-RU" sz="1000" b="0" i="0" u="none" strike="noStrike" cap="none" dirty="0">
                          <a:solidFill>
                            <a:srgbClr val="007F76"/>
                          </a:solidFill>
                          <a:effectLst/>
                          <a:latin typeface="Arial Narrow" panose="020B0606020202030204" pitchFamily="34" charset="0"/>
                          <a:ea typeface="+mn-ea"/>
                          <a:cs typeface="+mn-cs"/>
                          <a:sym typeface="Arial"/>
                        </a:rPr>
                        <a:t>Алматы Қ.</a:t>
                      </a:r>
                    </a:p>
                  </a:txBody>
                  <a:tcPr marL="68580" marR="68580" marT="0" marB="0" anchor="ctr">
                    <a:solidFill>
                      <a:srgbClr val="007F76">
                        <a:alpha val="20000"/>
                      </a:srgbClr>
                    </a:solidFill>
                  </a:tcPr>
                </a:tc>
                <a:tc>
                  <a:txBody>
                    <a:bodyPr/>
                    <a:lstStyle/>
                    <a:p>
                      <a:pPr algn="ctr" fontAlgn="ctr"/>
                      <a:r>
                        <a:rPr lang="ru-RU" sz="800" b="0" i="0" u="none" strike="noStrike" cap="none" dirty="0">
                          <a:solidFill>
                            <a:srgbClr val="007F76"/>
                          </a:solidFill>
                          <a:effectLst/>
                          <a:latin typeface="Arial Narrow" panose="020B0606020202030204" pitchFamily="34" charset="0"/>
                          <a:ea typeface="+mn-ea"/>
                          <a:cs typeface="+mn-cs"/>
                          <a:sym typeface="Arial"/>
                        </a:rPr>
                        <a:t>Ас </a:t>
                      </a:r>
                      <a:r>
                        <a:rPr lang="ru-RU" sz="800" b="0" i="0" u="none" strike="noStrike" cap="none" dirty="0" err="1">
                          <a:solidFill>
                            <a:srgbClr val="007F76"/>
                          </a:solidFill>
                          <a:effectLst/>
                          <a:latin typeface="Arial Narrow" panose="020B0606020202030204" pitchFamily="34" charset="0"/>
                          <a:ea typeface="+mn-ea"/>
                          <a:cs typeface="+mn-cs"/>
                          <a:sym typeface="Arial"/>
                        </a:rPr>
                        <a:t>бөлмесіндегі</a:t>
                      </a:r>
                      <a:r>
                        <a:rPr lang="ru-RU" sz="800" b="0" i="0" u="none" strike="noStrike" cap="none" dirty="0">
                          <a:solidFill>
                            <a:srgbClr val="007F76"/>
                          </a:solidFill>
                          <a:effectLst/>
                          <a:latin typeface="Arial Narrow" panose="020B0606020202030204" pitchFamily="34" charset="0"/>
                          <a:ea typeface="+mn-ea"/>
                          <a:cs typeface="+mn-cs"/>
                          <a:sym typeface="Arial"/>
                        </a:rPr>
                        <a:t> </a:t>
                      </a:r>
                      <a:r>
                        <a:rPr lang="ru-RU" sz="800" b="0" i="0" u="none" strike="noStrike" cap="none" dirty="0" err="1">
                          <a:solidFill>
                            <a:srgbClr val="007F76"/>
                          </a:solidFill>
                          <a:effectLst/>
                          <a:latin typeface="Arial Narrow" panose="020B0606020202030204" pitchFamily="34" charset="0"/>
                          <a:ea typeface="+mn-ea"/>
                          <a:cs typeface="+mn-cs"/>
                          <a:sym typeface="Arial"/>
                        </a:rPr>
                        <a:t>көмекшілер</a:t>
                      </a:r>
                      <a:endParaRPr lang="ru-RU" sz="800" b="0" i="0" u="none" strike="noStrike" cap="none" dirty="0">
                        <a:solidFill>
                          <a:srgbClr val="007F76"/>
                        </a:solidFill>
                        <a:effectLst/>
                        <a:latin typeface="Arial Narrow" panose="020B0606020202030204" pitchFamily="34" charset="0"/>
                        <a:ea typeface="+mn-ea"/>
                        <a:cs typeface="+mn-cs"/>
                        <a:sym typeface="Arial"/>
                      </a:endParaRPr>
                    </a:p>
                  </a:txBody>
                  <a:tcPr marL="9525" marR="9525" marT="9525" marB="0" anchor="ctr">
                    <a:solidFill>
                      <a:srgbClr val="007F76">
                        <a:alpha val="20000"/>
                      </a:srgbClr>
                    </a:solidFill>
                  </a:tcPr>
                </a:tc>
                <a:tc>
                  <a:txBody>
                    <a:bodyPr/>
                    <a:lstStyle/>
                    <a:p>
                      <a:pPr algn="ctr" fontAlgn="ctr"/>
                      <a:r>
                        <a:rPr lang="ru-RU" sz="800" b="0" i="0" u="none" strike="noStrike" cap="none">
                          <a:solidFill>
                            <a:srgbClr val="007F76"/>
                          </a:solidFill>
                          <a:effectLst/>
                          <a:latin typeface="Arial Narrow" panose="020B0606020202030204" pitchFamily="34" charset="0"/>
                          <a:ea typeface="+mn-ea"/>
                          <a:cs typeface="+mn-cs"/>
                          <a:sym typeface="Arial"/>
                        </a:rPr>
                        <a:t>4 323</a:t>
                      </a:r>
                    </a:p>
                  </a:txBody>
                  <a:tcPr marL="9525" marR="9525" marT="9525" marB="0" anchor="ctr">
                    <a:solidFill>
                      <a:srgbClr val="007F76">
                        <a:alpha val="20000"/>
                      </a:srgbClr>
                    </a:solidFill>
                  </a:tcPr>
                </a:tc>
                <a:tc>
                  <a:txBody>
                    <a:bodyPr/>
                    <a:lstStyle/>
                    <a:p>
                      <a:pPr algn="ctr" fontAlgn="ctr"/>
                      <a:r>
                        <a:rPr lang="ru-RU" sz="800" b="0" i="0" u="none" strike="noStrike" cap="none">
                          <a:solidFill>
                            <a:srgbClr val="007F76"/>
                          </a:solidFill>
                          <a:effectLst/>
                          <a:latin typeface="Arial Narrow" panose="020B0606020202030204" pitchFamily="34" charset="0"/>
                          <a:ea typeface="+mn-ea"/>
                          <a:cs typeface="+mn-cs"/>
                          <a:sym typeface="Arial"/>
                        </a:rPr>
                        <a:t>3,5%</a:t>
                      </a:r>
                    </a:p>
                  </a:txBody>
                  <a:tcPr marL="9525" marR="9525" marT="9525" marB="0" anchor="ctr">
                    <a:solidFill>
                      <a:srgbClr val="007F76">
                        <a:alpha val="20000"/>
                      </a:srgbClr>
                    </a:solidFill>
                  </a:tcPr>
                </a:tc>
                <a:tc>
                  <a:txBody>
                    <a:bodyPr/>
                    <a:lstStyle/>
                    <a:p>
                      <a:pPr marL="0" marR="0" lvl="0" indent="0" algn="ctr" defTabSz="914400" rtl="0" eaLnBrk="1" fontAlgn="ctr" latinLnBrk="0" hangingPunct="1">
                        <a:lnSpc>
                          <a:spcPct val="100000"/>
                        </a:lnSpc>
                        <a:spcBef>
                          <a:spcPts val="0"/>
                        </a:spcBef>
                        <a:spcAft>
                          <a:spcPts val="0"/>
                        </a:spcAft>
                        <a:buClrTx/>
                        <a:buSzTx/>
                        <a:buFontTx/>
                        <a:buNone/>
                        <a:tabLst/>
                        <a:defRPr/>
                      </a:pPr>
                      <a:r>
                        <a:rPr lang="ru-RU" sz="800" b="0" i="0" u="none" strike="noStrike" cap="none" dirty="0" err="1">
                          <a:solidFill>
                            <a:srgbClr val="007F76"/>
                          </a:solidFill>
                          <a:effectLst/>
                          <a:latin typeface="Arial Narrow" panose="020B0606020202030204" pitchFamily="34" charset="0"/>
                          <a:ea typeface="+mn-ea"/>
                          <a:cs typeface="+mn-cs"/>
                          <a:sym typeface="Arial"/>
                        </a:rPr>
                        <a:t>Басқа</a:t>
                      </a:r>
                      <a:r>
                        <a:rPr lang="ru-RU" sz="800" b="0" i="0" u="none" strike="noStrike" cap="none" dirty="0">
                          <a:solidFill>
                            <a:srgbClr val="007F76"/>
                          </a:solidFill>
                          <a:effectLst/>
                          <a:latin typeface="Arial Narrow" panose="020B0606020202030204" pitchFamily="34" charset="0"/>
                          <a:ea typeface="+mn-ea"/>
                          <a:cs typeface="+mn-cs"/>
                          <a:sym typeface="Arial"/>
                        </a:rPr>
                        <a:t> да </a:t>
                      </a:r>
                      <a:r>
                        <a:rPr lang="ru-RU" sz="800" b="0" i="0" u="none" strike="noStrike" cap="none" dirty="0" err="1">
                          <a:solidFill>
                            <a:srgbClr val="007F76"/>
                          </a:solidFill>
                          <a:effectLst/>
                          <a:latin typeface="Arial Narrow" panose="020B0606020202030204" pitchFamily="34" charset="0"/>
                          <a:ea typeface="+mn-ea"/>
                          <a:cs typeface="+mn-cs"/>
                          <a:sym typeface="Arial"/>
                        </a:rPr>
                        <a:t>біліктілігі</a:t>
                      </a:r>
                      <a:r>
                        <a:rPr lang="ru-RU" sz="800" b="0" i="0" u="none" strike="noStrike" cap="none" dirty="0">
                          <a:solidFill>
                            <a:srgbClr val="007F76"/>
                          </a:solidFill>
                          <a:effectLst/>
                          <a:latin typeface="Arial Narrow" panose="020B0606020202030204" pitchFamily="34" charset="0"/>
                          <a:ea typeface="+mn-ea"/>
                          <a:cs typeface="+mn-cs"/>
                          <a:sym typeface="Arial"/>
                        </a:rPr>
                        <a:t> </a:t>
                      </a:r>
                      <a:r>
                        <a:rPr lang="ru-RU" sz="800" b="0" i="0" u="none" strike="noStrike" cap="none" dirty="0" err="1">
                          <a:solidFill>
                            <a:srgbClr val="007F76"/>
                          </a:solidFill>
                          <a:effectLst/>
                          <a:latin typeface="Arial Narrow" panose="020B0606020202030204" pitchFamily="34" charset="0"/>
                          <a:ea typeface="+mn-ea"/>
                          <a:cs typeface="+mn-cs"/>
                          <a:sym typeface="Arial"/>
                        </a:rPr>
                        <a:t>жоқ</a:t>
                      </a:r>
                      <a:r>
                        <a:rPr lang="ru-RU" sz="800" b="0" i="0" u="none" strike="noStrike" cap="none" dirty="0">
                          <a:solidFill>
                            <a:srgbClr val="007F76"/>
                          </a:solidFill>
                          <a:effectLst/>
                          <a:latin typeface="Arial Narrow" panose="020B0606020202030204" pitchFamily="34" charset="0"/>
                          <a:ea typeface="+mn-ea"/>
                          <a:cs typeface="+mn-cs"/>
                          <a:sym typeface="Arial"/>
                        </a:rPr>
                        <a:t> </a:t>
                      </a:r>
                      <a:r>
                        <a:rPr lang="ru-RU" sz="800" b="0" i="0" u="none" strike="noStrike" cap="none" dirty="0" err="1">
                          <a:solidFill>
                            <a:srgbClr val="007F76"/>
                          </a:solidFill>
                          <a:effectLst/>
                          <a:latin typeface="Arial Narrow" panose="020B0606020202030204" pitchFamily="34" charset="0"/>
                          <a:ea typeface="+mn-ea"/>
                          <a:cs typeface="+mn-cs"/>
                          <a:sym typeface="Arial"/>
                        </a:rPr>
                        <a:t>жұмысшылар</a:t>
                      </a:r>
                      <a:endParaRPr lang="ru-RU" sz="800" b="0" i="0" u="none" strike="noStrike" cap="none" dirty="0">
                        <a:solidFill>
                          <a:srgbClr val="007F76"/>
                        </a:solidFill>
                        <a:effectLst/>
                        <a:latin typeface="Arial Narrow" panose="020B0606020202030204" pitchFamily="34" charset="0"/>
                        <a:ea typeface="+mn-ea"/>
                        <a:cs typeface="+mn-cs"/>
                        <a:sym typeface="Arial"/>
                      </a:endParaRPr>
                    </a:p>
                  </a:txBody>
                  <a:tcPr marL="9525" marR="9525" marT="9525" marB="0" anchor="ctr">
                    <a:solidFill>
                      <a:srgbClr val="007F76">
                        <a:alpha val="20000"/>
                      </a:srgbClr>
                    </a:solidFill>
                  </a:tcPr>
                </a:tc>
                <a:tc>
                  <a:txBody>
                    <a:bodyPr/>
                    <a:lstStyle/>
                    <a:p>
                      <a:pPr algn="ctr" fontAlgn="ctr"/>
                      <a:r>
                        <a:rPr lang="ru-RU" sz="800" b="0" i="0" u="none" strike="noStrike" cap="none">
                          <a:solidFill>
                            <a:srgbClr val="007F76"/>
                          </a:solidFill>
                          <a:effectLst/>
                          <a:latin typeface="Arial Narrow" panose="020B0606020202030204" pitchFamily="34" charset="0"/>
                          <a:ea typeface="+mn-ea"/>
                          <a:cs typeface="+mn-cs"/>
                          <a:sym typeface="Arial"/>
                        </a:rPr>
                        <a:t>3 993</a:t>
                      </a:r>
                    </a:p>
                  </a:txBody>
                  <a:tcPr marL="9525" marR="9525" marT="9525" marB="0" anchor="ctr">
                    <a:solidFill>
                      <a:srgbClr val="007F76">
                        <a:alpha val="20000"/>
                      </a:srgbClr>
                    </a:solidFill>
                  </a:tcPr>
                </a:tc>
                <a:tc>
                  <a:txBody>
                    <a:bodyPr/>
                    <a:lstStyle/>
                    <a:p>
                      <a:pPr algn="ctr" fontAlgn="ctr"/>
                      <a:r>
                        <a:rPr lang="ru-RU" sz="800" b="0" i="0" u="none" strike="noStrike" cap="none">
                          <a:solidFill>
                            <a:srgbClr val="007F76"/>
                          </a:solidFill>
                          <a:effectLst/>
                          <a:latin typeface="Arial Narrow" panose="020B0606020202030204" pitchFamily="34" charset="0"/>
                          <a:ea typeface="+mn-ea"/>
                          <a:cs typeface="+mn-cs"/>
                          <a:sym typeface="Arial"/>
                        </a:rPr>
                        <a:t>3,2%</a:t>
                      </a:r>
                    </a:p>
                  </a:txBody>
                  <a:tcPr marL="9525" marR="9525" marT="9525" marB="0" anchor="ctr">
                    <a:solidFill>
                      <a:srgbClr val="007F76">
                        <a:alpha val="20000"/>
                      </a:srgbClr>
                    </a:solidFill>
                  </a:tcPr>
                </a:tc>
                <a:tc>
                  <a:txBody>
                    <a:bodyPr/>
                    <a:lstStyle/>
                    <a:p>
                      <a:pPr algn="ctr" fontAlgn="ctr"/>
                      <a:r>
                        <a:rPr lang="ru-RU" sz="800" b="0" i="0" u="none" strike="noStrike" cap="none" dirty="0" err="1">
                          <a:solidFill>
                            <a:srgbClr val="007F76"/>
                          </a:solidFill>
                          <a:effectLst/>
                          <a:latin typeface="Arial Narrow" panose="020B0606020202030204" pitchFamily="34" charset="0"/>
                          <a:ea typeface="+mn-ea"/>
                          <a:cs typeface="+mn-cs"/>
                          <a:sym typeface="Arial"/>
                        </a:rPr>
                        <a:t>Дүкен</a:t>
                      </a:r>
                      <a:r>
                        <a:rPr lang="ru-RU" sz="800" b="0" i="0" u="none" strike="noStrike" cap="none" dirty="0">
                          <a:solidFill>
                            <a:srgbClr val="007F76"/>
                          </a:solidFill>
                          <a:effectLst/>
                          <a:latin typeface="Arial Narrow" panose="020B0606020202030204" pitchFamily="34" charset="0"/>
                          <a:ea typeface="+mn-ea"/>
                          <a:cs typeface="+mn-cs"/>
                          <a:sym typeface="Arial"/>
                        </a:rPr>
                        <a:t> </a:t>
                      </a:r>
                      <a:r>
                        <a:rPr lang="ru-RU" sz="800" b="0" i="0" u="none" strike="noStrike" cap="none" dirty="0" err="1">
                          <a:solidFill>
                            <a:srgbClr val="007F76"/>
                          </a:solidFill>
                          <a:effectLst/>
                          <a:latin typeface="Arial Narrow" panose="020B0606020202030204" pitchFamily="34" charset="0"/>
                          <a:ea typeface="+mn-ea"/>
                          <a:cs typeface="+mn-cs"/>
                          <a:sym typeface="Arial"/>
                        </a:rPr>
                        <a:t>сатушылары</a:t>
                      </a:r>
                      <a:r>
                        <a:rPr lang="ru-RU" sz="800" b="0" i="0" u="none" strike="noStrike" cap="none" dirty="0">
                          <a:solidFill>
                            <a:srgbClr val="007F76"/>
                          </a:solidFill>
                          <a:effectLst/>
                          <a:latin typeface="Arial Narrow" panose="020B0606020202030204" pitchFamily="34" charset="0"/>
                          <a:ea typeface="+mn-ea"/>
                          <a:cs typeface="+mn-cs"/>
                          <a:sym typeface="Arial"/>
                        </a:rPr>
                        <a:t> </a:t>
                      </a:r>
                      <a:r>
                        <a:rPr lang="ru-RU" sz="800" b="0" i="0" u="none" strike="noStrike" cap="none" dirty="0" err="1">
                          <a:solidFill>
                            <a:srgbClr val="007F76"/>
                          </a:solidFill>
                          <a:effectLst/>
                          <a:latin typeface="Arial Narrow" panose="020B0606020202030204" pitchFamily="34" charset="0"/>
                          <a:ea typeface="+mn-ea"/>
                          <a:cs typeface="+mn-cs"/>
                          <a:sym typeface="Arial"/>
                        </a:rPr>
                        <a:t>және</a:t>
                      </a:r>
                      <a:r>
                        <a:rPr lang="ru-RU" sz="800" b="0" i="0" u="none" strike="noStrike" cap="none" dirty="0">
                          <a:solidFill>
                            <a:srgbClr val="007F76"/>
                          </a:solidFill>
                          <a:effectLst/>
                          <a:latin typeface="Arial Narrow" panose="020B0606020202030204" pitchFamily="34" charset="0"/>
                          <a:ea typeface="+mn-ea"/>
                          <a:cs typeface="+mn-cs"/>
                          <a:sym typeface="Arial"/>
                        </a:rPr>
                        <a:t> </a:t>
                      </a:r>
                      <a:r>
                        <a:rPr lang="ru-RU" sz="800" b="0" i="0" u="none" strike="noStrike" cap="none" dirty="0" err="1">
                          <a:solidFill>
                            <a:srgbClr val="007F76"/>
                          </a:solidFill>
                          <a:effectLst/>
                          <a:latin typeface="Arial Narrow" panose="020B0606020202030204" pitchFamily="34" charset="0"/>
                          <a:ea typeface="+mn-ea"/>
                          <a:cs typeface="+mn-cs"/>
                          <a:sym typeface="Arial"/>
                        </a:rPr>
                        <a:t>олардың</a:t>
                      </a:r>
                      <a:r>
                        <a:rPr lang="ru-RU" sz="800" b="0" i="0" u="none" strike="noStrike" cap="none" dirty="0">
                          <a:solidFill>
                            <a:srgbClr val="007F76"/>
                          </a:solidFill>
                          <a:effectLst/>
                          <a:latin typeface="Arial Narrow" panose="020B0606020202030204" pitchFamily="34" charset="0"/>
                          <a:ea typeface="+mn-ea"/>
                          <a:cs typeface="+mn-cs"/>
                          <a:sym typeface="Arial"/>
                        </a:rPr>
                        <a:t> </a:t>
                      </a:r>
                      <a:r>
                        <a:rPr lang="ru-RU" sz="800" b="0" i="0" u="none" strike="noStrike" cap="none" dirty="0" err="1">
                          <a:solidFill>
                            <a:srgbClr val="007F76"/>
                          </a:solidFill>
                          <a:effectLst/>
                          <a:latin typeface="Arial Narrow" panose="020B0606020202030204" pitchFamily="34" charset="0"/>
                          <a:ea typeface="+mn-ea"/>
                          <a:cs typeface="+mn-cs"/>
                          <a:sym typeface="Arial"/>
                        </a:rPr>
                        <a:t>көмекшілері</a:t>
                      </a:r>
                      <a:endParaRPr lang="ru-RU" sz="800" b="0" i="0" u="none" strike="noStrike" cap="none" dirty="0">
                        <a:solidFill>
                          <a:srgbClr val="007F76"/>
                        </a:solidFill>
                        <a:effectLst/>
                        <a:latin typeface="Arial Narrow" panose="020B0606020202030204" pitchFamily="34" charset="0"/>
                        <a:ea typeface="+mn-ea"/>
                        <a:cs typeface="+mn-cs"/>
                        <a:sym typeface="Arial"/>
                      </a:endParaRPr>
                    </a:p>
                  </a:txBody>
                  <a:tcPr marL="9525" marR="9525" marT="9525" marB="0" anchor="ctr">
                    <a:solidFill>
                      <a:srgbClr val="007F76">
                        <a:alpha val="20000"/>
                      </a:srgbClr>
                    </a:solidFill>
                  </a:tcPr>
                </a:tc>
                <a:tc>
                  <a:txBody>
                    <a:bodyPr/>
                    <a:lstStyle/>
                    <a:p>
                      <a:pPr algn="ctr" fontAlgn="ctr"/>
                      <a:r>
                        <a:rPr lang="ru-RU" sz="800" b="0" i="0" u="none" strike="noStrike" cap="none" dirty="0">
                          <a:solidFill>
                            <a:srgbClr val="007F76"/>
                          </a:solidFill>
                          <a:effectLst/>
                          <a:latin typeface="Arial Narrow" panose="020B0606020202030204" pitchFamily="34" charset="0"/>
                          <a:ea typeface="+mn-ea"/>
                          <a:cs typeface="+mn-cs"/>
                          <a:sym typeface="Arial"/>
                        </a:rPr>
                        <a:t>3 007</a:t>
                      </a:r>
                    </a:p>
                  </a:txBody>
                  <a:tcPr marL="9525" marR="9525" marT="9525" marB="0" anchor="ctr">
                    <a:solidFill>
                      <a:srgbClr val="007F76">
                        <a:alpha val="20000"/>
                      </a:srgbClr>
                    </a:solidFill>
                  </a:tcPr>
                </a:tc>
                <a:tc>
                  <a:txBody>
                    <a:bodyPr/>
                    <a:lstStyle/>
                    <a:p>
                      <a:pPr algn="ctr" fontAlgn="ctr"/>
                      <a:r>
                        <a:rPr lang="ru-RU" sz="800" b="0" i="0" u="none" strike="noStrike" cap="none" dirty="0">
                          <a:solidFill>
                            <a:srgbClr val="007F76"/>
                          </a:solidFill>
                          <a:effectLst/>
                          <a:latin typeface="Arial Narrow" panose="020B0606020202030204" pitchFamily="34" charset="0"/>
                          <a:ea typeface="+mn-ea"/>
                          <a:cs typeface="+mn-cs"/>
                          <a:sym typeface="Arial"/>
                        </a:rPr>
                        <a:t>2,4%</a:t>
                      </a:r>
                    </a:p>
                  </a:txBody>
                  <a:tcPr marL="9525" marR="9525" marT="9525" marB="0" anchor="ctr">
                    <a:lnR w="12700" cap="flat" cmpd="sng" algn="ctr">
                      <a:noFill/>
                      <a:prstDash val="solid"/>
                      <a:round/>
                      <a:headEnd type="none" w="med" len="med"/>
                      <a:tailEnd type="none" w="med" len="med"/>
                    </a:lnR>
                    <a:solidFill>
                      <a:srgbClr val="007F76">
                        <a:alpha val="20000"/>
                      </a:srgbClr>
                    </a:solidFill>
                  </a:tcPr>
                </a:tc>
                <a:extLst>
                  <a:ext uri="{0D108BD9-81ED-4DB2-BD59-A6C34878D82A}">
                    <a16:rowId xmlns:a16="http://schemas.microsoft.com/office/drawing/2014/main" val="2737083061"/>
                  </a:ext>
                </a:extLst>
              </a:tr>
              <a:tr h="268937">
                <a:tc>
                  <a:txBody>
                    <a:bodyPr/>
                    <a:lstStyle/>
                    <a:p>
                      <a:pPr algn="ctr" fontAlgn="b"/>
                      <a:r>
                        <a:rPr lang="ru-RU" sz="800" u="none" strike="noStrike" dirty="0">
                          <a:solidFill>
                            <a:srgbClr val="007F76"/>
                          </a:solidFill>
                          <a:effectLst/>
                          <a:latin typeface="Arial Narrow" panose="020B0606020202030204" pitchFamily="34" charset="0"/>
                        </a:rPr>
                        <a:t>20</a:t>
                      </a:r>
                      <a:endParaRPr lang="en-US" sz="800" b="0" i="0" u="none" strike="noStrike" dirty="0">
                        <a:solidFill>
                          <a:srgbClr val="007F76"/>
                        </a:solidFill>
                        <a:effectLst/>
                        <a:latin typeface="Arial Narrow" panose="020B0606020202030204" pitchFamily="34" charset="0"/>
                      </a:endParaRPr>
                    </a:p>
                  </a:txBody>
                  <a:tcPr marL="9525" marR="9525" marT="0" marB="0" anchor="ctr">
                    <a:lnB w="12700" cap="flat" cmpd="sng" algn="ctr">
                      <a:solidFill>
                        <a:schemeClr val="tx1"/>
                      </a:solidFill>
                      <a:prstDash val="solid"/>
                      <a:round/>
                      <a:headEnd type="none" w="med" len="med"/>
                      <a:tailEnd type="none" w="med" len="med"/>
                    </a:lnB>
                    <a:noFill/>
                  </a:tcPr>
                </a:tc>
                <a:tc>
                  <a:txBody>
                    <a:bodyPr/>
                    <a:lstStyle/>
                    <a:p>
                      <a:pPr>
                        <a:lnSpc>
                          <a:spcPct val="107000"/>
                        </a:lnSpc>
                        <a:spcAft>
                          <a:spcPts val="800"/>
                        </a:spcAft>
                      </a:pPr>
                      <a:r>
                        <a:rPr lang="ru-RU" sz="1000" b="0" i="0" u="none" strike="noStrike" cap="none" dirty="0">
                          <a:solidFill>
                            <a:srgbClr val="007F76"/>
                          </a:solidFill>
                          <a:effectLst/>
                          <a:latin typeface="Arial Narrow" panose="020B0606020202030204" pitchFamily="34" charset="0"/>
                          <a:ea typeface="+mn-ea"/>
                          <a:cs typeface="+mn-cs"/>
                          <a:sym typeface="Arial"/>
                        </a:rPr>
                        <a:t>Шымкент Қ.</a:t>
                      </a:r>
                    </a:p>
                  </a:txBody>
                  <a:tcPr marL="68580" marR="68580" marT="0" marB="0" anchor="ctr">
                    <a:lnB w="12700" cap="flat" cmpd="sng" algn="ctr">
                      <a:solidFill>
                        <a:schemeClr val="tx1"/>
                      </a:solidFill>
                      <a:prstDash val="solid"/>
                      <a:round/>
                      <a:headEnd type="none" w="med" len="med"/>
                      <a:tailEnd type="none" w="med" len="med"/>
                    </a:lnB>
                    <a:noFill/>
                  </a:tcPr>
                </a:tc>
                <a:tc>
                  <a:txBody>
                    <a:bodyPr/>
                    <a:lstStyle/>
                    <a:p>
                      <a:pPr algn="ctr" fontAlgn="ctr"/>
                      <a:r>
                        <a:rPr lang="ru-RU" sz="800" b="0" i="0" u="none" strike="noStrike" cap="none" dirty="0" err="1">
                          <a:solidFill>
                            <a:srgbClr val="007F76"/>
                          </a:solidFill>
                          <a:effectLst/>
                          <a:latin typeface="Arial Narrow" panose="020B0606020202030204" pitchFamily="34" charset="0"/>
                          <a:ea typeface="+mn-ea"/>
                          <a:cs typeface="+mn-cs"/>
                          <a:sym typeface="Arial"/>
                        </a:rPr>
                        <a:t>Әртүрлі</a:t>
                      </a:r>
                      <a:r>
                        <a:rPr lang="ru-RU" sz="800" b="0" i="0" u="none" strike="noStrike" cap="none" dirty="0">
                          <a:solidFill>
                            <a:srgbClr val="007F76"/>
                          </a:solidFill>
                          <a:effectLst/>
                          <a:latin typeface="Arial Narrow" panose="020B0606020202030204" pitchFamily="34" charset="0"/>
                          <a:ea typeface="+mn-ea"/>
                          <a:cs typeface="+mn-cs"/>
                          <a:sym typeface="Arial"/>
                        </a:rPr>
                        <a:t> </a:t>
                      </a:r>
                      <a:r>
                        <a:rPr lang="ru-RU" sz="800" b="0" i="0" u="none" strike="noStrike" cap="none" dirty="0" err="1">
                          <a:solidFill>
                            <a:srgbClr val="007F76"/>
                          </a:solidFill>
                          <a:effectLst/>
                          <a:latin typeface="Arial Narrow" panose="020B0606020202030204" pitchFamily="34" charset="0"/>
                          <a:ea typeface="+mn-ea"/>
                          <a:cs typeface="+mn-cs"/>
                          <a:sym typeface="Arial"/>
                        </a:rPr>
                        <a:t>жұмысты</a:t>
                      </a:r>
                      <a:r>
                        <a:rPr lang="ru-RU" sz="800" b="0" i="0" u="none" strike="noStrike" cap="none" dirty="0">
                          <a:solidFill>
                            <a:srgbClr val="007F76"/>
                          </a:solidFill>
                          <a:effectLst/>
                          <a:latin typeface="Arial Narrow" panose="020B0606020202030204" pitchFamily="34" charset="0"/>
                          <a:ea typeface="+mn-ea"/>
                          <a:cs typeface="+mn-cs"/>
                          <a:sym typeface="Arial"/>
                        </a:rPr>
                        <a:t> </a:t>
                      </a:r>
                      <a:r>
                        <a:rPr lang="ru-RU" sz="800" b="0" i="0" u="none" strike="noStrike" cap="none" dirty="0" err="1">
                          <a:solidFill>
                            <a:srgbClr val="007F76"/>
                          </a:solidFill>
                          <a:effectLst/>
                          <a:latin typeface="Arial Narrow" panose="020B0606020202030204" pitchFamily="34" charset="0"/>
                          <a:ea typeface="+mn-ea"/>
                          <a:cs typeface="+mn-cs"/>
                          <a:sym typeface="Arial"/>
                        </a:rPr>
                        <a:t>атқарушылар</a:t>
                      </a:r>
                      <a:endParaRPr lang="ru-RU" sz="800" b="0" i="0" u="none" strike="noStrike" cap="none" dirty="0">
                        <a:solidFill>
                          <a:srgbClr val="007F76"/>
                        </a:solidFill>
                        <a:effectLst/>
                        <a:latin typeface="Arial Narrow" panose="020B0606020202030204" pitchFamily="34" charset="0"/>
                        <a:ea typeface="+mn-ea"/>
                        <a:cs typeface="+mn-cs"/>
                        <a:sym typeface="Arial"/>
                      </a:endParaRPr>
                    </a:p>
                  </a:txBody>
                  <a:tcPr marL="9525" marR="9525" marT="9525" marB="0" anchor="ctr">
                    <a:lnB w="12700" cap="flat" cmpd="sng" algn="ctr">
                      <a:solidFill>
                        <a:schemeClr val="tx1"/>
                      </a:solidFill>
                      <a:prstDash val="solid"/>
                      <a:round/>
                      <a:headEnd type="none" w="med" len="med"/>
                      <a:tailEnd type="none" w="med" len="med"/>
                    </a:lnB>
                    <a:noFill/>
                  </a:tcPr>
                </a:tc>
                <a:tc>
                  <a:txBody>
                    <a:bodyPr/>
                    <a:lstStyle/>
                    <a:p>
                      <a:pPr algn="ctr" fontAlgn="ctr"/>
                      <a:r>
                        <a:rPr lang="ru-RU" sz="800" b="0" i="0" u="none" strike="noStrike" cap="none">
                          <a:solidFill>
                            <a:srgbClr val="007F76"/>
                          </a:solidFill>
                          <a:effectLst/>
                          <a:latin typeface="Arial Narrow" panose="020B0606020202030204" pitchFamily="34" charset="0"/>
                          <a:ea typeface="+mn-ea"/>
                          <a:cs typeface="+mn-cs"/>
                          <a:sym typeface="Arial"/>
                        </a:rPr>
                        <a:t>1 850</a:t>
                      </a:r>
                    </a:p>
                  </a:txBody>
                  <a:tcPr marL="9525" marR="9525" marT="9525" marB="0" anchor="ctr">
                    <a:lnB w="12700" cap="flat" cmpd="sng" algn="ctr">
                      <a:solidFill>
                        <a:schemeClr val="tx1"/>
                      </a:solidFill>
                      <a:prstDash val="solid"/>
                      <a:round/>
                      <a:headEnd type="none" w="med" len="med"/>
                      <a:tailEnd type="none" w="med" len="med"/>
                    </a:lnB>
                    <a:noFill/>
                  </a:tcPr>
                </a:tc>
                <a:tc>
                  <a:txBody>
                    <a:bodyPr/>
                    <a:lstStyle/>
                    <a:p>
                      <a:pPr algn="ctr" fontAlgn="ctr"/>
                      <a:r>
                        <a:rPr lang="ru-RU" sz="800" b="0" i="0" u="none" strike="noStrike" cap="none">
                          <a:solidFill>
                            <a:srgbClr val="007F76"/>
                          </a:solidFill>
                          <a:effectLst/>
                          <a:latin typeface="Arial Narrow" panose="020B0606020202030204" pitchFamily="34" charset="0"/>
                          <a:ea typeface="+mn-ea"/>
                          <a:cs typeface="+mn-cs"/>
                          <a:sym typeface="Arial"/>
                        </a:rPr>
                        <a:t>6,2%</a:t>
                      </a:r>
                    </a:p>
                  </a:txBody>
                  <a:tcPr marL="9525" marR="9525" marT="9525" marB="0" anchor="ctr">
                    <a:lnB w="12700" cap="flat" cmpd="sng" algn="ctr">
                      <a:solidFill>
                        <a:schemeClr val="tx1"/>
                      </a:solidFill>
                      <a:prstDash val="solid"/>
                      <a:round/>
                      <a:headEnd type="none" w="med" len="med"/>
                      <a:tailEnd type="none" w="med" len="med"/>
                    </a:lnB>
                    <a:noFill/>
                  </a:tcPr>
                </a:tc>
                <a:tc>
                  <a:txBody>
                    <a:bodyPr/>
                    <a:lstStyle/>
                    <a:p>
                      <a:pPr marL="0" marR="0" lvl="0" indent="0" algn="ctr" defTabSz="914400" rtl="0" eaLnBrk="1" fontAlgn="ctr" latinLnBrk="0" hangingPunct="1">
                        <a:lnSpc>
                          <a:spcPct val="100000"/>
                        </a:lnSpc>
                        <a:spcBef>
                          <a:spcPts val="0"/>
                        </a:spcBef>
                        <a:spcAft>
                          <a:spcPts val="0"/>
                        </a:spcAft>
                        <a:buClrTx/>
                        <a:buSzTx/>
                        <a:buFontTx/>
                        <a:buNone/>
                        <a:tabLst/>
                        <a:defRPr/>
                      </a:pPr>
                      <a:r>
                        <a:rPr lang="ru-RU" sz="800" b="0" i="0" u="none" strike="noStrike" cap="none" dirty="0" err="1">
                          <a:solidFill>
                            <a:srgbClr val="007F76"/>
                          </a:solidFill>
                          <a:effectLst/>
                          <a:latin typeface="Arial Narrow" panose="020B0606020202030204" pitchFamily="34" charset="0"/>
                          <a:ea typeface="+mn-ea"/>
                          <a:cs typeface="+mn-cs"/>
                          <a:sym typeface="Arial"/>
                        </a:rPr>
                        <a:t>Басқа</a:t>
                      </a:r>
                      <a:r>
                        <a:rPr lang="ru-RU" sz="800" b="0" i="0" u="none" strike="noStrike" cap="none" dirty="0">
                          <a:solidFill>
                            <a:srgbClr val="007F76"/>
                          </a:solidFill>
                          <a:effectLst/>
                          <a:latin typeface="Arial Narrow" panose="020B0606020202030204" pitchFamily="34" charset="0"/>
                          <a:ea typeface="+mn-ea"/>
                          <a:cs typeface="+mn-cs"/>
                          <a:sym typeface="Arial"/>
                        </a:rPr>
                        <a:t> да </a:t>
                      </a:r>
                      <a:r>
                        <a:rPr lang="ru-RU" sz="800" b="0" i="0" u="none" strike="noStrike" cap="none" dirty="0" err="1">
                          <a:solidFill>
                            <a:srgbClr val="007F76"/>
                          </a:solidFill>
                          <a:effectLst/>
                          <a:latin typeface="Arial Narrow" panose="020B0606020202030204" pitchFamily="34" charset="0"/>
                          <a:ea typeface="+mn-ea"/>
                          <a:cs typeface="+mn-cs"/>
                          <a:sym typeface="Arial"/>
                        </a:rPr>
                        <a:t>біліктілігі</a:t>
                      </a:r>
                      <a:r>
                        <a:rPr lang="ru-RU" sz="800" b="0" i="0" u="none" strike="noStrike" cap="none" dirty="0">
                          <a:solidFill>
                            <a:srgbClr val="007F76"/>
                          </a:solidFill>
                          <a:effectLst/>
                          <a:latin typeface="Arial Narrow" panose="020B0606020202030204" pitchFamily="34" charset="0"/>
                          <a:ea typeface="+mn-ea"/>
                          <a:cs typeface="+mn-cs"/>
                          <a:sym typeface="Arial"/>
                        </a:rPr>
                        <a:t> </a:t>
                      </a:r>
                      <a:r>
                        <a:rPr lang="ru-RU" sz="800" b="0" i="0" u="none" strike="noStrike" cap="none" dirty="0" err="1">
                          <a:solidFill>
                            <a:srgbClr val="007F76"/>
                          </a:solidFill>
                          <a:effectLst/>
                          <a:latin typeface="Arial Narrow" panose="020B0606020202030204" pitchFamily="34" charset="0"/>
                          <a:ea typeface="+mn-ea"/>
                          <a:cs typeface="+mn-cs"/>
                          <a:sym typeface="Arial"/>
                        </a:rPr>
                        <a:t>жоқ</a:t>
                      </a:r>
                      <a:r>
                        <a:rPr lang="ru-RU" sz="800" b="0" i="0" u="none" strike="noStrike" cap="none" dirty="0">
                          <a:solidFill>
                            <a:srgbClr val="007F76"/>
                          </a:solidFill>
                          <a:effectLst/>
                          <a:latin typeface="Arial Narrow" panose="020B0606020202030204" pitchFamily="34" charset="0"/>
                          <a:ea typeface="+mn-ea"/>
                          <a:cs typeface="+mn-cs"/>
                          <a:sym typeface="Arial"/>
                        </a:rPr>
                        <a:t> </a:t>
                      </a:r>
                      <a:r>
                        <a:rPr lang="ru-RU" sz="800" b="0" i="0" u="none" strike="noStrike" cap="none" dirty="0" err="1">
                          <a:solidFill>
                            <a:srgbClr val="007F76"/>
                          </a:solidFill>
                          <a:effectLst/>
                          <a:latin typeface="Arial Narrow" panose="020B0606020202030204" pitchFamily="34" charset="0"/>
                          <a:ea typeface="+mn-ea"/>
                          <a:cs typeface="+mn-cs"/>
                          <a:sym typeface="Arial"/>
                        </a:rPr>
                        <a:t>жұмысшылар</a:t>
                      </a:r>
                      <a:endParaRPr lang="ru-RU" sz="800" b="0" i="0" u="none" strike="noStrike" cap="none" dirty="0">
                        <a:solidFill>
                          <a:srgbClr val="007F76"/>
                        </a:solidFill>
                        <a:effectLst/>
                        <a:latin typeface="Arial Narrow" panose="020B0606020202030204" pitchFamily="34" charset="0"/>
                        <a:ea typeface="+mn-ea"/>
                        <a:cs typeface="+mn-cs"/>
                        <a:sym typeface="Arial"/>
                      </a:endParaRPr>
                    </a:p>
                  </a:txBody>
                  <a:tcPr marL="9525" marR="9525" marT="9525" marB="0" anchor="ctr">
                    <a:lnB w="12700" cap="flat" cmpd="sng" algn="ctr">
                      <a:solidFill>
                        <a:schemeClr val="tx1"/>
                      </a:solidFill>
                      <a:prstDash val="solid"/>
                      <a:round/>
                      <a:headEnd type="none" w="med" len="med"/>
                      <a:tailEnd type="none" w="med" len="med"/>
                    </a:lnB>
                    <a:noFill/>
                  </a:tcPr>
                </a:tc>
                <a:tc>
                  <a:txBody>
                    <a:bodyPr/>
                    <a:lstStyle/>
                    <a:p>
                      <a:pPr algn="ctr" fontAlgn="ctr"/>
                      <a:r>
                        <a:rPr lang="ru-RU" sz="800" b="0" i="0" u="none" strike="noStrike" cap="none">
                          <a:solidFill>
                            <a:srgbClr val="007F76"/>
                          </a:solidFill>
                          <a:effectLst/>
                          <a:latin typeface="Arial Narrow" panose="020B0606020202030204" pitchFamily="34" charset="0"/>
                          <a:ea typeface="+mn-ea"/>
                          <a:cs typeface="+mn-cs"/>
                          <a:sym typeface="Arial"/>
                        </a:rPr>
                        <a:t>1 019</a:t>
                      </a:r>
                    </a:p>
                  </a:txBody>
                  <a:tcPr marL="9525" marR="9525" marT="9525" marB="0" anchor="ctr">
                    <a:lnB w="12700" cap="flat" cmpd="sng" algn="ctr">
                      <a:solidFill>
                        <a:schemeClr val="tx1"/>
                      </a:solidFill>
                      <a:prstDash val="solid"/>
                      <a:round/>
                      <a:headEnd type="none" w="med" len="med"/>
                      <a:tailEnd type="none" w="med" len="med"/>
                    </a:lnB>
                    <a:noFill/>
                  </a:tcPr>
                </a:tc>
                <a:tc>
                  <a:txBody>
                    <a:bodyPr/>
                    <a:lstStyle/>
                    <a:p>
                      <a:pPr algn="ctr" fontAlgn="ctr"/>
                      <a:r>
                        <a:rPr lang="ru-RU" sz="800" b="0" i="0" u="none" strike="noStrike" cap="none">
                          <a:solidFill>
                            <a:srgbClr val="007F76"/>
                          </a:solidFill>
                          <a:effectLst/>
                          <a:latin typeface="Arial Narrow" panose="020B0606020202030204" pitchFamily="34" charset="0"/>
                          <a:ea typeface="+mn-ea"/>
                          <a:cs typeface="+mn-cs"/>
                          <a:sym typeface="Arial"/>
                        </a:rPr>
                        <a:t>3,4%</a:t>
                      </a:r>
                    </a:p>
                  </a:txBody>
                  <a:tcPr marL="9525" marR="9525" marT="9525" marB="0" anchor="ctr">
                    <a:lnB w="12700" cap="flat" cmpd="sng" algn="ctr">
                      <a:solidFill>
                        <a:schemeClr val="tx1"/>
                      </a:solidFill>
                      <a:prstDash val="solid"/>
                      <a:round/>
                      <a:headEnd type="none" w="med" len="med"/>
                      <a:tailEnd type="none" w="med" len="med"/>
                    </a:lnB>
                    <a:noFill/>
                  </a:tcPr>
                </a:tc>
                <a:tc>
                  <a:txBody>
                    <a:bodyPr/>
                    <a:lstStyle/>
                    <a:p>
                      <a:pPr algn="ctr" fontAlgn="ctr"/>
                      <a:r>
                        <a:rPr lang="ru-RU" sz="800" b="0" i="0" u="none" strike="noStrike" cap="none" dirty="0" err="1">
                          <a:solidFill>
                            <a:srgbClr val="007F76"/>
                          </a:solidFill>
                          <a:effectLst/>
                          <a:latin typeface="Arial Narrow" panose="020B0606020202030204" pitchFamily="34" charset="0"/>
                          <a:ea typeface="+mn-ea"/>
                          <a:cs typeface="+mn-cs"/>
                          <a:sym typeface="Arial"/>
                        </a:rPr>
                        <a:t>Ғимараттарды</a:t>
                      </a:r>
                      <a:r>
                        <a:rPr lang="ru-RU" sz="800" b="0" i="0" u="none" strike="noStrike" cap="none" dirty="0">
                          <a:solidFill>
                            <a:srgbClr val="007F76"/>
                          </a:solidFill>
                          <a:effectLst/>
                          <a:latin typeface="Arial Narrow" panose="020B0606020202030204" pitchFamily="34" charset="0"/>
                          <a:ea typeface="+mn-ea"/>
                          <a:cs typeface="+mn-cs"/>
                          <a:sym typeface="Arial"/>
                        </a:rPr>
                        <a:t> салу </a:t>
                      </a:r>
                      <a:r>
                        <a:rPr lang="ru-RU" sz="800" b="0" i="0" u="none" strike="noStrike" cap="none" dirty="0" err="1">
                          <a:solidFill>
                            <a:srgbClr val="007F76"/>
                          </a:solidFill>
                          <a:effectLst/>
                          <a:latin typeface="Arial Narrow" panose="020B0606020202030204" pitchFamily="34" charset="0"/>
                          <a:ea typeface="+mn-ea"/>
                          <a:cs typeface="+mn-cs"/>
                          <a:sym typeface="Arial"/>
                        </a:rPr>
                        <a:t>және</a:t>
                      </a:r>
                      <a:r>
                        <a:rPr lang="ru-RU" sz="800" b="0" i="0" u="none" strike="noStrike" cap="none" dirty="0">
                          <a:solidFill>
                            <a:srgbClr val="007F76"/>
                          </a:solidFill>
                          <a:effectLst/>
                          <a:latin typeface="Arial Narrow" panose="020B0606020202030204" pitchFamily="34" charset="0"/>
                          <a:ea typeface="+mn-ea"/>
                          <a:cs typeface="+mn-cs"/>
                          <a:sym typeface="Arial"/>
                        </a:rPr>
                        <a:t> </a:t>
                      </a:r>
                      <a:r>
                        <a:rPr lang="ru-RU" sz="800" b="0" i="0" u="none" strike="noStrike" cap="none" dirty="0" err="1">
                          <a:solidFill>
                            <a:srgbClr val="007F76"/>
                          </a:solidFill>
                          <a:effectLst/>
                          <a:latin typeface="Arial Narrow" panose="020B0606020202030204" pitchFamily="34" charset="0"/>
                          <a:ea typeface="+mn-ea"/>
                          <a:cs typeface="+mn-cs"/>
                          <a:sym typeface="Arial"/>
                        </a:rPr>
                        <a:t>жөндеу</a:t>
                      </a:r>
                      <a:r>
                        <a:rPr lang="ru-RU" sz="800" b="0" i="0" u="none" strike="noStrike" cap="none" dirty="0">
                          <a:solidFill>
                            <a:srgbClr val="007F76"/>
                          </a:solidFill>
                          <a:effectLst/>
                          <a:latin typeface="Arial Narrow" panose="020B0606020202030204" pitchFamily="34" charset="0"/>
                          <a:ea typeface="+mn-ea"/>
                          <a:cs typeface="+mn-cs"/>
                          <a:sym typeface="Arial"/>
                        </a:rPr>
                        <a:t> </a:t>
                      </a:r>
                      <a:r>
                        <a:rPr lang="ru-RU" sz="800" b="0" i="0" u="none" strike="noStrike" cap="none" dirty="0" err="1">
                          <a:solidFill>
                            <a:srgbClr val="007F76"/>
                          </a:solidFill>
                          <a:effectLst/>
                          <a:latin typeface="Arial Narrow" panose="020B0606020202030204" pitchFamily="34" charset="0"/>
                          <a:ea typeface="+mn-ea"/>
                          <a:cs typeface="+mn-cs"/>
                          <a:sym typeface="Arial"/>
                        </a:rPr>
                        <a:t>жөніндегі</a:t>
                      </a:r>
                      <a:r>
                        <a:rPr lang="ru-RU" sz="800" b="0" i="0" u="none" strike="noStrike" cap="none" dirty="0">
                          <a:solidFill>
                            <a:srgbClr val="007F76"/>
                          </a:solidFill>
                          <a:effectLst/>
                          <a:latin typeface="Arial Narrow" panose="020B0606020202030204" pitchFamily="34" charset="0"/>
                          <a:ea typeface="+mn-ea"/>
                          <a:cs typeface="+mn-cs"/>
                          <a:sym typeface="Arial"/>
                        </a:rPr>
                        <a:t> </a:t>
                      </a:r>
                      <a:r>
                        <a:rPr lang="ru-RU" sz="800" b="0" i="0" u="none" strike="noStrike" cap="none" dirty="0" err="1">
                          <a:solidFill>
                            <a:srgbClr val="007F76"/>
                          </a:solidFill>
                          <a:effectLst/>
                          <a:latin typeface="Arial Narrow" panose="020B0606020202030204" pitchFamily="34" charset="0"/>
                          <a:ea typeface="+mn-ea"/>
                          <a:cs typeface="+mn-cs"/>
                          <a:sym typeface="Arial"/>
                        </a:rPr>
                        <a:t>біліктілігі</a:t>
                      </a:r>
                      <a:r>
                        <a:rPr lang="ru-RU" sz="800" b="0" i="0" u="none" strike="noStrike" cap="none" dirty="0">
                          <a:solidFill>
                            <a:srgbClr val="007F76"/>
                          </a:solidFill>
                          <a:effectLst/>
                          <a:latin typeface="Arial Narrow" panose="020B0606020202030204" pitchFamily="34" charset="0"/>
                          <a:ea typeface="+mn-ea"/>
                          <a:cs typeface="+mn-cs"/>
                          <a:sym typeface="Arial"/>
                        </a:rPr>
                        <a:t> </a:t>
                      </a:r>
                      <a:r>
                        <a:rPr lang="ru-RU" sz="800" b="0" i="0" u="none" strike="noStrike" cap="none" dirty="0" err="1">
                          <a:solidFill>
                            <a:srgbClr val="007F76"/>
                          </a:solidFill>
                          <a:effectLst/>
                          <a:latin typeface="Arial Narrow" panose="020B0606020202030204" pitchFamily="34" charset="0"/>
                          <a:ea typeface="+mn-ea"/>
                          <a:cs typeface="+mn-cs"/>
                          <a:sym typeface="Arial"/>
                        </a:rPr>
                        <a:t>жоқ</a:t>
                      </a:r>
                      <a:r>
                        <a:rPr lang="ru-RU" sz="800" b="0" i="0" u="none" strike="noStrike" cap="none" dirty="0">
                          <a:solidFill>
                            <a:srgbClr val="007F76"/>
                          </a:solidFill>
                          <a:effectLst/>
                          <a:latin typeface="Arial Narrow" panose="020B0606020202030204" pitchFamily="34" charset="0"/>
                          <a:ea typeface="+mn-ea"/>
                          <a:cs typeface="+mn-cs"/>
                          <a:sym typeface="Arial"/>
                        </a:rPr>
                        <a:t> </a:t>
                      </a:r>
                      <a:r>
                        <a:rPr lang="ru-RU" sz="800" b="0" i="0" u="none" strike="noStrike" cap="none" dirty="0" err="1">
                          <a:solidFill>
                            <a:srgbClr val="007F76"/>
                          </a:solidFill>
                          <a:effectLst/>
                          <a:latin typeface="Arial Narrow" panose="020B0606020202030204" pitchFamily="34" charset="0"/>
                          <a:ea typeface="+mn-ea"/>
                          <a:cs typeface="+mn-cs"/>
                          <a:sym typeface="Arial"/>
                        </a:rPr>
                        <a:t>жұмысшылар</a:t>
                      </a:r>
                      <a:endParaRPr lang="ru-RU" sz="800" b="0" i="0" u="none" strike="noStrike" cap="none" dirty="0">
                        <a:solidFill>
                          <a:srgbClr val="007F76"/>
                        </a:solidFill>
                        <a:effectLst/>
                        <a:latin typeface="Arial Narrow" panose="020B0606020202030204" pitchFamily="34" charset="0"/>
                        <a:ea typeface="+mn-ea"/>
                        <a:cs typeface="+mn-cs"/>
                        <a:sym typeface="Arial"/>
                      </a:endParaRPr>
                    </a:p>
                  </a:txBody>
                  <a:tcPr marL="9525" marR="9525" marT="9525" marB="0" anchor="ctr">
                    <a:lnB w="12700" cap="flat" cmpd="sng" algn="ctr">
                      <a:solidFill>
                        <a:schemeClr val="tx1"/>
                      </a:solidFill>
                      <a:prstDash val="solid"/>
                      <a:round/>
                      <a:headEnd type="none" w="med" len="med"/>
                      <a:tailEnd type="none" w="med" len="med"/>
                    </a:lnB>
                    <a:noFill/>
                  </a:tcPr>
                </a:tc>
                <a:tc>
                  <a:txBody>
                    <a:bodyPr/>
                    <a:lstStyle/>
                    <a:p>
                      <a:pPr algn="ctr" fontAlgn="ctr"/>
                      <a:r>
                        <a:rPr lang="ru-RU" sz="800" b="0" i="0" u="none" strike="noStrike" cap="none" dirty="0">
                          <a:solidFill>
                            <a:srgbClr val="007F76"/>
                          </a:solidFill>
                          <a:effectLst/>
                          <a:latin typeface="Arial Narrow" panose="020B0606020202030204" pitchFamily="34" charset="0"/>
                          <a:ea typeface="+mn-ea"/>
                          <a:cs typeface="+mn-cs"/>
                          <a:sym typeface="Arial"/>
                        </a:rPr>
                        <a:t>901</a:t>
                      </a:r>
                    </a:p>
                  </a:txBody>
                  <a:tcPr marL="9525" marR="9525" marT="9525" marB="0" anchor="ctr">
                    <a:lnB w="12700" cap="flat" cmpd="sng" algn="ctr">
                      <a:solidFill>
                        <a:schemeClr val="tx1"/>
                      </a:solidFill>
                      <a:prstDash val="solid"/>
                      <a:round/>
                      <a:headEnd type="none" w="med" len="med"/>
                      <a:tailEnd type="none" w="med" len="med"/>
                    </a:lnB>
                    <a:noFill/>
                  </a:tcPr>
                </a:tc>
                <a:tc>
                  <a:txBody>
                    <a:bodyPr/>
                    <a:lstStyle/>
                    <a:p>
                      <a:pPr algn="ctr" fontAlgn="ctr"/>
                      <a:r>
                        <a:rPr lang="ru-RU" sz="800" b="0" i="0" u="none" strike="noStrike" cap="none" dirty="0">
                          <a:solidFill>
                            <a:srgbClr val="007F76"/>
                          </a:solidFill>
                          <a:effectLst/>
                          <a:latin typeface="Arial Narrow" panose="020B0606020202030204" pitchFamily="34" charset="0"/>
                          <a:ea typeface="+mn-ea"/>
                          <a:cs typeface="+mn-cs"/>
                          <a:sym typeface="Arial"/>
                        </a:rPr>
                        <a:t>3,0%</a:t>
                      </a:r>
                    </a:p>
                  </a:txBody>
                  <a:tcPr marL="9525" marR="9525" marT="9525" marB="0" anchor="ctr">
                    <a:lnR w="12700" cap="flat" cmpd="sng" algn="ctr">
                      <a:noFill/>
                      <a:prstDash val="solid"/>
                      <a:round/>
                      <a:headEnd type="none" w="med" len="med"/>
                      <a:tailEnd type="none" w="med" len="med"/>
                    </a:lnR>
                    <a:lnB w="12700"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2390657696"/>
                  </a:ext>
                </a:extLst>
              </a:tr>
            </a:tbl>
          </a:graphicData>
        </a:graphic>
      </p:graphicFrame>
    </p:spTree>
    <p:extLst>
      <p:ext uri="{BB962C8B-B14F-4D97-AF65-F5344CB8AC3E}">
        <p14:creationId xmlns:p14="http://schemas.microsoft.com/office/powerpoint/2010/main" val="1207552990"/>
      </p:ext>
    </p:extLst>
  </p:cSld>
  <p:clrMapOvr>
    <a:masterClrMapping/>
  </p:clrMapOvr>
</p:sld>
</file>

<file path=ppt/slides/slide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Номер слайда 2">
            <a:extLst>
              <a:ext uri="{FF2B5EF4-FFF2-40B4-BE49-F238E27FC236}">
                <a16:creationId xmlns:a16="http://schemas.microsoft.com/office/drawing/2014/main" id="{0FE3E8E7-F31A-7D55-7372-1BEAD488D2B4}"/>
              </a:ext>
            </a:extLst>
          </p:cNvPr>
          <p:cNvSpPr>
            <a:spLocks noGrp="1"/>
          </p:cNvSpPr>
          <p:nvPr>
            <p:ph type="sldNum" sz="quarter" idx="12"/>
          </p:nvPr>
        </p:nvSpPr>
        <p:spPr/>
        <p:txBody>
          <a:bodyPr/>
          <a:lstStyle/>
          <a:p>
            <a:fld id="{4060C6F1-8618-4CCA-B45E-7B199C8F5830}" type="slidenum">
              <a:rPr lang="ru-RU" smtClean="0"/>
              <a:pPr/>
              <a:t>21</a:t>
            </a:fld>
            <a:r>
              <a:rPr lang="en-US" dirty="0"/>
              <a:t> </a:t>
            </a:r>
            <a:r>
              <a:rPr lang="ru-RU" dirty="0"/>
              <a:t>из 82</a:t>
            </a:r>
          </a:p>
        </p:txBody>
      </p:sp>
      <p:sp>
        <p:nvSpPr>
          <p:cNvPr id="2" name="Заголовок 3">
            <a:extLst>
              <a:ext uri="{FF2B5EF4-FFF2-40B4-BE49-F238E27FC236}">
                <a16:creationId xmlns:a16="http://schemas.microsoft.com/office/drawing/2014/main" id="{6B40C54E-AB09-425F-8B98-879F69EDE140}"/>
              </a:ext>
            </a:extLst>
          </p:cNvPr>
          <p:cNvSpPr txBox="1">
            <a:spLocks/>
          </p:cNvSpPr>
          <p:nvPr/>
        </p:nvSpPr>
        <p:spPr>
          <a:xfrm>
            <a:off x="72000" y="0"/>
            <a:ext cx="12120000" cy="859626"/>
          </a:xfrm>
          <a:prstGeom prst="rect">
            <a:avLst/>
          </a:prstGeom>
        </p:spPr>
        <p:txBody>
          <a:bodyPr anchor="ctr"/>
          <a:lstStyle>
            <a:defPPr marR="0" lvl="0" algn="l" rtl="0">
              <a:lnSpc>
                <a:spcPct val="100000"/>
              </a:lnSpc>
              <a:spcBef>
                <a:spcPts val="0"/>
              </a:spcBef>
              <a:spcAft>
                <a:spcPts val="0"/>
              </a:spcAft>
            </a:defPPr>
            <a:lvl1pPr marR="0" lvl="0" algn="l" rtl="0" eaLnBrk="1" hangingPunct="1">
              <a:lnSpc>
                <a:spcPct val="100000"/>
              </a:lnSpc>
              <a:spcBef>
                <a:spcPts val="0"/>
              </a:spcBef>
              <a:spcAft>
                <a:spcPts val="0"/>
              </a:spcAft>
              <a:buNone/>
              <a:defRPr sz="2667" b="1" i="0" u="none" strike="noStrike" cap="none">
                <a:solidFill>
                  <a:srgbClr val="007F76"/>
                </a:solidFill>
                <a:latin typeface="Arial" panose="020B0604020202020204" pitchFamily="34" charset="0"/>
                <a:ea typeface="Calibri" panose="020F0502020204030204" pitchFamily="34" charset="0"/>
                <a:cs typeface="Arial" panose="020B0604020202020204" pitchFamily="34" charset="0"/>
                <a:sym typeface="Arial"/>
              </a:defRPr>
            </a:lvl1pPr>
          </a:lstStyle>
          <a:p>
            <a:pPr defTabSz="914400"/>
            <a:r>
              <a:rPr lang="kk-KZ" sz="2800" dirty="0"/>
              <a:t>Өңірлер бойынша топ бос жұмыс орындарының болжамы </a:t>
            </a:r>
            <a:r>
              <a:rPr lang="ru-RU" sz="2000" dirty="0"/>
              <a:t>(</a:t>
            </a:r>
            <a:r>
              <a:rPr lang="ru-RU" sz="2000" dirty="0" err="1"/>
              <a:t>білікті</a:t>
            </a:r>
            <a:r>
              <a:rPr lang="ru-RU" sz="2000" dirty="0"/>
              <a:t> </a:t>
            </a:r>
            <a:r>
              <a:rPr lang="ru-RU" sz="2000" dirty="0" err="1"/>
              <a:t>еңбек</a:t>
            </a:r>
            <a:r>
              <a:rPr lang="ru-RU" sz="2000" dirty="0"/>
              <a:t>)</a:t>
            </a:r>
            <a:endParaRPr lang="ru-KZ" sz="2800" kern="0" dirty="0"/>
          </a:p>
        </p:txBody>
      </p:sp>
      <p:graphicFrame>
        <p:nvGraphicFramePr>
          <p:cNvPr id="4" name="Таблица 3">
            <a:extLst>
              <a:ext uri="{FF2B5EF4-FFF2-40B4-BE49-F238E27FC236}">
                <a16:creationId xmlns:a16="http://schemas.microsoft.com/office/drawing/2014/main" id="{6DF87B24-59D4-648D-ECCC-9FBE7C4BF08A}"/>
              </a:ext>
            </a:extLst>
          </p:cNvPr>
          <p:cNvGraphicFramePr>
            <a:graphicFrameLocks noGrp="1"/>
          </p:cNvGraphicFramePr>
          <p:nvPr>
            <p:extLst>
              <p:ext uri="{D42A27DB-BD31-4B8C-83A1-F6EECF244321}">
                <p14:modId xmlns:p14="http://schemas.microsoft.com/office/powerpoint/2010/main" val="2346960548"/>
              </p:ext>
            </p:extLst>
          </p:nvPr>
        </p:nvGraphicFramePr>
        <p:xfrm>
          <a:off x="141431" y="932400"/>
          <a:ext cx="11952000" cy="5567684"/>
        </p:xfrm>
        <a:graphic>
          <a:graphicData uri="http://schemas.openxmlformats.org/drawingml/2006/table">
            <a:tbl>
              <a:tblPr bandRow="1">
                <a:tableStyleId>{3B4B98B0-60AC-42C2-AFA5-B58CD77FA1E5}</a:tableStyleId>
              </a:tblPr>
              <a:tblGrid>
                <a:gridCol w="288000">
                  <a:extLst>
                    <a:ext uri="{9D8B030D-6E8A-4147-A177-3AD203B41FA5}">
                      <a16:colId xmlns:a16="http://schemas.microsoft.com/office/drawing/2014/main" val="2640444703"/>
                    </a:ext>
                  </a:extLst>
                </a:gridCol>
                <a:gridCol w="1836000">
                  <a:extLst>
                    <a:ext uri="{9D8B030D-6E8A-4147-A177-3AD203B41FA5}">
                      <a16:colId xmlns:a16="http://schemas.microsoft.com/office/drawing/2014/main" val="308092926"/>
                    </a:ext>
                  </a:extLst>
                </a:gridCol>
                <a:gridCol w="1764000">
                  <a:extLst>
                    <a:ext uri="{9D8B030D-6E8A-4147-A177-3AD203B41FA5}">
                      <a16:colId xmlns:a16="http://schemas.microsoft.com/office/drawing/2014/main" val="460115169"/>
                    </a:ext>
                  </a:extLst>
                </a:gridCol>
                <a:gridCol w="684000">
                  <a:extLst>
                    <a:ext uri="{9D8B030D-6E8A-4147-A177-3AD203B41FA5}">
                      <a16:colId xmlns:a16="http://schemas.microsoft.com/office/drawing/2014/main" val="475048949"/>
                    </a:ext>
                  </a:extLst>
                </a:gridCol>
                <a:gridCol w="828000">
                  <a:extLst>
                    <a:ext uri="{9D8B030D-6E8A-4147-A177-3AD203B41FA5}">
                      <a16:colId xmlns:a16="http://schemas.microsoft.com/office/drawing/2014/main" val="1192878707"/>
                    </a:ext>
                  </a:extLst>
                </a:gridCol>
                <a:gridCol w="1764000">
                  <a:extLst>
                    <a:ext uri="{9D8B030D-6E8A-4147-A177-3AD203B41FA5}">
                      <a16:colId xmlns:a16="http://schemas.microsoft.com/office/drawing/2014/main" val="1373259417"/>
                    </a:ext>
                  </a:extLst>
                </a:gridCol>
                <a:gridCol w="684000">
                  <a:extLst>
                    <a:ext uri="{9D8B030D-6E8A-4147-A177-3AD203B41FA5}">
                      <a16:colId xmlns:a16="http://schemas.microsoft.com/office/drawing/2014/main" val="1693360573"/>
                    </a:ext>
                  </a:extLst>
                </a:gridCol>
                <a:gridCol w="828000">
                  <a:extLst>
                    <a:ext uri="{9D8B030D-6E8A-4147-A177-3AD203B41FA5}">
                      <a16:colId xmlns:a16="http://schemas.microsoft.com/office/drawing/2014/main" val="3638716962"/>
                    </a:ext>
                  </a:extLst>
                </a:gridCol>
                <a:gridCol w="1764000">
                  <a:extLst>
                    <a:ext uri="{9D8B030D-6E8A-4147-A177-3AD203B41FA5}">
                      <a16:colId xmlns:a16="http://schemas.microsoft.com/office/drawing/2014/main" val="710199319"/>
                    </a:ext>
                  </a:extLst>
                </a:gridCol>
                <a:gridCol w="684000">
                  <a:extLst>
                    <a:ext uri="{9D8B030D-6E8A-4147-A177-3AD203B41FA5}">
                      <a16:colId xmlns:a16="http://schemas.microsoft.com/office/drawing/2014/main" val="826588969"/>
                    </a:ext>
                  </a:extLst>
                </a:gridCol>
                <a:gridCol w="828000">
                  <a:extLst>
                    <a:ext uri="{9D8B030D-6E8A-4147-A177-3AD203B41FA5}">
                      <a16:colId xmlns:a16="http://schemas.microsoft.com/office/drawing/2014/main" val="2534652590"/>
                    </a:ext>
                  </a:extLst>
                </a:gridCol>
              </a:tblGrid>
              <a:tr h="188944">
                <a:tc>
                  <a:txBody>
                    <a:bodyPr/>
                    <a:lstStyle/>
                    <a:p>
                      <a:pPr algn="ctr" rtl="0" fontAlgn="ctr"/>
                      <a:r>
                        <a:rPr lang="ru-RU" sz="1050" u="none" strike="noStrike" dirty="0">
                          <a:solidFill>
                            <a:srgbClr val="007F76"/>
                          </a:solidFill>
                          <a:effectLst/>
                          <a:latin typeface="Arial Narrow" panose="020B0606020202030204" pitchFamily="34" charset="0"/>
                        </a:rPr>
                        <a:t>№</a:t>
                      </a:r>
                      <a:endParaRPr lang="ru-RU" sz="1050" b="0" i="0" u="none" strike="noStrike" dirty="0">
                        <a:solidFill>
                          <a:srgbClr val="007F76"/>
                        </a:solidFill>
                        <a:effectLst/>
                        <a:latin typeface="Arial Narrow" panose="020B0606020202030204" pitchFamily="34" charset="0"/>
                      </a:endParaRPr>
                    </a:p>
                  </a:txBody>
                  <a:tcPr marL="6603" marR="6603" marT="0" marB="0"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rtl="0" fontAlgn="ctr"/>
                      <a:r>
                        <a:rPr lang="ru-RU" sz="1050" u="none" strike="noStrike" dirty="0" err="1">
                          <a:solidFill>
                            <a:srgbClr val="007F76"/>
                          </a:solidFill>
                          <a:effectLst/>
                          <a:latin typeface="Arial Narrow" panose="020B0606020202030204" pitchFamily="34" charset="0"/>
                        </a:rPr>
                        <a:t>Өңір</a:t>
                      </a:r>
                      <a:endParaRPr lang="ru-RU" sz="1050" b="0" i="0" u="none" strike="noStrike" dirty="0">
                        <a:solidFill>
                          <a:srgbClr val="007F76"/>
                        </a:solidFill>
                        <a:effectLst/>
                        <a:latin typeface="Arial Narrow" panose="020B0606020202030204" pitchFamily="34" charset="0"/>
                      </a:endParaRPr>
                    </a:p>
                  </a:txBody>
                  <a:tcPr marL="6603" marR="6603" marT="0" marB="0"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rtl="0" fontAlgn="ctr"/>
                      <a:r>
                        <a:rPr lang="ru-RU" sz="1050" b="0" i="0" u="none" strike="noStrike" dirty="0">
                          <a:solidFill>
                            <a:srgbClr val="007F76"/>
                          </a:solidFill>
                          <a:effectLst/>
                          <a:latin typeface="Arial Narrow" panose="020B0606020202030204" pitchFamily="34" charset="0"/>
                        </a:rPr>
                        <a:t>Маман топ-1</a:t>
                      </a:r>
                    </a:p>
                  </a:txBody>
                  <a:tcPr marL="6603" marR="6603" marT="0" marB="0" anchor="ctr">
                    <a:lnL>
                      <a:noFill/>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rtl="0" fontAlgn="ctr"/>
                      <a:r>
                        <a:rPr lang="ru-RU" sz="1050" b="0" i="0" u="none" strike="noStrike" dirty="0">
                          <a:solidFill>
                            <a:srgbClr val="007F76"/>
                          </a:solidFill>
                          <a:effectLst/>
                          <a:latin typeface="Arial Narrow" panose="020B0606020202030204" pitchFamily="34" charset="0"/>
                        </a:rPr>
                        <a:t>Саны</a:t>
                      </a:r>
                    </a:p>
                  </a:txBody>
                  <a:tcPr marL="6603" marR="6603" marT="0" marB="0" anchor="ctr">
                    <a:lnL>
                      <a:noFill/>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rtl="0" fontAlgn="ctr"/>
                      <a:r>
                        <a:rPr lang="ru-RU" sz="1050" b="0" i="0" u="none" strike="noStrike" dirty="0" err="1">
                          <a:solidFill>
                            <a:srgbClr val="007F76"/>
                          </a:solidFill>
                          <a:effectLst/>
                          <a:latin typeface="Arial Narrow" panose="020B0606020202030204" pitchFamily="34" charset="0"/>
                        </a:rPr>
                        <a:t>Жалпы</a:t>
                      </a:r>
                      <a:r>
                        <a:rPr lang="ru-RU" sz="1050" b="0" i="0" u="none" strike="noStrike" dirty="0">
                          <a:solidFill>
                            <a:srgbClr val="007F76"/>
                          </a:solidFill>
                          <a:effectLst/>
                          <a:latin typeface="Arial Narrow" panose="020B0606020202030204" pitchFamily="34" charset="0"/>
                        </a:rPr>
                        <a:t> %-</a:t>
                      </a:r>
                      <a:r>
                        <a:rPr lang="kk-KZ" sz="1050" b="0" i="0" u="none" strike="noStrike" dirty="0">
                          <a:solidFill>
                            <a:srgbClr val="007F76"/>
                          </a:solidFill>
                          <a:effectLst/>
                          <a:latin typeface="Arial Narrow" panose="020B0606020202030204" pitchFamily="34" charset="0"/>
                        </a:rPr>
                        <a:t>бен</a:t>
                      </a:r>
                      <a:endParaRPr lang="ru-RU" sz="1050" b="0" i="0" u="none" strike="noStrike" dirty="0">
                        <a:solidFill>
                          <a:srgbClr val="007F76"/>
                        </a:solidFill>
                        <a:effectLst/>
                        <a:latin typeface="Arial Narrow" panose="020B0606020202030204" pitchFamily="34" charset="0"/>
                      </a:endParaRPr>
                    </a:p>
                  </a:txBody>
                  <a:tcPr marL="6603" marR="6603" marT="0" marB="0" anchor="ctr">
                    <a:lnL>
                      <a:noFill/>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rtl="0" fontAlgn="ctr"/>
                      <a:r>
                        <a:rPr lang="ru-RU" sz="1050" b="0" i="0" u="none" strike="noStrike" dirty="0">
                          <a:solidFill>
                            <a:srgbClr val="007F76"/>
                          </a:solidFill>
                          <a:effectLst/>
                          <a:latin typeface="Arial Narrow" panose="020B0606020202030204" pitchFamily="34" charset="0"/>
                        </a:rPr>
                        <a:t>Маман топ-2</a:t>
                      </a:r>
                    </a:p>
                  </a:txBody>
                  <a:tcPr marL="6603" marR="6603" marT="0" marB="0" anchor="ctr">
                    <a:lnL>
                      <a:noFill/>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rtl="0" fontAlgn="ctr"/>
                      <a:r>
                        <a:rPr lang="ru-RU" sz="1050" b="0" i="0" u="none" strike="noStrike" dirty="0">
                          <a:solidFill>
                            <a:srgbClr val="007F76"/>
                          </a:solidFill>
                          <a:effectLst/>
                          <a:latin typeface="Arial Narrow" panose="020B0606020202030204" pitchFamily="34" charset="0"/>
                        </a:rPr>
                        <a:t>Саны</a:t>
                      </a:r>
                    </a:p>
                  </a:txBody>
                  <a:tcPr marL="6603" marR="6603" marT="0" marB="0" anchor="ctr">
                    <a:lnL>
                      <a:noFill/>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rtl="0" fontAlgn="ctr"/>
                      <a:r>
                        <a:rPr lang="ru-RU" sz="1050" b="0" i="0" u="none" strike="noStrike" dirty="0" err="1">
                          <a:solidFill>
                            <a:srgbClr val="007F76"/>
                          </a:solidFill>
                          <a:effectLst/>
                          <a:latin typeface="Arial Narrow" panose="020B0606020202030204" pitchFamily="34" charset="0"/>
                        </a:rPr>
                        <a:t>Жалпы</a:t>
                      </a:r>
                      <a:r>
                        <a:rPr lang="ru-RU" sz="1050" b="0" i="0" u="none" strike="noStrike" dirty="0">
                          <a:solidFill>
                            <a:srgbClr val="007F76"/>
                          </a:solidFill>
                          <a:effectLst/>
                          <a:latin typeface="Arial Narrow" panose="020B0606020202030204" pitchFamily="34" charset="0"/>
                        </a:rPr>
                        <a:t> %-</a:t>
                      </a:r>
                      <a:r>
                        <a:rPr lang="kk-KZ" sz="1050" b="0" i="0" u="none" strike="noStrike" dirty="0">
                          <a:solidFill>
                            <a:srgbClr val="007F76"/>
                          </a:solidFill>
                          <a:effectLst/>
                          <a:latin typeface="Arial Narrow" panose="020B0606020202030204" pitchFamily="34" charset="0"/>
                        </a:rPr>
                        <a:t>бен</a:t>
                      </a:r>
                      <a:endParaRPr lang="ru-RU" sz="1050" b="0" i="0" u="none" strike="noStrike" dirty="0">
                        <a:solidFill>
                          <a:srgbClr val="007F76"/>
                        </a:solidFill>
                        <a:effectLst/>
                        <a:latin typeface="Arial Narrow" panose="020B0606020202030204" pitchFamily="34" charset="0"/>
                      </a:endParaRPr>
                    </a:p>
                  </a:txBody>
                  <a:tcPr marL="6603" marR="6603" marT="0" marB="0" anchor="ctr">
                    <a:lnL>
                      <a:noFill/>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rtl="0" fontAlgn="ctr"/>
                      <a:r>
                        <a:rPr lang="ru-RU" sz="1050" b="0" i="0" u="none" strike="noStrike" dirty="0">
                          <a:solidFill>
                            <a:srgbClr val="007F76"/>
                          </a:solidFill>
                          <a:effectLst/>
                          <a:latin typeface="Arial Narrow" panose="020B0606020202030204" pitchFamily="34" charset="0"/>
                        </a:rPr>
                        <a:t>Маман топ-3</a:t>
                      </a:r>
                    </a:p>
                  </a:txBody>
                  <a:tcPr marL="6603" marR="6603" marT="0" marB="0" anchor="ctr">
                    <a:lnL>
                      <a:noFill/>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rtl="0" fontAlgn="ctr"/>
                      <a:r>
                        <a:rPr lang="ru-RU" sz="1050" b="0" i="0" u="none" strike="noStrike" dirty="0">
                          <a:solidFill>
                            <a:srgbClr val="007F76"/>
                          </a:solidFill>
                          <a:effectLst/>
                          <a:latin typeface="Arial Narrow" panose="020B0606020202030204" pitchFamily="34" charset="0"/>
                        </a:rPr>
                        <a:t>Саны</a:t>
                      </a:r>
                    </a:p>
                  </a:txBody>
                  <a:tcPr marL="6603" marR="6603" marT="0" marB="0" anchor="ctr">
                    <a:lnL>
                      <a:noFill/>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rtl="0" fontAlgn="ctr"/>
                      <a:r>
                        <a:rPr lang="ru-RU" sz="1050" b="0" i="0" u="none" strike="noStrike" dirty="0" err="1">
                          <a:solidFill>
                            <a:srgbClr val="007F76"/>
                          </a:solidFill>
                          <a:effectLst/>
                          <a:latin typeface="Arial Narrow" panose="020B0606020202030204" pitchFamily="34" charset="0"/>
                        </a:rPr>
                        <a:t>Жалпы</a:t>
                      </a:r>
                      <a:r>
                        <a:rPr lang="ru-RU" sz="1050" b="0" i="0" u="none" strike="noStrike" dirty="0">
                          <a:solidFill>
                            <a:srgbClr val="007F76"/>
                          </a:solidFill>
                          <a:effectLst/>
                          <a:latin typeface="Arial Narrow" panose="020B0606020202030204" pitchFamily="34" charset="0"/>
                        </a:rPr>
                        <a:t> %-</a:t>
                      </a:r>
                      <a:r>
                        <a:rPr lang="kk-KZ" sz="1050" b="0" i="0" u="none" strike="noStrike" dirty="0">
                          <a:solidFill>
                            <a:srgbClr val="007F76"/>
                          </a:solidFill>
                          <a:effectLst/>
                          <a:latin typeface="Arial Narrow" panose="020B0606020202030204" pitchFamily="34" charset="0"/>
                        </a:rPr>
                        <a:t>бен</a:t>
                      </a:r>
                      <a:endParaRPr lang="ru-RU" sz="1050" b="0" i="0" u="none" strike="noStrike" dirty="0">
                        <a:solidFill>
                          <a:srgbClr val="007F76"/>
                        </a:solidFill>
                        <a:effectLst/>
                        <a:latin typeface="Arial Narrow" panose="020B0606020202030204" pitchFamily="34" charset="0"/>
                      </a:endParaRPr>
                    </a:p>
                  </a:txBody>
                  <a:tcPr marL="6603" marR="6603" marT="0" marB="0" anchor="ctr">
                    <a:lnL>
                      <a:noFill/>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821115214"/>
                  </a:ext>
                </a:extLst>
              </a:tr>
              <a:tr h="268937">
                <a:tc>
                  <a:txBody>
                    <a:bodyPr/>
                    <a:lstStyle/>
                    <a:p>
                      <a:pPr algn="ctr" fontAlgn="b"/>
                      <a:r>
                        <a:rPr lang="ru-RU" sz="800" u="none" strike="noStrike" dirty="0">
                          <a:solidFill>
                            <a:srgbClr val="007F76"/>
                          </a:solidFill>
                          <a:effectLst/>
                          <a:latin typeface="Arial Narrow" panose="020B0606020202030204" pitchFamily="34" charset="0"/>
                        </a:rPr>
                        <a:t>1</a:t>
                      </a:r>
                      <a:endParaRPr lang="en-US" sz="800" b="0" i="0" u="none" strike="noStrike" dirty="0">
                        <a:solidFill>
                          <a:srgbClr val="007F76"/>
                        </a:solidFill>
                        <a:effectLst/>
                        <a:latin typeface="Arial Narrow" panose="020B0606020202030204" pitchFamily="34" charset="0"/>
                      </a:endParaRPr>
                    </a:p>
                  </a:txBody>
                  <a:tcPr marL="9525" marR="9525" marT="0" marB="0" anchor="ctr">
                    <a:lnT w="12700" cap="flat" cmpd="sng" algn="ctr">
                      <a:solidFill>
                        <a:schemeClr val="tx1"/>
                      </a:solidFill>
                      <a:prstDash val="solid"/>
                      <a:round/>
                      <a:headEnd type="none" w="med" len="med"/>
                      <a:tailEnd type="none" w="med" len="med"/>
                    </a:lnT>
                    <a:solidFill>
                      <a:srgbClr val="007F76">
                        <a:alpha val="20000"/>
                      </a:srgbClr>
                    </a:solidFill>
                  </a:tcPr>
                </a:tc>
                <a:tc>
                  <a:txBody>
                    <a:bodyPr/>
                    <a:lstStyle/>
                    <a:p>
                      <a:pPr>
                        <a:lnSpc>
                          <a:spcPct val="107000"/>
                        </a:lnSpc>
                        <a:spcAft>
                          <a:spcPts val="800"/>
                        </a:spcAft>
                      </a:pPr>
                      <a:r>
                        <a:rPr lang="ru-RU" sz="1000" b="0" i="0" u="none" strike="noStrike" cap="none" dirty="0">
                          <a:solidFill>
                            <a:srgbClr val="007F76"/>
                          </a:solidFill>
                          <a:effectLst/>
                          <a:latin typeface="Arial Narrow" panose="020B0606020202030204" pitchFamily="34" charset="0"/>
                          <a:ea typeface="+mn-ea"/>
                          <a:cs typeface="+mn-cs"/>
                          <a:sym typeface="Arial"/>
                        </a:rPr>
                        <a:t>Абай </a:t>
                      </a:r>
                      <a:r>
                        <a:rPr lang="ru-RU" sz="1000" b="0" i="0" u="none" strike="noStrike" cap="none" dirty="0" err="1">
                          <a:solidFill>
                            <a:srgbClr val="007F76"/>
                          </a:solidFill>
                          <a:effectLst/>
                          <a:latin typeface="Arial Narrow" panose="020B0606020202030204" pitchFamily="34" charset="0"/>
                          <a:ea typeface="+mn-ea"/>
                          <a:cs typeface="+mn-cs"/>
                          <a:sym typeface="Arial"/>
                        </a:rPr>
                        <a:t>облысы</a:t>
                      </a:r>
                      <a:endParaRPr lang="ru-RU" sz="1000" b="0" i="0" u="none" strike="noStrike" cap="none" dirty="0">
                        <a:solidFill>
                          <a:srgbClr val="007F76"/>
                        </a:solidFill>
                        <a:effectLst/>
                        <a:latin typeface="Arial Narrow" panose="020B0606020202030204" pitchFamily="34" charset="0"/>
                        <a:ea typeface="+mn-ea"/>
                        <a:cs typeface="+mn-cs"/>
                        <a:sym typeface="Arial"/>
                      </a:endParaRPr>
                    </a:p>
                  </a:txBody>
                  <a:tcPr marL="68580" marR="68580" marT="0" marB="0" anchor="ctr">
                    <a:lnT w="12700" cap="flat" cmpd="sng" algn="ctr">
                      <a:solidFill>
                        <a:schemeClr val="tx1"/>
                      </a:solidFill>
                      <a:prstDash val="solid"/>
                      <a:round/>
                      <a:headEnd type="none" w="med" len="med"/>
                      <a:tailEnd type="none" w="med" len="med"/>
                    </a:lnT>
                    <a:solidFill>
                      <a:srgbClr val="007F76">
                        <a:alpha val="20000"/>
                      </a:srgbClr>
                    </a:solidFill>
                  </a:tcPr>
                </a:tc>
                <a:tc>
                  <a:txBody>
                    <a:bodyPr/>
                    <a:lstStyle/>
                    <a:p>
                      <a:pPr algn="ctr" rtl="0" fontAlgn="ctr"/>
                      <a:r>
                        <a:rPr lang="ru-RU" sz="800" b="0" i="0" u="none" strike="noStrike" dirty="0" err="1">
                          <a:solidFill>
                            <a:srgbClr val="007F76"/>
                          </a:solidFill>
                          <a:effectLst/>
                          <a:latin typeface="Arial Narrow" panose="020B0606020202030204" pitchFamily="34" charset="0"/>
                        </a:rPr>
                        <a:t>Қоғамдық</a:t>
                      </a:r>
                      <a:r>
                        <a:rPr lang="ru-RU" sz="800" b="0" i="0" u="none" strike="noStrike" dirty="0">
                          <a:solidFill>
                            <a:srgbClr val="007F76"/>
                          </a:solidFill>
                          <a:effectLst/>
                          <a:latin typeface="Arial Narrow" panose="020B0606020202030204" pitchFamily="34" charset="0"/>
                        </a:rPr>
                        <a:t> </a:t>
                      </a:r>
                      <a:r>
                        <a:rPr lang="ru-RU" sz="800" b="0" i="0" u="none" strike="noStrike" dirty="0" err="1">
                          <a:solidFill>
                            <a:srgbClr val="007F76"/>
                          </a:solidFill>
                          <a:effectLst/>
                          <a:latin typeface="Arial Narrow" panose="020B0606020202030204" pitchFamily="34" charset="0"/>
                        </a:rPr>
                        <a:t>ғылымдар</a:t>
                      </a:r>
                      <a:r>
                        <a:rPr lang="ru-RU" sz="800" b="0" i="0" u="none" strike="noStrike" dirty="0">
                          <a:solidFill>
                            <a:srgbClr val="007F76"/>
                          </a:solidFill>
                          <a:effectLst/>
                          <a:latin typeface="Arial Narrow" panose="020B0606020202030204" pitchFamily="34" charset="0"/>
                        </a:rPr>
                        <a:t> </a:t>
                      </a:r>
                      <a:r>
                        <a:rPr lang="ru-RU" sz="800" b="0" i="0" u="none" strike="noStrike" dirty="0" err="1">
                          <a:solidFill>
                            <a:srgbClr val="007F76"/>
                          </a:solidFill>
                          <a:effectLst/>
                          <a:latin typeface="Arial Narrow" panose="020B0606020202030204" pitchFamily="34" charset="0"/>
                        </a:rPr>
                        <a:t>бойынша</a:t>
                      </a:r>
                      <a:r>
                        <a:rPr lang="ru-RU" sz="800" b="0" i="0" u="none" strike="noStrike" dirty="0">
                          <a:solidFill>
                            <a:srgbClr val="007F76"/>
                          </a:solidFill>
                          <a:effectLst/>
                          <a:latin typeface="Arial Narrow" panose="020B0606020202030204" pitchFamily="34" charset="0"/>
                        </a:rPr>
                        <a:t> орта </a:t>
                      </a:r>
                      <a:r>
                        <a:rPr lang="ru-RU" sz="800" b="0" i="0" u="none" strike="noStrike" dirty="0" err="1">
                          <a:solidFill>
                            <a:srgbClr val="007F76"/>
                          </a:solidFill>
                          <a:effectLst/>
                          <a:latin typeface="Arial Narrow" panose="020B0606020202030204" pitchFamily="34" charset="0"/>
                        </a:rPr>
                        <a:t>мектеп</a:t>
                      </a:r>
                      <a:r>
                        <a:rPr lang="ru-RU" sz="800" b="0" i="0" u="none" strike="noStrike" dirty="0">
                          <a:solidFill>
                            <a:srgbClr val="007F76"/>
                          </a:solidFill>
                          <a:effectLst/>
                          <a:latin typeface="Arial Narrow" panose="020B0606020202030204" pitchFamily="34" charset="0"/>
                        </a:rPr>
                        <a:t> </a:t>
                      </a:r>
                      <a:r>
                        <a:rPr lang="ru-RU" sz="800" b="0" i="0" u="none" strike="noStrike" dirty="0" err="1">
                          <a:solidFill>
                            <a:srgbClr val="007F76"/>
                          </a:solidFill>
                          <a:effectLst/>
                          <a:latin typeface="Arial Narrow" panose="020B0606020202030204" pitchFamily="34" charset="0"/>
                        </a:rPr>
                        <a:t>мұғалімдері</a:t>
                      </a:r>
                      <a:endParaRPr lang="ru-RU" sz="800" b="0" i="0" u="none" strike="noStrike" dirty="0">
                        <a:solidFill>
                          <a:srgbClr val="007F76"/>
                        </a:solidFill>
                        <a:effectLst/>
                        <a:latin typeface="Arial Narrow" panose="020B0606020202030204" pitchFamily="34" charset="0"/>
                      </a:endParaRPr>
                    </a:p>
                  </a:txBody>
                  <a:tcPr marL="9525" marR="9525" marT="9525" marB="0" anchor="ctr">
                    <a:lnT w="12700" cap="flat" cmpd="sng" algn="ctr">
                      <a:solidFill>
                        <a:schemeClr val="tx1"/>
                      </a:solidFill>
                      <a:prstDash val="solid"/>
                      <a:round/>
                      <a:headEnd type="none" w="med" len="med"/>
                      <a:tailEnd type="none" w="med" len="med"/>
                    </a:lnT>
                    <a:solidFill>
                      <a:srgbClr val="007F76">
                        <a:alpha val="20000"/>
                      </a:srgbClr>
                    </a:solidFill>
                  </a:tcPr>
                </a:tc>
                <a:tc>
                  <a:txBody>
                    <a:bodyPr/>
                    <a:lstStyle/>
                    <a:p>
                      <a:pPr algn="ctr" rtl="0" fontAlgn="ctr"/>
                      <a:r>
                        <a:rPr lang="ru-RU" sz="800" b="0" i="0" u="none" strike="noStrike">
                          <a:solidFill>
                            <a:srgbClr val="007F76"/>
                          </a:solidFill>
                          <a:effectLst/>
                          <a:latin typeface="Arial Narrow" panose="020B0606020202030204" pitchFamily="34" charset="0"/>
                        </a:rPr>
                        <a:t>745</a:t>
                      </a:r>
                    </a:p>
                  </a:txBody>
                  <a:tcPr marL="9525" marR="9525" marT="9525" marB="0" anchor="ctr">
                    <a:lnT w="12700" cap="flat" cmpd="sng" algn="ctr">
                      <a:solidFill>
                        <a:schemeClr val="tx1"/>
                      </a:solidFill>
                      <a:prstDash val="solid"/>
                      <a:round/>
                      <a:headEnd type="none" w="med" len="med"/>
                      <a:tailEnd type="none" w="med" len="med"/>
                    </a:lnT>
                    <a:solidFill>
                      <a:srgbClr val="007F76">
                        <a:alpha val="20000"/>
                      </a:srgbClr>
                    </a:solidFill>
                  </a:tcPr>
                </a:tc>
                <a:tc>
                  <a:txBody>
                    <a:bodyPr/>
                    <a:lstStyle/>
                    <a:p>
                      <a:pPr algn="ctr" rtl="0" fontAlgn="ctr"/>
                      <a:r>
                        <a:rPr lang="ru-RU" sz="800" b="0" i="0" u="none" strike="noStrike">
                          <a:solidFill>
                            <a:srgbClr val="007F76"/>
                          </a:solidFill>
                          <a:effectLst/>
                          <a:latin typeface="Arial Narrow" panose="020B0606020202030204" pitchFamily="34" charset="0"/>
                        </a:rPr>
                        <a:t>4,9%</a:t>
                      </a:r>
                    </a:p>
                  </a:txBody>
                  <a:tcPr marL="9525" marR="9525" marT="9525" marB="0" anchor="ctr">
                    <a:lnT w="12700" cap="flat" cmpd="sng" algn="ctr">
                      <a:solidFill>
                        <a:schemeClr val="tx1"/>
                      </a:solidFill>
                      <a:prstDash val="solid"/>
                      <a:round/>
                      <a:headEnd type="none" w="med" len="med"/>
                      <a:tailEnd type="none" w="med" len="med"/>
                    </a:lnT>
                    <a:solidFill>
                      <a:srgbClr val="007F76">
                        <a:alpha val="20000"/>
                      </a:srgbClr>
                    </a:solidFill>
                  </a:tcPr>
                </a:tc>
                <a:tc>
                  <a:txBody>
                    <a:bodyPr/>
                    <a:lstStyle/>
                    <a:p>
                      <a:pPr algn="ctr" rtl="0" fontAlgn="ctr"/>
                      <a:r>
                        <a:rPr lang="ru-RU" sz="800" b="0" i="0" u="none" strike="noStrike" dirty="0" err="1">
                          <a:solidFill>
                            <a:srgbClr val="007F76"/>
                          </a:solidFill>
                          <a:effectLst/>
                          <a:latin typeface="Arial Narrow" panose="020B0606020202030204" pitchFamily="34" charset="0"/>
                        </a:rPr>
                        <a:t>Мектепке</a:t>
                      </a:r>
                      <a:r>
                        <a:rPr lang="ru-RU" sz="800" b="0" i="0" u="none" strike="noStrike" dirty="0">
                          <a:solidFill>
                            <a:srgbClr val="007F76"/>
                          </a:solidFill>
                          <a:effectLst/>
                          <a:latin typeface="Arial Narrow" panose="020B0606020202030204" pitchFamily="34" charset="0"/>
                        </a:rPr>
                        <a:t> </a:t>
                      </a:r>
                      <a:r>
                        <a:rPr lang="ru-RU" sz="800" b="0" i="0" u="none" strike="noStrike" dirty="0" err="1">
                          <a:solidFill>
                            <a:srgbClr val="007F76"/>
                          </a:solidFill>
                          <a:effectLst/>
                          <a:latin typeface="Arial Narrow" panose="020B0606020202030204" pitchFamily="34" charset="0"/>
                        </a:rPr>
                        <a:t>дейінгі</a:t>
                      </a:r>
                      <a:r>
                        <a:rPr lang="ru-RU" sz="800" b="0" i="0" u="none" strike="noStrike" dirty="0">
                          <a:solidFill>
                            <a:srgbClr val="007F76"/>
                          </a:solidFill>
                          <a:effectLst/>
                          <a:latin typeface="Arial Narrow" panose="020B0606020202030204" pitchFamily="34" charset="0"/>
                        </a:rPr>
                        <a:t> </a:t>
                      </a:r>
                      <a:r>
                        <a:rPr lang="ru-RU" sz="800" b="0" i="0" u="none" strike="noStrike" dirty="0" err="1">
                          <a:solidFill>
                            <a:srgbClr val="007F76"/>
                          </a:solidFill>
                          <a:effectLst/>
                          <a:latin typeface="Arial Narrow" panose="020B0606020202030204" pitchFamily="34" charset="0"/>
                        </a:rPr>
                        <a:t>білім</a:t>
                      </a:r>
                      <a:r>
                        <a:rPr lang="ru-RU" sz="800" b="0" i="0" u="none" strike="noStrike" dirty="0">
                          <a:solidFill>
                            <a:srgbClr val="007F76"/>
                          </a:solidFill>
                          <a:effectLst/>
                          <a:latin typeface="Arial Narrow" panose="020B0606020202030204" pitchFamily="34" charset="0"/>
                        </a:rPr>
                        <a:t> </a:t>
                      </a:r>
                      <a:r>
                        <a:rPr lang="ru-RU" sz="800" b="0" i="0" u="none" strike="noStrike" dirty="0" err="1">
                          <a:solidFill>
                            <a:srgbClr val="007F76"/>
                          </a:solidFill>
                          <a:effectLst/>
                          <a:latin typeface="Arial Narrow" panose="020B0606020202030204" pitchFamily="34" charset="0"/>
                        </a:rPr>
                        <a:t>берудегі</a:t>
                      </a:r>
                      <a:r>
                        <a:rPr lang="ru-RU" sz="800" b="0" i="0" u="none" strike="noStrike" dirty="0">
                          <a:solidFill>
                            <a:srgbClr val="007F76"/>
                          </a:solidFill>
                          <a:effectLst/>
                          <a:latin typeface="Arial Narrow" panose="020B0606020202030204" pitchFamily="34" charset="0"/>
                        </a:rPr>
                        <a:t> </a:t>
                      </a:r>
                      <a:r>
                        <a:rPr lang="ru-RU" sz="800" b="0" i="0" u="none" strike="noStrike" dirty="0" err="1">
                          <a:solidFill>
                            <a:srgbClr val="007F76"/>
                          </a:solidFill>
                          <a:effectLst/>
                          <a:latin typeface="Arial Narrow" panose="020B0606020202030204" pitchFamily="34" charset="0"/>
                        </a:rPr>
                        <a:t>тәрбиешілер</a:t>
                      </a:r>
                      <a:endParaRPr lang="ru-RU" sz="800" b="0" i="0" u="none" strike="noStrike" dirty="0">
                        <a:solidFill>
                          <a:srgbClr val="007F76"/>
                        </a:solidFill>
                        <a:effectLst/>
                        <a:latin typeface="Arial Narrow" panose="020B0606020202030204" pitchFamily="34" charset="0"/>
                      </a:endParaRPr>
                    </a:p>
                  </a:txBody>
                  <a:tcPr marL="9525" marR="9525" marT="9525" marB="0" anchor="ctr">
                    <a:lnT w="12700" cap="flat" cmpd="sng" algn="ctr">
                      <a:solidFill>
                        <a:schemeClr val="tx1"/>
                      </a:solidFill>
                      <a:prstDash val="solid"/>
                      <a:round/>
                      <a:headEnd type="none" w="med" len="med"/>
                      <a:tailEnd type="none" w="med" len="med"/>
                    </a:lnT>
                    <a:solidFill>
                      <a:srgbClr val="007F76">
                        <a:alpha val="20000"/>
                      </a:srgbClr>
                    </a:solidFill>
                  </a:tcPr>
                </a:tc>
                <a:tc>
                  <a:txBody>
                    <a:bodyPr/>
                    <a:lstStyle/>
                    <a:p>
                      <a:pPr algn="ctr" rtl="0" fontAlgn="ctr"/>
                      <a:r>
                        <a:rPr lang="ru-RU" sz="800" b="0" i="0" u="none" strike="noStrike">
                          <a:solidFill>
                            <a:srgbClr val="007F76"/>
                          </a:solidFill>
                          <a:effectLst/>
                          <a:latin typeface="Arial Narrow" panose="020B0606020202030204" pitchFamily="34" charset="0"/>
                        </a:rPr>
                        <a:t>448</a:t>
                      </a:r>
                    </a:p>
                  </a:txBody>
                  <a:tcPr marL="9525" marR="9525" marT="9525" marB="0" anchor="ctr">
                    <a:lnT w="12700" cap="flat" cmpd="sng" algn="ctr">
                      <a:solidFill>
                        <a:schemeClr val="tx1"/>
                      </a:solidFill>
                      <a:prstDash val="solid"/>
                      <a:round/>
                      <a:headEnd type="none" w="med" len="med"/>
                      <a:tailEnd type="none" w="med" len="med"/>
                    </a:lnT>
                    <a:solidFill>
                      <a:srgbClr val="007F76">
                        <a:alpha val="20000"/>
                      </a:srgbClr>
                    </a:solidFill>
                  </a:tcPr>
                </a:tc>
                <a:tc>
                  <a:txBody>
                    <a:bodyPr/>
                    <a:lstStyle/>
                    <a:p>
                      <a:pPr algn="ctr" rtl="0" fontAlgn="ctr"/>
                      <a:r>
                        <a:rPr lang="ru-RU" sz="800" b="0" i="0" u="none" strike="noStrike">
                          <a:solidFill>
                            <a:srgbClr val="007F76"/>
                          </a:solidFill>
                          <a:effectLst/>
                          <a:latin typeface="Arial Narrow" panose="020B0606020202030204" pitchFamily="34" charset="0"/>
                        </a:rPr>
                        <a:t>2,9%</a:t>
                      </a:r>
                    </a:p>
                  </a:txBody>
                  <a:tcPr marL="9525" marR="9525" marT="9525" marB="0" anchor="ctr">
                    <a:lnT w="12700" cap="flat" cmpd="sng" algn="ctr">
                      <a:solidFill>
                        <a:schemeClr val="tx1"/>
                      </a:solidFill>
                      <a:prstDash val="solid"/>
                      <a:round/>
                      <a:headEnd type="none" w="med" len="med"/>
                      <a:tailEnd type="none" w="med" len="med"/>
                    </a:lnT>
                    <a:solidFill>
                      <a:srgbClr val="007F76">
                        <a:alpha val="20000"/>
                      </a:srgbClr>
                    </a:solidFill>
                  </a:tcPr>
                </a:tc>
                <a:tc>
                  <a:txBody>
                    <a:bodyPr/>
                    <a:lstStyle/>
                    <a:p>
                      <a:pPr algn="ctr" rtl="0" fontAlgn="ctr"/>
                      <a:r>
                        <a:rPr lang="ru-RU" sz="800" b="0" i="0" u="none" strike="noStrike" dirty="0">
                          <a:solidFill>
                            <a:srgbClr val="007F76"/>
                          </a:solidFill>
                          <a:effectLst/>
                          <a:latin typeface="Arial Narrow" panose="020B0606020202030204" pitchFamily="34" charset="0"/>
                        </a:rPr>
                        <a:t>Математика </a:t>
                      </a:r>
                      <a:r>
                        <a:rPr lang="ru-RU" sz="800" b="0" i="0" u="none" strike="noStrike" dirty="0" err="1">
                          <a:solidFill>
                            <a:srgbClr val="007F76"/>
                          </a:solidFill>
                          <a:effectLst/>
                          <a:latin typeface="Arial Narrow" panose="020B0606020202030204" pitchFamily="34" charset="0"/>
                        </a:rPr>
                        <a:t>ғылымдары</a:t>
                      </a:r>
                      <a:r>
                        <a:rPr lang="ru-RU" sz="800" b="0" i="0" u="none" strike="noStrike" dirty="0">
                          <a:solidFill>
                            <a:srgbClr val="007F76"/>
                          </a:solidFill>
                          <a:effectLst/>
                          <a:latin typeface="Arial Narrow" panose="020B0606020202030204" pitchFamily="34" charset="0"/>
                        </a:rPr>
                        <a:t> </a:t>
                      </a:r>
                      <a:r>
                        <a:rPr lang="ru-RU" sz="800" b="0" i="0" u="none" strike="noStrike" dirty="0" err="1">
                          <a:solidFill>
                            <a:srgbClr val="007F76"/>
                          </a:solidFill>
                          <a:effectLst/>
                          <a:latin typeface="Arial Narrow" panose="020B0606020202030204" pitchFamily="34" charset="0"/>
                        </a:rPr>
                        <a:t>бойынша</a:t>
                      </a:r>
                      <a:r>
                        <a:rPr lang="ru-RU" sz="800" b="0" i="0" u="none" strike="noStrike" dirty="0">
                          <a:solidFill>
                            <a:srgbClr val="007F76"/>
                          </a:solidFill>
                          <a:effectLst/>
                          <a:latin typeface="Arial Narrow" panose="020B0606020202030204" pitchFamily="34" charset="0"/>
                        </a:rPr>
                        <a:t> орта </a:t>
                      </a:r>
                      <a:r>
                        <a:rPr lang="ru-RU" sz="800" b="0" i="0" u="none" strike="noStrike" dirty="0" err="1">
                          <a:solidFill>
                            <a:srgbClr val="007F76"/>
                          </a:solidFill>
                          <a:effectLst/>
                          <a:latin typeface="Arial Narrow" panose="020B0606020202030204" pitchFamily="34" charset="0"/>
                        </a:rPr>
                        <a:t>мектеп</a:t>
                      </a:r>
                      <a:r>
                        <a:rPr lang="ru-RU" sz="800" b="0" i="0" u="none" strike="noStrike" dirty="0">
                          <a:solidFill>
                            <a:srgbClr val="007F76"/>
                          </a:solidFill>
                          <a:effectLst/>
                          <a:latin typeface="Arial Narrow" panose="020B0606020202030204" pitchFamily="34" charset="0"/>
                        </a:rPr>
                        <a:t> </a:t>
                      </a:r>
                      <a:r>
                        <a:rPr lang="ru-RU" sz="800" b="0" i="0" u="none" strike="noStrike" dirty="0" err="1">
                          <a:solidFill>
                            <a:srgbClr val="007F76"/>
                          </a:solidFill>
                          <a:effectLst/>
                          <a:latin typeface="Arial Narrow" panose="020B0606020202030204" pitchFamily="34" charset="0"/>
                        </a:rPr>
                        <a:t>мұғалімдері</a:t>
                      </a:r>
                      <a:endParaRPr lang="ru-RU" sz="800" b="0" i="0" u="none" strike="noStrike" dirty="0">
                        <a:solidFill>
                          <a:srgbClr val="007F76"/>
                        </a:solidFill>
                        <a:effectLst/>
                        <a:latin typeface="Arial Narrow" panose="020B0606020202030204" pitchFamily="34" charset="0"/>
                      </a:endParaRPr>
                    </a:p>
                  </a:txBody>
                  <a:tcPr marL="9525" marR="9525" marT="9525" marB="0" anchor="ctr">
                    <a:lnT w="12700" cap="flat" cmpd="sng" algn="ctr">
                      <a:solidFill>
                        <a:schemeClr val="tx1"/>
                      </a:solidFill>
                      <a:prstDash val="solid"/>
                      <a:round/>
                      <a:headEnd type="none" w="med" len="med"/>
                      <a:tailEnd type="none" w="med" len="med"/>
                    </a:lnT>
                    <a:solidFill>
                      <a:srgbClr val="007F76">
                        <a:alpha val="20000"/>
                      </a:srgbClr>
                    </a:solidFill>
                  </a:tcPr>
                </a:tc>
                <a:tc>
                  <a:txBody>
                    <a:bodyPr/>
                    <a:lstStyle/>
                    <a:p>
                      <a:pPr algn="ctr" rtl="0" fontAlgn="ctr"/>
                      <a:r>
                        <a:rPr lang="ru-RU" sz="800" b="0" i="0" u="none" strike="noStrike">
                          <a:solidFill>
                            <a:srgbClr val="007F76"/>
                          </a:solidFill>
                          <a:effectLst/>
                          <a:latin typeface="Arial Narrow" panose="020B0606020202030204" pitchFamily="34" charset="0"/>
                        </a:rPr>
                        <a:t>398</a:t>
                      </a:r>
                    </a:p>
                  </a:txBody>
                  <a:tcPr marL="9525" marR="9525" marT="9525" marB="0" anchor="ctr">
                    <a:lnT w="12700" cap="flat" cmpd="sng" algn="ctr">
                      <a:solidFill>
                        <a:schemeClr val="tx1"/>
                      </a:solidFill>
                      <a:prstDash val="solid"/>
                      <a:round/>
                      <a:headEnd type="none" w="med" len="med"/>
                      <a:tailEnd type="none" w="med" len="med"/>
                    </a:lnT>
                    <a:solidFill>
                      <a:srgbClr val="007F76">
                        <a:alpha val="20000"/>
                      </a:srgbClr>
                    </a:solidFill>
                  </a:tcPr>
                </a:tc>
                <a:tc>
                  <a:txBody>
                    <a:bodyPr/>
                    <a:lstStyle/>
                    <a:p>
                      <a:pPr algn="ctr" rtl="0" fontAlgn="ctr"/>
                      <a:r>
                        <a:rPr lang="ru-RU" sz="800" b="0" i="0" u="none" strike="noStrike">
                          <a:solidFill>
                            <a:srgbClr val="007F76"/>
                          </a:solidFill>
                          <a:effectLst/>
                          <a:latin typeface="Arial Narrow" panose="020B0606020202030204" pitchFamily="34" charset="0"/>
                        </a:rPr>
                        <a:t>2,6%</a:t>
                      </a:r>
                    </a:p>
                  </a:txBody>
                  <a:tcPr marL="9525" marR="9525" marT="9525" marB="0" anchor="ctr">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solidFill>
                      <a:srgbClr val="007F76">
                        <a:alpha val="20000"/>
                      </a:srgbClr>
                    </a:solidFill>
                  </a:tcPr>
                </a:tc>
                <a:extLst>
                  <a:ext uri="{0D108BD9-81ED-4DB2-BD59-A6C34878D82A}">
                    <a16:rowId xmlns:a16="http://schemas.microsoft.com/office/drawing/2014/main" val="2728981022"/>
                  </a:ext>
                </a:extLst>
              </a:tr>
              <a:tr h="268937">
                <a:tc>
                  <a:txBody>
                    <a:bodyPr/>
                    <a:lstStyle/>
                    <a:p>
                      <a:pPr algn="ctr" fontAlgn="b"/>
                      <a:r>
                        <a:rPr lang="ru-RU" sz="800" u="none" strike="noStrike" dirty="0">
                          <a:solidFill>
                            <a:srgbClr val="007F76"/>
                          </a:solidFill>
                          <a:effectLst/>
                          <a:latin typeface="Arial Narrow" panose="020B0606020202030204" pitchFamily="34" charset="0"/>
                        </a:rPr>
                        <a:t>2</a:t>
                      </a:r>
                      <a:endParaRPr lang="en-US" sz="800" b="0" i="0" u="none" strike="noStrike" dirty="0">
                        <a:solidFill>
                          <a:srgbClr val="007F76"/>
                        </a:solidFill>
                        <a:effectLst/>
                        <a:latin typeface="Arial Narrow" panose="020B0606020202030204" pitchFamily="34" charset="0"/>
                      </a:endParaRPr>
                    </a:p>
                  </a:txBody>
                  <a:tcPr marL="9525" marR="9525" marT="0" marB="0" anchor="ctr">
                    <a:solidFill>
                      <a:schemeClr val="accent6">
                        <a:lumMod val="50000"/>
                        <a:alpha val="1000"/>
                      </a:schemeClr>
                    </a:solidFill>
                  </a:tcPr>
                </a:tc>
                <a:tc>
                  <a:txBody>
                    <a:bodyPr/>
                    <a:lstStyle/>
                    <a:p>
                      <a:pPr>
                        <a:lnSpc>
                          <a:spcPct val="107000"/>
                        </a:lnSpc>
                        <a:spcAft>
                          <a:spcPts val="800"/>
                        </a:spcAft>
                      </a:pPr>
                      <a:r>
                        <a:rPr lang="ru-RU" sz="1000" b="0" i="0" u="none" strike="noStrike" cap="none" dirty="0" err="1">
                          <a:solidFill>
                            <a:srgbClr val="007F76"/>
                          </a:solidFill>
                          <a:effectLst/>
                          <a:latin typeface="Arial Narrow" panose="020B0606020202030204" pitchFamily="34" charset="0"/>
                          <a:ea typeface="+mn-ea"/>
                          <a:cs typeface="+mn-cs"/>
                          <a:sym typeface="Arial"/>
                        </a:rPr>
                        <a:t>Ақмола</a:t>
                      </a:r>
                      <a:r>
                        <a:rPr lang="ru-RU" sz="1000" b="0" i="0" u="none" strike="noStrike" cap="none" dirty="0">
                          <a:solidFill>
                            <a:srgbClr val="007F76"/>
                          </a:solidFill>
                          <a:effectLst/>
                          <a:latin typeface="Arial Narrow" panose="020B0606020202030204" pitchFamily="34" charset="0"/>
                          <a:ea typeface="+mn-ea"/>
                          <a:cs typeface="+mn-cs"/>
                          <a:sym typeface="Arial"/>
                        </a:rPr>
                        <a:t> </a:t>
                      </a:r>
                      <a:r>
                        <a:rPr lang="ru-RU" sz="1000" b="0" i="0" u="none" strike="noStrike" cap="none" dirty="0" err="1">
                          <a:solidFill>
                            <a:srgbClr val="007F76"/>
                          </a:solidFill>
                          <a:effectLst/>
                          <a:latin typeface="Arial Narrow" panose="020B0606020202030204" pitchFamily="34" charset="0"/>
                          <a:ea typeface="+mn-ea"/>
                          <a:cs typeface="+mn-cs"/>
                          <a:sym typeface="Arial"/>
                        </a:rPr>
                        <a:t>облысы</a:t>
                      </a:r>
                      <a:endParaRPr lang="ru-RU" sz="1000" b="0" i="0" u="none" strike="noStrike" cap="none" dirty="0">
                        <a:solidFill>
                          <a:srgbClr val="007F76"/>
                        </a:solidFill>
                        <a:effectLst/>
                        <a:latin typeface="Arial Narrow" panose="020B0606020202030204" pitchFamily="34" charset="0"/>
                        <a:ea typeface="+mn-ea"/>
                        <a:cs typeface="+mn-cs"/>
                        <a:sym typeface="Arial"/>
                      </a:endParaRPr>
                    </a:p>
                  </a:txBody>
                  <a:tcPr marL="68580" marR="68580" marT="0" marB="0" anchor="ctr">
                    <a:solidFill>
                      <a:schemeClr val="accent6">
                        <a:lumMod val="50000"/>
                        <a:alpha val="1000"/>
                      </a:schemeClr>
                    </a:solidFill>
                  </a:tcPr>
                </a:tc>
                <a:tc>
                  <a:txBody>
                    <a:bodyPr/>
                    <a:lstStyle/>
                    <a:p>
                      <a:pPr algn="ctr" rtl="0" fontAlgn="ctr"/>
                      <a:r>
                        <a:rPr lang="ru-RU" sz="800" b="0" i="0" u="none" strike="noStrike" dirty="0" err="1">
                          <a:solidFill>
                            <a:srgbClr val="007F76"/>
                          </a:solidFill>
                          <a:effectLst/>
                          <a:latin typeface="Arial Narrow" panose="020B0606020202030204" pitchFamily="34" charset="0"/>
                        </a:rPr>
                        <a:t>Күтім</a:t>
                      </a:r>
                      <a:r>
                        <a:rPr lang="ru-RU" sz="800" b="0" i="0" u="none" strike="noStrike" dirty="0">
                          <a:solidFill>
                            <a:srgbClr val="007F76"/>
                          </a:solidFill>
                          <a:effectLst/>
                          <a:latin typeface="Arial Narrow" panose="020B0606020202030204" pitchFamily="34" charset="0"/>
                        </a:rPr>
                        <a:t> </a:t>
                      </a:r>
                      <a:r>
                        <a:rPr lang="ru-RU" sz="800" b="0" i="0" u="none" strike="noStrike" dirty="0" err="1">
                          <a:solidFill>
                            <a:srgbClr val="007F76"/>
                          </a:solidFill>
                          <a:effectLst/>
                          <a:latin typeface="Arial Narrow" panose="020B0606020202030204" pitchFamily="34" charset="0"/>
                        </a:rPr>
                        <a:t>жөніндегі</a:t>
                      </a:r>
                      <a:r>
                        <a:rPr lang="ru-RU" sz="800" b="0" i="0" u="none" strike="noStrike" dirty="0">
                          <a:solidFill>
                            <a:srgbClr val="007F76"/>
                          </a:solidFill>
                          <a:effectLst/>
                          <a:latin typeface="Arial Narrow" panose="020B0606020202030204" pitchFamily="34" charset="0"/>
                        </a:rPr>
                        <a:t> орта </a:t>
                      </a:r>
                      <a:r>
                        <a:rPr lang="ru-RU" sz="800" b="0" i="0" u="none" strike="noStrike" dirty="0" err="1">
                          <a:solidFill>
                            <a:srgbClr val="007F76"/>
                          </a:solidFill>
                          <a:effectLst/>
                          <a:latin typeface="Arial Narrow" panose="020B0606020202030204" pitchFamily="34" charset="0"/>
                        </a:rPr>
                        <a:t>медициналық</a:t>
                      </a:r>
                      <a:r>
                        <a:rPr lang="ru-RU" sz="800" b="0" i="0" u="none" strike="noStrike" dirty="0">
                          <a:solidFill>
                            <a:srgbClr val="007F76"/>
                          </a:solidFill>
                          <a:effectLst/>
                          <a:latin typeface="Arial Narrow" panose="020B0606020202030204" pitchFamily="34" charset="0"/>
                        </a:rPr>
                        <a:t> персонал</a:t>
                      </a:r>
                    </a:p>
                  </a:txBody>
                  <a:tcPr marL="9525" marR="9525" marT="9525" marB="0" anchor="ctr">
                    <a:solidFill>
                      <a:schemeClr val="accent6">
                        <a:lumMod val="50000"/>
                        <a:alpha val="1000"/>
                      </a:schemeClr>
                    </a:solidFill>
                  </a:tcPr>
                </a:tc>
                <a:tc>
                  <a:txBody>
                    <a:bodyPr/>
                    <a:lstStyle/>
                    <a:p>
                      <a:pPr algn="ctr" rtl="0" fontAlgn="ctr"/>
                      <a:r>
                        <a:rPr lang="ru-RU" sz="800" b="0" i="0" u="none" strike="noStrike">
                          <a:solidFill>
                            <a:srgbClr val="007F76"/>
                          </a:solidFill>
                          <a:effectLst/>
                          <a:latin typeface="Arial Narrow" panose="020B0606020202030204" pitchFamily="34" charset="0"/>
                        </a:rPr>
                        <a:t>1 268</a:t>
                      </a:r>
                    </a:p>
                  </a:txBody>
                  <a:tcPr marL="9525" marR="9525" marT="9525" marB="0" anchor="ctr">
                    <a:solidFill>
                      <a:schemeClr val="accent6">
                        <a:lumMod val="50000"/>
                        <a:alpha val="1000"/>
                      </a:schemeClr>
                    </a:solidFill>
                  </a:tcPr>
                </a:tc>
                <a:tc>
                  <a:txBody>
                    <a:bodyPr/>
                    <a:lstStyle/>
                    <a:p>
                      <a:pPr algn="ctr" rtl="0" fontAlgn="ctr"/>
                      <a:r>
                        <a:rPr lang="ru-RU" sz="800" b="0" i="0" u="none" strike="noStrike">
                          <a:solidFill>
                            <a:srgbClr val="007F76"/>
                          </a:solidFill>
                          <a:effectLst/>
                          <a:latin typeface="Arial Narrow" panose="020B0606020202030204" pitchFamily="34" charset="0"/>
                        </a:rPr>
                        <a:t>4,0%</a:t>
                      </a:r>
                    </a:p>
                  </a:txBody>
                  <a:tcPr marL="9525" marR="9525" marT="9525" marB="0" anchor="ctr">
                    <a:solidFill>
                      <a:schemeClr val="accent6">
                        <a:lumMod val="50000"/>
                        <a:alpha val="1000"/>
                      </a:schemeClr>
                    </a:solidFill>
                  </a:tcPr>
                </a:tc>
                <a:tc>
                  <a:txBody>
                    <a:bodyPr/>
                    <a:lstStyle/>
                    <a:p>
                      <a:pPr algn="ctr" rtl="0" fontAlgn="ctr"/>
                      <a:r>
                        <a:rPr lang="ru-RU" sz="800" b="0" i="0" u="none" strike="noStrike" dirty="0" err="1">
                          <a:solidFill>
                            <a:srgbClr val="007F76"/>
                          </a:solidFill>
                          <a:effectLst/>
                          <a:latin typeface="Arial Narrow" panose="020B0606020202030204" pitchFamily="34" charset="0"/>
                        </a:rPr>
                        <a:t>Тракторшылар</a:t>
                      </a:r>
                      <a:endParaRPr lang="ru-RU" sz="800" b="0" i="0" u="none" strike="noStrike" dirty="0">
                        <a:solidFill>
                          <a:srgbClr val="007F76"/>
                        </a:solidFill>
                        <a:effectLst/>
                        <a:latin typeface="Arial Narrow" panose="020B0606020202030204" pitchFamily="34" charset="0"/>
                      </a:endParaRPr>
                    </a:p>
                  </a:txBody>
                  <a:tcPr marL="9525" marR="9525" marT="9525" marB="0" anchor="ctr">
                    <a:solidFill>
                      <a:schemeClr val="accent6">
                        <a:lumMod val="50000"/>
                        <a:alpha val="1000"/>
                      </a:schemeClr>
                    </a:solidFill>
                  </a:tcPr>
                </a:tc>
                <a:tc>
                  <a:txBody>
                    <a:bodyPr/>
                    <a:lstStyle/>
                    <a:p>
                      <a:pPr algn="ctr" rtl="0" fontAlgn="ctr"/>
                      <a:r>
                        <a:rPr lang="ru-RU" sz="800" b="0" i="0" u="none" strike="noStrike">
                          <a:solidFill>
                            <a:srgbClr val="007F76"/>
                          </a:solidFill>
                          <a:effectLst/>
                          <a:latin typeface="Arial Narrow" panose="020B0606020202030204" pitchFamily="34" charset="0"/>
                        </a:rPr>
                        <a:t>1 122</a:t>
                      </a:r>
                    </a:p>
                  </a:txBody>
                  <a:tcPr marL="9525" marR="9525" marT="9525" marB="0" anchor="ctr">
                    <a:solidFill>
                      <a:schemeClr val="accent6">
                        <a:lumMod val="50000"/>
                        <a:alpha val="1000"/>
                      </a:schemeClr>
                    </a:solidFill>
                  </a:tcPr>
                </a:tc>
                <a:tc>
                  <a:txBody>
                    <a:bodyPr/>
                    <a:lstStyle/>
                    <a:p>
                      <a:pPr algn="ctr" rtl="0" fontAlgn="ctr"/>
                      <a:r>
                        <a:rPr lang="ru-RU" sz="800" b="0" i="0" u="none" strike="noStrike">
                          <a:solidFill>
                            <a:srgbClr val="007F76"/>
                          </a:solidFill>
                          <a:effectLst/>
                          <a:latin typeface="Arial Narrow" panose="020B0606020202030204" pitchFamily="34" charset="0"/>
                        </a:rPr>
                        <a:t>3,5%</a:t>
                      </a:r>
                    </a:p>
                  </a:txBody>
                  <a:tcPr marL="9525" marR="9525" marT="9525" marB="0" anchor="ctr">
                    <a:solidFill>
                      <a:schemeClr val="accent6">
                        <a:lumMod val="50000"/>
                        <a:alpha val="1000"/>
                      </a:schemeClr>
                    </a:solidFill>
                  </a:tcPr>
                </a:tc>
                <a:tc>
                  <a:txBody>
                    <a:bodyPr/>
                    <a:lstStyle/>
                    <a:p>
                      <a:pPr algn="ctr" rtl="0" fontAlgn="ctr"/>
                      <a:r>
                        <a:rPr lang="ru-RU" sz="800" b="0" i="0" u="none" strike="noStrike" dirty="0" err="1">
                          <a:solidFill>
                            <a:srgbClr val="007F76"/>
                          </a:solidFill>
                          <a:effectLst/>
                          <a:latin typeface="Arial Narrow" panose="020B0606020202030204" pitchFamily="34" charset="0"/>
                        </a:rPr>
                        <a:t>Қоғамдық</a:t>
                      </a:r>
                      <a:r>
                        <a:rPr lang="ru-RU" sz="800" b="0" i="0" u="none" strike="noStrike" dirty="0">
                          <a:solidFill>
                            <a:srgbClr val="007F76"/>
                          </a:solidFill>
                          <a:effectLst/>
                          <a:latin typeface="Arial Narrow" panose="020B0606020202030204" pitchFamily="34" charset="0"/>
                        </a:rPr>
                        <a:t> </a:t>
                      </a:r>
                      <a:r>
                        <a:rPr lang="ru-RU" sz="800" b="0" i="0" u="none" strike="noStrike" dirty="0" err="1">
                          <a:solidFill>
                            <a:srgbClr val="007F76"/>
                          </a:solidFill>
                          <a:effectLst/>
                          <a:latin typeface="Arial Narrow" panose="020B0606020202030204" pitchFamily="34" charset="0"/>
                        </a:rPr>
                        <a:t>ғылымдар</a:t>
                      </a:r>
                      <a:r>
                        <a:rPr lang="ru-RU" sz="800" b="0" i="0" u="none" strike="noStrike" dirty="0">
                          <a:solidFill>
                            <a:srgbClr val="007F76"/>
                          </a:solidFill>
                          <a:effectLst/>
                          <a:latin typeface="Arial Narrow" panose="020B0606020202030204" pitchFamily="34" charset="0"/>
                        </a:rPr>
                        <a:t> </a:t>
                      </a:r>
                      <a:r>
                        <a:rPr lang="ru-RU" sz="800" b="0" i="0" u="none" strike="noStrike" dirty="0" err="1">
                          <a:solidFill>
                            <a:srgbClr val="007F76"/>
                          </a:solidFill>
                          <a:effectLst/>
                          <a:latin typeface="Arial Narrow" panose="020B0606020202030204" pitchFamily="34" charset="0"/>
                        </a:rPr>
                        <a:t>бойынша</a:t>
                      </a:r>
                      <a:r>
                        <a:rPr lang="ru-RU" sz="800" b="0" i="0" u="none" strike="noStrike" dirty="0">
                          <a:solidFill>
                            <a:srgbClr val="007F76"/>
                          </a:solidFill>
                          <a:effectLst/>
                          <a:latin typeface="Arial Narrow" panose="020B0606020202030204" pitchFamily="34" charset="0"/>
                        </a:rPr>
                        <a:t> орта </a:t>
                      </a:r>
                      <a:r>
                        <a:rPr lang="ru-RU" sz="800" b="0" i="0" u="none" strike="noStrike" dirty="0" err="1">
                          <a:solidFill>
                            <a:srgbClr val="007F76"/>
                          </a:solidFill>
                          <a:effectLst/>
                          <a:latin typeface="Arial Narrow" panose="020B0606020202030204" pitchFamily="34" charset="0"/>
                        </a:rPr>
                        <a:t>мектеп</a:t>
                      </a:r>
                      <a:r>
                        <a:rPr lang="ru-RU" sz="800" b="0" i="0" u="none" strike="noStrike" dirty="0">
                          <a:solidFill>
                            <a:srgbClr val="007F76"/>
                          </a:solidFill>
                          <a:effectLst/>
                          <a:latin typeface="Arial Narrow" panose="020B0606020202030204" pitchFamily="34" charset="0"/>
                        </a:rPr>
                        <a:t> </a:t>
                      </a:r>
                      <a:r>
                        <a:rPr lang="ru-RU" sz="800" b="0" i="0" u="none" strike="noStrike" dirty="0" err="1">
                          <a:solidFill>
                            <a:srgbClr val="007F76"/>
                          </a:solidFill>
                          <a:effectLst/>
                          <a:latin typeface="Arial Narrow" panose="020B0606020202030204" pitchFamily="34" charset="0"/>
                        </a:rPr>
                        <a:t>мұғалімдері</a:t>
                      </a:r>
                      <a:endParaRPr lang="ru-RU" sz="800" b="0" i="0" u="none" strike="noStrike" dirty="0">
                        <a:solidFill>
                          <a:srgbClr val="007F76"/>
                        </a:solidFill>
                        <a:effectLst/>
                        <a:latin typeface="Arial Narrow" panose="020B0606020202030204" pitchFamily="34" charset="0"/>
                      </a:endParaRPr>
                    </a:p>
                  </a:txBody>
                  <a:tcPr marL="9525" marR="9525" marT="9525" marB="0" anchor="ctr">
                    <a:solidFill>
                      <a:schemeClr val="accent6">
                        <a:lumMod val="50000"/>
                        <a:alpha val="1000"/>
                      </a:schemeClr>
                    </a:solidFill>
                  </a:tcPr>
                </a:tc>
                <a:tc>
                  <a:txBody>
                    <a:bodyPr/>
                    <a:lstStyle/>
                    <a:p>
                      <a:pPr algn="ctr" rtl="0" fontAlgn="ctr"/>
                      <a:r>
                        <a:rPr lang="ru-RU" sz="800" b="0" i="0" u="none" strike="noStrike">
                          <a:solidFill>
                            <a:srgbClr val="007F76"/>
                          </a:solidFill>
                          <a:effectLst/>
                          <a:latin typeface="Arial Narrow" panose="020B0606020202030204" pitchFamily="34" charset="0"/>
                        </a:rPr>
                        <a:t>1 032</a:t>
                      </a:r>
                    </a:p>
                  </a:txBody>
                  <a:tcPr marL="9525" marR="9525" marT="9525" marB="0" anchor="ctr">
                    <a:solidFill>
                      <a:schemeClr val="accent6">
                        <a:lumMod val="50000"/>
                        <a:alpha val="1000"/>
                      </a:schemeClr>
                    </a:solidFill>
                  </a:tcPr>
                </a:tc>
                <a:tc>
                  <a:txBody>
                    <a:bodyPr/>
                    <a:lstStyle/>
                    <a:p>
                      <a:pPr algn="ctr" rtl="0" fontAlgn="ctr"/>
                      <a:r>
                        <a:rPr lang="ru-RU" sz="800" b="0" i="0" u="none" strike="noStrike">
                          <a:solidFill>
                            <a:srgbClr val="007F76"/>
                          </a:solidFill>
                          <a:effectLst/>
                          <a:latin typeface="Arial Narrow" panose="020B0606020202030204" pitchFamily="34" charset="0"/>
                        </a:rPr>
                        <a:t>3,2%</a:t>
                      </a:r>
                    </a:p>
                  </a:txBody>
                  <a:tcPr marL="9525" marR="9525" marT="9525" marB="0" anchor="ctr">
                    <a:lnR w="12700" cap="flat" cmpd="sng" algn="ctr">
                      <a:noFill/>
                      <a:prstDash val="solid"/>
                      <a:round/>
                      <a:headEnd type="none" w="med" len="med"/>
                      <a:tailEnd type="none" w="med" len="med"/>
                    </a:lnR>
                    <a:solidFill>
                      <a:schemeClr val="accent6">
                        <a:lumMod val="50000"/>
                        <a:alpha val="1000"/>
                      </a:schemeClr>
                    </a:solidFill>
                  </a:tcPr>
                </a:tc>
                <a:extLst>
                  <a:ext uri="{0D108BD9-81ED-4DB2-BD59-A6C34878D82A}">
                    <a16:rowId xmlns:a16="http://schemas.microsoft.com/office/drawing/2014/main" val="496541397"/>
                  </a:ext>
                </a:extLst>
              </a:tr>
              <a:tr h="268937">
                <a:tc>
                  <a:txBody>
                    <a:bodyPr/>
                    <a:lstStyle/>
                    <a:p>
                      <a:pPr algn="ctr" fontAlgn="b"/>
                      <a:r>
                        <a:rPr lang="ru-RU" sz="800" u="none" strike="noStrike" dirty="0">
                          <a:solidFill>
                            <a:srgbClr val="007F76"/>
                          </a:solidFill>
                          <a:effectLst/>
                          <a:latin typeface="Arial Narrow" panose="020B0606020202030204" pitchFamily="34" charset="0"/>
                        </a:rPr>
                        <a:t>3</a:t>
                      </a:r>
                      <a:endParaRPr lang="en-US" sz="800" b="0" i="0" u="none" strike="noStrike" dirty="0">
                        <a:solidFill>
                          <a:srgbClr val="007F76"/>
                        </a:solidFill>
                        <a:effectLst/>
                        <a:latin typeface="Arial Narrow" panose="020B0606020202030204" pitchFamily="34" charset="0"/>
                      </a:endParaRPr>
                    </a:p>
                  </a:txBody>
                  <a:tcPr marL="9525" marR="9525" marT="0" marB="0" anchor="ctr">
                    <a:solidFill>
                      <a:srgbClr val="007F76">
                        <a:alpha val="20000"/>
                      </a:srgbClr>
                    </a:solidFill>
                  </a:tcPr>
                </a:tc>
                <a:tc>
                  <a:txBody>
                    <a:bodyPr/>
                    <a:lstStyle/>
                    <a:p>
                      <a:pPr>
                        <a:lnSpc>
                          <a:spcPct val="107000"/>
                        </a:lnSpc>
                        <a:spcAft>
                          <a:spcPts val="800"/>
                        </a:spcAft>
                      </a:pPr>
                      <a:r>
                        <a:rPr lang="ru-RU" sz="1000" b="0" i="0" u="none" strike="noStrike" cap="none" dirty="0" err="1">
                          <a:solidFill>
                            <a:srgbClr val="007F76"/>
                          </a:solidFill>
                          <a:effectLst/>
                          <a:latin typeface="Arial Narrow" panose="020B0606020202030204" pitchFamily="34" charset="0"/>
                          <a:ea typeface="+mn-ea"/>
                          <a:cs typeface="+mn-cs"/>
                          <a:sym typeface="Arial"/>
                        </a:rPr>
                        <a:t>Ақтөбе</a:t>
                      </a:r>
                      <a:r>
                        <a:rPr lang="ru-RU" sz="1000" b="0" i="0" u="none" strike="noStrike" cap="none" dirty="0">
                          <a:solidFill>
                            <a:srgbClr val="007F76"/>
                          </a:solidFill>
                          <a:effectLst/>
                          <a:latin typeface="Arial Narrow" panose="020B0606020202030204" pitchFamily="34" charset="0"/>
                          <a:ea typeface="+mn-ea"/>
                          <a:cs typeface="+mn-cs"/>
                          <a:sym typeface="Arial"/>
                        </a:rPr>
                        <a:t> </a:t>
                      </a:r>
                      <a:r>
                        <a:rPr lang="ru-RU" sz="1000" b="0" i="0" u="none" strike="noStrike" cap="none" dirty="0" err="1">
                          <a:solidFill>
                            <a:srgbClr val="007F76"/>
                          </a:solidFill>
                          <a:effectLst/>
                          <a:latin typeface="Arial Narrow" panose="020B0606020202030204" pitchFamily="34" charset="0"/>
                          <a:ea typeface="+mn-ea"/>
                          <a:cs typeface="+mn-cs"/>
                          <a:sym typeface="Arial"/>
                        </a:rPr>
                        <a:t>облысы</a:t>
                      </a:r>
                      <a:endParaRPr lang="ru-RU" sz="1000" b="0" i="0" u="none" strike="noStrike" cap="none" dirty="0">
                        <a:solidFill>
                          <a:srgbClr val="007F76"/>
                        </a:solidFill>
                        <a:effectLst/>
                        <a:latin typeface="Arial Narrow" panose="020B0606020202030204" pitchFamily="34" charset="0"/>
                        <a:ea typeface="+mn-ea"/>
                        <a:cs typeface="+mn-cs"/>
                        <a:sym typeface="Arial"/>
                      </a:endParaRPr>
                    </a:p>
                  </a:txBody>
                  <a:tcPr marL="68580" marR="68580" marT="0" marB="0" anchor="ctr">
                    <a:solidFill>
                      <a:srgbClr val="007F76">
                        <a:alpha val="20000"/>
                      </a:srgbClr>
                    </a:solidFill>
                  </a:tcPr>
                </a:tc>
                <a:tc>
                  <a:txBody>
                    <a:bodyPr/>
                    <a:lstStyle/>
                    <a:p>
                      <a:pPr marL="72000" algn="ctr" fontAlgn="ctr"/>
                      <a:r>
                        <a:rPr lang="ru-RU" sz="800" b="0" i="0" u="none" strike="noStrike" cap="none" dirty="0" err="1">
                          <a:solidFill>
                            <a:srgbClr val="007F76"/>
                          </a:solidFill>
                          <a:effectLst/>
                          <a:latin typeface="Arial Narrow" panose="020B0606020202030204" pitchFamily="34" charset="0"/>
                          <a:ea typeface="+mn-ea"/>
                          <a:cs typeface="+mn-cs"/>
                          <a:sym typeface="Arial"/>
                        </a:rPr>
                        <a:t>Күзетшілер</a:t>
                      </a:r>
                      <a:r>
                        <a:rPr lang="ru-RU" sz="800" b="0" i="0" u="none" strike="noStrike" cap="none" dirty="0">
                          <a:solidFill>
                            <a:srgbClr val="007F76"/>
                          </a:solidFill>
                          <a:effectLst/>
                          <a:latin typeface="Arial Narrow" panose="020B0606020202030204" pitchFamily="34" charset="0"/>
                          <a:ea typeface="+mn-ea"/>
                          <a:cs typeface="+mn-cs"/>
                          <a:sym typeface="Arial"/>
                        </a:rPr>
                        <a:t>, </a:t>
                      </a:r>
                      <a:r>
                        <a:rPr lang="ru-RU" sz="800" b="0" i="0" u="none" strike="noStrike" cap="none" dirty="0" err="1">
                          <a:solidFill>
                            <a:srgbClr val="007F76"/>
                          </a:solidFill>
                          <a:effectLst/>
                          <a:latin typeface="Arial Narrow" panose="020B0606020202030204" pitchFamily="34" charset="0"/>
                          <a:ea typeface="+mn-ea"/>
                          <a:cs typeface="+mn-cs"/>
                          <a:sym typeface="Arial"/>
                        </a:rPr>
                        <a:t>инкассаторлар</a:t>
                      </a:r>
                      <a:r>
                        <a:rPr lang="ru-RU" sz="800" b="0" i="0" u="none" strike="noStrike" cap="none" dirty="0">
                          <a:solidFill>
                            <a:srgbClr val="007F76"/>
                          </a:solidFill>
                          <a:effectLst/>
                          <a:latin typeface="Arial Narrow" panose="020B0606020202030204" pitchFamily="34" charset="0"/>
                          <a:ea typeface="+mn-ea"/>
                          <a:cs typeface="+mn-cs"/>
                          <a:sym typeface="Arial"/>
                        </a:rPr>
                        <a:t> </a:t>
                      </a:r>
                      <a:r>
                        <a:rPr lang="ru-RU" sz="800" b="0" i="0" u="none" strike="noStrike" cap="none" dirty="0" err="1">
                          <a:solidFill>
                            <a:srgbClr val="007F76"/>
                          </a:solidFill>
                          <a:effectLst/>
                          <a:latin typeface="Arial Narrow" panose="020B0606020202030204" pitchFamily="34" charset="0"/>
                          <a:ea typeface="+mn-ea"/>
                          <a:cs typeface="+mn-cs"/>
                          <a:sym typeface="Arial"/>
                        </a:rPr>
                        <a:t>және</a:t>
                      </a:r>
                      <a:r>
                        <a:rPr lang="ru-RU" sz="800" b="0" i="0" u="none" strike="noStrike" cap="none" dirty="0">
                          <a:solidFill>
                            <a:srgbClr val="007F76"/>
                          </a:solidFill>
                          <a:effectLst/>
                          <a:latin typeface="Arial Narrow" panose="020B0606020202030204" pitchFamily="34" charset="0"/>
                          <a:ea typeface="+mn-ea"/>
                          <a:cs typeface="+mn-cs"/>
                          <a:sym typeface="Arial"/>
                        </a:rPr>
                        <a:t>  </a:t>
                      </a:r>
                      <a:r>
                        <a:rPr lang="ru-RU" sz="800" b="0" i="0" u="none" strike="noStrike" cap="none" dirty="0" err="1">
                          <a:solidFill>
                            <a:srgbClr val="007F76"/>
                          </a:solidFill>
                          <a:effectLst/>
                          <a:latin typeface="Arial Narrow" panose="020B0606020202030204" pitchFamily="34" charset="0"/>
                          <a:ea typeface="+mn-ea"/>
                          <a:cs typeface="+mn-cs"/>
                          <a:sym typeface="Arial"/>
                        </a:rPr>
                        <a:t>тектес</a:t>
                      </a:r>
                      <a:r>
                        <a:rPr lang="ru-RU" sz="800" b="0" i="0" u="none" strike="noStrike" cap="none" dirty="0">
                          <a:solidFill>
                            <a:srgbClr val="007F76"/>
                          </a:solidFill>
                          <a:effectLst/>
                          <a:latin typeface="Arial Narrow" panose="020B0606020202030204" pitchFamily="34" charset="0"/>
                          <a:ea typeface="+mn-ea"/>
                          <a:cs typeface="+mn-cs"/>
                          <a:sym typeface="Arial"/>
                        </a:rPr>
                        <a:t> </a:t>
                      </a:r>
                      <a:r>
                        <a:rPr lang="ru-RU" sz="800" b="0" i="0" u="none" strike="noStrike" cap="none" dirty="0" err="1">
                          <a:solidFill>
                            <a:srgbClr val="007F76"/>
                          </a:solidFill>
                          <a:effectLst/>
                          <a:latin typeface="Arial Narrow" panose="020B0606020202030204" pitchFamily="34" charset="0"/>
                          <a:ea typeface="+mn-ea"/>
                          <a:cs typeface="+mn-cs"/>
                          <a:sym typeface="Arial"/>
                        </a:rPr>
                        <a:t>қызметтер</a:t>
                      </a:r>
                      <a:endParaRPr lang="ru-RU" sz="800" b="0" i="0" u="none" strike="noStrike" cap="none" dirty="0">
                        <a:solidFill>
                          <a:srgbClr val="007F76"/>
                        </a:solidFill>
                        <a:effectLst/>
                        <a:latin typeface="Arial Narrow" panose="020B0606020202030204" pitchFamily="34" charset="0"/>
                        <a:ea typeface="+mn-ea"/>
                        <a:cs typeface="+mn-cs"/>
                        <a:sym typeface="Arial"/>
                      </a:endParaRPr>
                    </a:p>
                  </a:txBody>
                  <a:tcPr marL="9525" marR="9525" marT="9525" marB="0" anchor="ctr">
                    <a:solidFill>
                      <a:srgbClr val="007F76">
                        <a:alpha val="20000"/>
                      </a:srgbClr>
                    </a:solidFill>
                  </a:tcPr>
                </a:tc>
                <a:tc>
                  <a:txBody>
                    <a:bodyPr/>
                    <a:lstStyle/>
                    <a:p>
                      <a:pPr algn="ctr" rtl="0" fontAlgn="ctr"/>
                      <a:r>
                        <a:rPr lang="ru-RU" sz="800" b="0" i="0" u="none" strike="noStrike">
                          <a:solidFill>
                            <a:srgbClr val="007F76"/>
                          </a:solidFill>
                          <a:effectLst/>
                          <a:latin typeface="Arial Narrow" panose="020B0606020202030204" pitchFamily="34" charset="0"/>
                        </a:rPr>
                        <a:t>3 065</a:t>
                      </a:r>
                    </a:p>
                  </a:txBody>
                  <a:tcPr marL="9525" marR="9525" marT="9525" marB="0" anchor="ctr">
                    <a:solidFill>
                      <a:srgbClr val="007F76">
                        <a:alpha val="20000"/>
                      </a:srgbClr>
                    </a:solidFill>
                  </a:tcPr>
                </a:tc>
                <a:tc>
                  <a:txBody>
                    <a:bodyPr/>
                    <a:lstStyle/>
                    <a:p>
                      <a:pPr algn="ctr" rtl="0" fontAlgn="ctr"/>
                      <a:r>
                        <a:rPr lang="ru-RU" sz="800" b="0" i="0" u="none" strike="noStrike">
                          <a:solidFill>
                            <a:srgbClr val="007F76"/>
                          </a:solidFill>
                          <a:effectLst/>
                          <a:latin typeface="Arial Narrow" panose="020B0606020202030204" pitchFamily="34" charset="0"/>
                        </a:rPr>
                        <a:t>7,8%</a:t>
                      </a:r>
                    </a:p>
                  </a:txBody>
                  <a:tcPr marL="9525" marR="9525" marT="9525" marB="0" anchor="ctr">
                    <a:solidFill>
                      <a:srgbClr val="007F76">
                        <a:alpha val="20000"/>
                      </a:srgbClr>
                    </a:solidFill>
                  </a:tcPr>
                </a:tc>
                <a:tc>
                  <a:txBody>
                    <a:bodyPr/>
                    <a:lstStyle/>
                    <a:p>
                      <a:pPr marL="72000" algn="ctr" fontAlgn="ctr"/>
                      <a:r>
                        <a:rPr lang="ru-RU" sz="800" b="0" i="0" u="none" strike="noStrike" cap="none" dirty="0">
                          <a:solidFill>
                            <a:srgbClr val="007F76"/>
                          </a:solidFill>
                          <a:effectLst/>
                          <a:latin typeface="Arial Narrow" panose="020B0606020202030204" pitchFamily="34" charset="0"/>
                          <a:ea typeface="+mn-ea"/>
                          <a:cs typeface="+mn-cs"/>
                          <a:sym typeface="Arial"/>
                        </a:rPr>
                        <a:t>Жеке </a:t>
                      </a:r>
                      <a:r>
                        <a:rPr lang="ru-RU" sz="800" b="0" i="0" u="none" strike="noStrike" cap="none" dirty="0" err="1">
                          <a:solidFill>
                            <a:srgbClr val="007F76"/>
                          </a:solidFill>
                          <a:effectLst/>
                          <a:latin typeface="Arial Narrow" panose="020B0606020202030204" pitchFamily="34" charset="0"/>
                          <a:ea typeface="+mn-ea"/>
                          <a:cs typeface="+mn-cs"/>
                          <a:sym typeface="Arial"/>
                        </a:rPr>
                        <a:t>жүргізушілер</a:t>
                      </a:r>
                      <a:r>
                        <a:rPr lang="ru-RU" sz="800" b="0" i="0" u="none" strike="noStrike" cap="none" dirty="0">
                          <a:solidFill>
                            <a:srgbClr val="007F76"/>
                          </a:solidFill>
                          <a:effectLst/>
                          <a:latin typeface="Arial Narrow" panose="020B0606020202030204" pitchFamily="34" charset="0"/>
                          <a:ea typeface="+mn-ea"/>
                          <a:cs typeface="+mn-cs"/>
                          <a:sym typeface="Arial"/>
                        </a:rPr>
                        <a:t> мен </a:t>
                      </a:r>
                      <a:r>
                        <a:rPr lang="ru-RU" sz="800" b="0" i="0" u="none" strike="noStrike" cap="none" dirty="0" err="1">
                          <a:solidFill>
                            <a:srgbClr val="007F76"/>
                          </a:solidFill>
                          <a:effectLst/>
                          <a:latin typeface="Arial Narrow" panose="020B0606020202030204" pitchFamily="34" charset="0"/>
                          <a:ea typeface="+mn-ea"/>
                          <a:cs typeface="+mn-cs"/>
                          <a:sym typeface="Arial"/>
                        </a:rPr>
                        <a:t>шопырлар</a:t>
                      </a:r>
                      <a:endParaRPr lang="ru-RU" sz="800" b="0" i="0" u="none" strike="noStrike" cap="none" dirty="0">
                        <a:solidFill>
                          <a:srgbClr val="007F76"/>
                        </a:solidFill>
                        <a:effectLst/>
                        <a:latin typeface="Arial Narrow" panose="020B0606020202030204" pitchFamily="34" charset="0"/>
                        <a:ea typeface="+mn-ea"/>
                        <a:cs typeface="+mn-cs"/>
                        <a:sym typeface="Arial"/>
                      </a:endParaRPr>
                    </a:p>
                  </a:txBody>
                  <a:tcPr marL="9525" marR="9525" marT="9525" marB="0" anchor="ctr">
                    <a:solidFill>
                      <a:srgbClr val="007F76">
                        <a:alpha val="20000"/>
                      </a:srgbClr>
                    </a:solidFill>
                  </a:tcPr>
                </a:tc>
                <a:tc>
                  <a:txBody>
                    <a:bodyPr/>
                    <a:lstStyle/>
                    <a:p>
                      <a:pPr algn="ctr" rtl="0" fontAlgn="ctr"/>
                      <a:r>
                        <a:rPr lang="ru-RU" sz="800" b="0" i="0" u="none" strike="noStrike">
                          <a:solidFill>
                            <a:srgbClr val="007F76"/>
                          </a:solidFill>
                          <a:effectLst/>
                          <a:latin typeface="Arial Narrow" panose="020B0606020202030204" pitchFamily="34" charset="0"/>
                        </a:rPr>
                        <a:t>1 141</a:t>
                      </a:r>
                    </a:p>
                  </a:txBody>
                  <a:tcPr marL="9525" marR="9525" marT="9525" marB="0" anchor="ctr">
                    <a:solidFill>
                      <a:srgbClr val="007F76">
                        <a:alpha val="20000"/>
                      </a:srgbClr>
                    </a:solidFill>
                  </a:tcPr>
                </a:tc>
                <a:tc>
                  <a:txBody>
                    <a:bodyPr/>
                    <a:lstStyle/>
                    <a:p>
                      <a:pPr algn="ctr" rtl="0" fontAlgn="ctr"/>
                      <a:r>
                        <a:rPr lang="ru-RU" sz="800" b="0" i="0" u="none" strike="noStrike">
                          <a:solidFill>
                            <a:srgbClr val="007F76"/>
                          </a:solidFill>
                          <a:effectLst/>
                          <a:latin typeface="Arial Narrow" panose="020B0606020202030204" pitchFamily="34" charset="0"/>
                        </a:rPr>
                        <a:t>2,9%</a:t>
                      </a:r>
                    </a:p>
                  </a:txBody>
                  <a:tcPr marL="9525" marR="9525" marT="9525" marB="0" anchor="ctr">
                    <a:solidFill>
                      <a:srgbClr val="007F76">
                        <a:alpha val="20000"/>
                      </a:srgbClr>
                    </a:solidFill>
                  </a:tcPr>
                </a:tc>
                <a:tc>
                  <a:txBody>
                    <a:bodyPr/>
                    <a:lstStyle/>
                    <a:p>
                      <a:pPr algn="ctr" rtl="0" fontAlgn="ctr"/>
                      <a:r>
                        <a:rPr lang="ru-RU" sz="800" b="0" i="0" u="none" strike="noStrike" dirty="0" err="1">
                          <a:solidFill>
                            <a:srgbClr val="007F76"/>
                          </a:solidFill>
                          <a:effectLst/>
                          <a:latin typeface="Arial Narrow" panose="020B0606020202030204" pitchFamily="34" charset="0"/>
                        </a:rPr>
                        <a:t>Мектепке</a:t>
                      </a:r>
                      <a:r>
                        <a:rPr lang="ru-RU" sz="800" b="0" i="0" u="none" strike="noStrike" dirty="0">
                          <a:solidFill>
                            <a:srgbClr val="007F76"/>
                          </a:solidFill>
                          <a:effectLst/>
                          <a:latin typeface="Arial Narrow" panose="020B0606020202030204" pitchFamily="34" charset="0"/>
                        </a:rPr>
                        <a:t> </a:t>
                      </a:r>
                      <a:r>
                        <a:rPr lang="ru-RU" sz="800" b="0" i="0" u="none" strike="noStrike" dirty="0" err="1">
                          <a:solidFill>
                            <a:srgbClr val="007F76"/>
                          </a:solidFill>
                          <a:effectLst/>
                          <a:latin typeface="Arial Narrow" panose="020B0606020202030204" pitchFamily="34" charset="0"/>
                        </a:rPr>
                        <a:t>дейінгі</a:t>
                      </a:r>
                      <a:r>
                        <a:rPr lang="ru-RU" sz="800" b="0" i="0" u="none" strike="noStrike" dirty="0">
                          <a:solidFill>
                            <a:srgbClr val="007F76"/>
                          </a:solidFill>
                          <a:effectLst/>
                          <a:latin typeface="Arial Narrow" panose="020B0606020202030204" pitchFamily="34" charset="0"/>
                        </a:rPr>
                        <a:t> </a:t>
                      </a:r>
                      <a:r>
                        <a:rPr lang="ru-RU" sz="800" b="0" i="0" u="none" strike="noStrike" dirty="0" err="1">
                          <a:solidFill>
                            <a:srgbClr val="007F76"/>
                          </a:solidFill>
                          <a:effectLst/>
                          <a:latin typeface="Arial Narrow" panose="020B0606020202030204" pitchFamily="34" charset="0"/>
                        </a:rPr>
                        <a:t>білім</a:t>
                      </a:r>
                      <a:r>
                        <a:rPr lang="ru-RU" sz="800" b="0" i="0" u="none" strike="noStrike" dirty="0">
                          <a:solidFill>
                            <a:srgbClr val="007F76"/>
                          </a:solidFill>
                          <a:effectLst/>
                          <a:latin typeface="Arial Narrow" panose="020B0606020202030204" pitchFamily="34" charset="0"/>
                        </a:rPr>
                        <a:t> </a:t>
                      </a:r>
                      <a:r>
                        <a:rPr lang="ru-RU" sz="800" b="0" i="0" u="none" strike="noStrike" dirty="0" err="1">
                          <a:solidFill>
                            <a:srgbClr val="007F76"/>
                          </a:solidFill>
                          <a:effectLst/>
                          <a:latin typeface="Arial Narrow" panose="020B0606020202030204" pitchFamily="34" charset="0"/>
                        </a:rPr>
                        <a:t>берудегі</a:t>
                      </a:r>
                      <a:r>
                        <a:rPr lang="ru-RU" sz="800" b="0" i="0" u="none" strike="noStrike" dirty="0">
                          <a:solidFill>
                            <a:srgbClr val="007F76"/>
                          </a:solidFill>
                          <a:effectLst/>
                          <a:latin typeface="Arial Narrow" panose="020B0606020202030204" pitchFamily="34" charset="0"/>
                        </a:rPr>
                        <a:t> </a:t>
                      </a:r>
                      <a:r>
                        <a:rPr lang="ru-RU" sz="800" b="0" i="0" u="none" strike="noStrike" dirty="0" err="1">
                          <a:solidFill>
                            <a:srgbClr val="007F76"/>
                          </a:solidFill>
                          <a:effectLst/>
                          <a:latin typeface="Arial Narrow" panose="020B0606020202030204" pitchFamily="34" charset="0"/>
                        </a:rPr>
                        <a:t>тәрбиешілер</a:t>
                      </a:r>
                      <a:endParaRPr lang="ru-RU" sz="800" b="0" i="0" u="none" strike="noStrike" dirty="0">
                        <a:solidFill>
                          <a:srgbClr val="007F76"/>
                        </a:solidFill>
                        <a:effectLst/>
                        <a:latin typeface="Arial Narrow" panose="020B0606020202030204" pitchFamily="34" charset="0"/>
                      </a:endParaRPr>
                    </a:p>
                  </a:txBody>
                  <a:tcPr marL="9525" marR="9525" marT="9525" marB="0" anchor="ctr">
                    <a:solidFill>
                      <a:srgbClr val="007F76">
                        <a:alpha val="20000"/>
                      </a:srgbClr>
                    </a:solidFill>
                  </a:tcPr>
                </a:tc>
                <a:tc>
                  <a:txBody>
                    <a:bodyPr/>
                    <a:lstStyle/>
                    <a:p>
                      <a:pPr algn="ctr" rtl="0" fontAlgn="ctr"/>
                      <a:r>
                        <a:rPr lang="ru-RU" sz="800" b="0" i="0" u="none" strike="noStrike">
                          <a:solidFill>
                            <a:srgbClr val="007F76"/>
                          </a:solidFill>
                          <a:effectLst/>
                          <a:latin typeface="Arial Narrow" panose="020B0606020202030204" pitchFamily="34" charset="0"/>
                        </a:rPr>
                        <a:t>1 107</a:t>
                      </a:r>
                    </a:p>
                  </a:txBody>
                  <a:tcPr marL="9525" marR="9525" marT="9525" marB="0" anchor="ctr">
                    <a:solidFill>
                      <a:srgbClr val="007F76">
                        <a:alpha val="20000"/>
                      </a:srgbClr>
                    </a:solidFill>
                  </a:tcPr>
                </a:tc>
                <a:tc>
                  <a:txBody>
                    <a:bodyPr/>
                    <a:lstStyle/>
                    <a:p>
                      <a:pPr algn="ctr" rtl="0" fontAlgn="ctr"/>
                      <a:r>
                        <a:rPr lang="ru-RU" sz="800" b="0" i="0" u="none" strike="noStrike">
                          <a:solidFill>
                            <a:srgbClr val="007F76"/>
                          </a:solidFill>
                          <a:effectLst/>
                          <a:latin typeface="Arial Narrow" panose="020B0606020202030204" pitchFamily="34" charset="0"/>
                        </a:rPr>
                        <a:t>2,8%</a:t>
                      </a:r>
                    </a:p>
                  </a:txBody>
                  <a:tcPr marL="9525" marR="9525" marT="9525" marB="0" anchor="ctr">
                    <a:lnR w="12700" cap="flat" cmpd="sng" algn="ctr">
                      <a:noFill/>
                      <a:prstDash val="solid"/>
                      <a:round/>
                      <a:headEnd type="none" w="med" len="med"/>
                      <a:tailEnd type="none" w="med" len="med"/>
                    </a:lnR>
                    <a:solidFill>
                      <a:srgbClr val="007F76">
                        <a:alpha val="20000"/>
                      </a:srgbClr>
                    </a:solidFill>
                  </a:tcPr>
                </a:tc>
                <a:extLst>
                  <a:ext uri="{0D108BD9-81ED-4DB2-BD59-A6C34878D82A}">
                    <a16:rowId xmlns:a16="http://schemas.microsoft.com/office/drawing/2014/main" val="4195104307"/>
                  </a:ext>
                </a:extLst>
              </a:tr>
              <a:tr h="268937">
                <a:tc>
                  <a:txBody>
                    <a:bodyPr/>
                    <a:lstStyle/>
                    <a:p>
                      <a:pPr algn="ctr" fontAlgn="b"/>
                      <a:r>
                        <a:rPr lang="ru-RU" sz="800" u="none" strike="noStrike" dirty="0">
                          <a:solidFill>
                            <a:srgbClr val="007F76"/>
                          </a:solidFill>
                          <a:effectLst/>
                          <a:latin typeface="Arial Narrow" panose="020B0606020202030204" pitchFamily="34" charset="0"/>
                        </a:rPr>
                        <a:t>4</a:t>
                      </a:r>
                      <a:endParaRPr lang="en-US" sz="800" b="0" i="0" u="none" strike="noStrike" dirty="0">
                        <a:solidFill>
                          <a:srgbClr val="007F76"/>
                        </a:solidFill>
                        <a:effectLst/>
                        <a:latin typeface="Arial Narrow" panose="020B0606020202030204" pitchFamily="34" charset="0"/>
                      </a:endParaRPr>
                    </a:p>
                  </a:txBody>
                  <a:tcPr marL="9525" marR="9525" marT="0" marB="0" anchor="ctr">
                    <a:solidFill>
                      <a:schemeClr val="accent6">
                        <a:lumMod val="50000"/>
                        <a:alpha val="1000"/>
                      </a:schemeClr>
                    </a:solidFill>
                  </a:tcPr>
                </a:tc>
                <a:tc>
                  <a:txBody>
                    <a:bodyPr/>
                    <a:lstStyle/>
                    <a:p>
                      <a:pPr>
                        <a:lnSpc>
                          <a:spcPct val="107000"/>
                        </a:lnSpc>
                        <a:spcAft>
                          <a:spcPts val="800"/>
                        </a:spcAft>
                      </a:pPr>
                      <a:r>
                        <a:rPr lang="ru-RU" sz="1000" b="0" i="0" u="none" strike="noStrike" cap="none" dirty="0">
                          <a:solidFill>
                            <a:srgbClr val="007F76"/>
                          </a:solidFill>
                          <a:effectLst/>
                          <a:latin typeface="Arial Narrow" panose="020B0606020202030204" pitchFamily="34" charset="0"/>
                          <a:ea typeface="+mn-ea"/>
                          <a:cs typeface="+mn-cs"/>
                          <a:sym typeface="Arial"/>
                        </a:rPr>
                        <a:t>Алматы </a:t>
                      </a:r>
                      <a:r>
                        <a:rPr lang="ru-RU" sz="1000" b="0" i="0" u="none" strike="noStrike" cap="none" dirty="0" err="1">
                          <a:solidFill>
                            <a:srgbClr val="007F76"/>
                          </a:solidFill>
                          <a:effectLst/>
                          <a:latin typeface="Arial Narrow" panose="020B0606020202030204" pitchFamily="34" charset="0"/>
                          <a:ea typeface="+mn-ea"/>
                          <a:cs typeface="+mn-cs"/>
                          <a:sym typeface="Arial"/>
                        </a:rPr>
                        <a:t>облысы</a:t>
                      </a:r>
                      <a:endParaRPr lang="ru-RU" sz="1000" b="0" i="0" u="none" strike="noStrike" cap="none" dirty="0">
                        <a:solidFill>
                          <a:srgbClr val="007F76"/>
                        </a:solidFill>
                        <a:effectLst/>
                        <a:latin typeface="Arial Narrow" panose="020B0606020202030204" pitchFamily="34" charset="0"/>
                        <a:ea typeface="+mn-ea"/>
                        <a:cs typeface="+mn-cs"/>
                        <a:sym typeface="Arial"/>
                      </a:endParaRPr>
                    </a:p>
                  </a:txBody>
                  <a:tcPr marL="68580" marR="68580" marT="0" marB="0" anchor="ctr">
                    <a:solidFill>
                      <a:schemeClr val="accent6">
                        <a:lumMod val="50000"/>
                        <a:alpha val="1000"/>
                      </a:schemeClr>
                    </a:solidFill>
                  </a:tcPr>
                </a:tc>
                <a:tc>
                  <a:txBody>
                    <a:bodyPr/>
                    <a:lstStyle/>
                    <a:p>
                      <a:pPr algn="ctr" rtl="0" fontAlgn="ctr"/>
                      <a:r>
                        <a:rPr lang="ru-RU" sz="800" b="0" i="0" u="none" strike="noStrike" dirty="0" err="1">
                          <a:solidFill>
                            <a:srgbClr val="007F76"/>
                          </a:solidFill>
                          <a:effectLst/>
                          <a:latin typeface="Arial Narrow" panose="020B0606020202030204" pitchFamily="34" charset="0"/>
                        </a:rPr>
                        <a:t>Қоғамдық</a:t>
                      </a:r>
                      <a:r>
                        <a:rPr lang="ru-RU" sz="800" b="0" i="0" u="none" strike="noStrike" dirty="0">
                          <a:solidFill>
                            <a:srgbClr val="007F76"/>
                          </a:solidFill>
                          <a:effectLst/>
                          <a:latin typeface="Arial Narrow" panose="020B0606020202030204" pitchFamily="34" charset="0"/>
                        </a:rPr>
                        <a:t> </a:t>
                      </a:r>
                      <a:r>
                        <a:rPr lang="ru-RU" sz="800" b="0" i="0" u="none" strike="noStrike" dirty="0" err="1">
                          <a:solidFill>
                            <a:srgbClr val="007F76"/>
                          </a:solidFill>
                          <a:effectLst/>
                          <a:latin typeface="Arial Narrow" panose="020B0606020202030204" pitchFamily="34" charset="0"/>
                        </a:rPr>
                        <a:t>ғылымдар</a:t>
                      </a:r>
                      <a:r>
                        <a:rPr lang="ru-RU" sz="800" b="0" i="0" u="none" strike="noStrike" dirty="0">
                          <a:solidFill>
                            <a:srgbClr val="007F76"/>
                          </a:solidFill>
                          <a:effectLst/>
                          <a:latin typeface="Arial Narrow" panose="020B0606020202030204" pitchFamily="34" charset="0"/>
                        </a:rPr>
                        <a:t> </a:t>
                      </a:r>
                      <a:r>
                        <a:rPr lang="ru-RU" sz="800" b="0" i="0" u="none" strike="noStrike" dirty="0" err="1">
                          <a:solidFill>
                            <a:srgbClr val="007F76"/>
                          </a:solidFill>
                          <a:effectLst/>
                          <a:latin typeface="Arial Narrow" panose="020B0606020202030204" pitchFamily="34" charset="0"/>
                        </a:rPr>
                        <a:t>бойынша</a:t>
                      </a:r>
                      <a:r>
                        <a:rPr lang="ru-RU" sz="800" b="0" i="0" u="none" strike="noStrike" dirty="0">
                          <a:solidFill>
                            <a:srgbClr val="007F76"/>
                          </a:solidFill>
                          <a:effectLst/>
                          <a:latin typeface="Arial Narrow" panose="020B0606020202030204" pitchFamily="34" charset="0"/>
                        </a:rPr>
                        <a:t> орта </a:t>
                      </a:r>
                      <a:r>
                        <a:rPr lang="ru-RU" sz="800" b="0" i="0" u="none" strike="noStrike" dirty="0" err="1">
                          <a:solidFill>
                            <a:srgbClr val="007F76"/>
                          </a:solidFill>
                          <a:effectLst/>
                          <a:latin typeface="Arial Narrow" panose="020B0606020202030204" pitchFamily="34" charset="0"/>
                        </a:rPr>
                        <a:t>мектеп</a:t>
                      </a:r>
                      <a:r>
                        <a:rPr lang="ru-RU" sz="800" b="0" i="0" u="none" strike="noStrike" dirty="0">
                          <a:solidFill>
                            <a:srgbClr val="007F76"/>
                          </a:solidFill>
                          <a:effectLst/>
                          <a:latin typeface="Arial Narrow" panose="020B0606020202030204" pitchFamily="34" charset="0"/>
                        </a:rPr>
                        <a:t> </a:t>
                      </a:r>
                      <a:r>
                        <a:rPr lang="ru-RU" sz="800" b="0" i="0" u="none" strike="noStrike" dirty="0" err="1">
                          <a:solidFill>
                            <a:srgbClr val="007F76"/>
                          </a:solidFill>
                          <a:effectLst/>
                          <a:latin typeface="Arial Narrow" panose="020B0606020202030204" pitchFamily="34" charset="0"/>
                        </a:rPr>
                        <a:t>мұғалімдері</a:t>
                      </a:r>
                      <a:endParaRPr lang="ru-RU" sz="800" b="0" i="0" u="none" strike="noStrike" dirty="0">
                        <a:solidFill>
                          <a:srgbClr val="007F76"/>
                        </a:solidFill>
                        <a:effectLst/>
                        <a:latin typeface="Arial Narrow" panose="020B0606020202030204" pitchFamily="34" charset="0"/>
                      </a:endParaRPr>
                    </a:p>
                  </a:txBody>
                  <a:tcPr marL="9525" marR="9525" marT="9525" marB="0" anchor="ctr">
                    <a:solidFill>
                      <a:schemeClr val="accent6">
                        <a:lumMod val="50000"/>
                        <a:alpha val="1000"/>
                      </a:schemeClr>
                    </a:solidFill>
                  </a:tcPr>
                </a:tc>
                <a:tc>
                  <a:txBody>
                    <a:bodyPr/>
                    <a:lstStyle/>
                    <a:p>
                      <a:pPr algn="ctr" rtl="0" fontAlgn="ctr"/>
                      <a:r>
                        <a:rPr lang="ru-RU" sz="800" b="0" i="0" u="none" strike="noStrike">
                          <a:solidFill>
                            <a:srgbClr val="007F76"/>
                          </a:solidFill>
                          <a:effectLst/>
                          <a:latin typeface="Arial Narrow" panose="020B0606020202030204" pitchFamily="34" charset="0"/>
                        </a:rPr>
                        <a:t>1 774</a:t>
                      </a:r>
                    </a:p>
                  </a:txBody>
                  <a:tcPr marL="9525" marR="9525" marT="9525" marB="0" anchor="ctr">
                    <a:solidFill>
                      <a:schemeClr val="accent6">
                        <a:lumMod val="50000"/>
                        <a:alpha val="1000"/>
                      </a:schemeClr>
                    </a:solidFill>
                  </a:tcPr>
                </a:tc>
                <a:tc>
                  <a:txBody>
                    <a:bodyPr/>
                    <a:lstStyle/>
                    <a:p>
                      <a:pPr algn="ctr" rtl="0" fontAlgn="ctr"/>
                      <a:r>
                        <a:rPr lang="ru-RU" sz="800" b="0" i="0" u="none" strike="noStrike">
                          <a:solidFill>
                            <a:srgbClr val="007F76"/>
                          </a:solidFill>
                          <a:effectLst/>
                          <a:latin typeface="Arial Narrow" panose="020B0606020202030204" pitchFamily="34" charset="0"/>
                        </a:rPr>
                        <a:t>8,2%</a:t>
                      </a:r>
                    </a:p>
                  </a:txBody>
                  <a:tcPr marL="9525" marR="9525" marT="9525" marB="0" anchor="ctr">
                    <a:solidFill>
                      <a:schemeClr val="accent6">
                        <a:lumMod val="50000"/>
                        <a:alpha val="1000"/>
                      </a:schemeClr>
                    </a:solidFill>
                  </a:tcPr>
                </a:tc>
                <a:tc>
                  <a:txBody>
                    <a:bodyPr/>
                    <a:lstStyle/>
                    <a:p>
                      <a:pPr algn="ctr" rtl="0" fontAlgn="ctr"/>
                      <a:r>
                        <a:rPr lang="ru-RU" sz="800" b="0" i="0" u="none" strike="noStrike" dirty="0">
                          <a:solidFill>
                            <a:srgbClr val="007F76"/>
                          </a:solidFill>
                          <a:effectLst/>
                          <a:latin typeface="Arial Narrow" panose="020B0606020202030204" pitchFamily="34" charset="0"/>
                        </a:rPr>
                        <a:t>Математика </a:t>
                      </a:r>
                      <a:r>
                        <a:rPr lang="ru-RU" sz="800" b="0" i="0" u="none" strike="noStrike" dirty="0" err="1">
                          <a:solidFill>
                            <a:srgbClr val="007F76"/>
                          </a:solidFill>
                          <a:effectLst/>
                          <a:latin typeface="Arial Narrow" panose="020B0606020202030204" pitchFamily="34" charset="0"/>
                        </a:rPr>
                        <a:t>ғылымдары</a:t>
                      </a:r>
                      <a:r>
                        <a:rPr lang="ru-RU" sz="800" b="0" i="0" u="none" strike="noStrike" dirty="0">
                          <a:solidFill>
                            <a:srgbClr val="007F76"/>
                          </a:solidFill>
                          <a:effectLst/>
                          <a:latin typeface="Arial Narrow" panose="020B0606020202030204" pitchFamily="34" charset="0"/>
                        </a:rPr>
                        <a:t> </a:t>
                      </a:r>
                      <a:r>
                        <a:rPr lang="ru-RU" sz="800" b="0" i="0" u="none" strike="noStrike" dirty="0" err="1">
                          <a:solidFill>
                            <a:srgbClr val="007F76"/>
                          </a:solidFill>
                          <a:effectLst/>
                          <a:latin typeface="Arial Narrow" panose="020B0606020202030204" pitchFamily="34" charset="0"/>
                        </a:rPr>
                        <a:t>бойынша</a:t>
                      </a:r>
                      <a:r>
                        <a:rPr lang="ru-RU" sz="800" b="0" i="0" u="none" strike="noStrike" dirty="0">
                          <a:solidFill>
                            <a:srgbClr val="007F76"/>
                          </a:solidFill>
                          <a:effectLst/>
                          <a:latin typeface="Arial Narrow" panose="020B0606020202030204" pitchFamily="34" charset="0"/>
                        </a:rPr>
                        <a:t> орта </a:t>
                      </a:r>
                      <a:r>
                        <a:rPr lang="ru-RU" sz="800" b="0" i="0" u="none" strike="noStrike" dirty="0" err="1">
                          <a:solidFill>
                            <a:srgbClr val="007F76"/>
                          </a:solidFill>
                          <a:effectLst/>
                          <a:latin typeface="Arial Narrow" panose="020B0606020202030204" pitchFamily="34" charset="0"/>
                        </a:rPr>
                        <a:t>мектеп</a:t>
                      </a:r>
                      <a:r>
                        <a:rPr lang="ru-RU" sz="800" b="0" i="0" u="none" strike="noStrike" dirty="0">
                          <a:solidFill>
                            <a:srgbClr val="007F76"/>
                          </a:solidFill>
                          <a:effectLst/>
                          <a:latin typeface="Arial Narrow" panose="020B0606020202030204" pitchFamily="34" charset="0"/>
                        </a:rPr>
                        <a:t> </a:t>
                      </a:r>
                      <a:r>
                        <a:rPr lang="ru-RU" sz="800" b="0" i="0" u="none" strike="noStrike" dirty="0" err="1">
                          <a:solidFill>
                            <a:srgbClr val="007F76"/>
                          </a:solidFill>
                          <a:effectLst/>
                          <a:latin typeface="Arial Narrow" panose="020B0606020202030204" pitchFamily="34" charset="0"/>
                        </a:rPr>
                        <a:t>мұғалімдері</a:t>
                      </a:r>
                      <a:endParaRPr lang="ru-RU" sz="800" b="0" i="0" u="none" strike="noStrike" dirty="0">
                        <a:solidFill>
                          <a:srgbClr val="007F76"/>
                        </a:solidFill>
                        <a:effectLst/>
                        <a:latin typeface="Arial Narrow" panose="020B0606020202030204" pitchFamily="34" charset="0"/>
                      </a:endParaRPr>
                    </a:p>
                  </a:txBody>
                  <a:tcPr marL="9525" marR="9525" marT="9525" marB="0" anchor="ctr">
                    <a:solidFill>
                      <a:schemeClr val="accent6">
                        <a:lumMod val="50000"/>
                        <a:alpha val="1000"/>
                      </a:schemeClr>
                    </a:solidFill>
                  </a:tcPr>
                </a:tc>
                <a:tc>
                  <a:txBody>
                    <a:bodyPr/>
                    <a:lstStyle/>
                    <a:p>
                      <a:pPr algn="ctr" rtl="0" fontAlgn="ctr"/>
                      <a:r>
                        <a:rPr lang="ru-RU" sz="800" b="0" i="0" u="none" strike="noStrike">
                          <a:solidFill>
                            <a:srgbClr val="007F76"/>
                          </a:solidFill>
                          <a:effectLst/>
                          <a:latin typeface="Arial Narrow" panose="020B0606020202030204" pitchFamily="34" charset="0"/>
                        </a:rPr>
                        <a:t>1 006</a:t>
                      </a:r>
                    </a:p>
                  </a:txBody>
                  <a:tcPr marL="9525" marR="9525" marT="9525" marB="0" anchor="ctr">
                    <a:solidFill>
                      <a:schemeClr val="accent6">
                        <a:lumMod val="50000"/>
                        <a:alpha val="1000"/>
                      </a:schemeClr>
                    </a:solidFill>
                  </a:tcPr>
                </a:tc>
                <a:tc>
                  <a:txBody>
                    <a:bodyPr/>
                    <a:lstStyle/>
                    <a:p>
                      <a:pPr algn="ctr" rtl="0" fontAlgn="ctr"/>
                      <a:r>
                        <a:rPr lang="ru-RU" sz="800" b="0" i="0" u="none" strike="noStrike">
                          <a:solidFill>
                            <a:srgbClr val="007F76"/>
                          </a:solidFill>
                          <a:effectLst/>
                          <a:latin typeface="Arial Narrow" panose="020B0606020202030204" pitchFamily="34" charset="0"/>
                        </a:rPr>
                        <a:t>4,7%</a:t>
                      </a:r>
                    </a:p>
                  </a:txBody>
                  <a:tcPr marL="9525" marR="9525" marT="9525" marB="0" anchor="ctr">
                    <a:solidFill>
                      <a:schemeClr val="accent6">
                        <a:lumMod val="50000"/>
                        <a:alpha val="1000"/>
                      </a:schemeClr>
                    </a:solidFill>
                  </a:tcPr>
                </a:tc>
                <a:tc>
                  <a:txBody>
                    <a:bodyPr/>
                    <a:lstStyle/>
                    <a:p>
                      <a:pPr algn="ctr" rtl="0" fontAlgn="ctr"/>
                      <a:r>
                        <a:rPr lang="ru-RU" sz="800" b="0" i="0" u="none" strike="noStrike" dirty="0" err="1">
                          <a:solidFill>
                            <a:srgbClr val="007F76"/>
                          </a:solidFill>
                          <a:effectLst/>
                          <a:latin typeface="Arial Narrow" panose="020B0606020202030204" pitchFamily="34" charset="0"/>
                        </a:rPr>
                        <a:t>Бастауыш</a:t>
                      </a:r>
                      <a:r>
                        <a:rPr lang="ru-RU" sz="800" b="0" i="0" u="none" strike="noStrike" dirty="0">
                          <a:solidFill>
                            <a:srgbClr val="007F76"/>
                          </a:solidFill>
                          <a:effectLst/>
                          <a:latin typeface="Arial Narrow" panose="020B0606020202030204" pitchFamily="34" charset="0"/>
                        </a:rPr>
                        <a:t> </a:t>
                      </a:r>
                      <a:r>
                        <a:rPr lang="ru-RU" sz="800" b="0" i="0" u="none" strike="noStrike" dirty="0" err="1">
                          <a:solidFill>
                            <a:srgbClr val="007F76"/>
                          </a:solidFill>
                          <a:effectLst/>
                          <a:latin typeface="Arial Narrow" panose="020B0606020202030204" pitchFamily="34" charset="0"/>
                        </a:rPr>
                        <a:t>мектеп</a:t>
                      </a:r>
                      <a:r>
                        <a:rPr lang="ru-RU" sz="800" b="0" i="0" u="none" strike="noStrike" dirty="0">
                          <a:solidFill>
                            <a:srgbClr val="007F76"/>
                          </a:solidFill>
                          <a:effectLst/>
                          <a:latin typeface="Arial Narrow" panose="020B0606020202030204" pitchFamily="34" charset="0"/>
                        </a:rPr>
                        <a:t> </a:t>
                      </a:r>
                      <a:r>
                        <a:rPr lang="ru-RU" sz="800" b="0" i="0" u="none" strike="noStrike" dirty="0" err="1">
                          <a:solidFill>
                            <a:srgbClr val="007F76"/>
                          </a:solidFill>
                          <a:effectLst/>
                          <a:latin typeface="Arial Narrow" panose="020B0606020202030204" pitchFamily="34" charset="0"/>
                        </a:rPr>
                        <a:t>мұғалімі</a:t>
                      </a:r>
                      <a:endParaRPr lang="ru-RU" sz="800" b="0" i="0" u="none" strike="noStrike" dirty="0">
                        <a:solidFill>
                          <a:srgbClr val="007F76"/>
                        </a:solidFill>
                        <a:effectLst/>
                        <a:latin typeface="Arial Narrow" panose="020B0606020202030204" pitchFamily="34" charset="0"/>
                      </a:endParaRPr>
                    </a:p>
                  </a:txBody>
                  <a:tcPr marL="9525" marR="9525" marT="9525" marB="0" anchor="ctr">
                    <a:solidFill>
                      <a:schemeClr val="accent6">
                        <a:lumMod val="50000"/>
                        <a:alpha val="1000"/>
                      </a:schemeClr>
                    </a:solidFill>
                  </a:tcPr>
                </a:tc>
                <a:tc>
                  <a:txBody>
                    <a:bodyPr/>
                    <a:lstStyle/>
                    <a:p>
                      <a:pPr algn="ctr" rtl="0" fontAlgn="ctr"/>
                      <a:r>
                        <a:rPr lang="ru-RU" sz="800" b="0" i="0" u="none" strike="noStrike">
                          <a:solidFill>
                            <a:srgbClr val="007F76"/>
                          </a:solidFill>
                          <a:effectLst/>
                          <a:latin typeface="Arial Narrow" panose="020B0606020202030204" pitchFamily="34" charset="0"/>
                        </a:rPr>
                        <a:t>893</a:t>
                      </a:r>
                    </a:p>
                  </a:txBody>
                  <a:tcPr marL="9525" marR="9525" marT="9525" marB="0" anchor="ctr">
                    <a:solidFill>
                      <a:schemeClr val="accent6">
                        <a:lumMod val="50000"/>
                        <a:alpha val="1000"/>
                      </a:schemeClr>
                    </a:solidFill>
                  </a:tcPr>
                </a:tc>
                <a:tc>
                  <a:txBody>
                    <a:bodyPr/>
                    <a:lstStyle/>
                    <a:p>
                      <a:pPr algn="ctr" rtl="0" fontAlgn="ctr"/>
                      <a:r>
                        <a:rPr lang="ru-RU" sz="800" b="0" i="0" u="none" strike="noStrike">
                          <a:solidFill>
                            <a:srgbClr val="007F76"/>
                          </a:solidFill>
                          <a:effectLst/>
                          <a:latin typeface="Arial Narrow" panose="020B0606020202030204" pitchFamily="34" charset="0"/>
                        </a:rPr>
                        <a:t>4,1%</a:t>
                      </a:r>
                    </a:p>
                  </a:txBody>
                  <a:tcPr marL="9525" marR="9525" marT="9525" marB="0" anchor="ctr">
                    <a:lnR w="12700" cap="flat" cmpd="sng" algn="ctr">
                      <a:noFill/>
                      <a:prstDash val="solid"/>
                      <a:round/>
                      <a:headEnd type="none" w="med" len="med"/>
                      <a:tailEnd type="none" w="med" len="med"/>
                    </a:lnR>
                    <a:solidFill>
                      <a:schemeClr val="accent6">
                        <a:lumMod val="50000"/>
                        <a:alpha val="1000"/>
                      </a:schemeClr>
                    </a:solidFill>
                  </a:tcPr>
                </a:tc>
                <a:extLst>
                  <a:ext uri="{0D108BD9-81ED-4DB2-BD59-A6C34878D82A}">
                    <a16:rowId xmlns:a16="http://schemas.microsoft.com/office/drawing/2014/main" val="2161733166"/>
                  </a:ext>
                </a:extLst>
              </a:tr>
              <a:tr h="268937">
                <a:tc>
                  <a:txBody>
                    <a:bodyPr/>
                    <a:lstStyle/>
                    <a:p>
                      <a:pPr algn="ctr" fontAlgn="b"/>
                      <a:r>
                        <a:rPr lang="ru-RU" sz="800" u="none" strike="noStrike" dirty="0">
                          <a:solidFill>
                            <a:srgbClr val="007F76"/>
                          </a:solidFill>
                          <a:effectLst/>
                          <a:latin typeface="Arial Narrow" panose="020B0606020202030204" pitchFamily="34" charset="0"/>
                        </a:rPr>
                        <a:t>5</a:t>
                      </a:r>
                      <a:endParaRPr lang="en-US" sz="800" b="0" i="0" u="none" strike="noStrike" dirty="0">
                        <a:solidFill>
                          <a:srgbClr val="007F76"/>
                        </a:solidFill>
                        <a:effectLst/>
                        <a:latin typeface="Arial Narrow" panose="020B0606020202030204" pitchFamily="34" charset="0"/>
                      </a:endParaRPr>
                    </a:p>
                  </a:txBody>
                  <a:tcPr marL="9525" marR="9525" marT="0" marB="0" anchor="ctr">
                    <a:solidFill>
                      <a:srgbClr val="007F76">
                        <a:alpha val="20000"/>
                      </a:srgbClr>
                    </a:solidFill>
                  </a:tcPr>
                </a:tc>
                <a:tc>
                  <a:txBody>
                    <a:bodyPr/>
                    <a:lstStyle/>
                    <a:p>
                      <a:pPr>
                        <a:lnSpc>
                          <a:spcPct val="107000"/>
                        </a:lnSpc>
                        <a:spcAft>
                          <a:spcPts val="800"/>
                        </a:spcAft>
                      </a:pPr>
                      <a:r>
                        <a:rPr lang="ru-RU" sz="1000" b="0" i="0" u="none" strike="noStrike" cap="none" dirty="0">
                          <a:solidFill>
                            <a:srgbClr val="007F76"/>
                          </a:solidFill>
                          <a:effectLst/>
                          <a:latin typeface="Arial Narrow" panose="020B0606020202030204" pitchFamily="34" charset="0"/>
                          <a:ea typeface="+mn-ea"/>
                          <a:cs typeface="+mn-cs"/>
                          <a:sym typeface="Arial"/>
                        </a:rPr>
                        <a:t>Атырау </a:t>
                      </a:r>
                      <a:r>
                        <a:rPr lang="ru-RU" sz="1000" b="0" i="0" u="none" strike="noStrike" cap="none" dirty="0" err="1">
                          <a:solidFill>
                            <a:srgbClr val="007F76"/>
                          </a:solidFill>
                          <a:effectLst/>
                          <a:latin typeface="Arial Narrow" panose="020B0606020202030204" pitchFamily="34" charset="0"/>
                          <a:ea typeface="+mn-ea"/>
                          <a:cs typeface="+mn-cs"/>
                          <a:sym typeface="Arial"/>
                        </a:rPr>
                        <a:t>облысы</a:t>
                      </a:r>
                      <a:endParaRPr lang="ru-RU" sz="1000" b="0" i="0" u="none" strike="noStrike" cap="none" dirty="0">
                        <a:solidFill>
                          <a:srgbClr val="007F76"/>
                        </a:solidFill>
                        <a:effectLst/>
                        <a:latin typeface="Arial Narrow" panose="020B0606020202030204" pitchFamily="34" charset="0"/>
                        <a:ea typeface="+mn-ea"/>
                        <a:cs typeface="+mn-cs"/>
                        <a:sym typeface="Arial"/>
                      </a:endParaRPr>
                    </a:p>
                  </a:txBody>
                  <a:tcPr marL="68580" marR="68580" marT="0" marB="0" anchor="ctr">
                    <a:solidFill>
                      <a:srgbClr val="007F76">
                        <a:alpha val="20000"/>
                      </a:srgbClr>
                    </a:solidFill>
                  </a:tcPr>
                </a:tc>
                <a:tc>
                  <a:txBody>
                    <a:bodyPr/>
                    <a:lstStyle/>
                    <a:p>
                      <a:pPr algn="ctr" rtl="0" fontAlgn="ctr"/>
                      <a:r>
                        <a:rPr lang="ru-RU" sz="800" b="0" i="0" u="none" strike="noStrike" dirty="0" err="1">
                          <a:solidFill>
                            <a:srgbClr val="007F76"/>
                          </a:solidFill>
                          <a:effectLst/>
                          <a:latin typeface="Arial Narrow" panose="020B0606020202030204" pitchFamily="34" charset="0"/>
                        </a:rPr>
                        <a:t>Қоғамдық</a:t>
                      </a:r>
                      <a:r>
                        <a:rPr lang="ru-RU" sz="800" b="0" i="0" u="none" strike="noStrike" dirty="0">
                          <a:solidFill>
                            <a:srgbClr val="007F76"/>
                          </a:solidFill>
                          <a:effectLst/>
                          <a:latin typeface="Arial Narrow" panose="020B0606020202030204" pitchFamily="34" charset="0"/>
                        </a:rPr>
                        <a:t> </a:t>
                      </a:r>
                      <a:r>
                        <a:rPr lang="ru-RU" sz="800" b="0" i="0" u="none" strike="noStrike" dirty="0" err="1">
                          <a:solidFill>
                            <a:srgbClr val="007F76"/>
                          </a:solidFill>
                          <a:effectLst/>
                          <a:latin typeface="Arial Narrow" panose="020B0606020202030204" pitchFamily="34" charset="0"/>
                        </a:rPr>
                        <a:t>ғылымдар</a:t>
                      </a:r>
                      <a:r>
                        <a:rPr lang="ru-RU" sz="800" b="0" i="0" u="none" strike="noStrike" dirty="0">
                          <a:solidFill>
                            <a:srgbClr val="007F76"/>
                          </a:solidFill>
                          <a:effectLst/>
                          <a:latin typeface="Arial Narrow" panose="020B0606020202030204" pitchFamily="34" charset="0"/>
                        </a:rPr>
                        <a:t> </a:t>
                      </a:r>
                      <a:r>
                        <a:rPr lang="ru-RU" sz="800" b="0" i="0" u="none" strike="noStrike" dirty="0" err="1">
                          <a:solidFill>
                            <a:srgbClr val="007F76"/>
                          </a:solidFill>
                          <a:effectLst/>
                          <a:latin typeface="Arial Narrow" panose="020B0606020202030204" pitchFamily="34" charset="0"/>
                        </a:rPr>
                        <a:t>бойынша</a:t>
                      </a:r>
                      <a:r>
                        <a:rPr lang="ru-RU" sz="800" b="0" i="0" u="none" strike="noStrike" dirty="0">
                          <a:solidFill>
                            <a:srgbClr val="007F76"/>
                          </a:solidFill>
                          <a:effectLst/>
                          <a:latin typeface="Arial Narrow" panose="020B0606020202030204" pitchFamily="34" charset="0"/>
                        </a:rPr>
                        <a:t> орта </a:t>
                      </a:r>
                      <a:r>
                        <a:rPr lang="ru-RU" sz="800" b="0" i="0" u="none" strike="noStrike" dirty="0" err="1">
                          <a:solidFill>
                            <a:srgbClr val="007F76"/>
                          </a:solidFill>
                          <a:effectLst/>
                          <a:latin typeface="Arial Narrow" panose="020B0606020202030204" pitchFamily="34" charset="0"/>
                        </a:rPr>
                        <a:t>мектеп</a:t>
                      </a:r>
                      <a:r>
                        <a:rPr lang="ru-RU" sz="800" b="0" i="0" u="none" strike="noStrike" dirty="0">
                          <a:solidFill>
                            <a:srgbClr val="007F76"/>
                          </a:solidFill>
                          <a:effectLst/>
                          <a:latin typeface="Arial Narrow" panose="020B0606020202030204" pitchFamily="34" charset="0"/>
                        </a:rPr>
                        <a:t> </a:t>
                      </a:r>
                      <a:r>
                        <a:rPr lang="ru-RU" sz="800" b="0" i="0" u="none" strike="noStrike" dirty="0" err="1">
                          <a:solidFill>
                            <a:srgbClr val="007F76"/>
                          </a:solidFill>
                          <a:effectLst/>
                          <a:latin typeface="Arial Narrow" panose="020B0606020202030204" pitchFamily="34" charset="0"/>
                        </a:rPr>
                        <a:t>мұғалімдері</a:t>
                      </a:r>
                      <a:endParaRPr lang="ru-RU" sz="800" b="0" i="0" u="none" strike="noStrike" dirty="0">
                        <a:solidFill>
                          <a:srgbClr val="007F76"/>
                        </a:solidFill>
                        <a:effectLst/>
                        <a:latin typeface="Arial Narrow" panose="020B0606020202030204" pitchFamily="34" charset="0"/>
                      </a:endParaRPr>
                    </a:p>
                  </a:txBody>
                  <a:tcPr marL="9525" marR="9525" marT="9525" marB="0" anchor="ctr">
                    <a:solidFill>
                      <a:srgbClr val="007F76">
                        <a:alpha val="20000"/>
                      </a:srgbClr>
                    </a:solidFill>
                  </a:tcPr>
                </a:tc>
                <a:tc>
                  <a:txBody>
                    <a:bodyPr/>
                    <a:lstStyle/>
                    <a:p>
                      <a:pPr algn="ctr" rtl="0" fontAlgn="ctr"/>
                      <a:r>
                        <a:rPr lang="ru-RU" sz="800" b="0" i="0" u="none" strike="noStrike">
                          <a:solidFill>
                            <a:srgbClr val="007F76"/>
                          </a:solidFill>
                          <a:effectLst/>
                          <a:latin typeface="Arial Narrow" panose="020B0606020202030204" pitchFamily="34" charset="0"/>
                        </a:rPr>
                        <a:t>1 846</a:t>
                      </a:r>
                    </a:p>
                  </a:txBody>
                  <a:tcPr marL="9525" marR="9525" marT="9525" marB="0" anchor="ctr">
                    <a:solidFill>
                      <a:srgbClr val="007F76">
                        <a:alpha val="20000"/>
                      </a:srgbClr>
                    </a:solidFill>
                  </a:tcPr>
                </a:tc>
                <a:tc>
                  <a:txBody>
                    <a:bodyPr/>
                    <a:lstStyle/>
                    <a:p>
                      <a:pPr algn="ctr" rtl="0" fontAlgn="ctr"/>
                      <a:r>
                        <a:rPr lang="ru-RU" sz="800" b="0" i="0" u="none" strike="noStrike">
                          <a:solidFill>
                            <a:srgbClr val="007F76"/>
                          </a:solidFill>
                          <a:effectLst/>
                          <a:latin typeface="Arial Narrow" panose="020B0606020202030204" pitchFamily="34" charset="0"/>
                        </a:rPr>
                        <a:t>5,2%</a:t>
                      </a:r>
                    </a:p>
                  </a:txBody>
                  <a:tcPr marL="9525" marR="9525" marT="9525" marB="0" anchor="ctr">
                    <a:solidFill>
                      <a:srgbClr val="007F76">
                        <a:alpha val="20000"/>
                      </a:srgbClr>
                    </a:solidFill>
                  </a:tcPr>
                </a:tc>
                <a:tc>
                  <a:txBody>
                    <a:bodyPr/>
                    <a:lstStyle/>
                    <a:p>
                      <a:pPr algn="ctr" rtl="0" fontAlgn="ctr"/>
                      <a:r>
                        <a:rPr lang="ru-RU" sz="800" b="0" i="0" u="none" strike="noStrike" dirty="0" err="1">
                          <a:solidFill>
                            <a:srgbClr val="007F76"/>
                          </a:solidFill>
                          <a:effectLst/>
                          <a:latin typeface="Arial Narrow" panose="020B0606020202030204" pitchFamily="34" charset="0"/>
                        </a:rPr>
                        <a:t>Мектепке</a:t>
                      </a:r>
                      <a:r>
                        <a:rPr lang="ru-RU" sz="800" b="0" i="0" u="none" strike="noStrike" dirty="0">
                          <a:solidFill>
                            <a:srgbClr val="007F76"/>
                          </a:solidFill>
                          <a:effectLst/>
                          <a:latin typeface="Arial Narrow" panose="020B0606020202030204" pitchFamily="34" charset="0"/>
                        </a:rPr>
                        <a:t> </a:t>
                      </a:r>
                      <a:r>
                        <a:rPr lang="ru-RU" sz="800" b="0" i="0" u="none" strike="noStrike" dirty="0" err="1">
                          <a:solidFill>
                            <a:srgbClr val="007F76"/>
                          </a:solidFill>
                          <a:effectLst/>
                          <a:latin typeface="Arial Narrow" panose="020B0606020202030204" pitchFamily="34" charset="0"/>
                        </a:rPr>
                        <a:t>дейінгі</a:t>
                      </a:r>
                      <a:r>
                        <a:rPr lang="ru-RU" sz="800" b="0" i="0" u="none" strike="noStrike" dirty="0">
                          <a:solidFill>
                            <a:srgbClr val="007F76"/>
                          </a:solidFill>
                          <a:effectLst/>
                          <a:latin typeface="Arial Narrow" panose="020B0606020202030204" pitchFamily="34" charset="0"/>
                        </a:rPr>
                        <a:t> </a:t>
                      </a:r>
                      <a:r>
                        <a:rPr lang="ru-RU" sz="800" b="0" i="0" u="none" strike="noStrike" dirty="0" err="1">
                          <a:solidFill>
                            <a:srgbClr val="007F76"/>
                          </a:solidFill>
                          <a:effectLst/>
                          <a:latin typeface="Arial Narrow" panose="020B0606020202030204" pitchFamily="34" charset="0"/>
                        </a:rPr>
                        <a:t>білім</a:t>
                      </a:r>
                      <a:r>
                        <a:rPr lang="ru-RU" sz="800" b="0" i="0" u="none" strike="noStrike" dirty="0">
                          <a:solidFill>
                            <a:srgbClr val="007F76"/>
                          </a:solidFill>
                          <a:effectLst/>
                          <a:latin typeface="Arial Narrow" panose="020B0606020202030204" pitchFamily="34" charset="0"/>
                        </a:rPr>
                        <a:t> </a:t>
                      </a:r>
                      <a:r>
                        <a:rPr lang="ru-RU" sz="800" b="0" i="0" u="none" strike="noStrike" dirty="0" err="1">
                          <a:solidFill>
                            <a:srgbClr val="007F76"/>
                          </a:solidFill>
                          <a:effectLst/>
                          <a:latin typeface="Arial Narrow" panose="020B0606020202030204" pitchFamily="34" charset="0"/>
                        </a:rPr>
                        <a:t>берудегі</a:t>
                      </a:r>
                      <a:r>
                        <a:rPr lang="ru-RU" sz="800" b="0" i="0" u="none" strike="noStrike" dirty="0">
                          <a:solidFill>
                            <a:srgbClr val="007F76"/>
                          </a:solidFill>
                          <a:effectLst/>
                          <a:latin typeface="Arial Narrow" panose="020B0606020202030204" pitchFamily="34" charset="0"/>
                        </a:rPr>
                        <a:t> </a:t>
                      </a:r>
                      <a:r>
                        <a:rPr lang="ru-RU" sz="800" b="0" i="0" u="none" strike="noStrike" dirty="0" err="1">
                          <a:solidFill>
                            <a:srgbClr val="007F76"/>
                          </a:solidFill>
                          <a:effectLst/>
                          <a:latin typeface="Arial Narrow" panose="020B0606020202030204" pitchFamily="34" charset="0"/>
                        </a:rPr>
                        <a:t>тәрбиешілер</a:t>
                      </a:r>
                      <a:endParaRPr lang="ru-RU" sz="800" b="0" i="0" u="none" strike="noStrike" dirty="0">
                        <a:solidFill>
                          <a:srgbClr val="007F76"/>
                        </a:solidFill>
                        <a:effectLst/>
                        <a:latin typeface="Arial Narrow" panose="020B0606020202030204" pitchFamily="34" charset="0"/>
                      </a:endParaRPr>
                    </a:p>
                  </a:txBody>
                  <a:tcPr marL="9525" marR="9525" marT="9525" marB="0" anchor="ctr">
                    <a:solidFill>
                      <a:srgbClr val="007F76">
                        <a:alpha val="20000"/>
                      </a:srgbClr>
                    </a:solidFill>
                  </a:tcPr>
                </a:tc>
                <a:tc>
                  <a:txBody>
                    <a:bodyPr/>
                    <a:lstStyle/>
                    <a:p>
                      <a:pPr algn="ctr" rtl="0" fontAlgn="ctr"/>
                      <a:r>
                        <a:rPr lang="ru-RU" sz="800" b="0" i="0" u="none" strike="noStrike">
                          <a:solidFill>
                            <a:srgbClr val="007F76"/>
                          </a:solidFill>
                          <a:effectLst/>
                          <a:latin typeface="Arial Narrow" panose="020B0606020202030204" pitchFamily="34" charset="0"/>
                        </a:rPr>
                        <a:t>1 671</a:t>
                      </a:r>
                    </a:p>
                  </a:txBody>
                  <a:tcPr marL="9525" marR="9525" marT="9525" marB="0" anchor="ctr">
                    <a:solidFill>
                      <a:srgbClr val="007F76">
                        <a:alpha val="20000"/>
                      </a:srgbClr>
                    </a:solidFill>
                  </a:tcPr>
                </a:tc>
                <a:tc>
                  <a:txBody>
                    <a:bodyPr/>
                    <a:lstStyle/>
                    <a:p>
                      <a:pPr algn="ctr" rtl="0" fontAlgn="ctr"/>
                      <a:r>
                        <a:rPr lang="ru-RU" sz="800" b="0" i="0" u="none" strike="noStrike">
                          <a:solidFill>
                            <a:srgbClr val="007F76"/>
                          </a:solidFill>
                          <a:effectLst/>
                          <a:latin typeface="Arial Narrow" panose="020B0606020202030204" pitchFamily="34" charset="0"/>
                        </a:rPr>
                        <a:t>4,7%</a:t>
                      </a:r>
                    </a:p>
                  </a:txBody>
                  <a:tcPr marL="9525" marR="9525" marT="9525" marB="0" anchor="ctr">
                    <a:solidFill>
                      <a:srgbClr val="007F76">
                        <a:alpha val="20000"/>
                      </a:srgbClr>
                    </a:solidFill>
                  </a:tcPr>
                </a:tc>
                <a:tc>
                  <a:txBody>
                    <a:bodyPr/>
                    <a:lstStyle/>
                    <a:p>
                      <a:pPr algn="ctr" rtl="0" fontAlgn="ctr"/>
                      <a:r>
                        <a:rPr lang="ru-RU" sz="800" b="0" i="0" u="none" strike="noStrike" dirty="0" err="1">
                          <a:solidFill>
                            <a:srgbClr val="007F76"/>
                          </a:solidFill>
                          <a:effectLst/>
                          <a:latin typeface="Arial Narrow" panose="020B0606020202030204" pitchFamily="34" charset="0"/>
                        </a:rPr>
                        <a:t>Басқа</a:t>
                      </a:r>
                      <a:r>
                        <a:rPr lang="ru-RU" sz="800" b="0" i="0" u="none" strike="noStrike" dirty="0">
                          <a:solidFill>
                            <a:srgbClr val="007F76"/>
                          </a:solidFill>
                          <a:effectLst/>
                          <a:latin typeface="Arial Narrow" panose="020B0606020202030204" pitchFamily="34" charset="0"/>
                        </a:rPr>
                        <a:t> </a:t>
                      </a:r>
                      <a:r>
                        <a:rPr lang="ru-RU" sz="800" b="0" i="0" u="none" strike="noStrike" dirty="0" err="1">
                          <a:solidFill>
                            <a:srgbClr val="007F76"/>
                          </a:solidFill>
                          <a:effectLst/>
                          <a:latin typeface="Arial Narrow" panose="020B0606020202030204" pitchFamily="34" charset="0"/>
                        </a:rPr>
                        <a:t>кассирлер</a:t>
                      </a:r>
                      <a:r>
                        <a:rPr lang="ru-RU" sz="800" b="0" i="0" u="none" strike="noStrike" dirty="0">
                          <a:solidFill>
                            <a:srgbClr val="007F76"/>
                          </a:solidFill>
                          <a:effectLst/>
                          <a:latin typeface="Arial Narrow" panose="020B0606020202030204" pitchFamily="34" charset="0"/>
                        </a:rPr>
                        <a:t> </a:t>
                      </a:r>
                      <a:r>
                        <a:rPr lang="ru-RU" sz="800" b="0" i="0" u="none" strike="noStrike" dirty="0" err="1">
                          <a:solidFill>
                            <a:srgbClr val="007F76"/>
                          </a:solidFill>
                          <a:effectLst/>
                          <a:latin typeface="Arial Narrow" panose="020B0606020202030204" pitchFamily="34" charset="0"/>
                        </a:rPr>
                        <a:t>және</a:t>
                      </a:r>
                      <a:r>
                        <a:rPr lang="ru-RU" sz="800" b="0" i="0" u="none" strike="noStrike" dirty="0">
                          <a:solidFill>
                            <a:srgbClr val="007F76"/>
                          </a:solidFill>
                          <a:effectLst/>
                          <a:latin typeface="Arial Narrow" panose="020B0606020202030204" pitchFamily="34" charset="0"/>
                        </a:rPr>
                        <a:t> билет </a:t>
                      </a:r>
                      <a:r>
                        <a:rPr lang="ru-RU" sz="800" b="0" i="0" u="none" strike="noStrike" dirty="0" err="1">
                          <a:solidFill>
                            <a:srgbClr val="007F76"/>
                          </a:solidFill>
                          <a:effectLst/>
                          <a:latin typeface="Arial Narrow" panose="020B0606020202030204" pitchFamily="34" charset="0"/>
                        </a:rPr>
                        <a:t>сатушылар</a:t>
                      </a:r>
                      <a:endParaRPr lang="ru-RU" sz="800" b="0" i="0" u="none" strike="noStrike" dirty="0">
                        <a:solidFill>
                          <a:srgbClr val="007F76"/>
                        </a:solidFill>
                        <a:effectLst/>
                        <a:latin typeface="Arial Narrow" panose="020B0606020202030204" pitchFamily="34" charset="0"/>
                      </a:endParaRPr>
                    </a:p>
                  </a:txBody>
                  <a:tcPr marL="9525" marR="9525" marT="9525" marB="0" anchor="ctr">
                    <a:solidFill>
                      <a:srgbClr val="007F76">
                        <a:alpha val="20000"/>
                      </a:srgbClr>
                    </a:solidFill>
                  </a:tcPr>
                </a:tc>
                <a:tc>
                  <a:txBody>
                    <a:bodyPr/>
                    <a:lstStyle/>
                    <a:p>
                      <a:pPr algn="ctr" rtl="0" fontAlgn="ctr"/>
                      <a:r>
                        <a:rPr lang="ru-RU" sz="800" b="0" i="0" u="none" strike="noStrike">
                          <a:solidFill>
                            <a:srgbClr val="007F76"/>
                          </a:solidFill>
                          <a:effectLst/>
                          <a:latin typeface="Arial Narrow" panose="020B0606020202030204" pitchFamily="34" charset="0"/>
                        </a:rPr>
                        <a:t>1 076</a:t>
                      </a:r>
                    </a:p>
                  </a:txBody>
                  <a:tcPr marL="9525" marR="9525" marT="9525" marB="0" anchor="ctr">
                    <a:solidFill>
                      <a:srgbClr val="007F76">
                        <a:alpha val="20000"/>
                      </a:srgbClr>
                    </a:solidFill>
                  </a:tcPr>
                </a:tc>
                <a:tc>
                  <a:txBody>
                    <a:bodyPr/>
                    <a:lstStyle/>
                    <a:p>
                      <a:pPr algn="ctr" rtl="0" fontAlgn="ctr"/>
                      <a:r>
                        <a:rPr lang="ru-RU" sz="800" b="0" i="0" u="none" strike="noStrike">
                          <a:solidFill>
                            <a:srgbClr val="007F76"/>
                          </a:solidFill>
                          <a:effectLst/>
                          <a:latin typeface="Arial Narrow" panose="020B0606020202030204" pitchFamily="34" charset="0"/>
                        </a:rPr>
                        <a:t>3,0%</a:t>
                      </a:r>
                    </a:p>
                  </a:txBody>
                  <a:tcPr marL="9525" marR="9525" marT="9525" marB="0" anchor="ctr">
                    <a:lnR w="12700" cap="flat" cmpd="sng" algn="ctr">
                      <a:noFill/>
                      <a:prstDash val="solid"/>
                      <a:round/>
                      <a:headEnd type="none" w="med" len="med"/>
                      <a:tailEnd type="none" w="med" len="med"/>
                    </a:lnR>
                    <a:solidFill>
                      <a:srgbClr val="007F76">
                        <a:alpha val="20000"/>
                      </a:srgbClr>
                    </a:solidFill>
                  </a:tcPr>
                </a:tc>
                <a:extLst>
                  <a:ext uri="{0D108BD9-81ED-4DB2-BD59-A6C34878D82A}">
                    <a16:rowId xmlns:a16="http://schemas.microsoft.com/office/drawing/2014/main" val="1745570149"/>
                  </a:ext>
                </a:extLst>
              </a:tr>
              <a:tr h="268937">
                <a:tc>
                  <a:txBody>
                    <a:bodyPr/>
                    <a:lstStyle/>
                    <a:p>
                      <a:pPr algn="ctr" fontAlgn="b"/>
                      <a:r>
                        <a:rPr lang="ru-RU" sz="800" u="none" strike="noStrike" dirty="0">
                          <a:solidFill>
                            <a:srgbClr val="007F76"/>
                          </a:solidFill>
                          <a:effectLst/>
                          <a:latin typeface="Arial Narrow" panose="020B0606020202030204" pitchFamily="34" charset="0"/>
                        </a:rPr>
                        <a:t>6</a:t>
                      </a:r>
                      <a:endParaRPr lang="en-US" sz="800" b="0" i="0" u="none" strike="noStrike" dirty="0">
                        <a:solidFill>
                          <a:srgbClr val="007F76"/>
                        </a:solidFill>
                        <a:effectLst/>
                        <a:latin typeface="Arial Narrow" panose="020B0606020202030204" pitchFamily="34" charset="0"/>
                      </a:endParaRPr>
                    </a:p>
                  </a:txBody>
                  <a:tcPr marL="9525" marR="9525" marT="0" marB="0" anchor="ctr">
                    <a:solidFill>
                      <a:schemeClr val="accent6">
                        <a:lumMod val="50000"/>
                        <a:alpha val="1000"/>
                      </a:schemeClr>
                    </a:solidFill>
                  </a:tcPr>
                </a:tc>
                <a:tc>
                  <a:txBody>
                    <a:bodyPr/>
                    <a:lstStyle/>
                    <a:p>
                      <a:pPr>
                        <a:lnSpc>
                          <a:spcPct val="107000"/>
                        </a:lnSpc>
                        <a:spcAft>
                          <a:spcPts val="800"/>
                        </a:spcAft>
                      </a:pPr>
                      <a:r>
                        <a:rPr lang="ru-RU" sz="1000" b="0" i="0" u="none" strike="noStrike" cap="none" dirty="0" err="1">
                          <a:solidFill>
                            <a:srgbClr val="007F76"/>
                          </a:solidFill>
                          <a:effectLst/>
                          <a:latin typeface="Arial Narrow" panose="020B0606020202030204" pitchFamily="34" charset="0"/>
                          <a:ea typeface="+mn-ea"/>
                          <a:cs typeface="+mn-cs"/>
                          <a:sym typeface="Arial"/>
                        </a:rPr>
                        <a:t>Батыс-Қазақстан</a:t>
                      </a:r>
                      <a:r>
                        <a:rPr lang="ru-RU" sz="1000" b="0" i="0" u="none" strike="noStrike" cap="none" dirty="0">
                          <a:solidFill>
                            <a:srgbClr val="007F76"/>
                          </a:solidFill>
                          <a:effectLst/>
                          <a:latin typeface="Arial Narrow" panose="020B0606020202030204" pitchFamily="34" charset="0"/>
                          <a:ea typeface="+mn-ea"/>
                          <a:cs typeface="+mn-cs"/>
                          <a:sym typeface="Arial"/>
                        </a:rPr>
                        <a:t> </a:t>
                      </a:r>
                      <a:r>
                        <a:rPr lang="ru-RU" sz="1000" b="0" i="0" u="none" strike="noStrike" cap="none" dirty="0" err="1">
                          <a:solidFill>
                            <a:srgbClr val="007F76"/>
                          </a:solidFill>
                          <a:effectLst/>
                          <a:latin typeface="Arial Narrow" panose="020B0606020202030204" pitchFamily="34" charset="0"/>
                          <a:ea typeface="+mn-ea"/>
                          <a:cs typeface="+mn-cs"/>
                          <a:sym typeface="Arial"/>
                        </a:rPr>
                        <a:t>облысы</a:t>
                      </a:r>
                      <a:endParaRPr lang="ru-RU" sz="1000" b="0" i="0" u="none" strike="noStrike" cap="none" dirty="0">
                        <a:solidFill>
                          <a:srgbClr val="007F76"/>
                        </a:solidFill>
                        <a:effectLst/>
                        <a:latin typeface="Arial Narrow" panose="020B0606020202030204" pitchFamily="34" charset="0"/>
                        <a:ea typeface="+mn-ea"/>
                        <a:cs typeface="+mn-cs"/>
                        <a:sym typeface="Arial"/>
                      </a:endParaRPr>
                    </a:p>
                  </a:txBody>
                  <a:tcPr marL="68580" marR="68580" marT="0" marB="0" anchor="ctr">
                    <a:solidFill>
                      <a:schemeClr val="accent6">
                        <a:lumMod val="50000"/>
                        <a:alpha val="1000"/>
                      </a:schemeClr>
                    </a:solidFill>
                  </a:tcPr>
                </a:tc>
                <a:tc>
                  <a:txBody>
                    <a:bodyPr/>
                    <a:lstStyle/>
                    <a:p>
                      <a:pPr marL="72000" algn="ctr" fontAlgn="ctr"/>
                      <a:r>
                        <a:rPr lang="ru-RU" sz="800" b="0" i="0" u="none" strike="noStrike" cap="none" dirty="0">
                          <a:solidFill>
                            <a:srgbClr val="007F76"/>
                          </a:solidFill>
                          <a:effectLst/>
                          <a:latin typeface="Arial Narrow" panose="020B0606020202030204" pitchFamily="34" charset="0"/>
                          <a:ea typeface="+mn-ea"/>
                          <a:cs typeface="+mn-cs"/>
                          <a:sym typeface="Arial"/>
                        </a:rPr>
                        <a:t>Жеке </a:t>
                      </a:r>
                      <a:r>
                        <a:rPr lang="ru-RU" sz="800" b="0" i="0" u="none" strike="noStrike" cap="none" dirty="0" err="1">
                          <a:solidFill>
                            <a:srgbClr val="007F76"/>
                          </a:solidFill>
                          <a:effectLst/>
                          <a:latin typeface="Arial Narrow" panose="020B0606020202030204" pitchFamily="34" charset="0"/>
                          <a:ea typeface="+mn-ea"/>
                          <a:cs typeface="+mn-cs"/>
                          <a:sym typeface="Arial"/>
                        </a:rPr>
                        <a:t>жүргізушілер</a:t>
                      </a:r>
                      <a:r>
                        <a:rPr lang="ru-RU" sz="800" b="0" i="0" u="none" strike="noStrike" cap="none" dirty="0">
                          <a:solidFill>
                            <a:srgbClr val="007F76"/>
                          </a:solidFill>
                          <a:effectLst/>
                          <a:latin typeface="Arial Narrow" panose="020B0606020202030204" pitchFamily="34" charset="0"/>
                          <a:ea typeface="+mn-ea"/>
                          <a:cs typeface="+mn-cs"/>
                          <a:sym typeface="Arial"/>
                        </a:rPr>
                        <a:t> мен </a:t>
                      </a:r>
                      <a:r>
                        <a:rPr lang="ru-RU" sz="800" b="0" i="0" u="none" strike="noStrike" cap="none" dirty="0" err="1">
                          <a:solidFill>
                            <a:srgbClr val="007F76"/>
                          </a:solidFill>
                          <a:effectLst/>
                          <a:latin typeface="Arial Narrow" panose="020B0606020202030204" pitchFamily="34" charset="0"/>
                          <a:ea typeface="+mn-ea"/>
                          <a:cs typeface="+mn-cs"/>
                          <a:sym typeface="Arial"/>
                        </a:rPr>
                        <a:t>шопырлар</a:t>
                      </a:r>
                      <a:endParaRPr lang="ru-RU" sz="800" b="0" i="0" u="none" strike="noStrike" cap="none" dirty="0">
                        <a:solidFill>
                          <a:srgbClr val="007F76"/>
                        </a:solidFill>
                        <a:effectLst/>
                        <a:latin typeface="Arial Narrow" panose="020B0606020202030204" pitchFamily="34" charset="0"/>
                        <a:ea typeface="+mn-ea"/>
                        <a:cs typeface="+mn-cs"/>
                        <a:sym typeface="Arial"/>
                      </a:endParaRPr>
                    </a:p>
                  </a:txBody>
                  <a:tcPr marL="9525" marR="9525" marT="9525" marB="0" anchor="ctr">
                    <a:solidFill>
                      <a:schemeClr val="accent6">
                        <a:lumMod val="50000"/>
                        <a:alpha val="1000"/>
                      </a:schemeClr>
                    </a:solidFill>
                  </a:tcPr>
                </a:tc>
                <a:tc>
                  <a:txBody>
                    <a:bodyPr/>
                    <a:lstStyle/>
                    <a:p>
                      <a:pPr algn="ctr" rtl="0" fontAlgn="ctr"/>
                      <a:r>
                        <a:rPr lang="ru-RU" sz="800" b="0" i="0" u="none" strike="noStrike" dirty="0">
                          <a:solidFill>
                            <a:srgbClr val="007F76"/>
                          </a:solidFill>
                          <a:effectLst/>
                          <a:latin typeface="Arial Narrow" panose="020B0606020202030204" pitchFamily="34" charset="0"/>
                        </a:rPr>
                        <a:t>1 545</a:t>
                      </a:r>
                    </a:p>
                  </a:txBody>
                  <a:tcPr marL="9525" marR="9525" marT="9525" marB="0" anchor="ctr">
                    <a:solidFill>
                      <a:schemeClr val="accent6">
                        <a:lumMod val="50000"/>
                        <a:alpha val="1000"/>
                      </a:schemeClr>
                    </a:solidFill>
                  </a:tcPr>
                </a:tc>
                <a:tc>
                  <a:txBody>
                    <a:bodyPr/>
                    <a:lstStyle/>
                    <a:p>
                      <a:pPr algn="ctr" rtl="0" fontAlgn="ctr"/>
                      <a:r>
                        <a:rPr lang="ru-RU" sz="800" b="0" i="0" u="none" strike="noStrike">
                          <a:solidFill>
                            <a:srgbClr val="007F76"/>
                          </a:solidFill>
                          <a:effectLst/>
                          <a:latin typeface="Arial Narrow" panose="020B0606020202030204" pitchFamily="34" charset="0"/>
                        </a:rPr>
                        <a:t>4,1%</a:t>
                      </a:r>
                    </a:p>
                  </a:txBody>
                  <a:tcPr marL="9525" marR="9525" marT="9525" marB="0" anchor="ctr">
                    <a:solidFill>
                      <a:schemeClr val="accent6">
                        <a:lumMod val="50000"/>
                        <a:alpha val="1000"/>
                      </a:schemeClr>
                    </a:solidFill>
                  </a:tcPr>
                </a:tc>
                <a:tc>
                  <a:txBody>
                    <a:bodyPr/>
                    <a:lstStyle/>
                    <a:p>
                      <a:pPr algn="ctr" rtl="0" fontAlgn="ctr"/>
                      <a:r>
                        <a:rPr lang="ru-RU" sz="800" b="0" i="0" u="none" strike="noStrike" dirty="0" err="1">
                          <a:solidFill>
                            <a:srgbClr val="007F76"/>
                          </a:solidFill>
                          <a:effectLst/>
                          <a:latin typeface="Arial Narrow" panose="020B0606020202030204" pitchFamily="34" charset="0"/>
                        </a:rPr>
                        <a:t>Қоғамдық</a:t>
                      </a:r>
                      <a:r>
                        <a:rPr lang="ru-RU" sz="800" b="0" i="0" u="none" strike="noStrike" dirty="0">
                          <a:solidFill>
                            <a:srgbClr val="007F76"/>
                          </a:solidFill>
                          <a:effectLst/>
                          <a:latin typeface="Arial Narrow" panose="020B0606020202030204" pitchFamily="34" charset="0"/>
                        </a:rPr>
                        <a:t> </a:t>
                      </a:r>
                      <a:r>
                        <a:rPr lang="ru-RU" sz="800" b="0" i="0" u="none" strike="noStrike" dirty="0" err="1">
                          <a:solidFill>
                            <a:srgbClr val="007F76"/>
                          </a:solidFill>
                          <a:effectLst/>
                          <a:latin typeface="Arial Narrow" panose="020B0606020202030204" pitchFamily="34" charset="0"/>
                        </a:rPr>
                        <a:t>ғылымдар</a:t>
                      </a:r>
                      <a:r>
                        <a:rPr lang="ru-RU" sz="800" b="0" i="0" u="none" strike="noStrike" dirty="0">
                          <a:solidFill>
                            <a:srgbClr val="007F76"/>
                          </a:solidFill>
                          <a:effectLst/>
                          <a:latin typeface="Arial Narrow" panose="020B0606020202030204" pitchFamily="34" charset="0"/>
                        </a:rPr>
                        <a:t> </a:t>
                      </a:r>
                      <a:r>
                        <a:rPr lang="ru-RU" sz="800" b="0" i="0" u="none" strike="noStrike" dirty="0" err="1">
                          <a:solidFill>
                            <a:srgbClr val="007F76"/>
                          </a:solidFill>
                          <a:effectLst/>
                          <a:latin typeface="Arial Narrow" panose="020B0606020202030204" pitchFamily="34" charset="0"/>
                        </a:rPr>
                        <a:t>бойынша</a:t>
                      </a:r>
                      <a:r>
                        <a:rPr lang="ru-RU" sz="800" b="0" i="0" u="none" strike="noStrike" dirty="0">
                          <a:solidFill>
                            <a:srgbClr val="007F76"/>
                          </a:solidFill>
                          <a:effectLst/>
                          <a:latin typeface="Arial Narrow" panose="020B0606020202030204" pitchFamily="34" charset="0"/>
                        </a:rPr>
                        <a:t> орта </a:t>
                      </a:r>
                      <a:r>
                        <a:rPr lang="ru-RU" sz="800" b="0" i="0" u="none" strike="noStrike" dirty="0" err="1">
                          <a:solidFill>
                            <a:srgbClr val="007F76"/>
                          </a:solidFill>
                          <a:effectLst/>
                          <a:latin typeface="Arial Narrow" panose="020B0606020202030204" pitchFamily="34" charset="0"/>
                        </a:rPr>
                        <a:t>мектеп</a:t>
                      </a:r>
                      <a:r>
                        <a:rPr lang="ru-RU" sz="800" b="0" i="0" u="none" strike="noStrike" dirty="0">
                          <a:solidFill>
                            <a:srgbClr val="007F76"/>
                          </a:solidFill>
                          <a:effectLst/>
                          <a:latin typeface="Arial Narrow" panose="020B0606020202030204" pitchFamily="34" charset="0"/>
                        </a:rPr>
                        <a:t> </a:t>
                      </a:r>
                      <a:r>
                        <a:rPr lang="ru-RU" sz="800" b="0" i="0" u="none" strike="noStrike" dirty="0" err="1">
                          <a:solidFill>
                            <a:srgbClr val="007F76"/>
                          </a:solidFill>
                          <a:effectLst/>
                          <a:latin typeface="Arial Narrow" panose="020B0606020202030204" pitchFamily="34" charset="0"/>
                        </a:rPr>
                        <a:t>мұғалімдері</a:t>
                      </a:r>
                      <a:endParaRPr lang="ru-RU" sz="800" b="0" i="0" u="none" strike="noStrike" dirty="0">
                        <a:solidFill>
                          <a:srgbClr val="007F76"/>
                        </a:solidFill>
                        <a:effectLst/>
                        <a:latin typeface="Arial Narrow" panose="020B0606020202030204" pitchFamily="34" charset="0"/>
                      </a:endParaRPr>
                    </a:p>
                  </a:txBody>
                  <a:tcPr marL="9525" marR="9525" marT="9525" marB="0" anchor="ctr">
                    <a:solidFill>
                      <a:schemeClr val="accent6">
                        <a:lumMod val="50000"/>
                        <a:alpha val="1000"/>
                      </a:schemeClr>
                    </a:solidFill>
                  </a:tcPr>
                </a:tc>
                <a:tc>
                  <a:txBody>
                    <a:bodyPr/>
                    <a:lstStyle/>
                    <a:p>
                      <a:pPr algn="ctr" rtl="0" fontAlgn="ctr"/>
                      <a:r>
                        <a:rPr lang="ru-RU" sz="800" b="0" i="0" u="none" strike="noStrike">
                          <a:solidFill>
                            <a:srgbClr val="007F76"/>
                          </a:solidFill>
                          <a:effectLst/>
                          <a:latin typeface="Arial Narrow" panose="020B0606020202030204" pitchFamily="34" charset="0"/>
                        </a:rPr>
                        <a:t>1 222</a:t>
                      </a:r>
                    </a:p>
                  </a:txBody>
                  <a:tcPr marL="9525" marR="9525" marT="9525" marB="0" anchor="ctr">
                    <a:solidFill>
                      <a:schemeClr val="accent6">
                        <a:lumMod val="50000"/>
                        <a:alpha val="1000"/>
                      </a:schemeClr>
                    </a:solidFill>
                  </a:tcPr>
                </a:tc>
                <a:tc>
                  <a:txBody>
                    <a:bodyPr/>
                    <a:lstStyle/>
                    <a:p>
                      <a:pPr algn="ctr" rtl="0" fontAlgn="ctr"/>
                      <a:r>
                        <a:rPr lang="ru-RU" sz="800" b="0" i="0" u="none" strike="noStrike">
                          <a:solidFill>
                            <a:srgbClr val="007F76"/>
                          </a:solidFill>
                          <a:effectLst/>
                          <a:latin typeface="Arial Narrow" panose="020B0606020202030204" pitchFamily="34" charset="0"/>
                        </a:rPr>
                        <a:t>3,2%</a:t>
                      </a:r>
                    </a:p>
                  </a:txBody>
                  <a:tcPr marL="9525" marR="9525" marT="9525" marB="0" anchor="ctr">
                    <a:solidFill>
                      <a:schemeClr val="accent6">
                        <a:lumMod val="50000"/>
                        <a:alpha val="1000"/>
                      </a:schemeClr>
                    </a:solidFill>
                  </a:tcPr>
                </a:tc>
                <a:tc>
                  <a:txBody>
                    <a:bodyPr/>
                    <a:lstStyle/>
                    <a:p>
                      <a:pPr algn="ctr" rtl="0" fontAlgn="ctr"/>
                      <a:r>
                        <a:rPr lang="ru-RU" sz="800" b="0" i="0" u="none" strike="noStrike" dirty="0" err="1">
                          <a:solidFill>
                            <a:srgbClr val="007F76"/>
                          </a:solidFill>
                          <a:effectLst/>
                          <a:latin typeface="Arial Narrow" panose="020B0606020202030204" pitchFamily="34" charset="0"/>
                        </a:rPr>
                        <a:t>Жоғары</a:t>
                      </a:r>
                      <a:r>
                        <a:rPr lang="ru-RU" sz="800" b="0" i="0" u="none" strike="noStrike" dirty="0">
                          <a:solidFill>
                            <a:srgbClr val="007F76"/>
                          </a:solidFill>
                          <a:effectLst/>
                          <a:latin typeface="Arial Narrow" panose="020B0606020202030204" pitchFamily="34" charset="0"/>
                        </a:rPr>
                        <a:t> </a:t>
                      </a:r>
                      <a:r>
                        <a:rPr lang="ru-RU" sz="800" b="0" i="0" u="none" strike="noStrike" dirty="0" err="1">
                          <a:solidFill>
                            <a:srgbClr val="007F76"/>
                          </a:solidFill>
                          <a:effectLst/>
                          <a:latin typeface="Arial Narrow" panose="020B0606020202030204" pitchFamily="34" charset="0"/>
                        </a:rPr>
                        <a:t>вольтты</a:t>
                      </a:r>
                      <a:r>
                        <a:rPr lang="ru-RU" sz="800" b="0" i="0" u="none" strike="noStrike" dirty="0">
                          <a:solidFill>
                            <a:srgbClr val="007F76"/>
                          </a:solidFill>
                          <a:effectLst/>
                          <a:latin typeface="Arial Narrow" panose="020B0606020202030204" pitchFamily="34" charset="0"/>
                        </a:rPr>
                        <a:t> </a:t>
                      </a:r>
                      <a:r>
                        <a:rPr lang="ru-RU" sz="800" b="0" i="0" u="none" strike="noStrike" dirty="0" err="1">
                          <a:solidFill>
                            <a:srgbClr val="007F76"/>
                          </a:solidFill>
                          <a:effectLst/>
                          <a:latin typeface="Arial Narrow" panose="020B0606020202030204" pitchFamily="34" charset="0"/>
                        </a:rPr>
                        <a:t>электр</a:t>
                      </a:r>
                      <a:r>
                        <a:rPr lang="ru-RU" sz="800" b="0" i="0" u="none" strike="noStrike" dirty="0">
                          <a:solidFill>
                            <a:srgbClr val="007F76"/>
                          </a:solidFill>
                          <a:effectLst/>
                          <a:latin typeface="Arial Narrow" panose="020B0606020202030204" pitchFamily="34" charset="0"/>
                        </a:rPr>
                        <a:t> </a:t>
                      </a:r>
                      <a:r>
                        <a:rPr lang="ru-RU" sz="800" b="0" i="0" u="none" strike="noStrike" dirty="0" err="1">
                          <a:solidFill>
                            <a:srgbClr val="007F76"/>
                          </a:solidFill>
                          <a:effectLst/>
                          <a:latin typeface="Arial Narrow" panose="020B0606020202030204" pitchFamily="34" charset="0"/>
                        </a:rPr>
                        <a:t>тізбектері</a:t>
                      </a:r>
                      <a:r>
                        <a:rPr lang="ru-RU" sz="800" b="0" i="0" u="none" strike="noStrike" dirty="0">
                          <a:solidFill>
                            <a:srgbClr val="007F76"/>
                          </a:solidFill>
                          <a:effectLst/>
                          <a:latin typeface="Arial Narrow" panose="020B0606020202030204" pitchFamily="34" charset="0"/>
                        </a:rPr>
                        <a:t> </a:t>
                      </a:r>
                      <a:r>
                        <a:rPr lang="ru-RU" sz="800" b="0" i="0" u="none" strike="noStrike" dirty="0" err="1">
                          <a:solidFill>
                            <a:srgbClr val="007F76"/>
                          </a:solidFill>
                          <a:effectLst/>
                          <a:latin typeface="Arial Narrow" panose="020B0606020202030204" pitchFamily="34" charset="0"/>
                        </a:rPr>
                        <a:t>бойынша</a:t>
                      </a:r>
                      <a:r>
                        <a:rPr lang="ru-RU" sz="800" b="0" i="0" u="none" strike="noStrike" dirty="0">
                          <a:solidFill>
                            <a:srgbClr val="007F76"/>
                          </a:solidFill>
                          <a:effectLst/>
                          <a:latin typeface="Arial Narrow" panose="020B0606020202030204" pitchFamily="34" charset="0"/>
                        </a:rPr>
                        <a:t> </a:t>
                      </a:r>
                      <a:r>
                        <a:rPr lang="ru-RU" sz="800" b="0" i="0" u="none" strike="noStrike" dirty="0" err="1">
                          <a:solidFill>
                            <a:srgbClr val="007F76"/>
                          </a:solidFill>
                          <a:effectLst/>
                          <a:latin typeface="Arial Narrow" panose="020B0606020202030204" pitchFamily="34" charset="0"/>
                        </a:rPr>
                        <a:t>жөндеушілер</a:t>
                      </a:r>
                      <a:r>
                        <a:rPr lang="ru-RU" sz="800" b="0" i="0" u="none" strike="noStrike" dirty="0">
                          <a:solidFill>
                            <a:srgbClr val="007F76"/>
                          </a:solidFill>
                          <a:effectLst/>
                          <a:latin typeface="Arial Narrow" panose="020B0606020202030204" pitchFamily="34" charset="0"/>
                        </a:rPr>
                        <a:t> ж/е </a:t>
                      </a:r>
                      <a:r>
                        <a:rPr lang="ru-RU" sz="800" b="0" i="0" u="none" strike="noStrike" dirty="0" err="1">
                          <a:solidFill>
                            <a:srgbClr val="007F76"/>
                          </a:solidFill>
                          <a:effectLst/>
                          <a:latin typeface="Arial Narrow" panose="020B0606020202030204" pitchFamily="34" charset="0"/>
                        </a:rPr>
                        <a:t>электрмонтерлер</a:t>
                      </a:r>
                      <a:endParaRPr lang="ru-RU" sz="800" b="0" i="0" u="none" strike="noStrike" dirty="0">
                        <a:solidFill>
                          <a:srgbClr val="007F76"/>
                        </a:solidFill>
                        <a:effectLst/>
                        <a:latin typeface="Arial Narrow" panose="020B0606020202030204" pitchFamily="34" charset="0"/>
                      </a:endParaRPr>
                    </a:p>
                  </a:txBody>
                  <a:tcPr marL="9525" marR="9525" marT="9525" marB="0" anchor="ctr">
                    <a:solidFill>
                      <a:schemeClr val="accent6">
                        <a:lumMod val="50000"/>
                        <a:alpha val="1000"/>
                      </a:schemeClr>
                    </a:solidFill>
                  </a:tcPr>
                </a:tc>
                <a:tc>
                  <a:txBody>
                    <a:bodyPr/>
                    <a:lstStyle/>
                    <a:p>
                      <a:pPr algn="ctr" rtl="0" fontAlgn="ctr"/>
                      <a:r>
                        <a:rPr lang="ru-RU" sz="800" b="0" i="0" u="none" strike="noStrike">
                          <a:solidFill>
                            <a:srgbClr val="007F76"/>
                          </a:solidFill>
                          <a:effectLst/>
                          <a:latin typeface="Arial Narrow" panose="020B0606020202030204" pitchFamily="34" charset="0"/>
                        </a:rPr>
                        <a:t>1 199</a:t>
                      </a:r>
                    </a:p>
                  </a:txBody>
                  <a:tcPr marL="9525" marR="9525" marT="9525" marB="0" anchor="ctr">
                    <a:solidFill>
                      <a:schemeClr val="accent6">
                        <a:lumMod val="50000"/>
                        <a:alpha val="1000"/>
                      </a:schemeClr>
                    </a:solidFill>
                  </a:tcPr>
                </a:tc>
                <a:tc>
                  <a:txBody>
                    <a:bodyPr/>
                    <a:lstStyle/>
                    <a:p>
                      <a:pPr algn="ctr" rtl="0" fontAlgn="ctr"/>
                      <a:r>
                        <a:rPr lang="ru-RU" sz="800" b="0" i="0" u="none" strike="noStrike">
                          <a:solidFill>
                            <a:srgbClr val="007F76"/>
                          </a:solidFill>
                          <a:effectLst/>
                          <a:latin typeface="Arial Narrow" panose="020B0606020202030204" pitchFamily="34" charset="0"/>
                        </a:rPr>
                        <a:t>3,2%</a:t>
                      </a:r>
                    </a:p>
                  </a:txBody>
                  <a:tcPr marL="9525" marR="9525" marT="9525" marB="0" anchor="ctr">
                    <a:lnR w="12700" cap="flat" cmpd="sng" algn="ctr">
                      <a:noFill/>
                      <a:prstDash val="solid"/>
                      <a:round/>
                      <a:headEnd type="none" w="med" len="med"/>
                      <a:tailEnd type="none" w="med" len="med"/>
                    </a:lnR>
                    <a:solidFill>
                      <a:schemeClr val="accent6">
                        <a:lumMod val="50000"/>
                        <a:alpha val="1000"/>
                      </a:schemeClr>
                    </a:solidFill>
                  </a:tcPr>
                </a:tc>
                <a:extLst>
                  <a:ext uri="{0D108BD9-81ED-4DB2-BD59-A6C34878D82A}">
                    <a16:rowId xmlns:a16="http://schemas.microsoft.com/office/drawing/2014/main" val="4097615506"/>
                  </a:ext>
                </a:extLst>
              </a:tr>
              <a:tr h="268937">
                <a:tc>
                  <a:txBody>
                    <a:bodyPr/>
                    <a:lstStyle/>
                    <a:p>
                      <a:pPr algn="ctr" fontAlgn="b"/>
                      <a:r>
                        <a:rPr lang="ru-RU" sz="800" u="none" strike="noStrike" dirty="0">
                          <a:solidFill>
                            <a:srgbClr val="007F76"/>
                          </a:solidFill>
                          <a:effectLst/>
                          <a:latin typeface="Arial Narrow" panose="020B0606020202030204" pitchFamily="34" charset="0"/>
                        </a:rPr>
                        <a:t>7</a:t>
                      </a:r>
                      <a:endParaRPr lang="en-US" sz="800" b="0" i="0" u="none" strike="noStrike" dirty="0">
                        <a:solidFill>
                          <a:srgbClr val="007F76"/>
                        </a:solidFill>
                        <a:effectLst/>
                        <a:latin typeface="Arial Narrow" panose="020B0606020202030204" pitchFamily="34" charset="0"/>
                      </a:endParaRPr>
                    </a:p>
                  </a:txBody>
                  <a:tcPr marL="9525" marR="9525" marT="0" marB="0" anchor="ctr">
                    <a:solidFill>
                      <a:srgbClr val="007F76">
                        <a:alpha val="20000"/>
                      </a:srgbClr>
                    </a:solidFill>
                  </a:tcPr>
                </a:tc>
                <a:tc>
                  <a:txBody>
                    <a:bodyPr/>
                    <a:lstStyle/>
                    <a:p>
                      <a:pPr>
                        <a:lnSpc>
                          <a:spcPct val="107000"/>
                        </a:lnSpc>
                        <a:spcAft>
                          <a:spcPts val="800"/>
                        </a:spcAft>
                      </a:pPr>
                      <a:r>
                        <a:rPr lang="ru-RU" sz="1000" b="0" i="0" u="none" strike="noStrike" cap="none" dirty="0">
                          <a:solidFill>
                            <a:srgbClr val="007F76"/>
                          </a:solidFill>
                          <a:effectLst/>
                          <a:latin typeface="Arial Narrow" panose="020B0606020202030204" pitchFamily="34" charset="0"/>
                          <a:ea typeface="+mn-ea"/>
                          <a:cs typeface="+mn-cs"/>
                          <a:sym typeface="Arial"/>
                        </a:rPr>
                        <a:t>Жамбыл </a:t>
                      </a:r>
                      <a:r>
                        <a:rPr lang="ru-RU" sz="1000" b="0" i="0" u="none" strike="noStrike" cap="none" dirty="0" err="1">
                          <a:solidFill>
                            <a:srgbClr val="007F76"/>
                          </a:solidFill>
                          <a:effectLst/>
                          <a:latin typeface="Arial Narrow" panose="020B0606020202030204" pitchFamily="34" charset="0"/>
                          <a:ea typeface="+mn-ea"/>
                          <a:cs typeface="+mn-cs"/>
                          <a:sym typeface="Arial"/>
                        </a:rPr>
                        <a:t>облысы</a:t>
                      </a:r>
                      <a:endParaRPr lang="ru-RU" sz="1000" b="0" i="0" u="none" strike="noStrike" cap="none" dirty="0">
                        <a:solidFill>
                          <a:srgbClr val="007F76"/>
                        </a:solidFill>
                        <a:effectLst/>
                        <a:latin typeface="Arial Narrow" panose="020B0606020202030204" pitchFamily="34" charset="0"/>
                        <a:ea typeface="+mn-ea"/>
                        <a:cs typeface="+mn-cs"/>
                        <a:sym typeface="Arial"/>
                      </a:endParaRPr>
                    </a:p>
                  </a:txBody>
                  <a:tcPr marL="68580" marR="68580" marT="0" marB="0" anchor="ctr">
                    <a:solidFill>
                      <a:srgbClr val="007F76">
                        <a:alpha val="20000"/>
                      </a:srgbClr>
                    </a:solidFill>
                  </a:tcPr>
                </a:tc>
                <a:tc>
                  <a:txBody>
                    <a:bodyPr/>
                    <a:lstStyle/>
                    <a:p>
                      <a:pPr algn="ctr" rtl="0" fontAlgn="ctr"/>
                      <a:r>
                        <a:rPr lang="ru-RU" sz="800" b="0" i="0" u="none" strike="noStrike" dirty="0" err="1">
                          <a:solidFill>
                            <a:srgbClr val="007F76"/>
                          </a:solidFill>
                          <a:effectLst/>
                          <a:latin typeface="Arial Narrow" panose="020B0606020202030204" pitchFamily="34" charset="0"/>
                        </a:rPr>
                        <a:t>Қоғамдық</a:t>
                      </a:r>
                      <a:r>
                        <a:rPr lang="ru-RU" sz="800" b="0" i="0" u="none" strike="noStrike" dirty="0">
                          <a:solidFill>
                            <a:srgbClr val="007F76"/>
                          </a:solidFill>
                          <a:effectLst/>
                          <a:latin typeface="Arial Narrow" panose="020B0606020202030204" pitchFamily="34" charset="0"/>
                        </a:rPr>
                        <a:t> </a:t>
                      </a:r>
                      <a:r>
                        <a:rPr lang="ru-RU" sz="800" b="0" i="0" u="none" strike="noStrike" dirty="0" err="1">
                          <a:solidFill>
                            <a:srgbClr val="007F76"/>
                          </a:solidFill>
                          <a:effectLst/>
                          <a:latin typeface="Arial Narrow" panose="020B0606020202030204" pitchFamily="34" charset="0"/>
                        </a:rPr>
                        <a:t>ғылымдар</a:t>
                      </a:r>
                      <a:r>
                        <a:rPr lang="ru-RU" sz="800" b="0" i="0" u="none" strike="noStrike" dirty="0">
                          <a:solidFill>
                            <a:srgbClr val="007F76"/>
                          </a:solidFill>
                          <a:effectLst/>
                          <a:latin typeface="Arial Narrow" panose="020B0606020202030204" pitchFamily="34" charset="0"/>
                        </a:rPr>
                        <a:t> </a:t>
                      </a:r>
                      <a:r>
                        <a:rPr lang="ru-RU" sz="800" b="0" i="0" u="none" strike="noStrike" dirty="0" err="1">
                          <a:solidFill>
                            <a:srgbClr val="007F76"/>
                          </a:solidFill>
                          <a:effectLst/>
                          <a:latin typeface="Arial Narrow" panose="020B0606020202030204" pitchFamily="34" charset="0"/>
                        </a:rPr>
                        <a:t>бойынша</a:t>
                      </a:r>
                      <a:r>
                        <a:rPr lang="ru-RU" sz="800" b="0" i="0" u="none" strike="noStrike" dirty="0">
                          <a:solidFill>
                            <a:srgbClr val="007F76"/>
                          </a:solidFill>
                          <a:effectLst/>
                          <a:latin typeface="Arial Narrow" panose="020B0606020202030204" pitchFamily="34" charset="0"/>
                        </a:rPr>
                        <a:t> орта </a:t>
                      </a:r>
                      <a:r>
                        <a:rPr lang="ru-RU" sz="800" b="0" i="0" u="none" strike="noStrike" dirty="0" err="1">
                          <a:solidFill>
                            <a:srgbClr val="007F76"/>
                          </a:solidFill>
                          <a:effectLst/>
                          <a:latin typeface="Arial Narrow" panose="020B0606020202030204" pitchFamily="34" charset="0"/>
                        </a:rPr>
                        <a:t>мектеп</a:t>
                      </a:r>
                      <a:r>
                        <a:rPr lang="ru-RU" sz="800" b="0" i="0" u="none" strike="noStrike" dirty="0">
                          <a:solidFill>
                            <a:srgbClr val="007F76"/>
                          </a:solidFill>
                          <a:effectLst/>
                          <a:latin typeface="Arial Narrow" panose="020B0606020202030204" pitchFamily="34" charset="0"/>
                        </a:rPr>
                        <a:t> </a:t>
                      </a:r>
                      <a:r>
                        <a:rPr lang="ru-RU" sz="800" b="0" i="0" u="none" strike="noStrike" dirty="0" err="1">
                          <a:solidFill>
                            <a:srgbClr val="007F76"/>
                          </a:solidFill>
                          <a:effectLst/>
                          <a:latin typeface="Arial Narrow" panose="020B0606020202030204" pitchFamily="34" charset="0"/>
                        </a:rPr>
                        <a:t>мұғалімдері</a:t>
                      </a:r>
                      <a:endParaRPr lang="ru-RU" sz="800" b="0" i="0" u="none" strike="noStrike" dirty="0">
                        <a:solidFill>
                          <a:srgbClr val="007F76"/>
                        </a:solidFill>
                        <a:effectLst/>
                        <a:latin typeface="Arial Narrow" panose="020B0606020202030204" pitchFamily="34" charset="0"/>
                      </a:endParaRPr>
                    </a:p>
                  </a:txBody>
                  <a:tcPr marL="9525" marR="9525" marT="9525" marB="0" anchor="ctr">
                    <a:solidFill>
                      <a:srgbClr val="007F76">
                        <a:alpha val="20000"/>
                      </a:srgbClr>
                    </a:solidFill>
                  </a:tcPr>
                </a:tc>
                <a:tc>
                  <a:txBody>
                    <a:bodyPr/>
                    <a:lstStyle/>
                    <a:p>
                      <a:pPr algn="ctr" rtl="0" fontAlgn="ctr"/>
                      <a:r>
                        <a:rPr lang="ru-RU" sz="800" b="0" i="0" u="none" strike="noStrike">
                          <a:solidFill>
                            <a:srgbClr val="007F76"/>
                          </a:solidFill>
                          <a:effectLst/>
                          <a:latin typeface="Arial Narrow" panose="020B0606020202030204" pitchFamily="34" charset="0"/>
                        </a:rPr>
                        <a:t>2 379</a:t>
                      </a:r>
                    </a:p>
                  </a:txBody>
                  <a:tcPr marL="9525" marR="9525" marT="9525" marB="0" anchor="ctr">
                    <a:solidFill>
                      <a:srgbClr val="007F76">
                        <a:alpha val="20000"/>
                      </a:srgbClr>
                    </a:solidFill>
                  </a:tcPr>
                </a:tc>
                <a:tc>
                  <a:txBody>
                    <a:bodyPr/>
                    <a:lstStyle/>
                    <a:p>
                      <a:pPr algn="ctr" rtl="0" fontAlgn="ctr"/>
                      <a:r>
                        <a:rPr lang="ru-RU" sz="800" b="0" i="0" u="none" strike="noStrike">
                          <a:solidFill>
                            <a:srgbClr val="007F76"/>
                          </a:solidFill>
                          <a:effectLst/>
                          <a:latin typeface="Arial Narrow" panose="020B0606020202030204" pitchFamily="34" charset="0"/>
                        </a:rPr>
                        <a:t>7,0%</a:t>
                      </a:r>
                    </a:p>
                  </a:txBody>
                  <a:tcPr marL="9525" marR="9525" marT="9525" marB="0" anchor="ctr">
                    <a:solidFill>
                      <a:srgbClr val="007F76">
                        <a:alpha val="20000"/>
                      </a:srgbClr>
                    </a:solidFill>
                  </a:tcPr>
                </a:tc>
                <a:tc>
                  <a:txBody>
                    <a:bodyPr/>
                    <a:lstStyle/>
                    <a:p>
                      <a:pPr algn="ctr" rtl="0" fontAlgn="ctr"/>
                      <a:r>
                        <a:rPr lang="ru-RU" sz="800" b="0" i="0" u="none" strike="noStrike" dirty="0">
                          <a:solidFill>
                            <a:srgbClr val="007F76"/>
                          </a:solidFill>
                          <a:effectLst/>
                          <a:latin typeface="Arial Narrow" panose="020B0606020202030204" pitchFamily="34" charset="0"/>
                        </a:rPr>
                        <a:t>Математика </a:t>
                      </a:r>
                      <a:r>
                        <a:rPr lang="ru-RU" sz="800" b="0" i="0" u="none" strike="noStrike" dirty="0" err="1">
                          <a:solidFill>
                            <a:srgbClr val="007F76"/>
                          </a:solidFill>
                          <a:effectLst/>
                          <a:latin typeface="Arial Narrow" panose="020B0606020202030204" pitchFamily="34" charset="0"/>
                        </a:rPr>
                        <a:t>ғылымдары</a:t>
                      </a:r>
                      <a:r>
                        <a:rPr lang="ru-RU" sz="800" b="0" i="0" u="none" strike="noStrike" dirty="0">
                          <a:solidFill>
                            <a:srgbClr val="007F76"/>
                          </a:solidFill>
                          <a:effectLst/>
                          <a:latin typeface="Arial Narrow" panose="020B0606020202030204" pitchFamily="34" charset="0"/>
                        </a:rPr>
                        <a:t> </a:t>
                      </a:r>
                      <a:r>
                        <a:rPr lang="ru-RU" sz="800" b="0" i="0" u="none" strike="noStrike" dirty="0" err="1">
                          <a:solidFill>
                            <a:srgbClr val="007F76"/>
                          </a:solidFill>
                          <a:effectLst/>
                          <a:latin typeface="Arial Narrow" panose="020B0606020202030204" pitchFamily="34" charset="0"/>
                        </a:rPr>
                        <a:t>бойынша</a:t>
                      </a:r>
                      <a:r>
                        <a:rPr lang="ru-RU" sz="800" b="0" i="0" u="none" strike="noStrike" dirty="0">
                          <a:solidFill>
                            <a:srgbClr val="007F76"/>
                          </a:solidFill>
                          <a:effectLst/>
                          <a:latin typeface="Arial Narrow" panose="020B0606020202030204" pitchFamily="34" charset="0"/>
                        </a:rPr>
                        <a:t> орта </a:t>
                      </a:r>
                      <a:r>
                        <a:rPr lang="ru-RU" sz="800" b="0" i="0" u="none" strike="noStrike" dirty="0" err="1">
                          <a:solidFill>
                            <a:srgbClr val="007F76"/>
                          </a:solidFill>
                          <a:effectLst/>
                          <a:latin typeface="Arial Narrow" panose="020B0606020202030204" pitchFamily="34" charset="0"/>
                        </a:rPr>
                        <a:t>мектеп</a:t>
                      </a:r>
                      <a:r>
                        <a:rPr lang="ru-RU" sz="800" b="0" i="0" u="none" strike="noStrike" dirty="0">
                          <a:solidFill>
                            <a:srgbClr val="007F76"/>
                          </a:solidFill>
                          <a:effectLst/>
                          <a:latin typeface="Arial Narrow" panose="020B0606020202030204" pitchFamily="34" charset="0"/>
                        </a:rPr>
                        <a:t> </a:t>
                      </a:r>
                      <a:r>
                        <a:rPr lang="ru-RU" sz="800" b="0" i="0" u="none" strike="noStrike" dirty="0" err="1">
                          <a:solidFill>
                            <a:srgbClr val="007F76"/>
                          </a:solidFill>
                          <a:effectLst/>
                          <a:latin typeface="Arial Narrow" panose="020B0606020202030204" pitchFamily="34" charset="0"/>
                        </a:rPr>
                        <a:t>мұғалімдері</a:t>
                      </a:r>
                      <a:endParaRPr lang="ru-RU" sz="800" b="0" i="0" u="none" strike="noStrike" dirty="0">
                        <a:solidFill>
                          <a:srgbClr val="007F76"/>
                        </a:solidFill>
                        <a:effectLst/>
                        <a:latin typeface="Arial Narrow" panose="020B0606020202030204" pitchFamily="34" charset="0"/>
                      </a:endParaRPr>
                    </a:p>
                  </a:txBody>
                  <a:tcPr marL="9525" marR="9525" marT="9525" marB="0" anchor="ctr">
                    <a:solidFill>
                      <a:srgbClr val="007F76">
                        <a:alpha val="20000"/>
                      </a:srgbClr>
                    </a:solidFill>
                  </a:tcPr>
                </a:tc>
                <a:tc>
                  <a:txBody>
                    <a:bodyPr/>
                    <a:lstStyle/>
                    <a:p>
                      <a:pPr algn="ctr" rtl="0" fontAlgn="ctr"/>
                      <a:r>
                        <a:rPr lang="ru-RU" sz="800" b="0" i="0" u="none" strike="noStrike">
                          <a:solidFill>
                            <a:srgbClr val="007F76"/>
                          </a:solidFill>
                          <a:effectLst/>
                          <a:latin typeface="Arial Narrow" panose="020B0606020202030204" pitchFamily="34" charset="0"/>
                        </a:rPr>
                        <a:t>1 452</a:t>
                      </a:r>
                    </a:p>
                  </a:txBody>
                  <a:tcPr marL="9525" marR="9525" marT="9525" marB="0" anchor="ctr">
                    <a:solidFill>
                      <a:srgbClr val="007F76">
                        <a:alpha val="20000"/>
                      </a:srgbClr>
                    </a:solidFill>
                  </a:tcPr>
                </a:tc>
                <a:tc>
                  <a:txBody>
                    <a:bodyPr/>
                    <a:lstStyle/>
                    <a:p>
                      <a:pPr algn="ctr" rtl="0" fontAlgn="ctr"/>
                      <a:r>
                        <a:rPr lang="ru-RU" sz="800" b="0" i="0" u="none" strike="noStrike">
                          <a:solidFill>
                            <a:srgbClr val="007F76"/>
                          </a:solidFill>
                          <a:effectLst/>
                          <a:latin typeface="Arial Narrow" panose="020B0606020202030204" pitchFamily="34" charset="0"/>
                        </a:rPr>
                        <a:t>4,3%</a:t>
                      </a:r>
                    </a:p>
                  </a:txBody>
                  <a:tcPr marL="9525" marR="9525" marT="9525" marB="0" anchor="ctr">
                    <a:solidFill>
                      <a:srgbClr val="007F76">
                        <a:alpha val="20000"/>
                      </a:srgbClr>
                    </a:solidFill>
                  </a:tcPr>
                </a:tc>
                <a:tc>
                  <a:txBody>
                    <a:bodyPr/>
                    <a:lstStyle/>
                    <a:p>
                      <a:pPr algn="ctr" rtl="0" fontAlgn="ctr"/>
                      <a:r>
                        <a:rPr lang="ru-RU" sz="800" b="0" i="0" u="none" strike="noStrike" dirty="0" err="1">
                          <a:solidFill>
                            <a:srgbClr val="007F76"/>
                          </a:solidFill>
                          <a:effectLst/>
                          <a:latin typeface="Arial Narrow" panose="020B0606020202030204" pitchFamily="34" charset="0"/>
                        </a:rPr>
                        <a:t>Бастауыш</a:t>
                      </a:r>
                      <a:r>
                        <a:rPr lang="ru-RU" sz="800" b="0" i="0" u="none" strike="noStrike" dirty="0">
                          <a:solidFill>
                            <a:srgbClr val="007F76"/>
                          </a:solidFill>
                          <a:effectLst/>
                          <a:latin typeface="Arial Narrow" panose="020B0606020202030204" pitchFamily="34" charset="0"/>
                        </a:rPr>
                        <a:t> </a:t>
                      </a:r>
                      <a:r>
                        <a:rPr lang="ru-RU" sz="800" b="0" i="0" u="none" strike="noStrike" dirty="0" err="1">
                          <a:solidFill>
                            <a:srgbClr val="007F76"/>
                          </a:solidFill>
                          <a:effectLst/>
                          <a:latin typeface="Arial Narrow" panose="020B0606020202030204" pitchFamily="34" charset="0"/>
                        </a:rPr>
                        <a:t>мектеп</a:t>
                      </a:r>
                      <a:r>
                        <a:rPr lang="ru-RU" sz="800" b="0" i="0" u="none" strike="noStrike" dirty="0">
                          <a:solidFill>
                            <a:srgbClr val="007F76"/>
                          </a:solidFill>
                          <a:effectLst/>
                          <a:latin typeface="Arial Narrow" panose="020B0606020202030204" pitchFamily="34" charset="0"/>
                        </a:rPr>
                        <a:t> </a:t>
                      </a:r>
                      <a:r>
                        <a:rPr lang="ru-RU" sz="800" b="0" i="0" u="none" strike="noStrike" dirty="0" err="1">
                          <a:solidFill>
                            <a:srgbClr val="007F76"/>
                          </a:solidFill>
                          <a:effectLst/>
                          <a:latin typeface="Arial Narrow" panose="020B0606020202030204" pitchFamily="34" charset="0"/>
                        </a:rPr>
                        <a:t>мұғалімі</a:t>
                      </a:r>
                      <a:endParaRPr lang="ru-RU" sz="800" b="0" i="0" u="none" strike="noStrike" dirty="0">
                        <a:solidFill>
                          <a:srgbClr val="007F76"/>
                        </a:solidFill>
                        <a:effectLst/>
                        <a:latin typeface="Arial Narrow" panose="020B0606020202030204" pitchFamily="34" charset="0"/>
                      </a:endParaRPr>
                    </a:p>
                  </a:txBody>
                  <a:tcPr marL="9525" marR="9525" marT="9525" marB="0" anchor="ctr">
                    <a:solidFill>
                      <a:srgbClr val="007F76">
                        <a:alpha val="20000"/>
                      </a:srgbClr>
                    </a:solidFill>
                  </a:tcPr>
                </a:tc>
                <a:tc>
                  <a:txBody>
                    <a:bodyPr/>
                    <a:lstStyle/>
                    <a:p>
                      <a:pPr algn="ctr" rtl="0" fontAlgn="ctr"/>
                      <a:r>
                        <a:rPr lang="ru-RU" sz="800" b="0" i="0" u="none" strike="noStrike">
                          <a:solidFill>
                            <a:srgbClr val="007F76"/>
                          </a:solidFill>
                          <a:effectLst/>
                          <a:latin typeface="Arial Narrow" panose="020B0606020202030204" pitchFamily="34" charset="0"/>
                        </a:rPr>
                        <a:t>1 448</a:t>
                      </a:r>
                    </a:p>
                  </a:txBody>
                  <a:tcPr marL="9525" marR="9525" marT="9525" marB="0" anchor="ctr">
                    <a:solidFill>
                      <a:srgbClr val="007F76">
                        <a:alpha val="20000"/>
                      </a:srgbClr>
                    </a:solidFill>
                  </a:tcPr>
                </a:tc>
                <a:tc>
                  <a:txBody>
                    <a:bodyPr/>
                    <a:lstStyle/>
                    <a:p>
                      <a:pPr algn="ctr" rtl="0" fontAlgn="ctr"/>
                      <a:r>
                        <a:rPr lang="ru-RU" sz="800" b="0" i="0" u="none" strike="noStrike">
                          <a:solidFill>
                            <a:srgbClr val="007F76"/>
                          </a:solidFill>
                          <a:effectLst/>
                          <a:latin typeface="Arial Narrow" panose="020B0606020202030204" pitchFamily="34" charset="0"/>
                        </a:rPr>
                        <a:t>4,3%</a:t>
                      </a:r>
                    </a:p>
                  </a:txBody>
                  <a:tcPr marL="9525" marR="9525" marT="9525" marB="0" anchor="ctr">
                    <a:lnR w="12700" cap="flat" cmpd="sng" algn="ctr">
                      <a:noFill/>
                      <a:prstDash val="solid"/>
                      <a:round/>
                      <a:headEnd type="none" w="med" len="med"/>
                      <a:tailEnd type="none" w="med" len="med"/>
                    </a:lnR>
                    <a:solidFill>
                      <a:srgbClr val="007F76">
                        <a:alpha val="20000"/>
                      </a:srgbClr>
                    </a:solidFill>
                  </a:tcPr>
                </a:tc>
                <a:extLst>
                  <a:ext uri="{0D108BD9-81ED-4DB2-BD59-A6C34878D82A}">
                    <a16:rowId xmlns:a16="http://schemas.microsoft.com/office/drawing/2014/main" val="3028713347"/>
                  </a:ext>
                </a:extLst>
              </a:tr>
              <a:tr h="268937">
                <a:tc>
                  <a:txBody>
                    <a:bodyPr/>
                    <a:lstStyle/>
                    <a:p>
                      <a:pPr algn="ctr" fontAlgn="b"/>
                      <a:r>
                        <a:rPr lang="ru-RU" sz="800" u="none" strike="noStrike" dirty="0">
                          <a:solidFill>
                            <a:srgbClr val="007F76"/>
                          </a:solidFill>
                          <a:effectLst/>
                          <a:latin typeface="Arial Narrow" panose="020B0606020202030204" pitchFamily="34" charset="0"/>
                        </a:rPr>
                        <a:t>8</a:t>
                      </a:r>
                      <a:endParaRPr lang="en-US" sz="800" b="0" i="0" u="none" strike="noStrike" dirty="0">
                        <a:solidFill>
                          <a:srgbClr val="007F76"/>
                        </a:solidFill>
                        <a:effectLst/>
                        <a:latin typeface="Arial Narrow" panose="020B0606020202030204" pitchFamily="34" charset="0"/>
                      </a:endParaRPr>
                    </a:p>
                  </a:txBody>
                  <a:tcPr marL="9525" marR="9525" marT="0" marB="0" anchor="ctr">
                    <a:solidFill>
                      <a:schemeClr val="accent6">
                        <a:lumMod val="50000"/>
                        <a:alpha val="1000"/>
                      </a:schemeClr>
                    </a:solidFill>
                  </a:tcPr>
                </a:tc>
                <a:tc>
                  <a:txBody>
                    <a:bodyPr/>
                    <a:lstStyle/>
                    <a:p>
                      <a:pPr>
                        <a:lnSpc>
                          <a:spcPct val="107000"/>
                        </a:lnSpc>
                        <a:spcAft>
                          <a:spcPts val="800"/>
                        </a:spcAft>
                      </a:pPr>
                      <a:r>
                        <a:rPr lang="ru-RU" sz="1000" b="0" i="0" u="none" strike="noStrike" cap="none" dirty="0" err="1">
                          <a:solidFill>
                            <a:srgbClr val="007F76"/>
                          </a:solidFill>
                          <a:effectLst/>
                          <a:latin typeface="Arial Narrow" panose="020B0606020202030204" pitchFamily="34" charset="0"/>
                          <a:ea typeface="+mn-ea"/>
                          <a:cs typeface="+mn-cs"/>
                          <a:sym typeface="Arial"/>
                        </a:rPr>
                        <a:t>Жетісу</a:t>
                      </a:r>
                      <a:r>
                        <a:rPr lang="ru-RU" sz="1000" b="0" i="0" u="none" strike="noStrike" cap="none" dirty="0">
                          <a:solidFill>
                            <a:srgbClr val="007F76"/>
                          </a:solidFill>
                          <a:effectLst/>
                          <a:latin typeface="Arial Narrow" panose="020B0606020202030204" pitchFamily="34" charset="0"/>
                          <a:ea typeface="+mn-ea"/>
                          <a:cs typeface="+mn-cs"/>
                          <a:sym typeface="Arial"/>
                        </a:rPr>
                        <a:t> </a:t>
                      </a:r>
                      <a:r>
                        <a:rPr lang="ru-RU" sz="1000" b="0" i="0" u="none" strike="noStrike" cap="none" dirty="0" err="1">
                          <a:solidFill>
                            <a:srgbClr val="007F76"/>
                          </a:solidFill>
                          <a:effectLst/>
                          <a:latin typeface="Arial Narrow" panose="020B0606020202030204" pitchFamily="34" charset="0"/>
                          <a:ea typeface="+mn-ea"/>
                          <a:cs typeface="+mn-cs"/>
                          <a:sym typeface="Arial"/>
                        </a:rPr>
                        <a:t>облысы</a:t>
                      </a:r>
                      <a:endParaRPr lang="ru-RU" sz="1000" b="0" i="0" u="none" strike="noStrike" cap="none" dirty="0">
                        <a:solidFill>
                          <a:srgbClr val="007F76"/>
                        </a:solidFill>
                        <a:effectLst/>
                        <a:latin typeface="Arial Narrow" panose="020B0606020202030204" pitchFamily="34" charset="0"/>
                        <a:ea typeface="+mn-ea"/>
                        <a:cs typeface="+mn-cs"/>
                        <a:sym typeface="Arial"/>
                      </a:endParaRPr>
                    </a:p>
                  </a:txBody>
                  <a:tcPr marL="68580" marR="68580" marT="0" marB="0" anchor="ctr">
                    <a:solidFill>
                      <a:schemeClr val="accent6">
                        <a:lumMod val="50000"/>
                        <a:alpha val="1000"/>
                      </a:schemeClr>
                    </a:solidFill>
                  </a:tcPr>
                </a:tc>
                <a:tc>
                  <a:txBody>
                    <a:bodyPr/>
                    <a:lstStyle/>
                    <a:p>
                      <a:pPr algn="ctr" rtl="0" fontAlgn="ctr"/>
                      <a:r>
                        <a:rPr lang="ru-RU" sz="800" b="0" i="0" u="none" strike="noStrike" dirty="0" err="1">
                          <a:solidFill>
                            <a:srgbClr val="007F76"/>
                          </a:solidFill>
                          <a:effectLst/>
                          <a:latin typeface="Arial Narrow" panose="020B0606020202030204" pitchFamily="34" charset="0"/>
                        </a:rPr>
                        <a:t>Қоғамдық</a:t>
                      </a:r>
                      <a:r>
                        <a:rPr lang="ru-RU" sz="800" b="0" i="0" u="none" strike="noStrike" dirty="0">
                          <a:solidFill>
                            <a:srgbClr val="007F76"/>
                          </a:solidFill>
                          <a:effectLst/>
                          <a:latin typeface="Arial Narrow" panose="020B0606020202030204" pitchFamily="34" charset="0"/>
                        </a:rPr>
                        <a:t> </a:t>
                      </a:r>
                      <a:r>
                        <a:rPr lang="ru-RU" sz="800" b="0" i="0" u="none" strike="noStrike" dirty="0" err="1">
                          <a:solidFill>
                            <a:srgbClr val="007F76"/>
                          </a:solidFill>
                          <a:effectLst/>
                          <a:latin typeface="Arial Narrow" panose="020B0606020202030204" pitchFamily="34" charset="0"/>
                        </a:rPr>
                        <a:t>ғылымдар</a:t>
                      </a:r>
                      <a:r>
                        <a:rPr lang="ru-RU" sz="800" b="0" i="0" u="none" strike="noStrike" dirty="0">
                          <a:solidFill>
                            <a:srgbClr val="007F76"/>
                          </a:solidFill>
                          <a:effectLst/>
                          <a:latin typeface="Arial Narrow" panose="020B0606020202030204" pitchFamily="34" charset="0"/>
                        </a:rPr>
                        <a:t> </a:t>
                      </a:r>
                      <a:r>
                        <a:rPr lang="ru-RU" sz="800" b="0" i="0" u="none" strike="noStrike" dirty="0" err="1">
                          <a:solidFill>
                            <a:srgbClr val="007F76"/>
                          </a:solidFill>
                          <a:effectLst/>
                          <a:latin typeface="Arial Narrow" panose="020B0606020202030204" pitchFamily="34" charset="0"/>
                        </a:rPr>
                        <a:t>бойынша</a:t>
                      </a:r>
                      <a:r>
                        <a:rPr lang="ru-RU" sz="800" b="0" i="0" u="none" strike="noStrike" dirty="0">
                          <a:solidFill>
                            <a:srgbClr val="007F76"/>
                          </a:solidFill>
                          <a:effectLst/>
                          <a:latin typeface="Arial Narrow" panose="020B0606020202030204" pitchFamily="34" charset="0"/>
                        </a:rPr>
                        <a:t> орта </a:t>
                      </a:r>
                      <a:r>
                        <a:rPr lang="ru-RU" sz="800" b="0" i="0" u="none" strike="noStrike" dirty="0" err="1">
                          <a:solidFill>
                            <a:srgbClr val="007F76"/>
                          </a:solidFill>
                          <a:effectLst/>
                          <a:latin typeface="Arial Narrow" panose="020B0606020202030204" pitchFamily="34" charset="0"/>
                        </a:rPr>
                        <a:t>мектеп</a:t>
                      </a:r>
                      <a:r>
                        <a:rPr lang="ru-RU" sz="800" b="0" i="0" u="none" strike="noStrike" dirty="0">
                          <a:solidFill>
                            <a:srgbClr val="007F76"/>
                          </a:solidFill>
                          <a:effectLst/>
                          <a:latin typeface="Arial Narrow" panose="020B0606020202030204" pitchFamily="34" charset="0"/>
                        </a:rPr>
                        <a:t> </a:t>
                      </a:r>
                      <a:r>
                        <a:rPr lang="ru-RU" sz="800" b="0" i="0" u="none" strike="noStrike" dirty="0" err="1">
                          <a:solidFill>
                            <a:srgbClr val="007F76"/>
                          </a:solidFill>
                          <a:effectLst/>
                          <a:latin typeface="Arial Narrow" panose="020B0606020202030204" pitchFamily="34" charset="0"/>
                        </a:rPr>
                        <a:t>мұғалімдері</a:t>
                      </a:r>
                      <a:endParaRPr lang="ru-RU" sz="800" b="0" i="0" u="none" strike="noStrike" dirty="0">
                        <a:solidFill>
                          <a:srgbClr val="007F76"/>
                        </a:solidFill>
                        <a:effectLst/>
                        <a:latin typeface="Arial Narrow" panose="020B0606020202030204" pitchFamily="34" charset="0"/>
                      </a:endParaRPr>
                    </a:p>
                  </a:txBody>
                  <a:tcPr marL="9525" marR="9525" marT="9525" marB="0" anchor="ctr">
                    <a:solidFill>
                      <a:schemeClr val="accent6">
                        <a:lumMod val="50000"/>
                        <a:alpha val="1000"/>
                      </a:schemeClr>
                    </a:solidFill>
                  </a:tcPr>
                </a:tc>
                <a:tc>
                  <a:txBody>
                    <a:bodyPr/>
                    <a:lstStyle/>
                    <a:p>
                      <a:pPr algn="ctr" rtl="0" fontAlgn="ctr"/>
                      <a:r>
                        <a:rPr lang="ru-RU" sz="800" b="0" i="0" u="none" strike="noStrike">
                          <a:solidFill>
                            <a:srgbClr val="007F76"/>
                          </a:solidFill>
                          <a:effectLst/>
                          <a:latin typeface="Arial Narrow" panose="020B0606020202030204" pitchFamily="34" charset="0"/>
                        </a:rPr>
                        <a:t>1 446</a:t>
                      </a:r>
                    </a:p>
                  </a:txBody>
                  <a:tcPr marL="9525" marR="9525" marT="9525" marB="0" anchor="ctr">
                    <a:solidFill>
                      <a:schemeClr val="accent6">
                        <a:lumMod val="50000"/>
                        <a:alpha val="1000"/>
                      </a:schemeClr>
                    </a:solidFill>
                  </a:tcPr>
                </a:tc>
                <a:tc>
                  <a:txBody>
                    <a:bodyPr/>
                    <a:lstStyle/>
                    <a:p>
                      <a:pPr algn="ctr" rtl="0" fontAlgn="ctr"/>
                      <a:r>
                        <a:rPr lang="ru-RU" sz="800" b="0" i="0" u="none" strike="noStrike">
                          <a:solidFill>
                            <a:srgbClr val="007F76"/>
                          </a:solidFill>
                          <a:effectLst/>
                          <a:latin typeface="Arial Narrow" panose="020B0606020202030204" pitchFamily="34" charset="0"/>
                        </a:rPr>
                        <a:t>6,7%</a:t>
                      </a:r>
                    </a:p>
                  </a:txBody>
                  <a:tcPr marL="9525" marR="9525" marT="9525" marB="0" anchor="ctr">
                    <a:solidFill>
                      <a:schemeClr val="accent6">
                        <a:lumMod val="50000"/>
                        <a:alpha val="1000"/>
                      </a:schemeClr>
                    </a:solidFill>
                  </a:tcPr>
                </a:tc>
                <a:tc>
                  <a:txBody>
                    <a:bodyPr/>
                    <a:lstStyle/>
                    <a:p>
                      <a:pPr algn="ctr" rtl="0" fontAlgn="ctr"/>
                      <a:r>
                        <a:rPr lang="ru-RU" sz="800" b="0" i="0" u="none" strike="noStrike" dirty="0" err="1">
                          <a:solidFill>
                            <a:srgbClr val="007F76"/>
                          </a:solidFill>
                          <a:effectLst/>
                          <a:latin typeface="Arial Narrow" panose="020B0606020202030204" pitchFamily="34" charset="0"/>
                        </a:rPr>
                        <a:t>Мектепке</a:t>
                      </a:r>
                      <a:r>
                        <a:rPr lang="ru-RU" sz="800" b="0" i="0" u="none" strike="noStrike" dirty="0">
                          <a:solidFill>
                            <a:srgbClr val="007F76"/>
                          </a:solidFill>
                          <a:effectLst/>
                          <a:latin typeface="Arial Narrow" panose="020B0606020202030204" pitchFamily="34" charset="0"/>
                        </a:rPr>
                        <a:t> </a:t>
                      </a:r>
                      <a:r>
                        <a:rPr lang="ru-RU" sz="800" b="0" i="0" u="none" strike="noStrike" dirty="0" err="1">
                          <a:solidFill>
                            <a:srgbClr val="007F76"/>
                          </a:solidFill>
                          <a:effectLst/>
                          <a:latin typeface="Arial Narrow" panose="020B0606020202030204" pitchFamily="34" charset="0"/>
                        </a:rPr>
                        <a:t>дейінгі</a:t>
                      </a:r>
                      <a:r>
                        <a:rPr lang="ru-RU" sz="800" b="0" i="0" u="none" strike="noStrike" dirty="0">
                          <a:solidFill>
                            <a:srgbClr val="007F76"/>
                          </a:solidFill>
                          <a:effectLst/>
                          <a:latin typeface="Arial Narrow" panose="020B0606020202030204" pitchFamily="34" charset="0"/>
                        </a:rPr>
                        <a:t> </a:t>
                      </a:r>
                      <a:r>
                        <a:rPr lang="ru-RU" sz="800" b="0" i="0" u="none" strike="noStrike" dirty="0" err="1">
                          <a:solidFill>
                            <a:srgbClr val="007F76"/>
                          </a:solidFill>
                          <a:effectLst/>
                          <a:latin typeface="Arial Narrow" panose="020B0606020202030204" pitchFamily="34" charset="0"/>
                        </a:rPr>
                        <a:t>білім</a:t>
                      </a:r>
                      <a:r>
                        <a:rPr lang="ru-RU" sz="800" b="0" i="0" u="none" strike="noStrike" dirty="0">
                          <a:solidFill>
                            <a:srgbClr val="007F76"/>
                          </a:solidFill>
                          <a:effectLst/>
                          <a:latin typeface="Arial Narrow" panose="020B0606020202030204" pitchFamily="34" charset="0"/>
                        </a:rPr>
                        <a:t> </a:t>
                      </a:r>
                      <a:r>
                        <a:rPr lang="ru-RU" sz="800" b="0" i="0" u="none" strike="noStrike" dirty="0" err="1">
                          <a:solidFill>
                            <a:srgbClr val="007F76"/>
                          </a:solidFill>
                          <a:effectLst/>
                          <a:latin typeface="Arial Narrow" panose="020B0606020202030204" pitchFamily="34" charset="0"/>
                        </a:rPr>
                        <a:t>берудегі</a:t>
                      </a:r>
                      <a:r>
                        <a:rPr lang="ru-RU" sz="800" b="0" i="0" u="none" strike="noStrike" dirty="0">
                          <a:solidFill>
                            <a:srgbClr val="007F76"/>
                          </a:solidFill>
                          <a:effectLst/>
                          <a:latin typeface="Arial Narrow" panose="020B0606020202030204" pitchFamily="34" charset="0"/>
                        </a:rPr>
                        <a:t> </a:t>
                      </a:r>
                      <a:r>
                        <a:rPr lang="ru-RU" sz="800" b="0" i="0" u="none" strike="noStrike" dirty="0" err="1">
                          <a:solidFill>
                            <a:srgbClr val="007F76"/>
                          </a:solidFill>
                          <a:effectLst/>
                          <a:latin typeface="Arial Narrow" panose="020B0606020202030204" pitchFamily="34" charset="0"/>
                        </a:rPr>
                        <a:t>тәрбиешілер</a:t>
                      </a:r>
                      <a:endParaRPr lang="ru-RU" sz="800" b="0" i="0" u="none" strike="noStrike" dirty="0">
                        <a:solidFill>
                          <a:srgbClr val="007F76"/>
                        </a:solidFill>
                        <a:effectLst/>
                        <a:latin typeface="Arial Narrow" panose="020B0606020202030204" pitchFamily="34" charset="0"/>
                      </a:endParaRPr>
                    </a:p>
                  </a:txBody>
                  <a:tcPr marL="9525" marR="9525" marT="9525" marB="0" anchor="ctr">
                    <a:solidFill>
                      <a:schemeClr val="accent6">
                        <a:lumMod val="50000"/>
                        <a:alpha val="1000"/>
                      </a:schemeClr>
                    </a:solidFill>
                  </a:tcPr>
                </a:tc>
                <a:tc>
                  <a:txBody>
                    <a:bodyPr/>
                    <a:lstStyle/>
                    <a:p>
                      <a:pPr algn="ctr" rtl="0" fontAlgn="ctr"/>
                      <a:r>
                        <a:rPr lang="ru-RU" sz="800" b="0" i="0" u="none" strike="noStrike">
                          <a:solidFill>
                            <a:srgbClr val="007F76"/>
                          </a:solidFill>
                          <a:effectLst/>
                          <a:latin typeface="Arial Narrow" panose="020B0606020202030204" pitchFamily="34" charset="0"/>
                        </a:rPr>
                        <a:t>783</a:t>
                      </a:r>
                    </a:p>
                  </a:txBody>
                  <a:tcPr marL="9525" marR="9525" marT="9525" marB="0" anchor="ctr">
                    <a:solidFill>
                      <a:schemeClr val="accent6">
                        <a:lumMod val="50000"/>
                        <a:alpha val="1000"/>
                      </a:schemeClr>
                    </a:solidFill>
                  </a:tcPr>
                </a:tc>
                <a:tc>
                  <a:txBody>
                    <a:bodyPr/>
                    <a:lstStyle/>
                    <a:p>
                      <a:pPr algn="ctr" rtl="0" fontAlgn="ctr"/>
                      <a:r>
                        <a:rPr lang="ru-RU" sz="800" b="0" i="0" u="none" strike="noStrike">
                          <a:solidFill>
                            <a:srgbClr val="007F76"/>
                          </a:solidFill>
                          <a:effectLst/>
                          <a:latin typeface="Arial Narrow" panose="020B0606020202030204" pitchFamily="34" charset="0"/>
                        </a:rPr>
                        <a:t>3,7%</a:t>
                      </a:r>
                    </a:p>
                  </a:txBody>
                  <a:tcPr marL="9525" marR="9525" marT="9525" marB="0" anchor="ctr">
                    <a:solidFill>
                      <a:schemeClr val="accent6">
                        <a:lumMod val="50000"/>
                        <a:alpha val="1000"/>
                      </a:schemeClr>
                    </a:solidFill>
                  </a:tcPr>
                </a:tc>
                <a:tc>
                  <a:txBody>
                    <a:bodyPr/>
                    <a:lstStyle/>
                    <a:p>
                      <a:pPr algn="ctr" rtl="0" fontAlgn="ctr"/>
                      <a:r>
                        <a:rPr lang="ru-RU" sz="800" b="0" i="0" u="none" strike="noStrike" dirty="0">
                          <a:solidFill>
                            <a:srgbClr val="007F76"/>
                          </a:solidFill>
                          <a:effectLst/>
                          <a:latin typeface="Arial Narrow" panose="020B0606020202030204" pitchFamily="34" charset="0"/>
                        </a:rPr>
                        <a:t>Математика </a:t>
                      </a:r>
                      <a:r>
                        <a:rPr lang="ru-RU" sz="800" b="0" i="0" u="none" strike="noStrike" dirty="0" err="1">
                          <a:solidFill>
                            <a:srgbClr val="007F76"/>
                          </a:solidFill>
                          <a:effectLst/>
                          <a:latin typeface="Arial Narrow" panose="020B0606020202030204" pitchFamily="34" charset="0"/>
                        </a:rPr>
                        <a:t>ғылымдары</a:t>
                      </a:r>
                      <a:r>
                        <a:rPr lang="ru-RU" sz="800" b="0" i="0" u="none" strike="noStrike" dirty="0">
                          <a:solidFill>
                            <a:srgbClr val="007F76"/>
                          </a:solidFill>
                          <a:effectLst/>
                          <a:latin typeface="Arial Narrow" panose="020B0606020202030204" pitchFamily="34" charset="0"/>
                        </a:rPr>
                        <a:t> </a:t>
                      </a:r>
                      <a:r>
                        <a:rPr lang="ru-RU" sz="800" b="0" i="0" u="none" strike="noStrike" dirty="0" err="1">
                          <a:solidFill>
                            <a:srgbClr val="007F76"/>
                          </a:solidFill>
                          <a:effectLst/>
                          <a:latin typeface="Arial Narrow" panose="020B0606020202030204" pitchFamily="34" charset="0"/>
                        </a:rPr>
                        <a:t>бойынша</a:t>
                      </a:r>
                      <a:r>
                        <a:rPr lang="ru-RU" sz="800" b="0" i="0" u="none" strike="noStrike" dirty="0">
                          <a:solidFill>
                            <a:srgbClr val="007F76"/>
                          </a:solidFill>
                          <a:effectLst/>
                          <a:latin typeface="Arial Narrow" panose="020B0606020202030204" pitchFamily="34" charset="0"/>
                        </a:rPr>
                        <a:t> орта </a:t>
                      </a:r>
                      <a:r>
                        <a:rPr lang="ru-RU" sz="800" b="0" i="0" u="none" strike="noStrike" dirty="0" err="1">
                          <a:solidFill>
                            <a:srgbClr val="007F76"/>
                          </a:solidFill>
                          <a:effectLst/>
                          <a:latin typeface="Arial Narrow" panose="020B0606020202030204" pitchFamily="34" charset="0"/>
                        </a:rPr>
                        <a:t>мектеп</a:t>
                      </a:r>
                      <a:r>
                        <a:rPr lang="ru-RU" sz="800" b="0" i="0" u="none" strike="noStrike" dirty="0">
                          <a:solidFill>
                            <a:srgbClr val="007F76"/>
                          </a:solidFill>
                          <a:effectLst/>
                          <a:latin typeface="Arial Narrow" panose="020B0606020202030204" pitchFamily="34" charset="0"/>
                        </a:rPr>
                        <a:t> </a:t>
                      </a:r>
                      <a:r>
                        <a:rPr lang="ru-RU" sz="800" b="0" i="0" u="none" strike="noStrike" dirty="0" err="1">
                          <a:solidFill>
                            <a:srgbClr val="007F76"/>
                          </a:solidFill>
                          <a:effectLst/>
                          <a:latin typeface="Arial Narrow" panose="020B0606020202030204" pitchFamily="34" charset="0"/>
                        </a:rPr>
                        <a:t>мұғалімдері</a:t>
                      </a:r>
                      <a:endParaRPr lang="ru-RU" sz="800" b="0" i="0" u="none" strike="noStrike" dirty="0">
                        <a:solidFill>
                          <a:srgbClr val="007F76"/>
                        </a:solidFill>
                        <a:effectLst/>
                        <a:latin typeface="Arial Narrow" panose="020B0606020202030204" pitchFamily="34" charset="0"/>
                      </a:endParaRPr>
                    </a:p>
                  </a:txBody>
                  <a:tcPr marL="9525" marR="9525" marT="9525" marB="0" anchor="ctr">
                    <a:solidFill>
                      <a:schemeClr val="accent6">
                        <a:lumMod val="50000"/>
                        <a:alpha val="1000"/>
                      </a:schemeClr>
                    </a:solidFill>
                  </a:tcPr>
                </a:tc>
                <a:tc>
                  <a:txBody>
                    <a:bodyPr/>
                    <a:lstStyle/>
                    <a:p>
                      <a:pPr algn="ctr" rtl="0" fontAlgn="ctr"/>
                      <a:r>
                        <a:rPr lang="ru-RU" sz="800" b="0" i="0" u="none" strike="noStrike">
                          <a:solidFill>
                            <a:srgbClr val="007F76"/>
                          </a:solidFill>
                          <a:effectLst/>
                          <a:latin typeface="Arial Narrow" panose="020B0606020202030204" pitchFamily="34" charset="0"/>
                        </a:rPr>
                        <a:t>706</a:t>
                      </a:r>
                    </a:p>
                  </a:txBody>
                  <a:tcPr marL="9525" marR="9525" marT="9525" marB="0" anchor="ctr">
                    <a:solidFill>
                      <a:schemeClr val="accent6">
                        <a:lumMod val="50000"/>
                        <a:alpha val="1000"/>
                      </a:schemeClr>
                    </a:solidFill>
                  </a:tcPr>
                </a:tc>
                <a:tc>
                  <a:txBody>
                    <a:bodyPr/>
                    <a:lstStyle/>
                    <a:p>
                      <a:pPr algn="ctr" rtl="0" fontAlgn="ctr"/>
                      <a:r>
                        <a:rPr lang="ru-RU" sz="800" b="0" i="0" u="none" strike="noStrike">
                          <a:solidFill>
                            <a:srgbClr val="007F76"/>
                          </a:solidFill>
                          <a:effectLst/>
                          <a:latin typeface="Arial Narrow" panose="020B0606020202030204" pitchFamily="34" charset="0"/>
                        </a:rPr>
                        <a:t>3,3%</a:t>
                      </a:r>
                    </a:p>
                  </a:txBody>
                  <a:tcPr marL="9525" marR="9525" marT="9525" marB="0" anchor="ctr">
                    <a:lnR w="12700" cap="flat" cmpd="sng" algn="ctr">
                      <a:noFill/>
                      <a:prstDash val="solid"/>
                      <a:round/>
                      <a:headEnd type="none" w="med" len="med"/>
                      <a:tailEnd type="none" w="med" len="med"/>
                    </a:lnR>
                    <a:solidFill>
                      <a:schemeClr val="accent6">
                        <a:lumMod val="50000"/>
                        <a:alpha val="1000"/>
                      </a:schemeClr>
                    </a:solidFill>
                  </a:tcPr>
                </a:tc>
                <a:extLst>
                  <a:ext uri="{0D108BD9-81ED-4DB2-BD59-A6C34878D82A}">
                    <a16:rowId xmlns:a16="http://schemas.microsoft.com/office/drawing/2014/main" val="1584709772"/>
                  </a:ext>
                </a:extLst>
              </a:tr>
              <a:tr h="268937">
                <a:tc>
                  <a:txBody>
                    <a:bodyPr/>
                    <a:lstStyle/>
                    <a:p>
                      <a:pPr algn="ctr" fontAlgn="b"/>
                      <a:r>
                        <a:rPr lang="ru-RU" sz="800" u="none" strike="noStrike" dirty="0">
                          <a:solidFill>
                            <a:srgbClr val="007F76"/>
                          </a:solidFill>
                          <a:effectLst/>
                          <a:latin typeface="Arial Narrow" panose="020B0606020202030204" pitchFamily="34" charset="0"/>
                        </a:rPr>
                        <a:t>9</a:t>
                      </a:r>
                      <a:endParaRPr lang="en-US" sz="800" b="0" i="0" u="none" strike="noStrike" dirty="0">
                        <a:solidFill>
                          <a:srgbClr val="007F76"/>
                        </a:solidFill>
                        <a:effectLst/>
                        <a:latin typeface="Arial Narrow" panose="020B0606020202030204" pitchFamily="34" charset="0"/>
                      </a:endParaRPr>
                    </a:p>
                  </a:txBody>
                  <a:tcPr marL="9525" marR="9525" marT="0" marB="0" anchor="ctr">
                    <a:solidFill>
                      <a:srgbClr val="007F76">
                        <a:alpha val="20000"/>
                      </a:srgbClr>
                    </a:solidFill>
                  </a:tcPr>
                </a:tc>
                <a:tc>
                  <a:txBody>
                    <a:bodyPr/>
                    <a:lstStyle/>
                    <a:p>
                      <a:pPr>
                        <a:lnSpc>
                          <a:spcPct val="107000"/>
                        </a:lnSpc>
                        <a:spcAft>
                          <a:spcPts val="800"/>
                        </a:spcAft>
                      </a:pPr>
                      <a:r>
                        <a:rPr lang="ru-RU" sz="1000" b="0" i="0" u="none" strike="noStrike" cap="none" dirty="0" err="1">
                          <a:solidFill>
                            <a:srgbClr val="007F76"/>
                          </a:solidFill>
                          <a:effectLst/>
                          <a:latin typeface="Arial Narrow" panose="020B0606020202030204" pitchFamily="34" charset="0"/>
                          <a:ea typeface="+mn-ea"/>
                          <a:cs typeface="+mn-cs"/>
                          <a:sym typeface="Arial"/>
                        </a:rPr>
                        <a:t>Қарағанды</a:t>
                      </a:r>
                      <a:r>
                        <a:rPr lang="ru-RU" sz="1000" b="0" i="0" u="none" strike="noStrike" cap="none" dirty="0">
                          <a:solidFill>
                            <a:srgbClr val="007F76"/>
                          </a:solidFill>
                          <a:effectLst/>
                          <a:latin typeface="Arial Narrow" panose="020B0606020202030204" pitchFamily="34" charset="0"/>
                          <a:ea typeface="+mn-ea"/>
                          <a:cs typeface="+mn-cs"/>
                          <a:sym typeface="Arial"/>
                        </a:rPr>
                        <a:t> </a:t>
                      </a:r>
                      <a:r>
                        <a:rPr lang="ru-RU" sz="1000" b="0" i="0" u="none" strike="noStrike" cap="none" dirty="0" err="1">
                          <a:solidFill>
                            <a:srgbClr val="007F76"/>
                          </a:solidFill>
                          <a:effectLst/>
                          <a:latin typeface="Arial Narrow" panose="020B0606020202030204" pitchFamily="34" charset="0"/>
                          <a:ea typeface="+mn-ea"/>
                          <a:cs typeface="+mn-cs"/>
                          <a:sym typeface="Arial"/>
                        </a:rPr>
                        <a:t>облысы</a:t>
                      </a:r>
                      <a:endParaRPr lang="ru-RU" sz="1000" b="0" i="0" u="none" strike="noStrike" cap="none" dirty="0">
                        <a:solidFill>
                          <a:srgbClr val="007F76"/>
                        </a:solidFill>
                        <a:effectLst/>
                        <a:latin typeface="Arial Narrow" panose="020B0606020202030204" pitchFamily="34" charset="0"/>
                        <a:ea typeface="+mn-ea"/>
                        <a:cs typeface="+mn-cs"/>
                        <a:sym typeface="Arial"/>
                      </a:endParaRPr>
                    </a:p>
                  </a:txBody>
                  <a:tcPr marL="68580" marR="68580" marT="0" marB="0" anchor="ctr">
                    <a:solidFill>
                      <a:srgbClr val="007F76">
                        <a:alpha val="20000"/>
                      </a:srgbClr>
                    </a:solidFill>
                  </a:tcPr>
                </a:tc>
                <a:tc>
                  <a:txBody>
                    <a:bodyPr/>
                    <a:lstStyle/>
                    <a:p>
                      <a:pPr algn="ctr" rtl="0" fontAlgn="ctr"/>
                      <a:r>
                        <a:rPr lang="ru-RU" sz="800" b="0" i="0" u="none" strike="noStrike" dirty="0" err="1">
                          <a:solidFill>
                            <a:srgbClr val="007F76"/>
                          </a:solidFill>
                          <a:effectLst/>
                          <a:latin typeface="Arial Narrow" panose="020B0606020202030204" pitchFamily="34" charset="0"/>
                        </a:rPr>
                        <a:t>Қоғамдық</a:t>
                      </a:r>
                      <a:r>
                        <a:rPr lang="ru-RU" sz="800" b="0" i="0" u="none" strike="noStrike" dirty="0">
                          <a:solidFill>
                            <a:srgbClr val="007F76"/>
                          </a:solidFill>
                          <a:effectLst/>
                          <a:latin typeface="Arial Narrow" panose="020B0606020202030204" pitchFamily="34" charset="0"/>
                        </a:rPr>
                        <a:t> </a:t>
                      </a:r>
                      <a:r>
                        <a:rPr lang="ru-RU" sz="800" b="0" i="0" u="none" strike="noStrike" dirty="0" err="1">
                          <a:solidFill>
                            <a:srgbClr val="007F76"/>
                          </a:solidFill>
                          <a:effectLst/>
                          <a:latin typeface="Arial Narrow" panose="020B0606020202030204" pitchFamily="34" charset="0"/>
                        </a:rPr>
                        <a:t>ғылымдар</a:t>
                      </a:r>
                      <a:r>
                        <a:rPr lang="ru-RU" sz="800" b="0" i="0" u="none" strike="noStrike" dirty="0">
                          <a:solidFill>
                            <a:srgbClr val="007F76"/>
                          </a:solidFill>
                          <a:effectLst/>
                          <a:latin typeface="Arial Narrow" panose="020B0606020202030204" pitchFamily="34" charset="0"/>
                        </a:rPr>
                        <a:t> </a:t>
                      </a:r>
                      <a:r>
                        <a:rPr lang="ru-RU" sz="800" b="0" i="0" u="none" strike="noStrike" dirty="0" err="1">
                          <a:solidFill>
                            <a:srgbClr val="007F76"/>
                          </a:solidFill>
                          <a:effectLst/>
                          <a:latin typeface="Arial Narrow" panose="020B0606020202030204" pitchFamily="34" charset="0"/>
                        </a:rPr>
                        <a:t>бойынша</a:t>
                      </a:r>
                      <a:r>
                        <a:rPr lang="ru-RU" sz="800" b="0" i="0" u="none" strike="noStrike" dirty="0">
                          <a:solidFill>
                            <a:srgbClr val="007F76"/>
                          </a:solidFill>
                          <a:effectLst/>
                          <a:latin typeface="Arial Narrow" panose="020B0606020202030204" pitchFamily="34" charset="0"/>
                        </a:rPr>
                        <a:t> орта </a:t>
                      </a:r>
                      <a:r>
                        <a:rPr lang="ru-RU" sz="800" b="0" i="0" u="none" strike="noStrike" dirty="0" err="1">
                          <a:solidFill>
                            <a:srgbClr val="007F76"/>
                          </a:solidFill>
                          <a:effectLst/>
                          <a:latin typeface="Arial Narrow" panose="020B0606020202030204" pitchFamily="34" charset="0"/>
                        </a:rPr>
                        <a:t>мектеп</a:t>
                      </a:r>
                      <a:r>
                        <a:rPr lang="ru-RU" sz="800" b="0" i="0" u="none" strike="noStrike" dirty="0">
                          <a:solidFill>
                            <a:srgbClr val="007F76"/>
                          </a:solidFill>
                          <a:effectLst/>
                          <a:latin typeface="Arial Narrow" panose="020B0606020202030204" pitchFamily="34" charset="0"/>
                        </a:rPr>
                        <a:t> </a:t>
                      </a:r>
                      <a:r>
                        <a:rPr lang="ru-RU" sz="800" b="0" i="0" u="none" strike="noStrike" dirty="0" err="1">
                          <a:solidFill>
                            <a:srgbClr val="007F76"/>
                          </a:solidFill>
                          <a:effectLst/>
                          <a:latin typeface="Arial Narrow" panose="020B0606020202030204" pitchFamily="34" charset="0"/>
                        </a:rPr>
                        <a:t>мұғалімдері</a:t>
                      </a:r>
                      <a:endParaRPr lang="ru-RU" sz="800" b="0" i="0" u="none" strike="noStrike" dirty="0">
                        <a:solidFill>
                          <a:srgbClr val="007F76"/>
                        </a:solidFill>
                        <a:effectLst/>
                        <a:latin typeface="Arial Narrow" panose="020B0606020202030204" pitchFamily="34" charset="0"/>
                      </a:endParaRPr>
                    </a:p>
                  </a:txBody>
                  <a:tcPr marL="9525" marR="9525" marT="9525" marB="0" anchor="ctr">
                    <a:solidFill>
                      <a:srgbClr val="007F76">
                        <a:alpha val="20000"/>
                      </a:srgbClr>
                    </a:solidFill>
                  </a:tcPr>
                </a:tc>
                <a:tc>
                  <a:txBody>
                    <a:bodyPr/>
                    <a:lstStyle/>
                    <a:p>
                      <a:pPr algn="ctr" rtl="0" fontAlgn="ctr"/>
                      <a:r>
                        <a:rPr lang="ru-RU" sz="800" b="0" i="0" u="none" strike="noStrike">
                          <a:solidFill>
                            <a:srgbClr val="007F76"/>
                          </a:solidFill>
                          <a:effectLst/>
                          <a:latin typeface="Arial Narrow" panose="020B0606020202030204" pitchFamily="34" charset="0"/>
                        </a:rPr>
                        <a:t>2 075</a:t>
                      </a:r>
                    </a:p>
                  </a:txBody>
                  <a:tcPr marL="9525" marR="9525" marT="9525" marB="0" anchor="ctr">
                    <a:solidFill>
                      <a:srgbClr val="007F76">
                        <a:alpha val="20000"/>
                      </a:srgbClr>
                    </a:solidFill>
                  </a:tcPr>
                </a:tc>
                <a:tc>
                  <a:txBody>
                    <a:bodyPr/>
                    <a:lstStyle/>
                    <a:p>
                      <a:pPr algn="ctr" rtl="0" fontAlgn="ctr"/>
                      <a:r>
                        <a:rPr lang="ru-RU" sz="800" b="0" i="0" u="none" strike="noStrike">
                          <a:solidFill>
                            <a:srgbClr val="007F76"/>
                          </a:solidFill>
                          <a:effectLst/>
                          <a:latin typeface="Arial Narrow" panose="020B0606020202030204" pitchFamily="34" charset="0"/>
                        </a:rPr>
                        <a:t>3,1%</a:t>
                      </a:r>
                    </a:p>
                  </a:txBody>
                  <a:tcPr marL="9525" marR="9525" marT="9525" marB="0" anchor="ctr">
                    <a:solidFill>
                      <a:srgbClr val="007F76">
                        <a:alpha val="20000"/>
                      </a:srgbClr>
                    </a:solidFill>
                  </a:tcPr>
                </a:tc>
                <a:tc>
                  <a:txBody>
                    <a:bodyPr/>
                    <a:lstStyle/>
                    <a:p>
                      <a:pPr algn="ctr" rtl="0" fontAlgn="ctr"/>
                      <a:r>
                        <a:rPr lang="ru-RU" sz="800" b="0" i="0" u="none" strike="noStrike" dirty="0" err="1">
                          <a:solidFill>
                            <a:srgbClr val="007F76"/>
                          </a:solidFill>
                          <a:effectLst/>
                          <a:latin typeface="Arial Narrow" panose="020B0606020202030204" pitchFamily="34" charset="0"/>
                        </a:rPr>
                        <a:t>Газбен</a:t>
                      </a:r>
                      <a:r>
                        <a:rPr lang="ru-RU" sz="800" b="0" i="0" u="none" strike="noStrike" dirty="0">
                          <a:solidFill>
                            <a:srgbClr val="007F76"/>
                          </a:solidFill>
                          <a:effectLst/>
                          <a:latin typeface="Arial Narrow" panose="020B0606020202030204" pitchFamily="34" charset="0"/>
                        </a:rPr>
                        <a:t> </a:t>
                      </a:r>
                      <a:r>
                        <a:rPr lang="ru-RU" sz="800" b="0" i="0" u="none" strike="noStrike" dirty="0" err="1">
                          <a:solidFill>
                            <a:srgbClr val="007F76"/>
                          </a:solidFill>
                          <a:effectLst/>
                          <a:latin typeface="Arial Narrow" panose="020B0606020202030204" pitchFamily="34" charset="0"/>
                        </a:rPr>
                        <a:t>кесушілер</a:t>
                      </a:r>
                      <a:endParaRPr lang="ru-RU" sz="800" b="0" i="0" u="none" strike="noStrike" dirty="0">
                        <a:solidFill>
                          <a:srgbClr val="007F76"/>
                        </a:solidFill>
                        <a:effectLst/>
                        <a:latin typeface="Arial Narrow" panose="020B0606020202030204" pitchFamily="34" charset="0"/>
                      </a:endParaRPr>
                    </a:p>
                  </a:txBody>
                  <a:tcPr marL="9525" marR="9525" marT="9525" marB="0" anchor="ctr">
                    <a:solidFill>
                      <a:srgbClr val="007F76">
                        <a:alpha val="20000"/>
                      </a:srgbClr>
                    </a:solidFill>
                  </a:tcPr>
                </a:tc>
                <a:tc>
                  <a:txBody>
                    <a:bodyPr/>
                    <a:lstStyle/>
                    <a:p>
                      <a:pPr algn="ctr" rtl="0" fontAlgn="ctr"/>
                      <a:r>
                        <a:rPr lang="ru-RU" sz="800" b="0" i="0" u="none" strike="noStrike">
                          <a:solidFill>
                            <a:srgbClr val="007F76"/>
                          </a:solidFill>
                          <a:effectLst/>
                          <a:latin typeface="Arial Narrow" panose="020B0606020202030204" pitchFamily="34" charset="0"/>
                        </a:rPr>
                        <a:t>1 944</a:t>
                      </a:r>
                    </a:p>
                  </a:txBody>
                  <a:tcPr marL="9525" marR="9525" marT="9525" marB="0" anchor="ctr">
                    <a:solidFill>
                      <a:srgbClr val="007F76">
                        <a:alpha val="20000"/>
                      </a:srgbClr>
                    </a:solidFill>
                  </a:tcPr>
                </a:tc>
                <a:tc>
                  <a:txBody>
                    <a:bodyPr/>
                    <a:lstStyle/>
                    <a:p>
                      <a:pPr algn="ctr" rtl="0" fontAlgn="ctr"/>
                      <a:r>
                        <a:rPr lang="ru-RU" sz="800" b="0" i="0" u="none" strike="noStrike">
                          <a:solidFill>
                            <a:srgbClr val="007F76"/>
                          </a:solidFill>
                          <a:effectLst/>
                          <a:latin typeface="Arial Narrow" panose="020B0606020202030204" pitchFamily="34" charset="0"/>
                        </a:rPr>
                        <a:t>2,9%</a:t>
                      </a:r>
                    </a:p>
                  </a:txBody>
                  <a:tcPr marL="9525" marR="9525" marT="9525" marB="0" anchor="ctr">
                    <a:solidFill>
                      <a:srgbClr val="007F76">
                        <a:alpha val="20000"/>
                      </a:srgbClr>
                    </a:solidFill>
                  </a:tcPr>
                </a:tc>
                <a:tc>
                  <a:txBody>
                    <a:bodyPr/>
                    <a:lstStyle/>
                    <a:p>
                      <a:pPr marL="72000" algn="ctr" fontAlgn="ctr"/>
                      <a:r>
                        <a:rPr lang="ru-RU" sz="800" b="0" i="0" u="none" strike="noStrike" cap="none" dirty="0" err="1">
                          <a:solidFill>
                            <a:srgbClr val="007F76"/>
                          </a:solidFill>
                          <a:effectLst/>
                          <a:latin typeface="Arial Narrow" panose="020B0606020202030204" pitchFamily="34" charset="0"/>
                          <a:ea typeface="+mn-ea"/>
                          <a:cs typeface="+mn-cs"/>
                          <a:sym typeface="Arial"/>
                        </a:rPr>
                        <a:t>Күзетшілер</a:t>
                      </a:r>
                      <a:r>
                        <a:rPr lang="ru-RU" sz="800" b="0" i="0" u="none" strike="noStrike" cap="none" dirty="0">
                          <a:solidFill>
                            <a:srgbClr val="007F76"/>
                          </a:solidFill>
                          <a:effectLst/>
                          <a:latin typeface="Arial Narrow" panose="020B0606020202030204" pitchFamily="34" charset="0"/>
                          <a:ea typeface="+mn-ea"/>
                          <a:cs typeface="+mn-cs"/>
                          <a:sym typeface="Arial"/>
                        </a:rPr>
                        <a:t>, </a:t>
                      </a:r>
                      <a:r>
                        <a:rPr lang="ru-RU" sz="800" b="0" i="0" u="none" strike="noStrike" cap="none" dirty="0" err="1">
                          <a:solidFill>
                            <a:srgbClr val="007F76"/>
                          </a:solidFill>
                          <a:effectLst/>
                          <a:latin typeface="Arial Narrow" panose="020B0606020202030204" pitchFamily="34" charset="0"/>
                          <a:ea typeface="+mn-ea"/>
                          <a:cs typeface="+mn-cs"/>
                          <a:sym typeface="Arial"/>
                        </a:rPr>
                        <a:t>инкассаторлар</a:t>
                      </a:r>
                      <a:r>
                        <a:rPr lang="ru-RU" sz="800" b="0" i="0" u="none" strike="noStrike" cap="none" dirty="0">
                          <a:solidFill>
                            <a:srgbClr val="007F76"/>
                          </a:solidFill>
                          <a:effectLst/>
                          <a:latin typeface="Arial Narrow" panose="020B0606020202030204" pitchFamily="34" charset="0"/>
                          <a:ea typeface="+mn-ea"/>
                          <a:cs typeface="+mn-cs"/>
                          <a:sym typeface="Arial"/>
                        </a:rPr>
                        <a:t> </a:t>
                      </a:r>
                      <a:r>
                        <a:rPr lang="ru-RU" sz="800" b="0" i="0" u="none" strike="noStrike" cap="none" dirty="0" err="1">
                          <a:solidFill>
                            <a:srgbClr val="007F76"/>
                          </a:solidFill>
                          <a:effectLst/>
                          <a:latin typeface="Arial Narrow" panose="020B0606020202030204" pitchFamily="34" charset="0"/>
                          <a:ea typeface="+mn-ea"/>
                          <a:cs typeface="+mn-cs"/>
                          <a:sym typeface="Arial"/>
                        </a:rPr>
                        <a:t>және</a:t>
                      </a:r>
                      <a:r>
                        <a:rPr lang="ru-RU" sz="800" b="0" i="0" u="none" strike="noStrike" cap="none" dirty="0">
                          <a:solidFill>
                            <a:srgbClr val="007F76"/>
                          </a:solidFill>
                          <a:effectLst/>
                          <a:latin typeface="Arial Narrow" panose="020B0606020202030204" pitchFamily="34" charset="0"/>
                          <a:ea typeface="+mn-ea"/>
                          <a:cs typeface="+mn-cs"/>
                          <a:sym typeface="Arial"/>
                        </a:rPr>
                        <a:t>  </a:t>
                      </a:r>
                      <a:r>
                        <a:rPr lang="ru-RU" sz="800" b="0" i="0" u="none" strike="noStrike" cap="none" dirty="0" err="1">
                          <a:solidFill>
                            <a:srgbClr val="007F76"/>
                          </a:solidFill>
                          <a:effectLst/>
                          <a:latin typeface="Arial Narrow" panose="020B0606020202030204" pitchFamily="34" charset="0"/>
                          <a:ea typeface="+mn-ea"/>
                          <a:cs typeface="+mn-cs"/>
                          <a:sym typeface="Arial"/>
                        </a:rPr>
                        <a:t>тектес</a:t>
                      </a:r>
                      <a:r>
                        <a:rPr lang="ru-RU" sz="800" b="0" i="0" u="none" strike="noStrike" cap="none" dirty="0">
                          <a:solidFill>
                            <a:srgbClr val="007F76"/>
                          </a:solidFill>
                          <a:effectLst/>
                          <a:latin typeface="Arial Narrow" panose="020B0606020202030204" pitchFamily="34" charset="0"/>
                          <a:ea typeface="+mn-ea"/>
                          <a:cs typeface="+mn-cs"/>
                          <a:sym typeface="Arial"/>
                        </a:rPr>
                        <a:t> </a:t>
                      </a:r>
                      <a:r>
                        <a:rPr lang="ru-RU" sz="800" b="0" i="0" u="none" strike="noStrike" cap="none" dirty="0" err="1">
                          <a:solidFill>
                            <a:srgbClr val="007F76"/>
                          </a:solidFill>
                          <a:effectLst/>
                          <a:latin typeface="Arial Narrow" panose="020B0606020202030204" pitchFamily="34" charset="0"/>
                          <a:ea typeface="+mn-ea"/>
                          <a:cs typeface="+mn-cs"/>
                          <a:sym typeface="Arial"/>
                        </a:rPr>
                        <a:t>қызметтер</a:t>
                      </a:r>
                      <a:endParaRPr lang="ru-RU" sz="800" b="0" i="0" u="none" strike="noStrike" cap="none" dirty="0">
                        <a:solidFill>
                          <a:srgbClr val="007F76"/>
                        </a:solidFill>
                        <a:effectLst/>
                        <a:latin typeface="Arial Narrow" panose="020B0606020202030204" pitchFamily="34" charset="0"/>
                        <a:ea typeface="+mn-ea"/>
                        <a:cs typeface="+mn-cs"/>
                        <a:sym typeface="Arial"/>
                      </a:endParaRPr>
                    </a:p>
                  </a:txBody>
                  <a:tcPr marL="9525" marR="9525" marT="9525" marB="0" anchor="ctr">
                    <a:solidFill>
                      <a:srgbClr val="007F76">
                        <a:alpha val="20000"/>
                      </a:srgbClr>
                    </a:solidFill>
                  </a:tcPr>
                </a:tc>
                <a:tc>
                  <a:txBody>
                    <a:bodyPr/>
                    <a:lstStyle/>
                    <a:p>
                      <a:pPr algn="ctr" rtl="0" fontAlgn="ctr"/>
                      <a:r>
                        <a:rPr lang="ru-RU" sz="800" b="0" i="0" u="none" strike="noStrike">
                          <a:solidFill>
                            <a:srgbClr val="007F76"/>
                          </a:solidFill>
                          <a:effectLst/>
                          <a:latin typeface="Arial Narrow" panose="020B0606020202030204" pitchFamily="34" charset="0"/>
                        </a:rPr>
                        <a:t>1 691</a:t>
                      </a:r>
                    </a:p>
                  </a:txBody>
                  <a:tcPr marL="9525" marR="9525" marT="9525" marB="0" anchor="ctr">
                    <a:solidFill>
                      <a:srgbClr val="007F76">
                        <a:alpha val="20000"/>
                      </a:srgbClr>
                    </a:solidFill>
                  </a:tcPr>
                </a:tc>
                <a:tc>
                  <a:txBody>
                    <a:bodyPr/>
                    <a:lstStyle/>
                    <a:p>
                      <a:pPr algn="ctr" rtl="0" fontAlgn="ctr"/>
                      <a:r>
                        <a:rPr lang="ru-RU" sz="800" b="0" i="0" u="none" strike="noStrike">
                          <a:solidFill>
                            <a:srgbClr val="007F76"/>
                          </a:solidFill>
                          <a:effectLst/>
                          <a:latin typeface="Arial Narrow" panose="020B0606020202030204" pitchFamily="34" charset="0"/>
                        </a:rPr>
                        <a:t>2,5%</a:t>
                      </a:r>
                    </a:p>
                  </a:txBody>
                  <a:tcPr marL="9525" marR="9525" marT="9525" marB="0" anchor="ctr">
                    <a:lnR w="12700" cap="flat" cmpd="sng" algn="ctr">
                      <a:noFill/>
                      <a:prstDash val="solid"/>
                      <a:round/>
                      <a:headEnd type="none" w="med" len="med"/>
                      <a:tailEnd type="none" w="med" len="med"/>
                    </a:lnR>
                    <a:solidFill>
                      <a:srgbClr val="007F76">
                        <a:alpha val="20000"/>
                      </a:srgbClr>
                    </a:solidFill>
                  </a:tcPr>
                </a:tc>
                <a:extLst>
                  <a:ext uri="{0D108BD9-81ED-4DB2-BD59-A6C34878D82A}">
                    <a16:rowId xmlns:a16="http://schemas.microsoft.com/office/drawing/2014/main" val="2518780093"/>
                  </a:ext>
                </a:extLst>
              </a:tr>
              <a:tr h="268937">
                <a:tc>
                  <a:txBody>
                    <a:bodyPr/>
                    <a:lstStyle/>
                    <a:p>
                      <a:pPr algn="ctr" fontAlgn="b"/>
                      <a:r>
                        <a:rPr lang="ru-RU" sz="800" u="none" strike="noStrike" dirty="0">
                          <a:solidFill>
                            <a:srgbClr val="007F76"/>
                          </a:solidFill>
                          <a:effectLst/>
                          <a:latin typeface="Arial Narrow" panose="020B0606020202030204" pitchFamily="34" charset="0"/>
                        </a:rPr>
                        <a:t>10</a:t>
                      </a:r>
                      <a:endParaRPr lang="en-US" sz="800" b="0" i="0" u="none" strike="noStrike" dirty="0">
                        <a:solidFill>
                          <a:srgbClr val="007F76"/>
                        </a:solidFill>
                        <a:effectLst/>
                        <a:latin typeface="Arial Narrow" panose="020B0606020202030204" pitchFamily="34" charset="0"/>
                      </a:endParaRPr>
                    </a:p>
                  </a:txBody>
                  <a:tcPr marL="9525" marR="9525" marT="0" marB="0" anchor="ctr">
                    <a:solidFill>
                      <a:schemeClr val="accent6">
                        <a:lumMod val="50000"/>
                        <a:alpha val="1000"/>
                      </a:schemeClr>
                    </a:solidFill>
                  </a:tcPr>
                </a:tc>
                <a:tc>
                  <a:txBody>
                    <a:bodyPr/>
                    <a:lstStyle/>
                    <a:p>
                      <a:pPr>
                        <a:lnSpc>
                          <a:spcPct val="107000"/>
                        </a:lnSpc>
                        <a:spcAft>
                          <a:spcPts val="800"/>
                        </a:spcAft>
                      </a:pPr>
                      <a:r>
                        <a:rPr lang="ru-RU" sz="1000" b="0" i="0" u="none" strike="noStrike" cap="none" dirty="0" err="1">
                          <a:solidFill>
                            <a:srgbClr val="007F76"/>
                          </a:solidFill>
                          <a:effectLst/>
                          <a:latin typeface="Arial Narrow" panose="020B0606020202030204" pitchFamily="34" charset="0"/>
                          <a:ea typeface="+mn-ea"/>
                          <a:cs typeface="+mn-cs"/>
                          <a:sym typeface="Arial"/>
                        </a:rPr>
                        <a:t>Қостанай</a:t>
                      </a:r>
                      <a:r>
                        <a:rPr lang="ru-RU" sz="1000" b="0" i="0" u="none" strike="noStrike" cap="none" dirty="0">
                          <a:solidFill>
                            <a:srgbClr val="007F76"/>
                          </a:solidFill>
                          <a:effectLst/>
                          <a:latin typeface="Arial Narrow" panose="020B0606020202030204" pitchFamily="34" charset="0"/>
                          <a:ea typeface="+mn-ea"/>
                          <a:cs typeface="+mn-cs"/>
                          <a:sym typeface="Arial"/>
                        </a:rPr>
                        <a:t> </a:t>
                      </a:r>
                      <a:r>
                        <a:rPr lang="ru-RU" sz="1000" b="0" i="0" u="none" strike="noStrike" cap="none" dirty="0" err="1">
                          <a:solidFill>
                            <a:srgbClr val="007F76"/>
                          </a:solidFill>
                          <a:effectLst/>
                          <a:latin typeface="Arial Narrow" panose="020B0606020202030204" pitchFamily="34" charset="0"/>
                          <a:ea typeface="+mn-ea"/>
                          <a:cs typeface="+mn-cs"/>
                          <a:sym typeface="Arial"/>
                        </a:rPr>
                        <a:t>облысы</a:t>
                      </a:r>
                      <a:endParaRPr lang="ru-RU" sz="1000" b="0" i="0" u="none" strike="noStrike" cap="none" dirty="0">
                        <a:solidFill>
                          <a:srgbClr val="007F76"/>
                        </a:solidFill>
                        <a:effectLst/>
                        <a:latin typeface="Arial Narrow" panose="020B0606020202030204" pitchFamily="34" charset="0"/>
                        <a:ea typeface="+mn-ea"/>
                        <a:cs typeface="+mn-cs"/>
                        <a:sym typeface="Arial"/>
                      </a:endParaRPr>
                    </a:p>
                  </a:txBody>
                  <a:tcPr marL="68580" marR="68580" marT="0" marB="0" anchor="ctr">
                    <a:solidFill>
                      <a:schemeClr val="accent6">
                        <a:lumMod val="50000"/>
                        <a:alpha val="1000"/>
                      </a:schemeClr>
                    </a:solidFill>
                  </a:tcPr>
                </a:tc>
                <a:tc>
                  <a:txBody>
                    <a:bodyPr/>
                    <a:lstStyle/>
                    <a:p>
                      <a:pPr marL="72000" algn="ctr" fontAlgn="ctr"/>
                      <a:r>
                        <a:rPr lang="ru-RU" sz="800" b="0" i="0" u="none" strike="noStrike" cap="none" dirty="0">
                          <a:solidFill>
                            <a:srgbClr val="007F76"/>
                          </a:solidFill>
                          <a:effectLst/>
                          <a:latin typeface="Arial Narrow" panose="020B0606020202030204" pitchFamily="34" charset="0"/>
                          <a:ea typeface="+mn-ea"/>
                          <a:cs typeface="+mn-cs"/>
                          <a:sym typeface="Arial"/>
                        </a:rPr>
                        <a:t>Жеке </a:t>
                      </a:r>
                      <a:r>
                        <a:rPr lang="ru-RU" sz="800" b="0" i="0" u="none" strike="noStrike" cap="none" dirty="0" err="1">
                          <a:solidFill>
                            <a:srgbClr val="007F76"/>
                          </a:solidFill>
                          <a:effectLst/>
                          <a:latin typeface="Arial Narrow" panose="020B0606020202030204" pitchFamily="34" charset="0"/>
                          <a:ea typeface="+mn-ea"/>
                          <a:cs typeface="+mn-cs"/>
                          <a:sym typeface="Arial"/>
                        </a:rPr>
                        <a:t>жүргізушілер</a:t>
                      </a:r>
                      <a:r>
                        <a:rPr lang="ru-RU" sz="800" b="0" i="0" u="none" strike="noStrike" cap="none" dirty="0">
                          <a:solidFill>
                            <a:srgbClr val="007F76"/>
                          </a:solidFill>
                          <a:effectLst/>
                          <a:latin typeface="Arial Narrow" panose="020B0606020202030204" pitchFamily="34" charset="0"/>
                          <a:ea typeface="+mn-ea"/>
                          <a:cs typeface="+mn-cs"/>
                          <a:sym typeface="Arial"/>
                        </a:rPr>
                        <a:t> мен </a:t>
                      </a:r>
                      <a:r>
                        <a:rPr lang="ru-RU" sz="800" b="0" i="0" u="none" strike="noStrike" cap="none" dirty="0" err="1">
                          <a:solidFill>
                            <a:srgbClr val="007F76"/>
                          </a:solidFill>
                          <a:effectLst/>
                          <a:latin typeface="Arial Narrow" panose="020B0606020202030204" pitchFamily="34" charset="0"/>
                          <a:ea typeface="+mn-ea"/>
                          <a:cs typeface="+mn-cs"/>
                          <a:sym typeface="Arial"/>
                        </a:rPr>
                        <a:t>шопырлар</a:t>
                      </a:r>
                      <a:endParaRPr lang="ru-RU" sz="800" b="0" i="0" u="none" strike="noStrike" cap="none" dirty="0">
                        <a:solidFill>
                          <a:srgbClr val="007F76"/>
                        </a:solidFill>
                        <a:effectLst/>
                        <a:latin typeface="Arial Narrow" panose="020B0606020202030204" pitchFamily="34" charset="0"/>
                        <a:ea typeface="+mn-ea"/>
                        <a:cs typeface="+mn-cs"/>
                        <a:sym typeface="Arial"/>
                      </a:endParaRPr>
                    </a:p>
                  </a:txBody>
                  <a:tcPr marL="9525" marR="9525" marT="9525" marB="0" anchor="ctr">
                    <a:solidFill>
                      <a:schemeClr val="accent6">
                        <a:lumMod val="50000"/>
                        <a:alpha val="1000"/>
                      </a:schemeClr>
                    </a:solidFill>
                  </a:tcPr>
                </a:tc>
                <a:tc>
                  <a:txBody>
                    <a:bodyPr/>
                    <a:lstStyle/>
                    <a:p>
                      <a:pPr algn="ctr" rtl="0" fontAlgn="ctr"/>
                      <a:r>
                        <a:rPr lang="ru-RU" sz="800" b="0" i="0" u="none" strike="noStrike">
                          <a:solidFill>
                            <a:srgbClr val="007F76"/>
                          </a:solidFill>
                          <a:effectLst/>
                          <a:latin typeface="Arial Narrow" panose="020B0606020202030204" pitchFamily="34" charset="0"/>
                        </a:rPr>
                        <a:t>3 671</a:t>
                      </a:r>
                    </a:p>
                  </a:txBody>
                  <a:tcPr marL="9525" marR="9525" marT="9525" marB="0" anchor="ctr">
                    <a:solidFill>
                      <a:schemeClr val="accent6">
                        <a:lumMod val="50000"/>
                        <a:alpha val="1000"/>
                      </a:schemeClr>
                    </a:solidFill>
                  </a:tcPr>
                </a:tc>
                <a:tc>
                  <a:txBody>
                    <a:bodyPr/>
                    <a:lstStyle/>
                    <a:p>
                      <a:pPr algn="ctr" rtl="0" fontAlgn="ctr"/>
                      <a:r>
                        <a:rPr lang="ru-RU" sz="800" b="0" i="0" u="none" strike="noStrike">
                          <a:solidFill>
                            <a:srgbClr val="007F76"/>
                          </a:solidFill>
                          <a:effectLst/>
                          <a:latin typeface="Arial Narrow" panose="020B0606020202030204" pitchFamily="34" charset="0"/>
                        </a:rPr>
                        <a:t>4,2%</a:t>
                      </a:r>
                    </a:p>
                  </a:txBody>
                  <a:tcPr marL="9525" marR="9525" marT="9525" marB="0" anchor="ctr">
                    <a:solidFill>
                      <a:schemeClr val="accent6">
                        <a:lumMod val="50000"/>
                        <a:alpha val="1000"/>
                      </a:schemeClr>
                    </a:solidFill>
                  </a:tcPr>
                </a:tc>
                <a:tc>
                  <a:txBody>
                    <a:bodyPr/>
                    <a:lstStyle/>
                    <a:p>
                      <a:pPr algn="ctr" rtl="0" fontAlgn="ctr"/>
                      <a:r>
                        <a:rPr lang="ru-RU" sz="800" b="0" i="0" u="none" strike="noStrike" dirty="0" err="1">
                          <a:solidFill>
                            <a:srgbClr val="007F76"/>
                          </a:solidFill>
                          <a:effectLst/>
                          <a:latin typeface="Arial Narrow" panose="020B0606020202030204" pitchFamily="34" charset="0"/>
                        </a:rPr>
                        <a:t>Күтім</a:t>
                      </a:r>
                      <a:r>
                        <a:rPr lang="ru-RU" sz="800" b="0" i="0" u="none" strike="noStrike" dirty="0">
                          <a:solidFill>
                            <a:srgbClr val="007F76"/>
                          </a:solidFill>
                          <a:effectLst/>
                          <a:latin typeface="Arial Narrow" panose="020B0606020202030204" pitchFamily="34" charset="0"/>
                        </a:rPr>
                        <a:t> </a:t>
                      </a:r>
                      <a:r>
                        <a:rPr lang="ru-RU" sz="800" b="0" i="0" u="none" strike="noStrike" dirty="0" err="1">
                          <a:solidFill>
                            <a:srgbClr val="007F76"/>
                          </a:solidFill>
                          <a:effectLst/>
                          <a:latin typeface="Arial Narrow" panose="020B0606020202030204" pitchFamily="34" charset="0"/>
                        </a:rPr>
                        <a:t>жөніндегі</a:t>
                      </a:r>
                      <a:r>
                        <a:rPr lang="ru-RU" sz="800" b="0" i="0" u="none" strike="noStrike" dirty="0">
                          <a:solidFill>
                            <a:srgbClr val="007F76"/>
                          </a:solidFill>
                          <a:effectLst/>
                          <a:latin typeface="Arial Narrow" panose="020B0606020202030204" pitchFamily="34" charset="0"/>
                        </a:rPr>
                        <a:t> орта </a:t>
                      </a:r>
                      <a:r>
                        <a:rPr lang="ru-RU" sz="800" b="0" i="0" u="none" strike="noStrike" dirty="0" err="1">
                          <a:solidFill>
                            <a:srgbClr val="007F76"/>
                          </a:solidFill>
                          <a:effectLst/>
                          <a:latin typeface="Arial Narrow" panose="020B0606020202030204" pitchFamily="34" charset="0"/>
                        </a:rPr>
                        <a:t>медициналық</a:t>
                      </a:r>
                      <a:r>
                        <a:rPr lang="ru-RU" sz="800" b="0" i="0" u="none" strike="noStrike" dirty="0">
                          <a:solidFill>
                            <a:srgbClr val="007F76"/>
                          </a:solidFill>
                          <a:effectLst/>
                          <a:latin typeface="Arial Narrow" panose="020B0606020202030204" pitchFamily="34" charset="0"/>
                        </a:rPr>
                        <a:t> персонал</a:t>
                      </a:r>
                    </a:p>
                  </a:txBody>
                  <a:tcPr marL="9525" marR="9525" marT="9525" marB="0" anchor="ctr">
                    <a:solidFill>
                      <a:schemeClr val="accent6">
                        <a:lumMod val="50000"/>
                        <a:alpha val="1000"/>
                      </a:schemeClr>
                    </a:solidFill>
                  </a:tcPr>
                </a:tc>
                <a:tc>
                  <a:txBody>
                    <a:bodyPr/>
                    <a:lstStyle/>
                    <a:p>
                      <a:pPr algn="ctr" rtl="0" fontAlgn="ctr"/>
                      <a:r>
                        <a:rPr lang="ru-RU" sz="800" b="0" i="0" u="none" strike="noStrike">
                          <a:solidFill>
                            <a:srgbClr val="007F76"/>
                          </a:solidFill>
                          <a:effectLst/>
                          <a:latin typeface="Arial Narrow" panose="020B0606020202030204" pitchFamily="34" charset="0"/>
                        </a:rPr>
                        <a:t>3 348</a:t>
                      </a:r>
                    </a:p>
                  </a:txBody>
                  <a:tcPr marL="9525" marR="9525" marT="9525" marB="0" anchor="ctr">
                    <a:solidFill>
                      <a:schemeClr val="accent6">
                        <a:lumMod val="50000"/>
                        <a:alpha val="1000"/>
                      </a:schemeClr>
                    </a:solidFill>
                  </a:tcPr>
                </a:tc>
                <a:tc>
                  <a:txBody>
                    <a:bodyPr/>
                    <a:lstStyle/>
                    <a:p>
                      <a:pPr algn="ctr" rtl="0" fontAlgn="ctr"/>
                      <a:r>
                        <a:rPr lang="ru-RU" sz="800" b="0" i="0" u="none" strike="noStrike">
                          <a:solidFill>
                            <a:srgbClr val="007F76"/>
                          </a:solidFill>
                          <a:effectLst/>
                          <a:latin typeface="Arial Narrow" panose="020B0606020202030204" pitchFamily="34" charset="0"/>
                        </a:rPr>
                        <a:t>3,8%</a:t>
                      </a:r>
                    </a:p>
                  </a:txBody>
                  <a:tcPr marL="9525" marR="9525" marT="9525" marB="0" anchor="ctr">
                    <a:solidFill>
                      <a:schemeClr val="accent6">
                        <a:lumMod val="50000"/>
                        <a:alpha val="1000"/>
                      </a:schemeClr>
                    </a:solidFill>
                  </a:tcPr>
                </a:tc>
                <a:tc>
                  <a:txBody>
                    <a:bodyPr/>
                    <a:lstStyle/>
                    <a:p>
                      <a:pPr algn="ctr" rtl="0" fontAlgn="ctr"/>
                      <a:r>
                        <a:rPr lang="ru-RU" sz="800" b="0" i="0" u="none" strike="noStrike" dirty="0" err="1">
                          <a:solidFill>
                            <a:srgbClr val="007F76"/>
                          </a:solidFill>
                          <a:effectLst/>
                          <a:latin typeface="Arial Narrow" panose="020B0606020202030204" pitchFamily="34" charset="0"/>
                        </a:rPr>
                        <a:t>Бухгалтерлер</a:t>
                      </a:r>
                      <a:endParaRPr lang="ru-RU" sz="800" b="0" i="0" u="none" strike="noStrike" dirty="0">
                        <a:solidFill>
                          <a:srgbClr val="007F76"/>
                        </a:solidFill>
                        <a:effectLst/>
                        <a:latin typeface="Arial Narrow" panose="020B0606020202030204" pitchFamily="34" charset="0"/>
                      </a:endParaRPr>
                    </a:p>
                  </a:txBody>
                  <a:tcPr marL="9525" marR="9525" marT="9525" marB="0" anchor="ctr">
                    <a:solidFill>
                      <a:schemeClr val="accent6">
                        <a:lumMod val="50000"/>
                        <a:alpha val="1000"/>
                      </a:schemeClr>
                    </a:solidFill>
                  </a:tcPr>
                </a:tc>
                <a:tc>
                  <a:txBody>
                    <a:bodyPr/>
                    <a:lstStyle/>
                    <a:p>
                      <a:pPr algn="ctr" rtl="0" fontAlgn="ctr"/>
                      <a:r>
                        <a:rPr lang="ru-RU" sz="800" b="0" i="0" u="none" strike="noStrike">
                          <a:solidFill>
                            <a:srgbClr val="007F76"/>
                          </a:solidFill>
                          <a:effectLst/>
                          <a:latin typeface="Arial Narrow" panose="020B0606020202030204" pitchFamily="34" charset="0"/>
                        </a:rPr>
                        <a:t>2 879</a:t>
                      </a:r>
                    </a:p>
                  </a:txBody>
                  <a:tcPr marL="9525" marR="9525" marT="9525" marB="0" anchor="ctr">
                    <a:solidFill>
                      <a:schemeClr val="accent6">
                        <a:lumMod val="50000"/>
                        <a:alpha val="1000"/>
                      </a:schemeClr>
                    </a:solidFill>
                  </a:tcPr>
                </a:tc>
                <a:tc>
                  <a:txBody>
                    <a:bodyPr/>
                    <a:lstStyle/>
                    <a:p>
                      <a:pPr algn="ctr" rtl="0" fontAlgn="ctr"/>
                      <a:r>
                        <a:rPr lang="ru-RU" sz="800" b="0" i="0" u="none" strike="noStrike">
                          <a:solidFill>
                            <a:srgbClr val="007F76"/>
                          </a:solidFill>
                          <a:effectLst/>
                          <a:latin typeface="Arial Narrow" panose="020B0606020202030204" pitchFamily="34" charset="0"/>
                        </a:rPr>
                        <a:t>3,3%</a:t>
                      </a:r>
                    </a:p>
                  </a:txBody>
                  <a:tcPr marL="9525" marR="9525" marT="9525" marB="0" anchor="ctr">
                    <a:lnR w="12700" cap="flat" cmpd="sng" algn="ctr">
                      <a:noFill/>
                      <a:prstDash val="solid"/>
                      <a:round/>
                      <a:headEnd type="none" w="med" len="med"/>
                      <a:tailEnd type="none" w="med" len="med"/>
                    </a:lnR>
                    <a:solidFill>
                      <a:schemeClr val="accent6">
                        <a:lumMod val="50000"/>
                        <a:alpha val="1000"/>
                      </a:schemeClr>
                    </a:solidFill>
                  </a:tcPr>
                </a:tc>
                <a:extLst>
                  <a:ext uri="{0D108BD9-81ED-4DB2-BD59-A6C34878D82A}">
                    <a16:rowId xmlns:a16="http://schemas.microsoft.com/office/drawing/2014/main" val="3193291215"/>
                  </a:ext>
                </a:extLst>
              </a:tr>
              <a:tr h="268937">
                <a:tc>
                  <a:txBody>
                    <a:bodyPr/>
                    <a:lstStyle/>
                    <a:p>
                      <a:pPr algn="ctr" fontAlgn="b"/>
                      <a:r>
                        <a:rPr lang="ru-RU" sz="800" u="none" strike="noStrike" dirty="0">
                          <a:solidFill>
                            <a:srgbClr val="007F76"/>
                          </a:solidFill>
                          <a:effectLst/>
                          <a:latin typeface="Arial Narrow" panose="020B0606020202030204" pitchFamily="34" charset="0"/>
                        </a:rPr>
                        <a:t>11</a:t>
                      </a:r>
                      <a:endParaRPr lang="en-US" sz="800" b="0" i="0" u="none" strike="noStrike" dirty="0">
                        <a:solidFill>
                          <a:srgbClr val="007F76"/>
                        </a:solidFill>
                        <a:effectLst/>
                        <a:latin typeface="Arial Narrow" panose="020B0606020202030204" pitchFamily="34" charset="0"/>
                      </a:endParaRPr>
                    </a:p>
                  </a:txBody>
                  <a:tcPr marL="9525" marR="9525" marT="0" marB="0" anchor="ctr">
                    <a:solidFill>
                      <a:srgbClr val="007F76">
                        <a:alpha val="20000"/>
                      </a:srgbClr>
                    </a:solidFill>
                  </a:tcPr>
                </a:tc>
                <a:tc>
                  <a:txBody>
                    <a:bodyPr/>
                    <a:lstStyle/>
                    <a:p>
                      <a:pPr>
                        <a:lnSpc>
                          <a:spcPct val="107000"/>
                        </a:lnSpc>
                        <a:spcAft>
                          <a:spcPts val="800"/>
                        </a:spcAft>
                      </a:pPr>
                      <a:r>
                        <a:rPr lang="ru-RU" sz="1000" b="0" i="0" u="none" strike="noStrike" cap="none" dirty="0" err="1">
                          <a:solidFill>
                            <a:srgbClr val="007F76"/>
                          </a:solidFill>
                          <a:effectLst/>
                          <a:latin typeface="Arial Narrow" panose="020B0606020202030204" pitchFamily="34" charset="0"/>
                          <a:ea typeface="+mn-ea"/>
                          <a:cs typeface="+mn-cs"/>
                          <a:sym typeface="Arial"/>
                        </a:rPr>
                        <a:t>Қызылорда</a:t>
                      </a:r>
                      <a:r>
                        <a:rPr lang="ru-RU" sz="1000" b="0" i="0" u="none" strike="noStrike" cap="none" dirty="0">
                          <a:solidFill>
                            <a:srgbClr val="007F76"/>
                          </a:solidFill>
                          <a:effectLst/>
                          <a:latin typeface="Arial Narrow" panose="020B0606020202030204" pitchFamily="34" charset="0"/>
                          <a:ea typeface="+mn-ea"/>
                          <a:cs typeface="+mn-cs"/>
                          <a:sym typeface="Arial"/>
                        </a:rPr>
                        <a:t> </a:t>
                      </a:r>
                      <a:r>
                        <a:rPr lang="ru-RU" sz="1000" b="0" i="0" u="none" strike="noStrike" cap="none" dirty="0" err="1">
                          <a:solidFill>
                            <a:srgbClr val="007F76"/>
                          </a:solidFill>
                          <a:effectLst/>
                          <a:latin typeface="Arial Narrow" panose="020B0606020202030204" pitchFamily="34" charset="0"/>
                          <a:ea typeface="+mn-ea"/>
                          <a:cs typeface="+mn-cs"/>
                          <a:sym typeface="Arial"/>
                        </a:rPr>
                        <a:t>облысы</a:t>
                      </a:r>
                      <a:endParaRPr lang="ru-RU" sz="1000" b="0" i="0" u="none" strike="noStrike" cap="none" dirty="0">
                        <a:solidFill>
                          <a:srgbClr val="007F76"/>
                        </a:solidFill>
                        <a:effectLst/>
                        <a:latin typeface="Arial Narrow" panose="020B0606020202030204" pitchFamily="34" charset="0"/>
                        <a:ea typeface="+mn-ea"/>
                        <a:cs typeface="+mn-cs"/>
                        <a:sym typeface="Arial"/>
                      </a:endParaRPr>
                    </a:p>
                  </a:txBody>
                  <a:tcPr marL="68580" marR="68580" marT="0" marB="0" anchor="ctr">
                    <a:solidFill>
                      <a:srgbClr val="007F76">
                        <a:alpha val="20000"/>
                      </a:srgbClr>
                    </a:solidFill>
                  </a:tcPr>
                </a:tc>
                <a:tc>
                  <a:txBody>
                    <a:bodyPr/>
                    <a:lstStyle/>
                    <a:p>
                      <a:pPr algn="ctr" rtl="0" fontAlgn="ctr"/>
                      <a:r>
                        <a:rPr lang="ru-RU" sz="800" b="0" i="0" u="none" strike="noStrike" dirty="0" err="1">
                          <a:solidFill>
                            <a:srgbClr val="007F76"/>
                          </a:solidFill>
                          <a:effectLst/>
                          <a:latin typeface="Arial Narrow" panose="020B0606020202030204" pitchFamily="34" charset="0"/>
                        </a:rPr>
                        <a:t>Басқа</a:t>
                      </a:r>
                      <a:r>
                        <a:rPr lang="ru-RU" sz="800" b="0" i="0" u="none" strike="noStrike" dirty="0">
                          <a:solidFill>
                            <a:srgbClr val="007F76"/>
                          </a:solidFill>
                          <a:effectLst/>
                          <a:latin typeface="Arial Narrow" panose="020B0606020202030204" pitchFamily="34" charset="0"/>
                        </a:rPr>
                        <a:t> да </a:t>
                      </a:r>
                      <a:r>
                        <a:rPr lang="ru-RU" sz="800" b="0" i="0" u="none" strike="noStrike" dirty="0" err="1">
                          <a:solidFill>
                            <a:srgbClr val="007F76"/>
                          </a:solidFill>
                          <a:effectLst/>
                          <a:latin typeface="Arial Narrow" panose="020B0606020202030204" pitchFamily="34" charset="0"/>
                        </a:rPr>
                        <a:t>құрылысшы-монтаждаушылар</a:t>
                      </a:r>
                      <a:r>
                        <a:rPr lang="ru-RU" sz="800" b="0" i="0" u="none" strike="noStrike" dirty="0">
                          <a:solidFill>
                            <a:srgbClr val="007F76"/>
                          </a:solidFill>
                          <a:effectLst/>
                          <a:latin typeface="Arial Narrow" panose="020B0606020202030204" pitchFamily="34" charset="0"/>
                        </a:rPr>
                        <a:t> </a:t>
                      </a:r>
                      <a:r>
                        <a:rPr lang="ru-RU" sz="800" b="0" i="0" u="none" strike="noStrike" dirty="0" err="1">
                          <a:solidFill>
                            <a:srgbClr val="007F76"/>
                          </a:solidFill>
                          <a:effectLst/>
                          <a:latin typeface="Arial Narrow" panose="020B0606020202030204" pitchFamily="34" charset="0"/>
                        </a:rPr>
                        <a:t>және</a:t>
                      </a:r>
                      <a:r>
                        <a:rPr lang="ru-RU" sz="800" b="0" i="0" u="none" strike="noStrike" dirty="0">
                          <a:solidFill>
                            <a:srgbClr val="007F76"/>
                          </a:solidFill>
                          <a:effectLst/>
                          <a:latin typeface="Arial Narrow" panose="020B0606020202030204" pitchFamily="34" charset="0"/>
                        </a:rPr>
                        <a:t> </a:t>
                      </a:r>
                      <a:r>
                        <a:rPr lang="ru-RU" sz="800" b="0" i="0" u="none" strike="noStrike" dirty="0" err="1">
                          <a:solidFill>
                            <a:srgbClr val="007F76"/>
                          </a:solidFill>
                          <a:effectLst/>
                          <a:latin typeface="Arial Narrow" panose="020B0606020202030204" pitchFamily="34" charset="0"/>
                        </a:rPr>
                        <a:t>тектес</a:t>
                      </a:r>
                      <a:r>
                        <a:rPr lang="ru-RU" sz="800" b="0" i="0" u="none" strike="noStrike" dirty="0">
                          <a:solidFill>
                            <a:srgbClr val="007F76"/>
                          </a:solidFill>
                          <a:effectLst/>
                          <a:latin typeface="Arial Narrow" panose="020B0606020202030204" pitchFamily="34" charset="0"/>
                        </a:rPr>
                        <a:t> </a:t>
                      </a:r>
                      <a:r>
                        <a:rPr lang="ru-RU" sz="800" b="0" i="0" u="none" strike="noStrike" dirty="0" err="1">
                          <a:solidFill>
                            <a:srgbClr val="007F76"/>
                          </a:solidFill>
                          <a:effectLst/>
                          <a:latin typeface="Arial Narrow" panose="020B0606020202030204" pitchFamily="34" charset="0"/>
                        </a:rPr>
                        <a:t>қызметтер</a:t>
                      </a:r>
                      <a:r>
                        <a:rPr lang="ru-RU" sz="800" b="0" i="0" u="none" strike="noStrike" dirty="0">
                          <a:solidFill>
                            <a:srgbClr val="007F76"/>
                          </a:solidFill>
                          <a:effectLst/>
                          <a:latin typeface="Arial Narrow" panose="020B0606020202030204" pitchFamily="34" charset="0"/>
                        </a:rPr>
                        <a:t> </a:t>
                      </a:r>
                      <a:r>
                        <a:rPr lang="ru-RU" sz="800" b="0" i="0" u="none" strike="noStrike" dirty="0" err="1">
                          <a:solidFill>
                            <a:srgbClr val="007F76"/>
                          </a:solidFill>
                          <a:effectLst/>
                          <a:latin typeface="Arial Narrow" panose="020B0606020202030204" pitchFamily="34" charset="0"/>
                        </a:rPr>
                        <a:t>жұмысшылары</a:t>
                      </a:r>
                      <a:endParaRPr lang="ru-RU" sz="800" b="0" i="0" u="none" strike="noStrike" dirty="0">
                        <a:solidFill>
                          <a:srgbClr val="007F76"/>
                        </a:solidFill>
                        <a:effectLst/>
                        <a:latin typeface="Arial Narrow" panose="020B0606020202030204" pitchFamily="34" charset="0"/>
                      </a:endParaRPr>
                    </a:p>
                  </a:txBody>
                  <a:tcPr marL="9525" marR="9525" marT="9525" marB="0" anchor="ctr">
                    <a:solidFill>
                      <a:srgbClr val="007F76">
                        <a:alpha val="20000"/>
                      </a:srgbClr>
                    </a:solidFill>
                  </a:tcPr>
                </a:tc>
                <a:tc>
                  <a:txBody>
                    <a:bodyPr/>
                    <a:lstStyle/>
                    <a:p>
                      <a:pPr algn="ctr" rtl="0" fontAlgn="ctr"/>
                      <a:r>
                        <a:rPr lang="ru-RU" sz="800" b="0" i="0" u="none" strike="noStrike">
                          <a:solidFill>
                            <a:srgbClr val="007F76"/>
                          </a:solidFill>
                          <a:effectLst/>
                          <a:latin typeface="Arial Narrow" panose="020B0606020202030204" pitchFamily="34" charset="0"/>
                        </a:rPr>
                        <a:t>741</a:t>
                      </a:r>
                    </a:p>
                  </a:txBody>
                  <a:tcPr marL="9525" marR="9525" marT="9525" marB="0" anchor="ctr">
                    <a:solidFill>
                      <a:srgbClr val="007F76">
                        <a:alpha val="20000"/>
                      </a:srgbClr>
                    </a:solidFill>
                  </a:tcPr>
                </a:tc>
                <a:tc>
                  <a:txBody>
                    <a:bodyPr/>
                    <a:lstStyle/>
                    <a:p>
                      <a:pPr algn="ctr" rtl="0" fontAlgn="ctr"/>
                      <a:r>
                        <a:rPr lang="ru-RU" sz="800" b="0" i="0" u="none" strike="noStrike">
                          <a:solidFill>
                            <a:srgbClr val="007F76"/>
                          </a:solidFill>
                          <a:effectLst/>
                          <a:latin typeface="Arial Narrow" panose="020B0606020202030204" pitchFamily="34" charset="0"/>
                        </a:rPr>
                        <a:t>4,0%</a:t>
                      </a:r>
                    </a:p>
                  </a:txBody>
                  <a:tcPr marL="9525" marR="9525" marT="9525" marB="0" anchor="ctr">
                    <a:solidFill>
                      <a:srgbClr val="007F76">
                        <a:alpha val="20000"/>
                      </a:srgbClr>
                    </a:solidFill>
                  </a:tcPr>
                </a:tc>
                <a:tc>
                  <a:txBody>
                    <a:bodyPr/>
                    <a:lstStyle/>
                    <a:p>
                      <a:pPr marL="72000" algn="ctr" fontAlgn="ctr"/>
                      <a:r>
                        <a:rPr lang="ru-RU" sz="800" b="0" i="0" u="none" strike="noStrike" cap="none" dirty="0">
                          <a:solidFill>
                            <a:srgbClr val="007F76"/>
                          </a:solidFill>
                          <a:effectLst/>
                          <a:latin typeface="Arial Narrow" panose="020B0606020202030204" pitchFamily="34" charset="0"/>
                          <a:ea typeface="+mn-ea"/>
                          <a:cs typeface="+mn-cs"/>
                          <a:sym typeface="Arial"/>
                        </a:rPr>
                        <a:t>Жеке </a:t>
                      </a:r>
                      <a:r>
                        <a:rPr lang="ru-RU" sz="800" b="0" i="0" u="none" strike="noStrike" cap="none" dirty="0" err="1">
                          <a:solidFill>
                            <a:srgbClr val="007F76"/>
                          </a:solidFill>
                          <a:effectLst/>
                          <a:latin typeface="Arial Narrow" panose="020B0606020202030204" pitchFamily="34" charset="0"/>
                          <a:ea typeface="+mn-ea"/>
                          <a:cs typeface="+mn-cs"/>
                          <a:sym typeface="Arial"/>
                        </a:rPr>
                        <a:t>жүргізушілер</a:t>
                      </a:r>
                      <a:r>
                        <a:rPr lang="ru-RU" sz="800" b="0" i="0" u="none" strike="noStrike" cap="none" dirty="0">
                          <a:solidFill>
                            <a:srgbClr val="007F76"/>
                          </a:solidFill>
                          <a:effectLst/>
                          <a:latin typeface="Arial Narrow" panose="020B0606020202030204" pitchFamily="34" charset="0"/>
                          <a:ea typeface="+mn-ea"/>
                          <a:cs typeface="+mn-cs"/>
                          <a:sym typeface="Arial"/>
                        </a:rPr>
                        <a:t> мен </a:t>
                      </a:r>
                      <a:r>
                        <a:rPr lang="ru-RU" sz="800" b="0" i="0" u="none" strike="noStrike" cap="none" dirty="0" err="1">
                          <a:solidFill>
                            <a:srgbClr val="007F76"/>
                          </a:solidFill>
                          <a:effectLst/>
                          <a:latin typeface="Arial Narrow" panose="020B0606020202030204" pitchFamily="34" charset="0"/>
                          <a:ea typeface="+mn-ea"/>
                          <a:cs typeface="+mn-cs"/>
                          <a:sym typeface="Arial"/>
                        </a:rPr>
                        <a:t>шопырлар</a:t>
                      </a:r>
                      <a:endParaRPr lang="ru-RU" sz="800" b="0" i="0" u="none" strike="noStrike" cap="none" dirty="0">
                        <a:solidFill>
                          <a:srgbClr val="007F76"/>
                        </a:solidFill>
                        <a:effectLst/>
                        <a:latin typeface="Arial Narrow" panose="020B0606020202030204" pitchFamily="34" charset="0"/>
                        <a:ea typeface="+mn-ea"/>
                        <a:cs typeface="+mn-cs"/>
                        <a:sym typeface="Arial"/>
                      </a:endParaRPr>
                    </a:p>
                  </a:txBody>
                  <a:tcPr marL="9525" marR="9525" marT="9525" marB="0" anchor="ctr">
                    <a:solidFill>
                      <a:srgbClr val="007F76">
                        <a:alpha val="20000"/>
                      </a:srgbClr>
                    </a:solidFill>
                  </a:tcPr>
                </a:tc>
                <a:tc>
                  <a:txBody>
                    <a:bodyPr/>
                    <a:lstStyle/>
                    <a:p>
                      <a:pPr algn="ctr" rtl="0" fontAlgn="ctr"/>
                      <a:r>
                        <a:rPr lang="ru-RU" sz="800" b="0" i="0" u="none" strike="noStrike">
                          <a:solidFill>
                            <a:srgbClr val="007F76"/>
                          </a:solidFill>
                          <a:effectLst/>
                          <a:latin typeface="Arial Narrow" panose="020B0606020202030204" pitchFamily="34" charset="0"/>
                        </a:rPr>
                        <a:t>681</a:t>
                      </a:r>
                    </a:p>
                  </a:txBody>
                  <a:tcPr marL="9525" marR="9525" marT="9525" marB="0" anchor="ctr">
                    <a:solidFill>
                      <a:srgbClr val="007F76">
                        <a:alpha val="20000"/>
                      </a:srgbClr>
                    </a:solidFill>
                  </a:tcPr>
                </a:tc>
                <a:tc>
                  <a:txBody>
                    <a:bodyPr/>
                    <a:lstStyle/>
                    <a:p>
                      <a:pPr algn="ctr" rtl="0" fontAlgn="ctr"/>
                      <a:r>
                        <a:rPr lang="ru-RU" sz="800" b="0" i="0" u="none" strike="noStrike">
                          <a:solidFill>
                            <a:srgbClr val="007F76"/>
                          </a:solidFill>
                          <a:effectLst/>
                          <a:latin typeface="Arial Narrow" panose="020B0606020202030204" pitchFamily="34" charset="0"/>
                        </a:rPr>
                        <a:t>3,7%</a:t>
                      </a:r>
                    </a:p>
                  </a:txBody>
                  <a:tcPr marL="9525" marR="9525" marT="9525" marB="0" anchor="ctr">
                    <a:solidFill>
                      <a:srgbClr val="007F76">
                        <a:alpha val="20000"/>
                      </a:srgbClr>
                    </a:solidFill>
                  </a:tcPr>
                </a:tc>
                <a:tc>
                  <a:txBody>
                    <a:bodyPr/>
                    <a:lstStyle/>
                    <a:p>
                      <a:pPr algn="ctr" rtl="0" fontAlgn="ctr"/>
                      <a:r>
                        <a:rPr lang="ru-RU" sz="800" b="0" i="0" u="none" strike="noStrike" dirty="0" err="1">
                          <a:solidFill>
                            <a:srgbClr val="007F76"/>
                          </a:solidFill>
                          <a:effectLst/>
                          <a:latin typeface="Arial Narrow" panose="020B0606020202030204" pitchFamily="34" charset="0"/>
                        </a:rPr>
                        <a:t>Тігіншілер</a:t>
                      </a:r>
                      <a:r>
                        <a:rPr lang="ru-RU" sz="800" b="0" i="0" u="none" strike="noStrike" dirty="0">
                          <a:solidFill>
                            <a:srgbClr val="007F76"/>
                          </a:solidFill>
                          <a:effectLst/>
                          <a:latin typeface="Arial Narrow" panose="020B0606020202030204" pitchFamily="34" charset="0"/>
                        </a:rPr>
                        <a:t> </a:t>
                      </a:r>
                      <a:r>
                        <a:rPr lang="ru-RU" sz="800" b="0" i="0" u="none" strike="noStrike" dirty="0" err="1">
                          <a:solidFill>
                            <a:srgbClr val="007F76"/>
                          </a:solidFill>
                          <a:effectLst/>
                          <a:latin typeface="Arial Narrow" panose="020B0606020202030204" pitchFamily="34" charset="0"/>
                        </a:rPr>
                        <a:t>және</a:t>
                      </a:r>
                      <a:r>
                        <a:rPr lang="ru-RU" sz="800" b="0" i="0" u="none" strike="noStrike" dirty="0">
                          <a:solidFill>
                            <a:srgbClr val="007F76"/>
                          </a:solidFill>
                          <a:effectLst/>
                          <a:latin typeface="Arial Narrow" panose="020B0606020202030204" pitchFamily="34" charset="0"/>
                        </a:rPr>
                        <a:t> </a:t>
                      </a:r>
                      <a:r>
                        <a:rPr lang="ru-RU" sz="800" b="0" i="0" u="none" strike="noStrike" dirty="0" err="1">
                          <a:solidFill>
                            <a:srgbClr val="007F76"/>
                          </a:solidFill>
                          <a:effectLst/>
                          <a:latin typeface="Arial Narrow" panose="020B0606020202030204" pitchFamily="34" charset="0"/>
                        </a:rPr>
                        <a:t>киім</a:t>
                      </a:r>
                      <a:r>
                        <a:rPr lang="ru-RU" sz="800" b="0" i="0" u="none" strike="noStrike" dirty="0">
                          <a:solidFill>
                            <a:srgbClr val="007F76"/>
                          </a:solidFill>
                          <a:effectLst/>
                          <a:latin typeface="Arial Narrow" panose="020B0606020202030204" pitchFamily="34" charset="0"/>
                        </a:rPr>
                        <a:t> </a:t>
                      </a:r>
                      <a:r>
                        <a:rPr lang="ru-RU" sz="800" b="0" i="0" u="none" strike="noStrike" dirty="0" err="1">
                          <a:solidFill>
                            <a:srgbClr val="007F76"/>
                          </a:solidFill>
                          <a:effectLst/>
                          <a:latin typeface="Arial Narrow" panose="020B0606020202030204" pitchFamily="34" charset="0"/>
                        </a:rPr>
                        <a:t>және</a:t>
                      </a:r>
                      <a:r>
                        <a:rPr lang="ru-RU" sz="800" b="0" i="0" u="none" strike="noStrike" dirty="0">
                          <a:solidFill>
                            <a:srgbClr val="007F76"/>
                          </a:solidFill>
                          <a:effectLst/>
                          <a:latin typeface="Arial Narrow" panose="020B0606020202030204" pitchFamily="34" charset="0"/>
                        </a:rPr>
                        <a:t> мата </a:t>
                      </a:r>
                      <a:r>
                        <a:rPr lang="ru-RU" sz="800" b="0" i="0" u="none" strike="noStrike" dirty="0" err="1">
                          <a:solidFill>
                            <a:srgbClr val="007F76"/>
                          </a:solidFill>
                          <a:effectLst/>
                          <a:latin typeface="Arial Narrow" panose="020B0606020202030204" pitchFamily="34" charset="0"/>
                        </a:rPr>
                        <a:t>реставраторлары</a:t>
                      </a:r>
                      <a:endParaRPr lang="ru-RU" sz="800" b="0" i="0" u="none" strike="noStrike" dirty="0">
                        <a:solidFill>
                          <a:srgbClr val="007F76"/>
                        </a:solidFill>
                        <a:effectLst/>
                        <a:latin typeface="Arial Narrow" panose="020B0606020202030204" pitchFamily="34" charset="0"/>
                      </a:endParaRPr>
                    </a:p>
                  </a:txBody>
                  <a:tcPr marL="9525" marR="9525" marT="9525" marB="0" anchor="ctr">
                    <a:solidFill>
                      <a:srgbClr val="007F76">
                        <a:alpha val="20000"/>
                      </a:srgbClr>
                    </a:solidFill>
                  </a:tcPr>
                </a:tc>
                <a:tc>
                  <a:txBody>
                    <a:bodyPr/>
                    <a:lstStyle/>
                    <a:p>
                      <a:pPr algn="ctr" rtl="0" fontAlgn="ctr"/>
                      <a:r>
                        <a:rPr lang="ru-RU" sz="800" b="0" i="0" u="none" strike="noStrike">
                          <a:solidFill>
                            <a:srgbClr val="007F76"/>
                          </a:solidFill>
                          <a:effectLst/>
                          <a:latin typeface="Arial Narrow" panose="020B0606020202030204" pitchFamily="34" charset="0"/>
                        </a:rPr>
                        <a:t>660</a:t>
                      </a:r>
                    </a:p>
                  </a:txBody>
                  <a:tcPr marL="9525" marR="9525" marT="9525" marB="0" anchor="ctr">
                    <a:solidFill>
                      <a:srgbClr val="007F76">
                        <a:alpha val="20000"/>
                      </a:srgbClr>
                    </a:solidFill>
                  </a:tcPr>
                </a:tc>
                <a:tc>
                  <a:txBody>
                    <a:bodyPr/>
                    <a:lstStyle/>
                    <a:p>
                      <a:pPr algn="ctr" rtl="0" fontAlgn="ctr"/>
                      <a:r>
                        <a:rPr lang="ru-RU" sz="800" b="0" i="0" u="none" strike="noStrike">
                          <a:solidFill>
                            <a:srgbClr val="007F76"/>
                          </a:solidFill>
                          <a:effectLst/>
                          <a:latin typeface="Arial Narrow" panose="020B0606020202030204" pitchFamily="34" charset="0"/>
                        </a:rPr>
                        <a:t>3,6%</a:t>
                      </a:r>
                    </a:p>
                  </a:txBody>
                  <a:tcPr marL="9525" marR="9525" marT="9525" marB="0" anchor="ctr">
                    <a:lnR w="12700" cap="flat" cmpd="sng" algn="ctr">
                      <a:noFill/>
                      <a:prstDash val="solid"/>
                      <a:round/>
                      <a:headEnd type="none" w="med" len="med"/>
                      <a:tailEnd type="none" w="med" len="med"/>
                    </a:lnR>
                    <a:solidFill>
                      <a:srgbClr val="007F76">
                        <a:alpha val="20000"/>
                      </a:srgbClr>
                    </a:solidFill>
                  </a:tcPr>
                </a:tc>
                <a:extLst>
                  <a:ext uri="{0D108BD9-81ED-4DB2-BD59-A6C34878D82A}">
                    <a16:rowId xmlns:a16="http://schemas.microsoft.com/office/drawing/2014/main" val="3072528614"/>
                  </a:ext>
                </a:extLst>
              </a:tr>
              <a:tr h="268937">
                <a:tc>
                  <a:txBody>
                    <a:bodyPr/>
                    <a:lstStyle/>
                    <a:p>
                      <a:pPr algn="ctr" fontAlgn="b"/>
                      <a:r>
                        <a:rPr lang="ru-RU" sz="800" u="none" strike="noStrike" dirty="0">
                          <a:solidFill>
                            <a:srgbClr val="007F76"/>
                          </a:solidFill>
                          <a:effectLst/>
                          <a:latin typeface="Arial Narrow" panose="020B0606020202030204" pitchFamily="34" charset="0"/>
                        </a:rPr>
                        <a:t>12</a:t>
                      </a:r>
                      <a:endParaRPr lang="en-US" sz="800" b="0" i="0" u="none" strike="noStrike" dirty="0">
                        <a:solidFill>
                          <a:srgbClr val="007F76"/>
                        </a:solidFill>
                        <a:effectLst/>
                        <a:latin typeface="Arial Narrow" panose="020B0606020202030204" pitchFamily="34" charset="0"/>
                      </a:endParaRPr>
                    </a:p>
                  </a:txBody>
                  <a:tcPr marL="9525" marR="9525" marT="0" marB="0" anchor="ctr">
                    <a:solidFill>
                      <a:schemeClr val="accent6">
                        <a:lumMod val="50000"/>
                        <a:alpha val="1000"/>
                      </a:schemeClr>
                    </a:solidFill>
                  </a:tcPr>
                </a:tc>
                <a:tc>
                  <a:txBody>
                    <a:bodyPr/>
                    <a:lstStyle/>
                    <a:p>
                      <a:pPr>
                        <a:lnSpc>
                          <a:spcPct val="107000"/>
                        </a:lnSpc>
                        <a:spcAft>
                          <a:spcPts val="800"/>
                        </a:spcAft>
                      </a:pPr>
                      <a:r>
                        <a:rPr lang="ru-RU" sz="1000" b="0" i="0" u="none" strike="noStrike" cap="none" dirty="0" err="1">
                          <a:solidFill>
                            <a:srgbClr val="007F76"/>
                          </a:solidFill>
                          <a:effectLst/>
                          <a:latin typeface="Arial Narrow" panose="020B0606020202030204" pitchFamily="34" charset="0"/>
                          <a:ea typeface="+mn-ea"/>
                          <a:cs typeface="+mn-cs"/>
                          <a:sym typeface="Arial"/>
                        </a:rPr>
                        <a:t>Маңғыстау</a:t>
                      </a:r>
                      <a:r>
                        <a:rPr lang="ru-RU" sz="1000" b="0" i="0" u="none" strike="noStrike" cap="none" dirty="0">
                          <a:solidFill>
                            <a:srgbClr val="007F76"/>
                          </a:solidFill>
                          <a:effectLst/>
                          <a:latin typeface="Arial Narrow" panose="020B0606020202030204" pitchFamily="34" charset="0"/>
                          <a:ea typeface="+mn-ea"/>
                          <a:cs typeface="+mn-cs"/>
                          <a:sym typeface="Arial"/>
                        </a:rPr>
                        <a:t> </a:t>
                      </a:r>
                      <a:r>
                        <a:rPr lang="ru-RU" sz="1000" b="0" i="0" u="none" strike="noStrike" cap="none" dirty="0" err="1">
                          <a:solidFill>
                            <a:srgbClr val="007F76"/>
                          </a:solidFill>
                          <a:effectLst/>
                          <a:latin typeface="Arial Narrow" panose="020B0606020202030204" pitchFamily="34" charset="0"/>
                          <a:ea typeface="+mn-ea"/>
                          <a:cs typeface="+mn-cs"/>
                          <a:sym typeface="Arial"/>
                        </a:rPr>
                        <a:t>облысы</a:t>
                      </a:r>
                      <a:endParaRPr lang="ru-RU" sz="1000" b="0" i="0" u="none" strike="noStrike" cap="none" dirty="0">
                        <a:solidFill>
                          <a:srgbClr val="007F76"/>
                        </a:solidFill>
                        <a:effectLst/>
                        <a:latin typeface="Arial Narrow" panose="020B0606020202030204" pitchFamily="34" charset="0"/>
                        <a:ea typeface="+mn-ea"/>
                        <a:cs typeface="+mn-cs"/>
                        <a:sym typeface="Arial"/>
                      </a:endParaRPr>
                    </a:p>
                  </a:txBody>
                  <a:tcPr marL="68580" marR="68580" marT="0" marB="0" anchor="ctr">
                    <a:solidFill>
                      <a:schemeClr val="accent6">
                        <a:lumMod val="50000"/>
                        <a:alpha val="1000"/>
                      </a:schemeClr>
                    </a:solidFill>
                  </a:tcPr>
                </a:tc>
                <a:tc>
                  <a:txBody>
                    <a:bodyPr/>
                    <a:lstStyle/>
                    <a:p>
                      <a:pPr marL="72000" algn="ctr" fontAlgn="ctr"/>
                      <a:r>
                        <a:rPr lang="ru-RU" sz="800" b="0" i="0" u="none" strike="noStrike" cap="none" dirty="0">
                          <a:solidFill>
                            <a:srgbClr val="007F76"/>
                          </a:solidFill>
                          <a:effectLst/>
                          <a:latin typeface="Arial Narrow" panose="020B0606020202030204" pitchFamily="34" charset="0"/>
                          <a:ea typeface="+mn-ea"/>
                          <a:cs typeface="+mn-cs"/>
                          <a:sym typeface="Arial"/>
                        </a:rPr>
                        <a:t>Жеке </a:t>
                      </a:r>
                      <a:r>
                        <a:rPr lang="ru-RU" sz="800" b="0" i="0" u="none" strike="noStrike" cap="none" dirty="0" err="1">
                          <a:solidFill>
                            <a:srgbClr val="007F76"/>
                          </a:solidFill>
                          <a:effectLst/>
                          <a:latin typeface="Arial Narrow" panose="020B0606020202030204" pitchFamily="34" charset="0"/>
                          <a:ea typeface="+mn-ea"/>
                          <a:cs typeface="+mn-cs"/>
                          <a:sym typeface="Arial"/>
                        </a:rPr>
                        <a:t>жүргізушілер</a:t>
                      </a:r>
                      <a:r>
                        <a:rPr lang="ru-RU" sz="800" b="0" i="0" u="none" strike="noStrike" cap="none" dirty="0">
                          <a:solidFill>
                            <a:srgbClr val="007F76"/>
                          </a:solidFill>
                          <a:effectLst/>
                          <a:latin typeface="Arial Narrow" panose="020B0606020202030204" pitchFamily="34" charset="0"/>
                          <a:ea typeface="+mn-ea"/>
                          <a:cs typeface="+mn-cs"/>
                          <a:sym typeface="Arial"/>
                        </a:rPr>
                        <a:t> мен </a:t>
                      </a:r>
                      <a:r>
                        <a:rPr lang="ru-RU" sz="800" b="0" i="0" u="none" strike="noStrike" cap="none" dirty="0" err="1">
                          <a:solidFill>
                            <a:srgbClr val="007F76"/>
                          </a:solidFill>
                          <a:effectLst/>
                          <a:latin typeface="Arial Narrow" panose="020B0606020202030204" pitchFamily="34" charset="0"/>
                          <a:ea typeface="+mn-ea"/>
                          <a:cs typeface="+mn-cs"/>
                          <a:sym typeface="Arial"/>
                        </a:rPr>
                        <a:t>шопырлар</a:t>
                      </a:r>
                      <a:endParaRPr lang="ru-RU" sz="800" b="0" i="0" u="none" strike="noStrike" cap="none" dirty="0">
                        <a:solidFill>
                          <a:srgbClr val="007F76"/>
                        </a:solidFill>
                        <a:effectLst/>
                        <a:latin typeface="Arial Narrow" panose="020B0606020202030204" pitchFamily="34" charset="0"/>
                        <a:ea typeface="+mn-ea"/>
                        <a:cs typeface="+mn-cs"/>
                        <a:sym typeface="Arial"/>
                      </a:endParaRPr>
                    </a:p>
                  </a:txBody>
                  <a:tcPr marL="9525" marR="9525" marT="9525" marB="0" anchor="ctr">
                    <a:solidFill>
                      <a:schemeClr val="accent6">
                        <a:lumMod val="50000"/>
                        <a:alpha val="1000"/>
                      </a:schemeClr>
                    </a:solidFill>
                  </a:tcPr>
                </a:tc>
                <a:tc>
                  <a:txBody>
                    <a:bodyPr/>
                    <a:lstStyle/>
                    <a:p>
                      <a:pPr algn="ctr" rtl="0" fontAlgn="ctr"/>
                      <a:r>
                        <a:rPr lang="ru-RU" sz="800" b="0" i="0" u="none" strike="noStrike" dirty="0">
                          <a:solidFill>
                            <a:srgbClr val="007F76"/>
                          </a:solidFill>
                          <a:effectLst/>
                          <a:latin typeface="Arial Narrow" panose="020B0606020202030204" pitchFamily="34" charset="0"/>
                        </a:rPr>
                        <a:t>851</a:t>
                      </a:r>
                    </a:p>
                  </a:txBody>
                  <a:tcPr marL="9525" marR="9525" marT="9525" marB="0" anchor="ctr">
                    <a:solidFill>
                      <a:schemeClr val="accent6">
                        <a:lumMod val="50000"/>
                        <a:alpha val="1000"/>
                      </a:schemeClr>
                    </a:solidFill>
                  </a:tcPr>
                </a:tc>
                <a:tc>
                  <a:txBody>
                    <a:bodyPr/>
                    <a:lstStyle/>
                    <a:p>
                      <a:pPr algn="ctr" rtl="0" fontAlgn="ctr"/>
                      <a:r>
                        <a:rPr lang="ru-RU" sz="800" b="0" i="0" u="none" strike="noStrike">
                          <a:solidFill>
                            <a:srgbClr val="007F76"/>
                          </a:solidFill>
                          <a:effectLst/>
                          <a:latin typeface="Arial Narrow" panose="020B0606020202030204" pitchFamily="34" charset="0"/>
                        </a:rPr>
                        <a:t>4,2%</a:t>
                      </a:r>
                    </a:p>
                  </a:txBody>
                  <a:tcPr marL="9525" marR="9525" marT="9525" marB="0" anchor="ctr">
                    <a:solidFill>
                      <a:schemeClr val="accent6">
                        <a:lumMod val="50000"/>
                        <a:alpha val="1000"/>
                      </a:schemeClr>
                    </a:solidFill>
                  </a:tcPr>
                </a:tc>
                <a:tc>
                  <a:txBody>
                    <a:bodyPr/>
                    <a:lstStyle/>
                    <a:p>
                      <a:pPr algn="ctr" rtl="0" fontAlgn="ctr"/>
                      <a:r>
                        <a:rPr lang="ru-RU" sz="800" b="0" i="0" u="none" strike="noStrike" dirty="0" err="1">
                          <a:solidFill>
                            <a:srgbClr val="007F76"/>
                          </a:solidFill>
                          <a:effectLst/>
                          <a:latin typeface="Arial Narrow" panose="020B0606020202030204" pitchFamily="34" charset="0"/>
                        </a:rPr>
                        <a:t>Қоғамдық</a:t>
                      </a:r>
                      <a:r>
                        <a:rPr lang="ru-RU" sz="800" b="0" i="0" u="none" strike="noStrike" dirty="0">
                          <a:solidFill>
                            <a:srgbClr val="007F76"/>
                          </a:solidFill>
                          <a:effectLst/>
                          <a:latin typeface="Arial Narrow" panose="020B0606020202030204" pitchFamily="34" charset="0"/>
                        </a:rPr>
                        <a:t> </a:t>
                      </a:r>
                      <a:r>
                        <a:rPr lang="ru-RU" sz="800" b="0" i="0" u="none" strike="noStrike" dirty="0" err="1">
                          <a:solidFill>
                            <a:srgbClr val="007F76"/>
                          </a:solidFill>
                          <a:effectLst/>
                          <a:latin typeface="Arial Narrow" panose="020B0606020202030204" pitchFamily="34" charset="0"/>
                        </a:rPr>
                        <a:t>ғылымдар</a:t>
                      </a:r>
                      <a:r>
                        <a:rPr lang="ru-RU" sz="800" b="0" i="0" u="none" strike="noStrike" dirty="0">
                          <a:solidFill>
                            <a:srgbClr val="007F76"/>
                          </a:solidFill>
                          <a:effectLst/>
                          <a:latin typeface="Arial Narrow" panose="020B0606020202030204" pitchFamily="34" charset="0"/>
                        </a:rPr>
                        <a:t> </a:t>
                      </a:r>
                      <a:r>
                        <a:rPr lang="ru-RU" sz="800" b="0" i="0" u="none" strike="noStrike" dirty="0" err="1">
                          <a:solidFill>
                            <a:srgbClr val="007F76"/>
                          </a:solidFill>
                          <a:effectLst/>
                          <a:latin typeface="Arial Narrow" panose="020B0606020202030204" pitchFamily="34" charset="0"/>
                        </a:rPr>
                        <a:t>бойынша</a:t>
                      </a:r>
                      <a:r>
                        <a:rPr lang="ru-RU" sz="800" b="0" i="0" u="none" strike="noStrike" dirty="0">
                          <a:solidFill>
                            <a:srgbClr val="007F76"/>
                          </a:solidFill>
                          <a:effectLst/>
                          <a:latin typeface="Arial Narrow" panose="020B0606020202030204" pitchFamily="34" charset="0"/>
                        </a:rPr>
                        <a:t> орта </a:t>
                      </a:r>
                      <a:r>
                        <a:rPr lang="ru-RU" sz="800" b="0" i="0" u="none" strike="noStrike" dirty="0" err="1">
                          <a:solidFill>
                            <a:srgbClr val="007F76"/>
                          </a:solidFill>
                          <a:effectLst/>
                          <a:latin typeface="Arial Narrow" panose="020B0606020202030204" pitchFamily="34" charset="0"/>
                        </a:rPr>
                        <a:t>мектеп</a:t>
                      </a:r>
                      <a:r>
                        <a:rPr lang="ru-RU" sz="800" b="0" i="0" u="none" strike="noStrike" dirty="0">
                          <a:solidFill>
                            <a:srgbClr val="007F76"/>
                          </a:solidFill>
                          <a:effectLst/>
                          <a:latin typeface="Arial Narrow" panose="020B0606020202030204" pitchFamily="34" charset="0"/>
                        </a:rPr>
                        <a:t> </a:t>
                      </a:r>
                      <a:r>
                        <a:rPr lang="ru-RU" sz="800" b="0" i="0" u="none" strike="noStrike" dirty="0" err="1">
                          <a:solidFill>
                            <a:srgbClr val="007F76"/>
                          </a:solidFill>
                          <a:effectLst/>
                          <a:latin typeface="Arial Narrow" panose="020B0606020202030204" pitchFamily="34" charset="0"/>
                        </a:rPr>
                        <a:t>мұғалімдері</a:t>
                      </a:r>
                      <a:endParaRPr lang="ru-RU" sz="800" b="0" i="0" u="none" strike="noStrike" dirty="0">
                        <a:solidFill>
                          <a:srgbClr val="007F76"/>
                        </a:solidFill>
                        <a:effectLst/>
                        <a:latin typeface="Arial Narrow" panose="020B0606020202030204" pitchFamily="34" charset="0"/>
                      </a:endParaRPr>
                    </a:p>
                  </a:txBody>
                  <a:tcPr marL="9525" marR="9525" marT="9525" marB="0" anchor="ctr">
                    <a:solidFill>
                      <a:schemeClr val="accent6">
                        <a:lumMod val="50000"/>
                        <a:alpha val="1000"/>
                      </a:schemeClr>
                    </a:solidFill>
                  </a:tcPr>
                </a:tc>
                <a:tc>
                  <a:txBody>
                    <a:bodyPr/>
                    <a:lstStyle/>
                    <a:p>
                      <a:pPr algn="ctr" rtl="0" fontAlgn="ctr"/>
                      <a:r>
                        <a:rPr lang="ru-RU" sz="800" b="0" i="0" u="none" strike="noStrike">
                          <a:solidFill>
                            <a:srgbClr val="007F76"/>
                          </a:solidFill>
                          <a:effectLst/>
                          <a:latin typeface="Arial Narrow" panose="020B0606020202030204" pitchFamily="34" charset="0"/>
                        </a:rPr>
                        <a:t>815</a:t>
                      </a:r>
                    </a:p>
                  </a:txBody>
                  <a:tcPr marL="9525" marR="9525" marT="9525" marB="0" anchor="ctr">
                    <a:solidFill>
                      <a:schemeClr val="accent6">
                        <a:lumMod val="50000"/>
                        <a:alpha val="1000"/>
                      </a:schemeClr>
                    </a:solidFill>
                  </a:tcPr>
                </a:tc>
                <a:tc>
                  <a:txBody>
                    <a:bodyPr/>
                    <a:lstStyle/>
                    <a:p>
                      <a:pPr algn="ctr" rtl="0" fontAlgn="ctr"/>
                      <a:r>
                        <a:rPr lang="ru-RU" sz="800" b="0" i="0" u="none" strike="noStrike">
                          <a:solidFill>
                            <a:srgbClr val="007F76"/>
                          </a:solidFill>
                          <a:effectLst/>
                          <a:latin typeface="Arial Narrow" panose="020B0606020202030204" pitchFamily="34" charset="0"/>
                        </a:rPr>
                        <a:t>4,0%</a:t>
                      </a:r>
                    </a:p>
                  </a:txBody>
                  <a:tcPr marL="9525" marR="9525" marT="9525" marB="0" anchor="ctr">
                    <a:solidFill>
                      <a:schemeClr val="accent6">
                        <a:lumMod val="50000"/>
                        <a:alpha val="1000"/>
                      </a:schemeClr>
                    </a:solidFill>
                  </a:tcPr>
                </a:tc>
                <a:tc>
                  <a:txBody>
                    <a:bodyPr/>
                    <a:lstStyle/>
                    <a:p>
                      <a:pPr algn="ctr" rtl="0" fontAlgn="ctr"/>
                      <a:r>
                        <a:rPr lang="ru-RU" sz="800" b="0" i="0" u="none" strike="noStrike" dirty="0">
                          <a:solidFill>
                            <a:srgbClr val="007F76"/>
                          </a:solidFill>
                          <a:effectLst/>
                          <a:latin typeface="Arial Narrow" panose="020B0606020202030204" pitchFamily="34" charset="0"/>
                        </a:rPr>
                        <a:t>Бала </a:t>
                      </a:r>
                      <a:r>
                        <a:rPr lang="ru-RU" sz="800" b="0" i="0" u="none" strike="noStrike" dirty="0" err="1">
                          <a:solidFill>
                            <a:srgbClr val="007F76"/>
                          </a:solidFill>
                          <a:effectLst/>
                          <a:latin typeface="Arial Narrow" panose="020B0606020202030204" pitchFamily="34" charset="0"/>
                        </a:rPr>
                        <a:t>күтушілер</a:t>
                      </a:r>
                      <a:r>
                        <a:rPr lang="ru-RU" sz="800" b="0" i="0" u="none" strike="noStrike" dirty="0">
                          <a:solidFill>
                            <a:srgbClr val="007F76"/>
                          </a:solidFill>
                          <a:effectLst/>
                          <a:latin typeface="Arial Narrow" panose="020B0606020202030204" pitchFamily="34" charset="0"/>
                        </a:rPr>
                        <a:t> (</a:t>
                      </a:r>
                      <a:r>
                        <a:rPr lang="ru-RU" sz="800" b="0" i="0" u="none" strike="noStrike" dirty="0" err="1">
                          <a:solidFill>
                            <a:srgbClr val="007F76"/>
                          </a:solidFill>
                          <a:effectLst/>
                          <a:latin typeface="Arial Narrow" panose="020B0606020202030204" pitchFamily="34" charset="0"/>
                        </a:rPr>
                        <a:t>балабақшадағы</a:t>
                      </a:r>
                      <a:r>
                        <a:rPr lang="ru-RU" sz="800" b="0" i="0" u="none" strike="noStrike" dirty="0">
                          <a:solidFill>
                            <a:srgbClr val="007F76"/>
                          </a:solidFill>
                          <a:effectLst/>
                          <a:latin typeface="Arial Narrow" panose="020B0606020202030204" pitchFamily="34" charset="0"/>
                        </a:rPr>
                        <a:t>)</a:t>
                      </a:r>
                    </a:p>
                  </a:txBody>
                  <a:tcPr marL="9525" marR="9525" marT="9525" marB="0" anchor="ctr">
                    <a:solidFill>
                      <a:schemeClr val="accent6">
                        <a:lumMod val="50000"/>
                        <a:alpha val="1000"/>
                      </a:schemeClr>
                    </a:solidFill>
                  </a:tcPr>
                </a:tc>
                <a:tc>
                  <a:txBody>
                    <a:bodyPr/>
                    <a:lstStyle/>
                    <a:p>
                      <a:pPr algn="ctr" rtl="0" fontAlgn="ctr"/>
                      <a:r>
                        <a:rPr lang="ru-RU" sz="800" b="0" i="0" u="none" strike="noStrike">
                          <a:solidFill>
                            <a:srgbClr val="007F76"/>
                          </a:solidFill>
                          <a:effectLst/>
                          <a:latin typeface="Arial Narrow" panose="020B0606020202030204" pitchFamily="34" charset="0"/>
                        </a:rPr>
                        <a:t>680</a:t>
                      </a:r>
                    </a:p>
                  </a:txBody>
                  <a:tcPr marL="9525" marR="9525" marT="9525" marB="0" anchor="ctr">
                    <a:solidFill>
                      <a:schemeClr val="accent6">
                        <a:lumMod val="50000"/>
                        <a:alpha val="1000"/>
                      </a:schemeClr>
                    </a:solidFill>
                  </a:tcPr>
                </a:tc>
                <a:tc>
                  <a:txBody>
                    <a:bodyPr/>
                    <a:lstStyle/>
                    <a:p>
                      <a:pPr algn="ctr" rtl="0" fontAlgn="ctr"/>
                      <a:r>
                        <a:rPr lang="ru-RU" sz="800" b="0" i="0" u="none" strike="noStrike">
                          <a:solidFill>
                            <a:srgbClr val="007F76"/>
                          </a:solidFill>
                          <a:effectLst/>
                          <a:latin typeface="Arial Narrow" panose="020B0606020202030204" pitchFamily="34" charset="0"/>
                        </a:rPr>
                        <a:t>3,4%</a:t>
                      </a:r>
                    </a:p>
                  </a:txBody>
                  <a:tcPr marL="9525" marR="9525" marT="9525" marB="0" anchor="ctr">
                    <a:lnR w="12700" cap="flat" cmpd="sng" algn="ctr">
                      <a:noFill/>
                      <a:prstDash val="solid"/>
                      <a:round/>
                      <a:headEnd type="none" w="med" len="med"/>
                      <a:tailEnd type="none" w="med" len="med"/>
                    </a:lnR>
                    <a:solidFill>
                      <a:schemeClr val="accent6">
                        <a:lumMod val="50000"/>
                        <a:alpha val="1000"/>
                      </a:schemeClr>
                    </a:solidFill>
                  </a:tcPr>
                </a:tc>
                <a:extLst>
                  <a:ext uri="{0D108BD9-81ED-4DB2-BD59-A6C34878D82A}">
                    <a16:rowId xmlns:a16="http://schemas.microsoft.com/office/drawing/2014/main" val="3586959773"/>
                  </a:ext>
                </a:extLst>
              </a:tr>
              <a:tr h="268937">
                <a:tc>
                  <a:txBody>
                    <a:bodyPr/>
                    <a:lstStyle/>
                    <a:p>
                      <a:pPr algn="ctr" fontAlgn="b"/>
                      <a:r>
                        <a:rPr lang="ru-RU" sz="800" u="none" strike="noStrike" dirty="0">
                          <a:solidFill>
                            <a:srgbClr val="007F76"/>
                          </a:solidFill>
                          <a:effectLst/>
                          <a:latin typeface="Arial Narrow" panose="020B0606020202030204" pitchFamily="34" charset="0"/>
                        </a:rPr>
                        <a:t>13</a:t>
                      </a:r>
                      <a:endParaRPr lang="en-US" sz="800" b="0" i="0" u="none" strike="noStrike" dirty="0">
                        <a:solidFill>
                          <a:srgbClr val="007F76"/>
                        </a:solidFill>
                        <a:effectLst/>
                        <a:latin typeface="Arial Narrow" panose="020B0606020202030204" pitchFamily="34" charset="0"/>
                      </a:endParaRPr>
                    </a:p>
                  </a:txBody>
                  <a:tcPr marL="9525" marR="9525" marT="0" marB="0" anchor="ctr">
                    <a:solidFill>
                      <a:srgbClr val="007F76">
                        <a:alpha val="20000"/>
                      </a:srgbClr>
                    </a:solidFill>
                  </a:tcPr>
                </a:tc>
                <a:tc>
                  <a:txBody>
                    <a:bodyPr/>
                    <a:lstStyle/>
                    <a:p>
                      <a:pPr>
                        <a:lnSpc>
                          <a:spcPct val="107000"/>
                        </a:lnSpc>
                        <a:spcAft>
                          <a:spcPts val="800"/>
                        </a:spcAft>
                      </a:pPr>
                      <a:r>
                        <a:rPr lang="ru-RU" sz="1000" b="0" i="0" u="none" strike="noStrike" cap="none" dirty="0">
                          <a:solidFill>
                            <a:srgbClr val="007F76"/>
                          </a:solidFill>
                          <a:effectLst/>
                          <a:latin typeface="Arial Narrow" panose="020B0606020202030204" pitchFamily="34" charset="0"/>
                          <a:ea typeface="+mn-ea"/>
                          <a:cs typeface="+mn-cs"/>
                          <a:sym typeface="Arial"/>
                        </a:rPr>
                        <a:t>Павлодар </a:t>
                      </a:r>
                      <a:r>
                        <a:rPr lang="ru-RU" sz="1000" b="0" i="0" u="none" strike="noStrike" cap="none" dirty="0" err="1">
                          <a:solidFill>
                            <a:srgbClr val="007F76"/>
                          </a:solidFill>
                          <a:effectLst/>
                          <a:latin typeface="Arial Narrow" panose="020B0606020202030204" pitchFamily="34" charset="0"/>
                          <a:ea typeface="+mn-ea"/>
                          <a:cs typeface="+mn-cs"/>
                          <a:sym typeface="Arial"/>
                        </a:rPr>
                        <a:t>облысы</a:t>
                      </a:r>
                      <a:endParaRPr lang="ru-RU" sz="1000" b="0" i="0" u="none" strike="noStrike" cap="none" dirty="0">
                        <a:solidFill>
                          <a:srgbClr val="007F76"/>
                        </a:solidFill>
                        <a:effectLst/>
                        <a:latin typeface="Arial Narrow" panose="020B0606020202030204" pitchFamily="34" charset="0"/>
                        <a:ea typeface="+mn-ea"/>
                        <a:cs typeface="+mn-cs"/>
                        <a:sym typeface="Arial"/>
                      </a:endParaRPr>
                    </a:p>
                  </a:txBody>
                  <a:tcPr marL="68580" marR="68580" marT="0" marB="0" anchor="ctr">
                    <a:solidFill>
                      <a:srgbClr val="007F76">
                        <a:alpha val="20000"/>
                      </a:srgbClr>
                    </a:solidFill>
                  </a:tcPr>
                </a:tc>
                <a:tc>
                  <a:txBody>
                    <a:bodyPr/>
                    <a:lstStyle/>
                    <a:p>
                      <a:pPr marL="72000" algn="ctr" fontAlgn="ctr"/>
                      <a:r>
                        <a:rPr lang="ru-RU" sz="800" b="0" i="0" u="none" strike="noStrike" cap="none" dirty="0" err="1">
                          <a:solidFill>
                            <a:srgbClr val="007F76"/>
                          </a:solidFill>
                          <a:effectLst/>
                          <a:latin typeface="Arial Narrow" panose="020B0606020202030204" pitchFamily="34" charset="0"/>
                          <a:ea typeface="+mn-ea"/>
                          <a:cs typeface="+mn-cs"/>
                          <a:sym typeface="Arial"/>
                        </a:rPr>
                        <a:t>Күзетшілер</a:t>
                      </a:r>
                      <a:r>
                        <a:rPr lang="ru-RU" sz="800" b="0" i="0" u="none" strike="noStrike" cap="none" dirty="0">
                          <a:solidFill>
                            <a:srgbClr val="007F76"/>
                          </a:solidFill>
                          <a:effectLst/>
                          <a:latin typeface="Arial Narrow" panose="020B0606020202030204" pitchFamily="34" charset="0"/>
                          <a:ea typeface="+mn-ea"/>
                          <a:cs typeface="+mn-cs"/>
                          <a:sym typeface="Arial"/>
                        </a:rPr>
                        <a:t>, </a:t>
                      </a:r>
                      <a:r>
                        <a:rPr lang="ru-RU" sz="800" b="0" i="0" u="none" strike="noStrike" cap="none" dirty="0" err="1">
                          <a:solidFill>
                            <a:srgbClr val="007F76"/>
                          </a:solidFill>
                          <a:effectLst/>
                          <a:latin typeface="Arial Narrow" panose="020B0606020202030204" pitchFamily="34" charset="0"/>
                          <a:ea typeface="+mn-ea"/>
                          <a:cs typeface="+mn-cs"/>
                          <a:sym typeface="Arial"/>
                        </a:rPr>
                        <a:t>инкассаторлар</a:t>
                      </a:r>
                      <a:r>
                        <a:rPr lang="ru-RU" sz="800" b="0" i="0" u="none" strike="noStrike" cap="none" dirty="0">
                          <a:solidFill>
                            <a:srgbClr val="007F76"/>
                          </a:solidFill>
                          <a:effectLst/>
                          <a:latin typeface="Arial Narrow" panose="020B0606020202030204" pitchFamily="34" charset="0"/>
                          <a:ea typeface="+mn-ea"/>
                          <a:cs typeface="+mn-cs"/>
                          <a:sym typeface="Arial"/>
                        </a:rPr>
                        <a:t> </a:t>
                      </a:r>
                      <a:r>
                        <a:rPr lang="ru-RU" sz="800" b="0" i="0" u="none" strike="noStrike" cap="none" dirty="0" err="1">
                          <a:solidFill>
                            <a:srgbClr val="007F76"/>
                          </a:solidFill>
                          <a:effectLst/>
                          <a:latin typeface="Arial Narrow" panose="020B0606020202030204" pitchFamily="34" charset="0"/>
                          <a:ea typeface="+mn-ea"/>
                          <a:cs typeface="+mn-cs"/>
                          <a:sym typeface="Arial"/>
                        </a:rPr>
                        <a:t>және</a:t>
                      </a:r>
                      <a:r>
                        <a:rPr lang="ru-RU" sz="800" b="0" i="0" u="none" strike="noStrike" cap="none" dirty="0">
                          <a:solidFill>
                            <a:srgbClr val="007F76"/>
                          </a:solidFill>
                          <a:effectLst/>
                          <a:latin typeface="Arial Narrow" panose="020B0606020202030204" pitchFamily="34" charset="0"/>
                          <a:ea typeface="+mn-ea"/>
                          <a:cs typeface="+mn-cs"/>
                          <a:sym typeface="Arial"/>
                        </a:rPr>
                        <a:t>  </a:t>
                      </a:r>
                      <a:r>
                        <a:rPr lang="ru-RU" sz="800" b="0" i="0" u="none" strike="noStrike" cap="none" dirty="0" err="1">
                          <a:solidFill>
                            <a:srgbClr val="007F76"/>
                          </a:solidFill>
                          <a:effectLst/>
                          <a:latin typeface="Arial Narrow" panose="020B0606020202030204" pitchFamily="34" charset="0"/>
                          <a:ea typeface="+mn-ea"/>
                          <a:cs typeface="+mn-cs"/>
                          <a:sym typeface="Arial"/>
                        </a:rPr>
                        <a:t>тектес</a:t>
                      </a:r>
                      <a:r>
                        <a:rPr lang="ru-RU" sz="800" b="0" i="0" u="none" strike="noStrike" cap="none" dirty="0">
                          <a:solidFill>
                            <a:srgbClr val="007F76"/>
                          </a:solidFill>
                          <a:effectLst/>
                          <a:latin typeface="Arial Narrow" panose="020B0606020202030204" pitchFamily="34" charset="0"/>
                          <a:ea typeface="+mn-ea"/>
                          <a:cs typeface="+mn-cs"/>
                          <a:sym typeface="Arial"/>
                        </a:rPr>
                        <a:t> </a:t>
                      </a:r>
                      <a:r>
                        <a:rPr lang="ru-RU" sz="800" b="0" i="0" u="none" strike="noStrike" cap="none" dirty="0" err="1">
                          <a:solidFill>
                            <a:srgbClr val="007F76"/>
                          </a:solidFill>
                          <a:effectLst/>
                          <a:latin typeface="Arial Narrow" panose="020B0606020202030204" pitchFamily="34" charset="0"/>
                          <a:ea typeface="+mn-ea"/>
                          <a:cs typeface="+mn-cs"/>
                          <a:sym typeface="Arial"/>
                        </a:rPr>
                        <a:t>қызметтер</a:t>
                      </a:r>
                      <a:endParaRPr lang="ru-RU" sz="800" b="0" i="0" u="none" strike="noStrike" cap="none" dirty="0">
                        <a:solidFill>
                          <a:srgbClr val="007F76"/>
                        </a:solidFill>
                        <a:effectLst/>
                        <a:latin typeface="Arial Narrow" panose="020B0606020202030204" pitchFamily="34" charset="0"/>
                        <a:ea typeface="+mn-ea"/>
                        <a:cs typeface="+mn-cs"/>
                        <a:sym typeface="Arial"/>
                      </a:endParaRPr>
                    </a:p>
                  </a:txBody>
                  <a:tcPr marL="9525" marR="9525" marT="9525" marB="0" anchor="ctr">
                    <a:solidFill>
                      <a:srgbClr val="007F76">
                        <a:alpha val="20000"/>
                      </a:srgbClr>
                    </a:solidFill>
                  </a:tcPr>
                </a:tc>
                <a:tc>
                  <a:txBody>
                    <a:bodyPr/>
                    <a:lstStyle/>
                    <a:p>
                      <a:pPr algn="ctr" rtl="0" fontAlgn="ctr"/>
                      <a:r>
                        <a:rPr lang="ru-RU" sz="800" b="0" i="0" u="none" strike="noStrike">
                          <a:solidFill>
                            <a:srgbClr val="007F76"/>
                          </a:solidFill>
                          <a:effectLst/>
                          <a:latin typeface="Arial Narrow" panose="020B0606020202030204" pitchFamily="34" charset="0"/>
                        </a:rPr>
                        <a:t>3 061</a:t>
                      </a:r>
                    </a:p>
                  </a:txBody>
                  <a:tcPr marL="9525" marR="9525" marT="9525" marB="0" anchor="ctr">
                    <a:solidFill>
                      <a:srgbClr val="007F76">
                        <a:alpha val="20000"/>
                      </a:srgbClr>
                    </a:solidFill>
                  </a:tcPr>
                </a:tc>
                <a:tc>
                  <a:txBody>
                    <a:bodyPr/>
                    <a:lstStyle/>
                    <a:p>
                      <a:pPr algn="ctr" rtl="0" fontAlgn="ctr"/>
                      <a:r>
                        <a:rPr lang="ru-RU" sz="800" b="0" i="0" u="none" strike="noStrike">
                          <a:solidFill>
                            <a:srgbClr val="007F76"/>
                          </a:solidFill>
                          <a:effectLst/>
                          <a:latin typeface="Arial Narrow" panose="020B0606020202030204" pitchFamily="34" charset="0"/>
                        </a:rPr>
                        <a:t>5,9%</a:t>
                      </a:r>
                    </a:p>
                  </a:txBody>
                  <a:tcPr marL="9525" marR="9525" marT="9525" marB="0" anchor="ctr">
                    <a:solidFill>
                      <a:srgbClr val="007F76">
                        <a:alpha val="20000"/>
                      </a:srgbClr>
                    </a:solidFill>
                  </a:tcPr>
                </a:tc>
                <a:tc>
                  <a:txBody>
                    <a:bodyPr/>
                    <a:lstStyle/>
                    <a:p>
                      <a:pPr algn="ctr" rtl="0" fontAlgn="ctr"/>
                      <a:r>
                        <a:rPr lang="ru-RU" sz="800" b="0" i="0" u="none" strike="noStrike" dirty="0" err="1">
                          <a:solidFill>
                            <a:srgbClr val="007F76"/>
                          </a:solidFill>
                          <a:effectLst/>
                          <a:latin typeface="Arial Narrow" panose="020B0606020202030204" pitchFamily="34" charset="0"/>
                        </a:rPr>
                        <a:t>Өнеркәсіптік</a:t>
                      </a:r>
                      <a:r>
                        <a:rPr lang="ru-RU" sz="800" b="0" i="0" u="none" strike="noStrike" dirty="0">
                          <a:solidFill>
                            <a:srgbClr val="007F76"/>
                          </a:solidFill>
                          <a:effectLst/>
                          <a:latin typeface="Arial Narrow" panose="020B0606020202030204" pitchFamily="34" charset="0"/>
                        </a:rPr>
                        <a:t> </a:t>
                      </a:r>
                      <a:r>
                        <a:rPr lang="ru-RU" sz="800" b="0" i="0" u="none" strike="noStrike" dirty="0" err="1">
                          <a:solidFill>
                            <a:srgbClr val="007F76"/>
                          </a:solidFill>
                          <a:effectLst/>
                          <a:latin typeface="Arial Narrow" panose="020B0606020202030204" pitchFamily="34" charset="0"/>
                        </a:rPr>
                        <a:t>жабдықтардың</a:t>
                      </a:r>
                      <a:r>
                        <a:rPr lang="ru-RU" sz="800" b="0" i="0" u="none" strike="noStrike" dirty="0">
                          <a:solidFill>
                            <a:srgbClr val="007F76"/>
                          </a:solidFill>
                          <a:effectLst/>
                          <a:latin typeface="Arial Narrow" panose="020B0606020202030204" pitchFamily="34" charset="0"/>
                        </a:rPr>
                        <a:t> </a:t>
                      </a:r>
                      <a:r>
                        <a:rPr lang="ru-RU" sz="800" b="0" i="0" u="none" strike="noStrike" dirty="0" err="1">
                          <a:solidFill>
                            <a:srgbClr val="007F76"/>
                          </a:solidFill>
                          <a:effectLst/>
                          <a:latin typeface="Arial Narrow" panose="020B0606020202030204" pitchFamily="34" charset="0"/>
                        </a:rPr>
                        <a:t>слесарлары</a:t>
                      </a:r>
                      <a:endParaRPr lang="ru-RU" sz="800" b="0" i="0" u="none" strike="noStrike" dirty="0">
                        <a:solidFill>
                          <a:srgbClr val="007F76"/>
                        </a:solidFill>
                        <a:effectLst/>
                        <a:latin typeface="Arial Narrow" panose="020B0606020202030204" pitchFamily="34" charset="0"/>
                      </a:endParaRPr>
                    </a:p>
                  </a:txBody>
                  <a:tcPr marL="9525" marR="9525" marT="9525" marB="0" anchor="ctr">
                    <a:solidFill>
                      <a:srgbClr val="007F76">
                        <a:alpha val="20000"/>
                      </a:srgbClr>
                    </a:solidFill>
                  </a:tcPr>
                </a:tc>
                <a:tc>
                  <a:txBody>
                    <a:bodyPr/>
                    <a:lstStyle/>
                    <a:p>
                      <a:pPr algn="ctr" rtl="0" fontAlgn="ctr"/>
                      <a:r>
                        <a:rPr lang="ru-RU" sz="800" b="0" i="0" u="none" strike="noStrike">
                          <a:solidFill>
                            <a:srgbClr val="007F76"/>
                          </a:solidFill>
                          <a:effectLst/>
                          <a:latin typeface="Arial Narrow" panose="020B0606020202030204" pitchFamily="34" charset="0"/>
                        </a:rPr>
                        <a:t>1 963</a:t>
                      </a:r>
                    </a:p>
                  </a:txBody>
                  <a:tcPr marL="9525" marR="9525" marT="9525" marB="0" anchor="ctr">
                    <a:solidFill>
                      <a:srgbClr val="007F76">
                        <a:alpha val="20000"/>
                      </a:srgbClr>
                    </a:solidFill>
                  </a:tcPr>
                </a:tc>
                <a:tc>
                  <a:txBody>
                    <a:bodyPr/>
                    <a:lstStyle/>
                    <a:p>
                      <a:pPr algn="ctr" rtl="0" fontAlgn="ctr"/>
                      <a:r>
                        <a:rPr lang="ru-RU" sz="800" b="0" i="0" u="none" strike="noStrike">
                          <a:solidFill>
                            <a:srgbClr val="007F76"/>
                          </a:solidFill>
                          <a:effectLst/>
                          <a:latin typeface="Arial Narrow" panose="020B0606020202030204" pitchFamily="34" charset="0"/>
                        </a:rPr>
                        <a:t>3,8%</a:t>
                      </a:r>
                    </a:p>
                  </a:txBody>
                  <a:tcPr marL="9525" marR="9525" marT="9525" marB="0" anchor="ctr">
                    <a:solidFill>
                      <a:srgbClr val="007F76">
                        <a:alpha val="20000"/>
                      </a:srgbClr>
                    </a:solidFill>
                  </a:tcPr>
                </a:tc>
                <a:tc>
                  <a:txBody>
                    <a:bodyPr/>
                    <a:lstStyle/>
                    <a:p>
                      <a:pPr algn="ctr" rtl="0" fontAlgn="ctr"/>
                      <a:r>
                        <a:rPr lang="ru-RU" sz="800" b="0" i="0" u="none" strike="noStrike" dirty="0">
                          <a:solidFill>
                            <a:srgbClr val="007F76"/>
                          </a:solidFill>
                          <a:effectLst/>
                          <a:latin typeface="Arial Narrow" panose="020B0606020202030204" pitchFamily="34" charset="0"/>
                        </a:rPr>
                        <a:t>Электр </a:t>
                      </a:r>
                      <a:r>
                        <a:rPr lang="ru-RU" sz="800" b="0" i="0" u="none" strike="noStrike" dirty="0" err="1">
                          <a:solidFill>
                            <a:srgbClr val="007F76"/>
                          </a:solidFill>
                          <a:effectLst/>
                          <a:latin typeface="Arial Narrow" panose="020B0606020202030204" pitchFamily="34" charset="0"/>
                        </a:rPr>
                        <a:t>монтерлер</a:t>
                      </a:r>
                      <a:r>
                        <a:rPr lang="ru-RU" sz="800" b="0" i="0" u="none" strike="noStrike" dirty="0">
                          <a:solidFill>
                            <a:srgbClr val="007F76"/>
                          </a:solidFill>
                          <a:effectLst/>
                          <a:latin typeface="Arial Narrow" panose="020B0606020202030204" pitchFamily="34" charset="0"/>
                        </a:rPr>
                        <a:t> (</a:t>
                      </a:r>
                      <a:r>
                        <a:rPr lang="ru-RU" sz="800" b="0" i="0" u="none" strike="noStrike" dirty="0" err="1">
                          <a:solidFill>
                            <a:srgbClr val="007F76"/>
                          </a:solidFill>
                          <a:effectLst/>
                          <a:latin typeface="Arial Narrow" panose="020B0606020202030204" pitchFamily="34" charset="0"/>
                        </a:rPr>
                        <a:t>жалпы</a:t>
                      </a:r>
                      <a:r>
                        <a:rPr lang="ru-RU" sz="800" b="0" i="0" u="none" strike="noStrike" dirty="0">
                          <a:solidFill>
                            <a:srgbClr val="007F76"/>
                          </a:solidFill>
                          <a:effectLst/>
                          <a:latin typeface="Arial Narrow" panose="020B0606020202030204" pitchFamily="34" charset="0"/>
                        </a:rPr>
                        <a:t> </a:t>
                      </a:r>
                      <a:r>
                        <a:rPr lang="ru-RU" sz="800" b="0" i="0" u="none" strike="noStrike" dirty="0" err="1">
                          <a:solidFill>
                            <a:srgbClr val="007F76"/>
                          </a:solidFill>
                          <a:effectLst/>
                          <a:latin typeface="Arial Narrow" panose="020B0606020202030204" pitchFamily="34" charset="0"/>
                        </a:rPr>
                        <a:t>бейін</a:t>
                      </a:r>
                      <a:r>
                        <a:rPr lang="ru-RU" sz="800" b="0" i="0" u="none" strike="noStrike" dirty="0">
                          <a:solidFill>
                            <a:srgbClr val="007F76"/>
                          </a:solidFill>
                          <a:effectLst/>
                          <a:latin typeface="Arial Narrow" panose="020B0606020202030204" pitchFamily="34" charset="0"/>
                        </a:rPr>
                        <a:t>)</a:t>
                      </a:r>
                    </a:p>
                  </a:txBody>
                  <a:tcPr marL="9525" marR="9525" marT="9525" marB="0" anchor="ctr">
                    <a:solidFill>
                      <a:srgbClr val="007F76">
                        <a:alpha val="20000"/>
                      </a:srgbClr>
                    </a:solidFill>
                  </a:tcPr>
                </a:tc>
                <a:tc>
                  <a:txBody>
                    <a:bodyPr/>
                    <a:lstStyle/>
                    <a:p>
                      <a:pPr algn="ctr" rtl="0" fontAlgn="ctr"/>
                      <a:r>
                        <a:rPr lang="ru-RU" sz="800" b="0" i="0" u="none" strike="noStrike">
                          <a:solidFill>
                            <a:srgbClr val="007F76"/>
                          </a:solidFill>
                          <a:effectLst/>
                          <a:latin typeface="Arial Narrow" panose="020B0606020202030204" pitchFamily="34" charset="0"/>
                        </a:rPr>
                        <a:t>1 477</a:t>
                      </a:r>
                    </a:p>
                  </a:txBody>
                  <a:tcPr marL="9525" marR="9525" marT="9525" marB="0" anchor="ctr">
                    <a:solidFill>
                      <a:srgbClr val="007F76">
                        <a:alpha val="20000"/>
                      </a:srgbClr>
                    </a:solidFill>
                  </a:tcPr>
                </a:tc>
                <a:tc>
                  <a:txBody>
                    <a:bodyPr/>
                    <a:lstStyle/>
                    <a:p>
                      <a:pPr algn="ctr" rtl="0" fontAlgn="ctr"/>
                      <a:r>
                        <a:rPr lang="ru-RU" sz="800" b="0" i="0" u="none" strike="noStrike">
                          <a:solidFill>
                            <a:srgbClr val="007F76"/>
                          </a:solidFill>
                          <a:effectLst/>
                          <a:latin typeface="Arial Narrow" panose="020B0606020202030204" pitchFamily="34" charset="0"/>
                        </a:rPr>
                        <a:t>2,8%</a:t>
                      </a:r>
                    </a:p>
                  </a:txBody>
                  <a:tcPr marL="9525" marR="9525" marT="9525" marB="0" anchor="ctr">
                    <a:lnR w="12700" cap="flat" cmpd="sng" algn="ctr">
                      <a:noFill/>
                      <a:prstDash val="solid"/>
                      <a:round/>
                      <a:headEnd type="none" w="med" len="med"/>
                      <a:tailEnd type="none" w="med" len="med"/>
                    </a:lnR>
                    <a:solidFill>
                      <a:srgbClr val="007F76">
                        <a:alpha val="20000"/>
                      </a:srgbClr>
                    </a:solidFill>
                  </a:tcPr>
                </a:tc>
                <a:extLst>
                  <a:ext uri="{0D108BD9-81ED-4DB2-BD59-A6C34878D82A}">
                    <a16:rowId xmlns:a16="http://schemas.microsoft.com/office/drawing/2014/main" val="3966121263"/>
                  </a:ext>
                </a:extLst>
              </a:tr>
              <a:tr h="268937">
                <a:tc>
                  <a:txBody>
                    <a:bodyPr/>
                    <a:lstStyle/>
                    <a:p>
                      <a:pPr algn="ctr" fontAlgn="b"/>
                      <a:r>
                        <a:rPr lang="ru-RU" sz="800" u="none" strike="noStrike" dirty="0">
                          <a:solidFill>
                            <a:srgbClr val="007F76"/>
                          </a:solidFill>
                          <a:effectLst/>
                          <a:latin typeface="Arial Narrow" panose="020B0606020202030204" pitchFamily="34" charset="0"/>
                        </a:rPr>
                        <a:t>14</a:t>
                      </a:r>
                      <a:endParaRPr lang="en-US" sz="800" b="0" i="0" u="none" strike="noStrike" dirty="0">
                        <a:solidFill>
                          <a:srgbClr val="007F76"/>
                        </a:solidFill>
                        <a:effectLst/>
                        <a:latin typeface="Arial Narrow" panose="020B0606020202030204" pitchFamily="34" charset="0"/>
                      </a:endParaRPr>
                    </a:p>
                  </a:txBody>
                  <a:tcPr marL="9525" marR="9525" marT="0" marB="0" anchor="ctr">
                    <a:solidFill>
                      <a:schemeClr val="accent6">
                        <a:lumMod val="50000"/>
                        <a:alpha val="1000"/>
                      </a:schemeClr>
                    </a:solidFill>
                  </a:tcPr>
                </a:tc>
                <a:tc>
                  <a:txBody>
                    <a:bodyPr/>
                    <a:lstStyle/>
                    <a:p>
                      <a:pPr>
                        <a:lnSpc>
                          <a:spcPct val="107000"/>
                        </a:lnSpc>
                        <a:spcAft>
                          <a:spcPts val="800"/>
                        </a:spcAft>
                      </a:pPr>
                      <a:r>
                        <a:rPr lang="ru-RU" sz="1000" b="0" i="0" u="none" strike="noStrike" cap="none" dirty="0" err="1">
                          <a:solidFill>
                            <a:srgbClr val="007F76"/>
                          </a:solidFill>
                          <a:effectLst/>
                          <a:latin typeface="Arial Narrow" panose="020B0606020202030204" pitchFamily="34" charset="0"/>
                          <a:ea typeface="+mn-ea"/>
                          <a:cs typeface="+mn-cs"/>
                          <a:sym typeface="Arial"/>
                        </a:rPr>
                        <a:t>Солтүстік-Қазақстан</a:t>
                      </a:r>
                      <a:r>
                        <a:rPr lang="ru-RU" sz="1000" b="0" i="0" u="none" strike="noStrike" cap="none" dirty="0">
                          <a:solidFill>
                            <a:srgbClr val="007F76"/>
                          </a:solidFill>
                          <a:effectLst/>
                          <a:latin typeface="Arial Narrow" panose="020B0606020202030204" pitchFamily="34" charset="0"/>
                          <a:ea typeface="+mn-ea"/>
                          <a:cs typeface="+mn-cs"/>
                          <a:sym typeface="Arial"/>
                        </a:rPr>
                        <a:t> </a:t>
                      </a:r>
                      <a:r>
                        <a:rPr lang="ru-RU" sz="1000" b="0" i="0" u="none" strike="noStrike" cap="none" dirty="0" err="1">
                          <a:solidFill>
                            <a:srgbClr val="007F76"/>
                          </a:solidFill>
                          <a:effectLst/>
                          <a:latin typeface="Arial Narrow" panose="020B0606020202030204" pitchFamily="34" charset="0"/>
                          <a:ea typeface="+mn-ea"/>
                          <a:cs typeface="+mn-cs"/>
                          <a:sym typeface="Arial"/>
                        </a:rPr>
                        <a:t>облысы</a:t>
                      </a:r>
                      <a:endParaRPr lang="ru-RU" sz="1000" b="0" i="0" u="none" strike="noStrike" cap="none" dirty="0">
                        <a:solidFill>
                          <a:srgbClr val="007F76"/>
                        </a:solidFill>
                        <a:effectLst/>
                        <a:latin typeface="Arial Narrow" panose="020B0606020202030204" pitchFamily="34" charset="0"/>
                        <a:ea typeface="+mn-ea"/>
                        <a:cs typeface="+mn-cs"/>
                        <a:sym typeface="Arial"/>
                      </a:endParaRPr>
                    </a:p>
                  </a:txBody>
                  <a:tcPr marL="68580" marR="68580" marT="0" marB="0" anchor="ctr">
                    <a:solidFill>
                      <a:schemeClr val="accent6">
                        <a:lumMod val="50000"/>
                        <a:alpha val="1000"/>
                      </a:schemeClr>
                    </a:solidFill>
                  </a:tcPr>
                </a:tc>
                <a:tc>
                  <a:txBody>
                    <a:bodyPr/>
                    <a:lstStyle/>
                    <a:p>
                      <a:pPr algn="ctr" rtl="0" fontAlgn="ctr"/>
                      <a:r>
                        <a:rPr lang="ru-RU" sz="800" b="0" i="0" u="none" strike="noStrike" dirty="0" err="1">
                          <a:solidFill>
                            <a:srgbClr val="007F76"/>
                          </a:solidFill>
                          <a:effectLst/>
                          <a:latin typeface="Arial Narrow" panose="020B0606020202030204" pitchFamily="34" charset="0"/>
                        </a:rPr>
                        <a:t>Жоғары</a:t>
                      </a:r>
                      <a:r>
                        <a:rPr lang="ru-RU" sz="800" b="0" i="0" u="none" strike="noStrike" dirty="0">
                          <a:solidFill>
                            <a:srgbClr val="007F76"/>
                          </a:solidFill>
                          <a:effectLst/>
                          <a:latin typeface="Arial Narrow" panose="020B0606020202030204" pitchFamily="34" charset="0"/>
                        </a:rPr>
                        <a:t> </a:t>
                      </a:r>
                      <a:r>
                        <a:rPr lang="ru-RU" sz="800" b="0" i="0" u="none" strike="noStrike" dirty="0" err="1">
                          <a:solidFill>
                            <a:srgbClr val="007F76"/>
                          </a:solidFill>
                          <a:effectLst/>
                          <a:latin typeface="Arial Narrow" panose="020B0606020202030204" pitchFamily="34" charset="0"/>
                        </a:rPr>
                        <a:t>вольтты</a:t>
                      </a:r>
                      <a:r>
                        <a:rPr lang="ru-RU" sz="800" b="0" i="0" u="none" strike="noStrike" dirty="0">
                          <a:solidFill>
                            <a:srgbClr val="007F76"/>
                          </a:solidFill>
                          <a:effectLst/>
                          <a:latin typeface="Arial Narrow" panose="020B0606020202030204" pitchFamily="34" charset="0"/>
                        </a:rPr>
                        <a:t> </a:t>
                      </a:r>
                      <a:r>
                        <a:rPr lang="ru-RU" sz="800" b="0" i="0" u="none" strike="noStrike" dirty="0" err="1">
                          <a:solidFill>
                            <a:srgbClr val="007F76"/>
                          </a:solidFill>
                          <a:effectLst/>
                          <a:latin typeface="Arial Narrow" panose="020B0606020202030204" pitchFamily="34" charset="0"/>
                        </a:rPr>
                        <a:t>электр</a:t>
                      </a:r>
                      <a:r>
                        <a:rPr lang="ru-RU" sz="800" b="0" i="0" u="none" strike="noStrike" dirty="0">
                          <a:solidFill>
                            <a:srgbClr val="007F76"/>
                          </a:solidFill>
                          <a:effectLst/>
                          <a:latin typeface="Arial Narrow" panose="020B0606020202030204" pitchFamily="34" charset="0"/>
                        </a:rPr>
                        <a:t> </a:t>
                      </a:r>
                      <a:r>
                        <a:rPr lang="ru-RU" sz="800" b="0" i="0" u="none" strike="noStrike" dirty="0" err="1">
                          <a:solidFill>
                            <a:srgbClr val="007F76"/>
                          </a:solidFill>
                          <a:effectLst/>
                          <a:latin typeface="Arial Narrow" panose="020B0606020202030204" pitchFamily="34" charset="0"/>
                        </a:rPr>
                        <a:t>тізбектері</a:t>
                      </a:r>
                      <a:r>
                        <a:rPr lang="ru-RU" sz="800" b="0" i="0" u="none" strike="noStrike" dirty="0">
                          <a:solidFill>
                            <a:srgbClr val="007F76"/>
                          </a:solidFill>
                          <a:effectLst/>
                          <a:latin typeface="Arial Narrow" panose="020B0606020202030204" pitchFamily="34" charset="0"/>
                        </a:rPr>
                        <a:t> </a:t>
                      </a:r>
                      <a:r>
                        <a:rPr lang="ru-RU" sz="800" b="0" i="0" u="none" strike="noStrike" dirty="0" err="1">
                          <a:solidFill>
                            <a:srgbClr val="007F76"/>
                          </a:solidFill>
                          <a:effectLst/>
                          <a:latin typeface="Arial Narrow" panose="020B0606020202030204" pitchFamily="34" charset="0"/>
                        </a:rPr>
                        <a:t>бойынша</a:t>
                      </a:r>
                      <a:r>
                        <a:rPr lang="ru-RU" sz="800" b="0" i="0" u="none" strike="noStrike" dirty="0">
                          <a:solidFill>
                            <a:srgbClr val="007F76"/>
                          </a:solidFill>
                          <a:effectLst/>
                          <a:latin typeface="Arial Narrow" panose="020B0606020202030204" pitchFamily="34" charset="0"/>
                        </a:rPr>
                        <a:t> </a:t>
                      </a:r>
                      <a:r>
                        <a:rPr lang="ru-RU" sz="800" b="0" i="0" u="none" strike="noStrike" dirty="0" err="1">
                          <a:solidFill>
                            <a:srgbClr val="007F76"/>
                          </a:solidFill>
                          <a:effectLst/>
                          <a:latin typeface="Arial Narrow" panose="020B0606020202030204" pitchFamily="34" charset="0"/>
                        </a:rPr>
                        <a:t>жөндеушілер</a:t>
                      </a:r>
                      <a:r>
                        <a:rPr lang="ru-RU" sz="800" b="0" i="0" u="none" strike="noStrike" dirty="0">
                          <a:solidFill>
                            <a:srgbClr val="007F76"/>
                          </a:solidFill>
                          <a:effectLst/>
                          <a:latin typeface="Arial Narrow" panose="020B0606020202030204" pitchFamily="34" charset="0"/>
                        </a:rPr>
                        <a:t> ж/е </a:t>
                      </a:r>
                      <a:r>
                        <a:rPr lang="ru-RU" sz="800" b="0" i="0" u="none" strike="noStrike" dirty="0" err="1">
                          <a:solidFill>
                            <a:srgbClr val="007F76"/>
                          </a:solidFill>
                          <a:effectLst/>
                          <a:latin typeface="Arial Narrow" panose="020B0606020202030204" pitchFamily="34" charset="0"/>
                        </a:rPr>
                        <a:t>электрмонтерлер</a:t>
                      </a:r>
                      <a:endParaRPr lang="ru-RU" sz="800" b="0" i="0" u="none" strike="noStrike" dirty="0">
                        <a:solidFill>
                          <a:srgbClr val="007F76"/>
                        </a:solidFill>
                        <a:effectLst/>
                        <a:latin typeface="Arial Narrow" panose="020B0606020202030204" pitchFamily="34" charset="0"/>
                      </a:endParaRPr>
                    </a:p>
                  </a:txBody>
                  <a:tcPr marL="9525" marR="9525" marT="9525" marB="0" anchor="ctr">
                    <a:solidFill>
                      <a:schemeClr val="accent6">
                        <a:lumMod val="50000"/>
                        <a:alpha val="1000"/>
                      </a:schemeClr>
                    </a:solidFill>
                  </a:tcPr>
                </a:tc>
                <a:tc>
                  <a:txBody>
                    <a:bodyPr/>
                    <a:lstStyle/>
                    <a:p>
                      <a:pPr algn="ctr" rtl="0" fontAlgn="ctr"/>
                      <a:r>
                        <a:rPr lang="ru-RU" sz="800" b="0" i="0" u="none" strike="noStrike">
                          <a:solidFill>
                            <a:srgbClr val="007F76"/>
                          </a:solidFill>
                          <a:effectLst/>
                          <a:latin typeface="Arial Narrow" panose="020B0606020202030204" pitchFamily="34" charset="0"/>
                        </a:rPr>
                        <a:t>982</a:t>
                      </a:r>
                    </a:p>
                  </a:txBody>
                  <a:tcPr marL="9525" marR="9525" marT="9525" marB="0" anchor="ctr">
                    <a:solidFill>
                      <a:schemeClr val="accent6">
                        <a:lumMod val="50000"/>
                        <a:alpha val="1000"/>
                      </a:schemeClr>
                    </a:solidFill>
                  </a:tcPr>
                </a:tc>
                <a:tc>
                  <a:txBody>
                    <a:bodyPr/>
                    <a:lstStyle/>
                    <a:p>
                      <a:pPr algn="ctr" rtl="0" fontAlgn="ctr"/>
                      <a:r>
                        <a:rPr lang="ru-RU" sz="800" b="0" i="0" u="none" strike="noStrike">
                          <a:solidFill>
                            <a:srgbClr val="007F76"/>
                          </a:solidFill>
                          <a:effectLst/>
                          <a:latin typeface="Arial Narrow" panose="020B0606020202030204" pitchFamily="34" charset="0"/>
                        </a:rPr>
                        <a:t>3,6%</a:t>
                      </a:r>
                    </a:p>
                  </a:txBody>
                  <a:tcPr marL="9525" marR="9525" marT="9525" marB="0" anchor="ctr">
                    <a:solidFill>
                      <a:schemeClr val="accent6">
                        <a:lumMod val="50000"/>
                        <a:alpha val="1000"/>
                      </a:schemeClr>
                    </a:solidFill>
                  </a:tcPr>
                </a:tc>
                <a:tc>
                  <a:txBody>
                    <a:bodyPr/>
                    <a:lstStyle/>
                    <a:p>
                      <a:pPr algn="ctr" rtl="0" fontAlgn="ctr"/>
                      <a:r>
                        <a:rPr lang="ru-RU" sz="800" b="0" i="0" u="none" strike="noStrike" dirty="0" err="1">
                          <a:solidFill>
                            <a:srgbClr val="007F76"/>
                          </a:solidFill>
                          <a:effectLst/>
                          <a:latin typeface="Arial Narrow" panose="020B0606020202030204" pitchFamily="34" charset="0"/>
                        </a:rPr>
                        <a:t>Тракторшылар</a:t>
                      </a:r>
                      <a:endParaRPr lang="ru-RU" sz="800" b="0" i="0" u="none" strike="noStrike" dirty="0">
                        <a:solidFill>
                          <a:srgbClr val="007F76"/>
                        </a:solidFill>
                        <a:effectLst/>
                        <a:latin typeface="Arial Narrow" panose="020B0606020202030204" pitchFamily="34" charset="0"/>
                      </a:endParaRPr>
                    </a:p>
                  </a:txBody>
                  <a:tcPr marL="9525" marR="9525" marT="9525" marB="0" anchor="ctr">
                    <a:solidFill>
                      <a:schemeClr val="accent6">
                        <a:lumMod val="50000"/>
                        <a:alpha val="1000"/>
                      </a:schemeClr>
                    </a:solidFill>
                  </a:tcPr>
                </a:tc>
                <a:tc>
                  <a:txBody>
                    <a:bodyPr/>
                    <a:lstStyle/>
                    <a:p>
                      <a:pPr algn="ctr" rtl="0" fontAlgn="ctr"/>
                      <a:r>
                        <a:rPr lang="ru-RU" sz="800" b="0" i="0" u="none" strike="noStrike">
                          <a:solidFill>
                            <a:srgbClr val="007F76"/>
                          </a:solidFill>
                          <a:effectLst/>
                          <a:latin typeface="Arial Narrow" panose="020B0606020202030204" pitchFamily="34" charset="0"/>
                        </a:rPr>
                        <a:t>873</a:t>
                      </a:r>
                    </a:p>
                  </a:txBody>
                  <a:tcPr marL="9525" marR="9525" marT="9525" marB="0" anchor="ctr">
                    <a:solidFill>
                      <a:schemeClr val="accent6">
                        <a:lumMod val="50000"/>
                        <a:alpha val="1000"/>
                      </a:schemeClr>
                    </a:solidFill>
                  </a:tcPr>
                </a:tc>
                <a:tc>
                  <a:txBody>
                    <a:bodyPr/>
                    <a:lstStyle/>
                    <a:p>
                      <a:pPr algn="ctr" rtl="0" fontAlgn="ctr"/>
                      <a:r>
                        <a:rPr lang="ru-RU" sz="800" b="0" i="0" u="none" strike="noStrike">
                          <a:solidFill>
                            <a:srgbClr val="007F76"/>
                          </a:solidFill>
                          <a:effectLst/>
                          <a:latin typeface="Arial Narrow" panose="020B0606020202030204" pitchFamily="34" charset="0"/>
                        </a:rPr>
                        <a:t>3,2%</a:t>
                      </a:r>
                    </a:p>
                  </a:txBody>
                  <a:tcPr marL="9525" marR="9525" marT="9525" marB="0" anchor="ctr">
                    <a:solidFill>
                      <a:schemeClr val="accent6">
                        <a:lumMod val="50000"/>
                        <a:alpha val="1000"/>
                      </a:schemeClr>
                    </a:solidFill>
                  </a:tcPr>
                </a:tc>
                <a:tc>
                  <a:txBody>
                    <a:bodyPr/>
                    <a:lstStyle/>
                    <a:p>
                      <a:pPr marL="72000" algn="ctr" fontAlgn="ctr"/>
                      <a:r>
                        <a:rPr lang="ru-RU" sz="800" b="0" i="0" u="none" strike="noStrike" cap="none" dirty="0">
                          <a:solidFill>
                            <a:srgbClr val="007F76"/>
                          </a:solidFill>
                          <a:effectLst/>
                          <a:latin typeface="Arial Narrow" panose="020B0606020202030204" pitchFamily="34" charset="0"/>
                          <a:ea typeface="+mn-ea"/>
                          <a:cs typeface="+mn-cs"/>
                          <a:sym typeface="Arial"/>
                        </a:rPr>
                        <a:t>Жеке </a:t>
                      </a:r>
                      <a:r>
                        <a:rPr lang="ru-RU" sz="800" b="0" i="0" u="none" strike="noStrike" cap="none" dirty="0" err="1">
                          <a:solidFill>
                            <a:srgbClr val="007F76"/>
                          </a:solidFill>
                          <a:effectLst/>
                          <a:latin typeface="Arial Narrow" panose="020B0606020202030204" pitchFamily="34" charset="0"/>
                          <a:ea typeface="+mn-ea"/>
                          <a:cs typeface="+mn-cs"/>
                          <a:sym typeface="Arial"/>
                        </a:rPr>
                        <a:t>жүргізушілер</a:t>
                      </a:r>
                      <a:r>
                        <a:rPr lang="ru-RU" sz="800" b="0" i="0" u="none" strike="noStrike" cap="none" dirty="0">
                          <a:solidFill>
                            <a:srgbClr val="007F76"/>
                          </a:solidFill>
                          <a:effectLst/>
                          <a:latin typeface="Arial Narrow" panose="020B0606020202030204" pitchFamily="34" charset="0"/>
                          <a:ea typeface="+mn-ea"/>
                          <a:cs typeface="+mn-cs"/>
                          <a:sym typeface="Arial"/>
                        </a:rPr>
                        <a:t> мен </a:t>
                      </a:r>
                      <a:r>
                        <a:rPr lang="ru-RU" sz="800" b="0" i="0" u="none" strike="noStrike" cap="none" dirty="0" err="1">
                          <a:solidFill>
                            <a:srgbClr val="007F76"/>
                          </a:solidFill>
                          <a:effectLst/>
                          <a:latin typeface="Arial Narrow" panose="020B0606020202030204" pitchFamily="34" charset="0"/>
                          <a:ea typeface="+mn-ea"/>
                          <a:cs typeface="+mn-cs"/>
                          <a:sym typeface="Arial"/>
                        </a:rPr>
                        <a:t>шопырлар</a:t>
                      </a:r>
                      <a:endParaRPr lang="ru-RU" sz="800" b="0" i="0" u="none" strike="noStrike" cap="none" dirty="0">
                        <a:solidFill>
                          <a:srgbClr val="007F76"/>
                        </a:solidFill>
                        <a:effectLst/>
                        <a:latin typeface="Arial Narrow" panose="020B0606020202030204" pitchFamily="34" charset="0"/>
                        <a:ea typeface="+mn-ea"/>
                        <a:cs typeface="+mn-cs"/>
                        <a:sym typeface="Arial"/>
                      </a:endParaRPr>
                    </a:p>
                  </a:txBody>
                  <a:tcPr marL="9525" marR="9525" marT="9525" marB="0" anchor="ctr">
                    <a:solidFill>
                      <a:schemeClr val="accent6">
                        <a:lumMod val="50000"/>
                        <a:alpha val="1000"/>
                      </a:schemeClr>
                    </a:solidFill>
                  </a:tcPr>
                </a:tc>
                <a:tc>
                  <a:txBody>
                    <a:bodyPr/>
                    <a:lstStyle/>
                    <a:p>
                      <a:pPr algn="ctr" rtl="0" fontAlgn="ctr"/>
                      <a:r>
                        <a:rPr lang="ru-RU" sz="800" b="0" i="0" u="none" strike="noStrike">
                          <a:solidFill>
                            <a:srgbClr val="007F76"/>
                          </a:solidFill>
                          <a:effectLst/>
                          <a:latin typeface="Arial Narrow" panose="020B0606020202030204" pitchFamily="34" charset="0"/>
                        </a:rPr>
                        <a:t>864</a:t>
                      </a:r>
                    </a:p>
                  </a:txBody>
                  <a:tcPr marL="9525" marR="9525" marT="9525" marB="0" anchor="ctr">
                    <a:solidFill>
                      <a:schemeClr val="accent6">
                        <a:lumMod val="50000"/>
                        <a:alpha val="1000"/>
                      </a:schemeClr>
                    </a:solidFill>
                  </a:tcPr>
                </a:tc>
                <a:tc>
                  <a:txBody>
                    <a:bodyPr/>
                    <a:lstStyle/>
                    <a:p>
                      <a:pPr algn="ctr" rtl="0" fontAlgn="ctr"/>
                      <a:r>
                        <a:rPr lang="ru-RU" sz="800" b="0" i="0" u="none" strike="noStrike">
                          <a:solidFill>
                            <a:srgbClr val="007F76"/>
                          </a:solidFill>
                          <a:effectLst/>
                          <a:latin typeface="Arial Narrow" panose="020B0606020202030204" pitchFamily="34" charset="0"/>
                        </a:rPr>
                        <a:t>3,1%</a:t>
                      </a:r>
                    </a:p>
                  </a:txBody>
                  <a:tcPr marL="9525" marR="9525" marT="9525" marB="0" anchor="ctr">
                    <a:lnR w="12700" cap="flat" cmpd="sng" algn="ctr">
                      <a:noFill/>
                      <a:prstDash val="solid"/>
                      <a:round/>
                      <a:headEnd type="none" w="med" len="med"/>
                      <a:tailEnd type="none" w="med" len="med"/>
                    </a:lnR>
                    <a:solidFill>
                      <a:schemeClr val="accent6">
                        <a:lumMod val="50000"/>
                        <a:alpha val="1000"/>
                      </a:schemeClr>
                    </a:solidFill>
                  </a:tcPr>
                </a:tc>
                <a:extLst>
                  <a:ext uri="{0D108BD9-81ED-4DB2-BD59-A6C34878D82A}">
                    <a16:rowId xmlns:a16="http://schemas.microsoft.com/office/drawing/2014/main" val="910796337"/>
                  </a:ext>
                </a:extLst>
              </a:tr>
              <a:tr h="268937">
                <a:tc>
                  <a:txBody>
                    <a:bodyPr/>
                    <a:lstStyle/>
                    <a:p>
                      <a:pPr algn="ctr" fontAlgn="b"/>
                      <a:r>
                        <a:rPr lang="ru-RU" sz="800" u="none" strike="noStrike" dirty="0">
                          <a:solidFill>
                            <a:srgbClr val="007F76"/>
                          </a:solidFill>
                          <a:effectLst/>
                          <a:latin typeface="Arial Narrow" panose="020B0606020202030204" pitchFamily="34" charset="0"/>
                        </a:rPr>
                        <a:t>15</a:t>
                      </a:r>
                      <a:endParaRPr lang="en-US" sz="800" b="0" i="0" u="none" strike="noStrike" dirty="0">
                        <a:solidFill>
                          <a:srgbClr val="007F76"/>
                        </a:solidFill>
                        <a:effectLst/>
                        <a:latin typeface="Arial Narrow" panose="020B0606020202030204" pitchFamily="34" charset="0"/>
                      </a:endParaRPr>
                    </a:p>
                  </a:txBody>
                  <a:tcPr marL="9525" marR="9525" marT="0" marB="0" anchor="ctr">
                    <a:solidFill>
                      <a:srgbClr val="007F76">
                        <a:alpha val="20000"/>
                      </a:srgbClr>
                    </a:solidFill>
                  </a:tcPr>
                </a:tc>
                <a:tc>
                  <a:txBody>
                    <a:bodyPr/>
                    <a:lstStyle/>
                    <a:p>
                      <a:pPr>
                        <a:lnSpc>
                          <a:spcPct val="107000"/>
                        </a:lnSpc>
                        <a:spcAft>
                          <a:spcPts val="800"/>
                        </a:spcAft>
                      </a:pPr>
                      <a:r>
                        <a:rPr lang="ru-RU" sz="1000" b="0" i="0" u="none" strike="noStrike" cap="none" dirty="0" err="1">
                          <a:solidFill>
                            <a:srgbClr val="007F76"/>
                          </a:solidFill>
                          <a:effectLst/>
                          <a:latin typeface="Arial Narrow" panose="020B0606020202030204" pitchFamily="34" charset="0"/>
                          <a:ea typeface="+mn-ea"/>
                          <a:cs typeface="+mn-cs"/>
                          <a:sym typeface="Arial"/>
                        </a:rPr>
                        <a:t>Түркістан</a:t>
                      </a:r>
                      <a:r>
                        <a:rPr lang="ru-RU" sz="1000" b="0" i="0" u="none" strike="noStrike" cap="none" dirty="0">
                          <a:solidFill>
                            <a:srgbClr val="007F76"/>
                          </a:solidFill>
                          <a:effectLst/>
                          <a:latin typeface="Arial Narrow" panose="020B0606020202030204" pitchFamily="34" charset="0"/>
                          <a:ea typeface="+mn-ea"/>
                          <a:cs typeface="+mn-cs"/>
                          <a:sym typeface="Arial"/>
                        </a:rPr>
                        <a:t> </a:t>
                      </a:r>
                      <a:r>
                        <a:rPr lang="ru-RU" sz="1000" b="0" i="0" u="none" strike="noStrike" cap="none" dirty="0" err="1">
                          <a:solidFill>
                            <a:srgbClr val="007F76"/>
                          </a:solidFill>
                          <a:effectLst/>
                          <a:latin typeface="Arial Narrow" panose="020B0606020202030204" pitchFamily="34" charset="0"/>
                          <a:ea typeface="+mn-ea"/>
                          <a:cs typeface="+mn-cs"/>
                          <a:sym typeface="Arial"/>
                        </a:rPr>
                        <a:t>облысы</a:t>
                      </a:r>
                      <a:endParaRPr lang="ru-RU" sz="1000" b="0" i="0" u="none" strike="noStrike" cap="none" dirty="0">
                        <a:solidFill>
                          <a:srgbClr val="007F76"/>
                        </a:solidFill>
                        <a:effectLst/>
                        <a:latin typeface="Arial Narrow" panose="020B0606020202030204" pitchFamily="34" charset="0"/>
                        <a:ea typeface="+mn-ea"/>
                        <a:cs typeface="+mn-cs"/>
                        <a:sym typeface="Arial"/>
                      </a:endParaRPr>
                    </a:p>
                  </a:txBody>
                  <a:tcPr marL="68580" marR="68580" marT="0" marB="0" anchor="ctr">
                    <a:solidFill>
                      <a:srgbClr val="007F76">
                        <a:alpha val="20000"/>
                      </a:srgbClr>
                    </a:solidFill>
                  </a:tcPr>
                </a:tc>
                <a:tc>
                  <a:txBody>
                    <a:bodyPr/>
                    <a:lstStyle/>
                    <a:p>
                      <a:pPr algn="ctr" rtl="0" fontAlgn="ctr"/>
                      <a:r>
                        <a:rPr lang="ru-RU" sz="800" b="0" i="0" u="none" strike="noStrike" dirty="0">
                          <a:solidFill>
                            <a:srgbClr val="007F76"/>
                          </a:solidFill>
                          <a:effectLst/>
                          <a:latin typeface="Arial Narrow" panose="020B0606020202030204" pitchFamily="34" charset="0"/>
                        </a:rPr>
                        <a:t>Бала </a:t>
                      </a:r>
                      <a:r>
                        <a:rPr lang="ru-RU" sz="800" b="0" i="0" u="none" strike="noStrike" dirty="0" err="1">
                          <a:solidFill>
                            <a:srgbClr val="007F76"/>
                          </a:solidFill>
                          <a:effectLst/>
                          <a:latin typeface="Arial Narrow" panose="020B0606020202030204" pitchFamily="34" charset="0"/>
                        </a:rPr>
                        <a:t>күтушілер</a:t>
                      </a:r>
                      <a:r>
                        <a:rPr lang="ru-RU" sz="800" b="0" i="0" u="none" strike="noStrike" dirty="0">
                          <a:solidFill>
                            <a:srgbClr val="007F76"/>
                          </a:solidFill>
                          <a:effectLst/>
                          <a:latin typeface="Arial Narrow" panose="020B0606020202030204" pitchFamily="34" charset="0"/>
                        </a:rPr>
                        <a:t> (</a:t>
                      </a:r>
                      <a:r>
                        <a:rPr lang="ru-RU" sz="800" b="0" i="0" u="none" strike="noStrike" dirty="0" err="1">
                          <a:solidFill>
                            <a:srgbClr val="007F76"/>
                          </a:solidFill>
                          <a:effectLst/>
                          <a:latin typeface="Arial Narrow" panose="020B0606020202030204" pitchFamily="34" charset="0"/>
                        </a:rPr>
                        <a:t>балабақшадағы</a:t>
                      </a:r>
                      <a:r>
                        <a:rPr lang="ru-RU" sz="800" b="0" i="0" u="none" strike="noStrike" dirty="0">
                          <a:solidFill>
                            <a:srgbClr val="007F76"/>
                          </a:solidFill>
                          <a:effectLst/>
                          <a:latin typeface="Arial Narrow" panose="020B0606020202030204" pitchFamily="34" charset="0"/>
                        </a:rPr>
                        <a:t>)</a:t>
                      </a:r>
                    </a:p>
                  </a:txBody>
                  <a:tcPr marL="9525" marR="9525" marT="9525" marB="0" anchor="ctr">
                    <a:solidFill>
                      <a:srgbClr val="007F76">
                        <a:alpha val="20000"/>
                      </a:srgbClr>
                    </a:solidFill>
                  </a:tcPr>
                </a:tc>
                <a:tc>
                  <a:txBody>
                    <a:bodyPr/>
                    <a:lstStyle/>
                    <a:p>
                      <a:pPr algn="ctr" rtl="0" fontAlgn="ctr"/>
                      <a:r>
                        <a:rPr lang="ru-RU" sz="800" b="0" i="0" u="none" strike="noStrike">
                          <a:solidFill>
                            <a:srgbClr val="007F76"/>
                          </a:solidFill>
                          <a:effectLst/>
                          <a:latin typeface="Arial Narrow" panose="020B0606020202030204" pitchFamily="34" charset="0"/>
                        </a:rPr>
                        <a:t>1 549</a:t>
                      </a:r>
                    </a:p>
                  </a:txBody>
                  <a:tcPr marL="9525" marR="9525" marT="9525" marB="0" anchor="ctr">
                    <a:solidFill>
                      <a:srgbClr val="007F76">
                        <a:alpha val="20000"/>
                      </a:srgbClr>
                    </a:solidFill>
                  </a:tcPr>
                </a:tc>
                <a:tc>
                  <a:txBody>
                    <a:bodyPr/>
                    <a:lstStyle/>
                    <a:p>
                      <a:pPr algn="ctr" rtl="0" fontAlgn="ctr"/>
                      <a:r>
                        <a:rPr lang="ru-RU" sz="800" b="0" i="0" u="none" strike="noStrike">
                          <a:solidFill>
                            <a:srgbClr val="007F76"/>
                          </a:solidFill>
                          <a:effectLst/>
                          <a:latin typeface="Arial Narrow" panose="020B0606020202030204" pitchFamily="34" charset="0"/>
                        </a:rPr>
                        <a:t>5,6%</a:t>
                      </a:r>
                    </a:p>
                  </a:txBody>
                  <a:tcPr marL="9525" marR="9525" marT="9525" marB="0" anchor="ctr">
                    <a:solidFill>
                      <a:srgbClr val="007F76">
                        <a:alpha val="20000"/>
                      </a:srgbClr>
                    </a:solidFill>
                  </a:tcPr>
                </a:tc>
                <a:tc>
                  <a:txBody>
                    <a:bodyPr/>
                    <a:lstStyle/>
                    <a:p>
                      <a:pPr algn="ctr" rtl="0" fontAlgn="ctr"/>
                      <a:r>
                        <a:rPr lang="ru-RU" sz="800" b="0" i="0" u="none" strike="noStrike" dirty="0" err="1">
                          <a:solidFill>
                            <a:srgbClr val="007F76"/>
                          </a:solidFill>
                          <a:effectLst/>
                          <a:latin typeface="Arial Narrow" panose="020B0606020202030204" pitchFamily="34" charset="0"/>
                        </a:rPr>
                        <a:t>Мектепке</a:t>
                      </a:r>
                      <a:r>
                        <a:rPr lang="ru-RU" sz="800" b="0" i="0" u="none" strike="noStrike" dirty="0">
                          <a:solidFill>
                            <a:srgbClr val="007F76"/>
                          </a:solidFill>
                          <a:effectLst/>
                          <a:latin typeface="Arial Narrow" panose="020B0606020202030204" pitchFamily="34" charset="0"/>
                        </a:rPr>
                        <a:t> </a:t>
                      </a:r>
                      <a:r>
                        <a:rPr lang="ru-RU" sz="800" b="0" i="0" u="none" strike="noStrike" dirty="0" err="1">
                          <a:solidFill>
                            <a:srgbClr val="007F76"/>
                          </a:solidFill>
                          <a:effectLst/>
                          <a:latin typeface="Arial Narrow" panose="020B0606020202030204" pitchFamily="34" charset="0"/>
                        </a:rPr>
                        <a:t>дейінгі</a:t>
                      </a:r>
                      <a:r>
                        <a:rPr lang="ru-RU" sz="800" b="0" i="0" u="none" strike="noStrike" dirty="0">
                          <a:solidFill>
                            <a:srgbClr val="007F76"/>
                          </a:solidFill>
                          <a:effectLst/>
                          <a:latin typeface="Arial Narrow" panose="020B0606020202030204" pitchFamily="34" charset="0"/>
                        </a:rPr>
                        <a:t> </a:t>
                      </a:r>
                      <a:r>
                        <a:rPr lang="ru-RU" sz="800" b="0" i="0" u="none" strike="noStrike" dirty="0" err="1">
                          <a:solidFill>
                            <a:srgbClr val="007F76"/>
                          </a:solidFill>
                          <a:effectLst/>
                          <a:latin typeface="Arial Narrow" panose="020B0606020202030204" pitchFamily="34" charset="0"/>
                        </a:rPr>
                        <a:t>білім</a:t>
                      </a:r>
                      <a:r>
                        <a:rPr lang="ru-RU" sz="800" b="0" i="0" u="none" strike="noStrike" dirty="0">
                          <a:solidFill>
                            <a:srgbClr val="007F76"/>
                          </a:solidFill>
                          <a:effectLst/>
                          <a:latin typeface="Arial Narrow" panose="020B0606020202030204" pitchFamily="34" charset="0"/>
                        </a:rPr>
                        <a:t> </a:t>
                      </a:r>
                      <a:r>
                        <a:rPr lang="ru-RU" sz="800" b="0" i="0" u="none" strike="noStrike" dirty="0" err="1">
                          <a:solidFill>
                            <a:srgbClr val="007F76"/>
                          </a:solidFill>
                          <a:effectLst/>
                          <a:latin typeface="Arial Narrow" panose="020B0606020202030204" pitchFamily="34" charset="0"/>
                        </a:rPr>
                        <a:t>берудегі</a:t>
                      </a:r>
                      <a:r>
                        <a:rPr lang="ru-RU" sz="800" b="0" i="0" u="none" strike="noStrike" dirty="0">
                          <a:solidFill>
                            <a:srgbClr val="007F76"/>
                          </a:solidFill>
                          <a:effectLst/>
                          <a:latin typeface="Arial Narrow" panose="020B0606020202030204" pitchFamily="34" charset="0"/>
                        </a:rPr>
                        <a:t> </a:t>
                      </a:r>
                      <a:r>
                        <a:rPr lang="ru-RU" sz="800" b="0" i="0" u="none" strike="noStrike" dirty="0" err="1">
                          <a:solidFill>
                            <a:srgbClr val="007F76"/>
                          </a:solidFill>
                          <a:effectLst/>
                          <a:latin typeface="Arial Narrow" panose="020B0606020202030204" pitchFamily="34" charset="0"/>
                        </a:rPr>
                        <a:t>тәрбиешілер</a:t>
                      </a:r>
                      <a:endParaRPr lang="ru-RU" sz="800" b="0" i="0" u="none" strike="noStrike" dirty="0">
                        <a:solidFill>
                          <a:srgbClr val="007F76"/>
                        </a:solidFill>
                        <a:effectLst/>
                        <a:latin typeface="Arial Narrow" panose="020B0606020202030204" pitchFamily="34" charset="0"/>
                      </a:endParaRPr>
                    </a:p>
                  </a:txBody>
                  <a:tcPr marL="9525" marR="9525" marT="9525" marB="0" anchor="ctr">
                    <a:solidFill>
                      <a:srgbClr val="007F76">
                        <a:alpha val="20000"/>
                      </a:srgbClr>
                    </a:solidFill>
                  </a:tcPr>
                </a:tc>
                <a:tc>
                  <a:txBody>
                    <a:bodyPr/>
                    <a:lstStyle/>
                    <a:p>
                      <a:pPr algn="ctr" rtl="0" fontAlgn="ctr"/>
                      <a:r>
                        <a:rPr lang="ru-RU" sz="800" b="0" i="0" u="none" strike="noStrike">
                          <a:solidFill>
                            <a:srgbClr val="007F76"/>
                          </a:solidFill>
                          <a:effectLst/>
                          <a:latin typeface="Arial Narrow" panose="020B0606020202030204" pitchFamily="34" charset="0"/>
                        </a:rPr>
                        <a:t>1 367</a:t>
                      </a:r>
                    </a:p>
                  </a:txBody>
                  <a:tcPr marL="9525" marR="9525" marT="9525" marB="0" anchor="ctr">
                    <a:solidFill>
                      <a:srgbClr val="007F76">
                        <a:alpha val="20000"/>
                      </a:srgbClr>
                    </a:solidFill>
                  </a:tcPr>
                </a:tc>
                <a:tc>
                  <a:txBody>
                    <a:bodyPr/>
                    <a:lstStyle/>
                    <a:p>
                      <a:pPr algn="ctr" rtl="0" fontAlgn="ctr"/>
                      <a:r>
                        <a:rPr lang="ru-RU" sz="800" b="0" i="0" u="none" strike="noStrike">
                          <a:solidFill>
                            <a:srgbClr val="007F76"/>
                          </a:solidFill>
                          <a:effectLst/>
                          <a:latin typeface="Arial Narrow" panose="020B0606020202030204" pitchFamily="34" charset="0"/>
                        </a:rPr>
                        <a:t>4,9%</a:t>
                      </a:r>
                    </a:p>
                  </a:txBody>
                  <a:tcPr marL="9525" marR="9525" marT="9525" marB="0" anchor="ctr">
                    <a:solidFill>
                      <a:srgbClr val="007F76">
                        <a:alpha val="20000"/>
                      </a:srgbClr>
                    </a:solidFill>
                  </a:tcPr>
                </a:tc>
                <a:tc>
                  <a:txBody>
                    <a:bodyPr/>
                    <a:lstStyle/>
                    <a:p>
                      <a:pPr algn="ctr" rtl="0" fontAlgn="ctr"/>
                      <a:r>
                        <a:rPr lang="ru-RU" sz="800" b="0" i="0" u="none" strike="noStrike" dirty="0" err="1">
                          <a:solidFill>
                            <a:srgbClr val="007F76"/>
                          </a:solidFill>
                          <a:effectLst/>
                          <a:latin typeface="Arial Narrow" panose="020B0606020202030204" pitchFamily="34" charset="0"/>
                        </a:rPr>
                        <a:t>Күтім</a:t>
                      </a:r>
                      <a:r>
                        <a:rPr lang="ru-RU" sz="800" b="0" i="0" u="none" strike="noStrike" dirty="0">
                          <a:solidFill>
                            <a:srgbClr val="007F76"/>
                          </a:solidFill>
                          <a:effectLst/>
                          <a:latin typeface="Arial Narrow" panose="020B0606020202030204" pitchFamily="34" charset="0"/>
                        </a:rPr>
                        <a:t> </a:t>
                      </a:r>
                      <a:r>
                        <a:rPr lang="ru-RU" sz="800" b="0" i="0" u="none" strike="noStrike" dirty="0" err="1">
                          <a:solidFill>
                            <a:srgbClr val="007F76"/>
                          </a:solidFill>
                          <a:effectLst/>
                          <a:latin typeface="Arial Narrow" panose="020B0606020202030204" pitchFamily="34" charset="0"/>
                        </a:rPr>
                        <a:t>жөніндегі</a:t>
                      </a:r>
                      <a:r>
                        <a:rPr lang="ru-RU" sz="800" b="0" i="0" u="none" strike="noStrike" dirty="0">
                          <a:solidFill>
                            <a:srgbClr val="007F76"/>
                          </a:solidFill>
                          <a:effectLst/>
                          <a:latin typeface="Arial Narrow" panose="020B0606020202030204" pitchFamily="34" charset="0"/>
                        </a:rPr>
                        <a:t> орта </a:t>
                      </a:r>
                      <a:r>
                        <a:rPr lang="ru-RU" sz="800" b="0" i="0" u="none" strike="noStrike" dirty="0" err="1">
                          <a:solidFill>
                            <a:srgbClr val="007F76"/>
                          </a:solidFill>
                          <a:effectLst/>
                          <a:latin typeface="Arial Narrow" panose="020B0606020202030204" pitchFamily="34" charset="0"/>
                        </a:rPr>
                        <a:t>медициналық</a:t>
                      </a:r>
                      <a:r>
                        <a:rPr lang="ru-RU" sz="800" b="0" i="0" u="none" strike="noStrike" dirty="0">
                          <a:solidFill>
                            <a:srgbClr val="007F76"/>
                          </a:solidFill>
                          <a:effectLst/>
                          <a:latin typeface="Arial Narrow" panose="020B0606020202030204" pitchFamily="34" charset="0"/>
                        </a:rPr>
                        <a:t> персонал</a:t>
                      </a:r>
                    </a:p>
                  </a:txBody>
                  <a:tcPr marL="9525" marR="9525" marT="9525" marB="0" anchor="ctr">
                    <a:solidFill>
                      <a:srgbClr val="007F76">
                        <a:alpha val="20000"/>
                      </a:srgbClr>
                    </a:solidFill>
                  </a:tcPr>
                </a:tc>
                <a:tc>
                  <a:txBody>
                    <a:bodyPr/>
                    <a:lstStyle/>
                    <a:p>
                      <a:pPr algn="ctr" rtl="0" fontAlgn="ctr"/>
                      <a:r>
                        <a:rPr lang="ru-RU" sz="800" b="0" i="0" u="none" strike="noStrike">
                          <a:solidFill>
                            <a:srgbClr val="007F76"/>
                          </a:solidFill>
                          <a:effectLst/>
                          <a:latin typeface="Arial Narrow" panose="020B0606020202030204" pitchFamily="34" charset="0"/>
                        </a:rPr>
                        <a:t>949</a:t>
                      </a:r>
                    </a:p>
                  </a:txBody>
                  <a:tcPr marL="9525" marR="9525" marT="9525" marB="0" anchor="ctr">
                    <a:solidFill>
                      <a:srgbClr val="007F76">
                        <a:alpha val="20000"/>
                      </a:srgbClr>
                    </a:solidFill>
                  </a:tcPr>
                </a:tc>
                <a:tc>
                  <a:txBody>
                    <a:bodyPr/>
                    <a:lstStyle/>
                    <a:p>
                      <a:pPr algn="ctr" rtl="0" fontAlgn="ctr"/>
                      <a:r>
                        <a:rPr lang="ru-RU" sz="800" b="0" i="0" u="none" strike="noStrike">
                          <a:solidFill>
                            <a:srgbClr val="007F76"/>
                          </a:solidFill>
                          <a:effectLst/>
                          <a:latin typeface="Arial Narrow" panose="020B0606020202030204" pitchFamily="34" charset="0"/>
                        </a:rPr>
                        <a:t>3,4%</a:t>
                      </a:r>
                    </a:p>
                  </a:txBody>
                  <a:tcPr marL="9525" marR="9525" marT="9525" marB="0" anchor="ctr">
                    <a:lnR w="12700" cap="flat" cmpd="sng" algn="ctr">
                      <a:noFill/>
                      <a:prstDash val="solid"/>
                      <a:round/>
                      <a:headEnd type="none" w="med" len="med"/>
                      <a:tailEnd type="none" w="med" len="med"/>
                    </a:lnR>
                    <a:solidFill>
                      <a:srgbClr val="007F76">
                        <a:alpha val="20000"/>
                      </a:srgbClr>
                    </a:solidFill>
                  </a:tcPr>
                </a:tc>
                <a:extLst>
                  <a:ext uri="{0D108BD9-81ED-4DB2-BD59-A6C34878D82A}">
                    <a16:rowId xmlns:a16="http://schemas.microsoft.com/office/drawing/2014/main" val="2315882912"/>
                  </a:ext>
                </a:extLst>
              </a:tr>
              <a:tr h="268937">
                <a:tc>
                  <a:txBody>
                    <a:bodyPr/>
                    <a:lstStyle/>
                    <a:p>
                      <a:pPr algn="ctr" fontAlgn="b"/>
                      <a:r>
                        <a:rPr lang="ru-RU" sz="800" u="none" strike="noStrike" dirty="0">
                          <a:solidFill>
                            <a:srgbClr val="007F76"/>
                          </a:solidFill>
                          <a:effectLst/>
                          <a:latin typeface="Arial Narrow" panose="020B0606020202030204" pitchFamily="34" charset="0"/>
                        </a:rPr>
                        <a:t>16</a:t>
                      </a:r>
                      <a:endParaRPr lang="en-US" sz="800" b="0" i="0" u="none" strike="noStrike" dirty="0">
                        <a:solidFill>
                          <a:srgbClr val="007F76"/>
                        </a:solidFill>
                        <a:effectLst/>
                        <a:latin typeface="Arial Narrow" panose="020B0606020202030204" pitchFamily="34" charset="0"/>
                      </a:endParaRPr>
                    </a:p>
                  </a:txBody>
                  <a:tcPr marL="9525" marR="9525" marT="0" marB="0" anchor="ctr">
                    <a:solidFill>
                      <a:schemeClr val="accent6">
                        <a:lumMod val="50000"/>
                        <a:alpha val="1000"/>
                      </a:schemeClr>
                    </a:solidFill>
                  </a:tcPr>
                </a:tc>
                <a:tc>
                  <a:txBody>
                    <a:bodyPr/>
                    <a:lstStyle/>
                    <a:p>
                      <a:pPr>
                        <a:lnSpc>
                          <a:spcPct val="107000"/>
                        </a:lnSpc>
                        <a:spcAft>
                          <a:spcPts val="800"/>
                        </a:spcAft>
                      </a:pPr>
                      <a:r>
                        <a:rPr lang="ru-RU" sz="1000" b="0" i="0" u="none" strike="noStrike" cap="none" dirty="0" err="1">
                          <a:solidFill>
                            <a:srgbClr val="007F76"/>
                          </a:solidFill>
                          <a:effectLst/>
                          <a:latin typeface="Arial Narrow" panose="020B0606020202030204" pitchFamily="34" charset="0"/>
                          <a:ea typeface="+mn-ea"/>
                          <a:cs typeface="+mn-cs"/>
                          <a:sym typeface="Arial"/>
                        </a:rPr>
                        <a:t>Ұлытау</a:t>
                      </a:r>
                      <a:r>
                        <a:rPr lang="ru-RU" sz="1000" b="0" i="0" u="none" strike="noStrike" cap="none" dirty="0">
                          <a:solidFill>
                            <a:srgbClr val="007F76"/>
                          </a:solidFill>
                          <a:effectLst/>
                          <a:latin typeface="Arial Narrow" panose="020B0606020202030204" pitchFamily="34" charset="0"/>
                          <a:ea typeface="+mn-ea"/>
                          <a:cs typeface="+mn-cs"/>
                          <a:sym typeface="Arial"/>
                        </a:rPr>
                        <a:t> </a:t>
                      </a:r>
                      <a:r>
                        <a:rPr lang="ru-RU" sz="1000" b="0" i="0" u="none" strike="noStrike" cap="none" dirty="0" err="1">
                          <a:solidFill>
                            <a:srgbClr val="007F76"/>
                          </a:solidFill>
                          <a:effectLst/>
                          <a:latin typeface="Arial Narrow" panose="020B0606020202030204" pitchFamily="34" charset="0"/>
                          <a:ea typeface="+mn-ea"/>
                          <a:cs typeface="+mn-cs"/>
                          <a:sym typeface="Arial"/>
                        </a:rPr>
                        <a:t>облысы</a:t>
                      </a:r>
                      <a:endParaRPr lang="ru-RU" sz="1000" b="0" i="0" u="none" strike="noStrike" cap="none" dirty="0">
                        <a:solidFill>
                          <a:srgbClr val="007F76"/>
                        </a:solidFill>
                        <a:effectLst/>
                        <a:latin typeface="Arial Narrow" panose="020B0606020202030204" pitchFamily="34" charset="0"/>
                        <a:ea typeface="+mn-ea"/>
                        <a:cs typeface="+mn-cs"/>
                        <a:sym typeface="Arial"/>
                      </a:endParaRPr>
                    </a:p>
                  </a:txBody>
                  <a:tcPr marL="68580" marR="68580" marT="0" marB="0" anchor="ctr">
                    <a:solidFill>
                      <a:schemeClr val="accent6">
                        <a:lumMod val="50000"/>
                        <a:alpha val="1000"/>
                      </a:schemeClr>
                    </a:solidFill>
                  </a:tcPr>
                </a:tc>
                <a:tc>
                  <a:txBody>
                    <a:bodyPr/>
                    <a:lstStyle/>
                    <a:p>
                      <a:pPr marL="72000" algn="ctr" fontAlgn="ctr"/>
                      <a:r>
                        <a:rPr lang="ru-RU" sz="800" b="0" i="0" u="none" strike="noStrike" cap="none" dirty="0" err="1">
                          <a:solidFill>
                            <a:srgbClr val="007F76"/>
                          </a:solidFill>
                          <a:effectLst/>
                          <a:latin typeface="Arial Narrow" panose="020B0606020202030204" pitchFamily="34" charset="0"/>
                          <a:ea typeface="+mn-ea"/>
                          <a:cs typeface="+mn-cs"/>
                          <a:sym typeface="Arial"/>
                        </a:rPr>
                        <a:t>Күзетшілер</a:t>
                      </a:r>
                      <a:r>
                        <a:rPr lang="ru-RU" sz="800" b="0" i="0" u="none" strike="noStrike" cap="none" dirty="0">
                          <a:solidFill>
                            <a:srgbClr val="007F76"/>
                          </a:solidFill>
                          <a:effectLst/>
                          <a:latin typeface="Arial Narrow" panose="020B0606020202030204" pitchFamily="34" charset="0"/>
                          <a:ea typeface="+mn-ea"/>
                          <a:cs typeface="+mn-cs"/>
                          <a:sym typeface="Arial"/>
                        </a:rPr>
                        <a:t>, </a:t>
                      </a:r>
                      <a:r>
                        <a:rPr lang="ru-RU" sz="800" b="0" i="0" u="none" strike="noStrike" cap="none" dirty="0" err="1">
                          <a:solidFill>
                            <a:srgbClr val="007F76"/>
                          </a:solidFill>
                          <a:effectLst/>
                          <a:latin typeface="Arial Narrow" panose="020B0606020202030204" pitchFamily="34" charset="0"/>
                          <a:ea typeface="+mn-ea"/>
                          <a:cs typeface="+mn-cs"/>
                          <a:sym typeface="Arial"/>
                        </a:rPr>
                        <a:t>инкассаторлар</a:t>
                      </a:r>
                      <a:r>
                        <a:rPr lang="ru-RU" sz="800" b="0" i="0" u="none" strike="noStrike" cap="none" dirty="0">
                          <a:solidFill>
                            <a:srgbClr val="007F76"/>
                          </a:solidFill>
                          <a:effectLst/>
                          <a:latin typeface="Arial Narrow" panose="020B0606020202030204" pitchFamily="34" charset="0"/>
                          <a:ea typeface="+mn-ea"/>
                          <a:cs typeface="+mn-cs"/>
                          <a:sym typeface="Arial"/>
                        </a:rPr>
                        <a:t> </a:t>
                      </a:r>
                      <a:r>
                        <a:rPr lang="ru-RU" sz="800" b="0" i="0" u="none" strike="noStrike" cap="none" dirty="0" err="1">
                          <a:solidFill>
                            <a:srgbClr val="007F76"/>
                          </a:solidFill>
                          <a:effectLst/>
                          <a:latin typeface="Arial Narrow" panose="020B0606020202030204" pitchFamily="34" charset="0"/>
                          <a:ea typeface="+mn-ea"/>
                          <a:cs typeface="+mn-cs"/>
                          <a:sym typeface="Arial"/>
                        </a:rPr>
                        <a:t>және</a:t>
                      </a:r>
                      <a:r>
                        <a:rPr lang="ru-RU" sz="800" b="0" i="0" u="none" strike="noStrike" cap="none" dirty="0">
                          <a:solidFill>
                            <a:srgbClr val="007F76"/>
                          </a:solidFill>
                          <a:effectLst/>
                          <a:latin typeface="Arial Narrow" panose="020B0606020202030204" pitchFamily="34" charset="0"/>
                          <a:ea typeface="+mn-ea"/>
                          <a:cs typeface="+mn-cs"/>
                          <a:sym typeface="Arial"/>
                        </a:rPr>
                        <a:t>  </a:t>
                      </a:r>
                      <a:r>
                        <a:rPr lang="ru-RU" sz="800" b="0" i="0" u="none" strike="noStrike" cap="none" dirty="0" err="1">
                          <a:solidFill>
                            <a:srgbClr val="007F76"/>
                          </a:solidFill>
                          <a:effectLst/>
                          <a:latin typeface="Arial Narrow" panose="020B0606020202030204" pitchFamily="34" charset="0"/>
                          <a:ea typeface="+mn-ea"/>
                          <a:cs typeface="+mn-cs"/>
                          <a:sym typeface="Arial"/>
                        </a:rPr>
                        <a:t>тектес</a:t>
                      </a:r>
                      <a:r>
                        <a:rPr lang="ru-RU" sz="800" b="0" i="0" u="none" strike="noStrike" cap="none" dirty="0">
                          <a:solidFill>
                            <a:srgbClr val="007F76"/>
                          </a:solidFill>
                          <a:effectLst/>
                          <a:latin typeface="Arial Narrow" panose="020B0606020202030204" pitchFamily="34" charset="0"/>
                          <a:ea typeface="+mn-ea"/>
                          <a:cs typeface="+mn-cs"/>
                          <a:sym typeface="Arial"/>
                        </a:rPr>
                        <a:t> </a:t>
                      </a:r>
                      <a:r>
                        <a:rPr lang="ru-RU" sz="800" b="0" i="0" u="none" strike="noStrike" cap="none" dirty="0" err="1">
                          <a:solidFill>
                            <a:srgbClr val="007F76"/>
                          </a:solidFill>
                          <a:effectLst/>
                          <a:latin typeface="Arial Narrow" panose="020B0606020202030204" pitchFamily="34" charset="0"/>
                          <a:ea typeface="+mn-ea"/>
                          <a:cs typeface="+mn-cs"/>
                          <a:sym typeface="Arial"/>
                        </a:rPr>
                        <a:t>қызметтер</a:t>
                      </a:r>
                      <a:endParaRPr lang="ru-RU" sz="800" b="0" i="0" u="none" strike="noStrike" cap="none" dirty="0">
                        <a:solidFill>
                          <a:srgbClr val="007F76"/>
                        </a:solidFill>
                        <a:effectLst/>
                        <a:latin typeface="Arial Narrow" panose="020B0606020202030204" pitchFamily="34" charset="0"/>
                        <a:ea typeface="+mn-ea"/>
                        <a:cs typeface="+mn-cs"/>
                        <a:sym typeface="Arial"/>
                      </a:endParaRPr>
                    </a:p>
                  </a:txBody>
                  <a:tcPr marL="9525" marR="9525" marT="9525" marB="0" anchor="ctr">
                    <a:solidFill>
                      <a:schemeClr val="accent6">
                        <a:lumMod val="50000"/>
                        <a:alpha val="1000"/>
                      </a:schemeClr>
                    </a:solidFill>
                  </a:tcPr>
                </a:tc>
                <a:tc>
                  <a:txBody>
                    <a:bodyPr/>
                    <a:lstStyle/>
                    <a:p>
                      <a:pPr algn="ctr" rtl="0" fontAlgn="ctr"/>
                      <a:r>
                        <a:rPr lang="ru-RU" sz="800" b="0" i="0" u="none" strike="noStrike">
                          <a:solidFill>
                            <a:srgbClr val="007F76"/>
                          </a:solidFill>
                          <a:effectLst/>
                          <a:latin typeface="Arial Narrow" panose="020B0606020202030204" pitchFamily="34" charset="0"/>
                        </a:rPr>
                        <a:t>774</a:t>
                      </a:r>
                    </a:p>
                  </a:txBody>
                  <a:tcPr marL="9525" marR="9525" marT="9525" marB="0" anchor="ctr">
                    <a:solidFill>
                      <a:schemeClr val="accent6">
                        <a:lumMod val="50000"/>
                        <a:alpha val="1000"/>
                      </a:schemeClr>
                    </a:solidFill>
                  </a:tcPr>
                </a:tc>
                <a:tc>
                  <a:txBody>
                    <a:bodyPr/>
                    <a:lstStyle/>
                    <a:p>
                      <a:pPr algn="ctr" rtl="0" fontAlgn="ctr"/>
                      <a:r>
                        <a:rPr lang="ru-RU" sz="800" b="0" i="0" u="none" strike="noStrike">
                          <a:solidFill>
                            <a:srgbClr val="007F76"/>
                          </a:solidFill>
                          <a:effectLst/>
                          <a:latin typeface="Arial Narrow" panose="020B0606020202030204" pitchFamily="34" charset="0"/>
                        </a:rPr>
                        <a:t>6,2%</a:t>
                      </a:r>
                    </a:p>
                  </a:txBody>
                  <a:tcPr marL="9525" marR="9525" marT="9525" marB="0" anchor="ctr">
                    <a:solidFill>
                      <a:schemeClr val="accent6">
                        <a:lumMod val="50000"/>
                        <a:alpha val="1000"/>
                      </a:schemeClr>
                    </a:solidFill>
                  </a:tcPr>
                </a:tc>
                <a:tc>
                  <a:txBody>
                    <a:bodyPr/>
                    <a:lstStyle/>
                    <a:p>
                      <a:pPr algn="ctr" rtl="0" fontAlgn="ctr"/>
                      <a:r>
                        <a:rPr lang="ru-RU" sz="800" b="0" i="0" u="none" strike="noStrike" dirty="0" err="1">
                          <a:solidFill>
                            <a:srgbClr val="007F76"/>
                          </a:solidFill>
                          <a:effectLst/>
                          <a:latin typeface="Arial Narrow" panose="020B0606020202030204" pitchFamily="34" charset="0"/>
                        </a:rPr>
                        <a:t>Мектепке</a:t>
                      </a:r>
                      <a:r>
                        <a:rPr lang="ru-RU" sz="800" b="0" i="0" u="none" strike="noStrike" dirty="0">
                          <a:solidFill>
                            <a:srgbClr val="007F76"/>
                          </a:solidFill>
                          <a:effectLst/>
                          <a:latin typeface="Arial Narrow" panose="020B0606020202030204" pitchFamily="34" charset="0"/>
                        </a:rPr>
                        <a:t> </a:t>
                      </a:r>
                      <a:r>
                        <a:rPr lang="ru-RU" sz="800" b="0" i="0" u="none" strike="noStrike" dirty="0" err="1">
                          <a:solidFill>
                            <a:srgbClr val="007F76"/>
                          </a:solidFill>
                          <a:effectLst/>
                          <a:latin typeface="Arial Narrow" panose="020B0606020202030204" pitchFamily="34" charset="0"/>
                        </a:rPr>
                        <a:t>дейінгі</a:t>
                      </a:r>
                      <a:r>
                        <a:rPr lang="ru-RU" sz="800" b="0" i="0" u="none" strike="noStrike" dirty="0">
                          <a:solidFill>
                            <a:srgbClr val="007F76"/>
                          </a:solidFill>
                          <a:effectLst/>
                          <a:latin typeface="Arial Narrow" panose="020B0606020202030204" pitchFamily="34" charset="0"/>
                        </a:rPr>
                        <a:t> </a:t>
                      </a:r>
                      <a:r>
                        <a:rPr lang="ru-RU" sz="800" b="0" i="0" u="none" strike="noStrike" dirty="0" err="1">
                          <a:solidFill>
                            <a:srgbClr val="007F76"/>
                          </a:solidFill>
                          <a:effectLst/>
                          <a:latin typeface="Arial Narrow" panose="020B0606020202030204" pitchFamily="34" charset="0"/>
                        </a:rPr>
                        <a:t>білім</a:t>
                      </a:r>
                      <a:r>
                        <a:rPr lang="ru-RU" sz="800" b="0" i="0" u="none" strike="noStrike" dirty="0">
                          <a:solidFill>
                            <a:srgbClr val="007F76"/>
                          </a:solidFill>
                          <a:effectLst/>
                          <a:latin typeface="Arial Narrow" panose="020B0606020202030204" pitchFamily="34" charset="0"/>
                        </a:rPr>
                        <a:t> </a:t>
                      </a:r>
                      <a:r>
                        <a:rPr lang="ru-RU" sz="800" b="0" i="0" u="none" strike="noStrike" dirty="0" err="1">
                          <a:solidFill>
                            <a:srgbClr val="007F76"/>
                          </a:solidFill>
                          <a:effectLst/>
                          <a:latin typeface="Arial Narrow" panose="020B0606020202030204" pitchFamily="34" charset="0"/>
                        </a:rPr>
                        <a:t>берудегі</a:t>
                      </a:r>
                      <a:r>
                        <a:rPr lang="ru-RU" sz="800" b="0" i="0" u="none" strike="noStrike" dirty="0">
                          <a:solidFill>
                            <a:srgbClr val="007F76"/>
                          </a:solidFill>
                          <a:effectLst/>
                          <a:latin typeface="Arial Narrow" panose="020B0606020202030204" pitchFamily="34" charset="0"/>
                        </a:rPr>
                        <a:t> </a:t>
                      </a:r>
                      <a:r>
                        <a:rPr lang="ru-RU" sz="800" b="0" i="0" u="none" strike="noStrike" dirty="0" err="1">
                          <a:solidFill>
                            <a:srgbClr val="007F76"/>
                          </a:solidFill>
                          <a:effectLst/>
                          <a:latin typeface="Arial Narrow" panose="020B0606020202030204" pitchFamily="34" charset="0"/>
                        </a:rPr>
                        <a:t>тәрбиешілер</a:t>
                      </a:r>
                      <a:endParaRPr lang="ru-RU" sz="800" b="0" i="0" u="none" strike="noStrike" dirty="0">
                        <a:solidFill>
                          <a:srgbClr val="007F76"/>
                        </a:solidFill>
                        <a:effectLst/>
                        <a:latin typeface="Arial Narrow" panose="020B0606020202030204" pitchFamily="34" charset="0"/>
                      </a:endParaRPr>
                    </a:p>
                  </a:txBody>
                  <a:tcPr marL="9525" marR="9525" marT="9525" marB="0" anchor="ctr">
                    <a:solidFill>
                      <a:schemeClr val="accent6">
                        <a:lumMod val="50000"/>
                        <a:alpha val="1000"/>
                      </a:schemeClr>
                    </a:solidFill>
                  </a:tcPr>
                </a:tc>
                <a:tc>
                  <a:txBody>
                    <a:bodyPr/>
                    <a:lstStyle/>
                    <a:p>
                      <a:pPr algn="ctr" rtl="0" fontAlgn="ctr"/>
                      <a:r>
                        <a:rPr lang="ru-RU" sz="800" b="0" i="0" u="none" strike="noStrike">
                          <a:solidFill>
                            <a:srgbClr val="007F76"/>
                          </a:solidFill>
                          <a:effectLst/>
                          <a:latin typeface="Arial Narrow" panose="020B0606020202030204" pitchFamily="34" charset="0"/>
                        </a:rPr>
                        <a:t>522</a:t>
                      </a:r>
                    </a:p>
                  </a:txBody>
                  <a:tcPr marL="9525" marR="9525" marT="9525" marB="0" anchor="ctr">
                    <a:solidFill>
                      <a:schemeClr val="accent6">
                        <a:lumMod val="50000"/>
                        <a:alpha val="1000"/>
                      </a:schemeClr>
                    </a:solidFill>
                  </a:tcPr>
                </a:tc>
                <a:tc>
                  <a:txBody>
                    <a:bodyPr/>
                    <a:lstStyle/>
                    <a:p>
                      <a:pPr algn="ctr" rtl="0" fontAlgn="ctr"/>
                      <a:r>
                        <a:rPr lang="ru-RU" sz="800" b="0" i="0" u="none" strike="noStrike">
                          <a:solidFill>
                            <a:srgbClr val="007F76"/>
                          </a:solidFill>
                          <a:effectLst/>
                          <a:latin typeface="Arial Narrow" panose="020B0606020202030204" pitchFamily="34" charset="0"/>
                        </a:rPr>
                        <a:t>4,2%</a:t>
                      </a:r>
                    </a:p>
                  </a:txBody>
                  <a:tcPr marL="9525" marR="9525" marT="9525" marB="0" anchor="ctr">
                    <a:solidFill>
                      <a:schemeClr val="accent6">
                        <a:lumMod val="50000"/>
                        <a:alpha val="1000"/>
                      </a:schemeClr>
                    </a:solidFill>
                  </a:tcPr>
                </a:tc>
                <a:tc>
                  <a:txBody>
                    <a:bodyPr/>
                    <a:lstStyle/>
                    <a:p>
                      <a:pPr algn="ctr" rtl="0" fontAlgn="ctr"/>
                      <a:r>
                        <a:rPr lang="ru-RU" sz="800" b="0" i="0" u="none" strike="noStrike" dirty="0" err="1">
                          <a:solidFill>
                            <a:srgbClr val="007F76"/>
                          </a:solidFill>
                          <a:effectLst/>
                          <a:latin typeface="Arial Narrow" panose="020B0606020202030204" pitchFamily="34" charset="0"/>
                        </a:rPr>
                        <a:t>Қоғамдық</a:t>
                      </a:r>
                      <a:r>
                        <a:rPr lang="ru-RU" sz="800" b="0" i="0" u="none" strike="noStrike" dirty="0">
                          <a:solidFill>
                            <a:srgbClr val="007F76"/>
                          </a:solidFill>
                          <a:effectLst/>
                          <a:latin typeface="Arial Narrow" panose="020B0606020202030204" pitchFamily="34" charset="0"/>
                        </a:rPr>
                        <a:t> </a:t>
                      </a:r>
                      <a:r>
                        <a:rPr lang="ru-RU" sz="800" b="0" i="0" u="none" strike="noStrike" dirty="0" err="1">
                          <a:solidFill>
                            <a:srgbClr val="007F76"/>
                          </a:solidFill>
                          <a:effectLst/>
                          <a:latin typeface="Arial Narrow" panose="020B0606020202030204" pitchFamily="34" charset="0"/>
                        </a:rPr>
                        <a:t>ғылымдар</a:t>
                      </a:r>
                      <a:r>
                        <a:rPr lang="ru-RU" sz="800" b="0" i="0" u="none" strike="noStrike" dirty="0">
                          <a:solidFill>
                            <a:srgbClr val="007F76"/>
                          </a:solidFill>
                          <a:effectLst/>
                          <a:latin typeface="Arial Narrow" panose="020B0606020202030204" pitchFamily="34" charset="0"/>
                        </a:rPr>
                        <a:t> </a:t>
                      </a:r>
                      <a:r>
                        <a:rPr lang="ru-RU" sz="800" b="0" i="0" u="none" strike="noStrike" dirty="0" err="1">
                          <a:solidFill>
                            <a:srgbClr val="007F76"/>
                          </a:solidFill>
                          <a:effectLst/>
                          <a:latin typeface="Arial Narrow" panose="020B0606020202030204" pitchFamily="34" charset="0"/>
                        </a:rPr>
                        <a:t>бойынша</a:t>
                      </a:r>
                      <a:r>
                        <a:rPr lang="ru-RU" sz="800" b="0" i="0" u="none" strike="noStrike" dirty="0">
                          <a:solidFill>
                            <a:srgbClr val="007F76"/>
                          </a:solidFill>
                          <a:effectLst/>
                          <a:latin typeface="Arial Narrow" panose="020B0606020202030204" pitchFamily="34" charset="0"/>
                        </a:rPr>
                        <a:t> орта </a:t>
                      </a:r>
                      <a:r>
                        <a:rPr lang="ru-RU" sz="800" b="0" i="0" u="none" strike="noStrike" dirty="0" err="1">
                          <a:solidFill>
                            <a:srgbClr val="007F76"/>
                          </a:solidFill>
                          <a:effectLst/>
                          <a:latin typeface="Arial Narrow" panose="020B0606020202030204" pitchFamily="34" charset="0"/>
                        </a:rPr>
                        <a:t>мектеп</a:t>
                      </a:r>
                      <a:r>
                        <a:rPr lang="ru-RU" sz="800" b="0" i="0" u="none" strike="noStrike" dirty="0">
                          <a:solidFill>
                            <a:srgbClr val="007F76"/>
                          </a:solidFill>
                          <a:effectLst/>
                          <a:latin typeface="Arial Narrow" panose="020B0606020202030204" pitchFamily="34" charset="0"/>
                        </a:rPr>
                        <a:t> </a:t>
                      </a:r>
                      <a:r>
                        <a:rPr lang="ru-RU" sz="800" b="0" i="0" u="none" strike="noStrike" dirty="0" err="1">
                          <a:solidFill>
                            <a:srgbClr val="007F76"/>
                          </a:solidFill>
                          <a:effectLst/>
                          <a:latin typeface="Arial Narrow" panose="020B0606020202030204" pitchFamily="34" charset="0"/>
                        </a:rPr>
                        <a:t>мұғалімдері</a:t>
                      </a:r>
                      <a:endParaRPr lang="ru-RU" sz="800" b="0" i="0" u="none" strike="noStrike" dirty="0">
                        <a:solidFill>
                          <a:srgbClr val="007F76"/>
                        </a:solidFill>
                        <a:effectLst/>
                        <a:latin typeface="Arial Narrow" panose="020B0606020202030204" pitchFamily="34" charset="0"/>
                      </a:endParaRPr>
                    </a:p>
                  </a:txBody>
                  <a:tcPr marL="9525" marR="9525" marT="9525" marB="0" anchor="ctr">
                    <a:solidFill>
                      <a:schemeClr val="accent6">
                        <a:lumMod val="50000"/>
                        <a:alpha val="1000"/>
                      </a:schemeClr>
                    </a:solidFill>
                  </a:tcPr>
                </a:tc>
                <a:tc>
                  <a:txBody>
                    <a:bodyPr/>
                    <a:lstStyle/>
                    <a:p>
                      <a:pPr algn="ctr" rtl="0" fontAlgn="ctr"/>
                      <a:r>
                        <a:rPr lang="ru-RU" sz="800" b="0" i="0" u="none" strike="noStrike">
                          <a:solidFill>
                            <a:srgbClr val="007F76"/>
                          </a:solidFill>
                          <a:effectLst/>
                          <a:latin typeface="Arial Narrow" panose="020B0606020202030204" pitchFamily="34" charset="0"/>
                        </a:rPr>
                        <a:t>434</a:t>
                      </a:r>
                    </a:p>
                  </a:txBody>
                  <a:tcPr marL="9525" marR="9525" marT="9525" marB="0" anchor="ctr">
                    <a:solidFill>
                      <a:schemeClr val="accent6">
                        <a:lumMod val="50000"/>
                        <a:alpha val="1000"/>
                      </a:schemeClr>
                    </a:solidFill>
                  </a:tcPr>
                </a:tc>
                <a:tc>
                  <a:txBody>
                    <a:bodyPr/>
                    <a:lstStyle/>
                    <a:p>
                      <a:pPr algn="ctr" rtl="0" fontAlgn="ctr"/>
                      <a:r>
                        <a:rPr lang="ru-RU" sz="800" b="0" i="0" u="none" strike="noStrike">
                          <a:solidFill>
                            <a:srgbClr val="007F76"/>
                          </a:solidFill>
                          <a:effectLst/>
                          <a:latin typeface="Arial Narrow" panose="020B0606020202030204" pitchFamily="34" charset="0"/>
                        </a:rPr>
                        <a:t>3,5%</a:t>
                      </a:r>
                    </a:p>
                  </a:txBody>
                  <a:tcPr marL="9525" marR="9525" marT="9525" marB="0" anchor="ctr">
                    <a:lnR w="12700" cap="flat" cmpd="sng" algn="ctr">
                      <a:noFill/>
                      <a:prstDash val="solid"/>
                      <a:round/>
                      <a:headEnd type="none" w="med" len="med"/>
                      <a:tailEnd type="none" w="med" len="med"/>
                    </a:lnR>
                    <a:solidFill>
                      <a:schemeClr val="accent6">
                        <a:lumMod val="50000"/>
                        <a:alpha val="1000"/>
                      </a:schemeClr>
                    </a:solidFill>
                  </a:tcPr>
                </a:tc>
                <a:extLst>
                  <a:ext uri="{0D108BD9-81ED-4DB2-BD59-A6C34878D82A}">
                    <a16:rowId xmlns:a16="http://schemas.microsoft.com/office/drawing/2014/main" val="746394300"/>
                  </a:ext>
                </a:extLst>
              </a:tr>
              <a:tr h="268937">
                <a:tc>
                  <a:txBody>
                    <a:bodyPr/>
                    <a:lstStyle/>
                    <a:p>
                      <a:pPr algn="ctr" fontAlgn="b"/>
                      <a:r>
                        <a:rPr lang="ru-RU" sz="800" u="none" strike="noStrike" dirty="0">
                          <a:solidFill>
                            <a:srgbClr val="007F76"/>
                          </a:solidFill>
                          <a:effectLst/>
                          <a:latin typeface="Arial Narrow" panose="020B0606020202030204" pitchFamily="34" charset="0"/>
                        </a:rPr>
                        <a:t>17</a:t>
                      </a:r>
                      <a:endParaRPr lang="en-US" sz="800" b="0" i="0" u="none" strike="noStrike" dirty="0">
                        <a:solidFill>
                          <a:srgbClr val="007F76"/>
                        </a:solidFill>
                        <a:effectLst/>
                        <a:latin typeface="Arial Narrow" panose="020B0606020202030204" pitchFamily="34" charset="0"/>
                      </a:endParaRPr>
                    </a:p>
                  </a:txBody>
                  <a:tcPr marL="9525" marR="9525" marT="0" marB="0" anchor="ctr">
                    <a:solidFill>
                      <a:srgbClr val="007F76">
                        <a:alpha val="20000"/>
                      </a:srgbClr>
                    </a:solidFill>
                  </a:tcPr>
                </a:tc>
                <a:tc>
                  <a:txBody>
                    <a:bodyPr/>
                    <a:lstStyle/>
                    <a:p>
                      <a:pPr>
                        <a:lnSpc>
                          <a:spcPct val="107000"/>
                        </a:lnSpc>
                        <a:spcAft>
                          <a:spcPts val="800"/>
                        </a:spcAft>
                      </a:pPr>
                      <a:r>
                        <a:rPr lang="ru-RU" sz="1000" b="0" i="0" u="none" strike="noStrike" cap="none" dirty="0" err="1">
                          <a:solidFill>
                            <a:srgbClr val="007F76"/>
                          </a:solidFill>
                          <a:effectLst/>
                          <a:latin typeface="Arial Narrow" panose="020B0606020202030204" pitchFamily="34" charset="0"/>
                          <a:ea typeface="+mn-ea"/>
                          <a:cs typeface="+mn-cs"/>
                          <a:sym typeface="Arial"/>
                        </a:rPr>
                        <a:t>Шығыс-Қазақстан</a:t>
                      </a:r>
                      <a:r>
                        <a:rPr lang="ru-RU" sz="1000" b="0" i="0" u="none" strike="noStrike" cap="none" dirty="0">
                          <a:solidFill>
                            <a:srgbClr val="007F76"/>
                          </a:solidFill>
                          <a:effectLst/>
                          <a:latin typeface="Arial Narrow" panose="020B0606020202030204" pitchFamily="34" charset="0"/>
                          <a:ea typeface="+mn-ea"/>
                          <a:cs typeface="+mn-cs"/>
                          <a:sym typeface="Arial"/>
                        </a:rPr>
                        <a:t> </a:t>
                      </a:r>
                      <a:r>
                        <a:rPr lang="ru-RU" sz="1000" b="0" i="0" u="none" strike="noStrike" cap="none" dirty="0" err="1">
                          <a:solidFill>
                            <a:srgbClr val="007F76"/>
                          </a:solidFill>
                          <a:effectLst/>
                          <a:latin typeface="Arial Narrow" panose="020B0606020202030204" pitchFamily="34" charset="0"/>
                          <a:ea typeface="+mn-ea"/>
                          <a:cs typeface="+mn-cs"/>
                          <a:sym typeface="Arial"/>
                        </a:rPr>
                        <a:t>облысы</a:t>
                      </a:r>
                      <a:endParaRPr lang="ru-RU" sz="1000" b="0" i="0" u="none" strike="noStrike" cap="none" dirty="0">
                        <a:solidFill>
                          <a:srgbClr val="007F76"/>
                        </a:solidFill>
                        <a:effectLst/>
                        <a:latin typeface="Arial Narrow" panose="020B0606020202030204" pitchFamily="34" charset="0"/>
                        <a:ea typeface="+mn-ea"/>
                        <a:cs typeface="+mn-cs"/>
                        <a:sym typeface="Arial"/>
                      </a:endParaRPr>
                    </a:p>
                  </a:txBody>
                  <a:tcPr marL="68580" marR="68580" marT="0" marB="0" anchor="ctr">
                    <a:solidFill>
                      <a:srgbClr val="007F76">
                        <a:alpha val="20000"/>
                      </a:srgbClr>
                    </a:solidFill>
                  </a:tcPr>
                </a:tc>
                <a:tc>
                  <a:txBody>
                    <a:bodyPr/>
                    <a:lstStyle/>
                    <a:p>
                      <a:pPr algn="ctr" rtl="0" fontAlgn="ctr"/>
                      <a:r>
                        <a:rPr lang="ru-RU" sz="800" b="0" i="0" u="none" strike="noStrike" dirty="0" err="1">
                          <a:solidFill>
                            <a:srgbClr val="007F76"/>
                          </a:solidFill>
                          <a:effectLst/>
                          <a:latin typeface="Arial Narrow" panose="020B0606020202030204" pitchFamily="34" charset="0"/>
                        </a:rPr>
                        <a:t>Газбен</a:t>
                      </a:r>
                      <a:r>
                        <a:rPr lang="ru-RU" sz="800" b="0" i="0" u="none" strike="noStrike" dirty="0">
                          <a:solidFill>
                            <a:srgbClr val="007F76"/>
                          </a:solidFill>
                          <a:effectLst/>
                          <a:latin typeface="Arial Narrow" panose="020B0606020202030204" pitchFamily="34" charset="0"/>
                        </a:rPr>
                        <a:t> </a:t>
                      </a:r>
                      <a:r>
                        <a:rPr lang="ru-RU" sz="800" b="0" i="0" u="none" strike="noStrike" dirty="0" err="1">
                          <a:solidFill>
                            <a:srgbClr val="007F76"/>
                          </a:solidFill>
                          <a:effectLst/>
                          <a:latin typeface="Arial Narrow" panose="020B0606020202030204" pitchFamily="34" charset="0"/>
                        </a:rPr>
                        <a:t>кесушілер</a:t>
                      </a:r>
                      <a:endParaRPr lang="ru-RU" sz="800" b="0" i="0" u="none" strike="noStrike" dirty="0">
                        <a:solidFill>
                          <a:srgbClr val="007F76"/>
                        </a:solidFill>
                        <a:effectLst/>
                        <a:latin typeface="Arial Narrow" panose="020B0606020202030204" pitchFamily="34" charset="0"/>
                      </a:endParaRPr>
                    </a:p>
                  </a:txBody>
                  <a:tcPr marL="9525" marR="9525" marT="9525" marB="0" anchor="ctr">
                    <a:solidFill>
                      <a:srgbClr val="007F76">
                        <a:alpha val="20000"/>
                      </a:srgbClr>
                    </a:solidFill>
                  </a:tcPr>
                </a:tc>
                <a:tc>
                  <a:txBody>
                    <a:bodyPr/>
                    <a:lstStyle/>
                    <a:p>
                      <a:pPr algn="ctr" rtl="0" fontAlgn="ctr"/>
                      <a:r>
                        <a:rPr lang="ru-RU" sz="800" b="0" i="0" u="none" strike="noStrike">
                          <a:solidFill>
                            <a:srgbClr val="007F76"/>
                          </a:solidFill>
                          <a:effectLst/>
                          <a:latin typeface="Arial Narrow" panose="020B0606020202030204" pitchFamily="34" charset="0"/>
                        </a:rPr>
                        <a:t>1 549</a:t>
                      </a:r>
                    </a:p>
                  </a:txBody>
                  <a:tcPr marL="9525" marR="9525" marT="9525" marB="0" anchor="ctr">
                    <a:solidFill>
                      <a:srgbClr val="007F76">
                        <a:alpha val="20000"/>
                      </a:srgbClr>
                    </a:solidFill>
                  </a:tcPr>
                </a:tc>
                <a:tc>
                  <a:txBody>
                    <a:bodyPr/>
                    <a:lstStyle/>
                    <a:p>
                      <a:pPr algn="ctr" rtl="0" fontAlgn="ctr"/>
                      <a:r>
                        <a:rPr lang="ru-RU" sz="800" b="0" i="0" u="none" strike="noStrike">
                          <a:solidFill>
                            <a:srgbClr val="007F76"/>
                          </a:solidFill>
                          <a:effectLst/>
                          <a:latin typeface="Arial Narrow" panose="020B0606020202030204" pitchFamily="34" charset="0"/>
                        </a:rPr>
                        <a:t>3,2%</a:t>
                      </a:r>
                    </a:p>
                  </a:txBody>
                  <a:tcPr marL="9525" marR="9525" marT="9525" marB="0" anchor="ctr">
                    <a:solidFill>
                      <a:srgbClr val="007F76">
                        <a:alpha val="20000"/>
                      </a:srgbClr>
                    </a:solidFill>
                  </a:tcPr>
                </a:tc>
                <a:tc>
                  <a:txBody>
                    <a:bodyPr/>
                    <a:lstStyle/>
                    <a:p>
                      <a:pPr algn="ctr" rtl="0" fontAlgn="ctr"/>
                      <a:r>
                        <a:rPr lang="ru-RU" sz="800" b="0" i="0" u="none" strike="noStrike" dirty="0" err="1">
                          <a:solidFill>
                            <a:srgbClr val="007F76"/>
                          </a:solidFill>
                          <a:effectLst/>
                          <a:latin typeface="Arial Narrow" panose="020B0606020202030204" pitchFamily="34" charset="0"/>
                        </a:rPr>
                        <a:t>Өнеркәсіптік</a:t>
                      </a:r>
                      <a:r>
                        <a:rPr lang="ru-RU" sz="800" b="0" i="0" u="none" strike="noStrike" dirty="0">
                          <a:solidFill>
                            <a:srgbClr val="007F76"/>
                          </a:solidFill>
                          <a:effectLst/>
                          <a:latin typeface="Arial Narrow" panose="020B0606020202030204" pitchFamily="34" charset="0"/>
                        </a:rPr>
                        <a:t> </a:t>
                      </a:r>
                      <a:r>
                        <a:rPr lang="ru-RU" sz="800" b="0" i="0" u="none" strike="noStrike" dirty="0" err="1">
                          <a:solidFill>
                            <a:srgbClr val="007F76"/>
                          </a:solidFill>
                          <a:effectLst/>
                          <a:latin typeface="Arial Narrow" panose="020B0606020202030204" pitchFamily="34" charset="0"/>
                        </a:rPr>
                        <a:t>жабдықтардың</a:t>
                      </a:r>
                      <a:r>
                        <a:rPr lang="ru-RU" sz="800" b="0" i="0" u="none" strike="noStrike" dirty="0">
                          <a:solidFill>
                            <a:srgbClr val="007F76"/>
                          </a:solidFill>
                          <a:effectLst/>
                          <a:latin typeface="Arial Narrow" panose="020B0606020202030204" pitchFamily="34" charset="0"/>
                        </a:rPr>
                        <a:t> </a:t>
                      </a:r>
                      <a:r>
                        <a:rPr lang="ru-RU" sz="800" b="0" i="0" u="none" strike="noStrike" dirty="0" err="1">
                          <a:solidFill>
                            <a:srgbClr val="007F76"/>
                          </a:solidFill>
                          <a:effectLst/>
                          <a:latin typeface="Arial Narrow" panose="020B0606020202030204" pitchFamily="34" charset="0"/>
                        </a:rPr>
                        <a:t>слесарлары</a:t>
                      </a:r>
                      <a:endParaRPr lang="ru-RU" sz="800" b="0" i="0" u="none" strike="noStrike" dirty="0">
                        <a:solidFill>
                          <a:srgbClr val="007F76"/>
                        </a:solidFill>
                        <a:effectLst/>
                        <a:latin typeface="Arial Narrow" panose="020B0606020202030204" pitchFamily="34" charset="0"/>
                      </a:endParaRPr>
                    </a:p>
                  </a:txBody>
                  <a:tcPr marL="9525" marR="9525" marT="9525" marB="0" anchor="ctr">
                    <a:solidFill>
                      <a:srgbClr val="007F76">
                        <a:alpha val="20000"/>
                      </a:srgbClr>
                    </a:solidFill>
                  </a:tcPr>
                </a:tc>
                <a:tc>
                  <a:txBody>
                    <a:bodyPr/>
                    <a:lstStyle/>
                    <a:p>
                      <a:pPr algn="ctr" rtl="0" fontAlgn="ctr"/>
                      <a:r>
                        <a:rPr lang="ru-RU" sz="800" b="0" i="0" u="none" strike="noStrike">
                          <a:solidFill>
                            <a:srgbClr val="007F76"/>
                          </a:solidFill>
                          <a:effectLst/>
                          <a:latin typeface="Arial Narrow" panose="020B0606020202030204" pitchFamily="34" charset="0"/>
                        </a:rPr>
                        <a:t>1 370</a:t>
                      </a:r>
                    </a:p>
                  </a:txBody>
                  <a:tcPr marL="9525" marR="9525" marT="9525" marB="0" anchor="ctr">
                    <a:solidFill>
                      <a:srgbClr val="007F76">
                        <a:alpha val="20000"/>
                      </a:srgbClr>
                    </a:solidFill>
                  </a:tcPr>
                </a:tc>
                <a:tc>
                  <a:txBody>
                    <a:bodyPr/>
                    <a:lstStyle/>
                    <a:p>
                      <a:pPr algn="ctr" rtl="0" fontAlgn="ctr"/>
                      <a:r>
                        <a:rPr lang="ru-RU" sz="800" b="0" i="0" u="none" strike="noStrike">
                          <a:solidFill>
                            <a:srgbClr val="007F76"/>
                          </a:solidFill>
                          <a:effectLst/>
                          <a:latin typeface="Arial Narrow" panose="020B0606020202030204" pitchFamily="34" charset="0"/>
                        </a:rPr>
                        <a:t>2,8%</a:t>
                      </a:r>
                    </a:p>
                  </a:txBody>
                  <a:tcPr marL="9525" marR="9525" marT="9525" marB="0" anchor="ctr">
                    <a:solidFill>
                      <a:srgbClr val="007F76">
                        <a:alpha val="20000"/>
                      </a:srgbClr>
                    </a:solidFill>
                  </a:tcPr>
                </a:tc>
                <a:tc>
                  <a:txBody>
                    <a:bodyPr/>
                    <a:lstStyle/>
                    <a:p>
                      <a:pPr algn="ctr" rtl="0" fontAlgn="ctr"/>
                      <a:r>
                        <a:rPr lang="ru-RU" sz="800" b="0" i="0" u="none" strike="noStrike" dirty="0">
                          <a:solidFill>
                            <a:srgbClr val="007F76"/>
                          </a:solidFill>
                          <a:effectLst/>
                          <a:latin typeface="Arial Narrow" panose="020B0606020202030204" pitchFamily="34" charset="0"/>
                        </a:rPr>
                        <a:t>Электр </a:t>
                      </a:r>
                      <a:r>
                        <a:rPr lang="ru-RU" sz="800" b="0" i="0" u="none" strike="noStrike" dirty="0" err="1">
                          <a:solidFill>
                            <a:srgbClr val="007F76"/>
                          </a:solidFill>
                          <a:effectLst/>
                          <a:latin typeface="Arial Narrow" panose="020B0606020202030204" pitchFamily="34" charset="0"/>
                        </a:rPr>
                        <a:t>монтерлер</a:t>
                      </a:r>
                      <a:r>
                        <a:rPr lang="ru-RU" sz="800" b="0" i="0" u="none" strike="noStrike" dirty="0">
                          <a:solidFill>
                            <a:srgbClr val="007F76"/>
                          </a:solidFill>
                          <a:effectLst/>
                          <a:latin typeface="Arial Narrow" panose="020B0606020202030204" pitchFamily="34" charset="0"/>
                        </a:rPr>
                        <a:t> (</a:t>
                      </a:r>
                      <a:r>
                        <a:rPr lang="ru-RU" sz="800" b="0" i="0" u="none" strike="noStrike" dirty="0" err="1">
                          <a:solidFill>
                            <a:srgbClr val="007F76"/>
                          </a:solidFill>
                          <a:effectLst/>
                          <a:latin typeface="Arial Narrow" panose="020B0606020202030204" pitchFamily="34" charset="0"/>
                        </a:rPr>
                        <a:t>жалпы</a:t>
                      </a:r>
                      <a:r>
                        <a:rPr lang="ru-RU" sz="800" b="0" i="0" u="none" strike="noStrike" dirty="0">
                          <a:solidFill>
                            <a:srgbClr val="007F76"/>
                          </a:solidFill>
                          <a:effectLst/>
                          <a:latin typeface="Arial Narrow" panose="020B0606020202030204" pitchFamily="34" charset="0"/>
                        </a:rPr>
                        <a:t> </a:t>
                      </a:r>
                      <a:r>
                        <a:rPr lang="ru-RU" sz="800" b="0" i="0" u="none" strike="noStrike" dirty="0" err="1">
                          <a:solidFill>
                            <a:srgbClr val="007F76"/>
                          </a:solidFill>
                          <a:effectLst/>
                          <a:latin typeface="Arial Narrow" panose="020B0606020202030204" pitchFamily="34" charset="0"/>
                        </a:rPr>
                        <a:t>бейін</a:t>
                      </a:r>
                      <a:r>
                        <a:rPr lang="ru-RU" sz="800" b="0" i="0" u="none" strike="noStrike" dirty="0">
                          <a:solidFill>
                            <a:srgbClr val="007F76"/>
                          </a:solidFill>
                          <a:effectLst/>
                          <a:latin typeface="Arial Narrow" panose="020B0606020202030204" pitchFamily="34" charset="0"/>
                        </a:rPr>
                        <a:t>)</a:t>
                      </a:r>
                    </a:p>
                  </a:txBody>
                  <a:tcPr marL="9525" marR="9525" marT="9525" marB="0" anchor="ctr">
                    <a:solidFill>
                      <a:srgbClr val="007F76">
                        <a:alpha val="20000"/>
                      </a:srgbClr>
                    </a:solidFill>
                  </a:tcPr>
                </a:tc>
                <a:tc>
                  <a:txBody>
                    <a:bodyPr/>
                    <a:lstStyle/>
                    <a:p>
                      <a:pPr algn="ctr" rtl="0" fontAlgn="ctr"/>
                      <a:r>
                        <a:rPr lang="ru-RU" sz="800" b="0" i="0" u="none" strike="noStrike">
                          <a:solidFill>
                            <a:srgbClr val="007F76"/>
                          </a:solidFill>
                          <a:effectLst/>
                          <a:latin typeface="Arial Narrow" panose="020B0606020202030204" pitchFamily="34" charset="0"/>
                        </a:rPr>
                        <a:t>1 345</a:t>
                      </a:r>
                    </a:p>
                  </a:txBody>
                  <a:tcPr marL="9525" marR="9525" marT="9525" marB="0" anchor="ctr">
                    <a:solidFill>
                      <a:srgbClr val="007F76">
                        <a:alpha val="20000"/>
                      </a:srgbClr>
                    </a:solidFill>
                  </a:tcPr>
                </a:tc>
                <a:tc>
                  <a:txBody>
                    <a:bodyPr/>
                    <a:lstStyle/>
                    <a:p>
                      <a:pPr algn="ctr" rtl="0" fontAlgn="ctr"/>
                      <a:r>
                        <a:rPr lang="ru-RU" sz="800" b="0" i="0" u="none" strike="noStrike">
                          <a:solidFill>
                            <a:srgbClr val="007F76"/>
                          </a:solidFill>
                          <a:effectLst/>
                          <a:latin typeface="Arial Narrow" panose="020B0606020202030204" pitchFamily="34" charset="0"/>
                        </a:rPr>
                        <a:t>2,8%</a:t>
                      </a:r>
                    </a:p>
                  </a:txBody>
                  <a:tcPr marL="9525" marR="9525" marT="9525" marB="0" anchor="ctr">
                    <a:lnR w="12700" cap="flat" cmpd="sng" algn="ctr">
                      <a:noFill/>
                      <a:prstDash val="solid"/>
                      <a:round/>
                      <a:headEnd type="none" w="med" len="med"/>
                      <a:tailEnd type="none" w="med" len="med"/>
                    </a:lnR>
                    <a:solidFill>
                      <a:srgbClr val="007F76">
                        <a:alpha val="20000"/>
                      </a:srgbClr>
                    </a:solidFill>
                  </a:tcPr>
                </a:tc>
                <a:extLst>
                  <a:ext uri="{0D108BD9-81ED-4DB2-BD59-A6C34878D82A}">
                    <a16:rowId xmlns:a16="http://schemas.microsoft.com/office/drawing/2014/main" val="77508275"/>
                  </a:ext>
                </a:extLst>
              </a:tr>
              <a:tr h="268937">
                <a:tc>
                  <a:txBody>
                    <a:bodyPr/>
                    <a:lstStyle/>
                    <a:p>
                      <a:pPr algn="ctr" fontAlgn="b"/>
                      <a:r>
                        <a:rPr lang="ru-RU" sz="800" u="none" strike="noStrike" dirty="0">
                          <a:solidFill>
                            <a:srgbClr val="007F76"/>
                          </a:solidFill>
                          <a:effectLst/>
                          <a:latin typeface="Arial Narrow" panose="020B0606020202030204" pitchFamily="34" charset="0"/>
                        </a:rPr>
                        <a:t>18</a:t>
                      </a:r>
                      <a:endParaRPr lang="en-US" sz="800" b="0" i="0" u="none" strike="noStrike" dirty="0">
                        <a:solidFill>
                          <a:srgbClr val="007F76"/>
                        </a:solidFill>
                        <a:effectLst/>
                        <a:latin typeface="Arial Narrow" panose="020B0606020202030204" pitchFamily="34" charset="0"/>
                      </a:endParaRPr>
                    </a:p>
                  </a:txBody>
                  <a:tcPr marL="9525" marR="9525" marT="0" marB="0" anchor="ctr">
                    <a:solidFill>
                      <a:schemeClr val="accent6">
                        <a:lumMod val="50000"/>
                        <a:alpha val="1000"/>
                      </a:schemeClr>
                    </a:solidFill>
                  </a:tcPr>
                </a:tc>
                <a:tc>
                  <a:txBody>
                    <a:bodyPr/>
                    <a:lstStyle/>
                    <a:p>
                      <a:pPr>
                        <a:lnSpc>
                          <a:spcPct val="107000"/>
                        </a:lnSpc>
                        <a:spcAft>
                          <a:spcPts val="800"/>
                        </a:spcAft>
                      </a:pPr>
                      <a:r>
                        <a:rPr lang="ru-RU" sz="1000" b="0" i="0" u="none" strike="noStrike" cap="none" dirty="0">
                          <a:solidFill>
                            <a:srgbClr val="007F76"/>
                          </a:solidFill>
                          <a:effectLst/>
                          <a:latin typeface="Arial Narrow" panose="020B0606020202030204" pitchFamily="34" charset="0"/>
                          <a:ea typeface="+mn-ea"/>
                          <a:cs typeface="+mn-cs"/>
                          <a:sym typeface="Arial"/>
                        </a:rPr>
                        <a:t>Астана Қ.</a:t>
                      </a:r>
                    </a:p>
                  </a:txBody>
                  <a:tcPr marL="68580" marR="68580" marT="0" marB="0" anchor="ctr">
                    <a:solidFill>
                      <a:schemeClr val="accent6">
                        <a:lumMod val="50000"/>
                        <a:alpha val="1000"/>
                      </a:schemeClr>
                    </a:solidFill>
                  </a:tcPr>
                </a:tc>
                <a:tc>
                  <a:txBody>
                    <a:bodyPr/>
                    <a:lstStyle/>
                    <a:p>
                      <a:pPr algn="ctr" rtl="0" fontAlgn="ctr"/>
                      <a:r>
                        <a:rPr lang="ru-RU" sz="800" b="0" i="0" u="none" strike="noStrike" dirty="0" err="1">
                          <a:solidFill>
                            <a:srgbClr val="007F76"/>
                          </a:solidFill>
                          <a:effectLst/>
                          <a:latin typeface="Arial Narrow" panose="020B0606020202030204" pitchFamily="34" charset="0"/>
                        </a:rPr>
                        <a:t>Күтім</a:t>
                      </a:r>
                      <a:r>
                        <a:rPr lang="ru-RU" sz="800" b="0" i="0" u="none" strike="noStrike" dirty="0">
                          <a:solidFill>
                            <a:srgbClr val="007F76"/>
                          </a:solidFill>
                          <a:effectLst/>
                          <a:latin typeface="Arial Narrow" panose="020B0606020202030204" pitchFamily="34" charset="0"/>
                        </a:rPr>
                        <a:t> </a:t>
                      </a:r>
                      <a:r>
                        <a:rPr lang="ru-RU" sz="800" b="0" i="0" u="none" strike="noStrike" dirty="0" err="1">
                          <a:solidFill>
                            <a:srgbClr val="007F76"/>
                          </a:solidFill>
                          <a:effectLst/>
                          <a:latin typeface="Arial Narrow" panose="020B0606020202030204" pitchFamily="34" charset="0"/>
                        </a:rPr>
                        <a:t>жөніндегі</a:t>
                      </a:r>
                      <a:r>
                        <a:rPr lang="ru-RU" sz="800" b="0" i="0" u="none" strike="noStrike" dirty="0">
                          <a:solidFill>
                            <a:srgbClr val="007F76"/>
                          </a:solidFill>
                          <a:effectLst/>
                          <a:latin typeface="Arial Narrow" panose="020B0606020202030204" pitchFamily="34" charset="0"/>
                        </a:rPr>
                        <a:t> орта </a:t>
                      </a:r>
                      <a:r>
                        <a:rPr lang="ru-RU" sz="800" b="0" i="0" u="none" strike="noStrike" dirty="0" err="1">
                          <a:solidFill>
                            <a:srgbClr val="007F76"/>
                          </a:solidFill>
                          <a:effectLst/>
                          <a:latin typeface="Arial Narrow" panose="020B0606020202030204" pitchFamily="34" charset="0"/>
                        </a:rPr>
                        <a:t>медициналық</a:t>
                      </a:r>
                      <a:r>
                        <a:rPr lang="ru-RU" sz="800" b="0" i="0" u="none" strike="noStrike" dirty="0">
                          <a:solidFill>
                            <a:srgbClr val="007F76"/>
                          </a:solidFill>
                          <a:effectLst/>
                          <a:latin typeface="Arial Narrow" panose="020B0606020202030204" pitchFamily="34" charset="0"/>
                        </a:rPr>
                        <a:t> персонал</a:t>
                      </a:r>
                    </a:p>
                  </a:txBody>
                  <a:tcPr marL="9525" marR="9525" marT="9525" marB="0" anchor="ctr">
                    <a:solidFill>
                      <a:schemeClr val="accent6">
                        <a:lumMod val="50000"/>
                        <a:alpha val="1000"/>
                      </a:schemeClr>
                    </a:solidFill>
                  </a:tcPr>
                </a:tc>
                <a:tc>
                  <a:txBody>
                    <a:bodyPr/>
                    <a:lstStyle/>
                    <a:p>
                      <a:pPr algn="ctr" rtl="0" fontAlgn="ctr"/>
                      <a:r>
                        <a:rPr lang="ru-RU" sz="800" b="0" i="0" u="none" strike="noStrike">
                          <a:solidFill>
                            <a:srgbClr val="007F76"/>
                          </a:solidFill>
                          <a:effectLst/>
                          <a:latin typeface="Arial Narrow" panose="020B0606020202030204" pitchFamily="34" charset="0"/>
                        </a:rPr>
                        <a:t>2 830</a:t>
                      </a:r>
                    </a:p>
                  </a:txBody>
                  <a:tcPr marL="9525" marR="9525" marT="9525" marB="0" anchor="ctr">
                    <a:solidFill>
                      <a:schemeClr val="accent6">
                        <a:lumMod val="50000"/>
                        <a:alpha val="1000"/>
                      </a:schemeClr>
                    </a:solidFill>
                  </a:tcPr>
                </a:tc>
                <a:tc>
                  <a:txBody>
                    <a:bodyPr/>
                    <a:lstStyle/>
                    <a:p>
                      <a:pPr algn="ctr" rtl="0" fontAlgn="ctr"/>
                      <a:r>
                        <a:rPr lang="ru-RU" sz="800" b="0" i="0" u="none" strike="noStrike">
                          <a:solidFill>
                            <a:srgbClr val="007F76"/>
                          </a:solidFill>
                          <a:effectLst/>
                          <a:latin typeface="Arial Narrow" panose="020B0606020202030204" pitchFamily="34" charset="0"/>
                        </a:rPr>
                        <a:t>3,0%</a:t>
                      </a:r>
                    </a:p>
                  </a:txBody>
                  <a:tcPr marL="9525" marR="9525" marT="9525" marB="0" anchor="ctr">
                    <a:solidFill>
                      <a:schemeClr val="accent6">
                        <a:lumMod val="50000"/>
                        <a:alpha val="1000"/>
                      </a:schemeClr>
                    </a:solidFill>
                  </a:tcPr>
                </a:tc>
                <a:tc>
                  <a:txBody>
                    <a:bodyPr/>
                    <a:lstStyle/>
                    <a:p>
                      <a:pPr algn="ctr" rtl="0" fontAlgn="ctr"/>
                      <a:r>
                        <a:rPr lang="ru-RU" sz="800" b="0" i="0" u="none" strike="noStrike" dirty="0" err="1">
                          <a:solidFill>
                            <a:srgbClr val="007F76"/>
                          </a:solidFill>
                          <a:effectLst/>
                          <a:latin typeface="Arial Narrow" panose="020B0606020202030204" pitchFamily="34" charset="0"/>
                        </a:rPr>
                        <a:t>Қоғамдық</a:t>
                      </a:r>
                      <a:r>
                        <a:rPr lang="ru-RU" sz="800" b="0" i="0" u="none" strike="noStrike" dirty="0">
                          <a:solidFill>
                            <a:srgbClr val="007F76"/>
                          </a:solidFill>
                          <a:effectLst/>
                          <a:latin typeface="Arial Narrow" panose="020B0606020202030204" pitchFamily="34" charset="0"/>
                        </a:rPr>
                        <a:t> </a:t>
                      </a:r>
                      <a:r>
                        <a:rPr lang="ru-RU" sz="800" b="0" i="0" u="none" strike="noStrike" dirty="0" err="1">
                          <a:solidFill>
                            <a:srgbClr val="007F76"/>
                          </a:solidFill>
                          <a:effectLst/>
                          <a:latin typeface="Arial Narrow" panose="020B0606020202030204" pitchFamily="34" charset="0"/>
                        </a:rPr>
                        <a:t>ғылымдар</a:t>
                      </a:r>
                      <a:r>
                        <a:rPr lang="ru-RU" sz="800" b="0" i="0" u="none" strike="noStrike" dirty="0">
                          <a:solidFill>
                            <a:srgbClr val="007F76"/>
                          </a:solidFill>
                          <a:effectLst/>
                          <a:latin typeface="Arial Narrow" panose="020B0606020202030204" pitchFamily="34" charset="0"/>
                        </a:rPr>
                        <a:t> </a:t>
                      </a:r>
                      <a:r>
                        <a:rPr lang="ru-RU" sz="800" b="0" i="0" u="none" strike="noStrike" dirty="0" err="1">
                          <a:solidFill>
                            <a:srgbClr val="007F76"/>
                          </a:solidFill>
                          <a:effectLst/>
                          <a:latin typeface="Arial Narrow" panose="020B0606020202030204" pitchFamily="34" charset="0"/>
                        </a:rPr>
                        <a:t>бойынша</a:t>
                      </a:r>
                      <a:r>
                        <a:rPr lang="ru-RU" sz="800" b="0" i="0" u="none" strike="noStrike" dirty="0">
                          <a:solidFill>
                            <a:srgbClr val="007F76"/>
                          </a:solidFill>
                          <a:effectLst/>
                          <a:latin typeface="Arial Narrow" panose="020B0606020202030204" pitchFamily="34" charset="0"/>
                        </a:rPr>
                        <a:t> орта </a:t>
                      </a:r>
                      <a:r>
                        <a:rPr lang="ru-RU" sz="800" b="0" i="0" u="none" strike="noStrike" dirty="0" err="1">
                          <a:solidFill>
                            <a:srgbClr val="007F76"/>
                          </a:solidFill>
                          <a:effectLst/>
                          <a:latin typeface="Arial Narrow" panose="020B0606020202030204" pitchFamily="34" charset="0"/>
                        </a:rPr>
                        <a:t>мектеп</a:t>
                      </a:r>
                      <a:r>
                        <a:rPr lang="ru-RU" sz="800" b="0" i="0" u="none" strike="noStrike" dirty="0">
                          <a:solidFill>
                            <a:srgbClr val="007F76"/>
                          </a:solidFill>
                          <a:effectLst/>
                          <a:latin typeface="Arial Narrow" panose="020B0606020202030204" pitchFamily="34" charset="0"/>
                        </a:rPr>
                        <a:t> </a:t>
                      </a:r>
                      <a:r>
                        <a:rPr lang="ru-RU" sz="800" b="0" i="0" u="none" strike="noStrike" dirty="0" err="1">
                          <a:solidFill>
                            <a:srgbClr val="007F76"/>
                          </a:solidFill>
                          <a:effectLst/>
                          <a:latin typeface="Arial Narrow" panose="020B0606020202030204" pitchFamily="34" charset="0"/>
                        </a:rPr>
                        <a:t>мұғалімдері</a:t>
                      </a:r>
                      <a:endParaRPr lang="ru-RU" sz="800" b="0" i="0" u="none" strike="noStrike" dirty="0">
                        <a:solidFill>
                          <a:srgbClr val="007F76"/>
                        </a:solidFill>
                        <a:effectLst/>
                        <a:latin typeface="Arial Narrow" panose="020B0606020202030204" pitchFamily="34" charset="0"/>
                      </a:endParaRPr>
                    </a:p>
                  </a:txBody>
                  <a:tcPr marL="9525" marR="9525" marT="9525" marB="0" anchor="ctr">
                    <a:solidFill>
                      <a:schemeClr val="accent6">
                        <a:lumMod val="50000"/>
                        <a:alpha val="1000"/>
                      </a:schemeClr>
                    </a:solidFill>
                  </a:tcPr>
                </a:tc>
                <a:tc>
                  <a:txBody>
                    <a:bodyPr/>
                    <a:lstStyle/>
                    <a:p>
                      <a:pPr algn="ctr" rtl="0" fontAlgn="ctr"/>
                      <a:r>
                        <a:rPr lang="ru-RU" sz="800" b="0" i="0" u="none" strike="noStrike">
                          <a:solidFill>
                            <a:srgbClr val="007F76"/>
                          </a:solidFill>
                          <a:effectLst/>
                          <a:latin typeface="Arial Narrow" panose="020B0606020202030204" pitchFamily="34" charset="0"/>
                        </a:rPr>
                        <a:t>2 200</a:t>
                      </a:r>
                    </a:p>
                  </a:txBody>
                  <a:tcPr marL="9525" marR="9525" marT="9525" marB="0" anchor="ctr">
                    <a:solidFill>
                      <a:schemeClr val="accent6">
                        <a:lumMod val="50000"/>
                        <a:alpha val="1000"/>
                      </a:schemeClr>
                    </a:solidFill>
                  </a:tcPr>
                </a:tc>
                <a:tc>
                  <a:txBody>
                    <a:bodyPr/>
                    <a:lstStyle/>
                    <a:p>
                      <a:pPr algn="ctr" rtl="0" fontAlgn="ctr"/>
                      <a:r>
                        <a:rPr lang="ru-RU" sz="800" b="0" i="0" u="none" strike="noStrike">
                          <a:solidFill>
                            <a:srgbClr val="007F76"/>
                          </a:solidFill>
                          <a:effectLst/>
                          <a:latin typeface="Arial Narrow" panose="020B0606020202030204" pitchFamily="34" charset="0"/>
                        </a:rPr>
                        <a:t>2,4%</a:t>
                      </a:r>
                    </a:p>
                  </a:txBody>
                  <a:tcPr marL="9525" marR="9525" marT="9525" marB="0" anchor="ctr">
                    <a:solidFill>
                      <a:schemeClr val="accent6">
                        <a:lumMod val="50000"/>
                        <a:alpha val="1000"/>
                      </a:schemeClr>
                    </a:solidFill>
                  </a:tcPr>
                </a:tc>
                <a:tc>
                  <a:txBody>
                    <a:bodyPr/>
                    <a:lstStyle/>
                    <a:p>
                      <a:pPr algn="ctr" rtl="0" fontAlgn="ctr"/>
                      <a:r>
                        <a:rPr lang="ru-RU" sz="800" b="0" i="0" u="none" strike="noStrike" dirty="0">
                          <a:solidFill>
                            <a:srgbClr val="007F76"/>
                          </a:solidFill>
                          <a:effectLst/>
                          <a:latin typeface="Arial Narrow" panose="020B0606020202030204" pitchFamily="34" charset="0"/>
                        </a:rPr>
                        <a:t>Бала </a:t>
                      </a:r>
                      <a:r>
                        <a:rPr lang="ru-RU" sz="800" b="0" i="0" u="none" strike="noStrike" dirty="0" err="1">
                          <a:solidFill>
                            <a:srgbClr val="007F76"/>
                          </a:solidFill>
                          <a:effectLst/>
                          <a:latin typeface="Arial Narrow" panose="020B0606020202030204" pitchFamily="34" charset="0"/>
                        </a:rPr>
                        <a:t>күтушілер</a:t>
                      </a:r>
                      <a:r>
                        <a:rPr lang="ru-RU" sz="800" b="0" i="0" u="none" strike="noStrike" dirty="0">
                          <a:solidFill>
                            <a:srgbClr val="007F76"/>
                          </a:solidFill>
                          <a:effectLst/>
                          <a:latin typeface="Arial Narrow" panose="020B0606020202030204" pitchFamily="34" charset="0"/>
                        </a:rPr>
                        <a:t> (</a:t>
                      </a:r>
                      <a:r>
                        <a:rPr lang="ru-RU" sz="800" b="0" i="0" u="none" strike="noStrike" dirty="0" err="1">
                          <a:solidFill>
                            <a:srgbClr val="007F76"/>
                          </a:solidFill>
                          <a:effectLst/>
                          <a:latin typeface="Arial Narrow" panose="020B0606020202030204" pitchFamily="34" charset="0"/>
                        </a:rPr>
                        <a:t>балабақшадағы</a:t>
                      </a:r>
                      <a:r>
                        <a:rPr lang="ru-RU" sz="800" b="0" i="0" u="none" strike="noStrike" dirty="0">
                          <a:solidFill>
                            <a:srgbClr val="007F76"/>
                          </a:solidFill>
                          <a:effectLst/>
                          <a:latin typeface="Arial Narrow" panose="020B0606020202030204" pitchFamily="34" charset="0"/>
                        </a:rPr>
                        <a:t>)</a:t>
                      </a:r>
                    </a:p>
                  </a:txBody>
                  <a:tcPr marL="9525" marR="9525" marT="9525" marB="0" anchor="ctr">
                    <a:solidFill>
                      <a:schemeClr val="accent6">
                        <a:lumMod val="50000"/>
                        <a:alpha val="1000"/>
                      </a:schemeClr>
                    </a:solidFill>
                  </a:tcPr>
                </a:tc>
                <a:tc>
                  <a:txBody>
                    <a:bodyPr/>
                    <a:lstStyle/>
                    <a:p>
                      <a:pPr algn="ctr" rtl="0" fontAlgn="ctr"/>
                      <a:r>
                        <a:rPr lang="ru-RU" sz="800" b="0" i="0" u="none" strike="noStrike">
                          <a:solidFill>
                            <a:srgbClr val="007F76"/>
                          </a:solidFill>
                          <a:effectLst/>
                          <a:latin typeface="Arial Narrow" panose="020B0606020202030204" pitchFamily="34" charset="0"/>
                        </a:rPr>
                        <a:t>2 161</a:t>
                      </a:r>
                    </a:p>
                  </a:txBody>
                  <a:tcPr marL="9525" marR="9525" marT="9525" marB="0" anchor="ctr">
                    <a:solidFill>
                      <a:schemeClr val="accent6">
                        <a:lumMod val="50000"/>
                        <a:alpha val="1000"/>
                      </a:schemeClr>
                    </a:solidFill>
                  </a:tcPr>
                </a:tc>
                <a:tc>
                  <a:txBody>
                    <a:bodyPr/>
                    <a:lstStyle/>
                    <a:p>
                      <a:pPr algn="ctr" rtl="0" fontAlgn="ctr"/>
                      <a:r>
                        <a:rPr lang="ru-RU" sz="800" b="0" i="0" u="none" strike="noStrike">
                          <a:solidFill>
                            <a:srgbClr val="007F76"/>
                          </a:solidFill>
                          <a:effectLst/>
                          <a:latin typeface="Arial Narrow" panose="020B0606020202030204" pitchFamily="34" charset="0"/>
                        </a:rPr>
                        <a:t>2,3%</a:t>
                      </a:r>
                    </a:p>
                  </a:txBody>
                  <a:tcPr marL="9525" marR="9525" marT="9525" marB="0" anchor="ctr">
                    <a:lnR w="12700" cap="flat" cmpd="sng" algn="ctr">
                      <a:noFill/>
                      <a:prstDash val="solid"/>
                      <a:round/>
                      <a:headEnd type="none" w="med" len="med"/>
                      <a:tailEnd type="none" w="med" len="med"/>
                    </a:lnR>
                    <a:solidFill>
                      <a:schemeClr val="accent6">
                        <a:lumMod val="50000"/>
                        <a:alpha val="1000"/>
                      </a:schemeClr>
                    </a:solidFill>
                  </a:tcPr>
                </a:tc>
                <a:extLst>
                  <a:ext uri="{0D108BD9-81ED-4DB2-BD59-A6C34878D82A}">
                    <a16:rowId xmlns:a16="http://schemas.microsoft.com/office/drawing/2014/main" val="4021419152"/>
                  </a:ext>
                </a:extLst>
              </a:tr>
              <a:tr h="268937">
                <a:tc>
                  <a:txBody>
                    <a:bodyPr/>
                    <a:lstStyle/>
                    <a:p>
                      <a:pPr algn="ctr" fontAlgn="b"/>
                      <a:r>
                        <a:rPr lang="ru-RU" sz="800" u="none" strike="noStrike" dirty="0">
                          <a:solidFill>
                            <a:srgbClr val="007F76"/>
                          </a:solidFill>
                          <a:effectLst/>
                          <a:latin typeface="Arial Narrow" panose="020B0606020202030204" pitchFamily="34" charset="0"/>
                        </a:rPr>
                        <a:t>19</a:t>
                      </a:r>
                      <a:endParaRPr lang="en-US" sz="800" b="0" i="0" u="none" strike="noStrike" dirty="0">
                        <a:solidFill>
                          <a:srgbClr val="007F76"/>
                        </a:solidFill>
                        <a:effectLst/>
                        <a:latin typeface="Arial Narrow" panose="020B0606020202030204" pitchFamily="34" charset="0"/>
                      </a:endParaRPr>
                    </a:p>
                  </a:txBody>
                  <a:tcPr marL="9525" marR="9525" marT="0" marB="0" anchor="ctr">
                    <a:solidFill>
                      <a:srgbClr val="007F76">
                        <a:alpha val="20000"/>
                      </a:srgbClr>
                    </a:solidFill>
                  </a:tcPr>
                </a:tc>
                <a:tc>
                  <a:txBody>
                    <a:bodyPr/>
                    <a:lstStyle/>
                    <a:p>
                      <a:pPr>
                        <a:lnSpc>
                          <a:spcPct val="107000"/>
                        </a:lnSpc>
                        <a:spcAft>
                          <a:spcPts val="800"/>
                        </a:spcAft>
                      </a:pPr>
                      <a:r>
                        <a:rPr lang="ru-RU" sz="1000" b="0" i="0" u="none" strike="noStrike" cap="none" dirty="0">
                          <a:solidFill>
                            <a:srgbClr val="007F76"/>
                          </a:solidFill>
                          <a:effectLst/>
                          <a:latin typeface="Arial Narrow" panose="020B0606020202030204" pitchFamily="34" charset="0"/>
                          <a:ea typeface="+mn-ea"/>
                          <a:cs typeface="+mn-cs"/>
                          <a:sym typeface="Arial"/>
                        </a:rPr>
                        <a:t>Алматы Қ.</a:t>
                      </a:r>
                    </a:p>
                  </a:txBody>
                  <a:tcPr marL="68580" marR="68580" marT="0" marB="0" anchor="ctr">
                    <a:solidFill>
                      <a:srgbClr val="007F76">
                        <a:alpha val="20000"/>
                      </a:srgbClr>
                    </a:solidFill>
                  </a:tcPr>
                </a:tc>
                <a:tc>
                  <a:txBody>
                    <a:bodyPr/>
                    <a:lstStyle/>
                    <a:p>
                      <a:pPr algn="ctr" rtl="0" fontAlgn="ctr"/>
                      <a:r>
                        <a:rPr lang="ru-RU" sz="800" b="0" i="0" u="none" strike="noStrike" dirty="0" err="1">
                          <a:solidFill>
                            <a:srgbClr val="007F76"/>
                          </a:solidFill>
                          <a:effectLst/>
                          <a:latin typeface="Arial Narrow" panose="020B0606020202030204" pitchFamily="34" charset="0"/>
                        </a:rPr>
                        <a:t>Дүкен</a:t>
                      </a:r>
                      <a:r>
                        <a:rPr lang="ru-RU" sz="800" b="0" i="0" u="none" strike="noStrike" dirty="0">
                          <a:solidFill>
                            <a:srgbClr val="007F76"/>
                          </a:solidFill>
                          <a:effectLst/>
                          <a:latin typeface="Arial Narrow" panose="020B0606020202030204" pitchFamily="34" charset="0"/>
                        </a:rPr>
                        <a:t> </a:t>
                      </a:r>
                      <a:r>
                        <a:rPr lang="ru-RU" sz="800" b="0" i="0" u="none" strike="noStrike" dirty="0" err="1">
                          <a:solidFill>
                            <a:srgbClr val="007F76"/>
                          </a:solidFill>
                          <a:effectLst/>
                          <a:latin typeface="Arial Narrow" panose="020B0606020202030204" pitchFamily="34" charset="0"/>
                        </a:rPr>
                        <a:t>сатушылары</a:t>
                      </a:r>
                      <a:r>
                        <a:rPr lang="ru-RU" sz="800" b="0" i="0" u="none" strike="noStrike" dirty="0">
                          <a:solidFill>
                            <a:srgbClr val="007F76"/>
                          </a:solidFill>
                          <a:effectLst/>
                          <a:latin typeface="Arial Narrow" panose="020B0606020202030204" pitchFamily="34" charset="0"/>
                        </a:rPr>
                        <a:t> </a:t>
                      </a:r>
                      <a:r>
                        <a:rPr lang="ru-RU" sz="800" b="0" i="0" u="none" strike="noStrike" dirty="0" err="1">
                          <a:solidFill>
                            <a:srgbClr val="007F76"/>
                          </a:solidFill>
                          <a:effectLst/>
                          <a:latin typeface="Arial Narrow" panose="020B0606020202030204" pitchFamily="34" charset="0"/>
                        </a:rPr>
                        <a:t>және</a:t>
                      </a:r>
                      <a:r>
                        <a:rPr lang="ru-RU" sz="800" b="0" i="0" u="none" strike="noStrike" dirty="0">
                          <a:solidFill>
                            <a:srgbClr val="007F76"/>
                          </a:solidFill>
                          <a:effectLst/>
                          <a:latin typeface="Arial Narrow" panose="020B0606020202030204" pitchFamily="34" charset="0"/>
                        </a:rPr>
                        <a:t> </a:t>
                      </a:r>
                      <a:r>
                        <a:rPr lang="ru-RU" sz="800" b="0" i="0" u="none" strike="noStrike" dirty="0" err="1">
                          <a:solidFill>
                            <a:srgbClr val="007F76"/>
                          </a:solidFill>
                          <a:effectLst/>
                          <a:latin typeface="Arial Narrow" panose="020B0606020202030204" pitchFamily="34" charset="0"/>
                        </a:rPr>
                        <a:t>олардың</a:t>
                      </a:r>
                      <a:r>
                        <a:rPr lang="ru-RU" sz="800" b="0" i="0" u="none" strike="noStrike" dirty="0">
                          <a:solidFill>
                            <a:srgbClr val="007F76"/>
                          </a:solidFill>
                          <a:effectLst/>
                          <a:latin typeface="Arial Narrow" panose="020B0606020202030204" pitchFamily="34" charset="0"/>
                        </a:rPr>
                        <a:t> </a:t>
                      </a:r>
                      <a:r>
                        <a:rPr lang="ru-RU" sz="800" b="0" i="0" u="none" strike="noStrike" dirty="0" err="1">
                          <a:solidFill>
                            <a:srgbClr val="007F76"/>
                          </a:solidFill>
                          <a:effectLst/>
                          <a:latin typeface="Arial Narrow" panose="020B0606020202030204" pitchFamily="34" charset="0"/>
                        </a:rPr>
                        <a:t>көмекшілері</a:t>
                      </a:r>
                      <a:endParaRPr lang="ru-RU" sz="800" b="0" i="0" u="none" strike="noStrike" dirty="0">
                        <a:solidFill>
                          <a:srgbClr val="007F76"/>
                        </a:solidFill>
                        <a:effectLst/>
                        <a:latin typeface="Arial Narrow" panose="020B0606020202030204" pitchFamily="34" charset="0"/>
                      </a:endParaRPr>
                    </a:p>
                  </a:txBody>
                  <a:tcPr marL="9525" marR="9525" marT="9525" marB="0" anchor="ctr">
                    <a:solidFill>
                      <a:srgbClr val="007F76">
                        <a:alpha val="20000"/>
                      </a:srgbClr>
                    </a:solidFill>
                  </a:tcPr>
                </a:tc>
                <a:tc>
                  <a:txBody>
                    <a:bodyPr/>
                    <a:lstStyle/>
                    <a:p>
                      <a:pPr algn="ctr" rtl="0" fontAlgn="ctr"/>
                      <a:r>
                        <a:rPr lang="ru-RU" sz="800" b="0" i="0" u="none" strike="noStrike">
                          <a:solidFill>
                            <a:srgbClr val="007F76"/>
                          </a:solidFill>
                          <a:effectLst/>
                          <a:latin typeface="Arial Narrow" panose="020B0606020202030204" pitchFamily="34" charset="0"/>
                        </a:rPr>
                        <a:t>3 007</a:t>
                      </a:r>
                    </a:p>
                  </a:txBody>
                  <a:tcPr marL="9525" marR="9525" marT="9525" marB="0" anchor="ctr">
                    <a:solidFill>
                      <a:srgbClr val="007F76">
                        <a:alpha val="20000"/>
                      </a:srgbClr>
                    </a:solidFill>
                  </a:tcPr>
                </a:tc>
                <a:tc>
                  <a:txBody>
                    <a:bodyPr/>
                    <a:lstStyle/>
                    <a:p>
                      <a:pPr algn="ctr" rtl="0" fontAlgn="ctr"/>
                      <a:r>
                        <a:rPr lang="ru-RU" sz="800" b="0" i="0" u="none" strike="noStrike">
                          <a:solidFill>
                            <a:srgbClr val="007F76"/>
                          </a:solidFill>
                          <a:effectLst/>
                          <a:latin typeface="Arial Narrow" panose="020B0606020202030204" pitchFamily="34" charset="0"/>
                        </a:rPr>
                        <a:t>3,3%</a:t>
                      </a:r>
                    </a:p>
                  </a:txBody>
                  <a:tcPr marL="9525" marR="9525" marT="9525" marB="0" anchor="ctr">
                    <a:solidFill>
                      <a:srgbClr val="007F76">
                        <a:alpha val="20000"/>
                      </a:srgbClr>
                    </a:solidFill>
                  </a:tcPr>
                </a:tc>
                <a:tc>
                  <a:txBody>
                    <a:bodyPr/>
                    <a:lstStyle/>
                    <a:p>
                      <a:pPr algn="ctr" rtl="0" fontAlgn="ctr"/>
                      <a:r>
                        <a:rPr lang="ru-RU" sz="800" b="0" i="0" u="none" strike="noStrike" dirty="0">
                          <a:solidFill>
                            <a:srgbClr val="007F76"/>
                          </a:solidFill>
                          <a:effectLst/>
                          <a:latin typeface="Arial Narrow" panose="020B0606020202030204" pitchFamily="34" charset="0"/>
                        </a:rPr>
                        <a:t>Бала </a:t>
                      </a:r>
                      <a:r>
                        <a:rPr lang="ru-RU" sz="800" b="0" i="0" u="none" strike="noStrike" dirty="0" err="1">
                          <a:solidFill>
                            <a:srgbClr val="007F76"/>
                          </a:solidFill>
                          <a:effectLst/>
                          <a:latin typeface="Arial Narrow" panose="020B0606020202030204" pitchFamily="34" charset="0"/>
                        </a:rPr>
                        <a:t>күтушілер</a:t>
                      </a:r>
                      <a:r>
                        <a:rPr lang="ru-RU" sz="800" b="0" i="0" u="none" strike="noStrike" dirty="0">
                          <a:solidFill>
                            <a:srgbClr val="007F76"/>
                          </a:solidFill>
                          <a:effectLst/>
                          <a:latin typeface="Arial Narrow" panose="020B0606020202030204" pitchFamily="34" charset="0"/>
                        </a:rPr>
                        <a:t> (</a:t>
                      </a:r>
                      <a:r>
                        <a:rPr lang="ru-RU" sz="800" b="0" i="0" u="none" strike="noStrike" dirty="0" err="1">
                          <a:solidFill>
                            <a:srgbClr val="007F76"/>
                          </a:solidFill>
                          <a:effectLst/>
                          <a:latin typeface="Arial Narrow" panose="020B0606020202030204" pitchFamily="34" charset="0"/>
                        </a:rPr>
                        <a:t>балабақшадағы</a:t>
                      </a:r>
                      <a:r>
                        <a:rPr lang="ru-RU" sz="800" b="0" i="0" u="none" strike="noStrike" dirty="0">
                          <a:solidFill>
                            <a:srgbClr val="007F76"/>
                          </a:solidFill>
                          <a:effectLst/>
                          <a:latin typeface="Arial Narrow" panose="020B0606020202030204" pitchFamily="34" charset="0"/>
                        </a:rPr>
                        <a:t>)</a:t>
                      </a:r>
                    </a:p>
                  </a:txBody>
                  <a:tcPr marL="9525" marR="9525" marT="9525" marB="0" anchor="ctr">
                    <a:solidFill>
                      <a:srgbClr val="007F76">
                        <a:alpha val="20000"/>
                      </a:srgbClr>
                    </a:solidFill>
                  </a:tcPr>
                </a:tc>
                <a:tc>
                  <a:txBody>
                    <a:bodyPr/>
                    <a:lstStyle/>
                    <a:p>
                      <a:pPr algn="ctr" rtl="0" fontAlgn="ctr"/>
                      <a:r>
                        <a:rPr lang="ru-RU" sz="800" b="0" i="0" u="none" strike="noStrike">
                          <a:solidFill>
                            <a:srgbClr val="007F76"/>
                          </a:solidFill>
                          <a:effectLst/>
                          <a:latin typeface="Arial Narrow" panose="020B0606020202030204" pitchFamily="34" charset="0"/>
                        </a:rPr>
                        <a:t>2 805</a:t>
                      </a:r>
                    </a:p>
                  </a:txBody>
                  <a:tcPr marL="9525" marR="9525" marT="9525" marB="0" anchor="ctr">
                    <a:solidFill>
                      <a:srgbClr val="007F76">
                        <a:alpha val="20000"/>
                      </a:srgbClr>
                    </a:solidFill>
                  </a:tcPr>
                </a:tc>
                <a:tc>
                  <a:txBody>
                    <a:bodyPr/>
                    <a:lstStyle/>
                    <a:p>
                      <a:pPr algn="ctr" rtl="0" fontAlgn="ctr"/>
                      <a:r>
                        <a:rPr lang="ru-RU" sz="800" b="0" i="0" u="none" strike="noStrike">
                          <a:solidFill>
                            <a:srgbClr val="007F76"/>
                          </a:solidFill>
                          <a:effectLst/>
                          <a:latin typeface="Arial Narrow" panose="020B0606020202030204" pitchFamily="34" charset="0"/>
                        </a:rPr>
                        <a:t>3,0%</a:t>
                      </a:r>
                    </a:p>
                  </a:txBody>
                  <a:tcPr marL="9525" marR="9525" marT="9525" marB="0" anchor="ctr">
                    <a:solidFill>
                      <a:srgbClr val="007F76">
                        <a:alpha val="20000"/>
                      </a:srgbClr>
                    </a:solidFill>
                  </a:tcPr>
                </a:tc>
                <a:tc>
                  <a:txBody>
                    <a:bodyPr/>
                    <a:lstStyle/>
                    <a:p>
                      <a:pPr algn="ctr" rtl="0" fontAlgn="ctr"/>
                      <a:r>
                        <a:rPr lang="ru-RU" sz="800" b="0" i="0" u="none" strike="noStrike" dirty="0" err="1">
                          <a:solidFill>
                            <a:srgbClr val="007F76"/>
                          </a:solidFill>
                          <a:effectLst/>
                          <a:latin typeface="Arial Narrow" panose="020B0606020202030204" pitchFamily="34" charset="0"/>
                        </a:rPr>
                        <a:t>Мектепке</a:t>
                      </a:r>
                      <a:r>
                        <a:rPr lang="ru-RU" sz="800" b="0" i="0" u="none" strike="noStrike" dirty="0">
                          <a:solidFill>
                            <a:srgbClr val="007F76"/>
                          </a:solidFill>
                          <a:effectLst/>
                          <a:latin typeface="Arial Narrow" panose="020B0606020202030204" pitchFamily="34" charset="0"/>
                        </a:rPr>
                        <a:t> </a:t>
                      </a:r>
                      <a:r>
                        <a:rPr lang="ru-RU" sz="800" b="0" i="0" u="none" strike="noStrike" dirty="0" err="1">
                          <a:solidFill>
                            <a:srgbClr val="007F76"/>
                          </a:solidFill>
                          <a:effectLst/>
                          <a:latin typeface="Arial Narrow" panose="020B0606020202030204" pitchFamily="34" charset="0"/>
                        </a:rPr>
                        <a:t>дейінгі</a:t>
                      </a:r>
                      <a:r>
                        <a:rPr lang="ru-RU" sz="800" b="0" i="0" u="none" strike="noStrike" dirty="0">
                          <a:solidFill>
                            <a:srgbClr val="007F76"/>
                          </a:solidFill>
                          <a:effectLst/>
                          <a:latin typeface="Arial Narrow" panose="020B0606020202030204" pitchFamily="34" charset="0"/>
                        </a:rPr>
                        <a:t> </a:t>
                      </a:r>
                      <a:r>
                        <a:rPr lang="ru-RU" sz="800" b="0" i="0" u="none" strike="noStrike" dirty="0" err="1">
                          <a:solidFill>
                            <a:srgbClr val="007F76"/>
                          </a:solidFill>
                          <a:effectLst/>
                          <a:latin typeface="Arial Narrow" panose="020B0606020202030204" pitchFamily="34" charset="0"/>
                        </a:rPr>
                        <a:t>білім</a:t>
                      </a:r>
                      <a:r>
                        <a:rPr lang="ru-RU" sz="800" b="0" i="0" u="none" strike="noStrike" dirty="0">
                          <a:solidFill>
                            <a:srgbClr val="007F76"/>
                          </a:solidFill>
                          <a:effectLst/>
                          <a:latin typeface="Arial Narrow" panose="020B0606020202030204" pitchFamily="34" charset="0"/>
                        </a:rPr>
                        <a:t> </a:t>
                      </a:r>
                      <a:r>
                        <a:rPr lang="ru-RU" sz="800" b="0" i="0" u="none" strike="noStrike" dirty="0" err="1">
                          <a:solidFill>
                            <a:srgbClr val="007F76"/>
                          </a:solidFill>
                          <a:effectLst/>
                          <a:latin typeface="Arial Narrow" panose="020B0606020202030204" pitchFamily="34" charset="0"/>
                        </a:rPr>
                        <a:t>берудегі</a:t>
                      </a:r>
                      <a:r>
                        <a:rPr lang="ru-RU" sz="800" b="0" i="0" u="none" strike="noStrike" dirty="0">
                          <a:solidFill>
                            <a:srgbClr val="007F76"/>
                          </a:solidFill>
                          <a:effectLst/>
                          <a:latin typeface="Arial Narrow" panose="020B0606020202030204" pitchFamily="34" charset="0"/>
                        </a:rPr>
                        <a:t> </a:t>
                      </a:r>
                      <a:r>
                        <a:rPr lang="ru-RU" sz="800" b="0" i="0" u="none" strike="noStrike" dirty="0" err="1">
                          <a:solidFill>
                            <a:srgbClr val="007F76"/>
                          </a:solidFill>
                          <a:effectLst/>
                          <a:latin typeface="Arial Narrow" panose="020B0606020202030204" pitchFamily="34" charset="0"/>
                        </a:rPr>
                        <a:t>тәрбиешілер</a:t>
                      </a:r>
                      <a:endParaRPr lang="ru-RU" sz="800" b="0" i="0" u="none" strike="noStrike" dirty="0">
                        <a:solidFill>
                          <a:srgbClr val="007F76"/>
                        </a:solidFill>
                        <a:effectLst/>
                        <a:latin typeface="Arial Narrow" panose="020B0606020202030204" pitchFamily="34" charset="0"/>
                      </a:endParaRPr>
                    </a:p>
                  </a:txBody>
                  <a:tcPr marL="9525" marR="9525" marT="9525" marB="0" anchor="ctr">
                    <a:solidFill>
                      <a:srgbClr val="007F76">
                        <a:alpha val="20000"/>
                      </a:srgbClr>
                    </a:solidFill>
                  </a:tcPr>
                </a:tc>
                <a:tc>
                  <a:txBody>
                    <a:bodyPr/>
                    <a:lstStyle/>
                    <a:p>
                      <a:pPr algn="ctr" rtl="0" fontAlgn="ctr"/>
                      <a:r>
                        <a:rPr lang="ru-RU" sz="800" b="0" i="0" u="none" strike="noStrike">
                          <a:solidFill>
                            <a:srgbClr val="007F76"/>
                          </a:solidFill>
                          <a:effectLst/>
                          <a:latin typeface="Arial Narrow" panose="020B0606020202030204" pitchFamily="34" charset="0"/>
                        </a:rPr>
                        <a:t>2 665</a:t>
                      </a:r>
                    </a:p>
                  </a:txBody>
                  <a:tcPr marL="9525" marR="9525" marT="9525" marB="0" anchor="ctr">
                    <a:solidFill>
                      <a:srgbClr val="007F76">
                        <a:alpha val="20000"/>
                      </a:srgbClr>
                    </a:solidFill>
                  </a:tcPr>
                </a:tc>
                <a:tc>
                  <a:txBody>
                    <a:bodyPr/>
                    <a:lstStyle/>
                    <a:p>
                      <a:pPr algn="ctr" rtl="0" fontAlgn="ctr"/>
                      <a:r>
                        <a:rPr lang="ru-RU" sz="800" b="0" i="0" u="none" strike="noStrike">
                          <a:solidFill>
                            <a:srgbClr val="007F76"/>
                          </a:solidFill>
                          <a:effectLst/>
                          <a:latin typeface="Arial Narrow" panose="020B0606020202030204" pitchFamily="34" charset="0"/>
                        </a:rPr>
                        <a:t>2,9%</a:t>
                      </a:r>
                    </a:p>
                  </a:txBody>
                  <a:tcPr marL="9525" marR="9525" marT="9525" marB="0" anchor="ctr">
                    <a:lnR w="12700" cap="flat" cmpd="sng" algn="ctr">
                      <a:noFill/>
                      <a:prstDash val="solid"/>
                      <a:round/>
                      <a:headEnd type="none" w="med" len="med"/>
                      <a:tailEnd type="none" w="med" len="med"/>
                    </a:lnR>
                    <a:solidFill>
                      <a:srgbClr val="007F76">
                        <a:alpha val="20000"/>
                      </a:srgbClr>
                    </a:solidFill>
                  </a:tcPr>
                </a:tc>
                <a:extLst>
                  <a:ext uri="{0D108BD9-81ED-4DB2-BD59-A6C34878D82A}">
                    <a16:rowId xmlns:a16="http://schemas.microsoft.com/office/drawing/2014/main" val="2737083061"/>
                  </a:ext>
                </a:extLst>
              </a:tr>
              <a:tr h="268937">
                <a:tc>
                  <a:txBody>
                    <a:bodyPr/>
                    <a:lstStyle/>
                    <a:p>
                      <a:pPr algn="ctr" fontAlgn="b"/>
                      <a:r>
                        <a:rPr lang="ru-RU" sz="800" u="none" strike="noStrike" dirty="0">
                          <a:solidFill>
                            <a:srgbClr val="007F76"/>
                          </a:solidFill>
                          <a:effectLst/>
                          <a:latin typeface="Arial Narrow" panose="020B0606020202030204" pitchFamily="34" charset="0"/>
                        </a:rPr>
                        <a:t>20</a:t>
                      </a:r>
                      <a:endParaRPr lang="en-US" sz="800" b="0" i="0" u="none" strike="noStrike" dirty="0">
                        <a:solidFill>
                          <a:srgbClr val="007F76"/>
                        </a:solidFill>
                        <a:effectLst/>
                        <a:latin typeface="Arial Narrow" panose="020B0606020202030204" pitchFamily="34" charset="0"/>
                      </a:endParaRPr>
                    </a:p>
                  </a:txBody>
                  <a:tcPr marL="9525" marR="9525" marT="0" marB="0" anchor="ctr">
                    <a:lnB w="12700" cap="flat" cmpd="sng" algn="ctr">
                      <a:solidFill>
                        <a:schemeClr val="tx1"/>
                      </a:solidFill>
                      <a:prstDash val="solid"/>
                      <a:round/>
                      <a:headEnd type="none" w="med" len="med"/>
                      <a:tailEnd type="none" w="med" len="med"/>
                    </a:lnB>
                    <a:noFill/>
                  </a:tcPr>
                </a:tc>
                <a:tc>
                  <a:txBody>
                    <a:bodyPr/>
                    <a:lstStyle/>
                    <a:p>
                      <a:pPr>
                        <a:lnSpc>
                          <a:spcPct val="107000"/>
                        </a:lnSpc>
                        <a:spcAft>
                          <a:spcPts val="800"/>
                        </a:spcAft>
                      </a:pPr>
                      <a:r>
                        <a:rPr lang="ru-RU" sz="1000" b="0" i="0" u="none" strike="noStrike" cap="none" dirty="0">
                          <a:solidFill>
                            <a:srgbClr val="007F76"/>
                          </a:solidFill>
                          <a:effectLst/>
                          <a:latin typeface="Arial Narrow" panose="020B0606020202030204" pitchFamily="34" charset="0"/>
                          <a:ea typeface="+mn-ea"/>
                          <a:cs typeface="+mn-cs"/>
                          <a:sym typeface="Arial"/>
                        </a:rPr>
                        <a:t>Шымкент Қ.</a:t>
                      </a:r>
                    </a:p>
                  </a:txBody>
                  <a:tcPr marL="68580" marR="68580" marT="0" marB="0" anchor="ctr">
                    <a:lnB w="12700" cap="flat" cmpd="sng" algn="ctr">
                      <a:solidFill>
                        <a:schemeClr val="tx1"/>
                      </a:solidFill>
                      <a:prstDash val="solid"/>
                      <a:round/>
                      <a:headEnd type="none" w="med" len="med"/>
                      <a:tailEnd type="none" w="med" len="med"/>
                    </a:lnB>
                    <a:noFill/>
                  </a:tcPr>
                </a:tc>
                <a:tc>
                  <a:txBody>
                    <a:bodyPr/>
                    <a:lstStyle/>
                    <a:p>
                      <a:pPr algn="ctr" rtl="0" fontAlgn="ctr"/>
                      <a:r>
                        <a:rPr lang="ru-RU" sz="800" b="0" i="0" u="none" strike="noStrike" dirty="0" err="1">
                          <a:solidFill>
                            <a:srgbClr val="007F76"/>
                          </a:solidFill>
                          <a:effectLst/>
                          <a:latin typeface="Arial Narrow" panose="020B0606020202030204" pitchFamily="34" charset="0"/>
                        </a:rPr>
                        <a:t>Тігіншілер</a:t>
                      </a:r>
                      <a:r>
                        <a:rPr lang="ru-RU" sz="800" b="0" i="0" u="none" strike="noStrike" dirty="0">
                          <a:solidFill>
                            <a:srgbClr val="007F76"/>
                          </a:solidFill>
                          <a:effectLst/>
                          <a:latin typeface="Arial Narrow" panose="020B0606020202030204" pitchFamily="34" charset="0"/>
                        </a:rPr>
                        <a:t> </a:t>
                      </a:r>
                      <a:r>
                        <a:rPr lang="ru-RU" sz="800" b="0" i="0" u="none" strike="noStrike" dirty="0" err="1">
                          <a:solidFill>
                            <a:srgbClr val="007F76"/>
                          </a:solidFill>
                          <a:effectLst/>
                          <a:latin typeface="Arial Narrow" panose="020B0606020202030204" pitchFamily="34" charset="0"/>
                        </a:rPr>
                        <a:t>және</a:t>
                      </a:r>
                      <a:r>
                        <a:rPr lang="ru-RU" sz="800" b="0" i="0" u="none" strike="noStrike" dirty="0">
                          <a:solidFill>
                            <a:srgbClr val="007F76"/>
                          </a:solidFill>
                          <a:effectLst/>
                          <a:latin typeface="Arial Narrow" panose="020B0606020202030204" pitchFamily="34" charset="0"/>
                        </a:rPr>
                        <a:t> </a:t>
                      </a:r>
                      <a:r>
                        <a:rPr lang="ru-RU" sz="800" b="0" i="0" u="none" strike="noStrike" dirty="0" err="1">
                          <a:solidFill>
                            <a:srgbClr val="007F76"/>
                          </a:solidFill>
                          <a:effectLst/>
                          <a:latin typeface="Arial Narrow" panose="020B0606020202030204" pitchFamily="34" charset="0"/>
                        </a:rPr>
                        <a:t>киім</a:t>
                      </a:r>
                      <a:r>
                        <a:rPr lang="ru-RU" sz="800" b="0" i="0" u="none" strike="noStrike" dirty="0">
                          <a:solidFill>
                            <a:srgbClr val="007F76"/>
                          </a:solidFill>
                          <a:effectLst/>
                          <a:latin typeface="Arial Narrow" panose="020B0606020202030204" pitchFamily="34" charset="0"/>
                        </a:rPr>
                        <a:t> </a:t>
                      </a:r>
                      <a:r>
                        <a:rPr lang="ru-RU" sz="800" b="0" i="0" u="none" strike="noStrike" dirty="0" err="1">
                          <a:solidFill>
                            <a:srgbClr val="007F76"/>
                          </a:solidFill>
                          <a:effectLst/>
                          <a:latin typeface="Arial Narrow" panose="020B0606020202030204" pitchFamily="34" charset="0"/>
                        </a:rPr>
                        <a:t>және</a:t>
                      </a:r>
                      <a:r>
                        <a:rPr lang="ru-RU" sz="800" b="0" i="0" u="none" strike="noStrike" dirty="0">
                          <a:solidFill>
                            <a:srgbClr val="007F76"/>
                          </a:solidFill>
                          <a:effectLst/>
                          <a:latin typeface="Arial Narrow" panose="020B0606020202030204" pitchFamily="34" charset="0"/>
                        </a:rPr>
                        <a:t> мата </a:t>
                      </a:r>
                      <a:r>
                        <a:rPr lang="ru-RU" sz="800" b="0" i="0" u="none" strike="noStrike" dirty="0" err="1">
                          <a:solidFill>
                            <a:srgbClr val="007F76"/>
                          </a:solidFill>
                          <a:effectLst/>
                          <a:latin typeface="Arial Narrow" panose="020B0606020202030204" pitchFamily="34" charset="0"/>
                        </a:rPr>
                        <a:t>реставраторлары</a:t>
                      </a:r>
                      <a:endParaRPr lang="ru-RU" sz="800" b="0" i="0" u="none" strike="noStrike" dirty="0">
                        <a:solidFill>
                          <a:srgbClr val="007F76"/>
                        </a:solidFill>
                        <a:effectLst/>
                        <a:latin typeface="Arial Narrow" panose="020B0606020202030204" pitchFamily="34" charset="0"/>
                      </a:endParaRPr>
                    </a:p>
                  </a:txBody>
                  <a:tcPr marL="9525" marR="9525" marT="9525" marB="0" anchor="ctr">
                    <a:lnB w="12700" cap="flat" cmpd="sng" algn="ctr">
                      <a:solidFill>
                        <a:schemeClr val="tx1"/>
                      </a:solidFill>
                      <a:prstDash val="solid"/>
                      <a:round/>
                      <a:headEnd type="none" w="med" len="med"/>
                      <a:tailEnd type="none" w="med" len="med"/>
                    </a:lnB>
                    <a:noFill/>
                  </a:tcPr>
                </a:tc>
                <a:tc>
                  <a:txBody>
                    <a:bodyPr/>
                    <a:lstStyle/>
                    <a:p>
                      <a:pPr algn="ctr" rtl="0" fontAlgn="ctr"/>
                      <a:r>
                        <a:rPr lang="ru-RU" sz="800" b="0" i="0" u="none" strike="noStrike">
                          <a:solidFill>
                            <a:srgbClr val="007F76"/>
                          </a:solidFill>
                          <a:effectLst/>
                          <a:latin typeface="Arial Narrow" panose="020B0606020202030204" pitchFamily="34" charset="0"/>
                        </a:rPr>
                        <a:t>761</a:t>
                      </a:r>
                    </a:p>
                  </a:txBody>
                  <a:tcPr marL="9525" marR="9525" marT="9525" marB="0" anchor="ctr">
                    <a:lnB w="12700" cap="flat" cmpd="sng" algn="ctr">
                      <a:solidFill>
                        <a:schemeClr val="tx1"/>
                      </a:solidFill>
                      <a:prstDash val="solid"/>
                      <a:round/>
                      <a:headEnd type="none" w="med" len="med"/>
                      <a:tailEnd type="none" w="med" len="med"/>
                    </a:lnB>
                    <a:noFill/>
                  </a:tcPr>
                </a:tc>
                <a:tc>
                  <a:txBody>
                    <a:bodyPr/>
                    <a:lstStyle/>
                    <a:p>
                      <a:pPr algn="ctr" rtl="0" fontAlgn="ctr"/>
                      <a:r>
                        <a:rPr lang="ru-RU" sz="800" b="0" i="0" u="none" strike="noStrike">
                          <a:solidFill>
                            <a:srgbClr val="007F76"/>
                          </a:solidFill>
                          <a:effectLst/>
                          <a:latin typeface="Arial Narrow" panose="020B0606020202030204" pitchFamily="34" charset="0"/>
                        </a:rPr>
                        <a:t>3,4%</a:t>
                      </a:r>
                    </a:p>
                  </a:txBody>
                  <a:tcPr marL="9525" marR="9525" marT="9525" marB="0" anchor="ctr">
                    <a:lnB w="12700" cap="flat" cmpd="sng" algn="ctr">
                      <a:solidFill>
                        <a:schemeClr val="tx1"/>
                      </a:solidFill>
                      <a:prstDash val="solid"/>
                      <a:round/>
                      <a:headEnd type="none" w="med" len="med"/>
                      <a:tailEnd type="none" w="med" len="med"/>
                    </a:lnB>
                    <a:noFill/>
                  </a:tcPr>
                </a:tc>
                <a:tc>
                  <a:txBody>
                    <a:bodyPr/>
                    <a:lstStyle/>
                    <a:p>
                      <a:pPr algn="ctr" rtl="0" fontAlgn="ctr"/>
                      <a:r>
                        <a:rPr lang="ru-RU" sz="800" b="0" i="0" u="none" strike="noStrike" dirty="0">
                          <a:solidFill>
                            <a:srgbClr val="007F76"/>
                          </a:solidFill>
                          <a:effectLst/>
                          <a:latin typeface="Arial Narrow" panose="020B0606020202030204" pitchFamily="34" charset="0"/>
                        </a:rPr>
                        <a:t>Бала </a:t>
                      </a:r>
                      <a:r>
                        <a:rPr lang="ru-RU" sz="800" b="0" i="0" u="none" strike="noStrike" dirty="0" err="1">
                          <a:solidFill>
                            <a:srgbClr val="007F76"/>
                          </a:solidFill>
                          <a:effectLst/>
                          <a:latin typeface="Arial Narrow" panose="020B0606020202030204" pitchFamily="34" charset="0"/>
                        </a:rPr>
                        <a:t>күтушілер</a:t>
                      </a:r>
                      <a:r>
                        <a:rPr lang="ru-RU" sz="800" b="0" i="0" u="none" strike="noStrike" dirty="0">
                          <a:solidFill>
                            <a:srgbClr val="007F76"/>
                          </a:solidFill>
                          <a:effectLst/>
                          <a:latin typeface="Arial Narrow" panose="020B0606020202030204" pitchFamily="34" charset="0"/>
                        </a:rPr>
                        <a:t> (</a:t>
                      </a:r>
                      <a:r>
                        <a:rPr lang="ru-RU" sz="800" b="0" i="0" u="none" strike="noStrike" dirty="0" err="1">
                          <a:solidFill>
                            <a:srgbClr val="007F76"/>
                          </a:solidFill>
                          <a:effectLst/>
                          <a:latin typeface="Arial Narrow" panose="020B0606020202030204" pitchFamily="34" charset="0"/>
                        </a:rPr>
                        <a:t>балабақшадағы</a:t>
                      </a:r>
                      <a:r>
                        <a:rPr lang="ru-RU" sz="800" b="0" i="0" u="none" strike="noStrike" dirty="0">
                          <a:solidFill>
                            <a:srgbClr val="007F76"/>
                          </a:solidFill>
                          <a:effectLst/>
                          <a:latin typeface="Arial Narrow" panose="020B0606020202030204" pitchFamily="34" charset="0"/>
                        </a:rPr>
                        <a:t>)</a:t>
                      </a:r>
                    </a:p>
                  </a:txBody>
                  <a:tcPr marL="9525" marR="9525" marT="9525" marB="0" anchor="ctr">
                    <a:lnB w="12700" cap="flat" cmpd="sng" algn="ctr">
                      <a:solidFill>
                        <a:schemeClr val="tx1"/>
                      </a:solidFill>
                      <a:prstDash val="solid"/>
                      <a:round/>
                      <a:headEnd type="none" w="med" len="med"/>
                      <a:tailEnd type="none" w="med" len="med"/>
                    </a:lnB>
                    <a:noFill/>
                  </a:tcPr>
                </a:tc>
                <a:tc>
                  <a:txBody>
                    <a:bodyPr/>
                    <a:lstStyle/>
                    <a:p>
                      <a:pPr algn="ctr" rtl="0" fontAlgn="ctr"/>
                      <a:r>
                        <a:rPr lang="ru-RU" sz="800" b="0" i="0" u="none" strike="noStrike">
                          <a:solidFill>
                            <a:srgbClr val="007F76"/>
                          </a:solidFill>
                          <a:effectLst/>
                          <a:latin typeface="Arial Narrow" panose="020B0606020202030204" pitchFamily="34" charset="0"/>
                        </a:rPr>
                        <a:t>659</a:t>
                      </a:r>
                    </a:p>
                  </a:txBody>
                  <a:tcPr marL="9525" marR="9525" marT="9525" marB="0" anchor="ctr">
                    <a:lnB w="12700" cap="flat" cmpd="sng" algn="ctr">
                      <a:solidFill>
                        <a:schemeClr val="tx1"/>
                      </a:solidFill>
                      <a:prstDash val="solid"/>
                      <a:round/>
                      <a:headEnd type="none" w="med" len="med"/>
                      <a:tailEnd type="none" w="med" len="med"/>
                    </a:lnB>
                    <a:noFill/>
                  </a:tcPr>
                </a:tc>
                <a:tc>
                  <a:txBody>
                    <a:bodyPr/>
                    <a:lstStyle/>
                    <a:p>
                      <a:pPr algn="ctr" rtl="0" fontAlgn="ctr"/>
                      <a:r>
                        <a:rPr lang="ru-RU" sz="800" b="0" i="0" u="none" strike="noStrike">
                          <a:solidFill>
                            <a:srgbClr val="007F76"/>
                          </a:solidFill>
                          <a:effectLst/>
                          <a:latin typeface="Arial Narrow" panose="020B0606020202030204" pitchFamily="34" charset="0"/>
                        </a:rPr>
                        <a:t>3,0%</a:t>
                      </a:r>
                    </a:p>
                  </a:txBody>
                  <a:tcPr marL="9525" marR="9525" marT="9525" marB="0" anchor="ctr">
                    <a:lnB w="12700" cap="flat" cmpd="sng" algn="ctr">
                      <a:solidFill>
                        <a:schemeClr val="tx1"/>
                      </a:solidFill>
                      <a:prstDash val="solid"/>
                      <a:round/>
                      <a:headEnd type="none" w="med" len="med"/>
                      <a:tailEnd type="none" w="med" len="med"/>
                    </a:lnB>
                    <a:noFill/>
                  </a:tcPr>
                </a:tc>
                <a:tc>
                  <a:txBody>
                    <a:bodyPr/>
                    <a:lstStyle/>
                    <a:p>
                      <a:pPr algn="ctr" rtl="0" fontAlgn="ctr"/>
                      <a:r>
                        <a:rPr lang="ru-RU" sz="800" b="0" i="0" u="none" strike="noStrike" dirty="0" err="1">
                          <a:solidFill>
                            <a:srgbClr val="007F76"/>
                          </a:solidFill>
                          <a:effectLst/>
                          <a:latin typeface="Arial Narrow" panose="020B0606020202030204" pitchFamily="34" charset="0"/>
                        </a:rPr>
                        <a:t>Күтім</a:t>
                      </a:r>
                      <a:r>
                        <a:rPr lang="ru-RU" sz="800" b="0" i="0" u="none" strike="noStrike" dirty="0">
                          <a:solidFill>
                            <a:srgbClr val="007F76"/>
                          </a:solidFill>
                          <a:effectLst/>
                          <a:latin typeface="Arial Narrow" panose="020B0606020202030204" pitchFamily="34" charset="0"/>
                        </a:rPr>
                        <a:t> </a:t>
                      </a:r>
                      <a:r>
                        <a:rPr lang="ru-RU" sz="800" b="0" i="0" u="none" strike="noStrike" dirty="0" err="1">
                          <a:solidFill>
                            <a:srgbClr val="007F76"/>
                          </a:solidFill>
                          <a:effectLst/>
                          <a:latin typeface="Arial Narrow" panose="020B0606020202030204" pitchFamily="34" charset="0"/>
                        </a:rPr>
                        <a:t>жөніндегі</a:t>
                      </a:r>
                      <a:r>
                        <a:rPr lang="ru-RU" sz="800" b="0" i="0" u="none" strike="noStrike" dirty="0">
                          <a:solidFill>
                            <a:srgbClr val="007F76"/>
                          </a:solidFill>
                          <a:effectLst/>
                          <a:latin typeface="Arial Narrow" panose="020B0606020202030204" pitchFamily="34" charset="0"/>
                        </a:rPr>
                        <a:t> орта </a:t>
                      </a:r>
                      <a:r>
                        <a:rPr lang="ru-RU" sz="800" b="0" i="0" u="none" strike="noStrike" dirty="0" err="1">
                          <a:solidFill>
                            <a:srgbClr val="007F76"/>
                          </a:solidFill>
                          <a:effectLst/>
                          <a:latin typeface="Arial Narrow" panose="020B0606020202030204" pitchFamily="34" charset="0"/>
                        </a:rPr>
                        <a:t>медициналық</a:t>
                      </a:r>
                      <a:r>
                        <a:rPr lang="ru-RU" sz="800" b="0" i="0" u="none" strike="noStrike" dirty="0">
                          <a:solidFill>
                            <a:srgbClr val="007F76"/>
                          </a:solidFill>
                          <a:effectLst/>
                          <a:latin typeface="Arial Narrow" panose="020B0606020202030204" pitchFamily="34" charset="0"/>
                        </a:rPr>
                        <a:t> персонал</a:t>
                      </a:r>
                    </a:p>
                  </a:txBody>
                  <a:tcPr marL="9525" marR="9525" marT="9525" marB="0" anchor="ctr">
                    <a:lnB w="12700" cap="flat" cmpd="sng" algn="ctr">
                      <a:solidFill>
                        <a:schemeClr val="tx1"/>
                      </a:solidFill>
                      <a:prstDash val="solid"/>
                      <a:round/>
                      <a:headEnd type="none" w="med" len="med"/>
                      <a:tailEnd type="none" w="med" len="med"/>
                    </a:lnB>
                    <a:noFill/>
                  </a:tcPr>
                </a:tc>
                <a:tc>
                  <a:txBody>
                    <a:bodyPr/>
                    <a:lstStyle/>
                    <a:p>
                      <a:pPr algn="ctr" rtl="0" fontAlgn="ctr"/>
                      <a:r>
                        <a:rPr lang="ru-RU" sz="800" b="0" i="0" u="none" strike="noStrike">
                          <a:solidFill>
                            <a:srgbClr val="007F76"/>
                          </a:solidFill>
                          <a:effectLst/>
                          <a:latin typeface="Arial Narrow" panose="020B0606020202030204" pitchFamily="34" charset="0"/>
                        </a:rPr>
                        <a:t>635</a:t>
                      </a:r>
                    </a:p>
                  </a:txBody>
                  <a:tcPr marL="9525" marR="9525" marT="9525" marB="0" anchor="ctr">
                    <a:lnB w="12700" cap="flat" cmpd="sng" algn="ctr">
                      <a:solidFill>
                        <a:schemeClr val="tx1"/>
                      </a:solidFill>
                      <a:prstDash val="solid"/>
                      <a:round/>
                      <a:headEnd type="none" w="med" len="med"/>
                      <a:tailEnd type="none" w="med" len="med"/>
                    </a:lnB>
                    <a:noFill/>
                  </a:tcPr>
                </a:tc>
                <a:tc>
                  <a:txBody>
                    <a:bodyPr/>
                    <a:lstStyle/>
                    <a:p>
                      <a:pPr algn="ctr" rtl="0" fontAlgn="ctr"/>
                      <a:r>
                        <a:rPr lang="ru-RU" sz="800" b="0" i="0" u="none" strike="noStrike" dirty="0">
                          <a:solidFill>
                            <a:srgbClr val="007F76"/>
                          </a:solidFill>
                          <a:effectLst/>
                          <a:latin typeface="Arial Narrow" panose="020B0606020202030204" pitchFamily="34" charset="0"/>
                        </a:rPr>
                        <a:t>2,9%</a:t>
                      </a:r>
                    </a:p>
                  </a:txBody>
                  <a:tcPr marL="9525" marR="9525" marT="9525" marB="0" anchor="ctr">
                    <a:lnR w="12700" cap="flat" cmpd="sng" algn="ctr">
                      <a:noFill/>
                      <a:prstDash val="solid"/>
                      <a:round/>
                      <a:headEnd type="none" w="med" len="med"/>
                      <a:tailEnd type="none" w="med" len="med"/>
                    </a:lnR>
                    <a:lnB w="12700"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2390657696"/>
                  </a:ext>
                </a:extLst>
              </a:tr>
            </a:tbl>
          </a:graphicData>
        </a:graphic>
      </p:graphicFrame>
    </p:spTree>
    <p:extLst>
      <p:ext uri="{BB962C8B-B14F-4D97-AF65-F5344CB8AC3E}">
        <p14:creationId xmlns:p14="http://schemas.microsoft.com/office/powerpoint/2010/main" val="2012563711"/>
      </p:ext>
    </p:extLst>
  </p:cSld>
  <p:clrMapOvr>
    <a:masterClrMapping/>
  </p:clrMapOvr>
</p:sld>
</file>

<file path=ppt/slides/slide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Номер слайда 2">
            <a:extLst>
              <a:ext uri="{FF2B5EF4-FFF2-40B4-BE49-F238E27FC236}">
                <a16:creationId xmlns:a16="http://schemas.microsoft.com/office/drawing/2014/main" id="{0FE3E8E7-F31A-7D55-7372-1BEAD488D2B4}"/>
              </a:ext>
            </a:extLst>
          </p:cNvPr>
          <p:cNvSpPr>
            <a:spLocks noGrp="1"/>
          </p:cNvSpPr>
          <p:nvPr>
            <p:ph type="sldNum" sz="quarter" idx="12"/>
          </p:nvPr>
        </p:nvSpPr>
        <p:spPr/>
        <p:txBody>
          <a:bodyPr/>
          <a:lstStyle/>
          <a:p>
            <a:fld id="{4060C6F1-8618-4CCA-B45E-7B199C8F5830}" type="slidenum">
              <a:rPr lang="ru-RU" smtClean="0"/>
              <a:pPr/>
              <a:t>22</a:t>
            </a:fld>
            <a:r>
              <a:rPr lang="en-US" dirty="0"/>
              <a:t> </a:t>
            </a:r>
            <a:r>
              <a:rPr lang="ru-RU" dirty="0"/>
              <a:t>из 82</a:t>
            </a:r>
          </a:p>
        </p:txBody>
      </p:sp>
      <p:sp>
        <p:nvSpPr>
          <p:cNvPr id="2" name="TextBox 1">
            <a:extLst>
              <a:ext uri="{FF2B5EF4-FFF2-40B4-BE49-F238E27FC236}">
                <a16:creationId xmlns:a16="http://schemas.microsoft.com/office/drawing/2014/main" id="{3BD3A24C-FDA6-E9B0-CB0E-062E1E9A9640}"/>
              </a:ext>
            </a:extLst>
          </p:cNvPr>
          <p:cNvSpPr txBox="1"/>
          <p:nvPr/>
        </p:nvSpPr>
        <p:spPr>
          <a:xfrm>
            <a:off x="1724025" y="1343030"/>
            <a:ext cx="8805654" cy="4057645"/>
          </a:xfrm>
          <a:prstGeom prst="rect">
            <a:avLst/>
          </a:prstGeom>
          <a:noFill/>
        </p:spPr>
        <p:txBody>
          <a:bodyPr wrap="square" rtlCol="0" anchor="ctr">
            <a:noAutofit/>
          </a:bodyPr>
          <a:lstStyle/>
          <a:p>
            <a:pPr algn="ctr">
              <a:lnSpc>
                <a:spcPct val="80000"/>
              </a:lnSpc>
            </a:pPr>
            <a:r>
              <a:rPr lang="ru-RU" sz="4800" dirty="0" err="1">
                <a:solidFill>
                  <a:srgbClr val="007F76"/>
                </a:solidFill>
                <a:latin typeface="Arial Black" pitchFamily="34" charset="0"/>
              </a:rPr>
              <a:t>Өңірлік</a:t>
            </a:r>
            <a:r>
              <a:rPr lang="ru-RU" sz="4800" dirty="0">
                <a:solidFill>
                  <a:srgbClr val="007F76"/>
                </a:solidFill>
                <a:latin typeface="Arial Black" pitchFamily="34" charset="0"/>
              </a:rPr>
              <a:t> </a:t>
            </a:r>
            <a:r>
              <a:rPr lang="ru-RU" sz="4800" dirty="0" err="1">
                <a:solidFill>
                  <a:srgbClr val="007F76"/>
                </a:solidFill>
                <a:latin typeface="Arial Black" pitchFamily="34" charset="0"/>
              </a:rPr>
              <a:t>шолулар</a:t>
            </a:r>
            <a:endParaRPr lang="ru-RU" sz="4800" dirty="0">
              <a:solidFill>
                <a:srgbClr val="007F76"/>
              </a:solidFill>
              <a:latin typeface="Arial Black" pitchFamily="34" charset="0"/>
            </a:endParaRPr>
          </a:p>
        </p:txBody>
      </p:sp>
    </p:spTree>
    <p:extLst>
      <p:ext uri="{BB962C8B-B14F-4D97-AF65-F5344CB8AC3E}">
        <p14:creationId xmlns:p14="http://schemas.microsoft.com/office/powerpoint/2010/main" val="2979029820"/>
      </p:ext>
    </p:extLst>
  </p:cSld>
  <p:clrMapOvr>
    <a:masterClrMapping/>
  </p:clrMapOvr>
</p:sld>
</file>

<file path=ppt/slides/slide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26" name="Таблица 25">
            <a:extLst>
              <a:ext uri="{FF2B5EF4-FFF2-40B4-BE49-F238E27FC236}">
                <a16:creationId xmlns:a16="http://schemas.microsoft.com/office/drawing/2014/main" id="{4CBADABA-60F6-6314-73AE-C5D1372941E0}"/>
              </a:ext>
            </a:extLst>
          </p:cNvPr>
          <p:cNvGraphicFramePr>
            <a:graphicFrameLocks noGrp="1"/>
          </p:cNvGraphicFramePr>
          <p:nvPr>
            <p:extLst>
              <p:ext uri="{D42A27DB-BD31-4B8C-83A1-F6EECF244321}">
                <p14:modId xmlns:p14="http://schemas.microsoft.com/office/powerpoint/2010/main" val="1423495689"/>
              </p:ext>
            </p:extLst>
          </p:nvPr>
        </p:nvGraphicFramePr>
        <p:xfrm>
          <a:off x="6768750" y="4835242"/>
          <a:ext cx="5328000" cy="1670332"/>
        </p:xfrm>
        <a:graphic>
          <a:graphicData uri="http://schemas.openxmlformats.org/drawingml/2006/table">
            <a:tbl>
              <a:tblPr firstRow="1" bandRow="1">
                <a:tableStyleId>{5C22544A-7EE6-4342-B048-85BDC9FD1C3A}</a:tableStyleId>
              </a:tblPr>
              <a:tblGrid>
                <a:gridCol w="3600000">
                  <a:extLst>
                    <a:ext uri="{9D8B030D-6E8A-4147-A177-3AD203B41FA5}">
                      <a16:colId xmlns:a16="http://schemas.microsoft.com/office/drawing/2014/main" val="1113104833"/>
                    </a:ext>
                  </a:extLst>
                </a:gridCol>
                <a:gridCol w="432000">
                  <a:extLst>
                    <a:ext uri="{9D8B030D-6E8A-4147-A177-3AD203B41FA5}">
                      <a16:colId xmlns:a16="http://schemas.microsoft.com/office/drawing/2014/main" val="132264586"/>
                    </a:ext>
                  </a:extLst>
                </a:gridCol>
                <a:gridCol w="432000">
                  <a:extLst>
                    <a:ext uri="{9D8B030D-6E8A-4147-A177-3AD203B41FA5}">
                      <a16:colId xmlns:a16="http://schemas.microsoft.com/office/drawing/2014/main" val="2572766800"/>
                    </a:ext>
                  </a:extLst>
                </a:gridCol>
                <a:gridCol w="432000">
                  <a:extLst>
                    <a:ext uri="{9D8B030D-6E8A-4147-A177-3AD203B41FA5}">
                      <a16:colId xmlns:a16="http://schemas.microsoft.com/office/drawing/2014/main" val="2849574652"/>
                    </a:ext>
                  </a:extLst>
                </a:gridCol>
                <a:gridCol w="432000">
                  <a:extLst>
                    <a:ext uri="{9D8B030D-6E8A-4147-A177-3AD203B41FA5}">
                      <a16:colId xmlns:a16="http://schemas.microsoft.com/office/drawing/2014/main" val="478621999"/>
                    </a:ext>
                  </a:extLst>
                </a:gridCol>
              </a:tblGrid>
              <a:tr h="167033">
                <a:tc>
                  <a:txBody>
                    <a:bodyPr/>
                    <a:lstStyle/>
                    <a:p>
                      <a:pPr marL="0" marR="0" lvl="0" indent="0" algn="l" defTabSz="685800" rtl="0" eaLnBrk="1" fontAlgn="auto" latinLnBrk="0" hangingPunct="1">
                        <a:lnSpc>
                          <a:spcPct val="107000"/>
                        </a:lnSpc>
                        <a:spcBef>
                          <a:spcPts val="0"/>
                        </a:spcBef>
                        <a:spcAft>
                          <a:spcPts val="0"/>
                        </a:spcAft>
                        <a:buClrTx/>
                        <a:buSzTx/>
                        <a:buFontTx/>
                        <a:buNone/>
                        <a:tabLst/>
                        <a:defRPr/>
                      </a:pPr>
                      <a:r>
                        <a:rPr lang="ru-RU" sz="1050" b="1" i="0" u="none" strike="noStrike" cap="none" noProof="0" dirty="0">
                          <a:solidFill>
                            <a:srgbClr val="000000"/>
                          </a:solidFill>
                          <a:effectLst/>
                          <a:latin typeface="Arial Narrow" panose="020B0606020202030204" pitchFamily="34" charset="0"/>
                          <a:ea typeface="+mn-ea"/>
                          <a:cs typeface="+mn-cs"/>
                          <a:sym typeface="Arial"/>
                        </a:rPr>
                        <a:t>ПЕССИМИСТІК СЦЕНАРИЙ</a:t>
                      </a:r>
                    </a:p>
                  </a:txBody>
                  <a:tcPr marT="0" marB="0" anchor="ctr">
                    <a:lnL w="76200" cap="flat" cmpd="sng" algn="ctr">
                      <a:noFill/>
                      <a:prstDash val="solid"/>
                      <a:round/>
                      <a:headEnd type="none" w="med" len="med"/>
                      <a:tailEnd type="none" w="med" len="med"/>
                    </a:lnL>
                    <a:lnR w="6350" cap="flat" cmpd="sng" algn="ctr">
                      <a:solidFill>
                        <a:schemeClr val="tx1"/>
                      </a:solidFill>
                      <a:prstDash val="sysDot"/>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accent6">
                        <a:lumMod val="50000"/>
                        <a:alpha val="20000"/>
                      </a:schemeClr>
                    </a:solidFill>
                  </a:tcPr>
                </a:tc>
                <a:tc>
                  <a:txBody>
                    <a:bodyPr/>
                    <a:lstStyle/>
                    <a:p>
                      <a:pPr algn="ctr" fontAlgn="ctr"/>
                      <a:r>
                        <a:rPr lang="en-US" sz="900" b="0" i="0" u="none" strike="noStrike" cap="none" dirty="0">
                          <a:solidFill>
                            <a:srgbClr val="000000"/>
                          </a:solidFill>
                          <a:effectLst/>
                          <a:latin typeface="Arial Narrow" panose="020B0606020202030204" pitchFamily="34" charset="0"/>
                          <a:ea typeface="+mn-ea"/>
                          <a:cs typeface="+mn-cs"/>
                          <a:sym typeface="Arial"/>
                        </a:rPr>
                        <a:t>Q1</a:t>
                      </a:r>
                      <a:endParaRPr lang="ru-KZ" sz="900" b="0" i="0" u="none" strike="noStrike" cap="none" dirty="0">
                        <a:solidFill>
                          <a:srgbClr val="000000"/>
                        </a:solidFill>
                        <a:effectLst/>
                        <a:latin typeface="Arial Narrow" panose="020B0606020202030204" pitchFamily="34" charset="0"/>
                        <a:ea typeface="+mn-ea"/>
                        <a:cs typeface="+mn-cs"/>
                        <a:sym typeface="Arial"/>
                      </a:endParaRPr>
                    </a:p>
                  </a:txBody>
                  <a:tcPr marL="9525" marR="9525" marT="0"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50000"/>
                        <a:alpha val="20000"/>
                      </a:schemeClr>
                    </a:solidFill>
                  </a:tcPr>
                </a:tc>
                <a:tc>
                  <a:txBody>
                    <a:bodyPr/>
                    <a:lstStyle/>
                    <a:p>
                      <a:pPr algn="ctr" fontAlgn="ctr"/>
                      <a:r>
                        <a:rPr lang="en-US" sz="900" b="0" i="0" u="none" strike="noStrike" cap="none" dirty="0">
                          <a:solidFill>
                            <a:srgbClr val="000000"/>
                          </a:solidFill>
                          <a:effectLst/>
                          <a:latin typeface="Arial Narrow" panose="020B0606020202030204" pitchFamily="34" charset="0"/>
                          <a:ea typeface="+mn-ea"/>
                          <a:cs typeface="+mn-cs"/>
                          <a:sym typeface="Arial"/>
                        </a:rPr>
                        <a:t>Q2</a:t>
                      </a:r>
                      <a:endParaRPr lang="ru-KZ" sz="900" b="0" i="0" u="none" strike="noStrike" cap="none" dirty="0">
                        <a:solidFill>
                          <a:srgbClr val="000000"/>
                        </a:solidFill>
                        <a:effectLst/>
                        <a:latin typeface="Arial Narrow" panose="020B0606020202030204" pitchFamily="34" charset="0"/>
                        <a:ea typeface="+mn-ea"/>
                        <a:cs typeface="+mn-cs"/>
                        <a:sym typeface="Arial"/>
                      </a:endParaRPr>
                    </a:p>
                  </a:txBody>
                  <a:tcPr marL="9525" marR="9525" marT="0"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6">
                        <a:lumMod val="50000"/>
                        <a:alpha val="20000"/>
                      </a:schemeClr>
                    </a:solidFill>
                  </a:tcPr>
                </a:tc>
                <a:tc>
                  <a:txBody>
                    <a:bodyPr/>
                    <a:lstStyle/>
                    <a:p>
                      <a:pPr algn="ctr" fontAlgn="ctr"/>
                      <a:r>
                        <a:rPr lang="en-US" sz="900" b="0" i="0" u="none" strike="noStrike" cap="none" dirty="0">
                          <a:solidFill>
                            <a:srgbClr val="000000"/>
                          </a:solidFill>
                          <a:effectLst/>
                          <a:latin typeface="Arial Narrow" panose="020B0606020202030204" pitchFamily="34" charset="0"/>
                          <a:ea typeface="+mn-ea"/>
                          <a:cs typeface="+mn-cs"/>
                          <a:sym typeface="Arial"/>
                        </a:rPr>
                        <a:t>Q3</a:t>
                      </a:r>
                      <a:endParaRPr lang="ru-KZ" sz="900" b="0" i="0" u="none" strike="noStrike" cap="none" dirty="0">
                        <a:solidFill>
                          <a:srgbClr val="000000"/>
                        </a:solidFill>
                        <a:effectLst/>
                        <a:latin typeface="Arial Narrow" panose="020B0606020202030204" pitchFamily="34" charset="0"/>
                        <a:ea typeface="+mn-ea"/>
                        <a:cs typeface="+mn-cs"/>
                        <a:sym typeface="Arial"/>
                      </a:endParaRPr>
                    </a:p>
                  </a:txBody>
                  <a:tcPr marL="9525" marR="9525" marT="0"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6">
                        <a:lumMod val="50000"/>
                        <a:alpha val="20000"/>
                      </a:schemeClr>
                    </a:solidFill>
                  </a:tcPr>
                </a:tc>
                <a:tc>
                  <a:txBody>
                    <a:bodyPr/>
                    <a:lstStyle/>
                    <a:p>
                      <a:pPr algn="ctr" fontAlgn="ctr"/>
                      <a:r>
                        <a:rPr lang="en-US" sz="900" b="0" i="0" u="none" strike="noStrike" cap="none" dirty="0">
                          <a:solidFill>
                            <a:srgbClr val="000000"/>
                          </a:solidFill>
                          <a:effectLst/>
                          <a:latin typeface="Arial Narrow" panose="020B0606020202030204" pitchFamily="34" charset="0"/>
                          <a:ea typeface="+mn-ea"/>
                          <a:cs typeface="+mn-cs"/>
                          <a:sym typeface="Arial"/>
                        </a:rPr>
                        <a:t>Q4</a:t>
                      </a:r>
                      <a:endParaRPr lang="ru-KZ" sz="900" b="0" i="0" u="none" strike="noStrike" cap="none" dirty="0">
                        <a:solidFill>
                          <a:srgbClr val="000000"/>
                        </a:solidFill>
                        <a:effectLst/>
                        <a:latin typeface="Arial Narrow" panose="020B0606020202030204" pitchFamily="34" charset="0"/>
                        <a:ea typeface="+mn-ea"/>
                        <a:cs typeface="+mn-cs"/>
                        <a:sym typeface="Arial"/>
                      </a:endParaRPr>
                    </a:p>
                  </a:txBody>
                  <a:tcPr marL="9525" marR="9525" marT="0" marB="0" anchor="ctr">
                    <a:lnL w="6350" cap="flat" cmpd="sng" algn="ctr">
                      <a:solidFill>
                        <a:schemeClr val="tx1"/>
                      </a:solidFill>
                      <a:prstDash val="sysDot"/>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6">
                        <a:lumMod val="50000"/>
                        <a:alpha val="20000"/>
                      </a:schemeClr>
                    </a:solidFill>
                  </a:tcPr>
                </a:tc>
                <a:extLst>
                  <a:ext uri="{0D108BD9-81ED-4DB2-BD59-A6C34878D82A}">
                    <a16:rowId xmlns:a16="http://schemas.microsoft.com/office/drawing/2014/main" val="877649079"/>
                  </a:ext>
                </a:extLst>
              </a:tr>
              <a:tr h="167033">
                <a:tc>
                  <a:txBody>
                    <a:bodyPr/>
                    <a:lstStyle/>
                    <a:p>
                      <a:pPr marL="0" marR="0" lvl="0" indent="0" algn="l" defTabSz="685800" rtl="0" eaLnBrk="1" fontAlgn="auto" latinLnBrk="0" hangingPunct="1">
                        <a:lnSpc>
                          <a:spcPct val="107000"/>
                        </a:lnSpc>
                        <a:spcBef>
                          <a:spcPts val="0"/>
                        </a:spcBef>
                        <a:spcAft>
                          <a:spcPts val="0"/>
                        </a:spcAft>
                        <a:buClrTx/>
                        <a:buSzTx/>
                        <a:buFontTx/>
                        <a:buNone/>
                        <a:tabLst/>
                        <a:defRPr/>
                      </a:pPr>
                      <a:r>
                        <a:rPr lang="ru-RU" sz="900" b="1" i="0" u="none" strike="noStrike" cap="none" noProof="0" dirty="0">
                          <a:solidFill>
                            <a:srgbClr val="000000"/>
                          </a:solidFill>
                          <a:effectLst/>
                          <a:latin typeface="Arial Narrow" panose="020B0606020202030204" pitchFamily="34" charset="0"/>
                          <a:ea typeface="+mn-ea"/>
                          <a:cs typeface="+mn-cs"/>
                          <a:sym typeface="Arial"/>
                        </a:rPr>
                        <a:t>БАРЛЫҒЫ</a:t>
                      </a:r>
                      <a:endParaRPr lang="ru-RU" sz="800" b="1" i="0" u="none" strike="noStrike" cap="none" noProof="0" dirty="0">
                        <a:solidFill>
                          <a:srgbClr val="000000"/>
                        </a:solidFill>
                        <a:effectLst/>
                        <a:latin typeface="Arial Narrow" panose="020B0606020202030204" pitchFamily="34" charset="0"/>
                        <a:ea typeface="+mn-ea"/>
                        <a:cs typeface="+mn-cs"/>
                        <a:sym typeface="Arial"/>
                      </a:endParaRPr>
                    </a:p>
                  </a:txBody>
                  <a:tcPr marT="0" marB="0" anchor="ctr">
                    <a:lnL w="76200" cap="flat" cmpd="sng" algn="ctr">
                      <a:noFill/>
                      <a:prstDash val="solid"/>
                      <a:round/>
                      <a:headEnd type="none" w="med" len="med"/>
                      <a:tailEnd type="none" w="med" len="med"/>
                    </a:lnL>
                    <a:lnR w="6350" cap="flat" cmpd="sng" algn="ctr">
                      <a:solidFill>
                        <a:schemeClr val="tx1"/>
                      </a:solidFill>
                      <a:prstDash val="sysDot"/>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accent6">
                        <a:lumMod val="50000"/>
                        <a:alpha val="20000"/>
                      </a:schemeClr>
                    </a:solidFill>
                  </a:tcPr>
                </a:tc>
                <a:tc>
                  <a:txBody>
                    <a:bodyPr/>
                    <a:lstStyle/>
                    <a:p>
                      <a:pPr algn="ctr" fontAlgn="ctr"/>
                      <a:r>
                        <a:rPr lang="en-US" sz="900" b="1" i="0" u="none" strike="noStrike" cap="none" dirty="0">
                          <a:solidFill>
                            <a:srgbClr val="000000"/>
                          </a:solidFill>
                          <a:effectLst/>
                          <a:latin typeface="Arial Narrow" panose="020B0606020202030204" pitchFamily="34" charset="0"/>
                          <a:ea typeface="+mn-ea"/>
                          <a:cs typeface="+mn-cs"/>
                          <a:sym typeface="Arial"/>
                        </a:rPr>
                        <a:t>4 600</a:t>
                      </a:r>
                      <a:endParaRPr lang="ru-KZ" sz="900" b="1" i="0" u="none" strike="noStrike" cap="none" dirty="0">
                        <a:solidFill>
                          <a:srgbClr val="000000"/>
                        </a:solidFill>
                        <a:effectLst/>
                        <a:latin typeface="Arial Narrow" panose="020B0606020202030204" pitchFamily="34" charset="0"/>
                        <a:ea typeface="+mn-ea"/>
                        <a:cs typeface="+mn-cs"/>
                        <a:sym typeface="Arial"/>
                      </a:endParaRPr>
                    </a:p>
                  </a:txBody>
                  <a:tcPr marL="9525" marR="9525" marT="0"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50000"/>
                        <a:alpha val="20000"/>
                      </a:schemeClr>
                    </a:solidFill>
                  </a:tcPr>
                </a:tc>
                <a:tc>
                  <a:txBody>
                    <a:bodyPr/>
                    <a:lstStyle/>
                    <a:p>
                      <a:pPr algn="ctr" fontAlgn="ctr"/>
                      <a:r>
                        <a:rPr lang="en-US" sz="900" b="1" i="0" u="none" strike="noStrike" cap="none" dirty="0">
                          <a:solidFill>
                            <a:srgbClr val="000000"/>
                          </a:solidFill>
                          <a:effectLst/>
                          <a:latin typeface="Arial Narrow" panose="020B0606020202030204" pitchFamily="34" charset="0"/>
                          <a:ea typeface="+mn-ea"/>
                          <a:cs typeface="+mn-cs"/>
                          <a:sym typeface="Arial"/>
                        </a:rPr>
                        <a:t>3 874</a:t>
                      </a:r>
                      <a:endParaRPr lang="ru-KZ" sz="900" b="1" i="0" u="none" strike="noStrike" cap="none" dirty="0">
                        <a:solidFill>
                          <a:srgbClr val="000000"/>
                        </a:solidFill>
                        <a:effectLst/>
                        <a:latin typeface="Arial Narrow" panose="020B0606020202030204" pitchFamily="34" charset="0"/>
                        <a:ea typeface="+mn-ea"/>
                        <a:cs typeface="+mn-cs"/>
                        <a:sym typeface="Arial"/>
                      </a:endParaRPr>
                    </a:p>
                  </a:txBody>
                  <a:tcPr marL="9525" marR="9525" marT="0"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6">
                        <a:lumMod val="50000"/>
                        <a:alpha val="20000"/>
                      </a:schemeClr>
                    </a:solidFill>
                  </a:tcPr>
                </a:tc>
                <a:tc>
                  <a:txBody>
                    <a:bodyPr/>
                    <a:lstStyle/>
                    <a:p>
                      <a:pPr algn="ctr" fontAlgn="ctr"/>
                      <a:r>
                        <a:rPr lang="en-US" sz="900" b="1" i="0" u="none" strike="noStrike" cap="none" dirty="0">
                          <a:solidFill>
                            <a:srgbClr val="000000"/>
                          </a:solidFill>
                          <a:effectLst/>
                          <a:latin typeface="Arial Narrow" panose="020B0606020202030204" pitchFamily="34" charset="0"/>
                          <a:ea typeface="+mn-ea"/>
                          <a:cs typeface="+mn-cs"/>
                          <a:sym typeface="Arial"/>
                        </a:rPr>
                        <a:t>4 851</a:t>
                      </a:r>
                      <a:endParaRPr lang="ru-KZ" sz="900" b="1" i="0" u="none" strike="noStrike" cap="none" dirty="0">
                        <a:solidFill>
                          <a:srgbClr val="000000"/>
                        </a:solidFill>
                        <a:effectLst/>
                        <a:latin typeface="Arial Narrow" panose="020B0606020202030204" pitchFamily="34" charset="0"/>
                        <a:ea typeface="+mn-ea"/>
                        <a:cs typeface="+mn-cs"/>
                        <a:sym typeface="Arial"/>
                      </a:endParaRPr>
                    </a:p>
                  </a:txBody>
                  <a:tcPr marL="9525" marR="9525" marT="0"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6">
                        <a:lumMod val="50000"/>
                        <a:alpha val="20000"/>
                      </a:schemeClr>
                    </a:solidFill>
                  </a:tcPr>
                </a:tc>
                <a:tc>
                  <a:txBody>
                    <a:bodyPr/>
                    <a:lstStyle/>
                    <a:p>
                      <a:pPr algn="ctr" fontAlgn="ctr"/>
                      <a:r>
                        <a:rPr lang="en-US" sz="900" b="1" i="0" u="none" strike="noStrike" cap="none" dirty="0">
                          <a:solidFill>
                            <a:srgbClr val="000000"/>
                          </a:solidFill>
                          <a:effectLst/>
                          <a:latin typeface="Arial Narrow" panose="020B0606020202030204" pitchFamily="34" charset="0"/>
                          <a:ea typeface="+mn-ea"/>
                          <a:cs typeface="+mn-cs"/>
                          <a:sym typeface="Arial"/>
                        </a:rPr>
                        <a:t>6 209</a:t>
                      </a:r>
                      <a:endParaRPr lang="ru-KZ" sz="900" b="1" i="0" u="none" strike="noStrike" cap="none" dirty="0">
                        <a:solidFill>
                          <a:srgbClr val="000000"/>
                        </a:solidFill>
                        <a:effectLst/>
                        <a:latin typeface="Arial Narrow" panose="020B0606020202030204" pitchFamily="34" charset="0"/>
                        <a:ea typeface="+mn-ea"/>
                        <a:cs typeface="+mn-cs"/>
                        <a:sym typeface="Arial"/>
                      </a:endParaRPr>
                    </a:p>
                  </a:txBody>
                  <a:tcPr marL="9525" marR="9525" marT="0" marB="0" anchor="ctr">
                    <a:lnL w="6350" cap="flat" cmpd="sng" algn="ctr">
                      <a:solidFill>
                        <a:schemeClr val="tx1"/>
                      </a:solidFill>
                      <a:prstDash val="sysDot"/>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6">
                        <a:lumMod val="50000"/>
                        <a:alpha val="20000"/>
                      </a:schemeClr>
                    </a:solidFill>
                  </a:tcPr>
                </a:tc>
                <a:extLst>
                  <a:ext uri="{0D108BD9-81ED-4DB2-BD59-A6C34878D82A}">
                    <a16:rowId xmlns:a16="http://schemas.microsoft.com/office/drawing/2014/main" val="1602871338"/>
                  </a:ext>
                </a:extLst>
              </a:tr>
              <a:tr h="148474">
                <a:tc>
                  <a:txBody>
                    <a:bodyPr/>
                    <a:lstStyle/>
                    <a:p>
                      <a:pPr marL="72000" algn="l" fontAlgn="b"/>
                      <a:r>
                        <a:rPr lang="ru-RU" sz="800" b="0" i="0" u="none" strike="noStrike" cap="none" dirty="0">
                          <a:solidFill>
                            <a:srgbClr val="000000"/>
                          </a:solidFill>
                          <a:effectLst/>
                          <a:latin typeface="Arial Narrow" panose="020B0606020202030204" pitchFamily="34" charset="0"/>
                          <a:ea typeface="+mn-ea"/>
                          <a:cs typeface="+mn-cs"/>
                          <a:sym typeface="Arial"/>
                        </a:rPr>
                        <a:t>БАСШЫЛАР ЖӘНЕ МЕМЛЕКЕТТІК ҚЫЗМЕТШІЛЕР</a:t>
                      </a:r>
                    </a:p>
                  </a:txBody>
                  <a:tcPr marL="9525" marR="9525" marT="0" marB="0" anchor="ctr">
                    <a:lnL w="76200" cap="flat" cmpd="sng" algn="ctr">
                      <a:noFill/>
                      <a:prstDash val="solid"/>
                      <a:round/>
                      <a:headEnd type="none" w="med" len="med"/>
                      <a:tailEnd type="none" w="med" len="med"/>
                    </a:lnL>
                    <a:lnR w="6350" cap="flat" cmpd="sng" algn="ctr">
                      <a:solidFill>
                        <a:schemeClr val="tx1"/>
                      </a:solidFill>
                      <a:prstDash val="sysDot"/>
                      <a:round/>
                      <a:headEnd type="none" w="med" len="med"/>
                      <a:tailEnd type="none" w="med" len="med"/>
                    </a:lnR>
                    <a:lnT w="12700" cap="flat" cmpd="sng" algn="ctr">
                      <a:solidFill>
                        <a:schemeClr val="tx1"/>
                      </a:solidFill>
                      <a:prstDash val="solid"/>
                      <a:round/>
                      <a:headEnd type="none" w="med" len="med"/>
                      <a:tailEnd type="none" w="med" len="med"/>
                    </a:lnT>
                    <a:lnB w="6350" cap="flat" cmpd="sng" algn="ctr">
                      <a:solidFill>
                        <a:schemeClr val="tx1"/>
                      </a:solidFill>
                      <a:prstDash val="sysDot"/>
                      <a:round/>
                      <a:headEnd type="none" w="med" len="med"/>
                      <a:tailEnd type="none" w="med" len="med"/>
                    </a:lnB>
                    <a:noFill/>
                  </a:tcPr>
                </a:tc>
                <a:tc>
                  <a:txBody>
                    <a:bodyPr/>
                    <a:lstStyle/>
                    <a:p>
                      <a:pPr algn="ctr" fontAlgn="ctr"/>
                      <a:r>
                        <a:rPr lang="ru-KZ" sz="800" b="0" i="0" u="none" strike="noStrike" dirty="0">
                          <a:solidFill>
                            <a:srgbClr val="000000"/>
                          </a:solidFill>
                          <a:effectLst/>
                          <a:latin typeface="Arial Narrow" panose="020B0606020202030204" pitchFamily="34" charset="0"/>
                        </a:rPr>
                        <a:t>248</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12700" cap="flat" cmpd="sng" algn="ctr">
                      <a:solidFill>
                        <a:schemeClr val="tx1"/>
                      </a:solidFill>
                      <a:prstDash val="solid"/>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ru-KZ" sz="800" b="0" i="0" u="none" strike="noStrike" dirty="0">
                          <a:solidFill>
                            <a:srgbClr val="000000"/>
                          </a:solidFill>
                          <a:effectLst/>
                          <a:latin typeface="Arial Narrow" panose="020B0606020202030204" pitchFamily="34" charset="0"/>
                        </a:rPr>
                        <a:t>163</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12700" cap="flat" cmpd="sng" algn="ctr">
                      <a:solidFill>
                        <a:schemeClr val="tx1"/>
                      </a:solidFill>
                      <a:prstDash val="solid"/>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ru-KZ" sz="800" b="0" i="0" u="none" strike="noStrike">
                          <a:solidFill>
                            <a:srgbClr val="000000"/>
                          </a:solidFill>
                          <a:effectLst/>
                          <a:latin typeface="Arial Narrow" panose="020B0606020202030204" pitchFamily="34" charset="0"/>
                        </a:rPr>
                        <a:t>172</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12700" cap="flat" cmpd="sng" algn="ctr">
                      <a:solidFill>
                        <a:schemeClr val="tx1"/>
                      </a:solidFill>
                      <a:prstDash val="solid"/>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ru-KZ" sz="800" b="0" i="0" u="none" strike="noStrike">
                          <a:solidFill>
                            <a:srgbClr val="000000"/>
                          </a:solidFill>
                          <a:effectLst/>
                          <a:latin typeface="Arial Narrow" panose="020B0606020202030204" pitchFamily="34" charset="0"/>
                        </a:rPr>
                        <a:t>183</a:t>
                      </a:r>
                    </a:p>
                  </a:txBody>
                  <a:tcPr marL="9525" marR="9525" marT="9525" marB="0" anchor="ctr">
                    <a:lnL w="6350" cap="flat" cmpd="sng" algn="ctr">
                      <a:solidFill>
                        <a:schemeClr val="tx1"/>
                      </a:solidFill>
                      <a:prstDash val="sysDot"/>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052355308"/>
                  </a:ext>
                </a:extLst>
              </a:tr>
              <a:tr h="148474">
                <a:tc>
                  <a:txBody>
                    <a:bodyPr/>
                    <a:lstStyle/>
                    <a:p>
                      <a:pPr marL="72000" algn="l" fontAlgn="b"/>
                      <a:r>
                        <a:rPr lang="ru-RU" sz="800" b="0" i="0" u="none" strike="noStrike" cap="none" dirty="0">
                          <a:solidFill>
                            <a:srgbClr val="000000"/>
                          </a:solidFill>
                          <a:effectLst/>
                          <a:latin typeface="Arial Narrow" panose="020B0606020202030204" pitchFamily="34" charset="0"/>
                          <a:ea typeface="+mn-ea"/>
                          <a:cs typeface="+mn-cs"/>
                          <a:sym typeface="Arial"/>
                        </a:rPr>
                        <a:t>КӘСІБИ МАМАНДАР</a:t>
                      </a:r>
                    </a:p>
                  </a:txBody>
                  <a:tcPr marL="9525" marR="9525" marT="0" marB="0" anchor="ctr">
                    <a:lnL w="76200" cap="flat" cmpd="sng" algn="ctr">
                      <a:noFill/>
                      <a:prstDash val="solid"/>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solidFill>
                      <a:schemeClr val="accent6">
                        <a:lumMod val="50000"/>
                        <a:alpha val="20000"/>
                      </a:schemeClr>
                    </a:solidFill>
                  </a:tcPr>
                </a:tc>
                <a:tc>
                  <a:txBody>
                    <a:bodyPr/>
                    <a:lstStyle/>
                    <a:p>
                      <a:pPr algn="ctr" fontAlgn="ctr"/>
                      <a:r>
                        <a:rPr lang="ru-KZ" sz="800" b="0" i="0" u="none" strike="noStrike" dirty="0">
                          <a:solidFill>
                            <a:srgbClr val="000000"/>
                          </a:solidFill>
                          <a:effectLst/>
                          <a:latin typeface="Arial Narrow" panose="020B0606020202030204" pitchFamily="34" charset="0"/>
                        </a:rPr>
                        <a:t>1 368</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solidFill>
                      <a:schemeClr val="bg1">
                        <a:lumMod val="50000"/>
                        <a:alpha val="20000"/>
                      </a:schemeClr>
                    </a:solidFill>
                  </a:tcPr>
                </a:tc>
                <a:tc>
                  <a:txBody>
                    <a:bodyPr/>
                    <a:lstStyle/>
                    <a:p>
                      <a:pPr algn="ctr" fontAlgn="ctr"/>
                      <a:r>
                        <a:rPr lang="ru-KZ" sz="800" b="0" i="0" u="none" strike="noStrike">
                          <a:solidFill>
                            <a:srgbClr val="000000"/>
                          </a:solidFill>
                          <a:effectLst/>
                          <a:latin typeface="Arial Narrow" panose="020B0606020202030204" pitchFamily="34" charset="0"/>
                        </a:rPr>
                        <a:t>1 059</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solidFill>
                      <a:schemeClr val="accent6">
                        <a:lumMod val="50000"/>
                        <a:alpha val="20000"/>
                      </a:schemeClr>
                    </a:solidFill>
                  </a:tcPr>
                </a:tc>
                <a:tc>
                  <a:txBody>
                    <a:bodyPr/>
                    <a:lstStyle/>
                    <a:p>
                      <a:pPr algn="ctr" fontAlgn="ctr"/>
                      <a:r>
                        <a:rPr lang="ru-KZ" sz="800" b="0" i="0" u="none" strike="noStrike">
                          <a:solidFill>
                            <a:srgbClr val="000000"/>
                          </a:solidFill>
                          <a:effectLst/>
                          <a:latin typeface="Arial Narrow" panose="020B0606020202030204" pitchFamily="34" charset="0"/>
                        </a:rPr>
                        <a:t>1 044</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solidFill>
                      <a:schemeClr val="accent6">
                        <a:lumMod val="50000"/>
                        <a:alpha val="20000"/>
                      </a:schemeClr>
                    </a:solidFill>
                  </a:tcPr>
                </a:tc>
                <a:tc>
                  <a:txBody>
                    <a:bodyPr/>
                    <a:lstStyle/>
                    <a:p>
                      <a:pPr algn="ctr" fontAlgn="ctr"/>
                      <a:r>
                        <a:rPr lang="ru-KZ" sz="800" b="0" i="0" u="none" strike="noStrike">
                          <a:solidFill>
                            <a:srgbClr val="000000"/>
                          </a:solidFill>
                          <a:effectLst/>
                          <a:latin typeface="Arial Narrow" panose="020B0606020202030204" pitchFamily="34" charset="0"/>
                        </a:rPr>
                        <a:t>1 901</a:t>
                      </a:r>
                    </a:p>
                  </a:txBody>
                  <a:tcPr marL="9525" marR="9525" marT="9525" marB="0" anchor="ctr">
                    <a:lnL w="6350" cap="flat" cmpd="sng" algn="ctr">
                      <a:solidFill>
                        <a:schemeClr val="tx1"/>
                      </a:solidFill>
                      <a:prstDash val="sysDot"/>
                      <a:round/>
                      <a:headEnd type="none" w="med" len="med"/>
                      <a:tailEnd type="none" w="med" len="med"/>
                    </a:lnL>
                    <a:lnR w="12700" cap="flat" cmpd="sng" algn="ctr">
                      <a:noFill/>
                      <a:prstDash val="solid"/>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solidFill>
                      <a:schemeClr val="accent6">
                        <a:lumMod val="50000"/>
                        <a:alpha val="20000"/>
                      </a:schemeClr>
                    </a:solidFill>
                  </a:tcPr>
                </a:tc>
                <a:extLst>
                  <a:ext uri="{0D108BD9-81ED-4DB2-BD59-A6C34878D82A}">
                    <a16:rowId xmlns:a16="http://schemas.microsoft.com/office/drawing/2014/main" val="4077338817"/>
                  </a:ext>
                </a:extLst>
              </a:tr>
              <a:tr h="148474">
                <a:tc>
                  <a:txBody>
                    <a:bodyPr/>
                    <a:lstStyle/>
                    <a:p>
                      <a:pPr marL="72000" algn="l" fontAlgn="b"/>
                      <a:r>
                        <a:rPr lang="ru-RU" sz="800" b="0" i="0" u="none" strike="noStrike" cap="none" dirty="0">
                          <a:solidFill>
                            <a:srgbClr val="000000"/>
                          </a:solidFill>
                          <a:effectLst/>
                          <a:latin typeface="Arial Narrow" panose="020B0606020202030204" pitchFamily="34" charset="0"/>
                          <a:ea typeface="+mn-ea"/>
                          <a:cs typeface="+mn-cs"/>
                          <a:sym typeface="Arial"/>
                        </a:rPr>
                        <a:t>ТЕХНИК МАМАНДАР ЖӘНЕ БАСҚА ДА КӘСІБИ КӨМЕКШІ ПЕРСОНАЛ</a:t>
                      </a:r>
                    </a:p>
                  </a:txBody>
                  <a:tcPr marL="9525" marR="9525" marT="0" marB="0" anchor="ctr">
                    <a:lnL w="76200" cap="flat" cmpd="sng" algn="ctr">
                      <a:noFill/>
                      <a:prstDash val="solid"/>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noFill/>
                  </a:tcPr>
                </a:tc>
                <a:tc>
                  <a:txBody>
                    <a:bodyPr/>
                    <a:lstStyle/>
                    <a:p>
                      <a:pPr algn="ctr" fontAlgn="ctr"/>
                      <a:r>
                        <a:rPr lang="ru-KZ" sz="800" b="0" i="0" u="none" strike="noStrike" dirty="0">
                          <a:solidFill>
                            <a:srgbClr val="000000"/>
                          </a:solidFill>
                          <a:effectLst/>
                          <a:latin typeface="Arial Narrow" panose="020B0606020202030204" pitchFamily="34" charset="0"/>
                        </a:rPr>
                        <a:t>409</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ru-KZ" sz="800" b="0" i="0" u="none" strike="noStrike">
                          <a:solidFill>
                            <a:srgbClr val="000000"/>
                          </a:solidFill>
                          <a:effectLst/>
                          <a:latin typeface="Arial Narrow" panose="020B0606020202030204" pitchFamily="34" charset="0"/>
                        </a:rPr>
                        <a:t>245</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ru-KZ" sz="800" b="0" i="0" u="none" strike="noStrike">
                          <a:solidFill>
                            <a:srgbClr val="000000"/>
                          </a:solidFill>
                          <a:effectLst/>
                          <a:latin typeface="Arial Narrow" panose="020B0606020202030204" pitchFamily="34" charset="0"/>
                        </a:rPr>
                        <a:t>246</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ru-KZ" sz="800" b="0" i="0" u="none" strike="noStrike">
                          <a:solidFill>
                            <a:srgbClr val="000000"/>
                          </a:solidFill>
                          <a:effectLst/>
                          <a:latin typeface="Arial Narrow" panose="020B0606020202030204" pitchFamily="34" charset="0"/>
                        </a:rPr>
                        <a:t>388</a:t>
                      </a:r>
                    </a:p>
                  </a:txBody>
                  <a:tcPr marL="9525" marR="9525" marT="9525" marB="0" anchor="ctr">
                    <a:lnL w="6350" cap="flat" cmpd="sng" algn="ctr">
                      <a:solidFill>
                        <a:schemeClr val="tx1"/>
                      </a:solidFill>
                      <a:prstDash val="sysDot"/>
                      <a:round/>
                      <a:headEnd type="none" w="med" len="med"/>
                      <a:tailEnd type="none" w="med" len="med"/>
                    </a:lnL>
                    <a:lnR w="12700" cap="flat" cmpd="sng" algn="ctr">
                      <a:noFill/>
                      <a:prstDash val="solid"/>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500228116"/>
                  </a:ext>
                </a:extLst>
              </a:tr>
              <a:tr h="148474">
                <a:tc>
                  <a:txBody>
                    <a:bodyPr/>
                    <a:lstStyle/>
                    <a:p>
                      <a:pPr marL="72000" algn="l" fontAlgn="b"/>
                      <a:r>
                        <a:rPr lang="ru-RU" sz="800" b="0" i="0" u="none" strike="noStrike" cap="none" dirty="0">
                          <a:solidFill>
                            <a:srgbClr val="000000"/>
                          </a:solidFill>
                          <a:effectLst/>
                          <a:latin typeface="Arial Narrow" panose="020B0606020202030204" pitchFamily="34" charset="0"/>
                          <a:ea typeface="+mn-ea"/>
                          <a:cs typeface="+mn-cs"/>
                          <a:sym typeface="Arial"/>
                        </a:rPr>
                        <a:t>ӘКІМШІЛЕНДІРУ САЛАСЫНДАҒЫ ҚЫЗМЕТШІЛЕР</a:t>
                      </a:r>
                    </a:p>
                  </a:txBody>
                  <a:tcPr marL="9525" marR="9525" marT="0" marB="0" anchor="ctr">
                    <a:lnL w="76200" cap="flat" cmpd="sng" algn="ctr">
                      <a:noFill/>
                      <a:prstDash val="solid"/>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solidFill>
                      <a:schemeClr val="accent6">
                        <a:lumMod val="50000"/>
                        <a:alpha val="20000"/>
                      </a:schemeClr>
                    </a:solidFill>
                  </a:tcPr>
                </a:tc>
                <a:tc>
                  <a:txBody>
                    <a:bodyPr/>
                    <a:lstStyle/>
                    <a:p>
                      <a:pPr algn="ctr" fontAlgn="ctr"/>
                      <a:r>
                        <a:rPr lang="ru-KZ" sz="800" b="0" i="0" u="none" strike="noStrike" dirty="0">
                          <a:solidFill>
                            <a:srgbClr val="000000"/>
                          </a:solidFill>
                          <a:effectLst/>
                          <a:latin typeface="Arial Narrow" panose="020B0606020202030204" pitchFamily="34" charset="0"/>
                        </a:rPr>
                        <a:t>175</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solidFill>
                      <a:schemeClr val="bg1">
                        <a:lumMod val="50000"/>
                        <a:alpha val="20000"/>
                      </a:schemeClr>
                    </a:solidFill>
                  </a:tcPr>
                </a:tc>
                <a:tc>
                  <a:txBody>
                    <a:bodyPr/>
                    <a:lstStyle/>
                    <a:p>
                      <a:pPr algn="ctr" fontAlgn="ctr"/>
                      <a:r>
                        <a:rPr lang="ru-KZ" sz="800" b="0" i="0" u="none" strike="noStrike">
                          <a:solidFill>
                            <a:srgbClr val="000000"/>
                          </a:solidFill>
                          <a:effectLst/>
                          <a:latin typeface="Arial Narrow" panose="020B0606020202030204" pitchFamily="34" charset="0"/>
                        </a:rPr>
                        <a:t>228</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solidFill>
                      <a:schemeClr val="accent6">
                        <a:lumMod val="50000"/>
                        <a:alpha val="20000"/>
                      </a:schemeClr>
                    </a:solidFill>
                  </a:tcPr>
                </a:tc>
                <a:tc>
                  <a:txBody>
                    <a:bodyPr/>
                    <a:lstStyle/>
                    <a:p>
                      <a:pPr algn="ctr" fontAlgn="ctr"/>
                      <a:r>
                        <a:rPr lang="ru-KZ" sz="800" b="0" i="0" u="none" strike="noStrike">
                          <a:solidFill>
                            <a:srgbClr val="000000"/>
                          </a:solidFill>
                          <a:effectLst/>
                          <a:latin typeface="Arial Narrow" panose="020B0606020202030204" pitchFamily="34" charset="0"/>
                        </a:rPr>
                        <a:t>276</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solidFill>
                      <a:schemeClr val="accent6">
                        <a:lumMod val="50000"/>
                        <a:alpha val="20000"/>
                      </a:schemeClr>
                    </a:solidFill>
                  </a:tcPr>
                </a:tc>
                <a:tc>
                  <a:txBody>
                    <a:bodyPr/>
                    <a:lstStyle/>
                    <a:p>
                      <a:pPr algn="ctr" fontAlgn="ctr"/>
                      <a:r>
                        <a:rPr lang="ru-KZ" sz="800" b="0" i="0" u="none" strike="noStrike">
                          <a:solidFill>
                            <a:srgbClr val="000000"/>
                          </a:solidFill>
                          <a:effectLst/>
                          <a:latin typeface="Arial Narrow" panose="020B0606020202030204" pitchFamily="34" charset="0"/>
                        </a:rPr>
                        <a:t>331</a:t>
                      </a:r>
                    </a:p>
                  </a:txBody>
                  <a:tcPr marL="9525" marR="9525" marT="9525" marB="0" anchor="ctr">
                    <a:lnL w="6350" cap="flat" cmpd="sng" algn="ctr">
                      <a:solidFill>
                        <a:schemeClr val="tx1"/>
                      </a:solidFill>
                      <a:prstDash val="sysDot"/>
                      <a:round/>
                      <a:headEnd type="none" w="med" len="med"/>
                      <a:tailEnd type="none" w="med" len="med"/>
                    </a:lnL>
                    <a:lnR w="12700" cap="flat" cmpd="sng" algn="ctr">
                      <a:noFill/>
                      <a:prstDash val="solid"/>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solidFill>
                      <a:schemeClr val="accent6">
                        <a:lumMod val="50000"/>
                        <a:alpha val="20000"/>
                      </a:schemeClr>
                    </a:solidFill>
                  </a:tcPr>
                </a:tc>
                <a:extLst>
                  <a:ext uri="{0D108BD9-81ED-4DB2-BD59-A6C34878D82A}">
                    <a16:rowId xmlns:a16="http://schemas.microsoft.com/office/drawing/2014/main" val="1221627480"/>
                  </a:ext>
                </a:extLst>
              </a:tr>
              <a:tr h="148474">
                <a:tc>
                  <a:txBody>
                    <a:bodyPr/>
                    <a:lstStyle/>
                    <a:p>
                      <a:pPr marL="72000" algn="l" fontAlgn="b"/>
                      <a:r>
                        <a:rPr lang="ru-RU" sz="800" b="0" i="0" u="none" strike="noStrike" cap="none" dirty="0">
                          <a:solidFill>
                            <a:srgbClr val="000000"/>
                          </a:solidFill>
                          <a:effectLst/>
                          <a:latin typeface="Arial Narrow" panose="020B0606020202030204" pitchFamily="34" charset="0"/>
                          <a:ea typeface="+mn-ea"/>
                          <a:cs typeface="+mn-cs"/>
                          <a:sym typeface="Arial"/>
                        </a:rPr>
                        <a:t>ҚЫЗМЕТ КӨРСЕТУ ЖӘНЕ САУДА САЛАСЫНЫҢ ЖҰМЫСКЕРЛЕРІ</a:t>
                      </a:r>
                    </a:p>
                  </a:txBody>
                  <a:tcPr marL="9525" marR="9525" marT="0" marB="0" anchor="ctr">
                    <a:lnL w="76200" cap="flat" cmpd="sng" algn="ctr">
                      <a:noFill/>
                      <a:prstDash val="solid"/>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noFill/>
                  </a:tcPr>
                </a:tc>
                <a:tc>
                  <a:txBody>
                    <a:bodyPr/>
                    <a:lstStyle/>
                    <a:p>
                      <a:pPr algn="ctr" fontAlgn="ctr"/>
                      <a:r>
                        <a:rPr lang="ru-KZ" sz="800" b="0" i="0" u="none" strike="noStrike">
                          <a:solidFill>
                            <a:srgbClr val="000000"/>
                          </a:solidFill>
                          <a:effectLst/>
                          <a:latin typeface="Arial Narrow" panose="020B0606020202030204" pitchFamily="34" charset="0"/>
                        </a:rPr>
                        <a:t>410</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ru-KZ" sz="800" b="0" i="0" u="none" strike="noStrike">
                          <a:solidFill>
                            <a:srgbClr val="000000"/>
                          </a:solidFill>
                          <a:effectLst/>
                          <a:latin typeface="Arial Narrow" panose="020B0606020202030204" pitchFamily="34" charset="0"/>
                        </a:rPr>
                        <a:t>146</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ru-KZ" sz="800" b="0" i="0" u="none" strike="noStrike">
                          <a:solidFill>
                            <a:srgbClr val="000000"/>
                          </a:solidFill>
                          <a:effectLst/>
                          <a:latin typeface="Arial Narrow" panose="020B0606020202030204" pitchFamily="34" charset="0"/>
                        </a:rPr>
                        <a:t>220</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ru-KZ" sz="800" b="0" i="0" u="none" strike="noStrike">
                          <a:solidFill>
                            <a:srgbClr val="000000"/>
                          </a:solidFill>
                          <a:effectLst/>
                          <a:latin typeface="Arial Narrow" panose="020B0606020202030204" pitchFamily="34" charset="0"/>
                        </a:rPr>
                        <a:t>402</a:t>
                      </a:r>
                    </a:p>
                  </a:txBody>
                  <a:tcPr marL="9525" marR="9525" marT="9525" marB="0" anchor="ctr">
                    <a:lnL w="6350" cap="flat" cmpd="sng" algn="ctr">
                      <a:solidFill>
                        <a:schemeClr val="tx1"/>
                      </a:solidFill>
                      <a:prstDash val="sysDot"/>
                      <a:round/>
                      <a:headEnd type="none" w="med" len="med"/>
                      <a:tailEnd type="none" w="med" len="med"/>
                    </a:lnL>
                    <a:lnR w="12700" cap="flat" cmpd="sng" algn="ctr">
                      <a:noFill/>
                      <a:prstDash val="solid"/>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182707914"/>
                  </a:ext>
                </a:extLst>
              </a:tr>
              <a:tr h="148474">
                <a:tc>
                  <a:txBody>
                    <a:bodyPr/>
                    <a:lstStyle/>
                    <a:p>
                      <a:pPr marL="72000" algn="l" fontAlgn="b"/>
                      <a:r>
                        <a:rPr lang="ru-RU" sz="800" b="0" i="0" u="none" strike="noStrike" cap="none" dirty="0">
                          <a:solidFill>
                            <a:srgbClr val="000000"/>
                          </a:solidFill>
                          <a:effectLst/>
                          <a:latin typeface="Arial Narrow" panose="020B0606020202030204" pitchFamily="34" charset="0"/>
                          <a:ea typeface="+mn-ea"/>
                          <a:cs typeface="+mn-cs"/>
                          <a:sym typeface="Arial"/>
                        </a:rPr>
                        <a:t>ФЕРМЕР Ж/Е АУЫЛ/ОРМАН, БАЛЫҚ ШАРУА-ЫҢ Ж/Е БАЛЫҚ АУЛАУ ЖҰМЫС-РЫ</a:t>
                      </a:r>
                    </a:p>
                  </a:txBody>
                  <a:tcPr marL="9525" marR="9525" marT="0" marB="0" anchor="ctr">
                    <a:lnL w="76200" cap="flat" cmpd="sng" algn="ctr">
                      <a:noFill/>
                      <a:prstDash val="solid"/>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solidFill>
                      <a:schemeClr val="accent6">
                        <a:lumMod val="50000"/>
                        <a:alpha val="20000"/>
                      </a:schemeClr>
                    </a:solidFill>
                  </a:tcPr>
                </a:tc>
                <a:tc>
                  <a:txBody>
                    <a:bodyPr/>
                    <a:lstStyle/>
                    <a:p>
                      <a:pPr algn="ctr" fontAlgn="ctr"/>
                      <a:r>
                        <a:rPr lang="ru-KZ" sz="800" b="0" i="0" u="none" strike="noStrike" dirty="0">
                          <a:solidFill>
                            <a:srgbClr val="000000"/>
                          </a:solidFill>
                          <a:effectLst/>
                          <a:latin typeface="Arial Narrow" panose="020B0606020202030204" pitchFamily="34" charset="0"/>
                        </a:rPr>
                        <a:t>141</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solidFill>
                      <a:schemeClr val="bg1">
                        <a:lumMod val="50000"/>
                        <a:alpha val="20000"/>
                      </a:schemeClr>
                    </a:solidFill>
                  </a:tcPr>
                </a:tc>
                <a:tc>
                  <a:txBody>
                    <a:bodyPr/>
                    <a:lstStyle/>
                    <a:p>
                      <a:pPr algn="ctr" fontAlgn="ctr"/>
                      <a:r>
                        <a:rPr lang="ru-KZ" sz="800" b="0" i="0" u="none" strike="noStrike">
                          <a:solidFill>
                            <a:srgbClr val="000000"/>
                          </a:solidFill>
                          <a:effectLst/>
                          <a:latin typeface="Arial Narrow" panose="020B0606020202030204" pitchFamily="34" charset="0"/>
                        </a:rPr>
                        <a:t>47</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solidFill>
                      <a:schemeClr val="accent6">
                        <a:lumMod val="50000"/>
                        <a:alpha val="20000"/>
                      </a:schemeClr>
                    </a:solidFill>
                  </a:tcPr>
                </a:tc>
                <a:tc>
                  <a:txBody>
                    <a:bodyPr/>
                    <a:lstStyle/>
                    <a:p>
                      <a:pPr algn="ctr" fontAlgn="ctr"/>
                      <a:r>
                        <a:rPr lang="ru-KZ" sz="800" b="0" i="0" u="none" strike="noStrike">
                          <a:solidFill>
                            <a:srgbClr val="000000"/>
                          </a:solidFill>
                          <a:effectLst/>
                          <a:latin typeface="Arial Narrow" panose="020B0606020202030204" pitchFamily="34" charset="0"/>
                        </a:rPr>
                        <a:t>134</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solidFill>
                      <a:schemeClr val="accent6">
                        <a:lumMod val="50000"/>
                        <a:alpha val="20000"/>
                      </a:schemeClr>
                    </a:solidFill>
                  </a:tcPr>
                </a:tc>
                <a:tc>
                  <a:txBody>
                    <a:bodyPr/>
                    <a:lstStyle/>
                    <a:p>
                      <a:pPr algn="ctr" fontAlgn="ctr"/>
                      <a:r>
                        <a:rPr lang="ru-KZ" sz="800" b="0" i="0" u="none" strike="noStrike">
                          <a:solidFill>
                            <a:srgbClr val="000000"/>
                          </a:solidFill>
                          <a:effectLst/>
                          <a:latin typeface="Arial Narrow" panose="020B0606020202030204" pitchFamily="34" charset="0"/>
                        </a:rPr>
                        <a:t>54</a:t>
                      </a:r>
                    </a:p>
                  </a:txBody>
                  <a:tcPr marL="9525" marR="9525" marT="9525" marB="0" anchor="ctr">
                    <a:lnL w="6350" cap="flat" cmpd="sng" algn="ctr">
                      <a:solidFill>
                        <a:schemeClr val="tx1"/>
                      </a:solidFill>
                      <a:prstDash val="sysDot"/>
                      <a:round/>
                      <a:headEnd type="none" w="med" len="med"/>
                      <a:tailEnd type="none" w="med" len="med"/>
                    </a:lnL>
                    <a:lnR w="12700" cap="flat" cmpd="sng" algn="ctr">
                      <a:noFill/>
                      <a:prstDash val="solid"/>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solidFill>
                      <a:schemeClr val="accent6">
                        <a:lumMod val="50000"/>
                        <a:alpha val="20000"/>
                      </a:schemeClr>
                    </a:solidFill>
                  </a:tcPr>
                </a:tc>
                <a:extLst>
                  <a:ext uri="{0D108BD9-81ED-4DB2-BD59-A6C34878D82A}">
                    <a16:rowId xmlns:a16="http://schemas.microsoft.com/office/drawing/2014/main" val="3434696259"/>
                  </a:ext>
                </a:extLst>
              </a:tr>
              <a:tr h="148474">
                <a:tc>
                  <a:txBody>
                    <a:bodyPr/>
                    <a:lstStyle/>
                    <a:p>
                      <a:pPr marL="72000" algn="l" fontAlgn="b"/>
                      <a:r>
                        <a:rPr lang="ru-RU" sz="800" b="0" i="0" u="none" strike="noStrike" cap="none" dirty="0">
                          <a:solidFill>
                            <a:srgbClr val="000000"/>
                          </a:solidFill>
                          <a:effectLst/>
                          <a:latin typeface="Arial Narrow" panose="020B0606020202030204" pitchFamily="34" charset="0"/>
                          <a:ea typeface="+mn-ea"/>
                          <a:cs typeface="+mn-cs"/>
                          <a:sym typeface="Arial"/>
                        </a:rPr>
                        <a:t>ӨНЕРКӘСІП, ҚҰРЫЛЫС, КӨЛІК Ж/Е БАСҚА ТЕКТЕС ЖҰМЫСШЫЛАРЫ</a:t>
                      </a:r>
                    </a:p>
                  </a:txBody>
                  <a:tcPr marL="9525" marR="9525" marT="0" marB="0" anchor="ctr">
                    <a:lnL w="76200" cap="flat" cmpd="sng" algn="ctr">
                      <a:noFill/>
                      <a:prstDash val="solid"/>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noFill/>
                  </a:tcPr>
                </a:tc>
                <a:tc>
                  <a:txBody>
                    <a:bodyPr/>
                    <a:lstStyle/>
                    <a:p>
                      <a:pPr algn="ctr" fontAlgn="ctr"/>
                      <a:r>
                        <a:rPr lang="ru-KZ" sz="800" b="0" i="0" u="none" strike="noStrike" dirty="0">
                          <a:solidFill>
                            <a:srgbClr val="000000"/>
                          </a:solidFill>
                          <a:effectLst/>
                          <a:latin typeface="Arial Narrow" panose="020B0606020202030204" pitchFamily="34" charset="0"/>
                        </a:rPr>
                        <a:t>550</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ru-KZ" sz="800" b="0" i="0" u="none" strike="noStrike">
                          <a:solidFill>
                            <a:srgbClr val="000000"/>
                          </a:solidFill>
                          <a:effectLst/>
                          <a:latin typeface="Arial Narrow" panose="020B0606020202030204" pitchFamily="34" charset="0"/>
                        </a:rPr>
                        <a:t>489</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ru-KZ" sz="800" b="0" i="0" u="none" strike="noStrike">
                          <a:solidFill>
                            <a:srgbClr val="000000"/>
                          </a:solidFill>
                          <a:effectLst/>
                          <a:latin typeface="Arial Narrow" panose="020B0606020202030204" pitchFamily="34" charset="0"/>
                        </a:rPr>
                        <a:t>616</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ru-KZ" sz="800" b="0" i="0" u="none" strike="noStrike">
                          <a:solidFill>
                            <a:srgbClr val="000000"/>
                          </a:solidFill>
                          <a:effectLst/>
                          <a:latin typeface="Arial Narrow" panose="020B0606020202030204" pitchFamily="34" charset="0"/>
                        </a:rPr>
                        <a:t>722</a:t>
                      </a:r>
                    </a:p>
                  </a:txBody>
                  <a:tcPr marL="9525" marR="9525" marT="9525" marB="0" anchor="ctr">
                    <a:lnL w="6350" cap="flat" cmpd="sng" algn="ctr">
                      <a:solidFill>
                        <a:schemeClr val="tx1"/>
                      </a:solidFill>
                      <a:prstDash val="sysDot"/>
                      <a:round/>
                      <a:headEnd type="none" w="med" len="med"/>
                      <a:tailEnd type="none" w="med" len="med"/>
                    </a:lnL>
                    <a:lnR w="12700" cap="flat" cmpd="sng" algn="ctr">
                      <a:noFill/>
                      <a:prstDash val="solid"/>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033135677"/>
                  </a:ext>
                </a:extLst>
              </a:tr>
              <a:tr h="148474">
                <a:tc>
                  <a:txBody>
                    <a:bodyPr/>
                    <a:lstStyle/>
                    <a:p>
                      <a:pPr marL="72000" algn="l" fontAlgn="b"/>
                      <a:r>
                        <a:rPr lang="ru-RU" sz="800" b="0" i="0" u="none" strike="noStrike" cap="none" dirty="0">
                          <a:solidFill>
                            <a:srgbClr val="000000"/>
                          </a:solidFill>
                          <a:effectLst/>
                          <a:latin typeface="Arial Narrow" panose="020B0606020202030204" pitchFamily="34" charset="0"/>
                          <a:ea typeface="+mn-ea"/>
                          <a:cs typeface="+mn-cs"/>
                          <a:sym typeface="Arial"/>
                        </a:rPr>
                        <a:t>ӨНДІРІСТІК ЖАБДЫҚ ОПЕРАТОРЛАРЫ, ҚҰРАСТЫРУШЫЛАРЫ Ж/Е ЖҮРГІЗУШІЛЕРІ</a:t>
                      </a:r>
                    </a:p>
                  </a:txBody>
                  <a:tcPr marL="9525" marR="9525" marT="0" marB="0" anchor="ctr">
                    <a:lnL w="76200" cap="flat" cmpd="sng" algn="ctr">
                      <a:noFill/>
                      <a:prstDash val="solid"/>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solidFill>
                      <a:schemeClr val="accent6">
                        <a:lumMod val="50000"/>
                        <a:alpha val="20000"/>
                      </a:schemeClr>
                    </a:solidFill>
                  </a:tcPr>
                </a:tc>
                <a:tc>
                  <a:txBody>
                    <a:bodyPr/>
                    <a:lstStyle/>
                    <a:p>
                      <a:pPr algn="ctr" fontAlgn="ctr"/>
                      <a:r>
                        <a:rPr lang="ru-KZ" sz="800" b="0" i="0" u="none" strike="noStrike" dirty="0">
                          <a:solidFill>
                            <a:srgbClr val="000000"/>
                          </a:solidFill>
                          <a:effectLst/>
                          <a:latin typeface="Arial Narrow" panose="020B0606020202030204" pitchFamily="34" charset="0"/>
                        </a:rPr>
                        <a:t>470</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solidFill>
                      <a:schemeClr val="bg1">
                        <a:lumMod val="50000"/>
                        <a:alpha val="20000"/>
                      </a:schemeClr>
                    </a:solidFill>
                  </a:tcPr>
                </a:tc>
                <a:tc>
                  <a:txBody>
                    <a:bodyPr/>
                    <a:lstStyle/>
                    <a:p>
                      <a:pPr algn="ctr" fontAlgn="ctr"/>
                      <a:r>
                        <a:rPr lang="ru-KZ" sz="800" b="0" i="0" u="none" strike="noStrike">
                          <a:solidFill>
                            <a:srgbClr val="000000"/>
                          </a:solidFill>
                          <a:effectLst/>
                          <a:latin typeface="Arial Narrow" panose="020B0606020202030204" pitchFamily="34" charset="0"/>
                        </a:rPr>
                        <a:t>399</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solidFill>
                      <a:schemeClr val="accent6">
                        <a:lumMod val="50000"/>
                        <a:alpha val="20000"/>
                      </a:schemeClr>
                    </a:solidFill>
                  </a:tcPr>
                </a:tc>
                <a:tc>
                  <a:txBody>
                    <a:bodyPr/>
                    <a:lstStyle/>
                    <a:p>
                      <a:pPr algn="ctr" fontAlgn="ctr"/>
                      <a:r>
                        <a:rPr lang="ru-KZ" sz="800" b="0" i="0" u="none" strike="noStrike">
                          <a:solidFill>
                            <a:srgbClr val="000000"/>
                          </a:solidFill>
                          <a:effectLst/>
                          <a:latin typeface="Arial Narrow" panose="020B0606020202030204" pitchFamily="34" charset="0"/>
                        </a:rPr>
                        <a:t>538</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solidFill>
                      <a:schemeClr val="accent6">
                        <a:lumMod val="50000"/>
                        <a:alpha val="20000"/>
                      </a:schemeClr>
                    </a:solidFill>
                  </a:tcPr>
                </a:tc>
                <a:tc>
                  <a:txBody>
                    <a:bodyPr/>
                    <a:lstStyle/>
                    <a:p>
                      <a:pPr algn="ctr" fontAlgn="ctr"/>
                      <a:r>
                        <a:rPr lang="ru-KZ" sz="800" b="0" i="0" u="none" strike="noStrike">
                          <a:solidFill>
                            <a:srgbClr val="000000"/>
                          </a:solidFill>
                          <a:effectLst/>
                          <a:latin typeface="Arial Narrow" panose="020B0606020202030204" pitchFamily="34" charset="0"/>
                        </a:rPr>
                        <a:t>650</a:t>
                      </a:r>
                    </a:p>
                  </a:txBody>
                  <a:tcPr marL="9525" marR="9525" marT="9525" marB="0" anchor="ctr">
                    <a:lnL w="6350" cap="flat" cmpd="sng" algn="ctr">
                      <a:solidFill>
                        <a:schemeClr val="tx1"/>
                      </a:solidFill>
                      <a:prstDash val="sysDot"/>
                      <a:round/>
                      <a:headEnd type="none" w="med" len="med"/>
                      <a:tailEnd type="none" w="med" len="med"/>
                    </a:lnL>
                    <a:lnR w="12700" cap="flat" cmpd="sng" algn="ctr">
                      <a:noFill/>
                      <a:prstDash val="solid"/>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solidFill>
                      <a:schemeClr val="accent6">
                        <a:lumMod val="50000"/>
                        <a:alpha val="20000"/>
                      </a:schemeClr>
                    </a:solidFill>
                  </a:tcPr>
                </a:tc>
                <a:extLst>
                  <a:ext uri="{0D108BD9-81ED-4DB2-BD59-A6C34878D82A}">
                    <a16:rowId xmlns:a16="http://schemas.microsoft.com/office/drawing/2014/main" val="3877348172"/>
                  </a:ext>
                </a:extLst>
              </a:tr>
              <a:tr h="148474">
                <a:tc>
                  <a:txBody>
                    <a:bodyPr/>
                    <a:lstStyle/>
                    <a:p>
                      <a:pPr marL="72000" algn="l" fontAlgn="b"/>
                      <a:r>
                        <a:rPr lang="ru-RU" sz="800" b="0" i="0" u="none" strike="noStrike" cap="none" dirty="0">
                          <a:solidFill>
                            <a:srgbClr val="000000"/>
                          </a:solidFill>
                          <a:effectLst/>
                          <a:latin typeface="Arial Narrow" panose="020B0606020202030204" pitchFamily="34" charset="0"/>
                          <a:ea typeface="+mn-ea"/>
                          <a:cs typeface="+mn-cs"/>
                          <a:sym typeface="Arial"/>
                        </a:rPr>
                        <a:t>БІЛІКТІЛІГІ ЖОҚ ЖҰМЫСШЫЛАР</a:t>
                      </a:r>
                    </a:p>
                  </a:txBody>
                  <a:tcPr marL="9525" marR="9525" marT="0" marB="0" anchor="ctr">
                    <a:lnL w="76200" cap="flat" cmpd="sng" algn="ctr">
                      <a:noFill/>
                      <a:prstDash val="solid"/>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noFill/>
                  </a:tcPr>
                </a:tc>
                <a:tc>
                  <a:txBody>
                    <a:bodyPr/>
                    <a:lstStyle/>
                    <a:p>
                      <a:pPr algn="ctr" fontAlgn="ctr"/>
                      <a:r>
                        <a:rPr lang="ru-KZ" sz="800" b="0" i="0" u="none" strike="noStrike" dirty="0">
                          <a:solidFill>
                            <a:srgbClr val="000000"/>
                          </a:solidFill>
                          <a:effectLst/>
                          <a:latin typeface="Arial Narrow" panose="020B0606020202030204" pitchFamily="34" charset="0"/>
                        </a:rPr>
                        <a:t>829</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ru-KZ" sz="800" b="0" i="0" u="none" strike="noStrike">
                          <a:solidFill>
                            <a:srgbClr val="000000"/>
                          </a:solidFill>
                          <a:effectLst/>
                          <a:latin typeface="Arial Narrow" panose="020B0606020202030204" pitchFamily="34" charset="0"/>
                        </a:rPr>
                        <a:t>1 098</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ru-KZ" sz="800" b="0" i="0" u="none" strike="noStrike">
                          <a:solidFill>
                            <a:srgbClr val="000000"/>
                          </a:solidFill>
                          <a:effectLst/>
                          <a:latin typeface="Arial Narrow" panose="020B0606020202030204" pitchFamily="34" charset="0"/>
                        </a:rPr>
                        <a:t>1 605</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ru-KZ" sz="800" b="0" i="0" u="none" strike="noStrike" dirty="0">
                          <a:solidFill>
                            <a:srgbClr val="000000"/>
                          </a:solidFill>
                          <a:effectLst/>
                          <a:latin typeface="Arial Narrow" panose="020B0606020202030204" pitchFamily="34" charset="0"/>
                        </a:rPr>
                        <a:t>1 578</a:t>
                      </a:r>
                    </a:p>
                  </a:txBody>
                  <a:tcPr marL="9525" marR="9525" marT="9525" marB="0" anchor="ctr">
                    <a:lnL w="6350" cap="flat" cmpd="sng" algn="ctr">
                      <a:solidFill>
                        <a:schemeClr val="tx1"/>
                      </a:solidFill>
                      <a:prstDash val="sysDot"/>
                      <a:round/>
                      <a:headEnd type="none" w="med" len="med"/>
                      <a:tailEnd type="none" w="med" len="med"/>
                    </a:lnL>
                    <a:lnR w="12700" cap="flat" cmpd="sng" algn="ctr">
                      <a:noFill/>
                      <a:prstDash val="solid"/>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605250712"/>
                  </a:ext>
                </a:extLst>
              </a:tr>
            </a:tbl>
          </a:graphicData>
        </a:graphic>
      </p:graphicFrame>
      <p:sp>
        <p:nvSpPr>
          <p:cNvPr id="3" name="Номер слайда 2">
            <a:extLst>
              <a:ext uri="{FF2B5EF4-FFF2-40B4-BE49-F238E27FC236}">
                <a16:creationId xmlns:a16="http://schemas.microsoft.com/office/drawing/2014/main" id="{0FE3E8E7-F31A-7D55-7372-1BEAD488D2B4}"/>
              </a:ext>
            </a:extLst>
          </p:cNvPr>
          <p:cNvSpPr>
            <a:spLocks noGrp="1"/>
          </p:cNvSpPr>
          <p:nvPr>
            <p:ph type="sldNum" sz="quarter" idx="12"/>
          </p:nvPr>
        </p:nvSpPr>
        <p:spPr/>
        <p:txBody>
          <a:bodyPr/>
          <a:lstStyle/>
          <a:p>
            <a:fld id="{4060C6F1-8618-4CCA-B45E-7B199C8F5830}" type="slidenum">
              <a:rPr lang="ru-RU" smtClean="0"/>
              <a:pPr/>
              <a:t>23</a:t>
            </a:fld>
            <a:r>
              <a:rPr lang="en-US" dirty="0"/>
              <a:t> </a:t>
            </a:r>
            <a:r>
              <a:rPr lang="ru-RU" dirty="0"/>
              <a:t>из 82</a:t>
            </a:r>
          </a:p>
        </p:txBody>
      </p:sp>
      <p:sp>
        <p:nvSpPr>
          <p:cNvPr id="6" name="Заголовок 3">
            <a:extLst>
              <a:ext uri="{FF2B5EF4-FFF2-40B4-BE49-F238E27FC236}">
                <a16:creationId xmlns:a16="http://schemas.microsoft.com/office/drawing/2014/main" id="{AC634985-2978-6D1D-9219-6D9F23D568B0}"/>
              </a:ext>
            </a:extLst>
          </p:cNvPr>
          <p:cNvSpPr txBox="1">
            <a:spLocks/>
          </p:cNvSpPr>
          <p:nvPr/>
        </p:nvSpPr>
        <p:spPr>
          <a:xfrm>
            <a:off x="72000" y="0"/>
            <a:ext cx="12120000" cy="859626"/>
          </a:xfrm>
          <a:prstGeom prst="rect">
            <a:avLst/>
          </a:prstGeom>
        </p:spPr>
        <p:txBody>
          <a:bodyPr anchor="ctr"/>
          <a:lstStyle>
            <a:defPPr marR="0" lvl="0" algn="l" rtl="0">
              <a:lnSpc>
                <a:spcPct val="100000"/>
              </a:lnSpc>
              <a:spcBef>
                <a:spcPts val="0"/>
              </a:spcBef>
              <a:spcAft>
                <a:spcPts val="0"/>
              </a:spcAft>
            </a:defPPr>
            <a:lvl1pPr marR="0" lvl="0" algn="l" rtl="0" eaLnBrk="1" hangingPunct="1">
              <a:lnSpc>
                <a:spcPct val="100000"/>
              </a:lnSpc>
              <a:spcBef>
                <a:spcPts val="0"/>
              </a:spcBef>
              <a:spcAft>
                <a:spcPts val="0"/>
              </a:spcAft>
              <a:buNone/>
              <a:defRPr sz="2667" b="1" i="0" u="none" strike="noStrike" cap="none">
                <a:solidFill>
                  <a:srgbClr val="007F76"/>
                </a:solidFill>
                <a:latin typeface="Arial" panose="020B0604020202020204" pitchFamily="34" charset="0"/>
                <a:ea typeface="Calibri" panose="020F0502020204030204" pitchFamily="34" charset="0"/>
                <a:cs typeface="Arial" panose="020B0604020202020204" pitchFamily="34" charset="0"/>
                <a:sym typeface="Arial"/>
              </a:defRPr>
            </a:lvl1pPr>
          </a:lstStyle>
          <a:p>
            <a:pPr defTabSz="914400"/>
            <a:r>
              <a:rPr lang="ru-RU" dirty="0"/>
              <a:t>Абай </a:t>
            </a:r>
            <a:r>
              <a:rPr lang="ru-RU" dirty="0" err="1"/>
              <a:t>облысындағы</a:t>
            </a:r>
            <a:r>
              <a:rPr lang="ru-RU" dirty="0"/>
              <a:t> бос </a:t>
            </a:r>
            <a:r>
              <a:rPr lang="ru-RU" dirty="0" err="1"/>
              <a:t>жұмыс</a:t>
            </a:r>
            <a:r>
              <a:rPr lang="ru-RU" dirty="0"/>
              <a:t> </a:t>
            </a:r>
            <a:r>
              <a:rPr lang="ru-RU" dirty="0" err="1"/>
              <a:t>орындарының</a:t>
            </a:r>
            <a:r>
              <a:rPr lang="ru-RU" dirty="0"/>
              <a:t> </a:t>
            </a:r>
            <a:r>
              <a:rPr lang="ru-RU" dirty="0" err="1"/>
              <a:t>негізгі</a:t>
            </a:r>
            <a:r>
              <a:rPr lang="ru-RU" dirty="0"/>
              <a:t> </a:t>
            </a:r>
            <a:r>
              <a:rPr lang="ru-RU" dirty="0" err="1"/>
              <a:t>көрсеткіштері</a:t>
            </a:r>
            <a:endParaRPr lang="ru-KZ" kern="0" dirty="0"/>
          </a:p>
        </p:txBody>
      </p:sp>
      <p:graphicFrame>
        <p:nvGraphicFramePr>
          <p:cNvPr id="5" name="Диаграмма 4">
            <a:extLst>
              <a:ext uri="{FF2B5EF4-FFF2-40B4-BE49-F238E27FC236}">
                <a16:creationId xmlns:a16="http://schemas.microsoft.com/office/drawing/2014/main" id="{788C86C1-5554-716E-F3C9-BE0E716A6711}"/>
              </a:ext>
            </a:extLst>
          </p:cNvPr>
          <p:cNvGraphicFramePr/>
          <p:nvPr>
            <p:extLst>
              <p:ext uri="{D42A27DB-BD31-4B8C-83A1-F6EECF244321}">
                <p14:modId xmlns:p14="http://schemas.microsoft.com/office/powerpoint/2010/main" val="3799521153"/>
              </p:ext>
            </p:extLst>
          </p:nvPr>
        </p:nvGraphicFramePr>
        <p:xfrm>
          <a:off x="71999" y="1244713"/>
          <a:ext cx="6313561" cy="2460512"/>
        </p:xfrm>
        <a:graphic>
          <a:graphicData uri="http://schemas.openxmlformats.org/drawingml/2006/chart">
            <c:chart xmlns:c="http://schemas.openxmlformats.org/drawingml/2006/chart" xmlns:r="http://schemas.openxmlformats.org/officeDocument/2006/relationships" r:id="rId2"/>
          </a:graphicData>
        </a:graphic>
      </p:graphicFrame>
      <p:graphicFrame>
        <p:nvGraphicFramePr>
          <p:cNvPr id="7" name="Диаграмма 6">
            <a:extLst>
              <a:ext uri="{FF2B5EF4-FFF2-40B4-BE49-F238E27FC236}">
                <a16:creationId xmlns:a16="http://schemas.microsoft.com/office/drawing/2014/main" id="{E0DC69FB-5FF3-973A-3243-D6E26487BC70}"/>
              </a:ext>
            </a:extLst>
          </p:cNvPr>
          <p:cNvGraphicFramePr/>
          <p:nvPr>
            <p:extLst>
              <p:ext uri="{D42A27DB-BD31-4B8C-83A1-F6EECF244321}">
                <p14:modId xmlns:p14="http://schemas.microsoft.com/office/powerpoint/2010/main" val="294953984"/>
              </p:ext>
            </p:extLst>
          </p:nvPr>
        </p:nvGraphicFramePr>
        <p:xfrm>
          <a:off x="103102" y="3956050"/>
          <a:ext cx="3022653" cy="2690506"/>
        </p:xfrm>
        <a:graphic>
          <a:graphicData uri="http://schemas.openxmlformats.org/drawingml/2006/chart">
            <c:chart xmlns:c="http://schemas.openxmlformats.org/drawingml/2006/chart" xmlns:r="http://schemas.openxmlformats.org/officeDocument/2006/relationships" r:id="rId3"/>
          </a:graphicData>
        </a:graphic>
      </p:graphicFrame>
      <p:graphicFrame>
        <p:nvGraphicFramePr>
          <p:cNvPr id="9" name="Диаграмма 8">
            <a:extLst>
              <a:ext uri="{FF2B5EF4-FFF2-40B4-BE49-F238E27FC236}">
                <a16:creationId xmlns:a16="http://schemas.microsoft.com/office/drawing/2014/main" id="{95D9626B-49CB-C876-797D-BCC0C1BBD715}"/>
              </a:ext>
            </a:extLst>
          </p:cNvPr>
          <p:cNvGraphicFramePr/>
          <p:nvPr>
            <p:extLst>
              <p:ext uri="{D42A27DB-BD31-4B8C-83A1-F6EECF244321}">
                <p14:modId xmlns:p14="http://schemas.microsoft.com/office/powerpoint/2010/main" val="2560178403"/>
              </p:ext>
            </p:extLst>
          </p:nvPr>
        </p:nvGraphicFramePr>
        <p:xfrm>
          <a:off x="3266179" y="3956050"/>
          <a:ext cx="3022653" cy="2690506"/>
        </p:xfrm>
        <a:graphic>
          <a:graphicData uri="http://schemas.openxmlformats.org/drawingml/2006/chart">
            <c:chart xmlns:c="http://schemas.openxmlformats.org/drawingml/2006/chart" xmlns:r="http://schemas.openxmlformats.org/officeDocument/2006/relationships" r:id="rId4"/>
          </a:graphicData>
        </a:graphic>
      </p:graphicFrame>
      <p:cxnSp>
        <p:nvCxnSpPr>
          <p:cNvPr id="11" name="Прямая соединительная линия 10">
            <a:extLst>
              <a:ext uri="{FF2B5EF4-FFF2-40B4-BE49-F238E27FC236}">
                <a16:creationId xmlns:a16="http://schemas.microsoft.com/office/drawing/2014/main" id="{99657457-206A-9F40-19FD-19D2B79F1EF4}"/>
              </a:ext>
            </a:extLst>
          </p:cNvPr>
          <p:cNvCxnSpPr>
            <a:cxnSpLocks/>
          </p:cNvCxnSpPr>
          <p:nvPr/>
        </p:nvCxnSpPr>
        <p:spPr>
          <a:xfrm>
            <a:off x="3200401" y="3750906"/>
            <a:ext cx="0" cy="2799183"/>
          </a:xfrm>
          <a:prstGeom prst="line">
            <a:avLst/>
          </a:prstGeom>
          <a:ln>
            <a:solidFill>
              <a:srgbClr val="007F76"/>
            </a:solidFill>
          </a:ln>
        </p:spPr>
        <p:style>
          <a:lnRef idx="1">
            <a:schemeClr val="accent1"/>
          </a:lnRef>
          <a:fillRef idx="0">
            <a:schemeClr val="accent1"/>
          </a:fillRef>
          <a:effectRef idx="0">
            <a:schemeClr val="accent1"/>
          </a:effectRef>
          <a:fontRef idx="minor">
            <a:schemeClr val="tx1"/>
          </a:fontRef>
        </p:style>
      </p:cxnSp>
      <p:sp>
        <p:nvSpPr>
          <p:cNvPr id="12" name="Заголовок 3">
            <a:extLst>
              <a:ext uri="{FF2B5EF4-FFF2-40B4-BE49-F238E27FC236}">
                <a16:creationId xmlns:a16="http://schemas.microsoft.com/office/drawing/2014/main" id="{E6E92AF7-86AB-ABC1-7734-2F295192455D}"/>
              </a:ext>
            </a:extLst>
          </p:cNvPr>
          <p:cNvSpPr txBox="1">
            <a:spLocks/>
          </p:cNvSpPr>
          <p:nvPr/>
        </p:nvSpPr>
        <p:spPr>
          <a:xfrm>
            <a:off x="366141" y="780178"/>
            <a:ext cx="5633443" cy="409575"/>
          </a:xfrm>
          <a:prstGeom prst="rect">
            <a:avLst/>
          </a:prstGeom>
        </p:spPr>
        <p:txBody>
          <a:bodyPr anchor="ctr"/>
          <a:lstStyle>
            <a:defPPr marR="0" lvl="0" algn="l" rtl="0">
              <a:lnSpc>
                <a:spcPct val="100000"/>
              </a:lnSpc>
              <a:spcBef>
                <a:spcPts val="0"/>
              </a:spcBef>
              <a:spcAft>
                <a:spcPts val="0"/>
              </a:spcAft>
            </a:defPPr>
            <a:lvl1pPr marR="0" lvl="0" algn="l" rtl="0" eaLnBrk="1" hangingPunct="1">
              <a:lnSpc>
                <a:spcPct val="100000"/>
              </a:lnSpc>
              <a:spcBef>
                <a:spcPts val="0"/>
              </a:spcBef>
              <a:spcAft>
                <a:spcPts val="0"/>
              </a:spcAft>
              <a:buNone/>
              <a:defRPr sz="2667" b="1" i="0" u="none" strike="noStrike" cap="none">
                <a:solidFill>
                  <a:srgbClr val="007F76"/>
                </a:solidFill>
                <a:latin typeface="Arial" panose="020B0604020202020204" pitchFamily="34" charset="0"/>
                <a:ea typeface="Calibri" panose="020F0502020204030204" pitchFamily="34" charset="0"/>
                <a:cs typeface="Arial" panose="020B0604020202020204" pitchFamily="34" charset="0"/>
                <a:sym typeface="Arial"/>
              </a:defRPr>
            </a:lvl1pPr>
          </a:lstStyle>
          <a:p>
            <a:pPr algn="ctr" defTabSz="914400"/>
            <a:r>
              <a:rPr lang="ru-RU" sz="1400" kern="0" dirty="0" err="1"/>
              <a:t>Базалық</a:t>
            </a:r>
            <a:r>
              <a:rPr lang="ru-RU" sz="1400" kern="0" dirty="0"/>
              <a:t> сценарий </a:t>
            </a:r>
            <a:r>
              <a:rPr lang="en-US" sz="1800" kern="0" dirty="0"/>
              <a:t>~ 20,4 </a:t>
            </a:r>
            <a:r>
              <a:rPr lang="ru-RU" sz="1800" kern="0" dirty="0" err="1"/>
              <a:t>мың</a:t>
            </a:r>
            <a:r>
              <a:rPr lang="ru-RU" sz="1800" kern="0" dirty="0"/>
              <a:t>. </a:t>
            </a:r>
            <a:r>
              <a:rPr lang="ru-RU" sz="1400" kern="0" dirty="0"/>
              <a:t>бос </a:t>
            </a:r>
            <a:r>
              <a:rPr lang="ru-RU" sz="1400" kern="0" dirty="0" err="1"/>
              <a:t>орын</a:t>
            </a:r>
            <a:r>
              <a:rPr lang="ru-RU" sz="1400" kern="0" dirty="0"/>
              <a:t> 2023 </a:t>
            </a:r>
            <a:r>
              <a:rPr lang="ru-RU" sz="1400" kern="0" dirty="0" err="1"/>
              <a:t>жылда</a:t>
            </a:r>
            <a:endParaRPr lang="ru-KZ" sz="1400" kern="0" dirty="0"/>
          </a:p>
        </p:txBody>
      </p:sp>
      <p:sp>
        <p:nvSpPr>
          <p:cNvPr id="13" name="Заголовок 3">
            <a:extLst>
              <a:ext uri="{FF2B5EF4-FFF2-40B4-BE49-F238E27FC236}">
                <a16:creationId xmlns:a16="http://schemas.microsoft.com/office/drawing/2014/main" id="{629F0D5E-8C8A-1656-D706-B19255A33A9B}"/>
              </a:ext>
            </a:extLst>
          </p:cNvPr>
          <p:cNvSpPr txBox="1">
            <a:spLocks/>
          </p:cNvSpPr>
          <p:nvPr/>
        </p:nvSpPr>
        <p:spPr>
          <a:xfrm>
            <a:off x="396649" y="3740847"/>
            <a:ext cx="2496574" cy="409575"/>
          </a:xfrm>
          <a:prstGeom prst="rect">
            <a:avLst/>
          </a:prstGeom>
        </p:spPr>
        <p:txBody>
          <a:bodyPr anchor="ctr"/>
          <a:lstStyle>
            <a:defPPr marR="0" lvl="0" algn="l" rtl="0">
              <a:lnSpc>
                <a:spcPct val="100000"/>
              </a:lnSpc>
              <a:spcBef>
                <a:spcPts val="0"/>
              </a:spcBef>
              <a:spcAft>
                <a:spcPts val="0"/>
              </a:spcAft>
            </a:defPPr>
            <a:lvl1pPr marR="0" lvl="0" algn="l" rtl="0" eaLnBrk="1" hangingPunct="1">
              <a:lnSpc>
                <a:spcPct val="100000"/>
              </a:lnSpc>
              <a:spcBef>
                <a:spcPts val="0"/>
              </a:spcBef>
              <a:spcAft>
                <a:spcPts val="0"/>
              </a:spcAft>
              <a:buNone/>
              <a:defRPr sz="2667" b="1" i="0" u="none" strike="noStrike" cap="none">
                <a:solidFill>
                  <a:srgbClr val="007F76"/>
                </a:solidFill>
                <a:latin typeface="Arial" panose="020B0604020202020204" pitchFamily="34" charset="0"/>
                <a:ea typeface="Calibri" panose="020F0502020204030204" pitchFamily="34" charset="0"/>
                <a:cs typeface="Arial" panose="020B0604020202020204" pitchFamily="34" charset="0"/>
                <a:sym typeface="Arial"/>
              </a:defRPr>
            </a:lvl1pPr>
          </a:lstStyle>
          <a:p>
            <a:pPr algn="ctr" defTabSz="914400">
              <a:lnSpc>
                <a:spcPct val="80000"/>
              </a:lnSpc>
            </a:pPr>
            <a:r>
              <a:rPr lang="ru-RU" sz="1100" kern="0" dirty="0" err="1">
                <a:solidFill>
                  <a:schemeClr val="accent3">
                    <a:lumMod val="50000"/>
                  </a:schemeClr>
                </a:solidFill>
              </a:rPr>
              <a:t>Оптимистік</a:t>
            </a:r>
            <a:r>
              <a:rPr lang="ru-RU" sz="1100" kern="0" dirty="0">
                <a:solidFill>
                  <a:schemeClr val="accent3">
                    <a:lumMod val="50000"/>
                  </a:schemeClr>
                </a:solidFill>
              </a:rPr>
              <a:t> </a:t>
            </a:r>
            <a:r>
              <a:rPr lang="en-US" sz="1100" kern="0" dirty="0">
                <a:solidFill>
                  <a:schemeClr val="accent3">
                    <a:lumMod val="50000"/>
                  </a:schemeClr>
                </a:solidFill>
              </a:rPr>
              <a:t>~ </a:t>
            </a:r>
            <a:r>
              <a:rPr lang="ru-RU" sz="1400" kern="0" dirty="0">
                <a:solidFill>
                  <a:schemeClr val="accent3">
                    <a:lumMod val="50000"/>
                  </a:schemeClr>
                </a:solidFill>
              </a:rPr>
              <a:t>21,8 </a:t>
            </a:r>
            <a:r>
              <a:rPr lang="ru-RU" sz="1400" kern="0" dirty="0" err="1">
                <a:solidFill>
                  <a:schemeClr val="accent3">
                    <a:lumMod val="50000"/>
                  </a:schemeClr>
                </a:solidFill>
              </a:rPr>
              <a:t>мың</a:t>
            </a:r>
            <a:endParaRPr lang="ru-KZ" sz="1100" kern="0" dirty="0">
              <a:solidFill>
                <a:schemeClr val="accent3">
                  <a:lumMod val="50000"/>
                </a:schemeClr>
              </a:solidFill>
            </a:endParaRPr>
          </a:p>
        </p:txBody>
      </p:sp>
      <p:sp>
        <p:nvSpPr>
          <p:cNvPr id="15" name="Заголовок 3">
            <a:extLst>
              <a:ext uri="{FF2B5EF4-FFF2-40B4-BE49-F238E27FC236}">
                <a16:creationId xmlns:a16="http://schemas.microsoft.com/office/drawing/2014/main" id="{45056B73-6214-B10F-602F-FB014D8C2FA6}"/>
              </a:ext>
            </a:extLst>
          </p:cNvPr>
          <p:cNvSpPr txBox="1">
            <a:spLocks/>
          </p:cNvSpPr>
          <p:nvPr/>
        </p:nvSpPr>
        <p:spPr>
          <a:xfrm>
            <a:off x="3410802" y="3740847"/>
            <a:ext cx="2733405" cy="409575"/>
          </a:xfrm>
          <a:prstGeom prst="rect">
            <a:avLst/>
          </a:prstGeom>
        </p:spPr>
        <p:txBody>
          <a:bodyPr anchor="ctr"/>
          <a:lstStyle>
            <a:defPPr marR="0" lvl="0" algn="l" rtl="0">
              <a:lnSpc>
                <a:spcPct val="100000"/>
              </a:lnSpc>
              <a:spcBef>
                <a:spcPts val="0"/>
              </a:spcBef>
              <a:spcAft>
                <a:spcPts val="0"/>
              </a:spcAft>
            </a:defPPr>
            <a:lvl1pPr marR="0" lvl="0" algn="l" rtl="0" eaLnBrk="1" hangingPunct="1">
              <a:lnSpc>
                <a:spcPct val="100000"/>
              </a:lnSpc>
              <a:spcBef>
                <a:spcPts val="0"/>
              </a:spcBef>
              <a:spcAft>
                <a:spcPts val="0"/>
              </a:spcAft>
              <a:buNone/>
              <a:defRPr sz="2667" b="1" i="0" u="none" strike="noStrike" cap="none">
                <a:solidFill>
                  <a:srgbClr val="007F76"/>
                </a:solidFill>
                <a:latin typeface="Arial" panose="020B0604020202020204" pitchFamily="34" charset="0"/>
                <a:ea typeface="Calibri" panose="020F0502020204030204" pitchFamily="34" charset="0"/>
                <a:cs typeface="Arial" panose="020B0604020202020204" pitchFamily="34" charset="0"/>
                <a:sym typeface="Arial"/>
              </a:defRPr>
            </a:lvl1pPr>
          </a:lstStyle>
          <a:p>
            <a:pPr algn="ctr" defTabSz="914400">
              <a:lnSpc>
                <a:spcPct val="80000"/>
              </a:lnSpc>
            </a:pPr>
            <a:r>
              <a:rPr lang="ru-RU" sz="1100" kern="0" dirty="0" err="1">
                <a:solidFill>
                  <a:schemeClr val="accent6">
                    <a:lumMod val="50000"/>
                  </a:schemeClr>
                </a:solidFill>
              </a:rPr>
              <a:t>Пессимистік</a:t>
            </a:r>
            <a:r>
              <a:rPr lang="ru-RU" sz="1100" kern="0" dirty="0">
                <a:solidFill>
                  <a:schemeClr val="accent6">
                    <a:lumMod val="50000"/>
                  </a:schemeClr>
                </a:solidFill>
              </a:rPr>
              <a:t> </a:t>
            </a:r>
            <a:r>
              <a:rPr lang="en-US" sz="1100" kern="0" dirty="0">
                <a:solidFill>
                  <a:schemeClr val="accent6">
                    <a:lumMod val="50000"/>
                  </a:schemeClr>
                </a:solidFill>
              </a:rPr>
              <a:t>~ </a:t>
            </a:r>
            <a:r>
              <a:rPr lang="ru-RU" sz="1400" kern="0" dirty="0">
                <a:solidFill>
                  <a:schemeClr val="accent6">
                    <a:lumMod val="50000"/>
                  </a:schemeClr>
                </a:solidFill>
              </a:rPr>
              <a:t>19,5 </a:t>
            </a:r>
            <a:r>
              <a:rPr lang="ru-RU" sz="1400" kern="0" dirty="0" err="1">
                <a:solidFill>
                  <a:schemeClr val="accent6">
                    <a:lumMod val="50000"/>
                  </a:schemeClr>
                </a:solidFill>
              </a:rPr>
              <a:t>мың</a:t>
            </a:r>
            <a:endParaRPr lang="ru-KZ" sz="1100" kern="0" dirty="0">
              <a:solidFill>
                <a:schemeClr val="accent6">
                  <a:lumMod val="50000"/>
                </a:schemeClr>
              </a:solidFill>
            </a:endParaRPr>
          </a:p>
        </p:txBody>
      </p:sp>
      <p:grpSp>
        <p:nvGrpSpPr>
          <p:cNvPr id="16" name="Группа 15">
            <a:extLst>
              <a:ext uri="{FF2B5EF4-FFF2-40B4-BE49-F238E27FC236}">
                <a16:creationId xmlns:a16="http://schemas.microsoft.com/office/drawing/2014/main" id="{C74DEBE5-BB09-E0A1-2504-B25BF7A94D4D}"/>
              </a:ext>
            </a:extLst>
          </p:cNvPr>
          <p:cNvGrpSpPr/>
          <p:nvPr/>
        </p:nvGrpSpPr>
        <p:grpSpPr>
          <a:xfrm>
            <a:off x="4178300" y="1297305"/>
            <a:ext cx="1905000" cy="159385"/>
            <a:chOff x="731520" y="1257300"/>
            <a:chExt cx="7978140" cy="251266"/>
          </a:xfrm>
        </p:grpSpPr>
        <p:cxnSp>
          <p:nvCxnSpPr>
            <p:cNvPr id="17" name="Прямая соединительная линия 16">
              <a:extLst>
                <a:ext uri="{FF2B5EF4-FFF2-40B4-BE49-F238E27FC236}">
                  <a16:creationId xmlns:a16="http://schemas.microsoft.com/office/drawing/2014/main" id="{2AFDDB50-8B04-6E17-9993-8AFD25A3ACC8}"/>
                </a:ext>
              </a:extLst>
            </p:cNvPr>
            <p:cNvCxnSpPr>
              <a:cxnSpLocks/>
            </p:cNvCxnSpPr>
            <p:nvPr/>
          </p:nvCxnSpPr>
          <p:spPr>
            <a:xfrm>
              <a:off x="737818" y="1257300"/>
              <a:ext cx="0" cy="251266"/>
            </a:xfrm>
            <a:prstGeom prst="line">
              <a:avLst/>
            </a:prstGeom>
            <a:ln w="19050">
              <a:solidFill>
                <a:srgbClr val="007F76"/>
              </a:solidFill>
            </a:ln>
          </p:spPr>
          <p:style>
            <a:lnRef idx="1">
              <a:schemeClr val="accent1"/>
            </a:lnRef>
            <a:fillRef idx="0">
              <a:schemeClr val="accent1"/>
            </a:fillRef>
            <a:effectRef idx="0">
              <a:schemeClr val="accent1"/>
            </a:effectRef>
            <a:fontRef idx="minor">
              <a:schemeClr val="tx1"/>
            </a:fontRef>
          </p:style>
        </p:cxnSp>
        <p:cxnSp>
          <p:nvCxnSpPr>
            <p:cNvPr id="18" name="Прямая соединительная линия 17">
              <a:extLst>
                <a:ext uri="{FF2B5EF4-FFF2-40B4-BE49-F238E27FC236}">
                  <a16:creationId xmlns:a16="http://schemas.microsoft.com/office/drawing/2014/main" id="{83EB6613-AB26-9218-D288-8C2935AFBB23}"/>
                </a:ext>
              </a:extLst>
            </p:cNvPr>
            <p:cNvCxnSpPr>
              <a:cxnSpLocks/>
            </p:cNvCxnSpPr>
            <p:nvPr/>
          </p:nvCxnSpPr>
          <p:spPr>
            <a:xfrm flipH="1">
              <a:off x="731520" y="1257300"/>
              <a:ext cx="7978140" cy="0"/>
            </a:xfrm>
            <a:prstGeom prst="line">
              <a:avLst/>
            </a:prstGeom>
            <a:ln w="19050">
              <a:solidFill>
                <a:srgbClr val="007F76"/>
              </a:solidFill>
            </a:ln>
          </p:spPr>
          <p:style>
            <a:lnRef idx="1">
              <a:schemeClr val="accent1"/>
            </a:lnRef>
            <a:fillRef idx="0">
              <a:schemeClr val="accent1"/>
            </a:fillRef>
            <a:effectRef idx="0">
              <a:schemeClr val="accent1"/>
            </a:effectRef>
            <a:fontRef idx="minor">
              <a:schemeClr val="tx1"/>
            </a:fontRef>
          </p:style>
        </p:cxnSp>
        <p:cxnSp>
          <p:nvCxnSpPr>
            <p:cNvPr id="19" name="Прямая соединительная линия 18">
              <a:extLst>
                <a:ext uri="{FF2B5EF4-FFF2-40B4-BE49-F238E27FC236}">
                  <a16:creationId xmlns:a16="http://schemas.microsoft.com/office/drawing/2014/main" id="{CDDFDD74-1D08-20C2-50F8-5037B7CE1F5C}"/>
                </a:ext>
              </a:extLst>
            </p:cNvPr>
            <p:cNvCxnSpPr>
              <a:cxnSpLocks/>
            </p:cNvCxnSpPr>
            <p:nvPr/>
          </p:nvCxnSpPr>
          <p:spPr>
            <a:xfrm>
              <a:off x="8700718" y="1257300"/>
              <a:ext cx="0" cy="251266"/>
            </a:xfrm>
            <a:prstGeom prst="line">
              <a:avLst/>
            </a:prstGeom>
            <a:ln w="19050">
              <a:solidFill>
                <a:srgbClr val="007F76"/>
              </a:solidFill>
            </a:ln>
          </p:spPr>
          <p:style>
            <a:lnRef idx="1">
              <a:schemeClr val="accent1"/>
            </a:lnRef>
            <a:fillRef idx="0">
              <a:schemeClr val="accent1"/>
            </a:fillRef>
            <a:effectRef idx="0">
              <a:schemeClr val="accent1"/>
            </a:effectRef>
            <a:fontRef idx="minor">
              <a:schemeClr val="tx1"/>
            </a:fontRef>
          </p:style>
        </p:cxnSp>
      </p:grpSp>
      <p:cxnSp>
        <p:nvCxnSpPr>
          <p:cNvPr id="22" name="Прямая соединительная линия 21">
            <a:extLst>
              <a:ext uri="{FF2B5EF4-FFF2-40B4-BE49-F238E27FC236}">
                <a16:creationId xmlns:a16="http://schemas.microsoft.com/office/drawing/2014/main" id="{923425D7-6B5C-A041-7206-D39A60A59783}"/>
              </a:ext>
            </a:extLst>
          </p:cNvPr>
          <p:cNvCxnSpPr>
            <a:cxnSpLocks/>
          </p:cNvCxnSpPr>
          <p:nvPr/>
        </p:nvCxnSpPr>
        <p:spPr>
          <a:xfrm>
            <a:off x="158620" y="3750710"/>
            <a:ext cx="6061205" cy="0"/>
          </a:xfrm>
          <a:prstGeom prst="line">
            <a:avLst/>
          </a:prstGeom>
          <a:ln>
            <a:solidFill>
              <a:srgbClr val="007F76"/>
            </a:solidFill>
          </a:ln>
        </p:spPr>
        <p:style>
          <a:lnRef idx="1">
            <a:schemeClr val="accent1"/>
          </a:lnRef>
          <a:fillRef idx="0">
            <a:schemeClr val="accent1"/>
          </a:fillRef>
          <a:effectRef idx="0">
            <a:schemeClr val="accent1"/>
          </a:effectRef>
          <a:fontRef idx="minor">
            <a:schemeClr val="tx1"/>
          </a:fontRef>
        </p:style>
      </p:cxnSp>
      <p:graphicFrame>
        <p:nvGraphicFramePr>
          <p:cNvPr id="2" name="Таблица 1">
            <a:extLst>
              <a:ext uri="{FF2B5EF4-FFF2-40B4-BE49-F238E27FC236}">
                <a16:creationId xmlns:a16="http://schemas.microsoft.com/office/drawing/2014/main" id="{4E6142E5-F57C-610C-0076-8DC4B033BE1F}"/>
              </a:ext>
            </a:extLst>
          </p:cNvPr>
          <p:cNvGraphicFramePr>
            <a:graphicFrameLocks noGrp="1"/>
          </p:cNvGraphicFramePr>
          <p:nvPr>
            <p:extLst>
              <p:ext uri="{D42A27DB-BD31-4B8C-83A1-F6EECF244321}">
                <p14:modId xmlns:p14="http://schemas.microsoft.com/office/powerpoint/2010/main" val="1221671672"/>
              </p:ext>
            </p:extLst>
          </p:nvPr>
        </p:nvGraphicFramePr>
        <p:xfrm>
          <a:off x="6768750" y="1215742"/>
          <a:ext cx="5328000" cy="1670332"/>
        </p:xfrm>
        <a:graphic>
          <a:graphicData uri="http://schemas.openxmlformats.org/drawingml/2006/table">
            <a:tbl>
              <a:tblPr firstRow="1" bandRow="1">
                <a:tableStyleId>{5C22544A-7EE6-4342-B048-85BDC9FD1C3A}</a:tableStyleId>
              </a:tblPr>
              <a:tblGrid>
                <a:gridCol w="3600000">
                  <a:extLst>
                    <a:ext uri="{9D8B030D-6E8A-4147-A177-3AD203B41FA5}">
                      <a16:colId xmlns:a16="http://schemas.microsoft.com/office/drawing/2014/main" val="1113104833"/>
                    </a:ext>
                  </a:extLst>
                </a:gridCol>
                <a:gridCol w="432000">
                  <a:extLst>
                    <a:ext uri="{9D8B030D-6E8A-4147-A177-3AD203B41FA5}">
                      <a16:colId xmlns:a16="http://schemas.microsoft.com/office/drawing/2014/main" val="132264586"/>
                    </a:ext>
                  </a:extLst>
                </a:gridCol>
                <a:gridCol w="432000">
                  <a:extLst>
                    <a:ext uri="{9D8B030D-6E8A-4147-A177-3AD203B41FA5}">
                      <a16:colId xmlns:a16="http://schemas.microsoft.com/office/drawing/2014/main" val="2572766800"/>
                    </a:ext>
                  </a:extLst>
                </a:gridCol>
                <a:gridCol w="432000">
                  <a:extLst>
                    <a:ext uri="{9D8B030D-6E8A-4147-A177-3AD203B41FA5}">
                      <a16:colId xmlns:a16="http://schemas.microsoft.com/office/drawing/2014/main" val="2849574652"/>
                    </a:ext>
                  </a:extLst>
                </a:gridCol>
                <a:gridCol w="432000">
                  <a:extLst>
                    <a:ext uri="{9D8B030D-6E8A-4147-A177-3AD203B41FA5}">
                      <a16:colId xmlns:a16="http://schemas.microsoft.com/office/drawing/2014/main" val="478621999"/>
                    </a:ext>
                  </a:extLst>
                </a:gridCol>
              </a:tblGrid>
              <a:tr h="167033">
                <a:tc>
                  <a:txBody>
                    <a:bodyPr/>
                    <a:lstStyle/>
                    <a:p>
                      <a:pPr marL="0" marR="0" lvl="0" indent="0" algn="l" defTabSz="685800" rtl="0" eaLnBrk="1" fontAlgn="auto" latinLnBrk="0" hangingPunct="1">
                        <a:lnSpc>
                          <a:spcPct val="107000"/>
                        </a:lnSpc>
                        <a:spcBef>
                          <a:spcPts val="0"/>
                        </a:spcBef>
                        <a:spcAft>
                          <a:spcPts val="0"/>
                        </a:spcAft>
                        <a:buClrTx/>
                        <a:buSzTx/>
                        <a:buFontTx/>
                        <a:buNone/>
                        <a:tabLst/>
                        <a:defRPr/>
                      </a:pPr>
                      <a:r>
                        <a:rPr lang="ru-RU" sz="1050" b="1" i="0" u="none" strike="noStrike" cap="none" noProof="0" dirty="0">
                          <a:solidFill>
                            <a:srgbClr val="000000"/>
                          </a:solidFill>
                          <a:effectLst/>
                          <a:latin typeface="Arial Narrow" panose="020B0606020202030204" pitchFamily="34" charset="0"/>
                          <a:ea typeface="+mn-ea"/>
                          <a:cs typeface="+mn-cs"/>
                          <a:sym typeface="Arial"/>
                        </a:rPr>
                        <a:t>БАЗАЛЫҚ СЦЕНАРИЙ</a:t>
                      </a:r>
                    </a:p>
                  </a:txBody>
                  <a:tcPr marT="0" marB="0" anchor="ctr">
                    <a:lnL w="76200" cap="flat" cmpd="sng" algn="ctr">
                      <a:noFill/>
                      <a:prstDash val="solid"/>
                      <a:round/>
                      <a:headEnd type="none" w="med" len="med"/>
                      <a:tailEnd type="none" w="med" len="med"/>
                    </a:lnL>
                    <a:lnR w="6350" cap="flat" cmpd="sng" algn="ctr">
                      <a:solidFill>
                        <a:schemeClr val="tx1"/>
                      </a:solidFill>
                      <a:prstDash val="sysDot"/>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007F76">
                        <a:alpha val="20000"/>
                      </a:srgbClr>
                    </a:solidFill>
                  </a:tcPr>
                </a:tc>
                <a:tc>
                  <a:txBody>
                    <a:bodyPr/>
                    <a:lstStyle/>
                    <a:p>
                      <a:pPr algn="ctr" fontAlgn="ctr"/>
                      <a:r>
                        <a:rPr lang="en-US" sz="900" b="0" i="0" u="none" strike="noStrike" cap="none" dirty="0">
                          <a:solidFill>
                            <a:srgbClr val="000000"/>
                          </a:solidFill>
                          <a:effectLst/>
                          <a:latin typeface="Arial Narrow" panose="020B0606020202030204" pitchFamily="34" charset="0"/>
                          <a:ea typeface="+mn-ea"/>
                          <a:cs typeface="+mn-cs"/>
                          <a:sym typeface="Arial"/>
                        </a:rPr>
                        <a:t>Q1</a:t>
                      </a:r>
                      <a:endParaRPr lang="ru-KZ" sz="900" b="0" i="0" u="none" strike="noStrike" cap="none" dirty="0">
                        <a:solidFill>
                          <a:srgbClr val="000000"/>
                        </a:solidFill>
                        <a:effectLst/>
                        <a:latin typeface="Arial Narrow" panose="020B0606020202030204" pitchFamily="34" charset="0"/>
                        <a:ea typeface="+mn-ea"/>
                        <a:cs typeface="+mn-cs"/>
                        <a:sym typeface="Arial"/>
                      </a:endParaRPr>
                    </a:p>
                  </a:txBody>
                  <a:tcPr marL="9525" marR="9525" marT="0"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50000"/>
                        <a:alpha val="20000"/>
                      </a:schemeClr>
                    </a:solidFill>
                  </a:tcPr>
                </a:tc>
                <a:tc>
                  <a:txBody>
                    <a:bodyPr/>
                    <a:lstStyle/>
                    <a:p>
                      <a:pPr algn="ctr" fontAlgn="ctr"/>
                      <a:r>
                        <a:rPr lang="en-US" sz="900" b="0" i="0" u="none" strike="noStrike" cap="none" dirty="0">
                          <a:solidFill>
                            <a:srgbClr val="000000"/>
                          </a:solidFill>
                          <a:effectLst/>
                          <a:latin typeface="Arial Narrow" panose="020B0606020202030204" pitchFamily="34" charset="0"/>
                          <a:ea typeface="+mn-ea"/>
                          <a:cs typeface="+mn-cs"/>
                          <a:sym typeface="Arial"/>
                        </a:rPr>
                        <a:t>Q2</a:t>
                      </a:r>
                      <a:endParaRPr lang="ru-KZ" sz="900" b="0" i="0" u="none" strike="noStrike" cap="none" dirty="0">
                        <a:solidFill>
                          <a:srgbClr val="000000"/>
                        </a:solidFill>
                        <a:effectLst/>
                        <a:latin typeface="Arial Narrow" panose="020B0606020202030204" pitchFamily="34" charset="0"/>
                        <a:ea typeface="+mn-ea"/>
                        <a:cs typeface="+mn-cs"/>
                        <a:sym typeface="Arial"/>
                      </a:endParaRPr>
                    </a:p>
                  </a:txBody>
                  <a:tcPr marL="9525" marR="9525" marT="0"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007F76">
                        <a:alpha val="20000"/>
                      </a:srgbClr>
                    </a:solidFill>
                  </a:tcPr>
                </a:tc>
                <a:tc>
                  <a:txBody>
                    <a:bodyPr/>
                    <a:lstStyle/>
                    <a:p>
                      <a:pPr algn="ctr" fontAlgn="ctr"/>
                      <a:r>
                        <a:rPr lang="en-US" sz="900" b="0" i="0" u="none" strike="noStrike" cap="none" dirty="0">
                          <a:solidFill>
                            <a:srgbClr val="000000"/>
                          </a:solidFill>
                          <a:effectLst/>
                          <a:latin typeface="Arial Narrow" panose="020B0606020202030204" pitchFamily="34" charset="0"/>
                          <a:ea typeface="+mn-ea"/>
                          <a:cs typeface="+mn-cs"/>
                          <a:sym typeface="Arial"/>
                        </a:rPr>
                        <a:t>Q3</a:t>
                      </a:r>
                      <a:endParaRPr lang="ru-KZ" sz="900" b="0" i="0" u="none" strike="noStrike" cap="none" dirty="0">
                        <a:solidFill>
                          <a:srgbClr val="000000"/>
                        </a:solidFill>
                        <a:effectLst/>
                        <a:latin typeface="Arial Narrow" panose="020B0606020202030204" pitchFamily="34" charset="0"/>
                        <a:ea typeface="+mn-ea"/>
                        <a:cs typeface="+mn-cs"/>
                        <a:sym typeface="Arial"/>
                      </a:endParaRPr>
                    </a:p>
                  </a:txBody>
                  <a:tcPr marL="9525" marR="9525" marT="0"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007F76">
                        <a:alpha val="20000"/>
                      </a:srgbClr>
                    </a:solidFill>
                  </a:tcPr>
                </a:tc>
                <a:tc>
                  <a:txBody>
                    <a:bodyPr/>
                    <a:lstStyle/>
                    <a:p>
                      <a:pPr algn="ctr" fontAlgn="ctr"/>
                      <a:r>
                        <a:rPr lang="en-US" sz="900" b="0" i="0" u="none" strike="noStrike" cap="none" dirty="0">
                          <a:solidFill>
                            <a:srgbClr val="000000"/>
                          </a:solidFill>
                          <a:effectLst/>
                          <a:latin typeface="Arial Narrow" panose="020B0606020202030204" pitchFamily="34" charset="0"/>
                          <a:ea typeface="+mn-ea"/>
                          <a:cs typeface="+mn-cs"/>
                          <a:sym typeface="Arial"/>
                        </a:rPr>
                        <a:t>Q4</a:t>
                      </a:r>
                      <a:endParaRPr lang="ru-KZ" sz="900" b="0" i="0" u="none" strike="noStrike" cap="none" dirty="0">
                        <a:solidFill>
                          <a:srgbClr val="000000"/>
                        </a:solidFill>
                        <a:effectLst/>
                        <a:latin typeface="Arial Narrow" panose="020B0606020202030204" pitchFamily="34" charset="0"/>
                        <a:ea typeface="+mn-ea"/>
                        <a:cs typeface="+mn-cs"/>
                        <a:sym typeface="Arial"/>
                      </a:endParaRPr>
                    </a:p>
                  </a:txBody>
                  <a:tcPr marL="9525" marR="9525" marT="0" marB="0" anchor="ctr">
                    <a:lnL w="6350" cap="flat" cmpd="sng" algn="ctr">
                      <a:solidFill>
                        <a:schemeClr val="tx1"/>
                      </a:solidFill>
                      <a:prstDash val="sysDot"/>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007F76">
                        <a:alpha val="20000"/>
                      </a:srgbClr>
                    </a:solidFill>
                  </a:tcPr>
                </a:tc>
                <a:extLst>
                  <a:ext uri="{0D108BD9-81ED-4DB2-BD59-A6C34878D82A}">
                    <a16:rowId xmlns:a16="http://schemas.microsoft.com/office/drawing/2014/main" val="877649079"/>
                  </a:ext>
                </a:extLst>
              </a:tr>
              <a:tr h="167033">
                <a:tc>
                  <a:txBody>
                    <a:bodyPr/>
                    <a:lstStyle/>
                    <a:p>
                      <a:pPr marL="0" marR="0" lvl="0" indent="0" algn="l" defTabSz="685800" rtl="0" eaLnBrk="1" fontAlgn="auto" latinLnBrk="0" hangingPunct="1">
                        <a:lnSpc>
                          <a:spcPct val="107000"/>
                        </a:lnSpc>
                        <a:spcBef>
                          <a:spcPts val="0"/>
                        </a:spcBef>
                        <a:spcAft>
                          <a:spcPts val="0"/>
                        </a:spcAft>
                        <a:buClrTx/>
                        <a:buSzTx/>
                        <a:buFontTx/>
                        <a:buNone/>
                        <a:tabLst/>
                        <a:defRPr/>
                      </a:pPr>
                      <a:r>
                        <a:rPr lang="ru-RU" sz="900" b="1" i="0" u="none" strike="noStrike" cap="none" noProof="0" dirty="0">
                          <a:solidFill>
                            <a:srgbClr val="000000"/>
                          </a:solidFill>
                          <a:effectLst/>
                          <a:latin typeface="Arial Narrow" panose="020B0606020202030204" pitchFamily="34" charset="0"/>
                          <a:ea typeface="+mn-ea"/>
                          <a:cs typeface="+mn-cs"/>
                          <a:sym typeface="Arial"/>
                        </a:rPr>
                        <a:t>БАРЛЫҒЫ</a:t>
                      </a:r>
                      <a:endParaRPr lang="ru-RU" sz="800" b="1" i="0" u="none" strike="noStrike" cap="none" noProof="0" dirty="0">
                        <a:solidFill>
                          <a:srgbClr val="000000"/>
                        </a:solidFill>
                        <a:effectLst/>
                        <a:latin typeface="Arial Narrow" panose="020B0606020202030204" pitchFamily="34" charset="0"/>
                        <a:ea typeface="+mn-ea"/>
                        <a:cs typeface="+mn-cs"/>
                        <a:sym typeface="Arial"/>
                      </a:endParaRPr>
                    </a:p>
                  </a:txBody>
                  <a:tcPr marT="0" marB="0" anchor="ctr">
                    <a:lnL w="76200" cap="flat" cmpd="sng" algn="ctr">
                      <a:noFill/>
                      <a:prstDash val="solid"/>
                      <a:round/>
                      <a:headEnd type="none" w="med" len="med"/>
                      <a:tailEnd type="none" w="med" len="med"/>
                    </a:lnL>
                    <a:lnR w="6350" cap="flat" cmpd="sng" algn="ctr">
                      <a:solidFill>
                        <a:schemeClr val="tx1"/>
                      </a:solidFill>
                      <a:prstDash val="sysDot"/>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007F76">
                        <a:alpha val="20000"/>
                      </a:srgbClr>
                    </a:solidFill>
                  </a:tcPr>
                </a:tc>
                <a:tc>
                  <a:txBody>
                    <a:bodyPr/>
                    <a:lstStyle/>
                    <a:p>
                      <a:pPr algn="ctr" fontAlgn="ctr"/>
                      <a:r>
                        <a:rPr lang="en-US" sz="900" b="1" i="0" u="none" strike="noStrike" cap="none" dirty="0">
                          <a:solidFill>
                            <a:srgbClr val="000000"/>
                          </a:solidFill>
                          <a:effectLst/>
                          <a:latin typeface="Arial Narrow" panose="020B0606020202030204" pitchFamily="34" charset="0"/>
                          <a:ea typeface="+mn-ea"/>
                          <a:cs typeface="+mn-cs"/>
                          <a:sym typeface="Arial"/>
                        </a:rPr>
                        <a:t>4 600</a:t>
                      </a:r>
                      <a:endParaRPr lang="ru-KZ" sz="900" b="1" i="0" u="none" strike="noStrike" cap="none" dirty="0">
                        <a:solidFill>
                          <a:srgbClr val="000000"/>
                        </a:solidFill>
                        <a:effectLst/>
                        <a:latin typeface="Arial Narrow" panose="020B0606020202030204" pitchFamily="34" charset="0"/>
                        <a:ea typeface="+mn-ea"/>
                        <a:cs typeface="+mn-cs"/>
                        <a:sym typeface="Arial"/>
                      </a:endParaRPr>
                    </a:p>
                  </a:txBody>
                  <a:tcPr marL="9525" marR="9525" marT="0"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50000"/>
                        <a:alpha val="20000"/>
                      </a:schemeClr>
                    </a:solidFill>
                  </a:tcPr>
                </a:tc>
                <a:tc>
                  <a:txBody>
                    <a:bodyPr/>
                    <a:lstStyle/>
                    <a:p>
                      <a:pPr algn="ctr" fontAlgn="ctr"/>
                      <a:r>
                        <a:rPr lang="en-US" sz="900" b="1" i="0" u="none" strike="noStrike" cap="none" dirty="0">
                          <a:solidFill>
                            <a:srgbClr val="000000"/>
                          </a:solidFill>
                          <a:effectLst/>
                          <a:latin typeface="Arial Narrow" panose="020B0606020202030204" pitchFamily="34" charset="0"/>
                          <a:ea typeface="+mn-ea"/>
                          <a:cs typeface="+mn-cs"/>
                          <a:sym typeface="Arial"/>
                        </a:rPr>
                        <a:t>4 198</a:t>
                      </a:r>
                      <a:endParaRPr lang="ru-KZ" sz="900" b="1" i="0" u="none" strike="noStrike" cap="none" dirty="0">
                        <a:solidFill>
                          <a:srgbClr val="000000"/>
                        </a:solidFill>
                        <a:effectLst/>
                        <a:latin typeface="Arial Narrow" panose="020B0606020202030204" pitchFamily="34" charset="0"/>
                        <a:ea typeface="+mn-ea"/>
                        <a:cs typeface="+mn-cs"/>
                        <a:sym typeface="Arial"/>
                      </a:endParaRPr>
                    </a:p>
                  </a:txBody>
                  <a:tcPr marL="9525" marR="9525" marT="0"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007F76">
                        <a:alpha val="20000"/>
                      </a:srgbClr>
                    </a:solidFill>
                  </a:tcPr>
                </a:tc>
                <a:tc>
                  <a:txBody>
                    <a:bodyPr/>
                    <a:lstStyle/>
                    <a:p>
                      <a:pPr algn="ctr" fontAlgn="ctr"/>
                      <a:r>
                        <a:rPr lang="en-US" sz="900" b="1" i="0" u="none" strike="noStrike" cap="none" dirty="0">
                          <a:solidFill>
                            <a:srgbClr val="000000"/>
                          </a:solidFill>
                          <a:effectLst/>
                          <a:latin typeface="Arial Narrow" panose="020B0606020202030204" pitchFamily="34" charset="0"/>
                          <a:ea typeface="+mn-ea"/>
                          <a:cs typeface="+mn-cs"/>
                          <a:sym typeface="Arial"/>
                        </a:rPr>
                        <a:t>5 294</a:t>
                      </a:r>
                      <a:endParaRPr lang="ru-KZ" sz="900" b="1" i="0" u="none" strike="noStrike" cap="none" dirty="0">
                        <a:solidFill>
                          <a:srgbClr val="000000"/>
                        </a:solidFill>
                        <a:effectLst/>
                        <a:latin typeface="Arial Narrow" panose="020B0606020202030204" pitchFamily="34" charset="0"/>
                        <a:ea typeface="+mn-ea"/>
                        <a:cs typeface="+mn-cs"/>
                        <a:sym typeface="Arial"/>
                      </a:endParaRPr>
                    </a:p>
                  </a:txBody>
                  <a:tcPr marL="9525" marR="9525" marT="0"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007F76">
                        <a:alpha val="20000"/>
                      </a:srgbClr>
                    </a:solidFill>
                  </a:tcPr>
                </a:tc>
                <a:tc>
                  <a:txBody>
                    <a:bodyPr/>
                    <a:lstStyle/>
                    <a:p>
                      <a:pPr algn="ctr" fontAlgn="ctr"/>
                      <a:r>
                        <a:rPr lang="en-US" sz="900" b="1" i="0" u="none" strike="noStrike" cap="none" dirty="0">
                          <a:solidFill>
                            <a:srgbClr val="000000"/>
                          </a:solidFill>
                          <a:effectLst/>
                          <a:latin typeface="Arial Narrow" panose="020B0606020202030204" pitchFamily="34" charset="0"/>
                          <a:ea typeface="+mn-ea"/>
                          <a:cs typeface="+mn-cs"/>
                          <a:sym typeface="Arial"/>
                        </a:rPr>
                        <a:t>6 265</a:t>
                      </a:r>
                      <a:endParaRPr lang="ru-KZ" sz="900" b="1" i="0" u="none" strike="noStrike" cap="none" dirty="0">
                        <a:solidFill>
                          <a:srgbClr val="000000"/>
                        </a:solidFill>
                        <a:effectLst/>
                        <a:latin typeface="Arial Narrow" panose="020B0606020202030204" pitchFamily="34" charset="0"/>
                        <a:ea typeface="+mn-ea"/>
                        <a:cs typeface="+mn-cs"/>
                        <a:sym typeface="Arial"/>
                      </a:endParaRPr>
                    </a:p>
                  </a:txBody>
                  <a:tcPr marL="9525" marR="9525" marT="0" marB="0" anchor="ctr">
                    <a:lnL w="6350" cap="flat" cmpd="sng" algn="ctr">
                      <a:solidFill>
                        <a:schemeClr val="tx1"/>
                      </a:solidFill>
                      <a:prstDash val="sysDot"/>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007F76">
                        <a:alpha val="20000"/>
                      </a:srgbClr>
                    </a:solidFill>
                  </a:tcPr>
                </a:tc>
                <a:extLst>
                  <a:ext uri="{0D108BD9-81ED-4DB2-BD59-A6C34878D82A}">
                    <a16:rowId xmlns:a16="http://schemas.microsoft.com/office/drawing/2014/main" val="1602871338"/>
                  </a:ext>
                </a:extLst>
              </a:tr>
              <a:tr h="148474">
                <a:tc>
                  <a:txBody>
                    <a:bodyPr/>
                    <a:lstStyle/>
                    <a:p>
                      <a:pPr marL="72000" algn="l" fontAlgn="b"/>
                      <a:r>
                        <a:rPr lang="ru-RU" sz="800" b="0" i="0" u="none" strike="noStrike" cap="none" dirty="0">
                          <a:solidFill>
                            <a:srgbClr val="000000"/>
                          </a:solidFill>
                          <a:effectLst/>
                          <a:latin typeface="Arial Narrow" panose="020B0606020202030204" pitchFamily="34" charset="0"/>
                          <a:ea typeface="+mn-ea"/>
                          <a:cs typeface="+mn-cs"/>
                          <a:sym typeface="Arial"/>
                        </a:rPr>
                        <a:t>БАСШЫЛАР ЖӘНЕ МЕМЛЕКЕТТІК ҚЫЗМЕТШІЛЕР</a:t>
                      </a:r>
                    </a:p>
                  </a:txBody>
                  <a:tcPr marL="9525" marR="9525" marT="0" marB="0" anchor="ctr">
                    <a:lnL w="76200" cap="flat" cmpd="sng" algn="ctr">
                      <a:noFill/>
                      <a:prstDash val="solid"/>
                      <a:round/>
                      <a:headEnd type="none" w="med" len="med"/>
                      <a:tailEnd type="none" w="med" len="med"/>
                    </a:lnL>
                    <a:lnR w="6350" cap="flat" cmpd="sng" algn="ctr">
                      <a:solidFill>
                        <a:schemeClr val="tx1"/>
                      </a:solidFill>
                      <a:prstDash val="sysDot"/>
                      <a:round/>
                      <a:headEnd type="none" w="med" len="med"/>
                      <a:tailEnd type="none" w="med" len="med"/>
                    </a:lnR>
                    <a:lnT w="12700" cap="flat" cmpd="sng" algn="ctr">
                      <a:solidFill>
                        <a:schemeClr val="tx1"/>
                      </a:solidFill>
                      <a:prstDash val="solid"/>
                      <a:round/>
                      <a:headEnd type="none" w="med" len="med"/>
                      <a:tailEnd type="none" w="med" len="med"/>
                    </a:lnT>
                    <a:lnB w="6350" cap="flat" cmpd="sng" algn="ctr">
                      <a:solidFill>
                        <a:schemeClr val="tx1"/>
                      </a:solidFill>
                      <a:prstDash val="sysDot"/>
                      <a:round/>
                      <a:headEnd type="none" w="med" len="med"/>
                      <a:tailEnd type="none" w="med" len="med"/>
                    </a:lnB>
                    <a:noFill/>
                  </a:tcPr>
                </a:tc>
                <a:tc>
                  <a:txBody>
                    <a:bodyPr/>
                    <a:lstStyle/>
                    <a:p>
                      <a:pPr algn="ctr" fontAlgn="ctr"/>
                      <a:r>
                        <a:rPr lang="ru-KZ" sz="800" b="0" i="0" u="none" strike="noStrike" dirty="0">
                          <a:solidFill>
                            <a:srgbClr val="000000"/>
                          </a:solidFill>
                          <a:effectLst/>
                          <a:latin typeface="Arial Narrow" panose="020B0606020202030204" pitchFamily="34" charset="0"/>
                        </a:rPr>
                        <a:t>248</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12700" cap="flat" cmpd="sng" algn="ctr">
                      <a:solidFill>
                        <a:schemeClr val="tx1"/>
                      </a:solidFill>
                      <a:prstDash val="solid"/>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ru-KZ" sz="800" b="0" i="0" u="none" strike="noStrike" dirty="0">
                          <a:solidFill>
                            <a:srgbClr val="000000"/>
                          </a:solidFill>
                          <a:effectLst/>
                          <a:latin typeface="Arial Narrow" panose="020B0606020202030204" pitchFamily="34" charset="0"/>
                        </a:rPr>
                        <a:t>176</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12700" cap="flat" cmpd="sng" algn="ctr">
                      <a:solidFill>
                        <a:schemeClr val="tx1"/>
                      </a:solidFill>
                      <a:prstDash val="solid"/>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ru-KZ" sz="800" b="0" i="0" u="none" strike="noStrike">
                          <a:solidFill>
                            <a:srgbClr val="000000"/>
                          </a:solidFill>
                          <a:effectLst/>
                          <a:latin typeface="Arial Narrow" panose="020B0606020202030204" pitchFamily="34" charset="0"/>
                        </a:rPr>
                        <a:t>205</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12700" cap="flat" cmpd="sng" algn="ctr">
                      <a:solidFill>
                        <a:schemeClr val="tx1"/>
                      </a:solidFill>
                      <a:prstDash val="solid"/>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ru-KZ" sz="800" b="0" i="0" u="none" strike="noStrike">
                          <a:solidFill>
                            <a:srgbClr val="000000"/>
                          </a:solidFill>
                          <a:effectLst/>
                          <a:latin typeface="Arial Narrow" panose="020B0606020202030204" pitchFamily="34" charset="0"/>
                        </a:rPr>
                        <a:t>212</a:t>
                      </a:r>
                    </a:p>
                  </a:txBody>
                  <a:tcPr marL="9525" marR="9525" marT="9525" marB="0" anchor="ctr">
                    <a:lnL w="6350" cap="flat" cmpd="sng" algn="ctr">
                      <a:solidFill>
                        <a:schemeClr val="tx1"/>
                      </a:solidFill>
                      <a:prstDash val="sysDot"/>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052355308"/>
                  </a:ext>
                </a:extLst>
              </a:tr>
              <a:tr h="148474">
                <a:tc>
                  <a:txBody>
                    <a:bodyPr/>
                    <a:lstStyle/>
                    <a:p>
                      <a:pPr marL="72000" algn="l" fontAlgn="b"/>
                      <a:r>
                        <a:rPr lang="ru-RU" sz="800" b="0" i="0" u="none" strike="noStrike" cap="none" dirty="0">
                          <a:solidFill>
                            <a:srgbClr val="000000"/>
                          </a:solidFill>
                          <a:effectLst/>
                          <a:latin typeface="Arial Narrow" panose="020B0606020202030204" pitchFamily="34" charset="0"/>
                          <a:ea typeface="+mn-ea"/>
                          <a:cs typeface="+mn-cs"/>
                          <a:sym typeface="Arial"/>
                        </a:rPr>
                        <a:t>КӘСІБИ МАМАНДАР</a:t>
                      </a:r>
                    </a:p>
                  </a:txBody>
                  <a:tcPr marL="9525" marR="9525" marT="0" marB="0" anchor="ctr">
                    <a:lnL w="76200" cap="flat" cmpd="sng" algn="ctr">
                      <a:noFill/>
                      <a:prstDash val="solid"/>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solidFill>
                      <a:srgbClr val="007F76">
                        <a:alpha val="10000"/>
                      </a:srgbClr>
                    </a:solidFill>
                  </a:tcPr>
                </a:tc>
                <a:tc>
                  <a:txBody>
                    <a:bodyPr/>
                    <a:lstStyle/>
                    <a:p>
                      <a:pPr algn="ctr" fontAlgn="ctr"/>
                      <a:r>
                        <a:rPr lang="ru-KZ" sz="800" b="0" i="0" u="none" strike="noStrike" dirty="0">
                          <a:solidFill>
                            <a:srgbClr val="000000"/>
                          </a:solidFill>
                          <a:effectLst/>
                          <a:latin typeface="Arial Narrow" panose="020B0606020202030204" pitchFamily="34" charset="0"/>
                        </a:rPr>
                        <a:t>1 368</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solidFill>
                      <a:schemeClr val="bg1">
                        <a:lumMod val="50000"/>
                        <a:alpha val="20000"/>
                      </a:schemeClr>
                    </a:solidFill>
                  </a:tcPr>
                </a:tc>
                <a:tc>
                  <a:txBody>
                    <a:bodyPr/>
                    <a:lstStyle/>
                    <a:p>
                      <a:pPr algn="ctr" fontAlgn="ctr"/>
                      <a:r>
                        <a:rPr lang="ru-KZ" sz="800" b="0" i="0" u="none" strike="noStrike">
                          <a:solidFill>
                            <a:srgbClr val="000000"/>
                          </a:solidFill>
                          <a:effectLst/>
                          <a:latin typeface="Arial Narrow" panose="020B0606020202030204" pitchFamily="34" charset="0"/>
                        </a:rPr>
                        <a:t>1 099</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solidFill>
                      <a:srgbClr val="007F76">
                        <a:alpha val="10000"/>
                      </a:srgbClr>
                    </a:solidFill>
                  </a:tcPr>
                </a:tc>
                <a:tc>
                  <a:txBody>
                    <a:bodyPr/>
                    <a:lstStyle/>
                    <a:p>
                      <a:pPr algn="ctr" fontAlgn="ctr"/>
                      <a:r>
                        <a:rPr lang="ru-KZ" sz="800" b="0" i="0" u="none" strike="noStrike">
                          <a:solidFill>
                            <a:srgbClr val="000000"/>
                          </a:solidFill>
                          <a:effectLst/>
                          <a:latin typeface="Arial Narrow" panose="020B0606020202030204" pitchFamily="34" charset="0"/>
                        </a:rPr>
                        <a:t>1 135</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solidFill>
                      <a:srgbClr val="007F76">
                        <a:alpha val="10000"/>
                      </a:srgbClr>
                    </a:solidFill>
                  </a:tcPr>
                </a:tc>
                <a:tc>
                  <a:txBody>
                    <a:bodyPr/>
                    <a:lstStyle/>
                    <a:p>
                      <a:pPr algn="ctr" fontAlgn="ctr"/>
                      <a:r>
                        <a:rPr lang="ru-KZ" sz="800" b="0" i="0" u="none" strike="noStrike">
                          <a:solidFill>
                            <a:srgbClr val="000000"/>
                          </a:solidFill>
                          <a:effectLst/>
                          <a:latin typeface="Arial Narrow" panose="020B0606020202030204" pitchFamily="34" charset="0"/>
                        </a:rPr>
                        <a:t>1 947</a:t>
                      </a:r>
                    </a:p>
                  </a:txBody>
                  <a:tcPr marL="9525" marR="9525" marT="9525" marB="0" anchor="ctr">
                    <a:lnL w="6350" cap="flat" cmpd="sng" algn="ctr">
                      <a:solidFill>
                        <a:schemeClr val="tx1"/>
                      </a:solidFill>
                      <a:prstDash val="sysDot"/>
                      <a:round/>
                      <a:headEnd type="none" w="med" len="med"/>
                      <a:tailEnd type="none" w="med" len="med"/>
                    </a:lnL>
                    <a:lnR w="12700" cap="flat" cmpd="sng" algn="ctr">
                      <a:noFill/>
                      <a:prstDash val="solid"/>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solidFill>
                      <a:srgbClr val="007F76">
                        <a:alpha val="10000"/>
                      </a:srgbClr>
                    </a:solidFill>
                  </a:tcPr>
                </a:tc>
                <a:extLst>
                  <a:ext uri="{0D108BD9-81ED-4DB2-BD59-A6C34878D82A}">
                    <a16:rowId xmlns:a16="http://schemas.microsoft.com/office/drawing/2014/main" val="4077338817"/>
                  </a:ext>
                </a:extLst>
              </a:tr>
              <a:tr h="148474">
                <a:tc>
                  <a:txBody>
                    <a:bodyPr/>
                    <a:lstStyle/>
                    <a:p>
                      <a:pPr marL="72000" algn="l" fontAlgn="b"/>
                      <a:r>
                        <a:rPr lang="ru-RU" sz="800" b="0" i="0" u="none" strike="noStrike" cap="none" dirty="0">
                          <a:solidFill>
                            <a:srgbClr val="000000"/>
                          </a:solidFill>
                          <a:effectLst/>
                          <a:latin typeface="Arial Narrow" panose="020B0606020202030204" pitchFamily="34" charset="0"/>
                          <a:ea typeface="+mn-ea"/>
                          <a:cs typeface="+mn-cs"/>
                          <a:sym typeface="Arial"/>
                        </a:rPr>
                        <a:t>ТЕХНИК МАМАНДАР ЖӘНЕ БАСҚА ДА КӘСІБИ КӨМЕКШІ ПЕРСОНАЛ</a:t>
                      </a:r>
                    </a:p>
                  </a:txBody>
                  <a:tcPr marL="9525" marR="9525" marT="0" marB="0" anchor="ctr">
                    <a:lnL w="76200" cap="flat" cmpd="sng" algn="ctr">
                      <a:noFill/>
                      <a:prstDash val="solid"/>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noFill/>
                  </a:tcPr>
                </a:tc>
                <a:tc>
                  <a:txBody>
                    <a:bodyPr/>
                    <a:lstStyle/>
                    <a:p>
                      <a:pPr algn="ctr" fontAlgn="ctr"/>
                      <a:r>
                        <a:rPr lang="ru-KZ" sz="800" b="0" i="0" u="none" strike="noStrike" dirty="0">
                          <a:solidFill>
                            <a:srgbClr val="000000"/>
                          </a:solidFill>
                          <a:effectLst/>
                          <a:latin typeface="Arial Narrow" panose="020B0606020202030204" pitchFamily="34" charset="0"/>
                        </a:rPr>
                        <a:t>409</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ru-KZ" sz="800" b="0" i="0" u="none" strike="noStrike">
                          <a:solidFill>
                            <a:srgbClr val="000000"/>
                          </a:solidFill>
                          <a:effectLst/>
                          <a:latin typeface="Arial Narrow" panose="020B0606020202030204" pitchFamily="34" charset="0"/>
                        </a:rPr>
                        <a:t>301</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ru-KZ" sz="800" b="0" i="0" u="none" strike="noStrike">
                          <a:solidFill>
                            <a:srgbClr val="000000"/>
                          </a:solidFill>
                          <a:effectLst/>
                          <a:latin typeface="Arial Narrow" panose="020B0606020202030204" pitchFamily="34" charset="0"/>
                        </a:rPr>
                        <a:t>327</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ru-KZ" sz="800" b="0" i="0" u="none" strike="noStrike">
                          <a:solidFill>
                            <a:srgbClr val="000000"/>
                          </a:solidFill>
                          <a:effectLst/>
                          <a:latin typeface="Arial Narrow" panose="020B0606020202030204" pitchFamily="34" charset="0"/>
                        </a:rPr>
                        <a:t>436</a:t>
                      </a:r>
                    </a:p>
                  </a:txBody>
                  <a:tcPr marL="9525" marR="9525" marT="9525" marB="0" anchor="ctr">
                    <a:lnL w="6350" cap="flat" cmpd="sng" algn="ctr">
                      <a:solidFill>
                        <a:schemeClr val="tx1"/>
                      </a:solidFill>
                      <a:prstDash val="sysDot"/>
                      <a:round/>
                      <a:headEnd type="none" w="med" len="med"/>
                      <a:tailEnd type="none" w="med" len="med"/>
                    </a:lnL>
                    <a:lnR w="12700" cap="flat" cmpd="sng" algn="ctr">
                      <a:noFill/>
                      <a:prstDash val="solid"/>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500228116"/>
                  </a:ext>
                </a:extLst>
              </a:tr>
              <a:tr h="148474">
                <a:tc>
                  <a:txBody>
                    <a:bodyPr/>
                    <a:lstStyle/>
                    <a:p>
                      <a:pPr marL="72000" algn="l" fontAlgn="b"/>
                      <a:r>
                        <a:rPr lang="ru-RU" sz="800" b="0" i="0" u="none" strike="noStrike" cap="none" dirty="0">
                          <a:solidFill>
                            <a:srgbClr val="000000"/>
                          </a:solidFill>
                          <a:effectLst/>
                          <a:latin typeface="Arial Narrow" panose="020B0606020202030204" pitchFamily="34" charset="0"/>
                          <a:ea typeface="+mn-ea"/>
                          <a:cs typeface="+mn-cs"/>
                          <a:sym typeface="Arial"/>
                        </a:rPr>
                        <a:t>ӘКІМШІЛЕНДІРУ САЛАСЫНДАҒЫ ҚЫЗМЕТШІЛЕР</a:t>
                      </a:r>
                    </a:p>
                  </a:txBody>
                  <a:tcPr marL="9525" marR="9525" marT="0" marB="0" anchor="ctr">
                    <a:lnL w="76200" cap="flat" cmpd="sng" algn="ctr">
                      <a:noFill/>
                      <a:prstDash val="solid"/>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solidFill>
                      <a:srgbClr val="007F76">
                        <a:alpha val="10000"/>
                      </a:srgbClr>
                    </a:solidFill>
                  </a:tcPr>
                </a:tc>
                <a:tc>
                  <a:txBody>
                    <a:bodyPr/>
                    <a:lstStyle/>
                    <a:p>
                      <a:pPr algn="ctr" fontAlgn="ctr"/>
                      <a:r>
                        <a:rPr lang="ru-KZ" sz="800" b="0" i="0" u="none" strike="noStrike" dirty="0">
                          <a:solidFill>
                            <a:srgbClr val="000000"/>
                          </a:solidFill>
                          <a:effectLst/>
                          <a:latin typeface="Arial Narrow" panose="020B0606020202030204" pitchFamily="34" charset="0"/>
                        </a:rPr>
                        <a:t>175</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solidFill>
                      <a:schemeClr val="bg1">
                        <a:lumMod val="50000"/>
                        <a:alpha val="20000"/>
                      </a:schemeClr>
                    </a:solidFill>
                  </a:tcPr>
                </a:tc>
                <a:tc>
                  <a:txBody>
                    <a:bodyPr/>
                    <a:lstStyle/>
                    <a:p>
                      <a:pPr algn="ctr" fontAlgn="ctr"/>
                      <a:r>
                        <a:rPr lang="ru-KZ" sz="800" b="0" i="0" u="none" strike="noStrike">
                          <a:solidFill>
                            <a:srgbClr val="000000"/>
                          </a:solidFill>
                          <a:effectLst/>
                          <a:latin typeface="Arial Narrow" panose="020B0606020202030204" pitchFamily="34" charset="0"/>
                        </a:rPr>
                        <a:t>247</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solidFill>
                      <a:srgbClr val="007F76">
                        <a:alpha val="10000"/>
                      </a:srgbClr>
                    </a:solidFill>
                  </a:tcPr>
                </a:tc>
                <a:tc>
                  <a:txBody>
                    <a:bodyPr/>
                    <a:lstStyle/>
                    <a:p>
                      <a:pPr algn="ctr" fontAlgn="ctr"/>
                      <a:r>
                        <a:rPr lang="ru-KZ" sz="800" b="0" i="0" u="none" strike="noStrike">
                          <a:solidFill>
                            <a:srgbClr val="000000"/>
                          </a:solidFill>
                          <a:effectLst/>
                          <a:latin typeface="Arial Narrow" panose="020B0606020202030204" pitchFamily="34" charset="0"/>
                        </a:rPr>
                        <a:t>280</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solidFill>
                      <a:srgbClr val="007F76">
                        <a:alpha val="10000"/>
                      </a:srgbClr>
                    </a:solidFill>
                  </a:tcPr>
                </a:tc>
                <a:tc>
                  <a:txBody>
                    <a:bodyPr/>
                    <a:lstStyle/>
                    <a:p>
                      <a:pPr algn="ctr" fontAlgn="ctr"/>
                      <a:r>
                        <a:rPr lang="ru-KZ" sz="800" b="0" i="0" u="none" strike="noStrike">
                          <a:solidFill>
                            <a:srgbClr val="000000"/>
                          </a:solidFill>
                          <a:effectLst/>
                          <a:latin typeface="Arial Narrow" panose="020B0606020202030204" pitchFamily="34" charset="0"/>
                        </a:rPr>
                        <a:t>303</a:t>
                      </a:r>
                    </a:p>
                  </a:txBody>
                  <a:tcPr marL="9525" marR="9525" marT="9525" marB="0" anchor="ctr">
                    <a:lnL w="6350" cap="flat" cmpd="sng" algn="ctr">
                      <a:solidFill>
                        <a:schemeClr val="tx1"/>
                      </a:solidFill>
                      <a:prstDash val="sysDot"/>
                      <a:round/>
                      <a:headEnd type="none" w="med" len="med"/>
                      <a:tailEnd type="none" w="med" len="med"/>
                    </a:lnL>
                    <a:lnR w="12700" cap="flat" cmpd="sng" algn="ctr">
                      <a:noFill/>
                      <a:prstDash val="solid"/>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solidFill>
                      <a:srgbClr val="007F76">
                        <a:alpha val="10000"/>
                      </a:srgbClr>
                    </a:solidFill>
                  </a:tcPr>
                </a:tc>
                <a:extLst>
                  <a:ext uri="{0D108BD9-81ED-4DB2-BD59-A6C34878D82A}">
                    <a16:rowId xmlns:a16="http://schemas.microsoft.com/office/drawing/2014/main" val="1221627480"/>
                  </a:ext>
                </a:extLst>
              </a:tr>
              <a:tr h="148474">
                <a:tc>
                  <a:txBody>
                    <a:bodyPr/>
                    <a:lstStyle/>
                    <a:p>
                      <a:pPr marL="72000" algn="l" fontAlgn="b"/>
                      <a:r>
                        <a:rPr lang="ru-RU" sz="800" b="0" i="0" u="none" strike="noStrike" cap="none" dirty="0">
                          <a:solidFill>
                            <a:srgbClr val="000000"/>
                          </a:solidFill>
                          <a:effectLst/>
                          <a:latin typeface="Arial Narrow" panose="020B0606020202030204" pitchFamily="34" charset="0"/>
                          <a:ea typeface="+mn-ea"/>
                          <a:cs typeface="+mn-cs"/>
                          <a:sym typeface="Arial"/>
                        </a:rPr>
                        <a:t>ҚЫЗМЕТ КӨРСЕТУ ЖӘНЕ САУДА САЛАСЫНЫҢ ЖҰМЫСКЕРЛЕРІ</a:t>
                      </a:r>
                    </a:p>
                  </a:txBody>
                  <a:tcPr marL="9525" marR="9525" marT="0" marB="0" anchor="ctr">
                    <a:lnL w="76200" cap="flat" cmpd="sng" algn="ctr">
                      <a:noFill/>
                      <a:prstDash val="solid"/>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noFill/>
                  </a:tcPr>
                </a:tc>
                <a:tc>
                  <a:txBody>
                    <a:bodyPr/>
                    <a:lstStyle/>
                    <a:p>
                      <a:pPr algn="ctr" fontAlgn="ctr"/>
                      <a:r>
                        <a:rPr lang="ru-KZ" sz="800" b="0" i="0" u="none" strike="noStrike">
                          <a:solidFill>
                            <a:srgbClr val="000000"/>
                          </a:solidFill>
                          <a:effectLst/>
                          <a:latin typeface="Arial Narrow" panose="020B0606020202030204" pitchFamily="34" charset="0"/>
                        </a:rPr>
                        <a:t>410</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ru-KZ" sz="800" b="0" i="0" u="none" strike="noStrike">
                          <a:solidFill>
                            <a:srgbClr val="000000"/>
                          </a:solidFill>
                          <a:effectLst/>
                          <a:latin typeface="Arial Narrow" panose="020B0606020202030204" pitchFamily="34" charset="0"/>
                        </a:rPr>
                        <a:t>171</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ru-KZ" sz="800" b="0" i="0" u="none" strike="noStrike">
                          <a:solidFill>
                            <a:srgbClr val="000000"/>
                          </a:solidFill>
                          <a:effectLst/>
                          <a:latin typeface="Arial Narrow" panose="020B0606020202030204" pitchFamily="34" charset="0"/>
                        </a:rPr>
                        <a:t>274</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ru-KZ" sz="800" b="0" i="0" u="none" strike="noStrike">
                          <a:solidFill>
                            <a:srgbClr val="000000"/>
                          </a:solidFill>
                          <a:effectLst/>
                          <a:latin typeface="Arial Narrow" panose="020B0606020202030204" pitchFamily="34" charset="0"/>
                        </a:rPr>
                        <a:t>362</a:t>
                      </a:r>
                    </a:p>
                  </a:txBody>
                  <a:tcPr marL="9525" marR="9525" marT="9525" marB="0" anchor="ctr">
                    <a:lnL w="6350" cap="flat" cmpd="sng" algn="ctr">
                      <a:solidFill>
                        <a:schemeClr val="tx1"/>
                      </a:solidFill>
                      <a:prstDash val="sysDot"/>
                      <a:round/>
                      <a:headEnd type="none" w="med" len="med"/>
                      <a:tailEnd type="none" w="med" len="med"/>
                    </a:lnL>
                    <a:lnR w="12700" cap="flat" cmpd="sng" algn="ctr">
                      <a:noFill/>
                      <a:prstDash val="solid"/>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182707914"/>
                  </a:ext>
                </a:extLst>
              </a:tr>
              <a:tr h="148474">
                <a:tc>
                  <a:txBody>
                    <a:bodyPr/>
                    <a:lstStyle/>
                    <a:p>
                      <a:pPr marL="72000" algn="l" fontAlgn="b"/>
                      <a:r>
                        <a:rPr lang="ru-RU" sz="800" b="0" i="0" u="none" strike="noStrike" cap="none" dirty="0">
                          <a:solidFill>
                            <a:srgbClr val="000000"/>
                          </a:solidFill>
                          <a:effectLst/>
                          <a:latin typeface="Arial Narrow" panose="020B0606020202030204" pitchFamily="34" charset="0"/>
                          <a:ea typeface="+mn-ea"/>
                          <a:cs typeface="+mn-cs"/>
                          <a:sym typeface="Arial"/>
                        </a:rPr>
                        <a:t>ФЕРМЕР Ж/Е АУЫЛ/ОРМАН, БАЛЫҚ ШАРУА-ЫҢ Ж/Е БАЛЫҚ АУЛАУ ЖҰМЫС-РЫ</a:t>
                      </a:r>
                    </a:p>
                  </a:txBody>
                  <a:tcPr marL="9525" marR="9525" marT="0" marB="0" anchor="ctr">
                    <a:lnL w="76200" cap="flat" cmpd="sng" algn="ctr">
                      <a:noFill/>
                      <a:prstDash val="solid"/>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solidFill>
                      <a:srgbClr val="007F76">
                        <a:alpha val="10000"/>
                      </a:srgbClr>
                    </a:solidFill>
                  </a:tcPr>
                </a:tc>
                <a:tc>
                  <a:txBody>
                    <a:bodyPr/>
                    <a:lstStyle/>
                    <a:p>
                      <a:pPr algn="ctr" fontAlgn="ctr"/>
                      <a:r>
                        <a:rPr lang="ru-KZ" sz="800" b="0" i="0" u="none" strike="noStrike" dirty="0">
                          <a:solidFill>
                            <a:srgbClr val="000000"/>
                          </a:solidFill>
                          <a:effectLst/>
                          <a:latin typeface="Arial Narrow" panose="020B0606020202030204" pitchFamily="34" charset="0"/>
                        </a:rPr>
                        <a:t>141</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solidFill>
                      <a:schemeClr val="bg1">
                        <a:lumMod val="50000"/>
                        <a:alpha val="20000"/>
                      </a:schemeClr>
                    </a:solidFill>
                  </a:tcPr>
                </a:tc>
                <a:tc>
                  <a:txBody>
                    <a:bodyPr/>
                    <a:lstStyle/>
                    <a:p>
                      <a:pPr algn="ctr" fontAlgn="ctr"/>
                      <a:r>
                        <a:rPr lang="ru-KZ" sz="800" b="0" i="0" u="none" strike="noStrike">
                          <a:solidFill>
                            <a:srgbClr val="000000"/>
                          </a:solidFill>
                          <a:effectLst/>
                          <a:latin typeface="Arial Narrow" panose="020B0606020202030204" pitchFamily="34" charset="0"/>
                        </a:rPr>
                        <a:t>57</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solidFill>
                      <a:srgbClr val="007F76">
                        <a:alpha val="10000"/>
                      </a:srgbClr>
                    </a:solidFill>
                  </a:tcPr>
                </a:tc>
                <a:tc>
                  <a:txBody>
                    <a:bodyPr/>
                    <a:lstStyle/>
                    <a:p>
                      <a:pPr algn="ctr" fontAlgn="ctr"/>
                      <a:r>
                        <a:rPr lang="ru-KZ" sz="800" b="0" i="0" u="none" strike="noStrike">
                          <a:solidFill>
                            <a:srgbClr val="000000"/>
                          </a:solidFill>
                          <a:effectLst/>
                          <a:latin typeface="Arial Narrow" panose="020B0606020202030204" pitchFamily="34" charset="0"/>
                        </a:rPr>
                        <a:t>154</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solidFill>
                      <a:srgbClr val="007F76">
                        <a:alpha val="10000"/>
                      </a:srgbClr>
                    </a:solidFill>
                  </a:tcPr>
                </a:tc>
                <a:tc>
                  <a:txBody>
                    <a:bodyPr/>
                    <a:lstStyle/>
                    <a:p>
                      <a:pPr algn="ctr" fontAlgn="ctr"/>
                      <a:r>
                        <a:rPr lang="ru-KZ" sz="800" b="0" i="0" u="none" strike="noStrike">
                          <a:solidFill>
                            <a:srgbClr val="000000"/>
                          </a:solidFill>
                          <a:effectLst/>
                          <a:latin typeface="Arial Narrow" panose="020B0606020202030204" pitchFamily="34" charset="0"/>
                        </a:rPr>
                        <a:t>53</a:t>
                      </a:r>
                    </a:p>
                  </a:txBody>
                  <a:tcPr marL="9525" marR="9525" marT="9525" marB="0" anchor="ctr">
                    <a:lnL w="6350" cap="flat" cmpd="sng" algn="ctr">
                      <a:solidFill>
                        <a:schemeClr val="tx1"/>
                      </a:solidFill>
                      <a:prstDash val="sysDot"/>
                      <a:round/>
                      <a:headEnd type="none" w="med" len="med"/>
                      <a:tailEnd type="none" w="med" len="med"/>
                    </a:lnL>
                    <a:lnR w="12700" cap="flat" cmpd="sng" algn="ctr">
                      <a:noFill/>
                      <a:prstDash val="solid"/>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solidFill>
                      <a:srgbClr val="007F76">
                        <a:alpha val="10000"/>
                      </a:srgbClr>
                    </a:solidFill>
                  </a:tcPr>
                </a:tc>
                <a:extLst>
                  <a:ext uri="{0D108BD9-81ED-4DB2-BD59-A6C34878D82A}">
                    <a16:rowId xmlns:a16="http://schemas.microsoft.com/office/drawing/2014/main" val="3434696259"/>
                  </a:ext>
                </a:extLst>
              </a:tr>
              <a:tr h="148474">
                <a:tc>
                  <a:txBody>
                    <a:bodyPr/>
                    <a:lstStyle/>
                    <a:p>
                      <a:pPr marL="72000" algn="l" fontAlgn="b"/>
                      <a:r>
                        <a:rPr lang="ru-RU" sz="800" b="0" i="0" u="none" strike="noStrike" cap="none" dirty="0">
                          <a:solidFill>
                            <a:srgbClr val="000000"/>
                          </a:solidFill>
                          <a:effectLst/>
                          <a:latin typeface="Arial Narrow" panose="020B0606020202030204" pitchFamily="34" charset="0"/>
                          <a:ea typeface="+mn-ea"/>
                          <a:cs typeface="+mn-cs"/>
                          <a:sym typeface="Arial"/>
                        </a:rPr>
                        <a:t>ӨНЕРКӘСІП, ҚҰРЫЛЫС, КӨЛІК Ж/Е БАСҚА ТЕКТЕС ЖҰМЫСШЫЛАРЫ</a:t>
                      </a:r>
                    </a:p>
                  </a:txBody>
                  <a:tcPr marL="9525" marR="9525" marT="0" marB="0" anchor="ctr">
                    <a:lnL w="76200" cap="flat" cmpd="sng" algn="ctr">
                      <a:noFill/>
                      <a:prstDash val="solid"/>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noFill/>
                  </a:tcPr>
                </a:tc>
                <a:tc>
                  <a:txBody>
                    <a:bodyPr/>
                    <a:lstStyle/>
                    <a:p>
                      <a:pPr algn="ctr" fontAlgn="ctr"/>
                      <a:r>
                        <a:rPr lang="ru-KZ" sz="800" b="0" i="0" u="none" strike="noStrike" dirty="0">
                          <a:solidFill>
                            <a:srgbClr val="000000"/>
                          </a:solidFill>
                          <a:effectLst/>
                          <a:latin typeface="Arial Narrow" panose="020B0606020202030204" pitchFamily="34" charset="0"/>
                        </a:rPr>
                        <a:t>550</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ru-KZ" sz="800" b="0" i="0" u="none" strike="noStrike">
                          <a:solidFill>
                            <a:srgbClr val="000000"/>
                          </a:solidFill>
                          <a:effectLst/>
                          <a:latin typeface="Arial Narrow" panose="020B0606020202030204" pitchFamily="34" charset="0"/>
                        </a:rPr>
                        <a:t>541</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ru-KZ" sz="800" b="0" i="0" u="none" strike="noStrike">
                          <a:solidFill>
                            <a:srgbClr val="000000"/>
                          </a:solidFill>
                          <a:effectLst/>
                          <a:latin typeface="Arial Narrow" panose="020B0606020202030204" pitchFamily="34" charset="0"/>
                        </a:rPr>
                        <a:t>664</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ru-KZ" sz="800" b="0" i="0" u="none" strike="noStrike">
                          <a:solidFill>
                            <a:srgbClr val="000000"/>
                          </a:solidFill>
                          <a:effectLst/>
                          <a:latin typeface="Arial Narrow" panose="020B0606020202030204" pitchFamily="34" charset="0"/>
                        </a:rPr>
                        <a:t>778</a:t>
                      </a:r>
                    </a:p>
                  </a:txBody>
                  <a:tcPr marL="9525" marR="9525" marT="9525" marB="0" anchor="ctr">
                    <a:lnL w="6350" cap="flat" cmpd="sng" algn="ctr">
                      <a:solidFill>
                        <a:schemeClr val="tx1"/>
                      </a:solidFill>
                      <a:prstDash val="sysDot"/>
                      <a:round/>
                      <a:headEnd type="none" w="med" len="med"/>
                      <a:tailEnd type="none" w="med" len="med"/>
                    </a:lnL>
                    <a:lnR w="12700" cap="flat" cmpd="sng" algn="ctr">
                      <a:noFill/>
                      <a:prstDash val="solid"/>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033135677"/>
                  </a:ext>
                </a:extLst>
              </a:tr>
              <a:tr h="148474">
                <a:tc>
                  <a:txBody>
                    <a:bodyPr/>
                    <a:lstStyle/>
                    <a:p>
                      <a:pPr marL="72000" algn="l" fontAlgn="b"/>
                      <a:r>
                        <a:rPr lang="ru-RU" sz="800" b="0" i="0" u="none" strike="noStrike" cap="none" dirty="0">
                          <a:solidFill>
                            <a:srgbClr val="000000"/>
                          </a:solidFill>
                          <a:effectLst/>
                          <a:latin typeface="Arial Narrow" panose="020B0606020202030204" pitchFamily="34" charset="0"/>
                          <a:ea typeface="+mn-ea"/>
                          <a:cs typeface="+mn-cs"/>
                          <a:sym typeface="Arial"/>
                        </a:rPr>
                        <a:t>ӨНДІРІСТІК ЖАБДЫҚ ОПЕРАТОРЛАРЫ, ҚҰРАСТЫРУШЫЛАРЫ Ж/Е ЖҮРГІЗУШІЛЕРІ</a:t>
                      </a:r>
                    </a:p>
                  </a:txBody>
                  <a:tcPr marL="9525" marR="9525" marT="0" marB="0" anchor="ctr">
                    <a:lnL w="76200" cap="flat" cmpd="sng" algn="ctr">
                      <a:noFill/>
                      <a:prstDash val="solid"/>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solidFill>
                      <a:srgbClr val="007F76">
                        <a:alpha val="10000"/>
                      </a:srgbClr>
                    </a:solidFill>
                  </a:tcPr>
                </a:tc>
                <a:tc>
                  <a:txBody>
                    <a:bodyPr/>
                    <a:lstStyle/>
                    <a:p>
                      <a:pPr algn="ctr" fontAlgn="ctr"/>
                      <a:r>
                        <a:rPr lang="ru-KZ" sz="800" b="0" i="0" u="none" strike="noStrike" dirty="0">
                          <a:solidFill>
                            <a:srgbClr val="000000"/>
                          </a:solidFill>
                          <a:effectLst/>
                          <a:latin typeface="Arial Narrow" panose="020B0606020202030204" pitchFamily="34" charset="0"/>
                        </a:rPr>
                        <a:t>470</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solidFill>
                      <a:schemeClr val="bg1">
                        <a:lumMod val="50000"/>
                        <a:alpha val="20000"/>
                      </a:schemeClr>
                    </a:solidFill>
                  </a:tcPr>
                </a:tc>
                <a:tc>
                  <a:txBody>
                    <a:bodyPr/>
                    <a:lstStyle/>
                    <a:p>
                      <a:pPr algn="ctr" fontAlgn="ctr"/>
                      <a:r>
                        <a:rPr lang="ru-KZ" sz="800" b="0" i="0" u="none" strike="noStrike">
                          <a:solidFill>
                            <a:srgbClr val="000000"/>
                          </a:solidFill>
                          <a:effectLst/>
                          <a:latin typeface="Arial Narrow" panose="020B0606020202030204" pitchFamily="34" charset="0"/>
                        </a:rPr>
                        <a:t>443</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solidFill>
                      <a:srgbClr val="007F76">
                        <a:alpha val="10000"/>
                      </a:srgbClr>
                    </a:solidFill>
                  </a:tcPr>
                </a:tc>
                <a:tc>
                  <a:txBody>
                    <a:bodyPr/>
                    <a:lstStyle/>
                    <a:p>
                      <a:pPr algn="ctr" fontAlgn="ctr"/>
                      <a:r>
                        <a:rPr lang="ru-KZ" sz="800" b="0" i="0" u="none" strike="noStrike">
                          <a:solidFill>
                            <a:srgbClr val="000000"/>
                          </a:solidFill>
                          <a:effectLst/>
                          <a:latin typeface="Arial Narrow" panose="020B0606020202030204" pitchFamily="34" charset="0"/>
                        </a:rPr>
                        <a:t>585</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solidFill>
                      <a:srgbClr val="007F76">
                        <a:alpha val="10000"/>
                      </a:srgbClr>
                    </a:solidFill>
                  </a:tcPr>
                </a:tc>
                <a:tc>
                  <a:txBody>
                    <a:bodyPr/>
                    <a:lstStyle/>
                    <a:p>
                      <a:pPr algn="ctr" fontAlgn="ctr"/>
                      <a:r>
                        <a:rPr lang="ru-KZ" sz="800" b="0" i="0" u="none" strike="noStrike">
                          <a:solidFill>
                            <a:srgbClr val="000000"/>
                          </a:solidFill>
                          <a:effectLst/>
                          <a:latin typeface="Arial Narrow" panose="020B0606020202030204" pitchFamily="34" charset="0"/>
                        </a:rPr>
                        <a:t>754</a:t>
                      </a:r>
                    </a:p>
                  </a:txBody>
                  <a:tcPr marL="9525" marR="9525" marT="9525" marB="0" anchor="ctr">
                    <a:lnL w="6350" cap="flat" cmpd="sng" algn="ctr">
                      <a:solidFill>
                        <a:schemeClr val="tx1"/>
                      </a:solidFill>
                      <a:prstDash val="sysDot"/>
                      <a:round/>
                      <a:headEnd type="none" w="med" len="med"/>
                      <a:tailEnd type="none" w="med" len="med"/>
                    </a:lnL>
                    <a:lnR w="12700" cap="flat" cmpd="sng" algn="ctr">
                      <a:noFill/>
                      <a:prstDash val="solid"/>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solidFill>
                      <a:srgbClr val="007F76">
                        <a:alpha val="10000"/>
                      </a:srgbClr>
                    </a:solidFill>
                  </a:tcPr>
                </a:tc>
                <a:extLst>
                  <a:ext uri="{0D108BD9-81ED-4DB2-BD59-A6C34878D82A}">
                    <a16:rowId xmlns:a16="http://schemas.microsoft.com/office/drawing/2014/main" val="3877348172"/>
                  </a:ext>
                </a:extLst>
              </a:tr>
              <a:tr h="148474">
                <a:tc>
                  <a:txBody>
                    <a:bodyPr/>
                    <a:lstStyle/>
                    <a:p>
                      <a:pPr marL="72000" algn="l" fontAlgn="b"/>
                      <a:r>
                        <a:rPr lang="ru-RU" sz="800" b="0" i="0" u="none" strike="noStrike" cap="none" dirty="0">
                          <a:solidFill>
                            <a:srgbClr val="000000"/>
                          </a:solidFill>
                          <a:effectLst/>
                          <a:latin typeface="Arial Narrow" panose="020B0606020202030204" pitchFamily="34" charset="0"/>
                          <a:ea typeface="+mn-ea"/>
                          <a:cs typeface="+mn-cs"/>
                          <a:sym typeface="Arial"/>
                        </a:rPr>
                        <a:t>БІЛІКТІЛІГІ ЖОҚ ЖҰМЫСШЫЛАР</a:t>
                      </a:r>
                    </a:p>
                  </a:txBody>
                  <a:tcPr marL="9525" marR="9525" marT="0" marB="0" anchor="ctr">
                    <a:lnL w="76200" cap="flat" cmpd="sng" algn="ctr">
                      <a:noFill/>
                      <a:prstDash val="solid"/>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noFill/>
                  </a:tcPr>
                </a:tc>
                <a:tc>
                  <a:txBody>
                    <a:bodyPr/>
                    <a:lstStyle/>
                    <a:p>
                      <a:pPr algn="ctr" fontAlgn="ctr"/>
                      <a:r>
                        <a:rPr lang="ru-KZ" sz="800" b="0" i="0" u="none" strike="noStrike" dirty="0">
                          <a:solidFill>
                            <a:srgbClr val="000000"/>
                          </a:solidFill>
                          <a:effectLst/>
                          <a:latin typeface="Arial Narrow" panose="020B0606020202030204" pitchFamily="34" charset="0"/>
                        </a:rPr>
                        <a:t>829</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ru-KZ" sz="800" b="0" i="0" u="none" strike="noStrike">
                          <a:solidFill>
                            <a:srgbClr val="000000"/>
                          </a:solidFill>
                          <a:effectLst/>
                          <a:latin typeface="Arial Narrow" panose="020B0606020202030204" pitchFamily="34" charset="0"/>
                        </a:rPr>
                        <a:t>1 163</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ru-KZ" sz="800" b="0" i="0" u="none" strike="noStrike">
                          <a:solidFill>
                            <a:srgbClr val="000000"/>
                          </a:solidFill>
                          <a:effectLst/>
                          <a:latin typeface="Arial Narrow" panose="020B0606020202030204" pitchFamily="34" charset="0"/>
                        </a:rPr>
                        <a:t>1 670</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ru-KZ" sz="800" b="0" i="0" u="none" strike="noStrike" dirty="0">
                          <a:solidFill>
                            <a:srgbClr val="000000"/>
                          </a:solidFill>
                          <a:effectLst/>
                          <a:latin typeface="Arial Narrow" panose="020B0606020202030204" pitchFamily="34" charset="0"/>
                        </a:rPr>
                        <a:t>1 420</a:t>
                      </a:r>
                    </a:p>
                  </a:txBody>
                  <a:tcPr marL="9525" marR="9525" marT="9525" marB="0" anchor="ctr">
                    <a:lnL w="6350" cap="flat" cmpd="sng" algn="ctr">
                      <a:solidFill>
                        <a:schemeClr val="tx1"/>
                      </a:solidFill>
                      <a:prstDash val="sysDot"/>
                      <a:round/>
                      <a:headEnd type="none" w="med" len="med"/>
                      <a:tailEnd type="none" w="med" len="med"/>
                    </a:lnL>
                    <a:lnR w="12700" cap="flat" cmpd="sng" algn="ctr">
                      <a:noFill/>
                      <a:prstDash val="solid"/>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605250712"/>
                  </a:ext>
                </a:extLst>
              </a:tr>
            </a:tbl>
          </a:graphicData>
        </a:graphic>
      </p:graphicFrame>
      <p:graphicFrame>
        <p:nvGraphicFramePr>
          <p:cNvPr id="25" name="Таблица 24">
            <a:extLst>
              <a:ext uri="{FF2B5EF4-FFF2-40B4-BE49-F238E27FC236}">
                <a16:creationId xmlns:a16="http://schemas.microsoft.com/office/drawing/2014/main" id="{B0A9FCBA-67D5-3916-3267-226B7595262D}"/>
              </a:ext>
            </a:extLst>
          </p:cNvPr>
          <p:cNvGraphicFramePr>
            <a:graphicFrameLocks noGrp="1"/>
          </p:cNvGraphicFramePr>
          <p:nvPr>
            <p:extLst>
              <p:ext uri="{D42A27DB-BD31-4B8C-83A1-F6EECF244321}">
                <p14:modId xmlns:p14="http://schemas.microsoft.com/office/powerpoint/2010/main" val="2845422369"/>
              </p:ext>
            </p:extLst>
          </p:nvPr>
        </p:nvGraphicFramePr>
        <p:xfrm>
          <a:off x="6768750" y="3025492"/>
          <a:ext cx="5328000" cy="1670332"/>
        </p:xfrm>
        <a:graphic>
          <a:graphicData uri="http://schemas.openxmlformats.org/drawingml/2006/table">
            <a:tbl>
              <a:tblPr firstRow="1" bandRow="1">
                <a:tableStyleId>{5C22544A-7EE6-4342-B048-85BDC9FD1C3A}</a:tableStyleId>
              </a:tblPr>
              <a:tblGrid>
                <a:gridCol w="3600000">
                  <a:extLst>
                    <a:ext uri="{9D8B030D-6E8A-4147-A177-3AD203B41FA5}">
                      <a16:colId xmlns:a16="http://schemas.microsoft.com/office/drawing/2014/main" val="1113104833"/>
                    </a:ext>
                  </a:extLst>
                </a:gridCol>
                <a:gridCol w="432000">
                  <a:extLst>
                    <a:ext uri="{9D8B030D-6E8A-4147-A177-3AD203B41FA5}">
                      <a16:colId xmlns:a16="http://schemas.microsoft.com/office/drawing/2014/main" val="132264586"/>
                    </a:ext>
                  </a:extLst>
                </a:gridCol>
                <a:gridCol w="432000">
                  <a:extLst>
                    <a:ext uri="{9D8B030D-6E8A-4147-A177-3AD203B41FA5}">
                      <a16:colId xmlns:a16="http://schemas.microsoft.com/office/drawing/2014/main" val="2572766800"/>
                    </a:ext>
                  </a:extLst>
                </a:gridCol>
                <a:gridCol w="432000">
                  <a:extLst>
                    <a:ext uri="{9D8B030D-6E8A-4147-A177-3AD203B41FA5}">
                      <a16:colId xmlns:a16="http://schemas.microsoft.com/office/drawing/2014/main" val="2849574652"/>
                    </a:ext>
                  </a:extLst>
                </a:gridCol>
                <a:gridCol w="432000">
                  <a:extLst>
                    <a:ext uri="{9D8B030D-6E8A-4147-A177-3AD203B41FA5}">
                      <a16:colId xmlns:a16="http://schemas.microsoft.com/office/drawing/2014/main" val="478621999"/>
                    </a:ext>
                  </a:extLst>
                </a:gridCol>
              </a:tblGrid>
              <a:tr h="167033">
                <a:tc>
                  <a:txBody>
                    <a:bodyPr/>
                    <a:lstStyle/>
                    <a:p>
                      <a:pPr marL="0" marR="0" lvl="0" indent="0" algn="l" defTabSz="685800" rtl="0" eaLnBrk="1" fontAlgn="auto" latinLnBrk="0" hangingPunct="1">
                        <a:lnSpc>
                          <a:spcPct val="107000"/>
                        </a:lnSpc>
                        <a:spcBef>
                          <a:spcPts val="0"/>
                        </a:spcBef>
                        <a:spcAft>
                          <a:spcPts val="0"/>
                        </a:spcAft>
                        <a:buClrTx/>
                        <a:buSzTx/>
                        <a:buFontTx/>
                        <a:buNone/>
                        <a:tabLst/>
                        <a:defRPr/>
                      </a:pPr>
                      <a:r>
                        <a:rPr lang="ru-RU" sz="1050" b="1" i="0" u="none" strike="noStrike" cap="none" noProof="0" dirty="0">
                          <a:solidFill>
                            <a:srgbClr val="000000"/>
                          </a:solidFill>
                          <a:effectLst/>
                          <a:latin typeface="Arial Narrow" panose="020B0606020202030204" pitchFamily="34" charset="0"/>
                          <a:ea typeface="+mn-ea"/>
                          <a:cs typeface="+mn-cs"/>
                          <a:sym typeface="Arial"/>
                        </a:rPr>
                        <a:t>ОПТИМИСТІК СЦЕНАРИЙ</a:t>
                      </a:r>
                    </a:p>
                  </a:txBody>
                  <a:tcPr marT="0" marB="0" anchor="ctr">
                    <a:lnL w="76200" cap="flat" cmpd="sng" algn="ctr">
                      <a:noFill/>
                      <a:prstDash val="solid"/>
                      <a:round/>
                      <a:headEnd type="none" w="med" len="med"/>
                      <a:tailEnd type="none" w="med" len="med"/>
                    </a:lnL>
                    <a:lnR w="6350" cap="flat" cmpd="sng" algn="ctr">
                      <a:solidFill>
                        <a:schemeClr val="tx1"/>
                      </a:solidFill>
                      <a:prstDash val="sysDot"/>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accent3">
                        <a:lumMod val="50000"/>
                        <a:alpha val="20000"/>
                      </a:schemeClr>
                    </a:solidFill>
                  </a:tcPr>
                </a:tc>
                <a:tc>
                  <a:txBody>
                    <a:bodyPr/>
                    <a:lstStyle/>
                    <a:p>
                      <a:pPr algn="ctr" fontAlgn="ctr"/>
                      <a:r>
                        <a:rPr lang="en-US" sz="900" b="0" i="0" u="none" strike="noStrike" cap="none" dirty="0">
                          <a:solidFill>
                            <a:srgbClr val="000000"/>
                          </a:solidFill>
                          <a:effectLst/>
                          <a:latin typeface="Arial Narrow" panose="020B0606020202030204" pitchFamily="34" charset="0"/>
                          <a:ea typeface="+mn-ea"/>
                          <a:cs typeface="+mn-cs"/>
                          <a:sym typeface="Arial"/>
                        </a:rPr>
                        <a:t>Q1</a:t>
                      </a:r>
                      <a:endParaRPr lang="ru-KZ" sz="900" b="0" i="0" u="none" strike="noStrike" cap="none" dirty="0">
                        <a:solidFill>
                          <a:srgbClr val="000000"/>
                        </a:solidFill>
                        <a:effectLst/>
                        <a:latin typeface="Arial Narrow" panose="020B0606020202030204" pitchFamily="34" charset="0"/>
                        <a:ea typeface="+mn-ea"/>
                        <a:cs typeface="+mn-cs"/>
                        <a:sym typeface="Arial"/>
                      </a:endParaRPr>
                    </a:p>
                  </a:txBody>
                  <a:tcPr marL="9525" marR="9525" marT="0"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50000"/>
                        <a:alpha val="20000"/>
                      </a:schemeClr>
                    </a:solidFill>
                  </a:tcPr>
                </a:tc>
                <a:tc>
                  <a:txBody>
                    <a:bodyPr/>
                    <a:lstStyle/>
                    <a:p>
                      <a:pPr algn="ctr" fontAlgn="ctr"/>
                      <a:r>
                        <a:rPr lang="en-US" sz="900" b="0" i="0" u="none" strike="noStrike" cap="none" dirty="0">
                          <a:solidFill>
                            <a:srgbClr val="000000"/>
                          </a:solidFill>
                          <a:effectLst/>
                          <a:latin typeface="Arial Narrow" panose="020B0606020202030204" pitchFamily="34" charset="0"/>
                          <a:ea typeface="+mn-ea"/>
                          <a:cs typeface="+mn-cs"/>
                          <a:sym typeface="Arial"/>
                        </a:rPr>
                        <a:t>Q2</a:t>
                      </a:r>
                      <a:endParaRPr lang="ru-KZ" sz="900" b="0" i="0" u="none" strike="noStrike" cap="none" dirty="0">
                        <a:solidFill>
                          <a:srgbClr val="000000"/>
                        </a:solidFill>
                        <a:effectLst/>
                        <a:latin typeface="Arial Narrow" panose="020B0606020202030204" pitchFamily="34" charset="0"/>
                        <a:ea typeface="+mn-ea"/>
                        <a:cs typeface="+mn-cs"/>
                        <a:sym typeface="Arial"/>
                      </a:endParaRPr>
                    </a:p>
                  </a:txBody>
                  <a:tcPr marL="9525" marR="9525" marT="0"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3">
                        <a:lumMod val="50000"/>
                        <a:alpha val="20000"/>
                      </a:schemeClr>
                    </a:solidFill>
                  </a:tcPr>
                </a:tc>
                <a:tc>
                  <a:txBody>
                    <a:bodyPr/>
                    <a:lstStyle/>
                    <a:p>
                      <a:pPr algn="ctr" fontAlgn="ctr"/>
                      <a:r>
                        <a:rPr lang="en-US" sz="900" b="0" i="0" u="none" strike="noStrike" cap="none" dirty="0">
                          <a:solidFill>
                            <a:srgbClr val="000000"/>
                          </a:solidFill>
                          <a:effectLst/>
                          <a:latin typeface="Arial Narrow" panose="020B0606020202030204" pitchFamily="34" charset="0"/>
                          <a:ea typeface="+mn-ea"/>
                          <a:cs typeface="+mn-cs"/>
                          <a:sym typeface="Arial"/>
                        </a:rPr>
                        <a:t>Q3</a:t>
                      </a:r>
                      <a:endParaRPr lang="ru-KZ" sz="900" b="0" i="0" u="none" strike="noStrike" cap="none" dirty="0">
                        <a:solidFill>
                          <a:srgbClr val="000000"/>
                        </a:solidFill>
                        <a:effectLst/>
                        <a:latin typeface="Arial Narrow" panose="020B0606020202030204" pitchFamily="34" charset="0"/>
                        <a:ea typeface="+mn-ea"/>
                        <a:cs typeface="+mn-cs"/>
                        <a:sym typeface="Arial"/>
                      </a:endParaRPr>
                    </a:p>
                  </a:txBody>
                  <a:tcPr marL="9525" marR="9525" marT="0"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3">
                        <a:lumMod val="50000"/>
                        <a:alpha val="20000"/>
                      </a:schemeClr>
                    </a:solidFill>
                  </a:tcPr>
                </a:tc>
                <a:tc>
                  <a:txBody>
                    <a:bodyPr/>
                    <a:lstStyle/>
                    <a:p>
                      <a:pPr algn="ctr" fontAlgn="ctr"/>
                      <a:r>
                        <a:rPr lang="en-US" sz="900" b="0" i="0" u="none" strike="noStrike" cap="none" dirty="0">
                          <a:solidFill>
                            <a:srgbClr val="000000"/>
                          </a:solidFill>
                          <a:effectLst/>
                          <a:latin typeface="Arial Narrow" panose="020B0606020202030204" pitchFamily="34" charset="0"/>
                          <a:ea typeface="+mn-ea"/>
                          <a:cs typeface="+mn-cs"/>
                          <a:sym typeface="Arial"/>
                        </a:rPr>
                        <a:t>Q4</a:t>
                      </a:r>
                      <a:endParaRPr lang="ru-KZ" sz="900" b="0" i="0" u="none" strike="noStrike" cap="none" dirty="0">
                        <a:solidFill>
                          <a:srgbClr val="000000"/>
                        </a:solidFill>
                        <a:effectLst/>
                        <a:latin typeface="Arial Narrow" panose="020B0606020202030204" pitchFamily="34" charset="0"/>
                        <a:ea typeface="+mn-ea"/>
                        <a:cs typeface="+mn-cs"/>
                        <a:sym typeface="Arial"/>
                      </a:endParaRPr>
                    </a:p>
                  </a:txBody>
                  <a:tcPr marL="9525" marR="9525" marT="0" marB="0" anchor="ctr">
                    <a:lnL w="6350" cap="flat" cmpd="sng" algn="ctr">
                      <a:solidFill>
                        <a:schemeClr val="tx1"/>
                      </a:solidFill>
                      <a:prstDash val="sysDot"/>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3">
                        <a:lumMod val="50000"/>
                        <a:alpha val="20000"/>
                      </a:schemeClr>
                    </a:solidFill>
                  </a:tcPr>
                </a:tc>
                <a:extLst>
                  <a:ext uri="{0D108BD9-81ED-4DB2-BD59-A6C34878D82A}">
                    <a16:rowId xmlns:a16="http://schemas.microsoft.com/office/drawing/2014/main" val="877649079"/>
                  </a:ext>
                </a:extLst>
              </a:tr>
              <a:tr h="167033">
                <a:tc>
                  <a:txBody>
                    <a:bodyPr/>
                    <a:lstStyle/>
                    <a:p>
                      <a:pPr marL="0" marR="0" lvl="0" indent="0" algn="l" defTabSz="685800" rtl="0" eaLnBrk="1" fontAlgn="auto" latinLnBrk="0" hangingPunct="1">
                        <a:lnSpc>
                          <a:spcPct val="107000"/>
                        </a:lnSpc>
                        <a:spcBef>
                          <a:spcPts val="0"/>
                        </a:spcBef>
                        <a:spcAft>
                          <a:spcPts val="0"/>
                        </a:spcAft>
                        <a:buClrTx/>
                        <a:buSzTx/>
                        <a:buFontTx/>
                        <a:buNone/>
                        <a:tabLst/>
                        <a:defRPr/>
                      </a:pPr>
                      <a:r>
                        <a:rPr lang="ru-RU" sz="900" b="1" i="0" u="none" strike="noStrike" cap="none" noProof="0" dirty="0">
                          <a:solidFill>
                            <a:srgbClr val="000000"/>
                          </a:solidFill>
                          <a:effectLst/>
                          <a:latin typeface="Arial Narrow" panose="020B0606020202030204" pitchFamily="34" charset="0"/>
                          <a:ea typeface="+mn-ea"/>
                          <a:cs typeface="+mn-cs"/>
                          <a:sym typeface="Arial"/>
                        </a:rPr>
                        <a:t>БАРЛЫҒЫ</a:t>
                      </a:r>
                      <a:endParaRPr lang="ru-RU" sz="800" b="1" i="0" u="none" strike="noStrike" cap="none" noProof="0" dirty="0">
                        <a:solidFill>
                          <a:srgbClr val="000000"/>
                        </a:solidFill>
                        <a:effectLst/>
                        <a:latin typeface="Arial Narrow" panose="020B0606020202030204" pitchFamily="34" charset="0"/>
                        <a:ea typeface="+mn-ea"/>
                        <a:cs typeface="+mn-cs"/>
                        <a:sym typeface="Arial"/>
                      </a:endParaRPr>
                    </a:p>
                  </a:txBody>
                  <a:tcPr marT="0" marB="0" anchor="ctr">
                    <a:lnL w="76200" cap="flat" cmpd="sng" algn="ctr">
                      <a:noFill/>
                      <a:prstDash val="solid"/>
                      <a:round/>
                      <a:headEnd type="none" w="med" len="med"/>
                      <a:tailEnd type="none" w="med" len="med"/>
                    </a:lnL>
                    <a:lnR w="6350" cap="flat" cmpd="sng" algn="ctr">
                      <a:solidFill>
                        <a:schemeClr val="tx1"/>
                      </a:solidFill>
                      <a:prstDash val="sysDot"/>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accent3">
                        <a:lumMod val="50000"/>
                        <a:alpha val="20000"/>
                      </a:schemeClr>
                    </a:solidFill>
                  </a:tcPr>
                </a:tc>
                <a:tc>
                  <a:txBody>
                    <a:bodyPr/>
                    <a:lstStyle/>
                    <a:p>
                      <a:pPr algn="ctr" fontAlgn="ctr"/>
                      <a:r>
                        <a:rPr lang="en-US" sz="900" b="1" i="0" u="none" strike="noStrike" cap="none" dirty="0">
                          <a:solidFill>
                            <a:srgbClr val="000000"/>
                          </a:solidFill>
                          <a:effectLst/>
                          <a:latin typeface="Arial Narrow" panose="020B0606020202030204" pitchFamily="34" charset="0"/>
                          <a:ea typeface="+mn-ea"/>
                          <a:cs typeface="+mn-cs"/>
                          <a:sym typeface="Arial"/>
                        </a:rPr>
                        <a:t>4 600</a:t>
                      </a:r>
                      <a:endParaRPr lang="ru-KZ" sz="900" b="1" i="0" u="none" strike="noStrike" cap="none" dirty="0">
                        <a:solidFill>
                          <a:srgbClr val="000000"/>
                        </a:solidFill>
                        <a:effectLst/>
                        <a:latin typeface="Arial Narrow" panose="020B0606020202030204" pitchFamily="34" charset="0"/>
                        <a:ea typeface="+mn-ea"/>
                        <a:cs typeface="+mn-cs"/>
                        <a:sym typeface="Arial"/>
                      </a:endParaRPr>
                    </a:p>
                  </a:txBody>
                  <a:tcPr marL="9525" marR="9525" marT="0"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50000"/>
                        <a:alpha val="20000"/>
                      </a:schemeClr>
                    </a:solidFill>
                  </a:tcPr>
                </a:tc>
                <a:tc>
                  <a:txBody>
                    <a:bodyPr/>
                    <a:lstStyle/>
                    <a:p>
                      <a:pPr algn="ctr" fontAlgn="ctr"/>
                      <a:r>
                        <a:rPr lang="en-US" sz="900" b="1" i="0" u="none" strike="noStrike" cap="none" dirty="0">
                          <a:solidFill>
                            <a:srgbClr val="000000"/>
                          </a:solidFill>
                          <a:effectLst/>
                          <a:latin typeface="Arial Narrow" panose="020B0606020202030204" pitchFamily="34" charset="0"/>
                          <a:ea typeface="+mn-ea"/>
                          <a:cs typeface="+mn-cs"/>
                          <a:sym typeface="Arial"/>
                        </a:rPr>
                        <a:t>4 545</a:t>
                      </a:r>
                      <a:endParaRPr lang="ru-KZ" sz="900" b="1" i="0" u="none" strike="noStrike" cap="none" dirty="0">
                        <a:solidFill>
                          <a:srgbClr val="000000"/>
                        </a:solidFill>
                        <a:effectLst/>
                        <a:latin typeface="Arial Narrow" panose="020B0606020202030204" pitchFamily="34" charset="0"/>
                        <a:ea typeface="+mn-ea"/>
                        <a:cs typeface="+mn-cs"/>
                        <a:sym typeface="Arial"/>
                      </a:endParaRPr>
                    </a:p>
                  </a:txBody>
                  <a:tcPr marL="9525" marR="9525" marT="0"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3">
                        <a:lumMod val="50000"/>
                        <a:alpha val="20000"/>
                      </a:schemeClr>
                    </a:solidFill>
                  </a:tcPr>
                </a:tc>
                <a:tc>
                  <a:txBody>
                    <a:bodyPr/>
                    <a:lstStyle/>
                    <a:p>
                      <a:pPr algn="ctr" fontAlgn="ctr"/>
                      <a:r>
                        <a:rPr lang="en-US" sz="900" b="1" i="0" u="none" strike="noStrike" cap="none" dirty="0">
                          <a:solidFill>
                            <a:srgbClr val="000000"/>
                          </a:solidFill>
                          <a:effectLst/>
                          <a:latin typeface="Arial Narrow" panose="020B0606020202030204" pitchFamily="34" charset="0"/>
                          <a:ea typeface="+mn-ea"/>
                          <a:cs typeface="+mn-cs"/>
                          <a:sym typeface="Arial"/>
                        </a:rPr>
                        <a:t>5 735</a:t>
                      </a:r>
                      <a:endParaRPr lang="ru-KZ" sz="900" b="1" i="0" u="none" strike="noStrike" cap="none" dirty="0">
                        <a:solidFill>
                          <a:srgbClr val="000000"/>
                        </a:solidFill>
                        <a:effectLst/>
                        <a:latin typeface="Arial Narrow" panose="020B0606020202030204" pitchFamily="34" charset="0"/>
                        <a:ea typeface="+mn-ea"/>
                        <a:cs typeface="+mn-cs"/>
                        <a:sym typeface="Arial"/>
                      </a:endParaRPr>
                    </a:p>
                  </a:txBody>
                  <a:tcPr marL="9525" marR="9525" marT="0"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3">
                        <a:lumMod val="50000"/>
                        <a:alpha val="20000"/>
                      </a:schemeClr>
                    </a:solidFill>
                  </a:tcPr>
                </a:tc>
                <a:tc>
                  <a:txBody>
                    <a:bodyPr/>
                    <a:lstStyle/>
                    <a:p>
                      <a:pPr algn="ctr" fontAlgn="ctr"/>
                      <a:r>
                        <a:rPr lang="en-US" sz="900" b="1" i="0" u="none" strike="noStrike" cap="none" dirty="0">
                          <a:solidFill>
                            <a:srgbClr val="000000"/>
                          </a:solidFill>
                          <a:effectLst/>
                          <a:latin typeface="Arial Narrow" panose="020B0606020202030204" pitchFamily="34" charset="0"/>
                          <a:ea typeface="+mn-ea"/>
                          <a:cs typeface="+mn-cs"/>
                          <a:sym typeface="Arial"/>
                        </a:rPr>
                        <a:t>6 880</a:t>
                      </a:r>
                      <a:endParaRPr lang="ru-KZ" sz="900" b="1" i="0" u="none" strike="noStrike" cap="none" dirty="0">
                        <a:solidFill>
                          <a:srgbClr val="000000"/>
                        </a:solidFill>
                        <a:effectLst/>
                        <a:latin typeface="Arial Narrow" panose="020B0606020202030204" pitchFamily="34" charset="0"/>
                        <a:ea typeface="+mn-ea"/>
                        <a:cs typeface="+mn-cs"/>
                        <a:sym typeface="Arial"/>
                      </a:endParaRPr>
                    </a:p>
                  </a:txBody>
                  <a:tcPr marL="9525" marR="9525" marT="0" marB="0" anchor="ctr">
                    <a:lnL w="6350" cap="flat" cmpd="sng" algn="ctr">
                      <a:solidFill>
                        <a:schemeClr val="tx1"/>
                      </a:solidFill>
                      <a:prstDash val="sysDot"/>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3">
                        <a:lumMod val="50000"/>
                        <a:alpha val="20000"/>
                      </a:schemeClr>
                    </a:solidFill>
                  </a:tcPr>
                </a:tc>
                <a:extLst>
                  <a:ext uri="{0D108BD9-81ED-4DB2-BD59-A6C34878D82A}">
                    <a16:rowId xmlns:a16="http://schemas.microsoft.com/office/drawing/2014/main" val="1602871338"/>
                  </a:ext>
                </a:extLst>
              </a:tr>
              <a:tr h="148474">
                <a:tc>
                  <a:txBody>
                    <a:bodyPr/>
                    <a:lstStyle/>
                    <a:p>
                      <a:pPr marL="72000" algn="l" fontAlgn="b"/>
                      <a:r>
                        <a:rPr lang="ru-RU" sz="800" b="0" i="0" u="none" strike="noStrike" cap="none" dirty="0">
                          <a:solidFill>
                            <a:srgbClr val="000000"/>
                          </a:solidFill>
                          <a:effectLst/>
                          <a:latin typeface="Arial Narrow" panose="020B0606020202030204" pitchFamily="34" charset="0"/>
                          <a:ea typeface="+mn-ea"/>
                          <a:cs typeface="+mn-cs"/>
                          <a:sym typeface="Arial"/>
                        </a:rPr>
                        <a:t>БАСШЫЛАР ЖӘНЕ МЕМЛЕКЕТТІК ҚЫЗМЕТШІЛЕР</a:t>
                      </a:r>
                    </a:p>
                  </a:txBody>
                  <a:tcPr marL="9525" marR="9525" marT="0" marB="0" anchor="ctr">
                    <a:lnL w="76200" cap="flat" cmpd="sng" algn="ctr">
                      <a:noFill/>
                      <a:prstDash val="solid"/>
                      <a:round/>
                      <a:headEnd type="none" w="med" len="med"/>
                      <a:tailEnd type="none" w="med" len="med"/>
                    </a:lnL>
                    <a:lnR w="6350" cap="flat" cmpd="sng" algn="ctr">
                      <a:solidFill>
                        <a:schemeClr val="tx1"/>
                      </a:solidFill>
                      <a:prstDash val="sysDot"/>
                      <a:round/>
                      <a:headEnd type="none" w="med" len="med"/>
                      <a:tailEnd type="none" w="med" len="med"/>
                    </a:lnR>
                    <a:lnT w="12700" cap="flat" cmpd="sng" algn="ctr">
                      <a:solidFill>
                        <a:schemeClr val="tx1"/>
                      </a:solidFill>
                      <a:prstDash val="solid"/>
                      <a:round/>
                      <a:headEnd type="none" w="med" len="med"/>
                      <a:tailEnd type="none" w="med" len="med"/>
                    </a:lnT>
                    <a:lnB w="6350" cap="flat" cmpd="sng" algn="ctr">
                      <a:solidFill>
                        <a:schemeClr val="tx1"/>
                      </a:solidFill>
                      <a:prstDash val="sysDot"/>
                      <a:round/>
                      <a:headEnd type="none" w="med" len="med"/>
                      <a:tailEnd type="none" w="med" len="med"/>
                    </a:lnB>
                    <a:noFill/>
                  </a:tcPr>
                </a:tc>
                <a:tc>
                  <a:txBody>
                    <a:bodyPr/>
                    <a:lstStyle/>
                    <a:p>
                      <a:pPr algn="ctr" fontAlgn="ctr"/>
                      <a:r>
                        <a:rPr lang="ru-KZ" sz="800" b="0" i="0" u="none" strike="noStrike" dirty="0">
                          <a:solidFill>
                            <a:srgbClr val="000000"/>
                          </a:solidFill>
                          <a:effectLst/>
                          <a:latin typeface="Arial Narrow" panose="020B0606020202030204" pitchFamily="34" charset="0"/>
                        </a:rPr>
                        <a:t>248</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12700" cap="flat" cmpd="sng" algn="ctr">
                      <a:solidFill>
                        <a:schemeClr val="tx1"/>
                      </a:solidFill>
                      <a:prstDash val="solid"/>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ru-KZ" sz="800" b="0" i="0" u="none" strike="noStrike">
                          <a:solidFill>
                            <a:srgbClr val="000000"/>
                          </a:solidFill>
                          <a:effectLst/>
                          <a:latin typeface="Arial Narrow" panose="020B0606020202030204" pitchFamily="34" charset="0"/>
                        </a:rPr>
                        <a:t>205</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12700" cap="flat" cmpd="sng" algn="ctr">
                      <a:solidFill>
                        <a:schemeClr val="tx1"/>
                      </a:solidFill>
                      <a:prstDash val="solid"/>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ru-KZ" sz="800" b="0" i="0" u="none" strike="noStrike">
                          <a:solidFill>
                            <a:srgbClr val="000000"/>
                          </a:solidFill>
                          <a:effectLst/>
                          <a:latin typeface="Arial Narrow" panose="020B0606020202030204" pitchFamily="34" charset="0"/>
                        </a:rPr>
                        <a:t>214</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12700" cap="flat" cmpd="sng" algn="ctr">
                      <a:solidFill>
                        <a:schemeClr val="tx1"/>
                      </a:solidFill>
                      <a:prstDash val="solid"/>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ru-KZ" sz="800" b="0" i="0" u="none" strike="noStrike">
                          <a:solidFill>
                            <a:srgbClr val="000000"/>
                          </a:solidFill>
                          <a:effectLst/>
                          <a:latin typeface="Arial Narrow" panose="020B0606020202030204" pitchFamily="34" charset="0"/>
                        </a:rPr>
                        <a:t>221</a:t>
                      </a:r>
                    </a:p>
                  </a:txBody>
                  <a:tcPr marL="9525" marR="9525" marT="9525" marB="0" anchor="ctr">
                    <a:lnL w="6350" cap="flat" cmpd="sng" algn="ctr">
                      <a:solidFill>
                        <a:schemeClr val="tx1"/>
                      </a:solidFill>
                      <a:prstDash val="sysDot"/>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052355308"/>
                  </a:ext>
                </a:extLst>
              </a:tr>
              <a:tr h="148474">
                <a:tc>
                  <a:txBody>
                    <a:bodyPr/>
                    <a:lstStyle/>
                    <a:p>
                      <a:pPr marL="72000" algn="l" fontAlgn="b"/>
                      <a:r>
                        <a:rPr lang="ru-RU" sz="800" b="0" i="0" u="none" strike="noStrike" cap="none" dirty="0">
                          <a:solidFill>
                            <a:srgbClr val="000000"/>
                          </a:solidFill>
                          <a:effectLst/>
                          <a:latin typeface="Arial Narrow" panose="020B0606020202030204" pitchFamily="34" charset="0"/>
                          <a:ea typeface="+mn-ea"/>
                          <a:cs typeface="+mn-cs"/>
                          <a:sym typeface="Arial"/>
                        </a:rPr>
                        <a:t>КӘСІБИ МАМАНДАР</a:t>
                      </a:r>
                    </a:p>
                  </a:txBody>
                  <a:tcPr marL="9525" marR="9525" marT="0" marB="0" anchor="ctr">
                    <a:lnL w="76200" cap="flat" cmpd="sng" algn="ctr">
                      <a:noFill/>
                      <a:prstDash val="solid"/>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solidFill>
                      <a:schemeClr val="accent3">
                        <a:lumMod val="50000"/>
                        <a:alpha val="20000"/>
                      </a:schemeClr>
                    </a:solidFill>
                  </a:tcPr>
                </a:tc>
                <a:tc>
                  <a:txBody>
                    <a:bodyPr/>
                    <a:lstStyle/>
                    <a:p>
                      <a:pPr algn="ctr" fontAlgn="ctr"/>
                      <a:r>
                        <a:rPr lang="ru-KZ" sz="800" b="0" i="0" u="none" strike="noStrike" dirty="0">
                          <a:solidFill>
                            <a:srgbClr val="000000"/>
                          </a:solidFill>
                          <a:effectLst/>
                          <a:latin typeface="Arial Narrow" panose="020B0606020202030204" pitchFamily="34" charset="0"/>
                        </a:rPr>
                        <a:t>1 368</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solidFill>
                      <a:schemeClr val="bg1">
                        <a:lumMod val="50000"/>
                        <a:alpha val="20000"/>
                      </a:schemeClr>
                    </a:solidFill>
                  </a:tcPr>
                </a:tc>
                <a:tc>
                  <a:txBody>
                    <a:bodyPr/>
                    <a:lstStyle/>
                    <a:p>
                      <a:pPr algn="ctr" fontAlgn="ctr"/>
                      <a:r>
                        <a:rPr lang="ru-KZ" sz="800" b="0" i="0" u="none" strike="noStrike">
                          <a:solidFill>
                            <a:srgbClr val="000000"/>
                          </a:solidFill>
                          <a:effectLst/>
                          <a:latin typeface="Arial Narrow" panose="020B0606020202030204" pitchFamily="34" charset="0"/>
                        </a:rPr>
                        <a:t>1 149</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solidFill>
                      <a:schemeClr val="accent3">
                        <a:lumMod val="50000"/>
                        <a:alpha val="20000"/>
                      </a:schemeClr>
                    </a:solidFill>
                  </a:tcPr>
                </a:tc>
                <a:tc>
                  <a:txBody>
                    <a:bodyPr/>
                    <a:lstStyle/>
                    <a:p>
                      <a:pPr algn="ctr" fontAlgn="ctr"/>
                      <a:r>
                        <a:rPr lang="ru-KZ" sz="800" b="0" i="0" u="none" strike="noStrike">
                          <a:solidFill>
                            <a:srgbClr val="000000"/>
                          </a:solidFill>
                          <a:effectLst/>
                          <a:latin typeface="Arial Narrow" panose="020B0606020202030204" pitchFamily="34" charset="0"/>
                        </a:rPr>
                        <a:t>1 228</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solidFill>
                      <a:schemeClr val="accent3">
                        <a:lumMod val="50000"/>
                        <a:alpha val="20000"/>
                      </a:schemeClr>
                    </a:solidFill>
                  </a:tcPr>
                </a:tc>
                <a:tc>
                  <a:txBody>
                    <a:bodyPr/>
                    <a:lstStyle/>
                    <a:p>
                      <a:pPr algn="ctr" fontAlgn="ctr"/>
                      <a:r>
                        <a:rPr lang="ru-KZ" sz="800" b="0" i="0" u="none" strike="noStrike">
                          <a:solidFill>
                            <a:srgbClr val="000000"/>
                          </a:solidFill>
                          <a:effectLst/>
                          <a:latin typeface="Arial Narrow" panose="020B0606020202030204" pitchFamily="34" charset="0"/>
                        </a:rPr>
                        <a:t>1 908</a:t>
                      </a:r>
                    </a:p>
                  </a:txBody>
                  <a:tcPr marL="9525" marR="9525" marT="9525" marB="0" anchor="ctr">
                    <a:lnL w="6350" cap="flat" cmpd="sng" algn="ctr">
                      <a:solidFill>
                        <a:schemeClr val="tx1"/>
                      </a:solidFill>
                      <a:prstDash val="sysDot"/>
                      <a:round/>
                      <a:headEnd type="none" w="med" len="med"/>
                      <a:tailEnd type="none" w="med" len="med"/>
                    </a:lnL>
                    <a:lnR w="12700" cap="flat" cmpd="sng" algn="ctr">
                      <a:noFill/>
                      <a:prstDash val="solid"/>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solidFill>
                      <a:schemeClr val="accent3">
                        <a:lumMod val="50000"/>
                        <a:alpha val="20000"/>
                      </a:schemeClr>
                    </a:solidFill>
                  </a:tcPr>
                </a:tc>
                <a:extLst>
                  <a:ext uri="{0D108BD9-81ED-4DB2-BD59-A6C34878D82A}">
                    <a16:rowId xmlns:a16="http://schemas.microsoft.com/office/drawing/2014/main" val="4077338817"/>
                  </a:ext>
                </a:extLst>
              </a:tr>
              <a:tr h="148474">
                <a:tc>
                  <a:txBody>
                    <a:bodyPr/>
                    <a:lstStyle/>
                    <a:p>
                      <a:pPr marL="72000" algn="l" fontAlgn="b"/>
                      <a:r>
                        <a:rPr lang="ru-RU" sz="800" b="0" i="0" u="none" strike="noStrike" cap="none" dirty="0">
                          <a:solidFill>
                            <a:srgbClr val="000000"/>
                          </a:solidFill>
                          <a:effectLst/>
                          <a:latin typeface="Arial Narrow" panose="020B0606020202030204" pitchFamily="34" charset="0"/>
                          <a:ea typeface="+mn-ea"/>
                          <a:cs typeface="+mn-cs"/>
                          <a:sym typeface="Arial"/>
                        </a:rPr>
                        <a:t>ТЕХНИК МАМАНДАР ЖӘНЕ БАСҚА ДА КӘСІБИ КӨМЕКШІ ПЕРСОНАЛ</a:t>
                      </a:r>
                    </a:p>
                  </a:txBody>
                  <a:tcPr marL="9525" marR="9525" marT="0" marB="0" anchor="ctr">
                    <a:lnL w="76200" cap="flat" cmpd="sng" algn="ctr">
                      <a:noFill/>
                      <a:prstDash val="solid"/>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noFill/>
                  </a:tcPr>
                </a:tc>
                <a:tc>
                  <a:txBody>
                    <a:bodyPr/>
                    <a:lstStyle/>
                    <a:p>
                      <a:pPr algn="ctr" fontAlgn="ctr"/>
                      <a:r>
                        <a:rPr lang="ru-KZ" sz="800" b="0" i="0" u="none" strike="noStrike" dirty="0">
                          <a:solidFill>
                            <a:srgbClr val="000000"/>
                          </a:solidFill>
                          <a:effectLst/>
                          <a:latin typeface="Arial Narrow" panose="020B0606020202030204" pitchFamily="34" charset="0"/>
                        </a:rPr>
                        <a:t>409</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ru-KZ" sz="800" b="0" i="0" u="none" strike="noStrike">
                          <a:solidFill>
                            <a:srgbClr val="000000"/>
                          </a:solidFill>
                          <a:effectLst/>
                          <a:latin typeface="Arial Narrow" panose="020B0606020202030204" pitchFamily="34" charset="0"/>
                        </a:rPr>
                        <a:t>407</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ru-KZ" sz="800" b="0" i="0" u="none" strike="noStrike">
                          <a:solidFill>
                            <a:srgbClr val="000000"/>
                          </a:solidFill>
                          <a:effectLst/>
                          <a:latin typeface="Arial Narrow" panose="020B0606020202030204" pitchFamily="34" charset="0"/>
                        </a:rPr>
                        <a:t>418</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ru-KZ" sz="800" b="0" i="0" u="none" strike="noStrike">
                          <a:solidFill>
                            <a:srgbClr val="000000"/>
                          </a:solidFill>
                          <a:effectLst/>
                          <a:latin typeface="Arial Narrow" panose="020B0606020202030204" pitchFamily="34" charset="0"/>
                        </a:rPr>
                        <a:t>563</a:t>
                      </a:r>
                    </a:p>
                  </a:txBody>
                  <a:tcPr marL="9525" marR="9525" marT="9525" marB="0" anchor="ctr">
                    <a:lnL w="6350" cap="flat" cmpd="sng" algn="ctr">
                      <a:solidFill>
                        <a:schemeClr val="tx1"/>
                      </a:solidFill>
                      <a:prstDash val="sysDot"/>
                      <a:round/>
                      <a:headEnd type="none" w="med" len="med"/>
                      <a:tailEnd type="none" w="med" len="med"/>
                    </a:lnL>
                    <a:lnR w="12700" cap="flat" cmpd="sng" algn="ctr">
                      <a:noFill/>
                      <a:prstDash val="solid"/>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500228116"/>
                  </a:ext>
                </a:extLst>
              </a:tr>
              <a:tr h="148474">
                <a:tc>
                  <a:txBody>
                    <a:bodyPr/>
                    <a:lstStyle/>
                    <a:p>
                      <a:pPr marL="72000" algn="l" fontAlgn="b"/>
                      <a:r>
                        <a:rPr lang="ru-RU" sz="800" b="0" i="0" u="none" strike="noStrike" cap="none" dirty="0">
                          <a:solidFill>
                            <a:srgbClr val="000000"/>
                          </a:solidFill>
                          <a:effectLst/>
                          <a:latin typeface="Arial Narrow" panose="020B0606020202030204" pitchFamily="34" charset="0"/>
                          <a:ea typeface="+mn-ea"/>
                          <a:cs typeface="+mn-cs"/>
                          <a:sym typeface="Arial"/>
                        </a:rPr>
                        <a:t>ӘКІМШІЛЕНДІРУ САЛАСЫНДАҒЫ ҚЫЗМЕТШІЛЕР</a:t>
                      </a:r>
                    </a:p>
                  </a:txBody>
                  <a:tcPr marL="9525" marR="9525" marT="0" marB="0" anchor="ctr">
                    <a:lnL w="76200" cap="flat" cmpd="sng" algn="ctr">
                      <a:noFill/>
                      <a:prstDash val="solid"/>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solidFill>
                      <a:schemeClr val="accent3">
                        <a:lumMod val="50000"/>
                        <a:alpha val="20000"/>
                      </a:schemeClr>
                    </a:solidFill>
                  </a:tcPr>
                </a:tc>
                <a:tc>
                  <a:txBody>
                    <a:bodyPr/>
                    <a:lstStyle/>
                    <a:p>
                      <a:pPr algn="ctr" fontAlgn="ctr"/>
                      <a:r>
                        <a:rPr lang="ru-KZ" sz="800" b="0" i="0" u="none" strike="noStrike" dirty="0">
                          <a:solidFill>
                            <a:srgbClr val="000000"/>
                          </a:solidFill>
                          <a:effectLst/>
                          <a:latin typeface="Arial Narrow" panose="020B0606020202030204" pitchFamily="34" charset="0"/>
                        </a:rPr>
                        <a:t>175</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solidFill>
                      <a:schemeClr val="bg1">
                        <a:lumMod val="50000"/>
                        <a:alpha val="20000"/>
                      </a:schemeClr>
                    </a:solidFill>
                  </a:tcPr>
                </a:tc>
                <a:tc>
                  <a:txBody>
                    <a:bodyPr/>
                    <a:lstStyle/>
                    <a:p>
                      <a:pPr algn="ctr" fontAlgn="ctr"/>
                      <a:r>
                        <a:rPr lang="ru-KZ" sz="800" b="0" i="0" u="none" strike="noStrike">
                          <a:solidFill>
                            <a:srgbClr val="000000"/>
                          </a:solidFill>
                          <a:effectLst/>
                          <a:latin typeface="Arial Narrow" panose="020B0606020202030204" pitchFamily="34" charset="0"/>
                        </a:rPr>
                        <a:t>244</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solidFill>
                      <a:schemeClr val="accent3">
                        <a:lumMod val="50000"/>
                        <a:alpha val="20000"/>
                      </a:schemeClr>
                    </a:solidFill>
                  </a:tcPr>
                </a:tc>
                <a:tc>
                  <a:txBody>
                    <a:bodyPr/>
                    <a:lstStyle/>
                    <a:p>
                      <a:pPr algn="ctr" fontAlgn="ctr"/>
                      <a:r>
                        <a:rPr lang="ru-KZ" sz="800" b="0" i="0" u="none" strike="noStrike">
                          <a:solidFill>
                            <a:srgbClr val="000000"/>
                          </a:solidFill>
                          <a:effectLst/>
                          <a:latin typeface="Arial Narrow" panose="020B0606020202030204" pitchFamily="34" charset="0"/>
                        </a:rPr>
                        <a:t>283</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solidFill>
                      <a:schemeClr val="accent3">
                        <a:lumMod val="50000"/>
                        <a:alpha val="20000"/>
                      </a:schemeClr>
                    </a:solidFill>
                  </a:tcPr>
                </a:tc>
                <a:tc>
                  <a:txBody>
                    <a:bodyPr/>
                    <a:lstStyle/>
                    <a:p>
                      <a:pPr algn="ctr" fontAlgn="ctr"/>
                      <a:r>
                        <a:rPr lang="ru-KZ" sz="800" b="0" i="0" u="none" strike="noStrike">
                          <a:solidFill>
                            <a:srgbClr val="000000"/>
                          </a:solidFill>
                          <a:effectLst/>
                          <a:latin typeface="Arial Narrow" panose="020B0606020202030204" pitchFamily="34" charset="0"/>
                        </a:rPr>
                        <a:t>329</a:t>
                      </a:r>
                    </a:p>
                  </a:txBody>
                  <a:tcPr marL="9525" marR="9525" marT="9525" marB="0" anchor="ctr">
                    <a:lnL w="6350" cap="flat" cmpd="sng" algn="ctr">
                      <a:solidFill>
                        <a:schemeClr val="tx1"/>
                      </a:solidFill>
                      <a:prstDash val="sysDot"/>
                      <a:round/>
                      <a:headEnd type="none" w="med" len="med"/>
                      <a:tailEnd type="none" w="med" len="med"/>
                    </a:lnL>
                    <a:lnR w="12700" cap="flat" cmpd="sng" algn="ctr">
                      <a:noFill/>
                      <a:prstDash val="solid"/>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solidFill>
                      <a:schemeClr val="accent3">
                        <a:lumMod val="50000"/>
                        <a:alpha val="20000"/>
                      </a:schemeClr>
                    </a:solidFill>
                  </a:tcPr>
                </a:tc>
                <a:extLst>
                  <a:ext uri="{0D108BD9-81ED-4DB2-BD59-A6C34878D82A}">
                    <a16:rowId xmlns:a16="http://schemas.microsoft.com/office/drawing/2014/main" val="1221627480"/>
                  </a:ext>
                </a:extLst>
              </a:tr>
              <a:tr h="148474">
                <a:tc>
                  <a:txBody>
                    <a:bodyPr/>
                    <a:lstStyle/>
                    <a:p>
                      <a:pPr marL="72000" algn="l" fontAlgn="b"/>
                      <a:r>
                        <a:rPr lang="ru-RU" sz="800" b="0" i="0" u="none" strike="noStrike" cap="none" dirty="0">
                          <a:solidFill>
                            <a:srgbClr val="000000"/>
                          </a:solidFill>
                          <a:effectLst/>
                          <a:latin typeface="Arial Narrow" panose="020B0606020202030204" pitchFamily="34" charset="0"/>
                          <a:ea typeface="+mn-ea"/>
                          <a:cs typeface="+mn-cs"/>
                          <a:sym typeface="Arial"/>
                        </a:rPr>
                        <a:t>ҚЫЗМЕТ КӨРСЕТУ ЖӘНЕ САУДА САЛАСЫНЫҢ ЖҰМЫСКЕРЛЕРІ</a:t>
                      </a:r>
                    </a:p>
                  </a:txBody>
                  <a:tcPr marL="9525" marR="9525" marT="0" marB="0" anchor="ctr">
                    <a:lnL w="76200" cap="flat" cmpd="sng" algn="ctr">
                      <a:noFill/>
                      <a:prstDash val="solid"/>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noFill/>
                  </a:tcPr>
                </a:tc>
                <a:tc>
                  <a:txBody>
                    <a:bodyPr/>
                    <a:lstStyle/>
                    <a:p>
                      <a:pPr algn="ctr" fontAlgn="ctr"/>
                      <a:r>
                        <a:rPr lang="ru-KZ" sz="800" b="0" i="0" u="none" strike="noStrike">
                          <a:solidFill>
                            <a:srgbClr val="000000"/>
                          </a:solidFill>
                          <a:effectLst/>
                          <a:latin typeface="Arial Narrow" panose="020B0606020202030204" pitchFamily="34" charset="0"/>
                        </a:rPr>
                        <a:t>410</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ru-KZ" sz="800" b="0" i="0" u="none" strike="noStrike">
                          <a:solidFill>
                            <a:srgbClr val="000000"/>
                          </a:solidFill>
                          <a:effectLst/>
                          <a:latin typeface="Arial Narrow" panose="020B0606020202030204" pitchFamily="34" charset="0"/>
                        </a:rPr>
                        <a:t>214</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ru-KZ" sz="800" b="0" i="0" u="none" strike="noStrike">
                          <a:solidFill>
                            <a:srgbClr val="000000"/>
                          </a:solidFill>
                          <a:effectLst/>
                          <a:latin typeface="Arial Narrow" panose="020B0606020202030204" pitchFamily="34" charset="0"/>
                        </a:rPr>
                        <a:t>330</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ru-KZ" sz="800" b="0" i="0" u="none" strike="noStrike">
                          <a:solidFill>
                            <a:srgbClr val="000000"/>
                          </a:solidFill>
                          <a:effectLst/>
                          <a:latin typeface="Arial Narrow" panose="020B0606020202030204" pitchFamily="34" charset="0"/>
                        </a:rPr>
                        <a:t>464</a:t>
                      </a:r>
                    </a:p>
                  </a:txBody>
                  <a:tcPr marL="9525" marR="9525" marT="9525" marB="0" anchor="ctr">
                    <a:lnL w="6350" cap="flat" cmpd="sng" algn="ctr">
                      <a:solidFill>
                        <a:schemeClr val="tx1"/>
                      </a:solidFill>
                      <a:prstDash val="sysDot"/>
                      <a:round/>
                      <a:headEnd type="none" w="med" len="med"/>
                      <a:tailEnd type="none" w="med" len="med"/>
                    </a:lnL>
                    <a:lnR w="12700" cap="flat" cmpd="sng" algn="ctr">
                      <a:noFill/>
                      <a:prstDash val="solid"/>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182707914"/>
                  </a:ext>
                </a:extLst>
              </a:tr>
              <a:tr h="148474">
                <a:tc>
                  <a:txBody>
                    <a:bodyPr/>
                    <a:lstStyle/>
                    <a:p>
                      <a:pPr marL="72000" algn="l" fontAlgn="b"/>
                      <a:r>
                        <a:rPr lang="ru-RU" sz="800" b="0" i="0" u="none" strike="noStrike" cap="none" dirty="0">
                          <a:solidFill>
                            <a:srgbClr val="000000"/>
                          </a:solidFill>
                          <a:effectLst/>
                          <a:latin typeface="Arial Narrow" panose="020B0606020202030204" pitchFamily="34" charset="0"/>
                          <a:ea typeface="+mn-ea"/>
                          <a:cs typeface="+mn-cs"/>
                          <a:sym typeface="Arial"/>
                        </a:rPr>
                        <a:t>ФЕРМЕР Ж/Е АУЫЛ/ОРМАН, БАЛЫҚ ШАРУА-ЫҢ Ж/Е БАЛЫҚ АУЛАУ ЖҰМЫС-РЫ</a:t>
                      </a:r>
                    </a:p>
                  </a:txBody>
                  <a:tcPr marL="9525" marR="9525" marT="0" marB="0" anchor="ctr">
                    <a:lnL w="76200" cap="flat" cmpd="sng" algn="ctr">
                      <a:noFill/>
                      <a:prstDash val="solid"/>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solidFill>
                      <a:schemeClr val="accent3">
                        <a:lumMod val="50000"/>
                        <a:alpha val="20000"/>
                      </a:schemeClr>
                    </a:solidFill>
                  </a:tcPr>
                </a:tc>
                <a:tc>
                  <a:txBody>
                    <a:bodyPr/>
                    <a:lstStyle/>
                    <a:p>
                      <a:pPr algn="ctr" fontAlgn="ctr"/>
                      <a:r>
                        <a:rPr lang="ru-KZ" sz="800" b="0" i="0" u="none" strike="noStrike" dirty="0">
                          <a:solidFill>
                            <a:srgbClr val="000000"/>
                          </a:solidFill>
                          <a:effectLst/>
                          <a:latin typeface="Arial Narrow" panose="020B0606020202030204" pitchFamily="34" charset="0"/>
                        </a:rPr>
                        <a:t>141</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solidFill>
                      <a:schemeClr val="bg1">
                        <a:lumMod val="50000"/>
                        <a:alpha val="20000"/>
                      </a:schemeClr>
                    </a:solidFill>
                  </a:tcPr>
                </a:tc>
                <a:tc>
                  <a:txBody>
                    <a:bodyPr/>
                    <a:lstStyle/>
                    <a:p>
                      <a:pPr algn="ctr" fontAlgn="ctr"/>
                      <a:r>
                        <a:rPr lang="ru-KZ" sz="800" b="0" i="0" u="none" strike="noStrike">
                          <a:solidFill>
                            <a:srgbClr val="000000"/>
                          </a:solidFill>
                          <a:effectLst/>
                          <a:latin typeface="Arial Narrow" panose="020B0606020202030204" pitchFamily="34" charset="0"/>
                        </a:rPr>
                        <a:t>62</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solidFill>
                      <a:schemeClr val="accent3">
                        <a:lumMod val="50000"/>
                        <a:alpha val="20000"/>
                      </a:schemeClr>
                    </a:solidFill>
                  </a:tcPr>
                </a:tc>
                <a:tc>
                  <a:txBody>
                    <a:bodyPr/>
                    <a:lstStyle/>
                    <a:p>
                      <a:pPr algn="ctr" fontAlgn="ctr"/>
                      <a:r>
                        <a:rPr lang="ru-KZ" sz="800" b="0" i="0" u="none" strike="noStrike">
                          <a:solidFill>
                            <a:srgbClr val="000000"/>
                          </a:solidFill>
                          <a:effectLst/>
                          <a:latin typeface="Arial Narrow" panose="020B0606020202030204" pitchFamily="34" charset="0"/>
                        </a:rPr>
                        <a:t>174</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solidFill>
                      <a:schemeClr val="accent3">
                        <a:lumMod val="50000"/>
                        <a:alpha val="20000"/>
                      </a:schemeClr>
                    </a:solidFill>
                  </a:tcPr>
                </a:tc>
                <a:tc>
                  <a:txBody>
                    <a:bodyPr/>
                    <a:lstStyle/>
                    <a:p>
                      <a:pPr algn="ctr" fontAlgn="ctr"/>
                      <a:r>
                        <a:rPr lang="ru-KZ" sz="800" b="0" i="0" u="none" strike="noStrike">
                          <a:solidFill>
                            <a:srgbClr val="000000"/>
                          </a:solidFill>
                          <a:effectLst/>
                          <a:latin typeface="Arial Narrow" panose="020B0606020202030204" pitchFamily="34" charset="0"/>
                        </a:rPr>
                        <a:t>50</a:t>
                      </a:r>
                    </a:p>
                  </a:txBody>
                  <a:tcPr marL="9525" marR="9525" marT="9525" marB="0" anchor="ctr">
                    <a:lnL w="6350" cap="flat" cmpd="sng" algn="ctr">
                      <a:solidFill>
                        <a:schemeClr val="tx1"/>
                      </a:solidFill>
                      <a:prstDash val="sysDot"/>
                      <a:round/>
                      <a:headEnd type="none" w="med" len="med"/>
                      <a:tailEnd type="none" w="med" len="med"/>
                    </a:lnL>
                    <a:lnR w="12700" cap="flat" cmpd="sng" algn="ctr">
                      <a:noFill/>
                      <a:prstDash val="solid"/>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solidFill>
                      <a:schemeClr val="accent3">
                        <a:lumMod val="50000"/>
                        <a:alpha val="20000"/>
                      </a:schemeClr>
                    </a:solidFill>
                  </a:tcPr>
                </a:tc>
                <a:extLst>
                  <a:ext uri="{0D108BD9-81ED-4DB2-BD59-A6C34878D82A}">
                    <a16:rowId xmlns:a16="http://schemas.microsoft.com/office/drawing/2014/main" val="3434696259"/>
                  </a:ext>
                </a:extLst>
              </a:tr>
              <a:tr h="148474">
                <a:tc>
                  <a:txBody>
                    <a:bodyPr/>
                    <a:lstStyle/>
                    <a:p>
                      <a:pPr marL="72000" algn="l" fontAlgn="b"/>
                      <a:r>
                        <a:rPr lang="ru-RU" sz="800" b="0" i="0" u="none" strike="noStrike" cap="none" dirty="0">
                          <a:solidFill>
                            <a:srgbClr val="000000"/>
                          </a:solidFill>
                          <a:effectLst/>
                          <a:latin typeface="Arial Narrow" panose="020B0606020202030204" pitchFamily="34" charset="0"/>
                          <a:ea typeface="+mn-ea"/>
                          <a:cs typeface="+mn-cs"/>
                          <a:sym typeface="Arial"/>
                        </a:rPr>
                        <a:t>ӨНЕРКӘСІП, ҚҰРЫЛЫС, КӨЛІК Ж/Е БАСҚА ТЕКТЕС ЖҰМЫСШЫЛАРЫ</a:t>
                      </a:r>
                    </a:p>
                  </a:txBody>
                  <a:tcPr marL="9525" marR="9525" marT="0" marB="0" anchor="ctr">
                    <a:lnL w="76200" cap="flat" cmpd="sng" algn="ctr">
                      <a:noFill/>
                      <a:prstDash val="solid"/>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noFill/>
                  </a:tcPr>
                </a:tc>
                <a:tc>
                  <a:txBody>
                    <a:bodyPr/>
                    <a:lstStyle/>
                    <a:p>
                      <a:pPr algn="ctr" fontAlgn="ctr"/>
                      <a:r>
                        <a:rPr lang="ru-KZ" sz="800" b="0" i="0" u="none" strike="noStrike" dirty="0">
                          <a:solidFill>
                            <a:srgbClr val="000000"/>
                          </a:solidFill>
                          <a:effectLst/>
                          <a:latin typeface="Arial Narrow" panose="020B0606020202030204" pitchFamily="34" charset="0"/>
                        </a:rPr>
                        <a:t>550</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ru-KZ" sz="800" b="0" i="0" u="none" strike="noStrike">
                          <a:solidFill>
                            <a:srgbClr val="000000"/>
                          </a:solidFill>
                          <a:effectLst/>
                          <a:latin typeface="Arial Narrow" panose="020B0606020202030204" pitchFamily="34" charset="0"/>
                        </a:rPr>
                        <a:t>583</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ru-KZ" sz="800" b="0" i="0" u="none" strike="noStrike">
                          <a:solidFill>
                            <a:srgbClr val="000000"/>
                          </a:solidFill>
                          <a:effectLst/>
                          <a:latin typeface="Arial Narrow" panose="020B0606020202030204" pitchFamily="34" charset="0"/>
                        </a:rPr>
                        <a:t>709</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ru-KZ" sz="800" b="0" i="0" u="none" strike="noStrike">
                          <a:solidFill>
                            <a:srgbClr val="000000"/>
                          </a:solidFill>
                          <a:effectLst/>
                          <a:latin typeface="Arial Narrow" panose="020B0606020202030204" pitchFamily="34" charset="0"/>
                        </a:rPr>
                        <a:t>820</a:t>
                      </a:r>
                    </a:p>
                  </a:txBody>
                  <a:tcPr marL="9525" marR="9525" marT="9525" marB="0" anchor="ctr">
                    <a:lnL w="6350" cap="flat" cmpd="sng" algn="ctr">
                      <a:solidFill>
                        <a:schemeClr val="tx1"/>
                      </a:solidFill>
                      <a:prstDash val="sysDot"/>
                      <a:round/>
                      <a:headEnd type="none" w="med" len="med"/>
                      <a:tailEnd type="none" w="med" len="med"/>
                    </a:lnL>
                    <a:lnR w="12700" cap="flat" cmpd="sng" algn="ctr">
                      <a:noFill/>
                      <a:prstDash val="solid"/>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033135677"/>
                  </a:ext>
                </a:extLst>
              </a:tr>
              <a:tr h="148474">
                <a:tc>
                  <a:txBody>
                    <a:bodyPr/>
                    <a:lstStyle/>
                    <a:p>
                      <a:pPr marL="72000" algn="l" fontAlgn="b"/>
                      <a:r>
                        <a:rPr lang="ru-RU" sz="800" b="0" i="0" u="none" strike="noStrike" cap="none" dirty="0">
                          <a:solidFill>
                            <a:srgbClr val="000000"/>
                          </a:solidFill>
                          <a:effectLst/>
                          <a:latin typeface="Arial Narrow" panose="020B0606020202030204" pitchFamily="34" charset="0"/>
                          <a:ea typeface="+mn-ea"/>
                          <a:cs typeface="+mn-cs"/>
                          <a:sym typeface="Arial"/>
                        </a:rPr>
                        <a:t>ӨНДІРІСТІК ЖАБДЫҚ ОПЕРАТОРЛАРЫ, ҚҰРАСТЫРУШЫЛАРЫ Ж/Е ЖҮРГІЗУШІЛЕРІ</a:t>
                      </a:r>
                    </a:p>
                  </a:txBody>
                  <a:tcPr marL="9525" marR="9525" marT="0" marB="0" anchor="ctr">
                    <a:lnL w="76200" cap="flat" cmpd="sng" algn="ctr">
                      <a:noFill/>
                      <a:prstDash val="solid"/>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solidFill>
                      <a:schemeClr val="accent3">
                        <a:lumMod val="50000"/>
                        <a:alpha val="20000"/>
                      </a:schemeClr>
                    </a:solidFill>
                  </a:tcPr>
                </a:tc>
                <a:tc>
                  <a:txBody>
                    <a:bodyPr/>
                    <a:lstStyle/>
                    <a:p>
                      <a:pPr algn="ctr" fontAlgn="ctr"/>
                      <a:r>
                        <a:rPr lang="ru-KZ" sz="800" b="0" i="0" u="none" strike="noStrike" dirty="0">
                          <a:solidFill>
                            <a:srgbClr val="000000"/>
                          </a:solidFill>
                          <a:effectLst/>
                          <a:latin typeface="Arial Narrow" panose="020B0606020202030204" pitchFamily="34" charset="0"/>
                        </a:rPr>
                        <a:t>470</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solidFill>
                      <a:schemeClr val="bg1">
                        <a:lumMod val="50000"/>
                        <a:alpha val="20000"/>
                      </a:schemeClr>
                    </a:solidFill>
                  </a:tcPr>
                </a:tc>
                <a:tc>
                  <a:txBody>
                    <a:bodyPr/>
                    <a:lstStyle/>
                    <a:p>
                      <a:pPr algn="ctr" fontAlgn="ctr"/>
                      <a:r>
                        <a:rPr lang="ru-KZ" sz="800" b="0" i="0" u="none" strike="noStrike">
                          <a:solidFill>
                            <a:srgbClr val="000000"/>
                          </a:solidFill>
                          <a:effectLst/>
                          <a:latin typeface="Arial Narrow" panose="020B0606020202030204" pitchFamily="34" charset="0"/>
                        </a:rPr>
                        <a:t>486</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solidFill>
                      <a:schemeClr val="accent3">
                        <a:lumMod val="50000"/>
                        <a:alpha val="20000"/>
                      </a:schemeClr>
                    </a:solidFill>
                  </a:tcPr>
                </a:tc>
                <a:tc>
                  <a:txBody>
                    <a:bodyPr/>
                    <a:lstStyle/>
                    <a:p>
                      <a:pPr algn="ctr" fontAlgn="ctr"/>
                      <a:r>
                        <a:rPr lang="ru-KZ" sz="800" b="0" i="0" u="none" strike="noStrike">
                          <a:solidFill>
                            <a:srgbClr val="000000"/>
                          </a:solidFill>
                          <a:effectLst/>
                          <a:latin typeface="Arial Narrow" panose="020B0606020202030204" pitchFamily="34" charset="0"/>
                        </a:rPr>
                        <a:t>611</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solidFill>
                      <a:schemeClr val="accent3">
                        <a:lumMod val="50000"/>
                        <a:alpha val="20000"/>
                      </a:schemeClr>
                    </a:solidFill>
                  </a:tcPr>
                </a:tc>
                <a:tc>
                  <a:txBody>
                    <a:bodyPr/>
                    <a:lstStyle/>
                    <a:p>
                      <a:pPr algn="ctr" fontAlgn="ctr"/>
                      <a:r>
                        <a:rPr lang="ru-KZ" sz="800" b="0" i="0" u="none" strike="noStrike">
                          <a:solidFill>
                            <a:srgbClr val="000000"/>
                          </a:solidFill>
                          <a:effectLst/>
                          <a:latin typeface="Arial Narrow" panose="020B0606020202030204" pitchFamily="34" charset="0"/>
                        </a:rPr>
                        <a:t>776</a:t>
                      </a:r>
                    </a:p>
                  </a:txBody>
                  <a:tcPr marL="9525" marR="9525" marT="9525" marB="0" anchor="ctr">
                    <a:lnL w="6350" cap="flat" cmpd="sng" algn="ctr">
                      <a:solidFill>
                        <a:schemeClr val="tx1"/>
                      </a:solidFill>
                      <a:prstDash val="sysDot"/>
                      <a:round/>
                      <a:headEnd type="none" w="med" len="med"/>
                      <a:tailEnd type="none" w="med" len="med"/>
                    </a:lnL>
                    <a:lnR w="12700" cap="flat" cmpd="sng" algn="ctr">
                      <a:noFill/>
                      <a:prstDash val="solid"/>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solidFill>
                      <a:schemeClr val="accent3">
                        <a:lumMod val="50000"/>
                        <a:alpha val="20000"/>
                      </a:schemeClr>
                    </a:solidFill>
                  </a:tcPr>
                </a:tc>
                <a:extLst>
                  <a:ext uri="{0D108BD9-81ED-4DB2-BD59-A6C34878D82A}">
                    <a16:rowId xmlns:a16="http://schemas.microsoft.com/office/drawing/2014/main" val="3877348172"/>
                  </a:ext>
                </a:extLst>
              </a:tr>
              <a:tr h="148474">
                <a:tc>
                  <a:txBody>
                    <a:bodyPr/>
                    <a:lstStyle/>
                    <a:p>
                      <a:pPr marL="72000" algn="l" fontAlgn="b"/>
                      <a:r>
                        <a:rPr lang="ru-RU" sz="800" b="0" i="0" u="none" strike="noStrike" cap="none" dirty="0">
                          <a:solidFill>
                            <a:srgbClr val="000000"/>
                          </a:solidFill>
                          <a:effectLst/>
                          <a:latin typeface="Arial Narrow" panose="020B0606020202030204" pitchFamily="34" charset="0"/>
                          <a:ea typeface="+mn-ea"/>
                          <a:cs typeface="+mn-cs"/>
                          <a:sym typeface="Arial"/>
                        </a:rPr>
                        <a:t>БІЛІКТІЛІГІ ЖОҚ ЖҰМЫСШЫЛАР</a:t>
                      </a:r>
                    </a:p>
                  </a:txBody>
                  <a:tcPr marL="9525" marR="9525" marT="0" marB="0" anchor="ctr">
                    <a:lnL w="76200" cap="flat" cmpd="sng" algn="ctr">
                      <a:noFill/>
                      <a:prstDash val="solid"/>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noFill/>
                  </a:tcPr>
                </a:tc>
                <a:tc>
                  <a:txBody>
                    <a:bodyPr/>
                    <a:lstStyle/>
                    <a:p>
                      <a:pPr algn="ctr" fontAlgn="ctr"/>
                      <a:r>
                        <a:rPr lang="ru-KZ" sz="800" b="0" i="0" u="none" strike="noStrike" dirty="0">
                          <a:solidFill>
                            <a:srgbClr val="000000"/>
                          </a:solidFill>
                          <a:effectLst/>
                          <a:latin typeface="Arial Narrow" panose="020B0606020202030204" pitchFamily="34" charset="0"/>
                        </a:rPr>
                        <a:t>829</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ru-KZ" sz="800" b="0" i="0" u="none" strike="noStrike">
                          <a:solidFill>
                            <a:srgbClr val="000000"/>
                          </a:solidFill>
                          <a:effectLst/>
                          <a:latin typeface="Arial Narrow" panose="020B0606020202030204" pitchFamily="34" charset="0"/>
                        </a:rPr>
                        <a:t>1 195</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ru-KZ" sz="800" b="0" i="0" u="none" strike="noStrike">
                          <a:solidFill>
                            <a:srgbClr val="000000"/>
                          </a:solidFill>
                          <a:effectLst/>
                          <a:latin typeface="Arial Narrow" panose="020B0606020202030204" pitchFamily="34" charset="0"/>
                        </a:rPr>
                        <a:t>1 768</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ru-KZ" sz="800" b="0" i="0" u="none" strike="noStrike" dirty="0">
                          <a:solidFill>
                            <a:srgbClr val="000000"/>
                          </a:solidFill>
                          <a:effectLst/>
                          <a:latin typeface="Arial Narrow" panose="020B0606020202030204" pitchFamily="34" charset="0"/>
                        </a:rPr>
                        <a:t>1 749</a:t>
                      </a:r>
                    </a:p>
                  </a:txBody>
                  <a:tcPr marL="9525" marR="9525" marT="9525" marB="0" anchor="ctr">
                    <a:lnL w="6350" cap="flat" cmpd="sng" algn="ctr">
                      <a:solidFill>
                        <a:schemeClr val="tx1"/>
                      </a:solidFill>
                      <a:prstDash val="sysDot"/>
                      <a:round/>
                      <a:headEnd type="none" w="med" len="med"/>
                      <a:tailEnd type="none" w="med" len="med"/>
                    </a:lnL>
                    <a:lnR w="12700" cap="flat" cmpd="sng" algn="ctr">
                      <a:noFill/>
                      <a:prstDash val="solid"/>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605250712"/>
                  </a:ext>
                </a:extLst>
              </a:tr>
            </a:tbl>
          </a:graphicData>
        </a:graphic>
      </p:graphicFrame>
      <p:cxnSp>
        <p:nvCxnSpPr>
          <p:cNvPr id="27" name="Прямая соединительная линия 26">
            <a:extLst>
              <a:ext uri="{FF2B5EF4-FFF2-40B4-BE49-F238E27FC236}">
                <a16:creationId xmlns:a16="http://schemas.microsoft.com/office/drawing/2014/main" id="{480B2A30-D1CC-17C9-94C0-97FF5DA84854}"/>
              </a:ext>
            </a:extLst>
          </p:cNvPr>
          <p:cNvCxnSpPr>
            <a:cxnSpLocks/>
          </p:cNvCxnSpPr>
          <p:nvPr/>
        </p:nvCxnSpPr>
        <p:spPr>
          <a:xfrm>
            <a:off x="6661786" y="1204913"/>
            <a:ext cx="0" cy="1690687"/>
          </a:xfrm>
          <a:prstGeom prst="line">
            <a:avLst/>
          </a:prstGeom>
          <a:ln w="28575">
            <a:solidFill>
              <a:srgbClr val="007F76"/>
            </a:solidFill>
          </a:ln>
        </p:spPr>
        <p:style>
          <a:lnRef idx="1">
            <a:schemeClr val="accent1"/>
          </a:lnRef>
          <a:fillRef idx="0">
            <a:schemeClr val="accent1"/>
          </a:fillRef>
          <a:effectRef idx="0">
            <a:schemeClr val="accent1"/>
          </a:effectRef>
          <a:fontRef idx="minor">
            <a:schemeClr val="tx1"/>
          </a:fontRef>
        </p:style>
      </p:cxnSp>
      <p:cxnSp>
        <p:nvCxnSpPr>
          <p:cNvPr id="30" name="Прямая соединительная линия 29">
            <a:extLst>
              <a:ext uri="{FF2B5EF4-FFF2-40B4-BE49-F238E27FC236}">
                <a16:creationId xmlns:a16="http://schemas.microsoft.com/office/drawing/2014/main" id="{2DDD45A9-69D2-201F-3470-541F6E72F277}"/>
              </a:ext>
            </a:extLst>
          </p:cNvPr>
          <p:cNvCxnSpPr>
            <a:cxnSpLocks/>
          </p:cNvCxnSpPr>
          <p:nvPr/>
        </p:nvCxnSpPr>
        <p:spPr>
          <a:xfrm>
            <a:off x="6661786" y="3019425"/>
            <a:ext cx="0" cy="1685882"/>
          </a:xfrm>
          <a:prstGeom prst="line">
            <a:avLst/>
          </a:prstGeom>
          <a:ln w="28575">
            <a:solidFill>
              <a:schemeClr val="accent3">
                <a:lumMod val="50000"/>
              </a:schemeClr>
            </a:solidFill>
          </a:ln>
        </p:spPr>
        <p:style>
          <a:lnRef idx="1">
            <a:schemeClr val="accent1"/>
          </a:lnRef>
          <a:fillRef idx="0">
            <a:schemeClr val="accent1"/>
          </a:fillRef>
          <a:effectRef idx="0">
            <a:schemeClr val="accent1"/>
          </a:effectRef>
          <a:fontRef idx="minor">
            <a:schemeClr val="tx1"/>
          </a:fontRef>
        </p:style>
      </p:cxnSp>
      <p:cxnSp>
        <p:nvCxnSpPr>
          <p:cNvPr id="31" name="Прямая соединительная линия 30">
            <a:extLst>
              <a:ext uri="{FF2B5EF4-FFF2-40B4-BE49-F238E27FC236}">
                <a16:creationId xmlns:a16="http://schemas.microsoft.com/office/drawing/2014/main" id="{A672A320-8DA2-339A-0CD3-33144AEBC3A9}"/>
              </a:ext>
            </a:extLst>
          </p:cNvPr>
          <p:cNvCxnSpPr>
            <a:cxnSpLocks/>
          </p:cNvCxnSpPr>
          <p:nvPr/>
        </p:nvCxnSpPr>
        <p:spPr>
          <a:xfrm>
            <a:off x="6661786" y="4838700"/>
            <a:ext cx="0" cy="1661275"/>
          </a:xfrm>
          <a:prstGeom prst="line">
            <a:avLst/>
          </a:prstGeom>
          <a:ln w="28575">
            <a:solidFill>
              <a:schemeClr val="accent6">
                <a:lumMod val="50000"/>
              </a:schemeClr>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4062102270"/>
      </p:ext>
    </p:extLst>
  </p:cSld>
  <p:clrMapOvr>
    <a:masterClrMapping/>
  </p:clrMapOvr>
</p:sld>
</file>

<file path=ppt/slides/slide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Номер слайда 2">
            <a:extLst>
              <a:ext uri="{FF2B5EF4-FFF2-40B4-BE49-F238E27FC236}">
                <a16:creationId xmlns:a16="http://schemas.microsoft.com/office/drawing/2014/main" id="{0FE3E8E7-F31A-7D55-7372-1BEAD488D2B4}"/>
              </a:ext>
            </a:extLst>
          </p:cNvPr>
          <p:cNvSpPr>
            <a:spLocks noGrp="1"/>
          </p:cNvSpPr>
          <p:nvPr>
            <p:ph type="sldNum" sz="quarter" idx="12"/>
          </p:nvPr>
        </p:nvSpPr>
        <p:spPr/>
        <p:txBody>
          <a:bodyPr/>
          <a:lstStyle/>
          <a:p>
            <a:fld id="{4060C6F1-8618-4CCA-B45E-7B199C8F5830}" type="slidenum">
              <a:rPr lang="ru-RU" smtClean="0"/>
              <a:pPr/>
              <a:t>24</a:t>
            </a:fld>
            <a:r>
              <a:rPr lang="en-US" dirty="0"/>
              <a:t> </a:t>
            </a:r>
            <a:r>
              <a:rPr lang="ru-RU" dirty="0"/>
              <a:t>из 82</a:t>
            </a:r>
          </a:p>
        </p:txBody>
      </p:sp>
      <p:sp>
        <p:nvSpPr>
          <p:cNvPr id="6" name="Заголовок 3">
            <a:extLst>
              <a:ext uri="{FF2B5EF4-FFF2-40B4-BE49-F238E27FC236}">
                <a16:creationId xmlns:a16="http://schemas.microsoft.com/office/drawing/2014/main" id="{AC634985-2978-6D1D-9219-6D9F23D568B0}"/>
              </a:ext>
            </a:extLst>
          </p:cNvPr>
          <p:cNvSpPr txBox="1">
            <a:spLocks/>
          </p:cNvSpPr>
          <p:nvPr/>
        </p:nvSpPr>
        <p:spPr>
          <a:xfrm>
            <a:off x="72000" y="0"/>
            <a:ext cx="12120000" cy="859626"/>
          </a:xfrm>
          <a:prstGeom prst="rect">
            <a:avLst/>
          </a:prstGeom>
        </p:spPr>
        <p:txBody>
          <a:bodyPr anchor="ctr"/>
          <a:lstStyle>
            <a:defPPr marR="0" lvl="0" algn="l" rtl="0">
              <a:lnSpc>
                <a:spcPct val="100000"/>
              </a:lnSpc>
              <a:spcBef>
                <a:spcPts val="0"/>
              </a:spcBef>
              <a:spcAft>
                <a:spcPts val="0"/>
              </a:spcAft>
            </a:defPPr>
            <a:lvl1pPr marR="0" lvl="0" algn="l" rtl="0" eaLnBrk="1" hangingPunct="1">
              <a:lnSpc>
                <a:spcPct val="100000"/>
              </a:lnSpc>
              <a:spcBef>
                <a:spcPts val="0"/>
              </a:spcBef>
              <a:spcAft>
                <a:spcPts val="0"/>
              </a:spcAft>
              <a:buNone/>
              <a:defRPr sz="2667" b="1" i="0" u="none" strike="noStrike" cap="none">
                <a:solidFill>
                  <a:srgbClr val="007F76"/>
                </a:solidFill>
                <a:latin typeface="Arial" panose="020B0604020202020204" pitchFamily="34" charset="0"/>
                <a:ea typeface="Calibri" panose="020F0502020204030204" pitchFamily="34" charset="0"/>
                <a:cs typeface="Arial" panose="020B0604020202020204" pitchFamily="34" charset="0"/>
                <a:sym typeface="Arial"/>
              </a:defRPr>
            </a:lvl1pPr>
          </a:lstStyle>
          <a:p>
            <a:pPr defTabSz="914400"/>
            <a:r>
              <a:rPr lang="ru-RU" dirty="0"/>
              <a:t>2019-2022 </a:t>
            </a:r>
            <a:r>
              <a:rPr lang="ru-RU" dirty="0" err="1"/>
              <a:t>жылдағы</a:t>
            </a:r>
            <a:r>
              <a:rPr lang="ru-RU" dirty="0"/>
              <a:t> Абай </a:t>
            </a:r>
            <a:r>
              <a:rPr lang="ru-RU" dirty="0" err="1"/>
              <a:t>облысы</a:t>
            </a:r>
            <a:r>
              <a:rPr lang="ru-RU" dirty="0"/>
              <a:t> </a:t>
            </a:r>
            <a:r>
              <a:rPr lang="ru-RU" dirty="0" err="1"/>
              <a:t>бойынша</a:t>
            </a:r>
            <a:r>
              <a:rPr lang="ru-RU" dirty="0"/>
              <a:t> бос </a:t>
            </a:r>
            <a:r>
              <a:rPr lang="ru-RU" dirty="0" err="1"/>
              <a:t>орындарТобы</a:t>
            </a:r>
            <a:endParaRPr lang="ru-KZ" kern="0" dirty="0"/>
          </a:p>
        </p:txBody>
      </p:sp>
      <p:graphicFrame>
        <p:nvGraphicFramePr>
          <p:cNvPr id="2" name="Таблица 3">
            <a:extLst>
              <a:ext uri="{FF2B5EF4-FFF2-40B4-BE49-F238E27FC236}">
                <a16:creationId xmlns:a16="http://schemas.microsoft.com/office/drawing/2014/main" id="{8F122EDF-B80C-49B6-7013-14325365416C}"/>
              </a:ext>
            </a:extLst>
          </p:cNvPr>
          <p:cNvGraphicFramePr>
            <a:graphicFrameLocks noGrp="1"/>
          </p:cNvGraphicFramePr>
          <p:nvPr/>
        </p:nvGraphicFramePr>
        <p:xfrm>
          <a:off x="146644" y="903211"/>
          <a:ext cx="11950106" cy="5600230"/>
        </p:xfrm>
        <a:graphic>
          <a:graphicData uri="http://schemas.openxmlformats.org/drawingml/2006/table">
            <a:tbl>
              <a:tblPr firstRow="1" bandRow="1">
                <a:tableStyleId>{5C22544A-7EE6-4342-B048-85BDC9FD1C3A}</a:tableStyleId>
              </a:tblPr>
              <a:tblGrid>
                <a:gridCol w="1128923">
                  <a:extLst>
                    <a:ext uri="{9D8B030D-6E8A-4147-A177-3AD203B41FA5}">
                      <a16:colId xmlns:a16="http://schemas.microsoft.com/office/drawing/2014/main" val="1887671937"/>
                    </a:ext>
                  </a:extLst>
                </a:gridCol>
                <a:gridCol w="4386636">
                  <a:extLst>
                    <a:ext uri="{9D8B030D-6E8A-4147-A177-3AD203B41FA5}">
                      <a16:colId xmlns:a16="http://schemas.microsoft.com/office/drawing/2014/main" val="2349791940"/>
                    </a:ext>
                  </a:extLst>
                </a:gridCol>
                <a:gridCol w="989153">
                  <a:extLst>
                    <a:ext uri="{9D8B030D-6E8A-4147-A177-3AD203B41FA5}">
                      <a16:colId xmlns:a16="http://schemas.microsoft.com/office/drawing/2014/main" val="3468745330"/>
                    </a:ext>
                  </a:extLst>
                </a:gridCol>
                <a:gridCol w="1236442">
                  <a:extLst>
                    <a:ext uri="{9D8B030D-6E8A-4147-A177-3AD203B41FA5}">
                      <a16:colId xmlns:a16="http://schemas.microsoft.com/office/drawing/2014/main" val="804095016"/>
                    </a:ext>
                  </a:extLst>
                </a:gridCol>
                <a:gridCol w="757255">
                  <a:extLst>
                    <a:ext uri="{9D8B030D-6E8A-4147-A177-3AD203B41FA5}">
                      <a16:colId xmlns:a16="http://schemas.microsoft.com/office/drawing/2014/main" val="2954860215"/>
                    </a:ext>
                  </a:extLst>
                </a:gridCol>
                <a:gridCol w="757255">
                  <a:extLst>
                    <a:ext uri="{9D8B030D-6E8A-4147-A177-3AD203B41FA5}">
                      <a16:colId xmlns:a16="http://schemas.microsoft.com/office/drawing/2014/main" val="3651837902"/>
                    </a:ext>
                  </a:extLst>
                </a:gridCol>
                <a:gridCol w="757255">
                  <a:extLst>
                    <a:ext uri="{9D8B030D-6E8A-4147-A177-3AD203B41FA5}">
                      <a16:colId xmlns:a16="http://schemas.microsoft.com/office/drawing/2014/main" val="920941884"/>
                    </a:ext>
                  </a:extLst>
                </a:gridCol>
                <a:gridCol w="757255">
                  <a:extLst>
                    <a:ext uri="{9D8B030D-6E8A-4147-A177-3AD203B41FA5}">
                      <a16:colId xmlns:a16="http://schemas.microsoft.com/office/drawing/2014/main" val="1560726908"/>
                    </a:ext>
                  </a:extLst>
                </a:gridCol>
                <a:gridCol w="1179932">
                  <a:extLst>
                    <a:ext uri="{9D8B030D-6E8A-4147-A177-3AD203B41FA5}">
                      <a16:colId xmlns:a16="http://schemas.microsoft.com/office/drawing/2014/main" val="3273998533"/>
                    </a:ext>
                  </a:extLst>
                </a:gridCol>
              </a:tblGrid>
              <a:tr h="279765">
                <a:tc rowSpan="2">
                  <a:txBody>
                    <a:bodyPr/>
                    <a:lstStyle/>
                    <a:p>
                      <a:pPr algn="ctr"/>
                      <a:r>
                        <a:rPr lang="ru-RU" sz="1100" dirty="0" err="1"/>
                        <a:t>Жыл</a:t>
                      </a:r>
                      <a:endParaRPr lang="ru-KZ" sz="1100" dirty="0"/>
                    </a:p>
                  </a:txBody>
                  <a:tcPr anchor="ctr"/>
                </a:tc>
                <a:tc rowSpan="2">
                  <a:txBody>
                    <a:bodyPr/>
                    <a:lstStyle/>
                    <a:p>
                      <a:pPr algn="ctr"/>
                      <a:r>
                        <a:rPr lang="ru-RU" sz="1100" dirty="0" err="1"/>
                        <a:t>Атауы</a:t>
                      </a:r>
                      <a:endParaRPr lang="ru-KZ" sz="1100" dirty="0"/>
                    </a:p>
                  </a:txBody>
                  <a:tcPr anchor="ctr">
                    <a:lnB w="28575" cap="flat" cmpd="sng" algn="ctr">
                      <a:solidFill>
                        <a:schemeClr val="bg1"/>
                      </a:solidFill>
                      <a:prstDash val="solid"/>
                      <a:round/>
                      <a:headEnd type="none" w="med" len="med"/>
                      <a:tailEnd type="none" w="med" len="med"/>
                    </a:lnB>
                  </a:tcPr>
                </a:tc>
                <a:tc rowSpan="2">
                  <a:txBody>
                    <a:bodyPr/>
                    <a:lstStyle/>
                    <a:p>
                      <a:pPr algn="ctr"/>
                      <a:r>
                        <a:rPr lang="ru-RU" sz="1100" dirty="0"/>
                        <a:t>ҰҚЖ-2017 </a:t>
                      </a:r>
                      <a:r>
                        <a:rPr lang="ru-RU" sz="1100" dirty="0" err="1"/>
                        <a:t>коді</a:t>
                      </a:r>
                      <a:endParaRPr lang="ru-KZ" sz="1100" dirty="0"/>
                    </a:p>
                  </a:txBody>
                  <a:tcPr anchor="ctr">
                    <a:lnB w="28575" cap="flat" cmpd="sng" algn="ctr">
                      <a:solidFill>
                        <a:schemeClr val="bg1"/>
                      </a:solidFill>
                      <a:prstDash val="solid"/>
                      <a:round/>
                      <a:headEnd type="none" w="med" len="med"/>
                      <a:tailEnd type="none" w="med" len="med"/>
                    </a:lnB>
                  </a:tcPr>
                </a:tc>
                <a:tc rowSpan="2">
                  <a:txBody>
                    <a:bodyPr/>
                    <a:lstStyle/>
                    <a:p>
                      <a:pPr algn="ctr"/>
                      <a:r>
                        <a:rPr lang="ru-RU" sz="1100" dirty="0"/>
                        <a:t>Бос </a:t>
                      </a:r>
                      <a:r>
                        <a:rPr lang="ru-RU" sz="1100" dirty="0" err="1"/>
                        <a:t>орындар</a:t>
                      </a:r>
                      <a:r>
                        <a:rPr lang="ru-RU" sz="1100" dirty="0"/>
                        <a:t> саны</a:t>
                      </a:r>
                      <a:endParaRPr lang="ru-KZ" sz="1100" dirty="0"/>
                    </a:p>
                  </a:txBody>
                  <a:tcPr anchor="ctr">
                    <a:lnB w="28575" cap="flat" cmpd="sng" algn="ctr">
                      <a:solidFill>
                        <a:schemeClr val="bg1"/>
                      </a:solidFill>
                      <a:prstDash val="solid"/>
                      <a:round/>
                      <a:headEnd type="none" w="med" len="med"/>
                      <a:tailEnd type="none" w="med" len="med"/>
                    </a:lnB>
                  </a:tcPr>
                </a:tc>
                <a:tc gridSpan="4">
                  <a:txBody>
                    <a:bodyPr/>
                    <a:lstStyle/>
                    <a:p>
                      <a:pPr algn="ctr"/>
                      <a:r>
                        <a:rPr lang="ru-RU" sz="1100" dirty="0" err="1"/>
                        <a:t>соның</a:t>
                      </a:r>
                      <a:r>
                        <a:rPr lang="ru-RU" sz="1100" dirty="0"/>
                        <a:t> </a:t>
                      </a:r>
                      <a:r>
                        <a:rPr lang="ru-RU" sz="1100" dirty="0" err="1"/>
                        <a:t>ішінде</a:t>
                      </a:r>
                      <a:r>
                        <a:rPr lang="ru-RU" sz="1100" dirty="0"/>
                        <a:t> </a:t>
                      </a:r>
                      <a:r>
                        <a:rPr lang="ru-RU" sz="1100" dirty="0" err="1"/>
                        <a:t>тоқсандар</a:t>
                      </a:r>
                      <a:r>
                        <a:rPr lang="ru-RU" sz="1100" dirty="0"/>
                        <a:t> </a:t>
                      </a:r>
                      <a:r>
                        <a:rPr lang="ru-RU" sz="1100" dirty="0" err="1"/>
                        <a:t>бойынша</a:t>
                      </a:r>
                      <a:endParaRPr lang="ru-KZ" sz="1100" dirty="0"/>
                    </a:p>
                  </a:txBody>
                  <a:tcPr anchor="ctr">
                    <a:lnB w="12700" cap="flat" cmpd="sng" algn="ctr">
                      <a:solidFill>
                        <a:schemeClr val="bg1"/>
                      </a:solidFill>
                      <a:prstDash val="solid"/>
                      <a:round/>
                      <a:headEnd type="none" w="med" len="med"/>
                      <a:tailEnd type="none" w="med" len="med"/>
                    </a:lnB>
                  </a:tcPr>
                </a:tc>
                <a:tc hMerge="1">
                  <a:txBody>
                    <a:bodyPr/>
                    <a:lstStyle/>
                    <a:p>
                      <a:pPr algn="ctr"/>
                      <a:endParaRPr lang="ru-KZ" sz="1100" dirty="0"/>
                    </a:p>
                  </a:txBody>
                  <a:tcPr anchor="ctr"/>
                </a:tc>
                <a:tc hMerge="1">
                  <a:txBody>
                    <a:bodyPr/>
                    <a:lstStyle/>
                    <a:p>
                      <a:pPr algn="ctr"/>
                      <a:endParaRPr lang="ru-KZ" sz="1100" dirty="0"/>
                    </a:p>
                  </a:txBody>
                  <a:tcPr anchor="ctr"/>
                </a:tc>
                <a:tc hMerge="1">
                  <a:txBody>
                    <a:bodyPr/>
                    <a:lstStyle/>
                    <a:p>
                      <a:pPr algn="ctr"/>
                      <a:endParaRPr lang="ru-KZ" sz="1100" dirty="0"/>
                    </a:p>
                  </a:txBody>
                  <a:tcPr anchor="ctr"/>
                </a:tc>
                <a:tc rowSpan="2">
                  <a:txBody>
                    <a:bodyPr/>
                    <a:lstStyle/>
                    <a:p>
                      <a:pPr algn="ctr"/>
                      <a:r>
                        <a:rPr lang="ru-RU" sz="1100" dirty="0" err="1"/>
                        <a:t>Жалпы</a:t>
                      </a:r>
                      <a:r>
                        <a:rPr lang="ru-RU" sz="1100" dirty="0"/>
                        <a:t> </a:t>
                      </a:r>
                      <a:r>
                        <a:rPr lang="ru-RU" sz="1100" dirty="0" err="1"/>
                        <a:t>үлесі</a:t>
                      </a:r>
                      <a:r>
                        <a:rPr lang="ru-RU" sz="1100" dirty="0"/>
                        <a:t>, %</a:t>
                      </a:r>
                      <a:endParaRPr lang="ru-KZ" sz="1100" dirty="0"/>
                    </a:p>
                  </a:txBody>
                  <a:tcPr anchor="ctr">
                    <a:lnB w="28575" cap="flat" cmpd="sng" algn="ctr">
                      <a:solidFill>
                        <a:schemeClr val="bg1"/>
                      </a:solidFill>
                      <a:prstDash val="solid"/>
                      <a:round/>
                      <a:headEnd type="none" w="med" len="med"/>
                      <a:tailEnd type="none" w="med" len="med"/>
                    </a:lnB>
                  </a:tcPr>
                </a:tc>
                <a:extLst>
                  <a:ext uri="{0D108BD9-81ED-4DB2-BD59-A6C34878D82A}">
                    <a16:rowId xmlns:a16="http://schemas.microsoft.com/office/drawing/2014/main" val="3292981516"/>
                  </a:ext>
                </a:extLst>
              </a:tr>
              <a:tr h="279765">
                <a:tc vMerge="1">
                  <a:txBody>
                    <a:bodyPr/>
                    <a:lstStyle/>
                    <a:p>
                      <a:endParaRPr lang="ru-KZ"/>
                    </a:p>
                  </a:txBody>
                  <a:tcPr/>
                </a:tc>
                <a:tc vMerge="1">
                  <a:txBody>
                    <a:bodyPr/>
                    <a:lstStyle/>
                    <a:p>
                      <a:endParaRPr lang="ru-KZ"/>
                    </a:p>
                  </a:txBody>
                  <a:tcPr/>
                </a:tc>
                <a:tc vMerge="1">
                  <a:txBody>
                    <a:bodyPr/>
                    <a:lstStyle/>
                    <a:p>
                      <a:endParaRPr lang="ru-KZ"/>
                    </a:p>
                  </a:txBody>
                  <a:tcPr/>
                </a:tc>
                <a:tc vMerge="1">
                  <a:txBody>
                    <a:bodyPr/>
                    <a:lstStyle/>
                    <a:p>
                      <a:endParaRPr lang="ru-KZ"/>
                    </a:p>
                  </a:txBody>
                  <a:tcPr/>
                </a:tc>
                <a:tc>
                  <a:txBody>
                    <a:bodyPr/>
                    <a:lstStyle/>
                    <a:p>
                      <a:pPr algn="ctr"/>
                      <a:r>
                        <a:rPr lang="en-US" sz="1100" dirty="0">
                          <a:solidFill>
                            <a:schemeClr val="bg1"/>
                          </a:solidFill>
                        </a:rPr>
                        <a:t>I</a:t>
                      </a:r>
                      <a:endParaRPr lang="ru-KZ" sz="1100" dirty="0">
                        <a:solidFill>
                          <a:schemeClr val="bg1"/>
                        </a:solidFill>
                      </a:endParaRPr>
                    </a:p>
                  </a:txBody>
                  <a:tcP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28575" cap="flat" cmpd="sng" algn="ctr">
                      <a:solidFill>
                        <a:schemeClr val="bg1"/>
                      </a:solidFill>
                      <a:prstDash val="solid"/>
                      <a:round/>
                      <a:headEnd type="none" w="med" len="med"/>
                      <a:tailEnd type="none" w="med" len="med"/>
                    </a:lnB>
                    <a:solidFill>
                      <a:schemeClr val="bg2">
                        <a:alpha val="80000"/>
                      </a:schemeClr>
                    </a:solidFill>
                  </a:tcPr>
                </a:tc>
                <a:tc>
                  <a:txBody>
                    <a:bodyPr/>
                    <a:lstStyle/>
                    <a:p>
                      <a:pPr algn="ctr"/>
                      <a:r>
                        <a:rPr lang="en-US" sz="1100" dirty="0">
                          <a:solidFill>
                            <a:schemeClr val="bg1"/>
                          </a:solidFill>
                        </a:rPr>
                        <a:t>II</a:t>
                      </a:r>
                      <a:endParaRPr lang="ru-KZ" sz="1100" dirty="0">
                        <a:solidFill>
                          <a:schemeClr val="bg1"/>
                        </a:solidFill>
                      </a:endParaRPr>
                    </a:p>
                  </a:txBody>
                  <a:tcP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28575" cap="flat" cmpd="sng" algn="ctr">
                      <a:solidFill>
                        <a:schemeClr val="bg1"/>
                      </a:solidFill>
                      <a:prstDash val="solid"/>
                      <a:round/>
                      <a:headEnd type="none" w="med" len="med"/>
                      <a:tailEnd type="none" w="med" len="med"/>
                    </a:lnB>
                    <a:solidFill>
                      <a:schemeClr val="bg2">
                        <a:alpha val="80000"/>
                      </a:schemeClr>
                    </a:solidFill>
                  </a:tcPr>
                </a:tc>
                <a:tc>
                  <a:txBody>
                    <a:bodyPr/>
                    <a:lstStyle/>
                    <a:p>
                      <a:pPr algn="ctr"/>
                      <a:r>
                        <a:rPr lang="en-US" sz="1100" dirty="0">
                          <a:solidFill>
                            <a:schemeClr val="bg1"/>
                          </a:solidFill>
                        </a:rPr>
                        <a:t>III</a:t>
                      </a:r>
                      <a:endParaRPr lang="ru-KZ" sz="1100" dirty="0">
                        <a:solidFill>
                          <a:schemeClr val="bg1"/>
                        </a:solidFill>
                      </a:endParaRPr>
                    </a:p>
                  </a:txBody>
                  <a:tcP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28575" cap="flat" cmpd="sng" algn="ctr">
                      <a:solidFill>
                        <a:schemeClr val="bg1"/>
                      </a:solidFill>
                      <a:prstDash val="solid"/>
                      <a:round/>
                      <a:headEnd type="none" w="med" len="med"/>
                      <a:tailEnd type="none" w="med" len="med"/>
                    </a:lnB>
                    <a:solidFill>
                      <a:schemeClr val="bg2">
                        <a:alpha val="80000"/>
                      </a:schemeClr>
                    </a:solidFill>
                  </a:tcPr>
                </a:tc>
                <a:tc>
                  <a:txBody>
                    <a:bodyPr/>
                    <a:lstStyle/>
                    <a:p>
                      <a:pPr algn="ctr"/>
                      <a:r>
                        <a:rPr lang="en-US" sz="1100" dirty="0">
                          <a:solidFill>
                            <a:schemeClr val="bg1"/>
                          </a:solidFill>
                        </a:rPr>
                        <a:t>IV</a:t>
                      </a:r>
                      <a:endParaRPr lang="ru-KZ" sz="1100" dirty="0">
                        <a:solidFill>
                          <a:schemeClr val="bg1"/>
                        </a:solidFill>
                      </a:endParaRPr>
                    </a:p>
                  </a:txBody>
                  <a:tcP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28575" cap="flat" cmpd="sng" algn="ctr">
                      <a:solidFill>
                        <a:schemeClr val="bg1"/>
                      </a:solidFill>
                      <a:prstDash val="solid"/>
                      <a:round/>
                      <a:headEnd type="none" w="med" len="med"/>
                      <a:tailEnd type="none" w="med" len="med"/>
                    </a:lnB>
                    <a:solidFill>
                      <a:schemeClr val="bg2">
                        <a:alpha val="80000"/>
                      </a:schemeClr>
                    </a:solidFill>
                  </a:tcPr>
                </a:tc>
                <a:tc vMerge="1">
                  <a:txBody>
                    <a:bodyPr/>
                    <a:lstStyle/>
                    <a:p>
                      <a:endParaRPr lang="ru-KZ"/>
                    </a:p>
                  </a:txBody>
                  <a:tcPr/>
                </a:tc>
                <a:extLst>
                  <a:ext uri="{0D108BD9-81ED-4DB2-BD59-A6C34878D82A}">
                    <a16:rowId xmlns:a16="http://schemas.microsoft.com/office/drawing/2014/main" val="3566652169"/>
                  </a:ext>
                </a:extLst>
              </a:tr>
              <a:tr h="252035">
                <a:tc rowSpan="5">
                  <a:txBody>
                    <a:bodyPr/>
                    <a:lstStyle/>
                    <a:p>
                      <a:pPr algn="ctr"/>
                      <a:r>
                        <a:rPr lang="en-US" sz="1100" dirty="0"/>
                        <a:t>2019</a:t>
                      </a:r>
                      <a:endParaRPr lang="ru-KZ" sz="1100" dirty="0"/>
                    </a:p>
                  </a:txBody>
                  <a:tcPr anchor="ctr">
                    <a:lnB w="28575" cap="flat" cmpd="sng" algn="ctr">
                      <a:solidFill>
                        <a:schemeClr val="bg2"/>
                      </a:solidFill>
                      <a:prstDash val="solid"/>
                      <a:round/>
                      <a:headEnd type="none" w="med" len="med"/>
                      <a:tailEnd type="none" w="med" len="med"/>
                    </a:lnB>
                  </a:tcPr>
                </a:tc>
                <a:tc>
                  <a:txBody>
                    <a:bodyPr/>
                    <a:lstStyle/>
                    <a:p>
                      <a:pPr marL="72000" algn="l" fontAlgn="b"/>
                      <a:r>
                        <a:rPr lang="ru-RU" sz="800" b="0" i="0" u="none" strike="noStrike" cap="none" dirty="0">
                          <a:solidFill>
                            <a:schemeClr val="dk1"/>
                          </a:solidFill>
                          <a:latin typeface="+mn-lt"/>
                          <a:ea typeface="+mn-ea"/>
                          <a:cs typeface="+mn-cs"/>
                          <a:sym typeface="Arial"/>
                        </a:rPr>
                        <a:t>1 </a:t>
                      </a:r>
                      <a:r>
                        <a:rPr lang="ru-RU" sz="800" b="0" i="0" u="none" strike="noStrike" cap="none" dirty="0" err="1">
                          <a:solidFill>
                            <a:schemeClr val="dk1"/>
                          </a:solidFill>
                          <a:latin typeface="+mn-lt"/>
                          <a:ea typeface="+mn-ea"/>
                          <a:cs typeface="+mn-cs"/>
                          <a:sym typeface="Arial"/>
                        </a:rPr>
                        <a:t>Басқа</a:t>
                      </a:r>
                      <a:r>
                        <a:rPr lang="ru-RU" sz="800" b="0" i="0" u="none" strike="noStrike" cap="none" dirty="0">
                          <a:solidFill>
                            <a:schemeClr val="dk1"/>
                          </a:solidFill>
                          <a:latin typeface="+mn-lt"/>
                          <a:ea typeface="+mn-ea"/>
                          <a:cs typeface="+mn-cs"/>
                          <a:sym typeface="Arial"/>
                        </a:rPr>
                        <a:t> да </a:t>
                      </a:r>
                      <a:r>
                        <a:rPr lang="ru-RU" sz="800" b="0" i="0" u="none" strike="noStrike" cap="none" dirty="0" err="1">
                          <a:solidFill>
                            <a:schemeClr val="dk1"/>
                          </a:solidFill>
                          <a:latin typeface="+mn-lt"/>
                          <a:ea typeface="+mn-ea"/>
                          <a:cs typeface="+mn-cs"/>
                          <a:sym typeface="Arial"/>
                        </a:rPr>
                        <a:t>біліктілігі</a:t>
                      </a:r>
                      <a:r>
                        <a:rPr lang="ru-RU" sz="800" b="0" i="0" u="none" strike="noStrike" cap="none" dirty="0">
                          <a:solidFill>
                            <a:schemeClr val="dk1"/>
                          </a:solidFill>
                          <a:latin typeface="+mn-lt"/>
                          <a:ea typeface="+mn-ea"/>
                          <a:cs typeface="+mn-cs"/>
                          <a:sym typeface="Arial"/>
                        </a:rPr>
                        <a:t> </a:t>
                      </a:r>
                      <a:r>
                        <a:rPr lang="ru-RU" sz="800" b="0" i="0" u="none" strike="noStrike" cap="none" dirty="0" err="1">
                          <a:solidFill>
                            <a:schemeClr val="dk1"/>
                          </a:solidFill>
                          <a:latin typeface="+mn-lt"/>
                          <a:ea typeface="+mn-ea"/>
                          <a:cs typeface="+mn-cs"/>
                          <a:sym typeface="Arial"/>
                        </a:rPr>
                        <a:t>жоқ</a:t>
                      </a:r>
                      <a:r>
                        <a:rPr lang="ru-RU" sz="800" b="0" i="0" u="none" strike="noStrike" cap="none" dirty="0">
                          <a:solidFill>
                            <a:schemeClr val="dk1"/>
                          </a:solidFill>
                          <a:latin typeface="+mn-lt"/>
                          <a:ea typeface="+mn-ea"/>
                          <a:cs typeface="+mn-cs"/>
                          <a:sym typeface="Arial"/>
                        </a:rPr>
                        <a:t> </a:t>
                      </a:r>
                      <a:r>
                        <a:rPr lang="ru-RU" sz="800" b="0" i="0" u="none" strike="noStrike" cap="none" dirty="0" err="1">
                          <a:solidFill>
                            <a:schemeClr val="dk1"/>
                          </a:solidFill>
                          <a:latin typeface="+mn-lt"/>
                          <a:ea typeface="+mn-ea"/>
                          <a:cs typeface="+mn-cs"/>
                          <a:sym typeface="Arial"/>
                        </a:rPr>
                        <a:t>жұмысшылар</a:t>
                      </a:r>
                      <a:endParaRPr lang="ru-RU" sz="800" b="0" i="0" u="none" strike="noStrike" cap="none" dirty="0">
                        <a:solidFill>
                          <a:schemeClr val="dk1"/>
                        </a:solidFill>
                        <a:latin typeface="+mn-lt"/>
                        <a:ea typeface="+mn-ea"/>
                        <a:cs typeface="+mn-cs"/>
                        <a:sym typeface="Arial"/>
                      </a:endParaRPr>
                    </a:p>
                  </a:txBody>
                  <a:tcPr marL="9525" marR="9525" marT="9525" marB="0" anchor="ctr">
                    <a:lnT w="28575" cap="flat" cmpd="sng" algn="ctr">
                      <a:solidFill>
                        <a:schemeClr val="bg1"/>
                      </a:solidFill>
                      <a:prstDash val="solid"/>
                      <a:round/>
                      <a:headEnd type="none" w="med" len="med"/>
                      <a:tailEnd type="none" w="med" len="med"/>
                    </a:lnT>
                  </a:tcPr>
                </a:tc>
                <a:tc>
                  <a:txBody>
                    <a:bodyPr/>
                    <a:lstStyle/>
                    <a:p>
                      <a:pPr algn="ctr" fontAlgn="b"/>
                      <a:r>
                        <a:rPr lang="ru-KZ" sz="900" b="0" i="1" u="none" strike="noStrike" cap="none" dirty="0">
                          <a:solidFill>
                            <a:schemeClr val="dk1"/>
                          </a:solidFill>
                          <a:latin typeface="+mn-lt"/>
                          <a:ea typeface="+mn-ea"/>
                          <a:cs typeface="+mn-cs"/>
                          <a:sym typeface="Arial"/>
                        </a:rPr>
                        <a:t>9629-9</a:t>
                      </a:r>
                    </a:p>
                  </a:txBody>
                  <a:tcPr marL="9525" marR="9525" marT="9525" marB="0" anchor="ctr">
                    <a:lnT w="28575" cap="flat" cmpd="sng" algn="ctr">
                      <a:solidFill>
                        <a:schemeClr val="bg1"/>
                      </a:solidFill>
                      <a:prstDash val="solid"/>
                      <a:round/>
                      <a:headEnd type="none" w="med" len="med"/>
                      <a:tailEnd type="none" w="med" len="med"/>
                    </a:lnT>
                  </a:tcPr>
                </a:tc>
                <a:tc>
                  <a:txBody>
                    <a:bodyPr/>
                    <a:lstStyle/>
                    <a:p>
                      <a:pPr algn="ctr" fontAlgn="ctr"/>
                      <a:r>
                        <a:rPr lang="ru-KZ" sz="1050" b="1" i="0" u="none" strike="noStrike" cap="none" dirty="0">
                          <a:solidFill>
                            <a:schemeClr val="dk1"/>
                          </a:solidFill>
                          <a:latin typeface="+mn-lt"/>
                          <a:ea typeface="+mn-ea"/>
                          <a:cs typeface="+mn-cs"/>
                          <a:sym typeface="Arial"/>
                        </a:rPr>
                        <a:t>3 357</a:t>
                      </a:r>
                    </a:p>
                  </a:txBody>
                  <a:tcPr marL="9525" marR="9525" marT="9525" marB="0" anchor="ctr">
                    <a:lnT w="28575" cap="flat" cmpd="sng" algn="ctr">
                      <a:solidFill>
                        <a:schemeClr val="bg1"/>
                      </a:solidFill>
                      <a:prstDash val="solid"/>
                      <a:round/>
                      <a:headEnd type="none" w="med" len="med"/>
                      <a:tailEnd type="none" w="med" len="med"/>
                    </a:lnT>
                  </a:tcPr>
                </a:tc>
                <a:tc>
                  <a:txBody>
                    <a:bodyPr/>
                    <a:lstStyle/>
                    <a:p>
                      <a:pPr algn="ctr" fontAlgn="ctr"/>
                      <a:r>
                        <a:rPr lang="ru-KZ" sz="900" b="0" i="0" u="none" strike="noStrike" cap="none" dirty="0">
                          <a:solidFill>
                            <a:schemeClr val="dk1"/>
                          </a:solidFill>
                          <a:latin typeface="+mn-lt"/>
                          <a:ea typeface="+mn-ea"/>
                          <a:cs typeface="+mn-cs"/>
                          <a:sym typeface="Arial"/>
                        </a:rPr>
                        <a:t>402</a:t>
                      </a:r>
                    </a:p>
                  </a:txBody>
                  <a:tcPr marL="9525" marR="9525" marT="9525" marB="0" anchor="ctr">
                    <a:lnT w="28575" cap="flat" cmpd="sng" algn="ctr">
                      <a:solidFill>
                        <a:schemeClr val="bg1"/>
                      </a:solidFill>
                      <a:prstDash val="solid"/>
                      <a:round/>
                      <a:headEnd type="none" w="med" len="med"/>
                      <a:tailEnd type="none" w="med" len="med"/>
                    </a:lnT>
                  </a:tcPr>
                </a:tc>
                <a:tc>
                  <a:txBody>
                    <a:bodyPr/>
                    <a:lstStyle/>
                    <a:p>
                      <a:pPr algn="ctr" fontAlgn="ctr"/>
                      <a:r>
                        <a:rPr lang="ru-KZ" sz="900" b="0" i="0" u="none" strike="noStrike" cap="none">
                          <a:solidFill>
                            <a:schemeClr val="dk1"/>
                          </a:solidFill>
                          <a:latin typeface="+mn-lt"/>
                          <a:ea typeface="+mn-ea"/>
                          <a:cs typeface="+mn-cs"/>
                          <a:sym typeface="Arial"/>
                        </a:rPr>
                        <a:t>836</a:t>
                      </a:r>
                    </a:p>
                  </a:txBody>
                  <a:tcPr marL="9525" marR="9525" marT="9525" marB="0" anchor="ctr">
                    <a:lnT w="28575" cap="flat" cmpd="sng" algn="ctr">
                      <a:solidFill>
                        <a:schemeClr val="bg1"/>
                      </a:solidFill>
                      <a:prstDash val="solid"/>
                      <a:round/>
                      <a:headEnd type="none" w="med" len="med"/>
                      <a:tailEnd type="none" w="med" len="med"/>
                    </a:lnT>
                  </a:tcPr>
                </a:tc>
                <a:tc>
                  <a:txBody>
                    <a:bodyPr/>
                    <a:lstStyle/>
                    <a:p>
                      <a:pPr algn="ctr" fontAlgn="ctr"/>
                      <a:r>
                        <a:rPr lang="ru-KZ" sz="900" b="0" i="0" u="none" strike="noStrike" cap="none">
                          <a:solidFill>
                            <a:schemeClr val="dk1"/>
                          </a:solidFill>
                          <a:latin typeface="+mn-lt"/>
                          <a:ea typeface="+mn-ea"/>
                          <a:cs typeface="+mn-cs"/>
                          <a:sym typeface="Arial"/>
                        </a:rPr>
                        <a:t>760</a:t>
                      </a:r>
                    </a:p>
                  </a:txBody>
                  <a:tcPr marL="9525" marR="9525" marT="9525" marB="0" anchor="ctr">
                    <a:lnT w="28575" cap="flat" cmpd="sng" algn="ctr">
                      <a:solidFill>
                        <a:schemeClr val="bg1"/>
                      </a:solidFill>
                      <a:prstDash val="solid"/>
                      <a:round/>
                      <a:headEnd type="none" w="med" len="med"/>
                      <a:tailEnd type="none" w="med" len="med"/>
                    </a:lnT>
                  </a:tcPr>
                </a:tc>
                <a:tc>
                  <a:txBody>
                    <a:bodyPr/>
                    <a:lstStyle/>
                    <a:p>
                      <a:pPr algn="ctr" fontAlgn="ctr"/>
                      <a:r>
                        <a:rPr lang="ru-KZ" sz="900" b="0" i="0" u="none" strike="noStrike" cap="none">
                          <a:solidFill>
                            <a:schemeClr val="dk1"/>
                          </a:solidFill>
                          <a:latin typeface="+mn-lt"/>
                          <a:ea typeface="+mn-ea"/>
                          <a:cs typeface="+mn-cs"/>
                          <a:sym typeface="Arial"/>
                        </a:rPr>
                        <a:t>1 359</a:t>
                      </a:r>
                    </a:p>
                  </a:txBody>
                  <a:tcPr marL="9525" marR="9525" marT="9525" marB="0" anchor="ctr">
                    <a:lnT w="28575" cap="flat" cmpd="sng" algn="ctr">
                      <a:solidFill>
                        <a:schemeClr val="bg1"/>
                      </a:solidFill>
                      <a:prstDash val="solid"/>
                      <a:round/>
                      <a:headEnd type="none" w="med" len="med"/>
                      <a:tailEnd type="none" w="med" len="med"/>
                    </a:lnT>
                  </a:tcPr>
                </a:tc>
                <a:tc>
                  <a:txBody>
                    <a:bodyPr/>
                    <a:lstStyle/>
                    <a:p>
                      <a:pPr algn="ctr" fontAlgn="ctr"/>
                      <a:r>
                        <a:rPr lang="ru-KZ" sz="1050" b="1" i="0" u="none" strike="noStrike" cap="none" dirty="0">
                          <a:solidFill>
                            <a:schemeClr val="dk1"/>
                          </a:solidFill>
                          <a:latin typeface="+mn-lt"/>
                          <a:ea typeface="+mn-ea"/>
                          <a:cs typeface="+mn-cs"/>
                          <a:sym typeface="Arial"/>
                        </a:rPr>
                        <a:t>17,8%</a:t>
                      </a:r>
                    </a:p>
                  </a:txBody>
                  <a:tcPr marL="9525" marR="9525" marT="9525" marB="0" anchor="ctr">
                    <a:lnT w="28575" cap="flat" cmpd="sng" algn="ctr">
                      <a:solidFill>
                        <a:schemeClr val="bg1"/>
                      </a:solidFill>
                      <a:prstDash val="solid"/>
                      <a:round/>
                      <a:headEnd type="none" w="med" len="med"/>
                      <a:tailEnd type="none" w="med" len="med"/>
                    </a:lnT>
                  </a:tcPr>
                </a:tc>
                <a:extLst>
                  <a:ext uri="{0D108BD9-81ED-4DB2-BD59-A6C34878D82A}">
                    <a16:rowId xmlns:a16="http://schemas.microsoft.com/office/drawing/2014/main" val="3271101333"/>
                  </a:ext>
                </a:extLst>
              </a:tr>
              <a:tr h="252035">
                <a:tc vMerge="1">
                  <a:txBody>
                    <a:bodyPr/>
                    <a:lstStyle/>
                    <a:p>
                      <a:endParaRPr lang="ru-KZ" sz="1100" dirty="0"/>
                    </a:p>
                  </a:txBody>
                  <a:tcPr/>
                </a:tc>
                <a:tc>
                  <a:txBody>
                    <a:bodyPr/>
                    <a:lstStyle/>
                    <a:p>
                      <a:pPr marL="72000" algn="l" fontAlgn="b"/>
                      <a:r>
                        <a:rPr lang="ru-RU" sz="800" b="0" i="0" u="none" strike="noStrike" cap="none" dirty="0">
                          <a:solidFill>
                            <a:schemeClr val="dk1"/>
                          </a:solidFill>
                          <a:latin typeface="+mn-lt"/>
                          <a:ea typeface="+mn-ea"/>
                          <a:cs typeface="+mn-cs"/>
                          <a:sym typeface="Arial"/>
                        </a:rPr>
                        <a:t>2 </a:t>
                      </a:r>
                      <a:r>
                        <a:rPr lang="ru-RU" sz="800" b="0" i="0" u="none" strike="noStrike" cap="none" dirty="0" err="1">
                          <a:solidFill>
                            <a:schemeClr val="dk1"/>
                          </a:solidFill>
                          <a:latin typeface="+mn-lt"/>
                          <a:ea typeface="+mn-ea"/>
                          <a:cs typeface="+mn-cs"/>
                          <a:sym typeface="Arial"/>
                        </a:rPr>
                        <a:t>Ауыл</a:t>
                      </a:r>
                      <a:r>
                        <a:rPr lang="ru-RU" sz="800" b="0" i="0" u="none" strike="noStrike" cap="none" dirty="0">
                          <a:solidFill>
                            <a:schemeClr val="dk1"/>
                          </a:solidFill>
                          <a:latin typeface="+mn-lt"/>
                          <a:ea typeface="+mn-ea"/>
                          <a:cs typeface="+mn-cs"/>
                          <a:sym typeface="Arial"/>
                        </a:rPr>
                        <a:t> </a:t>
                      </a:r>
                      <a:r>
                        <a:rPr lang="ru-RU" sz="800" b="0" i="0" u="none" strike="noStrike" cap="none" dirty="0" err="1">
                          <a:solidFill>
                            <a:schemeClr val="dk1"/>
                          </a:solidFill>
                          <a:latin typeface="+mn-lt"/>
                          <a:ea typeface="+mn-ea"/>
                          <a:cs typeface="+mn-cs"/>
                          <a:sym typeface="Arial"/>
                        </a:rPr>
                        <a:t>шаруашылығы</a:t>
                      </a:r>
                      <a:r>
                        <a:rPr lang="ru-RU" sz="800" b="0" i="0" u="none" strike="noStrike" cap="none" dirty="0">
                          <a:solidFill>
                            <a:schemeClr val="dk1"/>
                          </a:solidFill>
                          <a:latin typeface="+mn-lt"/>
                          <a:ea typeface="+mn-ea"/>
                          <a:cs typeface="+mn-cs"/>
                          <a:sym typeface="Arial"/>
                        </a:rPr>
                        <a:t> </a:t>
                      </a:r>
                      <a:r>
                        <a:rPr lang="ru-RU" sz="800" b="0" i="0" u="none" strike="noStrike" cap="none" dirty="0" err="1">
                          <a:solidFill>
                            <a:schemeClr val="dk1"/>
                          </a:solidFill>
                          <a:latin typeface="+mn-lt"/>
                          <a:ea typeface="+mn-ea"/>
                          <a:cs typeface="+mn-cs"/>
                          <a:sym typeface="Arial"/>
                        </a:rPr>
                        <a:t>өнімдерін</a:t>
                      </a:r>
                      <a:r>
                        <a:rPr lang="ru-RU" sz="800" b="0" i="0" u="none" strike="noStrike" cap="none" dirty="0">
                          <a:solidFill>
                            <a:schemeClr val="dk1"/>
                          </a:solidFill>
                          <a:latin typeface="+mn-lt"/>
                          <a:ea typeface="+mn-ea"/>
                          <a:cs typeface="+mn-cs"/>
                          <a:sym typeface="Arial"/>
                        </a:rPr>
                        <a:t> </a:t>
                      </a:r>
                      <a:r>
                        <a:rPr lang="ru-RU" sz="800" b="0" i="0" u="none" strike="noStrike" cap="none" dirty="0" err="1">
                          <a:solidFill>
                            <a:schemeClr val="dk1"/>
                          </a:solidFill>
                          <a:latin typeface="+mn-lt"/>
                          <a:ea typeface="+mn-ea"/>
                          <a:cs typeface="+mn-cs"/>
                          <a:sym typeface="Arial"/>
                        </a:rPr>
                        <a:t>өндірудегі</a:t>
                      </a:r>
                      <a:r>
                        <a:rPr lang="ru-RU" sz="800" b="0" i="0" u="none" strike="noStrike" cap="none" dirty="0">
                          <a:solidFill>
                            <a:schemeClr val="dk1"/>
                          </a:solidFill>
                          <a:latin typeface="+mn-lt"/>
                          <a:ea typeface="+mn-ea"/>
                          <a:cs typeface="+mn-cs"/>
                          <a:sym typeface="Arial"/>
                        </a:rPr>
                        <a:t> </a:t>
                      </a:r>
                      <a:r>
                        <a:rPr lang="ru-RU" sz="800" b="0" i="0" u="none" strike="noStrike" cap="none" dirty="0" err="1">
                          <a:solidFill>
                            <a:schemeClr val="dk1"/>
                          </a:solidFill>
                          <a:latin typeface="+mn-lt"/>
                          <a:ea typeface="+mn-ea"/>
                          <a:cs typeface="+mn-cs"/>
                          <a:sym typeface="Arial"/>
                        </a:rPr>
                        <a:t>біліктілігі</a:t>
                      </a:r>
                      <a:r>
                        <a:rPr lang="ru-RU" sz="800" b="0" i="0" u="none" strike="noStrike" cap="none" dirty="0">
                          <a:solidFill>
                            <a:schemeClr val="dk1"/>
                          </a:solidFill>
                          <a:latin typeface="+mn-lt"/>
                          <a:ea typeface="+mn-ea"/>
                          <a:cs typeface="+mn-cs"/>
                          <a:sym typeface="Arial"/>
                        </a:rPr>
                        <a:t> </a:t>
                      </a:r>
                      <a:r>
                        <a:rPr lang="ru-RU" sz="800" b="0" i="0" u="none" strike="noStrike" cap="none" dirty="0" err="1">
                          <a:solidFill>
                            <a:schemeClr val="dk1"/>
                          </a:solidFill>
                          <a:latin typeface="+mn-lt"/>
                          <a:ea typeface="+mn-ea"/>
                          <a:cs typeface="+mn-cs"/>
                          <a:sym typeface="Arial"/>
                        </a:rPr>
                        <a:t>жоқ</a:t>
                      </a:r>
                      <a:r>
                        <a:rPr lang="ru-RU" sz="800" b="0" i="0" u="none" strike="noStrike" cap="none" dirty="0">
                          <a:solidFill>
                            <a:schemeClr val="dk1"/>
                          </a:solidFill>
                          <a:latin typeface="+mn-lt"/>
                          <a:ea typeface="+mn-ea"/>
                          <a:cs typeface="+mn-cs"/>
                          <a:sym typeface="Arial"/>
                        </a:rPr>
                        <a:t> </a:t>
                      </a:r>
                      <a:r>
                        <a:rPr lang="ru-RU" sz="800" b="0" i="0" u="none" strike="noStrike" cap="none" dirty="0" err="1">
                          <a:solidFill>
                            <a:schemeClr val="dk1"/>
                          </a:solidFill>
                          <a:latin typeface="+mn-lt"/>
                          <a:ea typeface="+mn-ea"/>
                          <a:cs typeface="+mn-cs"/>
                          <a:sym typeface="Arial"/>
                        </a:rPr>
                        <a:t>жұмысшылар</a:t>
                      </a:r>
                      <a:endParaRPr lang="ru-RU" sz="800" b="0" i="0" u="none" strike="noStrike" cap="none" dirty="0">
                        <a:solidFill>
                          <a:schemeClr val="dk1"/>
                        </a:solidFill>
                        <a:latin typeface="+mn-lt"/>
                        <a:ea typeface="+mn-ea"/>
                        <a:cs typeface="+mn-cs"/>
                        <a:sym typeface="Arial"/>
                      </a:endParaRPr>
                    </a:p>
                  </a:txBody>
                  <a:tcPr marL="9525" marR="9525" marT="9525" marB="0" anchor="ctr"/>
                </a:tc>
                <a:tc>
                  <a:txBody>
                    <a:bodyPr/>
                    <a:lstStyle/>
                    <a:p>
                      <a:pPr algn="ctr" fontAlgn="b"/>
                      <a:r>
                        <a:rPr lang="ru-KZ" sz="900" b="0" i="1" u="none" strike="noStrike" cap="none" dirty="0">
                          <a:solidFill>
                            <a:schemeClr val="dk1"/>
                          </a:solidFill>
                          <a:latin typeface="+mn-lt"/>
                          <a:ea typeface="+mn-ea"/>
                          <a:cs typeface="+mn-cs"/>
                          <a:sym typeface="Arial"/>
                        </a:rPr>
                        <a:t>9211-3</a:t>
                      </a:r>
                    </a:p>
                  </a:txBody>
                  <a:tcPr marL="9525" marR="9525" marT="9525" marB="0" anchor="ctr"/>
                </a:tc>
                <a:tc>
                  <a:txBody>
                    <a:bodyPr/>
                    <a:lstStyle/>
                    <a:p>
                      <a:pPr algn="ctr" fontAlgn="ctr"/>
                      <a:r>
                        <a:rPr lang="ru-KZ" sz="1050" b="1" i="0" u="none" strike="noStrike" cap="none" dirty="0">
                          <a:solidFill>
                            <a:schemeClr val="dk1"/>
                          </a:solidFill>
                          <a:latin typeface="+mn-lt"/>
                          <a:ea typeface="+mn-ea"/>
                          <a:cs typeface="+mn-cs"/>
                          <a:sym typeface="Arial"/>
                        </a:rPr>
                        <a:t>453</a:t>
                      </a:r>
                    </a:p>
                  </a:txBody>
                  <a:tcPr marL="9525" marR="9525" marT="9525" marB="0" anchor="ctr"/>
                </a:tc>
                <a:tc>
                  <a:txBody>
                    <a:bodyPr/>
                    <a:lstStyle/>
                    <a:p>
                      <a:pPr algn="ctr" fontAlgn="ctr"/>
                      <a:r>
                        <a:rPr lang="ru-KZ" sz="900" b="0" i="0" u="none" strike="noStrike" cap="none" dirty="0">
                          <a:solidFill>
                            <a:schemeClr val="dk1"/>
                          </a:solidFill>
                          <a:latin typeface="+mn-lt"/>
                          <a:ea typeface="+mn-ea"/>
                          <a:cs typeface="+mn-cs"/>
                          <a:sym typeface="Arial"/>
                        </a:rPr>
                        <a:t>23</a:t>
                      </a:r>
                    </a:p>
                  </a:txBody>
                  <a:tcPr marL="9525" marR="9525" marT="9525" marB="0" anchor="ctr"/>
                </a:tc>
                <a:tc>
                  <a:txBody>
                    <a:bodyPr/>
                    <a:lstStyle/>
                    <a:p>
                      <a:pPr algn="ctr" fontAlgn="ctr"/>
                      <a:r>
                        <a:rPr lang="ru-KZ" sz="900" b="0" i="0" u="none" strike="noStrike" cap="none" dirty="0">
                          <a:solidFill>
                            <a:schemeClr val="dk1"/>
                          </a:solidFill>
                          <a:latin typeface="+mn-lt"/>
                          <a:ea typeface="+mn-ea"/>
                          <a:cs typeface="+mn-cs"/>
                          <a:sym typeface="Arial"/>
                        </a:rPr>
                        <a:t>107</a:t>
                      </a:r>
                    </a:p>
                  </a:txBody>
                  <a:tcPr marL="9525" marR="9525" marT="9525" marB="0" anchor="ctr"/>
                </a:tc>
                <a:tc>
                  <a:txBody>
                    <a:bodyPr/>
                    <a:lstStyle/>
                    <a:p>
                      <a:pPr algn="ctr" fontAlgn="ctr"/>
                      <a:r>
                        <a:rPr lang="ru-KZ" sz="900" b="0" i="0" u="none" strike="noStrike" cap="none">
                          <a:solidFill>
                            <a:schemeClr val="dk1"/>
                          </a:solidFill>
                          <a:latin typeface="+mn-lt"/>
                          <a:ea typeface="+mn-ea"/>
                          <a:cs typeface="+mn-cs"/>
                          <a:sym typeface="Arial"/>
                        </a:rPr>
                        <a:t>223</a:t>
                      </a:r>
                    </a:p>
                  </a:txBody>
                  <a:tcPr marL="9525" marR="9525" marT="9525" marB="0" anchor="ctr"/>
                </a:tc>
                <a:tc>
                  <a:txBody>
                    <a:bodyPr/>
                    <a:lstStyle/>
                    <a:p>
                      <a:pPr algn="ctr" fontAlgn="ctr"/>
                      <a:r>
                        <a:rPr lang="ru-KZ" sz="900" b="0" i="0" u="none" strike="noStrike" cap="none">
                          <a:solidFill>
                            <a:schemeClr val="dk1"/>
                          </a:solidFill>
                          <a:latin typeface="+mn-lt"/>
                          <a:ea typeface="+mn-ea"/>
                          <a:cs typeface="+mn-cs"/>
                          <a:sym typeface="Arial"/>
                        </a:rPr>
                        <a:t>100</a:t>
                      </a:r>
                    </a:p>
                  </a:txBody>
                  <a:tcPr marL="9525" marR="9525" marT="9525" marB="0" anchor="ctr"/>
                </a:tc>
                <a:tc>
                  <a:txBody>
                    <a:bodyPr/>
                    <a:lstStyle/>
                    <a:p>
                      <a:pPr algn="ctr" fontAlgn="ctr"/>
                      <a:r>
                        <a:rPr lang="ru-KZ" sz="1050" b="1" i="0" u="none" strike="noStrike" cap="none" dirty="0">
                          <a:solidFill>
                            <a:schemeClr val="dk1"/>
                          </a:solidFill>
                          <a:latin typeface="+mn-lt"/>
                          <a:ea typeface="+mn-ea"/>
                          <a:cs typeface="+mn-cs"/>
                          <a:sym typeface="Arial"/>
                        </a:rPr>
                        <a:t>2,4%</a:t>
                      </a:r>
                    </a:p>
                  </a:txBody>
                  <a:tcPr marL="9525" marR="9525" marT="9525" marB="0" anchor="ctr"/>
                </a:tc>
                <a:extLst>
                  <a:ext uri="{0D108BD9-81ED-4DB2-BD59-A6C34878D82A}">
                    <a16:rowId xmlns:a16="http://schemas.microsoft.com/office/drawing/2014/main" val="1275413563"/>
                  </a:ext>
                </a:extLst>
              </a:tr>
              <a:tr h="252035">
                <a:tc vMerge="1">
                  <a:txBody>
                    <a:bodyPr/>
                    <a:lstStyle/>
                    <a:p>
                      <a:endParaRPr lang="ru-KZ" sz="1100" dirty="0"/>
                    </a:p>
                  </a:txBody>
                  <a:tcPr/>
                </a:tc>
                <a:tc>
                  <a:txBody>
                    <a:bodyPr/>
                    <a:lstStyle/>
                    <a:p>
                      <a:pPr marL="72000" algn="l" fontAlgn="b"/>
                      <a:r>
                        <a:rPr lang="ru-RU" sz="800" b="0" i="0" u="none" strike="noStrike" cap="none" dirty="0">
                          <a:solidFill>
                            <a:schemeClr val="dk1"/>
                          </a:solidFill>
                          <a:latin typeface="+mn-lt"/>
                          <a:ea typeface="+mn-ea"/>
                          <a:cs typeface="+mn-cs"/>
                          <a:sym typeface="Arial"/>
                        </a:rPr>
                        <a:t>3 </a:t>
                      </a:r>
                      <a:r>
                        <a:rPr lang="ru-RU" sz="800" b="0" i="0" u="none" strike="noStrike" cap="none" dirty="0" err="1">
                          <a:solidFill>
                            <a:schemeClr val="dk1"/>
                          </a:solidFill>
                          <a:latin typeface="+mn-lt"/>
                          <a:ea typeface="+mn-ea"/>
                          <a:cs typeface="+mn-cs"/>
                          <a:sym typeface="Arial"/>
                        </a:rPr>
                        <a:t>Күзетшілер</a:t>
                      </a:r>
                      <a:r>
                        <a:rPr lang="ru-RU" sz="800" b="0" i="0" u="none" strike="noStrike" cap="none" dirty="0">
                          <a:solidFill>
                            <a:schemeClr val="dk1"/>
                          </a:solidFill>
                          <a:latin typeface="+mn-lt"/>
                          <a:ea typeface="+mn-ea"/>
                          <a:cs typeface="+mn-cs"/>
                          <a:sym typeface="Arial"/>
                        </a:rPr>
                        <a:t>, </a:t>
                      </a:r>
                      <a:r>
                        <a:rPr lang="ru-RU" sz="800" b="0" i="0" u="none" strike="noStrike" cap="none" dirty="0" err="1">
                          <a:solidFill>
                            <a:schemeClr val="dk1"/>
                          </a:solidFill>
                          <a:latin typeface="+mn-lt"/>
                          <a:ea typeface="+mn-ea"/>
                          <a:cs typeface="+mn-cs"/>
                          <a:sym typeface="Arial"/>
                        </a:rPr>
                        <a:t>инкассаторлар</a:t>
                      </a:r>
                      <a:r>
                        <a:rPr lang="ru-RU" sz="800" b="0" i="0" u="none" strike="noStrike" cap="none" dirty="0">
                          <a:solidFill>
                            <a:schemeClr val="dk1"/>
                          </a:solidFill>
                          <a:latin typeface="+mn-lt"/>
                          <a:ea typeface="+mn-ea"/>
                          <a:cs typeface="+mn-cs"/>
                          <a:sym typeface="Arial"/>
                        </a:rPr>
                        <a:t> </a:t>
                      </a:r>
                      <a:r>
                        <a:rPr lang="ru-RU" sz="800" b="0" i="0" u="none" strike="noStrike" cap="none" dirty="0" err="1">
                          <a:solidFill>
                            <a:schemeClr val="dk1"/>
                          </a:solidFill>
                          <a:latin typeface="+mn-lt"/>
                          <a:ea typeface="+mn-ea"/>
                          <a:cs typeface="+mn-cs"/>
                          <a:sym typeface="Arial"/>
                        </a:rPr>
                        <a:t>және</a:t>
                      </a:r>
                      <a:r>
                        <a:rPr lang="ru-RU" sz="800" b="0" i="0" u="none" strike="noStrike" cap="none" dirty="0">
                          <a:solidFill>
                            <a:schemeClr val="dk1"/>
                          </a:solidFill>
                          <a:latin typeface="+mn-lt"/>
                          <a:ea typeface="+mn-ea"/>
                          <a:cs typeface="+mn-cs"/>
                          <a:sym typeface="Arial"/>
                        </a:rPr>
                        <a:t>  </a:t>
                      </a:r>
                      <a:r>
                        <a:rPr lang="ru-RU" sz="800" b="0" i="0" u="none" strike="noStrike" cap="none" dirty="0" err="1">
                          <a:solidFill>
                            <a:schemeClr val="dk1"/>
                          </a:solidFill>
                          <a:latin typeface="+mn-lt"/>
                          <a:ea typeface="+mn-ea"/>
                          <a:cs typeface="+mn-cs"/>
                          <a:sym typeface="Arial"/>
                        </a:rPr>
                        <a:t>тектес</a:t>
                      </a:r>
                      <a:r>
                        <a:rPr lang="ru-RU" sz="800" b="0" i="0" u="none" strike="noStrike" cap="none" dirty="0">
                          <a:solidFill>
                            <a:schemeClr val="dk1"/>
                          </a:solidFill>
                          <a:latin typeface="+mn-lt"/>
                          <a:ea typeface="+mn-ea"/>
                          <a:cs typeface="+mn-cs"/>
                          <a:sym typeface="Arial"/>
                        </a:rPr>
                        <a:t> </a:t>
                      </a:r>
                      <a:r>
                        <a:rPr lang="ru-RU" sz="800" b="0" i="0" u="none" strike="noStrike" cap="none" dirty="0" err="1">
                          <a:solidFill>
                            <a:schemeClr val="dk1"/>
                          </a:solidFill>
                          <a:latin typeface="+mn-lt"/>
                          <a:ea typeface="+mn-ea"/>
                          <a:cs typeface="+mn-cs"/>
                          <a:sym typeface="Arial"/>
                        </a:rPr>
                        <a:t>қызметтер</a:t>
                      </a:r>
                      <a:endParaRPr lang="ru-RU" sz="800" b="0" i="0" u="none" strike="noStrike" cap="none" dirty="0">
                        <a:solidFill>
                          <a:schemeClr val="dk1"/>
                        </a:solidFill>
                        <a:latin typeface="+mn-lt"/>
                        <a:ea typeface="+mn-ea"/>
                        <a:cs typeface="+mn-cs"/>
                        <a:sym typeface="Arial"/>
                      </a:endParaRPr>
                    </a:p>
                  </a:txBody>
                  <a:tcPr marL="9525" marR="9525" marT="9525" marB="0" anchor="ctr"/>
                </a:tc>
                <a:tc>
                  <a:txBody>
                    <a:bodyPr/>
                    <a:lstStyle/>
                    <a:p>
                      <a:pPr algn="ctr" fontAlgn="b"/>
                      <a:r>
                        <a:rPr lang="ru-KZ" sz="900" b="0" i="1" u="none" strike="noStrike" cap="none" dirty="0">
                          <a:solidFill>
                            <a:schemeClr val="dk1"/>
                          </a:solidFill>
                          <a:latin typeface="+mn-lt"/>
                          <a:ea typeface="+mn-ea"/>
                          <a:cs typeface="+mn-cs"/>
                          <a:sym typeface="Arial"/>
                        </a:rPr>
                        <a:t>5414-9</a:t>
                      </a:r>
                    </a:p>
                  </a:txBody>
                  <a:tcPr marL="9525" marR="9525" marT="9525" marB="0" anchor="ctr"/>
                </a:tc>
                <a:tc>
                  <a:txBody>
                    <a:bodyPr/>
                    <a:lstStyle/>
                    <a:p>
                      <a:pPr algn="ctr" fontAlgn="ctr"/>
                      <a:r>
                        <a:rPr lang="ru-KZ" sz="1050" b="1" i="0" u="none" strike="noStrike" cap="none" dirty="0">
                          <a:solidFill>
                            <a:schemeClr val="dk1"/>
                          </a:solidFill>
                          <a:latin typeface="+mn-lt"/>
                          <a:ea typeface="+mn-ea"/>
                          <a:cs typeface="+mn-cs"/>
                          <a:sym typeface="Arial"/>
                        </a:rPr>
                        <a:t>418</a:t>
                      </a:r>
                    </a:p>
                  </a:txBody>
                  <a:tcPr marL="9525" marR="9525" marT="9525" marB="0" anchor="ctr"/>
                </a:tc>
                <a:tc>
                  <a:txBody>
                    <a:bodyPr/>
                    <a:lstStyle/>
                    <a:p>
                      <a:pPr algn="ctr" fontAlgn="ctr"/>
                      <a:r>
                        <a:rPr lang="ru-KZ" sz="900" b="0" i="0" u="none" strike="noStrike" cap="none">
                          <a:solidFill>
                            <a:schemeClr val="dk1"/>
                          </a:solidFill>
                          <a:latin typeface="+mn-lt"/>
                          <a:ea typeface="+mn-ea"/>
                          <a:cs typeface="+mn-cs"/>
                          <a:sym typeface="Arial"/>
                        </a:rPr>
                        <a:t>91</a:t>
                      </a:r>
                    </a:p>
                  </a:txBody>
                  <a:tcPr marL="9525" marR="9525" marT="9525" marB="0" anchor="ctr"/>
                </a:tc>
                <a:tc>
                  <a:txBody>
                    <a:bodyPr/>
                    <a:lstStyle/>
                    <a:p>
                      <a:pPr algn="ctr" fontAlgn="ctr"/>
                      <a:r>
                        <a:rPr lang="ru-KZ" sz="900" b="0" i="0" u="none" strike="noStrike" cap="none">
                          <a:solidFill>
                            <a:schemeClr val="dk1"/>
                          </a:solidFill>
                          <a:latin typeface="+mn-lt"/>
                          <a:ea typeface="+mn-ea"/>
                          <a:cs typeface="+mn-cs"/>
                          <a:sym typeface="Arial"/>
                        </a:rPr>
                        <a:t>185</a:t>
                      </a:r>
                    </a:p>
                  </a:txBody>
                  <a:tcPr marL="9525" marR="9525" marT="9525" marB="0" anchor="ctr"/>
                </a:tc>
                <a:tc>
                  <a:txBody>
                    <a:bodyPr/>
                    <a:lstStyle/>
                    <a:p>
                      <a:pPr algn="ctr" fontAlgn="ctr"/>
                      <a:r>
                        <a:rPr lang="ru-KZ" sz="900" b="0" i="0" u="none" strike="noStrike" cap="none">
                          <a:solidFill>
                            <a:schemeClr val="dk1"/>
                          </a:solidFill>
                          <a:latin typeface="+mn-lt"/>
                          <a:ea typeface="+mn-ea"/>
                          <a:cs typeface="+mn-cs"/>
                          <a:sym typeface="Arial"/>
                        </a:rPr>
                        <a:t>71</a:t>
                      </a:r>
                    </a:p>
                  </a:txBody>
                  <a:tcPr marL="9525" marR="9525" marT="9525" marB="0" anchor="ctr"/>
                </a:tc>
                <a:tc>
                  <a:txBody>
                    <a:bodyPr/>
                    <a:lstStyle/>
                    <a:p>
                      <a:pPr algn="ctr" fontAlgn="ctr"/>
                      <a:r>
                        <a:rPr lang="ru-KZ" sz="900" b="0" i="0" u="none" strike="noStrike" cap="none">
                          <a:solidFill>
                            <a:schemeClr val="dk1"/>
                          </a:solidFill>
                          <a:latin typeface="+mn-lt"/>
                          <a:ea typeface="+mn-ea"/>
                          <a:cs typeface="+mn-cs"/>
                          <a:sym typeface="Arial"/>
                        </a:rPr>
                        <a:t>71</a:t>
                      </a:r>
                    </a:p>
                  </a:txBody>
                  <a:tcPr marL="9525" marR="9525" marT="9525" marB="0" anchor="ctr"/>
                </a:tc>
                <a:tc>
                  <a:txBody>
                    <a:bodyPr/>
                    <a:lstStyle/>
                    <a:p>
                      <a:pPr algn="ctr" fontAlgn="ctr"/>
                      <a:r>
                        <a:rPr lang="ru-KZ" sz="1050" b="1" i="0" u="none" strike="noStrike" cap="none">
                          <a:solidFill>
                            <a:schemeClr val="dk1"/>
                          </a:solidFill>
                          <a:latin typeface="+mn-lt"/>
                          <a:ea typeface="+mn-ea"/>
                          <a:cs typeface="+mn-cs"/>
                          <a:sym typeface="Arial"/>
                        </a:rPr>
                        <a:t>2,2%</a:t>
                      </a:r>
                    </a:p>
                  </a:txBody>
                  <a:tcPr marL="9525" marR="9525" marT="9525" marB="0" anchor="ctr"/>
                </a:tc>
                <a:extLst>
                  <a:ext uri="{0D108BD9-81ED-4DB2-BD59-A6C34878D82A}">
                    <a16:rowId xmlns:a16="http://schemas.microsoft.com/office/drawing/2014/main" val="4272407079"/>
                  </a:ext>
                </a:extLst>
              </a:tr>
              <a:tr h="252035">
                <a:tc vMerge="1">
                  <a:txBody>
                    <a:bodyPr/>
                    <a:lstStyle/>
                    <a:p>
                      <a:endParaRPr lang="ru-KZ" sz="1100" dirty="0"/>
                    </a:p>
                  </a:txBody>
                  <a:tcPr/>
                </a:tc>
                <a:tc>
                  <a:txBody>
                    <a:bodyPr/>
                    <a:lstStyle/>
                    <a:p>
                      <a:pPr marL="72000" algn="l" fontAlgn="b"/>
                      <a:r>
                        <a:rPr lang="ru-RU" sz="800" b="0" i="0" u="none" strike="noStrike" cap="none" dirty="0">
                          <a:solidFill>
                            <a:schemeClr val="dk1"/>
                          </a:solidFill>
                          <a:latin typeface="+mn-lt"/>
                          <a:ea typeface="+mn-ea"/>
                          <a:cs typeface="+mn-cs"/>
                          <a:sym typeface="Arial"/>
                        </a:rPr>
                        <a:t>4 Электр </a:t>
                      </a:r>
                      <a:r>
                        <a:rPr lang="ru-RU" sz="800" b="0" i="0" u="none" strike="noStrike" cap="none" dirty="0" err="1">
                          <a:solidFill>
                            <a:schemeClr val="dk1"/>
                          </a:solidFill>
                          <a:latin typeface="+mn-lt"/>
                          <a:ea typeface="+mn-ea"/>
                          <a:cs typeface="+mn-cs"/>
                          <a:sym typeface="Arial"/>
                        </a:rPr>
                        <a:t>энергиясын</a:t>
                      </a:r>
                      <a:r>
                        <a:rPr lang="ru-RU" sz="800" b="0" i="0" u="none" strike="noStrike" cap="none" dirty="0">
                          <a:solidFill>
                            <a:schemeClr val="dk1"/>
                          </a:solidFill>
                          <a:latin typeface="+mn-lt"/>
                          <a:ea typeface="+mn-ea"/>
                          <a:cs typeface="+mn-cs"/>
                          <a:sym typeface="Arial"/>
                        </a:rPr>
                        <a:t> </a:t>
                      </a:r>
                      <a:r>
                        <a:rPr lang="ru-RU" sz="800" b="0" i="0" u="none" strike="noStrike" cap="none" dirty="0" err="1">
                          <a:solidFill>
                            <a:schemeClr val="dk1"/>
                          </a:solidFill>
                          <a:latin typeface="+mn-lt"/>
                          <a:ea typeface="+mn-ea"/>
                          <a:cs typeface="+mn-cs"/>
                          <a:sym typeface="Arial"/>
                        </a:rPr>
                        <a:t>өндіру</a:t>
                      </a:r>
                      <a:r>
                        <a:rPr lang="ru-RU" sz="800" b="0" i="0" u="none" strike="noStrike" cap="none" dirty="0">
                          <a:solidFill>
                            <a:schemeClr val="dk1"/>
                          </a:solidFill>
                          <a:latin typeface="+mn-lt"/>
                          <a:ea typeface="+mn-ea"/>
                          <a:cs typeface="+mn-cs"/>
                          <a:sym typeface="Arial"/>
                        </a:rPr>
                        <a:t> </a:t>
                      </a:r>
                      <a:r>
                        <a:rPr lang="ru-RU" sz="800" b="0" i="0" u="none" strike="noStrike" cap="none" dirty="0" err="1">
                          <a:solidFill>
                            <a:schemeClr val="dk1"/>
                          </a:solidFill>
                          <a:latin typeface="+mn-lt"/>
                          <a:ea typeface="+mn-ea"/>
                          <a:cs typeface="+mn-cs"/>
                          <a:sym typeface="Arial"/>
                        </a:rPr>
                        <a:t>жөніндегі</a:t>
                      </a:r>
                      <a:r>
                        <a:rPr lang="ru-RU" sz="800" b="0" i="0" u="none" strike="noStrike" cap="none" dirty="0">
                          <a:solidFill>
                            <a:schemeClr val="dk1"/>
                          </a:solidFill>
                          <a:latin typeface="+mn-lt"/>
                          <a:ea typeface="+mn-ea"/>
                          <a:cs typeface="+mn-cs"/>
                          <a:sym typeface="Arial"/>
                        </a:rPr>
                        <a:t> </a:t>
                      </a:r>
                      <a:r>
                        <a:rPr lang="ru-RU" sz="800" b="0" i="0" u="none" strike="noStrike" cap="none" dirty="0" err="1">
                          <a:solidFill>
                            <a:schemeClr val="dk1"/>
                          </a:solidFill>
                          <a:latin typeface="+mn-lt"/>
                          <a:ea typeface="+mn-ea"/>
                          <a:cs typeface="+mn-cs"/>
                          <a:sym typeface="Arial"/>
                        </a:rPr>
                        <a:t>операторлар</a:t>
                      </a:r>
                      <a:endParaRPr lang="ru-RU" sz="800" b="0" i="0" u="none" strike="noStrike" cap="none" dirty="0">
                        <a:solidFill>
                          <a:schemeClr val="dk1"/>
                        </a:solidFill>
                        <a:latin typeface="+mn-lt"/>
                        <a:ea typeface="+mn-ea"/>
                        <a:cs typeface="+mn-cs"/>
                        <a:sym typeface="Arial"/>
                      </a:endParaRPr>
                    </a:p>
                  </a:txBody>
                  <a:tcPr marL="9525" marR="9525" marT="9525" marB="0" anchor="ctr"/>
                </a:tc>
                <a:tc>
                  <a:txBody>
                    <a:bodyPr/>
                    <a:lstStyle/>
                    <a:p>
                      <a:pPr algn="ctr" fontAlgn="b"/>
                      <a:r>
                        <a:rPr lang="ru-KZ" sz="900" b="0" i="1" u="none" strike="noStrike" cap="none" dirty="0">
                          <a:solidFill>
                            <a:schemeClr val="dk1"/>
                          </a:solidFill>
                          <a:latin typeface="+mn-lt"/>
                          <a:ea typeface="+mn-ea"/>
                          <a:cs typeface="+mn-cs"/>
                          <a:sym typeface="Arial"/>
                        </a:rPr>
                        <a:t>8186-0</a:t>
                      </a:r>
                    </a:p>
                  </a:txBody>
                  <a:tcPr marL="9525" marR="9525" marT="9525" marB="0" anchor="ctr"/>
                </a:tc>
                <a:tc>
                  <a:txBody>
                    <a:bodyPr/>
                    <a:lstStyle/>
                    <a:p>
                      <a:pPr algn="ctr" fontAlgn="ctr"/>
                      <a:r>
                        <a:rPr lang="ru-KZ" sz="1050" b="1" i="0" u="none" strike="noStrike" cap="none" dirty="0">
                          <a:solidFill>
                            <a:schemeClr val="dk1"/>
                          </a:solidFill>
                          <a:latin typeface="+mn-lt"/>
                          <a:ea typeface="+mn-ea"/>
                          <a:cs typeface="+mn-cs"/>
                          <a:sym typeface="Arial"/>
                        </a:rPr>
                        <a:t>412</a:t>
                      </a:r>
                    </a:p>
                  </a:txBody>
                  <a:tcPr marL="9525" marR="9525" marT="9525" marB="0" anchor="ctr"/>
                </a:tc>
                <a:tc>
                  <a:txBody>
                    <a:bodyPr/>
                    <a:lstStyle/>
                    <a:p>
                      <a:pPr algn="ctr" fontAlgn="ctr"/>
                      <a:r>
                        <a:rPr lang="ru-KZ" sz="900" b="0" i="0" u="none" strike="noStrike" cap="none">
                          <a:solidFill>
                            <a:schemeClr val="dk1"/>
                          </a:solidFill>
                          <a:latin typeface="+mn-lt"/>
                          <a:ea typeface="+mn-ea"/>
                          <a:cs typeface="+mn-cs"/>
                          <a:sym typeface="Arial"/>
                        </a:rPr>
                        <a:t>16</a:t>
                      </a:r>
                    </a:p>
                  </a:txBody>
                  <a:tcPr marL="9525" marR="9525" marT="9525" marB="0" anchor="ctr"/>
                </a:tc>
                <a:tc>
                  <a:txBody>
                    <a:bodyPr/>
                    <a:lstStyle/>
                    <a:p>
                      <a:pPr algn="ctr" fontAlgn="ctr"/>
                      <a:r>
                        <a:rPr lang="ru-KZ" sz="900" b="0" i="0" u="none" strike="noStrike" cap="none" dirty="0">
                          <a:solidFill>
                            <a:schemeClr val="dk1"/>
                          </a:solidFill>
                          <a:latin typeface="+mn-lt"/>
                          <a:ea typeface="+mn-ea"/>
                          <a:cs typeface="+mn-cs"/>
                          <a:sym typeface="Arial"/>
                        </a:rPr>
                        <a:t>4</a:t>
                      </a:r>
                    </a:p>
                  </a:txBody>
                  <a:tcPr marL="9525" marR="9525" marT="9525" marB="0" anchor="ctr"/>
                </a:tc>
                <a:tc>
                  <a:txBody>
                    <a:bodyPr/>
                    <a:lstStyle/>
                    <a:p>
                      <a:pPr algn="ctr" fontAlgn="ctr"/>
                      <a:r>
                        <a:rPr lang="ru-KZ" sz="900" b="0" i="0" u="none" strike="noStrike" cap="none">
                          <a:solidFill>
                            <a:schemeClr val="dk1"/>
                          </a:solidFill>
                          <a:latin typeface="+mn-lt"/>
                          <a:ea typeface="+mn-ea"/>
                          <a:cs typeface="+mn-cs"/>
                          <a:sym typeface="Arial"/>
                        </a:rPr>
                        <a:t>34</a:t>
                      </a:r>
                    </a:p>
                  </a:txBody>
                  <a:tcPr marL="9525" marR="9525" marT="9525" marB="0" anchor="ctr"/>
                </a:tc>
                <a:tc>
                  <a:txBody>
                    <a:bodyPr/>
                    <a:lstStyle/>
                    <a:p>
                      <a:pPr algn="ctr" fontAlgn="ctr"/>
                      <a:r>
                        <a:rPr lang="ru-KZ" sz="900" b="0" i="0" u="none" strike="noStrike" cap="none">
                          <a:solidFill>
                            <a:schemeClr val="dk1"/>
                          </a:solidFill>
                          <a:latin typeface="+mn-lt"/>
                          <a:ea typeface="+mn-ea"/>
                          <a:cs typeface="+mn-cs"/>
                          <a:sym typeface="Arial"/>
                        </a:rPr>
                        <a:t>358</a:t>
                      </a:r>
                    </a:p>
                  </a:txBody>
                  <a:tcPr marL="9525" marR="9525" marT="9525" marB="0" anchor="ctr"/>
                </a:tc>
                <a:tc>
                  <a:txBody>
                    <a:bodyPr/>
                    <a:lstStyle/>
                    <a:p>
                      <a:pPr algn="ctr" fontAlgn="ctr"/>
                      <a:r>
                        <a:rPr lang="ru-KZ" sz="1050" b="1" i="0" u="none" strike="noStrike" cap="none" dirty="0">
                          <a:solidFill>
                            <a:schemeClr val="dk1"/>
                          </a:solidFill>
                          <a:latin typeface="+mn-lt"/>
                          <a:ea typeface="+mn-ea"/>
                          <a:cs typeface="+mn-cs"/>
                          <a:sym typeface="Arial"/>
                        </a:rPr>
                        <a:t>2,2%</a:t>
                      </a:r>
                    </a:p>
                  </a:txBody>
                  <a:tcPr marL="9525" marR="9525" marT="9525" marB="0" anchor="ctr"/>
                </a:tc>
                <a:extLst>
                  <a:ext uri="{0D108BD9-81ED-4DB2-BD59-A6C34878D82A}">
                    <a16:rowId xmlns:a16="http://schemas.microsoft.com/office/drawing/2014/main" val="2855516078"/>
                  </a:ext>
                </a:extLst>
              </a:tr>
              <a:tr h="252035">
                <a:tc vMerge="1">
                  <a:txBody>
                    <a:bodyPr/>
                    <a:lstStyle/>
                    <a:p>
                      <a:endParaRPr lang="ru-KZ" sz="1100" dirty="0"/>
                    </a:p>
                  </a:txBody>
                  <a:tcPr/>
                </a:tc>
                <a:tc>
                  <a:txBody>
                    <a:bodyPr/>
                    <a:lstStyle/>
                    <a:p>
                      <a:pPr marL="72000" algn="l" fontAlgn="b"/>
                      <a:r>
                        <a:rPr lang="ru-RU" sz="800" b="0" i="0" u="none" strike="noStrike" cap="none" dirty="0">
                          <a:solidFill>
                            <a:schemeClr val="dk1"/>
                          </a:solidFill>
                          <a:latin typeface="+mn-lt"/>
                          <a:ea typeface="+mn-ea"/>
                          <a:cs typeface="+mn-cs"/>
                          <a:sym typeface="Arial"/>
                        </a:rPr>
                        <a:t>5 </a:t>
                      </a:r>
                      <a:r>
                        <a:rPr lang="ru-RU" sz="800" b="0" i="0" u="none" strike="noStrike" cap="none" dirty="0" err="1">
                          <a:solidFill>
                            <a:schemeClr val="dk1"/>
                          </a:solidFill>
                          <a:latin typeface="+mn-lt"/>
                          <a:ea typeface="+mn-ea"/>
                          <a:cs typeface="+mn-cs"/>
                          <a:sym typeface="Arial"/>
                        </a:rPr>
                        <a:t>Тракторшылар</a:t>
                      </a:r>
                      <a:endParaRPr lang="ru-RU" sz="800" b="0" i="0" u="none" strike="noStrike" cap="none" dirty="0">
                        <a:solidFill>
                          <a:schemeClr val="dk1"/>
                        </a:solidFill>
                        <a:latin typeface="+mn-lt"/>
                        <a:ea typeface="+mn-ea"/>
                        <a:cs typeface="+mn-cs"/>
                        <a:sym typeface="Arial"/>
                      </a:endParaRPr>
                    </a:p>
                  </a:txBody>
                  <a:tcPr marL="9525" marR="9525" marT="9525" marB="0" anchor="ctr">
                    <a:lnB w="28575" cap="flat" cmpd="sng" algn="ctr">
                      <a:solidFill>
                        <a:schemeClr val="bg2"/>
                      </a:solidFill>
                      <a:prstDash val="solid"/>
                      <a:round/>
                      <a:headEnd type="none" w="med" len="med"/>
                      <a:tailEnd type="none" w="med" len="med"/>
                    </a:lnB>
                  </a:tcPr>
                </a:tc>
                <a:tc>
                  <a:txBody>
                    <a:bodyPr/>
                    <a:lstStyle/>
                    <a:p>
                      <a:pPr algn="ctr" fontAlgn="b"/>
                      <a:r>
                        <a:rPr lang="ru-KZ" sz="900" b="0" i="1" u="none" strike="noStrike" cap="none">
                          <a:solidFill>
                            <a:schemeClr val="dk1"/>
                          </a:solidFill>
                          <a:latin typeface="+mn-lt"/>
                          <a:ea typeface="+mn-ea"/>
                          <a:cs typeface="+mn-cs"/>
                          <a:sym typeface="Arial"/>
                        </a:rPr>
                        <a:t>8341-1</a:t>
                      </a:r>
                    </a:p>
                  </a:txBody>
                  <a:tcPr marL="9525" marR="9525" marT="9525" marB="0" anchor="ctr">
                    <a:lnB w="28575" cap="flat" cmpd="sng" algn="ctr">
                      <a:solidFill>
                        <a:schemeClr val="bg2"/>
                      </a:solidFill>
                      <a:prstDash val="solid"/>
                      <a:round/>
                      <a:headEnd type="none" w="med" len="med"/>
                      <a:tailEnd type="none" w="med" len="med"/>
                    </a:lnB>
                  </a:tcPr>
                </a:tc>
                <a:tc>
                  <a:txBody>
                    <a:bodyPr/>
                    <a:lstStyle/>
                    <a:p>
                      <a:pPr algn="ctr" fontAlgn="ctr"/>
                      <a:r>
                        <a:rPr lang="ru-KZ" sz="1050" b="1" i="0" u="none" strike="noStrike" cap="none">
                          <a:solidFill>
                            <a:schemeClr val="dk1"/>
                          </a:solidFill>
                          <a:latin typeface="+mn-lt"/>
                          <a:ea typeface="+mn-ea"/>
                          <a:cs typeface="+mn-cs"/>
                          <a:sym typeface="Arial"/>
                        </a:rPr>
                        <a:t>407</a:t>
                      </a:r>
                    </a:p>
                  </a:txBody>
                  <a:tcPr marL="9525" marR="9525" marT="9525" marB="0" anchor="ctr">
                    <a:lnB w="28575" cap="flat" cmpd="sng" algn="ctr">
                      <a:solidFill>
                        <a:schemeClr val="bg2"/>
                      </a:solidFill>
                      <a:prstDash val="solid"/>
                      <a:round/>
                      <a:headEnd type="none" w="med" len="med"/>
                      <a:tailEnd type="none" w="med" len="med"/>
                    </a:lnB>
                  </a:tcPr>
                </a:tc>
                <a:tc>
                  <a:txBody>
                    <a:bodyPr/>
                    <a:lstStyle/>
                    <a:p>
                      <a:pPr algn="ctr" fontAlgn="ctr"/>
                      <a:r>
                        <a:rPr lang="ru-KZ" sz="900" b="0" i="0" u="none" strike="noStrike" cap="none" dirty="0">
                          <a:solidFill>
                            <a:schemeClr val="dk1"/>
                          </a:solidFill>
                          <a:latin typeface="+mn-lt"/>
                          <a:ea typeface="+mn-ea"/>
                          <a:cs typeface="+mn-cs"/>
                          <a:sym typeface="Arial"/>
                        </a:rPr>
                        <a:t>54</a:t>
                      </a:r>
                    </a:p>
                  </a:txBody>
                  <a:tcPr marL="9525" marR="9525" marT="9525" marB="0" anchor="ctr">
                    <a:lnB w="28575" cap="flat" cmpd="sng" algn="ctr">
                      <a:solidFill>
                        <a:schemeClr val="bg2"/>
                      </a:solidFill>
                      <a:prstDash val="solid"/>
                      <a:round/>
                      <a:headEnd type="none" w="med" len="med"/>
                      <a:tailEnd type="none" w="med" len="med"/>
                    </a:lnB>
                  </a:tcPr>
                </a:tc>
                <a:tc>
                  <a:txBody>
                    <a:bodyPr/>
                    <a:lstStyle/>
                    <a:p>
                      <a:pPr algn="ctr" fontAlgn="ctr"/>
                      <a:r>
                        <a:rPr lang="ru-KZ" sz="900" b="0" i="0" u="none" strike="noStrike" cap="none">
                          <a:solidFill>
                            <a:schemeClr val="dk1"/>
                          </a:solidFill>
                          <a:latin typeface="+mn-lt"/>
                          <a:ea typeface="+mn-ea"/>
                          <a:cs typeface="+mn-cs"/>
                          <a:sym typeface="Arial"/>
                        </a:rPr>
                        <a:t>109</a:t>
                      </a:r>
                    </a:p>
                  </a:txBody>
                  <a:tcPr marL="9525" marR="9525" marT="9525" marB="0" anchor="ctr">
                    <a:lnB w="28575" cap="flat" cmpd="sng" algn="ctr">
                      <a:solidFill>
                        <a:schemeClr val="bg2"/>
                      </a:solidFill>
                      <a:prstDash val="solid"/>
                      <a:round/>
                      <a:headEnd type="none" w="med" len="med"/>
                      <a:tailEnd type="none" w="med" len="med"/>
                    </a:lnB>
                  </a:tcPr>
                </a:tc>
                <a:tc>
                  <a:txBody>
                    <a:bodyPr/>
                    <a:lstStyle/>
                    <a:p>
                      <a:pPr algn="ctr" fontAlgn="ctr"/>
                      <a:r>
                        <a:rPr lang="ru-KZ" sz="900" b="0" i="0" u="none" strike="noStrike" cap="none" dirty="0">
                          <a:solidFill>
                            <a:schemeClr val="dk1"/>
                          </a:solidFill>
                          <a:latin typeface="+mn-lt"/>
                          <a:ea typeface="+mn-ea"/>
                          <a:cs typeface="+mn-cs"/>
                          <a:sym typeface="Arial"/>
                        </a:rPr>
                        <a:t>154</a:t>
                      </a:r>
                    </a:p>
                  </a:txBody>
                  <a:tcPr marL="9525" marR="9525" marT="9525" marB="0" anchor="ctr">
                    <a:lnB w="28575" cap="flat" cmpd="sng" algn="ctr">
                      <a:solidFill>
                        <a:schemeClr val="bg2"/>
                      </a:solidFill>
                      <a:prstDash val="solid"/>
                      <a:round/>
                      <a:headEnd type="none" w="med" len="med"/>
                      <a:tailEnd type="none" w="med" len="med"/>
                    </a:lnB>
                  </a:tcPr>
                </a:tc>
                <a:tc>
                  <a:txBody>
                    <a:bodyPr/>
                    <a:lstStyle/>
                    <a:p>
                      <a:pPr algn="ctr" fontAlgn="ctr"/>
                      <a:r>
                        <a:rPr lang="ru-KZ" sz="900" b="0" i="0" u="none" strike="noStrike" cap="none">
                          <a:solidFill>
                            <a:schemeClr val="dk1"/>
                          </a:solidFill>
                          <a:latin typeface="+mn-lt"/>
                          <a:ea typeface="+mn-ea"/>
                          <a:cs typeface="+mn-cs"/>
                          <a:sym typeface="Arial"/>
                        </a:rPr>
                        <a:t>90</a:t>
                      </a:r>
                    </a:p>
                  </a:txBody>
                  <a:tcPr marL="9525" marR="9525" marT="9525" marB="0" anchor="ctr">
                    <a:lnB w="28575" cap="flat" cmpd="sng" algn="ctr">
                      <a:solidFill>
                        <a:schemeClr val="bg2"/>
                      </a:solidFill>
                      <a:prstDash val="solid"/>
                      <a:round/>
                      <a:headEnd type="none" w="med" len="med"/>
                      <a:tailEnd type="none" w="med" len="med"/>
                    </a:lnB>
                  </a:tcPr>
                </a:tc>
                <a:tc>
                  <a:txBody>
                    <a:bodyPr/>
                    <a:lstStyle/>
                    <a:p>
                      <a:pPr algn="ctr" fontAlgn="ctr"/>
                      <a:r>
                        <a:rPr lang="ru-KZ" sz="1050" b="1" i="0" u="none" strike="noStrike" cap="none">
                          <a:solidFill>
                            <a:schemeClr val="dk1"/>
                          </a:solidFill>
                          <a:latin typeface="+mn-lt"/>
                          <a:ea typeface="+mn-ea"/>
                          <a:cs typeface="+mn-cs"/>
                          <a:sym typeface="Arial"/>
                        </a:rPr>
                        <a:t>2,2%</a:t>
                      </a:r>
                    </a:p>
                  </a:txBody>
                  <a:tcPr marL="9525" marR="9525" marT="9525" marB="0" anchor="ctr">
                    <a:lnB w="28575" cap="flat" cmpd="sng" algn="ctr">
                      <a:solidFill>
                        <a:schemeClr val="bg2"/>
                      </a:solidFill>
                      <a:prstDash val="solid"/>
                      <a:round/>
                      <a:headEnd type="none" w="med" len="med"/>
                      <a:tailEnd type="none" w="med" len="med"/>
                    </a:lnB>
                  </a:tcPr>
                </a:tc>
                <a:extLst>
                  <a:ext uri="{0D108BD9-81ED-4DB2-BD59-A6C34878D82A}">
                    <a16:rowId xmlns:a16="http://schemas.microsoft.com/office/drawing/2014/main" val="1891601564"/>
                  </a:ext>
                </a:extLst>
              </a:tr>
              <a:tr h="252035">
                <a:tc rowSpan="5">
                  <a:txBody>
                    <a:bodyPr/>
                    <a:lstStyle/>
                    <a:p>
                      <a:pPr algn="ctr"/>
                      <a:r>
                        <a:rPr lang="ru-RU" sz="1100" dirty="0"/>
                        <a:t>2020</a:t>
                      </a:r>
                      <a:endParaRPr lang="ru-KZ" sz="1100" dirty="0"/>
                    </a:p>
                  </a:txBody>
                  <a:tcPr anchor="ctr">
                    <a:lnT w="28575" cap="flat" cmpd="sng" algn="ctr">
                      <a:solidFill>
                        <a:schemeClr val="bg2"/>
                      </a:solidFill>
                      <a:prstDash val="solid"/>
                      <a:round/>
                      <a:headEnd type="none" w="med" len="med"/>
                      <a:tailEnd type="none" w="med" len="med"/>
                    </a:lnT>
                    <a:lnB w="28575" cap="flat" cmpd="sng" algn="ctr">
                      <a:solidFill>
                        <a:schemeClr val="bg2"/>
                      </a:solidFill>
                      <a:prstDash val="solid"/>
                      <a:round/>
                      <a:headEnd type="none" w="med" len="med"/>
                      <a:tailEnd type="none" w="med" len="med"/>
                    </a:lnB>
                  </a:tcPr>
                </a:tc>
                <a:tc>
                  <a:txBody>
                    <a:bodyPr/>
                    <a:lstStyle/>
                    <a:p>
                      <a:pPr marL="72000" algn="l" fontAlgn="b"/>
                      <a:r>
                        <a:rPr lang="ru-RU" sz="800" b="0" i="0" u="none" strike="noStrike" cap="none" dirty="0">
                          <a:solidFill>
                            <a:schemeClr val="dk1"/>
                          </a:solidFill>
                          <a:latin typeface="+mn-lt"/>
                          <a:ea typeface="+mn-ea"/>
                          <a:cs typeface="+mn-cs"/>
                          <a:sym typeface="Arial"/>
                        </a:rPr>
                        <a:t>1 </a:t>
                      </a:r>
                      <a:r>
                        <a:rPr lang="ru-RU" sz="800" b="0" i="0" u="none" strike="noStrike" cap="none" dirty="0" err="1">
                          <a:solidFill>
                            <a:schemeClr val="dk1"/>
                          </a:solidFill>
                          <a:latin typeface="+mn-lt"/>
                          <a:ea typeface="+mn-ea"/>
                          <a:cs typeface="+mn-cs"/>
                          <a:sym typeface="Arial"/>
                        </a:rPr>
                        <a:t>Басқа</a:t>
                      </a:r>
                      <a:r>
                        <a:rPr lang="ru-RU" sz="800" b="0" i="0" u="none" strike="noStrike" cap="none" dirty="0">
                          <a:solidFill>
                            <a:schemeClr val="dk1"/>
                          </a:solidFill>
                          <a:latin typeface="+mn-lt"/>
                          <a:ea typeface="+mn-ea"/>
                          <a:cs typeface="+mn-cs"/>
                          <a:sym typeface="Arial"/>
                        </a:rPr>
                        <a:t> да </a:t>
                      </a:r>
                      <a:r>
                        <a:rPr lang="ru-RU" sz="800" b="0" i="0" u="none" strike="noStrike" cap="none" dirty="0" err="1">
                          <a:solidFill>
                            <a:schemeClr val="dk1"/>
                          </a:solidFill>
                          <a:latin typeface="+mn-lt"/>
                          <a:ea typeface="+mn-ea"/>
                          <a:cs typeface="+mn-cs"/>
                          <a:sym typeface="Arial"/>
                        </a:rPr>
                        <a:t>біліктілігі</a:t>
                      </a:r>
                      <a:r>
                        <a:rPr lang="ru-RU" sz="800" b="0" i="0" u="none" strike="noStrike" cap="none" dirty="0">
                          <a:solidFill>
                            <a:schemeClr val="dk1"/>
                          </a:solidFill>
                          <a:latin typeface="+mn-lt"/>
                          <a:ea typeface="+mn-ea"/>
                          <a:cs typeface="+mn-cs"/>
                          <a:sym typeface="Arial"/>
                        </a:rPr>
                        <a:t> </a:t>
                      </a:r>
                      <a:r>
                        <a:rPr lang="ru-RU" sz="800" b="0" i="0" u="none" strike="noStrike" cap="none" dirty="0" err="1">
                          <a:solidFill>
                            <a:schemeClr val="dk1"/>
                          </a:solidFill>
                          <a:latin typeface="+mn-lt"/>
                          <a:ea typeface="+mn-ea"/>
                          <a:cs typeface="+mn-cs"/>
                          <a:sym typeface="Arial"/>
                        </a:rPr>
                        <a:t>жоқ</a:t>
                      </a:r>
                      <a:r>
                        <a:rPr lang="ru-RU" sz="800" b="0" i="0" u="none" strike="noStrike" cap="none" dirty="0">
                          <a:solidFill>
                            <a:schemeClr val="dk1"/>
                          </a:solidFill>
                          <a:latin typeface="+mn-lt"/>
                          <a:ea typeface="+mn-ea"/>
                          <a:cs typeface="+mn-cs"/>
                          <a:sym typeface="Arial"/>
                        </a:rPr>
                        <a:t> </a:t>
                      </a:r>
                      <a:r>
                        <a:rPr lang="ru-RU" sz="800" b="0" i="0" u="none" strike="noStrike" cap="none" dirty="0" err="1">
                          <a:solidFill>
                            <a:schemeClr val="dk1"/>
                          </a:solidFill>
                          <a:latin typeface="+mn-lt"/>
                          <a:ea typeface="+mn-ea"/>
                          <a:cs typeface="+mn-cs"/>
                          <a:sym typeface="Arial"/>
                        </a:rPr>
                        <a:t>жұмысшылар</a:t>
                      </a:r>
                      <a:endParaRPr lang="ru-RU" sz="800" b="0" i="0" u="none" strike="noStrike" cap="none" dirty="0">
                        <a:solidFill>
                          <a:schemeClr val="dk1"/>
                        </a:solidFill>
                        <a:latin typeface="+mn-lt"/>
                        <a:ea typeface="+mn-ea"/>
                        <a:cs typeface="+mn-cs"/>
                        <a:sym typeface="Arial"/>
                      </a:endParaRPr>
                    </a:p>
                  </a:txBody>
                  <a:tcPr marL="9525" marR="9525" marT="9525" marB="0" anchor="ctr">
                    <a:lnT w="28575" cap="flat" cmpd="sng" algn="ctr">
                      <a:solidFill>
                        <a:schemeClr val="bg2"/>
                      </a:solidFill>
                      <a:prstDash val="solid"/>
                      <a:round/>
                      <a:headEnd type="none" w="med" len="med"/>
                      <a:tailEnd type="none" w="med" len="med"/>
                    </a:lnT>
                  </a:tcPr>
                </a:tc>
                <a:tc>
                  <a:txBody>
                    <a:bodyPr/>
                    <a:lstStyle/>
                    <a:p>
                      <a:pPr algn="ctr" fontAlgn="b"/>
                      <a:r>
                        <a:rPr lang="ru-KZ" sz="900" b="0" i="1" u="none" strike="noStrike" cap="none">
                          <a:solidFill>
                            <a:schemeClr val="dk1"/>
                          </a:solidFill>
                          <a:latin typeface="+mn-lt"/>
                          <a:ea typeface="+mn-ea"/>
                          <a:cs typeface="+mn-cs"/>
                          <a:sym typeface="Arial"/>
                        </a:rPr>
                        <a:t>9629-9</a:t>
                      </a:r>
                    </a:p>
                  </a:txBody>
                  <a:tcPr marL="9525" marR="9525" marT="9525" marB="0" anchor="ctr">
                    <a:lnT w="28575" cap="flat" cmpd="sng" algn="ctr">
                      <a:solidFill>
                        <a:schemeClr val="bg2"/>
                      </a:solidFill>
                      <a:prstDash val="solid"/>
                      <a:round/>
                      <a:headEnd type="none" w="med" len="med"/>
                      <a:tailEnd type="none" w="med" len="med"/>
                    </a:lnT>
                  </a:tcPr>
                </a:tc>
                <a:tc>
                  <a:txBody>
                    <a:bodyPr/>
                    <a:lstStyle/>
                    <a:p>
                      <a:pPr algn="ctr" fontAlgn="ctr"/>
                      <a:r>
                        <a:rPr lang="ru-KZ" sz="1050" b="1" i="0" u="none" strike="noStrike" cap="none" dirty="0">
                          <a:solidFill>
                            <a:schemeClr val="dk1"/>
                          </a:solidFill>
                          <a:latin typeface="+mn-lt"/>
                          <a:ea typeface="+mn-ea"/>
                          <a:cs typeface="+mn-cs"/>
                          <a:sym typeface="Arial"/>
                        </a:rPr>
                        <a:t>4 674</a:t>
                      </a:r>
                    </a:p>
                  </a:txBody>
                  <a:tcPr marL="9525" marR="9525" marT="9525" marB="0" anchor="ctr">
                    <a:lnT w="28575" cap="flat" cmpd="sng" algn="ctr">
                      <a:solidFill>
                        <a:schemeClr val="bg2"/>
                      </a:solidFill>
                      <a:prstDash val="solid"/>
                      <a:round/>
                      <a:headEnd type="none" w="med" len="med"/>
                      <a:tailEnd type="none" w="med" len="med"/>
                    </a:lnT>
                  </a:tcPr>
                </a:tc>
                <a:tc>
                  <a:txBody>
                    <a:bodyPr/>
                    <a:lstStyle/>
                    <a:p>
                      <a:pPr algn="ctr" fontAlgn="ctr"/>
                      <a:r>
                        <a:rPr lang="ru-KZ" sz="900" b="0" i="0" u="none" strike="noStrike" cap="none">
                          <a:solidFill>
                            <a:schemeClr val="dk1"/>
                          </a:solidFill>
                          <a:latin typeface="+mn-lt"/>
                          <a:ea typeface="+mn-ea"/>
                          <a:cs typeface="+mn-cs"/>
                          <a:sym typeface="Arial"/>
                        </a:rPr>
                        <a:t>475</a:t>
                      </a:r>
                    </a:p>
                  </a:txBody>
                  <a:tcPr marL="9525" marR="9525" marT="9525" marB="0" anchor="ctr">
                    <a:lnT w="28575" cap="flat" cmpd="sng" algn="ctr">
                      <a:solidFill>
                        <a:schemeClr val="bg2"/>
                      </a:solidFill>
                      <a:prstDash val="solid"/>
                      <a:round/>
                      <a:headEnd type="none" w="med" len="med"/>
                      <a:tailEnd type="none" w="med" len="med"/>
                    </a:lnT>
                  </a:tcPr>
                </a:tc>
                <a:tc>
                  <a:txBody>
                    <a:bodyPr/>
                    <a:lstStyle/>
                    <a:p>
                      <a:pPr algn="ctr" fontAlgn="ctr"/>
                      <a:r>
                        <a:rPr lang="ru-KZ" sz="900" b="0" i="0" u="none" strike="noStrike" cap="none" dirty="0">
                          <a:solidFill>
                            <a:schemeClr val="dk1"/>
                          </a:solidFill>
                          <a:latin typeface="+mn-lt"/>
                          <a:ea typeface="+mn-ea"/>
                          <a:cs typeface="+mn-cs"/>
                          <a:sym typeface="Arial"/>
                        </a:rPr>
                        <a:t>2 729</a:t>
                      </a:r>
                    </a:p>
                  </a:txBody>
                  <a:tcPr marL="9525" marR="9525" marT="9525" marB="0" anchor="ctr">
                    <a:lnT w="28575" cap="flat" cmpd="sng" algn="ctr">
                      <a:solidFill>
                        <a:schemeClr val="bg2"/>
                      </a:solidFill>
                      <a:prstDash val="solid"/>
                      <a:round/>
                      <a:headEnd type="none" w="med" len="med"/>
                      <a:tailEnd type="none" w="med" len="med"/>
                    </a:lnT>
                  </a:tcPr>
                </a:tc>
                <a:tc>
                  <a:txBody>
                    <a:bodyPr/>
                    <a:lstStyle/>
                    <a:p>
                      <a:pPr algn="ctr" fontAlgn="ctr"/>
                      <a:r>
                        <a:rPr lang="ru-KZ" sz="900" b="0" i="0" u="none" strike="noStrike" cap="none">
                          <a:solidFill>
                            <a:schemeClr val="dk1"/>
                          </a:solidFill>
                          <a:latin typeface="+mn-lt"/>
                          <a:ea typeface="+mn-ea"/>
                          <a:cs typeface="+mn-cs"/>
                          <a:sym typeface="Arial"/>
                        </a:rPr>
                        <a:t>691</a:t>
                      </a:r>
                    </a:p>
                  </a:txBody>
                  <a:tcPr marL="9525" marR="9525" marT="9525" marB="0" anchor="ctr">
                    <a:lnT w="28575" cap="flat" cmpd="sng" algn="ctr">
                      <a:solidFill>
                        <a:schemeClr val="bg2"/>
                      </a:solidFill>
                      <a:prstDash val="solid"/>
                      <a:round/>
                      <a:headEnd type="none" w="med" len="med"/>
                      <a:tailEnd type="none" w="med" len="med"/>
                    </a:lnT>
                  </a:tcPr>
                </a:tc>
                <a:tc>
                  <a:txBody>
                    <a:bodyPr/>
                    <a:lstStyle/>
                    <a:p>
                      <a:pPr algn="ctr" fontAlgn="ctr"/>
                      <a:r>
                        <a:rPr lang="ru-KZ" sz="900" b="0" i="0" u="none" strike="noStrike" cap="none">
                          <a:solidFill>
                            <a:schemeClr val="dk1"/>
                          </a:solidFill>
                          <a:latin typeface="+mn-lt"/>
                          <a:ea typeface="+mn-ea"/>
                          <a:cs typeface="+mn-cs"/>
                          <a:sym typeface="Arial"/>
                        </a:rPr>
                        <a:t>779</a:t>
                      </a:r>
                    </a:p>
                  </a:txBody>
                  <a:tcPr marL="9525" marR="9525" marT="9525" marB="0" anchor="ctr">
                    <a:lnT w="28575" cap="flat" cmpd="sng" algn="ctr">
                      <a:solidFill>
                        <a:schemeClr val="bg2"/>
                      </a:solidFill>
                      <a:prstDash val="solid"/>
                      <a:round/>
                      <a:headEnd type="none" w="med" len="med"/>
                      <a:tailEnd type="none" w="med" len="med"/>
                    </a:lnT>
                  </a:tcPr>
                </a:tc>
                <a:tc>
                  <a:txBody>
                    <a:bodyPr/>
                    <a:lstStyle/>
                    <a:p>
                      <a:pPr algn="ctr" fontAlgn="ctr"/>
                      <a:r>
                        <a:rPr lang="ru-KZ" sz="1050" b="1" i="0" u="none" strike="noStrike" cap="none" dirty="0">
                          <a:solidFill>
                            <a:schemeClr val="dk1"/>
                          </a:solidFill>
                          <a:latin typeface="+mn-lt"/>
                          <a:ea typeface="+mn-ea"/>
                          <a:cs typeface="+mn-cs"/>
                          <a:sym typeface="Arial"/>
                        </a:rPr>
                        <a:t>25,6%</a:t>
                      </a:r>
                    </a:p>
                  </a:txBody>
                  <a:tcPr marL="9525" marR="9525" marT="9525" marB="0" anchor="ctr">
                    <a:lnT w="28575" cap="flat" cmpd="sng" algn="ctr">
                      <a:solidFill>
                        <a:schemeClr val="bg2"/>
                      </a:solidFill>
                      <a:prstDash val="solid"/>
                      <a:round/>
                      <a:headEnd type="none" w="med" len="med"/>
                      <a:tailEnd type="none" w="med" len="med"/>
                    </a:lnT>
                  </a:tcPr>
                </a:tc>
                <a:extLst>
                  <a:ext uri="{0D108BD9-81ED-4DB2-BD59-A6C34878D82A}">
                    <a16:rowId xmlns:a16="http://schemas.microsoft.com/office/drawing/2014/main" val="1385719993"/>
                  </a:ext>
                </a:extLst>
              </a:tr>
              <a:tr h="252035">
                <a:tc vMerge="1">
                  <a:txBody>
                    <a:bodyPr/>
                    <a:lstStyle/>
                    <a:p>
                      <a:endParaRPr lang="ru-KZ" sz="1100" dirty="0"/>
                    </a:p>
                  </a:txBody>
                  <a:tcPr/>
                </a:tc>
                <a:tc>
                  <a:txBody>
                    <a:bodyPr/>
                    <a:lstStyle/>
                    <a:p>
                      <a:pPr marL="72000" algn="l" fontAlgn="b"/>
                      <a:r>
                        <a:rPr lang="ru-RU" sz="800" b="0" i="0" u="none" strike="noStrike" cap="none" dirty="0">
                          <a:solidFill>
                            <a:schemeClr val="dk1"/>
                          </a:solidFill>
                          <a:latin typeface="+mn-lt"/>
                          <a:ea typeface="+mn-ea"/>
                          <a:cs typeface="+mn-cs"/>
                          <a:sym typeface="Arial"/>
                        </a:rPr>
                        <a:t>2 Аула </a:t>
                      </a:r>
                      <a:r>
                        <a:rPr lang="ru-RU" sz="800" b="0" i="0" u="none" strike="noStrike" cap="none" dirty="0" err="1">
                          <a:solidFill>
                            <a:schemeClr val="dk1"/>
                          </a:solidFill>
                          <a:latin typeface="+mn-lt"/>
                          <a:ea typeface="+mn-ea"/>
                          <a:cs typeface="+mn-cs"/>
                          <a:sym typeface="Arial"/>
                        </a:rPr>
                        <a:t>сыпырушылар</a:t>
                      </a:r>
                      <a:r>
                        <a:rPr lang="ru-RU" sz="800" b="0" i="0" u="none" strike="noStrike" cap="none" dirty="0">
                          <a:solidFill>
                            <a:schemeClr val="dk1"/>
                          </a:solidFill>
                          <a:latin typeface="+mn-lt"/>
                          <a:ea typeface="+mn-ea"/>
                          <a:cs typeface="+mn-cs"/>
                          <a:sym typeface="Arial"/>
                        </a:rPr>
                        <a:t> </a:t>
                      </a:r>
                      <a:r>
                        <a:rPr lang="ru-RU" sz="800" b="0" i="0" u="none" strike="noStrike" cap="none" dirty="0" err="1">
                          <a:solidFill>
                            <a:schemeClr val="dk1"/>
                          </a:solidFill>
                          <a:latin typeface="+mn-lt"/>
                          <a:ea typeface="+mn-ea"/>
                          <a:cs typeface="+mn-cs"/>
                          <a:sym typeface="Arial"/>
                        </a:rPr>
                        <a:t>және</a:t>
                      </a:r>
                      <a:r>
                        <a:rPr lang="ru-RU" sz="800" b="0" i="0" u="none" strike="noStrike" cap="none" dirty="0">
                          <a:solidFill>
                            <a:schemeClr val="dk1"/>
                          </a:solidFill>
                          <a:latin typeface="+mn-lt"/>
                          <a:ea typeface="+mn-ea"/>
                          <a:cs typeface="+mn-cs"/>
                          <a:sym typeface="Arial"/>
                        </a:rPr>
                        <a:t> </a:t>
                      </a:r>
                      <a:r>
                        <a:rPr lang="ru-RU" sz="800" b="0" i="0" u="none" strike="noStrike" cap="none" dirty="0" err="1">
                          <a:solidFill>
                            <a:schemeClr val="dk1"/>
                          </a:solidFill>
                          <a:latin typeface="+mn-lt"/>
                          <a:ea typeface="+mn-ea"/>
                          <a:cs typeface="+mn-cs"/>
                          <a:sym typeface="Arial"/>
                        </a:rPr>
                        <a:t>ашық</a:t>
                      </a:r>
                      <a:r>
                        <a:rPr lang="ru-RU" sz="800" b="0" i="0" u="none" strike="noStrike" cap="none" dirty="0">
                          <a:solidFill>
                            <a:schemeClr val="dk1"/>
                          </a:solidFill>
                          <a:latin typeface="+mn-lt"/>
                          <a:ea typeface="+mn-ea"/>
                          <a:cs typeface="+mn-cs"/>
                          <a:sym typeface="Arial"/>
                        </a:rPr>
                        <a:t> </a:t>
                      </a:r>
                      <a:r>
                        <a:rPr lang="ru-RU" sz="800" b="0" i="0" u="none" strike="noStrike" cap="none" dirty="0" err="1">
                          <a:solidFill>
                            <a:schemeClr val="dk1"/>
                          </a:solidFill>
                          <a:latin typeface="+mn-lt"/>
                          <a:ea typeface="+mn-ea"/>
                          <a:cs typeface="+mn-cs"/>
                          <a:sym typeface="Arial"/>
                        </a:rPr>
                        <a:t>аумақтарды</a:t>
                      </a:r>
                      <a:r>
                        <a:rPr lang="ru-RU" sz="800" b="0" i="0" u="none" strike="noStrike" cap="none" dirty="0">
                          <a:solidFill>
                            <a:schemeClr val="dk1"/>
                          </a:solidFill>
                          <a:latin typeface="+mn-lt"/>
                          <a:ea typeface="+mn-ea"/>
                          <a:cs typeface="+mn-cs"/>
                          <a:sym typeface="Arial"/>
                        </a:rPr>
                        <a:t> </a:t>
                      </a:r>
                      <a:r>
                        <a:rPr lang="ru-RU" sz="800" b="0" i="0" u="none" strike="noStrike" cap="none" dirty="0" err="1">
                          <a:solidFill>
                            <a:schemeClr val="dk1"/>
                          </a:solidFill>
                          <a:latin typeface="+mn-lt"/>
                          <a:ea typeface="+mn-ea"/>
                          <a:cs typeface="+mn-cs"/>
                          <a:sym typeface="Arial"/>
                        </a:rPr>
                        <a:t>тазалаушылар</a:t>
                      </a:r>
                      <a:endParaRPr lang="ru-RU" sz="800" b="0" i="0" u="none" strike="noStrike" cap="none" dirty="0">
                        <a:solidFill>
                          <a:schemeClr val="dk1"/>
                        </a:solidFill>
                        <a:latin typeface="+mn-lt"/>
                        <a:ea typeface="+mn-ea"/>
                        <a:cs typeface="+mn-cs"/>
                        <a:sym typeface="Arial"/>
                      </a:endParaRPr>
                    </a:p>
                  </a:txBody>
                  <a:tcPr marL="9525" marR="9525" marT="9525" marB="0" anchor="ctr"/>
                </a:tc>
                <a:tc>
                  <a:txBody>
                    <a:bodyPr/>
                    <a:lstStyle/>
                    <a:p>
                      <a:pPr algn="ctr" fontAlgn="b"/>
                      <a:r>
                        <a:rPr lang="ru-KZ" sz="900" b="0" i="1" u="none" strike="noStrike" cap="none" dirty="0">
                          <a:solidFill>
                            <a:schemeClr val="dk1"/>
                          </a:solidFill>
                          <a:latin typeface="+mn-lt"/>
                          <a:ea typeface="+mn-ea"/>
                          <a:cs typeface="+mn-cs"/>
                          <a:sym typeface="Arial"/>
                        </a:rPr>
                        <a:t>9116-0</a:t>
                      </a:r>
                    </a:p>
                  </a:txBody>
                  <a:tcPr marL="9525" marR="9525" marT="9525" marB="0" anchor="ctr"/>
                </a:tc>
                <a:tc>
                  <a:txBody>
                    <a:bodyPr/>
                    <a:lstStyle/>
                    <a:p>
                      <a:pPr algn="ctr" fontAlgn="ctr"/>
                      <a:r>
                        <a:rPr lang="ru-KZ" sz="1050" b="1" i="0" u="none" strike="noStrike" cap="none" dirty="0">
                          <a:solidFill>
                            <a:schemeClr val="dk1"/>
                          </a:solidFill>
                          <a:latin typeface="+mn-lt"/>
                          <a:ea typeface="+mn-ea"/>
                          <a:cs typeface="+mn-cs"/>
                          <a:sym typeface="Arial"/>
                        </a:rPr>
                        <a:t>643</a:t>
                      </a:r>
                    </a:p>
                  </a:txBody>
                  <a:tcPr marL="9525" marR="9525" marT="9525" marB="0" anchor="ctr"/>
                </a:tc>
                <a:tc>
                  <a:txBody>
                    <a:bodyPr/>
                    <a:lstStyle/>
                    <a:p>
                      <a:pPr algn="ctr" fontAlgn="ctr"/>
                      <a:r>
                        <a:rPr lang="ru-KZ" sz="900" b="0" i="0" u="none" strike="noStrike" cap="none">
                          <a:solidFill>
                            <a:schemeClr val="dk1"/>
                          </a:solidFill>
                          <a:latin typeface="+mn-lt"/>
                          <a:ea typeface="+mn-ea"/>
                          <a:cs typeface="+mn-cs"/>
                          <a:sym typeface="Arial"/>
                        </a:rPr>
                        <a:t>63</a:t>
                      </a:r>
                    </a:p>
                  </a:txBody>
                  <a:tcPr marL="9525" marR="9525" marT="9525" marB="0" anchor="ctr"/>
                </a:tc>
                <a:tc>
                  <a:txBody>
                    <a:bodyPr/>
                    <a:lstStyle/>
                    <a:p>
                      <a:pPr algn="ctr" fontAlgn="ctr"/>
                      <a:r>
                        <a:rPr lang="ru-KZ" sz="900" b="0" i="0" u="none" strike="noStrike" cap="none" dirty="0">
                          <a:solidFill>
                            <a:schemeClr val="dk1"/>
                          </a:solidFill>
                          <a:latin typeface="+mn-lt"/>
                          <a:ea typeface="+mn-ea"/>
                          <a:cs typeface="+mn-cs"/>
                          <a:sym typeface="Arial"/>
                        </a:rPr>
                        <a:t>149</a:t>
                      </a:r>
                    </a:p>
                  </a:txBody>
                  <a:tcPr marL="9525" marR="9525" marT="9525" marB="0" anchor="ctr"/>
                </a:tc>
                <a:tc>
                  <a:txBody>
                    <a:bodyPr/>
                    <a:lstStyle/>
                    <a:p>
                      <a:pPr algn="ctr" fontAlgn="ctr"/>
                      <a:r>
                        <a:rPr lang="ru-KZ" sz="900" b="0" i="0" u="none" strike="noStrike" cap="none">
                          <a:solidFill>
                            <a:schemeClr val="dk1"/>
                          </a:solidFill>
                          <a:latin typeface="+mn-lt"/>
                          <a:ea typeface="+mn-ea"/>
                          <a:cs typeface="+mn-cs"/>
                          <a:sym typeface="Arial"/>
                        </a:rPr>
                        <a:t>255</a:t>
                      </a:r>
                    </a:p>
                  </a:txBody>
                  <a:tcPr marL="9525" marR="9525" marT="9525" marB="0" anchor="ctr"/>
                </a:tc>
                <a:tc>
                  <a:txBody>
                    <a:bodyPr/>
                    <a:lstStyle/>
                    <a:p>
                      <a:pPr algn="ctr" fontAlgn="ctr"/>
                      <a:r>
                        <a:rPr lang="ru-KZ" sz="900" b="0" i="0" u="none" strike="noStrike" cap="none">
                          <a:solidFill>
                            <a:schemeClr val="dk1"/>
                          </a:solidFill>
                          <a:latin typeface="+mn-lt"/>
                          <a:ea typeface="+mn-ea"/>
                          <a:cs typeface="+mn-cs"/>
                          <a:sym typeface="Arial"/>
                        </a:rPr>
                        <a:t>176</a:t>
                      </a:r>
                    </a:p>
                  </a:txBody>
                  <a:tcPr marL="9525" marR="9525" marT="9525" marB="0" anchor="ctr"/>
                </a:tc>
                <a:tc>
                  <a:txBody>
                    <a:bodyPr/>
                    <a:lstStyle/>
                    <a:p>
                      <a:pPr algn="ctr" fontAlgn="ctr"/>
                      <a:r>
                        <a:rPr lang="ru-KZ" sz="1050" b="1" i="0" u="none" strike="noStrike" cap="none" dirty="0">
                          <a:solidFill>
                            <a:schemeClr val="dk1"/>
                          </a:solidFill>
                          <a:latin typeface="+mn-lt"/>
                          <a:ea typeface="+mn-ea"/>
                          <a:cs typeface="+mn-cs"/>
                          <a:sym typeface="Arial"/>
                        </a:rPr>
                        <a:t>3,5%</a:t>
                      </a:r>
                    </a:p>
                  </a:txBody>
                  <a:tcPr marL="9525" marR="9525" marT="9525" marB="0" anchor="ctr"/>
                </a:tc>
                <a:extLst>
                  <a:ext uri="{0D108BD9-81ED-4DB2-BD59-A6C34878D82A}">
                    <a16:rowId xmlns:a16="http://schemas.microsoft.com/office/drawing/2014/main" val="4184679391"/>
                  </a:ext>
                </a:extLst>
              </a:tr>
              <a:tr h="252035">
                <a:tc vMerge="1">
                  <a:txBody>
                    <a:bodyPr/>
                    <a:lstStyle/>
                    <a:p>
                      <a:endParaRPr lang="ru-KZ" sz="1100" dirty="0"/>
                    </a:p>
                  </a:txBody>
                  <a:tcPr/>
                </a:tc>
                <a:tc>
                  <a:txBody>
                    <a:bodyPr/>
                    <a:lstStyle/>
                    <a:p>
                      <a:pPr marL="72000" algn="l" fontAlgn="b"/>
                      <a:r>
                        <a:rPr lang="ru-RU" sz="800" b="0" i="0" u="none" strike="noStrike" cap="none" dirty="0">
                          <a:solidFill>
                            <a:schemeClr val="dk1"/>
                          </a:solidFill>
                          <a:latin typeface="+mn-lt"/>
                          <a:ea typeface="+mn-ea"/>
                          <a:cs typeface="+mn-cs"/>
                          <a:sym typeface="Arial"/>
                        </a:rPr>
                        <a:t>3 </a:t>
                      </a:r>
                      <a:r>
                        <a:rPr lang="ru-RU" sz="800" b="0" i="0" u="none" strike="noStrike" cap="none" dirty="0" err="1">
                          <a:solidFill>
                            <a:schemeClr val="dk1"/>
                          </a:solidFill>
                          <a:latin typeface="+mn-lt"/>
                          <a:ea typeface="+mn-ea"/>
                          <a:cs typeface="+mn-cs"/>
                          <a:sym typeface="Arial"/>
                        </a:rPr>
                        <a:t>Қоғамдық</a:t>
                      </a:r>
                      <a:r>
                        <a:rPr lang="ru-RU" sz="800" b="0" i="0" u="none" strike="noStrike" cap="none" dirty="0">
                          <a:solidFill>
                            <a:schemeClr val="dk1"/>
                          </a:solidFill>
                          <a:latin typeface="+mn-lt"/>
                          <a:ea typeface="+mn-ea"/>
                          <a:cs typeface="+mn-cs"/>
                          <a:sym typeface="Arial"/>
                        </a:rPr>
                        <a:t> </a:t>
                      </a:r>
                      <a:r>
                        <a:rPr lang="ru-RU" sz="800" b="0" i="0" u="none" strike="noStrike" cap="none" dirty="0" err="1">
                          <a:solidFill>
                            <a:schemeClr val="dk1"/>
                          </a:solidFill>
                          <a:latin typeface="+mn-lt"/>
                          <a:ea typeface="+mn-ea"/>
                          <a:cs typeface="+mn-cs"/>
                          <a:sym typeface="Arial"/>
                        </a:rPr>
                        <a:t>ғылымдар</a:t>
                      </a:r>
                      <a:r>
                        <a:rPr lang="ru-RU" sz="800" b="0" i="0" u="none" strike="noStrike" cap="none" dirty="0">
                          <a:solidFill>
                            <a:schemeClr val="dk1"/>
                          </a:solidFill>
                          <a:latin typeface="+mn-lt"/>
                          <a:ea typeface="+mn-ea"/>
                          <a:cs typeface="+mn-cs"/>
                          <a:sym typeface="Arial"/>
                        </a:rPr>
                        <a:t> </a:t>
                      </a:r>
                      <a:r>
                        <a:rPr lang="ru-RU" sz="800" b="0" i="0" u="none" strike="noStrike" cap="none" dirty="0" err="1">
                          <a:solidFill>
                            <a:schemeClr val="dk1"/>
                          </a:solidFill>
                          <a:latin typeface="+mn-lt"/>
                          <a:ea typeface="+mn-ea"/>
                          <a:cs typeface="+mn-cs"/>
                          <a:sym typeface="Arial"/>
                        </a:rPr>
                        <a:t>бойынша</a:t>
                      </a:r>
                      <a:r>
                        <a:rPr lang="ru-RU" sz="800" b="0" i="0" u="none" strike="noStrike" cap="none" dirty="0">
                          <a:solidFill>
                            <a:schemeClr val="dk1"/>
                          </a:solidFill>
                          <a:latin typeface="+mn-lt"/>
                          <a:ea typeface="+mn-ea"/>
                          <a:cs typeface="+mn-cs"/>
                          <a:sym typeface="Arial"/>
                        </a:rPr>
                        <a:t> орта </a:t>
                      </a:r>
                      <a:r>
                        <a:rPr lang="ru-RU" sz="800" b="0" i="0" u="none" strike="noStrike" cap="none" dirty="0" err="1">
                          <a:solidFill>
                            <a:schemeClr val="dk1"/>
                          </a:solidFill>
                          <a:latin typeface="+mn-lt"/>
                          <a:ea typeface="+mn-ea"/>
                          <a:cs typeface="+mn-cs"/>
                          <a:sym typeface="Arial"/>
                        </a:rPr>
                        <a:t>мектеп</a:t>
                      </a:r>
                      <a:r>
                        <a:rPr lang="ru-RU" sz="800" b="0" i="0" u="none" strike="noStrike" cap="none" dirty="0">
                          <a:solidFill>
                            <a:schemeClr val="dk1"/>
                          </a:solidFill>
                          <a:latin typeface="+mn-lt"/>
                          <a:ea typeface="+mn-ea"/>
                          <a:cs typeface="+mn-cs"/>
                          <a:sym typeface="Arial"/>
                        </a:rPr>
                        <a:t> </a:t>
                      </a:r>
                      <a:r>
                        <a:rPr lang="ru-RU" sz="800" b="0" i="0" u="none" strike="noStrike" cap="none" dirty="0" err="1">
                          <a:solidFill>
                            <a:schemeClr val="dk1"/>
                          </a:solidFill>
                          <a:latin typeface="+mn-lt"/>
                          <a:ea typeface="+mn-ea"/>
                          <a:cs typeface="+mn-cs"/>
                          <a:sym typeface="Arial"/>
                        </a:rPr>
                        <a:t>мұғалімдері</a:t>
                      </a:r>
                      <a:endParaRPr lang="ru-RU" sz="800" b="0" i="0" u="none" strike="noStrike" cap="none" dirty="0">
                        <a:solidFill>
                          <a:schemeClr val="dk1"/>
                        </a:solidFill>
                        <a:latin typeface="+mn-lt"/>
                        <a:ea typeface="+mn-ea"/>
                        <a:cs typeface="+mn-cs"/>
                        <a:sym typeface="Arial"/>
                      </a:endParaRPr>
                    </a:p>
                  </a:txBody>
                  <a:tcPr marL="9525" marR="9525" marT="9525" marB="0" anchor="ctr"/>
                </a:tc>
                <a:tc>
                  <a:txBody>
                    <a:bodyPr/>
                    <a:lstStyle/>
                    <a:p>
                      <a:pPr algn="ctr" fontAlgn="b"/>
                      <a:r>
                        <a:rPr lang="ru-KZ" sz="900" b="0" i="1" u="none" strike="noStrike" cap="none" dirty="0">
                          <a:solidFill>
                            <a:schemeClr val="dk1"/>
                          </a:solidFill>
                          <a:latin typeface="+mn-lt"/>
                          <a:ea typeface="+mn-ea"/>
                          <a:cs typeface="+mn-cs"/>
                          <a:sym typeface="Arial"/>
                        </a:rPr>
                        <a:t>2350-3</a:t>
                      </a:r>
                    </a:p>
                  </a:txBody>
                  <a:tcPr marL="9525" marR="9525" marT="9525" marB="0" anchor="ctr"/>
                </a:tc>
                <a:tc>
                  <a:txBody>
                    <a:bodyPr/>
                    <a:lstStyle/>
                    <a:p>
                      <a:pPr algn="ctr" fontAlgn="ctr"/>
                      <a:r>
                        <a:rPr lang="ru-KZ" sz="1050" b="1" i="0" u="none" strike="noStrike" cap="none">
                          <a:solidFill>
                            <a:schemeClr val="dk1"/>
                          </a:solidFill>
                          <a:latin typeface="+mn-lt"/>
                          <a:ea typeface="+mn-ea"/>
                          <a:cs typeface="+mn-cs"/>
                          <a:sym typeface="Arial"/>
                        </a:rPr>
                        <a:t>489</a:t>
                      </a:r>
                    </a:p>
                  </a:txBody>
                  <a:tcPr marL="9525" marR="9525" marT="9525" marB="0" anchor="ctr"/>
                </a:tc>
                <a:tc>
                  <a:txBody>
                    <a:bodyPr/>
                    <a:lstStyle/>
                    <a:p>
                      <a:pPr algn="ctr" fontAlgn="ctr"/>
                      <a:r>
                        <a:rPr lang="ru-KZ" sz="900" b="0" i="0" u="none" strike="noStrike" cap="none">
                          <a:solidFill>
                            <a:schemeClr val="dk1"/>
                          </a:solidFill>
                          <a:latin typeface="+mn-lt"/>
                          <a:ea typeface="+mn-ea"/>
                          <a:cs typeface="+mn-cs"/>
                          <a:sym typeface="Arial"/>
                        </a:rPr>
                        <a:t>64</a:t>
                      </a:r>
                    </a:p>
                  </a:txBody>
                  <a:tcPr marL="9525" marR="9525" marT="9525" marB="0" anchor="ctr"/>
                </a:tc>
                <a:tc>
                  <a:txBody>
                    <a:bodyPr/>
                    <a:lstStyle/>
                    <a:p>
                      <a:pPr algn="ctr" fontAlgn="ctr"/>
                      <a:r>
                        <a:rPr lang="ru-KZ" sz="900" b="0" i="0" u="none" strike="noStrike" cap="none">
                          <a:solidFill>
                            <a:schemeClr val="dk1"/>
                          </a:solidFill>
                          <a:latin typeface="+mn-lt"/>
                          <a:ea typeface="+mn-ea"/>
                          <a:cs typeface="+mn-cs"/>
                          <a:sym typeface="Arial"/>
                        </a:rPr>
                        <a:t>206</a:t>
                      </a:r>
                    </a:p>
                  </a:txBody>
                  <a:tcPr marL="9525" marR="9525" marT="9525" marB="0" anchor="ctr"/>
                </a:tc>
                <a:tc>
                  <a:txBody>
                    <a:bodyPr/>
                    <a:lstStyle/>
                    <a:p>
                      <a:pPr algn="ctr" fontAlgn="ctr"/>
                      <a:r>
                        <a:rPr lang="ru-KZ" sz="900" b="0" i="0" u="none" strike="noStrike" cap="none">
                          <a:solidFill>
                            <a:schemeClr val="dk1"/>
                          </a:solidFill>
                          <a:latin typeface="+mn-lt"/>
                          <a:ea typeface="+mn-ea"/>
                          <a:cs typeface="+mn-cs"/>
                          <a:sym typeface="Arial"/>
                        </a:rPr>
                        <a:t>169</a:t>
                      </a:r>
                    </a:p>
                  </a:txBody>
                  <a:tcPr marL="9525" marR="9525" marT="9525" marB="0" anchor="ctr"/>
                </a:tc>
                <a:tc>
                  <a:txBody>
                    <a:bodyPr/>
                    <a:lstStyle/>
                    <a:p>
                      <a:pPr algn="ctr" fontAlgn="ctr"/>
                      <a:r>
                        <a:rPr lang="ru-KZ" sz="900" b="0" i="0" u="none" strike="noStrike" cap="none" dirty="0">
                          <a:solidFill>
                            <a:schemeClr val="dk1"/>
                          </a:solidFill>
                          <a:latin typeface="+mn-lt"/>
                          <a:ea typeface="+mn-ea"/>
                          <a:cs typeface="+mn-cs"/>
                          <a:sym typeface="Arial"/>
                        </a:rPr>
                        <a:t>50</a:t>
                      </a:r>
                    </a:p>
                  </a:txBody>
                  <a:tcPr marL="9525" marR="9525" marT="9525" marB="0" anchor="ctr"/>
                </a:tc>
                <a:tc>
                  <a:txBody>
                    <a:bodyPr/>
                    <a:lstStyle/>
                    <a:p>
                      <a:pPr algn="ctr" fontAlgn="ctr"/>
                      <a:r>
                        <a:rPr lang="ru-KZ" sz="1050" b="1" i="0" u="none" strike="noStrike" cap="none">
                          <a:solidFill>
                            <a:schemeClr val="dk1"/>
                          </a:solidFill>
                          <a:latin typeface="+mn-lt"/>
                          <a:ea typeface="+mn-ea"/>
                          <a:cs typeface="+mn-cs"/>
                          <a:sym typeface="Arial"/>
                        </a:rPr>
                        <a:t>2,7%</a:t>
                      </a:r>
                    </a:p>
                  </a:txBody>
                  <a:tcPr marL="9525" marR="9525" marT="9525" marB="0" anchor="ctr"/>
                </a:tc>
                <a:extLst>
                  <a:ext uri="{0D108BD9-81ED-4DB2-BD59-A6C34878D82A}">
                    <a16:rowId xmlns:a16="http://schemas.microsoft.com/office/drawing/2014/main" val="1073052614"/>
                  </a:ext>
                </a:extLst>
              </a:tr>
              <a:tr h="252035">
                <a:tc vMerge="1">
                  <a:txBody>
                    <a:bodyPr/>
                    <a:lstStyle/>
                    <a:p>
                      <a:endParaRPr lang="ru-KZ" sz="1100" dirty="0"/>
                    </a:p>
                  </a:txBody>
                  <a:tcPr/>
                </a:tc>
                <a:tc>
                  <a:txBody>
                    <a:bodyPr/>
                    <a:lstStyle/>
                    <a:p>
                      <a:pPr marL="72000" algn="l" fontAlgn="b"/>
                      <a:r>
                        <a:rPr lang="ru-RU" sz="800" b="0" i="0" u="none" strike="noStrike" cap="none" dirty="0">
                          <a:solidFill>
                            <a:schemeClr val="dk1"/>
                          </a:solidFill>
                          <a:latin typeface="+mn-lt"/>
                          <a:ea typeface="+mn-ea"/>
                          <a:cs typeface="+mn-cs"/>
                          <a:sym typeface="Arial"/>
                        </a:rPr>
                        <a:t>4 </a:t>
                      </a:r>
                      <a:r>
                        <a:rPr lang="ru-RU" sz="800" b="0" i="0" u="none" strike="noStrike" cap="none" dirty="0" err="1">
                          <a:solidFill>
                            <a:schemeClr val="dk1"/>
                          </a:solidFill>
                          <a:latin typeface="+mn-lt"/>
                          <a:ea typeface="+mn-ea"/>
                          <a:cs typeface="+mn-cs"/>
                          <a:sym typeface="Arial"/>
                        </a:rPr>
                        <a:t>Ақпаратты</a:t>
                      </a:r>
                      <a:r>
                        <a:rPr lang="ru-RU" sz="800" b="0" i="0" u="none" strike="noStrike" cap="none" dirty="0">
                          <a:solidFill>
                            <a:schemeClr val="dk1"/>
                          </a:solidFill>
                          <a:latin typeface="+mn-lt"/>
                          <a:ea typeface="+mn-ea"/>
                          <a:cs typeface="+mn-cs"/>
                          <a:sym typeface="Arial"/>
                        </a:rPr>
                        <a:t> </a:t>
                      </a:r>
                      <a:r>
                        <a:rPr lang="ru-RU" sz="800" b="0" i="0" u="none" strike="noStrike" cap="none" dirty="0" err="1">
                          <a:solidFill>
                            <a:schemeClr val="dk1"/>
                          </a:solidFill>
                          <a:latin typeface="+mn-lt"/>
                          <a:ea typeface="+mn-ea"/>
                          <a:cs typeface="+mn-cs"/>
                          <a:sym typeface="Arial"/>
                        </a:rPr>
                        <a:t>сақтаумен</a:t>
                      </a:r>
                      <a:r>
                        <a:rPr lang="ru-RU" sz="800" b="0" i="0" u="none" strike="noStrike" cap="none" dirty="0">
                          <a:solidFill>
                            <a:schemeClr val="dk1"/>
                          </a:solidFill>
                          <a:latin typeface="+mn-lt"/>
                          <a:ea typeface="+mn-ea"/>
                          <a:cs typeface="+mn-cs"/>
                          <a:sym typeface="Arial"/>
                        </a:rPr>
                        <a:t> </a:t>
                      </a:r>
                      <a:r>
                        <a:rPr lang="ru-RU" sz="800" b="0" i="0" u="none" strike="noStrike" cap="none" dirty="0" err="1">
                          <a:solidFill>
                            <a:schemeClr val="dk1"/>
                          </a:solidFill>
                          <a:latin typeface="+mn-lt"/>
                          <a:ea typeface="+mn-ea"/>
                          <a:cs typeface="+mn-cs"/>
                          <a:sym typeface="Arial"/>
                        </a:rPr>
                        <a:t>байланысты</a:t>
                      </a:r>
                      <a:r>
                        <a:rPr lang="ru-RU" sz="800" b="0" i="0" u="none" strike="noStrike" cap="none" dirty="0">
                          <a:solidFill>
                            <a:schemeClr val="dk1"/>
                          </a:solidFill>
                          <a:latin typeface="+mn-lt"/>
                          <a:ea typeface="+mn-ea"/>
                          <a:cs typeface="+mn-cs"/>
                          <a:sym typeface="Arial"/>
                        </a:rPr>
                        <a:t> </a:t>
                      </a:r>
                      <a:r>
                        <a:rPr lang="ru-RU" sz="800" b="0" i="0" u="none" strike="noStrike" cap="none" dirty="0" err="1">
                          <a:solidFill>
                            <a:schemeClr val="dk1"/>
                          </a:solidFill>
                          <a:latin typeface="+mn-lt"/>
                          <a:ea typeface="+mn-ea"/>
                          <a:cs typeface="+mn-cs"/>
                          <a:sym typeface="Arial"/>
                        </a:rPr>
                        <a:t>кәсіби</a:t>
                      </a:r>
                      <a:r>
                        <a:rPr lang="ru-RU" sz="800" b="0" i="0" u="none" strike="noStrike" cap="none" dirty="0">
                          <a:solidFill>
                            <a:schemeClr val="dk1"/>
                          </a:solidFill>
                          <a:latin typeface="+mn-lt"/>
                          <a:ea typeface="+mn-ea"/>
                          <a:cs typeface="+mn-cs"/>
                          <a:sym typeface="Arial"/>
                        </a:rPr>
                        <a:t> </a:t>
                      </a:r>
                      <a:r>
                        <a:rPr lang="ru-RU" sz="800" b="0" i="0" u="none" strike="noStrike" cap="none" dirty="0" err="1">
                          <a:solidFill>
                            <a:schemeClr val="dk1"/>
                          </a:solidFill>
                          <a:latin typeface="+mn-lt"/>
                          <a:ea typeface="+mn-ea"/>
                          <a:cs typeface="+mn-cs"/>
                          <a:sym typeface="Arial"/>
                        </a:rPr>
                        <a:t>мамандары</a:t>
                      </a:r>
                      <a:endParaRPr lang="ru-RU" sz="800" b="0" i="0" u="none" strike="noStrike" cap="none" dirty="0">
                        <a:solidFill>
                          <a:schemeClr val="dk1"/>
                        </a:solidFill>
                        <a:latin typeface="+mn-lt"/>
                        <a:ea typeface="+mn-ea"/>
                        <a:cs typeface="+mn-cs"/>
                        <a:sym typeface="Arial"/>
                      </a:endParaRPr>
                    </a:p>
                  </a:txBody>
                  <a:tcPr marL="9525" marR="9525" marT="9525" marB="0" anchor="ctr"/>
                </a:tc>
                <a:tc>
                  <a:txBody>
                    <a:bodyPr/>
                    <a:lstStyle/>
                    <a:p>
                      <a:pPr algn="ctr" fontAlgn="b"/>
                      <a:r>
                        <a:rPr lang="ru-KZ" sz="900" b="0" i="1" u="none" strike="noStrike" cap="none" dirty="0">
                          <a:solidFill>
                            <a:schemeClr val="dk1"/>
                          </a:solidFill>
                          <a:latin typeface="+mn-lt"/>
                          <a:ea typeface="+mn-ea"/>
                          <a:cs typeface="+mn-cs"/>
                          <a:sym typeface="Arial"/>
                        </a:rPr>
                        <a:t>2622-9</a:t>
                      </a:r>
                    </a:p>
                  </a:txBody>
                  <a:tcPr marL="9525" marR="9525" marT="9525" marB="0" anchor="ctr"/>
                </a:tc>
                <a:tc>
                  <a:txBody>
                    <a:bodyPr/>
                    <a:lstStyle/>
                    <a:p>
                      <a:pPr algn="ctr" fontAlgn="ctr"/>
                      <a:r>
                        <a:rPr lang="ru-KZ" sz="1050" b="1" i="0" u="none" strike="noStrike" cap="none" dirty="0">
                          <a:solidFill>
                            <a:schemeClr val="dk1"/>
                          </a:solidFill>
                          <a:latin typeface="+mn-lt"/>
                          <a:ea typeface="+mn-ea"/>
                          <a:cs typeface="+mn-cs"/>
                          <a:sym typeface="Arial"/>
                        </a:rPr>
                        <a:t>420</a:t>
                      </a:r>
                    </a:p>
                  </a:txBody>
                  <a:tcPr marL="9525" marR="9525" marT="9525" marB="0" anchor="ctr"/>
                </a:tc>
                <a:tc>
                  <a:txBody>
                    <a:bodyPr/>
                    <a:lstStyle/>
                    <a:p>
                      <a:pPr algn="ctr" fontAlgn="ctr"/>
                      <a:r>
                        <a:rPr lang="ru-RU" sz="900" b="0" i="0" u="none" strike="noStrike" cap="none" dirty="0">
                          <a:solidFill>
                            <a:schemeClr val="dk1"/>
                          </a:solidFill>
                          <a:latin typeface="+mn-lt"/>
                          <a:ea typeface="+mn-ea"/>
                          <a:cs typeface="+mn-cs"/>
                          <a:sym typeface="Arial"/>
                        </a:rPr>
                        <a:t>-</a:t>
                      </a:r>
                      <a:endParaRPr lang="ru-KZ" sz="900" b="0" i="0" u="none" strike="noStrike" cap="none" dirty="0">
                        <a:solidFill>
                          <a:schemeClr val="dk1"/>
                        </a:solidFill>
                        <a:latin typeface="+mn-lt"/>
                        <a:ea typeface="+mn-ea"/>
                        <a:cs typeface="+mn-cs"/>
                        <a:sym typeface="Arial"/>
                      </a:endParaRPr>
                    </a:p>
                  </a:txBody>
                  <a:tcPr marL="9525" marR="9525" marT="9525" marB="0" anchor="ctr"/>
                </a:tc>
                <a:tc>
                  <a:txBody>
                    <a:bodyPr/>
                    <a:lstStyle/>
                    <a:p>
                      <a:pPr algn="ctr" fontAlgn="ctr"/>
                      <a:r>
                        <a:rPr lang="ru-KZ" sz="900" b="0" i="0" u="none" strike="noStrike" cap="none">
                          <a:solidFill>
                            <a:schemeClr val="dk1"/>
                          </a:solidFill>
                          <a:latin typeface="+mn-lt"/>
                          <a:ea typeface="+mn-ea"/>
                          <a:cs typeface="+mn-cs"/>
                          <a:sym typeface="Arial"/>
                        </a:rPr>
                        <a:t>161</a:t>
                      </a:r>
                    </a:p>
                  </a:txBody>
                  <a:tcPr marL="9525" marR="9525" marT="9525" marB="0" anchor="ctr"/>
                </a:tc>
                <a:tc>
                  <a:txBody>
                    <a:bodyPr/>
                    <a:lstStyle/>
                    <a:p>
                      <a:pPr algn="ctr" fontAlgn="ctr"/>
                      <a:r>
                        <a:rPr lang="ru-KZ" sz="900" b="0" i="0" u="none" strike="noStrike" cap="none">
                          <a:solidFill>
                            <a:schemeClr val="dk1"/>
                          </a:solidFill>
                          <a:latin typeface="+mn-lt"/>
                          <a:ea typeface="+mn-ea"/>
                          <a:cs typeface="+mn-cs"/>
                          <a:sym typeface="Arial"/>
                        </a:rPr>
                        <a:t>176</a:t>
                      </a:r>
                    </a:p>
                  </a:txBody>
                  <a:tcPr marL="9525" marR="9525" marT="9525" marB="0" anchor="ctr"/>
                </a:tc>
                <a:tc>
                  <a:txBody>
                    <a:bodyPr/>
                    <a:lstStyle/>
                    <a:p>
                      <a:pPr algn="ctr" fontAlgn="ctr"/>
                      <a:r>
                        <a:rPr lang="ru-KZ" sz="900" b="0" i="0" u="none" strike="noStrike" cap="none">
                          <a:solidFill>
                            <a:schemeClr val="dk1"/>
                          </a:solidFill>
                          <a:latin typeface="+mn-lt"/>
                          <a:ea typeface="+mn-ea"/>
                          <a:cs typeface="+mn-cs"/>
                          <a:sym typeface="Arial"/>
                        </a:rPr>
                        <a:t>83</a:t>
                      </a:r>
                    </a:p>
                  </a:txBody>
                  <a:tcPr marL="9525" marR="9525" marT="9525" marB="0" anchor="ctr"/>
                </a:tc>
                <a:tc>
                  <a:txBody>
                    <a:bodyPr/>
                    <a:lstStyle/>
                    <a:p>
                      <a:pPr algn="ctr" fontAlgn="ctr"/>
                      <a:r>
                        <a:rPr lang="ru-KZ" sz="1050" b="1" i="0" u="none" strike="noStrike" cap="none" dirty="0">
                          <a:solidFill>
                            <a:schemeClr val="dk1"/>
                          </a:solidFill>
                          <a:latin typeface="+mn-lt"/>
                          <a:ea typeface="+mn-ea"/>
                          <a:cs typeface="+mn-cs"/>
                          <a:sym typeface="Arial"/>
                        </a:rPr>
                        <a:t>2,3%</a:t>
                      </a:r>
                    </a:p>
                  </a:txBody>
                  <a:tcPr marL="9525" marR="9525" marT="9525" marB="0" anchor="ctr"/>
                </a:tc>
                <a:extLst>
                  <a:ext uri="{0D108BD9-81ED-4DB2-BD59-A6C34878D82A}">
                    <a16:rowId xmlns:a16="http://schemas.microsoft.com/office/drawing/2014/main" val="2643833706"/>
                  </a:ext>
                </a:extLst>
              </a:tr>
              <a:tr h="252035">
                <a:tc vMerge="1">
                  <a:txBody>
                    <a:bodyPr/>
                    <a:lstStyle/>
                    <a:p>
                      <a:endParaRPr lang="ru-KZ" sz="1100" dirty="0"/>
                    </a:p>
                  </a:txBody>
                  <a:tcPr/>
                </a:tc>
                <a:tc>
                  <a:txBody>
                    <a:bodyPr/>
                    <a:lstStyle/>
                    <a:p>
                      <a:pPr marL="72000" algn="l" fontAlgn="b"/>
                      <a:r>
                        <a:rPr lang="ru-RU" sz="800" b="0" i="0" u="none" strike="noStrike" cap="none" dirty="0">
                          <a:solidFill>
                            <a:schemeClr val="dk1"/>
                          </a:solidFill>
                          <a:latin typeface="+mn-lt"/>
                          <a:ea typeface="+mn-ea"/>
                          <a:cs typeface="+mn-cs"/>
                          <a:sym typeface="Arial"/>
                        </a:rPr>
                        <a:t>5 </a:t>
                      </a:r>
                      <a:r>
                        <a:rPr lang="ru-RU" sz="800" b="0" i="0" u="none" strike="noStrike" cap="none" dirty="0" err="1">
                          <a:solidFill>
                            <a:schemeClr val="dk1"/>
                          </a:solidFill>
                          <a:latin typeface="+mn-lt"/>
                          <a:ea typeface="+mn-ea"/>
                          <a:cs typeface="+mn-cs"/>
                          <a:sym typeface="Arial"/>
                        </a:rPr>
                        <a:t>Отельдердегі</a:t>
                      </a:r>
                      <a:r>
                        <a:rPr lang="ru-RU" sz="800" b="0" i="0" u="none" strike="noStrike" cap="none" dirty="0">
                          <a:solidFill>
                            <a:schemeClr val="dk1"/>
                          </a:solidFill>
                          <a:latin typeface="+mn-lt"/>
                          <a:ea typeface="+mn-ea"/>
                          <a:cs typeface="+mn-cs"/>
                          <a:sym typeface="Arial"/>
                        </a:rPr>
                        <a:t> </a:t>
                      </a:r>
                      <a:r>
                        <a:rPr lang="ru-RU" sz="800" b="0" i="0" u="none" strike="noStrike" cap="none" dirty="0" err="1">
                          <a:solidFill>
                            <a:schemeClr val="dk1"/>
                          </a:solidFill>
                          <a:latin typeface="+mn-lt"/>
                          <a:ea typeface="+mn-ea"/>
                          <a:cs typeface="+mn-cs"/>
                          <a:sym typeface="Arial"/>
                        </a:rPr>
                        <a:t>және</a:t>
                      </a:r>
                      <a:r>
                        <a:rPr lang="ru-RU" sz="800" b="0" i="0" u="none" strike="noStrike" cap="none" dirty="0">
                          <a:solidFill>
                            <a:schemeClr val="dk1"/>
                          </a:solidFill>
                          <a:latin typeface="+mn-lt"/>
                          <a:ea typeface="+mn-ea"/>
                          <a:cs typeface="+mn-cs"/>
                          <a:sym typeface="Arial"/>
                        </a:rPr>
                        <a:t> </a:t>
                      </a:r>
                      <a:r>
                        <a:rPr lang="ru-RU" sz="800" b="0" i="0" u="none" strike="noStrike" cap="none" dirty="0" err="1">
                          <a:solidFill>
                            <a:schemeClr val="dk1"/>
                          </a:solidFill>
                          <a:latin typeface="+mn-lt"/>
                          <a:ea typeface="+mn-ea"/>
                          <a:cs typeface="+mn-cs"/>
                          <a:sym typeface="Arial"/>
                        </a:rPr>
                        <a:t>ұқсас</a:t>
                      </a:r>
                      <a:r>
                        <a:rPr lang="ru-RU" sz="800" b="0" i="0" u="none" strike="noStrike" cap="none" dirty="0">
                          <a:solidFill>
                            <a:schemeClr val="dk1"/>
                          </a:solidFill>
                          <a:latin typeface="+mn-lt"/>
                          <a:ea typeface="+mn-ea"/>
                          <a:cs typeface="+mn-cs"/>
                          <a:sym typeface="Arial"/>
                        </a:rPr>
                        <a:t> </a:t>
                      </a:r>
                      <a:r>
                        <a:rPr lang="ru-RU" sz="800" b="0" i="0" u="none" strike="noStrike" cap="none" dirty="0" err="1">
                          <a:solidFill>
                            <a:schemeClr val="dk1"/>
                          </a:solidFill>
                          <a:latin typeface="+mn-lt"/>
                          <a:ea typeface="+mn-ea"/>
                          <a:cs typeface="+mn-cs"/>
                          <a:sym typeface="Arial"/>
                        </a:rPr>
                        <a:t>мекемелердегі</a:t>
                      </a:r>
                      <a:r>
                        <a:rPr lang="ru-RU" sz="800" b="0" i="0" u="none" strike="noStrike" cap="none" dirty="0">
                          <a:solidFill>
                            <a:schemeClr val="dk1"/>
                          </a:solidFill>
                          <a:latin typeface="+mn-lt"/>
                          <a:ea typeface="+mn-ea"/>
                          <a:cs typeface="+mn-cs"/>
                          <a:sym typeface="Arial"/>
                        </a:rPr>
                        <a:t> </a:t>
                      </a:r>
                      <a:r>
                        <a:rPr lang="ru-RU" sz="800" b="0" i="0" u="none" strike="noStrike" cap="none" dirty="0" err="1">
                          <a:solidFill>
                            <a:schemeClr val="dk1"/>
                          </a:solidFill>
                          <a:latin typeface="+mn-lt"/>
                          <a:ea typeface="+mn-ea"/>
                          <a:cs typeface="+mn-cs"/>
                          <a:sym typeface="Arial"/>
                        </a:rPr>
                        <a:t>тазалаушылар</a:t>
                      </a:r>
                      <a:r>
                        <a:rPr lang="ru-RU" sz="800" b="0" i="0" u="none" strike="noStrike" cap="none" dirty="0">
                          <a:solidFill>
                            <a:schemeClr val="dk1"/>
                          </a:solidFill>
                          <a:latin typeface="+mn-lt"/>
                          <a:ea typeface="+mn-ea"/>
                          <a:cs typeface="+mn-cs"/>
                          <a:sym typeface="Arial"/>
                        </a:rPr>
                        <a:t> </a:t>
                      </a:r>
                      <a:r>
                        <a:rPr lang="ru-RU" sz="800" b="0" i="0" u="none" strike="noStrike" cap="none" dirty="0" err="1">
                          <a:solidFill>
                            <a:schemeClr val="dk1"/>
                          </a:solidFill>
                          <a:latin typeface="+mn-lt"/>
                          <a:ea typeface="+mn-ea"/>
                          <a:cs typeface="+mn-cs"/>
                          <a:sym typeface="Arial"/>
                        </a:rPr>
                        <a:t>және</a:t>
                      </a:r>
                      <a:r>
                        <a:rPr lang="ru-RU" sz="800" b="0" i="0" u="none" strike="noStrike" cap="none" dirty="0">
                          <a:solidFill>
                            <a:schemeClr val="dk1"/>
                          </a:solidFill>
                          <a:latin typeface="+mn-lt"/>
                          <a:ea typeface="+mn-ea"/>
                          <a:cs typeface="+mn-cs"/>
                          <a:sym typeface="Arial"/>
                        </a:rPr>
                        <a:t> </a:t>
                      </a:r>
                      <a:r>
                        <a:rPr lang="ru-RU" sz="800" b="0" i="0" u="none" strike="noStrike" cap="none" dirty="0" err="1">
                          <a:solidFill>
                            <a:schemeClr val="dk1"/>
                          </a:solidFill>
                          <a:latin typeface="+mn-lt"/>
                          <a:ea typeface="+mn-ea"/>
                          <a:cs typeface="+mn-cs"/>
                          <a:sym typeface="Arial"/>
                        </a:rPr>
                        <a:t>үй</a:t>
                      </a:r>
                      <a:r>
                        <a:rPr lang="ru-RU" sz="800" b="0" i="0" u="none" strike="noStrike" cap="none" dirty="0">
                          <a:solidFill>
                            <a:schemeClr val="dk1"/>
                          </a:solidFill>
                          <a:latin typeface="+mn-lt"/>
                          <a:ea typeface="+mn-ea"/>
                          <a:cs typeface="+mn-cs"/>
                          <a:sym typeface="Arial"/>
                        </a:rPr>
                        <a:t> </a:t>
                      </a:r>
                      <a:r>
                        <a:rPr lang="ru-RU" sz="800" b="0" i="0" u="none" strike="noStrike" cap="none" dirty="0" err="1">
                          <a:solidFill>
                            <a:schemeClr val="dk1"/>
                          </a:solidFill>
                          <a:latin typeface="+mn-lt"/>
                          <a:ea typeface="+mn-ea"/>
                          <a:cs typeface="+mn-cs"/>
                          <a:sym typeface="Arial"/>
                        </a:rPr>
                        <a:t>қызметшілері</a:t>
                      </a:r>
                      <a:endParaRPr lang="ru-RU" sz="800" b="0" i="0" u="none" strike="noStrike" cap="none" dirty="0">
                        <a:solidFill>
                          <a:schemeClr val="dk1"/>
                        </a:solidFill>
                        <a:latin typeface="+mn-lt"/>
                        <a:ea typeface="+mn-ea"/>
                        <a:cs typeface="+mn-cs"/>
                        <a:sym typeface="Arial"/>
                      </a:endParaRPr>
                    </a:p>
                  </a:txBody>
                  <a:tcPr marL="9525" marR="9525" marT="9525" marB="0" anchor="ctr">
                    <a:lnB w="28575" cap="flat" cmpd="sng" algn="ctr">
                      <a:solidFill>
                        <a:schemeClr val="bg2"/>
                      </a:solidFill>
                      <a:prstDash val="solid"/>
                      <a:round/>
                      <a:headEnd type="none" w="med" len="med"/>
                      <a:tailEnd type="none" w="med" len="med"/>
                    </a:lnB>
                  </a:tcPr>
                </a:tc>
                <a:tc>
                  <a:txBody>
                    <a:bodyPr/>
                    <a:lstStyle/>
                    <a:p>
                      <a:pPr algn="ctr" fontAlgn="b"/>
                      <a:r>
                        <a:rPr lang="ru-KZ" sz="900" b="0" i="1" u="none" strike="noStrike" cap="none" dirty="0">
                          <a:solidFill>
                            <a:schemeClr val="dk1"/>
                          </a:solidFill>
                          <a:latin typeface="+mn-lt"/>
                          <a:ea typeface="+mn-ea"/>
                          <a:cs typeface="+mn-cs"/>
                          <a:sym typeface="Arial"/>
                        </a:rPr>
                        <a:t>9112-9</a:t>
                      </a:r>
                    </a:p>
                  </a:txBody>
                  <a:tcPr marL="9525" marR="9525" marT="9525" marB="0" anchor="ctr">
                    <a:lnB w="28575" cap="flat" cmpd="sng" algn="ctr">
                      <a:solidFill>
                        <a:schemeClr val="bg2"/>
                      </a:solidFill>
                      <a:prstDash val="solid"/>
                      <a:round/>
                      <a:headEnd type="none" w="med" len="med"/>
                      <a:tailEnd type="none" w="med" len="med"/>
                    </a:lnB>
                  </a:tcPr>
                </a:tc>
                <a:tc>
                  <a:txBody>
                    <a:bodyPr/>
                    <a:lstStyle/>
                    <a:p>
                      <a:pPr algn="ctr" fontAlgn="ctr"/>
                      <a:r>
                        <a:rPr lang="ru-KZ" sz="1050" b="1" i="0" u="none" strike="noStrike" cap="none" dirty="0">
                          <a:solidFill>
                            <a:schemeClr val="dk1"/>
                          </a:solidFill>
                          <a:latin typeface="+mn-lt"/>
                          <a:ea typeface="+mn-ea"/>
                          <a:cs typeface="+mn-cs"/>
                          <a:sym typeface="Arial"/>
                        </a:rPr>
                        <a:t>349</a:t>
                      </a:r>
                    </a:p>
                  </a:txBody>
                  <a:tcPr marL="9525" marR="9525" marT="9525" marB="0" anchor="ctr">
                    <a:lnB w="28575" cap="flat" cmpd="sng" algn="ctr">
                      <a:solidFill>
                        <a:schemeClr val="bg2"/>
                      </a:solidFill>
                      <a:prstDash val="solid"/>
                      <a:round/>
                      <a:headEnd type="none" w="med" len="med"/>
                      <a:tailEnd type="none" w="med" len="med"/>
                    </a:lnB>
                  </a:tcPr>
                </a:tc>
                <a:tc>
                  <a:txBody>
                    <a:bodyPr/>
                    <a:lstStyle/>
                    <a:p>
                      <a:pPr algn="ctr" fontAlgn="ctr"/>
                      <a:r>
                        <a:rPr lang="ru-KZ" sz="900" b="0" i="0" u="none" strike="noStrike" cap="none">
                          <a:solidFill>
                            <a:schemeClr val="dk1"/>
                          </a:solidFill>
                          <a:latin typeface="+mn-lt"/>
                          <a:ea typeface="+mn-ea"/>
                          <a:cs typeface="+mn-cs"/>
                          <a:sym typeface="Arial"/>
                        </a:rPr>
                        <a:t>56</a:t>
                      </a:r>
                    </a:p>
                  </a:txBody>
                  <a:tcPr marL="9525" marR="9525" marT="9525" marB="0" anchor="ctr">
                    <a:lnB w="28575" cap="flat" cmpd="sng" algn="ctr">
                      <a:solidFill>
                        <a:schemeClr val="bg2"/>
                      </a:solidFill>
                      <a:prstDash val="solid"/>
                      <a:round/>
                      <a:headEnd type="none" w="med" len="med"/>
                      <a:tailEnd type="none" w="med" len="med"/>
                    </a:lnB>
                  </a:tcPr>
                </a:tc>
                <a:tc>
                  <a:txBody>
                    <a:bodyPr/>
                    <a:lstStyle/>
                    <a:p>
                      <a:pPr algn="ctr" fontAlgn="ctr"/>
                      <a:r>
                        <a:rPr lang="ru-KZ" sz="900" b="0" i="0" u="none" strike="noStrike" cap="none">
                          <a:solidFill>
                            <a:schemeClr val="dk1"/>
                          </a:solidFill>
                          <a:latin typeface="+mn-lt"/>
                          <a:ea typeface="+mn-ea"/>
                          <a:cs typeface="+mn-cs"/>
                          <a:sym typeface="Arial"/>
                        </a:rPr>
                        <a:t>97</a:t>
                      </a:r>
                    </a:p>
                  </a:txBody>
                  <a:tcPr marL="9525" marR="9525" marT="9525" marB="0" anchor="ctr">
                    <a:lnB w="28575" cap="flat" cmpd="sng" algn="ctr">
                      <a:solidFill>
                        <a:schemeClr val="bg2"/>
                      </a:solidFill>
                      <a:prstDash val="solid"/>
                      <a:round/>
                      <a:headEnd type="none" w="med" len="med"/>
                      <a:tailEnd type="none" w="med" len="med"/>
                    </a:lnB>
                  </a:tcPr>
                </a:tc>
                <a:tc>
                  <a:txBody>
                    <a:bodyPr/>
                    <a:lstStyle/>
                    <a:p>
                      <a:pPr algn="ctr" fontAlgn="ctr"/>
                      <a:r>
                        <a:rPr lang="ru-KZ" sz="900" b="0" i="0" u="none" strike="noStrike" cap="none" dirty="0">
                          <a:solidFill>
                            <a:schemeClr val="dk1"/>
                          </a:solidFill>
                          <a:latin typeface="+mn-lt"/>
                          <a:ea typeface="+mn-ea"/>
                          <a:cs typeface="+mn-cs"/>
                          <a:sym typeface="Arial"/>
                        </a:rPr>
                        <a:t>124</a:t>
                      </a:r>
                    </a:p>
                  </a:txBody>
                  <a:tcPr marL="9525" marR="9525" marT="9525" marB="0" anchor="ctr">
                    <a:lnB w="28575" cap="flat" cmpd="sng" algn="ctr">
                      <a:solidFill>
                        <a:schemeClr val="bg2"/>
                      </a:solidFill>
                      <a:prstDash val="solid"/>
                      <a:round/>
                      <a:headEnd type="none" w="med" len="med"/>
                      <a:tailEnd type="none" w="med" len="med"/>
                    </a:lnB>
                  </a:tcPr>
                </a:tc>
                <a:tc>
                  <a:txBody>
                    <a:bodyPr/>
                    <a:lstStyle/>
                    <a:p>
                      <a:pPr algn="ctr" fontAlgn="ctr"/>
                      <a:r>
                        <a:rPr lang="ru-KZ" sz="900" b="0" i="0" u="none" strike="noStrike" cap="none">
                          <a:solidFill>
                            <a:schemeClr val="dk1"/>
                          </a:solidFill>
                          <a:latin typeface="+mn-lt"/>
                          <a:ea typeface="+mn-ea"/>
                          <a:cs typeface="+mn-cs"/>
                          <a:sym typeface="Arial"/>
                        </a:rPr>
                        <a:t>72</a:t>
                      </a:r>
                    </a:p>
                  </a:txBody>
                  <a:tcPr marL="9525" marR="9525" marT="9525" marB="0" anchor="ctr">
                    <a:lnB w="28575" cap="flat" cmpd="sng" algn="ctr">
                      <a:solidFill>
                        <a:schemeClr val="bg2"/>
                      </a:solidFill>
                      <a:prstDash val="solid"/>
                      <a:round/>
                      <a:headEnd type="none" w="med" len="med"/>
                      <a:tailEnd type="none" w="med" len="med"/>
                    </a:lnB>
                  </a:tcPr>
                </a:tc>
                <a:tc>
                  <a:txBody>
                    <a:bodyPr/>
                    <a:lstStyle/>
                    <a:p>
                      <a:pPr algn="ctr" fontAlgn="ctr"/>
                      <a:r>
                        <a:rPr lang="ru-KZ" sz="1050" b="1" i="0" u="none" strike="noStrike" cap="none" dirty="0">
                          <a:solidFill>
                            <a:schemeClr val="dk1"/>
                          </a:solidFill>
                          <a:latin typeface="+mn-lt"/>
                          <a:ea typeface="+mn-ea"/>
                          <a:cs typeface="+mn-cs"/>
                          <a:sym typeface="Arial"/>
                        </a:rPr>
                        <a:t>1,9%</a:t>
                      </a:r>
                    </a:p>
                  </a:txBody>
                  <a:tcPr marL="9525" marR="9525" marT="9525" marB="0" anchor="ctr">
                    <a:lnB w="28575" cap="flat" cmpd="sng" algn="ctr">
                      <a:solidFill>
                        <a:schemeClr val="bg2"/>
                      </a:solidFill>
                      <a:prstDash val="solid"/>
                      <a:round/>
                      <a:headEnd type="none" w="med" len="med"/>
                      <a:tailEnd type="none" w="med" len="med"/>
                    </a:lnB>
                  </a:tcPr>
                </a:tc>
                <a:extLst>
                  <a:ext uri="{0D108BD9-81ED-4DB2-BD59-A6C34878D82A}">
                    <a16:rowId xmlns:a16="http://schemas.microsoft.com/office/drawing/2014/main" val="4160565161"/>
                  </a:ext>
                </a:extLst>
              </a:tr>
              <a:tr h="252035">
                <a:tc rowSpan="5">
                  <a:txBody>
                    <a:bodyPr/>
                    <a:lstStyle/>
                    <a:p>
                      <a:pPr algn="ctr"/>
                      <a:r>
                        <a:rPr lang="ru-RU" sz="1100" dirty="0"/>
                        <a:t>2021</a:t>
                      </a:r>
                      <a:endParaRPr lang="ru-KZ" sz="1100" dirty="0"/>
                    </a:p>
                  </a:txBody>
                  <a:tcPr anchor="ctr">
                    <a:lnT w="28575" cap="flat" cmpd="sng" algn="ctr">
                      <a:solidFill>
                        <a:schemeClr val="bg2"/>
                      </a:solidFill>
                      <a:prstDash val="solid"/>
                      <a:round/>
                      <a:headEnd type="none" w="med" len="med"/>
                      <a:tailEnd type="none" w="med" len="med"/>
                    </a:lnT>
                    <a:lnB w="28575" cap="flat" cmpd="sng" algn="ctr">
                      <a:solidFill>
                        <a:schemeClr val="bg2"/>
                      </a:solidFill>
                      <a:prstDash val="solid"/>
                      <a:round/>
                      <a:headEnd type="none" w="med" len="med"/>
                      <a:tailEnd type="none" w="med" len="med"/>
                    </a:lnB>
                  </a:tcPr>
                </a:tc>
                <a:tc>
                  <a:txBody>
                    <a:bodyPr/>
                    <a:lstStyle/>
                    <a:p>
                      <a:pPr marL="72000" algn="l" fontAlgn="b"/>
                      <a:r>
                        <a:rPr lang="ru-RU" sz="800" b="0" i="0" u="none" strike="noStrike" cap="none" dirty="0">
                          <a:solidFill>
                            <a:schemeClr val="dk1"/>
                          </a:solidFill>
                          <a:latin typeface="+mn-lt"/>
                          <a:ea typeface="+mn-ea"/>
                          <a:cs typeface="+mn-cs"/>
                          <a:sym typeface="Arial"/>
                        </a:rPr>
                        <a:t>1 </a:t>
                      </a:r>
                      <a:r>
                        <a:rPr lang="ru-RU" sz="800" b="0" i="0" u="none" strike="noStrike" cap="none" dirty="0" err="1">
                          <a:solidFill>
                            <a:schemeClr val="dk1"/>
                          </a:solidFill>
                          <a:latin typeface="+mn-lt"/>
                          <a:ea typeface="+mn-ea"/>
                          <a:cs typeface="+mn-cs"/>
                          <a:sym typeface="Arial"/>
                        </a:rPr>
                        <a:t>Басқа</a:t>
                      </a:r>
                      <a:r>
                        <a:rPr lang="ru-RU" sz="800" b="0" i="0" u="none" strike="noStrike" cap="none" dirty="0">
                          <a:solidFill>
                            <a:schemeClr val="dk1"/>
                          </a:solidFill>
                          <a:latin typeface="+mn-lt"/>
                          <a:ea typeface="+mn-ea"/>
                          <a:cs typeface="+mn-cs"/>
                          <a:sym typeface="Arial"/>
                        </a:rPr>
                        <a:t> да </a:t>
                      </a:r>
                      <a:r>
                        <a:rPr lang="ru-RU" sz="800" b="0" i="0" u="none" strike="noStrike" cap="none" dirty="0" err="1">
                          <a:solidFill>
                            <a:schemeClr val="dk1"/>
                          </a:solidFill>
                          <a:latin typeface="+mn-lt"/>
                          <a:ea typeface="+mn-ea"/>
                          <a:cs typeface="+mn-cs"/>
                          <a:sym typeface="Arial"/>
                        </a:rPr>
                        <a:t>біліктілігі</a:t>
                      </a:r>
                      <a:r>
                        <a:rPr lang="ru-RU" sz="800" b="0" i="0" u="none" strike="noStrike" cap="none" dirty="0">
                          <a:solidFill>
                            <a:schemeClr val="dk1"/>
                          </a:solidFill>
                          <a:latin typeface="+mn-lt"/>
                          <a:ea typeface="+mn-ea"/>
                          <a:cs typeface="+mn-cs"/>
                          <a:sym typeface="Arial"/>
                        </a:rPr>
                        <a:t> </a:t>
                      </a:r>
                      <a:r>
                        <a:rPr lang="ru-RU" sz="800" b="0" i="0" u="none" strike="noStrike" cap="none" dirty="0" err="1">
                          <a:solidFill>
                            <a:schemeClr val="dk1"/>
                          </a:solidFill>
                          <a:latin typeface="+mn-lt"/>
                          <a:ea typeface="+mn-ea"/>
                          <a:cs typeface="+mn-cs"/>
                          <a:sym typeface="Arial"/>
                        </a:rPr>
                        <a:t>жоқ</a:t>
                      </a:r>
                      <a:r>
                        <a:rPr lang="ru-RU" sz="800" b="0" i="0" u="none" strike="noStrike" cap="none" dirty="0">
                          <a:solidFill>
                            <a:schemeClr val="dk1"/>
                          </a:solidFill>
                          <a:latin typeface="+mn-lt"/>
                          <a:ea typeface="+mn-ea"/>
                          <a:cs typeface="+mn-cs"/>
                          <a:sym typeface="Arial"/>
                        </a:rPr>
                        <a:t> </a:t>
                      </a:r>
                      <a:r>
                        <a:rPr lang="ru-RU" sz="800" b="0" i="0" u="none" strike="noStrike" cap="none" dirty="0" err="1">
                          <a:solidFill>
                            <a:schemeClr val="dk1"/>
                          </a:solidFill>
                          <a:latin typeface="+mn-lt"/>
                          <a:ea typeface="+mn-ea"/>
                          <a:cs typeface="+mn-cs"/>
                          <a:sym typeface="Arial"/>
                        </a:rPr>
                        <a:t>жұмысшылар</a:t>
                      </a:r>
                      <a:endParaRPr lang="ru-RU" sz="800" b="0" i="0" u="none" strike="noStrike" cap="none" dirty="0">
                        <a:solidFill>
                          <a:schemeClr val="dk1"/>
                        </a:solidFill>
                        <a:latin typeface="+mn-lt"/>
                        <a:ea typeface="+mn-ea"/>
                        <a:cs typeface="+mn-cs"/>
                        <a:sym typeface="Arial"/>
                      </a:endParaRPr>
                    </a:p>
                  </a:txBody>
                  <a:tcPr marL="9525" marR="9525" marT="9525" marB="0" anchor="ctr">
                    <a:lnT w="28575" cap="flat" cmpd="sng" algn="ctr">
                      <a:solidFill>
                        <a:schemeClr val="bg2"/>
                      </a:solidFill>
                      <a:prstDash val="solid"/>
                      <a:round/>
                      <a:headEnd type="none" w="med" len="med"/>
                      <a:tailEnd type="none" w="med" len="med"/>
                    </a:lnT>
                  </a:tcPr>
                </a:tc>
                <a:tc>
                  <a:txBody>
                    <a:bodyPr/>
                    <a:lstStyle/>
                    <a:p>
                      <a:pPr algn="ctr" fontAlgn="b"/>
                      <a:r>
                        <a:rPr lang="ru-KZ" sz="900" b="0" i="1" u="none" strike="noStrike" cap="none">
                          <a:solidFill>
                            <a:schemeClr val="dk1"/>
                          </a:solidFill>
                          <a:latin typeface="+mn-lt"/>
                          <a:ea typeface="+mn-ea"/>
                          <a:cs typeface="+mn-cs"/>
                          <a:sym typeface="Arial"/>
                        </a:rPr>
                        <a:t>9629-9</a:t>
                      </a:r>
                    </a:p>
                  </a:txBody>
                  <a:tcPr marL="9525" marR="9525" marT="9525" marB="0" anchor="ctr">
                    <a:lnT w="28575" cap="flat" cmpd="sng" algn="ctr">
                      <a:solidFill>
                        <a:schemeClr val="bg2"/>
                      </a:solidFill>
                      <a:prstDash val="solid"/>
                      <a:round/>
                      <a:headEnd type="none" w="med" len="med"/>
                      <a:tailEnd type="none" w="med" len="med"/>
                    </a:lnT>
                  </a:tcPr>
                </a:tc>
                <a:tc>
                  <a:txBody>
                    <a:bodyPr/>
                    <a:lstStyle/>
                    <a:p>
                      <a:pPr algn="ctr" fontAlgn="ctr"/>
                      <a:r>
                        <a:rPr lang="ru-KZ" sz="1050" b="1" i="0" u="none" strike="noStrike" cap="none" dirty="0">
                          <a:solidFill>
                            <a:schemeClr val="dk1"/>
                          </a:solidFill>
                          <a:latin typeface="+mn-lt"/>
                          <a:ea typeface="+mn-ea"/>
                          <a:cs typeface="+mn-cs"/>
                          <a:sym typeface="Arial"/>
                        </a:rPr>
                        <a:t>1 740</a:t>
                      </a:r>
                    </a:p>
                  </a:txBody>
                  <a:tcPr marL="9525" marR="9525" marT="9525" marB="0" anchor="ctr">
                    <a:lnT w="28575" cap="flat" cmpd="sng" algn="ctr">
                      <a:solidFill>
                        <a:schemeClr val="bg2"/>
                      </a:solidFill>
                      <a:prstDash val="solid"/>
                      <a:round/>
                      <a:headEnd type="none" w="med" len="med"/>
                      <a:tailEnd type="none" w="med" len="med"/>
                    </a:lnT>
                  </a:tcPr>
                </a:tc>
                <a:tc>
                  <a:txBody>
                    <a:bodyPr/>
                    <a:lstStyle/>
                    <a:p>
                      <a:pPr algn="ctr" fontAlgn="ctr"/>
                      <a:r>
                        <a:rPr lang="ru-KZ" sz="900" b="0" i="0" u="none" strike="noStrike" cap="none">
                          <a:solidFill>
                            <a:schemeClr val="dk1"/>
                          </a:solidFill>
                          <a:latin typeface="+mn-lt"/>
                          <a:ea typeface="+mn-ea"/>
                          <a:cs typeface="+mn-cs"/>
                          <a:sym typeface="Arial"/>
                        </a:rPr>
                        <a:t>521</a:t>
                      </a:r>
                    </a:p>
                  </a:txBody>
                  <a:tcPr marL="9525" marR="9525" marT="9525" marB="0" anchor="ctr">
                    <a:lnT w="28575" cap="flat" cmpd="sng" algn="ctr">
                      <a:solidFill>
                        <a:schemeClr val="bg2"/>
                      </a:solidFill>
                      <a:prstDash val="solid"/>
                      <a:round/>
                      <a:headEnd type="none" w="med" len="med"/>
                      <a:tailEnd type="none" w="med" len="med"/>
                    </a:lnT>
                  </a:tcPr>
                </a:tc>
                <a:tc>
                  <a:txBody>
                    <a:bodyPr/>
                    <a:lstStyle/>
                    <a:p>
                      <a:pPr algn="ctr" fontAlgn="ctr"/>
                      <a:r>
                        <a:rPr lang="ru-KZ" sz="900" b="0" i="0" u="none" strike="noStrike" cap="none">
                          <a:solidFill>
                            <a:schemeClr val="dk1"/>
                          </a:solidFill>
                          <a:latin typeface="+mn-lt"/>
                          <a:ea typeface="+mn-ea"/>
                          <a:cs typeface="+mn-cs"/>
                          <a:sym typeface="Arial"/>
                        </a:rPr>
                        <a:t>308</a:t>
                      </a:r>
                    </a:p>
                  </a:txBody>
                  <a:tcPr marL="9525" marR="9525" marT="9525" marB="0" anchor="ctr">
                    <a:lnT w="28575" cap="flat" cmpd="sng" algn="ctr">
                      <a:solidFill>
                        <a:schemeClr val="bg2"/>
                      </a:solidFill>
                      <a:prstDash val="solid"/>
                      <a:round/>
                      <a:headEnd type="none" w="med" len="med"/>
                      <a:tailEnd type="none" w="med" len="med"/>
                    </a:lnT>
                  </a:tcPr>
                </a:tc>
                <a:tc>
                  <a:txBody>
                    <a:bodyPr/>
                    <a:lstStyle/>
                    <a:p>
                      <a:pPr algn="ctr" fontAlgn="ctr"/>
                      <a:r>
                        <a:rPr lang="ru-KZ" sz="900" b="0" i="0" u="none" strike="noStrike" cap="none">
                          <a:solidFill>
                            <a:schemeClr val="dk1"/>
                          </a:solidFill>
                          <a:latin typeface="+mn-lt"/>
                          <a:ea typeface="+mn-ea"/>
                          <a:cs typeface="+mn-cs"/>
                          <a:sym typeface="Arial"/>
                        </a:rPr>
                        <a:t>465</a:t>
                      </a:r>
                    </a:p>
                  </a:txBody>
                  <a:tcPr marL="9525" marR="9525" marT="9525" marB="0" anchor="ctr">
                    <a:lnT w="28575" cap="flat" cmpd="sng" algn="ctr">
                      <a:solidFill>
                        <a:schemeClr val="bg2"/>
                      </a:solidFill>
                      <a:prstDash val="solid"/>
                      <a:round/>
                      <a:headEnd type="none" w="med" len="med"/>
                      <a:tailEnd type="none" w="med" len="med"/>
                    </a:lnT>
                  </a:tcPr>
                </a:tc>
                <a:tc>
                  <a:txBody>
                    <a:bodyPr/>
                    <a:lstStyle/>
                    <a:p>
                      <a:pPr algn="ctr" fontAlgn="ctr"/>
                      <a:r>
                        <a:rPr lang="ru-KZ" sz="900" b="0" i="0" u="none" strike="noStrike" cap="none" dirty="0">
                          <a:solidFill>
                            <a:schemeClr val="dk1"/>
                          </a:solidFill>
                          <a:latin typeface="+mn-lt"/>
                          <a:ea typeface="+mn-ea"/>
                          <a:cs typeface="+mn-cs"/>
                          <a:sym typeface="Arial"/>
                        </a:rPr>
                        <a:t>446</a:t>
                      </a:r>
                    </a:p>
                  </a:txBody>
                  <a:tcPr marL="9525" marR="9525" marT="9525" marB="0" anchor="ctr">
                    <a:lnT w="28575" cap="flat" cmpd="sng" algn="ctr">
                      <a:solidFill>
                        <a:schemeClr val="bg2"/>
                      </a:solidFill>
                      <a:prstDash val="solid"/>
                      <a:round/>
                      <a:headEnd type="none" w="med" len="med"/>
                      <a:tailEnd type="none" w="med" len="med"/>
                    </a:lnT>
                  </a:tcPr>
                </a:tc>
                <a:tc>
                  <a:txBody>
                    <a:bodyPr/>
                    <a:lstStyle/>
                    <a:p>
                      <a:pPr algn="ctr" fontAlgn="ctr"/>
                      <a:r>
                        <a:rPr lang="ru-KZ" sz="1050" b="1" i="0" u="none" strike="noStrike" cap="none">
                          <a:solidFill>
                            <a:schemeClr val="dk1"/>
                          </a:solidFill>
                          <a:latin typeface="+mn-lt"/>
                          <a:ea typeface="+mn-ea"/>
                          <a:cs typeface="+mn-cs"/>
                          <a:sym typeface="Arial"/>
                        </a:rPr>
                        <a:t>7,8%</a:t>
                      </a:r>
                    </a:p>
                  </a:txBody>
                  <a:tcPr marL="9525" marR="9525" marT="9525" marB="0" anchor="ctr">
                    <a:lnT w="28575" cap="flat" cmpd="sng" algn="ctr">
                      <a:solidFill>
                        <a:schemeClr val="bg2"/>
                      </a:solidFill>
                      <a:prstDash val="solid"/>
                      <a:round/>
                      <a:headEnd type="none" w="med" len="med"/>
                      <a:tailEnd type="none" w="med" len="med"/>
                    </a:lnT>
                  </a:tcPr>
                </a:tc>
                <a:extLst>
                  <a:ext uri="{0D108BD9-81ED-4DB2-BD59-A6C34878D82A}">
                    <a16:rowId xmlns:a16="http://schemas.microsoft.com/office/drawing/2014/main" val="1427977684"/>
                  </a:ext>
                </a:extLst>
              </a:tr>
              <a:tr h="252035">
                <a:tc vMerge="1">
                  <a:txBody>
                    <a:bodyPr/>
                    <a:lstStyle/>
                    <a:p>
                      <a:endParaRPr lang="ru-KZ" sz="1100" dirty="0"/>
                    </a:p>
                  </a:txBody>
                  <a:tcPr/>
                </a:tc>
                <a:tc>
                  <a:txBody>
                    <a:bodyPr/>
                    <a:lstStyle/>
                    <a:p>
                      <a:pPr marL="72000" algn="l" fontAlgn="b"/>
                      <a:r>
                        <a:rPr lang="ru-RU" sz="800" b="0" i="0" u="none" strike="noStrike" cap="none" dirty="0">
                          <a:solidFill>
                            <a:schemeClr val="dk1"/>
                          </a:solidFill>
                          <a:latin typeface="+mn-lt"/>
                          <a:ea typeface="+mn-ea"/>
                          <a:cs typeface="+mn-cs"/>
                          <a:sym typeface="Arial"/>
                        </a:rPr>
                        <a:t>2 Аула </a:t>
                      </a:r>
                      <a:r>
                        <a:rPr lang="ru-RU" sz="800" b="0" i="0" u="none" strike="noStrike" cap="none" dirty="0" err="1">
                          <a:solidFill>
                            <a:schemeClr val="dk1"/>
                          </a:solidFill>
                          <a:latin typeface="+mn-lt"/>
                          <a:ea typeface="+mn-ea"/>
                          <a:cs typeface="+mn-cs"/>
                          <a:sym typeface="Arial"/>
                        </a:rPr>
                        <a:t>сыпырушылар</a:t>
                      </a:r>
                      <a:r>
                        <a:rPr lang="ru-RU" sz="800" b="0" i="0" u="none" strike="noStrike" cap="none" dirty="0">
                          <a:solidFill>
                            <a:schemeClr val="dk1"/>
                          </a:solidFill>
                          <a:latin typeface="+mn-lt"/>
                          <a:ea typeface="+mn-ea"/>
                          <a:cs typeface="+mn-cs"/>
                          <a:sym typeface="Arial"/>
                        </a:rPr>
                        <a:t> </a:t>
                      </a:r>
                      <a:r>
                        <a:rPr lang="ru-RU" sz="800" b="0" i="0" u="none" strike="noStrike" cap="none" dirty="0" err="1">
                          <a:solidFill>
                            <a:schemeClr val="dk1"/>
                          </a:solidFill>
                          <a:latin typeface="+mn-lt"/>
                          <a:ea typeface="+mn-ea"/>
                          <a:cs typeface="+mn-cs"/>
                          <a:sym typeface="Arial"/>
                        </a:rPr>
                        <a:t>және</a:t>
                      </a:r>
                      <a:r>
                        <a:rPr lang="ru-RU" sz="800" b="0" i="0" u="none" strike="noStrike" cap="none" dirty="0">
                          <a:solidFill>
                            <a:schemeClr val="dk1"/>
                          </a:solidFill>
                          <a:latin typeface="+mn-lt"/>
                          <a:ea typeface="+mn-ea"/>
                          <a:cs typeface="+mn-cs"/>
                          <a:sym typeface="Arial"/>
                        </a:rPr>
                        <a:t> </a:t>
                      </a:r>
                      <a:r>
                        <a:rPr lang="ru-RU" sz="800" b="0" i="0" u="none" strike="noStrike" cap="none" dirty="0" err="1">
                          <a:solidFill>
                            <a:schemeClr val="dk1"/>
                          </a:solidFill>
                          <a:latin typeface="+mn-lt"/>
                          <a:ea typeface="+mn-ea"/>
                          <a:cs typeface="+mn-cs"/>
                          <a:sym typeface="Arial"/>
                        </a:rPr>
                        <a:t>ашық</a:t>
                      </a:r>
                      <a:r>
                        <a:rPr lang="ru-RU" sz="800" b="0" i="0" u="none" strike="noStrike" cap="none" dirty="0">
                          <a:solidFill>
                            <a:schemeClr val="dk1"/>
                          </a:solidFill>
                          <a:latin typeface="+mn-lt"/>
                          <a:ea typeface="+mn-ea"/>
                          <a:cs typeface="+mn-cs"/>
                          <a:sym typeface="Arial"/>
                        </a:rPr>
                        <a:t> </a:t>
                      </a:r>
                      <a:r>
                        <a:rPr lang="ru-RU" sz="800" b="0" i="0" u="none" strike="noStrike" cap="none" dirty="0" err="1">
                          <a:solidFill>
                            <a:schemeClr val="dk1"/>
                          </a:solidFill>
                          <a:latin typeface="+mn-lt"/>
                          <a:ea typeface="+mn-ea"/>
                          <a:cs typeface="+mn-cs"/>
                          <a:sym typeface="Arial"/>
                        </a:rPr>
                        <a:t>аумақтарды</a:t>
                      </a:r>
                      <a:r>
                        <a:rPr lang="ru-RU" sz="800" b="0" i="0" u="none" strike="noStrike" cap="none" dirty="0">
                          <a:solidFill>
                            <a:schemeClr val="dk1"/>
                          </a:solidFill>
                          <a:latin typeface="+mn-lt"/>
                          <a:ea typeface="+mn-ea"/>
                          <a:cs typeface="+mn-cs"/>
                          <a:sym typeface="Arial"/>
                        </a:rPr>
                        <a:t> </a:t>
                      </a:r>
                      <a:r>
                        <a:rPr lang="ru-RU" sz="800" b="0" i="0" u="none" strike="noStrike" cap="none" dirty="0" err="1">
                          <a:solidFill>
                            <a:schemeClr val="dk1"/>
                          </a:solidFill>
                          <a:latin typeface="+mn-lt"/>
                          <a:ea typeface="+mn-ea"/>
                          <a:cs typeface="+mn-cs"/>
                          <a:sym typeface="Arial"/>
                        </a:rPr>
                        <a:t>тазалаушылар</a:t>
                      </a:r>
                      <a:endParaRPr lang="ru-RU" sz="800" b="0" i="0" u="none" strike="noStrike" cap="none" dirty="0">
                        <a:solidFill>
                          <a:schemeClr val="dk1"/>
                        </a:solidFill>
                        <a:latin typeface="+mn-lt"/>
                        <a:ea typeface="+mn-ea"/>
                        <a:cs typeface="+mn-cs"/>
                        <a:sym typeface="Arial"/>
                      </a:endParaRPr>
                    </a:p>
                  </a:txBody>
                  <a:tcPr marL="9525" marR="9525" marT="9525" marB="0" anchor="ctr"/>
                </a:tc>
                <a:tc>
                  <a:txBody>
                    <a:bodyPr/>
                    <a:lstStyle/>
                    <a:p>
                      <a:pPr algn="ctr" fontAlgn="b"/>
                      <a:r>
                        <a:rPr lang="ru-KZ" sz="900" b="0" i="1" u="none" strike="noStrike" cap="none" dirty="0">
                          <a:solidFill>
                            <a:schemeClr val="dk1"/>
                          </a:solidFill>
                          <a:latin typeface="+mn-lt"/>
                          <a:ea typeface="+mn-ea"/>
                          <a:cs typeface="+mn-cs"/>
                          <a:sym typeface="Arial"/>
                        </a:rPr>
                        <a:t>9116-0</a:t>
                      </a:r>
                    </a:p>
                  </a:txBody>
                  <a:tcPr marL="9525" marR="9525" marT="9525" marB="0" anchor="ctr"/>
                </a:tc>
                <a:tc>
                  <a:txBody>
                    <a:bodyPr/>
                    <a:lstStyle/>
                    <a:p>
                      <a:pPr algn="ctr" fontAlgn="ctr"/>
                      <a:r>
                        <a:rPr lang="ru-KZ" sz="1050" b="1" i="0" u="none" strike="noStrike" cap="none">
                          <a:solidFill>
                            <a:schemeClr val="dk1"/>
                          </a:solidFill>
                          <a:latin typeface="+mn-lt"/>
                          <a:ea typeface="+mn-ea"/>
                          <a:cs typeface="+mn-cs"/>
                          <a:sym typeface="Arial"/>
                        </a:rPr>
                        <a:t>635</a:t>
                      </a:r>
                    </a:p>
                  </a:txBody>
                  <a:tcPr marL="9525" marR="9525" marT="9525" marB="0" anchor="ctr"/>
                </a:tc>
                <a:tc>
                  <a:txBody>
                    <a:bodyPr/>
                    <a:lstStyle/>
                    <a:p>
                      <a:pPr algn="ctr" fontAlgn="ctr"/>
                      <a:r>
                        <a:rPr lang="ru-KZ" sz="900" b="0" i="0" u="none" strike="noStrike" cap="none">
                          <a:solidFill>
                            <a:schemeClr val="dk1"/>
                          </a:solidFill>
                          <a:latin typeface="+mn-lt"/>
                          <a:ea typeface="+mn-ea"/>
                          <a:cs typeface="+mn-cs"/>
                          <a:sym typeface="Arial"/>
                        </a:rPr>
                        <a:t>154</a:t>
                      </a:r>
                    </a:p>
                  </a:txBody>
                  <a:tcPr marL="9525" marR="9525" marT="9525" marB="0" anchor="ctr"/>
                </a:tc>
                <a:tc>
                  <a:txBody>
                    <a:bodyPr/>
                    <a:lstStyle/>
                    <a:p>
                      <a:pPr algn="ctr" fontAlgn="ctr"/>
                      <a:r>
                        <a:rPr lang="ru-KZ" sz="900" b="0" i="0" u="none" strike="noStrike" cap="none">
                          <a:solidFill>
                            <a:schemeClr val="dk1"/>
                          </a:solidFill>
                          <a:latin typeface="+mn-lt"/>
                          <a:ea typeface="+mn-ea"/>
                          <a:cs typeface="+mn-cs"/>
                          <a:sym typeface="Arial"/>
                        </a:rPr>
                        <a:t>162</a:t>
                      </a:r>
                    </a:p>
                  </a:txBody>
                  <a:tcPr marL="9525" marR="9525" marT="9525" marB="0" anchor="ctr"/>
                </a:tc>
                <a:tc>
                  <a:txBody>
                    <a:bodyPr/>
                    <a:lstStyle/>
                    <a:p>
                      <a:pPr algn="ctr" fontAlgn="ctr"/>
                      <a:r>
                        <a:rPr lang="ru-KZ" sz="900" b="0" i="0" u="none" strike="noStrike" cap="none" dirty="0">
                          <a:solidFill>
                            <a:schemeClr val="dk1"/>
                          </a:solidFill>
                          <a:latin typeface="+mn-lt"/>
                          <a:ea typeface="+mn-ea"/>
                          <a:cs typeface="+mn-cs"/>
                          <a:sym typeface="Arial"/>
                        </a:rPr>
                        <a:t>226</a:t>
                      </a:r>
                    </a:p>
                  </a:txBody>
                  <a:tcPr marL="9525" marR="9525" marT="9525" marB="0" anchor="ctr"/>
                </a:tc>
                <a:tc>
                  <a:txBody>
                    <a:bodyPr/>
                    <a:lstStyle/>
                    <a:p>
                      <a:pPr algn="ctr" fontAlgn="ctr"/>
                      <a:r>
                        <a:rPr lang="ru-KZ" sz="900" b="0" i="0" u="none" strike="noStrike" cap="none" dirty="0">
                          <a:solidFill>
                            <a:schemeClr val="dk1"/>
                          </a:solidFill>
                          <a:latin typeface="+mn-lt"/>
                          <a:ea typeface="+mn-ea"/>
                          <a:cs typeface="+mn-cs"/>
                          <a:sym typeface="Arial"/>
                        </a:rPr>
                        <a:t>93</a:t>
                      </a:r>
                    </a:p>
                  </a:txBody>
                  <a:tcPr marL="9525" marR="9525" marT="9525" marB="0" anchor="ctr"/>
                </a:tc>
                <a:tc>
                  <a:txBody>
                    <a:bodyPr/>
                    <a:lstStyle/>
                    <a:p>
                      <a:pPr algn="ctr" fontAlgn="ctr"/>
                      <a:r>
                        <a:rPr lang="ru-KZ" sz="1050" b="1" i="0" u="none" strike="noStrike" cap="none" dirty="0">
                          <a:solidFill>
                            <a:schemeClr val="dk1"/>
                          </a:solidFill>
                          <a:latin typeface="+mn-lt"/>
                          <a:ea typeface="+mn-ea"/>
                          <a:cs typeface="+mn-cs"/>
                          <a:sym typeface="Arial"/>
                        </a:rPr>
                        <a:t>2,8%</a:t>
                      </a:r>
                    </a:p>
                  </a:txBody>
                  <a:tcPr marL="9525" marR="9525" marT="9525" marB="0" anchor="ctr"/>
                </a:tc>
                <a:extLst>
                  <a:ext uri="{0D108BD9-81ED-4DB2-BD59-A6C34878D82A}">
                    <a16:rowId xmlns:a16="http://schemas.microsoft.com/office/drawing/2014/main" val="1290809229"/>
                  </a:ext>
                </a:extLst>
              </a:tr>
              <a:tr h="252035">
                <a:tc vMerge="1">
                  <a:txBody>
                    <a:bodyPr/>
                    <a:lstStyle/>
                    <a:p>
                      <a:endParaRPr lang="ru-KZ" sz="1100" dirty="0"/>
                    </a:p>
                  </a:txBody>
                  <a:tcPr/>
                </a:tc>
                <a:tc>
                  <a:txBody>
                    <a:bodyPr/>
                    <a:lstStyle/>
                    <a:p>
                      <a:pPr marL="72000" algn="l" fontAlgn="b"/>
                      <a:r>
                        <a:rPr lang="ru-RU" sz="800" b="0" i="0" u="none" strike="noStrike" cap="none" dirty="0">
                          <a:solidFill>
                            <a:schemeClr val="dk1"/>
                          </a:solidFill>
                          <a:latin typeface="+mn-lt"/>
                          <a:ea typeface="+mn-ea"/>
                          <a:cs typeface="+mn-cs"/>
                          <a:sym typeface="Arial"/>
                        </a:rPr>
                        <a:t>3 Электр </a:t>
                      </a:r>
                      <a:r>
                        <a:rPr lang="ru-RU" sz="800" b="0" i="0" u="none" strike="noStrike" cap="none" dirty="0" err="1">
                          <a:solidFill>
                            <a:schemeClr val="dk1"/>
                          </a:solidFill>
                          <a:latin typeface="+mn-lt"/>
                          <a:ea typeface="+mn-ea"/>
                          <a:cs typeface="+mn-cs"/>
                          <a:sym typeface="Arial"/>
                        </a:rPr>
                        <a:t>энергиясын</a:t>
                      </a:r>
                      <a:r>
                        <a:rPr lang="ru-RU" sz="800" b="0" i="0" u="none" strike="noStrike" cap="none" dirty="0">
                          <a:solidFill>
                            <a:schemeClr val="dk1"/>
                          </a:solidFill>
                          <a:latin typeface="+mn-lt"/>
                          <a:ea typeface="+mn-ea"/>
                          <a:cs typeface="+mn-cs"/>
                          <a:sym typeface="Arial"/>
                        </a:rPr>
                        <a:t> </a:t>
                      </a:r>
                      <a:r>
                        <a:rPr lang="ru-RU" sz="800" b="0" i="0" u="none" strike="noStrike" cap="none" dirty="0" err="1">
                          <a:solidFill>
                            <a:schemeClr val="dk1"/>
                          </a:solidFill>
                          <a:latin typeface="+mn-lt"/>
                          <a:ea typeface="+mn-ea"/>
                          <a:cs typeface="+mn-cs"/>
                          <a:sym typeface="Arial"/>
                        </a:rPr>
                        <a:t>өндіру</a:t>
                      </a:r>
                      <a:r>
                        <a:rPr lang="ru-RU" sz="800" b="0" i="0" u="none" strike="noStrike" cap="none" dirty="0">
                          <a:solidFill>
                            <a:schemeClr val="dk1"/>
                          </a:solidFill>
                          <a:latin typeface="+mn-lt"/>
                          <a:ea typeface="+mn-ea"/>
                          <a:cs typeface="+mn-cs"/>
                          <a:sym typeface="Arial"/>
                        </a:rPr>
                        <a:t> </a:t>
                      </a:r>
                      <a:r>
                        <a:rPr lang="ru-RU" sz="800" b="0" i="0" u="none" strike="noStrike" cap="none" dirty="0" err="1">
                          <a:solidFill>
                            <a:schemeClr val="dk1"/>
                          </a:solidFill>
                          <a:latin typeface="+mn-lt"/>
                          <a:ea typeface="+mn-ea"/>
                          <a:cs typeface="+mn-cs"/>
                          <a:sym typeface="Arial"/>
                        </a:rPr>
                        <a:t>жөніндегі</a:t>
                      </a:r>
                      <a:r>
                        <a:rPr lang="ru-RU" sz="800" b="0" i="0" u="none" strike="noStrike" cap="none" dirty="0">
                          <a:solidFill>
                            <a:schemeClr val="dk1"/>
                          </a:solidFill>
                          <a:latin typeface="+mn-lt"/>
                          <a:ea typeface="+mn-ea"/>
                          <a:cs typeface="+mn-cs"/>
                          <a:sym typeface="Arial"/>
                        </a:rPr>
                        <a:t> </a:t>
                      </a:r>
                      <a:r>
                        <a:rPr lang="ru-RU" sz="800" b="0" i="0" u="none" strike="noStrike" cap="none" dirty="0" err="1">
                          <a:solidFill>
                            <a:schemeClr val="dk1"/>
                          </a:solidFill>
                          <a:latin typeface="+mn-lt"/>
                          <a:ea typeface="+mn-ea"/>
                          <a:cs typeface="+mn-cs"/>
                          <a:sym typeface="Arial"/>
                        </a:rPr>
                        <a:t>операторлар</a:t>
                      </a:r>
                      <a:endParaRPr lang="ru-RU" sz="800" b="0" i="0" u="none" strike="noStrike" cap="none" dirty="0">
                        <a:solidFill>
                          <a:schemeClr val="dk1"/>
                        </a:solidFill>
                        <a:latin typeface="+mn-lt"/>
                        <a:ea typeface="+mn-ea"/>
                        <a:cs typeface="+mn-cs"/>
                        <a:sym typeface="Arial"/>
                      </a:endParaRPr>
                    </a:p>
                  </a:txBody>
                  <a:tcPr marL="9525" marR="9525" marT="9525" marB="0" anchor="ctr"/>
                </a:tc>
                <a:tc>
                  <a:txBody>
                    <a:bodyPr/>
                    <a:lstStyle/>
                    <a:p>
                      <a:pPr algn="ctr" fontAlgn="b"/>
                      <a:r>
                        <a:rPr lang="ru-KZ" sz="900" b="0" i="1" u="none" strike="noStrike" cap="none">
                          <a:solidFill>
                            <a:schemeClr val="dk1"/>
                          </a:solidFill>
                          <a:latin typeface="+mn-lt"/>
                          <a:ea typeface="+mn-ea"/>
                          <a:cs typeface="+mn-cs"/>
                          <a:sym typeface="Arial"/>
                        </a:rPr>
                        <a:t>8186-0</a:t>
                      </a:r>
                    </a:p>
                  </a:txBody>
                  <a:tcPr marL="9525" marR="9525" marT="9525" marB="0" anchor="ctr"/>
                </a:tc>
                <a:tc>
                  <a:txBody>
                    <a:bodyPr/>
                    <a:lstStyle/>
                    <a:p>
                      <a:pPr algn="ctr" fontAlgn="ctr"/>
                      <a:r>
                        <a:rPr lang="ru-KZ" sz="1050" b="1" i="0" u="none" strike="noStrike" cap="none" dirty="0">
                          <a:solidFill>
                            <a:schemeClr val="dk1"/>
                          </a:solidFill>
                          <a:latin typeface="+mn-lt"/>
                          <a:ea typeface="+mn-ea"/>
                          <a:cs typeface="+mn-cs"/>
                          <a:sym typeface="Arial"/>
                        </a:rPr>
                        <a:t>544</a:t>
                      </a:r>
                    </a:p>
                  </a:txBody>
                  <a:tcPr marL="9525" marR="9525" marT="9525" marB="0" anchor="ctr"/>
                </a:tc>
                <a:tc>
                  <a:txBody>
                    <a:bodyPr/>
                    <a:lstStyle/>
                    <a:p>
                      <a:pPr algn="ctr" fontAlgn="ctr"/>
                      <a:r>
                        <a:rPr lang="ru-KZ" sz="900" b="0" i="0" u="none" strike="noStrike" cap="none">
                          <a:solidFill>
                            <a:schemeClr val="dk1"/>
                          </a:solidFill>
                          <a:latin typeface="+mn-lt"/>
                          <a:ea typeface="+mn-ea"/>
                          <a:cs typeface="+mn-cs"/>
                          <a:sym typeface="Arial"/>
                        </a:rPr>
                        <a:t>70</a:t>
                      </a:r>
                    </a:p>
                  </a:txBody>
                  <a:tcPr marL="9525" marR="9525" marT="9525" marB="0" anchor="ctr"/>
                </a:tc>
                <a:tc>
                  <a:txBody>
                    <a:bodyPr/>
                    <a:lstStyle/>
                    <a:p>
                      <a:pPr algn="ctr" fontAlgn="ctr"/>
                      <a:r>
                        <a:rPr lang="ru-KZ" sz="900" b="0" i="0" u="none" strike="noStrike" cap="none">
                          <a:solidFill>
                            <a:schemeClr val="dk1"/>
                          </a:solidFill>
                          <a:latin typeface="+mn-lt"/>
                          <a:ea typeface="+mn-ea"/>
                          <a:cs typeface="+mn-cs"/>
                          <a:sym typeface="Arial"/>
                        </a:rPr>
                        <a:t>40</a:t>
                      </a:r>
                    </a:p>
                  </a:txBody>
                  <a:tcPr marL="9525" marR="9525" marT="9525" marB="0" anchor="ctr"/>
                </a:tc>
                <a:tc>
                  <a:txBody>
                    <a:bodyPr/>
                    <a:lstStyle/>
                    <a:p>
                      <a:pPr algn="ctr" fontAlgn="ctr"/>
                      <a:r>
                        <a:rPr lang="ru-KZ" sz="900" b="0" i="0" u="none" strike="noStrike" cap="none">
                          <a:solidFill>
                            <a:schemeClr val="dk1"/>
                          </a:solidFill>
                          <a:latin typeface="+mn-lt"/>
                          <a:ea typeface="+mn-ea"/>
                          <a:cs typeface="+mn-cs"/>
                          <a:sym typeface="Arial"/>
                        </a:rPr>
                        <a:t>64</a:t>
                      </a:r>
                    </a:p>
                  </a:txBody>
                  <a:tcPr marL="9525" marR="9525" marT="9525" marB="0" anchor="ctr"/>
                </a:tc>
                <a:tc>
                  <a:txBody>
                    <a:bodyPr/>
                    <a:lstStyle/>
                    <a:p>
                      <a:pPr algn="ctr" fontAlgn="ctr"/>
                      <a:r>
                        <a:rPr lang="ru-KZ" sz="900" b="0" i="0" u="none" strike="noStrike" cap="none">
                          <a:solidFill>
                            <a:schemeClr val="dk1"/>
                          </a:solidFill>
                          <a:latin typeface="+mn-lt"/>
                          <a:ea typeface="+mn-ea"/>
                          <a:cs typeface="+mn-cs"/>
                          <a:sym typeface="Arial"/>
                        </a:rPr>
                        <a:t>370</a:t>
                      </a:r>
                    </a:p>
                  </a:txBody>
                  <a:tcPr marL="9525" marR="9525" marT="9525" marB="0" anchor="ctr"/>
                </a:tc>
                <a:tc>
                  <a:txBody>
                    <a:bodyPr/>
                    <a:lstStyle/>
                    <a:p>
                      <a:pPr algn="ctr" fontAlgn="ctr"/>
                      <a:r>
                        <a:rPr lang="ru-KZ" sz="1050" b="1" i="0" u="none" strike="noStrike" cap="none">
                          <a:solidFill>
                            <a:schemeClr val="dk1"/>
                          </a:solidFill>
                          <a:latin typeface="+mn-lt"/>
                          <a:ea typeface="+mn-ea"/>
                          <a:cs typeface="+mn-cs"/>
                          <a:sym typeface="Arial"/>
                        </a:rPr>
                        <a:t>2,4%</a:t>
                      </a:r>
                    </a:p>
                  </a:txBody>
                  <a:tcPr marL="9525" marR="9525" marT="9525" marB="0" anchor="ctr"/>
                </a:tc>
                <a:extLst>
                  <a:ext uri="{0D108BD9-81ED-4DB2-BD59-A6C34878D82A}">
                    <a16:rowId xmlns:a16="http://schemas.microsoft.com/office/drawing/2014/main" val="1542005649"/>
                  </a:ext>
                </a:extLst>
              </a:tr>
              <a:tr h="252035">
                <a:tc vMerge="1">
                  <a:txBody>
                    <a:bodyPr/>
                    <a:lstStyle/>
                    <a:p>
                      <a:endParaRPr lang="ru-KZ" sz="1100" dirty="0"/>
                    </a:p>
                  </a:txBody>
                  <a:tcPr/>
                </a:tc>
                <a:tc>
                  <a:txBody>
                    <a:bodyPr/>
                    <a:lstStyle/>
                    <a:p>
                      <a:pPr marL="72000" algn="l" fontAlgn="b"/>
                      <a:r>
                        <a:rPr lang="ru-RU" sz="800" b="0" i="0" u="none" strike="noStrike" cap="none" dirty="0">
                          <a:solidFill>
                            <a:schemeClr val="dk1"/>
                          </a:solidFill>
                          <a:latin typeface="+mn-lt"/>
                          <a:ea typeface="+mn-ea"/>
                          <a:cs typeface="+mn-cs"/>
                          <a:sym typeface="Arial"/>
                        </a:rPr>
                        <a:t>4 </a:t>
                      </a:r>
                      <a:r>
                        <a:rPr lang="ru-RU" sz="800" b="0" i="0" u="none" strike="noStrike" cap="none" dirty="0" err="1">
                          <a:solidFill>
                            <a:schemeClr val="dk1"/>
                          </a:solidFill>
                          <a:latin typeface="+mn-lt"/>
                          <a:ea typeface="+mn-ea"/>
                          <a:cs typeface="+mn-cs"/>
                          <a:sym typeface="Arial"/>
                        </a:rPr>
                        <a:t>Әртүрлі</a:t>
                      </a:r>
                      <a:r>
                        <a:rPr lang="ru-RU" sz="800" b="0" i="0" u="none" strike="noStrike" cap="none" dirty="0">
                          <a:solidFill>
                            <a:schemeClr val="dk1"/>
                          </a:solidFill>
                          <a:latin typeface="+mn-lt"/>
                          <a:ea typeface="+mn-ea"/>
                          <a:cs typeface="+mn-cs"/>
                          <a:sym typeface="Arial"/>
                        </a:rPr>
                        <a:t> </a:t>
                      </a:r>
                      <a:r>
                        <a:rPr lang="ru-RU" sz="800" b="0" i="0" u="none" strike="noStrike" cap="none" dirty="0" err="1">
                          <a:solidFill>
                            <a:schemeClr val="dk1"/>
                          </a:solidFill>
                          <a:latin typeface="+mn-lt"/>
                          <a:ea typeface="+mn-ea"/>
                          <a:cs typeface="+mn-cs"/>
                          <a:sym typeface="Arial"/>
                        </a:rPr>
                        <a:t>жұмысты</a:t>
                      </a:r>
                      <a:r>
                        <a:rPr lang="ru-RU" sz="800" b="0" i="0" u="none" strike="noStrike" cap="none" dirty="0">
                          <a:solidFill>
                            <a:schemeClr val="dk1"/>
                          </a:solidFill>
                          <a:latin typeface="+mn-lt"/>
                          <a:ea typeface="+mn-ea"/>
                          <a:cs typeface="+mn-cs"/>
                          <a:sym typeface="Arial"/>
                        </a:rPr>
                        <a:t> </a:t>
                      </a:r>
                      <a:r>
                        <a:rPr lang="ru-RU" sz="800" b="0" i="0" u="none" strike="noStrike" cap="none" dirty="0" err="1">
                          <a:solidFill>
                            <a:schemeClr val="dk1"/>
                          </a:solidFill>
                          <a:latin typeface="+mn-lt"/>
                          <a:ea typeface="+mn-ea"/>
                          <a:cs typeface="+mn-cs"/>
                          <a:sym typeface="Arial"/>
                        </a:rPr>
                        <a:t>атқарушылар</a:t>
                      </a:r>
                      <a:endParaRPr lang="ru-RU" sz="800" b="0" i="0" u="none" strike="noStrike" cap="none" dirty="0">
                        <a:solidFill>
                          <a:schemeClr val="dk1"/>
                        </a:solidFill>
                        <a:latin typeface="+mn-lt"/>
                        <a:ea typeface="+mn-ea"/>
                        <a:cs typeface="+mn-cs"/>
                        <a:sym typeface="Arial"/>
                      </a:endParaRPr>
                    </a:p>
                  </a:txBody>
                  <a:tcPr marL="9525" marR="9525" marT="9525" marB="0" anchor="ctr"/>
                </a:tc>
                <a:tc>
                  <a:txBody>
                    <a:bodyPr/>
                    <a:lstStyle/>
                    <a:p>
                      <a:pPr algn="ctr" fontAlgn="b"/>
                      <a:r>
                        <a:rPr lang="ru-KZ" sz="900" b="0" i="1" u="none" strike="noStrike" cap="none" dirty="0">
                          <a:solidFill>
                            <a:schemeClr val="dk1"/>
                          </a:solidFill>
                          <a:latin typeface="+mn-lt"/>
                          <a:ea typeface="+mn-ea"/>
                          <a:cs typeface="+mn-cs"/>
                          <a:sym typeface="Arial"/>
                        </a:rPr>
                        <a:t>9629-7</a:t>
                      </a:r>
                    </a:p>
                  </a:txBody>
                  <a:tcPr marL="9525" marR="9525" marT="9525" marB="0" anchor="ctr"/>
                </a:tc>
                <a:tc>
                  <a:txBody>
                    <a:bodyPr/>
                    <a:lstStyle/>
                    <a:p>
                      <a:pPr algn="ctr" fontAlgn="ctr"/>
                      <a:r>
                        <a:rPr lang="ru-KZ" sz="1050" b="1" i="0" u="none" strike="noStrike" cap="none">
                          <a:solidFill>
                            <a:schemeClr val="dk1"/>
                          </a:solidFill>
                          <a:latin typeface="+mn-lt"/>
                          <a:ea typeface="+mn-ea"/>
                          <a:cs typeface="+mn-cs"/>
                          <a:sym typeface="Arial"/>
                        </a:rPr>
                        <a:t>533</a:t>
                      </a:r>
                    </a:p>
                  </a:txBody>
                  <a:tcPr marL="9525" marR="9525" marT="9525" marB="0" anchor="ctr"/>
                </a:tc>
                <a:tc>
                  <a:txBody>
                    <a:bodyPr/>
                    <a:lstStyle/>
                    <a:p>
                      <a:pPr algn="ctr" fontAlgn="ctr"/>
                      <a:r>
                        <a:rPr lang="ru-KZ" sz="900" b="0" i="0" u="none" strike="noStrike" cap="none">
                          <a:solidFill>
                            <a:schemeClr val="dk1"/>
                          </a:solidFill>
                          <a:latin typeface="+mn-lt"/>
                          <a:ea typeface="+mn-ea"/>
                          <a:cs typeface="+mn-cs"/>
                          <a:sym typeface="Arial"/>
                        </a:rPr>
                        <a:t>19</a:t>
                      </a:r>
                    </a:p>
                  </a:txBody>
                  <a:tcPr marL="9525" marR="9525" marT="9525" marB="0" anchor="ctr"/>
                </a:tc>
                <a:tc>
                  <a:txBody>
                    <a:bodyPr/>
                    <a:lstStyle/>
                    <a:p>
                      <a:pPr algn="ctr" fontAlgn="ctr"/>
                      <a:r>
                        <a:rPr lang="ru-KZ" sz="900" b="0" i="0" u="none" strike="noStrike" cap="none">
                          <a:solidFill>
                            <a:schemeClr val="dk1"/>
                          </a:solidFill>
                          <a:latin typeface="+mn-lt"/>
                          <a:ea typeface="+mn-ea"/>
                          <a:cs typeface="+mn-cs"/>
                          <a:sym typeface="Arial"/>
                        </a:rPr>
                        <a:t>133</a:t>
                      </a:r>
                    </a:p>
                  </a:txBody>
                  <a:tcPr marL="9525" marR="9525" marT="9525" marB="0" anchor="ctr"/>
                </a:tc>
                <a:tc>
                  <a:txBody>
                    <a:bodyPr/>
                    <a:lstStyle/>
                    <a:p>
                      <a:pPr algn="ctr" fontAlgn="ctr"/>
                      <a:r>
                        <a:rPr lang="ru-KZ" sz="900" b="0" i="0" u="none" strike="noStrike" cap="none" dirty="0">
                          <a:solidFill>
                            <a:schemeClr val="dk1"/>
                          </a:solidFill>
                          <a:latin typeface="+mn-lt"/>
                          <a:ea typeface="+mn-ea"/>
                          <a:cs typeface="+mn-cs"/>
                          <a:sym typeface="Arial"/>
                        </a:rPr>
                        <a:t>190</a:t>
                      </a:r>
                    </a:p>
                  </a:txBody>
                  <a:tcPr marL="9525" marR="9525" marT="9525" marB="0" anchor="ctr"/>
                </a:tc>
                <a:tc>
                  <a:txBody>
                    <a:bodyPr/>
                    <a:lstStyle/>
                    <a:p>
                      <a:pPr algn="ctr" fontAlgn="ctr"/>
                      <a:r>
                        <a:rPr lang="ru-KZ" sz="900" b="0" i="0" u="none" strike="noStrike" cap="none" dirty="0">
                          <a:solidFill>
                            <a:schemeClr val="dk1"/>
                          </a:solidFill>
                          <a:latin typeface="+mn-lt"/>
                          <a:ea typeface="+mn-ea"/>
                          <a:cs typeface="+mn-cs"/>
                          <a:sym typeface="Arial"/>
                        </a:rPr>
                        <a:t>191</a:t>
                      </a:r>
                    </a:p>
                  </a:txBody>
                  <a:tcPr marL="9525" marR="9525" marT="9525" marB="0" anchor="ctr"/>
                </a:tc>
                <a:tc>
                  <a:txBody>
                    <a:bodyPr/>
                    <a:lstStyle/>
                    <a:p>
                      <a:pPr algn="ctr" fontAlgn="ctr"/>
                      <a:r>
                        <a:rPr lang="ru-KZ" sz="1050" b="1" i="0" u="none" strike="noStrike" cap="none" dirty="0">
                          <a:solidFill>
                            <a:schemeClr val="dk1"/>
                          </a:solidFill>
                          <a:latin typeface="+mn-lt"/>
                          <a:ea typeface="+mn-ea"/>
                          <a:cs typeface="+mn-cs"/>
                          <a:sym typeface="Arial"/>
                        </a:rPr>
                        <a:t>2,4%</a:t>
                      </a:r>
                    </a:p>
                  </a:txBody>
                  <a:tcPr marL="9525" marR="9525" marT="9525" marB="0" anchor="ctr"/>
                </a:tc>
                <a:extLst>
                  <a:ext uri="{0D108BD9-81ED-4DB2-BD59-A6C34878D82A}">
                    <a16:rowId xmlns:a16="http://schemas.microsoft.com/office/drawing/2014/main" val="2119351882"/>
                  </a:ext>
                </a:extLst>
              </a:tr>
              <a:tr h="252035">
                <a:tc vMerge="1">
                  <a:txBody>
                    <a:bodyPr/>
                    <a:lstStyle/>
                    <a:p>
                      <a:endParaRPr lang="ru-KZ" sz="1100" dirty="0"/>
                    </a:p>
                  </a:txBody>
                  <a:tcPr/>
                </a:tc>
                <a:tc>
                  <a:txBody>
                    <a:bodyPr/>
                    <a:lstStyle/>
                    <a:p>
                      <a:pPr marL="72000" algn="l" fontAlgn="b"/>
                      <a:r>
                        <a:rPr lang="ru-RU" sz="800" b="0" i="0" u="none" strike="noStrike" cap="none" dirty="0">
                          <a:solidFill>
                            <a:schemeClr val="dk1"/>
                          </a:solidFill>
                          <a:latin typeface="+mn-lt"/>
                          <a:ea typeface="+mn-ea"/>
                          <a:cs typeface="+mn-cs"/>
                          <a:sym typeface="Arial"/>
                        </a:rPr>
                        <a:t>5 </a:t>
                      </a:r>
                      <a:r>
                        <a:rPr lang="ru-RU" sz="800" b="0" i="0" u="none" strike="noStrike" cap="none" dirty="0" err="1">
                          <a:solidFill>
                            <a:schemeClr val="dk1"/>
                          </a:solidFill>
                          <a:latin typeface="+mn-lt"/>
                          <a:ea typeface="+mn-ea"/>
                          <a:cs typeface="+mn-cs"/>
                          <a:sym typeface="Arial"/>
                        </a:rPr>
                        <a:t>Өңдеу</a:t>
                      </a:r>
                      <a:r>
                        <a:rPr lang="ru-RU" sz="800" b="0" i="0" u="none" strike="noStrike" cap="none" dirty="0">
                          <a:solidFill>
                            <a:schemeClr val="dk1"/>
                          </a:solidFill>
                          <a:latin typeface="+mn-lt"/>
                          <a:ea typeface="+mn-ea"/>
                          <a:cs typeface="+mn-cs"/>
                          <a:sym typeface="Arial"/>
                        </a:rPr>
                        <a:t> </a:t>
                      </a:r>
                      <a:r>
                        <a:rPr lang="ru-RU" sz="800" b="0" i="0" u="none" strike="noStrike" cap="none" dirty="0" err="1">
                          <a:solidFill>
                            <a:schemeClr val="dk1"/>
                          </a:solidFill>
                          <a:latin typeface="+mn-lt"/>
                          <a:ea typeface="+mn-ea"/>
                          <a:cs typeface="+mn-cs"/>
                          <a:sym typeface="Arial"/>
                        </a:rPr>
                        <a:t>өнеркәсібінде</a:t>
                      </a:r>
                      <a:r>
                        <a:rPr lang="ru-RU" sz="800" b="0" i="0" u="none" strike="noStrike" cap="none" dirty="0">
                          <a:solidFill>
                            <a:schemeClr val="dk1"/>
                          </a:solidFill>
                          <a:latin typeface="+mn-lt"/>
                          <a:ea typeface="+mn-ea"/>
                          <a:cs typeface="+mn-cs"/>
                          <a:sym typeface="Arial"/>
                        </a:rPr>
                        <a:t> </a:t>
                      </a:r>
                      <a:r>
                        <a:rPr lang="ru-RU" sz="800" b="0" i="0" u="none" strike="noStrike" cap="none" dirty="0" err="1">
                          <a:solidFill>
                            <a:schemeClr val="dk1"/>
                          </a:solidFill>
                          <a:latin typeface="+mn-lt"/>
                          <a:ea typeface="+mn-ea"/>
                          <a:cs typeface="+mn-cs"/>
                          <a:sym typeface="Arial"/>
                        </a:rPr>
                        <a:t>жұмыс</a:t>
                      </a:r>
                      <a:r>
                        <a:rPr lang="ru-RU" sz="800" b="0" i="0" u="none" strike="noStrike" cap="none" dirty="0">
                          <a:solidFill>
                            <a:schemeClr val="dk1"/>
                          </a:solidFill>
                          <a:latin typeface="+mn-lt"/>
                          <a:ea typeface="+mn-ea"/>
                          <a:cs typeface="+mn-cs"/>
                          <a:sym typeface="Arial"/>
                        </a:rPr>
                        <a:t> </a:t>
                      </a:r>
                      <a:r>
                        <a:rPr lang="ru-RU" sz="800" b="0" i="0" u="none" strike="noStrike" cap="none" dirty="0" err="1">
                          <a:solidFill>
                            <a:schemeClr val="dk1"/>
                          </a:solidFill>
                          <a:latin typeface="+mn-lt"/>
                          <a:ea typeface="+mn-ea"/>
                          <a:cs typeface="+mn-cs"/>
                          <a:sym typeface="Arial"/>
                        </a:rPr>
                        <a:t>істейтін</a:t>
                      </a:r>
                      <a:r>
                        <a:rPr lang="ru-RU" sz="800" b="0" i="0" u="none" strike="noStrike" cap="none" dirty="0">
                          <a:solidFill>
                            <a:schemeClr val="dk1"/>
                          </a:solidFill>
                          <a:latin typeface="+mn-lt"/>
                          <a:ea typeface="+mn-ea"/>
                          <a:cs typeface="+mn-cs"/>
                          <a:sym typeface="Arial"/>
                        </a:rPr>
                        <a:t> </a:t>
                      </a:r>
                      <a:r>
                        <a:rPr lang="ru-RU" sz="800" b="0" i="0" u="none" strike="noStrike" cap="none" dirty="0" err="1">
                          <a:solidFill>
                            <a:schemeClr val="dk1"/>
                          </a:solidFill>
                          <a:latin typeface="+mn-lt"/>
                          <a:ea typeface="+mn-ea"/>
                          <a:cs typeface="+mn-cs"/>
                          <a:sym typeface="Arial"/>
                        </a:rPr>
                        <a:t>біліктілігі</a:t>
                      </a:r>
                      <a:r>
                        <a:rPr lang="ru-RU" sz="800" b="0" i="0" u="none" strike="noStrike" cap="none" dirty="0">
                          <a:solidFill>
                            <a:schemeClr val="dk1"/>
                          </a:solidFill>
                          <a:latin typeface="+mn-lt"/>
                          <a:ea typeface="+mn-ea"/>
                          <a:cs typeface="+mn-cs"/>
                          <a:sym typeface="Arial"/>
                        </a:rPr>
                        <a:t> </a:t>
                      </a:r>
                      <a:r>
                        <a:rPr lang="ru-RU" sz="800" b="0" i="0" u="none" strike="noStrike" cap="none" dirty="0" err="1">
                          <a:solidFill>
                            <a:schemeClr val="dk1"/>
                          </a:solidFill>
                          <a:latin typeface="+mn-lt"/>
                          <a:ea typeface="+mn-ea"/>
                          <a:cs typeface="+mn-cs"/>
                          <a:sym typeface="Arial"/>
                        </a:rPr>
                        <a:t>жоқ</a:t>
                      </a:r>
                      <a:r>
                        <a:rPr lang="ru-RU" sz="800" b="0" i="0" u="none" strike="noStrike" cap="none" dirty="0">
                          <a:solidFill>
                            <a:schemeClr val="dk1"/>
                          </a:solidFill>
                          <a:latin typeface="+mn-lt"/>
                          <a:ea typeface="+mn-ea"/>
                          <a:cs typeface="+mn-cs"/>
                          <a:sym typeface="Arial"/>
                        </a:rPr>
                        <a:t> </a:t>
                      </a:r>
                      <a:r>
                        <a:rPr lang="ru-RU" sz="800" b="0" i="0" u="none" strike="noStrike" cap="none" dirty="0" err="1">
                          <a:solidFill>
                            <a:schemeClr val="dk1"/>
                          </a:solidFill>
                          <a:latin typeface="+mn-lt"/>
                          <a:ea typeface="+mn-ea"/>
                          <a:cs typeface="+mn-cs"/>
                          <a:sym typeface="Arial"/>
                        </a:rPr>
                        <a:t>жұмысшылар</a:t>
                      </a:r>
                      <a:endParaRPr lang="ru-RU" sz="800" b="0" i="0" u="none" strike="noStrike" cap="none" dirty="0">
                        <a:solidFill>
                          <a:schemeClr val="dk1"/>
                        </a:solidFill>
                        <a:latin typeface="+mn-lt"/>
                        <a:ea typeface="+mn-ea"/>
                        <a:cs typeface="+mn-cs"/>
                        <a:sym typeface="Arial"/>
                      </a:endParaRPr>
                    </a:p>
                  </a:txBody>
                  <a:tcPr marL="9525" marR="9525" marT="9525" marB="0" anchor="ctr">
                    <a:lnB w="28575" cap="flat" cmpd="sng" algn="ctr">
                      <a:solidFill>
                        <a:schemeClr val="bg2"/>
                      </a:solidFill>
                      <a:prstDash val="solid"/>
                      <a:round/>
                      <a:headEnd type="none" w="med" len="med"/>
                      <a:tailEnd type="none" w="med" len="med"/>
                    </a:lnB>
                  </a:tcPr>
                </a:tc>
                <a:tc>
                  <a:txBody>
                    <a:bodyPr/>
                    <a:lstStyle/>
                    <a:p>
                      <a:pPr algn="ctr" fontAlgn="b"/>
                      <a:r>
                        <a:rPr lang="ru-KZ" sz="900" b="0" i="1" u="none" strike="noStrike" cap="none" dirty="0">
                          <a:solidFill>
                            <a:schemeClr val="dk1"/>
                          </a:solidFill>
                          <a:latin typeface="+mn-lt"/>
                          <a:ea typeface="+mn-ea"/>
                          <a:cs typeface="+mn-cs"/>
                          <a:sym typeface="Arial"/>
                        </a:rPr>
                        <a:t>9329-9</a:t>
                      </a:r>
                    </a:p>
                  </a:txBody>
                  <a:tcPr marL="9525" marR="9525" marT="9525" marB="0" anchor="ctr">
                    <a:lnB w="28575" cap="flat" cmpd="sng" algn="ctr">
                      <a:solidFill>
                        <a:schemeClr val="bg2"/>
                      </a:solidFill>
                      <a:prstDash val="solid"/>
                      <a:round/>
                      <a:headEnd type="none" w="med" len="med"/>
                      <a:tailEnd type="none" w="med" len="med"/>
                    </a:lnB>
                  </a:tcPr>
                </a:tc>
                <a:tc>
                  <a:txBody>
                    <a:bodyPr/>
                    <a:lstStyle/>
                    <a:p>
                      <a:pPr algn="ctr" fontAlgn="ctr"/>
                      <a:r>
                        <a:rPr lang="ru-KZ" sz="1050" b="1" i="0" u="none" strike="noStrike" cap="none" dirty="0">
                          <a:solidFill>
                            <a:schemeClr val="dk1"/>
                          </a:solidFill>
                          <a:latin typeface="+mn-lt"/>
                          <a:ea typeface="+mn-ea"/>
                          <a:cs typeface="+mn-cs"/>
                          <a:sym typeface="Arial"/>
                        </a:rPr>
                        <a:t>524</a:t>
                      </a:r>
                    </a:p>
                  </a:txBody>
                  <a:tcPr marL="9525" marR="9525" marT="9525" marB="0" anchor="ctr">
                    <a:lnB w="28575" cap="flat" cmpd="sng" algn="ctr">
                      <a:solidFill>
                        <a:schemeClr val="bg2"/>
                      </a:solidFill>
                      <a:prstDash val="solid"/>
                      <a:round/>
                      <a:headEnd type="none" w="med" len="med"/>
                      <a:tailEnd type="none" w="med" len="med"/>
                    </a:lnB>
                  </a:tcPr>
                </a:tc>
                <a:tc>
                  <a:txBody>
                    <a:bodyPr/>
                    <a:lstStyle/>
                    <a:p>
                      <a:pPr algn="ctr" fontAlgn="ctr"/>
                      <a:r>
                        <a:rPr lang="ru-KZ" sz="900" b="0" i="0" u="none" strike="noStrike" cap="none">
                          <a:solidFill>
                            <a:schemeClr val="dk1"/>
                          </a:solidFill>
                          <a:latin typeface="+mn-lt"/>
                          <a:ea typeface="+mn-ea"/>
                          <a:cs typeface="+mn-cs"/>
                          <a:sym typeface="Arial"/>
                        </a:rPr>
                        <a:t>69</a:t>
                      </a:r>
                    </a:p>
                  </a:txBody>
                  <a:tcPr marL="9525" marR="9525" marT="9525" marB="0" anchor="ctr">
                    <a:lnB w="28575" cap="flat" cmpd="sng" algn="ctr">
                      <a:solidFill>
                        <a:schemeClr val="bg2"/>
                      </a:solidFill>
                      <a:prstDash val="solid"/>
                      <a:round/>
                      <a:headEnd type="none" w="med" len="med"/>
                      <a:tailEnd type="none" w="med" len="med"/>
                    </a:lnB>
                  </a:tcPr>
                </a:tc>
                <a:tc>
                  <a:txBody>
                    <a:bodyPr/>
                    <a:lstStyle/>
                    <a:p>
                      <a:pPr algn="ctr" fontAlgn="ctr"/>
                      <a:r>
                        <a:rPr lang="ru-KZ" sz="900" b="0" i="0" u="none" strike="noStrike" cap="none">
                          <a:solidFill>
                            <a:schemeClr val="dk1"/>
                          </a:solidFill>
                          <a:latin typeface="+mn-lt"/>
                          <a:ea typeface="+mn-ea"/>
                          <a:cs typeface="+mn-cs"/>
                          <a:sym typeface="Arial"/>
                        </a:rPr>
                        <a:t>186</a:t>
                      </a:r>
                    </a:p>
                  </a:txBody>
                  <a:tcPr marL="9525" marR="9525" marT="9525" marB="0" anchor="ctr">
                    <a:lnB w="28575" cap="flat" cmpd="sng" algn="ctr">
                      <a:solidFill>
                        <a:schemeClr val="bg2"/>
                      </a:solidFill>
                      <a:prstDash val="solid"/>
                      <a:round/>
                      <a:headEnd type="none" w="med" len="med"/>
                      <a:tailEnd type="none" w="med" len="med"/>
                    </a:lnB>
                  </a:tcPr>
                </a:tc>
                <a:tc>
                  <a:txBody>
                    <a:bodyPr/>
                    <a:lstStyle/>
                    <a:p>
                      <a:pPr algn="ctr" fontAlgn="ctr"/>
                      <a:r>
                        <a:rPr lang="ru-KZ" sz="900" b="0" i="0" u="none" strike="noStrike" cap="none">
                          <a:solidFill>
                            <a:schemeClr val="dk1"/>
                          </a:solidFill>
                          <a:latin typeface="+mn-lt"/>
                          <a:ea typeface="+mn-ea"/>
                          <a:cs typeface="+mn-cs"/>
                          <a:sym typeface="Arial"/>
                        </a:rPr>
                        <a:t>140</a:t>
                      </a:r>
                    </a:p>
                  </a:txBody>
                  <a:tcPr marL="9525" marR="9525" marT="9525" marB="0" anchor="ctr">
                    <a:lnB w="28575" cap="flat" cmpd="sng" algn="ctr">
                      <a:solidFill>
                        <a:schemeClr val="bg2"/>
                      </a:solidFill>
                      <a:prstDash val="solid"/>
                      <a:round/>
                      <a:headEnd type="none" w="med" len="med"/>
                      <a:tailEnd type="none" w="med" len="med"/>
                    </a:lnB>
                  </a:tcPr>
                </a:tc>
                <a:tc>
                  <a:txBody>
                    <a:bodyPr/>
                    <a:lstStyle/>
                    <a:p>
                      <a:pPr algn="ctr" fontAlgn="ctr"/>
                      <a:r>
                        <a:rPr lang="ru-KZ" sz="900" b="0" i="0" u="none" strike="noStrike" cap="none" dirty="0">
                          <a:solidFill>
                            <a:schemeClr val="dk1"/>
                          </a:solidFill>
                          <a:latin typeface="+mn-lt"/>
                          <a:ea typeface="+mn-ea"/>
                          <a:cs typeface="+mn-cs"/>
                          <a:sym typeface="Arial"/>
                        </a:rPr>
                        <a:t>129</a:t>
                      </a:r>
                    </a:p>
                  </a:txBody>
                  <a:tcPr marL="9525" marR="9525" marT="9525" marB="0" anchor="ctr">
                    <a:lnB w="28575" cap="flat" cmpd="sng" algn="ctr">
                      <a:solidFill>
                        <a:schemeClr val="bg2"/>
                      </a:solidFill>
                      <a:prstDash val="solid"/>
                      <a:round/>
                      <a:headEnd type="none" w="med" len="med"/>
                      <a:tailEnd type="none" w="med" len="med"/>
                    </a:lnB>
                  </a:tcPr>
                </a:tc>
                <a:tc>
                  <a:txBody>
                    <a:bodyPr/>
                    <a:lstStyle/>
                    <a:p>
                      <a:pPr algn="ctr" fontAlgn="ctr"/>
                      <a:r>
                        <a:rPr lang="ru-KZ" sz="1050" b="1" i="0" u="none" strike="noStrike" cap="none" dirty="0">
                          <a:solidFill>
                            <a:schemeClr val="dk1"/>
                          </a:solidFill>
                          <a:latin typeface="+mn-lt"/>
                          <a:ea typeface="+mn-ea"/>
                          <a:cs typeface="+mn-cs"/>
                          <a:sym typeface="Arial"/>
                        </a:rPr>
                        <a:t>2,3%</a:t>
                      </a:r>
                    </a:p>
                  </a:txBody>
                  <a:tcPr marL="9525" marR="9525" marT="9525" marB="0" anchor="ctr">
                    <a:lnB w="28575" cap="flat" cmpd="sng" algn="ctr">
                      <a:solidFill>
                        <a:schemeClr val="bg2"/>
                      </a:solidFill>
                      <a:prstDash val="solid"/>
                      <a:round/>
                      <a:headEnd type="none" w="med" len="med"/>
                      <a:tailEnd type="none" w="med" len="med"/>
                    </a:lnB>
                  </a:tcPr>
                </a:tc>
                <a:extLst>
                  <a:ext uri="{0D108BD9-81ED-4DB2-BD59-A6C34878D82A}">
                    <a16:rowId xmlns:a16="http://schemas.microsoft.com/office/drawing/2014/main" val="4147065920"/>
                  </a:ext>
                </a:extLst>
              </a:tr>
              <a:tr h="252035">
                <a:tc rowSpan="5">
                  <a:txBody>
                    <a:bodyPr/>
                    <a:lstStyle/>
                    <a:p>
                      <a:pPr algn="ctr"/>
                      <a:r>
                        <a:rPr lang="ru-RU" sz="1100" dirty="0"/>
                        <a:t>2022</a:t>
                      </a:r>
                      <a:endParaRPr lang="ru-KZ" sz="1100" dirty="0"/>
                    </a:p>
                  </a:txBody>
                  <a:tcPr anchor="ctr">
                    <a:lnT w="28575" cap="flat" cmpd="sng" algn="ctr">
                      <a:solidFill>
                        <a:schemeClr val="bg2"/>
                      </a:solidFill>
                      <a:prstDash val="solid"/>
                      <a:round/>
                      <a:headEnd type="none" w="med" len="med"/>
                      <a:tailEnd type="none" w="med" len="med"/>
                    </a:lnT>
                  </a:tcPr>
                </a:tc>
                <a:tc>
                  <a:txBody>
                    <a:bodyPr/>
                    <a:lstStyle/>
                    <a:p>
                      <a:pPr marL="72000" algn="l" fontAlgn="b"/>
                      <a:r>
                        <a:rPr lang="ru-RU" sz="800" b="0" i="0" u="none" strike="noStrike" cap="none" dirty="0">
                          <a:solidFill>
                            <a:schemeClr val="dk1"/>
                          </a:solidFill>
                          <a:latin typeface="+mn-lt"/>
                          <a:ea typeface="+mn-ea"/>
                          <a:cs typeface="+mn-cs"/>
                          <a:sym typeface="Arial"/>
                        </a:rPr>
                        <a:t>1 Аула </a:t>
                      </a:r>
                      <a:r>
                        <a:rPr lang="ru-RU" sz="800" b="0" i="0" u="none" strike="noStrike" cap="none" dirty="0" err="1">
                          <a:solidFill>
                            <a:schemeClr val="dk1"/>
                          </a:solidFill>
                          <a:latin typeface="+mn-lt"/>
                          <a:ea typeface="+mn-ea"/>
                          <a:cs typeface="+mn-cs"/>
                          <a:sym typeface="Arial"/>
                        </a:rPr>
                        <a:t>сыпырушылар</a:t>
                      </a:r>
                      <a:r>
                        <a:rPr lang="ru-RU" sz="800" b="0" i="0" u="none" strike="noStrike" cap="none" dirty="0">
                          <a:solidFill>
                            <a:schemeClr val="dk1"/>
                          </a:solidFill>
                          <a:latin typeface="+mn-lt"/>
                          <a:ea typeface="+mn-ea"/>
                          <a:cs typeface="+mn-cs"/>
                          <a:sym typeface="Arial"/>
                        </a:rPr>
                        <a:t> </a:t>
                      </a:r>
                      <a:r>
                        <a:rPr lang="ru-RU" sz="800" b="0" i="0" u="none" strike="noStrike" cap="none" dirty="0" err="1">
                          <a:solidFill>
                            <a:schemeClr val="dk1"/>
                          </a:solidFill>
                          <a:latin typeface="+mn-lt"/>
                          <a:ea typeface="+mn-ea"/>
                          <a:cs typeface="+mn-cs"/>
                          <a:sym typeface="Arial"/>
                        </a:rPr>
                        <a:t>және</a:t>
                      </a:r>
                      <a:r>
                        <a:rPr lang="ru-RU" sz="800" b="0" i="0" u="none" strike="noStrike" cap="none" dirty="0">
                          <a:solidFill>
                            <a:schemeClr val="dk1"/>
                          </a:solidFill>
                          <a:latin typeface="+mn-lt"/>
                          <a:ea typeface="+mn-ea"/>
                          <a:cs typeface="+mn-cs"/>
                          <a:sym typeface="Arial"/>
                        </a:rPr>
                        <a:t> </a:t>
                      </a:r>
                      <a:r>
                        <a:rPr lang="ru-RU" sz="800" b="0" i="0" u="none" strike="noStrike" cap="none" dirty="0" err="1">
                          <a:solidFill>
                            <a:schemeClr val="dk1"/>
                          </a:solidFill>
                          <a:latin typeface="+mn-lt"/>
                          <a:ea typeface="+mn-ea"/>
                          <a:cs typeface="+mn-cs"/>
                          <a:sym typeface="Arial"/>
                        </a:rPr>
                        <a:t>ашық</a:t>
                      </a:r>
                      <a:r>
                        <a:rPr lang="ru-RU" sz="800" b="0" i="0" u="none" strike="noStrike" cap="none" dirty="0">
                          <a:solidFill>
                            <a:schemeClr val="dk1"/>
                          </a:solidFill>
                          <a:latin typeface="+mn-lt"/>
                          <a:ea typeface="+mn-ea"/>
                          <a:cs typeface="+mn-cs"/>
                          <a:sym typeface="Arial"/>
                        </a:rPr>
                        <a:t> </a:t>
                      </a:r>
                      <a:r>
                        <a:rPr lang="ru-RU" sz="800" b="0" i="0" u="none" strike="noStrike" cap="none" dirty="0" err="1">
                          <a:solidFill>
                            <a:schemeClr val="dk1"/>
                          </a:solidFill>
                          <a:latin typeface="+mn-lt"/>
                          <a:ea typeface="+mn-ea"/>
                          <a:cs typeface="+mn-cs"/>
                          <a:sym typeface="Arial"/>
                        </a:rPr>
                        <a:t>аумақтарды</a:t>
                      </a:r>
                      <a:r>
                        <a:rPr lang="ru-RU" sz="800" b="0" i="0" u="none" strike="noStrike" cap="none" dirty="0">
                          <a:solidFill>
                            <a:schemeClr val="dk1"/>
                          </a:solidFill>
                          <a:latin typeface="+mn-lt"/>
                          <a:ea typeface="+mn-ea"/>
                          <a:cs typeface="+mn-cs"/>
                          <a:sym typeface="Arial"/>
                        </a:rPr>
                        <a:t> </a:t>
                      </a:r>
                      <a:r>
                        <a:rPr lang="ru-RU" sz="800" b="0" i="0" u="none" strike="noStrike" cap="none" dirty="0" err="1">
                          <a:solidFill>
                            <a:schemeClr val="dk1"/>
                          </a:solidFill>
                          <a:latin typeface="+mn-lt"/>
                          <a:ea typeface="+mn-ea"/>
                          <a:cs typeface="+mn-cs"/>
                          <a:sym typeface="Arial"/>
                        </a:rPr>
                        <a:t>тазалаушылар</a:t>
                      </a:r>
                      <a:endParaRPr lang="ru-RU" sz="800" b="0" i="0" u="none" strike="noStrike" cap="none" dirty="0">
                        <a:solidFill>
                          <a:schemeClr val="dk1"/>
                        </a:solidFill>
                        <a:latin typeface="+mn-lt"/>
                        <a:ea typeface="+mn-ea"/>
                        <a:cs typeface="+mn-cs"/>
                        <a:sym typeface="Arial"/>
                      </a:endParaRPr>
                    </a:p>
                  </a:txBody>
                  <a:tcPr marL="9525" marR="9525" marT="9525" marB="0" anchor="ctr">
                    <a:lnT w="28575" cap="flat" cmpd="sng" algn="ctr">
                      <a:solidFill>
                        <a:schemeClr val="bg2"/>
                      </a:solidFill>
                      <a:prstDash val="solid"/>
                      <a:round/>
                      <a:headEnd type="none" w="med" len="med"/>
                      <a:tailEnd type="none" w="med" len="med"/>
                    </a:lnT>
                  </a:tcPr>
                </a:tc>
                <a:tc>
                  <a:txBody>
                    <a:bodyPr/>
                    <a:lstStyle/>
                    <a:p>
                      <a:pPr algn="ctr" fontAlgn="b"/>
                      <a:r>
                        <a:rPr lang="ru-KZ" sz="900" b="0" i="1" u="none" strike="noStrike" cap="none" dirty="0">
                          <a:solidFill>
                            <a:schemeClr val="dk1"/>
                          </a:solidFill>
                          <a:latin typeface="+mn-lt"/>
                          <a:ea typeface="+mn-ea"/>
                          <a:cs typeface="+mn-cs"/>
                          <a:sym typeface="Arial"/>
                        </a:rPr>
                        <a:t>9116-0</a:t>
                      </a:r>
                    </a:p>
                  </a:txBody>
                  <a:tcPr marL="9525" marR="9525" marT="9525" marB="0" anchor="ctr">
                    <a:lnT w="28575" cap="flat" cmpd="sng" algn="ctr">
                      <a:solidFill>
                        <a:schemeClr val="bg2"/>
                      </a:solidFill>
                      <a:prstDash val="solid"/>
                      <a:round/>
                      <a:headEnd type="none" w="med" len="med"/>
                      <a:tailEnd type="none" w="med" len="med"/>
                    </a:lnT>
                  </a:tcPr>
                </a:tc>
                <a:tc>
                  <a:txBody>
                    <a:bodyPr/>
                    <a:lstStyle/>
                    <a:p>
                      <a:pPr algn="ctr" fontAlgn="ctr"/>
                      <a:r>
                        <a:rPr lang="ru-KZ" sz="1050" b="1" i="0" u="none" strike="noStrike" cap="none" dirty="0">
                          <a:solidFill>
                            <a:schemeClr val="dk1"/>
                          </a:solidFill>
                          <a:latin typeface="+mn-lt"/>
                          <a:ea typeface="+mn-ea"/>
                          <a:cs typeface="+mn-cs"/>
                          <a:sym typeface="Arial"/>
                        </a:rPr>
                        <a:t>1 776</a:t>
                      </a:r>
                    </a:p>
                  </a:txBody>
                  <a:tcPr marL="9525" marR="9525" marT="9525" marB="0" anchor="ctr">
                    <a:lnT w="28575" cap="flat" cmpd="sng" algn="ctr">
                      <a:solidFill>
                        <a:schemeClr val="bg2"/>
                      </a:solidFill>
                      <a:prstDash val="solid"/>
                      <a:round/>
                      <a:headEnd type="none" w="med" len="med"/>
                      <a:tailEnd type="none" w="med" len="med"/>
                    </a:lnT>
                  </a:tcPr>
                </a:tc>
                <a:tc>
                  <a:txBody>
                    <a:bodyPr/>
                    <a:lstStyle/>
                    <a:p>
                      <a:pPr algn="ctr" fontAlgn="ctr"/>
                      <a:r>
                        <a:rPr lang="ru-KZ" sz="900" b="0" i="0" u="none" strike="noStrike" cap="none">
                          <a:solidFill>
                            <a:schemeClr val="dk1"/>
                          </a:solidFill>
                          <a:latin typeface="+mn-lt"/>
                          <a:ea typeface="+mn-ea"/>
                          <a:cs typeface="+mn-cs"/>
                          <a:sym typeface="Arial"/>
                        </a:rPr>
                        <a:t>80</a:t>
                      </a:r>
                    </a:p>
                  </a:txBody>
                  <a:tcPr marL="9525" marR="9525" marT="9525" marB="0" anchor="ctr">
                    <a:lnT w="28575" cap="flat" cmpd="sng" algn="ctr">
                      <a:solidFill>
                        <a:schemeClr val="bg2"/>
                      </a:solidFill>
                      <a:prstDash val="solid"/>
                      <a:round/>
                      <a:headEnd type="none" w="med" len="med"/>
                      <a:tailEnd type="none" w="med" len="med"/>
                    </a:lnT>
                  </a:tcPr>
                </a:tc>
                <a:tc>
                  <a:txBody>
                    <a:bodyPr/>
                    <a:lstStyle/>
                    <a:p>
                      <a:pPr algn="ctr" fontAlgn="ctr"/>
                      <a:r>
                        <a:rPr lang="ru-KZ" sz="900" b="0" i="0" u="none" strike="noStrike" cap="none">
                          <a:solidFill>
                            <a:schemeClr val="dk1"/>
                          </a:solidFill>
                          <a:latin typeface="+mn-lt"/>
                          <a:ea typeface="+mn-ea"/>
                          <a:cs typeface="+mn-cs"/>
                          <a:sym typeface="Arial"/>
                        </a:rPr>
                        <a:t>949</a:t>
                      </a:r>
                    </a:p>
                  </a:txBody>
                  <a:tcPr marL="9525" marR="9525" marT="9525" marB="0" anchor="ctr">
                    <a:lnT w="28575" cap="flat" cmpd="sng" algn="ctr">
                      <a:solidFill>
                        <a:schemeClr val="bg2"/>
                      </a:solidFill>
                      <a:prstDash val="solid"/>
                      <a:round/>
                      <a:headEnd type="none" w="med" len="med"/>
                      <a:tailEnd type="none" w="med" len="med"/>
                    </a:lnT>
                  </a:tcPr>
                </a:tc>
                <a:tc>
                  <a:txBody>
                    <a:bodyPr/>
                    <a:lstStyle/>
                    <a:p>
                      <a:pPr algn="ctr" fontAlgn="ctr"/>
                      <a:r>
                        <a:rPr lang="ru-KZ" sz="900" b="0" i="0" u="none" strike="noStrike" cap="none">
                          <a:solidFill>
                            <a:schemeClr val="dk1"/>
                          </a:solidFill>
                          <a:latin typeface="+mn-lt"/>
                          <a:ea typeface="+mn-ea"/>
                          <a:cs typeface="+mn-cs"/>
                          <a:sym typeface="Arial"/>
                        </a:rPr>
                        <a:t>585</a:t>
                      </a:r>
                    </a:p>
                  </a:txBody>
                  <a:tcPr marL="9525" marR="9525" marT="9525" marB="0" anchor="ctr">
                    <a:lnT w="28575" cap="flat" cmpd="sng" algn="ctr">
                      <a:solidFill>
                        <a:schemeClr val="bg2"/>
                      </a:solidFill>
                      <a:prstDash val="solid"/>
                      <a:round/>
                      <a:headEnd type="none" w="med" len="med"/>
                      <a:tailEnd type="none" w="med" len="med"/>
                    </a:lnT>
                  </a:tcPr>
                </a:tc>
                <a:tc>
                  <a:txBody>
                    <a:bodyPr/>
                    <a:lstStyle/>
                    <a:p>
                      <a:pPr algn="ctr" fontAlgn="ctr"/>
                      <a:r>
                        <a:rPr lang="ru-KZ" sz="900" b="0" i="0" u="none" strike="noStrike" cap="none" dirty="0">
                          <a:solidFill>
                            <a:schemeClr val="dk1"/>
                          </a:solidFill>
                          <a:latin typeface="+mn-lt"/>
                          <a:ea typeface="+mn-ea"/>
                          <a:cs typeface="+mn-cs"/>
                          <a:sym typeface="Arial"/>
                        </a:rPr>
                        <a:t>162</a:t>
                      </a:r>
                    </a:p>
                  </a:txBody>
                  <a:tcPr marL="9525" marR="9525" marT="9525" marB="0" anchor="ctr">
                    <a:lnT w="28575" cap="flat" cmpd="sng" algn="ctr">
                      <a:solidFill>
                        <a:schemeClr val="bg2"/>
                      </a:solidFill>
                      <a:prstDash val="solid"/>
                      <a:round/>
                      <a:headEnd type="none" w="med" len="med"/>
                      <a:tailEnd type="none" w="med" len="med"/>
                    </a:lnT>
                  </a:tcPr>
                </a:tc>
                <a:tc>
                  <a:txBody>
                    <a:bodyPr/>
                    <a:lstStyle/>
                    <a:p>
                      <a:pPr algn="ctr" fontAlgn="ctr"/>
                      <a:r>
                        <a:rPr lang="ru-KZ" sz="1050" b="1" i="0" u="none" strike="noStrike" cap="none" dirty="0">
                          <a:solidFill>
                            <a:schemeClr val="dk1"/>
                          </a:solidFill>
                          <a:latin typeface="+mn-lt"/>
                          <a:ea typeface="+mn-ea"/>
                          <a:cs typeface="+mn-cs"/>
                          <a:sym typeface="Arial"/>
                        </a:rPr>
                        <a:t>8,9%</a:t>
                      </a:r>
                    </a:p>
                  </a:txBody>
                  <a:tcPr marL="9525" marR="9525" marT="9525" marB="0" anchor="ctr">
                    <a:lnT w="28575" cap="flat" cmpd="sng" algn="ctr">
                      <a:solidFill>
                        <a:schemeClr val="bg2"/>
                      </a:solidFill>
                      <a:prstDash val="solid"/>
                      <a:round/>
                      <a:headEnd type="none" w="med" len="med"/>
                      <a:tailEnd type="none" w="med" len="med"/>
                    </a:lnT>
                  </a:tcPr>
                </a:tc>
                <a:extLst>
                  <a:ext uri="{0D108BD9-81ED-4DB2-BD59-A6C34878D82A}">
                    <a16:rowId xmlns:a16="http://schemas.microsoft.com/office/drawing/2014/main" val="1481085828"/>
                  </a:ext>
                </a:extLst>
              </a:tr>
              <a:tr h="252035">
                <a:tc vMerge="1">
                  <a:txBody>
                    <a:bodyPr/>
                    <a:lstStyle/>
                    <a:p>
                      <a:endParaRPr lang="ru-KZ" sz="1100" dirty="0"/>
                    </a:p>
                  </a:txBody>
                  <a:tcPr/>
                </a:tc>
                <a:tc>
                  <a:txBody>
                    <a:bodyPr/>
                    <a:lstStyle/>
                    <a:p>
                      <a:pPr marL="72000" algn="l" fontAlgn="b"/>
                      <a:r>
                        <a:rPr lang="ru-RU" sz="800" b="0" i="0" u="none" strike="noStrike" cap="none" dirty="0">
                          <a:solidFill>
                            <a:schemeClr val="dk1"/>
                          </a:solidFill>
                          <a:latin typeface="+mn-lt"/>
                          <a:ea typeface="+mn-ea"/>
                          <a:cs typeface="+mn-cs"/>
                          <a:sym typeface="Arial"/>
                        </a:rPr>
                        <a:t>2 </a:t>
                      </a:r>
                      <a:r>
                        <a:rPr lang="ru-RU" sz="800" b="0" i="0" u="none" strike="noStrike" cap="none" dirty="0" err="1">
                          <a:solidFill>
                            <a:schemeClr val="dk1"/>
                          </a:solidFill>
                          <a:latin typeface="+mn-lt"/>
                          <a:ea typeface="+mn-ea"/>
                          <a:cs typeface="+mn-cs"/>
                          <a:sym typeface="Arial"/>
                        </a:rPr>
                        <a:t>Басқа</a:t>
                      </a:r>
                      <a:r>
                        <a:rPr lang="ru-RU" sz="800" b="0" i="0" u="none" strike="noStrike" cap="none" dirty="0">
                          <a:solidFill>
                            <a:schemeClr val="dk1"/>
                          </a:solidFill>
                          <a:latin typeface="+mn-lt"/>
                          <a:ea typeface="+mn-ea"/>
                          <a:cs typeface="+mn-cs"/>
                          <a:sym typeface="Arial"/>
                        </a:rPr>
                        <a:t> да </a:t>
                      </a:r>
                      <a:r>
                        <a:rPr lang="ru-RU" sz="800" b="0" i="0" u="none" strike="noStrike" cap="none" dirty="0" err="1">
                          <a:solidFill>
                            <a:schemeClr val="dk1"/>
                          </a:solidFill>
                          <a:latin typeface="+mn-lt"/>
                          <a:ea typeface="+mn-ea"/>
                          <a:cs typeface="+mn-cs"/>
                          <a:sym typeface="Arial"/>
                        </a:rPr>
                        <a:t>біліктілігі</a:t>
                      </a:r>
                      <a:r>
                        <a:rPr lang="ru-RU" sz="800" b="0" i="0" u="none" strike="noStrike" cap="none" dirty="0">
                          <a:solidFill>
                            <a:schemeClr val="dk1"/>
                          </a:solidFill>
                          <a:latin typeface="+mn-lt"/>
                          <a:ea typeface="+mn-ea"/>
                          <a:cs typeface="+mn-cs"/>
                          <a:sym typeface="Arial"/>
                        </a:rPr>
                        <a:t> </a:t>
                      </a:r>
                      <a:r>
                        <a:rPr lang="ru-RU" sz="800" b="0" i="0" u="none" strike="noStrike" cap="none" dirty="0" err="1">
                          <a:solidFill>
                            <a:schemeClr val="dk1"/>
                          </a:solidFill>
                          <a:latin typeface="+mn-lt"/>
                          <a:ea typeface="+mn-ea"/>
                          <a:cs typeface="+mn-cs"/>
                          <a:sym typeface="Arial"/>
                        </a:rPr>
                        <a:t>жоқ</a:t>
                      </a:r>
                      <a:r>
                        <a:rPr lang="ru-RU" sz="800" b="0" i="0" u="none" strike="noStrike" cap="none" dirty="0">
                          <a:solidFill>
                            <a:schemeClr val="dk1"/>
                          </a:solidFill>
                          <a:latin typeface="+mn-lt"/>
                          <a:ea typeface="+mn-ea"/>
                          <a:cs typeface="+mn-cs"/>
                          <a:sym typeface="Arial"/>
                        </a:rPr>
                        <a:t> </a:t>
                      </a:r>
                      <a:r>
                        <a:rPr lang="ru-RU" sz="800" b="0" i="0" u="none" strike="noStrike" cap="none" dirty="0" err="1">
                          <a:solidFill>
                            <a:schemeClr val="dk1"/>
                          </a:solidFill>
                          <a:latin typeface="+mn-lt"/>
                          <a:ea typeface="+mn-ea"/>
                          <a:cs typeface="+mn-cs"/>
                          <a:sym typeface="Arial"/>
                        </a:rPr>
                        <a:t>жұмысшылар</a:t>
                      </a:r>
                      <a:endParaRPr lang="ru-RU" sz="800" b="0" i="0" u="none" strike="noStrike" cap="none" dirty="0">
                        <a:solidFill>
                          <a:schemeClr val="dk1"/>
                        </a:solidFill>
                        <a:latin typeface="+mn-lt"/>
                        <a:ea typeface="+mn-ea"/>
                        <a:cs typeface="+mn-cs"/>
                        <a:sym typeface="Arial"/>
                      </a:endParaRPr>
                    </a:p>
                  </a:txBody>
                  <a:tcPr marL="9525" marR="9525" marT="9525" marB="0" anchor="ctr"/>
                </a:tc>
                <a:tc>
                  <a:txBody>
                    <a:bodyPr/>
                    <a:lstStyle/>
                    <a:p>
                      <a:pPr algn="ctr" fontAlgn="b"/>
                      <a:r>
                        <a:rPr lang="ru-KZ" sz="900" b="0" i="1" u="none" strike="noStrike" cap="none">
                          <a:solidFill>
                            <a:schemeClr val="dk1"/>
                          </a:solidFill>
                          <a:latin typeface="+mn-lt"/>
                          <a:ea typeface="+mn-ea"/>
                          <a:cs typeface="+mn-cs"/>
                          <a:sym typeface="Arial"/>
                        </a:rPr>
                        <a:t>9629-9</a:t>
                      </a:r>
                    </a:p>
                  </a:txBody>
                  <a:tcPr marL="9525" marR="9525" marT="9525" marB="0" anchor="ctr"/>
                </a:tc>
                <a:tc>
                  <a:txBody>
                    <a:bodyPr/>
                    <a:lstStyle/>
                    <a:p>
                      <a:pPr algn="ctr" fontAlgn="ctr"/>
                      <a:r>
                        <a:rPr lang="ru-KZ" sz="1050" b="1" i="0" u="none" strike="noStrike" cap="none" dirty="0">
                          <a:solidFill>
                            <a:schemeClr val="dk1"/>
                          </a:solidFill>
                          <a:latin typeface="+mn-lt"/>
                          <a:ea typeface="+mn-ea"/>
                          <a:cs typeface="+mn-cs"/>
                          <a:sym typeface="Arial"/>
                        </a:rPr>
                        <a:t>1 134</a:t>
                      </a:r>
                    </a:p>
                  </a:txBody>
                  <a:tcPr marL="9525" marR="9525" marT="9525" marB="0" anchor="ctr"/>
                </a:tc>
                <a:tc>
                  <a:txBody>
                    <a:bodyPr/>
                    <a:lstStyle/>
                    <a:p>
                      <a:pPr algn="ctr" fontAlgn="ctr"/>
                      <a:r>
                        <a:rPr lang="ru-KZ" sz="900" b="0" i="0" u="none" strike="noStrike" cap="none">
                          <a:solidFill>
                            <a:schemeClr val="dk1"/>
                          </a:solidFill>
                          <a:latin typeface="+mn-lt"/>
                          <a:ea typeface="+mn-ea"/>
                          <a:cs typeface="+mn-cs"/>
                          <a:sym typeface="Arial"/>
                        </a:rPr>
                        <a:t>215</a:t>
                      </a:r>
                    </a:p>
                  </a:txBody>
                  <a:tcPr marL="9525" marR="9525" marT="9525" marB="0" anchor="ctr"/>
                </a:tc>
                <a:tc>
                  <a:txBody>
                    <a:bodyPr/>
                    <a:lstStyle/>
                    <a:p>
                      <a:pPr algn="ctr" fontAlgn="ctr"/>
                      <a:r>
                        <a:rPr lang="ru-KZ" sz="900" b="0" i="0" u="none" strike="noStrike" cap="none">
                          <a:solidFill>
                            <a:schemeClr val="dk1"/>
                          </a:solidFill>
                          <a:latin typeface="+mn-lt"/>
                          <a:ea typeface="+mn-ea"/>
                          <a:cs typeface="+mn-cs"/>
                          <a:sym typeface="Arial"/>
                        </a:rPr>
                        <a:t>196</a:t>
                      </a:r>
                    </a:p>
                  </a:txBody>
                  <a:tcPr marL="9525" marR="9525" marT="9525" marB="0" anchor="ctr"/>
                </a:tc>
                <a:tc>
                  <a:txBody>
                    <a:bodyPr/>
                    <a:lstStyle/>
                    <a:p>
                      <a:pPr algn="ctr" fontAlgn="ctr"/>
                      <a:r>
                        <a:rPr lang="ru-KZ" sz="900" b="0" i="0" u="none" strike="noStrike" cap="none">
                          <a:solidFill>
                            <a:schemeClr val="dk1"/>
                          </a:solidFill>
                          <a:latin typeface="+mn-lt"/>
                          <a:ea typeface="+mn-ea"/>
                          <a:cs typeface="+mn-cs"/>
                          <a:sym typeface="Arial"/>
                        </a:rPr>
                        <a:t>212</a:t>
                      </a:r>
                    </a:p>
                  </a:txBody>
                  <a:tcPr marL="9525" marR="9525" marT="9525" marB="0" anchor="ctr"/>
                </a:tc>
                <a:tc>
                  <a:txBody>
                    <a:bodyPr/>
                    <a:lstStyle/>
                    <a:p>
                      <a:pPr algn="ctr" fontAlgn="ctr"/>
                      <a:r>
                        <a:rPr lang="ru-KZ" sz="900" b="0" i="0" u="none" strike="noStrike" cap="none" dirty="0">
                          <a:solidFill>
                            <a:schemeClr val="dk1"/>
                          </a:solidFill>
                          <a:latin typeface="+mn-lt"/>
                          <a:ea typeface="+mn-ea"/>
                          <a:cs typeface="+mn-cs"/>
                          <a:sym typeface="Arial"/>
                        </a:rPr>
                        <a:t>511</a:t>
                      </a:r>
                    </a:p>
                  </a:txBody>
                  <a:tcPr marL="9525" marR="9525" marT="9525" marB="0" anchor="ctr"/>
                </a:tc>
                <a:tc>
                  <a:txBody>
                    <a:bodyPr/>
                    <a:lstStyle/>
                    <a:p>
                      <a:pPr algn="ctr" fontAlgn="ctr"/>
                      <a:r>
                        <a:rPr lang="ru-KZ" sz="1050" b="1" i="0" u="none" strike="noStrike" cap="none" dirty="0">
                          <a:solidFill>
                            <a:schemeClr val="dk1"/>
                          </a:solidFill>
                          <a:latin typeface="+mn-lt"/>
                          <a:ea typeface="+mn-ea"/>
                          <a:cs typeface="+mn-cs"/>
                          <a:sym typeface="Arial"/>
                        </a:rPr>
                        <a:t>5,7%</a:t>
                      </a:r>
                    </a:p>
                  </a:txBody>
                  <a:tcPr marL="9525" marR="9525" marT="9525" marB="0" anchor="ctr"/>
                </a:tc>
                <a:extLst>
                  <a:ext uri="{0D108BD9-81ED-4DB2-BD59-A6C34878D82A}">
                    <a16:rowId xmlns:a16="http://schemas.microsoft.com/office/drawing/2014/main" val="3915778474"/>
                  </a:ext>
                </a:extLst>
              </a:tr>
              <a:tr h="252035">
                <a:tc vMerge="1">
                  <a:txBody>
                    <a:bodyPr/>
                    <a:lstStyle/>
                    <a:p>
                      <a:endParaRPr lang="ru-KZ" sz="1100" dirty="0"/>
                    </a:p>
                  </a:txBody>
                  <a:tcPr/>
                </a:tc>
                <a:tc>
                  <a:txBody>
                    <a:bodyPr/>
                    <a:lstStyle/>
                    <a:p>
                      <a:pPr marL="72000" algn="l" fontAlgn="b"/>
                      <a:r>
                        <a:rPr lang="ru-RU" sz="800" b="0" i="0" u="none" strike="noStrike" cap="none" dirty="0">
                          <a:solidFill>
                            <a:schemeClr val="dk1"/>
                          </a:solidFill>
                          <a:latin typeface="+mn-lt"/>
                          <a:ea typeface="+mn-ea"/>
                          <a:cs typeface="+mn-cs"/>
                          <a:sym typeface="Arial"/>
                        </a:rPr>
                        <a:t>3 </a:t>
                      </a:r>
                      <a:r>
                        <a:rPr lang="ru-RU" sz="800" b="0" i="0" u="none" strike="noStrike" cap="none" dirty="0" err="1">
                          <a:solidFill>
                            <a:schemeClr val="dk1"/>
                          </a:solidFill>
                          <a:latin typeface="+mn-lt"/>
                          <a:ea typeface="+mn-ea"/>
                          <a:cs typeface="+mn-cs"/>
                          <a:sym typeface="Arial"/>
                        </a:rPr>
                        <a:t>Қоғамдық</a:t>
                      </a:r>
                      <a:r>
                        <a:rPr lang="ru-RU" sz="800" b="0" i="0" u="none" strike="noStrike" cap="none" dirty="0">
                          <a:solidFill>
                            <a:schemeClr val="dk1"/>
                          </a:solidFill>
                          <a:latin typeface="+mn-lt"/>
                          <a:ea typeface="+mn-ea"/>
                          <a:cs typeface="+mn-cs"/>
                          <a:sym typeface="Arial"/>
                        </a:rPr>
                        <a:t> </a:t>
                      </a:r>
                      <a:r>
                        <a:rPr lang="ru-RU" sz="800" b="0" i="0" u="none" strike="noStrike" cap="none" dirty="0" err="1">
                          <a:solidFill>
                            <a:schemeClr val="dk1"/>
                          </a:solidFill>
                          <a:latin typeface="+mn-lt"/>
                          <a:ea typeface="+mn-ea"/>
                          <a:cs typeface="+mn-cs"/>
                          <a:sym typeface="Arial"/>
                        </a:rPr>
                        <a:t>ғылымдар</a:t>
                      </a:r>
                      <a:r>
                        <a:rPr lang="ru-RU" sz="800" b="0" i="0" u="none" strike="noStrike" cap="none" dirty="0">
                          <a:solidFill>
                            <a:schemeClr val="dk1"/>
                          </a:solidFill>
                          <a:latin typeface="+mn-lt"/>
                          <a:ea typeface="+mn-ea"/>
                          <a:cs typeface="+mn-cs"/>
                          <a:sym typeface="Arial"/>
                        </a:rPr>
                        <a:t> </a:t>
                      </a:r>
                      <a:r>
                        <a:rPr lang="ru-RU" sz="800" b="0" i="0" u="none" strike="noStrike" cap="none" dirty="0" err="1">
                          <a:solidFill>
                            <a:schemeClr val="dk1"/>
                          </a:solidFill>
                          <a:latin typeface="+mn-lt"/>
                          <a:ea typeface="+mn-ea"/>
                          <a:cs typeface="+mn-cs"/>
                          <a:sym typeface="Arial"/>
                        </a:rPr>
                        <a:t>бойынша</a:t>
                      </a:r>
                      <a:r>
                        <a:rPr lang="ru-RU" sz="800" b="0" i="0" u="none" strike="noStrike" cap="none" dirty="0">
                          <a:solidFill>
                            <a:schemeClr val="dk1"/>
                          </a:solidFill>
                          <a:latin typeface="+mn-lt"/>
                          <a:ea typeface="+mn-ea"/>
                          <a:cs typeface="+mn-cs"/>
                          <a:sym typeface="Arial"/>
                        </a:rPr>
                        <a:t> орта </a:t>
                      </a:r>
                      <a:r>
                        <a:rPr lang="ru-RU" sz="800" b="0" i="0" u="none" strike="noStrike" cap="none" dirty="0" err="1">
                          <a:solidFill>
                            <a:schemeClr val="dk1"/>
                          </a:solidFill>
                          <a:latin typeface="+mn-lt"/>
                          <a:ea typeface="+mn-ea"/>
                          <a:cs typeface="+mn-cs"/>
                          <a:sym typeface="Arial"/>
                        </a:rPr>
                        <a:t>мектеп</a:t>
                      </a:r>
                      <a:r>
                        <a:rPr lang="ru-RU" sz="800" b="0" i="0" u="none" strike="noStrike" cap="none" dirty="0">
                          <a:solidFill>
                            <a:schemeClr val="dk1"/>
                          </a:solidFill>
                          <a:latin typeface="+mn-lt"/>
                          <a:ea typeface="+mn-ea"/>
                          <a:cs typeface="+mn-cs"/>
                          <a:sym typeface="Arial"/>
                        </a:rPr>
                        <a:t> </a:t>
                      </a:r>
                      <a:r>
                        <a:rPr lang="ru-RU" sz="800" b="0" i="0" u="none" strike="noStrike" cap="none" dirty="0" err="1">
                          <a:solidFill>
                            <a:schemeClr val="dk1"/>
                          </a:solidFill>
                          <a:latin typeface="+mn-lt"/>
                          <a:ea typeface="+mn-ea"/>
                          <a:cs typeface="+mn-cs"/>
                          <a:sym typeface="Arial"/>
                        </a:rPr>
                        <a:t>мұғалімдері</a:t>
                      </a:r>
                      <a:endParaRPr lang="ru-RU" sz="800" b="0" i="0" u="none" strike="noStrike" cap="none" dirty="0">
                        <a:solidFill>
                          <a:schemeClr val="dk1"/>
                        </a:solidFill>
                        <a:latin typeface="+mn-lt"/>
                        <a:ea typeface="+mn-ea"/>
                        <a:cs typeface="+mn-cs"/>
                        <a:sym typeface="Arial"/>
                      </a:endParaRPr>
                    </a:p>
                  </a:txBody>
                  <a:tcPr marL="9525" marR="9525" marT="9525" marB="0" anchor="ctr"/>
                </a:tc>
                <a:tc>
                  <a:txBody>
                    <a:bodyPr/>
                    <a:lstStyle/>
                    <a:p>
                      <a:pPr algn="ctr" fontAlgn="b"/>
                      <a:r>
                        <a:rPr lang="ru-KZ" sz="900" b="0" i="1" u="none" strike="noStrike" cap="none" dirty="0">
                          <a:solidFill>
                            <a:schemeClr val="dk1"/>
                          </a:solidFill>
                          <a:latin typeface="+mn-lt"/>
                          <a:ea typeface="+mn-ea"/>
                          <a:cs typeface="+mn-cs"/>
                          <a:sym typeface="Arial"/>
                        </a:rPr>
                        <a:t>2350-3</a:t>
                      </a:r>
                    </a:p>
                  </a:txBody>
                  <a:tcPr marL="9525" marR="9525" marT="9525" marB="0" anchor="ctr"/>
                </a:tc>
                <a:tc>
                  <a:txBody>
                    <a:bodyPr/>
                    <a:lstStyle/>
                    <a:p>
                      <a:pPr algn="ctr" fontAlgn="ctr"/>
                      <a:r>
                        <a:rPr lang="ru-KZ" sz="1050" b="1" i="0" u="none" strike="noStrike" cap="none" dirty="0">
                          <a:solidFill>
                            <a:schemeClr val="dk1"/>
                          </a:solidFill>
                          <a:latin typeface="+mn-lt"/>
                          <a:ea typeface="+mn-ea"/>
                          <a:cs typeface="+mn-cs"/>
                          <a:sym typeface="Arial"/>
                        </a:rPr>
                        <a:t>616</a:t>
                      </a:r>
                    </a:p>
                  </a:txBody>
                  <a:tcPr marL="9525" marR="9525" marT="9525" marB="0" anchor="ctr"/>
                </a:tc>
                <a:tc>
                  <a:txBody>
                    <a:bodyPr/>
                    <a:lstStyle/>
                    <a:p>
                      <a:pPr algn="ctr" fontAlgn="ctr"/>
                      <a:r>
                        <a:rPr lang="ru-KZ" sz="900" b="0" i="0" u="none" strike="noStrike" cap="none">
                          <a:solidFill>
                            <a:schemeClr val="dk1"/>
                          </a:solidFill>
                          <a:latin typeface="+mn-lt"/>
                          <a:ea typeface="+mn-ea"/>
                          <a:cs typeface="+mn-cs"/>
                          <a:sym typeface="Arial"/>
                        </a:rPr>
                        <a:t>86</a:t>
                      </a:r>
                    </a:p>
                  </a:txBody>
                  <a:tcPr marL="9525" marR="9525" marT="9525" marB="0" anchor="ctr"/>
                </a:tc>
                <a:tc>
                  <a:txBody>
                    <a:bodyPr/>
                    <a:lstStyle/>
                    <a:p>
                      <a:pPr algn="ctr" fontAlgn="ctr"/>
                      <a:r>
                        <a:rPr lang="ru-KZ" sz="900" b="0" i="0" u="none" strike="noStrike" cap="none">
                          <a:solidFill>
                            <a:schemeClr val="dk1"/>
                          </a:solidFill>
                          <a:latin typeface="+mn-lt"/>
                          <a:ea typeface="+mn-ea"/>
                          <a:cs typeface="+mn-cs"/>
                          <a:sym typeface="Arial"/>
                        </a:rPr>
                        <a:t>94</a:t>
                      </a:r>
                    </a:p>
                  </a:txBody>
                  <a:tcPr marL="9525" marR="9525" marT="9525" marB="0" anchor="ctr"/>
                </a:tc>
                <a:tc>
                  <a:txBody>
                    <a:bodyPr/>
                    <a:lstStyle/>
                    <a:p>
                      <a:pPr algn="ctr" fontAlgn="ctr"/>
                      <a:r>
                        <a:rPr lang="ru-KZ" sz="900" b="0" i="0" u="none" strike="noStrike" cap="none">
                          <a:solidFill>
                            <a:schemeClr val="dk1"/>
                          </a:solidFill>
                          <a:latin typeface="+mn-lt"/>
                          <a:ea typeface="+mn-ea"/>
                          <a:cs typeface="+mn-cs"/>
                          <a:sym typeface="Arial"/>
                        </a:rPr>
                        <a:t>329</a:t>
                      </a:r>
                    </a:p>
                  </a:txBody>
                  <a:tcPr marL="9525" marR="9525" marT="9525" marB="0" anchor="ctr"/>
                </a:tc>
                <a:tc>
                  <a:txBody>
                    <a:bodyPr/>
                    <a:lstStyle/>
                    <a:p>
                      <a:pPr algn="ctr" fontAlgn="ctr"/>
                      <a:r>
                        <a:rPr lang="ru-KZ" sz="900" b="0" i="0" u="none" strike="noStrike" cap="none" dirty="0">
                          <a:solidFill>
                            <a:schemeClr val="dk1"/>
                          </a:solidFill>
                          <a:latin typeface="+mn-lt"/>
                          <a:ea typeface="+mn-ea"/>
                          <a:cs typeface="+mn-cs"/>
                          <a:sym typeface="Arial"/>
                        </a:rPr>
                        <a:t>107</a:t>
                      </a:r>
                    </a:p>
                  </a:txBody>
                  <a:tcPr marL="9525" marR="9525" marT="9525" marB="0" anchor="ctr"/>
                </a:tc>
                <a:tc>
                  <a:txBody>
                    <a:bodyPr/>
                    <a:lstStyle/>
                    <a:p>
                      <a:pPr algn="ctr" fontAlgn="ctr"/>
                      <a:r>
                        <a:rPr lang="ru-KZ" sz="1050" b="1" i="0" u="none" strike="noStrike" cap="none" dirty="0">
                          <a:solidFill>
                            <a:schemeClr val="dk1"/>
                          </a:solidFill>
                          <a:latin typeface="+mn-lt"/>
                          <a:ea typeface="+mn-ea"/>
                          <a:cs typeface="+mn-cs"/>
                          <a:sym typeface="Arial"/>
                        </a:rPr>
                        <a:t>3,1%</a:t>
                      </a:r>
                    </a:p>
                  </a:txBody>
                  <a:tcPr marL="9525" marR="9525" marT="9525" marB="0" anchor="ctr"/>
                </a:tc>
                <a:extLst>
                  <a:ext uri="{0D108BD9-81ED-4DB2-BD59-A6C34878D82A}">
                    <a16:rowId xmlns:a16="http://schemas.microsoft.com/office/drawing/2014/main" val="370619722"/>
                  </a:ext>
                </a:extLst>
              </a:tr>
              <a:tr h="252035">
                <a:tc vMerge="1">
                  <a:txBody>
                    <a:bodyPr/>
                    <a:lstStyle/>
                    <a:p>
                      <a:endParaRPr lang="ru-KZ" sz="1100" dirty="0"/>
                    </a:p>
                  </a:txBody>
                  <a:tcPr/>
                </a:tc>
                <a:tc>
                  <a:txBody>
                    <a:bodyPr/>
                    <a:lstStyle/>
                    <a:p>
                      <a:pPr marL="72000" algn="l" fontAlgn="b"/>
                      <a:r>
                        <a:rPr lang="ru-RU" sz="800" b="0" i="0" u="none" strike="noStrike" cap="none" dirty="0">
                          <a:solidFill>
                            <a:schemeClr val="dk1"/>
                          </a:solidFill>
                          <a:latin typeface="+mn-lt"/>
                          <a:ea typeface="+mn-ea"/>
                          <a:cs typeface="+mn-cs"/>
                          <a:sym typeface="Arial"/>
                        </a:rPr>
                        <a:t>4 </a:t>
                      </a:r>
                      <a:r>
                        <a:rPr lang="ru-RU" sz="800" b="0" i="0" u="none" strike="noStrike" cap="none" dirty="0" err="1">
                          <a:solidFill>
                            <a:schemeClr val="dk1"/>
                          </a:solidFill>
                          <a:latin typeface="+mn-lt"/>
                          <a:ea typeface="+mn-ea"/>
                          <a:cs typeface="+mn-cs"/>
                          <a:sym typeface="Arial"/>
                        </a:rPr>
                        <a:t>Әртүрлі</a:t>
                      </a:r>
                      <a:r>
                        <a:rPr lang="ru-RU" sz="800" b="0" i="0" u="none" strike="noStrike" cap="none" dirty="0">
                          <a:solidFill>
                            <a:schemeClr val="dk1"/>
                          </a:solidFill>
                          <a:latin typeface="+mn-lt"/>
                          <a:ea typeface="+mn-ea"/>
                          <a:cs typeface="+mn-cs"/>
                          <a:sym typeface="Arial"/>
                        </a:rPr>
                        <a:t> </a:t>
                      </a:r>
                      <a:r>
                        <a:rPr lang="ru-RU" sz="800" b="0" i="0" u="none" strike="noStrike" cap="none" dirty="0" err="1">
                          <a:solidFill>
                            <a:schemeClr val="dk1"/>
                          </a:solidFill>
                          <a:latin typeface="+mn-lt"/>
                          <a:ea typeface="+mn-ea"/>
                          <a:cs typeface="+mn-cs"/>
                          <a:sym typeface="Arial"/>
                        </a:rPr>
                        <a:t>жұмысты</a:t>
                      </a:r>
                      <a:r>
                        <a:rPr lang="ru-RU" sz="800" b="0" i="0" u="none" strike="noStrike" cap="none" dirty="0">
                          <a:solidFill>
                            <a:schemeClr val="dk1"/>
                          </a:solidFill>
                          <a:latin typeface="+mn-lt"/>
                          <a:ea typeface="+mn-ea"/>
                          <a:cs typeface="+mn-cs"/>
                          <a:sym typeface="Arial"/>
                        </a:rPr>
                        <a:t> </a:t>
                      </a:r>
                      <a:r>
                        <a:rPr lang="ru-RU" sz="800" b="0" i="0" u="none" strike="noStrike" cap="none" dirty="0" err="1">
                          <a:solidFill>
                            <a:schemeClr val="dk1"/>
                          </a:solidFill>
                          <a:latin typeface="+mn-lt"/>
                          <a:ea typeface="+mn-ea"/>
                          <a:cs typeface="+mn-cs"/>
                          <a:sym typeface="Arial"/>
                        </a:rPr>
                        <a:t>атқарушылар</a:t>
                      </a:r>
                      <a:endParaRPr lang="ru-RU" sz="800" b="0" i="0" u="none" strike="noStrike" cap="none" dirty="0">
                        <a:solidFill>
                          <a:schemeClr val="dk1"/>
                        </a:solidFill>
                        <a:latin typeface="+mn-lt"/>
                        <a:ea typeface="+mn-ea"/>
                        <a:cs typeface="+mn-cs"/>
                        <a:sym typeface="Arial"/>
                      </a:endParaRPr>
                    </a:p>
                  </a:txBody>
                  <a:tcPr marL="9525" marR="9525" marT="9525" marB="0" anchor="ctr"/>
                </a:tc>
                <a:tc>
                  <a:txBody>
                    <a:bodyPr/>
                    <a:lstStyle/>
                    <a:p>
                      <a:pPr algn="ctr" fontAlgn="b"/>
                      <a:r>
                        <a:rPr lang="ru-KZ" sz="900" b="0" i="1" u="none" strike="noStrike" cap="none" dirty="0">
                          <a:solidFill>
                            <a:schemeClr val="dk1"/>
                          </a:solidFill>
                          <a:latin typeface="+mn-lt"/>
                          <a:ea typeface="+mn-ea"/>
                          <a:cs typeface="+mn-cs"/>
                          <a:sym typeface="Arial"/>
                        </a:rPr>
                        <a:t>9629-7</a:t>
                      </a:r>
                    </a:p>
                  </a:txBody>
                  <a:tcPr marL="9525" marR="9525" marT="9525" marB="0" anchor="ctr"/>
                </a:tc>
                <a:tc>
                  <a:txBody>
                    <a:bodyPr/>
                    <a:lstStyle/>
                    <a:p>
                      <a:pPr algn="ctr" fontAlgn="ctr"/>
                      <a:r>
                        <a:rPr lang="ru-KZ" sz="1050" b="1" i="0" u="none" strike="noStrike" cap="none" dirty="0">
                          <a:solidFill>
                            <a:schemeClr val="dk1"/>
                          </a:solidFill>
                          <a:latin typeface="+mn-lt"/>
                          <a:ea typeface="+mn-ea"/>
                          <a:cs typeface="+mn-cs"/>
                          <a:sym typeface="Arial"/>
                        </a:rPr>
                        <a:t>459</a:t>
                      </a:r>
                    </a:p>
                  </a:txBody>
                  <a:tcPr marL="9525" marR="9525" marT="9525" marB="0" anchor="ctr"/>
                </a:tc>
                <a:tc>
                  <a:txBody>
                    <a:bodyPr/>
                    <a:lstStyle/>
                    <a:p>
                      <a:pPr algn="ctr" fontAlgn="ctr"/>
                      <a:r>
                        <a:rPr lang="ru-KZ" sz="900" b="0" i="0" u="none" strike="noStrike" cap="none">
                          <a:solidFill>
                            <a:schemeClr val="dk1"/>
                          </a:solidFill>
                          <a:latin typeface="+mn-lt"/>
                          <a:ea typeface="+mn-ea"/>
                          <a:cs typeface="+mn-cs"/>
                          <a:sym typeface="Arial"/>
                        </a:rPr>
                        <a:t>67</a:t>
                      </a:r>
                    </a:p>
                  </a:txBody>
                  <a:tcPr marL="9525" marR="9525" marT="9525" marB="0" anchor="ctr"/>
                </a:tc>
                <a:tc>
                  <a:txBody>
                    <a:bodyPr/>
                    <a:lstStyle/>
                    <a:p>
                      <a:pPr algn="ctr" fontAlgn="ctr"/>
                      <a:r>
                        <a:rPr lang="ru-KZ" sz="900" b="0" i="0" u="none" strike="noStrike" cap="none">
                          <a:solidFill>
                            <a:schemeClr val="dk1"/>
                          </a:solidFill>
                          <a:latin typeface="+mn-lt"/>
                          <a:ea typeface="+mn-ea"/>
                          <a:cs typeface="+mn-cs"/>
                          <a:sym typeface="Arial"/>
                        </a:rPr>
                        <a:t>113</a:t>
                      </a:r>
                    </a:p>
                  </a:txBody>
                  <a:tcPr marL="9525" marR="9525" marT="9525" marB="0" anchor="ctr"/>
                </a:tc>
                <a:tc>
                  <a:txBody>
                    <a:bodyPr/>
                    <a:lstStyle/>
                    <a:p>
                      <a:pPr algn="ctr" fontAlgn="ctr"/>
                      <a:r>
                        <a:rPr lang="ru-KZ" sz="900" b="0" i="0" u="none" strike="noStrike" cap="none">
                          <a:solidFill>
                            <a:schemeClr val="dk1"/>
                          </a:solidFill>
                          <a:latin typeface="+mn-lt"/>
                          <a:ea typeface="+mn-ea"/>
                          <a:cs typeface="+mn-cs"/>
                          <a:sym typeface="Arial"/>
                        </a:rPr>
                        <a:t>143</a:t>
                      </a:r>
                    </a:p>
                  </a:txBody>
                  <a:tcPr marL="9525" marR="9525" marT="9525" marB="0" anchor="ctr"/>
                </a:tc>
                <a:tc>
                  <a:txBody>
                    <a:bodyPr/>
                    <a:lstStyle/>
                    <a:p>
                      <a:pPr algn="ctr" fontAlgn="ctr"/>
                      <a:r>
                        <a:rPr lang="ru-KZ" sz="900" b="0" i="0" u="none" strike="noStrike" cap="none" dirty="0">
                          <a:solidFill>
                            <a:schemeClr val="dk1"/>
                          </a:solidFill>
                          <a:latin typeface="+mn-lt"/>
                          <a:ea typeface="+mn-ea"/>
                          <a:cs typeface="+mn-cs"/>
                          <a:sym typeface="Arial"/>
                        </a:rPr>
                        <a:t>136</a:t>
                      </a:r>
                    </a:p>
                  </a:txBody>
                  <a:tcPr marL="9525" marR="9525" marT="9525" marB="0" anchor="ctr"/>
                </a:tc>
                <a:tc>
                  <a:txBody>
                    <a:bodyPr/>
                    <a:lstStyle/>
                    <a:p>
                      <a:pPr algn="ctr" fontAlgn="ctr"/>
                      <a:r>
                        <a:rPr lang="ru-KZ" sz="1050" b="1" i="0" u="none" strike="noStrike" cap="none" dirty="0">
                          <a:solidFill>
                            <a:schemeClr val="dk1"/>
                          </a:solidFill>
                          <a:latin typeface="+mn-lt"/>
                          <a:ea typeface="+mn-ea"/>
                          <a:cs typeface="+mn-cs"/>
                          <a:sym typeface="Arial"/>
                        </a:rPr>
                        <a:t>2,3%</a:t>
                      </a:r>
                    </a:p>
                  </a:txBody>
                  <a:tcPr marL="9525" marR="9525" marT="9525" marB="0" anchor="ctr"/>
                </a:tc>
                <a:extLst>
                  <a:ext uri="{0D108BD9-81ED-4DB2-BD59-A6C34878D82A}">
                    <a16:rowId xmlns:a16="http://schemas.microsoft.com/office/drawing/2014/main" val="3666239747"/>
                  </a:ext>
                </a:extLst>
              </a:tr>
              <a:tr h="252035">
                <a:tc vMerge="1">
                  <a:txBody>
                    <a:bodyPr/>
                    <a:lstStyle/>
                    <a:p>
                      <a:endParaRPr lang="ru-KZ" sz="1100" dirty="0"/>
                    </a:p>
                  </a:txBody>
                  <a:tcPr/>
                </a:tc>
                <a:tc>
                  <a:txBody>
                    <a:bodyPr/>
                    <a:lstStyle/>
                    <a:p>
                      <a:pPr marL="72000" algn="l" fontAlgn="b"/>
                      <a:r>
                        <a:rPr lang="ru-RU" sz="800" b="0" i="0" u="none" strike="noStrike" cap="none" dirty="0">
                          <a:solidFill>
                            <a:schemeClr val="dk1"/>
                          </a:solidFill>
                          <a:latin typeface="+mn-lt"/>
                          <a:ea typeface="+mn-ea"/>
                          <a:cs typeface="+mn-cs"/>
                          <a:sym typeface="Arial"/>
                        </a:rPr>
                        <a:t>5 </a:t>
                      </a:r>
                      <a:r>
                        <a:rPr lang="ru-RU" sz="800" b="0" i="0" u="none" strike="noStrike" cap="none" dirty="0" err="1">
                          <a:solidFill>
                            <a:schemeClr val="dk1"/>
                          </a:solidFill>
                          <a:latin typeface="+mn-lt"/>
                          <a:ea typeface="+mn-ea"/>
                          <a:cs typeface="+mn-cs"/>
                          <a:sym typeface="Arial"/>
                        </a:rPr>
                        <a:t>Мектепке</a:t>
                      </a:r>
                      <a:r>
                        <a:rPr lang="ru-RU" sz="800" b="0" i="0" u="none" strike="noStrike" cap="none" dirty="0">
                          <a:solidFill>
                            <a:schemeClr val="dk1"/>
                          </a:solidFill>
                          <a:latin typeface="+mn-lt"/>
                          <a:ea typeface="+mn-ea"/>
                          <a:cs typeface="+mn-cs"/>
                          <a:sym typeface="Arial"/>
                        </a:rPr>
                        <a:t> </a:t>
                      </a:r>
                      <a:r>
                        <a:rPr lang="ru-RU" sz="800" b="0" i="0" u="none" strike="noStrike" cap="none" dirty="0" err="1">
                          <a:solidFill>
                            <a:schemeClr val="dk1"/>
                          </a:solidFill>
                          <a:latin typeface="+mn-lt"/>
                          <a:ea typeface="+mn-ea"/>
                          <a:cs typeface="+mn-cs"/>
                          <a:sym typeface="Arial"/>
                        </a:rPr>
                        <a:t>дейінгі</a:t>
                      </a:r>
                      <a:r>
                        <a:rPr lang="ru-RU" sz="800" b="0" i="0" u="none" strike="noStrike" cap="none" dirty="0">
                          <a:solidFill>
                            <a:schemeClr val="dk1"/>
                          </a:solidFill>
                          <a:latin typeface="+mn-lt"/>
                          <a:ea typeface="+mn-ea"/>
                          <a:cs typeface="+mn-cs"/>
                          <a:sym typeface="Arial"/>
                        </a:rPr>
                        <a:t> </a:t>
                      </a:r>
                      <a:r>
                        <a:rPr lang="ru-RU" sz="800" b="0" i="0" u="none" strike="noStrike" cap="none" dirty="0" err="1">
                          <a:solidFill>
                            <a:schemeClr val="dk1"/>
                          </a:solidFill>
                          <a:latin typeface="+mn-lt"/>
                          <a:ea typeface="+mn-ea"/>
                          <a:cs typeface="+mn-cs"/>
                          <a:sym typeface="Arial"/>
                        </a:rPr>
                        <a:t>білім</a:t>
                      </a:r>
                      <a:r>
                        <a:rPr lang="ru-RU" sz="800" b="0" i="0" u="none" strike="noStrike" cap="none" dirty="0">
                          <a:solidFill>
                            <a:schemeClr val="dk1"/>
                          </a:solidFill>
                          <a:latin typeface="+mn-lt"/>
                          <a:ea typeface="+mn-ea"/>
                          <a:cs typeface="+mn-cs"/>
                          <a:sym typeface="Arial"/>
                        </a:rPr>
                        <a:t> </a:t>
                      </a:r>
                      <a:r>
                        <a:rPr lang="ru-RU" sz="800" b="0" i="0" u="none" strike="noStrike" cap="none" dirty="0" err="1">
                          <a:solidFill>
                            <a:schemeClr val="dk1"/>
                          </a:solidFill>
                          <a:latin typeface="+mn-lt"/>
                          <a:ea typeface="+mn-ea"/>
                          <a:cs typeface="+mn-cs"/>
                          <a:sym typeface="Arial"/>
                        </a:rPr>
                        <a:t>берудегі</a:t>
                      </a:r>
                      <a:r>
                        <a:rPr lang="ru-RU" sz="800" b="0" i="0" u="none" strike="noStrike" cap="none" dirty="0">
                          <a:solidFill>
                            <a:schemeClr val="dk1"/>
                          </a:solidFill>
                          <a:latin typeface="+mn-lt"/>
                          <a:ea typeface="+mn-ea"/>
                          <a:cs typeface="+mn-cs"/>
                          <a:sym typeface="Arial"/>
                        </a:rPr>
                        <a:t> </a:t>
                      </a:r>
                      <a:r>
                        <a:rPr lang="ru-RU" sz="800" b="0" i="0" u="none" strike="noStrike" cap="none" dirty="0" err="1">
                          <a:solidFill>
                            <a:schemeClr val="dk1"/>
                          </a:solidFill>
                          <a:latin typeface="+mn-lt"/>
                          <a:ea typeface="+mn-ea"/>
                          <a:cs typeface="+mn-cs"/>
                          <a:sym typeface="Arial"/>
                        </a:rPr>
                        <a:t>тәрбиешілер</a:t>
                      </a:r>
                      <a:endParaRPr lang="ru-RU" sz="800" b="0" i="0" u="none" strike="noStrike" cap="none" dirty="0">
                        <a:solidFill>
                          <a:schemeClr val="dk1"/>
                        </a:solidFill>
                        <a:latin typeface="+mn-lt"/>
                        <a:ea typeface="+mn-ea"/>
                        <a:cs typeface="+mn-cs"/>
                        <a:sym typeface="Arial"/>
                      </a:endParaRPr>
                    </a:p>
                  </a:txBody>
                  <a:tcPr marL="9525" marR="9525" marT="9525" marB="0" anchor="ctr"/>
                </a:tc>
                <a:tc>
                  <a:txBody>
                    <a:bodyPr/>
                    <a:lstStyle/>
                    <a:p>
                      <a:pPr algn="ctr" fontAlgn="b"/>
                      <a:r>
                        <a:rPr lang="ru-KZ" sz="900" b="0" i="1" u="none" strike="noStrike" cap="none" dirty="0">
                          <a:solidFill>
                            <a:schemeClr val="dk1"/>
                          </a:solidFill>
                          <a:latin typeface="+mn-lt"/>
                          <a:ea typeface="+mn-ea"/>
                          <a:cs typeface="+mn-cs"/>
                          <a:sym typeface="Arial"/>
                        </a:rPr>
                        <a:t>2362-0</a:t>
                      </a:r>
                    </a:p>
                  </a:txBody>
                  <a:tcPr marL="9525" marR="9525" marT="9525" marB="0" anchor="ctr"/>
                </a:tc>
                <a:tc>
                  <a:txBody>
                    <a:bodyPr/>
                    <a:lstStyle/>
                    <a:p>
                      <a:pPr algn="ctr" fontAlgn="ctr"/>
                      <a:r>
                        <a:rPr lang="ru-KZ" sz="1050" b="1" i="0" u="none" strike="noStrike" cap="none" dirty="0">
                          <a:solidFill>
                            <a:schemeClr val="dk1"/>
                          </a:solidFill>
                          <a:latin typeface="+mn-lt"/>
                          <a:ea typeface="+mn-ea"/>
                          <a:cs typeface="+mn-cs"/>
                          <a:sym typeface="Arial"/>
                        </a:rPr>
                        <a:t>393</a:t>
                      </a:r>
                    </a:p>
                  </a:txBody>
                  <a:tcPr marL="9525" marR="9525" marT="9525" marB="0" anchor="ctr"/>
                </a:tc>
                <a:tc>
                  <a:txBody>
                    <a:bodyPr/>
                    <a:lstStyle/>
                    <a:p>
                      <a:pPr algn="ctr" fontAlgn="ctr"/>
                      <a:r>
                        <a:rPr lang="ru-KZ" sz="900" b="0" i="0" u="none" strike="noStrike" cap="none">
                          <a:solidFill>
                            <a:schemeClr val="dk1"/>
                          </a:solidFill>
                          <a:latin typeface="+mn-lt"/>
                          <a:ea typeface="+mn-ea"/>
                          <a:cs typeface="+mn-cs"/>
                          <a:sym typeface="Arial"/>
                        </a:rPr>
                        <a:t>78</a:t>
                      </a:r>
                    </a:p>
                  </a:txBody>
                  <a:tcPr marL="9525" marR="9525" marT="9525" marB="0" anchor="ctr"/>
                </a:tc>
                <a:tc>
                  <a:txBody>
                    <a:bodyPr/>
                    <a:lstStyle/>
                    <a:p>
                      <a:pPr algn="ctr" fontAlgn="ctr"/>
                      <a:r>
                        <a:rPr lang="ru-KZ" sz="900" b="0" i="0" u="none" strike="noStrike" cap="none">
                          <a:solidFill>
                            <a:schemeClr val="dk1"/>
                          </a:solidFill>
                          <a:latin typeface="+mn-lt"/>
                          <a:ea typeface="+mn-ea"/>
                          <a:cs typeface="+mn-cs"/>
                          <a:sym typeface="Arial"/>
                        </a:rPr>
                        <a:t>65</a:t>
                      </a:r>
                    </a:p>
                  </a:txBody>
                  <a:tcPr marL="9525" marR="9525" marT="9525" marB="0" anchor="ctr"/>
                </a:tc>
                <a:tc>
                  <a:txBody>
                    <a:bodyPr/>
                    <a:lstStyle/>
                    <a:p>
                      <a:pPr algn="ctr" fontAlgn="ctr"/>
                      <a:r>
                        <a:rPr lang="ru-KZ" sz="900" b="0" i="0" u="none" strike="noStrike" cap="none">
                          <a:solidFill>
                            <a:schemeClr val="dk1"/>
                          </a:solidFill>
                          <a:latin typeface="+mn-lt"/>
                          <a:ea typeface="+mn-ea"/>
                          <a:cs typeface="+mn-cs"/>
                          <a:sym typeface="Arial"/>
                        </a:rPr>
                        <a:t>146</a:t>
                      </a:r>
                    </a:p>
                  </a:txBody>
                  <a:tcPr marL="9525" marR="9525" marT="9525" marB="0" anchor="ctr"/>
                </a:tc>
                <a:tc>
                  <a:txBody>
                    <a:bodyPr/>
                    <a:lstStyle/>
                    <a:p>
                      <a:pPr algn="ctr" fontAlgn="ctr"/>
                      <a:r>
                        <a:rPr lang="ru-KZ" sz="900" b="0" i="0" u="none" strike="noStrike" cap="none" dirty="0">
                          <a:solidFill>
                            <a:schemeClr val="dk1"/>
                          </a:solidFill>
                          <a:latin typeface="+mn-lt"/>
                          <a:ea typeface="+mn-ea"/>
                          <a:cs typeface="+mn-cs"/>
                          <a:sym typeface="Arial"/>
                        </a:rPr>
                        <a:t>104</a:t>
                      </a:r>
                    </a:p>
                  </a:txBody>
                  <a:tcPr marL="9525" marR="9525" marT="9525" marB="0" anchor="ctr"/>
                </a:tc>
                <a:tc>
                  <a:txBody>
                    <a:bodyPr/>
                    <a:lstStyle/>
                    <a:p>
                      <a:pPr algn="ctr" fontAlgn="ctr"/>
                      <a:r>
                        <a:rPr lang="ru-KZ" sz="1050" b="1" i="0" u="none" strike="noStrike" cap="none" dirty="0">
                          <a:solidFill>
                            <a:schemeClr val="dk1"/>
                          </a:solidFill>
                          <a:latin typeface="+mn-lt"/>
                          <a:ea typeface="+mn-ea"/>
                          <a:cs typeface="+mn-cs"/>
                          <a:sym typeface="Arial"/>
                        </a:rPr>
                        <a:t>2,0%</a:t>
                      </a:r>
                    </a:p>
                  </a:txBody>
                  <a:tcPr marL="9525" marR="9525" marT="9525" marB="0" anchor="ctr"/>
                </a:tc>
                <a:extLst>
                  <a:ext uri="{0D108BD9-81ED-4DB2-BD59-A6C34878D82A}">
                    <a16:rowId xmlns:a16="http://schemas.microsoft.com/office/drawing/2014/main" val="412311137"/>
                  </a:ext>
                </a:extLst>
              </a:tr>
            </a:tbl>
          </a:graphicData>
        </a:graphic>
      </p:graphicFrame>
    </p:spTree>
    <p:extLst>
      <p:ext uri="{BB962C8B-B14F-4D97-AF65-F5344CB8AC3E}">
        <p14:creationId xmlns:p14="http://schemas.microsoft.com/office/powerpoint/2010/main" val="3609449254"/>
      </p:ext>
    </p:extLst>
  </p:cSld>
  <p:clrMapOvr>
    <a:masterClrMapping/>
  </p:clrMapOvr>
</p:sld>
</file>

<file path=ppt/slides/slide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Номер слайда 2">
            <a:extLst>
              <a:ext uri="{FF2B5EF4-FFF2-40B4-BE49-F238E27FC236}">
                <a16:creationId xmlns:a16="http://schemas.microsoft.com/office/drawing/2014/main" id="{0FE3E8E7-F31A-7D55-7372-1BEAD488D2B4}"/>
              </a:ext>
            </a:extLst>
          </p:cNvPr>
          <p:cNvSpPr>
            <a:spLocks noGrp="1"/>
          </p:cNvSpPr>
          <p:nvPr>
            <p:ph type="sldNum" sz="quarter" idx="12"/>
          </p:nvPr>
        </p:nvSpPr>
        <p:spPr/>
        <p:txBody>
          <a:bodyPr/>
          <a:lstStyle/>
          <a:p>
            <a:fld id="{4060C6F1-8618-4CCA-B45E-7B199C8F5830}" type="slidenum">
              <a:rPr lang="ru-RU" smtClean="0"/>
              <a:pPr/>
              <a:t>25</a:t>
            </a:fld>
            <a:r>
              <a:rPr lang="en-US" dirty="0"/>
              <a:t> </a:t>
            </a:r>
            <a:r>
              <a:rPr lang="ru-RU" dirty="0"/>
              <a:t>из 82</a:t>
            </a:r>
          </a:p>
        </p:txBody>
      </p:sp>
      <p:sp>
        <p:nvSpPr>
          <p:cNvPr id="2" name="Заголовок 3">
            <a:extLst>
              <a:ext uri="{FF2B5EF4-FFF2-40B4-BE49-F238E27FC236}">
                <a16:creationId xmlns:a16="http://schemas.microsoft.com/office/drawing/2014/main" id="{6B40C54E-AB09-425F-8B98-879F69EDE140}"/>
              </a:ext>
            </a:extLst>
          </p:cNvPr>
          <p:cNvSpPr txBox="1">
            <a:spLocks/>
          </p:cNvSpPr>
          <p:nvPr/>
        </p:nvSpPr>
        <p:spPr>
          <a:xfrm>
            <a:off x="72000" y="0"/>
            <a:ext cx="12120000" cy="859626"/>
          </a:xfrm>
          <a:prstGeom prst="rect">
            <a:avLst/>
          </a:prstGeom>
        </p:spPr>
        <p:txBody>
          <a:bodyPr anchor="ctr"/>
          <a:lstStyle>
            <a:defPPr marR="0" lvl="0" algn="l" rtl="0">
              <a:lnSpc>
                <a:spcPct val="100000"/>
              </a:lnSpc>
              <a:spcBef>
                <a:spcPts val="0"/>
              </a:spcBef>
              <a:spcAft>
                <a:spcPts val="0"/>
              </a:spcAft>
            </a:defPPr>
            <a:lvl1pPr marR="0" lvl="0" algn="l" rtl="0" eaLnBrk="1" hangingPunct="1">
              <a:lnSpc>
                <a:spcPct val="100000"/>
              </a:lnSpc>
              <a:spcBef>
                <a:spcPts val="0"/>
              </a:spcBef>
              <a:spcAft>
                <a:spcPts val="0"/>
              </a:spcAft>
              <a:buNone/>
              <a:defRPr sz="2667" b="1" i="0" u="none" strike="noStrike" cap="none">
                <a:solidFill>
                  <a:srgbClr val="007F76"/>
                </a:solidFill>
                <a:latin typeface="Arial" panose="020B0604020202020204" pitchFamily="34" charset="0"/>
                <a:ea typeface="Calibri" panose="020F0502020204030204" pitchFamily="34" charset="0"/>
                <a:cs typeface="Arial" panose="020B0604020202020204" pitchFamily="34" charset="0"/>
                <a:sym typeface="Arial"/>
              </a:defRPr>
            </a:lvl1pPr>
          </a:lstStyle>
          <a:p>
            <a:pPr defTabSz="914400"/>
            <a:r>
              <a:rPr lang="kk-KZ" dirty="0"/>
              <a:t>Абай облысы бойынша топ-10 бос жұмыс орындарының болжамы</a:t>
            </a:r>
            <a:endParaRPr lang="ru-KZ" kern="0" dirty="0"/>
          </a:p>
        </p:txBody>
      </p:sp>
      <p:graphicFrame>
        <p:nvGraphicFramePr>
          <p:cNvPr id="4" name="Таблица 3">
            <a:extLst>
              <a:ext uri="{FF2B5EF4-FFF2-40B4-BE49-F238E27FC236}">
                <a16:creationId xmlns:a16="http://schemas.microsoft.com/office/drawing/2014/main" id="{6DF87B24-59D4-648D-ECCC-9FBE7C4BF08A}"/>
              </a:ext>
            </a:extLst>
          </p:cNvPr>
          <p:cNvGraphicFramePr>
            <a:graphicFrameLocks noGrp="1"/>
          </p:cNvGraphicFramePr>
          <p:nvPr>
            <p:extLst>
              <p:ext uri="{D42A27DB-BD31-4B8C-83A1-F6EECF244321}">
                <p14:modId xmlns:p14="http://schemas.microsoft.com/office/powerpoint/2010/main" val="157610853"/>
              </p:ext>
            </p:extLst>
          </p:nvPr>
        </p:nvGraphicFramePr>
        <p:xfrm>
          <a:off x="141431" y="932399"/>
          <a:ext cx="11885729" cy="5617699"/>
        </p:xfrm>
        <a:graphic>
          <a:graphicData uri="http://schemas.openxmlformats.org/drawingml/2006/table">
            <a:tbl>
              <a:tblPr bandRow="1">
                <a:tableStyleId>{3B4B98B0-60AC-42C2-AFA5-B58CD77FA1E5}</a:tableStyleId>
              </a:tblPr>
              <a:tblGrid>
                <a:gridCol w="360812">
                  <a:extLst>
                    <a:ext uri="{9D8B030D-6E8A-4147-A177-3AD203B41FA5}">
                      <a16:colId xmlns:a16="http://schemas.microsoft.com/office/drawing/2014/main" val="2640444703"/>
                    </a:ext>
                  </a:extLst>
                </a:gridCol>
                <a:gridCol w="674456">
                  <a:extLst>
                    <a:ext uri="{9D8B030D-6E8A-4147-A177-3AD203B41FA5}">
                      <a16:colId xmlns:a16="http://schemas.microsoft.com/office/drawing/2014/main" val="308092926"/>
                    </a:ext>
                  </a:extLst>
                </a:gridCol>
                <a:gridCol w="4014030">
                  <a:extLst>
                    <a:ext uri="{9D8B030D-6E8A-4147-A177-3AD203B41FA5}">
                      <a16:colId xmlns:a16="http://schemas.microsoft.com/office/drawing/2014/main" val="2913193191"/>
                    </a:ext>
                  </a:extLst>
                </a:gridCol>
                <a:gridCol w="659670">
                  <a:extLst>
                    <a:ext uri="{9D8B030D-6E8A-4147-A177-3AD203B41FA5}">
                      <a16:colId xmlns:a16="http://schemas.microsoft.com/office/drawing/2014/main" val="3122760222"/>
                    </a:ext>
                  </a:extLst>
                </a:gridCol>
                <a:gridCol w="659670">
                  <a:extLst>
                    <a:ext uri="{9D8B030D-6E8A-4147-A177-3AD203B41FA5}">
                      <a16:colId xmlns:a16="http://schemas.microsoft.com/office/drawing/2014/main" val="463672542"/>
                    </a:ext>
                  </a:extLst>
                </a:gridCol>
                <a:gridCol w="659670">
                  <a:extLst>
                    <a:ext uri="{9D8B030D-6E8A-4147-A177-3AD203B41FA5}">
                      <a16:colId xmlns:a16="http://schemas.microsoft.com/office/drawing/2014/main" val="3124389490"/>
                    </a:ext>
                  </a:extLst>
                </a:gridCol>
                <a:gridCol w="659670">
                  <a:extLst>
                    <a:ext uri="{9D8B030D-6E8A-4147-A177-3AD203B41FA5}">
                      <a16:colId xmlns:a16="http://schemas.microsoft.com/office/drawing/2014/main" val="2941227421"/>
                    </a:ext>
                  </a:extLst>
                </a:gridCol>
                <a:gridCol w="659670">
                  <a:extLst>
                    <a:ext uri="{9D8B030D-6E8A-4147-A177-3AD203B41FA5}">
                      <a16:colId xmlns:a16="http://schemas.microsoft.com/office/drawing/2014/main" val="14517836"/>
                    </a:ext>
                  </a:extLst>
                </a:gridCol>
                <a:gridCol w="659670">
                  <a:extLst>
                    <a:ext uri="{9D8B030D-6E8A-4147-A177-3AD203B41FA5}">
                      <a16:colId xmlns:a16="http://schemas.microsoft.com/office/drawing/2014/main" val="2712067462"/>
                    </a:ext>
                  </a:extLst>
                </a:gridCol>
                <a:gridCol w="525731">
                  <a:extLst>
                    <a:ext uri="{9D8B030D-6E8A-4147-A177-3AD203B41FA5}">
                      <a16:colId xmlns:a16="http://schemas.microsoft.com/office/drawing/2014/main" val="926687325"/>
                    </a:ext>
                  </a:extLst>
                </a:gridCol>
                <a:gridCol w="525731">
                  <a:extLst>
                    <a:ext uri="{9D8B030D-6E8A-4147-A177-3AD203B41FA5}">
                      <a16:colId xmlns:a16="http://schemas.microsoft.com/office/drawing/2014/main" val="827406570"/>
                    </a:ext>
                  </a:extLst>
                </a:gridCol>
                <a:gridCol w="525731">
                  <a:extLst>
                    <a:ext uri="{9D8B030D-6E8A-4147-A177-3AD203B41FA5}">
                      <a16:colId xmlns:a16="http://schemas.microsoft.com/office/drawing/2014/main" val="2656866826"/>
                    </a:ext>
                  </a:extLst>
                </a:gridCol>
                <a:gridCol w="525731">
                  <a:extLst>
                    <a:ext uri="{9D8B030D-6E8A-4147-A177-3AD203B41FA5}">
                      <a16:colId xmlns:a16="http://schemas.microsoft.com/office/drawing/2014/main" val="3514456650"/>
                    </a:ext>
                  </a:extLst>
                </a:gridCol>
                <a:gridCol w="775487">
                  <a:extLst>
                    <a:ext uri="{9D8B030D-6E8A-4147-A177-3AD203B41FA5}">
                      <a16:colId xmlns:a16="http://schemas.microsoft.com/office/drawing/2014/main" val="3845195506"/>
                    </a:ext>
                  </a:extLst>
                </a:gridCol>
              </a:tblGrid>
              <a:tr h="185777">
                <a:tc rowSpan="2">
                  <a:txBody>
                    <a:bodyPr/>
                    <a:lstStyle/>
                    <a:p>
                      <a:pPr algn="ctr" rtl="0" fontAlgn="ctr"/>
                      <a:r>
                        <a:rPr lang="ru-RU" sz="1050" u="none" strike="noStrike" dirty="0">
                          <a:solidFill>
                            <a:srgbClr val="007F76"/>
                          </a:solidFill>
                          <a:effectLst/>
                          <a:latin typeface="Arial Narrow" panose="020B0606020202030204" pitchFamily="34" charset="0"/>
                        </a:rPr>
                        <a:t>№</a:t>
                      </a:r>
                      <a:endParaRPr lang="ru-RU" sz="1050" b="0" i="0" u="none" strike="noStrike" dirty="0">
                        <a:solidFill>
                          <a:srgbClr val="007F76"/>
                        </a:solidFill>
                        <a:effectLst/>
                        <a:latin typeface="Arial Narrow" panose="020B0606020202030204" pitchFamily="34" charset="0"/>
                      </a:endParaRPr>
                    </a:p>
                  </a:txBody>
                  <a:tcPr marL="6603" marR="6603" marT="0" marB="0"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rowSpan="2">
                  <a:txBody>
                    <a:bodyPr/>
                    <a:lstStyle/>
                    <a:p>
                      <a:pPr marL="0" algn="ctr" defTabSz="685800" rtl="0" eaLnBrk="1" fontAlgn="ctr" latinLnBrk="0" hangingPunct="1"/>
                      <a:r>
                        <a:rPr lang="ru-RU" sz="1050" b="0" i="0" u="none" strike="noStrike" cap="none" dirty="0">
                          <a:solidFill>
                            <a:srgbClr val="007F76"/>
                          </a:solidFill>
                          <a:effectLst/>
                          <a:latin typeface="Arial Narrow" panose="020B0606020202030204" pitchFamily="34" charset="0"/>
                          <a:ea typeface="+mn-ea"/>
                          <a:cs typeface="+mn-cs"/>
                          <a:sym typeface="Arial"/>
                        </a:rPr>
                        <a:t>ҰҚЖ-2017 </a:t>
                      </a:r>
                      <a:r>
                        <a:rPr lang="ru-RU" sz="1050" b="0" i="0" u="none" strike="noStrike" cap="none" dirty="0" err="1">
                          <a:solidFill>
                            <a:srgbClr val="007F76"/>
                          </a:solidFill>
                          <a:effectLst/>
                          <a:latin typeface="Arial Narrow" panose="020B0606020202030204" pitchFamily="34" charset="0"/>
                          <a:ea typeface="+mn-ea"/>
                          <a:cs typeface="+mn-cs"/>
                          <a:sym typeface="Arial"/>
                        </a:rPr>
                        <a:t>коді</a:t>
                      </a:r>
                      <a:endParaRPr lang="ru-RU" sz="1050" b="0" i="0" u="none" strike="noStrike" cap="none" dirty="0">
                        <a:solidFill>
                          <a:srgbClr val="007F76"/>
                        </a:solidFill>
                        <a:effectLst/>
                        <a:latin typeface="Arial Narrow" panose="020B0606020202030204" pitchFamily="34" charset="0"/>
                        <a:ea typeface="+mn-ea"/>
                        <a:cs typeface="+mn-cs"/>
                        <a:sym typeface="Arial"/>
                      </a:endParaRPr>
                    </a:p>
                  </a:txBody>
                  <a:tcPr marL="6603" marR="6603" marT="0" marB="0"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rowSpan="2">
                  <a:txBody>
                    <a:bodyPr/>
                    <a:lstStyle/>
                    <a:p>
                      <a:pPr algn="ctr" rtl="0" fontAlgn="ctr"/>
                      <a:r>
                        <a:rPr lang="ru-RU" sz="1050" u="none" strike="noStrike" dirty="0">
                          <a:solidFill>
                            <a:srgbClr val="007F76"/>
                          </a:solidFill>
                          <a:effectLst/>
                          <a:latin typeface="Arial Narrow" panose="020B0606020202030204" pitchFamily="34" charset="0"/>
                        </a:rPr>
                        <a:t>АТАУЫ</a:t>
                      </a:r>
                      <a:endParaRPr lang="ru-RU" sz="1050" b="0" i="0" u="none" strike="noStrike" dirty="0">
                        <a:solidFill>
                          <a:srgbClr val="007F76"/>
                        </a:solidFill>
                        <a:effectLst/>
                        <a:latin typeface="Arial Narrow" panose="020B0606020202030204" pitchFamily="34" charset="0"/>
                      </a:endParaRPr>
                    </a:p>
                  </a:txBody>
                  <a:tcPr marL="6603" marR="6603" marT="0" marB="0" anchor="ctr">
                    <a:lnL>
                      <a:noFill/>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rowSpan="2">
                  <a:txBody>
                    <a:bodyPr/>
                    <a:lstStyle/>
                    <a:p>
                      <a:pPr algn="ctr" fontAlgn="b"/>
                      <a:r>
                        <a:rPr lang="kk-KZ" sz="1050" u="none" strike="noStrike" dirty="0">
                          <a:solidFill>
                            <a:schemeClr val="tx1"/>
                          </a:solidFill>
                          <a:effectLst/>
                          <a:latin typeface="Arial Narrow" panose="020B0606020202030204" pitchFamily="34" charset="0"/>
                        </a:rPr>
                        <a:t>2022 ж. бос орындар</a:t>
                      </a:r>
                      <a:endParaRPr lang="ru-RU" sz="1050" b="0" i="0" u="none" strike="noStrike" dirty="0">
                        <a:solidFill>
                          <a:schemeClr val="tx1"/>
                        </a:solidFill>
                        <a:effectLst/>
                        <a:latin typeface="Arial Narrow" panose="020B0606020202030204" pitchFamily="34" charset="0"/>
                      </a:endParaRPr>
                    </a:p>
                  </a:txBody>
                  <a:tcPr marL="9525" marR="9525" marT="0" marB="0" anchor="ctr">
                    <a:lnL w="12700" cap="flat" cmpd="sng" algn="ctr">
                      <a:solidFill>
                        <a:schemeClr val="tx1"/>
                      </a:solidFill>
                      <a:prstDash val="solid"/>
                      <a:round/>
                      <a:headEnd type="none" w="med" len="med"/>
                      <a:tailEnd type="none" w="med" len="med"/>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gridSpan="4">
                  <a:txBody>
                    <a:bodyPr/>
                    <a:lstStyle/>
                    <a:p>
                      <a:pPr algn="ctr" fontAlgn="b"/>
                      <a:r>
                        <a:rPr lang="ru-RU" sz="1050" b="0" i="0" u="none" strike="noStrike" dirty="0" err="1">
                          <a:solidFill>
                            <a:schemeClr val="tx1"/>
                          </a:solidFill>
                          <a:effectLst/>
                          <a:latin typeface="Arial Narrow" panose="020B0606020202030204" pitchFamily="34" charset="0"/>
                        </a:rPr>
                        <a:t>оның</a:t>
                      </a:r>
                      <a:r>
                        <a:rPr lang="ru-RU" sz="1050" b="0" i="0" u="none" strike="noStrike" dirty="0">
                          <a:solidFill>
                            <a:schemeClr val="tx1"/>
                          </a:solidFill>
                          <a:effectLst/>
                          <a:latin typeface="Arial Narrow" panose="020B0606020202030204" pitchFamily="34" charset="0"/>
                        </a:rPr>
                        <a:t> </a:t>
                      </a:r>
                      <a:r>
                        <a:rPr lang="ru-RU" sz="1050" b="0" i="0" u="none" strike="noStrike" dirty="0" err="1">
                          <a:solidFill>
                            <a:schemeClr val="tx1"/>
                          </a:solidFill>
                          <a:effectLst/>
                          <a:latin typeface="Arial Narrow" panose="020B0606020202030204" pitchFamily="34" charset="0"/>
                        </a:rPr>
                        <a:t>ішінде</a:t>
                      </a:r>
                      <a:r>
                        <a:rPr lang="ru-RU" sz="1050" b="0" i="0" u="none" strike="noStrike" dirty="0">
                          <a:solidFill>
                            <a:schemeClr val="tx1"/>
                          </a:solidFill>
                          <a:effectLst/>
                          <a:latin typeface="Arial Narrow" panose="020B0606020202030204" pitchFamily="34" charset="0"/>
                        </a:rPr>
                        <a:t> 2022 ж. </a:t>
                      </a:r>
                      <a:r>
                        <a:rPr lang="ru-RU" sz="1050" b="0" i="0" u="none" strike="noStrike" dirty="0" err="1">
                          <a:solidFill>
                            <a:schemeClr val="tx1"/>
                          </a:solidFill>
                          <a:effectLst/>
                          <a:latin typeface="Arial Narrow" panose="020B0606020202030204" pitchFamily="34" charset="0"/>
                        </a:rPr>
                        <a:t>тоқсандары</a:t>
                      </a:r>
                      <a:r>
                        <a:rPr lang="ru-RU" sz="1050" b="0" i="0" u="none" strike="noStrike" dirty="0">
                          <a:solidFill>
                            <a:schemeClr val="tx1"/>
                          </a:solidFill>
                          <a:effectLst/>
                          <a:latin typeface="Arial Narrow" panose="020B0606020202030204" pitchFamily="34" charset="0"/>
                        </a:rPr>
                        <a:t> </a:t>
                      </a:r>
                      <a:r>
                        <a:rPr lang="ru-RU" sz="1050" b="0" i="0" u="none" strike="noStrike" dirty="0" err="1">
                          <a:solidFill>
                            <a:schemeClr val="tx1"/>
                          </a:solidFill>
                          <a:effectLst/>
                          <a:latin typeface="Arial Narrow" panose="020B0606020202030204" pitchFamily="34" charset="0"/>
                        </a:rPr>
                        <a:t>бойынша</a:t>
                      </a:r>
                      <a:endParaRPr lang="ru-RU" sz="1050" b="0" i="0" u="none" strike="noStrike" dirty="0">
                        <a:solidFill>
                          <a:schemeClr val="tx1"/>
                        </a:solidFill>
                        <a:effectLst/>
                        <a:latin typeface="Arial Narrow" panose="020B0606020202030204" pitchFamily="34" charset="0"/>
                      </a:endParaRPr>
                    </a:p>
                  </a:txBody>
                  <a:tcPr marL="9525" marR="9525" marT="0" marB="0" anchor="ctr">
                    <a:lnL>
                      <a:noFill/>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fontAlgn="b"/>
                      <a:endParaRPr lang="ru-RU" sz="900" b="0" i="0" u="none" strike="noStrike" dirty="0">
                        <a:solidFill>
                          <a:srgbClr val="007F76"/>
                        </a:solidFill>
                        <a:effectLst/>
                        <a:latin typeface="Arial Narrow" panose="020B0606020202030204" pitchFamily="34" charset="0"/>
                      </a:endParaRPr>
                    </a:p>
                  </a:txBody>
                  <a:tcPr marL="9525" marR="9525" marT="9525" marB="0"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fontAlgn="b"/>
                      <a:endParaRPr lang="ru-RU" sz="900" b="0" i="0" u="none" strike="noStrike" dirty="0">
                        <a:solidFill>
                          <a:srgbClr val="007F76"/>
                        </a:solidFill>
                        <a:effectLst/>
                        <a:latin typeface="Arial Narrow" panose="020B0606020202030204" pitchFamily="34" charset="0"/>
                      </a:endParaRPr>
                    </a:p>
                  </a:txBody>
                  <a:tcPr marL="9525" marR="9525" marT="9525" marB="0"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fontAlgn="b"/>
                      <a:endParaRPr lang="ru-RU" sz="900" b="0" i="0" u="none" strike="noStrike" dirty="0">
                        <a:solidFill>
                          <a:srgbClr val="007F76"/>
                        </a:solidFill>
                        <a:effectLst/>
                        <a:latin typeface="Arial Narrow" panose="020B0606020202030204" pitchFamily="34" charset="0"/>
                      </a:endParaRPr>
                    </a:p>
                  </a:txBody>
                  <a:tcPr marL="9525" marR="9525" marT="9525" marB="0"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rowSpan="2">
                  <a:txBody>
                    <a:bodyPr/>
                    <a:lstStyle/>
                    <a:p>
                      <a:pPr algn="ctr" fontAlgn="b"/>
                      <a:r>
                        <a:rPr lang="kk-KZ" sz="1050" b="0" i="0" u="none" strike="noStrike" cap="none" dirty="0">
                          <a:solidFill>
                            <a:srgbClr val="007F76"/>
                          </a:solidFill>
                          <a:effectLst/>
                          <a:latin typeface="Arial Narrow" panose="020B0606020202030204" pitchFamily="34" charset="0"/>
                          <a:ea typeface="+mn-ea"/>
                          <a:cs typeface="+mn-cs"/>
                          <a:sym typeface="Arial"/>
                        </a:rPr>
                        <a:t>2023 ж. бос орындар</a:t>
                      </a:r>
                      <a:endParaRPr lang="ru-RU" sz="1050" b="0" i="0" u="none" strike="noStrike" cap="none" dirty="0">
                        <a:solidFill>
                          <a:srgbClr val="007F76"/>
                        </a:solidFill>
                        <a:effectLst/>
                        <a:latin typeface="Arial Narrow" panose="020B0606020202030204" pitchFamily="34" charset="0"/>
                        <a:ea typeface="+mn-ea"/>
                        <a:cs typeface="+mn-cs"/>
                        <a:sym typeface="Arial"/>
                      </a:endParaRPr>
                    </a:p>
                  </a:txBody>
                  <a:tcPr marL="9525" marR="9525" marT="0" marB="0" anchor="ctr">
                    <a:lnL w="12700" cap="flat" cmpd="sng" algn="ctr">
                      <a:solidFill>
                        <a:schemeClr val="tx1"/>
                      </a:solidFill>
                      <a:prstDash val="solid"/>
                      <a:round/>
                      <a:headEnd type="none" w="med" len="med"/>
                      <a:tailEnd type="none" w="med" len="med"/>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gridSpan="4">
                  <a:txBody>
                    <a:bodyPr/>
                    <a:lstStyle/>
                    <a:p>
                      <a:pPr algn="ctr" fontAlgn="b"/>
                      <a:r>
                        <a:rPr lang="ru-RU" sz="1050" b="0" i="0" u="none" strike="noStrike" cap="none" dirty="0" err="1">
                          <a:solidFill>
                            <a:srgbClr val="007F76"/>
                          </a:solidFill>
                          <a:effectLst/>
                          <a:latin typeface="Arial Narrow" panose="020B0606020202030204" pitchFamily="34" charset="0"/>
                          <a:ea typeface="+mn-ea"/>
                          <a:cs typeface="+mn-cs"/>
                          <a:sym typeface="Arial"/>
                        </a:rPr>
                        <a:t>оның</a:t>
                      </a:r>
                      <a:r>
                        <a:rPr lang="ru-RU" sz="1050" b="0" i="0" u="none" strike="noStrike" cap="none" dirty="0">
                          <a:solidFill>
                            <a:srgbClr val="007F76"/>
                          </a:solidFill>
                          <a:effectLst/>
                          <a:latin typeface="Arial Narrow" panose="020B0606020202030204" pitchFamily="34" charset="0"/>
                          <a:ea typeface="+mn-ea"/>
                          <a:cs typeface="+mn-cs"/>
                          <a:sym typeface="Arial"/>
                        </a:rPr>
                        <a:t> </a:t>
                      </a:r>
                      <a:r>
                        <a:rPr lang="ru-RU" sz="1050" b="0" i="0" u="none" strike="noStrike" cap="none" dirty="0" err="1">
                          <a:solidFill>
                            <a:srgbClr val="007F76"/>
                          </a:solidFill>
                          <a:effectLst/>
                          <a:latin typeface="Arial Narrow" panose="020B0606020202030204" pitchFamily="34" charset="0"/>
                          <a:ea typeface="+mn-ea"/>
                          <a:cs typeface="+mn-cs"/>
                          <a:sym typeface="Arial"/>
                        </a:rPr>
                        <a:t>ішінде</a:t>
                      </a:r>
                      <a:r>
                        <a:rPr lang="ru-RU" sz="1050" b="0" i="0" u="none" strike="noStrike" cap="none" dirty="0">
                          <a:solidFill>
                            <a:srgbClr val="007F76"/>
                          </a:solidFill>
                          <a:effectLst/>
                          <a:latin typeface="Arial Narrow" panose="020B0606020202030204" pitchFamily="34" charset="0"/>
                          <a:ea typeface="+mn-ea"/>
                          <a:cs typeface="+mn-cs"/>
                          <a:sym typeface="Arial"/>
                        </a:rPr>
                        <a:t> 2023 ж. </a:t>
                      </a:r>
                      <a:r>
                        <a:rPr lang="ru-RU" sz="1050" b="0" i="0" u="none" strike="noStrike" cap="none" dirty="0" err="1">
                          <a:solidFill>
                            <a:srgbClr val="007F76"/>
                          </a:solidFill>
                          <a:effectLst/>
                          <a:latin typeface="Arial Narrow" panose="020B0606020202030204" pitchFamily="34" charset="0"/>
                          <a:ea typeface="+mn-ea"/>
                          <a:cs typeface="+mn-cs"/>
                          <a:sym typeface="Arial"/>
                        </a:rPr>
                        <a:t>тоқсан</a:t>
                      </a:r>
                      <a:r>
                        <a:rPr lang="ru-RU" sz="1050" b="0" i="0" u="none" strike="noStrike" cap="none" dirty="0">
                          <a:solidFill>
                            <a:srgbClr val="007F76"/>
                          </a:solidFill>
                          <a:effectLst/>
                          <a:latin typeface="Arial Narrow" panose="020B0606020202030204" pitchFamily="34" charset="0"/>
                          <a:ea typeface="+mn-ea"/>
                          <a:cs typeface="+mn-cs"/>
                          <a:sym typeface="Arial"/>
                        </a:rPr>
                        <a:t> </a:t>
                      </a:r>
                      <a:r>
                        <a:rPr lang="ru-RU" sz="1050" b="0" i="0" u="none" strike="noStrike" cap="none" dirty="0" err="1">
                          <a:solidFill>
                            <a:srgbClr val="007F76"/>
                          </a:solidFill>
                          <a:effectLst/>
                          <a:latin typeface="Arial Narrow" panose="020B0606020202030204" pitchFamily="34" charset="0"/>
                          <a:ea typeface="+mn-ea"/>
                          <a:cs typeface="+mn-cs"/>
                          <a:sym typeface="Arial"/>
                        </a:rPr>
                        <a:t>бойынша</a:t>
                      </a:r>
                      <a:endParaRPr lang="ru-RU" sz="1050" b="0" i="0" u="none" strike="noStrike" cap="none" dirty="0">
                        <a:solidFill>
                          <a:srgbClr val="007F76"/>
                        </a:solidFill>
                        <a:effectLst/>
                        <a:latin typeface="Arial Narrow" panose="020B0606020202030204" pitchFamily="34" charset="0"/>
                        <a:ea typeface="+mn-ea"/>
                        <a:cs typeface="+mn-cs"/>
                        <a:sym typeface="Arial"/>
                      </a:endParaRPr>
                    </a:p>
                  </a:txBody>
                  <a:tcPr marL="9525" marR="9525" marT="0" marB="0" anchor="ctr">
                    <a:lnL>
                      <a:noFill/>
                    </a:lnL>
                    <a:lnR>
                      <a:noFill/>
                    </a:lnR>
                    <a:lnT w="1270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fontAlgn="b"/>
                      <a:endParaRPr lang="ru-RU" sz="900" b="0" i="0" u="none" strike="noStrike" dirty="0">
                        <a:solidFill>
                          <a:srgbClr val="007F76"/>
                        </a:solidFill>
                        <a:effectLst/>
                        <a:latin typeface="Arial Narrow" panose="020B0606020202030204" pitchFamily="34" charset="0"/>
                      </a:endParaRPr>
                    </a:p>
                  </a:txBody>
                  <a:tcPr marL="9525" marR="9525" marT="9525" marB="0"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4D7A86">
                        <a:alpha val="20000"/>
                      </a:srgbClr>
                    </a:solidFill>
                  </a:tcPr>
                </a:tc>
                <a:tc hMerge="1">
                  <a:txBody>
                    <a:bodyPr/>
                    <a:lstStyle/>
                    <a:p>
                      <a:pPr algn="ctr" fontAlgn="b"/>
                      <a:endParaRPr lang="ru-RU" sz="900" b="0" i="0" u="none" strike="noStrike" dirty="0">
                        <a:solidFill>
                          <a:srgbClr val="007F76"/>
                        </a:solidFill>
                        <a:effectLst/>
                        <a:latin typeface="Arial Narrow" panose="020B0606020202030204" pitchFamily="34" charset="0"/>
                      </a:endParaRPr>
                    </a:p>
                  </a:txBody>
                  <a:tcPr marL="9525" marR="9525" marT="9525" marB="0"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4D7A86">
                        <a:alpha val="20000"/>
                      </a:srgbClr>
                    </a:solidFill>
                  </a:tcPr>
                </a:tc>
                <a:tc hMerge="1">
                  <a:txBody>
                    <a:bodyPr/>
                    <a:lstStyle/>
                    <a:p>
                      <a:pPr algn="ctr" fontAlgn="b"/>
                      <a:endParaRPr lang="ru-RU" sz="900" b="0" i="0" u="none" strike="noStrike" dirty="0">
                        <a:solidFill>
                          <a:srgbClr val="007F76"/>
                        </a:solidFill>
                        <a:effectLst/>
                        <a:latin typeface="Arial Narrow" panose="020B0606020202030204" pitchFamily="34" charset="0"/>
                      </a:endParaRPr>
                    </a:p>
                  </a:txBody>
                  <a:tcPr marL="9525" marR="9525" marT="9525" marB="0"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4D7A86">
                        <a:alpha val="20000"/>
                      </a:srgbClr>
                    </a:solidFill>
                  </a:tcPr>
                </a:tc>
                <a:tc rowSpan="2">
                  <a:txBody>
                    <a:bodyPr/>
                    <a:lstStyle/>
                    <a:p>
                      <a:pPr algn="ctr" fontAlgn="b"/>
                      <a:r>
                        <a:rPr lang="ru-RU" sz="1050" u="none" strike="noStrike" dirty="0">
                          <a:solidFill>
                            <a:srgbClr val="007F76"/>
                          </a:solidFill>
                          <a:effectLst/>
                          <a:latin typeface="Arial Narrow" panose="020B0606020202030204" pitchFamily="34" charset="0"/>
                        </a:rPr>
                        <a:t>ЖАЛПЫҒА </a:t>
                      </a:r>
                    </a:p>
                    <a:p>
                      <a:pPr algn="ctr" fontAlgn="b"/>
                      <a:r>
                        <a:rPr lang="ru-RU" sz="1050" u="none" strike="noStrike" dirty="0">
                          <a:solidFill>
                            <a:srgbClr val="007F76"/>
                          </a:solidFill>
                          <a:effectLst/>
                          <a:latin typeface="Arial Narrow" panose="020B0606020202030204" pitchFamily="34" charset="0"/>
                        </a:rPr>
                        <a:t>%-бен </a:t>
                      </a:r>
                      <a:endParaRPr lang="ru-RU" sz="1050" b="0" i="0" u="none" strike="noStrike" dirty="0">
                        <a:solidFill>
                          <a:srgbClr val="007F76"/>
                        </a:solidFill>
                        <a:effectLst/>
                        <a:latin typeface="Arial Narrow" panose="020B0606020202030204" pitchFamily="34" charset="0"/>
                      </a:endParaRPr>
                    </a:p>
                  </a:txBody>
                  <a:tcPr marL="9525" marR="9525" marT="0" marB="0"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821115214"/>
                  </a:ext>
                </a:extLst>
              </a:tr>
              <a:tr h="188570">
                <a:tc vMerge="1">
                  <a:txBody>
                    <a:bodyPr/>
                    <a:lstStyle/>
                    <a:p>
                      <a:pPr algn="ctr" rtl="0" fontAlgn="ctr"/>
                      <a:endParaRPr lang="ru-RU" sz="900" b="0" i="0" u="none" strike="noStrike" dirty="0">
                        <a:solidFill>
                          <a:srgbClr val="007F76"/>
                        </a:solidFill>
                        <a:effectLst/>
                        <a:latin typeface="Arial Narrow" panose="020B0606020202030204" pitchFamily="34" charset="0"/>
                      </a:endParaRPr>
                    </a:p>
                  </a:txBody>
                  <a:tcPr marL="6603" marR="6603" marT="10800" marB="10800"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4D7A86">
                        <a:alpha val="20000"/>
                      </a:srgbClr>
                    </a:solidFill>
                  </a:tcPr>
                </a:tc>
                <a:tc vMerge="1">
                  <a:txBody>
                    <a:bodyPr/>
                    <a:lstStyle/>
                    <a:p>
                      <a:pPr algn="ctr" rtl="0" fontAlgn="ctr"/>
                      <a:endParaRPr lang="ru-RU" sz="900" b="0" i="0" u="none" strike="noStrike" dirty="0">
                        <a:solidFill>
                          <a:srgbClr val="007F76"/>
                        </a:solidFill>
                        <a:effectLst/>
                        <a:latin typeface="Arial Narrow" panose="020B0606020202030204" pitchFamily="34" charset="0"/>
                      </a:endParaRPr>
                    </a:p>
                  </a:txBody>
                  <a:tcPr marL="6603" marR="6603" marT="10800" marB="10800"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4D7A86">
                        <a:alpha val="20000"/>
                      </a:srgbClr>
                    </a:solidFill>
                  </a:tcPr>
                </a:tc>
                <a:tc vMerge="1">
                  <a:txBody>
                    <a:bodyPr/>
                    <a:lstStyle/>
                    <a:p>
                      <a:pPr algn="ctr" rtl="0" fontAlgn="ctr"/>
                      <a:endParaRPr lang="ru-RU" sz="900" b="0" i="0" u="none" strike="noStrike" dirty="0">
                        <a:solidFill>
                          <a:srgbClr val="007F76"/>
                        </a:solidFill>
                        <a:effectLst/>
                        <a:latin typeface="Arial Narrow" panose="020B0606020202030204" pitchFamily="34" charset="0"/>
                      </a:endParaRPr>
                    </a:p>
                  </a:txBody>
                  <a:tcPr marL="6603" marR="6603" marT="10800" marB="10800"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4D7A86">
                        <a:alpha val="20000"/>
                      </a:srgbClr>
                    </a:solidFill>
                  </a:tcPr>
                </a:tc>
                <a:tc vMerge="1">
                  <a:txBody>
                    <a:bodyPr/>
                    <a:lstStyle/>
                    <a:p>
                      <a:endParaRPr lang="ru-KZ"/>
                    </a:p>
                  </a:txBody>
                  <a:tcPr/>
                </a:tc>
                <a:tc>
                  <a:txBody>
                    <a:bodyPr/>
                    <a:lstStyle/>
                    <a:p>
                      <a:pPr algn="ctr" fontAlgn="b"/>
                      <a:r>
                        <a:rPr lang="en-US" sz="1050" b="0" i="0" u="none" strike="noStrike" dirty="0">
                          <a:solidFill>
                            <a:schemeClr val="tx1"/>
                          </a:solidFill>
                          <a:effectLst/>
                          <a:latin typeface="Arial Narrow" panose="020B0606020202030204" pitchFamily="34" charset="0"/>
                        </a:rPr>
                        <a:t>I</a:t>
                      </a:r>
                      <a:endParaRPr lang="ru-RU" sz="1050" b="0" i="0" u="none" strike="noStrike" dirty="0">
                        <a:solidFill>
                          <a:schemeClr val="tx1"/>
                        </a:solidFill>
                        <a:effectLst/>
                        <a:latin typeface="Arial Narrow" panose="020B0606020202030204" pitchFamily="34" charset="0"/>
                      </a:endParaRPr>
                    </a:p>
                  </a:txBody>
                  <a:tcPr marL="9525" marR="9525" marT="0" marB="0" anchor="ctr">
                    <a:lnT w="635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ctr" fontAlgn="b"/>
                      <a:r>
                        <a:rPr lang="en-US" sz="1050" b="0" i="0" u="none" strike="noStrike" dirty="0">
                          <a:solidFill>
                            <a:schemeClr val="tx1"/>
                          </a:solidFill>
                          <a:effectLst/>
                          <a:latin typeface="Arial Narrow" panose="020B0606020202030204" pitchFamily="34" charset="0"/>
                        </a:rPr>
                        <a:t>II</a:t>
                      </a:r>
                      <a:endParaRPr lang="ru-RU" sz="1050" b="0" i="0" u="none" strike="noStrike" dirty="0">
                        <a:solidFill>
                          <a:schemeClr val="tx1"/>
                        </a:solidFill>
                        <a:effectLst/>
                        <a:latin typeface="Arial Narrow" panose="020B0606020202030204" pitchFamily="34" charset="0"/>
                      </a:endParaRPr>
                    </a:p>
                  </a:txBody>
                  <a:tcPr marL="9525" marR="9525" marT="0" marB="0" anchor="ctr">
                    <a:lnT w="635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ctr" fontAlgn="b"/>
                      <a:r>
                        <a:rPr lang="en-US" sz="1050" b="0" i="0" u="none" strike="noStrike" dirty="0">
                          <a:solidFill>
                            <a:schemeClr val="tx1"/>
                          </a:solidFill>
                          <a:effectLst/>
                          <a:latin typeface="Arial Narrow" panose="020B0606020202030204" pitchFamily="34" charset="0"/>
                        </a:rPr>
                        <a:t>III</a:t>
                      </a:r>
                      <a:endParaRPr lang="ru-RU" sz="1050" b="0" i="0" u="none" strike="noStrike" dirty="0">
                        <a:solidFill>
                          <a:schemeClr val="tx1"/>
                        </a:solidFill>
                        <a:effectLst/>
                        <a:latin typeface="Arial Narrow" panose="020B0606020202030204" pitchFamily="34" charset="0"/>
                      </a:endParaRPr>
                    </a:p>
                  </a:txBody>
                  <a:tcPr marL="9525" marR="9525" marT="0" marB="0" anchor="ctr">
                    <a:lnT w="635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ctr" fontAlgn="b"/>
                      <a:r>
                        <a:rPr lang="en-US" sz="1050" b="0" i="0" u="none" strike="noStrike" dirty="0">
                          <a:solidFill>
                            <a:schemeClr val="tx1"/>
                          </a:solidFill>
                          <a:effectLst/>
                          <a:latin typeface="Arial Narrow" panose="020B0606020202030204" pitchFamily="34" charset="0"/>
                        </a:rPr>
                        <a:t>IV</a:t>
                      </a:r>
                      <a:endParaRPr lang="ru-RU" sz="1050" b="0" i="0" u="none" strike="noStrike" dirty="0">
                        <a:solidFill>
                          <a:schemeClr val="tx1"/>
                        </a:solidFill>
                        <a:effectLst/>
                        <a:latin typeface="Arial Narrow" panose="020B0606020202030204" pitchFamily="34" charset="0"/>
                      </a:endParaRPr>
                    </a:p>
                  </a:txBody>
                  <a:tcPr marL="9525" marR="9525" marT="0" marB="0" anchor="ctr">
                    <a:lnR w="1270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vMerge="1">
                  <a:txBody>
                    <a:bodyPr/>
                    <a:lstStyle/>
                    <a:p>
                      <a:pPr algn="ctr" fontAlgn="b"/>
                      <a:endParaRPr lang="ru-RU" sz="1050" b="0" i="0" u="none" strike="noStrike" dirty="0">
                        <a:solidFill>
                          <a:srgbClr val="007F76"/>
                        </a:solidFill>
                        <a:effectLst/>
                        <a:latin typeface="Arial Narrow" panose="020B0606020202030204" pitchFamily="34" charset="0"/>
                      </a:endParaRPr>
                    </a:p>
                  </a:txBody>
                  <a:tcPr marL="9525" marR="9525" marT="9525" marB="0"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4D7A86">
                        <a:alpha val="20000"/>
                      </a:srgbClr>
                    </a:solidFill>
                  </a:tcPr>
                </a:tc>
                <a:tc>
                  <a:txBody>
                    <a:bodyPr/>
                    <a:lstStyle/>
                    <a:p>
                      <a:pPr algn="ctr" fontAlgn="b"/>
                      <a:r>
                        <a:rPr lang="en-US" sz="1050" b="0" i="0" u="none" strike="noStrike" dirty="0">
                          <a:solidFill>
                            <a:schemeClr val="tx1"/>
                          </a:solidFill>
                          <a:effectLst/>
                          <a:latin typeface="Arial Narrow" panose="020B0606020202030204" pitchFamily="34" charset="0"/>
                        </a:rPr>
                        <a:t>I </a:t>
                      </a:r>
                      <a:r>
                        <a:rPr lang="ru-RU" sz="1050" b="0" i="0" u="none" strike="noStrike" dirty="0">
                          <a:solidFill>
                            <a:schemeClr val="tx1"/>
                          </a:solidFill>
                          <a:effectLst/>
                          <a:latin typeface="Arial Narrow" panose="020B0606020202030204" pitchFamily="34" charset="0"/>
                        </a:rPr>
                        <a:t>(факт)</a:t>
                      </a:r>
                    </a:p>
                  </a:txBody>
                  <a:tcPr marL="9525" marR="9525" marT="0" marB="0" anchor="ctr">
                    <a:lnL>
                      <a:noFill/>
                    </a:lnL>
                    <a:lnR>
                      <a:noFill/>
                    </a:lnR>
                    <a:lnT w="635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50" b="0" i="0" u="none" strike="noStrike" dirty="0">
                          <a:solidFill>
                            <a:srgbClr val="007F76"/>
                          </a:solidFill>
                          <a:effectLst/>
                          <a:latin typeface="Arial Narrow" panose="020B0606020202030204" pitchFamily="34" charset="0"/>
                        </a:rPr>
                        <a:t>II</a:t>
                      </a:r>
                      <a:endParaRPr lang="ru-RU" sz="1050" b="0" i="0" u="none" strike="noStrike" dirty="0">
                        <a:solidFill>
                          <a:srgbClr val="007F76"/>
                        </a:solidFill>
                        <a:effectLst/>
                        <a:latin typeface="Arial Narrow" panose="020B0606020202030204" pitchFamily="34" charset="0"/>
                      </a:endParaRPr>
                    </a:p>
                  </a:txBody>
                  <a:tcPr marL="9525" marR="9525" marT="0" marB="0" anchor="ctr">
                    <a:lnL>
                      <a:noFill/>
                    </a:lnL>
                    <a:lnR>
                      <a:noFill/>
                    </a:lnR>
                    <a:lnT w="635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50" b="0" i="0" u="none" strike="noStrike" dirty="0">
                          <a:solidFill>
                            <a:srgbClr val="007F76"/>
                          </a:solidFill>
                          <a:effectLst/>
                          <a:latin typeface="Arial Narrow" panose="020B0606020202030204" pitchFamily="34" charset="0"/>
                        </a:rPr>
                        <a:t>III</a:t>
                      </a:r>
                      <a:endParaRPr lang="ru-RU" sz="1050" b="0" i="0" u="none" strike="noStrike" dirty="0">
                        <a:solidFill>
                          <a:srgbClr val="007F76"/>
                        </a:solidFill>
                        <a:effectLst/>
                        <a:latin typeface="Arial Narrow" panose="020B0606020202030204" pitchFamily="34" charset="0"/>
                      </a:endParaRPr>
                    </a:p>
                  </a:txBody>
                  <a:tcPr marL="9525" marR="9525" marT="0" marB="0" anchor="ctr">
                    <a:lnL>
                      <a:noFill/>
                    </a:lnL>
                    <a:lnR>
                      <a:noFill/>
                    </a:lnR>
                    <a:lnT w="635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50" b="0" i="0" u="none" strike="noStrike" dirty="0">
                          <a:solidFill>
                            <a:srgbClr val="007F76"/>
                          </a:solidFill>
                          <a:effectLst/>
                          <a:latin typeface="Arial Narrow" panose="020B0606020202030204" pitchFamily="34" charset="0"/>
                        </a:rPr>
                        <a:t>IV</a:t>
                      </a:r>
                      <a:endParaRPr lang="ru-RU" sz="1050" b="0" i="0" u="none" strike="noStrike" dirty="0">
                        <a:solidFill>
                          <a:srgbClr val="007F76"/>
                        </a:solidFill>
                        <a:effectLst/>
                        <a:latin typeface="Arial Narrow" panose="020B0606020202030204" pitchFamily="34" charset="0"/>
                      </a:endParaRPr>
                    </a:p>
                  </a:txBody>
                  <a:tcPr marL="9525" marR="9525" marT="0" marB="0" anchor="ctr">
                    <a:lnL>
                      <a:noFill/>
                    </a:lnL>
                    <a:lnR>
                      <a:noFill/>
                    </a:lnR>
                    <a:lnT w="635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vMerge="1">
                  <a:txBody>
                    <a:bodyPr/>
                    <a:lstStyle/>
                    <a:p>
                      <a:pPr algn="ctr" fontAlgn="b"/>
                      <a:endParaRPr lang="ru-RU" sz="900" b="0" i="0" u="none" strike="noStrike" dirty="0">
                        <a:solidFill>
                          <a:srgbClr val="007F76"/>
                        </a:solidFill>
                        <a:effectLst/>
                        <a:latin typeface="Arial Narrow" panose="020B0606020202030204" pitchFamily="34" charset="0"/>
                      </a:endParaRPr>
                    </a:p>
                  </a:txBody>
                  <a:tcPr marL="9525" marR="9525" marT="9525" marB="0"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4D7A86">
                        <a:alpha val="20000"/>
                      </a:srgbClr>
                    </a:solidFill>
                  </a:tcPr>
                </a:tc>
                <a:extLst>
                  <a:ext uri="{0D108BD9-81ED-4DB2-BD59-A6C34878D82A}">
                    <a16:rowId xmlns:a16="http://schemas.microsoft.com/office/drawing/2014/main" val="3582961751"/>
                  </a:ext>
                </a:extLst>
              </a:tr>
              <a:tr h="152142">
                <a:tc gridSpan="14">
                  <a:txBody>
                    <a:bodyPr/>
                    <a:lstStyle/>
                    <a:p>
                      <a:pPr algn="ctr" rtl="0" fontAlgn="ctr"/>
                      <a:r>
                        <a:rPr lang="ru-RU" sz="900" b="1" u="none" strike="noStrike" dirty="0">
                          <a:solidFill>
                            <a:srgbClr val="007F76"/>
                          </a:solidFill>
                          <a:effectLst/>
                          <a:latin typeface="Arial Narrow" panose="020B0606020202030204" pitchFamily="34" charset="0"/>
                        </a:rPr>
                        <a:t>БАЗАЛЫҚ СЦЕНАРИЙ</a:t>
                      </a:r>
                    </a:p>
                  </a:txBody>
                  <a:tcPr marL="9525" marR="9525" marT="0" marB="0"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007F76">
                        <a:alpha val="40000"/>
                      </a:srgbClr>
                    </a:solidFill>
                  </a:tcPr>
                </a:tc>
                <a:tc hMerge="1">
                  <a:txBody>
                    <a:bodyPr/>
                    <a:lstStyle/>
                    <a:p>
                      <a:endParaRPr lang="ru-RU"/>
                    </a:p>
                  </a:txBody>
                  <a:tcPr/>
                </a:tc>
                <a:tc hMerge="1">
                  <a:txBody>
                    <a:bodyPr/>
                    <a:lstStyle/>
                    <a:p>
                      <a:endParaRPr lang="ru-RU"/>
                    </a:p>
                  </a:txBody>
                  <a:tcPr>
                    <a:lnL w="12700" cap="flat" cmpd="sng" algn="ctr">
                      <a:solidFill>
                        <a:schemeClr val="tx1"/>
                      </a:solidFill>
                      <a:prstDash val="solid"/>
                      <a:round/>
                      <a:headEnd type="none" w="med" len="med"/>
                      <a:tailEnd type="none" w="med" len="med"/>
                    </a:lnL>
                    <a:lnT w="12700" cap="flat" cmpd="sng" algn="ctr">
                      <a:solidFill>
                        <a:schemeClr val="tx1"/>
                      </a:solidFill>
                      <a:prstDash val="solid"/>
                      <a:round/>
                      <a:headEnd type="none" w="med" len="med"/>
                      <a:tailEnd type="none" w="med" len="med"/>
                    </a:lnT>
                  </a:tcPr>
                </a:tc>
                <a:tc hMerge="1">
                  <a:txBody>
                    <a:bodyPr/>
                    <a:lstStyle/>
                    <a:p>
                      <a:pPr algn="ctr" fontAlgn="b"/>
                      <a:r>
                        <a:rPr lang="ru-RU" sz="900" b="1" i="0" u="none" strike="noStrike" cap="none" dirty="0">
                          <a:solidFill>
                            <a:schemeClr val="tx1"/>
                          </a:solidFill>
                          <a:effectLst/>
                          <a:latin typeface="Arial Narrow" panose="020B0606020202030204" pitchFamily="34" charset="0"/>
                          <a:ea typeface="+mn-ea"/>
                          <a:cs typeface="+mn-cs"/>
                          <a:sym typeface="Arial"/>
                        </a:rPr>
                        <a:t>1 074 391</a:t>
                      </a:r>
                      <a:endParaRPr lang="ru-KZ" sz="900" b="1" i="0" u="none" strike="noStrike" cap="none" dirty="0">
                        <a:solidFill>
                          <a:schemeClr val="tx1"/>
                        </a:solidFill>
                        <a:effectLst/>
                        <a:latin typeface="Arial Narrow" panose="020B0606020202030204" pitchFamily="34" charset="0"/>
                        <a:ea typeface="+mn-ea"/>
                        <a:cs typeface="+mn-cs"/>
                        <a:sym typeface="Arial"/>
                      </a:endParaRPr>
                    </a:p>
                  </a:txBody>
                  <a:tcPr marL="9525" marR="9525" marT="0" marB="0" anchor="ctr">
                    <a:lnL w="12700" cap="flat" cmpd="sng" algn="ctr">
                      <a:solidFill>
                        <a:schemeClr val="tx1"/>
                      </a:solidFill>
                      <a:prstDash val="solid"/>
                      <a:round/>
                      <a:headEnd type="none" w="med" len="med"/>
                      <a:tailEnd type="none" w="med" len="med"/>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65000"/>
                        <a:alpha val="20000"/>
                      </a:schemeClr>
                    </a:solidFill>
                  </a:tcPr>
                </a:tc>
                <a:tc hMerge="1">
                  <a:txBody>
                    <a:bodyPr/>
                    <a:lstStyle/>
                    <a:p>
                      <a:pPr algn="ctr" fontAlgn="b"/>
                      <a:r>
                        <a:rPr lang="ru-KZ" sz="900" b="1" i="0" u="none" strike="noStrike" cap="none" dirty="0">
                          <a:solidFill>
                            <a:schemeClr val="tx1"/>
                          </a:solidFill>
                          <a:effectLst/>
                          <a:latin typeface="Arial Narrow" panose="020B0606020202030204" pitchFamily="34" charset="0"/>
                          <a:ea typeface="+mn-ea"/>
                          <a:cs typeface="+mn-cs"/>
                          <a:sym typeface="Arial"/>
                        </a:rPr>
                        <a:t>211</a:t>
                      </a:r>
                      <a:r>
                        <a:rPr lang="ru-RU" sz="900" b="1" i="0" u="none" strike="noStrike" cap="none" dirty="0">
                          <a:solidFill>
                            <a:schemeClr val="tx1"/>
                          </a:solidFill>
                          <a:effectLst/>
                          <a:latin typeface="Arial Narrow" panose="020B0606020202030204" pitchFamily="34" charset="0"/>
                          <a:ea typeface="+mn-ea"/>
                          <a:cs typeface="+mn-cs"/>
                          <a:sym typeface="Arial"/>
                        </a:rPr>
                        <a:t> </a:t>
                      </a:r>
                      <a:r>
                        <a:rPr lang="ru-KZ" sz="900" b="1" i="0" u="none" strike="noStrike" cap="none" dirty="0">
                          <a:solidFill>
                            <a:schemeClr val="tx1"/>
                          </a:solidFill>
                          <a:effectLst/>
                          <a:latin typeface="Arial Narrow" panose="020B0606020202030204" pitchFamily="34" charset="0"/>
                          <a:ea typeface="+mn-ea"/>
                          <a:cs typeface="+mn-cs"/>
                          <a:sym typeface="Arial"/>
                        </a:rPr>
                        <a:t>344</a:t>
                      </a:r>
                    </a:p>
                  </a:txBody>
                  <a:tcPr marL="9525" marR="9525" marT="0" marB="0"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65000"/>
                        <a:alpha val="20000"/>
                      </a:schemeClr>
                    </a:solidFill>
                  </a:tcPr>
                </a:tc>
                <a:tc hMerge="1">
                  <a:txBody>
                    <a:bodyPr/>
                    <a:lstStyle/>
                    <a:p>
                      <a:pPr algn="ctr" fontAlgn="b"/>
                      <a:r>
                        <a:rPr lang="ru-KZ" sz="900" b="1" i="0" u="none" strike="noStrike" cap="none" dirty="0">
                          <a:solidFill>
                            <a:schemeClr val="tx1"/>
                          </a:solidFill>
                          <a:effectLst/>
                          <a:latin typeface="Arial Narrow" panose="020B0606020202030204" pitchFamily="34" charset="0"/>
                          <a:ea typeface="+mn-ea"/>
                          <a:cs typeface="+mn-cs"/>
                          <a:sym typeface="Arial"/>
                        </a:rPr>
                        <a:t>272</a:t>
                      </a:r>
                      <a:r>
                        <a:rPr lang="ru-RU" sz="900" b="1" i="0" u="none" strike="noStrike" cap="none" dirty="0">
                          <a:solidFill>
                            <a:schemeClr val="tx1"/>
                          </a:solidFill>
                          <a:effectLst/>
                          <a:latin typeface="Arial Narrow" panose="020B0606020202030204" pitchFamily="34" charset="0"/>
                          <a:ea typeface="+mn-ea"/>
                          <a:cs typeface="+mn-cs"/>
                          <a:sym typeface="Arial"/>
                        </a:rPr>
                        <a:t> </a:t>
                      </a:r>
                      <a:r>
                        <a:rPr lang="ru-KZ" sz="900" b="1" i="0" u="none" strike="noStrike" cap="none" dirty="0">
                          <a:solidFill>
                            <a:schemeClr val="tx1"/>
                          </a:solidFill>
                          <a:effectLst/>
                          <a:latin typeface="Arial Narrow" panose="020B0606020202030204" pitchFamily="34" charset="0"/>
                          <a:ea typeface="+mn-ea"/>
                          <a:cs typeface="+mn-cs"/>
                          <a:sym typeface="Arial"/>
                        </a:rPr>
                        <a:t>354</a:t>
                      </a:r>
                    </a:p>
                  </a:txBody>
                  <a:tcPr marL="9525" marR="9525" marT="0" marB="0"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65000"/>
                        <a:alpha val="20000"/>
                      </a:schemeClr>
                    </a:solidFill>
                  </a:tcPr>
                </a:tc>
                <a:tc hMerge="1">
                  <a:txBody>
                    <a:bodyPr/>
                    <a:lstStyle/>
                    <a:p>
                      <a:pPr algn="ctr" fontAlgn="b"/>
                      <a:r>
                        <a:rPr lang="ru-KZ" sz="900" b="1" i="0" u="none" strike="noStrike" cap="none" dirty="0">
                          <a:solidFill>
                            <a:schemeClr val="tx1"/>
                          </a:solidFill>
                          <a:effectLst/>
                          <a:latin typeface="Arial Narrow" panose="020B0606020202030204" pitchFamily="34" charset="0"/>
                          <a:ea typeface="+mn-ea"/>
                          <a:cs typeface="+mn-cs"/>
                          <a:sym typeface="Arial"/>
                        </a:rPr>
                        <a:t>299</a:t>
                      </a:r>
                      <a:r>
                        <a:rPr lang="ru-RU" sz="900" b="1" i="0" u="none" strike="noStrike" cap="none" dirty="0">
                          <a:solidFill>
                            <a:schemeClr val="tx1"/>
                          </a:solidFill>
                          <a:effectLst/>
                          <a:latin typeface="Arial Narrow" panose="020B0606020202030204" pitchFamily="34" charset="0"/>
                          <a:ea typeface="+mn-ea"/>
                          <a:cs typeface="+mn-cs"/>
                          <a:sym typeface="Arial"/>
                        </a:rPr>
                        <a:t> </a:t>
                      </a:r>
                      <a:r>
                        <a:rPr lang="ru-KZ" sz="900" b="1" i="0" u="none" strike="noStrike" cap="none" dirty="0">
                          <a:solidFill>
                            <a:schemeClr val="tx1"/>
                          </a:solidFill>
                          <a:effectLst/>
                          <a:latin typeface="Arial Narrow" panose="020B0606020202030204" pitchFamily="34" charset="0"/>
                          <a:ea typeface="+mn-ea"/>
                          <a:cs typeface="+mn-cs"/>
                          <a:sym typeface="Arial"/>
                        </a:rPr>
                        <a:t>136</a:t>
                      </a:r>
                    </a:p>
                  </a:txBody>
                  <a:tcPr marL="9525" marR="9525" marT="0" marB="0"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65000"/>
                        <a:alpha val="20000"/>
                      </a:schemeClr>
                    </a:solidFill>
                  </a:tcPr>
                </a:tc>
                <a:tc hMerge="1">
                  <a:txBody>
                    <a:bodyPr/>
                    <a:lstStyle/>
                    <a:p>
                      <a:pPr algn="ctr" fontAlgn="b"/>
                      <a:r>
                        <a:rPr lang="ru-KZ" sz="900" b="1" i="0" u="none" strike="noStrike" cap="none" dirty="0">
                          <a:solidFill>
                            <a:schemeClr val="tx1"/>
                          </a:solidFill>
                          <a:effectLst/>
                          <a:latin typeface="Arial Narrow" panose="020B0606020202030204" pitchFamily="34" charset="0"/>
                          <a:ea typeface="+mn-ea"/>
                          <a:cs typeface="+mn-cs"/>
                          <a:sym typeface="Arial"/>
                        </a:rPr>
                        <a:t>291</a:t>
                      </a:r>
                      <a:r>
                        <a:rPr lang="ru-RU" sz="900" b="1" i="0" u="none" strike="noStrike" cap="none" dirty="0">
                          <a:solidFill>
                            <a:schemeClr val="tx1"/>
                          </a:solidFill>
                          <a:effectLst/>
                          <a:latin typeface="Arial Narrow" panose="020B0606020202030204" pitchFamily="34" charset="0"/>
                          <a:ea typeface="+mn-ea"/>
                          <a:cs typeface="+mn-cs"/>
                          <a:sym typeface="Arial"/>
                        </a:rPr>
                        <a:t> </a:t>
                      </a:r>
                      <a:r>
                        <a:rPr lang="ru-KZ" sz="900" b="1" i="0" u="none" strike="noStrike" cap="none" dirty="0">
                          <a:solidFill>
                            <a:schemeClr val="tx1"/>
                          </a:solidFill>
                          <a:effectLst/>
                          <a:latin typeface="Arial Narrow" panose="020B0606020202030204" pitchFamily="34" charset="0"/>
                          <a:ea typeface="+mn-ea"/>
                          <a:cs typeface="+mn-cs"/>
                          <a:sym typeface="Arial"/>
                        </a:rPr>
                        <a:t>557</a:t>
                      </a:r>
                    </a:p>
                  </a:txBody>
                  <a:tcPr marL="9525" marR="9525" marT="0" marB="0" anchor="ctr">
                    <a:lnL>
                      <a:noFill/>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65000"/>
                        <a:alpha val="20000"/>
                      </a:schemeClr>
                    </a:solidFill>
                  </a:tcPr>
                </a:tc>
                <a:tc hMerge="1">
                  <a:txBody>
                    <a:bodyPr/>
                    <a:lstStyle/>
                    <a:p>
                      <a:pPr marL="0" marR="0" lvl="0" indent="0" algn="ctr" defTabSz="914400" rtl="0" eaLnBrk="1" fontAlgn="ctr" latinLnBrk="0" hangingPunct="1">
                        <a:lnSpc>
                          <a:spcPct val="100000"/>
                        </a:lnSpc>
                        <a:spcBef>
                          <a:spcPts val="0"/>
                        </a:spcBef>
                        <a:spcAft>
                          <a:spcPts val="0"/>
                        </a:spcAft>
                        <a:buClrTx/>
                        <a:buSzTx/>
                        <a:buFontTx/>
                        <a:buNone/>
                        <a:tabLst/>
                        <a:defRPr/>
                      </a:pPr>
                      <a:r>
                        <a:rPr lang="ru-KZ" sz="900" b="1" i="0" u="none" strike="noStrike" cap="none" dirty="0">
                          <a:solidFill>
                            <a:srgbClr val="007F76"/>
                          </a:solidFill>
                          <a:effectLst/>
                          <a:latin typeface="Arial Narrow" panose="020B0606020202030204" pitchFamily="34" charset="0"/>
                          <a:ea typeface="+mn-ea"/>
                          <a:cs typeface="+mn-cs"/>
                          <a:sym typeface="Arial"/>
                        </a:rPr>
                        <a:t>1 103 799</a:t>
                      </a:r>
                    </a:p>
                  </a:txBody>
                  <a:tcPr marL="9525" marR="9525" marT="0" marB="0" anchor="ctr">
                    <a:lnL w="12700" cap="flat" cmpd="sng" algn="ctr">
                      <a:solidFill>
                        <a:schemeClr val="tx1"/>
                      </a:solidFill>
                      <a:prstDash val="solid"/>
                      <a:round/>
                      <a:headEnd type="none" w="med" len="med"/>
                      <a:tailEnd type="none" w="med" len="med"/>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007F76">
                        <a:alpha val="20000"/>
                      </a:srgbClr>
                    </a:solidFill>
                  </a:tcPr>
                </a:tc>
                <a:tc hMerge="1">
                  <a:txBody>
                    <a:bodyPr/>
                    <a:lstStyle/>
                    <a:p>
                      <a:pPr algn="ctr" rtl="0" fontAlgn="ctr"/>
                      <a:r>
                        <a:rPr lang="ru-KZ" sz="900" b="1" i="0" u="none" strike="noStrike" cap="none" dirty="0">
                          <a:solidFill>
                            <a:schemeClr val="tx1"/>
                          </a:solidFill>
                          <a:effectLst/>
                          <a:latin typeface="Arial Narrow" panose="020B0606020202030204" pitchFamily="34" charset="0"/>
                          <a:ea typeface="+mn-ea"/>
                          <a:cs typeface="+mn-cs"/>
                          <a:sym typeface="Arial"/>
                        </a:rPr>
                        <a:t>220 533</a:t>
                      </a:r>
                    </a:p>
                  </a:txBody>
                  <a:tcPr marL="9525" marR="9525" marT="0" marB="0"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50000"/>
                        <a:alpha val="20000"/>
                      </a:schemeClr>
                    </a:solidFill>
                  </a:tcPr>
                </a:tc>
                <a:tc hMerge="1">
                  <a:txBody>
                    <a:bodyPr/>
                    <a:lstStyle/>
                    <a:p>
                      <a:pPr algn="ctr" rtl="0" fontAlgn="ctr"/>
                      <a:r>
                        <a:rPr lang="ru-KZ" sz="900" b="1" i="0" u="none" strike="noStrike" cap="none" dirty="0">
                          <a:solidFill>
                            <a:srgbClr val="007F76"/>
                          </a:solidFill>
                          <a:effectLst/>
                          <a:latin typeface="Arial Narrow" panose="020B0606020202030204" pitchFamily="34" charset="0"/>
                          <a:ea typeface="+mn-ea"/>
                          <a:cs typeface="+mn-cs"/>
                          <a:sym typeface="Arial"/>
                        </a:rPr>
                        <a:t>240 505</a:t>
                      </a:r>
                    </a:p>
                  </a:txBody>
                  <a:tcPr marL="9525" marR="9525" marT="0" marB="0"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007F76">
                        <a:alpha val="20000"/>
                      </a:srgbClr>
                    </a:solidFill>
                  </a:tcPr>
                </a:tc>
                <a:tc hMerge="1">
                  <a:txBody>
                    <a:bodyPr/>
                    <a:lstStyle/>
                    <a:p>
                      <a:pPr algn="ctr" rtl="0" fontAlgn="ctr"/>
                      <a:r>
                        <a:rPr lang="ru-KZ" sz="900" b="1" i="0" u="none" strike="noStrike" cap="none" dirty="0">
                          <a:solidFill>
                            <a:srgbClr val="007F76"/>
                          </a:solidFill>
                          <a:effectLst/>
                          <a:latin typeface="Arial Narrow" panose="020B0606020202030204" pitchFamily="34" charset="0"/>
                          <a:ea typeface="+mn-ea"/>
                          <a:cs typeface="+mn-cs"/>
                          <a:sym typeface="Arial"/>
                        </a:rPr>
                        <a:t>300 190</a:t>
                      </a:r>
                    </a:p>
                  </a:txBody>
                  <a:tcPr marL="9525" marR="9525" marT="0" marB="0"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007F76">
                        <a:alpha val="20000"/>
                      </a:srgbClr>
                    </a:solidFill>
                  </a:tcPr>
                </a:tc>
                <a:tc hMerge="1">
                  <a:txBody>
                    <a:bodyPr/>
                    <a:lstStyle/>
                    <a:p>
                      <a:pPr algn="ctr" rtl="0" fontAlgn="ctr"/>
                      <a:r>
                        <a:rPr lang="ru-KZ" sz="900" b="1" i="0" u="none" strike="noStrike" cap="none" dirty="0">
                          <a:solidFill>
                            <a:srgbClr val="007F76"/>
                          </a:solidFill>
                          <a:effectLst/>
                          <a:latin typeface="Arial Narrow" panose="020B0606020202030204" pitchFamily="34" charset="0"/>
                          <a:ea typeface="+mn-ea"/>
                          <a:cs typeface="+mn-cs"/>
                          <a:sym typeface="Arial"/>
                        </a:rPr>
                        <a:t>342 571</a:t>
                      </a:r>
                    </a:p>
                  </a:txBody>
                  <a:tcPr marL="9525" marR="9525" marT="0" marB="0"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007F76">
                        <a:alpha val="20000"/>
                      </a:srgbClr>
                    </a:solidFill>
                  </a:tcPr>
                </a:tc>
                <a:tc hMerge="1">
                  <a:txBody>
                    <a:bodyPr/>
                    <a:lstStyle/>
                    <a:p>
                      <a:pPr algn="ctr" rtl="0" fontAlgn="b"/>
                      <a:r>
                        <a:rPr lang="en-US" sz="900" b="1" i="0" u="none" strike="noStrike" dirty="0">
                          <a:solidFill>
                            <a:srgbClr val="007F76"/>
                          </a:solidFill>
                          <a:effectLst/>
                          <a:latin typeface="Arial Narrow" panose="020B0606020202030204" pitchFamily="34" charset="0"/>
                        </a:rPr>
                        <a:t>100%</a:t>
                      </a:r>
                    </a:p>
                  </a:txBody>
                  <a:tcPr marL="9525" marR="9525" marT="0" marB="0"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007F76">
                        <a:alpha val="20000"/>
                      </a:srgbClr>
                    </a:solidFill>
                  </a:tcPr>
                </a:tc>
                <a:extLst>
                  <a:ext uri="{0D108BD9-81ED-4DB2-BD59-A6C34878D82A}">
                    <a16:rowId xmlns:a16="http://schemas.microsoft.com/office/drawing/2014/main" val="2126759895"/>
                  </a:ext>
                </a:extLst>
              </a:tr>
              <a:tr h="144837">
                <a:tc>
                  <a:txBody>
                    <a:bodyPr/>
                    <a:lstStyle/>
                    <a:p>
                      <a:pPr algn="ctr" fontAlgn="b"/>
                      <a:r>
                        <a:rPr lang="ru-RU" sz="800" u="none" strike="noStrike" dirty="0">
                          <a:solidFill>
                            <a:srgbClr val="007F76"/>
                          </a:solidFill>
                          <a:effectLst/>
                          <a:latin typeface="Arial Narrow" panose="020B0606020202030204" pitchFamily="34" charset="0"/>
                        </a:rPr>
                        <a:t>1</a:t>
                      </a:r>
                      <a:endParaRPr lang="en-US" sz="800" b="0" i="0" u="none" strike="noStrike" dirty="0">
                        <a:solidFill>
                          <a:srgbClr val="007F76"/>
                        </a:solidFill>
                        <a:effectLst/>
                        <a:latin typeface="Arial Narrow" panose="020B0606020202030204" pitchFamily="34" charset="0"/>
                      </a:endParaRPr>
                    </a:p>
                  </a:txBody>
                  <a:tcPr marL="9525" marR="9525" marT="0" marB="0" anchor="ctr">
                    <a:lnT w="12700" cap="flat" cmpd="sng" algn="ctr">
                      <a:solidFill>
                        <a:schemeClr val="tx1"/>
                      </a:solidFill>
                      <a:prstDash val="solid"/>
                      <a:round/>
                      <a:headEnd type="none" w="med" len="med"/>
                      <a:tailEnd type="none" w="med" len="med"/>
                    </a:lnT>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9116-0</a:t>
                      </a:r>
                    </a:p>
                  </a:txBody>
                  <a:tcPr marL="9525" marR="9525" marT="9525" marB="0" anchor="ctr">
                    <a:lnT w="12700" cap="flat" cmpd="sng" algn="ctr">
                      <a:solidFill>
                        <a:schemeClr val="tx1"/>
                      </a:solidFill>
                      <a:prstDash val="solid"/>
                      <a:round/>
                      <a:headEnd type="none" w="med" len="med"/>
                      <a:tailEnd type="none" w="med" len="med"/>
                    </a:lnT>
                    <a:solidFill>
                      <a:schemeClr val="accent6">
                        <a:lumMod val="50000"/>
                        <a:alpha val="1000"/>
                      </a:schemeClr>
                    </a:solidFill>
                  </a:tcPr>
                </a:tc>
                <a:tc>
                  <a:txBody>
                    <a:bodyPr/>
                    <a:lstStyle/>
                    <a:p>
                      <a:pPr marL="72000" algn="l" fontAlgn="ctr"/>
                      <a:r>
                        <a:rPr lang="ru-RU" sz="800" b="0" i="0" u="none" strike="noStrike" cap="none" dirty="0">
                          <a:solidFill>
                            <a:srgbClr val="000000"/>
                          </a:solidFill>
                          <a:effectLst/>
                          <a:latin typeface="Arial Narrow" panose="020B0606020202030204" pitchFamily="34" charset="0"/>
                          <a:ea typeface="+mn-ea"/>
                          <a:cs typeface="+mn-cs"/>
                          <a:sym typeface="Arial"/>
                        </a:rPr>
                        <a:t>Аула </a:t>
                      </a:r>
                      <a:r>
                        <a:rPr lang="ru-RU" sz="800" b="0" i="0" u="none" strike="noStrike" cap="none" dirty="0" err="1">
                          <a:solidFill>
                            <a:srgbClr val="000000"/>
                          </a:solidFill>
                          <a:effectLst/>
                          <a:latin typeface="Arial Narrow" panose="020B0606020202030204" pitchFamily="34" charset="0"/>
                          <a:ea typeface="+mn-ea"/>
                          <a:cs typeface="+mn-cs"/>
                          <a:sym typeface="Arial"/>
                        </a:rPr>
                        <a:t>сыпырушылар</a:t>
                      </a:r>
                      <a:r>
                        <a:rPr lang="ru-RU" sz="800" b="0" i="0" u="none" strike="noStrike" cap="none" dirty="0">
                          <a:solidFill>
                            <a:srgbClr val="000000"/>
                          </a:solidFill>
                          <a:effectLst/>
                          <a:latin typeface="Arial Narrow" panose="020B0606020202030204" pitchFamily="34" charset="0"/>
                          <a:ea typeface="+mn-ea"/>
                          <a:cs typeface="+mn-cs"/>
                          <a:sym typeface="Arial"/>
                        </a:rPr>
                        <a:t> </a:t>
                      </a:r>
                      <a:r>
                        <a:rPr lang="ru-RU" sz="800" b="0" i="0" u="none" strike="noStrike" cap="none" dirty="0" err="1">
                          <a:solidFill>
                            <a:srgbClr val="000000"/>
                          </a:solidFill>
                          <a:effectLst/>
                          <a:latin typeface="Arial Narrow" panose="020B0606020202030204" pitchFamily="34" charset="0"/>
                          <a:ea typeface="+mn-ea"/>
                          <a:cs typeface="+mn-cs"/>
                          <a:sym typeface="Arial"/>
                        </a:rPr>
                        <a:t>және</a:t>
                      </a:r>
                      <a:r>
                        <a:rPr lang="ru-RU" sz="800" b="0" i="0" u="none" strike="noStrike" cap="none" dirty="0">
                          <a:solidFill>
                            <a:srgbClr val="000000"/>
                          </a:solidFill>
                          <a:effectLst/>
                          <a:latin typeface="Arial Narrow" panose="020B0606020202030204" pitchFamily="34" charset="0"/>
                          <a:ea typeface="+mn-ea"/>
                          <a:cs typeface="+mn-cs"/>
                          <a:sym typeface="Arial"/>
                        </a:rPr>
                        <a:t> </a:t>
                      </a:r>
                      <a:r>
                        <a:rPr lang="ru-RU" sz="800" b="0" i="0" u="none" strike="noStrike" cap="none" dirty="0" err="1">
                          <a:solidFill>
                            <a:srgbClr val="000000"/>
                          </a:solidFill>
                          <a:effectLst/>
                          <a:latin typeface="Arial Narrow" panose="020B0606020202030204" pitchFamily="34" charset="0"/>
                          <a:ea typeface="+mn-ea"/>
                          <a:cs typeface="+mn-cs"/>
                          <a:sym typeface="Arial"/>
                        </a:rPr>
                        <a:t>ашық</a:t>
                      </a:r>
                      <a:r>
                        <a:rPr lang="ru-RU" sz="800" b="0" i="0" u="none" strike="noStrike" cap="none" dirty="0">
                          <a:solidFill>
                            <a:srgbClr val="000000"/>
                          </a:solidFill>
                          <a:effectLst/>
                          <a:latin typeface="Arial Narrow" panose="020B0606020202030204" pitchFamily="34" charset="0"/>
                          <a:ea typeface="+mn-ea"/>
                          <a:cs typeface="+mn-cs"/>
                          <a:sym typeface="Arial"/>
                        </a:rPr>
                        <a:t> </a:t>
                      </a:r>
                      <a:r>
                        <a:rPr lang="ru-RU" sz="800" b="0" i="0" u="none" strike="noStrike" cap="none" dirty="0" err="1">
                          <a:solidFill>
                            <a:srgbClr val="000000"/>
                          </a:solidFill>
                          <a:effectLst/>
                          <a:latin typeface="Arial Narrow" panose="020B0606020202030204" pitchFamily="34" charset="0"/>
                          <a:ea typeface="+mn-ea"/>
                          <a:cs typeface="+mn-cs"/>
                          <a:sym typeface="Arial"/>
                        </a:rPr>
                        <a:t>аумақтарды</a:t>
                      </a:r>
                      <a:r>
                        <a:rPr lang="ru-RU" sz="800" b="0" i="0" u="none" strike="noStrike" cap="none" dirty="0">
                          <a:solidFill>
                            <a:srgbClr val="000000"/>
                          </a:solidFill>
                          <a:effectLst/>
                          <a:latin typeface="Arial Narrow" panose="020B0606020202030204" pitchFamily="34" charset="0"/>
                          <a:ea typeface="+mn-ea"/>
                          <a:cs typeface="+mn-cs"/>
                          <a:sym typeface="Arial"/>
                        </a:rPr>
                        <a:t> </a:t>
                      </a:r>
                      <a:r>
                        <a:rPr lang="ru-RU" sz="800" b="0" i="0" u="none" strike="noStrike" cap="none" dirty="0" err="1">
                          <a:solidFill>
                            <a:srgbClr val="000000"/>
                          </a:solidFill>
                          <a:effectLst/>
                          <a:latin typeface="Arial Narrow" panose="020B0606020202030204" pitchFamily="34" charset="0"/>
                          <a:ea typeface="+mn-ea"/>
                          <a:cs typeface="+mn-cs"/>
                          <a:sym typeface="Arial"/>
                        </a:rPr>
                        <a:t>тазалаушылар</a:t>
                      </a:r>
                      <a:endParaRPr lang="ru-RU" sz="800" b="0" i="0" u="none" strike="noStrike" cap="none" dirty="0">
                        <a:solidFill>
                          <a:srgbClr val="000000"/>
                        </a:solidFill>
                        <a:effectLst/>
                        <a:latin typeface="Arial Narrow" panose="020B0606020202030204" pitchFamily="34" charset="0"/>
                        <a:ea typeface="+mn-ea"/>
                        <a:cs typeface="+mn-cs"/>
                        <a:sym typeface="Arial"/>
                      </a:endParaRPr>
                    </a:p>
                  </a:txBody>
                  <a:tcPr marL="9525" marR="9525" marT="9525" marB="0" anchor="ctr">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1 776</a:t>
                      </a:r>
                    </a:p>
                  </a:txBody>
                  <a:tcPr marL="9525" marR="9525" marT="9525" marB="0" anchor="ctr">
                    <a:lnL w="12700" cap="flat" cmpd="sng" algn="ctr">
                      <a:solidFill>
                        <a:schemeClr val="tx1"/>
                      </a:solidFill>
                      <a:prstDash val="solid"/>
                      <a:round/>
                      <a:headEnd type="none" w="med" len="med"/>
                      <a:tailEnd type="none" w="med" len="med"/>
                    </a:lnL>
                    <a:lnT w="12700" cap="flat" cmpd="sng" algn="ctr">
                      <a:solidFill>
                        <a:schemeClr val="tx1"/>
                      </a:solidFill>
                      <a:prstDash val="solid"/>
                      <a:round/>
                      <a:headEnd type="none" w="med" len="med"/>
                      <a:tailEnd type="none" w="med" len="med"/>
                    </a:lnT>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80</a:t>
                      </a:r>
                    </a:p>
                  </a:txBody>
                  <a:tcPr marL="9525" marR="9525" marT="9525" marB="0" anchor="ctr">
                    <a:lnT w="12700" cap="flat" cmpd="sng" algn="ctr">
                      <a:solidFill>
                        <a:schemeClr val="tx1"/>
                      </a:solidFill>
                      <a:prstDash val="solid"/>
                      <a:round/>
                      <a:headEnd type="none" w="med" len="med"/>
                      <a:tailEnd type="none" w="med" len="med"/>
                    </a:lnT>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949</a:t>
                      </a:r>
                    </a:p>
                  </a:txBody>
                  <a:tcPr marL="9525" marR="9525" marT="9525" marB="0" anchor="ctr">
                    <a:lnT w="12700" cap="flat" cmpd="sng" algn="ctr">
                      <a:solidFill>
                        <a:schemeClr val="tx1"/>
                      </a:solidFill>
                      <a:prstDash val="solid"/>
                      <a:round/>
                      <a:headEnd type="none" w="med" len="med"/>
                      <a:tailEnd type="none" w="med" len="med"/>
                    </a:lnT>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585</a:t>
                      </a:r>
                    </a:p>
                  </a:txBody>
                  <a:tcPr marL="9525" marR="9525" marT="9525" marB="0" anchor="ctr">
                    <a:lnT w="12700" cap="flat" cmpd="sng" algn="ctr">
                      <a:solidFill>
                        <a:schemeClr val="tx1"/>
                      </a:solidFill>
                      <a:prstDash val="solid"/>
                      <a:round/>
                      <a:headEnd type="none" w="med" len="med"/>
                      <a:tailEnd type="none" w="med" len="med"/>
                    </a:lnT>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162</a:t>
                      </a:r>
                    </a:p>
                  </a:txBody>
                  <a:tcPr marL="9525" marR="9525" marT="9525" marB="0" anchor="ctr">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2 161</a:t>
                      </a:r>
                    </a:p>
                  </a:txBody>
                  <a:tcPr marL="9525" marR="9525" marT="9525" marB="0" anchor="ctr">
                    <a:lnL w="12700" cap="flat" cmpd="sng" algn="ctr">
                      <a:solidFill>
                        <a:schemeClr val="tx1"/>
                      </a:solidFill>
                      <a:prstDash val="solid"/>
                      <a:round/>
                      <a:headEnd type="none" w="med" len="med"/>
                      <a:tailEnd type="none" w="med" len="med"/>
                    </a:lnL>
                    <a:lnT w="12700" cap="flat" cmpd="sng" algn="ctr">
                      <a:solidFill>
                        <a:schemeClr val="tx1"/>
                      </a:solidFill>
                      <a:prstDash val="solid"/>
                      <a:round/>
                      <a:headEnd type="none" w="med" len="med"/>
                      <a:tailEnd type="none" w="med" len="med"/>
                    </a:lnT>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159</a:t>
                      </a:r>
                    </a:p>
                  </a:txBody>
                  <a:tcPr marL="9525" marR="9525" marT="9525" marB="0" anchor="ctr">
                    <a:lnT w="12700" cap="flat" cmpd="sng" algn="ctr">
                      <a:solidFill>
                        <a:schemeClr val="tx1"/>
                      </a:solidFill>
                      <a:prstDash val="solid"/>
                      <a:round/>
                      <a:headEnd type="none" w="med" len="med"/>
                      <a:tailEnd type="none" w="med" len="med"/>
                    </a:lnT>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478</a:t>
                      </a:r>
                    </a:p>
                  </a:txBody>
                  <a:tcPr marL="9525" marR="9525" marT="9525" marB="0" anchor="ctr">
                    <a:lnT w="12700" cap="flat" cmpd="sng" algn="ctr">
                      <a:solidFill>
                        <a:schemeClr val="tx1"/>
                      </a:solidFill>
                      <a:prstDash val="solid"/>
                      <a:round/>
                      <a:headEnd type="none" w="med" len="med"/>
                      <a:tailEnd type="none" w="med" len="med"/>
                    </a:lnT>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952</a:t>
                      </a:r>
                    </a:p>
                  </a:txBody>
                  <a:tcPr marL="9525" marR="9525" marT="9525" marB="0" anchor="ctr">
                    <a:lnT w="12700" cap="flat" cmpd="sng" algn="ctr">
                      <a:solidFill>
                        <a:schemeClr val="tx1"/>
                      </a:solidFill>
                      <a:prstDash val="solid"/>
                      <a:round/>
                      <a:headEnd type="none" w="med" len="med"/>
                      <a:tailEnd type="none" w="med" len="med"/>
                    </a:lnT>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572</a:t>
                      </a:r>
                    </a:p>
                  </a:txBody>
                  <a:tcPr marL="9525" marR="9525" marT="9525" marB="0" anchor="ctr">
                    <a:lnT w="12700" cap="flat" cmpd="sng" algn="ctr">
                      <a:solidFill>
                        <a:schemeClr val="tx1"/>
                      </a:solidFill>
                      <a:prstDash val="solid"/>
                      <a:round/>
                      <a:headEnd type="none" w="med" len="med"/>
                      <a:tailEnd type="none" w="med" len="med"/>
                    </a:lnT>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10,6%</a:t>
                      </a:r>
                    </a:p>
                  </a:txBody>
                  <a:tcPr marL="9525" marR="9525" marT="9525" marB="0" anchor="ctr">
                    <a:lnT w="12700" cap="flat" cmpd="sng" algn="ctr">
                      <a:solidFill>
                        <a:schemeClr val="tx1"/>
                      </a:solidFill>
                      <a:prstDash val="solid"/>
                      <a:round/>
                      <a:headEnd type="none" w="med" len="med"/>
                      <a:tailEnd type="none" w="med" len="med"/>
                    </a:lnT>
                    <a:solidFill>
                      <a:schemeClr val="accent6">
                        <a:lumMod val="50000"/>
                        <a:alpha val="1000"/>
                      </a:schemeClr>
                    </a:solidFill>
                  </a:tcPr>
                </a:tc>
                <a:extLst>
                  <a:ext uri="{0D108BD9-81ED-4DB2-BD59-A6C34878D82A}">
                    <a16:rowId xmlns:a16="http://schemas.microsoft.com/office/drawing/2014/main" val="4220248122"/>
                  </a:ext>
                </a:extLst>
              </a:tr>
              <a:tr h="144837">
                <a:tc>
                  <a:txBody>
                    <a:bodyPr/>
                    <a:lstStyle/>
                    <a:p>
                      <a:pPr algn="ctr" fontAlgn="b"/>
                      <a:r>
                        <a:rPr lang="ru-RU" sz="800" u="none" strike="noStrike" dirty="0">
                          <a:solidFill>
                            <a:srgbClr val="007F76"/>
                          </a:solidFill>
                          <a:effectLst/>
                          <a:latin typeface="Arial Narrow" panose="020B0606020202030204" pitchFamily="34" charset="0"/>
                        </a:rPr>
                        <a:t>2</a:t>
                      </a:r>
                      <a:endParaRPr lang="en-US" sz="800" b="0" i="0" u="none" strike="noStrike" dirty="0">
                        <a:solidFill>
                          <a:srgbClr val="007F76"/>
                        </a:solidFill>
                        <a:effectLst/>
                        <a:latin typeface="Arial Narrow" panose="020B0606020202030204" pitchFamily="34" charset="0"/>
                      </a:endParaRPr>
                    </a:p>
                  </a:txBody>
                  <a:tcPr marL="9525" marR="9525" marT="0" marB="0" anchor="ctr">
                    <a:solidFill>
                      <a:srgbClr val="007F76">
                        <a:alpha val="20000"/>
                      </a:srgbClr>
                    </a:solidFill>
                  </a:tcPr>
                </a:tc>
                <a:tc>
                  <a:txBody>
                    <a:bodyPr/>
                    <a:lstStyle/>
                    <a:p>
                      <a:pPr algn="ctr" fontAlgn="ctr"/>
                      <a:r>
                        <a:rPr lang="ru-RU" sz="800" b="0" i="0" u="none" strike="noStrike">
                          <a:solidFill>
                            <a:srgbClr val="000000"/>
                          </a:solidFill>
                          <a:effectLst/>
                          <a:latin typeface="Arial Narrow" panose="020B0606020202030204" pitchFamily="34" charset="0"/>
                        </a:rPr>
                        <a:t>2350-3</a:t>
                      </a:r>
                    </a:p>
                  </a:txBody>
                  <a:tcPr marL="9525" marR="9525" marT="9525" marB="0" anchor="ctr">
                    <a:solidFill>
                      <a:srgbClr val="007F76">
                        <a:alpha val="20000"/>
                      </a:srgbClr>
                    </a:solidFill>
                  </a:tcPr>
                </a:tc>
                <a:tc>
                  <a:txBody>
                    <a:bodyPr/>
                    <a:lstStyle/>
                    <a:p>
                      <a:pPr marL="72000" algn="l" fontAlgn="ctr"/>
                      <a:r>
                        <a:rPr lang="ru-RU" sz="800" b="0" i="0" u="none" strike="noStrike" cap="none" dirty="0" err="1">
                          <a:solidFill>
                            <a:srgbClr val="000000"/>
                          </a:solidFill>
                          <a:effectLst/>
                          <a:latin typeface="Arial Narrow" panose="020B0606020202030204" pitchFamily="34" charset="0"/>
                          <a:ea typeface="+mn-ea"/>
                          <a:cs typeface="+mn-cs"/>
                          <a:sym typeface="Arial"/>
                        </a:rPr>
                        <a:t>Қоғамдық</a:t>
                      </a:r>
                      <a:r>
                        <a:rPr lang="ru-RU" sz="800" b="0" i="0" u="none" strike="noStrike" cap="none" dirty="0">
                          <a:solidFill>
                            <a:srgbClr val="000000"/>
                          </a:solidFill>
                          <a:effectLst/>
                          <a:latin typeface="Arial Narrow" panose="020B0606020202030204" pitchFamily="34" charset="0"/>
                          <a:ea typeface="+mn-ea"/>
                          <a:cs typeface="+mn-cs"/>
                          <a:sym typeface="Arial"/>
                        </a:rPr>
                        <a:t> </a:t>
                      </a:r>
                      <a:r>
                        <a:rPr lang="ru-RU" sz="800" b="0" i="0" u="none" strike="noStrike" cap="none" dirty="0" err="1">
                          <a:solidFill>
                            <a:srgbClr val="000000"/>
                          </a:solidFill>
                          <a:effectLst/>
                          <a:latin typeface="Arial Narrow" panose="020B0606020202030204" pitchFamily="34" charset="0"/>
                          <a:ea typeface="+mn-ea"/>
                          <a:cs typeface="+mn-cs"/>
                          <a:sym typeface="Arial"/>
                        </a:rPr>
                        <a:t>ғылымдар</a:t>
                      </a:r>
                      <a:r>
                        <a:rPr lang="ru-RU" sz="800" b="0" i="0" u="none" strike="noStrike" cap="none" dirty="0">
                          <a:solidFill>
                            <a:srgbClr val="000000"/>
                          </a:solidFill>
                          <a:effectLst/>
                          <a:latin typeface="Arial Narrow" panose="020B0606020202030204" pitchFamily="34" charset="0"/>
                          <a:ea typeface="+mn-ea"/>
                          <a:cs typeface="+mn-cs"/>
                          <a:sym typeface="Arial"/>
                        </a:rPr>
                        <a:t> </a:t>
                      </a:r>
                      <a:r>
                        <a:rPr lang="ru-RU" sz="800" b="0" i="0" u="none" strike="noStrike" cap="none" dirty="0" err="1">
                          <a:solidFill>
                            <a:srgbClr val="000000"/>
                          </a:solidFill>
                          <a:effectLst/>
                          <a:latin typeface="Arial Narrow" panose="020B0606020202030204" pitchFamily="34" charset="0"/>
                          <a:ea typeface="+mn-ea"/>
                          <a:cs typeface="+mn-cs"/>
                          <a:sym typeface="Arial"/>
                        </a:rPr>
                        <a:t>бойынша</a:t>
                      </a:r>
                      <a:r>
                        <a:rPr lang="ru-RU" sz="800" b="0" i="0" u="none" strike="noStrike" cap="none" dirty="0">
                          <a:solidFill>
                            <a:srgbClr val="000000"/>
                          </a:solidFill>
                          <a:effectLst/>
                          <a:latin typeface="Arial Narrow" panose="020B0606020202030204" pitchFamily="34" charset="0"/>
                          <a:ea typeface="+mn-ea"/>
                          <a:cs typeface="+mn-cs"/>
                          <a:sym typeface="Arial"/>
                        </a:rPr>
                        <a:t> орта </a:t>
                      </a:r>
                      <a:r>
                        <a:rPr lang="ru-RU" sz="800" b="0" i="0" u="none" strike="noStrike" cap="none" dirty="0" err="1">
                          <a:solidFill>
                            <a:srgbClr val="000000"/>
                          </a:solidFill>
                          <a:effectLst/>
                          <a:latin typeface="Arial Narrow" panose="020B0606020202030204" pitchFamily="34" charset="0"/>
                          <a:ea typeface="+mn-ea"/>
                          <a:cs typeface="+mn-cs"/>
                          <a:sym typeface="Arial"/>
                        </a:rPr>
                        <a:t>мектеп</a:t>
                      </a:r>
                      <a:r>
                        <a:rPr lang="ru-RU" sz="800" b="0" i="0" u="none" strike="noStrike" cap="none" dirty="0">
                          <a:solidFill>
                            <a:srgbClr val="000000"/>
                          </a:solidFill>
                          <a:effectLst/>
                          <a:latin typeface="Arial Narrow" panose="020B0606020202030204" pitchFamily="34" charset="0"/>
                          <a:ea typeface="+mn-ea"/>
                          <a:cs typeface="+mn-cs"/>
                          <a:sym typeface="Arial"/>
                        </a:rPr>
                        <a:t> </a:t>
                      </a:r>
                      <a:r>
                        <a:rPr lang="ru-RU" sz="800" b="0" i="0" u="none" strike="noStrike" cap="none" dirty="0" err="1">
                          <a:solidFill>
                            <a:srgbClr val="000000"/>
                          </a:solidFill>
                          <a:effectLst/>
                          <a:latin typeface="Arial Narrow" panose="020B0606020202030204" pitchFamily="34" charset="0"/>
                          <a:ea typeface="+mn-ea"/>
                          <a:cs typeface="+mn-cs"/>
                          <a:sym typeface="Arial"/>
                        </a:rPr>
                        <a:t>мұғалімдері</a:t>
                      </a:r>
                      <a:endParaRPr lang="ru-RU" sz="800" b="0" i="0" u="none" strike="noStrike" cap="none" dirty="0">
                        <a:solidFill>
                          <a:srgbClr val="000000"/>
                        </a:solidFill>
                        <a:effectLst/>
                        <a:latin typeface="Arial Narrow" panose="020B0606020202030204" pitchFamily="34" charset="0"/>
                        <a:ea typeface="+mn-ea"/>
                        <a:cs typeface="+mn-cs"/>
                        <a:sym typeface="Arial"/>
                      </a:endParaRPr>
                    </a:p>
                  </a:txBody>
                  <a:tcPr marL="9525" marR="9525" marT="9525" marB="0" anchor="ctr">
                    <a:lnR w="12700" cap="flat" cmpd="sng" algn="ctr">
                      <a:solidFill>
                        <a:schemeClr val="tx1"/>
                      </a:solidFill>
                      <a:prstDash val="solid"/>
                      <a:round/>
                      <a:headEnd type="none" w="med" len="med"/>
                      <a:tailEnd type="none" w="med" len="med"/>
                    </a:lnR>
                    <a:solidFill>
                      <a:srgbClr val="007F76">
                        <a:alpha val="20000"/>
                      </a:srgbClr>
                    </a:solidFill>
                  </a:tcPr>
                </a:tc>
                <a:tc>
                  <a:txBody>
                    <a:bodyPr/>
                    <a:lstStyle/>
                    <a:p>
                      <a:pPr algn="ctr" fontAlgn="ctr"/>
                      <a:r>
                        <a:rPr lang="ru-RU" sz="800" b="0" i="0" u="none" strike="noStrike">
                          <a:solidFill>
                            <a:srgbClr val="000000"/>
                          </a:solidFill>
                          <a:effectLst/>
                          <a:latin typeface="Arial Narrow" panose="020B0606020202030204" pitchFamily="34" charset="0"/>
                        </a:rPr>
                        <a:t>616</a:t>
                      </a:r>
                    </a:p>
                  </a:txBody>
                  <a:tcPr marL="9525" marR="9525" marT="9525" marB="0" anchor="ctr">
                    <a:lnL w="12700" cap="flat" cmpd="sng" algn="ctr">
                      <a:solidFill>
                        <a:schemeClr val="tx1"/>
                      </a:solidFill>
                      <a:prstDash val="solid"/>
                      <a:round/>
                      <a:headEnd type="none" w="med" len="med"/>
                      <a:tailEnd type="none" w="med" len="med"/>
                    </a:lnL>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86</a:t>
                      </a:r>
                    </a:p>
                  </a:txBody>
                  <a:tcPr marL="9525" marR="9525" marT="9525" marB="0" anchor="c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94</a:t>
                      </a:r>
                    </a:p>
                  </a:txBody>
                  <a:tcPr marL="9525" marR="9525" marT="9525" marB="0" anchor="c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329</a:t>
                      </a:r>
                    </a:p>
                  </a:txBody>
                  <a:tcPr marL="9525" marR="9525" marT="9525" marB="0" anchor="c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107</a:t>
                      </a:r>
                    </a:p>
                  </a:txBody>
                  <a:tcPr marL="9525" marR="9525" marT="9525" marB="0" anchor="ctr">
                    <a:lnR w="12700" cap="flat" cmpd="sng" algn="ctr">
                      <a:solidFill>
                        <a:schemeClr val="tx1"/>
                      </a:solidFill>
                      <a:prstDash val="solid"/>
                      <a:round/>
                      <a:headEnd type="none" w="med" len="med"/>
                      <a:tailEnd type="none" w="med" len="med"/>
                    </a:ln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745</a:t>
                      </a:r>
                    </a:p>
                  </a:txBody>
                  <a:tcPr marL="9525" marR="9525" marT="9525" marB="0" anchor="ctr">
                    <a:lnL w="12700" cap="flat" cmpd="sng" algn="ctr">
                      <a:solidFill>
                        <a:schemeClr val="tx1"/>
                      </a:solidFill>
                      <a:prstDash val="solid"/>
                      <a:round/>
                      <a:headEnd type="none" w="med" len="med"/>
                      <a:tailEnd type="none" w="med" len="med"/>
                    </a:lnL>
                    <a:solidFill>
                      <a:srgbClr val="007F76">
                        <a:alpha val="20000"/>
                      </a:srgbClr>
                    </a:solidFill>
                  </a:tcPr>
                </a:tc>
                <a:tc>
                  <a:txBody>
                    <a:bodyPr/>
                    <a:lstStyle/>
                    <a:p>
                      <a:pPr algn="ctr" fontAlgn="ctr"/>
                      <a:r>
                        <a:rPr lang="ru-RU" sz="800" b="0" i="0" u="none" strike="noStrike">
                          <a:solidFill>
                            <a:srgbClr val="000000"/>
                          </a:solidFill>
                          <a:effectLst/>
                          <a:latin typeface="Arial Narrow" panose="020B0606020202030204" pitchFamily="34" charset="0"/>
                        </a:rPr>
                        <a:t>114</a:t>
                      </a:r>
                    </a:p>
                  </a:txBody>
                  <a:tcPr marL="9525" marR="9525" marT="9525" marB="0" anchor="c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122</a:t>
                      </a:r>
                    </a:p>
                  </a:txBody>
                  <a:tcPr marL="9525" marR="9525" marT="9525" marB="0" anchor="ctr">
                    <a:solidFill>
                      <a:srgbClr val="007F76">
                        <a:alpha val="20000"/>
                      </a:srgbClr>
                    </a:solidFill>
                  </a:tcPr>
                </a:tc>
                <a:tc>
                  <a:txBody>
                    <a:bodyPr/>
                    <a:lstStyle/>
                    <a:p>
                      <a:pPr algn="ctr" fontAlgn="ctr"/>
                      <a:r>
                        <a:rPr lang="ru-RU" sz="800" b="0" i="0" u="none" strike="noStrike">
                          <a:solidFill>
                            <a:srgbClr val="000000"/>
                          </a:solidFill>
                          <a:effectLst/>
                          <a:latin typeface="Arial Narrow" panose="020B0606020202030204" pitchFamily="34" charset="0"/>
                        </a:rPr>
                        <a:t>113</a:t>
                      </a:r>
                    </a:p>
                  </a:txBody>
                  <a:tcPr marL="9525" marR="9525" marT="9525" marB="0" anchor="ctr">
                    <a:solidFill>
                      <a:srgbClr val="007F76">
                        <a:alpha val="20000"/>
                      </a:srgbClr>
                    </a:solidFill>
                  </a:tcPr>
                </a:tc>
                <a:tc>
                  <a:txBody>
                    <a:bodyPr/>
                    <a:lstStyle/>
                    <a:p>
                      <a:pPr algn="ctr" fontAlgn="ctr"/>
                      <a:r>
                        <a:rPr lang="ru-RU" sz="800" b="0" i="0" u="none" strike="noStrike">
                          <a:solidFill>
                            <a:srgbClr val="000000"/>
                          </a:solidFill>
                          <a:effectLst/>
                          <a:latin typeface="Arial Narrow" panose="020B0606020202030204" pitchFamily="34" charset="0"/>
                        </a:rPr>
                        <a:t>396</a:t>
                      </a:r>
                    </a:p>
                  </a:txBody>
                  <a:tcPr marL="9525" marR="9525" marT="9525" marB="0" anchor="ctr">
                    <a:solidFill>
                      <a:srgbClr val="007F76">
                        <a:alpha val="20000"/>
                      </a:srgbClr>
                    </a:solidFill>
                  </a:tcPr>
                </a:tc>
                <a:tc>
                  <a:txBody>
                    <a:bodyPr/>
                    <a:lstStyle/>
                    <a:p>
                      <a:pPr algn="ctr" fontAlgn="ctr"/>
                      <a:r>
                        <a:rPr lang="ru-RU" sz="800" b="0" i="0" u="none" strike="noStrike">
                          <a:solidFill>
                            <a:srgbClr val="000000"/>
                          </a:solidFill>
                          <a:effectLst/>
                          <a:latin typeface="Arial Narrow" panose="020B0606020202030204" pitchFamily="34" charset="0"/>
                        </a:rPr>
                        <a:t>3,7%</a:t>
                      </a:r>
                    </a:p>
                  </a:txBody>
                  <a:tcPr marL="9525" marR="9525" marT="9525" marB="0" anchor="ctr">
                    <a:solidFill>
                      <a:srgbClr val="007F76">
                        <a:alpha val="20000"/>
                      </a:srgbClr>
                    </a:solidFill>
                  </a:tcPr>
                </a:tc>
                <a:extLst>
                  <a:ext uri="{0D108BD9-81ED-4DB2-BD59-A6C34878D82A}">
                    <a16:rowId xmlns:a16="http://schemas.microsoft.com/office/drawing/2014/main" val="2728981022"/>
                  </a:ext>
                </a:extLst>
              </a:tr>
              <a:tr h="144837">
                <a:tc>
                  <a:txBody>
                    <a:bodyPr/>
                    <a:lstStyle/>
                    <a:p>
                      <a:pPr algn="ctr" fontAlgn="b"/>
                      <a:r>
                        <a:rPr lang="ru-RU" sz="800" u="none" strike="noStrike" dirty="0">
                          <a:solidFill>
                            <a:srgbClr val="007F76"/>
                          </a:solidFill>
                          <a:effectLst/>
                          <a:latin typeface="Arial Narrow" panose="020B0606020202030204" pitchFamily="34" charset="0"/>
                        </a:rPr>
                        <a:t>3</a:t>
                      </a:r>
                      <a:endParaRPr lang="en-US" sz="800" b="0" i="0" u="none" strike="noStrike" dirty="0">
                        <a:solidFill>
                          <a:srgbClr val="007F76"/>
                        </a:solidFill>
                        <a:effectLst/>
                        <a:latin typeface="Arial Narrow" panose="020B0606020202030204" pitchFamily="34" charset="0"/>
                      </a:endParaRPr>
                    </a:p>
                  </a:txBody>
                  <a:tcPr marL="9525" marR="9525" marT="0"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9629-7</a:t>
                      </a:r>
                    </a:p>
                  </a:txBody>
                  <a:tcPr marL="9525" marR="9525" marT="9525" marB="0" anchor="ctr">
                    <a:solidFill>
                      <a:schemeClr val="accent6">
                        <a:lumMod val="50000"/>
                        <a:alpha val="1000"/>
                      </a:schemeClr>
                    </a:solidFill>
                  </a:tcPr>
                </a:tc>
                <a:tc>
                  <a:txBody>
                    <a:bodyPr/>
                    <a:lstStyle/>
                    <a:p>
                      <a:pPr marL="72000" algn="l" fontAlgn="ctr"/>
                      <a:r>
                        <a:rPr lang="ru-RU" sz="800" b="0" i="0" u="none" strike="noStrike" cap="none" dirty="0" err="1">
                          <a:solidFill>
                            <a:srgbClr val="000000"/>
                          </a:solidFill>
                          <a:effectLst/>
                          <a:latin typeface="Arial Narrow" panose="020B0606020202030204" pitchFamily="34" charset="0"/>
                          <a:ea typeface="+mn-ea"/>
                          <a:cs typeface="+mn-cs"/>
                          <a:sym typeface="Arial"/>
                        </a:rPr>
                        <a:t>Әртүрлі</a:t>
                      </a:r>
                      <a:r>
                        <a:rPr lang="ru-RU" sz="800" b="0" i="0" u="none" strike="noStrike" cap="none" dirty="0">
                          <a:solidFill>
                            <a:srgbClr val="000000"/>
                          </a:solidFill>
                          <a:effectLst/>
                          <a:latin typeface="Arial Narrow" panose="020B0606020202030204" pitchFamily="34" charset="0"/>
                          <a:ea typeface="+mn-ea"/>
                          <a:cs typeface="+mn-cs"/>
                          <a:sym typeface="Arial"/>
                        </a:rPr>
                        <a:t> </a:t>
                      </a:r>
                      <a:r>
                        <a:rPr lang="ru-RU" sz="800" b="0" i="0" u="none" strike="noStrike" cap="none" dirty="0" err="1">
                          <a:solidFill>
                            <a:srgbClr val="000000"/>
                          </a:solidFill>
                          <a:effectLst/>
                          <a:latin typeface="Arial Narrow" panose="020B0606020202030204" pitchFamily="34" charset="0"/>
                          <a:ea typeface="+mn-ea"/>
                          <a:cs typeface="+mn-cs"/>
                          <a:sym typeface="Arial"/>
                        </a:rPr>
                        <a:t>жұмысты</a:t>
                      </a:r>
                      <a:r>
                        <a:rPr lang="ru-RU" sz="800" b="0" i="0" u="none" strike="noStrike" cap="none" dirty="0">
                          <a:solidFill>
                            <a:srgbClr val="000000"/>
                          </a:solidFill>
                          <a:effectLst/>
                          <a:latin typeface="Arial Narrow" panose="020B0606020202030204" pitchFamily="34" charset="0"/>
                          <a:ea typeface="+mn-ea"/>
                          <a:cs typeface="+mn-cs"/>
                          <a:sym typeface="Arial"/>
                        </a:rPr>
                        <a:t> </a:t>
                      </a:r>
                      <a:r>
                        <a:rPr lang="ru-RU" sz="800" b="0" i="0" u="none" strike="noStrike" cap="none" dirty="0" err="1">
                          <a:solidFill>
                            <a:srgbClr val="000000"/>
                          </a:solidFill>
                          <a:effectLst/>
                          <a:latin typeface="Arial Narrow" panose="020B0606020202030204" pitchFamily="34" charset="0"/>
                          <a:ea typeface="+mn-ea"/>
                          <a:cs typeface="+mn-cs"/>
                          <a:sym typeface="Arial"/>
                        </a:rPr>
                        <a:t>атқарушылар</a:t>
                      </a:r>
                      <a:endParaRPr lang="ru-RU" sz="800" b="0" i="0" u="none" strike="noStrike" cap="none" dirty="0">
                        <a:solidFill>
                          <a:srgbClr val="000000"/>
                        </a:solidFill>
                        <a:effectLst/>
                        <a:latin typeface="Arial Narrow" panose="020B0606020202030204" pitchFamily="34" charset="0"/>
                        <a:ea typeface="+mn-ea"/>
                        <a:cs typeface="+mn-cs"/>
                        <a:sym typeface="Arial"/>
                      </a:endParaRPr>
                    </a:p>
                  </a:txBody>
                  <a:tcPr marL="9525" marR="9525" marT="9525" marB="0" anchor="ctr">
                    <a:lnR w="12700" cap="flat" cmpd="sng" algn="ctr">
                      <a:solidFill>
                        <a:schemeClr val="tx1"/>
                      </a:solidFill>
                      <a:prstDash val="solid"/>
                      <a:round/>
                      <a:headEnd type="none" w="med" len="med"/>
                      <a:tailEnd type="none" w="med" len="med"/>
                    </a:ln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459</a:t>
                      </a:r>
                    </a:p>
                  </a:txBody>
                  <a:tcPr marL="9525" marR="9525" marT="9525" marB="0" anchor="ctr">
                    <a:lnL w="12700" cap="flat" cmpd="sng" algn="ctr">
                      <a:solidFill>
                        <a:schemeClr val="tx1"/>
                      </a:solidFill>
                      <a:prstDash val="solid"/>
                      <a:round/>
                      <a:headEnd type="none" w="med" len="med"/>
                      <a:tailEnd type="none" w="med" len="med"/>
                    </a:lnL>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67</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113</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143</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136</a:t>
                      </a:r>
                    </a:p>
                  </a:txBody>
                  <a:tcPr marL="9525" marR="9525" marT="9525" marB="0" anchor="ctr">
                    <a:lnR w="12700" cap="flat" cmpd="sng" algn="ctr">
                      <a:solidFill>
                        <a:schemeClr val="tx1"/>
                      </a:solidFill>
                      <a:prstDash val="solid"/>
                      <a:round/>
                      <a:headEnd type="none" w="med" len="med"/>
                      <a:tailEnd type="none" w="med" len="med"/>
                    </a:ln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461</a:t>
                      </a:r>
                    </a:p>
                  </a:txBody>
                  <a:tcPr marL="9525" marR="9525" marT="9525" marB="0" anchor="ctr">
                    <a:lnL w="12700" cap="flat" cmpd="sng" algn="ctr">
                      <a:solidFill>
                        <a:schemeClr val="tx1"/>
                      </a:solidFill>
                      <a:prstDash val="solid"/>
                      <a:round/>
                      <a:headEnd type="none" w="med" len="med"/>
                      <a:tailEnd type="none" w="med" len="med"/>
                    </a:lnL>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62</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102</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121</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176</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2,3%</a:t>
                      </a:r>
                    </a:p>
                  </a:txBody>
                  <a:tcPr marL="9525" marR="9525" marT="9525" marB="0" anchor="ctr">
                    <a:solidFill>
                      <a:schemeClr val="accent6">
                        <a:lumMod val="50000"/>
                        <a:alpha val="1000"/>
                      </a:schemeClr>
                    </a:solidFill>
                  </a:tcPr>
                </a:tc>
                <a:extLst>
                  <a:ext uri="{0D108BD9-81ED-4DB2-BD59-A6C34878D82A}">
                    <a16:rowId xmlns:a16="http://schemas.microsoft.com/office/drawing/2014/main" val="496541397"/>
                  </a:ext>
                </a:extLst>
              </a:tr>
              <a:tr h="144837">
                <a:tc>
                  <a:txBody>
                    <a:bodyPr/>
                    <a:lstStyle/>
                    <a:p>
                      <a:pPr algn="ctr" fontAlgn="b"/>
                      <a:r>
                        <a:rPr lang="ru-RU" sz="800" u="none" strike="noStrike" dirty="0">
                          <a:solidFill>
                            <a:srgbClr val="007F76"/>
                          </a:solidFill>
                          <a:effectLst/>
                          <a:latin typeface="Arial Narrow" panose="020B0606020202030204" pitchFamily="34" charset="0"/>
                        </a:rPr>
                        <a:t>4</a:t>
                      </a:r>
                      <a:endParaRPr lang="en-US" sz="800" b="0" i="0" u="none" strike="noStrike" dirty="0">
                        <a:solidFill>
                          <a:srgbClr val="007F76"/>
                        </a:solidFill>
                        <a:effectLst/>
                        <a:latin typeface="Arial Narrow" panose="020B0606020202030204" pitchFamily="34" charset="0"/>
                      </a:endParaRPr>
                    </a:p>
                  </a:txBody>
                  <a:tcPr marL="9525" marR="9525" marT="0" marB="0" anchor="ctr">
                    <a:solidFill>
                      <a:srgbClr val="007F76">
                        <a:alpha val="20000"/>
                      </a:srgbClr>
                    </a:solidFill>
                  </a:tcPr>
                </a:tc>
                <a:tc>
                  <a:txBody>
                    <a:bodyPr/>
                    <a:lstStyle/>
                    <a:p>
                      <a:pPr algn="ctr" fontAlgn="ctr"/>
                      <a:r>
                        <a:rPr lang="ru-RU" sz="800" b="0" i="0" u="none" strike="noStrike">
                          <a:solidFill>
                            <a:srgbClr val="000000"/>
                          </a:solidFill>
                          <a:effectLst/>
                          <a:latin typeface="Arial Narrow" panose="020B0606020202030204" pitchFamily="34" charset="0"/>
                        </a:rPr>
                        <a:t>2362-0</a:t>
                      </a:r>
                    </a:p>
                  </a:txBody>
                  <a:tcPr marL="9525" marR="9525" marT="9525" marB="0" anchor="ctr">
                    <a:solidFill>
                      <a:srgbClr val="007F76">
                        <a:alpha val="20000"/>
                      </a:srgbClr>
                    </a:solidFill>
                  </a:tcPr>
                </a:tc>
                <a:tc>
                  <a:txBody>
                    <a:bodyPr/>
                    <a:lstStyle/>
                    <a:p>
                      <a:pPr marL="72000" algn="l" fontAlgn="ctr"/>
                      <a:r>
                        <a:rPr lang="ru-RU" sz="800" b="0" i="0" u="none" strike="noStrike" cap="none" dirty="0" err="1">
                          <a:solidFill>
                            <a:srgbClr val="000000"/>
                          </a:solidFill>
                          <a:effectLst/>
                          <a:latin typeface="Arial Narrow" panose="020B0606020202030204" pitchFamily="34" charset="0"/>
                          <a:ea typeface="+mn-ea"/>
                          <a:cs typeface="+mn-cs"/>
                          <a:sym typeface="Arial"/>
                        </a:rPr>
                        <a:t>Мектепке</a:t>
                      </a:r>
                      <a:r>
                        <a:rPr lang="ru-RU" sz="800" b="0" i="0" u="none" strike="noStrike" cap="none" dirty="0">
                          <a:solidFill>
                            <a:srgbClr val="000000"/>
                          </a:solidFill>
                          <a:effectLst/>
                          <a:latin typeface="Arial Narrow" panose="020B0606020202030204" pitchFamily="34" charset="0"/>
                          <a:ea typeface="+mn-ea"/>
                          <a:cs typeface="+mn-cs"/>
                          <a:sym typeface="Arial"/>
                        </a:rPr>
                        <a:t> </a:t>
                      </a:r>
                      <a:r>
                        <a:rPr lang="ru-RU" sz="800" b="0" i="0" u="none" strike="noStrike" cap="none" dirty="0" err="1">
                          <a:solidFill>
                            <a:srgbClr val="000000"/>
                          </a:solidFill>
                          <a:effectLst/>
                          <a:latin typeface="Arial Narrow" panose="020B0606020202030204" pitchFamily="34" charset="0"/>
                          <a:ea typeface="+mn-ea"/>
                          <a:cs typeface="+mn-cs"/>
                          <a:sym typeface="Arial"/>
                        </a:rPr>
                        <a:t>дейінгі</a:t>
                      </a:r>
                      <a:r>
                        <a:rPr lang="ru-RU" sz="800" b="0" i="0" u="none" strike="noStrike" cap="none" dirty="0">
                          <a:solidFill>
                            <a:srgbClr val="000000"/>
                          </a:solidFill>
                          <a:effectLst/>
                          <a:latin typeface="Arial Narrow" panose="020B0606020202030204" pitchFamily="34" charset="0"/>
                          <a:ea typeface="+mn-ea"/>
                          <a:cs typeface="+mn-cs"/>
                          <a:sym typeface="Arial"/>
                        </a:rPr>
                        <a:t> </a:t>
                      </a:r>
                      <a:r>
                        <a:rPr lang="ru-RU" sz="800" b="0" i="0" u="none" strike="noStrike" cap="none" dirty="0" err="1">
                          <a:solidFill>
                            <a:srgbClr val="000000"/>
                          </a:solidFill>
                          <a:effectLst/>
                          <a:latin typeface="Arial Narrow" panose="020B0606020202030204" pitchFamily="34" charset="0"/>
                          <a:ea typeface="+mn-ea"/>
                          <a:cs typeface="+mn-cs"/>
                          <a:sym typeface="Arial"/>
                        </a:rPr>
                        <a:t>білім</a:t>
                      </a:r>
                      <a:r>
                        <a:rPr lang="ru-RU" sz="800" b="0" i="0" u="none" strike="noStrike" cap="none" dirty="0">
                          <a:solidFill>
                            <a:srgbClr val="000000"/>
                          </a:solidFill>
                          <a:effectLst/>
                          <a:latin typeface="Arial Narrow" panose="020B0606020202030204" pitchFamily="34" charset="0"/>
                          <a:ea typeface="+mn-ea"/>
                          <a:cs typeface="+mn-cs"/>
                          <a:sym typeface="Arial"/>
                        </a:rPr>
                        <a:t> </a:t>
                      </a:r>
                      <a:r>
                        <a:rPr lang="ru-RU" sz="800" b="0" i="0" u="none" strike="noStrike" cap="none" dirty="0" err="1">
                          <a:solidFill>
                            <a:srgbClr val="000000"/>
                          </a:solidFill>
                          <a:effectLst/>
                          <a:latin typeface="Arial Narrow" panose="020B0606020202030204" pitchFamily="34" charset="0"/>
                          <a:ea typeface="+mn-ea"/>
                          <a:cs typeface="+mn-cs"/>
                          <a:sym typeface="Arial"/>
                        </a:rPr>
                        <a:t>берудегі</a:t>
                      </a:r>
                      <a:r>
                        <a:rPr lang="ru-RU" sz="800" b="0" i="0" u="none" strike="noStrike" cap="none" dirty="0">
                          <a:solidFill>
                            <a:srgbClr val="000000"/>
                          </a:solidFill>
                          <a:effectLst/>
                          <a:latin typeface="Arial Narrow" panose="020B0606020202030204" pitchFamily="34" charset="0"/>
                          <a:ea typeface="+mn-ea"/>
                          <a:cs typeface="+mn-cs"/>
                          <a:sym typeface="Arial"/>
                        </a:rPr>
                        <a:t> </a:t>
                      </a:r>
                      <a:r>
                        <a:rPr lang="ru-RU" sz="800" b="0" i="0" u="none" strike="noStrike" cap="none" dirty="0" err="1">
                          <a:solidFill>
                            <a:srgbClr val="000000"/>
                          </a:solidFill>
                          <a:effectLst/>
                          <a:latin typeface="Arial Narrow" panose="020B0606020202030204" pitchFamily="34" charset="0"/>
                          <a:ea typeface="+mn-ea"/>
                          <a:cs typeface="+mn-cs"/>
                          <a:sym typeface="Arial"/>
                        </a:rPr>
                        <a:t>тәрбиешілер</a:t>
                      </a:r>
                      <a:endParaRPr lang="ru-RU" sz="800" b="0" i="0" u="none" strike="noStrike" cap="none" dirty="0">
                        <a:solidFill>
                          <a:srgbClr val="000000"/>
                        </a:solidFill>
                        <a:effectLst/>
                        <a:latin typeface="Arial Narrow" panose="020B0606020202030204" pitchFamily="34" charset="0"/>
                        <a:ea typeface="+mn-ea"/>
                        <a:cs typeface="+mn-cs"/>
                        <a:sym typeface="Arial"/>
                      </a:endParaRPr>
                    </a:p>
                  </a:txBody>
                  <a:tcPr marL="9525" marR="9525" marT="9525" marB="0" anchor="ctr">
                    <a:lnR w="12700" cap="flat" cmpd="sng" algn="ctr">
                      <a:solidFill>
                        <a:schemeClr val="tx1"/>
                      </a:solidFill>
                      <a:prstDash val="solid"/>
                      <a:round/>
                      <a:headEnd type="none" w="med" len="med"/>
                      <a:tailEnd type="none" w="med" len="med"/>
                    </a:lnR>
                    <a:solidFill>
                      <a:srgbClr val="007F76">
                        <a:alpha val="20000"/>
                      </a:srgbClr>
                    </a:solidFill>
                  </a:tcPr>
                </a:tc>
                <a:tc>
                  <a:txBody>
                    <a:bodyPr/>
                    <a:lstStyle/>
                    <a:p>
                      <a:pPr algn="ctr" fontAlgn="ctr"/>
                      <a:r>
                        <a:rPr lang="ru-RU" sz="800" b="0" i="0" u="none" strike="noStrike">
                          <a:solidFill>
                            <a:srgbClr val="000000"/>
                          </a:solidFill>
                          <a:effectLst/>
                          <a:latin typeface="Arial Narrow" panose="020B0606020202030204" pitchFamily="34" charset="0"/>
                        </a:rPr>
                        <a:t>393</a:t>
                      </a:r>
                    </a:p>
                  </a:txBody>
                  <a:tcPr marL="9525" marR="9525" marT="9525" marB="0" anchor="ctr">
                    <a:lnL w="12700" cap="flat" cmpd="sng" algn="ctr">
                      <a:solidFill>
                        <a:schemeClr val="tx1"/>
                      </a:solidFill>
                      <a:prstDash val="solid"/>
                      <a:round/>
                      <a:headEnd type="none" w="med" len="med"/>
                      <a:tailEnd type="none" w="med" len="med"/>
                    </a:lnL>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78</a:t>
                      </a:r>
                    </a:p>
                  </a:txBody>
                  <a:tcPr marL="9525" marR="9525" marT="9525" marB="0" anchor="c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65</a:t>
                      </a:r>
                    </a:p>
                  </a:txBody>
                  <a:tcPr marL="9525" marR="9525" marT="9525" marB="0" anchor="c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146</a:t>
                      </a:r>
                    </a:p>
                  </a:txBody>
                  <a:tcPr marL="9525" marR="9525" marT="9525" marB="0" anchor="c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104</a:t>
                      </a:r>
                    </a:p>
                  </a:txBody>
                  <a:tcPr marL="9525" marR="9525" marT="9525" marB="0" anchor="ctr">
                    <a:lnR w="12700" cap="flat" cmpd="sng" algn="ctr">
                      <a:solidFill>
                        <a:schemeClr val="tx1"/>
                      </a:solidFill>
                      <a:prstDash val="solid"/>
                      <a:round/>
                      <a:headEnd type="none" w="med" len="med"/>
                      <a:tailEnd type="none" w="med" len="med"/>
                    </a:ln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448</a:t>
                      </a:r>
                    </a:p>
                  </a:txBody>
                  <a:tcPr marL="9525" marR="9525" marT="9525" marB="0" anchor="ctr">
                    <a:lnL w="12700" cap="flat" cmpd="sng" algn="ctr">
                      <a:solidFill>
                        <a:schemeClr val="tx1"/>
                      </a:solidFill>
                      <a:prstDash val="solid"/>
                      <a:round/>
                      <a:headEnd type="none" w="med" len="med"/>
                      <a:tailEnd type="none" w="med" len="med"/>
                    </a:lnL>
                    <a:solidFill>
                      <a:srgbClr val="007F76">
                        <a:alpha val="20000"/>
                      </a:srgbClr>
                    </a:solidFill>
                  </a:tcPr>
                </a:tc>
                <a:tc>
                  <a:txBody>
                    <a:bodyPr/>
                    <a:lstStyle/>
                    <a:p>
                      <a:pPr algn="ctr" fontAlgn="ctr"/>
                      <a:r>
                        <a:rPr lang="ru-RU" sz="800" b="0" i="0" u="none" strike="noStrike">
                          <a:solidFill>
                            <a:srgbClr val="000000"/>
                          </a:solidFill>
                          <a:effectLst/>
                          <a:latin typeface="Arial Narrow" panose="020B0606020202030204" pitchFamily="34" charset="0"/>
                        </a:rPr>
                        <a:t>111</a:t>
                      </a:r>
                    </a:p>
                  </a:txBody>
                  <a:tcPr marL="9525" marR="9525" marT="9525" marB="0" anchor="c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91</a:t>
                      </a:r>
                    </a:p>
                  </a:txBody>
                  <a:tcPr marL="9525" marR="9525" marT="9525" marB="0" anchor="ctr">
                    <a:solidFill>
                      <a:srgbClr val="007F76">
                        <a:alpha val="20000"/>
                      </a:srgbClr>
                    </a:solidFill>
                  </a:tcPr>
                </a:tc>
                <a:tc>
                  <a:txBody>
                    <a:bodyPr/>
                    <a:lstStyle/>
                    <a:p>
                      <a:pPr algn="ctr" fontAlgn="ctr"/>
                      <a:r>
                        <a:rPr lang="ru-RU" sz="800" b="0" i="0" u="none" strike="noStrike">
                          <a:solidFill>
                            <a:srgbClr val="000000"/>
                          </a:solidFill>
                          <a:effectLst/>
                          <a:latin typeface="Arial Narrow" panose="020B0606020202030204" pitchFamily="34" charset="0"/>
                        </a:rPr>
                        <a:t>90</a:t>
                      </a:r>
                    </a:p>
                  </a:txBody>
                  <a:tcPr marL="9525" marR="9525" marT="9525" marB="0" anchor="ctr">
                    <a:solidFill>
                      <a:srgbClr val="007F76">
                        <a:alpha val="20000"/>
                      </a:srgbClr>
                    </a:solidFill>
                  </a:tcPr>
                </a:tc>
                <a:tc>
                  <a:txBody>
                    <a:bodyPr/>
                    <a:lstStyle/>
                    <a:p>
                      <a:pPr algn="ctr" fontAlgn="ctr"/>
                      <a:r>
                        <a:rPr lang="ru-RU" sz="800" b="0" i="0" u="none" strike="noStrike">
                          <a:solidFill>
                            <a:srgbClr val="000000"/>
                          </a:solidFill>
                          <a:effectLst/>
                          <a:latin typeface="Arial Narrow" panose="020B0606020202030204" pitchFamily="34" charset="0"/>
                        </a:rPr>
                        <a:t>156</a:t>
                      </a:r>
                    </a:p>
                  </a:txBody>
                  <a:tcPr marL="9525" marR="9525" marT="9525" marB="0" anchor="ctr">
                    <a:solidFill>
                      <a:srgbClr val="007F76">
                        <a:alpha val="20000"/>
                      </a:srgbClr>
                    </a:solidFill>
                  </a:tcPr>
                </a:tc>
                <a:tc>
                  <a:txBody>
                    <a:bodyPr/>
                    <a:lstStyle/>
                    <a:p>
                      <a:pPr algn="ctr" fontAlgn="ctr"/>
                      <a:r>
                        <a:rPr lang="ru-RU" sz="800" b="0" i="0" u="none" strike="noStrike">
                          <a:solidFill>
                            <a:srgbClr val="000000"/>
                          </a:solidFill>
                          <a:effectLst/>
                          <a:latin typeface="Arial Narrow" panose="020B0606020202030204" pitchFamily="34" charset="0"/>
                        </a:rPr>
                        <a:t>2,2%</a:t>
                      </a:r>
                    </a:p>
                  </a:txBody>
                  <a:tcPr marL="9525" marR="9525" marT="9525" marB="0" anchor="ctr">
                    <a:solidFill>
                      <a:srgbClr val="007F76">
                        <a:alpha val="20000"/>
                      </a:srgbClr>
                    </a:solidFill>
                  </a:tcPr>
                </a:tc>
                <a:extLst>
                  <a:ext uri="{0D108BD9-81ED-4DB2-BD59-A6C34878D82A}">
                    <a16:rowId xmlns:a16="http://schemas.microsoft.com/office/drawing/2014/main" val="4195104307"/>
                  </a:ext>
                </a:extLst>
              </a:tr>
              <a:tr h="144837">
                <a:tc>
                  <a:txBody>
                    <a:bodyPr/>
                    <a:lstStyle/>
                    <a:p>
                      <a:pPr algn="ctr" fontAlgn="b"/>
                      <a:r>
                        <a:rPr lang="ru-RU" sz="800" u="none" strike="noStrike" dirty="0">
                          <a:solidFill>
                            <a:srgbClr val="007F76"/>
                          </a:solidFill>
                          <a:effectLst/>
                          <a:latin typeface="Arial Narrow" panose="020B0606020202030204" pitchFamily="34" charset="0"/>
                        </a:rPr>
                        <a:t>5</a:t>
                      </a:r>
                      <a:endParaRPr lang="en-US" sz="800" b="0" i="0" u="none" strike="noStrike" dirty="0">
                        <a:solidFill>
                          <a:srgbClr val="007F76"/>
                        </a:solidFill>
                        <a:effectLst/>
                        <a:latin typeface="Arial Narrow" panose="020B0606020202030204" pitchFamily="34" charset="0"/>
                      </a:endParaRPr>
                    </a:p>
                  </a:txBody>
                  <a:tcPr marL="9525" marR="9525" marT="0"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2350-2</a:t>
                      </a:r>
                    </a:p>
                  </a:txBody>
                  <a:tcPr marL="9525" marR="9525" marT="9525" marB="0" anchor="ctr">
                    <a:solidFill>
                      <a:schemeClr val="accent6">
                        <a:lumMod val="50000"/>
                        <a:alpha val="1000"/>
                      </a:schemeClr>
                    </a:solidFill>
                  </a:tcPr>
                </a:tc>
                <a:tc>
                  <a:txBody>
                    <a:bodyPr/>
                    <a:lstStyle/>
                    <a:p>
                      <a:pPr marL="72000" algn="l" fontAlgn="ctr"/>
                      <a:r>
                        <a:rPr lang="ru-RU" sz="800" b="0" i="0" u="none" strike="noStrike" cap="none" dirty="0">
                          <a:solidFill>
                            <a:srgbClr val="000000"/>
                          </a:solidFill>
                          <a:effectLst/>
                          <a:latin typeface="Arial Narrow" panose="020B0606020202030204" pitchFamily="34" charset="0"/>
                          <a:ea typeface="+mn-ea"/>
                          <a:cs typeface="+mn-cs"/>
                          <a:sym typeface="Arial"/>
                        </a:rPr>
                        <a:t>Математика </a:t>
                      </a:r>
                      <a:r>
                        <a:rPr lang="ru-RU" sz="800" b="0" i="0" u="none" strike="noStrike" cap="none" dirty="0" err="1">
                          <a:solidFill>
                            <a:srgbClr val="000000"/>
                          </a:solidFill>
                          <a:effectLst/>
                          <a:latin typeface="Arial Narrow" panose="020B0606020202030204" pitchFamily="34" charset="0"/>
                          <a:ea typeface="+mn-ea"/>
                          <a:cs typeface="+mn-cs"/>
                          <a:sym typeface="Arial"/>
                        </a:rPr>
                        <a:t>ғылымдары</a:t>
                      </a:r>
                      <a:r>
                        <a:rPr lang="ru-RU" sz="800" b="0" i="0" u="none" strike="noStrike" cap="none" dirty="0">
                          <a:solidFill>
                            <a:srgbClr val="000000"/>
                          </a:solidFill>
                          <a:effectLst/>
                          <a:latin typeface="Arial Narrow" panose="020B0606020202030204" pitchFamily="34" charset="0"/>
                          <a:ea typeface="+mn-ea"/>
                          <a:cs typeface="+mn-cs"/>
                          <a:sym typeface="Arial"/>
                        </a:rPr>
                        <a:t> </a:t>
                      </a:r>
                      <a:r>
                        <a:rPr lang="ru-RU" sz="800" b="0" i="0" u="none" strike="noStrike" cap="none" dirty="0" err="1">
                          <a:solidFill>
                            <a:srgbClr val="000000"/>
                          </a:solidFill>
                          <a:effectLst/>
                          <a:latin typeface="Arial Narrow" panose="020B0606020202030204" pitchFamily="34" charset="0"/>
                          <a:ea typeface="+mn-ea"/>
                          <a:cs typeface="+mn-cs"/>
                          <a:sym typeface="Arial"/>
                        </a:rPr>
                        <a:t>бойынша</a:t>
                      </a:r>
                      <a:r>
                        <a:rPr lang="ru-RU" sz="800" b="0" i="0" u="none" strike="noStrike" cap="none" dirty="0">
                          <a:solidFill>
                            <a:srgbClr val="000000"/>
                          </a:solidFill>
                          <a:effectLst/>
                          <a:latin typeface="Arial Narrow" panose="020B0606020202030204" pitchFamily="34" charset="0"/>
                          <a:ea typeface="+mn-ea"/>
                          <a:cs typeface="+mn-cs"/>
                          <a:sym typeface="Arial"/>
                        </a:rPr>
                        <a:t> орта </a:t>
                      </a:r>
                      <a:r>
                        <a:rPr lang="ru-RU" sz="800" b="0" i="0" u="none" strike="noStrike" cap="none" dirty="0" err="1">
                          <a:solidFill>
                            <a:srgbClr val="000000"/>
                          </a:solidFill>
                          <a:effectLst/>
                          <a:latin typeface="Arial Narrow" panose="020B0606020202030204" pitchFamily="34" charset="0"/>
                          <a:ea typeface="+mn-ea"/>
                          <a:cs typeface="+mn-cs"/>
                          <a:sym typeface="Arial"/>
                        </a:rPr>
                        <a:t>мектеп</a:t>
                      </a:r>
                      <a:r>
                        <a:rPr lang="ru-RU" sz="800" b="0" i="0" u="none" strike="noStrike" cap="none" dirty="0">
                          <a:solidFill>
                            <a:srgbClr val="000000"/>
                          </a:solidFill>
                          <a:effectLst/>
                          <a:latin typeface="Arial Narrow" panose="020B0606020202030204" pitchFamily="34" charset="0"/>
                          <a:ea typeface="+mn-ea"/>
                          <a:cs typeface="+mn-cs"/>
                          <a:sym typeface="Arial"/>
                        </a:rPr>
                        <a:t> </a:t>
                      </a:r>
                      <a:r>
                        <a:rPr lang="ru-RU" sz="800" b="0" i="0" u="none" strike="noStrike" cap="none" dirty="0" err="1">
                          <a:solidFill>
                            <a:srgbClr val="000000"/>
                          </a:solidFill>
                          <a:effectLst/>
                          <a:latin typeface="Arial Narrow" panose="020B0606020202030204" pitchFamily="34" charset="0"/>
                          <a:ea typeface="+mn-ea"/>
                          <a:cs typeface="+mn-cs"/>
                          <a:sym typeface="Arial"/>
                        </a:rPr>
                        <a:t>мұғалімдері</a:t>
                      </a:r>
                      <a:endParaRPr lang="ru-RU" sz="800" b="0" i="0" u="none" strike="noStrike" cap="none" dirty="0">
                        <a:solidFill>
                          <a:srgbClr val="000000"/>
                        </a:solidFill>
                        <a:effectLst/>
                        <a:latin typeface="Arial Narrow" panose="020B0606020202030204" pitchFamily="34" charset="0"/>
                        <a:ea typeface="+mn-ea"/>
                        <a:cs typeface="+mn-cs"/>
                        <a:sym typeface="Arial"/>
                      </a:endParaRPr>
                    </a:p>
                  </a:txBody>
                  <a:tcPr marL="9525" marR="9525" marT="9525" marB="0" anchor="ctr">
                    <a:lnR w="12700" cap="flat" cmpd="sng" algn="ctr">
                      <a:solidFill>
                        <a:schemeClr val="tx1"/>
                      </a:solidFill>
                      <a:prstDash val="solid"/>
                      <a:round/>
                      <a:headEnd type="none" w="med" len="med"/>
                      <a:tailEnd type="none" w="med" len="med"/>
                    </a:ln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363</a:t>
                      </a:r>
                    </a:p>
                  </a:txBody>
                  <a:tcPr marL="9525" marR="9525" marT="9525" marB="0" anchor="ctr">
                    <a:lnL w="12700" cap="flat" cmpd="sng" algn="ctr">
                      <a:solidFill>
                        <a:schemeClr val="tx1"/>
                      </a:solidFill>
                      <a:prstDash val="solid"/>
                      <a:round/>
                      <a:headEnd type="none" w="med" len="med"/>
                      <a:tailEnd type="none" w="med" len="med"/>
                    </a:lnL>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55</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62</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190</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56</a:t>
                      </a:r>
                    </a:p>
                  </a:txBody>
                  <a:tcPr marL="9525" marR="9525" marT="9525" marB="0" anchor="ctr">
                    <a:lnR w="12700" cap="flat" cmpd="sng" algn="ctr">
                      <a:solidFill>
                        <a:schemeClr val="tx1"/>
                      </a:solidFill>
                      <a:prstDash val="solid"/>
                      <a:round/>
                      <a:headEnd type="none" w="med" len="med"/>
                      <a:tailEnd type="none" w="med" len="med"/>
                    </a:ln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398</a:t>
                      </a:r>
                    </a:p>
                  </a:txBody>
                  <a:tcPr marL="9525" marR="9525" marT="9525" marB="0" anchor="ctr">
                    <a:lnL w="12700" cap="flat" cmpd="sng" algn="ctr">
                      <a:solidFill>
                        <a:schemeClr val="tx1"/>
                      </a:solidFill>
                      <a:prstDash val="solid"/>
                      <a:round/>
                      <a:headEnd type="none" w="med" len="med"/>
                      <a:tailEnd type="none" w="med" len="med"/>
                    </a:lnL>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52</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82</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98</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166</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2,0%</a:t>
                      </a:r>
                    </a:p>
                  </a:txBody>
                  <a:tcPr marL="9525" marR="9525" marT="9525" marB="0" anchor="ctr">
                    <a:solidFill>
                      <a:schemeClr val="accent6">
                        <a:lumMod val="50000"/>
                        <a:alpha val="1000"/>
                      </a:schemeClr>
                    </a:solidFill>
                  </a:tcPr>
                </a:tc>
                <a:extLst>
                  <a:ext uri="{0D108BD9-81ED-4DB2-BD59-A6C34878D82A}">
                    <a16:rowId xmlns:a16="http://schemas.microsoft.com/office/drawing/2014/main" val="2161733166"/>
                  </a:ext>
                </a:extLst>
              </a:tr>
              <a:tr h="144837">
                <a:tc>
                  <a:txBody>
                    <a:bodyPr/>
                    <a:lstStyle/>
                    <a:p>
                      <a:pPr algn="ctr" fontAlgn="b"/>
                      <a:r>
                        <a:rPr lang="ru-RU" sz="800" u="none" strike="noStrike" dirty="0">
                          <a:solidFill>
                            <a:srgbClr val="007F76"/>
                          </a:solidFill>
                          <a:effectLst/>
                          <a:latin typeface="Arial Narrow" panose="020B0606020202030204" pitchFamily="34" charset="0"/>
                        </a:rPr>
                        <a:t>6</a:t>
                      </a:r>
                      <a:endParaRPr lang="en-US" sz="800" b="0" i="0" u="none" strike="noStrike" dirty="0">
                        <a:solidFill>
                          <a:srgbClr val="007F76"/>
                        </a:solidFill>
                        <a:effectLst/>
                        <a:latin typeface="Arial Narrow" panose="020B0606020202030204" pitchFamily="34" charset="0"/>
                      </a:endParaRPr>
                    </a:p>
                  </a:txBody>
                  <a:tcPr marL="9525" marR="9525" marT="0" marB="0" anchor="ctr">
                    <a:solidFill>
                      <a:srgbClr val="007F76">
                        <a:alpha val="20000"/>
                      </a:srgbClr>
                    </a:solidFill>
                  </a:tcPr>
                </a:tc>
                <a:tc>
                  <a:txBody>
                    <a:bodyPr/>
                    <a:lstStyle/>
                    <a:p>
                      <a:pPr algn="ctr" fontAlgn="ctr"/>
                      <a:r>
                        <a:rPr lang="ru-RU" sz="800" b="0" i="0" u="none" strike="noStrike">
                          <a:solidFill>
                            <a:srgbClr val="000000"/>
                          </a:solidFill>
                          <a:effectLst/>
                          <a:latin typeface="Arial Narrow" panose="020B0606020202030204" pitchFamily="34" charset="0"/>
                        </a:rPr>
                        <a:t>9112-9</a:t>
                      </a:r>
                    </a:p>
                  </a:txBody>
                  <a:tcPr marL="9525" marR="9525" marT="9525" marB="0" anchor="ctr">
                    <a:solidFill>
                      <a:srgbClr val="007F76">
                        <a:alpha val="20000"/>
                      </a:srgbClr>
                    </a:solidFill>
                  </a:tcPr>
                </a:tc>
                <a:tc>
                  <a:txBody>
                    <a:bodyPr/>
                    <a:lstStyle/>
                    <a:p>
                      <a:pPr marL="72000" algn="l" fontAlgn="ctr"/>
                      <a:r>
                        <a:rPr lang="ru-RU" sz="800" b="0" i="0" u="none" strike="noStrike" cap="none" dirty="0" err="1">
                          <a:solidFill>
                            <a:srgbClr val="000000"/>
                          </a:solidFill>
                          <a:effectLst/>
                          <a:latin typeface="Arial Narrow" panose="020B0606020202030204" pitchFamily="34" charset="0"/>
                          <a:ea typeface="+mn-ea"/>
                          <a:cs typeface="+mn-cs"/>
                          <a:sym typeface="Arial"/>
                        </a:rPr>
                        <a:t>Отельдердегі</a:t>
                      </a:r>
                      <a:r>
                        <a:rPr lang="ru-RU" sz="800" b="0" i="0" u="none" strike="noStrike" cap="none" dirty="0">
                          <a:solidFill>
                            <a:srgbClr val="000000"/>
                          </a:solidFill>
                          <a:effectLst/>
                          <a:latin typeface="Arial Narrow" panose="020B0606020202030204" pitchFamily="34" charset="0"/>
                          <a:ea typeface="+mn-ea"/>
                          <a:cs typeface="+mn-cs"/>
                          <a:sym typeface="Arial"/>
                        </a:rPr>
                        <a:t> </a:t>
                      </a:r>
                      <a:r>
                        <a:rPr lang="ru-RU" sz="800" b="0" i="0" u="none" strike="noStrike" cap="none" dirty="0" err="1">
                          <a:solidFill>
                            <a:srgbClr val="000000"/>
                          </a:solidFill>
                          <a:effectLst/>
                          <a:latin typeface="Arial Narrow" panose="020B0606020202030204" pitchFamily="34" charset="0"/>
                          <a:ea typeface="+mn-ea"/>
                          <a:cs typeface="+mn-cs"/>
                          <a:sym typeface="Arial"/>
                        </a:rPr>
                        <a:t>және</a:t>
                      </a:r>
                      <a:r>
                        <a:rPr lang="ru-RU" sz="800" b="0" i="0" u="none" strike="noStrike" cap="none" dirty="0">
                          <a:solidFill>
                            <a:srgbClr val="000000"/>
                          </a:solidFill>
                          <a:effectLst/>
                          <a:latin typeface="Arial Narrow" panose="020B0606020202030204" pitchFamily="34" charset="0"/>
                          <a:ea typeface="+mn-ea"/>
                          <a:cs typeface="+mn-cs"/>
                          <a:sym typeface="Arial"/>
                        </a:rPr>
                        <a:t> </a:t>
                      </a:r>
                      <a:r>
                        <a:rPr lang="ru-RU" sz="800" b="0" i="0" u="none" strike="noStrike" cap="none" dirty="0" err="1">
                          <a:solidFill>
                            <a:srgbClr val="000000"/>
                          </a:solidFill>
                          <a:effectLst/>
                          <a:latin typeface="Arial Narrow" panose="020B0606020202030204" pitchFamily="34" charset="0"/>
                          <a:ea typeface="+mn-ea"/>
                          <a:cs typeface="+mn-cs"/>
                          <a:sym typeface="Arial"/>
                        </a:rPr>
                        <a:t>ұқсас</a:t>
                      </a:r>
                      <a:r>
                        <a:rPr lang="ru-RU" sz="800" b="0" i="0" u="none" strike="noStrike" cap="none" dirty="0">
                          <a:solidFill>
                            <a:srgbClr val="000000"/>
                          </a:solidFill>
                          <a:effectLst/>
                          <a:latin typeface="Arial Narrow" panose="020B0606020202030204" pitchFamily="34" charset="0"/>
                          <a:ea typeface="+mn-ea"/>
                          <a:cs typeface="+mn-cs"/>
                          <a:sym typeface="Arial"/>
                        </a:rPr>
                        <a:t> </a:t>
                      </a:r>
                      <a:r>
                        <a:rPr lang="ru-RU" sz="800" b="0" i="0" u="none" strike="noStrike" cap="none" dirty="0" err="1">
                          <a:solidFill>
                            <a:srgbClr val="000000"/>
                          </a:solidFill>
                          <a:effectLst/>
                          <a:latin typeface="Arial Narrow" panose="020B0606020202030204" pitchFamily="34" charset="0"/>
                          <a:ea typeface="+mn-ea"/>
                          <a:cs typeface="+mn-cs"/>
                          <a:sym typeface="Arial"/>
                        </a:rPr>
                        <a:t>мекемелердегі</a:t>
                      </a:r>
                      <a:r>
                        <a:rPr lang="ru-RU" sz="800" b="0" i="0" u="none" strike="noStrike" cap="none" dirty="0">
                          <a:solidFill>
                            <a:srgbClr val="000000"/>
                          </a:solidFill>
                          <a:effectLst/>
                          <a:latin typeface="Arial Narrow" panose="020B0606020202030204" pitchFamily="34" charset="0"/>
                          <a:ea typeface="+mn-ea"/>
                          <a:cs typeface="+mn-cs"/>
                          <a:sym typeface="Arial"/>
                        </a:rPr>
                        <a:t> </a:t>
                      </a:r>
                      <a:r>
                        <a:rPr lang="ru-RU" sz="800" b="0" i="0" u="none" strike="noStrike" cap="none" dirty="0" err="1">
                          <a:solidFill>
                            <a:srgbClr val="000000"/>
                          </a:solidFill>
                          <a:effectLst/>
                          <a:latin typeface="Arial Narrow" panose="020B0606020202030204" pitchFamily="34" charset="0"/>
                          <a:ea typeface="+mn-ea"/>
                          <a:cs typeface="+mn-cs"/>
                          <a:sym typeface="Arial"/>
                        </a:rPr>
                        <a:t>басқа</a:t>
                      </a:r>
                      <a:r>
                        <a:rPr lang="ru-RU" sz="800" b="0" i="0" u="none" strike="noStrike" cap="none" dirty="0">
                          <a:solidFill>
                            <a:srgbClr val="000000"/>
                          </a:solidFill>
                          <a:effectLst/>
                          <a:latin typeface="Arial Narrow" panose="020B0606020202030204" pitchFamily="34" charset="0"/>
                          <a:ea typeface="+mn-ea"/>
                          <a:cs typeface="+mn-cs"/>
                          <a:sym typeface="Arial"/>
                        </a:rPr>
                        <a:t> да </a:t>
                      </a:r>
                      <a:r>
                        <a:rPr lang="ru-RU" sz="800" b="0" i="0" u="none" strike="noStrike" cap="none" dirty="0" err="1">
                          <a:solidFill>
                            <a:srgbClr val="000000"/>
                          </a:solidFill>
                          <a:effectLst/>
                          <a:latin typeface="Arial Narrow" panose="020B0606020202030204" pitchFamily="34" charset="0"/>
                          <a:ea typeface="+mn-ea"/>
                          <a:cs typeface="+mn-cs"/>
                          <a:sym typeface="Arial"/>
                        </a:rPr>
                        <a:t>тазалаушылар</a:t>
                      </a:r>
                      <a:r>
                        <a:rPr lang="ru-RU" sz="800" b="0" i="0" u="none" strike="noStrike" cap="none" dirty="0">
                          <a:solidFill>
                            <a:srgbClr val="000000"/>
                          </a:solidFill>
                          <a:effectLst/>
                          <a:latin typeface="Arial Narrow" panose="020B0606020202030204" pitchFamily="34" charset="0"/>
                          <a:ea typeface="+mn-ea"/>
                          <a:cs typeface="+mn-cs"/>
                          <a:sym typeface="Arial"/>
                        </a:rPr>
                        <a:t> </a:t>
                      </a:r>
                      <a:r>
                        <a:rPr lang="ru-RU" sz="800" b="0" i="0" u="none" strike="noStrike" cap="none" dirty="0" err="1">
                          <a:solidFill>
                            <a:srgbClr val="000000"/>
                          </a:solidFill>
                          <a:effectLst/>
                          <a:latin typeface="Arial Narrow" panose="020B0606020202030204" pitchFamily="34" charset="0"/>
                          <a:ea typeface="+mn-ea"/>
                          <a:cs typeface="+mn-cs"/>
                          <a:sym typeface="Arial"/>
                        </a:rPr>
                        <a:t>және</a:t>
                      </a:r>
                      <a:r>
                        <a:rPr lang="ru-RU" sz="800" b="0" i="0" u="none" strike="noStrike" cap="none" dirty="0">
                          <a:solidFill>
                            <a:srgbClr val="000000"/>
                          </a:solidFill>
                          <a:effectLst/>
                          <a:latin typeface="Arial Narrow" panose="020B0606020202030204" pitchFamily="34" charset="0"/>
                          <a:ea typeface="+mn-ea"/>
                          <a:cs typeface="+mn-cs"/>
                          <a:sym typeface="Arial"/>
                        </a:rPr>
                        <a:t> </a:t>
                      </a:r>
                      <a:r>
                        <a:rPr lang="ru-RU" sz="800" b="0" i="0" u="none" strike="noStrike" cap="none" dirty="0" err="1">
                          <a:solidFill>
                            <a:srgbClr val="000000"/>
                          </a:solidFill>
                          <a:effectLst/>
                          <a:latin typeface="Arial Narrow" panose="020B0606020202030204" pitchFamily="34" charset="0"/>
                          <a:ea typeface="+mn-ea"/>
                          <a:cs typeface="+mn-cs"/>
                          <a:sym typeface="Arial"/>
                        </a:rPr>
                        <a:t>үй</a:t>
                      </a:r>
                      <a:r>
                        <a:rPr lang="ru-RU" sz="800" b="0" i="0" u="none" strike="noStrike" cap="none" dirty="0">
                          <a:solidFill>
                            <a:srgbClr val="000000"/>
                          </a:solidFill>
                          <a:effectLst/>
                          <a:latin typeface="Arial Narrow" panose="020B0606020202030204" pitchFamily="34" charset="0"/>
                          <a:ea typeface="+mn-ea"/>
                          <a:cs typeface="+mn-cs"/>
                          <a:sym typeface="Arial"/>
                        </a:rPr>
                        <a:t> </a:t>
                      </a:r>
                      <a:r>
                        <a:rPr lang="ru-RU" sz="800" b="0" i="0" u="none" strike="noStrike" cap="none" dirty="0" err="1">
                          <a:solidFill>
                            <a:srgbClr val="000000"/>
                          </a:solidFill>
                          <a:effectLst/>
                          <a:latin typeface="Arial Narrow" panose="020B0606020202030204" pitchFamily="34" charset="0"/>
                          <a:ea typeface="+mn-ea"/>
                          <a:cs typeface="+mn-cs"/>
                          <a:sym typeface="Arial"/>
                        </a:rPr>
                        <a:t>қызметшілері</a:t>
                      </a:r>
                      <a:endParaRPr lang="ru-RU" sz="800" b="0" i="0" u="none" strike="noStrike" cap="none" dirty="0">
                        <a:solidFill>
                          <a:srgbClr val="000000"/>
                        </a:solidFill>
                        <a:effectLst/>
                        <a:latin typeface="Arial Narrow" panose="020B0606020202030204" pitchFamily="34" charset="0"/>
                        <a:ea typeface="+mn-ea"/>
                        <a:cs typeface="+mn-cs"/>
                        <a:sym typeface="Arial"/>
                      </a:endParaRPr>
                    </a:p>
                  </a:txBody>
                  <a:tcPr marL="9525" marR="9525" marT="9525" marB="0" anchor="ctr">
                    <a:lnR w="12700" cap="flat" cmpd="sng" algn="ctr">
                      <a:solidFill>
                        <a:schemeClr val="tx1"/>
                      </a:solidFill>
                      <a:prstDash val="solid"/>
                      <a:round/>
                      <a:headEnd type="none" w="med" len="med"/>
                      <a:tailEnd type="none" w="med" len="med"/>
                    </a:lnR>
                    <a:solidFill>
                      <a:srgbClr val="007F76">
                        <a:alpha val="20000"/>
                      </a:srgbClr>
                    </a:solidFill>
                  </a:tcPr>
                </a:tc>
                <a:tc>
                  <a:txBody>
                    <a:bodyPr/>
                    <a:lstStyle/>
                    <a:p>
                      <a:pPr algn="ctr" fontAlgn="ctr"/>
                      <a:r>
                        <a:rPr lang="ru-RU" sz="800" b="0" i="0" u="none" strike="noStrike">
                          <a:solidFill>
                            <a:srgbClr val="000000"/>
                          </a:solidFill>
                          <a:effectLst/>
                          <a:latin typeface="Arial Narrow" panose="020B0606020202030204" pitchFamily="34" charset="0"/>
                        </a:rPr>
                        <a:t>375</a:t>
                      </a:r>
                    </a:p>
                  </a:txBody>
                  <a:tcPr marL="9525" marR="9525" marT="9525" marB="0" anchor="ctr">
                    <a:lnL w="12700" cap="flat" cmpd="sng" algn="ctr">
                      <a:solidFill>
                        <a:schemeClr val="tx1"/>
                      </a:solidFill>
                      <a:prstDash val="solid"/>
                      <a:round/>
                      <a:headEnd type="none" w="med" len="med"/>
                      <a:tailEnd type="none" w="med" len="med"/>
                    </a:lnL>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82</a:t>
                      </a:r>
                    </a:p>
                  </a:txBody>
                  <a:tcPr marL="9525" marR="9525" marT="9525" marB="0" anchor="c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76</a:t>
                      </a:r>
                    </a:p>
                  </a:txBody>
                  <a:tcPr marL="9525" marR="9525" marT="9525" marB="0" anchor="c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93</a:t>
                      </a:r>
                    </a:p>
                  </a:txBody>
                  <a:tcPr marL="9525" marR="9525" marT="9525" marB="0" anchor="c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124</a:t>
                      </a:r>
                    </a:p>
                  </a:txBody>
                  <a:tcPr marL="9525" marR="9525" marT="9525" marB="0" anchor="ctr">
                    <a:lnR w="12700" cap="flat" cmpd="sng" algn="ctr">
                      <a:solidFill>
                        <a:schemeClr val="tx1"/>
                      </a:solidFill>
                      <a:prstDash val="solid"/>
                      <a:round/>
                      <a:headEnd type="none" w="med" len="med"/>
                      <a:tailEnd type="none" w="med" len="med"/>
                    </a:ln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376</a:t>
                      </a:r>
                    </a:p>
                  </a:txBody>
                  <a:tcPr marL="9525" marR="9525" marT="9525" marB="0" anchor="ctr">
                    <a:lnL w="12700" cap="flat" cmpd="sng" algn="ctr">
                      <a:solidFill>
                        <a:schemeClr val="tx1"/>
                      </a:solidFill>
                      <a:prstDash val="solid"/>
                      <a:round/>
                      <a:headEnd type="none" w="med" len="med"/>
                      <a:tailEnd type="none" w="med" len="med"/>
                    </a:lnL>
                    <a:solidFill>
                      <a:srgbClr val="007F76">
                        <a:alpha val="20000"/>
                      </a:srgbClr>
                    </a:solidFill>
                  </a:tcPr>
                </a:tc>
                <a:tc>
                  <a:txBody>
                    <a:bodyPr/>
                    <a:lstStyle/>
                    <a:p>
                      <a:pPr algn="ctr" fontAlgn="ctr"/>
                      <a:r>
                        <a:rPr lang="ru-RU" sz="800" b="0" i="0" u="none" strike="noStrike">
                          <a:solidFill>
                            <a:srgbClr val="000000"/>
                          </a:solidFill>
                          <a:effectLst/>
                          <a:latin typeface="Arial Narrow" panose="020B0606020202030204" pitchFamily="34" charset="0"/>
                        </a:rPr>
                        <a:t>67</a:t>
                      </a:r>
                    </a:p>
                  </a:txBody>
                  <a:tcPr marL="9525" marR="9525" marT="9525" marB="0" anchor="c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131</a:t>
                      </a:r>
                    </a:p>
                  </a:txBody>
                  <a:tcPr marL="9525" marR="9525" marT="9525" marB="0" anchor="ctr">
                    <a:solidFill>
                      <a:srgbClr val="007F76">
                        <a:alpha val="20000"/>
                      </a:srgbClr>
                    </a:solidFill>
                  </a:tcPr>
                </a:tc>
                <a:tc>
                  <a:txBody>
                    <a:bodyPr/>
                    <a:lstStyle/>
                    <a:p>
                      <a:pPr algn="ctr" fontAlgn="ctr"/>
                      <a:r>
                        <a:rPr lang="ru-RU" sz="800" b="0" i="0" u="none" strike="noStrike">
                          <a:solidFill>
                            <a:srgbClr val="000000"/>
                          </a:solidFill>
                          <a:effectLst/>
                          <a:latin typeface="Arial Narrow" panose="020B0606020202030204" pitchFamily="34" charset="0"/>
                        </a:rPr>
                        <a:t>71</a:t>
                      </a:r>
                    </a:p>
                  </a:txBody>
                  <a:tcPr marL="9525" marR="9525" marT="9525" marB="0" anchor="ctr">
                    <a:solidFill>
                      <a:srgbClr val="007F76">
                        <a:alpha val="20000"/>
                      </a:srgbClr>
                    </a:solidFill>
                  </a:tcPr>
                </a:tc>
                <a:tc>
                  <a:txBody>
                    <a:bodyPr/>
                    <a:lstStyle/>
                    <a:p>
                      <a:pPr algn="ctr" fontAlgn="ctr"/>
                      <a:r>
                        <a:rPr lang="ru-RU" sz="800" b="0" i="0" u="none" strike="noStrike">
                          <a:solidFill>
                            <a:srgbClr val="000000"/>
                          </a:solidFill>
                          <a:effectLst/>
                          <a:latin typeface="Arial Narrow" panose="020B0606020202030204" pitchFamily="34" charset="0"/>
                        </a:rPr>
                        <a:t>107</a:t>
                      </a:r>
                    </a:p>
                  </a:txBody>
                  <a:tcPr marL="9525" marR="9525" marT="9525" marB="0" anchor="ctr">
                    <a:solidFill>
                      <a:srgbClr val="007F76">
                        <a:alpha val="20000"/>
                      </a:srgbClr>
                    </a:solidFill>
                  </a:tcPr>
                </a:tc>
                <a:tc>
                  <a:txBody>
                    <a:bodyPr/>
                    <a:lstStyle/>
                    <a:p>
                      <a:pPr algn="ctr" fontAlgn="ctr"/>
                      <a:r>
                        <a:rPr lang="ru-RU" sz="800" b="0" i="0" u="none" strike="noStrike">
                          <a:solidFill>
                            <a:srgbClr val="000000"/>
                          </a:solidFill>
                          <a:effectLst/>
                          <a:latin typeface="Arial Narrow" panose="020B0606020202030204" pitchFamily="34" charset="0"/>
                        </a:rPr>
                        <a:t>1,8%</a:t>
                      </a:r>
                    </a:p>
                  </a:txBody>
                  <a:tcPr marL="9525" marR="9525" marT="9525" marB="0" anchor="ctr">
                    <a:solidFill>
                      <a:srgbClr val="007F76">
                        <a:alpha val="20000"/>
                      </a:srgbClr>
                    </a:solidFill>
                  </a:tcPr>
                </a:tc>
                <a:extLst>
                  <a:ext uri="{0D108BD9-81ED-4DB2-BD59-A6C34878D82A}">
                    <a16:rowId xmlns:a16="http://schemas.microsoft.com/office/drawing/2014/main" val="1745570149"/>
                  </a:ext>
                </a:extLst>
              </a:tr>
              <a:tr h="144837">
                <a:tc>
                  <a:txBody>
                    <a:bodyPr/>
                    <a:lstStyle/>
                    <a:p>
                      <a:pPr algn="ctr" fontAlgn="b"/>
                      <a:r>
                        <a:rPr lang="ru-RU" sz="800" u="none" strike="noStrike" dirty="0">
                          <a:solidFill>
                            <a:srgbClr val="007F76"/>
                          </a:solidFill>
                          <a:effectLst/>
                          <a:latin typeface="Arial Narrow" panose="020B0606020202030204" pitchFamily="34" charset="0"/>
                        </a:rPr>
                        <a:t>7</a:t>
                      </a:r>
                      <a:endParaRPr lang="en-US" sz="800" b="0" i="0" u="none" strike="noStrike" dirty="0">
                        <a:solidFill>
                          <a:srgbClr val="007F76"/>
                        </a:solidFill>
                        <a:effectLst/>
                        <a:latin typeface="Arial Narrow" panose="020B0606020202030204" pitchFamily="34" charset="0"/>
                      </a:endParaRPr>
                    </a:p>
                  </a:txBody>
                  <a:tcPr marL="9525" marR="9525" marT="0"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2350-1</a:t>
                      </a:r>
                    </a:p>
                  </a:txBody>
                  <a:tcPr marL="9525" marR="9525" marT="9525" marB="0" anchor="ctr">
                    <a:solidFill>
                      <a:schemeClr val="accent6">
                        <a:lumMod val="50000"/>
                        <a:alpha val="1000"/>
                      </a:schemeClr>
                    </a:solidFill>
                  </a:tcPr>
                </a:tc>
                <a:tc>
                  <a:txBody>
                    <a:bodyPr/>
                    <a:lstStyle/>
                    <a:p>
                      <a:pPr marL="72000" algn="l" fontAlgn="ctr"/>
                      <a:r>
                        <a:rPr lang="ru-RU" sz="800" b="0" i="0" u="none" strike="noStrike" cap="none" dirty="0" err="1">
                          <a:solidFill>
                            <a:srgbClr val="000000"/>
                          </a:solidFill>
                          <a:effectLst/>
                          <a:latin typeface="Arial Narrow" panose="020B0606020202030204" pitchFamily="34" charset="0"/>
                          <a:ea typeface="+mn-ea"/>
                          <a:cs typeface="+mn-cs"/>
                          <a:sym typeface="Arial"/>
                        </a:rPr>
                        <a:t>Жаратылыстану</a:t>
                      </a:r>
                      <a:r>
                        <a:rPr lang="ru-RU" sz="800" b="0" i="0" u="none" strike="noStrike" cap="none" dirty="0">
                          <a:solidFill>
                            <a:srgbClr val="000000"/>
                          </a:solidFill>
                          <a:effectLst/>
                          <a:latin typeface="Arial Narrow" panose="020B0606020202030204" pitchFamily="34" charset="0"/>
                          <a:ea typeface="+mn-ea"/>
                          <a:cs typeface="+mn-cs"/>
                          <a:sym typeface="Arial"/>
                        </a:rPr>
                        <a:t> </a:t>
                      </a:r>
                      <a:r>
                        <a:rPr lang="ru-RU" sz="800" b="0" i="0" u="none" strike="noStrike" cap="none" dirty="0" err="1">
                          <a:solidFill>
                            <a:srgbClr val="000000"/>
                          </a:solidFill>
                          <a:effectLst/>
                          <a:latin typeface="Arial Narrow" panose="020B0606020202030204" pitchFamily="34" charset="0"/>
                          <a:ea typeface="+mn-ea"/>
                          <a:cs typeface="+mn-cs"/>
                          <a:sym typeface="Arial"/>
                        </a:rPr>
                        <a:t>ғылымдары</a:t>
                      </a:r>
                      <a:r>
                        <a:rPr lang="ru-RU" sz="800" b="0" i="0" u="none" strike="noStrike" cap="none" dirty="0">
                          <a:solidFill>
                            <a:srgbClr val="000000"/>
                          </a:solidFill>
                          <a:effectLst/>
                          <a:latin typeface="Arial Narrow" panose="020B0606020202030204" pitchFamily="34" charset="0"/>
                          <a:ea typeface="+mn-ea"/>
                          <a:cs typeface="+mn-cs"/>
                          <a:sym typeface="Arial"/>
                        </a:rPr>
                        <a:t> </a:t>
                      </a:r>
                      <a:r>
                        <a:rPr lang="ru-RU" sz="800" b="0" i="0" u="none" strike="noStrike" cap="none" dirty="0" err="1">
                          <a:solidFill>
                            <a:srgbClr val="000000"/>
                          </a:solidFill>
                          <a:effectLst/>
                          <a:latin typeface="Arial Narrow" panose="020B0606020202030204" pitchFamily="34" charset="0"/>
                          <a:ea typeface="+mn-ea"/>
                          <a:cs typeface="+mn-cs"/>
                          <a:sym typeface="Arial"/>
                        </a:rPr>
                        <a:t>бойынша</a:t>
                      </a:r>
                      <a:r>
                        <a:rPr lang="ru-RU" sz="800" b="0" i="0" u="none" strike="noStrike" cap="none" dirty="0">
                          <a:solidFill>
                            <a:srgbClr val="000000"/>
                          </a:solidFill>
                          <a:effectLst/>
                          <a:latin typeface="Arial Narrow" panose="020B0606020202030204" pitchFamily="34" charset="0"/>
                          <a:ea typeface="+mn-ea"/>
                          <a:cs typeface="+mn-cs"/>
                          <a:sym typeface="Arial"/>
                        </a:rPr>
                        <a:t> орта </a:t>
                      </a:r>
                      <a:r>
                        <a:rPr lang="ru-RU" sz="800" b="0" i="0" u="none" strike="noStrike" cap="none" dirty="0" err="1">
                          <a:solidFill>
                            <a:srgbClr val="000000"/>
                          </a:solidFill>
                          <a:effectLst/>
                          <a:latin typeface="Arial Narrow" panose="020B0606020202030204" pitchFamily="34" charset="0"/>
                          <a:ea typeface="+mn-ea"/>
                          <a:cs typeface="+mn-cs"/>
                          <a:sym typeface="Arial"/>
                        </a:rPr>
                        <a:t>мектеп</a:t>
                      </a:r>
                      <a:r>
                        <a:rPr lang="ru-RU" sz="800" b="0" i="0" u="none" strike="noStrike" cap="none" dirty="0">
                          <a:solidFill>
                            <a:srgbClr val="000000"/>
                          </a:solidFill>
                          <a:effectLst/>
                          <a:latin typeface="Arial Narrow" panose="020B0606020202030204" pitchFamily="34" charset="0"/>
                          <a:ea typeface="+mn-ea"/>
                          <a:cs typeface="+mn-cs"/>
                          <a:sym typeface="Arial"/>
                        </a:rPr>
                        <a:t> </a:t>
                      </a:r>
                      <a:r>
                        <a:rPr lang="ru-RU" sz="800" b="0" i="0" u="none" strike="noStrike" cap="none" dirty="0" err="1">
                          <a:solidFill>
                            <a:srgbClr val="000000"/>
                          </a:solidFill>
                          <a:effectLst/>
                          <a:latin typeface="Arial Narrow" panose="020B0606020202030204" pitchFamily="34" charset="0"/>
                          <a:ea typeface="+mn-ea"/>
                          <a:cs typeface="+mn-cs"/>
                          <a:sym typeface="Arial"/>
                        </a:rPr>
                        <a:t>мұғалімдері</a:t>
                      </a:r>
                      <a:endParaRPr lang="ru-RU" sz="800" b="0" i="0" u="none" strike="noStrike" cap="none" dirty="0">
                        <a:solidFill>
                          <a:srgbClr val="000000"/>
                        </a:solidFill>
                        <a:effectLst/>
                        <a:latin typeface="Arial Narrow" panose="020B0606020202030204" pitchFamily="34" charset="0"/>
                        <a:ea typeface="+mn-ea"/>
                        <a:cs typeface="+mn-cs"/>
                        <a:sym typeface="Arial"/>
                      </a:endParaRPr>
                    </a:p>
                  </a:txBody>
                  <a:tcPr marL="9525" marR="9525" marT="9525" marB="0" anchor="ctr">
                    <a:lnR w="12700" cap="flat" cmpd="sng" algn="ctr">
                      <a:solidFill>
                        <a:schemeClr val="tx1"/>
                      </a:solidFill>
                      <a:prstDash val="solid"/>
                      <a:round/>
                      <a:headEnd type="none" w="med" len="med"/>
                      <a:tailEnd type="none" w="med" len="med"/>
                    </a:ln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282</a:t>
                      </a:r>
                    </a:p>
                  </a:txBody>
                  <a:tcPr marL="9525" marR="9525" marT="9525" marB="0" anchor="ctr">
                    <a:lnL w="12700" cap="flat" cmpd="sng" algn="ctr">
                      <a:solidFill>
                        <a:schemeClr val="tx1"/>
                      </a:solidFill>
                      <a:prstDash val="solid"/>
                      <a:round/>
                      <a:headEnd type="none" w="med" len="med"/>
                      <a:tailEnd type="none" w="med" len="med"/>
                    </a:lnL>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39</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38</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159</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46</a:t>
                      </a:r>
                    </a:p>
                  </a:txBody>
                  <a:tcPr marL="9525" marR="9525" marT="9525" marB="0" anchor="ctr">
                    <a:lnR w="12700" cap="flat" cmpd="sng" algn="ctr">
                      <a:solidFill>
                        <a:schemeClr val="tx1"/>
                      </a:solidFill>
                      <a:prstDash val="solid"/>
                      <a:round/>
                      <a:headEnd type="none" w="med" len="med"/>
                      <a:tailEnd type="none" w="med" len="med"/>
                    </a:ln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363</a:t>
                      </a:r>
                    </a:p>
                  </a:txBody>
                  <a:tcPr marL="9525" marR="9525" marT="9525" marB="0" anchor="ctr">
                    <a:lnL w="12700" cap="flat" cmpd="sng" algn="ctr">
                      <a:solidFill>
                        <a:schemeClr val="tx1"/>
                      </a:solidFill>
                      <a:prstDash val="solid"/>
                      <a:round/>
                      <a:headEnd type="none" w="med" len="med"/>
                      <a:tailEnd type="none" w="med" len="med"/>
                    </a:lnL>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57</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61</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66</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179</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1,8%</a:t>
                      </a:r>
                    </a:p>
                  </a:txBody>
                  <a:tcPr marL="9525" marR="9525" marT="9525" marB="0" anchor="ctr">
                    <a:solidFill>
                      <a:schemeClr val="accent6">
                        <a:lumMod val="50000"/>
                        <a:alpha val="1000"/>
                      </a:schemeClr>
                    </a:solidFill>
                  </a:tcPr>
                </a:tc>
                <a:extLst>
                  <a:ext uri="{0D108BD9-81ED-4DB2-BD59-A6C34878D82A}">
                    <a16:rowId xmlns:a16="http://schemas.microsoft.com/office/drawing/2014/main" val="4097615506"/>
                  </a:ext>
                </a:extLst>
              </a:tr>
              <a:tr h="144837">
                <a:tc>
                  <a:txBody>
                    <a:bodyPr/>
                    <a:lstStyle/>
                    <a:p>
                      <a:pPr algn="ctr" fontAlgn="b"/>
                      <a:r>
                        <a:rPr lang="ru-RU" sz="800" u="none" strike="noStrike" dirty="0">
                          <a:solidFill>
                            <a:srgbClr val="007F76"/>
                          </a:solidFill>
                          <a:effectLst/>
                          <a:latin typeface="Arial Narrow" panose="020B0606020202030204" pitchFamily="34" charset="0"/>
                        </a:rPr>
                        <a:t>8</a:t>
                      </a:r>
                      <a:endParaRPr lang="en-US" sz="800" b="0" i="0" u="none" strike="noStrike" dirty="0">
                        <a:solidFill>
                          <a:srgbClr val="007F76"/>
                        </a:solidFill>
                        <a:effectLst/>
                        <a:latin typeface="Arial Narrow" panose="020B0606020202030204" pitchFamily="34" charset="0"/>
                      </a:endParaRPr>
                    </a:p>
                  </a:txBody>
                  <a:tcPr marL="9525" marR="9525" marT="0" marB="0" anchor="ctr">
                    <a:solidFill>
                      <a:srgbClr val="007F76">
                        <a:alpha val="20000"/>
                      </a:srgbClr>
                    </a:solidFill>
                  </a:tcPr>
                </a:tc>
                <a:tc>
                  <a:txBody>
                    <a:bodyPr/>
                    <a:lstStyle/>
                    <a:p>
                      <a:pPr algn="ctr" fontAlgn="ctr"/>
                      <a:r>
                        <a:rPr lang="ru-RU" sz="800" b="0" i="0" u="none" strike="noStrike">
                          <a:solidFill>
                            <a:srgbClr val="000000"/>
                          </a:solidFill>
                          <a:effectLst/>
                          <a:latin typeface="Arial Narrow" panose="020B0606020202030204" pitchFamily="34" charset="0"/>
                        </a:rPr>
                        <a:t>2411-1</a:t>
                      </a:r>
                    </a:p>
                  </a:txBody>
                  <a:tcPr marL="9525" marR="9525" marT="9525" marB="0" anchor="ctr">
                    <a:solidFill>
                      <a:srgbClr val="007F76">
                        <a:alpha val="20000"/>
                      </a:srgbClr>
                    </a:solidFill>
                  </a:tcPr>
                </a:tc>
                <a:tc>
                  <a:txBody>
                    <a:bodyPr/>
                    <a:lstStyle/>
                    <a:p>
                      <a:pPr marL="72000" algn="l" fontAlgn="ctr"/>
                      <a:r>
                        <a:rPr lang="ru-RU" sz="800" b="0" i="0" u="none" strike="noStrike" cap="none" dirty="0" err="1">
                          <a:solidFill>
                            <a:srgbClr val="000000"/>
                          </a:solidFill>
                          <a:effectLst/>
                          <a:latin typeface="Arial Narrow" panose="020B0606020202030204" pitchFamily="34" charset="0"/>
                          <a:ea typeface="+mn-ea"/>
                          <a:cs typeface="+mn-cs"/>
                          <a:sym typeface="Arial"/>
                        </a:rPr>
                        <a:t>Бухгалтерлер</a:t>
                      </a:r>
                      <a:endParaRPr lang="ru-RU" sz="800" b="0" i="0" u="none" strike="noStrike" cap="none" dirty="0">
                        <a:solidFill>
                          <a:srgbClr val="000000"/>
                        </a:solidFill>
                        <a:effectLst/>
                        <a:latin typeface="Arial Narrow" panose="020B0606020202030204" pitchFamily="34" charset="0"/>
                        <a:ea typeface="+mn-ea"/>
                        <a:cs typeface="+mn-cs"/>
                        <a:sym typeface="Arial"/>
                      </a:endParaRPr>
                    </a:p>
                  </a:txBody>
                  <a:tcPr marL="9525" marR="9525" marT="9525" marB="0" anchor="ctr">
                    <a:lnR w="12700" cap="flat" cmpd="sng" algn="ctr">
                      <a:solidFill>
                        <a:schemeClr val="tx1"/>
                      </a:solidFill>
                      <a:prstDash val="solid"/>
                      <a:round/>
                      <a:headEnd type="none" w="med" len="med"/>
                      <a:tailEnd type="none" w="med" len="med"/>
                    </a:lnR>
                    <a:solidFill>
                      <a:srgbClr val="007F76">
                        <a:alpha val="20000"/>
                      </a:srgbClr>
                    </a:solidFill>
                  </a:tcPr>
                </a:tc>
                <a:tc>
                  <a:txBody>
                    <a:bodyPr/>
                    <a:lstStyle/>
                    <a:p>
                      <a:pPr algn="ctr" fontAlgn="ctr"/>
                      <a:r>
                        <a:rPr lang="ru-RU" sz="800" b="0" i="0" u="none" strike="noStrike">
                          <a:solidFill>
                            <a:srgbClr val="000000"/>
                          </a:solidFill>
                          <a:effectLst/>
                          <a:latin typeface="Arial Narrow" panose="020B0606020202030204" pitchFamily="34" charset="0"/>
                        </a:rPr>
                        <a:t>293</a:t>
                      </a:r>
                    </a:p>
                  </a:txBody>
                  <a:tcPr marL="9525" marR="9525" marT="9525" marB="0" anchor="ctr">
                    <a:lnL w="12700" cap="flat" cmpd="sng" algn="ctr">
                      <a:solidFill>
                        <a:schemeClr val="tx1"/>
                      </a:solidFill>
                      <a:prstDash val="solid"/>
                      <a:round/>
                      <a:headEnd type="none" w="med" len="med"/>
                      <a:tailEnd type="none" w="med" len="med"/>
                    </a:lnL>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71</a:t>
                      </a:r>
                    </a:p>
                  </a:txBody>
                  <a:tcPr marL="9525" marR="9525" marT="9525" marB="0" anchor="c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69</a:t>
                      </a:r>
                    </a:p>
                  </a:txBody>
                  <a:tcPr marL="9525" marR="9525" marT="9525" marB="0" anchor="c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83</a:t>
                      </a:r>
                    </a:p>
                  </a:txBody>
                  <a:tcPr marL="9525" marR="9525" marT="9525" marB="0" anchor="c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70</a:t>
                      </a:r>
                    </a:p>
                  </a:txBody>
                  <a:tcPr marL="9525" marR="9525" marT="9525" marB="0" anchor="ctr">
                    <a:lnR w="12700" cap="flat" cmpd="sng" algn="ctr">
                      <a:solidFill>
                        <a:schemeClr val="tx1"/>
                      </a:solidFill>
                      <a:prstDash val="solid"/>
                      <a:round/>
                      <a:headEnd type="none" w="med" len="med"/>
                      <a:tailEnd type="none" w="med" len="med"/>
                    </a:ln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331</a:t>
                      </a:r>
                    </a:p>
                  </a:txBody>
                  <a:tcPr marL="9525" marR="9525" marT="9525" marB="0" anchor="ctr">
                    <a:lnL w="12700" cap="flat" cmpd="sng" algn="ctr">
                      <a:solidFill>
                        <a:schemeClr val="tx1"/>
                      </a:solidFill>
                      <a:prstDash val="solid"/>
                      <a:round/>
                      <a:headEnd type="none" w="med" len="med"/>
                      <a:tailEnd type="none" w="med" len="med"/>
                    </a:lnL>
                    <a:solidFill>
                      <a:srgbClr val="007F76">
                        <a:alpha val="20000"/>
                      </a:srgbClr>
                    </a:solidFill>
                  </a:tcPr>
                </a:tc>
                <a:tc>
                  <a:txBody>
                    <a:bodyPr/>
                    <a:lstStyle/>
                    <a:p>
                      <a:pPr algn="ctr" fontAlgn="ctr"/>
                      <a:r>
                        <a:rPr lang="ru-RU" sz="800" b="0" i="0" u="none" strike="noStrike">
                          <a:solidFill>
                            <a:srgbClr val="000000"/>
                          </a:solidFill>
                          <a:effectLst/>
                          <a:latin typeface="Arial Narrow" panose="020B0606020202030204" pitchFamily="34" charset="0"/>
                        </a:rPr>
                        <a:t>106</a:t>
                      </a:r>
                    </a:p>
                  </a:txBody>
                  <a:tcPr marL="9525" marR="9525" marT="9525" marB="0" anchor="c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74</a:t>
                      </a:r>
                    </a:p>
                  </a:txBody>
                  <a:tcPr marL="9525" marR="9525" marT="9525" marB="0" anchor="ctr">
                    <a:solidFill>
                      <a:srgbClr val="007F76">
                        <a:alpha val="20000"/>
                      </a:srgbClr>
                    </a:solidFill>
                  </a:tcPr>
                </a:tc>
                <a:tc>
                  <a:txBody>
                    <a:bodyPr/>
                    <a:lstStyle/>
                    <a:p>
                      <a:pPr algn="ctr" fontAlgn="ctr"/>
                      <a:r>
                        <a:rPr lang="ru-RU" sz="800" b="0" i="0" u="none" strike="noStrike">
                          <a:solidFill>
                            <a:srgbClr val="000000"/>
                          </a:solidFill>
                          <a:effectLst/>
                          <a:latin typeface="Arial Narrow" panose="020B0606020202030204" pitchFamily="34" charset="0"/>
                        </a:rPr>
                        <a:t>59</a:t>
                      </a:r>
                    </a:p>
                  </a:txBody>
                  <a:tcPr marL="9525" marR="9525" marT="9525" marB="0" anchor="ctr">
                    <a:solidFill>
                      <a:srgbClr val="007F76">
                        <a:alpha val="20000"/>
                      </a:srgbClr>
                    </a:solidFill>
                  </a:tcPr>
                </a:tc>
                <a:tc>
                  <a:txBody>
                    <a:bodyPr/>
                    <a:lstStyle/>
                    <a:p>
                      <a:pPr algn="ctr" fontAlgn="ctr"/>
                      <a:r>
                        <a:rPr lang="ru-RU" sz="800" b="0" i="0" u="none" strike="noStrike">
                          <a:solidFill>
                            <a:srgbClr val="000000"/>
                          </a:solidFill>
                          <a:effectLst/>
                          <a:latin typeface="Arial Narrow" panose="020B0606020202030204" pitchFamily="34" charset="0"/>
                        </a:rPr>
                        <a:t>92</a:t>
                      </a:r>
                    </a:p>
                  </a:txBody>
                  <a:tcPr marL="9525" marR="9525" marT="9525" marB="0" anchor="ctr">
                    <a:solidFill>
                      <a:srgbClr val="007F76">
                        <a:alpha val="20000"/>
                      </a:srgbClr>
                    </a:solidFill>
                  </a:tcPr>
                </a:tc>
                <a:tc>
                  <a:txBody>
                    <a:bodyPr/>
                    <a:lstStyle/>
                    <a:p>
                      <a:pPr algn="ctr" fontAlgn="ctr"/>
                      <a:r>
                        <a:rPr lang="ru-RU" sz="800" b="0" i="0" u="none" strike="noStrike">
                          <a:solidFill>
                            <a:srgbClr val="000000"/>
                          </a:solidFill>
                          <a:effectLst/>
                          <a:latin typeface="Arial Narrow" panose="020B0606020202030204" pitchFamily="34" charset="0"/>
                        </a:rPr>
                        <a:t>1,6%</a:t>
                      </a:r>
                    </a:p>
                  </a:txBody>
                  <a:tcPr marL="9525" marR="9525" marT="9525" marB="0" anchor="ctr">
                    <a:solidFill>
                      <a:srgbClr val="007F76">
                        <a:alpha val="20000"/>
                      </a:srgbClr>
                    </a:solidFill>
                  </a:tcPr>
                </a:tc>
                <a:extLst>
                  <a:ext uri="{0D108BD9-81ED-4DB2-BD59-A6C34878D82A}">
                    <a16:rowId xmlns:a16="http://schemas.microsoft.com/office/drawing/2014/main" val="2737083061"/>
                  </a:ext>
                </a:extLst>
              </a:tr>
              <a:tr h="144837">
                <a:tc>
                  <a:txBody>
                    <a:bodyPr/>
                    <a:lstStyle/>
                    <a:p>
                      <a:pPr algn="ctr" fontAlgn="b"/>
                      <a:r>
                        <a:rPr lang="ru-RU" sz="800" u="none" strike="noStrike" dirty="0">
                          <a:solidFill>
                            <a:srgbClr val="007F76"/>
                          </a:solidFill>
                          <a:effectLst/>
                          <a:latin typeface="Arial Narrow" panose="020B0606020202030204" pitchFamily="34" charset="0"/>
                        </a:rPr>
                        <a:t>9</a:t>
                      </a:r>
                      <a:endParaRPr lang="en-US" sz="800" b="0" i="0" u="none" strike="noStrike" dirty="0">
                        <a:solidFill>
                          <a:srgbClr val="007F76"/>
                        </a:solidFill>
                        <a:effectLst/>
                        <a:latin typeface="Arial Narrow" panose="020B0606020202030204" pitchFamily="34" charset="0"/>
                      </a:endParaRPr>
                    </a:p>
                  </a:txBody>
                  <a:tcPr marL="9525" marR="9525" marT="0"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9113-0</a:t>
                      </a:r>
                    </a:p>
                  </a:txBody>
                  <a:tcPr marL="9525" marR="9525" marT="9525" marB="0" anchor="ctr">
                    <a:solidFill>
                      <a:schemeClr val="accent6">
                        <a:lumMod val="50000"/>
                        <a:alpha val="1000"/>
                      </a:schemeClr>
                    </a:solidFill>
                  </a:tcPr>
                </a:tc>
                <a:tc>
                  <a:txBody>
                    <a:bodyPr/>
                    <a:lstStyle/>
                    <a:p>
                      <a:pPr marL="72000" algn="l" fontAlgn="ctr"/>
                      <a:r>
                        <a:rPr lang="ru-RU" sz="800" b="0" i="0" u="none" strike="noStrike" cap="none" dirty="0" err="1">
                          <a:solidFill>
                            <a:srgbClr val="000000"/>
                          </a:solidFill>
                          <a:effectLst/>
                          <a:latin typeface="Arial Narrow" panose="020B0606020202030204" pitchFamily="34" charset="0"/>
                          <a:ea typeface="+mn-ea"/>
                          <a:cs typeface="+mn-cs"/>
                          <a:sym typeface="Arial"/>
                        </a:rPr>
                        <a:t>Офистердегі</a:t>
                      </a:r>
                      <a:r>
                        <a:rPr lang="ru-RU" sz="800" b="0" i="0" u="none" strike="noStrike" cap="none" dirty="0">
                          <a:solidFill>
                            <a:srgbClr val="000000"/>
                          </a:solidFill>
                          <a:effectLst/>
                          <a:latin typeface="Arial Narrow" panose="020B0606020202030204" pitchFamily="34" charset="0"/>
                          <a:ea typeface="+mn-ea"/>
                          <a:cs typeface="+mn-cs"/>
                          <a:sym typeface="Arial"/>
                        </a:rPr>
                        <a:t> </a:t>
                      </a:r>
                      <a:r>
                        <a:rPr lang="ru-RU" sz="800" b="0" i="0" u="none" strike="noStrike" cap="none" dirty="0" err="1">
                          <a:solidFill>
                            <a:srgbClr val="000000"/>
                          </a:solidFill>
                          <a:effectLst/>
                          <a:latin typeface="Arial Narrow" panose="020B0606020202030204" pitchFamily="34" charset="0"/>
                          <a:ea typeface="+mn-ea"/>
                          <a:cs typeface="+mn-cs"/>
                          <a:sym typeface="Arial"/>
                        </a:rPr>
                        <a:t>жинаушылар</a:t>
                      </a:r>
                      <a:endParaRPr lang="ru-RU" sz="800" b="0" i="0" u="none" strike="noStrike" cap="none" dirty="0">
                        <a:solidFill>
                          <a:srgbClr val="000000"/>
                        </a:solidFill>
                        <a:effectLst/>
                        <a:latin typeface="Arial Narrow" panose="020B0606020202030204" pitchFamily="34" charset="0"/>
                        <a:ea typeface="+mn-ea"/>
                        <a:cs typeface="+mn-cs"/>
                        <a:sym typeface="Arial"/>
                      </a:endParaRPr>
                    </a:p>
                  </a:txBody>
                  <a:tcPr marL="9525" marR="9525" marT="9525" marB="0" anchor="ctr">
                    <a:lnR w="12700" cap="flat" cmpd="sng" algn="ctr">
                      <a:solidFill>
                        <a:schemeClr val="tx1"/>
                      </a:solidFill>
                      <a:prstDash val="solid"/>
                      <a:round/>
                      <a:headEnd type="none" w="med" len="med"/>
                      <a:tailEnd type="none" w="med" len="med"/>
                    </a:lnR>
                    <a:solidFill>
                      <a:schemeClr val="accent6">
                        <a:lumMod val="50000"/>
                        <a:alpha val="1000"/>
                      </a:schemeClr>
                    </a:solidFill>
                  </a:tcPr>
                </a:tc>
                <a:tc>
                  <a:txBody>
                    <a:bodyPr/>
                    <a:lstStyle/>
                    <a:p>
                      <a:pPr algn="ctr" fontAlgn="ctr"/>
                      <a:r>
                        <a:rPr lang="ru-RU" sz="800" b="0" i="0" u="none" strike="noStrike" dirty="0">
                          <a:solidFill>
                            <a:srgbClr val="000000"/>
                          </a:solidFill>
                          <a:effectLst/>
                          <a:latin typeface="Arial Narrow" panose="020B0606020202030204" pitchFamily="34" charset="0"/>
                        </a:rPr>
                        <a:t>336</a:t>
                      </a:r>
                    </a:p>
                  </a:txBody>
                  <a:tcPr marL="9525" marR="9525" marT="9525" marB="0" anchor="ctr">
                    <a:lnL w="12700" cap="flat" cmpd="sng" algn="ctr">
                      <a:solidFill>
                        <a:schemeClr val="tx1"/>
                      </a:solidFill>
                      <a:prstDash val="solid"/>
                      <a:round/>
                      <a:headEnd type="none" w="med" len="med"/>
                      <a:tailEnd type="none" w="med" len="med"/>
                    </a:lnL>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72</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65</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96</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103</a:t>
                      </a:r>
                    </a:p>
                  </a:txBody>
                  <a:tcPr marL="9525" marR="9525" marT="9525" marB="0" anchor="ctr">
                    <a:lnR w="12700" cap="flat" cmpd="sng" algn="ctr">
                      <a:solidFill>
                        <a:schemeClr val="tx1"/>
                      </a:solidFill>
                      <a:prstDash val="solid"/>
                      <a:round/>
                      <a:headEnd type="none" w="med" len="med"/>
                      <a:tailEnd type="none" w="med" len="med"/>
                    </a:ln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318</a:t>
                      </a:r>
                    </a:p>
                  </a:txBody>
                  <a:tcPr marL="9525" marR="9525" marT="9525" marB="0" anchor="ctr">
                    <a:lnL w="12700" cap="flat" cmpd="sng" algn="ctr">
                      <a:solidFill>
                        <a:schemeClr val="tx1"/>
                      </a:solidFill>
                      <a:prstDash val="solid"/>
                      <a:round/>
                      <a:headEnd type="none" w="med" len="med"/>
                      <a:tailEnd type="none" w="med" len="med"/>
                    </a:lnL>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52</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93</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64</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109</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1,6%</a:t>
                      </a:r>
                    </a:p>
                  </a:txBody>
                  <a:tcPr marL="9525" marR="9525" marT="9525" marB="0" anchor="ctr">
                    <a:solidFill>
                      <a:schemeClr val="accent6">
                        <a:lumMod val="50000"/>
                        <a:alpha val="1000"/>
                      </a:schemeClr>
                    </a:solidFill>
                  </a:tcPr>
                </a:tc>
                <a:extLst>
                  <a:ext uri="{0D108BD9-81ED-4DB2-BD59-A6C34878D82A}">
                    <a16:rowId xmlns:a16="http://schemas.microsoft.com/office/drawing/2014/main" val="1465641651"/>
                  </a:ext>
                </a:extLst>
              </a:tr>
              <a:tr h="144837">
                <a:tc>
                  <a:txBody>
                    <a:bodyPr/>
                    <a:lstStyle/>
                    <a:p>
                      <a:pPr algn="ctr" fontAlgn="b"/>
                      <a:r>
                        <a:rPr lang="ru-RU" sz="800" b="0" i="0" u="none" strike="noStrike" dirty="0">
                          <a:solidFill>
                            <a:srgbClr val="007F76"/>
                          </a:solidFill>
                          <a:effectLst/>
                          <a:latin typeface="Arial Narrow" panose="020B0606020202030204" pitchFamily="34" charset="0"/>
                        </a:rPr>
                        <a:t>10</a:t>
                      </a:r>
                      <a:endParaRPr lang="en-US" sz="800" b="0" i="0" u="none" strike="noStrike" dirty="0">
                        <a:solidFill>
                          <a:srgbClr val="007F76"/>
                        </a:solidFill>
                        <a:effectLst/>
                        <a:latin typeface="Arial Narrow" panose="020B0606020202030204" pitchFamily="34" charset="0"/>
                      </a:endParaRPr>
                    </a:p>
                  </a:txBody>
                  <a:tcPr marL="9525" marR="9525" marT="0" marB="0" anchor="ctr">
                    <a:solidFill>
                      <a:srgbClr val="007F76">
                        <a:alpha val="20000"/>
                      </a:srgbClr>
                    </a:solidFill>
                  </a:tcPr>
                </a:tc>
                <a:tc>
                  <a:txBody>
                    <a:bodyPr/>
                    <a:lstStyle/>
                    <a:p>
                      <a:pPr algn="ctr" fontAlgn="ctr"/>
                      <a:r>
                        <a:rPr lang="ru-RU" sz="800" b="0" i="0" u="none" strike="noStrike" dirty="0">
                          <a:solidFill>
                            <a:srgbClr val="000000"/>
                          </a:solidFill>
                          <a:effectLst/>
                          <a:latin typeface="Arial Narrow" panose="020B0606020202030204" pitchFamily="34" charset="0"/>
                        </a:rPr>
                        <a:t>4224-5</a:t>
                      </a:r>
                    </a:p>
                  </a:txBody>
                  <a:tcPr marL="9525" marR="9525" marT="9525" marB="0" anchor="ctr">
                    <a:solidFill>
                      <a:srgbClr val="007F76">
                        <a:alpha val="20000"/>
                      </a:srgbClr>
                    </a:solidFill>
                  </a:tcPr>
                </a:tc>
                <a:tc>
                  <a:txBody>
                    <a:bodyPr/>
                    <a:lstStyle/>
                    <a:p>
                      <a:pPr marL="72000" algn="l" fontAlgn="ctr"/>
                      <a:r>
                        <a:rPr lang="en-US" sz="800" b="0" i="0" u="none" strike="noStrike" cap="none" dirty="0">
                          <a:solidFill>
                            <a:srgbClr val="000000"/>
                          </a:solidFill>
                          <a:effectLst/>
                          <a:latin typeface="Arial Narrow" panose="020B0606020202030204" pitchFamily="34" charset="0"/>
                          <a:ea typeface="+mn-ea"/>
                          <a:cs typeface="+mn-cs"/>
                          <a:sym typeface="Arial"/>
                        </a:rPr>
                        <a:t>Call-</a:t>
                      </a:r>
                      <a:r>
                        <a:rPr lang="ru-RU" sz="800" b="0" i="0" u="none" strike="noStrike" cap="none" dirty="0" err="1">
                          <a:solidFill>
                            <a:srgbClr val="000000"/>
                          </a:solidFill>
                          <a:effectLst/>
                          <a:latin typeface="Arial Narrow" panose="020B0606020202030204" pitchFamily="34" charset="0"/>
                          <a:ea typeface="+mn-ea"/>
                          <a:cs typeface="+mn-cs"/>
                          <a:sym typeface="Arial"/>
                        </a:rPr>
                        <a:t>орталықтардың</a:t>
                      </a:r>
                      <a:r>
                        <a:rPr lang="ru-RU" sz="800" b="0" i="0" u="none" strike="noStrike" cap="none" dirty="0">
                          <a:solidFill>
                            <a:srgbClr val="000000"/>
                          </a:solidFill>
                          <a:effectLst/>
                          <a:latin typeface="Arial Narrow" panose="020B0606020202030204" pitchFamily="34" charset="0"/>
                          <a:ea typeface="+mn-ea"/>
                          <a:cs typeface="+mn-cs"/>
                          <a:sym typeface="Arial"/>
                        </a:rPr>
                        <a:t> </a:t>
                      </a:r>
                      <a:r>
                        <a:rPr lang="ru-RU" sz="800" b="0" i="0" u="none" strike="noStrike" cap="none" dirty="0" err="1">
                          <a:solidFill>
                            <a:srgbClr val="000000"/>
                          </a:solidFill>
                          <a:effectLst/>
                          <a:latin typeface="Arial Narrow" panose="020B0606020202030204" pitchFamily="34" charset="0"/>
                          <a:ea typeface="+mn-ea"/>
                          <a:cs typeface="+mn-cs"/>
                          <a:sym typeface="Arial"/>
                        </a:rPr>
                        <a:t>қызметшілері</a:t>
                      </a:r>
                      <a:endParaRPr lang="ru-RU" sz="800" b="0" i="0" u="none" strike="noStrike" cap="none" dirty="0">
                        <a:solidFill>
                          <a:srgbClr val="000000"/>
                        </a:solidFill>
                        <a:effectLst/>
                        <a:latin typeface="Arial Narrow" panose="020B0606020202030204" pitchFamily="34" charset="0"/>
                        <a:ea typeface="+mn-ea"/>
                        <a:cs typeface="+mn-cs"/>
                        <a:sym typeface="Arial"/>
                      </a:endParaRPr>
                    </a:p>
                  </a:txBody>
                  <a:tcPr marL="9525" marR="9525" marT="9525" marB="0" anchor="ctr">
                    <a:lnR w="12700" cap="flat" cmpd="sng" algn="ctr">
                      <a:solidFill>
                        <a:schemeClr val="tx1"/>
                      </a:solidFill>
                      <a:prstDash val="solid"/>
                      <a:round/>
                      <a:headEnd type="none" w="med" len="med"/>
                      <a:tailEnd type="none" w="med" len="med"/>
                    </a:lnR>
                    <a:solidFill>
                      <a:srgbClr val="007F76">
                        <a:alpha val="20000"/>
                      </a:srgbClr>
                    </a:solidFill>
                  </a:tcPr>
                </a:tc>
                <a:tc>
                  <a:txBody>
                    <a:bodyPr/>
                    <a:lstStyle/>
                    <a:p>
                      <a:pPr algn="ctr" fontAlgn="ctr"/>
                      <a:r>
                        <a:rPr lang="ru-RU" sz="800" b="0" i="0" u="none" strike="noStrike">
                          <a:solidFill>
                            <a:srgbClr val="000000"/>
                          </a:solidFill>
                          <a:effectLst/>
                          <a:latin typeface="Arial Narrow" panose="020B0606020202030204" pitchFamily="34" charset="0"/>
                        </a:rPr>
                        <a:t>286</a:t>
                      </a:r>
                    </a:p>
                  </a:txBody>
                  <a:tcPr marL="9525" marR="9525" marT="9525" marB="0" anchor="ctr">
                    <a:lnL w="12700" cap="flat" cmpd="sng" algn="ctr">
                      <a:solidFill>
                        <a:schemeClr val="tx1"/>
                      </a:solidFill>
                      <a:prstDash val="solid"/>
                      <a:round/>
                      <a:headEnd type="none" w="med" len="med"/>
                      <a:tailEnd type="none" w="med" len="med"/>
                    </a:lnL>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51</a:t>
                      </a:r>
                    </a:p>
                  </a:txBody>
                  <a:tcPr marL="9525" marR="9525" marT="9525" marB="0" anchor="c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64</a:t>
                      </a:r>
                    </a:p>
                  </a:txBody>
                  <a:tcPr marL="9525" marR="9525" marT="9525" marB="0" anchor="c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61</a:t>
                      </a:r>
                    </a:p>
                  </a:txBody>
                  <a:tcPr marL="9525" marR="9525" marT="9525" marB="0" anchor="c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110</a:t>
                      </a:r>
                    </a:p>
                  </a:txBody>
                  <a:tcPr marL="9525" marR="9525" marT="9525" marB="0" anchor="ctr">
                    <a:lnR w="12700" cap="flat" cmpd="sng" algn="ctr">
                      <a:solidFill>
                        <a:schemeClr val="tx1"/>
                      </a:solidFill>
                      <a:prstDash val="solid"/>
                      <a:round/>
                      <a:headEnd type="none" w="med" len="med"/>
                      <a:tailEnd type="none" w="med" len="med"/>
                    </a:ln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307</a:t>
                      </a:r>
                    </a:p>
                  </a:txBody>
                  <a:tcPr marL="9525" marR="9525" marT="9525" marB="0" anchor="ctr">
                    <a:lnL w="12700" cap="flat" cmpd="sng" algn="ctr">
                      <a:solidFill>
                        <a:schemeClr val="tx1"/>
                      </a:solidFill>
                      <a:prstDash val="solid"/>
                      <a:round/>
                      <a:headEnd type="none" w="med" len="med"/>
                      <a:tailEnd type="none" w="med" len="med"/>
                    </a:lnL>
                    <a:solidFill>
                      <a:srgbClr val="007F76">
                        <a:alpha val="20000"/>
                      </a:srgbClr>
                    </a:solidFill>
                  </a:tcPr>
                </a:tc>
                <a:tc>
                  <a:txBody>
                    <a:bodyPr/>
                    <a:lstStyle/>
                    <a:p>
                      <a:pPr algn="ctr" fontAlgn="ctr"/>
                      <a:r>
                        <a:rPr lang="ru-RU" sz="800" b="0" i="0" u="none" strike="noStrike">
                          <a:solidFill>
                            <a:srgbClr val="000000"/>
                          </a:solidFill>
                          <a:effectLst/>
                          <a:latin typeface="Arial Narrow" panose="020B0606020202030204" pitchFamily="34" charset="0"/>
                        </a:rPr>
                        <a:t>0</a:t>
                      </a:r>
                    </a:p>
                  </a:txBody>
                  <a:tcPr marL="9525" marR="9525" marT="9525" marB="0" anchor="c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104</a:t>
                      </a:r>
                    </a:p>
                  </a:txBody>
                  <a:tcPr marL="9525" marR="9525" marT="9525" marB="0" anchor="ctr">
                    <a:solidFill>
                      <a:srgbClr val="007F76">
                        <a:alpha val="20000"/>
                      </a:srgbClr>
                    </a:solidFill>
                  </a:tcPr>
                </a:tc>
                <a:tc>
                  <a:txBody>
                    <a:bodyPr/>
                    <a:lstStyle/>
                    <a:p>
                      <a:pPr algn="ctr" fontAlgn="ctr"/>
                      <a:r>
                        <a:rPr lang="ru-RU" sz="800" b="0" i="0" u="none" strike="noStrike">
                          <a:solidFill>
                            <a:srgbClr val="000000"/>
                          </a:solidFill>
                          <a:effectLst/>
                          <a:latin typeface="Arial Narrow" panose="020B0606020202030204" pitchFamily="34" charset="0"/>
                        </a:rPr>
                        <a:t>112</a:t>
                      </a:r>
                    </a:p>
                  </a:txBody>
                  <a:tcPr marL="9525" marR="9525" marT="9525" marB="0" anchor="ctr">
                    <a:solidFill>
                      <a:srgbClr val="007F76">
                        <a:alpha val="20000"/>
                      </a:srgbClr>
                    </a:solidFill>
                  </a:tcPr>
                </a:tc>
                <a:tc>
                  <a:txBody>
                    <a:bodyPr/>
                    <a:lstStyle/>
                    <a:p>
                      <a:pPr algn="ctr" fontAlgn="ctr"/>
                      <a:r>
                        <a:rPr lang="ru-RU" sz="800" b="0" i="0" u="none" strike="noStrike">
                          <a:solidFill>
                            <a:srgbClr val="000000"/>
                          </a:solidFill>
                          <a:effectLst/>
                          <a:latin typeface="Arial Narrow" panose="020B0606020202030204" pitchFamily="34" charset="0"/>
                        </a:rPr>
                        <a:t>91</a:t>
                      </a:r>
                    </a:p>
                  </a:txBody>
                  <a:tcPr marL="9525" marR="9525" marT="9525" marB="0" anchor="ctr">
                    <a:solidFill>
                      <a:srgbClr val="007F76">
                        <a:alpha val="20000"/>
                      </a:srgbClr>
                    </a:solidFill>
                  </a:tcPr>
                </a:tc>
                <a:tc>
                  <a:txBody>
                    <a:bodyPr/>
                    <a:lstStyle/>
                    <a:p>
                      <a:pPr algn="ctr" fontAlgn="ctr"/>
                      <a:r>
                        <a:rPr lang="ru-RU" sz="800" b="0" i="0" u="none" strike="noStrike">
                          <a:solidFill>
                            <a:srgbClr val="000000"/>
                          </a:solidFill>
                          <a:effectLst/>
                          <a:latin typeface="Arial Narrow" panose="020B0606020202030204" pitchFamily="34" charset="0"/>
                        </a:rPr>
                        <a:t>1,5%</a:t>
                      </a:r>
                    </a:p>
                  </a:txBody>
                  <a:tcPr marL="9525" marR="9525" marT="9525" marB="0" anchor="ctr">
                    <a:solidFill>
                      <a:srgbClr val="007F76">
                        <a:alpha val="20000"/>
                      </a:srgbClr>
                    </a:solidFill>
                  </a:tcPr>
                </a:tc>
                <a:extLst>
                  <a:ext uri="{0D108BD9-81ED-4DB2-BD59-A6C34878D82A}">
                    <a16:rowId xmlns:a16="http://schemas.microsoft.com/office/drawing/2014/main" val="1743389312"/>
                  </a:ext>
                </a:extLst>
              </a:tr>
              <a:tr h="144837">
                <a:tc gridSpan="3">
                  <a:txBody>
                    <a:bodyPr/>
                    <a:lstStyle/>
                    <a:p>
                      <a:pPr algn="ctr" fontAlgn="b"/>
                      <a:r>
                        <a:rPr lang="ru-RU" sz="800" b="1" u="none" strike="noStrike" dirty="0">
                          <a:solidFill>
                            <a:srgbClr val="007F76"/>
                          </a:solidFill>
                          <a:effectLst/>
                          <a:latin typeface="Arial Narrow" panose="020B0606020202030204" pitchFamily="34" charset="0"/>
                        </a:rPr>
                        <a:t>ТОП-10 БОЙЫНША ЖИЫНЫ</a:t>
                      </a:r>
                      <a:endParaRPr lang="ru-RU" sz="800" b="1" i="0" u="none" strike="noStrike" cap="none" dirty="0">
                        <a:solidFill>
                          <a:srgbClr val="007F76"/>
                        </a:solidFill>
                        <a:effectLst/>
                        <a:latin typeface="Arial Narrow" panose="020B0606020202030204" pitchFamily="34" charset="0"/>
                        <a:ea typeface="+mn-ea"/>
                        <a:cs typeface="+mn-cs"/>
                        <a:sym typeface="Arial"/>
                      </a:endParaRPr>
                    </a:p>
                  </a:txBody>
                  <a:tcPr marL="9525" marR="9525" marT="0" marB="0" anchor="ctr">
                    <a:lnR w="12700" cap="flat" cmpd="sng" algn="ctr">
                      <a:solidFill>
                        <a:schemeClr val="tx1"/>
                      </a:solidFill>
                      <a:prstDash val="solid"/>
                      <a:round/>
                      <a:headEnd type="none" w="med" len="med"/>
                      <a:tailEnd type="none" w="med" len="med"/>
                    </a:lnR>
                    <a:lnB w="12700" cap="flat" cmpd="sng" algn="ctr">
                      <a:solidFill>
                        <a:schemeClr val="tx1"/>
                      </a:solidFill>
                      <a:prstDash val="solid"/>
                      <a:round/>
                      <a:headEnd type="none" w="med" len="med"/>
                      <a:tailEnd type="none" w="med" len="med"/>
                    </a:lnB>
                    <a:noFill/>
                  </a:tcPr>
                </a:tc>
                <a:tc hMerge="1">
                  <a:txBody>
                    <a:bodyPr/>
                    <a:lstStyle/>
                    <a:p>
                      <a:pPr algn="ctr" fontAlgn="b"/>
                      <a:r>
                        <a:rPr lang="ru-KZ" sz="800" b="0" i="0" u="none" strike="noStrike" cap="none" dirty="0">
                          <a:solidFill>
                            <a:srgbClr val="007F76"/>
                          </a:solidFill>
                          <a:effectLst/>
                          <a:latin typeface="Arial Narrow" panose="020B0606020202030204" pitchFamily="34" charset="0"/>
                          <a:ea typeface="+mn-ea"/>
                          <a:cs typeface="+mn-cs"/>
                          <a:sym typeface="Arial"/>
                        </a:rPr>
                        <a:t>9112-9</a:t>
                      </a:r>
                    </a:p>
                  </a:txBody>
                  <a:tcPr marL="9525" marR="9525" marT="0" marB="0" anchor="ctr">
                    <a:lnB w="12700" cap="flat" cmpd="sng" algn="ctr">
                      <a:solidFill>
                        <a:schemeClr val="tx1"/>
                      </a:solidFill>
                      <a:prstDash val="solid"/>
                      <a:round/>
                      <a:headEnd type="none" w="med" len="med"/>
                      <a:tailEnd type="none" w="med" len="med"/>
                    </a:lnB>
                    <a:noFill/>
                  </a:tcPr>
                </a:tc>
                <a:tc hMerge="1">
                  <a:txBody>
                    <a:bodyPr/>
                    <a:lstStyle/>
                    <a:p>
                      <a:pPr marL="72000" algn="l" fontAlgn="ctr"/>
                      <a:r>
                        <a:rPr lang="ru-RU" sz="800" b="0" i="0" u="none" strike="noStrike" cap="none" dirty="0">
                          <a:solidFill>
                            <a:srgbClr val="007F76"/>
                          </a:solidFill>
                          <a:effectLst/>
                          <a:latin typeface="Arial Narrow" panose="020B0606020202030204" pitchFamily="34" charset="0"/>
                          <a:ea typeface="+mn-ea"/>
                          <a:cs typeface="+mn-cs"/>
                          <a:sym typeface="Arial"/>
                        </a:rPr>
                        <a:t>Иные уборщики и прислуга в отелях и аналогичных учреждениях</a:t>
                      </a:r>
                    </a:p>
                  </a:txBody>
                  <a:tcPr marL="9525" marR="9525" marT="0" marB="0" anchor="ctr">
                    <a:lnR w="12700" cap="flat" cmpd="sng" algn="ctr">
                      <a:solidFill>
                        <a:schemeClr val="tx1"/>
                      </a:solidFill>
                      <a:prstDash val="solid"/>
                      <a:round/>
                      <a:headEnd type="none" w="med" len="med"/>
                      <a:tailEnd type="none" w="med" len="med"/>
                    </a:lnR>
                    <a:lnB w="12700" cap="flat" cmpd="sng" algn="ctr">
                      <a:solidFill>
                        <a:schemeClr val="tx1"/>
                      </a:solidFill>
                      <a:prstDash val="solid"/>
                      <a:round/>
                      <a:headEnd type="none" w="med" len="med"/>
                      <a:tailEnd type="none" w="med" len="med"/>
                    </a:lnB>
                    <a:noFill/>
                  </a:tcPr>
                </a:tc>
                <a:tc>
                  <a:txBody>
                    <a:bodyPr/>
                    <a:lstStyle/>
                    <a:p>
                      <a:pPr algn="ctr" fontAlgn="ctr"/>
                      <a:r>
                        <a:rPr lang="ru-RU" sz="800" b="1" i="0" u="none" strike="noStrike" dirty="0">
                          <a:solidFill>
                            <a:srgbClr val="000000"/>
                          </a:solidFill>
                          <a:effectLst/>
                          <a:latin typeface="Arial Narrow" panose="020B0606020202030204" pitchFamily="34" charset="0"/>
                        </a:rPr>
                        <a:t>5 179</a:t>
                      </a:r>
                    </a:p>
                  </a:txBody>
                  <a:tcPr marL="9525" marR="9525" marT="9525" marB="0" anchor="ctr">
                    <a:lnL w="12700" cap="flat" cmpd="sng" algn="ctr">
                      <a:solidFill>
                        <a:schemeClr val="tx1"/>
                      </a:solidFill>
                      <a:prstDash val="solid"/>
                      <a:round/>
                      <a:headEnd type="none" w="med" len="med"/>
                      <a:tailEnd type="none" w="med" len="med"/>
                    </a:lnL>
                    <a:lnB w="12700" cap="flat" cmpd="sng" algn="ctr">
                      <a:solidFill>
                        <a:schemeClr val="tx1"/>
                      </a:solidFill>
                      <a:prstDash val="solid"/>
                      <a:round/>
                      <a:headEnd type="none" w="med" len="med"/>
                      <a:tailEnd type="none" w="med" len="med"/>
                    </a:lnB>
                    <a:noFill/>
                  </a:tcPr>
                </a:tc>
                <a:tc>
                  <a:txBody>
                    <a:bodyPr/>
                    <a:lstStyle/>
                    <a:p>
                      <a:pPr algn="ctr" fontAlgn="ctr"/>
                      <a:r>
                        <a:rPr lang="ru-RU" sz="800" b="1" i="0" u="none" strike="noStrike" dirty="0">
                          <a:solidFill>
                            <a:srgbClr val="000000"/>
                          </a:solidFill>
                          <a:effectLst/>
                          <a:latin typeface="Arial Narrow" panose="020B0606020202030204" pitchFamily="34" charset="0"/>
                        </a:rPr>
                        <a:t>681</a:t>
                      </a:r>
                    </a:p>
                  </a:txBody>
                  <a:tcPr marL="9525" marR="9525" marT="9525" marB="0" anchor="ctr">
                    <a:lnB w="12700" cap="flat" cmpd="sng" algn="ctr">
                      <a:solidFill>
                        <a:schemeClr val="tx1"/>
                      </a:solidFill>
                      <a:prstDash val="solid"/>
                      <a:round/>
                      <a:headEnd type="none" w="med" len="med"/>
                      <a:tailEnd type="none" w="med" len="med"/>
                    </a:lnB>
                    <a:noFill/>
                  </a:tcPr>
                </a:tc>
                <a:tc>
                  <a:txBody>
                    <a:bodyPr/>
                    <a:lstStyle/>
                    <a:p>
                      <a:pPr algn="ctr" fontAlgn="ctr"/>
                      <a:r>
                        <a:rPr lang="ru-RU" sz="800" b="1" i="0" u="none" strike="noStrike" dirty="0">
                          <a:solidFill>
                            <a:srgbClr val="000000"/>
                          </a:solidFill>
                          <a:effectLst/>
                          <a:latin typeface="Arial Narrow" panose="020B0606020202030204" pitchFamily="34" charset="0"/>
                        </a:rPr>
                        <a:t>1 595</a:t>
                      </a:r>
                    </a:p>
                  </a:txBody>
                  <a:tcPr marL="9525" marR="9525" marT="9525" marB="0" anchor="ctr">
                    <a:lnB w="12700" cap="flat" cmpd="sng" algn="ctr">
                      <a:solidFill>
                        <a:schemeClr val="tx1"/>
                      </a:solidFill>
                      <a:prstDash val="solid"/>
                      <a:round/>
                      <a:headEnd type="none" w="med" len="med"/>
                      <a:tailEnd type="none" w="med" len="med"/>
                    </a:lnB>
                    <a:noFill/>
                  </a:tcPr>
                </a:tc>
                <a:tc>
                  <a:txBody>
                    <a:bodyPr/>
                    <a:lstStyle/>
                    <a:p>
                      <a:pPr algn="ctr" fontAlgn="ctr"/>
                      <a:r>
                        <a:rPr lang="ru-RU" sz="800" b="1" i="0" u="none" strike="noStrike" dirty="0">
                          <a:solidFill>
                            <a:srgbClr val="000000"/>
                          </a:solidFill>
                          <a:effectLst/>
                          <a:latin typeface="Arial Narrow" panose="020B0606020202030204" pitchFamily="34" charset="0"/>
                        </a:rPr>
                        <a:t>1 885</a:t>
                      </a:r>
                    </a:p>
                  </a:txBody>
                  <a:tcPr marL="9525" marR="9525" marT="9525" marB="0" anchor="ctr">
                    <a:lnB w="12700" cap="flat" cmpd="sng" algn="ctr">
                      <a:solidFill>
                        <a:schemeClr val="tx1"/>
                      </a:solidFill>
                      <a:prstDash val="solid"/>
                      <a:round/>
                      <a:headEnd type="none" w="med" len="med"/>
                      <a:tailEnd type="none" w="med" len="med"/>
                    </a:lnB>
                    <a:noFill/>
                  </a:tcPr>
                </a:tc>
                <a:tc>
                  <a:txBody>
                    <a:bodyPr/>
                    <a:lstStyle/>
                    <a:p>
                      <a:pPr algn="ctr" fontAlgn="ctr"/>
                      <a:r>
                        <a:rPr lang="ru-RU" sz="800" b="1" i="0" u="none" strike="noStrike" dirty="0">
                          <a:solidFill>
                            <a:srgbClr val="000000"/>
                          </a:solidFill>
                          <a:effectLst/>
                          <a:latin typeface="Arial Narrow" panose="020B0606020202030204" pitchFamily="34" charset="0"/>
                        </a:rPr>
                        <a:t>1 018</a:t>
                      </a:r>
                    </a:p>
                  </a:txBody>
                  <a:tcPr marL="9525" marR="9525" marT="9525" marB="0" anchor="ctr">
                    <a:lnR w="12700" cap="flat" cmpd="sng" algn="ctr">
                      <a:solidFill>
                        <a:schemeClr val="tx1"/>
                      </a:solidFill>
                      <a:prstDash val="solid"/>
                      <a:round/>
                      <a:headEnd type="none" w="med" len="med"/>
                      <a:tailEnd type="none" w="med" len="med"/>
                    </a:lnR>
                    <a:lnB w="12700" cap="flat" cmpd="sng" algn="ctr">
                      <a:solidFill>
                        <a:schemeClr val="tx1"/>
                      </a:solidFill>
                      <a:prstDash val="solid"/>
                      <a:round/>
                      <a:headEnd type="none" w="med" len="med"/>
                      <a:tailEnd type="none" w="med" len="med"/>
                    </a:lnB>
                    <a:noFill/>
                  </a:tcPr>
                </a:tc>
                <a:tc>
                  <a:txBody>
                    <a:bodyPr/>
                    <a:lstStyle/>
                    <a:p>
                      <a:pPr algn="ctr" fontAlgn="ctr"/>
                      <a:r>
                        <a:rPr lang="ru-RU" sz="800" b="1" i="0" u="none" strike="noStrike" dirty="0">
                          <a:solidFill>
                            <a:srgbClr val="000000"/>
                          </a:solidFill>
                          <a:effectLst/>
                          <a:latin typeface="Arial Narrow" panose="020B0606020202030204" pitchFamily="34" charset="0"/>
                        </a:rPr>
                        <a:t>5 908</a:t>
                      </a:r>
                    </a:p>
                  </a:txBody>
                  <a:tcPr marL="9525" marR="9525" marT="9525" marB="0" anchor="ctr">
                    <a:lnL w="12700" cap="flat" cmpd="sng" algn="ctr">
                      <a:solidFill>
                        <a:schemeClr val="tx1"/>
                      </a:solidFill>
                      <a:prstDash val="solid"/>
                      <a:round/>
                      <a:headEnd type="none" w="med" len="med"/>
                      <a:tailEnd type="none" w="med" len="med"/>
                    </a:lnL>
                    <a:lnB w="12700" cap="flat" cmpd="sng" algn="ctr">
                      <a:solidFill>
                        <a:schemeClr val="tx1"/>
                      </a:solidFill>
                      <a:prstDash val="solid"/>
                      <a:round/>
                      <a:headEnd type="none" w="med" len="med"/>
                      <a:tailEnd type="none" w="med" len="med"/>
                    </a:lnB>
                    <a:noFill/>
                  </a:tcPr>
                </a:tc>
                <a:tc>
                  <a:txBody>
                    <a:bodyPr/>
                    <a:lstStyle/>
                    <a:p>
                      <a:pPr algn="ctr" fontAlgn="ctr"/>
                      <a:r>
                        <a:rPr lang="ru-RU" sz="800" b="1" i="0" u="none" strike="noStrike" dirty="0">
                          <a:solidFill>
                            <a:srgbClr val="000000"/>
                          </a:solidFill>
                          <a:effectLst/>
                          <a:latin typeface="Arial Narrow" panose="020B0606020202030204" pitchFamily="34" charset="0"/>
                        </a:rPr>
                        <a:t>780</a:t>
                      </a:r>
                    </a:p>
                  </a:txBody>
                  <a:tcPr marL="9525" marR="9525" marT="9525" marB="0" anchor="ctr">
                    <a:lnB w="12700" cap="flat" cmpd="sng" algn="ctr">
                      <a:solidFill>
                        <a:schemeClr val="tx1"/>
                      </a:solidFill>
                      <a:prstDash val="solid"/>
                      <a:round/>
                      <a:headEnd type="none" w="med" len="med"/>
                      <a:tailEnd type="none" w="med" len="med"/>
                    </a:lnB>
                    <a:noFill/>
                  </a:tcPr>
                </a:tc>
                <a:tc>
                  <a:txBody>
                    <a:bodyPr/>
                    <a:lstStyle/>
                    <a:p>
                      <a:pPr algn="ctr" fontAlgn="ctr"/>
                      <a:r>
                        <a:rPr lang="ru-RU" sz="800" b="1" i="0" u="none" strike="noStrike" dirty="0">
                          <a:solidFill>
                            <a:srgbClr val="000000"/>
                          </a:solidFill>
                          <a:effectLst/>
                          <a:latin typeface="Arial Narrow" panose="020B0606020202030204" pitchFamily="34" charset="0"/>
                        </a:rPr>
                        <a:t>1 338</a:t>
                      </a:r>
                    </a:p>
                  </a:txBody>
                  <a:tcPr marL="9525" marR="9525" marT="9525" marB="0" anchor="ctr">
                    <a:lnB w="12700" cap="flat" cmpd="sng" algn="ctr">
                      <a:solidFill>
                        <a:schemeClr val="tx1"/>
                      </a:solidFill>
                      <a:prstDash val="solid"/>
                      <a:round/>
                      <a:headEnd type="none" w="med" len="med"/>
                      <a:tailEnd type="none" w="med" len="med"/>
                    </a:lnB>
                    <a:noFill/>
                  </a:tcPr>
                </a:tc>
                <a:tc>
                  <a:txBody>
                    <a:bodyPr/>
                    <a:lstStyle/>
                    <a:p>
                      <a:pPr algn="ctr" fontAlgn="ctr"/>
                      <a:r>
                        <a:rPr lang="ru-RU" sz="800" b="1" i="0" u="none" strike="noStrike" dirty="0">
                          <a:solidFill>
                            <a:srgbClr val="000000"/>
                          </a:solidFill>
                          <a:effectLst/>
                          <a:latin typeface="Arial Narrow" panose="020B0606020202030204" pitchFamily="34" charset="0"/>
                        </a:rPr>
                        <a:t>1 746</a:t>
                      </a:r>
                    </a:p>
                  </a:txBody>
                  <a:tcPr marL="9525" marR="9525" marT="9525" marB="0" anchor="ctr">
                    <a:lnB w="12700" cap="flat" cmpd="sng" algn="ctr">
                      <a:solidFill>
                        <a:schemeClr val="tx1"/>
                      </a:solidFill>
                      <a:prstDash val="solid"/>
                      <a:round/>
                      <a:headEnd type="none" w="med" len="med"/>
                      <a:tailEnd type="none" w="med" len="med"/>
                    </a:lnB>
                    <a:noFill/>
                  </a:tcPr>
                </a:tc>
                <a:tc>
                  <a:txBody>
                    <a:bodyPr/>
                    <a:lstStyle/>
                    <a:p>
                      <a:pPr algn="ctr" fontAlgn="ctr"/>
                      <a:r>
                        <a:rPr lang="ru-RU" sz="800" b="1" i="0" u="none" strike="noStrike" dirty="0">
                          <a:solidFill>
                            <a:srgbClr val="000000"/>
                          </a:solidFill>
                          <a:effectLst/>
                          <a:latin typeface="Arial Narrow" panose="020B0606020202030204" pitchFamily="34" charset="0"/>
                        </a:rPr>
                        <a:t>2 044</a:t>
                      </a:r>
                    </a:p>
                  </a:txBody>
                  <a:tcPr marL="9525" marR="9525" marT="9525" marB="0" anchor="ctr">
                    <a:lnB w="12700" cap="flat" cmpd="sng" algn="ctr">
                      <a:solidFill>
                        <a:schemeClr val="tx1"/>
                      </a:solidFill>
                      <a:prstDash val="solid"/>
                      <a:round/>
                      <a:headEnd type="none" w="med" len="med"/>
                      <a:tailEnd type="none" w="med" len="med"/>
                    </a:lnB>
                    <a:noFill/>
                  </a:tcPr>
                </a:tc>
                <a:tc>
                  <a:txBody>
                    <a:bodyPr/>
                    <a:lstStyle/>
                    <a:p>
                      <a:pPr algn="ctr" fontAlgn="ctr"/>
                      <a:r>
                        <a:rPr lang="ru-RU" sz="800" b="1" i="0" u="none" strike="noStrike" dirty="0">
                          <a:solidFill>
                            <a:srgbClr val="000000"/>
                          </a:solidFill>
                          <a:effectLst/>
                          <a:latin typeface="Arial Narrow" panose="020B0606020202030204" pitchFamily="34" charset="0"/>
                        </a:rPr>
                        <a:t>29,0%</a:t>
                      </a:r>
                    </a:p>
                  </a:txBody>
                  <a:tcPr marL="9525" marR="9525" marT="9525" marB="0" anchor="ctr">
                    <a:lnB w="12700"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2390657696"/>
                  </a:ext>
                </a:extLst>
              </a:tr>
              <a:tr h="152142">
                <a:tc gridSpan="14">
                  <a:txBody>
                    <a:bodyPr/>
                    <a:lstStyle/>
                    <a:p>
                      <a:pPr algn="ctr" fontAlgn="b"/>
                      <a:r>
                        <a:rPr lang="ru-RU" sz="900" b="1" i="0" u="none" strike="noStrike" dirty="0">
                          <a:solidFill>
                            <a:schemeClr val="accent3">
                              <a:lumMod val="50000"/>
                            </a:schemeClr>
                          </a:solidFill>
                          <a:effectLst/>
                          <a:latin typeface="Arial Narrow" panose="020B0606020202030204" pitchFamily="34" charset="0"/>
                        </a:rPr>
                        <a:t>ОПТИМИСТІК СЦЕНАРИЙ</a:t>
                      </a:r>
                      <a:endParaRPr lang="en-US" sz="900" b="1" i="0" u="none" strike="noStrike" dirty="0">
                        <a:solidFill>
                          <a:schemeClr val="accent3">
                            <a:lumMod val="50000"/>
                          </a:schemeClr>
                        </a:solidFill>
                        <a:effectLst/>
                        <a:latin typeface="Arial Narrow" panose="020B0606020202030204" pitchFamily="34" charset="0"/>
                      </a:endParaRPr>
                    </a:p>
                  </a:txBody>
                  <a:tcPr marL="9525" marR="9525" marT="0" marB="0" anchor="ct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accent3">
                        <a:lumMod val="50000"/>
                        <a:alpha val="40000"/>
                      </a:schemeClr>
                    </a:solidFill>
                  </a:tcPr>
                </a:tc>
                <a:tc hMerge="1">
                  <a:txBody>
                    <a:bodyPr/>
                    <a:lstStyle/>
                    <a:p>
                      <a:pPr algn="ctr" fontAlgn="b"/>
                      <a:endParaRPr lang="ru-KZ" sz="800" b="0" i="0" u="none" strike="noStrike" cap="none" dirty="0">
                        <a:solidFill>
                          <a:srgbClr val="007F76"/>
                        </a:solidFill>
                        <a:effectLst/>
                        <a:latin typeface="Arial Narrow" panose="020B0606020202030204" pitchFamily="34" charset="0"/>
                        <a:ea typeface="+mn-ea"/>
                        <a:cs typeface="+mn-cs"/>
                        <a:sym typeface="Arial"/>
                      </a:endParaRPr>
                    </a:p>
                  </a:txBody>
                  <a:tcPr marL="9525" marR="9525" marT="0" marB="0" anchor="ct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007F76">
                        <a:alpha val="20000"/>
                      </a:srgbClr>
                    </a:solidFill>
                  </a:tcPr>
                </a:tc>
                <a:tc hMerge="1">
                  <a:txBody>
                    <a:bodyPr/>
                    <a:lstStyle/>
                    <a:p>
                      <a:pPr marL="72000" algn="l" fontAlgn="ctr"/>
                      <a:endParaRPr lang="ru-RU" sz="800" b="0" i="0" u="none" strike="noStrike" cap="none" dirty="0">
                        <a:solidFill>
                          <a:srgbClr val="007F76"/>
                        </a:solidFill>
                        <a:effectLst/>
                        <a:latin typeface="Arial Narrow" panose="020B0606020202030204" pitchFamily="34" charset="0"/>
                        <a:ea typeface="+mn-ea"/>
                        <a:cs typeface="+mn-cs"/>
                        <a:sym typeface="Arial"/>
                      </a:endParaRPr>
                    </a:p>
                  </a:txBody>
                  <a:tcPr marL="9525" marR="9525" marT="0" marB="0" anchor="ctr">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007F76">
                        <a:alpha val="20000"/>
                      </a:srgbClr>
                    </a:solidFill>
                  </a:tcPr>
                </a:tc>
                <a:tc hMerge="1">
                  <a:txBody>
                    <a:bodyPr/>
                    <a:lstStyle/>
                    <a:p>
                      <a:pPr algn="ctr" fontAlgn="b"/>
                      <a:endParaRPr lang="ru-KZ" sz="800" b="0" i="0" u="none" strike="noStrike" cap="none" dirty="0">
                        <a:solidFill>
                          <a:schemeClr val="tx1"/>
                        </a:solidFill>
                        <a:effectLst/>
                        <a:latin typeface="Arial Narrow" panose="020B0606020202030204" pitchFamily="34" charset="0"/>
                        <a:ea typeface="+mn-ea"/>
                        <a:cs typeface="+mn-cs"/>
                        <a:sym typeface="Arial"/>
                      </a:endParaRPr>
                    </a:p>
                  </a:txBody>
                  <a:tcPr marL="9525" marR="9525" marT="0" marB="0" anchor="ctr">
                    <a:lnL w="12700" cap="flat" cmpd="sng" algn="ctr">
                      <a:solidFill>
                        <a:schemeClr val="tx1"/>
                      </a:solidFill>
                      <a:prstDash val="solid"/>
                      <a:round/>
                      <a:headEnd type="none" w="med" len="med"/>
                      <a:tailEnd type="none" w="med" len="med"/>
                    </a:lnL>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50000"/>
                        <a:alpha val="20000"/>
                      </a:schemeClr>
                    </a:solidFill>
                  </a:tcPr>
                </a:tc>
                <a:tc hMerge="1">
                  <a:txBody>
                    <a:bodyPr/>
                    <a:lstStyle/>
                    <a:p>
                      <a:pPr algn="ctr" fontAlgn="b"/>
                      <a:endParaRPr lang="ru-KZ" sz="800" b="0" i="0" u="none" strike="noStrike" cap="none" dirty="0">
                        <a:solidFill>
                          <a:schemeClr val="tx1"/>
                        </a:solidFill>
                        <a:effectLst/>
                        <a:latin typeface="Arial Narrow" panose="020B0606020202030204" pitchFamily="34" charset="0"/>
                        <a:ea typeface="+mn-ea"/>
                        <a:cs typeface="+mn-cs"/>
                        <a:sym typeface="Arial"/>
                      </a:endParaRPr>
                    </a:p>
                  </a:txBody>
                  <a:tcPr marL="9525" marR="9525" marT="0" marB="0" anchor="ct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50000"/>
                        <a:alpha val="20000"/>
                      </a:schemeClr>
                    </a:solidFill>
                  </a:tcPr>
                </a:tc>
                <a:tc hMerge="1">
                  <a:txBody>
                    <a:bodyPr/>
                    <a:lstStyle/>
                    <a:p>
                      <a:pPr algn="ctr" fontAlgn="b"/>
                      <a:endParaRPr lang="ru-KZ" sz="800" b="0" i="0" u="none" strike="noStrike" cap="none" dirty="0">
                        <a:solidFill>
                          <a:schemeClr val="tx1"/>
                        </a:solidFill>
                        <a:effectLst/>
                        <a:latin typeface="Arial Narrow" panose="020B0606020202030204" pitchFamily="34" charset="0"/>
                        <a:ea typeface="+mn-ea"/>
                        <a:cs typeface="+mn-cs"/>
                        <a:sym typeface="Arial"/>
                      </a:endParaRPr>
                    </a:p>
                  </a:txBody>
                  <a:tcPr marL="9525" marR="9525" marT="0" marB="0" anchor="ct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50000"/>
                        <a:alpha val="20000"/>
                      </a:schemeClr>
                    </a:solidFill>
                  </a:tcPr>
                </a:tc>
                <a:tc hMerge="1">
                  <a:txBody>
                    <a:bodyPr/>
                    <a:lstStyle/>
                    <a:p>
                      <a:pPr algn="ctr" fontAlgn="b"/>
                      <a:endParaRPr lang="ru-KZ" sz="800" b="0" i="0" u="none" strike="noStrike" cap="none" dirty="0">
                        <a:solidFill>
                          <a:schemeClr val="tx1"/>
                        </a:solidFill>
                        <a:effectLst/>
                        <a:latin typeface="Arial Narrow" panose="020B0606020202030204" pitchFamily="34" charset="0"/>
                        <a:ea typeface="+mn-ea"/>
                        <a:cs typeface="+mn-cs"/>
                        <a:sym typeface="Arial"/>
                      </a:endParaRPr>
                    </a:p>
                  </a:txBody>
                  <a:tcPr marL="9525" marR="9525" marT="0" marB="0" anchor="ct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50000"/>
                        <a:alpha val="20000"/>
                      </a:schemeClr>
                    </a:solidFill>
                  </a:tcPr>
                </a:tc>
                <a:tc hMerge="1">
                  <a:txBody>
                    <a:bodyPr/>
                    <a:lstStyle/>
                    <a:p>
                      <a:pPr algn="ctr" fontAlgn="b"/>
                      <a:endParaRPr lang="ru-KZ" sz="800" b="0" i="0" u="none" strike="noStrike" cap="none" dirty="0">
                        <a:solidFill>
                          <a:schemeClr val="tx1"/>
                        </a:solidFill>
                        <a:effectLst/>
                        <a:latin typeface="Arial Narrow" panose="020B0606020202030204" pitchFamily="34" charset="0"/>
                        <a:ea typeface="+mn-ea"/>
                        <a:cs typeface="+mn-cs"/>
                        <a:sym typeface="Arial"/>
                      </a:endParaRPr>
                    </a:p>
                  </a:txBody>
                  <a:tcPr marL="9525" marR="9525" marT="0" marB="0" anchor="ctr">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50000"/>
                        <a:alpha val="20000"/>
                      </a:schemeClr>
                    </a:solidFill>
                  </a:tcPr>
                </a:tc>
                <a:tc hMerge="1">
                  <a:txBody>
                    <a:bodyPr/>
                    <a:lstStyle/>
                    <a:p>
                      <a:pPr algn="ctr" fontAlgn="ctr"/>
                      <a:endParaRPr lang="ru-KZ" sz="800" b="0" i="0" u="none" strike="noStrike" cap="none" dirty="0">
                        <a:solidFill>
                          <a:srgbClr val="007F76"/>
                        </a:solidFill>
                        <a:effectLst/>
                        <a:latin typeface="Arial Narrow" panose="020B0606020202030204" pitchFamily="34" charset="0"/>
                        <a:ea typeface="+mn-ea"/>
                        <a:cs typeface="+mn-cs"/>
                        <a:sym typeface="Arial"/>
                      </a:endParaRPr>
                    </a:p>
                  </a:txBody>
                  <a:tcPr marL="9525" marR="9525" marT="0" marB="0" anchor="ctr">
                    <a:lnL w="12700" cap="flat" cmpd="sng" algn="ctr">
                      <a:solidFill>
                        <a:schemeClr val="tx1"/>
                      </a:solidFill>
                      <a:prstDash val="solid"/>
                      <a:round/>
                      <a:headEnd type="none" w="med" len="med"/>
                      <a:tailEnd type="none" w="med" len="med"/>
                    </a:lnL>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007F76">
                        <a:alpha val="20000"/>
                      </a:srgbClr>
                    </a:solidFill>
                  </a:tcPr>
                </a:tc>
                <a:tc hMerge="1">
                  <a:txBody>
                    <a:bodyPr/>
                    <a:lstStyle/>
                    <a:p>
                      <a:pPr algn="ctr" fontAlgn="ctr"/>
                      <a:endParaRPr lang="ru-KZ" sz="800" b="0" i="0" u="none" strike="noStrike" cap="none" dirty="0">
                        <a:solidFill>
                          <a:schemeClr val="tx1"/>
                        </a:solidFill>
                        <a:effectLst/>
                        <a:latin typeface="Arial Narrow" panose="020B0606020202030204" pitchFamily="34" charset="0"/>
                        <a:ea typeface="+mn-ea"/>
                        <a:cs typeface="+mn-cs"/>
                        <a:sym typeface="Arial"/>
                      </a:endParaRPr>
                    </a:p>
                  </a:txBody>
                  <a:tcPr marL="9525" marR="9525" marT="0" marB="0" anchor="ct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50000"/>
                        <a:alpha val="20000"/>
                      </a:schemeClr>
                    </a:solidFill>
                  </a:tcPr>
                </a:tc>
                <a:tc hMerge="1">
                  <a:txBody>
                    <a:bodyPr/>
                    <a:lstStyle/>
                    <a:p>
                      <a:pPr algn="ctr" fontAlgn="ctr"/>
                      <a:endParaRPr lang="ru-KZ" sz="800" b="0" i="0" u="none" strike="noStrike" cap="none" dirty="0">
                        <a:solidFill>
                          <a:srgbClr val="007F76"/>
                        </a:solidFill>
                        <a:effectLst/>
                        <a:latin typeface="Arial Narrow" panose="020B0606020202030204" pitchFamily="34" charset="0"/>
                        <a:ea typeface="+mn-ea"/>
                        <a:cs typeface="+mn-cs"/>
                        <a:sym typeface="Arial"/>
                      </a:endParaRPr>
                    </a:p>
                  </a:txBody>
                  <a:tcPr marL="9525" marR="9525" marT="0" marB="0" anchor="ct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007F76">
                        <a:alpha val="20000"/>
                      </a:srgbClr>
                    </a:solidFill>
                  </a:tcPr>
                </a:tc>
                <a:tc hMerge="1">
                  <a:txBody>
                    <a:bodyPr/>
                    <a:lstStyle/>
                    <a:p>
                      <a:pPr algn="ctr" fontAlgn="ctr"/>
                      <a:endParaRPr lang="ru-KZ" sz="800" b="0" i="0" u="none" strike="noStrike" cap="none" dirty="0">
                        <a:solidFill>
                          <a:srgbClr val="007F76"/>
                        </a:solidFill>
                        <a:effectLst/>
                        <a:latin typeface="Arial Narrow" panose="020B0606020202030204" pitchFamily="34" charset="0"/>
                        <a:ea typeface="+mn-ea"/>
                        <a:cs typeface="+mn-cs"/>
                        <a:sym typeface="Arial"/>
                      </a:endParaRPr>
                    </a:p>
                  </a:txBody>
                  <a:tcPr marL="9525" marR="9525" marT="0" marB="0" anchor="ct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007F76">
                        <a:alpha val="20000"/>
                      </a:srgbClr>
                    </a:solidFill>
                  </a:tcPr>
                </a:tc>
                <a:tc hMerge="1">
                  <a:txBody>
                    <a:bodyPr/>
                    <a:lstStyle/>
                    <a:p>
                      <a:pPr algn="ctr" fontAlgn="ctr"/>
                      <a:endParaRPr lang="ru-KZ" sz="800" b="0" i="0" u="none" strike="noStrike" cap="none" dirty="0">
                        <a:solidFill>
                          <a:srgbClr val="007F76"/>
                        </a:solidFill>
                        <a:effectLst/>
                        <a:latin typeface="Arial Narrow" panose="020B0606020202030204" pitchFamily="34" charset="0"/>
                        <a:ea typeface="+mn-ea"/>
                        <a:cs typeface="+mn-cs"/>
                        <a:sym typeface="Arial"/>
                      </a:endParaRPr>
                    </a:p>
                  </a:txBody>
                  <a:tcPr marL="9525" marR="9525" marT="0" marB="0" anchor="ct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007F76">
                        <a:alpha val="20000"/>
                      </a:srgbClr>
                    </a:solidFill>
                  </a:tcPr>
                </a:tc>
                <a:tc hMerge="1">
                  <a:txBody>
                    <a:bodyPr/>
                    <a:lstStyle/>
                    <a:p>
                      <a:pPr algn="ctr" fontAlgn="ctr"/>
                      <a:endParaRPr lang="ru-KZ" sz="800" b="0" i="0" u="none" strike="noStrike" cap="none" dirty="0">
                        <a:solidFill>
                          <a:srgbClr val="007F76"/>
                        </a:solidFill>
                        <a:effectLst/>
                        <a:latin typeface="Arial Narrow" panose="020B0606020202030204" pitchFamily="34" charset="0"/>
                        <a:ea typeface="+mn-ea"/>
                        <a:cs typeface="+mn-cs"/>
                        <a:sym typeface="Arial"/>
                      </a:endParaRPr>
                    </a:p>
                  </a:txBody>
                  <a:tcPr marL="9525" marR="9525" marT="0" marB="0" anchor="ct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007F76">
                        <a:alpha val="20000"/>
                      </a:srgbClr>
                    </a:solidFill>
                  </a:tcPr>
                </a:tc>
                <a:extLst>
                  <a:ext uri="{0D108BD9-81ED-4DB2-BD59-A6C34878D82A}">
                    <a16:rowId xmlns:a16="http://schemas.microsoft.com/office/drawing/2014/main" val="3962794852"/>
                  </a:ext>
                </a:extLst>
              </a:tr>
              <a:tr h="144837">
                <a:tc>
                  <a:txBody>
                    <a:bodyPr/>
                    <a:lstStyle/>
                    <a:p>
                      <a:pPr algn="ctr" fontAlgn="b"/>
                      <a:r>
                        <a:rPr lang="ru-RU" sz="800" u="none" strike="noStrike" dirty="0">
                          <a:solidFill>
                            <a:schemeClr val="accent3">
                              <a:lumMod val="50000"/>
                            </a:schemeClr>
                          </a:solidFill>
                          <a:effectLst/>
                          <a:latin typeface="Arial Narrow" panose="020B0606020202030204" pitchFamily="34" charset="0"/>
                        </a:rPr>
                        <a:t>1</a:t>
                      </a:r>
                      <a:endParaRPr lang="en-US" sz="800" b="0" i="0" u="none" strike="noStrike" dirty="0">
                        <a:solidFill>
                          <a:schemeClr val="accent3">
                            <a:lumMod val="50000"/>
                          </a:schemeClr>
                        </a:solidFill>
                        <a:effectLst/>
                        <a:latin typeface="Arial Narrow" panose="020B0606020202030204" pitchFamily="34" charset="0"/>
                      </a:endParaRPr>
                    </a:p>
                  </a:txBody>
                  <a:tcPr marL="9525" marR="9525" marT="0" marB="0" anchor="ctr">
                    <a:lnT w="12700" cap="flat" cmpd="sng" algn="ctr">
                      <a:solidFill>
                        <a:schemeClr val="tx1"/>
                      </a:solidFill>
                      <a:prstDash val="solid"/>
                      <a:round/>
                      <a:headEnd type="none" w="med" len="med"/>
                      <a:tailEnd type="none" w="med" len="med"/>
                    </a:lnT>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9116-0</a:t>
                      </a:r>
                    </a:p>
                  </a:txBody>
                  <a:tcPr marL="9525" marR="9525" marT="9525" marB="0" anchor="ctr">
                    <a:lnT w="12700" cap="flat" cmpd="sng" algn="ctr">
                      <a:solidFill>
                        <a:schemeClr val="tx1"/>
                      </a:solidFill>
                      <a:prstDash val="solid"/>
                      <a:round/>
                      <a:headEnd type="none" w="med" len="med"/>
                      <a:tailEnd type="none" w="med" len="med"/>
                    </a:lnT>
                    <a:solidFill>
                      <a:schemeClr val="accent6">
                        <a:lumMod val="50000"/>
                        <a:alpha val="1000"/>
                      </a:schemeClr>
                    </a:solidFill>
                  </a:tcPr>
                </a:tc>
                <a:tc>
                  <a:txBody>
                    <a:bodyPr/>
                    <a:lstStyle/>
                    <a:p>
                      <a:pPr marL="72000" algn="l" fontAlgn="ctr"/>
                      <a:r>
                        <a:rPr lang="ru-RU" sz="800" b="0" i="0" u="none" strike="noStrike" dirty="0">
                          <a:solidFill>
                            <a:srgbClr val="000000"/>
                          </a:solidFill>
                          <a:effectLst/>
                          <a:latin typeface="Arial Narrow" panose="020B0606020202030204" pitchFamily="34" charset="0"/>
                        </a:rPr>
                        <a:t>Аула </a:t>
                      </a:r>
                      <a:r>
                        <a:rPr lang="ru-RU" sz="800" b="0" i="0" u="none" strike="noStrike" dirty="0" err="1">
                          <a:solidFill>
                            <a:srgbClr val="000000"/>
                          </a:solidFill>
                          <a:effectLst/>
                          <a:latin typeface="Arial Narrow" panose="020B0606020202030204" pitchFamily="34" charset="0"/>
                        </a:rPr>
                        <a:t>сыпырушылар</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және</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ашық</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аумақтарды</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тазалаушылар</a:t>
                      </a:r>
                      <a:endParaRPr lang="ru-RU" sz="800" b="0" i="0" u="none" strike="noStrike" dirty="0">
                        <a:solidFill>
                          <a:srgbClr val="000000"/>
                        </a:solidFill>
                        <a:effectLst/>
                        <a:latin typeface="Arial Narrow" panose="020B0606020202030204" pitchFamily="34" charset="0"/>
                      </a:endParaRPr>
                    </a:p>
                  </a:txBody>
                  <a:tcPr marL="9525" marR="9525" marT="9525" marB="0" anchor="ctr">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1 776</a:t>
                      </a:r>
                    </a:p>
                  </a:txBody>
                  <a:tcPr marL="9525" marR="9525" marT="9525" marB="0" anchor="ctr">
                    <a:lnL w="12700" cap="flat" cmpd="sng" algn="ctr">
                      <a:solidFill>
                        <a:schemeClr val="tx1"/>
                      </a:solidFill>
                      <a:prstDash val="solid"/>
                      <a:round/>
                      <a:headEnd type="none" w="med" len="med"/>
                      <a:tailEnd type="none" w="med" len="med"/>
                    </a:lnL>
                    <a:lnT w="12700" cap="flat" cmpd="sng" algn="ctr">
                      <a:solidFill>
                        <a:schemeClr val="tx1"/>
                      </a:solidFill>
                      <a:prstDash val="solid"/>
                      <a:round/>
                      <a:headEnd type="none" w="med" len="med"/>
                      <a:tailEnd type="none" w="med" len="med"/>
                    </a:lnT>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80</a:t>
                      </a:r>
                    </a:p>
                  </a:txBody>
                  <a:tcPr marL="9525" marR="9525" marT="9525" marB="0" anchor="ctr">
                    <a:lnT w="12700" cap="flat" cmpd="sng" algn="ctr">
                      <a:solidFill>
                        <a:schemeClr val="tx1"/>
                      </a:solidFill>
                      <a:prstDash val="solid"/>
                      <a:round/>
                      <a:headEnd type="none" w="med" len="med"/>
                      <a:tailEnd type="none" w="med" len="med"/>
                    </a:lnT>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949</a:t>
                      </a:r>
                    </a:p>
                  </a:txBody>
                  <a:tcPr marL="9525" marR="9525" marT="9525" marB="0" anchor="ctr">
                    <a:lnT w="12700" cap="flat" cmpd="sng" algn="ctr">
                      <a:solidFill>
                        <a:schemeClr val="tx1"/>
                      </a:solidFill>
                      <a:prstDash val="solid"/>
                      <a:round/>
                      <a:headEnd type="none" w="med" len="med"/>
                      <a:tailEnd type="none" w="med" len="med"/>
                    </a:lnT>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585</a:t>
                      </a:r>
                    </a:p>
                  </a:txBody>
                  <a:tcPr marL="9525" marR="9525" marT="9525" marB="0" anchor="ctr">
                    <a:lnT w="12700" cap="flat" cmpd="sng" algn="ctr">
                      <a:solidFill>
                        <a:schemeClr val="tx1"/>
                      </a:solidFill>
                      <a:prstDash val="solid"/>
                      <a:round/>
                      <a:headEnd type="none" w="med" len="med"/>
                      <a:tailEnd type="none" w="med" len="med"/>
                    </a:lnT>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162</a:t>
                      </a:r>
                    </a:p>
                  </a:txBody>
                  <a:tcPr marL="9525" marR="9525" marT="9525" marB="0" anchor="ctr">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2 089</a:t>
                      </a:r>
                    </a:p>
                  </a:txBody>
                  <a:tcPr marL="9525" marR="9525" marT="9525" marB="0" anchor="ctr">
                    <a:lnL w="12700" cap="flat" cmpd="sng" algn="ctr">
                      <a:solidFill>
                        <a:schemeClr val="tx1"/>
                      </a:solidFill>
                      <a:prstDash val="solid"/>
                      <a:round/>
                      <a:headEnd type="none" w="med" len="med"/>
                      <a:tailEnd type="none" w="med" len="med"/>
                    </a:lnL>
                    <a:lnT w="12700" cap="flat" cmpd="sng" algn="ctr">
                      <a:solidFill>
                        <a:schemeClr val="tx1"/>
                      </a:solidFill>
                      <a:prstDash val="solid"/>
                      <a:round/>
                      <a:headEnd type="none" w="med" len="med"/>
                      <a:tailEnd type="none" w="med" len="med"/>
                    </a:lnT>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159</a:t>
                      </a:r>
                    </a:p>
                  </a:txBody>
                  <a:tcPr marL="9525" marR="9525" marT="9525" marB="0" anchor="ctr">
                    <a:lnT w="12700" cap="flat" cmpd="sng" algn="ctr">
                      <a:solidFill>
                        <a:schemeClr val="tx1"/>
                      </a:solidFill>
                      <a:prstDash val="solid"/>
                      <a:round/>
                      <a:headEnd type="none" w="med" len="med"/>
                      <a:tailEnd type="none" w="med" len="med"/>
                    </a:lnT>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475</a:t>
                      </a:r>
                    </a:p>
                  </a:txBody>
                  <a:tcPr marL="9525" marR="9525" marT="9525" marB="0" anchor="ctr">
                    <a:lnT w="12700" cap="flat" cmpd="sng" algn="ctr">
                      <a:solidFill>
                        <a:schemeClr val="tx1"/>
                      </a:solidFill>
                      <a:prstDash val="solid"/>
                      <a:round/>
                      <a:headEnd type="none" w="med" len="med"/>
                      <a:tailEnd type="none" w="med" len="med"/>
                    </a:lnT>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778</a:t>
                      </a:r>
                    </a:p>
                  </a:txBody>
                  <a:tcPr marL="9525" marR="9525" marT="9525" marB="0" anchor="ctr">
                    <a:lnT w="12700" cap="flat" cmpd="sng" algn="ctr">
                      <a:solidFill>
                        <a:schemeClr val="tx1"/>
                      </a:solidFill>
                      <a:prstDash val="solid"/>
                      <a:round/>
                      <a:headEnd type="none" w="med" len="med"/>
                      <a:tailEnd type="none" w="med" len="med"/>
                    </a:lnT>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677</a:t>
                      </a:r>
                    </a:p>
                  </a:txBody>
                  <a:tcPr marL="9525" marR="9525" marT="9525" marB="0" anchor="ctr">
                    <a:lnT w="12700" cap="flat" cmpd="sng" algn="ctr">
                      <a:solidFill>
                        <a:schemeClr val="tx1"/>
                      </a:solidFill>
                      <a:prstDash val="solid"/>
                      <a:round/>
                      <a:headEnd type="none" w="med" len="med"/>
                      <a:tailEnd type="none" w="med" len="med"/>
                    </a:lnT>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9,6%</a:t>
                      </a:r>
                    </a:p>
                  </a:txBody>
                  <a:tcPr marL="9525" marR="9525" marT="9525" marB="0" anchor="ctr">
                    <a:lnT w="12700" cap="flat" cmpd="sng" algn="ctr">
                      <a:solidFill>
                        <a:schemeClr val="tx1"/>
                      </a:solidFill>
                      <a:prstDash val="solid"/>
                      <a:round/>
                      <a:headEnd type="none" w="med" len="med"/>
                      <a:tailEnd type="none" w="med" len="med"/>
                    </a:lnT>
                    <a:solidFill>
                      <a:schemeClr val="accent6">
                        <a:lumMod val="50000"/>
                        <a:alpha val="1000"/>
                      </a:schemeClr>
                    </a:solidFill>
                  </a:tcPr>
                </a:tc>
                <a:extLst>
                  <a:ext uri="{0D108BD9-81ED-4DB2-BD59-A6C34878D82A}">
                    <a16:rowId xmlns:a16="http://schemas.microsoft.com/office/drawing/2014/main" val="1781471339"/>
                  </a:ext>
                </a:extLst>
              </a:tr>
              <a:tr h="144837">
                <a:tc>
                  <a:txBody>
                    <a:bodyPr/>
                    <a:lstStyle/>
                    <a:p>
                      <a:pPr algn="ctr" fontAlgn="b"/>
                      <a:r>
                        <a:rPr lang="ru-RU" sz="800" b="0" i="0" u="none" strike="noStrike" dirty="0">
                          <a:solidFill>
                            <a:schemeClr val="accent3">
                              <a:lumMod val="50000"/>
                            </a:schemeClr>
                          </a:solidFill>
                          <a:effectLst/>
                          <a:latin typeface="Arial Narrow" panose="020B0606020202030204" pitchFamily="34" charset="0"/>
                        </a:rPr>
                        <a:t>2</a:t>
                      </a:r>
                      <a:endParaRPr lang="en-US" sz="800" b="0" i="0" u="none" strike="noStrike" dirty="0">
                        <a:solidFill>
                          <a:schemeClr val="accent3">
                            <a:lumMod val="50000"/>
                          </a:schemeClr>
                        </a:solidFill>
                        <a:effectLst/>
                        <a:latin typeface="Arial Narrow" panose="020B0606020202030204" pitchFamily="34" charset="0"/>
                      </a:endParaRPr>
                    </a:p>
                  </a:txBody>
                  <a:tcPr marL="9525" marR="9525" marT="0" marB="0" anchor="ctr">
                    <a:solidFill>
                      <a:schemeClr val="accent3">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2350-3</a:t>
                      </a:r>
                    </a:p>
                  </a:txBody>
                  <a:tcPr marL="9525" marR="9525" marT="9525" marB="0" anchor="ctr">
                    <a:solidFill>
                      <a:schemeClr val="accent3">
                        <a:lumMod val="50000"/>
                        <a:alpha val="20000"/>
                      </a:schemeClr>
                    </a:solidFill>
                  </a:tcPr>
                </a:tc>
                <a:tc>
                  <a:txBody>
                    <a:bodyPr/>
                    <a:lstStyle/>
                    <a:p>
                      <a:pPr marL="72000" algn="l" fontAlgn="ctr"/>
                      <a:r>
                        <a:rPr lang="ru-RU" sz="800" b="0" i="0" u="none" strike="noStrike" dirty="0" err="1">
                          <a:solidFill>
                            <a:srgbClr val="000000"/>
                          </a:solidFill>
                          <a:effectLst/>
                          <a:latin typeface="Arial Narrow" panose="020B0606020202030204" pitchFamily="34" charset="0"/>
                        </a:rPr>
                        <a:t>Қоғамдық</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ғылымдар</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бойынша</a:t>
                      </a:r>
                      <a:r>
                        <a:rPr lang="ru-RU" sz="800" b="0" i="0" u="none" strike="noStrike" dirty="0">
                          <a:solidFill>
                            <a:srgbClr val="000000"/>
                          </a:solidFill>
                          <a:effectLst/>
                          <a:latin typeface="Arial Narrow" panose="020B0606020202030204" pitchFamily="34" charset="0"/>
                        </a:rPr>
                        <a:t> орта </a:t>
                      </a:r>
                      <a:r>
                        <a:rPr lang="ru-RU" sz="800" b="0" i="0" u="none" strike="noStrike" dirty="0" err="1">
                          <a:solidFill>
                            <a:srgbClr val="000000"/>
                          </a:solidFill>
                          <a:effectLst/>
                          <a:latin typeface="Arial Narrow" panose="020B0606020202030204" pitchFamily="34" charset="0"/>
                        </a:rPr>
                        <a:t>мектеп</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мұғалімдері</a:t>
                      </a:r>
                      <a:endParaRPr lang="ru-RU" sz="800" b="0" i="0" u="none" strike="noStrike" dirty="0">
                        <a:solidFill>
                          <a:srgbClr val="000000"/>
                        </a:solidFill>
                        <a:effectLst/>
                        <a:latin typeface="Arial Narrow" panose="020B0606020202030204" pitchFamily="34" charset="0"/>
                      </a:endParaRPr>
                    </a:p>
                  </a:txBody>
                  <a:tcPr marL="9525" marR="9525" marT="9525" marB="0" anchor="ctr">
                    <a:lnR w="12700" cap="flat" cmpd="sng" algn="ctr">
                      <a:solidFill>
                        <a:schemeClr val="tx1"/>
                      </a:solidFill>
                      <a:prstDash val="solid"/>
                      <a:round/>
                      <a:headEnd type="none" w="med" len="med"/>
                      <a:tailEnd type="none" w="med" len="med"/>
                    </a:lnR>
                    <a:solidFill>
                      <a:schemeClr val="accent3">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616</a:t>
                      </a:r>
                    </a:p>
                  </a:txBody>
                  <a:tcPr marL="9525" marR="9525" marT="9525" marB="0" anchor="ctr">
                    <a:lnL w="12700" cap="flat" cmpd="sng" algn="ctr">
                      <a:solidFill>
                        <a:schemeClr val="tx1"/>
                      </a:solidFill>
                      <a:prstDash val="solid"/>
                      <a:round/>
                      <a:headEnd type="none" w="med" len="med"/>
                      <a:tailEnd type="none" w="med" len="med"/>
                    </a:lnL>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86</a:t>
                      </a:r>
                    </a:p>
                  </a:txBody>
                  <a:tcPr marL="9525" marR="9525" marT="9525" marB="0" anchor="c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94</a:t>
                      </a:r>
                    </a:p>
                  </a:txBody>
                  <a:tcPr marL="9525" marR="9525" marT="9525" marB="0" anchor="c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329</a:t>
                      </a:r>
                    </a:p>
                  </a:txBody>
                  <a:tcPr marL="9525" marR="9525" marT="9525" marB="0" anchor="c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107</a:t>
                      </a:r>
                    </a:p>
                  </a:txBody>
                  <a:tcPr marL="9525" marR="9525" marT="9525" marB="0" anchor="ctr">
                    <a:lnR w="12700" cap="flat" cmpd="sng" algn="ctr">
                      <a:solidFill>
                        <a:schemeClr val="tx1"/>
                      </a:solidFill>
                      <a:prstDash val="solid"/>
                      <a:round/>
                      <a:headEnd type="none" w="med" len="med"/>
                      <a:tailEnd type="none" w="med" len="med"/>
                    </a:ln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697</a:t>
                      </a:r>
                    </a:p>
                  </a:txBody>
                  <a:tcPr marL="9525" marR="9525" marT="9525" marB="0" anchor="ctr">
                    <a:lnL w="12700" cap="flat" cmpd="sng" algn="ctr">
                      <a:solidFill>
                        <a:schemeClr val="tx1"/>
                      </a:solidFill>
                      <a:prstDash val="solid"/>
                      <a:round/>
                      <a:headEnd type="none" w="med" len="med"/>
                      <a:tailEnd type="none" w="med" len="med"/>
                    </a:lnL>
                    <a:solidFill>
                      <a:schemeClr val="accent3">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114</a:t>
                      </a:r>
                    </a:p>
                  </a:txBody>
                  <a:tcPr marL="9525" marR="9525" marT="9525" marB="0" anchor="c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134</a:t>
                      </a:r>
                    </a:p>
                  </a:txBody>
                  <a:tcPr marL="9525" marR="9525" marT="9525" marB="0" anchor="ctr">
                    <a:solidFill>
                      <a:schemeClr val="accent3">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128</a:t>
                      </a:r>
                    </a:p>
                  </a:txBody>
                  <a:tcPr marL="9525" marR="9525" marT="9525" marB="0" anchor="ctr">
                    <a:solidFill>
                      <a:schemeClr val="accent3">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321</a:t>
                      </a:r>
                    </a:p>
                  </a:txBody>
                  <a:tcPr marL="9525" marR="9525" marT="9525" marB="0" anchor="ctr">
                    <a:solidFill>
                      <a:schemeClr val="accent3">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3,2%</a:t>
                      </a:r>
                    </a:p>
                  </a:txBody>
                  <a:tcPr marL="9525" marR="9525" marT="9525" marB="0" anchor="ctr">
                    <a:solidFill>
                      <a:schemeClr val="accent3">
                        <a:lumMod val="50000"/>
                        <a:alpha val="20000"/>
                      </a:schemeClr>
                    </a:solidFill>
                  </a:tcPr>
                </a:tc>
                <a:extLst>
                  <a:ext uri="{0D108BD9-81ED-4DB2-BD59-A6C34878D82A}">
                    <a16:rowId xmlns:a16="http://schemas.microsoft.com/office/drawing/2014/main" val="4251926215"/>
                  </a:ext>
                </a:extLst>
              </a:tr>
              <a:tr h="144837">
                <a:tc>
                  <a:txBody>
                    <a:bodyPr/>
                    <a:lstStyle/>
                    <a:p>
                      <a:pPr algn="ctr" fontAlgn="b"/>
                      <a:r>
                        <a:rPr lang="ru-RU" sz="800" b="0" i="0" u="none" strike="noStrike" dirty="0">
                          <a:solidFill>
                            <a:schemeClr val="accent3">
                              <a:lumMod val="50000"/>
                            </a:schemeClr>
                          </a:solidFill>
                          <a:effectLst/>
                          <a:latin typeface="Arial Narrow" panose="020B0606020202030204" pitchFamily="34" charset="0"/>
                        </a:rPr>
                        <a:t>3</a:t>
                      </a:r>
                      <a:endParaRPr lang="en-US" sz="800" b="0" i="0" u="none" strike="noStrike" dirty="0">
                        <a:solidFill>
                          <a:schemeClr val="accent3">
                            <a:lumMod val="50000"/>
                          </a:schemeClr>
                        </a:solidFill>
                        <a:effectLst/>
                        <a:latin typeface="Arial Narrow" panose="020B0606020202030204" pitchFamily="34" charset="0"/>
                      </a:endParaRPr>
                    </a:p>
                  </a:txBody>
                  <a:tcPr marL="9525" marR="9525" marT="0"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9629-7</a:t>
                      </a:r>
                    </a:p>
                  </a:txBody>
                  <a:tcPr marL="9525" marR="9525" marT="9525" marB="0" anchor="ctr">
                    <a:solidFill>
                      <a:schemeClr val="accent6">
                        <a:lumMod val="50000"/>
                        <a:alpha val="1000"/>
                      </a:schemeClr>
                    </a:solidFill>
                  </a:tcPr>
                </a:tc>
                <a:tc>
                  <a:txBody>
                    <a:bodyPr/>
                    <a:lstStyle/>
                    <a:p>
                      <a:pPr marL="72000" algn="l" fontAlgn="ctr"/>
                      <a:r>
                        <a:rPr lang="ru-RU" sz="800" b="0" i="0" u="none" strike="noStrike" dirty="0" err="1">
                          <a:solidFill>
                            <a:srgbClr val="000000"/>
                          </a:solidFill>
                          <a:effectLst/>
                          <a:latin typeface="Arial Narrow" panose="020B0606020202030204" pitchFamily="34" charset="0"/>
                        </a:rPr>
                        <a:t>Әртүрлі</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жұмысты</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атқарушылар</a:t>
                      </a:r>
                      <a:endParaRPr lang="ru-RU" sz="800" b="0" i="0" u="none" strike="noStrike" dirty="0">
                        <a:solidFill>
                          <a:srgbClr val="000000"/>
                        </a:solidFill>
                        <a:effectLst/>
                        <a:latin typeface="Arial Narrow" panose="020B0606020202030204" pitchFamily="34" charset="0"/>
                      </a:endParaRPr>
                    </a:p>
                  </a:txBody>
                  <a:tcPr marL="9525" marR="9525" marT="9525" marB="0" anchor="ctr">
                    <a:lnR w="12700" cap="flat" cmpd="sng" algn="ctr">
                      <a:solidFill>
                        <a:schemeClr val="tx1"/>
                      </a:solidFill>
                      <a:prstDash val="solid"/>
                      <a:round/>
                      <a:headEnd type="none" w="med" len="med"/>
                      <a:tailEnd type="none" w="med" len="med"/>
                    </a:ln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459</a:t>
                      </a:r>
                    </a:p>
                  </a:txBody>
                  <a:tcPr marL="9525" marR="9525" marT="9525" marB="0" anchor="ctr">
                    <a:lnL w="12700" cap="flat" cmpd="sng" algn="ctr">
                      <a:solidFill>
                        <a:schemeClr val="tx1"/>
                      </a:solidFill>
                      <a:prstDash val="solid"/>
                      <a:round/>
                      <a:headEnd type="none" w="med" len="med"/>
                      <a:tailEnd type="none" w="med" len="med"/>
                    </a:lnL>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67</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113</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143</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136</a:t>
                      </a:r>
                    </a:p>
                  </a:txBody>
                  <a:tcPr marL="9525" marR="9525" marT="9525" marB="0" anchor="ctr">
                    <a:lnR w="12700" cap="flat" cmpd="sng" algn="ctr">
                      <a:solidFill>
                        <a:schemeClr val="tx1"/>
                      </a:solidFill>
                      <a:prstDash val="solid"/>
                      <a:round/>
                      <a:headEnd type="none" w="med" len="med"/>
                      <a:tailEnd type="none" w="med" len="med"/>
                    </a:ln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629</a:t>
                      </a:r>
                    </a:p>
                  </a:txBody>
                  <a:tcPr marL="9525" marR="9525" marT="9525" marB="0" anchor="ctr">
                    <a:lnL w="12700" cap="flat" cmpd="sng" algn="ctr">
                      <a:solidFill>
                        <a:schemeClr val="tx1"/>
                      </a:solidFill>
                      <a:prstDash val="solid"/>
                      <a:round/>
                      <a:headEnd type="none" w="med" len="med"/>
                      <a:tailEnd type="none" w="med" len="med"/>
                    </a:lnL>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62</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144</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197</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226</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2,9%</a:t>
                      </a:r>
                    </a:p>
                  </a:txBody>
                  <a:tcPr marL="9525" marR="9525" marT="9525" marB="0" anchor="ctr">
                    <a:solidFill>
                      <a:schemeClr val="accent6">
                        <a:lumMod val="50000"/>
                        <a:alpha val="1000"/>
                      </a:schemeClr>
                    </a:solidFill>
                  </a:tcPr>
                </a:tc>
                <a:extLst>
                  <a:ext uri="{0D108BD9-81ED-4DB2-BD59-A6C34878D82A}">
                    <a16:rowId xmlns:a16="http://schemas.microsoft.com/office/drawing/2014/main" val="3433509531"/>
                  </a:ext>
                </a:extLst>
              </a:tr>
              <a:tr h="144837">
                <a:tc>
                  <a:txBody>
                    <a:bodyPr/>
                    <a:lstStyle/>
                    <a:p>
                      <a:pPr algn="ctr" fontAlgn="b"/>
                      <a:r>
                        <a:rPr lang="ru-RU" sz="800" b="0" i="0" u="none" strike="noStrike" dirty="0">
                          <a:solidFill>
                            <a:schemeClr val="accent3">
                              <a:lumMod val="50000"/>
                            </a:schemeClr>
                          </a:solidFill>
                          <a:effectLst/>
                          <a:latin typeface="Arial Narrow" panose="020B0606020202030204" pitchFamily="34" charset="0"/>
                        </a:rPr>
                        <a:t>4</a:t>
                      </a:r>
                      <a:endParaRPr lang="en-US" sz="800" b="0" i="0" u="none" strike="noStrike" dirty="0">
                        <a:solidFill>
                          <a:schemeClr val="accent3">
                            <a:lumMod val="50000"/>
                          </a:schemeClr>
                        </a:solidFill>
                        <a:effectLst/>
                        <a:latin typeface="Arial Narrow" panose="020B0606020202030204" pitchFamily="34" charset="0"/>
                      </a:endParaRPr>
                    </a:p>
                  </a:txBody>
                  <a:tcPr marL="9525" marR="9525" marT="0" marB="0" anchor="ctr">
                    <a:solidFill>
                      <a:schemeClr val="accent3">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2362-0</a:t>
                      </a:r>
                    </a:p>
                  </a:txBody>
                  <a:tcPr marL="9525" marR="9525" marT="9525" marB="0" anchor="ctr">
                    <a:solidFill>
                      <a:schemeClr val="accent3">
                        <a:lumMod val="50000"/>
                        <a:alpha val="20000"/>
                      </a:schemeClr>
                    </a:solidFill>
                  </a:tcPr>
                </a:tc>
                <a:tc>
                  <a:txBody>
                    <a:bodyPr/>
                    <a:lstStyle/>
                    <a:p>
                      <a:pPr marL="72000" algn="l" fontAlgn="ctr"/>
                      <a:r>
                        <a:rPr lang="ru-RU" sz="800" b="0" i="0" u="none" strike="noStrike" dirty="0" err="1">
                          <a:solidFill>
                            <a:srgbClr val="000000"/>
                          </a:solidFill>
                          <a:effectLst/>
                          <a:latin typeface="Arial Narrow" panose="020B0606020202030204" pitchFamily="34" charset="0"/>
                        </a:rPr>
                        <a:t>Мектепке</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дейінгі</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білім</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берудегі</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тәрбиешілер</a:t>
                      </a:r>
                      <a:endParaRPr lang="ru-RU" sz="800" b="0" i="0" u="none" strike="noStrike" dirty="0">
                        <a:solidFill>
                          <a:srgbClr val="000000"/>
                        </a:solidFill>
                        <a:effectLst/>
                        <a:latin typeface="Arial Narrow" panose="020B0606020202030204" pitchFamily="34" charset="0"/>
                      </a:endParaRPr>
                    </a:p>
                  </a:txBody>
                  <a:tcPr marL="9525" marR="9525" marT="9525" marB="0" anchor="ctr">
                    <a:lnR w="12700" cap="flat" cmpd="sng" algn="ctr">
                      <a:solidFill>
                        <a:schemeClr val="tx1"/>
                      </a:solidFill>
                      <a:prstDash val="solid"/>
                      <a:round/>
                      <a:headEnd type="none" w="med" len="med"/>
                      <a:tailEnd type="none" w="med" len="med"/>
                    </a:lnR>
                    <a:solidFill>
                      <a:schemeClr val="accent3">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393</a:t>
                      </a:r>
                    </a:p>
                  </a:txBody>
                  <a:tcPr marL="9525" marR="9525" marT="9525" marB="0" anchor="ctr">
                    <a:lnL w="12700" cap="flat" cmpd="sng" algn="ctr">
                      <a:solidFill>
                        <a:schemeClr val="tx1"/>
                      </a:solidFill>
                      <a:prstDash val="solid"/>
                      <a:round/>
                      <a:headEnd type="none" w="med" len="med"/>
                      <a:tailEnd type="none" w="med" len="med"/>
                    </a:lnL>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78</a:t>
                      </a:r>
                    </a:p>
                  </a:txBody>
                  <a:tcPr marL="9525" marR="9525" marT="9525" marB="0" anchor="c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65</a:t>
                      </a:r>
                    </a:p>
                  </a:txBody>
                  <a:tcPr marL="9525" marR="9525" marT="9525" marB="0" anchor="c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146</a:t>
                      </a:r>
                    </a:p>
                  </a:txBody>
                  <a:tcPr marL="9525" marR="9525" marT="9525" marB="0" anchor="c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104</a:t>
                      </a:r>
                    </a:p>
                  </a:txBody>
                  <a:tcPr marL="9525" marR="9525" marT="9525" marB="0" anchor="ctr">
                    <a:lnR w="12700" cap="flat" cmpd="sng" algn="ctr">
                      <a:solidFill>
                        <a:schemeClr val="tx1"/>
                      </a:solidFill>
                      <a:prstDash val="solid"/>
                      <a:round/>
                      <a:headEnd type="none" w="med" len="med"/>
                      <a:tailEnd type="none" w="med" len="med"/>
                    </a:ln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453</a:t>
                      </a:r>
                    </a:p>
                  </a:txBody>
                  <a:tcPr marL="9525" marR="9525" marT="9525" marB="0" anchor="ctr">
                    <a:lnL w="12700" cap="flat" cmpd="sng" algn="ctr">
                      <a:solidFill>
                        <a:schemeClr val="tx1"/>
                      </a:solidFill>
                      <a:prstDash val="solid"/>
                      <a:round/>
                      <a:headEnd type="none" w="med" len="med"/>
                      <a:tailEnd type="none" w="med" len="med"/>
                    </a:lnL>
                    <a:solidFill>
                      <a:schemeClr val="accent3">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111</a:t>
                      </a:r>
                    </a:p>
                  </a:txBody>
                  <a:tcPr marL="9525" marR="9525" marT="9525" marB="0" anchor="c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97</a:t>
                      </a:r>
                    </a:p>
                  </a:txBody>
                  <a:tcPr marL="9525" marR="9525" marT="9525" marB="0" anchor="ctr">
                    <a:solidFill>
                      <a:schemeClr val="accent3">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85</a:t>
                      </a:r>
                    </a:p>
                  </a:txBody>
                  <a:tcPr marL="9525" marR="9525" marT="9525" marB="0" anchor="ctr">
                    <a:solidFill>
                      <a:schemeClr val="accent3">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160</a:t>
                      </a:r>
                    </a:p>
                  </a:txBody>
                  <a:tcPr marL="9525" marR="9525" marT="9525" marB="0" anchor="ctr">
                    <a:solidFill>
                      <a:schemeClr val="accent3">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2,1%</a:t>
                      </a:r>
                    </a:p>
                  </a:txBody>
                  <a:tcPr marL="9525" marR="9525" marT="9525" marB="0" anchor="ctr">
                    <a:solidFill>
                      <a:schemeClr val="accent3">
                        <a:lumMod val="50000"/>
                        <a:alpha val="20000"/>
                      </a:schemeClr>
                    </a:solidFill>
                  </a:tcPr>
                </a:tc>
                <a:extLst>
                  <a:ext uri="{0D108BD9-81ED-4DB2-BD59-A6C34878D82A}">
                    <a16:rowId xmlns:a16="http://schemas.microsoft.com/office/drawing/2014/main" val="1108121153"/>
                  </a:ext>
                </a:extLst>
              </a:tr>
              <a:tr h="144837">
                <a:tc>
                  <a:txBody>
                    <a:bodyPr/>
                    <a:lstStyle/>
                    <a:p>
                      <a:pPr algn="ctr" fontAlgn="b"/>
                      <a:r>
                        <a:rPr lang="ru-RU" sz="800" b="0" i="0" u="none" strike="noStrike" dirty="0">
                          <a:solidFill>
                            <a:schemeClr val="accent3">
                              <a:lumMod val="50000"/>
                            </a:schemeClr>
                          </a:solidFill>
                          <a:effectLst/>
                          <a:latin typeface="Arial Narrow" panose="020B0606020202030204" pitchFamily="34" charset="0"/>
                        </a:rPr>
                        <a:t>5</a:t>
                      </a:r>
                      <a:endParaRPr lang="en-US" sz="800" b="0" i="0" u="none" strike="noStrike" dirty="0">
                        <a:solidFill>
                          <a:schemeClr val="accent3">
                            <a:lumMod val="50000"/>
                          </a:schemeClr>
                        </a:solidFill>
                        <a:effectLst/>
                        <a:latin typeface="Arial Narrow" panose="020B0606020202030204" pitchFamily="34" charset="0"/>
                      </a:endParaRPr>
                    </a:p>
                  </a:txBody>
                  <a:tcPr marL="9525" marR="9525" marT="0"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2350-2</a:t>
                      </a:r>
                    </a:p>
                  </a:txBody>
                  <a:tcPr marL="9525" marR="9525" marT="9525" marB="0" anchor="ctr">
                    <a:solidFill>
                      <a:schemeClr val="accent6">
                        <a:lumMod val="50000"/>
                        <a:alpha val="1000"/>
                      </a:schemeClr>
                    </a:solidFill>
                  </a:tcPr>
                </a:tc>
                <a:tc>
                  <a:txBody>
                    <a:bodyPr/>
                    <a:lstStyle/>
                    <a:p>
                      <a:pPr marL="72000" algn="l" fontAlgn="ctr"/>
                      <a:r>
                        <a:rPr lang="ru-RU" sz="800" b="0" i="0" u="none" strike="noStrike" dirty="0">
                          <a:solidFill>
                            <a:srgbClr val="000000"/>
                          </a:solidFill>
                          <a:effectLst/>
                          <a:latin typeface="Arial Narrow" panose="020B0606020202030204" pitchFamily="34" charset="0"/>
                        </a:rPr>
                        <a:t>Математика </a:t>
                      </a:r>
                      <a:r>
                        <a:rPr lang="ru-RU" sz="800" b="0" i="0" u="none" strike="noStrike" dirty="0" err="1">
                          <a:solidFill>
                            <a:srgbClr val="000000"/>
                          </a:solidFill>
                          <a:effectLst/>
                          <a:latin typeface="Arial Narrow" panose="020B0606020202030204" pitchFamily="34" charset="0"/>
                        </a:rPr>
                        <a:t>ғылымдары</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бойынша</a:t>
                      </a:r>
                      <a:r>
                        <a:rPr lang="ru-RU" sz="800" b="0" i="0" u="none" strike="noStrike" dirty="0">
                          <a:solidFill>
                            <a:srgbClr val="000000"/>
                          </a:solidFill>
                          <a:effectLst/>
                          <a:latin typeface="Arial Narrow" panose="020B0606020202030204" pitchFamily="34" charset="0"/>
                        </a:rPr>
                        <a:t> орта </a:t>
                      </a:r>
                      <a:r>
                        <a:rPr lang="ru-RU" sz="800" b="0" i="0" u="none" strike="noStrike" dirty="0" err="1">
                          <a:solidFill>
                            <a:srgbClr val="000000"/>
                          </a:solidFill>
                          <a:effectLst/>
                          <a:latin typeface="Arial Narrow" panose="020B0606020202030204" pitchFamily="34" charset="0"/>
                        </a:rPr>
                        <a:t>мектеп</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мұғалімдері</a:t>
                      </a:r>
                      <a:endParaRPr lang="ru-RU" sz="800" b="0" i="0" u="none" strike="noStrike" dirty="0">
                        <a:solidFill>
                          <a:srgbClr val="000000"/>
                        </a:solidFill>
                        <a:effectLst/>
                        <a:latin typeface="Arial Narrow" panose="020B0606020202030204" pitchFamily="34" charset="0"/>
                      </a:endParaRPr>
                    </a:p>
                  </a:txBody>
                  <a:tcPr marL="9525" marR="9525" marT="9525" marB="0" anchor="ctr">
                    <a:lnR w="12700" cap="flat" cmpd="sng" algn="ctr">
                      <a:solidFill>
                        <a:schemeClr val="tx1"/>
                      </a:solidFill>
                      <a:prstDash val="solid"/>
                      <a:round/>
                      <a:headEnd type="none" w="med" len="med"/>
                      <a:tailEnd type="none" w="med" len="med"/>
                    </a:ln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363</a:t>
                      </a:r>
                    </a:p>
                  </a:txBody>
                  <a:tcPr marL="9525" marR="9525" marT="9525" marB="0" anchor="ctr">
                    <a:lnL w="12700" cap="flat" cmpd="sng" algn="ctr">
                      <a:solidFill>
                        <a:schemeClr val="tx1"/>
                      </a:solidFill>
                      <a:prstDash val="solid"/>
                      <a:round/>
                      <a:headEnd type="none" w="med" len="med"/>
                      <a:tailEnd type="none" w="med" len="med"/>
                    </a:lnL>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55</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62</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190</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56</a:t>
                      </a:r>
                    </a:p>
                  </a:txBody>
                  <a:tcPr marL="9525" marR="9525" marT="9525" marB="0" anchor="ctr">
                    <a:lnR w="12700" cap="flat" cmpd="sng" algn="ctr">
                      <a:solidFill>
                        <a:schemeClr val="tx1"/>
                      </a:solidFill>
                      <a:prstDash val="solid"/>
                      <a:round/>
                      <a:headEnd type="none" w="med" len="med"/>
                      <a:tailEnd type="none" w="med" len="med"/>
                    </a:ln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440</a:t>
                      </a:r>
                    </a:p>
                  </a:txBody>
                  <a:tcPr marL="9525" marR="9525" marT="9525" marB="0" anchor="ctr">
                    <a:lnL w="12700" cap="flat" cmpd="sng" algn="ctr">
                      <a:solidFill>
                        <a:schemeClr val="tx1"/>
                      </a:solidFill>
                      <a:prstDash val="solid"/>
                      <a:round/>
                      <a:headEnd type="none" w="med" len="med"/>
                      <a:tailEnd type="none" w="med" len="med"/>
                    </a:lnL>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52</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106</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103</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179</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2,0%</a:t>
                      </a:r>
                    </a:p>
                  </a:txBody>
                  <a:tcPr marL="9525" marR="9525" marT="9525" marB="0" anchor="ctr">
                    <a:solidFill>
                      <a:schemeClr val="accent6">
                        <a:lumMod val="50000"/>
                        <a:alpha val="1000"/>
                      </a:schemeClr>
                    </a:solidFill>
                  </a:tcPr>
                </a:tc>
                <a:extLst>
                  <a:ext uri="{0D108BD9-81ED-4DB2-BD59-A6C34878D82A}">
                    <a16:rowId xmlns:a16="http://schemas.microsoft.com/office/drawing/2014/main" val="3859109263"/>
                  </a:ext>
                </a:extLst>
              </a:tr>
              <a:tr h="144837">
                <a:tc>
                  <a:txBody>
                    <a:bodyPr/>
                    <a:lstStyle/>
                    <a:p>
                      <a:pPr algn="ctr" fontAlgn="b"/>
                      <a:r>
                        <a:rPr lang="ru-RU" sz="800" b="0" i="0" u="none" strike="noStrike" dirty="0">
                          <a:solidFill>
                            <a:schemeClr val="accent3">
                              <a:lumMod val="50000"/>
                            </a:schemeClr>
                          </a:solidFill>
                          <a:effectLst/>
                          <a:latin typeface="Arial Narrow" panose="020B0606020202030204" pitchFamily="34" charset="0"/>
                        </a:rPr>
                        <a:t>6</a:t>
                      </a:r>
                      <a:endParaRPr lang="en-US" sz="800" b="0" i="0" u="none" strike="noStrike" dirty="0">
                        <a:solidFill>
                          <a:schemeClr val="accent3">
                            <a:lumMod val="50000"/>
                          </a:schemeClr>
                        </a:solidFill>
                        <a:effectLst/>
                        <a:latin typeface="Arial Narrow" panose="020B0606020202030204" pitchFamily="34" charset="0"/>
                      </a:endParaRPr>
                    </a:p>
                  </a:txBody>
                  <a:tcPr marL="9525" marR="9525" marT="0" marB="0" anchor="ctr">
                    <a:solidFill>
                      <a:schemeClr val="accent3">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5320-1</a:t>
                      </a:r>
                    </a:p>
                  </a:txBody>
                  <a:tcPr marL="9525" marR="9525" marT="9525" marB="0" anchor="ctr">
                    <a:solidFill>
                      <a:schemeClr val="accent3">
                        <a:lumMod val="50000"/>
                        <a:alpha val="20000"/>
                      </a:schemeClr>
                    </a:solidFill>
                  </a:tcPr>
                </a:tc>
                <a:tc>
                  <a:txBody>
                    <a:bodyPr/>
                    <a:lstStyle/>
                    <a:p>
                      <a:pPr marL="72000" algn="l" fontAlgn="ctr"/>
                      <a:r>
                        <a:rPr lang="ru-RU" sz="800" b="0" i="0" u="none" strike="noStrike" dirty="0" err="1">
                          <a:solidFill>
                            <a:srgbClr val="000000"/>
                          </a:solidFill>
                          <a:effectLst/>
                          <a:latin typeface="Arial Narrow" panose="020B0606020202030204" pitchFamily="34" charset="0"/>
                        </a:rPr>
                        <a:t>Үйден</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басқа</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науқастарға</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күтім</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жасау</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жөніндегі</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жұмыскерлер</a:t>
                      </a:r>
                      <a:endParaRPr lang="ru-RU" sz="800" b="0" i="0" u="none" strike="noStrike" dirty="0">
                        <a:solidFill>
                          <a:srgbClr val="000000"/>
                        </a:solidFill>
                        <a:effectLst/>
                        <a:latin typeface="Arial Narrow" panose="020B0606020202030204" pitchFamily="34" charset="0"/>
                      </a:endParaRPr>
                    </a:p>
                  </a:txBody>
                  <a:tcPr marL="9525" marR="9525" marT="9525" marB="0" anchor="ctr">
                    <a:lnR w="12700" cap="flat" cmpd="sng" algn="ctr">
                      <a:solidFill>
                        <a:schemeClr val="tx1"/>
                      </a:solidFill>
                      <a:prstDash val="solid"/>
                      <a:round/>
                      <a:headEnd type="none" w="med" len="med"/>
                      <a:tailEnd type="none" w="med" len="med"/>
                    </a:lnR>
                    <a:solidFill>
                      <a:schemeClr val="accent3">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187</a:t>
                      </a:r>
                    </a:p>
                  </a:txBody>
                  <a:tcPr marL="9525" marR="9525" marT="9525" marB="0" anchor="ctr">
                    <a:lnL w="12700" cap="flat" cmpd="sng" algn="ctr">
                      <a:solidFill>
                        <a:schemeClr val="tx1"/>
                      </a:solidFill>
                      <a:prstDash val="solid"/>
                      <a:round/>
                      <a:headEnd type="none" w="med" len="med"/>
                      <a:tailEnd type="none" w="med" len="med"/>
                    </a:lnL>
                    <a:solidFill>
                      <a:schemeClr val="bg1">
                        <a:lumMod val="50000"/>
                        <a:alpha val="20000"/>
                      </a:schemeClr>
                    </a:solidFill>
                  </a:tcPr>
                </a:tc>
                <a:tc>
                  <a:txBody>
                    <a:bodyPr/>
                    <a:lstStyle/>
                    <a:p>
                      <a:pPr algn="ctr" fontAlgn="ctr"/>
                      <a:r>
                        <a:rPr lang="ru-RU" sz="800" b="0" i="0" u="none" strike="noStrike" dirty="0">
                          <a:solidFill>
                            <a:srgbClr val="000000"/>
                          </a:solidFill>
                          <a:effectLst/>
                          <a:latin typeface="Arial Narrow" panose="020B0606020202030204" pitchFamily="34" charset="0"/>
                        </a:rPr>
                        <a:t>57</a:t>
                      </a:r>
                    </a:p>
                  </a:txBody>
                  <a:tcPr marL="9525" marR="9525" marT="9525" marB="0" anchor="c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51</a:t>
                      </a:r>
                    </a:p>
                  </a:txBody>
                  <a:tcPr marL="9525" marR="9525" marT="9525" marB="0" anchor="c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34</a:t>
                      </a:r>
                    </a:p>
                  </a:txBody>
                  <a:tcPr marL="9525" marR="9525" marT="9525" marB="0" anchor="c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45</a:t>
                      </a:r>
                    </a:p>
                  </a:txBody>
                  <a:tcPr marL="9525" marR="9525" marT="9525" marB="0" anchor="ctr">
                    <a:lnR w="12700" cap="flat" cmpd="sng" algn="ctr">
                      <a:solidFill>
                        <a:schemeClr val="tx1"/>
                      </a:solidFill>
                      <a:prstDash val="solid"/>
                      <a:round/>
                      <a:headEnd type="none" w="med" len="med"/>
                      <a:tailEnd type="none" w="med" len="med"/>
                    </a:ln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394</a:t>
                      </a:r>
                    </a:p>
                  </a:txBody>
                  <a:tcPr marL="9525" marR="9525" marT="9525" marB="0" anchor="ctr">
                    <a:lnL w="12700" cap="flat" cmpd="sng" algn="ctr">
                      <a:solidFill>
                        <a:schemeClr val="tx1"/>
                      </a:solidFill>
                      <a:prstDash val="solid"/>
                      <a:round/>
                      <a:headEnd type="none" w="med" len="med"/>
                      <a:tailEnd type="none" w="med" len="med"/>
                    </a:lnL>
                    <a:solidFill>
                      <a:schemeClr val="accent3">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203</a:t>
                      </a:r>
                    </a:p>
                  </a:txBody>
                  <a:tcPr marL="9525" marR="9525" marT="9525" marB="0" anchor="c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59</a:t>
                      </a:r>
                    </a:p>
                  </a:txBody>
                  <a:tcPr marL="9525" marR="9525" marT="9525" marB="0" anchor="ctr">
                    <a:solidFill>
                      <a:schemeClr val="accent3">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61</a:t>
                      </a:r>
                    </a:p>
                  </a:txBody>
                  <a:tcPr marL="9525" marR="9525" marT="9525" marB="0" anchor="ctr">
                    <a:solidFill>
                      <a:schemeClr val="accent3">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71</a:t>
                      </a:r>
                    </a:p>
                  </a:txBody>
                  <a:tcPr marL="9525" marR="9525" marT="9525" marB="0" anchor="ctr">
                    <a:solidFill>
                      <a:schemeClr val="accent3">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1,8%</a:t>
                      </a:r>
                    </a:p>
                  </a:txBody>
                  <a:tcPr marL="9525" marR="9525" marT="9525" marB="0" anchor="ctr">
                    <a:solidFill>
                      <a:schemeClr val="accent3">
                        <a:lumMod val="50000"/>
                        <a:alpha val="20000"/>
                      </a:schemeClr>
                    </a:solidFill>
                  </a:tcPr>
                </a:tc>
                <a:extLst>
                  <a:ext uri="{0D108BD9-81ED-4DB2-BD59-A6C34878D82A}">
                    <a16:rowId xmlns:a16="http://schemas.microsoft.com/office/drawing/2014/main" val="614668957"/>
                  </a:ext>
                </a:extLst>
              </a:tr>
              <a:tr h="144837">
                <a:tc>
                  <a:txBody>
                    <a:bodyPr/>
                    <a:lstStyle/>
                    <a:p>
                      <a:pPr algn="ctr" fontAlgn="b"/>
                      <a:r>
                        <a:rPr lang="ru-RU" sz="800" b="0" i="0" u="none" strike="noStrike" dirty="0">
                          <a:solidFill>
                            <a:schemeClr val="accent3">
                              <a:lumMod val="50000"/>
                            </a:schemeClr>
                          </a:solidFill>
                          <a:effectLst/>
                          <a:latin typeface="Arial Narrow" panose="020B0606020202030204" pitchFamily="34" charset="0"/>
                        </a:rPr>
                        <a:t>7</a:t>
                      </a:r>
                      <a:endParaRPr lang="en-US" sz="800" b="0" i="0" u="none" strike="noStrike" dirty="0">
                        <a:solidFill>
                          <a:schemeClr val="accent3">
                            <a:lumMod val="50000"/>
                          </a:schemeClr>
                        </a:solidFill>
                        <a:effectLst/>
                        <a:latin typeface="Arial Narrow" panose="020B0606020202030204" pitchFamily="34" charset="0"/>
                      </a:endParaRPr>
                    </a:p>
                  </a:txBody>
                  <a:tcPr marL="9525" marR="9525" marT="0"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2411-1</a:t>
                      </a:r>
                    </a:p>
                  </a:txBody>
                  <a:tcPr marL="9525" marR="9525" marT="9525" marB="0" anchor="ctr">
                    <a:solidFill>
                      <a:schemeClr val="accent6">
                        <a:lumMod val="50000"/>
                        <a:alpha val="1000"/>
                      </a:schemeClr>
                    </a:solidFill>
                  </a:tcPr>
                </a:tc>
                <a:tc>
                  <a:txBody>
                    <a:bodyPr/>
                    <a:lstStyle/>
                    <a:p>
                      <a:pPr marL="72000" algn="l" fontAlgn="ctr"/>
                      <a:r>
                        <a:rPr lang="ru-RU" sz="800" b="0" i="0" u="none" strike="noStrike" dirty="0" err="1">
                          <a:solidFill>
                            <a:srgbClr val="000000"/>
                          </a:solidFill>
                          <a:effectLst/>
                          <a:latin typeface="Arial Narrow" panose="020B0606020202030204" pitchFamily="34" charset="0"/>
                        </a:rPr>
                        <a:t>Бухгалтерлер</a:t>
                      </a:r>
                      <a:endParaRPr lang="ru-RU" sz="800" b="0" i="0" u="none" strike="noStrike" dirty="0">
                        <a:solidFill>
                          <a:srgbClr val="000000"/>
                        </a:solidFill>
                        <a:effectLst/>
                        <a:latin typeface="Arial Narrow" panose="020B0606020202030204" pitchFamily="34" charset="0"/>
                      </a:endParaRPr>
                    </a:p>
                  </a:txBody>
                  <a:tcPr marL="9525" marR="9525" marT="9525" marB="0" anchor="ctr">
                    <a:lnR w="12700" cap="flat" cmpd="sng" algn="ctr">
                      <a:solidFill>
                        <a:schemeClr val="tx1"/>
                      </a:solidFill>
                      <a:prstDash val="solid"/>
                      <a:round/>
                      <a:headEnd type="none" w="med" len="med"/>
                      <a:tailEnd type="none" w="med" len="med"/>
                    </a:ln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293</a:t>
                      </a:r>
                    </a:p>
                  </a:txBody>
                  <a:tcPr marL="9525" marR="9525" marT="9525" marB="0" anchor="ctr">
                    <a:lnL w="12700" cap="flat" cmpd="sng" algn="ctr">
                      <a:solidFill>
                        <a:schemeClr val="tx1"/>
                      </a:solidFill>
                      <a:prstDash val="solid"/>
                      <a:round/>
                      <a:headEnd type="none" w="med" len="med"/>
                      <a:tailEnd type="none" w="med" len="med"/>
                    </a:lnL>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71</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69</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83</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70</a:t>
                      </a:r>
                    </a:p>
                  </a:txBody>
                  <a:tcPr marL="9525" marR="9525" marT="9525" marB="0" anchor="ctr">
                    <a:lnR w="12700" cap="flat" cmpd="sng" algn="ctr">
                      <a:solidFill>
                        <a:schemeClr val="tx1"/>
                      </a:solidFill>
                      <a:prstDash val="solid"/>
                      <a:round/>
                      <a:headEnd type="none" w="med" len="med"/>
                      <a:tailEnd type="none" w="med" len="med"/>
                    </a:ln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392</a:t>
                      </a:r>
                    </a:p>
                  </a:txBody>
                  <a:tcPr marL="9525" marR="9525" marT="9525" marB="0" anchor="ctr">
                    <a:lnL w="12700" cap="flat" cmpd="sng" algn="ctr">
                      <a:solidFill>
                        <a:schemeClr val="tx1"/>
                      </a:solidFill>
                      <a:prstDash val="solid"/>
                      <a:round/>
                      <a:headEnd type="none" w="med" len="med"/>
                      <a:tailEnd type="none" w="med" len="med"/>
                    </a:lnL>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106</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94</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88</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104</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1,8%</a:t>
                      </a:r>
                    </a:p>
                  </a:txBody>
                  <a:tcPr marL="9525" marR="9525" marT="9525" marB="0" anchor="ctr">
                    <a:solidFill>
                      <a:schemeClr val="accent6">
                        <a:lumMod val="50000"/>
                        <a:alpha val="1000"/>
                      </a:schemeClr>
                    </a:solidFill>
                  </a:tcPr>
                </a:tc>
                <a:extLst>
                  <a:ext uri="{0D108BD9-81ED-4DB2-BD59-A6C34878D82A}">
                    <a16:rowId xmlns:a16="http://schemas.microsoft.com/office/drawing/2014/main" val="3006779909"/>
                  </a:ext>
                </a:extLst>
              </a:tr>
              <a:tr h="144837">
                <a:tc>
                  <a:txBody>
                    <a:bodyPr/>
                    <a:lstStyle/>
                    <a:p>
                      <a:pPr algn="ctr" fontAlgn="b"/>
                      <a:r>
                        <a:rPr lang="ru-RU" sz="800" b="0" i="0" u="none" strike="noStrike" dirty="0">
                          <a:solidFill>
                            <a:schemeClr val="accent3">
                              <a:lumMod val="50000"/>
                            </a:schemeClr>
                          </a:solidFill>
                          <a:effectLst/>
                          <a:latin typeface="Arial Narrow" panose="020B0606020202030204" pitchFamily="34" charset="0"/>
                        </a:rPr>
                        <a:t>8</a:t>
                      </a:r>
                      <a:endParaRPr lang="en-US" sz="800" b="0" i="0" u="none" strike="noStrike" dirty="0">
                        <a:solidFill>
                          <a:schemeClr val="accent3">
                            <a:lumMod val="50000"/>
                          </a:schemeClr>
                        </a:solidFill>
                        <a:effectLst/>
                        <a:latin typeface="Arial Narrow" panose="020B0606020202030204" pitchFamily="34" charset="0"/>
                      </a:endParaRPr>
                    </a:p>
                  </a:txBody>
                  <a:tcPr marL="9525" marR="9525" marT="0" marB="0" anchor="ctr">
                    <a:solidFill>
                      <a:schemeClr val="accent3">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9113-0</a:t>
                      </a:r>
                    </a:p>
                  </a:txBody>
                  <a:tcPr marL="9525" marR="9525" marT="9525" marB="0" anchor="ctr">
                    <a:solidFill>
                      <a:schemeClr val="accent3">
                        <a:lumMod val="50000"/>
                        <a:alpha val="20000"/>
                      </a:schemeClr>
                    </a:solidFill>
                  </a:tcPr>
                </a:tc>
                <a:tc>
                  <a:txBody>
                    <a:bodyPr/>
                    <a:lstStyle/>
                    <a:p>
                      <a:pPr marL="72000" algn="l" fontAlgn="ctr"/>
                      <a:r>
                        <a:rPr lang="ru-RU" sz="800" b="0" i="0" u="none" strike="noStrike" dirty="0" err="1">
                          <a:solidFill>
                            <a:srgbClr val="000000"/>
                          </a:solidFill>
                          <a:effectLst/>
                          <a:latin typeface="Arial Narrow" panose="020B0606020202030204" pitchFamily="34" charset="0"/>
                        </a:rPr>
                        <a:t>Офистердегі</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жинаушылар</a:t>
                      </a:r>
                      <a:endParaRPr lang="ru-RU" sz="800" b="0" i="0" u="none" strike="noStrike" dirty="0">
                        <a:solidFill>
                          <a:srgbClr val="000000"/>
                        </a:solidFill>
                        <a:effectLst/>
                        <a:latin typeface="Arial Narrow" panose="020B0606020202030204" pitchFamily="34" charset="0"/>
                      </a:endParaRPr>
                    </a:p>
                  </a:txBody>
                  <a:tcPr marL="9525" marR="9525" marT="9525" marB="0" anchor="ctr">
                    <a:lnR w="12700" cap="flat" cmpd="sng" algn="ctr">
                      <a:solidFill>
                        <a:schemeClr val="tx1"/>
                      </a:solidFill>
                      <a:prstDash val="solid"/>
                      <a:round/>
                      <a:headEnd type="none" w="med" len="med"/>
                      <a:tailEnd type="none" w="med" len="med"/>
                    </a:lnR>
                    <a:solidFill>
                      <a:schemeClr val="accent3">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336</a:t>
                      </a:r>
                    </a:p>
                  </a:txBody>
                  <a:tcPr marL="9525" marR="9525" marT="9525" marB="0" anchor="ctr">
                    <a:lnL w="12700" cap="flat" cmpd="sng" algn="ctr">
                      <a:solidFill>
                        <a:schemeClr val="tx1"/>
                      </a:solidFill>
                      <a:prstDash val="solid"/>
                      <a:round/>
                      <a:headEnd type="none" w="med" len="med"/>
                      <a:tailEnd type="none" w="med" len="med"/>
                    </a:lnL>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72</a:t>
                      </a:r>
                    </a:p>
                  </a:txBody>
                  <a:tcPr marL="9525" marR="9525" marT="9525" marB="0" anchor="c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65</a:t>
                      </a:r>
                    </a:p>
                  </a:txBody>
                  <a:tcPr marL="9525" marR="9525" marT="9525" marB="0" anchor="c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96</a:t>
                      </a:r>
                    </a:p>
                  </a:txBody>
                  <a:tcPr marL="9525" marR="9525" marT="9525" marB="0" anchor="c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103</a:t>
                      </a:r>
                    </a:p>
                  </a:txBody>
                  <a:tcPr marL="9525" marR="9525" marT="9525" marB="0" anchor="ctr">
                    <a:lnR w="12700" cap="flat" cmpd="sng" algn="ctr">
                      <a:solidFill>
                        <a:schemeClr val="tx1"/>
                      </a:solidFill>
                      <a:prstDash val="solid"/>
                      <a:round/>
                      <a:headEnd type="none" w="med" len="med"/>
                      <a:tailEnd type="none" w="med" len="med"/>
                    </a:ln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382</a:t>
                      </a:r>
                    </a:p>
                  </a:txBody>
                  <a:tcPr marL="9525" marR="9525" marT="9525" marB="0" anchor="ctr">
                    <a:lnL w="12700" cap="flat" cmpd="sng" algn="ctr">
                      <a:solidFill>
                        <a:schemeClr val="tx1"/>
                      </a:solidFill>
                      <a:prstDash val="solid"/>
                      <a:round/>
                      <a:headEnd type="none" w="med" len="med"/>
                      <a:tailEnd type="none" w="med" len="med"/>
                    </a:lnL>
                    <a:solidFill>
                      <a:schemeClr val="accent3">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52</a:t>
                      </a:r>
                    </a:p>
                  </a:txBody>
                  <a:tcPr marL="9525" marR="9525" marT="9525" marB="0" anchor="c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94</a:t>
                      </a:r>
                    </a:p>
                  </a:txBody>
                  <a:tcPr marL="9525" marR="9525" marT="9525" marB="0" anchor="ctr">
                    <a:solidFill>
                      <a:schemeClr val="accent3">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103</a:t>
                      </a:r>
                    </a:p>
                  </a:txBody>
                  <a:tcPr marL="9525" marR="9525" marT="9525" marB="0" anchor="ctr">
                    <a:solidFill>
                      <a:schemeClr val="accent3">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133</a:t>
                      </a:r>
                    </a:p>
                  </a:txBody>
                  <a:tcPr marL="9525" marR="9525" marT="9525" marB="0" anchor="ctr">
                    <a:solidFill>
                      <a:schemeClr val="accent3">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1,8%</a:t>
                      </a:r>
                    </a:p>
                  </a:txBody>
                  <a:tcPr marL="9525" marR="9525" marT="9525" marB="0" anchor="ctr">
                    <a:solidFill>
                      <a:schemeClr val="accent3">
                        <a:lumMod val="50000"/>
                        <a:alpha val="20000"/>
                      </a:schemeClr>
                    </a:solidFill>
                  </a:tcPr>
                </a:tc>
                <a:extLst>
                  <a:ext uri="{0D108BD9-81ED-4DB2-BD59-A6C34878D82A}">
                    <a16:rowId xmlns:a16="http://schemas.microsoft.com/office/drawing/2014/main" val="967742410"/>
                  </a:ext>
                </a:extLst>
              </a:tr>
              <a:tr h="144837">
                <a:tc>
                  <a:txBody>
                    <a:bodyPr/>
                    <a:lstStyle/>
                    <a:p>
                      <a:pPr algn="ctr" fontAlgn="b"/>
                      <a:r>
                        <a:rPr lang="ru-RU" sz="800" b="0" i="0" u="none" strike="noStrike" dirty="0">
                          <a:solidFill>
                            <a:schemeClr val="accent3">
                              <a:lumMod val="50000"/>
                            </a:schemeClr>
                          </a:solidFill>
                          <a:effectLst/>
                          <a:latin typeface="Arial Narrow" panose="020B0606020202030204" pitchFamily="34" charset="0"/>
                        </a:rPr>
                        <a:t>9</a:t>
                      </a:r>
                      <a:endParaRPr lang="en-US" sz="800" b="0" i="0" u="none" strike="noStrike" dirty="0">
                        <a:solidFill>
                          <a:schemeClr val="accent3">
                            <a:lumMod val="50000"/>
                          </a:schemeClr>
                        </a:solidFill>
                        <a:effectLst/>
                        <a:latin typeface="Arial Narrow" panose="020B0606020202030204" pitchFamily="34" charset="0"/>
                      </a:endParaRPr>
                    </a:p>
                  </a:txBody>
                  <a:tcPr marL="9525" marR="9525" marT="0"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9329-9</a:t>
                      </a:r>
                    </a:p>
                  </a:txBody>
                  <a:tcPr marL="9525" marR="9525" marT="9525" marB="0" anchor="ctr">
                    <a:solidFill>
                      <a:schemeClr val="accent6">
                        <a:lumMod val="50000"/>
                        <a:alpha val="1000"/>
                      </a:schemeClr>
                    </a:solidFill>
                  </a:tcPr>
                </a:tc>
                <a:tc>
                  <a:txBody>
                    <a:bodyPr/>
                    <a:lstStyle/>
                    <a:p>
                      <a:pPr marL="72000" algn="l" fontAlgn="ctr"/>
                      <a:r>
                        <a:rPr lang="ru-RU" sz="800" b="0" i="0" u="none" strike="noStrike" dirty="0" err="1">
                          <a:solidFill>
                            <a:srgbClr val="000000"/>
                          </a:solidFill>
                          <a:effectLst/>
                          <a:latin typeface="Arial Narrow" panose="020B0606020202030204" pitchFamily="34" charset="0"/>
                        </a:rPr>
                        <a:t>Өңдеу</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өнеркәсібінде</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жұмыс</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істейтін</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басқа</a:t>
                      </a:r>
                      <a:r>
                        <a:rPr lang="ru-RU" sz="800" b="0" i="0" u="none" strike="noStrike" dirty="0">
                          <a:solidFill>
                            <a:srgbClr val="000000"/>
                          </a:solidFill>
                          <a:effectLst/>
                          <a:latin typeface="Arial Narrow" panose="020B0606020202030204" pitchFamily="34" charset="0"/>
                        </a:rPr>
                        <a:t> да </a:t>
                      </a:r>
                      <a:r>
                        <a:rPr lang="ru-RU" sz="800" b="0" i="0" u="none" strike="noStrike" dirty="0" err="1">
                          <a:solidFill>
                            <a:srgbClr val="000000"/>
                          </a:solidFill>
                          <a:effectLst/>
                          <a:latin typeface="Arial Narrow" panose="020B0606020202030204" pitchFamily="34" charset="0"/>
                        </a:rPr>
                        <a:t>біліктілігі</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жоқ</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жұмысшылар</a:t>
                      </a:r>
                      <a:endParaRPr lang="ru-RU" sz="800" b="0" i="0" u="none" strike="noStrike" dirty="0">
                        <a:solidFill>
                          <a:srgbClr val="000000"/>
                        </a:solidFill>
                        <a:effectLst/>
                        <a:latin typeface="Arial Narrow" panose="020B0606020202030204" pitchFamily="34" charset="0"/>
                      </a:endParaRPr>
                    </a:p>
                  </a:txBody>
                  <a:tcPr marL="9525" marR="9525" marT="9525" marB="0" anchor="ctr">
                    <a:lnR w="12700" cap="flat" cmpd="sng" algn="ctr">
                      <a:solidFill>
                        <a:schemeClr val="tx1"/>
                      </a:solidFill>
                      <a:prstDash val="solid"/>
                      <a:round/>
                      <a:headEnd type="none" w="med" len="med"/>
                      <a:tailEnd type="none" w="med" len="med"/>
                    </a:ln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271</a:t>
                      </a:r>
                    </a:p>
                  </a:txBody>
                  <a:tcPr marL="9525" marR="9525" marT="9525" marB="0" anchor="ctr">
                    <a:lnL w="12700" cap="flat" cmpd="sng" algn="ctr">
                      <a:solidFill>
                        <a:schemeClr val="tx1"/>
                      </a:solidFill>
                      <a:prstDash val="solid"/>
                      <a:round/>
                      <a:headEnd type="none" w="med" len="med"/>
                      <a:tailEnd type="none" w="med" len="med"/>
                    </a:lnL>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34</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31</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47</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159</a:t>
                      </a:r>
                    </a:p>
                  </a:txBody>
                  <a:tcPr marL="9525" marR="9525" marT="9525" marB="0" anchor="ctr">
                    <a:lnR w="12700" cap="flat" cmpd="sng" algn="ctr">
                      <a:solidFill>
                        <a:schemeClr val="tx1"/>
                      </a:solidFill>
                      <a:prstDash val="solid"/>
                      <a:round/>
                      <a:headEnd type="none" w="med" len="med"/>
                      <a:tailEnd type="none" w="med" len="med"/>
                    </a:ln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365</a:t>
                      </a:r>
                    </a:p>
                  </a:txBody>
                  <a:tcPr marL="9525" marR="9525" marT="9525" marB="0" anchor="ctr">
                    <a:lnL w="12700" cap="flat" cmpd="sng" algn="ctr">
                      <a:solidFill>
                        <a:schemeClr val="tx1"/>
                      </a:solidFill>
                      <a:prstDash val="solid"/>
                      <a:round/>
                      <a:headEnd type="none" w="med" len="med"/>
                      <a:tailEnd type="none" w="med" len="med"/>
                    </a:lnL>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49</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80</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121</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115</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1,7%</a:t>
                      </a:r>
                    </a:p>
                  </a:txBody>
                  <a:tcPr marL="9525" marR="9525" marT="9525" marB="0" anchor="ctr">
                    <a:solidFill>
                      <a:schemeClr val="accent6">
                        <a:lumMod val="50000"/>
                        <a:alpha val="1000"/>
                      </a:schemeClr>
                    </a:solidFill>
                  </a:tcPr>
                </a:tc>
                <a:extLst>
                  <a:ext uri="{0D108BD9-81ED-4DB2-BD59-A6C34878D82A}">
                    <a16:rowId xmlns:a16="http://schemas.microsoft.com/office/drawing/2014/main" val="3145376209"/>
                  </a:ext>
                </a:extLst>
              </a:tr>
              <a:tr h="144837">
                <a:tc>
                  <a:txBody>
                    <a:bodyPr/>
                    <a:lstStyle/>
                    <a:p>
                      <a:pPr algn="ctr" fontAlgn="b"/>
                      <a:r>
                        <a:rPr lang="ru-RU" sz="800" b="0" i="0" u="none" strike="noStrike" dirty="0">
                          <a:solidFill>
                            <a:schemeClr val="accent3">
                              <a:lumMod val="50000"/>
                            </a:schemeClr>
                          </a:solidFill>
                          <a:effectLst/>
                          <a:latin typeface="Arial Narrow" panose="020B0606020202030204" pitchFamily="34" charset="0"/>
                        </a:rPr>
                        <a:t>10</a:t>
                      </a:r>
                      <a:endParaRPr lang="en-US" sz="800" b="0" i="0" u="none" strike="noStrike" dirty="0">
                        <a:solidFill>
                          <a:schemeClr val="accent3">
                            <a:lumMod val="50000"/>
                          </a:schemeClr>
                        </a:solidFill>
                        <a:effectLst/>
                        <a:latin typeface="Arial Narrow" panose="020B0606020202030204" pitchFamily="34" charset="0"/>
                      </a:endParaRPr>
                    </a:p>
                  </a:txBody>
                  <a:tcPr marL="9525" marR="9525" marT="0" marB="0" anchor="ctr">
                    <a:solidFill>
                      <a:srgbClr val="548235">
                        <a:alpha val="20000"/>
                      </a:srgbClr>
                    </a:solidFill>
                  </a:tcPr>
                </a:tc>
                <a:tc>
                  <a:txBody>
                    <a:bodyPr/>
                    <a:lstStyle/>
                    <a:p>
                      <a:pPr algn="ctr" fontAlgn="ctr"/>
                      <a:r>
                        <a:rPr lang="ru-RU" sz="800" b="0" i="0" u="none" strike="noStrike" dirty="0">
                          <a:solidFill>
                            <a:srgbClr val="000000"/>
                          </a:solidFill>
                          <a:effectLst/>
                          <a:latin typeface="Arial Narrow" panose="020B0606020202030204" pitchFamily="34" charset="0"/>
                        </a:rPr>
                        <a:t>9112-9</a:t>
                      </a:r>
                    </a:p>
                  </a:txBody>
                  <a:tcPr marL="9525" marR="9525" marT="9525" marB="0" anchor="ctr">
                    <a:solidFill>
                      <a:srgbClr val="548235">
                        <a:alpha val="20000"/>
                      </a:srgbClr>
                    </a:solidFill>
                  </a:tcPr>
                </a:tc>
                <a:tc>
                  <a:txBody>
                    <a:bodyPr/>
                    <a:lstStyle/>
                    <a:p>
                      <a:pPr marL="72000" algn="l" fontAlgn="ctr"/>
                      <a:r>
                        <a:rPr lang="ru-RU" sz="800" b="0" i="0" u="none" strike="noStrike" dirty="0" err="1">
                          <a:solidFill>
                            <a:srgbClr val="000000"/>
                          </a:solidFill>
                          <a:effectLst/>
                          <a:latin typeface="Arial Narrow" panose="020B0606020202030204" pitchFamily="34" charset="0"/>
                        </a:rPr>
                        <a:t>Отельдердегі</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және</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ұқсас</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мекемелердегі</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басқа</a:t>
                      </a:r>
                      <a:r>
                        <a:rPr lang="ru-RU" sz="800" b="0" i="0" u="none" strike="noStrike" dirty="0">
                          <a:solidFill>
                            <a:srgbClr val="000000"/>
                          </a:solidFill>
                          <a:effectLst/>
                          <a:latin typeface="Arial Narrow" panose="020B0606020202030204" pitchFamily="34" charset="0"/>
                        </a:rPr>
                        <a:t> да </a:t>
                      </a:r>
                      <a:r>
                        <a:rPr lang="ru-RU" sz="800" b="0" i="0" u="none" strike="noStrike" dirty="0" err="1">
                          <a:solidFill>
                            <a:srgbClr val="000000"/>
                          </a:solidFill>
                          <a:effectLst/>
                          <a:latin typeface="Arial Narrow" panose="020B0606020202030204" pitchFamily="34" charset="0"/>
                        </a:rPr>
                        <a:t>тазалаушылар</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және</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үй</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қызметшілері</a:t>
                      </a:r>
                      <a:endParaRPr lang="ru-RU" sz="800" b="0" i="0" u="none" strike="noStrike" dirty="0">
                        <a:solidFill>
                          <a:srgbClr val="000000"/>
                        </a:solidFill>
                        <a:effectLst/>
                        <a:latin typeface="Arial Narrow" panose="020B0606020202030204" pitchFamily="34" charset="0"/>
                      </a:endParaRPr>
                    </a:p>
                  </a:txBody>
                  <a:tcPr marL="9525" marR="9525" marT="9525" marB="0" anchor="ctr">
                    <a:lnR w="12700" cap="flat" cmpd="sng" algn="ctr">
                      <a:solidFill>
                        <a:schemeClr val="tx1"/>
                      </a:solidFill>
                      <a:prstDash val="solid"/>
                      <a:round/>
                      <a:headEnd type="none" w="med" len="med"/>
                      <a:tailEnd type="none" w="med" len="med"/>
                    </a:lnR>
                    <a:solidFill>
                      <a:srgbClr val="548235">
                        <a:alpha val="20000"/>
                      </a:srgbClr>
                    </a:solidFill>
                  </a:tcPr>
                </a:tc>
                <a:tc>
                  <a:txBody>
                    <a:bodyPr/>
                    <a:lstStyle/>
                    <a:p>
                      <a:pPr algn="ctr" fontAlgn="ctr"/>
                      <a:r>
                        <a:rPr lang="ru-RU" sz="800" b="0" i="0" u="none" strike="noStrike">
                          <a:solidFill>
                            <a:srgbClr val="000000"/>
                          </a:solidFill>
                          <a:effectLst/>
                          <a:latin typeface="Arial Narrow" panose="020B0606020202030204" pitchFamily="34" charset="0"/>
                        </a:rPr>
                        <a:t>375</a:t>
                      </a:r>
                    </a:p>
                  </a:txBody>
                  <a:tcPr marL="9525" marR="9525" marT="9525" marB="0" anchor="ctr">
                    <a:lnL w="12700" cap="flat" cmpd="sng" algn="ctr">
                      <a:solidFill>
                        <a:schemeClr val="tx1"/>
                      </a:solidFill>
                      <a:prstDash val="solid"/>
                      <a:round/>
                      <a:headEnd type="none" w="med" len="med"/>
                      <a:tailEnd type="none" w="med" len="med"/>
                    </a:lnL>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82</a:t>
                      </a:r>
                    </a:p>
                  </a:txBody>
                  <a:tcPr marL="9525" marR="9525" marT="9525" marB="0" anchor="c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76</a:t>
                      </a:r>
                    </a:p>
                  </a:txBody>
                  <a:tcPr marL="9525" marR="9525" marT="9525" marB="0" anchor="c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93</a:t>
                      </a:r>
                    </a:p>
                  </a:txBody>
                  <a:tcPr marL="9525" marR="9525" marT="9525" marB="0" anchor="c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124</a:t>
                      </a:r>
                    </a:p>
                  </a:txBody>
                  <a:tcPr marL="9525" marR="9525" marT="9525" marB="0" anchor="ctr">
                    <a:lnR w="12700" cap="flat" cmpd="sng" algn="ctr">
                      <a:solidFill>
                        <a:schemeClr val="tx1"/>
                      </a:solidFill>
                      <a:prstDash val="solid"/>
                      <a:round/>
                      <a:headEnd type="none" w="med" len="med"/>
                      <a:tailEnd type="none" w="med" len="med"/>
                    </a:ln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355</a:t>
                      </a:r>
                    </a:p>
                  </a:txBody>
                  <a:tcPr marL="9525" marR="9525" marT="9525" marB="0" anchor="ctr">
                    <a:lnL w="12700" cap="flat" cmpd="sng" algn="ctr">
                      <a:solidFill>
                        <a:schemeClr val="tx1"/>
                      </a:solidFill>
                      <a:prstDash val="solid"/>
                      <a:round/>
                      <a:headEnd type="none" w="med" len="med"/>
                      <a:tailEnd type="none" w="med" len="med"/>
                    </a:lnL>
                    <a:solidFill>
                      <a:srgbClr val="548235">
                        <a:alpha val="20000"/>
                      </a:srgbClr>
                    </a:solidFill>
                  </a:tcPr>
                </a:tc>
                <a:tc>
                  <a:txBody>
                    <a:bodyPr/>
                    <a:lstStyle/>
                    <a:p>
                      <a:pPr algn="ctr" fontAlgn="ctr"/>
                      <a:r>
                        <a:rPr lang="ru-RU" sz="800" b="0" i="0" u="none" strike="noStrike">
                          <a:solidFill>
                            <a:srgbClr val="000000"/>
                          </a:solidFill>
                          <a:effectLst/>
                          <a:latin typeface="Arial Narrow" panose="020B0606020202030204" pitchFamily="34" charset="0"/>
                        </a:rPr>
                        <a:t>67</a:t>
                      </a:r>
                    </a:p>
                  </a:txBody>
                  <a:tcPr marL="9525" marR="9525" marT="9525" marB="0" anchor="c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99</a:t>
                      </a:r>
                    </a:p>
                  </a:txBody>
                  <a:tcPr marL="9525" marR="9525" marT="9525" marB="0" anchor="ctr">
                    <a:solidFill>
                      <a:srgbClr val="548235">
                        <a:alpha val="20000"/>
                      </a:srgbClr>
                    </a:solidFill>
                  </a:tcPr>
                </a:tc>
                <a:tc>
                  <a:txBody>
                    <a:bodyPr/>
                    <a:lstStyle/>
                    <a:p>
                      <a:pPr algn="ctr" fontAlgn="ctr"/>
                      <a:r>
                        <a:rPr lang="ru-RU" sz="800" b="0" i="0" u="none" strike="noStrike">
                          <a:solidFill>
                            <a:srgbClr val="000000"/>
                          </a:solidFill>
                          <a:effectLst/>
                          <a:latin typeface="Arial Narrow" panose="020B0606020202030204" pitchFamily="34" charset="0"/>
                        </a:rPr>
                        <a:t>90</a:t>
                      </a:r>
                    </a:p>
                  </a:txBody>
                  <a:tcPr marL="9525" marR="9525" marT="9525" marB="0" anchor="ctr">
                    <a:solidFill>
                      <a:srgbClr val="548235">
                        <a:alpha val="20000"/>
                      </a:srgbClr>
                    </a:solidFill>
                  </a:tcPr>
                </a:tc>
                <a:tc>
                  <a:txBody>
                    <a:bodyPr/>
                    <a:lstStyle/>
                    <a:p>
                      <a:pPr algn="ctr" fontAlgn="ctr"/>
                      <a:r>
                        <a:rPr lang="ru-RU" sz="800" b="0" i="0" u="none" strike="noStrike">
                          <a:solidFill>
                            <a:srgbClr val="000000"/>
                          </a:solidFill>
                          <a:effectLst/>
                          <a:latin typeface="Arial Narrow" panose="020B0606020202030204" pitchFamily="34" charset="0"/>
                        </a:rPr>
                        <a:t>99</a:t>
                      </a:r>
                    </a:p>
                  </a:txBody>
                  <a:tcPr marL="9525" marR="9525" marT="9525" marB="0" anchor="ctr">
                    <a:solidFill>
                      <a:srgbClr val="548235">
                        <a:alpha val="20000"/>
                      </a:srgbClr>
                    </a:solidFill>
                  </a:tcPr>
                </a:tc>
                <a:tc>
                  <a:txBody>
                    <a:bodyPr/>
                    <a:lstStyle/>
                    <a:p>
                      <a:pPr algn="ctr" fontAlgn="ctr"/>
                      <a:r>
                        <a:rPr lang="ru-RU" sz="800" b="0" i="0" u="none" strike="noStrike">
                          <a:solidFill>
                            <a:srgbClr val="000000"/>
                          </a:solidFill>
                          <a:effectLst/>
                          <a:latin typeface="Arial Narrow" panose="020B0606020202030204" pitchFamily="34" charset="0"/>
                        </a:rPr>
                        <a:t>1,6%</a:t>
                      </a:r>
                    </a:p>
                  </a:txBody>
                  <a:tcPr marL="9525" marR="9525" marT="9525" marB="0" anchor="ctr">
                    <a:solidFill>
                      <a:srgbClr val="548235">
                        <a:alpha val="20000"/>
                      </a:srgbClr>
                    </a:solidFill>
                  </a:tcPr>
                </a:tc>
                <a:extLst>
                  <a:ext uri="{0D108BD9-81ED-4DB2-BD59-A6C34878D82A}">
                    <a16:rowId xmlns:a16="http://schemas.microsoft.com/office/drawing/2014/main" val="43189757"/>
                  </a:ext>
                </a:extLst>
              </a:tr>
              <a:tr h="152142">
                <a:tc gridSpan="3">
                  <a:txBody>
                    <a:bodyPr/>
                    <a:lstStyle/>
                    <a:p>
                      <a:pPr algn="ctr" fontAlgn="b"/>
                      <a:r>
                        <a:rPr lang="ru-RU" sz="900" b="1" u="none" strike="noStrike" dirty="0">
                          <a:solidFill>
                            <a:schemeClr val="accent3">
                              <a:lumMod val="50000"/>
                            </a:schemeClr>
                          </a:solidFill>
                          <a:effectLst/>
                          <a:latin typeface="Arial Narrow" panose="020B0606020202030204" pitchFamily="34" charset="0"/>
                        </a:rPr>
                        <a:t>ТОП-10 БОЙЫНША ЖИЫНЫ</a:t>
                      </a:r>
                      <a:endParaRPr lang="ru-RU" sz="900" b="1" i="0" u="none" strike="noStrike" cap="none" dirty="0">
                        <a:solidFill>
                          <a:schemeClr val="accent3">
                            <a:lumMod val="50000"/>
                          </a:schemeClr>
                        </a:solidFill>
                        <a:effectLst/>
                        <a:latin typeface="Arial Narrow" panose="020B0606020202030204" pitchFamily="34" charset="0"/>
                        <a:ea typeface="+mn-ea"/>
                        <a:cs typeface="+mn-cs"/>
                        <a:sym typeface="Arial"/>
                      </a:endParaRPr>
                    </a:p>
                  </a:txBody>
                  <a:tcPr marL="9525" marR="9525" marT="0" marB="0" anchor="ctr">
                    <a:lnR w="12700" cap="flat" cmpd="sng" algn="ctr">
                      <a:solidFill>
                        <a:schemeClr val="tx1"/>
                      </a:solidFill>
                      <a:prstDash val="solid"/>
                      <a:round/>
                      <a:headEnd type="none" w="med" len="med"/>
                      <a:tailEnd type="none" w="med" len="med"/>
                    </a:lnR>
                    <a:lnB w="12700" cap="flat" cmpd="sng" algn="ctr">
                      <a:solidFill>
                        <a:schemeClr val="tx1"/>
                      </a:solidFill>
                      <a:prstDash val="solid"/>
                      <a:round/>
                      <a:headEnd type="none" w="med" len="med"/>
                      <a:tailEnd type="none" w="med" len="med"/>
                    </a:lnB>
                    <a:noFill/>
                  </a:tcPr>
                </a:tc>
                <a:tc hMerge="1">
                  <a:txBody>
                    <a:bodyPr/>
                    <a:lstStyle/>
                    <a:p>
                      <a:pPr algn="ctr" fontAlgn="b"/>
                      <a:r>
                        <a:rPr lang="ru-KZ" sz="800" b="0" i="0" u="none" strike="noStrike" cap="none" dirty="0">
                          <a:solidFill>
                            <a:srgbClr val="007F76"/>
                          </a:solidFill>
                          <a:effectLst/>
                          <a:latin typeface="Arial Narrow" panose="020B0606020202030204" pitchFamily="34" charset="0"/>
                          <a:ea typeface="+mn-ea"/>
                          <a:cs typeface="+mn-cs"/>
                          <a:sym typeface="Arial"/>
                        </a:rPr>
                        <a:t>7239-2</a:t>
                      </a:r>
                    </a:p>
                  </a:txBody>
                  <a:tcPr marL="9525" marR="9525" marT="0" marB="0" anchor="ctr">
                    <a:lnB w="12700" cap="flat" cmpd="sng" algn="ctr">
                      <a:solidFill>
                        <a:schemeClr val="tx1"/>
                      </a:solidFill>
                      <a:prstDash val="solid"/>
                      <a:round/>
                      <a:headEnd type="none" w="med" len="med"/>
                      <a:tailEnd type="none" w="med" len="med"/>
                    </a:lnB>
                    <a:solidFill>
                      <a:schemeClr val="bg1">
                        <a:lumMod val="50000"/>
                        <a:alpha val="20000"/>
                      </a:schemeClr>
                    </a:solidFill>
                  </a:tcPr>
                </a:tc>
                <a:tc hMerge="1">
                  <a:txBody>
                    <a:bodyPr/>
                    <a:lstStyle/>
                    <a:p>
                      <a:pPr marL="72000" algn="l" fontAlgn="ctr"/>
                      <a:r>
                        <a:rPr lang="ru-RU" sz="800" b="0" i="0" u="none" strike="noStrike" cap="none" dirty="0">
                          <a:solidFill>
                            <a:srgbClr val="007F76"/>
                          </a:solidFill>
                          <a:effectLst/>
                          <a:latin typeface="Arial Narrow" panose="020B0606020202030204" pitchFamily="34" charset="0"/>
                          <a:ea typeface="+mn-ea"/>
                          <a:cs typeface="+mn-cs"/>
                          <a:sym typeface="Arial"/>
                        </a:rPr>
                        <a:t>Слесари промышленного оборудования</a:t>
                      </a:r>
                    </a:p>
                  </a:txBody>
                  <a:tcPr marL="9525" marR="9525" marT="0" marB="0" anchor="ctr">
                    <a:lnR w="12700" cap="flat" cmpd="sng" algn="ctr">
                      <a:solidFill>
                        <a:schemeClr val="tx1"/>
                      </a:solidFill>
                      <a:prstDash val="solid"/>
                      <a:round/>
                      <a:headEnd type="none" w="med" len="med"/>
                      <a:tailEnd type="none" w="med" len="med"/>
                    </a:lnR>
                    <a:lnB w="12700" cap="flat" cmpd="sng" algn="ctr">
                      <a:solidFill>
                        <a:schemeClr val="tx1"/>
                      </a:solidFill>
                      <a:prstDash val="solid"/>
                      <a:round/>
                      <a:headEnd type="none" w="med" len="med"/>
                      <a:tailEnd type="none" w="med" len="med"/>
                    </a:lnB>
                    <a:solidFill>
                      <a:schemeClr val="bg1">
                        <a:lumMod val="50000"/>
                        <a:alpha val="20000"/>
                      </a:schemeClr>
                    </a:solidFill>
                  </a:tcPr>
                </a:tc>
                <a:tc>
                  <a:txBody>
                    <a:bodyPr/>
                    <a:lstStyle/>
                    <a:p>
                      <a:pPr algn="ctr" fontAlgn="ctr"/>
                      <a:r>
                        <a:rPr lang="ru-RU" sz="800" b="1" i="0" u="none" strike="noStrike" dirty="0">
                          <a:solidFill>
                            <a:srgbClr val="000000"/>
                          </a:solidFill>
                          <a:effectLst/>
                          <a:latin typeface="Arial Narrow" panose="020B0606020202030204" pitchFamily="34" charset="0"/>
                        </a:rPr>
                        <a:t>5 069</a:t>
                      </a:r>
                    </a:p>
                  </a:txBody>
                  <a:tcPr marL="9525" marR="9525" marT="9525" marB="0" anchor="ctr">
                    <a:lnL w="12700" cap="flat" cmpd="sng" algn="ctr">
                      <a:solidFill>
                        <a:schemeClr val="tx1"/>
                      </a:solidFill>
                      <a:prstDash val="solid"/>
                      <a:round/>
                      <a:headEnd type="none" w="med" len="med"/>
                      <a:tailEnd type="none" w="med" len="med"/>
                    </a:lnL>
                    <a:lnB w="12700" cap="flat" cmpd="sng" algn="ctr">
                      <a:solidFill>
                        <a:schemeClr val="tx1"/>
                      </a:solidFill>
                      <a:prstDash val="solid"/>
                      <a:round/>
                      <a:headEnd type="none" w="med" len="med"/>
                      <a:tailEnd type="none" w="med" len="med"/>
                    </a:lnB>
                    <a:noFill/>
                  </a:tcPr>
                </a:tc>
                <a:tc>
                  <a:txBody>
                    <a:bodyPr/>
                    <a:lstStyle/>
                    <a:p>
                      <a:pPr algn="ctr" fontAlgn="ctr"/>
                      <a:r>
                        <a:rPr lang="ru-RU" sz="800" b="1" i="0" u="none" strike="noStrike" dirty="0">
                          <a:solidFill>
                            <a:srgbClr val="000000"/>
                          </a:solidFill>
                          <a:effectLst/>
                          <a:latin typeface="Arial Narrow" panose="020B0606020202030204" pitchFamily="34" charset="0"/>
                        </a:rPr>
                        <a:t>682</a:t>
                      </a:r>
                    </a:p>
                  </a:txBody>
                  <a:tcPr marL="9525" marR="9525" marT="9525" marB="0" anchor="ctr">
                    <a:lnB w="12700" cap="flat" cmpd="sng" algn="ctr">
                      <a:solidFill>
                        <a:schemeClr val="tx1"/>
                      </a:solidFill>
                      <a:prstDash val="solid"/>
                      <a:round/>
                      <a:headEnd type="none" w="med" len="med"/>
                      <a:tailEnd type="none" w="med" len="med"/>
                    </a:lnB>
                    <a:noFill/>
                  </a:tcPr>
                </a:tc>
                <a:tc>
                  <a:txBody>
                    <a:bodyPr/>
                    <a:lstStyle/>
                    <a:p>
                      <a:pPr algn="ctr" fontAlgn="ctr"/>
                      <a:r>
                        <a:rPr lang="ru-RU" sz="800" b="1" i="0" u="none" strike="noStrike" dirty="0">
                          <a:solidFill>
                            <a:srgbClr val="000000"/>
                          </a:solidFill>
                          <a:effectLst/>
                          <a:latin typeface="Arial Narrow" panose="020B0606020202030204" pitchFamily="34" charset="0"/>
                        </a:rPr>
                        <a:t>1 575</a:t>
                      </a:r>
                    </a:p>
                  </a:txBody>
                  <a:tcPr marL="9525" marR="9525" marT="9525" marB="0" anchor="ctr">
                    <a:lnB w="12700" cap="flat" cmpd="sng" algn="ctr">
                      <a:solidFill>
                        <a:schemeClr val="tx1"/>
                      </a:solidFill>
                      <a:prstDash val="solid"/>
                      <a:round/>
                      <a:headEnd type="none" w="med" len="med"/>
                      <a:tailEnd type="none" w="med" len="med"/>
                    </a:lnB>
                    <a:noFill/>
                  </a:tcPr>
                </a:tc>
                <a:tc>
                  <a:txBody>
                    <a:bodyPr/>
                    <a:lstStyle/>
                    <a:p>
                      <a:pPr algn="ctr" fontAlgn="ctr"/>
                      <a:r>
                        <a:rPr lang="ru-RU" sz="800" b="1" i="0" u="none" strike="noStrike" dirty="0">
                          <a:solidFill>
                            <a:srgbClr val="000000"/>
                          </a:solidFill>
                          <a:effectLst/>
                          <a:latin typeface="Arial Narrow" panose="020B0606020202030204" pitchFamily="34" charset="0"/>
                        </a:rPr>
                        <a:t>1 746</a:t>
                      </a:r>
                    </a:p>
                  </a:txBody>
                  <a:tcPr marL="9525" marR="9525" marT="9525" marB="0" anchor="ctr">
                    <a:lnB w="12700" cap="flat" cmpd="sng" algn="ctr">
                      <a:solidFill>
                        <a:schemeClr val="tx1"/>
                      </a:solidFill>
                      <a:prstDash val="solid"/>
                      <a:round/>
                      <a:headEnd type="none" w="med" len="med"/>
                      <a:tailEnd type="none" w="med" len="med"/>
                    </a:lnB>
                    <a:noFill/>
                  </a:tcPr>
                </a:tc>
                <a:tc>
                  <a:txBody>
                    <a:bodyPr/>
                    <a:lstStyle/>
                    <a:p>
                      <a:pPr algn="ctr" fontAlgn="ctr"/>
                      <a:r>
                        <a:rPr lang="ru-RU" sz="800" b="1" i="0" u="none" strike="noStrike" dirty="0">
                          <a:solidFill>
                            <a:srgbClr val="000000"/>
                          </a:solidFill>
                          <a:effectLst/>
                          <a:latin typeface="Arial Narrow" panose="020B0606020202030204" pitchFamily="34" charset="0"/>
                        </a:rPr>
                        <a:t>1 066</a:t>
                      </a:r>
                    </a:p>
                  </a:txBody>
                  <a:tcPr marL="9525" marR="9525" marT="9525" marB="0" anchor="ctr">
                    <a:lnR w="12700" cap="flat" cmpd="sng" algn="ctr">
                      <a:solidFill>
                        <a:schemeClr val="tx1"/>
                      </a:solidFill>
                      <a:prstDash val="solid"/>
                      <a:round/>
                      <a:headEnd type="none" w="med" len="med"/>
                      <a:tailEnd type="none" w="med" len="med"/>
                    </a:lnR>
                    <a:lnB w="12700" cap="flat" cmpd="sng" algn="ctr">
                      <a:solidFill>
                        <a:schemeClr val="tx1"/>
                      </a:solidFill>
                      <a:prstDash val="solid"/>
                      <a:round/>
                      <a:headEnd type="none" w="med" len="med"/>
                      <a:tailEnd type="none" w="med" len="med"/>
                    </a:lnB>
                    <a:noFill/>
                  </a:tcPr>
                </a:tc>
                <a:tc>
                  <a:txBody>
                    <a:bodyPr/>
                    <a:lstStyle/>
                    <a:p>
                      <a:pPr algn="ctr" fontAlgn="ctr"/>
                      <a:r>
                        <a:rPr lang="ru-RU" sz="800" b="1" i="0" u="none" strike="noStrike" dirty="0">
                          <a:solidFill>
                            <a:srgbClr val="000000"/>
                          </a:solidFill>
                          <a:effectLst/>
                          <a:latin typeface="Arial Narrow" panose="020B0606020202030204" pitchFamily="34" charset="0"/>
                        </a:rPr>
                        <a:t>6 196</a:t>
                      </a:r>
                    </a:p>
                  </a:txBody>
                  <a:tcPr marL="9525" marR="9525" marT="9525" marB="0" anchor="ctr">
                    <a:lnL w="12700" cap="flat" cmpd="sng" algn="ctr">
                      <a:solidFill>
                        <a:schemeClr val="tx1"/>
                      </a:solidFill>
                      <a:prstDash val="solid"/>
                      <a:round/>
                      <a:headEnd type="none" w="med" len="med"/>
                      <a:tailEnd type="none" w="med" len="med"/>
                    </a:lnL>
                    <a:lnB w="12700" cap="flat" cmpd="sng" algn="ctr">
                      <a:solidFill>
                        <a:schemeClr val="tx1"/>
                      </a:solidFill>
                      <a:prstDash val="solid"/>
                      <a:round/>
                      <a:headEnd type="none" w="med" len="med"/>
                      <a:tailEnd type="none" w="med" len="med"/>
                    </a:lnB>
                    <a:noFill/>
                  </a:tcPr>
                </a:tc>
                <a:tc>
                  <a:txBody>
                    <a:bodyPr/>
                    <a:lstStyle/>
                    <a:p>
                      <a:pPr algn="ctr" fontAlgn="ctr"/>
                      <a:r>
                        <a:rPr lang="ru-RU" sz="800" b="1" i="0" u="none" strike="noStrike" dirty="0">
                          <a:solidFill>
                            <a:srgbClr val="000000"/>
                          </a:solidFill>
                          <a:effectLst/>
                          <a:latin typeface="Arial Narrow" panose="020B0606020202030204" pitchFamily="34" charset="0"/>
                        </a:rPr>
                        <a:t>975</a:t>
                      </a:r>
                    </a:p>
                  </a:txBody>
                  <a:tcPr marL="9525" marR="9525" marT="9525" marB="0" anchor="ctr">
                    <a:lnB w="12700" cap="flat" cmpd="sng" algn="ctr">
                      <a:solidFill>
                        <a:schemeClr val="tx1"/>
                      </a:solidFill>
                      <a:prstDash val="solid"/>
                      <a:round/>
                      <a:headEnd type="none" w="med" len="med"/>
                      <a:tailEnd type="none" w="med" len="med"/>
                    </a:lnB>
                    <a:noFill/>
                  </a:tcPr>
                </a:tc>
                <a:tc>
                  <a:txBody>
                    <a:bodyPr/>
                    <a:lstStyle/>
                    <a:p>
                      <a:pPr algn="ctr" fontAlgn="ctr"/>
                      <a:r>
                        <a:rPr lang="ru-RU" sz="800" b="1" i="0" u="none" strike="noStrike" dirty="0">
                          <a:solidFill>
                            <a:srgbClr val="000000"/>
                          </a:solidFill>
                          <a:effectLst/>
                          <a:latin typeface="Arial Narrow" panose="020B0606020202030204" pitchFamily="34" charset="0"/>
                        </a:rPr>
                        <a:t>1 382</a:t>
                      </a:r>
                    </a:p>
                  </a:txBody>
                  <a:tcPr marL="9525" marR="9525" marT="9525" marB="0" anchor="ctr">
                    <a:lnB w="12700" cap="flat" cmpd="sng" algn="ctr">
                      <a:solidFill>
                        <a:schemeClr val="tx1"/>
                      </a:solidFill>
                      <a:prstDash val="solid"/>
                      <a:round/>
                      <a:headEnd type="none" w="med" len="med"/>
                      <a:tailEnd type="none" w="med" len="med"/>
                    </a:lnB>
                    <a:noFill/>
                  </a:tcPr>
                </a:tc>
                <a:tc>
                  <a:txBody>
                    <a:bodyPr/>
                    <a:lstStyle/>
                    <a:p>
                      <a:pPr algn="ctr" fontAlgn="ctr"/>
                      <a:r>
                        <a:rPr lang="ru-RU" sz="800" b="1" i="0" u="none" strike="noStrike" dirty="0">
                          <a:solidFill>
                            <a:srgbClr val="000000"/>
                          </a:solidFill>
                          <a:effectLst/>
                          <a:latin typeface="Arial Narrow" panose="020B0606020202030204" pitchFamily="34" charset="0"/>
                        </a:rPr>
                        <a:t>1 754</a:t>
                      </a:r>
                    </a:p>
                  </a:txBody>
                  <a:tcPr marL="9525" marR="9525" marT="9525" marB="0" anchor="ctr">
                    <a:lnB w="12700" cap="flat" cmpd="sng" algn="ctr">
                      <a:solidFill>
                        <a:schemeClr val="tx1"/>
                      </a:solidFill>
                      <a:prstDash val="solid"/>
                      <a:round/>
                      <a:headEnd type="none" w="med" len="med"/>
                      <a:tailEnd type="none" w="med" len="med"/>
                    </a:lnB>
                    <a:noFill/>
                  </a:tcPr>
                </a:tc>
                <a:tc>
                  <a:txBody>
                    <a:bodyPr/>
                    <a:lstStyle/>
                    <a:p>
                      <a:pPr algn="ctr" fontAlgn="ctr"/>
                      <a:r>
                        <a:rPr lang="ru-RU" sz="800" b="1" i="0" u="none" strike="noStrike" dirty="0">
                          <a:solidFill>
                            <a:srgbClr val="000000"/>
                          </a:solidFill>
                          <a:effectLst/>
                          <a:latin typeface="Arial Narrow" panose="020B0606020202030204" pitchFamily="34" charset="0"/>
                        </a:rPr>
                        <a:t>2 085</a:t>
                      </a:r>
                    </a:p>
                  </a:txBody>
                  <a:tcPr marL="9525" marR="9525" marT="9525" marB="0" anchor="ctr">
                    <a:lnB w="12700" cap="flat" cmpd="sng" algn="ctr">
                      <a:solidFill>
                        <a:schemeClr val="tx1"/>
                      </a:solidFill>
                      <a:prstDash val="solid"/>
                      <a:round/>
                      <a:headEnd type="none" w="med" len="med"/>
                      <a:tailEnd type="none" w="med" len="med"/>
                    </a:lnB>
                    <a:noFill/>
                  </a:tcPr>
                </a:tc>
                <a:tc>
                  <a:txBody>
                    <a:bodyPr/>
                    <a:lstStyle/>
                    <a:p>
                      <a:pPr algn="ctr" fontAlgn="ctr"/>
                      <a:r>
                        <a:rPr lang="ru-RU" sz="800" b="1" i="0" u="none" strike="noStrike" dirty="0">
                          <a:solidFill>
                            <a:srgbClr val="000000"/>
                          </a:solidFill>
                          <a:effectLst/>
                          <a:latin typeface="Arial Narrow" panose="020B0606020202030204" pitchFamily="34" charset="0"/>
                        </a:rPr>
                        <a:t>28,5%</a:t>
                      </a:r>
                    </a:p>
                  </a:txBody>
                  <a:tcPr marL="9525" marR="9525" marT="9525" marB="0" anchor="ctr">
                    <a:lnB w="12700"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3063250630"/>
                  </a:ext>
                </a:extLst>
              </a:tr>
              <a:tr h="152142">
                <a:tc gridSpan="14">
                  <a:txBody>
                    <a:bodyPr/>
                    <a:lstStyle/>
                    <a:p>
                      <a:pPr algn="ctr" fontAlgn="b"/>
                      <a:r>
                        <a:rPr lang="ru-RU" sz="900" b="1" i="0" u="none" strike="noStrike" dirty="0">
                          <a:solidFill>
                            <a:schemeClr val="accent6">
                              <a:lumMod val="50000"/>
                            </a:schemeClr>
                          </a:solidFill>
                          <a:effectLst/>
                          <a:latin typeface="Arial Narrow" panose="020B0606020202030204" pitchFamily="34" charset="0"/>
                        </a:rPr>
                        <a:t>ПЕССИМИСТІК СЦЕНАРИЙ</a:t>
                      </a:r>
                      <a:endParaRPr lang="en-US" sz="900" b="1" i="0" u="none" strike="noStrike" dirty="0">
                        <a:solidFill>
                          <a:schemeClr val="accent6">
                            <a:lumMod val="50000"/>
                          </a:schemeClr>
                        </a:solidFill>
                        <a:effectLst/>
                        <a:latin typeface="Arial Narrow" panose="020B0606020202030204" pitchFamily="34" charset="0"/>
                      </a:endParaRPr>
                    </a:p>
                  </a:txBody>
                  <a:tcPr marL="9525" marR="9525" marT="0" marB="0" anchor="ct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accent6">
                        <a:lumMod val="50000"/>
                        <a:alpha val="40000"/>
                      </a:schemeClr>
                    </a:solidFill>
                  </a:tcPr>
                </a:tc>
                <a:tc hMerge="1">
                  <a:txBody>
                    <a:bodyPr/>
                    <a:lstStyle/>
                    <a:p>
                      <a:pPr algn="ctr" fontAlgn="b"/>
                      <a:endParaRPr lang="ru-KZ" sz="800" b="0" i="0" u="none" strike="noStrike" cap="none" dirty="0">
                        <a:solidFill>
                          <a:srgbClr val="007F76"/>
                        </a:solidFill>
                        <a:effectLst/>
                        <a:latin typeface="Arial Narrow" panose="020B0606020202030204" pitchFamily="34" charset="0"/>
                        <a:ea typeface="+mn-ea"/>
                        <a:cs typeface="+mn-cs"/>
                        <a:sym typeface="Arial"/>
                      </a:endParaRPr>
                    </a:p>
                  </a:txBody>
                  <a:tcPr marL="9525" marR="9525" marT="0" marB="0" anchor="ct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007F76">
                        <a:alpha val="20000"/>
                      </a:srgbClr>
                    </a:solidFill>
                  </a:tcPr>
                </a:tc>
                <a:tc hMerge="1">
                  <a:txBody>
                    <a:bodyPr/>
                    <a:lstStyle/>
                    <a:p>
                      <a:pPr marL="72000" algn="l" fontAlgn="ctr"/>
                      <a:endParaRPr lang="ru-RU" sz="800" b="0" i="0" u="none" strike="noStrike" cap="none" dirty="0">
                        <a:solidFill>
                          <a:srgbClr val="007F76"/>
                        </a:solidFill>
                        <a:effectLst/>
                        <a:latin typeface="Arial Narrow" panose="020B0606020202030204" pitchFamily="34" charset="0"/>
                        <a:ea typeface="+mn-ea"/>
                        <a:cs typeface="+mn-cs"/>
                        <a:sym typeface="Arial"/>
                      </a:endParaRPr>
                    </a:p>
                  </a:txBody>
                  <a:tcPr marL="9525" marR="9525" marT="0" marB="0" anchor="ctr">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007F76">
                        <a:alpha val="20000"/>
                      </a:srgbClr>
                    </a:solidFill>
                  </a:tcPr>
                </a:tc>
                <a:tc hMerge="1">
                  <a:txBody>
                    <a:bodyPr/>
                    <a:lstStyle/>
                    <a:p>
                      <a:pPr algn="ctr" fontAlgn="b"/>
                      <a:endParaRPr lang="ru-KZ" sz="800" b="0" i="0" u="none" strike="noStrike" cap="none" dirty="0">
                        <a:solidFill>
                          <a:schemeClr val="tx1"/>
                        </a:solidFill>
                        <a:effectLst/>
                        <a:latin typeface="Arial Narrow" panose="020B0606020202030204" pitchFamily="34" charset="0"/>
                        <a:ea typeface="+mn-ea"/>
                        <a:cs typeface="+mn-cs"/>
                        <a:sym typeface="Arial"/>
                      </a:endParaRPr>
                    </a:p>
                  </a:txBody>
                  <a:tcPr marL="9525" marR="9525" marT="0" marB="0" anchor="ctr">
                    <a:lnL w="12700" cap="flat" cmpd="sng" algn="ctr">
                      <a:solidFill>
                        <a:schemeClr val="tx1"/>
                      </a:solidFill>
                      <a:prstDash val="solid"/>
                      <a:round/>
                      <a:headEnd type="none" w="med" len="med"/>
                      <a:tailEnd type="none" w="med" len="med"/>
                    </a:lnL>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50000"/>
                        <a:alpha val="20000"/>
                      </a:schemeClr>
                    </a:solidFill>
                  </a:tcPr>
                </a:tc>
                <a:tc hMerge="1">
                  <a:txBody>
                    <a:bodyPr/>
                    <a:lstStyle/>
                    <a:p>
                      <a:pPr algn="ctr" fontAlgn="b"/>
                      <a:endParaRPr lang="ru-KZ" sz="800" b="0" i="0" u="none" strike="noStrike" cap="none">
                        <a:solidFill>
                          <a:schemeClr val="tx1"/>
                        </a:solidFill>
                        <a:effectLst/>
                        <a:latin typeface="Arial Narrow" panose="020B0606020202030204" pitchFamily="34" charset="0"/>
                        <a:ea typeface="+mn-ea"/>
                        <a:cs typeface="+mn-cs"/>
                        <a:sym typeface="Arial"/>
                      </a:endParaRPr>
                    </a:p>
                  </a:txBody>
                  <a:tcPr marL="9525" marR="9525" marT="0" marB="0" anchor="ct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50000"/>
                        <a:alpha val="20000"/>
                      </a:schemeClr>
                    </a:solidFill>
                  </a:tcPr>
                </a:tc>
                <a:tc hMerge="1">
                  <a:txBody>
                    <a:bodyPr/>
                    <a:lstStyle/>
                    <a:p>
                      <a:pPr algn="ctr" fontAlgn="b"/>
                      <a:endParaRPr lang="ru-KZ" sz="800" b="0" i="0" u="none" strike="noStrike" cap="none" dirty="0">
                        <a:solidFill>
                          <a:schemeClr val="tx1"/>
                        </a:solidFill>
                        <a:effectLst/>
                        <a:latin typeface="Arial Narrow" panose="020B0606020202030204" pitchFamily="34" charset="0"/>
                        <a:ea typeface="+mn-ea"/>
                        <a:cs typeface="+mn-cs"/>
                        <a:sym typeface="Arial"/>
                      </a:endParaRPr>
                    </a:p>
                  </a:txBody>
                  <a:tcPr marL="9525" marR="9525" marT="0" marB="0" anchor="ct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50000"/>
                        <a:alpha val="20000"/>
                      </a:schemeClr>
                    </a:solidFill>
                  </a:tcPr>
                </a:tc>
                <a:tc hMerge="1">
                  <a:txBody>
                    <a:bodyPr/>
                    <a:lstStyle/>
                    <a:p>
                      <a:pPr algn="ctr" fontAlgn="b"/>
                      <a:endParaRPr lang="ru-KZ" sz="800" b="0" i="0" u="none" strike="noStrike" cap="none" dirty="0">
                        <a:solidFill>
                          <a:schemeClr val="tx1"/>
                        </a:solidFill>
                        <a:effectLst/>
                        <a:latin typeface="Arial Narrow" panose="020B0606020202030204" pitchFamily="34" charset="0"/>
                        <a:ea typeface="+mn-ea"/>
                        <a:cs typeface="+mn-cs"/>
                        <a:sym typeface="Arial"/>
                      </a:endParaRPr>
                    </a:p>
                  </a:txBody>
                  <a:tcPr marL="9525" marR="9525" marT="0" marB="0" anchor="ct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50000"/>
                        <a:alpha val="20000"/>
                      </a:schemeClr>
                    </a:solidFill>
                  </a:tcPr>
                </a:tc>
                <a:tc hMerge="1">
                  <a:txBody>
                    <a:bodyPr/>
                    <a:lstStyle/>
                    <a:p>
                      <a:pPr algn="ctr" fontAlgn="b"/>
                      <a:endParaRPr lang="ru-KZ" sz="800" b="0" i="0" u="none" strike="noStrike" cap="none">
                        <a:solidFill>
                          <a:schemeClr val="tx1"/>
                        </a:solidFill>
                        <a:effectLst/>
                        <a:latin typeface="Arial Narrow" panose="020B0606020202030204" pitchFamily="34" charset="0"/>
                        <a:ea typeface="+mn-ea"/>
                        <a:cs typeface="+mn-cs"/>
                        <a:sym typeface="Arial"/>
                      </a:endParaRPr>
                    </a:p>
                  </a:txBody>
                  <a:tcPr marL="9525" marR="9525" marT="0" marB="0" anchor="ctr">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50000"/>
                        <a:alpha val="20000"/>
                      </a:schemeClr>
                    </a:solidFill>
                  </a:tcPr>
                </a:tc>
                <a:tc hMerge="1">
                  <a:txBody>
                    <a:bodyPr/>
                    <a:lstStyle/>
                    <a:p>
                      <a:pPr algn="ctr" fontAlgn="ctr"/>
                      <a:endParaRPr lang="ru-KZ" sz="800" b="0" i="0" u="none" strike="noStrike" cap="none" dirty="0">
                        <a:solidFill>
                          <a:srgbClr val="007F76"/>
                        </a:solidFill>
                        <a:effectLst/>
                        <a:latin typeface="Arial Narrow" panose="020B0606020202030204" pitchFamily="34" charset="0"/>
                        <a:ea typeface="+mn-ea"/>
                        <a:cs typeface="+mn-cs"/>
                        <a:sym typeface="Arial"/>
                      </a:endParaRPr>
                    </a:p>
                  </a:txBody>
                  <a:tcPr marL="9525" marR="9525" marT="0" marB="0" anchor="ctr">
                    <a:lnL w="12700" cap="flat" cmpd="sng" algn="ctr">
                      <a:solidFill>
                        <a:schemeClr val="tx1"/>
                      </a:solidFill>
                      <a:prstDash val="solid"/>
                      <a:round/>
                      <a:headEnd type="none" w="med" len="med"/>
                      <a:tailEnd type="none" w="med" len="med"/>
                    </a:lnL>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007F76">
                        <a:alpha val="20000"/>
                      </a:srgbClr>
                    </a:solidFill>
                  </a:tcPr>
                </a:tc>
                <a:tc hMerge="1">
                  <a:txBody>
                    <a:bodyPr/>
                    <a:lstStyle/>
                    <a:p>
                      <a:pPr algn="ctr" fontAlgn="ctr"/>
                      <a:endParaRPr lang="ru-KZ" sz="800" b="0" i="0" u="none" strike="noStrike" cap="none" dirty="0">
                        <a:solidFill>
                          <a:schemeClr val="tx1"/>
                        </a:solidFill>
                        <a:effectLst/>
                        <a:latin typeface="Arial Narrow" panose="020B0606020202030204" pitchFamily="34" charset="0"/>
                        <a:ea typeface="+mn-ea"/>
                        <a:cs typeface="+mn-cs"/>
                        <a:sym typeface="Arial"/>
                      </a:endParaRPr>
                    </a:p>
                  </a:txBody>
                  <a:tcPr marL="9525" marR="9525" marT="0" marB="0" anchor="ct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50000"/>
                        <a:alpha val="20000"/>
                      </a:schemeClr>
                    </a:solidFill>
                  </a:tcPr>
                </a:tc>
                <a:tc hMerge="1">
                  <a:txBody>
                    <a:bodyPr/>
                    <a:lstStyle/>
                    <a:p>
                      <a:pPr algn="ctr" fontAlgn="ctr"/>
                      <a:endParaRPr lang="ru-KZ" sz="800" b="0" i="0" u="none" strike="noStrike" cap="none" dirty="0">
                        <a:solidFill>
                          <a:srgbClr val="007F76"/>
                        </a:solidFill>
                        <a:effectLst/>
                        <a:latin typeface="Arial Narrow" panose="020B0606020202030204" pitchFamily="34" charset="0"/>
                        <a:ea typeface="+mn-ea"/>
                        <a:cs typeface="+mn-cs"/>
                        <a:sym typeface="Arial"/>
                      </a:endParaRPr>
                    </a:p>
                  </a:txBody>
                  <a:tcPr marL="9525" marR="9525" marT="0" marB="0" anchor="ct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007F76">
                        <a:alpha val="20000"/>
                      </a:srgbClr>
                    </a:solidFill>
                  </a:tcPr>
                </a:tc>
                <a:tc hMerge="1">
                  <a:txBody>
                    <a:bodyPr/>
                    <a:lstStyle/>
                    <a:p>
                      <a:pPr algn="ctr" fontAlgn="ctr"/>
                      <a:endParaRPr lang="ru-KZ" sz="800" b="0" i="0" u="none" strike="noStrike" cap="none" dirty="0">
                        <a:solidFill>
                          <a:srgbClr val="007F76"/>
                        </a:solidFill>
                        <a:effectLst/>
                        <a:latin typeface="Arial Narrow" panose="020B0606020202030204" pitchFamily="34" charset="0"/>
                        <a:ea typeface="+mn-ea"/>
                        <a:cs typeface="+mn-cs"/>
                        <a:sym typeface="Arial"/>
                      </a:endParaRPr>
                    </a:p>
                  </a:txBody>
                  <a:tcPr marL="9525" marR="9525" marT="0" marB="0" anchor="ct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007F76">
                        <a:alpha val="20000"/>
                      </a:srgbClr>
                    </a:solidFill>
                  </a:tcPr>
                </a:tc>
                <a:tc hMerge="1">
                  <a:txBody>
                    <a:bodyPr/>
                    <a:lstStyle/>
                    <a:p>
                      <a:pPr algn="ctr" fontAlgn="ctr"/>
                      <a:endParaRPr lang="ru-KZ" sz="800" b="0" i="0" u="none" strike="noStrike" cap="none" dirty="0">
                        <a:solidFill>
                          <a:srgbClr val="007F76"/>
                        </a:solidFill>
                        <a:effectLst/>
                        <a:latin typeface="Arial Narrow" panose="020B0606020202030204" pitchFamily="34" charset="0"/>
                        <a:ea typeface="+mn-ea"/>
                        <a:cs typeface="+mn-cs"/>
                        <a:sym typeface="Arial"/>
                      </a:endParaRPr>
                    </a:p>
                  </a:txBody>
                  <a:tcPr marL="9525" marR="9525" marT="0" marB="0" anchor="ct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007F76">
                        <a:alpha val="20000"/>
                      </a:srgbClr>
                    </a:solidFill>
                  </a:tcPr>
                </a:tc>
                <a:tc hMerge="1">
                  <a:txBody>
                    <a:bodyPr/>
                    <a:lstStyle/>
                    <a:p>
                      <a:pPr algn="ctr" fontAlgn="ctr"/>
                      <a:endParaRPr lang="ru-KZ" sz="800" b="0" i="0" u="none" strike="noStrike" cap="none" dirty="0">
                        <a:solidFill>
                          <a:srgbClr val="007F76"/>
                        </a:solidFill>
                        <a:effectLst/>
                        <a:latin typeface="Arial Narrow" panose="020B0606020202030204" pitchFamily="34" charset="0"/>
                        <a:ea typeface="+mn-ea"/>
                        <a:cs typeface="+mn-cs"/>
                        <a:sym typeface="Arial"/>
                      </a:endParaRPr>
                    </a:p>
                  </a:txBody>
                  <a:tcPr marL="9525" marR="9525" marT="0" marB="0" anchor="ct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007F76">
                        <a:alpha val="20000"/>
                      </a:srgbClr>
                    </a:solidFill>
                  </a:tcPr>
                </a:tc>
                <a:extLst>
                  <a:ext uri="{0D108BD9-81ED-4DB2-BD59-A6C34878D82A}">
                    <a16:rowId xmlns:a16="http://schemas.microsoft.com/office/drawing/2014/main" val="2562410137"/>
                  </a:ext>
                </a:extLst>
              </a:tr>
              <a:tr h="144837">
                <a:tc>
                  <a:txBody>
                    <a:bodyPr/>
                    <a:lstStyle/>
                    <a:p>
                      <a:pPr algn="ctr" fontAlgn="b"/>
                      <a:r>
                        <a:rPr lang="ru-RU" sz="800" u="none" strike="noStrike" dirty="0">
                          <a:solidFill>
                            <a:schemeClr val="accent6">
                              <a:lumMod val="50000"/>
                            </a:schemeClr>
                          </a:solidFill>
                          <a:effectLst/>
                          <a:latin typeface="Arial Narrow" panose="020B0606020202030204" pitchFamily="34" charset="0"/>
                        </a:rPr>
                        <a:t>1</a:t>
                      </a:r>
                      <a:endParaRPr lang="en-US" sz="800" b="0" i="0" u="none" strike="noStrike" dirty="0">
                        <a:solidFill>
                          <a:schemeClr val="accent6">
                            <a:lumMod val="50000"/>
                          </a:schemeClr>
                        </a:solidFill>
                        <a:effectLst/>
                        <a:latin typeface="Arial Narrow" panose="020B0606020202030204" pitchFamily="34" charset="0"/>
                      </a:endParaRPr>
                    </a:p>
                  </a:txBody>
                  <a:tcPr marL="9525" marR="9525" marT="0" marB="0" anchor="ctr">
                    <a:lnT w="12700" cap="flat" cmpd="sng" algn="ctr">
                      <a:solidFill>
                        <a:schemeClr val="tx1"/>
                      </a:solidFill>
                      <a:prstDash val="solid"/>
                      <a:round/>
                      <a:headEnd type="none" w="med" len="med"/>
                      <a:tailEnd type="none" w="med" len="med"/>
                    </a:lnT>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9116-0</a:t>
                      </a:r>
                    </a:p>
                  </a:txBody>
                  <a:tcPr marL="9525" marR="9525" marT="9525" marB="0" anchor="ctr">
                    <a:lnT w="12700" cap="flat" cmpd="sng" algn="ctr">
                      <a:solidFill>
                        <a:schemeClr val="tx1"/>
                      </a:solidFill>
                      <a:prstDash val="solid"/>
                      <a:round/>
                      <a:headEnd type="none" w="med" len="med"/>
                      <a:tailEnd type="none" w="med" len="med"/>
                    </a:lnT>
                    <a:solidFill>
                      <a:schemeClr val="accent6">
                        <a:lumMod val="50000"/>
                        <a:alpha val="1000"/>
                      </a:schemeClr>
                    </a:solidFill>
                  </a:tcPr>
                </a:tc>
                <a:tc>
                  <a:txBody>
                    <a:bodyPr/>
                    <a:lstStyle/>
                    <a:p>
                      <a:pPr marL="72000" algn="l" fontAlgn="ctr"/>
                      <a:r>
                        <a:rPr lang="ru-RU" sz="800" b="0" i="0" u="none" strike="noStrike" dirty="0">
                          <a:solidFill>
                            <a:srgbClr val="000000"/>
                          </a:solidFill>
                          <a:effectLst/>
                          <a:latin typeface="Arial Narrow" panose="020B0606020202030204" pitchFamily="34" charset="0"/>
                        </a:rPr>
                        <a:t>Аула </a:t>
                      </a:r>
                      <a:r>
                        <a:rPr lang="ru-RU" sz="800" b="0" i="0" u="none" strike="noStrike" dirty="0" err="1">
                          <a:solidFill>
                            <a:srgbClr val="000000"/>
                          </a:solidFill>
                          <a:effectLst/>
                          <a:latin typeface="Arial Narrow" panose="020B0606020202030204" pitchFamily="34" charset="0"/>
                        </a:rPr>
                        <a:t>сыпырушылар</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және</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ашық</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аумақтарды</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тазалаушылар</a:t>
                      </a:r>
                      <a:endParaRPr lang="ru-RU" sz="800" b="0" i="0" u="none" strike="noStrike" dirty="0">
                        <a:solidFill>
                          <a:srgbClr val="000000"/>
                        </a:solidFill>
                        <a:effectLst/>
                        <a:latin typeface="Arial Narrow" panose="020B0606020202030204" pitchFamily="34" charset="0"/>
                      </a:endParaRPr>
                    </a:p>
                  </a:txBody>
                  <a:tcPr marL="9525" marR="9525" marT="9525" marB="0" anchor="ctr">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1 776</a:t>
                      </a:r>
                    </a:p>
                  </a:txBody>
                  <a:tcPr marL="9525" marR="9525" marT="9525" marB="0" anchor="ctr">
                    <a:lnL w="12700" cap="flat" cmpd="sng" algn="ctr">
                      <a:solidFill>
                        <a:schemeClr val="tx1"/>
                      </a:solidFill>
                      <a:prstDash val="solid"/>
                      <a:round/>
                      <a:headEnd type="none" w="med" len="med"/>
                      <a:tailEnd type="none" w="med" len="med"/>
                    </a:lnL>
                    <a:lnT w="12700" cap="flat" cmpd="sng" algn="ctr">
                      <a:solidFill>
                        <a:schemeClr val="tx1"/>
                      </a:solidFill>
                      <a:prstDash val="solid"/>
                      <a:round/>
                      <a:headEnd type="none" w="med" len="med"/>
                      <a:tailEnd type="none" w="med" len="med"/>
                    </a:lnT>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80</a:t>
                      </a:r>
                    </a:p>
                  </a:txBody>
                  <a:tcPr marL="9525" marR="9525" marT="9525" marB="0" anchor="ctr">
                    <a:lnT w="12700" cap="flat" cmpd="sng" algn="ctr">
                      <a:solidFill>
                        <a:schemeClr val="tx1"/>
                      </a:solidFill>
                      <a:prstDash val="solid"/>
                      <a:round/>
                      <a:headEnd type="none" w="med" len="med"/>
                      <a:tailEnd type="none" w="med" len="med"/>
                    </a:lnT>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949</a:t>
                      </a:r>
                    </a:p>
                  </a:txBody>
                  <a:tcPr marL="9525" marR="9525" marT="9525" marB="0" anchor="ctr">
                    <a:lnT w="12700" cap="flat" cmpd="sng" algn="ctr">
                      <a:solidFill>
                        <a:schemeClr val="tx1"/>
                      </a:solidFill>
                      <a:prstDash val="solid"/>
                      <a:round/>
                      <a:headEnd type="none" w="med" len="med"/>
                      <a:tailEnd type="none" w="med" len="med"/>
                    </a:lnT>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585</a:t>
                      </a:r>
                    </a:p>
                  </a:txBody>
                  <a:tcPr marL="9525" marR="9525" marT="9525" marB="0" anchor="ctr">
                    <a:lnT w="12700" cap="flat" cmpd="sng" algn="ctr">
                      <a:solidFill>
                        <a:schemeClr val="tx1"/>
                      </a:solidFill>
                      <a:prstDash val="solid"/>
                      <a:round/>
                      <a:headEnd type="none" w="med" len="med"/>
                      <a:tailEnd type="none" w="med" len="med"/>
                    </a:lnT>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162</a:t>
                      </a:r>
                    </a:p>
                  </a:txBody>
                  <a:tcPr marL="9525" marR="9525" marT="9525" marB="0" anchor="ctr">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2 520</a:t>
                      </a:r>
                    </a:p>
                  </a:txBody>
                  <a:tcPr marL="9525" marR="9525" marT="9525" marB="0" anchor="ctr">
                    <a:lnL w="12700" cap="flat" cmpd="sng" algn="ctr">
                      <a:solidFill>
                        <a:schemeClr val="tx1"/>
                      </a:solidFill>
                      <a:prstDash val="solid"/>
                      <a:round/>
                      <a:headEnd type="none" w="med" len="med"/>
                      <a:tailEnd type="none" w="med" len="med"/>
                    </a:lnL>
                    <a:lnT w="12700" cap="flat" cmpd="sng" algn="ctr">
                      <a:solidFill>
                        <a:schemeClr val="tx1"/>
                      </a:solidFill>
                      <a:prstDash val="solid"/>
                      <a:round/>
                      <a:headEnd type="none" w="med" len="med"/>
                      <a:tailEnd type="none" w="med" len="med"/>
                    </a:lnT>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159</a:t>
                      </a:r>
                    </a:p>
                  </a:txBody>
                  <a:tcPr marL="9525" marR="9525" marT="9525" marB="0" anchor="ctr">
                    <a:lnT w="12700" cap="flat" cmpd="sng" algn="ctr">
                      <a:solidFill>
                        <a:schemeClr val="tx1"/>
                      </a:solidFill>
                      <a:prstDash val="solid"/>
                      <a:round/>
                      <a:headEnd type="none" w="med" len="med"/>
                      <a:tailEnd type="none" w="med" len="med"/>
                    </a:lnT>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545</a:t>
                      </a:r>
                    </a:p>
                  </a:txBody>
                  <a:tcPr marL="9525" marR="9525" marT="9525" marB="0" anchor="ctr">
                    <a:lnT w="12700" cap="flat" cmpd="sng" algn="ctr">
                      <a:solidFill>
                        <a:schemeClr val="tx1"/>
                      </a:solidFill>
                      <a:prstDash val="solid"/>
                      <a:round/>
                      <a:headEnd type="none" w="med" len="med"/>
                      <a:tailEnd type="none" w="med" len="med"/>
                    </a:lnT>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983</a:t>
                      </a:r>
                    </a:p>
                  </a:txBody>
                  <a:tcPr marL="9525" marR="9525" marT="9525" marB="0" anchor="ctr">
                    <a:lnT w="12700" cap="flat" cmpd="sng" algn="ctr">
                      <a:solidFill>
                        <a:schemeClr val="tx1"/>
                      </a:solidFill>
                      <a:prstDash val="solid"/>
                      <a:round/>
                      <a:headEnd type="none" w="med" len="med"/>
                      <a:tailEnd type="none" w="med" len="med"/>
                    </a:lnT>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833</a:t>
                      </a:r>
                    </a:p>
                  </a:txBody>
                  <a:tcPr marL="9525" marR="9525" marT="9525" marB="0" anchor="ctr">
                    <a:lnT w="12700" cap="flat" cmpd="sng" algn="ctr">
                      <a:solidFill>
                        <a:schemeClr val="tx1"/>
                      </a:solidFill>
                      <a:prstDash val="solid"/>
                      <a:round/>
                      <a:headEnd type="none" w="med" len="med"/>
                      <a:tailEnd type="none" w="med" len="med"/>
                    </a:lnT>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12,9%</a:t>
                      </a:r>
                    </a:p>
                  </a:txBody>
                  <a:tcPr marL="9525" marR="9525" marT="9525" marB="0" anchor="ctr">
                    <a:lnT w="12700" cap="flat" cmpd="sng" algn="ctr">
                      <a:solidFill>
                        <a:schemeClr val="tx1"/>
                      </a:solidFill>
                      <a:prstDash val="solid"/>
                      <a:round/>
                      <a:headEnd type="none" w="med" len="med"/>
                      <a:tailEnd type="none" w="med" len="med"/>
                    </a:lnT>
                    <a:solidFill>
                      <a:schemeClr val="accent6">
                        <a:lumMod val="50000"/>
                        <a:alpha val="1000"/>
                      </a:schemeClr>
                    </a:solidFill>
                  </a:tcPr>
                </a:tc>
                <a:extLst>
                  <a:ext uri="{0D108BD9-81ED-4DB2-BD59-A6C34878D82A}">
                    <a16:rowId xmlns:a16="http://schemas.microsoft.com/office/drawing/2014/main" val="1295061941"/>
                  </a:ext>
                </a:extLst>
              </a:tr>
              <a:tr h="144837">
                <a:tc>
                  <a:txBody>
                    <a:bodyPr/>
                    <a:lstStyle/>
                    <a:p>
                      <a:pPr algn="ctr" fontAlgn="b"/>
                      <a:r>
                        <a:rPr lang="ru-RU" sz="800" b="0" i="0" u="none" strike="noStrike" dirty="0">
                          <a:solidFill>
                            <a:schemeClr val="accent6">
                              <a:lumMod val="50000"/>
                            </a:schemeClr>
                          </a:solidFill>
                          <a:effectLst/>
                          <a:latin typeface="Arial Narrow" panose="020B0606020202030204" pitchFamily="34" charset="0"/>
                        </a:rPr>
                        <a:t>2</a:t>
                      </a:r>
                      <a:endParaRPr lang="en-US" sz="800" b="0" i="0" u="none" strike="noStrike" dirty="0">
                        <a:solidFill>
                          <a:schemeClr val="accent6">
                            <a:lumMod val="50000"/>
                          </a:schemeClr>
                        </a:solidFill>
                        <a:effectLst/>
                        <a:latin typeface="Arial Narrow" panose="020B0606020202030204" pitchFamily="34" charset="0"/>
                      </a:endParaRPr>
                    </a:p>
                  </a:txBody>
                  <a:tcPr marL="9525" marR="9525" marT="0" marB="0" anchor="ctr">
                    <a:solidFill>
                      <a:schemeClr val="accent6">
                        <a:lumMod val="75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2350-3</a:t>
                      </a:r>
                    </a:p>
                  </a:txBody>
                  <a:tcPr marL="9525" marR="9525" marT="9525" marB="0" anchor="ctr">
                    <a:solidFill>
                      <a:schemeClr val="accent6">
                        <a:lumMod val="75000"/>
                        <a:alpha val="20000"/>
                      </a:schemeClr>
                    </a:solidFill>
                  </a:tcPr>
                </a:tc>
                <a:tc>
                  <a:txBody>
                    <a:bodyPr/>
                    <a:lstStyle/>
                    <a:p>
                      <a:pPr marL="72000" algn="l" fontAlgn="ctr"/>
                      <a:r>
                        <a:rPr lang="ru-RU" sz="800" b="0" i="0" u="none" strike="noStrike" dirty="0" err="1">
                          <a:solidFill>
                            <a:srgbClr val="000000"/>
                          </a:solidFill>
                          <a:effectLst/>
                          <a:latin typeface="Arial Narrow" panose="020B0606020202030204" pitchFamily="34" charset="0"/>
                        </a:rPr>
                        <a:t>Қоғамдық</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ғылымдар</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бойынша</a:t>
                      </a:r>
                      <a:r>
                        <a:rPr lang="ru-RU" sz="800" b="0" i="0" u="none" strike="noStrike" dirty="0">
                          <a:solidFill>
                            <a:srgbClr val="000000"/>
                          </a:solidFill>
                          <a:effectLst/>
                          <a:latin typeface="Arial Narrow" panose="020B0606020202030204" pitchFamily="34" charset="0"/>
                        </a:rPr>
                        <a:t> орта </a:t>
                      </a:r>
                      <a:r>
                        <a:rPr lang="ru-RU" sz="800" b="0" i="0" u="none" strike="noStrike" dirty="0" err="1">
                          <a:solidFill>
                            <a:srgbClr val="000000"/>
                          </a:solidFill>
                          <a:effectLst/>
                          <a:latin typeface="Arial Narrow" panose="020B0606020202030204" pitchFamily="34" charset="0"/>
                        </a:rPr>
                        <a:t>мектеп</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мұғалімдері</a:t>
                      </a:r>
                      <a:endParaRPr lang="ru-RU" sz="800" b="0" i="0" u="none" strike="noStrike" dirty="0">
                        <a:solidFill>
                          <a:srgbClr val="000000"/>
                        </a:solidFill>
                        <a:effectLst/>
                        <a:latin typeface="Arial Narrow" panose="020B0606020202030204" pitchFamily="34" charset="0"/>
                      </a:endParaRPr>
                    </a:p>
                  </a:txBody>
                  <a:tcPr marL="9525" marR="9525" marT="9525" marB="0" anchor="ctr">
                    <a:lnR w="12700" cap="flat" cmpd="sng" algn="ctr">
                      <a:solidFill>
                        <a:schemeClr val="tx1"/>
                      </a:solidFill>
                      <a:prstDash val="solid"/>
                      <a:round/>
                      <a:headEnd type="none" w="med" len="med"/>
                      <a:tailEnd type="none" w="med" len="med"/>
                    </a:lnR>
                    <a:solidFill>
                      <a:schemeClr val="accent6">
                        <a:lumMod val="75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616</a:t>
                      </a:r>
                    </a:p>
                  </a:txBody>
                  <a:tcPr marL="9525" marR="9525" marT="9525" marB="0" anchor="ctr">
                    <a:lnL w="12700" cap="flat" cmpd="sng" algn="ctr">
                      <a:solidFill>
                        <a:schemeClr val="tx1"/>
                      </a:solidFill>
                      <a:prstDash val="solid"/>
                      <a:round/>
                      <a:headEnd type="none" w="med" len="med"/>
                      <a:tailEnd type="none" w="med" len="med"/>
                    </a:lnL>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86</a:t>
                      </a:r>
                    </a:p>
                  </a:txBody>
                  <a:tcPr marL="9525" marR="9525" marT="9525" marB="0" anchor="c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94</a:t>
                      </a:r>
                    </a:p>
                  </a:txBody>
                  <a:tcPr marL="9525" marR="9525" marT="9525" marB="0" anchor="c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329</a:t>
                      </a:r>
                    </a:p>
                  </a:txBody>
                  <a:tcPr marL="9525" marR="9525" marT="9525" marB="0" anchor="c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107</a:t>
                      </a:r>
                    </a:p>
                  </a:txBody>
                  <a:tcPr marL="9525" marR="9525" marT="9525" marB="0" anchor="ctr">
                    <a:lnR w="12700" cap="flat" cmpd="sng" algn="ctr">
                      <a:solidFill>
                        <a:schemeClr val="tx1"/>
                      </a:solidFill>
                      <a:prstDash val="solid"/>
                      <a:round/>
                      <a:headEnd type="none" w="med" len="med"/>
                      <a:tailEnd type="none" w="med" len="med"/>
                    </a:ln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693</a:t>
                      </a:r>
                    </a:p>
                  </a:txBody>
                  <a:tcPr marL="9525" marR="9525" marT="9525" marB="0" anchor="ctr">
                    <a:lnL w="12700" cap="flat" cmpd="sng" algn="ctr">
                      <a:solidFill>
                        <a:schemeClr val="tx1"/>
                      </a:solidFill>
                      <a:prstDash val="solid"/>
                      <a:round/>
                      <a:headEnd type="none" w="med" len="med"/>
                      <a:tailEnd type="none" w="med" len="med"/>
                    </a:lnL>
                    <a:solidFill>
                      <a:schemeClr val="accent6">
                        <a:lumMod val="75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114</a:t>
                      </a:r>
                    </a:p>
                  </a:txBody>
                  <a:tcPr marL="9525" marR="9525" marT="9525" marB="0" anchor="c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120</a:t>
                      </a:r>
                    </a:p>
                  </a:txBody>
                  <a:tcPr marL="9525" marR="9525" marT="9525" marB="0" anchor="ctr">
                    <a:solidFill>
                      <a:schemeClr val="accent6">
                        <a:lumMod val="75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115</a:t>
                      </a:r>
                    </a:p>
                  </a:txBody>
                  <a:tcPr marL="9525" marR="9525" marT="9525" marB="0" anchor="ctr">
                    <a:solidFill>
                      <a:schemeClr val="accent6">
                        <a:lumMod val="75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344</a:t>
                      </a:r>
                    </a:p>
                  </a:txBody>
                  <a:tcPr marL="9525" marR="9525" marT="9525" marB="0" anchor="ctr">
                    <a:solidFill>
                      <a:schemeClr val="accent6">
                        <a:lumMod val="75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3,5%</a:t>
                      </a:r>
                    </a:p>
                  </a:txBody>
                  <a:tcPr marL="9525" marR="9525" marT="9525" marB="0" anchor="ctr">
                    <a:solidFill>
                      <a:schemeClr val="accent6">
                        <a:lumMod val="75000"/>
                        <a:alpha val="20000"/>
                      </a:schemeClr>
                    </a:solidFill>
                  </a:tcPr>
                </a:tc>
                <a:extLst>
                  <a:ext uri="{0D108BD9-81ED-4DB2-BD59-A6C34878D82A}">
                    <a16:rowId xmlns:a16="http://schemas.microsoft.com/office/drawing/2014/main" val="750895560"/>
                  </a:ext>
                </a:extLst>
              </a:tr>
              <a:tr h="144837">
                <a:tc>
                  <a:txBody>
                    <a:bodyPr/>
                    <a:lstStyle/>
                    <a:p>
                      <a:pPr algn="ctr" fontAlgn="b"/>
                      <a:r>
                        <a:rPr lang="ru-RU" sz="800" b="0" i="0" u="none" strike="noStrike" dirty="0">
                          <a:solidFill>
                            <a:schemeClr val="accent6">
                              <a:lumMod val="50000"/>
                            </a:schemeClr>
                          </a:solidFill>
                          <a:effectLst/>
                          <a:latin typeface="Arial Narrow" panose="020B0606020202030204" pitchFamily="34" charset="0"/>
                        </a:rPr>
                        <a:t>3</a:t>
                      </a:r>
                      <a:endParaRPr lang="en-US" sz="800" b="0" i="0" u="none" strike="noStrike" dirty="0">
                        <a:solidFill>
                          <a:schemeClr val="accent6">
                            <a:lumMod val="50000"/>
                          </a:schemeClr>
                        </a:solidFill>
                        <a:effectLst/>
                        <a:latin typeface="Arial Narrow" panose="020B0606020202030204" pitchFamily="34" charset="0"/>
                      </a:endParaRPr>
                    </a:p>
                  </a:txBody>
                  <a:tcPr marL="9525" marR="9525" marT="0"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2350-2</a:t>
                      </a:r>
                    </a:p>
                  </a:txBody>
                  <a:tcPr marL="9525" marR="9525" marT="9525" marB="0" anchor="ctr">
                    <a:solidFill>
                      <a:schemeClr val="accent6">
                        <a:lumMod val="50000"/>
                        <a:alpha val="1000"/>
                      </a:schemeClr>
                    </a:solidFill>
                  </a:tcPr>
                </a:tc>
                <a:tc>
                  <a:txBody>
                    <a:bodyPr/>
                    <a:lstStyle/>
                    <a:p>
                      <a:pPr marL="72000" algn="l" fontAlgn="ctr"/>
                      <a:r>
                        <a:rPr lang="ru-RU" sz="800" b="0" i="0" u="none" strike="noStrike" dirty="0">
                          <a:solidFill>
                            <a:srgbClr val="000000"/>
                          </a:solidFill>
                          <a:effectLst/>
                          <a:latin typeface="Arial Narrow" panose="020B0606020202030204" pitchFamily="34" charset="0"/>
                        </a:rPr>
                        <a:t>Математика </a:t>
                      </a:r>
                      <a:r>
                        <a:rPr lang="ru-RU" sz="800" b="0" i="0" u="none" strike="noStrike" dirty="0" err="1">
                          <a:solidFill>
                            <a:srgbClr val="000000"/>
                          </a:solidFill>
                          <a:effectLst/>
                          <a:latin typeface="Arial Narrow" panose="020B0606020202030204" pitchFamily="34" charset="0"/>
                        </a:rPr>
                        <a:t>ғылымдары</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бойынша</a:t>
                      </a:r>
                      <a:r>
                        <a:rPr lang="ru-RU" sz="800" b="0" i="0" u="none" strike="noStrike" dirty="0">
                          <a:solidFill>
                            <a:srgbClr val="000000"/>
                          </a:solidFill>
                          <a:effectLst/>
                          <a:latin typeface="Arial Narrow" panose="020B0606020202030204" pitchFamily="34" charset="0"/>
                        </a:rPr>
                        <a:t> орта </a:t>
                      </a:r>
                      <a:r>
                        <a:rPr lang="ru-RU" sz="800" b="0" i="0" u="none" strike="noStrike" dirty="0" err="1">
                          <a:solidFill>
                            <a:srgbClr val="000000"/>
                          </a:solidFill>
                          <a:effectLst/>
                          <a:latin typeface="Arial Narrow" panose="020B0606020202030204" pitchFamily="34" charset="0"/>
                        </a:rPr>
                        <a:t>мектеп</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мұғалімдері</a:t>
                      </a:r>
                      <a:endParaRPr lang="ru-RU" sz="800" b="0" i="0" u="none" strike="noStrike" dirty="0">
                        <a:solidFill>
                          <a:srgbClr val="000000"/>
                        </a:solidFill>
                        <a:effectLst/>
                        <a:latin typeface="Arial Narrow" panose="020B0606020202030204" pitchFamily="34" charset="0"/>
                      </a:endParaRPr>
                    </a:p>
                  </a:txBody>
                  <a:tcPr marL="9525" marR="9525" marT="9525" marB="0" anchor="ctr">
                    <a:lnR w="12700" cap="flat" cmpd="sng" algn="ctr">
                      <a:solidFill>
                        <a:schemeClr val="tx1"/>
                      </a:solidFill>
                      <a:prstDash val="solid"/>
                      <a:round/>
                      <a:headEnd type="none" w="med" len="med"/>
                      <a:tailEnd type="none" w="med" len="med"/>
                    </a:ln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363</a:t>
                      </a:r>
                    </a:p>
                  </a:txBody>
                  <a:tcPr marL="9525" marR="9525" marT="9525" marB="0" anchor="ctr">
                    <a:lnL w="12700" cap="flat" cmpd="sng" algn="ctr">
                      <a:solidFill>
                        <a:schemeClr val="tx1"/>
                      </a:solidFill>
                      <a:prstDash val="solid"/>
                      <a:round/>
                      <a:headEnd type="none" w="med" len="med"/>
                      <a:tailEnd type="none" w="med" len="med"/>
                    </a:lnL>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55</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62</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190</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56</a:t>
                      </a:r>
                    </a:p>
                  </a:txBody>
                  <a:tcPr marL="9525" marR="9525" marT="9525" marB="0" anchor="ctr">
                    <a:lnR w="12700" cap="flat" cmpd="sng" algn="ctr">
                      <a:solidFill>
                        <a:schemeClr val="tx1"/>
                      </a:solidFill>
                      <a:prstDash val="solid"/>
                      <a:round/>
                      <a:headEnd type="none" w="med" len="med"/>
                      <a:tailEnd type="none" w="med" len="med"/>
                    </a:ln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452</a:t>
                      </a:r>
                    </a:p>
                  </a:txBody>
                  <a:tcPr marL="9525" marR="9525" marT="9525" marB="0" anchor="ctr">
                    <a:lnL w="12700" cap="flat" cmpd="sng" algn="ctr">
                      <a:solidFill>
                        <a:schemeClr val="tx1"/>
                      </a:solidFill>
                      <a:prstDash val="solid"/>
                      <a:round/>
                      <a:headEnd type="none" w="med" len="med"/>
                      <a:tailEnd type="none" w="med" len="med"/>
                    </a:lnL>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52</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104</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101</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195</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2,3%</a:t>
                      </a:r>
                    </a:p>
                  </a:txBody>
                  <a:tcPr marL="9525" marR="9525" marT="9525" marB="0" anchor="ctr">
                    <a:solidFill>
                      <a:schemeClr val="accent6">
                        <a:lumMod val="50000"/>
                        <a:alpha val="1000"/>
                      </a:schemeClr>
                    </a:solidFill>
                  </a:tcPr>
                </a:tc>
                <a:extLst>
                  <a:ext uri="{0D108BD9-81ED-4DB2-BD59-A6C34878D82A}">
                    <a16:rowId xmlns:a16="http://schemas.microsoft.com/office/drawing/2014/main" val="761244194"/>
                  </a:ext>
                </a:extLst>
              </a:tr>
              <a:tr h="144837">
                <a:tc>
                  <a:txBody>
                    <a:bodyPr/>
                    <a:lstStyle/>
                    <a:p>
                      <a:pPr algn="ctr" fontAlgn="b"/>
                      <a:r>
                        <a:rPr lang="ru-RU" sz="800" b="0" i="0" u="none" strike="noStrike" dirty="0">
                          <a:solidFill>
                            <a:schemeClr val="accent6">
                              <a:lumMod val="50000"/>
                            </a:schemeClr>
                          </a:solidFill>
                          <a:effectLst/>
                          <a:latin typeface="Arial Narrow" panose="020B0606020202030204" pitchFamily="34" charset="0"/>
                        </a:rPr>
                        <a:t>4</a:t>
                      </a:r>
                      <a:endParaRPr lang="en-US" sz="800" b="0" i="0" u="none" strike="noStrike" dirty="0">
                        <a:solidFill>
                          <a:schemeClr val="accent6">
                            <a:lumMod val="50000"/>
                          </a:schemeClr>
                        </a:solidFill>
                        <a:effectLst/>
                        <a:latin typeface="Arial Narrow" panose="020B0606020202030204" pitchFamily="34" charset="0"/>
                      </a:endParaRPr>
                    </a:p>
                  </a:txBody>
                  <a:tcPr marL="9525" marR="9525" marT="0" marB="0" anchor="ctr">
                    <a:solidFill>
                      <a:schemeClr val="accent6">
                        <a:lumMod val="75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2362-0</a:t>
                      </a:r>
                    </a:p>
                  </a:txBody>
                  <a:tcPr marL="9525" marR="9525" marT="9525" marB="0" anchor="ctr">
                    <a:solidFill>
                      <a:schemeClr val="accent6">
                        <a:lumMod val="75000"/>
                        <a:alpha val="20000"/>
                      </a:schemeClr>
                    </a:solidFill>
                  </a:tcPr>
                </a:tc>
                <a:tc>
                  <a:txBody>
                    <a:bodyPr/>
                    <a:lstStyle/>
                    <a:p>
                      <a:pPr marL="72000" algn="l" fontAlgn="ctr"/>
                      <a:r>
                        <a:rPr lang="ru-RU" sz="800" b="0" i="0" u="none" strike="noStrike" dirty="0" err="1">
                          <a:solidFill>
                            <a:srgbClr val="000000"/>
                          </a:solidFill>
                          <a:effectLst/>
                          <a:latin typeface="Arial Narrow" panose="020B0606020202030204" pitchFamily="34" charset="0"/>
                        </a:rPr>
                        <a:t>Мектепке</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дейінгі</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білім</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берудегі</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тәрбиешілер</a:t>
                      </a:r>
                      <a:endParaRPr lang="ru-RU" sz="800" b="0" i="0" u="none" strike="noStrike" dirty="0">
                        <a:solidFill>
                          <a:srgbClr val="000000"/>
                        </a:solidFill>
                        <a:effectLst/>
                        <a:latin typeface="Arial Narrow" panose="020B0606020202030204" pitchFamily="34" charset="0"/>
                      </a:endParaRPr>
                    </a:p>
                  </a:txBody>
                  <a:tcPr marL="9525" marR="9525" marT="9525" marB="0" anchor="ctr">
                    <a:lnR w="12700" cap="flat" cmpd="sng" algn="ctr">
                      <a:solidFill>
                        <a:schemeClr val="tx1"/>
                      </a:solidFill>
                      <a:prstDash val="solid"/>
                      <a:round/>
                      <a:headEnd type="none" w="med" len="med"/>
                      <a:tailEnd type="none" w="med" len="med"/>
                    </a:lnR>
                    <a:solidFill>
                      <a:schemeClr val="accent6">
                        <a:lumMod val="75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393</a:t>
                      </a:r>
                    </a:p>
                  </a:txBody>
                  <a:tcPr marL="9525" marR="9525" marT="9525" marB="0" anchor="ctr">
                    <a:lnL w="12700" cap="flat" cmpd="sng" algn="ctr">
                      <a:solidFill>
                        <a:schemeClr val="tx1"/>
                      </a:solidFill>
                      <a:prstDash val="solid"/>
                      <a:round/>
                      <a:headEnd type="none" w="med" len="med"/>
                      <a:tailEnd type="none" w="med" len="med"/>
                    </a:lnL>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78</a:t>
                      </a:r>
                    </a:p>
                  </a:txBody>
                  <a:tcPr marL="9525" marR="9525" marT="9525" marB="0" anchor="c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65</a:t>
                      </a:r>
                    </a:p>
                  </a:txBody>
                  <a:tcPr marL="9525" marR="9525" marT="9525" marB="0" anchor="c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146</a:t>
                      </a:r>
                    </a:p>
                  </a:txBody>
                  <a:tcPr marL="9525" marR="9525" marT="9525" marB="0" anchor="c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104</a:t>
                      </a:r>
                    </a:p>
                  </a:txBody>
                  <a:tcPr marL="9525" marR="9525" marT="9525" marB="0" anchor="ctr">
                    <a:lnR w="12700" cap="flat" cmpd="sng" algn="ctr">
                      <a:solidFill>
                        <a:schemeClr val="tx1"/>
                      </a:solidFill>
                      <a:prstDash val="solid"/>
                      <a:round/>
                      <a:headEnd type="none" w="med" len="med"/>
                      <a:tailEnd type="none" w="med" len="med"/>
                    </a:ln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429</a:t>
                      </a:r>
                    </a:p>
                  </a:txBody>
                  <a:tcPr marL="9525" marR="9525" marT="9525" marB="0" anchor="ctr">
                    <a:lnL w="12700" cap="flat" cmpd="sng" algn="ctr">
                      <a:solidFill>
                        <a:schemeClr val="tx1"/>
                      </a:solidFill>
                      <a:prstDash val="solid"/>
                      <a:round/>
                      <a:headEnd type="none" w="med" len="med"/>
                      <a:tailEnd type="none" w="med" len="med"/>
                    </a:lnL>
                    <a:solidFill>
                      <a:schemeClr val="accent6">
                        <a:lumMod val="75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111</a:t>
                      </a:r>
                    </a:p>
                  </a:txBody>
                  <a:tcPr marL="9525" marR="9525" marT="9525" marB="0" anchor="c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92</a:t>
                      </a:r>
                    </a:p>
                  </a:txBody>
                  <a:tcPr marL="9525" marR="9525" marT="9525" marB="0" anchor="ctr">
                    <a:solidFill>
                      <a:schemeClr val="accent6">
                        <a:lumMod val="75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73</a:t>
                      </a:r>
                    </a:p>
                  </a:txBody>
                  <a:tcPr marL="9525" marR="9525" marT="9525" marB="0" anchor="ctr">
                    <a:solidFill>
                      <a:schemeClr val="accent6">
                        <a:lumMod val="75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153</a:t>
                      </a:r>
                    </a:p>
                  </a:txBody>
                  <a:tcPr marL="9525" marR="9525" marT="9525" marB="0" anchor="ctr">
                    <a:solidFill>
                      <a:schemeClr val="accent6">
                        <a:lumMod val="75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2,2%</a:t>
                      </a:r>
                    </a:p>
                  </a:txBody>
                  <a:tcPr marL="9525" marR="9525" marT="9525" marB="0" anchor="ctr">
                    <a:solidFill>
                      <a:schemeClr val="accent6">
                        <a:lumMod val="75000"/>
                        <a:alpha val="20000"/>
                      </a:schemeClr>
                    </a:solidFill>
                  </a:tcPr>
                </a:tc>
                <a:extLst>
                  <a:ext uri="{0D108BD9-81ED-4DB2-BD59-A6C34878D82A}">
                    <a16:rowId xmlns:a16="http://schemas.microsoft.com/office/drawing/2014/main" val="1996304957"/>
                  </a:ext>
                </a:extLst>
              </a:tr>
              <a:tr h="144837">
                <a:tc>
                  <a:txBody>
                    <a:bodyPr/>
                    <a:lstStyle/>
                    <a:p>
                      <a:pPr algn="ctr" fontAlgn="b"/>
                      <a:r>
                        <a:rPr lang="ru-RU" sz="800" b="0" i="0" u="none" strike="noStrike" dirty="0">
                          <a:solidFill>
                            <a:schemeClr val="accent6">
                              <a:lumMod val="50000"/>
                            </a:schemeClr>
                          </a:solidFill>
                          <a:effectLst/>
                          <a:latin typeface="Arial Narrow" panose="020B0606020202030204" pitchFamily="34" charset="0"/>
                        </a:rPr>
                        <a:t>5</a:t>
                      </a:r>
                      <a:endParaRPr lang="en-US" sz="800" b="0" i="0" u="none" strike="noStrike" dirty="0">
                        <a:solidFill>
                          <a:schemeClr val="accent6">
                            <a:lumMod val="50000"/>
                          </a:schemeClr>
                        </a:solidFill>
                        <a:effectLst/>
                        <a:latin typeface="Arial Narrow" panose="020B0606020202030204" pitchFamily="34" charset="0"/>
                      </a:endParaRPr>
                    </a:p>
                  </a:txBody>
                  <a:tcPr marL="9525" marR="9525" marT="0"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9629-9</a:t>
                      </a:r>
                    </a:p>
                  </a:txBody>
                  <a:tcPr marL="9525" marR="9525" marT="9525" marB="0" anchor="ctr">
                    <a:solidFill>
                      <a:schemeClr val="accent6">
                        <a:lumMod val="50000"/>
                        <a:alpha val="1000"/>
                      </a:schemeClr>
                    </a:solidFill>
                  </a:tcPr>
                </a:tc>
                <a:tc>
                  <a:txBody>
                    <a:bodyPr/>
                    <a:lstStyle/>
                    <a:p>
                      <a:pPr marL="72000" algn="l" fontAlgn="ctr"/>
                      <a:r>
                        <a:rPr lang="ru-RU" sz="800" b="0" i="0" u="none" strike="noStrike" dirty="0" err="1">
                          <a:solidFill>
                            <a:srgbClr val="000000"/>
                          </a:solidFill>
                          <a:effectLst/>
                          <a:latin typeface="Arial Narrow" panose="020B0606020202030204" pitchFamily="34" charset="0"/>
                        </a:rPr>
                        <a:t>Біліктілігі</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жоқ</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жұмысшылар</a:t>
                      </a:r>
                      <a:endParaRPr lang="ru-RU" sz="800" b="0" i="0" u="none" strike="noStrike" dirty="0">
                        <a:solidFill>
                          <a:srgbClr val="000000"/>
                        </a:solidFill>
                        <a:effectLst/>
                        <a:latin typeface="Arial Narrow" panose="020B0606020202030204" pitchFamily="34" charset="0"/>
                      </a:endParaRPr>
                    </a:p>
                  </a:txBody>
                  <a:tcPr marL="9525" marR="9525" marT="9525" marB="0" anchor="ctr">
                    <a:lnR w="12700" cap="flat" cmpd="sng" algn="ctr">
                      <a:solidFill>
                        <a:schemeClr val="tx1"/>
                      </a:solidFill>
                      <a:prstDash val="solid"/>
                      <a:round/>
                      <a:headEnd type="none" w="med" len="med"/>
                      <a:tailEnd type="none" w="med" len="med"/>
                    </a:ln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1 134</a:t>
                      </a:r>
                    </a:p>
                  </a:txBody>
                  <a:tcPr marL="9525" marR="9525" marT="9525" marB="0" anchor="ctr">
                    <a:lnL w="12700" cap="flat" cmpd="sng" algn="ctr">
                      <a:solidFill>
                        <a:schemeClr val="tx1"/>
                      </a:solidFill>
                      <a:prstDash val="solid"/>
                      <a:round/>
                      <a:headEnd type="none" w="med" len="med"/>
                      <a:tailEnd type="none" w="med" len="med"/>
                    </a:lnL>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215</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196</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212</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511</a:t>
                      </a:r>
                    </a:p>
                  </a:txBody>
                  <a:tcPr marL="9525" marR="9525" marT="9525" marB="0" anchor="ctr">
                    <a:lnR w="12700" cap="flat" cmpd="sng" algn="ctr">
                      <a:solidFill>
                        <a:schemeClr val="tx1"/>
                      </a:solidFill>
                      <a:prstDash val="solid"/>
                      <a:round/>
                      <a:headEnd type="none" w="med" len="med"/>
                      <a:tailEnd type="none" w="med" len="med"/>
                    </a:ln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419</a:t>
                      </a:r>
                    </a:p>
                  </a:txBody>
                  <a:tcPr marL="9525" marR="9525" marT="9525" marB="0" anchor="ctr">
                    <a:lnL w="12700" cap="flat" cmpd="sng" algn="ctr">
                      <a:solidFill>
                        <a:schemeClr val="tx1"/>
                      </a:solidFill>
                      <a:prstDash val="solid"/>
                      <a:round/>
                      <a:headEnd type="none" w="med" len="med"/>
                      <a:tailEnd type="none" w="med" len="med"/>
                    </a:lnL>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142</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141</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25</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111</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2,1%</a:t>
                      </a:r>
                    </a:p>
                  </a:txBody>
                  <a:tcPr marL="9525" marR="9525" marT="9525" marB="0" anchor="ctr">
                    <a:solidFill>
                      <a:schemeClr val="accent6">
                        <a:lumMod val="50000"/>
                        <a:alpha val="1000"/>
                      </a:schemeClr>
                    </a:solidFill>
                  </a:tcPr>
                </a:tc>
                <a:extLst>
                  <a:ext uri="{0D108BD9-81ED-4DB2-BD59-A6C34878D82A}">
                    <a16:rowId xmlns:a16="http://schemas.microsoft.com/office/drawing/2014/main" val="3085205914"/>
                  </a:ext>
                </a:extLst>
              </a:tr>
              <a:tr h="144837">
                <a:tc>
                  <a:txBody>
                    <a:bodyPr/>
                    <a:lstStyle/>
                    <a:p>
                      <a:pPr algn="ctr" fontAlgn="b"/>
                      <a:r>
                        <a:rPr lang="ru-RU" sz="800" b="0" i="0" u="none" strike="noStrike" dirty="0">
                          <a:solidFill>
                            <a:schemeClr val="accent6">
                              <a:lumMod val="50000"/>
                            </a:schemeClr>
                          </a:solidFill>
                          <a:effectLst/>
                          <a:latin typeface="Arial Narrow" panose="020B0606020202030204" pitchFamily="34" charset="0"/>
                        </a:rPr>
                        <a:t>6</a:t>
                      </a:r>
                      <a:endParaRPr lang="en-US" sz="800" b="0" i="0" u="none" strike="noStrike" dirty="0">
                        <a:solidFill>
                          <a:schemeClr val="accent6">
                            <a:lumMod val="50000"/>
                          </a:schemeClr>
                        </a:solidFill>
                        <a:effectLst/>
                        <a:latin typeface="Arial Narrow" panose="020B0606020202030204" pitchFamily="34" charset="0"/>
                      </a:endParaRPr>
                    </a:p>
                  </a:txBody>
                  <a:tcPr marL="9525" marR="9525" marT="0" marB="0" anchor="ctr">
                    <a:solidFill>
                      <a:schemeClr val="accent6">
                        <a:lumMod val="75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9112-9</a:t>
                      </a:r>
                    </a:p>
                  </a:txBody>
                  <a:tcPr marL="9525" marR="9525" marT="9525" marB="0" anchor="ctr">
                    <a:solidFill>
                      <a:schemeClr val="accent6">
                        <a:lumMod val="75000"/>
                        <a:alpha val="20000"/>
                      </a:schemeClr>
                    </a:solidFill>
                  </a:tcPr>
                </a:tc>
                <a:tc>
                  <a:txBody>
                    <a:bodyPr/>
                    <a:lstStyle/>
                    <a:p>
                      <a:pPr marL="72000" algn="l" fontAlgn="ctr"/>
                      <a:r>
                        <a:rPr lang="ru-RU" sz="800" b="0" i="0" u="none" strike="noStrike" dirty="0" err="1">
                          <a:solidFill>
                            <a:srgbClr val="000000"/>
                          </a:solidFill>
                          <a:effectLst/>
                          <a:latin typeface="Arial Narrow" panose="020B0606020202030204" pitchFamily="34" charset="0"/>
                        </a:rPr>
                        <a:t>Отельдердегі</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және</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ұқсас</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мекемелердегі</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басқа</a:t>
                      </a:r>
                      <a:r>
                        <a:rPr lang="ru-RU" sz="800" b="0" i="0" u="none" strike="noStrike" dirty="0">
                          <a:solidFill>
                            <a:srgbClr val="000000"/>
                          </a:solidFill>
                          <a:effectLst/>
                          <a:latin typeface="Arial Narrow" panose="020B0606020202030204" pitchFamily="34" charset="0"/>
                        </a:rPr>
                        <a:t> да </a:t>
                      </a:r>
                      <a:r>
                        <a:rPr lang="ru-RU" sz="800" b="0" i="0" u="none" strike="noStrike" dirty="0" err="1">
                          <a:solidFill>
                            <a:srgbClr val="000000"/>
                          </a:solidFill>
                          <a:effectLst/>
                          <a:latin typeface="Arial Narrow" panose="020B0606020202030204" pitchFamily="34" charset="0"/>
                        </a:rPr>
                        <a:t>тазалаушылар</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және</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үй</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қызметшілері</a:t>
                      </a:r>
                      <a:endParaRPr lang="ru-RU" sz="800" b="0" i="0" u="none" strike="noStrike" dirty="0">
                        <a:solidFill>
                          <a:srgbClr val="000000"/>
                        </a:solidFill>
                        <a:effectLst/>
                        <a:latin typeface="Arial Narrow" panose="020B0606020202030204" pitchFamily="34" charset="0"/>
                      </a:endParaRPr>
                    </a:p>
                  </a:txBody>
                  <a:tcPr marL="9525" marR="9525" marT="9525" marB="0" anchor="ctr">
                    <a:lnR w="12700" cap="flat" cmpd="sng" algn="ctr">
                      <a:solidFill>
                        <a:schemeClr val="tx1"/>
                      </a:solidFill>
                      <a:prstDash val="solid"/>
                      <a:round/>
                      <a:headEnd type="none" w="med" len="med"/>
                      <a:tailEnd type="none" w="med" len="med"/>
                    </a:lnR>
                    <a:solidFill>
                      <a:schemeClr val="accent6">
                        <a:lumMod val="75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375</a:t>
                      </a:r>
                    </a:p>
                  </a:txBody>
                  <a:tcPr marL="9525" marR="9525" marT="9525" marB="0" anchor="ctr">
                    <a:lnL w="12700" cap="flat" cmpd="sng" algn="ctr">
                      <a:solidFill>
                        <a:schemeClr val="tx1"/>
                      </a:solidFill>
                      <a:prstDash val="solid"/>
                      <a:round/>
                      <a:headEnd type="none" w="med" len="med"/>
                      <a:tailEnd type="none" w="med" len="med"/>
                    </a:lnL>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82</a:t>
                      </a:r>
                    </a:p>
                  </a:txBody>
                  <a:tcPr marL="9525" marR="9525" marT="9525" marB="0" anchor="c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76</a:t>
                      </a:r>
                    </a:p>
                  </a:txBody>
                  <a:tcPr marL="9525" marR="9525" marT="9525" marB="0" anchor="c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93</a:t>
                      </a:r>
                    </a:p>
                  </a:txBody>
                  <a:tcPr marL="9525" marR="9525" marT="9525" marB="0" anchor="c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124</a:t>
                      </a:r>
                    </a:p>
                  </a:txBody>
                  <a:tcPr marL="9525" marR="9525" marT="9525" marB="0" anchor="ctr">
                    <a:lnR w="12700" cap="flat" cmpd="sng" algn="ctr">
                      <a:solidFill>
                        <a:schemeClr val="tx1"/>
                      </a:solidFill>
                      <a:prstDash val="solid"/>
                      <a:round/>
                      <a:headEnd type="none" w="med" len="med"/>
                      <a:tailEnd type="none" w="med" len="med"/>
                    </a:ln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359</a:t>
                      </a:r>
                    </a:p>
                  </a:txBody>
                  <a:tcPr marL="9525" marR="9525" marT="9525" marB="0" anchor="ctr">
                    <a:lnL w="12700" cap="flat" cmpd="sng" algn="ctr">
                      <a:solidFill>
                        <a:schemeClr val="tx1"/>
                      </a:solidFill>
                      <a:prstDash val="solid"/>
                      <a:round/>
                      <a:headEnd type="none" w="med" len="med"/>
                      <a:tailEnd type="none" w="med" len="med"/>
                    </a:lnL>
                    <a:solidFill>
                      <a:schemeClr val="accent6">
                        <a:lumMod val="75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67</a:t>
                      </a:r>
                    </a:p>
                  </a:txBody>
                  <a:tcPr marL="9525" marR="9525" marT="9525" marB="0" anchor="c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114</a:t>
                      </a:r>
                    </a:p>
                  </a:txBody>
                  <a:tcPr marL="9525" marR="9525" marT="9525" marB="0" anchor="ctr">
                    <a:solidFill>
                      <a:schemeClr val="accent6">
                        <a:lumMod val="75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86</a:t>
                      </a:r>
                    </a:p>
                  </a:txBody>
                  <a:tcPr marL="9525" marR="9525" marT="9525" marB="0" anchor="ctr">
                    <a:solidFill>
                      <a:schemeClr val="accent6">
                        <a:lumMod val="75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92</a:t>
                      </a:r>
                    </a:p>
                  </a:txBody>
                  <a:tcPr marL="9525" marR="9525" marT="9525" marB="0" anchor="ctr">
                    <a:solidFill>
                      <a:schemeClr val="accent6">
                        <a:lumMod val="75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1,8%</a:t>
                      </a:r>
                    </a:p>
                  </a:txBody>
                  <a:tcPr marL="9525" marR="9525" marT="9525" marB="0" anchor="ctr">
                    <a:solidFill>
                      <a:schemeClr val="accent6">
                        <a:lumMod val="75000"/>
                        <a:alpha val="20000"/>
                      </a:schemeClr>
                    </a:solidFill>
                  </a:tcPr>
                </a:tc>
                <a:extLst>
                  <a:ext uri="{0D108BD9-81ED-4DB2-BD59-A6C34878D82A}">
                    <a16:rowId xmlns:a16="http://schemas.microsoft.com/office/drawing/2014/main" val="2706513750"/>
                  </a:ext>
                </a:extLst>
              </a:tr>
              <a:tr h="144837">
                <a:tc>
                  <a:txBody>
                    <a:bodyPr/>
                    <a:lstStyle/>
                    <a:p>
                      <a:pPr algn="ctr" fontAlgn="b"/>
                      <a:r>
                        <a:rPr lang="ru-RU" sz="800" b="0" i="0" u="none" strike="noStrike" dirty="0">
                          <a:solidFill>
                            <a:schemeClr val="accent6">
                              <a:lumMod val="50000"/>
                            </a:schemeClr>
                          </a:solidFill>
                          <a:effectLst/>
                          <a:latin typeface="Arial Narrow" panose="020B0606020202030204" pitchFamily="34" charset="0"/>
                        </a:rPr>
                        <a:t>7</a:t>
                      </a:r>
                      <a:endParaRPr lang="en-US" sz="800" b="0" i="0" u="none" strike="noStrike" dirty="0">
                        <a:solidFill>
                          <a:schemeClr val="accent6">
                            <a:lumMod val="50000"/>
                          </a:schemeClr>
                        </a:solidFill>
                        <a:effectLst/>
                        <a:latin typeface="Arial Narrow" panose="020B0606020202030204" pitchFamily="34" charset="0"/>
                      </a:endParaRPr>
                    </a:p>
                  </a:txBody>
                  <a:tcPr marL="9525" marR="9525" marT="0"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2350-1</a:t>
                      </a:r>
                    </a:p>
                  </a:txBody>
                  <a:tcPr marL="9525" marR="9525" marT="9525" marB="0" anchor="ctr">
                    <a:solidFill>
                      <a:schemeClr val="accent6">
                        <a:lumMod val="50000"/>
                        <a:alpha val="1000"/>
                      </a:schemeClr>
                    </a:solidFill>
                  </a:tcPr>
                </a:tc>
                <a:tc>
                  <a:txBody>
                    <a:bodyPr/>
                    <a:lstStyle/>
                    <a:p>
                      <a:pPr marL="72000" algn="l" fontAlgn="ctr"/>
                      <a:r>
                        <a:rPr lang="ru-RU" sz="800" b="0" i="0" u="none" strike="noStrike" dirty="0" err="1">
                          <a:solidFill>
                            <a:srgbClr val="000000"/>
                          </a:solidFill>
                          <a:effectLst/>
                          <a:latin typeface="Arial Narrow" panose="020B0606020202030204" pitchFamily="34" charset="0"/>
                        </a:rPr>
                        <a:t>Жаратылыстану</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ғылымдары</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бойынша</a:t>
                      </a:r>
                      <a:r>
                        <a:rPr lang="ru-RU" sz="800" b="0" i="0" u="none" strike="noStrike" dirty="0">
                          <a:solidFill>
                            <a:srgbClr val="000000"/>
                          </a:solidFill>
                          <a:effectLst/>
                          <a:latin typeface="Arial Narrow" panose="020B0606020202030204" pitchFamily="34" charset="0"/>
                        </a:rPr>
                        <a:t> орта </a:t>
                      </a:r>
                      <a:r>
                        <a:rPr lang="ru-RU" sz="800" b="0" i="0" u="none" strike="noStrike" dirty="0" err="1">
                          <a:solidFill>
                            <a:srgbClr val="000000"/>
                          </a:solidFill>
                          <a:effectLst/>
                          <a:latin typeface="Arial Narrow" panose="020B0606020202030204" pitchFamily="34" charset="0"/>
                        </a:rPr>
                        <a:t>мектеп</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мұғалімдері</a:t>
                      </a:r>
                      <a:endParaRPr lang="ru-RU" sz="800" b="0" i="0" u="none" strike="noStrike" dirty="0">
                        <a:solidFill>
                          <a:srgbClr val="000000"/>
                        </a:solidFill>
                        <a:effectLst/>
                        <a:latin typeface="Arial Narrow" panose="020B0606020202030204" pitchFamily="34" charset="0"/>
                      </a:endParaRPr>
                    </a:p>
                  </a:txBody>
                  <a:tcPr marL="9525" marR="9525" marT="9525" marB="0" anchor="ctr">
                    <a:lnR w="12700" cap="flat" cmpd="sng" algn="ctr">
                      <a:solidFill>
                        <a:schemeClr val="tx1"/>
                      </a:solidFill>
                      <a:prstDash val="solid"/>
                      <a:round/>
                      <a:headEnd type="none" w="med" len="med"/>
                      <a:tailEnd type="none" w="med" len="med"/>
                    </a:ln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282</a:t>
                      </a:r>
                    </a:p>
                  </a:txBody>
                  <a:tcPr marL="9525" marR="9525" marT="9525" marB="0" anchor="ctr">
                    <a:lnL w="12700" cap="flat" cmpd="sng" algn="ctr">
                      <a:solidFill>
                        <a:schemeClr val="tx1"/>
                      </a:solidFill>
                      <a:prstDash val="solid"/>
                      <a:round/>
                      <a:headEnd type="none" w="med" len="med"/>
                      <a:tailEnd type="none" w="med" len="med"/>
                    </a:lnL>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39</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38</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159</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46</a:t>
                      </a:r>
                    </a:p>
                  </a:txBody>
                  <a:tcPr marL="9525" marR="9525" marT="9525" marB="0" anchor="ctr">
                    <a:lnR w="12700" cap="flat" cmpd="sng" algn="ctr">
                      <a:solidFill>
                        <a:schemeClr val="tx1"/>
                      </a:solidFill>
                      <a:prstDash val="solid"/>
                      <a:round/>
                      <a:headEnd type="none" w="med" len="med"/>
                      <a:tailEnd type="none" w="med" len="med"/>
                    </a:ln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320</a:t>
                      </a:r>
                    </a:p>
                  </a:txBody>
                  <a:tcPr marL="9525" marR="9525" marT="9525" marB="0" anchor="ctr">
                    <a:lnL w="12700" cap="flat" cmpd="sng" algn="ctr">
                      <a:solidFill>
                        <a:schemeClr val="tx1"/>
                      </a:solidFill>
                      <a:prstDash val="solid"/>
                      <a:round/>
                      <a:headEnd type="none" w="med" len="med"/>
                      <a:tailEnd type="none" w="med" len="med"/>
                    </a:lnL>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57</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52</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51</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160</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1,6%</a:t>
                      </a:r>
                    </a:p>
                  </a:txBody>
                  <a:tcPr marL="9525" marR="9525" marT="9525" marB="0" anchor="ctr">
                    <a:solidFill>
                      <a:schemeClr val="accent6">
                        <a:lumMod val="50000"/>
                        <a:alpha val="1000"/>
                      </a:schemeClr>
                    </a:solidFill>
                  </a:tcPr>
                </a:tc>
                <a:extLst>
                  <a:ext uri="{0D108BD9-81ED-4DB2-BD59-A6C34878D82A}">
                    <a16:rowId xmlns:a16="http://schemas.microsoft.com/office/drawing/2014/main" val="1208754249"/>
                  </a:ext>
                </a:extLst>
              </a:tr>
              <a:tr h="144837">
                <a:tc>
                  <a:txBody>
                    <a:bodyPr/>
                    <a:lstStyle/>
                    <a:p>
                      <a:pPr algn="ctr" fontAlgn="b"/>
                      <a:r>
                        <a:rPr lang="ru-RU" sz="800" b="0" i="0" u="none" strike="noStrike" dirty="0">
                          <a:solidFill>
                            <a:schemeClr val="accent6">
                              <a:lumMod val="50000"/>
                            </a:schemeClr>
                          </a:solidFill>
                          <a:effectLst/>
                          <a:latin typeface="Arial Narrow" panose="020B0606020202030204" pitchFamily="34" charset="0"/>
                        </a:rPr>
                        <a:t>8</a:t>
                      </a:r>
                      <a:endParaRPr lang="en-US" sz="800" b="0" i="0" u="none" strike="noStrike" dirty="0">
                        <a:solidFill>
                          <a:schemeClr val="accent6">
                            <a:lumMod val="50000"/>
                          </a:schemeClr>
                        </a:solidFill>
                        <a:effectLst/>
                        <a:latin typeface="Arial Narrow" panose="020B0606020202030204" pitchFamily="34" charset="0"/>
                      </a:endParaRPr>
                    </a:p>
                  </a:txBody>
                  <a:tcPr marL="9525" marR="9525" marT="0" marB="0" anchor="ctr">
                    <a:solidFill>
                      <a:schemeClr val="accent6">
                        <a:lumMod val="75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4224-5</a:t>
                      </a:r>
                    </a:p>
                  </a:txBody>
                  <a:tcPr marL="9525" marR="9525" marT="9525" marB="0" anchor="ctr">
                    <a:solidFill>
                      <a:schemeClr val="accent6">
                        <a:lumMod val="75000"/>
                        <a:alpha val="20000"/>
                      </a:schemeClr>
                    </a:solidFill>
                  </a:tcPr>
                </a:tc>
                <a:tc>
                  <a:txBody>
                    <a:bodyPr/>
                    <a:lstStyle/>
                    <a:p>
                      <a:pPr marL="72000" algn="l" fontAlgn="ctr"/>
                      <a:r>
                        <a:rPr lang="en-US" sz="800" b="0" i="0" u="none" strike="noStrike" dirty="0">
                          <a:solidFill>
                            <a:srgbClr val="000000"/>
                          </a:solidFill>
                          <a:effectLst/>
                          <a:latin typeface="Arial Narrow" panose="020B0606020202030204" pitchFamily="34" charset="0"/>
                        </a:rPr>
                        <a:t>Call-</a:t>
                      </a:r>
                      <a:r>
                        <a:rPr lang="ru-RU" sz="800" b="0" i="0" u="none" strike="noStrike" dirty="0" err="1">
                          <a:solidFill>
                            <a:srgbClr val="000000"/>
                          </a:solidFill>
                          <a:effectLst/>
                          <a:latin typeface="Arial Narrow" panose="020B0606020202030204" pitchFamily="34" charset="0"/>
                        </a:rPr>
                        <a:t>орталықтардың</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қызметшілері</a:t>
                      </a:r>
                      <a:endParaRPr lang="ru-RU" sz="800" b="0" i="0" u="none" strike="noStrike" dirty="0">
                        <a:solidFill>
                          <a:srgbClr val="000000"/>
                        </a:solidFill>
                        <a:effectLst/>
                        <a:latin typeface="Arial Narrow" panose="020B0606020202030204" pitchFamily="34" charset="0"/>
                      </a:endParaRPr>
                    </a:p>
                  </a:txBody>
                  <a:tcPr marL="9525" marR="9525" marT="9525" marB="0" anchor="ctr">
                    <a:lnR w="12700" cap="flat" cmpd="sng" algn="ctr">
                      <a:solidFill>
                        <a:schemeClr val="tx1"/>
                      </a:solidFill>
                      <a:prstDash val="solid"/>
                      <a:round/>
                      <a:headEnd type="none" w="med" len="med"/>
                      <a:tailEnd type="none" w="med" len="med"/>
                    </a:lnR>
                    <a:solidFill>
                      <a:schemeClr val="accent6">
                        <a:lumMod val="75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286</a:t>
                      </a:r>
                    </a:p>
                  </a:txBody>
                  <a:tcPr marL="9525" marR="9525" marT="9525" marB="0" anchor="ctr">
                    <a:lnL w="12700" cap="flat" cmpd="sng" algn="ctr">
                      <a:solidFill>
                        <a:schemeClr val="tx1"/>
                      </a:solidFill>
                      <a:prstDash val="solid"/>
                      <a:round/>
                      <a:headEnd type="none" w="med" len="med"/>
                      <a:tailEnd type="none" w="med" len="med"/>
                    </a:lnL>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51</a:t>
                      </a:r>
                    </a:p>
                  </a:txBody>
                  <a:tcPr marL="9525" marR="9525" marT="9525" marB="0" anchor="c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64</a:t>
                      </a:r>
                    </a:p>
                  </a:txBody>
                  <a:tcPr marL="9525" marR="9525" marT="9525" marB="0" anchor="c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61</a:t>
                      </a:r>
                    </a:p>
                  </a:txBody>
                  <a:tcPr marL="9525" marR="9525" marT="9525" marB="0" anchor="c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110</a:t>
                      </a:r>
                    </a:p>
                  </a:txBody>
                  <a:tcPr marL="9525" marR="9525" marT="9525" marB="0" anchor="ctr">
                    <a:lnR w="12700" cap="flat" cmpd="sng" algn="ctr">
                      <a:solidFill>
                        <a:schemeClr val="tx1"/>
                      </a:solidFill>
                      <a:prstDash val="solid"/>
                      <a:round/>
                      <a:headEnd type="none" w="med" len="med"/>
                      <a:tailEnd type="none" w="med" len="med"/>
                    </a:ln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311</a:t>
                      </a:r>
                    </a:p>
                  </a:txBody>
                  <a:tcPr marL="9525" marR="9525" marT="9525" marB="0" anchor="ctr">
                    <a:lnL w="12700" cap="flat" cmpd="sng" algn="ctr">
                      <a:solidFill>
                        <a:schemeClr val="tx1"/>
                      </a:solidFill>
                      <a:prstDash val="solid"/>
                      <a:round/>
                      <a:headEnd type="none" w="med" len="med"/>
                      <a:tailEnd type="none" w="med" len="med"/>
                    </a:lnL>
                    <a:solidFill>
                      <a:schemeClr val="accent6">
                        <a:lumMod val="75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0</a:t>
                      </a:r>
                    </a:p>
                  </a:txBody>
                  <a:tcPr marL="9525" marR="9525" marT="9525" marB="0" anchor="c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90</a:t>
                      </a:r>
                    </a:p>
                  </a:txBody>
                  <a:tcPr marL="9525" marR="9525" marT="9525" marB="0" anchor="ctr">
                    <a:solidFill>
                      <a:schemeClr val="accent6">
                        <a:lumMod val="75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101</a:t>
                      </a:r>
                    </a:p>
                  </a:txBody>
                  <a:tcPr marL="9525" marR="9525" marT="9525" marB="0" anchor="ctr">
                    <a:solidFill>
                      <a:schemeClr val="accent6">
                        <a:lumMod val="75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120</a:t>
                      </a:r>
                    </a:p>
                  </a:txBody>
                  <a:tcPr marL="9525" marR="9525" marT="9525" marB="0" anchor="ctr">
                    <a:solidFill>
                      <a:schemeClr val="accent6">
                        <a:lumMod val="75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1,6%</a:t>
                      </a:r>
                    </a:p>
                  </a:txBody>
                  <a:tcPr marL="9525" marR="9525" marT="9525" marB="0" anchor="ctr">
                    <a:solidFill>
                      <a:schemeClr val="accent6">
                        <a:lumMod val="75000"/>
                        <a:alpha val="20000"/>
                      </a:schemeClr>
                    </a:solidFill>
                  </a:tcPr>
                </a:tc>
                <a:extLst>
                  <a:ext uri="{0D108BD9-81ED-4DB2-BD59-A6C34878D82A}">
                    <a16:rowId xmlns:a16="http://schemas.microsoft.com/office/drawing/2014/main" val="470699172"/>
                  </a:ext>
                </a:extLst>
              </a:tr>
              <a:tr h="144837">
                <a:tc>
                  <a:txBody>
                    <a:bodyPr/>
                    <a:lstStyle/>
                    <a:p>
                      <a:pPr algn="ctr" fontAlgn="b"/>
                      <a:r>
                        <a:rPr lang="ru-RU" sz="800" b="0" i="0" u="none" strike="noStrike" dirty="0">
                          <a:solidFill>
                            <a:schemeClr val="accent6">
                              <a:lumMod val="50000"/>
                            </a:schemeClr>
                          </a:solidFill>
                          <a:effectLst/>
                          <a:latin typeface="Arial Narrow" panose="020B0606020202030204" pitchFamily="34" charset="0"/>
                        </a:rPr>
                        <a:t>9</a:t>
                      </a:r>
                      <a:endParaRPr lang="en-US" sz="800" b="0" i="0" u="none" strike="noStrike" dirty="0">
                        <a:solidFill>
                          <a:schemeClr val="accent6">
                            <a:lumMod val="50000"/>
                          </a:schemeClr>
                        </a:solidFill>
                        <a:effectLst/>
                        <a:latin typeface="Arial Narrow" panose="020B0606020202030204" pitchFamily="34" charset="0"/>
                      </a:endParaRPr>
                    </a:p>
                  </a:txBody>
                  <a:tcPr marL="9525" marR="9525" marT="0"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9629-7</a:t>
                      </a:r>
                    </a:p>
                  </a:txBody>
                  <a:tcPr marL="9525" marR="9525" marT="9525" marB="0" anchor="ctr">
                    <a:solidFill>
                      <a:schemeClr val="accent6">
                        <a:lumMod val="50000"/>
                        <a:alpha val="1000"/>
                      </a:schemeClr>
                    </a:solidFill>
                  </a:tcPr>
                </a:tc>
                <a:tc>
                  <a:txBody>
                    <a:bodyPr/>
                    <a:lstStyle/>
                    <a:p>
                      <a:pPr marL="72000" algn="l" fontAlgn="ctr"/>
                      <a:r>
                        <a:rPr lang="ru-RU" sz="800" b="0" i="0" u="none" strike="noStrike" dirty="0" err="1">
                          <a:solidFill>
                            <a:srgbClr val="000000"/>
                          </a:solidFill>
                          <a:effectLst/>
                          <a:latin typeface="Arial Narrow" panose="020B0606020202030204" pitchFamily="34" charset="0"/>
                        </a:rPr>
                        <a:t>Әртүрлі</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жұмысты</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атқарушылар</a:t>
                      </a:r>
                      <a:endParaRPr lang="ru-RU" sz="800" b="0" i="0" u="none" strike="noStrike" dirty="0">
                        <a:solidFill>
                          <a:srgbClr val="000000"/>
                        </a:solidFill>
                        <a:effectLst/>
                        <a:latin typeface="Arial Narrow" panose="020B0606020202030204" pitchFamily="34" charset="0"/>
                      </a:endParaRPr>
                    </a:p>
                  </a:txBody>
                  <a:tcPr marL="9525" marR="9525" marT="9525" marB="0" anchor="ctr">
                    <a:lnR w="12700" cap="flat" cmpd="sng" algn="ctr">
                      <a:solidFill>
                        <a:schemeClr val="tx1"/>
                      </a:solidFill>
                      <a:prstDash val="solid"/>
                      <a:round/>
                      <a:headEnd type="none" w="med" len="med"/>
                      <a:tailEnd type="none" w="med" len="med"/>
                    </a:lnR>
                    <a:solidFill>
                      <a:schemeClr val="accent6">
                        <a:lumMod val="50000"/>
                        <a:alpha val="1000"/>
                      </a:schemeClr>
                    </a:solidFill>
                  </a:tcPr>
                </a:tc>
                <a:tc>
                  <a:txBody>
                    <a:bodyPr/>
                    <a:lstStyle/>
                    <a:p>
                      <a:pPr algn="ctr" fontAlgn="ctr"/>
                      <a:r>
                        <a:rPr lang="ru-RU" sz="800" b="0" i="0" u="none" strike="noStrike" dirty="0">
                          <a:solidFill>
                            <a:srgbClr val="000000"/>
                          </a:solidFill>
                          <a:effectLst/>
                          <a:latin typeface="Arial Narrow" panose="020B0606020202030204" pitchFamily="34" charset="0"/>
                        </a:rPr>
                        <a:t>459</a:t>
                      </a:r>
                    </a:p>
                  </a:txBody>
                  <a:tcPr marL="9525" marR="9525" marT="9525" marB="0" anchor="ctr">
                    <a:lnL w="12700" cap="flat" cmpd="sng" algn="ctr">
                      <a:solidFill>
                        <a:schemeClr val="tx1"/>
                      </a:solidFill>
                      <a:prstDash val="solid"/>
                      <a:round/>
                      <a:headEnd type="none" w="med" len="med"/>
                      <a:tailEnd type="none" w="med" len="med"/>
                    </a:lnL>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67</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113</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143</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136</a:t>
                      </a:r>
                    </a:p>
                  </a:txBody>
                  <a:tcPr marL="9525" marR="9525" marT="9525" marB="0" anchor="ctr">
                    <a:lnR w="12700" cap="flat" cmpd="sng" algn="ctr">
                      <a:solidFill>
                        <a:schemeClr val="tx1"/>
                      </a:solidFill>
                      <a:prstDash val="solid"/>
                      <a:round/>
                      <a:headEnd type="none" w="med" len="med"/>
                      <a:tailEnd type="none" w="med" len="med"/>
                    </a:ln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311</a:t>
                      </a:r>
                    </a:p>
                  </a:txBody>
                  <a:tcPr marL="9525" marR="9525" marT="9525" marB="0" anchor="ctr">
                    <a:lnL w="12700" cap="flat" cmpd="sng" algn="ctr">
                      <a:solidFill>
                        <a:schemeClr val="tx1"/>
                      </a:solidFill>
                      <a:prstDash val="solid"/>
                      <a:round/>
                      <a:headEnd type="none" w="med" len="med"/>
                      <a:tailEnd type="none" w="med" len="med"/>
                    </a:lnL>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62</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15</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95</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139</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1,6%</a:t>
                      </a:r>
                    </a:p>
                  </a:txBody>
                  <a:tcPr marL="9525" marR="9525" marT="9525" marB="0" anchor="ctr">
                    <a:solidFill>
                      <a:schemeClr val="accent6">
                        <a:lumMod val="50000"/>
                        <a:alpha val="1000"/>
                      </a:schemeClr>
                    </a:solidFill>
                  </a:tcPr>
                </a:tc>
                <a:extLst>
                  <a:ext uri="{0D108BD9-81ED-4DB2-BD59-A6C34878D82A}">
                    <a16:rowId xmlns:a16="http://schemas.microsoft.com/office/drawing/2014/main" val="1074593541"/>
                  </a:ext>
                </a:extLst>
              </a:tr>
              <a:tr h="144837">
                <a:tc>
                  <a:txBody>
                    <a:bodyPr/>
                    <a:lstStyle/>
                    <a:p>
                      <a:pPr algn="ctr" fontAlgn="b"/>
                      <a:r>
                        <a:rPr lang="ru-RU" sz="800" b="0" i="0" u="none" strike="noStrike" dirty="0">
                          <a:solidFill>
                            <a:schemeClr val="accent6">
                              <a:lumMod val="50000"/>
                            </a:schemeClr>
                          </a:solidFill>
                          <a:effectLst/>
                          <a:latin typeface="Arial Narrow" panose="020B0606020202030204" pitchFamily="34" charset="0"/>
                        </a:rPr>
                        <a:t>10</a:t>
                      </a:r>
                      <a:endParaRPr lang="en-US" sz="800" b="0" i="0" u="none" strike="noStrike" dirty="0">
                        <a:solidFill>
                          <a:schemeClr val="accent6">
                            <a:lumMod val="50000"/>
                          </a:schemeClr>
                        </a:solidFill>
                        <a:effectLst/>
                        <a:latin typeface="Arial Narrow" panose="020B0606020202030204" pitchFamily="34" charset="0"/>
                      </a:endParaRPr>
                    </a:p>
                  </a:txBody>
                  <a:tcPr marL="9525" marR="9525" marT="0" marB="0" anchor="ctr">
                    <a:solidFill>
                      <a:schemeClr val="accent6">
                        <a:lumMod val="75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9113-0</a:t>
                      </a:r>
                    </a:p>
                  </a:txBody>
                  <a:tcPr marL="9525" marR="9525" marT="9525" marB="0" anchor="ctr">
                    <a:solidFill>
                      <a:schemeClr val="accent6">
                        <a:lumMod val="75000"/>
                        <a:alpha val="20000"/>
                      </a:schemeClr>
                    </a:solidFill>
                  </a:tcPr>
                </a:tc>
                <a:tc>
                  <a:txBody>
                    <a:bodyPr/>
                    <a:lstStyle/>
                    <a:p>
                      <a:pPr marL="72000" algn="l" fontAlgn="ctr"/>
                      <a:r>
                        <a:rPr lang="ru-RU" sz="800" b="0" i="0" u="none" strike="noStrike" dirty="0" err="1">
                          <a:solidFill>
                            <a:srgbClr val="000000"/>
                          </a:solidFill>
                          <a:effectLst/>
                          <a:latin typeface="Arial Narrow" panose="020B0606020202030204" pitchFamily="34" charset="0"/>
                        </a:rPr>
                        <a:t>Офистердегі</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жинаушылар</a:t>
                      </a:r>
                      <a:endParaRPr lang="ru-RU" sz="800" b="0" i="0" u="none" strike="noStrike" dirty="0">
                        <a:solidFill>
                          <a:srgbClr val="000000"/>
                        </a:solidFill>
                        <a:effectLst/>
                        <a:latin typeface="Arial Narrow" panose="020B0606020202030204" pitchFamily="34" charset="0"/>
                      </a:endParaRPr>
                    </a:p>
                  </a:txBody>
                  <a:tcPr marL="9525" marR="9525" marT="9525" marB="0" anchor="ctr">
                    <a:lnR w="12700" cap="flat" cmpd="sng" algn="ctr">
                      <a:solidFill>
                        <a:schemeClr val="tx1"/>
                      </a:solidFill>
                      <a:prstDash val="solid"/>
                      <a:round/>
                      <a:headEnd type="none" w="med" len="med"/>
                      <a:tailEnd type="none" w="med" len="med"/>
                    </a:lnR>
                    <a:solidFill>
                      <a:schemeClr val="accent6">
                        <a:lumMod val="75000"/>
                        <a:alpha val="20000"/>
                      </a:schemeClr>
                    </a:solidFill>
                  </a:tcPr>
                </a:tc>
                <a:tc>
                  <a:txBody>
                    <a:bodyPr/>
                    <a:lstStyle/>
                    <a:p>
                      <a:pPr algn="ctr" fontAlgn="ctr"/>
                      <a:r>
                        <a:rPr lang="ru-RU" sz="800" b="0" i="0" u="none" strike="noStrike" dirty="0">
                          <a:solidFill>
                            <a:srgbClr val="000000"/>
                          </a:solidFill>
                          <a:effectLst/>
                          <a:latin typeface="Arial Narrow" panose="020B0606020202030204" pitchFamily="34" charset="0"/>
                        </a:rPr>
                        <a:t>336</a:t>
                      </a:r>
                    </a:p>
                  </a:txBody>
                  <a:tcPr marL="9525" marR="9525" marT="9525" marB="0" anchor="ctr">
                    <a:lnL w="12700" cap="flat" cmpd="sng" algn="ctr">
                      <a:solidFill>
                        <a:schemeClr val="tx1"/>
                      </a:solidFill>
                      <a:prstDash val="solid"/>
                      <a:round/>
                      <a:headEnd type="none" w="med" len="med"/>
                      <a:tailEnd type="none" w="med" len="med"/>
                    </a:lnL>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72</a:t>
                      </a:r>
                    </a:p>
                  </a:txBody>
                  <a:tcPr marL="9525" marR="9525" marT="9525" marB="0" anchor="c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65</a:t>
                      </a:r>
                    </a:p>
                  </a:txBody>
                  <a:tcPr marL="9525" marR="9525" marT="9525" marB="0" anchor="c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96</a:t>
                      </a:r>
                    </a:p>
                  </a:txBody>
                  <a:tcPr marL="9525" marR="9525" marT="9525" marB="0" anchor="c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103</a:t>
                      </a:r>
                    </a:p>
                  </a:txBody>
                  <a:tcPr marL="9525" marR="9525" marT="9525" marB="0" anchor="ctr">
                    <a:lnR w="12700" cap="flat" cmpd="sng" algn="ctr">
                      <a:solidFill>
                        <a:schemeClr val="tx1"/>
                      </a:solidFill>
                      <a:prstDash val="solid"/>
                      <a:round/>
                      <a:headEnd type="none" w="med" len="med"/>
                      <a:tailEnd type="none" w="med" len="med"/>
                    </a:ln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303</a:t>
                      </a:r>
                    </a:p>
                  </a:txBody>
                  <a:tcPr marL="9525" marR="9525" marT="9525" marB="0" anchor="ctr">
                    <a:lnL w="12700" cap="flat" cmpd="sng" algn="ctr">
                      <a:solidFill>
                        <a:schemeClr val="tx1"/>
                      </a:solidFill>
                      <a:prstDash val="solid"/>
                      <a:round/>
                      <a:headEnd type="none" w="med" len="med"/>
                      <a:tailEnd type="none" w="med" len="med"/>
                    </a:lnL>
                    <a:solidFill>
                      <a:schemeClr val="accent6">
                        <a:lumMod val="75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52</a:t>
                      </a:r>
                    </a:p>
                  </a:txBody>
                  <a:tcPr marL="9525" marR="9525" marT="9525" marB="0" anchor="c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69</a:t>
                      </a:r>
                    </a:p>
                  </a:txBody>
                  <a:tcPr marL="9525" marR="9525" marT="9525" marB="0" anchor="ctr">
                    <a:solidFill>
                      <a:schemeClr val="accent6">
                        <a:lumMod val="75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74</a:t>
                      </a:r>
                    </a:p>
                  </a:txBody>
                  <a:tcPr marL="9525" marR="9525" marT="9525" marB="0" anchor="ctr">
                    <a:solidFill>
                      <a:schemeClr val="accent6">
                        <a:lumMod val="75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108</a:t>
                      </a:r>
                    </a:p>
                  </a:txBody>
                  <a:tcPr marL="9525" marR="9525" marT="9525" marB="0" anchor="ctr">
                    <a:solidFill>
                      <a:schemeClr val="accent6">
                        <a:lumMod val="75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1,6%</a:t>
                      </a:r>
                    </a:p>
                  </a:txBody>
                  <a:tcPr marL="9525" marR="9525" marT="9525" marB="0" anchor="ctr">
                    <a:solidFill>
                      <a:schemeClr val="accent6">
                        <a:lumMod val="75000"/>
                        <a:alpha val="20000"/>
                      </a:schemeClr>
                    </a:solidFill>
                  </a:tcPr>
                </a:tc>
                <a:extLst>
                  <a:ext uri="{0D108BD9-81ED-4DB2-BD59-A6C34878D82A}">
                    <a16:rowId xmlns:a16="http://schemas.microsoft.com/office/drawing/2014/main" val="4147790647"/>
                  </a:ext>
                </a:extLst>
              </a:tr>
              <a:tr h="144837">
                <a:tc gridSpan="3">
                  <a:txBody>
                    <a:bodyPr/>
                    <a:lstStyle/>
                    <a:p>
                      <a:pPr algn="ctr" fontAlgn="b"/>
                      <a:r>
                        <a:rPr lang="ru-RU" sz="900" b="1" u="none" strike="noStrike" dirty="0">
                          <a:solidFill>
                            <a:schemeClr val="accent6">
                              <a:lumMod val="50000"/>
                            </a:schemeClr>
                          </a:solidFill>
                          <a:effectLst/>
                          <a:latin typeface="Arial Narrow" panose="020B0606020202030204" pitchFamily="34" charset="0"/>
                        </a:rPr>
                        <a:t>ТОП-10 БОЙЫНША ЖИЫНЫ</a:t>
                      </a:r>
                      <a:endParaRPr lang="ru-RU" sz="900" b="1" i="0" u="none" strike="noStrike" cap="none" dirty="0">
                        <a:solidFill>
                          <a:schemeClr val="accent6">
                            <a:lumMod val="50000"/>
                          </a:schemeClr>
                        </a:solidFill>
                        <a:effectLst/>
                        <a:latin typeface="Arial Narrow" panose="020B0606020202030204" pitchFamily="34" charset="0"/>
                        <a:ea typeface="+mn-ea"/>
                        <a:cs typeface="+mn-cs"/>
                        <a:sym typeface="Arial"/>
                      </a:endParaRPr>
                    </a:p>
                  </a:txBody>
                  <a:tcPr marL="9525" marR="9525" marT="0" marB="0" anchor="ctr">
                    <a:lnR w="12700" cap="flat" cmpd="sng" algn="ctr">
                      <a:solidFill>
                        <a:schemeClr val="tx1"/>
                      </a:solidFill>
                      <a:prstDash val="solid"/>
                      <a:round/>
                      <a:headEnd type="none" w="med" len="med"/>
                      <a:tailEnd type="none" w="med" len="med"/>
                    </a:lnR>
                    <a:lnB w="12700" cap="flat" cmpd="sng" algn="ctr">
                      <a:solidFill>
                        <a:schemeClr val="tx1"/>
                      </a:solidFill>
                      <a:prstDash val="solid"/>
                      <a:round/>
                      <a:headEnd type="none" w="med" len="med"/>
                      <a:tailEnd type="none" w="med" len="med"/>
                    </a:lnB>
                    <a:noFill/>
                  </a:tcPr>
                </a:tc>
                <a:tc hMerge="1">
                  <a:txBody>
                    <a:bodyPr/>
                    <a:lstStyle/>
                    <a:p>
                      <a:pPr algn="ctr" fontAlgn="b"/>
                      <a:r>
                        <a:rPr lang="ru-KZ" sz="800" b="0" i="0" u="none" strike="noStrike" cap="none" dirty="0">
                          <a:solidFill>
                            <a:srgbClr val="007F76"/>
                          </a:solidFill>
                          <a:effectLst/>
                          <a:latin typeface="Arial Narrow" panose="020B0606020202030204" pitchFamily="34" charset="0"/>
                          <a:ea typeface="+mn-ea"/>
                          <a:cs typeface="+mn-cs"/>
                          <a:sym typeface="Arial"/>
                        </a:rPr>
                        <a:t>7412-1</a:t>
                      </a:r>
                    </a:p>
                  </a:txBody>
                  <a:tcPr marL="9525" marR="9525" marT="0" marB="0" anchor="ctr">
                    <a:lnB w="12700" cap="flat" cmpd="sng" algn="ctr">
                      <a:solidFill>
                        <a:schemeClr val="tx1"/>
                      </a:solidFill>
                      <a:prstDash val="solid"/>
                      <a:round/>
                      <a:headEnd type="none" w="med" len="med"/>
                      <a:tailEnd type="none" w="med" len="med"/>
                    </a:lnB>
                    <a:noFill/>
                  </a:tcPr>
                </a:tc>
                <a:tc hMerge="1">
                  <a:txBody>
                    <a:bodyPr/>
                    <a:lstStyle/>
                    <a:p>
                      <a:pPr marL="72000" algn="l" fontAlgn="ctr"/>
                      <a:r>
                        <a:rPr lang="ru-RU" sz="800" b="0" i="0" u="none" strike="noStrike" cap="none" dirty="0">
                          <a:solidFill>
                            <a:srgbClr val="007F76"/>
                          </a:solidFill>
                          <a:effectLst/>
                          <a:latin typeface="Arial Narrow" panose="020B0606020202030204" pitchFamily="34" charset="0"/>
                          <a:ea typeface="+mn-ea"/>
                          <a:cs typeface="+mn-cs"/>
                          <a:sym typeface="Arial"/>
                        </a:rPr>
                        <a:t>Электромонтеры (общий профиль)</a:t>
                      </a:r>
                    </a:p>
                  </a:txBody>
                  <a:tcPr marL="9525" marR="9525" marT="0" marB="0" anchor="ctr">
                    <a:lnR w="12700" cap="flat" cmpd="sng" algn="ctr">
                      <a:solidFill>
                        <a:schemeClr val="tx1"/>
                      </a:solidFill>
                      <a:prstDash val="solid"/>
                      <a:round/>
                      <a:headEnd type="none" w="med" len="med"/>
                      <a:tailEnd type="none" w="med" len="med"/>
                    </a:lnR>
                    <a:lnB w="12700" cap="flat" cmpd="sng" algn="ctr">
                      <a:solidFill>
                        <a:schemeClr val="tx1"/>
                      </a:solidFill>
                      <a:prstDash val="solid"/>
                      <a:round/>
                      <a:headEnd type="none" w="med" len="med"/>
                      <a:tailEnd type="none" w="med" len="med"/>
                    </a:lnB>
                    <a:noFill/>
                  </a:tcPr>
                </a:tc>
                <a:tc>
                  <a:txBody>
                    <a:bodyPr/>
                    <a:lstStyle/>
                    <a:p>
                      <a:pPr algn="ctr" fontAlgn="ctr"/>
                      <a:r>
                        <a:rPr lang="ru-RU" sz="800" b="1" i="0" u="none" strike="noStrike" dirty="0">
                          <a:solidFill>
                            <a:srgbClr val="000000"/>
                          </a:solidFill>
                          <a:effectLst/>
                          <a:latin typeface="Arial Narrow" panose="020B0606020202030204" pitchFamily="34" charset="0"/>
                        </a:rPr>
                        <a:t>6 020</a:t>
                      </a:r>
                    </a:p>
                  </a:txBody>
                  <a:tcPr marL="9525" marR="9525" marT="9525" marB="0" anchor="ctr">
                    <a:lnL w="12700" cap="flat" cmpd="sng" algn="ctr">
                      <a:solidFill>
                        <a:schemeClr val="tx1"/>
                      </a:solidFill>
                      <a:prstDash val="solid"/>
                      <a:round/>
                      <a:headEnd type="none" w="med" len="med"/>
                      <a:tailEnd type="none" w="med" len="med"/>
                    </a:lnL>
                    <a:lnB w="12700" cap="flat" cmpd="sng" algn="ctr">
                      <a:solidFill>
                        <a:schemeClr val="tx1"/>
                      </a:solidFill>
                      <a:prstDash val="solid"/>
                      <a:round/>
                      <a:headEnd type="none" w="med" len="med"/>
                      <a:tailEnd type="none" w="med" len="med"/>
                    </a:lnB>
                    <a:noFill/>
                  </a:tcPr>
                </a:tc>
                <a:tc>
                  <a:txBody>
                    <a:bodyPr/>
                    <a:lstStyle/>
                    <a:p>
                      <a:pPr algn="ctr" fontAlgn="ctr"/>
                      <a:r>
                        <a:rPr lang="ru-RU" sz="800" b="1" i="0" u="none" strike="noStrike" dirty="0">
                          <a:solidFill>
                            <a:srgbClr val="000000"/>
                          </a:solidFill>
                          <a:effectLst/>
                          <a:latin typeface="Arial Narrow" panose="020B0606020202030204" pitchFamily="34" charset="0"/>
                        </a:rPr>
                        <a:t>825</a:t>
                      </a:r>
                    </a:p>
                  </a:txBody>
                  <a:tcPr marL="9525" marR="9525" marT="9525" marB="0" anchor="ctr">
                    <a:lnB w="12700" cap="flat" cmpd="sng" algn="ctr">
                      <a:solidFill>
                        <a:schemeClr val="tx1"/>
                      </a:solidFill>
                      <a:prstDash val="solid"/>
                      <a:round/>
                      <a:headEnd type="none" w="med" len="med"/>
                      <a:tailEnd type="none" w="med" len="med"/>
                    </a:lnB>
                    <a:noFill/>
                  </a:tcPr>
                </a:tc>
                <a:tc>
                  <a:txBody>
                    <a:bodyPr/>
                    <a:lstStyle/>
                    <a:p>
                      <a:pPr algn="ctr" fontAlgn="ctr"/>
                      <a:r>
                        <a:rPr lang="ru-RU" sz="800" b="1" i="0" u="none" strike="noStrike" dirty="0">
                          <a:solidFill>
                            <a:srgbClr val="000000"/>
                          </a:solidFill>
                          <a:effectLst/>
                          <a:latin typeface="Arial Narrow" panose="020B0606020202030204" pitchFamily="34" charset="0"/>
                        </a:rPr>
                        <a:t>1 722</a:t>
                      </a:r>
                    </a:p>
                  </a:txBody>
                  <a:tcPr marL="9525" marR="9525" marT="9525" marB="0" anchor="ctr">
                    <a:lnB w="12700" cap="flat" cmpd="sng" algn="ctr">
                      <a:solidFill>
                        <a:schemeClr val="tx1"/>
                      </a:solidFill>
                      <a:prstDash val="solid"/>
                      <a:round/>
                      <a:headEnd type="none" w="med" len="med"/>
                      <a:tailEnd type="none" w="med" len="med"/>
                    </a:lnB>
                    <a:noFill/>
                  </a:tcPr>
                </a:tc>
                <a:tc>
                  <a:txBody>
                    <a:bodyPr/>
                    <a:lstStyle/>
                    <a:p>
                      <a:pPr algn="ctr" fontAlgn="ctr"/>
                      <a:r>
                        <a:rPr lang="ru-RU" sz="800" b="1" i="0" u="none" strike="noStrike" dirty="0">
                          <a:solidFill>
                            <a:srgbClr val="000000"/>
                          </a:solidFill>
                          <a:effectLst/>
                          <a:latin typeface="Arial Narrow" panose="020B0606020202030204" pitchFamily="34" charset="0"/>
                        </a:rPr>
                        <a:t>2 014</a:t>
                      </a:r>
                    </a:p>
                  </a:txBody>
                  <a:tcPr marL="9525" marR="9525" marT="9525" marB="0" anchor="ctr">
                    <a:lnB w="12700" cap="flat" cmpd="sng" algn="ctr">
                      <a:solidFill>
                        <a:schemeClr val="tx1"/>
                      </a:solidFill>
                      <a:prstDash val="solid"/>
                      <a:round/>
                      <a:headEnd type="none" w="med" len="med"/>
                      <a:tailEnd type="none" w="med" len="med"/>
                    </a:lnB>
                    <a:noFill/>
                  </a:tcPr>
                </a:tc>
                <a:tc>
                  <a:txBody>
                    <a:bodyPr/>
                    <a:lstStyle/>
                    <a:p>
                      <a:pPr algn="ctr" fontAlgn="ctr"/>
                      <a:r>
                        <a:rPr lang="ru-RU" sz="800" b="1" i="0" u="none" strike="noStrike" dirty="0">
                          <a:solidFill>
                            <a:srgbClr val="000000"/>
                          </a:solidFill>
                          <a:effectLst/>
                          <a:latin typeface="Arial Narrow" panose="020B0606020202030204" pitchFamily="34" charset="0"/>
                        </a:rPr>
                        <a:t>1 459</a:t>
                      </a:r>
                    </a:p>
                  </a:txBody>
                  <a:tcPr marL="9525" marR="9525" marT="9525" marB="0" anchor="ctr">
                    <a:lnR w="12700" cap="flat" cmpd="sng" algn="ctr">
                      <a:solidFill>
                        <a:schemeClr val="tx1"/>
                      </a:solidFill>
                      <a:prstDash val="solid"/>
                      <a:round/>
                      <a:headEnd type="none" w="med" len="med"/>
                      <a:tailEnd type="none" w="med" len="med"/>
                    </a:lnR>
                    <a:lnB w="12700" cap="flat" cmpd="sng" algn="ctr">
                      <a:solidFill>
                        <a:schemeClr val="tx1"/>
                      </a:solidFill>
                      <a:prstDash val="solid"/>
                      <a:round/>
                      <a:headEnd type="none" w="med" len="med"/>
                      <a:tailEnd type="none" w="med" len="med"/>
                    </a:lnB>
                    <a:noFill/>
                  </a:tcPr>
                </a:tc>
                <a:tc>
                  <a:txBody>
                    <a:bodyPr/>
                    <a:lstStyle/>
                    <a:p>
                      <a:pPr algn="ctr" fontAlgn="ctr"/>
                      <a:r>
                        <a:rPr lang="ru-RU" sz="800" b="1" i="0" u="none" strike="noStrike" dirty="0">
                          <a:solidFill>
                            <a:srgbClr val="000000"/>
                          </a:solidFill>
                          <a:effectLst/>
                          <a:latin typeface="Arial Narrow" panose="020B0606020202030204" pitchFamily="34" charset="0"/>
                        </a:rPr>
                        <a:t>6 117</a:t>
                      </a:r>
                    </a:p>
                  </a:txBody>
                  <a:tcPr marL="9525" marR="9525" marT="9525" marB="0" anchor="ctr">
                    <a:lnL w="12700" cap="flat" cmpd="sng" algn="ctr">
                      <a:solidFill>
                        <a:schemeClr val="tx1"/>
                      </a:solidFill>
                      <a:prstDash val="solid"/>
                      <a:round/>
                      <a:headEnd type="none" w="med" len="med"/>
                      <a:tailEnd type="none" w="med" len="med"/>
                    </a:lnL>
                    <a:lnB w="12700" cap="flat" cmpd="sng" algn="ctr">
                      <a:solidFill>
                        <a:schemeClr val="tx1"/>
                      </a:solidFill>
                      <a:prstDash val="solid"/>
                      <a:round/>
                      <a:headEnd type="none" w="med" len="med"/>
                      <a:tailEnd type="none" w="med" len="med"/>
                    </a:lnB>
                    <a:noFill/>
                  </a:tcPr>
                </a:tc>
                <a:tc>
                  <a:txBody>
                    <a:bodyPr/>
                    <a:lstStyle/>
                    <a:p>
                      <a:pPr algn="ctr" fontAlgn="ctr"/>
                      <a:r>
                        <a:rPr lang="ru-RU" sz="800" b="1" i="0" u="none" strike="noStrike" dirty="0">
                          <a:solidFill>
                            <a:srgbClr val="000000"/>
                          </a:solidFill>
                          <a:effectLst/>
                          <a:latin typeface="Arial Narrow" panose="020B0606020202030204" pitchFamily="34" charset="0"/>
                        </a:rPr>
                        <a:t>816</a:t>
                      </a:r>
                    </a:p>
                  </a:txBody>
                  <a:tcPr marL="9525" marR="9525" marT="9525" marB="0" anchor="ctr">
                    <a:lnB w="12700" cap="flat" cmpd="sng" algn="ctr">
                      <a:solidFill>
                        <a:schemeClr val="tx1"/>
                      </a:solidFill>
                      <a:prstDash val="solid"/>
                      <a:round/>
                      <a:headEnd type="none" w="med" len="med"/>
                      <a:tailEnd type="none" w="med" len="med"/>
                    </a:lnB>
                    <a:noFill/>
                  </a:tcPr>
                </a:tc>
                <a:tc>
                  <a:txBody>
                    <a:bodyPr/>
                    <a:lstStyle/>
                    <a:p>
                      <a:pPr algn="ctr" fontAlgn="ctr"/>
                      <a:r>
                        <a:rPr lang="ru-RU" sz="800" b="1" i="0" u="none" strike="noStrike" dirty="0">
                          <a:solidFill>
                            <a:srgbClr val="000000"/>
                          </a:solidFill>
                          <a:effectLst/>
                          <a:latin typeface="Arial Narrow" panose="020B0606020202030204" pitchFamily="34" charset="0"/>
                        </a:rPr>
                        <a:t>1 342</a:t>
                      </a:r>
                    </a:p>
                  </a:txBody>
                  <a:tcPr marL="9525" marR="9525" marT="9525" marB="0" anchor="ctr">
                    <a:lnB w="12700" cap="flat" cmpd="sng" algn="ctr">
                      <a:solidFill>
                        <a:schemeClr val="tx1"/>
                      </a:solidFill>
                      <a:prstDash val="solid"/>
                      <a:round/>
                      <a:headEnd type="none" w="med" len="med"/>
                      <a:tailEnd type="none" w="med" len="med"/>
                    </a:lnB>
                    <a:noFill/>
                  </a:tcPr>
                </a:tc>
                <a:tc>
                  <a:txBody>
                    <a:bodyPr/>
                    <a:lstStyle/>
                    <a:p>
                      <a:pPr algn="ctr" fontAlgn="ctr"/>
                      <a:r>
                        <a:rPr lang="ru-RU" sz="800" b="1" i="0" u="none" strike="noStrike" dirty="0">
                          <a:solidFill>
                            <a:srgbClr val="000000"/>
                          </a:solidFill>
                          <a:effectLst/>
                          <a:latin typeface="Arial Narrow" panose="020B0606020202030204" pitchFamily="34" charset="0"/>
                        </a:rPr>
                        <a:t>1 704</a:t>
                      </a:r>
                    </a:p>
                  </a:txBody>
                  <a:tcPr marL="9525" marR="9525" marT="9525" marB="0" anchor="ctr">
                    <a:lnB w="12700" cap="flat" cmpd="sng" algn="ctr">
                      <a:solidFill>
                        <a:schemeClr val="tx1"/>
                      </a:solidFill>
                      <a:prstDash val="solid"/>
                      <a:round/>
                      <a:headEnd type="none" w="med" len="med"/>
                      <a:tailEnd type="none" w="med" len="med"/>
                    </a:lnB>
                    <a:noFill/>
                  </a:tcPr>
                </a:tc>
                <a:tc>
                  <a:txBody>
                    <a:bodyPr/>
                    <a:lstStyle/>
                    <a:p>
                      <a:pPr algn="ctr" fontAlgn="ctr"/>
                      <a:r>
                        <a:rPr lang="ru-RU" sz="800" b="1" i="0" u="none" strike="noStrike" dirty="0">
                          <a:solidFill>
                            <a:srgbClr val="000000"/>
                          </a:solidFill>
                          <a:effectLst/>
                          <a:latin typeface="Arial Narrow" panose="020B0606020202030204" pitchFamily="34" charset="0"/>
                        </a:rPr>
                        <a:t>2 255</a:t>
                      </a:r>
                    </a:p>
                  </a:txBody>
                  <a:tcPr marL="9525" marR="9525" marT="9525" marB="0" anchor="ctr">
                    <a:lnB w="12700" cap="flat" cmpd="sng" algn="ctr">
                      <a:solidFill>
                        <a:schemeClr val="tx1"/>
                      </a:solidFill>
                      <a:prstDash val="solid"/>
                      <a:round/>
                      <a:headEnd type="none" w="med" len="med"/>
                      <a:tailEnd type="none" w="med" len="med"/>
                    </a:lnB>
                    <a:noFill/>
                  </a:tcPr>
                </a:tc>
                <a:tc>
                  <a:txBody>
                    <a:bodyPr/>
                    <a:lstStyle/>
                    <a:p>
                      <a:pPr algn="ctr" fontAlgn="ctr"/>
                      <a:r>
                        <a:rPr lang="ru-RU" sz="800" b="1" i="0" u="none" strike="noStrike" dirty="0">
                          <a:solidFill>
                            <a:srgbClr val="000000"/>
                          </a:solidFill>
                          <a:effectLst/>
                          <a:latin typeface="Arial Narrow" panose="020B0606020202030204" pitchFamily="34" charset="0"/>
                        </a:rPr>
                        <a:t>31,3%</a:t>
                      </a:r>
                    </a:p>
                  </a:txBody>
                  <a:tcPr marL="9525" marR="9525" marT="9525" marB="0" anchor="ctr">
                    <a:lnB w="12700"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1977705671"/>
                  </a:ext>
                </a:extLst>
              </a:tr>
            </a:tbl>
          </a:graphicData>
        </a:graphic>
      </p:graphicFrame>
    </p:spTree>
    <p:extLst>
      <p:ext uri="{BB962C8B-B14F-4D97-AF65-F5344CB8AC3E}">
        <p14:creationId xmlns:p14="http://schemas.microsoft.com/office/powerpoint/2010/main" val="3198959638"/>
      </p:ext>
    </p:extLst>
  </p:cSld>
  <p:clrMapOvr>
    <a:masterClrMapping/>
  </p:clrMapOvr>
</p:sld>
</file>

<file path=ppt/slides/slide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26" name="Таблица 25">
            <a:extLst>
              <a:ext uri="{FF2B5EF4-FFF2-40B4-BE49-F238E27FC236}">
                <a16:creationId xmlns:a16="http://schemas.microsoft.com/office/drawing/2014/main" id="{4CBADABA-60F6-6314-73AE-C5D1372941E0}"/>
              </a:ext>
            </a:extLst>
          </p:cNvPr>
          <p:cNvGraphicFramePr>
            <a:graphicFrameLocks noGrp="1"/>
          </p:cNvGraphicFramePr>
          <p:nvPr>
            <p:extLst>
              <p:ext uri="{D42A27DB-BD31-4B8C-83A1-F6EECF244321}">
                <p14:modId xmlns:p14="http://schemas.microsoft.com/office/powerpoint/2010/main" val="2383778877"/>
              </p:ext>
            </p:extLst>
          </p:nvPr>
        </p:nvGraphicFramePr>
        <p:xfrm>
          <a:off x="6768750" y="4835242"/>
          <a:ext cx="5328000" cy="1670332"/>
        </p:xfrm>
        <a:graphic>
          <a:graphicData uri="http://schemas.openxmlformats.org/drawingml/2006/table">
            <a:tbl>
              <a:tblPr firstRow="1" bandRow="1">
                <a:tableStyleId>{5C22544A-7EE6-4342-B048-85BDC9FD1C3A}</a:tableStyleId>
              </a:tblPr>
              <a:tblGrid>
                <a:gridCol w="3600000">
                  <a:extLst>
                    <a:ext uri="{9D8B030D-6E8A-4147-A177-3AD203B41FA5}">
                      <a16:colId xmlns:a16="http://schemas.microsoft.com/office/drawing/2014/main" val="1113104833"/>
                    </a:ext>
                  </a:extLst>
                </a:gridCol>
                <a:gridCol w="432000">
                  <a:extLst>
                    <a:ext uri="{9D8B030D-6E8A-4147-A177-3AD203B41FA5}">
                      <a16:colId xmlns:a16="http://schemas.microsoft.com/office/drawing/2014/main" val="132264586"/>
                    </a:ext>
                  </a:extLst>
                </a:gridCol>
                <a:gridCol w="432000">
                  <a:extLst>
                    <a:ext uri="{9D8B030D-6E8A-4147-A177-3AD203B41FA5}">
                      <a16:colId xmlns:a16="http://schemas.microsoft.com/office/drawing/2014/main" val="2572766800"/>
                    </a:ext>
                  </a:extLst>
                </a:gridCol>
                <a:gridCol w="432000">
                  <a:extLst>
                    <a:ext uri="{9D8B030D-6E8A-4147-A177-3AD203B41FA5}">
                      <a16:colId xmlns:a16="http://schemas.microsoft.com/office/drawing/2014/main" val="2849574652"/>
                    </a:ext>
                  </a:extLst>
                </a:gridCol>
                <a:gridCol w="432000">
                  <a:extLst>
                    <a:ext uri="{9D8B030D-6E8A-4147-A177-3AD203B41FA5}">
                      <a16:colId xmlns:a16="http://schemas.microsoft.com/office/drawing/2014/main" val="478621999"/>
                    </a:ext>
                  </a:extLst>
                </a:gridCol>
              </a:tblGrid>
              <a:tr h="167033">
                <a:tc>
                  <a:txBody>
                    <a:bodyPr/>
                    <a:lstStyle/>
                    <a:p>
                      <a:pPr marL="0" marR="0" lvl="0" indent="0" algn="l" defTabSz="685800" rtl="0" eaLnBrk="1" fontAlgn="auto" latinLnBrk="0" hangingPunct="1">
                        <a:lnSpc>
                          <a:spcPct val="107000"/>
                        </a:lnSpc>
                        <a:spcBef>
                          <a:spcPts val="0"/>
                        </a:spcBef>
                        <a:spcAft>
                          <a:spcPts val="0"/>
                        </a:spcAft>
                        <a:buClrTx/>
                        <a:buSzTx/>
                        <a:buFontTx/>
                        <a:buNone/>
                        <a:tabLst/>
                        <a:defRPr/>
                      </a:pPr>
                      <a:r>
                        <a:rPr lang="ru-RU" sz="1050" b="1" i="0" u="none" strike="noStrike" cap="none" noProof="0" dirty="0">
                          <a:solidFill>
                            <a:srgbClr val="000000"/>
                          </a:solidFill>
                          <a:effectLst/>
                          <a:latin typeface="Arial Narrow" panose="020B0606020202030204" pitchFamily="34" charset="0"/>
                          <a:ea typeface="+mn-ea"/>
                          <a:cs typeface="+mn-cs"/>
                          <a:sym typeface="Arial"/>
                        </a:rPr>
                        <a:t>ПЕССИМИСТІК СЦЕНАРИЙ</a:t>
                      </a:r>
                    </a:p>
                  </a:txBody>
                  <a:tcPr marT="0" marB="0" anchor="ctr">
                    <a:lnL w="76200" cap="flat" cmpd="sng" algn="ctr">
                      <a:noFill/>
                      <a:prstDash val="solid"/>
                      <a:round/>
                      <a:headEnd type="none" w="med" len="med"/>
                      <a:tailEnd type="none" w="med" len="med"/>
                    </a:lnL>
                    <a:lnR w="6350" cap="flat" cmpd="sng" algn="ctr">
                      <a:solidFill>
                        <a:schemeClr val="tx1"/>
                      </a:solidFill>
                      <a:prstDash val="sysDot"/>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accent6">
                        <a:lumMod val="50000"/>
                        <a:alpha val="20000"/>
                      </a:schemeClr>
                    </a:solidFill>
                  </a:tcPr>
                </a:tc>
                <a:tc>
                  <a:txBody>
                    <a:bodyPr/>
                    <a:lstStyle/>
                    <a:p>
                      <a:pPr algn="ctr" fontAlgn="ctr"/>
                      <a:r>
                        <a:rPr lang="en-US" sz="900" b="0" i="0" u="none" strike="noStrike" cap="none" dirty="0">
                          <a:solidFill>
                            <a:srgbClr val="000000"/>
                          </a:solidFill>
                          <a:effectLst/>
                          <a:latin typeface="Arial Narrow" panose="020B0606020202030204" pitchFamily="34" charset="0"/>
                          <a:ea typeface="+mn-ea"/>
                          <a:cs typeface="+mn-cs"/>
                          <a:sym typeface="Arial"/>
                        </a:rPr>
                        <a:t>Q1</a:t>
                      </a:r>
                      <a:endParaRPr lang="ru-KZ" sz="900" b="0" i="0" u="none" strike="noStrike" cap="none" dirty="0">
                        <a:solidFill>
                          <a:srgbClr val="000000"/>
                        </a:solidFill>
                        <a:effectLst/>
                        <a:latin typeface="Arial Narrow" panose="020B0606020202030204" pitchFamily="34" charset="0"/>
                        <a:ea typeface="+mn-ea"/>
                        <a:cs typeface="+mn-cs"/>
                        <a:sym typeface="Arial"/>
                      </a:endParaRPr>
                    </a:p>
                  </a:txBody>
                  <a:tcPr marL="9525" marR="9525" marT="0"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50000"/>
                        <a:alpha val="20000"/>
                      </a:schemeClr>
                    </a:solidFill>
                  </a:tcPr>
                </a:tc>
                <a:tc>
                  <a:txBody>
                    <a:bodyPr/>
                    <a:lstStyle/>
                    <a:p>
                      <a:pPr algn="ctr" fontAlgn="ctr"/>
                      <a:r>
                        <a:rPr lang="en-US" sz="900" b="0" i="0" u="none" strike="noStrike" cap="none" dirty="0">
                          <a:solidFill>
                            <a:srgbClr val="000000"/>
                          </a:solidFill>
                          <a:effectLst/>
                          <a:latin typeface="Arial Narrow" panose="020B0606020202030204" pitchFamily="34" charset="0"/>
                          <a:ea typeface="+mn-ea"/>
                          <a:cs typeface="+mn-cs"/>
                          <a:sym typeface="Arial"/>
                        </a:rPr>
                        <a:t>Q2</a:t>
                      </a:r>
                      <a:endParaRPr lang="ru-KZ" sz="900" b="0" i="0" u="none" strike="noStrike" cap="none" dirty="0">
                        <a:solidFill>
                          <a:srgbClr val="000000"/>
                        </a:solidFill>
                        <a:effectLst/>
                        <a:latin typeface="Arial Narrow" panose="020B0606020202030204" pitchFamily="34" charset="0"/>
                        <a:ea typeface="+mn-ea"/>
                        <a:cs typeface="+mn-cs"/>
                        <a:sym typeface="Arial"/>
                      </a:endParaRPr>
                    </a:p>
                  </a:txBody>
                  <a:tcPr marL="9525" marR="9525" marT="0"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6">
                        <a:lumMod val="50000"/>
                        <a:alpha val="20000"/>
                      </a:schemeClr>
                    </a:solidFill>
                  </a:tcPr>
                </a:tc>
                <a:tc>
                  <a:txBody>
                    <a:bodyPr/>
                    <a:lstStyle/>
                    <a:p>
                      <a:pPr algn="ctr" fontAlgn="ctr"/>
                      <a:r>
                        <a:rPr lang="en-US" sz="900" b="0" i="0" u="none" strike="noStrike" cap="none" dirty="0">
                          <a:solidFill>
                            <a:srgbClr val="000000"/>
                          </a:solidFill>
                          <a:effectLst/>
                          <a:latin typeface="Arial Narrow" panose="020B0606020202030204" pitchFamily="34" charset="0"/>
                          <a:ea typeface="+mn-ea"/>
                          <a:cs typeface="+mn-cs"/>
                          <a:sym typeface="Arial"/>
                        </a:rPr>
                        <a:t>Q3</a:t>
                      </a:r>
                      <a:endParaRPr lang="ru-KZ" sz="900" b="0" i="0" u="none" strike="noStrike" cap="none" dirty="0">
                        <a:solidFill>
                          <a:srgbClr val="000000"/>
                        </a:solidFill>
                        <a:effectLst/>
                        <a:latin typeface="Arial Narrow" panose="020B0606020202030204" pitchFamily="34" charset="0"/>
                        <a:ea typeface="+mn-ea"/>
                        <a:cs typeface="+mn-cs"/>
                        <a:sym typeface="Arial"/>
                      </a:endParaRPr>
                    </a:p>
                  </a:txBody>
                  <a:tcPr marL="9525" marR="9525" marT="0"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6">
                        <a:lumMod val="50000"/>
                        <a:alpha val="20000"/>
                      </a:schemeClr>
                    </a:solidFill>
                  </a:tcPr>
                </a:tc>
                <a:tc>
                  <a:txBody>
                    <a:bodyPr/>
                    <a:lstStyle/>
                    <a:p>
                      <a:pPr algn="ctr" fontAlgn="ctr"/>
                      <a:r>
                        <a:rPr lang="en-US" sz="900" b="0" i="0" u="none" strike="noStrike" cap="none" dirty="0">
                          <a:solidFill>
                            <a:srgbClr val="000000"/>
                          </a:solidFill>
                          <a:effectLst/>
                          <a:latin typeface="Arial Narrow" panose="020B0606020202030204" pitchFamily="34" charset="0"/>
                          <a:ea typeface="+mn-ea"/>
                          <a:cs typeface="+mn-cs"/>
                          <a:sym typeface="Arial"/>
                        </a:rPr>
                        <a:t>Q4</a:t>
                      </a:r>
                      <a:endParaRPr lang="ru-KZ" sz="900" b="0" i="0" u="none" strike="noStrike" cap="none" dirty="0">
                        <a:solidFill>
                          <a:srgbClr val="000000"/>
                        </a:solidFill>
                        <a:effectLst/>
                        <a:latin typeface="Arial Narrow" panose="020B0606020202030204" pitchFamily="34" charset="0"/>
                        <a:ea typeface="+mn-ea"/>
                        <a:cs typeface="+mn-cs"/>
                        <a:sym typeface="Arial"/>
                      </a:endParaRPr>
                    </a:p>
                  </a:txBody>
                  <a:tcPr marL="9525" marR="9525" marT="0" marB="0" anchor="ctr">
                    <a:lnL w="6350" cap="flat" cmpd="sng" algn="ctr">
                      <a:solidFill>
                        <a:schemeClr val="tx1"/>
                      </a:solidFill>
                      <a:prstDash val="sysDot"/>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6">
                        <a:lumMod val="50000"/>
                        <a:alpha val="20000"/>
                      </a:schemeClr>
                    </a:solidFill>
                  </a:tcPr>
                </a:tc>
                <a:extLst>
                  <a:ext uri="{0D108BD9-81ED-4DB2-BD59-A6C34878D82A}">
                    <a16:rowId xmlns:a16="http://schemas.microsoft.com/office/drawing/2014/main" val="877649079"/>
                  </a:ext>
                </a:extLst>
              </a:tr>
              <a:tr h="167033">
                <a:tc>
                  <a:txBody>
                    <a:bodyPr/>
                    <a:lstStyle/>
                    <a:p>
                      <a:pPr marL="0" marR="0" lvl="0" indent="0" algn="l" defTabSz="685800" rtl="0" eaLnBrk="1" fontAlgn="auto" latinLnBrk="0" hangingPunct="1">
                        <a:lnSpc>
                          <a:spcPct val="107000"/>
                        </a:lnSpc>
                        <a:spcBef>
                          <a:spcPts val="0"/>
                        </a:spcBef>
                        <a:spcAft>
                          <a:spcPts val="0"/>
                        </a:spcAft>
                        <a:buClrTx/>
                        <a:buSzTx/>
                        <a:buFontTx/>
                        <a:buNone/>
                        <a:tabLst/>
                        <a:defRPr/>
                      </a:pPr>
                      <a:r>
                        <a:rPr lang="ru-RU" sz="900" b="1" i="0" u="none" strike="noStrike" cap="none" noProof="0" dirty="0">
                          <a:solidFill>
                            <a:srgbClr val="000000"/>
                          </a:solidFill>
                          <a:effectLst/>
                          <a:latin typeface="Arial Narrow" panose="020B0606020202030204" pitchFamily="34" charset="0"/>
                          <a:ea typeface="+mn-ea"/>
                          <a:cs typeface="+mn-cs"/>
                          <a:sym typeface="Arial"/>
                        </a:rPr>
                        <a:t>БАРЛЫҒЫ</a:t>
                      </a:r>
                      <a:endParaRPr lang="ru-RU" sz="800" b="1" i="0" u="none" strike="noStrike" cap="none" noProof="0" dirty="0">
                        <a:solidFill>
                          <a:srgbClr val="000000"/>
                        </a:solidFill>
                        <a:effectLst/>
                        <a:latin typeface="Arial Narrow" panose="020B0606020202030204" pitchFamily="34" charset="0"/>
                        <a:ea typeface="+mn-ea"/>
                        <a:cs typeface="+mn-cs"/>
                        <a:sym typeface="Arial"/>
                      </a:endParaRPr>
                    </a:p>
                  </a:txBody>
                  <a:tcPr marT="0" marB="0" anchor="ctr">
                    <a:lnL w="76200" cap="flat" cmpd="sng" algn="ctr">
                      <a:noFill/>
                      <a:prstDash val="solid"/>
                      <a:round/>
                      <a:headEnd type="none" w="med" len="med"/>
                      <a:tailEnd type="none" w="med" len="med"/>
                    </a:lnL>
                    <a:lnR w="6350" cap="flat" cmpd="sng" algn="ctr">
                      <a:solidFill>
                        <a:schemeClr val="tx1"/>
                      </a:solidFill>
                      <a:prstDash val="sysDot"/>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accent6">
                        <a:lumMod val="50000"/>
                        <a:alpha val="20000"/>
                      </a:schemeClr>
                    </a:solidFill>
                  </a:tcPr>
                </a:tc>
                <a:tc>
                  <a:txBody>
                    <a:bodyPr/>
                    <a:lstStyle/>
                    <a:p>
                      <a:pPr algn="ctr" fontAlgn="ctr"/>
                      <a:r>
                        <a:rPr lang="ru-RU" sz="900" b="1" i="0" u="none" strike="noStrike" cap="none" dirty="0">
                          <a:solidFill>
                            <a:srgbClr val="000000"/>
                          </a:solidFill>
                          <a:effectLst/>
                          <a:latin typeface="Arial Narrow" panose="020B0606020202030204" pitchFamily="34" charset="0"/>
                          <a:ea typeface="+mn-ea"/>
                          <a:cs typeface="+mn-cs"/>
                          <a:sym typeface="Arial"/>
                        </a:rPr>
                        <a:t> 8 915</a:t>
                      </a:r>
                      <a:endParaRPr lang="ru-KZ" sz="900" b="1" i="0" u="none" strike="noStrike" cap="none" dirty="0">
                        <a:solidFill>
                          <a:srgbClr val="000000"/>
                        </a:solidFill>
                        <a:effectLst/>
                        <a:latin typeface="Arial Narrow" panose="020B0606020202030204" pitchFamily="34" charset="0"/>
                        <a:ea typeface="+mn-ea"/>
                        <a:cs typeface="+mn-cs"/>
                        <a:sym typeface="Arial"/>
                      </a:endParaRPr>
                    </a:p>
                  </a:txBody>
                  <a:tcPr marL="9525" marR="9525" marT="0"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50000"/>
                        <a:alpha val="20000"/>
                      </a:schemeClr>
                    </a:solidFill>
                  </a:tcPr>
                </a:tc>
                <a:tc>
                  <a:txBody>
                    <a:bodyPr/>
                    <a:lstStyle/>
                    <a:p>
                      <a:pPr algn="ctr" fontAlgn="ctr"/>
                      <a:r>
                        <a:rPr lang="ru-RU" sz="900" b="1" i="0" u="none" strike="noStrike" cap="none" dirty="0">
                          <a:solidFill>
                            <a:srgbClr val="000000"/>
                          </a:solidFill>
                          <a:effectLst/>
                          <a:latin typeface="Arial Narrow" panose="020B0606020202030204" pitchFamily="34" charset="0"/>
                          <a:ea typeface="+mn-ea"/>
                          <a:cs typeface="+mn-cs"/>
                          <a:sym typeface="Arial"/>
                        </a:rPr>
                        <a:t>7 403</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6">
                        <a:lumMod val="50000"/>
                        <a:alpha val="20000"/>
                      </a:schemeClr>
                    </a:solidFill>
                  </a:tcPr>
                </a:tc>
                <a:tc>
                  <a:txBody>
                    <a:bodyPr/>
                    <a:lstStyle/>
                    <a:p>
                      <a:pPr algn="ctr" fontAlgn="ctr"/>
                      <a:r>
                        <a:rPr lang="ru-RU" sz="900" b="1" i="0" u="none" strike="noStrike" cap="none" dirty="0">
                          <a:solidFill>
                            <a:srgbClr val="000000"/>
                          </a:solidFill>
                          <a:effectLst/>
                          <a:latin typeface="Arial Narrow" panose="020B0606020202030204" pitchFamily="34" charset="0"/>
                          <a:ea typeface="+mn-ea"/>
                          <a:cs typeface="+mn-cs"/>
                          <a:sym typeface="Arial"/>
                        </a:rPr>
                        <a:t>9 870</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6">
                        <a:lumMod val="50000"/>
                        <a:alpha val="20000"/>
                      </a:schemeClr>
                    </a:solidFill>
                  </a:tcPr>
                </a:tc>
                <a:tc>
                  <a:txBody>
                    <a:bodyPr/>
                    <a:lstStyle/>
                    <a:p>
                      <a:pPr algn="ctr" fontAlgn="ctr"/>
                      <a:r>
                        <a:rPr lang="ru-RU" sz="900" b="1" i="0" u="none" strike="noStrike" cap="none" dirty="0">
                          <a:solidFill>
                            <a:srgbClr val="000000"/>
                          </a:solidFill>
                          <a:effectLst/>
                          <a:latin typeface="Arial Narrow" panose="020B0606020202030204" pitchFamily="34" charset="0"/>
                          <a:ea typeface="+mn-ea"/>
                          <a:cs typeface="+mn-cs"/>
                          <a:sym typeface="Arial"/>
                        </a:rPr>
                        <a:t>11 088</a:t>
                      </a:r>
                    </a:p>
                  </a:txBody>
                  <a:tcPr marL="9525" marR="9525" marT="9525" marB="0" anchor="ctr">
                    <a:lnL w="6350" cap="flat" cmpd="sng" algn="ctr">
                      <a:solidFill>
                        <a:schemeClr val="tx1"/>
                      </a:solidFill>
                      <a:prstDash val="sysDot"/>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6">
                        <a:lumMod val="50000"/>
                        <a:alpha val="20000"/>
                      </a:schemeClr>
                    </a:solidFill>
                  </a:tcPr>
                </a:tc>
                <a:extLst>
                  <a:ext uri="{0D108BD9-81ED-4DB2-BD59-A6C34878D82A}">
                    <a16:rowId xmlns:a16="http://schemas.microsoft.com/office/drawing/2014/main" val="1602871338"/>
                  </a:ext>
                </a:extLst>
              </a:tr>
              <a:tr h="148474">
                <a:tc>
                  <a:txBody>
                    <a:bodyPr/>
                    <a:lstStyle/>
                    <a:p>
                      <a:pPr marL="72000" algn="l" fontAlgn="b"/>
                      <a:r>
                        <a:rPr lang="ru-RU" sz="800" b="0" i="0" u="none" strike="noStrike" cap="none" dirty="0">
                          <a:solidFill>
                            <a:srgbClr val="000000"/>
                          </a:solidFill>
                          <a:effectLst/>
                          <a:latin typeface="Arial Narrow" panose="020B0606020202030204" pitchFamily="34" charset="0"/>
                          <a:ea typeface="+mn-ea"/>
                          <a:cs typeface="+mn-cs"/>
                          <a:sym typeface="Arial"/>
                        </a:rPr>
                        <a:t>БАСШЫЛАР ЖӘНЕ МЕМЛЕКЕТТІК ҚЫЗМЕТШІЛЕР</a:t>
                      </a:r>
                    </a:p>
                  </a:txBody>
                  <a:tcPr marL="9525" marR="9525" marT="0" marB="0" anchor="ctr">
                    <a:lnL w="76200" cap="flat" cmpd="sng" algn="ctr">
                      <a:noFill/>
                      <a:prstDash val="solid"/>
                      <a:round/>
                      <a:headEnd type="none" w="med" len="med"/>
                      <a:tailEnd type="none" w="med" len="med"/>
                    </a:lnL>
                    <a:lnR w="6350" cap="flat" cmpd="sng" algn="ctr">
                      <a:solidFill>
                        <a:schemeClr val="tx1"/>
                      </a:solidFill>
                      <a:prstDash val="sysDot"/>
                      <a:round/>
                      <a:headEnd type="none" w="med" len="med"/>
                      <a:tailEnd type="none" w="med" len="med"/>
                    </a:lnR>
                    <a:lnT w="12700" cap="flat" cmpd="sng" algn="ctr">
                      <a:solidFill>
                        <a:schemeClr val="tx1"/>
                      </a:solidFill>
                      <a:prstDash val="solid"/>
                      <a:round/>
                      <a:headEnd type="none" w="med" len="med"/>
                      <a:tailEnd type="none" w="med" len="med"/>
                    </a:lnT>
                    <a:lnB w="6350" cap="flat" cmpd="sng" algn="ctr">
                      <a:solidFill>
                        <a:schemeClr val="tx1"/>
                      </a:solidFill>
                      <a:prstDash val="sysDot"/>
                      <a:round/>
                      <a:headEnd type="none" w="med" len="med"/>
                      <a:tailEnd type="none" w="med" len="med"/>
                    </a:lnB>
                    <a:noFill/>
                  </a:tcPr>
                </a:tc>
                <a:tc>
                  <a:txBody>
                    <a:bodyPr/>
                    <a:lstStyle/>
                    <a:p>
                      <a:pPr algn="ctr" fontAlgn="ctr"/>
                      <a:r>
                        <a:rPr lang="ru-RU" sz="800" b="0" i="0" u="none" strike="noStrike">
                          <a:solidFill>
                            <a:srgbClr val="000000"/>
                          </a:solidFill>
                          <a:effectLst/>
                          <a:latin typeface="Arial Narrow" panose="020B0606020202030204" pitchFamily="34" charset="0"/>
                        </a:rPr>
                        <a:t>644</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12700" cap="flat" cmpd="sng" algn="ctr">
                      <a:solidFill>
                        <a:schemeClr val="tx1"/>
                      </a:solidFill>
                      <a:prstDash val="solid"/>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ru-RU" sz="800" b="0" i="0" u="none" strike="noStrike" dirty="0">
                          <a:solidFill>
                            <a:srgbClr val="000000"/>
                          </a:solidFill>
                          <a:effectLst/>
                          <a:latin typeface="Arial Narrow" panose="020B0606020202030204" pitchFamily="34" charset="0"/>
                        </a:rPr>
                        <a:t>448</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12700" cap="flat" cmpd="sng" algn="ctr">
                      <a:solidFill>
                        <a:schemeClr val="tx1"/>
                      </a:solidFill>
                      <a:prstDash val="solid"/>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ru-RU" sz="800" b="0" i="0" u="none" strike="noStrike">
                          <a:solidFill>
                            <a:srgbClr val="000000"/>
                          </a:solidFill>
                          <a:effectLst/>
                          <a:latin typeface="Arial Narrow" panose="020B0606020202030204" pitchFamily="34" charset="0"/>
                        </a:rPr>
                        <a:t>459</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12700" cap="flat" cmpd="sng" algn="ctr">
                      <a:solidFill>
                        <a:schemeClr val="tx1"/>
                      </a:solidFill>
                      <a:prstDash val="solid"/>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ru-RU" sz="800" b="0" i="0" u="none" strike="noStrike">
                          <a:solidFill>
                            <a:srgbClr val="000000"/>
                          </a:solidFill>
                          <a:effectLst/>
                          <a:latin typeface="Arial Narrow" panose="020B0606020202030204" pitchFamily="34" charset="0"/>
                        </a:rPr>
                        <a:t>506</a:t>
                      </a:r>
                    </a:p>
                  </a:txBody>
                  <a:tcPr marL="9525" marR="9525" marT="9525" marB="0" anchor="ctr">
                    <a:lnL w="6350" cap="flat" cmpd="sng" algn="ctr">
                      <a:solidFill>
                        <a:schemeClr val="tx1"/>
                      </a:solidFill>
                      <a:prstDash val="sysDot"/>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052355308"/>
                  </a:ext>
                </a:extLst>
              </a:tr>
              <a:tr h="148474">
                <a:tc>
                  <a:txBody>
                    <a:bodyPr/>
                    <a:lstStyle/>
                    <a:p>
                      <a:pPr marL="72000" algn="l" fontAlgn="b"/>
                      <a:r>
                        <a:rPr lang="ru-RU" sz="800" b="0" i="0" u="none" strike="noStrike" cap="none" dirty="0">
                          <a:solidFill>
                            <a:srgbClr val="000000"/>
                          </a:solidFill>
                          <a:effectLst/>
                          <a:latin typeface="Arial Narrow" panose="020B0606020202030204" pitchFamily="34" charset="0"/>
                          <a:ea typeface="+mn-ea"/>
                          <a:cs typeface="+mn-cs"/>
                          <a:sym typeface="Arial"/>
                        </a:rPr>
                        <a:t>КӘСІБИ МАМАНДАР</a:t>
                      </a:r>
                    </a:p>
                  </a:txBody>
                  <a:tcPr marL="9525" marR="9525" marT="0" marB="0" anchor="ctr">
                    <a:lnL w="76200" cap="flat" cmpd="sng" algn="ctr">
                      <a:noFill/>
                      <a:prstDash val="solid"/>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solidFill>
                      <a:schemeClr val="accent6">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2 468</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2 316</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solidFill>
                      <a:schemeClr val="accent6">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2 529</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solidFill>
                      <a:schemeClr val="accent6">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3 350</a:t>
                      </a:r>
                    </a:p>
                  </a:txBody>
                  <a:tcPr marL="9525" marR="9525" marT="9525" marB="0" anchor="ctr">
                    <a:lnL w="6350" cap="flat" cmpd="sng" algn="ctr">
                      <a:solidFill>
                        <a:schemeClr val="tx1"/>
                      </a:solidFill>
                      <a:prstDash val="sysDot"/>
                      <a:round/>
                      <a:headEnd type="none" w="med" len="med"/>
                      <a:tailEnd type="none" w="med" len="med"/>
                    </a:lnL>
                    <a:lnR w="12700" cap="flat" cmpd="sng" algn="ctr">
                      <a:noFill/>
                      <a:prstDash val="solid"/>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solidFill>
                      <a:schemeClr val="accent6">
                        <a:lumMod val="50000"/>
                        <a:alpha val="20000"/>
                      </a:schemeClr>
                    </a:solidFill>
                  </a:tcPr>
                </a:tc>
                <a:extLst>
                  <a:ext uri="{0D108BD9-81ED-4DB2-BD59-A6C34878D82A}">
                    <a16:rowId xmlns:a16="http://schemas.microsoft.com/office/drawing/2014/main" val="4077338817"/>
                  </a:ext>
                </a:extLst>
              </a:tr>
              <a:tr h="148474">
                <a:tc>
                  <a:txBody>
                    <a:bodyPr/>
                    <a:lstStyle/>
                    <a:p>
                      <a:pPr marL="72000" algn="l" fontAlgn="b"/>
                      <a:r>
                        <a:rPr lang="ru-RU" sz="800" b="0" i="0" u="none" strike="noStrike" cap="none" dirty="0">
                          <a:solidFill>
                            <a:srgbClr val="000000"/>
                          </a:solidFill>
                          <a:effectLst/>
                          <a:latin typeface="Arial Narrow" panose="020B0606020202030204" pitchFamily="34" charset="0"/>
                          <a:ea typeface="+mn-ea"/>
                          <a:cs typeface="+mn-cs"/>
                          <a:sym typeface="Arial"/>
                        </a:rPr>
                        <a:t>ТЕХНИК МАМАНДАР ЖӘНЕ БАСҚА ДА КӘСІБИ КӨМЕКШІ ПЕРСОНАЛ</a:t>
                      </a:r>
                    </a:p>
                  </a:txBody>
                  <a:tcPr marL="9525" marR="9525" marT="0" marB="0" anchor="ctr">
                    <a:lnL w="76200" cap="flat" cmpd="sng" algn="ctr">
                      <a:noFill/>
                      <a:prstDash val="solid"/>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noFill/>
                  </a:tcPr>
                </a:tc>
                <a:tc>
                  <a:txBody>
                    <a:bodyPr/>
                    <a:lstStyle/>
                    <a:p>
                      <a:pPr algn="ctr" fontAlgn="ctr"/>
                      <a:r>
                        <a:rPr lang="ru-RU" sz="800" b="0" i="0" u="none" strike="noStrike">
                          <a:solidFill>
                            <a:srgbClr val="000000"/>
                          </a:solidFill>
                          <a:effectLst/>
                          <a:latin typeface="Arial Narrow" panose="020B0606020202030204" pitchFamily="34" charset="0"/>
                        </a:rPr>
                        <a:t>1 065</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ru-RU" sz="800" b="0" i="0" u="none" strike="noStrike">
                          <a:solidFill>
                            <a:srgbClr val="000000"/>
                          </a:solidFill>
                          <a:effectLst/>
                          <a:latin typeface="Arial Narrow" panose="020B0606020202030204" pitchFamily="34" charset="0"/>
                        </a:rPr>
                        <a:t>1 008</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ru-RU" sz="800" b="0" i="0" u="none" strike="noStrike">
                          <a:solidFill>
                            <a:srgbClr val="000000"/>
                          </a:solidFill>
                          <a:effectLst/>
                          <a:latin typeface="Arial Narrow" panose="020B0606020202030204" pitchFamily="34" charset="0"/>
                        </a:rPr>
                        <a:t>1 088</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ru-RU" sz="800" b="0" i="0" u="none" strike="noStrike">
                          <a:solidFill>
                            <a:srgbClr val="000000"/>
                          </a:solidFill>
                          <a:effectLst/>
                          <a:latin typeface="Arial Narrow" panose="020B0606020202030204" pitchFamily="34" charset="0"/>
                        </a:rPr>
                        <a:t>1 139</a:t>
                      </a:r>
                    </a:p>
                  </a:txBody>
                  <a:tcPr marL="9525" marR="9525" marT="9525" marB="0" anchor="ctr">
                    <a:lnL w="6350" cap="flat" cmpd="sng" algn="ctr">
                      <a:solidFill>
                        <a:schemeClr val="tx1"/>
                      </a:solidFill>
                      <a:prstDash val="sysDot"/>
                      <a:round/>
                      <a:headEnd type="none" w="med" len="med"/>
                      <a:tailEnd type="none" w="med" len="med"/>
                    </a:lnL>
                    <a:lnR w="12700" cap="flat" cmpd="sng" algn="ctr">
                      <a:noFill/>
                      <a:prstDash val="solid"/>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500228116"/>
                  </a:ext>
                </a:extLst>
              </a:tr>
              <a:tr h="148474">
                <a:tc>
                  <a:txBody>
                    <a:bodyPr/>
                    <a:lstStyle/>
                    <a:p>
                      <a:pPr marL="72000" algn="l" fontAlgn="b"/>
                      <a:r>
                        <a:rPr lang="ru-RU" sz="800" b="0" i="0" u="none" strike="noStrike" cap="none" dirty="0">
                          <a:solidFill>
                            <a:srgbClr val="000000"/>
                          </a:solidFill>
                          <a:effectLst/>
                          <a:latin typeface="Arial Narrow" panose="020B0606020202030204" pitchFamily="34" charset="0"/>
                          <a:ea typeface="+mn-ea"/>
                          <a:cs typeface="+mn-cs"/>
                          <a:sym typeface="Arial"/>
                        </a:rPr>
                        <a:t>ӘКІМШІЛЕНДІРУ САЛАСЫНДАҒЫ ҚЫЗМЕТШІЛЕР</a:t>
                      </a:r>
                    </a:p>
                  </a:txBody>
                  <a:tcPr marL="9525" marR="9525" marT="0" marB="0" anchor="ctr">
                    <a:lnL w="76200" cap="flat" cmpd="sng" algn="ctr">
                      <a:noFill/>
                      <a:prstDash val="solid"/>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solidFill>
                      <a:schemeClr val="accent6">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454</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258</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solidFill>
                      <a:schemeClr val="accent6">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298</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solidFill>
                      <a:schemeClr val="accent6">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398</a:t>
                      </a:r>
                    </a:p>
                  </a:txBody>
                  <a:tcPr marL="9525" marR="9525" marT="9525" marB="0" anchor="ctr">
                    <a:lnL w="6350" cap="flat" cmpd="sng" algn="ctr">
                      <a:solidFill>
                        <a:schemeClr val="tx1"/>
                      </a:solidFill>
                      <a:prstDash val="sysDot"/>
                      <a:round/>
                      <a:headEnd type="none" w="med" len="med"/>
                      <a:tailEnd type="none" w="med" len="med"/>
                    </a:lnL>
                    <a:lnR w="12700" cap="flat" cmpd="sng" algn="ctr">
                      <a:noFill/>
                      <a:prstDash val="solid"/>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solidFill>
                      <a:schemeClr val="accent6">
                        <a:lumMod val="50000"/>
                        <a:alpha val="20000"/>
                      </a:schemeClr>
                    </a:solidFill>
                  </a:tcPr>
                </a:tc>
                <a:extLst>
                  <a:ext uri="{0D108BD9-81ED-4DB2-BD59-A6C34878D82A}">
                    <a16:rowId xmlns:a16="http://schemas.microsoft.com/office/drawing/2014/main" val="1221627480"/>
                  </a:ext>
                </a:extLst>
              </a:tr>
              <a:tr h="148474">
                <a:tc>
                  <a:txBody>
                    <a:bodyPr/>
                    <a:lstStyle/>
                    <a:p>
                      <a:pPr marL="72000" algn="l" fontAlgn="b"/>
                      <a:r>
                        <a:rPr lang="ru-RU" sz="800" b="0" i="0" u="none" strike="noStrike" cap="none" dirty="0">
                          <a:solidFill>
                            <a:srgbClr val="000000"/>
                          </a:solidFill>
                          <a:effectLst/>
                          <a:latin typeface="Arial Narrow" panose="020B0606020202030204" pitchFamily="34" charset="0"/>
                          <a:ea typeface="+mn-ea"/>
                          <a:cs typeface="+mn-cs"/>
                          <a:sym typeface="Arial"/>
                        </a:rPr>
                        <a:t>ҚЫЗМЕТ КӨРСЕТУ ЖӘНЕ САУДА САЛАСЫНЫҢ ЖҰМЫСКЕРЛЕРІ</a:t>
                      </a:r>
                    </a:p>
                  </a:txBody>
                  <a:tcPr marL="9525" marR="9525" marT="0" marB="0" anchor="ctr">
                    <a:lnL w="76200" cap="flat" cmpd="sng" algn="ctr">
                      <a:noFill/>
                      <a:prstDash val="solid"/>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noFill/>
                  </a:tcPr>
                </a:tc>
                <a:tc>
                  <a:txBody>
                    <a:bodyPr/>
                    <a:lstStyle/>
                    <a:p>
                      <a:pPr algn="ctr" fontAlgn="ctr"/>
                      <a:r>
                        <a:rPr lang="ru-RU" sz="800" b="0" i="0" u="none" strike="noStrike">
                          <a:solidFill>
                            <a:srgbClr val="000000"/>
                          </a:solidFill>
                          <a:effectLst/>
                          <a:latin typeface="Arial Narrow" panose="020B0606020202030204" pitchFamily="34" charset="0"/>
                        </a:rPr>
                        <a:t>583</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ru-RU" sz="800" b="0" i="0" u="none" strike="noStrike">
                          <a:solidFill>
                            <a:srgbClr val="000000"/>
                          </a:solidFill>
                          <a:effectLst/>
                          <a:latin typeface="Arial Narrow" panose="020B0606020202030204" pitchFamily="34" charset="0"/>
                        </a:rPr>
                        <a:t>581</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ru-RU" sz="800" b="0" i="0" u="none" strike="noStrike">
                          <a:solidFill>
                            <a:srgbClr val="000000"/>
                          </a:solidFill>
                          <a:effectLst/>
                          <a:latin typeface="Arial Narrow" panose="020B0606020202030204" pitchFamily="34" charset="0"/>
                        </a:rPr>
                        <a:t>921</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ru-RU" sz="800" b="0" i="0" u="none" strike="noStrike">
                          <a:solidFill>
                            <a:srgbClr val="000000"/>
                          </a:solidFill>
                          <a:effectLst/>
                          <a:latin typeface="Arial Narrow" panose="020B0606020202030204" pitchFamily="34" charset="0"/>
                        </a:rPr>
                        <a:t>823</a:t>
                      </a:r>
                    </a:p>
                  </a:txBody>
                  <a:tcPr marL="9525" marR="9525" marT="9525" marB="0" anchor="ctr">
                    <a:lnL w="6350" cap="flat" cmpd="sng" algn="ctr">
                      <a:solidFill>
                        <a:schemeClr val="tx1"/>
                      </a:solidFill>
                      <a:prstDash val="sysDot"/>
                      <a:round/>
                      <a:headEnd type="none" w="med" len="med"/>
                      <a:tailEnd type="none" w="med" len="med"/>
                    </a:lnL>
                    <a:lnR w="12700" cap="flat" cmpd="sng" algn="ctr">
                      <a:noFill/>
                      <a:prstDash val="solid"/>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182707914"/>
                  </a:ext>
                </a:extLst>
              </a:tr>
              <a:tr h="148474">
                <a:tc>
                  <a:txBody>
                    <a:bodyPr/>
                    <a:lstStyle/>
                    <a:p>
                      <a:pPr marL="72000" algn="l" fontAlgn="b"/>
                      <a:r>
                        <a:rPr lang="ru-RU" sz="800" b="0" i="0" u="none" strike="noStrike" cap="none" dirty="0">
                          <a:solidFill>
                            <a:srgbClr val="000000"/>
                          </a:solidFill>
                          <a:effectLst/>
                          <a:latin typeface="Arial Narrow" panose="020B0606020202030204" pitchFamily="34" charset="0"/>
                          <a:ea typeface="+mn-ea"/>
                          <a:cs typeface="+mn-cs"/>
                          <a:sym typeface="Arial"/>
                        </a:rPr>
                        <a:t>ФЕРМЕР Ж/Е АУЫЛ/ОРМАН, БАЛЫҚ ШАРУА-ЫҢ Ж/Е БАЛЫҚ АУЛАУ ЖҰМЫС-РЫ</a:t>
                      </a:r>
                    </a:p>
                  </a:txBody>
                  <a:tcPr marL="9525" marR="9525" marT="0" marB="0" anchor="ctr">
                    <a:lnL w="76200" cap="flat" cmpd="sng" algn="ctr">
                      <a:noFill/>
                      <a:prstDash val="solid"/>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solidFill>
                      <a:schemeClr val="accent6">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144</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147</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solidFill>
                      <a:schemeClr val="accent6">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258</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solidFill>
                      <a:schemeClr val="accent6">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213</a:t>
                      </a:r>
                    </a:p>
                  </a:txBody>
                  <a:tcPr marL="9525" marR="9525" marT="9525" marB="0" anchor="ctr">
                    <a:lnL w="6350" cap="flat" cmpd="sng" algn="ctr">
                      <a:solidFill>
                        <a:schemeClr val="tx1"/>
                      </a:solidFill>
                      <a:prstDash val="sysDot"/>
                      <a:round/>
                      <a:headEnd type="none" w="med" len="med"/>
                      <a:tailEnd type="none" w="med" len="med"/>
                    </a:lnL>
                    <a:lnR w="12700" cap="flat" cmpd="sng" algn="ctr">
                      <a:noFill/>
                      <a:prstDash val="solid"/>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solidFill>
                      <a:schemeClr val="accent6">
                        <a:lumMod val="50000"/>
                        <a:alpha val="20000"/>
                      </a:schemeClr>
                    </a:solidFill>
                  </a:tcPr>
                </a:tc>
                <a:extLst>
                  <a:ext uri="{0D108BD9-81ED-4DB2-BD59-A6C34878D82A}">
                    <a16:rowId xmlns:a16="http://schemas.microsoft.com/office/drawing/2014/main" val="3434696259"/>
                  </a:ext>
                </a:extLst>
              </a:tr>
              <a:tr h="148474">
                <a:tc>
                  <a:txBody>
                    <a:bodyPr/>
                    <a:lstStyle/>
                    <a:p>
                      <a:pPr marL="72000" algn="l" fontAlgn="b"/>
                      <a:r>
                        <a:rPr lang="ru-RU" sz="800" b="0" i="0" u="none" strike="noStrike" cap="none" dirty="0">
                          <a:solidFill>
                            <a:srgbClr val="000000"/>
                          </a:solidFill>
                          <a:effectLst/>
                          <a:latin typeface="Arial Narrow" panose="020B0606020202030204" pitchFamily="34" charset="0"/>
                          <a:ea typeface="+mn-ea"/>
                          <a:cs typeface="+mn-cs"/>
                          <a:sym typeface="Arial"/>
                        </a:rPr>
                        <a:t>ӨНЕРКӘСІП, ҚҰРЫЛЫС, КӨЛІК Ж/Е БАСҚА ТЕКТЕС ЖҰМЫСШЫЛАРЫ</a:t>
                      </a:r>
                    </a:p>
                  </a:txBody>
                  <a:tcPr marL="9525" marR="9525" marT="0" marB="0" anchor="ctr">
                    <a:lnL w="76200" cap="flat" cmpd="sng" algn="ctr">
                      <a:noFill/>
                      <a:prstDash val="solid"/>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noFill/>
                  </a:tcPr>
                </a:tc>
                <a:tc>
                  <a:txBody>
                    <a:bodyPr/>
                    <a:lstStyle/>
                    <a:p>
                      <a:pPr algn="ctr" fontAlgn="ctr"/>
                      <a:r>
                        <a:rPr lang="ru-RU" sz="800" b="0" i="0" u="none" strike="noStrike">
                          <a:solidFill>
                            <a:srgbClr val="000000"/>
                          </a:solidFill>
                          <a:effectLst/>
                          <a:latin typeface="Arial Narrow" panose="020B0606020202030204" pitchFamily="34" charset="0"/>
                        </a:rPr>
                        <a:t>1 181</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ru-RU" sz="800" b="0" i="0" u="none" strike="noStrike">
                          <a:solidFill>
                            <a:srgbClr val="000000"/>
                          </a:solidFill>
                          <a:effectLst/>
                          <a:latin typeface="Arial Narrow" panose="020B0606020202030204" pitchFamily="34" charset="0"/>
                        </a:rPr>
                        <a:t>817</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ru-RU" sz="800" b="0" i="0" u="none" strike="noStrike">
                          <a:solidFill>
                            <a:srgbClr val="000000"/>
                          </a:solidFill>
                          <a:effectLst/>
                          <a:latin typeface="Arial Narrow" panose="020B0606020202030204" pitchFamily="34" charset="0"/>
                        </a:rPr>
                        <a:t>1 130</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ru-RU" sz="800" b="0" i="0" u="none" strike="noStrike">
                          <a:solidFill>
                            <a:srgbClr val="000000"/>
                          </a:solidFill>
                          <a:effectLst/>
                          <a:latin typeface="Arial Narrow" panose="020B0606020202030204" pitchFamily="34" charset="0"/>
                        </a:rPr>
                        <a:t>1 079</a:t>
                      </a:r>
                    </a:p>
                  </a:txBody>
                  <a:tcPr marL="9525" marR="9525" marT="9525" marB="0" anchor="ctr">
                    <a:lnL w="6350" cap="flat" cmpd="sng" algn="ctr">
                      <a:solidFill>
                        <a:schemeClr val="tx1"/>
                      </a:solidFill>
                      <a:prstDash val="sysDot"/>
                      <a:round/>
                      <a:headEnd type="none" w="med" len="med"/>
                      <a:tailEnd type="none" w="med" len="med"/>
                    </a:lnL>
                    <a:lnR w="12700" cap="flat" cmpd="sng" algn="ctr">
                      <a:noFill/>
                      <a:prstDash val="solid"/>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033135677"/>
                  </a:ext>
                </a:extLst>
              </a:tr>
              <a:tr h="148474">
                <a:tc>
                  <a:txBody>
                    <a:bodyPr/>
                    <a:lstStyle/>
                    <a:p>
                      <a:pPr marL="72000" algn="l" fontAlgn="b"/>
                      <a:r>
                        <a:rPr lang="ru-RU" sz="800" b="0" i="0" u="none" strike="noStrike" cap="none" dirty="0">
                          <a:solidFill>
                            <a:srgbClr val="000000"/>
                          </a:solidFill>
                          <a:effectLst/>
                          <a:latin typeface="Arial Narrow" panose="020B0606020202030204" pitchFamily="34" charset="0"/>
                          <a:ea typeface="+mn-ea"/>
                          <a:cs typeface="+mn-cs"/>
                          <a:sym typeface="Arial"/>
                        </a:rPr>
                        <a:t>ӨНДІРІСТІК ЖАБДЫҚ ОПЕРАТОРЛАРЫ, ҚҰРАСТЫРУШЫЛАРЫ Ж/Е ЖҮРГІЗУШІЛЕРІ</a:t>
                      </a:r>
                    </a:p>
                  </a:txBody>
                  <a:tcPr marL="9525" marR="9525" marT="0" marB="0" anchor="ctr">
                    <a:lnL w="76200" cap="flat" cmpd="sng" algn="ctr">
                      <a:noFill/>
                      <a:prstDash val="solid"/>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solidFill>
                      <a:schemeClr val="accent6">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1 064</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1 103</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solidFill>
                      <a:schemeClr val="accent6">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1 549</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solidFill>
                      <a:schemeClr val="accent6">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1 563</a:t>
                      </a:r>
                    </a:p>
                  </a:txBody>
                  <a:tcPr marL="9525" marR="9525" marT="9525" marB="0" anchor="ctr">
                    <a:lnL w="6350" cap="flat" cmpd="sng" algn="ctr">
                      <a:solidFill>
                        <a:schemeClr val="tx1"/>
                      </a:solidFill>
                      <a:prstDash val="sysDot"/>
                      <a:round/>
                      <a:headEnd type="none" w="med" len="med"/>
                      <a:tailEnd type="none" w="med" len="med"/>
                    </a:lnL>
                    <a:lnR w="12700" cap="flat" cmpd="sng" algn="ctr">
                      <a:noFill/>
                      <a:prstDash val="solid"/>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solidFill>
                      <a:schemeClr val="accent6">
                        <a:lumMod val="50000"/>
                        <a:alpha val="20000"/>
                      </a:schemeClr>
                    </a:solidFill>
                  </a:tcPr>
                </a:tc>
                <a:extLst>
                  <a:ext uri="{0D108BD9-81ED-4DB2-BD59-A6C34878D82A}">
                    <a16:rowId xmlns:a16="http://schemas.microsoft.com/office/drawing/2014/main" val="3877348172"/>
                  </a:ext>
                </a:extLst>
              </a:tr>
              <a:tr h="148474">
                <a:tc>
                  <a:txBody>
                    <a:bodyPr/>
                    <a:lstStyle/>
                    <a:p>
                      <a:pPr marL="72000" algn="l" fontAlgn="b"/>
                      <a:r>
                        <a:rPr lang="ru-RU" sz="800" b="0" i="0" u="none" strike="noStrike" cap="none" dirty="0">
                          <a:solidFill>
                            <a:srgbClr val="000000"/>
                          </a:solidFill>
                          <a:effectLst/>
                          <a:latin typeface="Arial Narrow" panose="020B0606020202030204" pitchFamily="34" charset="0"/>
                          <a:ea typeface="+mn-ea"/>
                          <a:cs typeface="+mn-cs"/>
                          <a:sym typeface="Arial"/>
                        </a:rPr>
                        <a:t>БІЛІКТІЛІГІ ЖОҚ ЖҰМЫСШЫЛАР</a:t>
                      </a:r>
                    </a:p>
                  </a:txBody>
                  <a:tcPr marL="9525" marR="9525" marT="0" marB="0" anchor="ctr">
                    <a:lnL w="76200" cap="flat" cmpd="sng" algn="ctr">
                      <a:noFill/>
                      <a:prstDash val="solid"/>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noFill/>
                  </a:tcPr>
                </a:tc>
                <a:tc>
                  <a:txBody>
                    <a:bodyPr/>
                    <a:lstStyle/>
                    <a:p>
                      <a:pPr algn="ctr" fontAlgn="ctr"/>
                      <a:r>
                        <a:rPr lang="ru-RU" sz="800" b="0" i="0" u="none" strike="noStrike" dirty="0">
                          <a:solidFill>
                            <a:srgbClr val="000000"/>
                          </a:solidFill>
                          <a:effectLst/>
                          <a:latin typeface="Arial Narrow" panose="020B0606020202030204" pitchFamily="34" charset="0"/>
                        </a:rPr>
                        <a:t>1 312</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ru-RU" sz="800" b="0" i="0" u="none" strike="noStrike">
                          <a:solidFill>
                            <a:srgbClr val="000000"/>
                          </a:solidFill>
                          <a:effectLst/>
                          <a:latin typeface="Arial Narrow" panose="020B0606020202030204" pitchFamily="34" charset="0"/>
                        </a:rPr>
                        <a:t>725</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ru-RU" sz="800" b="0" i="0" u="none" strike="noStrike">
                          <a:solidFill>
                            <a:srgbClr val="000000"/>
                          </a:solidFill>
                          <a:effectLst/>
                          <a:latin typeface="Arial Narrow" panose="020B0606020202030204" pitchFamily="34" charset="0"/>
                        </a:rPr>
                        <a:t>1 638</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ru-RU" sz="800" b="0" i="0" u="none" strike="noStrike" dirty="0">
                          <a:solidFill>
                            <a:srgbClr val="000000"/>
                          </a:solidFill>
                          <a:effectLst/>
                          <a:latin typeface="Arial Narrow" panose="020B0606020202030204" pitchFamily="34" charset="0"/>
                        </a:rPr>
                        <a:t>2 017</a:t>
                      </a:r>
                    </a:p>
                  </a:txBody>
                  <a:tcPr marL="9525" marR="9525" marT="9525" marB="0" anchor="ctr">
                    <a:lnL w="6350" cap="flat" cmpd="sng" algn="ctr">
                      <a:solidFill>
                        <a:schemeClr val="tx1"/>
                      </a:solidFill>
                      <a:prstDash val="sysDot"/>
                      <a:round/>
                      <a:headEnd type="none" w="med" len="med"/>
                      <a:tailEnd type="none" w="med" len="med"/>
                    </a:lnL>
                    <a:lnR w="12700" cap="flat" cmpd="sng" algn="ctr">
                      <a:noFill/>
                      <a:prstDash val="solid"/>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605250712"/>
                  </a:ext>
                </a:extLst>
              </a:tr>
            </a:tbl>
          </a:graphicData>
        </a:graphic>
      </p:graphicFrame>
      <p:sp>
        <p:nvSpPr>
          <p:cNvPr id="3" name="Номер слайда 2">
            <a:extLst>
              <a:ext uri="{FF2B5EF4-FFF2-40B4-BE49-F238E27FC236}">
                <a16:creationId xmlns:a16="http://schemas.microsoft.com/office/drawing/2014/main" id="{0FE3E8E7-F31A-7D55-7372-1BEAD488D2B4}"/>
              </a:ext>
            </a:extLst>
          </p:cNvPr>
          <p:cNvSpPr>
            <a:spLocks noGrp="1"/>
          </p:cNvSpPr>
          <p:nvPr>
            <p:ph type="sldNum" sz="quarter" idx="12"/>
          </p:nvPr>
        </p:nvSpPr>
        <p:spPr/>
        <p:txBody>
          <a:bodyPr/>
          <a:lstStyle/>
          <a:p>
            <a:fld id="{4060C6F1-8618-4CCA-B45E-7B199C8F5830}" type="slidenum">
              <a:rPr lang="ru-RU" smtClean="0"/>
              <a:pPr/>
              <a:t>26</a:t>
            </a:fld>
            <a:r>
              <a:rPr lang="en-US" dirty="0"/>
              <a:t> </a:t>
            </a:r>
            <a:r>
              <a:rPr lang="ru-RU" dirty="0"/>
              <a:t>из 82</a:t>
            </a:r>
          </a:p>
        </p:txBody>
      </p:sp>
      <p:sp>
        <p:nvSpPr>
          <p:cNvPr id="6" name="Заголовок 3">
            <a:extLst>
              <a:ext uri="{FF2B5EF4-FFF2-40B4-BE49-F238E27FC236}">
                <a16:creationId xmlns:a16="http://schemas.microsoft.com/office/drawing/2014/main" id="{AC634985-2978-6D1D-9219-6D9F23D568B0}"/>
              </a:ext>
            </a:extLst>
          </p:cNvPr>
          <p:cNvSpPr txBox="1">
            <a:spLocks/>
          </p:cNvSpPr>
          <p:nvPr/>
        </p:nvSpPr>
        <p:spPr>
          <a:xfrm>
            <a:off x="72000" y="0"/>
            <a:ext cx="12120000" cy="859626"/>
          </a:xfrm>
          <a:prstGeom prst="rect">
            <a:avLst/>
          </a:prstGeom>
        </p:spPr>
        <p:txBody>
          <a:bodyPr anchor="ctr"/>
          <a:lstStyle>
            <a:defPPr marR="0" lvl="0" algn="l" rtl="0">
              <a:lnSpc>
                <a:spcPct val="100000"/>
              </a:lnSpc>
              <a:spcBef>
                <a:spcPts val="0"/>
              </a:spcBef>
              <a:spcAft>
                <a:spcPts val="0"/>
              </a:spcAft>
            </a:defPPr>
            <a:lvl1pPr marR="0" lvl="0" algn="l" rtl="0" eaLnBrk="1" hangingPunct="1">
              <a:lnSpc>
                <a:spcPct val="100000"/>
              </a:lnSpc>
              <a:spcBef>
                <a:spcPts val="0"/>
              </a:spcBef>
              <a:spcAft>
                <a:spcPts val="0"/>
              </a:spcAft>
              <a:buNone/>
              <a:defRPr sz="2667" b="1" i="0" u="none" strike="noStrike" cap="none">
                <a:solidFill>
                  <a:srgbClr val="007F76"/>
                </a:solidFill>
                <a:latin typeface="Arial" panose="020B0604020202020204" pitchFamily="34" charset="0"/>
                <a:ea typeface="Calibri" panose="020F0502020204030204" pitchFamily="34" charset="0"/>
                <a:cs typeface="Arial" panose="020B0604020202020204" pitchFamily="34" charset="0"/>
                <a:sym typeface="Arial"/>
              </a:defRPr>
            </a:lvl1pPr>
          </a:lstStyle>
          <a:p>
            <a:pPr defTabSz="914400"/>
            <a:r>
              <a:rPr lang="ru-RU" dirty="0" err="1"/>
              <a:t>Ақмола</a:t>
            </a:r>
            <a:r>
              <a:rPr lang="ru-RU" dirty="0"/>
              <a:t> </a:t>
            </a:r>
            <a:r>
              <a:rPr lang="ru-RU" dirty="0" err="1"/>
              <a:t>облысындағы</a:t>
            </a:r>
            <a:r>
              <a:rPr lang="ru-RU" dirty="0"/>
              <a:t> бос </a:t>
            </a:r>
            <a:r>
              <a:rPr lang="ru-RU" dirty="0" err="1"/>
              <a:t>жұмыс</a:t>
            </a:r>
            <a:r>
              <a:rPr lang="ru-RU" dirty="0"/>
              <a:t> </a:t>
            </a:r>
            <a:r>
              <a:rPr lang="ru-RU" dirty="0" err="1"/>
              <a:t>орындарының</a:t>
            </a:r>
            <a:r>
              <a:rPr lang="ru-RU" dirty="0"/>
              <a:t> </a:t>
            </a:r>
            <a:r>
              <a:rPr lang="ru-RU" dirty="0" err="1"/>
              <a:t>негізгі</a:t>
            </a:r>
            <a:r>
              <a:rPr lang="ru-RU" dirty="0"/>
              <a:t> </a:t>
            </a:r>
            <a:r>
              <a:rPr lang="ru-RU" dirty="0" err="1"/>
              <a:t>көрсеткіштері</a:t>
            </a:r>
            <a:endParaRPr lang="ru-KZ" kern="0" dirty="0"/>
          </a:p>
        </p:txBody>
      </p:sp>
      <p:graphicFrame>
        <p:nvGraphicFramePr>
          <p:cNvPr id="5" name="Диаграмма 4">
            <a:extLst>
              <a:ext uri="{FF2B5EF4-FFF2-40B4-BE49-F238E27FC236}">
                <a16:creationId xmlns:a16="http://schemas.microsoft.com/office/drawing/2014/main" id="{788C86C1-5554-716E-F3C9-BE0E716A6711}"/>
              </a:ext>
            </a:extLst>
          </p:cNvPr>
          <p:cNvGraphicFramePr/>
          <p:nvPr/>
        </p:nvGraphicFramePr>
        <p:xfrm>
          <a:off x="71999" y="1244713"/>
          <a:ext cx="6313561" cy="2460512"/>
        </p:xfrm>
        <a:graphic>
          <a:graphicData uri="http://schemas.openxmlformats.org/drawingml/2006/chart">
            <c:chart xmlns:c="http://schemas.openxmlformats.org/drawingml/2006/chart" xmlns:r="http://schemas.openxmlformats.org/officeDocument/2006/relationships" r:id="rId2"/>
          </a:graphicData>
        </a:graphic>
      </p:graphicFrame>
      <p:graphicFrame>
        <p:nvGraphicFramePr>
          <p:cNvPr id="7" name="Диаграмма 6">
            <a:extLst>
              <a:ext uri="{FF2B5EF4-FFF2-40B4-BE49-F238E27FC236}">
                <a16:creationId xmlns:a16="http://schemas.microsoft.com/office/drawing/2014/main" id="{E0DC69FB-5FF3-973A-3243-D6E26487BC70}"/>
              </a:ext>
            </a:extLst>
          </p:cNvPr>
          <p:cNvGraphicFramePr/>
          <p:nvPr/>
        </p:nvGraphicFramePr>
        <p:xfrm>
          <a:off x="103102" y="3956050"/>
          <a:ext cx="3022653" cy="2690506"/>
        </p:xfrm>
        <a:graphic>
          <a:graphicData uri="http://schemas.openxmlformats.org/drawingml/2006/chart">
            <c:chart xmlns:c="http://schemas.openxmlformats.org/drawingml/2006/chart" xmlns:r="http://schemas.openxmlformats.org/officeDocument/2006/relationships" r:id="rId3"/>
          </a:graphicData>
        </a:graphic>
      </p:graphicFrame>
      <p:graphicFrame>
        <p:nvGraphicFramePr>
          <p:cNvPr id="9" name="Диаграмма 8">
            <a:extLst>
              <a:ext uri="{FF2B5EF4-FFF2-40B4-BE49-F238E27FC236}">
                <a16:creationId xmlns:a16="http://schemas.microsoft.com/office/drawing/2014/main" id="{95D9626B-49CB-C876-797D-BCC0C1BBD715}"/>
              </a:ext>
            </a:extLst>
          </p:cNvPr>
          <p:cNvGraphicFramePr/>
          <p:nvPr/>
        </p:nvGraphicFramePr>
        <p:xfrm>
          <a:off x="3266179" y="3956050"/>
          <a:ext cx="3022653" cy="2690506"/>
        </p:xfrm>
        <a:graphic>
          <a:graphicData uri="http://schemas.openxmlformats.org/drawingml/2006/chart">
            <c:chart xmlns:c="http://schemas.openxmlformats.org/drawingml/2006/chart" xmlns:r="http://schemas.openxmlformats.org/officeDocument/2006/relationships" r:id="rId4"/>
          </a:graphicData>
        </a:graphic>
      </p:graphicFrame>
      <p:cxnSp>
        <p:nvCxnSpPr>
          <p:cNvPr id="11" name="Прямая соединительная линия 10">
            <a:extLst>
              <a:ext uri="{FF2B5EF4-FFF2-40B4-BE49-F238E27FC236}">
                <a16:creationId xmlns:a16="http://schemas.microsoft.com/office/drawing/2014/main" id="{99657457-206A-9F40-19FD-19D2B79F1EF4}"/>
              </a:ext>
            </a:extLst>
          </p:cNvPr>
          <p:cNvCxnSpPr>
            <a:cxnSpLocks/>
          </p:cNvCxnSpPr>
          <p:nvPr/>
        </p:nvCxnSpPr>
        <p:spPr>
          <a:xfrm>
            <a:off x="3200401" y="3750906"/>
            <a:ext cx="0" cy="2799183"/>
          </a:xfrm>
          <a:prstGeom prst="line">
            <a:avLst/>
          </a:prstGeom>
          <a:ln>
            <a:solidFill>
              <a:srgbClr val="007F76"/>
            </a:solidFill>
          </a:ln>
        </p:spPr>
        <p:style>
          <a:lnRef idx="1">
            <a:schemeClr val="accent1"/>
          </a:lnRef>
          <a:fillRef idx="0">
            <a:schemeClr val="accent1"/>
          </a:fillRef>
          <a:effectRef idx="0">
            <a:schemeClr val="accent1"/>
          </a:effectRef>
          <a:fontRef idx="minor">
            <a:schemeClr val="tx1"/>
          </a:fontRef>
        </p:style>
      </p:cxnSp>
      <p:sp>
        <p:nvSpPr>
          <p:cNvPr id="12" name="Заголовок 3">
            <a:extLst>
              <a:ext uri="{FF2B5EF4-FFF2-40B4-BE49-F238E27FC236}">
                <a16:creationId xmlns:a16="http://schemas.microsoft.com/office/drawing/2014/main" id="{E6E92AF7-86AB-ABC1-7734-2F295192455D}"/>
              </a:ext>
            </a:extLst>
          </p:cNvPr>
          <p:cNvSpPr txBox="1">
            <a:spLocks/>
          </p:cNvSpPr>
          <p:nvPr/>
        </p:nvSpPr>
        <p:spPr>
          <a:xfrm>
            <a:off x="366141" y="780178"/>
            <a:ext cx="5778066" cy="409575"/>
          </a:xfrm>
          <a:prstGeom prst="rect">
            <a:avLst/>
          </a:prstGeom>
        </p:spPr>
        <p:txBody>
          <a:bodyPr anchor="ctr"/>
          <a:lstStyle>
            <a:defPPr marR="0" lvl="0" algn="l" rtl="0">
              <a:lnSpc>
                <a:spcPct val="100000"/>
              </a:lnSpc>
              <a:spcBef>
                <a:spcPts val="0"/>
              </a:spcBef>
              <a:spcAft>
                <a:spcPts val="0"/>
              </a:spcAft>
            </a:defPPr>
            <a:lvl1pPr marR="0" lvl="0" algn="l" rtl="0" eaLnBrk="1" hangingPunct="1">
              <a:lnSpc>
                <a:spcPct val="100000"/>
              </a:lnSpc>
              <a:spcBef>
                <a:spcPts val="0"/>
              </a:spcBef>
              <a:spcAft>
                <a:spcPts val="0"/>
              </a:spcAft>
              <a:buNone/>
              <a:defRPr sz="2667" b="1" i="0" u="none" strike="noStrike" cap="none">
                <a:solidFill>
                  <a:srgbClr val="007F76"/>
                </a:solidFill>
                <a:latin typeface="Arial" panose="020B0604020202020204" pitchFamily="34" charset="0"/>
                <a:ea typeface="Calibri" panose="020F0502020204030204" pitchFamily="34" charset="0"/>
                <a:cs typeface="Arial" panose="020B0604020202020204" pitchFamily="34" charset="0"/>
                <a:sym typeface="Arial"/>
              </a:defRPr>
            </a:lvl1pPr>
          </a:lstStyle>
          <a:p>
            <a:pPr algn="ctr" defTabSz="914400"/>
            <a:r>
              <a:rPr lang="ru-RU" sz="1400" kern="0" dirty="0" err="1"/>
              <a:t>Базалық</a:t>
            </a:r>
            <a:r>
              <a:rPr lang="ru-RU" sz="1400" kern="0" dirty="0"/>
              <a:t> сценарий </a:t>
            </a:r>
            <a:r>
              <a:rPr lang="en-US" sz="1800" kern="0" dirty="0"/>
              <a:t>~ </a:t>
            </a:r>
            <a:r>
              <a:rPr lang="ru-RU" sz="1800" kern="0" dirty="0"/>
              <a:t>38</a:t>
            </a:r>
            <a:r>
              <a:rPr lang="en-US" sz="1800" kern="0" dirty="0"/>
              <a:t>,</a:t>
            </a:r>
            <a:r>
              <a:rPr lang="ru-RU" sz="1800" kern="0" dirty="0"/>
              <a:t>3</a:t>
            </a:r>
            <a:r>
              <a:rPr lang="en-US" sz="1800" kern="0" dirty="0"/>
              <a:t> </a:t>
            </a:r>
            <a:r>
              <a:rPr lang="ru-RU" sz="1800" kern="0" dirty="0" err="1"/>
              <a:t>мың</a:t>
            </a:r>
            <a:r>
              <a:rPr lang="ru-RU" sz="1800" kern="0" dirty="0"/>
              <a:t>. бос </a:t>
            </a:r>
            <a:r>
              <a:rPr lang="ru-RU" sz="1800" kern="0" dirty="0" err="1"/>
              <a:t>орын</a:t>
            </a:r>
            <a:r>
              <a:rPr lang="ru-RU" sz="1800" kern="0" dirty="0"/>
              <a:t> 2023 </a:t>
            </a:r>
            <a:r>
              <a:rPr lang="ru-RU" sz="1800" kern="0" dirty="0" err="1"/>
              <a:t>жылда</a:t>
            </a:r>
            <a:endParaRPr lang="ru-KZ" sz="1400" kern="0" dirty="0"/>
          </a:p>
        </p:txBody>
      </p:sp>
      <p:sp>
        <p:nvSpPr>
          <p:cNvPr id="13" name="Заголовок 3">
            <a:extLst>
              <a:ext uri="{FF2B5EF4-FFF2-40B4-BE49-F238E27FC236}">
                <a16:creationId xmlns:a16="http://schemas.microsoft.com/office/drawing/2014/main" id="{629F0D5E-8C8A-1656-D706-B19255A33A9B}"/>
              </a:ext>
            </a:extLst>
          </p:cNvPr>
          <p:cNvSpPr txBox="1">
            <a:spLocks/>
          </p:cNvSpPr>
          <p:nvPr/>
        </p:nvSpPr>
        <p:spPr>
          <a:xfrm>
            <a:off x="396649" y="3740847"/>
            <a:ext cx="2496574" cy="409575"/>
          </a:xfrm>
          <a:prstGeom prst="rect">
            <a:avLst/>
          </a:prstGeom>
        </p:spPr>
        <p:txBody>
          <a:bodyPr anchor="ctr"/>
          <a:lstStyle>
            <a:defPPr marR="0" lvl="0" algn="l" rtl="0">
              <a:lnSpc>
                <a:spcPct val="100000"/>
              </a:lnSpc>
              <a:spcBef>
                <a:spcPts val="0"/>
              </a:spcBef>
              <a:spcAft>
                <a:spcPts val="0"/>
              </a:spcAft>
            </a:defPPr>
            <a:lvl1pPr marR="0" lvl="0" algn="l" rtl="0" eaLnBrk="1" hangingPunct="1">
              <a:lnSpc>
                <a:spcPct val="100000"/>
              </a:lnSpc>
              <a:spcBef>
                <a:spcPts val="0"/>
              </a:spcBef>
              <a:spcAft>
                <a:spcPts val="0"/>
              </a:spcAft>
              <a:buNone/>
              <a:defRPr sz="2667" b="1" i="0" u="none" strike="noStrike" cap="none">
                <a:solidFill>
                  <a:srgbClr val="007F76"/>
                </a:solidFill>
                <a:latin typeface="Arial" panose="020B0604020202020204" pitchFamily="34" charset="0"/>
                <a:ea typeface="Calibri" panose="020F0502020204030204" pitchFamily="34" charset="0"/>
                <a:cs typeface="Arial" panose="020B0604020202020204" pitchFamily="34" charset="0"/>
                <a:sym typeface="Arial"/>
              </a:defRPr>
            </a:lvl1pPr>
          </a:lstStyle>
          <a:p>
            <a:pPr algn="ctr" defTabSz="914400">
              <a:lnSpc>
                <a:spcPct val="80000"/>
              </a:lnSpc>
            </a:pPr>
            <a:r>
              <a:rPr lang="ru-RU" sz="1100" kern="0" dirty="0" err="1">
                <a:solidFill>
                  <a:schemeClr val="accent3">
                    <a:lumMod val="50000"/>
                  </a:schemeClr>
                </a:solidFill>
              </a:rPr>
              <a:t>Оптимистік</a:t>
            </a:r>
            <a:r>
              <a:rPr lang="ru-RU" sz="1100" kern="0" dirty="0">
                <a:solidFill>
                  <a:schemeClr val="accent3">
                    <a:lumMod val="50000"/>
                  </a:schemeClr>
                </a:solidFill>
              </a:rPr>
              <a:t> </a:t>
            </a:r>
            <a:r>
              <a:rPr lang="en-US" sz="1100" kern="0" dirty="0">
                <a:solidFill>
                  <a:schemeClr val="accent3">
                    <a:lumMod val="50000"/>
                  </a:schemeClr>
                </a:solidFill>
              </a:rPr>
              <a:t>~ </a:t>
            </a:r>
            <a:r>
              <a:rPr lang="ru-RU" sz="1400" kern="0" dirty="0">
                <a:solidFill>
                  <a:schemeClr val="accent3">
                    <a:lumMod val="50000"/>
                  </a:schemeClr>
                </a:solidFill>
              </a:rPr>
              <a:t>38,9 </a:t>
            </a:r>
            <a:r>
              <a:rPr lang="ru-RU" sz="1400" kern="0" dirty="0" err="1">
                <a:solidFill>
                  <a:schemeClr val="accent3">
                    <a:lumMod val="50000"/>
                  </a:schemeClr>
                </a:solidFill>
              </a:rPr>
              <a:t>мың</a:t>
            </a:r>
            <a:endParaRPr lang="ru-KZ" sz="1100" kern="0" dirty="0">
              <a:solidFill>
                <a:schemeClr val="accent3">
                  <a:lumMod val="50000"/>
                </a:schemeClr>
              </a:solidFill>
            </a:endParaRPr>
          </a:p>
        </p:txBody>
      </p:sp>
      <p:sp>
        <p:nvSpPr>
          <p:cNvPr id="15" name="Заголовок 3">
            <a:extLst>
              <a:ext uri="{FF2B5EF4-FFF2-40B4-BE49-F238E27FC236}">
                <a16:creationId xmlns:a16="http://schemas.microsoft.com/office/drawing/2014/main" id="{45056B73-6214-B10F-602F-FB014D8C2FA6}"/>
              </a:ext>
            </a:extLst>
          </p:cNvPr>
          <p:cNvSpPr txBox="1">
            <a:spLocks/>
          </p:cNvSpPr>
          <p:nvPr/>
        </p:nvSpPr>
        <p:spPr>
          <a:xfrm>
            <a:off x="3410802" y="3740847"/>
            <a:ext cx="2733405" cy="409575"/>
          </a:xfrm>
          <a:prstGeom prst="rect">
            <a:avLst/>
          </a:prstGeom>
        </p:spPr>
        <p:txBody>
          <a:bodyPr anchor="ctr"/>
          <a:lstStyle>
            <a:defPPr marR="0" lvl="0" algn="l" rtl="0">
              <a:lnSpc>
                <a:spcPct val="100000"/>
              </a:lnSpc>
              <a:spcBef>
                <a:spcPts val="0"/>
              </a:spcBef>
              <a:spcAft>
                <a:spcPts val="0"/>
              </a:spcAft>
            </a:defPPr>
            <a:lvl1pPr marR="0" lvl="0" algn="l" rtl="0" eaLnBrk="1" hangingPunct="1">
              <a:lnSpc>
                <a:spcPct val="100000"/>
              </a:lnSpc>
              <a:spcBef>
                <a:spcPts val="0"/>
              </a:spcBef>
              <a:spcAft>
                <a:spcPts val="0"/>
              </a:spcAft>
              <a:buNone/>
              <a:defRPr sz="2667" b="1" i="0" u="none" strike="noStrike" cap="none">
                <a:solidFill>
                  <a:srgbClr val="007F76"/>
                </a:solidFill>
                <a:latin typeface="Arial" panose="020B0604020202020204" pitchFamily="34" charset="0"/>
                <a:ea typeface="Calibri" panose="020F0502020204030204" pitchFamily="34" charset="0"/>
                <a:cs typeface="Arial" panose="020B0604020202020204" pitchFamily="34" charset="0"/>
                <a:sym typeface="Arial"/>
              </a:defRPr>
            </a:lvl1pPr>
          </a:lstStyle>
          <a:p>
            <a:pPr algn="ctr" defTabSz="914400">
              <a:lnSpc>
                <a:spcPct val="80000"/>
              </a:lnSpc>
            </a:pPr>
            <a:r>
              <a:rPr lang="ru-RU" sz="1100" kern="0" dirty="0" err="1">
                <a:solidFill>
                  <a:schemeClr val="accent6">
                    <a:lumMod val="50000"/>
                  </a:schemeClr>
                </a:solidFill>
              </a:rPr>
              <a:t>Пессимистік</a:t>
            </a:r>
            <a:r>
              <a:rPr lang="ru-RU" sz="1100" kern="0" dirty="0">
                <a:solidFill>
                  <a:schemeClr val="accent6">
                    <a:lumMod val="50000"/>
                  </a:schemeClr>
                </a:solidFill>
              </a:rPr>
              <a:t> </a:t>
            </a:r>
            <a:r>
              <a:rPr lang="en-US" sz="1100" kern="0" dirty="0">
                <a:solidFill>
                  <a:schemeClr val="accent6">
                    <a:lumMod val="50000"/>
                  </a:schemeClr>
                </a:solidFill>
              </a:rPr>
              <a:t>~ </a:t>
            </a:r>
            <a:r>
              <a:rPr lang="ru-RU" sz="1400" kern="0" dirty="0">
                <a:solidFill>
                  <a:schemeClr val="accent6">
                    <a:lumMod val="50000"/>
                  </a:schemeClr>
                </a:solidFill>
              </a:rPr>
              <a:t>37,3 </a:t>
            </a:r>
            <a:r>
              <a:rPr lang="ru-RU" sz="1400" kern="0" dirty="0" err="1">
                <a:solidFill>
                  <a:schemeClr val="accent6">
                    <a:lumMod val="50000"/>
                  </a:schemeClr>
                </a:solidFill>
              </a:rPr>
              <a:t>мың</a:t>
            </a:r>
            <a:endParaRPr lang="ru-KZ" sz="1100" kern="0" dirty="0">
              <a:solidFill>
                <a:schemeClr val="accent6">
                  <a:lumMod val="50000"/>
                </a:schemeClr>
              </a:solidFill>
            </a:endParaRPr>
          </a:p>
        </p:txBody>
      </p:sp>
      <p:grpSp>
        <p:nvGrpSpPr>
          <p:cNvPr id="16" name="Группа 15">
            <a:extLst>
              <a:ext uri="{FF2B5EF4-FFF2-40B4-BE49-F238E27FC236}">
                <a16:creationId xmlns:a16="http://schemas.microsoft.com/office/drawing/2014/main" id="{C74DEBE5-BB09-E0A1-2504-B25BF7A94D4D}"/>
              </a:ext>
            </a:extLst>
          </p:cNvPr>
          <p:cNvGrpSpPr/>
          <p:nvPr/>
        </p:nvGrpSpPr>
        <p:grpSpPr>
          <a:xfrm>
            <a:off x="4178300" y="1297305"/>
            <a:ext cx="1905000" cy="159385"/>
            <a:chOff x="731520" y="1257300"/>
            <a:chExt cx="7978140" cy="251266"/>
          </a:xfrm>
        </p:grpSpPr>
        <p:cxnSp>
          <p:nvCxnSpPr>
            <p:cNvPr id="17" name="Прямая соединительная линия 16">
              <a:extLst>
                <a:ext uri="{FF2B5EF4-FFF2-40B4-BE49-F238E27FC236}">
                  <a16:creationId xmlns:a16="http://schemas.microsoft.com/office/drawing/2014/main" id="{2AFDDB50-8B04-6E17-9993-8AFD25A3ACC8}"/>
                </a:ext>
              </a:extLst>
            </p:cNvPr>
            <p:cNvCxnSpPr>
              <a:cxnSpLocks/>
            </p:cNvCxnSpPr>
            <p:nvPr/>
          </p:nvCxnSpPr>
          <p:spPr>
            <a:xfrm>
              <a:off x="737818" y="1257300"/>
              <a:ext cx="0" cy="251266"/>
            </a:xfrm>
            <a:prstGeom prst="line">
              <a:avLst/>
            </a:prstGeom>
            <a:ln w="19050">
              <a:solidFill>
                <a:srgbClr val="007F76"/>
              </a:solidFill>
            </a:ln>
          </p:spPr>
          <p:style>
            <a:lnRef idx="1">
              <a:schemeClr val="accent1"/>
            </a:lnRef>
            <a:fillRef idx="0">
              <a:schemeClr val="accent1"/>
            </a:fillRef>
            <a:effectRef idx="0">
              <a:schemeClr val="accent1"/>
            </a:effectRef>
            <a:fontRef idx="minor">
              <a:schemeClr val="tx1"/>
            </a:fontRef>
          </p:style>
        </p:cxnSp>
        <p:cxnSp>
          <p:nvCxnSpPr>
            <p:cNvPr id="18" name="Прямая соединительная линия 17">
              <a:extLst>
                <a:ext uri="{FF2B5EF4-FFF2-40B4-BE49-F238E27FC236}">
                  <a16:creationId xmlns:a16="http://schemas.microsoft.com/office/drawing/2014/main" id="{83EB6613-AB26-9218-D288-8C2935AFBB23}"/>
                </a:ext>
              </a:extLst>
            </p:cNvPr>
            <p:cNvCxnSpPr>
              <a:cxnSpLocks/>
            </p:cNvCxnSpPr>
            <p:nvPr/>
          </p:nvCxnSpPr>
          <p:spPr>
            <a:xfrm flipH="1">
              <a:off x="731520" y="1257300"/>
              <a:ext cx="7978140" cy="0"/>
            </a:xfrm>
            <a:prstGeom prst="line">
              <a:avLst/>
            </a:prstGeom>
            <a:ln w="19050">
              <a:solidFill>
                <a:srgbClr val="007F76"/>
              </a:solidFill>
            </a:ln>
          </p:spPr>
          <p:style>
            <a:lnRef idx="1">
              <a:schemeClr val="accent1"/>
            </a:lnRef>
            <a:fillRef idx="0">
              <a:schemeClr val="accent1"/>
            </a:fillRef>
            <a:effectRef idx="0">
              <a:schemeClr val="accent1"/>
            </a:effectRef>
            <a:fontRef idx="minor">
              <a:schemeClr val="tx1"/>
            </a:fontRef>
          </p:style>
        </p:cxnSp>
        <p:cxnSp>
          <p:nvCxnSpPr>
            <p:cNvPr id="19" name="Прямая соединительная линия 18">
              <a:extLst>
                <a:ext uri="{FF2B5EF4-FFF2-40B4-BE49-F238E27FC236}">
                  <a16:creationId xmlns:a16="http://schemas.microsoft.com/office/drawing/2014/main" id="{CDDFDD74-1D08-20C2-50F8-5037B7CE1F5C}"/>
                </a:ext>
              </a:extLst>
            </p:cNvPr>
            <p:cNvCxnSpPr>
              <a:cxnSpLocks/>
            </p:cNvCxnSpPr>
            <p:nvPr/>
          </p:nvCxnSpPr>
          <p:spPr>
            <a:xfrm>
              <a:off x="8700718" y="1257300"/>
              <a:ext cx="0" cy="251266"/>
            </a:xfrm>
            <a:prstGeom prst="line">
              <a:avLst/>
            </a:prstGeom>
            <a:ln w="19050">
              <a:solidFill>
                <a:srgbClr val="007F76"/>
              </a:solidFill>
            </a:ln>
          </p:spPr>
          <p:style>
            <a:lnRef idx="1">
              <a:schemeClr val="accent1"/>
            </a:lnRef>
            <a:fillRef idx="0">
              <a:schemeClr val="accent1"/>
            </a:fillRef>
            <a:effectRef idx="0">
              <a:schemeClr val="accent1"/>
            </a:effectRef>
            <a:fontRef idx="minor">
              <a:schemeClr val="tx1"/>
            </a:fontRef>
          </p:style>
        </p:cxnSp>
      </p:grpSp>
      <p:cxnSp>
        <p:nvCxnSpPr>
          <p:cNvPr id="22" name="Прямая соединительная линия 21">
            <a:extLst>
              <a:ext uri="{FF2B5EF4-FFF2-40B4-BE49-F238E27FC236}">
                <a16:creationId xmlns:a16="http://schemas.microsoft.com/office/drawing/2014/main" id="{923425D7-6B5C-A041-7206-D39A60A59783}"/>
              </a:ext>
            </a:extLst>
          </p:cNvPr>
          <p:cNvCxnSpPr>
            <a:cxnSpLocks/>
          </p:cNvCxnSpPr>
          <p:nvPr/>
        </p:nvCxnSpPr>
        <p:spPr>
          <a:xfrm>
            <a:off x="158620" y="3750710"/>
            <a:ext cx="6061205" cy="0"/>
          </a:xfrm>
          <a:prstGeom prst="line">
            <a:avLst/>
          </a:prstGeom>
          <a:ln>
            <a:solidFill>
              <a:srgbClr val="007F76"/>
            </a:solidFill>
          </a:ln>
        </p:spPr>
        <p:style>
          <a:lnRef idx="1">
            <a:schemeClr val="accent1"/>
          </a:lnRef>
          <a:fillRef idx="0">
            <a:schemeClr val="accent1"/>
          </a:fillRef>
          <a:effectRef idx="0">
            <a:schemeClr val="accent1"/>
          </a:effectRef>
          <a:fontRef idx="minor">
            <a:schemeClr val="tx1"/>
          </a:fontRef>
        </p:style>
      </p:cxnSp>
      <p:graphicFrame>
        <p:nvGraphicFramePr>
          <p:cNvPr id="2" name="Таблица 1">
            <a:extLst>
              <a:ext uri="{FF2B5EF4-FFF2-40B4-BE49-F238E27FC236}">
                <a16:creationId xmlns:a16="http://schemas.microsoft.com/office/drawing/2014/main" id="{4E6142E5-F57C-610C-0076-8DC4B033BE1F}"/>
              </a:ext>
            </a:extLst>
          </p:cNvPr>
          <p:cNvGraphicFramePr>
            <a:graphicFrameLocks noGrp="1"/>
          </p:cNvGraphicFramePr>
          <p:nvPr>
            <p:extLst>
              <p:ext uri="{D42A27DB-BD31-4B8C-83A1-F6EECF244321}">
                <p14:modId xmlns:p14="http://schemas.microsoft.com/office/powerpoint/2010/main" val="4181816574"/>
              </p:ext>
            </p:extLst>
          </p:nvPr>
        </p:nvGraphicFramePr>
        <p:xfrm>
          <a:off x="6768750" y="1215742"/>
          <a:ext cx="5328000" cy="1670332"/>
        </p:xfrm>
        <a:graphic>
          <a:graphicData uri="http://schemas.openxmlformats.org/drawingml/2006/table">
            <a:tbl>
              <a:tblPr firstRow="1" bandRow="1">
                <a:tableStyleId>{5C22544A-7EE6-4342-B048-85BDC9FD1C3A}</a:tableStyleId>
              </a:tblPr>
              <a:tblGrid>
                <a:gridCol w="3600000">
                  <a:extLst>
                    <a:ext uri="{9D8B030D-6E8A-4147-A177-3AD203B41FA5}">
                      <a16:colId xmlns:a16="http://schemas.microsoft.com/office/drawing/2014/main" val="1113104833"/>
                    </a:ext>
                  </a:extLst>
                </a:gridCol>
                <a:gridCol w="432000">
                  <a:extLst>
                    <a:ext uri="{9D8B030D-6E8A-4147-A177-3AD203B41FA5}">
                      <a16:colId xmlns:a16="http://schemas.microsoft.com/office/drawing/2014/main" val="132264586"/>
                    </a:ext>
                  </a:extLst>
                </a:gridCol>
                <a:gridCol w="432000">
                  <a:extLst>
                    <a:ext uri="{9D8B030D-6E8A-4147-A177-3AD203B41FA5}">
                      <a16:colId xmlns:a16="http://schemas.microsoft.com/office/drawing/2014/main" val="2572766800"/>
                    </a:ext>
                  </a:extLst>
                </a:gridCol>
                <a:gridCol w="432000">
                  <a:extLst>
                    <a:ext uri="{9D8B030D-6E8A-4147-A177-3AD203B41FA5}">
                      <a16:colId xmlns:a16="http://schemas.microsoft.com/office/drawing/2014/main" val="2849574652"/>
                    </a:ext>
                  </a:extLst>
                </a:gridCol>
                <a:gridCol w="432000">
                  <a:extLst>
                    <a:ext uri="{9D8B030D-6E8A-4147-A177-3AD203B41FA5}">
                      <a16:colId xmlns:a16="http://schemas.microsoft.com/office/drawing/2014/main" val="478621999"/>
                    </a:ext>
                  </a:extLst>
                </a:gridCol>
              </a:tblGrid>
              <a:tr h="167033">
                <a:tc>
                  <a:txBody>
                    <a:bodyPr/>
                    <a:lstStyle/>
                    <a:p>
                      <a:pPr marL="0" marR="0" lvl="0" indent="0" algn="l" defTabSz="685800" rtl="0" eaLnBrk="1" fontAlgn="auto" latinLnBrk="0" hangingPunct="1">
                        <a:lnSpc>
                          <a:spcPct val="107000"/>
                        </a:lnSpc>
                        <a:spcBef>
                          <a:spcPts val="0"/>
                        </a:spcBef>
                        <a:spcAft>
                          <a:spcPts val="0"/>
                        </a:spcAft>
                        <a:buClrTx/>
                        <a:buSzTx/>
                        <a:buFontTx/>
                        <a:buNone/>
                        <a:tabLst/>
                        <a:defRPr/>
                      </a:pPr>
                      <a:r>
                        <a:rPr lang="ru-RU" sz="1050" b="1" i="0" u="none" strike="noStrike" cap="none" noProof="0" dirty="0">
                          <a:solidFill>
                            <a:srgbClr val="000000"/>
                          </a:solidFill>
                          <a:effectLst/>
                          <a:latin typeface="Arial Narrow" panose="020B0606020202030204" pitchFamily="34" charset="0"/>
                          <a:ea typeface="+mn-ea"/>
                          <a:cs typeface="+mn-cs"/>
                          <a:sym typeface="Arial"/>
                        </a:rPr>
                        <a:t>БАЗАЛЫҚ СЦЕНАРИЙ</a:t>
                      </a:r>
                    </a:p>
                  </a:txBody>
                  <a:tcPr marT="0" marB="0" anchor="ctr">
                    <a:lnL w="76200" cap="flat" cmpd="sng" algn="ctr">
                      <a:noFill/>
                      <a:prstDash val="solid"/>
                      <a:round/>
                      <a:headEnd type="none" w="med" len="med"/>
                      <a:tailEnd type="none" w="med" len="med"/>
                    </a:lnL>
                    <a:lnR w="6350" cap="flat" cmpd="sng" algn="ctr">
                      <a:solidFill>
                        <a:schemeClr val="tx1"/>
                      </a:solidFill>
                      <a:prstDash val="sysDot"/>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007F76">
                        <a:alpha val="20000"/>
                      </a:srgbClr>
                    </a:solidFill>
                  </a:tcPr>
                </a:tc>
                <a:tc>
                  <a:txBody>
                    <a:bodyPr/>
                    <a:lstStyle/>
                    <a:p>
                      <a:pPr algn="ctr" fontAlgn="ctr"/>
                      <a:r>
                        <a:rPr lang="en-US" sz="900" b="0" i="0" u="none" strike="noStrike" cap="none" dirty="0">
                          <a:solidFill>
                            <a:srgbClr val="000000"/>
                          </a:solidFill>
                          <a:effectLst/>
                          <a:latin typeface="Arial Narrow" panose="020B0606020202030204" pitchFamily="34" charset="0"/>
                          <a:ea typeface="+mn-ea"/>
                          <a:cs typeface="+mn-cs"/>
                          <a:sym typeface="Arial"/>
                        </a:rPr>
                        <a:t>Q1</a:t>
                      </a:r>
                      <a:endParaRPr lang="ru-KZ" sz="900" b="0" i="0" u="none" strike="noStrike" cap="none" dirty="0">
                        <a:solidFill>
                          <a:srgbClr val="000000"/>
                        </a:solidFill>
                        <a:effectLst/>
                        <a:latin typeface="Arial Narrow" panose="020B0606020202030204" pitchFamily="34" charset="0"/>
                        <a:ea typeface="+mn-ea"/>
                        <a:cs typeface="+mn-cs"/>
                        <a:sym typeface="Arial"/>
                      </a:endParaRPr>
                    </a:p>
                  </a:txBody>
                  <a:tcPr marL="9525" marR="9525" marT="0"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50000"/>
                        <a:alpha val="20000"/>
                      </a:schemeClr>
                    </a:solidFill>
                  </a:tcPr>
                </a:tc>
                <a:tc>
                  <a:txBody>
                    <a:bodyPr/>
                    <a:lstStyle/>
                    <a:p>
                      <a:pPr algn="ctr" fontAlgn="ctr"/>
                      <a:r>
                        <a:rPr lang="en-US" sz="900" b="0" i="0" u="none" strike="noStrike" cap="none" dirty="0">
                          <a:solidFill>
                            <a:srgbClr val="000000"/>
                          </a:solidFill>
                          <a:effectLst/>
                          <a:latin typeface="Arial Narrow" panose="020B0606020202030204" pitchFamily="34" charset="0"/>
                          <a:ea typeface="+mn-ea"/>
                          <a:cs typeface="+mn-cs"/>
                          <a:sym typeface="Arial"/>
                        </a:rPr>
                        <a:t>Q2</a:t>
                      </a:r>
                      <a:endParaRPr lang="ru-KZ" sz="900" b="0" i="0" u="none" strike="noStrike" cap="none" dirty="0">
                        <a:solidFill>
                          <a:srgbClr val="000000"/>
                        </a:solidFill>
                        <a:effectLst/>
                        <a:latin typeface="Arial Narrow" panose="020B0606020202030204" pitchFamily="34" charset="0"/>
                        <a:ea typeface="+mn-ea"/>
                        <a:cs typeface="+mn-cs"/>
                        <a:sym typeface="Arial"/>
                      </a:endParaRPr>
                    </a:p>
                  </a:txBody>
                  <a:tcPr marL="9525" marR="9525" marT="0"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007F76">
                        <a:alpha val="20000"/>
                      </a:srgbClr>
                    </a:solidFill>
                  </a:tcPr>
                </a:tc>
                <a:tc>
                  <a:txBody>
                    <a:bodyPr/>
                    <a:lstStyle/>
                    <a:p>
                      <a:pPr algn="ctr" fontAlgn="ctr"/>
                      <a:r>
                        <a:rPr lang="en-US" sz="900" b="0" i="0" u="none" strike="noStrike" cap="none" dirty="0">
                          <a:solidFill>
                            <a:srgbClr val="000000"/>
                          </a:solidFill>
                          <a:effectLst/>
                          <a:latin typeface="Arial Narrow" panose="020B0606020202030204" pitchFamily="34" charset="0"/>
                          <a:ea typeface="+mn-ea"/>
                          <a:cs typeface="+mn-cs"/>
                          <a:sym typeface="Arial"/>
                        </a:rPr>
                        <a:t>Q3</a:t>
                      </a:r>
                      <a:endParaRPr lang="ru-KZ" sz="900" b="0" i="0" u="none" strike="noStrike" cap="none" dirty="0">
                        <a:solidFill>
                          <a:srgbClr val="000000"/>
                        </a:solidFill>
                        <a:effectLst/>
                        <a:latin typeface="Arial Narrow" panose="020B0606020202030204" pitchFamily="34" charset="0"/>
                        <a:ea typeface="+mn-ea"/>
                        <a:cs typeface="+mn-cs"/>
                        <a:sym typeface="Arial"/>
                      </a:endParaRPr>
                    </a:p>
                  </a:txBody>
                  <a:tcPr marL="9525" marR="9525" marT="0"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007F76">
                        <a:alpha val="20000"/>
                      </a:srgbClr>
                    </a:solidFill>
                  </a:tcPr>
                </a:tc>
                <a:tc>
                  <a:txBody>
                    <a:bodyPr/>
                    <a:lstStyle/>
                    <a:p>
                      <a:pPr algn="ctr" fontAlgn="ctr"/>
                      <a:r>
                        <a:rPr lang="en-US" sz="900" b="0" i="0" u="none" strike="noStrike" cap="none" dirty="0">
                          <a:solidFill>
                            <a:srgbClr val="000000"/>
                          </a:solidFill>
                          <a:effectLst/>
                          <a:latin typeface="Arial Narrow" panose="020B0606020202030204" pitchFamily="34" charset="0"/>
                          <a:ea typeface="+mn-ea"/>
                          <a:cs typeface="+mn-cs"/>
                          <a:sym typeface="Arial"/>
                        </a:rPr>
                        <a:t>Q4</a:t>
                      </a:r>
                      <a:endParaRPr lang="ru-KZ" sz="900" b="0" i="0" u="none" strike="noStrike" cap="none" dirty="0">
                        <a:solidFill>
                          <a:srgbClr val="000000"/>
                        </a:solidFill>
                        <a:effectLst/>
                        <a:latin typeface="Arial Narrow" panose="020B0606020202030204" pitchFamily="34" charset="0"/>
                        <a:ea typeface="+mn-ea"/>
                        <a:cs typeface="+mn-cs"/>
                        <a:sym typeface="Arial"/>
                      </a:endParaRPr>
                    </a:p>
                  </a:txBody>
                  <a:tcPr marL="9525" marR="9525" marT="0" marB="0" anchor="ctr">
                    <a:lnL w="6350" cap="flat" cmpd="sng" algn="ctr">
                      <a:solidFill>
                        <a:schemeClr val="tx1"/>
                      </a:solidFill>
                      <a:prstDash val="sysDot"/>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007F76">
                        <a:alpha val="20000"/>
                      </a:srgbClr>
                    </a:solidFill>
                  </a:tcPr>
                </a:tc>
                <a:extLst>
                  <a:ext uri="{0D108BD9-81ED-4DB2-BD59-A6C34878D82A}">
                    <a16:rowId xmlns:a16="http://schemas.microsoft.com/office/drawing/2014/main" val="877649079"/>
                  </a:ext>
                </a:extLst>
              </a:tr>
              <a:tr h="167033">
                <a:tc>
                  <a:txBody>
                    <a:bodyPr/>
                    <a:lstStyle/>
                    <a:p>
                      <a:pPr marL="0" marR="0" lvl="0" indent="0" algn="l" defTabSz="685800" rtl="0" eaLnBrk="1" fontAlgn="auto" latinLnBrk="0" hangingPunct="1">
                        <a:lnSpc>
                          <a:spcPct val="107000"/>
                        </a:lnSpc>
                        <a:spcBef>
                          <a:spcPts val="0"/>
                        </a:spcBef>
                        <a:spcAft>
                          <a:spcPts val="0"/>
                        </a:spcAft>
                        <a:buClrTx/>
                        <a:buSzTx/>
                        <a:buFontTx/>
                        <a:buNone/>
                        <a:tabLst/>
                        <a:defRPr/>
                      </a:pPr>
                      <a:r>
                        <a:rPr lang="ru-RU" sz="900" b="1" i="0" u="none" strike="noStrike" cap="none" noProof="0" dirty="0">
                          <a:solidFill>
                            <a:srgbClr val="000000"/>
                          </a:solidFill>
                          <a:effectLst/>
                          <a:latin typeface="Arial Narrow" panose="020B0606020202030204" pitchFamily="34" charset="0"/>
                          <a:ea typeface="+mn-ea"/>
                          <a:cs typeface="+mn-cs"/>
                          <a:sym typeface="Arial"/>
                        </a:rPr>
                        <a:t>БАРЛЫҒЫ</a:t>
                      </a:r>
                      <a:endParaRPr lang="ru-RU" sz="800" b="1" i="0" u="none" strike="noStrike" cap="none" noProof="0" dirty="0">
                        <a:solidFill>
                          <a:srgbClr val="000000"/>
                        </a:solidFill>
                        <a:effectLst/>
                        <a:latin typeface="Arial Narrow" panose="020B0606020202030204" pitchFamily="34" charset="0"/>
                        <a:ea typeface="+mn-ea"/>
                        <a:cs typeface="+mn-cs"/>
                        <a:sym typeface="Arial"/>
                      </a:endParaRPr>
                    </a:p>
                  </a:txBody>
                  <a:tcPr marT="0" marB="0" anchor="ctr">
                    <a:lnL w="76200" cap="flat" cmpd="sng" algn="ctr">
                      <a:noFill/>
                      <a:prstDash val="solid"/>
                      <a:round/>
                      <a:headEnd type="none" w="med" len="med"/>
                      <a:tailEnd type="none" w="med" len="med"/>
                    </a:lnL>
                    <a:lnR w="6350" cap="flat" cmpd="sng" algn="ctr">
                      <a:solidFill>
                        <a:schemeClr val="tx1"/>
                      </a:solidFill>
                      <a:prstDash val="sysDot"/>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007F76">
                        <a:alpha val="20000"/>
                      </a:srgbClr>
                    </a:solidFill>
                  </a:tcPr>
                </a:tc>
                <a:tc>
                  <a:txBody>
                    <a:bodyPr/>
                    <a:lstStyle/>
                    <a:p>
                      <a:pPr algn="ctr" fontAlgn="ctr"/>
                      <a:r>
                        <a:rPr lang="ru-RU" sz="900" b="1" i="0" u="none" strike="noStrike" cap="none" dirty="0">
                          <a:solidFill>
                            <a:srgbClr val="000000"/>
                          </a:solidFill>
                          <a:effectLst/>
                          <a:latin typeface="Arial Narrow" panose="020B0606020202030204" pitchFamily="34" charset="0"/>
                          <a:ea typeface="+mn-ea"/>
                          <a:cs typeface="+mn-cs"/>
                          <a:sym typeface="Arial"/>
                        </a:rPr>
                        <a:t> 8 915</a:t>
                      </a:r>
                      <a:endParaRPr lang="ru-KZ" sz="900" b="1" i="0" u="none" strike="noStrike" cap="none" dirty="0">
                        <a:solidFill>
                          <a:srgbClr val="000000"/>
                        </a:solidFill>
                        <a:effectLst/>
                        <a:latin typeface="Arial Narrow" panose="020B0606020202030204" pitchFamily="34" charset="0"/>
                        <a:ea typeface="+mn-ea"/>
                        <a:cs typeface="+mn-cs"/>
                        <a:sym typeface="Arial"/>
                      </a:endParaRPr>
                    </a:p>
                  </a:txBody>
                  <a:tcPr marL="9525" marR="9525" marT="0"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50000"/>
                        <a:alpha val="20000"/>
                      </a:schemeClr>
                    </a:solidFill>
                  </a:tcPr>
                </a:tc>
                <a:tc>
                  <a:txBody>
                    <a:bodyPr/>
                    <a:lstStyle/>
                    <a:p>
                      <a:pPr algn="ctr" fontAlgn="ctr"/>
                      <a:r>
                        <a:rPr lang="ru-RU" sz="900" b="1" i="0" u="none" strike="noStrike" cap="none" dirty="0">
                          <a:solidFill>
                            <a:srgbClr val="000000"/>
                          </a:solidFill>
                          <a:effectLst/>
                          <a:latin typeface="Arial Narrow" panose="020B0606020202030204" pitchFamily="34" charset="0"/>
                          <a:ea typeface="+mn-ea"/>
                          <a:cs typeface="+mn-cs"/>
                          <a:sym typeface="Arial"/>
                        </a:rPr>
                        <a:t>7 814</a:t>
                      </a:r>
                    </a:p>
                  </a:txBody>
                  <a:tcPr marL="9525" marR="9525" marT="9525" marB="0">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007F76">
                        <a:alpha val="20000"/>
                      </a:srgbClr>
                    </a:solidFill>
                  </a:tcPr>
                </a:tc>
                <a:tc>
                  <a:txBody>
                    <a:bodyPr/>
                    <a:lstStyle/>
                    <a:p>
                      <a:pPr algn="ctr" fontAlgn="ctr"/>
                      <a:r>
                        <a:rPr lang="ru-RU" sz="900" b="1" i="0" u="none" strike="noStrike" cap="none" dirty="0">
                          <a:solidFill>
                            <a:srgbClr val="000000"/>
                          </a:solidFill>
                          <a:effectLst/>
                          <a:latin typeface="Arial Narrow" panose="020B0606020202030204" pitchFamily="34" charset="0"/>
                          <a:ea typeface="+mn-ea"/>
                          <a:cs typeface="+mn-cs"/>
                          <a:sym typeface="Arial"/>
                        </a:rPr>
                        <a:t>10 089</a:t>
                      </a:r>
                    </a:p>
                  </a:txBody>
                  <a:tcPr marL="9525" marR="9525" marT="9525" marB="0">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007F76">
                        <a:alpha val="20000"/>
                      </a:srgbClr>
                    </a:solidFill>
                  </a:tcPr>
                </a:tc>
                <a:tc>
                  <a:txBody>
                    <a:bodyPr/>
                    <a:lstStyle/>
                    <a:p>
                      <a:pPr algn="ctr" fontAlgn="ctr"/>
                      <a:r>
                        <a:rPr lang="ru-RU" sz="900" b="1" i="0" u="none" strike="noStrike" cap="none" dirty="0">
                          <a:solidFill>
                            <a:srgbClr val="000000"/>
                          </a:solidFill>
                          <a:effectLst/>
                          <a:latin typeface="Arial Narrow" panose="020B0606020202030204" pitchFamily="34" charset="0"/>
                          <a:ea typeface="+mn-ea"/>
                          <a:cs typeface="+mn-cs"/>
                          <a:sym typeface="Arial"/>
                        </a:rPr>
                        <a:t>11 507</a:t>
                      </a:r>
                    </a:p>
                  </a:txBody>
                  <a:tcPr marL="9525" marR="9525" marT="9525" marB="0">
                    <a:lnL w="6350" cap="flat" cmpd="sng" algn="ctr">
                      <a:solidFill>
                        <a:schemeClr val="tx1"/>
                      </a:solidFill>
                      <a:prstDash val="sysDot"/>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007F76">
                        <a:alpha val="20000"/>
                      </a:srgbClr>
                    </a:solidFill>
                  </a:tcPr>
                </a:tc>
                <a:extLst>
                  <a:ext uri="{0D108BD9-81ED-4DB2-BD59-A6C34878D82A}">
                    <a16:rowId xmlns:a16="http://schemas.microsoft.com/office/drawing/2014/main" val="1602871338"/>
                  </a:ext>
                </a:extLst>
              </a:tr>
              <a:tr h="148474">
                <a:tc>
                  <a:txBody>
                    <a:bodyPr/>
                    <a:lstStyle/>
                    <a:p>
                      <a:pPr marL="72000" algn="l" fontAlgn="b"/>
                      <a:r>
                        <a:rPr lang="ru-RU" sz="800" b="0" i="0" u="none" strike="noStrike" cap="none" dirty="0">
                          <a:solidFill>
                            <a:srgbClr val="000000"/>
                          </a:solidFill>
                          <a:effectLst/>
                          <a:latin typeface="Arial Narrow" panose="020B0606020202030204" pitchFamily="34" charset="0"/>
                          <a:ea typeface="+mn-ea"/>
                          <a:cs typeface="+mn-cs"/>
                          <a:sym typeface="Arial"/>
                        </a:rPr>
                        <a:t>БАСШЫЛАР ЖӘНЕ МЕМЛЕКЕТТІК ҚЫЗМЕТШІЛЕР</a:t>
                      </a:r>
                    </a:p>
                  </a:txBody>
                  <a:tcPr marL="9525" marR="9525" marT="0" marB="0" anchor="ctr">
                    <a:lnL w="76200" cap="flat" cmpd="sng" algn="ctr">
                      <a:noFill/>
                      <a:prstDash val="solid"/>
                      <a:round/>
                      <a:headEnd type="none" w="med" len="med"/>
                      <a:tailEnd type="none" w="med" len="med"/>
                    </a:lnL>
                    <a:lnR w="6350" cap="flat" cmpd="sng" algn="ctr">
                      <a:solidFill>
                        <a:schemeClr val="tx1"/>
                      </a:solidFill>
                      <a:prstDash val="sysDot"/>
                      <a:round/>
                      <a:headEnd type="none" w="med" len="med"/>
                      <a:tailEnd type="none" w="med" len="med"/>
                    </a:lnR>
                    <a:lnT w="12700" cap="flat" cmpd="sng" algn="ctr">
                      <a:solidFill>
                        <a:schemeClr val="tx1"/>
                      </a:solidFill>
                      <a:prstDash val="solid"/>
                      <a:round/>
                      <a:headEnd type="none" w="med" len="med"/>
                      <a:tailEnd type="none" w="med" len="med"/>
                    </a:lnT>
                    <a:lnB w="6350" cap="flat" cmpd="sng" algn="ctr">
                      <a:solidFill>
                        <a:schemeClr val="tx1"/>
                      </a:solidFill>
                      <a:prstDash val="sysDot"/>
                      <a:round/>
                      <a:headEnd type="none" w="med" len="med"/>
                      <a:tailEnd type="none" w="med" len="med"/>
                    </a:lnB>
                    <a:noFill/>
                  </a:tcPr>
                </a:tc>
                <a:tc>
                  <a:txBody>
                    <a:bodyPr/>
                    <a:lstStyle/>
                    <a:p>
                      <a:pPr algn="ctr" fontAlgn="ctr"/>
                      <a:r>
                        <a:rPr lang="ru-RU" sz="800" b="0" i="0" u="none" strike="noStrike">
                          <a:solidFill>
                            <a:srgbClr val="000000"/>
                          </a:solidFill>
                          <a:effectLst/>
                          <a:latin typeface="Arial Narrow" panose="020B0606020202030204" pitchFamily="34" charset="0"/>
                        </a:rPr>
                        <a:t>644</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12700" cap="flat" cmpd="sng" algn="ctr">
                      <a:solidFill>
                        <a:schemeClr val="tx1"/>
                      </a:solidFill>
                      <a:prstDash val="solid"/>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ru-RU" sz="800" b="0" i="0" u="none" strike="noStrike" dirty="0">
                          <a:solidFill>
                            <a:srgbClr val="000000"/>
                          </a:solidFill>
                          <a:effectLst/>
                          <a:latin typeface="Arial Narrow" panose="020B0606020202030204" pitchFamily="34" charset="0"/>
                        </a:rPr>
                        <a:t>550</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12700" cap="flat" cmpd="sng" algn="ctr">
                      <a:solidFill>
                        <a:schemeClr val="tx1"/>
                      </a:solidFill>
                      <a:prstDash val="solid"/>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ru-RU" sz="800" b="0" i="0" u="none" strike="noStrike">
                          <a:solidFill>
                            <a:srgbClr val="000000"/>
                          </a:solidFill>
                          <a:effectLst/>
                          <a:latin typeface="Arial Narrow" panose="020B0606020202030204" pitchFamily="34" charset="0"/>
                        </a:rPr>
                        <a:t>525</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12700" cap="flat" cmpd="sng" algn="ctr">
                      <a:solidFill>
                        <a:schemeClr val="tx1"/>
                      </a:solidFill>
                      <a:prstDash val="solid"/>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ru-RU" sz="800" b="0" i="0" u="none" strike="noStrike">
                          <a:solidFill>
                            <a:srgbClr val="000000"/>
                          </a:solidFill>
                          <a:effectLst/>
                          <a:latin typeface="Arial Narrow" panose="020B0606020202030204" pitchFamily="34" charset="0"/>
                        </a:rPr>
                        <a:t>589</a:t>
                      </a:r>
                    </a:p>
                  </a:txBody>
                  <a:tcPr marL="9525" marR="9525" marT="9525" marB="0" anchor="ctr">
                    <a:lnL w="6350" cap="flat" cmpd="sng" algn="ctr">
                      <a:solidFill>
                        <a:schemeClr val="tx1"/>
                      </a:solidFill>
                      <a:prstDash val="sysDot"/>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052355308"/>
                  </a:ext>
                </a:extLst>
              </a:tr>
              <a:tr h="148474">
                <a:tc>
                  <a:txBody>
                    <a:bodyPr/>
                    <a:lstStyle/>
                    <a:p>
                      <a:pPr marL="72000" algn="l" fontAlgn="b"/>
                      <a:r>
                        <a:rPr lang="ru-RU" sz="800" b="0" i="0" u="none" strike="noStrike" cap="none" dirty="0">
                          <a:solidFill>
                            <a:srgbClr val="000000"/>
                          </a:solidFill>
                          <a:effectLst/>
                          <a:latin typeface="Arial Narrow" panose="020B0606020202030204" pitchFamily="34" charset="0"/>
                          <a:ea typeface="+mn-ea"/>
                          <a:cs typeface="+mn-cs"/>
                          <a:sym typeface="Arial"/>
                        </a:rPr>
                        <a:t>КӘСІБИ МАМАНДАР</a:t>
                      </a:r>
                    </a:p>
                  </a:txBody>
                  <a:tcPr marL="9525" marR="9525" marT="0" marB="0" anchor="ctr">
                    <a:lnL w="76200" cap="flat" cmpd="sng" algn="ctr">
                      <a:noFill/>
                      <a:prstDash val="solid"/>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solidFill>
                      <a:srgbClr val="007F76">
                        <a:alpha val="10000"/>
                      </a:srgbClr>
                    </a:solidFill>
                  </a:tcPr>
                </a:tc>
                <a:tc>
                  <a:txBody>
                    <a:bodyPr/>
                    <a:lstStyle/>
                    <a:p>
                      <a:pPr algn="ctr" fontAlgn="ctr"/>
                      <a:r>
                        <a:rPr lang="ru-RU" sz="800" b="0" i="0" u="none" strike="noStrike">
                          <a:solidFill>
                            <a:srgbClr val="000000"/>
                          </a:solidFill>
                          <a:effectLst/>
                          <a:latin typeface="Arial Narrow" panose="020B0606020202030204" pitchFamily="34" charset="0"/>
                        </a:rPr>
                        <a:t>2 468</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2 208</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solidFill>
                      <a:srgbClr val="007F76">
                        <a:alpha val="10000"/>
                      </a:srgbClr>
                    </a:solidFill>
                  </a:tcPr>
                </a:tc>
                <a:tc>
                  <a:txBody>
                    <a:bodyPr/>
                    <a:lstStyle/>
                    <a:p>
                      <a:pPr algn="ctr" fontAlgn="ctr"/>
                      <a:r>
                        <a:rPr lang="ru-RU" sz="800" b="0" i="0" u="none" strike="noStrike">
                          <a:solidFill>
                            <a:srgbClr val="000000"/>
                          </a:solidFill>
                          <a:effectLst/>
                          <a:latin typeface="Arial Narrow" panose="020B0606020202030204" pitchFamily="34" charset="0"/>
                        </a:rPr>
                        <a:t>2 632</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solidFill>
                      <a:srgbClr val="007F76">
                        <a:alpha val="10000"/>
                      </a:srgbClr>
                    </a:solidFill>
                  </a:tcPr>
                </a:tc>
                <a:tc>
                  <a:txBody>
                    <a:bodyPr/>
                    <a:lstStyle/>
                    <a:p>
                      <a:pPr algn="ctr" fontAlgn="ctr"/>
                      <a:r>
                        <a:rPr lang="ru-RU" sz="800" b="0" i="0" u="none" strike="noStrike">
                          <a:solidFill>
                            <a:srgbClr val="000000"/>
                          </a:solidFill>
                          <a:effectLst/>
                          <a:latin typeface="Arial Narrow" panose="020B0606020202030204" pitchFamily="34" charset="0"/>
                        </a:rPr>
                        <a:t>3 217</a:t>
                      </a:r>
                    </a:p>
                  </a:txBody>
                  <a:tcPr marL="9525" marR="9525" marT="9525" marB="0" anchor="ctr">
                    <a:lnL w="6350" cap="flat" cmpd="sng" algn="ctr">
                      <a:solidFill>
                        <a:schemeClr val="tx1"/>
                      </a:solidFill>
                      <a:prstDash val="sysDot"/>
                      <a:round/>
                      <a:headEnd type="none" w="med" len="med"/>
                      <a:tailEnd type="none" w="med" len="med"/>
                    </a:lnL>
                    <a:lnR w="12700" cap="flat" cmpd="sng" algn="ctr">
                      <a:noFill/>
                      <a:prstDash val="solid"/>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solidFill>
                      <a:srgbClr val="007F76">
                        <a:alpha val="10000"/>
                      </a:srgbClr>
                    </a:solidFill>
                  </a:tcPr>
                </a:tc>
                <a:extLst>
                  <a:ext uri="{0D108BD9-81ED-4DB2-BD59-A6C34878D82A}">
                    <a16:rowId xmlns:a16="http://schemas.microsoft.com/office/drawing/2014/main" val="4077338817"/>
                  </a:ext>
                </a:extLst>
              </a:tr>
              <a:tr h="148474">
                <a:tc>
                  <a:txBody>
                    <a:bodyPr/>
                    <a:lstStyle/>
                    <a:p>
                      <a:pPr marL="72000" algn="l" fontAlgn="b"/>
                      <a:r>
                        <a:rPr lang="ru-RU" sz="800" b="0" i="0" u="none" strike="noStrike" cap="none" dirty="0">
                          <a:solidFill>
                            <a:srgbClr val="000000"/>
                          </a:solidFill>
                          <a:effectLst/>
                          <a:latin typeface="Arial Narrow" panose="020B0606020202030204" pitchFamily="34" charset="0"/>
                          <a:ea typeface="+mn-ea"/>
                          <a:cs typeface="+mn-cs"/>
                          <a:sym typeface="Arial"/>
                        </a:rPr>
                        <a:t>ТЕХНИК МАМАНДАР ЖӘНЕ БАСҚА ДА КӘСІБИ КӨМЕКШІ ПЕРСОНАЛ</a:t>
                      </a:r>
                    </a:p>
                  </a:txBody>
                  <a:tcPr marL="9525" marR="9525" marT="0" marB="0" anchor="ctr">
                    <a:lnL w="76200" cap="flat" cmpd="sng" algn="ctr">
                      <a:noFill/>
                      <a:prstDash val="solid"/>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noFill/>
                  </a:tcPr>
                </a:tc>
                <a:tc>
                  <a:txBody>
                    <a:bodyPr/>
                    <a:lstStyle/>
                    <a:p>
                      <a:pPr algn="ctr" fontAlgn="ctr"/>
                      <a:r>
                        <a:rPr lang="ru-RU" sz="800" b="0" i="0" u="none" strike="noStrike">
                          <a:solidFill>
                            <a:srgbClr val="000000"/>
                          </a:solidFill>
                          <a:effectLst/>
                          <a:latin typeface="Arial Narrow" panose="020B0606020202030204" pitchFamily="34" charset="0"/>
                        </a:rPr>
                        <a:t>1 065</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ru-RU" sz="800" b="0" i="0" u="none" strike="noStrike">
                          <a:solidFill>
                            <a:srgbClr val="000000"/>
                          </a:solidFill>
                          <a:effectLst/>
                          <a:latin typeface="Arial Narrow" panose="020B0606020202030204" pitchFamily="34" charset="0"/>
                        </a:rPr>
                        <a:t>1 018</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ru-RU" sz="800" b="0" i="0" u="none" strike="noStrike">
                          <a:solidFill>
                            <a:srgbClr val="000000"/>
                          </a:solidFill>
                          <a:effectLst/>
                          <a:latin typeface="Arial Narrow" panose="020B0606020202030204" pitchFamily="34" charset="0"/>
                        </a:rPr>
                        <a:t>1 059</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ru-RU" sz="800" b="0" i="0" u="none" strike="noStrike">
                          <a:solidFill>
                            <a:srgbClr val="000000"/>
                          </a:solidFill>
                          <a:effectLst/>
                          <a:latin typeface="Arial Narrow" panose="020B0606020202030204" pitchFamily="34" charset="0"/>
                        </a:rPr>
                        <a:t>1 105</a:t>
                      </a:r>
                    </a:p>
                  </a:txBody>
                  <a:tcPr marL="9525" marR="9525" marT="9525" marB="0" anchor="ctr">
                    <a:lnL w="6350" cap="flat" cmpd="sng" algn="ctr">
                      <a:solidFill>
                        <a:schemeClr val="tx1"/>
                      </a:solidFill>
                      <a:prstDash val="sysDot"/>
                      <a:round/>
                      <a:headEnd type="none" w="med" len="med"/>
                      <a:tailEnd type="none" w="med" len="med"/>
                    </a:lnL>
                    <a:lnR w="12700" cap="flat" cmpd="sng" algn="ctr">
                      <a:noFill/>
                      <a:prstDash val="solid"/>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500228116"/>
                  </a:ext>
                </a:extLst>
              </a:tr>
              <a:tr h="148474">
                <a:tc>
                  <a:txBody>
                    <a:bodyPr/>
                    <a:lstStyle/>
                    <a:p>
                      <a:pPr marL="72000" algn="l" fontAlgn="b"/>
                      <a:r>
                        <a:rPr lang="ru-RU" sz="800" b="0" i="0" u="none" strike="noStrike" cap="none" dirty="0">
                          <a:solidFill>
                            <a:srgbClr val="000000"/>
                          </a:solidFill>
                          <a:effectLst/>
                          <a:latin typeface="Arial Narrow" panose="020B0606020202030204" pitchFamily="34" charset="0"/>
                          <a:ea typeface="+mn-ea"/>
                          <a:cs typeface="+mn-cs"/>
                          <a:sym typeface="Arial"/>
                        </a:rPr>
                        <a:t>ӘКІМШІЛЕНДІРУ САЛАСЫНДАҒЫ ҚЫЗМЕТШІЛЕР</a:t>
                      </a:r>
                    </a:p>
                  </a:txBody>
                  <a:tcPr marL="9525" marR="9525" marT="0" marB="0" anchor="ctr">
                    <a:lnL w="76200" cap="flat" cmpd="sng" algn="ctr">
                      <a:noFill/>
                      <a:prstDash val="solid"/>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solidFill>
                      <a:srgbClr val="007F76">
                        <a:alpha val="10000"/>
                      </a:srgbClr>
                    </a:solidFill>
                  </a:tcPr>
                </a:tc>
                <a:tc>
                  <a:txBody>
                    <a:bodyPr/>
                    <a:lstStyle/>
                    <a:p>
                      <a:pPr algn="ctr" fontAlgn="ctr"/>
                      <a:r>
                        <a:rPr lang="ru-RU" sz="800" b="0" i="0" u="none" strike="noStrike" dirty="0">
                          <a:solidFill>
                            <a:srgbClr val="000000"/>
                          </a:solidFill>
                          <a:effectLst/>
                          <a:latin typeface="Arial Narrow" panose="020B0606020202030204" pitchFamily="34" charset="0"/>
                        </a:rPr>
                        <a:t>454</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266</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solidFill>
                      <a:srgbClr val="007F76">
                        <a:alpha val="10000"/>
                      </a:srgbClr>
                    </a:solidFill>
                  </a:tcPr>
                </a:tc>
                <a:tc>
                  <a:txBody>
                    <a:bodyPr/>
                    <a:lstStyle/>
                    <a:p>
                      <a:pPr algn="ctr" fontAlgn="ctr"/>
                      <a:r>
                        <a:rPr lang="ru-RU" sz="800" b="0" i="0" u="none" strike="noStrike">
                          <a:solidFill>
                            <a:srgbClr val="000000"/>
                          </a:solidFill>
                          <a:effectLst/>
                          <a:latin typeface="Arial Narrow" panose="020B0606020202030204" pitchFamily="34" charset="0"/>
                        </a:rPr>
                        <a:t>350</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solidFill>
                      <a:srgbClr val="007F76">
                        <a:alpha val="10000"/>
                      </a:srgbClr>
                    </a:solidFill>
                  </a:tcPr>
                </a:tc>
                <a:tc>
                  <a:txBody>
                    <a:bodyPr/>
                    <a:lstStyle/>
                    <a:p>
                      <a:pPr algn="ctr" fontAlgn="ctr"/>
                      <a:r>
                        <a:rPr lang="ru-RU" sz="800" b="0" i="0" u="none" strike="noStrike">
                          <a:solidFill>
                            <a:srgbClr val="000000"/>
                          </a:solidFill>
                          <a:effectLst/>
                          <a:latin typeface="Arial Narrow" panose="020B0606020202030204" pitchFamily="34" charset="0"/>
                        </a:rPr>
                        <a:t>485</a:t>
                      </a:r>
                    </a:p>
                  </a:txBody>
                  <a:tcPr marL="9525" marR="9525" marT="9525" marB="0" anchor="ctr">
                    <a:lnL w="6350" cap="flat" cmpd="sng" algn="ctr">
                      <a:solidFill>
                        <a:schemeClr val="tx1"/>
                      </a:solidFill>
                      <a:prstDash val="sysDot"/>
                      <a:round/>
                      <a:headEnd type="none" w="med" len="med"/>
                      <a:tailEnd type="none" w="med" len="med"/>
                    </a:lnL>
                    <a:lnR w="12700" cap="flat" cmpd="sng" algn="ctr">
                      <a:noFill/>
                      <a:prstDash val="solid"/>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solidFill>
                      <a:srgbClr val="007F76">
                        <a:alpha val="10000"/>
                      </a:srgbClr>
                    </a:solidFill>
                  </a:tcPr>
                </a:tc>
                <a:extLst>
                  <a:ext uri="{0D108BD9-81ED-4DB2-BD59-A6C34878D82A}">
                    <a16:rowId xmlns:a16="http://schemas.microsoft.com/office/drawing/2014/main" val="1221627480"/>
                  </a:ext>
                </a:extLst>
              </a:tr>
              <a:tr h="148474">
                <a:tc>
                  <a:txBody>
                    <a:bodyPr/>
                    <a:lstStyle/>
                    <a:p>
                      <a:pPr marL="72000" algn="l" fontAlgn="b"/>
                      <a:r>
                        <a:rPr lang="ru-RU" sz="800" b="0" i="0" u="none" strike="noStrike" cap="none" dirty="0">
                          <a:solidFill>
                            <a:srgbClr val="000000"/>
                          </a:solidFill>
                          <a:effectLst/>
                          <a:latin typeface="Arial Narrow" panose="020B0606020202030204" pitchFamily="34" charset="0"/>
                          <a:ea typeface="+mn-ea"/>
                          <a:cs typeface="+mn-cs"/>
                          <a:sym typeface="Arial"/>
                        </a:rPr>
                        <a:t>ҚЫЗМЕТ КӨРСЕТУ ЖӘНЕ САУДА САЛАСЫНЫҢ ЖҰМЫСКЕРЛЕРІ</a:t>
                      </a:r>
                    </a:p>
                  </a:txBody>
                  <a:tcPr marL="9525" marR="9525" marT="0" marB="0" anchor="ctr">
                    <a:lnL w="76200" cap="flat" cmpd="sng" algn="ctr">
                      <a:noFill/>
                      <a:prstDash val="solid"/>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noFill/>
                  </a:tcPr>
                </a:tc>
                <a:tc>
                  <a:txBody>
                    <a:bodyPr/>
                    <a:lstStyle/>
                    <a:p>
                      <a:pPr algn="ctr" fontAlgn="ctr"/>
                      <a:r>
                        <a:rPr lang="ru-RU" sz="800" b="0" i="0" u="none" strike="noStrike">
                          <a:solidFill>
                            <a:srgbClr val="000000"/>
                          </a:solidFill>
                          <a:effectLst/>
                          <a:latin typeface="Arial Narrow" panose="020B0606020202030204" pitchFamily="34" charset="0"/>
                        </a:rPr>
                        <a:t>583</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ru-RU" sz="800" b="0" i="0" u="none" strike="noStrike">
                          <a:solidFill>
                            <a:srgbClr val="000000"/>
                          </a:solidFill>
                          <a:effectLst/>
                          <a:latin typeface="Arial Narrow" panose="020B0606020202030204" pitchFamily="34" charset="0"/>
                        </a:rPr>
                        <a:t>657</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ru-RU" sz="800" b="0" i="0" u="none" strike="noStrike">
                          <a:solidFill>
                            <a:srgbClr val="000000"/>
                          </a:solidFill>
                          <a:effectLst/>
                          <a:latin typeface="Arial Narrow" panose="020B0606020202030204" pitchFamily="34" charset="0"/>
                        </a:rPr>
                        <a:t>949</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ru-RU" sz="800" b="0" i="0" u="none" strike="noStrike">
                          <a:solidFill>
                            <a:srgbClr val="000000"/>
                          </a:solidFill>
                          <a:effectLst/>
                          <a:latin typeface="Arial Narrow" panose="020B0606020202030204" pitchFamily="34" charset="0"/>
                        </a:rPr>
                        <a:t>884</a:t>
                      </a:r>
                    </a:p>
                  </a:txBody>
                  <a:tcPr marL="9525" marR="9525" marT="9525" marB="0" anchor="ctr">
                    <a:lnL w="6350" cap="flat" cmpd="sng" algn="ctr">
                      <a:solidFill>
                        <a:schemeClr val="tx1"/>
                      </a:solidFill>
                      <a:prstDash val="sysDot"/>
                      <a:round/>
                      <a:headEnd type="none" w="med" len="med"/>
                      <a:tailEnd type="none" w="med" len="med"/>
                    </a:lnL>
                    <a:lnR w="12700" cap="flat" cmpd="sng" algn="ctr">
                      <a:noFill/>
                      <a:prstDash val="solid"/>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182707914"/>
                  </a:ext>
                </a:extLst>
              </a:tr>
              <a:tr h="148474">
                <a:tc>
                  <a:txBody>
                    <a:bodyPr/>
                    <a:lstStyle/>
                    <a:p>
                      <a:pPr marL="72000" algn="l" fontAlgn="b"/>
                      <a:r>
                        <a:rPr lang="ru-RU" sz="800" b="0" i="0" u="none" strike="noStrike" cap="none" dirty="0">
                          <a:solidFill>
                            <a:srgbClr val="000000"/>
                          </a:solidFill>
                          <a:effectLst/>
                          <a:latin typeface="Arial Narrow" panose="020B0606020202030204" pitchFamily="34" charset="0"/>
                          <a:ea typeface="+mn-ea"/>
                          <a:cs typeface="+mn-cs"/>
                          <a:sym typeface="Arial"/>
                        </a:rPr>
                        <a:t>ФЕРМЕР Ж/Е АУЫЛ/ОРМАН, БАЛЫҚ ШАРУА-ЫҢ Ж/Е БАЛЫҚ АУЛАУ ЖҰМЫС-РЫ</a:t>
                      </a:r>
                    </a:p>
                  </a:txBody>
                  <a:tcPr marL="9525" marR="9525" marT="0" marB="0" anchor="ctr">
                    <a:lnL w="76200" cap="flat" cmpd="sng" algn="ctr">
                      <a:noFill/>
                      <a:prstDash val="solid"/>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solidFill>
                      <a:srgbClr val="007F76">
                        <a:alpha val="10000"/>
                      </a:srgbClr>
                    </a:solidFill>
                  </a:tcPr>
                </a:tc>
                <a:tc>
                  <a:txBody>
                    <a:bodyPr/>
                    <a:lstStyle/>
                    <a:p>
                      <a:pPr algn="ctr" fontAlgn="ctr"/>
                      <a:r>
                        <a:rPr lang="ru-RU" sz="800" b="0" i="0" u="none" strike="noStrike">
                          <a:solidFill>
                            <a:srgbClr val="000000"/>
                          </a:solidFill>
                          <a:effectLst/>
                          <a:latin typeface="Arial Narrow" panose="020B0606020202030204" pitchFamily="34" charset="0"/>
                        </a:rPr>
                        <a:t>144</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161</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solidFill>
                      <a:srgbClr val="007F76">
                        <a:alpha val="10000"/>
                      </a:srgbClr>
                    </a:solidFill>
                  </a:tcPr>
                </a:tc>
                <a:tc>
                  <a:txBody>
                    <a:bodyPr/>
                    <a:lstStyle/>
                    <a:p>
                      <a:pPr algn="ctr" fontAlgn="ctr"/>
                      <a:r>
                        <a:rPr lang="ru-RU" sz="800" b="0" i="0" u="none" strike="noStrike">
                          <a:solidFill>
                            <a:srgbClr val="000000"/>
                          </a:solidFill>
                          <a:effectLst/>
                          <a:latin typeface="Arial Narrow" panose="020B0606020202030204" pitchFamily="34" charset="0"/>
                        </a:rPr>
                        <a:t>266</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solidFill>
                      <a:srgbClr val="007F76">
                        <a:alpha val="10000"/>
                      </a:srgbClr>
                    </a:solidFill>
                  </a:tcPr>
                </a:tc>
                <a:tc>
                  <a:txBody>
                    <a:bodyPr/>
                    <a:lstStyle/>
                    <a:p>
                      <a:pPr algn="ctr" fontAlgn="ctr"/>
                      <a:r>
                        <a:rPr lang="ru-RU" sz="800" b="0" i="0" u="none" strike="noStrike">
                          <a:solidFill>
                            <a:srgbClr val="000000"/>
                          </a:solidFill>
                          <a:effectLst/>
                          <a:latin typeface="Arial Narrow" panose="020B0606020202030204" pitchFamily="34" charset="0"/>
                        </a:rPr>
                        <a:t>203</a:t>
                      </a:r>
                    </a:p>
                  </a:txBody>
                  <a:tcPr marL="9525" marR="9525" marT="9525" marB="0" anchor="ctr">
                    <a:lnL w="6350" cap="flat" cmpd="sng" algn="ctr">
                      <a:solidFill>
                        <a:schemeClr val="tx1"/>
                      </a:solidFill>
                      <a:prstDash val="sysDot"/>
                      <a:round/>
                      <a:headEnd type="none" w="med" len="med"/>
                      <a:tailEnd type="none" w="med" len="med"/>
                    </a:lnL>
                    <a:lnR w="12700" cap="flat" cmpd="sng" algn="ctr">
                      <a:noFill/>
                      <a:prstDash val="solid"/>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solidFill>
                      <a:srgbClr val="007F76">
                        <a:alpha val="10000"/>
                      </a:srgbClr>
                    </a:solidFill>
                  </a:tcPr>
                </a:tc>
                <a:extLst>
                  <a:ext uri="{0D108BD9-81ED-4DB2-BD59-A6C34878D82A}">
                    <a16:rowId xmlns:a16="http://schemas.microsoft.com/office/drawing/2014/main" val="3434696259"/>
                  </a:ext>
                </a:extLst>
              </a:tr>
              <a:tr h="148474">
                <a:tc>
                  <a:txBody>
                    <a:bodyPr/>
                    <a:lstStyle/>
                    <a:p>
                      <a:pPr marL="72000" algn="l" fontAlgn="b"/>
                      <a:r>
                        <a:rPr lang="ru-RU" sz="800" b="0" i="0" u="none" strike="noStrike" cap="none" dirty="0">
                          <a:solidFill>
                            <a:srgbClr val="000000"/>
                          </a:solidFill>
                          <a:effectLst/>
                          <a:latin typeface="Arial Narrow" panose="020B0606020202030204" pitchFamily="34" charset="0"/>
                          <a:ea typeface="+mn-ea"/>
                          <a:cs typeface="+mn-cs"/>
                          <a:sym typeface="Arial"/>
                        </a:rPr>
                        <a:t>ӨНЕРКӘСІП, ҚҰРЫЛЫС, КӨЛІК Ж/Е БАСҚА ТЕКТЕС ЖҰМЫСШЫЛАРЫ</a:t>
                      </a:r>
                    </a:p>
                  </a:txBody>
                  <a:tcPr marL="9525" marR="9525" marT="0" marB="0" anchor="ctr">
                    <a:lnL w="76200" cap="flat" cmpd="sng" algn="ctr">
                      <a:noFill/>
                      <a:prstDash val="solid"/>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noFill/>
                  </a:tcPr>
                </a:tc>
                <a:tc>
                  <a:txBody>
                    <a:bodyPr/>
                    <a:lstStyle/>
                    <a:p>
                      <a:pPr algn="ctr" fontAlgn="ctr"/>
                      <a:r>
                        <a:rPr lang="ru-RU" sz="800" b="0" i="0" u="none" strike="noStrike">
                          <a:solidFill>
                            <a:srgbClr val="000000"/>
                          </a:solidFill>
                          <a:effectLst/>
                          <a:latin typeface="Arial Narrow" panose="020B0606020202030204" pitchFamily="34" charset="0"/>
                        </a:rPr>
                        <a:t>1 181</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ru-RU" sz="800" b="0" i="0" u="none" strike="noStrike">
                          <a:solidFill>
                            <a:srgbClr val="000000"/>
                          </a:solidFill>
                          <a:effectLst/>
                          <a:latin typeface="Arial Narrow" panose="020B0606020202030204" pitchFamily="34" charset="0"/>
                        </a:rPr>
                        <a:t>872</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ru-RU" sz="800" b="0" i="0" u="none" strike="noStrike">
                          <a:solidFill>
                            <a:srgbClr val="000000"/>
                          </a:solidFill>
                          <a:effectLst/>
                          <a:latin typeface="Arial Narrow" panose="020B0606020202030204" pitchFamily="34" charset="0"/>
                        </a:rPr>
                        <a:t>1 147</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ru-RU" sz="800" b="0" i="0" u="none" strike="noStrike">
                          <a:solidFill>
                            <a:srgbClr val="000000"/>
                          </a:solidFill>
                          <a:effectLst/>
                          <a:latin typeface="Arial Narrow" panose="020B0606020202030204" pitchFamily="34" charset="0"/>
                        </a:rPr>
                        <a:t>1 233</a:t>
                      </a:r>
                    </a:p>
                  </a:txBody>
                  <a:tcPr marL="9525" marR="9525" marT="9525" marB="0" anchor="ctr">
                    <a:lnL w="6350" cap="flat" cmpd="sng" algn="ctr">
                      <a:solidFill>
                        <a:schemeClr val="tx1"/>
                      </a:solidFill>
                      <a:prstDash val="sysDot"/>
                      <a:round/>
                      <a:headEnd type="none" w="med" len="med"/>
                      <a:tailEnd type="none" w="med" len="med"/>
                    </a:lnL>
                    <a:lnR w="12700" cap="flat" cmpd="sng" algn="ctr">
                      <a:noFill/>
                      <a:prstDash val="solid"/>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033135677"/>
                  </a:ext>
                </a:extLst>
              </a:tr>
              <a:tr h="148474">
                <a:tc>
                  <a:txBody>
                    <a:bodyPr/>
                    <a:lstStyle/>
                    <a:p>
                      <a:pPr marL="72000" algn="l" fontAlgn="b"/>
                      <a:r>
                        <a:rPr lang="ru-RU" sz="800" b="0" i="0" u="none" strike="noStrike" cap="none" dirty="0">
                          <a:solidFill>
                            <a:srgbClr val="000000"/>
                          </a:solidFill>
                          <a:effectLst/>
                          <a:latin typeface="Arial Narrow" panose="020B0606020202030204" pitchFamily="34" charset="0"/>
                          <a:ea typeface="+mn-ea"/>
                          <a:cs typeface="+mn-cs"/>
                          <a:sym typeface="Arial"/>
                        </a:rPr>
                        <a:t>ӨНДІРІСТІК ЖАБДЫҚ ОПЕРАТОРЛАРЫ, ҚҰРАСТЫРУШЫЛАРЫ Ж/Е ЖҮРГІЗУШІЛЕРІ</a:t>
                      </a:r>
                    </a:p>
                  </a:txBody>
                  <a:tcPr marL="9525" marR="9525" marT="0" marB="0" anchor="ctr">
                    <a:lnL w="76200" cap="flat" cmpd="sng" algn="ctr">
                      <a:noFill/>
                      <a:prstDash val="solid"/>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solidFill>
                      <a:srgbClr val="007F76">
                        <a:alpha val="10000"/>
                      </a:srgbClr>
                    </a:solidFill>
                  </a:tcPr>
                </a:tc>
                <a:tc>
                  <a:txBody>
                    <a:bodyPr/>
                    <a:lstStyle/>
                    <a:p>
                      <a:pPr algn="ctr" fontAlgn="ctr"/>
                      <a:r>
                        <a:rPr lang="ru-RU" sz="800" b="0" i="0" u="none" strike="noStrike">
                          <a:solidFill>
                            <a:srgbClr val="000000"/>
                          </a:solidFill>
                          <a:effectLst/>
                          <a:latin typeface="Arial Narrow" panose="020B0606020202030204" pitchFamily="34" charset="0"/>
                        </a:rPr>
                        <a:t>1 064</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1 048</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solidFill>
                      <a:srgbClr val="007F76">
                        <a:alpha val="10000"/>
                      </a:srgbClr>
                    </a:solidFill>
                  </a:tcPr>
                </a:tc>
                <a:tc>
                  <a:txBody>
                    <a:bodyPr/>
                    <a:lstStyle/>
                    <a:p>
                      <a:pPr algn="ctr" fontAlgn="ctr"/>
                      <a:r>
                        <a:rPr lang="ru-RU" sz="800" b="0" i="0" u="none" strike="noStrike">
                          <a:solidFill>
                            <a:srgbClr val="000000"/>
                          </a:solidFill>
                          <a:effectLst/>
                          <a:latin typeface="Arial Narrow" panose="020B0606020202030204" pitchFamily="34" charset="0"/>
                        </a:rPr>
                        <a:t>1 422</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solidFill>
                      <a:srgbClr val="007F76">
                        <a:alpha val="10000"/>
                      </a:srgbClr>
                    </a:solidFill>
                  </a:tcPr>
                </a:tc>
                <a:tc>
                  <a:txBody>
                    <a:bodyPr/>
                    <a:lstStyle/>
                    <a:p>
                      <a:pPr algn="ctr" fontAlgn="ctr"/>
                      <a:r>
                        <a:rPr lang="ru-RU" sz="800" b="0" i="0" u="none" strike="noStrike">
                          <a:solidFill>
                            <a:srgbClr val="000000"/>
                          </a:solidFill>
                          <a:effectLst/>
                          <a:latin typeface="Arial Narrow" panose="020B0606020202030204" pitchFamily="34" charset="0"/>
                        </a:rPr>
                        <a:t>1 564</a:t>
                      </a:r>
                    </a:p>
                  </a:txBody>
                  <a:tcPr marL="9525" marR="9525" marT="9525" marB="0" anchor="ctr">
                    <a:lnL w="6350" cap="flat" cmpd="sng" algn="ctr">
                      <a:solidFill>
                        <a:schemeClr val="tx1"/>
                      </a:solidFill>
                      <a:prstDash val="sysDot"/>
                      <a:round/>
                      <a:headEnd type="none" w="med" len="med"/>
                      <a:tailEnd type="none" w="med" len="med"/>
                    </a:lnL>
                    <a:lnR w="12700" cap="flat" cmpd="sng" algn="ctr">
                      <a:noFill/>
                      <a:prstDash val="solid"/>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solidFill>
                      <a:srgbClr val="007F76">
                        <a:alpha val="10000"/>
                      </a:srgbClr>
                    </a:solidFill>
                  </a:tcPr>
                </a:tc>
                <a:extLst>
                  <a:ext uri="{0D108BD9-81ED-4DB2-BD59-A6C34878D82A}">
                    <a16:rowId xmlns:a16="http://schemas.microsoft.com/office/drawing/2014/main" val="3877348172"/>
                  </a:ext>
                </a:extLst>
              </a:tr>
              <a:tr h="148474">
                <a:tc>
                  <a:txBody>
                    <a:bodyPr/>
                    <a:lstStyle/>
                    <a:p>
                      <a:pPr marL="72000" algn="l" fontAlgn="b"/>
                      <a:r>
                        <a:rPr lang="ru-RU" sz="800" b="0" i="0" u="none" strike="noStrike" cap="none" dirty="0">
                          <a:solidFill>
                            <a:srgbClr val="000000"/>
                          </a:solidFill>
                          <a:effectLst/>
                          <a:latin typeface="Arial Narrow" panose="020B0606020202030204" pitchFamily="34" charset="0"/>
                          <a:ea typeface="+mn-ea"/>
                          <a:cs typeface="+mn-cs"/>
                          <a:sym typeface="Arial"/>
                        </a:rPr>
                        <a:t>БІЛІКТІЛІГІ ЖОҚ ЖҰМЫСШЫЛАР</a:t>
                      </a:r>
                    </a:p>
                  </a:txBody>
                  <a:tcPr marL="9525" marR="9525" marT="0" marB="0" anchor="ctr">
                    <a:lnL w="76200" cap="flat" cmpd="sng" algn="ctr">
                      <a:noFill/>
                      <a:prstDash val="solid"/>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noFill/>
                  </a:tcPr>
                </a:tc>
                <a:tc>
                  <a:txBody>
                    <a:bodyPr/>
                    <a:lstStyle/>
                    <a:p>
                      <a:pPr algn="ctr" fontAlgn="ctr"/>
                      <a:r>
                        <a:rPr lang="ru-RU" sz="800" b="0" i="0" u="none" strike="noStrike" dirty="0">
                          <a:solidFill>
                            <a:srgbClr val="000000"/>
                          </a:solidFill>
                          <a:effectLst/>
                          <a:latin typeface="Arial Narrow" panose="020B0606020202030204" pitchFamily="34" charset="0"/>
                        </a:rPr>
                        <a:t>1 312</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ru-RU" sz="800" b="0" i="0" u="none" strike="noStrike">
                          <a:solidFill>
                            <a:srgbClr val="000000"/>
                          </a:solidFill>
                          <a:effectLst/>
                          <a:latin typeface="Arial Narrow" panose="020B0606020202030204" pitchFamily="34" charset="0"/>
                        </a:rPr>
                        <a:t>1 034</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ru-RU" sz="800" b="0" i="0" u="none" strike="noStrike">
                          <a:solidFill>
                            <a:srgbClr val="000000"/>
                          </a:solidFill>
                          <a:effectLst/>
                          <a:latin typeface="Arial Narrow" panose="020B0606020202030204" pitchFamily="34" charset="0"/>
                        </a:rPr>
                        <a:t>1 739</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ru-RU" sz="800" b="0" i="0" u="none" strike="noStrike" dirty="0">
                          <a:solidFill>
                            <a:srgbClr val="000000"/>
                          </a:solidFill>
                          <a:effectLst/>
                          <a:latin typeface="Arial Narrow" panose="020B0606020202030204" pitchFamily="34" charset="0"/>
                        </a:rPr>
                        <a:t>2 227</a:t>
                      </a:r>
                    </a:p>
                  </a:txBody>
                  <a:tcPr marL="9525" marR="9525" marT="9525" marB="0" anchor="ctr">
                    <a:lnL w="6350" cap="flat" cmpd="sng" algn="ctr">
                      <a:solidFill>
                        <a:schemeClr val="tx1"/>
                      </a:solidFill>
                      <a:prstDash val="sysDot"/>
                      <a:round/>
                      <a:headEnd type="none" w="med" len="med"/>
                      <a:tailEnd type="none" w="med" len="med"/>
                    </a:lnL>
                    <a:lnR w="12700" cap="flat" cmpd="sng" algn="ctr">
                      <a:noFill/>
                      <a:prstDash val="solid"/>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605250712"/>
                  </a:ext>
                </a:extLst>
              </a:tr>
            </a:tbl>
          </a:graphicData>
        </a:graphic>
      </p:graphicFrame>
      <p:graphicFrame>
        <p:nvGraphicFramePr>
          <p:cNvPr id="25" name="Таблица 24">
            <a:extLst>
              <a:ext uri="{FF2B5EF4-FFF2-40B4-BE49-F238E27FC236}">
                <a16:creationId xmlns:a16="http://schemas.microsoft.com/office/drawing/2014/main" id="{B0A9FCBA-67D5-3916-3267-226B7595262D}"/>
              </a:ext>
            </a:extLst>
          </p:cNvPr>
          <p:cNvGraphicFramePr>
            <a:graphicFrameLocks noGrp="1"/>
          </p:cNvGraphicFramePr>
          <p:nvPr>
            <p:extLst>
              <p:ext uri="{D42A27DB-BD31-4B8C-83A1-F6EECF244321}">
                <p14:modId xmlns:p14="http://schemas.microsoft.com/office/powerpoint/2010/main" val="3998157877"/>
              </p:ext>
            </p:extLst>
          </p:nvPr>
        </p:nvGraphicFramePr>
        <p:xfrm>
          <a:off x="6768750" y="3025492"/>
          <a:ext cx="5328000" cy="1670332"/>
        </p:xfrm>
        <a:graphic>
          <a:graphicData uri="http://schemas.openxmlformats.org/drawingml/2006/table">
            <a:tbl>
              <a:tblPr firstRow="1" bandRow="1">
                <a:tableStyleId>{5C22544A-7EE6-4342-B048-85BDC9FD1C3A}</a:tableStyleId>
              </a:tblPr>
              <a:tblGrid>
                <a:gridCol w="3600000">
                  <a:extLst>
                    <a:ext uri="{9D8B030D-6E8A-4147-A177-3AD203B41FA5}">
                      <a16:colId xmlns:a16="http://schemas.microsoft.com/office/drawing/2014/main" val="1113104833"/>
                    </a:ext>
                  </a:extLst>
                </a:gridCol>
                <a:gridCol w="432000">
                  <a:extLst>
                    <a:ext uri="{9D8B030D-6E8A-4147-A177-3AD203B41FA5}">
                      <a16:colId xmlns:a16="http://schemas.microsoft.com/office/drawing/2014/main" val="132264586"/>
                    </a:ext>
                  </a:extLst>
                </a:gridCol>
                <a:gridCol w="432000">
                  <a:extLst>
                    <a:ext uri="{9D8B030D-6E8A-4147-A177-3AD203B41FA5}">
                      <a16:colId xmlns:a16="http://schemas.microsoft.com/office/drawing/2014/main" val="2572766800"/>
                    </a:ext>
                  </a:extLst>
                </a:gridCol>
                <a:gridCol w="432000">
                  <a:extLst>
                    <a:ext uri="{9D8B030D-6E8A-4147-A177-3AD203B41FA5}">
                      <a16:colId xmlns:a16="http://schemas.microsoft.com/office/drawing/2014/main" val="2849574652"/>
                    </a:ext>
                  </a:extLst>
                </a:gridCol>
                <a:gridCol w="432000">
                  <a:extLst>
                    <a:ext uri="{9D8B030D-6E8A-4147-A177-3AD203B41FA5}">
                      <a16:colId xmlns:a16="http://schemas.microsoft.com/office/drawing/2014/main" val="478621999"/>
                    </a:ext>
                  </a:extLst>
                </a:gridCol>
              </a:tblGrid>
              <a:tr h="167033">
                <a:tc>
                  <a:txBody>
                    <a:bodyPr/>
                    <a:lstStyle/>
                    <a:p>
                      <a:pPr marL="0" marR="0" lvl="0" indent="0" algn="l" defTabSz="685800" rtl="0" eaLnBrk="1" fontAlgn="auto" latinLnBrk="0" hangingPunct="1">
                        <a:lnSpc>
                          <a:spcPct val="107000"/>
                        </a:lnSpc>
                        <a:spcBef>
                          <a:spcPts val="0"/>
                        </a:spcBef>
                        <a:spcAft>
                          <a:spcPts val="0"/>
                        </a:spcAft>
                        <a:buClrTx/>
                        <a:buSzTx/>
                        <a:buFontTx/>
                        <a:buNone/>
                        <a:tabLst/>
                        <a:defRPr/>
                      </a:pPr>
                      <a:r>
                        <a:rPr lang="ru-RU" sz="1050" b="1" i="0" u="none" strike="noStrike" cap="none" noProof="0" dirty="0">
                          <a:solidFill>
                            <a:srgbClr val="000000"/>
                          </a:solidFill>
                          <a:effectLst/>
                          <a:latin typeface="Arial Narrow" panose="020B0606020202030204" pitchFamily="34" charset="0"/>
                          <a:ea typeface="+mn-ea"/>
                          <a:cs typeface="+mn-cs"/>
                          <a:sym typeface="Arial"/>
                        </a:rPr>
                        <a:t>ОПТИМИСТІК СЦЕНАРИЙ</a:t>
                      </a:r>
                    </a:p>
                  </a:txBody>
                  <a:tcPr marT="0" marB="0" anchor="ctr">
                    <a:lnL w="76200" cap="flat" cmpd="sng" algn="ctr">
                      <a:noFill/>
                      <a:prstDash val="solid"/>
                      <a:round/>
                      <a:headEnd type="none" w="med" len="med"/>
                      <a:tailEnd type="none" w="med" len="med"/>
                    </a:lnL>
                    <a:lnR w="6350" cap="flat" cmpd="sng" algn="ctr">
                      <a:solidFill>
                        <a:schemeClr val="tx1"/>
                      </a:solidFill>
                      <a:prstDash val="sysDot"/>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accent3">
                        <a:lumMod val="50000"/>
                        <a:alpha val="20000"/>
                      </a:schemeClr>
                    </a:solidFill>
                  </a:tcPr>
                </a:tc>
                <a:tc>
                  <a:txBody>
                    <a:bodyPr/>
                    <a:lstStyle/>
                    <a:p>
                      <a:pPr algn="ctr" fontAlgn="ctr"/>
                      <a:r>
                        <a:rPr lang="en-US" sz="900" b="0" i="0" u="none" strike="noStrike" cap="none" dirty="0">
                          <a:solidFill>
                            <a:srgbClr val="000000"/>
                          </a:solidFill>
                          <a:effectLst/>
                          <a:latin typeface="Arial Narrow" panose="020B0606020202030204" pitchFamily="34" charset="0"/>
                          <a:ea typeface="+mn-ea"/>
                          <a:cs typeface="+mn-cs"/>
                          <a:sym typeface="Arial"/>
                        </a:rPr>
                        <a:t>Q1</a:t>
                      </a:r>
                      <a:endParaRPr lang="ru-KZ" sz="900" b="0" i="0" u="none" strike="noStrike" cap="none" dirty="0">
                        <a:solidFill>
                          <a:srgbClr val="000000"/>
                        </a:solidFill>
                        <a:effectLst/>
                        <a:latin typeface="Arial Narrow" panose="020B0606020202030204" pitchFamily="34" charset="0"/>
                        <a:ea typeface="+mn-ea"/>
                        <a:cs typeface="+mn-cs"/>
                        <a:sym typeface="Arial"/>
                      </a:endParaRPr>
                    </a:p>
                  </a:txBody>
                  <a:tcPr marL="9525" marR="9525" marT="0"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50000"/>
                        <a:alpha val="20000"/>
                      </a:schemeClr>
                    </a:solidFill>
                  </a:tcPr>
                </a:tc>
                <a:tc>
                  <a:txBody>
                    <a:bodyPr/>
                    <a:lstStyle/>
                    <a:p>
                      <a:pPr algn="ctr" fontAlgn="ctr"/>
                      <a:r>
                        <a:rPr lang="en-US" sz="900" b="0" i="0" u="none" strike="noStrike" cap="none" dirty="0">
                          <a:solidFill>
                            <a:srgbClr val="000000"/>
                          </a:solidFill>
                          <a:effectLst/>
                          <a:latin typeface="Arial Narrow" panose="020B0606020202030204" pitchFamily="34" charset="0"/>
                          <a:ea typeface="+mn-ea"/>
                          <a:cs typeface="+mn-cs"/>
                          <a:sym typeface="Arial"/>
                        </a:rPr>
                        <a:t>Q2</a:t>
                      </a:r>
                      <a:endParaRPr lang="ru-KZ" sz="900" b="0" i="0" u="none" strike="noStrike" cap="none" dirty="0">
                        <a:solidFill>
                          <a:srgbClr val="000000"/>
                        </a:solidFill>
                        <a:effectLst/>
                        <a:latin typeface="Arial Narrow" panose="020B0606020202030204" pitchFamily="34" charset="0"/>
                        <a:ea typeface="+mn-ea"/>
                        <a:cs typeface="+mn-cs"/>
                        <a:sym typeface="Arial"/>
                      </a:endParaRPr>
                    </a:p>
                  </a:txBody>
                  <a:tcPr marL="9525" marR="9525" marT="0"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3">
                        <a:lumMod val="50000"/>
                        <a:alpha val="20000"/>
                      </a:schemeClr>
                    </a:solidFill>
                  </a:tcPr>
                </a:tc>
                <a:tc>
                  <a:txBody>
                    <a:bodyPr/>
                    <a:lstStyle/>
                    <a:p>
                      <a:pPr algn="ctr" fontAlgn="ctr"/>
                      <a:r>
                        <a:rPr lang="en-US" sz="900" b="0" i="0" u="none" strike="noStrike" cap="none" dirty="0">
                          <a:solidFill>
                            <a:srgbClr val="000000"/>
                          </a:solidFill>
                          <a:effectLst/>
                          <a:latin typeface="Arial Narrow" panose="020B0606020202030204" pitchFamily="34" charset="0"/>
                          <a:ea typeface="+mn-ea"/>
                          <a:cs typeface="+mn-cs"/>
                          <a:sym typeface="Arial"/>
                        </a:rPr>
                        <a:t>Q3</a:t>
                      </a:r>
                      <a:endParaRPr lang="ru-KZ" sz="900" b="0" i="0" u="none" strike="noStrike" cap="none" dirty="0">
                        <a:solidFill>
                          <a:srgbClr val="000000"/>
                        </a:solidFill>
                        <a:effectLst/>
                        <a:latin typeface="Arial Narrow" panose="020B0606020202030204" pitchFamily="34" charset="0"/>
                        <a:ea typeface="+mn-ea"/>
                        <a:cs typeface="+mn-cs"/>
                        <a:sym typeface="Arial"/>
                      </a:endParaRPr>
                    </a:p>
                  </a:txBody>
                  <a:tcPr marL="9525" marR="9525" marT="0"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3">
                        <a:lumMod val="50000"/>
                        <a:alpha val="20000"/>
                      </a:schemeClr>
                    </a:solidFill>
                  </a:tcPr>
                </a:tc>
                <a:tc>
                  <a:txBody>
                    <a:bodyPr/>
                    <a:lstStyle/>
                    <a:p>
                      <a:pPr algn="ctr" fontAlgn="ctr"/>
                      <a:r>
                        <a:rPr lang="en-US" sz="900" b="0" i="0" u="none" strike="noStrike" cap="none" dirty="0">
                          <a:solidFill>
                            <a:srgbClr val="000000"/>
                          </a:solidFill>
                          <a:effectLst/>
                          <a:latin typeface="Arial Narrow" panose="020B0606020202030204" pitchFamily="34" charset="0"/>
                          <a:ea typeface="+mn-ea"/>
                          <a:cs typeface="+mn-cs"/>
                          <a:sym typeface="Arial"/>
                        </a:rPr>
                        <a:t>Q4</a:t>
                      </a:r>
                      <a:endParaRPr lang="ru-KZ" sz="900" b="0" i="0" u="none" strike="noStrike" cap="none" dirty="0">
                        <a:solidFill>
                          <a:srgbClr val="000000"/>
                        </a:solidFill>
                        <a:effectLst/>
                        <a:latin typeface="Arial Narrow" panose="020B0606020202030204" pitchFamily="34" charset="0"/>
                        <a:ea typeface="+mn-ea"/>
                        <a:cs typeface="+mn-cs"/>
                        <a:sym typeface="Arial"/>
                      </a:endParaRPr>
                    </a:p>
                  </a:txBody>
                  <a:tcPr marL="9525" marR="9525" marT="0" marB="0" anchor="ctr">
                    <a:lnL w="6350" cap="flat" cmpd="sng" algn="ctr">
                      <a:solidFill>
                        <a:schemeClr val="tx1"/>
                      </a:solidFill>
                      <a:prstDash val="sysDot"/>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3">
                        <a:lumMod val="50000"/>
                        <a:alpha val="20000"/>
                      </a:schemeClr>
                    </a:solidFill>
                  </a:tcPr>
                </a:tc>
                <a:extLst>
                  <a:ext uri="{0D108BD9-81ED-4DB2-BD59-A6C34878D82A}">
                    <a16:rowId xmlns:a16="http://schemas.microsoft.com/office/drawing/2014/main" val="877649079"/>
                  </a:ext>
                </a:extLst>
              </a:tr>
              <a:tr h="167033">
                <a:tc>
                  <a:txBody>
                    <a:bodyPr/>
                    <a:lstStyle/>
                    <a:p>
                      <a:pPr marL="0" marR="0" lvl="0" indent="0" algn="l" defTabSz="685800" rtl="0" eaLnBrk="1" fontAlgn="auto" latinLnBrk="0" hangingPunct="1">
                        <a:lnSpc>
                          <a:spcPct val="107000"/>
                        </a:lnSpc>
                        <a:spcBef>
                          <a:spcPts val="0"/>
                        </a:spcBef>
                        <a:spcAft>
                          <a:spcPts val="0"/>
                        </a:spcAft>
                        <a:buClrTx/>
                        <a:buSzTx/>
                        <a:buFontTx/>
                        <a:buNone/>
                        <a:tabLst/>
                        <a:defRPr/>
                      </a:pPr>
                      <a:r>
                        <a:rPr lang="ru-RU" sz="900" b="1" i="0" u="none" strike="noStrike" cap="none" noProof="0" dirty="0">
                          <a:solidFill>
                            <a:srgbClr val="000000"/>
                          </a:solidFill>
                          <a:effectLst/>
                          <a:latin typeface="Arial Narrow" panose="020B0606020202030204" pitchFamily="34" charset="0"/>
                          <a:ea typeface="+mn-ea"/>
                          <a:cs typeface="+mn-cs"/>
                          <a:sym typeface="Arial"/>
                        </a:rPr>
                        <a:t>БАРЛЫҒЫ</a:t>
                      </a:r>
                      <a:endParaRPr lang="ru-RU" sz="800" b="1" i="0" u="none" strike="noStrike" cap="none" noProof="0" dirty="0">
                        <a:solidFill>
                          <a:srgbClr val="000000"/>
                        </a:solidFill>
                        <a:effectLst/>
                        <a:latin typeface="Arial Narrow" panose="020B0606020202030204" pitchFamily="34" charset="0"/>
                        <a:ea typeface="+mn-ea"/>
                        <a:cs typeface="+mn-cs"/>
                        <a:sym typeface="Arial"/>
                      </a:endParaRPr>
                    </a:p>
                  </a:txBody>
                  <a:tcPr marT="0" marB="0" anchor="ctr">
                    <a:lnL w="76200" cap="flat" cmpd="sng" algn="ctr">
                      <a:noFill/>
                      <a:prstDash val="solid"/>
                      <a:round/>
                      <a:headEnd type="none" w="med" len="med"/>
                      <a:tailEnd type="none" w="med" len="med"/>
                    </a:lnL>
                    <a:lnR w="6350" cap="flat" cmpd="sng" algn="ctr">
                      <a:solidFill>
                        <a:schemeClr val="tx1"/>
                      </a:solidFill>
                      <a:prstDash val="sysDot"/>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accent3">
                        <a:lumMod val="50000"/>
                        <a:alpha val="20000"/>
                      </a:schemeClr>
                    </a:solidFill>
                  </a:tcPr>
                </a:tc>
                <a:tc>
                  <a:txBody>
                    <a:bodyPr/>
                    <a:lstStyle/>
                    <a:p>
                      <a:pPr algn="ctr" fontAlgn="ctr"/>
                      <a:r>
                        <a:rPr lang="ru-RU" sz="900" b="1" i="0" u="none" strike="noStrike" cap="none" dirty="0">
                          <a:solidFill>
                            <a:srgbClr val="000000"/>
                          </a:solidFill>
                          <a:effectLst/>
                          <a:latin typeface="Arial Narrow" panose="020B0606020202030204" pitchFamily="34" charset="0"/>
                          <a:ea typeface="+mn-ea"/>
                          <a:cs typeface="+mn-cs"/>
                          <a:sym typeface="Arial"/>
                        </a:rPr>
                        <a:t> 8 915</a:t>
                      </a:r>
                      <a:endParaRPr lang="ru-KZ" sz="900" b="1" i="0" u="none" strike="noStrike" cap="none" dirty="0">
                        <a:solidFill>
                          <a:srgbClr val="000000"/>
                        </a:solidFill>
                        <a:effectLst/>
                        <a:latin typeface="Arial Narrow" panose="020B0606020202030204" pitchFamily="34" charset="0"/>
                        <a:ea typeface="+mn-ea"/>
                        <a:cs typeface="+mn-cs"/>
                        <a:sym typeface="Arial"/>
                      </a:endParaRPr>
                    </a:p>
                  </a:txBody>
                  <a:tcPr marL="9525" marR="9525" marT="0"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50000"/>
                        <a:alpha val="20000"/>
                      </a:schemeClr>
                    </a:solidFill>
                  </a:tcPr>
                </a:tc>
                <a:tc>
                  <a:txBody>
                    <a:bodyPr/>
                    <a:lstStyle/>
                    <a:p>
                      <a:pPr algn="ctr" fontAlgn="ctr"/>
                      <a:r>
                        <a:rPr lang="ru-RU" sz="900" b="1" i="0" u="none" strike="noStrike" cap="none" dirty="0">
                          <a:solidFill>
                            <a:srgbClr val="000000"/>
                          </a:solidFill>
                          <a:effectLst/>
                          <a:latin typeface="Arial Narrow" panose="020B0606020202030204" pitchFamily="34" charset="0"/>
                          <a:ea typeface="+mn-ea"/>
                          <a:cs typeface="+mn-cs"/>
                          <a:sym typeface="Arial"/>
                        </a:rPr>
                        <a:t>7 955</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3">
                        <a:lumMod val="50000"/>
                        <a:alpha val="20000"/>
                      </a:schemeClr>
                    </a:solidFill>
                  </a:tcPr>
                </a:tc>
                <a:tc>
                  <a:txBody>
                    <a:bodyPr/>
                    <a:lstStyle/>
                    <a:p>
                      <a:pPr algn="ctr" fontAlgn="ctr"/>
                      <a:r>
                        <a:rPr lang="ru-RU" sz="900" b="1" i="0" u="none" strike="noStrike" cap="none" dirty="0">
                          <a:solidFill>
                            <a:srgbClr val="000000"/>
                          </a:solidFill>
                          <a:effectLst/>
                          <a:latin typeface="Arial Narrow" panose="020B0606020202030204" pitchFamily="34" charset="0"/>
                          <a:ea typeface="+mn-ea"/>
                          <a:cs typeface="+mn-cs"/>
                          <a:sym typeface="Arial"/>
                        </a:rPr>
                        <a:t>10 363</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3">
                        <a:lumMod val="50000"/>
                        <a:alpha val="20000"/>
                      </a:schemeClr>
                    </a:solidFill>
                  </a:tcPr>
                </a:tc>
                <a:tc>
                  <a:txBody>
                    <a:bodyPr/>
                    <a:lstStyle/>
                    <a:p>
                      <a:pPr algn="ctr" fontAlgn="ctr"/>
                      <a:r>
                        <a:rPr lang="ru-RU" sz="900" b="1" i="0" u="none" strike="noStrike" cap="none" dirty="0">
                          <a:solidFill>
                            <a:srgbClr val="000000"/>
                          </a:solidFill>
                          <a:effectLst/>
                          <a:latin typeface="Arial Narrow" panose="020B0606020202030204" pitchFamily="34" charset="0"/>
                          <a:ea typeface="+mn-ea"/>
                          <a:cs typeface="+mn-cs"/>
                          <a:sym typeface="Arial"/>
                        </a:rPr>
                        <a:t>11 714</a:t>
                      </a:r>
                    </a:p>
                  </a:txBody>
                  <a:tcPr marL="9525" marR="9525" marT="9525" marB="0" anchor="ctr">
                    <a:lnL w="6350" cap="flat" cmpd="sng" algn="ctr">
                      <a:solidFill>
                        <a:schemeClr val="tx1"/>
                      </a:solidFill>
                      <a:prstDash val="sysDot"/>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3">
                        <a:lumMod val="50000"/>
                        <a:alpha val="20000"/>
                      </a:schemeClr>
                    </a:solidFill>
                  </a:tcPr>
                </a:tc>
                <a:extLst>
                  <a:ext uri="{0D108BD9-81ED-4DB2-BD59-A6C34878D82A}">
                    <a16:rowId xmlns:a16="http://schemas.microsoft.com/office/drawing/2014/main" val="1602871338"/>
                  </a:ext>
                </a:extLst>
              </a:tr>
              <a:tr h="148474">
                <a:tc>
                  <a:txBody>
                    <a:bodyPr/>
                    <a:lstStyle/>
                    <a:p>
                      <a:pPr marL="72000" algn="l" fontAlgn="b"/>
                      <a:r>
                        <a:rPr lang="ru-RU" sz="800" b="0" i="0" u="none" strike="noStrike" cap="none" dirty="0">
                          <a:solidFill>
                            <a:srgbClr val="000000"/>
                          </a:solidFill>
                          <a:effectLst/>
                          <a:latin typeface="Arial Narrow" panose="020B0606020202030204" pitchFamily="34" charset="0"/>
                          <a:ea typeface="+mn-ea"/>
                          <a:cs typeface="+mn-cs"/>
                          <a:sym typeface="Arial"/>
                        </a:rPr>
                        <a:t>БАСШЫЛАР ЖӘНЕ МЕМЛЕКЕТТІК ҚЫЗМЕТШІЛЕР</a:t>
                      </a:r>
                    </a:p>
                  </a:txBody>
                  <a:tcPr marL="9525" marR="9525" marT="0" marB="0" anchor="ctr">
                    <a:lnL w="76200" cap="flat" cmpd="sng" algn="ctr">
                      <a:noFill/>
                      <a:prstDash val="solid"/>
                      <a:round/>
                      <a:headEnd type="none" w="med" len="med"/>
                      <a:tailEnd type="none" w="med" len="med"/>
                    </a:lnL>
                    <a:lnR w="6350" cap="flat" cmpd="sng" algn="ctr">
                      <a:solidFill>
                        <a:schemeClr val="tx1"/>
                      </a:solidFill>
                      <a:prstDash val="sysDot"/>
                      <a:round/>
                      <a:headEnd type="none" w="med" len="med"/>
                      <a:tailEnd type="none" w="med" len="med"/>
                    </a:lnR>
                    <a:lnT w="12700" cap="flat" cmpd="sng" algn="ctr">
                      <a:solidFill>
                        <a:schemeClr val="tx1"/>
                      </a:solidFill>
                      <a:prstDash val="solid"/>
                      <a:round/>
                      <a:headEnd type="none" w="med" len="med"/>
                      <a:tailEnd type="none" w="med" len="med"/>
                    </a:lnT>
                    <a:lnB w="6350" cap="flat" cmpd="sng" algn="ctr">
                      <a:solidFill>
                        <a:schemeClr val="tx1"/>
                      </a:solidFill>
                      <a:prstDash val="sysDot"/>
                      <a:round/>
                      <a:headEnd type="none" w="med" len="med"/>
                      <a:tailEnd type="none" w="med" len="med"/>
                    </a:lnB>
                    <a:noFill/>
                  </a:tcPr>
                </a:tc>
                <a:tc>
                  <a:txBody>
                    <a:bodyPr/>
                    <a:lstStyle/>
                    <a:p>
                      <a:pPr algn="ctr" fontAlgn="ctr"/>
                      <a:r>
                        <a:rPr lang="ru-RU" sz="800" b="0" i="0" u="none" strike="noStrike">
                          <a:solidFill>
                            <a:srgbClr val="000000"/>
                          </a:solidFill>
                          <a:effectLst/>
                          <a:latin typeface="Arial Narrow" panose="020B0606020202030204" pitchFamily="34" charset="0"/>
                        </a:rPr>
                        <a:t>644</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12700" cap="flat" cmpd="sng" algn="ctr">
                      <a:solidFill>
                        <a:schemeClr val="tx1"/>
                      </a:solidFill>
                      <a:prstDash val="solid"/>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ru-RU" sz="800" b="0" i="0" u="none" strike="noStrike" dirty="0">
                          <a:solidFill>
                            <a:srgbClr val="000000"/>
                          </a:solidFill>
                          <a:effectLst/>
                          <a:latin typeface="Arial Narrow" panose="020B0606020202030204" pitchFamily="34" charset="0"/>
                        </a:rPr>
                        <a:t>578</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12700" cap="flat" cmpd="sng" algn="ctr">
                      <a:solidFill>
                        <a:schemeClr val="tx1"/>
                      </a:solidFill>
                      <a:prstDash val="solid"/>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ru-RU" sz="800" b="0" i="0" u="none" strike="noStrike">
                          <a:solidFill>
                            <a:srgbClr val="000000"/>
                          </a:solidFill>
                          <a:effectLst/>
                          <a:latin typeface="Arial Narrow" panose="020B0606020202030204" pitchFamily="34" charset="0"/>
                        </a:rPr>
                        <a:t>586</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12700" cap="flat" cmpd="sng" algn="ctr">
                      <a:solidFill>
                        <a:schemeClr val="tx1"/>
                      </a:solidFill>
                      <a:prstDash val="solid"/>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ru-RU" sz="800" b="0" i="0" u="none" strike="noStrike">
                          <a:solidFill>
                            <a:srgbClr val="000000"/>
                          </a:solidFill>
                          <a:effectLst/>
                          <a:latin typeface="Arial Narrow" panose="020B0606020202030204" pitchFamily="34" charset="0"/>
                        </a:rPr>
                        <a:t>609</a:t>
                      </a:r>
                    </a:p>
                  </a:txBody>
                  <a:tcPr marL="9525" marR="9525" marT="9525" marB="0" anchor="ctr">
                    <a:lnL w="6350" cap="flat" cmpd="sng" algn="ctr">
                      <a:solidFill>
                        <a:schemeClr val="tx1"/>
                      </a:solidFill>
                      <a:prstDash val="sysDot"/>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052355308"/>
                  </a:ext>
                </a:extLst>
              </a:tr>
              <a:tr h="148474">
                <a:tc>
                  <a:txBody>
                    <a:bodyPr/>
                    <a:lstStyle/>
                    <a:p>
                      <a:pPr marL="72000" algn="l" fontAlgn="b"/>
                      <a:r>
                        <a:rPr lang="ru-RU" sz="800" b="0" i="0" u="none" strike="noStrike" cap="none" dirty="0">
                          <a:solidFill>
                            <a:srgbClr val="000000"/>
                          </a:solidFill>
                          <a:effectLst/>
                          <a:latin typeface="Arial Narrow" panose="020B0606020202030204" pitchFamily="34" charset="0"/>
                          <a:ea typeface="+mn-ea"/>
                          <a:cs typeface="+mn-cs"/>
                          <a:sym typeface="Arial"/>
                        </a:rPr>
                        <a:t>КӘСІБИ МАМАНДАР</a:t>
                      </a:r>
                    </a:p>
                  </a:txBody>
                  <a:tcPr marL="9525" marR="9525" marT="0" marB="0" anchor="ctr">
                    <a:lnL w="76200" cap="flat" cmpd="sng" algn="ctr">
                      <a:noFill/>
                      <a:prstDash val="solid"/>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solidFill>
                      <a:schemeClr val="accent3">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2 468</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2 128</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solidFill>
                      <a:schemeClr val="accent3">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2 505</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solidFill>
                      <a:schemeClr val="accent3">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3 057</a:t>
                      </a:r>
                    </a:p>
                  </a:txBody>
                  <a:tcPr marL="9525" marR="9525" marT="9525" marB="0" anchor="ctr">
                    <a:lnL w="6350" cap="flat" cmpd="sng" algn="ctr">
                      <a:solidFill>
                        <a:schemeClr val="tx1"/>
                      </a:solidFill>
                      <a:prstDash val="sysDot"/>
                      <a:round/>
                      <a:headEnd type="none" w="med" len="med"/>
                      <a:tailEnd type="none" w="med" len="med"/>
                    </a:lnL>
                    <a:lnR w="12700" cap="flat" cmpd="sng" algn="ctr">
                      <a:noFill/>
                      <a:prstDash val="solid"/>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solidFill>
                      <a:schemeClr val="accent3">
                        <a:lumMod val="50000"/>
                        <a:alpha val="20000"/>
                      </a:schemeClr>
                    </a:solidFill>
                  </a:tcPr>
                </a:tc>
                <a:extLst>
                  <a:ext uri="{0D108BD9-81ED-4DB2-BD59-A6C34878D82A}">
                    <a16:rowId xmlns:a16="http://schemas.microsoft.com/office/drawing/2014/main" val="4077338817"/>
                  </a:ext>
                </a:extLst>
              </a:tr>
              <a:tr h="148474">
                <a:tc>
                  <a:txBody>
                    <a:bodyPr/>
                    <a:lstStyle/>
                    <a:p>
                      <a:pPr marL="72000" algn="l" fontAlgn="b"/>
                      <a:r>
                        <a:rPr lang="ru-RU" sz="800" b="0" i="0" u="none" strike="noStrike" cap="none" dirty="0">
                          <a:solidFill>
                            <a:srgbClr val="000000"/>
                          </a:solidFill>
                          <a:effectLst/>
                          <a:latin typeface="Arial Narrow" panose="020B0606020202030204" pitchFamily="34" charset="0"/>
                          <a:ea typeface="+mn-ea"/>
                          <a:cs typeface="+mn-cs"/>
                          <a:sym typeface="Arial"/>
                        </a:rPr>
                        <a:t>ТЕХНИК МАМАНДАР ЖӘНЕ БАСҚА ДА КӘСІБИ КӨМЕКШІ ПЕРСОНАЛ</a:t>
                      </a:r>
                    </a:p>
                  </a:txBody>
                  <a:tcPr marL="9525" marR="9525" marT="0" marB="0" anchor="ctr">
                    <a:lnL w="76200" cap="flat" cmpd="sng" algn="ctr">
                      <a:noFill/>
                      <a:prstDash val="solid"/>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noFill/>
                  </a:tcPr>
                </a:tc>
                <a:tc>
                  <a:txBody>
                    <a:bodyPr/>
                    <a:lstStyle/>
                    <a:p>
                      <a:pPr algn="ctr" fontAlgn="ctr"/>
                      <a:r>
                        <a:rPr lang="ru-RU" sz="800" b="0" i="0" u="none" strike="noStrike">
                          <a:solidFill>
                            <a:srgbClr val="000000"/>
                          </a:solidFill>
                          <a:effectLst/>
                          <a:latin typeface="Arial Narrow" panose="020B0606020202030204" pitchFamily="34" charset="0"/>
                        </a:rPr>
                        <a:t>1 065</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ru-RU" sz="800" b="0" i="0" u="none" strike="noStrike">
                          <a:solidFill>
                            <a:srgbClr val="000000"/>
                          </a:solidFill>
                          <a:effectLst/>
                          <a:latin typeface="Arial Narrow" panose="020B0606020202030204" pitchFamily="34" charset="0"/>
                        </a:rPr>
                        <a:t>875</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ru-RU" sz="800" b="0" i="0" u="none" strike="noStrike">
                          <a:solidFill>
                            <a:srgbClr val="000000"/>
                          </a:solidFill>
                          <a:effectLst/>
                          <a:latin typeface="Arial Narrow" panose="020B0606020202030204" pitchFamily="34" charset="0"/>
                        </a:rPr>
                        <a:t>1 018</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ru-RU" sz="800" b="0" i="0" u="none" strike="noStrike">
                          <a:solidFill>
                            <a:srgbClr val="000000"/>
                          </a:solidFill>
                          <a:effectLst/>
                          <a:latin typeface="Arial Narrow" panose="020B0606020202030204" pitchFamily="34" charset="0"/>
                        </a:rPr>
                        <a:t>1 077</a:t>
                      </a:r>
                    </a:p>
                  </a:txBody>
                  <a:tcPr marL="9525" marR="9525" marT="9525" marB="0" anchor="ctr">
                    <a:lnL w="6350" cap="flat" cmpd="sng" algn="ctr">
                      <a:solidFill>
                        <a:schemeClr val="tx1"/>
                      </a:solidFill>
                      <a:prstDash val="sysDot"/>
                      <a:round/>
                      <a:headEnd type="none" w="med" len="med"/>
                      <a:tailEnd type="none" w="med" len="med"/>
                    </a:lnL>
                    <a:lnR w="12700" cap="flat" cmpd="sng" algn="ctr">
                      <a:noFill/>
                      <a:prstDash val="solid"/>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500228116"/>
                  </a:ext>
                </a:extLst>
              </a:tr>
              <a:tr h="148474">
                <a:tc>
                  <a:txBody>
                    <a:bodyPr/>
                    <a:lstStyle/>
                    <a:p>
                      <a:pPr marL="72000" algn="l" fontAlgn="b"/>
                      <a:r>
                        <a:rPr lang="ru-RU" sz="800" b="0" i="0" u="none" strike="noStrike" cap="none" dirty="0">
                          <a:solidFill>
                            <a:srgbClr val="000000"/>
                          </a:solidFill>
                          <a:effectLst/>
                          <a:latin typeface="Arial Narrow" panose="020B0606020202030204" pitchFamily="34" charset="0"/>
                          <a:ea typeface="+mn-ea"/>
                          <a:cs typeface="+mn-cs"/>
                          <a:sym typeface="Arial"/>
                        </a:rPr>
                        <a:t>ӘКІМШІЛЕНДІРУ САЛАСЫНДАҒЫ ҚЫЗМЕТШІЛЕР</a:t>
                      </a:r>
                    </a:p>
                  </a:txBody>
                  <a:tcPr marL="9525" marR="9525" marT="0" marB="0" anchor="ctr">
                    <a:lnL w="76200" cap="flat" cmpd="sng" algn="ctr">
                      <a:noFill/>
                      <a:prstDash val="solid"/>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solidFill>
                      <a:schemeClr val="accent3">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454</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256</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solidFill>
                      <a:schemeClr val="accent3">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346</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solidFill>
                      <a:schemeClr val="accent3">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593</a:t>
                      </a:r>
                    </a:p>
                  </a:txBody>
                  <a:tcPr marL="9525" marR="9525" marT="9525" marB="0" anchor="ctr">
                    <a:lnL w="6350" cap="flat" cmpd="sng" algn="ctr">
                      <a:solidFill>
                        <a:schemeClr val="tx1"/>
                      </a:solidFill>
                      <a:prstDash val="sysDot"/>
                      <a:round/>
                      <a:headEnd type="none" w="med" len="med"/>
                      <a:tailEnd type="none" w="med" len="med"/>
                    </a:lnL>
                    <a:lnR w="12700" cap="flat" cmpd="sng" algn="ctr">
                      <a:noFill/>
                      <a:prstDash val="solid"/>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solidFill>
                      <a:schemeClr val="accent3">
                        <a:lumMod val="50000"/>
                        <a:alpha val="20000"/>
                      </a:schemeClr>
                    </a:solidFill>
                  </a:tcPr>
                </a:tc>
                <a:extLst>
                  <a:ext uri="{0D108BD9-81ED-4DB2-BD59-A6C34878D82A}">
                    <a16:rowId xmlns:a16="http://schemas.microsoft.com/office/drawing/2014/main" val="1221627480"/>
                  </a:ext>
                </a:extLst>
              </a:tr>
              <a:tr h="148474">
                <a:tc>
                  <a:txBody>
                    <a:bodyPr/>
                    <a:lstStyle/>
                    <a:p>
                      <a:pPr marL="72000" algn="l" fontAlgn="b"/>
                      <a:r>
                        <a:rPr lang="ru-RU" sz="800" b="0" i="0" u="none" strike="noStrike" cap="none" dirty="0">
                          <a:solidFill>
                            <a:srgbClr val="000000"/>
                          </a:solidFill>
                          <a:effectLst/>
                          <a:latin typeface="Arial Narrow" panose="020B0606020202030204" pitchFamily="34" charset="0"/>
                          <a:ea typeface="+mn-ea"/>
                          <a:cs typeface="+mn-cs"/>
                          <a:sym typeface="Arial"/>
                        </a:rPr>
                        <a:t>ҚЫЗМЕТ КӨРСЕТУ ЖӘНЕ САУДА САЛАСЫНЫҢ ЖҰМЫСКЕРЛЕРІ</a:t>
                      </a:r>
                    </a:p>
                  </a:txBody>
                  <a:tcPr marL="9525" marR="9525" marT="0" marB="0" anchor="ctr">
                    <a:lnL w="76200" cap="flat" cmpd="sng" algn="ctr">
                      <a:noFill/>
                      <a:prstDash val="solid"/>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noFill/>
                  </a:tcPr>
                </a:tc>
                <a:tc>
                  <a:txBody>
                    <a:bodyPr/>
                    <a:lstStyle/>
                    <a:p>
                      <a:pPr algn="ctr" fontAlgn="ctr"/>
                      <a:r>
                        <a:rPr lang="ru-RU" sz="800" b="0" i="0" u="none" strike="noStrike">
                          <a:solidFill>
                            <a:srgbClr val="000000"/>
                          </a:solidFill>
                          <a:effectLst/>
                          <a:latin typeface="Arial Narrow" panose="020B0606020202030204" pitchFamily="34" charset="0"/>
                        </a:rPr>
                        <a:t>583</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ru-RU" sz="800" b="0" i="0" u="none" strike="noStrike">
                          <a:solidFill>
                            <a:srgbClr val="000000"/>
                          </a:solidFill>
                          <a:effectLst/>
                          <a:latin typeface="Arial Narrow" panose="020B0606020202030204" pitchFamily="34" charset="0"/>
                        </a:rPr>
                        <a:t>655</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ru-RU" sz="800" b="0" i="0" u="none" strike="noStrike">
                          <a:solidFill>
                            <a:srgbClr val="000000"/>
                          </a:solidFill>
                          <a:effectLst/>
                          <a:latin typeface="Arial Narrow" panose="020B0606020202030204" pitchFamily="34" charset="0"/>
                        </a:rPr>
                        <a:t>888</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ru-RU" sz="800" b="0" i="0" u="none" strike="noStrike">
                          <a:solidFill>
                            <a:srgbClr val="000000"/>
                          </a:solidFill>
                          <a:effectLst/>
                          <a:latin typeface="Arial Narrow" panose="020B0606020202030204" pitchFamily="34" charset="0"/>
                        </a:rPr>
                        <a:t>937</a:t>
                      </a:r>
                    </a:p>
                  </a:txBody>
                  <a:tcPr marL="9525" marR="9525" marT="9525" marB="0" anchor="ctr">
                    <a:lnL w="6350" cap="flat" cmpd="sng" algn="ctr">
                      <a:solidFill>
                        <a:schemeClr val="tx1"/>
                      </a:solidFill>
                      <a:prstDash val="sysDot"/>
                      <a:round/>
                      <a:headEnd type="none" w="med" len="med"/>
                      <a:tailEnd type="none" w="med" len="med"/>
                    </a:lnL>
                    <a:lnR w="12700" cap="flat" cmpd="sng" algn="ctr">
                      <a:noFill/>
                      <a:prstDash val="solid"/>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182707914"/>
                  </a:ext>
                </a:extLst>
              </a:tr>
              <a:tr h="148474">
                <a:tc>
                  <a:txBody>
                    <a:bodyPr/>
                    <a:lstStyle/>
                    <a:p>
                      <a:pPr marL="72000" algn="l" fontAlgn="b"/>
                      <a:r>
                        <a:rPr lang="ru-RU" sz="800" b="0" i="0" u="none" strike="noStrike" cap="none" dirty="0">
                          <a:solidFill>
                            <a:srgbClr val="000000"/>
                          </a:solidFill>
                          <a:effectLst/>
                          <a:latin typeface="Arial Narrow" panose="020B0606020202030204" pitchFamily="34" charset="0"/>
                          <a:ea typeface="+mn-ea"/>
                          <a:cs typeface="+mn-cs"/>
                          <a:sym typeface="Arial"/>
                        </a:rPr>
                        <a:t>ФЕРМЕР Ж/Е АУЫЛ/ОРМАН, БАЛЫҚ ШАРУА-ЫҢ Ж/Е БАЛЫҚ АУЛАУ ЖҰМЫС-РЫ</a:t>
                      </a:r>
                    </a:p>
                  </a:txBody>
                  <a:tcPr marL="9525" marR="9525" marT="0" marB="0" anchor="ctr">
                    <a:lnL w="76200" cap="flat" cmpd="sng" algn="ctr">
                      <a:noFill/>
                      <a:prstDash val="solid"/>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solidFill>
                      <a:schemeClr val="accent3">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144</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144</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solidFill>
                      <a:schemeClr val="accent3">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236</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solidFill>
                      <a:schemeClr val="accent3">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191</a:t>
                      </a:r>
                    </a:p>
                  </a:txBody>
                  <a:tcPr marL="9525" marR="9525" marT="9525" marB="0" anchor="ctr">
                    <a:lnL w="6350" cap="flat" cmpd="sng" algn="ctr">
                      <a:solidFill>
                        <a:schemeClr val="tx1"/>
                      </a:solidFill>
                      <a:prstDash val="sysDot"/>
                      <a:round/>
                      <a:headEnd type="none" w="med" len="med"/>
                      <a:tailEnd type="none" w="med" len="med"/>
                    </a:lnL>
                    <a:lnR w="12700" cap="flat" cmpd="sng" algn="ctr">
                      <a:noFill/>
                      <a:prstDash val="solid"/>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solidFill>
                      <a:schemeClr val="accent3">
                        <a:lumMod val="50000"/>
                        <a:alpha val="20000"/>
                      </a:schemeClr>
                    </a:solidFill>
                  </a:tcPr>
                </a:tc>
                <a:extLst>
                  <a:ext uri="{0D108BD9-81ED-4DB2-BD59-A6C34878D82A}">
                    <a16:rowId xmlns:a16="http://schemas.microsoft.com/office/drawing/2014/main" val="3434696259"/>
                  </a:ext>
                </a:extLst>
              </a:tr>
              <a:tr h="148474">
                <a:tc>
                  <a:txBody>
                    <a:bodyPr/>
                    <a:lstStyle/>
                    <a:p>
                      <a:pPr marL="72000" algn="l" fontAlgn="b"/>
                      <a:r>
                        <a:rPr lang="ru-RU" sz="800" b="0" i="0" u="none" strike="noStrike" cap="none" dirty="0">
                          <a:solidFill>
                            <a:srgbClr val="000000"/>
                          </a:solidFill>
                          <a:effectLst/>
                          <a:latin typeface="Arial Narrow" panose="020B0606020202030204" pitchFamily="34" charset="0"/>
                          <a:ea typeface="+mn-ea"/>
                          <a:cs typeface="+mn-cs"/>
                          <a:sym typeface="Arial"/>
                        </a:rPr>
                        <a:t>ӨНЕРКӘСІП, ҚҰРЫЛЫС, КӨЛІК Ж/Е БАСҚА ТЕКТЕС ЖҰМЫСШЫЛАРЫ</a:t>
                      </a:r>
                    </a:p>
                  </a:txBody>
                  <a:tcPr marL="9525" marR="9525" marT="0" marB="0" anchor="ctr">
                    <a:lnL w="76200" cap="flat" cmpd="sng" algn="ctr">
                      <a:noFill/>
                      <a:prstDash val="solid"/>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noFill/>
                  </a:tcPr>
                </a:tc>
                <a:tc>
                  <a:txBody>
                    <a:bodyPr/>
                    <a:lstStyle/>
                    <a:p>
                      <a:pPr algn="ctr" fontAlgn="ctr"/>
                      <a:r>
                        <a:rPr lang="ru-RU" sz="800" b="0" i="0" u="none" strike="noStrike">
                          <a:solidFill>
                            <a:srgbClr val="000000"/>
                          </a:solidFill>
                          <a:effectLst/>
                          <a:latin typeface="Arial Narrow" panose="020B0606020202030204" pitchFamily="34" charset="0"/>
                        </a:rPr>
                        <a:t>1 181</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ru-RU" sz="800" b="0" i="0" u="none" strike="noStrike">
                          <a:solidFill>
                            <a:srgbClr val="000000"/>
                          </a:solidFill>
                          <a:effectLst/>
                          <a:latin typeface="Arial Narrow" panose="020B0606020202030204" pitchFamily="34" charset="0"/>
                        </a:rPr>
                        <a:t>1 069</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ru-RU" sz="800" b="0" i="0" u="none" strike="noStrike">
                          <a:solidFill>
                            <a:srgbClr val="000000"/>
                          </a:solidFill>
                          <a:effectLst/>
                          <a:latin typeface="Arial Narrow" panose="020B0606020202030204" pitchFamily="34" charset="0"/>
                        </a:rPr>
                        <a:t>1 334</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ru-RU" sz="800" b="0" i="0" u="none" strike="noStrike">
                          <a:solidFill>
                            <a:srgbClr val="000000"/>
                          </a:solidFill>
                          <a:effectLst/>
                          <a:latin typeface="Arial Narrow" panose="020B0606020202030204" pitchFamily="34" charset="0"/>
                        </a:rPr>
                        <a:t>1 319</a:t>
                      </a:r>
                    </a:p>
                  </a:txBody>
                  <a:tcPr marL="9525" marR="9525" marT="9525" marB="0" anchor="ctr">
                    <a:lnL w="6350" cap="flat" cmpd="sng" algn="ctr">
                      <a:solidFill>
                        <a:schemeClr val="tx1"/>
                      </a:solidFill>
                      <a:prstDash val="sysDot"/>
                      <a:round/>
                      <a:headEnd type="none" w="med" len="med"/>
                      <a:tailEnd type="none" w="med" len="med"/>
                    </a:lnL>
                    <a:lnR w="12700" cap="flat" cmpd="sng" algn="ctr">
                      <a:noFill/>
                      <a:prstDash val="solid"/>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033135677"/>
                  </a:ext>
                </a:extLst>
              </a:tr>
              <a:tr h="148474">
                <a:tc>
                  <a:txBody>
                    <a:bodyPr/>
                    <a:lstStyle/>
                    <a:p>
                      <a:pPr marL="72000" algn="l" fontAlgn="b"/>
                      <a:r>
                        <a:rPr lang="ru-RU" sz="800" b="0" i="0" u="none" strike="noStrike" cap="none" dirty="0">
                          <a:solidFill>
                            <a:srgbClr val="000000"/>
                          </a:solidFill>
                          <a:effectLst/>
                          <a:latin typeface="Arial Narrow" panose="020B0606020202030204" pitchFamily="34" charset="0"/>
                          <a:ea typeface="+mn-ea"/>
                          <a:cs typeface="+mn-cs"/>
                          <a:sym typeface="Arial"/>
                        </a:rPr>
                        <a:t>ӨНДІРІСТІК ЖАБДЫҚ ОПЕРАТОРЛАРЫ, ҚҰРАСТЫРУШЫЛАРЫ Ж/Е ЖҮРГІЗУШІЛЕРІ</a:t>
                      </a:r>
                    </a:p>
                  </a:txBody>
                  <a:tcPr marL="9525" marR="9525" marT="0" marB="0" anchor="ctr">
                    <a:lnL w="76200" cap="flat" cmpd="sng" algn="ctr">
                      <a:noFill/>
                      <a:prstDash val="solid"/>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solidFill>
                      <a:schemeClr val="accent3">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1 064</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905</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solidFill>
                      <a:schemeClr val="accent3">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1 402</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solidFill>
                      <a:schemeClr val="accent3">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1 446</a:t>
                      </a:r>
                    </a:p>
                  </a:txBody>
                  <a:tcPr marL="9525" marR="9525" marT="9525" marB="0" anchor="ctr">
                    <a:lnL w="6350" cap="flat" cmpd="sng" algn="ctr">
                      <a:solidFill>
                        <a:schemeClr val="tx1"/>
                      </a:solidFill>
                      <a:prstDash val="sysDot"/>
                      <a:round/>
                      <a:headEnd type="none" w="med" len="med"/>
                      <a:tailEnd type="none" w="med" len="med"/>
                    </a:lnL>
                    <a:lnR w="12700" cap="flat" cmpd="sng" algn="ctr">
                      <a:noFill/>
                      <a:prstDash val="solid"/>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solidFill>
                      <a:schemeClr val="accent3">
                        <a:lumMod val="50000"/>
                        <a:alpha val="20000"/>
                      </a:schemeClr>
                    </a:solidFill>
                  </a:tcPr>
                </a:tc>
                <a:extLst>
                  <a:ext uri="{0D108BD9-81ED-4DB2-BD59-A6C34878D82A}">
                    <a16:rowId xmlns:a16="http://schemas.microsoft.com/office/drawing/2014/main" val="3877348172"/>
                  </a:ext>
                </a:extLst>
              </a:tr>
              <a:tr h="148474">
                <a:tc>
                  <a:txBody>
                    <a:bodyPr/>
                    <a:lstStyle/>
                    <a:p>
                      <a:pPr marL="72000" algn="l" fontAlgn="b"/>
                      <a:r>
                        <a:rPr lang="ru-RU" sz="800" b="0" i="0" u="none" strike="noStrike" cap="none" dirty="0">
                          <a:solidFill>
                            <a:srgbClr val="000000"/>
                          </a:solidFill>
                          <a:effectLst/>
                          <a:latin typeface="Arial Narrow" panose="020B0606020202030204" pitchFamily="34" charset="0"/>
                          <a:ea typeface="+mn-ea"/>
                          <a:cs typeface="+mn-cs"/>
                          <a:sym typeface="Arial"/>
                        </a:rPr>
                        <a:t>БІЛІКТІЛІГІ ЖОҚ ЖҰМЫСШЫЛАР</a:t>
                      </a:r>
                    </a:p>
                  </a:txBody>
                  <a:tcPr marL="9525" marR="9525" marT="0" marB="0" anchor="ctr">
                    <a:lnL w="76200" cap="flat" cmpd="sng" algn="ctr">
                      <a:noFill/>
                      <a:prstDash val="solid"/>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noFill/>
                  </a:tcPr>
                </a:tc>
                <a:tc>
                  <a:txBody>
                    <a:bodyPr/>
                    <a:lstStyle/>
                    <a:p>
                      <a:pPr algn="ctr" fontAlgn="ctr"/>
                      <a:r>
                        <a:rPr lang="ru-RU" sz="800" b="0" i="0" u="none" strike="noStrike" dirty="0">
                          <a:solidFill>
                            <a:srgbClr val="000000"/>
                          </a:solidFill>
                          <a:effectLst/>
                          <a:latin typeface="Arial Narrow" panose="020B0606020202030204" pitchFamily="34" charset="0"/>
                        </a:rPr>
                        <a:t>1 312</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ru-RU" sz="800" b="0" i="0" u="none" strike="noStrike">
                          <a:solidFill>
                            <a:srgbClr val="000000"/>
                          </a:solidFill>
                          <a:effectLst/>
                          <a:latin typeface="Arial Narrow" panose="020B0606020202030204" pitchFamily="34" charset="0"/>
                        </a:rPr>
                        <a:t>1 345</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ru-RU" sz="800" b="0" i="0" u="none" strike="noStrike">
                          <a:solidFill>
                            <a:srgbClr val="000000"/>
                          </a:solidFill>
                          <a:effectLst/>
                          <a:latin typeface="Arial Narrow" panose="020B0606020202030204" pitchFamily="34" charset="0"/>
                        </a:rPr>
                        <a:t>2 048</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ru-RU" sz="800" b="0" i="0" u="none" strike="noStrike" dirty="0">
                          <a:solidFill>
                            <a:srgbClr val="000000"/>
                          </a:solidFill>
                          <a:effectLst/>
                          <a:latin typeface="Arial Narrow" panose="020B0606020202030204" pitchFamily="34" charset="0"/>
                        </a:rPr>
                        <a:t>2 485</a:t>
                      </a:r>
                    </a:p>
                  </a:txBody>
                  <a:tcPr marL="9525" marR="9525" marT="9525" marB="0" anchor="ctr">
                    <a:lnL w="6350" cap="flat" cmpd="sng" algn="ctr">
                      <a:solidFill>
                        <a:schemeClr val="tx1"/>
                      </a:solidFill>
                      <a:prstDash val="sysDot"/>
                      <a:round/>
                      <a:headEnd type="none" w="med" len="med"/>
                      <a:tailEnd type="none" w="med" len="med"/>
                    </a:lnL>
                    <a:lnR w="12700" cap="flat" cmpd="sng" algn="ctr">
                      <a:noFill/>
                      <a:prstDash val="solid"/>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605250712"/>
                  </a:ext>
                </a:extLst>
              </a:tr>
            </a:tbl>
          </a:graphicData>
        </a:graphic>
      </p:graphicFrame>
      <p:cxnSp>
        <p:nvCxnSpPr>
          <p:cNvPr id="27" name="Прямая соединительная линия 26">
            <a:extLst>
              <a:ext uri="{FF2B5EF4-FFF2-40B4-BE49-F238E27FC236}">
                <a16:creationId xmlns:a16="http://schemas.microsoft.com/office/drawing/2014/main" id="{480B2A30-D1CC-17C9-94C0-97FF5DA84854}"/>
              </a:ext>
            </a:extLst>
          </p:cNvPr>
          <p:cNvCxnSpPr>
            <a:cxnSpLocks/>
          </p:cNvCxnSpPr>
          <p:nvPr/>
        </p:nvCxnSpPr>
        <p:spPr>
          <a:xfrm>
            <a:off x="6661786" y="1204913"/>
            <a:ext cx="0" cy="1690687"/>
          </a:xfrm>
          <a:prstGeom prst="line">
            <a:avLst/>
          </a:prstGeom>
          <a:ln w="28575">
            <a:solidFill>
              <a:srgbClr val="007F76"/>
            </a:solidFill>
          </a:ln>
        </p:spPr>
        <p:style>
          <a:lnRef idx="1">
            <a:schemeClr val="accent1"/>
          </a:lnRef>
          <a:fillRef idx="0">
            <a:schemeClr val="accent1"/>
          </a:fillRef>
          <a:effectRef idx="0">
            <a:schemeClr val="accent1"/>
          </a:effectRef>
          <a:fontRef idx="minor">
            <a:schemeClr val="tx1"/>
          </a:fontRef>
        </p:style>
      </p:cxnSp>
      <p:cxnSp>
        <p:nvCxnSpPr>
          <p:cNvPr id="30" name="Прямая соединительная линия 29">
            <a:extLst>
              <a:ext uri="{FF2B5EF4-FFF2-40B4-BE49-F238E27FC236}">
                <a16:creationId xmlns:a16="http://schemas.microsoft.com/office/drawing/2014/main" id="{2DDD45A9-69D2-201F-3470-541F6E72F277}"/>
              </a:ext>
            </a:extLst>
          </p:cNvPr>
          <p:cNvCxnSpPr>
            <a:cxnSpLocks/>
          </p:cNvCxnSpPr>
          <p:nvPr/>
        </p:nvCxnSpPr>
        <p:spPr>
          <a:xfrm>
            <a:off x="6661786" y="3019425"/>
            <a:ext cx="0" cy="1685882"/>
          </a:xfrm>
          <a:prstGeom prst="line">
            <a:avLst/>
          </a:prstGeom>
          <a:ln w="28575">
            <a:solidFill>
              <a:schemeClr val="accent3">
                <a:lumMod val="50000"/>
              </a:schemeClr>
            </a:solidFill>
          </a:ln>
        </p:spPr>
        <p:style>
          <a:lnRef idx="1">
            <a:schemeClr val="accent1"/>
          </a:lnRef>
          <a:fillRef idx="0">
            <a:schemeClr val="accent1"/>
          </a:fillRef>
          <a:effectRef idx="0">
            <a:schemeClr val="accent1"/>
          </a:effectRef>
          <a:fontRef idx="minor">
            <a:schemeClr val="tx1"/>
          </a:fontRef>
        </p:style>
      </p:cxnSp>
      <p:cxnSp>
        <p:nvCxnSpPr>
          <p:cNvPr id="31" name="Прямая соединительная линия 30">
            <a:extLst>
              <a:ext uri="{FF2B5EF4-FFF2-40B4-BE49-F238E27FC236}">
                <a16:creationId xmlns:a16="http://schemas.microsoft.com/office/drawing/2014/main" id="{A672A320-8DA2-339A-0CD3-33144AEBC3A9}"/>
              </a:ext>
            </a:extLst>
          </p:cNvPr>
          <p:cNvCxnSpPr>
            <a:cxnSpLocks/>
          </p:cNvCxnSpPr>
          <p:nvPr/>
        </p:nvCxnSpPr>
        <p:spPr>
          <a:xfrm>
            <a:off x="6661786" y="4838700"/>
            <a:ext cx="0" cy="1661275"/>
          </a:xfrm>
          <a:prstGeom prst="line">
            <a:avLst/>
          </a:prstGeom>
          <a:ln w="28575">
            <a:solidFill>
              <a:schemeClr val="accent6">
                <a:lumMod val="50000"/>
              </a:schemeClr>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953894983"/>
      </p:ext>
    </p:extLst>
  </p:cSld>
  <p:clrMapOvr>
    <a:masterClrMapping/>
  </p:clrMapOvr>
</p:sld>
</file>

<file path=ppt/slides/slide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Номер слайда 2">
            <a:extLst>
              <a:ext uri="{FF2B5EF4-FFF2-40B4-BE49-F238E27FC236}">
                <a16:creationId xmlns:a16="http://schemas.microsoft.com/office/drawing/2014/main" id="{0FE3E8E7-F31A-7D55-7372-1BEAD488D2B4}"/>
              </a:ext>
            </a:extLst>
          </p:cNvPr>
          <p:cNvSpPr>
            <a:spLocks noGrp="1"/>
          </p:cNvSpPr>
          <p:nvPr>
            <p:ph type="sldNum" sz="quarter" idx="12"/>
          </p:nvPr>
        </p:nvSpPr>
        <p:spPr/>
        <p:txBody>
          <a:bodyPr/>
          <a:lstStyle/>
          <a:p>
            <a:fld id="{4060C6F1-8618-4CCA-B45E-7B199C8F5830}" type="slidenum">
              <a:rPr lang="ru-RU" smtClean="0"/>
              <a:pPr/>
              <a:t>27</a:t>
            </a:fld>
            <a:r>
              <a:rPr lang="en-US" dirty="0"/>
              <a:t> </a:t>
            </a:r>
            <a:r>
              <a:rPr lang="ru-RU" dirty="0"/>
              <a:t>из 82</a:t>
            </a:r>
          </a:p>
        </p:txBody>
      </p:sp>
      <p:sp>
        <p:nvSpPr>
          <p:cNvPr id="6" name="Заголовок 3">
            <a:extLst>
              <a:ext uri="{FF2B5EF4-FFF2-40B4-BE49-F238E27FC236}">
                <a16:creationId xmlns:a16="http://schemas.microsoft.com/office/drawing/2014/main" id="{AC634985-2978-6D1D-9219-6D9F23D568B0}"/>
              </a:ext>
            </a:extLst>
          </p:cNvPr>
          <p:cNvSpPr txBox="1">
            <a:spLocks/>
          </p:cNvSpPr>
          <p:nvPr/>
        </p:nvSpPr>
        <p:spPr>
          <a:xfrm>
            <a:off x="72000" y="0"/>
            <a:ext cx="12120000" cy="859626"/>
          </a:xfrm>
          <a:prstGeom prst="rect">
            <a:avLst/>
          </a:prstGeom>
        </p:spPr>
        <p:txBody>
          <a:bodyPr anchor="ctr"/>
          <a:lstStyle>
            <a:defPPr marR="0" lvl="0" algn="l" rtl="0">
              <a:lnSpc>
                <a:spcPct val="100000"/>
              </a:lnSpc>
              <a:spcBef>
                <a:spcPts val="0"/>
              </a:spcBef>
              <a:spcAft>
                <a:spcPts val="0"/>
              </a:spcAft>
            </a:defPPr>
            <a:lvl1pPr marR="0" lvl="0" algn="l" rtl="0" eaLnBrk="1" hangingPunct="1">
              <a:lnSpc>
                <a:spcPct val="100000"/>
              </a:lnSpc>
              <a:spcBef>
                <a:spcPts val="0"/>
              </a:spcBef>
              <a:spcAft>
                <a:spcPts val="0"/>
              </a:spcAft>
              <a:buNone/>
              <a:defRPr sz="2667" b="1" i="0" u="none" strike="noStrike" cap="none">
                <a:solidFill>
                  <a:srgbClr val="007F76"/>
                </a:solidFill>
                <a:latin typeface="Arial" panose="020B0604020202020204" pitchFamily="34" charset="0"/>
                <a:ea typeface="Calibri" panose="020F0502020204030204" pitchFamily="34" charset="0"/>
                <a:cs typeface="Arial" panose="020B0604020202020204" pitchFamily="34" charset="0"/>
                <a:sym typeface="Arial"/>
              </a:defRPr>
            </a:lvl1pPr>
          </a:lstStyle>
          <a:p>
            <a:pPr defTabSz="914400"/>
            <a:r>
              <a:rPr lang="ru-RU" dirty="0"/>
              <a:t>2019-2022 </a:t>
            </a:r>
            <a:r>
              <a:rPr lang="ru-RU" dirty="0" err="1"/>
              <a:t>жылдағы</a:t>
            </a:r>
            <a:r>
              <a:rPr lang="ru-RU" dirty="0"/>
              <a:t> </a:t>
            </a:r>
            <a:r>
              <a:rPr lang="ru-RU" dirty="0" err="1"/>
              <a:t>Ақмола</a:t>
            </a:r>
            <a:r>
              <a:rPr lang="ru-RU" dirty="0"/>
              <a:t> </a:t>
            </a:r>
            <a:r>
              <a:rPr lang="ru-RU" dirty="0" err="1"/>
              <a:t>облысы</a:t>
            </a:r>
            <a:r>
              <a:rPr lang="ru-RU" dirty="0"/>
              <a:t> </a:t>
            </a:r>
            <a:r>
              <a:rPr lang="ru-RU" dirty="0" err="1"/>
              <a:t>бойынша</a:t>
            </a:r>
            <a:r>
              <a:rPr lang="ru-RU" dirty="0"/>
              <a:t> бос </a:t>
            </a:r>
            <a:r>
              <a:rPr lang="ru-RU" dirty="0" err="1"/>
              <a:t>орындарТобы</a:t>
            </a:r>
            <a:endParaRPr lang="ru-KZ" kern="0" dirty="0"/>
          </a:p>
        </p:txBody>
      </p:sp>
      <p:graphicFrame>
        <p:nvGraphicFramePr>
          <p:cNvPr id="2" name="Таблица 3">
            <a:extLst>
              <a:ext uri="{FF2B5EF4-FFF2-40B4-BE49-F238E27FC236}">
                <a16:creationId xmlns:a16="http://schemas.microsoft.com/office/drawing/2014/main" id="{8F122EDF-B80C-49B6-7013-14325365416C}"/>
              </a:ext>
            </a:extLst>
          </p:cNvPr>
          <p:cNvGraphicFramePr>
            <a:graphicFrameLocks noGrp="1"/>
          </p:cNvGraphicFramePr>
          <p:nvPr/>
        </p:nvGraphicFramePr>
        <p:xfrm>
          <a:off x="146644" y="903211"/>
          <a:ext cx="11950106" cy="5600230"/>
        </p:xfrm>
        <a:graphic>
          <a:graphicData uri="http://schemas.openxmlformats.org/drawingml/2006/table">
            <a:tbl>
              <a:tblPr firstRow="1" bandRow="1">
                <a:tableStyleId>{5C22544A-7EE6-4342-B048-85BDC9FD1C3A}</a:tableStyleId>
              </a:tblPr>
              <a:tblGrid>
                <a:gridCol w="1128923">
                  <a:extLst>
                    <a:ext uri="{9D8B030D-6E8A-4147-A177-3AD203B41FA5}">
                      <a16:colId xmlns:a16="http://schemas.microsoft.com/office/drawing/2014/main" val="1887671937"/>
                    </a:ext>
                  </a:extLst>
                </a:gridCol>
                <a:gridCol w="4386636">
                  <a:extLst>
                    <a:ext uri="{9D8B030D-6E8A-4147-A177-3AD203B41FA5}">
                      <a16:colId xmlns:a16="http://schemas.microsoft.com/office/drawing/2014/main" val="2349791940"/>
                    </a:ext>
                  </a:extLst>
                </a:gridCol>
                <a:gridCol w="989153">
                  <a:extLst>
                    <a:ext uri="{9D8B030D-6E8A-4147-A177-3AD203B41FA5}">
                      <a16:colId xmlns:a16="http://schemas.microsoft.com/office/drawing/2014/main" val="3468745330"/>
                    </a:ext>
                  </a:extLst>
                </a:gridCol>
                <a:gridCol w="1236442">
                  <a:extLst>
                    <a:ext uri="{9D8B030D-6E8A-4147-A177-3AD203B41FA5}">
                      <a16:colId xmlns:a16="http://schemas.microsoft.com/office/drawing/2014/main" val="804095016"/>
                    </a:ext>
                  </a:extLst>
                </a:gridCol>
                <a:gridCol w="757255">
                  <a:extLst>
                    <a:ext uri="{9D8B030D-6E8A-4147-A177-3AD203B41FA5}">
                      <a16:colId xmlns:a16="http://schemas.microsoft.com/office/drawing/2014/main" val="2954860215"/>
                    </a:ext>
                  </a:extLst>
                </a:gridCol>
                <a:gridCol w="757255">
                  <a:extLst>
                    <a:ext uri="{9D8B030D-6E8A-4147-A177-3AD203B41FA5}">
                      <a16:colId xmlns:a16="http://schemas.microsoft.com/office/drawing/2014/main" val="3651837902"/>
                    </a:ext>
                  </a:extLst>
                </a:gridCol>
                <a:gridCol w="757255">
                  <a:extLst>
                    <a:ext uri="{9D8B030D-6E8A-4147-A177-3AD203B41FA5}">
                      <a16:colId xmlns:a16="http://schemas.microsoft.com/office/drawing/2014/main" val="920941884"/>
                    </a:ext>
                  </a:extLst>
                </a:gridCol>
                <a:gridCol w="757255">
                  <a:extLst>
                    <a:ext uri="{9D8B030D-6E8A-4147-A177-3AD203B41FA5}">
                      <a16:colId xmlns:a16="http://schemas.microsoft.com/office/drawing/2014/main" val="1560726908"/>
                    </a:ext>
                  </a:extLst>
                </a:gridCol>
                <a:gridCol w="1179932">
                  <a:extLst>
                    <a:ext uri="{9D8B030D-6E8A-4147-A177-3AD203B41FA5}">
                      <a16:colId xmlns:a16="http://schemas.microsoft.com/office/drawing/2014/main" val="3273998533"/>
                    </a:ext>
                  </a:extLst>
                </a:gridCol>
              </a:tblGrid>
              <a:tr h="279765">
                <a:tc rowSpan="2">
                  <a:txBody>
                    <a:bodyPr/>
                    <a:lstStyle/>
                    <a:p>
                      <a:pPr algn="ctr"/>
                      <a:r>
                        <a:rPr lang="ru-RU" sz="1100" dirty="0" err="1"/>
                        <a:t>Жыл</a:t>
                      </a:r>
                      <a:endParaRPr lang="ru-KZ" sz="1100" dirty="0"/>
                    </a:p>
                  </a:txBody>
                  <a:tcPr anchor="ctr"/>
                </a:tc>
                <a:tc rowSpan="2">
                  <a:txBody>
                    <a:bodyPr/>
                    <a:lstStyle/>
                    <a:p>
                      <a:pPr algn="ctr"/>
                      <a:r>
                        <a:rPr lang="ru-RU" sz="1100" dirty="0" err="1"/>
                        <a:t>Атауы</a:t>
                      </a:r>
                      <a:endParaRPr lang="ru-KZ" sz="1100" dirty="0"/>
                    </a:p>
                  </a:txBody>
                  <a:tcPr anchor="ctr">
                    <a:lnB w="28575" cap="flat" cmpd="sng" algn="ctr">
                      <a:solidFill>
                        <a:schemeClr val="bg1"/>
                      </a:solidFill>
                      <a:prstDash val="solid"/>
                      <a:round/>
                      <a:headEnd type="none" w="med" len="med"/>
                      <a:tailEnd type="none" w="med" len="med"/>
                    </a:lnB>
                  </a:tcPr>
                </a:tc>
                <a:tc rowSpan="2">
                  <a:txBody>
                    <a:bodyPr/>
                    <a:lstStyle/>
                    <a:p>
                      <a:pPr algn="ctr"/>
                      <a:r>
                        <a:rPr lang="ru-RU" sz="1100" dirty="0"/>
                        <a:t>ҰҚЖ-2017 </a:t>
                      </a:r>
                      <a:r>
                        <a:rPr lang="ru-RU" sz="1100" dirty="0" err="1"/>
                        <a:t>коді</a:t>
                      </a:r>
                      <a:endParaRPr lang="ru-KZ" sz="1100" dirty="0"/>
                    </a:p>
                  </a:txBody>
                  <a:tcPr anchor="ctr">
                    <a:lnB w="28575" cap="flat" cmpd="sng" algn="ctr">
                      <a:solidFill>
                        <a:schemeClr val="bg1"/>
                      </a:solidFill>
                      <a:prstDash val="solid"/>
                      <a:round/>
                      <a:headEnd type="none" w="med" len="med"/>
                      <a:tailEnd type="none" w="med" len="med"/>
                    </a:lnB>
                  </a:tcPr>
                </a:tc>
                <a:tc rowSpan="2">
                  <a:txBody>
                    <a:bodyPr/>
                    <a:lstStyle/>
                    <a:p>
                      <a:pPr algn="ctr"/>
                      <a:r>
                        <a:rPr lang="ru-RU" sz="1100" dirty="0"/>
                        <a:t>Бос </a:t>
                      </a:r>
                      <a:r>
                        <a:rPr lang="ru-RU" sz="1100" dirty="0" err="1"/>
                        <a:t>орындар</a:t>
                      </a:r>
                      <a:r>
                        <a:rPr lang="ru-RU" sz="1100" dirty="0"/>
                        <a:t> саны</a:t>
                      </a:r>
                      <a:endParaRPr lang="ru-KZ" sz="1100" dirty="0"/>
                    </a:p>
                  </a:txBody>
                  <a:tcPr anchor="ctr">
                    <a:lnB w="28575" cap="flat" cmpd="sng" algn="ctr">
                      <a:solidFill>
                        <a:schemeClr val="bg1"/>
                      </a:solidFill>
                      <a:prstDash val="solid"/>
                      <a:round/>
                      <a:headEnd type="none" w="med" len="med"/>
                      <a:tailEnd type="none" w="med" len="med"/>
                    </a:lnB>
                  </a:tcPr>
                </a:tc>
                <a:tc gridSpan="4">
                  <a:txBody>
                    <a:bodyPr/>
                    <a:lstStyle/>
                    <a:p>
                      <a:pPr algn="ctr"/>
                      <a:r>
                        <a:rPr lang="ru-RU" sz="1100" dirty="0" err="1"/>
                        <a:t>соның</a:t>
                      </a:r>
                      <a:r>
                        <a:rPr lang="ru-RU" sz="1100" dirty="0"/>
                        <a:t> </a:t>
                      </a:r>
                      <a:r>
                        <a:rPr lang="ru-RU" sz="1100" dirty="0" err="1"/>
                        <a:t>ішінде</a:t>
                      </a:r>
                      <a:r>
                        <a:rPr lang="ru-RU" sz="1100" dirty="0"/>
                        <a:t> </a:t>
                      </a:r>
                      <a:r>
                        <a:rPr lang="ru-RU" sz="1100" dirty="0" err="1"/>
                        <a:t>тоқсандар</a:t>
                      </a:r>
                      <a:r>
                        <a:rPr lang="ru-RU" sz="1100" dirty="0"/>
                        <a:t> </a:t>
                      </a:r>
                      <a:r>
                        <a:rPr lang="ru-RU" sz="1100" dirty="0" err="1"/>
                        <a:t>бойынша</a:t>
                      </a:r>
                      <a:endParaRPr lang="ru-KZ" sz="1100" dirty="0"/>
                    </a:p>
                  </a:txBody>
                  <a:tcPr anchor="ctr">
                    <a:lnB w="12700" cap="flat" cmpd="sng" algn="ctr">
                      <a:solidFill>
                        <a:schemeClr val="bg1"/>
                      </a:solidFill>
                      <a:prstDash val="solid"/>
                      <a:round/>
                      <a:headEnd type="none" w="med" len="med"/>
                      <a:tailEnd type="none" w="med" len="med"/>
                    </a:lnB>
                  </a:tcPr>
                </a:tc>
                <a:tc hMerge="1">
                  <a:txBody>
                    <a:bodyPr/>
                    <a:lstStyle/>
                    <a:p>
                      <a:pPr algn="ctr"/>
                      <a:endParaRPr lang="ru-KZ" sz="1100" dirty="0"/>
                    </a:p>
                  </a:txBody>
                  <a:tcPr anchor="ctr"/>
                </a:tc>
                <a:tc hMerge="1">
                  <a:txBody>
                    <a:bodyPr/>
                    <a:lstStyle/>
                    <a:p>
                      <a:pPr algn="ctr"/>
                      <a:endParaRPr lang="ru-KZ" sz="1100" dirty="0"/>
                    </a:p>
                  </a:txBody>
                  <a:tcPr anchor="ctr"/>
                </a:tc>
                <a:tc hMerge="1">
                  <a:txBody>
                    <a:bodyPr/>
                    <a:lstStyle/>
                    <a:p>
                      <a:pPr algn="ctr"/>
                      <a:endParaRPr lang="ru-KZ" sz="1100" dirty="0"/>
                    </a:p>
                  </a:txBody>
                  <a:tcPr anchor="ctr"/>
                </a:tc>
                <a:tc rowSpan="2">
                  <a:txBody>
                    <a:bodyPr/>
                    <a:lstStyle/>
                    <a:p>
                      <a:pPr algn="ctr"/>
                      <a:r>
                        <a:rPr lang="ru-RU" sz="1100" dirty="0" err="1"/>
                        <a:t>Жалпы</a:t>
                      </a:r>
                      <a:r>
                        <a:rPr lang="ru-RU" sz="1100" dirty="0"/>
                        <a:t> </a:t>
                      </a:r>
                      <a:r>
                        <a:rPr lang="ru-RU" sz="1100" dirty="0" err="1"/>
                        <a:t>үлесі</a:t>
                      </a:r>
                      <a:r>
                        <a:rPr lang="ru-RU" sz="1100" dirty="0"/>
                        <a:t>, %</a:t>
                      </a:r>
                      <a:endParaRPr lang="ru-KZ" sz="1100" dirty="0"/>
                    </a:p>
                  </a:txBody>
                  <a:tcPr anchor="ctr">
                    <a:lnB w="28575" cap="flat" cmpd="sng" algn="ctr">
                      <a:solidFill>
                        <a:schemeClr val="bg1"/>
                      </a:solidFill>
                      <a:prstDash val="solid"/>
                      <a:round/>
                      <a:headEnd type="none" w="med" len="med"/>
                      <a:tailEnd type="none" w="med" len="med"/>
                    </a:lnB>
                  </a:tcPr>
                </a:tc>
                <a:extLst>
                  <a:ext uri="{0D108BD9-81ED-4DB2-BD59-A6C34878D82A}">
                    <a16:rowId xmlns:a16="http://schemas.microsoft.com/office/drawing/2014/main" val="3292981516"/>
                  </a:ext>
                </a:extLst>
              </a:tr>
              <a:tr h="279765">
                <a:tc vMerge="1">
                  <a:txBody>
                    <a:bodyPr/>
                    <a:lstStyle/>
                    <a:p>
                      <a:endParaRPr lang="ru-KZ"/>
                    </a:p>
                  </a:txBody>
                  <a:tcPr/>
                </a:tc>
                <a:tc vMerge="1">
                  <a:txBody>
                    <a:bodyPr/>
                    <a:lstStyle/>
                    <a:p>
                      <a:endParaRPr lang="ru-KZ"/>
                    </a:p>
                  </a:txBody>
                  <a:tcPr/>
                </a:tc>
                <a:tc vMerge="1">
                  <a:txBody>
                    <a:bodyPr/>
                    <a:lstStyle/>
                    <a:p>
                      <a:endParaRPr lang="ru-KZ"/>
                    </a:p>
                  </a:txBody>
                  <a:tcPr/>
                </a:tc>
                <a:tc vMerge="1">
                  <a:txBody>
                    <a:bodyPr/>
                    <a:lstStyle/>
                    <a:p>
                      <a:endParaRPr lang="ru-KZ"/>
                    </a:p>
                  </a:txBody>
                  <a:tcPr/>
                </a:tc>
                <a:tc>
                  <a:txBody>
                    <a:bodyPr/>
                    <a:lstStyle/>
                    <a:p>
                      <a:pPr algn="ctr"/>
                      <a:r>
                        <a:rPr lang="en-US" sz="1100" dirty="0">
                          <a:solidFill>
                            <a:schemeClr val="bg1"/>
                          </a:solidFill>
                        </a:rPr>
                        <a:t>I</a:t>
                      </a:r>
                      <a:endParaRPr lang="ru-KZ" sz="1100" dirty="0">
                        <a:solidFill>
                          <a:schemeClr val="bg1"/>
                        </a:solidFill>
                      </a:endParaRPr>
                    </a:p>
                  </a:txBody>
                  <a:tcP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28575" cap="flat" cmpd="sng" algn="ctr">
                      <a:solidFill>
                        <a:schemeClr val="bg1"/>
                      </a:solidFill>
                      <a:prstDash val="solid"/>
                      <a:round/>
                      <a:headEnd type="none" w="med" len="med"/>
                      <a:tailEnd type="none" w="med" len="med"/>
                    </a:lnB>
                    <a:solidFill>
                      <a:schemeClr val="bg2">
                        <a:alpha val="80000"/>
                      </a:schemeClr>
                    </a:solidFill>
                  </a:tcPr>
                </a:tc>
                <a:tc>
                  <a:txBody>
                    <a:bodyPr/>
                    <a:lstStyle/>
                    <a:p>
                      <a:pPr algn="ctr"/>
                      <a:r>
                        <a:rPr lang="en-US" sz="1100" dirty="0">
                          <a:solidFill>
                            <a:schemeClr val="bg1"/>
                          </a:solidFill>
                        </a:rPr>
                        <a:t>II</a:t>
                      </a:r>
                      <a:endParaRPr lang="ru-KZ" sz="1100" dirty="0">
                        <a:solidFill>
                          <a:schemeClr val="bg1"/>
                        </a:solidFill>
                      </a:endParaRPr>
                    </a:p>
                  </a:txBody>
                  <a:tcP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28575" cap="flat" cmpd="sng" algn="ctr">
                      <a:solidFill>
                        <a:schemeClr val="bg1"/>
                      </a:solidFill>
                      <a:prstDash val="solid"/>
                      <a:round/>
                      <a:headEnd type="none" w="med" len="med"/>
                      <a:tailEnd type="none" w="med" len="med"/>
                    </a:lnB>
                    <a:solidFill>
                      <a:schemeClr val="bg2">
                        <a:alpha val="80000"/>
                      </a:schemeClr>
                    </a:solidFill>
                  </a:tcPr>
                </a:tc>
                <a:tc>
                  <a:txBody>
                    <a:bodyPr/>
                    <a:lstStyle/>
                    <a:p>
                      <a:pPr algn="ctr"/>
                      <a:r>
                        <a:rPr lang="en-US" sz="1100" dirty="0">
                          <a:solidFill>
                            <a:schemeClr val="bg1"/>
                          </a:solidFill>
                        </a:rPr>
                        <a:t>III</a:t>
                      </a:r>
                      <a:endParaRPr lang="ru-KZ" sz="1100" dirty="0">
                        <a:solidFill>
                          <a:schemeClr val="bg1"/>
                        </a:solidFill>
                      </a:endParaRPr>
                    </a:p>
                  </a:txBody>
                  <a:tcP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28575" cap="flat" cmpd="sng" algn="ctr">
                      <a:solidFill>
                        <a:schemeClr val="bg1"/>
                      </a:solidFill>
                      <a:prstDash val="solid"/>
                      <a:round/>
                      <a:headEnd type="none" w="med" len="med"/>
                      <a:tailEnd type="none" w="med" len="med"/>
                    </a:lnB>
                    <a:solidFill>
                      <a:schemeClr val="bg2">
                        <a:alpha val="80000"/>
                      </a:schemeClr>
                    </a:solidFill>
                  </a:tcPr>
                </a:tc>
                <a:tc>
                  <a:txBody>
                    <a:bodyPr/>
                    <a:lstStyle/>
                    <a:p>
                      <a:pPr algn="ctr"/>
                      <a:r>
                        <a:rPr lang="en-US" sz="1100" dirty="0">
                          <a:solidFill>
                            <a:schemeClr val="bg1"/>
                          </a:solidFill>
                        </a:rPr>
                        <a:t>IV</a:t>
                      </a:r>
                      <a:endParaRPr lang="ru-KZ" sz="1100" dirty="0">
                        <a:solidFill>
                          <a:schemeClr val="bg1"/>
                        </a:solidFill>
                      </a:endParaRPr>
                    </a:p>
                  </a:txBody>
                  <a:tcP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28575" cap="flat" cmpd="sng" algn="ctr">
                      <a:solidFill>
                        <a:schemeClr val="bg1"/>
                      </a:solidFill>
                      <a:prstDash val="solid"/>
                      <a:round/>
                      <a:headEnd type="none" w="med" len="med"/>
                      <a:tailEnd type="none" w="med" len="med"/>
                    </a:lnB>
                    <a:solidFill>
                      <a:schemeClr val="bg2">
                        <a:alpha val="80000"/>
                      </a:schemeClr>
                    </a:solidFill>
                  </a:tcPr>
                </a:tc>
                <a:tc vMerge="1">
                  <a:txBody>
                    <a:bodyPr/>
                    <a:lstStyle/>
                    <a:p>
                      <a:endParaRPr lang="ru-KZ"/>
                    </a:p>
                  </a:txBody>
                  <a:tcPr/>
                </a:tc>
                <a:extLst>
                  <a:ext uri="{0D108BD9-81ED-4DB2-BD59-A6C34878D82A}">
                    <a16:rowId xmlns:a16="http://schemas.microsoft.com/office/drawing/2014/main" val="3566652169"/>
                  </a:ext>
                </a:extLst>
              </a:tr>
              <a:tr h="252035">
                <a:tc rowSpan="5">
                  <a:txBody>
                    <a:bodyPr/>
                    <a:lstStyle/>
                    <a:p>
                      <a:pPr algn="ctr"/>
                      <a:r>
                        <a:rPr lang="en-US" sz="1100" dirty="0"/>
                        <a:t>2019</a:t>
                      </a:r>
                      <a:endParaRPr lang="ru-KZ" sz="1100" dirty="0"/>
                    </a:p>
                  </a:txBody>
                  <a:tcPr anchor="ctr">
                    <a:lnB w="28575" cap="flat" cmpd="sng" algn="ctr">
                      <a:solidFill>
                        <a:schemeClr val="bg2"/>
                      </a:solidFill>
                      <a:prstDash val="solid"/>
                      <a:round/>
                      <a:headEnd type="none" w="med" len="med"/>
                      <a:tailEnd type="none" w="med" len="med"/>
                    </a:lnB>
                  </a:tcPr>
                </a:tc>
                <a:tc>
                  <a:txBody>
                    <a:bodyPr/>
                    <a:lstStyle/>
                    <a:p>
                      <a:pPr marL="72000" algn="l" fontAlgn="b"/>
                      <a:r>
                        <a:rPr lang="ru-RU" sz="800" b="0" i="0" u="none" strike="noStrike" cap="none" dirty="0">
                          <a:solidFill>
                            <a:schemeClr val="dk1"/>
                          </a:solidFill>
                          <a:latin typeface="+mn-lt"/>
                          <a:ea typeface="+mn-ea"/>
                          <a:cs typeface="+mn-cs"/>
                          <a:sym typeface="Arial"/>
                        </a:rPr>
                        <a:t>1 </a:t>
                      </a:r>
                      <a:r>
                        <a:rPr lang="ru-RU" sz="800" b="0" i="0" u="none" strike="noStrike" cap="none" dirty="0" err="1">
                          <a:solidFill>
                            <a:schemeClr val="dk1"/>
                          </a:solidFill>
                          <a:latin typeface="+mn-lt"/>
                          <a:ea typeface="+mn-ea"/>
                          <a:cs typeface="+mn-cs"/>
                          <a:sym typeface="Arial"/>
                        </a:rPr>
                        <a:t>Басқа</a:t>
                      </a:r>
                      <a:r>
                        <a:rPr lang="ru-RU" sz="800" b="0" i="0" u="none" strike="noStrike" cap="none" dirty="0">
                          <a:solidFill>
                            <a:schemeClr val="dk1"/>
                          </a:solidFill>
                          <a:latin typeface="+mn-lt"/>
                          <a:ea typeface="+mn-ea"/>
                          <a:cs typeface="+mn-cs"/>
                          <a:sym typeface="Arial"/>
                        </a:rPr>
                        <a:t> да </a:t>
                      </a:r>
                      <a:r>
                        <a:rPr lang="ru-RU" sz="800" b="0" i="0" u="none" strike="noStrike" cap="none" dirty="0" err="1">
                          <a:solidFill>
                            <a:schemeClr val="dk1"/>
                          </a:solidFill>
                          <a:latin typeface="+mn-lt"/>
                          <a:ea typeface="+mn-ea"/>
                          <a:cs typeface="+mn-cs"/>
                          <a:sym typeface="Arial"/>
                        </a:rPr>
                        <a:t>біліктілігі</a:t>
                      </a:r>
                      <a:r>
                        <a:rPr lang="ru-RU" sz="800" b="0" i="0" u="none" strike="noStrike" cap="none" dirty="0">
                          <a:solidFill>
                            <a:schemeClr val="dk1"/>
                          </a:solidFill>
                          <a:latin typeface="+mn-lt"/>
                          <a:ea typeface="+mn-ea"/>
                          <a:cs typeface="+mn-cs"/>
                          <a:sym typeface="Arial"/>
                        </a:rPr>
                        <a:t> </a:t>
                      </a:r>
                      <a:r>
                        <a:rPr lang="ru-RU" sz="800" b="0" i="0" u="none" strike="noStrike" cap="none" dirty="0" err="1">
                          <a:solidFill>
                            <a:schemeClr val="dk1"/>
                          </a:solidFill>
                          <a:latin typeface="+mn-lt"/>
                          <a:ea typeface="+mn-ea"/>
                          <a:cs typeface="+mn-cs"/>
                          <a:sym typeface="Arial"/>
                        </a:rPr>
                        <a:t>жоқ</a:t>
                      </a:r>
                      <a:r>
                        <a:rPr lang="ru-RU" sz="800" b="0" i="0" u="none" strike="noStrike" cap="none" dirty="0">
                          <a:solidFill>
                            <a:schemeClr val="dk1"/>
                          </a:solidFill>
                          <a:latin typeface="+mn-lt"/>
                          <a:ea typeface="+mn-ea"/>
                          <a:cs typeface="+mn-cs"/>
                          <a:sym typeface="Arial"/>
                        </a:rPr>
                        <a:t> </a:t>
                      </a:r>
                      <a:r>
                        <a:rPr lang="ru-RU" sz="800" b="0" i="0" u="none" strike="noStrike" cap="none" dirty="0" err="1">
                          <a:solidFill>
                            <a:schemeClr val="dk1"/>
                          </a:solidFill>
                          <a:latin typeface="+mn-lt"/>
                          <a:ea typeface="+mn-ea"/>
                          <a:cs typeface="+mn-cs"/>
                          <a:sym typeface="Arial"/>
                        </a:rPr>
                        <a:t>жұмысшылар</a:t>
                      </a:r>
                      <a:endParaRPr lang="ru-RU" sz="800" b="0" i="0" u="none" strike="noStrike" cap="none" dirty="0">
                        <a:solidFill>
                          <a:schemeClr val="dk1"/>
                        </a:solidFill>
                        <a:latin typeface="+mn-lt"/>
                        <a:ea typeface="+mn-ea"/>
                        <a:cs typeface="+mn-cs"/>
                        <a:sym typeface="Arial"/>
                      </a:endParaRPr>
                    </a:p>
                  </a:txBody>
                  <a:tcPr marL="9525" marR="9525" marT="9525" marB="0" anchor="ctr">
                    <a:lnT w="28575" cap="flat" cmpd="sng" algn="ctr">
                      <a:solidFill>
                        <a:schemeClr val="bg1"/>
                      </a:solidFill>
                      <a:prstDash val="solid"/>
                      <a:round/>
                      <a:headEnd type="none" w="med" len="med"/>
                      <a:tailEnd type="none" w="med" len="med"/>
                    </a:lnT>
                  </a:tcPr>
                </a:tc>
                <a:tc>
                  <a:txBody>
                    <a:bodyPr/>
                    <a:lstStyle/>
                    <a:p>
                      <a:pPr algn="ctr" fontAlgn="b"/>
                      <a:r>
                        <a:rPr lang="ru-RU" sz="900" b="0" i="1" u="none" strike="noStrike" cap="none" dirty="0">
                          <a:solidFill>
                            <a:schemeClr val="dk1"/>
                          </a:solidFill>
                          <a:latin typeface="+mn-lt"/>
                          <a:ea typeface="+mn-ea"/>
                          <a:cs typeface="+mn-cs"/>
                          <a:sym typeface="Arial"/>
                        </a:rPr>
                        <a:t>9629-9</a:t>
                      </a:r>
                    </a:p>
                  </a:txBody>
                  <a:tcPr marL="9525" marR="9525" marT="9525" marB="0" anchor="ctr">
                    <a:lnT w="28575" cap="flat" cmpd="sng" algn="ctr">
                      <a:solidFill>
                        <a:schemeClr val="bg1"/>
                      </a:solidFill>
                      <a:prstDash val="solid"/>
                      <a:round/>
                      <a:headEnd type="none" w="med" len="med"/>
                      <a:tailEnd type="none" w="med" len="med"/>
                    </a:lnT>
                  </a:tcPr>
                </a:tc>
                <a:tc>
                  <a:txBody>
                    <a:bodyPr/>
                    <a:lstStyle/>
                    <a:p>
                      <a:pPr algn="ctr" fontAlgn="ctr"/>
                      <a:r>
                        <a:rPr lang="ru-RU" sz="1050" b="1" i="0" u="none" strike="noStrike" cap="none" dirty="0">
                          <a:solidFill>
                            <a:schemeClr val="dk1"/>
                          </a:solidFill>
                          <a:latin typeface="+mn-lt"/>
                          <a:ea typeface="+mn-ea"/>
                          <a:cs typeface="+mn-cs"/>
                          <a:sym typeface="Arial"/>
                        </a:rPr>
                        <a:t>3 748</a:t>
                      </a:r>
                    </a:p>
                  </a:txBody>
                  <a:tcPr marL="9525" marR="9525" marT="9525" marB="0" anchor="ctr">
                    <a:lnT w="28575" cap="flat" cmpd="sng" algn="ctr">
                      <a:solidFill>
                        <a:schemeClr val="bg1"/>
                      </a:solidFill>
                      <a:prstDash val="solid"/>
                      <a:round/>
                      <a:headEnd type="none" w="med" len="med"/>
                      <a:tailEnd type="none" w="med" len="med"/>
                    </a:lnT>
                  </a:tcPr>
                </a:tc>
                <a:tc>
                  <a:txBody>
                    <a:bodyPr/>
                    <a:lstStyle/>
                    <a:p>
                      <a:pPr algn="ctr" fontAlgn="ctr"/>
                      <a:r>
                        <a:rPr lang="ru-RU" sz="900" b="0" i="0" u="none" strike="noStrike" cap="none" dirty="0">
                          <a:solidFill>
                            <a:schemeClr val="dk1"/>
                          </a:solidFill>
                          <a:latin typeface="+mn-lt"/>
                          <a:ea typeface="+mn-ea"/>
                          <a:cs typeface="+mn-cs"/>
                          <a:sym typeface="Arial"/>
                        </a:rPr>
                        <a:t>237</a:t>
                      </a:r>
                    </a:p>
                  </a:txBody>
                  <a:tcPr marL="9525" marR="9525" marT="9525" marB="0" anchor="ctr">
                    <a:lnT w="28575" cap="flat" cmpd="sng" algn="ctr">
                      <a:solidFill>
                        <a:schemeClr val="bg1"/>
                      </a:solidFill>
                      <a:prstDash val="solid"/>
                      <a:round/>
                      <a:headEnd type="none" w="med" len="med"/>
                      <a:tailEnd type="none" w="med" len="med"/>
                    </a:lnT>
                  </a:tcPr>
                </a:tc>
                <a:tc>
                  <a:txBody>
                    <a:bodyPr/>
                    <a:lstStyle/>
                    <a:p>
                      <a:pPr algn="ctr" fontAlgn="ctr"/>
                      <a:r>
                        <a:rPr lang="ru-RU" sz="900" b="0" i="0" u="none" strike="noStrike" cap="none">
                          <a:solidFill>
                            <a:schemeClr val="dk1"/>
                          </a:solidFill>
                          <a:latin typeface="+mn-lt"/>
                          <a:ea typeface="+mn-ea"/>
                          <a:cs typeface="+mn-cs"/>
                          <a:sym typeface="Arial"/>
                        </a:rPr>
                        <a:t>755</a:t>
                      </a:r>
                    </a:p>
                  </a:txBody>
                  <a:tcPr marL="9525" marR="9525" marT="9525" marB="0" anchor="ctr">
                    <a:lnT w="28575" cap="flat" cmpd="sng" algn="ctr">
                      <a:solidFill>
                        <a:schemeClr val="bg1"/>
                      </a:solidFill>
                      <a:prstDash val="solid"/>
                      <a:round/>
                      <a:headEnd type="none" w="med" len="med"/>
                      <a:tailEnd type="none" w="med" len="med"/>
                    </a:lnT>
                  </a:tcPr>
                </a:tc>
                <a:tc>
                  <a:txBody>
                    <a:bodyPr/>
                    <a:lstStyle/>
                    <a:p>
                      <a:pPr algn="ctr" fontAlgn="ctr"/>
                      <a:r>
                        <a:rPr lang="ru-RU" sz="900" b="0" i="0" u="none" strike="noStrike" cap="none">
                          <a:solidFill>
                            <a:schemeClr val="dk1"/>
                          </a:solidFill>
                          <a:latin typeface="+mn-lt"/>
                          <a:ea typeface="+mn-ea"/>
                          <a:cs typeface="+mn-cs"/>
                          <a:sym typeface="Arial"/>
                        </a:rPr>
                        <a:t>1 096</a:t>
                      </a:r>
                    </a:p>
                  </a:txBody>
                  <a:tcPr marL="9525" marR="9525" marT="9525" marB="0" anchor="ctr">
                    <a:lnT w="28575" cap="flat" cmpd="sng" algn="ctr">
                      <a:solidFill>
                        <a:schemeClr val="bg1"/>
                      </a:solidFill>
                      <a:prstDash val="solid"/>
                      <a:round/>
                      <a:headEnd type="none" w="med" len="med"/>
                      <a:tailEnd type="none" w="med" len="med"/>
                    </a:lnT>
                  </a:tcPr>
                </a:tc>
                <a:tc>
                  <a:txBody>
                    <a:bodyPr/>
                    <a:lstStyle/>
                    <a:p>
                      <a:pPr algn="ctr" fontAlgn="ctr"/>
                      <a:r>
                        <a:rPr lang="ru-RU" sz="900" b="0" i="0" u="none" strike="noStrike" cap="none">
                          <a:solidFill>
                            <a:schemeClr val="dk1"/>
                          </a:solidFill>
                          <a:latin typeface="+mn-lt"/>
                          <a:ea typeface="+mn-ea"/>
                          <a:cs typeface="+mn-cs"/>
                          <a:sym typeface="Arial"/>
                        </a:rPr>
                        <a:t>1 660</a:t>
                      </a:r>
                    </a:p>
                  </a:txBody>
                  <a:tcPr marL="9525" marR="9525" marT="9525" marB="0" anchor="ctr">
                    <a:lnT w="28575" cap="flat" cmpd="sng" algn="ctr">
                      <a:solidFill>
                        <a:schemeClr val="bg1"/>
                      </a:solidFill>
                      <a:prstDash val="solid"/>
                      <a:round/>
                      <a:headEnd type="none" w="med" len="med"/>
                      <a:tailEnd type="none" w="med" len="med"/>
                    </a:lnT>
                  </a:tcPr>
                </a:tc>
                <a:tc>
                  <a:txBody>
                    <a:bodyPr/>
                    <a:lstStyle/>
                    <a:p>
                      <a:pPr algn="ctr" fontAlgn="ctr"/>
                      <a:r>
                        <a:rPr lang="ru-RU" sz="1050" b="1" i="0" u="none" strike="noStrike" cap="none" dirty="0">
                          <a:solidFill>
                            <a:schemeClr val="dk1"/>
                          </a:solidFill>
                          <a:latin typeface="+mn-lt"/>
                          <a:ea typeface="+mn-ea"/>
                          <a:cs typeface="+mn-cs"/>
                          <a:sym typeface="Arial"/>
                        </a:rPr>
                        <a:t>10,8%</a:t>
                      </a:r>
                    </a:p>
                  </a:txBody>
                  <a:tcPr marL="9525" marR="9525" marT="9525" marB="0" anchor="ctr">
                    <a:lnT w="28575" cap="flat" cmpd="sng" algn="ctr">
                      <a:solidFill>
                        <a:schemeClr val="bg1"/>
                      </a:solidFill>
                      <a:prstDash val="solid"/>
                      <a:round/>
                      <a:headEnd type="none" w="med" len="med"/>
                      <a:tailEnd type="none" w="med" len="med"/>
                    </a:lnT>
                  </a:tcPr>
                </a:tc>
                <a:extLst>
                  <a:ext uri="{0D108BD9-81ED-4DB2-BD59-A6C34878D82A}">
                    <a16:rowId xmlns:a16="http://schemas.microsoft.com/office/drawing/2014/main" val="3271101333"/>
                  </a:ext>
                </a:extLst>
              </a:tr>
              <a:tr h="252035">
                <a:tc vMerge="1">
                  <a:txBody>
                    <a:bodyPr/>
                    <a:lstStyle/>
                    <a:p>
                      <a:endParaRPr lang="ru-KZ" sz="1100" dirty="0"/>
                    </a:p>
                  </a:txBody>
                  <a:tcPr/>
                </a:tc>
                <a:tc>
                  <a:txBody>
                    <a:bodyPr/>
                    <a:lstStyle/>
                    <a:p>
                      <a:pPr marL="72000" algn="l" fontAlgn="b"/>
                      <a:r>
                        <a:rPr lang="ru-RU" sz="800" b="0" i="0" u="none" strike="noStrike" cap="none" dirty="0">
                          <a:solidFill>
                            <a:schemeClr val="dk1"/>
                          </a:solidFill>
                          <a:latin typeface="+mn-lt"/>
                          <a:ea typeface="+mn-ea"/>
                          <a:cs typeface="+mn-cs"/>
                          <a:sym typeface="Arial"/>
                        </a:rPr>
                        <a:t>2 Электр </a:t>
                      </a:r>
                      <a:r>
                        <a:rPr lang="ru-RU" sz="800" b="0" i="0" u="none" strike="noStrike" cap="none" dirty="0" err="1">
                          <a:solidFill>
                            <a:schemeClr val="dk1"/>
                          </a:solidFill>
                          <a:latin typeface="+mn-lt"/>
                          <a:ea typeface="+mn-ea"/>
                          <a:cs typeface="+mn-cs"/>
                          <a:sym typeface="Arial"/>
                        </a:rPr>
                        <a:t>энергиясын</a:t>
                      </a:r>
                      <a:r>
                        <a:rPr lang="ru-RU" sz="800" b="0" i="0" u="none" strike="noStrike" cap="none" dirty="0">
                          <a:solidFill>
                            <a:schemeClr val="dk1"/>
                          </a:solidFill>
                          <a:latin typeface="+mn-lt"/>
                          <a:ea typeface="+mn-ea"/>
                          <a:cs typeface="+mn-cs"/>
                          <a:sym typeface="Arial"/>
                        </a:rPr>
                        <a:t> </a:t>
                      </a:r>
                      <a:r>
                        <a:rPr lang="ru-RU" sz="800" b="0" i="0" u="none" strike="noStrike" cap="none" dirty="0" err="1">
                          <a:solidFill>
                            <a:schemeClr val="dk1"/>
                          </a:solidFill>
                          <a:latin typeface="+mn-lt"/>
                          <a:ea typeface="+mn-ea"/>
                          <a:cs typeface="+mn-cs"/>
                          <a:sym typeface="Arial"/>
                        </a:rPr>
                        <a:t>өндіру</a:t>
                      </a:r>
                      <a:r>
                        <a:rPr lang="ru-RU" sz="800" b="0" i="0" u="none" strike="noStrike" cap="none" dirty="0">
                          <a:solidFill>
                            <a:schemeClr val="dk1"/>
                          </a:solidFill>
                          <a:latin typeface="+mn-lt"/>
                          <a:ea typeface="+mn-ea"/>
                          <a:cs typeface="+mn-cs"/>
                          <a:sym typeface="Arial"/>
                        </a:rPr>
                        <a:t> </a:t>
                      </a:r>
                      <a:r>
                        <a:rPr lang="ru-RU" sz="800" b="0" i="0" u="none" strike="noStrike" cap="none" dirty="0" err="1">
                          <a:solidFill>
                            <a:schemeClr val="dk1"/>
                          </a:solidFill>
                          <a:latin typeface="+mn-lt"/>
                          <a:ea typeface="+mn-ea"/>
                          <a:cs typeface="+mn-cs"/>
                          <a:sym typeface="Arial"/>
                        </a:rPr>
                        <a:t>жөніндегі</a:t>
                      </a:r>
                      <a:r>
                        <a:rPr lang="ru-RU" sz="800" b="0" i="0" u="none" strike="noStrike" cap="none" dirty="0">
                          <a:solidFill>
                            <a:schemeClr val="dk1"/>
                          </a:solidFill>
                          <a:latin typeface="+mn-lt"/>
                          <a:ea typeface="+mn-ea"/>
                          <a:cs typeface="+mn-cs"/>
                          <a:sym typeface="Arial"/>
                        </a:rPr>
                        <a:t> </a:t>
                      </a:r>
                      <a:r>
                        <a:rPr lang="ru-RU" sz="800" b="0" i="0" u="none" strike="noStrike" cap="none" dirty="0" err="1">
                          <a:solidFill>
                            <a:schemeClr val="dk1"/>
                          </a:solidFill>
                          <a:latin typeface="+mn-lt"/>
                          <a:ea typeface="+mn-ea"/>
                          <a:cs typeface="+mn-cs"/>
                          <a:sym typeface="Arial"/>
                        </a:rPr>
                        <a:t>операторлар</a:t>
                      </a:r>
                      <a:endParaRPr lang="ru-RU" sz="800" b="0" i="0" u="none" strike="noStrike" cap="none" dirty="0">
                        <a:solidFill>
                          <a:schemeClr val="dk1"/>
                        </a:solidFill>
                        <a:latin typeface="+mn-lt"/>
                        <a:ea typeface="+mn-ea"/>
                        <a:cs typeface="+mn-cs"/>
                        <a:sym typeface="Arial"/>
                      </a:endParaRPr>
                    </a:p>
                  </a:txBody>
                  <a:tcPr marL="9525" marR="9525" marT="9525" marB="0" anchor="ctr"/>
                </a:tc>
                <a:tc>
                  <a:txBody>
                    <a:bodyPr/>
                    <a:lstStyle/>
                    <a:p>
                      <a:pPr algn="ctr" fontAlgn="b"/>
                      <a:r>
                        <a:rPr lang="ru-RU" sz="900" b="0" i="1" u="none" strike="noStrike" cap="none" dirty="0">
                          <a:solidFill>
                            <a:schemeClr val="dk1"/>
                          </a:solidFill>
                          <a:latin typeface="+mn-lt"/>
                          <a:ea typeface="+mn-ea"/>
                          <a:cs typeface="+mn-cs"/>
                          <a:sym typeface="Arial"/>
                        </a:rPr>
                        <a:t>8186-0</a:t>
                      </a:r>
                    </a:p>
                  </a:txBody>
                  <a:tcPr marL="9525" marR="9525" marT="9525" marB="0" anchor="ctr"/>
                </a:tc>
                <a:tc>
                  <a:txBody>
                    <a:bodyPr/>
                    <a:lstStyle/>
                    <a:p>
                      <a:pPr algn="ctr" fontAlgn="ctr"/>
                      <a:r>
                        <a:rPr lang="ru-RU" sz="1050" b="1" i="0" u="none" strike="noStrike" cap="none" dirty="0">
                          <a:solidFill>
                            <a:schemeClr val="dk1"/>
                          </a:solidFill>
                          <a:latin typeface="+mn-lt"/>
                          <a:ea typeface="+mn-ea"/>
                          <a:cs typeface="+mn-cs"/>
                          <a:sym typeface="Arial"/>
                        </a:rPr>
                        <a:t>1 071</a:t>
                      </a:r>
                    </a:p>
                  </a:txBody>
                  <a:tcPr marL="9525" marR="9525" marT="9525" marB="0" anchor="ctr"/>
                </a:tc>
                <a:tc>
                  <a:txBody>
                    <a:bodyPr/>
                    <a:lstStyle/>
                    <a:p>
                      <a:pPr algn="ctr" fontAlgn="ctr"/>
                      <a:r>
                        <a:rPr lang="ru-RU" sz="900" b="0" i="0" u="none" strike="noStrike" cap="none" dirty="0">
                          <a:solidFill>
                            <a:schemeClr val="dk1"/>
                          </a:solidFill>
                          <a:latin typeface="+mn-lt"/>
                          <a:ea typeface="+mn-ea"/>
                          <a:cs typeface="+mn-cs"/>
                          <a:sym typeface="Arial"/>
                        </a:rPr>
                        <a:t>82</a:t>
                      </a:r>
                    </a:p>
                  </a:txBody>
                  <a:tcPr marL="9525" marR="9525" marT="9525" marB="0" anchor="ctr"/>
                </a:tc>
                <a:tc>
                  <a:txBody>
                    <a:bodyPr/>
                    <a:lstStyle/>
                    <a:p>
                      <a:pPr algn="ctr" fontAlgn="ctr"/>
                      <a:r>
                        <a:rPr lang="ru-RU" sz="900" b="0" i="0" u="none" strike="noStrike" cap="none" dirty="0">
                          <a:solidFill>
                            <a:schemeClr val="dk1"/>
                          </a:solidFill>
                          <a:latin typeface="+mn-lt"/>
                          <a:ea typeface="+mn-ea"/>
                          <a:cs typeface="+mn-cs"/>
                          <a:sym typeface="Arial"/>
                        </a:rPr>
                        <a:t>75</a:t>
                      </a:r>
                    </a:p>
                  </a:txBody>
                  <a:tcPr marL="9525" marR="9525" marT="9525" marB="0" anchor="ctr"/>
                </a:tc>
                <a:tc>
                  <a:txBody>
                    <a:bodyPr/>
                    <a:lstStyle/>
                    <a:p>
                      <a:pPr algn="ctr" fontAlgn="ctr"/>
                      <a:r>
                        <a:rPr lang="ru-RU" sz="900" b="0" i="0" u="none" strike="noStrike" cap="none">
                          <a:solidFill>
                            <a:schemeClr val="dk1"/>
                          </a:solidFill>
                          <a:latin typeface="+mn-lt"/>
                          <a:ea typeface="+mn-ea"/>
                          <a:cs typeface="+mn-cs"/>
                          <a:sym typeface="Arial"/>
                        </a:rPr>
                        <a:t>333</a:t>
                      </a:r>
                    </a:p>
                  </a:txBody>
                  <a:tcPr marL="9525" marR="9525" marT="9525" marB="0" anchor="ctr"/>
                </a:tc>
                <a:tc>
                  <a:txBody>
                    <a:bodyPr/>
                    <a:lstStyle/>
                    <a:p>
                      <a:pPr algn="ctr" fontAlgn="ctr"/>
                      <a:r>
                        <a:rPr lang="ru-RU" sz="900" b="0" i="0" u="none" strike="noStrike" cap="none">
                          <a:solidFill>
                            <a:schemeClr val="dk1"/>
                          </a:solidFill>
                          <a:latin typeface="+mn-lt"/>
                          <a:ea typeface="+mn-ea"/>
                          <a:cs typeface="+mn-cs"/>
                          <a:sym typeface="Arial"/>
                        </a:rPr>
                        <a:t>581</a:t>
                      </a:r>
                    </a:p>
                  </a:txBody>
                  <a:tcPr marL="9525" marR="9525" marT="9525" marB="0" anchor="ctr"/>
                </a:tc>
                <a:tc>
                  <a:txBody>
                    <a:bodyPr/>
                    <a:lstStyle/>
                    <a:p>
                      <a:pPr algn="ctr" fontAlgn="ctr"/>
                      <a:r>
                        <a:rPr lang="ru-RU" sz="1050" b="1" i="0" u="none" strike="noStrike" cap="none" dirty="0">
                          <a:solidFill>
                            <a:schemeClr val="dk1"/>
                          </a:solidFill>
                          <a:latin typeface="+mn-lt"/>
                          <a:ea typeface="+mn-ea"/>
                          <a:cs typeface="+mn-cs"/>
                          <a:sym typeface="Arial"/>
                        </a:rPr>
                        <a:t>3,1%</a:t>
                      </a:r>
                    </a:p>
                  </a:txBody>
                  <a:tcPr marL="9525" marR="9525" marT="9525" marB="0" anchor="ctr"/>
                </a:tc>
                <a:extLst>
                  <a:ext uri="{0D108BD9-81ED-4DB2-BD59-A6C34878D82A}">
                    <a16:rowId xmlns:a16="http://schemas.microsoft.com/office/drawing/2014/main" val="1275413563"/>
                  </a:ext>
                </a:extLst>
              </a:tr>
              <a:tr h="252035">
                <a:tc vMerge="1">
                  <a:txBody>
                    <a:bodyPr/>
                    <a:lstStyle/>
                    <a:p>
                      <a:endParaRPr lang="ru-KZ" sz="1100" dirty="0"/>
                    </a:p>
                  </a:txBody>
                  <a:tcPr/>
                </a:tc>
                <a:tc>
                  <a:txBody>
                    <a:bodyPr/>
                    <a:lstStyle/>
                    <a:p>
                      <a:pPr marL="72000" algn="l" fontAlgn="b"/>
                      <a:r>
                        <a:rPr lang="ru-RU" sz="800" b="0" i="0" u="none" strike="noStrike" cap="none" dirty="0">
                          <a:solidFill>
                            <a:schemeClr val="dk1"/>
                          </a:solidFill>
                          <a:latin typeface="+mn-lt"/>
                          <a:ea typeface="+mn-ea"/>
                          <a:cs typeface="+mn-cs"/>
                          <a:sym typeface="Arial"/>
                        </a:rPr>
                        <a:t>3 </a:t>
                      </a:r>
                      <a:r>
                        <a:rPr lang="ru-RU" sz="800" b="0" i="0" u="none" strike="noStrike" cap="none" dirty="0" err="1">
                          <a:solidFill>
                            <a:schemeClr val="dk1"/>
                          </a:solidFill>
                          <a:latin typeface="+mn-lt"/>
                          <a:ea typeface="+mn-ea"/>
                          <a:cs typeface="+mn-cs"/>
                          <a:sym typeface="Arial"/>
                        </a:rPr>
                        <a:t>Өнеркәсіптік</a:t>
                      </a:r>
                      <a:r>
                        <a:rPr lang="ru-RU" sz="800" b="0" i="0" u="none" strike="noStrike" cap="none" dirty="0">
                          <a:solidFill>
                            <a:schemeClr val="dk1"/>
                          </a:solidFill>
                          <a:latin typeface="+mn-lt"/>
                          <a:ea typeface="+mn-ea"/>
                          <a:cs typeface="+mn-cs"/>
                          <a:sym typeface="Arial"/>
                        </a:rPr>
                        <a:t> </a:t>
                      </a:r>
                      <a:r>
                        <a:rPr lang="ru-RU" sz="800" b="0" i="0" u="none" strike="noStrike" cap="none" dirty="0" err="1">
                          <a:solidFill>
                            <a:schemeClr val="dk1"/>
                          </a:solidFill>
                          <a:latin typeface="+mn-lt"/>
                          <a:ea typeface="+mn-ea"/>
                          <a:cs typeface="+mn-cs"/>
                          <a:sym typeface="Arial"/>
                        </a:rPr>
                        <a:t>жабдықтардың</a:t>
                      </a:r>
                      <a:r>
                        <a:rPr lang="ru-RU" sz="800" b="0" i="0" u="none" strike="noStrike" cap="none" dirty="0">
                          <a:solidFill>
                            <a:schemeClr val="dk1"/>
                          </a:solidFill>
                          <a:latin typeface="+mn-lt"/>
                          <a:ea typeface="+mn-ea"/>
                          <a:cs typeface="+mn-cs"/>
                          <a:sym typeface="Arial"/>
                        </a:rPr>
                        <a:t> </a:t>
                      </a:r>
                      <a:r>
                        <a:rPr lang="ru-RU" sz="800" b="0" i="0" u="none" strike="noStrike" cap="none" dirty="0" err="1">
                          <a:solidFill>
                            <a:schemeClr val="dk1"/>
                          </a:solidFill>
                          <a:latin typeface="+mn-lt"/>
                          <a:ea typeface="+mn-ea"/>
                          <a:cs typeface="+mn-cs"/>
                          <a:sym typeface="Arial"/>
                        </a:rPr>
                        <a:t>слесарлары</a:t>
                      </a:r>
                      <a:endParaRPr lang="ru-RU" sz="800" b="0" i="0" u="none" strike="noStrike" cap="none" dirty="0">
                        <a:solidFill>
                          <a:schemeClr val="dk1"/>
                        </a:solidFill>
                        <a:latin typeface="+mn-lt"/>
                        <a:ea typeface="+mn-ea"/>
                        <a:cs typeface="+mn-cs"/>
                        <a:sym typeface="Arial"/>
                      </a:endParaRPr>
                    </a:p>
                  </a:txBody>
                  <a:tcPr marL="9525" marR="9525" marT="9525" marB="0" anchor="ctr"/>
                </a:tc>
                <a:tc>
                  <a:txBody>
                    <a:bodyPr/>
                    <a:lstStyle/>
                    <a:p>
                      <a:pPr algn="ctr" fontAlgn="b"/>
                      <a:r>
                        <a:rPr lang="ru-RU" sz="900" b="0" i="1" u="none" strike="noStrike" cap="none" dirty="0">
                          <a:solidFill>
                            <a:schemeClr val="dk1"/>
                          </a:solidFill>
                          <a:latin typeface="+mn-lt"/>
                          <a:ea typeface="+mn-ea"/>
                          <a:cs typeface="+mn-cs"/>
                          <a:sym typeface="Arial"/>
                        </a:rPr>
                        <a:t>7239-2</a:t>
                      </a:r>
                    </a:p>
                  </a:txBody>
                  <a:tcPr marL="9525" marR="9525" marT="9525" marB="0" anchor="ctr"/>
                </a:tc>
                <a:tc>
                  <a:txBody>
                    <a:bodyPr/>
                    <a:lstStyle/>
                    <a:p>
                      <a:pPr algn="ctr" fontAlgn="ctr"/>
                      <a:r>
                        <a:rPr lang="ru-RU" sz="1050" b="1" i="0" u="none" strike="noStrike" cap="none" dirty="0">
                          <a:solidFill>
                            <a:schemeClr val="dk1"/>
                          </a:solidFill>
                          <a:latin typeface="+mn-lt"/>
                          <a:ea typeface="+mn-ea"/>
                          <a:cs typeface="+mn-cs"/>
                          <a:sym typeface="Arial"/>
                        </a:rPr>
                        <a:t>1 042</a:t>
                      </a:r>
                    </a:p>
                  </a:txBody>
                  <a:tcPr marL="9525" marR="9525" marT="9525" marB="0" anchor="ctr"/>
                </a:tc>
                <a:tc>
                  <a:txBody>
                    <a:bodyPr/>
                    <a:lstStyle/>
                    <a:p>
                      <a:pPr algn="ctr" fontAlgn="ctr"/>
                      <a:r>
                        <a:rPr lang="ru-RU" sz="900" b="0" i="0" u="none" strike="noStrike" cap="none">
                          <a:solidFill>
                            <a:schemeClr val="dk1"/>
                          </a:solidFill>
                          <a:latin typeface="+mn-lt"/>
                          <a:ea typeface="+mn-ea"/>
                          <a:cs typeface="+mn-cs"/>
                          <a:sym typeface="Arial"/>
                        </a:rPr>
                        <a:t>236</a:t>
                      </a:r>
                    </a:p>
                  </a:txBody>
                  <a:tcPr marL="9525" marR="9525" marT="9525" marB="0" anchor="ctr"/>
                </a:tc>
                <a:tc>
                  <a:txBody>
                    <a:bodyPr/>
                    <a:lstStyle/>
                    <a:p>
                      <a:pPr algn="ctr" fontAlgn="ctr"/>
                      <a:r>
                        <a:rPr lang="ru-RU" sz="900" b="0" i="0" u="none" strike="noStrike" cap="none">
                          <a:solidFill>
                            <a:schemeClr val="dk1"/>
                          </a:solidFill>
                          <a:latin typeface="+mn-lt"/>
                          <a:ea typeface="+mn-ea"/>
                          <a:cs typeface="+mn-cs"/>
                          <a:sym typeface="Arial"/>
                        </a:rPr>
                        <a:t>230</a:t>
                      </a:r>
                    </a:p>
                  </a:txBody>
                  <a:tcPr marL="9525" marR="9525" marT="9525" marB="0" anchor="ctr"/>
                </a:tc>
                <a:tc>
                  <a:txBody>
                    <a:bodyPr/>
                    <a:lstStyle/>
                    <a:p>
                      <a:pPr algn="ctr" fontAlgn="ctr"/>
                      <a:r>
                        <a:rPr lang="ru-RU" sz="900" b="0" i="0" u="none" strike="noStrike" cap="none" dirty="0">
                          <a:solidFill>
                            <a:schemeClr val="dk1"/>
                          </a:solidFill>
                          <a:latin typeface="+mn-lt"/>
                          <a:ea typeface="+mn-ea"/>
                          <a:cs typeface="+mn-cs"/>
                          <a:sym typeface="Arial"/>
                        </a:rPr>
                        <a:t>232</a:t>
                      </a:r>
                    </a:p>
                  </a:txBody>
                  <a:tcPr marL="9525" marR="9525" marT="9525" marB="0" anchor="ctr"/>
                </a:tc>
                <a:tc>
                  <a:txBody>
                    <a:bodyPr/>
                    <a:lstStyle/>
                    <a:p>
                      <a:pPr algn="ctr" fontAlgn="ctr"/>
                      <a:r>
                        <a:rPr lang="ru-RU" sz="900" b="0" i="0" u="none" strike="noStrike" cap="none">
                          <a:solidFill>
                            <a:schemeClr val="dk1"/>
                          </a:solidFill>
                          <a:latin typeface="+mn-lt"/>
                          <a:ea typeface="+mn-ea"/>
                          <a:cs typeface="+mn-cs"/>
                          <a:sym typeface="Arial"/>
                        </a:rPr>
                        <a:t>344</a:t>
                      </a:r>
                    </a:p>
                  </a:txBody>
                  <a:tcPr marL="9525" marR="9525" marT="9525" marB="0" anchor="ctr"/>
                </a:tc>
                <a:tc>
                  <a:txBody>
                    <a:bodyPr/>
                    <a:lstStyle/>
                    <a:p>
                      <a:pPr algn="ctr" fontAlgn="ctr"/>
                      <a:r>
                        <a:rPr lang="ru-RU" sz="1050" b="1" i="0" u="none" strike="noStrike" cap="none" dirty="0">
                          <a:solidFill>
                            <a:schemeClr val="dk1"/>
                          </a:solidFill>
                          <a:latin typeface="+mn-lt"/>
                          <a:ea typeface="+mn-ea"/>
                          <a:cs typeface="+mn-cs"/>
                          <a:sym typeface="Arial"/>
                        </a:rPr>
                        <a:t>3,0%</a:t>
                      </a:r>
                    </a:p>
                  </a:txBody>
                  <a:tcPr marL="9525" marR="9525" marT="9525" marB="0" anchor="ctr"/>
                </a:tc>
                <a:extLst>
                  <a:ext uri="{0D108BD9-81ED-4DB2-BD59-A6C34878D82A}">
                    <a16:rowId xmlns:a16="http://schemas.microsoft.com/office/drawing/2014/main" val="4272407079"/>
                  </a:ext>
                </a:extLst>
              </a:tr>
              <a:tr h="252035">
                <a:tc vMerge="1">
                  <a:txBody>
                    <a:bodyPr/>
                    <a:lstStyle/>
                    <a:p>
                      <a:endParaRPr lang="ru-KZ" sz="1100" dirty="0"/>
                    </a:p>
                  </a:txBody>
                  <a:tcPr/>
                </a:tc>
                <a:tc>
                  <a:txBody>
                    <a:bodyPr/>
                    <a:lstStyle/>
                    <a:p>
                      <a:pPr marL="72000" algn="l" fontAlgn="b"/>
                      <a:r>
                        <a:rPr lang="ru-RU" sz="800" b="0" i="0" u="none" strike="noStrike" cap="none" dirty="0">
                          <a:solidFill>
                            <a:schemeClr val="dk1"/>
                          </a:solidFill>
                          <a:latin typeface="+mn-lt"/>
                          <a:ea typeface="+mn-ea"/>
                          <a:cs typeface="+mn-cs"/>
                          <a:sym typeface="Arial"/>
                        </a:rPr>
                        <a:t>4 </a:t>
                      </a:r>
                      <a:r>
                        <a:rPr lang="ru-RU" sz="800" b="0" i="0" u="none" strike="noStrike" cap="none" dirty="0" err="1">
                          <a:solidFill>
                            <a:schemeClr val="dk1"/>
                          </a:solidFill>
                          <a:latin typeface="+mn-lt"/>
                          <a:ea typeface="+mn-ea"/>
                          <a:cs typeface="+mn-cs"/>
                          <a:sym typeface="Arial"/>
                        </a:rPr>
                        <a:t>Күтім</a:t>
                      </a:r>
                      <a:r>
                        <a:rPr lang="ru-RU" sz="800" b="0" i="0" u="none" strike="noStrike" cap="none" dirty="0">
                          <a:solidFill>
                            <a:schemeClr val="dk1"/>
                          </a:solidFill>
                          <a:latin typeface="+mn-lt"/>
                          <a:ea typeface="+mn-ea"/>
                          <a:cs typeface="+mn-cs"/>
                          <a:sym typeface="Arial"/>
                        </a:rPr>
                        <a:t> </a:t>
                      </a:r>
                      <a:r>
                        <a:rPr lang="ru-RU" sz="800" b="0" i="0" u="none" strike="noStrike" cap="none" dirty="0" err="1">
                          <a:solidFill>
                            <a:schemeClr val="dk1"/>
                          </a:solidFill>
                          <a:latin typeface="+mn-lt"/>
                          <a:ea typeface="+mn-ea"/>
                          <a:cs typeface="+mn-cs"/>
                          <a:sym typeface="Arial"/>
                        </a:rPr>
                        <a:t>жөніндегі</a:t>
                      </a:r>
                      <a:r>
                        <a:rPr lang="ru-RU" sz="800" b="0" i="0" u="none" strike="noStrike" cap="none" dirty="0">
                          <a:solidFill>
                            <a:schemeClr val="dk1"/>
                          </a:solidFill>
                          <a:latin typeface="+mn-lt"/>
                          <a:ea typeface="+mn-ea"/>
                          <a:cs typeface="+mn-cs"/>
                          <a:sym typeface="Arial"/>
                        </a:rPr>
                        <a:t> орта </a:t>
                      </a:r>
                      <a:r>
                        <a:rPr lang="ru-RU" sz="800" b="0" i="0" u="none" strike="noStrike" cap="none" dirty="0" err="1">
                          <a:solidFill>
                            <a:schemeClr val="dk1"/>
                          </a:solidFill>
                          <a:latin typeface="+mn-lt"/>
                          <a:ea typeface="+mn-ea"/>
                          <a:cs typeface="+mn-cs"/>
                          <a:sym typeface="Arial"/>
                        </a:rPr>
                        <a:t>медициналық</a:t>
                      </a:r>
                      <a:r>
                        <a:rPr lang="ru-RU" sz="800" b="0" i="0" u="none" strike="noStrike" cap="none" dirty="0">
                          <a:solidFill>
                            <a:schemeClr val="dk1"/>
                          </a:solidFill>
                          <a:latin typeface="+mn-lt"/>
                          <a:ea typeface="+mn-ea"/>
                          <a:cs typeface="+mn-cs"/>
                          <a:sym typeface="Arial"/>
                        </a:rPr>
                        <a:t> персонал</a:t>
                      </a:r>
                    </a:p>
                  </a:txBody>
                  <a:tcPr marL="9525" marR="9525" marT="9525" marB="0" anchor="ctr"/>
                </a:tc>
                <a:tc>
                  <a:txBody>
                    <a:bodyPr/>
                    <a:lstStyle/>
                    <a:p>
                      <a:pPr algn="ctr" fontAlgn="b"/>
                      <a:r>
                        <a:rPr lang="ru-RU" sz="900" b="0" i="1" u="none" strike="noStrike" cap="none" dirty="0">
                          <a:solidFill>
                            <a:schemeClr val="dk1"/>
                          </a:solidFill>
                          <a:latin typeface="+mn-lt"/>
                          <a:ea typeface="+mn-ea"/>
                          <a:cs typeface="+mn-cs"/>
                          <a:sym typeface="Arial"/>
                        </a:rPr>
                        <a:t>3221-0</a:t>
                      </a:r>
                    </a:p>
                  </a:txBody>
                  <a:tcPr marL="9525" marR="9525" marT="9525" marB="0" anchor="ctr"/>
                </a:tc>
                <a:tc>
                  <a:txBody>
                    <a:bodyPr/>
                    <a:lstStyle/>
                    <a:p>
                      <a:pPr algn="ctr" fontAlgn="ctr"/>
                      <a:r>
                        <a:rPr lang="ru-RU" sz="1050" b="1" i="0" u="none" strike="noStrike" cap="none" dirty="0">
                          <a:solidFill>
                            <a:schemeClr val="dk1"/>
                          </a:solidFill>
                          <a:latin typeface="+mn-lt"/>
                          <a:ea typeface="+mn-ea"/>
                          <a:cs typeface="+mn-cs"/>
                          <a:sym typeface="Arial"/>
                        </a:rPr>
                        <a:t>845</a:t>
                      </a:r>
                    </a:p>
                  </a:txBody>
                  <a:tcPr marL="9525" marR="9525" marT="9525" marB="0" anchor="ctr"/>
                </a:tc>
                <a:tc>
                  <a:txBody>
                    <a:bodyPr/>
                    <a:lstStyle/>
                    <a:p>
                      <a:pPr algn="ctr" fontAlgn="ctr"/>
                      <a:r>
                        <a:rPr lang="ru-RU" sz="900" b="0" i="0" u="none" strike="noStrike" cap="none" dirty="0">
                          <a:solidFill>
                            <a:schemeClr val="dk1"/>
                          </a:solidFill>
                          <a:latin typeface="+mn-lt"/>
                          <a:ea typeface="+mn-ea"/>
                          <a:cs typeface="+mn-cs"/>
                          <a:sym typeface="Arial"/>
                        </a:rPr>
                        <a:t>115</a:t>
                      </a:r>
                    </a:p>
                  </a:txBody>
                  <a:tcPr marL="9525" marR="9525" marT="9525" marB="0" anchor="ctr"/>
                </a:tc>
                <a:tc>
                  <a:txBody>
                    <a:bodyPr/>
                    <a:lstStyle/>
                    <a:p>
                      <a:pPr algn="ctr" fontAlgn="ctr"/>
                      <a:r>
                        <a:rPr lang="ru-RU" sz="900" b="0" i="0" u="none" strike="noStrike" cap="none">
                          <a:solidFill>
                            <a:schemeClr val="dk1"/>
                          </a:solidFill>
                          <a:latin typeface="+mn-lt"/>
                          <a:ea typeface="+mn-ea"/>
                          <a:cs typeface="+mn-cs"/>
                          <a:sym typeface="Arial"/>
                        </a:rPr>
                        <a:t>232</a:t>
                      </a:r>
                    </a:p>
                  </a:txBody>
                  <a:tcPr marL="9525" marR="9525" marT="9525" marB="0" anchor="ctr"/>
                </a:tc>
                <a:tc>
                  <a:txBody>
                    <a:bodyPr/>
                    <a:lstStyle/>
                    <a:p>
                      <a:pPr algn="ctr" fontAlgn="ctr"/>
                      <a:r>
                        <a:rPr lang="ru-RU" sz="900" b="0" i="0" u="none" strike="noStrike" cap="none" dirty="0">
                          <a:solidFill>
                            <a:schemeClr val="dk1"/>
                          </a:solidFill>
                          <a:latin typeface="+mn-lt"/>
                          <a:ea typeface="+mn-ea"/>
                          <a:cs typeface="+mn-cs"/>
                          <a:sym typeface="Arial"/>
                        </a:rPr>
                        <a:t>210</a:t>
                      </a:r>
                    </a:p>
                  </a:txBody>
                  <a:tcPr marL="9525" marR="9525" marT="9525" marB="0" anchor="ctr"/>
                </a:tc>
                <a:tc>
                  <a:txBody>
                    <a:bodyPr/>
                    <a:lstStyle/>
                    <a:p>
                      <a:pPr algn="ctr" fontAlgn="ctr"/>
                      <a:r>
                        <a:rPr lang="ru-RU" sz="900" b="0" i="0" u="none" strike="noStrike" cap="none" dirty="0">
                          <a:solidFill>
                            <a:schemeClr val="dk1"/>
                          </a:solidFill>
                          <a:latin typeface="+mn-lt"/>
                          <a:ea typeface="+mn-ea"/>
                          <a:cs typeface="+mn-cs"/>
                          <a:sym typeface="Arial"/>
                        </a:rPr>
                        <a:t>288</a:t>
                      </a:r>
                    </a:p>
                  </a:txBody>
                  <a:tcPr marL="9525" marR="9525" marT="9525" marB="0" anchor="ctr"/>
                </a:tc>
                <a:tc>
                  <a:txBody>
                    <a:bodyPr/>
                    <a:lstStyle/>
                    <a:p>
                      <a:pPr algn="ctr" fontAlgn="ctr"/>
                      <a:r>
                        <a:rPr lang="ru-RU" sz="1050" b="1" i="0" u="none" strike="noStrike" cap="none" dirty="0">
                          <a:solidFill>
                            <a:schemeClr val="dk1"/>
                          </a:solidFill>
                          <a:latin typeface="+mn-lt"/>
                          <a:ea typeface="+mn-ea"/>
                          <a:cs typeface="+mn-cs"/>
                          <a:sym typeface="Arial"/>
                        </a:rPr>
                        <a:t>2,4%</a:t>
                      </a:r>
                    </a:p>
                  </a:txBody>
                  <a:tcPr marL="9525" marR="9525" marT="9525" marB="0" anchor="ctr"/>
                </a:tc>
                <a:extLst>
                  <a:ext uri="{0D108BD9-81ED-4DB2-BD59-A6C34878D82A}">
                    <a16:rowId xmlns:a16="http://schemas.microsoft.com/office/drawing/2014/main" val="2855516078"/>
                  </a:ext>
                </a:extLst>
              </a:tr>
              <a:tr h="252035">
                <a:tc vMerge="1">
                  <a:txBody>
                    <a:bodyPr/>
                    <a:lstStyle/>
                    <a:p>
                      <a:endParaRPr lang="ru-KZ" sz="1100" dirty="0"/>
                    </a:p>
                  </a:txBody>
                  <a:tcPr/>
                </a:tc>
                <a:tc>
                  <a:txBody>
                    <a:bodyPr/>
                    <a:lstStyle/>
                    <a:p>
                      <a:pPr marL="72000" algn="l" fontAlgn="b"/>
                      <a:r>
                        <a:rPr lang="ru-RU" sz="800" b="0" i="0" u="none" strike="noStrike" cap="none" dirty="0">
                          <a:solidFill>
                            <a:schemeClr val="dk1"/>
                          </a:solidFill>
                          <a:latin typeface="+mn-lt"/>
                          <a:ea typeface="+mn-ea"/>
                          <a:cs typeface="+mn-cs"/>
                          <a:sym typeface="Arial"/>
                        </a:rPr>
                        <a:t>5 Аула </a:t>
                      </a:r>
                      <a:r>
                        <a:rPr lang="ru-RU" sz="800" b="0" i="0" u="none" strike="noStrike" cap="none" dirty="0" err="1">
                          <a:solidFill>
                            <a:schemeClr val="dk1"/>
                          </a:solidFill>
                          <a:latin typeface="+mn-lt"/>
                          <a:ea typeface="+mn-ea"/>
                          <a:cs typeface="+mn-cs"/>
                          <a:sym typeface="Arial"/>
                        </a:rPr>
                        <a:t>сыпырушылар</a:t>
                      </a:r>
                      <a:r>
                        <a:rPr lang="ru-RU" sz="800" b="0" i="0" u="none" strike="noStrike" cap="none" dirty="0">
                          <a:solidFill>
                            <a:schemeClr val="dk1"/>
                          </a:solidFill>
                          <a:latin typeface="+mn-lt"/>
                          <a:ea typeface="+mn-ea"/>
                          <a:cs typeface="+mn-cs"/>
                          <a:sym typeface="Arial"/>
                        </a:rPr>
                        <a:t> </a:t>
                      </a:r>
                      <a:r>
                        <a:rPr lang="ru-RU" sz="800" b="0" i="0" u="none" strike="noStrike" cap="none" dirty="0" err="1">
                          <a:solidFill>
                            <a:schemeClr val="dk1"/>
                          </a:solidFill>
                          <a:latin typeface="+mn-lt"/>
                          <a:ea typeface="+mn-ea"/>
                          <a:cs typeface="+mn-cs"/>
                          <a:sym typeface="Arial"/>
                        </a:rPr>
                        <a:t>және</a:t>
                      </a:r>
                      <a:r>
                        <a:rPr lang="ru-RU" sz="800" b="0" i="0" u="none" strike="noStrike" cap="none" dirty="0">
                          <a:solidFill>
                            <a:schemeClr val="dk1"/>
                          </a:solidFill>
                          <a:latin typeface="+mn-lt"/>
                          <a:ea typeface="+mn-ea"/>
                          <a:cs typeface="+mn-cs"/>
                          <a:sym typeface="Arial"/>
                        </a:rPr>
                        <a:t> </a:t>
                      </a:r>
                      <a:r>
                        <a:rPr lang="ru-RU" sz="800" b="0" i="0" u="none" strike="noStrike" cap="none" dirty="0" err="1">
                          <a:solidFill>
                            <a:schemeClr val="dk1"/>
                          </a:solidFill>
                          <a:latin typeface="+mn-lt"/>
                          <a:ea typeface="+mn-ea"/>
                          <a:cs typeface="+mn-cs"/>
                          <a:sym typeface="Arial"/>
                        </a:rPr>
                        <a:t>ашық</a:t>
                      </a:r>
                      <a:r>
                        <a:rPr lang="ru-RU" sz="800" b="0" i="0" u="none" strike="noStrike" cap="none" dirty="0">
                          <a:solidFill>
                            <a:schemeClr val="dk1"/>
                          </a:solidFill>
                          <a:latin typeface="+mn-lt"/>
                          <a:ea typeface="+mn-ea"/>
                          <a:cs typeface="+mn-cs"/>
                          <a:sym typeface="Arial"/>
                        </a:rPr>
                        <a:t> </a:t>
                      </a:r>
                      <a:r>
                        <a:rPr lang="ru-RU" sz="800" b="0" i="0" u="none" strike="noStrike" cap="none" dirty="0" err="1">
                          <a:solidFill>
                            <a:schemeClr val="dk1"/>
                          </a:solidFill>
                          <a:latin typeface="+mn-lt"/>
                          <a:ea typeface="+mn-ea"/>
                          <a:cs typeface="+mn-cs"/>
                          <a:sym typeface="Arial"/>
                        </a:rPr>
                        <a:t>аумақтарды</a:t>
                      </a:r>
                      <a:r>
                        <a:rPr lang="ru-RU" sz="800" b="0" i="0" u="none" strike="noStrike" cap="none" dirty="0">
                          <a:solidFill>
                            <a:schemeClr val="dk1"/>
                          </a:solidFill>
                          <a:latin typeface="+mn-lt"/>
                          <a:ea typeface="+mn-ea"/>
                          <a:cs typeface="+mn-cs"/>
                          <a:sym typeface="Arial"/>
                        </a:rPr>
                        <a:t> </a:t>
                      </a:r>
                      <a:r>
                        <a:rPr lang="ru-RU" sz="800" b="0" i="0" u="none" strike="noStrike" cap="none" dirty="0" err="1">
                          <a:solidFill>
                            <a:schemeClr val="dk1"/>
                          </a:solidFill>
                          <a:latin typeface="+mn-lt"/>
                          <a:ea typeface="+mn-ea"/>
                          <a:cs typeface="+mn-cs"/>
                          <a:sym typeface="Arial"/>
                        </a:rPr>
                        <a:t>тазалаушылар</a:t>
                      </a:r>
                      <a:endParaRPr lang="ru-RU" sz="800" b="0" i="0" u="none" strike="noStrike" cap="none" dirty="0">
                        <a:solidFill>
                          <a:schemeClr val="dk1"/>
                        </a:solidFill>
                        <a:latin typeface="+mn-lt"/>
                        <a:ea typeface="+mn-ea"/>
                        <a:cs typeface="+mn-cs"/>
                        <a:sym typeface="Arial"/>
                      </a:endParaRPr>
                    </a:p>
                  </a:txBody>
                  <a:tcPr marL="9525" marR="9525" marT="9525" marB="0" anchor="ctr">
                    <a:lnB w="28575" cap="flat" cmpd="sng" algn="ctr">
                      <a:solidFill>
                        <a:schemeClr val="bg2"/>
                      </a:solidFill>
                      <a:prstDash val="solid"/>
                      <a:round/>
                      <a:headEnd type="none" w="med" len="med"/>
                      <a:tailEnd type="none" w="med" len="med"/>
                    </a:lnB>
                  </a:tcPr>
                </a:tc>
                <a:tc>
                  <a:txBody>
                    <a:bodyPr/>
                    <a:lstStyle/>
                    <a:p>
                      <a:pPr algn="ctr" fontAlgn="b"/>
                      <a:r>
                        <a:rPr lang="ru-RU" sz="900" b="0" i="1" u="none" strike="noStrike" cap="none" dirty="0">
                          <a:solidFill>
                            <a:schemeClr val="dk1"/>
                          </a:solidFill>
                          <a:latin typeface="+mn-lt"/>
                          <a:ea typeface="+mn-ea"/>
                          <a:cs typeface="+mn-cs"/>
                          <a:sym typeface="Arial"/>
                        </a:rPr>
                        <a:t>9116-0</a:t>
                      </a:r>
                    </a:p>
                  </a:txBody>
                  <a:tcPr marL="9525" marR="9525" marT="9525" marB="0" anchor="ctr">
                    <a:lnB w="28575" cap="flat" cmpd="sng" algn="ctr">
                      <a:solidFill>
                        <a:schemeClr val="bg2"/>
                      </a:solidFill>
                      <a:prstDash val="solid"/>
                      <a:round/>
                      <a:headEnd type="none" w="med" len="med"/>
                      <a:tailEnd type="none" w="med" len="med"/>
                    </a:lnB>
                  </a:tcPr>
                </a:tc>
                <a:tc>
                  <a:txBody>
                    <a:bodyPr/>
                    <a:lstStyle/>
                    <a:p>
                      <a:pPr algn="ctr" fontAlgn="ctr"/>
                      <a:r>
                        <a:rPr lang="ru-RU" sz="1050" b="1" i="0" u="none" strike="noStrike" cap="none" dirty="0">
                          <a:solidFill>
                            <a:schemeClr val="dk1"/>
                          </a:solidFill>
                          <a:latin typeface="+mn-lt"/>
                          <a:ea typeface="+mn-ea"/>
                          <a:cs typeface="+mn-cs"/>
                          <a:sym typeface="Arial"/>
                        </a:rPr>
                        <a:t>766</a:t>
                      </a:r>
                    </a:p>
                  </a:txBody>
                  <a:tcPr marL="9525" marR="9525" marT="9525" marB="0" anchor="ctr">
                    <a:lnB w="28575" cap="flat" cmpd="sng" algn="ctr">
                      <a:solidFill>
                        <a:schemeClr val="bg2"/>
                      </a:solidFill>
                      <a:prstDash val="solid"/>
                      <a:round/>
                      <a:headEnd type="none" w="med" len="med"/>
                      <a:tailEnd type="none" w="med" len="med"/>
                    </a:lnB>
                  </a:tcPr>
                </a:tc>
                <a:tc>
                  <a:txBody>
                    <a:bodyPr/>
                    <a:lstStyle/>
                    <a:p>
                      <a:pPr algn="ctr" fontAlgn="ctr"/>
                      <a:r>
                        <a:rPr lang="ru-RU" sz="900" b="0" i="0" u="none" strike="noStrike" cap="none">
                          <a:solidFill>
                            <a:schemeClr val="dk1"/>
                          </a:solidFill>
                          <a:latin typeface="+mn-lt"/>
                          <a:ea typeface="+mn-ea"/>
                          <a:cs typeface="+mn-cs"/>
                          <a:sym typeface="Arial"/>
                        </a:rPr>
                        <a:t>121</a:t>
                      </a:r>
                    </a:p>
                  </a:txBody>
                  <a:tcPr marL="9525" marR="9525" marT="9525" marB="0" anchor="ctr">
                    <a:lnB w="28575" cap="flat" cmpd="sng" algn="ctr">
                      <a:solidFill>
                        <a:schemeClr val="bg2"/>
                      </a:solidFill>
                      <a:prstDash val="solid"/>
                      <a:round/>
                      <a:headEnd type="none" w="med" len="med"/>
                      <a:tailEnd type="none" w="med" len="med"/>
                    </a:lnB>
                  </a:tcPr>
                </a:tc>
                <a:tc>
                  <a:txBody>
                    <a:bodyPr/>
                    <a:lstStyle/>
                    <a:p>
                      <a:pPr algn="ctr" fontAlgn="ctr"/>
                      <a:r>
                        <a:rPr lang="ru-RU" sz="900" b="0" i="0" u="none" strike="noStrike" cap="none">
                          <a:solidFill>
                            <a:schemeClr val="dk1"/>
                          </a:solidFill>
                          <a:latin typeface="+mn-lt"/>
                          <a:ea typeface="+mn-ea"/>
                          <a:cs typeface="+mn-cs"/>
                          <a:sym typeface="Arial"/>
                        </a:rPr>
                        <a:t>198</a:t>
                      </a:r>
                    </a:p>
                  </a:txBody>
                  <a:tcPr marL="9525" marR="9525" marT="9525" marB="0" anchor="ctr">
                    <a:lnB w="28575" cap="flat" cmpd="sng" algn="ctr">
                      <a:solidFill>
                        <a:schemeClr val="bg2"/>
                      </a:solidFill>
                      <a:prstDash val="solid"/>
                      <a:round/>
                      <a:headEnd type="none" w="med" len="med"/>
                      <a:tailEnd type="none" w="med" len="med"/>
                    </a:lnB>
                  </a:tcPr>
                </a:tc>
                <a:tc>
                  <a:txBody>
                    <a:bodyPr/>
                    <a:lstStyle/>
                    <a:p>
                      <a:pPr algn="ctr" fontAlgn="ctr"/>
                      <a:r>
                        <a:rPr lang="ru-RU" sz="900" b="0" i="0" u="none" strike="noStrike" cap="none">
                          <a:solidFill>
                            <a:schemeClr val="dk1"/>
                          </a:solidFill>
                          <a:latin typeface="+mn-lt"/>
                          <a:ea typeface="+mn-ea"/>
                          <a:cs typeface="+mn-cs"/>
                          <a:sym typeface="Arial"/>
                        </a:rPr>
                        <a:t>222</a:t>
                      </a:r>
                    </a:p>
                  </a:txBody>
                  <a:tcPr marL="9525" marR="9525" marT="9525" marB="0" anchor="ctr">
                    <a:lnB w="28575" cap="flat" cmpd="sng" algn="ctr">
                      <a:solidFill>
                        <a:schemeClr val="bg2"/>
                      </a:solidFill>
                      <a:prstDash val="solid"/>
                      <a:round/>
                      <a:headEnd type="none" w="med" len="med"/>
                      <a:tailEnd type="none" w="med" len="med"/>
                    </a:lnB>
                  </a:tcPr>
                </a:tc>
                <a:tc>
                  <a:txBody>
                    <a:bodyPr/>
                    <a:lstStyle/>
                    <a:p>
                      <a:pPr algn="ctr" fontAlgn="ctr"/>
                      <a:r>
                        <a:rPr lang="ru-RU" sz="900" b="0" i="0" u="none" strike="noStrike" cap="none" dirty="0">
                          <a:solidFill>
                            <a:schemeClr val="dk1"/>
                          </a:solidFill>
                          <a:latin typeface="+mn-lt"/>
                          <a:ea typeface="+mn-ea"/>
                          <a:cs typeface="+mn-cs"/>
                          <a:sym typeface="Arial"/>
                        </a:rPr>
                        <a:t>225</a:t>
                      </a:r>
                    </a:p>
                  </a:txBody>
                  <a:tcPr marL="9525" marR="9525" marT="9525" marB="0" anchor="ctr">
                    <a:lnB w="28575" cap="flat" cmpd="sng" algn="ctr">
                      <a:solidFill>
                        <a:schemeClr val="bg2"/>
                      </a:solidFill>
                      <a:prstDash val="solid"/>
                      <a:round/>
                      <a:headEnd type="none" w="med" len="med"/>
                      <a:tailEnd type="none" w="med" len="med"/>
                    </a:lnB>
                  </a:tcPr>
                </a:tc>
                <a:tc>
                  <a:txBody>
                    <a:bodyPr/>
                    <a:lstStyle/>
                    <a:p>
                      <a:pPr algn="ctr" fontAlgn="ctr"/>
                      <a:r>
                        <a:rPr lang="ru-RU" sz="1050" b="1" i="0" u="none" strike="noStrike" cap="none" dirty="0">
                          <a:solidFill>
                            <a:schemeClr val="dk1"/>
                          </a:solidFill>
                          <a:latin typeface="+mn-lt"/>
                          <a:ea typeface="+mn-ea"/>
                          <a:cs typeface="+mn-cs"/>
                          <a:sym typeface="Arial"/>
                        </a:rPr>
                        <a:t>2,2%</a:t>
                      </a:r>
                    </a:p>
                  </a:txBody>
                  <a:tcPr marL="9525" marR="9525" marT="9525" marB="0" anchor="ctr">
                    <a:lnB w="28575" cap="flat" cmpd="sng" algn="ctr">
                      <a:solidFill>
                        <a:schemeClr val="bg2"/>
                      </a:solidFill>
                      <a:prstDash val="solid"/>
                      <a:round/>
                      <a:headEnd type="none" w="med" len="med"/>
                      <a:tailEnd type="none" w="med" len="med"/>
                    </a:lnB>
                  </a:tcPr>
                </a:tc>
                <a:extLst>
                  <a:ext uri="{0D108BD9-81ED-4DB2-BD59-A6C34878D82A}">
                    <a16:rowId xmlns:a16="http://schemas.microsoft.com/office/drawing/2014/main" val="1891601564"/>
                  </a:ext>
                </a:extLst>
              </a:tr>
              <a:tr h="252035">
                <a:tc rowSpan="5">
                  <a:txBody>
                    <a:bodyPr/>
                    <a:lstStyle/>
                    <a:p>
                      <a:pPr algn="ctr"/>
                      <a:r>
                        <a:rPr lang="ru-RU" sz="1100" dirty="0"/>
                        <a:t>2020</a:t>
                      </a:r>
                      <a:endParaRPr lang="ru-KZ" sz="1100" dirty="0"/>
                    </a:p>
                  </a:txBody>
                  <a:tcPr anchor="ctr">
                    <a:lnT w="28575" cap="flat" cmpd="sng" algn="ctr">
                      <a:solidFill>
                        <a:schemeClr val="bg2"/>
                      </a:solidFill>
                      <a:prstDash val="solid"/>
                      <a:round/>
                      <a:headEnd type="none" w="med" len="med"/>
                      <a:tailEnd type="none" w="med" len="med"/>
                    </a:lnT>
                    <a:lnB w="28575" cap="flat" cmpd="sng" algn="ctr">
                      <a:solidFill>
                        <a:schemeClr val="bg2"/>
                      </a:solidFill>
                      <a:prstDash val="solid"/>
                      <a:round/>
                      <a:headEnd type="none" w="med" len="med"/>
                      <a:tailEnd type="none" w="med" len="med"/>
                    </a:lnB>
                  </a:tcPr>
                </a:tc>
                <a:tc>
                  <a:txBody>
                    <a:bodyPr/>
                    <a:lstStyle/>
                    <a:p>
                      <a:pPr marL="72000" algn="l" fontAlgn="b"/>
                      <a:r>
                        <a:rPr lang="ru-RU" sz="800" b="0" i="0" u="none" strike="noStrike" cap="none" dirty="0">
                          <a:solidFill>
                            <a:schemeClr val="dk1"/>
                          </a:solidFill>
                          <a:latin typeface="+mn-lt"/>
                          <a:ea typeface="+mn-ea"/>
                          <a:cs typeface="+mn-cs"/>
                          <a:sym typeface="Arial"/>
                        </a:rPr>
                        <a:t>1 </a:t>
                      </a:r>
                      <a:r>
                        <a:rPr lang="ru-RU" sz="800" b="0" i="0" u="none" strike="noStrike" cap="none" dirty="0" err="1">
                          <a:solidFill>
                            <a:schemeClr val="dk1"/>
                          </a:solidFill>
                          <a:latin typeface="+mn-lt"/>
                          <a:ea typeface="+mn-ea"/>
                          <a:cs typeface="+mn-cs"/>
                          <a:sym typeface="Arial"/>
                        </a:rPr>
                        <a:t>Басқа</a:t>
                      </a:r>
                      <a:r>
                        <a:rPr lang="ru-RU" sz="800" b="0" i="0" u="none" strike="noStrike" cap="none" dirty="0">
                          <a:solidFill>
                            <a:schemeClr val="dk1"/>
                          </a:solidFill>
                          <a:latin typeface="+mn-lt"/>
                          <a:ea typeface="+mn-ea"/>
                          <a:cs typeface="+mn-cs"/>
                          <a:sym typeface="Arial"/>
                        </a:rPr>
                        <a:t> да </a:t>
                      </a:r>
                      <a:r>
                        <a:rPr lang="ru-RU" sz="800" b="0" i="0" u="none" strike="noStrike" cap="none" dirty="0" err="1">
                          <a:solidFill>
                            <a:schemeClr val="dk1"/>
                          </a:solidFill>
                          <a:latin typeface="+mn-lt"/>
                          <a:ea typeface="+mn-ea"/>
                          <a:cs typeface="+mn-cs"/>
                          <a:sym typeface="Arial"/>
                        </a:rPr>
                        <a:t>біліктілігі</a:t>
                      </a:r>
                      <a:r>
                        <a:rPr lang="ru-RU" sz="800" b="0" i="0" u="none" strike="noStrike" cap="none" dirty="0">
                          <a:solidFill>
                            <a:schemeClr val="dk1"/>
                          </a:solidFill>
                          <a:latin typeface="+mn-lt"/>
                          <a:ea typeface="+mn-ea"/>
                          <a:cs typeface="+mn-cs"/>
                          <a:sym typeface="Arial"/>
                        </a:rPr>
                        <a:t> </a:t>
                      </a:r>
                      <a:r>
                        <a:rPr lang="ru-RU" sz="800" b="0" i="0" u="none" strike="noStrike" cap="none" dirty="0" err="1">
                          <a:solidFill>
                            <a:schemeClr val="dk1"/>
                          </a:solidFill>
                          <a:latin typeface="+mn-lt"/>
                          <a:ea typeface="+mn-ea"/>
                          <a:cs typeface="+mn-cs"/>
                          <a:sym typeface="Arial"/>
                        </a:rPr>
                        <a:t>жоқ</a:t>
                      </a:r>
                      <a:r>
                        <a:rPr lang="ru-RU" sz="800" b="0" i="0" u="none" strike="noStrike" cap="none" dirty="0">
                          <a:solidFill>
                            <a:schemeClr val="dk1"/>
                          </a:solidFill>
                          <a:latin typeface="+mn-lt"/>
                          <a:ea typeface="+mn-ea"/>
                          <a:cs typeface="+mn-cs"/>
                          <a:sym typeface="Arial"/>
                        </a:rPr>
                        <a:t> </a:t>
                      </a:r>
                      <a:r>
                        <a:rPr lang="ru-RU" sz="800" b="0" i="0" u="none" strike="noStrike" cap="none" dirty="0" err="1">
                          <a:solidFill>
                            <a:schemeClr val="dk1"/>
                          </a:solidFill>
                          <a:latin typeface="+mn-lt"/>
                          <a:ea typeface="+mn-ea"/>
                          <a:cs typeface="+mn-cs"/>
                          <a:sym typeface="Arial"/>
                        </a:rPr>
                        <a:t>жұмысшылар</a:t>
                      </a:r>
                      <a:endParaRPr lang="ru-RU" sz="800" b="0" i="0" u="none" strike="noStrike" cap="none" dirty="0">
                        <a:solidFill>
                          <a:schemeClr val="dk1"/>
                        </a:solidFill>
                        <a:latin typeface="+mn-lt"/>
                        <a:ea typeface="+mn-ea"/>
                        <a:cs typeface="+mn-cs"/>
                        <a:sym typeface="Arial"/>
                      </a:endParaRPr>
                    </a:p>
                  </a:txBody>
                  <a:tcPr marL="9525" marR="9525" marT="9525" marB="0" anchor="ctr">
                    <a:lnT w="28575" cap="flat" cmpd="sng" algn="ctr">
                      <a:solidFill>
                        <a:schemeClr val="bg2"/>
                      </a:solidFill>
                      <a:prstDash val="solid"/>
                      <a:round/>
                      <a:headEnd type="none" w="med" len="med"/>
                      <a:tailEnd type="none" w="med" len="med"/>
                    </a:lnT>
                  </a:tcPr>
                </a:tc>
                <a:tc>
                  <a:txBody>
                    <a:bodyPr/>
                    <a:lstStyle/>
                    <a:p>
                      <a:pPr algn="ctr" fontAlgn="b"/>
                      <a:r>
                        <a:rPr lang="ru-RU" sz="900" b="0" i="1" u="none" strike="noStrike" cap="none" dirty="0">
                          <a:solidFill>
                            <a:schemeClr val="dk1"/>
                          </a:solidFill>
                          <a:latin typeface="+mn-lt"/>
                          <a:ea typeface="+mn-ea"/>
                          <a:cs typeface="+mn-cs"/>
                          <a:sym typeface="Arial"/>
                        </a:rPr>
                        <a:t>9629-9</a:t>
                      </a:r>
                    </a:p>
                  </a:txBody>
                  <a:tcPr marL="9525" marR="9525" marT="9525" marB="0" anchor="ctr">
                    <a:lnT w="28575" cap="flat" cmpd="sng" algn="ctr">
                      <a:solidFill>
                        <a:schemeClr val="bg2"/>
                      </a:solidFill>
                      <a:prstDash val="solid"/>
                      <a:round/>
                      <a:headEnd type="none" w="med" len="med"/>
                      <a:tailEnd type="none" w="med" len="med"/>
                    </a:lnT>
                  </a:tcPr>
                </a:tc>
                <a:tc>
                  <a:txBody>
                    <a:bodyPr/>
                    <a:lstStyle/>
                    <a:p>
                      <a:pPr algn="ctr" fontAlgn="ctr"/>
                      <a:r>
                        <a:rPr lang="ru-RU" sz="1050" b="1" i="0" u="none" strike="noStrike" cap="none" dirty="0">
                          <a:solidFill>
                            <a:schemeClr val="dk1"/>
                          </a:solidFill>
                          <a:latin typeface="+mn-lt"/>
                          <a:ea typeface="+mn-ea"/>
                          <a:cs typeface="+mn-cs"/>
                          <a:sym typeface="Arial"/>
                        </a:rPr>
                        <a:t>9 493</a:t>
                      </a:r>
                    </a:p>
                  </a:txBody>
                  <a:tcPr marL="9525" marR="9525" marT="9525" marB="0" anchor="ctr">
                    <a:lnT w="28575" cap="flat" cmpd="sng" algn="ctr">
                      <a:solidFill>
                        <a:schemeClr val="bg2"/>
                      </a:solidFill>
                      <a:prstDash val="solid"/>
                      <a:round/>
                      <a:headEnd type="none" w="med" len="med"/>
                      <a:tailEnd type="none" w="med" len="med"/>
                    </a:lnT>
                  </a:tcPr>
                </a:tc>
                <a:tc>
                  <a:txBody>
                    <a:bodyPr/>
                    <a:lstStyle/>
                    <a:p>
                      <a:pPr algn="ctr" fontAlgn="ctr"/>
                      <a:r>
                        <a:rPr lang="ru-RU" sz="900" b="0" i="0" u="none" strike="noStrike" cap="none" dirty="0">
                          <a:solidFill>
                            <a:schemeClr val="dk1"/>
                          </a:solidFill>
                          <a:latin typeface="+mn-lt"/>
                          <a:ea typeface="+mn-ea"/>
                          <a:cs typeface="+mn-cs"/>
                          <a:sym typeface="Arial"/>
                        </a:rPr>
                        <a:t>444</a:t>
                      </a:r>
                    </a:p>
                  </a:txBody>
                  <a:tcPr marL="9525" marR="9525" marT="9525" marB="0" anchor="ctr">
                    <a:lnT w="28575" cap="flat" cmpd="sng" algn="ctr">
                      <a:solidFill>
                        <a:schemeClr val="bg2"/>
                      </a:solidFill>
                      <a:prstDash val="solid"/>
                      <a:round/>
                      <a:headEnd type="none" w="med" len="med"/>
                      <a:tailEnd type="none" w="med" len="med"/>
                    </a:lnT>
                  </a:tcPr>
                </a:tc>
                <a:tc>
                  <a:txBody>
                    <a:bodyPr/>
                    <a:lstStyle/>
                    <a:p>
                      <a:pPr algn="ctr" fontAlgn="ctr"/>
                      <a:r>
                        <a:rPr lang="ru-RU" sz="900" b="0" i="0" u="none" strike="noStrike" cap="none">
                          <a:solidFill>
                            <a:schemeClr val="dk1"/>
                          </a:solidFill>
                          <a:latin typeface="+mn-lt"/>
                          <a:ea typeface="+mn-ea"/>
                          <a:cs typeface="+mn-cs"/>
                          <a:sym typeface="Arial"/>
                        </a:rPr>
                        <a:t>3 787</a:t>
                      </a:r>
                    </a:p>
                  </a:txBody>
                  <a:tcPr marL="9525" marR="9525" marT="9525" marB="0" anchor="ctr">
                    <a:lnT w="28575" cap="flat" cmpd="sng" algn="ctr">
                      <a:solidFill>
                        <a:schemeClr val="bg2"/>
                      </a:solidFill>
                      <a:prstDash val="solid"/>
                      <a:round/>
                      <a:headEnd type="none" w="med" len="med"/>
                      <a:tailEnd type="none" w="med" len="med"/>
                    </a:lnT>
                  </a:tcPr>
                </a:tc>
                <a:tc>
                  <a:txBody>
                    <a:bodyPr/>
                    <a:lstStyle/>
                    <a:p>
                      <a:pPr algn="ctr" fontAlgn="ctr"/>
                      <a:r>
                        <a:rPr lang="ru-RU" sz="900" b="0" i="0" u="none" strike="noStrike" cap="none">
                          <a:solidFill>
                            <a:schemeClr val="dk1"/>
                          </a:solidFill>
                          <a:latin typeface="+mn-lt"/>
                          <a:ea typeface="+mn-ea"/>
                          <a:cs typeface="+mn-cs"/>
                          <a:sym typeface="Arial"/>
                        </a:rPr>
                        <a:t>2 447</a:t>
                      </a:r>
                    </a:p>
                  </a:txBody>
                  <a:tcPr marL="9525" marR="9525" marT="9525" marB="0" anchor="ctr">
                    <a:lnT w="28575" cap="flat" cmpd="sng" algn="ctr">
                      <a:solidFill>
                        <a:schemeClr val="bg2"/>
                      </a:solidFill>
                      <a:prstDash val="solid"/>
                      <a:round/>
                      <a:headEnd type="none" w="med" len="med"/>
                      <a:tailEnd type="none" w="med" len="med"/>
                    </a:lnT>
                  </a:tcPr>
                </a:tc>
                <a:tc>
                  <a:txBody>
                    <a:bodyPr/>
                    <a:lstStyle/>
                    <a:p>
                      <a:pPr algn="ctr" fontAlgn="ctr"/>
                      <a:r>
                        <a:rPr lang="ru-RU" sz="900" b="0" i="0" u="none" strike="noStrike" cap="none">
                          <a:solidFill>
                            <a:schemeClr val="dk1"/>
                          </a:solidFill>
                          <a:latin typeface="+mn-lt"/>
                          <a:ea typeface="+mn-ea"/>
                          <a:cs typeface="+mn-cs"/>
                          <a:sym typeface="Arial"/>
                        </a:rPr>
                        <a:t>2 815</a:t>
                      </a:r>
                    </a:p>
                  </a:txBody>
                  <a:tcPr marL="9525" marR="9525" marT="9525" marB="0" anchor="ctr">
                    <a:lnT w="28575" cap="flat" cmpd="sng" algn="ctr">
                      <a:solidFill>
                        <a:schemeClr val="bg2"/>
                      </a:solidFill>
                      <a:prstDash val="solid"/>
                      <a:round/>
                      <a:headEnd type="none" w="med" len="med"/>
                      <a:tailEnd type="none" w="med" len="med"/>
                    </a:lnT>
                  </a:tcPr>
                </a:tc>
                <a:tc>
                  <a:txBody>
                    <a:bodyPr/>
                    <a:lstStyle/>
                    <a:p>
                      <a:pPr algn="ctr" fontAlgn="ctr"/>
                      <a:r>
                        <a:rPr lang="ru-RU" sz="1050" b="1" i="0" u="none" strike="noStrike" cap="none" dirty="0">
                          <a:solidFill>
                            <a:schemeClr val="dk1"/>
                          </a:solidFill>
                          <a:latin typeface="+mn-lt"/>
                          <a:ea typeface="+mn-ea"/>
                          <a:cs typeface="+mn-cs"/>
                          <a:sym typeface="Arial"/>
                        </a:rPr>
                        <a:t>19,6%</a:t>
                      </a:r>
                    </a:p>
                  </a:txBody>
                  <a:tcPr marL="9525" marR="9525" marT="9525" marB="0" anchor="ctr">
                    <a:lnT w="28575" cap="flat" cmpd="sng" algn="ctr">
                      <a:solidFill>
                        <a:schemeClr val="bg2"/>
                      </a:solidFill>
                      <a:prstDash val="solid"/>
                      <a:round/>
                      <a:headEnd type="none" w="med" len="med"/>
                      <a:tailEnd type="none" w="med" len="med"/>
                    </a:lnT>
                  </a:tcPr>
                </a:tc>
                <a:extLst>
                  <a:ext uri="{0D108BD9-81ED-4DB2-BD59-A6C34878D82A}">
                    <a16:rowId xmlns:a16="http://schemas.microsoft.com/office/drawing/2014/main" val="1385719993"/>
                  </a:ext>
                </a:extLst>
              </a:tr>
              <a:tr h="252035">
                <a:tc vMerge="1">
                  <a:txBody>
                    <a:bodyPr/>
                    <a:lstStyle/>
                    <a:p>
                      <a:endParaRPr lang="ru-KZ" sz="1100" dirty="0"/>
                    </a:p>
                  </a:txBody>
                  <a:tcPr/>
                </a:tc>
                <a:tc>
                  <a:txBody>
                    <a:bodyPr/>
                    <a:lstStyle/>
                    <a:p>
                      <a:pPr marL="72000" algn="l" fontAlgn="b"/>
                      <a:r>
                        <a:rPr lang="ru-RU" sz="800" b="0" i="0" u="none" strike="noStrike" cap="none" dirty="0">
                          <a:solidFill>
                            <a:schemeClr val="dk1"/>
                          </a:solidFill>
                          <a:latin typeface="+mn-lt"/>
                          <a:ea typeface="+mn-ea"/>
                          <a:cs typeface="+mn-cs"/>
                          <a:sym typeface="Arial"/>
                        </a:rPr>
                        <a:t>2 </a:t>
                      </a:r>
                      <a:r>
                        <a:rPr lang="ru-RU" sz="800" b="0" i="0" u="none" strike="noStrike" cap="none" dirty="0" err="1">
                          <a:solidFill>
                            <a:schemeClr val="dk1"/>
                          </a:solidFill>
                          <a:latin typeface="+mn-lt"/>
                          <a:ea typeface="+mn-ea"/>
                          <a:cs typeface="+mn-cs"/>
                          <a:sym typeface="Arial"/>
                        </a:rPr>
                        <a:t>Тракторшылар</a:t>
                      </a:r>
                      <a:endParaRPr lang="ru-RU" sz="800" b="0" i="0" u="none" strike="noStrike" cap="none" dirty="0">
                        <a:solidFill>
                          <a:schemeClr val="dk1"/>
                        </a:solidFill>
                        <a:latin typeface="+mn-lt"/>
                        <a:ea typeface="+mn-ea"/>
                        <a:cs typeface="+mn-cs"/>
                        <a:sym typeface="Arial"/>
                      </a:endParaRPr>
                    </a:p>
                  </a:txBody>
                  <a:tcPr marL="9525" marR="9525" marT="9525" marB="0" anchor="ctr"/>
                </a:tc>
                <a:tc>
                  <a:txBody>
                    <a:bodyPr/>
                    <a:lstStyle/>
                    <a:p>
                      <a:pPr algn="ctr" fontAlgn="b"/>
                      <a:r>
                        <a:rPr lang="ru-RU" sz="900" b="0" i="1" u="none" strike="noStrike" cap="none" dirty="0">
                          <a:solidFill>
                            <a:schemeClr val="dk1"/>
                          </a:solidFill>
                          <a:latin typeface="+mn-lt"/>
                          <a:ea typeface="+mn-ea"/>
                          <a:cs typeface="+mn-cs"/>
                          <a:sym typeface="Arial"/>
                        </a:rPr>
                        <a:t>8341-1</a:t>
                      </a:r>
                    </a:p>
                  </a:txBody>
                  <a:tcPr marL="9525" marR="9525" marT="9525" marB="0" anchor="ctr"/>
                </a:tc>
                <a:tc>
                  <a:txBody>
                    <a:bodyPr/>
                    <a:lstStyle/>
                    <a:p>
                      <a:pPr algn="ctr" fontAlgn="ctr"/>
                      <a:r>
                        <a:rPr lang="ru-RU" sz="1050" b="1" i="0" u="none" strike="noStrike" cap="none">
                          <a:solidFill>
                            <a:schemeClr val="dk1"/>
                          </a:solidFill>
                          <a:latin typeface="+mn-lt"/>
                          <a:ea typeface="+mn-ea"/>
                          <a:cs typeface="+mn-cs"/>
                          <a:sym typeface="Arial"/>
                        </a:rPr>
                        <a:t>1 412</a:t>
                      </a:r>
                    </a:p>
                  </a:txBody>
                  <a:tcPr marL="9525" marR="9525" marT="9525" marB="0" anchor="ctr"/>
                </a:tc>
                <a:tc>
                  <a:txBody>
                    <a:bodyPr/>
                    <a:lstStyle/>
                    <a:p>
                      <a:pPr algn="ctr" fontAlgn="ctr"/>
                      <a:r>
                        <a:rPr lang="ru-RU" sz="900" b="0" i="0" u="none" strike="noStrike" cap="none">
                          <a:solidFill>
                            <a:schemeClr val="dk1"/>
                          </a:solidFill>
                          <a:latin typeface="+mn-lt"/>
                          <a:ea typeface="+mn-ea"/>
                          <a:cs typeface="+mn-cs"/>
                          <a:sym typeface="Arial"/>
                        </a:rPr>
                        <a:t>186</a:t>
                      </a:r>
                    </a:p>
                  </a:txBody>
                  <a:tcPr marL="9525" marR="9525" marT="9525" marB="0" anchor="ctr"/>
                </a:tc>
                <a:tc>
                  <a:txBody>
                    <a:bodyPr/>
                    <a:lstStyle/>
                    <a:p>
                      <a:pPr algn="ctr" fontAlgn="ctr"/>
                      <a:r>
                        <a:rPr lang="ru-RU" sz="900" b="0" i="0" u="none" strike="noStrike" cap="none" dirty="0">
                          <a:solidFill>
                            <a:schemeClr val="dk1"/>
                          </a:solidFill>
                          <a:latin typeface="+mn-lt"/>
                          <a:ea typeface="+mn-ea"/>
                          <a:cs typeface="+mn-cs"/>
                          <a:sym typeface="Arial"/>
                        </a:rPr>
                        <a:t>572</a:t>
                      </a:r>
                    </a:p>
                  </a:txBody>
                  <a:tcPr marL="9525" marR="9525" marT="9525" marB="0" anchor="ctr"/>
                </a:tc>
                <a:tc>
                  <a:txBody>
                    <a:bodyPr/>
                    <a:lstStyle/>
                    <a:p>
                      <a:pPr algn="ctr" fontAlgn="ctr"/>
                      <a:r>
                        <a:rPr lang="ru-RU" sz="900" b="0" i="0" u="none" strike="noStrike" cap="none">
                          <a:solidFill>
                            <a:schemeClr val="dk1"/>
                          </a:solidFill>
                          <a:latin typeface="+mn-lt"/>
                          <a:ea typeface="+mn-ea"/>
                          <a:cs typeface="+mn-cs"/>
                          <a:sym typeface="Arial"/>
                        </a:rPr>
                        <a:t>505</a:t>
                      </a:r>
                    </a:p>
                  </a:txBody>
                  <a:tcPr marL="9525" marR="9525" marT="9525" marB="0" anchor="ctr"/>
                </a:tc>
                <a:tc>
                  <a:txBody>
                    <a:bodyPr/>
                    <a:lstStyle/>
                    <a:p>
                      <a:pPr algn="ctr" fontAlgn="ctr"/>
                      <a:r>
                        <a:rPr lang="ru-RU" sz="900" b="0" i="0" u="none" strike="noStrike" cap="none">
                          <a:solidFill>
                            <a:schemeClr val="dk1"/>
                          </a:solidFill>
                          <a:latin typeface="+mn-lt"/>
                          <a:ea typeface="+mn-ea"/>
                          <a:cs typeface="+mn-cs"/>
                          <a:sym typeface="Arial"/>
                        </a:rPr>
                        <a:t>149</a:t>
                      </a:r>
                    </a:p>
                  </a:txBody>
                  <a:tcPr marL="9525" marR="9525" marT="9525" marB="0" anchor="ctr"/>
                </a:tc>
                <a:tc>
                  <a:txBody>
                    <a:bodyPr/>
                    <a:lstStyle/>
                    <a:p>
                      <a:pPr algn="ctr" fontAlgn="ctr"/>
                      <a:r>
                        <a:rPr lang="ru-RU" sz="1050" b="1" i="0" u="none" strike="noStrike" cap="none" dirty="0">
                          <a:solidFill>
                            <a:schemeClr val="dk1"/>
                          </a:solidFill>
                          <a:latin typeface="+mn-lt"/>
                          <a:ea typeface="+mn-ea"/>
                          <a:cs typeface="+mn-cs"/>
                          <a:sym typeface="Arial"/>
                        </a:rPr>
                        <a:t>2,9%</a:t>
                      </a:r>
                    </a:p>
                  </a:txBody>
                  <a:tcPr marL="9525" marR="9525" marT="9525" marB="0" anchor="ctr"/>
                </a:tc>
                <a:extLst>
                  <a:ext uri="{0D108BD9-81ED-4DB2-BD59-A6C34878D82A}">
                    <a16:rowId xmlns:a16="http://schemas.microsoft.com/office/drawing/2014/main" val="4184679391"/>
                  </a:ext>
                </a:extLst>
              </a:tr>
              <a:tr h="252035">
                <a:tc vMerge="1">
                  <a:txBody>
                    <a:bodyPr/>
                    <a:lstStyle/>
                    <a:p>
                      <a:endParaRPr lang="ru-KZ" sz="1100" dirty="0"/>
                    </a:p>
                  </a:txBody>
                  <a:tcPr/>
                </a:tc>
                <a:tc>
                  <a:txBody>
                    <a:bodyPr/>
                    <a:lstStyle/>
                    <a:p>
                      <a:pPr marL="72000" algn="l" fontAlgn="b"/>
                      <a:r>
                        <a:rPr lang="ru-RU" sz="800" b="0" i="0" u="none" strike="noStrike" cap="none" dirty="0">
                          <a:solidFill>
                            <a:schemeClr val="dk1"/>
                          </a:solidFill>
                          <a:latin typeface="+mn-lt"/>
                          <a:ea typeface="+mn-ea"/>
                          <a:cs typeface="+mn-cs"/>
                          <a:sym typeface="Arial"/>
                        </a:rPr>
                        <a:t>3 Жеке </a:t>
                      </a:r>
                      <a:r>
                        <a:rPr lang="ru-RU" sz="800" b="0" i="0" u="none" strike="noStrike" cap="none" dirty="0" err="1">
                          <a:solidFill>
                            <a:schemeClr val="dk1"/>
                          </a:solidFill>
                          <a:latin typeface="+mn-lt"/>
                          <a:ea typeface="+mn-ea"/>
                          <a:cs typeface="+mn-cs"/>
                          <a:sym typeface="Arial"/>
                        </a:rPr>
                        <a:t>жүргізушілер</a:t>
                      </a:r>
                      <a:r>
                        <a:rPr lang="ru-RU" sz="800" b="0" i="0" u="none" strike="noStrike" cap="none" dirty="0">
                          <a:solidFill>
                            <a:schemeClr val="dk1"/>
                          </a:solidFill>
                          <a:latin typeface="+mn-lt"/>
                          <a:ea typeface="+mn-ea"/>
                          <a:cs typeface="+mn-cs"/>
                          <a:sym typeface="Arial"/>
                        </a:rPr>
                        <a:t> мен </a:t>
                      </a:r>
                      <a:r>
                        <a:rPr lang="ru-RU" sz="800" b="0" i="0" u="none" strike="noStrike" cap="none" dirty="0" err="1">
                          <a:solidFill>
                            <a:schemeClr val="dk1"/>
                          </a:solidFill>
                          <a:latin typeface="+mn-lt"/>
                          <a:ea typeface="+mn-ea"/>
                          <a:cs typeface="+mn-cs"/>
                          <a:sym typeface="Arial"/>
                        </a:rPr>
                        <a:t>шопырлар</a:t>
                      </a:r>
                      <a:endParaRPr lang="ru-RU" sz="800" b="0" i="0" u="none" strike="noStrike" cap="none" dirty="0">
                        <a:solidFill>
                          <a:schemeClr val="dk1"/>
                        </a:solidFill>
                        <a:latin typeface="+mn-lt"/>
                        <a:ea typeface="+mn-ea"/>
                        <a:cs typeface="+mn-cs"/>
                        <a:sym typeface="Arial"/>
                      </a:endParaRPr>
                    </a:p>
                  </a:txBody>
                  <a:tcPr marL="9525" marR="9525" marT="9525" marB="0" anchor="ctr"/>
                </a:tc>
                <a:tc>
                  <a:txBody>
                    <a:bodyPr/>
                    <a:lstStyle/>
                    <a:p>
                      <a:pPr algn="ctr" fontAlgn="b"/>
                      <a:r>
                        <a:rPr lang="ru-RU" sz="900" b="0" i="1" u="none" strike="noStrike" cap="none" dirty="0">
                          <a:solidFill>
                            <a:schemeClr val="dk1"/>
                          </a:solidFill>
                          <a:latin typeface="+mn-lt"/>
                          <a:ea typeface="+mn-ea"/>
                          <a:cs typeface="+mn-cs"/>
                          <a:sym typeface="Arial"/>
                        </a:rPr>
                        <a:t>8322-2</a:t>
                      </a:r>
                    </a:p>
                  </a:txBody>
                  <a:tcPr marL="9525" marR="9525" marT="9525" marB="0" anchor="ctr"/>
                </a:tc>
                <a:tc>
                  <a:txBody>
                    <a:bodyPr/>
                    <a:lstStyle/>
                    <a:p>
                      <a:pPr algn="ctr" fontAlgn="ctr"/>
                      <a:r>
                        <a:rPr lang="ru-RU" sz="1050" b="1" i="0" u="none" strike="noStrike" cap="none" dirty="0">
                          <a:solidFill>
                            <a:schemeClr val="dk1"/>
                          </a:solidFill>
                          <a:latin typeface="+mn-lt"/>
                          <a:ea typeface="+mn-ea"/>
                          <a:cs typeface="+mn-cs"/>
                          <a:sym typeface="Arial"/>
                        </a:rPr>
                        <a:t>1 056</a:t>
                      </a:r>
                    </a:p>
                  </a:txBody>
                  <a:tcPr marL="9525" marR="9525" marT="9525" marB="0" anchor="ctr"/>
                </a:tc>
                <a:tc>
                  <a:txBody>
                    <a:bodyPr/>
                    <a:lstStyle/>
                    <a:p>
                      <a:pPr algn="ctr" fontAlgn="ctr"/>
                      <a:r>
                        <a:rPr lang="ru-RU" sz="900" b="0" i="0" u="none" strike="noStrike" cap="none">
                          <a:solidFill>
                            <a:schemeClr val="dk1"/>
                          </a:solidFill>
                          <a:latin typeface="+mn-lt"/>
                          <a:ea typeface="+mn-ea"/>
                          <a:cs typeface="+mn-cs"/>
                          <a:sym typeface="Arial"/>
                        </a:rPr>
                        <a:t>111</a:t>
                      </a:r>
                    </a:p>
                  </a:txBody>
                  <a:tcPr marL="9525" marR="9525" marT="9525" marB="0" anchor="ctr"/>
                </a:tc>
                <a:tc>
                  <a:txBody>
                    <a:bodyPr/>
                    <a:lstStyle/>
                    <a:p>
                      <a:pPr algn="ctr" fontAlgn="ctr"/>
                      <a:r>
                        <a:rPr lang="ru-RU" sz="900" b="0" i="0" u="none" strike="noStrike" cap="none" dirty="0">
                          <a:solidFill>
                            <a:schemeClr val="dk1"/>
                          </a:solidFill>
                          <a:latin typeface="+mn-lt"/>
                          <a:ea typeface="+mn-ea"/>
                          <a:cs typeface="+mn-cs"/>
                          <a:sym typeface="Arial"/>
                        </a:rPr>
                        <a:t>286</a:t>
                      </a:r>
                    </a:p>
                  </a:txBody>
                  <a:tcPr marL="9525" marR="9525" marT="9525" marB="0" anchor="ctr"/>
                </a:tc>
                <a:tc>
                  <a:txBody>
                    <a:bodyPr/>
                    <a:lstStyle/>
                    <a:p>
                      <a:pPr algn="ctr" fontAlgn="ctr"/>
                      <a:r>
                        <a:rPr lang="ru-RU" sz="900" b="0" i="0" u="none" strike="noStrike" cap="none" dirty="0">
                          <a:solidFill>
                            <a:schemeClr val="dk1"/>
                          </a:solidFill>
                          <a:latin typeface="+mn-lt"/>
                          <a:ea typeface="+mn-ea"/>
                          <a:cs typeface="+mn-cs"/>
                          <a:sym typeface="Arial"/>
                        </a:rPr>
                        <a:t>469</a:t>
                      </a:r>
                    </a:p>
                  </a:txBody>
                  <a:tcPr marL="9525" marR="9525" marT="9525" marB="0" anchor="ctr"/>
                </a:tc>
                <a:tc>
                  <a:txBody>
                    <a:bodyPr/>
                    <a:lstStyle/>
                    <a:p>
                      <a:pPr algn="ctr" fontAlgn="ctr"/>
                      <a:r>
                        <a:rPr lang="ru-RU" sz="900" b="0" i="0" u="none" strike="noStrike" cap="none">
                          <a:solidFill>
                            <a:schemeClr val="dk1"/>
                          </a:solidFill>
                          <a:latin typeface="+mn-lt"/>
                          <a:ea typeface="+mn-ea"/>
                          <a:cs typeface="+mn-cs"/>
                          <a:sym typeface="Arial"/>
                        </a:rPr>
                        <a:t>190</a:t>
                      </a:r>
                    </a:p>
                  </a:txBody>
                  <a:tcPr marL="9525" marR="9525" marT="9525" marB="0" anchor="ctr"/>
                </a:tc>
                <a:tc>
                  <a:txBody>
                    <a:bodyPr/>
                    <a:lstStyle/>
                    <a:p>
                      <a:pPr algn="ctr" fontAlgn="ctr"/>
                      <a:r>
                        <a:rPr lang="ru-RU" sz="1050" b="1" i="0" u="none" strike="noStrike" cap="none" dirty="0">
                          <a:solidFill>
                            <a:schemeClr val="dk1"/>
                          </a:solidFill>
                          <a:latin typeface="+mn-lt"/>
                          <a:ea typeface="+mn-ea"/>
                          <a:cs typeface="+mn-cs"/>
                          <a:sym typeface="Arial"/>
                        </a:rPr>
                        <a:t>2,2%</a:t>
                      </a:r>
                    </a:p>
                  </a:txBody>
                  <a:tcPr marL="9525" marR="9525" marT="9525" marB="0" anchor="ctr"/>
                </a:tc>
                <a:extLst>
                  <a:ext uri="{0D108BD9-81ED-4DB2-BD59-A6C34878D82A}">
                    <a16:rowId xmlns:a16="http://schemas.microsoft.com/office/drawing/2014/main" val="1073052614"/>
                  </a:ext>
                </a:extLst>
              </a:tr>
              <a:tr h="252035">
                <a:tc vMerge="1">
                  <a:txBody>
                    <a:bodyPr/>
                    <a:lstStyle/>
                    <a:p>
                      <a:endParaRPr lang="ru-KZ" sz="1100" dirty="0"/>
                    </a:p>
                  </a:txBody>
                  <a:tcPr/>
                </a:tc>
                <a:tc>
                  <a:txBody>
                    <a:bodyPr/>
                    <a:lstStyle/>
                    <a:p>
                      <a:pPr marL="72000" algn="l" fontAlgn="b"/>
                      <a:r>
                        <a:rPr lang="ru-RU" sz="800" b="0" i="0" u="none" strike="noStrike" cap="none" dirty="0">
                          <a:solidFill>
                            <a:schemeClr val="dk1"/>
                          </a:solidFill>
                          <a:latin typeface="+mn-lt"/>
                          <a:ea typeface="+mn-ea"/>
                          <a:cs typeface="+mn-cs"/>
                          <a:sym typeface="Arial"/>
                        </a:rPr>
                        <a:t>4 </a:t>
                      </a:r>
                      <a:r>
                        <a:rPr lang="ru-RU" sz="800" b="0" i="0" u="none" strike="noStrike" cap="none" dirty="0" err="1">
                          <a:solidFill>
                            <a:schemeClr val="dk1"/>
                          </a:solidFill>
                          <a:latin typeface="+mn-lt"/>
                          <a:ea typeface="+mn-ea"/>
                          <a:cs typeface="+mn-cs"/>
                          <a:sym typeface="Arial"/>
                        </a:rPr>
                        <a:t>Күтім</a:t>
                      </a:r>
                      <a:r>
                        <a:rPr lang="ru-RU" sz="800" b="0" i="0" u="none" strike="noStrike" cap="none" dirty="0">
                          <a:solidFill>
                            <a:schemeClr val="dk1"/>
                          </a:solidFill>
                          <a:latin typeface="+mn-lt"/>
                          <a:ea typeface="+mn-ea"/>
                          <a:cs typeface="+mn-cs"/>
                          <a:sym typeface="Arial"/>
                        </a:rPr>
                        <a:t> </a:t>
                      </a:r>
                      <a:r>
                        <a:rPr lang="ru-RU" sz="800" b="0" i="0" u="none" strike="noStrike" cap="none" dirty="0" err="1">
                          <a:solidFill>
                            <a:schemeClr val="dk1"/>
                          </a:solidFill>
                          <a:latin typeface="+mn-lt"/>
                          <a:ea typeface="+mn-ea"/>
                          <a:cs typeface="+mn-cs"/>
                          <a:sym typeface="Arial"/>
                        </a:rPr>
                        <a:t>жөніндегі</a:t>
                      </a:r>
                      <a:r>
                        <a:rPr lang="ru-RU" sz="800" b="0" i="0" u="none" strike="noStrike" cap="none" dirty="0">
                          <a:solidFill>
                            <a:schemeClr val="dk1"/>
                          </a:solidFill>
                          <a:latin typeface="+mn-lt"/>
                          <a:ea typeface="+mn-ea"/>
                          <a:cs typeface="+mn-cs"/>
                          <a:sym typeface="Arial"/>
                        </a:rPr>
                        <a:t> орта </a:t>
                      </a:r>
                      <a:r>
                        <a:rPr lang="ru-RU" sz="800" b="0" i="0" u="none" strike="noStrike" cap="none" dirty="0" err="1">
                          <a:solidFill>
                            <a:schemeClr val="dk1"/>
                          </a:solidFill>
                          <a:latin typeface="+mn-lt"/>
                          <a:ea typeface="+mn-ea"/>
                          <a:cs typeface="+mn-cs"/>
                          <a:sym typeface="Arial"/>
                        </a:rPr>
                        <a:t>медициналық</a:t>
                      </a:r>
                      <a:r>
                        <a:rPr lang="ru-RU" sz="800" b="0" i="0" u="none" strike="noStrike" cap="none" dirty="0">
                          <a:solidFill>
                            <a:schemeClr val="dk1"/>
                          </a:solidFill>
                          <a:latin typeface="+mn-lt"/>
                          <a:ea typeface="+mn-ea"/>
                          <a:cs typeface="+mn-cs"/>
                          <a:sym typeface="Arial"/>
                        </a:rPr>
                        <a:t> персонал</a:t>
                      </a:r>
                    </a:p>
                  </a:txBody>
                  <a:tcPr marL="9525" marR="9525" marT="9525" marB="0" anchor="ctr"/>
                </a:tc>
                <a:tc>
                  <a:txBody>
                    <a:bodyPr/>
                    <a:lstStyle/>
                    <a:p>
                      <a:pPr algn="ctr" fontAlgn="b"/>
                      <a:r>
                        <a:rPr lang="ru-RU" sz="900" b="0" i="1" u="none" strike="noStrike" cap="none" dirty="0">
                          <a:solidFill>
                            <a:schemeClr val="dk1"/>
                          </a:solidFill>
                          <a:latin typeface="+mn-lt"/>
                          <a:ea typeface="+mn-ea"/>
                          <a:cs typeface="+mn-cs"/>
                          <a:sym typeface="Arial"/>
                        </a:rPr>
                        <a:t>3221-0</a:t>
                      </a:r>
                    </a:p>
                  </a:txBody>
                  <a:tcPr marL="9525" marR="9525" marT="9525" marB="0" anchor="ctr"/>
                </a:tc>
                <a:tc>
                  <a:txBody>
                    <a:bodyPr/>
                    <a:lstStyle/>
                    <a:p>
                      <a:pPr algn="ctr" fontAlgn="ctr"/>
                      <a:r>
                        <a:rPr lang="ru-RU" sz="1050" b="1" i="0" u="none" strike="noStrike" cap="none" dirty="0">
                          <a:solidFill>
                            <a:schemeClr val="dk1"/>
                          </a:solidFill>
                          <a:latin typeface="+mn-lt"/>
                          <a:ea typeface="+mn-ea"/>
                          <a:cs typeface="+mn-cs"/>
                          <a:sym typeface="Arial"/>
                        </a:rPr>
                        <a:t>1 021</a:t>
                      </a:r>
                    </a:p>
                  </a:txBody>
                  <a:tcPr marL="9525" marR="9525" marT="9525" marB="0" anchor="ctr"/>
                </a:tc>
                <a:tc>
                  <a:txBody>
                    <a:bodyPr/>
                    <a:lstStyle/>
                    <a:p>
                      <a:pPr algn="ctr" fontAlgn="ctr"/>
                      <a:r>
                        <a:rPr lang="ru-RU" sz="900" b="0" i="0" u="none" strike="noStrike" cap="none" dirty="0">
                          <a:solidFill>
                            <a:schemeClr val="dk1"/>
                          </a:solidFill>
                          <a:latin typeface="+mn-lt"/>
                          <a:ea typeface="+mn-ea"/>
                          <a:cs typeface="+mn-cs"/>
                          <a:sym typeface="Arial"/>
                        </a:rPr>
                        <a:t>330</a:t>
                      </a:r>
                    </a:p>
                  </a:txBody>
                  <a:tcPr marL="9525" marR="9525" marT="9525" marB="0" anchor="ctr"/>
                </a:tc>
                <a:tc>
                  <a:txBody>
                    <a:bodyPr/>
                    <a:lstStyle/>
                    <a:p>
                      <a:pPr algn="ctr" fontAlgn="ctr"/>
                      <a:r>
                        <a:rPr lang="ru-RU" sz="900" b="0" i="0" u="none" strike="noStrike" cap="none">
                          <a:solidFill>
                            <a:schemeClr val="dk1"/>
                          </a:solidFill>
                          <a:latin typeface="+mn-lt"/>
                          <a:ea typeface="+mn-ea"/>
                          <a:cs typeface="+mn-cs"/>
                          <a:sym typeface="Arial"/>
                        </a:rPr>
                        <a:t>331</a:t>
                      </a:r>
                    </a:p>
                  </a:txBody>
                  <a:tcPr marL="9525" marR="9525" marT="9525" marB="0" anchor="ctr"/>
                </a:tc>
                <a:tc>
                  <a:txBody>
                    <a:bodyPr/>
                    <a:lstStyle/>
                    <a:p>
                      <a:pPr algn="ctr" fontAlgn="ctr"/>
                      <a:r>
                        <a:rPr lang="ru-RU" sz="900" b="0" i="0" u="none" strike="noStrike" cap="none" dirty="0">
                          <a:solidFill>
                            <a:schemeClr val="dk1"/>
                          </a:solidFill>
                          <a:latin typeface="+mn-lt"/>
                          <a:ea typeface="+mn-ea"/>
                          <a:cs typeface="+mn-cs"/>
                          <a:sym typeface="Arial"/>
                        </a:rPr>
                        <a:t>202</a:t>
                      </a:r>
                    </a:p>
                  </a:txBody>
                  <a:tcPr marL="9525" marR="9525" marT="9525" marB="0" anchor="ctr"/>
                </a:tc>
                <a:tc>
                  <a:txBody>
                    <a:bodyPr/>
                    <a:lstStyle/>
                    <a:p>
                      <a:pPr algn="ctr" fontAlgn="ctr"/>
                      <a:r>
                        <a:rPr lang="ru-RU" sz="900" b="0" i="0" u="none" strike="noStrike" cap="none" dirty="0">
                          <a:solidFill>
                            <a:schemeClr val="dk1"/>
                          </a:solidFill>
                          <a:latin typeface="+mn-lt"/>
                          <a:ea typeface="+mn-ea"/>
                          <a:cs typeface="+mn-cs"/>
                          <a:sym typeface="Arial"/>
                        </a:rPr>
                        <a:t>158</a:t>
                      </a:r>
                    </a:p>
                  </a:txBody>
                  <a:tcPr marL="9525" marR="9525" marT="9525" marB="0" anchor="ctr"/>
                </a:tc>
                <a:tc>
                  <a:txBody>
                    <a:bodyPr/>
                    <a:lstStyle/>
                    <a:p>
                      <a:pPr algn="ctr" fontAlgn="ctr"/>
                      <a:r>
                        <a:rPr lang="ru-RU" sz="1050" b="1" i="0" u="none" strike="noStrike" cap="none" dirty="0">
                          <a:solidFill>
                            <a:schemeClr val="dk1"/>
                          </a:solidFill>
                          <a:latin typeface="+mn-lt"/>
                          <a:ea typeface="+mn-ea"/>
                          <a:cs typeface="+mn-cs"/>
                          <a:sym typeface="Arial"/>
                        </a:rPr>
                        <a:t>2,1%</a:t>
                      </a:r>
                    </a:p>
                  </a:txBody>
                  <a:tcPr marL="9525" marR="9525" marT="9525" marB="0" anchor="ctr"/>
                </a:tc>
                <a:extLst>
                  <a:ext uri="{0D108BD9-81ED-4DB2-BD59-A6C34878D82A}">
                    <a16:rowId xmlns:a16="http://schemas.microsoft.com/office/drawing/2014/main" val="2643833706"/>
                  </a:ext>
                </a:extLst>
              </a:tr>
              <a:tr h="252035">
                <a:tc vMerge="1">
                  <a:txBody>
                    <a:bodyPr/>
                    <a:lstStyle/>
                    <a:p>
                      <a:endParaRPr lang="ru-KZ" sz="1100" dirty="0"/>
                    </a:p>
                  </a:txBody>
                  <a:tcPr/>
                </a:tc>
                <a:tc>
                  <a:txBody>
                    <a:bodyPr/>
                    <a:lstStyle/>
                    <a:p>
                      <a:pPr marL="72000" algn="l" fontAlgn="b"/>
                      <a:r>
                        <a:rPr lang="ru-RU" sz="800" b="0" i="0" u="none" strike="noStrike" cap="none" dirty="0">
                          <a:solidFill>
                            <a:schemeClr val="dk1"/>
                          </a:solidFill>
                          <a:latin typeface="+mn-lt"/>
                          <a:ea typeface="+mn-ea"/>
                          <a:cs typeface="+mn-cs"/>
                          <a:sym typeface="Arial"/>
                        </a:rPr>
                        <a:t>5 </a:t>
                      </a:r>
                      <a:r>
                        <a:rPr lang="ru-RU" sz="800" b="0" i="0" u="none" strike="noStrike" cap="none" dirty="0" err="1">
                          <a:solidFill>
                            <a:schemeClr val="dk1"/>
                          </a:solidFill>
                          <a:latin typeface="+mn-lt"/>
                          <a:ea typeface="+mn-ea"/>
                          <a:cs typeface="+mn-cs"/>
                          <a:sym typeface="Arial"/>
                        </a:rPr>
                        <a:t>Басқа</a:t>
                      </a:r>
                      <a:r>
                        <a:rPr lang="ru-RU" sz="800" b="0" i="0" u="none" strike="noStrike" cap="none" dirty="0">
                          <a:solidFill>
                            <a:schemeClr val="dk1"/>
                          </a:solidFill>
                          <a:latin typeface="+mn-lt"/>
                          <a:ea typeface="+mn-ea"/>
                          <a:cs typeface="+mn-cs"/>
                          <a:sym typeface="Arial"/>
                        </a:rPr>
                        <a:t> да </a:t>
                      </a:r>
                      <a:r>
                        <a:rPr lang="ru-RU" sz="800" b="0" i="0" u="none" strike="noStrike" cap="none" dirty="0" err="1">
                          <a:solidFill>
                            <a:schemeClr val="dk1"/>
                          </a:solidFill>
                          <a:latin typeface="+mn-lt"/>
                          <a:ea typeface="+mn-ea"/>
                          <a:cs typeface="+mn-cs"/>
                          <a:sym typeface="Arial"/>
                        </a:rPr>
                        <a:t>құрылысшы-монтаждаушылар</a:t>
                      </a:r>
                      <a:r>
                        <a:rPr lang="ru-RU" sz="800" b="0" i="0" u="none" strike="noStrike" cap="none" dirty="0">
                          <a:solidFill>
                            <a:schemeClr val="dk1"/>
                          </a:solidFill>
                          <a:latin typeface="+mn-lt"/>
                          <a:ea typeface="+mn-ea"/>
                          <a:cs typeface="+mn-cs"/>
                          <a:sym typeface="Arial"/>
                        </a:rPr>
                        <a:t> </a:t>
                      </a:r>
                      <a:r>
                        <a:rPr lang="ru-RU" sz="800" b="0" i="0" u="none" strike="noStrike" cap="none" dirty="0" err="1">
                          <a:solidFill>
                            <a:schemeClr val="dk1"/>
                          </a:solidFill>
                          <a:latin typeface="+mn-lt"/>
                          <a:ea typeface="+mn-ea"/>
                          <a:cs typeface="+mn-cs"/>
                          <a:sym typeface="Arial"/>
                        </a:rPr>
                        <a:t>және</a:t>
                      </a:r>
                      <a:r>
                        <a:rPr lang="ru-RU" sz="800" b="0" i="0" u="none" strike="noStrike" cap="none" dirty="0">
                          <a:solidFill>
                            <a:schemeClr val="dk1"/>
                          </a:solidFill>
                          <a:latin typeface="+mn-lt"/>
                          <a:ea typeface="+mn-ea"/>
                          <a:cs typeface="+mn-cs"/>
                          <a:sym typeface="Arial"/>
                        </a:rPr>
                        <a:t> </a:t>
                      </a:r>
                      <a:r>
                        <a:rPr lang="ru-RU" sz="800" b="0" i="0" u="none" strike="noStrike" cap="none" dirty="0" err="1">
                          <a:solidFill>
                            <a:schemeClr val="dk1"/>
                          </a:solidFill>
                          <a:latin typeface="+mn-lt"/>
                          <a:ea typeface="+mn-ea"/>
                          <a:cs typeface="+mn-cs"/>
                          <a:sym typeface="Arial"/>
                        </a:rPr>
                        <a:t>тектес</a:t>
                      </a:r>
                      <a:r>
                        <a:rPr lang="ru-RU" sz="800" b="0" i="0" u="none" strike="noStrike" cap="none" dirty="0">
                          <a:solidFill>
                            <a:schemeClr val="dk1"/>
                          </a:solidFill>
                          <a:latin typeface="+mn-lt"/>
                          <a:ea typeface="+mn-ea"/>
                          <a:cs typeface="+mn-cs"/>
                          <a:sym typeface="Arial"/>
                        </a:rPr>
                        <a:t> </a:t>
                      </a:r>
                      <a:r>
                        <a:rPr lang="ru-RU" sz="800" b="0" i="0" u="none" strike="noStrike" cap="none" dirty="0" err="1">
                          <a:solidFill>
                            <a:schemeClr val="dk1"/>
                          </a:solidFill>
                          <a:latin typeface="+mn-lt"/>
                          <a:ea typeface="+mn-ea"/>
                          <a:cs typeface="+mn-cs"/>
                          <a:sym typeface="Arial"/>
                        </a:rPr>
                        <a:t>қызметтер</a:t>
                      </a:r>
                      <a:r>
                        <a:rPr lang="ru-RU" sz="800" b="0" i="0" u="none" strike="noStrike" cap="none" dirty="0">
                          <a:solidFill>
                            <a:schemeClr val="dk1"/>
                          </a:solidFill>
                          <a:latin typeface="+mn-lt"/>
                          <a:ea typeface="+mn-ea"/>
                          <a:cs typeface="+mn-cs"/>
                          <a:sym typeface="Arial"/>
                        </a:rPr>
                        <a:t> </a:t>
                      </a:r>
                      <a:r>
                        <a:rPr lang="ru-RU" sz="800" b="0" i="0" u="none" strike="noStrike" cap="none" dirty="0" err="1">
                          <a:solidFill>
                            <a:schemeClr val="dk1"/>
                          </a:solidFill>
                          <a:latin typeface="+mn-lt"/>
                          <a:ea typeface="+mn-ea"/>
                          <a:cs typeface="+mn-cs"/>
                          <a:sym typeface="Arial"/>
                        </a:rPr>
                        <a:t>жұмысшылары</a:t>
                      </a:r>
                      <a:endParaRPr lang="ru-RU" sz="800" b="0" i="0" u="none" strike="noStrike" cap="none" dirty="0">
                        <a:solidFill>
                          <a:schemeClr val="dk1"/>
                        </a:solidFill>
                        <a:latin typeface="+mn-lt"/>
                        <a:ea typeface="+mn-ea"/>
                        <a:cs typeface="+mn-cs"/>
                        <a:sym typeface="Arial"/>
                      </a:endParaRPr>
                    </a:p>
                  </a:txBody>
                  <a:tcPr marL="9525" marR="9525" marT="9525" marB="0" anchor="ctr">
                    <a:lnB w="28575" cap="flat" cmpd="sng" algn="ctr">
                      <a:solidFill>
                        <a:schemeClr val="bg2"/>
                      </a:solidFill>
                      <a:prstDash val="solid"/>
                      <a:round/>
                      <a:headEnd type="none" w="med" len="med"/>
                      <a:tailEnd type="none" w="med" len="med"/>
                    </a:lnB>
                  </a:tcPr>
                </a:tc>
                <a:tc>
                  <a:txBody>
                    <a:bodyPr/>
                    <a:lstStyle/>
                    <a:p>
                      <a:pPr algn="ctr" fontAlgn="b"/>
                      <a:r>
                        <a:rPr lang="ru-RU" sz="900" b="0" i="1" u="none" strike="noStrike" cap="none" dirty="0">
                          <a:solidFill>
                            <a:schemeClr val="dk1"/>
                          </a:solidFill>
                          <a:latin typeface="+mn-lt"/>
                          <a:ea typeface="+mn-ea"/>
                          <a:cs typeface="+mn-cs"/>
                          <a:sym typeface="Arial"/>
                        </a:rPr>
                        <a:t>7119-9</a:t>
                      </a:r>
                    </a:p>
                  </a:txBody>
                  <a:tcPr marL="9525" marR="9525" marT="9525" marB="0" anchor="ctr">
                    <a:lnB w="28575" cap="flat" cmpd="sng" algn="ctr">
                      <a:solidFill>
                        <a:schemeClr val="bg2"/>
                      </a:solidFill>
                      <a:prstDash val="solid"/>
                      <a:round/>
                      <a:headEnd type="none" w="med" len="med"/>
                      <a:tailEnd type="none" w="med" len="med"/>
                    </a:lnB>
                  </a:tcPr>
                </a:tc>
                <a:tc>
                  <a:txBody>
                    <a:bodyPr/>
                    <a:lstStyle/>
                    <a:p>
                      <a:pPr algn="ctr" fontAlgn="ctr"/>
                      <a:r>
                        <a:rPr lang="ru-RU" sz="1050" b="1" i="0" u="none" strike="noStrike" cap="none" dirty="0">
                          <a:solidFill>
                            <a:schemeClr val="dk1"/>
                          </a:solidFill>
                          <a:latin typeface="+mn-lt"/>
                          <a:ea typeface="+mn-ea"/>
                          <a:cs typeface="+mn-cs"/>
                          <a:sym typeface="Arial"/>
                        </a:rPr>
                        <a:t>1 004</a:t>
                      </a:r>
                    </a:p>
                  </a:txBody>
                  <a:tcPr marL="9525" marR="9525" marT="9525" marB="0" anchor="ctr">
                    <a:lnB w="28575" cap="flat" cmpd="sng" algn="ctr">
                      <a:solidFill>
                        <a:schemeClr val="bg2"/>
                      </a:solidFill>
                      <a:prstDash val="solid"/>
                      <a:round/>
                      <a:headEnd type="none" w="med" len="med"/>
                      <a:tailEnd type="none" w="med" len="med"/>
                    </a:lnB>
                  </a:tcPr>
                </a:tc>
                <a:tc>
                  <a:txBody>
                    <a:bodyPr/>
                    <a:lstStyle/>
                    <a:p>
                      <a:pPr algn="ctr" fontAlgn="ctr"/>
                      <a:r>
                        <a:rPr lang="ru-RU" sz="900" b="0" i="0" u="none" strike="noStrike" cap="none">
                          <a:solidFill>
                            <a:schemeClr val="dk1"/>
                          </a:solidFill>
                          <a:latin typeface="+mn-lt"/>
                          <a:ea typeface="+mn-ea"/>
                          <a:cs typeface="+mn-cs"/>
                          <a:sym typeface="Arial"/>
                        </a:rPr>
                        <a:t>6</a:t>
                      </a:r>
                    </a:p>
                  </a:txBody>
                  <a:tcPr marL="9525" marR="9525" marT="9525" marB="0" anchor="ctr">
                    <a:lnB w="28575" cap="flat" cmpd="sng" algn="ctr">
                      <a:solidFill>
                        <a:schemeClr val="bg2"/>
                      </a:solidFill>
                      <a:prstDash val="solid"/>
                      <a:round/>
                      <a:headEnd type="none" w="med" len="med"/>
                      <a:tailEnd type="none" w="med" len="med"/>
                    </a:lnB>
                  </a:tcPr>
                </a:tc>
                <a:tc>
                  <a:txBody>
                    <a:bodyPr/>
                    <a:lstStyle/>
                    <a:p>
                      <a:pPr algn="ctr" fontAlgn="ctr"/>
                      <a:r>
                        <a:rPr lang="ru-RU" sz="900" b="0" i="0" u="none" strike="noStrike" cap="none">
                          <a:solidFill>
                            <a:schemeClr val="dk1"/>
                          </a:solidFill>
                          <a:latin typeface="+mn-lt"/>
                          <a:ea typeface="+mn-ea"/>
                          <a:cs typeface="+mn-cs"/>
                          <a:sym typeface="Arial"/>
                        </a:rPr>
                        <a:t>437</a:t>
                      </a:r>
                    </a:p>
                  </a:txBody>
                  <a:tcPr marL="9525" marR="9525" marT="9525" marB="0" anchor="ctr">
                    <a:lnB w="28575" cap="flat" cmpd="sng" algn="ctr">
                      <a:solidFill>
                        <a:schemeClr val="bg2"/>
                      </a:solidFill>
                      <a:prstDash val="solid"/>
                      <a:round/>
                      <a:headEnd type="none" w="med" len="med"/>
                      <a:tailEnd type="none" w="med" len="med"/>
                    </a:lnB>
                  </a:tcPr>
                </a:tc>
                <a:tc>
                  <a:txBody>
                    <a:bodyPr/>
                    <a:lstStyle/>
                    <a:p>
                      <a:pPr algn="ctr" fontAlgn="ctr"/>
                      <a:r>
                        <a:rPr lang="ru-RU" sz="900" b="0" i="0" u="none" strike="noStrike" cap="none">
                          <a:solidFill>
                            <a:schemeClr val="dk1"/>
                          </a:solidFill>
                          <a:latin typeface="+mn-lt"/>
                          <a:ea typeface="+mn-ea"/>
                          <a:cs typeface="+mn-cs"/>
                          <a:sym typeface="Arial"/>
                        </a:rPr>
                        <a:t>331</a:t>
                      </a:r>
                    </a:p>
                  </a:txBody>
                  <a:tcPr marL="9525" marR="9525" marT="9525" marB="0" anchor="ctr">
                    <a:lnB w="28575" cap="flat" cmpd="sng" algn="ctr">
                      <a:solidFill>
                        <a:schemeClr val="bg2"/>
                      </a:solidFill>
                      <a:prstDash val="solid"/>
                      <a:round/>
                      <a:headEnd type="none" w="med" len="med"/>
                      <a:tailEnd type="none" w="med" len="med"/>
                    </a:lnB>
                  </a:tcPr>
                </a:tc>
                <a:tc>
                  <a:txBody>
                    <a:bodyPr/>
                    <a:lstStyle/>
                    <a:p>
                      <a:pPr algn="ctr" fontAlgn="ctr"/>
                      <a:r>
                        <a:rPr lang="ru-RU" sz="900" b="0" i="0" u="none" strike="noStrike" cap="none" dirty="0">
                          <a:solidFill>
                            <a:schemeClr val="dk1"/>
                          </a:solidFill>
                          <a:latin typeface="+mn-lt"/>
                          <a:ea typeface="+mn-ea"/>
                          <a:cs typeface="+mn-cs"/>
                          <a:sym typeface="Arial"/>
                        </a:rPr>
                        <a:t>230</a:t>
                      </a:r>
                    </a:p>
                  </a:txBody>
                  <a:tcPr marL="9525" marR="9525" marT="9525" marB="0" anchor="ctr">
                    <a:lnB w="28575" cap="flat" cmpd="sng" algn="ctr">
                      <a:solidFill>
                        <a:schemeClr val="bg2"/>
                      </a:solidFill>
                      <a:prstDash val="solid"/>
                      <a:round/>
                      <a:headEnd type="none" w="med" len="med"/>
                      <a:tailEnd type="none" w="med" len="med"/>
                    </a:lnB>
                  </a:tcPr>
                </a:tc>
                <a:tc>
                  <a:txBody>
                    <a:bodyPr/>
                    <a:lstStyle/>
                    <a:p>
                      <a:pPr algn="ctr" fontAlgn="ctr"/>
                      <a:r>
                        <a:rPr lang="ru-RU" sz="1050" b="1" i="0" u="none" strike="noStrike" cap="none" dirty="0">
                          <a:solidFill>
                            <a:schemeClr val="dk1"/>
                          </a:solidFill>
                          <a:latin typeface="+mn-lt"/>
                          <a:ea typeface="+mn-ea"/>
                          <a:cs typeface="+mn-cs"/>
                          <a:sym typeface="Arial"/>
                        </a:rPr>
                        <a:t>2,1%</a:t>
                      </a:r>
                    </a:p>
                  </a:txBody>
                  <a:tcPr marL="9525" marR="9525" marT="9525" marB="0" anchor="ctr">
                    <a:lnB w="28575" cap="flat" cmpd="sng" algn="ctr">
                      <a:solidFill>
                        <a:schemeClr val="bg2"/>
                      </a:solidFill>
                      <a:prstDash val="solid"/>
                      <a:round/>
                      <a:headEnd type="none" w="med" len="med"/>
                      <a:tailEnd type="none" w="med" len="med"/>
                    </a:lnB>
                  </a:tcPr>
                </a:tc>
                <a:extLst>
                  <a:ext uri="{0D108BD9-81ED-4DB2-BD59-A6C34878D82A}">
                    <a16:rowId xmlns:a16="http://schemas.microsoft.com/office/drawing/2014/main" val="4160565161"/>
                  </a:ext>
                </a:extLst>
              </a:tr>
              <a:tr h="252035">
                <a:tc rowSpan="5">
                  <a:txBody>
                    <a:bodyPr/>
                    <a:lstStyle/>
                    <a:p>
                      <a:pPr algn="ctr"/>
                      <a:r>
                        <a:rPr lang="ru-RU" sz="1100" dirty="0"/>
                        <a:t>2021</a:t>
                      </a:r>
                      <a:endParaRPr lang="ru-KZ" sz="1100" dirty="0"/>
                    </a:p>
                  </a:txBody>
                  <a:tcPr anchor="ctr">
                    <a:lnT w="28575" cap="flat" cmpd="sng" algn="ctr">
                      <a:solidFill>
                        <a:schemeClr val="bg2"/>
                      </a:solidFill>
                      <a:prstDash val="solid"/>
                      <a:round/>
                      <a:headEnd type="none" w="med" len="med"/>
                      <a:tailEnd type="none" w="med" len="med"/>
                    </a:lnT>
                    <a:lnB w="28575" cap="flat" cmpd="sng" algn="ctr">
                      <a:solidFill>
                        <a:schemeClr val="bg2"/>
                      </a:solidFill>
                      <a:prstDash val="solid"/>
                      <a:round/>
                      <a:headEnd type="none" w="med" len="med"/>
                      <a:tailEnd type="none" w="med" len="med"/>
                    </a:lnB>
                  </a:tcPr>
                </a:tc>
                <a:tc>
                  <a:txBody>
                    <a:bodyPr/>
                    <a:lstStyle/>
                    <a:p>
                      <a:pPr marL="72000" algn="l" fontAlgn="b"/>
                      <a:r>
                        <a:rPr lang="ru-RU" sz="800" b="0" i="0" u="none" strike="noStrike" cap="none" dirty="0">
                          <a:solidFill>
                            <a:schemeClr val="dk1"/>
                          </a:solidFill>
                          <a:latin typeface="+mn-lt"/>
                          <a:ea typeface="+mn-ea"/>
                          <a:cs typeface="+mn-cs"/>
                          <a:sym typeface="Arial"/>
                        </a:rPr>
                        <a:t>1 </a:t>
                      </a:r>
                      <a:r>
                        <a:rPr lang="ru-RU" sz="800" b="0" i="0" u="none" strike="noStrike" cap="none" dirty="0" err="1">
                          <a:solidFill>
                            <a:schemeClr val="dk1"/>
                          </a:solidFill>
                          <a:latin typeface="+mn-lt"/>
                          <a:ea typeface="+mn-ea"/>
                          <a:cs typeface="+mn-cs"/>
                          <a:sym typeface="Arial"/>
                        </a:rPr>
                        <a:t>Басқа</a:t>
                      </a:r>
                      <a:r>
                        <a:rPr lang="ru-RU" sz="800" b="0" i="0" u="none" strike="noStrike" cap="none" dirty="0">
                          <a:solidFill>
                            <a:schemeClr val="dk1"/>
                          </a:solidFill>
                          <a:latin typeface="+mn-lt"/>
                          <a:ea typeface="+mn-ea"/>
                          <a:cs typeface="+mn-cs"/>
                          <a:sym typeface="Arial"/>
                        </a:rPr>
                        <a:t> да </a:t>
                      </a:r>
                      <a:r>
                        <a:rPr lang="ru-RU" sz="800" b="0" i="0" u="none" strike="noStrike" cap="none" dirty="0" err="1">
                          <a:solidFill>
                            <a:schemeClr val="dk1"/>
                          </a:solidFill>
                          <a:latin typeface="+mn-lt"/>
                          <a:ea typeface="+mn-ea"/>
                          <a:cs typeface="+mn-cs"/>
                          <a:sym typeface="Arial"/>
                        </a:rPr>
                        <a:t>біліктілігі</a:t>
                      </a:r>
                      <a:r>
                        <a:rPr lang="ru-RU" sz="800" b="0" i="0" u="none" strike="noStrike" cap="none" dirty="0">
                          <a:solidFill>
                            <a:schemeClr val="dk1"/>
                          </a:solidFill>
                          <a:latin typeface="+mn-lt"/>
                          <a:ea typeface="+mn-ea"/>
                          <a:cs typeface="+mn-cs"/>
                          <a:sym typeface="Arial"/>
                        </a:rPr>
                        <a:t> </a:t>
                      </a:r>
                      <a:r>
                        <a:rPr lang="ru-RU" sz="800" b="0" i="0" u="none" strike="noStrike" cap="none" dirty="0" err="1">
                          <a:solidFill>
                            <a:schemeClr val="dk1"/>
                          </a:solidFill>
                          <a:latin typeface="+mn-lt"/>
                          <a:ea typeface="+mn-ea"/>
                          <a:cs typeface="+mn-cs"/>
                          <a:sym typeface="Arial"/>
                        </a:rPr>
                        <a:t>жоқ</a:t>
                      </a:r>
                      <a:r>
                        <a:rPr lang="ru-RU" sz="800" b="0" i="0" u="none" strike="noStrike" cap="none" dirty="0">
                          <a:solidFill>
                            <a:schemeClr val="dk1"/>
                          </a:solidFill>
                          <a:latin typeface="+mn-lt"/>
                          <a:ea typeface="+mn-ea"/>
                          <a:cs typeface="+mn-cs"/>
                          <a:sym typeface="Arial"/>
                        </a:rPr>
                        <a:t> </a:t>
                      </a:r>
                      <a:r>
                        <a:rPr lang="ru-RU" sz="800" b="0" i="0" u="none" strike="noStrike" cap="none" dirty="0" err="1">
                          <a:solidFill>
                            <a:schemeClr val="dk1"/>
                          </a:solidFill>
                          <a:latin typeface="+mn-lt"/>
                          <a:ea typeface="+mn-ea"/>
                          <a:cs typeface="+mn-cs"/>
                          <a:sym typeface="Arial"/>
                        </a:rPr>
                        <a:t>жұмысшылар</a:t>
                      </a:r>
                      <a:endParaRPr lang="ru-RU" sz="800" b="0" i="0" u="none" strike="noStrike" cap="none" dirty="0">
                        <a:solidFill>
                          <a:schemeClr val="dk1"/>
                        </a:solidFill>
                        <a:latin typeface="+mn-lt"/>
                        <a:ea typeface="+mn-ea"/>
                        <a:cs typeface="+mn-cs"/>
                        <a:sym typeface="Arial"/>
                      </a:endParaRPr>
                    </a:p>
                  </a:txBody>
                  <a:tcPr marL="9525" marR="9525" marT="9525" marB="0" anchor="ctr">
                    <a:lnT w="28575" cap="flat" cmpd="sng" algn="ctr">
                      <a:solidFill>
                        <a:schemeClr val="bg2"/>
                      </a:solidFill>
                      <a:prstDash val="solid"/>
                      <a:round/>
                      <a:headEnd type="none" w="med" len="med"/>
                      <a:tailEnd type="none" w="med" len="med"/>
                    </a:lnT>
                  </a:tcPr>
                </a:tc>
                <a:tc>
                  <a:txBody>
                    <a:bodyPr/>
                    <a:lstStyle/>
                    <a:p>
                      <a:pPr algn="ctr" fontAlgn="b"/>
                      <a:r>
                        <a:rPr lang="ru-RU" sz="900" b="0" i="1" u="none" strike="noStrike" cap="none" dirty="0">
                          <a:solidFill>
                            <a:schemeClr val="dk1"/>
                          </a:solidFill>
                          <a:latin typeface="+mn-lt"/>
                          <a:ea typeface="+mn-ea"/>
                          <a:cs typeface="+mn-cs"/>
                          <a:sym typeface="Arial"/>
                        </a:rPr>
                        <a:t>9629-9</a:t>
                      </a:r>
                    </a:p>
                  </a:txBody>
                  <a:tcPr marL="9525" marR="9525" marT="9525" marB="0" anchor="ctr">
                    <a:lnT w="28575" cap="flat" cmpd="sng" algn="ctr">
                      <a:solidFill>
                        <a:schemeClr val="bg2"/>
                      </a:solidFill>
                      <a:prstDash val="solid"/>
                      <a:round/>
                      <a:headEnd type="none" w="med" len="med"/>
                      <a:tailEnd type="none" w="med" len="med"/>
                    </a:lnT>
                  </a:tcPr>
                </a:tc>
                <a:tc>
                  <a:txBody>
                    <a:bodyPr/>
                    <a:lstStyle/>
                    <a:p>
                      <a:pPr algn="ctr" fontAlgn="ctr"/>
                      <a:r>
                        <a:rPr lang="ru-RU" sz="1050" b="1" i="0" u="none" strike="noStrike" cap="none" dirty="0">
                          <a:solidFill>
                            <a:schemeClr val="dk1"/>
                          </a:solidFill>
                          <a:latin typeface="+mn-lt"/>
                          <a:ea typeface="+mn-ea"/>
                          <a:cs typeface="+mn-cs"/>
                          <a:sym typeface="Arial"/>
                        </a:rPr>
                        <a:t>2 180</a:t>
                      </a:r>
                    </a:p>
                  </a:txBody>
                  <a:tcPr marL="9525" marR="9525" marT="9525" marB="0" anchor="ctr">
                    <a:lnT w="28575" cap="flat" cmpd="sng" algn="ctr">
                      <a:solidFill>
                        <a:schemeClr val="bg2"/>
                      </a:solidFill>
                      <a:prstDash val="solid"/>
                      <a:round/>
                      <a:headEnd type="none" w="med" len="med"/>
                      <a:tailEnd type="none" w="med" len="med"/>
                    </a:lnT>
                  </a:tcPr>
                </a:tc>
                <a:tc>
                  <a:txBody>
                    <a:bodyPr/>
                    <a:lstStyle/>
                    <a:p>
                      <a:pPr algn="ctr" fontAlgn="ctr"/>
                      <a:r>
                        <a:rPr lang="ru-RU" sz="900" b="0" i="0" u="none" strike="noStrike" cap="none" dirty="0">
                          <a:solidFill>
                            <a:schemeClr val="dk1"/>
                          </a:solidFill>
                          <a:latin typeface="+mn-lt"/>
                          <a:ea typeface="+mn-ea"/>
                          <a:cs typeface="+mn-cs"/>
                          <a:sym typeface="Arial"/>
                        </a:rPr>
                        <a:t>491</a:t>
                      </a:r>
                    </a:p>
                  </a:txBody>
                  <a:tcPr marL="9525" marR="9525" marT="9525" marB="0" anchor="ctr">
                    <a:lnT w="28575" cap="flat" cmpd="sng" algn="ctr">
                      <a:solidFill>
                        <a:schemeClr val="bg2"/>
                      </a:solidFill>
                      <a:prstDash val="solid"/>
                      <a:round/>
                      <a:headEnd type="none" w="med" len="med"/>
                      <a:tailEnd type="none" w="med" len="med"/>
                    </a:lnT>
                  </a:tcPr>
                </a:tc>
                <a:tc>
                  <a:txBody>
                    <a:bodyPr/>
                    <a:lstStyle/>
                    <a:p>
                      <a:pPr algn="ctr" fontAlgn="ctr"/>
                      <a:r>
                        <a:rPr lang="ru-RU" sz="900" b="0" i="0" u="none" strike="noStrike" cap="none">
                          <a:solidFill>
                            <a:schemeClr val="dk1"/>
                          </a:solidFill>
                          <a:latin typeface="+mn-lt"/>
                          <a:ea typeface="+mn-ea"/>
                          <a:cs typeface="+mn-cs"/>
                          <a:sym typeface="Arial"/>
                        </a:rPr>
                        <a:t>459</a:t>
                      </a:r>
                    </a:p>
                  </a:txBody>
                  <a:tcPr marL="9525" marR="9525" marT="9525" marB="0" anchor="ctr">
                    <a:lnT w="28575" cap="flat" cmpd="sng" algn="ctr">
                      <a:solidFill>
                        <a:schemeClr val="bg2"/>
                      </a:solidFill>
                      <a:prstDash val="solid"/>
                      <a:round/>
                      <a:headEnd type="none" w="med" len="med"/>
                      <a:tailEnd type="none" w="med" len="med"/>
                    </a:lnT>
                  </a:tcPr>
                </a:tc>
                <a:tc>
                  <a:txBody>
                    <a:bodyPr/>
                    <a:lstStyle/>
                    <a:p>
                      <a:pPr algn="ctr" fontAlgn="ctr"/>
                      <a:r>
                        <a:rPr lang="ru-RU" sz="900" b="0" i="0" u="none" strike="noStrike" cap="none">
                          <a:solidFill>
                            <a:schemeClr val="dk1"/>
                          </a:solidFill>
                          <a:latin typeface="+mn-lt"/>
                          <a:ea typeface="+mn-ea"/>
                          <a:cs typeface="+mn-cs"/>
                          <a:sym typeface="Arial"/>
                        </a:rPr>
                        <a:t>537</a:t>
                      </a:r>
                    </a:p>
                  </a:txBody>
                  <a:tcPr marL="9525" marR="9525" marT="9525" marB="0" anchor="ctr">
                    <a:lnT w="28575" cap="flat" cmpd="sng" algn="ctr">
                      <a:solidFill>
                        <a:schemeClr val="bg2"/>
                      </a:solidFill>
                      <a:prstDash val="solid"/>
                      <a:round/>
                      <a:headEnd type="none" w="med" len="med"/>
                      <a:tailEnd type="none" w="med" len="med"/>
                    </a:lnT>
                  </a:tcPr>
                </a:tc>
                <a:tc>
                  <a:txBody>
                    <a:bodyPr/>
                    <a:lstStyle/>
                    <a:p>
                      <a:pPr algn="ctr" fontAlgn="ctr"/>
                      <a:r>
                        <a:rPr lang="ru-RU" sz="900" b="0" i="0" u="none" strike="noStrike" cap="none">
                          <a:solidFill>
                            <a:schemeClr val="dk1"/>
                          </a:solidFill>
                          <a:latin typeface="+mn-lt"/>
                          <a:ea typeface="+mn-ea"/>
                          <a:cs typeface="+mn-cs"/>
                          <a:sym typeface="Arial"/>
                        </a:rPr>
                        <a:t>693</a:t>
                      </a:r>
                    </a:p>
                  </a:txBody>
                  <a:tcPr marL="9525" marR="9525" marT="9525" marB="0" anchor="ctr">
                    <a:lnT w="28575" cap="flat" cmpd="sng" algn="ctr">
                      <a:solidFill>
                        <a:schemeClr val="bg2"/>
                      </a:solidFill>
                      <a:prstDash val="solid"/>
                      <a:round/>
                      <a:headEnd type="none" w="med" len="med"/>
                      <a:tailEnd type="none" w="med" len="med"/>
                    </a:lnT>
                  </a:tcPr>
                </a:tc>
                <a:tc>
                  <a:txBody>
                    <a:bodyPr/>
                    <a:lstStyle/>
                    <a:p>
                      <a:pPr algn="ctr" fontAlgn="ctr"/>
                      <a:r>
                        <a:rPr lang="ru-RU" sz="1050" b="1" i="0" u="none" strike="noStrike" cap="none" dirty="0">
                          <a:solidFill>
                            <a:schemeClr val="dk1"/>
                          </a:solidFill>
                          <a:latin typeface="+mn-lt"/>
                          <a:ea typeface="+mn-ea"/>
                          <a:cs typeface="+mn-cs"/>
                          <a:sym typeface="Arial"/>
                        </a:rPr>
                        <a:t>5,6%</a:t>
                      </a:r>
                    </a:p>
                  </a:txBody>
                  <a:tcPr marL="9525" marR="9525" marT="9525" marB="0" anchor="ctr">
                    <a:lnT w="28575" cap="flat" cmpd="sng" algn="ctr">
                      <a:solidFill>
                        <a:schemeClr val="bg2"/>
                      </a:solidFill>
                      <a:prstDash val="solid"/>
                      <a:round/>
                      <a:headEnd type="none" w="med" len="med"/>
                      <a:tailEnd type="none" w="med" len="med"/>
                    </a:lnT>
                  </a:tcPr>
                </a:tc>
                <a:extLst>
                  <a:ext uri="{0D108BD9-81ED-4DB2-BD59-A6C34878D82A}">
                    <a16:rowId xmlns:a16="http://schemas.microsoft.com/office/drawing/2014/main" val="1427977684"/>
                  </a:ext>
                </a:extLst>
              </a:tr>
              <a:tr h="252035">
                <a:tc vMerge="1">
                  <a:txBody>
                    <a:bodyPr/>
                    <a:lstStyle/>
                    <a:p>
                      <a:endParaRPr lang="ru-KZ" sz="1100" dirty="0"/>
                    </a:p>
                  </a:txBody>
                  <a:tcPr/>
                </a:tc>
                <a:tc>
                  <a:txBody>
                    <a:bodyPr/>
                    <a:lstStyle/>
                    <a:p>
                      <a:pPr marL="72000" algn="l" fontAlgn="b"/>
                      <a:r>
                        <a:rPr lang="ru-RU" sz="800" b="0" i="0" u="none" strike="noStrike" cap="none" dirty="0">
                          <a:solidFill>
                            <a:schemeClr val="dk1"/>
                          </a:solidFill>
                          <a:latin typeface="+mn-lt"/>
                          <a:ea typeface="+mn-ea"/>
                          <a:cs typeface="+mn-cs"/>
                          <a:sym typeface="Arial"/>
                        </a:rPr>
                        <a:t>2 </a:t>
                      </a:r>
                      <a:r>
                        <a:rPr lang="ru-RU" sz="800" b="0" i="0" u="none" strike="noStrike" cap="none" dirty="0" err="1">
                          <a:solidFill>
                            <a:schemeClr val="dk1"/>
                          </a:solidFill>
                          <a:latin typeface="+mn-lt"/>
                          <a:ea typeface="+mn-ea"/>
                          <a:cs typeface="+mn-cs"/>
                          <a:sym typeface="Arial"/>
                        </a:rPr>
                        <a:t>Әртүрлі</a:t>
                      </a:r>
                      <a:r>
                        <a:rPr lang="ru-RU" sz="800" b="0" i="0" u="none" strike="noStrike" cap="none" dirty="0">
                          <a:solidFill>
                            <a:schemeClr val="dk1"/>
                          </a:solidFill>
                          <a:latin typeface="+mn-lt"/>
                          <a:ea typeface="+mn-ea"/>
                          <a:cs typeface="+mn-cs"/>
                          <a:sym typeface="Arial"/>
                        </a:rPr>
                        <a:t> </a:t>
                      </a:r>
                      <a:r>
                        <a:rPr lang="ru-RU" sz="800" b="0" i="0" u="none" strike="noStrike" cap="none" dirty="0" err="1">
                          <a:solidFill>
                            <a:schemeClr val="dk1"/>
                          </a:solidFill>
                          <a:latin typeface="+mn-lt"/>
                          <a:ea typeface="+mn-ea"/>
                          <a:cs typeface="+mn-cs"/>
                          <a:sym typeface="Arial"/>
                        </a:rPr>
                        <a:t>жұмысты</a:t>
                      </a:r>
                      <a:r>
                        <a:rPr lang="ru-RU" sz="800" b="0" i="0" u="none" strike="noStrike" cap="none" dirty="0">
                          <a:solidFill>
                            <a:schemeClr val="dk1"/>
                          </a:solidFill>
                          <a:latin typeface="+mn-lt"/>
                          <a:ea typeface="+mn-ea"/>
                          <a:cs typeface="+mn-cs"/>
                          <a:sym typeface="Arial"/>
                        </a:rPr>
                        <a:t> </a:t>
                      </a:r>
                      <a:r>
                        <a:rPr lang="ru-RU" sz="800" b="0" i="0" u="none" strike="noStrike" cap="none" dirty="0" err="1">
                          <a:solidFill>
                            <a:schemeClr val="dk1"/>
                          </a:solidFill>
                          <a:latin typeface="+mn-lt"/>
                          <a:ea typeface="+mn-ea"/>
                          <a:cs typeface="+mn-cs"/>
                          <a:sym typeface="Arial"/>
                        </a:rPr>
                        <a:t>атқарушылар</a:t>
                      </a:r>
                      <a:endParaRPr lang="ru-RU" sz="800" b="0" i="0" u="none" strike="noStrike" cap="none" dirty="0">
                        <a:solidFill>
                          <a:schemeClr val="dk1"/>
                        </a:solidFill>
                        <a:latin typeface="+mn-lt"/>
                        <a:ea typeface="+mn-ea"/>
                        <a:cs typeface="+mn-cs"/>
                        <a:sym typeface="Arial"/>
                      </a:endParaRPr>
                    </a:p>
                  </a:txBody>
                  <a:tcPr marL="9525" marR="9525" marT="9525" marB="0" anchor="ctr"/>
                </a:tc>
                <a:tc>
                  <a:txBody>
                    <a:bodyPr/>
                    <a:lstStyle/>
                    <a:p>
                      <a:pPr algn="ctr" fontAlgn="b"/>
                      <a:r>
                        <a:rPr lang="ru-RU" sz="900" b="0" i="1" u="none" strike="noStrike" cap="none" dirty="0">
                          <a:solidFill>
                            <a:schemeClr val="dk1"/>
                          </a:solidFill>
                          <a:latin typeface="+mn-lt"/>
                          <a:ea typeface="+mn-ea"/>
                          <a:cs typeface="+mn-cs"/>
                          <a:sym typeface="Arial"/>
                        </a:rPr>
                        <a:t>9629-7</a:t>
                      </a:r>
                    </a:p>
                  </a:txBody>
                  <a:tcPr marL="9525" marR="9525" marT="9525" marB="0" anchor="ctr"/>
                </a:tc>
                <a:tc>
                  <a:txBody>
                    <a:bodyPr/>
                    <a:lstStyle/>
                    <a:p>
                      <a:pPr algn="ctr" fontAlgn="ctr"/>
                      <a:r>
                        <a:rPr lang="ru-RU" sz="1050" b="1" i="0" u="none" strike="noStrike" cap="none" dirty="0">
                          <a:solidFill>
                            <a:schemeClr val="dk1"/>
                          </a:solidFill>
                          <a:latin typeface="+mn-lt"/>
                          <a:ea typeface="+mn-ea"/>
                          <a:cs typeface="+mn-cs"/>
                          <a:sym typeface="Arial"/>
                        </a:rPr>
                        <a:t>1 193</a:t>
                      </a:r>
                    </a:p>
                  </a:txBody>
                  <a:tcPr marL="9525" marR="9525" marT="9525" marB="0" anchor="ctr"/>
                </a:tc>
                <a:tc>
                  <a:txBody>
                    <a:bodyPr/>
                    <a:lstStyle/>
                    <a:p>
                      <a:pPr algn="ctr" fontAlgn="ctr"/>
                      <a:r>
                        <a:rPr lang="ru-RU" sz="900" b="0" i="0" u="none" strike="noStrike" cap="none" dirty="0">
                          <a:solidFill>
                            <a:schemeClr val="dk1"/>
                          </a:solidFill>
                          <a:latin typeface="+mn-lt"/>
                          <a:ea typeface="+mn-ea"/>
                          <a:cs typeface="+mn-cs"/>
                          <a:sym typeface="Arial"/>
                        </a:rPr>
                        <a:t>46</a:t>
                      </a:r>
                    </a:p>
                  </a:txBody>
                  <a:tcPr marL="9525" marR="9525" marT="9525" marB="0" anchor="ctr"/>
                </a:tc>
                <a:tc>
                  <a:txBody>
                    <a:bodyPr/>
                    <a:lstStyle/>
                    <a:p>
                      <a:pPr algn="ctr" fontAlgn="ctr"/>
                      <a:r>
                        <a:rPr lang="ru-RU" sz="900" b="0" i="0" u="none" strike="noStrike" cap="none" dirty="0">
                          <a:solidFill>
                            <a:schemeClr val="dk1"/>
                          </a:solidFill>
                          <a:latin typeface="+mn-lt"/>
                          <a:ea typeface="+mn-ea"/>
                          <a:cs typeface="+mn-cs"/>
                          <a:sym typeface="Arial"/>
                        </a:rPr>
                        <a:t>300</a:t>
                      </a:r>
                    </a:p>
                  </a:txBody>
                  <a:tcPr marL="9525" marR="9525" marT="9525" marB="0" anchor="ctr"/>
                </a:tc>
                <a:tc>
                  <a:txBody>
                    <a:bodyPr/>
                    <a:lstStyle/>
                    <a:p>
                      <a:pPr algn="ctr" fontAlgn="ctr"/>
                      <a:r>
                        <a:rPr lang="ru-RU" sz="900" b="0" i="0" u="none" strike="noStrike" cap="none">
                          <a:solidFill>
                            <a:schemeClr val="dk1"/>
                          </a:solidFill>
                          <a:latin typeface="+mn-lt"/>
                          <a:ea typeface="+mn-ea"/>
                          <a:cs typeface="+mn-cs"/>
                          <a:sym typeface="Arial"/>
                        </a:rPr>
                        <a:t>174</a:t>
                      </a:r>
                    </a:p>
                  </a:txBody>
                  <a:tcPr marL="9525" marR="9525" marT="9525" marB="0" anchor="ctr"/>
                </a:tc>
                <a:tc>
                  <a:txBody>
                    <a:bodyPr/>
                    <a:lstStyle/>
                    <a:p>
                      <a:pPr algn="ctr" fontAlgn="ctr"/>
                      <a:r>
                        <a:rPr lang="ru-RU" sz="900" b="0" i="0" u="none" strike="noStrike" cap="none">
                          <a:solidFill>
                            <a:schemeClr val="dk1"/>
                          </a:solidFill>
                          <a:latin typeface="+mn-lt"/>
                          <a:ea typeface="+mn-ea"/>
                          <a:cs typeface="+mn-cs"/>
                          <a:sym typeface="Arial"/>
                        </a:rPr>
                        <a:t>673</a:t>
                      </a:r>
                    </a:p>
                  </a:txBody>
                  <a:tcPr marL="9525" marR="9525" marT="9525" marB="0" anchor="ctr"/>
                </a:tc>
                <a:tc>
                  <a:txBody>
                    <a:bodyPr/>
                    <a:lstStyle/>
                    <a:p>
                      <a:pPr algn="ctr" fontAlgn="ctr"/>
                      <a:r>
                        <a:rPr lang="ru-RU" sz="1050" b="1" i="0" u="none" strike="noStrike" cap="none" dirty="0">
                          <a:solidFill>
                            <a:schemeClr val="dk1"/>
                          </a:solidFill>
                          <a:latin typeface="+mn-lt"/>
                          <a:ea typeface="+mn-ea"/>
                          <a:cs typeface="+mn-cs"/>
                          <a:sym typeface="Arial"/>
                        </a:rPr>
                        <a:t>3,0%</a:t>
                      </a:r>
                    </a:p>
                  </a:txBody>
                  <a:tcPr marL="9525" marR="9525" marT="9525" marB="0" anchor="ctr"/>
                </a:tc>
                <a:extLst>
                  <a:ext uri="{0D108BD9-81ED-4DB2-BD59-A6C34878D82A}">
                    <a16:rowId xmlns:a16="http://schemas.microsoft.com/office/drawing/2014/main" val="1290809229"/>
                  </a:ext>
                </a:extLst>
              </a:tr>
              <a:tr h="252035">
                <a:tc vMerge="1">
                  <a:txBody>
                    <a:bodyPr/>
                    <a:lstStyle/>
                    <a:p>
                      <a:endParaRPr lang="ru-KZ" sz="1100" dirty="0"/>
                    </a:p>
                  </a:txBody>
                  <a:tcPr/>
                </a:tc>
                <a:tc>
                  <a:txBody>
                    <a:bodyPr/>
                    <a:lstStyle/>
                    <a:p>
                      <a:pPr marL="72000" algn="l" fontAlgn="b"/>
                      <a:r>
                        <a:rPr lang="ru-RU" sz="800" b="0" i="0" u="none" strike="noStrike" cap="none" dirty="0">
                          <a:solidFill>
                            <a:schemeClr val="dk1"/>
                          </a:solidFill>
                          <a:latin typeface="+mn-lt"/>
                          <a:ea typeface="+mn-ea"/>
                          <a:cs typeface="+mn-cs"/>
                          <a:sym typeface="Arial"/>
                        </a:rPr>
                        <a:t>3 Аула </a:t>
                      </a:r>
                      <a:r>
                        <a:rPr lang="ru-RU" sz="800" b="0" i="0" u="none" strike="noStrike" cap="none" dirty="0" err="1">
                          <a:solidFill>
                            <a:schemeClr val="dk1"/>
                          </a:solidFill>
                          <a:latin typeface="+mn-lt"/>
                          <a:ea typeface="+mn-ea"/>
                          <a:cs typeface="+mn-cs"/>
                          <a:sym typeface="Arial"/>
                        </a:rPr>
                        <a:t>сыпырушылар</a:t>
                      </a:r>
                      <a:r>
                        <a:rPr lang="ru-RU" sz="800" b="0" i="0" u="none" strike="noStrike" cap="none" dirty="0">
                          <a:solidFill>
                            <a:schemeClr val="dk1"/>
                          </a:solidFill>
                          <a:latin typeface="+mn-lt"/>
                          <a:ea typeface="+mn-ea"/>
                          <a:cs typeface="+mn-cs"/>
                          <a:sym typeface="Arial"/>
                        </a:rPr>
                        <a:t> </a:t>
                      </a:r>
                      <a:r>
                        <a:rPr lang="ru-RU" sz="800" b="0" i="0" u="none" strike="noStrike" cap="none" dirty="0" err="1">
                          <a:solidFill>
                            <a:schemeClr val="dk1"/>
                          </a:solidFill>
                          <a:latin typeface="+mn-lt"/>
                          <a:ea typeface="+mn-ea"/>
                          <a:cs typeface="+mn-cs"/>
                          <a:sym typeface="Arial"/>
                        </a:rPr>
                        <a:t>және</a:t>
                      </a:r>
                      <a:r>
                        <a:rPr lang="ru-RU" sz="800" b="0" i="0" u="none" strike="noStrike" cap="none" dirty="0">
                          <a:solidFill>
                            <a:schemeClr val="dk1"/>
                          </a:solidFill>
                          <a:latin typeface="+mn-lt"/>
                          <a:ea typeface="+mn-ea"/>
                          <a:cs typeface="+mn-cs"/>
                          <a:sym typeface="Arial"/>
                        </a:rPr>
                        <a:t> </a:t>
                      </a:r>
                      <a:r>
                        <a:rPr lang="ru-RU" sz="800" b="0" i="0" u="none" strike="noStrike" cap="none" dirty="0" err="1">
                          <a:solidFill>
                            <a:schemeClr val="dk1"/>
                          </a:solidFill>
                          <a:latin typeface="+mn-lt"/>
                          <a:ea typeface="+mn-ea"/>
                          <a:cs typeface="+mn-cs"/>
                          <a:sym typeface="Arial"/>
                        </a:rPr>
                        <a:t>ашық</a:t>
                      </a:r>
                      <a:r>
                        <a:rPr lang="ru-RU" sz="800" b="0" i="0" u="none" strike="noStrike" cap="none" dirty="0">
                          <a:solidFill>
                            <a:schemeClr val="dk1"/>
                          </a:solidFill>
                          <a:latin typeface="+mn-lt"/>
                          <a:ea typeface="+mn-ea"/>
                          <a:cs typeface="+mn-cs"/>
                          <a:sym typeface="Arial"/>
                        </a:rPr>
                        <a:t> </a:t>
                      </a:r>
                      <a:r>
                        <a:rPr lang="ru-RU" sz="800" b="0" i="0" u="none" strike="noStrike" cap="none" dirty="0" err="1">
                          <a:solidFill>
                            <a:schemeClr val="dk1"/>
                          </a:solidFill>
                          <a:latin typeface="+mn-lt"/>
                          <a:ea typeface="+mn-ea"/>
                          <a:cs typeface="+mn-cs"/>
                          <a:sym typeface="Arial"/>
                        </a:rPr>
                        <a:t>аумақтарды</a:t>
                      </a:r>
                      <a:r>
                        <a:rPr lang="ru-RU" sz="800" b="0" i="0" u="none" strike="noStrike" cap="none" dirty="0">
                          <a:solidFill>
                            <a:schemeClr val="dk1"/>
                          </a:solidFill>
                          <a:latin typeface="+mn-lt"/>
                          <a:ea typeface="+mn-ea"/>
                          <a:cs typeface="+mn-cs"/>
                          <a:sym typeface="Arial"/>
                        </a:rPr>
                        <a:t> </a:t>
                      </a:r>
                      <a:r>
                        <a:rPr lang="ru-RU" sz="800" b="0" i="0" u="none" strike="noStrike" cap="none" dirty="0" err="1">
                          <a:solidFill>
                            <a:schemeClr val="dk1"/>
                          </a:solidFill>
                          <a:latin typeface="+mn-lt"/>
                          <a:ea typeface="+mn-ea"/>
                          <a:cs typeface="+mn-cs"/>
                          <a:sym typeface="Arial"/>
                        </a:rPr>
                        <a:t>тазалаушылар</a:t>
                      </a:r>
                      <a:endParaRPr lang="ru-RU" sz="800" b="0" i="0" u="none" strike="noStrike" cap="none" dirty="0">
                        <a:solidFill>
                          <a:schemeClr val="dk1"/>
                        </a:solidFill>
                        <a:latin typeface="+mn-lt"/>
                        <a:ea typeface="+mn-ea"/>
                        <a:cs typeface="+mn-cs"/>
                        <a:sym typeface="Arial"/>
                      </a:endParaRPr>
                    </a:p>
                  </a:txBody>
                  <a:tcPr marL="9525" marR="9525" marT="9525" marB="0" anchor="ctr"/>
                </a:tc>
                <a:tc>
                  <a:txBody>
                    <a:bodyPr/>
                    <a:lstStyle/>
                    <a:p>
                      <a:pPr algn="ctr" fontAlgn="b"/>
                      <a:r>
                        <a:rPr lang="ru-RU" sz="900" b="0" i="1" u="none" strike="noStrike" cap="none" dirty="0">
                          <a:solidFill>
                            <a:schemeClr val="dk1"/>
                          </a:solidFill>
                          <a:latin typeface="+mn-lt"/>
                          <a:ea typeface="+mn-ea"/>
                          <a:cs typeface="+mn-cs"/>
                          <a:sym typeface="Arial"/>
                        </a:rPr>
                        <a:t>9116-0</a:t>
                      </a:r>
                    </a:p>
                  </a:txBody>
                  <a:tcPr marL="9525" marR="9525" marT="9525" marB="0" anchor="ctr"/>
                </a:tc>
                <a:tc>
                  <a:txBody>
                    <a:bodyPr/>
                    <a:lstStyle/>
                    <a:p>
                      <a:pPr algn="ctr" fontAlgn="ctr"/>
                      <a:r>
                        <a:rPr lang="ru-RU" sz="1050" b="1" i="0" u="none" strike="noStrike" cap="none" dirty="0">
                          <a:solidFill>
                            <a:schemeClr val="dk1"/>
                          </a:solidFill>
                          <a:latin typeface="+mn-lt"/>
                          <a:ea typeface="+mn-ea"/>
                          <a:cs typeface="+mn-cs"/>
                          <a:sym typeface="Arial"/>
                        </a:rPr>
                        <a:t>1 123</a:t>
                      </a:r>
                    </a:p>
                  </a:txBody>
                  <a:tcPr marL="9525" marR="9525" marT="9525" marB="0" anchor="ctr"/>
                </a:tc>
                <a:tc>
                  <a:txBody>
                    <a:bodyPr/>
                    <a:lstStyle/>
                    <a:p>
                      <a:pPr algn="ctr" fontAlgn="ctr"/>
                      <a:r>
                        <a:rPr lang="ru-RU" sz="900" b="0" i="0" u="none" strike="noStrike" cap="none">
                          <a:solidFill>
                            <a:schemeClr val="dk1"/>
                          </a:solidFill>
                          <a:latin typeface="+mn-lt"/>
                          <a:ea typeface="+mn-ea"/>
                          <a:cs typeface="+mn-cs"/>
                          <a:sym typeface="Arial"/>
                        </a:rPr>
                        <a:t>156</a:t>
                      </a:r>
                    </a:p>
                  </a:txBody>
                  <a:tcPr marL="9525" marR="9525" marT="9525" marB="0" anchor="ctr"/>
                </a:tc>
                <a:tc>
                  <a:txBody>
                    <a:bodyPr/>
                    <a:lstStyle/>
                    <a:p>
                      <a:pPr algn="ctr" fontAlgn="ctr"/>
                      <a:r>
                        <a:rPr lang="ru-RU" sz="900" b="0" i="0" u="none" strike="noStrike" cap="none" dirty="0">
                          <a:solidFill>
                            <a:schemeClr val="dk1"/>
                          </a:solidFill>
                          <a:latin typeface="+mn-lt"/>
                          <a:ea typeface="+mn-ea"/>
                          <a:cs typeface="+mn-cs"/>
                          <a:sym typeface="Arial"/>
                        </a:rPr>
                        <a:t>322</a:t>
                      </a:r>
                    </a:p>
                  </a:txBody>
                  <a:tcPr marL="9525" marR="9525" marT="9525" marB="0" anchor="ctr"/>
                </a:tc>
                <a:tc>
                  <a:txBody>
                    <a:bodyPr/>
                    <a:lstStyle/>
                    <a:p>
                      <a:pPr algn="ctr" fontAlgn="ctr"/>
                      <a:r>
                        <a:rPr lang="ru-RU" sz="900" b="0" i="0" u="none" strike="noStrike" cap="none" dirty="0">
                          <a:solidFill>
                            <a:schemeClr val="dk1"/>
                          </a:solidFill>
                          <a:latin typeface="+mn-lt"/>
                          <a:ea typeface="+mn-ea"/>
                          <a:cs typeface="+mn-cs"/>
                          <a:sym typeface="Arial"/>
                        </a:rPr>
                        <a:t>402</a:t>
                      </a:r>
                    </a:p>
                  </a:txBody>
                  <a:tcPr marL="9525" marR="9525" marT="9525" marB="0" anchor="ctr"/>
                </a:tc>
                <a:tc>
                  <a:txBody>
                    <a:bodyPr/>
                    <a:lstStyle/>
                    <a:p>
                      <a:pPr algn="ctr" fontAlgn="ctr"/>
                      <a:r>
                        <a:rPr lang="ru-RU" sz="900" b="0" i="0" u="none" strike="noStrike" cap="none">
                          <a:solidFill>
                            <a:schemeClr val="dk1"/>
                          </a:solidFill>
                          <a:latin typeface="+mn-lt"/>
                          <a:ea typeface="+mn-ea"/>
                          <a:cs typeface="+mn-cs"/>
                          <a:sym typeface="Arial"/>
                        </a:rPr>
                        <a:t>243</a:t>
                      </a:r>
                    </a:p>
                  </a:txBody>
                  <a:tcPr marL="9525" marR="9525" marT="9525" marB="0" anchor="ctr"/>
                </a:tc>
                <a:tc>
                  <a:txBody>
                    <a:bodyPr/>
                    <a:lstStyle/>
                    <a:p>
                      <a:pPr algn="ctr" fontAlgn="ctr"/>
                      <a:r>
                        <a:rPr lang="ru-RU" sz="1050" b="1" i="0" u="none" strike="noStrike" cap="none" dirty="0">
                          <a:solidFill>
                            <a:schemeClr val="dk1"/>
                          </a:solidFill>
                          <a:latin typeface="+mn-lt"/>
                          <a:ea typeface="+mn-ea"/>
                          <a:cs typeface="+mn-cs"/>
                          <a:sym typeface="Arial"/>
                        </a:rPr>
                        <a:t>2,9%</a:t>
                      </a:r>
                    </a:p>
                  </a:txBody>
                  <a:tcPr marL="9525" marR="9525" marT="9525" marB="0" anchor="ctr"/>
                </a:tc>
                <a:extLst>
                  <a:ext uri="{0D108BD9-81ED-4DB2-BD59-A6C34878D82A}">
                    <a16:rowId xmlns:a16="http://schemas.microsoft.com/office/drawing/2014/main" val="1542005649"/>
                  </a:ext>
                </a:extLst>
              </a:tr>
              <a:tr h="252035">
                <a:tc vMerge="1">
                  <a:txBody>
                    <a:bodyPr/>
                    <a:lstStyle/>
                    <a:p>
                      <a:endParaRPr lang="ru-KZ" sz="1100" dirty="0"/>
                    </a:p>
                  </a:txBody>
                  <a:tcPr/>
                </a:tc>
                <a:tc>
                  <a:txBody>
                    <a:bodyPr/>
                    <a:lstStyle/>
                    <a:p>
                      <a:pPr marL="72000" algn="l" fontAlgn="b"/>
                      <a:r>
                        <a:rPr lang="ru-RU" sz="800" b="0" i="0" u="none" strike="noStrike" cap="none" dirty="0">
                          <a:solidFill>
                            <a:schemeClr val="dk1"/>
                          </a:solidFill>
                          <a:latin typeface="+mn-lt"/>
                          <a:ea typeface="+mn-ea"/>
                          <a:cs typeface="+mn-cs"/>
                          <a:sym typeface="Arial"/>
                        </a:rPr>
                        <a:t>4 </a:t>
                      </a:r>
                      <a:r>
                        <a:rPr lang="ru-RU" sz="800" b="0" i="0" u="none" strike="noStrike" cap="none" dirty="0" err="1">
                          <a:solidFill>
                            <a:schemeClr val="dk1"/>
                          </a:solidFill>
                          <a:latin typeface="+mn-lt"/>
                          <a:ea typeface="+mn-ea"/>
                          <a:cs typeface="+mn-cs"/>
                          <a:sym typeface="Arial"/>
                        </a:rPr>
                        <a:t>Өнеркәсіптік</a:t>
                      </a:r>
                      <a:r>
                        <a:rPr lang="ru-RU" sz="800" b="0" i="0" u="none" strike="noStrike" cap="none" dirty="0">
                          <a:solidFill>
                            <a:schemeClr val="dk1"/>
                          </a:solidFill>
                          <a:latin typeface="+mn-lt"/>
                          <a:ea typeface="+mn-ea"/>
                          <a:cs typeface="+mn-cs"/>
                          <a:sym typeface="Arial"/>
                        </a:rPr>
                        <a:t> </a:t>
                      </a:r>
                      <a:r>
                        <a:rPr lang="ru-RU" sz="800" b="0" i="0" u="none" strike="noStrike" cap="none" dirty="0" err="1">
                          <a:solidFill>
                            <a:schemeClr val="dk1"/>
                          </a:solidFill>
                          <a:latin typeface="+mn-lt"/>
                          <a:ea typeface="+mn-ea"/>
                          <a:cs typeface="+mn-cs"/>
                          <a:sym typeface="Arial"/>
                        </a:rPr>
                        <a:t>жабдықтардың</a:t>
                      </a:r>
                      <a:r>
                        <a:rPr lang="ru-RU" sz="800" b="0" i="0" u="none" strike="noStrike" cap="none" dirty="0">
                          <a:solidFill>
                            <a:schemeClr val="dk1"/>
                          </a:solidFill>
                          <a:latin typeface="+mn-lt"/>
                          <a:ea typeface="+mn-ea"/>
                          <a:cs typeface="+mn-cs"/>
                          <a:sym typeface="Arial"/>
                        </a:rPr>
                        <a:t> </a:t>
                      </a:r>
                      <a:r>
                        <a:rPr lang="ru-RU" sz="800" b="0" i="0" u="none" strike="noStrike" cap="none" dirty="0" err="1">
                          <a:solidFill>
                            <a:schemeClr val="dk1"/>
                          </a:solidFill>
                          <a:latin typeface="+mn-lt"/>
                          <a:ea typeface="+mn-ea"/>
                          <a:cs typeface="+mn-cs"/>
                          <a:sym typeface="Arial"/>
                        </a:rPr>
                        <a:t>слесарлары</a:t>
                      </a:r>
                      <a:endParaRPr lang="ru-RU" sz="800" b="0" i="0" u="none" strike="noStrike" cap="none" dirty="0">
                        <a:solidFill>
                          <a:schemeClr val="dk1"/>
                        </a:solidFill>
                        <a:latin typeface="+mn-lt"/>
                        <a:ea typeface="+mn-ea"/>
                        <a:cs typeface="+mn-cs"/>
                        <a:sym typeface="Arial"/>
                      </a:endParaRPr>
                    </a:p>
                  </a:txBody>
                  <a:tcPr marL="9525" marR="9525" marT="9525" marB="0" anchor="ctr"/>
                </a:tc>
                <a:tc>
                  <a:txBody>
                    <a:bodyPr/>
                    <a:lstStyle/>
                    <a:p>
                      <a:pPr algn="ctr" fontAlgn="b"/>
                      <a:r>
                        <a:rPr lang="ru-RU" sz="900" b="0" i="1" u="none" strike="noStrike" cap="none" dirty="0">
                          <a:solidFill>
                            <a:schemeClr val="dk1"/>
                          </a:solidFill>
                          <a:latin typeface="+mn-lt"/>
                          <a:ea typeface="+mn-ea"/>
                          <a:cs typeface="+mn-cs"/>
                          <a:sym typeface="Arial"/>
                        </a:rPr>
                        <a:t>7239-2</a:t>
                      </a:r>
                    </a:p>
                  </a:txBody>
                  <a:tcPr marL="9525" marR="9525" marT="9525" marB="0" anchor="ctr"/>
                </a:tc>
                <a:tc>
                  <a:txBody>
                    <a:bodyPr/>
                    <a:lstStyle/>
                    <a:p>
                      <a:pPr algn="ctr" fontAlgn="ctr"/>
                      <a:r>
                        <a:rPr lang="ru-RU" sz="1050" b="1" i="0" u="none" strike="noStrike" cap="none" dirty="0">
                          <a:solidFill>
                            <a:schemeClr val="dk1"/>
                          </a:solidFill>
                          <a:latin typeface="+mn-lt"/>
                          <a:ea typeface="+mn-ea"/>
                          <a:cs typeface="+mn-cs"/>
                          <a:sym typeface="Arial"/>
                        </a:rPr>
                        <a:t>1 018</a:t>
                      </a:r>
                    </a:p>
                  </a:txBody>
                  <a:tcPr marL="9525" marR="9525" marT="9525" marB="0" anchor="ctr"/>
                </a:tc>
                <a:tc>
                  <a:txBody>
                    <a:bodyPr/>
                    <a:lstStyle/>
                    <a:p>
                      <a:pPr algn="ctr" fontAlgn="ctr"/>
                      <a:r>
                        <a:rPr lang="ru-RU" sz="900" b="0" i="0" u="none" strike="noStrike" cap="none" dirty="0">
                          <a:solidFill>
                            <a:schemeClr val="dk1"/>
                          </a:solidFill>
                          <a:latin typeface="+mn-lt"/>
                          <a:ea typeface="+mn-ea"/>
                          <a:cs typeface="+mn-cs"/>
                          <a:sym typeface="Arial"/>
                        </a:rPr>
                        <a:t>234</a:t>
                      </a:r>
                    </a:p>
                  </a:txBody>
                  <a:tcPr marL="9525" marR="9525" marT="9525" marB="0" anchor="ctr"/>
                </a:tc>
                <a:tc>
                  <a:txBody>
                    <a:bodyPr/>
                    <a:lstStyle/>
                    <a:p>
                      <a:pPr algn="ctr" fontAlgn="ctr"/>
                      <a:r>
                        <a:rPr lang="ru-RU" sz="900" b="0" i="0" u="none" strike="noStrike" cap="none">
                          <a:solidFill>
                            <a:schemeClr val="dk1"/>
                          </a:solidFill>
                          <a:latin typeface="+mn-lt"/>
                          <a:ea typeface="+mn-ea"/>
                          <a:cs typeface="+mn-cs"/>
                          <a:sym typeface="Arial"/>
                        </a:rPr>
                        <a:t>306</a:t>
                      </a:r>
                    </a:p>
                  </a:txBody>
                  <a:tcPr marL="9525" marR="9525" marT="9525" marB="0" anchor="ctr"/>
                </a:tc>
                <a:tc>
                  <a:txBody>
                    <a:bodyPr/>
                    <a:lstStyle/>
                    <a:p>
                      <a:pPr algn="ctr" fontAlgn="ctr"/>
                      <a:r>
                        <a:rPr lang="ru-RU" sz="900" b="0" i="0" u="none" strike="noStrike" cap="none" dirty="0">
                          <a:solidFill>
                            <a:schemeClr val="dk1"/>
                          </a:solidFill>
                          <a:latin typeface="+mn-lt"/>
                          <a:ea typeface="+mn-ea"/>
                          <a:cs typeface="+mn-cs"/>
                          <a:sym typeface="Arial"/>
                        </a:rPr>
                        <a:t>264</a:t>
                      </a:r>
                    </a:p>
                  </a:txBody>
                  <a:tcPr marL="9525" marR="9525" marT="9525" marB="0" anchor="ctr"/>
                </a:tc>
                <a:tc>
                  <a:txBody>
                    <a:bodyPr/>
                    <a:lstStyle/>
                    <a:p>
                      <a:pPr algn="ctr" fontAlgn="ctr"/>
                      <a:r>
                        <a:rPr lang="ru-RU" sz="900" b="0" i="0" u="none" strike="noStrike" cap="none" dirty="0">
                          <a:solidFill>
                            <a:schemeClr val="dk1"/>
                          </a:solidFill>
                          <a:latin typeface="+mn-lt"/>
                          <a:ea typeface="+mn-ea"/>
                          <a:cs typeface="+mn-cs"/>
                          <a:sym typeface="Arial"/>
                        </a:rPr>
                        <a:t>214</a:t>
                      </a:r>
                    </a:p>
                  </a:txBody>
                  <a:tcPr marL="9525" marR="9525" marT="9525" marB="0" anchor="ctr"/>
                </a:tc>
                <a:tc>
                  <a:txBody>
                    <a:bodyPr/>
                    <a:lstStyle/>
                    <a:p>
                      <a:pPr algn="ctr" fontAlgn="ctr"/>
                      <a:r>
                        <a:rPr lang="ru-RU" sz="1050" b="1" i="0" u="none" strike="noStrike" cap="none" dirty="0">
                          <a:solidFill>
                            <a:schemeClr val="dk1"/>
                          </a:solidFill>
                          <a:latin typeface="+mn-lt"/>
                          <a:ea typeface="+mn-ea"/>
                          <a:cs typeface="+mn-cs"/>
                          <a:sym typeface="Arial"/>
                        </a:rPr>
                        <a:t>2,6%</a:t>
                      </a:r>
                    </a:p>
                  </a:txBody>
                  <a:tcPr marL="9525" marR="9525" marT="9525" marB="0" anchor="ctr"/>
                </a:tc>
                <a:extLst>
                  <a:ext uri="{0D108BD9-81ED-4DB2-BD59-A6C34878D82A}">
                    <a16:rowId xmlns:a16="http://schemas.microsoft.com/office/drawing/2014/main" val="2119351882"/>
                  </a:ext>
                </a:extLst>
              </a:tr>
              <a:tr h="252035">
                <a:tc vMerge="1">
                  <a:txBody>
                    <a:bodyPr/>
                    <a:lstStyle/>
                    <a:p>
                      <a:endParaRPr lang="ru-KZ" sz="1100" dirty="0"/>
                    </a:p>
                  </a:txBody>
                  <a:tcPr/>
                </a:tc>
                <a:tc>
                  <a:txBody>
                    <a:bodyPr/>
                    <a:lstStyle/>
                    <a:p>
                      <a:pPr marL="72000" algn="l" fontAlgn="b"/>
                      <a:r>
                        <a:rPr lang="ru-RU" sz="800" b="0" i="0" u="none" strike="noStrike" cap="none" dirty="0">
                          <a:solidFill>
                            <a:schemeClr val="dk1"/>
                          </a:solidFill>
                          <a:latin typeface="+mn-lt"/>
                          <a:ea typeface="+mn-ea"/>
                          <a:cs typeface="+mn-cs"/>
                          <a:sym typeface="Arial"/>
                        </a:rPr>
                        <a:t>5 </a:t>
                      </a:r>
                      <a:r>
                        <a:rPr lang="ru-RU" sz="800" b="0" i="0" u="none" strike="noStrike" cap="none" dirty="0" err="1">
                          <a:solidFill>
                            <a:schemeClr val="dk1"/>
                          </a:solidFill>
                          <a:latin typeface="+mn-lt"/>
                          <a:ea typeface="+mn-ea"/>
                          <a:cs typeface="+mn-cs"/>
                          <a:sym typeface="Arial"/>
                        </a:rPr>
                        <a:t>Стенографистер</a:t>
                      </a:r>
                      <a:endParaRPr lang="ru-RU" sz="800" b="0" i="0" u="none" strike="noStrike" cap="none" dirty="0">
                        <a:solidFill>
                          <a:schemeClr val="dk1"/>
                        </a:solidFill>
                        <a:latin typeface="+mn-lt"/>
                        <a:ea typeface="+mn-ea"/>
                        <a:cs typeface="+mn-cs"/>
                        <a:sym typeface="Arial"/>
                      </a:endParaRPr>
                    </a:p>
                  </a:txBody>
                  <a:tcPr marL="9525" marR="9525" marT="9525" marB="0" anchor="ctr">
                    <a:lnB w="28575" cap="flat" cmpd="sng" algn="ctr">
                      <a:solidFill>
                        <a:schemeClr val="bg2"/>
                      </a:solidFill>
                      <a:prstDash val="solid"/>
                      <a:round/>
                      <a:headEnd type="none" w="med" len="med"/>
                      <a:tailEnd type="none" w="med" len="med"/>
                    </a:lnB>
                  </a:tcPr>
                </a:tc>
                <a:tc>
                  <a:txBody>
                    <a:bodyPr/>
                    <a:lstStyle/>
                    <a:p>
                      <a:pPr algn="ctr" fontAlgn="b"/>
                      <a:r>
                        <a:rPr lang="ru-RU" sz="900" b="0" i="1" u="none" strike="noStrike" cap="none" dirty="0">
                          <a:solidFill>
                            <a:schemeClr val="dk1"/>
                          </a:solidFill>
                          <a:latin typeface="+mn-lt"/>
                          <a:ea typeface="+mn-ea"/>
                          <a:cs typeface="+mn-cs"/>
                          <a:sym typeface="Arial"/>
                        </a:rPr>
                        <a:t>4120-2</a:t>
                      </a:r>
                    </a:p>
                  </a:txBody>
                  <a:tcPr marL="9525" marR="9525" marT="9525" marB="0" anchor="ctr">
                    <a:lnB w="28575" cap="flat" cmpd="sng" algn="ctr">
                      <a:solidFill>
                        <a:schemeClr val="bg2"/>
                      </a:solidFill>
                      <a:prstDash val="solid"/>
                      <a:round/>
                      <a:headEnd type="none" w="med" len="med"/>
                      <a:tailEnd type="none" w="med" len="med"/>
                    </a:lnB>
                  </a:tcPr>
                </a:tc>
                <a:tc>
                  <a:txBody>
                    <a:bodyPr/>
                    <a:lstStyle/>
                    <a:p>
                      <a:pPr algn="ctr" fontAlgn="ctr"/>
                      <a:r>
                        <a:rPr lang="ru-RU" sz="1050" b="1" i="0" u="none" strike="noStrike" cap="none" dirty="0">
                          <a:solidFill>
                            <a:schemeClr val="dk1"/>
                          </a:solidFill>
                          <a:latin typeface="+mn-lt"/>
                          <a:ea typeface="+mn-ea"/>
                          <a:cs typeface="+mn-cs"/>
                          <a:sym typeface="Arial"/>
                        </a:rPr>
                        <a:t>918</a:t>
                      </a:r>
                    </a:p>
                  </a:txBody>
                  <a:tcPr marL="9525" marR="9525" marT="9525" marB="0" anchor="ctr">
                    <a:lnB w="28575" cap="flat" cmpd="sng" algn="ctr">
                      <a:solidFill>
                        <a:schemeClr val="bg2"/>
                      </a:solidFill>
                      <a:prstDash val="solid"/>
                      <a:round/>
                      <a:headEnd type="none" w="med" len="med"/>
                      <a:tailEnd type="none" w="med" len="med"/>
                    </a:lnB>
                  </a:tcPr>
                </a:tc>
                <a:tc>
                  <a:txBody>
                    <a:bodyPr/>
                    <a:lstStyle/>
                    <a:p>
                      <a:pPr algn="ctr" fontAlgn="ctr"/>
                      <a:r>
                        <a:rPr lang="ru-RU" sz="900" b="0" i="0" u="none" strike="noStrike" cap="none" dirty="0">
                          <a:solidFill>
                            <a:schemeClr val="dk1"/>
                          </a:solidFill>
                          <a:latin typeface="+mn-lt"/>
                          <a:ea typeface="+mn-ea"/>
                          <a:cs typeface="+mn-cs"/>
                          <a:sym typeface="Arial"/>
                        </a:rPr>
                        <a:t>-</a:t>
                      </a:r>
                    </a:p>
                  </a:txBody>
                  <a:tcPr marL="9525" marR="9525" marT="9525" marB="0" anchor="ctr">
                    <a:lnB w="28575" cap="flat" cmpd="sng" algn="ctr">
                      <a:solidFill>
                        <a:schemeClr val="bg2"/>
                      </a:solidFill>
                      <a:prstDash val="solid"/>
                      <a:round/>
                      <a:headEnd type="none" w="med" len="med"/>
                      <a:tailEnd type="none" w="med" len="med"/>
                    </a:lnB>
                  </a:tcPr>
                </a:tc>
                <a:tc>
                  <a:txBody>
                    <a:bodyPr/>
                    <a:lstStyle/>
                    <a:p>
                      <a:pPr algn="ctr" fontAlgn="ctr"/>
                      <a:r>
                        <a:rPr lang="ru-RU" sz="900" b="0" i="0" u="none" strike="noStrike" cap="none">
                          <a:solidFill>
                            <a:schemeClr val="dk1"/>
                          </a:solidFill>
                          <a:latin typeface="+mn-lt"/>
                          <a:ea typeface="+mn-ea"/>
                          <a:cs typeface="+mn-cs"/>
                          <a:sym typeface="Arial"/>
                        </a:rPr>
                        <a:t>188</a:t>
                      </a:r>
                    </a:p>
                  </a:txBody>
                  <a:tcPr marL="9525" marR="9525" marT="9525" marB="0" anchor="ctr">
                    <a:lnB w="28575" cap="flat" cmpd="sng" algn="ctr">
                      <a:solidFill>
                        <a:schemeClr val="bg2"/>
                      </a:solidFill>
                      <a:prstDash val="solid"/>
                      <a:round/>
                      <a:headEnd type="none" w="med" len="med"/>
                      <a:tailEnd type="none" w="med" len="med"/>
                    </a:lnB>
                  </a:tcPr>
                </a:tc>
                <a:tc>
                  <a:txBody>
                    <a:bodyPr/>
                    <a:lstStyle/>
                    <a:p>
                      <a:pPr algn="ctr" fontAlgn="ctr"/>
                      <a:r>
                        <a:rPr lang="ru-RU" sz="900" b="0" i="0" u="none" strike="noStrike" cap="none">
                          <a:solidFill>
                            <a:schemeClr val="dk1"/>
                          </a:solidFill>
                          <a:latin typeface="+mn-lt"/>
                          <a:ea typeface="+mn-ea"/>
                          <a:cs typeface="+mn-cs"/>
                          <a:sym typeface="Arial"/>
                        </a:rPr>
                        <a:t>717</a:t>
                      </a:r>
                    </a:p>
                  </a:txBody>
                  <a:tcPr marL="9525" marR="9525" marT="9525" marB="0" anchor="ctr">
                    <a:lnB w="28575" cap="flat" cmpd="sng" algn="ctr">
                      <a:solidFill>
                        <a:schemeClr val="bg2"/>
                      </a:solidFill>
                      <a:prstDash val="solid"/>
                      <a:round/>
                      <a:headEnd type="none" w="med" len="med"/>
                      <a:tailEnd type="none" w="med" len="med"/>
                    </a:lnB>
                  </a:tcPr>
                </a:tc>
                <a:tc>
                  <a:txBody>
                    <a:bodyPr/>
                    <a:lstStyle/>
                    <a:p>
                      <a:pPr algn="ctr" fontAlgn="ctr"/>
                      <a:r>
                        <a:rPr lang="ru-RU" sz="900" b="0" i="0" u="none" strike="noStrike" cap="none" dirty="0">
                          <a:solidFill>
                            <a:schemeClr val="dk1"/>
                          </a:solidFill>
                          <a:latin typeface="+mn-lt"/>
                          <a:ea typeface="+mn-ea"/>
                          <a:cs typeface="+mn-cs"/>
                          <a:sym typeface="Arial"/>
                        </a:rPr>
                        <a:t>13</a:t>
                      </a:r>
                    </a:p>
                  </a:txBody>
                  <a:tcPr marL="9525" marR="9525" marT="9525" marB="0" anchor="ctr">
                    <a:lnB w="28575" cap="flat" cmpd="sng" algn="ctr">
                      <a:solidFill>
                        <a:schemeClr val="bg2"/>
                      </a:solidFill>
                      <a:prstDash val="solid"/>
                      <a:round/>
                      <a:headEnd type="none" w="med" len="med"/>
                      <a:tailEnd type="none" w="med" len="med"/>
                    </a:lnB>
                  </a:tcPr>
                </a:tc>
                <a:tc>
                  <a:txBody>
                    <a:bodyPr/>
                    <a:lstStyle/>
                    <a:p>
                      <a:pPr algn="ctr" fontAlgn="ctr"/>
                      <a:r>
                        <a:rPr lang="ru-RU" sz="1050" b="1" i="0" u="none" strike="noStrike" cap="none" dirty="0">
                          <a:solidFill>
                            <a:schemeClr val="dk1"/>
                          </a:solidFill>
                          <a:latin typeface="+mn-lt"/>
                          <a:ea typeface="+mn-ea"/>
                          <a:cs typeface="+mn-cs"/>
                          <a:sym typeface="Arial"/>
                        </a:rPr>
                        <a:t>2,3%</a:t>
                      </a:r>
                    </a:p>
                  </a:txBody>
                  <a:tcPr marL="9525" marR="9525" marT="9525" marB="0" anchor="ctr">
                    <a:lnB w="28575" cap="flat" cmpd="sng" algn="ctr">
                      <a:solidFill>
                        <a:schemeClr val="bg2"/>
                      </a:solidFill>
                      <a:prstDash val="solid"/>
                      <a:round/>
                      <a:headEnd type="none" w="med" len="med"/>
                      <a:tailEnd type="none" w="med" len="med"/>
                    </a:lnB>
                  </a:tcPr>
                </a:tc>
                <a:extLst>
                  <a:ext uri="{0D108BD9-81ED-4DB2-BD59-A6C34878D82A}">
                    <a16:rowId xmlns:a16="http://schemas.microsoft.com/office/drawing/2014/main" val="4147065920"/>
                  </a:ext>
                </a:extLst>
              </a:tr>
              <a:tr h="252035">
                <a:tc rowSpan="5">
                  <a:txBody>
                    <a:bodyPr/>
                    <a:lstStyle/>
                    <a:p>
                      <a:pPr algn="ctr"/>
                      <a:r>
                        <a:rPr lang="ru-RU" sz="1100" dirty="0"/>
                        <a:t>2022</a:t>
                      </a:r>
                      <a:endParaRPr lang="ru-KZ" sz="1100" dirty="0"/>
                    </a:p>
                  </a:txBody>
                  <a:tcPr anchor="ctr">
                    <a:lnT w="28575" cap="flat" cmpd="sng" algn="ctr">
                      <a:solidFill>
                        <a:schemeClr val="bg2"/>
                      </a:solidFill>
                      <a:prstDash val="solid"/>
                      <a:round/>
                      <a:headEnd type="none" w="med" len="med"/>
                      <a:tailEnd type="none" w="med" len="med"/>
                    </a:lnT>
                  </a:tcPr>
                </a:tc>
                <a:tc>
                  <a:txBody>
                    <a:bodyPr/>
                    <a:lstStyle/>
                    <a:p>
                      <a:pPr marL="72000" algn="l" fontAlgn="b"/>
                      <a:r>
                        <a:rPr lang="ru-RU" sz="800" b="0" i="0" u="none" strike="noStrike" cap="none" dirty="0">
                          <a:solidFill>
                            <a:schemeClr val="dk1"/>
                          </a:solidFill>
                          <a:latin typeface="+mn-lt"/>
                          <a:ea typeface="+mn-ea"/>
                          <a:cs typeface="+mn-cs"/>
                          <a:sym typeface="Arial"/>
                        </a:rPr>
                        <a:t>1 </a:t>
                      </a:r>
                      <a:r>
                        <a:rPr lang="ru-RU" sz="800" b="0" i="0" u="none" strike="noStrike" cap="none" dirty="0" err="1">
                          <a:solidFill>
                            <a:schemeClr val="dk1"/>
                          </a:solidFill>
                          <a:latin typeface="+mn-lt"/>
                          <a:ea typeface="+mn-ea"/>
                          <a:cs typeface="+mn-cs"/>
                          <a:sym typeface="Arial"/>
                        </a:rPr>
                        <a:t>Басқа</a:t>
                      </a:r>
                      <a:r>
                        <a:rPr lang="ru-RU" sz="800" b="0" i="0" u="none" strike="noStrike" cap="none" dirty="0">
                          <a:solidFill>
                            <a:schemeClr val="dk1"/>
                          </a:solidFill>
                          <a:latin typeface="+mn-lt"/>
                          <a:ea typeface="+mn-ea"/>
                          <a:cs typeface="+mn-cs"/>
                          <a:sym typeface="Arial"/>
                        </a:rPr>
                        <a:t> да </a:t>
                      </a:r>
                      <a:r>
                        <a:rPr lang="ru-RU" sz="800" b="0" i="0" u="none" strike="noStrike" cap="none" dirty="0" err="1">
                          <a:solidFill>
                            <a:schemeClr val="dk1"/>
                          </a:solidFill>
                          <a:latin typeface="+mn-lt"/>
                          <a:ea typeface="+mn-ea"/>
                          <a:cs typeface="+mn-cs"/>
                          <a:sym typeface="Arial"/>
                        </a:rPr>
                        <a:t>біліктілігі</a:t>
                      </a:r>
                      <a:r>
                        <a:rPr lang="ru-RU" sz="800" b="0" i="0" u="none" strike="noStrike" cap="none" dirty="0">
                          <a:solidFill>
                            <a:schemeClr val="dk1"/>
                          </a:solidFill>
                          <a:latin typeface="+mn-lt"/>
                          <a:ea typeface="+mn-ea"/>
                          <a:cs typeface="+mn-cs"/>
                          <a:sym typeface="Arial"/>
                        </a:rPr>
                        <a:t> </a:t>
                      </a:r>
                      <a:r>
                        <a:rPr lang="ru-RU" sz="800" b="0" i="0" u="none" strike="noStrike" cap="none" dirty="0" err="1">
                          <a:solidFill>
                            <a:schemeClr val="dk1"/>
                          </a:solidFill>
                          <a:latin typeface="+mn-lt"/>
                          <a:ea typeface="+mn-ea"/>
                          <a:cs typeface="+mn-cs"/>
                          <a:sym typeface="Arial"/>
                        </a:rPr>
                        <a:t>жоқ</a:t>
                      </a:r>
                      <a:r>
                        <a:rPr lang="ru-RU" sz="800" b="0" i="0" u="none" strike="noStrike" cap="none" dirty="0">
                          <a:solidFill>
                            <a:schemeClr val="dk1"/>
                          </a:solidFill>
                          <a:latin typeface="+mn-lt"/>
                          <a:ea typeface="+mn-ea"/>
                          <a:cs typeface="+mn-cs"/>
                          <a:sym typeface="Arial"/>
                        </a:rPr>
                        <a:t> </a:t>
                      </a:r>
                      <a:r>
                        <a:rPr lang="ru-RU" sz="800" b="0" i="0" u="none" strike="noStrike" cap="none" dirty="0" err="1">
                          <a:solidFill>
                            <a:schemeClr val="dk1"/>
                          </a:solidFill>
                          <a:latin typeface="+mn-lt"/>
                          <a:ea typeface="+mn-ea"/>
                          <a:cs typeface="+mn-cs"/>
                          <a:sym typeface="Arial"/>
                        </a:rPr>
                        <a:t>жұмысшылар</a:t>
                      </a:r>
                      <a:endParaRPr lang="ru-RU" sz="800" b="0" i="0" u="none" strike="noStrike" cap="none" dirty="0">
                        <a:solidFill>
                          <a:schemeClr val="dk1"/>
                        </a:solidFill>
                        <a:latin typeface="+mn-lt"/>
                        <a:ea typeface="+mn-ea"/>
                        <a:cs typeface="+mn-cs"/>
                        <a:sym typeface="Arial"/>
                      </a:endParaRPr>
                    </a:p>
                  </a:txBody>
                  <a:tcPr marL="9525" marR="9525" marT="9525" marB="0" anchor="ctr">
                    <a:lnT w="28575" cap="flat" cmpd="sng" algn="ctr">
                      <a:solidFill>
                        <a:schemeClr val="bg2"/>
                      </a:solidFill>
                      <a:prstDash val="solid"/>
                      <a:round/>
                      <a:headEnd type="none" w="med" len="med"/>
                      <a:tailEnd type="none" w="med" len="med"/>
                    </a:lnT>
                  </a:tcPr>
                </a:tc>
                <a:tc>
                  <a:txBody>
                    <a:bodyPr/>
                    <a:lstStyle/>
                    <a:p>
                      <a:pPr algn="ctr" fontAlgn="b"/>
                      <a:r>
                        <a:rPr lang="ru-RU" sz="900" b="0" i="1" u="none" strike="noStrike" cap="none" dirty="0">
                          <a:solidFill>
                            <a:schemeClr val="dk1"/>
                          </a:solidFill>
                          <a:latin typeface="+mn-lt"/>
                          <a:ea typeface="+mn-ea"/>
                          <a:cs typeface="+mn-cs"/>
                          <a:sym typeface="Arial"/>
                        </a:rPr>
                        <a:t>9629-9</a:t>
                      </a:r>
                    </a:p>
                  </a:txBody>
                  <a:tcPr marL="9525" marR="9525" marT="9525" marB="0" anchor="ctr">
                    <a:lnT w="28575" cap="flat" cmpd="sng" algn="ctr">
                      <a:solidFill>
                        <a:schemeClr val="bg2"/>
                      </a:solidFill>
                      <a:prstDash val="solid"/>
                      <a:round/>
                      <a:headEnd type="none" w="med" len="med"/>
                      <a:tailEnd type="none" w="med" len="med"/>
                    </a:lnT>
                  </a:tcPr>
                </a:tc>
                <a:tc>
                  <a:txBody>
                    <a:bodyPr/>
                    <a:lstStyle/>
                    <a:p>
                      <a:pPr algn="ctr" fontAlgn="ctr"/>
                      <a:r>
                        <a:rPr lang="ru-RU" sz="1050" b="1" i="0" u="none" strike="noStrike" cap="none" dirty="0">
                          <a:solidFill>
                            <a:schemeClr val="dk1"/>
                          </a:solidFill>
                          <a:latin typeface="+mn-lt"/>
                          <a:ea typeface="+mn-ea"/>
                          <a:cs typeface="+mn-cs"/>
                          <a:sym typeface="Arial"/>
                        </a:rPr>
                        <a:t>1 374</a:t>
                      </a:r>
                    </a:p>
                  </a:txBody>
                  <a:tcPr marL="9525" marR="9525" marT="9525" marB="0" anchor="ctr">
                    <a:lnT w="28575" cap="flat" cmpd="sng" algn="ctr">
                      <a:solidFill>
                        <a:schemeClr val="bg2"/>
                      </a:solidFill>
                      <a:prstDash val="solid"/>
                      <a:round/>
                      <a:headEnd type="none" w="med" len="med"/>
                      <a:tailEnd type="none" w="med" len="med"/>
                    </a:lnT>
                  </a:tcPr>
                </a:tc>
                <a:tc>
                  <a:txBody>
                    <a:bodyPr/>
                    <a:lstStyle/>
                    <a:p>
                      <a:pPr algn="ctr" fontAlgn="ctr"/>
                      <a:r>
                        <a:rPr lang="ru-RU" sz="900" b="0" i="0" u="none" strike="noStrike" cap="none" dirty="0">
                          <a:solidFill>
                            <a:schemeClr val="dk1"/>
                          </a:solidFill>
                          <a:latin typeface="+mn-lt"/>
                          <a:ea typeface="+mn-ea"/>
                          <a:cs typeface="+mn-cs"/>
                          <a:sym typeface="Arial"/>
                        </a:rPr>
                        <a:t>135</a:t>
                      </a:r>
                    </a:p>
                  </a:txBody>
                  <a:tcPr marL="9525" marR="9525" marT="9525" marB="0" anchor="ctr">
                    <a:lnT w="28575" cap="flat" cmpd="sng" algn="ctr">
                      <a:solidFill>
                        <a:schemeClr val="bg2"/>
                      </a:solidFill>
                      <a:prstDash val="solid"/>
                      <a:round/>
                      <a:headEnd type="none" w="med" len="med"/>
                      <a:tailEnd type="none" w="med" len="med"/>
                    </a:lnT>
                  </a:tcPr>
                </a:tc>
                <a:tc>
                  <a:txBody>
                    <a:bodyPr/>
                    <a:lstStyle/>
                    <a:p>
                      <a:pPr algn="ctr" fontAlgn="ctr"/>
                      <a:r>
                        <a:rPr lang="ru-RU" sz="900" b="0" i="0" u="none" strike="noStrike" cap="none">
                          <a:solidFill>
                            <a:schemeClr val="dk1"/>
                          </a:solidFill>
                          <a:latin typeface="+mn-lt"/>
                          <a:ea typeface="+mn-ea"/>
                          <a:cs typeface="+mn-cs"/>
                          <a:sym typeface="Arial"/>
                        </a:rPr>
                        <a:t>230</a:t>
                      </a:r>
                    </a:p>
                  </a:txBody>
                  <a:tcPr marL="9525" marR="9525" marT="9525" marB="0" anchor="ctr">
                    <a:lnT w="28575" cap="flat" cmpd="sng" algn="ctr">
                      <a:solidFill>
                        <a:schemeClr val="bg2"/>
                      </a:solidFill>
                      <a:prstDash val="solid"/>
                      <a:round/>
                      <a:headEnd type="none" w="med" len="med"/>
                      <a:tailEnd type="none" w="med" len="med"/>
                    </a:lnT>
                  </a:tcPr>
                </a:tc>
                <a:tc>
                  <a:txBody>
                    <a:bodyPr/>
                    <a:lstStyle/>
                    <a:p>
                      <a:pPr algn="ctr" fontAlgn="ctr"/>
                      <a:r>
                        <a:rPr lang="ru-RU" sz="900" b="0" i="0" u="none" strike="noStrike" cap="none">
                          <a:solidFill>
                            <a:schemeClr val="dk1"/>
                          </a:solidFill>
                          <a:latin typeface="+mn-lt"/>
                          <a:ea typeface="+mn-ea"/>
                          <a:cs typeface="+mn-cs"/>
                          <a:sym typeface="Arial"/>
                        </a:rPr>
                        <a:t>443</a:t>
                      </a:r>
                    </a:p>
                  </a:txBody>
                  <a:tcPr marL="9525" marR="9525" marT="9525" marB="0" anchor="ctr">
                    <a:lnT w="28575" cap="flat" cmpd="sng" algn="ctr">
                      <a:solidFill>
                        <a:schemeClr val="bg2"/>
                      </a:solidFill>
                      <a:prstDash val="solid"/>
                      <a:round/>
                      <a:headEnd type="none" w="med" len="med"/>
                      <a:tailEnd type="none" w="med" len="med"/>
                    </a:lnT>
                  </a:tcPr>
                </a:tc>
                <a:tc>
                  <a:txBody>
                    <a:bodyPr/>
                    <a:lstStyle/>
                    <a:p>
                      <a:pPr algn="ctr" fontAlgn="ctr"/>
                      <a:r>
                        <a:rPr lang="ru-RU" sz="900" b="0" i="0" u="none" strike="noStrike" cap="none">
                          <a:solidFill>
                            <a:schemeClr val="dk1"/>
                          </a:solidFill>
                          <a:latin typeface="+mn-lt"/>
                          <a:ea typeface="+mn-ea"/>
                          <a:cs typeface="+mn-cs"/>
                          <a:sym typeface="Arial"/>
                        </a:rPr>
                        <a:t>566</a:t>
                      </a:r>
                    </a:p>
                  </a:txBody>
                  <a:tcPr marL="9525" marR="9525" marT="9525" marB="0" anchor="ctr">
                    <a:lnT w="28575" cap="flat" cmpd="sng" algn="ctr">
                      <a:solidFill>
                        <a:schemeClr val="bg2"/>
                      </a:solidFill>
                      <a:prstDash val="solid"/>
                      <a:round/>
                      <a:headEnd type="none" w="med" len="med"/>
                      <a:tailEnd type="none" w="med" len="med"/>
                    </a:lnT>
                  </a:tcPr>
                </a:tc>
                <a:tc>
                  <a:txBody>
                    <a:bodyPr/>
                    <a:lstStyle/>
                    <a:p>
                      <a:pPr algn="ctr" fontAlgn="ctr"/>
                      <a:r>
                        <a:rPr lang="ru-RU" sz="1050" b="1" i="0" u="none" strike="noStrike" cap="none" dirty="0">
                          <a:solidFill>
                            <a:schemeClr val="dk1"/>
                          </a:solidFill>
                          <a:latin typeface="+mn-lt"/>
                          <a:ea typeface="+mn-ea"/>
                          <a:cs typeface="+mn-cs"/>
                          <a:sym typeface="Arial"/>
                        </a:rPr>
                        <a:t>3,7%</a:t>
                      </a:r>
                    </a:p>
                  </a:txBody>
                  <a:tcPr marL="9525" marR="9525" marT="9525" marB="0" anchor="ctr">
                    <a:lnT w="28575" cap="flat" cmpd="sng" algn="ctr">
                      <a:solidFill>
                        <a:schemeClr val="bg2"/>
                      </a:solidFill>
                      <a:prstDash val="solid"/>
                      <a:round/>
                      <a:headEnd type="none" w="med" len="med"/>
                      <a:tailEnd type="none" w="med" len="med"/>
                    </a:lnT>
                  </a:tcPr>
                </a:tc>
                <a:extLst>
                  <a:ext uri="{0D108BD9-81ED-4DB2-BD59-A6C34878D82A}">
                    <a16:rowId xmlns:a16="http://schemas.microsoft.com/office/drawing/2014/main" val="1481085828"/>
                  </a:ext>
                </a:extLst>
              </a:tr>
              <a:tr h="252035">
                <a:tc vMerge="1">
                  <a:txBody>
                    <a:bodyPr/>
                    <a:lstStyle/>
                    <a:p>
                      <a:endParaRPr lang="ru-KZ" sz="1100" dirty="0"/>
                    </a:p>
                  </a:txBody>
                  <a:tcPr/>
                </a:tc>
                <a:tc>
                  <a:txBody>
                    <a:bodyPr/>
                    <a:lstStyle/>
                    <a:p>
                      <a:pPr marL="72000" algn="l" fontAlgn="b"/>
                      <a:r>
                        <a:rPr lang="ru-RU" sz="800" b="0" i="0" u="none" strike="noStrike" cap="none" dirty="0">
                          <a:solidFill>
                            <a:schemeClr val="dk1"/>
                          </a:solidFill>
                          <a:latin typeface="+mn-lt"/>
                          <a:ea typeface="+mn-ea"/>
                          <a:cs typeface="+mn-cs"/>
                          <a:sym typeface="Arial"/>
                        </a:rPr>
                        <a:t>2 </a:t>
                      </a:r>
                      <a:r>
                        <a:rPr lang="ru-RU" sz="800" b="0" i="0" u="none" strike="noStrike" cap="none" dirty="0" err="1">
                          <a:solidFill>
                            <a:schemeClr val="dk1"/>
                          </a:solidFill>
                          <a:latin typeface="+mn-lt"/>
                          <a:ea typeface="+mn-ea"/>
                          <a:cs typeface="+mn-cs"/>
                          <a:sym typeface="Arial"/>
                        </a:rPr>
                        <a:t>Әртүрлі</a:t>
                      </a:r>
                      <a:r>
                        <a:rPr lang="ru-RU" sz="800" b="0" i="0" u="none" strike="noStrike" cap="none" dirty="0">
                          <a:solidFill>
                            <a:schemeClr val="dk1"/>
                          </a:solidFill>
                          <a:latin typeface="+mn-lt"/>
                          <a:ea typeface="+mn-ea"/>
                          <a:cs typeface="+mn-cs"/>
                          <a:sym typeface="Arial"/>
                        </a:rPr>
                        <a:t> </a:t>
                      </a:r>
                      <a:r>
                        <a:rPr lang="ru-RU" sz="800" b="0" i="0" u="none" strike="noStrike" cap="none" dirty="0" err="1">
                          <a:solidFill>
                            <a:schemeClr val="dk1"/>
                          </a:solidFill>
                          <a:latin typeface="+mn-lt"/>
                          <a:ea typeface="+mn-ea"/>
                          <a:cs typeface="+mn-cs"/>
                          <a:sym typeface="Arial"/>
                        </a:rPr>
                        <a:t>жұмысты</a:t>
                      </a:r>
                      <a:r>
                        <a:rPr lang="ru-RU" sz="800" b="0" i="0" u="none" strike="noStrike" cap="none" dirty="0">
                          <a:solidFill>
                            <a:schemeClr val="dk1"/>
                          </a:solidFill>
                          <a:latin typeface="+mn-lt"/>
                          <a:ea typeface="+mn-ea"/>
                          <a:cs typeface="+mn-cs"/>
                          <a:sym typeface="Arial"/>
                        </a:rPr>
                        <a:t> </a:t>
                      </a:r>
                      <a:r>
                        <a:rPr lang="ru-RU" sz="800" b="0" i="0" u="none" strike="noStrike" cap="none" dirty="0" err="1">
                          <a:solidFill>
                            <a:schemeClr val="dk1"/>
                          </a:solidFill>
                          <a:latin typeface="+mn-lt"/>
                          <a:ea typeface="+mn-ea"/>
                          <a:cs typeface="+mn-cs"/>
                          <a:sym typeface="Arial"/>
                        </a:rPr>
                        <a:t>атқарушылар</a:t>
                      </a:r>
                      <a:endParaRPr lang="ru-RU" sz="800" b="0" i="0" u="none" strike="noStrike" cap="none" dirty="0">
                        <a:solidFill>
                          <a:schemeClr val="dk1"/>
                        </a:solidFill>
                        <a:latin typeface="+mn-lt"/>
                        <a:ea typeface="+mn-ea"/>
                        <a:cs typeface="+mn-cs"/>
                        <a:sym typeface="Arial"/>
                      </a:endParaRPr>
                    </a:p>
                  </a:txBody>
                  <a:tcPr marL="9525" marR="9525" marT="9525" marB="0" anchor="ctr"/>
                </a:tc>
                <a:tc>
                  <a:txBody>
                    <a:bodyPr/>
                    <a:lstStyle/>
                    <a:p>
                      <a:pPr algn="ctr" fontAlgn="b"/>
                      <a:r>
                        <a:rPr lang="ru-RU" sz="900" b="0" i="1" u="none" strike="noStrike" cap="none" dirty="0">
                          <a:solidFill>
                            <a:schemeClr val="dk1"/>
                          </a:solidFill>
                          <a:latin typeface="+mn-lt"/>
                          <a:ea typeface="+mn-ea"/>
                          <a:cs typeface="+mn-cs"/>
                          <a:sym typeface="Arial"/>
                        </a:rPr>
                        <a:t>9629-7</a:t>
                      </a:r>
                    </a:p>
                  </a:txBody>
                  <a:tcPr marL="9525" marR="9525" marT="9525" marB="0" anchor="ctr"/>
                </a:tc>
                <a:tc>
                  <a:txBody>
                    <a:bodyPr/>
                    <a:lstStyle/>
                    <a:p>
                      <a:pPr algn="ctr" fontAlgn="ctr"/>
                      <a:r>
                        <a:rPr lang="ru-RU" sz="1050" b="1" i="0" u="none" strike="noStrike" cap="none" dirty="0">
                          <a:solidFill>
                            <a:schemeClr val="dk1"/>
                          </a:solidFill>
                          <a:latin typeface="+mn-lt"/>
                          <a:ea typeface="+mn-ea"/>
                          <a:cs typeface="+mn-cs"/>
                          <a:sym typeface="Arial"/>
                        </a:rPr>
                        <a:t>1 291</a:t>
                      </a:r>
                    </a:p>
                  </a:txBody>
                  <a:tcPr marL="9525" marR="9525" marT="9525" marB="0" anchor="ctr"/>
                </a:tc>
                <a:tc>
                  <a:txBody>
                    <a:bodyPr/>
                    <a:lstStyle/>
                    <a:p>
                      <a:pPr algn="ctr" fontAlgn="ctr"/>
                      <a:r>
                        <a:rPr lang="ru-RU" sz="900" b="0" i="0" u="none" strike="noStrike" cap="none" dirty="0">
                          <a:solidFill>
                            <a:schemeClr val="dk1"/>
                          </a:solidFill>
                          <a:latin typeface="+mn-lt"/>
                          <a:ea typeface="+mn-ea"/>
                          <a:cs typeface="+mn-cs"/>
                          <a:sym typeface="Arial"/>
                        </a:rPr>
                        <a:t>105</a:t>
                      </a:r>
                    </a:p>
                  </a:txBody>
                  <a:tcPr marL="9525" marR="9525" marT="9525" marB="0" anchor="ctr"/>
                </a:tc>
                <a:tc>
                  <a:txBody>
                    <a:bodyPr/>
                    <a:lstStyle/>
                    <a:p>
                      <a:pPr algn="ctr" fontAlgn="ctr"/>
                      <a:r>
                        <a:rPr lang="ru-RU" sz="900" b="0" i="0" u="none" strike="noStrike" cap="none" dirty="0">
                          <a:solidFill>
                            <a:schemeClr val="dk1"/>
                          </a:solidFill>
                          <a:latin typeface="+mn-lt"/>
                          <a:ea typeface="+mn-ea"/>
                          <a:cs typeface="+mn-cs"/>
                          <a:sym typeface="Arial"/>
                        </a:rPr>
                        <a:t>306</a:t>
                      </a:r>
                    </a:p>
                  </a:txBody>
                  <a:tcPr marL="9525" marR="9525" marT="9525" marB="0" anchor="ctr"/>
                </a:tc>
                <a:tc>
                  <a:txBody>
                    <a:bodyPr/>
                    <a:lstStyle/>
                    <a:p>
                      <a:pPr algn="ctr" fontAlgn="ctr"/>
                      <a:r>
                        <a:rPr lang="ru-RU" sz="900" b="0" i="0" u="none" strike="noStrike" cap="none">
                          <a:solidFill>
                            <a:schemeClr val="dk1"/>
                          </a:solidFill>
                          <a:latin typeface="+mn-lt"/>
                          <a:ea typeface="+mn-ea"/>
                          <a:cs typeface="+mn-cs"/>
                          <a:sym typeface="Arial"/>
                        </a:rPr>
                        <a:t>454</a:t>
                      </a:r>
                    </a:p>
                  </a:txBody>
                  <a:tcPr marL="9525" marR="9525" marT="9525" marB="0" anchor="ctr"/>
                </a:tc>
                <a:tc>
                  <a:txBody>
                    <a:bodyPr/>
                    <a:lstStyle/>
                    <a:p>
                      <a:pPr algn="ctr" fontAlgn="ctr"/>
                      <a:r>
                        <a:rPr lang="ru-RU" sz="900" b="0" i="0" u="none" strike="noStrike" cap="none">
                          <a:solidFill>
                            <a:schemeClr val="dk1"/>
                          </a:solidFill>
                          <a:latin typeface="+mn-lt"/>
                          <a:ea typeface="+mn-ea"/>
                          <a:cs typeface="+mn-cs"/>
                          <a:sym typeface="Arial"/>
                        </a:rPr>
                        <a:t>426</a:t>
                      </a:r>
                    </a:p>
                  </a:txBody>
                  <a:tcPr marL="9525" marR="9525" marT="9525" marB="0" anchor="ctr"/>
                </a:tc>
                <a:tc>
                  <a:txBody>
                    <a:bodyPr/>
                    <a:lstStyle/>
                    <a:p>
                      <a:pPr algn="ctr" fontAlgn="ctr"/>
                      <a:r>
                        <a:rPr lang="ru-RU" sz="1050" b="1" i="0" u="none" strike="noStrike" cap="none" dirty="0">
                          <a:solidFill>
                            <a:schemeClr val="dk1"/>
                          </a:solidFill>
                          <a:latin typeface="+mn-lt"/>
                          <a:ea typeface="+mn-ea"/>
                          <a:cs typeface="+mn-cs"/>
                          <a:sym typeface="Arial"/>
                        </a:rPr>
                        <a:t>3,5%</a:t>
                      </a:r>
                    </a:p>
                  </a:txBody>
                  <a:tcPr marL="9525" marR="9525" marT="9525" marB="0" anchor="ctr"/>
                </a:tc>
                <a:extLst>
                  <a:ext uri="{0D108BD9-81ED-4DB2-BD59-A6C34878D82A}">
                    <a16:rowId xmlns:a16="http://schemas.microsoft.com/office/drawing/2014/main" val="3915778474"/>
                  </a:ext>
                </a:extLst>
              </a:tr>
              <a:tr h="252035">
                <a:tc vMerge="1">
                  <a:txBody>
                    <a:bodyPr/>
                    <a:lstStyle/>
                    <a:p>
                      <a:endParaRPr lang="ru-KZ" sz="1100" dirty="0"/>
                    </a:p>
                  </a:txBody>
                  <a:tcPr/>
                </a:tc>
                <a:tc>
                  <a:txBody>
                    <a:bodyPr/>
                    <a:lstStyle/>
                    <a:p>
                      <a:pPr marL="72000" algn="l" fontAlgn="b"/>
                      <a:r>
                        <a:rPr lang="ru-RU" sz="800" b="0" i="0" u="none" strike="noStrike" cap="none" dirty="0">
                          <a:solidFill>
                            <a:schemeClr val="dk1"/>
                          </a:solidFill>
                          <a:latin typeface="+mn-lt"/>
                          <a:ea typeface="+mn-ea"/>
                          <a:cs typeface="+mn-cs"/>
                          <a:sym typeface="Arial"/>
                        </a:rPr>
                        <a:t>3 </a:t>
                      </a:r>
                      <a:r>
                        <a:rPr lang="ru-RU" sz="800" b="0" i="0" u="none" strike="noStrike" cap="none" dirty="0" err="1">
                          <a:solidFill>
                            <a:schemeClr val="dk1"/>
                          </a:solidFill>
                          <a:latin typeface="+mn-lt"/>
                          <a:ea typeface="+mn-ea"/>
                          <a:cs typeface="+mn-cs"/>
                          <a:sym typeface="Arial"/>
                        </a:rPr>
                        <a:t>Күтім</a:t>
                      </a:r>
                      <a:r>
                        <a:rPr lang="ru-RU" sz="800" b="0" i="0" u="none" strike="noStrike" cap="none" dirty="0">
                          <a:solidFill>
                            <a:schemeClr val="dk1"/>
                          </a:solidFill>
                          <a:latin typeface="+mn-lt"/>
                          <a:ea typeface="+mn-ea"/>
                          <a:cs typeface="+mn-cs"/>
                          <a:sym typeface="Arial"/>
                        </a:rPr>
                        <a:t> </a:t>
                      </a:r>
                      <a:r>
                        <a:rPr lang="ru-RU" sz="800" b="0" i="0" u="none" strike="noStrike" cap="none" dirty="0" err="1">
                          <a:solidFill>
                            <a:schemeClr val="dk1"/>
                          </a:solidFill>
                          <a:latin typeface="+mn-lt"/>
                          <a:ea typeface="+mn-ea"/>
                          <a:cs typeface="+mn-cs"/>
                          <a:sym typeface="Arial"/>
                        </a:rPr>
                        <a:t>жөніндегі</a:t>
                      </a:r>
                      <a:r>
                        <a:rPr lang="ru-RU" sz="800" b="0" i="0" u="none" strike="noStrike" cap="none" dirty="0">
                          <a:solidFill>
                            <a:schemeClr val="dk1"/>
                          </a:solidFill>
                          <a:latin typeface="+mn-lt"/>
                          <a:ea typeface="+mn-ea"/>
                          <a:cs typeface="+mn-cs"/>
                          <a:sym typeface="Arial"/>
                        </a:rPr>
                        <a:t> орта </a:t>
                      </a:r>
                      <a:r>
                        <a:rPr lang="ru-RU" sz="800" b="0" i="0" u="none" strike="noStrike" cap="none" dirty="0" err="1">
                          <a:solidFill>
                            <a:schemeClr val="dk1"/>
                          </a:solidFill>
                          <a:latin typeface="+mn-lt"/>
                          <a:ea typeface="+mn-ea"/>
                          <a:cs typeface="+mn-cs"/>
                          <a:sym typeface="Arial"/>
                        </a:rPr>
                        <a:t>медициналық</a:t>
                      </a:r>
                      <a:r>
                        <a:rPr lang="ru-RU" sz="800" b="0" i="0" u="none" strike="noStrike" cap="none" dirty="0">
                          <a:solidFill>
                            <a:schemeClr val="dk1"/>
                          </a:solidFill>
                          <a:latin typeface="+mn-lt"/>
                          <a:ea typeface="+mn-ea"/>
                          <a:cs typeface="+mn-cs"/>
                          <a:sym typeface="Arial"/>
                        </a:rPr>
                        <a:t> персонал</a:t>
                      </a:r>
                    </a:p>
                  </a:txBody>
                  <a:tcPr marL="9525" marR="9525" marT="9525" marB="0" anchor="ctr"/>
                </a:tc>
                <a:tc>
                  <a:txBody>
                    <a:bodyPr/>
                    <a:lstStyle/>
                    <a:p>
                      <a:pPr algn="ctr" fontAlgn="b"/>
                      <a:r>
                        <a:rPr lang="ru-RU" sz="900" b="0" i="1" u="none" strike="noStrike" cap="none" dirty="0">
                          <a:solidFill>
                            <a:schemeClr val="dk1"/>
                          </a:solidFill>
                          <a:latin typeface="+mn-lt"/>
                          <a:ea typeface="+mn-ea"/>
                          <a:cs typeface="+mn-cs"/>
                          <a:sym typeface="Arial"/>
                        </a:rPr>
                        <a:t>3221-0</a:t>
                      </a:r>
                    </a:p>
                  </a:txBody>
                  <a:tcPr marL="9525" marR="9525" marT="9525" marB="0" anchor="ctr"/>
                </a:tc>
                <a:tc>
                  <a:txBody>
                    <a:bodyPr/>
                    <a:lstStyle/>
                    <a:p>
                      <a:pPr algn="ctr" fontAlgn="ctr"/>
                      <a:r>
                        <a:rPr lang="ru-RU" sz="1050" b="1" i="0" u="none" strike="noStrike" cap="none" dirty="0">
                          <a:solidFill>
                            <a:schemeClr val="dk1"/>
                          </a:solidFill>
                          <a:latin typeface="+mn-lt"/>
                          <a:ea typeface="+mn-ea"/>
                          <a:cs typeface="+mn-cs"/>
                          <a:sym typeface="Arial"/>
                        </a:rPr>
                        <a:t>1 101</a:t>
                      </a:r>
                    </a:p>
                  </a:txBody>
                  <a:tcPr marL="9525" marR="9525" marT="9525" marB="0" anchor="ctr"/>
                </a:tc>
                <a:tc>
                  <a:txBody>
                    <a:bodyPr/>
                    <a:lstStyle/>
                    <a:p>
                      <a:pPr algn="ctr" fontAlgn="ctr"/>
                      <a:r>
                        <a:rPr lang="ru-RU" sz="900" b="0" i="0" u="none" strike="noStrike" cap="none" dirty="0">
                          <a:solidFill>
                            <a:schemeClr val="dk1"/>
                          </a:solidFill>
                          <a:latin typeface="+mn-lt"/>
                          <a:ea typeface="+mn-ea"/>
                          <a:cs typeface="+mn-cs"/>
                          <a:sym typeface="Arial"/>
                        </a:rPr>
                        <a:t>312</a:t>
                      </a:r>
                    </a:p>
                  </a:txBody>
                  <a:tcPr marL="9525" marR="9525" marT="9525" marB="0" anchor="ctr"/>
                </a:tc>
                <a:tc>
                  <a:txBody>
                    <a:bodyPr/>
                    <a:lstStyle/>
                    <a:p>
                      <a:pPr algn="ctr" fontAlgn="ctr"/>
                      <a:r>
                        <a:rPr lang="ru-RU" sz="900" b="0" i="0" u="none" strike="noStrike" cap="none">
                          <a:solidFill>
                            <a:schemeClr val="dk1"/>
                          </a:solidFill>
                          <a:latin typeface="+mn-lt"/>
                          <a:ea typeface="+mn-ea"/>
                          <a:cs typeface="+mn-cs"/>
                          <a:sym typeface="Arial"/>
                        </a:rPr>
                        <a:t>246</a:t>
                      </a:r>
                    </a:p>
                  </a:txBody>
                  <a:tcPr marL="9525" marR="9525" marT="9525" marB="0" anchor="ctr"/>
                </a:tc>
                <a:tc>
                  <a:txBody>
                    <a:bodyPr/>
                    <a:lstStyle/>
                    <a:p>
                      <a:pPr algn="ctr" fontAlgn="ctr"/>
                      <a:r>
                        <a:rPr lang="ru-RU" sz="900" b="0" i="0" u="none" strike="noStrike" cap="none" dirty="0">
                          <a:solidFill>
                            <a:schemeClr val="dk1"/>
                          </a:solidFill>
                          <a:latin typeface="+mn-lt"/>
                          <a:ea typeface="+mn-ea"/>
                          <a:cs typeface="+mn-cs"/>
                          <a:sym typeface="Arial"/>
                        </a:rPr>
                        <a:t>257</a:t>
                      </a:r>
                    </a:p>
                  </a:txBody>
                  <a:tcPr marL="9525" marR="9525" marT="9525" marB="0" anchor="ctr"/>
                </a:tc>
                <a:tc>
                  <a:txBody>
                    <a:bodyPr/>
                    <a:lstStyle/>
                    <a:p>
                      <a:pPr algn="ctr" fontAlgn="ctr"/>
                      <a:r>
                        <a:rPr lang="ru-RU" sz="900" b="0" i="0" u="none" strike="noStrike" cap="none">
                          <a:solidFill>
                            <a:schemeClr val="dk1"/>
                          </a:solidFill>
                          <a:latin typeface="+mn-lt"/>
                          <a:ea typeface="+mn-ea"/>
                          <a:cs typeface="+mn-cs"/>
                          <a:sym typeface="Arial"/>
                        </a:rPr>
                        <a:t>286</a:t>
                      </a:r>
                    </a:p>
                  </a:txBody>
                  <a:tcPr marL="9525" marR="9525" marT="9525" marB="0" anchor="ctr"/>
                </a:tc>
                <a:tc>
                  <a:txBody>
                    <a:bodyPr/>
                    <a:lstStyle/>
                    <a:p>
                      <a:pPr algn="ctr" fontAlgn="ctr"/>
                      <a:r>
                        <a:rPr lang="ru-RU" sz="1050" b="1" i="0" u="none" strike="noStrike" cap="none" dirty="0">
                          <a:solidFill>
                            <a:schemeClr val="dk1"/>
                          </a:solidFill>
                          <a:latin typeface="+mn-lt"/>
                          <a:ea typeface="+mn-ea"/>
                          <a:cs typeface="+mn-cs"/>
                          <a:sym typeface="Arial"/>
                        </a:rPr>
                        <a:t>3,0%</a:t>
                      </a:r>
                    </a:p>
                  </a:txBody>
                  <a:tcPr marL="9525" marR="9525" marT="9525" marB="0" anchor="ctr"/>
                </a:tc>
                <a:extLst>
                  <a:ext uri="{0D108BD9-81ED-4DB2-BD59-A6C34878D82A}">
                    <a16:rowId xmlns:a16="http://schemas.microsoft.com/office/drawing/2014/main" val="370619722"/>
                  </a:ext>
                </a:extLst>
              </a:tr>
              <a:tr h="252035">
                <a:tc vMerge="1">
                  <a:txBody>
                    <a:bodyPr/>
                    <a:lstStyle/>
                    <a:p>
                      <a:endParaRPr lang="ru-KZ" sz="1100" dirty="0"/>
                    </a:p>
                  </a:txBody>
                  <a:tcPr/>
                </a:tc>
                <a:tc>
                  <a:txBody>
                    <a:bodyPr/>
                    <a:lstStyle/>
                    <a:p>
                      <a:pPr marL="72000" algn="l" fontAlgn="b"/>
                      <a:r>
                        <a:rPr lang="ru-RU" sz="800" b="0" i="0" u="none" strike="noStrike" cap="none" dirty="0">
                          <a:solidFill>
                            <a:schemeClr val="dk1"/>
                          </a:solidFill>
                          <a:latin typeface="+mn-lt"/>
                          <a:ea typeface="+mn-ea"/>
                          <a:cs typeface="+mn-cs"/>
                          <a:sym typeface="Arial"/>
                        </a:rPr>
                        <a:t>4 Аула </a:t>
                      </a:r>
                      <a:r>
                        <a:rPr lang="ru-RU" sz="800" b="0" i="0" u="none" strike="noStrike" cap="none" dirty="0" err="1">
                          <a:solidFill>
                            <a:schemeClr val="dk1"/>
                          </a:solidFill>
                          <a:latin typeface="+mn-lt"/>
                          <a:ea typeface="+mn-ea"/>
                          <a:cs typeface="+mn-cs"/>
                          <a:sym typeface="Arial"/>
                        </a:rPr>
                        <a:t>сыпырушылар</a:t>
                      </a:r>
                      <a:r>
                        <a:rPr lang="ru-RU" sz="800" b="0" i="0" u="none" strike="noStrike" cap="none" dirty="0">
                          <a:solidFill>
                            <a:schemeClr val="dk1"/>
                          </a:solidFill>
                          <a:latin typeface="+mn-lt"/>
                          <a:ea typeface="+mn-ea"/>
                          <a:cs typeface="+mn-cs"/>
                          <a:sym typeface="Arial"/>
                        </a:rPr>
                        <a:t> </a:t>
                      </a:r>
                      <a:r>
                        <a:rPr lang="ru-RU" sz="800" b="0" i="0" u="none" strike="noStrike" cap="none" dirty="0" err="1">
                          <a:solidFill>
                            <a:schemeClr val="dk1"/>
                          </a:solidFill>
                          <a:latin typeface="+mn-lt"/>
                          <a:ea typeface="+mn-ea"/>
                          <a:cs typeface="+mn-cs"/>
                          <a:sym typeface="Arial"/>
                        </a:rPr>
                        <a:t>және</a:t>
                      </a:r>
                      <a:r>
                        <a:rPr lang="ru-RU" sz="800" b="0" i="0" u="none" strike="noStrike" cap="none" dirty="0">
                          <a:solidFill>
                            <a:schemeClr val="dk1"/>
                          </a:solidFill>
                          <a:latin typeface="+mn-lt"/>
                          <a:ea typeface="+mn-ea"/>
                          <a:cs typeface="+mn-cs"/>
                          <a:sym typeface="Arial"/>
                        </a:rPr>
                        <a:t> </a:t>
                      </a:r>
                      <a:r>
                        <a:rPr lang="ru-RU" sz="800" b="0" i="0" u="none" strike="noStrike" cap="none" dirty="0" err="1">
                          <a:solidFill>
                            <a:schemeClr val="dk1"/>
                          </a:solidFill>
                          <a:latin typeface="+mn-lt"/>
                          <a:ea typeface="+mn-ea"/>
                          <a:cs typeface="+mn-cs"/>
                          <a:sym typeface="Arial"/>
                        </a:rPr>
                        <a:t>ашық</a:t>
                      </a:r>
                      <a:r>
                        <a:rPr lang="ru-RU" sz="800" b="0" i="0" u="none" strike="noStrike" cap="none" dirty="0">
                          <a:solidFill>
                            <a:schemeClr val="dk1"/>
                          </a:solidFill>
                          <a:latin typeface="+mn-lt"/>
                          <a:ea typeface="+mn-ea"/>
                          <a:cs typeface="+mn-cs"/>
                          <a:sym typeface="Arial"/>
                        </a:rPr>
                        <a:t> </a:t>
                      </a:r>
                      <a:r>
                        <a:rPr lang="ru-RU" sz="800" b="0" i="0" u="none" strike="noStrike" cap="none" dirty="0" err="1">
                          <a:solidFill>
                            <a:schemeClr val="dk1"/>
                          </a:solidFill>
                          <a:latin typeface="+mn-lt"/>
                          <a:ea typeface="+mn-ea"/>
                          <a:cs typeface="+mn-cs"/>
                          <a:sym typeface="Arial"/>
                        </a:rPr>
                        <a:t>аумақтарды</a:t>
                      </a:r>
                      <a:r>
                        <a:rPr lang="ru-RU" sz="800" b="0" i="0" u="none" strike="noStrike" cap="none" dirty="0">
                          <a:solidFill>
                            <a:schemeClr val="dk1"/>
                          </a:solidFill>
                          <a:latin typeface="+mn-lt"/>
                          <a:ea typeface="+mn-ea"/>
                          <a:cs typeface="+mn-cs"/>
                          <a:sym typeface="Arial"/>
                        </a:rPr>
                        <a:t> </a:t>
                      </a:r>
                      <a:r>
                        <a:rPr lang="ru-RU" sz="800" b="0" i="0" u="none" strike="noStrike" cap="none" dirty="0" err="1">
                          <a:solidFill>
                            <a:schemeClr val="dk1"/>
                          </a:solidFill>
                          <a:latin typeface="+mn-lt"/>
                          <a:ea typeface="+mn-ea"/>
                          <a:cs typeface="+mn-cs"/>
                          <a:sym typeface="Arial"/>
                        </a:rPr>
                        <a:t>тазалаушылар</a:t>
                      </a:r>
                      <a:endParaRPr lang="ru-RU" sz="800" b="0" i="0" u="none" strike="noStrike" cap="none" dirty="0">
                        <a:solidFill>
                          <a:schemeClr val="dk1"/>
                        </a:solidFill>
                        <a:latin typeface="+mn-lt"/>
                        <a:ea typeface="+mn-ea"/>
                        <a:cs typeface="+mn-cs"/>
                        <a:sym typeface="Arial"/>
                      </a:endParaRPr>
                    </a:p>
                  </a:txBody>
                  <a:tcPr marL="9525" marR="9525" marT="9525" marB="0" anchor="ctr"/>
                </a:tc>
                <a:tc>
                  <a:txBody>
                    <a:bodyPr/>
                    <a:lstStyle/>
                    <a:p>
                      <a:pPr algn="ctr" fontAlgn="b"/>
                      <a:r>
                        <a:rPr lang="ru-RU" sz="900" b="0" i="1" u="none" strike="noStrike" cap="none" dirty="0">
                          <a:solidFill>
                            <a:schemeClr val="dk1"/>
                          </a:solidFill>
                          <a:latin typeface="+mn-lt"/>
                          <a:ea typeface="+mn-ea"/>
                          <a:cs typeface="+mn-cs"/>
                          <a:sym typeface="Arial"/>
                        </a:rPr>
                        <a:t>9116-0</a:t>
                      </a:r>
                    </a:p>
                  </a:txBody>
                  <a:tcPr marL="9525" marR="9525" marT="9525" marB="0" anchor="ctr"/>
                </a:tc>
                <a:tc>
                  <a:txBody>
                    <a:bodyPr/>
                    <a:lstStyle/>
                    <a:p>
                      <a:pPr algn="ctr" fontAlgn="ctr"/>
                      <a:r>
                        <a:rPr lang="ru-RU" sz="1050" b="1" i="0" u="none" strike="noStrike" cap="none" dirty="0">
                          <a:solidFill>
                            <a:schemeClr val="dk1"/>
                          </a:solidFill>
                          <a:latin typeface="+mn-lt"/>
                          <a:ea typeface="+mn-ea"/>
                          <a:cs typeface="+mn-cs"/>
                          <a:sym typeface="Arial"/>
                        </a:rPr>
                        <a:t>980</a:t>
                      </a:r>
                    </a:p>
                  </a:txBody>
                  <a:tcPr marL="9525" marR="9525" marT="9525" marB="0" anchor="ctr"/>
                </a:tc>
                <a:tc>
                  <a:txBody>
                    <a:bodyPr/>
                    <a:lstStyle/>
                    <a:p>
                      <a:pPr algn="ctr" fontAlgn="ctr"/>
                      <a:r>
                        <a:rPr lang="ru-RU" sz="900" b="0" i="0" u="none" strike="noStrike" cap="none">
                          <a:solidFill>
                            <a:schemeClr val="dk1"/>
                          </a:solidFill>
                          <a:latin typeface="+mn-lt"/>
                          <a:ea typeface="+mn-ea"/>
                          <a:cs typeface="+mn-cs"/>
                          <a:sym typeface="Arial"/>
                        </a:rPr>
                        <a:t>121</a:t>
                      </a:r>
                    </a:p>
                  </a:txBody>
                  <a:tcPr marL="9525" marR="9525" marT="9525" marB="0" anchor="ctr"/>
                </a:tc>
                <a:tc>
                  <a:txBody>
                    <a:bodyPr/>
                    <a:lstStyle/>
                    <a:p>
                      <a:pPr algn="ctr" fontAlgn="ctr"/>
                      <a:r>
                        <a:rPr lang="ru-RU" sz="900" b="0" i="0" u="none" strike="noStrike" cap="none" dirty="0">
                          <a:solidFill>
                            <a:schemeClr val="dk1"/>
                          </a:solidFill>
                          <a:latin typeface="+mn-lt"/>
                          <a:ea typeface="+mn-ea"/>
                          <a:cs typeface="+mn-cs"/>
                          <a:sym typeface="Arial"/>
                        </a:rPr>
                        <a:t>251</a:t>
                      </a:r>
                    </a:p>
                  </a:txBody>
                  <a:tcPr marL="9525" marR="9525" marT="9525" marB="0" anchor="ctr"/>
                </a:tc>
                <a:tc>
                  <a:txBody>
                    <a:bodyPr/>
                    <a:lstStyle/>
                    <a:p>
                      <a:pPr algn="ctr" fontAlgn="ctr"/>
                      <a:r>
                        <a:rPr lang="ru-RU" sz="900" b="0" i="0" u="none" strike="noStrike" cap="none" dirty="0">
                          <a:solidFill>
                            <a:schemeClr val="dk1"/>
                          </a:solidFill>
                          <a:latin typeface="+mn-lt"/>
                          <a:ea typeface="+mn-ea"/>
                          <a:cs typeface="+mn-cs"/>
                          <a:sym typeface="Arial"/>
                        </a:rPr>
                        <a:t>313</a:t>
                      </a:r>
                    </a:p>
                  </a:txBody>
                  <a:tcPr marL="9525" marR="9525" marT="9525" marB="0" anchor="ctr"/>
                </a:tc>
                <a:tc>
                  <a:txBody>
                    <a:bodyPr/>
                    <a:lstStyle/>
                    <a:p>
                      <a:pPr algn="ctr" fontAlgn="ctr"/>
                      <a:r>
                        <a:rPr lang="ru-RU" sz="900" b="0" i="0" u="none" strike="noStrike" cap="none" dirty="0">
                          <a:solidFill>
                            <a:schemeClr val="dk1"/>
                          </a:solidFill>
                          <a:latin typeface="+mn-lt"/>
                          <a:ea typeface="+mn-ea"/>
                          <a:cs typeface="+mn-cs"/>
                          <a:sym typeface="Arial"/>
                        </a:rPr>
                        <a:t>295</a:t>
                      </a:r>
                    </a:p>
                  </a:txBody>
                  <a:tcPr marL="9525" marR="9525" marT="9525" marB="0" anchor="ctr"/>
                </a:tc>
                <a:tc>
                  <a:txBody>
                    <a:bodyPr/>
                    <a:lstStyle/>
                    <a:p>
                      <a:pPr algn="ctr" fontAlgn="ctr"/>
                      <a:r>
                        <a:rPr lang="ru-RU" sz="1050" b="1" i="0" u="none" strike="noStrike" cap="none" dirty="0">
                          <a:solidFill>
                            <a:schemeClr val="dk1"/>
                          </a:solidFill>
                          <a:latin typeface="+mn-lt"/>
                          <a:ea typeface="+mn-ea"/>
                          <a:cs typeface="+mn-cs"/>
                          <a:sym typeface="Arial"/>
                        </a:rPr>
                        <a:t>2,6%</a:t>
                      </a:r>
                    </a:p>
                  </a:txBody>
                  <a:tcPr marL="9525" marR="9525" marT="9525" marB="0" anchor="ctr"/>
                </a:tc>
                <a:extLst>
                  <a:ext uri="{0D108BD9-81ED-4DB2-BD59-A6C34878D82A}">
                    <a16:rowId xmlns:a16="http://schemas.microsoft.com/office/drawing/2014/main" val="3666239747"/>
                  </a:ext>
                </a:extLst>
              </a:tr>
              <a:tr h="252035">
                <a:tc vMerge="1">
                  <a:txBody>
                    <a:bodyPr/>
                    <a:lstStyle/>
                    <a:p>
                      <a:endParaRPr lang="ru-KZ" sz="1100" dirty="0"/>
                    </a:p>
                  </a:txBody>
                  <a:tcPr/>
                </a:tc>
                <a:tc>
                  <a:txBody>
                    <a:bodyPr/>
                    <a:lstStyle/>
                    <a:p>
                      <a:pPr marL="72000" algn="l" fontAlgn="b"/>
                      <a:r>
                        <a:rPr lang="ru-RU" sz="800" b="0" i="0" u="none" strike="noStrike" cap="none" dirty="0">
                          <a:solidFill>
                            <a:schemeClr val="dk1"/>
                          </a:solidFill>
                          <a:latin typeface="+mn-lt"/>
                          <a:ea typeface="+mn-ea"/>
                          <a:cs typeface="+mn-cs"/>
                          <a:sym typeface="Arial"/>
                        </a:rPr>
                        <a:t>5 </a:t>
                      </a:r>
                      <a:r>
                        <a:rPr lang="ru-RU" sz="800" b="0" i="0" u="none" strike="noStrike" cap="none" dirty="0" err="1">
                          <a:solidFill>
                            <a:schemeClr val="dk1"/>
                          </a:solidFill>
                          <a:latin typeface="+mn-lt"/>
                          <a:ea typeface="+mn-ea"/>
                          <a:cs typeface="+mn-cs"/>
                          <a:sym typeface="Arial"/>
                        </a:rPr>
                        <a:t>Өнеркәсіптік</a:t>
                      </a:r>
                      <a:r>
                        <a:rPr lang="ru-RU" sz="800" b="0" i="0" u="none" strike="noStrike" cap="none" dirty="0">
                          <a:solidFill>
                            <a:schemeClr val="dk1"/>
                          </a:solidFill>
                          <a:latin typeface="+mn-lt"/>
                          <a:ea typeface="+mn-ea"/>
                          <a:cs typeface="+mn-cs"/>
                          <a:sym typeface="Arial"/>
                        </a:rPr>
                        <a:t> </a:t>
                      </a:r>
                      <a:r>
                        <a:rPr lang="ru-RU" sz="800" b="0" i="0" u="none" strike="noStrike" cap="none" dirty="0" err="1">
                          <a:solidFill>
                            <a:schemeClr val="dk1"/>
                          </a:solidFill>
                          <a:latin typeface="+mn-lt"/>
                          <a:ea typeface="+mn-ea"/>
                          <a:cs typeface="+mn-cs"/>
                          <a:sym typeface="Arial"/>
                        </a:rPr>
                        <a:t>жабдықтардың</a:t>
                      </a:r>
                      <a:r>
                        <a:rPr lang="ru-RU" sz="800" b="0" i="0" u="none" strike="noStrike" cap="none" dirty="0">
                          <a:solidFill>
                            <a:schemeClr val="dk1"/>
                          </a:solidFill>
                          <a:latin typeface="+mn-lt"/>
                          <a:ea typeface="+mn-ea"/>
                          <a:cs typeface="+mn-cs"/>
                          <a:sym typeface="Arial"/>
                        </a:rPr>
                        <a:t> </a:t>
                      </a:r>
                      <a:r>
                        <a:rPr lang="ru-RU" sz="800" b="0" i="0" u="none" strike="noStrike" cap="none" dirty="0" err="1">
                          <a:solidFill>
                            <a:schemeClr val="dk1"/>
                          </a:solidFill>
                          <a:latin typeface="+mn-lt"/>
                          <a:ea typeface="+mn-ea"/>
                          <a:cs typeface="+mn-cs"/>
                          <a:sym typeface="Arial"/>
                        </a:rPr>
                        <a:t>слесарлары</a:t>
                      </a:r>
                      <a:endParaRPr lang="ru-RU" sz="800" b="0" i="0" u="none" strike="noStrike" cap="none" dirty="0">
                        <a:solidFill>
                          <a:schemeClr val="dk1"/>
                        </a:solidFill>
                        <a:latin typeface="+mn-lt"/>
                        <a:ea typeface="+mn-ea"/>
                        <a:cs typeface="+mn-cs"/>
                        <a:sym typeface="Arial"/>
                      </a:endParaRPr>
                    </a:p>
                  </a:txBody>
                  <a:tcPr marL="9525" marR="9525" marT="9525" marB="0" anchor="ctr"/>
                </a:tc>
                <a:tc>
                  <a:txBody>
                    <a:bodyPr/>
                    <a:lstStyle/>
                    <a:p>
                      <a:pPr algn="ctr" fontAlgn="b"/>
                      <a:r>
                        <a:rPr lang="ru-RU" sz="900" b="0" i="1" u="none" strike="noStrike" cap="none" dirty="0">
                          <a:solidFill>
                            <a:schemeClr val="dk1"/>
                          </a:solidFill>
                          <a:latin typeface="+mn-lt"/>
                          <a:ea typeface="+mn-ea"/>
                          <a:cs typeface="+mn-cs"/>
                          <a:sym typeface="Arial"/>
                        </a:rPr>
                        <a:t>7239-2</a:t>
                      </a:r>
                    </a:p>
                  </a:txBody>
                  <a:tcPr marL="9525" marR="9525" marT="9525" marB="0" anchor="ctr"/>
                </a:tc>
                <a:tc>
                  <a:txBody>
                    <a:bodyPr/>
                    <a:lstStyle/>
                    <a:p>
                      <a:pPr algn="ctr" fontAlgn="ctr"/>
                      <a:r>
                        <a:rPr lang="ru-RU" sz="1050" b="1" i="0" u="none" strike="noStrike" cap="none" dirty="0">
                          <a:solidFill>
                            <a:schemeClr val="dk1"/>
                          </a:solidFill>
                          <a:latin typeface="+mn-lt"/>
                          <a:ea typeface="+mn-ea"/>
                          <a:cs typeface="+mn-cs"/>
                          <a:sym typeface="Arial"/>
                        </a:rPr>
                        <a:t>948</a:t>
                      </a:r>
                    </a:p>
                  </a:txBody>
                  <a:tcPr marL="9525" marR="9525" marT="9525" marB="0" anchor="ctr"/>
                </a:tc>
                <a:tc>
                  <a:txBody>
                    <a:bodyPr/>
                    <a:lstStyle/>
                    <a:p>
                      <a:pPr algn="ctr" fontAlgn="ctr"/>
                      <a:r>
                        <a:rPr lang="ru-RU" sz="900" b="0" i="0" u="none" strike="noStrike" cap="none">
                          <a:solidFill>
                            <a:schemeClr val="dk1"/>
                          </a:solidFill>
                          <a:latin typeface="+mn-lt"/>
                          <a:ea typeface="+mn-ea"/>
                          <a:cs typeface="+mn-cs"/>
                          <a:sym typeface="Arial"/>
                        </a:rPr>
                        <a:t>221</a:t>
                      </a:r>
                    </a:p>
                  </a:txBody>
                  <a:tcPr marL="9525" marR="9525" marT="9525" marB="0" anchor="ctr"/>
                </a:tc>
                <a:tc>
                  <a:txBody>
                    <a:bodyPr/>
                    <a:lstStyle/>
                    <a:p>
                      <a:pPr algn="ctr" fontAlgn="ctr"/>
                      <a:r>
                        <a:rPr lang="ru-RU" sz="900" b="0" i="0" u="none" strike="noStrike" cap="none" dirty="0">
                          <a:solidFill>
                            <a:schemeClr val="dk1"/>
                          </a:solidFill>
                          <a:latin typeface="+mn-lt"/>
                          <a:ea typeface="+mn-ea"/>
                          <a:cs typeface="+mn-cs"/>
                          <a:sym typeface="Arial"/>
                        </a:rPr>
                        <a:t>233</a:t>
                      </a:r>
                    </a:p>
                  </a:txBody>
                  <a:tcPr marL="9525" marR="9525" marT="9525" marB="0" anchor="ctr"/>
                </a:tc>
                <a:tc>
                  <a:txBody>
                    <a:bodyPr/>
                    <a:lstStyle/>
                    <a:p>
                      <a:pPr algn="ctr" fontAlgn="ctr"/>
                      <a:r>
                        <a:rPr lang="ru-RU" sz="900" b="0" i="0" u="none" strike="noStrike" cap="none" dirty="0">
                          <a:solidFill>
                            <a:schemeClr val="dk1"/>
                          </a:solidFill>
                          <a:latin typeface="+mn-lt"/>
                          <a:ea typeface="+mn-ea"/>
                          <a:cs typeface="+mn-cs"/>
                          <a:sym typeface="Arial"/>
                        </a:rPr>
                        <a:t>260</a:t>
                      </a:r>
                    </a:p>
                  </a:txBody>
                  <a:tcPr marL="9525" marR="9525" marT="9525" marB="0" anchor="ctr"/>
                </a:tc>
                <a:tc>
                  <a:txBody>
                    <a:bodyPr/>
                    <a:lstStyle/>
                    <a:p>
                      <a:pPr algn="ctr" fontAlgn="ctr"/>
                      <a:r>
                        <a:rPr lang="ru-RU" sz="900" b="0" i="0" u="none" strike="noStrike" cap="none" dirty="0">
                          <a:solidFill>
                            <a:schemeClr val="dk1"/>
                          </a:solidFill>
                          <a:latin typeface="+mn-lt"/>
                          <a:ea typeface="+mn-ea"/>
                          <a:cs typeface="+mn-cs"/>
                          <a:sym typeface="Arial"/>
                        </a:rPr>
                        <a:t>234</a:t>
                      </a:r>
                    </a:p>
                  </a:txBody>
                  <a:tcPr marL="9525" marR="9525" marT="9525" marB="0" anchor="ctr"/>
                </a:tc>
                <a:tc>
                  <a:txBody>
                    <a:bodyPr/>
                    <a:lstStyle/>
                    <a:p>
                      <a:pPr algn="ctr" fontAlgn="ctr"/>
                      <a:r>
                        <a:rPr lang="ru-RU" sz="1050" b="1" i="0" u="none" strike="noStrike" cap="none" dirty="0">
                          <a:solidFill>
                            <a:schemeClr val="dk1"/>
                          </a:solidFill>
                          <a:latin typeface="+mn-lt"/>
                          <a:ea typeface="+mn-ea"/>
                          <a:cs typeface="+mn-cs"/>
                          <a:sym typeface="Arial"/>
                        </a:rPr>
                        <a:t>2,6%</a:t>
                      </a:r>
                    </a:p>
                  </a:txBody>
                  <a:tcPr marL="9525" marR="9525" marT="9525" marB="0" anchor="ctr"/>
                </a:tc>
                <a:extLst>
                  <a:ext uri="{0D108BD9-81ED-4DB2-BD59-A6C34878D82A}">
                    <a16:rowId xmlns:a16="http://schemas.microsoft.com/office/drawing/2014/main" val="412311137"/>
                  </a:ext>
                </a:extLst>
              </a:tr>
            </a:tbl>
          </a:graphicData>
        </a:graphic>
      </p:graphicFrame>
    </p:spTree>
    <p:extLst>
      <p:ext uri="{BB962C8B-B14F-4D97-AF65-F5344CB8AC3E}">
        <p14:creationId xmlns:p14="http://schemas.microsoft.com/office/powerpoint/2010/main" val="3612495111"/>
      </p:ext>
    </p:extLst>
  </p:cSld>
  <p:clrMapOvr>
    <a:masterClrMapping/>
  </p:clrMapOvr>
</p:sld>
</file>

<file path=ppt/slides/slide2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Номер слайда 2">
            <a:extLst>
              <a:ext uri="{FF2B5EF4-FFF2-40B4-BE49-F238E27FC236}">
                <a16:creationId xmlns:a16="http://schemas.microsoft.com/office/drawing/2014/main" id="{0FE3E8E7-F31A-7D55-7372-1BEAD488D2B4}"/>
              </a:ext>
            </a:extLst>
          </p:cNvPr>
          <p:cNvSpPr>
            <a:spLocks noGrp="1"/>
          </p:cNvSpPr>
          <p:nvPr>
            <p:ph type="sldNum" sz="quarter" idx="12"/>
          </p:nvPr>
        </p:nvSpPr>
        <p:spPr/>
        <p:txBody>
          <a:bodyPr/>
          <a:lstStyle/>
          <a:p>
            <a:fld id="{4060C6F1-8618-4CCA-B45E-7B199C8F5830}" type="slidenum">
              <a:rPr lang="ru-RU" smtClean="0"/>
              <a:pPr/>
              <a:t>28</a:t>
            </a:fld>
            <a:r>
              <a:rPr lang="en-US" dirty="0"/>
              <a:t> </a:t>
            </a:r>
            <a:r>
              <a:rPr lang="ru-RU" dirty="0"/>
              <a:t>из 82</a:t>
            </a:r>
          </a:p>
        </p:txBody>
      </p:sp>
      <p:sp>
        <p:nvSpPr>
          <p:cNvPr id="2" name="Заголовок 3">
            <a:extLst>
              <a:ext uri="{FF2B5EF4-FFF2-40B4-BE49-F238E27FC236}">
                <a16:creationId xmlns:a16="http://schemas.microsoft.com/office/drawing/2014/main" id="{6B40C54E-AB09-425F-8B98-879F69EDE140}"/>
              </a:ext>
            </a:extLst>
          </p:cNvPr>
          <p:cNvSpPr txBox="1">
            <a:spLocks/>
          </p:cNvSpPr>
          <p:nvPr/>
        </p:nvSpPr>
        <p:spPr>
          <a:xfrm>
            <a:off x="72000" y="0"/>
            <a:ext cx="12120000" cy="859626"/>
          </a:xfrm>
          <a:prstGeom prst="rect">
            <a:avLst/>
          </a:prstGeom>
        </p:spPr>
        <p:txBody>
          <a:bodyPr anchor="ctr"/>
          <a:lstStyle>
            <a:defPPr marR="0" lvl="0" algn="l" rtl="0">
              <a:lnSpc>
                <a:spcPct val="100000"/>
              </a:lnSpc>
              <a:spcBef>
                <a:spcPts val="0"/>
              </a:spcBef>
              <a:spcAft>
                <a:spcPts val="0"/>
              </a:spcAft>
            </a:defPPr>
            <a:lvl1pPr marR="0" lvl="0" algn="l" rtl="0" eaLnBrk="1" hangingPunct="1">
              <a:lnSpc>
                <a:spcPct val="100000"/>
              </a:lnSpc>
              <a:spcBef>
                <a:spcPts val="0"/>
              </a:spcBef>
              <a:spcAft>
                <a:spcPts val="0"/>
              </a:spcAft>
              <a:buNone/>
              <a:defRPr sz="2667" b="1" i="0" u="none" strike="noStrike" cap="none">
                <a:solidFill>
                  <a:srgbClr val="007F76"/>
                </a:solidFill>
                <a:latin typeface="Arial" panose="020B0604020202020204" pitchFamily="34" charset="0"/>
                <a:ea typeface="Calibri" panose="020F0502020204030204" pitchFamily="34" charset="0"/>
                <a:cs typeface="Arial" panose="020B0604020202020204" pitchFamily="34" charset="0"/>
                <a:sym typeface="Arial"/>
              </a:defRPr>
            </a:lvl1pPr>
          </a:lstStyle>
          <a:p>
            <a:pPr defTabSz="914400"/>
            <a:r>
              <a:rPr lang="kk-KZ" dirty="0"/>
              <a:t>Ақмола облысы бойынша топ-10 бос жұмыс орындарының болжамы</a:t>
            </a:r>
            <a:endParaRPr lang="ru-KZ" kern="0" dirty="0"/>
          </a:p>
        </p:txBody>
      </p:sp>
      <p:graphicFrame>
        <p:nvGraphicFramePr>
          <p:cNvPr id="4" name="Таблица 3">
            <a:extLst>
              <a:ext uri="{FF2B5EF4-FFF2-40B4-BE49-F238E27FC236}">
                <a16:creationId xmlns:a16="http://schemas.microsoft.com/office/drawing/2014/main" id="{6DF87B24-59D4-648D-ECCC-9FBE7C4BF08A}"/>
              </a:ext>
            </a:extLst>
          </p:cNvPr>
          <p:cNvGraphicFramePr>
            <a:graphicFrameLocks noGrp="1"/>
          </p:cNvGraphicFramePr>
          <p:nvPr>
            <p:extLst>
              <p:ext uri="{D42A27DB-BD31-4B8C-83A1-F6EECF244321}">
                <p14:modId xmlns:p14="http://schemas.microsoft.com/office/powerpoint/2010/main" val="1457773124"/>
              </p:ext>
            </p:extLst>
          </p:nvPr>
        </p:nvGraphicFramePr>
        <p:xfrm>
          <a:off x="141431" y="932399"/>
          <a:ext cx="11885729" cy="5617699"/>
        </p:xfrm>
        <a:graphic>
          <a:graphicData uri="http://schemas.openxmlformats.org/drawingml/2006/table">
            <a:tbl>
              <a:tblPr bandRow="1">
                <a:tableStyleId>{3B4B98B0-60AC-42C2-AFA5-B58CD77FA1E5}</a:tableStyleId>
              </a:tblPr>
              <a:tblGrid>
                <a:gridCol w="360812">
                  <a:extLst>
                    <a:ext uri="{9D8B030D-6E8A-4147-A177-3AD203B41FA5}">
                      <a16:colId xmlns:a16="http://schemas.microsoft.com/office/drawing/2014/main" val="2640444703"/>
                    </a:ext>
                  </a:extLst>
                </a:gridCol>
                <a:gridCol w="674456">
                  <a:extLst>
                    <a:ext uri="{9D8B030D-6E8A-4147-A177-3AD203B41FA5}">
                      <a16:colId xmlns:a16="http://schemas.microsoft.com/office/drawing/2014/main" val="308092926"/>
                    </a:ext>
                  </a:extLst>
                </a:gridCol>
                <a:gridCol w="4014030">
                  <a:extLst>
                    <a:ext uri="{9D8B030D-6E8A-4147-A177-3AD203B41FA5}">
                      <a16:colId xmlns:a16="http://schemas.microsoft.com/office/drawing/2014/main" val="2913193191"/>
                    </a:ext>
                  </a:extLst>
                </a:gridCol>
                <a:gridCol w="659670">
                  <a:extLst>
                    <a:ext uri="{9D8B030D-6E8A-4147-A177-3AD203B41FA5}">
                      <a16:colId xmlns:a16="http://schemas.microsoft.com/office/drawing/2014/main" val="3122760222"/>
                    </a:ext>
                  </a:extLst>
                </a:gridCol>
                <a:gridCol w="659670">
                  <a:extLst>
                    <a:ext uri="{9D8B030D-6E8A-4147-A177-3AD203B41FA5}">
                      <a16:colId xmlns:a16="http://schemas.microsoft.com/office/drawing/2014/main" val="463672542"/>
                    </a:ext>
                  </a:extLst>
                </a:gridCol>
                <a:gridCol w="659670">
                  <a:extLst>
                    <a:ext uri="{9D8B030D-6E8A-4147-A177-3AD203B41FA5}">
                      <a16:colId xmlns:a16="http://schemas.microsoft.com/office/drawing/2014/main" val="3124389490"/>
                    </a:ext>
                  </a:extLst>
                </a:gridCol>
                <a:gridCol w="659670">
                  <a:extLst>
                    <a:ext uri="{9D8B030D-6E8A-4147-A177-3AD203B41FA5}">
                      <a16:colId xmlns:a16="http://schemas.microsoft.com/office/drawing/2014/main" val="2941227421"/>
                    </a:ext>
                  </a:extLst>
                </a:gridCol>
                <a:gridCol w="659670">
                  <a:extLst>
                    <a:ext uri="{9D8B030D-6E8A-4147-A177-3AD203B41FA5}">
                      <a16:colId xmlns:a16="http://schemas.microsoft.com/office/drawing/2014/main" val="14517836"/>
                    </a:ext>
                  </a:extLst>
                </a:gridCol>
                <a:gridCol w="659670">
                  <a:extLst>
                    <a:ext uri="{9D8B030D-6E8A-4147-A177-3AD203B41FA5}">
                      <a16:colId xmlns:a16="http://schemas.microsoft.com/office/drawing/2014/main" val="2712067462"/>
                    </a:ext>
                  </a:extLst>
                </a:gridCol>
                <a:gridCol w="525731">
                  <a:extLst>
                    <a:ext uri="{9D8B030D-6E8A-4147-A177-3AD203B41FA5}">
                      <a16:colId xmlns:a16="http://schemas.microsoft.com/office/drawing/2014/main" val="926687325"/>
                    </a:ext>
                  </a:extLst>
                </a:gridCol>
                <a:gridCol w="525731">
                  <a:extLst>
                    <a:ext uri="{9D8B030D-6E8A-4147-A177-3AD203B41FA5}">
                      <a16:colId xmlns:a16="http://schemas.microsoft.com/office/drawing/2014/main" val="827406570"/>
                    </a:ext>
                  </a:extLst>
                </a:gridCol>
                <a:gridCol w="525731">
                  <a:extLst>
                    <a:ext uri="{9D8B030D-6E8A-4147-A177-3AD203B41FA5}">
                      <a16:colId xmlns:a16="http://schemas.microsoft.com/office/drawing/2014/main" val="2656866826"/>
                    </a:ext>
                  </a:extLst>
                </a:gridCol>
                <a:gridCol w="525731">
                  <a:extLst>
                    <a:ext uri="{9D8B030D-6E8A-4147-A177-3AD203B41FA5}">
                      <a16:colId xmlns:a16="http://schemas.microsoft.com/office/drawing/2014/main" val="3514456650"/>
                    </a:ext>
                  </a:extLst>
                </a:gridCol>
                <a:gridCol w="775487">
                  <a:extLst>
                    <a:ext uri="{9D8B030D-6E8A-4147-A177-3AD203B41FA5}">
                      <a16:colId xmlns:a16="http://schemas.microsoft.com/office/drawing/2014/main" val="3845195506"/>
                    </a:ext>
                  </a:extLst>
                </a:gridCol>
              </a:tblGrid>
              <a:tr h="185777">
                <a:tc rowSpan="2">
                  <a:txBody>
                    <a:bodyPr/>
                    <a:lstStyle/>
                    <a:p>
                      <a:pPr algn="ctr" rtl="0" fontAlgn="ctr"/>
                      <a:r>
                        <a:rPr lang="ru-RU" sz="1050" u="none" strike="noStrike" dirty="0">
                          <a:solidFill>
                            <a:srgbClr val="007F76"/>
                          </a:solidFill>
                          <a:effectLst/>
                          <a:latin typeface="Arial Narrow" panose="020B0606020202030204" pitchFamily="34" charset="0"/>
                        </a:rPr>
                        <a:t>№</a:t>
                      </a:r>
                      <a:endParaRPr lang="ru-RU" sz="1050" b="0" i="0" u="none" strike="noStrike" dirty="0">
                        <a:solidFill>
                          <a:srgbClr val="007F76"/>
                        </a:solidFill>
                        <a:effectLst/>
                        <a:latin typeface="Arial Narrow" panose="020B0606020202030204" pitchFamily="34" charset="0"/>
                      </a:endParaRPr>
                    </a:p>
                  </a:txBody>
                  <a:tcPr marL="6603" marR="6603" marT="0" marB="0"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rowSpan="2">
                  <a:txBody>
                    <a:bodyPr/>
                    <a:lstStyle/>
                    <a:p>
                      <a:pPr marL="0" algn="ctr" defTabSz="685800" rtl="0" eaLnBrk="1" fontAlgn="ctr" latinLnBrk="0" hangingPunct="1"/>
                      <a:r>
                        <a:rPr lang="ru-RU" sz="1050" b="0" i="0" u="none" strike="noStrike" cap="none" dirty="0">
                          <a:solidFill>
                            <a:srgbClr val="007F76"/>
                          </a:solidFill>
                          <a:effectLst/>
                          <a:latin typeface="Arial Narrow" panose="020B0606020202030204" pitchFamily="34" charset="0"/>
                          <a:ea typeface="+mn-ea"/>
                          <a:cs typeface="+mn-cs"/>
                          <a:sym typeface="Arial"/>
                        </a:rPr>
                        <a:t>ҰҚЖ-2017 </a:t>
                      </a:r>
                      <a:r>
                        <a:rPr lang="ru-RU" sz="1050" b="0" i="0" u="none" strike="noStrike" cap="none" dirty="0" err="1">
                          <a:solidFill>
                            <a:srgbClr val="007F76"/>
                          </a:solidFill>
                          <a:effectLst/>
                          <a:latin typeface="Arial Narrow" panose="020B0606020202030204" pitchFamily="34" charset="0"/>
                          <a:ea typeface="+mn-ea"/>
                          <a:cs typeface="+mn-cs"/>
                          <a:sym typeface="Arial"/>
                        </a:rPr>
                        <a:t>коді</a:t>
                      </a:r>
                      <a:endParaRPr lang="ru-RU" sz="1050" b="0" i="0" u="none" strike="noStrike" cap="none" dirty="0">
                        <a:solidFill>
                          <a:srgbClr val="007F76"/>
                        </a:solidFill>
                        <a:effectLst/>
                        <a:latin typeface="Arial Narrow" panose="020B0606020202030204" pitchFamily="34" charset="0"/>
                        <a:ea typeface="+mn-ea"/>
                        <a:cs typeface="+mn-cs"/>
                        <a:sym typeface="Arial"/>
                      </a:endParaRPr>
                    </a:p>
                  </a:txBody>
                  <a:tcPr marL="6603" marR="6603" marT="0" marB="0"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rowSpan="2">
                  <a:txBody>
                    <a:bodyPr/>
                    <a:lstStyle/>
                    <a:p>
                      <a:pPr algn="ctr" rtl="0" fontAlgn="ctr"/>
                      <a:r>
                        <a:rPr lang="ru-RU" sz="1050" u="none" strike="noStrike" dirty="0">
                          <a:solidFill>
                            <a:srgbClr val="007F76"/>
                          </a:solidFill>
                          <a:effectLst/>
                          <a:latin typeface="Arial Narrow" panose="020B0606020202030204" pitchFamily="34" charset="0"/>
                        </a:rPr>
                        <a:t>АТАУЫ</a:t>
                      </a:r>
                      <a:endParaRPr lang="ru-RU" sz="1050" b="0" i="0" u="none" strike="noStrike" dirty="0">
                        <a:solidFill>
                          <a:srgbClr val="007F76"/>
                        </a:solidFill>
                        <a:effectLst/>
                        <a:latin typeface="Arial Narrow" panose="020B0606020202030204" pitchFamily="34" charset="0"/>
                      </a:endParaRPr>
                    </a:p>
                  </a:txBody>
                  <a:tcPr marL="6603" marR="6603" marT="0" marB="0" anchor="ctr">
                    <a:lnL>
                      <a:noFill/>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rowSpan="2">
                  <a:txBody>
                    <a:bodyPr/>
                    <a:lstStyle/>
                    <a:p>
                      <a:pPr algn="ctr" fontAlgn="b"/>
                      <a:r>
                        <a:rPr lang="kk-KZ" sz="1050" u="none" strike="noStrike" dirty="0">
                          <a:solidFill>
                            <a:schemeClr val="tx1"/>
                          </a:solidFill>
                          <a:effectLst/>
                          <a:latin typeface="Arial Narrow" panose="020B0606020202030204" pitchFamily="34" charset="0"/>
                        </a:rPr>
                        <a:t>2022 ж. бос орындар</a:t>
                      </a:r>
                      <a:endParaRPr lang="ru-RU" sz="1050" b="0" i="0" u="none" strike="noStrike" dirty="0">
                        <a:solidFill>
                          <a:schemeClr val="tx1"/>
                        </a:solidFill>
                        <a:effectLst/>
                        <a:latin typeface="Arial Narrow" panose="020B0606020202030204" pitchFamily="34" charset="0"/>
                      </a:endParaRPr>
                    </a:p>
                  </a:txBody>
                  <a:tcPr marL="9525" marR="9525" marT="0" marB="0" anchor="ctr">
                    <a:lnL w="12700" cap="flat" cmpd="sng" algn="ctr">
                      <a:solidFill>
                        <a:schemeClr val="tx1"/>
                      </a:solidFill>
                      <a:prstDash val="solid"/>
                      <a:round/>
                      <a:headEnd type="none" w="med" len="med"/>
                      <a:tailEnd type="none" w="med" len="med"/>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gridSpan="4">
                  <a:txBody>
                    <a:bodyPr/>
                    <a:lstStyle/>
                    <a:p>
                      <a:pPr algn="ctr" fontAlgn="b"/>
                      <a:r>
                        <a:rPr lang="ru-RU" sz="1050" b="0" i="0" u="none" strike="noStrike" dirty="0" err="1">
                          <a:solidFill>
                            <a:schemeClr val="tx1"/>
                          </a:solidFill>
                          <a:effectLst/>
                          <a:latin typeface="Arial Narrow" panose="020B0606020202030204" pitchFamily="34" charset="0"/>
                        </a:rPr>
                        <a:t>оның</a:t>
                      </a:r>
                      <a:r>
                        <a:rPr lang="ru-RU" sz="1050" b="0" i="0" u="none" strike="noStrike" dirty="0">
                          <a:solidFill>
                            <a:schemeClr val="tx1"/>
                          </a:solidFill>
                          <a:effectLst/>
                          <a:latin typeface="Arial Narrow" panose="020B0606020202030204" pitchFamily="34" charset="0"/>
                        </a:rPr>
                        <a:t> </a:t>
                      </a:r>
                      <a:r>
                        <a:rPr lang="ru-RU" sz="1050" b="0" i="0" u="none" strike="noStrike" dirty="0" err="1">
                          <a:solidFill>
                            <a:schemeClr val="tx1"/>
                          </a:solidFill>
                          <a:effectLst/>
                          <a:latin typeface="Arial Narrow" panose="020B0606020202030204" pitchFamily="34" charset="0"/>
                        </a:rPr>
                        <a:t>ішінде</a:t>
                      </a:r>
                      <a:r>
                        <a:rPr lang="ru-RU" sz="1050" b="0" i="0" u="none" strike="noStrike" dirty="0">
                          <a:solidFill>
                            <a:schemeClr val="tx1"/>
                          </a:solidFill>
                          <a:effectLst/>
                          <a:latin typeface="Arial Narrow" panose="020B0606020202030204" pitchFamily="34" charset="0"/>
                        </a:rPr>
                        <a:t> 2022 ж. </a:t>
                      </a:r>
                      <a:r>
                        <a:rPr lang="ru-RU" sz="1050" b="0" i="0" u="none" strike="noStrike" dirty="0" err="1">
                          <a:solidFill>
                            <a:schemeClr val="tx1"/>
                          </a:solidFill>
                          <a:effectLst/>
                          <a:latin typeface="Arial Narrow" panose="020B0606020202030204" pitchFamily="34" charset="0"/>
                        </a:rPr>
                        <a:t>тоқсандары</a:t>
                      </a:r>
                      <a:r>
                        <a:rPr lang="ru-RU" sz="1050" b="0" i="0" u="none" strike="noStrike" dirty="0">
                          <a:solidFill>
                            <a:schemeClr val="tx1"/>
                          </a:solidFill>
                          <a:effectLst/>
                          <a:latin typeface="Arial Narrow" panose="020B0606020202030204" pitchFamily="34" charset="0"/>
                        </a:rPr>
                        <a:t> </a:t>
                      </a:r>
                      <a:r>
                        <a:rPr lang="ru-RU" sz="1050" b="0" i="0" u="none" strike="noStrike" dirty="0" err="1">
                          <a:solidFill>
                            <a:schemeClr val="tx1"/>
                          </a:solidFill>
                          <a:effectLst/>
                          <a:latin typeface="Arial Narrow" panose="020B0606020202030204" pitchFamily="34" charset="0"/>
                        </a:rPr>
                        <a:t>бойынша</a:t>
                      </a:r>
                      <a:endParaRPr lang="ru-RU" sz="1050" b="0" i="0" u="none" strike="noStrike" dirty="0">
                        <a:solidFill>
                          <a:schemeClr val="tx1"/>
                        </a:solidFill>
                        <a:effectLst/>
                        <a:latin typeface="Arial Narrow" panose="020B0606020202030204" pitchFamily="34" charset="0"/>
                      </a:endParaRPr>
                    </a:p>
                  </a:txBody>
                  <a:tcPr marL="9525" marR="9525" marT="0" marB="0" anchor="ctr">
                    <a:lnL>
                      <a:noFill/>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fontAlgn="b"/>
                      <a:endParaRPr lang="ru-RU" sz="900" b="0" i="0" u="none" strike="noStrike" dirty="0">
                        <a:solidFill>
                          <a:srgbClr val="007F76"/>
                        </a:solidFill>
                        <a:effectLst/>
                        <a:latin typeface="Arial Narrow" panose="020B0606020202030204" pitchFamily="34" charset="0"/>
                      </a:endParaRPr>
                    </a:p>
                  </a:txBody>
                  <a:tcPr marL="9525" marR="9525" marT="9525" marB="0"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fontAlgn="b"/>
                      <a:endParaRPr lang="ru-RU" sz="900" b="0" i="0" u="none" strike="noStrike" dirty="0">
                        <a:solidFill>
                          <a:srgbClr val="007F76"/>
                        </a:solidFill>
                        <a:effectLst/>
                        <a:latin typeface="Arial Narrow" panose="020B0606020202030204" pitchFamily="34" charset="0"/>
                      </a:endParaRPr>
                    </a:p>
                  </a:txBody>
                  <a:tcPr marL="9525" marR="9525" marT="9525" marB="0"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fontAlgn="b"/>
                      <a:endParaRPr lang="ru-RU" sz="900" b="0" i="0" u="none" strike="noStrike" dirty="0">
                        <a:solidFill>
                          <a:srgbClr val="007F76"/>
                        </a:solidFill>
                        <a:effectLst/>
                        <a:latin typeface="Arial Narrow" panose="020B0606020202030204" pitchFamily="34" charset="0"/>
                      </a:endParaRPr>
                    </a:p>
                  </a:txBody>
                  <a:tcPr marL="9525" marR="9525" marT="9525" marB="0"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rowSpan="2">
                  <a:txBody>
                    <a:bodyPr/>
                    <a:lstStyle/>
                    <a:p>
                      <a:pPr algn="ctr" fontAlgn="b"/>
                      <a:r>
                        <a:rPr lang="kk-KZ" sz="1050" b="0" i="0" u="none" strike="noStrike" cap="none" dirty="0">
                          <a:solidFill>
                            <a:srgbClr val="007F76"/>
                          </a:solidFill>
                          <a:effectLst/>
                          <a:latin typeface="Arial Narrow" panose="020B0606020202030204" pitchFamily="34" charset="0"/>
                          <a:ea typeface="+mn-ea"/>
                          <a:cs typeface="+mn-cs"/>
                          <a:sym typeface="Arial"/>
                        </a:rPr>
                        <a:t>2023 ж. бос орындар</a:t>
                      </a:r>
                      <a:endParaRPr lang="ru-RU" sz="1050" b="0" i="0" u="none" strike="noStrike" cap="none" dirty="0">
                        <a:solidFill>
                          <a:srgbClr val="007F76"/>
                        </a:solidFill>
                        <a:effectLst/>
                        <a:latin typeface="Arial Narrow" panose="020B0606020202030204" pitchFamily="34" charset="0"/>
                        <a:ea typeface="+mn-ea"/>
                        <a:cs typeface="+mn-cs"/>
                        <a:sym typeface="Arial"/>
                      </a:endParaRPr>
                    </a:p>
                  </a:txBody>
                  <a:tcPr marL="9525" marR="9525" marT="0" marB="0" anchor="ctr">
                    <a:lnL w="12700" cap="flat" cmpd="sng" algn="ctr">
                      <a:solidFill>
                        <a:schemeClr val="tx1"/>
                      </a:solidFill>
                      <a:prstDash val="solid"/>
                      <a:round/>
                      <a:headEnd type="none" w="med" len="med"/>
                      <a:tailEnd type="none" w="med" len="med"/>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gridSpan="4">
                  <a:txBody>
                    <a:bodyPr/>
                    <a:lstStyle/>
                    <a:p>
                      <a:pPr algn="ctr" fontAlgn="b"/>
                      <a:r>
                        <a:rPr lang="ru-RU" sz="1050" b="0" i="0" u="none" strike="noStrike" cap="none" dirty="0" err="1">
                          <a:solidFill>
                            <a:srgbClr val="007F76"/>
                          </a:solidFill>
                          <a:effectLst/>
                          <a:latin typeface="Arial Narrow" panose="020B0606020202030204" pitchFamily="34" charset="0"/>
                          <a:ea typeface="+mn-ea"/>
                          <a:cs typeface="+mn-cs"/>
                          <a:sym typeface="Arial"/>
                        </a:rPr>
                        <a:t>оның</a:t>
                      </a:r>
                      <a:r>
                        <a:rPr lang="ru-RU" sz="1050" b="0" i="0" u="none" strike="noStrike" cap="none" dirty="0">
                          <a:solidFill>
                            <a:srgbClr val="007F76"/>
                          </a:solidFill>
                          <a:effectLst/>
                          <a:latin typeface="Arial Narrow" panose="020B0606020202030204" pitchFamily="34" charset="0"/>
                          <a:ea typeface="+mn-ea"/>
                          <a:cs typeface="+mn-cs"/>
                          <a:sym typeface="Arial"/>
                        </a:rPr>
                        <a:t> </a:t>
                      </a:r>
                      <a:r>
                        <a:rPr lang="ru-RU" sz="1050" b="0" i="0" u="none" strike="noStrike" cap="none" dirty="0" err="1">
                          <a:solidFill>
                            <a:srgbClr val="007F76"/>
                          </a:solidFill>
                          <a:effectLst/>
                          <a:latin typeface="Arial Narrow" panose="020B0606020202030204" pitchFamily="34" charset="0"/>
                          <a:ea typeface="+mn-ea"/>
                          <a:cs typeface="+mn-cs"/>
                          <a:sym typeface="Arial"/>
                        </a:rPr>
                        <a:t>ішінде</a:t>
                      </a:r>
                      <a:r>
                        <a:rPr lang="ru-RU" sz="1050" b="0" i="0" u="none" strike="noStrike" cap="none" dirty="0">
                          <a:solidFill>
                            <a:srgbClr val="007F76"/>
                          </a:solidFill>
                          <a:effectLst/>
                          <a:latin typeface="Arial Narrow" panose="020B0606020202030204" pitchFamily="34" charset="0"/>
                          <a:ea typeface="+mn-ea"/>
                          <a:cs typeface="+mn-cs"/>
                          <a:sym typeface="Arial"/>
                        </a:rPr>
                        <a:t> 2023 ж. </a:t>
                      </a:r>
                      <a:r>
                        <a:rPr lang="ru-RU" sz="1050" b="0" i="0" u="none" strike="noStrike" cap="none" dirty="0" err="1">
                          <a:solidFill>
                            <a:srgbClr val="007F76"/>
                          </a:solidFill>
                          <a:effectLst/>
                          <a:latin typeface="Arial Narrow" panose="020B0606020202030204" pitchFamily="34" charset="0"/>
                          <a:ea typeface="+mn-ea"/>
                          <a:cs typeface="+mn-cs"/>
                          <a:sym typeface="Arial"/>
                        </a:rPr>
                        <a:t>тоқсан</a:t>
                      </a:r>
                      <a:r>
                        <a:rPr lang="ru-RU" sz="1050" b="0" i="0" u="none" strike="noStrike" cap="none" dirty="0">
                          <a:solidFill>
                            <a:srgbClr val="007F76"/>
                          </a:solidFill>
                          <a:effectLst/>
                          <a:latin typeface="Arial Narrow" panose="020B0606020202030204" pitchFamily="34" charset="0"/>
                          <a:ea typeface="+mn-ea"/>
                          <a:cs typeface="+mn-cs"/>
                          <a:sym typeface="Arial"/>
                        </a:rPr>
                        <a:t> </a:t>
                      </a:r>
                      <a:r>
                        <a:rPr lang="ru-RU" sz="1050" b="0" i="0" u="none" strike="noStrike" cap="none" dirty="0" err="1">
                          <a:solidFill>
                            <a:srgbClr val="007F76"/>
                          </a:solidFill>
                          <a:effectLst/>
                          <a:latin typeface="Arial Narrow" panose="020B0606020202030204" pitchFamily="34" charset="0"/>
                          <a:ea typeface="+mn-ea"/>
                          <a:cs typeface="+mn-cs"/>
                          <a:sym typeface="Arial"/>
                        </a:rPr>
                        <a:t>бойынша</a:t>
                      </a:r>
                      <a:endParaRPr lang="ru-RU" sz="1050" b="0" i="0" u="none" strike="noStrike" cap="none" dirty="0">
                        <a:solidFill>
                          <a:srgbClr val="007F76"/>
                        </a:solidFill>
                        <a:effectLst/>
                        <a:latin typeface="Arial Narrow" panose="020B0606020202030204" pitchFamily="34" charset="0"/>
                        <a:ea typeface="+mn-ea"/>
                        <a:cs typeface="+mn-cs"/>
                        <a:sym typeface="Arial"/>
                      </a:endParaRPr>
                    </a:p>
                  </a:txBody>
                  <a:tcPr marL="9525" marR="9525" marT="0" marB="0" anchor="ctr">
                    <a:lnL>
                      <a:noFill/>
                    </a:lnL>
                    <a:lnR>
                      <a:noFill/>
                    </a:lnR>
                    <a:lnT w="1270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fontAlgn="b"/>
                      <a:endParaRPr lang="ru-RU" sz="900" b="0" i="0" u="none" strike="noStrike" dirty="0">
                        <a:solidFill>
                          <a:srgbClr val="007F76"/>
                        </a:solidFill>
                        <a:effectLst/>
                        <a:latin typeface="Arial Narrow" panose="020B0606020202030204" pitchFamily="34" charset="0"/>
                      </a:endParaRPr>
                    </a:p>
                  </a:txBody>
                  <a:tcPr marL="9525" marR="9525" marT="9525" marB="0"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4D7A86">
                        <a:alpha val="20000"/>
                      </a:srgbClr>
                    </a:solidFill>
                  </a:tcPr>
                </a:tc>
                <a:tc hMerge="1">
                  <a:txBody>
                    <a:bodyPr/>
                    <a:lstStyle/>
                    <a:p>
                      <a:pPr algn="ctr" fontAlgn="b"/>
                      <a:endParaRPr lang="ru-RU" sz="900" b="0" i="0" u="none" strike="noStrike" dirty="0">
                        <a:solidFill>
                          <a:srgbClr val="007F76"/>
                        </a:solidFill>
                        <a:effectLst/>
                        <a:latin typeface="Arial Narrow" panose="020B0606020202030204" pitchFamily="34" charset="0"/>
                      </a:endParaRPr>
                    </a:p>
                  </a:txBody>
                  <a:tcPr marL="9525" marR="9525" marT="9525" marB="0"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4D7A86">
                        <a:alpha val="20000"/>
                      </a:srgbClr>
                    </a:solidFill>
                  </a:tcPr>
                </a:tc>
                <a:tc hMerge="1">
                  <a:txBody>
                    <a:bodyPr/>
                    <a:lstStyle/>
                    <a:p>
                      <a:pPr algn="ctr" fontAlgn="b"/>
                      <a:endParaRPr lang="ru-RU" sz="900" b="0" i="0" u="none" strike="noStrike" dirty="0">
                        <a:solidFill>
                          <a:srgbClr val="007F76"/>
                        </a:solidFill>
                        <a:effectLst/>
                        <a:latin typeface="Arial Narrow" panose="020B0606020202030204" pitchFamily="34" charset="0"/>
                      </a:endParaRPr>
                    </a:p>
                  </a:txBody>
                  <a:tcPr marL="9525" marR="9525" marT="9525" marB="0"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4D7A86">
                        <a:alpha val="20000"/>
                      </a:srgbClr>
                    </a:solidFill>
                  </a:tcPr>
                </a:tc>
                <a:tc rowSpan="2">
                  <a:txBody>
                    <a:bodyPr/>
                    <a:lstStyle/>
                    <a:p>
                      <a:pPr algn="ctr" fontAlgn="b"/>
                      <a:r>
                        <a:rPr lang="ru-RU" sz="1050" u="none" strike="noStrike" dirty="0">
                          <a:solidFill>
                            <a:srgbClr val="007F76"/>
                          </a:solidFill>
                          <a:effectLst/>
                          <a:latin typeface="Arial Narrow" panose="020B0606020202030204" pitchFamily="34" charset="0"/>
                        </a:rPr>
                        <a:t>ЖАЛПЫҒА </a:t>
                      </a:r>
                    </a:p>
                    <a:p>
                      <a:pPr algn="ctr" fontAlgn="b"/>
                      <a:r>
                        <a:rPr lang="ru-RU" sz="1050" u="none" strike="noStrike" dirty="0">
                          <a:solidFill>
                            <a:srgbClr val="007F76"/>
                          </a:solidFill>
                          <a:effectLst/>
                          <a:latin typeface="Arial Narrow" panose="020B0606020202030204" pitchFamily="34" charset="0"/>
                        </a:rPr>
                        <a:t>%-бен </a:t>
                      </a:r>
                      <a:endParaRPr lang="ru-RU" sz="1050" b="0" i="0" u="none" strike="noStrike" dirty="0">
                        <a:solidFill>
                          <a:srgbClr val="007F76"/>
                        </a:solidFill>
                        <a:effectLst/>
                        <a:latin typeface="Arial Narrow" panose="020B0606020202030204" pitchFamily="34" charset="0"/>
                      </a:endParaRPr>
                    </a:p>
                  </a:txBody>
                  <a:tcPr marL="9525" marR="9525" marT="0" marB="0"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821115214"/>
                  </a:ext>
                </a:extLst>
              </a:tr>
              <a:tr h="188570">
                <a:tc vMerge="1">
                  <a:txBody>
                    <a:bodyPr/>
                    <a:lstStyle/>
                    <a:p>
                      <a:pPr algn="ctr" rtl="0" fontAlgn="ctr"/>
                      <a:endParaRPr lang="ru-RU" sz="900" b="0" i="0" u="none" strike="noStrike" dirty="0">
                        <a:solidFill>
                          <a:srgbClr val="007F76"/>
                        </a:solidFill>
                        <a:effectLst/>
                        <a:latin typeface="Arial Narrow" panose="020B0606020202030204" pitchFamily="34" charset="0"/>
                      </a:endParaRPr>
                    </a:p>
                  </a:txBody>
                  <a:tcPr marL="6603" marR="6603" marT="10800" marB="10800"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4D7A86">
                        <a:alpha val="20000"/>
                      </a:srgbClr>
                    </a:solidFill>
                  </a:tcPr>
                </a:tc>
                <a:tc vMerge="1">
                  <a:txBody>
                    <a:bodyPr/>
                    <a:lstStyle/>
                    <a:p>
                      <a:pPr algn="ctr" rtl="0" fontAlgn="ctr"/>
                      <a:endParaRPr lang="ru-RU" sz="900" b="0" i="0" u="none" strike="noStrike" dirty="0">
                        <a:solidFill>
                          <a:srgbClr val="007F76"/>
                        </a:solidFill>
                        <a:effectLst/>
                        <a:latin typeface="Arial Narrow" panose="020B0606020202030204" pitchFamily="34" charset="0"/>
                      </a:endParaRPr>
                    </a:p>
                  </a:txBody>
                  <a:tcPr marL="6603" marR="6603" marT="10800" marB="10800"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4D7A86">
                        <a:alpha val="20000"/>
                      </a:srgbClr>
                    </a:solidFill>
                  </a:tcPr>
                </a:tc>
                <a:tc vMerge="1">
                  <a:txBody>
                    <a:bodyPr/>
                    <a:lstStyle/>
                    <a:p>
                      <a:pPr algn="ctr" rtl="0" fontAlgn="ctr"/>
                      <a:endParaRPr lang="ru-RU" sz="900" b="0" i="0" u="none" strike="noStrike" dirty="0">
                        <a:solidFill>
                          <a:srgbClr val="007F76"/>
                        </a:solidFill>
                        <a:effectLst/>
                        <a:latin typeface="Arial Narrow" panose="020B0606020202030204" pitchFamily="34" charset="0"/>
                      </a:endParaRPr>
                    </a:p>
                  </a:txBody>
                  <a:tcPr marL="6603" marR="6603" marT="10800" marB="10800"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4D7A86">
                        <a:alpha val="20000"/>
                      </a:srgbClr>
                    </a:solidFill>
                  </a:tcPr>
                </a:tc>
                <a:tc vMerge="1">
                  <a:txBody>
                    <a:bodyPr/>
                    <a:lstStyle/>
                    <a:p>
                      <a:endParaRPr lang="ru-KZ"/>
                    </a:p>
                  </a:txBody>
                  <a:tcPr/>
                </a:tc>
                <a:tc>
                  <a:txBody>
                    <a:bodyPr/>
                    <a:lstStyle/>
                    <a:p>
                      <a:pPr algn="ctr" fontAlgn="b"/>
                      <a:r>
                        <a:rPr lang="en-US" sz="1050" b="0" i="0" u="none" strike="noStrike" dirty="0">
                          <a:solidFill>
                            <a:schemeClr val="tx1"/>
                          </a:solidFill>
                          <a:effectLst/>
                          <a:latin typeface="Arial Narrow" panose="020B0606020202030204" pitchFamily="34" charset="0"/>
                        </a:rPr>
                        <a:t>I</a:t>
                      </a:r>
                      <a:endParaRPr lang="ru-RU" sz="1050" b="0" i="0" u="none" strike="noStrike" dirty="0">
                        <a:solidFill>
                          <a:schemeClr val="tx1"/>
                        </a:solidFill>
                        <a:effectLst/>
                        <a:latin typeface="Arial Narrow" panose="020B0606020202030204" pitchFamily="34" charset="0"/>
                      </a:endParaRPr>
                    </a:p>
                  </a:txBody>
                  <a:tcPr marL="9525" marR="9525" marT="0" marB="0" anchor="ctr">
                    <a:lnT w="635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ctr" fontAlgn="b"/>
                      <a:r>
                        <a:rPr lang="en-US" sz="1050" b="0" i="0" u="none" strike="noStrike" dirty="0">
                          <a:solidFill>
                            <a:schemeClr val="tx1"/>
                          </a:solidFill>
                          <a:effectLst/>
                          <a:latin typeface="Arial Narrow" panose="020B0606020202030204" pitchFamily="34" charset="0"/>
                        </a:rPr>
                        <a:t>II</a:t>
                      </a:r>
                      <a:endParaRPr lang="ru-RU" sz="1050" b="0" i="0" u="none" strike="noStrike" dirty="0">
                        <a:solidFill>
                          <a:schemeClr val="tx1"/>
                        </a:solidFill>
                        <a:effectLst/>
                        <a:latin typeface="Arial Narrow" panose="020B0606020202030204" pitchFamily="34" charset="0"/>
                      </a:endParaRPr>
                    </a:p>
                  </a:txBody>
                  <a:tcPr marL="9525" marR="9525" marT="0" marB="0" anchor="ctr">
                    <a:lnT w="635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ctr" fontAlgn="b"/>
                      <a:r>
                        <a:rPr lang="en-US" sz="1050" b="0" i="0" u="none" strike="noStrike" dirty="0">
                          <a:solidFill>
                            <a:schemeClr val="tx1"/>
                          </a:solidFill>
                          <a:effectLst/>
                          <a:latin typeface="Arial Narrow" panose="020B0606020202030204" pitchFamily="34" charset="0"/>
                        </a:rPr>
                        <a:t>III</a:t>
                      </a:r>
                      <a:endParaRPr lang="ru-RU" sz="1050" b="0" i="0" u="none" strike="noStrike" dirty="0">
                        <a:solidFill>
                          <a:schemeClr val="tx1"/>
                        </a:solidFill>
                        <a:effectLst/>
                        <a:latin typeface="Arial Narrow" panose="020B0606020202030204" pitchFamily="34" charset="0"/>
                      </a:endParaRPr>
                    </a:p>
                  </a:txBody>
                  <a:tcPr marL="9525" marR="9525" marT="0" marB="0" anchor="ctr">
                    <a:lnT w="635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ctr" fontAlgn="b"/>
                      <a:r>
                        <a:rPr lang="en-US" sz="1050" b="0" i="0" u="none" strike="noStrike" dirty="0">
                          <a:solidFill>
                            <a:schemeClr val="tx1"/>
                          </a:solidFill>
                          <a:effectLst/>
                          <a:latin typeface="Arial Narrow" panose="020B0606020202030204" pitchFamily="34" charset="0"/>
                        </a:rPr>
                        <a:t>IV</a:t>
                      </a:r>
                      <a:endParaRPr lang="ru-RU" sz="1050" b="0" i="0" u="none" strike="noStrike" dirty="0">
                        <a:solidFill>
                          <a:schemeClr val="tx1"/>
                        </a:solidFill>
                        <a:effectLst/>
                        <a:latin typeface="Arial Narrow" panose="020B0606020202030204" pitchFamily="34" charset="0"/>
                      </a:endParaRPr>
                    </a:p>
                  </a:txBody>
                  <a:tcPr marL="9525" marR="9525" marT="0" marB="0" anchor="ctr">
                    <a:lnR w="1270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vMerge="1">
                  <a:txBody>
                    <a:bodyPr/>
                    <a:lstStyle/>
                    <a:p>
                      <a:pPr algn="ctr" fontAlgn="b"/>
                      <a:endParaRPr lang="ru-RU" sz="1050" b="0" i="0" u="none" strike="noStrike" dirty="0">
                        <a:solidFill>
                          <a:srgbClr val="007F76"/>
                        </a:solidFill>
                        <a:effectLst/>
                        <a:latin typeface="Arial Narrow" panose="020B0606020202030204" pitchFamily="34" charset="0"/>
                      </a:endParaRPr>
                    </a:p>
                  </a:txBody>
                  <a:tcPr marL="9525" marR="9525" marT="9525" marB="0"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4D7A86">
                        <a:alpha val="20000"/>
                      </a:srgbClr>
                    </a:solidFill>
                  </a:tcPr>
                </a:tc>
                <a:tc>
                  <a:txBody>
                    <a:bodyPr/>
                    <a:lstStyle/>
                    <a:p>
                      <a:pPr algn="ctr" fontAlgn="b"/>
                      <a:r>
                        <a:rPr lang="en-US" sz="1050" b="0" i="0" u="none" strike="noStrike" dirty="0">
                          <a:solidFill>
                            <a:schemeClr val="tx1"/>
                          </a:solidFill>
                          <a:effectLst/>
                          <a:latin typeface="Arial Narrow" panose="020B0606020202030204" pitchFamily="34" charset="0"/>
                        </a:rPr>
                        <a:t>I </a:t>
                      </a:r>
                      <a:r>
                        <a:rPr lang="ru-RU" sz="1050" b="0" i="0" u="none" strike="noStrike" dirty="0">
                          <a:solidFill>
                            <a:schemeClr val="tx1"/>
                          </a:solidFill>
                          <a:effectLst/>
                          <a:latin typeface="Arial Narrow" panose="020B0606020202030204" pitchFamily="34" charset="0"/>
                        </a:rPr>
                        <a:t>(факт)</a:t>
                      </a:r>
                    </a:p>
                  </a:txBody>
                  <a:tcPr marL="9525" marR="9525" marT="0" marB="0" anchor="ctr">
                    <a:lnL>
                      <a:noFill/>
                    </a:lnL>
                    <a:lnR>
                      <a:noFill/>
                    </a:lnR>
                    <a:lnT w="635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50" b="0" i="0" u="none" strike="noStrike" dirty="0">
                          <a:solidFill>
                            <a:srgbClr val="007F76"/>
                          </a:solidFill>
                          <a:effectLst/>
                          <a:latin typeface="Arial Narrow" panose="020B0606020202030204" pitchFamily="34" charset="0"/>
                        </a:rPr>
                        <a:t>II</a:t>
                      </a:r>
                      <a:endParaRPr lang="ru-RU" sz="1050" b="0" i="0" u="none" strike="noStrike" dirty="0">
                        <a:solidFill>
                          <a:srgbClr val="007F76"/>
                        </a:solidFill>
                        <a:effectLst/>
                        <a:latin typeface="Arial Narrow" panose="020B0606020202030204" pitchFamily="34" charset="0"/>
                      </a:endParaRPr>
                    </a:p>
                  </a:txBody>
                  <a:tcPr marL="9525" marR="9525" marT="0" marB="0" anchor="ctr">
                    <a:lnL>
                      <a:noFill/>
                    </a:lnL>
                    <a:lnR>
                      <a:noFill/>
                    </a:lnR>
                    <a:lnT w="635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50" b="0" i="0" u="none" strike="noStrike" dirty="0">
                          <a:solidFill>
                            <a:srgbClr val="007F76"/>
                          </a:solidFill>
                          <a:effectLst/>
                          <a:latin typeface="Arial Narrow" panose="020B0606020202030204" pitchFamily="34" charset="0"/>
                        </a:rPr>
                        <a:t>III</a:t>
                      </a:r>
                      <a:endParaRPr lang="ru-RU" sz="1050" b="0" i="0" u="none" strike="noStrike" dirty="0">
                        <a:solidFill>
                          <a:srgbClr val="007F76"/>
                        </a:solidFill>
                        <a:effectLst/>
                        <a:latin typeface="Arial Narrow" panose="020B0606020202030204" pitchFamily="34" charset="0"/>
                      </a:endParaRPr>
                    </a:p>
                  </a:txBody>
                  <a:tcPr marL="9525" marR="9525" marT="0" marB="0" anchor="ctr">
                    <a:lnL>
                      <a:noFill/>
                    </a:lnL>
                    <a:lnR>
                      <a:noFill/>
                    </a:lnR>
                    <a:lnT w="635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50" b="0" i="0" u="none" strike="noStrike" dirty="0">
                          <a:solidFill>
                            <a:srgbClr val="007F76"/>
                          </a:solidFill>
                          <a:effectLst/>
                          <a:latin typeface="Arial Narrow" panose="020B0606020202030204" pitchFamily="34" charset="0"/>
                        </a:rPr>
                        <a:t>IV</a:t>
                      </a:r>
                      <a:endParaRPr lang="ru-RU" sz="1050" b="0" i="0" u="none" strike="noStrike" dirty="0">
                        <a:solidFill>
                          <a:srgbClr val="007F76"/>
                        </a:solidFill>
                        <a:effectLst/>
                        <a:latin typeface="Arial Narrow" panose="020B0606020202030204" pitchFamily="34" charset="0"/>
                      </a:endParaRPr>
                    </a:p>
                  </a:txBody>
                  <a:tcPr marL="9525" marR="9525" marT="0" marB="0" anchor="ctr">
                    <a:lnL>
                      <a:noFill/>
                    </a:lnL>
                    <a:lnR>
                      <a:noFill/>
                    </a:lnR>
                    <a:lnT w="635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vMerge="1">
                  <a:txBody>
                    <a:bodyPr/>
                    <a:lstStyle/>
                    <a:p>
                      <a:pPr algn="ctr" fontAlgn="b"/>
                      <a:endParaRPr lang="ru-RU" sz="900" b="0" i="0" u="none" strike="noStrike" dirty="0">
                        <a:solidFill>
                          <a:srgbClr val="007F76"/>
                        </a:solidFill>
                        <a:effectLst/>
                        <a:latin typeface="Arial Narrow" panose="020B0606020202030204" pitchFamily="34" charset="0"/>
                      </a:endParaRPr>
                    </a:p>
                  </a:txBody>
                  <a:tcPr marL="9525" marR="9525" marT="9525" marB="0"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4D7A86">
                        <a:alpha val="20000"/>
                      </a:srgbClr>
                    </a:solidFill>
                  </a:tcPr>
                </a:tc>
                <a:extLst>
                  <a:ext uri="{0D108BD9-81ED-4DB2-BD59-A6C34878D82A}">
                    <a16:rowId xmlns:a16="http://schemas.microsoft.com/office/drawing/2014/main" val="3582961751"/>
                  </a:ext>
                </a:extLst>
              </a:tr>
              <a:tr h="152142">
                <a:tc gridSpan="14">
                  <a:txBody>
                    <a:bodyPr/>
                    <a:lstStyle/>
                    <a:p>
                      <a:pPr algn="ctr" rtl="0" fontAlgn="ctr"/>
                      <a:r>
                        <a:rPr lang="ru-RU" sz="900" b="1" u="none" strike="noStrike" dirty="0">
                          <a:solidFill>
                            <a:srgbClr val="007F76"/>
                          </a:solidFill>
                          <a:effectLst/>
                          <a:latin typeface="Arial Narrow" panose="020B0606020202030204" pitchFamily="34" charset="0"/>
                        </a:rPr>
                        <a:t>БАЗАЛЫҚ СЦЕНАРИЙ</a:t>
                      </a:r>
                    </a:p>
                  </a:txBody>
                  <a:tcPr marL="9525" marR="9525" marT="0" marB="0"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007F76">
                        <a:alpha val="40000"/>
                      </a:srgbClr>
                    </a:solidFill>
                  </a:tcPr>
                </a:tc>
                <a:tc hMerge="1">
                  <a:txBody>
                    <a:bodyPr/>
                    <a:lstStyle/>
                    <a:p>
                      <a:endParaRPr lang="ru-RU"/>
                    </a:p>
                  </a:txBody>
                  <a:tcPr/>
                </a:tc>
                <a:tc hMerge="1">
                  <a:txBody>
                    <a:bodyPr/>
                    <a:lstStyle/>
                    <a:p>
                      <a:endParaRPr lang="ru-RU"/>
                    </a:p>
                  </a:txBody>
                  <a:tcPr>
                    <a:lnL w="12700" cap="flat" cmpd="sng" algn="ctr">
                      <a:solidFill>
                        <a:schemeClr val="tx1"/>
                      </a:solidFill>
                      <a:prstDash val="solid"/>
                      <a:round/>
                      <a:headEnd type="none" w="med" len="med"/>
                      <a:tailEnd type="none" w="med" len="med"/>
                    </a:lnL>
                    <a:lnT w="12700" cap="flat" cmpd="sng" algn="ctr">
                      <a:solidFill>
                        <a:schemeClr val="tx1"/>
                      </a:solidFill>
                      <a:prstDash val="solid"/>
                      <a:round/>
                      <a:headEnd type="none" w="med" len="med"/>
                      <a:tailEnd type="none" w="med" len="med"/>
                    </a:lnT>
                  </a:tcPr>
                </a:tc>
                <a:tc hMerge="1">
                  <a:txBody>
                    <a:bodyPr/>
                    <a:lstStyle/>
                    <a:p>
                      <a:pPr algn="ctr" fontAlgn="b"/>
                      <a:r>
                        <a:rPr lang="ru-RU" sz="900" b="1" i="0" u="none" strike="noStrike" cap="none" dirty="0">
                          <a:solidFill>
                            <a:schemeClr val="tx1"/>
                          </a:solidFill>
                          <a:effectLst/>
                          <a:latin typeface="Arial Narrow" panose="020B0606020202030204" pitchFamily="34" charset="0"/>
                          <a:ea typeface="+mn-ea"/>
                          <a:cs typeface="+mn-cs"/>
                          <a:sym typeface="Arial"/>
                        </a:rPr>
                        <a:t>1 074 391</a:t>
                      </a:r>
                      <a:endParaRPr lang="ru-KZ" sz="900" b="1" i="0" u="none" strike="noStrike" cap="none" dirty="0">
                        <a:solidFill>
                          <a:schemeClr val="tx1"/>
                        </a:solidFill>
                        <a:effectLst/>
                        <a:latin typeface="Arial Narrow" panose="020B0606020202030204" pitchFamily="34" charset="0"/>
                        <a:ea typeface="+mn-ea"/>
                        <a:cs typeface="+mn-cs"/>
                        <a:sym typeface="Arial"/>
                      </a:endParaRPr>
                    </a:p>
                  </a:txBody>
                  <a:tcPr marL="9525" marR="9525" marT="0" marB="0" anchor="ctr">
                    <a:lnL w="12700" cap="flat" cmpd="sng" algn="ctr">
                      <a:solidFill>
                        <a:schemeClr val="tx1"/>
                      </a:solidFill>
                      <a:prstDash val="solid"/>
                      <a:round/>
                      <a:headEnd type="none" w="med" len="med"/>
                      <a:tailEnd type="none" w="med" len="med"/>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65000"/>
                        <a:alpha val="20000"/>
                      </a:schemeClr>
                    </a:solidFill>
                  </a:tcPr>
                </a:tc>
                <a:tc hMerge="1">
                  <a:txBody>
                    <a:bodyPr/>
                    <a:lstStyle/>
                    <a:p>
                      <a:pPr algn="ctr" fontAlgn="b"/>
                      <a:r>
                        <a:rPr lang="ru-KZ" sz="900" b="1" i="0" u="none" strike="noStrike" cap="none" dirty="0">
                          <a:solidFill>
                            <a:schemeClr val="tx1"/>
                          </a:solidFill>
                          <a:effectLst/>
                          <a:latin typeface="Arial Narrow" panose="020B0606020202030204" pitchFamily="34" charset="0"/>
                          <a:ea typeface="+mn-ea"/>
                          <a:cs typeface="+mn-cs"/>
                          <a:sym typeface="Arial"/>
                        </a:rPr>
                        <a:t>211</a:t>
                      </a:r>
                      <a:r>
                        <a:rPr lang="ru-RU" sz="900" b="1" i="0" u="none" strike="noStrike" cap="none" dirty="0">
                          <a:solidFill>
                            <a:schemeClr val="tx1"/>
                          </a:solidFill>
                          <a:effectLst/>
                          <a:latin typeface="Arial Narrow" panose="020B0606020202030204" pitchFamily="34" charset="0"/>
                          <a:ea typeface="+mn-ea"/>
                          <a:cs typeface="+mn-cs"/>
                          <a:sym typeface="Arial"/>
                        </a:rPr>
                        <a:t> </a:t>
                      </a:r>
                      <a:r>
                        <a:rPr lang="ru-KZ" sz="900" b="1" i="0" u="none" strike="noStrike" cap="none" dirty="0">
                          <a:solidFill>
                            <a:schemeClr val="tx1"/>
                          </a:solidFill>
                          <a:effectLst/>
                          <a:latin typeface="Arial Narrow" panose="020B0606020202030204" pitchFamily="34" charset="0"/>
                          <a:ea typeface="+mn-ea"/>
                          <a:cs typeface="+mn-cs"/>
                          <a:sym typeface="Arial"/>
                        </a:rPr>
                        <a:t>344</a:t>
                      </a:r>
                    </a:p>
                  </a:txBody>
                  <a:tcPr marL="9525" marR="9525" marT="0" marB="0"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65000"/>
                        <a:alpha val="20000"/>
                      </a:schemeClr>
                    </a:solidFill>
                  </a:tcPr>
                </a:tc>
                <a:tc hMerge="1">
                  <a:txBody>
                    <a:bodyPr/>
                    <a:lstStyle/>
                    <a:p>
                      <a:pPr algn="ctr" fontAlgn="b"/>
                      <a:r>
                        <a:rPr lang="ru-KZ" sz="900" b="1" i="0" u="none" strike="noStrike" cap="none" dirty="0">
                          <a:solidFill>
                            <a:schemeClr val="tx1"/>
                          </a:solidFill>
                          <a:effectLst/>
                          <a:latin typeface="Arial Narrow" panose="020B0606020202030204" pitchFamily="34" charset="0"/>
                          <a:ea typeface="+mn-ea"/>
                          <a:cs typeface="+mn-cs"/>
                          <a:sym typeface="Arial"/>
                        </a:rPr>
                        <a:t>272</a:t>
                      </a:r>
                      <a:r>
                        <a:rPr lang="ru-RU" sz="900" b="1" i="0" u="none" strike="noStrike" cap="none" dirty="0">
                          <a:solidFill>
                            <a:schemeClr val="tx1"/>
                          </a:solidFill>
                          <a:effectLst/>
                          <a:latin typeface="Arial Narrow" panose="020B0606020202030204" pitchFamily="34" charset="0"/>
                          <a:ea typeface="+mn-ea"/>
                          <a:cs typeface="+mn-cs"/>
                          <a:sym typeface="Arial"/>
                        </a:rPr>
                        <a:t> </a:t>
                      </a:r>
                      <a:r>
                        <a:rPr lang="ru-KZ" sz="900" b="1" i="0" u="none" strike="noStrike" cap="none" dirty="0">
                          <a:solidFill>
                            <a:schemeClr val="tx1"/>
                          </a:solidFill>
                          <a:effectLst/>
                          <a:latin typeface="Arial Narrow" panose="020B0606020202030204" pitchFamily="34" charset="0"/>
                          <a:ea typeface="+mn-ea"/>
                          <a:cs typeface="+mn-cs"/>
                          <a:sym typeface="Arial"/>
                        </a:rPr>
                        <a:t>354</a:t>
                      </a:r>
                    </a:p>
                  </a:txBody>
                  <a:tcPr marL="9525" marR="9525" marT="0" marB="0"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65000"/>
                        <a:alpha val="20000"/>
                      </a:schemeClr>
                    </a:solidFill>
                  </a:tcPr>
                </a:tc>
                <a:tc hMerge="1">
                  <a:txBody>
                    <a:bodyPr/>
                    <a:lstStyle/>
                    <a:p>
                      <a:pPr algn="ctr" fontAlgn="b"/>
                      <a:r>
                        <a:rPr lang="ru-KZ" sz="900" b="1" i="0" u="none" strike="noStrike" cap="none" dirty="0">
                          <a:solidFill>
                            <a:schemeClr val="tx1"/>
                          </a:solidFill>
                          <a:effectLst/>
                          <a:latin typeface="Arial Narrow" panose="020B0606020202030204" pitchFamily="34" charset="0"/>
                          <a:ea typeface="+mn-ea"/>
                          <a:cs typeface="+mn-cs"/>
                          <a:sym typeface="Arial"/>
                        </a:rPr>
                        <a:t>299</a:t>
                      </a:r>
                      <a:r>
                        <a:rPr lang="ru-RU" sz="900" b="1" i="0" u="none" strike="noStrike" cap="none" dirty="0">
                          <a:solidFill>
                            <a:schemeClr val="tx1"/>
                          </a:solidFill>
                          <a:effectLst/>
                          <a:latin typeface="Arial Narrow" panose="020B0606020202030204" pitchFamily="34" charset="0"/>
                          <a:ea typeface="+mn-ea"/>
                          <a:cs typeface="+mn-cs"/>
                          <a:sym typeface="Arial"/>
                        </a:rPr>
                        <a:t> </a:t>
                      </a:r>
                      <a:r>
                        <a:rPr lang="ru-KZ" sz="900" b="1" i="0" u="none" strike="noStrike" cap="none" dirty="0">
                          <a:solidFill>
                            <a:schemeClr val="tx1"/>
                          </a:solidFill>
                          <a:effectLst/>
                          <a:latin typeface="Arial Narrow" panose="020B0606020202030204" pitchFamily="34" charset="0"/>
                          <a:ea typeface="+mn-ea"/>
                          <a:cs typeface="+mn-cs"/>
                          <a:sym typeface="Arial"/>
                        </a:rPr>
                        <a:t>136</a:t>
                      </a:r>
                    </a:p>
                  </a:txBody>
                  <a:tcPr marL="9525" marR="9525" marT="0" marB="0"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65000"/>
                        <a:alpha val="20000"/>
                      </a:schemeClr>
                    </a:solidFill>
                  </a:tcPr>
                </a:tc>
                <a:tc hMerge="1">
                  <a:txBody>
                    <a:bodyPr/>
                    <a:lstStyle/>
                    <a:p>
                      <a:pPr algn="ctr" fontAlgn="b"/>
                      <a:r>
                        <a:rPr lang="ru-KZ" sz="900" b="1" i="0" u="none" strike="noStrike" cap="none" dirty="0">
                          <a:solidFill>
                            <a:schemeClr val="tx1"/>
                          </a:solidFill>
                          <a:effectLst/>
                          <a:latin typeface="Arial Narrow" panose="020B0606020202030204" pitchFamily="34" charset="0"/>
                          <a:ea typeface="+mn-ea"/>
                          <a:cs typeface="+mn-cs"/>
                          <a:sym typeface="Arial"/>
                        </a:rPr>
                        <a:t>291</a:t>
                      </a:r>
                      <a:r>
                        <a:rPr lang="ru-RU" sz="900" b="1" i="0" u="none" strike="noStrike" cap="none" dirty="0">
                          <a:solidFill>
                            <a:schemeClr val="tx1"/>
                          </a:solidFill>
                          <a:effectLst/>
                          <a:latin typeface="Arial Narrow" panose="020B0606020202030204" pitchFamily="34" charset="0"/>
                          <a:ea typeface="+mn-ea"/>
                          <a:cs typeface="+mn-cs"/>
                          <a:sym typeface="Arial"/>
                        </a:rPr>
                        <a:t> </a:t>
                      </a:r>
                      <a:r>
                        <a:rPr lang="ru-KZ" sz="900" b="1" i="0" u="none" strike="noStrike" cap="none" dirty="0">
                          <a:solidFill>
                            <a:schemeClr val="tx1"/>
                          </a:solidFill>
                          <a:effectLst/>
                          <a:latin typeface="Arial Narrow" panose="020B0606020202030204" pitchFamily="34" charset="0"/>
                          <a:ea typeface="+mn-ea"/>
                          <a:cs typeface="+mn-cs"/>
                          <a:sym typeface="Arial"/>
                        </a:rPr>
                        <a:t>557</a:t>
                      </a:r>
                    </a:p>
                  </a:txBody>
                  <a:tcPr marL="9525" marR="9525" marT="0" marB="0" anchor="ctr">
                    <a:lnL>
                      <a:noFill/>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65000"/>
                        <a:alpha val="20000"/>
                      </a:schemeClr>
                    </a:solidFill>
                  </a:tcPr>
                </a:tc>
                <a:tc hMerge="1">
                  <a:txBody>
                    <a:bodyPr/>
                    <a:lstStyle/>
                    <a:p>
                      <a:pPr marL="0" marR="0" lvl="0" indent="0" algn="ctr" defTabSz="914400" rtl="0" eaLnBrk="1" fontAlgn="ctr" latinLnBrk="0" hangingPunct="1">
                        <a:lnSpc>
                          <a:spcPct val="100000"/>
                        </a:lnSpc>
                        <a:spcBef>
                          <a:spcPts val="0"/>
                        </a:spcBef>
                        <a:spcAft>
                          <a:spcPts val="0"/>
                        </a:spcAft>
                        <a:buClrTx/>
                        <a:buSzTx/>
                        <a:buFontTx/>
                        <a:buNone/>
                        <a:tabLst/>
                        <a:defRPr/>
                      </a:pPr>
                      <a:r>
                        <a:rPr lang="ru-KZ" sz="900" b="1" i="0" u="none" strike="noStrike" cap="none" dirty="0">
                          <a:solidFill>
                            <a:srgbClr val="007F76"/>
                          </a:solidFill>
                          <a:effectLst/>
                          <a:latin typeface="Arial Narrow" panose="020B0606020202030204" pitchFamily="34" charset="0"/>
                          <a:ea typeface="+mn-ea"/>
                          <a:cs typeface="+mn-cs"/>
                          <a:sym typeface="Arial"/>
                        </a:rPr>
                        <a:t>1 103 799</a:t>
                      </a:r>
                    </a:p>
                  </a:txBody>
                  <a:tcPr marL="9525" marR="9525" marT="0" marB="0" anchor="ctr">
                    <a:lnL w="12700" cap="flat" cmpd="sng" algn="ctr">
                      <a:solidFill>
                        <a:schemeClr val="tx1"/>
                      </a:solidFill>
                      <a:prstDash val="solid"/>
                      <a:round/>
                      <a:headEnd type="none" w="med" len="med"/>
                      <a:tailEnd type="none" w="med" len="med"/>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007F76">
                        <a:alpha val="20000"/>
                      </a:srgbClr>
                    </a:solidFill>
                  </a:tcPr>
                </a:tc>
                <a:tc hMerge="1">
                  <a:txBody>
                    <a:bodyPr/>
                    <a:lstStyle/>
                    <a:p>
                      <a:pPr algn="ctr" rtl="0" fontAlgn="ctr"/>
                      <a:r>
                        <a:rPr lang="ru-KZ" sz="900" b="1" i="0" u="none" strike="noStrike" cap="none" dirty="0">
                          <a:solidFill>
                            <a:schemeClr val="tx1"/>
                          </a:solidFill>
                          <a:effectLst/>
                          <a:latin typeface="Arial Narrow" panose="020B0606020202030204" pitchFamily="34" charset="0"/>
                          <a:ea typeface="+mn-ea"/>
                          <a:cs typeface="+mn-cs"/>
                          <a:sym typeface="Arial"/>
                        </a:rPr>
                        <a:t>220 533</a:t>
                      </a:r>
                    </a:p>
                  </a:txBody>
                  <a:tcPr marL="9525" marR="9525" marT="0" marB="0"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50000"/>
                        <a:alpha val="20000"/>
                      </a:schemeClr>
                    </a:solidFill>
                  </a:tcPr>
                </a:tc>
                <a:tc hMerge="1">
                  <a:txBody>
                    <a:bodyPr/>
                    <a:lstStyle/>
                    <a:p>
                      <a:pPr algn="ctr" rtl="0" fontAlgn="ctr"/>
                      <a:r>
                        <a:rPr lang="ru-KZ" sz="900" b="1" i="0" u="none" strike="noStrike" cap="none" dirty="0">
                          <a:solidFill>
                            <a:srgbClr val="007F76"/>
                          </a:solidFill>
                          <a:effectLst/>
                          <a:latin typeface="Arial Narrow" panose="020B0606020202030204" pitchFamily="34" charset="0"/>
                          <a:ea typeface="+mn-ea"/>
                          <a:cs typeface="+mn-cs"/>
                          <a:sym typeface="Arial"/>
                        </a:rPr>
                        <a:t>240 505</a:t>
                      </a:r>
                    </a:p>
                  </a:txBody>
                  <a:tcPr marL="9525" marR="9525" marT="0" marB="0"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007F76">
                        <a:alpha val="20000"/>
                      </a:srgbClr>
                    </a:solidFill>
                  </a:tcPr>
                </a:tc>
                <a:tc hMerge="1">
                  <a:txBody>
                    <a:bodyPr/>
                    <a:lstStyle/>
                    <a:p>
                      <a:pPr algn="ctr" rtl="0" fontAlgn="ctr"/>
                      <a:r>
                        <a:rPr lang="ru-KZ" sz="900" b="1" i="0" u="none" strike="noStrike" cap="none" dirty="0">
                          <a:solidFill>
                            <a:srgbClr val="007F76"/>
                          </a:solidFill>
                          <a:effectLst/>
                          <a:latin typeface="Arial Narrow" panose="020B0606020202030204" pitchFamily="34" charset="0"/>
                          <a:ea typeface="+mn-ea"/>
                          <a:cs typeface="+mn-cs"/>
                          <a:sym typeface="Arial"/>
                        </a:rPr>
                        <a:t>300 190</a:t>
                      </a:r>
                    </a:p>
                  </a:txBody>
                  <a:tcPr marL="9525" marR="9525" marT="0" marB="0"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007F76">
                        <a:alpha val="20000"/>
                      </a:srgbClr>
                    </a:solidFill>
                  </a:tcPr>
                </a:tc>
                <a:tc hMerge="1">
                  <a:txBody>
                    <a:bodyPr/>
                    <a:lstStyle/>
                    <a:p>
                      <a:pPr algn="ctr" rtl="0" fontAlgn="ctr"/>
                      <a:r>
                        <a:rPr lang="ru-KZ" sz="900" b="1" i="0" u="none" strike="noStrike" cap="none" dirty="0">
                          <a:solidFill>
                            <a:srgbClr val="007F76"/>
                          </a:solidFill>
                          <a:effectLst/>
                          <a:latin typeface="Arial Narrow" panose="020B0606020202030204" pitchFamily="34" charset="0"/>
                          <a:ea typeface="+mn-ea"/>
                          <a:cs typeface="+mn-cs"/>
                          <a:sym typeface="Arial"/>
                        </a:rPr>
                        <a:t>342 571</a:t>
                      </a:r>
                    </a:p>
                  </a:txBody>
                  <a:tcPr marL="9525" marR="9525" marT="0" marB="0"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007F76">
                        <a:alpha val="20000"/>
                      </a:srgbClr>
                    </a:solidFill>
                  </a:tcPr>
                </a:tc>
                <a:tc hMerge="1">
                  <a:txBody>
                    <a:bodyPr/>
                    <a:lstStyle/>
                    <a:p>
                      <a:pPr algn="ctr" rtl="0" fontAlgn="b"/>
                      <a:r>
                        <a:rPr lang="en-US" sz="900" b="1" i="0" u="none" strike="noStrike" dirty="0">
                          <a:solidFill>
                            <a:srgbClr val="007F76"/>
                          </a:solidFill>
                          <a:effectLst/>
                          <a:latin typeface="Arial Narrow" panose="020B0606020202030204" pitchFamily="34" charset="0"/>
                        </a:rPr>
                        <a:t>100%</a:t>
                      </a:r>
                    </a:p>
                  </a:txBody>
                  <a:tcPr marL="9525" marR="9525" marT="0" marB="0"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007F76">
                        <a:alpha val="20000"/>
                      </a:srgbClr>
                    </a:solidFill>
                  </a:tcPr>
                </a:tc>
                <a:extLst>
                  <a:ext uri="{0D108BD9-81ED-4DB2-BD59-A6C34878D82A}">
                    <a16:rowId xmlns:a16="http://schemas.microsoft.com/office/drawing/2014/main" val="2126759895"/>
                  </a:ext>
                </a:extLst>
              </a:tr>
              <a:tr h="144837">
                <a:tc>
                  <a:txBody>
                    <a:bodyPr/>
                    <a:lstStyle/>
                    <a:p>
                      <a:pPr algn="ctr" fontAlgn="b"/>
                      <a:r>
                        <a:rPr lang="ru-RU" sz="800" u="none" strike="noStrike" dirty="0">
                          <a:solidFill>
                            <a:srgbClr val="007F76"/>
                          </a:solidFill>
                          <a:effectLst/>
                          <a:latin typeface="Arial Narrow" panose="020B0606020202030204" pitchFamily="34" charset="0"/>
                        </a:rPr>
                        <a:t>1</a:t>
                      </a:r>
                      <a:endParaRPr lang="en-US" sz="800" b="0" i="0" u="none" strike="noStrike" dirty="0">
                        <a:solidFill>
                          <a:srgbClr val="007F76"/>
                        </a:solidFill>
                        <a:effectLst/>
                        <a:latin typeface="Arial Narrow" panose="020B0606020202030204" pitchFamily="34" charset="0"/>
                      </a:endParaRPr>
                    </a:p>
                  </a:txBody>
                  <a:tcPr marL="9525" marR="9525" marT="0" marB="0" anchor="ctr">
                    <a:lnT w="12700" cap="flat" cmpd="sng" algn="ctr">
                      <a:solidFill>
                        <a:schemeClr val="tx1"/>
                      </a:solidFill>
                      <a:prstDash val="solid"/>
                      <a:round/>
                      <a:headEnd type="none" w="med" len="med"/>
                      <a:tailEnd type="none" w="med" len="med"/>
                    </a:lnT>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3221-0</a:t>
                      </a:r>
                    </a:p>
                  </a:txBody>
                  <a:tcPr marL="9525" marR="9525" marT="9525" marB="0" anchor="ctr">
                    <a:lnT w="12700" cap="flat" cmpd="sng" algn="ctr">
                      <a:solidFill>
                        <a:schemeClr val="tx1"/>
                      </a:solidFill>
                      <a:prstDash val="solid"/>
                      <a:round/>
                      <a:headEnd type="none" w="med" len="med"/>
                      <a:tailEnd type="none" w="med" len="med"/>
                    </a:lnT>
                    <a:solidFill>
                      <a:schemeClr val="accent6">
                        <a:lumMod val="50000"/>
                        <a:alpha val="1000"/>
                      </a:schemeClr>
                    </a:solidFill>
                  </a:tcPr>
                </a:tc>
                <a:tc>
                  <a:txBody>
                    <a:bodyPr/>
                    <a:lstStyle/>
                    <a:p>
                      <a:pPr marL="72000" algn="l" fontAlgn="ctr"/>
                      <a:r>
                        <a:rPr lang="ru-RU" sz="800" b="0" i="0" u="none" strike="noStrike" dirty="0" err="1">
                          <a:solidFill>
                            <a:srgbClr val="000000"/>
                          </a:solidFill>
                          <a:effectLst/>
                          <a:latin typeface="Arial Narrow" panose="020B0606020202030204" pitchFamily="34" charset="0"/>
                        </a:rPr>
                        <a:t>Күтім</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жөніндегі</a:t>
                      </a:r>
                      <a:r>
                        <a:rPr lang="ru-RU" sz="800" b="0" i="0" u="none" strike="noStrike" dirty="0">
                          <a:solidFill>
                            <a:srgbClr val="000000"/>
                          </a:solidFill>
                          <a:effectLst/>
                          <a:latin typeface="Arial Narrow" panose="020B0606020202030204" pitchFamily="34" charset="0"/>
                        </a:rPr>
                        <a:t> орта </a:t>
                      </a:r>
                      <a:r>
                        <a:rPr lang="ru-RU" sz="800" b="0" i="0" u="none" strike="noStrike" dirty="0" err="1">
                          <a:solidFill>
                            <a:srgbClr val="000000"/>
                          </a:solidFill>
                          <a:effectLst/>
                          <a:latin typeface="Arial Narrow" panose="020B0606020202030204" pitchFamily="34" charset="0"/>
                        </a:rPr>
                        <a:t>медициналық</a:t>
                      </a:r>
                      <a:r>
                        <a:rPr lang="ru-RU" sz="800" b="0" i="0" u="none" strike="noStrike" dirty="0">
                          <a:solidFill>
                            <a:srgbClr val="000000"/>
                          </a:solidFill>
                          <a:effectLst/>
                          <a:latin typeface="Arial Narrow" panose="020B0606020202030204" pitchFamily="34" charset="0"/>
                        </a:rPr>
                        <a:t> персонал</a:t>
                      </a:r>
                    </a:p>
                  </a:txBody>
                  <a:tcPr marL="9525" marR="9525" marT="9525" marB="0" anchor="ctr">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1 101</a:t>
                      </a:r>
                    </a:p>
                  </a:txBody>
                  <a:tcPr marL="9525" marR="9525" marT="9525" marB="0" anchor="ctr">
                    <a:lnL w="12700" cap="flat" cmpd="sng" algn="ctr">
                      <a:solidFill>
                        <a:schemeClr val="tx1"/>
                      </a:solidFill>
                      <a:prstDash val="solid"/>
                      <a:round/>
                      <a:headEnd type="none" w="med" len="med"/>
                      <a:tailEnd type="none" w="med" len="med"/>
                    </a:lnL>
                    <a:lnT w="12700" cap="flat" cmpd="sng" algn="ctr">
                      <a:solidFill>
                        <a:schemeClr val="tx1"/>
                      </a:solidFill>
                      <a:prstDash val="solid"/>
                      <a:round/>
                      <a:headEnd type="none" w="med" len="med"/>
                      <a:tailEnd type="none" w="med" len="med"/>
                    </a:lnT>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312</a:t>
                      </a:r>
                    </a:p>
                  </a:txBody>
                  <a:tcPr marL="9525" marR="9525" marT="9525" marB="0" anchor="ctr">
                    <a:lnT w="12700" cap="flat" cmpd="sng" algn="ctr">
                      <a:solidFill>
                        <a:schemeClr val="tx1"/>
                      </a:solidFill>
                      <a:prstDash val="solid"/>
                      <a:round/>
                      <a:headEnd type="none" w="med" len="med"/>
                      <a:tailEnd type="none" w="med" len="med"/>
                    </a:lnT>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246</a:t>
                      </a:r>
                    </a:p>
                  </a:txBody>
                  <a:tcPr marL="9525" marR="9525" marT="9525" marB="0" anchor="ctr">
                    <a:lnT w="12700" cap="flat" cmpd="sng" algn="ctr">
                      <a:solidFill>
                        <a:schemeClr val="tx1"/>
                      </a:solidFill>
                      <a:prstDash val="solid"/>
                      <a:round/>
                      <a:headEnd type="none" w="med" len="med"/>
                      <a:tailEnd type="none" w="med" len="med"/>
                    </a:lnT>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257</a:t>
                      </a:r>
                    </a:p>
                  </a:txBody>
                  <a:tcPr marL="9525" marR="9525" marT="9525" marB="0" anchor="ctr">
                    <a:lnT w="12700" cap="flat" cmpd="sng" algn="ctr">
                      <a:solidFill>
                        <a:schemeClr val="tx1"/>
                      </a:solidFill>
                      <a:prstDash val="solid"/>
                      <a:round/>
                      <a:headEnd type="none" w="med" len="med"/>
                      <a:tailEnd type="none" w="med" len="med"/>
                    </a:lnT>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286</a:t>
                      </a:r>
                    </a:p>
                  </a:txBody>
                  <a:tcPr marL="9525" marR="9525" marT="9525" marB="0" anchor="ctr">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1 268</a:t>
                      </a:r>
                    </a:p>
                  </a:txBody>
                  <a:tcPr marL="9525" marR="9525" marT="9525" marB="0" anchor="ctr">
                    <a:lnL w="12700" cap="flat" cmpd="sng" algn="ctr">
                      <a:solidFill>
                        <a:schemeClr val="tx1"/>
                      </a:solidFill>
                      <a:prstDash val="solid"/>
                      <a:round/>
                      <a:headEnd type="none" w="med" len="med"/>
                      <a:tailEnd type="none" w="med" len="med"/>
                    </a:lnL>
                    <a:lnT w="12700" cap="flat" cmpd="sng" algn="ctr">
                      <a:solidFill>
                        <a:schemeClr val="tx1"/>
                      </a:solidFill>
                      <a:prstDash val="solid"/>
                      <a:round/>
                      <a:headEnd type="none" w="med" len="med"/>
                      <a:tailEnd type="none" w="med" len="med"/>
                    </a:lnT>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284</a:t>
                      </a:r>
                    </a:p>
                  </a:txBody>
                  <a:tcPr marL="9525" marR="9525" marT="9525" marB="0" anchor="ctr">
                    <a:lnT w="12700" cap="flat" cmpd="sng" algn="ctr">
                      <a:solidFill>
                        <a:schemeClr val="tx1"/>
                      </a:solidFill>
                      <a:prstDash val="solid"/>
                      <a:round/>
                      <a:headEnd type="none" w="med" len="med"/>
                      <a:tailEnd type="none" w="med" len="med"/>
                    </a:lnT>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371</a:t>
                      </a:r>
                    </a:p>
                  </a:txBody>
                  <a:tcPr marL="9525" marR="9525" marT="9525" marB="0" anchor="ctr">
                    <a:lnT w="12700" cap="flat" cmpd="sng" algn="ctr">
                      <a:solidFill>
                        <a:schemeClr val="tx1"/>
                      </a:solidFill>
                      <a:prstDash val="solid"/>
                      <a:round/>
                      <a:headEnd type="none" w="med" len="med"/>
                      <a:tailEnd type="none" w="med" len="med"/>
                    </a:lnT>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330</a:t>
                      </a:r>
                    </a:p>
                  </a:txBody>
                  <a:tcPr marL="9525" marR="9525" marT="9525" marB="0" anchor="ctr">
                    <a:lnT w="12700" cap="flat" cmpd="sng" algn="ctr">
                      <a:solidFill>
                        <a:schemeClr val="tx1"/>
                      </a:solidFill>
                      <a:prstDash val="solid"/>
                      <a:round/>
                      <a:headEnd type="none" w="med" len="med"/>
                      <a:tailEnd type="none" w="med" len="med"/>
                    </a:lnT>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283</a:t>
                      </a:r>
                    </a:p>
                  </a:txBody>
                  <a:tcPr marL="9525" marR="9525" marT="9525" marB="0" anchor="ctr">
                    <a:lnT w="12700" cap="flat" cmpd="sng" algn="ctr">
                      <a:solidFill>
                        <a:schemeClr val="tx1"/>
                      </a:solidFill>
                      <a:prstDash val="solid"/>
                      <a:round/>
                      <a:headEnd type="none" w="med" len="med"/>
                      <a:tailEnd type="none" w="med" len="med"/>
                    </a:lnT>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3,3%</a:t>
                      </a:r>
                    </a:p>
                  </a:txBody>
                  <a:tcPr marL="9525" marR="9525" marT="9525" marB="0" anchor="ctr">
                    <a:lnT w="12700" cap="flat" cmpd="sng" algn="ctr">
                      <a:solidFill>
                        <a:schemeClr val="tx1"/>
                      </a:solidFill>
                      <a:prstDash val="solid"/>
                      <a:round/>
                      <a:headEnd type="none" w="med" len="med"/>
                      <a:tailEnd type="none" w="med" len="med"/>
                    </a:lnT>
                    <a:solidFill>
                      <a:schemeClr val="accent6">
                        <a:lumMod val="50000"/>
                        <a:alpha val="1000"/>
                      </a:schemeClr>
                    </a:solidFill>
                  </a:tcPr>
                </a:tc>
                <a:extLst>
                  <a:ext uri="{0D108BD9-81ED-4DB2-BD59-A6C34878D82A}">
                    <a16:rowId xmlns:a16="http://schemas.microsoft.com/office/drawing/2014/main" val="4220248122"/>
                  </a:ext>
                </a:extLst>
              </a:tr>
              <a:tr h="144837">
                <a:tc>
                  <a:txBody>
                    <a:bodyPr/>
                    <a:lstStyle/>
                    <a:p>
                      <a:pPr algn="ctr" fontAlgn="b"/>
                      <a:r>
                        <a:rPr lang="ru-RU" sz="800" u="none" strike="noStrike" dirty="0">
                          <a:solidFill>
                            <a:srgbClr val="007F76"/>
                          </a:solidFill>
                          <a:effectLst/>
                          <a:latin typeface="Arial Narrow" panose="020B0606020202030204" pitchFamily="34" charset="0"/>
                        </a:rPr>
                        <a:t>2</a:t>
                      </a:r>
                      <a:endParaRPr lang="en-US" sz="800" b="0" i="0" u="none" strike="noStrike" dirty="0">
                        <a:solidFill>
                          <a:srgbClr val="007F76"/>
                        </a:solidFill>
                        <a:effectLst/>
                        <a:latin typeface="Arial Narrow" panose="020B0606020202030204" pitchFamily="34" charset="0"/>
                      </a:endParaRPr>
                    </a:p>
                  </a:txBody>
                  <a:tcPr marL="9525" marR="9525" marT="0" marB="0" anchor="ctr">
                    <a:solidFill>
                      <a:srgbClr val="007F76">
                        <a:alpha val="20000"/>
                      </a:srgbClr>
                    </a:solidFill>
                  </a:tcPr>
                </a:tc>
                <a:tc>
                  <a:txBody>
                    <a:bodyPr/>
                    <a:lstStyle/>
                    <a:p>
                      <a:pPr algn="ctr" fontAlgn="ctr"/>
                      <a:r>
                        <a:rPr lang="ru-RU" sz="800" b="0" i="0" u="none" strike="noStrike">
                          <a:solidFill>
                            <a:srgbClr val="000000"/>
                          </a:solidFill>
                          <a:effectLst/>
                          <a:latin typeface="Arial Narrow" panose="020B0606020202030204" pitchFamily="34" charset="0"/>
                        </a:rPr>
                        <a:t>9629-7</a:t>
                      </a:r>
                    </a:p>
                  </a:txBody>
                  <a:tcPr marL="9525" marR="9525" marT="9525" marB="0" anchor="ctr">
                    <a:solidFill>
                      <a:srgbClr val="007F76">
                        <a:alpha val="20000"/>
                      </a:srgbClr>
                    </a:solidFill>
                  </a:tcPr>
                </a:tc>
                <a:tc>
                  <a:txBody>
                    <a:bodyPr/>
                    <a:lstStyle/>
                    <a:p>
                      <a:pPr marL="72000" algn="l" fontAlgn="ctr"/>
                      <a:r>
                        <a:rPr lang="ru-RU" sz="800" b="0" i="0" u="none" strike="noStrike" dirty="0" err="1">
                          <a:solidFill>
                            <a:srgbClr val="000000"/>
                          </a:solidFill>
                          <a:effectLst/>
                          <a:latin typeface="Arial Narrow" panose="020B0606020202030204" pitchFamily="34" charset="0"/>
                        </a:rPr>
                        <a:t>Әртүрлі</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жұмысты</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атқарушылар</a:t>
                      </a:r>
                      <a:endParaRPr lang="ru-RU" sz="800" b="0" i="0" u="none" strike="noStrike" dirty="0">
                        <a:solidFill>
                          <a:srgbClr val="000000"/>
                        </a:solidFill>
                        <a:effectLst/>
                        <a:latin typeface="Arial Narrow" panose="020B0606020202030204" pitchFamily="34" charset="0"/>
                      </a:endParaRPr>
                    </a:p>
                  </a:txBody>
                  <a:tcPr marL="9525" marR="9525" marT="9525" marB="0" anchor="ctr">
                    <a:lnR w="12700" cap="flat" cmpd="sng" algn="ctr">
                      <a:solidFill>
                        <a:schemeClr val="tx1"/>
                      </a:solidFill>
                      <a:prstDash val="solid"/>
                      <a:round/>
                      <a:headEnd type="none" w="med" len="med"/>
                      <a:tailEnd type="none" w="med" len="med"/>
                    </a:lnR>
                    <a:solidFill>
                      <a:srgbClr val="007F76">
                        <a:alpha val="20000"/>
                      </a:srgbClr>
                    </a:solidFill>
                  </a:tcPr>
                </a:tc>
                <a:tc>
                  <a:txBody>
                    <a:bodyPr/>
                    <a:lstStyle/>
                    <a:p>
                      <a:pPr algn="ctr" fontAlgn="ctr"/>
                      <a:r>
                        <a:rPr lang="ru-RU" sz="800" b="0" i="0" u="none" strike="noStrike">
                          <a:solidFill>
                            <a:srgbClr val="000000"/>
                          </a:solidFill>
                          <a:effectLst/>
                          <a:latin typeface="Arial Narrow" panose="020B0606020202030204" pitchFamily="34" charset="0"/>
                        </a:rPr>
                        <a:t>1 291</a:t>
                      </a:r>
                    </a:p>
                  </a:txBody>
                  <a:tcPr marL="9525" marR="9525" marT="9525" marB="0" anchor="ctr">
                    <a:lnL w="12700" cap="flat" cmpd="sng" algn="ctr">
                      <a:solidFill>
                        <a:schemeClr val="tx1"/>
                      </a:solidFill>
                      <a:prstDash val="solid"/>
                      <a:round/>
                      <a:headEnd type="none" w="med" len="med"/>
                      <a:tailEnd type="none" w="med" len="med"/>
                    </a:lnL>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105</a:t>
                      </a:r>
                    </a:p>
                  </a:txBody>
                  <a:tcPr marL="9525" marR="9525" marT="9525" marB="0" anchor="c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306</a:t>
                      </a:r>
                    </a:p>
                  </a:txBody>
                  <a:tcPr marL="9525" marR="9525" marT="9525" marB="0" anchor="c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454</a:t>
                      </a:r>
                    </a:p>
                  </a:txBody>
                  <a:tcPr marL="9525" marR="9525" marT="9525" marB="0" anchor="c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426</a:t>
                      </a:r>
                    </a:p>
                  </a:txBody>
                  <a:tcPr marL="9525" marR="9525" marT="9525" marB="0" anchor="ctr">
                    <a:lnR w="12700" cap="flat" cmpd="sng" algn="ctr">
                      <a:solidFill>
                        <a:schemeClr val="tx1"/>
                      </a:solidFill>
                      <a:prstDash val="solid"/>
                      <a:round/>
                      <a:headEnd type="none" w="med" len="med"/>
                      <a:tailEnd type="none" w="med" len="med"/>
                    </a:ln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1 193</a:t>
                      </a:r>
                    </a:p>
                  </a:txBody>
                  <a:tcPr marL="9525" marR="9525" marT="9525" marB="0" anchor="ctr">
                    <a:lnL w="12700" cap="flat" cmpd="sng" algn="ctr">
                      <a:solidFill>
                        <a:schemeClr val="tx1"/>
                      </a:solidFill>
                      <a:prstDash val="solid"/>
                      <a:round/>
                      <a:headEnd type="none" w="med" len="med"/>
                      <a:tailEnd type="none" w="med" len="med"/>
                    </a:lnL>
                    <a:solidFill>
                      <a:srgbClr val="007F76">
                        <a:alpha val="20000"/>
                      </a:srgbClr>
                    </a:solidFill>
                  </a:tcPr>
                </a:tc>
                <a:tc>
                  <a:txBody>
                    <a:bodyPr/>
                    <a:lstStyle/>
                    <a:p>
                      <a:pPr algn="ctr" fontAlgn="ctr"/>
                      <a:r>
                        <a:rPr lang="ru-RU" sz="800" b="0" i="0" u="none" strike="noStrike">
                          <a:solidFill>
                            <a:srgbClr val="000000"/>
                          </a:solidFill>
                          <a:effectLst/>
                          <a:latin typeface="Arial Narrow" panose="020B0606020202030204" pitchFamily="34" charset="0"/>
                        </a:rPr>
                        <a:t>249</a:t>
                      </a:r>
                    </a:p>
                  </a:txBody>
                  <a:tcPr marL="9525" marR="9525" marT="9525" marB="0" anchor="c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230</a:t>
                      </a:r>
                    </a:p>
                  </a:txBody>
                  <a:tcPr marL="9525" marR="9525" marT="9525" marB="0" anchor="ctr">
                    <a:solidFill>
                      <a:srgbClr val="007F76">
                        <a:alpha val="20000"/>
                      </a:srgbClr>
                    </a:solidFill>
                  </a:tcPr>
                </a:tc>
                <a:tc>
                  <a:txBody>
                    <a:bodyPr/>
                    <a:lstStyle/>
                    <a:p>
                      <a:pPr algn="ctr" fontAlgn="ctr"/>
                      <a:r>
                        <a:rPr lang="ru-RU" sz="800" b="0" i="0" u="none" strike="noStrike">
                          <a:solidFill>
                            <a:srgbClr val="000000"/>
                          </a:solidFill>
                          <a:effectLst/>
                          <a:latin typeface="Arial Narrow" panose="020B0606020202030204" pitchFamily="34" charset="0"/>
                        </a:rPr>
                        <a:t>349</a:t>
                      </a:r>
                    </a:p>
                  </a:txBody>
                  <a:tcPr marL="9525" marR="9525" marT="9525" marB="0" anchor="ctr">
                    <a:solidFill>
                      <a:srgbClr val="007F76">
                        <a:alpha val="20000"/>
                      </a:srgbClr>
                    </a:solidFill>
                  </a:tcPr>
                </a:tc>
                <a:tc>
                  <a:txBody>
                    <a:bodyPr/>
                    <a:lstStyle/>
                    <a:p>
                      <a:pPr algn="ctr" fontAlgn="ctr"/>
                      <a:r>
                        <a:rPr lang="ru-RU" sz="800" b="0" i="0" u="none" strike="noStrike">
                          <a:solidFill>
                            <a:srgbClr val="000000"/>
                          </a:solidFill>
                          <a:effectLst/>
                          <a:latin typeface="Arial Narrow" panose="020B0606020202030204" pitchFamily="34" charset="0"/>
                        </a:rPr>
                        <a:t>365</a:t>
                      </a:r>
                    </a:p>
                  </a:txBody>
                  <a:tcPr marL="9525" marR="9525" marT="9525" marB="0" anchor="ctr">
                    <a:solidFill>
                      <a:srgbClr val="007F76">
                        <a:alpha val="20000"/>
                      </a:srgbClr>
                    </a:solidFill>
                  </a:tcPr>
                </a:tc>
                <a:tc>
                  <a:txBody>
                    <a:bodyPr/>
                    <a:lstStyle/>
                    <a:p>
                      <a:pPr algn="ctr" fontAlgn="ctr"/>
                      <a:r>
                        <a:rPr lang="ru-RU" sz="800" b="0" i="0" u="none" strike="noStrike">
                          <a:solidFill>
                            <a:srgbClr val="000000"/>
                          </a:solidFill>
                          <a:effectLst/>
                          <a:latin typeface="Arial Narrow" panose="020B0606020202030204" pitchFamily="34" charset="0"/>
                        </a:rPr>
                        <a:t>3,1%</a:t>
                      </a:r>
                    </a:p>
                  </a:txBody>
                  <a:tcPr marL="9525" marR="9525" marT="9525" marB="0" anchor="ctr">
                    <a:solidFill>
                      <a:srgbClr val="007F76">
                        <a:alpha val="20000"/>
                      </a:srgbClr>
                    </a:solidFill>
                  </a:tcPr>
                </a:tc>
                <a:extLst>
                  <a:ext uri="{0D108BD9-81ED-4DB2-BD59-A6C34878D82A}">
                    <a16:rowId xmlns:a16="http://schemas.microsoft.com/office/drawing/2014/main" val="2728981022"/>
                  </a:ext>
                </a:extLst>
              </a:tr>
              <a:tr h="144837">
                <a:tc>
                  <a:txBody>
                    <a:bodyPr/>
                    <a:lstStyle/>
                    <a:p>
                      <a:pPr algn="ctr" fontAlgn="b"/>
                      <a:r>
                        <a:rPr lang="ru-RU" sz="800" u="none" strike="noStrike" dirty="0">
                          <a:solidFill>
                            <a:srgbClr val="007F76"/>
                          </a:solidFill>
                          <a:effectLst/>
                          <a:latin typeface="Arial Narrow" panose="020B0606020202030204" pitchFamily="34" charset="0"/>
                        </a:rPr>
                        <a:t>3</a:t>
                      </a:r>
                      <a:endParaRPr lang="en-US" sz="800" b="0" i="0" u="none" strike="noStrike" dirty="0">
                        <a:solidFill>
                          <a:srgbClr val="007F76"/>
                        </a:solidFill>
                        <a:effectLst/>
                        <a:latin typeface="Arial Narrow" panose="020B0606020202030204" pitchFamily="34" charset="0"/>
                      </a:endParaRPr>
                    </a:p>
                  </a:txBody>
                  <a:tcPr marL="9525" marR="9525" marT="0"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8341-1</a:t>
                      </a:r>
                    </a:p>
                  </a:txBody>
                  <a:tcPr marL="9525" marR="9525" marT="9525" marB="0" anchor="ctr">
                    <a:solidFill>
                      <a:schemeClr val="accent6">
                        <a:lumMod val="50000"/>
                        <a:alpha val="1000"/>
                      </a:schemeClr>
                    </a:solidFill>
                  </a:tcPr>
                </a:tc>
                <a:tc>
                  <a:txBody>
                    <a:bodyPr/>
                    <a:lstStyle/>
                    <a:p>
                      <a:pPr marL="72000" algn="l" fontAlgn="ctr"/>
                      <a:r>
                        <a:rPr lang="ru-RU" sz="800" b="0" i="0" u="none" strike="noStrike" dirty="0" err="1">
                          <a:solidFill>
                            <a:srgbClr val="000000"/>
                          </a:solidFill>
                          <a:effectLst/>
                          <a:latin typeface="Arial Narrow" panose="020B0606020202030204" pitchFamily="34" charset="0"/>
                        </a:rPr>
                        <a:t>Тракторшылар</a:t>
                      </a:r>
                      <a:endParaRPr lang="ru-RU" sz="800" b="0" i="0" u="none" strike="noStrike" dirty="0">
                        <a:solidFill>
                          <a:srgbClr val="000000"/>
                        </a:solidFill>
                        <a:effectLst/>
                        <a:latin typeface="Arial Narrow" panose="020B0606020202030204" pitchFamily="34" charset="0"/>
                      </a:endParaRPr>
                    </a:p>
                  </a:txBody>
                  <a:tcPr marL="9525" marR="9525" marT="9525" marB="0" anchor="ctr">
                    <a:lnR w="12700" cap="flat" cmpd="sng" algn="ctr">
                      <a:solidFill>
                        <a:schemeClr val="tx1"/>
                      </a:solidFill>
                      <a:prstDash val="solid"/>
                      <a:round/>
                      <a:headEnd type="none" w="med" len="med"/>
                      <a:tailEnd type="none" w="med" len="med"/>
                    </a:ln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946</a:t>
                      </a:r>
                    </a:p>
                  </a:txBody>
                  <a:tcPr marL="9525" marR="9525" marT="9525" marB="0" anchor="ctr">
                    <a:lnL w="12700" cap="flat" cmpd="sng" algn="ctr">
                      <a:solidFill>
                        <a:schemeClr val="tx1"/>
                      </a:solidFill>
                      <a:prstDash val="solid"/>
                      <a:round/>
                      <a:headEnd type="none" w="med" len="med"/>
                      <a:tailEnd type="none" w="med" len="med"/>
                    </a:lnL>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103</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429</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291</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123</a:t>
                      </a:r>
                    </a:p>
                  </a:txBody>
                  <a:tcPr marL="9525" marR="9525" marT="9525" marB="0" anchor="ctr">
                    <a:lnR w="12700" cap="flat" cmpd="sng" algn="ctr">
                      <a:solidFill>
                        <a:schemeClr val="tx1"/>
                      </a:solidFill>
                      <a:prstDash val="solid"/>
                      <a:round/>
                      <a:headEnd type="none" w="med" len="med"/>
                      <a:tailEnd type="none" w="med" len="med"/>
                    </a:ln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1 122</a:t>
                      </a:r>
                    </a:p>
                  </a:txBody>
                  <a:tcPr marL="9525" marR="9525" marT="9525" marB="0" anchor="ctr">
                    <a:lnL w="12700" cap="flat" cmpd="sng" algn="ctr">
                      <a:solidFill>
                        <a:schemeClr val="tx1"/>
                      </a:solidFill>
                      <a:prstDash val="solid"/>
                      <a:round/>
                      <a:headEnd type="none" w="med" len="med"/>
                      <a:tailEnd type="none" w="med" len="med"/>
                    </a:lnL>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165</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271</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363</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323</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2,9%</a:t>
                      </a:r>
                    </a:p>
                  </a:txBody>
                  <a:tcPr marL="9525" marR="9525" marT="9525" marB="0" anchor="ctr">
                    <a:solidFill>
                      <a:schemeClr val="accent6">
                        <a:lumMod val="50000"/>
                        <a:alpha val="1000"/>
                      </a:schemeClr>
                    </a:solidFill>
                  </a:tcPr>
                </a:tc>
                <a:extLst>
                  <a:ext uri="{0D108BD9-81ED-4DB2-BD59-A6C34878D82A}">
                    <a16:rowId xmlns:a16="http://schemas.microsoft.com/office/drawing/2014/main" val="496541397"/>
                  </a:ext>
                </a:extLst>
              </a:tr>
              <a:tr h="144837">
                <a:tc>
                  <a:txBody>
                    <a:bodyPr/>
                    <a:lstStyle/>
                    <a:p>
                      <a:pPr algn="ctr" fontAlgn="b"/>
                      <a:r>
                        <a:rPr lang="ru-RU" sz="800" u="none" strike="noStrike" dirty="0">
                          <a:solidFill>
                            <a:srgbClr val="007F76"/>
                          </a:solidFill>
                          <a:effectLst/>
                          <a:latin typeface="Arial Narrow" panose="020B0606020202030204" pitchFamily="34" charset="0"/>
                        </a:rPr>
                        <a:t>4</a:t>
                      </a:r>
                      <a:endParaRPr lang="en-US" sz="800" b="0" i="0" u="none" strike="noStrike" dirty="0">
                        <a:solidFill>
                          <a:srgbClr val="007F76"/>
                        </a:solidFill>
                        <a:effectLst/>
                        <a:latin typeface="Arial Narrow" panose="020B0606020202030204" pitchFamily="34" charset="0"/>
                      </a:endParaRPr>
                    </a:p>
                  </a:txBody>
                  <a:tcPr marL="9525" marR="9525" marT="0" marB="0" anchor="ctr">
                    <a:solidFill>
                      <a:srgbClr val="007F76">
                        <a:alpha val="20000"/>
                      </a:srgbClr>
                    </a:solidFill>
                  </a:tcPr>
                </a:tc>
                <a:tc>
                  <a:txBody>
                    <a:bodyPr/>
                    <a:lstStyle/>
                    <a:p>
                      <a:pPr algn="ctr" fontAlgn="ctr"/>
                      <a:r>
                        <a:rPr lang="ru-RU" sz="800" b="0" i="0" u="none" strike="noStrike">
                          <a:solidFill>
                            <a:srgbClr val="000000"/>
                          </a:solidFill>
                          <a:effectLst/>
                          <a:latin typeface="Arial Narrow" panose="020B0606020202030204" pitchFamily="34" charset="0"/>
                        </a:rPr>
                        <a:t>9116-0</a:t>
                      </a:r>
                    </a:p>
                  </a:txBody>
                  <a:tcPr marL="9525" marR="9525" marT="9525" marB="0" anchor="ctr">
                    <a:solidFill>
                      <a:srgbClr val="007F76">
                        <a:alpha val="20000"/>
                      </a:srgbClr>
                    </a:solidFill>
                  </a:tcPr>
                </a:tc>
                <a:tc>
                  <a:txBody>
                    <a:bodyPr/>
                    <a:lstStyle/>
                    <a:p>
                      <a:pPr marL="72000" algn="l" fontAlgn="ctr"/>
                      <a:r>
                        <a:rPr lang="ru-RU" sz="800" b="0" i="0" u="none" strike="noStrike" dirty="0">
                          <a:solidFill>
                            <a:srgbClr val="000000"/>
                          </a:solidFill>
                          <a:effectLst/>
                          <a:latin typeface="Arial Narrow" panose="020B0606020202030204" pitchFamily="34" charset="0"/>
                        </a:rPr>
                        <a:t>Аула </a:t>
                      </a:r>
                      <a:r>
                        <a:rPr lang="ru-RU" sz="800" b="0" i="0" u="none" strike="noStrike" dirty="0" err="1">
                          <a:solidFill>
                            <a:srgbClr val="000000"/>
                          </a:solidFill>
                          <a:effectLst/>
                          <a:latin typeface="Arial Narrow" panose="020B0606020202030204" pitchFamily="34" charset="0"/>
                        </a:rPr>
                        <a:t>сыпырушылар</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және</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ашық</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аумақтарды</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тазалаушылар</a:t>
                      </a:r>
                      <a:endParaRPr lang="ru-RU" sz="800" b="0" i="0" u="none" strike="noStrike" dirty="0">
                        <a:solidFill>
                          <a:srgbClr val="000000"/>
                        </a:solidFill>
                        <a:effectLst/>
                        <a:latin typeface="Arial Narrow" panose="020B0606020202030204" pitchFamily="34" charset="0"/>
                      </a:endParaRPr>
                    </a:p>
                  </a:txBody>
                  <a:tcPr marL="9525" marR="9525" marT="9525" marB="0" anchor="ctr">
                    <a:lnR w="12700" cap="flat" cmpd="sng" algn="ctr">
                      <a:solidFill>
                        <a:schemeClr val="tx1"/>
                      </a:solidFill>
                      <a:prstDash val="solid"/>
                      <a:round/>
                      <a:headEnd type="none" w="med" len="med"/>
                      <a:tailEnd type="none" w="med" len="med"/>
                    </a:lnR>
                    <a:solidFill>
                      <a:srgbClr val="007F76">
                        <a:alpha val="20000"/>
                      </a:srgbClr>
                    </a:solidFill>
                  </a:tcPr>
                </a:tc>
                <a:tc>
                  <a:txBody>
                    <a:bodyPr/>
                    <a:lstStyle/>
                    <a:p>
                      <a:pPr algn="ctr" fontAlgn="ctr"/>
                      <a:r>
                        <a:rPr lang="ru-RU" sz="800" b="0" i="0" u="none" strike="noStrike">
                          <a:solidFill>
                            <a:srgbClr val="000000"/>
                          </a:solidFill>
                          <a:effectLst/>
                          <a:latin typeface="Arial Narrow" panose="020B0606020202030204" pitchFamily="34" charset="0"/>
                        </a:rPr>
                        <a:t>980</a:t>
                      </a:r>
                    </a:p>
                  </a:txBody>
                  <a:tcPr marL="9525" marR="9525" marT="9525" marB="0" anchor="ctr">
                    <a:lnL w="12700" cap="flat" cmpd="sng" algn="ctr">
                      <a:solidFill>
                        <a:schemeClr val="tx1"/>
                      </a:solidFill>
                      <a:prstDash val="solid"/>
                      <a:round/>
                      <a:headEnd type="none" w="med" len="med"/>
                      <a:tailEnd type="none" w="med" len="med"/>
                    </a:lnL>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121</a:t>
                      </a:r>
                    </a:p>
                  </a:txBody>
                  <a:tcPr marL="9525" marR="9525" marT="9525" marB="0" anchor="c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251</a:t>
                      </a:r>
                    </a:p>
                  </a:txBody>
                  <a:tcPr marL="9525" marR="9525" marT="9525" marB="0" anchor="c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313</a:t>
                      </a:r>
                    </a:p>
                  </a:txBody>
                  <a:tcPr marL="9525" marR="9525" marT="9525" marB="0" anchor="c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295</a:t>
                      </a:r>
                    </a:p>
                  </a:txBody>
                  <a:tcPr marL="9525" marR="9525" marT="9525" marB="0" anchor="ctr">
                    <a:lnR w="12700" cap="flat" cmpd="sng" algn="ctr">
                      <a:solidFill>
                        <a:schemeClr val="tx1"/>
                      </a:solidFill>
                      <a:prstDash val="solid"/>
                      <a:round/>
                      <a:headEnd type="none" w="med" len="med"/>
                      <a:tailEnd type="none" w="med" len="med"/>
                    </a:ln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1 043</a:t>
                      </a:r>
                    </a:p>
                  </a:txBody>
                  <a:tcPr marL="9525" marR="9525" marT="9525" marB="0" anchor="ctr">
                    <a:lnL w="12700" cap="flat" cmpd="sng" algn="ctr">
                      <a:solidFill>
                        <a:schemeClr val="tx1"/>
                      </a:solidFill>
                      <a:prstDash val="solid"/>
                      <a:round/>
                      <a:headEnd type="none" w="med" len="med"/>
                      <a:tailEnd type="none" w="med" len="med"/>
                    </a:lnL>
                    <a:solidFill>
                      <a:srgbClr val="007F76">
                        <a:alpha val="20000"/>
                      </a:srgbClr>
                    </a:solidFill>
                  </a:tcPr>
                </a:tc>
                <a:tc>
                  <a:txBody>
                    <a:bodyPr/>
                    <a:lstStyle/>
                    <a:p>
                      <a:pPr algn="ctr" fontAlgn="ctr"/>
                      <a:r>
                        <a:rPr lang="ru-RU" sz="800" b="0" i="0" u="none" strike="noStrike">
                          <a:solidFill>
                            <a:srgbClr val="000000"/>
                          </a:solidFill>
                          <a:effectLst/>
                          <a:latin typeface="Arial Narrow" panose="020B0606020202030204" pitchFamily="34" charset="0"/>
                        </a:rPr>
                        <a:t>181</a:t>
                      </a:r>
                    </a:p>
                  </a:txBody>
                  <a:tcPr marL="9525" marR="9525" marT="9525" marB="0" anchor="c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174</a:t>
                      </a:r>
                    </a:p>
                  </a:txBody>
                  <a:tcPr marL="9525" marR="9525" marT="9525" marB="0" anchor="ctr">
                    <a:solidFill>
                      <a:srgbClr val="007F76">
                        <a:alpha val="20000"/>
                      </a:srgbClr>
                    </a:solidFill>
                  </a:tcPr>
                </a:tc>
                <a:tc>
                  <a:txBody>
                    <a:bodyPr/>
                    <a:lstStyle/>
                    <a:p>
                      <a:pPr algn="ctr" fontAlgn="ctr"/>
                      <a:r>
                        <a:rPr lang="ru-RU" sz="800" b="0" i="0" u="none" strike="noStrike">
                          <a:solidFill>
                            <a:srgbClr val="000000"/>
                          </a:solidFill>
                          <a:effectLst/>
                          <a:latin typeface="Arial Narrow" panose="020B0606020202030204" pitchFamily="34" charset="0"/>
                        </a:rPr>
                        <a:t>286</a:t>
                      </a:r>
                    </a:p>
                  </a:txBody>
                  <a:tcPr marL="9525" marR="9525" marT="9525" marB="0" anchor="ctr">
                    <a:solidFill>
                      <a:srgbClr val="007F76">
                        <a:alpha val="20000"/>
                      </a:srgbClr>
                    </a:solidFill>
                  </a:tcPr>
                </a:tc>
                <a:tc>
                  <a:txBody>
                    <a:bodyPr/>
                    <a:lstStyle/>
                    <a:p>
                      <a:pPr algn="ctr" fontAlgn="ctr"/>
                      <a:r>
                        <a:rPr lang="ru-RU" sz="800" b="0" i="0" u="none" strike="noStrike">
                          <a:solidFill>
                            <a:srgbClr val="000000"/>
                          </a:solidFill>
                          <a:effectLst/>
                          <a:latin typeface="Arial Narrow" panose="020B0606020202030204" pitchFamily="34" charset="0"/>
                        </a:rPr>
                        <a:t>402</a:t>
                      </a:r>
                    </a:p>
                  </a:txBody>
                  <a:tcPr marL="9525" marR="9525" marT="9525" marB="0" anchor="ctr">
                    <a:solidFill>
                      <a:srgbClr val="007F76">
                        <a:alpha val="20000"/>
                      </a:srgbClr>
                    </a:solidFill>
                  </a:tcPr>
                </a:tc>
                <a:tc>
                  <a:txBody>
                    <a:bodyPr/>
                    <a:lstStyle/>
                    <a:p>
                      <a:pPr algn="ctr" fontAlgn="ctr"/>
                      <a:r>
                        <a:rPr lang="ru-RU" sz="800" b="0" i="0" u="none" strike="noStrike">
                          <a:solidFill>
                            <a:srgbClr val="000000"/>
                          </a:solidFill>
                          <a:effectLst/>
                          <a:latin typeface="Arial Narrow" panose="020B0606020202030204" pitchFamily="34" charset="0"/>
                        </a:rPr>
                        <a:t>2,7%</a:t>
                      </a:r>
                    </a:p>
                  </a:txBody>
                  <a:tcPr marL="9525" marR="9525" marT="9525" marB="0" anchor="ctr">
                    <a:solidFill>
                      <a:srgbClr val="007F76">
                        <a:alpha val="20000"/>
                      </a:srgbClr>
                    </a:solidFill>
                  </a:tcPr>
                </a:tc>
                <a:extLst>
                  <a:ext uri="{0D108BD9-81ED-4DB2-BD59-A6C34878D82A}">
                    <a16:rowId xmlns:a16="http://schemas.microsoft.com/office/drawing/2014/main" val="4195104307"/>
                  </a:ext>
                </a:extLst>
              </a:tr>
              <a:tr h="144837">
                <a:tc>
                  <a:txBody>
                    <a:bodyPr/>
                    <a:lstStyle/>
                    <a:p>
                      <a:pPr algn="ctr" fontAlgn="b"/>
                      <a:r>
                        <a:rPr lang="ru-RU" sz="800" u="none" strike="noStrike" dirty="0">
                          <a:solidFill>
                            <a:srgbClr val="007F76"/>
                          </a:solidFill>
                          <a:effectLst/>
                          <a:latin typeface="Arial Narrow" panose="020B0606020202030204" pitchFamily="34" charset="0"/>
                        </a:rPr>
                        <a:t>5</a:t>
                      </a:r>
                      <a:endParaRPr lang="en-US" sz="800" b="0" i="0" u="none" strike="noStrike" dirty="0">
                        <a:solidFill>
                          <a:srgbClr val="007F76"/>
                        </a:solidFill>
                        <a:effectLst/>
                        <a:latin typeface="Arial Narrow" panose="020B0606020202030204" pitchFamily="34" charset="0"/>
                      </a:endParaRPr>
                    </a:p>
                  </a:txBody>
                  <a:tcPr marL="9525" marR="9525" marT="0"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2350-3</a:t>
                      </a:r>
                    </a:p>
                  </a:txBody>
                  <a:tcPr marL="9525" marR="9525" marT="9525" marB="0" anchor="ctr">
                    <a:solidFill>
                      <a:schemeClr val="accent6">
                        <a:lumMod val="50000"/>
                        <a:alpha val="1000"/>
                      </a:schemeClr>
                    </a:solidFill>
                  </a:tcPr>
                </a:tc>
                <a:tc>
                  <a:txBody>
                    <a:bodyPr/>
                    <a:lstStyle/>
                    <a:p>
                      <a:pPr marL="72000" algn="l" fontAlgn="ctr"/>
                      <a:r>
                        <a:rPr lang="ru-RU" sz="800" b="0" i="0" u="none" strike="noStrike" dirty="0" err="1">
                          <a:solidFill>
                            <a:srgbClr val="000000"/>
                          </a:solidFill>
                          <a:effectLst/>
                          <a:latin typeface="Arial Narrow" panose="020B0606020202030204" pitchFamily="34" charset="0"/>
                        </a:rPr>
                        <a:t>Қоғамдық</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ғылымдар</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бойынша</a:t>
                      </a:r>
                      <a:r>
                        <a:rPr lang="ru-RU" sz="800" b="0" i="0" u="none" strike="noStrike" dirty="0">
                          <a:solidFill>
                            <a:srgbClr val="000000"/>
                          </a:solidFill>
                          <a:effectLst/>
                          <a:latin typeface="Arial Narrow" panose="020B0606020202030204" pitchFamily="34" charset="0"/>
                        </a:rPr>
                        <a:t> орта </a:t>
                      </a:r>
                      <a:r>
                        <a:rPr lang="ru-RU" sz="800" b="0" i="0" u="none" strike="noStrike" dirty="0" err="1">
                          <a:solidFill>
                            <a:srgbClr val="000000"/>
                          </a:solidFill>
                          <a:effectLst/>
                          <a:latin typeface="Arial Narrow" panose="020B0606020202030204" pitchFamily="34" charset="0"/>
                        </a:rPr>
                        <a:t>мектеп</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мұғалімдері</a:t>
                      </a:r>
                      <a:endParaRPr lang="ru-RU" sz="800" b="0" i="0" u="none" strike="noStrike" dirty="0">
                        <a:solidFill>
                          <a:srgbClr val="000000"/>
                        </a:solidFill>
                        <a:effectLst/>
                        <a:latin typeface="Arial Narrow" panose="020B0606020202030204" pitchFamily="34" charset="0"/>
                      </a:endParaRPr>
                    </a:p>
                  </a:txBody>
                  <a:tcPr marL="9525" marR="9525" marT="9525" marB="0" anchor="ctr">
                    <a:lnR w="12700" cap="flat" cmpd="sng" algn="ctr">
                      <a:solidFill>
                        <a:schemeClr val="tx1"/>
                      </a:solidFill>
                      <a:prstDash val="solid"/>
                      <a:round/>
                      <a:headEnd type="none" w="med" len="med"/>
                      <a:tailEnd type="none" w="med" len="med"/>
                    </a:ln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884</a:t>
                      </a:r>
                    </a:p>
                  </a:txBody>
                  <a:tcPr marL="9525" marR="9525" marT="9525" marB="0" anchor="ctr">
                    <a:lnL w="12700" cap="flat" cmpd="sng" algn="ctr">
                      <a:solidFill>
                        <a:schemeClr val="tx1"/>
                      </a:solidFill>
                      <a:prstDash val="solid"/>
                      <a:round/>
                      <a:headEnd type="none" w="med" len="med"/>
                      <a:tailEnd type="none" w="med" len="med"/>
                    </a:lnL>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73</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91</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581</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139</a:t>
                      </a:r>
                    </a:p>
                  </a:txBody>
                  <a:tcPr marL="9525" marR="9525" marT="9525" marB="0" anchor="ctr">
                    <a:lnR w="12700" cap="flat" cmpd="sng" algn="ctr">
                      <a:solidFill>
                        <a:schemeClr val="tx1"/>
                      </a:solidFill>
                      <a:prstDash val="solid"/>
                      <a:round/>
                      <a:headEnd type="none" w="med" len="med"/>
                      <a:tailEnd type="none" w="med" len="med"/>
                    </a:ln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1 032</a:t>
                      </a:r>
                    </a:p>
                  </a:txBody>
                  <a:tcPr marL="9525" marR="9525" marT="9525" marB="0" anchor="ctr">
                    <a:lnL w="12700" cap="flat" cmpd="sng" algn="ctr">
                      <a:solidFill>
                        <a:schemeClr val="tx1"/>
                      </a:solidFill>
                      <a:prstDash val="solid"/>
                      <a:round/>
                      <a:headEnd type="none" w="med" len="med"/>
                      <a:tailEnd type="none" w="med" len="med"/>
                    </a:lnL>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144</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163</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233</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492</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2,7%</a:t>
                      </a:r>
                    </a:p>
                  </a:txBody>
                  <a:tcPr marL="9525" marR="9525" marT="9525" marB="0" anchor="ctr">
                    <a:solidFill>
                      <a:schemeClr val="accent6">
                        <a:lumMod val="50000"/>
                        <a:alpha val="1000"/>
                      </a:schemeClr>
                    </a:solidFill>
                  </a:tcPr>
                </a:tc>
                <a:extLst>
                  <a:ext uri="{0D108BD9-81ED-4DB2-BD59-A6C34878D82A}">
                    <a16:rowId xmlns:a16="http://schemas.microsoft.com/office/drawing/2014/main" val="2161733166"/>
                  </a:ext>
                </a:extLst>
              </a:tr>
              <a:tr h="144837">
                <a:tc>
                  <a:txBody>
                    <a:bodyPr/>
                    <a:lstStyle/>
                    <a:p>
                      <a:pPr algn="ctr" fontAlgn="b"/>
                      <a:r>
                        <a:rPr lang="ru-RU" sz="800" u="none" strike="noStrike" dirty="0">
                          <a:solidFill>
                            <a:srgbClr val="007F76"/>
                          </a:solidFill>
                          <a:effectLst/>
                          <a:latin typeface="Arial Narrow" panose="020B0606020202030204" pitchFamily="34" charset="0"/>
                        </a:rPr>
                        <a:t>6</a:t>
                      </a:r>
                      <a:endParaRPr lang="en-US" sz="800" b="0" i="0" u="none" strike="noStrike" dirty="0">
                        <a:solidFill>
                          <a:srgbClr val="007F76"/>
                        </a:solidFill>
                        <a:effectLst/>
                        <a:latin typeface="Arial Narrow" panose="020B0606020202030204" pitchFamily="34" charset="0"/>
                      </a:endParaRPr>
                    </a:p>
                  </a:txBody>
                  <a:tcPr marL="9525" marR="9525" marT="0" marB="0" anchor="ctr">
                    <a:solidFill>
                      <a:srgbClr val="007F76">
                        <a:alpha val="20000"/>
                      </a:srgbClr>
                    </a:solidFill>
                  </a:tcPr>
                </a:tc>
                <a:tc>
                  <a:txBody>
                    <a:bodyPr/>
                    <a:lstStyle/>
                    <a:p>
                      <a:pPr algn="ctr" fontAlgn="ctr"/>
                      <a:r>
                        <a:rPr lang="ru-RU" sz="800" b="0" i="0" u="none" strike="noStrike">
                          <a:solidFill>
                            <a:srgbClr val="000000"/>
                          </a:solidFill>
                          <a:effectLst/>
                          <a:latin typeface="Arial Narrow" panose="020B0606020202030204" pitchFamily="34" charset="0"/>
                        </a:rPr>
                        <a:t>8322-2</a:t>
                      </a:r>
                    </a:p>
                  </a:txBody>
                  <a:tcPr marL="9525" marR="9525" marT="9525" marB="0" anchor="ctr">
                    <a:solidFill>
                      <a:srgbClr val="007F76">
                        <a:alpha val="20000"/>
                      </a:srgbClr>
                    </a:solidFill>
                  </a:tcPr>
                </a:tc>
                <a:tc>
                  <a:txBody>
                    <a:bodyPr/>
                    <a:lstStyle/>
                    <a:p>
                      <a:pPr marL="72000" algn="l" fontAlgn="ctr"/>
                      <a:r>
                        <a:rPr lang="ru-RU" sz="800" b="0" i="0" u="none" strike="noStrike" dirty="0">
                          <a:solidFill>
                            <a:srgbClr val="000000"/>
                          </a:solidFill>
                          <a:effectLst/>
                          <a:latin typeface="Arial Narrow" panose="020B0606020202030204" pitchFamily="34" charset="0"/>
                        </a:rPr>
                        <a:t>Жеке </a:t>
                      </a:r>
                      <a:r>
                        <a:rPr lang="ru-RU" sz="800" b="0" i="0" u="none" strike="noStrike" dirty="0" err="1">
                          <a:solidFill>
                            <a:srgbClr val="000000"/>
                          </a:solidFill>
                          <a:effectLst/>
                          <a:latin typeface="Arial Narrow" panose="020B0606020202030204" pitchFamily="34" charset="0"/>
                        </a:rPr>
                        <a:t>жүргізушілер</a:t>
                      </a:r>
                      <a:r>
                        <a:rPr lang="ru-RU" sz="800" b="0" i="0" u="none" strike="noStrike" dirty="0">
                          <a:solidFill>
                            <a:srgbClr val="000000"/>
                          </a:solidFill>
                          <a:effectLst/>
                          <a:latin typeface="Arial Narrow" panose="020B0606020202030204" pitchFamily="34" charset="0"/>
                        </a:rPr>
                        <a:t> мен </a:t>
                      </a:r>
                      <a:r>
                        <a:rPr lang="ru-RU" sz="800" b="0" i="0" u="none" strike="noStrike" dirty="0" err="1">
                          <a:solidFill>
                            <a:srgbClr val="000000"/>
                          </a:solidFill>
                          <a:effectLst/>
                          <a:latin typeface="Arial Narrow" panose="020B0606020202030204" pitchFamily="34" charset="0"/>
                        </a:rPr>
                        <a:t>шопырлар</a:t>
                      </a:r>
                      <a:endParaRPr lang="ru-RU" sz="800" b="0" i="0" u="none" strike="noStrike" dirty="0">
                        <a:solidFill>
                          <a:srgbClr val="000000"/>
                        </a:solidFill>
                        <a:effectLst/>
                        <a:latin typeface="Arial Narrow" panose="020B0606020202030204" pitchFamily="34" charset="0"/>
                      </a:endParaRPr>
                    </a:p>
                  </a:txBody>
                  <a:tcPr marL="9525" marR="9525" marT="9525" marB="0" anchor="ctr">
                    <a:lnR w="12700" cap="flat" cmpd="sng" algn="ctr">
                      <a:solidFill>
                        <a:schemeClr val="tx1"/>
                      </a:solidFill>
                      <a:prstDash val="solid"/>
                      <a:round/>
                      <a:headEnd type="none" w="med" len="med"/>
                      <a:tailEnd type="none" w="med" len="med"/>
                    </a:lnR>
                    <a:solidFill>
                      <a:srgbClr val="007F76">
                        <a:alpha val="20000"/>
                      </a:srgbClr>
                    </a:solidFill>
                  </a:tcPr>
                </a:tc>
                <a:tc>
                  <a:txBody>
                    <a:bodyPr/>
                    <a:lstStyle/>
                    <a:p>
                      <a:pPr algn="ctr" fontAlgn="ctr"/>
                      <a:r>
                        <a:rPr lang="ru-RU" sz="800" b="0" i="0" u="none" strike="noStrike">
                          <a:solidFill>
                            <a:srgbClr val="000000"/>
                          </a:solidFill>
                          <a:effectLst/>
                          <a:latin typeface="Arial Narrow" panose="020B0606020202030204" pitchFamily="34" charset="0"/>
                        </a:rPr>
                        <a:t>872</a:t>
                      </a:r>
                    </a:p>
                  </a:txBody>
                  <a:tcPr marL="9525" marR="9525" marT="9525" marB="0" anchor="ctr">
                    <a:lnL w="12700" cap="flat" cmpd="sng" algn="ctr">
                      <a:solidFill>
                        <a:schemeClr val="tx1"/>
                      </a:solidFill>
                      <a:prstDash val="solid"/>
                      <a:round/>
                      <a:headEnd type="none" w="med" len="med"/>
                      <a:tailEnd type="none" w="med" len="med"/>
                    </a:lnL>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168</a:t>
                      </a:r>
                    </a:p>
                  </a:txBody>
                  <a:tcPr marL="9525" marR="9525" marT="9525" marB="0" anchor="c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275</a:t>
                      </a:r>
                    </a:p>
                  </a:txBody>
                  <a:tcPr marL="9525" marR="9525" marT="9525" marB="0" anchor="c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241</a:t>
                      </a:r>
                    </a:p>
                  </a:txBody>
                  <a:tcPr marL="9525" marR="9525" marT="9525" marB="0" anchor="c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188</a:t>
                      </a:r>
                    </a:p>
                  </a:txBody>
                  <a:tcPr marL="9525" marR="9525" marT="9525" marB="0" anchor="ctr">
                    <a:lnR w="12700" cap="flat" cmpd="sng" algn="ctr">
                      <a:solidFill>
                        <a:schemeClr val="tx1"/>
                      </a:solidFill>
                      <a:prstDash val="solid"/>
                      <a:round/>
                      <a:headEnd type="none" w="med" len="med"/>
                      <a:tailEnd type="none" w="med" len="med"/>
                    </a:ln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1 022</a:t>
                      </a:r>
                    </a:p>
                  </a:txBody>
                  <a:tcPr marL="9525" marR="9525" marT="9525" marB="0" anchor="ctr">
                    <a:lnL w="12700" cap="flat" cmpd="sng" algn="ctr">
                      <a:solidFill>
                        <a:schemeClr val="tx1"/>
                      </a:solidFill>
                      <a:prstDash val="solid"/>
                      <a:round/>
                      <a:headEnd type="none" w="med" len="med"/>
                      <a:tailEnd type="none" w="med" len="med"/>
                    </a:lnL>
                    <a:solidFill>
                      <a:srgbClr val="007F76">
                        <a:alpha val="20000"/>
                      </a:srgbClr>
                    </a:solidFill>
                  </a:tcPr>
                </a:tc>
                <a:tc>
                  <a:txBody>
                    <a:bodyPr/>
                    <a:lstStyle/>
                    <a:p>
                      <a:pPr algn="ctr" fontAlgn="ctr"/>
                      <a:r>
                        <a:rPr lang="ru-RU" sz="800" b="0" i="0" u="none" strike="noStrike">
                          <a:solidFill>
                            <a:srgbClr val="000000"/>
                          </a:solidFill>
                          <a:effectLst/>
                          <a:latin typeface="Arial Narrow" panose="020B0606020202030204" pitchFamily="34" charset="0"/>
                        </a:rPr>
                        <a:t>228</a:t>
                      </a:r>
                    </a:p>
                  </a:txBody>
                  <a:tcPr marL="9525" marR="9525" marT="9525" marB="0" anchor="c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180</a:t>
                      </a:r>
                    </a:p>
                  </a:txBody>
                  <a:tcPr marL="9525" marR="9525" marT="9525" marB="0" anchor="ctr">
                    <a:solidFill>
                      <a:srgbClr val="007F76">
                        <a:alpha val="20000"/>
                      </a:srgbClr>
                    </a:solidFill>
                  </a:tcPr>
                </a:tc>
                <a:tc>
                  <a:txBody>
                    <a:bodyPr/>
                    <a:lstStyle/>
                    <a:p>
                      <a:pPr algn="ctr" fontAlgn="ctr"/>
                      <a:r>
                        <a:rPr lang="ru-RU" sz="800" b="0" i="0" u="none" strike="noStrike">
                          <a:solidFill>
                            <a:srgbClr val="000000"/>
                          </a:solidFill>
                          <a:effectLst/>
                          <a:latin typeface="Arial Narrow" panose="020B0606020202030204" pitchFamily="34" charset="0"/>
                        </a:rPr>
                        <a:t>359</a:t>
                      </a:r>
                    </a:p>
                  </a:txBody>
                  <a:tcPr marL="9525" marR="9525" marT="9525" marB="0" anchor="ctr">
                    <a:solidFill>
                      <a:srgbClr val="007F76">
                        <a:alpha val="20000"/>
                      </a:srgbClr>
                    </a:solidFill>
                  </a:tcPr>
                </a:tc>
                <a:tc>
                  <a:txBody>
                    <a:bodyPr/>
                    <a:lstStyle/>
                    <a:p>
                      <a:pPr algn="ctr" fontAlgn="ctr"/>
                      <a:r>
                        <a:rPr lang="ru-RU" sz="800" b="0" i="0" u="none" strike="noStrike">
                          <a:solidFill>
                            <a:srgbClr val="000000"/>
                          </a:solidFill>
                          <a:effectLst/>
                          <a:latin typeface="Arial Narrow" panose="020B0606020202030204" pitchFamily="34" charset="0"/>
                        </a:rPr>
                        <a:t>255</a:t>
                      </a:r>
                    </a:p>
                  </a:txBody>
                  <a:tcPr marL="9525" marR="9525" marT="9525" marB="0" anchor="ctr">
                    <a:solidFill>
                      <a:srgbClr val="007F76">
                        <a:alpha val="20000"/>
                      </a:srgbClr>
                    </a:solidFill>
                  </a:tcPr>
                </a:tc>
                <a:tc>
                  <a:txBody>
                    <a:bodyPr/>
                    <a:lstStyle/>
                    <a:p>
                      <a:pPr algn="ctr" fontAlgn="ctr"/>
                      <a:r>
                        <a:rPr lang="ru-RU" sz="800" b="0" i="0" u="none" strike="noStrike">
                          <a:solidFill>
                            <a:srgbClr val="000000"/>
                          </a:solidFill>
                          <a:effectLst/>
                          <a:latin typeface="Arial Narrow" panose="020B0606020202030204" pitchFamily="34" charset="0"/>
                        </a:rPr>
                        <a:t>2,7%</a:t>
                      </a:r>
                    </a:p>
                  </a:txBody>
                  <a:tcPr marL="9525" marR="9525" marT="9525" marB="0" anchor="ctr">
                    <a:solidFill>
                      <a:srgbClr val="007F76">
                        <a:alpha val="20000"/>
                      </a:srgbClr>
                    </a:solidFill>
                  </a:tcPr>
                </a:tc>
                <a:extLst>
                  <a:ext uri="{0D108BD9-81ED-4DB2-BD59-A6C34878D82A}">
                    <a16:rowId xmlns:a16="http://schemas.microsoft.com/office/drawing/2014/main" val="1745570149"/>
                  </a:ext>
                </a:extLst>
              </a:tr>
              <a:tr h="144837">
                <a:tc>
                  <a:txBody>
                    <a:bodyPr/>
                    <a:lstStyle/>
                    <a:p>
                      <a:pPr algn="ctr" fontAlgn="b"/>
                      <a:r>
                        <a:rPr lang="ru-RU" sz="800" u="none" strike="noStrike" dirty="0">
                          <a:solidFill>
                            <a:srgbClr val="007F76"/>
                          </a:solidFill>
                          <a:effectLst/>
                          <a:latin typeface="Arial Narrow" panose="020B0606020202030204" pitchFamily="34" charset="0"/>
                        </a:rPr>
                        <a:t>7</a:t>
                      </a:r>
                      <a:endParaRPr lang="en-US" sz="800" b="0" i="0" u="none" strike="noStrike" dirty="0">
                        <a:solidFill>
                          <a:srgbClr val="007F76"/>
                        </a:solidFill>
                        <a:effectLst/>
                        <a:latin typeface="Arial Narrow" panose="020B0606020202030204" pitchFamily="34" charset="0"/>
                      </a:endParaRPr>
                    </a:p>
                  </a:txBody>
                  <a:tcPr marL="9525" marR="9525" marT="0"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7239-2</a:t>
                      </a:r>
                    </a:p>
                  </a:txBody>
                  <a:tcPr marL="9525" marR="9525" marT="9525" marB="0" anchor="ctr">
                    <a:solidFill>
                      <a:schemeClr val="accent6">
                        <a:lumMod val="50000"/>
                        <a:alpha val="1000"/>
                      </a:schemeClr>
                    </a:solidFill>
                  </a:tcPr>
                </a:tc>
                <a:tc>
                  <a:txBody>
                    <a:bodyPr/>
                    <a:lstStyle/>
                    <a:p>
                      <a:pPr marL="72000" algn="l" fontAlgn="ctr"/>
                      <a:r>
                        <a:rPr lang="ru-RU" sz="800" b="0" i="0" u="none" strike="noStrike" dirty="0" err="1">
                          <a:solidFill>
                            <a:srgbClr val="000000"/>
                          </a:solidFill>
                          <a:effectLst/>
                          <a:latin typeface="Arial Narrow" panose="020B0606020202030204" pitchFamily="34" charset="0"/>
                        </a:rPr>
                        <a:t>Өнеркәсіптік</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жабдықтардың</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слесарлары</a:t>
                      </a:r>
                      <a:endParaRPr lang="ru-RU" sz="800" b="0" i="0" u="none" strike="noStrike" dirty="0">
                        <a:solidFill>
                          <a:srgbClr val="000000"/>
                        </a:solidFill>
                        <a:effectLst/>
                        <a:latin typeface="Arial Narrow" panose="020B0606020202030204" pitchFamily="34" charset="0"/>
                      </a:endParaRPr>
                    </a:p>
                  </a:txBody>
                  <a:tcPr marL="9525" marR="9525" marT="9525" marB="0" anchor="ctr">
                    <a:lnR w="12700" cap="flat" cmpd="sng" algn="ctr">
                      <a:solidFill>
                        <a:schemeClr val="tx1"/>
                      </a:solidFill>
                      <a:prstDash val="solid"/>
                      <a:round/>
                      <a:headEnd type="none" w="med" len="med"/>
                      <a:tailEnd type="none" w="med" len="med"/>
                    </a:ln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948</a:t>
                      </a:r>
                    </a:p>
                  </a:txBody>
                  <a:tcPr marL="9525" marR="9525" marT="9525" marB="0" anchor="ctr">
                    <a:lnL w="12700" cap="flat" cmpd="sng" algn="ctr">
                      <a:solidFill>
                        <a:schemeClr val="tx1"/>
                      </a:solidFill>
                      <a:prstDash val="solid"/>
                      <a:round/>
                      <a:headEnd type="none" w="med" len="med"/>
                      <a:tailEnd type="none" w="med" len="med"/>
                    </a:lnL>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221</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233</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260</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234</a:t>
                      </a:r>
                    </a:p>
                  </a:txBody>
                  <a:tcPr marL="9525" marR="9525" marT="9525" marB="0" anchor="ctr">
                    <a:lnR w="12700" cap="flat" cmpd="sng" algn="ctr">
                      <a:solidFill>
                        <a:schemeClr val="tx1"/>
                      </a:solidFill>
                      <a:prstDash val="solid"/>
                      <a:round/>
                      <a:headEnd type="none" w="med" len="med"/>
                      <a:tailEnd type="none" w="med" len="med"/>
                    </a:ln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839</a:t>
                      </a:r>
                    </a:p>
                  </a:txBody>
                  <a:tcPr marL="9525" marR="9525" marT="9525" marB="0" anchor="ctr">
                    <a:lnL w="12700" cap="flat" cmpd="sng" algn="ctr">
                      <a:solidFill>
                        <a:schemeClr val="tx1"/>
                      </a:solidFill>
                      <a:prstDash val="solid"/>
                      <a:round/>
                      <a:headEnd type="none" w="med" len="med"/>
                      <a:tailEnd type="none" w="med" len="med"/>
                    </a:lnL>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186</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194</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214</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245</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2,2%</a:t>
                      </a:r>
                    </a:p>
                  </a:txBody>
                  <a:tcPr marL="9525" marR="9525" marT="9525" marB="0" anchor="ctr">
                    <a:solidFill>
                      <a:schemeClr val="accent6">
                        <a:lumMod val="50000"/>
                        <a:alpha val="1000"/>
                      </a:schemeClr>
                    </a:solidFill>
                  </a:tcPr>
                </a:tc>
                <a:extLst>
                  <a:ext uri="{0D108BD9-81ED-4DB2-BD59-A6C34878D82A}">
                    <a16:rowId xmlns:a16="http://schemas.microsoft.com/office/drawing/2014/main" val="4097615506"/>
                  </a:ext>
                </a:extLst>
              </a:tr>
              <a:tr h="144837">
                <a:tc>
                  <a:txBody>
                    <a:bodyPr/>
                    <a:lstStyle/>
                    <a:p>
                      <a:pPr algn="ctr" fontAlgn="b"/>
                      <a:r>
                        <a:rPr lang="ru-RU" sz="800" u="none" strike="noStrike" dirty="0">
                          <a:solidFill>
                            <a:srgbClr val="007F76"/>
                          </a:solidFill>
                          <a:effectLst/>
                          <a:latin typeface="Arial Narrow" panose="020B0606020202030204" pitchFamily="34" charset="0"/>
                        </a:rPr>
                        <a:t>8</a:t>
                      </a:r>
                      <a:endParaRPr lang="en-US" sz="800" b="0" i="0" u="none" strike="noStrike" dirty="0">
                        <a:solidFill>
                          <a:srgbClr val="007F76"/>
                        </a:solidFill>
                        <a:effectLst/>
                        <a:latin typeface="Arial Narrow" panose="020B0606020202030204" pitchFamily="34" charset="0"/>
                      </a:endParaRPr>
                    </a:p>
                  </a:txBody>
                  <a:tcPr marL="9525" marR="9525" marT="0" marB="0" anchor="ctr">
                    <a:solidFill>
                      <a:srgbClr val="007F76">
                        <a:alpha val="20000"/>
                      </a:srgbClr>
                    </a:solidFill>
                  </a:tcPr>
                </a:tc>
                <a:tc>
                  <a:txBody>
                    <a:bodyPr/>
                    <a:lstStyle/>
                    <a:p>
                      <a:pPr algn="ctr" fontAlgn="ctr"/>
                      <a:r>
                        <a:rPr lang="ru-RU" sz="800" b="0" i="0" u="none" strike="noStrike">
                          <a:solidFill>
                            <a:srgbClr val="000000"/>
                          </a:solidFill>
                          <a:effectLst/>
                          <a:latin typeface="Arial Narrow" panose="020B0606020202030204" pitchFamily="34" charset="0"/>
                        </a:rPr>
                        <a:t>2350-1</a:t>
                      </a:r>
                    </a:p>
                  </a:txBody>
                  <a:tcPr marL="9525" marR="9525" marT="9525" marB="0" anchor="ctr">
                    <a:solidFill>
                      <a:srgbClr val="007F76">
                        <a:alpha val="20000"/>
                      </a:srgbClr>
                    </a:solidFill>
                  </a:tcPr>
                </a:tc>
                <a:tc>
                  <a:txBody>
                    <a:bodyPr/>
                    <a:lstStyle/>
                    <a:p>
                      <a:pPr marL="72000" algn="l" fontAlgn="ctr"/>
                      <a:r>
                        <a:rPr lang="ru-RU" sz="800" b="0" i="0" u="none" strike="noStrike" dirty="0" err="1">
                          <a:solidFill>
                            <a:srgbClr val="000000"/>
                          </a:solidFill>
                          <a:effectLst/>
                          <a:latin typeface="Arial Narrow" panose="020B0606020202030204" pitchFamily="34" charset="0"/>
                        </a:rPr>
                        <a:t>Жаратылыстану</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ғылымдары</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бойынша</a:t>
                      </a:r>
                      <a:r>
                        <a:rPr lang="ru-RU" sz="800" b="0" i="0" u="none" strike="noStrike" dirty="0">
                          <a:solidFill>
                            <a:srgbClr val="000000"/>
                          </a:solidFill>
                          <a:effectLst/>
                          <a:latin typeface="Arial Narrow" panose="020B0606020202030204" pitchFamily="34" charset="0"/>
                        </a:rPr>
                        <a:t> орта </a:t>
                      </a:r>
                      <a:r>
                        <a:rPr lang="ru-RU" sz="800" b="0" i="0" u="none" strike="noStrike" dirty="0" err="1">
                          <a:solidFill>
                            <a:srgbClr val="000000"/>
                          </a:solidFill>
                          <a:effectLst/>
                          <a:latin typeface="Arial Narrow" panose="020B0606020202030204" pitchFamily="34" charset="0"/>
                        </a:rPr>
                        <a:t>мектеп</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мұғалімдері</a:t>
                      </a:r>
                      <a:endParaRPr lang="ru-RU" sz="800" b="0" i="0" u="none" strike="noStrike" dirty="0">
                        <a:solidFill>
                          <a:srgbClr val="000000"/>
                        </a:solidFill>
                        <a:effectLst/>
                        <a:latin typeface="Arial Narrow" panose="020B0606020202030204" pitchFamily="34" charset="0"/>
                      </a:endParaRPr>
                    </a:p>
                  </a:txBody>
                  <a:tcPr marL="9525" marR="9525" marT="9525" marB="0" anchor="ctr">
                    <a:lnR w="12700" cap="flat" cmpd="sng" algn="ctr">
                      <a:solidFill>
                        <a:schemeClr val="tx1"/>
                      </a:solidFill>
                      <a:prstDash val="solid"/>
                      <a:round/>
                      <a:headEnd type="none" w="med" len="med"/>
                      <a:tailEnd type="none" w="med" len="med"/>
                    </a:lnR>
                    <a:solidFill>
                      <a:srgbClr val="007F76">
                        <a:alpha val="20000"/>
                      </a:srgbClr>
                    </a:solidFill>
                  </a:tcPr>
                </a:tc>
                <a:tc>
                  <a:txBody>
                    <a:bodyPr/>
                    <a:lstStyle/>
                    <a:p>
                      <a:pPr algn="ctr" fontAlgn="ctr"/>
                      <a:r>
                        <a:rPr lang="ru-RU" sz="800" b="0" i="0" u="none" strike="noStrike">
                          <a:solidFill>
                            <a:srgbClr val="000000"/>
                          </a:solidFill>
                          <a:effectLst/>
                          <a:latin typeface="Arial Narrow" panose="020B0606020202030204" pitchFamily="34" charset="0"/>
                        </a:rPr>
                        <a:t>515</a:t>
                      </a:r>
                    </a:p>
                  </a:txBody>
                  <a:tcPr marL="9525" marR="9525" marT="9525" marB="0" anchor="ctr">
                    <a:lnL w="12700" cap="flat" cmpd="sng" algn="ctr">
                      <a:solidFill>
                        <a:schemeClr val="tx1"/>
                      </a:solidFill>
                      <a:prstDash val="solid"/>
                      <a:round/>
                      <a:headEnd type="none" w="med" len="med"/>
                      <a:tailEnd type="none" w="med" len="med"/>
                    </a:lnL>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37</a:t>
                      </a:r>
                    </a:p>
                  </a:txBody>
                  <a:tcPr marL="9525" marR="9525" marT="9525" marB="0" anchor="c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63</a:t>
                      </a:r>
                    </a:p>
                  </a:txBody>
                  <a:tcPr marL="9525" marR="9525" marT="9525" marB="0" anchor="c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316</a:t>
                      </a:r>
                    </a:p>
                  </a:txBody>
                  <a:tcPr marL="9525" marR="9525" marT="9525" marB="0" anchor="c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99</a:t>
                      </a:r>
                    </a:p>
                  </a:txBody>
                  <a:tcPr marL="9525" marR="9525" marT="9525" marB="0" anchor="ctr">
                    <a:lnR w="12700" cap="flat" cmpd="sng" algn="ctr">
                      <a:solidFill>
                        <a:schemeClr val="tx1"/>
                      </a:solidFill>
                      <a:prstDash val="solid"/>
                      <a:round/>
                      <a:headEnd type="none" w="med" len="med"/>
                      <a:tailEnd type="none" w="med" len="med"/>
                    </a:ln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705</a:t>
                      </a:r>
                    </a:p>
                  </a:txBody>
                  <a:tcPr marL="9525" marR="9525" marT="9525" marB="0" anchor="ctr">
                    <a:lnL w="12700" cap="flat" cmpd="sng" algn="ctr">
                      <a:solidFill>
                        <a:schemeClr val="tx1"/>
                      </a:solidFill>
                      <a:prstDash val="solid"/>
                      <a:round/>
                      <a:headEnd type="none" w="med" len="med"/>
                      <a:tailEnd type="none" w="med" len="med"/>
                    </a:lnL>
                    <a:solidFill>
                      <a:srgbClr val="007F76">
                        <a:alpha val="20000"/>
                      </a:srgbClr>
                    </a:solidFill>
                  </a:tcPr>
                </a:tc>
                <a:tc>
                  <a:txBody>
                    <a:bodyPr/>
                    <a:lstStyle/>
                    <a:p>
                      <a:pPr algn="ctr" fontAlgn="ctr"/>
                      <a:r>
                        <a:rPr lang="ru-RU" sz="800" b="0" i="0" u="none" strike="noStrike">
                          <a:solidFill>
                            <a:srgbClr val="000000"/>
                          </a:solidFill>
                          <a:effectLst/>
                          <a:latin typeface="Arial Narrow" panose="020B0606020202030204" pitchFamily="34" charset="0"/>
                        </a:rPr>
                        <a:t>139</a:t>
                      </a:r>
                    </a:p>
                  </a:txBody>
                  <a:tcPr marL="9525" marR="9525" marT="9525" marB="0" anchor="c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125</a:t>
                      </a:r>
                    </a:p>
                  </a:txBody>
                  <a:tcPr marL="9525" marR="9525" marT="9525" marB="0" anchor="ctr">
                    <a:solidFill>
                      <a:srgbClr val="007F76">
                        <a:alpha val="20000"/>
                      </a:srgbClr>
                    </a:solidFill>
                  </a:tcPr>
                </a:tc>
                <a:tc>
                  <a:txBody>
                    <a:bodyPr/>
                    <a:lstStyle/>
                    <a:p>
                      <a:pPr algn="ctr" fontAlgn="ctr"/>
                      <a:r>
                        <a:rPr lang="ru-RU" sz="800" b="0" i="0" u="none" strike="noStrike">
                          <a:solidFill>
                            <a:srgbClr val="000000"/>
                          </a:solidFill>
                          <a:effectLst/>
                          <a:latin typeface="Arial Narrow" panose="020B0606020202030204" pitchFamily="34" charset="0"/>
                        </a:rPr>
                        <a:t>137</a:t>
                      </a:r>
                    </a:p>
                  </a:txBody>
                  <a:tcPr marL="9525" marR="9525" marT="9525" marB="0" anchor="ctr">
                    <a:solidFill>
                      <a:srgbClr val="007F76">
                        <a:alpha val="20000"/>
                      </a:srgbClr>
                    </a:solidFill>
                  </a:tcPr>
                </a:tc>
                <a:tc>
                  <a:txBody>
                    <a:bodyPr/>
                    <a:lstStyle/>
                    <a:p>
                      <a:pPr algn="ctr" fontAlgn="ctr"/>
                      <a:r>
                        <a:rPr lang="ru-RU" sz="800" b="0" i="0" u="none" strike="noStrike">
                          <a:solidFill>
                            <a:srgbClr val="000000"/>
                          </a:solidFill>
                          <a:effectLst/>
                          <a:latin typeface="Arial Narrow" panose="020B0606020202030204" pitchFamily="34" charset="0"/>
                        </a:rPr>
                        <a:t>304</a:t>
                      </a:r>
                    </a:p>
                  </a:txBody>
                  <a:tcPr marL="9525" marR="9525" marT="9525" marB="0" anchor="ctr">
                    <a:solidFill>
                      <a:srgbClr val="007F76">
                        <a:alpha val="20000"/>
                      </a:srgbClr>
                    </a:solidFill>
                  </a:tcPr>
                </a:tc>
                <a:tc>
                  <a:txBody>
                    <a:bodyPr/>
                    <a:lstStyle/>
                    <a:p>
                      <a:pPr algn="ctr" fontAlgn="ctr"/>
                      <a:r>
                        <a:rPr lang="ru-RU" sz="800" b="0" i="0" u="none" strike="noStrike">
                          <a:solidFill>
                            <a:srgbClr val="000000"/>
                          </a:solidFill>
                          <a:effectLst/>
                          <a:latin typeface="Arial Narrow" panose="020B0606020202030204" pitchFamily="34" charset="0"/>
                        </a:rPr>
                        <a:t>1,8%</a:t>
                      </a:r>
                    </a:p>
                  </a:txBody>
                  <a:tcPr marL="9525" marR="9525" marT="9525" marB="0" anchor="ctr">
                    <a:solidFill>
                      <a:srgbClr val="007F76">
                        <a:alpha val="20000"/>
                      </a:srgbClr>
                    </a:solidFill>
                  </a:tcPr>
                </a:tc>
                <a:extLst>
                  <a:ext uri="{0D108BD9-81ED-4DB2-BD59-A6C34878D82A}">
                    <a16:rowId xmlns:a16="http://schemas.microsoft.com/office/drawing/2014/main" val="2737083061"/>
                  </a:ext>
                </a:extLst>
              </a:tr>
              <a:tr h="144837">
                <a:tc>
                  <a:txBody>
                    <a:bodyPr/>
                    <a:lstStyle/>
                    <a:p>
                      <a:pPr algn="ctr" fontAlgn="b"/>
                      <a:r>
                        <a:rPr lang="ru-RU" sz="800" u="none" strike="noStrike" dirty="0">
                          <a:solidFill>
                            <a:srgbClr val="007F76"/>
                          </a:solidFill>
                          <a:effectLst/>
                          <a:latin typeface="Arial Narrow" panose="020B0606020202030204" pitchFamily="34" charset="0"/>
                        </a:rPr>
                        <a:t>9</a:t>
                      </a:r>
                      <a:endParaRPr lang="en-US" sz="800" b="0" i="0" u="none" strike="noStrike" dirty="0">
                        <a:solidFill>
                          <a:srgbClr val="007F76"/>
                        </a:solidFill>
                        <a:effectLst/>
                        <a:latin typeface="Arial Narrow" panose="020B0606020202030204" pitchFamily="34" charset="0"/>
                      </a:endParaRPr>
                    </a:p>
                  </a:txBody>
                  <a:tcPr marL="9525" marR="9525" marT="0" marB="0" anchor="ctr">
                    <a:solidFill>
                      <a:schemeClr val="accent6">
                        <a:lumMod val="50000"/>
                        <a:alpha val="1000"/>
                      </a:schemeClr>
                    </a:solidFill>
                  </a:tcPr>
                </a:tc>
                <a:tc>
                  <a:txBody>
                    <a:bodyPr/>
                    <a:lstStyle/>
                    <a:p>
                      <a:pPr algn="ctr" fontAlgn="ctr"/>
                      <a:r>
                        <a:rPr lang="ru-RU" sz="800" b="0" i="0" u="none" strike="noStrike" dirty="0">
                          <a:solidFill>
                            <a:srgbClr val="000000"/>
                          </a:solidFill>
                          <a:effectLst/>
                          <a:latin typeface="Arial Narrow" panose="020B0606020202030204" pitchFamily="34" charset="0"/>
                        </a:rPr>
                        <a:t>5120-9</a:t>
                      </a:r>
                    </a:p>
                  </a:txBody>
                  <a:tcPr marL="9525" marR="9525" marT="9525" marB="0" anchor="ctr">
                    <a:solidFill>
                      <a:schemeClr val="accent6">
                        <a:lumMod val="50000"/>
                        <a:alpha val="1000"/>
                      </a:schemeClr>
                    </a:solidFill>
                  </a:tcPr>
                </a:tc>
                <a:tc>
                  <a:txBody>
                    <a:bodyPr/>
                    <a:lstStyle/>
                    <a:p>
                      <a:pPr marL="72000" algn="l" fontAlgn="ctr"/>
                      <a:r>
                        <a:rPr lang="ru-RU" sz="800" b="0" i="0" u="none" strike="noStrike" dirty="0" err="1">
                          <a:solidFill>
                            <a:srgbClr val="000000"/>
                          </a:solidFill>
                          <a:effectLst/>
                          <a:latin typeface="Arial Narrow" panose="020B0606020202030204" pitchFamily="34" charset="0"/>
                        </a:rPr>
                        <a:t>Аспаздар</a:t>
                      </a:r>
                      <a:endParaRPr lang="ru-RU" sz="800" b="0" i="0" u="none" strike="noStrike" dirty="0">
                        <a:solidFill>
                          <a:srgbClr val="000000"/>
                        </a:solidFill>
                        <a:effectLst/>
                        <a:latin typeface="Arial Narrow" panose="020B0606020202030204" pitchFamily="34" charset="0"/>
                      </a:endParaRPr>
                    </a:p>
                  </a:txBody>
                  <a:tcPr marL="9525" marR="9525" marT="9525" marB="0" anchor="ctr">
                    <a:lnR w="12700" cap="flat" cmpd="sng" algn="ctr">
                      <a:solidFill>
                        <a:schemeClr val="tx1"/>
                      </a:solidFill>
                      <a:prstDash val="solid"/>
                      <a:round/>
                      <a:headEnd type="none" w="med" len="med"/>
                      <a:tailEnd type="none" w="med" len="med"/>
                    </a:ln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604</a:t>
                      </a:r>
                    </a:p>
                  </a:txBody>
                  <a:tcPr marL="9525" marR="9525" marT="9525" marB="0" anchor="ctr">
                    <a:lnL w="12700" cap="flat" cmpd="sng" algn="ctr">
                      <a:solidFill>
                        <a:schemeClr val="tx1"/>
                      </a:solidFill>
                      <a:prstDash val="solid"/>
                      <a:round/>
                      <a:headEnd type="none" w="med" len="med"/>
                      <a:tailEnd type="none" w="med" len="med"/>
                    </a:lnL>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94</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181</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176</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153</a:t>
                      </a:r>
                    </a:p>
                  </a:txBody>
                  <a:tcPr marL="9525" marR="9525" marT="9525" marB="0" anchor="ctr">
                    <a:lnR w="12700" cap="flat" cmpd="sng" algn="ctr">
                      <a:solidFill>
                        <a:schemeClr val="tx1"/>
                      </a:solidFill>
                      <a:prstDash val="solid"/>
                      <a:round/>
                      <a:headEnd type="none" w="med" len="med"/>
                      <a:tailEnd type="none" w="med" len="med"/>
                    </a:ln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655</a:t>
                      </a:r>
                    </a:p>
                  </a:txBody>
                  <a:tcPr marL="9525" marR="9525" marT="9525" marB="0" anchor="ctr">
                    <a:lnL w="12700" cap="flat" cmpd="sng" algn="ctr">
                      <a:solidFill>
                        <a:schemeClr val="tx1"/>
                      </a:solidFill>
                      <a:prstDash val="solid"/>
                      <a:round/>
                      <a:headEnd type="none" w="med" len="med"/>
                      <a:tailEnd type="none" w="med" len="med"/>
                    </a:lnL>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95</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95</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197</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268</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1,7%</a:t>
                      </a:r>
                    </a:p>
                  </a:txBody>
                  <a:tcPr marL="9525" marR="9525" marT="9525" marB="0" anchor="ctr">
                    <a:solidFill>
                      <a:schemeClr val="accent6">
                        <a:lumMod val="50000"/>
                        <a:alpha val="1000"/>
                      </a:schemeClr>
                    </a:solidFill>
                  </a:tcPr>
                </a:tc>
                <a:extLst>
                  <a:ext uri="{0D108BD9-81ED-4DB2-BD59-A6C34878D82A}">
                    <a16:rowId xmlns:a16="http://schemas.microsoft.com/office/drawing/2014/main" val="1465641651"/>
                  </a:ext>
                </a:extLst>
              </a:tr>
              <a:tr h="144837">
                <a:tc>
                  <a:txBody>
                    <a:bodyPr/>
                    <a:lstStyle/>
                    <a:p>
                      <a:pPr algn="ctr" fontAlgn="b"/>
                      <a:r>
                        <a:rPr lang="ru-RU" sz="800" b="0" i="0" u="none" strike="noStrike" dirty="0">
                          <a:solidFill>
                            <a:srgbClr val="007F76"/>
                          </a:solidFill>
                          <a:effectLst/>
                          <a:latin typeface="Arial Narrow" panose="020B0606020202030204" pitchFamily="34" charset="0"/>
                        </a:rPr>
                        <a:t>10</a:t>
                      </a:r>
                      <a:endParaRPr lang="en-US" sz="800" b="0" i="0" u="none" strike="noStrike" dirty="0">
                        <a:solidFill>
                          <a:srgbClr val="007F76"/>
                        </a:solidFill>
                        <a:effectLst/>
                        <a:latin typeface="Arial Narrow" panose="020B0606020202030204" pitchFamily="34" charset="0"/>
                      </a:endParaRPr>
                    </a:p>
                  </a:txBody>
                  <a:tcPr marL="9525" marR="9525" marT="0" marB="0" anchor="ctr">
                    <a:solidFill>
                      <a:srgbClr val="007F76">
                        <a:alpha val="20000"/>
                      </a:srgbClr>
                    </a:solidFill>
                  </a:tcPr>
                </a:tc>
                <a:tc>
                  <a:txBody>
                    <a:bodyPr/>
                    <a:lstStyle/>
                    <a:p>
                      <a:pPr algn="ctr" fontAlgn="ctr"/>
                      <a:r>
                        <a:rPr lang="ru-RU" sz="800" b="0" i="0" u="none" strike="noStrike">
                          <a:solidFill>
                            <a:srgbClr val="000000"/>
                          </a:solidFill>
                          <a:effectLst/>
                          <a:latin typeface="Arial Narrow" panose="020B0606020202030204" pitchFamily="34" charset="0"/>
                        </a:rPr>
                        <a:t>2362-0</a:t>
                      </a:r>
                    </a:p>
                  </a:txBody>
                  <a:tcPr marL="9525" marR="9525" marT="9525" marB="0" anchor="ctr">
                    <a:solidFill>
                      <a:srgbClr val="007F76">
                        <a:alpha val="20000"/>
                      </a:srgbClr>
                    </a:solidFill>
                  </a:tcPr>
                </a:tc>
                <a:tc>
                  <a:txBody>
                    <a:bodyPr/>
                    <a:lstStyle/>
                    <a:p>
                      <a:pPr marL="72000" algn="l" fontAlgn="ctr"/>
                      <a:r>
                        <a:rPr lang="ru-RU" sz="800" b="0" i="0" u="none" strike="noStrike" dirty="0" err="1">
                          <a:solidFill>
                            <a:srgbClr val="000000"/>
                          </a:solidFill>
                          <a:effectLst/>
                          <a:latin typeface="Arial Narrow" panose="020B0606020202030204" pitchFamily="34" charset="0"/>
                        </a:rPr>
                        <a:t>Мектепке</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дейінгі</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білім</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берудегі</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тәрбиешілер</a:t>
                      </a:r>
                      <a:endParaRPr lang="ru-RU" sz="800" b="0" i="0" u="none" strike="noStrike" dirty="0">
                        <a:solidFill>
                          <a:srgbClr val="000000"/>
                        </a:solidFill>
                        <a:effectLst/>
                        <a:latin typeface="Arial Narrow" panose="020B0606020202030204" pitchFamily="34" charset="0"/>
                      </a:endParaRPr>
                    </a:p>
                  </a:txBody>
                  <a:tcPr marL="9525" marR="9525" marT="9525" marB="0" anchor="ctr">
                    <a:lnR w="12700" cap="flat" cmpd="sng" algn="ctr">
                      <a:solidFill>
                        <a:schemeClr val="tx1"/>
                      </a:solidFill>
                      <a:prstDash val="solid"/>
                      <a:round/>
                      <a:headEnd type="none" w="med" len="med"/>
                      <a:tailEnd type="none" w="med" len="med"/>
                    </a:lnR>
                    <a:solidFill>
                      <a:srgbClr val="007F76">
                        <a:alpha val="20000"/>
                      </a:srgbClr>
                    </a:solidFill>
                  </a:tcPr>
                </a:tc>
                <a:tc>
                  <a:txBody>
                    <a:bodyPr/>
                    <a:lstStyle/>
                    <a:p>
                      <a:pPr algn="ctr" fontAlgn="ctr"/>
                      <a:r>
                        <a:rPr lang="ru-RU" sz="800" b="0" i="0" u="none" strike="noStrike">
                          <a:solidFill>
                            <a:srgbClr val="000000"/>
                          </a:solidFill>
                          <a:effectLst/>
                          <a:latin typeface="Arial Narrow" panose="020B0606020202030204" pitchFamily="34" charset="0"/>
                        </a:rPr>
                        <a:t>543</a:t>
                      </a:r>
                    </a:p>
                  </a:txBody>
                  <a:tcPr marL="9525" marR="9525" marT="9525" marB="0" anchor="ctr">
                    <a:lnL w="12700" cap="flat" cmpd="sng" algn="ctr">
                      <a:solidFill>
                        <a:schemeClr val="tx1"/>
                      </a:solidFill>
                      <a:prstDash val="solid"/>
                      <a:round/>
                      <a:headEnd type="none" w="med" len="med"/>
                      <a:tailEnd type="none" w="med" len="med"/>
                    </a:lnL>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76</a:t>
                      </a:r>
                    </a:p>
                  </a:txBody>
                  <a:tcPr marL="9525" marR="9525" marT="9525" marB="0" anchor="c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87</a:t>
                      </a:r>
                    </a:p>
                  </a:txBody>
                  <a:tcPr marL="9525" marR="9525" marT="9525" marB="0" anchor="c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214</a:t>
                      </a:r>
                    </a:p>
                  </a:txBody>
                  <a:tcPr marL="9525" marR="9525" marT="9525" marB="0" anchor="c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166</a:t>
                      </a:r>
                    </a:p>
                  </a:txBody>
                  <a:tcPr marL="9525" marR="9525" marT="9525" marB="0" anchor="ctr">
                    <a:lnR w="12700" cap="flat" cmpd="sng" algn="ctr">
                      <a:solidFill>
                        <a:schemeClr val="tx1"/>
                      </a:solidFill>
                      <a:prstDash val="solid"/>
                      <a:round/>
                      <a:headEnd type="none" w="med" len="med"/>
                      <a:tailEnd type="none" w="med" len="med"/>
                    </a:ln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619</a:t>
                      </a:r>
                    </a:p>
                  </a:txBody>
                  <a:tcPr marL="9525" marR="9525" marT="9525" marB="0" anchor="ctr">
                    <a:lnL w="12700" cap="flat" cmpd="sng" algn="ctr">
                      <a:solidFill>
                        <a:schemeClr val="tx1"/>
                      </a:solidFill>
                      <a:prstDash val="solid"/>
                      <a:round/>
                      <a:headEnd type="none" w="med" len="med"/>
                      <a:tailEnd type="none" w="med" len="med"/>
                    </a:lnL>
                    <a:solidFill>
                      <a:srgbClr val="007F76">
                        <a:alpha val="20000"/>
                      </a:srgbClr>
                    </a:solidFill>
                  </a:tcPr>
                </a:tc>
                <a:tc>
                  <a:txBody>
                    <a:bodyPr/>
                    <a:lstStyle/>
                    <a:p>
                      <a:pPr algn="ctr" fontAlgn="ctr"/>
                      <a:r>
                        <a:rPr lang="ru-RU" sz="800" b="0" i="0" u="none" strike="noStrike">
                          <a:solidFill>
                            <a:srgbClr val="000000"/>
                          </a:solidFill>
                          <a:effectLst/>
                          <a:latin typeface="Arial Narrow" panose="020B0606020202030204" pitchFamily="34" charset="0"/>
                        </a:rPr>
                        <a:t>176</a:t>
                      </a:r>
                    </a:p>
                  </a:txBody>
                  <a:tcPr marL="9525" marR="9525" marT="9525" marB="0" anchor="c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91</a:t>
                      </a:r>
                    </a:p>
                  </a:txBody>
                  <a:tcPr marL="9525" marR="9525" marT="9525" marB="0" anchor="ctr">
                    <a:solidFill>
                      <a:srgbClr val="007F76">
                        <a:alpha val="20000"/>
                      </a:srgbClr>
                    </a:solidFill>
                  </a:tcPr>
                </a:tc>
                <a:tc>
                  <a:txBody>
                    <a:bodyPr/>
                    <a:lstStyle/>
                    <a:p>
                      <a:pPr algn="ctr" fontAlgn="ctr"/>
                      <a:r>
                        <a:rPr lang="ru-RU" sz="800" b="0" i="0" u="none" strike="noStrike">
                          <a:solidFill>
                            <a:srgbClr val="000000"/>
                          </a:solidFill>
                          <a:effectLst/>
                          <a:latin typeface="Arial Narrow" panose="020B0606020202030204" pitchFamily="34" charset="0"/>
                        </a:rPr>
                        <a:t>126</a:t>
                      </a:r>
                    </a:p>
                  </a:txBody>
                  <a:tcPr marL="9525" marR="9525" marT="9525" marB="0" anchor="ctr">
                    <a:solidFill>
                      <a:srgbClr val="007F76">
                        <a:alpha val="20000"/>
                      </a:srgbClr>
                    </a:solidFill>
                  </a:tcPr>
                </a:tc>
                <a:tc>
                  <a:txBody>
                    <a:bodyPr/>
                    <a:lstStyle/>
                    <a:p>
                      <a:pPr algn="ctr" fontAlgn="ctr"/>
                      <a:r>
                        <a:rPr lang="ru-RU" sz="800" b="0" i="0" u="none" strike="noStrike">
                          <a:solidFill>
                            <a:srgbClr val="000000"/>
                          </a:solidFill>
                          <a:effectLst/>
                          <a:latin typeface="Arial Narrow" panose="020B0606020202030204" pitchFamily="34" charset="0"/>
                        </a:rPr>
                        <a:t>226</a:t>
                      </a:r>
                    </a:p>
                  </a:txBody>
                  <a:tcPr marL="9525" marR="9525" marT="9525" marB="0" anchor="ctr">
                    <a:solidFill>
                      <a:srgbClr val="007F76">
                        <a:alpha val="20000"/>
                      </a:srgbClr>
                    </a:solidFill>
                  </a:tcPr>
                </a:tc>
                <a:tc>
                  <a:txBody>
                    <a:bodyPr/>
                    <a:lstStyle/>
                    <a:p>
                      <a:pPr algn="ctr" fontAlgn="ctr"/>
                      <a:r>
                        <a:rPr lang="ru-RU" sz="800" b="0" i="0" u="none" strike="noStrike">
                          <a:solidFill>
                            <a:srgbClr val="000000"/>
                          </a:solidFill>
                          <a:effectLst/>
                          <a:latin typeface="Arial Narrow" panose="020B0606020202030204" pitchFamily="34" charset="0"/>
                        </a:rPr>
                        <a:t>1,6%</a:t>
                      </a:r>
                    </a:p>
                  </a:txBody>
                  <a:tcPr marL="9525" marR="9525" marT="9525" marB="0" anchor="ctr">
                    <a:solidFill>
                      <a:srgbClr val="007F76">
                        <a:alpha val="20000"/>
                      </a:srgbClr>
                    </a:solidFill>
                  </a:tcPr>
                </a:tc>
                <a:extLst>
                  <a:ext uri="{0D108BD9-81ED-4DB2-BD59-A6C34878D82A}">
                    <a16:rowId xmlns:a16="http://schemas.microsoft.com/office/drawing/2014/main" val="1743389312"/>
                  </a:ext>
                </a:extLst>
              </a:tr>
              <a:tr h="144837">
                <a:tc gridSpan="3">
                  <a:txBody>
                    <a:bodyPr/>
                    <a:lstStyle/>
                    <a:p>
                      <a:pPr algn="ctr" fontAlgn="b"/>
                      <a:r>
                        <a:rPr lang="ru-RU" sz="800" b="1" u="none" strike="noStrike" dirty="0">
                          <a:solidFill>
                            <a:srgbClr val="007F76"/>
                          </a:solidFill>
                          <a:effectLst/>
                          <a:latin typeface="Arial Narrow" panose="020B0606020202030204" pitchFamily="34" charset="0"/>
                        </a:rPr>
                        <a:t>ТОП-10 БОЙЫНША ЖИЫНЫ</a:t>
                      </a:r>
                      <a:endParaRPr lang="ru-RU" sz="800" b="1" i="0" u="none" strike="noStrike" cap="none" dirty="0">
                        <a:solidFill>
                          <a:srgbClr val="007F76"/>
                        </a:solidFill>
                        <a:effectLst/>
                        <a:latin typeface="Arial Narrow" panose="020B0606020202030204" pitchFamily="34" charset="0"/>
                        <a:ea typeface="+mn-ea"/>
                        <a:cs typeface="+mn-cs"/>
                        <a:sym typeface="Arial"/>
                      </a:endParaRPr>
                    </a:p>
                  </a:txBody>
                  <a:tcPr marL="9525" marR="9525" marT="0" marB="0" anchor="ctr">
                    <a:lnR w="12700" cap="flat" cmpd="sng" algn="ctr">
                      <a:solidFill>
                        <a:schemeClr val="tx1"/>
                      </a:solidFill>
                      <a:prstDash val="solid"/>
                      <a:round/>
                      <a:headEnd type="none" w="med" len="med"/>
                      <a:tailEnd type="none" w="med" len="med"/>
                    </a:lnR>
                    <a:lnB w="12700" cap="flat" cmpd="sng" algn="ctr">
                      <a:solidFill>
                        <a:schemeClr val="tx1"/>
                      </a:solidFill>
                      <a:prstDash val="solid"/>
                      <a:round/>
                      <a:headEnd type="none" w="med" len="med"/>
                      <a:tailEnd type="none" w="med" len="med"/>
                    </a:lnB>
                    <a:noFill/>
                  </a:tcPr>
                </a:tc>
                <a:tc hMerge="1">
                  <a:txBody>
                    <a:bodyPr/>
                    <a:lstStyle/>
                    <a:p>
                      <a:pPr algn="ctr" fontAlgn="b"/>
                      <a:r>
                        <a:rPr lang="ru-KZ" sz="800" b="0" i="0" u="none" strike="noStrike" cap="none" dirty="0">
                          <a:solidFill>
                            <a:srgbClr val="007F76"/>
                          </a:solidFill>
                          <a:effectLst/>
                          <a:latin typeface="Arial Narrow" panose="020B0606020202030204" pitchFamily="34" charset="0"/>
                          <a:ea typeface="+mn-ea"/>
                          <a:cs typeface="+mn-cs"/>
                          <a:sym typeface="Arial"/>
                        </a:rPr>
                        <a:t>9112-9</a:t>
                      </a:r>
                    </a:p>
                  </a:txBody>
                  <a:tcPr marL="9525" marR="9525" marT="0" marB="0" anchor="ctr">
                    <a:lnB w="12700" cap="flat" cmpd="sng" algn="ctr">
                      <a:solidFill>
                        <a:schemeClr val="tx1"/>
                      </a:solidFill>
                      <a:prstDash val="solid"/>
                      <a:round/>
                      <a:headEnd type="none" w="med" len="med"/>
                      <a:tailEnd type="none" w="med" len="med"/>
                    </a:lnB>
                    <a:noFill/>
                  </a:tcPr>
                </a:tc>
                <a:tc hMerge="1">
                  <a:txBody>
                    <a:bodyPr/>
                    <a:lstStyle/>
                    <a:p>
                      <a:pPr marL="72000" algn="l" fontAlgn="ctr"/>
                      <a:r>
                        <a:rPr lang="ru-RU" sz="800" b="0" i="0" u="none" strike="noStrike" cap="none" dirty="0">
                          <a:solidFill>
                            <a:srgbClr val="007F76"/>
                          </a:solidFill>
                          <a:effectLst/>
                          <a:latin typeface="Arial Narrow" panose="020B0606020202030204" pitchFamily="34" charset="0"/>
                          <a:ea typeface="+mn-ea"/>
                          <a:cs typeface="+mn-cs"/>
                          <a:sym typeface="Arial"/>
                        </a:rPr>
                        <a:t>Иные уборщики и прислуга в отелях и аналогичных учреждениях</a:t>
                      </a:r>
                    </a:p>
                  </a:txBody>
                  <a:tcPr marL="9525" marR="9525" marT="0" marB="0" anchor="ctr">
                    <a:lnR w="12700" cap="flat" cmpd="sng" algn="ctr">
                      <a:solidFill>
                        <a:schemeClr val="tx1"/>
                      </a:solidFill>
                      <a:prstDash val="solid"/>
                      <a:round/>
                      <a:headEnd type="none" w="med" len="med"/>
                      <a:tailEnd type="none" w="med" len="med"/>
                    </a:lnR>
                    <a:lnB w="12700" cap="flat" cmpd="sng" algn="ctr">
                      <a:solidFill>
                        <a:schemeClr val="tx1"/>
                      </a:solidFill>
                      <a:prstDash val="solid"/>
                      <a:round/>
                      <a:headEnd type="none" w="med" len="med"/>
                      <a:tailEnd type="none" w="med" len="med"/>
                    </a:lnB>
                    <a:noFill/>
                  </a:tcPr>
                </a:tc>
                <a:tc>
                  <a:txBody>
                    <a:bodyPr/>
                    <a:lstStyle/>
                    <a:p>
                      <a:pPr algn="ctr" fontAlgn="ctr"/>
                      <a:r>
                        <a:rPr lang="ru-RU" sz="800" b="1" i="0" u="none" strike="noStrike" dirty="0">
                          <a:solidFill>
                            <a:srgbClr val="000000"/>
                          </a:solidFill>
                          <a:effectLst/>
                          <a:latin typeface="Arial Narrow" panose="020B0606020202030204" pitchFamily="34" charset="0"/>
                        </a:rPr>
                        <a:t>8 684</a:t>
                      </a:r>
                    </a:p>
                  </a:txBody>
                  <a:tcPr marL="9525" marR="9525" marT="9525" marB="0" anchor="ctr">
                    <a:lnL w="12700" cap="flat" cmpd="sng" algn="ctr">
                      <a:solidFill>
                        <a:schemeClr val="tx1"/>
                      </a:solidFill>
                      <a:prstDash val="solid"/>
                      <a:round/>
                      <a:headEnd type="none" w="med" len="med"/>
                      <a:tailEnd type="none" w="med" len="med"/>
                    </a:lnL>
                    <a:lnB w="12700" cap="flat" cmpd="sng" algn="ctr">
                      <a:solidFill>
                        <a:schemeClr val="tx1"/>
                      </a:solidFill>
                      <a:prstDash val="solid"/>
                      <a:round/>
                      <a:headEnd type="none" w="med" len="med"/>
                      <a:tailEnd type="none" w="med" len="med"/>
                    </a:lnB>
                    <a:noFill/>
                  </a:tcPr>
                </a:tc>
                <a:tc>
                  <a:txBody>
                    <a:bodyPr/>
                    <a:lstStyle/>
                    <a:p>
                      <a:pPr algn="ctr" fontAlgn="ctr"/>
                      <a:r>
                        <a:rPr lang="ru-RU" sz="800" b="1" i="0" u="none" strike="noStrike" dirty="0">
                          <a:solidFill>
                            <a:srgbClr val="000000"/>
                          </a:solidFill>
                          <a:effectLst/>
                          <a:latin typeface="Arial Narrow" panose="020B0606020202030204" pitchFamily="34" charset="0"/>
                        </a:rPr>
                        <a:t>1 310</a:t>
                      </a:r>
                    </a:p>
                  </a:txBody>
                  <a:tcPr marL="9525" marR="9525" marT="9525" marB="0" anchor="ctr">
                    <a:lnB w="12700" cap="flat" cmpd="sng" algn="ctr">
                      <a:solidFill>
                        <a:schemeClr val="tx1"/>
                      </a:solidFill>
                      <a:prstDash val="solid"/>
                      <a:round/>
                      <a:headEnd type="none" w="med" len="med"/>
                      <a:tailEnd type="none" w="med" len="med"/>
                    </a:lnB>
                    <a:noFill/>
                  </a:tcPr>
                </a:tc>
                <a:tc>
                  <a:txBody>
                    <a:bodyPr/>
                    <a:lstStyle/>
                    <a:p>
                      <a:pPr algn="ctr" fontAlgn="ctr"/>
                      <a:r>
                        <a:rPr lang="ru-RU" sz="800" b="1" i="0" u="none" strike="noStrike" dirty="0">
                          <a:solidFill>
                            <a:srgbClr val="000000"/>
                          </a:solidFill>
                          <a:effectLst/>
                          <a:latin typeface="Arial Narrow" panose="020B0606020202030204" pitchFamily="34" charset="0"/>
                        </a:rPr>
                        <a:t>2 162</a:t>
                      </a:r>
                    </a:p>
                  </a:txBody>
                  <a:tcPr marL="9525" marR="9525" marT="9525" marB="0" anchor="ctr">
                    <a:lnB w="12700" cap="flat" cmpd="sng" algn="ctr">
                      <a:solidFill>
                        <a:schemeClr val="tx1"/>
                      </a:solidFill>
                      <a:prstDash val="solid"/>
                      <a:round/>
                      <a:headEnd type="none" w="med" len="med"/>
                      <a:tailEnd type="none" w="med" len="med"/>
                    </a:lnB>
                    <a:noFill/>
                  </a:tcPr>
                </a:tc>
                <a:tc>
                  <a:txBody>
                    <a:bodyPr/>
                    <a:lstStyle/>
                    <a:p>
                      <a:pPr algn="ctr" fontAlgn="ctr"/>
                      <a:r>
                        <a:rPr lang="ru-RU" sz="800" b="1" i="0" u="none" strike="noStrike">
                          <a:solidFill>
                            <a:srgbClr val="000000"/>
                          </a:solidFill>
                          <a:effectLst/>
                          <a:latin typeface="Arial Narrow" panose="020B0606020202030204" pitchFamily="34" charset="0"/>
                        </a:rPr>
                        <a:t>3 103</a:t>
                      </a:r>
                    </a:p>
                  </a:txBody>
                  <a:tcPr marL="9525" marR="9525" marT="9525" marB="0" anchor="ctr">
                    <a:lnB w="12700" cap="flat" cmpd="sng" algn="ctr">
                      <a:solidFill>
                        <a:schemeClr val="tx1"/>
                      </a:solidFill>
                      <a:prstDash val="solid"/>
                      <a:round/>
                      <a:headEnd type="none" w="med" len="med"/>
                      <a:tailEnd type="none" w="med" len="med"/>
                    </a:lnB>
                    <a:noFill/>
                  </a:tcPr>
                </a:tc>
                <a:tc>
                  <a:txBody>
                    <a:bodyPr/>
                    <a:lstStyle/>
                    <a:p>
                      <a:pPr algn="ctr" fontAlgn="ctr"/>
                      <a:r>
                        <a:rPr lang="ru-RU" sz="800" b="1" i="0" u="none" strike="noStrike" dirty="0">
                          <a:solidFill>
                            <a:srgbClr val="000000"/>
                          </a:solidFill>
                          <a:effectLst/>
                          <a:latin typeface="Arial Narrow" panose="020B0606020202030204" pitchFamily="34" charset="0"/>
                        </a:rPr>
                        <a:t>2 109</a:t>
                      </a:r>
                    </a:p>
                  </a:txBody>
                  <a:tcPr marL="9525" marR="9525" marT="9525" marB="0" anchor="ctr">
                    <a:lnR w="12700" cap="flat" cmpd="sng" algn="ctr">
                      <a:solidFill>
                        <a:schemeClr val="tx1"/>
                      </a:solidFill>
                      <a:prstDash val="solid"/>
                      <a:round/>
                      <a:headEnd type="none" w="med" len="med"/>
                      <a:tailEnd type="none" w="med" len="med"/>
                    </a:lnR>
                    <a:lnB w="12700" cap="flat" cmpd="sng" algn="ctr">
                      <a:solidFill>
                        <a:schemeClr val="tx1"/>
                      </a:solidFill>
                      <a:prstDash val="solid"/>
                      <a:round/>
                      <a:headEnd type="none" w="med" len="med"/>
                      <a:tailEnd type="none" w="med" len="med"/>
                    </a:lnB>
                    <a:noFill/>
                  </a:tcPr>
                </a:tc>
                <a:tc>
                  <a:txBody>
                    <a:bodyPr/>
                    <a:lstStyle/>
                    <a:p>
                      <a:pPr algn="ctr" fontAlgn="ctr"/>
                      <a:r>
                        <a:rPr lang="ru-RU" sz="800" b="1" i="0" u="none" strike="noStrike" dirty="0">
                          <a:solidFill>
                            <a:srgbClr val="000000"/>
                          </a:solidFill>
                          <a:effectLst/>
                          <a:latin typeface="Arial Narrow" panose="020B0606020202030204" pitchFamily="34" charset="0"/>
                        </a:rPr>
                        <a:t>9 498</a:t>
                      </a:r>
                    </a:p>
                  </a:txBody>
                  <a:tcPr marL="9525" marR="9525" marT="9525" marB="0" anchor="ctr">
                    <a:lnL w="12700" cap="flat" cmpd="sng" algn="ctr">
                      <a:solidFill>
                        <a:schemeClr val="tx1"/>
                      </a:solidFill>
                      <a:prstDash val="solid"/>
                      <a:round/>
                      <a:headEnd type="none" w="med" len="med"/>
                      <a:tailEnd type="none" w="med" len="med"/>
                    </a:lnL>
                    <a:lnB w="12700" cap="flat" cmpd="sng" algn="ctr">
                      <a:solidFill>
                        <a:schemeClr val="tx1"/>
                      </a:solidFill>
                      <a:prstDash val="solid"/>
                      <a:round/>
                      <a:headEnd type="none" w="med" len="med"/>
                      <a:tailEnd type="none" w="med" len="med"/>
                    </a:lnB>
                    <a:noFill/>
                  </a:tcPr>
                </a:tc>
                <a:tc>
                  <a:txBody>
                    <a:bodyPr/>
                    <a:lstStyle/>
                    <a:p>
                      <a:pPr algn="ctr" fontAlgn="ctr"/>
                      <a:r>
                        <a:rPr lang="ru-RU" sz="800" b="1" i="0" u="none" strike="noStrike" dirty="0">
                          <a:solidFill>
                            <a:srgbClr val="000000"/>
                          </a:solidFill>
                          <a:effectLst/>
                          <a:latin typeface="Arial Narrow" panose="020B0606020202030204" pitchFamily="34" charset="0"/>
                        </a:rPr>
                        <a:t>1 847</a:t>
                      </a:r>
                    </a:p>
                  </a:txBody>
                  <a:tcPr marL="9525" marR="9525" marT="9525" marB="0" anchor="ctr">
                    <a:lnB w="12700" cap="flat" cmpd="sng" algn="ctr">
                      <a:solidFill>
                        <a:schemeClr val="tx1"/>
                      </a:solidFill>
                      <a:prstDash val="solid"/>
                      <a:round/>
                      <a:headEnd type="none" w="med" len="med"/>
                      <a:tailEnd type="none" w="med" len="med"/>
                    </a:lnB>
                    <a:noFill/>
                  </a:tcPr>
                </a:tc>
                <a:tc>
                  <a:txBody>
                    <a:bodyPr/>
                    <a:lstStyle/>
                    <a:p>
                      <a:pPr algn="ctr" fontAlgn="ctr"/>
                      <a:r>
                        <a:rPr lang="ru-RU" sz="800" b="1" i="0" u="none" strike="noStrike" dirty="0">
                          <a:solidFill>
                            <a:srgbClr val="000000"/>
                          </a:solidFill>
                          <a:effectLst/>
                          <a:latin typeface="Arial Narrow" panose="020B0606020202030204" pitchFamily="34" charset="0"/>
                        </a:rPr>
                        <a:t>1 894</a:t>
                      </a:r>
                    </a:p>
                  </a:txBody>
                  <a:tcPr marL="9525" marR="9525" marT="9525" marB="0" anchor="ctr">
                    <a:lnB w="12700" cap="flat" cmpd="sng" algn="ctr">
                      <a:solidFill>
                        <a:schemeClr val="tx1"/>
                      </a:solidFill>
                      <a:prstDash val="solid"/>
                      <a:round/>
                      <a:headEnd type="none" w="med" len="med"/>
                      <a:tailEnd type="none" w="med" len="med"/>
                    </a:lnB>
                    <a:noFill/>
                  </a:tcPr>
                </a:tc>
                <a:tc>
                  <a:txBody>
                    <a:bodyPr/>
                    <a:lstStyle/>
                    <a:p>
                      <a:pPr algn="ctr" fontAlgn="ctr"/>
                      <a:r>
                        <a:rPr lang="ru-RU" sz="800" b="1" i="0" u="none" strike="noStrike" dirty="0">
                          <a:solidFill>
                            <a:srgbClr val="000000"/>
                          </a:solidFill>
                          <a:effectLst/>
                          <a:latin typeface="Arial Narrow" panose="020B0606020202030204" pitchFamily="34" charset="0"/>
                        </a:rPr>
                        <a:t>2 594</a:t>
                      </a:r>
                    </a:p>
                  </a:txBody>
                  <a:tcPr marL="9525" marR="9525" marT="9525" marB="0" anchor="ctr">
                    <a:lnB w="12700" cap="flat" cmpd="sng" algn="ctr">
                      <a:solidFill>
                        <a:schemeClr val="tx1"/>
                      </a:solidFill>
                      <a:prstDash val="solid"/>
                      <a:round/>
                      <a:headEnd type="none" w="med" len="med"/>
                      <a:tailEnd type="none" w="med" len="med"/>
                    </a:lnB>
                    <a:noFill/>
                  </a:tcPr>
                </a:tc>
                <a:tc>
                  <a:txBody>
                    <a:bodyPr/>
                    <a:lstStyle/>
                    <a:p>
                      <a:pPr algn="ctr" fontAlgn="ctr"/>
                      <a:r>
                        <a:rPr lang="ru-RU" sz="800" b="1" i="0" u="none" strike="noStrike" dirty="0">
                          <a:solidFill>
                            <a:srgbClr val="000000"/>
                          </a:solidFill>
                          <a:effectLst/>
                          <a:latin typeface="Arial Narrow" panose="020B0606020202030204" pitchFamily="34" charset="0"/>
                        </a:rPr>
                        <a:t>3 163</a:t>
                      </a:r>
                    </a:p>
                  </a:txBody>
                  <a:tcPr marL="9525" marR="9525" marT="9525" marB="0" anchor="ctr">
                    <a:lnB w="12700" cap="flat" cmpd="sng" algn="ctr">
                      <a:solidFill>
                        <a:schemeClr val="tx1"/>
                      </a:solidFill>
                      <a:prstDash val="solid"/>
                      <a:round/>
                      <a:headEnd type="none" w="med" len="med"/>
                      <a:tailEnd type="none" w="med" len="med"/>
                    </a:lnB>
                    <a:noFill/>
                  </a:tcPr>
                </a:tc>
                <a:tc>
                  <a:txBody>
                    <a:bodyPr/>
                    <a:lstStyle/>
                    <a:p>
                      <a:pPr algn="ctr" fontAlgn="ctr"/>
                      <a:r>
                        <a:rPr lang="ru-RU" sz="800" b="1" i="0" u="none" strike="noStrike" dirty="0">
                          <a:solidFill>
                            <a:srgbClr val="000000"/>
                          </a:solidFill>
                          <a:effectLst/>
                          <a:latin typeface="Arial Narrow" panose="020B0606020202030204" pitchFamily="34" charset="0"/>
                        </a:rPr>
                        <a:t>24,8%</a:t>
                      </a:r>
                    </a:p>
                  </a:txBody>
                  <a:tcPr marL="9525" marR="9525" marT="9525" marB="0" anchor="ctr">
                    <a:lnB w="12700"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2390657696"/>
                  </a:ext>
                </a:extLst>
              </a:tr>
              <a:tr h="152142">
                <a:tc gridSpan="14">
                  <a:txBody>
                    <a:bodyPr/>
                    <a:lstStyle/>
                    <a:p>
                      <a:pPr algn="ctr" fontAlgn="b"/>
                      <a:r>
                        <a:rPr lang="ru-RU" sz="900" b="1" i="0" u="none" strike="noStrike" dirty="0">
                          <a:solidFill>
                            <a:schemeClr val="accent3">
                              <a:lumMod val="50000"/>
                            </a:schemeClr>
                          </a:solidFill>
                          <a:effectLst/>
                          <a:latin typeface="Arial Narrow" panose="020B0606020202030204" pitchFamily="34" charset="0"/>
                        </a:rPr>
                        <a:t>ОПТИМИСТІК СЦЕНАРИЙ</a:t>
                      </a:r>
                      <a:endParaRPr lang="en-US" sz="900" b="1" i="0" u="none" strike="noStrike" dirty="0">
                        <a:solidFill>
                          <a:schemeClr val="accent3">
                            <a:lumMod val="50000"/>
                          </a:schemeClr>
                        </a:solidFill>
                        <a:effectLst/>
                        <a:latin typeface="Arial Narrow" panose="020B0606020202030204" pitchFamily="34" charset="0"/>
                      </a:endParaRPr>
                    </a:p>
                  </a:txBody>
                  <a:tcPr marL="9525" marR="9525" marT="0" marB="0" anchor="ct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accent3">
                        <a:lumMod val="50000"/>
                        <a:alpha val="40000"/>
                      </a:schemeClr>
                    </a:solidFill>
                  </a:tcPr>
                </a:tc>
                <a:tc hMerge="1">
                  <a:txBody>
                    <a:bodyPr/>
                    <a:lstStyle/>
                    <a:p>
                      <a:pPr algn="ctr" fontAlgn="b"/>
                      <a:endParaRPr lang="ru-KZ" sz="800" b="0" i="0" u="none" strike="noStrike" cap="none" dirty="0">
                        <a:solidFill>
                          <a:srgbClr val="007F76"/>
                        </a:solidFill>
                        <a:effectLst/>
                        <a:latin typeface="Arial Narrow" panose="020B0606020202030204" pitchFamily="34" charset="0"/>
                        <a:ea typeface="+mn-ea"/>
                        <a:cs typeface="+mn-cs"/>
                        <a:sym typeface="Arial"/>
                      </a:endParaRPr>
                    </a:p>
                  </a:txBody>
                  <a:tcPr marL="9525" marR="9525" marT="0" marB="0" anchor="ct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007F76">
                        <a:alpha val="20000"/>
                      </a:srgbClr>
                    </a:solidFill>
                  </a:tcPr>
                </a:tc>
                <a:tc hMerge="1">
                  <a:txBody>
                    <a:bodyPr/>
                    <a:lstStyle/>
                    <a:p>
                      <a:pPr marL="72000" algn="l" fontAlgn="ctr"/>
                      <a:endParaRPr lang="ru-RU" sz="800" b="0" i="0" u="none" strike="noStrike" cap="none" dirty="0">
                        <a:solidFill>
                          <a:srgbClr val="007F76"/>
                        </a:solidFill>
                        <a:effectLst/>
                        <a:latin typeface="Arial Narrow" panose="020B0606020202030204" pitchFamily="34" charset="0"/>
                        <a:ea typeface="+mn-ea"/>
                        <a:cs typeface="+mn-cs"/>
                        <a:sym typeface="Arial"/>
                      </a:endParaRPr>
                    </a:p>
                  </a:txBody>
                  <a:tcPr marL="9525" marR="9525" marT="0" marB="0" anchor="ctr">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007F76">
                        <a:alpha val="20000"/>
                      </a:srgbClr>
                    </a:solidFill>
                  </a:tcPr>
                </a:tc>
                <a:tc hMerge="1">
                  <a:txBody>
                    <a:bodyPr/>
                    <a:lstStyle/>
                    <a:p>
                      <a:pPr algn="ctr" fontAlgn="b"/>
                      <a:endParaRPr lang="ru-KZ" sz="800" b="0" i="0" u="none" strike="noStrike" cap="none" dirty="0">
                        <a:solidFill>
                          <a:schemeClr val="tx1"/>
                        </a:solidFill>
                        <a:effectLst/>
                        <a:latin typeface="Arial Narrow" panose="020B0606020202030204" pitchFamily="34" charset="0"/>
                        <a:ea typeface="+mn-ea"/>
                        <a:cs typeface="+mn-cs"/>
                        <a:sym typeface="Arial"/>
                      </a:endParaRPr>
                    </a:p>
                  </a:txBody>
                  <a:tcPr marL="9525" marR="9525" marT="0" marB="0" anchor="ctr">
                    <a:lnL w="12700" cap="flat" cmpd="sng" algn="ctr">
                      <a:solidFill>
                        <a:schemeClr val="tx1"/>
                      </a:solidFill>
                      <a:prstDash val="solid"/>
                      <a:round/>
                      <a:headEnd type="none" w="med" len="med"/>
                      <a:tailEnd type="none" w="med" len="med"/>
                    </a:lnL>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50000"/>
                        <a:alpha val="20000"/>
                      </a:schemeClr>
                    </a:solidFill>
                  </a:tcPr>
                </a:tc>
                <a:tc hMerge="1">
                  <a:txBody>
                    <a:bodyPr/>
                    <a:lstStyle/>
                    <a:p>
                      <a:pPr algn="ctr" fontAlgn="b"/>
                      <a:endParaRPr lang="ru-KZ" sz="800" b="0" i="0" u="none" strike="noStrike" cap="none" dirty="0">
                        <a:solidFill>
                          <a:schemeClr val="tx1"/>
                        </a:solidFill>
                        <a:effectLst/>
                        <a:latin typeface="Arial Narrow" panose="020B0606020202030204" pitchFamily="34" charset="0"/>
                        <a:ea typeface="+mn-ea"/>
                        <a:cs typeface="+mn-cs"/>
                        <a:sym typeface="Arial"/>
                      </a:endParaRPr>
                    </a:p>
                  </a:txBody>
                  <a:tcPr marL="9525" marR="9525" marT="0" marB="0" anchor="ct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50000"/>
                        <a:alpha val="20000"/>
                      </a:schemeClr>
                    </a:solidFill>
                  </a:tcPr>
                </a:tc>
                <a:tc hMerge="1">
                  <a:txBody>
                    <a:bodyPr/>
                    <a:lstStyle/>
                    <a:p>
                      <a:pPr algn="ctr" fontAlgn="b"/>
                      <a:endParaRPr lang="ru-KZ" sz="800" b="0" i="0" u="none" strike="noStrike" cap="none" dirty="0">
                        <a:solidFill>
                          <a:schemeClr val="tx1"/>
                        </a:solidFill>
                        <a:effectLst/>
                        <a:latin typeface="Arial Narrow" panose="020B0606020202030204" pitchFamily="34" charset="0"/>
                        <a:ea typeface="+mn-ea"/>
                        <a:cs typeface="+mn-cs"/>
                        <a:sym typeface="Arial"/>
                      </a:endParaRPr>
                    </a:p>
                  </a:txBody>
                  <a:tcPr marL="9525" marR="9525" marT="0" marB="0" anchor="ct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50000"/>
                        <a:alpha val="20000"/>
                      </a:schemeClr>
                    </a:solidFill>
                  </a:tcPr>
                </a:tc>
                <a:tc hMerge="1">
                  <a:txBody>
                    <a:bodyPr/>
                    <a:lstStyle/>
                    <a:p>
                      <a:pPr algn="ctr" fontAlgn="b"/>
                      <a:endParaRPr lang="ru-KZ" sz="800" b="0" i="0" u="none" strike="noStrike" cap="none" dirty="0">
                        <a:solidFill>
                          <a:schemeClr val="tx1"/>
                        </a:solidFill>
                        <a:effectLst/>
                        <a:latin typeface="Arial Narrow" panose="020B0606020202030204" pitchFamily="34" charset="0"/>
                        <a:ea typeface="+mn-ea"/>
                        <a:cs typeface="+mn-cs"/>
                        <a:sym typeface="Arial"/>
                      </a:endParaRPr>
                    </a:p>
                  </a:txBody>
                  <a:tcPr marL="9525" marR="9525" marT="0" marB="0" anchor="ct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50000"/>
                        <a:alpha val="20000"/>
                      </a:schemeClr>
                    </a:solidFill>
                  </a:tcPr>
                </a:tc>
                <a:tc hMerge="1">
                  <a:txBody>
                    <a:bodyPr/>
                    <a:lstStyle/>
                    <a:p>
                      <a:pPr algn="ctr" fontAlgn="b"/>
                      <a:endParaRPr lang="ru-KZ" sz="800" b="0" i="0" u="none" strike="noStrike" cap="none" dirty="0">
                        <a:solidFill>
                          <a:schemeClr val="tx1"/>
                        </a:solidFill>
                        <a:effectLst/>
                        <a:latin typeface="Arial Narrow" panose="020B0606020202030204" pitchFamily="34" charset="0"/>
                        <a:ea typeface="+mn-ea"/>
                        <a:cs typeface="+mn-cs"/>
                        <a:sym typeface="Arial"/>
                      </a:endParaRPr>
                    </a:p>
                  </a:txBody>
                  <a:tcPr marL="9525" marR="9525" marT="0" marB="0" anchor="ctr">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50000"/>
                        <a:alpha val="20000"/>
                      </a:schemeClr>
                    </a:solidFill>
                  </a:tcPr>
                </a:tc>
                <a:tc hMerge="1">
                  <a:txBody>
                    <a:bodyPr/>
                    <a:lstStyle/>
                    <a:p>
                      <a:pPr algn="ctr" fontAlgn="ctr"/>
                      <a:endParaRPr lang="ru-KZ" sz="800" b="0" i="0" u="none" strike="noStrike" cap="none" dirty="0">
                        <a:solidFill>
                          <a:srgbClr val="007F76"/>
                        </a:solidFill>
                        <a:effectLst/>
                        <a:latin typeface="Arial Narrow" panose="020B0606020202030204" pitchFamily="34" charset="0"/>
                        <a:ea typeface="+mn-ea"/>
                        <a:cs typeface="+mn-cs"/>
                        <a:sym typeface="Arial"/>
                      </a:endParaRPr>
                    </a:p>
                  </a:txBody>
                  <a:tcPr marL="9525" marR="9525" marT="0" marB="0" anchor="ctr">
                    <a:lnL w="12700" cap="flat" cmpd="sng" algn="ctr">
                      <a:solidFill>
                        <a:schemeClr val="tx1"/>
                      </a:solidFill>
                      <a:prstDash val="solid"/>
                      <a:round/>
                      <a:headEnd type="none" w="med" len="med"/>
                      <a:tailEnd type="none" w="med" len="med"/>
                    </a:lnL>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007F76">
                        <a:alpha val="20000"/>
                      </a:srgbClr>
                    </a:solidFill>
                  </a:tcPr>
                </a:tc>
                <a:tc hMerge="1">
                  <a:txBody>
                    <a:bodyPr/>
                    <a:lstStyle/>
                    <a:p>
                      <a:pPr algn="ctr" fontAlgn="ctr"/>
                      <a:endParaRPr lang="ru-KZ" sz="800" b="0" i="0" u="none" strike="noStrike" cap="none" dirty="0">
                        <a:solidFill>
                          <a:schemeClr val="tx1"/>
                        </a:solidFill>
                        <a:effectLst/>
                        <a:latin typeface="Arial Narrow" panose="020B0606020202030204" pitchFamily="34" charset="0"/>
                        <a:ea typeface="+mn-ea"/>
                        <a:cs typeface="+mn-cs"/>
                        <a:sym typeface="Arial"/>
                      </a:endParaRPr>
                    </a:p>
                  </a:txBody>
                  <a:tcPr marL="9525" marR="9525" marT="0" marB="0" anchor="ct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50000"/>
                        <a:alpha val="20000"/>
                      </a:schemeClr>
                    </a:solidFill>
                  </a:tcPr>
                </a:tc>
                <a:tc hMerge="1">
                  <a:txBody>
                    <a:bodyPr/>
                    <a:lstStyle/>
                    <a:p>
                      <a:pPr algn="ctr" fontAlgn="ctr"/>
                      <a:endParaRPr lang="ru-KZ" sz="800" b="0" i="0" u="none" strike="noStrike" cap="none" dirty="0">
                        <a:solidFill>
                          <a:srgbClr val="007F76"/>
                        </a:solidFill>
                        <a:effectLst/>
                        <a:latin typeface="Arial Narrow" panose="020B0606020202030204" pitchFamily="34" charset="0"/>
                        <a:ea typeface="+mn-ea"/>
                        <a:cs typeface="+mn-cs"/>
                        <a:sym typeface="Arial"/>
                      </a:endParaRPr>
                    </a:p>
                  </a:txBody>
                  <a:tcPr marL="9525" marR="9525" marT="0" marB="0" anchor="ct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007F76">
                        <a:alpha val="20000"/>
                      </a:srgbClr>
                    </a:solidFill>
                  </a:tcPr>
                </a:tc>
                <a:tc hMerge="1">
                  <a:txBody>
                    <a:bodyPr/>
                    <a:lstStyle/>
                    <a:p>
                      <a:pPr algn="ctr" fontAlgn="ctr"/>
                      <a:endParaRPr lang="ru-KZ" sz="800" b="0" i="0" u="none" strike="noStrike" cap="none" dirty="0">
                        <a:solidFill>
                          <a:srgbClr val="007F76"/>
                        </a:solidFill>
                        <a:effectLst/>
                        <a:latin typeface="Arial Narrow" panose="020B0606020202030204" pitchFamily="34" charset="0"/>
                        <a:ea typeface="+mn-ea"/>
                        <a:cs typeface="+mn-cs"/>
                        <a:sym typeface="Arial"/>
                      </a:endParaRPr>
                    </a:p>
                  </a:txBody>
                  <a:tcPr marL="9525" marR="9525" marT="0" marB="0" anchor="ct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007F76">
                        <a:alpha val="20000"/>
                      </a:srgbClr>
                    </a:solidFill>
                  </a:tcPr>
                </a:tc>
                <a:tc hMerge="1">
                  <a:txBody>
                    <a:bodyPr/>
                    <a:lstStyle/>
                    <a:p>
                      <a:pPr algn="ctr" fontAlgn="ctr"/>
                      <a:endParaRPr lang="ru-KZ" sz="800" b="0" i="0" u="none" strike="noStrike" cap="none" dirty="0">
                        <a:solidFill>
                          <a:srgbClr val="007F76"/>
                        </a:solidFill>
                        <a:effectLst/>
                        <a:latin typeface="Arial Narrow" panose="020B0606020202030204" pitchFamily="34" charset="0"/>
                        <a:ea typeface="+mn-ea"/>
                        <a:cs typeface="+mn-cs"/>
                        <a:sym typeface="Arial"/>
                      </a:endParaRPr>
                    </a:p>
                  </a:txBody>
                  <a:tcPr marL="9525" marR="9525" marT="0" marB="0" anchor="ct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007F76">
                        <a:alpha val="20000"/>
                      </a:srgbClr>
                    </a:solidFill>
                  </a:tcPr>
                </a:tc>
                <a:tc hMerge="1">
                  <a:txBody>
                    <a:bodyPr/>
                    <a:lstStyle/>
                    <a:p>
                      <a:pPr algn="ctr" fontAlgn="ctr"/>
                      <a:endParaRPr lang="ru-KZ" sz="800" b="0" i="0" u="none" strike="noStrike" cap="none" dirty="0">
                        <a:solidFill>
                          <a:srgbClr val="007F76"/>
                        </a:solidFill>
                        <a:effectLst/>
                        <a:latin typeface="Arial Narrow" panose="020B0606020202030204" pitchFamily="34" charset="0"/>
                        <a:ea typeface="+mn-ea"/>
                        <a:cs typeface="+mn-cs"/>
                        <a:sym typeface="Arial"/>
                      </a:endParaRPr>
                    </a:p>
                  </a:txBody>
                  <a:tcPr marL="9525" marR="9525" marT="0" marB="0" anchor="ct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007F76">
                        <a:alpha val="20000"/>
                      </a:srgbClr>
                    </a:solidFill>
                  </a:tcPr>
                </a:tc>
                <a:extLst>
                  <a:ext uri="{0D108BD9-81ED-4DB2-BD59-A6C34878D82A}">
                    <a16:rowId xmlns:a16="http://schemas.microsoft.com/office/drawing/2014/main" val="3962794852"/>
                  </a:ext>
                </a:extLst>
              </a:tr>
              <a:tr h="144837">
                <a:tc>
                  <a:txBody>
                    <a:bodyPr/>
                    <a:lstStyle/>
                    <a:p>
                      <a:pPr algn="ctr" fontAlgn="b"/>
                      <a:r>
                        <a:rPr lang="ru-RU" sz="800" u="none" strike="noStrike" dirty="0">
                          <a:solidFill>
                            <a:schemeClr val="accent3">
                              <a:lumMod val="50000"/>
                            </a:schemeClr>
                          </a:solidFill>
                          <a:effectLst/>
                          <a:latin typeface="Arial Narrow" panose="020B0606020202030204" pitchFamily="34" charset="0"/>
                        </a:rPr>
                        <a:t>1</a:t>
                      </a:r>
                      <a:endParaRPr lang="en-US" sz="800" b="0" i="0" u="none" strike="noStrike" dirty="0">
                        <a:solidFill>
                          <a:schemeClr val="accent3">
                            <a:lumMod val="50000"/>
                          </a:schemeClr>
                        </a:solidFill>
                        <a:effectLst/>
                        <a:latin typeface="Arial Narrow" panose="020B0606020202030204" pitchFamily="34" charset="0"/>
                      </a:endParaRPr>
                    </a:p>
                  </a:txBody>
                  <a:tcPr marL="9525" marR="9525" marT="0" marB="0" anchor="ctr">
                    <a:lnT w="12700" cap="flat" cmpd="sng" algn="ctr">
                      <a:solidFill>
                        <a:schemeClr val="tx1"/>
                      </a:solidFill>
                      <a:prstDash val="solid"/>
                      <a:round/>
                      <a:headEnd type="none" w="med" len="med"/>
                      <a:tailEnd type="none" w="med" len="med"/>
                    </a:lnT>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9629-7</a:t>
                      </a:r>
                    </a:p>
                  </a:txBody>
                  <a:tcPr marL="9525" marR="9525" marT="9525" marB="0" anchor="ctr">
                    <a:lnT w="12700" cap="flat" cmpd="sng" algn="ctr">
                      <a:solidFill>
                        <a:schemeClr val="tx1"/>
                      </a:solidFill>
                      <a:prstDash val="solid"/>
                      <a:round/>
                      <a:headEnd type="none" w="med" len="med"/>
                      <a:tailEnd type="none" w="med" len="med"/>
                    </a:lnT>
                    <a:solidFill>
                      <a:schemeClr val="accent6">
                        <a:lumMod val="50000"/>
                        <a:alpha val="1000"/>
                      </a:schemeClr>
                    </a:solidFill>
                  </a:tcPr>
                </a:tc>
                <a:tc>
                  <a:txBody>
                    <a:bodyPr/>
                    <a:lstStyle/>
                    <a:p>
                      <a:pPr marL="72000" algn="l" fontAlgn="ctr"/>
                      <a:r>
                        <a:rPr lang="ru-RU" sz="800" b="0" i="0" u="none" strike="noStrike" dirty="0" err="1">
                          <a:solidFill>
                            <a:srgbClr val="000000"/>
                          </a:solidFill>
                          <a:effectLst/>
                          <a:latin typeface="Arial Narrow" panose="020B0606020202030204" pitchFamily="34" charset="0"/>
                        </a:rPr>
                        <a:t>Әртүрлі</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жұмысты</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атқарушылар</a:t>
                      </a:r>
                      <a:endParaRPr lang="ru-RU" sz="800" b="0" i="0" u="none" strike="noStrike" dirty="0">
                        <a:solidFill>
                          <a:srgbClr val="000000"/>
                        </a:solidFill>
                        <a:effectLst/>
                        <a:latin typeface="Arial Narrow" panose="020B0606020202030204" pitchFamily="34" charset="0"/>
                      </a:endParaRPr>
                    </a:p>
                  </a:txBody>
                  <a:tcPr marL="9525" marR="9525" marT="9525" marB="0" anchor="ctr">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1 291</a:t>
                      </a:r>
                    </a:p>
                  </a:txBody>
                  <a:tcPr marL="9525" marR="9525" marT="9525" marB="0" anchor="ctr">
                    <a:lnL w="12700" cap="flat" cmpd="sng" algn="ctr">
                      <a:solidFill>
                        <a:schemeClr val="tx1"/>
                      </a:solidFill>
                      <a:prstDash val="solid"/>
                      <a:round/>
                      <a:headEnd type="none" w="med" len="med"/>
                      <a:tailEnd type="none" w="med" len="med"/>
                    </a:lnL>
                    <a:lnT w="12700" cap="flat" cmpd="sng" algn="ctr">
                      <a:solidFill>
                        <a:schemeClr val="tx1"/>
                      </a:solidFill>
                      <a:prstDash val="solid"/>
                      <a:round/>
                      <a:headEnd type="none" w="med" len="med"/>
                      <a:tailEnd type="none" w="med" len="med"/>
                    </a:lnT>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105</a:t>
                      </a:r>
                    </a:p>
                  </a:txBody>
                  <a:tcPr marL="9525" marR="9525" marT="9525" marB="0" anchor="ctr">
                    <a:lnT w="12700" cap="flat" cmpd="sng" algn="ctr">
                      <a:solidFill>
                        <a:schemeClr val="tx1"/>
                      </a:solidFill>
                      <a:prstDash val="solid"/>
                      <a:round/>
                      <a:headEnd type="none" w="med" len="med"/>
                      <a:tailEnd type="none" w="med" len="med"/>
                    </a:lnT>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306</a:t>
                      </a:r>
                    </a:p>
                  </a:txBody>
                  <a:tcPr marL="9525" marR="9525" marT="9525" marB="0" anchor="ctr">
                    <a:lnT w="12700" cap="flat" cmpd="sng" algn="ctr">
                      <a:solidFill>
                        <a:schemeClr val="tx1"/>
                      </a:solidFill>
                      <a:prstDash val="solid"/>
                      <a:round/>
                      <a:headEnd type="none" w="med" len="med"/>
                      <a:tailEnd type="none" w="med" len="med"/>
                    </a:lnT>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454</a:t>
                      </a:r>
                    </a:p>
                  </a:txBody>
                  <a:tcPr marL="9525" marR="9525" marT="9525" marB="0" anchor="ctr">
                    <a:lnT w="12700" cap="flat" cmpd="sng" algn="ctr">
                      <a:solidFill>
                        <a:schemeClr val="tx1"/>
                      </a:solidFill>
                      <a:prstDash val="solid"/>
                      <a:round/>
                      <a:headEnd type="none" w="med" len="med"/>
                      <a:tailEnd type="none" w="med" len="med"/>
                    </a:lnT>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426</a:t>
                      </a:r>
                    </a:p>
                  </a:txBody>
                  <a:tcPr marL="9525" marR="9525" marT="9525" marB="0" anchor="ctr">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1 676</a:t>
                      </a:r>
                    </a:p>
                  </a:txBody>
                  <a:tcPr marL="9525" marR="9525" marT="9525" marB="0" anchor="ctr">
                    <a:lnL w="12700" cap="flat" cmpd="sng" algn="ctr">
                      <a:solidFill>
                        <a:schemeClr val="tx1"/>
                      </a:solidFill>
                      <a:prstDash val="solid"/>
                      <a:round/>
                      <a:headEnd type="none" w="med" len="med"/>
                      <a:tailEnd type="none" w="med" len="med"/>
                    </a:lnL>
                    <a:lnT w="12700" cap="flat" cmpd="sng" algn="ctr">
                      <a:solidFill>
                        <a:schemeClr val="tx1"/>
                      </a:solidFill>
                      <a:prstDash val="solid"/>
                      <a:round/>
                      <a:headEnd type="none" w="med" len="med"/>
                      <a:tailEnd type="none" w="med" len="med"/>
                    </a:lnT>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249</a:t>
                      </a:r>
                    </a:p>
                  </a:txBody>
                  <a:tcPr marL="9525" marR="9525" marT="9525" marB="0" anchor="ctr">
                    <a:lnT w="12700" cap="flat" cmpd="sng" algn="ctr">
                      <a:solidFill>
                        <a:schemeClr val="tx1"/>
                      </a:solidFill>
                      <a:prstDash val="solid"/>
                      <a:round/>
                      <a:headEnd type="none" w="med" len="med"/>
                      <a:tailEnd type="none" w="med" len="med"/>
                    </a:lnT>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372</a:t>
                      </a:r>
                    </a:p>
                  </a:txBody>
                  <a:tcPr marL="9525" marR="9525" marT="9525" marB="0" anchor="ctr">
                    <a:lnT w="12700" cap="flat" cmpd="sng" algn="ctr">
                      <a:solidFill>
                        <a:schemeClr val="tx1"/>
                      </a:solidFill>
                      <a:prstDash val="solid"/>
                      <a:round/>
                      <a:headEnd type="none" w="med" len="med"/>
                      <a:tailEnd type="none" w="med" len="med"/>
                    </a:lnT>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524</a:t>
                      </a:r>
                    </a:p>
                  </a:txBody>
                  <a:tcPr marL="9525" marR="9525" marT="9525" marB="0" anchor="ctr">
                    <a:lnT w="12700" cap="flat" cmpd="sng" algn="ctr">
                      <a:solidFill>
                        <a:schemeClr val="tx1"/>
                      </a:solidFill>
                      <a:prstDash val="solid"/>
                      <a:round/>
                      <a:headEnd type="none" w="med" len="med"/>
                      <a:tailEnd type="none" w="med" len="med"/>
                    </a:lnT>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531</a:t>
                      </a:r>
                    </a:p>
                  </a:txBody>
                  <a:tcPr marL="9525" marR="9525" marT="9525" marB="0" anchor="ctr">
                    <a:lnT w="12700" cap="flat" cmpd="sng" algn="ctr">
                      <a:solidFill>
                        <a:schemeClr val="tx1"/>
                      </a:solidFill>
                      <a:prstDash val="solid"/>
                      <a:round/>
                      <a:headEnd type="none" w="med" len="med"/>
                      <a:tailEnd type="none" w="med" len="med"/>
                    </a:lnT>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4,3%</a:t>
                      </a:r>
                    </a:p>
                  </a:txBody>
                  <a:tcPr marL="9525" marR="9525" marT="9525" marB="0" anchor="ctr">
                    <a:lnT w="12700" cap="flat" cmpd="sng" algn="ctr">
                      <a:solidFill>
                        <a:schemeClr val="tx1"/>
                      </a:solidFill>
                      <a:prstDash val="solid"/>
                      <a:round/>
                      <a:headEnd type="none" w="med" len="med"/>
                      <a:tailEnd type="none" w="med" len="med"/>
                    </a:lnT>
                    <a:solidFill>
                      <a:schemeClr val="accent6">
                        <a:lumMod val="50000"/>
                        <a:alpha val="1000"/>
                      </a:schemeClr>
                    </a:solidFill>
                  </a:tcPr>
                </a:tc>
                <a:extLst>
                  <a:ext uri="{0D108BD9-81ED-4DB2-BD59-A6C34878D82A}">
                    <a16:rowId xmlns:a16="http://schemas.microsoft.com/office/drawing/2014/main" val="1781471339"/>
                  </a:ext>
                </a:extLst>
              </a:tr>
              <a:tr h="144837">
                <a:tc>
                  <a:txBody>
                    <a:bodyPr/>
                    <a:lstStyle/>
                    <a:p>
                      <a:pPr algn="ctr" fontAlgn="b"/>
                      <a:r>
                        <a:rPr lang="ru-RU" sz="800" b="0" i="0" u="none" strike="noStrike" dirty="0">
                          <a:solidFill>
                            <a:schemeClr val="accent3">
                              <a:lumMod val="50000"/>
                            </a:schemeClr>
                          </a:solidFill>
                          <a:effectLst/>
                          <a:latin typeface="Arial Narrow" panose="020B0606020202030204" pitchFamily="34" charset="0"/>
                        </a:rPr>
                        <a:t>2</a:t>
                      </a:r>
                      <a:endParaRPr lang="en-US" sz="800" b="0" i="0" u="none" strike="noStrike" dirty="0">
                        <a:solidFill>
                          <a:schemeClr val="accent3">
                            <a:lumMod val="50000"/>
                          </a:schemeClr>
                        </a:solidFill>
                        <a:effectLst/>
                        <a:latin typeface="Arial Narrow" panose="020B0606020202030204" pitchFamily="34" charset="0"/>
                      </a:endParaRPr>
                    </a:p>
                  </a:txBody>
                  <a:tcPr marL="9525" marR="9525" marT="0" marB="0" anchor="ctr">
                    <a:solidFill>
                      <a:schemeClr val="accent3">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3221-0</a:t>
                      </a:r>
                    </a:p>
                  </a:txBody>
                  <a:tcPr marL="9525" marR="9525" marT="9525" marB="0" anchor="ctr">
                    <a:solidFill>
                      <a:schemeClr val="accent3">
                        <a:lumMod val="50000"/>
                        <a:alpha val="20000"/>
                      </a:schemeClr>
                    </a:solidFill>
                  </a:tcPr>
                </a:tc>
                <a:tc>
                  <a:txBody>
                    <a:bodyPr/>
                    <a:lstStyle/>
                    <a:p>
                      <a:pPr marL="72000" algn="l" fontAlgn="ctr"/>
                      <a:r>
                        <a:rPr lang="ru-RU" sz="800" b="0" i="0" u="none" strike="noStrike" dirty="0" err="1">
                          <a:solidFill>
                            <a:srgbClr val="000000"/>
                          </a:solidFill>
                          <a:effectLst/>
                          <a:latin typeface="Arial Narrow" panose="020B0606020202030204" pitchFamily="34" charset="0"/>
                        </a:rPr>
                        <a:t>Күтім</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жөніндегі</a:t>
                      </a:r>
                      <a:r>
                        <a:rPr lang="ru-RU" sz="800" b="0" i="0" u="none" strike="noStrike" dirty="0">
                          <a:solidFill>
                            <a:srgbClr val="000000"/>
                          </a:solidFill>
                          <a:effectLst/>
                          <a:latin typeface="Arial Narrow" panose="020B0606020202030204" pitchFamily="34" charset="0"/>
                        </a:rPr>
                        <a:t> орта </a:t>
                      </a:r>
                      <a:r>
                        <a:rPr lang="ru-RU" sz="800" b="0" i="0" u="none" strike="noStrike" dirty="0" err="1">
                          <a:solidFill>
                            <a:srgbClr val="000000"/>
                          </a:solidFill>
                          <a:effectLst/>
                          <a:latin typeface="Arial Narrow" panose="020B0606020202030204" pitchFamily="34" charset="0"/>
                        </a:rPr>
                        <a:t>медициналық</a:t>
                      </a:r>
                      <a:r>
                        <a:rPr lang="ru-RU" sz="800" b="0" i="0" u="none" strike="noStrike" dirty="0">
                          <a:solidFill>
                            <a:srgbClr val="000000"/>
                          </a:solidFill>
                          <a:effectLst/>
                          <a:latin typeface="Arial Narrow" panose="020B0606020202030204" pitchFamily="34" charset="0"/>
                        </a:rPr>
                        <a:t> персонал</a:t>
                      </a:r>
                    </a:p>
                  </a:txBody>
                  <a:tcPr marL="9525" marR="9525" marT="9525" marB="0" anchor="ctr">
                    <a:lnR w="12700" cap="flat" cmpd="sng" algn="ctr">
                      <a:solidFill>
                        <a:schemeClr val="tx1"/>
                      </a:solidFill>
                      <a:prstDash val="solid"/>
                      <a:round/>
                      <a:headEnd type="none" w="med" len="med"/>
                      <a:tailEnd type="none" w="med" len="med"/>
                    </a:lnR>
                    <a:solidFill>
                      <a:schemeClr val="accent3">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1 101</a:t>
                      </a:r>
                    </a:p>
                  </a:txBody>
                  <a:tcPr marL="9525" marR="9525" marT="9525" marB="0" anchor="ctr">
                    <a:lnL w="12700" cap="flat" cmpd="sng" algn="ctr">
                      <a:solidFill>
                        <a:schemeClr val="tx1"/>
                      </a:solidFill>
                      <a:prstDash val="solid"/>
                      <a:round/>
                      <a:headEnd type="none" w="med" len="med"/>
                      <a:tailEnd type="none" w="med" len="med"/>
                    </a:lnL>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312</a:t>
                      </a:r>
                    </a:p>
                  </a:txBody>
                  <a:tcPr marL="9525" marR="9525" marT="9525" marB="0" anchor="c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246</a:t>
                      </a:r>
                    </a:p>
                  </a:txBody>
                  <a:tcPr marL="9525" marR="9525" marT="9525" marB="0" anchor="c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257</a:t>
                      </a:r>
                    </a:p>
                  </a:txBody>
                  <a:tcPr marL="9525" marR="9525" marT="9525" marB="0" anchor="c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286</a:t>
                      </a:r>
                    </a:p>
                  </a:txBody>
                  <a:tcPr marL="9525" marR="9525" marT="9525" marB="0" anchor="ctr">
                    <a:lnR w="12700" cap="flat" cmpd="sng" algn="ctr">
                      <a:solidFill>
                        <a:schemeClr val="tx1"/>
                      </a:solidFill>
                      <a:prstDash val="solid"/>
                      <a:round/>
                      <a:headEnd type="none" w="med" len="med"/>
                      <a:tailEnd type="none" w="med" len="med"/>
                    </a:ln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1 126</a:t>
                      </a:r>
                    </a:p>
                  </a:txBody>
                  <a:tcPr marL="9525" marR="9525" marT="9525" marB="0" anchor="ctr">
                    <a:lnL w="12700" cap="flat" cmpd="sng" algn="ctr">
                      <a:solidFill>
                        <a:schemeClr val="tx1"/>
                      </a:solidFill>
                      <a:prstDash val="solid"/>
                      <a:round/>
                      <a:headEnd type="none" w="med" len="med"/>
                      <a:tailEnd type="none" w="med" len="med"/>
                    </a:lnL>
                    <a:solidFill>
                      <a:schemeClr val="accent3">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284</a:t>
                      </a:r>
                    </a:p>
                  </a:txBody>
                  <a:tcPr marL="9525" marR="9525" marT="9525" marB="0" anchor="c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284</a:t>
                      </a:r>
                    </a:p>
                  </a:txBody>
                  <a:tcPr marL="9525" marR="9525" marT="9525" marB="0" anchor="ctr">
                    <a:solidFill>
                      <a:schemeClr val="accent3">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294</a:t>
                      </a:r>
                    </a:p>
                  </a:txBody>
                  <a:tcPr marL="9525" marR="9525" marT="9525" marB="0" anchor="ctr">
                    <a:solidFill>
                      <a:schemeClr val="accent3">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264</a:t>
                      </a:r>
                    </a:p>
                  </a:txBody>
                  <a:tcPr marL="9525" marR="9525" marT="9525" marB="0" anchor="ctr">
                    <a:solidFill>
                      <a:schemeClr val="accent3">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2,9%</a:t>
                      </a:r>
                    </a:p>
                  </a:txBody>
                  <a:tcPr marL="9525" marR="9525" marT="9525" marB="0" anchor="ctr">
                    <a:solidFill>
                      <a:schemeClr val="accent3">
                        <a:lumMod val="50000"/>
                        <a:alpha val="20000"/>
                      </a:schemeClr>
                    </a:solidFill>
                  </a:tcPr>
                </a:tc>
                <a:extLst>
                  <a:ext uri="{0D108BD9-81ED-4DB2-BD59-A6C34878D82A}">
                    <a16:rowId xmlns:a16="http://schemas.microsoft.com/office/drawing/2014/main" val="4251926215"/>
                  </a:ext>
                </a:extLst>
              </a:tr>
              <a:tr h="144837">
                <a:tc>
                  <a:txBody>
                    <a:bodyPr/>
                    <a:lstStyle/>
                    <a:p>
                      <a:pPr algn="ctr" fontAlgn="b"/>
                      <a:r>
                        <a:rPr lang="ru-RU" sz="800" b="0" i="0" u="none" strike="noStrike" dirty="0">
                          <a:solidFill>
                            <a:schemeClr val="accent3">
                              <a:lumMod val="50000"/>
                            </a:schemeClr>
                          </a:solidFill>
                          <a:effectLst/>
                          <a:latin typeface="Arial Narrow" panose="020B0606020202030204" pitchFamily="34" charset="0"/>
                        </a:rPr>
                        <a:t>3</a:t>
                      </a:r>
                      <a:endParaRPr lang="en-US" sz="800" b="0" i="0" u="none" strike="noStrike" dirty="0">
                        <a:solidFill>
                          <a:schemeClr val="accent3">
                            <a:lumMod val="50000"/>
                          </a:schemeClr>
                        </a:solidFill>
                        <a:effectLst/>
                        <a:latin typeface="Arial Narrow" panose="020B0606020202030204" pitchFamily="34" charset="0"/>
                      </a:endParaRPr>
                    </a:p>
                  </a:txBody>
                  <a:tcPr marL="9525" marR="9525" marT="0"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9116-0</a:t>
                      </a:r>
                    </a:p>
                  </a:txBody>
                  <a:tcPr marL="9525" marR="9525" marT="9525" marB="0" anchor="ctr">
                    <a:solidFill>
                      <a:schemeClr val="accent6">
                        <a:lumMod val="50000"/>
                        <a:alpha val="1000"/>
                      </a:schemeClr>
                    </a:solidFill>
                  </a:tcPr>
                </a:tc>
                <a:tc>
                  <a:txBody>
                    <a:bodyPr/>
                    <a:lstStyle/>
                    <a:p>
                      <a:pPr marL="72000" algn="l" fontAlgn="ctr"/>
                      <a:r>
                        <a:rPr lang="ru-RU" sz="800" b="0" i="0" u="none" strike="noStrike" dirty="0">
                          <a:solidFill>
                            <a:srgbClr val="000000"/>
                          </a:solidFill>
                          <a:effectLst/>
                          <a:latin typeface="Arial Narrow" panose="020B0606020202030204" pitchFamily="34" charset="0"/>
                        </a:rPr>
                        <a:t>Аула </a:t>
                      </a:r>
                      <a:r>
                        <a:rPr lang="ru-RU" sz="800" b="0" i="0" u="none" strike="noStrike" dirty="0" err="1">
                          <a:solidFill>
                            <a:srgbClr val="000000"/>
                          </a:solidFill>
                          <a:effectLst/>
                          <a:latin typeface="Arial Narrow" panose="020B0606020202030204" pitchFamily="34" charset="0"/>
                        </a:rPr>
                        <a:t>сыпырушылар</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және</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ашық</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аумақтарды</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тазалаушылар</a:t>
                      </a:r>
                      <a:endParaRPr lang="ru-RU" sz="800" b="0" i="0" u="none" strike="noStrike" dirty="0">
                        <a:solidFill>
                          <a:srgbClr val="000000"/>
                        </a:solidFill>
                        <a:effectLst/>
                        <a:latin typeface="Arial Narrow" panose="020B0606020202030204" pitchFamily="34" charset="0"/>
                      </a:endParaRPr>
                    </a:p>
                  </a:txBody>
                  <a:tcPr marL="9525" marR="9525" marT="9525" marB="0" anchor="ctr">
                    <a:lnR w="12700" cap="flat" cmpd="sng" algn="ctr">
                      <a:solidFill>
                        <a:schemeClr val="tx1"/>
                      </a:solidFill>
                      <a:prstDash val="solid"/>
                      <a:round/>
                      <a:headEnd type="none" w="med" len="med"/>
                      <a:tailEnd type="none" w="med" len="med"/>
                    </a:ln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980</a:t>
                      </a:r>
                    </a:p>
                  </a:txBody>
                  <a:tcPr marL="9525" marR="9525" marT="9525" marB="0" anchor="ctr">
                    <a:lnL w="12700" cap="flat" cmpd="sng" algn="ctr">
                      <a:solidFill>
                        <a:schemeClr val="tx1"/>
                      </a:solidFill>
                      <a:prstDash val="solid"/>
                      <a:round/>
                      <a:headEnd type="none" w="med" len="med"/>
                      <a:tailEnd type="none" w="med" len="med"/>
                    </a:lnL>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121</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251</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313</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295</a:t>
                      </a:r>
                    </a:p>
                  </a:txBody>
                  <a:tcPr marL="9525" marR="9525" marT="9525" marB="0" anchor="ctr">
                    <a:lnR w="12700" cap="flat" cmpd="sng" algn="ctr">
                      <a:solidFill>
                        <a:schemeClr val="tx1"/>
                      </a:solidFill>
                      <a:prstDash val="solid"/>
                      <a:round/>
                      <a:headEnd type="none" w="med" len="med"/>
                      <a:tailEnd type="none" w="med" len="med"/>
                    </a:ln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1 043</a:t>
                      </a:r>
                    </a:p>
                  </a:txBody>
                  <a:tcPr marL="9525" marR="9525" marT="9525" marB="0" anchor="ctr">
                    <a:lnL w="12700" cap="flat" cmpd="sng" algn="ctr">
                      <a:solidFill>
                        <a:schemeClr val="tx1"/>
                      </a:solidFill>
                      <a:prstDash val="solid"/>
                      <a:round/>
                      <a:headEnd type="none" w="med" len="med"/>
                      <a:tailEnd type="none" w="med" len="med"/>
                    </a:lnL>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181</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186</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310</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366</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2,7%</a:t>
                      </a:r>
                    </a:p>
                  </a:txBody>
                  <a:tcPr marL="9525" marR="9525" marT="9525" marB="0" anchor="ctr">
                    <a:solidFill>
                      <a:schemeClr val="accent6">
                        <a:lumMod val="50000"/>
                        <a:alpha val="1000"/>
                      </a:schemeClr>
                    </a:solidFill>
                  </a:tcPr>
                </a:tc>
                <a:extLst>
                  <a:ext uri="{0D108BD9-81ED-4DB2-BD59-A6C34878D82A}">
                    <a16:rowId xmlns:a16="http://schemas.microsoft.com/office/drawing/2014/main" val="3433509531"/>
                  </a:ext>
                </a:extLst>
              </a:tr>
              <a:tr h="144837">
                <a:tc>
                  <a:txBody>
                    <a:bodyPr/>
                    <a:lstStyle/>
                    <a:p>
                      <a:pPr algn="ctr" fontAlgn="b"/>
                      <a:r>
                        <a:rPr lang="ru-RU" sz="800" b="0" i="0" u="none" strike="noStrike" dirty="0">
                          <a:solidFill>
                            <a:schemeClr val="accent3">
                              <a:lumMod val="50000"/>
                            </a:schemeClr>
                          </a:solidFill>
                          <a:effectLst/>
                          <a:latin typeface="Arial Narrow" panose="020B0606020202030204" pitchFamily="34" charset="0"/>
                        </a:rPr>
                        <a:t>4</a:t>
                      </a:r>
                      <a:endParaRPr lang="en-US" sz="800" b="0" i="0" u="none" strike="noStrike" dirty="0">
                        <a:solidFill>
                          <a:schemeClr val="accent3">
                            <a:lumMod val="50000"/>
                          </a:schemeClr>
                        </a:solidFill>
                        <a:effectLst/>
                        <a:latin typeface="Arial Narrow" panose="020B0606020202030204" pitchFamily="34" charset="0"/>
                      </a:endParaRPr>
                    </a:p>
                  </a:txBody>
                  <a:tcPr marL="9525" marR="9525" marT="0" marB="0" anchor="ctr">
                    <a:solidFill>
                      <a:schemeClr val="accent3">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8341-1</a:t>
                      </a:r>
                    </a:p>
                  </a:txBody>
                  <a:tcPr marL="9525" marR="9525" marT="9525" marB="0" anchor="ctr">
                    <a:solidFill>
                      <a:schemeClr val="accent3">
                        <a:lumMod val="50000"/>
                        <a:alpha val="20000"/>
                      </a:schemeClr>
                    </a:solidFill>
                  </a:tcPr>
                </a:tc>
                <a:tc>
                  <a:txBody>
                    <a:bodyPr/>
                    <a:lstStyle/>
                    <a:p>
                      <a:pPr marL="72000" algn="l" fontAlgn="ctr"/>
                      <a:r>
                        <a:rPr lang="ru-RU" sz="800" b="0" i="0" u="none" strike="noStrike" dirty="0" err="1">
                          <a:solidFill>
                            <a:srgbClr val="000000"/>
                          </a:solidFill>
                          <a:effectLst/>
                          <a:latin typeface="Arial Narrow" panose="020B0606020202030204" pitchFamily="34" charset="0"/>
                        </a:rPr>
                        <a:t>Тракторшылар</a:t>
                      </a:r>
                      <a:endParaRPr lang="ru-RU" sz="800" b="0" i="0" u="none" strike="noStrike" dirty="0">
                        <a:solidFill>
                          <a:srgbClr val="000000"/>
                        </a:solidFill>
                        <a:effectLst/>
                        <a:latin typeface="Arial Narrow" panose="020B0606020202030204" pitchFamily="34" charset="0"/>
                      </a:endParaRPr>
                    </a:p>
                  </a:txBody>
                  <a:tcPr marL="9525" marR="9525" marT="9525" marB="0" anchor="ctr">
                    <a:lnR w="12700" cap="flat" cmpd="sng" algn="ctr">
                      <a:solidFill>
                        <a:schemeClr val="tx1"/>
                      </a:solidFill>
                      <a:prstDash val="solid"/>
                      <a:round/>
                      <a:headEnd type="none" w="med" len="med"/>
                      <a:tailEnd type="none" w="med" len="med"/>
                    </a:lnR>
                    <a:solidFill>
                      <a:schemeClr val="accent3">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946</a:t>
                      </a:r>
                    </a:p>
                  </a:txBody>
                  <a:tcPr marL="9525" marR="9525" marT="9525" marB="0" anchor="ctr">
                    <a:lnL w="12700" cap="flat" cmpd="sng" algn="ctr">
                      <a:solidFill>
                        <a:schemeClr val="tx1"/>
                      </a:solidFill>
                      <a:prstDash val="solid"/>
                      <a:round/>
                      <a:headEnd type="none" w="med" len="med"/>
                      <a:tailEnd type="none" w="med" len="med"/>
                    </a:lnL>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103</a:t>
                      </a:r>
                    </a:p>
                  </a:txBody>
                  <a:tcPr marL="9525" marR="9525" marT="9525" marB="0" anchor="c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429</a:t>
                      </a:r>
                    </a:p>
                  </a:txBody>
                  <a:tcPr marL="9525" marR="9525" marT="9525" marB="0" anchor="c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291</a:t>
                      </a:r>
                    </a:p>
                  </a:txBody>
                  <a:tcPr marL="9525" marR="9525" marT="9525" marB="0" anchor="c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123</a:t>
                      </a:r>
                    </a:p>
                  </a:txBody>
                  <a:tcPr marL="9525" marR="9525" marT="9525" marB="0" anchor="ctr">
                    <a:lnR w="12700" cap="flat" cmpd="sng" algn="ctr">
                      <a:solidFill>
                        <a:schemeClr val="tx1"/>
                      </a:solidFill>
                      <a:prstDash val="solid"/>
                      <a:round/>
                      <a:headEnd type="none" w="med" len="med"/>
                      <a:tailEnd type="none" w="med" len="med"/>
                    </a:ln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1 036</a:t>
                      </a:r>
                    </a:p>
                  </a:txBody>
                  <a:tcPr marL="9525" marR="9525" marT="9525" marB="0" anchor="ctr">
                    <a:lnL w="12700" cap="flat" cmpd="sng" algn="ctr">
                      <a:solidFill>
                        <a:schemeClr val="tx1"/>
                      </a:solidFill>
                      <a:prstDash val="solid"/>
                      <a:round/>
                      <a:headEnd type="none" w="med" len="med"/>
                      <a:tailEnd type="none" w="med" len="med"/>
                    </a:lnL>
                    <a:solidFill>
                      <a:schemeClr val="accent3">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165</a:t>
                      </a:r>
                    </a:p>
                  </a:txBody>
                  <a:tcPr marL="9525" marR="9525" marT="9525" marB="0" anchor="c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183</a:t>
                      </a:r>
                    </a:p>
                  </a:txBody>
                  <a:tcPr marL="9525" marR="9525" marT="9525" marB="0" anchor="ctr">
                    <a:solidFill>
                      <a:schemeClr val="accent3">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421</a:t>
                      </a:r>
                    </a:p>
                  </a:txBody>
                  <a:tcPr marL="9525" marR="9525" marT="9525" marB="0" anchor="ctr">
                    <a:solidFill>
                      <a:schemeClr val="accent3">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267</a:t>
                      </a:r>
                    </a:p>
                  </a:txBody>
                  <a:tcPr marL="9525" marR="9525" marT="9525" marB="0" anchor="ctr">
                    <a:solidFill>
                      <a:schemeClr val="accent3">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2,7%</a:t>
                      </a:r>
                    </a:p>
                  </a:txBody>
                  <a:tcPr marL="9525" marR="9525" marT="9525" marB="0" anchor="ctr">
                    <a:solidFill>
                      <a:schemeClr val="accent3">
                        <a:lumMod val="50000"/>
                        <a:alpha val="20000"/>
                      </a:schemeClr>
                    </a:solidFill>
                  </a:tcPr>
                </a:tc>
                <a:extLst>
                  <a:ext uri="{0D108BD9-81ED-4DB2-BD59-A6C34878D82A}">
                    <a16:rowId xmlns:a16="http://schemas.microsoft.com/office/drawing/2014/main" val="1108121153"/>
                  </a:ext>
                </a:extLst>
              </a:tr>
              <a:tr h="144837">
                <a:tc>
                  <a:txBody>
                    <a:bodyPr/>
                    <a:lstStyle/>
                    <a:p>
                      <a:pPr algn="ctr" fontAlgn="b"/>
                      <a:r>
                        <a:rPr lang="ru-RU" sz="800" b="0" i="0" u="none" strike="noStrike" dirty="0">
                          <a:solidFill>
                            <a:schemeClr val="accent3">
                              <a:lumMod val="50000"/>
                            </a:schemeClr>
                          </a:solidFill>
                          <a:effectLst/>
                          <a:latin typeface="Arial Narrow" panose="020B0606020202030204" pitchFamily="34" charset="0"/>
                        </a:rPr>
                        <a:t>5</a:t>
                      </a:r>
                      <a:endParaRPr lang="en-US" sz="800" b="0" i="0" u="none" strike="noStrike" dirty="0">
                        <a:solidFill>
                          <a:schemeClr val="accent3">
                            <a:lumMod val="50000"/>
                          </a:schemeClr>
                        </a:solidFill>
                        <a:effectLst/>
                        <a:latin typeface="Arial Narrow" panose="020B0606020202030204" pitchFamily="34" charset="0"/>
                      </a:endParaRPr>
                    </a:p>
                  </a:txBody>
                  <a:tcPr marL="9525" marR="9525" marT="0"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8322-2</a:t>
                      </a:r>
                    </a:p>
                  </a:txBody>
                  <a:tcPr marL="9525" marR="9525" marT="9525" marB="0" anchor="ctr">
                    <a:solidFill>
                      <a:schemeClr val="accent6">
                        <a:lumMod val="50000"/>
                        <a:alpha val="1000"/>
                      </a:schemeClr>
                    </a:solidFill>
                  </a:tcPr>
                </a:tc>
                <a:tc>
                  <a:txBody>
                    <a:bodyPr/>
                    <a:lstStyle/>
                    <a:p>
                      <a:pPr marL="72000" algn="l" fontAlgn="ctr"/>
                      <a:r>
                        <a:rPr lang="ru-RU" sz="800" b="0" i="0" u="none" strike="noStrike" dirty="0">
                          <a:solidFill>
                            <a:srgbClr val="000000"/>
                          </a:solidFill>
                          <a:effectLst/>
                          <a:latin typeface="Arial Narrow" panose="020B0606020202030204" pitchFamily="34" charset="0"/>
                        </a:rPr>
                        <a:t>Жеке </a:t>
                      </a:r>
                      <a:r>
                        <a:rPr lang="ru-RU" sz="800" b="0" i="0" u="none" strike="noStrike" dirty="0" err="1">
                          <a:solidFill>
                            <a:srgbClr val="000000"/>
                          </a:solidFill>
                          <a:effectLst/>
                          <a:latin typeface="Arial Narrow" panose="020B0606020202030204" pitchFamily="34" charset="0"/>
                        </a:rPr>
                        <a:t>жүргізушілер</a:t>
                      </a:r>
                      <a:r>
                        <a:rPr lang="ru-RU" sz="800" b="0" i="0" u="none" strike="noStrike" dirty="0">
                          <a:solidFill>
                            <a:srgbClr val="000000"/>
                          </a:solidFill>
                          <a:effectLst/>
                          <a:latin typeface="Arial Narrow" panose="020B0606020202030204" pitchFamily="34" charset="0"/>
                        </a:rPr>
                        <a:t> мен </a:t>
                      </a:r>
                      <a:r>
                        <a:rPr lang="ru-RU" sz="800" b="0" i="0" u="none" strike="noStrike" dirty="0" err="1">
                          <a:solidFill>
                            <a:srgbClr val="000000"/>
                          </a:solidFill>
                          <a:effectLst/>
                          <a:latin typeface="Arial Narrow" panose="020B0606020202030204" pitchFamily="34" charset="0"/>
                        </a:rPr>
                        <a:t>шопырлар</a:t>
                      </a:r>
                      <a:endParaRPr lang="ru-RU" sz="800" b="0" i="0" u="none" strike="noStrike" dirty="0">
                        <a:solidFill>
                          <a:srgbClr val="000000"/>
                        </a:solidFill>
                        <a:effectLst/>
                        <a:latin typeface="Arial Narrow" panose="020B0606020202030204" pitchFamily="34" charset="0"/>
                      </a:endParaRPr>
                    </a:p>
                  </a:txBody>
                  <a:tcPr marL="9525" marR="9525" marT="9525" marB="0" anchor="ctr">
                    <a:lnR w="12700" cap="flat" cmpd="sng" algn="ctr">
                      <a:solidFill>
                        <a:schemeClr val="tx1"/>
                      </a:solidFill>
                      <a:prstDash val="solid"/>
                      <a:round/>
                      <a:headEnd type="none" w="med" len="med"/>
                      <a:tailEnd type="none" w="med" len="med"/>
                    </a:ln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872</a:t>
                      </a:r>
                    </a:p>
                  </a:txBody>
                  <a:tcPr marL="9525" marR="9525" marT="9525" marB="0" anchor="ctr">
                    <a:lnL w="12700" cap="flat" cmpd="sng" algn="ctr">
                      <a:solidFill>
                        <a:schemeClr val="tx1"/>
                      </a:solidFill>
                      <a:prstDash val="solid"/>
                      <a:round/>
                      <a:headEnd type="none" w="med" len="med"/>
                      <a:tailEnd type="none" w="med" len="med"/>
                    </a:lnL>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168</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275</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241</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188</a:t>
                      </a:r>
                    </a:p>
                  </a:txBody>
                  <a:tcPr marL="9525" marR="9525" marT="9525" marB="0" anchor="ctr">
                    <a:lnR w="12700" cap="flat" cmpd="sng" algn="ctr">
                      <a:solidFill>
                        <a:schemeClr val="tx1"/>
                      </a:solidFill>
                      <a:prstDash val="solid"/>
                      <a:round/>
                      <a:headEnd type="none" w="med" len="med"/>
                      <a:tailEnd type="none" w="med" len="med"/>
                    </a:ln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955</a:t>
                      </a:r>
                    </a:p>
                  </a:txBody>
                  <a:tcPr marL="9525" marR="9525" marT="9525" marB="0" anchor="ctr">
                    <a:lnL w="12700" cap="flat" cmpd="sng" algn="ctr">
                      <a:solidFill>
                        <a:schemeClr val="tx1"/>
                      </a:solidFill>
                      <a:prstDash val="solid"/>
                      <a:round/>
                      <a:headEnd type="none" w="med" len="med"/>
                      <a:tailEnd type="none" w="med" len="med"/>
                    </a:lnL>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228</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192</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277</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258</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2,5%</a:t>
                      </a:r>
                    </a:p>
                  </a:txBody>
                  <a:tcPr marL="9525" marR="9525" marT="9525" marB="0" anchor="ctr">
                    <a:solidFill>
                      <a:schemeClr val="accent6">
                        <a:lumMod val="50000"/>
                        <a:alpha val="1000"/>
                      </a:schemeClr>
                    </a:solidFill>
                  </a:tcPr>
                </a:tc>
                <a:extLst>
                  <a:ext uri="{0D108BD9-81ED-4DB2-BD59-A6C34878D82A}">
                    <a16:rowId xmlns:a16="http://schemas.microsoft.com/office/drawing/2014/main" val="3859109263"/>
                  </a:ext>
                </a:extLst>
              </a:tr>
              <a:tr h="144837">
                <a:tc>
                  <a:txBody>
                    <a:bodyPr/>
                    <a:lstStyle/>
                    <a:p>
                      <a:pPr algn="ctr" fontAlgn="b"/>
                      <a:r>
                        <a:rPr lang="ru-RU" sz="800" b="0" i="0" u="none" strike="noStrike" dirty="0">
                          <a:solidFill>
                            <a:schemeClr val="accent3">
                              <a:lumMod val="50000"/>
                            </a:schemeClr>
                          </a:solidFill>
                          <a:effectLst/>
                          <a:latin typeface="Arial Narrow" panose="020B0606020202030204" pitchFamily="34" charset="0"/>
                        </a:rPr>
                        <a:t>6</a:t>
                      </a:r>
                      <a:endParaRPr lang="en-US" sz="800" b="0" i="0" u="none" strike="noStrike" dirty="0">
                        <a:solidFill>
                          <a:schemeClr val="accent3">
                            <a:lumMod val="50000"/>
                          </a:schemeClr>
                        </a:solidFill>
                        <a:effectLst/>
                        <a:latin typeface="Arial Narrow" panose="020B0606020202030204" pitchFamily="34" charset="0"/>
                      </a:endParaRPr>
                    </a:p>
                  </a:txBody>
                  <a:tcPr marL="9525" marR="9525" marT="0" marB="0" anchor="ctr">
                    <a:solidFill>
                      <a:schemeClr val="accent3">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2350-3</a:t>
                      </a:r>
                    </a:p>
                  </a:txBody>
                  <a:tcPr marL="9525" marR="9525" marT="9525" marB="0" anchor="ctr">
                    <a:solidFill>
                      <a:schemeClr val="accent3">
                        <a:lumMod val="50000"/>
                        <a:alpha val="20000"/>
                      </a:schemeClr>
                    </a:solidFill>
                  </a:tcPr>
                </a:tc>
                <a:tc>
                  <a:txBody>
                    <a:bodyPr/>
                    <a:lstStyle/>
                    <a:p>
                      <a:pPr marL="72000" algn="l" fontAlgn="ctr"/>
                      <a:r>
                        <a:rPr lang="ru-RU" sz="800" b="0" i="0" u="none" strike="noStrike" dirty="0" err="1">
                          <a:solidFill>
                            <a:srgbClr val="000000"/>
                          </a:solidFill>
                          <a:effectLst/>
                          <a:latin typeface="Arial Narrow" panose="020B0606020202030204" pitchFamily="34" charset="0"/>
                        </a:rPr>
                        <a:t>Қоғамдық</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ғылымдар</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бойынша</a:t>
                      </a:r>
                      <a:r>
                        <a:rPr lang="ru-RU" sz="800" b="0" i="0" u="none" strike="noStrike" dirty="0">
                          <a:solidFill>
                            <a:srgbClr val="000000"/>
                          </a:solidFill>
                          <a:effectLst/>
                          <a:latin typeface="Arial Narrow" panose="020B0606020202030204" pitchFamily="34" charset="0"/>
                        </a:rPr>
                        <a:t> орта </a:t>
                      </a:r>
                      <a:r>
                        <a:rPr lang="ru-RU" sz="800" b="0" i="0" u="none" strike="noStrike" dirty="0" err="1">
                          <a:solidFill>
                            <a:srgbClr val="000000"/>
                          </a:solidFill>
                          <a:effectLst/>
                          <a:latin typeface="Arial Narrow" panose="020B0606020202030204" pitchFamily="34" charset="0"/>
                        </a:rPr>
                        <a:t>мектеп</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мұғалімдері</a:t>
                      </a:r>
                      <a:endParaRPr lang="ru-RU" sz="800" b="0" i="0" u="none" strike="noStrike" dirty="0">
                        <a:solidFill>
                          <a:srgbClr val="000000"/>
                        </a:solidFill>
                        <a:effectLst/>
                        <a:latin typeface="Arial Narrow" panose="020B0606020202030204" pitchFamily="34" charset="0"/>
                      </a:endParaRPr>
                    </a:p>
                  </a:txBody>
                  <a:tcPr marL="9525" marR="9525" marT="9525" marB="0" anchor="ctr">
                    <a:lnR w="12700" cap="flat" cmpd="sng" algn="ctr">
                      <a:solidFill>
                        <a:schemeClr val="tx1"/>
                      </a:solidFill>
                      <a:prstDash val="solid"/>
                      <a:round/>
                      <a:headEnd type="none" w="med" len="med"/>
                      <a:tailEnd type="none" w="med" len="med"/>
                    </a:lnR>
                    <a:solidFill>
                      <a:schemeClr val="accent3">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884</a:t>
                      </a:r>
                    </a:p>
                  </a:txBody>
                  <a:tcPr marL="9525" marR="9525" marT="9525" marB="0" anchor="ctr">
                    <a:lnL w="12700" cap="flat" cmpd="sng" algn="ctr">
                      <a:solidFill>
                        <a:schemeClr val="tx1"/>
                      </a:solidFill>
                      <a:prstDash val="solid"/>
                      <a:round/>
                      <a:headEnd type="none" w="med" len="med"/>
                      <a:tailEnd type="none" w="med" len="med"/>
                    </a:lnL>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73</a:t>
                      </a:r>
                    </a:p>
                  </a:txBody>
                  <a:tcPr marL="9525" marR="9525" marT="9525" marB="0" anchor="c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91</a:t>
                      </a:r>
                    </a:p>
                  </a:txBody>
                  <a:tcPr marL="9525" marR="9525" marT="9525" marB="0" anchor="c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581</a:t>
                      </a:r>
                    </a:p>
                  </a:txBody>
                  <a:tcPr marL="9525" marR="9525" marT="9525" marB="0" anchor="c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139</a:t>
                      </a:r>
                    </a:p>
                  </a:txBody>
                  <a:tcPr marL="9525" marR="9525" marT="9525" marB="0" anchor="ctr">
                    <a:lnR w="12700" cap="flat" cmpd="sng" algn="ctr">
                      <a:solidFill>
                        <a:schemeClr val="tx1"/>
                      </a:solidFill>
                      <a:prstDash val="solid"/>
                      <a:round/>
                      <a:headEnd type="none" w="med" len="med"/>
                      <a:tailEnd type="none" w="med" len="med"/>
                    </a:ln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916</a:t>
                      </a:r>
                    </a:p>
                  </a:txBody>
                  <a:tcPr marL="9525" marR="9525" marT="9525" marB="0" anchor="ctr">
                    <a:lnL w="12700" cap="flat" cmpd="sng" algn="ctr">
                      <a:solidFill>
                        <a:schemeClr val="tx1"/>
                      </a:solidFill>
                      <a:prstDash val="solid"/>
                      <a:round/>
                      <a:headEnd type="none" w="med" len="med"/>
                      <a:tailEnd type="none" w="med" len="med"/>
                    </a:lnL>
                    <a:solidFill>
                      <a:schemeClr val="accent3">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144</a:t>
                      </a:r>
                    </a:p>
                  </a:txBody>
                  <a:tcPr marL="9525" marR="9525" marT="9525" marB="0" anchor="c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168</a:t>
                      </a:r>
                    </a:p>
                  </a:txBody>
                  <a:tcPr marL="9525" marR="9525" marT="9525" marB="0" anchor="ctr">
                    <a:solidFill>
                      <a:schemeClr val="accent3">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161</a:t>
                      </a:r>
                    </a:p>
                  </a:txBody>
                  <a:tcPr marL="9525" marR="9525" marT="9525" marB="0" anchor="ctr">
                    <a:solidFill>
                      <a:schemeClr val="accent3">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443</a:t>
                      </a:r>
                    </a:p>
                  </a:txBody>
                  <a:tcPr marL="9525" marR="9525" marT="9525" marB="0" anchor="ctr">
                    <a:solidFill>
                      <a:schemeClr val="accent3">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2,4%</a:t>
                      </a:r>
                    </a:p>
                  </a:txBody>
                  <a:tcPr marL="9525" marR="9525" marT="9525" marB="0" anchor="ctr">
                    <a:solidFill>
                      <a:schemeClr val="accent3">
                        <a:lumMod val="50000"/>
                        <a:alpha val="20000"/>
                      </a:schemeClr>
                    </a:solidFill>
                  </a:tcPr>
                </a:tc>
                <a:extLst>
                  <a:ext uri="{0D108BD9-81ED-4DB2-BD59-A6C34878D82A}">
                    <a16:rowId xmlns:a16="http://schemas.microsoft.com/office/drawing/2014/main" val="614668957"/>
                  </a:ext>
                </a:extLst>
              </a:tr>
              <a:tr h="144837">
                <a:tc>
                  <a:txBody>
                    <a:bodyPr/>
                    <a:lstStyle/>
                    <a:p>
                      <a:pPr algn="ctr" fontAlgn="b"/>
                      <a:r>
                        <a:rPr lang="ru-RU" sz="800" b="0" i="0" u="none" strike="noStrike" dirty="0">
                          <a:solidFill>
                            <a:schemeClr val="accent3">
                              <a:lumMod val="50000"/>
                            </a:schemeClr>
                          </a:solidFill>
                          <a:effectLst/>
                          <a:latin typeface="Arial Narrow" panose="020B0606020202030204" pitchFamily="34" charset="0"/>
                        </a:rPr>
                        <a:t>7</a:t>
                      </a:r>
                      <a:endParaRPr lang="en-US" sz="800" b="0" i="0" u="none" strike="noStrike" dirty="0">
                        <a:solidFill>
                          <a:schemeClr val="accent3">
                            <a:lumMod val="50000"/>
                          </a:schemeClr>
                        </a:solidFill>
                        <a:effectLst/>
                        <a:latin typeface="Arial Narrow" panose="020B0606020202030204" pitchFamily="34" charset="0"/>
                      </a:endParaRPr>
                    </a:p>
                  </a:txBody>
                  <a:tcPr marL="9525" marR="9525" marT="0"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7239-2</a:t>
                      </a:r>
                    </a:p>
                  </a:txBody>
                  <a:tcPr marL="9525" marR="9525" marT="9525" marB="0" anchor="ctr">
                    <a:solidFill>
                      <a:schemeClr val="accent6">
                        <a:lumMod val="50000"/>
                        <a:alpha val="1000"/>
                      </a:schemeClr>
                    </a:solidFill>
                  </a:tcPr>
                </a:tc>
                <a:tc>
                  <a:txBody>
                    <a:bodyPr/>
                    <a:lstStyle/>
                    <a:p>
                      <a:pPr marL="72000" algn="l" fontAlgn="ctr"/>
                      <a:r>
                        <a:rPr lang="ru-RU" sz="800" b="0" i="0" u="none" strike="noStrike" dirty="0" err="1">
                          <a:solidFill>
                            <a:srgbClr val="000000"/>
                          </a:solidFill>
                          <a:effectLst/>
                          <a:latin typeface="Arial Narrow" panose="020B0606020202030204" pitchFamily="34" charset="0"/>
                        </a:rPr>
                        <a:t>Өнеркәсіптік</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жабдықтардың</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слесарлары</a:t>
                      </a:r>
                      <a:endParaRPr lang="ru-RU" sz="800" b="0" i="0" u="none" strike="noStrike" dirty="0">
                        <a:solidFill>
                          <a:srgbClr val="000000"/>
                        </a:solidFill>
                        <a:effectLst/>
                        <a:latin typeface="Arial Narrow" panose="020B0606020202030204" pitchFamily="34" charset="0"/>
                      </a:endParaRPr>
                    </a:p>
                  </a:txBody>
                  <a:tcPr marL="9525" marR="9525" marT="9525" marB="0" anchor="ctr">
                    <a:lnR w="12700" cap="flat" cmpd="sng" algn="ctr">
                      <a:solidFill>
                        <a:schemeClr val="tx1"/>
                      </a:solidFill>
                      <a:prstDash val="solid"/>
                      <a:round/>
                      <a:headEnd type="none" w="med" len="med"/>
                      <a:tailEnd type="none" w="med" len="med"/>
                    </a:ln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948</a:t>
                      </a:r>
                    </a:p>
                  </a:txBody>
                  <a:tcPr marL="9525" marR="9525" marT="9525" marB="0" anchor="ctr">
                    <a:lnL w="12700" cap="flat" cmpd="sng" algn="ctr">
                      <a:solidFill>
                        <a:schemeClr val="tx1"/>
                      </a:solidFill>
                      <a:prstDash val="solid"/>
                      <a:round/>
                      <a:headEnd type="none" w="med" len="med"/>
                      <a:tailEnd type="none" w="med" len="med"/>
                    </a:lnL>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221</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233</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260</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234</a:t>
                      </a:r>
                    </a:p>
                  </a:txBody>
                  <a:tcPr marL="9525" marR="9525" marT="9525" marB="0" anchor="ctr">
                    <a:lnR w="12700" cap="flat" cmpd="sng" algn="ctr">
                      <a:solidFill>
                        <a:schemeClr val="tx1"/>
                      </a:solidFill>
                      <a:prstDash val="solid"/>
                      <a:round/>
                      <a:headEnd type="none" w="med" len="med"/>
                      <a:tailEnd type="none" w="med" len="med"/>
                    </a:ln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854</a:t>
                      </a:r>
                    </a:p>
                  </a:txBody>
                  <a:tcPr marL="9525" marR="9525" marT="9525" marB="0" anchor="ctr">
                    <a:lnL w="12700" cap="flat" cmpd="sng" algn="ctr">
                      <a:solidFill>
                        <a:schemeClr val="tx1"/>
                      </a:solidFill>
                      <a:prstDash val="solid"/>
                      <a:round/>
                      <a:headEnd type="none" w="med" len="med"/>
                      <a:tailEnd type="none" w="med" len="med"/>
                    </a:lnL>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186</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207</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233</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228</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2,2%</a:t>
                      </a:r>
                    </a:p>
                  </a:txBody>
                  <a:tcPr marL="9525" marR="9525" marT="9525" marB="0" anchor="ctr">
                    <a:solidFill>
                      <a:schemeClr val="accent6">
                        <a:lumMod val="50000"/>
                        <a:alpha val="1000"/>
                      </a:schemeClr>
                    </a:solidFill>
                  </a:tcPr>
                </a:tc>
                <a:extLst>
                  <a:ext uri="{0D108BD9-81ED-4DB2-BD59-A6C34878D82A}">
                    <a16:rowId xmlns:a16="http://schemas.microsoft.com/office/drawing/2014/main" val="3006779909"/>
                  </a:ext>
                </a:extLst>
              </a:tr>
              <a:tr h="144837">
                <a:tc>
                  <a:txBody>
                    <a:bodyPr/>
                    <a:lstStyle/>
                    <a:p>
                      <a:pPr algn="ctr" fontAlgn="b"/>
                      <a:r>
                        <a:rPr lang="ru-RU" sz="800" b="0" i="0" u="none" strike="noStrike" dirty="0">
                          <a:solidFill>
                            <a:schemeClr val="accent3">
                              <a:lumMod val="50000"/>
                            </a:schemeClr>
                          </a:solidFill>
                          <a:effectLst/>
                          <a:latin typeface="Arial Narrow" panose="020B0606020202030204" pitchFamily="34" charset="0"/>
                        </a:rPr>
                        <a:t>8</a:t>
                      </a:r>
                      <a:endParaRPr lang="en-US" sz="800" b="0" i="0" u="none" strike="noStrike" dirty="0">
                        <a:solidFill>
                          <a:schemeClr val="accent3">
                            <a:lumMod val="50000"/>
                          </a:schemeClr>
                        </a:solidFill>
                        <a:effectLst/>
                        <a:latin typeface="Arial Narrow" panose="020B0606020202030204" pitchFamily="34" charset="0"/>
                      </a:endParaRPr>
                    </a:p>
                  </a:txBody>
                  <a:tcPr marL="9525" marR="9525" marT="0" marB="0" anchor="ctr">
                    <a:solidFill>
                      <a:schemeClr val="accent3">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7413-2</a:t>
                      </a:r>
                    </a:p>
                  </a:txBody>
                  <a:tcPr marL="9525" marR="9525" marT="9525" marB="0" anchor="ctr">
                    <a:solidFill>
                      <a:schemeClr val="accent3">
                        <a:lumMod val="50000"/>
                        <a:alpha val="20000"/>
                      </a:schemeClr>
                    </a:solidFill>
                  </a:tcPr>
                </a:tc>
                <a:tc>
                  <a:txBody>
                    <a:bodyPr/>
                    <a:lstStyle/>
                    <a:p>
                      <a:pPr marL="72000" algn="l" fontAlgn="ctr"/>
                      <a:r>
                        <a:rPr lang="ru-RU" sz="800" b="0" i="0" u="none" strike="noStrike" dirty="0" err="1">
                          <a:solidFill>
                            <a:srgbClr val="000000"/>
                          </a:solidFill>
                          <a:effectLst/>
                          <a:latin typeface="Arial Narrow" panose="020B0606020202030204" pitchFamily="34" charset="0"/>
                        </a:rPr>
                        <a:t>Жоғары</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вольтты</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электр</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тізбектері</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бойынша</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жөндеушілер</a:t>
                      </a:r>
                      <a:r>
                        <a:rPr lang="ru-RU" sz="800" b="0" i="0" u="none" strike="noStrike" dirty="0">
                          <a:solidFill>
                            <a:srgbClr val="000000"/>
                          </a:solidFill>
                          <a:effectLst/>
                          <a:latin typeface="Arial Narrow" panose="020B0606020202030204" pitchFamily="34" charset="0"/>
                        </a:rPr>
                        <a:t> ж/е </a:t>
                      </a:r>
                      <a:r>
                        <a:rPr lang="ru-RU" sz="800" b="0" i="0" u="none" strike="noStrike" dirty="0" err="1">
                          <a:solidFill>
                            <a:srgbClr val="000000"/>
                          </a:solidFill>
                          <a:effectLst/>
                          <a:latin typeface="Arial Narrow" panose="020B0606020202030204" pitchFamily="34" charset="0"/>
                        </a:rPr>
                        <a:t>электрмонтерлер</a:t>
                      </a:r>
                      <a:endParaRPr lang="ru-RU" sz="800" b="0" i="0" u="none" strike="noStrike" dirty="0">
                        <a:solidFill>
                          <a:srgbClr val="000000"/>
                        </a:solidFill>
                        <a:effectLst/>
                        <a:latin typeface="Arial Narrow" panose="020B0606020202030204" pitchFamily="34" charset="0"/>
                      </a:endParaRPr>
                    </a:p>
                  </a:txBody>
                  <a:tcPr marL="9525" marR="9525" marT="9525" marB="0" anchor="ctr">
                    <a:lnR w="12700" cap="flat" cmpd="sng" algn="ctr">
                      <a:solidFill>
                        <a:schemeClr val="tx1"/>
                      </a:solidFill>
                      <a:prstDash val="solid"/>
                      <a:round/>
                      <a:headEnd type="none" w="med" len="med"/>
                      <a:tailEnd type="none" w="med" len="med"/>
                    </a:lnR>
                    <a:solidFill>
                      <a:schemeClr val="accent3">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473</a:t>
                      </a:r>
                    </a:p>
                  </a:txBody>
                  <a:tcPr marL="9525" marR="9525" marT="9525" marB="0" anchor="ctr">
                    <a:lnL w="12700" cap="flat" cmpd="sng" algn="ctr">
                      <a:solidFill>
                        <a:schemeClr val="tx1"/>
                      </a:solidFill>
                      <a:prstDash val="solid"/>
                      <a:round/>
                      <a:headEnd type="none" w="med" len="med"/>
                      <a:tailEnd type="none" w="med" len="med"/>
                    </a:lnL>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108</a:t>
                      </a:r>
                    </a:p>
                  </a:txBody>
                  <a:tcPr marL="9525" marR="9525" marT="9525" marB="0" anchor="c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121</a:t>
                      </a:r>
                    </a:p>
                  </a:txBody>
                  <a:tcPr marL="9525" marR="9525" marT="9525" marB="0" anchor="c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163</a:t>
                      </a:r>
                    </a:p>
                  </a:txBody>
                  <a:tcPr marL="9525" marR="9525" marT="9525" marB="0" anchor="c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81</a:t>
                      </a:r>
                    </a:p>
                  </a:txBody>
                  <a:tcPr marL="9525" marR="9525" marT="9525" marB="0" anchor="ctr">
                    <a:lnR w="12700" cap="flat" cmpd="sng" algn="ctr">
                      <a:solidFill>
                        <a:schemeClr val="tx1"/>
                      </a:solidFill>
                      <a:prstDash val="solid"/>
                      <a:round/>
                      <a:headEnd type="none" w="med" len="med"/>
                      <a:tailEnd type="none" w="med" len="med"/>
                    </a:ln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706</a:t>
                      </a:r>
                    </a:p>
                  </a:txBody>
                  <a:tcPr marL="9525" marR="9525" marT="9525" marB="0" anchor="ctr">
                    <a:lnL w="12700" cap="flat" cmpd="sng" algn="ctr">
                      <a:solidFill>
                        <a:schemeClr val="tx1"/>
                      </a:solidFill>
                      <a:prstDash val="solid"/>
                      <a:round/>
                      <a:headEnd type="none" w="med" len="med"/>
                      <a:tailEnd type="none" w="med" len="med"/>
                    </a:lnL>
                    <a:solidFill>
                      <a:schemeClr val="accent3">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192</a:t>
                      </a:r>
                    </a:p>
                  </a:txBody>
                  <a:tcPr marL="9525" marR="9525" marT="9525" marB="0" anchor="c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164</a:t>
                      </a:r>
                    </a:p>
                  </a:txBody>
                  <a:tcPr marL="9525" marR="9525" marT="9525" marB="0" anchor="ctr">
                    <a:solidFill>
                      <a:schemeClr val="accent3">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186</a:t>
                      </a:r>
                    </a:p>
                  </a:txBody>
                  <a:tcPr marL="9525" marR="9525" marT="9525" marB="0" anchor="ctr">
                    <a:solidFill>
                      <a:schemeClr val="accent3">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164</a:t>
                      </a:r>
                    </a:p>
                  </a:txBody>
                  <a:tcPr marL="9525" marR="9525" marT="9525" marB="0" anchor="ctr">
                    <a:solidFill>
                      <a:schemeClr val="accent3">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1,8%</a:t>
                      </a:r>
                    </a:p>
                  </a:txBody>
                  <a:tcPr marL="9525" marR="9525" marT="9525" marB="0" anchor="ctr">
                    <a:solidFill>
                      <a:schemeClr val="accent3">
                        <a:lumMod val="50000"/>
                        <a:alpha val="20000"/>
                      </a:schemeClr>
                    </a:solidFill>
                  </a:tcPr>
                </a:tc>
                <a:extLst>
                  <a:ext uri="{0D108BD9-81ED-4DB2-BD59-A6C34878D82A}">
                    <a16:rowId xmlns:a16="http://schemas.microsoft.com/office/drawing/2014/main" val="967742410"/>
                  </a:ext>
                </a:extLst>
              </a:tr>
              <a:tr h="144837">
                <a:tc>
                  <a:txBody>
                    <a:bodyPr/>
                    <a:lstStyle/>
                    <a:p>
                      <a:pPr algn="ctr" fontAlgn="b"/>
                      <a:r>
                        <a:rPr lang="ru-RU" sz="800" b="0" i="0" u="none" strike="noStrike" dirty="0">
                          <a:solidFill>
                            <a:schemeClr val="accent3">
                              <a:lumMod val="50000"/>
                            </a:schemeClr>
                          </a:solidFill>
                          <a:effectLst/>
                          <a:latin typeface="Arial Narrow" panose="020B0606020202030204" pitchFamily="34" charset="0"/>
                        </a:rPr>
                        <a:t>9</a:t>
                      </a:r>
                      <a:endParaRPr lang="en-US" sz="800" b="0" i="0" u="none" strike="noStrike" dirty="0">
                        <a:solidFill>
                          <a:schemeClr val="accent3">
                            <a:lumMod val="50000"/>
                          </a:schemeClr>
                        </a:solidFill>
                        <a:effectLst/>
                        <a:latin typeface="Arial Narrow" panose="020B0606020202030204" pitchFamily="34" charset="0"/>
                      </a:endParaRPr>
                    </a:p>
                  </a:txBody>
                  <a:tcPr marL="9525" marR="9525" marT="0"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5120-9</a:t>
                      </a:r>
                    </a:p>
                  </a:txBody>
                  <a:tcPr marL="9525" marR="9525" marT="9525" marB="0" anchor="ctr">
                    <a:solidFill>
                      <a:schemeClr val="accent6">
                        <a:lumMod val="50000"/>
                        <a:alpha val="1000"/>
                      </a:schemeClr>
                    </a:solidFill>
                  </a:tcPr>
                </a:tc>
                <a:tc>
                  <a:txBody>
                    <a:bodyPr/>
                    <a:lstStyle/>
                    <a:p>
                      <a:pPr marL="72000" algn="l" fontAlgn="ctr"/>
                      <a:r>
                        <a:rPr lang="ru-RU" sz="800" b="0" i="0" u="none" strike="noStrike" dirty="0" err="1">
                          <a:solidFill>
                            <a:srgbClr val="000000"/>
                          </a:solidFill>
                          <a:effectLst/>
                          <a:latin typeface="Arial Narrow" panose="020B0606020202030204" pitchFamily="34" charset="0"/>
                        </a:rPr>
                        <a:t>Аспаздар</a:t>
                      </a:r>
                      <a:endParaRPr lang="ru-RU" sz="800" b="0" i="0" u="none" strike="noStrike" dirty="0">
                        <a:solidFill>
                          <a:srgbClr val="000000"/>
                        </a:solidFill>
                        <a:effectLst/>
                        <a:latin typeface="Arial Narrow" panose="020B0606020202030204" pitchFamily="34" charset="0"/>
                      </a:endParaRPr>
                    </a:p>
                  </a:txBody>
                  <a:tcPr marL="9525" marR="9525" marT="9525" marB="0" anchor="ctr">
                    <a:lnR w="12700" cap="flat" cmpd="sng" algn="ctr">
                      <a:solidFill>
                        <a:schemeClr val="tx1"/>
                      </a:solidFill>
                      <a:prstDash val="solid"/>
                      <a:round/>
                      <a:headEnd type="none" w="med" len="med"/>
                      <a:tailEnd type="none" w="med" len="med"/>
                    </a:ln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604</a:t>
                      </a:r>
                    </a:p>
                  </a:txBody>
                  <a:tcPr marL="9525" marR="9525" marT="9525" marB="0" anchor="ctr">
                    <a:lnL w="12700" cap="flat" cmpd="sng" algn="ctr">
                      <a:solidFill>
                        <a:schemeClr val="tx1"/>
                      </a:solidFill>
                      <a:prstDash val="solid"/>
                      <a:round/>
                      <a:headEnd type="none" w="med" len="med"/>
                      <a:tailEnd type="none" w="med" len="med"/>
                    </a:lnL>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94</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181</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176</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153</a:t>
                      </a:r>
                    </a:p>
                  </a:txBody>
                  <a:tcPr marL="9525" marR="9525" marT="9525" marB="0" anchor="ctr">
                    <a:lnR w="12700" cap="flat" cmpd="sng" algn="ctr">
                      <a:solidFill>
                        <a:schemeClr val="tx1"/>
                      </a:solidFill>
                      <a:prstDash val="solid"/>
                      <a:round/>
                      <a:headEnd type="none" w="med" len="med"/>
                      <a:tailEnd type="none" w="med" len="med"/>
                    </a:ln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634</a:t>
                      </a:r>
                    </a:p>
                  </a:txBody>
                  <a:tcPr marL="9525" marR="9525" marT="9525" marB="0" anchor="ctr">
                    <a:lnL w="12700" cap="flat" cmpd="sng" algn="ctr">
                      <a:solidFill>
                        <a:schemeClr val="tx1"/>
                      </a:solidFill>
                      <a:prstDash val="solid"/>
                      <a:round/>
                      <a:headEnd type="none" w="med" len="med"/>
                      <a:tailEnd type="none" w="med" len="med"/>
                    </a:lnL>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95</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101</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197</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241</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1,6%</a:t>
                      </a:r>
                    </a:p>
                  </a:txBody>
                  <a:tcPr marL="9525" marR="9525" marT="9525" marB="0" anchor="ctr">
                    <a:solidFill>
                      <a:schemeClr val="accent6">
                        <a:lumMod val="50000"/>
                        <a:alpha val="1000"/>
                      </a:schemeClr>
                    </a:solidFill>
                  </a:tcPr>
                </a:tc>
                <a:extLst>
                  <a:ext uri="{0D108BD9-81ED-4DB2-BD59-A6C34878D82A}">
                    <a16:rowId xmlns:a16="http://schemas.microsoft.com/office/drawing/2014/main" val="3145376209"/>
                  </a:ext>
                </a:extLst>
              </a:tr>
              <a:tr h="144837">
                <a:tc>
                  <a:txBody>
                    <a:bodyPr/>
                    <a:lstStyle/>
                    <a:p>
                      <a:pPr algn="ctr" fontAlgn="b"/>
                      <a:r>
                        <a:rPr lang="ru-RU" sz="800" b="0" i="0" u="none" strike="noStrike" dirty="0">
                          <a:solidFill>
                            <a:schemeClr val="accent3">
                              <a:lumMod val="50000"/>
                            </a:schemeClr>
                          </a:solidFill>
                          <a:effectLst/>
                          <a:latin typeface="Arial Narrow" panose="020B0606020202030204" pitchFamily="34" charset="0"/>
                        </a:rPr>
                        <a:t>10</a:t>
                      </a:r>
                      <a:endParaRPr lang="en-US" sz="800" b="0" i="0" u="none" strike="noStrike" dirty="0">
                        <a:solidFill>
                          <a:schemeClr val="accent3">
                            <a:lumMod val="50000"/>
                          </a:schemeClr>
                        </a:solidFill>
                        <a:effectLst/>
                        <a:latin typeface="Arial Narrow" panose="020B0606020202030204" pitchFamily="34" charset="0"/>
                      </a:endParaRPr>
                    </a:p>
                  </a:txBody>
                  <a:tcPr marL="9525" marR="9525" marT="0" marB="0" anchor="ctr">
                    <a:solidFill>
                      <a:srgbClr val="548235">
                        <a:alpha val="20000"/>
                      </a:srgbClr>
                    </a:solidFill>
                  </a:tcPr>
                </a:tc>
                <a:tc>
                  <a:txBody>
                    <a:bodyPr/>
                    <a:lstStyle/>
                    <a:p>
                      <a:pPr algn="ctr" fontAlgn="ctr"/>
                      <a:r>
                        <a:rPr lang="ru-RU" sz="800" b="0" i="0" u="none" strike="noStrike">
                          <a:solidFill>
                            <a:srgbClr val="000000"/>
                          </a:solidFill>
                          <a:effectLst/>
                          <a:latin typeface="Arial Narrow" panose="020B0606020202030204" pitchFamily="34" charset="0"/>
                        </a:rPr>
                        <a:t>2350-1</a:t>
                      </a:r>
                    </a:p>
                  </a:txBody>
                  <a:tcPr marL="9525" marR="9525" marT="9525" marB="0" anchor="ctr">
                    <a:solidFill>
                      <a:srgbClr val="548235">
                        <a:alpha val="20000"/>
                      </a:srgbClr>
                    </a:solidFill>
                  </a:tcPr>
                </a:tc>
                <a:tc>
                  <a:txBody>
                    <a:bodyPr/>
                    <a:lstStyle/>
                    <a:p>
                      <a:pPr marL="72000" algn="l" fontAlgn="ctr"/>
                      <a:r>
                        <a:rPr lang="ru-RU" sz="800" b="0" i="0" u="none" strike="noStrike" dirty="0" err="1">
                          <a:solidFill>
                            <a:srgbClr val="000000"/>
                          </a:solidFill>
                          <a:effectLst/>
                          <a:latin typeface="Arial Narrow" panose="020B0606020202030204" pitchFamily="34" charset="0"/>
                        </a:rPr>
                        <a:t>Жаратылыстану</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ғылымдары</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бойынша</a:t>
                      </a:r>
                      <a:r>
                        <a:rPr lang="ru-RU" sz="800" b="0" i="0" u="none" strike="noStrike" dirty="0">
                          <a:solidFill>
                            <a:srgbClr val="000000"/>
                          </a:solidFill>
                          <a:effectLst/>
                          <a:latin typeface="Arial Narrow" panose="020B0606020202030204" pitchFamily="34" charset="0"/>
                        </a:rPr>
                        <a:t> орта </a:t>
                      </a:r>
                      <a:r>
                        <a:rPr lang="ru-RU" sz="800" b="0" i="0" u="none" strike="noStrike" dirty="0" err="1">
                          <a:solidFill>
                            <a:srgbClr val="000000"/>
                          </a:solidFill>
                          <a:effectLst/>
                          <a:latin typeface="Arial Narrow" panose="020B0606020202030204" pitchFamily="34" charset="0"/>
                        </a:rPr>
                        <a:t>мектеп</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мұғалімдері</a:t>
                      </a:r>
                      <a:endParaRPr lang="ru-RU" sz="800" b="0" i="0" u="none" strike="noStrike" dirty="0">
                        <a:solidFill>
                          <a:srgbClr val="000000"/>
                        </a:solidFill>
                        <a:effectLst/>
                        <a:latin typeface="Arial Narrow" panose="020B0606020202030204" pitchFamily="34" charset="0"/>
                      </a:endParaRPr>
                    </a:p>
                  </a:txBody>
                  <a:tcPr marL="9525" marR="9525" marT="9525" marB="0" anchor="ctr">
                    <a:lnR w="12700" cap="flat" cmpd="sng" algn="ctr">
                      <a:solidFill>
                        <a:schemeClr val="tx1"/>
                      </a:solidFill>
                      <a:prstDash val="solid"/>
                      <a:round/>
                      <a:headEnd type="none" w="med" len="med"/>
                      <a:tailEnd type="none" w="med" len="med"/>
                    </a:lnR>
                    <a:solidFill>
                      <a:srgbClr val="548235">
                        <a:alpha val="20000"/>
                      </a:srgbClr>
                    </a:solidFill>
                  </a:tcPr>
                </a:tc>
                <a:tc>
                  <a:txBody>
                    <a:bodyPr/>
                    <a:lstStyle/>
                    <a:p>
                      <a:pPr algn="ctr" fontAlgn="ctr"/>
                      <a:r>
                        <a:rPr lang="ru-RU" sz="800" b="0" i="0" u="none" strike="noStrike">
                          <a:solidFill>
                            <a:srgbClr val="000000"/>
                          </a:solidFill>
                          <a:effectLst/>
                          <a:latin typeface="Arial Narrow" panose="020B0606020202030204" pitchFamily="34" charset="0"/>
                        </a:rPr>
                        <a:t>515</a:t>
                      </a:r>
                    </a:p>
                  </a:txBody>
                  <a:tcPr marL="9525" marR="9525" marT="9525" marB="0" anchor="ctr">
                    <a:lnL w="12700" cap="flat" cmpd="sng" algn="ctr">
                      <a:solidFill>
                        <a:schemeClr val="tx1"/>
                      </a:solidFill>
                      <a:prstDash val="solid"/>
                      <a:round/>
                      <a:headEnd type="none" w="med" len="med"/>
                      <a:tailEnd type="none" w="med" len="med"/>
                    </a:lnL>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37</a:t>
                      </a:r>
                    </a:p>
                  </a:txBody>
                  <a:tcPr marL="9525" marR="9525" marT="9525" marB="0" anchor="c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63</a:t>
                      </a:r>
                    </a:p>
                  </a:txBody>
                  <a:tcPr marL="9525" marR="9525" marT="9525" marB="0" anchor="c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316</a:t>
                      </a:r>
                    </a:p>
                  </a:txBody>
                  <a:tcPr marL="9525" marR="9525" marT="9525" marB="0" anchor="c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99</a:t>
                      </a:r>
                    </a:p>
                  </a:txBody>
                  <a:tcPr marL="9525" marR="9525" marT="9525" marB="0" anchor="ctr">
                    <a:lnR w="12700" cap="flat" cmpd="sng" algn="ctr">
                      <a:solidFill>
                        <a:schemeClr val="tx1"/>
                      </a:solidFill>
                      <a:prstDash val="solid"/>
                      <a:round/>
                      <a:headEnd type="none" w="med" len="med"/>
                      <a:tailEnd type="none" w="med" len="med"/>
                    </a:ln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624</a:t>
                      </a:r>
                    </a:p>
                  </a:txBody>
                  <a:tcPr marL="9525" marR="9525" marT="9525" marB="0" anchor="ctr">
                    <a:lnL w="12700" cap="flat" cmpd="sng" algn="ctr">
                      <a:solidFill>
                        <a:schemeClr val="tx1"/>
                      </a:solidFill>
                      <a:prstDash val="solid"/>
                      <a:round/>
                      <a:headEnd type="none" w="med" len="med"/>
                      <a:tailEnd type="none" w="med" len="med"/>
                    </a:lnL>
                    <a:solidFill>
                      <a:srgbClr val="548235">
                        <a:alpha val="20000"/>
                      </a:srgbClr>
                    </a:solidFill>
                  </a:tcPr>
                </a:tc>
                <a:tc>
                  <a:txBody>
                    <a:bodyPr/>
                    <a:lstStyle/>
                    <a:p>
                      <a:pPr algn="ctr" fontAlgn="ctr"/>
                      <a:r>
                        <a:rPr lang="ru-RU" sz="800" b="0" i="0" u="none" strike="noStrike">
                          <a:solidFill>
                            <a:srgbClr val="000000"/>
                          </a:solidFill>
                          <a:effectLst/>
                          <a:latin typeface="Arial Narrow" panose="020B0606020202030204" pitchFamily="34" charset="0"/>
                        </a:rPr>
                        <a:t>139</a:t>
                      </a:r>
                    </a:p>
                  </a:txBody>
                  <a:tcPr marL="9525" marR="9525" marT="9525" marB="0" anchor="c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118</a:t>
                      </a:r>
                    </a:p>
                  </a:txBody>
                  <a:tcPr marL="9525" marR="9525" marT="9525" marB="0" anchor="ctr">
                    <a:solidFill>
                      <a:srgbClr val="548235">
                        <a:alpha val="20000"/>
                      </a:srgbClr>
                    </a:solidFill>
                  </a:tcPr>
                </a:tc>
                <a:tc>
                  <a:txBody>
                    <a:bodyPr/>
                    <a:lstStyle/>
                    <a:p>
                      <a:pPr algn="ctr" fontAlgn="ctr"/>
                      <a:r>
                        <a:rPr lang="ru-RU" sz="800" b="0" i="0" u="none" strike="noStrike">
                          <a:solidFill>
                            <a:srgbClr val="000000"/>
                          </a:solidFill>
                          <a:effectLst/>
                          <a:latin typeface="Arial Narrow" panose="020B0606020202030204" pitchFamily="34" charset="0"/>
                        </a:rPr>
                        <a:t>116</a:t>
                      </a:r>
                    </a:p>
                  </a:txBody>
                  <a:tcPr marL="9525" marR="9525" marT="9525" marB="0" anchor="ctr">
                    <a:solidFill>
                      <a:srgbClr val="548235">
                        <a:alpha val="20000"/>
                      </a:srgbClr>
                    </a:solidFill>
                  </a:tcPr>
                </a:tc>
                <a:tc>
                  <a:txBody>
                    <a:bodyPr/>
                    <a:lstStyle/>
                    <a:p>
                      <a:pPr algn="ctr" fontAlgn="ctr"/>
                      <a:r>
                        <a:rPr lang="ru-RU" sz="800" b="0" i="0" u="none" strike="noStrike">
                          <a:solidFill>
                            <a:srgbClr val="000000"/>
                          </a:solidFill>
                          <a:effectLst/>
                          <a:latin typeface="Arial Narrow" panose="020B0606020202030204" pitchFamily="34" charset="0"/>
                        </a:rPr>
                        <a:t>251</a:t>
                      </a:r>
                    </a:p>
                  </a:txBody>
                  <a:tcPr marL="9525" marR="9525" marT="9525" marB="0" anchor="ctr">
                    <a:solidFill>
                      <a:srgbClr val="548235">
                        <a:alpha val="20000"/>
                      </a:srgbClr>
                    </a:solidFill>
                  </a:tcPr>
                </a:tc>
                <a:tc>
                  <a:txBody>
                    <a:bodyPr/>
                    <a:lstStyle/>
                    <a:p>
                      <a:pPr algn="ctr" fontAlgn="ctr"/>
                      <a:r>
                        <a:rPr lang="ru-RU" sz="800" b="0" i="0" u="none" strike="noStrike">
                          <a:solidFill>
                            <a:srgbClr val="000000"/>
                          </a:solidFill>
                          <a:effectLst/>
                          <a:latin typeface="Arial Narrow" panose="020B0606020202030204" pitchFamily="34" charset="0"/>
                        </a:rPr>
                        <a:t>1,6%</a:t>
                      </a:r>
                    </a:p>
                  </a:txBody>
                  <a:tcPr marL="9525" marR="9525" marT="9525" marB="0" anchor="ctr">
                    <a:solidFill>
                      <a:srgbClr val="548235">
                        <a:alpha val="20000"/>
                      </a:srgbClr>
                    </a:solidFill>
                  </a:tcPr>
                </a:tc>
                <a:extLst>
                  <a:ext uri="{0D108BD9-81ED-4DB2-BD59-A6C34878D82A}">
                    <a16:rowId xmlns:a16="http://schemas.microsoft.com/office/drawing/2014/main" val="43189757"/>
                  </a:ext>
                </a:extLst>
              </a:tr>
              <a:tr h="152142">
                <a:tc gridSpan="3">
                  <a:txBody>
                    <a:bodyPr/>
                    <a:lstStyle/>
                    <a:p>
                      <a:pPr algn="ctr" fontAlgn="b"/>
                      <a:r>
                        <a:rPr lang="ru-RU" sz="900" b="1" u="none" strike="noStrike" dirty="0">
                          <a:solidFill>
                            <a:schemeClr val="accent3">
                              <a:lumMod val="50000"/>
                            </a:schemeClr>
                          </a:solidFill>
                          <a:effectLst/>
                          <a:latin typeface="Arial Narrow" panose="020B0606020202030204" pitchFamily="34" charset="0"/>
                        </a:rPr>
                        <a:t>ТОП-10 БОЙЫНША ЖИЫНЫ</a:t>
                      </a:r>
                      <a:endParaRPr lang="ru-RU" sz="900" b="1" i="0" u="none" strike="noStrike" cap="none" dirty="0">
                        <a:solidFill>
                          <a:schemeClr val="accent3">
                            <a:lumMod val="50000"/>
                          </a:schemeClr>
                        </a:solidFill>
                        <a:effectLst/>
                        <a:latin typeface="Arial Narrow" panose="020B0606020202030204" pitchFamily="34" charset="0"/>
                        <a:ea typeface="+mn-ea"/>
                        <a:cs typeface="+mn-cs"/>
                        <a:sym typeface="Arial"/>
                      </a:endParaRPr>
                    </a:p>
                  </a:txBody>
                  <a:tcPr marL="9525" marR="9525" marT="0" marB="0" anchor="ctr">
                    <a:lnR w="12700" cap="flat" cmpd="sng" algn="ctr">
                      <a:solidFill>
                        <a:schemeClr val="tx1"/>
                      </a:solidFill>
                      <a:prstDash val="solid"/>
                      <a:round/>
                      <a:headEnd type="none" w="med" len="med"/>
                      <a:tailEnd type="none" w="med" len="med"/>
                    </a:lnR>
                    <a:lnB w="12700" cap="flat" cmpd="sng" algn="ctr">
                      <a:solidFill>
                        <a:schemeClr val="tx1"/>
                      </a:solidFill>
                      <a:prstDash val="solid"/>
                      <a:round/>
                      <a:headEnd type="none" w="med" len="med"/>
                      <a:tailEnd type="none" w="med" len="med"/>
                    </a:lnB>
                    <a:noFill/>
                  </a:tcPr>
                </a:tc>
                <a:tc hMerge="1">
                  <a:txBody>
                    <a:bodyPr/>
                    <a:lstStyle/>
                    <a:p>
                      <a:pPr algn="ctr" fontAlgn="b"/>
                      <a:r>
                        <a:rPr lang="ru-KZ" sz="800" b="0" i="0" u="none" strike="noStrike" cap="none" dirty="0">
                          <a:solidFill>
                            <a:srgbClr val="007F76"/>
                          </a:solidFill>
                          <a:effectLst/>
                          <a:latin typeface="Arial Narrow" panose="020B0606020202030204" pitchFamily="34" charset="0"/>
                          <a:ea typeface="+mn-ea"/>
                          <a:cs typeface="+mn-cs"/>
                          <a:sym typeface="Arial"/>
                        </a:rPr>
                        <a:t>7239-2</a:t>
                      </a:r>
                    </a:p>
                  </a:txBody>
                  <a:tcPr marL="9525" marR="9525" marT="0" marB="0" anchor="ctr">
                    <a:lnB w="12700" cap="flat" cmpd="sng" algn="ctr">
                      <a:solidFill>
                        <a:schemeClr val="tx1"/>
                      </a:solidFill>
                      <a:prstDash val="solid"/>
                      <a:round/>
                      <a:headEnd type="none" w="med" len="med"/>
                      <a:tailEnd type="none" w="med" len="med"/>
                    </a:lnB>
                    <a:solidFill>
                      <a:schemeClr val="bg1">
                        <a:lumMod val="50000"/>
                        <a:alpha val="20000"/>
                      </a:schemeClr>
                    </a:solidFill>
                  </a:tcPr>
                </a:tc>
                <a:tc hMerge="1">
                  <a:txBody>
                    <a:bodyPr/>
                    <a:lstStyle/>
                    <a:p>
                      <a:pPr marL="72000" algn="l" fontAlgn="ctr"/>
                      <a:r>
                        <a:rPr lang="ru-RU" sz="800" b="0" i="0" u="none" strike="noStrike" cap="none" dirty="0">
                          <a:solidFill>
                            <a:srgbClr val="007F76"/>
                          </a:solidFill>
                          <a:effectLst/>
                          <a:latin typeface="Arial Narrow" panose="020B0606020202030204" pitchFamily="34" charset="0"/>
                          <a:ea typeface="+mn-ea"/>
                          <a:cs typeface="+mn-cs"/>
                          <a:sym typeface="Arial"/>
                        </a:rPr>
                        <a:t>Слесари промышленного оборудования</a:t>
                      </a:r>
                    </a:p>
                  </a:txBody>
                  <a:tcPr marL="9525" marR="9525" marT="0" marB="0" anchor="ctr">
                    <a:lnR w="12700" cap="flat" cmpd="sng" algn="ctr">
                      <a:solidFill>
                        <a:schemeClr val="tx1"/>
                      </a:solidFill>
                      <a:prstDash val="solid"/>
                      <a:round/>
                      <a:headEnd type="none" w="med" len="med"/>
                      <a:tailEnd type="none" w="med" len="med"/>
                    </a:lnR>
                    <a:lnB w="12700" cap="flat" cmpd="sng" algn="ctr">
                      <a:solidFill>
                        <a:schemeClr val="tx1"/>
                      </a:solidFill>
                      <a:prstDash val="solid"/>
                      <a:round/>
                      <a:headEnd type="none" w="med" len="med"/>
                      <a:tailEnd type="none" w="med" len="med"/>
                    </a:lnB>
                    <a:solidFill>
                      <a:schemeClr val="bg1">
                        <a:lumMod val="50000"/>
                        <a:alpha val="20000"/>
                      </a:schemeClr>
                    </a:solidFill>
                  </a:tcPr>
                </a:tc>
                <a:tc>
                  <a:txBody>
                    <a:bodyPr/>
                    <a:lstStyle/>
                    <a:p>
                      <a:pPr algn="ctr" fontAlgn="ctr"/>
                      <a:r>
                        <a:rPr lang="ru-RU" sz="800" b="1" i="0" u="none" strike="noStrike" dirty="0">
                          <a:solidFill>
                            <a:srgbClr val="000000"/>
                          </a:solidFill>
                          <a:effectLst/>
                          <a:latin typeface="Arial Narrow" panose="020B0606020202030204" pitchFamily="34" charset="0"/>
                        </a:rPr>
                        <a:t>8 614</a:t>
                      </a:r>
                    </a:p>
                  </a:txBody>
                  <a:tcPr marL="9525" marR="9525" marT="9525" marB="0" anchor="ctr">
                    <a:lnL w="12700" cap="flat" cmpd="sng" algn="ctr">
                      <a:solidFill>
                        <a:schemeClr val="tx1"/>
                      </a:solidFill>
                      <a:prstDash val="solid"/>
                      <a:round/>
                      <a:headEnd type="none" w="med" len="med"/>
                      <a:tailEnd type="none" w="med" len="med"/>
                    </a:lnL>
                    <a:lnB w="12700" cap="flat" cmpd="sng" algn="ctr">
                      <a:solidFill>
                        <a:schemeClr val="tx1"/>
                      </a:solidFill>
                      <a:prstDash val="solid"/>
                      <a:round/>
                      <a:headEnd type="none" w="med" len="med"/>
                      <a:tailEnd type="none" w="med" len="med"/>
                    </a:lnB>
                    <a:noFill/>
                  </a:tcPr>
                </a:tc>
                <a:tc>
                  <a:txBody>
                    <a:bodyPr/>
                    <a:lstStyle/>
                    <a:p>
                      <a:pPr algn="ctr" fontAlgn="ctr"/>
                      <a:r>
                        <a:rPr lang="ru-RU" sz="800" b="1" i="0" u="none" strike="noStrike" dirty="0">
                          <a:solidFill>
                            <a:srgbClr val="000000"/>
                          </a:solidFill>
                          <a:effectLst/>
                          <a:latin typeface="Arial Narrow" panose="020B0606020202030204" pitchFamily="34" charset="0"/>
                        </a:rPr>
                        <a:t>1 342</a:t>
                      </a:r>
                    </a:p>
                  </a:txBody>
                  <a:tcPr marL="9525" marR="9525" marT="9525" marB="0" anchor="ctr">
                    <a:lnB w="12700" cap="flat" cmpd="sng" algn="ctr">
                      <a:solidFill>
                        <a:schemeClr val="tx1"/>
                      </a:solidFill>
                      <a:prstDash val="solid"/>
                      <a:round/>
                      <a:headEnd type="none" w="med" len="med"/>
                      <a:tailEnd type="none" w="med" len="med"/>
                    </a:lnB>
                    <a:noFill/>
                  </a:tcPr>
                </a:tc>
                <a:tc>
                  <a:txBody>
                    <a:bodyPr/>
                    <a:lstStyle/>
                    <a:p>
                      <a:pPr algn="ctr" fontAlgn="ctr"/>
                      <a:r>
                        <a:rPr lang="ru-RU" sz="800" b="1" i="0" u="none" strike="noStrike" dirty="0">
                          <a:solidFill>
                            <a:srgbClr val="000000"/>
                          </a:solidFill>
                          <a:effectLst/>
                          <a:latin typeface="Arial Narrow" panose="020B0606020202030204" pitchFamily="34" charset="0"/>
                        </a:rPr>
                        <a:t>2 196</a:t>
                      </a:r>
                    </a:p>
                  </a:txBody>
                  <a:tcPr marL="9525" marR="9525" marT="9525" marB="0" anchor="ctr">
                    <a:lnB w="12700" cap="flat" cmpd="sng" algn="ctr">
                      <a:solidFill>
                        <a:schemeClr val="tx1"/>
                      </a:solidFill>
                      <a:prstDash val="solid"/>
                      <a:round/>
                      <a:headEnd type="none" w="med" len="med"/>
                      <a:tailEnd type="none" w="med" len="med"/>
                    </a:lnB>
                    <a:noFill/>
                  </a:tcPr>
                </a:tc>
                <a:tc>
                  <a:txBody>
                    <a:bodyPr/>
                    <a:lstStyle/>
                    <a:p>
                      <a:pPr algn="ctr" fontAlgn="ctr"/>
                      <a:r>
                        <a:rPr lang="ru-RU" sz="800" b="1" i="0" u="none" strike="noStrike">
                          <a:solidFill>
                            <a:srgbClr val="000000"/>
                          </a:solidFill>
                          <a:effectLst/>
                          <a:latin typeface="Arial Narrow" panose="020B0606020202030204" pitchFamily="34" charset="0"/>
                        </a:rPr>
                        <a:t>3 052</a:t>
                      </a:r>
                    </a:p>
                  </a:txBody>
                  <a:tcPr marL="9525" marR="9525" marT="9525" marB="0" anchor="ctr">
                    <a:lnB w="12700" cap="flat" cmpd="sng" algn="ctr">
                      <a:solidFill>
                        <a:schemeClr val="tx1"/>
                      </a:solidFill>
                      <a:prstDash val="solid"/>
                      <a:round/>
                      <a:headEnd type="none" w="med" len="med"/>
                      <a:tailEnd type="none" w="med" len="med"/>
                    </a:lnB>
                    <a:noFill/>
                  </a:tcPr>
                </a:tc>
                <a:tc>
                  <a:txBody>
                    <a:bodyPr/>
                    <a:lstStyle/>
                    <a:p>
                      <a:pPr algn="ctr" fontAlgn="ctr"/>
                      <a:r>
                        <a:rPr lang="ru-RU" sz="800" b="1" i="0" u="none" strike="noStrike" dirty="0">
                          <a:solidFill>
                            <a:srgbClr val="000000"/>
                          </a:solidFill>
                          <a:effectLst/>
                          <a:latin typeface="Arial Narrow" panose="020B0606020202030204" pitchFamily="34" charset="0"/>
                        </a:rPr>
                        <a:t>2 024</a:t>
                      </a:r>
                    </a:p>
                  </a:txBody>
                  <a:tcPr marL="9525" marR="9525" marT="9525" marB="0" anchor="ctr">
                    <a:lnR w="12700" cap="flat" cmpd="sng" algn="ctr">
                      <a:solidFill>
                        <a:schemeClr val="tx1"/>
                      </a:solidFill>
                      <a:prstDash val="solid"/>
                      <a:round/>
                      <a:headEnd type="none" w="med" len="med"/>
                      <a:tailEnd type="none" w="med" len="med"/>
                    </a:lnR>
                    <a:lnB w="12700" cap="flat" cmpd="sng" algn="ctr">
                      <a:solidFill>
                        <a:schemeClr val="tx1"/>
                      </a:solidFill>
                      <a:prstDash val="solid"/>
                      <a:round/>
                      <a:headEnd type="none" w="med" len="med"/>
                      <a:tailEnd type="none" w="med" len="med"/>
                    </a:lnB>
                    <a:noFill/>
                  </a:tcPr>
                </a:tc>
                <a:tc>
                  <a:txBody>
                    <a:bodyPr/>
                    <a:lstStyle/>
                    <a:p>
                      <a:pPr algn="ctr" fontAlgn="ctr"/>
                      <a:r>
                        <a:rPr lang="ru-RU" sz="800" b="1" i="0" u="none" strike="noStrike">
                          <a:solidFill>
                            <a:srgbClr val="000000"/>
                          </a:solidFill>
                          <a:effectLst/>
                          <a:latin typeface="Arial Narrow" panose="020B0606020202030204" pitchFamily="34" charset="0"/>
                        </a:rPr>
                        <a:t>9 570</a:t>
                      </a:r>
                    </a:p>
                  </a:txBody>
                  <a:tcPr marL="9525" marR="9525" marT="9525" marB="0" anchor="ctr">
                    <a:lnL w="12700" cap="flat" cmpd="sng" algn="ctr">
                      <a:solidFill>
                        <a:schemeClr val="tx1"/>
                      </a:solidFill>
                      <a:prstDash val="solid"/>
                      <a:round/>
                      <a:headEnd type="none" w="med" len="med"/>
                      <a:tailEnd type="none" w="med" len="med"/>
                    </a:lnL>
                    <a:lnB w="12700" cap="flat" cmpd="sng" algn="ctr">
                      <a:solidFill>
                        <a:schemeClr val="tx1"/>
                      </a:solidFill>
                      <a:prstDash val="solid"/>
                      <a:round/>
                      <a:headEnd type="none" w="med" len="med"/>
                      <a:tailEnd type="none" w="med" len="med"/>
                    </a:lnB>
                    <a:noFill/>
                  </a:tcPr>
                </a:tc>
                <a:tc>
                  <a:txBody>
                    <a:bodyPr/>
                    <a:lstStyle/>
                    <a:p>
                      <a:pPr algn="ctr" fontAlgn="ctr"/>
                      <a:r>
                        <a:rPr lang="ru-RU" sz="800" b="1" i="0" u="none" strike="noStrike" dirty="0">
                          <a:solidFill>
                            <a:srgbClr val="000000"/>
                          </a:solidFill>
                          <a:effectLst/>
                          <a:latin typeface="Arial Narrow" panose="020B0606020202030204" pitchFamily="34" charset="0"/>
                        </a:rPr>
                        <a:t>1 863</a:t>
                      </a:r>
                    </a:p>
                  </a:txBody>
                  <a:tcPr marL="9525" marR="9525" marT="9525" marB="0" anchor="ctr">
                    <a:lnB w="12700" cap="flat" cmpd="sng" algn="ctr">
                      <a:solidFill>
                        <a:schemeClr val="tx1"/>
                      </a:solidFill>
                      <a:prstDash val="solid"/>
                      <a:round/>
                      <a:headEnd type="none" w="med" len="med"/>
                      <a:tailEnd type="none" w="med" len="med"/>
                    </a:lnB>
                    <a:noFill/>
                  </a:tcPr>
                </a:tc>
                <a:tc>
                  <a:txBody>
                    <a:bodyPr/>
                    <a:lstStyle/>
                    <a:p>
                      <a:pPr algn="ctr" fontAlgn="ctr"/>
                      <a:r>
                        <a:rPr lang="ru-RU" sz="800" b="1" i="0" u="none" strike="noStrike">
                          <a:solidFill>
                            <a:srgbClr val="000000"/>
                          </a:solidFill>
                          <a:effectLst/>
                          <a:latin typeface="Arial Narrow" panose="020B0606020202030204" pitchFamily="34" charset="0"/>
                        </a:rPr>
                        <a:t>1 975</a:t>
                      </a:r>
                    </a:p>
                  </a:txBody>
                  <a:tcPr marL="9525" marR="9525" marT="9525" marB="0" anchor="ctr">
                    <a:lnB w="12700" cap="flat" cmpd="sng" algn="ctr">
                      <a:solidFill>
                        <a:schemeClr val="tx1"/>
                      </a:solidFill>
                      <a:prstDash val="solid"/>
                      <a:round/>
                      <a:headEnd type="none" w="med" len="med"/>
                      <a:tailEnd type="none" w="med" len="med"/>
                    </a:lnB>
                    <a:noFill/>
                  </a:tcPr>
                </a:tc>
                <a:tc>
                  <a:txBody>
                    <a:bodyPr/>
                    <a:lstStyle/>
                    <a:p>
                      <a:pPr algn="ctr" fontAlgn="ctr"/>
                      <a:r>
                        <a:rPr lang="ru-RU" sz="800" b="1" i="0" u="none" strike="noStrike" dirty="0">
                          <a:solidFill>
                            <a:srgbClr val="000000"/>
                          </a:solidFill>
                          <a:effectLst/>
                          <a:latin typeface="Arial Narrow" panose="020B0606020202030204" pitchFamily="34" charset="0"/>
                        </a:rPr>
                        <a:t>2 719</a:t>
                      </a:r>
                    </a:p>
                  </a:txBody>
                  <a:tcPr marL="9525" marR="9525" marT="9525" marB="0" anchor="ctr">
                    <a:lnB w="12700" cap="flat" cmpd="sng" algn="ctr">
                      <a:solidFill>
                        <a:schemeClr val="tx1"/>
                      </a:solidFill>
                      <a:prstDash val="solid"/>
                      <a:round/>
                      <a:headEnd type="none" w="med" len="med"/>
                      <a:tailEnd type="none" w="med" len="med"/>
                    </a:lnB>
                    <a:noFill/>
                  </a:tcPr>
                </a:tc>
                <a:tc>
                  <a:txBody>
                    <a:bodyPr/>
                    <a:lstStyle/>
                    <a:p>
                      <a:pPr algn="ctr" fontAlgn="ctr"/>
                      <a:r>
                        <a:rPr lang="ru-RU" sz="800" b="1" i="0" u="none" strike="noStrike" dirty="0">
                          <a:solidFill>
                            <a:srgbClr val="000000"/>
                          </a:solidFill>
                          <a:effectLst/>
                          <a:latin typeface="Arial Narrow" panose="020B0606020202030204" pitchFamily="34" charset="0"/>
                        </a:rPr>
                        <a:t>3 013</a:t>
                      </a:r>
                    </a:p>
                  </a:txBody>
                  <a:tcPr marL="9525" marR="9525" marT="9525" marB="0" anchor="ctr">
                    <a:lnB w="12700" cap="flat" cmpd="sng" algn="ctr">
                      <a:solidFill>
                        <a:schemeClr val="tx1"/>
                      </a:solidFill>
                      <a:prstDash val="solid"/>
                      <a:round/>
                      <a:headEnd type="none" w="med" len="med"/>
                      <a:tailEnd type="none" w="med" len="med"/>
                    </a:lnB>
                    <a:noFill/>
                  </a:tcPr>
                </a:tc>
                <a:tc>
                  <a:txBody>
                    <a:bodyPr/>
                    <a:lstStyle/>
                    <a:p>
                      <a:pPr algn="ctr" fontAlgn="ctr"/>
                      <a:r>
                        <a:rPr lang="ru-RU" sz="800" b="1" i="0" u="none" strike="noStrike" dirty="0">
                          <a:solidFill>
                            <a:srgbClr val="000000"/>
                          </a:solidFill>
                          <a:effectLst/>
                          <a:latin typeface="Arial Narrow" panose="020B0606020202030204" pitchFamily="34" charset="0"/>
                        </a:rPr>
                        <a:t>24,6%</a:t>
                      </a:r>
                    </a:p>
                  </a:txBody>
                  <a:tcPr marL="9525" marR="9525" marT="9525" marB="0" anchor="ctr">
                    <a:lnB w="12700"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3063250630"/>
                  </a:ext>
                </a:extLst>
              </a:tr>
              <a:tr h="152142">
                <a:tc gridSpan="14">
                  <a:txBody>
                    <a:bodyPr/>
                    <a:lstStyle/>
                    <a:p>
                      <a:pPr algn="ctr" fontAlgn="b"/>
                      <a:r>
                        <a:rPr lang="ru-RU" sz="900" b="1" i="0" u="none" strike="noStrike" dirty="0">
                          <a:solidFill>
                            <a:schemeClr val="accent6">
                              <a:lumMod val="50000"/>
                            </a:schemeClr>
                          </a:solidFill>
                          <a:effectLst/>
                          <a:latin typeface="Arial Narrow" panose="020B0606020202030204" pitchFamily="34" charset="0"/>
                        </a:rPr>
                        <a:t>ПЕССИМИСТІК СЦЕНАРИЙ</a:t>
                      </a:r>
                      <a:endParaRPr lang="en-US" sz="900" b="1" i="0" u="none" strike="noStrike" dirty="0">
                        <a:solidFill>
                          <a:schemeClr val="accent6">
                            <a:lumMod val="50000"/>
                          </a:schemeClr>
                        </a:solidFill>
                        <a:effectLst/>
                        <a:latin typeface="Arial Narrow" panose="020B0606020202030204" pitchFamily="34" charset="0"/>
                      </a:endParaRPr>
                    </a:p>
                  </a:txBody>
                  <a:tcPr marL="9525" marR="9525" marT="0" marB="0" anchor="ct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accent6">
                        <a:lumMod val="50000"/>
                        <a:alpha val="40000"/>
                      </a:schemeClr>
                    </a:solidFill>
                  </a:tcPr>
                </a:tc>
                <a:tc hMerge="1">
                  <a:txBody>
                    <a:bodyPr/>
                    <a:lstStyle/>
                    <a:p>
                      <a:pPr algn="ctr" fontAlgn="b"/>
                      <a:endParaRPr lang="ru-KZ" sz="800" b="0" i="0" u="none" strike="noStrike" cap="none" dirty="0">
                        <a:solidFill>
                          <a:srgbClr val="007F76"/>
                        </a:solidFill>
                        <a:effectLst/>
                        <a:latin typeface="Arial Narrow" panose="020B0606020202030204" pitchFamily="34" charset="0"/>
                        <a:ea typeface="+mn-ea"/>
                        <a:cs typeface="+mn-cs"/>
                        <a:sym typeface="Arial"/>
                      </a:endParaRPr>
                    </a:p>
                  </a:txBody>
                  <a:tcPr marL="9525" marR="9525" marT="0" marB="0" anchor="ct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007F76">
                        <a:alpha val="20000"/>
                      </a:srgbClr>
                    </a:solidFill>
                  </a:tcPr>
                </a:tc>
                <a:tc hMerge="1">
                  <a:txBody>
                    <a:bodyPr/>
                    <a:lstStyle/>
                    <a:p>
                      <a:pPr marL="72000" algn="l" fontAlgn="ctr"/>
                      <a:endParaRPr lang="ru-RU" sz="800" b="0" i="0" u="none" strike="noStrike" cap="none" dirty="0">
                        <a:solidFill>
                          <a:srgbClr val="007F76"/>
                        </a:solidFill>
                        <a:effectLst/>
                        <a:latin typeface="Arial Narrow" panose="020B0606020202030204" pitchFamily="34" charset="0"/>
                        <a:ea typeface="+mn-ea"/>
                        <a:cs typeface="+mn-cs"/>
                        <a:sym typeface="Arial"/>
                      </a:endParaRPr>
                    </a:p>
                  </a:txBody>
                  <a:tcPr marL="9525" marR="9525" marT="0" marB="0" anchor="ctr">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007F76">
                        <a:alpha val="20000"/>
                      </a:srgbClr>
                    </a:solidFill>
                  </a:tcPr>
                </a:tc>
                <a:tc hMerge="1">
                  <a:txBody>
                    <a:bodyPr/>
                    <a:lstStyle/>
                    <a:p>
                      <a:pPr algn="ctr" fontAlgn="b"/>
                      <a:endParaRPr lang="ru-KZ" sz="800" b="0" i="0" u="none" strike="noStrike" cap="none" dirty="0">
                        <a:solidFill>
                          <a:schemeClr val="tx1"/>
                        </a:solidFill>
                        <a:effectLst/>
                        <a:latin typeface="Arial Narrow" panose="020B0606020202030204" pitchFamily="34" charset="0"/>
                        <a:ea typeface="+mn-ea"/>
                        <a:cs typeface="+mn-cs"/>
                        <a:sym typeface="Arial"/>
                      </a:endParaRPr>
                    </a:p>
                  </a:txBody>
                  <a:tcPr marL="9525" marR="9525" marT="0" marB="0" anchor="ctr">
                    <a:lnL w="12700" cap="flat" cmpd="sng" algn="ctr">
                      <a:solidFill>
                        <a:schemeClr val="tx1"/>
                      </a:solidFill>
                      <a:prstDash val="solid"/>
                      <a:round/>
                      <a:headEnd type="none" w="med" len="med"/>
                      <a:tailEnd type="none" w="med" len="med"/>
                    </a:lnL>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50000"/>
                        <a:alpha val="20000"/>
                      </a:schemeClr>
                    </a:solidFill>
                  </a:tcPr>
                </a:tc>
                <a:tc hMerge="1">
                  <a:txBody>
                    <a:bodyPr/>
                    <a:lstStyle/>
                    <a:p>
                      <a:pPr algn="ctr" fontAlgn="b"/>
                      <a:endParaRPr lang="ru-KZ" sz="800" b="0" i="0" u="none" strike="noStrike" cap="none">
                        <a:solidFill>
                          <a:schemeClr val="tx1"/>
                        </a:solidFill>
                        <a:effectLst/>
                        <a:latin typeface="Arial Narrow" panose="020B0606020202030204" pitchFamily="34" charset="0"/>
                        <a:ea typeface="+mn-ea"/>
                        <a:cs typeface="+mn-cs"/>
                        <a:sym typeface="Arial"/>
                      </a:endParaRPr>
                    </a:p>
                  </a:txBody>
                  <a:tcPr marL="9525" marR="9525" marT="0" marB="0" anchor="ct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50000"/>
                        <a:alpha val="20000"/>
                      </a:schemeClr>
                    </a:solidFill>
                  </a:tcPr>
                </a:tc>
                <a:tc hMerge="1">
                  <a:txBody>
                    <a:bodyPr/>
                    <a:lstStyle/>
                    <a:p>
                      <a:pPr algn="ctr" fontAlgn="b"/>
                      <a:endParaRPr lang="ru-KZ" sz="800" b="0" i="0" u="none" strike="noStrike" cap="none" dirty="0">
                        <a:solidFill>
                          <a:schemeClr val="tx1"/>
                        </a:solidFill>
                        <a:effectLst/>
                        <a:latin typeface="Arial Narrow" panose="020B0606020202030204" pitchFamily="34" charset="0"/>
                        <a:ea typeface="+mn-ea"/>
                        <a:cs typeface="+mn-cs"/>
                        <a:sym typeface="Arial"/>
                      </a:endParaRPr>
                    </a:p>
                  </a:txBody>
                  <a:tcPr marL="9525" marR="9525" marT="0" marB="0" anchor="ct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50000"/>
                        <a:alpha val="20000"/>
                      </a:schemeClr>
                    </a:solidFill>
                  </a:tcPr>
                </a:tc>
                <a:tc hMerge="1">
                  <a:txBody>
                    <a:bodyPr/>
                    <a:lstStyle/>
                    <a:p>
                      <a:pPr algn="ctr" fontAlgn="b"/>
                      <a:endParaRPr lang="ru-KZ" sz="800" b="0" i="0" u="none" strike="noStrike" cap="none" dirty="0">
                        <a:solidFill>
                          <a:schemeClr val="tx1"/>
                        </a:solidFill>
                        <a:effectLst/>
                        <a:latin typeface="Arial Narrow" panose="020B0606020202030204" pitchFamily="34" charset="0"/>
                        <a:ea typeface="+mn-ea"/>
                        <a:cs typeface="+mn-cs"/>
                        <a:sym typeface="Arial"/>
                      </a:endParaRPr>
                    </a:p>
                  </a:txBody>
                  <a:tcPr marL="9525" marR="9525" marT="0" marB="0" anchor="ct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50000"/>
                        <a:alpha val="20000"/>
                      </a:schemeClr>
                    </a:solidFill>
                  </a:tcPr>
                </a:tc>
                <a:tc hMerge="1">
                  <a:txBody>
                    <a:bodyPr/>
                    <a:lstStyle/>
                    <a:p>
                      <a:pPr algn="ctr" fontAlgn="b"/>
                      <a:endParaRPr lang="ru-KZ" sz="800" b="0" i="0" u="none" strike="noStrike" cap="none">
                        <a:solidFill>
                          <a:schemeClr val="tx1"/>
                        </a:solidFill>
                        <a:effectLst/>
                        <a:latin typeface="Arial Narrow" panose="020B0606020202030204" pitchFamily="34" charset="0"/>
                        <a:ea typeface="+mn-ea"/>
                        <a:cs typeface="+mn-cs"/>
                        <a:sym typeface="Arial"/>
                      </a:endParaRPr>
                    </a:p>
                  </a:txBody>
                  <a:tcPr marL="9525" marR="9525" marT="0" marB="0" anchor="ctr">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50000"/>
                        <a:alpha val="20000"/>
                      </a:schemeClr>
                    </a:solidFill>
                  </a:tcPr>
                </a:tc>
                <a:tc hMerge="1">
                  <a:txBody>
                    <a:bodyPr/>
                    <a:lstStyle/>
                    <a:p>
                      <a:pPr algn="ctr" fontAlgn="ctr"/>
                      <a:endParaRPr lang="ru-KZ" sz="800" b="0" i="0" u="none" strike="noStrike" cap="none" dirty="0">
                        <a:solidFill>
                          <a:srgbClr val="007F76"/>
                        </a:solidFill>
                        <a:effectLst/>
                        <a:latin typeface="Arial Narrow" panose="020B0606020202030204" pitchFamily="34" charset="0"/>
                        <a:ea typeface="+mn-ea"/>
                        <a:cs typeface="+mn-cs"/>
                        <a:sym typeface="Arial"/>
                      </a:endParaRPr>
                    </a:p>
                  </a:txBody>
                  <a:tcPr marL="9525" marR="9525" marT="0" marB="0" anchor="ctr">
                    <a:lnL w="12700" cap="flat" cmpd="sng" algn="ctr">
                      <a:solidFill>
                        <a:schemeClr val="tx1"/>
                      </a:solidFill>
                      <a:prstDash val="solid"/>
                      <a:round/>
                      <a:headEnd type="none" w="med" len="med"/>
                      <a:tailEnd type="none" w="med" len="med"/>
                    </a:lnL>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007F76">
                        <a:alpha val="20000"/>
                      </a:srgbClr>
                    </a:solidFill>
                  </a:tcPr>
                </a:tc>
                <a:tc hMerge="1">
                  <a:txBody>
                    <a:bodyPr/>
                    <a:lstStyle/>
                    <a:p>
                      <a:pPr algn="ctr" fontAlgn="ctr"/>
                      <a:endParaRPr lang="ru-KZ" sz="800" b="0" i="0" u="none" strike="noStrike" cap="none" dirty="0">
                        <a:solidFill>
                          <a:schemeClr val="tx1"/>
                        </a:solidFill>
                        <a:effectLst/>
                        <a:latin typeface="Arial Narrow" panose="020B0606020202030204" pitchFamily="34" charset="0"/>
                        <a:ea typeface="+mn-ea"/>
                        <a:cs typeface="+mn-cs"/>
                        <a:sym typeface="Arial"/>
                      </a:endParaRPr>
                    </a:p>
                  </a:txBody>
                  <a:tcPr marL="9525" marR="9525" marT="0" marB="0" anchor="ct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50000"/>
                        <a:alpha val="20000"/>
                      </a:schemeClr>
                    </a:solidFill>
                  </a:tcPr>
                </a:tc>
                <a:tc hMerge="1">
                  <a:txBody>
                    <a:bodyPr/>
                    <a:lstStyle/>
                    <a:p>
                      <a:pPr algn="ctr" fontAlgn="ctr"/>
                      <a:endParaRPr lang="ru-KZ" sz="800" b="0" i="0" u="none" strike="noStrike" cap="none" dirty="0">
                        <a:solidFill>
                          <a:srgbClr val="007F76"/>
                        </a:solidFill>
                        <a:effectLst/>
                        <a:latin typeface="Arial Narrow" panose="020B0606020202030204" pitchFamily="34" charset="0"/>
                        <a:ea typeface="+mn-ea"/>
                        <a:cs typeface="+mn-cs"/>
                        <a:sym typeface="Arial"/>
                      </a:endParaRPr>
                    </a:p>
                  </a:txBody>
                  <a:tcPr marL="9525" marR="9525" marT="0" marB="0" anchor="ct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007F76">
                        <a:alpha val="20000"/>
                      </a:srgbClr>
                    </a:solidFill>
                  </a:tcPr>
                </a:tc>
                <a:tc hMerge="1">
                  <a:txBody>
                    <a:bodyPr/>
                    <a:lstStyle/>
                    <a:p>
                      <a:pPr algn="ctr" fontAlgn="ctr"/>
                      <a:endParaRPr lang="ru-KZ" sz="800" b="0" i="0" u="none" strike="noStrike" cap="none" dirty="0">
                        <a:solidFill>
                          <a:srgbClr val="007F76"/>
                        </a:solidFill>
                        <a:effectLst/>
                        <a:latin typeface="Arial Narrow" panose="020B0606020202030204" pitchFamily="34" charset="0"/>
                        <a:ea typeface="+mn-ea"/>
                        <a:cs typeface="+mn-cs"/>
                        <a:sym typeface="Arial"/>
                      </a:endParaRPr>
                    </a:p>
                  </a:txBody>
                  <a:tcPr marL="9525" marR="9525" marT="0" marB="0" anchor="ct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007F76">
                        <a:alpha val="20000"/>
                      </a:srgbClr>
                    </a:solidFill>
                  </a:tcPr>
                </a:tc>
                <a:tc hMerge="1">
                  <a:txBody>
                    <a:bodyPr/>
                    <a:lstStyle/>
                    <a:p>
                      <a:pPr algn="ctr" fontAlgn="ctr"/>
                      <a:endParaRPr lang="ru-KZ" sz="800" b="0" i="0" u="none" strike="noStrike" cap="none" dirty="0">
                        <a:solidFill>
                          <a:srgbClr val="007F76"/>
                        </a:solidFill>
                        <a:effectLst/>
                        <a:latin typeface="Arial Narrow" panose="020B0606020202030204" pitchFamily="34" charset="0"/>
                        <a:ea typeface="+mn-ea"/>
                        <a:cs typeface="+mn-cs"/>
                        <a:sym typeface="Arial"/>
                      </a:endParaRPr>
                    </a:p>
                  </a:txBody>
                  <a:tcPr marL="9525" marR="9525" marT="0" marB="0" anchor="ct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007F76">
                        <a:alpha val="20000"/>
                      </a:srgbClr>
                    </a:solidFill>
                  </a:tcPr>
                </a:tc>
                <a:tc hMerge="1">
                  <a:txBody>
                    <a:bodyPr/>
                    <a:lstStyle/>
                    <a:p>
                      <a:pPr algn="ctr" fontAlgn="ctr"/>
                      <a:endParaRPr lang="ru-KZ" sz="800" b="0" i="0" u="none" strike="noStrike" cap="none" dirty="0">
                        <a:solidFill>
                          <a:srgbClr val="007F76"/>
                        </a:solidFill>
                        <a:effectLst/>
                        <a:latin typeface="Arial Narrow" panose="020B0606020202030204" pitchFamily="34" charset="0"/>
                        <a:ea typeface="+mn-ea"/>
                        <a:cs typeface="+mn-cs"/>
                        <a:sym typeface="Arial"/>
                      </a:endParaRPr>
                    </a:p>
                  </a:txBody>
                  <a:tcPr marL="9525" marR="9525" marT="0" marB="0" anchor="ct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007F76">
                        <a:alpha val="20000"/>
                      </a:srgbClr>
                    </a:solidFill>
                  </a:tcPr>
                </a:tc>
                <a:extLst>
                  <a:ext uri="{0D108BD9-81ED-4DB2-BD59-A6C34878D82A}">
                    <a16:rowId xmlns:a16="http://schemas.microsoft.com/office/drawing/2014/main" val="2562410137"/>
                  </a:ext>
                </a:extLst>
              </a:tr>
              <a:tr h="144837">
                <a:tc>
                  <a:txBody>
                    <a:bodyPr/>
                    <a:lstStyle/>
                    <a:p>
                      <a:pPr algn="ctr" fontAlgn="b"/>
                      <a:r>
                        <a:rPr lang="ru-RU" sz="800" u="none" strike="noStrike" dirty="0">
                          <a:solidFill>
                            <a:schemeClr val="accent6">
                              <a:lumMod val="50000"/>
                            </a:schemeClr>
                          </a:solidFill>
                          <a:effectLst/>
                          <a:latin typeface="Arial Narrow" panose="020B0606020202030204" pitchFamily="34" charset="0"/>
                        </a:rPr>
                        <a:t>1</a:t>
                      </a:r>
                      <a:endParaRPr lang="en-US" sz="800" b="0" i="0" u="none" strike="noStrike" dirty="0">
                        <a:solidFill>
                          <a:schemeClr val="accent6">
                            <a:lumMod val="50000"/>
                          </a:schemeClr>
                        </a:solidFill>
                        <a:effectLst/>
                        <a:latin typeface="Arial Narrow" panose="020B0606020202030204" pitchFamily="34" charset="0"/>
                      </a:endParaRPr>
                    </a:p>
                  </a:txBody>
                  <a:tcPr marL="9525" marR="9525" marT="0" marB="0" anchor="ctr">
                    <a:lnT w="12700" cap="flat" cmpd="sng" algn="ctr">
                      <a:solidFill>
                        <a:schemeClr val="tx1"/>
                      </a:solidFill>
                      <a:prstDash val="solid"/>
                      <a:round/>
                      <a:headEnd type="none" w="med" len="med"/>
                      <a:tailEnd type="none" w="med" len="med"/>
                    </a:lnT>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3221-0</a:t>
                      </a:r>
                    </a:p>
                  </a:txBody>
                  <a:tcPr marL="9525" marR="9525" marT="9525" marB="0" anchor="ctr">
                    <a:lnT w="12700" cap="flat" cmpd="sng" algn="ctr">
                      <a:solidFill>
                        <a:schemeClr val="tx1"/>
                      </a:solidFill>
                      <a:prstDash val="solid"/>
                      <a:round/>
                      <a:headEnd type="none" w="med" len="med"/>
                      <a:tailEnd type="none" w="med" len="med"/>
                    </a:lnT>
                    <a:solidFill>
                      <a:schemeClr val="accent6">
                        <a:lumMod val="50000"/>
                        <a:alpha val="1000"/>
                      </a:schemeClr>
                    </a:solidFill>
                  </a:tcPr>
                </a:tc>
                <a:tc>
                  <a:txBody>
                    <a:bodyPr/>
                    <a:lstStyle/>
                    <a:p>
                      <a:pPr marL="72000" algn="l" fontAlgn="ctr"/>
                      <a:r>
                        <a:rPr lang="ru-RU" sz="800" b="0" i="0" u="none" strike="noStrike" dirty="0" err="1">
                          <a:solidFill>
                            <a:srgbClr val="000000"/>
                          </a:solidFill>
                          <a:effectLst/>
                          <a:latin typeface="Arial Narrow" panose="020B0606020202030204" pitchFamily="34" charset="0"/>
                        </a:rPr>
                        <a:t>Күтім</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жөніндегі</a:t>
                      </a:r>
                      <a:r>
                        <a:rPr lang="ru-RU" sz="800" b="0" i="0" u="none" strike="noStrike" dirty="0">
                          <a:solidFill>
                            <a:srgbClr val="000000"/>
                          </a:solidFill>
                          <a:effectLst/>
                          <a:latin typeface="Arial Narrow" panose="020B0606020202030204" pitchFamily="34" charset="0"/>
                        </a:rPr>
                        <a:t> орта </a:t>
                      </a:r>
                      <a:r>
                        <a:rPr lang="ru-RU" sz="800" b="0" i="0" u="none" strike="noStrike" dirty="0" err="1">
                          <a:solidFill>
                            <a:srgbClr val="000000"/>
                          </a:solidFill>
                          <a:effectLst/>
                          <a:latin typeface="Arial Narrow" panose="020B0606020202030204" pitchFamily="34" charset="0"/>
                        </a:rPr>
                        <a:t>медициналық</a:t>
                      </a:r>
                      <a:r>
                        <a:rPr lang="ru-RU" sz="800" b="0" i="0" u="none" strike="noStrike" dirty="0">
                          <a:solidFill>
                            <a:srgbClr val="000000"/>
                          </a:solidFill>
                          <a:effectLst/>
                          <a:latin typeface="Arial Narrow" panose="020B0606020202030204" pitchFamily="34" charset="0"/>
                        </a:rPr>
                        <a:t> персонал</a:t>
                      </a:r>
                    </a:p>
                  </a:txBody>
                  <a:tcPr marL="9525" marR="9525" marT="9525" marB="0" anchor="ctr">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1 101</a:t>
                      </a:r>
                    </a:p>
                  </a:txBody>
                  <a:tcPr marL="9525" marR="9525" marT="9525" marB="0" anchor="ctr">
                    <a:lnL w="12700" cap="flat" cmpd="sng" algn="ctr">
                      <a:solidFill>
                        <a:schemeClr val="tx1"/>
                      </a:solidFill>
                      <a:prstDash val="solid"/>
                      <a:round/>
                      <a:headEnd type="none" w="med" len="med"/>
                      <a:tailEnd type="none" w="med" len="med"/>
                    </a:lnL>
                    <a:lnT w="12700" cap="flat" cmpd="sng" algn="ctr">
                      <a:solidFill>
                        <a:schemeClr val="tx1"/>
                      </a:solidFill>
                      <a:prstDash val="solid"/>
                      <a:round/>
                      <a:headEnd type="none" w="med" len="med"/>
                      <a:tailEnd type="none" w="med" len="med"/>
                    </a:lnT>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312</a:t>
                      </a:r>
                    </a:p>
                  </a:txBody>
                  <a:tcPr marL="9525" marR="9525" marT="9525" marB="0" anchor="ctr">
                    <a:lnT w="12700" cap="flat" cmpd="sng" algn="ctr">
                      <a:solidFill>
                        <a:schemeClr val="tx1"/>
                      </a:solidFill>
                      <a:prstDash val="solid"/>
                      <a:round/>
                      <a:headEnd type="none" w="med" len="med"/>
                      <a:tailEnd type="none" w="med" len="med"/>
                    </a:lnT>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246</a:t>
                      </a:r>
                    </a:p>
                  </a:txBody>
                  <a:tcPr marL="9525" marR="9525" marT="9525" marB="0" anchor="ctr">
                    <a:lnT w="12700" cap="flat" cmpd="sng" algn="ctr">
                      <a:solidFill>
                        <a:schemeClr val="tx1"/>
                      </a:solidFill>
                      <a:prstDash val="solid"/>
                      <a:round/>
                      <a:headEnd type="none" w="med" len="med"/>
                      <a:tailEnd type="none" w="med" len="med"/>
                    </a:lnT>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257</a:t>
                      </a:r>
                    </a:p>
                  </a:txBody>
                  <a:tcPr marL="9525" marR="9525" marT="9525" marB="0" anchor="ctr">
                    <a:lnT w="12700" cap="flat" cmpd="sng" algn="ctr">
                      <a:solidFill>
                        <a:schemeClr val="tx1"/>
                      </a:solidFill>
                      <a:prstDash val="solid"/>
                      <a:round/>
                      <a:headEnd type="none" w="med" len="med"/>
                      <a:tailEnd type="none" w="med" len="med"/>
                    </a:lnT>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286</a:t>
                      </a:r>
                    </a:p>
                  </a:txBody>
                  <a:tcPr marL="9525" marR="9525" marT="9525" marB="0" anchor="ctr">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1 303</a:t>
                      </a:r>
                    </a:p>
                  </a:txBody>
                  <a:tcPr marL="9525" marR="9525" marT="9525" marB="0" anchor="ctr">
                    <a:lnL w="12700" cap="flat" cmpd="sng" algn="ctr">
                      <a:solidFill>
                        <a:schemeClr val="tx1"/>
                      </a:solidFill>
                      <a:prstDash val="solid"/>
                      <a:round/>
                      <a:headEnd type="none" w="med" len="med"/>
                      <a:tailEnd type="none" w="med" len="med"/>
                    </a:lnL>
                    <a:lnT w="12700" cap="flat" cmpd="sng" algn="ctr">
                      <a:solidFill>
                        <a:schemeClr val="tx1"/>
                      </a:solidFill>
                      <a:prstDash val="solid"/>
                      <a:round/>
                      <a:headEnd type="none" w="med" len="med"/>
                      <a:tailEnd type="none" w="med" len="med"/>
                    </a:lnT>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284</a:t>
                      </a:r>
                    </a:p>
                  </a:txBody>
                  <a:tcPr marL="9525" marR="9525" marT="9525" marB="0" anchor="ctr">
                    <a:lnT w="12700" cap="flat" cmpd="sng" algn="ctr">
                      <a:solidFill>
                        <a:schemeClr val="tx1"/>
                      </a:solidFill>
                      <a:prstDash val="solid"/>
                      <a:round/>
                      <a:headEnd type="none" w="med" len="med"/>
                      <a:tailEnd type="none" w="med" len="med"/>
                    </a:lnT>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380</a:t>
                      </a:r>
                    </a:p>
                  </a:txBody>
                  <a:tcPr marL="9525" marR="9525" marT="9525" marB="0" anchor="ctr">
                    <a:lnT w="12700" cap="flat" cmpd="sng" algn="ctr">
                      <a:solidFill>
                        <a:schemeClr val="tx1"/>
                      </a:solidFill>
                      <a:prstDash val="solid"/>
                      <a:round/>
                      <a:headEnd type="none" w="med" len="med"/>
                      <a:tailEnd type="none" w="med" len="med"/>
                    </a:lnT>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337</a:t>
                      </a:r>
                    </a:p>
                  </a:txBody>
                  <a:tcPr marL="9525" marR="9525" marT="9525" marB="0" anchor="ctr">
                    <a:lnT w="12700" cap="flat" cmpd="sng" algn="ctr">
                      <a:solidFill>
                        <a:schemeClr val="tx1"/>
                      </a:solidFill>
                      <a:prstDash val="solid"/>
                      <a:round/>
                      <a:headEnd type="none" w="med" len="med"/>
                      <a:tailEnd type="none" w="med" len="med"/>
                    </a:lnT>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302</a:t>
                      </a:r>
                    </a:p>
                  </a:txBody>
                  <a:tcPr marL="9525" marR="9525" marT="9525" marB="0" anchor="ctr">
                    <a:lnT w="12700" cap="flat" cmpd="sng" algn="ctr">
                      <a:solidFill>
                        <a:schemeClr val="tx1"/>
                      </a:solidFill>
                      <a:prstDash val="solid"/>
                      <a:round/>
                      <a:headEnd type="none" w="med" len="med"/>
                      <a:tailEnd type="none" w="med" len="med"/>
                    </a:lnT>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3,5%</a:t>
                      </a:r>
                    </a:p>
                  </a:txBody>
                  <a:tcPr marL="9525" marR="9525" marT="9525" marB="0" anchor="ctr">
                    <a:lnT w="12700" cap="flat" cmpd="sng" algn="ctr">
                      <a:solidFill>
                        <a:schemeClr val="tx1"/>
                      </a:solidFill>
                      <a:prstDash val="solid"/>
                      <a:round/>
                      <a:headEnd type="none" w="med" len="med"/>
                      <a:tailEnd type="none" w="med" len="med"/>
                    </a:lnT>
                    <a:solidFill>
                      <a:schemeClr val="accent6">
                        <a:lumMod val="50000"/>
                        <a:alpha val="1000"/>
                      </a:schemeClr>
                    </a:solidFill>
                  </a:tcPr>
                </a:tc>
                <a:extLst>
                  <a:ext uri="{0D108BD9-81ED-4DB2-BD59-A6C34878D82A}">
                    <a16:rowId xmlns:a16="http://schemas.microsoft.com/office/drawing/2014/main" val="1295061941"/>
                  </a:ext>
                </a:extLst>
              </a:tr>
              <a:tr h="144837">
                <a:tc>
                  <a:txBody>
                    <a:bodyPr/>
                    <a:lstStyle/>
                    <a:p>
                      <a:pPr algn="ctr" fontAlgn="b"/>
                      <a:r>
                        <a:rPr lang="ru-RU" sz="800" b="0" i="0" u="none" strike="noStrike" dirty="0">
                          <a:solidFill>
                            <a:schemeClr val="accent6">
                              <a:lumMod val="50000"/>
                            </a:schemeClr>
                          </a:solidFill>
                          <a:effectLst/>
                          <a:latin typeface="Arial Narrow" panose="020B0606020202030204" pitchFamily="34" charset="0"/>
                        </a:rPr>
                        <a:t>2</a:t>
                      </a:r>
                      <a:endParaRPr lang="en-US" sz="800" b="0" i="0" u="none" strike="noStrike" dirty="0">
                        <a:solidFill>
                          <a:schemeClr val="accent6">
                            <a:lumMod val="50000"/>
                          </a:schemeClr>
                        </a:solidFill>
                        <a:effectLst/>
                        <a:latin typeface="Arial Narrow" panose="020B0606020202030204" pitchFamily="34" charset="0"/>
                      </a:endParaRPr>
                    </a:p>
                  </a:txBody>
                  <a:tcPr marL="9525" marR="9525" marT="0" marB="0" anchor="ctr">
                    <a:solidFill>
                      <a:schemeClr val="accent6">
                        <a:lumMod val="75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8341-1</a:t>
                      </a:r>
                    </a:p>
                  </a:txBody>
                  <a:tcPr marL="9525" marR="9525" marT="9525" marB="0" anchor="ctr">
                    <a:solidFill>
                      <a:schemeClr val="accent6">
                        <a:lumMod val="75000"/>
                        <a:alpha val="20000"/>
                      </a:schemeClr>
                    </a:solidFill>
                  </a:tcPr>
                </a:tc>
                <a:tc>
                  <a:txBody>
                    <a:bodyPr/>
                    <a:lstStyle/>
                    <a:p>
                      <a:pPr marL="72000" algn="l" fontAlgn="ctr"/>
                      <a:r>
                        <a:rPr lang="ru-RU" sz="800" b="0" i="0" u="none" strike="noStrike" dirty="0" err="1">
                          <a:solidFill>
                            <a:srgbClr val="000000"/>
                          </a:solidFill>
                          <a:effectLst/>
                          <a:latin typeface="Arial Narrow" panose="020B0606020202030204" pitchFamily="34" charset="0"/>
                        </a:rPr>
                        <a:t>Тракторшылар</a:t>
                      </a:r>
                      <a:endParaRPr lang="ru-RU" sz="800" b="0" i="0" u="none" strike="noStrike" dirty="0">
                        <a:solidFill>
                          <a:srgbClr val="000000"/>
                        </a:solidFill>
                        <a:effectLst/>
                        <a:latin typeface="Arial Narrow" panose="020B0606020202030204" pitchFamily="34" charset="0"/>
                      </a:endParaRPr>
                    </a:p>
                  </a:txBody>
                  <a:tcPr marL="9525" marR="9525" marT="9525" marB="0" anchor="ctr">
                    <a:lnR w="12700" cap="flat" cmpd="sng" algn="ctr">
                      <a:solidFill>
                        <a:schemeClr val="tx1"/>
                      </a:solidFill>
                      <a:prstDash val="solid"/>
                      <a:round/>
                      <a:headEnd type="none" w="med" len="med"/>
                      <a:tailEnd type="none" w="med" len="med"/>
                    </a:lnR>
                    <a:solidFill>
                      <a:schemeClr val="accent6">
                        <a:lumMod val="75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946</a:t>
                      </a:r>
                    </a:p>
                  </a:txBody>
                  <a:tcPr marL="9525" marR="9525" marT="9525" marB="0" anchor="ctr">
                    <a:lnL w="12700" cap="flat" cmpd="sng" algn="ctr">
                      <a:solidFill>
                        <a:schemeClr val="tx1"/>
                      </a:solidFill>
                      <a:prstDash val="solid"/>
                      <a:round/>
                      <a:headEnd type="none" w="med" len="med"/>
                      <a:tailEnd type="none" w="med" len="med"/>
                    </a:lnL>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103</a:t>
                      </a:r>
                    </a:p>
                  </a:txBody>
                  <a:tcPr marL="9525" marR="9525" marT="9525" marB="0" anchor="c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429</a:t>
                      </a:r>
                    </a:p>
                  </a:txBody>
                  <a:tcPr marL="9525" marR="9525" marT="9525" marB="0" anchor="c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291</a:t>
                      </a:r>
                    </a:p>
                  </a:txBody>
                  <a:tcPr marL="9525" marR="9525" marT="9525" marB="0" anchor="c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123</a:t>
                      </a:r>
                    </a:p>
                  </a:txBody>
                  <a:tcPr marL="9525" marR="9525" marT="9525" marB="0" anchor="ctr">
                    <a:lnR w="12700" cap="flat" cmpd="sng" algn="ctr">
                      <a:solidFill>
                        <a:schemeClr val="tx1"/>
                      </a:solidFill>
                      <a:prstDash val="solid"/>
                      <a:round/>
                      <a:headEnd type="none" w="med" len="med"/>
                      <a:tailEnd type="none" w="med" len="med"/>
                    </a:ln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1 213</a:t>
                      </a:r>
                    </a:p>
                  </a:txBody>
                  <a:tcPr marL="9525" marR="9525" marT="9525" marB="0" anchor="ctr">
                    <a:lnL w="12700" cap="flat" cmpd="sng" algn="ctr">
                      <a:solidFill>
                        <a:schemeClr val="tx1"/>
                      </a:solidFill>
                      <a:prstDash val="solid"/>
                      <a:round/>
                      <a:headEnd type="none" w="med" len="med"/>
                      <a:tailEnd type="none" w="med" len="med"/>
                    </a:lnL>
                    <a:solidFill>
                      <a:schemeClr val="accent6">
                        <a:lumMod val="75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165</a:t>
                      </a:r>
                    </a:p>
                  </a:txBody>
                  <a:tcPr marL="9525" marR="9525" marT="9525" marB="0" anchor="c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238</a:t>
                      </a:r>
                    </a:p>
                  </a:txBody>
                  <a:tcPr marL="9525" marR="9525" marT="9525" marB="0" anchor="ctr">
                    <a:solidFill>
                      <a:schemeClr val="accent6">
                        <a:lumMod val="75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485</a:t>
                      </a:r>
                    </a:p>
                  </a:txBody>
                  <a:tcPr marL="9525" marR="9525" marT="9525" marB="0" anchor="ctr">
                    <a:solidFill>
                      <a:schemeClr val="accent6">
                        <a:lumMod val="75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325</a:t>
                      </a:r>
                    </a:p>
                  </a:txBody>
                  <a:tcPr marL="9525" marR="9525" marT="9525" marB="0" anchor="ctr">
                    <a:solidFill>
                      <a:schemeClr val="accent6">
                        <a:lumMod val="75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3,3%</a:t>
                      </a:r>
                    </a:p>
                  </a:txBody>
                  <a:tcPr marL="9525" marR="9525" marT="9525" marB="0" anchor="ctr">
                    <a:solidFill>
                      <a:schemeClr val="accent6">
                        <a:lumMod val="75000"/>
                        <a:alpha val="20000"/>
                      </a:schemeClr>
                    </a:solidFill>
                  </a:tcPr>
                </a:tc>
                <a:extLst>
                  <a:ext uri="{0D108BD9-81ED-4DB2-BD59-A6C34878D82A}">
                    <a16:rowId xmlns:a16="http://schemas.microsoft.com/office/drawing/2014/main" val="750895560"/>
                  </a:ext>
                </a:extLst>
              </a:tr>
              <a:tr h="144837">
                <a:tc>
                  <a:txBody>
                    <a:bodyPr/>
                    <a:lstStyle/>
                    <a:p>
                      <a:pPr algn="ctr" fontAlgn="b"/>
                      <a:r>
                        <a:rPr lang="ru-RU" sz="800" b="0" i="0" u="none" strike="noStrike" dirty="0">
                          <a:solidFill>
                            <a:schemeClr val="accent6">
                              <a:lumMod val="50000"/>
                            </a:schemeClr>
                          </a:solidFill>
                          <a:effectLst/>
                          <a:latin typeface="Arial Narrow" panose="020B0606020202030204" pitchFamily="34" charset="0"/>
                        </a:rPr>
                        <a:t>3</a:t>
                      </a:r>
                      <a:endParaRPr lang="en-US" sz="800" b="0" i="0" u="none" strike="noStrike" dirty="0">
                        <a:solidFill>
                          <a:schemeClr val="accent6">
                            <a:lumMod val="50000"/>
                          </a:schemeClr>
                        </a:solidFill>
                        <a:effectLst/>
                        <a:latin typeface="Arial Narrow" panose="020B0606020202030204" pitchFamily="34" charset="0"/>
                      </a:endParaRPr>
                    </a:p>
                  </a:txBody>
                  <a:tcPr marL="9525" marR="9525" marT="0"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2350-3</a:t>
                      </a:r>
                    </a:p>
                  </a:txBody>
                  <a:tcPr marL="9525" marR="9525" marT="9525" marB="0" anchor="ctr">
                    <a:solidFill>
                      <a:schemeClr val="accent6">
                        <a:lumMod val="50000"/>
                        <a:alpha val="1000"/>
                      </a:schemeClr>
                    </a:solidFill>
                  </a:tcPr>
                </a:tc>
                <a:tc>
                  <a:txBody>
                    <a:bodyPr/>
                    <a:lstStyle/>
                    <a:p>
                      <a:pPr marL="72000" algn="l" fontAlgn="ctr"/>
                      <a:r>
                        <a:rPr lang="ru-RU" sz="800" b="0" i="0" u="none" strike="noStrike" dirty="0" err="1">
                          <a:solidFill>
                            <a:srgbClr val="000000"/>
                          </a:solidFill>
                          <a:effectLst/>
                          <a:latin typeface="Arial Narrow" panose="020B0606020202030204" pitchFamily="34" charset="0"/>
                        </a:rPr>
                        <a:t>Қоғамдық</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ғылымдар</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бойынша</a:t>
                      </a:r>
                      <a:r>
                        <a:rPr lang="ru-RU" sz="800" b="0" i="0" u="none" strike="noStrike" dirty="0">
                          <a:solidFill>
                            <a:srgbClr val="000000"/>
                          </a:solidFill>
                          <a:effectLst/>
                          <a:latin typeface="Arial Narrow" panose="020B0606020202030204" pitchFamily="34" charset="0"/>
                        </a:rPr>
                        <a:t> орта </a:t>
                      </a:r>
                      <a:r>
                        <a:rPr lang="ru-RU" sz="800" b="0" i="0" u="none" strike="noStrike" dirty="0" err="1">
                          <a:solidFill>
                            <a:srgbClr val="000000"/>
                          </a:solidFill>
                          <a:effectLst/>
                          <a:latin typeface="Arial Narrow" panose="020B0606020202030204" pitchFamily="34" charset="0"/>
                        </a:rPr>
                        <a:t>мектеп</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мұғалімдері</a:t>
                      </a:r>
                      <a:endParaRPr lang="ru-RU" sz="800" b="0" i="0" u="none" strike="noStrike" dirty="0">
                        <a:solidFill>
                          <a:srgbClr val="000000"/>
                        </a:solidFill>
                        <a:effectLst/>
                        <a:latin typeface="Arial Narrow" panose="020B0606020202030204" pitchFamily="34" charset="0"/>
                      </a:endParaRPr>
                    </a:p>
                  </a:txBody>
                  <a:tcPr marL="9525" marR="9525" marT="9525" marB="0" anchor="ctr">
                    <a:lnR w="12700" cap="flat" cmpd="sng" algn="ctr">
                      <a:solidFill>
                        <a:schemeClr val="tx1"/>
                      </a:solidFill>
                      <a:prstDash val="solid"/>
                      <a:round/>
                      <a:headEnd type="none" w="med" len="med"/>
                      <a:tailEnd type="none" w="med" len="med"/>
                    </a:ln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884</a:t>
                      </a:r>
                    </a:p>
                  </a:txBody>
                  <a:tcPr marL="9525" marR="9525" marT="9525" marB="0" anchor="ctr">
                    <a:lnL w="12700" cap="flat" cmpd="sng" algn="ctr">
                      <a:solidFill>
                        <a:schemeClr val="tx1"/>
                      </a:solidFill>
                      <a:prstDash val="solid"/>
                      <a:round/>
                      <a:headEnd type="none" w="med" len="med"/>
                      <a:tailEnd type="none" w="med" len="med"/>
                    </a:lnL>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73</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91</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581</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139</a:t>
                      </a:r>
                    </a:p>
                  </a:txBody>
                  <a:tcPr marL="9525" marR="9525" marT="9525" marB="0" anchor="ctr">
                    <a:lnR w="12700" cap="flat" cmpd="sng" algn="ctr">
                      <a:solidFill>
                        <a:schemeClr val="tx1"/>
                      </a:solidFill>
                      <a:prstDash val="solid"/>
                      <a:round/>
                      <a:headEnd type="none" w="med" len="med"/>
                      <a:tailEnd type="none" w="med" len="med"/>
                    </a:ln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1 126</a:t>
                      </a:r>
                    </a:p>
                  </a:txBody>
                  <a:tcPr marL="9525" marR="9525" marT="9525" marB="0" anchor="ctr">
                    <a:lnL w="12700" cap="flat" cmpd="sng" algn="ctr">
                      <a:solidFill>
                        <a:schemeClr val="tx1"/>
                      </a:solidFill>
                      <a:prstDash val="solid"/>
                      <a:round/>
                      <a:headEnd type="none" w="med" len="med"/>
                      <a:tailEnd type="none" w="med" len="med"/>
                    </a:lnL>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144</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225</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209</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548</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3,0%</a:t>
                      </a:r>
                    </a:p>
                  </a:txBody>
                  <a:tcPr marL="9525" marR="9525" marT="9525" marB="0" anchor="ctr">
                    <a:solidFill>
                      <a:schemeClr val="accent6">
                        <a:lumMod val="50000"/>
                        <a:alpha val="1000"/>
                      </a:schemeClr>
                    </a:solidFill>
                  </a:tcPr>
                </a:tc>
                <a:extLst>
                  <a:ext uri="{0D108BD9-81ED-4DB2-BD59-A6C34878D82A}">
                    <a16:rowId xmlns:a16="http://schemas.microsoft.com/office/drawing/2014/main" val="761244194"/>
                  </a:ext>
                </a:extLst>
              </a:tr>
              <a:tr h="144837">
                <a:tc>
                  <a:txBody>
                    <a:bodyPr/>
                    <a:lstStyle/>
                    <a:p>
                      <a:pPr algn="ctr" fontAlgn="b"/>
                      <a:r>
                        <a:rPr lang="ru-RU" sz="800" b="0" i="0" u="none" strike="noStrike" dirty="0">
                          <a:solidFill>
                            <a:schemeClr val="accent6">
                              <a:lumMod val="50000"/>
                            </a:schemeClr>
                          </a:solidFill>
                          <a:effectLst/>
                          <a:latin typeface="Arial Narrow" panose="020B0606020202030204" pitchFamily="34" charset="0"/>
                        </a:rPr>
                        <a:t>4</a:t>
                      </a:r>
                      <a:endParaRPr lang="en-US" sz="800" b="0" i="0" u="none" strike="noStrike" dirty="0">
                        <a:solidFill>
                          <a:schemeClr val="accent6">
                            <a:lumMod val="50000"/>
                          </a:schemeClr>
                        </a:solidFill>
                        <a:effectLst/>
                        <a:latin typeface="Arial Narrow" panose="020B0606020202030204" pitchFamily="34" charset="0"/>
                      </a:endParaRPr>
                    </a:p>
                  </a:txBody>
                  <a:tcPr marL="9525" marR="9525" marT="0" marB="0" anchor="ctr">
                    <a:solidFill>
                      <a:schemeClr val="accent6">
                        <a:lumMod val="75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9629-7</a:t>
                      </a:r>
                    </a:p>
                  </a:txBody>
                  <a:tcPr marL="9525" marR="9525" marT="9525" marB="0" anchor="ctr">
                    <a:solidFill>
                      <a:schemeClr val="accent6">
                        <a:lumMod val="75000"/>
                        <a:alpha val="20000"/>
                      </a:schemeClr>
                    </a:solidFill>
                  </a:tcPr>
                </a:tc>
                <a:tc>
                  <a:txBody>
                    <a:bodyPr/>
                    <a:lstStyle/>
                    <a:p>
                      <a:pPr marL="72000" algn="l" fontAlgn="ctr"/>
                      <a:r>
                        <a:rPr lang="ru-RU" sz="800" b="0" i="0" u="none" strike="noStrike" dirty="0" err="1">
                          <a:solidFill>
                            <a:srgbClr val="000000"/>
                          </a:solidFill>
                          <a:effectLst/>
                          <a:latin typeface="Arial Narrow" panose="020B0606020202030204" pitchFamily="34" charset="0"/>
                        </a:rPr>
                        <a:t>Әртүрлі</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жұмысты</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атқарушылар</a:t>
                      </a:r>
                      <a:endParaRPr lang="ru-RU" sz="800" b="0" i="0" u="none" strike="noStrike" dirty="0">
                        <a:solidFill>
                          <a:srgbClr val="000000"/>
                        </a:solidFill>
                        <a:effectLst/>
                        <a:latin typeface="Arial Narrow" panose="020B0606020202030204" pitchFamily="34" charset="0"/>
                      </a:endParaRPr>
                    </a:p>
                  </a:txBody>
                  <a:tcPr marL="9525" marR="9525" marT="9525" marB="0" anchor="ctr">
                    <a:lnR w="12700" cap="flat" cmpd="sng" algn="ctr">
                      <a:solidFill>
                        <a:schemeClr val="tx1"/>
                      </a:solidFill>
                      <a:prstDash val="solid"/>
                      <a:round/>
                      <a:headEnd type="none" w="med" len="med"/>
                      <a:tailEnd type="none" w="med" len="med"/>
                    </a:lnR>
                    <a:solidFill>
                      <a:schemeClr val="accent6">
                        <a:lumMod val="75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1 291</a:t>
                      </a:r>
                    </a:p>
                  </a:txBody>
                  <a:tcPr marL="9525" marR="9525" marT="9525" marB="0" anchor="ctr">
                    <a:lnL w="12700" cap="flat" cmpd="sng" algn="ctr">
                      <a:solidFill>
                        <a:schemeClr val="tx1"/>
                      </a:solidFill>
                      <a:prstDash val="solid"/>
                      <a:round/>
                      <a:headEnd type="none" w="med" len="med"/>
                      <a:tailEnd type="none" w="med" len="med"/>
                    </a:lnL>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105</a:t>
                      </a:r>
                    </a:p>
                  </a:txBody>
                  <a:tcPr marL="9525" marR="9525" marT="9525" marB="0" anchor="c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306</a:t>
                      </a:r>
                    </a:p>
                  </a:txBody>
                  <a:tcPr marL="9525" marR="9525" marT="9525" marB="0" anchor="c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454</a:t>
                      </a:r>
                    </a:p>
                  </a:txBody>
                  <a:tcPr marL="9525" marR="9525" marT="9525" marB="0" anchor="c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426</a:t>
                      </a:r>
                    </a:p>
                  </a:txBody>
                  <a:tcPr marL="9525" marR="9525" marT="9525" marB="0" anchor="ctr">
                    <a:lnR w="12700" cap="flat" cmpd="sng" algn="ctr">
                      <a:solidFill>
                        <a:schemeClr val="tx1"/>
                      </a:solidFill>
                      <a:prstDash val="solid"/>
                      <a:round/>
                      <a:headEnd type="none" w="med" len="med"/>
                      <a:tailEnd type="none" w="med" len="med"/>
                    </a:ln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1 052</a:t>
                      </a:r>
                    </a:p>
                  </a:txBody>
                  <a:tcPr marL="9525" marR="9525" marT="9525" marB="0" anchor="ctr">
                    <a:lnL w="12700" cap="flat" cmpd="sng" algn="ctr">
                      <a:solidFill>
                        <a:schemeClr val="tx1"/>
                      </a:solidFill>
                      <a:prstDash val="solid"/>
                      <a:round/>
                      <a:headEnd type="none" w="med" len="med"/>
                      <a:tailEnd type="none" w="med" len="med"/>
                    </a:lnL>
                    <a:solidFill>
                      <a:schemeClr val="accent6">
                        <a:lumMod val="75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249</a:t>
                      </a:r>
                    </a:p>
                  </a:txBody>
                  <a:tcPr marL="9525" marR="9525" marT="9525" marB="0" anchor="c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112</a:t>
                      </a:r>
                    </a:p>
                  </a:txBody>
                  <a:tcPr marL="9525" marR="9525" marT="9525" marB="0" anchor="ctr">
                    <a:solidFill>
                      <a:schemeClr val="accent6">
                        <a:lumMod val="75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340</a:t>
                      </a:r>
                    </a:p>
                  </a:txBody>
                  <a:tcPr marL="9525" marR="9525" marT="9525" marB="0" anchor="ctr">
                    <a:solidFill>
                      <a:schemeClr val="accent6">
                        <a:lumMod val="75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351</a:t>
                      </a:r>
                    </a:p>
                  </a:txBody>
                  <a:tcPr marL="9525" marR="9525" marT="9525" marB="0" anchor="ctr">
                    <a:solidFill>
                      <a:schemeClr val="accent6">
                        <a:lumMod val="75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2,8%</a:t>
                      </a:r>
                    </a:p>
                  </a:txBody>
                  <a:tcPr marL="9525" marR="9525" marT="9525" marB="0" anchor="ctr">
                    <a:solidFill>
                      <a:schemeClr val="accent6">
                        <a:lumMod val="75000"/>
                        <a:alpha val="20000"/>
                      </a:schemeClr>
                    </a:solidFill>
                  </a:tcPr>
                </a:tc>
                <a:extLst>
                  <a:ext uri="{0D108BD9-81ED-4DB2-BD59-A6C34878D82A}">
                    <a16:rowId xmlns:a16="http://schemas.microsoft.com/office/drawing/2014/main" val="1996304957"/>
                  </a:ext>
                </a:extLst>
              </a:tr>
              <a:tr h="144837">
                <a:tc>
                  <a:txBody>
                    <a:bodyPr/>
                    <a:lstStyle/>
                    <a:p>
                      <a:pPr algn="ctr" fontAlgn="b"/>
                      <a:r>
                        <a:rPr lang="ru-RU" sz="800" b="0" i="0" u="none" strike="noStrike" dirty="0">
                          <a:solidFill>
                            <a:schemeClr val="accent6">
                              <a:lumMod val="50000"/>
                            </a:schemeClr>
                          </a:solidFill>
                          <a:effectLst/>
                          <a:latin typeface="Arial Narrow" panose="020B0606020202030204" pitchFamily="34" charset="0"/>
                        </a:rPr>
                        <a:t>5</a:t>
                      </a:r>
                      <a:endParaRPr lang="en-US" sz="800" b="0" i="0" u="none" strike="noStrike" dirty="0">
                        <a:solidFill>
                          <a:schemeClr val="accent6">
                            <a:lumMod val="50000"/>
                          </a:schemeClr>
                        </a:solidFill>
                        <a:effectLst/>
                        <a:latin typeface="Arial Narrow" panose="020B0606020202030204" pitchFamily="34" charset="0"/>
                      </a:endParaRPr>
                    </a:p>
                  </a:txBody>
                  <a:tcPr marL="9525" marR="9525" marT="0"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8322-2</a:t>
                      </a:r>
                    </a:p>
                  </a:txBody>
                  <a:tcPr marL="9525" marR="9525" marT="9525" marB="0" anchor="ctr">
                    <a:solidFill>
                      <a:schemeClr val="accent6">
                        <a:lumMod val="50000"/>
                        <a:alpha val="1000"/>
                      </a:schemeClr>
                    </a:solidFill>
                  </a:tcPr>
                </a:tc>
                <a:tc>
                  <a:txBody>
                    <a:bodyPr/>
                    <a:lstStyle/>
                    <a:p>
                      <a:pPr marL="72000" algn="l" fontAlgn="ctr"/>
                      <a:r>
                        <a:rPr lang="ru-RU" sz="800" b="0" i="0" u="none" strike="noStrike" dirty="0">
                          <a:solidFill>
                            <a:srgbClr val="000000"/>
                          </a:solidFill>
                          <a:effectLst/>
                          <a:latin typeface="Arial Narrow" panose="020B0606020202030204" pitchFamily="34" charset="0"/>
                        </a:rPr>
                        <a:t>Жеке </a:t>
                      </a:r>
                      <a:r>
                        <a:rPr lang="ru-RU" sz="800" b="0" i="0" u="none" strike="noStrike" dirty="0" err="1">
                          <a:solidFill>
                            <a:srgbClr val="000000"/>
                          </a:solidFill>
                          <a:effectLst/>
                          <a:latin typeface="Arial Narrow" panose="020B0606020202030204" pitchFamily="34" charset="0"/>
                        </a:rPr>
                        <a:t>жүргізушілер</a:t>
                      </a:r>
                      <a:r>
                        <a:rPr lang="ru-RU" sz="800" b="0" i="0" u="none" strike="noStrike" dirty="0">
                          <a:solidFill>
                            <a:srgbClr val="000000"/>
                          </a:solidFill>
                          <a:effectLst/>
                          <a:latin typeface="Arial Narrow" panose="020B0606020202030204" pitchFamily="34" charset="0"/>
                        </a:rPr>
                        <a:t> мен </a:t>
                      </a:r>
                      <a:r>
                        <a:rPr lang="ru-RU" sz="800" b="0" i="0" u="none" strike="noStrike" dirty="0" err="1">
                          <a:solidFill>
                            <a:srgbClr val="000000"/>
                          </a:solidFill>
                          <a:effectLst/>
                          <a:latin typeface="Arial Narrow" panose="020B0606020202030204" pitchFamily="34" charset="0"/>
                        </a:rPr>
                        <a:t>шопырлар</a:t>
                      </a:r>
                      <a:endParaRPr lang="ru-RU" sz="800" b="0" i="0" u="none" strike="noStrike" dirty="0">
                        <a:solidFill>
                          <a:srgbClr val="000000"/>
                        </a:solidFill>
                        <a:effectLst/>
                        <a:latin typeface="Arial Narrow" panose="020B0606020202030204" pitchFamily="34" charset="0"/>
                      </a:endParaRPr>
                    </a:p>
                  </a:txBody>
                  <a:tcPr marL="9525" marR="9525" marT="9525" marB="0" anchor="ctr">
                    <a:lnR w="12700" cap="flat" cmpd="sng" algn="ctr">
                      <a:solidFill>
                        <a:schemeClr val="tx1"/>
                      </a:solidFill>
                      <a:prstDash val="solid"/>
                      <a:round/>
                      <a:headEnd type="none" w="med" len="med"/>
                      <a:tailEnd type="none" w="med" len="med"/>
                    </a:ln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872</a:t>
                      </a:r>
                    </a:p>
                  </a:txBody>
                  <a:tcPr marL="9525" marR="9525" marT="9525" marB="0" anchor="ctr">
                    <a:lnL w="12700" cap="flat" cmpd="sng" algn="ctr">
                      <a:solidFill>
                        <a:schemeClr val="tx1"/>
                      </a:solidFill>
                      <a:prstDash val="solid"/>
                      <a:round/>
                      <a:headEnd type="none" w="med" len="med"/>
                      <a:tailEnd type="none" w="med" len="med"/>
                    </a:lnL>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168</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275</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241</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188</a:t>
                      </a:r>
                    </a:p>
                  </a:txBody>
                  <a:tcPr marL="9525" marR="9525" marT="9525" marB="0" anchor="ctr">
                    <a:lnR w="12700" cap="flat" cmpd="sng" algn="ctr">
                      <a:solidFill>
                        <a:schemeClr val="tx1"/>
                      </a:solidFill>
                      <a:prstDash val="solid"/>
                      <a:round/>
                      <a:headEnd type="none" w="med" len="med"/>
                      <a:tailEnd type="none" w="med" len="med"/>
                    </a:ln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915</a:t>
                      </a:r>
                    </a:p>
                  </a:txBody>
                  <a:tcPr marL="9525" marR="9525" marT="9525" marB="0" anchor="ctr">
                    <a:lnL w="12700" cap="flat" cmpd="sng" algn="ctr">
                      <a:solidFill>
                        <a:schemeClr val="tx1"/>
                      </a:solidFill>
                      <a:prstDash val="solid"/>
                      <a:round/>
                      <a:headEnd type="none" w="med" len="med"/>
                      <a:tailEnd type="none" w="med" len="med"/>
                    </a:lnL>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228</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184</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278</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225</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2,5%</a:t>
                      </a:r>
                    </a:p>
                  </a:txBody>
                  <a:tcPr marL="9525" marR="9525" marT="9525" marB="0" anchor="ctr">
                    <a:solidFill>
                      <a:schemeClr val="accent6">
                        <a:lumMod val="50000"/>
                        <a:alpha val="1000"/>
                      </a:schemeClr>
                    </a:solidFill>
                  </a:tcPr>
                </a:tc>
                <a:extLst>
                  <a:ext uri="{0D108BD9-81ED-4DB2-BD59-A6C34878D82A}">
                    <a16:rowId xmlns:a16="http://schemas.microsoft.com/office/drawing/2014/main" val="3085205914"/>
                  </a:ext>
                </a:extLst>
              </a:tr>
              <a:tr h="144837">
                <a:tc>
                  <a:txBody>
                    <a:bodyPr/>
                    <a:lstStyle/>
                    <a:p>
                      <a:pPr algn="ctr" fontAlgn="b"/>
                      <a:r>
                        <a:rPr lang="ru-RU" sz="800" b="0" i="0" u="none" strike="noStrike" dirty="0">
                          <a:solidFill>
                            <a:schemeClr val="accent6">
                              <a:lumMod val="50000"/>
                            </a:schemeClr>
                          </a:solidFill>
                          <a:effectLst/>
                          <a:latin typeface="Arial Narrow" panose="020B0606020202030204" pitchFamily="34" charset="0"/>
                        </a:rPr>
                        <a:t>6</a:t>
                      </a:r>
                      <a:endParaRPr lang="en-US" sz="800" b="0" i="0" u="none" strike="noStrike" dirty="0">
                        <a:solidFill>
                          <a:schemeClr val="accent6">
                            <a:lumMod val="50000"/>
                          </a:schemeClr>
                        </a:solidFill>
                        <a:effectLst/>
                        <a:latin typeface="Arial Narrow" panose="020B0606020202030204" pitchFamily="34" charset="0"/>
                      </a:endParaRPr>
                    </a:p>
                  </a:txBody>
                  <a:tcPr marL="9525" marR="9525" marT="0" marB="0" anchor="ctr">
                    <a:solidFill>
                      <a:schemeClr val="accent6">
                        <a:lumMod val="75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7239-2</a:t>
                      </a:r>
                    </a:p>
                  </a:txBody>
                  <a:tcPr marL="9525" marR="9525" marT="9525" marB="0" anchor="ctr">
                    <a:solidFill>
                      <a:schemeClr val="accent6">
                        <a:lumMod val="75000"/>
                        <a:alpha val="20000"/>
                      </a:schemeClr>
                    </a:solidFill>
                  </a:tcPr>
                </a:tc>
                <a:tc>
                  <a:txBody>
                    <a:bodyPr/>
                    <a:lstStyle/>
                    <a:p>
                      <a:pPr marL="72000" algn="l" fontAlgn="ctr"/>
                      <a:r>
                        <a:rPr lang="ru-RU" sz="800" b="0" i="0" u="none" strike="noStrike" dirty="0" err="1">
                          <a:solidFill>
                            <a:srgbClr val="000000"/>
                          </a:solidFill>
                          <a:effectLst/>
                          <a:latin typeface="Arial Narrow" panose="020B0606020202030204" pitchFamily="34" charset="0"/>
                        </a:rPr>
                        <a:t>Өнеркәсіптік</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жабдықтардың</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слесарлары</a:t>
                      </a:r>
                      <a:endParaRPr lang="ru-RU" sz="800" b="0" i="0" u="none" strike="noStrike" dirty="0">
                        <a:solidFill>
                          <a:srgbClr val="000000"/>
                        </a:solidFill>
                        <a:effectLst/>
                        <a:latin typeface="Arial Narrow" panose="020B0606020202030204" pitchFamily="34" charset="0"/>
                      </a:endParaRPr>
                    </a:p>
                  </a:txBody>
                  <a:tcPr marL="9525" marR="9525" marT="9525" marB="0" anchor="ctr">
                    <a:lnR w="12700" cap="flat" cmpd="sng" algn="ctr">
                      <a:solidFill>
                        <a:schemeClr val="tx1"/>
                      </a:solidFill>
                      <a:prstDash val="solid"/>
                      <a:round/>
                      <a:headEnd type="none" w="med" len="med"/>
                      <a:tailEnd type="none" w="med" len="med"/>
                    </a:lnR>
                    <a:solidFill>
                      <a:schemeClr val="accent6">
                        <a:lumMod val="75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948</a:t>
                      </a:r>
                    </a:p>
                  </a:txBody>
                  <a:tcPr marL="9525" marR="9525" marT="9525" marB="0" anchor="ctr">
                    <a:lnL w="12700" cap="flat" cmpd="sng" algn="ctr">
                      <a:solidFill>
                        <a:schemeClr val="tx1"/>
                      </a:solidFill>
                      <a:prstDash val="solid"/>
                      <a:round/>
                      <a:headEnd type="none" w="med" len="med"/>
                      <a:tailEnd type="none" w="med" len="med"/>
                    </a:lnL>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221</a:t>
                      </a:r>
                    </a:p>
                  </a:txBody>
                  <a:tcPr marL="9525" marR="9525" marT="9525" marB="0" anchor="c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233</a:t>
                      </a:r>
                    </a:p>
                  </a:txBody>
                  <a:tcPr marL="9525" marR="9525" marT="9525" marB="0" anchor="c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260</a:t>
                      </a:r>
                    </a:p>
                  </a:txBody>
                  <a:tcPr marL="9525" marR="9525" marT="9525" marB="0" anchor="c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234</a:t>
                      </a:r>
                    </a:p>
                  </a:txBody>
                  <a:tcPr marL="9525" marR="9525" marT="9525" marB="0" anchor="ctr">
                    <a:lnR w="12700" cap="flat" cmpd="sng" algn="ctr">
                      <a:solidFill>
                        <a:schemeClr val="tx1"/>
                      </a:solidFill>
                      <a:prstDash val="solid"/>
                      <a:round/>
                      <a:headEnd type="none" w="med" len="med"/>
                      <a:tailEnd type="none" w="med" len="med"/>
                    </a:ln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866</a:t>
                      </a:r>
                    </a:p>
                  </a:txBody>
                  <a:tcPr marL="9525" marR="9525" marT="9525" marB="0" anchor="ctr">
                    <a:lnL w="12700" cap="flat" cmpd="sng" algn="ctr">
                      <a:solidFill>
                        <a:schemeClr val="tx1"/>
                      </a:solidFill>
                      <a:prstDash val="solid"/>
                      <a:round/>
                      <a:headEnd type="none" w="med" len="med"/>
                      <a:tailEnd type="none" w="med" len="med"/>
                    </a:lnL>
                    <a:solidFill>
                      <a:schemeClr val="accent6">
                        <a:lumMod val="75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186</a:t>
                      </a:r>
                    </a:p>
                  </a:txBody>
                  <a:tcPr marL="9525" marR="9525" marT="9525" marB="0" anchor="c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201</a:t>
                      </a:r>
                    </a:p>
                  </a:txBody>
                  <a:tcPr marL="9525" marR="9525" marT="9525" marB="0" anchor="ctr">
                    <a:solidFill>
                      <a:schemeClr val="accent6">
                        <a:lumMod val="75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243</a:t>
                      </a:r>
                    </a:p>
                  </a:txBody>
                  <a:tcPr marL="9525" marR="9525" marT="9525" marB="0" anchor="ctr">
                    <a:solidFill>
                      <a:schemeClr val="accent6">
                        <a:lumMod val="75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236</a:t>
                      </a:r>
                    </a:p>
                  </a:txBody>
                  <a:tcPr marL="9525" marR="9525" marT="9525" marB="0" anchor="ctr">
                    <a:solidFill>
                      <a:schemeClr val="accent6">
                        <a:lumMod val="75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2,3%</a:t>
                      </a:r>
                    </a:p>
                  </a:txBody>
                  <a:tcPr marL="9525" marR="9525" marT="9525" marB="0" anchor="ctr">
                    <a:solidFill>
                      <a:schemeClr val="accent6">
                        <a:lumMod val="75000"/>
                        <a:alpha val="20000"/>
                      </a:schemeClr>
                    </a:solidFill>
                  </a:tcPr>
                </a:tc>
                <a:extLst>
                  <a:ext uri="{0D108BD9-81ED-4DB2-BD59-A6C34878D82A}">
                    <a16:rowId xmlns:a16="http://schemas.microsoft.com/office/drawing/2014/main" val="2706513750"/>
                  </a:ext>
                </a:extLst>
              </a:tr>
              <a:tr h="144837">
                <a:tc>
                  <a:txBody>
                    <a:bodyPr/>
                    <a:lstStyle/>
                    <a:p>
                      <a:pPr algn="ctr" fontAlgn="b"/>
                      <a:r>
                        <a:rPr lang="ru-RU" sz="800" b="0" i="0" u="none" strike="noStrike" dirty="0">
                          <a:solidFill>
                            <a:schemeClr val="accent6">
                              <a:lumMod val="50000"/>
                            </a:schemeClr>
                          </a:solidFill>
                          <a:effectLst/>
                          <a:latin typeface="Arial Narrow" panose="020B0606020202030204" pitchFamily="34" charset="0"/>
                        </a:rPr>
                        <a:t>7</a:t>
                      </a:r>
                      <a:endParaRPr lang="en-US" sz="800" b="0" i="0" u="none" strike="noStrike" dirty="0">
                        <a:solidFill>
                          <a:schemeClr val="accent6">
                            <a:lumMod val="50000"/>
                          </a:schemeClr>
                        </a:solidFill>
                        <a:effectLst/>
                        <a:latin typeface="Arial Narrow" panose="020B0606020202030204" pitchFamily="34" charset="0"/>
                      </a:endParaRPr>
                    </a:p>
                  </a:txBody>
                  <a:tcPr marL="9525" marR="9525" marT="0"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9116-0</a:t>
                      </a:r>
                    </a:p>
                  </a:txBody>
                  <a:tcPr marL="9525" marR="9525" marT="9525" marB="0" anchor="ctr">
                    <a:solidFill>
                      <a:schemeClr val="accent6">
                        <a:lumMod val="50000"/>
                        <a:alpha val="1000"/>
                      </a:schemeClr>
                    </a:solidFill>
                  </a:tcPr>
                </a:tc>
                <a:tc>
                  <a:txBody>
                    <a:bodyPr/>
                    <a:lstStyle/>
                    <a:p>
                      <a:pPr marL="72000" algn="l" fontAlgn="ctr"/>
                      <a:r>
                        <a:rPr lang="ru-RU" sz="800" b="0" i="0" u="none" strike="noStrike" dirty="0">
                          <a:solidFill>
                            <a:srgbClr val="000000"/>
                          </a:solidFill>
                          <a:effectLst/>
                          <a:latin typeface="Arial Narrow" panose="020B0606020202030204" pitchFamily="34" charset="0"/>
                        </a:rPr>
                        <a:t>Аула </a:t>
                      </a:r>
                      <a:r>
                        <a:rPr lang="ru-RU" sz="800" b="0" i="0" u="none" strike="noStrike" dirty="0" err="1">
                          <a:solidFill>
                            <a:srgbClr val="000000"/>
                          </a:solidFill>
                          <a:effectLst/>
                          <a:latin typeface="Arial Narrow" panose="020B0606020202030204" pitchFamily="34" charset="0"/>
                        </a:rPr>
                        <a:t>сыпырушылар</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және</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ашық</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аумақтарды</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тазалаушылар</a:t>
                      </a:r>
                      <a:endParaRPr lang="ru-RU" sz="800" b="0" i="0" u="none" strike="noStrike" dirty="0">
                        <a:solidFill>
                          <a:srgbClr val="000000"/>
                        </a:solidFill>
                        <a:effectLst/>
                        <a:latin typeface="Arial Narrow" panose="020B0606020202030204" pitchFamily="34" charset="0"/>
                      </a:endParaRPr>
                    </a:p>
                  </a:txBody>
                  <a:tcPr marL="9525" marR="9525" marT="9525" marB="0" anchor="ctr">
                    <a:lnR w="12700" cap="flat" cmpd="sng" algn="ctr">
                      <a:solidFill>
                        <a:schemeClr val="tx1"/>
                      </a:solidFill>
                      <a:prstDash val="solid"/>
                      <a:round/>
                      <a:headEnd type="none" w="med" len="med"/>
                      <a:tailEnd type="none" w="med" len="med"/>
                    </a:ln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980</a:t>
                      </a:r>
                    </a:p>
                  </a:txBody>
                  <a:tcPr marL="9525" marR="9525" marT="9525" marB="0" anchor="ctr">
                    <a:lnL w="12700" cap="flat" cmpd="sng" algn="ctr">
                      <a:solidFill>
                        <a:schemeClr val="tx1"/>
                      </a:solidFill>
                      <a:prstDash val="solid"/>
                      <a:round/>
                      <a:headEnd type="none" w="med" len="med"/>
                      <a:tailEnd type="none" w="med" len="med"/>
                    </a:lnL>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121</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251</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313</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295</a:t>
                      </a:r>
                    </a:p>
                  </a:txBody>
                  <a:tcPr marL="9525" marR="9525" marT="9525" marB="0" anchor="ctr">
                    <a:lnR w="12700" cap="flat" cmpd="sng" algn="ctr">
                      <a:solidFill>
                        <a:schemeClr val="tx1"/>
                      </a:solidFill>
                      <a:prstDash val="solid"/>
                      <a:round/>
                      <a:headEnd type="none" w="med" len="med"/>
                      <a:tailEnd type="none" w="med" len="med"/>
                    </a:ln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803</a:t>
                      </a:r>
                    </a:p>
                  </a:txBody>
                  <a:tcPr marL="9525" marR="9525" marT="9525" marB="0" anchor="ctr">
                    <a:lnL w="12700" cap="flat" cmpd="sng" algn="ctr">
                      <a:solidFill>
                        <a:schemeClr val="tx1"/>
                      </a:solidFill>
                      <a:prstDash val="solid"/>
                      <a:round/>
                      <a:headEnd type="none" w="med" len="med"/>
                      <a:tailEnd type="none" w="med" len="med"/>
                    </a:lnL>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181</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85</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233</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304</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2,2%</a:t>
                      </a:r>
                    </a:p>
                  </a:txBody>
                  <a:tcPr marL="9525" marR="9525" marT="9525" marB="0" anchor="ctr">
                    <a:solidFill>
                      <a:schemeClr val="accent6">
                        <a:lumMod val="50000"/>
                        <a:alpha val="1000"/>
                      </a:schemeClr>
                    </a:solidFill>
                  </a:tcPr>
                </a:tc>
                <a:extLst>
                  <a:ext uri="{0D108BD9-81ED-4DB2-BD59-A6C34878D82A}">
                    <a16:rowId xmlns:a16="http://schemas.microsoft.com/office/drawing/2014/main" val="1208754249"/>
                  </a:ext>
                </a:extLst>
              </a:tr>
              <a:tr h="144837">
                <a:tc>
                  <a:txBody>
                    <a:bodyPr/>
                    <a:lstStyle/>
                    <a:p>
                      <a:pPr algn="ctr" fontAlgn="b"/>
                      <a:r>
                        <a:rPr lang="ru-RU" sz="800" b="0" i="0" u="none" strike="noStrike" dirty="0">
                          <a:solidFill>
                            <a:schemeClr val="accent6">
                              <a:lumMod val="50000"/>
                            </a:schemeClr>
                          </a:solidFill>
                          <a:effectLst/>
                          <a:latin typeface="Arial Narrow" panose="020B0606020202030204" pitchFamily="34" charset="0"/>
                        </a:rPr>
                        <a:t>8</a:t>
                      </a:r>
                      <a:endParaRPr lang="en-US" sz="800" b="0" i="0" u="none" strike="noStrike" dirty="0">
                        <a:solidFill>
                          <a:schemeClr val="accent6">
                            <a:lumMod val="50000"/>
                          </a:schemeClr>
                        </a:solidFill>
                        <a:effectLst/>
                        <a:latin typeface="Arial Narrow" panose="020B0606020202030204" pitchFamily="34" charset="0"/>
                      </a:endParaRPr>
                    </a:p>
                  </a:txBody>
                  <a:tcPr marL="9525" marR="9525" marT="0" marB="0" anchor="ctr">
                    <a:solidFill>
                      <a:schemeClr val="accent6">
                        <a:lumMod val="75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2350-1</a:t>
                      </a:r>
                    </a:p>
                  </a:txBody>
                  <a:tcPr marL="9525" marR="9525" marT="9525" marB="0" anchor="ctr">
                    <a:solidFill>
                      <a:schemeClr val="accent6">
                        <a:lumMod val="75000"/>
                        <a:alpha val="20000"/>
                      </a:schemeClr>
                    </a:solidFill>
                  </a:tcPr>
                </a:tc>
                <a:tc>
                  <a:txBody>
                    <a:bodyPr/>
                    <a:lstStyle/>
                    <a:p>
                      <a:pPr marL="72000" algn="l" fontAlgn="ctr"/>
                      <a:r>
                        <a:rPr lang="ru-RU" sz="800" b="0" i="0" u="none" strike="noStrike" dirty="0" err="1">
                          <a:solidFill>
                            <a:srgbClr val="000000"/>
                          </a:solidFill>
                          <a:effectLst/>
                          <a:latin typeface="Arial Narrow" panose="020B0606020202030204" pitchFamily="34" charset="0"/>
                        </a:rPr>
                        <a:t>Жаратылыстану</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ғылымдары</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бойынша</a:t>
                      </a:r>
                      <a:r>
                        <a:rPr lang="ru-RU" sz="800" b="0" i="0" u="none" strike="noStrike" dirty="0">
                          <a:solidFill>
                            <a:srgbClr val="000000"/>
                          </a:solidFill>
                          <a:effectLst/>
                          <a:latin typeface="Arial Narrow" panose="020B0606020202030204" pitchFamily="34" charset="0"/>
                        </a:rPr>
                        <a:t> орта </a:t>
                      </a:r>
                      <a:r>
                        <a:rPr lang="ru-RU" sz="800" b="0" i="0" u="none" strike="noStrike" dirty="0" err="1">
                          <a:solidFill>
                            <a:srgbClr val="000000"/>
                          </a:solidFill>
                          <a:effectLst/>
                          <a:latin typeface="Arial Narrow" panose="020B0606020202030204" pitchFamily="34" charset="0"/>
                        </a:rPr>
                        <a:t>мектеп</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мұғалімдері</a:t>
                      </a:r>
                      <a:endParaRPr lang="ru-RU" sz="800" b="0" i="0" u="none" strike="noStrike" dirty="0">
                        <a:solidFill>
                          <a:srgbClr val="000000"/>
                        </a:solidFill>
                        <a:effectLst/>
                        <a:latin typeface="Arial Narrow" panose="020B0606020202030204" pitchFamily="34" charset="0"/>
                      </a:endParaRPr>
                    </a:p>
                  </a:txBody>
                  <a:tcPr marL="9525" marR="9525" marT="9525" marB="0" anchor="ctr">
                    <a:lnR w="12700" cap="flat" cmpd="sng" algn="ctr">
                      <a:solidFill>
                        <a:schemeClr val="tx1"/>
                      </a:solidFill>
                      <a:prstDash val="solid"/>
                      <a:round/>
                      <a:headEnd type="none" w="med" len="med"/>
                      <a:tailEnd type="none" w="med" len="med"/>
                    </a:lnR>
                    <a:solidFill>
                      <a:schemeClr val="accent6">
                        <a:lumMod val="75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515</a:t>
                      </a:r>
                    </a:p>
                  </a:txBody>
                  <a:tcPr marL="9525" marR="9525" marT="9525" marB="0" anchor="ctr">
                    <a:lnL w="12700" cap="flat" cmpd="sng" algn="ctr">
                      <a:solidFill>
                        <a:schemeClr val="tx1"/>
                      </a:solidFill>
                      <a:prstDash val="solid"/>
                      <a:round/>
                      <a:headEnd type="none" w="med" len="med"/>
                      <a:tailEnd type="none" w="med" len="med"/>
                    </a:lnL>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37</a:t>
                      </a:r>
                    </a:p>
                  </a:txBody>
                  <a:tcPr marL="9525" marR="9525" marT="9525" marB="0" anchor="c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63</a:t>
                      </a:r>
                    </a:p>
                  </a:txBody>
                  <a:tcPr marL="9525" marR="9525" marT="9525" marB="0" anchor="c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316</a:t>
                      </a:r>
                    </a:p>
                  </a:txBody>
                  <a:tcPr marL="9525" marR="9525" marT="9525" marB="0" anchor="c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99</a:t>
                      </a:r>
                    </a:p>
                  </a:txBody>
                  <a:tcPr marL="9525" marR="9525" marT="9525" marB="0" anchor="ctr">
                    <a:lnR w="12700" cap="flat" cmpd="sng" algn="ctr">
                      <a:solidFill>
                        <a:schemeClr val="tx1"/>
                      </a:solidFill>
                      <a:prstDash val="solid"/>
                      <a:round/>
                      <a:headEnd type="none" w="med" len="med"/>
                      <a:tailEnd type="none" w="med" len="med"/>
                    </a:ln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662</a:t>
                      </a:r>
                    </a:p>
                  </a:txBody>
                  <a:tcPr marL="9525" marR="9525" marT="9525" marB="0" anchor="ctr">
                    <a:lnL w="12700" cap="flat" cmpd="sng" algn="ctr">
                      <a:solidFill>
                        <a:schemeClr val="tx1"/>
                      </a:solidFill>
                      <a:prstDash val="solid"/>
                      <a:round/>
                      <a:headEnd type="none" w="med" len="med"/>
                      <a:tailEnd type="none" w="med" len="med"/>
                    </a:lnL>
                    <a:solidFill>
                      <a:schemeClr val="accent6">
                        <a:lumMod val="75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139</a:t>
                      </a:r>
                    </a:p>
                  </a:txBody>
                  <a:tcPr marL="9525" marR="9525" marT="9525" marB="0" anchor="c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121</a:t>
                      </a:r>
                    </a:p>
                  </a:txBody>
                  <a:tcPr marL="9525" marR="9525" marT="9525" marB="0" anchor="ctr">
                    <a:solidFill>
                      <a:schemeClr val="accent6">
                        <a:lumMod val="75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115</a:t>
                      </a:r>
                    </a:p>
                  </a:txBody>
                  <a:tcPr marL="9525" marR="9525" marT="9525" marB="0" anchor="ctr">
                    <a:solidFill>
                      <a:schemeClr val="accent6">
                        <a:lumMod val="75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287</a:t>
                      </a:r>
                    </a:p>
                  </a:txBody>
                  <a:tcPr marL="9525" marR="9525" marT="9525" marB="0" anchor="ctr">
                    <a:solidFill>
                      <a:schemeClr val="accent6">
                        <a:lumMod val="75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1,8%</a:t>
                      </a:r>
                    </a:p>
                  </a:txBody>
                  <a:tcPr marL="9525" marR="9525" marT="9525" marB="0" anchor="ctr">
                    <a:solidFill>
                      <a:schemeClr val="accent6">
                        <a:lumMod val="75000"/>
                        <a:alpha val="20000"/>
                      </a:schemeClr>
                    </a:solidFill>
                  </a:tcPr>
                </a:tc>
                <a:extLst>
                  <a:ext uri="{0D108BD9-81ED-4DB2-BD59-A6C34878D82A}">
                    <a16:rowId xmlns:a16="http://schemas.microsoft.com/office/drawing/2014/main" val="470699172"/>
                  </a:ext>
                </a:extLst>
              </a:tr>
              <a:tr h="144837">
                <a:tc>
                  <a:txBody>
                    <a:bodyPr/>
                    <a:lstStyle/>
                    <a:p>
                      <a:pPr algn="ctr" fontAlgn="b"/>
                      <a:r>
                        <a:rPr lang="ru-RU" sz="800" b="0" i="0" u="none" strike="noStrike" dirty="0">
                          <a:solidFill>
                            <a:schemeClr val="accent6">
                              <a:lumMod val="50000"/>
                            </a:schemeClr>
                          </a:solidFill>
                          <a:effectLst/>
                          <a:latin typeface="Arial Narrow" panose="020B0606020202030204" pitchFamily="34" charset="0"/>
                        </a:rPr>
                        <a:t>9</a:t>
                      </a:r>
                      <a:endParaRPr lang="en-US" sz="800" b="0" i="0" u="none" strike="noStrike" dirty="0">
                        <a:solidFill>
                          <a:schemeClr val="accent6">
                            <a:lumMod val="50000"/>
                          </a:schemeClr>
                        </a:solidFill>
                        <a:effectLst/>
                        <a:latin typeface="Arial Narrow" panose="020B0606020202030204" pitchFamily="34" charset="0"/>
                      </a:endParaRPr>
                    </a:p>
                  </a:txBody>
                  <a:tcPr marL="9525" marR="9525" marT="0"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2361-0</a:t>
                      </a:r>
                    </a:p>
                  </a:txBody>
                  <a:tcPr marL="9525" marR="9525" marT="9525" marB="0" anchor="ctr">
                    <a:solidFill>
                      <a:schemeClr val="accent6">
                        <a:lumMod val="50000"/>
                        <a:alpha val="1000"/>
                      </a:schemeClr>
                    </a:solidFill>
                  </a:tcPr>
                </a:tc>
                <a:tc>
                  <a:txBody>
                    <a:bodyPr/>
                    <a:lstStyle/>
                    <a:p>
                      <a:pPr marL="72000" algn="l" fontAlgn="ctr"/>
                      <a:r>
                        <a:rPr lang="ru-RU" sz="800" b="0" i="0" u="none" strike="noStrike" dirty="0" err="1">
                          <a:solidFill>
                            <a:srgbClr val="000000"/>
                          </a:solidFill>
                          <a:effectLst/>
                          <a:latin typeface="Arial Narrow" panose="020B0606020202030204" pitchFamily="34" charset="0"/>
                        </a:rPr>
                        <a:t>Бастауыш</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мектеп</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мұғалімі</a:t>
                      </a:r>
                      <a:endParaRPr lang="ru-RU" sz="800" b="0" i="0" u="none" strike="noStrike" dirty="0">
                        <a:solidFill>
                          <a:srgbClr val="000000"/>
                        </a:solidFill>
                        <a:effectLst/>
                        <a:latin typeface="Arial Narrow" panose="020B0606020202030204" pitchFamily="34" charset="0"/>
                      </a:endParaRPr>
                    </a:p>
                  </a:txBody>
                  <a:tcPr marL="9525" marR="9525" marT="9525" marB="0" anchor="ctr">
                    <a:lnR w="12700" cap="flat" cmpd="sng" algn="ctr">
                      <a:solidFill>
                        <a:schemeClr val="tx1"/>
                      </a:solidFill>
                      <a:prstDash val="solid"/>
                      <a:round/>
                      <a:headEnd type="none" w="med" len="med"/>
                      <a:tailEnd type="none" w="med" len="med"/>
                    </a:ln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511</a:t>
                      </a:r>
                    </a:p>
                  </a:txBody>
                  <a:tcPr marL="9525" marR="9525" marT="9525" marB="0" anchor="ctr">
                    <a:lnL w="12700" cap="flat" cmpd="sng" algn="ctr">
                      <a:solidFill>
                        <a:schemeClr val="tx1"/>
                      </a:solidFill>
                      <a:prstDash val="solid"/>
                      <a:round/>
                      <a:headEnd type="none" w="med" len="med"/>
                      <a:tailEnd type="none" w="med" len="med"/>
                    </a:lnL>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64</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31</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318</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98</a:t>
                      </a:r>
                    </a:p>
                  </a:txBody>
                  <a:tcPr marL="9525" marR="9525" marT="9525" marB="0" anchor="ctr">
                    <a:lnR w="12700" cap="flat" cmpd="sng" algn="ctr">
                      <a:solidFill>
                        <a:schemeClr val="tx1"/>
                      </a:solidFill>
                      <a:prstDash val="solid"/>
                      <a:round/>
                      <a:headEnd type="none" w="med" len="med"/>
                      <a:tailEnd type="none" w="med" len="med"/>
                    </a:ln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638</a:t>
                      </a:r>
                    </a:p>
                  </a:txBody>
                  <a:tcPr marL="9525" marR="9525" marT="9525" marB="0" anchor="ctr">
                    <a:lnL w="12700" cap="flat" cmpd="sng" algn="ctr">
                      <a:solidFill>
                        <a:schemeClr val="tx1"/>
                      </a:solidFill>
                      <a:prstDash val="solid"/>
                      <a:round/>
                      <a:headEnd type="none" w="med" len="med"/>
                      <a:tailEnd type="none" w="med" len="med"/>
                    </a:lnL>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91</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144</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99</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304</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1,7%</a:t>
                      </a:r>
                    </a:p>
                  </a:txBody>
                  <a:tcPr marL="9525" marR="9525" marT="9525" marB="0" anchor="ctr">
                    <a:solidFill>
                      <a:schemeClr val="accent6">
                        <a:lumMod val="50000"/>
                        <a:alpha val="1000"/>
                      </a:schemeClr>
                    </a:solidFill>
                  </a:tcPr>
                </a:tc>
                <a:extLst>
                  <a:ext uri="{0D108BD9-81ED-4DB2-BD59-A6C34878D82A}">
                    <a16:rowId xmlns:a16="http://schemas.microsoft.com/office/drawing/2014/main" val="1074593541"/>
                  </a:ext>
                </a:extLst>
              </a:tr>
              <a:tr h="144837">
                <a:tc>
                  <a:txBody>
                    <a:bodyPr/>
                    <a:lstStyle/>
                    <a:p>
                      <a:pPr algn="ctr" fontAlgn="b"/>
                      <a:r>
                        <a:rPr lang="ru-RU" sz="800" b="0" i="0" u="none" strike="noStrike" dirty="0">
                          <a:solidFill>
                            <a:schemeClr val="accent6">
                              <a:lumMod val="50000"/>
                            </a:schemeClr>
                          </a:solidFill>
                          <a:effectLst/>
                          <a:latin typeface="Arial Narrow" panose="020B0606020202030204" pitchFamily="34" charset="0"/>
                        </a:rPr>
                        <a:t>10</a:t>
                      </a:r>
                      <a:endParaRPr lang="en-US" sz="800" b="0" i="0" u="none" strike="noStrike" dirty="0">
                        <a:solidFill>
                          <a:schemeClr val="accent6">
                            <a:lumMod val="50000"/>
                          </a:schemeClr>
                        </a:solidFill>
                        <a:effectLst/>
                        <a:latin typeface="Arial Narrow" panose="020B0606020202030204" pitchFamily="34" charset="0"/>
                      </a:endParaRPr>
                    </a:p>
                  </a:txBody>
                  <a:tcPr marL="9525" marR="9525" marT="0" marB="0" anchor="ctr">
                    <a:solidFill>
                      <a:schemeClr val="accent6">
                        <a:lumMod val="75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5320-1</a:t>
                      </a:r>
                    </a:p>
                  </a:txBody>
                  <a:tcPr marL="9525" marR="9525" marT="9525" marB="0" anchor="ctr">
                    <a:solidFill>
                      <a:schemeClr val="accent6">
                        <a:lumMod val="75000"/>
                        <a:alpha val="20000"/>
                      </a:schemeClr>
                    </a:solidFill>
                  </a:tcPr>
                </a:tc>
                <a:tc>
                  <a:txBody>
                    <a:bodyPr/>
                    <a:lstStyle/>
                    <a:p>
                      <a:pPr marL="72000" algn="l" fontAlgn="ctr"/>
                      <a:r>
                        <a:rPr lang="ru-RU" sz="800" b="0" i="0" u="none" strike="noStrike" dirty="0" err="1">
                          <a:solidFill>
                            <a:srgbClr val="000000"/>
                          </a:solidFill>
                          <a:effectLst/>
                          <a:latin typeface="Arial Narrow" panose="020B0606020202030204" pitchFamily="34" charset="0"/>
                        </a:rPr>
                        <a:t>Үйден</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басқа</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науқастарға</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күтім</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жасау</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жөніндегі</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жұмыскерлер</a:t>
                      </a:r>
                      <a:endParaRPr lang="ru-RU" sz="800" b="0" i="0" u="none" strike="noStrike" dirty="0">
                        <a:solidFill>
                          <a:srgbClr val="000000"/>
                        </a:solidFill>
                        <a:effectLst/>
                        <a:latin typeface="Arial Narrow" panose="020B0606020202030204" pitchFamily="34" charset="0"/>
                      </a:endParaRPr>
                    </a:p>
                  </a:txBody>
                  <a:tcPr marL="9525" marR="9525" marT="9525" marB="0" anchor="ctr">
                    <a:lnR w="12700" cap="flat" cmpd="sng" algn="ctr">
                      <a:solidFill>
                        <a:schemeClr val="tx1"/>
                      </a:solidFill>
                      <a:prstDash val="solid"/>
                      <a:round/>
                      <a:headEnd type="none" w="med" len="med"/>
                      <a:tailEnd type="none" w="med" len="med"/>
                    </a:lnR>
                    <a:solidFill>
                      <a:schemeClr val="accent6">
                        <a:lumMod val="75000"/>
                        <a:alpha val="20000"/>
                      </a:schemeClr>
                    </a:solidFill>
                  </a:tcPr>
                </a:tc>
                <a:tc>
                  <a:txBody>
                    <a:bodyPr/>
                    <a:lstStyle/>
                    <a:p>
                      <a:pPr algn="ctr" fontAlgn="ctr"/>
                      <a:r>
                        <a:rPr lang="ru-RU" sz="800" b="0" i="0" u="none" strike="noStrike" dirty="0">
                          <a:solidFill>
                            <a:srgbClr val="000000"/>
                          </a:solidFill>
                          <a:effectLst/>
                          <a:latin typeface="Arial Narrow" panose="020B0606020202030204" pitchFamily="34" charset="0"/>
                        </a:rPr>
                        <a:t>498</a:t>
                      </a:r>
                    </a:p>
                  </a:txBody>
                  <a:tcPr marL="9525" marR="9525" marT="9525" marB="0" anchor="ctr">
                    <a:lnL w="12700" cap="flat" cmpd="sng" algn="ctr">
                      <a:solidFill>
                        <a:schemeClr val="tx1"/>
                      </a:solidFill>
                      <a:prstDash val="solid"/>
                      <a:round/>
                      <a:headEnd type="none" w="med" len="med"/>
                      <a:tailEnd type="none" w="med" len="med"/>
                    </a:lnL>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128</a:t>
                      </a:r>
                    </a:p>
                  </a:txBody>
                  <a:tcPr marL="9525" marR="9525" marT="9525" marB="0" anchor="c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117</a:t>
                      </a:r>
                    </a:p>
                  </a:txBody>
                  <a:tcPr marL="9525" marR="9525" marT="9525" marB="0" anchor="c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119</a:t>
                      </a:r>
                    </a:p>
                  </a:txBody>
                  <a:tcPr marL="9525" marR="9525" marT="9525" marB="0" anchor="c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134</a:t>
                      </a:r>
                    </a:p>
                  </a:txBody>
                  <a:tcPr marL="9525" marR="9525" marT="9525" marB="0" anchor="ctr">
                    <a:lnR w="12700" cap="flat" cmpd="sng" algn="ctr">
                      <a:solidFill>
                        <a:schemeClr val="tx1"/>
                      </a:solidFill>
                      <a:prstDash val="solid"/>
                      <a:round/>
                      <a:headEnd type="none" w="med" len="med"/>
                      <a:tailEnd type="none" w="med" len="med"/>
                    </a:ln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629</a:t>
                      </a:r>
                    </a:p>
                  </a:txBody>
                  <a:tcPr marL="9525" marR="9525" marT="9525" marB="0" anchor="ctr">
                    <a:lnL w="12700" cap="flat" cmpd="sng" algn="ctr">
                      <a:solidFill>
                        <a:schemeClr val="tx1"/>
                      </a:solidFill>
                      <a:prstDash val="solid"/>
                      <a:round/>
                      <a:headEnd type="none" w="med" len="med"/>
                      <a:tailEnd type="none" w="med" len="med"/>
                    </a:lnL>
                    <a:solidFill>
                      <a:schemeClr val="accent6">
                        <a:lumMod val="75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113</a:t>
                      </a:r>
                    </a:p>
                  </a:txBody>
                  <a:tcPr marL="9525" marR="9525" marT="9525" marB="0" anchor="c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173</a:t>
                      </a:r>
                    </a:p>
                  </a:txBody>
                  <a:tcPr marL="9525" marR="9525" marT="9525" marB="0" anchor="ctr">
                    <a:solidFill>
                      <a:schemeClr val="accent6">
                        <a:lumMod val="75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173</a:t>
                      </a:r>
                    </a:p>
                  </a:txBody>
                  <a:tcPr marL="9525" marR="9525" marT="9525" marB="0" anchor="ctr">
                    <a:solidFill>
                      <a:schemeClr val="accent6">
                        <a:lumMod val="75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170</a:t>
                      </a:r>
                    </a:p>
                  </a:txBody>
                  <a:tcPr marL="9525" marR="9525" marT="9525" marB="0" anchor="ctr">
                    <a:solidFill>
                      <a:schemeClr val="accent6">
                        <a:lumMod val="75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1,7%</a:t>
                      </a:r>
                    </a:p>
                  </a:txBody>
                  <a:tcPr marL="9525" marR="9525" marT="9525" marB="0" anchor="ctr">
                    <a:solidFill>
                      <a:schemeClr val="accent6">
                        <a:lumMod val="75000"/>
                        <a:alpha val="20000"/>
                      </a:schemeClr>
                    </a:solidFill>
                  </a:tcPr>
                </a:tc>
                <a:extLst>
                  <a:ext uri="{0D108BD9-81ED-4DB2-BD59-A6C34878D82A}">
                    <a16:rowId xmlns:a16="http://schemas.microsoft.com/office/drawing/2014/main" val="4147790647"/>
                  </a:ext>
                </a:extLst>
              </a:tr>
              <a:tr h="144837">
                <a:tc gridSpan="3">
                  <a:txBody>
                    <a:bodyPr/>
                    <a:lstStyle/>
                    <a:p>
                      <a:pPr algn="ctr" fontAlgn="b"/>
                      <a:r>
                        <a:rPr lang="ru-RU" sz="900" b="1" u="none" strike="noStrike" dirty="0">
                          <a:solidFill>
                            <a:schemeClr val="accent6">
                              <a:lumMod val="50000"/>
                            </a:schemeClr>
                          </a:solidFill>
                          <a:effectLst/>
                          <a:latin typeface="Arial Narrow" panose="020B0606020202030204" pitchFamily="34" charset="0"/>
                        </a:rPr>
                        <a:t>ТОП-10 БОЙЫНША ЖИЫНЫ</a:t>
                      </a:r>
                      <a:endParaRPr lang="ru-RU" sz="900" b="1" i="0" u="none" strike="noStrike" cap="none" dirty="0">
                        <a:solidFill>
                          <a:schemeClr val="accent6">
                            <a:lumMod val="50000"/>
                          </a:schemeClr>
                        </a:solidFill>
                        <a:effectLst/>
                        <a:latin typeface="Arial Narrow" panose="020B0606020202030204" pitchFamily="34" charset="0"/>
                        <a:ea typeface="+mn-ea"/>
                        <a:cs typeface="+mn-cs"/>
                        <a:sym typeface="Arial"/>
                      </a:endParaRPr>
                    </a:p>
                  </a:txBody>
                  <a:tcPr marL="9525" marR="9525" marT="0" marB="0" anchor="ctr">
                    <a:lnR w="12700" cap="flat" cmpd="sng" algn="ctr">
                      <a:solidFill>
                        <a:schemeClr val="tx1"/>
                      </a:solidFill>
                      <a:prstDash val="solid"/>
                      <a:round/>
                      <a:headEnd type="none" w="med" len="med"/>
                      <a:tailEnd type="none" w="med" len="med"/>
                    </a:lnR>
                    <a:lnB w="12700" cap="flat" cmpd="sng" algn="ctr">
                      <a:solidFill>
                        <a:schemeClr val="tx1"/>
                      </a:solidFill>
                      <a:prstDash val="solid"/>
                      <a:round/>
                      <a:headEnd type="none" w="med" len="med"/>
                      <a:tailEnd type="none" w="med" len="med"/>
                    </a:lnB>
                    <a:noFill/>
                  </a:tcPr>
                </a:tc>
                <a:tc hMerge="1">
                  <a:txBody>
                    <a:bodyPr/>
                    <a:lstStyle/>
                    <a:p>
                      <a:pPr algn="ctr" fontAlgn="b"/>
                      <a:r>
                        <a:rPr lang="ru-KZ" sz="800" b="0" i="0" u="none" strike="noStrike" cap="none" dirty="0">
                          <a:solidFill>
                            <a:srgbClr val="007F76"/>
                          </a:solidFill>
                          <a:effectLst/>
                          <a:latin typeface="Arial Narrow" panose="020B0606020202030204" pitchFamily="34" charset="0"/>
                          <a:ea typeface="+mn-ea"/>
                          <a:cs typeface="+mn-cs"/>
                          <a:sym typeface="Arial"/>
                        </a:rPr>
                        <a:t>7412-1</a:t>
                      </a:r>
                    </a:p>
                  </a:txBody>
                  <a:tcPr marL="9525" marR="9525" marT="0" marB="0" anchor="ctr">
                    <a:lnB w="12700" cap="flat" cmpd="sng" algn="ctr">
                      <a:solidFill>
                        <a:schemeClr val="tx1"/>
                      </a:solidFill>
                      <a:prstDash val="solid"/>
                      <a:round/>
                      <a:headEnd type="none" w="med" len="med"/>
                      <a:tailEnd type="none" w="med" len="med"/>
                    </a:lnB>
                    <a:noFill/>
                  </a:tcPr>
                </a:tc>
                <a:tc hMerge="1">
                  <a:txBody>
                    <a:bodyPr/>
                    <a:lstStyle/>
                    <a:p>
                      <a:pPr marL="72000" algn="l" fontAlgn="ctr"/>
                      <a:r>
                        <a:rPr lang="ru-RU" sz="800" b="0" i="0" u="none" strike="noStrike" cap="none" dirty="0">
                          <a:solidFill>
                            <a:srgbClr val="007F76"/>
                          </a:solidFill>
                          <a:effectLst/>
                          <a:latin typeface="Arial Narrow" panose="020B0606020202030204" pitchFamily="34" charset="0"/>
                          <a:ea typeface="+mn-ea"/>
                          <a:cs typeface="+mn-cs"/>
                          <a:sym typeface="Arial"/>
                        </a:rPr>
                        <a:t>Электромонтеры (общий профиль)</a:t>
                      </a:r>
                    </a:p>
                  </a:txBody>
                  <a:tcPr marL="9525" marR="9525" marT="0" marB="0" anchor="ctr">
                    <a:lnR w="12700" cap="flat" cmpd="sng" algn="ctr">
                      <a:solidFill>
                        <a:schemeClr val="tx1"/>
                      </a:solidFill>
                      <a:prstDash val="solid"/>
                      <a:round/>
                      <a:headEnd type="none" w="med" len="med"/>
                      <a:tailEnd type="none" w="med" len="med"/>
                    </a:lnR>
                    <a:lnB w="12700" cap="flat" cmpd="sng" algn="ctr">
                      <a:solidFill>
                        <a:schemeClr val="tx1"/>
                      </a:solidFill>
                      <a:prstDash val="solid"/>
                      <a:round/>
                      <a:headEnd type="none" w="med" len="med"/>
                      <a:tailEnd type="none" w="med" len="med"/>
                    </a:lnB>
                    <a:noFill/>
                  </a:tcPr>
                </a:tc>
                <a:tc>
                  <a:txBody>
                    <a:bodyPr/>
                    <a:lstStyle/>
                    <a:p>
                      <a:pPr algn="ctr" fontAlgn="ctr"/>
                      <a:r>
                        <a:rPr lang="ru-RU" sz="800" b="1" i="0" u="none" strike="noStrike" dirty="0">
                          <a:solidFill>
                            <a:srgbClr val="000000"/>
                          </a:solidFill>
                          <a:effectLst/>
                          <a:latin typeface="Arial Narrow" panose="020B0606020202030204" pitchFamily="34" charset="0"/>
                        </a:rPr>
                        <a:t>8 546</a:t>
                      </a:r>
                    </a:p>
                  </a:txBody>
                  <a:tcPr marL="9525" marR="9525" marT="9525" marB="0" anchor="ctr">
                    <a:lnL w="12700" cap="flat" cmpd="sng" algn="ctr">
                      <a:solidFill>
                        <a:schemeClr val="tx1"/>
                      </a:solidFill>
                      <a:prstDash val="solid"/>
                      <a:round/>
                      <a:headEnd type="none" w="med" len="med"/>
                      <a:tailEnd type="none" w="med" len="med"/>
                    </a:lnL>
                    <a:lnB w="12700" cap="flat" cmpd="sng" algn="ctr">
                      <a:solidFill>
                        <a:schemeClr val="tx1"/>
                      </a:solidFill>
                      <a:prstDash val="solid"/>
                      <a:round/>
                      <a:headEnd type="none" w="med" len="med"/>
                      <a:tailEnd type="none" w="med" len="med"/>
                    </a:lnB>
                    <a:noFill/>
                  </a:tcPr>
                </a:tc>
                <a:tc>
                  <a:txBody>
                    <a:bodyPr/>
                    <a:lstStyle/>
                    <a:p>
                      <a:pPr algn="ctr" fontAlgn="ctr"/>
                      <a:r>
                        <a:rPr lang="ru-RU" sz="800" b="1" i="0" u="none" strike="noStrike" dirty="0">
                          <a:solidFill>
                            <a:srgbClr val="000000"/>
                          </a:solidFill>
                          <a:effectLst/>
                          <a:latin typeface="Arial Narrow" panose="020B0606020202030204" pitchFamily="34" charset="0"/>
                        </a:rPr>
                        <a:t>1 332</a:t>
                      </a:r>
                    </a:p>
                  </a:txBody>
                  <a:tcPr marL="9525" marR="9525" marT="9525" marB="0" anchor="ctr">
                    <a:lnB w="12700" cap="flat" cmpd="sng" algn="ctr">
                      <a:solidFill>
                        <a:schemeClr val="tx1"/>
                      </a:solidFill>
                      <a:prstDash val="solid"/>
                      <a:round/>
                      <a:headEnd type="none" w="med" len="med"/>
                      <a:tailEnd type="none" w="med" len="med"/>
                    </a:lnB>
                    <a:noFill/>
                  </a:tcPr>
                </a:tc>
                <a:tc>
                  <a:txBody>
                    <a:bodyPr/>
                    <a:lstStyle/>
                    <a:p>
                      <a:pPr algn="ctr" fontAlgn="ctr"/>
                      <a:r>
                        <a:rPr lang="ru-RU" sz="800" b="1" i="0" u="none" strike="noStrike" dirty="0">
                          <a:solidFill>
                            <a:srgbClr val="000000"/>
                          </a:solidFill>
                          <a:effectLst/>
                          <a:latin typeface="Arial Narrow" panose="020B0606020202030204" pitchFamily="34" charset="0"/>
                        </a:rPr>
                        <a:t>2 042</a:t>
                      </a:r>
                    </a:p>
                  </a:txBody>
                  <a:tcPr marL="9525" marR="9525" marT="9525" marB="0" anchor="ctr">
                    <a:lnB w="12700" cap="flat" cmpd="sng" algn="ctr">
                      <a:solidFill>
                        <a:schemeClr val="tx1"/>
                      </a:solidFill>
                      <a:prstDash val="solid"/>
                      <a:round/>
                      <a:headEnd type="none" w="med" len="med"/>
                      <a:tailEnd type="none" w="med" len="med"/>
                    </a:lnB>
                    <a:noFill/>
                  </a:tcPr>
                </a:tc>
                <a:tc>
                  <a:txBody>
                    <a:bodyPr/>
                    <a:lstStyle/>
                    <a:p>
                      <a:pPr algn="ctr" fontAlgn="ctr"/>
                      <a:r>
                        <a:rPr lang="ru-RU" sz="800" b="1" i="0" u="none" strike="noStrike" dirty="0">
                          <a:solidFill>
                            <a:srgbClr val="000000"/>
                          </a:solidFill>
                          <a:effectLst/>
                          <a:latin typeface="Arial Narrow" panose="020B0606020202030204" pitchFamily="34" charset="0"/>
                        </a:rPr>
                        <a:t>3 150</a:t>
                      </a:r>
                    </a:p>
                  </a:txBody>
                  <a:tcPr marL="9525" marR="9525" marT="9525" marB="0" anchor="ctr">
                    <a:lnB w="12700" cap="flat" cmpd="sng" algn="ctr">
                      <a:solidFill>
                        <a:schemeClr val="tx1"/>
                      </a:solidFill>
                      <a:prstDash val="solid"/>
                      <a:round/>
                      <a:headEnd type="none" w="med" len="med"/>
                      <a:tailEnd type="none" w="med" len="med"/>
                    </a:lnB>
                    <a:noFill/>
                  </a:tcPr>
                </a:tc>
                <a:tc>
                  <a:txBody>
                    <a:bodyPr/>
                    <a:lstStyle/>
                    <a:p>
                      <a:pPr algn="ctr" fontAlgn="ctr"/>
                      <a:r>
                        <a:rPr lang="ru-RU" sz="800" b="1" i="0" u="none" strike="noStrike" dirty="0">
                          <a:solidFill>
                            <a:srgbClr val="000000"/>
                          </a:solidFill>
                          <a:effectLst/>
                          <a:latin typeface="Arial Narrow" panose="020B0606020202030204" pitchFamily="34" charset="0"/>
                        </a:rPr>
                        <a:t>2 022</a:t>
                      </a:r>
                    </a:p>
                  </a:txBody>
                  <a:tcPr marL="9525" marR="9525" marT="9525" marB="0" anchor="ctr">
                    <a:lnR w="12700" cap="flat" cmpd="sng" algn="ctr">
                      <a:solidFill>
                        <a:schemeClr val="tx1"/>
                      </a:solidFill>
                      <a:prstDash val="solid"/>
                      <a:round/>
                      <a:headEnd type="none" w="med" len="med"/>
                      <a:tailEnd type="none" w="med" len="med"/>
                    </a:lnR>
                    <a:lnB w="12700" cap="flat" cmpd="sng" algn="ctr">
                      <a:solidFill>
                        <a:schemeClr val="tx1"/>
                      </a:solidFill>
                      <a:prstDash val="solid"/>
                      <a:round/>
                      <a:headEnd type="none" w="med" len="med"/>
                      <a:tailEnd type="none" w="med" len="med"/>
                    </a:lnB>
                    <a:noFill/>
                  </a:tcPr>
                </a:tc>
                <a:tc>
                  <a:txBody>
                    <a:bodyPr/>
                    <a:lstStyle/>
                    <a:p>
                      <a:pPr algn="ctr" fontAlgn="ctr"/>
                      <a:r>
                        <a:rPr lang="ru-RU" sz="800" b="1" i="0" u="none" strike="noStrike" dirty="0">
                          <a:solidFill>
                            <a:srgbClr val="000000"/>
                          </a:solidFill>
                          <a:effectLst/>
                          <a:latin typeface="Arial Narrow" panose="020B0606020202030204" pitchFamily="34" charset="0"/>
                        </a:rPr>
                        <a:t>9 207</a:t>
                      </a:r>
                    </a:p>
                  </a:txBody>
                  <a:tcPr marL="9525" marR="9525" marT="9525" marB="0" anchor="ctr">
                    <a:lnL w="12700" cap="flat" cmpd="sng" algn="ctr">
                      <a:solidFill>
                        <a:schemeClr val="tx1"/>
                      </a:solidFill>
                      <a:prstDash val="solid"/>
                      <a:round/>
                      <a:headEnd type="none" w="med" len="med"/>
                      <a:tailEnd type="none" w="med" len="med"/>
                    </a:lnL>
                    <a:lnB w="12700" cap="flat" cmpd="sng" algn="ctr">
                      <a:solidFill>
                        <a:schemeClr val="tx1"/>
                      </a:solidFill>
                      <a:prstDash val="solid"/>
                      <a:round/>
                      <a:headEnd type="none" w="med" len="med"/>
                      <a:tailEnd type="none" w="med" len="med"/>
                    </a:lnB>
                    <a:noFill/>
                  </a:tcPr>
                </a:tc>
                <a:tc>
                  <a:txBody>
                    <a:bodyPr/>
                    <a:lstStyle/>
                    <a:p>
                      <a:pPr algn="ctr" fontAlgn="ctr"/>
                      <a:r>
                        <a:rPr lang="ru-RU" sz="800" b="1" i="0" u="none" strike="noStrike" dirty="0">
                          <a:solidFill>
                            <a:srgbClr val="000000"/>
                          </a:solidFill>
                          <a:effectLst/>
                          <a:latin typeface="Arial Narrow" panose="020B0606020202030204" pitchFamily="34" charset="0"/>
                        </a:rPr>
                        <a:t>1 780</a:t>
                      </a:r>
                    </a:p>
                  </a:txBody>
                  <a:tcPr marL="9525" marR="9525" marT="9525" marB="0" anchor="ctr">
                    <a:lnB w="12700" cap="flat" cmpd="sng" algn="ctr">
                      <a:solidFill>
                        <a:schemeClr val="tx1"/>
                      </a:solidFill>
                      <a:prstDash val="solid"/>
                      <a:round/>
                      <a:headEnd type="none" w="med" len="med"/>
                      <a:tailEnd type="none" w="med" len="med"/>
                    </a:lnB>
                    <a:noFill/>
                  </a:tcPr>
                </a:tc>
                <a:tc>
                  <a:txBody>
                    <a:bodyPr/>
                    <a:lstStyle/>
                    <a:p>
                      <a:pPr algn="ctr" fontAlgn="ctr"/>
                      <a:r>
                        <a:rPr lang="ru-RU" sz="800" b="1" i="0" u="none" strike="noStrike" dirty="0">
                          <a:solidFill>
                            <a:srgbClr val="000000"/>
                          </a:solidFill>
                          <a:effectLst/>
                          <a:latin typeface="Arial Narrow" panose="020B0606020202030204" pitchFamily="34" charset="0"/>
                        </a:rPr>
                        <a:t>1 863</a:t>
                      </a:r>
                    </a:p>
                  </a:txBody>
                  <a:tcPr marL="9525" marR="9525" marT="9525" marB="0" anchor="ctr">
                    <a:lnB w="12700" cap="flat" cmpd="sng" algn="ctr">
                      <a:solidFill>
                        <a:schemeClr val="tx1"/>
                      </a:solidFill>
                      <a:prstDash val="solid"/>
                      <a:round/>
                      <a:headEnd type="none" w="med" len="med"/>
                      <a:tailEnd type="none" w="med" len="med"/>
                    </a:lnB>
                    <a:noFill/>
                  </a:tcPr>
                </a:tc>
                <a:tc>
                  <a:txBody>
                    <a:bodyPr/>
                    <a:lstStyle/>
                    <a:p>
                      <a:pPr algn="ctr" fontAlgn="ctr"/>
                      <a:r>
                        <a:rPr lang="ru-RU" sz="800" b="1" i="0" u="none" strike="noStrike" dirty="0">
                          <a:solidFill>
                            <a:srgbClr val="000000"/>
                          </a:solidFill>
                          <a:effectLst/>
                          <a:latin typeface="Arial Narrow" panose="020B0606020202030204" pitchFamily="34" charset="0"/>
                        </a:rPr>
                        <a:t>2 512</a:t>
                      </a:r>
                    </a:p>
                  </a:txBody>
                  <a:tcPr marL="9525" marR="9525" marT="9525" marB="0" anchor="ctr">
                    <a:lnB w="12700" cap="flat" cmpd="sng" algn="ctr">
                      <a:solidFill>
                        <a:schemeClr val="tx1"/>
                      </a:solidFill>
                      <a:prstDash val="solid"/>
                      <a:round/>
                      <a:headEnd type="none" w="med" len="med"/>
                      <a:tailEnd type="none" w="med" len="med"/>
                    </a:lnB>
                    <a:noFill/>
                  </a:tcPr>
                </a:tc>
                <a:tc>
                  <a:txBody>
                    <a:bodyPr/>
                    <a:lstStyle/>
                    <a:p>
                      <a:pPr algn="ctr" fontAlgn="ctr"/>
                      <a:r>
                        <a:rPr lang="ru-RU" sz="800" b="1" i="0" u="none" strike="noStrike" dirty="0">
                          <a:solidFill>
                            <a:srgbClr val="000000"/>
                          </a:solidFill>
                          <a:effectLst/>
                          <a:latin typeface="Arial Narrow" panose="020B0606020202030204" pitchFamily="34" charset="0"/>
                        </a:rPr>
                        <a:t>3 052</a:t>
                      </a:r>
                    </a:p>
                  </a:txBody>
                  <a:tcPr marL="9525" marR="9525" marT="9525" marB="0" anchor="ctr">
                    <a:lnB w="12700" cap="flat" cmpd="sng" algn="ctr">
                      <a:solidFill>
                        <a:schemeClr val="tx1"/>
                      </a:solidFill>
                      <a:prstDash val="solid"/>
                      <a:round/>
                      <a:headEnd type="none" w="med" len="med"/>
                      <a:tailEnd type="none" w="med" len="med"/>
                    </a:lnB>
                    <a:noFill/>
                  </a:tcPr>
                </a:tc>
                <a:tc>
                  <a:txBody>
                    <a:bodyPr/>
                    <a:lstStyle/>
                    <a:p>
                      <a:pPr algn="ctr" fontAlgn="ctr"/>
                      <a:r>
                        <a:rPr lang="ru-RU" sz="800" b="1" i="0" u="none" strike="noStrike" dirty="0">
                          <a:solidFill>
                            <a:srgbClr val="000000"/>
                          </a:solidFill>
                          <a:effectLst/>
                          <a:latin typeface="Arial Narrow" panose="020B0606020202030204" pitchFamily="34" charset="0"/>
                        </a:rPr>
                        <a:t>24,7%</a:t>
                      </a:r>
                    </a:p>
                  </a:txBody>
                  <a:tcPr marL="9525" marR="9525" marT="9525" marB="0" anchor="ctr">
                    <a:lnB w="12700"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1977705671"/>
                  </a:ext>
                </a:extLst>
              </a:tr>
            </a:tbl>
          </a:graphicData>
        </a:graphic>
      </p:graphicFrame>
    </p:spTree>
    <p:extLst>
      <p:ext uri="{BB962C8B-B14F-4D97-AF65-F5344CB8AC3E}">
        <p14:creationId xmlns:p14="http://schemas.microsoft.com/office/powerpoint/2010/main" val="374009000"/>
      </p:ext>
    </p:extLst>
  </p:cSld>
  <p:clrMapOvr>
    <a:masterClrMapping/>
  </p:clrMapOvr>
</p:sld>
</file>

<file path=ppt/slides/slide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26" name="Таблица 25">
            <a:extLst>
              <a:ext uri="{FF2B5EF4-FFF2-40B4-BE49-F238E27FC236}">
                <a16:creationId xmlns:a16="http://schemas.microsoft.com/office/drawing/2014/main" id="{4CBADABA-60F6-6314-73AE-C5D1372941E0}"/>
              </a:ext>
            </a:extLst>
          </p:cNvPr>
          <p:cNvGraphicFramePr>
            <a:graphicFrameLocks noGrp="1"/>
          </p:cNvGraphicFramePr>
          <p:nvPr>
            <p:extLst>
              <p:ext uri="{D42A27DB-BD31-4B8C-83A1-F6EECF244321}">
                <p14:modId xmlns:p14="http://schemas.microsoft.com/office/powerpoint/2010/main" val="973757625"/>
              </p:ext>
            </p:extLst>
          </p:nvPr>
        </p:nvGraphicFramePr>
        <p:xfrm>
          <a:off x="6768750" y="4835242"/>
          <a:ext cx="5328000" cy="1670332"/>
        </p:xfrm>
        <a:graphic>
          <a:graphicData uri="http://schemas.openxmlformats.org/drawingml/2006/table">
            <a:tbl>
              <a:tblPr firstRow="1" bandRow="1">
                <a:tableStyleId>{5C22544A-7EE6-4342-B048-85BDC9FD1C3A}</a:tableStyleId>
              </a:tblPr>
              <a:tblGrid>
                <a:gridCol w="3600000">
                  <a:extLst>
                    <a:ext uri="{9D8B030D-6E8A-4147-A177-3AD203B41FA5}">
                      <a16:colId xmlns:a16="http://schemas.microsoft.com/office/drawing/2014/main" val="1113104833"/>
                    </a:ext>
                  </a:extLst>
                </a:gridCol>
                <a:gridCol w="432000">
                  <a:extLst>
                    <a:ext uri="{9D8B030D-6E8A-4147-A177-3AD203B41FA5}">
                      <a16:colId xmlns:a16="http://schemas.microsoft.com/office/drawing/2014/main" val="132264586"/>
                    </a:ext>
                  </a:extLst>
                </a:gridCol>
                <a:gridCol w="432000">
                  <a:extLst>
                    <a:ext uri="{9D8B030D-6E8A-4147-A177-3AD203B41FA5}">
                      <a16:colId xmlns:a16="http://schemas.microsoft.com/office/drawing/2014/main" val="2572766800"/>
                    </a:ext>
                  </a:extLst>
                </a:gridCol>
                <a:gridCol w="432000">
                  <a:extLst>
                    <a:ext uri="{9D8B030D-6E8A-4147-A177-3AD203B41FA5}">
                      <a16:colId xmlns:a16="http://schemas.microsoft.com/office/drawing/2014/main" val="2849574652"/>
                    </a:ext>
                  </a:extLst>
                </a:gridCol>
                <a:gridCol w="432000">
                  <a:extLst>
                    <a:ext uri="{9D8B030D-6E8A-4147-A177-3AD203B41FA5}">
                      <a16:colId xmlns:a16="http://schemas.microsoft.com/office/drawing/2014/main" val="478621999"/>
                    </a:ext>
                  </a:extLst>
                </a:gridCol>
              </a:tblGrid>
              <a:tr h="167033">
                <a:tc>
                  <a:txBody>
                    <a:bodyPr/>
                    <a:lstStyle/>
                    <a:p>
                      <a:pPr marL="0" marR="0" lvl="0" indent="0" algn="l" defTabSz="685800" rtl="0" eaLnBrk="1" fontAlgn="auto" latinLnBrk="0" hangingPunct="1">
                        <a:lnSpc>
                          <a:spcPct val="107000"/>
                        </a:lnSpc>
                        <a:spcBef>
                          <a:spcPts val="0"/>
                        </a:spcBef>
                        <a:spcAft>
                          <a:spcPts val="0"/>
                        </a:spcAft>
                        <a:buClrTx/>
                        <a:buSzTx/>
                        <a:buFontTx/>
                        <a:buNone/>
                        <a:tabLst/>
                        <a:defRPr/>
                      </a:pPr>
                      <a:r>
                        <a:rPr lang="ru-RU" sz="1050" b="1" i="0" u="none" strike="noStrike" cap="none" noProof="0" dirty="0">
                          <a:solidFill>
                            <a:srgbClr val="000000"/>
                          </a:solidFill>
                          <a:effectLst/>
                          <a:latin typeface="Arial Narrow" panose="020B0606020202030204" pitchFamily="34" charset="0"/>
                          <a:ea typeface="+mn-ea"/>
                          <a:cs typeface="+mn-cs"/>
                          <a:sym typeface="Arial"/>
                        </a:rPr>
                        <a:t>ПЕССИМИСТІК СЦЕНАРИЙ</a:t>
                      </a:r>
                    </a:p>
                  </a:txBody>
                  <a:tcPr marT="0" marB="0" anchor="ctr">
                    <a:lnL w="76200" cap="flat" cmpd="sng" algn="ctr">
                      <a:noFill/>
                      <a:prstDash val="solid"/>
                      <a:round/>
                      <a:headEnd type="none" w="med" len="med"/>
                      <a:tailEnd type="none" w="med" len="med"/>
                    </a:lnL>
                    <a:lnR w="6350" cap="flat" cmpd="sng" algn="ctr">
                      <a:solidFill>
                        <a:schemeClr val="tx1"/>
                      </a:solidFill>
                      <a:prstDash val="sysDot"/>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accent6">
                        <a:lumMod val="50000"/>
                        <a:alpha val="20000"/>
                      </a:schemeClr>
                    </a:solidFill>
                  </a:tcPr>
                </a:tc>
                <a:tc>
                  <a:txBody>
                    <a:bodyPr/>
                    <a:lstStyle/>
                    <a:p>
                      <a:pPr algn="ctr" fontAlgn="ctr"/>
                      <a:r>
                        <a:rPr lang="en-US" sz="900" b="0" i="0" u="none" strike="noStrike" cap="none" dirty="0">
                          <a:solidFill>
                            <a:srgbClr val="000000"/>
                          </a:solidFill>
                          <a:effectLst/>
                          <a:latin typeface="Arial Narrow" panose="020B0606020202030204" pitchFamily="34" charset="0"/>
                          <a:ea typeface="+mn-ea"/>
                          <a:cs typeface="+mn-cs"/>
                          <a:sym typeface="Arial"/>
                        </a:rPr>
                        <a:t>Q1</a:t>
                      </a:r>
                      <a:endParaRPr lang="ru-KZ" sz="900" b="0" i="0" u="none" strike="noStrike" cap="none" dirty="0">
                        <a:solidFill>
                          <a:srgbClr val="000000"/>
                        </a:solidFill>
                        <a:effectLst/>
                        <a:latin typeface="Arial Narrow" panose="020B0606020202030204" pitchFamily="34" charset="0"/>
                        <a:ea typeface="+mn-ea"/>
                        <a:cs typeface="+mn-cs"/>
                        <a:sym typeface="Arial"/>
                      </a:endParaRPr>
                    </a:p>
                  </a:txBody>
                  <a:tcPr marL="9525" marR="9525" marT="0"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50000"/>
                        <a:alpha val="20000"/>
                      </a:schemeClr>
                    </a:solidFill>
                  </a:tcPr>
                </a:tc>
                <a:tc>
                  <a:txBody>
                    <a:bodyPr/>
                    <a:lstStyle/>
                    <a:p>
                      <a:pPr algn="ctr" fontAlgn="ctr"/>
                      <a:r>
                        <a:rPr lang="en-US" sz="900" b="0" i="0" u="none" strike="noStrike" cap="none" dirty="0">
                          <a:solidFill>
                            <a:srgbClr val="000000"/>
                          </a:solidFill>
                          <a:effectLst/>
                          <a:latin typeface="Arial Narrow" panose="020B0606020202030204" pitchFamily="34" charset="0"/>
                          <a:ea typeface="+mn-ea"/>
                          <a:cs typeface="+mn-cs"/>
                          <a:sym typeface="Arial"/>
                        </a:rPr>
                        <a:t>Q2</a:t>
                      </a:r>
                      <a:endParaRPr lang="ru-KZ" sz="900" b="0" i="0" u="none" strike="noStrike" cap="none" dirty="0">
                        <a:solidFill>
                          <a:srgbClr val="000000"/>
                        </a:solidFill>
                        <a:effectLst/>
                        <a:latin typeface="Arial Narrow" panose="020B0606020202030204" pitchFamily="34" charset="0"/>
                        <a:ea typeface="+mn-ea"/>
                        <a:cs typeface="+mn-cs"/>
                        <a:sym typeface="Arial"/>
                      </a:endParaRPr>
                    </a:p>
                  </a:txBody>
                  <a:tcPr marL="9525" marR="9525" marT="0"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6">
                        <a:lumMod val="50000"/>
                        <a:alpha val="20000"/>
                      </a:schemeClr>
                    </a:solidFill>
                  </a:tcPr>
                </a:tc>
                <a:tc>
                  <a:txBody>
                    <a:bodyPr/>
                    <a:lstStyle/>
                    <a:p>
                      <a:pPr algn="ctr" fontAlgn="ctr"/>
                      <a:r>
                        <a:rPr lang="en-US" sz="900" b="0" i="0" u="none" strike="noStrike" cap="none" dirty="0">
                          <a:solidFill>
                            <a:srgbClr val="000000"/>
                          </a:solidFill>
                          <a:effectLst/>
                          <a:latin typeface="Arial Narrow" panose="020B0606020202030204" pitchFamily="34" charset="0"/>
                          <a:ea typeface="+mn-ea"/>
                          <a:cs typeface="+mn-cs"/>
                          <a:sym typeface="Arial"/>
                        </a:rPr>
                        <a:t>Q3</a:t>
                      </a:r>
                      <a:endParaRPr lang="ru-KZ" sz="900" b="0" i="0" u="none" strike="noStrike" cap="none" dirty="0">
                        <a:solidFill>
                          <a:srgbClr val="000000"/>
                        </a:solidFill>
                        <a:effectLst/>
                        <a:latin typeface="Arial Narrow" panose="020B0606020202030204" pitchFamily="34" charset="0"/>
                        <a:ea typeface="+mn-ea"/>
                        <a:cs typeface="+mn-cs"/>
                        <a:sym typeface="Arial"/>
                      </a:endParaRPr>
                    </a:p>
                  </a:txBody>
                  <a:tcPr marL="9525" marR="9525" marT="0"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6">
                        <a:lumMod val="50000"/>
                        <a:alpha val="20000"/>
                      </a:schemeClr>
                    </a:solidFill>
                  </a:tcPr>
                </a:tc>
                <a:tc>
                  <a:txBody>
                    <a:bodyPr/>
                    <a:lstStyle/>
                    <a:p>
                      <a:pPr algn="ctr" fontAlgn="ctr"/>
                      <a:r>
                        <a:rPr lang="en-US" sz="900" b="0" i="0" u="none" strike="noStrike" cap="none" dirty="0">
                          <a:solidFill>
                            <a:srgbClr val="000000"/>
                          </a:solidFill>
                          <a:effectLst/>
                          <a:latin typeface="Arial Narrow" panose="020B0606020202030204" pitchFamily="34" charset="0"/>
                          <a:ea typeface="+mn-ea"/>
                          <a:cs typeface="+mn-cs"/>
                          <a:sym typeface="Arial"/>
                        </a:rPr>
                        <a:t>Q4</a:t>
                      </a:r>
                      <a:endParaRPr lang="ru-KZ" sz="900" b="0" i="0" u="none" strike="noStrike" cap="none" dirty="0">
                        <a:solidFill>
                          <a:srgbClr val="000000"/>
                        </a:solidFill>
                        <a:effectLst/>
                        <a:latin typeface="Arial Narrow" panose="020B0606020202030204" pitchFamily="34" charset="0"/>
                        <a:ea typeface="+mn-ea"/>
                        <a:cs typeface="+mn-cs"/>
                        <a:sym typeface="Arial"/>
                      </a:endParaRPr>
                    </a:p>
                  </a:txBody>
                  <a:tcPr marL="9525" marR="9525" marT="0" marB="0" anchor="ctr">
                    <a:lnL w="6350" cap="flat" cmpd="sng" algn="ctr">
                      <a:solidFill>
                        <a:schemeClr val="tx1"/>
                      </a:solidFill>
                      <a:prstDash val="sysDot"/>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6">
                        <a:lumMod val="50000"/>
                        <a:alpha val="20000"/>
                      </a:schemeClr>
                    </a:solidFill>
                  </a:tcPr>
                </a:tc>
                <a:extLst>
                  <a:ext uri="{0D108BD9-81ED-4DB2-BD59-A6C34878D82A}">
                    <a16:rowId xmlns:a16="http://schemas.microsoft.com/office/drawing/2014/main" val="877649079"/>
                  </a:ext>
                </a:extLst>
              </a:tr>
              <a:tr h="167033">
                <a:tc>
                  <a:txBody>
                    <a:bodyPr/>
                    <a:lstStyle/>
                    <a:p>
                      <a:pPr marL="0" marR="0" lvl="0" indent="0" algn="l" defTabSz="685800" rtl="0" eaLnBrk="1" fontAlgn="auto" latinLnBrk="0" hangingPunct="1">
                        <a:lnSpc>
                          <a:spcPct val="107000"/>
                        </a:lnSpc>
                        <a:spcBef>
                          <a:spcPts val="0"/>
                        </a:spcBef>
                        <a:spcAft>
                          <a:spcPts val="0"/>
                        </a:spcAft>
                        <a:buClrTx/>
                        <a:buSzTx/>
                        <a:buFontTx/>
                        <a:buNone/>
                        <a:tabLst/>
                        <a:defRPr/>
                      </a:pPr>
                      <a:r>
                        <a:rPr lang="ru-RU" sz="900" b="1" i="0" u="none" strike="noStrike" cap="none" noProof="0" dirty="0">
                          <a:solidFill>
                            <a:srgbClr val="000000"/>
                          </a:solidFill>
                          <a:effectLst/>
                          <a:latin typeface="Arial Narrow" panose="020B0606020202030204" pitchFamily="34" charset="0"/>
                          <a:ea typeface="+mn-ea"/>
                          <a:cs typeface="+mn-cs"/>
                          <a:sym typeface="Arial"/>
                        </a:rPr>
                        <a:t>БАРЛЫҒЫ</a:t>
                      </a:r>
                      <a:endParaRPr lang="ru-RU" sz="800" b="1" i="0" u="none" strike="noStrike" cap="none" noProof="0" dirty="0">
                        <a:solidFill>
                          <a:srgbClr val="000000"/>
                        </a:solidFill>
                        <a:effectLst/>
                        <a:latin typeface="Arial Narrow" panose="020B0606020202030204" pitchFamily="34" charset="0"/>
                        <a:ea typeface="+mn-ea"/>
                        <a:cs typeface="+mn-cs"/>
                        <a:sym typeface="Arial"/>
                      </a:endParaRPr>
                    </a:p>
                  </a:txBody>
                  <a:tcPr marT="0" marB="0" anchor="ctr">
                    <a:lnL w="76200" cap="flat" cmpd="sng" algn="ctr">
                      <a:noFill/>
                      <a:prstDash val="solid"/>
                      <a:round/>
                      <a:headEnd type="none" w="med" len="med"/>
                      <a:tailEnd type="none" w="med" len="med"/>
                    </a:lnL>
                    <a:lnR w="6350" cap="flat" cmpd="sng" algn="ctr">
                      <a:solidFill>
                        <a:schemeClr val="tx1"/>
                      </a:solidFill>
                      <a:prstDash val="sysDot"/>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accent6">
                        <a:lumMod val="50000"/>
                        <a:alpha val="20000"/>
                      </a:schemeClr>
                    </a:solidFill>
                  </a:tcPr>
                </a:tc>
                <a:tc>
                  <a:txBody>
                    <a:bodyPr/>
                    <a:lstStyle/>
                    <a:p>
                      <a:pPr algn="ctr" fontAlgn="ctr"/>
                      <a:r>
                        <a:rPr lang="ru-RU" sz="900" b="1" i="0" u="none" strike="noStrike" cap="none" dirty="0">
                          <a:solidFill>
                            <a:srgbClr val="000000"/>
                          </a:solidFill>
                          <a:effectLst/>
                          <a:latin typeface="Arial Narrow" panose="020B0606020202030204" pitchFamily="34" charset="0"/>
                          <a:ea typeface="+mn-ea"/>
                          <a:cs typeface="+mn-cs"/>
                          <a:sym typeface="Arial"/>
                        </a:rPr>
                        <a:t> 8 912</a:t>
                      </a:r>
                      <a:endParaRPr lang="ru-KZ" sz="900" b="1" i="0" u="none" strike="noStrike" cap="none" dirty="0">
                        <a:solidFill>
                          <a:srgbClr val="000000"/>
                        </a:solidFill>
                        <a:effectLst/>
                        <a:latin typeface="Arial Narrow" panose="020B0606020202030204" pitchFamily="34" charset="0"/>
                        <a:ea typeface="+mn-ea"/>
                        <a:cs typeface="+mn-cs"/>
                        <a:sym typeface="Arial"/>
                      </a:endParaRPr>
                    </a:p>
                  </a:txBody>
                  <a:tcPr marL="9525" marR="9525" marT="0"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50000"/>
                        <a:alpha val="20000"/>
                      </a:schemeClr>
                    </a:solidFill>
                  </a:tcPr>
                </a:tc>
                <a:tc>
                  <a:txBody>
                    <a:bodyPr/>
                    <a:lstStyle/>
                    <a:p>
                      <a:pPr algn="ctr" fontAlgn="ctr"/>
                      <a:r>
                        <a:rPr lang="ru-RU" sz="900" b="1" i="0" u="none" strike="noStrike" cap="none" dirty="0">
                          <a:solidFill>
                            <a:srgbClr val="000000"/>
                          </a:solidFill>
                          <a:effectLst/>
                          <a:latin typeface="Arial Narrow" panose="020B0606020202030204" pitchFamily="34" charset="0"/>
                          <a:ea typeface="+mn-ea"/>
                          <a:cs typeface="+mn-cs"/>
                          <a:sym typeface="Arial"/>
                        </a:rPr>
                        <a:t>11 505</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6">
                        <a:lumMod val="50000"/>
                        <a:alpha val="20000"/>
                      </a:schemeClr>
                    </a:solidFill>
                  </a:tcPr>
                </a:tc>
                <a:tc>
                  <a:txBody>
                    <a:bodyPr/>
                    <a:lstStyle/>
                    <a:p>
                      <a:pPr algn="ctr" fontAlgn="ctr"/>
                      <a:r>
                        <a:rPr lang="ru-RU" sz="900" b="1" i="0" u="none" strike="noStrike" cap="none" dirty="0">
                          <a:solidFill>
                            <a:srgbClr val="000000"/>
                          </a:solidFill>
                          <a:effectLst/>
                          <a:latin typeface="Arial Narrow" panose="020B0606020202030204" pitchFamily="34" charset="0"/>
                          <a:ea typeface="+mn-ea"/>
                          <a:cs typeface="+mn-cs"/>
                          <a:sym typeface="Arial"/>
                        </a:rPr>
                        <a:t>20 246</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6">
                        <a:lumMod val="50000"/>
                        <a:alpha val="20000"/>
                      </a:schemeClr>
                    </a:solidFill>
                  </a:tcPr>
                </a:tc>
                <a:tc>
                  <a:txBody>
                    <a:bodyPr/>
                    <a:lstStyle/>
                    <a:p>
                      <a:pPr algn="ctr" fontAlgn="ctr"/>
                      <a:r>
                        <a:rPr lang="ru-RU" sz="900" b="1" i="0" u="none" strike="noStrike" cap="none" dirty="0">
                          <a:solidFill>
                            <a:srgbClr val="000000"/>
                          </a:solidFill>
                          <a:effectLst/>
                          <a:latin typeface="Arial Narrow" panose="020B0606020202030204" pitchFamily="34" charset="0"/>
                          <a:ea typeface="+mn-ea"/>
                          <a:cs typeface="+mn-cs"/>
                          <a:sym typeface="Arial"/>
                        </a:rPr>
                        <a:t>22 001</a:t>
                      </a:r>
                    </a:p>
                  </a:txBody>
                  <a:tcPr marL="9525" marR="9525" marT="9525" marB="0" anchor="ctr">
                    <a:lnL w="6350" cap="flat" cmpd="sng" algn="ctr">
                      <a:solidFill>
                        <a:schemeClr val="tx1"/>
                      </a:solidFill>
                      <a:prstDash val="sysDot"/>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6">
                        <a:lumMod val="50000"/>
                        <a:alpha val="20000"/>
                      </a:schemeClr>
                    </a:solidFill>
                  </a:tcPr>
                </a:tc>
                <a:extLst>
                  <a:ext uri="{0D108BD9-81ED-4DB2-BD59-A6C34878D82A}">
                    <a16:rowId xmlns:a16="http://schemas.microsoft.com/office/drawing/2014/main" val="1602871338"/>
                  </a:ext>
                </a:extLst>
              </a:tr>
              <a:tr h="148474">
                <a:tc>
                  <a:txBody>
                    <a:bodyPr/>
                    <a:lstStyle/>
                    <a:p>
                      <a:pPr marL="72000" algn="l" fontAlgn="b"/>
                      <a:r>
                        <a:rPr lang="ru-RU" sz="800" b="0" i="0" u="none" strike="noStrike" cap="none" dirty="0">
                          <a:solidFill>
                            <a:srgbClr val="000000"/>
                          </a:solidFill>
                          <a:effectLst/>
                          <a:latin typeface="Arial Narrow" panose="020B0606020202030204" pitchFamily="34" charset="0"/>
                          <a:ea typeface="+mn-ea"/>
                          <a:cs typeface="+mn-cs"/>
                          <a:sym typeface="Arial"/>
                        </a:rPr>
                        <a:t>БАСШЫЛАР ЖӘНЕ МЕМЛЕКЕТТІК ҚЫЗМЕТШІЛЕР</a:t>
                      </a:r>
                    </a:p>
                  </a:txBody>
                  <a:tcPr marL="9525" marR="9525" marT="0" marB="0" anchor="ctr">
                    <a:lnL w="76200" cap="flat" cmpd="sng" algn="ctr">
                      <a:noFill/>
                      <a:prstDash val="solid"/>
                      <a:round/>
                      <a:headEnd type="none" w="med" len="med"/>
                      <a:tailEnd type="none" w="med" len="med"/>
                    </a:lnL>
                    <a:lnR w="6350" cap="flat" cmpd="sng" algn="ctr">
                      <a:solidFill>
                        <a:schemeClr val="tx1"/>
                      </a:solidFill>
                      <a:prstDash val="sysDot"/>
                      <a:round/>
                      <a:headEnd type="none" w="med" len="med"/>
                      <a:tailEnd type="none" w="med" len="med"/>
                    </a:lnR>
                    <a:lnT w="12700" cap="flat" cmpd="sng" algn="ctr">
                      <a:solidFill>
                        <a:schemeClr val="tx1"/>
                      </a:solidFill>
                      <a:prstDash val="solid"/>
                      <a:round/>
                      <a:headEnd type="none" w="med" len="med"/>
                      <a:tailEnd type="none" w="med" len="med"/>
                    </a:lnT>
                    <a:lnB w="6350" cap="flat" cmpd="sng" algn="ctr">
                      <a:solidFill>
                        <a:schemeClr val="tx1"/>
                      </a:solidFill>
                      <a:prstDash val="sysDot"/>
                      <a:round/>
                      <a:headEnd type="none" w="med" len="med"/>
                      <a:tailEnd type="none" w="med" len="med"/>
                    </a:lnB>
                    <a:noFill/>
                  </a:tcPr>
                </a:tc>
                <a:tc>
                  <a:txBody>
                    <a:bodyPr/>
                    <a:lstStyle/>
                    <a:p>
                      <a:pPr algn="ctr" fontAlgn="ctr"/>
                      <a:r>
                        <a:rPr lang="ru-RU" sz="800" b="0" i="0" u="none" strike="noStrike">
                          <a:solidFill>
                            <a:srgbClr val="000000"/>
                          </a:solidFill>
                          <a:effectLst/>
                          <a:latin typeface="Arial Narrow" panose="020B0606020202030204" pitchFamily="34" charset="0"/>
                        </a:rPr>
                        <a:t>359</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12700" cap="flat" cmpd="sng" algn="ctr">
                      <a:solidFill>
                        <a:schemeClr val="tx1"/>
                      </a:solidFill>
                      <a:prstDash val="solid"/>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ru-RU" sz="800" b="0" i="0" u="none" strike="noStrike" dirty="0">
                          <a:solidFill>
                            <a:srgbClr val="000000"/>
                          </a:solidFill>
                          <a:effectLst/>
                          <a:latin typeface="Arial Narrow" panose="020B0606020202030204" pitchFamily="34" charset="0"/>
                        </a:rPr>
                        <a:t>273</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12700" cap="flat" cmpd="sng" algn="ctr">
                      <a:solidFill>
                        <a:schemeClr val="tx1"/>
                      </a:solidFill>
                      <a:prstDash val="solid"/>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ru-RU" sz="800" b="0" i="0" u="none" strike="noStrike">
                          <a:solidFill>
                            <a:srgbClr val="000000"/>
                          </a:solidFill>
                          <a:effectLst/>
                          <a:latin typeface="Arial Narrow" panose="020B0606020202030204" pitchFamily="34" charset="0"/>
                        </a:rPr>
                        <a:t>367</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12700" cap="flat" cmpd="sng" algn="ctr">
                      <a:solidFill>
                        <a:schemeClr val="tx1"/>
                      </a:solidFill>
                      <a:prstDash val="solid"/>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ru-RU" sz="800" b="0" i="0" u="none" strike="noStrike">
                          <a:solidFill>
                            <a:srgbClr val="000000"/>
                          </a:solidFill>
                          <a:effectLst/>
                          <a:latin typeface="Arial Narrow" panose="020B0606020202030204" pitchFamily="34" charset="0"/>
                        </a:rPr>
                        <a:t>445</a:t>
                      </a:r>
                    </a:p>
                  </a:txBody>
                  <a:tcPr marL="9525" marR="9525" marT="9525" marB="0" anchor="ctr">
                    <a:lnL w="6350" cap="flat" cmpd="sng" algn="ctr">
                      <a:solidFill>
                        <a:schemeClr val="tx1"/>
                      </a:solidFill>
                      <a:prstDash val="sysDot"/>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052355308"/>
                  </a:ext>
                </a:extLst>
              </a:tr>
              <a:tr h="148474">
                <a:tc>
                  <a:txBody>
                    <a:bodyPr/>
                    <a:lstStyle/>
                    <a:p>
                      <a:pPr marL="72000" algn="l" fontAlgn="b"/>
                      <a:r>
                        <a:rPr lang="ru-RU" sz="800" b="0" i="0" u="none" strike="noStrike" cap="none" dirty="0">
                          <a:solidFill>
                            <a:srgbClr val="000000"/>
                          </a:solidFill>
                          <a:effectLst/>
                          <a:latin typeface="Arial Narrow" panose="020B0606020202030204" pitchFamily="34" charset="0"/>
                          <a:ea typeface="+mn-ea"/>
                          <a:cs typeface="+mn-cs"/>
                          <a:sym typeface="Arial"/>
                        </a:rPr>
                        <a:t>КӘСІБИ МАМАНДАР</a:t>
                      </a:r>
                    </a:p>
                  </a:txBody>
                  <a:tcPr marL="9525" marR="9525" marT="0" marB="0" anchor="ctr">
                    <a:lnL w="76200" cap="flat" cmpd="sng" algn="ctr">
                      <a:noFill/>
                      <a:prstDash val="solid"/>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solidFill>
                      <a:schemeClr val="accent6">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2 285</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1 777</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solidFill>
                      <a:schemeClr val="accent6">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1 598</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solidFill>
                      <a:schemeClr val="accent6">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4 110</a:t>
                      </a:r>
                    </a:p>
                  </a:txBody>
                  <a:tcPr marL="9525" marR="9525" marT="9525" marB="0" anchor="ctr">
                    <a:lnL w="6350" cap="flat" cmpd="sng" algn="ctr">
                      <a:solidFill>
                        <a:schemeClr val="tx1"/>
                      </a:solidFill>
                      <a:prstDash val="sysDot"/>
                      <a:round/>
                      <a:headEnd type="none" w="med" len="med"/>
                      <a:tailEnd type="none" w="med" len="med"/>
                    </a:lnL>
                    <a:lnR w="12700" cap="flat" cmpd="sng" algn="ctr">
                      <a:noFill/>
                      <a:prstDash val="solid"/>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solidFill>
                      <a:schemeClr val="accent6">
                        <a:lumMod val="50000"/>
                        <a:alpha val="20000"/>
                      </a:schemeClr>
                    </a:solidFill>
                  </a:tcPr>
                </a:tc>
                <a:extLst>
                  <a:ext uri="{0D108BD9-81ED-4DB2-BD59-A6C34878D82A}">
                    <a16:rowId xmlns:a16="http://schemas.microsoft.com/office/drawing/2014/main" val="4077338817"/>
                  </a:ext>
                </a:extLst>
              </a:tr>
              <a:tr h="148474">
                <a:tc>
                  <a:txBody>
                    <a:bodyPr/>
                    <a:lstStyle/>
                    <a:p>
                      <a:pPr marL="72000" algn="l" fontAlgn="b"/>
                      <a:r>
                        <a:rPr lang="ru-RU" sz="800" b="0" i="0" u="none" strike="noStrike" cap="none" dirty="0">
                          <a:solidFill>
                            <a:srgbClr val="000000"/>
                          </a:solidFill>
                          <a:effectLst/>
                          <a:latin typeface="Arial Narrow" panose="020B0606020202030204" pitchFamily="34" charset="0"/>
                          <a:ea typeface="+mn-ea"/>
                          <a:cs typeface="+mn-cs"/>
                          <a:sym typeface="Arial"/>
                        </a:rPr>
                        <a:t>ТЕХНИК МАМАНДАР ЖӘНЕ БАСҚА ДА КӘСІБИ КӨМЕКШІ ПЕРСОНАЛ</a:t>
                      </a:r>
                    </a:p>
                  </a:txBody>
                  <a:tcPr marL="9525" marR="9525" marT="0" marB="0" anchor="ctr">
                    <a:lnL w="76200" cap="flat" cmpd="sng" algn="ctr">
                      <a:noFill/>
                      <a:prstDash val="solid"/>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noFill/>
                  </a:tcPr>
                </a:tc>
                <a:tc>
                  <a:txBody>
                    <a:bodyPr/>
                    <a:lstStyle/>
                    <a:p>
                      <a:pPr algn="ctr" fontAlgn="ctr"/>
                      <a:r>
                        <a:rPr lang="ru-RU" sz="800" b="0" i="0" u="none" strike="noStrike">
                          <a:solidFill>
                            <a:srgbClr val="000000"/>
                          </a:solidFill>
                          <a:effectLst/>
                          <a:latin typeface="Arial Narrow" panose="020B0606020202030204" pitchFamily="34" charset="0"/>
                        </a:rPr>
                        <a:t>944</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ru-RU" sz="800" b="0" i="0" u="none" strike="noStrike">
                          <a:solidFill>
                            <a:srgbClr val="000000"/>
                          </a:solidFill>
                          <a:effectLst/>
                          <a:latin typeface="Arial Narrow" panose="020B0606020202030204" pitchFamily="34" charset="0"/>
                        </a:rPr>
                        <a:t>809</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ru-RU" sz="800" b="0" i="0" u="none" strike="noStrike">
                          <a:solidFill>
                            <a:srgbClr val="000000"/>
                          </a:solidFill>
                          <a:effectLst/>
                          <a:latin typeface="Arial Narrow" panose="020B0606020202030204" pitchFamily="34" charset="0"/>
                        </a:rPr>
                        <a:t>889</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ru-RU" sz="800" b="0" i="0" u="none" strike="noStrike">
                          <a:solidFill>
                            <a:srgbClr val="000000"/>
                          </a:solidFill>
                          <a:effectLst/>
                          <a:latin typeface="Arial Narrow" panose="020B0606020202030204" pitchFamily="34" charset="0"/>
                        </a:rPr>
                        <a:t>1 123</a:t>
                      </a:r>
                    </a:p>
                  </a:txBody>
                  <a:tcPr marL="9525" marR="9525" marT="9525" marB="0" anchor="ctr">
                    <a:lnL w="6350" cap="flat" cmpd="sng" algn="ctr">
                      <a:solidFill>
                        <a:schemeClr val="tx1"/>
                      </a:solidFill>
                      <a:prstDash val="sysDot"/>
                      <a:round/>
                      <a:headEnd type="none" w="med" len="med"/>
                      <a:tailEnd type="none" w="med" len="med"/>
                    </a:lnL>
                    <a:lnR w="12700" cap="flat" cmpd="sng" algn="ctr">
                      <a:noFill/>
                      <a:prstDash val="solid"/>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500228116"/>
                  </a:ext>
                </a:extLst>
              </a:tr>
              <a:tr h="148474">
                <a:tc>
                  <a:txBody>
                    <a:bodyPr/>
                    <a:lstStyle/>
                    <a:p>
                      <a:pPr marL="72000" algn="l" fontAlgn="b"/>
                      <a:r>
                        <a:rPr lang="ru-RU" sz="800" b="0" i="0" u="none" strike="noStrike" cap="none" dirty="0">
                          <a:solidFill>
                            <a:srgbClr val="000000"/>
                          </a:solidFill>
                          <a:effectLst/>
                          <a:latin typeface="Arial Narrow" panose="020B0606020202030204" pitchFamily="34" charset="0"/>
                          <a:ea typeface="+mn-ea"/>
                          <a:cs typeface="+mn-cs"/>
                          <a:sym typeface="Arial"/>
                        </a:rPr>
                        <a:t>ӘКІМШІЛЕНДІРУ САЛАСЫНДАҒЫ ҚЫЗМЕТШІЛЕР</a:t>
                      </a:r>
                    </a:p>
                  </a:txBody>
                  <a:tcPr marL="9525" marR="9525" marT="0" marB="0" anchor="ctr">
                    <a:lnL w="76200" cap="flat" cmpd="sng" algn="ctr">
                      <a:noFill/>
                      <a:prstDash val="solid"/>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solidFill>
                      <a:schemeClr val="accent6">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366</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338</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solidFill>
                      <a:schemeClr val="accent6">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375</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solidFill>
                      <a:schemeClr val="accent6">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487</a:t>
                      </a:r>
                    </a:p>
                  </a:txBody>
                  <a:tcPr marL="9525" marR="9525" marT="9525" marB="0" anchor="ctr">
                    <a:lnL w="6350" cap="flat" cmpd="sng" algn="ctr">
                      <a:solidFill>
                        <a:schemeClr val="tx1"/>
                      </a:solidFill>
                      <a:prstDash val="sysDot"/>
                      <a:round/>
                      <a:headEnd type="none" w="med" len="med"/>
                      <a:tailEnd type="none" w="med" len="med"/>
                    </a:lnL>
                    <a:lnR w="12700" cap="flat" cmpd="sng" algn="ctr">
                      <a:noFill/>
                      <a:prstDash val="solid"/>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solidFill>
                      <a:schemeClr val="accent6">
                        <a:lumMod val="50000"/>
                        <a:alpha val="20000"/>
                      </a:schemeClr>
                    </a:solidFill>
                  </a:tcPr>
                </a:tc>
                <a:extLst>
                  <a:ext uri="{0D108BD9-81ED-4DB2-BD59-A6C34878D82A}">
                    <a16:rowId xmlns:a16="http://schemas.microsoft.com/office/drawing/2014/main" val="1221627480"/>
                  </a:ext>
                </a:extLst>
              </a:tr>
              <a:tr h="148474">
                <a:tc>
                  <a:txBody>
                    <a:bodyPr/>
                    <a:lstStyle/>
                    <a:p>
                      <a:pPr marL="72000" algn="l" fontAlgn="b"/>
                      <a:r>
                        <a:rPr lang="ru-RU" sz="800" b="0" i="0" u="none" strike="noStrike" cap="none" dirty="0">
                          <a:solidFill>
                            <a:srgbClr val="000000"/>
                          </a:solidFill>
                          <a:effectLst/>
                          <a:latin typeface="Arial Narrow" panose="020B0606020202030204" pitchFamily="34" charset="0"/>
                          <a:ea typeface="+mn-ea"/>
                          <a:cs typeface="+mn-cs"/>
                          <a:sym typeface="Arial"/>
                        </a:rPr>
                        <a:t>ҚЫЗМЕТ КӨРСЕТУ ЖӘНЕ САУДА САЛАСЫНЫҢ ЖҰМЫСКЕРЛЕРІ</a:t>
                      </a:r>
                    </a:p>
                  </a:txBody>
                  <a:tcPr marL="9525" marR="9525" marT="0" marB="0" anchor="ctr">
                    <a:lnL w="76200" cap="flat" cmpd="sng" algn="ctr">
                      <a:noFill/>
                      <a:prstDash val="solid"/>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noFill/>
                  </a:tcPr>
                </a:tc>
                <a:tc>
                  <a:txBody>
                    <a:bodyPr/>
                    <a:lstStyle/>
                    <a:p>
                      <a:pPr algn="ctr" fontAlgn="ctr"/>
                      <a:r>
                        <a:rPr lang="ru-RU" sz="800" b="0" i="0" u="none" strike="noStrike">
                          <a:solidFill>
                            <a:srgbClr val="000000"/>
                          </a:solidFill>
                          <a:effectLst/>
                          <a:latin typeface="Arial Narrow" panose="020B0606020202030204" pitchFamily="34" charset="0"/>
                        </a:rPr>
                        <a:t>1 028</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ru-RU" sz="800" b="0" i="0" u="none" strike="noStrike">
                          <a:solidFill>
                            <a:srgbClr val="000000"/>
                          </a:solidFill>
                          <a:effectLst/>
                          <a:latin typeface="Arial Narrow" panose="020B0606020202030204" pitchFamily="34" charset="0"/>
                        </a:rPr>
                        <a:t>1 328</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ru-RU" sz="800" b="0" i="0" u="none" strike="noStrike">
                          <a:solidFill>
                            <a:srgbClr val="000000"/>
                          </a:solidFill>
                          <a:effectLst/>
                          <a:latin typeface="Arial Narrow" panose="020B0606020202030204" pitchFamily="34" charset="0"/>
                        </a:rPr>
                        <a:t>1 916</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ru-RU" sz="800" b="0" i="0" u="none" strike="noStrike">
                          <a:solidFill>
                            <a:srgbClr val="000000"/>
                          </a:solidFill>
                          <a:effectLst/>
                          <a:latin typeface="Arial Narrow" panose="020B0606020202030204" pitchFamily="34" charset="0"/>
                        </a:rPr>
                        <a:t>2 418</a:t>
                      </a:r>
                    </a:p>
                  </a:txBody>
                  <a:tcPr marL="9525" marR="9525" marT="9525" marB="0" anchor="ctr">
                    <a:lnL w="6350" cap="flat" cmpd="sng" algn="ctr">
                      <a:solidFill>
                        <a:schemeClr val="tx1"/>
                      </a:solidFill>
                      <a:prstDash val="sysDot"/>
                      <a:round/>
                      <a:headEnd type="none" w="med" len="med"/>
                      <a:tailEnd type="none" w="med" len="med"/>
                    </a:lnL>
                    <a:lnR w="12700" cap="flat" cmpd="sng" algn="ctr">
                      <a:noFill/>
                      <a:prstDash val="solid"/>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182707914"/>
                  </a:ext>
                </a:extLst>
              </a:tr>
              <a:tr h="148474">
                <a:tc>
                  <a:txBody>
                    <a:bodyPr/>
                    <a:lstStyle/>
                    <a:p>
                      <a:pPr marL="72000" algn="l" fontAlgn="b"/>
                      <a:r>
                        <a:rPr lang="ru-RU" sz="800" b="0" i="0" u="none" strike="noStrike" cap="none" dirty="0">
                          <a:solidFill>
                            <a:srgbClr val="000000"/>
                          </a:solidFill>
                          <a:effectLst/>
                          <a:latin typeface="Arial Narrow" panose="020B0606020202030204" pitchFamily="34" charset="0"/>
                          <a:ea typeface="+mn-ea"/>
                          <a:cs typeface="+mn-cs"/>
                          <a:sym typeface="Arial"/>
                        </a:rPr>
                        <a:t>ФЕРМЕР Ж/Е АУЫЛ/ОРМАН, БАЛЫҚ ШАРУА-ЫҢ Ж/Е БАЛЫҚ АУЛАУ ЖҰМЫС-РЫ</a:t>
                      </a:r>
                    </a:p>
                  </a:txBody>
                  <a:tcPr marL="9525" marR="9525" marT="0" marB="0" anchor="ctr">
                    <a:lnL w="76200" cap="flat" cmpd="sng" algn="ctr">
                      <a:noFill/>
                      <a:prstDash val="solid"/>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solidFill>
                      <a:schemeClr val="accent6">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36</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188</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solidFill>
                      <a:schemeClr val="accent6">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375</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solidFill>
                      <a:schemeClr val="accent6">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364</a:t>
                      </a:r>
                    </a:p>
                  </a:txBody>
                  <a:tcPr marL="9525" marR="9525" marT="9525" marB="0" anchor="ctr">
                    <a:lnL w="6350" cap="flat" cmpd="sng" algn="ctr">
                      <a:solidFill>
                        <a:schemeClr val="tx1"/>
                      </a:solidFill>
                      <a:prstDash val="sysDot"/>
                      <a:round/>
                      <a:headEnd type="none" w="med" len="med"/>
                      <a:tailEnd type="none" w="med" len="med"/>
                    </a:lnL>
                    <a:lnR w="12700" cap="flat" cmpd="sng" algn="ctr">
                      <a:noFill/>
                      <a:prstDash val="solid"/>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solidFill>
                      <a:schemeClr val="accent6">
                        <a:lumMod val="50000"/>
                        <a:alpha val="20000"/>
                      </a:schemeClr>
                    </a:solidFill>
                  </a:tcPr>
                </a:tc>
                <a:extLst>
                  <a:ext uri="{0D108BD9-81ED-4DB2-BD59-A6C34878D82A}">
                    <a16:rowId xmlns:a16="http://schemas.microsoft.com/office/drawing/2014/main" val="3434696259"/>
                  </a:ext>
                </a:extLst>
              </a:tr>
              <a:tr h="148474">
                <a:tc>
                  <a:txBody>
                    <a:bodyPr/>
                    <a:lstStyle/>
                    <a:p>
                      <a:pPr marL="72000" algn="l" fontAlgn="b"/>
                      <a:r>
                        <a:rPr lang="ru-RU" sz="800" b="0" i="0" u="none" strike="noStrike" cap="none" dirty="0">
                          <a:solidFill>
                            <a:srgbClr val="000000"/>
                          </a:solidFill>
                          <a:effectLst/>
                          <a:latin typeface="Arial Narrow" panose="020B0606020202030204" pitchFamily="34" charset="0"/>
                          <a:ea typeface="+mn-ea"/>
                          <a:cs typeface="+mn-cs"/>
                          <a:sym typeface="Arial"/>
                        </a:rPr>
                        <a:t>ӨНЕРКӘСІП, ҚҰРЫЛЫС, КӨЛІК Ж/Е БАСҚА ТЕКТЕС ЖҰМЫСШЫЛАРЫ</a:t>
                      </a:r>
                    </a:p>
                  </a:txBody>
                  <a:tcPr marL="9525" marR="9525" marT="0" marB="0" anchor="ctr">
                    <a:lnL w="76200" cap="flat" cmpd="sng" algn="ctr">
                      <a:noFill/>
                      <a:prstDash val="solid"/>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noFill/>
                  </a:tcPr>
                </a:tc>
                <a:tc>
                  <a:txBody>
                    <a:bodyPr/>
                    <a:lstStyle/>
                    <a:p>
                      <a:pPr algn="ctr" fontAlgn="ctr"/>
                      <a:r>
                        <a:rPr lang="ru-RU" sz="800" b="0" i="0" u="none" strike="noStrike">
                          <a:solidFill>
                            <a:srgbClr val="000000"/>
                          </a:solidFill>
                          <a:effectLst/>
                          <a:latin typeface="Arial Narrow" panose="020B0606020202030204" pitchFamily="34" charset="0"/>
                        </a:rPr>
                        <a:t>896</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ru-RU" sz="800" b="0" i="0" u="none" strike="noStrike">
                          <a:solidFill>
                            <a:srgbClr val="000000"/>
                          </a:solidFill>
                          <a:effectLst/>
                          <a:latin typeface="Arial Narrow" panose="020B0606020202030204" pitchFamily="34" charset="0"/>
                        </a:rPr>
                        <a:t>1 627</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ru-RU" sz="800" b="0" i="0" u="none" strike="noStrike">
                          <a:solidFill>
                            <a:srgbClr val="000000"/>
                          </a:solidFill>
                          <a:effectLst/>
                          <a:latin typeface="Arial Narrow" panose="020B0606020202030204" pitchFamily="34" charset="0"/>
                        </a:rPr>
                        <a:t>2 963</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ru-RU" sz="800" b="0" i="0" u="none" strike="noStrike">
                          <a:solidFill>
                            <a:srgbClr val="000000"/>
                          </a:solidFill>
                          <a:effectLst/>
                          <a:latin typeface="Arial Narrow" panose="020B0606020202030204" pitchFamily="34" charset="0"/>
                        </a:rPr>
                        <a:t>2 715</a:t>
                      </a:r>
                    </a:p>
                  </a:txBody>
                  <a:tcPr marL="9525" marR="9525" marT="9525" marB="0" anchor="ctr">
                    <a:lnL w="6350" cap="flat" cmpd="sng" algn="ctr">
                      <a:solidFill>
                        <a:schemeClr val="tx1"/>
                      </a:solidFill>
                      <a:prstDash val="sysDot"/>
                      <a:round/>
                      <a:headEnd type="none" w="med" len="med"/>
                      <a:tailEnd type="none" w="med" len="med"/>
                    </a:lnL>
                    <a:lnR w="12700" cap="flat" cmpd="sng" algn="ctr">
                      <a:noFill/>
                      <a:prstDash val="solid"/>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033135677"/>
                  </a:ext>
                </a:extLst>
              </a:tr>
              <a:tr h="148474">
                <a:tc>
                  <a:txBody>
                    <a:bodyPr/>
                    <a:lstStyle/>
                    <a:p>
                      <a:pPr marL="72000" algn="l" fontAlgn="b"/>
                      <a:r>
                        <a:rPr lang="ru-RU" sz="800" b="0" i="0" u="none" strike="noStrike" cap="none" dirty="0">
                          <a:solidFill>
                            <a:srgbClr val="000000"/>
                          </a:solidFill>
                          <a:effectLst/>
                          <a:latin typeface="Arial Narrow" panose="020B0606020202030204" pitchFamily="34" charset="0"/>
                          <a:ea typeface="+mn-ea"/>
                          <a:cs typeface="+mn-cs"/>
                          <a:sym typeface="Arial"/>
                        </a:rPr>
                        <a:t>ӨНДІРІСТІК ЖАБДЫҚ ОПЕРАТОРЛАРЫ, ҚҰРАСТЫРУШЫЛАРЫ Ж/Е ЖҮРГІЗУШІЛЕРІ</a:t>
                      </a:r>
                    </a:p>
                  </a:txBody>
                  <a:tcPr marL="9525" marR="9525" marT="0" marB="0" anchor="ctr">
                    <a:lnL w="76200" cap="flat" cmpd="sng" algn="ctr">
                      <a:noFill/>
                      <a:prstDash val="solid"/>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solidFill>
                      <a:schemeClr val="accent6">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1 032</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1 376</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solidFill>
                      <a:schemeClr val="accent6">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1 912</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solidFill>
                      <a:schemeClr val="accent6">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2 284</a:t>
                      </a:r>
                    </a:p>
                  </a:txBody>
                  <a:tcPr marL="9525" marR="9525" marT="9525" marB="0" anchor="ctr">
                    <a:lnL w="6350" cap="flat" cmpd="sng" algn="ctr">
                      <a:solidFill>
                        <a:schemeClr val="tx1"/>
                      </a:solidFill>
                      <a:prstDash val="sysDot"/>
                      <a:round/>
                      <a:headEnd type="none" w="med" len="med"/>
                      <a:tailEnd type="none" w="med" len="med"/>
                    </a:lnL>
                    <a:lnR w="12700" cap="flat" cmpd="sng" algn="ctr">
                      <a:noFill/>
                      <a:prstDash val="solid"/>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solidFill>
                      <a:schemeClr val="accent6">
                        <a:lumMod val="50000"/>
                        <a:alpha val="20000"/>
                      </a:schemeClr>
                    </a:solidFill>
                  </a:tcPr>
                </a:tc>
                <a:extLst>
                  <a:ext uri="{0D108BD9-81ED-4DB2-BD59-A6C34878D82A}">
                    <a16:rowId xmlns:a16="http://schemas.microsoft.com/office/drawing/2014/main" val="3877348172"/>
                  </a:ext>
                </a:extLst>
              </a:tr>
              <a:tr h="148474">
                <a:tc>
                  <a:txBody>
                    <a:bodyPr/>
                    <a:lstStyle/>
                    <a:p>
                      <a:pPr marL="72000" algn="l" fontAlgn="b"/>
                      <a:r>
                        <a:rPr lang="ru-RU" sz="800" b="0" i="0" u="none" strike="noStrike" cap="none" dirty="0">
                          <a:solidFill>
                            <a:srgbClr val="000000"/>
                          </a:solidFill>
                          <a:effectLst/>
                          <a:latin typeface="Arial Narrow" panose="020B0606020202030204" pitchFamily="34" charset="0"/>
                          <a:ea typeface="+mn-ea"/>
                          <a:cs typeface="+mn-cs"/>
                          <a:sym typeface="Arial"/>
                        </a:rPr>
                        <a:t>БІЛІКТІЛІГІ ЖОҚ ЖҰМЫСШЫЛАР</a:t>
                      </a:r>
                    </a:p>
                  </a:txBody>
                  <a:tcPr marL="9525" marR="9525" marT="0" marB="0" anchor="ctr">
                    <a:lnL w="76200" cap="flat" cmpd="sng" algn="ctr">
                      <a:noFill/>
                      <a:prstDash val="solid"/>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noFill/>
                  </a:tcPr>
                </a:tc>
                <a:tc>
                  <a:txBody>
                    <a:bodyPr/>
                    <a:lstStyle/>
                    <a:p>
                      <a:pPr algn="ctr" fontAlgn="ctr"/>
                      <a:r>
                        <a:rPr lang="ru-RU" sz="800" b="0" i="0" u="none" strike="noStrike" dirty="0">
                          <a:solidFill>
                            <a:srgbClr val="000000"/>
                          </a:solidFill>
                          <a:effectLst/>
                          <a:latin typeface="Arial Narrow" panose="020B0606020202030204" pitchFamily="34" charset="0"/>
                        </a:rPr>
                        <a:t>1 966</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ru-RU" sz="800" b="0" i="0" u="none" strike="noStrike">
                          <a:solidFill>
                            <a:srgbClr val="000000"/>
                          </a:solidFill>
                          <a:effectLst/>
                          <a:latin typeface="Arial Narrow" panose="020B0606020202030204" pitchFamily="34" charset="0"/>
                        </a:rPr>
                        <a:t>3 789</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ru-RU" sz="800" b="0" i="0" u="none" strike="noStrike">
                          <a:solidFill>
                            <a:srgbClr val="000000"/>
                          </a:solidFill>
                          <a:effectLst/>
                          <a:latin typeface="Arial Narrow" panose="020B0606020202030204" pitchFamily="34" charset="0"/>
                        </a:rPr>
                        <a:t>9 851</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ru-RU" sz="800" b="0" i="0" u="none" strike="noStrike" dirty="0">
                          <a:solidFill>
                            <a:srgbClr val="000000"/>
                          </a:solidFill>
                          <a:effectLst/>
                          <a:latin typeface="Arial Narrow" panose="020B0606020202030204" pitchFamily="34" charset="0"/>
                        </a:rPr>
                        <a:t>8 055</a:t>
                      </a:r>
                    </a:p>
                  </a:txBody>
                  <a:tcPr marL="9525" marR="9525" marT="9525" marB="0" anchor="ctr">
                    <a:lnL w="6350" cap="flat" cmpd="sng" algn="ctr">
                      <a:solidFill>
                        <a:schemeClr val="tx1"/>
                      </a:solidFill>
                      <a:prstDash val="sysDot"/>
                      <a:round/>
                      <a:headEnd type="none" w="med" len="med"/>
                      <a:tailEnd type="none" w="med" len="med"/>
                    </a:lnL>
                    <a:lnR w="12700" cap="flat" cmpd="sng" algn="ctr">
                      <a:noFill/>
                      <a:prstDash val="solid"/>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605250712"/>
                  </a:ext>
                </a:extLst>
              </a:tr>
            </a:tbl>
          </a:graphicData>
        </a:graphic>
      </p:graphicFrame>
      <p:sp>
        <p:nvSpPr>
          <p:cNvPr id="3" name="Номер слайда 2">
            <a:extLst>
              <a:ext uri="{FF2B5EF4-FFF2-40B4-BE49-F238E27FC236}">
                <a16:creationId xmlns:a16="http://schemas.microsoft.com/office/drawing/2014/main" id="{0FE3E8E7-F31A-7D55-7372-1BEAD488D2B4}"/>
              </a:ext>
            </a:extLst>
          </p:cNvPr>
          <p:cNvSpPr>
            <a:spLocks noGrp="1"/>
          </p:cNvSpPr>
          <p:nvPr>
            <p:ph type="sldNum" sz="quarter" idx="12"/>
          </p:nvPr>
        </p:nvSpPr>
        <p:spPr/>
        <p:txBody>
          <a:bodyPr/>
          <a:lstStyle/>
          <a:p>
            <a:fld id="{4060C6F1-8618-4CCA-B45E-7B199C8F5830}" type="slidenum">
              <a:rPr lang="ru-RU" smtClean="0"/>
              <a:pPr/>
              <a:t>29</a:t>
            </a:fld>
            <a:r>
              <a:rPr lang="en-US" dirty="0"/>
              <a:t> </a:t>
            </a:r>
            <a:r>
              <a:rPr lang="ru-RU" dirty="0"/>
              <a:t>из 82</a:t>
            </a:r>
          </a:p>
        </p:txBody>
      </p:sp>
      <p:sp>
        <p:nvSpPr>
          <p:cNvPr id="6" name="Заголовок 3">
            <a:extLst>
              <a:ext uri="{FF2B5EF4-FFF2-40B4-BE49-F238E27FC236}">
                <a16:creationId xmlns:a16="http://schemas.microsoft.com/office/drawing/2014/main" id="{AC634985-2978-6D1D-9219-6D9F23D568B0}"/>
              </a:ext>
            </a:extLst>
          </p:cNvPr>
          <p:cNvSpPr txBox="1">
            <a:spLocks/>
          </p:cNvSpPr>
          <p:nvPr/>
        </p:nvSpPr>
        <p:spPr>
          <a:xfrm>
            <a:off x="72000" y="0"/>
            <a:ext cx="12120000" cy="859626"/>
          </a:xfrm>
          <a:prstGeom prst="rect">
            <a:avLst/>
          </a:prstGeom>
        </p:spPr>
        <p:txBody>
          <a:bodyPr anchor="ctr"/>
          <a:lstStyle>
            <a:defPPr marR="0" lvl="0" algn="l" rtl="0">
              <a:lnSpc>
                <a:spcPct val="100000"/>
              </a:lnSpc>
              <a:spcBef>
                <a:spcPts val="0"/>
              </a:spcBef>
              <a:spcAft>
                <a:spcPts val="0"/>
              </a:spcAft>
            </a:defPPr>
            <a:lvl1pPr marR="0" lvl="0" algn="l" rtl="0" eaLnBrk="1" hangingPunct="1">
              <a:lnSpc>
                <a:spcPct val="100000"/>
              </a:lnSpc>
              <a:spcBef>
                <a:spcPts val="0"/>
              </a:spcBef>
              <a:spcAft>
                <a:spcPts val="0"/>
              </a:spcAft>
              <a:buNone/>
              <a:defRPr sz="2667" b="1" i="0" u="none" strike="noStrike" cap="none">
                <a:solidFill>
                  <a:srgbClr val="007F76"/>
                </a:solidFill>
                <a:latin typeface="Arial" panose="020B0604020202020204" pitchFamily="34" charset="0"/>
                <a:ea typeface="Calibri" panose="020F0502020204030204" pitchFamily="34" charset="0"/>
                <a:cs typeface="Arial" panose="020B0604020202020204" pitchFamily="34" charset="0"/>
                <a:sym typeface="Arial"/>
              </a:defRPr>
            </a:lvl1pPr>
          </a:lstStyle>
          <a:p>
            <a:pPr defTabSz="914400"/>
            <a:r>
              <a:rPr lang="ru-RU" dirty="0" err="1"/>
              <a:t>Ақтөбе</a:t>
            </a:r>
            <a:r>
              <a:rPr lang="ru-RU" dirty="0"/>
              <a:t> </a:t>
            </a:r>
            <a:r>
              <a:rPr lang="ru-RU" dirty="0" err="1"/>
              <a:t>облысындағы</a:t>
            </a:r>
            <a:r>
              <a:rPr lang="ru-RU" dirty="0"/>
              <a:t> бос </a:t>
            </a:r>
            <a:r>
              <a:rPr lang="ru-RU" dirty="0" err="1"/>
              <a:t>жұмыс</a:t>
            </a:r>
            <a:r>
              <a:rPr lang="ru-RU" dirty="0"/>
              <a:t> </a:t>
            </a:r>
            <a:r>
              <a:rPr lang="ru-RU" dirty="0" err="1"/>
              <a:t>орындарының</a:t>
            </a:r>
            <a:r>
              <a:rPr lang="ru-RU" dirty="0"/>
              <a:t> </a:t>
            </a:r>
            <a:r>
              <a:rPr lang="ru-RU" dirty="0" err="1"/>
              <a:t>негізгі</a:t>
            </a:r>
            <a:r>
              <a:rPr lang="ru-RU" dirty="0"/>
              <a:t> </a:t>
            </a:r>
            <a:r>
              <a:rPr lang="ru-RU" dirty="0" err="1"/>
              <a:t>көрсеткіштері</a:t>
            </a:r>
            <a:endParaRPr lang="ru-KZ" kern="0" dirty="0"/>
          </a:p>
        </p:txBody>
      </p:sp>
      <p:graphicFrame>
        <p:nvGraphicFramePr>
          <p:cNvPr id="5" name="Диаграмма 4">
            <a:extLst>
              <a:ext uri="{FF2B5EF4-FFF2-40B4-BE49-F238E27FC236}">
                <a16:creationId xmlns:a16="http://schemas.microsoft.com/office/drawing/2014/main" id="{788C86C1-5554-716E-F3C9-BE0E716A6711}"/>
              </a:ext>
            </a:extLst>
          </p:cNvPr>
          <p:cNvGraphicFramePr/>
          <p:nvPr/>
        </p:nvGraphicFramePr>
        <p:xfrm>
          <a:off x="71999" y="1244713"/>
          <a:ext cx="6313561" cy="2460512"/>
        </p:xfrm>
        <a:graphic>
          <a:graphicData uri="http://schemas.openxmlformats.org/drawingml/2006/chart">
            <c:chart xmlns:c="http://schemas.openxmlformats.org/drawingml/2006/chart" xmlns:r="http://schemas.openxmlformats.org/officeDocument/2006/relationships" r:id="rId2"/>
          </a:graphicData>
        </a:graphic>
      </p:graphicFrame>
      <p:graphicFrame>
        <p:nvGraphicFramePr>
          <p:cNvPr id="7" name="Диаграмма 6">
            <a:extLst>
              <a:ext uri="{FF2B5EF4-FFF2-40B4-BE49-F238E27FC236}">
                <a16:creationId xmlns:a16="http://schemas.microsoft.com/office/drawing/2014/main" id="{E0DC69FB-5FF3-973A-3243-D6E26487BC70}"/>
              </a:ext>
            </a:extLst>
          </p:cNvPr>
          <p:cNvGraphicFramePr/>
          <p:nvPr/>
        </p:nvGraphicFramePr>
        <p:xfrm>
          <a:off x="103102" y="3956050"/>
          <a:ext cx="3022653" cy="2690506"/>
        </p:xfrm>
        <a:graphic>
          <a:graphicData uri="http://schemas.openxmlformats.org/drawingml/2006/chart">
            <c:chart xmlns:c="http://schemas.openxmlformats.org/drawingml/2006/chart" xmlns:r="http://schemas.openxmlformats.org/officeDocument/2006/relationships" r:id="rId3"/>
          </a:graphicData>
        </a:graphic>
      </p:graphicFrame>
      <p:graphicFrame>
        <p:nvGraphicFramePr>
          <p:cNvPr id="9" name="Диаграмма 8">
            <a:extLst>
              <a:ext uri="{FF2B5EF4-FFF2-40B4-BE49-F238E27FC236}">
                <a16:creationId xmlns:a16="http://schemas.microsoft.com/office/drawing/2014/main" id="{95D9626B-49CB-C876-797D-BCC0C1BBD715}"/>
              </a:ext>
            </a:extLst>
          </p:cNvPr>
          <p:cNvGraphicFramePr/>
          <p:nvPr/>
        </p:nvGraphicFramePr>
        <p:xfrm>
          <a:off x="3266179" y="3956050"/>
          <a:ext cx="3022653" cy="2690506"/>
        </p:xfrm>
        <a:graphic>
          <a:graphicData uri="http://schemas.openxmlformats.org/drawingml/2006/chart">
            <c:chart xmlns:c="http://schemas.openxmlformats.org/drawingml/2006/chart" xmlns:r="http://schemas.openxmlformats.org/officeDocument/2006/relationships" r:id="rId4"/>
          </a:graphicData>
        </a:graphic>
      </p:graphicFrame>
      <p:cxnSp>
        <p:nvCxnSpPr>
          <p:cNvPr id="11" name="Прямая соединительная линия 10">
            <a:extLst>
              <a:ext uri="{FF2B5EF4-FFF2-40B4-BE49-F238E27FC236}">
                <a16:creationId xmlns:a16="http://schemas.microsoft.com/office/drawing/2014/main" id="{99657457-206A-9F40-19FD-19D2B79F1EF4}"/>
              </a:ext>
            </a:extLst>
          </p:cNvPr>
          <p:cNvCxnSpPr>
            <a:cxnSpLocks/>
          </p:cNvCxnSpPr>
          <p:nvPr/>
        </p:nvCxnSpPr>
        <p:spPr>
          <a:xfrm>
            <a:off x="3200401" y="3750906"/>
            <a:ext cx="0" cy="2799183"/>
          </a:xfrm>
          <a:prstGeom prst="line">
            <a:avLst/>
          </a:prstGeom>
          <a:ln>
            <a:solidFill>
              <a:srgbClr val="007F76"/>
            </a:solidFill>
          </a:ln>
        </p:spPr>
        <p:style>
          <a:lnRef idx="1">
            <a:schemeClr val="accent1"/>
          </a:lnRef>
          <a:fillRef idx="0">
            <a:schemeClr val="accent1"/>
          </a:fillRef>
          <a:effectRef idx="0">
            <a:schemeClr val="accent1"/>
          </a:effectRef>
          <a:fontRef idx="minor">
            <a:schemeClr val="tx1"/>
          </a:fontRef>
        </p:style>
      </p:cxnSp>
      <p:sp>
        <p:nvSpPr>
          <p:cNvPr id="12" name="Заголовок 3">
            <a:extLst>
              <a:ext uri="{FF2B5EF4-FFF2-40B4-BE49-F238E27FC236}">
                <a16:creationId xmlns:a16="http://schemas.microsoft.com/office/drawing/2014/main" id="{E6E92AF7-86AB-ABC1-7734-2F295192455D}"/>
              </a:ext>
            </a:extLst>
          </p:cNvPr>
          <p:cNvSpPr txBox="1">
            <a:spLocks/>
          </p:cNvSpPr>
          <p:nvPr/>
        </p:nvSpPr>
        <p:spPr>
          <a:xfrm>
            <a:off x="366141" y="780178"/>
            <a:ext cx="5778066" cy="409575"/>
          </a:xfrm>
          <a:prstGeom prst="rect">
            <a:avLst/>
          </a:prstGeom>
        </p:spPr>
        <p:txBody>
          <a:bodyPr anchor="ctr"/>
          <a:lstStyle>
            <a:defPPr marR="0" lvl="0" algn="l" rtl="0">
              <a:lnSpc>
                <a:spcPct val="100000"/>
              </a:lnSpc>
              <a:spcBef>
                <a:spcPts val="0"/>
              </a:spcBef>
              <a:spcAft>
                <a:spcPts val="0"/>
              </a:spcAft>
            </a:defPPr>
            <a:lvl1pPr marR="0" lvl="0" algn="l" rtl="0" eaLnBrk="1" hangingPunct="1">
              <a:lnSpc>
                <a:spcPct val="100000"/>
              </a:lnSpc>
              <a:spcBef>
                <a:spcPts val="0"/>
              </a:spcBef>
              <a:spcAft>
                <a:spcPts val="0"/>
              </a:spcAft>
              <a:buNone/>
              <a:defRPr sz="2667" b="1" i="0" u="none" strike="noStrike" cap="none">
                <a:solidFill>
                  <a:srgbClr val="007F76"/>
                </a:solidFill>
                <a:latin typeface="Arial" panose="020B0604020202020204" pitchFamily="34" charset="0"/>
                <a:ea typeface="Calibri" panose="020F0502020204030204" pitchFamily="34" charset="0"/>
                <a:cs typeface="Arial" panose="020B0604020202020204" pitchFamily="34" charset="0"/>
                <a:sym typeface="Arial"/>
              </a:defRPr>
            </a:lvl1pPr>
          </a:lstStyle>
          <a:p>
            <a:pPr algn="ctr" defTabSz="914400"/>
            <a:r>
              <a:rPr lang="ru-RU" sz="1400" kern="0" dirty="0" err="1"/>
              <a:t>Базалық</a:t>
            </a:r>
            <a:r>
              <a:rPr lang="ru-RU" sz="1400" kern="0" dirty="0"/>
              <a:t> сценарий </a:t>
            </a:r>
            <a:r>
              <a:rPr lang="en-US" sz="1800" kern="0" dirty="0"/>
              <a:t>~ </a:t>
            </a:r>
            <a:r>
              <a:rPr lang="ru-RU" sz="1800" kern="0" dirty="0"/>
              <a:t>65</a:t>
            </a:r>
            <a:r>
              <a:rPr lang="en-US" sz="1800" kern="0" dirty="0"/>
              <a:t>,</a:t>
            </a:r>
            <a:r>
              <a:rPr lang="ru-RU" sz="1800" kern="0" dirty="0"/>
              <a:t>9</a:t>
            </a:r>
            <a:r>
              <a:rPr lang="en-US" sz="1800" kern="0" dirty="0"/>
              <a:t> </a:t>
            </a:r>
            <a:r>
              <a:rPr lang="ru-RU" sz="1800" kern="0" dirty="0" err="1"/>
              <a:t>мың</a:t>
            </a:r>
            <a:r>
              <a:rPr lang="ru-RU" sz="1800" kern="0" dirty="0"/>
              <a:t>. бос </a:t>
            </a:r>
            <a:r>
              <a:rPr lang="ru-RU" sz="1800" kern="0" dirty="0" err="1"/>
              <a:t>орын</a:t>
            </a:r>
            <a:r>
              <a:rPr lang="ru-RU" sz="1800" kern="0" dirty="0"/>
              <a:t> 2023 </a:t>
            </a:r>
            <a:r>
              <a:rPr lang="ru-RU" sz="1800" kern="0" dirty="0" err="1"/>
              <a:t>жылда</a:t>
            </a:r>
            <a:endParaRPr lang="ru-KZ" sz="1400" kern="0" dirty="0"/>
          </a:p>
        </p:txBody>
      </p:sp>
      <p:sp>
        <p:nvSpPr>
          <p:cNvPr id="13" name="Заголовок 3">
            <a:extLst>
              <a:ext uri="{FF2B5EF4-FFF2-40B4-BE49-F238E27FC236}">
                <a16:creationId xmlns:a16="http://schemas.microsoft.com/office/drawing/2014/main" id="{629F0D5E-8C8A-1656-D706-B19255A33A9B}"/>
              </a:ext>
            </a:extLst>
          </p:cNvPr>
          <p:cNvSpPr txBox="1">
            <a:spLocks/>
          </p:cNvSpPr>
          <p:nvPr/>
        </p:nvSpPr>
        <p:spPr>
          <a:xfrm>
            <a:off x="396649" y="3740847"/>
            <a:ext cx="2496574" cy="409575"/>
          </a:xfrm>
          <a:prstGeom prst="rect">
            <a:avLst/>
          </a:prstGeom>
        </p:spPr>
        <p:txBody>
          <a:bodyPr anchor="ctr"/>
          <a:lstStyle>
            <a:defPPr marR="0" lvl="0" algn="l" rtl="0">
              <a:lnSpc>
                <a:spcPct val="100000"/>
              </a:lnSpc>
              <a:spcBef>
                <a:spcPts val="0"/>
              </a:spcBef>
              <a:spcAft>
                <a:spcPts val="0"/>
              </a:spcAft>
            </a:defPPr>
            <a:lvl1pPr marR="0" lvl="0" algn="l" rtl="0" eaLnBrk="1" hangingPunct="1">
              <a:lnSpc>
                <a:spcPct val="100000"/>
              </a:lnSpc>
              <a:spcBef>
                <a:spcPts val="0"/>
              </a:spcBef>
              <a:spcAft>
                <a:spcPts val="0"/>
              </a:spcAft>
              <a:buNone/>
              <a:defRPr sz="2667" b="1" i="0" u="none" strike="noStrike" cap="none">
                <a:solidFill>
                  <a:srgbClr val="007F76"/>
                </a:solidFill>
                <a:latin typeface="Arial" panose="020B0604020202020204" pitchFamily="34" charset="0"/>
                <a:ea typeface="Calibri" panose="020F0502020204030204" pitchFamily="34" charset="0"/>
                <a:cs typeface="Arial" panose="020B0604020202020204" pitchFamily="34" charset="0"/>
                <a:sym typeface="Arial"/>
              </a:defRPr>
            </a:lvl1pPr>
          </a:lstStyle>
          <a:p>
            <a:pPr algn="ctr" defTabSz="914400">
              <a:lnSpc>
                <a:spcPct val="80000"/>
              </a:lnSpc>
            </a:pPr>
            <a:r>
              <a:rPr lang="ru-RU" sz="1100" kern="0" dirty="0" err="1">
                <a:solidFill>
                  <a:schemeClr val="accent3">
                    <a:lumMod val="50000"/>
                  </a:schemeClr>
                </a:solidFill>
              </a:rPr>
              <a:t>Оптимистік</a:t>
            </a:r>
            <a:r>
              <a:rPr lang="ru-RU" sz="1100" kern="0" dirty="0">
                <a:solidFill>
                  <a:schemeClr val="accent3">
                    <a:lumMod val="50000"/>
                  </a:schemeClr>
                </a:solidFill>
              </a:rPr>
              <a:t> </a:t>
            </a:r>
            <a:r>
              <a:rPr lang="en-US" sz="1100" kern="0" dirty="0">
                <a:solidFill>
                  <a:schemeClr val="accent3">
                    <a:lumMod val="50000"/>
                  </a:schemeClr>
                </a:solidFill>
              </a:rPr>
              <a:t>~ </a:t>
            </a:r>
            <a:r>
              <a:rPr lang="ru-RU" sz="1400" kern="0" dirty="0">
                <a:solidFill>
                  <a:schemeClr val="accent3">
                    <a:lumMod val="50000"/>
                  </a:schemeClr>
                </a:solidFill>
              </a:rPr>
              <a:t>63,9 </a:t>
            </a:r>
            <a:r>
              <a:rPr lang="ru-RU" sz="1400" kern="0" dirty="0" err="1">
                <a:solidFill>
                  <a:schemeClr val="accent3">
                    <a:lumMod val="50000"/>
                  </a:schemeClr>
                </a:solidFill>
              </a:rPr>
              <a:t>мың</a:t>
            </a:r>
            <a:endParaRPr lang="ru-KZ" sz="1100" kern="0" dirty="0">
              <a:solidFill>
                <a:schemeClr val="accent3">
                  <a:lumMod val="50000"/>
                </a:schemeClr>
              </a:solidFill>
            </a:endParaRPr>
          </a:p>
        </p:txBody>
      </p:sp>
      <p:sp>
        <p:nvSpPr>
          <p:cNvPr id="15" name="Заголовок 3">
            <a:extLst>
              <a:ext uri="{FF2B5EF4-FFF2-40B4-BE49-F238E27FC236}">
                <a16:creationId xmlns:a16="http://schemas.microsoft.com/office/drawing/2014/main" id="{45056B73-6214-B10F-602F-FB014D8C2FA6}"/>
              </a:ext>
            </a:extLst>
          </p:cNvPr>
          <p:cNvSpPr txBox="1">
            <a:spLocks/>
          </p:cNvSpPr>
          <p:nvPr/>
        </p:nvSpPr>
        <p:spPr>
          <a:xfrm>
            <a:off x="3410802" y="3740847"/>
            <a:ext cx="2733405" cy="409575"/>
          </a:xfrm>
          <a:prstGeom prst="rect">
            <a:avLst/>
          </a:prstGeom>
        </p:spPr>
        <p:txBody>
          <a:bodyPr anchor="ctr"/>
          <a:lstStyle>
            <a:defPPr marR="0" lvl="0" algn="l" rtl="0">
              <a:lnSpc>
                <a:spcPct val="100000"/>
              </a:lnSpc>
              <a:spcBef>
                <a:spcPts val="0"/>
              </a:spcBef>
              <a:spcAft>
                <a:spcPts val="0"/>
              </a:spcAft>
            </a:defPPr>
            <a:lvl1pPr marR="0" lvl="0" algn="l" rtl="0" eaLnBrk="1" hangingPunct="1">
              <a:lnSpc>
                <a:spcPct val="100000"/>
              </a:lnSpc>
              <a:spcBef>
                <a:spcPts val="0"/>
              </a:spcBef>
              <a:spcAft>
                <a:spcPts val="0"/>
              </a:spcAft>
              <a:buNone/>
              <a:defRPr sz="2667" b="1" i="0" u="none" strike="noStrike" cap="none">
                <a:solidFill>
                  <a:srgbClr val="007F76"/>
                </a:solidFill>
                <a:latin typeface="Arial" panose="020B0604020202020204" pitchFamily="34" charset="0"/>
                <a:ea typeface="Calibri" panose="020F0502020204030204" pitchFamily="34" charset="0"/>
                <a:cs typeface="Arial" panose="020B0604020202020204" pitchFamily="34" charset="0"/>
                <a:sym typeface="Arial"/>
              </a:defRPr>
            </a:lvl1pPr>
          </a:lstStyle>
          <a:p>
            <a:pPr algn="ctr" defTabSz="914400">
              <a:lnSpc>
                <a:spcPct val="80000"/>
              </a:lnSpc>
            </a:pPr>
            <a:r>
              <a:rPr lang="ru-RU" sz="1100" kern="0" dirty="0" err="1">
                <a:solidFill>
                  <a:schemeClr val="accent6">
                    <a:lumMod val="50000"/>
                  </a:schemeClr>
                </a:solidFill>
              </a:rPr>
              <a:t>Пессимистік</a:t>
            </a:r>
            <a:r>
              <a:rPr lang="ru-RU" sz="1100" kern="0" dirty="0">
                <a:solidFill>
                  <a:schemeClr val="accent6">
                    <a:lumMod val="50000"/>
                  </a:schemeClr>
                </a:solidFill>
              </a:rPr>
              <a:t> </a:t>
            </a:r>
            <a:r>
              <a:rPr lang="en-US" sz="1100" kern="0" dirty="0">
                <a:solidFill>
                  <a:schemeClr val="accent6">
                    <a:lumMod val="50000"/>
                  </a:schemeClr>
                </a:solidFill>
              </a:rPr>
              <a:t>~ </a:t>
            </a:r>
            <a:r>
              <a:rPr lang="ru-RU" sz="1400" kern="0" dirty="0">
                <a:solidFill>
                  <a:schemeClr val="accent6">
                    <a:lumMod val="50000"/>
                  </a:schemeClr>
                </a:solidFill>
              </a:rPr>
              <a:t>62,7 </a:t>
            </a:r>
            <a:r>
              <a:rPr lang="ru-RU" sz="1400" kern="0" dirty="0" err="1">
                <a:solidFill>
                  <a:schemeClr val="accent6">
                    <a:lumMod val="50000"/>
                  </a:schemeClr>
                </a:solidFill>
              </a:rPr>
              <a:t>мың</a:t>
            </a:r>
            <a:endParaRPr lang="ru-KZ" sz="1100" kern="0" dirty="0">
              <a:solidFill>
                <a:schemeClr val="accent6">
                  <a:lumMod val="50000"/>
                </a:schemeClr>
              </a:solidFill>
            </a:endParaRPr>
          </a:p>
        </p:txBody>
      </p:sp>
      <p:grpSp>
        <p:nvGrpSpPr>
          <p:cNvPr id="16" name="Группа 15">
            <a:extLst>
              <a:ext uri="{FF2B5EF4-FFF2-40B4-BE49-F238E27FC236}">
                <a16:creationId xmlns:a16="http://schemas.microsoft.com/office/drawing/2014/main" id="{C74DEBE5-BB09-E0A1-2504-B25BF7A94D4D}"/>
              </a:ext>
            </a:extLst>
          </p:cNvPr>
          <p:cNvGrpSpPr/>
          <p:nvPr/>
        </p:nvGrpSpPr>
        <p:grpSpPr>
          <a:xfrm>
            <a:off x="4178300" y="1297305"/>
            <a:ext cx="1905000" cy="159385"/>
            <a:chOff x="731520" y="1257300"/>
            <a:chExt cx="7978140" cy="251266"/>
          </a:xfrm>
        </p:grpSpPr>
        <p:cxnSp>
          <p:nvCxnSpPr>
            <p:cNvPr id="17" name="Прямая соединительная линия 16">
              <a:extLst>
                <a:ext uri="{FF2B5EF4-FFF2-40B4-BE49-F238E27FC236}">
                  <a16:creationId xmlns:a16="http://schemas.microsoft.com/office/drawing/2014/main" id="{2AFDDB50-8B04-6E17-9993-8AFD25A3ACC8}"/>
                </a:ext>
              </a:extLst>
            </p:cNvPr>
            <p:cNvCxnSpPr>
              <a:cxnSpLocks/>
            </p:cNvCxnSpPr>
            <p:nvPr/>
          </p:nvCxnSpPr>
          <p:spPr>
            <a:xfrm>
              <a:off x="737818" y="1257300"/>
              <a:ext cx="0" cy="251266"/>
            </a:xfrm>
            <a:prstGeom prst="line">
              <a:avLst/>
            </a:prstGeom>
            <a:ln w="19050">
              <a:solidFill>
                <a:srgbClr val="007F76"/>
              </a:solidFill>
            </a:ln>
          </p:spPr>
          <p:style>
            <a:lnRef idx="1">
              <a:schemeClr val="accent1"/>
            </a:lnRef>
            <a:fillRef idx="0">
              <a:schemeClr val="accent1"/>
            </a:fillRef>
            <a:effectRef idx="0">
              <a:schemeClr val="accent1"/>
            </a:effectRef>
            <a:fontRef idx="minor">
              <a:schemeClr val="tx1"/>
            </a:fontRef>
          </p:style>
        </p:cxnSp>
        <p:cxnSp>
          <p:nvCxnSpPr>
            <p:cNvPr id="18" name="Прямая соединительная линия 17">
              <a:extLst>
                <a:ext uri="{FF2B5EF4-FFF2-40B4-BE49-F238E27FC236}">
                  <a16:creationId xmlns:a16="http://schemas.microsoft.com/office/drawing/2014/main" id="{83EB6613-AB26-9218-D288-8C2935AFBB23}"/>
                </a:ext>
              </a:extLst>
            </p:cNvPr>
            <p:cNvCxnSpPr>
              <a:cxnSpLocks/>
            </p:cNvCxnSpPr>
            <p:nvPr/>
          </p:nvCxnSpPr>
          <p:spPr>
            <a:xfrm flipH="1">
              <a:off x="731520" y="1257300"/>
              <a:ext cx="7978140" cy="0"/>
            </a:xfrm>
            <a:prstGeom prst="line">
              <a:avLst/>
            </a:prstGeom>
            <a:ln w="19050">
              <a:solidFill>
                <a:srgbClr val="007F76"/>
              </a:solidFill>
            </a:ln>
          </p:spPr>
          <p:style>
            <a:lnRef idx="1">
              <a:schemeClr val="accent1"/>
            </a:lnRef>
            <a:fillRef idx="0">
              <a:schemeClr val="accent1"/>
            </a:fillRef>
            <a:effectRef idx="0">
              <a:schemeClr val="accent1"/>
            </a:effectRef>
            <a:fontRef idx="minor">
              <a:schemeClr val="tx1"/>
            </a:fontRef>
          </p:style>
        </p:cxnSp>
        <p:cxnSp>
          <p:nvCxnSpPr>
            <p:cNvPr id="19" name="Прямая соединительная линия 18">
              <a:extLst>
                <a:ext uri="{FF2B5EF4-FFF2-40B4-BE49-F238E27FC236}">
                  <a16:creationId xmlns:a16="http://schemas.microsoft.com/office/drawing/2014/main" id="{CDDFDD74-1D08-20C2-50F8-5037B7CE1F5C}"/>
                </a:ext>
              </a:extLst>
            </p:cNvPr>
            <p:cNvCxnSpPr>
              <a:cxnSpLocks/>
            </p:cNvCxnSpPr>
            <p:nvPr/>
          </p:nvCxnSpPr>
          <p:spPr>
            <a:xfrm>
              <a:off x="8700718" y="1257300"/>
              <a:ext cx="0" cy="251266"/>
            </a:xfrm>
            <a:prstGeom prst="line">
              <a:avLst/>
            </a:prstGeom>
            <a:ln w="19050">
              <a:solidFill>
                <a:srgbClr val="007F76"/>
              </a:solidFill>
            </a:ln>
          </p:spPr>
          <p:style>
            <a:lnRef idx="1">
              <a:schemeClr val="accent1"/>
            </a:lnRef>
            <a:fillRef idx="0">
              <a:schemeClr val="accent1"/>
            </a:fillRef>
            <a:effectRef idx="0">
              <a:schemeClr val="accent1"/>
            </a:effectRef>
            <a:fontRef idx="minor">
              <a:schemeClr val="tx1"/>
            </a:fontRef>
          </p:style>
        </p:cxnSp>
      </p:grpSp>
      <p:cxnSp>
        <p:nvCxnSpPr>
          <p:cNvPr id="22" name="Прямая соединительная линия 21">
            <a:extLst>
              <a:ext uri="{FF2B5EF4-FFF2-40B4-BE49-F238E27FC236}">
                <a16:creationId xmlns:a16="http://schemas.microsoft.com/office/drawing/2014/main" id="{923425D7-6B5C-A041-7206-D39A60A59783}"/>
              </a:ext>
            </a:extLst>
          </p:cNvPr>
          <p:cNvCxnSpPr>
            <a:cxnSpLocks/>
          </p:cNvCxnSpPr>
          <p:nvPr/>
        </p:nvCxnSpPr>
        <p:spPr>
          <a:xfrm>
            <a:off x="158620" y="3750710"/>
            <a:ext cx="6061205" cy="0"/>
          </a:xfrm>
          <a:prstGeom prst="line">
            <a:avLst/>
          </a:prstGeom>
          <a:ln>
            <a:solidFill>
              <a:srgbClr val="007F76"/>
            </a:solidFill>
          </a:ln>
        </p:spPr>
        <p:style>
          <a:lnRef idx="1">
            <a:schemeClr val="accent1"/>
          </a:lnRef>
          <a:fillRef idx="0">
            <a:schemeClr val="accent1"/>
          </a:fillRef>
          <a:effectRef idx="0">
            <a:schemeClr val="accent1"/>
          </a:effectRef>
          <a:fontRef idx="minor">
            <a:schemeClr val="tx1"/>
          </a:fontRef>
        </p:style>
      </p:cxnSp>
      <p:graphicFrame>
        <p:nvGraphicFramePr>
          <p:cNvPr id="2" name="Таблица 1">
            <a:extLst>
              <a:ext uri="{FF2B5EF4-FFF2-40B4-BE49-F238E27FC236}">
                <a16:creationId xmlns:a16="http://schemas.microsoft.com/office/drawing/2014/main" id="{4E6142E5-F57C-610C-0076-8DC4B033BE1F}"/>
              </a:ext>
            </a:extLst>
          </p:cNvPr>
          <p:cNvGraphicFramePr>
            <a:graphicFrameLocks noGrp="1"/>
          </p:cNvGraphicFramePr>
          <p:nvPr>
            <p:extLst>
              <p:ext uri="{D42A27DB-BD31-4B8C-83A1-F6EECF244321}">
                <p14:modId xmlns:p14="http://schemas.microsoft.com/office/powerpoint/2010/main" val="2205644519"/>
              </p:ext>
            </p:extLst>
          </p:nvPr>
        </p:nvGraphicFramePr>
        <p:xfrm>
          <a:off x="6768750" y="1215742"/>
          <a:ext cx="5328000" cy="1670332"/>
        </p:xfrm>
        <a:graphic>
          <a:graphicData uri="http://schemas.openxmlformats.org/drawingml/2006/table">
            <a:tbl>
              <a:tblPr firstRow="1" bandRow="1">
                <a:tableStyleId>{5C22544A-7EE6-4342-B048-85BDC9FD1C3A}</a:tableStyleId>
              </a:tblPr>
              <a:tblGrid>
                <a:gridCol w="3600000">
                  <a:extLst>
                    <a:ext uri="{9D8B030D-6E8A-4147-A177-3AD203B41FA5}">
                      <a16:colId xmlns:a16="http://schemas.microsoft.com/office/drawing/2014/main" val="1113104833"/>
                    </a:ext>
                  </a:extLst>
                </a:gridCol>
                <a:gridCol w="432000">
                  <a:extLst>
                    <a:ext uri="{9D8B030D-6E8A-4147-A177-3AD203B41FA5}">
                      <a16:colId xmlns:a16="http://schemas.microsoft.com/office/drawing/2014/main" val="132264586"/>
                    </a:ext>
                  </a:extLst>
                </a:gridCol>
                <a:gridCol w="432000">
                  <a:extLst>
                    <a:ext uri="{9D8B030D-6E8A-4147-A177-3AD203B41FA5}">
                      <a16:colId xmlns:a16="http://schemas.microsoft.com/office/drawing/2014/main" val="2572766800"/>
                    </a:ext>
                  </a:extLst>
                </a:gridCol>
                <a:gridCol w="432000">
                  <a:extLst>
                    <a:ext uri="{9D8B030D-6E8A-4147-A177-3AD203B41FA5}">
                      <a16:colId xmlns:a16="http://schemas.microsoft.com/office/drawing/2014/main" val="2849574652"/>
                    </a:ext>
                  </a:extLst>
                </a:gridCol>
                <a:gridCol w="432000">
                  <a:extLst>
                    <a:ext uri="{9D8B030D-6E8A-4147-A177-3AD203B41FA5}">
                      <a16:colId xmlns:a16="http://schemas.microsoft.com/office/drawing/2014/main" val="478621999"/>
                    </a:ext>
                  </a:extLst>
                </a:gridCol>
              </a:tblGrid>
              <a:tr h="167033">
                <a:tc>
                  <a:txBody>
                    <a:bodyPr/>
                    <a:lstStyle/>
                    <a:p>
                      <a:pPr marL="0" marR="0" lvl="0" indent="0" algn="l" defTabSz="685800" rtl="0" eaLnBrk="1" fontAlgn="auto" latinLnBrk="0" hangingPunct="1">
                        <a:lnSpc>
                          <a:spcPct val="107000"/>
                        </a:lnSpc>
                        <a:spcBef>
                          <a:spcPts val="0"/>
                        </a:spcBef>
                        <a:spcAft>
                          <a:spcPts val="0"/>
                        </a:spcAft>
                        <a:buClrTx/>
                        <a:buSzTx/>
                        <a:buFontTx/>
                        <a:buNone/>
                        <a:tabLst/>
                        <a:defRPr/>
                      </a:pPr>
                      <a:r>
                        <a:rPr lang="ru-RU" sz="1050" b="1" i="0" u="none" strike="noStrike" cap="none" noProof="0" dirty="0">
                          <a:solidFill>
                            <a:srgbClr val="000000"/>
                          </a:solidFill>
                          <a:effectLst/>
                          <a:latin typeface="Arial Narrow" panose="020B0606020202030204" pitchFamily="34" charset="0"/>
                          <a:ea typeface="+mn-ea"/>
                          <a:cs typeface="+mn-cs"/>
                          <a:sym typeface="Arial"/>
                        </a:rPr>
                        <a:t>БАЗАЛЫҚ СЦЕНАРИЙ</a:t>
                      </a:r>
                    </a:p>
                  </a:txBody>
                  <a:tcPr marT="0" marB="0" anchor="ctr">
                    <a:lnL w="76200" cap="flat" cmpd="sng" algn="ctr">
                      <a:noFill/>
                      <a:prstDash val="solid"/>
                      <a:round/>
                      <a:headEnd type="none" w="med" len="med"/>
                      <a:tailEnd type="none" w="med" len="med"/>
                    </a:lnL>
                    <a:lnR w="6350" cap="flat" cmpd="sng" algn="ctr">
                      <a:solidFill>
                        <a:schemeClr val="tx1"/>
                      </a:solidFill>
                      <a:prstDash val="sysDot"/>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007F76">
                        <a:alpha val="20000"/>
                      </a:srgbClr>
                    </a:solidFill>
                  </a:tcPr>
                </a:tc>
                <a:tc>
                  <a:txBody>
                    <a:bodyPr/>
                    <a:lstStyle/>
                    <a:p>
                      <a:pPr algn="ctr" fontAlgn="ctr"/>
                      <a:r>
                        <a:rPr lang="en-US" sz="900" b="0" i="0" u="none" strike="noStrike" cap="none" dirty="0">
                          <a:solidFill>
                            <a:srgbClr val="000000"/>
                          </a:solidFill>
                          <a:effectLst/>
                          <a:latin typeface="Arial Narrow" panose="020B0606020202030204" pitchFamily="34" charset="0"/>
                          <a:ea typeface="+mn-ea"/>
                          <a:cs typeface="+mn-cs"/>
                          <a:sym typeface="Arial"/>
                        </a:rPr>
                        <a:t>Q1</a:t>
                      </a:r>
                      <a:endParaRPr lang="ru-KZ" sz="900" b="0" i="0" u="none" strike="noStrike" cap="none" dirty="0">
                        <a:solidFill>
                          <a:srgbClr val="000000"/>
                        </a:solidFill>
                        <a:effectLst/>
                        <a:latin typeface="Arial Narrow" panose="020B0606020202030204" pitchFamily="34" charset="0"/>
                        <a:ea typeface="+mn-ea"/>
                        <a:cs typeface="+mn-cs"/>
                        <a:sym typeface="Arial"/>
                      </a:endParaRPr>
                    </a:p>
                  </a:txBody>
                  <a:tcPr marL="9525" marR="9525" marT="0"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50000"/>
                        <a:alpha val="20000"/>
                      </a:schemeClr>
                    </a:solidFill>
                  </a:tcPr>
                </a:tc>
                <a:tc>
                  <a:txBody>
                    <a:bodyPr/>
                    <a:lstStyle/>
                    <a:p>
                      <a:pPr algn="ctr" fontAlgn="ctr"/>
                      <a:r>
                        <a:rPr lang="en-US" sz="900" b="0" i="0" u="none" strike="noStrike" cap="none" dirty="0">
                          <a:solidFill>
                            <a:srgbClr val="000000"/>
                          </a:solidFill>
                          <a:effectLst/>
                          <a:latin typeface="Arial Narrow" panose="020B0606020202030204" pitchFamily="34" charset="0"/>
                          <a:ea typeface="+mn-ea"/>
                          <a:cs typeface="+mn-cs"/>
                          <a:sym typeface="Arial"/>
                        </a:rPr>
                        <a:t>Q2</a:t>
                      </a:r>
                      <a:endParaRPr lang="ru-KZ" sz="900" b="0" i="0" u="none" strike="noStrike" cap="none" dirty="0">
                        <a:solidFill>
                          <a:srgbClr val="000000"/>
                        </a:solidFill>
                        <a:effectLst/>
                        <a:latin typeface="Arial Narrow" panose="020B0606020202030204" pitchFamily="34" charset="0"/>
                        <a:ea typeface="+mn-ea"/>
                        <a:cs typeface="+mn-cs"/>
                        <a:sym typeface="Arial"/>
                      </a:endParaRPr>
                    </a:p>
                  </a:txBody>
                  <a:tcPr marL="9525" marR="9525" marT="0"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007F76">
                        <a:alpha val="20000"/>
                      </a:srgbClr>
                    </a:solidFill>
                  </a:tcPr>
                </a:tc>
                <a:tc>
                  <a:txBody>
                    <a:bodyPr/>
                    <a:lstStyle/>
                    <a:p>
                      <a:pPr algn="ctr" fontAlgn="ctr"/>
                      <a:r>
                        <a:rPr lang="en-US" sz="900" b="0" i="0" u="none" strike="noStrike" cap="none" dirty="0">
                          <a:solidFill>
                            <a:srgbClr val="000000"/>
                          </a:solidFill>
                          <a:effectLst/>
                          <a:latin typeface="Arial Narrow" panose="020B0606020202030204" pitchFamily="34" charset="0"/>
                          <a:ea typeface="+mn-ea"/>
                          <a:cs typeface="+mn-cs"/>
                          <a:sym typeface="Arial"/>
                        </a:rPr>
                        <a:t>Q3</a:t>
                      </a:r>
                      <a:endParaRPr lang="ru-KZ" sz="900" b="0" i="0" u="none" strike="noStrike" cap="none" dirty="0">
                        <a:solidFill>
                          <a:srgbClr val="000000"/>
                        </a:solidFill>
                        <a:effectLst/>
                        <a:latin typeface="Arial Narrow" panose="020B0606020202030204" pitchFamily="34" charset="0"/>
                        <a:ea typeface="+mn-ea"/>
                        <a:cs typeface="+mn-cs"/>
                        <a:sym typeface="Arial"/>
                      </a:endParaRPr>
                    </a:p>
                  </a:txBody>
                  <a:tcPr marL="9525" marR="9525" marT="0"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007F76">
                        <a:alpha val="20000"/>
                      </a:srgbClr>
                    </a:solidFill>
                  </a:tcPr>
                </a:tc>
                <a:tc>
                  <a:txBody>
                    <a:bodyPr/>
                    <a:lstStyle/>
                    <a:p>
                      <a:pPr algn="ctr" fontAlgn="ctr"/>
                      <a:r>
                        <a:rPr lang="en-US" sz="900" b="0" i="0" u="none" strike="noStrike" cap="none" dirty="0">
                          <a:solidFill>
                            <a:srgbClr val="000000"/>
                          </a:solidFill>
                          <a:effectLst/>
                          <a:latin typeface="Arial Narrow" panose="020B0606020202030204" pitchFamily="34" charset="0"/>
                          <a:ea typeface="+mn-ea"/>
                          <a:cs typeface="+mn-cs"/>
                          <a:sym typeface="Arial"/>
                        </a:rPr>
                        <a:t>Q4</a:t>
                      </a:r>
                      <a:endParaRPr lang="ru-KZ" sz="900" b="0" i="0" u="none" strike="noStrike" cap="none" dirty="0">
                        <a:solidFill>
                          <a:srgbClr val="000000"/>
                        </a:solidFill>
                        <a:effectLst/>
                        <a:latin typeface="Arial Narrow" panose="020B0606020202030204" pitchFamily="34" charset="0"/>
                        <a:ea typeface="+mn-ea"/>
                        <a:cs typeface="+mn-cs"/>
                        <a:sym typeface="Arial"/>
                      </a:endParaRPr>
                    </a:p>
                  </a:txBody>
                  <a:tcPr marL="9525" marR="9525" marT="0" marB="0" anchor="ctr">
                    <a:lnL w="6350" cap="flat" cmpd="sng" algn="ctr">
                      <a:solidFill>
                        <a:schemeClr val="tx1"/>
                      </a:solidFill>
                      <a:prstDash val="sysDot"/>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007F76">
                        <a:alpha val="20000"/>
                      </a:srgbClr>
                    </a:solidFill>
                  </a:tcPr>
                </a:tc>
                <a:extLst>
                  <a:ext uri="{0D108BD9-81ED-4DB2-BD59-A6C34878D82A}">
                    <a16:rowId xmlns:a16="http://schemas.microsoft.com/office/drawing/2014/main" val="877649079"/>
                  </a:ext>
                </a:extLst>
              </a:tr>
              <a:tr h="167033">
                <a:tc>
                  <a:txBody>
                    <a:bodyPr/>
                    <a:lstStyle/>
                    <a:p>
                      <a:pPr marL="0" marR="0" lvl="0" indent="0" algn="l" defTabSz="685800" rtl="0" eaLnBrk="1" fontAlgn="auto" latinLnBrk="0" hangingPunct="1">
                        <a:lnSpc>
                          <a:spcPct val="107000"/>
                        </a:lnSpc>
                        <a:spcBef>
                          <a:spcPts val="0"/>
                        </a:spcBef>
                        <a:spcAft>
                          <a:spcPts val="0"/>
                        </a:spcAft>
                        <a:buClrTx/>
                        <a:buSzTx/>
                        <a:buFontTx/>
                        <a:buNone/>
                        <a:tabLst/>
                        <a:defRPr/>
                      </a:pPr>
                      <a:r>
                        <a:rPr lang="ru-RU" sz="900" b="1" i="0" u="none" strike="noStrike" cap="none" noProof="0" dirty="0">
                          <a:solidFill>
                            <a:srgbClr val="000000"/>
                          </a:solidFill>
                          <a:effectLst/>
                          <a:latin typeface="Arial Narrow" panose="020B0606020202030204" pitchFamily="34" charset="0"/>
                          <a:ea typeface="+mn-ea"/>
                          <a:cs typeface="+mn-cs"/>
                          <a:sym typeface="Arial"/>
                        </a:rPr>
                        <a:t>БАРЛЫҒЫ</a:t>
                      </a:r>
                      <a:endParaRPr lang="ru-RU" sz="800" b="1" i="0" u="none" strike="noStrike" cap="none" noProof="0" dirty="0">
                        <a:solidFill>
                          <a:srgbClr val="000000"/>
                        </a:solidFill>
                        <a:effectLst/>
                        <a:latin typeface="Arial Narrow" panose="020B0606020202030204" pitchFamily="34" charset="0"/>
                        <a:ea typeface="+mn-ea"/>
                        <a:cs typeface="+mn-cs"/>
                        <a:sym typeface="Arial"/>
                      </a:endParaRPr>
                    </a:p>
                  </a:txBody>
                  <a:tcPr marT="0" marB="0" anchor="ctr">
                    <a:lnL w="76200" cap="flat" cmpd="sng" algn="ctr">
                      <a:noFill/>
                      <a:prstDash val="solid"/>
                      <a:round/>
                      <a:headEnd type="none" w="med" len="med"/>
                      <a:tailEnd type="none" w="med" len="med"/>
                    </a:lnL>
                    <a:lnR w="6350" cap="flat" cmpd="sng" algn="ctr">
                      <a:solidFill>
                        <a:schemeClr val="tx1"/>
                      </a:solidFill>
                      <a:prstDash val="sysDot"/>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007F76">
                        <a:alpha val="20000"/>
                      </a:srgbClr>
                    </a:solidFill>
                  </a:tcPr>
                </a:tc>
                <a:tc>
                  <a:txBody>
                    <a:bodyPr/>
                    <a:lstStyle/>
                    <a:p>
                      <a:pPr algn="ctr" fontAlgn="ctr"/>
                      <a:r>
                        <a:rPr lang="ru-RU" sz="900" b="1" i="0" u="none" strike="noStrike" cap="none" dirty="0">
                          <a:solidFill>
                            <a:srgbClr val="000000"/>
                          </a:solidFill>
                          <a:effectLst/>
                          <a:latin typeface="Arial Narrow" panose="020B0606020202030204" pitchFamily="34" charset="0"/>
                          <a:ea typeface="+mn-ea"/>
                          <a:cs typeface="+mn-cs"/>
                          <a:sym typeface="Arial"/>
                        </a:rPr>
                        <a:t> 8 912</a:t>
                      </a:r>
                      <a:endParaRPr lang="ru-KZ" sz="900" b="1" i="0" u="none" strike="noStrike" cap="none" dirty="0">
                        <a:solidFill>
                          <a:srgbClr val="000000"/>
                        </a:solidFill>
                        <a:effectLst/>
                        <a:latin typeface="Arial Narrow" panose="020B0606020202030204" pitchFamily="34" charset="0"/>
                        <a:ea typeface="+mn-ea"/>
                        <a:cs typeface="+mn-cs"/>
                        <a:sym typeface="Arial"/>
                      </a:endParaRPr>
                    </a:p>
                  </a:txBody>
                  <a:tcPr marL="9525" marR="9525" marT="0"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50000"/>
                        <a:alpha val="20000"/>
                      </a:schemeClr>
                    </a:solidFill>
                  </a:tcPr>
                </a:tc>
                <a:tc>
                  <a:txBody>
                    <a:bodyPr/>
                    <a:lstStyle/>
                    <a:p>
                      <a:pPr algn="ctr" fontAlgn="ctr"/>
                      <a:r>
                        <a:rPr lang="ru-RU" sz="900" b="1" i="0" u="none" strike="noStrike" cap="none" dirty="0">
                          <a:solidFill>
                            <a:srgbClr val="000000"/>
                          </a:solidFill>
                          <a:effectLst/>
                          <a:latin typeface="Arial Narrow" panose="020B0606020202030204" pitchFamily="34" charset="0"/>
                          <a:ea typeface="+mn-ea"/>
                          <a:cs typeface="+mn-cs"/>
                          <a:sym typeface="Arial"/>
                        </a:rPr>
                        <a:t>13 140</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007F76">
                        <a:alpha val="20000"/>
                      </a:srgbClr>
                    </a:solidFill>
                  </a:tcPr>
                </a:tc>
                <a:tc>
                  <a:txBody>
                    <a:bodyPr/>
                    <a:lstStyle/>
                    <a:p>
                      <a:pPr algn="ctr" fontAlgn="ctr"/>
                      <a:r>
                        <a:rPr lang="ru-RU" sz="900" b="1" i="0" u="none" strike="noStrike" cap="none" dirty="0">
                          <a:solidFill>
                            <a:srgbClr val="000000"/>
                          </a:solidFill>
                          <a:effectLst/>
                          <a:latin typeface="Arial Narrow" panose="020B0606020202030204" pitchFamily="34" charset="0"/>
                          <a:ea typeface="+mn-ea"/>
                          <a:cs typeface="+mn-cs"/>
                          <a:sym typeface="Arial"/>
                        </a:rPr>
                        <a:t>21 137</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007F76">
                        <a:alpha val="20000"/>
                      </a:srgbClr>
                    </a:solidFill>
                  </a:tcPr>
                </a:tc>
                <a:tc>
                  <a:txBody>
                    <a:bodyPr/>
                    <a:lstStyle/>
                    <a:p>
                      <a:pPr algn="ctr" fontAlgn="ctr"/>
                      <a:r>
                        <a:rPr lang="ru-RU" sz="900" b="1" i="0" u="none" strike="noStrike" cap="none" dirty="0">
                          <a:solidFill>
                            <a:srgbClr val="000000"/>
                          </a:solidFill>
                          <a:effectLst/>
                          <a:latin typeface="Arial Narrow" panose="020B0606020202030204" pitchFamily="34" charset="0"/>
                          <a:ea typeface="+mn-ea"/>
                          <a:cs typeface="+mn-cs"/>
                          <a:sym typeface="Arial"/>
                        </a:rPr>
                        <a:t>22 760</a:t>
                      </a:r>
                    </a:p>
                  </a:txBody>
                  <a:tcPr marL="9525" marR="9525" marT="9525" marB="0" anchor="ctr">
                    <a:lnL w="6350" cap="flat" cmpd="sng" algn="ctr">
                      <a:solidFill>
                        <a:schemeClr val="tx1"/>
                      </a:solidFill>
                      <a:prstDash val="sysDot"/>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007F76">
                        <a:alpha val="20000"/>
                      </a:srgbClr>
                    </a:solidFill>
                  </a:tcPr>
                </a:tc>
                <a:extLst>
                  <a:ext uri="{0D108BD9-81ED-4DB2-BD59-A6C34878D82A}">
                    <a16:rowId xmlns:a16="http://schemas.microsoft.com/office/drawing/2014/main" val="1602871338"/>
                  </a:ext>
                </a:extLst>
              </a:tr>
              <a:tr h="148474">
                <a:tc>
                  <a:txBody>
                    <a:bodyPr/>
                    <a:lstStyle/>
                    <a:p>
                      <a:pPr marL="72000" algn="l" fontAlgn="b"/>
                      <a:r>
                        <a:rPr lang="ru-RU" sz="800" b="0" i="0" u="none" strike="noStrike" cap="none" dirty="0">
                          <a:solidFill>
                            <a:srgbClr val="000000"/>
                          </a:solidFill>
                          <a:effectLst/>
                          <a:latin typeface="Arial Narrow" panose="020B0606020202030204" pitchFamily="34" charset="0"/>
                          <a:ea typeface="+mn-ea"/>
                          <a:cs typeface="+mn-cs"/>
                          <a:sym typeface="Arial"/>
                        </a:rPr>
                        <a:t>БАСШЫЛАР ЖӘНЕ МЕМЛЕКЕТТІК ҚЫЗМЕТШІЛЕР</a:t>
                      </a:r>
                    </a:p>
                  </a:txBody>
                  <a:tcPr marL="9525" marR="9525" marT="0" marB="0" anchor="ctr">
                    <a:lnL w="76200" cap="flat" cmpd="sng" algn="ctr">
                      <a:noFill/>
                      <a:prstDash val="solid"/>
                      <a:round/>
                      <a:headEnd type="none" w="med" len="med"/>
                      <a:tailEnd type="none" w="med" len="med"/>
                    </a:lnL>
                    <a:lnR w="6350" cap="flat" cmpd="sng" algn="ctr">
                      <a:solidFill>
                        <a:schemeClr val="tx1"/>
                      </a:solidFill>
                      <a:prstDash val="sysDot"/>
                      <a:round/>
                      <a:headEnd type="none" w="med" len="med"/>
                      <a:tailEnd type="none" w="med" len="med"/>
                    </a:lnR>
                    <a:lnT w="12700" cap="flat" cmpd="sng" algn="ctr">
                      <a:solidFill>
                        <a:schemeClr val="tx1"/>
                      </a:solidFill>
                      <a:prstDash val="solid"/>
                      <a:round/>
                      <a:headEnd type="none" w="med" len="med"/>
                      <a:tailEnd type="none" w="med" len="med"/>
                    </a:lnT>
                    <a:lnB w="6350" cap="flat" cmpd="sng" algn="ctr">
                      <a:solidFill>
                        <a:schemeClr val="tx1"/>
                      </a:solidFill>
                      <a:prstDash val="sysDot"/>
                      <a:round/>
                      <a:headEnd type="none" w="med" len="med"/>
                      <a:tailEnd type="none" w="med" len="med"/>
                    </a:lnB>
                    <a:noFill/>
                  </a:tcPr>
                </a:tc>
                <a:tc>
                  <a:txBody>
                    <a:bodyPr/>
                    <a:lstStyle/>
                    <a:p>
                      <a:pPr algn="ctr" fontAlgn="ctr"/>
                      <a:r>
                        <a:rPr lang="ru-RU" sz="800" b="0" i="0" u="none" strike="noStrike">
                          <a:solidFill>
                            <a:srgbClr val="000000"/>
                          </a:solidFill>
                          <a:effectLst/>
                          <a:latin typeface="Arial Narrow" panose="020B0606020202030204" pitchFamily="34" charset="0"/>
                        </a:rPr>
                        <a:t>359</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12700" cap="flat" cmpd="sng" algn="ctr">
                      <a:solidFill>
                        <a:schemeClr val="tx1"/>
                      </a:solidFill>
                      <a:prstDash val="solid"/>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ru-RU" sz="800" b="0" i="0" u="none" strike="noStrike" dirty="0">
                          <a:solidFill>
                            <a:srgbClr val="000000"/>
                          </a:solidFill>
                          <a:effectLst/>
                          <a:latin typeface="Arial Narrow" panose="020B0606020202030204" pitchFamily="34" charset="0"/>
                        </a:rPr>
                        <a:t>316</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12700" cap="flat" cmpd="sng" algn="ctr">
                      <a:solidFill>
                        <a:schemeClr val="tx1"/>
                      </a:solidFill>
                      <a:prstDash val="solid"/>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ru-RU" sz="800" b="0" i="0" u="none" strike="noStrike">
                          <a:solidFill>
                            <a:srgbClr val="000000"/>
                          </a:solidFill>
                          <a:effectLst/>
                          <a:latin typeface="Arial Narrow" panose="020B0606020202030204" pitchFamily="34" charset="0"/>
                        </a:rPr>
                        <a:t>395</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12700" cap="flat" cmpd="sng" algn="ctr">
                      <a:solidFill>
                        <a:schemeClr val="tx1"/>
                      </a:solidFill>
                      <a:prstDash val="solid"/>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ru-RU" sz="800" b="0" i="0" u="none" strike="noStrike">
                          <a:solidFill>
                            <a:srgbClr val="000000"/>
                          </a:solidFill>
                          <a:effectLst/>
                          <a:latin typeface="Arial Narrow" panose="020B0606020202030204" pitchFamily="34" charset="0"/>
                        </a:rPr>
                        <a:t>450</a:t>
                      </a:r>
                    </a:p>
                  </a:txBody>
                  <a:tcPr marL="9525" marR="9525" marT="9525" marB="0" anchor="ctr">
                    <a:lnL w="6350" cap="flat" cmpd="sng" algn="ctr">
                      <a:solidFill>
                        <a:schemeClr val="tx1"/>
                      </a:solidFill>
                      <a:prstDash val="sysDot"/>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052355308"/>
                  </a:ext>
                </a:extLst>
              </a:tr>
              <a:tr h="148474">
                <a:tc>
                  <a:txBody>
                    <a:bodyPr/>
                    <a:lstStyle/>
                    <a:p>
                      <a:pPr marL="72000" algn="l" fontAlgn="b"/>
                      <a:r>
                        <a:rPr lang="ru-RU" sz="800" b="0" i="0" u="none" strike="noStrike" cap="none" dirty="0">
                          <a:solidFill>
                            <a:srgbClr val="000000"/>
                          </a:solidFill>
                          <a:effectLst/>
                          <a:latin typeface="Arial Narrow" panose="020B0606020202030204" pitchFamily="34" charset="0"/>
                          <a:ea typeface="+mn-ea"/>
                          <a:cs typeface="+mn-cs"/>
                          <a:sym typeface="Arial"/>
                        </a:rPr>
                        <a:t>КӘСІБИ МАМАНДАР</a:t>
                      </a:r>
                    </a:p>
                  </a:txBody>
                  <a:tcPr marL="9525" marR="9525" marT="0" marB="0" anchor="ctr">
                    <a:lnL w="76200" cap="flat" cmpd="sng" algn="ctr">
                      <a:noFill/>
                      <a:prstDash val="solid"/>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solidFill>
                      <a:srgbClr val="007F76">
                        <a:alpha val="10000"/>
                      </a:srgbClr>
                    </a:solidFill>
                  </a:tcPr>
                </a:tc>
                <a:tc>
                  <a:txBody>
                    <a:bodyPr/>
                    <a:lstStyle/>
                    <a:p>
                      <a:pPr algn="ctr" fontAlgn="ctr"/>
                      <a:r>
                        <a:rPr lang="ru-RU" sz="800" b="0" i="0" u="none" strike="noStrike">
                          <a:solidFill>
                            <a:srgbClr val="000000"/>
                          </a:solidFill>
                          <a:effectLst/>
                          <a:latin typeface="Arial Narrow" panose="020B0606020202030204" pitchFamily="34" charset="0"/>
                        </a:rPr>
                        <a:t>2 285</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1 973</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solidFill>
                      <a:srgbClr val="007F76">
                        <a:alpha val="10000"/>
                      </a:srgbClr>
                    </a:solidFill>
                  </a:tcPr>
                </a:tc>
                <a:tc>
                  <a:txBody>
                    <a:bodyPr/>
                    <a:lstStyle/>
                    <a:p>
                      <a:pPr algn="ctr" fontAlgn="ctr"/>
                      <a:r>
                        <a:rPr lang="ru-RU" sz="800" b="0" i="0" u="none" strike="noStrike">
                          <a:solidFill>
                            <a:srgbClr val="000000"/>
                          </a:solidFill>
                          <a:effectLst/>
                          <a:latin typeface="Arial Narrow" panose="020B0606020202030204" pitchFamily="34" charset="0"/>
                        </a:rPr>
                        <a:t>1 714</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solidFill>
                      <a:srgbClr val="007F76">
                        <a:alpha val="10000"/>
                      </a:srgbClr>
                    </a:solidFill>
                  </a:tcPr>
                </a:tc>
                <a:tc>
                  <a:txBody>
                    <a:bodyPr/>
                    <a:lstStyle/>
                    <a:p>
                      <a:pPr algn="ctr" fontAlgn="ctr"/>
                      <a:r>
                        <a:rPr lang="ru-RU" sz="800" b="0" i="0" u="none" strike="noStrike">
                          <a:solidFill>
                            <a:srgbClr val="000000"/>
                          </a:solidFill>
                          <a:effectLst/>
                          <a:latin typeface="Arial Narrow" panose="020B0606020202030204" pitchFamily="34" charset="0"/>
                        </a:rPr>
                        <a:t>4 294</a:t>
                      </a:r>
                    </a:p>
                  </a:txBody>
                  <a:tcPr marL="9525" marR="9525" marT="9525" marB="0" anchor="ctr">
                    <a:lnL w="6350" cap="flat" cmpd="sng" algn="ctr">
                      <a:solidFill>
                        <a:schemeClr val="tx1"/>
                      </a:solidFill>
                      <a:prstDash val="sysDot"/>
                      <a:round/>
                      <a:headEnd type="none" w="med" len="med"/>
                      <a:tailEnd type="none" w="med" len="med"/>
                    </a:lnL>
                    <a:lnR w="12700" cap="flat" cmpd="sng" algn="ctr">
                      <a:noFill/>
                      <a:prstDash val="solid"/>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solidFill>
                      <a:srgbClr val="007F76">
                        <a:alpha val="10000"/>
                      </a:srgbClr>
                    </a:solidFill>
                  </a:tcPr>
                </a:tc>
                <a:extLst>
                  <a:ext uri="{0D108BD9-81ED-4DB2-BD59-A6C34878D82A}">
                    <a16:rowId xmlns:a16="http://schemas.microsoft.com/office/drawing/2014/main" val="4077338817"/>
                  </a:ext>
                </a:extLst>
              </a:tr>
              <a:tr h="148474">
                <a:tc>
                  <a:txBody>
                    <a:bodyPr/>
                    <a:lstStyle/>
                    <a:p>
                      <a:pPr marL="72000" algn="l" fontAlgn="b"/>
                      <a:r>
                        <a:rPr lang="ru-RU" sz="800" b="0" i="0" u="none" strike="noStrike" cap="none" dirty="0">
                          <a:solidFill>
                            <a:srgbClr val="000000"/>
                          </a:solidFill>
                          <a:effectLst/>
                          <a:latin typeface="Arial Narrow" panose="020B0606020202030204" pitchFamily="34" charset="0"/>
                          <a:ea typeface="+mn-ea"/>
                          <a:cs typeface="+mn-cs"/>
                          <a:sym typeface="Arial"/>
                        </a:rPr>
                        <a:t>ТЕХНИК МАМАНДАР ЖӘНЕ БАСҚА ДА КӘСІБИ КӨМЕКШІ ПЕРСОНАЛ</a:t>
                      </a:r>
                    </a:p>
                  </a:txBody>
                  <a:tcPr marL="9525" marR="9525" marT="0" marB="0" anchor="ctr">
                    <a:lnL w="76200" cap="flat" cmpd="sng" algn="ctr">
                      <a:noFill/>
                      <a:prstDash val="solid"/>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noFill/>
                  </a:tcPr>
                </a:tc>
                <a:tc>
                  <a:txBody>
                    <a:bodyPr/>
                    <a:lstStyle/>
                    <a:p>
                      <a:pPr algn="ctr" fontAlgn="ctr"/>
                      <a:r>
                        <a:rPr lang="ru-RU" sz="800" b="0" i="0" u="none" strike="noStrike">
                          <a:solidFill>
                            <a:srgbClr val="000000"/>
                          </a:solidFill>
                          <a:effectLst/>
                          <a:latin typeface="Arial Narrow" panose="020B0606020202030204" pitchFamily="34" charset="0"/>
                        </a:rPr>
                        <a:t>944</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ru-RU" sz="800" b="0" i="0" u="none" strike="noStrike">
                          <a:solidFill>
                            <a:srgbClr val="000000"/>
                          </a:solidFill>
                          <a:effectLst/>
                          <a:latin typeface="Arial Narrow" panose="020B0606020202030204" pitchFamily="34" charset="0"/>
                        </a:rPr>
                        <a:t>813</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ru-RU" sz="800" b="0" i="0" u="none" strike="noStrike">
                          <a:solidFill>
                            <a:srgbClr val="000000"/>
                          </a:solidFill>
                          <a:effectLst/>
                          <a:latin typeface="Arial Narrow" panose="020B0606020202030204" pitchFamily="34" charset="0"/>
                        </a:rPr>
                        <a:t>913</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ru-RU" sz="800" b="0" i="0" u="none" strike="noStrike">
                          <a:solidFill>
                            <a:srgbClr val="000000"/>
                          </a:solidFill>
                          <a:effectLst/>
                          <a:latin typeface="Arial Narrow" panose="020B0606020202030204" pitchFamily="34" charset="0"/>
                        </a:rPr>
                        <a:t>1 263</a:t>
                      </a:r>
                    </a:p>
                  </a:txBody>
                  <a:tcPr marL="9525" marR="9525" marT="9525" marB="0" anchor="ctr">
                    <a:lnL w="6350" cap="flat" cmpd="sng" algn="ctr">
                      <a:solidFill>
                        <a:schemeClr val="tx1"/>
                      </a:solidFill>
                      <a:prstDash val="sysDot"/>
                      <a:round/>
                      <a:headEnd type="none" w="med" len="med"/>
                      <a:tailEnd type="none" w="med" len="med"/>
                    </a:lnL>
                    <a:lnR w="12700" cap="flat" cmpd="sng" algn="ctr">
                      <a:noFill/>
                      <a:prstDash val="solid"/>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500228116"/>
                  </a:ext>
                </a:extLst>
              </a:tr>
              <a:tr h="148474">
                <a:tc>
                  <a:txBody>
                    <a:bodyPr/>
                    <a:lstStyle/>
                    <a:p>
                      <a:pPr marL="72000" algn="l" fontAlgn="b"/>
                      <a:r>
                        <a:rPr lang="ru-RU" sz="800" b="0" i="0" u="none" strike="noStrike" cap="none" dirty="0">
                          <a:solidFill>
                            <a:srgbClr val="000000"/>
                          </a:solidFill>
                          <a:effectLst/>
                          <a:latin typeface="Arial Narrow" panose="020B0606020202030204" pitchFamily="34" charset="0"/>
                          <a:ea typeface="+mn-ea"/>
                          <a:cs typeface="+mn-cs"/>
                          <a:sym typeface="Arial"/>
                        </a:rPr>
                        <a:t>ӘКІМШІЛЕНДІРУ САЛАСЫНДАҒЫ ҚЫЗМЕТШІЛЕР</a:t>
                      </a:r>
                    </a:p>
                  </a:txBody>
                  <a:tcPr marL="9525" marR="9525" marT="0" marB="0" anchor="ctr">
                    <a:lnL w="76200" cap="flat" cmpd="sng" algn="ctr">
                      <a:noFill/>
                      <a:prstDash val="solid"/>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solidFill>
                      <a:srgbClr val="007F76">
                        <a:alpha val="10000"/>
                      </a:srgbClr>
                    </a:solidFill>
                  </a:tcPr>
                </a:tc>
                <a:tc>
                  <a:txBody>
                    <a:bodyPr/>
                    <a:lstStyle/>
                    <a:p>
                      <a:pPr algn="ctr" fontAlgn="ctr"/>
                      <a:r>
                        <a:rPr lang="ru-RU" sz="800" b="0" i="0" u="none" strike="noStrike">
                          <a:solidFill>
                            <a:srgbClr val="000000"/>
                          </a:solidFill>
                          <a:effectLst/>
                          <a:latin typeface="Arial Narrow" panose="020B0606020202030204" pitchFamily="34" charset="0"/>
                        </a:rPr>
                        <a:t>366</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327</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solidFill>
                      <a:srgbClr val="007F76">
                        <a:alpha val="10000"/>
                      </a:srgbClr>
                    </a:solidFill>
                  </a:tcPr>
                </a:tc>
                <a:tc>
                  <a:txBody>
                    <a:bodyPr/>
                    <a:lstStyle/>
                    <a:p>
                      <a:pPr algn="ctr" fontAlgn="ctr"/>
                      <a:r>
                        <a:rPr lang="ru-RU" sz="800" b="0" i="0" u="none" strike="noStrike">
                          <a:solidFill>
                            <a:srgbClr val="000000"/>
                          </a:solidFill>
                          <a:effectLst/>
                          <a:latin typeface="Arial Narrow" panose="020B0606020202030204" pitchFamily="34" charset="0"/>
                        </a:rPr>
                        <a:t>358</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solidFill>
                      <a:srgbClr val="007F76">
                        <a:alpha val="10000"/>
                      </a:srgbClr>
                    </a:solidFill>
                  </a:tcPr>
                </a:tc>
                <a:tc>
                  <a:txBody>
                    <a:bodyPr/>
                    <a:lstStyle/>
                    <a:p>
                      <a:pPr algn="ctr" fontAlgn="ctr"/>
                      <a:r>
                        <a:rPr lang="ru-RU" sz="800" b="0" i="0" u="none" strike="noStrike">
                          <a:solidFill>
                            <a:srgbClr val="000000"/>
                          </a:solidFill>
                          <a:effectLst/>
                          <a:latin typeface="Arial Narrow" panose="020B0606020202030204" pitchFamily="34" charset="0"/>
                        </a:rPr>
                        <a:t>504</a:t>
                      </a:r>
                    </a:p>
                  </a:txBody>
                  <a:tcPr marL="9525" marR="9525" marT="9525" marB="0" anchor="ctr">
                    <a:lnL w="6350" cap="flat" cmpd="sng" algn="ctr">
                      <a:solidFill>
                        <a:schemeClr val="tx1"/>
                      </a:solidFill>
                      <a:prstDash val="sysDot"/>
                      <a:round/>
                      <a:headEnd type="none" w="med" len="med"/>
                      <a:tailEnd type="none" w="med" len="med"/>
                    </a:lnL>
                    <a:lnR w="12700" cap="flat" cmpd="sng" algn="ctr">
                      <a:noFill/>
                      <a:prstDash val="solid"/>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solidFill>
                      <a:srgbClr val="007F76">
                        <a:alpha val="10000"/>
                      </a:srgbClr>
                    </a:solidFill>
                  </a:tcPr>
                </a:tc>
                <a:extLst>
                  <a:ext uri="{0D108BD9-81ED-4DB2-BD59-A6C34878D82A}">
                    <a16:rowId xmlns:a16="http://schemas.microsoft.com/office/drawing/2014/main" val="1221627480"/>
                  </a:ext>
                </a:extLst>
              </a:tr>
              <a:tr h="148474">
                <a:tc>
                  <a:txBody>
                    <a:bodyPr/>
                    <a:lstStyle/>
                    <a:p>
                      <a:pPr marL="72000" algn="l" fontAlgn="b"/>
                      <a:r>
                        <a:rPr lang="ru-RU" sz="800" b="0" i="0" u="none" strike="noStrike" cap="none" dirty="0">
                          <a:solidFill>
                            <a:srgbClr val="000000"/>
                          </a:solidFill>
                          <a:effectLst/>
                          <a:latin typeface="Arial Narrow" panose="020B0606020202030204" pitchFamily="34" charset="0"/>
                          <a:ea typeface="+mn-ea"/>
                          <a:cs typeface="+mn-cs"/>
                          <a:sym typeface="Arial"/>
                        </a:rPr>
                        <a:t>ҚЫЗМЕТ КӨРСЕТУ ЖӘНЕ САУДА САЛАСЫНЫҢ ЖҰМЫСКЕРЛЕРІ</a:t>
                      </a:r>
                    </a:p>
                  </a:txBody>
                  <a:tcPr marL="9525" marR="9525" marT="0" marB="0" anchor="ctr">
                    <a:lnL w="76200" cap="flat" cmpd="sng" algn="ctr">
                      <a:noFill/>
                      <a:prstDash val="solid"/>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noFill/>
                  </a:tcPr>
                </a:tc>
                <a:tc>
                  <a:txBody>
                    <a:bodyPr/>
                    <a:lstStyle/>
                    <a:p>
                      <a:pPr algn="ctr" fontAlgn="ctr"/>
                      <a:r>
                        <a:rPr lang="ru-RU" sz="800" b="0" i="0" u="none" strike="noStrike">
                          <a:solidFill>
                            <a:srgbClr val="000000"/>
                          </a:solidFill>
                          <a:effectLst/>
                          <a:latin typeface="Arial Narrow" panose="020B0606020202030204" pitchFamily="34" charset="0"/>
                        </a:rPr>
                        <a:t>1 028</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ru-RU" sz="800" b="0" i="0" u="none" strike="noStrike">
                          <a:solidFill>
                            <a:srgbClr val="000000"/>
                          </a:solidFill>
                          <a:effectLst/>
                          <a:latin typeface="Arial Narrow" panose="020B0606020202030204" pitchFamily="34" charset="0"/>
                        </a:rPr>
                        <a:t>1 495</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ru-RU" sz="800" b="0" i="0" u="none" strike="noStrike">
                          <a:solidFill>
                            <a:srgbClr val="000000"/>
                          </a:solidFill>
                          <a:effectLst/>
                          <a:latin typeface="Arial Narrow" panose="020B0606020202030204" pitchFamily="34" charset="0"/>
                        </a:rPr>
                        <a:t>1 807</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ru-RU" sz="800" b="0" i="0" u="none" strike="noStrike">
                          <a:solidFill>
                            <a:srgbClr val="000000"/>
                          </a:solidFill>
                          <a:effectLst/>
                          <a:latin typeface="Arial Narrow" panose="020B0606020202030204" pitchFamily="34" charset="0"/>
                        </a:rPr>
                        <a:t>2 485</a:t>
                      </a:r>
                    </a:p>
                  </a:txBody>
                  <a:tcPr marL="9525" marR="9525" marT="9525" marB="0" anchor="ctr">
                    <a:lnL w="6350" cap="flat" cmpd="sng" algn="ctr">
                      <a:solidFill>
                        <a:schemeClr val="tx1"/>
                      </a:solidFill>
                      <a:prstDash val="sysDot"/>
                      <a:round/>
                      <a:headEnd type="none" w="med" len="med"/>
                      <a:tailEnd type="none" w="med" len="med"/>
                    </a:lnL>
                    <a:lnR w="12700" cap="flat" cmpd="sng" algn="ctr">
                      <a:noFill/>
                      <a:prstDash val="solid"/>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182707914"/>
                  </a:ext>
                </a:extLst>
              </a:tr>
              <a:tr h="148474">
                <a:tc>
                  <a:txBody>
                    <a:bodyPr/>
                    <a:lstStyle/>
                    <a:p>
                      <a:pPr marL="72000" algn="l" fontAlgn="b"/>
                      <a:r>
                        <a:rPr lang="ru-RU" sz="800" b="0" i="0" u="none" strike="noStrike" cap="none" dirty="0">
                          <a:solidFill>
                            <a:srgbClr val="000000"/>
                          </a:solidFill>
                          <a:effectLst/>
                          <a:latin typeface="Arial Narrow" panose="020B0606020202030204" pitchFamily="34" charset="0"/>
                          <a:ea typeface="+mn-ea"/>
                          <a:cs typeface="+mn-cs"/>
                          <a:sym typeface="Arial"/>
                        </a:rPr>
                        <a:t>ФЕРМЕР Ж/Е АУЫЛ/ОРМАН, БАЛЫҚ ШАРУА-ЫҢ Ж/Е БАЛЫҚ АУЛАУ ЖҰМЫС-РЫ</a:t>
                      </a:r>
                    </a:p>
                  </a:txBody>
                  <a:tcPr marL="9525" marR="9525" marT="0" marB="0" anchor="ctr">
                    <a:lnL w="76200" cap="flat" cmpd="sng" algn="ctr">
                      <a:noFill/>
                      <a:prstDash val="solid"/>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solidFill>
                      <a:srgbClr val="007F76">
                        <a:alpha val="10000"/>
                      </a:srgbClr>
                    </a:solidFill>
                  </a:tcPr>
                </a:tc>
                <a:tc>
                  <a:txBody>
                    <a:bodyPr/>
                    <a:lstStyle/>
                    <a:p>
                      <a:pPr algn="ctr" fontAlgn="ctr"/>
                      <a:r>
                        <a:rPr lang="ru-RU" sz="800" b="0" i="0" u="none" strike="noStrike">
                          <a:solidFill>
                            <a:srgbClr val="000000"/>
                          </a:solidFill>
                          <a:effectLst/>
                          <a:latin typeface="Arial Narrow" panose="020B0606020202030204" pitchFamily="34" charset="0"/>
                        </a:rPr>
                        <a:t>36</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183</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solidFill>
                      <a:srgbClr val="007F76">
                        <a:alpha val="10000"/>
                      </a:srgbClr>
                    </a:solidFill>
                  </a:tcPr>
                </a:tc>
                <a:tc>
                  <a:txBody>
                    <a:bodyPr/>
                    <a:lstStyle/>
                    <a:p>
                      <a:pPr algn="ctr" fontAlgn="ctr"/>
                      <a:r>
                        <a:rPr lang="ru-RU" sz="800" b="0" i="0" u="none" strike="noStrike">
                          <a:solidFill>
                            <a:srgbClr val="000000"/>
                          </a:solidFill>
                          <a:effectLst/>
                          <a:latin typeface="Arial Narrow" panose="020B0606020202030204" pitchFamily="34" charset="0"/>
                        </a:rPr>
                        <a:t>371</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solidFill>
                      <a:srgbClr val="007F76">
                        <a:alpha val="10000"/>
                      </a:srgbClr>
                    </a:solidFill>
                  </a:tcPr>
                </a:tc>
                <a:tc>
                  <a:txBody>
                    <a:bodyPr/>
                    <a:lstStyle/>
                    <a:p>
                      <a:pPr algn="ctr" fontAlgn="ctr"/>
                      <a:r>
                        <a:rPr lang="ru-RU" sz="800" b="0" i="0" u="none" strike="noStrike">
                          <a:solidFill>
                            <a:srgbClr val="000000"/>
                          </a:solidFill>
                          <a:effectLst/>
                          <a:latin typeface="Arial Narrow" panose="020B0606020202030204" pitchFamily="34" charset="0"/>
                        </a:rPr>
                        <a:t>327</a:t>
                      </a:r>
                    </a:p>
                  </a:txBody>
                  <a:tcPr marL="9525" marR="9525" marT="9525" marB="0" anchor="ctr">
                    <a:lnL w="6350" cap="flat" cmpd="sng" algn="ctr">
                      <a:solidFill>
                        <a:schemeClr val="tx1"/>
                      </a:solidFill>
                      <a:prstDash val="sysDot"/>
                      <a:round/>
                      <a:headEnd type="none" w="med" len="med"/>
                      <a:tailEnd type="none" w="med" len="med"/>
                    </a:lnL>
                    <a:lnR w="12700" cap="flat" cmpd="sng" algn="ctr">
                      <a:noFill/>
                      <a:prstDash val="solid"/>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solidFill>
                      <a:srgbClr val="007F76">
                        <a:alpha val="10000"/>
                      </a:srgbClr>
                    </a:solidFill>
                  </a:tcPr>
                </a:tc>
                <a:extLst>
                  <a:ext uri="{0D108BD9-81ED-4DB2-BD59-A6C34878D82A}">
                    <a16:rowId xmlns:a16="http://schemas.microsoft.com/office/drawing/2014/main" val="3434696259"/>
                  </a:ext>
                </a:extLst>
              </a:tr>
              <a:tr h="148474">
                <a:tc>
                  <a:txBody>
                    <a:bodyPr/>
                    <a:lstStyle/>
                    <a:p>
                      <a:pPr marL="72000" algn="l" fontAlgn="b"/>
                      <a:r>
                        <a:rPr lang="ru-RU" sz="800" b="0" i="0" u="none" strike="noStrike" cap="none" dirty="0">
                          <a:solidFill>
                            <a:srgbClr val="000000"/>
                          </a:solidFill>
                          <a:effectLst/>
                          <a:latin typeface="Arial Narrow" panose="020B0606020202030204" pitchFamily="34" charset="0"/>
                          <a:ea typeface="+mn-ea"/>
                          <a:cs typeface="+mn-cs"/>
                          <a:sym typeface="Arial"/>
                        </a:rPr>
                        <a:t>ӨНЕРКӘСІП, ҚҰРЫЛЫС, КӨЛІК Ж/Е БАСҚА ТЕКТЕС ЖҰМЫСШЫЛАРЫ</a:t>
                      </a:r>
                    </a:p>
                  </a:txBody>
                  <a:tcPr marL="9525" marR="9525" marT="0" marB="0" anchor="ctr">
                    <a:lnL w="76200" cap="flat" cmpd="sng" algn="ctr">
                      <a:noFill/>
                      <a:prstDash val="solid"/>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noFill/>
                  </a:tcPr>
                </a:tc>
                <a:tc>
                  <a:txBody>
                    <a:bodyPr/>
                    <a:lstStyle/>
                    <a:p>
                      <a:pPr algn="ctr" fontAlgn="ctr"/>
                      <a:r>
                        <a:rPr lang="ru-RU" sz="800" b="0" i="0" u="none" strike="noStrike">
                          <a:solidFill>
                            <a:srgbClr val="000000"/>
                          </a:solidFill>
                          <a:effectLst/>
                          <a:latin typeface="Arial Narrow" panose="020B0606020202030204" pitchFamily="34" charset="0"/>
                        </a:rPr>
                        <a:t>896</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ru-RU" sz="800" b="0" i="0" u="none" strike="noStrike">
                          <a:solidFill>
                            <a:srgbClr val="000000"/>
                          </a:solidFill>
                          <a:effectLst/>
                          <a:latin typeface="Arial Narrow" panose="020B0606020202030204" pitchFamily="34" charset="0"/>
                        </a:rPr>
                        <a:t>1 791</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ru-RU" sz="800" b="0" i="0" u="none" strike="noStrike">
                          <a:solidFill>
                            <a:srgbClr val="000000"/>
                          </a:solidFill>
                          <a:effectLst/>
                          <a:latin typeface="Arial Narrow" panose="020B0606020202030204" pitchFamily="34" charset="0"/>
                        </a:rPr>
                        <a:t>2 814</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ru-RU" sz="800" b="0" i="0" u="none" strike="noStrike">
                          <a:solidFill>
                            <a:srgbClr val="000000"/>
                          </a:solidFill>
                          <a:effectLst/>
                          <a:latin typeface="Arial Narrow" panose="020B0606020202030204" pitchFamily="34" charset="0"/>
                        </a:rPr>
                        <a:t>2 627</a:t>
                      </a:r>
                    </a:p>
                  </a:txBody>
                  <a:tcPr marL="9525" marR="9525" marT="9525" marB="0" anchor="ctr">
                    <a:lnL w="6350" cap="flat" cmpd="sng" algn="ctr">
                      <a:solidFill>
                        <a:schemeClr val="tx1"/>
                      </a:solidFill>
                      <a:prstDash val="sysDot"/>
                      <a:round/>
                      <a:headEnd type="none" w="med" len="med"/>
                      <a:tailEnd type="none" w="med" len="med"/>
                    </a:lnL>
                    <a:lnR w="12700" cap="flat" cmpd="sng" algn="ctr">
                      <a:noFill/>
                      <a:prstDash val="solid"/>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033135677"/>
                  </a:ext>
                </a:extLst>
              </a:tr>
              <a:tr h="148474">
                <a:tc>
                  <a:txBody>
                    <a:bodyPr/>
                    <a:lstStyle/>
                    <a:p>
                      <a:pPr marL="72000" algn="l" fontAlgn="b"/>
                      <a:r>
                        <a:rPr lang="ru-RU" sz="800" b="0" i="0" u="none" strike="noStrike" cap="none" dirty="0">
                          <a:solidFill>
                            <a:srgbClr val="000000"/>
                          </a:solidFill>
                          <a:effectLst/>
                          <a:latin typeface="Arial Narrow" panose="020B0606020202030204" pitchFamily="34" charset="0"/>
                          <a:ea typeface="+mn-ea"/>
                          <a:cs typeface="+mn-cs"/>
                          <a:sym typeface="Arial"/>
                        </a:rPr>
                        <a:t>ӨНДІРІСТІК ЖАБДЫҚ ОПЕРАТОРЛАРЫ, ҚҰРАСТЫРУШЫЛАРЫ Ж/Е ЖҮРГІЗУШІЛЕРІ</a:t>
                      </a:r>
                    </a:p>
                  </a:txBody>
                  <a:tcPr marL="9525" marR="9525" marT="0" marB="0" anchor="ctr">
                    <a:lnL w="76200" cap="flat" cmpd="sng" algn="ctr">
                      <a:noFill/>
                      <a:prstDash val="solid"/>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solidFill>
                      <a:srgbClr val="007F76">
                        <a:alpha val="10000"/>
                      </a:srgbClr>
                    </a:solidFill>
                  </a:tcPr>
                </a:tc>
                <a:tc>
                  <a:txBody>
                    <a:bodyPr/>
                    <a:lstStyle/>
                    <a:p>
                      <a:pPr algn="ctr" fontAlgn="ctr"/>
                      <a:r>
                        <a:rPr lang="ru-RU" sz="800" b="0" i="0" u="none" strike="noStrike">
                          <a:solidFill>
                            <a:srgbClr val="000000"/>
                          </a:solidFill>
                          <a:effectLst/>
                          <a:latin typeface="Arial Narrow" panose="020B0606020202030204" pitchFamily="34" charset="0"/>
                        </a:rPr>
                        <a:t>1 032</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1 338</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solidFill>
                      <a:srgbClr val="007F76">
                        <a:alpha val="10000"/>
                      </a:srgbClr>
                    </a:solidFill>
                  </a:tcPr>
                </a:tc>
                <a:tc>
                  <a:txBody>
                    <a:bodyPr/>
                    <a:lstStyle/>
                    <a:p>
                      <a:pPr algn="ctr" fontAlgn="ctr"/>
                      <a:r>
                        <a:rPr lang="ru-RU" sz="800" b="0" i="0" u="none" strike="noStrike">
                          <a:solidFill>
                            <a:srgbClr val="000000"/>
                          </a:solidFill>
                          <a:effectLst/>
                          <a:latin typeface="Arial Narrow" panose="020B0606020202030204" pitchFamily="34" charset="0"/>
                        </a:rPr>
                        <a:t>1 917</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solidFill>
                      <a:srgbClr val="007F76">
                        <a:alpha val="10000"/>
                      </a:srgbClr>
                    </a:solidFill>
                  </a:tcPr>
                </a:tc>
                <a:tc>
                  <a:txBody>
                    <a:bodyPr/>
                    <a:lstStyle/>
                    <a:p>
                      <a:pPr algn="ctr" fontAlgn="ctr"/>
                      <a:r>
                        <a:rPr lang="ru-RU" sz="800" b="0" i="0" u="none" strike="noStrike">
                          <a:solidFill>
                            <a:srgbClr val="000000"/>
                          </a:solidFill>
                          <a:effectLst/>
                          <a:latin typeface="Arial Narrow" panose="020B0606020202030204" pitchFamily="34" charset="0"/>
                        </a:rPr>
                        <a:t>1 983</a:t>
                      </a:r>
                    </a:p>
                  </a:txBody>
                  <a:tcPr marL="9525" marR="9525" marT="9525" marB="0" anchor="ctr">
                    <a:lnL w="6350" cap="flat" cmpd="sng" algn="ctr">
                      <a:solidFill>
                        <a:schemeClr val="tx1"/>
                      </a:solidFill>
                      <a:prstDash val="sysDot"/>
                      <a:round/>
                      <a:headEnd type="none" w="med" len="med"/>
                      <a:tailEnd type="none" w="med" len="med"/>
                    </a:lnL>
                    <a:lnR w="12700" cap="flat" cmpd="sng" algn="ctr">
                      <a:noFill/>
                      <a:prstDash val="solid"/>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solidFill>
                      <a:srgbClr val="007F76">
                        <a:alpha val="10000"/>
                      </a:srgbClr>
                    </a:solidFill>
                  </a:tcPr>
                </a:tc>
                <a:extLst>
                  <a:ext uri="{0D108BD9-81ED-4DB2-BD59-A6C34878D82A}">
                    <a16:rowId xmlns:a16="http://schemas.microsoft.com/office/drawing/2014/main" val="3877348172"/>
                  </a:ext>
                </a:extLst>
              </a:tr>
              <a:tr h="148474">
                <a:tc>
                  <a:txBody>
                    <a:bodyPr/>
                    <a:lstStyle/>
                    <a:p>
                      <a:pPr marL="72000" algn="l" fontAlgn="b"/>
                      <a:r>
                        <a:rPr lang="ru-RU" sz="800" b="0" i="0" u="none" strike="noStrike" cap="none" dirty="0">
                          <a:solidFill>
                            <a:srgbClr val="000000"/>
                          </a:solidFill>
                          <a:effectLst/>
                          <a:latin typeface="Arial Narrow" panose="020B0606020202030204" pitchFamily="34" charset="0"/>
                          <a:ea typeface="+mn-ea"/>
                          <a:cs typeface="+mn-cs"/>
                          <a:sym typeface="Arial"/>
                        </a:rPr>
                        <a:t>БІЛІКТІЛІГІ ЖОҚ ЖҰМЫСШЫЛАР</a:t>
                      </a:r>
                    </a:p>
                  </a:txBody>
                  <a:tcPr marL="9525" marR="9525" marT="0" marB="0" anchor="ctr">
                    <a:lnL w="76200" cap="flat" cmpd="sng" algn="ctr">
                      <a:noFill/>
                      <a:prstDash val="solid"/>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noFill/>
                  </a:tcPr>
                </a:tc>
                <a:tc>
                  <a:txBody>
                    <a:bodyPr/>
                    <a:lstStyle/>
                    <a:p>
                      <a:pPr algn="ctr" fontAlgn="ctr"/>
                      <a:r>
                        <a:rPr lang="ru-RU" sz="800" b="0" i="0" u="none" strike="noStrike" dirty="0">
                          <a:solidFill>
                            <a:srgbClr val="000000"/>
                          </a:solidFill>
                          <a:effectLst/>
                          <a:latin typeface="Arial Narrow" panose="020B0606020202030204" pitchFamily="34" charset="0"/>
                        </a:rPr>
                        <a:t>1 966</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ru-RU" sz="800" b="0" i="0" u="none" strike="noStrike">
                          <a:solidFill>
                            <a:srgbClr val="000000"/>
                          </a:solidFill>
                          <a:effectLst/>
                          <a:latin typeface="Arial Narrow" panose="020B0606020202030204" pitchFamily="34" charset="0"/>
                        </a:rPr>
                        <a:t>4 904</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ru-RU" sz="800" b="0" i="0" u="none" strike="noStrike">
                          <a:solidFill>
                            <a:srgbClr val="000000"/>
                          </a:solidFill>
                          <a:effectLst/>
                          <a:latin typeface="Arial Narrow" panose="020B0606020202030204" pitchFamily="34" charset="0"/>
                        </a:rPr>
                        <a:t>10 848</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ru-RU" sz="800" b="0" i="0" u="none" strike="noStrike" dirty="0">
                          <a:solidFill>
                            <a:srgbClr val="000000"/>
                          </a:solidFill>
                          <a:effectLst/>
                          <a:latin typeface="Arial Narrow" panose="020B0606020202030204" pitchFamily="34" charset="0"/>
                        </a:rPr>
                        <a:t>8 827</a:t>
                      </a:r>
                    </a:p>
                  </a:txBody>
                  <a:tcPr marL="9525" marR="9525" marT="9525" marB="0" anchor="ctr">
                    <a:lnL w="6350" cap="flat" cmpd="sng" algn="ctr">
                      <a:solidFill>
                        <a:schemeClr val="tx1"/>
                      </a:solidFill>
                      <a:prstDash val="sysDot"/>
                      <a:round/>
                      <a:headEnd type="none" w="med" len="med"/>
                      <a:tailEnd type="none" w="med" len="med"/>
                    </a:lnL>
                    <a:lnR w="12700" cap="flat" cmpd="sng" algn="ctr">
                      <a:noFill/>
                      <a:prstDash val="solid"/>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605250712"/>
                  </a:ext>
                </a:extLst>
              </a:tr>
            </a:tbl>
          </a:graphicData>
        </a:graphic>
      </p:graphicFrame>
      <p:graphicFrame>
        <p:nvGraphicFramePr>
          <p:cNvPr id="25" name="Таблица 24">
            <a:extLst>
              <a:ext uri="{FF2B5EF4-FFF2-40B4-BE49-F238E27FC236}">
                <a16:creationId xmlns:a16="http://schemas.microsoft.com/office/drawing/2014/main" id="{B0A9FCBA-67D5-3916-3267-226B7595262D}"/>
              </a:ext>
            </a:extLst>
          </p:cNvPr>
          <p:cNvGraphicFramePr>
            <a:graphicFrameLocks noGrp="1"/>
          </p:cNvGraphicFramePr>
          <p:nvPr>
            <p:extLst>
              <p:ext uri="{D42A27DB-BD31-4B8C-83A1-F6EECF244321}">
                <p14:modId xmlns:p14="http://schemas.microsoft.com/office/powerpoint/2010/main" val="278021564"/>
              </p:ext>
            </p:extLst>
          </p:nvPr>
        </p:nvGraphicFramePr>
        <p:xfrm>
          <a:off x="6768750" y="3025492"/>
          <a:ext cx="5328000" cy="1670332"/>
        </p:xfrm>
        <a:graphic>
          <a:graphicData uri="http://schemas.openxmlformats.org/drawingml/2006/table">
            <a:tbl>
              <a:tblPr firstRow="1" bandRow="1">
                <a:tableStyleId>{5C22544A-7EE6-4342-B048-85BDC9FD1C3A}</a:tableStyleId>
              </a:tblPr>
              <a:tblGrid>
                <a:gridCol w="3600000">
                  <a:extLst>
                    <a:ext uri="{9D8B030D-6E8A-4147-A177-3AD203B41FA5}">
                      <a16:colId xmlns:a16="http://schemas.microsoft.com/office/drawing/2014/main" val="1113104833"/>
                    </a:ext>
                  </a:extLst>
                </a:gridCol>
                <a:gridCol w="432000">
                  <a:extLst>
                    <a:ext uri="{9D8B030D-6E8A-4147-A177-3AD203B41FA5}">
                      <a16:colId xmlns:a16="http://schemas.microsoft.com/office/drawing/2014/main" val="132264586"/>
                    </a:ext>
                  </a:extLst>
                </a:gridCol>
                <a:gridCol w="432000">
                  <a:extLst>
                    <a:ext uri="{9D8B030D-6E8A-4147-A177-3AD203B41FA5}">
                      <a16:colId xmlns:a16="http://schemas.microsoft.com/office/drawing/2014/main" val="2572766800"/>
                    </a:ext>
                  </a:extLst>
                </a:gridCol>
                <a:gridCol w="432000">
                  <a:extLst>
                    <a:ext uri="{9D8B030D-6E8A-4147-A177-3AD203B41FA5}">
                      <a16:colId xmlns:a16="http://schemas.microsoft.com/office/drawing/2014/main" val="2849574652"/>
                    </a:ext>
                  </a:extLst>
                </a:gridCol>
                <a:gridCol w="432000">
                  <a:extLst>
                    <a:ext uri="{9D8B030D-6E8A-4147-A177-3AD203B41FA5}">
                      <a16:colId xmlns:a16="http://schemas.microsoft.com/office/drawing/2014/main" val="478621999"/>
                    </a:ext>
                  </a:extLst>
                </a:gridCol>
              </a:tblGrid>
              <a:tr h="167033">
                <a:tc>
                  <a:txBody>
                    <a:bodyPr/>
                    <a:lstStyle/>
                    <a:p>
                      <a:pPr marL="0" marR="0" lvl="0" indent="0" algn="l" defTabSz="685800" rtl="0" eaLnBrk="1" fontAlgn="auto" latinLnBrk="0" hangingPunct="1">
                        <a:lnSpc>
                          <a:spcPct val="107000"/>
                        </a:lnSpc>
                        <a:spcBef>
                          <a:spcPts val="0"/>
                        </a:spcBef>
                        <a:spcAft>
                          <a:spcPts val="0"/>
                        </a:spcAft>
                        <a:buClrTx/>
                        <a:buSzTx/>
                        <a:buFontTx/>
                        <a:buNone/>
                        <a:tabLst/>
                        <a:defRPr/>
                      </a:pPr>
                      <a:r>
                        <a:rPr lang="ru-RU" sz="1050" b="1" i="0" u="none" strike="noStrike" cap="none" noProof="0" dirty="0">
                          <a:solidFill>
                            <a:srgbClr val="000000"/>
                          </a:solidFill>
                          <a:effectLst/>
                          <a:latin typeface="Arial Narrow" panose="020B0606020202030204" pitchFamily="34" charset="0"/>
                          <a:ea typeface="+mn-ea"/>
                          <a:cs typeface="+mn-cs"/>
                          <a:sym typeface="Arial"/>
                        </a:rPr>
                        <a:t>ОПТИМИСТІК СЦЕНАРИЙ</a:t>
                      </a:r>
                    </a:p>
                  </a:txBody>
                  <a:tcPr marT="0" marB="0" anchor="ctr">
                    <a:lnL w="76200" cap="flat" cmpd="sng" algn="ctr">
                      <a:noFill/>
                      <a:prstDash val="solid"/>
                      <a:round/>
                      <a:headEnd type="none" w="med" len="med"/>
                      <a:tailEnd type="none" w="med" len="med"/>
                    </a:lnL>
                    <a:lnR w="6350" cap="flat" cmpd="sng" algn="ctr">
                      <a:solidFill>
                        <a:schemeClr val="tx1"/>
                      </a:solidFill>
                      <a:prstDash val="sysDot"/>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accent3">
                        <a:lumMod val="50000"/>
                        <a:alpha val="20000"/>
                      </a:schemeClr>
                    </a:solidFill>
                  </a:tcPr>
                </a:tc>
                <a:tc>
                  <a:txBody>
                    <a:bodyPr/>
                    <a:lstStyle/>
                    <a:p>
                      <a:pPr algn="ctr" fontAlgn="ctr"/>
                      <a:r>
                        <a:rPr lang="en-US" sz="900" b="0" i="0" u="none" strike="noStrike" cap="none" dirty="0">
                          <a:solidFill>
                            <a:srgbClr val="000000"/>
                          </a:solidFill>
                          <a:effectLst/>
                          <a:latin typeface="Arial Narrow" panose="020B0606020202030204" pitchFamily="34" charset="0"/>
                          <a:ea typeface="+mn-ea"/>
                          <a:cs typeface="+mn-cs"/>
                          <a:sym typeface="Arial"/>
                        </a:rPr>
                        <a:t>Q1</a:t>
                      </a:r>
                      <a:endParaRPr lang="ru-KZ" sz="900" b="0" i="0" u="none" strike="noStrike" cap="none" dirty="0">
                        <a:solidFill>
                          <a:srgbClr val="000000"/>
                        </a:solidFill>
                        <a:effectLst/>
                        <a:latin typeface="Arial Narrow" panose="020B0606020202030204" pitchFamily="34" charset="0"/>
                        <a:ea typeface="+mn-ea"/>
                        <a:cs typeface="+mn-cs"/>
                        <a:sym typeface="Arial"/>
                      </a:endParaRPr>
                    </a:p>
                  </a:txBody>
                  <a:tcPr marL="9525" marR="9525" marT="0"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50000"/>
                        <a:alpha val="20000"/>
                      </a:schemeClr>
                    </a:solidFill>
                  </a:tcPr>
                </a:tc>
                <a:tc>
                  <a:txBody>
                    <a:bodyPr/>
                    <a:lstStyle/>
                    <a:p>
                      <a:pPr algn="ctr" fontAlgn="ctr"/>
                      <a:r>
                        <a:rPr lang="en-US" sz="900" b="0" i="0" u="none" strike="noStrike" cap="none" dirty="0">
                          <a:solidFill>
                            <a:srgbClr val="000000"/>
                          </a:solidFill>
                          <a:effectLst/>
                          <a:latin typeface="Arial Narrow" panose="020B0606020202030204" pitchFamily="34" charset="0"/>
                          <a:ea typeface="+mn-ea"/>
                          <a:cs typeface="+mn-cs"/>
                          <a:sym typeface="Arial"/>
                        </a:rPr>
                        <a:t>Q2</a:t>
                      </a:r>
                      <a:endParaRPr lang="ru-KZ" sz="900" b="0" i="0" u="none" strike="noStrike" cap="none" dirty="0">
                        <a:solidFill>
                          <a:srgbClr val="000000"/>
                        </a:solidFill>
                        <a:effectLst/>
                        <a:latin typeface="Arial Narrow" panose="020B0606020202030204" pitchFamily="34" charset="0"/>
                        <a:ea typeface="+mn-ea"/>
                        <a:cs typeface="+mn-cs"/>
                        <a:sym typeface="Arial"/>
                      </a:endParaRPr>
                    </a:p>
                  </a:txBody>
                  <a:tcPr marL="9525" marR="9525" marT="0"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3">
                        <a:lumMod val="50000"/>
                        <a:alpha val="20000"/>
                      </a:schemeClr>
                    </a:solidFill>
                  </a:tcPr>
                </a:tc>
                <a:tc>
                  <a:txBody>
                    <a:bodyPr/>
                    <a:lstStyle/>
                    <a:p>
                      <a:pPr algn="ctr" fontAlgn="ctr"/>
                      <a:r>
                        <a:rPr lang="en-US" sz="900" b="0" i="0" u="none" strike="noStrike" cap="none" dirty="0">
                          <a:solidFill>
                            <a:srgbClr val="000000"/>
                          </a:solidFill>
                          <a:effectLst/>
                          <a:latin typeface="Arial Narrow" panose="020B0606020202030204" pitchFamily="34" charset="0"/>
                          <a:ea typeface="+mn-ea"/>
                          <a:cs typeface="+mn-cs"/>
                          <a:sym typeface="Arial"/>
                        </a:rPr>
                        <a:t>Q3</a:t>
                      </a:r>
                      <a:endParaRPr lang="ru-KZ" sz="900" b="0" i="0" u="none" strike="noStrike" cap="none" dirty="0">
                        <a:solidFill>
                          <a:srgbClr val="000000"/>
                        </a:solidFill>
                        <a:effectLst/>
                        <a:latin typeface="Arial Narrow" panose="020B0606020202030204" pitchFamily="34" charset="0"/>
                        <a:ea typeface="+mn-ea"/>
                        <a:cs typeface="+mn-cs"/>
                        <a:sym typeface="Arial"/>
                      </a:endParaRPr>
                    </a:p>
                  </a:txBody>
                  <a:tcPr marL="9525" marR="9525" marT="0"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3">
                        <a:lumMod val="50000"/>
                        <a:alpha val="20000"/>
                      </a:schemeClr>
                    </a:solidFill>
                  </a:tcPr>
                </a:tc>
                <a:tc>
                  <a:txBody>
                    <a:bodyPr/>
                    <a:lstStyle/>
                    <a:p>
                      <a:pPr algn="ctr" fontAlgn="ctr"/>
                      <a:r>
                        <a:rPr lang="en-US" sz="900" b="0" i="0" u="none" strike="noStrike" cap="none" dirty="0">
                          <a:solidFill>
                            <a:srgbClr val="000000"/>
                          </a:solidFill>
                          <a:effectLst/>
                          <a:latin typeface="Arial Narrow" panose="020B0606020202030204" pitchFamily="34" charset="0"/>
                          <a:ea typeface="+mn-ea"/>
                          <a:cs typeface="+mn-cs"/>
                          <a:sym typeface="Arial"/>
                        </a:rPr>
                        <a:t>Q4</a:t>
                      </a:r>
                      <a:endParaRPr lang="ru-KZ" sz="900" b="0" i="0" u="none" strike="noStrike" cap="none" dirty="0">
                        <a:solidFill>
                          <a:srgbClr val="000000"/>
                        </a:solidFill>
                        <a:effectLst/>
                        <a:latin typeface="Arial Narrow" panose="020B0606020202030204" pitchFamily="34" charset="0"/>
                        <a:ea typeface="+mn-ea"/>
                        <a:cs typeface="+mn-cs"/>
                        <a:sym typeface="Arial"/>
                      </a:endParaRPr>
                    </a:p>
                  </a:txBody>
                  <a:tcPr marL="9525" marR="9525" marT="0" marB="0" anchor="ctr">
                    <a:lnL w="6350" cap="flat" cmpd="sng" algn="ctr">
                      <a:solidFill>
                        <a:schemeClr val="tx1"/>
                      </a:solidFill>
                      <a:prstDash val="sysDot"/>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3">
                        <a:lumMod val="50000"/>
                        <a:alpha val="20000"/>
                      </a:schemeClr>
                    </a:solidFill>
                  </a:tcPr>
                </a:tc>
                <a:extLst>
                  <a:ext uri="{0D108BD9-81ED-4DB2-BD59-A6C34878D82A}">
                    <a16:rowId xmlns:a16="http://schemas.microsoft.com/office/drawing/2014/main" val="877649079"/>
                  </a:ext>
                </a:extLst>
              </a:tr>
              <a:tr h="167033">
                <a:tc>
                  <a:txBody>
                    <a:bodyPr/>
                    <a:lstStyle/>
                    <a:p>
                      <a:pPr marL="0" marR="0" lvl="0" indent="0" algn="l" defTabSz="685800" rtl="0" eaLnBrk="1" fontAlgn="auto" latinLnBrk="0" hangingPunct="1">
                        <a:lnSpc>
                          <a:spcPct val="107000"/>
                        </a:lnSpc>
                        <a:spcBef>
                          <a:spcPts val="0"/>
                        </a:spcBef>
                        <a:spcAft>
                          <a:spcPts val="0"/>
                        </a:spcAft>
                        <a:buClrTx/>
                        <a:buSzTx/>
                        <a:buFontTx/>
                        <a:buNone/>
                        <a:tabLst/>
                        <a:defRPr/>
                      </a:pPr>
                      <a:r>
                        <a:rPr lang="ru-RU" sz="900" b="1" i="0" u="none" strike="noStrike" cap="none" noProof="0" dirty="0">
                          <a:solidFill>
                            <a:srgbClr val="000000"/>
                          </a:solidFill>
                          <a:effectLst/>
                          <a:latin typeface="Arial Narrow" panose="020B0606020202030204" pitchFamily="34" charset="0"/>
                          <a:ea typeface="+mn-ea"/>
                          <a:cs typeface="+mn-cs"/>
                          <a:sym typeface="Arial"/>
                        </a:rPr>
                        <a:t>БАРЛЫҒЫ</a:t>
                      </a:r>
                      <a:endParaRPr lang="ru-RU" sz="800" b="1" i="0" u="none" strike="noStrike" cap="none" noProof="0" dirty="0">
                        <a:solidFill>
                          <a:srgbClr val="000000"/>
                        </a:solidFill>
                        <a:effectLst/>
                        <a:latin typeface="Arial Narrow" panose="020B0606020202030204" pitchFamily="34" charset="0"/>
                        <a:ea typeface="+mn-ea"/>
                        <a:cs typeface="+mn-cs"/>
                        <a:sym typeface="Arial"/>
                      </a:endParaRPr>
                    </a:p>
                  </a:txBody>
                  <a:tcPr marT="0" marB="0" anchor="ctr">
                    <a:lnL w="76200" cap="flat" cmpd="sng" algn="ctr">
                      <a:noFill/>
                      <a:prstDash val="solid"/>
                      <a:round/>
                      <a:headEnd type="none" w="med" len="med"/>
                      <a:tailEnd type="none" w="med" len="med"/>
                    </a:lnL>
                    <a:lnR w="6350" cap="flat" cmpd="sng" algn="ctr">
                      <a:solidFill>
                        <a:schemeClr val="tx1"/>
                      </a:solidFill>
                      <a:prstDash val="sysDot"/>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accent3">
                        <a:lumMod val="50000"/>
                        <a:alpha val="20000"/>
                      </a:schemeClr>
                    </a:solidFill>
                  </a:tcPr>
                </a:tc>
                <a:tc>
                  <a:txBody>
                    <a:bodyPr/>
                    <a:lstStyle/>
                    <a:p>
                      <a:pPr algn="ctr" fontAlgn="ctr"/>
                      <a:r>
                        <a:rPr lang="ru-RU" sz="900" b="1" i="0" u="none" strike="noStrike" cap="none" dirty="0">
                          <a:solidFill>
                            <a:srgbClr val="000000"/>
                          </a:solidFill>
                          <a:effectLst/>
                          <a:latin typeface="Arial Narrow" panose="020B0606020202030204" pitchFamily="34" charset="0"/>
                          <a:ea typeface="+mn-ea"/>
                          <a:cs typeface="+mn-cs"/>
                          <a:sym typeface="Arial"/>
                        </a:rPr>
                        <a:t> 8 912</a:t>
                      </a:r>
                      <a:endParaRPr lang="ru-KZ" sz="900" b="1" i="0" u="none" strike="noStrike" cap="none" dirty="0">
                        <a:solidFill>
                          <a:srgbClr val="000000"/>
                        </a:solidFill>
                        <a:effectLst/>
                        <a:latin typeface="Arial Narrow" panose="020B0606020202030204" pitchFamily="34" charset="0"/>
                        <a:ea typeface="+mn-ea"/>
                        <a:cs typeface="+mn-cs"/>
                        <a:sym typeface="Arial"/>
                      </a:endParaRPr>
                    </a:p>
                  </a:txBody>
                  <a:tcPr marL="9525" marR="9525" marT="0"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50000"/>
                        <a:alpha val="20000"/>
                      </a:schemeClr>
                    </a:solidFill>
                  </a:tcPr>
                </a:tc>
                <a:tc>
                  <a:txBody>
                    <a:bodyPr/>
                    <a:lstStyle/>
                    <a:p>
                      <a:pPr algn="ctr" fontAlgn="ctr"/>
                      <a:r>
                        <a:rPr lang="ru-RU" sz="900" b="1" i="0" u="none" strike="noStrike" cap="none" dirty="0">
                          <a:solidFill>
                            <a:srgbClr val="000000"/>
                          </a:solidFill>
                          <a:effectLst/>
                          <a:latin typeface="Arial Narrow" panose="020B0606020202030204" pitchFamily="34" charset="0"/>
                          <a:ea typeface="+mn-ea"/>
                          <a:cs typeface="+mn-cs"/>
                          <a:sym typeface="Arial"/>
                        </a:rPr>
                        <a:t>13 471</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3">
                        <a:lumMod val="50000"/>
                        <a:alpha val="20000"/>
                      </a:schemeClr>
                    </a:solidFill>
                  </a:tcPr>
                </a:tc>
                <a:tc>
                  <a:txBody>
                    <a:bodyPr/>
                    <a:lstStyle/>
                    <a:p>
                      <a:pPr algn="ctr" fontAlgn="ctr"/>
                      <a:r>
                        <a:rPr lang="ru-RU" sz="900" b="1" i="0" u="none" strike="noStrike" cap="none" dirty="0">
                          <a:solidFill>
                            <a:srgbClr val="000000"/>
                          </a:solidFill>
                          <a:effectLst/>
                          <a:latin typeface="Arial Narrow" panose="020B0606020202030204" pitchFamily="34" charset="0"/>
                          <a:ea typeface="+mn-ea"/>
                          <a:cs typeface="+mn-cs"/>
                          <a:sym typeface="Arial"/>
                        </a:rPr>
                        <a:t>19 719</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3">
                        <a:lumMod val="50000"/>
                        <a:alpha val="20000"/>
                      </a:schemeClr>
                    </a:solidFill>
                  </a:tcPr>
                </a:tc>
                <a:tc>
                  <a:txBody>
                    <a:bodyPr/>
                    <a:lstStyle/>
                    <a:p>
                      <a:pPr algn="ctr" fontAlgn="ctr"/>
                      <a:r>
                        <a:rPr lang="ru-RU" sz="900" b="1" i="0" u="none" strike="noStrike" cap="none" dirty="0">
                          <a:solidFill>
                            <a:srgbClr val="000000"/>
                          </a:solidFill>
                          <a:effectLst/>
                          <a:latin typeface="Arial Narrow" panose="020B0606020202030204" pitchFamily="34" charset="0"/>
                          <a:ea typeface="+mn-ea"/>
                          <a:cs typeface="+mn-cs"/>
                          <a:sym typeface="Arial"/>
                        </a:rPr>
                        <a:t>21 782</a:t>
                      </a:r>
                    </a:p>
                  </a:txBody>
                  <a:tcPr marL="9525" marR="9525" marT="9525" marB="0" anchor="ctr">
                    <a:lnL w="6350" cap="flat" cmpd="sng" algn="ctr">
                      <a:solidFill>
                        <a:schemeClr val="tx1"/>
                      </a:solidFill>
                      <a:prstDash val="sysDot"/>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3">
                        <a:lumMod val="50000"/>
                        <a:alpha val="20000"/>
                      </a:schemeClr>
                    </a:solidFill>
                  </a:tcPr>
                </a:tc>
                <a:extLst>
                  <a:ext uri="{0D108BD9-81ED-4DB2-BD59-A6C34878D82A}">
                    <a16:rowId xmlns:a16="http://schemas.microsoft.com/office/drawing/2014/main" val="1602871338"/>
                  </a:ext>
                </a:extLst>
              </a:tr>
              <a:tr h="148474">
                <a:tc>
                  <a:txBody>
                    <a:bodyPr/>
                    <a:lstStyle/>
                    <a:p>
                      <a:pPr marL="72000" algn="l" fontAlgn="b"/>
                      <a:r>
                        <a:rPr lang="ru-RU" sz="800" b="0" i="0" u="none" strike="noStrike" cap="none" dirty="0">
                          <a:solidFill>
                            <a:srgbClr val="000000"/>
                          </a:solidFill>
                          <a:effectLst/>
                          <a:latin typeface="Arial Narrow" panose="020B0606020202030204" pitchFamily="34" charset="0"/>
                          <a:ea typeface="+mn-ea"/>
                          <a:cs typeface="+mn-cs"/>
                          <a:sym typeface="Arial"/>
                        </a:rPr>
                        <a:t>БАСШЫЛАР ЖӘНЕ МЕМЛЕКЕТТІК ҚЫЗМЕТШІЛЕР</a:t>
                      </a:r>
                    </a:p>
                  </a:txBody>
                  <a:tcPr marL="9525" marR="9525" marT="0" marB="0" anchor="ctr">
                    <a:lnL w="76200" cap="flat" cmpd="sng" algn="ctr">
                      <a:noFill/>
                      <a:prstDash val="solid"/>
                      <a:round/>
                      <a:headEnd type="none" w="med" len="med"/>
                      <a:tailEnd type="none" w="med" len="med"/>
                    </a:lnL>
                    <a:lnR w="6350" cap="flat" cmpd="sng" algn="ctr">
                      <a:solidFill>
                        <a:schemeClr val="tx1"/>
                      </a:solidFill>
                      <a:prstDash val="sysDot"/>
                      <a:round/>
                      <a:headEnd type="none" w="med" len="med"/>
                      <a:tailEnd type="none" w="med" len="med"/>
                    </a:lnR>
                    <a:lnT w="12700" cap="flat" cmpd="sng" algn="ctr">
                      <a:solidFill>
                        <a:schemeClr val="tx1"/>
                      </a:solidFill>
                      <a:prstDash val="solid"/>
                      <a:round/>
                      <a:headEnd type="none" w="med" len="med"/>
                      <a:tailEnd type="none" w="med" len="med"/>
                    </a:lnT>
                    <a:lnB w="6350" cap="flat" cmpd="sng" algn="ctr">
                      <a:solidFill>
                        <a:schemeClr val="tx1"/>
                      </a:solidFill>
                      <a:prstDash val="sysDot"/>
                      <a:round/>
                      <a:headEnd type="none" w="med" len="med"/>
                      <a:tailEnd type="none" w="med" len="med"/>
                    </a:lnB>
                    <a:noFill/>
                  </a:tcPr>
                </a:tc>
                <a:tc>
                  <a:txBody>
                    <a:bodyPr/>
                    <a:lstStyle/>
                    <a:p>
                      <a:pPr algn="ctr" fontAlgn="ctr"/>
                      <a:r>
                        <a:rPr lang="ru-RU" sz="800" b="0" i="0" u="none" strike="noStrike">
                          <a:solidFill>
                            <a:srgbClr val="000000"/>
                          </a:solidFill>
                          <a:effectLst/>
                          <a:latin typeface="Arial Narrow" panose="020B0606020202030204" pitchFamily="34" charset="0"/>
                        </a:rPr>
                        <a:t>359</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12700" cap="flat" cmpd="sng" algn="ctr">
                      <a:solidFill>
                        <a:schemeClr val="tx1"/>
                      </a:solidFill>
                      <a:prstDash val="solid"/>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ru-RU" sz="800" b="0" i="0" u="none" strike="noStrike" dirty="0">
                          <a:solidFill>
                            <a:srgbClr val="000000"/>
                          </a:solidFill>
                          <a:effectLst/>
                          <a:latin typeface="Arial Narrow" panose="020B0606020202030204" pitchFamily="34" charset="0"/>
                        </a:rPr>
                        <a:t>345</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12700" cap="flat" cmpd="sng" algn="ctr">
                      <a:solidFill>
                        <a:schemeClr val="tx1"/>
                      </a:solidFill>
                      <a:prstDash val="solid"/>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ru-RU" sz="800" b="0" i="0" u="none" strike="noStrike">
                          <a:solidFill>
                            <a:srgbClr val="000000"/>
                          </a:solidFill>
                          <a:effectLst/>
                          <a:latin typeface="Arial Narrow" panose="020B0606020202030204" pitchFamily="34" charset="0"/>
                        </a:rPr>
                        <a:t>369</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12700" cap="flat" cmpd="sng" algn="ctr">
                      <a:solidFill>
                        <a:schemeClr val="tx1"/>
                      </a:solidFill>
                      <a:prstDash val="solid"/>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ru-RU" sz="800" b="0" i="0" u="none" strike="noStrike">
                          <a:solidFill>
                            <a:srgbClr val="000000"/>
                          </a:solidFill>
                          <a:effectLst/>
                          <a:latin typeface="Arial Narrow" panose="020B0606020202030204" pitchFamily="34" charset="0"/>
                        </a:rPr>
                        <a:t>439</a:t>
                      </a:r>
                    </a:p>
                  </a:txBody>
                  <a:tcPr marL="9525" marR="9525" marT="9525" marB="0" anchor="ctr">
                    <a:lnL w="6350" cap="flat" cmpd="sng" algn="ctr">
                      <a:solidFill>
                        <a:schemeClr val="tx1"/>
                      </a:solidFill>
                      <a:prstDash val="sysDot"/>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052355308"/>
                  </a:ext>
                </a:extLst>
              </a:tr>
              <a:tr h="148474">
                <a:tc>
                  <a:txBody>
                    <a:bodyPr/>
                    <a:lstStyle/>
                    <a:p>
                      <a:pPr marL="72000" algn="l" fontAlgn="b"/>
                      <a:r>
                        <a:rPr lang="ru-RU" sz="800" b="0" i="0" u="none" strike="noStrike" cap="none" dirty="0">
                          <a:solidFill>
                            <a:srgbClr val="000000"/>
                          </a:solidFill>
                          <a:effectLst/>
                          <a:latin typeface="Arial Narrow" panose="020B0606020202030204" pitchFamily="34" charset="0"/>
                          <a:ea typeface="+mn-ea"/>
                          <a:cs typeface="+mn-cs"/>
                          <a:sym typeface="Arial"/>
                        </a:rPr>
                        <a:t>КӘСІБИ МАМАНДАР</a:t>
                      </a:r>
                    </a:p>
                  </a:txBody>
                  <a:tcPr marL="9525" marR="9525" marT="0" marB="0" anchor="ctr">
                    <a:lnL w="76200" cap="flat" cmpd="sng" algn="ctr">
                      <a:noFill/>
                      <a:prstDash val="solid"/>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solidFill>
                      <a:schemeClr val="accent3">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2 285</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2 093</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solidFill>
                      <a:schemeClr val="accent3">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1 835</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solidFill>
                      <a:schemeClr val="accent3">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4 083</a:t>
                      </a:r>
                    </a:p>
                  </a:txBody>
                  <a:tcPr marL="9525" marR="9525" marT="9525" marB="0" anchor="ctr">
                    <a:lnL w="6350" cap="flat" cmpd="sng" algn="ctr">
                      <a:solidFill>
                        <a:schemeClr val="tx1"/>
                      </a:solidFill>
                      <a:prstDash val="sysDot"/>
                      <a:round/>
                      <a:headEnd type="none" w="med" len="med"/>
                      <a:tailEnd type="none" w="med" len="med"/>
                    </a:lnL>
                    <a:lnR w="12700" cap="flat" cmpd="sng" algn="ctr">
                      <a:noFill/>
                      <a:prstDash val="solid"/>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solidFill>
                      <a:schemeClr val="accent3">
                        <a:lumMod val="50000"/>
                        <a:alpha val="20000"/>
                      </a:schemeClr>
                    </a:solidFill>
                  </a:tcPr>
                </a:tc>
                <a:extLst>
                  <a:ext uri="{0D108BD9-81ED-4DB2-BD59-A6C34878D82A}">
                    <a16:rowId xmlns:a16="http://schemas.microsoft.com/office/drawing/2014/main" val="4077338817"/>
                  </a:ext>
                </a:extLst>
              </a:tr>
              <a:tr h="148474">
                <a:tc>
                  <a:txBody>
                    <a:bodyPr/>
                    <a:lstStyle/>
                    <a:p>
                      <a:pPr marL="72000" algn="l" fontAlgn="b"/>
                      <a:r>
                        <a:rPr lang="ru-RU" sz="800" b="0" i="0" u="none" strike="noStrike" cap="none" dirty="0">
                          <a:solidFill>
                            <a:srgbClr val="000000"/>
                          </a:solidFill>
                          <a:effectLst/>
                          <a:latin typeface="Arial Narrow" panose="020B0606020202030204" pitchFamily="34" charset="0"/>
                          <a:ea typeface="+mn-ea"/>
                          <a:cs typeface="+mn-cs"/>
                          <a:sym typeface="Arial"/>
                        </a:rPr>
                        <a:t>ТЕХНИК МАМАНДАР ЖӘНЕ БАСҚА ДА КӘСІБИ КӨМЕКШІ ПЕРСОНАЛ</a:t>
                      </a:r>
                    </a:p>
                  </a:txBody>
                  <a:tcPr marL="9525" marR="9525" marT="0" marB="0" anchor="ctr">
                    <a:lnL w="76200" cap="flat" cmpd="sng" algn="ctr">
                      <a:noFill/>
                      <a:prstDash val="solid"/>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noFill/>
                  </a:tcPr>
                </a:tc>
                <a:tc>
                  <a:txBody>
                    <a:bodyPr/>
                    <a:lstStyle/>
                    <a:p>
                      <a:pPr algn="ctr" fontAlgn="ctr"/>
                      <a:r>
                        <a:rPr lang="ru-RU" sz="800" b="0" i="0" u="none" strike="noStrike">
                          <a:solidFill>
                            <a:srgbClr val="000000"/>
                          </a:solidFill>
                          <a:effectLst/>
                          <a:latin typeface="Arial Narrow" panose="020B0606020202030204" pitchFamily="34" charset="0"/>
                        </a:rPr>
                        <a:t>944</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ru-RU" sz="800" b="0" i="0" u="none" strike="noStrike">
                          <a:solidFill>
                            <a:srgbClr val="000000"/>
                          </a:solidFill>
                          <a:effectLst/>
                          <a:latin typeface="Arial Narrow" panose="020B0606020202030204" pitchFamily="34" charset="0"/>
                        </a:rPr>
                        <a:t>854</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ru-RU" sz="800" b="0" i="0" u="none" strike="noStrike">
                          <a:solidFill>
                            <a:srgbClr val="000000"/>
                          </a:solidFill>
                          <a:effectLst/>
                          <a:latin typeface="Arial Narrow" panose="020B0606020202030204" pitchFamily="34" charset="0"/>
                        </a:rPr>
                        <a:t>934</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ru-RU" sz="800" b="0" i="0" u="none" strike="noStrike">
                          <a:solidFill>
                            <a:srgbClr val="000000"/>
                          </a:solidFill>
                          <a:effectLst/>
                          <a:latin typeface="Arial Narrow" panose="020B0606020202030204" pitchFamily="34" charset="0"/>
                        </a:rPr>
                        <a:t>1 201</a:t>
                      </a:r>
                    </a:p>
                  </a:txBody>
                  <a:tcPr marL="9525" marR="9525" marT="9525" marB="0" anchor="ctr">
                    <a:lnL w="6350" cap="flat" cmpd="sng" algn="ctr">
                      <a:solidFill>
                        <a:schemeClr val="tx1"/>
                      </a:solidFill>
                      <a:prstDash val="sysDot"/>
                      <a:round/>
                      <a:headEnd type="none" w="med" len="med"/>
                      <a:tailEnd type="none" w="med" len="med"/>
                    </a:lnL>
                    <a:lnR w="12700" cap="flat" cmpd="sng" algn="ctr">
                      <a:noFill/>
                      <a:prstDash val="solid"/>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500228116"/>
                  </a:ext>
                </a:extLst>
              </a:tr>
              <a:tr h="148474">
                <a:tc>
                  <a:txBody>
                    <a:bodyPr/>
                    <a:lstStyle/>
                    <a:p>
                      <a:pPr marL="72000" algn="l" fontAlgn="b"/>
                      <a:r>
                        <a:rPr lang="ru-RU" sz="800" b="0" i="0" u="none" strike="noStrike" cap="none" dirty="0">
                          <a:solidFill>
                            <a:srgbClr val="000000"/>
                          </a:solidFill>
                          <a:effectLst/>
                          <a:latin typeface="Arial Narrow" panose="020B0606020202030204" pitchFamily="34" charset="0"/>
                          <a:ea typeface="+mn-ea"/>
                          <a:cs typeface="+mn-cs"/>
                          <a:sym typeface="Arial"/>
                        </a:rPr>
                        <a:t>ӘКІМШІЛЕНДІРУ САЛАСЫНДАҒЫ ҚЫЗМЕТШІЛЕР</a:t>
                      </a:r>
                    </a:p>
                  </a:txBody>
                  <a:tcPr marL="9525" marR="9525" marT="0" marB="0" anchor="ctr">
                    <a:lnL w="76200" cap="flat" cmpd="sng" algn="ctr">
                      <a:noFill/>
                      <a:prstDash val="solid"/>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solidFill>
                      <a:schemeClr val="accent3">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366</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307</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solidFill>
                      <a:schemeClr val="accent3">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326</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solidFill>
                      <a:schemeClr val="accent3">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410</a:t>
                      </a:r>
                    </a:p>
                  </a:txBody>
                  <a:tcPr marL="9525" marR="9525" marT="9525" marB="0" anchor="ctr">
                    <a:lnL w="6350" cap="flat" cmpd="sng" algn="ctr">
                      <a:solidFill>
                        <a:schemeClr val="tx1"/>
                      </a:solidFill>
                      <a:prstDash val="sysDot"/>
                      <a:round/>
                      <a:headEnd type="none" w="med" len="med"/>
                      <a:tailEnd type="none" w="med" len="med"/>
                    </a:lnL>
                    <a:lnR w="12700" cap="flat" cmpd="sng" algn="ctr">
                      <a:noFill/>
                      <a:prstDash val="solid"/>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solidFill>
                      <a:schemeClr val="accent3">
                        <a:lumMod val="50000"/>
                        <a:alpha val="20000"/>
                      </a:schemeClr>
                    </a:solidFill>
                  </a:tcPr>
                </a:tc>
                <a:extLst>
                  <a:ext uri="{0D108BD9-81ED-4DB2-BD59-A6C34878D82A}">
                    <a16:rowId xmlns:a16="http://schemas.microsoft.com/office/drawing/2014/main" val="1221627480"/>
                  </a:ext>
                </a:extLst>
              </a:tr>
              <a:tr h="148474">
                <a:tc>
                  <a:txBody>
                    <a:bodyPr/>
                    <a:lstStyle/>
                    <a:p>
                      <a:pPr marL="72000" algn="l" fontAlgn="b"/>
                      <a:r>
                        <a:rPr lang="ru-RU" sz="800" b="0" i="0" u="none" strike="noStrike" cap="none" dirty="0">
                          <a:solidFill>
                            <a:srgbClr val="000000"/>
                          </a:solidFill>
                          <a:effectLst/>
                          <a:latin typeface="Arial Narrow" panose="020B0606020202030204" pitchFamily="34" charset="0"/>
                          <a:ea typeface="+mn-ea"/>
                          <a:cs typeface="+mn-cs"/>
                          <a:sym typeface="Arial"/>
                        </a:rPr>
                        <a:t>ҚЫЗМЕТ КӨРСЕТУ ЖӘНЕ САУДА САЛАСЫНЫҢ ЖҰМЫСКЕРЛЕРІ</a:t>
                      </a:r>
                    </a:p>
                  </a:txBody>
                  <a:tcPr marL="9525" marR="9525" marT="0" marB="0" anchor="ctr">
                    <a:lnL w="76200" cap="flat" cmpd="sng" algn="ctr">
                      <a:noFill/>
                      <a:prstDash val="solid"/>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noFill/>
                  </a:tcPr>
                </a:tc>
                <a:tc>
                  <a:txBody>
                    <a:bodyPr/>
                    <a:lstStyle/>
                    <a:p>
                      <a:pPr algn="ctr" fontAlgn="ctr"/>
                      <a:r>
                        <a:rPr lang="ru-RU" sz="800" b="0" i="0" u="none" strike="noStrike">
                          <a:solidFill>
                            <a:srgbClr val="000000"/>
                          </a:solidFill>
                          <a:effectLst/>
                          <a:latin typeface="Arial Narrow" panose="020B0606020202030204" pitchFamily="34" charset="0"/>
                        </a:rPr>
                        <a:t>1 028</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ru-RU" sz="800" b="0" i="0" u="none" strike="noStrike">
                          <a:solidFill>
                            <a:srgbClr val="000000"/>
                          </a:solidFill>
                          <a:effectLst/>
                          <a:latin typeface="Arial Narrow" panose="020B0606020202030204" pitchFamily="34" charset="0"/>
                        </a:rPr>
                        <a:t>1 418</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ru-RU" sz="800" b="0" i="0" u="none" strike="noStrike">
                          <a:solidFill>
                            <a:srgbClr val="000000"/>
                          </a:solidFill>
                          <a:effectLst/>
                          <a:latin typeface="Arial Narrow" panose="020B0606020202030204" pitchFamily="34" charset="0"/>
                        </a:rPr>
                        <a:t>1 712</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ru-RU" sz="800" b="0" i="0" u="none" strike="noStrike">
                          <a:solidFill>
                            <a:srgbClr val="000000"/>
                          </a:solidFill>
                          <a:effectLst/>
                          <a:latin typeface="Arial Narrow" panose="020B0606020202030204" pitchFamily="34" charset="0"/>
                        </a:rPr>
                        <a:t>2 135</a:t>
                      </a:r>
                    </a:p>
                  </a:txBody>
                  <a:tcPr marL="9525" marR="9525" marT="9525" marB="0" anchor="ctr">
                    <a:lnL w="6350" cap="flat" cmpd="sng" algn="ctr">
                      <a:solidFill>
                        <a:schemeClr val="tx1"/>
                      </a:solidFill>
                      <a:prstDash val="sysDot"/>
                      <a:round/>
                      <a:headEnd type="none" w="med" len="med"/>
                      <a:tailEnd type="none" w="med" len="med"/>
                    </a:lnL>
                    <a:lnR w="12700" cap="flat" cmpd="sng" algn="ctr">
                      <a:noFill/>
                      <a:prstDash val="solid"/>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182707914"/>
                  </a:ext>
                </a:extLst>
              </a:tr>
              <a:tr h="148474">
                <a:tc>
                  <a:txBody>
                    <a:bodyPr/>
                    <a:lstStyle/>
                    <a:p>
                      <a:pPr marL="72000" algn="l" fontAlgn="b"/>
                      <a:r>
                        <a:rPr lang="ru-RU" sz="800" b="0" i="0" u="none" strike="noStrike" cap="none" dirty="0">
                          <a:solidFill>
                            <a:srgbClr val="000000"/>
                          </a:solidFill>
                          <a:effectLst/>
                          <a:latin typeface="Arial Narrow" panose="020B0606020202030204" pitchFamily="34" charset="0"/>
                          <a:ea typeface="+mn-ea"/>
                          <a:cs typeface="+mn-cs"/>
                          <a:sym typeface="Arial"/>
                        </a:rPr>
                        <a:t>ФЕРМЕР Ж/Е АУЫЛ/ОРМАН, БАЛЫҚ ШАРУА-ЫҢ Ж/Е БАЛЫҚ АУЛАУ ЖҰМЫС-РЫ</a:t>
                      </a:r>
                    </a:p>
                  </a:txBody>
                  <a:tcPr marL="9525" marR="9525" marT="0" marB="0" anchor="ctr">
                    <a:lnL w="76200" cap="flat" cmpd="sng" algn="ctr">
                      <a:noFill/>
                      <a:prstDash val="solid"/>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solidFill>
                      <a:schemeClr val="accent3">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36</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188</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solidFill>
                      <a:schemeClr val="accent3">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327</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solidFill>
                      <a:schemeClr val="accent3">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306</a:t>
                      </a:r>
                    </a:p>
                  </a:txBody>
                  <a:tcPr marL="9525" marR="9525" marT="9525" marB="0" anchor="ctr">
                    <a:lnL w="6350" cap="flat" cmpd="sng" algn="ctr">
                      <a:solidFill>
                        <a:schemeClr val="tx1"/>
                      </a:solidFill>
                      <a:prstDash val="sysDot"/>
                      <a:round/>
                      <a:headEnd type="none" w="med" len="med"/>
                      <a:tailEnd type="none" w="med" len="med"/>
                    </a:lnL>
                    <a:lnR w="12700" cap="flat" cmpd="sng" algn="ctr">
                      <a:noFill/>
                      <a:prstDash val="solid"/>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solidFill>
                      <a:schemeClr val="accent3">
                        <a:lumMod val="50000"/>
                        <a:alpha val="20000"/>
                      </a:schemeClr>
                    </a:solidFill>
                  </a:tcPr>
                </a:tc>
                <a:extLst>
                  <a:ext uri="{0D108BD9-81ED-4DB2-BD59-A6C34878D82A}">
                    <a16:rowId xmlns:a16="http://schemas.microsoft.com/office/drawing/2014/main" val="3434696259"/>
                  </a:ext>
                </a:extLst>
              </a:tr>
              <a:tr h="148474">
                <a:tc>
                  <a:txBody>
                    <a:bodyPr/>
                    <a:lstStyle/>
                    <a:p>
                      <a:pPr marL="72000" algn="l" fontAlgn="b"/>
                      <a:r>
                        <a:rPr lang="ru-RU" sz="800" b="0" i="0" u="none" strike="noStrike" cap="none" dirty="0">
                          <a:solidFill>
                            <a:srgbClr val="000000"/>
                          </a:solidFill>
                          <a:effectLst/>
                          <a:latin typeface="Arial Narrow" panose="020B0606020202030204" pitchFamily="34" charset="0"/>
                          <a:ea typeface="+mn-ea"/>
                          <a:cs typeface="+mn-cs"/>
                          <a:sym typeface="Arial"/>
                        </a:rPr>
                        <a:t>ӨНЕРКӘСІП, ҚҰРЫЛЫС, КӨЛІК Ж/Е БАСҚА ТЕКТЕС ЖҰМЫСШЫЛАРЫ</a:t>
                      </a:r>
                    </a:p>
                  </a:txBody>
                  <a:tcPr marL="9525" marR="9525" marT="0" marB="0" anchor="ctr">
                    <a:lnL w="76200" cap="flat" cmpd="sng" algn="ctr">
                      <a:noFill/>
                      <a:prstDash val="solid"/>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noFill/>
                  </a:tcPr>
                </a:tc>
                <a:tc>
                  <a:txBody>
                    <a:bodyPr/>
                    <a:lstStyle/>
                    <a:p>
                      <a:pPr algn="ctr" fontAlgn="ctr"/>
                      <a:r>
                        <a:rPr lang="ru-RU" sz="800" b="0" i="0" u="none" strike="noStrike">
                          <a:solidFill>
                            <a:srgbClr val="000000"/>
                          </a:solidFill>
                          <a:effectLst/>
                          <a:latin typeface="Arial Narrow" panose="020B0606020202030204" pitchFamily="34" charset="0"/>
                        </a:rPr>
                        <a:t>896</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ru-RU" sz="800" b="0" i="0" u="none" strike="noStrike">
                          <a:solidFill>
                            <a:srgbClr val="000000"/>
                          </a:solidFill>
                          <a:effectLst/>
                          <a:latin typeface="Arial Narrow" panose="020B0606020202030204" pitchFamily="34" charset="0"/>
                        </a:rPr>
                        <a:t>1 633</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ru-RU" sz="800" b="0" i="0" u="none" strike="noStrike">
                          <a:solidFill>
                            <a:srgbClr val="000000"/>
                          </a:solidFill>
                          <a:effectLst/>
                          <a:latin typeface="Arial Narrow" panose="020B0606020202030204" pitchFamily="34" charset="0"/>
                        </a:rPr>
                        <a:t>2 691</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ru-RU" sz="800" b="0" i="0" u="none" strike="noStrike">
                          <a:solidFill>
                            <a:srgbClr val="000000"/>
                          </a:solidFill>
                          <a:effectLst/>
                          <a:latin typeface="Arial Narrow" panose="020B0606020202030204" pitchFamily="34" charset="0"/>
                        </a:rPr>
                        <a:t>2 437</a:t>
                      </a:r>
                    </a:p>
                  </a:txBody>
                  <a:tcPr marL="9525" marR="9525" marT="9525" marB="0" anchor="ctr">
                    <a:lnL w="6350" cap="flat" cmpd="sng" algn="ctr">
                      <a:solidFill>
                        <a:schemeClr val="tx1"/>
                      </a:solidFill>
                      <a:prstDash val="sysDot"/>
                      <a:round/>
                      <a:headEnd type="none" w="med" len="med"/>
                      <a:tailEnd type="none" w="med" len="med"/>
                    </a:lnL>
                    <a:lnR w="12700" cap="flat" cmpd="sng" algn="ctr">
                      <a:noFill/>
                      <a:prstDash val="solid"/>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033135677"/>
                  </a:ext>
                </a:extLst>
              </a:tr>
              <a:tr h="148474">
                <a:tc>
                  <a:txBody>
                    <a:bodyPr/>
                    <a:lstStyle/>
                    <a:p>
                      <a:pPr marL="72000" algn="l" fontAlgn="b"/>
                      <a:r>
                        <a:rPr lang="ru-RU" sz="800" b="0" i="0" u="none" strike="noStrike" cap="none" dirty="0">
                          <a:solidFill>
                            <a:srgbClr val="000000"/>
                          </a:solidFill>
                          <a:effectLst/>
                          <a:latin typeface="Arial Narrow" panose="020B0606020202030204" pitchFamily="34" charset="0"/>
                          <a:ea typeface="+mn-ea"/>
                          <a:cs typeface="+mn-cs"/>
                          <a:sym typeface="Arial"/>
                        </a:rPr>
                        <a:t>ӨНДІРІСТІК ЖАБДЫҚ ОПЕРАТОРЛАРЫ, ҚҰРАСТЫРУШЫЛАРЫ Ж/Е ЖҮРГІЗУШІЛЕРІ</a:t>
                      </a:r>
                    </a:p>
                  </a:txBody>
                  <a:tcPr marL="9525" marR="9525" marT="0" marB="0" anchor="ctr">
                    <a:lnL w="76200" cap="flat" cmpd="sng" algn="ctr">
                      <a:noFill/>
                      <a:prstDash val="solid"/>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solidFill>
                      <a:schemeClr val="accent3">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1 032</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1 152</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solidFill>
                      <a:schemeClr val="accent3">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1 616</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solidFill>
                      <a:schemeClr val="accent3">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1 843</a:t>
                      </a:r>
                    </a:p>
                  </a:txBody>
                  <a:tcPr marL="9525" marR="9525" marT="9525" marB="0" anchor="ctr">
                    <a:lnL w="6350" cap="flat" cmpd="sng" algn="ctr">
                      <a:solidFill>
                        <a:schemeClr val="tx1"/>
                      </a:solidFill>
                      <a:prstDash val="sysDot"/>
                      <a:round/>
                      <a:headEnd type="none" w="med" len="med"/>
                      <a:tailEnd type="none" w="med" len="med"/>
                    </a:lnL>
                    <a:lnR w="12700" cap="flat" cmpd="sng" algn="ctr">
                      <a:noFill/>
                      <a:prstDash val="solid"/>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solidFill>
                      <a:schemeClr val="accent3">
                        <a:lumMod val="50000"/>
                        <a:alpha val="20000"/>
                      </a:schemeClr>
                    </a:solidFill>
                  </a:tcPr>
                </a:tc>
                <a:extLst>
                  <a:ext uri="{0D108BD9-81ED-4DB2-BD59-A6C34878D82A}">
                    <a16:rowId xmlns:a16="http://schemas.microsoft.com/office/drawing/2014/main" val="3877348172"/>
                  </a:ext>
                </a:extLst>
              </a:tr>
              <a:tr h="148474">
                <a:tc>
                  <a:txBody>
                    <a:bodyPr/>
                    <a:lstStyle/>
                    <a:p>
                      <a:pPr marL="72000" algn="l" fontAlgn="b"/>
                      <a:r>
                        <a:rPr lang="ru-RU" sz="800" b="0" i="0" u="none" strike="noStrike" cap="none" dirty="0">
                          <a:solidFill>
                            <a:srgbClr val="000000"/>
                          </a:solidFill>
                          <a:effectLst/>
                          <a:latin typeface="Arial Narrow" panose="020B0606020202030204" pitchFamily="34" charset="0"/>
                          <a:ea typeface="+mn-ea"/>
                          <a:cs typeface="+mn-cs"/>
                          <a:sym typeface="Arial"/>
                        </a:rPr>
                        <a:t>БІЛІКТІЛІГІ ЖОҚ ЖҰМЫСШЫЛАР</a:t>
                      </a:r>
                    </a:p>
                  </a:txBody>
                  <a:tcPr marL="9525" marR="9525" marT="0" marB="0" anchor="ctr">
                    <a:lnL w="76200" cap="flat" cmpd="sng" algn="ctr">
                      <a:noFill/>
                      <a:prstDash val="solid"/>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noFill/>
                  </a:tcPr>
                </a:tc>
                <a:tc>
                  <a:txBody>
                    <a:bodyPr/>
                    <a:lstStyle/>
                    <a:p>
                      <a:pPr algn="ctr" fontAlgn="ctr"/>
                      <a:r>
                        <a:rPr lang="ru-RU" sz="800" b="0" i="0" u="none" strike="noStrike" dirty="0">
                          <a:solidFill>
                            <a:srgbClr val="000000"/>
                          </a:solidFill>
                          <a:effectLst/>
                          <a:latin typeface="Arial Narrow" panose="020B0606020202030204" pitchFamily="34" charset="0"/>
                        </a:rPr>
                        <a:t>1 966</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ru-RU" sz="800" b="0" i="0" u="none" strike="noStrike">
                          <a:solidFill>
                            <a:srgbClr val="000000"/>
                          </a:solidFill>
                          <a:effectLst/>
                          <a:latin typeface="Arial Narrow" panose="020B0606020202030204" pitchFamily="34" charset="0"/>
                        </a:rPr>
                        <a:t>5 481</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ru-RU" sz="800" b="0" i="0" u="none" strike="noStrike">
                          <a:solidFill>
                            <a:srgbClr val="000000"/>
                          </a:solidFill>
                          <a:effectLst/>
                          <a:latin typeface="Arial Narrow" panose="020B0606020202030204" pitchFamily="34" charset="0"/>
                        </a:rPr>
                        <a:t>9 909</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ru-RU" sz="800" b="0" i="0" u="none" strike="noStrike" dirty="0">
                          <a:solidFill>
                            <a:srgbClr val="000000"/>
                          </a:solidFill>
                          <a:effectLst/>
                          <a:latin typeface="Arial Narrow" panose="020B0606020202030204" pitchFamily="34" charset="0"/>
                        </a:rPr>
                        <a:t>8 928</a:t>
                      </a:r>
                    </a:p>
                  </a:txBody>
                  <a:tcPr marL="9525" marR="9525" marT="9525" marB="0" anchor="ctr">
                    <a:lnL w="6350" cap="flat" cmpd="sng" algn="ctr">
                      <a:solidFill>
                        <a:schemeClr val="tx1"/>
                      </a:solidFill>
                      <a:prstDash val="sysDot"/>
                      <a:round/>
                      <a:headEnd type="none" w="med" len="med"/>
                      <a:tailEnd type="none" w="med" len="med"/>
                    </a:lnL>
                    <a:lnR w="12700" cap="flat" cmpd="sng" algn="ctr">
                      <a:noFill/>
                      <a:prstDash val="solid"/>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605250712"/>
                  </a:ext>
                </a:extLst>
              </a:tr>
            </a:tbl>
          </a:graphicData>
        </a:graphic>
      </p:graphicFrame>
      <p:cxnSp>
        <p:nvCxnSpPr>
          <p:cNvPr id="27" name="Прямая соединительная линия 26">
            <a:extLst>
              <a:ext uri="{FF2B5EF4-FFF2-40B4-BE49-F238E27FC236}">
                <a16:creationId xmlns:a16="http://schemas.microsoft.com/office/drawing/2014/main" id="{480B2A30-D1CC-17C9-94C0-97FF5DA84854}"/>
              </a:ext>
            </a:extLst>
          </p:cNvPr>
          <p:cNvCxnSpPr>
            <a:cxnSpLocks/>
          </p:cNvCxnSpPr>
          <p:nvPr/>
        </p:nvCxnSpPr>
        <p:spPr>
          <a:xfrm>
            <a:off x="6661786" y="1204913"/>
            <a:ext cx="0" cy="1690687"/>
          </a:xfrm>
          <a:prstGeom prst="line">
            <a:avLst/>
          </a:prstGeom>
          <a:ln w="28575">
            <a:solidFill>
              <a:srgbClr val="007F76"/>
            </a:solidFill>
          </a:ln>
        </p:spPr>
        <p:style>
          <a:lnRef idx="1">
            <a:schemeClr val="accent1"/>
          </a:lnRef>
          <a:fillRef idx="0">
            <a:schemeClr val="accent1"/>
          </a:fillRef>
          <a:effectRef idx="0">
            <a:schemeClr val="accent1"/>
          </a:effectRef>
          <a:fontRef idx="minor">
            <a:schemeClr val="tx1"/>
          </a:fontRef>
        </p:style>
      </p:cxnSp>
      <p:cxnSp>
        <p:nvCxnSpPr>
          <p:cNvPr id="30" name="Прямая соединительная линия 29">
            <a:extLst>
              <a:ext uri="{FF2B5EF4-FFF2-40B4-BE49-F238E27FC236}">
                <a16:creationId xmlns:a16="http://schemas.microsoft.com/office/drawing/2014/main" id="{2DDD45A9-69D2-201F-3470-541F6E72F277}"/>
              </a:ext>
            </a:extLst>
          </p:cNvPr>
          <p:cNvCxnSpPr>
            <a:cxnSpLocks/>
          </p:cNvCxnSpPr>
          <p:nvPr/>
        </p:nvCxnSpPr>
        <p:spPr>
          <a:xfrm>
            <a:off x="6661786" y="3019425"/>
            <a:ext cx="0" cy="1685882"/>
          </a:xfrm>
          <a:prstGeom prst="line">
            <a:avLst/>
          </a:prstGeom>
          <a:ln w="28575">
            <a:solidFill>
              <a:schemeClr val="accent3">
                <a:lumMod val="50000"/>
              </a:schemeClr>
            </a:solidFill>
          </a:ln>
        </p:spPr>
        <p:style>
          <a:lnRef idx="1">
            <a:schemeClr val="accent1"/>
          </a:lnRef>
          <a:fillRef idx="0">
            <a:schemeClr val="accent1"/>
          </a:fillRef>
          <a:effectRef idx="0">
            <a:schemeClr val="accent1"/>
          </a:effectRef>
          <a:fontRef idx="minor">
            <a:schemeClr val="tx1"/>
          </a:fontRef>
        </p:style>
      </p:cxnSp>
      <p:cxnSp>
        <p:nvCxnSpPr>
          <p:cNvPr id="31" name="Прямая соединительная линия 30">
            <a:extLst>
              <a:ext uri="{FF2B5EF4-FFF2-40B4-BE49-F238E27FC236}">
                <a16:creationId xmlns:a16="http://schemas.microsoft.com/office/drawing/2014/main" id="{A672A320-8DA2-339A-0CD3-33144AEBC3A9}"/>
              </a:ext>
            </a:extLst>
          </p:cNvPr>
          <p:cNvCxnSpPr>
            <a:cxnSpLocks/>
          </p:cNvCxnSpPr>
          <p:nvPr/>
        </p:nvCxnSpPr>
        <p:spPr>
          <a:xfrm>
            <a:off x="6661786" y="4838700"/>
            <a:ext cx="0" cy="1661275"/>
          </a:xfrm>
          <a:prstGeom prst="line">
            <a:avLst/>
          </a:prstGeom>
          <a:ln w="28575">
            <a:solidFill>
              <a:schemeClr val="accent6">
                <a:lumMod val="50000"/>
              </a:schemeClr>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3429279009"/>
      </p:ext>
    </p:extLst>
  </p:cSld>
  <p:clrMapOvr>
    <a:masterClrMapping/>
  </p:clrMapOvr>
</p:sld>
</file>

<file path=ppt/slides/slide3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Номер слайда 2">
            <a:extLst>
              <a:ext uri="{FF2B5EF4-FFF2-40B4-BE49-F238E27FC236}">
                <a16:creationId xmlns:a16="http://schemas.microsoft.com/office/drawing/2014/main" id="{0FE3E8E7-F31A-7D55-7372-1BEAD488D2B4}"/>
              </a:ext>
            </a:extLst>
          </p:cNvPr>
          <p:cNvSpPr>
            <a:spLocks noGrp="1"/>
          </p:cNvSpPr>
          <p:nvPr>
            <p:ph type="sldNum" sz="quarter" idx="12"/>
          </p:nvPr>
        </p:nvSpPr>
        <p:spPr/>
        <p:txBody>
          <a:bodyPr/>
          <a:lstStyle/>
          <a:p>
            <a:fld id="{4060C6F1-8618-4CCA-B45E-7B199C8F5830}" type="slidenum">
              <a:rPr lang="ru-RU" smtClean="0"/>
              <a:pPr/>
              <a:t>30</a:t>
            </a:fld>
            <a:r>
              <a:rPr lang="en-US" dirty="0"/>
              <a:t> </a:t>
            </a:r>
            <a:r>
              <a:rPr lang="ru-RU" dirty="0"/>
              <a:t>из 82</a:t>
            </a:r>
          </a:p>
        </p:txBody>
      </p:sp>
      <p:sp>
        <p:nvSpPr>
          <p:cNvPr id="6" name="Заголовок 3">
            <a:extLst>
              <a:ext uri="{FF2B5EF4-FFF2-40B4-BE49-F238E27FC236}">
                <a16:creationId xmlns:a16="http://schemas.microsoft.com/office/drawing/2014/main" id="{AC634985-2978-6D1D-9219-6D9F23D568B0}"/>
              </a:ext>
            </a:extLst>
          </p:cNvPr>
          <p:cNvSpPr txBox="1">
            <a:spLocks/>
          </p:cNvSpPr>
          <p:nvPr/>
        </p:nvSpPr>
        <p:spPr>
          <a:xfrm>
            <a:off x="72000" y="0"/>
            <a:ext cx="12120000" cy="859626"/>
          </a:xfrm>
          <a:prstGeom prst="rect">
            <a:avLst/>
          </a:prstGeom>
        </p:spPr>
        <p:txBody>
          <a:bodyPr anchor="ctr"/>
          <a:lstStyle>
            <a:defPPr marR="0" lvl="0" algn="l" rtl="0">
              <a:lnSpc>
                <a:spcPct val="100000"/>
              </a:lnSpc>
              <a:spcBef>
                <a:spcPts val="0"/>
              </a:spcBef>
              <a:spcAft>
                <a:spcPts val="0"/>
              </a:spcAft>
            </a:defPPr>
            <a:lvl1pPr marR="0" lvl="0" algn="l" rtl="0" eaLnBrk="1" hangingPunct="1">
              <a:lnSpc>
                <a:spcPct val="100000"/>
              </a:lnSpc>
              <a:spcBef>
                <a:spcPts val="0"/>
              </a:spcBef>
              <a:spcAft>
                <a:spcPts val="0"/>
              </a:spcAft>
              <a:buNone/>
              <a:defRPr sz="2667" b="1" i="0" u="none" strike="noStrike" cap="none">
                <a:solidFill>
                  <a:srgbClr val="007F76"/>
                </a:solidFill>
                <a:latin typeface="Arial" panose="020B0604020202020204" pitchFamily="34" charset="0"/>
                <a:ea typeface="Calibri" panose="020F0502020204030204" pitchFamily="34" charset="0"/>
                <a:cs typeface="Arial" panose="020B0604020202020204" pitchFamily="34" charset="0"/>
                <a:sym typeface="Arial"/>
              </a:defRPr>
            </a:lvl1pPr>
          </a:lstStyle>
          <a:p>
            <a:pPr defTabSz="914400"/>
            <a:r>
              <a:rPr lang="ru-RU" dirty="0"/>
              <a:t>2019-2022 </a:t>
            </a:r>
            <a:r>
              <a:rPr lang="ru-RU" dirty="0" err="1"/>
              <a:t>жылдағы</a:t>
            </a:r>
            <a:r>
              <a:rPr lang="ru-RU" dirty="0"/>
              <a:t> </a:t>
            </a:r>
            <a:r>
              <a:rPr lang="ru-RU" dirty="0" err="1"/>
              <a:t>Ақтөбе</a:t>
            </a:r>
            <a:r>
              <a:rPr lang="ru-RU" dirty="0"/>
              <a:t> </a:t>
            </a:r>
            <a:r>
              <a:rPr lang="ru-RU" dirty="0" err="1"/>
              <a:t>облысы</a:t>
            </a:r>
            <a:r>
              <a:rPr lang="ru-RU" dirty="0"/>
              <a:t> </a:t>
            </a:r>
            <a:r>
              <a:rPr lang="ru-RU" dirty="0" err="1"/>
              <a:t>бойынша</a:t>
            </a:r>
            <a:r>
              <a:rPr lang="ru-RU" dirty="0"/>
              <a:t> бос </a:t>
            </a:r>
            <a:r>
              <a:rPr lang="ru-RU" dirty="0" err="1"/>
              <a:t>орындарТобы</a:t>
            </a:r>
            <a:endParaRPr lang="ru-KZ" kern="0" dirty="0"/>
          </a:p>
        </p:txBody>
      </p:sp>
      <p:graphicFrame>
        <p:nvGraphicFramePr>
          <p:cNvPr id="2" name="Таблица 3">
            <a:extLst>
              <a:ext uri="{FF2B5EF4-FFF2-40B4-BE49-F238E27FC236}">
                <a16:creationId xmlns:a16="http://schemas.microsoft.com/office/drawing/2014/main" id="{8F122EDF-B80C-49B6-7013-14325365416C}"/>
              </a:ext>
            </a:extLst>
          </p:cNvPr>
          <p:cNvGraphicFramePr>
            <a:graphicFrameLocks noGrp="1"/>
          </p:cNvGraphicFramePr>
          <p:nvPr/>
        </p:nvGraphicFramePr>
        <p:xfrm>
          <a:off x="146644" y="903211"/>
          <a:ext cx="11950106" cy="5600230"/>
        </p:xfrm>
        <a:graphic>
          <a:graphicData uri="http://schemas.openxmlformats.org/drawingml/2006/table">
            <a:tbl>
              <a:tblPr firstRow="1" bandRow="1">
                <a:tableStyleId>{5C22544A-7EE6-4342-B048-85BDC9FD1C3A}</a:tableStyleId>
              </a:tblPr>
              <a:tblGrid>
                <a:gridCol w="1128923">
                  <a:extLst>
                    <a:ext uri="{9D8B030D-6E8A-4147-A177-3AD203B41FA5}">
                      <a16:colId xmlns:a16="http://schemas.microsoft.com/office/drawing/2014/main" val="1887671937"/>
                    </a:ext>
                  </a:extLst>
                </a:gridCol>
                <a:gridCol w="4386636">
                  <a:extLst>
                    <a:ext uri="{9D8B030D-6E8A-4147-A177-3AD203B41FA5}">
                      <a16:colId xmlns:a16="http://schemas.microsoft.com/office/drawing/2014/main" val="2349791940"/>
                    </a:ext>
                  </a:extLst>
                </a:gridCol>
                <a:gridCol w="989153">
                  <a:extLst>
                    <a:ext uri="{9D8B030D-6E8A-4147-A177-3AD203B41FA5}">
                      <a16:colId xmlns:a16="http://schemas.microsoft.com/office/drawing/2014/main" val="3468745330"/>
                    </a:ext>
                  </a:extLst>
                </a:gridCol>
                <a:gridCol w="1236442">
                  <a:extLst>
                    <a:ext uri="{9D8B030D-6E8A-4147-A177-3AD203B41FA5}">
                      <a16:colId xmlns:a16="http://schemas.microsoft.com/office/drawing/2014/main" val="804095016"/>
                    </a:ext>
                  </a:extLst>
                </a:gridCol>
                <a:gridCol w="757255">
                  <a:extLst>
                    <a:ext uri="{9D8B030D-6E8A-4147-A177-3AD203B41FA5}">
                      <a16:colId xmlns:a16="http://schemas.microsoft.com/office/drawing/2014/main" val="2954860215"/>
                    </a:ext>
                  </a:extLst>
                </a:gridCol>
                <a:gridCol w="757255">
                  <a:extLst>
                    <a:ext uri="{9D8B030D-6E8A-4147-A177-3AD203B41FA5}">
                      <a16:colId xmlns:a16="http://schemas.microsoft.com/office/drawing/2014/main" val="3651837902"/>
                    </a:ext>
                  </a:extLst>
                </a:gridCol>
                <a:gridCol w="757255">
                  <a:extLst>
                    <a:ext uri="{9D8B030D-6E8A-4147-A177-3AD203B41FA5}">
                      <a16:colId xmlns:a16="http://schemas.microsoft.com/office/drawing/2014/main" val="920941884"/>
                    </a:ext>
                  </a:extLst>
                </a:gridCol>
                <a:gridCol w="757255">
                  <a:extLst>
                    <a:ext uri="{9D8B030D-6E8A-4147-A177-3AD203B41FA5}">
                      <a16:colId xmlns:a16="http://schemas.microsoft.com/office/drawing/2014/main" val="1560726908"/>
                    </a:ext>
                  </a:extLst>
                </a:gridCol>
                <a:gridCol w="1179932">
                  <a:extLst>
                    <a:ext uri="{9D8B030D-6E8A-4147-A177-3AD203B41FA5}">
                      <a16:colId xmlns:a16="http://schemas.microsoft.com/office/drawing/2014/main" val="3273998533"/>
                    </a:ext>
                  </a:extLst>
                </a:gridCol>
              </a:tblGrid>
              <a:tr h="279765">
                <a:tc rowSpan="2">
                  <a:txBody>
                    <a:bodyPr/>
                    <a:lstStyle/>
                    <a:p>
                      <a:pPr algn="ctr"/>
                      <a:r>
                        <a:rPr lang="ru-RU" sz="1100" dirty="0" err="1"/>
                        <a:t>Жыл</a:t>
                      </a:r>
                      <a:endParaRPr lang="ru-KZ" sz="1100" dirty="0"/>
                    </a:p>
                  </a:txBody>
                  <a:tcPr anchor="ctr"/>
                </a:tc>
                <a:tc rowSpan="2">
                  <a:txBody>
                    <a:bodyPr/>
                    <a:lstStyle/>
                    <a:p>
                      <a:pPr algn="ctr"/>
                      <a:r>
                        <a:rPr lang="ru-RU" sz="1100" dirty="0" err="1"/>
                        <a:t>Атауы</a:t>
                      </a:r>
                      <a:endParaRPr lang="ru-KZ" sz="1100" dirty="0"/>
                    </a:p>
                  </a:txBody>
                  <a:tcPr anchor="ctr">
                    <a:lnB w="28575" cap="flat" cmpd="sng" algn="ctr">
                      <a:solidFill>
                        <a:schemeClr val="bg1"/>
                      </a:solidFill>
                      <a:prstDash val="solid"/>
                      <a:round/>
                      <a:headEnd type="none" w="med" len="med"/>
                      <a:tailEnd type="none" w="med" len="med"/>
                    </a:lnB>
                  </a:tcPr>
                </a:tc>
                <a:tc rowSpan="2">
                  <a:txBody>
                    <a:bodyPr/>
                    <a:lstStyle/>
                    <a:p>
                      <a:pPr algn="ctr"/>
                      <a:r>
                        <a:rPr lang="ru-RU" sz="1100" dirty="0"/>
                        <a:t>ҰҚЖ-2017 </a:t>
                      </a:r>
                      <a:r>
                        <a:rPr lang="ru-RU" sz="1100" dirty="0" err="1"/>
                        <a:t>коді</a:t>
                      </a:r>
                      <a:endParaRPr lang="ru-KZ" sz="1100" dirty="0"/>
                    </a:p>
                  </a:txBody>
                  <a:tcPr anchor="ctr">
                    <a:lnB w="28575" cap="flat" cmpd="sng" algn="ctr">
                      <a:solidFill>
                        <a:schemeClr val="bg1"/>
                      </a:solidFill>
                      <a:prstDash val="solid"/>
                      <a:round/>
                      <a:headEnd type="none" w="med" len="med"/>
                      <a:tailEnd type="none" w="med" len="med"/>
                    </a:lnB>
                  </a:tcPr>
                </a:tc>
                <a:tc rowSpan="2">
                  <a:txBody>
                    <a:bodyPr/>
                    <a:lstStyle/>
                    <a:p>
                      <a:pPr algn="ctr"/>
                      <a:r>
                        <a:rPr lang="ru-RU" sz="1100" dirty="0"/>
                        <a:t>Бос </a:t>
                      </a:r>
                      <a:r>
                        <a:rPr lang="ru-RU" sz="1100" dirty="0" err="1"/>
                        <a:t>орындар</a:t>
                      </a:r>
                      <a:r>
                        <a:rPr lang="ru-RU" sz="1100" dirty="0"/>
                        <a:t> саны</a:t>
                      </a:r>
                      <a:endParaRPr lang="ru-KZ" sz="1100" dirty="0"/>
                    </a:p>
                  </a:txBody>
                  <a:tcPr anchor="ctr">
                    <a:lnB w="28575" cap="flat" cmpd="sng" algn="ctr">
                      <a:solidFill>
                        <a:schemeClr val="bg1"/>
                      </a:solidFill>
                      <a:prstDash val="solid"/>
                      <a:round/>
                      <a:headEnd type="none" w="med" len="med"/>
                      <a:tailEnd type="none" w="med" len="med"/>
                    </a:lnB>
                  </a:tcPr>
                </a:tc>
                <a:tc gridSpan="4">
                  <a:txBody>
                    <a:bodyPr/>
                    <a:lstStyle/>
                    <a:p>
                      <a:pPr algn="ctr"/>
                      <a:r>
                        <a:rPr lang="ru-RU" sz="1100" dirty="0" err="1"/>
                        <a:t>соның</a:t>
                      </a:r>
                      <a:r>
                        <a:rPr lang="ru-RU" sz="1100" dirty="0"/>
                        <a:t> </a:t>
                      </a:r>
                      <a:r>
                        <a:rPr lang="ru-RU" sz="1100" dirty="0" err="1"/>
                        <a:t>ішінде</a:t>
                      </a:r>
                      <a:r>
                        <a:rPr lang="ru-RU" sz="1100" dirty="0"/>
                        <a:t> </a:t>
                      </a:r>
                      <a:r>
                        <a:rPr lang="ru-RU" sz="1100" dirty="0" err="1"/>
                        <a:t>тоқсандар</a:t>
                      </a:r>
                      <a:r>
                        <a:rPr lang="ru-RU" sz="1100" dirty="0"/>
                        <a:t> </a:t>
                      </a:r>
                      <a:r>
                        <a:rPr lang="ru-RU" sz="1100" dirty="0" err="1"/>
                        <a:t>бойынша</a:t>
                      </a:r>
                      <a:endParaRPr lang="ru-KZ" sz="1100" dirty="0"/>
                    </a:p>
                  </a:txBody>
                  <a:tcPr anchor="ctr">
                    <a:lnB w="12700" cap="flat" cmpd="sng" algn="ctr">
                      <a:solidFill>
                        <a:schemeClr val="bg1"/>
                      </a:solidFill>
                      <a:prstDash val="solid"/>
                      <a:round/>
                      <a:headEnd type="none" w="med" len="med"/>
                      <a:tailEnd type="none" w="med" len="med"/>
                    </a:lnB>
                  </a:tcPr>
                </a:tc>
                <a:tc hMerge="1">
                  <a:txBody>
                    <a:bodyPr/>
                    <a:lstStyle/>
                    <a:p>
                      <a:pPr algn="ctr"/>
                      <a:endParaRPr lang="ru-KZ" sz="1100" dirty="0"/>
                    </a:p>
                  </a:txBody>
                  <a:tcPr anchor="ctr"/>
                </a:tc>
                <a:tc hMerge="1">
                  <a:txBody>
                    <a:bodyPr/>
                    <a:lstStyle/>
                    <a:p>
                      <a:pPr algn="ctr"/>
                      <a:endParaRPr lang="ru-KZ" sz="1100" dirty="0"/>
                    </a:p>
                  </a:txBody>
                  <a:tcPr anchor="ctr"/>
                </a:tc>
                <a:tc hMerge="1">
                  <a:txBody>
                    <a:bodyPr/>
                    <a:lstStyle/>
                    <a:p>
                      <a:pPr algn="ctr"/>
                      <a:endParaRPr lang="ru-KZ" sz="1100" dirty="0"/>
                    </a:p>
                  </a:txBody>
                  <a:tcPr anchor="ctr"/>
                </a:tc>
                <a:tc rowSpan="2">
                  <a:txBody>
                    <a:bodyPr/>
                    <a:lstStyle/>
                    <a:p>
                      <a:pPr algn="ctr"/>
                      <a:r>
                        <a:rPr lang="ru-RU" sz="1100" dirty="0" err="1"/>
                        <a:t>Жалпы</a:t>
                      </a:r>
                      <a:r>
                        <a:rPr lang="ru-RU" sz="1100" dirty="0"/>
                        <a:t> </a:t>
                      </a:r>
                      <a:r>
                        <a:rPr lang="ru-RU" sz="1100" dirty="0" err="1"/>
                        <a:t>үлесі</a:t>
                      </a:r>
                      <a:r>
                        <a:rPr lang="ru-RU" sz="1100" dirty="0"/>
                        <a:t>, %</a:t>
                      </a:r>
                      <a:endParaRPr lang="ru-KZ" sz="1100" dirty="0"/>
                    </a:p>
                  </a:txBody>
                  <a:tcPr anchor="ctr">
                    <a:lnB w="28575" cap="flat" cmpd="sng" algn="ctr">
                      <a:solidFill>
                        <a:schemeClr val="bg1"/>
                      </a:solidFill>
                      <a:prstDash val="solid"/>
                      <a:round/>
                      <a:headEnd type="none" w="med" len="med"/>
                      <a:tailEnd type="none" w="med" len="med"/>
                    </a:lnB>
                  </a:tcPr>
                </a:tc>
                <a:extLst>
                  <a:ext uri="{0D108BD9-81ED-4DB2-BD59-A6C34878D82A}">
                    <a16:rowId xmlns:a16="http://schemas.microsoft.com/office/drawing/2014/main" val="3292981516"/>
                  </a:ext>
                </a:extLst>
              </a:tr>
              <a:tr h="279765">
                <a:tc vMerge="1">
                  <a:txBody>
                    <a:bodyPr/>
                    <a:lstStyle/>
                    <a:p>
                      <a:endParaRPr lang="ru-KZ"/>
                    </a:p>
                  </a:txBody>
                  <a:tcPr/>
                </a:tc>
                <a:tc vMerge="1">
                  <a:txBody>
                    <a:bodyPr/>
                    <a:lstStyle/>
                    <a:p>
                      <a:endParaRPr lang="ru-KZ"/>
                    </a:p>
                  </a:txBody>
                  <a:tcPr/>
                </a:tc>
                <a:tc vMerge="1">
                  <a:txBody>
                    <a:bodyPr/>
                    <a:lstStyle/>
                    <a:p>
                      <a:endParaRPr lang="ru-KZ"/>
                    </a:p>
                  </a:txBody>
                  <a:tcPr/>
                </a:tc>
                <a:tc vMerge="1">
                  <a:txBody>
                    <a:bodyPr/>
                    <a:lstStyle/>
                    <a:p>
                      <a:endParaRPr lang="ru-KZ"/>
                    </a:p>
                  </a:txBody>
                  <a:tcPr/>
                </a:tc>
                <a:tc>
                  <a:txBody>
                    <a:bodyPr/>
                    <a:lstStyle/>
                    <a:p>
                      <a:pPr algn="ctr"/>
                      <a:r>
                        <a:rPr lang="en-US" sz="1100" dirty="0">
                          <a:solidFill>
                            <a:schemeClr val="bg1"/>
                          </a:solidFill>
                        </a:rPr>
                        <a:t>I</a:t>
                      </a:r>
                      <a:endParaRPr lang="ru-KZ" sz="1100" dirty="0">
                        <a:solidFill>
                          <a:schemeClr val="bg1"/>
                        </a:solidFill>
                      </a:endParaRPr>
                    </a:p>
                  </a:txBody>
                  <a:tcP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28575" cap="flat" cmpd="sng" algn="ctr">
                      <a:solidFill>
                        <a:schemeClr val="bg1"/>
                      </a:solidFill>
                      <a:prstDash val="solid"/>
                      <a:round/>
                      <a:headEnd type="none" w="med" len="med"/>
                      <a:tailEnd type="none" w="med" len="med"/>
                    </a:lnB>
                    <a:solidFill>
                      <a:schemeClr val="bg2">
                        <a:alpha val="80000"/>
                      </a:schemeClr>
                    </a:solidFill>
                  </a:tcPr>
                </a:tc>
                <a:tc>
                  <a:txBody>
                    <a:bodyPr/>
                    <a:lstStyle/>
                    <a:p>
                      <a:pPr algn="ctr"/>
                      <a:r>
                        <a:rPr lang="en-US" sz="1100" dirty="0">
                          <a:solidFill>
                            <a:schemeClr val="bg1"/>
                          </a:solidFill>
                        </a:rPr>
                        <a:t>II</a:t>
                      </a:r>
                      <a:endParaRPr lang="ru-KZ" sz="1100" dirty="0">
                        <a:solidFill>
                          <a:schemeClr val="bg1"/>
                        </a:solidFill>
                      </a:endParaRPr>
                    </a:p>
                  </a:txBody>
                  <a:tcP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28575" cap="flat" cmpd="sng" algn="ctr">
                      <a:solidFill>
                        <a:schemeClr val="bg1"/>
                      </a:solidFill>
                      <a:prstDash val="solid"/>
                      <a:round/>
                      <a:headEnd type="none" w="med" len="med"/>
                      <a:tailEnd type="none" w="med" len="med"/>
                    </a:lnB>
                    <a:solidFill>
                      <a:schemeClr val="bg2">
                        <a:alpha val="80000"/>
                      </a:schemeClr>
                    </a:solidFill>
                  </a:tcPr>
                </a:tc>
                <a:tc>
                  <a:txBody>
                    <a:bodyPr/>
                    <a:lstStyle/>
                    <a:p>
                      <a:pPr algn="ctr"/>
                      <a:r>
                        <a:rPr lang="en-US" sz="1100" dirty="0">
                          <a:solidFill>
                            <a:schemeClr val="bg1"/>
                          </a:solidFill>
                        </a:rPr>
                        <a:t>III</a:t>
                      </a:r>
                      <a:endParaRPr lang="ru-KZ" sz="1100" dirty="0">
                        <a:solidFill>
                          <a:schemeClr val="bg1"/>
                        </a:solidFill>
                      </a:endParaRPr>
                    </a:p>
                  </a:txBody>
                  <a:tcP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28575" cap="flat" cmpd="sng" algn="ctr">
                      <a:solidFill>
                        <a:schemeClr val="bg1"/>
                      </a:solidFill>
                      <a:prstDash val="solid"/>
                      <a:round/>
                      <a:headEnd type="none" w="med" len="med"/>
                      <a:tailEnd type="none" w="med" len="med"/>
                    </a:lnB>
                    <a:solidFill>
                      <a:schemeClr val="bg2">
                        <a:alpha val="80000"/>
                      </a:schemeClr>
                    </a:solidFill>
                  </a:tcPr>
                </a:tc>
                <a:tc>
                  <a:txBody>
                    <a:bodyPr/>
                    <a:lstStyle/>
                    <a:p>
                      <a:pPr algn="ctr"/>
                      <a:r>
                        <a:rPr lang="en-US" sz="1100" dirty="0">
                          <a:solidFill>
                            <a:schemeClr val="bg1"/>
                          </a:solidFill>
                        </a:rPr>
                        <a:t>IV</a:t>
                      </a:r>
                      <a:endParaRPr lang="ru-KZ" sz="1100" dirty="0">
                        <a:solidFill>
                          <a:schemeClr val="bg1"/>
                        </a:solidFill>
                      </a:endParaRPr>
                    </a:p>
                  </a:txBody>
                  <a:tcP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28575" cap="flat" cmpd="sng" algn="ctr">
                      <a:solidFill>
                        <a:schemeClr val="bg1"/>
                      </a:solidFill>
                      <a:prstDash val="solid"/>
                      <a:round/>
                      <a:headEnd type="none" w="med" len="med"/>
                      <a:tailEnd type="none" w="med" len="med"/>
                    </a:lnB>
                    <a:solidFill>
                      <a:schemeClr val="bg2">
                        <a:alpha val="80000"/>
                      </a:schemeClr>
                    </a:solidFill>
                  </a:tcPr>
                </a:tc>
                <a:tc vMerge="1">
                  <a:txBody>
                    <a:bodyPr/>
                    <a:lstStyle/>
                    <a:p>
                      <a:endParaRPr lang="ru-KZ"/>
                    </a:p>
                  </a:txBody>
                  <a:tcPr/>
                </a:tc>
                <a:extLst>
                  <a:ext uri="{0D108BD9-81ED-4DB2-BD59-A6C34878D82A}">
                    <a16:rowId xmlns:a16="http://schemas.microsoft.com/office/drawing/2014/main" val="3566652169"/>
                  </a:ext>
                </a:extLst>
              </a:tr>
              <a:tr h="252035">
                <a:tc rowSpan="5">
                  <a:txBody>
                    <a:bodyPr/>
                    <a:lstStyle/>
                    <a:p>
                      <a:pPr algn="ctr"/>
                      <a:r>
                        <a:rPr lang="en-US" sz="1100" dirty="0"/>
                        <a:t>2019</a:t>
                      </a:r>
                      <a:endParaRPr lang="ru-KZ" sz="1100" dirty="0"/>
                    </a:p>
                  </a:txBody>
                  <a:tcPr anchor="ctr">
                    <a:lnB w="28575" cap="flat" cmpd="sng" algn="ctr">
                      <a:solidFill>
                        <a:schemeClr val="bg2"/>
                      </a:solidFill>
                      <a:prstDash val="solid"/>
                      <a:round/>
                      <a:headEnd type="none" w="med" len="med"/>
                      <a:tailEnd type="none" w="med" len="med"/>
                    </a:lnB>
                  </a:tcPr>
                </a:tc>
                <a:tc>
                  <a:txBody>
                    <a:bodyPr/>
                    <a:lstStyle/>
                    <a:p>
                      <a:pPr marL="72000" algn="l" fontAlgn="b"/>
                      <a:r>
                        <a:rPr lang="ru-RU" sz="800" b="0" i="0" u="none" strike="noStrike" cap="none" dirty="0">
                          <a:solidFill>
                            <a:schemeClr val="dk1"/>
                          </a:solidFill>
                          <a:latin typeface="+mn-lt"/>
                          <a:ea typeface="+mn-ea"/>
                          <a:cs typeface="+mn-cs"/>
                          <a:sym typeface="Arial"/>
                        </a:rPr>
                        <a:t>1 </a:t>
                      </a:r>
                      <a:r>
                        <a:rPr lang="ru-RU" sz="800" b="0" i="0" u="none" strike="noStrike" cap="none" dirty="0" err="1">
                          <a:solidFill>
                            <a:schemeClr val="dk1"/>
                          </a:solidFill>
                          <a:latin typeface="+mn-lt"/>
                          <a:ea typeface="+mn-ea"/>
                          <a:cs typeface="+mn-cs"/>
                          <a:sym typeface="Arial"/>
                        </a:rPr>
                        <a:t>Басқа</a:t>
                      </a:r>
                      <a:r>
                        <a:rPr lang="ru-RU" sz="800" b="0" i="0" u="none" strike="noStrike" cap="none" dirty="0">
                          <a:solidFill>
                            <a:schemeClr val="dk1"/>
                          </a:solidFill>
                          <a:latin typeface="+mn-lt"/>
                          <a:ea typeface="+mn-ea"/>
                          <a:cs typeface="+mn-cs"/>
                          <a:sym typeface="Arial"/>
                        </a:rPr>
                        <a:t> да </a:t>
                      </a:r>
                      <a:r>
                        <a:rPr lang="ru-RU" sz="800" b="0" i="0" u="none" strike="noStrike" cap="none" dirty="0" err="1">
                          <a:solidFill>
                            <a:schemeClr val="dk1"/>
                          </a:solidFill>
                          <a:latin typeface="+mn-lt"/>
                          <a:ea typeface="+mn-ea"/>
                          <a:cs typeface="+mn-cs"/>
                          <a:sym typeface="Arial"/>
                        </a:rPr>
                        <a:t>біліктілігі</a:t>
                      </a:r>
                      <a:r>
                        <a:rPr lang="ru-RU" sz="800" b="0" i="0" u="none" strike="noStrike" cap="none" dirty="0">
                          <a:solidFill>
                            <a:schemeClr val="dk1"/>
                          </a:solidFill>
                          <a:latin typeface="+mn-lt"/>
                          <a:ea typeface="+mn-ea"/>
                          <a:cs typeface="+mn-cs"/>
                          <a:sym typeface="Arial"/>
                        </a:rPr>
                        <a:t> </a:t>
                      </a:r>
                      <a:r>
                        <a:rPr lang="ru-RU" sz="800" b="0" i="0" u="none" strike="noStrike" cap="none" dirty="0" err="1">
                          <a:solidFill>
                            <a:schemeClr val="dk1"/>
                          </a:solidFill>
                          <a:latin typeface="+mn-lt"/>
                          <a:ea typeface="+mn-ea"/>
                          <a:cs typeface="+mn-cs"/>
                          <a:sym typeface="Arial"/>
                        </a:rPr>
                        <a:t>жоқ</a:t>
                      </a:r>
                      <a:r>
                        <a:rPr lang="ru-RU" sz="800" b="0" i="0" u="none" strike="noStrike" cap="none" dirty="0">
                          <a:solidFill>
                            <a:schemeClr val="dk1"/>
                          </a:solidFill>
                          <a:latin typeface="+mn-lt"/>
                          <a:ea typeface="+mn-ea"/>
                          <a:cs typeface="+mn-cs"/>
                          <a:sym typeface="Arial"/>
                        </a:rPr>
                        <a:t> </a:t>
                      </a:r>
                      <a:r>
                        <a:rPr lang="ru-RU" sz="800" b="0" i="0" u="none" strike="noStrike" cap="none" dirty="0" err="1">
                          <a:solidFill>
                            <a:schemeClr val="dk1"/>
                          </a:solidFill>
                          <a:latin typeface="+mn-lt"/>
                          <a:ea typeface="+mn-ea"/>
                          <a:cs typeface="+mn-cs"/>
                          <a:sym typeface="Arial"/>
                        </a:rPr>
                        <a:t>жұмысшылар</a:t>
                      </a:r>
                      <a:endParaRPr lang="ru-RU" sz="800" b="0" i="0" u="none" strike="noStrike" cap="none" dirty="0">
                        <a:solidFill>
                          <a:schemeClr val="dk1"/>
                        </a:solidFill>
                        <a:latin typeface="+mn-lt"/>
                        <a:ea typeface="+mn-ea"/>
                        <a:cs typeface="+mn-cs"/>
                        <a:sym typeface="Arial"/>
                      </a:endParaRPr>
                    </a:p>
                  </a:txBody>
                  <a:tcPr marL="9525" marR="9525" marT="9525" marB="0" anchor="ctr">
                    <a:lnT w="28575" cap="flat" cmpd="sng" algn="ctr">
                      <a:solidFill>
                        <a:schemeClr val="bg1"/>
                      </a:solidFill>
                      <a:prstDash val="solid"/>
                      <a:round/>
                      <a:headEnd type="none" w="med" len="med"/>
                      <a:tailEnd type="none" w="med" len="med"/>
                    </a:lnT>
                  </a:tcPr>
                </a:tc>
                <a:tc>
                  <a:txBody>
                    <a:bodyPr/>
                    <a:lstStyle/>
                    <a:p>
                      <a:pPr algn="ctr" fontAlgn="b"/>
                      <a:r>
                        <a:rPr lang="ru-RU" sz="900" b="0" i="1" u="none" strike="noStrike" cap="none" dirty="0">
                          <a:solidFill>
                            <a:schemeClr val="dk1"/>
                          </a:solidFill>
                          <a:latin typeface="+mn-lt"/>
                          <a:ea typeface="+mn-ea"/>
                          <a:cs typeface="+mn-cs"/>
                          <a:sym typeface="Arial"/>
                        </a:rPr>
                        <a:t>9629-9</a:t>
                      </a:r>
                    </a:p>
                  </a:txBody>
                  <a:tcPr marL="9525" marR="9525" marT="9525" marB="0" anchor="ctr">
                    <a:lnT w="28575" cap="flat" cmpd="sng" algn="ctr">
                      <a:solidFill>
                        <a:schemeClr val="bg1"/>
                      </a:solidFill>
                      <a:prstDash val="solid"/>
                      <a:round/>
                      <a:headEnd type="none" w="med" len="med"/>
                      <a:tailEnd type="none" w="med" len="med"/>
                    </a:lnT>
                  </a:tcPr>
                </a:tc>
                <a:tc>
                  <a:txBody>
                    <a:bodyPr/>
                    <a:lstStyle/>
                    <a:p>
                      <a:pPr algn="ctr" fontAlgn="ctr"/>
                      <a:r>
                        <a:rPr lang="ru-RU" sz="1050" b="1" i="0" u="none" strike="noStrike" cap="none" dirty="0">
                          <a:solidFill>
                            <a:schemeClr val="dk1"/>
                          </a:solidFill>
                          <a:latin typeface="+mn-lt"/>
                          <a:ea typeface="+mn-ea"/>
                          <a:cs typeface="+mn-cs"/>
                          <a:sym typeface="Arial"/>
                        </a:rPr>
                        <a:t>6 025</a:t>
                      </a:r>
                    </a:p>
                  </a:txBody>
                  <a:tcPr marL="9525" marR="9525" marT="9525" marB="0" anchor="ctr">
                    <a:lnT w="28575" cap="flat" cmpd="sng" algn="ctr">
                      <a:solidFill>
                        <a:schemeClr val="bg1"/>
                      </a:solidFill>
                      <a:prstDash val="solid"/>
                      <a:round/>
                      <a:headEnd type="none" w="med" len="med"/>
                      <a:tailEnd type="none" w="med" len="med"/>
                    </a:lnT>
                  </a:tcPr>
                </a:tc>
                <a:tc>
                  <a:txBody>
                    <a:bodyPr/>
                    <a:lstStyle/>
                    <a:p>
                      <a:pPr algn="ctr" fontAlgn="ctr"/>
                      <a:r>
                        <a:rPr lang="ru-RU" sz="900" b="0" i="0" u="none" strike="noStrike" cap="none" dirty="0">
                          <a:solidFill>
                            <a:schemeClr val="dk1"/>
                          </a:solidFill>
                          <a:latin typeface="+mn-lt"/>
                          <a:ea typeface="+mn-ea"/>
                          <a:cs typeface="+mn-cs"/>
                          <a:sym typeface="Arial"/>
                        </a:rPr>
                        <a:t>543</a:t>
                      </a:r>
                    </a:p>
                  </a:txBody>
                  <a:tcPr marL="9525" marR="9525" marT="9525" marB="0" anchor="ctr">
                    <a:lnT w="28575" cap="flat" cmpd="sng" algn="ctr">
                      <a:solidFill>
                        <a:schemeClr val="bg1"/>
                      </a:solidFill>
                      <a:prstDash val="solid"/>
                      <a:round/>
                      <a:headEnd type="none" w="med" len="med"/>
                      <a:tailEnd type="none" w="med" len="med"/>
                    </a:lnT>
                  </a:tcPr>
                </a:tc>
                <a:tc>
                  <a:txBody>
                    <a:bodyPr/>
                    <a:lstStyle/>
                    <a:p>
                      <a:pPr algn="ctr" fontAlgn="ctr"/>
                      <a:r>
                        <a:rPr lang="ru-RU" sz="900" b="0" i="0" u="none" strike="noStrike" cap="none">
                          <a:solidFill>
                            <a:schemeClr val="dk1"/>
                          </a:solidFill>
                          <a:latin typeface="+mn-lt"/>
                          <a:ea typeface="+mn-ea"/>
                          <a:cs typeface="+mn-cs"/>
                          <a:sym typeface="Arial"/>
                        </a:rPr>
                        <a:t>1 166</a:t>
                      </a:r>
                    </a:p>
                  </a:txBody>
                  <a:tcPr marL="9525" marR="9525" marT="9525" marB="0" anchor="ctr">
                    <a:lnT w="28575" cap="flat" cmpd="sng" algn="ctr">
                      <a:solidFill>
                        <a:schemeClr val="bg1"/>
                      </a:solidFill>
                      <a:prstDash val="solid"/>
                      <a:round/>
                      <a:headEnd type="none" w="med" len="med"/>
                      <a:tailEnd type="none" w="med" len="med"/>
                    </a:lnT>
                  </a:tcPr>
                </a:tc>
                <a:tc>
                  <a:txBody>
                    <a:bodyPr/>
                    <a:lstStyle/>
                    <a:p>
                      <a:pPr algn="ctr" fontAlgn="ctr"/>
                      <a:r>
                        <a:rPr lang="ru-RU" sz="900" b="0" i="0" u="none" strike="noStrike" cap="none">
                          <a:solidFill>
                            <a:schemeClr val="dk1"/>
                          </a:solidFill>
                          <a:latin typeface="+mn-lt"/>
                          <a:ea typeface="+mn-ea"/>
                          <a:cs typeface="+mn-cs"/>
                          <a:sym typeface="Arial"/>
                        </a:rPr>
                        <a:t>1 789</a:t>
                      </a:r>
                    </a:p>
                  </a:txBody>
                  <a:tcPr marL="9525" marR="9525" marT="9525" marB="0" anchor="ctr">
                    <a:lnT w="28575" cap="flat" cmpd="sng" algn="ctr">
                      <a:solidFill>
                        <a:schemeClr val="bg1"/>
                      </a:solidFill>
                      <a:prstDash val="solid"/>
                      <a:round/>
                      <a:headEnd type="none" w="med" len="med"/>
                      <a:tailEnd type="none" w="med" len="med"/>
                    </a:lnT>
                  </a:tcPr>
                </a:tc>
                <a:tc>
                  <a:txBody>
                    <a:bodyPr/>
                    <a:lstStyle/>
                    <a:p>
                      <a:pPr algn="ctr" fontAlgn="ctr"/>
                      <a:r>
                        <a:rPr lang="ru-RU" sz="900" b="0" i="0" u="none" strike="noStrike" cap="none">
                          <a:solidFill>
                            <a:schemeClr val="dk1"/>
                          </a:solidFill>
                          <a:latin typeface="+mn-lt"/>
                          <a:ea typeface="+mn-ea"/>
                          <a:cs typeface="+mn-cs"/>
                          <a:sym typeface="Arial"/>
                        </a:rPr>
                        <a:t>2 527</a:t>
                      </a:r>
                    </a:p>
                  </a:txBody>
                  <a:tcPr marL="9525" marR="9525" marT="9525" marB="0" anchor="ctr">
                    <a:lnT w="28575" cap="flat" cmpd="sng" algn="ctr">
                      <a:solidFill>
                        <a:schemeClr val="bg1"/>
                      </a:solidFill>
                      <a:prstDash val="solid"/>
                      <a:round/>
                      <a:headEnd type="none" w="med" len="med"/>
                      <a:tailEnd type="none" w="med" len="med"/>
                    </a:lnT>
                  </a:tcPr>
                </a:tc>
                <a:tc>
                  <a:txBody>
                    <a:bodyPr/>
                    <a:lstStyle/>
                    <a:p>
                      <a:pPr algn="ctr" fontAlgn="ctr"/>
                      <a:r>
                        <a:rPr lang="ru-RU" sz="1050" b="1" i="0" u="none" strike="noStrike" cap="none" dirty="0">
                          <a:solidFill>
                            <a:schemeClr val="dk1"/>
                          </a:solidFill>
                          <a:latin typeface="+mn-lt"/>
                          <a:ea typeface="+mn-ea"/>
                          <a:cs typeface="+mn-cs"/>
                          <a:sym typeface="Arial"/>
                        </a:rPr>
                        <a:t>14,4%</a:t>
                      </a:r>
                    </a:p>
                  </a:txBody>
                  <a:tcPr marL="9525" marR="9525" marT="9525" marB="0" anchor="ctr">
                    <a:lnT w="28575" cap="flat" cmpd="sng" algn="ctr">
                      <a:solidFill>
                        <a:schemeClr val="bg1"/>
                      </a:solidFill>
                      <a:prstDash val="solid"/>
                      <a:round/>
                      <a:headEnd type="none" w="med" len="med"/>
                      <a:tailEnd type="none" w="med" len="med"/>
                    </a:lnT>
                  </a:tcPr>
                </a:tc>
                <a:extLst>
                  <a:ext uri="{0D108BD9-81ED-4DB2-BD59-A6C34878D82A}">
                    <a16:rowId xmlns:a16="http://schemas.microsoft.com/office/drawing/2014/main" val="3271101333"/>
                  </a:ext>
                </a:extLst>
              </a:tr>
              <a:tr h="252035">
                <a:tc vMerge="1">
                  <a:txBody>
                    <a:bodyPr/>
                    <a:lstStyle/>
                    <a:p>
                      <a:endParaRPr lang="ru-KZ" sz="1100" dirty="0"/>
                    </a:p>
                  </a:txBody>
                  <a:tcPr/>
                </a:tc>
                <a:tc>
                  <a:txBody>
                    <a:bodyPr/>
                    <a:lstStyle/>
                    <a:p>
                      <a:pPr marL="72000" algn="l" fontAlgn="b"/>
                      <a:r>
                        <a:rPr lang="ru-RU" sz="800" b="0" i="0" u="none" strike="noStrike" cap="none" dirty="0">
                          <a:solidFill>
                            <a:schemeClr val="dk1"/>
                          </a:solidFill>
                          <a:latin typeface="+mn-lt"/>
                          <a:ea typeface="+mn-ea"/>
                          <a:cs typeface="+mn-cs"/>
                          <a:sym typeface="Arial"/>
                        </a:rPr>
                        <a:t>2 </a:t>
                      </a:r>
                      <a:r>
                        <a:rPr lang="ru-RU" sz="800" b="0" i="0" u="none" strike="noStrike" cap="none" dirty="0" err="1">
                          <a:solidFill>
                            <a:schemeClr val="dk1"/>
                          </a:solidFill>
                          <a:latin typeface="+mn-lt"/>
                          <a:ea typeface="+mn-ea"/>
                          <a:cs typeface="+mn-cs"/>
                          <a:sym typeface="Arial"/>
                        </a:rPr>
                        <a:t>Қазандық</a:t>
                      </a:r>
                      <a:r>
                        <a:rPr lang="ru-RU" sz="800" b="0" i="0" u="none" strike="noStrike" cap="none" dirty="0">
                          <a:solidFill>
                            <a:schemeClr val="dk1"/>
                          </a:solidFill>
                          <a:latin typeface="+mn-lt"/>
                          <a:ea typeface="+mn-ea"/>
                          <a:cs typeface="+mn-cs"/>
                          <a:sym typeface="Arial"/>
                        </a:rPr>
                        <a:t> </a:t>
                      </a:r>
                      <a:r>
                        <a:rPr lang="ru-RU" sz="800" b="0" i="0" u="none" strike="noStrike" cap="none" dirty="0" err="1">
                          <a:solidFill>
                            <a:schemeClr val="dk1"/>
                          </a:solidFill>
                          <a:latin typeface="+mn-lt"/>
                          <a:ea typeface="+mn-ea"/>
                          <a:cs typeface="+mn-cs"/>
                          <a:sym typeface="Arial"/>
                        </a:rPr>
                        <a:t>қондырғысының</a:t>
                      </a:r>
                      <a:r>
                        <a:rPr lang="ru-RU" sz="800" b="0" i="0" u="none" strike="noStrike" cap="none" dirty="0">
                          <a:solidFill>
                            <a:schemeClr val="dk1"/>
                          </a:solidFill>
                          <a:latin typeface="+mn-lt"/>
                          <a:ea typeface="+mn-ea"/>
                          <a:cs typeface="+mn-cs"/>
                          <a:sym typeface="Arial"/>
                        </a:rPr>
                        <a:t> </a:t>
                      </a:r>
                      <a:r>
                        <a:rPr lang="ru-RU" sz="800" b="0" i="0" u="none" strike="noStrike" cap="none" dirty="0" err="1">
                          <a:solidFill>
                            <a:schemeClr val="dk1"/>
                          </a:solidFill>
                          <a:latin typeface="+mn-lt"/>
                          <a:ea typeface="+mn-ea"/>
                          <a:cs typeface="+mn-cs"/>
                          <a:sym typeface="Arial"/>
                        </a:rPr>
                        <a:t>операторлары</a:t>
                      </a:r>
                      <a:endParaRPr lang="ru-RU" sz="800" b="0" i="0" u="none" strike="noStrike" cap="none" dirty="0">
                        <a:solidFill>
                          <a:schemeClr val="dk1"/>
                        </a:solidFill>
                        <a:latin typeface="+mn-lt"/>
                        <a:ea typeface="+mn-ea"/>
                        <a:cs typeface="+mn-cs"/>
                        <a:sym typeface="Arial"/>
                      </a:endParaRPr>
                    </a:p>
                  </a:txBody>
                  <a:tcPr marL="9525" marR="9525" marT="9525" marB="0" anchor="ctr"/>
                </a:tc>
                <a:tc>
                  <a:txBody>
                    <a:bodyPr/>
                    <a:lstStyle/>
                    <a:p>
                      <a:pPr algn="ctr" fontAlgn="b"/>
                      <a:r>
                        <a:rPr lang="ru-RU" sz="900" b="0" i="1" u="none" strike="noStrike" cap="none" dirty="0">
                          <a:solidFill>
                            <a:schemeClr val="dk1"/>
                          </a:solidFill>
                          <a:latin typeface="+mn-lt"/>
                          <a:ea typeface="+mn-ea"/>
                          <a:cs typeface="+mn-cs"/>
                          <a:sym typeface="Arial"/>
                        </a:rPr>
                        <a:t>8182-2</a:t>
                      </a:r>
                    </a:p>
                  </a:txBody>
                  <a:tcPr marL="9525" marR="9525" marT="9525" marB="0" anchor="ctr"/>
                </a:tc>
                <a:tc>
                  <a:txBody>
                    <a:bodyPr/>
                    <a:lstStyle/>
                    <a:p>
                      <a:pPr algn="ctr" fontAlgn="ctr"/>
                      <a:r>
                        <a:rPr lang="ru-RU" sz="1050" b="1" i="0" u="none" strike="noStrike" cap="none">
                          <a:solidFill>
                            <a:schemeClr val="dk1"/>
                          </a:solidFill>
                          <a:latin typeface="+mn-lt"/>
                          <a:ea typeface="+mn-ea"/>
                          <a:cs typeface="+mn-cs"/>
                          <a:sym typeface="Arial"/>
                        </a:rPr>
                        <a:t>1 783</a:t>
                      </a:r>
                    </a:p>
                  </a:txBody>
                  <a:tcPr marL="9525" marR="9525" marT="9525" marB="0" anchor="ctr"/>
                </a:tc>
                <a:tc>
                  <a:txBody>
                    <a:bodyPr/>
                    <a:lstStyle/>
                    <a:p>
                      <a:pPr algn="ctr" fontAlgn="ctr"/>
                      <a:r>
                        <a:rPr lang="ru-RU" sz="900" b="0" i="0" u="none" strike="noStrike" cap="none" dirty="0">
                          <a:solidFill>
                            <a:schemeClr val="dk1"/>
                          </a:solidFill>
                          <a:latin typeface="+mn-lt"/>
                          <a:ea typeface="+mn-ea"/>
                          <a:cs typeface="+mn-cs"/>
                          <a:sym typeface="Arial"/>
                        </a:rPr>
                        <a:t>181</a:t>
                      </a:r>
                    </a:p>
                  </a:txBody>
                  <a:tcPr marL="9525" marR="9525" marT="9525" marB="0" anchor="ctr"/>
                </a:tc>
                <a:tc>
                  <a:txBody>
                    <a:bodyPr/>
                    <a:lstStyle/>
                    <a:p>
                      <a:pPr algn="ctr" fontAlgn="ctr"/>
                      <a:r>
                        <a:rPr lang="ru-RU" sz="900" b="0" i="0" u="none" strike="noStrike" cap="none">
                          <a:solidFill>
                            <a:schemeClr val="dk1"/>
                          </a:solidFill>
                          <a:latin typeface="+mn-lt"/>
                          <a:ea typeface="+mn-ea"/>
                          <a:cs typeface="+mn-cs"/>
                          <a:sym typeface="Arial"/>
                        </a:rPr>
                        <a:t>23</a:t>
                      </a:r>
                    </a:p>
                  </a:txBody>
                  <a:tcPr marL="9525" marR="9525" marT="9525" marB="0" anchor="ctr"/>
                </a:tc>
                <a:tc>
                  <a:txBody>
                    <a:bodyPr/>
                    <a:lstStyle/>
                    <a:p>
                      <a:pPr algn="ctr" fontAlgn="ctr"/>
                      <a:r>
                        <a:rPr lang="ru-RU" sz="900" b="0" i="0" u="none" strike="noStrike" cap="none">
                          <a:solidFill>
                            <a:schemeClr val="dk1"/>
                          </a:solidFill>
                          <a:latin typeface="+mn-lt"/>
                          <a:ea typeface="+mn-ea"/>
                          <a:cs typeface="+mn-cs"/>
                          <a:sym typeface="Arial"/>
                        </a:rPr>
                        <a:t>298</a:t>
                      </a:r>
                    </a:p>
                  </a:txBody>
                  <a:tcPr marL="9525" marR="9525" marT="9525" marB="0" anchor="ctr"/>
                </a:tc>
                <a:tc>
                  <a:txBody>
                    <a:bodyPr/>
                    <a:lstStyle/>
                    <a:p>
                      <a:pPr algn="ctr" fontAlgn="ctr"/>
                      <a:r>
                        <a:rPr lang="ru-RU" sz="900" b="0" i="0" u="none" strike="noStrike" cap="none">
                          <a:solidFill>
                            <a:schemeClr val="dk1"/>
                          </a:solidFill>
                          <a:latin typeface="+mn-lt"/>
                          <a:ea typeface="+mn-ea"/>
                          <a:cs typeface="+mn-cs"/>
                          <a:sym typeface="Arial"/>
                        </a:rPr>
                        <a:t>1 281</a:t>
                      </a:r>
                    </a:p>
                  </a:txBody>
                  <a:tcPr marL="9525" marR="9525" marT="9525" marB="0" anchor="ctr"/>
                </a:tc>
                <a:tc>
                  <a:txBody>
                    <a:bodyPr/>
                    <a:lstStyle/>
                    <a:p>
                      <a:pPr algn="ctr" fontAlgn="ctr"/>
                      <a:r>
                        <a:rPr lang="ru-RU" sz="1050" b="1" i="0" u="none" strike="noStrike" cap="none" dirty="0">
                          <a:solidFill>
                            <a:schemeClr val="dk1"/>
                          </a:solidFill>
                          <a:latin typeface="+mn-lt"/>
                          <a:ea typeface="+mn-ea"/>
                          <a:cs typeface="+mn-cs"/>
                          <a:sym typeface="Arial"/>
                        </a:rPr>
                        <a:t>4,3%</a:t>
                      </a:r>
                    </a:p>
                  </a:txBody>
                  <a:tcPr marL="9525" marR="9525" marT="9525" marB="0" anchor="ctr"/>
                </a:tc>
                <a:extLst>
                  <a:ext uri="{0D108BD9-81ED-4DB2-BD59-A6C34878D82A}">
                    <a16:rowId xmlns:a16="http://schemas.microsoft.com/office/drawing/2014/main" val="1275413563"/>
                  </a:ext>
                </a:extLst>
              </a:tr>
              <a:tr h="252035">
                <a:tc vMerge="1">
                  <a:txBody>
                    <a:bodyPr/>
                    <a:lstStyle/>
                    <a:p>
                      <a:endParaRPr lang="ru-KZ" sz="1100" dirty="0"/>
                    </a:p>
                  </a:txBody>
                  <a:tcPr/>
                </a:tc>
                <a:tc>
                  <a:txBody>
                    <a:bodyPr/>
                    <a:lstStyle/>
                    <a:p>
                      <a:pPr marL="72000" algn="l" fontAlgn="b"/>
                      <a:r>
                        <a:rPr lang="ru-RU" sz="800" b="0" i="0" u="none" strike="noStrike" cap="none" dirty="0">
                          <a:solidFill>
                            <a:schemeClr val="dk1"/>
                          </a:solidFill>
                          <a:latin typeface="+mn-lt"/>
                          <a:ea typeface="+mn-ea"/>
                          <a:cs typeface="+mn-cs"/>
                          <a:sym typeface="Arial"/>
                        </a:rPr>
                        <a:t>3 </a:t>
                      </a:r>
                      <a:r>
                        <a:rPr lang="ru-RU" sz="800" b="0" i="0" u="none" strike="noStrike" cap="none" dirty="0" err="1">
                          <a:solidFill>
                            <a:schemeClr val="dk1"/>
                          </a:solidFill>
                          <a:latin typeface="+mn-lt"/>
                          <a:ea typeface="+mn-ea"/>
                          <a:cs typeface="+mn-cs"/>
                          <a:sym typeface="Arial"/>
                        </a:rPr>
                        <a:t>Басқа</a:t>
                      </a:r>
                      <a:r>
                        <a:rPr lang="ru-RU" sz="800" b="0" i="0" u="none" strike="noStrike" cap="none" dirty="0">
                          <a:solidFill>
                            <a:schemeClr val="dk1"/>
                          </a:solidFill>
                          <a:latin typeface="+mn-lt"/>
                          <a:ea typeface="+mn-ea"/>
                          <a:cs typeface="+mn-cs"/>
                          <a:sym typeface="Arial"/>
                        </a:rPr>
                        <a:t> да </a:t>
                      </a:r>
                      <a:r>
                        <a:rPr lang="ru-RU" sz="800" b="0" i="0" u="none" strike="noStrike" cap="none" dirty="0" err="1">
                          <a:solidFill>
                            <a:schemeClr val="dk1"/>
                          </a:solidFill>
                          <a:latin typeface="+mn-lt"/>
                          <a:ea typeface="+mn-ea"/>
                          <a:cs typeface="+mn-cs"/>
                          <a:sym typeface="Arial"/>
                        </a:rPr>
                        <a:t>күзетшілер</a:t>
                      </a:r>
                      <a:r>
                        <a:rPr lang="ru-RU" sz="800" b="0" i="0" u="none" strike="noStrike" cap="none" dirty="0">
                          <a:solidFill>
                            <a:schemeClr val="dk1"/>
                          </a:solidFill>
                          <a:latin typeface="+mn-lt"/>
                          <a:ea typeface="+mn-ea"/>
                          <a:cs typeface="+mn-cs"/>
                          <a:sym typeface="Arial"/>
                        </a:rPr>
                        <a:t>, </a:t>
                      </a:r>
                      <a:r>
                        <a:rPr lang="ru-RU" sz="800" b="0" i="0" u="none" strike="noStrike" cap="none" dirty="0" err="1">
                          <a:solidFill>
                            <a:schemeClr val="dk1"/>
                          </a:solidFill>
                          <a:latin typeface="+mn-lt"/>
                          <a:ea typeface="+mn-ea"/>
                          <a:cs typeface="+mn-cs"/>
                          <a:sym typeface="Arial"/>
                        </a:rPr>
                        <a:t>инкассаторлар</a:t>
                      </a:r>
                      <a:r>
                        <a:rPr lang="ru-RU" sz="800" b="0" i="0" u="none" strike="noStrike" cap="none" dirty="0">
                          <a:solidFill>
                            <a:schemeClr val="dk1"/>
                          </a:solidFill>
                          <a:latin typeface="+mn-lt"/>
                          <a:ea typeface="+mn-ea"/>
                          <a:cs typeface="+mn-cs"/>
                          <a:sym typeface="Arial"/>
                        </a:rPr>
                        <a:t> </a:t>
                      </a:r>
                      <a:r>
                        <a:rPr lang="ru-RU" sz="800" b="0" i="0" u="none" strike="noStrike" cap="none" dirty="0" err="1">
                          <a:solidFill>
                            <a:schemeClr val="dk1"/>
                          </a:solidFill>
                          <a:latin typeface="+mn-lt"/>
                          <a:ea typeface="+mn-ea"/>
                          <a:cs typeface="+mn-cs"/>
                          <a:sym typeface="Arial"/>
                        </a:rPr>
                        <a:t>және</a:t>
                      </a:r>
                      <a:r>
                        <a:rPr lang="ru-RU" sz="800" b="0" i="0" u="none" strike="noStrike" cap="none" dirty="0">
                          <a:solidFill>
                            <a:schemeClr val="dk1"/>
                          </a:solidFill>
                          <a:latin typeface="+mn-lt"/>
                          <a:ea typeface="+mn-ea"/>
                          <a:cs typeface="+mn-cs"/>
                          <a:sym typeface="Arial"/>
                        </a:rPr>
                        <a:t>  </a:t>
                      </a:r>
                      <a:r>
                        <a:rPr lang="ru-RU" sz="800" b="0" i="0" u="none" strike="noStrike" cap="none" dirty="0" err="1">
                          <a:solidFill>
                            <a:schemeClr val="dk1"/>
                          </a:solidFill>
                          <a:latin typeface="+mn-lt"/>
                          <a:ea typeface="+mn-ea"/>
                          <a:cs typeface="+mn-cs"/>
                          <a:sym typeface="Arial"/>
                        </a:rPr>
                        <a:t>тектес</a:t>
                      </a:r>
                      <a:r>
                        <a:rPr lang="ru-RU" sz="800" b="0" i="0" u="none" strike="noStrike" cap="none" dirty="0">
                          <a:solidFill>
                            <a:schemeClr val="dk1"/>
                          </a:solidFill>
                          <a:latin typeface="+mn-lt"/>
                          <a:ea typeface="+mn-ea"/>
                          <a:cs typeface="+mn-cs"/>
                          <a:sym typeface="Arial"/>
                        </a:rPr>
                        <a:t> </a:t>
                      </a:r>
                      <a:r>
                        <a:rPr lang="ru-RU" sz="800" b="0" i="0" u="none" strike="noStrike" cap="none" dirty="0" err="1">
                          <a:solidFill>
                            <a:schemeClr val="dk1"/>
                          </a:solidFill>
                          <a:latin typeface="+mn-lt"/>
                          <a:ea typeface="+mn-ea"/>
                          <a:cs typeface="+mn-cs"/>
                          <a:sym typeface="Arial"/>
                        </a:rPr>
                        <a:t>қызметтер</a:t>
                      </a:r>
                      <a:endParaRPr lang="ru-RU" sz="800" b="0" i="0" u="none" strike="noStrike" cap="none" dirty="0">
                        <a:solidFill>
                          <a:schemeClr val="dk1"/>
                        </a:solidFill>
                        <a:latin typeface="+mn-lt"/>
                        <a:ea typeface="+mn-ea"/>
                        <a:cs typeface="+mn-cs"/>
                        <a:sym typeface="Arial"/>
                      </a:endParaRPr>
                    </a:p>
                  </a:txBody>
                  <a:tcPr marL="9525" marR="9525" marT="9525" marB="0" anchor="ctr"/>
                </a:tc>
                <a:tc>
                  <a:txBody>
                    <a:bodyPr/>
                    <a:lstStyle/>
                    <a:p>
                      <a:pPr algn="ctr" fontAlgn="b"/>
                      <a:r>
                        <a:rPr lang="ru-RU" sz="900" b="0" i="1" u="none" strike="noStrike" cap="none" dirty="0">
                          <a:solidFill>
                            <a:schemeClr val="dk1"/>
                          </a:solidFill>
                          <a:latin typeface="+mn-lt"/>
                          <a:ea typeface="+mn-ea"/>
                          <a:cs typeface="+mn-cs"/>
                          <a:sym typeface="Arial"/>
                        </a:rPr>
                        <a:t>5414-9</a:t>
                      </a:r>
                    </a:p>
                  </a:txBody>
                  <a:tcPr marL="9525" marR="9525" marT="9525" marB="0" anchor="ctr"/>
                </a:tc>
                <a:tc>
                  <a:txBody>
                    <a:bodyPr/>
                    <a:lstStyle/>
                    <a:p>
                      <a:pPr algn="ctr" fontAlgn="ctr"/>
                      <a:r>
                        <a:rPr lang="ru-RU" sz="1050" b="1" i="0" u="none" strike="noStrike" cap="none" dirty="0">
                          <a:solidFill>
                            <a:schemeClr val="dk1"/>
                          </a:solidFill>
                          <a:latin typeface="+mn-lt"/>
                          <a:ea typeface="+mn-ea"/>
                          <a:cs typeface="+mn-cs"/>
                          <a:sym typeface="Arial"/>
                        </a:rPr>
                        <a:t>1 581</a:t>
                      </a:r>
                    </a:p>
                  </a:txBody>
                  <a:tcPr marL="9525" marR="9525" marT="9525" marB="0" anchor="ctr"/>
                </a:tc>
                <a:tc>
                  <a:txBody>
                    <a:bodyPr/>
                    <a:lstStyle/>
                    <a:p>
                      <a:pPr algn="ctr" fontAlgn="ctr"/>
                      <a:r>
                        <a:rPr lang="ru-RU" sz="900" b="0" i="0" u="none" strike="noStrike" cap="none">
                          <a:solidFill>
                            <a:schemeClr val="dk1"/>
                          </a:solidFill>
                          <a:latin typeface="+mn-lt"/>
                          <a:ea typeface="+mn-ea"/>
                          <a:cs typeface="+mn-cs"/>
                          <a:sym typeface="Arial"/>
                        </a:rPr>
                        <a:t>600</a:t>
                      </a:r>
                    </a:p>
                  </a:txBody>
                  <a:tcPr marL="9525" marR="9525" marT="9525" marB="0" anchor="ctr"/>
                </a:tc>
                <a:tc>
                  <a:txBody>
                    <a:bodyPr/>
                    <a:lstStyle/>
                    <a:p>
                      <a:pPr algn="ctr" fontAlgn="ctr"/>
                      <a:r>
                        <a:rPr lang="ru-RU" sz="900" b="0" i="0" u="none" strike="noStrike" cap="none">
                          <a:solidFill>
                            <a:schemeClr val="dk1"/>
                          </a:solidFill>
                          <a:latin typeface="+mn-lt"/>
                          <a:ea typeface="+mn-ea"/>
                          <a:cs typeface="+mn-cs"/>
                          <a:sym typeface="Arial"/>
                        </a:rPr>
                        <a:t>196</a:t>
                      </a:r>
                    </a:p>
                  </a:txBody>
                  <a:tcPr marL="9525" marR="9525" marT="9525" marB="0" anchor="ctr"/>
                </a:tc>
                <a:tc>
                  <a:txBody>
                    <a:bodyPr/>
                    <a:lstStyle/>
                    <a:p>
                      <a:pPr algn="ctr" fontAlgn="ctr"/>
                      <a:r>
                        <a:rPr lang="ru-RU" sz="900" b="0" i="0" u="none" strike="noStrike" cap="none">
                          <a:solidFill>
                            <a:schemeClr val="dk1"/>
                          </a:solidFill>
                          <a:latin typeface="+mn-lt"/>
                          <a:ea typeface="+mn-ea"/>
                          <a:cs typeface="+mn-cs"/>
                          <a:sym typeface="Arial"/>
                        </a:rPr>
                        <a:t>311</a:t>
                      </a:r>
                    </a:p>
                  </a:txBody>
                  <a:tcPr marL="9525" marR="9525" marT="9525" marB="0" anchor="ctr"/>
                </a:tc>
                <a:tc>
                  <a:txBody>
                    <a:bodyPr/>
                    <a:lstStyle/>
                    <a:p>
                      <a:pPr algn="ctr" fontAlgn="ctr"/>
                      <a:r>
                        <a:rPr lang="ru-RU" sz="900" b="0" i="0" u="none" strike="noStrike" cap="none">
                          <a:solidFill>
                            <a:schemeClr val="dk1"/>
                          </a:solidFill>
                          <a:latin typeface="+mn-lt"/>
                          <a:ea typeface="+mn-ea"/>
                          <a:cs typeface="+mn-cs"/>
                          <a:sym typeface="Arial"/>
                        </a:rPr>
                        <a:t>474</a:t>
                      </a:r>
                    </a:p>
                  </a:txBody>
                  <a:tcPr marL="9525" marR="9525" marT="9525" marB="0" anchor="ctr"/>
                </a:tc>
                <a:tc>
                  <a:txBody>
                    <a:bodyPr/>
                    <a:lstStyle/>
                    <a:p>
                      <a:pPr algn="ctr" fontAlgn="ctr"/>
                      <a:r>
                        <a:rPr lang="ru-RU" sz="1050" b="1" i="0" u="none" strike="noStrike" cap="none" dirty="0">
                          <a:solidFill>
                            <a:schemeClr val="dk1"/>
                          </a:solidFill>
                          <a:latin typeface="+mn-lt"/>
                          <a:ea typeface="+mn-ea"/>
                          <a:cs typeface="+mn-cs"/>
                          <a:sym typeface="Arial"/>
                        </a:rPr>
                        <a:t>3,8%</a:t>
                      </a:r>
                    </a:p>
                  </a:txBody>
                  <a:tcPr marL="9525" marR="9525" marT="9525" marB="0" anchor="ctr"/>
                </a:tc>
                <a:extLst>
                  <a:ext uri="{0D108BD9-81ED-4DB2-BD59-A6C34878D82A}">
                    <a16:rowId xmlns:a16="http://schemas.microsoft.com/office/drawing/2014/main" val="4272407079"/>
                  </a:ext>
                </a:extLst>
              </a:tr>
              <a:tr h="252035">
                <a:tc vMerge="1">
                  <a:txBody>
                    <a:bodyPr/>
                    <a:lstStyle/>
                    <a:p>
                      <a:endParaRPr lang="ru-KZ" sz="1100" dirty="0"/>
                    </a:p>
                  </a:txBody>
                  <a:tcPr/>
                </a:tc>
                <a:tc>
                  <a:txBody>
                    <a:bodyPr/>
                    <a:lstStyle/>
                    <a:p>
                      <a:pPr marL="72000" algn="l" fontAlgn="b"/>
                      <a:r>
                        <a:rPr lang="ru-RU" sz="800" b="0" i="0" u="none" strike="noStrike" cap="none" dirty="0">
                          <a:solidFill>
                            <a:schemeClr val="dk1"/>
                          </a:solidFill>
                          <a:latin typeface="+mn-lt"/>
                          <a:ea typeface="+mn-ea"/>
                          <a:cs typeface="+mn-cs"/>
                          <a:sym typeface="Arial"/>
                        </a:rPr>
                        <a:t>4 </a:t>
                      </a:r>
                      <a:r>
                        <a:rPr lang="ru-RU" sz="800" b="0" i="0" u="none" strike="noStrike" cap="none" dirty="0" err="1">
                          <a:solidFill>
                            <a:schemeClr val="dk1"/>
                          </a:solidFill>
                          <a:latin typeface="+mn-lt"/>
                          <a:ea typeface="+mn-ea"/>
                          <a:cs typeface="+mn-cs"/>
                          <a:sym typeface="Arial"/>
                        </a:rPr>
                        <a:t>Қоғамдық</a:t>
                      </a:r>
                      <a:r>
                        <a:rPr lang="ru-RU" sz="800" b="0" i="0" u="none" strike="noStrike" cap="none" dirty="0">
                          <a:solidFill>
                            <a:schemeClr val="dk1"/>
                          </a:solidFill>
                          <a:latin typeface="+mn-lt"/>
                          <a:ea typeface="+mn-ea"/>
                          <a:cs typeface="+mn-cs"/>
                          <a:sym typeface="Arial"/>
                        </a:rPr>
                        <a:t> </a:t>
                      </a:r>
                      <a:r>
                        <a:rPr lang="ru-RU" sz="800" b="0" i="0" u="none" strike="noStrike" cap="none" dirty="0" err="1">
                          <a:solidFill>
                            <a:schemeClr val="dk1"/>
                          </a:solidFill>
                          <a:latin typeface="+mn-lt"/>
                          <a:ea typeface="+mn-ea"/>
                          <a:cs typeface="+mn-cs"/>
                          <a:sym typeface="Arial"/>
                        </a:rPr>
                        <a:t>ғылымдар</a:t>
                      </a:r>
                      <a:r>
                        <a:rPr lang="ru-RU" sz="800" b="0" i="0" u="none" strike="noStrike" cap="none" dirty="0">
                          <a:solidFill>
                            <a:schemeClr val="dk1"/>
                          </a:solidFill>
                          <a:latin typeface="+mn-lt"/>
                          <a:ea typeface="+mn-ea"/>
                          <a:cs typeface="+mn-cs"/>
                          <a:sym typeface="Arial"/>
                        </a:rPr>
                        <a:t> </a:t>
                      </a:r>
                      <a:r>
                        <a:rPr lang="ru-RU" sz="800" b="0" i="0" u="none" strike="noStrike" cap="none" dirty="0" err="1">
                          <a:solidFill>
                            <a:schemeClr val="dk1"/>
                          </a:solidFill>
                          <a:latin typeface="+mn-lt"/>
                          <a:ea typeface="+mn-ea"/>
                          <a:cs typeface="+mn-cs"/>
                          <a:sym typeface="Arial"/>
                        </a:rPr>
                        <a:t>бойынша</a:t>
                      </a:r>
                      <a:r>
                        <a:rPr lang="ru-RU" sz="800" b="0" i="0" u="none" strike="noStrike" cap="none" dirty="0">
                          <a:solidFill>
                            <a:schemeClr val="dk1"/>
                          </a:solidFill>
                          <a:latin typeface="+mn-lt"/>
                          <a:ea typeface="+mn-ea"/>
                          <a:cs typeface="+mn-cs"/>
                          <a:sym typeface="Arial"/>
                        </a:rPr>
                        <a:t> орта </a:t>
                      </a:r>
                      <a:r>
                        <a:rPr lang="ru-RU" sz="800" b="0" i="0" u="none" strike="noStrike" cap="none" dirty="0" err="1">
                          <a:solidFill>
                            <a:schemeClr val="dk1"/>
                          </a:solidFill>
                          <a:latin typeface="+mn-lt"/>
                          <a:ea typeface="+mn-ea"/>
                          <a:cs typeface="+mn-cs"/>
                          <a:sym typeface="Arial"/>
                        </a:rPr>
                        <a:t>мектеп</a:t>
                      </a:r>
                      <a:r>
                        <a:rPr lang="ru-RU" sz="800" b="0" i="0" u="none" strike="noStrike" cap="none" dirty="0">
                          <a:solidFill>
                            <a:schemeClr val="dk1"/>
                          </a:solidFill>
                          <a:latin typeface="+mn-lt"/>
                          <a:ea typeface="+mn-ea"/>
                          <a:cs typeface="+mn-cs"/>
                          <a:sym typeface="Arial"/>
                        </a:rPr>
                        <a:t> </a:t>
                      </a:r>
                      <a:r>
                        <a:rPr lang="ru-RU" sz="800" b="0" i="0" u="none" strike="noStrike" cap="none" dirty="0" err="1">
                          <a:solidFill>
                            <a:schemeClr val="dk1"/>
                          </a:solidFill>
                          <a:latin typeface="+mn-lt"/>
                          <a:ea typeface="+mn-ea"/>
                          <a:cs typeface="+mn-cs"/>
                          <a:sym typeface="Arial"/>
                        </a:rPr>
                        <a:t>мұғалімдері</a:t>
                      </a:r>
                      <a:endParaRPr lang="ru-RU" sz="800" b="0" i="0" u="none" strike="noStrike" cap="none" dirty="0">
                        <a:solidFill>
                          <a:schemeClr val="dk1"/>
                        </a:solidFill>
                        <a:latin typeface="+mn-lt"/>
                        <a:ea typeface="+mn-ea"/>
                        <a:cs typeface="+mn-cs"/>
                        <a:sym typeface="Arial"/>
                      </a:endParaRPr>
                    </a:p>
                  </a:txBody>
                  <a:tcPr marL="9525" marR="9525" marT="9525" marB="0" anchor="ctr"/>
                </a:tc>
                <a:tc>
                  <a:txBody>
                    <a:bodyPr/>
                    <a:lstStyle/>
                    <a:p>
                      <a:pPr algn="ctr" fontAlgn="b"/>
                      <a:r>
                        <a:rPr lang="ru-RU" sz="900" b="0" i="1" u="none" strike="noStrike" cap="none">
                          <a:solidFill>
                            <a:schemeClr val="dk1"/>
                          </a:solidFill>
                          <a:latin typeface="+mn-lt"/>
                          <a:ea typeface="+mn-ea"/>
                          <a:cs typeface="+mn-cs"/>
                          <a:sym typeface="Arial"/>
                        </a:rPr>
                        <a:t>2350-3</a:t>
                      </a:r>
                    </a:p>
                  </a:txBody>
                  <a:tcPr marL="9525" marR="9525" marT="9525" marB="0" anchor="ctr"/>
                </a:tc>
                <a:tc>
                  <a:txBody>
                    <a:bodyPr/>
                    <a:lstStyle/>
                    <a:p>
                      <a:pPr algn="ctr" fontAlgn="ctr"/>
                      <a:r>
                        <a:rPr lang="ru-RU" sz="1050" b="1" i="0" u="none" strike="noStrike" cap="none" dirty="0">
                          <a:solidFill>
                            <a:schemeClr val="dk1"/>
                          </a:solidFill>
                          <a:latin typeface="+mn-lt"/>
                          <a:ea typeface="+mn-ea"/>
                          <a:cs typeface="+mn-cs"/>
                          <a:sym typeface="Arial"/>
                        </a:rPr>
                        <a:t>1 194</a:t>
                      </a:r>
                    </a:p>
                  </a:txBody>
                  <a:tcPr marL="9525" marR="9525" marT="9525" marB="0" anchor="ctr"/>
                </a:tc>
                <a:tc>
                  <a:txBody>
                    <a:bodyPr/>
                    <a:lstStyle/>
                    <a:p>
                      <a:pPr algn="ctr" fontAlgn="ctr"/>
                      <a:r>
                        <a:rPr lang="ru-RU" sz="900" b="0" i="0" u="none" strike="noStrike" cap="none">
                          <a:solidFill>
                            <a:schemeClr val="dk1"/>
                          </a:solidFill>
                          <a:latin typeface="+mn-lt"/>
                          <a:ea typeface="+mn-ea"/>
                          <a:cs typeface="+mn-cs"/>
                          <a:sym typeface="Arial"/>
                        </a:rPr>
                        <a:t>244</a:t>
                      </a:r>
                    </a:p>
                  </a:txBody>
                  <a:tcPr marL="9525" marR="9525" marT="9525" marB="0" anchor="ctr"/>
                </a:tc>
                <a:tc>
                  <a:txBody>
                    <a:bodyPr/>
                    <a:lstStyle/>
                    <a:p>
                      <a:pPr algn="ctr" fontAlgn="ctr"/>
                      <a:r>
                        <a:rPr lang="ru-RU" sz="900" b="0" i="0" u="none" strike="noStrike" cap="none" dirty="0">
                          <a:solidFill>
                            <a:schemeClr val="dk1"/>
                          </a:solidFill>
                          <a:latin typeface="+mn-lt"/>
                          <a:ea typeface="+mn-ea"/>
                          <a:cs typeface="+mn-cs"/>
                          <a:sym typeface="Arial"/>
                        </a:rPr>
                        <a:t>127</a:t>
                      </a:r>
                    </a:p>
                  </a:txBody>
                  <a:tcPr marL="9525" marR="9525" marT="9525" marB="0" anchor="ctr"/>
                </a:tc>
                <a:tc>
                  <a:txBody>
                    <a:bodyPr/>
                    <a:lstStyle/>
                    <a:p>
                      <a:pPr algn="ctr" fontAlgn="ctr"/>
                      <a:r>
                        <a:rPr lang="ru-RU" sz="900" b="0" i="0" u="none" strike="noStrike" cap="none">
                          <a:solidFill>
                            <a:schemeClr val="dk1"/>
                          </a:solidFill>
                          <a:latin typeface="+mn-lt"/>
                          <a:ea typeface="+mn-ea"/>
                          <a:cs typeface="+mn-cs"/>
                          <a:sym typeface="Arial"/>
                        </a:rPr>
                        <a:t>602</a:t>
                      </a:r>
                    </a:p>
                  </a:txBody>
                  <a:tcPr marL="9525" marR="9525" marT="9525" marB="0" anchor="ctr"/>
                </a:tc>
                <a:tc>
                  <a:txBody>
                    <a:bodyPr/>
                    <a:lstStyle/>
                    <a:p>
                      <a:pPr algn="ctr" fontAlgn="ctr"/>
                      <a:r>
                        <a:rPr lang="ru-RU" sz="900" b="0" i="0" u="none" strike="noStrike" cap="none">
                          <a:solidFill>
                            <a:schemeClr val="dk1"/>
                          </a:solidFill>
                          <a:latin typeface="+mn-lt"/>
                          <a:ea typeface="+mn-ea"/>
                          <a:cs typeface="+mn-cs"/>
                          <a:sym typeface="Arial"/>
                        </a:rPr>
                        <a:t>221</a:t>
                      </a:r>
                    </a:p>
                  </a:txBody>
                  <a:tcPr marL="9525" marR="9525" marT="9525" marB="0" anchor="ctr"/>
                </a:tc>
                <a:tc>
                  <a:txBody>
                    <a:bodyPr/>
                    <a:lstStyle/>
                    <a:p>
                      <a:pPr algn="ctr" fontAlgn="ctr"/>
                      <a:r>
                        <a:rPr lang="ru-RU" sz="1050" b="1" i="0" u="none" strike="noStrike" cap="none" dirty="0">
                          <a:solidFill>
                            <a:schemeClr val="dk1"/>
                          </a:solidFill>
                          <a:latin typeface="+mn-lt"/>
                          <a:ea typeface="+mn-ea"/>
                          <a:cs typeface="+mn-cs"/>
                          <a:sym typeface="Arial"/>
                        </a:rPr>
                        <a:t>2,9%</a:t>
                      </a:r>
                    </a:p>
                  </a:txBody>
                  <a:tcPr marL="9525" marR="9525" marT="9525" marB="0" anchor="ctr"/>
                </a:tc>
                <a:extLst>
                  <a:ext uri="{0D108BD9-81ED-4DB2-BD59-A6C34878D82A}">
                    <a16:rowId xmlns:a16="http://schemas.microsoft.com/office/drawing/2014/main" val="2855516078"/>
                  </a:ext>
                </a:extLst>
              </a:tr>
              <a:tr h="252035">
                <a:tc vMerge="1">
                  <a:txBody>
                    <a:bodyPr/>
                    <a:lstStyle/>
                    <a:p>
                      <a:endParaRPr lang="ru-KZ" sz="1100" dirty="0"/>
                    </a:p>
                  </a:txBody>
                  <a:tcPr/>
                </a:tc>
                <a:tc>
                  <a:txBody>
                    <a:bodyPr/>
                    <a:lstStyle/>
                    <a:p>
                      <a:pPr marL="72000" algn="l" fontAlgn="b"/>
                      <a:r>
                        <a:rPr lang="ru-RU" sz="800" b="0" i="0" u="none" strike="noStrike" cap="none" dirty="0">
                          <a:solidFill>
                            <a:schemeClr val="dk1"/>
                          </a:solidFill>
                          <a:latin typeface="+mn-lt"/>
                          <a:ea typeface="+mn-ea"/>
                          <a:cs typeface="+mn-cs"/>
                          <a:sym typeface="Arial"/>
                        </a:rPr>
                        <a:t>5 </a:t>
                      </a:r>
                      <a:r>
                        <a:rPr lang="ru-RU" sz="800" b="0" i="0" u="none" strike="noStrike" cap="none" dirty="0" err="1">
                          <a:solidFill>
                            <a:schemeClr val="dk1"/>
                          </a:solidFill>
                          <a:latin typeface="+mn-lt"/>
                          <a:ea typeface="+mn-ea"/>
                          <a:cs typeface="+mn-cs"/>
                          <a:sym typeface="Arial"/>
                        </a:rPr>
                        <a:t>Мектепке</a:t>
                      </a:r>
                      <a:r>
                        <a:rPr lang="ru-RU" sz="800" b="0" i="0" u="none" strike="noStrike" cap="none" dirty="0">
                          <a:solidFill>
                            <a:schemeClr val="dk1"/>
                          </a:solidFill>
                          <a:latin typeface="+mn-lt"/>
                          <a:ea typeface="+mn-ea"/>
                          <a:cs typeface="+mn-cs"/>
                          <a:sym typeface="Arial"/>
                        </a:rPr>
                        <a:t> </a:t>
                      </a:r>
                      <a:r>
                        <a:rPr lang="ru-RU" sz="800" b="0" i="0" u="none" strike="noStrike" cap="none" dirty="0" err="1">
                          <a:solidFill>
                            <a:schemeClr val="dk1"/>
                          </a:solidFill>
                          <a:latin typeface="+mn-lt"/>
                          <a:ea typeface="+mn-ea"/>
                          <a:cs typeface="+mn-cs"/>
                          <a:sym typeface="Arial"/>
                        </a:rPr>
                        <a:t>дейінгі</a:t>
                      </a:r>
                      <a:r>
                        <a:rPr lang="ru-RU" sz="800" b="0" i="0" u="none" strike="noStrike" cap="none" dirty="0">
                          <a:solidFill>
                            <a:schemeClr val="dk1"/>
                          </a:solidFill>
                          <a:latin typeface="+mn-lt"/>
                          <a:ea typeface="+mn-ea"/>
                          <a:cs typeface="+mn-cs"/>
                          <a:sym typeface="Arial"/>
                        </a:rPr>
                        <a:t> </a:t>
                      </a:r>
                      <a:r>
                        <a:rPr lang="ru-RU" sz="800" b="0" i="0" u="none" strike="noStrike" cap="none" dirty="0" err="1">
                          <a:solidFill>
                            <a:schemeClr val="dk1"/>
                          </a:solidFill>
                          <a:latin typeface="+mn-lt"/>
                          <a:ea typeface="+mn-ea"/>
                          <a:cs typeface="+mn-cs"/>
                          <a:sym typeface="Arial"/>
                        </a:rPr>
                        <a:t>білім</a:t>
                      </a:r>
                      <a:r>
                        <a:rPr lang="ru-RU" sz="800" b="0" i="0" u="none" strike="noStrike" cap="none" dirty="0">
                          <a:solidFill>
                            <a:schemeClr val="dk1"/>
                          </a:solidFill>
                          <a:latin typeface="+mn-lt"/>
                          <a:ea typeface="+mn-ea"/>
                          <a:cs typeface="+mn-cs"/>
                          <a:sym typeface="Arial"/>
                        </a:rPr>
                        <a:t> </a:t>
                      </a:r>
                      <a:r>
                        <a:rPr lang="ru-RU" sz="800" b="0" i="0" u="none" strike="noStrike" cap="none" dirty="0" err="1">
                          <a:solidFill>
                            <a:schemeClr val="dk1"/>
                          </a:solidFill>
                          <a:latin typeface="+mn-lt"/>
                          <a:ea typeface="+mn-ea"/>
                          <a:cs typeface="+mn-cs"/>
                          <a:sym typeface="Arial"/>
                        </a:rPr>
                        <a:t>берудегі</a:t>
                      </a:r>
                      <a:r>
                        <a:rPr lang="ru-RU" sz="800" b="0" i="0" u="none" strike="noStrike" cap="none" dirty="0">
                          <a:solidFill>
                            <a:schemeClr val="dk1"/>
                          </a:solidFill>
                          <a:latin typeface="+mn-lt"/>
                          <a:ea typeface="+mn-ea"/>
                          <a:cs typeface="+mn-cs"/>
                          <a:sym typeface="Arial"/>
                        </a:rPr>
                        <a:t> </a:t>
                      </a:r>
                      <a:r>
                        <a:rPr lang="ru-RU" sz="800" b="0" i="0" u="none" strike="noStrike" cap="none" dirty="0" err="1">
                          <a:solidFill>
                            <a:schemeClr val="dk1"/>
                          </a:solidFill>
                          <a:latin typeface="+mn-lt"/>
                          <a:ea typeface="+mn-ea"/>
                          <a:cs typeface="+mn-cs"/>
                          <a:sym typeface="Arial"/>
                        </a:rPr>
                        <a:t>тәрбиешілер</a:t>
                      </a:r>
                      <a:endParaRPr lang="ru-RU" sz="800" b="0" i="0" u="none" strike="noStrike" cap="none" dirty="0">
                        <a:solidFill>
                          <a:schemeClr val="dk1"/>
                        </a:solidFill>
                        <a:latin typeface="+mn-lt"/>
                        <a:ea typeface="+mn-ea"/>
                        <a:cs typeface="+mn-cs"/>
                        <a:sym typeface="Arial"/>
                      </a:endParaRPr>
                    </a:p>
                  </a:txBody>
                  <a:tcPr marL="9525" marR="9525" marT="9525" marB="0" anchor="ctr">
                    <a:lnB w="28575" cap="flat" cmpd="sng" algn="ctr">
                      <a:solidFill>
                        <a:schemeClr val="bg2"/>
                      </a:solidFill>
                      <a:prstDash val="solid"/>
                      <a:round/>
                      <a:headEnd type="none" w="med" len="med"/>
                      <a:tailEnd type="none" w="med" len="med"/>
                    </a:lnB>
                  </a:tcPr>
                </a:tc>
                <a:tc>
                  <a:txBody>
                    <a:bodyPr/>
                    <a:lstStyle/>
                    <a:p>
                      <a:pPr algn="ctr" fontAlgn="b"/>
                      <a:r>
                        <a:rPr lang="ru-RU" sz="900" b="0" i="1" u="none" strike="noStrike" cap="none" dirty="0">
                          <a:solidFill>
                            <a:schemeClr val="dk1"/>
                          </a:solidFill>
                          <a:latin typeface="+mn-lt"/>
                          <a:ea typeface="+mn-ea"/>
                          <a:cs typeface="+mn-cs"/>
                          <a:sym typeface="Arial"/>
                        </a:rPr>
                        <a:t>2362-0</a:t>
                      </a:r>
                    </a:p>
                  </a:txBody>
                  <a:tcPr marL="9525" marR="9525" marT="9525" marB="0" anchor="ctr">
                    <a:lnB w="28575" cap="flat" cmpd="sng" algn="ctr">
                      <a:solidFill>
                        <a:schemeClr val="bg2"/>
                      </a:solidFill>
                      <a:prstDash val="solid"/>
                      <a:round/>
                      <a:headEnd type="none" w="med" len="med"/>
                      <a:tailEnd type="none" w="med" len="med"/>
                    </a:lnB>
                  </a:tcPr>
                </a:tc>
                <a:tc>
                  <a:txBody>
                    <a:bodyPr/>
                    <a:lstStyle/>
                    <a:p>
                      <a:pPr algn="ctr" fontAlgn="ctr"/>
                      <a:r>
                        <a:rPr lang="ru-RU" sz="1050" b="1" i="0" u="none" strike="noStrike" cap="none" dirty="0">
                          <a:solidFill>
                            <a:schemeClr val="dk1"/>
                          </a:solidFill>
                          <a:latin typeface="+mn-lt"/>
                          <a:ea typeface="+mn-ea"/>
                          <a:cs typeface="+mn-cs"/>
                          <a:sym typeface="Arial"/>
                        </a:rPr>
                        <a:t>1 126</a:t>
                      </a:r>
                    </a:p>
                  </a:txBody>
                  <a:tcPr marL="9525" marR="9525" marT="9525" marB="0" anchor="ctr">
                    <a:lnB w="28575" cap="flat" cmpd="sng" algn="ctr">
                      <a:solidFill>
                        <a:schemeClr val="bg2"/>
                      </a:solidFill>
                      <a:prstDash val="solid"/>
                      <a:round/>
                      <a:headEnd type="none" w="med" len="med"/>
                      <a:tailEnd type="none" w="med" len="med"/>
                    </a:lnB>
                  </a:tcPr>
                </a:tc>
                <a:tc>
                  <a:txBody>
                    <a:bodyPr/>
                    <a:lstStyle/>
                    <a:p>
                      <a:pPr algn="ctr" fontAlgn="ctr"/>
                      <a:r>
                        <a:rPr lang="ru-RU" sz="900" b="0" i="0" u="none" strike="noStrike" cap="none">
                          <a:solidFill>
                            <a:schemeClr val="dk1"/>
                          </a:solidFill>
                          <a:latin typeface="+mn-lt"/>
                          <a:ea typeface="+mn-ea"/>
                          <a:cs typeface="+mn-cs"/>
                          <a:sym typeface="Arial"/>
                        </a:rPr>
                        <a:t>292</a:t>
                      </a:r>
                    </a:p>
                  </a:txBody>
                  <a:tcPr marL="9525" marR="9525" marT="9525" marB="0" anchor="ctr">
                    <a:lnB w="28575" cap="flat" cmpd="sng" algn="ctr">
                      <a:solidFill>
                        <a:schemeClr val="bg2"/>
                      </a:solidFill>
                      <a:prstDash val="solid"/>
                      <a:round/>
                      <a:headEnd type="none" w="med" len="med"/>
                      <a:tailEnd type="none" w="med" len="med"/>
                    </a:lnB>
                  </a:tcPr>
                </a:tc>
                <a:tc>
                  <a:txBody>
                    <a:bodyPr/>
                    <a:lstStyle/>
                    <a:p>
                      <a:pPr algn="ctr" fontAlgn="ctr"/>
                      <a:r>
                        <a:rPr lang="ru-RU" sz="900" b="0" i="0" u="none" strike="noStrike" cap="none">
                          <a:solidFill>
                            <a:schemeClr val="dk1"/>
                          </a:solidFill>
                          <a:latin typeface="+mn-lt"/>
                          <a:ea typeface="+mn-ea"/>
                          <a:cs typeface="+mn-cs"/>
                          <a:sym typeface="Arial"/>
                        </a:rPr>
                        <a:t>195</a:t>
                      </a:r>
                    </a:p>
                  </a:txBody>
                  <a:tcPr marL="9525" marR="9525" marT="9525" marB="0" anchor="ctr">
                    <a:lnB w="28575" cap="flat" cmpd="sng" algn="ctr">
                      <a:solidFill>
                        <a:schemeClr val="bg2"/>
                      </a:solidFill>
                      <a:prstDash val="solid"/>
                      <a:round/>
                      <a:headEnd type="none" w="med" len="med"/>
                      <a:tailEnd type="none" w="med" len="med"/>
                    </a:lnB>
                  </a:tcPr>
                </a:tc>
                <a:tc>
                  <a:txBody>
                    <a:bodyPr/>
                    <a:lstStyle/>
                    <a:p>
                      <a:pPr algn="ctr" fontAlgn="ctr"/>
                      <a:r>
                        <a:rPr lang="ru-RU" sz="900" b="0" i="0" u="none" strike="noStrike" cap="none">
                          <a:solidFill>
                            <a:schemeClr val="dk1"/>
                          </a:solidFill>
                          <a:latin typeface="+mn-lt"/>
                          <a:ea typeface="+mn-ea"/>
                          <a:cs typeface="+mn-cs"/>
                          <a:sym typeface="Arial"/>
                        </a:rPr>
                        <a:t>367</a:t>
                      </a:r>
                    </a:p>
                  </a:txBody>
                  <a:tcPr marL="9525" marR="9525" marT="9525" marB="0" anchor="ctr">
                    <a:lnB w="28575" cap="flat" cmpd="sng" algn="ctr">
                      <a:solidFill>
                        <a:schemeClr val="bg2"/>
                      </a:solidFill>
                      <a:prstDash val="solid"/>
                      <a:round/>
                      <a:headEnd type="none" w="med" len="med"/>
                      <a:tailEnd type="none" w="med" len="med"/>
                    </a:lnB>
                  </a:tcPr>
                </a:tc>
                <a:tc>
                  <a:txBody>
                    <a:bodyPr/>
                    <a:lstStyle/>
                    <a:p>
                      <a:pPr algn="ctr" fontAlgn="ctr"/>
                      <a:r>
                        <a:rPr lang="ru-RU" sz="900" b="0" i="0" u="none" strike="noStrike" cap="none">
                          <a:solidFill>
                            <a:schemeClr val="dk1"/>
                          </a:solidFill>
                          <a:latin typeface="+mn-lt"/>
                          <a:ea typeface="+mn-ea"/>
                          <a:cs typeface="+mn-cs"/>
                          <a:sym typeface="Arial"/>
                        </a:rPr>
                        <a:t>272</a:t>
                      </a:r>
                    </a:p>
                  </a:txBody>
                  <a:tcPr marL="9525" marR="9525" marT="9525" marB="0" anchor="ctr">
                    <a:lnB w="28575" cap="flat" cmpd="sng" algn="ctr">
                      <a:solidFill>
                        <a:schemeClr val="bg2"/>
                      </a:solidFill>
                      <a:prstDash val="solid"/>
                      <a:round/>
                      <a:headEnd type="none" w="med" len="med"/>
                      <a:tailEnd type="none" w="med" len="med"/>
                    </a:lnB>
                  </a:tcPr>
                </a:tc>
                <a:tc>
                  <a:txBody>
                    <a:bodyPr/>
                    <a:lstStyle/>
                    <a:p>
                      <a:pPr algn="ctr" fontAlgn="ctr"/>
                      <a:r>
                        <a:rPr lang="ru-RU" sz="1050" b="1" i="0" u="none" strike="noStrike" cap="none" dirty="0">
                          <a:solidFill>
                            <a:schemeClr val="dk1"/>
                          </a:solidFill>
                          <a:latin typeface="+mn-lt"/>
                          <a:ea typeface="+mn-ea"/>
                          <a:cs typeface="+mn-cs"/>
                          <a:sym typeface="Arial"/>
                        </a:rPr>
                        <a:t>2,7%</a:t>
                      </a:r>
                    </a:p>
                  </a:txBody>
                  <a:tcPr marL="9525" marR="9525" marT="9525" marB="0" anchor="ctr">
                    <a:lnB w="28575" cap="flat" cmpd="sng" algn="ctr">
                      <a:solidFill>
                        <a:schemeClr val="bg2"/>
                      </a:solidFill>
                      <a:prstDash val="solid"/>
                      <a:round/>
                      <a:headEnd type="none" w="med" len="med"/>
                      <a:tailEnd type="none" w="med" len="med"/>
                    </a:lnB>
                  </a:tcPr>
                </a:tc>
                <a:extLst>
                  <a:ext uri="{0D108BD9-81ED-4DB2-BD59-A6C34878D82A}">
                    <a16:rowId xmlns:a16="http://schemas.microsoft.com/office/drawing/2014/main" val="1891601564"/>
                  </a:ext>
                </a:extLst>
              </a:tr>
              <a:tr h="252035">
                <a:tc rowSpan="5">
                  <a:txBody>
                    <a:bodyPr/>
                    <a:lstStyle/>
                    <a:p>
                      <a:pPr algn="ctr"/>
                      <a:r>
                        <a:rPr lang="ru-RU" sz="1100" dirty="0"/>
                        <a:t>2020</a:t>
                      </a:r>
                      <a:endParaRPr lang="ru-KZ" sz="1100" dirty="0"/>
                    </a:p>
                  </a:txBody>
                  <a:tcPr anchor="ctr">
                    <a:lnT w="28575" cap="flat" cmpd="sng" algn="ctr">
                      <a:solidFill>
                        <a:schemeClr val="bg2"/>
                      </a:solidFill>
                      <a:prstDash val="solid"/>
                      <a:round/>
                      <a:headEnd type="none" w="med" len="med"/>
                      <a:tailEnd type="none" w="med" len="med"/>
                    </a:lnT>
                    <a:lnB w="28575" cap="flat" cmpd="sng" algn="ctr">
                      <a:solidFill>
                        <a:schemeClr val="bg2"/>
                      </a:solidFill>
                      <a:prstDash val="solid"/>
                      <a:round/>
                      <a:headEnd type="none" w="med" len="med"/>
                      <a:tailEnd type="none" w="med" len="med"/>
                    </a:lnB>
                  </a:tcPr>
                </a:tc>
                <a:tc>
                  <a:txBody>
                    <a:bodyPr/>
                    <a:lstStyle/>
                    <a:p>
                      <a:pPr marL="72000" algn="l" fontAlgn="b"/>
                      <a:r>
                        <a:rPr lang="ru-RU" sz="800" b="0" i="0" u="none" strike="noStrike" cap="none" dirty="0">
                          <a:solidFill>
                            <a:schemeClr val="dk1"/>
                          </a:solidFill>
                          <a:latin typeface="+mn-lt"/>
                          <a:ea typeface="+mn-ea"/>
                          <a:cs typeface="+mn-cs"/>
                          <a:sym typeface="Arial"/>
                        </a:rPr>
                        <a:t>1 </a:t>
                      </a:r>
                      <a:r>
                        <a:rPr lang="ru-RU" sz="800" b="0" i="0" u="none" strike="noStrike" cap="none" dirty="0" err="1">
                          <a:solidFill>
                            <a:schemeClr val="dk1"/>
                          </a:solidFill>
                          <a:latin typeface="+mn-lt"/>
                          <a:ea typeface="+mn-ea"/>
                          <a:cs typeface="+mn-cs"/>
                          <a:sym typeface="Arial"/>
                        </a:rPr>
                        <a:t>Басқа</a:t>
                      </a:r>
                      <a:r>
                        <a:rPr lang="ru-RU" sz="800" b="0" i="0" u="none" strike="noStrike" cap="none" dirty="0">
                          <a:solidFill>
                            <a:schemeClr val="dk1"/>
                          </a:solidFill>
                          <a:latin typeface="+mn-lt"/>
                          <a:ea typeface="+mn-ea"/>
                          <a:cs typeface="+mn-cs"/>
                          <a:sym typeface="Arial"/>
                        </a:rPr>
                        <a:t> да </a:t>
                      </a:r>
                      <a:r>
                        <a:rPr lang="ru-RU" sz="800" b="0" i="0" u="none" strike="noStrike" cap="none" dirty="0" err="1">
                          <a:solidFill>
                            <a:schemeClr val="dk1"/>
                          </a:solidFill>
                          <a:latin typeface="+mn-lt"/>
                          <a:ea typeface="+mn-ea"/>
                          <a:cs typeface="+mn-cs"/>
                          <a:sym typeface="Arial"/>
                        </a:rPr>
                        <a:t>біліктілігі</a:t>
                      </a:r>
                      <a:r>
                        <a:rPr lang="ru-RU" sz="800" b="0" i="0" u="none" strike="noStrike" cap="none" dirty="0">
                          <a:solidFill>
                            <a:schemeClr val="dk1"/>
                          </a:solidFill>
                          <a:latin typeface="+mn-lt"/>
                          <a:ea typeface="+mn-ea"/>
                          <a:cs typeface="+mn-cs"/>
                          <a:sym typeface="Arial"/>
                        </a:rPr>
                        <a:t> </a:t>
                      </a:r>
                      <a:r>
                        <a:rPr lang="ru-RU" sz="800" b="0" i="0" u="none" strike="noStrike" cap="none" dirty="0" err="1">
                          <a:solidFill>
                            <a:schemeClr val="dk1"/>
                          </a:solidFill>
                          <a:latin typeface="+mn-lt"/>
                          <a:ea typeface="+mn-ea"/>
                          <a:cs typeface="+mn-cs"/>
                          <a:sym typeface="Arial"/>
                        </a:rPr>
                        <a:t>жоқ</a:t>
                      </a:r>
                      <a:r>
                        <a:rPr lang="ru-RU" sz="800" b="0" i="0" u="none" strike="noStrike" cap="none" dirty="0">
                          <a:solidFill>
                            <a:schemeClr val="dk1"/>
                          </a:solidFill>
                          <a:latin typeface="+mn-lt"/>
                          <a:ea typeface="+mn-ea"/>
                          <a:cs typeface="+mn-cs"/>
                          <a:sym typeface="Arial"/>
                        </a:rPr>
                        <a:t> </a:t>
                      </a:r>
                      <a:r>
                        <a:rPr lang="ru-RU" sz="800" b="0" i="0" u="none" strike="noStrike" cap="none" dirty="0" err="1">
                          <a:solidFill>
                            <a:schemeClr val="dk1"/>
                          </a:solidFill>
                          <a:latin typeface="+mn-lt"/>
                          <a:ea typeface="+mn-ea"/>
                          <a:cs typeface="+mn-cs"/>
                          <a:sym typeface="Arial"/>
                        </a:rPr>
                        <a:t>жұмысшылар</a:t>
                      </a:r>
                      <a:endParaRPr lang="ru-RU" sz="800" b="0" i="0" u="none" strike="noStrike" cap="none" dirty="0">
                        <a:solidFill>
                          <a:schemeClr val="dk1"/>
                        </a:solidFill>
                        <a:latin typeface="+mn-lt"/>
                        <a:ea typeface="+mn-ea"/>
                        <a:cs typeface="+mn-cs"/>
                        <a:sym typeface="Arial"/>
                      </a:endParaRPr>
                    </a:p>
                  </a:txBody>
                  <a:tcPr marL="9525" marR="9525" marT="9525" marB="0" anchor="ctr">
                    <a:lnT w="28575" cap="flat" cmpd="sng" algn="ctr">
                      <a:solidFill>
                        <a:schemeClr val="bg2"/>
                      </a:solidFill>
                      <a:prstDash val="solid"/>
                      <a:round/>
                      <a:headEnd type="none" w="med" len="med"/>
                      <a:tailEnd type="none" w="med" len="med"/>
                    </a:lnT>
                  </a:tcPr>
                </a:tc>
                <a:tc>
                  <a:txBody>
                    <a:bodyPr/>
                    <a:lstStyle/>
                    <a:p>
                      <a:pPr algn="ctr" fontAlgn="b"/>
                      <a:r>
                        <a:rPr lang="ru-RU" sz="900" b="0" i="1" u="none" strike="noStrike" cap="none">
                          <a:solidFill>
                            <a:schemeClr val="dk1"/>
                          </a:solidFill>
                          <a:latin typeface="+mn-lt"/>
                          <a:ea typeface="+mn-ea"/>
                          <a:cs typeface="+mn-cs"/>
                          <a:sym typeface="Arial"/>
                        </a:rPr>
                        <a:t>9629-9</a:t>
                      </a:r>
                    </a:p>
                  </a:txBody>
                  <a:tcPr marL="9525" marR="9525" marT="9525" marB="0" anchor="ctr">
                    <a:lnT w="28575" cap="flat" cmpd="sng" algn="ctr">
                      <a:solidFill>
                        <a:schemeClr val="bg2"/>
                      </a:solidFill>
                      <a:prstDash val="solid"/>
                      <a:round/>
                      <a:headEnd type="none" w="med" len="med"/>
                      <a:tailEnd type="none" w="med" len="med"/>
                    </a:lnT>
                  </a:tcPr>
                </a:tc>
                <a:tc>
                  <a:txBody>
                    <a:bodyPr/>
                    <a:lstStyle/>
                    <a:p>
                      <a:pPr algn="ctr" fontAlgn="ctr"/>
                      <a:r>
                        <a:rPr lang="ru-RU" sz="1050" b="1" i="0" u="none" strike="noStrike" cap="none" dirty="0">
                          <a:solidFill>
                            <a:schemeClr val="dk1"/>
                          </a:solidFill>
                          <a:latin typeface="+mn-lt"/>
                          <a:ea typeface="+mn-ea"/>
                          <a:cs typeface="+mn-cs"/>
                          <a:sym typeface="Arial"/>
                        </a:rPr>
                        <a:t>17 776</a:t>
                      </a:r>
                    </a:p>
                  </a:txBody>
                  <a:tcPr marL="9525" marR="9525" marT="9525" marB="0" anchor="ctr">
                    <a:lnT w="28575" cap="flat" cmpd="sng" algn="ctr">
                      <a:solidFill>
                        <a:schemeClr val="bg2"/>
                      </a:solidFill>
                      <a:prstDash val="solid"/>
                      <a:round/>
                      <a:headEnd type="none" w="med" len="med"/>
                      <a:tailEnd type="none" w="med" len="med"/>
                    </a:lnT>
                  </a:tcPr>
                </a:tc>
                <a:tc>
                  <a:txBody>
                    <a:bodyPr/>
                    <a:lstStyle/>
                    <a:p>
                      <a:pPr algn="ctr" fontAlgn="ctr"/>
                      <a:r>
                        <a:rPr lang="ru-RU" sz="900" b="0" i="0" u="none" strike="noStrike" cap="none" dirty="0">
                          <a:solidFill>
                            <a:schemeClr val="dk1"/>
                          </a:solidFill>
                          <a:latin typeface="+mn-lt"/>
                          <a:ea typeface="+mn-ea"/>
                          <a:cs typeface="+mn-cs"/>
                          <a:sym typeface="Arial"/>
                        </a:rPr>
                        <a:t>989</a:t>
                      </a:r>
                    </a:p>
                  </a:txBody>
                  <a:tcPr marL="9525" marR="9525" marT="9525" marB="0" anchor="ctr">
                    <a:lnT w="28575" cap="flat" cmpd="sng" algn="ctr">
                      <a:solidFill>
                        <a:schemeClr val="bg2"/>
                      </a:solidFill>
                      <a:prstDash val="solid"/>
                      <a:round/>
                      <a:headEnd type="none" w="med" len="med"/>
                      <a:tailEnd type="none" w="med" len="med"/>
                    </a:lnT>
                  </a:tcPr>
                </a:tc>
                <a:tc>
                  <a:txBody>
                    <a:bodyPr/>
                    <a:lstStyle/>
                    <a:p>
                      <a:pPr algn="ctr" fontAlgn="ctr"/>
                      <a:r>
                        <a:rPr lang="ru-RU" sz="900" b="0" i="0" u="none" strike="noStrike" cap="none">
                          <a:solidFill>
                            <a:schemeClr val="dk1"/>
                          </a:solidFill>
                          <a:latin typeface="+mn-lt"/>
                          <a:ea typeface="+mn-ea"/>
                          <a:cs typeface="+mn-cs"/>
                          <a:sym typeface="Arial"/>
                        </a:rPr>
                        <a:t>7 592</a:t>
                      </a:r>
                    </a:p>
                  </a:txBody>
                  <a:tcPr marL="9525" marR="9525" marT="9525" marB="0" anchor="ctr">
                    <a:lnT w="28575" cap="flat" cmpd="sng" algn="ctr">
                      <a:solidFill>
                        <a:schemeClr val="bg2"/>
                      </a:solidFill>
                      <a:prstDash val="solid"/>
                      <a:round/>
                      <a:headEnd type="none" w="med" len="med"/>
                      <a:tailEnd type="none" w="med" len="med"/>
                    </a:lnT>
                  </a:tcPr>
                </a:tc>
                <a:tc>
                  <a:txBody>
                    <a:bodyPr/>
                    <a:lstStyle/>
                    <a:p>
                      <a:pPr algn="ctr" fontAlgn="ctr"/>
                      <a:r>
                        <a:rPr lang="ru-RU" sz="900" b="0" i="0" u="none" strike="noStrike" cap="none">
                          <a:solidFill>
                            <a:schemeClr val="dk1"/>
                          </a:solidFill>
                          <a:latin typeface="+mn-lt"/>
                          <a:ea typeface="+mn-ea"/>
                          <a:cs typeface="+mn-cs"/>
                          <a:sym typeface="Arial"/>
                        </a:rPr>
                        <a:t>5 262</a:t>
                      </a:r>
                    </a:p>
                  </a:txBody>
                  <a:tcPr marL="9525" marR="9525" marT="9525" marB="0" anchor="ctr">
                    <a:lnT w="28575" cap="flat" cmpd="sng" algn="ctr">
                      <a:solidFill>
                        <a:schemeClr val="bg2"/>
                      </a:solidFill>
                      <a:prstDash val="solid"/>
                      <a:round/>
                      <a:headEnd type="none" w="med" len="med"/>
                      <a:tailEnd type="none" w="med" len="med"/>
                    </a:lnT>
                  </a:tcPr>
                </a:tc>
                <a:tc>
                  <a:txBody>
                    <a:bodyPr/>
                    <a:lstStyle/>
                    <a:p>
                      <a:pPr algn="ctr" fontAlgn="ctr"/>
                      <a:r>
                        <a:rPr lang="ru-RU" sz="900" b="0" i="0" u="none" strike="noStrike" cap="none">
                          <a:solidFill>
                            <a:schemeClr val="dk1"/>
                          </a:solidFill>
                          <a:latin typeface="+mn-lt"/>
                          <a:ea typeface="+mn-ea"/>
                          <a:cs typeface="+mn-cs"/>
                          <a:sym typeface="Arial"/>
                        </a:rPr>
                        <a:t>3 933</a:t>
                      </a:r>
                    </a:p>
                  </a:txBody>
                  <a:tcPr marL="9525" marR="9525" marT="9525" marB="0" anchor="ctr">
                    <a:lnT w="28575" cap="flat" cmpd="sng" algn="ctr">
                      <a:solidFill>
                        <a:schemeClr val="bg2"/>
                      </a:solidFill>
                      <a:prstDash val="solid"/>
                      <a:round/>
                      <a:headEnd type="none" w="med" len="med"/>
                      <a:tailEnd type="none" w="med" len="med"/>
                    </a:lnT>
                  </a:tcPr>
                </a:tc>
                <a:tc>
                  <a:txBody>
                    <a:bodyPr/>
                    <a:lstStyle/>
                    <a:p>
                      <a:pPr algn="ctr" fontAlgn="ctr"/>
                      <a:r>
                        <a:rPr lang="ru-RU" sz="1050" b="1" i="0" u="none" strike="noStrike" cap="none" dirty="0">
                          <a:solidFill>
                            <a:schemeClr val="dk1"/>
                          </a:solidFill>
                          <a:latin typeface="+mn-lt"/>
                          <a:ea typeface="+mn-ea"/>
                          <a:cs typeface="+mn-cs"/>
                          <a:sym typeface="Arial"/>
                        </a:rPr>
                        <a:t>34,5%</a:t>
                      </a:r>
                    </a:p>
                  </a:txBody>
                  <a:tcPr marL="9525" marR="9525" marT="9525" marB="0" anchor="ctr">
                    <a:lnT w="28575" cap="flat" cmpd="sng" algn="ctr">
                      <a:solidFill>
                        <a:schemeClr val="bg2"/>
                      </a:solidFill>
                      <a:prstDash val="solid"/>
                      <a:round/>
                      <a:headEnd type="none" w="med" len="med"/>
                      <a:tailEnd type="none" w="med" len="med"/>
                    </a:lnT>
                  </a:tcPr>
                </a:tc>
                <a:extLst>
                  <a:ext uri="{0D108BD9-81ED-4DB2-BD59-A6C34878D82A}">
                    <a16:rowId xmlns:a16="http://schemas.microsoft.com/office/drawing/2014/main" val="1385719993"/>
                  </a:ext>
                </a:extLst>
              </a:tr>
              <a:tr h="252035">
                <a:tc vMerge="1">
                  <a:txBody>
                    <a:bodyPr/>
                    <a:lstStyle/>
                    <a:p>
                      <a:endParaRPr lang="ru-KZ" sz="1100" dirty="0"/>
                    </a:p>
                  </a:txBody>
                  <a:tcPr/>
                </a:tc>
                <a:tc>
                  <a:txBody>
                    <a:bodyPr/>
                    <a:lstStyle/>
                    <a:p>
                      <a:pPr marL="72000" algn="l" fontAlgn="b"/>
                      <a:r>
                        <a:rPr lang="ru-RU" sz="800" b="0" i="0" u="none" strike="noStrike" cap="none" dirty="0">
                          <a:solidFill>
                            <a:schemeClr val="dk1"/>
                          </a:solidFill>
                          <a:latin typeface="+mn-lt"/>
                          <a:ea typeface="+mn-ea"/>
                          <a:cs typeface="+mn-cs"/>
                          <a:sym typeface="Arial"/>
                        </a:rPr>
                        <a:t>2 </a:t>
                      </a:r>
                      <a:r>
                        <a:rPr lang="ru-RU" sz="800" b="0" i="0" u="none" strike="noStrike" cap="none" dirty="0" err="1">
                          <a:solidFill>
                            <a:schemeClr val="dk1"/>
                          </a:solidFill>
                          <a:latin typeface="+mn-lt"/>
                          <a:ea typeface="+mn-ea"/>
                          <a:cs typeface="+mn-cs"/>
                          <a:sym typeface="Arial"/>
                        </a:rPr>
                        <a:t>Қазандық</a:t>
                      </a:r>
                      <a:r>
                        <a:rPr lang="ru-RU" sz="800" b="0" i="0" u="none" strike="noStrike" cap="none" dirty="0">
                          <a:solidFill>
                            <a:schemeClr val="dk1"/>
                          </a:solidFill>
                          <a:latin typeface="+mn-lt"/>
                          <a:ea typeface="+mn-ea"/>
                          <a:cs typeface="+mn-cs"/>
                          <a:sym typeface="Arial"/>
                        </a:rPr>
                        <a:t> </a:t>
                      </a:r>
                      <a:r>
                        <a:rPr lang="ru-RU" sz="800" b="0" i="0" u="none" strike="noStrike" cap="none" dirty="0" err="1">
                          <a:solidFill>
                            <a:schemeClr val="dk1"/>
                          </a:solidFill>
                          <a:latin typeface="+mn-lt"/>
                          <a:ea typeface="+mn-ea"/>
                          <a:cs typeface="+mn-cs"/>
                          <a:sym typeface="Arial"/>
                        </a:rPr>
                        <a:t>қондырғысының</a:t>
                      </a:r>
                      <a:r>
                        <a:rPr lang="ru-RU" sz="800" b="0" i="0" u="none" strike="noStrike" cap="none" dirty="0">
                          <a:solidFill>
                            <a:schemeClr val="dk1"/>
                          </a:solidFill>
                          <a:latin typeface="+mn-lt"/>
                          <a:ea typeface="+mn-ea"/>
                          <a:cs typeface="+mn-cs"/>
                          <a:sym typeface="Arial"/>
                        </a:rPr>
                        <a:t> </a:t>
                      </a:r>
                      <a:r>
                        <a:rPr lang="ru-RU" sz="800" b="0" i="0" u="none" strike="noStrike" cap="none" dirty="0" err="1">
                          <a:solidFill>
                            <a:schemeClr val="dk1"/>
                          </a:solidFill>
                          <a:latin typeface="+mn-lt"/>
                          <a:ea typeface="+mn-ea"/>
                          <a:cs typeface="+mn-cs"/>
                          <a:sym typeface="Arial"/>
                        </a:rPr>
                        <a:t>операторлары</a:t>
                      </a:r>
                      <a:endParaRPr lang="ru-RU" sz="800" b="0" i="0" u="none" strike="noStrike" cap="none" dirty="0">
                        <a:solidFill>
                          <a:schemeClr val="dk1"/>
                        </a:solidFill>
                        <a:latin typeface="+mn-lt"/>
                        <a:ea typeface="+mn-ea"/>
                        <a:cs typeface="+mn-cs"/>
                        <a:sym typeface="Arial"/>
                      </a:endParaRPr>
                    </a:p>
                  </a:txBody>
                  <a:tcPr marL="9525" marR="9525" marT="9525" marB="0" anchor="ctr"/>
                </a:tc>
                <a:tc>
                  <a:txBody>
                    <a:bodyPr/>
                    <a:lstStyle/>
                    <a:p>
                      <a:pPr algn="ctr" fontAlgn="b"/>
                      <a:r>
                        <a:rPr lang="ru-RU" sz="900" b="0" i="1" u="none" strike="noStrike" cap="none" dirty="0">
                          <a:solidFill>
                            <a:schemeClr val="dk1"/>
                          </a:solidFill>
                          <a:latin typeface="+mn-lt"/>
                          <a:ea typeface="+mn-ea"/>
                          <a:cs typeface="+mn-cs"/>
                          <a:sym typeface="Arial"/>
                        </a:rPr>
                        <a:t>8182-2</a:t>
                      </a:r>
                    </a:p>
                  </a:txBody>
                  <a:tcPr marL="9525" marR="9525" marT="9525" marB="0" anchor="ctr"/>
                </a:tc>
                <a:tc>
                  <a:txBody>
                    <a:bodyPr/>
                    <a:lstStyle/>
                    <a:p>
                      <a:pPr algn="ctr" fontAlgn="ctr"/>
                      <a:r>
                        <a:rPr lang="ru-RU" sz="1050" b="1" i="0" u="none" strike="noStrike" cap="none" dirty="0">
                          <a:solidFill>
                            <a:schemeClr val="dk1"/>
                          </a:solidFill>
                          <a:latin typeface="+mn-lt"/>
                          <a:ea typeface="+mn-ea"/>
                          <a:cs typeface="+mn-cs"/>
                          <a:sym typeface="Arial"/>
                        </a:rPr>
                        <a:t>1 457</a:t>
                      </a:r>
                    </a:p>
                  </a:txBody>
                  <a:tcPr marL="9525" marR="9525" marT="9525" marB="0" anchor="ctr"/>
                </a:tc>
                <a:tc>
                  <a:txBody>
                    <a:bodyPr/>
                    <a:lstStyle/>
                    <a:p>
                      <a:pPr algn="ctr" fontAlgn="ctr"/>
                      <a:r>
                        <a:rPr lang="ru-RU" sz="900" b="0" i="0" u="none" strike="noStrike" cap="none">
                          <a:solidFill>
                            <a:schemeClr val="dk1"/>
                          </a:solidFill>
                          <a:latin typeface="+mn-lt"/>
                          <a:ea typeface="+mn-ea"/>
                          <a:cs typeface="+mn-cs"/>
                          <a:sym typeface="Arial"/>
                        </a:rPr>
                        <a:t>91</a:t>
                      </a:r>
                    </a:p>
                  </a:txBody>
                  <a:tcPr marL="9525" marR="9525" marT="9525" marB="0" anchor="ctr"/>
                </a:tc>
                <a:tc>
                  <a:txBody>
                    <a:bodyPr/>
                    <a:lstStyle/>
                    <a:p>
                      <a:pPr algn="ctr" fontAlgn="ctr"/>
                      <a:r>
                        <a:rPr lang="ru-RU" sz="900" b="0" i="0" u="none" strike="noStrike" cap="none" dirty="0">
                          <a:solidFill>
                            <a:schemeClr val="dk1"/>
                          </a:solidFill>
                          <a:latin typeface="+mn-lt"/>
                          <a:ea typeface="+mn-ea"/>
                          <a:cs typeface="+mn-cs"/>
                          <a:sym typeface="Arial"/>
                        </a:rPr>
                        <a:t>8</a:t>
                      </a:r>
                    </a:p>
                  </a:txBody>
                  <a:tcPr marL="9525" marR="9525" marT="9525" marB="0" anchor="ctr"/>
                </a:tc>
                <a:tc>
                  <a:txBody>
                    <a:bodyPr/>
                    <a:lstStyle/>
                    <a:p>
                      <a:pPr algn="ctr" fontAlgn="ctr"/>
                      <a:r>
                        <a:rPr lang="ru-RU" sz="900" b="0" i="0" u="none" strike="noStrike" cap="none">
                          <a:solidFill>
                            <a:schemeClr val="dk1"/>
                          </a:solidFill>
                          <a:latin typeface="+mn-lt"/>
                          <a:ea typeface="+mn-ea"/>
                          <a:cs typeface="+mn-cs"/>
                          <a:sym typeface="Arial"/>
                        </a:rPr>
                        <a:t>269</a:t>
                      </a:r>
                    </a:p>
                  </a:txBody>
                  <a:tcPr marL="9525" marR="9525" marT="9525" marB="0" anchor="ctr"/>
                </a:tc>
                <a:tc>
                  <a:txBody>
                    <a:bodyPr/>
                    <a:lstStyle/>
                    <a:p>
                      <a:pPr algn="ctr" fontAlgn="ctr"/>
                      <a:r>
                        <a:rPr lang="ru-RU" sz="900" b="0" i="0" u="none" strike="noStrike" cap="none">
                          <a:solidFill>
                            <a:schemeClr val="dk1"/>
                          </a:solidFill>
                          <a:latin typeface="+mn-lt"/>
                          <a:ea typeface="+mn-ea"/>
                          <a:cs typeface="+mn-cs"/>
                          <a:sym typeface="Arial"/>
                        </a:rPr>
                        <a:t>1 089</a:t>
                      </a:r>
                    </a:p>
                  </a:txBody>
                  <a:tcPr marL="9525" marR="9525" marT="9525" marB="0" anchor="ctr"/>
                </a:tc>
                <a:tc>
                  <a:txBody>
                    <a:bodyPr/>
                    <a:lstStyle/>
                    <a:p>
                      <a:pPr algn="ctr" fontAlgn="ctr"/>
                      <a:r>
                        <a:rPr lang="ru-RU" sz="1050" b="1" i="0" u="none" strike="noStrike" cap="none" dirty="0">
                          <a:solidFill>
                            <a:schemeClr val="dk1"/>
                          </a:solidFill>
                          <a:latin typeface="+mn-lt"/>
                          <a:ea typeface="+mn-ea"/>
                          <a:cs typeface="+mn-cs"/>
                          <a:sym typeface="Arial"/>
                        </a:rPr>
                        <a:t>2,8%</a:t>
                      </a:r>
                    </a:p>
                  </a:txBody>
                  <a:tcPr marL="9525" marR="9525" marT="9525" marB="0" anchor="ctr"/>
                </a:tc>
                <a:extLst>
                  <a:ext uri="{0D108BD9-81ED-4DB2-BD59-A6C34878D82A}">
                    <a16:rowId xmlns:a16="http://schemas.microsoft.com/office/drawing/2014/main" val="4184679391"/>
                  </a:ext>
                </a:extLst>
              </a:tr>
              <a:tr h="252035">
                <a:tc vMerge="1">
                  <a:txBody>
                    <a:bodyPr/>
                    <a:lstStyle/>
                    <a:p>
                      <a:endParaRPr lang="ru-KZ" sz="1100" dirty="0"/>
                    </a:p>
                  </a:txBody>
                  <a:tcPr/>
                </a:tc>
                <a:tc>
                  <a:txBody>
                    <a:bodyPr/>
                    <a:lstStyle/>
                    <a:p>
                      <a:pPr marL="72000" algn="l" fontAlgn="b"/>
                      <a:r>
                        <a:rPr lang="ru-RU" sz="800" b="0" i="0" u="none" strike="noStrike" cap="none" dirty="0">
                          <a:solidFill>
                            <a:schemeClr val="dk1"/>
                          </a:solidFill>
                          <a:latin typeface="+mn-lt"/>
                          <a:ea typeface="+mn-ea"/>
                          <a:cs typeface="+mn-cs"/>
                          <a:sym typeface="Arial"/>
                        </a:rPr>
                        <a:t>3 </a:t>
                      </a:r>
                      <a:r>
                        <a:rPr lang="ru-RU" sz="800" b="0" i="0" u="none" strike="noStrike" cap="none" dirty="0" err="1">
                          <a:solidFill>
                            <a:schemeClr val="dk1"/>
                          </a:solidFill>
                          <a:latin typeface="+mn-lt"/>
                          <a:ea typeface="+mn-ea"/>
                          <a:cs typeface="+mn-cs"/>
                          <a:sym typeface="Arial"/>
                        </a:rPr>
                        <a:t>Мектепке</a:t>
                      </a:r>
                      <a:r>
                        <a:rPr lang="ru-RU" sz="800" b="0" i="0" u="none" strike="noStrike" cap="none" dirty="0">
                          <a:solidFill>
                            <a:schemeClr val="dk1"/>
                          </a:solidFill>
                          <a:latin typeface="+mn-lt"/>
                          <a:ea typeface="+mn-ea"/>
                          <a:cs typeface="+mn-cs"/>
                          <a:sym typeface="Arial"/>
                        </a:rPr>
                        <a:t> </a:t>
                      </a:r>
                      <a:r>
                        <a:rPr lang="ru-RU" sz="800" b="0" i="0" u="none" strike="noStrike" cap="none" dirty="0" err="1">
                          <a:solidFill>
                            <a:schemeClr val="dk1"/>
                          </a:solidFill>
                          <a:latin typeface="+mn-lt"/>
                          <a:ea typeface="+mn-ea"/>
                          <a:cs typeface="+mn-cs"/>
                          <a:sym typeface="Arial"/>
                        </a:rPr>
                        <a:t>дейінгі</a:t>
                      </a:r>
                      <a:r>
                        <a:rPr lang="ru-RU" sz="800" b="0" i="0" u="none" strike="noStrike" cap="none" dirty="0">
                          <a:solidFill>
                            <a:schemeClr val="dk1"/>
                          </a:solidFill>
                          <a:latin typeface="+mn-lt"/>
                          <a:ea typeface="+mn-ea"/>
                          <a:cs typeface="+mn-cs"/>
                          <a:sym typeface="Arial"/>
                        </a:rPr>
                        <a:t> </a:t>
                      </a:r>
                      <a:r>
                        <a:rPr lang="ru-RU" sz="800" b="0" i="0" u="none" strike="noStrike" cap="none" dirty="0" err="1">
                          <a:solidFill>
                            <a:schemeClr val="dk1"/>
                          </a:solidFill>
                          <a:latin typeface="+mn-lt"/>
                          <a:ea typeface="+mn-ea"/>
                          <a:cs typeface="+mn-cs"/>
                          <a:sym typeface="Arial"/>
                        </a:rPr>
                        <a:t>білім</a:t>
                      </a:r>
                      <a:r>
                        <a:rPr lang="ru-RU" sz="800" b="0" i="0" u="none" strike="noStrike" cap="none" dirty="0">
                          <a:solidFill>
                            <a:schemeClr val="dk1"/>
                          </a:solidFill>
                          <a:latin typeface="+mn-lt"/>
                          <a:ea typeface="+mn-ea"/>
                          <a:cs typeface="+mn-cs"/>
                          <a:sym typeface="Arial"/>
                        </a:rPr>
                        <a:t> </a:t>
                      </a:r>
                      <a:r>
                        <a:rPr lang="ru-RU" sz="800" b="0" i="0" u="none" strike="noStrike" cap="none" dirty="0" err="1">
                          <a:solidFill>
                            <a:schemeClr val="dk1"/>
                          </a:solidFill>
                          <a:latin typeface="+mn-lt"/>
                          <a:ea typeface="+mn-ea"/>
                          <a:cs typeface="+mn-cs"/>
                          <a:sym typeface="Arial"/>
                        </a:rPr>
                        <a:t>берудегі</a:t>
                      </a:r>
                      <a:r>
                        <a:rPr lang="ru-RU" sz="800" b="0" i="0" u="none" strike="noStrike" cap="none" dirty="0">
                          <a:solidFill>
                            <a:schemeClr val="dk1"/>
                          </a:solidFill>
                          <a:latin typeface="+mn-lt"/>
                          <a:ea typeface="+mn-ea"/>
                          <a:cs typeface="+mn-cs"/>
                          <a:sym typeface="Arial"/>
                        </a:rPr>
                        <a:t> </a:t>
                      </a:r>
                      <a:r>
                        <a:rPr lang="ru-RU" sz="800" b="0" i="0" u="none" strike="noStrike" cap="none" dirty="0" err="1">
                          <a:solidFill>
                            <a:schemeClr val="dk1"/>
                          </a:solidFill>
                          <a:latin typeface="+mn-lt"/>
                          <a:ea typeface="+mn-ea"/>
                          <a:cs typeface="+mn-cs"/>
                          <a:sym typeface="Arial"/>
                        </a:rPr>
                        <a:t>тәрбиешілер</a:t>
                      </a:r>
                      <a:endParaRPr lang="ru-RU" sz="800" b="0" i="0" u="none" strike="noStrike" cap="none" dirty="0">
                        <a:solidFill>
                          <a:schemeClr val="dk1"/>
                        </a:solidFill>
                        <a:latin typeface="+mn-lt"/>
                        <a:ea typeface="+mn-ea"/>
                        <a:cs typeface="+mn-cs"/>
                        <a:sym typeface="Arial"/>
                      </a:endParaRPr>
                    </a:p>
                  </a:txBody>
                  <a:tcPr marL="9525" marR="9525" marT="9525" marB="0" anchor="ctr"/>
                </a:tc>
                <a:tc>
                  <a:txBody>
                    <a:bodyPr/>
                    <a:lstStyle/>
                    <a:p>
                      <a:pPr algn="ctr" fontAlgn="b"/>
                      <a:r>
                        <a:rPr lang="ru-RU" sz="900" b="0" i="1" u="none" strike="noStrike" cap="none">
                          <a:solidFill>
                            <a:schemeClr val="dk1"/>
                          </a:solidFill>
                          <a:latin typeface="+mn-lt"/>
                          <a:ea typeface="+mn-ea"/>
                          <a:cs typeface="+mn-cs"/>
                          <a:sym typeface="Arial"/>
                        </a:rPr>
                        <a:t>2362-0</a:t>
                      </a:r>
                    </a:p>
                  </a:txBody>
                  <a:tcPr marL="9525" marR="9525" marT="9525" marB="0" anchor="ctr"/>
                </a:tc>
                <a:tc>
                  <a:txBody>
                    <a:bodyPr/>
                    <a:lstStyle/>
                    <a:p>
                      <a:pPr algn="ctr" fontAlgn="ctr"/>
                      <a:r>
                        <a:rPr lang="ru-RU" sz="1050" b="1" i="0" u="none" strike="noStrike" cap="none" dirty="0">
                          <a:solidFill>
                            <a:schemeClr val="dk1"/>
                          </a:solidFill>
                          <a:latin typeface="+mn-lt"/>
                          <a:ea typeface="+mn-ea"/>
                          <a:cs typeface="+mn-cs"/>
                          <a:sym typeface="Arial"/>
                        </a:rPr>
                        <a:t>1 165</a:t>
                      </a:r>
                    </a:p>
                  </a:txBody>
                  <a:tcPr marL="9525" marR="9525" marT="9525" marB="0" anchor="ctr"/>
                </a:tc>
                <a:tc>
                  <a:txBody>
                    <a:bodyPr/>
                    <a:lstStyle/>
                    <a:p>
                      <a:pPr algn="ctr" fontAlgn="ctr"/>
                      <a:r>
                        <a:rPr lang="ru-RU" sz="900" b="0" i="0" u="none" strike="noStrike" cap="none">
                          <a:solidFill>
                            <a:schemeClr val="dk1"/>
                          </a:solidFill>
                          <a:latin typeface="+mn-lt"/>
                          <a:ea typeface="+mn-ea"/>
                          <a:cs typeface="+mn-cs"/>
                          <a:sym typeface="Arial"/>
                        </a:rPr>
                        <a:t>212</a:t>
                      </a:r>
                    </a:p>
                  </a:txBody>
                  <a:tcPr marL="9525" marR="9525" marT="9525" marB="0" anchor="ctr"/>
                </a:tc>
                <a:tc>
                  <a:txBody>
                    <a:bodyPr/>
                    <a:lstStyle/>
                    <a:p>
                      <a:pPr algn="ctr" fontAlgn="ctr"/>
                      <a:r>
                        <a:rPr lang="ru-RU" sz="900" b="0" i="0" u="none" strike="noStrike" cap="none">
                          <a:solidFill>
                            <a:schemeClr val="dk1"/>
                          </a:solidFill>
                          <a:latin typeface="+mn-lt"/>
                          <a:ea typeface="+mn-ea"/>
                          <a:cs typeface="+mn-cs"/>
                          <a:sym typeface="Arial"/>
                        </a:rPr>
                        <a:t>263</a:t>
                      </a:r>
                    </a:p>
                  </a:txBody>
                  <a:tcPr marL="9525" marR="9525" marT="9525" marB="0" anchor="ctr"/>
                </a:tc>
                <a:tc>
                  <a:txBody>
                    <a:bodyPr/>
                    <a:lstStyle/>
                    <a:p>
                      <a:pPr algn="ctr" fontAlgn="ctr"/>
                      <a:r>
                        <a:rPr lang="ru-RU" sz="900" b="0" i="0" u="none" strike="noStrike" cap="none">
                          <a:solidFill>
                            <a:schemeClr val="dk1"/>
                          </a:solidFill>
                          <a:latin typeface="+mn-lt"/>
                          <a:ea typeface="+mn-ea"/>
                          <a:cs typeface="+mn-cs"/>
                          <a:sym typeface="Arial"/>
                        </a:rPr>
                        <a:t>490</a:t>
                      </a:r>
                    </a:p>
                  </a:txBody>
                  <a:tcPr marL="9525" marR="9525" marT="9525" marB="0" anchor="ctr"/>
                </a:tc>
                <a:tc>
                  <a:txBody>
                    <a:bodyPr/>
                    <a:lstStyle/>
                    <a:p>
                      <a:pPr algn="ctr" fontAlgn="ctr"/>
                      <a:r>
                        <a:rPr lang="ru-RU" sz="900" b="0" i="0" u="none" strike="noStrike" cap="none">
                          <a:solidFill>
                            <a:schemeClr val="dk1"/>
                          </a:solidFill>
                          <a:latin typeface="+mn-lt"/>
                          <a:ea typeface="+mn-ea"/>
                          <a:cs typeface="+mn-cs"/>
                          <a:sym typeface="Arial"/>
                        </a:rPr>
                        <a:t>200</a:t>
                      </a:r>
                    </a:p>
                  </a:txBody>
                  <a:tcPr marL="9525" marR="9525" marT="9525" marB="0" anchor="ctr"/>
                </a:tc>
                <a:tc>
                  <a:txBody>
                    <a:bodyPr/>
                    <a:lstStyle/>
                    <a:p>
                      <a:pPr algn="ctr" fontAlgn="ctr"/>
                      <a:r>
                        <a:rPr lang="ru-RU" sz="1050" b="1" i="0" u="none" strike="noStrike" cap="none">
                          <a:solidFill>
                            <a:schemeClr val="dk1"/>
                          </a:solidFill>
                          <a:latin typeface="+mn-lt"/>
                          <a:ea typeface="+mn-ea"/>
                          <a:cs typeface="+mn-cs"/>
                          <a:sym typeface="Arial"/>
                        </a:rPr>
                        <a:t>2,3%</a:t>
                      </a:r>
                    </a:p>
                  </a:txBody>
                  <a:tcPr marL="9525" marR="9525" marT="9525" marB="0" anchor="ctr"/>
                </a:tc>
                <a:extLst>
                  <a:ext uri="{0D108BD9-81ED-4DB2-BD59-A6C34878D82A}">
                    <a16:rowId xmlns:a16="http://schemas.microsoft.com/office/drawing/2014/main" val="1073052614"/>
                  </a:ext>
                </a:extLst>
              </a:tr>
              <a:tr h="252035">
                <a:tc vMerge="1">
                  <a:txBody>
                    <a:bodyPr/>
                    <a:lstStyle/>
                    <a:p>
                      <a:endParaRPr lang="ru-KZ" sz="1100" dirty="0"/>
                    </a:p>
                  </a:txBody>
                  <a:tcPr/>
                </a:tc>
                <a:tc>
                  <a:txBody>
                    <a:bodyPr/>
                    <a:lstStyle/>
                    <a:p>
                      <a:pPr marL="72000" algn="l" fontAlgn="b"/>
                      <a:r>
                        <a:rPr lang="ru-RU" sz="800" b="0" i="0" u="none" strike="noStrike" cap="none" dirty="0">
                          <a:solidFill>
                            <a:schemeClr val="dk1"/>
                          </a:solidFill>
                          <a:latin typeface="+mn-lt"/>
                          <a:ea typeface="+mn-ea"/>
                          <a:cs typeface="+mn-cs"/>
                          <a:sym typeface="Arial"/>
                        </a:rPr>
                        <a:t>4 </a:t>
                      </a:r>
                      <a:r>
                        <a:rPr lang="ru-RU" sz="800" b="0" i="0" u="none" strike="noStrike" cap="none" dirty="0" err="1">
                          <a:solidFill>
                            <a:schemeClr val="dk1"/>
                          </a:solidFill>
                          <a:latin typeface="+mn-lt"/>
                          <a:ea typeface="+mn-ea"/>
                          <a:cs typeface="+mn-cs"/>
                          <a:sym typeface="Arial"/>
                        </a:rPr>
                        <a:t>Қоғамдық</a:t>
                      </a:r>
                      <a:r>
                        <a:rPr lang="ru-RU" sz="800" b="0" i="0" u="none" strike="noStrike" cap="none" dirty="0">
                          <a:solidFill>
                            <a:schemeClr val="dk1"/>
                          </a:solidFill>
                          <a:latin typeface="+mn-lt"/>
                          <a:ea typeface="+mn-ea"/>
                          <a:cs typeface="+mn-cs"/>
                          <a:sym typeface="Arial"/>
                        </a:rPr>
                        <a:t> </a:t>
                      </a:r>
                      <a:r>
                        <a:rPr lang="ru-RU" sz="800" b="0" i="0" u="none" strike="noStrike" cap="none" dirty="0" err="1">
                          <a:solidFill>
                            <a:schemeClr val="dk1"/>
                          </a:solidFill>
                          <a:latin typeface="+mn-lt"/>
                          <a:ea typeface="+mn-ea"/>
                          <a:cs typeface="+mn-cs"/>
                          <a:sym typeface="Arial"/>
                        </a:rPr>
                        <a:t>ғылымдар</a:t>
                      </a:r>
                      <a:r>
                        <a:rPr lang="ru-RU" sz="800" b="0" i="0" u="none" strike="noStrike" cap="none" dirty="0">
                          <a:solidFill>
                            <a:schemeClr val="dk1"/>
                          </a:solidFill>
                          <a:latin typeface="+mn-lt"/>
                          <a:ea typeface="+mn-ea"/>
                          <a:cs typeface="+mn-cs"/>
                          <a:sym typeface="Arial"/>
                        </a:rPr>
                        <a:t> </a:t>
                      </a:r>
                      <a:r>
                        <a:rPr lang="ru-RU" sz="800" b="0" i="0" u="none" strike="noStrike" cap="none" dirty="0" err="1">
                          <a:solidFill>
                            <a:schemeClr val="dk1"/>
                          </a:solidFill>
                          <a:latin typeface="+mn-lt"/>
                          <a:ea typeface="+mn-ea"/>
                          <a:cs typeface="+mn-cs"/>
                          <a:sym typeface="Arial"/>
                        </a:rPr>
                        <a:t>бойынша</a:t>
                      </a:r>
                      <a:r>
                        <a:rPr lang="ru-RU" sz="800" b="0" i="0" u="none" strike="noStrike" cap="none" dirty="0">
                          <a:solidFill>
                            <a:schemeClr val="dk1"/>
                          </a:solidFill>
                          <a:latin typeface="+mn-lt"/>
                          <a:ea typeface="+mn-ea"/>
                          <a:cs typeface="+mn-cs"/>
                          <a:sym typeface="Arial"/>
                        </a:rPr>
                        <a:t> орта </a:t>
                      </a:r>
                      <a:r>
                        <a:rPr lang="ru-RU" sz="800" b="0" i="0" u="none" strike="noStrike" cap="none" dirty="0" err="1">
                          <a:solidFill>
                            <a:schemeClr val="dk1"/>
                          </a:solidFill>
                          <a:latin typeface="+mn-lt"/>
                          <a:ea typeface="+mn-ea"/>
                          <a:cs typeface="+mn-cs"/>
                          <a:sym typeface="Arial"/>
                        </a:rPr>
                        <a:t>мектеп</a:t>
                      </a:r>
                      <a:r>
                        <a:rPr lang="ru-RU" sz="800" b="0" i="0" u="none" strike="noStrike" cap="none" dirty="0">
                          <a:solidFill>
                            <a:schemeClr val="dk1"/>
                          </a:solidFill>
                          <a:latin typeface="+mn-lt"/>
                          <a:ea typeface="+mn-ea"/>
                          <a:cs typeface="+mn-cs"/>
                          <a:sym typeface="Arial"/>
                        </a:rPr>
                        <a:t> </a:t>
                      </a:r>
                      <a:r>
                        <a:rPr lang="ru-RU" sz="800" b="0" i="0" u="none" strike="noStrike" cap="none" dirty="0" err="1">
                          <a:solidFill>
                            <a:schemeClr val="dk1"/>
                          </a:solidFill>
                          <a:latin typeface="+mn-lt"/>
                          <a:ea typeface="+mn-ea"/>
                          <a:cs typeface="+mn-cs"/>
                          <a:sym typeface="Arial"/>
                        </a:rPr>
                        <a:t>мұғалімдері</a:t>
                      </a:r>
                      <a:endParaRPr lang="ru-RU" sz="800" b="0" i="0" u="none" strike="noStrike" cap="none" dirty="0">
                        <a:solidFill>
                          <a:schemeClr val="dk1"/>
                        </a:solidFill>
                        <a:latin typeface="+mn-lt"/>
                        <a:ea typeface="+mn-ea"/>
                        <a:cs typeface="+mn-cs"/>
                        <a:sym typeface="Arial"/>
                      </a:endParaRPr>
                    </a:p>
                  </a:txBody>
                  <a:tcPr marL="9525" marR="9525" marT="9525" marB="0" anchor="ctr"/>
                </a:tc>
                <a:tc>
                  <a:txBody>
                    <a:bodyPr/>
                    <a:lstStyle/>
                    <a:p>
                      <a:pPr algn="ctr" fontAlgn="b"/>
                      <a:r>
                        <a:rPr lang="ru-RU" sz="900" b="0" i="1" u="none" strike="noStrike" cap="none">
                          <a:solidFill>
                            <a:schemeClr val="dk1"/>
                          </a:solidFill>
                          <a:latin typeface="+mn-lt"/>
                          <a:ea typeface="+mn-ea"/>
                          <a:cs typeface="+mn-cs"/>
                          <a:sym typeface="Arial"/>
                        </a:rPr>
                        <a:t>2350-3</a:t>
                      </a:r>
                    </a:p>
                  </a:txBody>
                  <a:tcPr marL="9525" marR="9525" marT="9525" marB="0" anchor="ctr"/>
                </a:tc>
                <a:tc>
                  <a:txBody>
                    <a:bodyPr/>
                    <a:lstStyle/>
                    <a:p>
                      <a:pPr algn="ctr" fontAlgn="ctr"/>
                      <a:r>
                        <a:rPr lang="ru-RU" sz="1050" b="1" i="0" u="none" strike="noStrike" cap="none" dirty="0">
                          <a:solidFill>
                            <a:schemeClr val="dk1"/>
                          </a:solidFill>
                          <a:latin typeface="+mn-lt"/>
                          <a:ea typeface="+mn-ea"/>
                          <a:cs typeface="+mn-cs"/>
                          <a:sym typeface="Arial"/>
                        </a:rPr>
                        <a:t>1 091</a:t>
                      </a:r>
                    </a:p>
                  </a:txBody>
                  <a:tcPr marL="9525" marR="9525" marT="9525" marB="0" anchor="ctr"/>
                </a:tc>
                <a:tc>
                  <a:txBody>
                    <a:bodyPr/>
                    <a:lstStyle/>
                    <a:p>
                      <a:pPr algn="ctr" fontAlgn="ctr"/>
                      <a:r>
                        <a:rPr lang="ru-RU" sz="900" b="0" i="0" u="none" strike="noStrike" cap="none">
                          <a:solidFill>
                            <a:schemeClr val="dk1"/>
                          </a:solidFill>
                          <a:latin typeface="+mn-lt"/>
                          <a:ea typeface="+mn-ea"/>
                          <a:cs typeface="+mn-cs"/>
                          <a:sym typeface="Arial"/>
                        </a:rPr>
                        <a:t>155</a:t>
                      </a:r>
                    </a:p>
                  </a:txBody>
                  <a:tcPr marL="9525" marR="9525" marT="9525" marB="0" anchor="ctr"/>
                </a:tc>
                <a:tc>
                  <a:txBody>
                    <a:bodyPr/>
                    <a:lstStyle/>
                    <a:p>
                      <a:pPr algn="ctr" fontAlgn="ctr"/>
                      <a:r>
                        <a:rPr lang="ru-RU" sz="900" b="0" i="0" u="none" strike="noStrike" cap="none">
                          <a:solidFill>
                            <a:schemeClr val="dk1"/>
                          </a:solidFill>
                          <a:latin typeface="+mn-lt"/>
                          <a:ea typeface="+mn-ea"/>
                          <a:cs typeface="+mn-cs"/>
                          <a:sym typeface="Arial"/>
                        </a:rPr>
                        <a:t>141</a:t>
                      </a:r>
                    </a:p>
                  </a:txBody>
                  <a:tcPr marL="9525" marR="9525" marT="9525" marB="0" anchor="ctr"/>
                </a:tc>
                <a:tc>
                  <a:txBody>
                    <a:bodyPr/>
                    <a:lstStyle/>
                    <a:p>
                      <a:pPr algn="ctr" fontAlgn="ctr"/>
                      <a:r>
                        <a:rPr lang="ru-RU" sz="900" b="0" i="0" u="none" strike="noStrike" cap="none">
                          <a:solidFill>
                            <a:schemeClr val="dk1"/>
                          </a:solidFill>
                          <a:latin typeface="+mn-lt"/>
                          <a:ea typeface="+mn-ea"/>
                          <a:cs typeface="+mn-cs"/>
                          <a:sym typeface="Arial"/>
                        </a:rPr>
                        <a:t>645</a:t>
                      </a:r>
                    </a:p>
                  </a:txBody>
                  <a:tcPr marL="9525" marR="9525" marT="9525" marB="0" anchor="ctr"/>
                </a:tc>
                <a:tc>
                  <a:txBody>
                    <a:bodyPr/>
                    <a:lstStyle/>
                    <a:p>
                      <a:pPr algn="ctr" fontAlgn="ctr"/>
                      <a:r>
                        <a:rPr lang="ru-RU" sz="900" b="0" i="0" u="none" strike="noStrike" cap="none">
                          <a:solidFill>
                            <a:schemeClr val="dk1"/>
                          </a:solidFill>
                          <a:latin typeface="+mn-lt"/>
                          <a:ea typeface="+mn-ea"/>
                          <a:cs typeface="+mn-cs"/>
                          <a:sym typeface="Arial"/>
                        </a:rPr>
                        <a:t>150</a:t>
                      </a:r>
                    </a:p>
                  </a:txBody>
                  <a:tcPr marL="9525" marR="9525" marT="9525" marB="0" anchor="ctr"/>
                </a:tc>
                <a:tc>
                  <a:txBody>
                    <a:bodyPr/>
                    <a:lstStyle/>
                    <a:p>
                      <a:pPr algn="ctr" fontAlgn="ctr"/>
                      <a:r>
                        <a:rPr lang="ru-RU" sz="1050" b="1" i="0" u="none" strike="noStrike" cap="none" dirty="0">
                          <a:solidFill>
                            <a:schemeClr val="dk1"/>
                          </a:solidFill>
                          <a:latin typeface="+mn-lt"/>
                          <a:ea typeface="+mn-ea"/>
                          <a:cs typeface="+mn-cs"/>
                          <a:sym typeface="Arial"/>
                        </a:rPr>
                        <a:t>2,1%</a:t>
                      </a:r>
                    </a:p>
                  </a:txBody>
                  <a:tcPr marL="9525" marR="9525" marT="9525" marB="0" anchor="ctr"/>
                </a:tc>
                <a:extLst>
                  <a:ext uri="{0D108BD9-81ED-4DB2-BD59-A6C34878D82A}">
                    <a16:rowId xmlns:a16="http://schemas.microsoft.com/office/drawing/2014/main" val="2643833706"/>
                  </a:ext>
                </a:extLst>
              </a:tr>
              <a:tr h="252035">
                <a:tc vMerge="1">
                  <a:txBody>
                    <a:bodyPr/>
                    <a:lstStyle/>
                    <a:p>
                      <a:endParaRPr lang="ru-KZ" sz="1100" dirty="0"/>
                    </a:p>
                  </a:txBody>
                  <a:tcPr/>
                </a:tc>
                <a:tc>
                  <a:txBody>
                    <a:bodyPr/>
                    <a:lstStyle/>
                    <a:p>
                      <a:pPr marL="72000" algn="l" fontAlgn="b"/>
                      <a:r>
                        <a:rPr lang="ru-RU" sz="800" b="0" i="0" u="none" strike="noStrike" cap="none" dirty="0">
                          <a:solidFill>
                            <a:schemeClr val="dk1"/>
                          </a:solidFill>
                          <a:latin typeface="+mn-lt"/>
                          <a:ea typeface="+mn-ea"/>
                          <a:cs typeface="+mn-cs"/>
                          <a:sym typeface="Arial"/>
                        </a:rPr>
                        <a:t>5 </a:t>
                      </a:r>
                      <a:r>
                        <a:rPr lang="ru-RU" sz="800" b="0" i="0" u="none" strike="noStrike" cap="none" dirty="0" err="1">
                          <a:solidFill>
                            <a:schemeClr val="dk1"/>
                          </a:solidFill>
                          <a:latin typeface="+mn-lt"/>
                          <a:ea typeface="+mn-ea"/>
                          <a:cs typeface="+mn-cs"/>
                          <a:sym typeface="Arial"/>
                        </a:rPr>
                        <a:t>Басқа</a:t>
                      </a:r>
                      <a:r>
                        <a:rPr lang="ru-RU" sz="800" b="0" i="0" u="none" strike="noStrike" cap="none" dirty="0">
                          <a:solidFill>
                            <a:schemeClr val="dk1"/>
                          </a:solidFill>
                          <a:latin typeface="+mn-lt"/>
                          <a:ea typeface="+mn-ea"/>
                          <a:cs typeface="+mn-cs"/>
                          <a:sym typeface="Arial"/>
                        </a:rPr>
                        <a:t> да </a:t>
                      </a:r>
                      <a:r>
                        <a:rPr lang="ru-RU" sz="800" b="0" i="0" u="none" strike="noStrike" cap="none" dirty="0" err="1">
                          <a:solidFill>
                            <a:schemeClr val="dk1"/>
                          </a:solidFill>
                          <a:latin typeface="+mn-lt"/>
                          <a:ea typeface="+mn-ea"/>
                          <a:cs typeface="+mn-cs"/>
                          <a:sym typeface="Arial"/>
                        </a:rPr>
                        <a:t>күзетшілер</a:t>
                      </a:r>
                      <a:r>
                        <a:rPr lang="ru-RU" sz="800" b="0" i="0" u="none" strike="noStrike" cap="none" dirty="0">
                          <a:solidFill>
                            <a:schemeClr val="dk1"/>
                          </a:solidFill>
                          <a:latin typeface="+mn-lt"/>
                          <a:ea typeface="+mn-ea"/>
                          <a:cs typeface="+mn-cs"/>
                          <a:sym typeface="Arial"/>
                        </a:rPr>
                        <a:t>, </a:t>
                      </a:r>
                      <a:r>
                        <a:rPr lang="ru-RU" sz="800" b="0" i="0" u="none" strike="noStrike" cap="none" dirty="0" err="1">
                          <a:solidFill>
                            <a:schemeClr val="dk1"/>
                          </a:solidFill>
                          <a:latin typeface="+mn-lt"/>
                          <a:ea typeface="+mn-ea"/>
                          <a:cs typeface="+mn-cs"/>
                          <a:sym typeface="Arial"/>
                        </a:rPr>
                        <a:t>инкассаторлар</a:t>
                      </a:r>
                      <a:r>
                        <a:rPr lang="ru-RU" sz="800" b="0" i="0" u="none" strike="noStrike" cap="none" dirty="0">
                          <a:solidFill>
                            <a:schemeClr val="dk1"/>
                          </a:solidFill>
                          <a:latin typeface="+mn-lt"/>
                          <a:ea typeface="+mn-ea"/>
                          <a:cs typeface="+mn-cs"/>
                          <a:sym typeface="Arial"/>
                        </a:rPr>
                        <a:t> </a:t>
                      </a:r>
                      <a:r>
                        <a:rPr lang="ru-RU" sz="800" b="0" i="0" u="none" strike="noStrike" cap="none" dirty="0" err="1">
                          <a:solidFill>
                            <a:schemeClr val="dk1"/>
                          </a:solidFill>
                          <a:latin typeface="+mn-lt"/>
                          <a:ea typeface="+mn-ea"/>
                          <a:cs typeface="+mn-cs"/>
                          <a:sym typeface="Arial"/>
                        </a:rPr>
                        <a:t>және</a:t>
                      </a:r>
                      <a:r>
                        <a:rPr lang="ru-RU" sz="800" b="0" i="0" u="none" strike="noStrike" cap="none" dirty="0">
                          <a:solidFill>
                            <a:schemeClr val="dk1"/>
                          </a:solidFill>
                          <a:latin typeface="+mn-lt"/>
                          <a:ea typeface="+mn-ea"/>
                          <a:cs typeface="+mn-cs"/>
                          <a:sym typeface="Arial"/>
                        </a:rPr>
                        <a:t>  </a:t>
                      </a:r>
                      <a:r>
                        <a:rPr lang="ru-RU" sz="800" b="0" i="0" u="none" strike="noStrike" cap="none" dirty="0" err="1">
                          <a:solidFill>
                            <a:schemeClr val="dk1"/>
                          </a:solidFill>
                          <a:latin typeface="+mn-lt"/>
                          <a:ea typeface="+mn-ea"/>
                          <a:cs typeface="+mn-cs"/>
                          <a:sym typeface="Arial"/>
                        </a:rPr>
                        <a:t>тектес</a:t>
                      </a:r>
                      <a:r>
                        <a:rPr lang="ru-RU" sz="800" b="0" i="0" u="none" strike="noStrike" cap="none" dirty="0">
                          <a:solidFill>
                            <a:schemeClr val="dk1"/>
                          </a:solidFill>
                          <a:latin typeface="+mn-lt"/>
                          <a:ea typeface="+mn-ea"/>
                          <a:cs typeface="+mn-cs"/>
                          <a:sym typeface="Arial"/>
                        </a:rPr>
                        <a:t> </a:t>
                      </a:r>
                      <a:r>
                        <a:rPr lang="ru-RU" sz="800" b="0" i="0" u="none" strike="noStrike" cap="none" dirty="0" err="1">
                          <a:solidFill>
                            <a:schemeClr val="dk1"/>
                          </a:solidFill>
                          <a:latin typeface="+mn-lt"/>
                          <a:ea typeface="+mn-ea"/>
                          <a:cs typeface="+mn-cs"/>
                          <a:sym typeface="Arial"/>
                        </a:rPr>
                        <a:t>қызметтер</a:t>
                      </a:r>
                      <a:endParaRPr lang="ru-RU" sz="800" b="0" i="0" u="none" strike="noStrike" cap="none" dirty="0">
                        <a:solidFill>
                          <a:schemeClr val="dk1"/>
                        </a:solidFill>
                        <a:latin typeface="+mn-lt"/>
                        <a:ea typeface="+mn-ea"/>
                        <a:cs typeface="+mn-cs"/>
                        <a:sym typeface="Arial"/>
                      </a:endParaRPr>
                    </a:p>
                  </a:txBody>
                  <a:tcPr marL="9525" marR="9525" marT="9525" marB="0" anchor="ctr">
                    <a:lnB w="28575" cap="flat" cmpd="sng" algn="ctr">
                      <a:solidFill>
                        <a:schemeClr val="bg2"/>
                      </a:solidFill>
                      <a:prstDash val="solid"/>
                      <a:round/>
                      <a:headEnd type="none" w="med" len="med"/>
                      <a:tailEnd type="none" w="med" len="med"/>
                    </a:lnB>
                  </a:tcPr>
                </a:tc>
                <a:tc>
                  <a:txBody>
                    <a:bodyPr/>
                    <a:lstStyle/>
                    <a:p>
                      <a:pPr algn="ctr" fontAlgn="b"/>
                      <a:r>
                        <a:rPr lang="ru-RU" sz="900" b="0" i="1" u="none" strike="noStrike" cap="none" dirty="0">
                          <a:solidFill>
                            <a:schemeClr val="dk1"/>
                          </a:solidFill>
                          <a:latin typeface="+mn-lt"/>
                          <a:ea typeface="+mn-ea"/>
                          <a:cs typeface="+mn-cs"/>
                          <a:sym typeface="Arial"/>
                        </a:rPr>
                        <a:t>5414-9</a:t>
                      </a:r>
                    </a:p>
                  </a:txBody>
                  <a:tcPr marL="9525" marR="9525" marT="9525" marB="0" anchor="ctr">
                    <a:lnB w="28575" cap="flat" cmpd="sng" algn="ctr">
                      <a:solidFill>
                        <a:schemeClr val="bg2"/>
                      </a:solidFill>
                      <a:prstDash val="solid"/>
                      <a:round/>
                      <a:headEnd type="none" w="med" len="med"/>
                      <a:tailEnd type="none" w="med" len="med"/>
                    </a:lnB>
                  </a:tcPr>
                </a:tc>
                <a:tc>
                  <a:txBody>
                    <a:bodyPr/>
                    <a:lstStyle/>
                    <a:p>
                      <a:pPr algn="ctr" fontAlgn="ctr"/>
                      <a:r>
                        <a:rPr lang="ru-RU" sz="1050" b="1" i="0" u="none" strike="noStrike" cap="none">
                          <a:solidFill>
                            <a:schemeClr val="dk1"/>
                          </a:solidFill>
                          <a:latin typeface="+mn-lt"/>
                          <a:ea typeface="+mn-ea"/>
                          <a:cs typeface="+mn-cs"/>
                          <a:sym typeface="Arial"/>
                        </a:rPr>
                        <a:t>1 088</a:t>
                      </a:r>
                    </a:p>
                  </a:txBody>
                  <a:tcPr marL="9525" marR="9525" marT="9525" marB="0" anchor="ctr">
                    <a:lnB w="28575" cap="flat" cmpd="sng" algn="ctr">
                      <a:solidFill>
                        <a:schemeClr val="bg2"/>
                      </a:solidFill>
                      <a:prstDash val="solid"/>
                      <a:round/>
                      <a:headEnd type="none" w="med" len="med"/>
                      <a:tailEnd type="none" w="med" len="med"/>
                    </a:lnB>
                  </a:tcPr>
                </a:tc>
                <a:tc>
                  <a:txBody>
                    <a:bodyPr/>
                    <a:lstStyle/>
                    <a:p>
                      <a:pPr algn="ctr" fontAlgn="ctr"/>
                      <a:r>
                        <a:rPr lang="ru-RU" sz="900" b="0" i="0" u="none" strike="noStrike" cap="none">
                          <a:solidFill>
                            <a:schemeClr val="dk1"/>
                          </a:solidFill>
                          <a:latin typeface="+mn-lt"/>
                          <a:ea typeface="+mn-ea"/>
                          <a:cs typeface="+mn-cs"/>
                          <a:sym typeface="Arial"/>
                        </a:rPr>
                        <a:t>100</a:t>
                      </a:r>
                    </a:p>
                  </a:txBody>
                  <a:tcPr marL="9525" marR="9525" marT="9525" marB="0" anchor="ctr">
                    <a:lnB w="28575" cap="flat" cmpd="sng" algn="ctr">
                      <a:solidFill>
                        <a:schemeClr val="bg2"/>
                      </a:solidFill>
                      <a:prstDash val="solid"/>
                      <a:round/>
                      <a:headEnd type="none" w="med" len="med"/>
                      <a:tailEnd type="none" w="med" len="med"/>
                    </a:lnB>
                  </a:tcPr>
                </a:tc>
                <a:tc>
                  <a:txBody>
                    <a:bodyPr/>
                    <a:lstStyle/>
                    <a:p>
                      <a:pPr algn="ctr" fontAlgn="ctr"/>
                      <a:r>
                        <a:rPr lang="ru-RU" sz="900" b="0" i="0" u="none" strike="noStrike" cap="none">
                          <a:solidFill>
                            <a:schemeClr val="dk1"/>
                          </a:solidFill>
                          <a:latin typeface="+mn-lt"/>
                          <a:ea typeface="+mn-ea"/>
                          <a:cs typeface="+mn-cs"/>
                          <a:sym typeface="Arial"/>
                        </a:rPr>
                        <a:t>309</a:t>
                      </a:r>
                    </a:p>
                  </a:txBody>
                  <a:tcPr marL="9525" marR="9525" marT="9525" marB="0" anchor="ctr">
                    <a:lnB w="28575" cap="flat" cmpd="sng" algn="ctr">
                      <a:solidFill>
                        <a:schemeClr val="bg2"/>
                      </a:solidFill>
                      <a:prstDash val="solid"/>
                      <a:round/>
                      <a:headEnd type="none" w="med" len="med"/>
                      <a:tailEnd type="none" w="med" len="med"/>
                    </a:lnB>
                  </a:tcPr>
                </a:tc>
                <a:tc>
                  <a:txBody>
                    <a:bodyPr/>
                    <a:lstStyle/>
                    <a:p>
                      <a:pPr algn="ctr" fontAlgn="ctr"/>
                      <a:r>
                        <a:rPr lang="ru-RU" sz="900" b="0" i="0" u="none" strike="noStrike" cap="none" dirty="0">
                          <a:solidFill>
                            <a:schemeClr val="dk1"/>
                          </a:solidFill>
                          <a:latin typeface="+mn-lt"/>
                          <a:ea typeface="+mn-ea"/>
                          <a:cs typeface="+mn-cs"/>
                          <a:sym typeface="Arial"/>
                        </a:rPr>
                        <a:t>452</a:t>
                      </a:r>
                    </a:p>
                  </a:txBody>
                  <a:tcPr marL="9525" marR="9525" marT="9525" marB="0" anchor="ctr">
                    <a:lnB w="28575" cap="flat" cmpd="sng" algn="ctr">
                      <a:solidFill>
                        <a:schemeClr val="bg2"/>
                      </a:solidFill>
                      <a:prstDash val="solid"/>
                      <a:round/>
                      <a:headEnd type="none" w="med" len="med"/>
                      <a:tailEnd type="none" w="med" len="med"/>
                    </a:lnB>
                  </a:tcPr>
                </a:tc>
                <a:tc>
                  <a:txBody>
                    <a:bodyPr/>
                    <a:lstStyle/>
                    <a:p>
                      <a:pPr algn="ctr" fontAlgn="ctr"/>
                      <a:r>
                        <a:rPr lang="ru-RU" sz="900" b="0" i="0" u="none" strike="noStrike" cap="none">
                          <a:solidFill>
                            <a:schemeClr val="dk1"/>
                          </a:solidFill>
                          <a:latin typeface="+mn-lt"/>
                          <a:ea typeface="+mn-ea"/>
                          <a:cs typeface="+mn-cs"/>
                          <a:sym typeface="Arial"/>
                        </a:rPr>
                        <a:t>227</a:t>
                      </a:r>
                    </a:p>
                  </a:txBody>
                  <a:tcPr marL="9525" marR="9525" marT="9525" marB="0" anchor="ctr">
                    <a:lnB w="28575" cap="flat" cmpd="sng" algn="ctr">
                      <a:solidFill>
                        <a:schemeClr val="bg2"/>
                      </a:solidFill>
                      <a:prstDash val="solid"/>
                      <a:round/>
                      <a:headEnd type="none" w="med" len="med"/>
                      <a:tailEnd type="none" w="med" len="med"/>
                    </a:lnB>
                  </a:tcPr>
                </a:tc>
                <a:tc>
                  <a:txBody>
                    <a:bodyPr/>
                    <a:lstStyle/>
                    <a:p>
                      <a:pPr algn="ctr" fontAlgn="ctr"/>
                      <a:r>
                        <a:rPr lang="ru-RU" sz="1050" b="1" i="0" u="none" strike="noStrike" cap="none" dirty="0">
                          <a:solidFill>
                            <a:schemeClr val="dk1"/>
                          </a:solidFill>
                          <a:latin typeface="+mn-lt"/>
                          <a:ea typeface="+mn-ea"/>
                          <a:cs typeface="+mn-cs"/>
                          <a:sym typeface="Arial"/>
                        </a:rPr>
                        <a:t>2,1%</a:t>
                      </a:r>
                    </a:p>
                  </a:txBody>
                  <a:tcPr marL="9525" marR="9525" marT="9525" marB="0" anchor="ctr">
                    <a:lnB w="28575" cap="flat" cmpd="sng" algn="ctr">
                      <a:solidFill>
                        <a:schemeClr val="bg2"/>
                      </a:solidFill>
                      <a:prstDash val="solid"/>
                      <a:round/>
                      <a:headEnd type="none" w="med" len="med"/>
                      <a:tailEnd type="none" w="med" len="med"/>
                    </a:lnB>
                  </a:tcPr>
                </a:tc>
                <a:extLst>
                  <a:ext uri="{0D108BD9-81ED-4DB2-BD59-A6C34878D82A}">
                    <a16:rowId xmlns:a16="http://schemas.microsoft.com/office/drawing/2014/main" val="4160565161"/>
                  </a:ext>
                </a:extLst>
              </a:tr>
              <a:tr h="252035">
                <a:tc rowSpan="5">
                  <a:txBody>
                    <a:bodyPr/>
                    <a:lstStyle/>
                    <a:p>
                      <a:pPr algn="ctr"/>
                      <a:r>
                        <a:rPr lang="ru-RU" sz="1100" dirty="0"/>
                        <a:t>2021</a:t>
                      </a:r>
                      <a:endParaRPr lang="ru-KZ" sz="1100" dirty="0"/>
                    </a:p>
                  </a:txBody>
                  <a:tcPr anchor="ctr">
                    <a:lnT w="28575" cap="flat" cmpd="sng" algn="ctr">
                      <a:solidFill>
                        <a:schemeClr val="bg2"/>
                      </a:solidFill>
                      <a:prstDash val="solid"/>
                      <a:round/>
                      <a:headEnd type="none" w="med" len="med"/>
                      <a:tailEnd type="none" w="med" len="med"/>
                    </a:lnT>
                    <a:lnB w="28575" cap="flat" cmpd="sng" algn="ctr">
                      <a:solidFill>
                        <a:schemeClr val="bg2"/>
                      </a:solidFill>
                      <a:prstDash val="solid"/>
                      <a:round/>
                      <a:headEnd type="none" w="med" len="med"/>
                      <a:tailEnd type="none" w="med" len="med"/>
                    </a:lnB>
                  </a:tcPr>
                </a:tc>
                <a:tc>
                  <a:txBody>
                    <a:bodyPr/>
                    <a:lstStyle/>
                    <a:p>
                      <a:pPr marL="72000" algn="l" fontAlgn="b"/>
                      <a:r>
                        <a:rPr lang="ru-RU" sz="800" b="0" i="0" u="none" strike="noStrike" cap="none" dirty="0">
                          <a:solidFill>
                            <a:schemeClr val="dk1"/>
                          </a:solidFill>
                          <a:latin typeface="+mn-lt"/>
                          <a:ea typeface="+mn-ea"/>
                          <a:cs typeface="+mn-cs"/>
                          <a:sym typeface="Arial"/>
                        </a:rPr>
                        <a:t>1 </a:t>
                      </a:r>
                      <a:r>
                        <a:rPr lang="ru-RU" sz="800" b="0" i="0" u="none" strike="noStrike" cap="none" dirty="0" err="1">
                          <a:solidFill>
                            <a:schemeClr val="dk1"/>
                          </a:solidFill>
                          <a:latin typeface="+mn-lt"/>
                          <a:ea typeface="+mn-ea"/>
                          <a:cs typeface="+mn-cs"/>
                          <a:sym typeface="Arial"/>
                        </a:rPr>
                        <a:t>Басқа</a:t>
                      </a:r>
                      <a:r>
                        <a:rPr lang="ru-RU" sz="800" b="0" i="0" u="none" strike="noStrike" cap="none" dirty="0">
                          <a:solidFill>
                            <a:schemeClr val="dk1"/>
                          </a:solidFill>
                          <a:latin typeface="+mn-lt"/>
                          <a:ea typeface="+mn-ea"/>
                          <a:cs typeface="+mn-cs"/>
                          <a:sym typeface="Arial"/>
                        </a:rPr>
                        <a:t> да </a:t>
                      </a:r>
                      <a:r>
                        <a:rPr lang="ru-RU" sz="800" b="0" i="0" u="none" strike="noStrike" cap="none" dirty="0" err="1">
                          <a:solidFill>
                            <a:schemeClr val="dk1"/>
                          </a:solidFill>
                          <a:latin typeface="+mn-lt"/>
                          <a:ea typeface="+mn-ea"/>
                          <a:cs typeface="+mn-cs"/>
                          <a:sym typeface="Arial"/>
                        </a:rPr>
                        <a:t>біліктілігі</a:t>
                      </a:r>
                      <a:r>
                        <a:rPr lang="ru-RU" sz="800" b="0" i="0" u="none" strike="noStrike" cap="none" dirty="0">
                          <a:solidFill>
                            <a:schemeClr val="dk1"/>
                          </a:solidFill>
                          <a:latin typeface="+mn-lt"/>
                          <a:ea typeface="+mn-ea"/>
                          <a:cs typeface="+mn-cs"/>
                          <a:sym typeface="Arial"/>
                        </a:rPr>
                        <a:t> </a:t>
                      </a:r>
                      <a:r>
                        <a:rPr lang="ru-RU" sz="800" b="0" i="0" u="none" strike="noStrike" cap="none" dirty="0" err="1">
                          <a:solidFill>
                            <a:schemeClr val="dk1"/>
                          </a:solidFill>
                          <a:latin typeface="+mn-lt"/>
                          <a:ea typeface="+mn-ea"/>
                          <a:cs typeface="+mn-cs"/>
                          <a:sym typeface="Arial"/>
                        </a:rPr>
                        <a:t>жоқ</a:t>
                      </a:r>
                      <a:r>
                        <a:rPr lang="ru-RU" sz="800" b="0" i="0" u="none" strike="noStrike" cap="none" dirty="0">
                          <a:solidFill>
                            <a:schemeClr val="dk1"/>
                          </a:solidFill>
                          <a:latin typeface="+mn-lt"/>
                          <a:ea typeface="+mn-ea"/>
                          <a:cs typeface="+mn-cs"/>
                          <a:sym typeface="Arial"/>
                        </a:rPr>
                        <a:t> </a:t>
                      </a:r>
                      <a:r>
                        <a:rPr lang="ru-RU" sz="800" b="0" i="0" u="none" strike="noStrike" cap="none" dirty="0" err="1">
                          <a:solidFill>
                            <a:schemeClr val="dk1"/>
                          </a:solidFill>
                          <a:latin typeface="+mn-lt"/>
                          <a:ea typeface="+mn-ea"/>
                          <a:cs typeface="+mn-cs"/>
                          <a:sym typeface="Arial"/>
                        </a:rPr>
                        <a:t>жұмысшылар</a:t>
                      </a:r>
                      <a:endParaRPr lang="ru-RU" sz="800" b="0" i="0" u="none" strike="noStrike" cap="none" dirty="0">
                        <a:solidFill>
                          <a:schemeClr val="dk1"/>
                        </a:solidFill>
                        <a:latin typeface="+mn-lt"/>
                        <a:ea typeface="+mn-ea"/>
                        <a:cs typeface="+mn-cs"/>
                        <a:sym typeface="Arial"/>
                      </a:endParaRPr>
                    </a:p>
                  </a:txBody>
                  <a:tcPr marL="9525" marR="9525" marT="9525" marB="0" anchor="ctr">
                    <a:lnT w="28575" cap="flat" cmpd="sng" algn="ctr">
                      <a:solidFill>
                        <a:schemeClr val="bg2"/>
                      </a:solidFill>
                      <a:prstDash val="solid"/>
                      <a:round/>
                      <a:headEnd type="none" w="med" len="med"/>
                      <a:tailEnd type="none" w="med" len="med"/>
                    </a:lnT>
                  </a:tcPr>
                </a:tc>
                <a:tc>
                  <a:txBody>
                    <a:bodyPr/>
                    <a:lstStyle/>
                    <a:p>
                      <a:pPr algn="ctr" fontAlgn="b"/>
                      <a:r>
                        <a:rPr lang="ru-RU" sz="900" b="0" i="1" u="none" strike="noStrike" cap="none">
                          <a:solidFill>
                            <a:schemeClr val="dk1"/>
                          </a:solidFill>
                          <a:latin typeface="+mn-lt"/>
                          <a:ea typeface="+mn-ea"/>
                          <a:cs typeface="+mn-cs"/>
                          <a:sym typeface="Arial"/>
                        </a:rPr>
                        <a:t>9629-9</a:t>
                      </a:r>
                    </a:p>
                  </a:txBody>
                  <a:tcPr marL="9525" marR="9525" marT="9525" marB="0" anchor="ctr">
                    <a:lnT w="28575" cap="flat" cmpd="sng" algn="ctr">
                      <a:solidFill>
                        <a:schemeClr val="bg2"/>
                      </a:solidFill>
                      <a:prstDash val="solid"/>
                      <a:round/>
                      <a:headEnd type="none" w="med" len="med"/>
                      <a:tailEnd type="none" w="med" len="med"/>
                    </a:lnT>
                  </a:tcPr>
                </a:tc>
                <a:tc>
                  <a:txBody>
                    <a:bodyPr/>
                    <a:lstStyle/>
                    <a:p>
                      <a:pPr algn="ctr" fontAlgn="ctr"/>
                      <a:r>
                        <a:rPr lang="ru-RU" sz="1050" b="1" i="0" u="none" strike="noStrike" cap="none" dirty="0">
                          <a:solidFill>
                            <a:schemeClr val="dk1"/>
                          </a:solidFill>
                          <a:latin typeface="+mn-lt"/>
                          <a:ea typeface="+mn-ea"/>
                          <a:cs typeface="+mn-cs"/>
                          <a:sym typeface="Arial"/>
                        </a:rPr>
                        <a:t>10 238</a:t>
                      </a:r>
                    </a:p>
                  </a:txBody>
                  <a:tcPr marL="9525" marR="9525" marT="9525" marB="0" anchor="ctr">
                    <a:lnT w="28575" cap="flat" cmpd="sng" algn="ctr">
                      <a:solidFill>
                        <a:schemeClr val="bg2"/>
                      </a:solidFill>
                      <a:prstDash val="solid"/>
                      <a:round/>
                      <a:headEnd type="none" w="med" len="med"/>
                      <a:tailEnd type="none" w="med" len="med"/>
                    </a:lnT>
                  </a:tcPr>
                </a:tc>
                <a:tc>
                  <a:txBody>
                    <a:bodyPr/>
                    <a:lstStyle/>
                    <a:p>
                      <a:pPr algn="ctr" fontAlgn="ctr"/>
                      <a:r>
                        <a:rPr lang="ru-RU" sz="900" b="0" i="0" u="none" strike="noStrike" cap="none">
                          <a:solidFill>
                            <a:schemeClr val="dk1"/>
                          </a:solidFill>
                          <a:latin typeface="+mn-lt"/>
                          <a:ea typeface="+mn-ea"/>
                          <a:cs typeface="+mn-cs"/>
                          <a:sym typeface="Arial"/>
                        </a:rPr>
                        <a:t>1 166</a:t>
                      </a:r>
                    </a:p>
                  </a:txBody>
                  <a:tcPr marL="9525" marR="9525" marT="9525" marB="0" anchor="ctr">
                    <a:lnT w="28575" cap="flat" cmpd="sng" algn="ctr">
                      <a:solidFill>
                        <a:schemeClr val="bg2"/>
                      </a:solidFill>
                      <a:prstDash val="solid"/>
                      <a:round/>
                      <a:headEnd type="none" w="med" len="med"/>
                      <a:tailEnd type="none" w="med" len="med"/>
                    </a:lnT>
                  </a:tcPr>
                </a:tc>
                <a:tc>
                  <a:txBody>
                    <a:bodyPr/>
                    <a:lstStyle/>
                    <a:p>
                      <a:pPr algn="ctr" fontAlgn="ctr"/>
                      <a:r>
                        <a:rPr lang="ru-RU" sz="900" b="0" i="0" u="none" strike="noStrike" cap="none">
                          <a:solidFill>
                            <a:schemeClr val="dk1"/>
                          </a:solidFill>
                          <a:latin typeface="+mn-lt"/>
                          <a:ea typeface="+mn-ea"/>
                          <a:cs typeface="+mn-cs"/>
                          <a:sym typeface="Arial"/>
                        </a:rPr>
                        <a:t>3 680</a:t>
                      </a:r>
                    </a:p>
                  </a:txBody>
                  <a:tcPr marL="9525" marR="9525" marT="9525" marB="0" anchor="ctr">
                    <a:lnT w="28575" cap="flat" cmpd="sng" algn="ctr">
                      <a:solidFill>
                        <a:schemeClr val="bg2"/>
                      </a:solidFill>
                      <a:prstDash val="solid"/>
                      <a:round/>
                      <a:headEnd type="none" w="med" len="med"/>
                      <a:tailEnd type="none" w="med" len="med"/>
                    </a:lnT>
                  </a:tcPr>
                </a:tc>
                <a:tc>
                  <a:txBody>
                    <a:bodyPr/>
                    <a:lstStyle/>
                    <a:p>
                      <a:pPr algn="ctr" fontAlgn="ctr"/>
                      <a:r>
                        <a:rPr lang="ru-RU" sz="900" b="0" i="0" u="none" strike="noStrike" cap="none">
                          <a:solidFill>
                            <a:schemeClr val="dk1"/>
                          </a:solidFill>
                          <a:latin typeface="+mn-lt"/>
                          <a:ea typeface="+mn-ea"/>
                          <a:cs typeface="+mn-cs"/>
                          <a:sym typeface="Arial"/>
                        </a:rPr>
                        <a:t>3 040</a:t>
                      </a:r>
                    </a:p>
                  </a:txBody>
                  <a:tcPr marL="9525" marR="9525" marT="9525" marB="0" anchor="ctr">
                    <a:lnT w="28575" cap="flat" cmpd="sng" algn="ctr">
                      <a:solidFill>
                        <a:schemeClr val="bg2"/>
                      </a:solidFill>
                      <a:prstDash val="solid"/>
                      <a:round/>
                      <a:headEnd type="none" w="med" len="med"/>
                      <a:tailEnd type="none" w="med" len="med"/>
                    </a:lnT>
                  </a:tcPr>
                </a:tc>
                <a:tc>
                  <a:txBody>
                    <a:bodyPr/>
                    <a:lstStyle/>
                    <a:p>
                      <a:pPr algn="ctr" fontAlgn="ctr"/>
                      <a:r>
                        <a:rPr lang="ru-RU" sz="900" b="0" i="0" u="none" strike="noStrike" cap="none">
                          <a:solidFill>
                            <a:schemeClr val="dk1"/>
                          </a:solidFill>
                          <a:latin typeface="+mn-lt"/>
                          <a:ea typeface="+mn-ea"/>
                          <a:cs typeface="+mn-cs"/>
                          <a:sym typeface="Arial"/>
                        </a:rPr>
                        <a:t>2 352</a:t>
                      </a:r>
                    </a:p>
                  </a:txBody>
                  <a:tcPr marL="9525" marR="9525" marT="9525" marB="0" anchor="ctr">
                    <a:lnT w="28575" cap="flat" cmpd="sng" algn="ctr">
                      <a:solidFill>
                        <a:schemeClr val="bg2"/>
                      </a:solidFill>
                      <a:prstDash val="solid"/>
                      <a:round/>
                      <a:headEnd type="none" w="med" len="med"/>
                      <a:tailEnd type="none" w="med" len="med"/>
                    </a:lnT>
                  </a:tcPr>
                </a:tc>
                <a:tc>
                  <a:txBody>
                    <a:bodyPr/>
                    <a:lstStyle/>
                    <a:p>
                      <a:pPr algn="ctr" fontAlgn="ctr"/>
                      <a:r>
                        <a:rPr lang="ru-RU" sz="1050" b="1" i="0" u="none" strike="noStrike" cap="none">
                          <a:solidFill>
                            <a:schemeClr val="dk1"/>
                          </a:solidFill>
                          <a:latin typeface="+mn-lt"/>
                          <a:ea typeface="+mn-ea"/>
                          <a:cs typeface="+mn-cs"/>
                          <a:sym typeface="Arial"/>
                        </a:rPr>
                        <a:t>18,9%</a:t>
                      </a:r>
                    </a:p>
                  </a:txBody>
                  <a:tcPr marL="9525" marR="9525" marT="9525" marB="0" anchor="ctr">
                    <a:lnT w="28575" cap="flat" cmpd="sng" algn="ctr">
                      <a:solidFill>
                        <a:schemeClr val="bg2"/>
                      </a:solidFill>
                      <a:prstDash val="solid"/>
                      <a:round/>
                      <a:headEnd type="none" w="med" len="med"/>
                      <a:tailEnd type="none" w="med" len="med"/>
                    </a:lnT>
                  </a:tcPr>
                </a:tc>
                <a:extLst>
                  <a:ext uri="{0D108BD9-81ED-4DB2-BD59-A6C34878D82A}">
                    <a16:rowId xmlns:a16="http://schemas.microsoft.com/office/drawing/2014/main" val="1427977684"/>
                  </a:ext>
                </a:extLst>
              </a:tr>
              <a:tr h="252035">
                <a:tc vMerge="1">
                  <a:txBody>
                    <a:bodyPr/>
                    <a:lstStyle/>
                    <a:p>
                      <a:endParaRPr lang="ru-KZ" sz="1100" dirty="0"/>
                    </a:p>
                  </a:txBody>
                  <a:tcPr/>
                </a:tc>
                <a:tc>
                  <a:txBody>
                    <a:bodyPr/>
                    <a:lstStyle/>
                    <a:p>
                      <a:pPr marL="72000" algn="l" fontAlgn="b"/>
                      <a:r>
                        <a:rPr lang="ru-RU" sz="800" b="0" i="0" u="none" strike="noStrike" cap="none" dirty="0">
                          <a:solidFill>
                            <a:schemeClr val="dk1"/>
                          </a:solidFill>
                          <a:latin typeface="+mn-lt"/>
                          <a:ea typeface="+mn-ea"/>
                          <a:cs typeface="+mn-cs"/>
                          <a:sym typeface="Arial"/>
                        </a:rPr>
                        <a:t>2 </a:t>
                      </a:r>
                      <a:r>
                        <a:rPr lang="ru-RU" sz="800" b="0" i="0" u="none" strike="noStrike" cap="none" dirty="0" err="1">
                          <a:solidFill>
                            <a:schemeClr val="dk1"/>
                          </a:solidFill>
                          <a:latin typeface="+mn-lt"/>
                          <a:ea typeface="+mn-ea"/>
                          <a:cs typeface="+mn-cs"/>
                          <a:sym typeface="Arial"/>
                        </a:rPr>
                        <a:t>Басқа</a:t>
                      </a:r>
                      <a:r>
                        <a:rPr lang="ru-RU" sz="800" b="0" i="0" u="none" strike="noStrike" cap="none" dirty="0">
                          <a:solidFill>
                            <a:schemeClr val="dk1"/>
                          </a:solidFill>
                          <a:latin typeface="+mn-lt"/>
                          <a:ea typeface="+mn-ea"/>
                          <a:cs typeface="+mn-cs"/>
                          <a:sym typeface="Arial"/>
                        </a:rPr>
                        <a:t> да </a:t>
                      </a:r>
                      <a:r>
                        <a:rPr lang="ru-RU" sz="800" b="0" i="0" u="none" strike="noStrike" cap="none" dirty="0" err="1">
                          <a:solidFill>
                            <a:schemeClr val="dk1"/>
                          </a:solidFill>
                          <a:latin typeface="+mn-lt"/>
                          <a:ea typeface="+mn-ea"/>
                          <a:cs typeface="+mn-cs"/>
                          <a:sym typeface="Arial"/>
                        </a:rPr>
                        <a:t>күзетшілер</a:t>
                      </a:r>
                      <a:r>
                        <a:rPr lang="ru-RU" sz="800" b="0" i="0" u="none" strike="noStrike" cap="none" dirty="0">
                          <a:solidFill>
                            <a:schemeClr val="dk1"/>
                          </a:solidFill>
                          <a:latin typeface="+mn-lt"/>
                          <a:ea typeface="+mn-ea"/>
                          <a:cs typeface="+mn-cs"/>
                          <a:sym typeface="Arial"/>
                        </a:rPr>
                        <a:t>, </a:t>
                      </a:r>
                      <a:r>
                        <a:rPr lang="ru-RU" sz="800" b="0" i="0" u="none" strike="noStrike" cap="none" dirty="0" err="1">
                          <a:solidFill>
                            <a:schemeClr val="dk1"/>
                          </a:solidFill>
                          <a:latin typeface="+mn-lt"/>
                          <a:ea typeface="+mn-ea"/>
                          <a:cs typeface="+mn-cs"/>
                          <a:sym typeface="Arial"/>
                        </a:rPr>
                        <a:t>инкассаторлар</a:t>
                      </a:r>
                      <a:r>
                        <a:rPr lang="ru-RU" sz="800" b="0" i="0" u="none" strike="noStrike" cap="none" dirty="0">
                          <a:solidFill>
                            <a:schemeClr val="dk1"/>
                          </a:solidFill>
                          <a:latin typeface="+mn-lt"/>
                          <a:ea typeface="+mn-ea"/>
                          <a:cs typeface="+mn-cs"/>
                          <a:sym typeface="Arial"/>
                        </a:rPr>
                        <a:t> </a:t>
                      </a:r>
                      <a:r>
                        <a:rPr lang="ru-RU" sz="800" b="0" i="0" u="none" strike="noStrike" cap="none" dirty="0" err="1">
                          <a:solidFill>
                            <a:schemeClr val="dk1"/>
                          </a:solidFill>
                          <a:latin typeface="+mn-lt"/>
                          <a:ea typeface="+mn-ea"/>
                          <a:cs typeface="+mn-cs"/>
                          <a:sym typeface="Arial"/>
                        </a:rPr>
                        <a:t>және</a:t>
                      </a:r>
                      <a:r>
                        <a:rPr lang="ru-RU" sz="800" b="0" i="0" u="none" strike="noStrike" cap="none" dirty="0">
                          <a:solidFill>
                            <a:schemeClr val="dk1"/>
                          </a:solidFill>
                          <a:latin typeface="+mn-lt"/>
                          <a:ea typeface="+mn-ea"/>
                          <a:cs typeface="+mn-cs"/>
                          <a:sym typeface="Arial"/>
                        </a:rPr>
                        <a:t>  </a:t>
                      </a:r>
                      <a:r>
                        <a:rPr lang="ru-RU" sz="800" b="0" i="0" u="none" strike="noStrike" cap="none" dirty="0" err="1">
                          <a:solidFill>
                            <a:schemeClr val="dk1"/>
                          </a:solidFill>
                          <a:latin typeface="+mn-lt"/>
                          <a:ea typeface="+mn-ea"/>
                          <a:cs typeface="+mn-cs"/>
                          <a:sym typeface="Arial"/>
                        </a:rPr>
                        <a:t>тектес</a:t>
                      </a:r>
                      <a:r>
                        <a:rPr lang="ru-RU" sz="800" b="0" i="0" u="none" strike="noStrike" cap="none" dirty="0">
                          <a:solidFill>
                            <a:schemeClr val="dk1"/>
                          </a:solidFill>
                          <a:latin typeface="+mn-lt"/>
                          <a:ea typeface="+mn-ea"/>
                          <a:cs typeface="+mn-cs"/>
                          <a:sym typeface="Arial"/>
                        </a:rPr>
                        <a:t> </a:t>
                      </a:r>
                      <a:r>
                        <a:rPr lang="ru-RU" sz="800" b="0" i="0" u="none" strike="noStrike" cap="none" dirty="0" err="1">
                          <a:solidFill>
                            <a:schemeClr val="dk1"/>
                          </a:solidFill>
                          <a:latin typeface="+mn-lt"/>
                          <a:ea typeface="+mn-ea"/>
                          <a:cs typeface="+mn-cs"/>
                          <a:sym typeface="Arial"/>
                        </a:rPr>
                        <a:t>қызметтер</a:t>
                      </a:r>
                      <a:endParaRPr lang="ru-RU" sz="800" b="0" i="0" u="none" strike="noStrike" cap="none" dirty="0">
                        <a:solidFill>
                          <a:schemeClr val="dk1"/>
                        </a:solidFill>
                        <a:latin typeface="+mn-lt"/>
                        <a:ea typeface="+mn-ea"/>
                        <a:cs typeface="+mn-cs"/>
                        <a:sym typeface="Arial"/>
                      </a:endParaRPr>
                    </a:p>
                  </a:txBody>
                  <a:tcPr marL="9525" marR="9525" marT="9525" marB="0" anchor="ctr"/>
                </a:tc>
                <a:tc>
                  <a:txBody>
                    <a:bodyPr/>
                    <a:lstStyle/>
                    <a:p>
                      <a:pPr algn="ctr" fontAlgn="b"/>
                      <a:r>
                        <a:rPr lang="ru-RU" sz="900" b="0" i="1" u="none" strike="noStrike" cap="none">
                          <a:solidFill>
                            <a:schemeClr val="dk1"/>
                          </a:solidFill>
                          <a:latin typeface="+mn-lt"/>
                          <a:ea typeface="+mn-ea"/>
                          <a:cs typeface="+mn-cs"/>
                          <a:sym typeface="Arial"/>
                        </a:rPr>
                        <a:t>5414-9</a:t>
                      </a:r>
                    </a:p>
                  </a:txBody>
                  <a:tcPr marL="9525" marR="9525" marT="9525" marB="0" anchor="ctr"/>
                </a:tc>
                <a:tc>
                  <a:txBody>
                    <a:bodyPr/>
                    <a:lstStyle/>
                    <a:p>
                      <a:pPr algn="ctr" fontAlgn="ctr"/>
                      <a:r>
                        <a:rPr lang="ru-RU" sz="1050" b="1" i="0" u="none" strike="noStrike" cap="none">
                          <a:solidFill>
                            <a:schemeClr val="dk1"/>
                          </a:solidFill>
                          <a:latin typeface="+mn-lt"/>
                          <a:ea typeface="+mn-ea"/>
                          <a:cs typeface="+mn-cs"/>
                          <a:sym typeface="Arial"/>
                        </a:rPr>
                        <a:t>1 787</a:t>
                      </a:r>
                    </a:p>
                  </a:txBody>
                  <a:tcPr marL="9525" marR="9525" marT="9525" marB="0" anchor="ctr"/>
                </a:tc>
                <a:tc>
                  <a:txBody>
                    <a:bodyPr/>
                    <a:lstStyle/>
                    <a:p>
                      <a:pPr algn="ctr" fontAlgn="ctr"/>
                      <a:r>
                        <a:rPr lang="ru-RU" sz="900" b="0" i="0" u="none" strike="noStrike" cap="none">
                          <a:solidFill>
                            <a:schemeClr val="dk1"/>
                          </a:solidFill>
                          <a:latin typeface="+mn-lt"/>
                          <a:ea typeface="+mn-ea"/>
                          <a:cs typeface="+mn-cs"/>
                          <a:sym typeface="Arial"/>
                        </a:rPr>
                        <a:t>170</a:t>
                      </a:r>
                    </a:p>
                  </a:txBody>
                  <a:tcPr marL="9525" marR="9525" marT="9525" marB="0" anchor="ctr"/>
                </a:tc>
                <a:tc>
                  <a:txBody>
                    <a:bodyPr/>
                    <a:lstStyle/>
                    <a:p>
                      <a:pPr algn="ctr" fontAlgn="ctr"/>
                      <a:r>
                        <a:rPr lang="ru-RU" sz="900" b="0" i="0" u="none" strike="noStrike" cap="none">
                          <a:solidFill>
                            <a:schemeClr val="dk1"/>
                          </a:solidFill>
                          <a:latin typeface="+mn-lt"/>
                          <a:ea typeface="+mn-ea"/>
                          <a:cs typeface="+mn-cs"/>
                          <a:sym typeface="Arial"/>
                        </a:rPr>
                        <a:t>409</a:t>
                      </a:r>
                    </a:p>
                  </a:txBody>
                  <a:tcPr marL="9525" marR="9525" marT="9525" marB="0" anchor="ctr"/>
                </a:tc>
                <a:tc>
                  <a:txBody>
                    <a:bodyPr/>
                    <a:lstStyle/>
                    <a:p>
                      <a:pPr algn="ctr" fontAlgn="ctr"/>
                      <a:r>
                        <a:rPr lang="ru-RU" sz="900" b="0" i="0" u="none" strike="noStrike" cap="none" dirty="0">
                          <a:solidFill>
                            <a:schemeClr val="dk1"/>
                          </a:solidFill>
                          <a:latin typeface="+mn-lt"/>
                          <a:ea typeface="+mn-ea"/>
                          <a:cs typeface="+mn-cs"/>
                          <a:sym typeface="Arial"/>
                        </a:rPr>
                        <a:t>625</a:t>
                      </a:r>
                    </a:p>
                  </a:txBody>
                  <a:tcPr marL="9525" marR="9525" marT="9525" marB="0" anchor="ctr"/>
                </a:tc>
                <a:tc>
                  <a:txBody>
                    <a:bodyPr/>
                    <a:lstStyle/>
                    <a:p>
                      <a:pPr algn="ctr" fontAlgn="ctr"/>
                      <a:r>
                        <a:rPr lang="ru-RU" sz="900" b="0" i="0" u="none" strike="noStrike" cap="none">
                          <a:solidFill>
                            <a:schemeClr val="dk1"/>
                          </a:solidFill>
                          <a:latin typeface="+mn-lt"/>
                          <a:ea typeface="+mn-ea"/>
                          <a:cs typeface="+mn-cs"/>
                          <a:sym typeface="Arial"/>
                        </a:rPr>
                        <a:t>583</a:t>
                      </a:r>
                    </a:p>
                  </a:txBody>
                  <a:tcPr marL="9525" marR="9525" marT="9525" marB="0" anchor="ctr"/>
                </a:tc>
                <a:tc>
                  <a:txBody>
                    <a:bodyPr/>
                    <a:lstStyle/>
                    <a:p>
                      <a:pPr algn="ctr" fontAlgn="ctr"/>
                      <a:r>
                        <a:rPr lang="ru-RU" sz="1050" b="1" i="0" u="none" strike="noStrike" cap="none" dirty="0">
                          <a:solidFill>
                            <a:schemeClr val="dk1"/>
                          </a:solidFill>
                          <a:latin typeface="+mn-lt"/>
                          <a:ea typeface="+mn-ea"/>
                          <a:cs typeface="+mn-cs"/>
                          <a:sym typeface="Arial"/>
                        </a:rPr>
                        <a:t>3,3%</a:t>
                      </a:r>
                    </a:p>
                  </a:txBody>
                  <a:tcPr marL="9525" marR="9525" marT="9525" marB="0" anchor="ctr"/>
                </a:tc>
                <a:extLst>
                  <a:ext uri="{0D108BD9-81ED-4DB2-BD59-A6C34878D82A}">
                    <a16:rowId xmlns:a16="http://schemas.microsoft.com/office/drawing/2014/main" val="1290809229"/>
                  </a:ext>
                </a:extLst>
              </a:tr>
              <a:tr h="252035">
                <a:tc vMerge="1">
                  <a:txBody>
                    <a:bodyPr/>
                    <a:lstStyle/>
                    <a:p>
                      <a:endParaRPr lang="ru-KZ" sz="1100" dirty="0"/>
                    </a:p>
                  </a:txBody>
                  <a:tcPr/>
                </a:tc>
                <a:tc>
                  <a:txBody>
                    <a:bodyPr/>
                    <a:lstStyle/>
                    <a:p>
                      <a:pPr marL="72000" algn="l" fontAlgn="b"/>
                      <a:r>
                        <a:rPr lang="ru-RU" sz="800" b="0" i="0" u="none" strike="noStrike" cap="none" dirty="0">
                          <a:solidFill>
                            <a:schemeClr val="dk1"/>
                          </a:solidFill>
                          <a:latin typeface="+mn-lt"/>
                          <a:ea typeface="+mn-ea"/>
                          <a:cs typeface="+mn-cs"/>
                          <a:sym typeface="Arial"/>
                        </a:rPr>
                        <a:t>3 </a:t>
                      </a:r>
                      <a:r>
                        <a:rPr lang="ru-RU" sz="800" b="0" i="0" u="none" strike="noStrike" cap="none" dirty="0" err="1">
                          <a:solidFill>
                            <a:schemeClr val="dk1"/>
                          </a:solidFill>
                          <a:latin typeface="+mn-lt"/>
                          <a:ea typeface="+mn-ea"/>
                          <a:cs typeface="+mn-cs"/>
                          <a:sym typeface="Arial"/>
                        </a:rPr>
                        <a:t>Қоғамдық</a:t>
                      </a:r>
                      <a:r>
                        <a:rPr lang="ru-RU" sz="800" b="0" i="0" u="none" strike="noStrike" cap="none" dirty="0">
                          <a:solidFill>
                            <a:schemeClr val="dk1"/>
                          </a:solidFill>
                          <a:latin typeface="+mn-lt"/>
                          <a:ea typeface="+mn-ea"/>
                          <a:cs typeface="+mn-cs"/>
                          <a:sym typeface="Arial"/>
                        </a:rPr>
                        <a:t> </a:t>
                      </a:r>
                      <a:r>
                        <a:rPr lang="ru-RU" sz="800" b="0" i="0" u="none" strike="noStrike" cap="none" dirty="0" err="1">
                          <a:solidFill>
                            <a:schemeClr val="dk1"/>
                          </a:solidFill>
                          <a:latin typeface="+mn-lt"/>
                          <a:ea typeface="+mn-ea"/>
                          <a:cs typeface="+mn-cs"/>
                          <a:sym typeface="Arial"/>
                        </a:rPr>
                        <a:t>ғылымдар</a:t>
                      </a:r>
                      <a:r>
                        <a:rPr lang="ru-RU" sz="800" b="0" i="0" u="none" strike="noStrike" cap="none" dirty="0">
                          <a:solidFill>
                            <a:schemeClr val="dk1"/>
                          </a:solidFill>
                          <a:latin typeface="+mn-lt"/>
                          <a:ea typeface="+mn-ea"/>
                          <a:cs typeface="+mn-cs"/>
                          <a:sym typeface="Arial"/>
                        </a:rPr>
                        <a:t> </a:t>
                      </a:r>
                      <a:r>
                        <a:rPr lang="ru-RU" sz="800" b="0" i="0" u="none" strike="noStrike" cap="none" dirty="0" err="1">
                          <a:solidFill>
                            <a:schemeClr val="dk1"/>
                          </a:solidFill>
                          <a:latin typeface="+mn-lt"/>
                          <a:ea typeface="+mn-ea"/>
                          <a:cs typeface="+mn-cs"/>
                          <a:sym typeface="Arial"/>
                        </a:rPr>
                        <a:t>бойынша</a:t>
                      </a:r>
                      <a:r>
                        <a:rPr lang="ru-RU" sz="800" b="0" i="0" u="none" strike="noStrike" cap="none" dirty="0">
                          <a:solidFill>
                            <a:schemeClr val="dk1"/>
                          </a:solidFill>
                          <a:latin typeface="+mn-lt"/>
                          <a:ea typeface="+mn-ea"/>
                          <a:cs typeface="+mn-cs"/>
                          <a:sym typeface="Arial"/>
                        </a:rPr>
                        <a:t> орта </a:t>
                      </a:r>
                      <a:r>
                        <a:rPr lang="ru-RU" sz="800" b="0" i="0" u="none" strike="noStrike" cap="none" dirty="0" err="1">
                          <a:solidFill>
                            <a:schemeClr val="dk1"/>
                          </a:solidFill>
                          <a:latin typeface="+mn-lt"/>
                          <a:ea typeface="+mn-ea"/>
                          <a:cs typeface="+mn-cs"/>
                          <a:sym typeface="Arial"/>
                        </a:rPr>
                        <a:t>мектеп</a:t>
                      </a:r>
                      <a:r>
                        <a:rPr lang="ru-RU" sz="800" b="0" i="0" u="none" strike="noStrike" cap="none" dirty="0">
                          <a:solidFill>
                            <a:schemeClr val="dk1"/>
                          </a:solidFill>
                          <a:latin typeface="+mn-lt"/>
                          <a:ea typeface="+mn-ea"/>
                          <a:cs typeface="+mn-cs"/>
                          <a:sym typeface="Arial"/>
                        </a:rPr>
                        <a:t> </a:t>
                      </a:r>
                      <a:r>
                        <a:rPr lang="ru-RU" sz="800" b="0" i="0" u="none" strike="noStrike" cap="none" dirty="0" err="1">
                          <a:solidFill>
                            <a:schemeClr val="dk1"/>
                          </a:solidFill>
                          <a:latin typeface="+mn-lt"/>
                          <a:ea typeface="+mn-ea"/>
                          <a:cs typeface="+mn-cs"/>
                          <a:sym typeface="Arial"/>
                        </a:rPr>
                        <a:t>мұғалімдері</a:t>
                      </a:r>
                      <a:endParaRPr lang="ru-RU" sz="800" b="0" i="0" u="none" strike="noStrike" cap="none" dirty="0">
                        <a:solidFill>
                          <a:schemeClr val="dk1"/>
                        </a:solidFill>
                        <a:latin typeface="+mn-lt"/>
                        <a:ea typeface="+mn-ea"/>
                        <a:cs typeface="+mn-cs"/>
                        <a:sym typeface="Arial"/>
                      </a:endParaRPr>
                    </a:p>
                  </a:txBody>
                  <a:tcPr marL="9525" marR="9525" marT="9525" marB="0" anchor="ctr"/>
                </a:tc>
                <a:tc>
                  <a:txBody>
                    <a:bodyPr/>
                    <a:lstStyle/>
                    <a:p>
                      <a:pPr algn="ctr" fontAlgn="b"/>
                      <a:r>
                        <a:rPr lang="ru-RU" sz="900" b="0" i="1" u="none" strike="noStrike" cap="none" dirty="0">
                          <a:solidFill>
                            <a:schemeClr val="dk1"/>
                          </a:solidFill>
                          <a:latin typeface="+mn-lt"/>
                          <a:ea typeface="+mn-ea"/>
                          <a:cs typeface="+mn-cs"/>
                          <a:sym typeface="Arial"/>
                        </a:rPr>
                        <a:t>2350-3</a:t>
                      </a:r>
                    </a:p>
                  </a:txBody>
                  <a:tcPr marL="9525" marR="9525" marT="9525" marB="0" anchor="ctr"/>
                </a:tc>
                <a:tc>
                  <a:txBody>
                    <a:bodyPr/>
                    <a:lstStyle/>
                    <a:p>
                      <a:pPr algn="ctr" fontAlgn="ctr"/>
                      <a:r>
                        <a:rPr lang="ru-RU" sz="1050" b="1" i="0" u="none" strike="noStrike" cap="none" dirty="0">
                          <a:solidFill>
                            <a:schemeClr val="dk1"/>
                          </a:solidFill>
                          <a:latin typeface="+mn-lt"/>
                          <a:ea typeface="+mn-ea"/>
                          <a:cs typeface="+mn-cs"/>
                          <a:sym typeface="Arial"/>
                        </a:rPr>
                        <a:t>1 581</a:t>
                      </a:r>
                    </a:p>
                  </a:txBody>
                  <a:tcPr marL="9525" marR="9525" marT="9525" marB="0" anchor="ctr"/>
                </a:tc>
                <a:tc>
                  <a:txBody>
                    <a:bodyPr/>
                    <a:lstStyle/>
                    <a:p>
                      <a:pPr algn="ctr" fontAlgn="ctr"/>
                      <a:r>
                        <a:rPr lang="ru-RU" sz="900" b="0" i="0" u="none" strike="noStrike" cap="none">
                          <a:solidFill>
                            <a:schemeClr val="dk1"/>
                          </a:solidFill>
                          <a:latin typeface="+mn-lt"/>
                          <a:ea typeface="+mn-ea"/>
                          <a:cs typeface="+mn-cs"/>
                          <a:sym typeface="Arial"/>
                        </a:rPr>
                        <a:t>150</a:t>
                      </a:r>
                    </a:p>
                  </a:txBody>
                  <a:tcPr marL="9525" marR="9525" marT="9525" marB="0" anchor="ctr"/>
                </a:tc>
                <a:tc>
                  <a:txBody>
                    <a:bodyPr/>
                    <a:lstStyle/>
                    <a:p>
                      <a:pPr algn="ctr" fontAlgn="ctr"/>
                      <a:r>
                        <a:rPr lang="ru-RU" sz="900" b="0" i="0" u="none" strike="noStrike" cap="none">
                          <a:solidFill>
                            <a:schemeClr val="dk1"/>
                          </a:solidFill>
                          <a:latin typeface="+mn-lt"/>
                          <a:ea typeface="+mn-ea"/>
                          <a:cs typeface="+mn-cs"/>
                          <a:sym typeface="Arial"/>
                        </a:rPr>
                        <a:t>164</a:t>
                      </a:r>
                    </a:p>
                  </a:txBody>
                  <a:tcPr marL="9525" marR="9525" marT="9525" marB="0" anchor="ctr"/>
                </a:tc>
                <a:tc>
                  <a:txBody>
                    <a:bodyPr/>
                    <a:lstStyle/>
                    <a:p>
                      <a:pPr algn="ctr" fontAlgn="ctr"/>
                      <a:r>
                        <a:rPr lang="ru-RU" sz="900" b="0" i="0" u="none" strike="noStrike" cap="none" dirty="0">
                          <a:solidFill>
                            <a:schemeClr val="dk1"/>
                          </a:solidFill>
                          <a:latin typeface="+mn-lt"/>
                          <a:ea typeface="+mn-ea"/>
                          <a:cs typeface="+mn-cs"/>
                          <a:sym typeface="Arial"/>
                        </a:rPr>
                        <a:t>1 007</a:t>
                      </a:r>
                    </a:p>
                  </a:txBody>
                  <a:tcPr marL="9525" marR="9525" marT="9525" marB="0" anchor="ctr"/>
                </a:tc>
                <a:tc>
                  <a:txBody>
                    <a:bodyPr/>
                    <a:lstStyle/>
                    <a:p>
                      <a:pPr algn="ctr" fontAlgn="ctr"/>
                      <a:r>
                        <a:rPr lang="ru-RU" sz="900" b="0" i="0" u="none" strike="noStrike" cap="none">
                          <a:solidFill>
                            <a:schemeClr val="dk1"/>
                          </a:solidFill>
                          <a:latin typeface="+mn-lt"/>
                          <a:ea typeface="+mn-ea"/>
                          <a:cs typeface="+mn-cs"/>
                          <a:sym typeface="Arial"/>
                        </a:rPr>
                        <a:t>260</a:t>
                      </a:r>
                    </a:p>
                  </a:txBody>
                  <a:tcPr marL="9525" marR="9525" marT="9525" marB="0" anchor="ctr"/>
                </a:tc>
                <a:tc>
                  <a:txBody>
                    <a:bodyPr/>
                    <a:lstStyle/>
                    <a:p>
                      <a:pPr algn="ctr" fontAlgn="ctr"/>
                      <a:r>
                        <a:rPr lang="ru-RU" sz="1050" b="1" i="0" u="none" strike="noStrike" cap="none" dirty="0">
                          <a:solidFill>
                            <a:schemeClr val="dk1"/>
                          </a:solidFill>
                          <a:latin typeface="+mn-lt"/>
                          <a:ea typeface="+mn-ea"/>
                          <a:cs typeface="+mn-cs"/>
                          <a:sym typeface="Arial"/>
                        </a:rPr>
                        <a:t>2,9%</a:t>
                      </a:r>
                    </a:p>
                  </a:txBody>
                  <a:tcPr marL="9525" marR="9525" marT="9525" marB="0" anchor="ctr"/>
                </a:tc>
                <a:extLst>
                  <a:ext uri="{0D108BD9-81ED-4DB2-BD59-A6C34878D82A}">
                    <a16:rowId xmlns:a16="http://schemas.microsoft.com/office/drawing/2014/main" val="1542005649"/>
                  </a:ext>
                </a:extLst>
              </a:tr>
              <a:tr h="252035">
                <a:tc vMerge="1">
                  <a:txBody>
                    <a:bodyPr/>
                    <a:lstStyle/>
                    <a:p>
                      <a:endParaRPr lang="ru-KZ" sz="1100" dirty="0"/>
                    </a:p>
                  </a:txBody>
                  <a:tcPr/>
                </a:tc>
                <a:tc>
                  <a:txBody>
                    <a:bodyPr/>
                    <a:lstStyle/>
                    <a:p>
                      <a:pPr marL="72000" algn="l" fontAlgn="b"/>
                      <a:r>
                        <a:rPr lang="ru-RU" sz="800" b="0" i="0" u="none" strike="noStrike" cap="none" dirty="0">
                          <a:solidFill>
                            <a:schemeClr val="dk1"/>
                          </a:solidFill>
                          <a:latin typeface="+mn-lt"/>
                          <a:ea typeface="+mn-ea"/>
                          <a:cs typeface="+mn-cs"/>
                          <a:sym typeface="Arial"/>
                        </a:rPr>
                        <a:t>4 </a:t>
                      </a:r>
                      <a:r>
                        <a:rPr lang="ru-RU" sz="800" b="0" i="0" u="none" strike="noStrike" cap="none" dirty="0" err="1">
                          <a:solidFill>
                            <a:schemeClr val="dk1"/>
                          </a:solidFill>
                          <a:latin typeface="+mn-lt"/>
                          <a:ea typeface="+mn-ea"/>
                          <a:cs typeface="+mn-cs"/>
                          <a:sym typeface="Arial"/>
                        </a:rPr>
                        <a:t>Қазандық</a:t>
                      </a:r>
                      <a:r>
                        <a:rPr lang="ru-RU" sz="800" b="0" i="0" u="none" strike="noStrike" cap="none" dirty="0">
                          <a:solidFill>
                            <a:schemeClr val="dk1"/>
                          </a:solidFill>
                          <a:latin typeface="+mn-lt"/>
                          <a:ea typeface="+mn-ea"/>
                          <a:cs typeface="+mn-cs"/>
                          <a:sym typeface="Arial"/>
                        </a:rPr>
                        <a:t> </a:t>
                      </a:r>
                      <a:r>
                        <a:rPr lang="ru-RU" sz="800" b="0" i="0" u="none" strike="noStrike" cap="none" dirty="0" err="1">
                          <a:solidFill>
                            <a:schemeClr val="dk1"/>
                          </a:solidFill>
                          <a:latin typeface="+mn-lt"/>
                          <a:ea typeface="+mn-ea"/>
                          <a:cs typeface="+mn-cs"/>
                          <a:sym typeface="Arial"/>
                        </a:rPr>
                        <a:t>қондырғысының</a:t>
                      </a:r>
                      <a:r>
                        <a:rPr lang="ru-RU" sz="800" b="0" i="0" u="none" strike="noStrike" cap="none" dirty="0">
                          <a:solidFill>
                            <a:schemeClr val="dk1"/>
                          </a:solidFill>
                          <a:latin typeface="+mn-lt"/>
                          <a:ea typeface="+mn-ea"/>
                          <a:cs typeface="+mn-cs"/>
                          <a:sym typeface="Arial"/>
                        </a:rPr>
                        <a:t> </a:t>
                      </a:r>
                      <a:r>
                        <a:rPr lang="ru-RU" sz="800" b="0" i="0" u="none" strike="noStrike" cap="none" dirty="0" err="1">
                          <a:solidFill>
                            <a:schemeClr val="dk1"/>
                          </a:solidFill>
                          <a:latin typeface="+mn-lt"/>
                          <a:ea typeface="+mn-ea"/>
                          <a:cs typeface="+mn-cs"/>
                          <a:sym typeface="Arial"/>
                        </a:rPr>
                        <a:t>операторлары</a:t>
                      </a:r>
                      <a:endParaRPr lang="ru-RU" sz="800" b="0" i="0" u="none" strike="noStrike" cap="none" dirty="0">
                        <a:solidFill>
                          <a:schemeClr val="dk1"/>
                        </a:solidFill>
                        <a:latin typeface="+mn-lt"/>
                        <a:ea typeface="+mn-ea"/>
                        <a:cs typeface="+mn-cs"/>
                        <a:sym typeface="Arial"/>
                      </a:endParaRPr>
                    </a:p>
                  </a:txBody>
                  <a:tcPr marL="9525" marR="9525" marT="9525" marB="0" anchor="ctr"/>
                </a:tc>
                <a:tc>
                  <a:txBody>
                    <a:bodyPr/>
                    <a:lstStyle/>
                    <a:p>
                      <a:pPr algn="ctr" fontAlgn="b"/>
                      <a:r>
                        <a:rPr lang="ru-RU" sz="900" b="0" i="1" u="none" strike="noStrike" cap="none" dirty="0">
                          <a:solidFill>
                            <a:schemeClr val="dk1"/>
                          </a:solidFill>
                          <a:latin typeface="+mn-lt"/>
                          <a:ea typeface="+mn-ea"/>
                          <a:cs typeface="+mn-cs"/>
                          <a:sym typeface="Arial"/>
                        </a:rPr>
                        <a:t>8182-2</a:t>
                      </a:r>
                    </a:p>
                  </a:txBody>
                  <a:tcPr marL="9525" marR="9525" marT="9525" marB="0" anchor="ctr"/>
                </a:tc>
                <a:tc>
                  <a:txBody>
                    <a:bodyPr/>
                    <a:lstStyle/>
                    <a:p>
                      <a:pPr algn="ctr" fontAlgn="ctr"/>
                      <a:r>
                        <a:rPr lang="ru-RU" sz="1050" b="1" i="0" u="none" strike="noStrike" cap="none">
                          <a:solidFill>
                            <a:schemeClr val="dk1"/>
                          </a:solidFill>
                          <a:latin typeface="+mn-lt"/>
                          <a:ea typeface="+mn-ea"/>
                          <a:cs typeface="+mn-cs"/>
                          <a:sym typeface="Arial"/>
                        </a:rPr>
                        <a:t>1 432</a:t>
                      </a:r>
                    </a:p>
                  </a:txBody>
                  <a:tcPr marL="9525" marR="9525" marT="9525" marB="0" anchor="ctr"/>
                </a:tc>
                <a:tc>
                  <a:txBody>
                    <a:bodyPr/>
                    <a:lstStyle/>
                    <a:p>
                      <a:pPr algn="ctr" fontAlgn="ctr"/>
                      <a:r>
                        <a:rPr lang="ru-RU" sz="900" b="0" i="0" u="none" strike="noStrike" cap="none">
                          <a:solidFill>
                            <a:schemeClr val="dk1"/>
                          </a:solidFill>
                          <a:latin typeface="+mn-lt"/>
                          <a:ea typeface="+mn-ea"/>
                          <a:cs typeface="+mn-cs"/>
                          <a:sym typeface="Arial"/>
                        </a:rPr>
                        <a:t>201</a:t>
                      </a:r>
                    </a:p>
                  </a:txBody>
                  <a:tcPr marL="9525" marR="9525" marT="9525" marB="0" anchor="ctr"/>
                </a:tc>
                <a:tc>
                  <a:txBody>
                    <a:bodyPr/>
                    <a:lstStyle/>
                    <a:p>
                      <a:pPr algn="ctr" fontAlgn="ctr"/>
                      <a:r>
                        <a:rPr lang="ru-RU" sz="900" b="0" i="0" u="none" strike="noStrike" cap="none">
                          <a:solidFill>
                            <a:schemeClr val="dk1"/>
                          </a:solidFill>
                          <a:latin typeface="+mn-lt"/>
                          <a:ea typeface="+mn-ea"/>
                          <a:cs typeface="+mn-cs"/>
                          <a:sym typeface="Arial"/>
                        </a:rPr>
                        <a:t>10</a:t>
                      </a:r>
                    </a:p>
                  </a:txBody>
                  <a:tcPr marL="9525" marR="9525" marT="9525" marB="0" anchor="ctr"/>
                </a:tc>
                <a:tc>
                  <a:txBody>
                    <a:bodyPr/>
                    <a:lstStyle/>
                    <a:p>
                      <a:pPr algn="ctr" fontAlgn="ctr"/>
                      <a:r>
                        <a:rPr lang="ru-RU" sz="900" b="0" i="0" u="none" strike="noStrike" cap="none" dirty="0">
                          <a:solidFill>
                            <a:schemeClr val="dk1"/>
                          </a:solidFill>
                          <a:latin typeface="+mn-lt"/>
                          <a:ea typeface="+mn-ea"/>
                          <a:cs typeface="+mn-cs"/>
                          <a:sym typeface="Arial"/>
                        </a:rPr>
                        <a:t>473</a:t>
                      </a:r>
                    </a:p>
                  </a:txBody>
                  <a:tcPr marL="9525" marR="9525" marT="9525" marB="0" anchor="ctr"/>
                </a:tc>
                <a:tc>
                  <a:txBody>
                    <a:bodyPr/>
                    <a:lstStyle/>
                    <a:p>
                      <a:pPr algn="ctr" fontAlgn="ctr"/>
                      <a:r>
                        <a:rPr lang="ru-RU" sz="900" b="0" i="0" u="none" strike="noStrike" cap="none">
                          <a:solidFill>
                            <a:schemeClr val="dk1"/>
                          </a:solidFill>
                          <a:latin typeface="+mn-lt"/>
                          <a:ea typeface="+mn-ea"/>
                          <a:cs typeface="+mn-cs"/>
                          <a:sym typeface="Arial"/>
                        </a:rPr>
                        <a:t>748</a:t>
                      </a:r>
                    </a:p>
                  </a:txBody>
                  <a:tcPr marL="9525" marR="9525" marT="9525" marB="0" anchor="ctr"/>
                </a:tc>
                <a:tc>
                  <a:txBody>
                    <a:bodyPr/>
                    <a:lstStyle/>
                    <a:p>
                      <a:pPr algn="ctr" fontAlgn="ctr"/>
                      <a:r>
                        <a:rPr lang="ru-RU" sz="1050" b="1" i="0" u="none" strike="noStrike" cap="none" dirty="0">
                          <a:solidFill>
                            <a:schemeClr val="dk1"/>
                          </a:solidFill>
                          <a:latin typeface="+mn-lt"/>
                          <a:ea typeface="+mn-ea"/>
                          <a:cs typeface="+mn-cs"/>
                          <a:sym typeface="Arial"/>
                        </a:rPr>
                        <a:t>2,6%</a:t>
                      </a:r>
                    </a:p>
                  </a:txBody>
                  <a:tcPr marL="9525" marR="9525" marT="9525" marB="0" anchor="ctr"/>
                </a:tc>
                <a:extLst>
                  <a:ext uri="{0D108BD9-81ED-4DB2-BD59-A6C34878D82A}">
                    <a16:rowId xmlns:a16="http://schemas.microsoft.com/office/drawing/2014/main" val="2119351882"/>
                  </a:ext>
                </a:extLst>
              </a:tr>
              <a:tr h="252035">
                <a:tc vMerge="1">
                  <a:txBody>
                    <a:bodyPr/>
                    <a:lstStyle/>
                    <a:p>
                      <a:endParaRPr lang="ru-KZ" sz="1100" dirty="0"/>
                    </a:p>
                  </a:txBody>
                  <a:tcPr/>
                </a:tc>
                <a:tc>
                  <a:txBody>
                    <a:bodyPr/>
                    <a:lstStyle/>
                    <a:p>
                      <a:pPr marL="72000" algn="l" fontAlgn="b"/>
                      <a:r>
                        <a:rPr lang="ru-RU" sz="800" b="0" i="0" u="none" strike="noStrike" cap="none" dirty="0">
                          <a:solidFill>
                            <a:schemeClr val="dk1"/>
                          </a:solidFill>
                          <a:latin typeface="+mn-lt"/>
                          <a:ea typeface="+mn-ea"/>
                          <a:cs typeface="+mn-cs"/>
                          <a:sym typeface="Arial"/>
                        </a:rPr>
                        <a:t>5 Аула </a:t>
                      </a:r>
                      <a:r>
                        <a:rPr lang="ru-RU" sz="800" b="0" i="0" u="none" strike="noStrike" cap="none" dirty="0" err="1">
                          <a:solidFill>
                            <a:schemeClr val="dk1"/>
                          </a:solidFill>
                          <a:latin typeface="+mn-lt"/>
                          <a:ea typeface="+mn-ea"/>
                          <a:cs typeface="+mn-cs"/>
                          <a:sym typeface="Arial"/>
                        </a:rPr>
                        <a:t>сыпырушылар</a:t>
                      </a:r>
                      <a:r>
                        <a:rPr lang="ru-RU" sz="800" b="0" i="0" u="none" strike="noStrike" cap="none" dirty="0">
                          <a:solidFill>
                            <a:schemeClr val="dk1"/>
                          </a:solidFill>
                          <a:latin typeface="+mn-lt"/>
                          <a:ea typeface="+mn-ea"/>
                          <a:cs typeface="+mn-cs"/>
                          <a:sym typeface="Arial"/>
                        </a:rPr>
                        <a:t> </a:t>
                      </a:r>
                      <a:r>
                        <a:rPr lang="ru-RU" sz="800" b="0" i="0" u="none" strike="noStrike" cap="none" dirty="0" err="1">
                          <a:solidFill>
                            <a:schemeClr val="dk1"/>
                          </a:solidFill>
                          <a:latin typeface="+mn-lt"/>
                          <a:ea typeface="+mn-ea"/>
                          <a:cs typeface="+mn-cs"/>
                          <a:sym typeface="Arial"/>
                        </a:rPr>
                        <a:t>және</a:t>
                      </a:r>
                      <a:r>
                        <a:rPr lang="ru-RU" sz="800" b="0" i="0" u="none" strike="noStrike" cap="none" dirty="0">
                          <a:solidFill>
                            <a:schemeClr val="dk1"/>
                          </a:solidFill>
                          <a:latin typeface="+mn-lt"/>
                          <a:ea typeface="+mn-ea"/>
                          <a:cs typeface="+mn-cs"/>
                          <a:sym typeface="Arial"/>
                        </a:rPr>
                        <a:t> </a:t>
                      </a:r>
                      <a:r>
                        <a:rPr lang="ru-RU" sz="800" b="0" i="0" u="none" strike="noStrike" cap="none" dirty="0" err="1">
                          <a:solidFill>
                            <a:schemeClr val="dk1"/>
                          </a:solidFill>
                          <a:latin typeface="+mn-lt"/>
                          <a:ea typeface="+mn-ea"/>
                          <a:cs typeface="+mn-cs"/>
                          <a:sym typeface="Arial"/>
                        </a:rPr>
                        <a:t>ашық</a:t>
                      </a:r>
                      <a:r>
                        <a:rPr lang="ru-RU" sz="800" b="0" i="0" u="none" strike="noStrike" cap="none" dirty="0">
                          <a:solidFill>
                            <a:schemeClr val="dk1"/>
                          </a:solidFill>
                          <a:latin typeface="+mn-lt"/>
                          <a:ea typeface="+mn-ea"/>
                          <a:cs typeface="+mn-cs"/>
                          <a:sym typeface="Arial"/>
                        </a:rPr>
                        <a:t> </a:t>
                      </a:r>
                      <a:r>
                        <a:rPr lang="ru-RU" sz="800" b="0" i="0" u="none" strike="noStrike" cap="none" dirty="0" err="1">
                          <a:solidFill>
                            <a:schemeClr val="dk1"/>
                          </a:solidFill>
                          <a:latin typeface="+mn-lt"/>
                          <a:ea typeface="+mn-ea"/>
                          <a:cs typeface="+mn-cs"/>
                          <a:sym typeface="Arial"/>
                        </a:rPr>
                        <a:t>аумақтарды</a:t>
                      </a:r>
                      <a:r>
                        <a:rPr lang="ru-RU" sz="800" b="0" i="0" u="none" strike="noStrike" cap="none" dirty="0">
                          <a:solidFill>
                            <a:schemeClr val="dk1"/>
                          </a:solidFill>
                          <a:latin typeface="+mn-lt"/>
                          <a:ea typeface="+mn-ea"/>
                          <a:cs typeface="+mn-cs"/>
                          <a:sym typeface="Arial"/>
                        </a:rPr>
                        <a:t> </a:t>
                      </a:r>
                      <a:r>
                        <a:rPr lang="ru-RU" sz="800" b="0" i="0" u="none" strike="noStrike" cap="none" dirty="0" err="1">
                          <a:solidFill>
                            <a:schemeClr val="dk1"/>
                          </a:solidFill>
                          <a:latin typeface="+mn-lt"/>
                          <a:ea typeface="+mn-ea"/>
                          <a:cs typeface="+mn-cs"/>
                          <a:sym typeface="Arial"/>
                        </a:rPr>
                        <a:t>тазалаушылар</a:t>
                      </a:r>
                      <a:endParaRPr lang="ru-RU" sz="800" b="0" i="0" u="none" strike="noStrike" cap="none" dirty="0">
                        <a:solidFill>
                          <a:schemeClr val="dk1"/>
                        </a:solidFill>
                        <a:latin typeface="+mn-lt"/>
                        <a:ea typeface="+mn-ea"/>
                        <a:cs typeface="+mn-cs"/>
                        <a:sym typeface="Arial"/>
                      </a:endParaRPr>
                    </a:p>
                  </a:txBody>
                  <a:tcPr marL="9525" marR="9525" marT="9525" marB="0" anchor="ctr">
                    <a:lnB w="28575" cap="flat" cmpd="sng" algn="ctr">
                      <a:solidFill>
                        <a:schemeClr val="bg2"/>
                      </a:solidFill>
                      <a:prstDash val="solid"/>
                      <a:round/>
                      <a:headEnd type="none" w="med" len="med"/>
                      <a:tailEnd type="none" w="med" len="med"/>
                    </a:lnB>
                  </a:tcPr>
                </a:tc>
                <a:tc>
                  <a:txBody>
                    <a:bodyPr/>
                    <a:lstStyle/>
                    <a:p>
                      <a:pPr algn="ctr" fontAlgn="b"/>
                      <a:r>
                        <a:rPr lang="ru-RU" sz="900" b="0" i="1" u="none" strike="noStrike" cap="none">
                          <a:solidFill>
                            <a:schemeClr val="dk1"/>
                          </a:solidFill>
                          <a:latin typeface="+mn-lt"/>
                          <a:ea typeface="+mn-ea"/>
                          <a:cs typeface="+mn-cs"/>
                          <a:sym typeface="Arial"/>
                        </a:rPr>
                        <a:t>9116-0</a:t>
                      </a:r>
                    </a:p>
                  </a:txBody>
                  <a:tcPr marL="9525" marR="9525" marT="9525" marB="0" anchor="ctr">
                    <a:lnB w="28575" cap="flat" cmpd="sng" algn="ctr">
                      <a:solidFill>
                        <a:schemeClr val="bg2"/>
                      </a:solidFill>
                      <a:prstDash val="solid"/>
                      <a:round/>
                      <a:headEnd type="none" w="med" len="med"/>
                      <a:tailEnd type="none" w="med" len="med"/>
                    </a:lnB>
                  </a:tcPr>
                </a:tc>
                <a:tc>
                  <a:txBody>
                    <a:bodyPr/>
                    <a:lstStyle/>
                    <a:p>
                      <a:pPr algn="ctr" fontAlgn="ctr"/>
                      <a:r>
                        <a:rPr lang="ru-RU" sz="1050" b="1" i="0" u="none" strike="noStrike" cap="none" dirty="0">
                          <a:solidFill>
                            <a:schemeClr val="dk1"/>
                          </a:solidFill>
                          <a:latin typeface="+mn-lt"/>
                          <a:ea typeface="+mn-ea"/>
                          <a:cs typeface="+mn-cs"/>
                          <a:sym typeface="Arial"/>
                        </a:rPr>
                        <a:t>1 344</a:t>
                      </a:r>
                    </a:p>
                  </a:txBody>
                  <a:tcPr marL="9525" marR="9525" marT="9525" marB="0" anchor="ctr">
                    <a:lnB w="28575" cap="flat" cmpd="sng" algn="ctr">
                      <a:solidFill>
                        <a:schemeClr val="bg2"/>
                      </a:solidFill>
                      <a:prstDash val="solid"/>
                      <a:round/>
                      <a:headEnd type="none" w="med" len="med"/>
                      <a:tailEnd type="none" w="med" len="med"/>
                    </a:lnB>
                  </a:tcPr>
                </a:tc>
                <a:tc>
                  <a:txBody>
                    <a:bodyPr/>
                    <a:lstStyle/>
                    <a:p>
                      <a:pPr algn="ctr" fontAlgn="ctr"/>
                      <a:r>
                        <a:rPr lang="ru-RU" sz="900" b="0" i="0" u="none" strike="noStrike" cap="none">
                          <a:solidFill>
                            <a:schemeClr val="dk1"/>
                          </a:solidFill>
                          <a:latin typeface="+mn-lt"/>
                          <a:ea typeface="+mn-ea"/>
                          <a:cs typeface="+mn-cs"/>
                          <a:sym typeface="Arial"/>
                        </a:rPr>
                        <a:t>162</a:t>
                      </a:r>
                    </a:p>
                  </a:txBody>
                  <a:tcPr marL="9525" marR="9525" marT="9525" marB="0" anchor="ctr">
                    <a:lnB w="28575" cap="flat" cmpd="sng" algn="ctr">
                      <a:solidFill>
                        <a:schemeClr val="bg2"/>
                      </a:solidFill>
                      <a:prstDash val="solid"/>
                      <a:round/>
                      <a:headEnd type="none" w="med" len="med"/>
                      <a:tailEnd type="none" w="med" len="med"/>
                    </a:lnB>
                  </a:tcPr>
                </a:tc>
                <a:tc>
                  <a:txBody>
                    <a:bodyPr/>
                    <a:lstStyle/>
                    <a:p>
                      <a:pPr algn="ctr" fontAlgn="ctr"/>
                      <a:r>
                        <a:rPr lang="ru-RU" sz="900" b="0" i="0" u="none" strike="noStrike" cap="none">
                          <a:solidFill>
                            <a:schemeClr val="dk1"/>
                          </a:solidFill>
                          <a:latin typeface="+mn-lt"/>
                          <a:ea typeface="+mn-ea"/>
                          <a:cs typeface="+mn-cs"/>
                          <a:sym typeface="Arial"/>
                        </a:rPr>
                        <a:t>255</a:t>
                      </a:r>
                    </a:p>
                  </a:txBody>
                  <a:tcPr marL="9525" marR="9525" marT="9525" marB="0" anchor="ctr">
                    <a:lnB w="28575" cap="flat" cmpd="sng" algn="ctr">
                      <a:solidFill>
                        <a:schemeClr val="bg2"/>
                      </a:solidFill>
                      <a:prstDash val="solid"/>
                      <a:round/>
                      <a:headEnd type="none" w="med" len="med"/>
                      <a:tailEnd type="none" w="med" len="med"/>
                    </a:lnB>
                  </a:tcPr>
                </a:tc>
                <a:tc>
                  <a:txBody>
                    <a:bodyPr/>
                    <a:lstStyle/>
                    <a:p>
                      <a:pPr algn="ctr" fontAlgn="ctr"/>
                      <a:r>
                        <a:rPr lang="ru-RU" sz="900" b="0" i="0" u="none" strike="noStrike" cap="none">
                          <a:solidFill>
                            <a:schemeClr val="dk1"/>
                          </a:solidFill>
                          <a:latin typeface="+mn-lt"/>
                          <a:ea typeface="+mn-ea"/>
                          <a:cs typeface="+mn-cs"/>
                          <a:sym typeface="Arial"/>
                        </a:rPr>
                        <a:t>324</a:t>
                      </a:r>
                    </a:p>
                  </a:txBody>
                  <a:tcPr marL="9525" marR="9525" marT="9525" marB="0" anchor="ctr">
                    <a:lnB w="28575" cap="flat" cmpd="sng" algn="ctr">
                      <a:solidFill>
                        <a:schemeClr val="bg2"/>
                      </a:solidFill>
                      <a:prstDash val="solid"/>
                      <a:round/>
                      <a:headEnd type="none" w="med" len="med"/>
                      <a:tailEnd type="none" w="med" len="med"/>
                    </a:lnB>
                  </a:tcPr>
                </a:tc>
                <a:tc>
                  <a:txBody>
                    <a:bodyPr/>
                    <a:lstStyle/>
                    <a:p>
                      <a:pPr algn="ctr" fontAlgn="ctr"/>
                      <a:r>
                        <a:rPr lang="ru-RU" sz="900" b="0" i="0" u="none" strike="noStrike" cap="none" dirty="0">
                          <a:solidFill>
                            <a:schemeClr val="dk1"/>
                          </a:solidFill>
                          <a:latin typeface="+mn-lt"/>
                          <a:ea typeface="+mn-ea"/>
                          <a:cs typeface="+mn-cs"/>
                          <a:sym typeface="Arial"/>
                        </a:rPr>
                        <a:t>603</a:t>
                      </a:r>
                    </a:p>
                  </a:txBody>
                  <a:tcPr marL="9525" marR="9525" marT="9525" marB="0" anchor="ctr">
                    <a:lnB w="28575" cap="flat" cmpd="sng" algn="ctr">
                      <a:solidFill>
                        <a:schemeClr val="bg2"/>
                      </a:solidFill>
                      <a:prstDash val="solid"/>
                      <a:round/>
                      <a:headEnd type="none" w="med" len="med"/>
                      <a:tailEnd type="none" w="med" len="med"/>
                    </a:lnB>
                  </a:tcPr>
                </a:tc>
                <a:tc>
                  <a:txBody>
                    <a:bodyPr/>
                    <a:lstStyle/>
                    <a:p>
                      <a:pPr algn="ctr" fontAlgn="ctr"/>
                      <a:r>
                        <a:rPr lang="ru-RU" sz="1050" b="1" i="0" u="none" strike="noStrike" cap="none" dirty="0">
                          <a:solidFill>
                            <a:schemeClr val="dk1"/>
                          </a:solidFill>
                          <a:latin typeface="+mn-lt"/>
                          <a:ea typeface="+mn-ea"/>
                          <a:cs typeface="+mn-cs"/>
                          <a:sym typeface="Arial"/>
                        </a:rPr>
                        <a:t>2,5%</a:t>
                      </a:r>
                    </a:p>
                  </a:txBody>
                  <a:tcPr marL="9525" marR="9525" marT="9525" marB="0" anchor="ctr">
                    <a:lnB w="28575" cap="flat" cmpd="sng" algn="ctr">
                      <a:solidFill>
                        <a:schemeClr val="bg2"/>
                      </a:solidFill>
                      <a:prstDash val="solid"/>
                      <a:round/>
                      <a:headEnd type="none" w="med" len="med"/>
                      <a:tailEnd type="none" w="med" len="med"/>
                    </a:lnB>
                  </a:tcPr>
                </a:tc>
                <a:extLst>
                  <a:ext uri="{0D108BD9-81ED-4DB2-BD59-A6C34878D82A}">
                    <a16:rowId xmlns:a16="http://schemas.microsoft.com/office/drawing/2014/main" val="4147065920"/>
                  </a:ext>
                </a:extLst>
              </a:tr>
              <a:tr h="252035">
                <a:tc rowSpan="5">
                  <a:txBody>
                    <a:bodyPr/>
                    <a:lstStyle/>
                    <a:p>
                      <a:pPr algn="ctr"/>
                      <a:r>
                        <a:rPr lang="ru-RU" sz="1100" dirty="0"/>
                        <a:t>2022</a:t>
                      </a:r>
                      <a:endParaRPr lang="ru-KZ" sz="1100" dirty="0"/>
                    </a:p>
                  </a:txBody>
                  <a:tcPr anchor="ctr">
                    <a:lnT w="28575" cap="flat" cmpd="sng" algn="ctr">
                      <a:solidFill>
                        <a:schemeClr val="bg2"/>
                      </a:solidFill>
                      <a:prstDash val="solid"/>
                      <a:round/>
                      <a:headEnd type="none" w="med" len="med"/>
                      <a:tailEnd type="none" w="med" len="med"/>
                    </a:lnT>
                  </a:tcPr>
                </a:tc>
                <a:tc>
                  <a:txBody>
                    <a:bodyPr/>
                    <a:lstStyle/>
                    <a:p>
                      <a:pPr marL="72000" algn="l" fontAlgn="b"/>
                      <a:r>
                        <a:rPr lang="ru-RU" sz="800" b="0" i="0" u="none" strike="noStrike" cap="none" dirty="0">
                          <a:solidFill>
                            <a:schemeClr val="dk1"/>
                          </a:solidFill>
                          <a:latin typeface="+mn-lt"/>
                          <a:ea typeface="+mn-ea"/>
                          <a:cs typeface="+mn-cs"/>
                          <a:sym typeface="Arial"/>
                        </a:rPr>
                        <a:t>1 </a:t>
                      </a:r>
                      <a:r>
                        <a:rPr lang="ru-RU" sz="800" b="0" i="0" u="none" strike="noStrike" cap="none" dirty="0" err="1">
                          <a:solidFill>
                            <a:schemeClr val="dk1"/>
                          </a:solidFill>
                          <a:latin typeface="+mn-lt"/>
                          <a:ea typeface="+mn-ea"/>
                          <a:cs typeface="+mn-cs"/>
                          <a:sym typeface="Arial"/>
                        </a:rPr>
                        <a:t>Басқа</a:t>
                      </a:r>
                      <a:r>
                        <a:rPr lang="ru-RU" sz="800" b="0" i="0" u="none" strike="noStrike" cap="none" dirty="0">
                          <a:solidFill>
                            <a:schemeClr val="dk1"/>
                          </a:solidFill>
                          <a:latin typeface="+mn-lt"/>
                          <a:ea typeface="+mn-ea"/>
                          <a:cs typeface="+mn-cs"/>
                          <a:sym typeface="Arial"/>
                        </a:rPr>
                        <a:t> да </a:t>
                      </a:r>
                      <a:r>
                        <a:rPr lang="ru-RU" sz="800" b="0" i="0" u="none" strike="noStrike" cap="none" dirty="0" err="1">
                          <a:solidFill>
                            <a:schemeClr val="dk1"/>
                          </a:solidFill>
                          <a:latin typeface="+mn-lt"/>
                          <a:ea typeface="+mn-ea"/>
                          <a:cs typeface="+mn-cs"/>
                          <a:sym typeface="Arial"/>
                        </a:rPr>
                        <a:t>біліктілігі</a:t>
                      </a:r>
                      <a:r>
                        <a:rPr lang="ru-RU" sz="800" b="0" i="0" u="none" strike="noStrike" cap="none" dirty="0">
                          <a:solidFill>
                            <a:schemeClr val="dk1"/>
                          </a:solidFill>
                          <a:latin typeface="+mn-lt"/>
                          <a:ea typeface="+mn-ea"/>
                          <a:cs typeface="+mn-cs"/>
                          <a:sym typeface="Arial"/>
                        </a:rPr>
                        <a:t> </a:t>
                      </a:r>
                      <a:r>
                        <a:rPr lang="ru-RU" sz="800" b="0" i="0" u="none" strike="noStrike" cap="none" dirty="0" err="1">
                          <a:solidFill>
                            <a:schemeClr val="dk1"/>
                          </a:solidFill>
                          <a:latin typeface="+mn-lt"/>
                          <a:ea typeface="+mn-ea"/>
                          <a:cs typeface="+mn-cs"/>
                          <a:sym typeface="Arial"/>
                        </a:rPr>
                        <a:t>жоқ</a:t>
                      </a:r>
                      <a:r>
                        <a:rPr lang="ru-RU" sz="800" b="0" i="0" u="none" strike="noStrike" cap="none" dirty="0">
                          <a:solidFill>
                            <a:schemeClr val="dk1"/>
                          </a:solidFill>
                          <a:latin typeface="+mn-lt"/>
                          <a:ea typeface="+mn-ea"/>
                          <a:cs typeface="+mn-cs"/>
                          <a:sym typeface="Arial"/>
                        </a:rPr>
                        <a:t> </a:t>
                      </a:r>
                      <a:r>
                        <a:rPr lang="ru-RU" sz="800" b="0" i="0" u="none" strike="noStrike" cap="none" dirty="0" err="1">
                          <a:solidFill>
                            <a:schemeClr val="dk1"/>
                          </a:solidFill>
                          <a:latin typeface="+mn-lt"/>
                          <a:ea typeface="+mn-ea"/>
                          <a:cs typeface="+mn-cs"/>
                          <a:sym typeface="Arial"/>
                        </a:rPr>
                        <a:t>жұмысшылар</a:t>
                      </a:r>
                      <a:endParaRPr lang="ru-RU" sz="800" b="0" i="0" u="none" strike="noStrike" cap="none" dirty="0">
                        <a:solidFill>
                          <a:schemeClr val="dk1"/>
                        </a:solidFill>
                        <a:latin typeface="+mn-lt"/>
                        <a:ea typeface="+mn-ea"/>
                        <a:cs typeface="+mn-cs"/>
                        <a:sym typeface="Arial"/>
                      </a:endParaRPr>
                    </a:p>
                  </a:txBody>
                  <a:tcPr marL="9525" marR="9525" marT="9525" marB="0" anchor="ctr">
                    <a:lnT w="28575" cap="flat" cmpd="sng" algn="ctr">
                      <a:solidFill>
                        <a:schemeClr val="bg2"/>
                      </a:solidFill>
                      <a:prstDash val="solid"/>
                      <a:round/>
                      <a:headEnd type="none" w="med" len="med"/>
                      <a:tailEnd type="none" w="med" len="med"/>
                    </a:lnT>
                  </a:tcPr>
                </a:tc>
                <a:tc>
                  <a:txBody>
                    <a:bodyPr/>
                    <a:lstStyle/>
                    <a:p>
                      <a:pPr algn="ctr" fontAlgn="b"/>
                      <a:r>
                        <a:rPr lang="ru-RU" sz="900" b="0" i="1" u="none" strike="noStrike" cap="none" dirty="0">
                          <a:solidFill>
                            <a:schemeClr val="dk1"/>
                          </a:solidFill>
                          <a:latin typeface="+mn-lt"/>
                          <a:ea typeface="+mn-ea"/>
                          <a:cs typeface="+mn-cs"/>
                          <a:sym typeface="Arial"/>
                        </a:rPr>
                        <a:t>9629-9</a:t>
                      </a:r>
                    </a:p>
                  </a:txBody>
                  <a:tcPr marL="9525" marR="9525" marT="9525" marB="0" anchor="ctr">
                    <a:lnT w="28575" cap="flat" cmpd="sng" algn="ctr">
                      <a:solidFill>
                        <a:schemeClr val="bg2"/>
                      </a:solidFill>
                      <a:prstDash val="solid"/>
                      <a:round/>
                      <a:headEnd type="none" w="med" len="med"/>
                      <a:tailEnd type="none" w="med" len="med"/>
                    </a:lnT>
                  </a:tcPr>
                </a:tc>
                <a:tc>
                  <a:txBody>
                    <a:bodyPr/>
                    <a:lstStyle/>
                    <a:p>
                      <a:pPr algn="ctr" fontAlgn="ctr"/>
                      <a:r>
                        <a:rPr lang="ru-RU" sz="1050" b="1" i="0" u="none" strike="noStrike" cap="none" dirty="0">
                          <a:solidFill>
                            <a:schemeClr val="dk1"/>
                          </a:solidFill>
                          <a:latin typeface="+mn-lt"/>
                          <a:ea typeface="+mn-ea"/>
                          <a:cs typeface="+mn-cs"/>
                          <a:sym typeface="Arial"/>
                        </a:rPr>
                        <a:t>10 926</a:t>
                      </a:r>
                    </a:p>
                  </a:txBody>
                  <a:tcPr marL="9525" marR="9525" marT="9525" marB="0" anchor="ctr">
                    <a:lnT w="28575" cap="flat" cmpd="sng" algn="ctr">
                      <a:solidFill>
                        <a:schemeClr val="bg2"/>
                      </a:solidFill>
                      <a:prstDash val="solid"/>
                      <a:round/>
                      <a:headEnd type="none" w="med" len="med"/>
                      <a:tailEnd type="none" w="med" len="med"/>
                    </a:lnT>
                  </a:tcPr>
                </a:tc>
                <a:tc>
                  <a:txBody>
                    <a:bodyPr/>
                    <a:lstStyle/>
                    <a:p>
                      <a:pPr algn="ctr" fontAlgn="ctr"/>
                      <a:r>
                        <a:rPr lang="ru-RU" sz="900" b="0" i="0" u="none" strike="noStrike" cap="none">
                          <a:solidFill>
                            <a:schemeClr val="dk1"/>
                          </a:solidFill>
                          <a:latin typeface="+mn-lt"/>
                          <a:ea typeface="+mn-ea"/>
                          <a:cs typeface="+mn-cs"/>
                          <a:sym typeface="Arial"/>
                        </a:rPr>
                        <a:t>576</a:t>
                      </a:r>
                    </a:p>
                  </a:txBody>
                  <a:tcPr marL="9525" marR="9525" marT="9525" marB="0" anchor="ctr">
                    <a:lnT w="28575" cap="flat" cmpd="sng" algn="ctr">
                      <a:solidFill>
                        <a:schemeClr val="bg2"/>
                      </a:solidFill>
                      <a:prstDash val="solid"/>
                      <a:round/>
                      <a:headEnd type="none" w="med" len="med"/>
                      <a:tailEnd type="none" w="med" len="med"/>
                    </a:lnT>
                  </a:tcPr>
                </a:tc>
                <a:tc>
                  <a:txBody>
                    <a:bodyPr/>
                    <a:lstStyle/>
                    <a:p>
                      <a:pPr algn="ctr" fontAlgn="ctr"/>
                      <a:r>
                        <a:rPr lang="ru-RU" sz="900" b="0" i="0" u="none" strike="noStrike" cap="none">
                          <a:solidFill>
                            <a:schemeClr val="dk1"/>
                          </a:solidFill>
                          <a:latin typeface="+mn-lt"/>
                          <a:ea typeface="+mn-ea"/>
                          <a:cs typeface="+mn-cs"/>
                          <a:sym typeface="Arial"/>
                        </a:rPr>
                        <a:t>5 024</a:t>
                      </a:r>
                    </a:p>
                  </a:txBody>
                  <a:tcPr marL="9525" marR="9525" marT="9525" marB="0" anchor="ctr">
                    <a:lnT w="28575" cap="flat" cmpd="sng" algn="ctr">
                      <a:solidFill>
                        <a:schemeClr val="bg2"/>
                      </a:solidFill>
                      <a:prstDash val="solid"/>
                      <a:round/>
                      <a:headEnd type="none" w="med" len="med"/>
                      <a:tailEnd type="none" w="med" len="med"/>
                    </a:lnT>
                  </a:tcPr>
                </a:tc>
                <a:tc>
                  <a:txBody>
                    <a:bodyPr/>
                    <a:lstStyle/>
                    <a:p>
                      <a:pPr algn="ctr" fontAlgn="ctr"/>
                      <a:r>
                        <a:rPr lang="ru-RU" sz="900" b="0" i="0" u="none" strike="noStrike" cap="none">
                          <a:solidFill>
                            <a:schemeClr val="dk1"/>
                          </a:solidFill>
                          <a:latin typeface="+mn-lt"/>
                          <a:ea typeface="+mn-ea"/>
                          <a:cs typeface="+mn-cs"/>
                          <a:sym typeface="Arial"/>
                        </a:rPr>
                        <a:t>2 920</a:t>
                      </a:r>
                    </a:p>
                  </a:txBody>
                  <a:tcPr marL="9525" marR="9525" marT="9525" marB="0" anchor="ctr">
                    <a:lnT w="28575" cap="flat" cmpd="sng" algn="ctr">
                      <a:solidFill>
                        <a:schemeClr val="bg2"/>
                      </a:solidFill>
                      <a:prstDash val="solid"/>
                      <a:round/>
                      <a:headEnd type="none" w="med" len="med"/>
                      <a:tailEnd type="none" w="med" len="med"/>
                    </a:lnT>
                  </a:tcPr>
                </a:tc>
                <a:tc>
                  <a:txBody>
                    <a:bodyPr/>
                    <a:lstStyle/>
                    <a:p>
                      <a:pPr algn="ctr" fontAlgn="ctr"/>
                      <a:r>
                        <a:rPr lang="ru-RU" sz="900" b="0" i="0" u="none" strike="noStrike" cap="none" dirty="0">
                          <a:solidFill>
                            <a:schemeClr val="dk1"/>
                          </a:solidFill>
                          <a:latin typeface="+mn-lt"/>
                          <a:ea typeface="+mn-ea"/>
                          <a:cs typeface="+mn-cs"/>
                          <a:sym typeface="Arial"/>
                        </a:rPr>
                        <a:t>2 406</a:t>
                      </a:r>
                    </a:p>
                  </a:txBody>
                  <a:tcPr marL="9525" marR="9525" marT="9525" marB="0" anchor="ctr">
                    <a:lnT w="28575" cap="flat" cmpd="sng" algn="ctr">
                      <a:solidFill>
                        <a:schemeClr val="bg2"/>
                      </a:solidFill>
                      <a:prstDash val="solid"/>
                      <a:round/>
                      <a:headEnd type="none" w="med" len="med"/>
                      <a:tailEnd type="none" w="med" len="med"/>
                    </a:lnT>
                  </a:tcPr>
                </a:tc>
                <a:tc>
                  <a:txBody>
                    <a:bodyPr/>
                    <a:lstStyle/>
                    <a:p>
                      <a:pPr algn="ctr" fontAlgn="ctr"/>
                      <a:r>
                        <a:rPr lang="ru-RU" sz="1050" b="1" i="0" u="none" strike="noStrike" cap="none" dirty="0">
                          <a:solidFill>
                            <a:schemeClr val="dk1"/>
                          </a:solidFill>
                          <a:latin typeface="+mn-lt"/>
                          <a:ea typeface="+mn-ea"/>
                          <a:cs typeface="+mn-cs"/>
                          <a:sym typeface="Arial"/>
                        </a:rPr>
                        <a:t>17,7%</a:t>
                      </a:r>
                    </a:p>
                  </a:txBody>
                  <a:tcPr marL="9525" marR="9525" marT="9525" marB="0" anchor="ctr">
                    <a:lnT w="28575" cap="flat" cmpd="sng" algn="ctr">
                      <a:solidFill>
                        <a:schemeClr val="bg2"/>
                      </a:solidFill>
                      <a:prstDash val="solid"/>
                      <a:round/>
                      <a:headEnd type="none" w="med" len="med"/>
                      <a:tailEnd type="none" w="med" len="med"/>
                    </a:lnT>
                  </a:tcPr>
                </a:tc>
                <a:extLst>
                  <a:ext uri="{0D108BD9-81ED-4DB2-BD59-A6C34878D82A}">
                    <a16:rowId xmlns:a16="http://schemas.microsoft.com/office/drawing/2014/main" val="1481085828"/>
                  </a:ext>
                </a:extLst>
              </a:tr>
              <a:tr h="252035">
                <a:tc vMerge="1">
                  <a:txBody>
                    <a:bodyPr/>
                    <a:lstStyle/>
                    <a:p>
                      <a:endParaRPr lang="ru-KZ" sz="1100" dirty="0"/>
                    </a:p>
                  </a:txBody>
                  <a:tcPr/>
                </a:tc>
                <a:tc>
                  <a:txBody>
                    <a:bodyPr/>
                    <a:lstStyle/>
                    <a:p>
                      <a:pPr marL="72000" algn="l" fontAlgn="b"/>
                      <a:r>
                        <a:rPr lang="ru-RU" sz="800" b="0" i="0" u="none" strike="noStrike" cap="none" dirty="0">
                          <a:solidFill>
                            <a:schemeClr val="dk1"/>
                          </a:solidFill>
                          <a:latin typeface="+mn-lt"/>
                          <a:ea typeface="+mn-ea"/>
                          <a:cs typeface="+mn-cs"/>
                          <a:sym typeface="Arial"/>
                        </a:rPr>
                        <a:t>2 </a:t>
                      </a:r>
                      <a:r>
                        <a:rPr lang="ru-RU" sz="800" b="0" i="0" u="none" strike="noStrike" cap="none" dirty="0" err="1">
                          <a:solidFill>
                            <a:schemeClr val="dk1"/>
                          </a:solidFill>
                          <a:latin typeface="+mn-lt"/>
                          <a:ea typeface="+mn-ea"/>
                          <a:cs typeface="+mn-cs"/>
                          <a:sym typeface="Arial"/>
                        </a:rPr>
                        <a:t>Әртүрлі</a:t>
                      </a:r>
                      <a:r>
                        <a:rPr lang="ru-RU" sz="800" b="0" i="0" u="none" strike="noStrike" cap="none" dirty="0">
                          <a:solidFill>
                            <a:schemeClr val="dk1"/>
                          </a:solidFill>
                          <a:latin typeface="+mn-lt"/>
                          <a:ea typeface="+mn-ea"/>
                          <a:cs typeface="+mn-cs"/>
                          <a:sym typeface="Arial"/>
                        </a:rPr>
                        <a:t> </a:t>
                      </a:r>
                      <a:r>
                        <a:rPr lang="ru-RU" sz="800" b="0" i="0" u="none" strike="noStrike" cap="none" dirty="0" err="1">
                          <a:solidFill>
                            <a:schemeClr val="dk1"/>
                          </a:solidFill>
                          <a:latin typeface="+mn-lt"/>
                          <a:ea typeface="+mn-ea"/>
                          <a:cs typeface="+mn-cs"/>
                          <a:sym typeface="Arial"/>
                        </a:rPr>
                        <a:t>жұмысты</a:t>
                      </a:r>
                      <a:r>
                        <a:rPr lang="ru-RU" sz="800" b="0" i="0" u="none" strike="noStrike" cap="none" dirty="0">
                          <a:solidFill>
                            <a:schemeClr val="dk1"/>
                          </a:solidFill>
                          <a:latin typeface="+mn-lt"/>
                          <a:ea typeface="+mn-ea"/>
                          <a:cs typeface="+mn-cs"/>
                          <a:sym typeface="Arial"/>
                        </a:rPr>
                        <a:t> </a:t>
                      </a:r>
                      <a:r>
                        <a:rPr lang="ru-RU" sz="800" b="0" i="0" u="none" strike="noStrike" cap="none" dirty="0" err="1">
                          <a:solidFill>
                            <a:schemeClr val="dk1"/>
                          </a:solidFill>
                          <a:latin typeface="+mn-lt"/>
                          <a:ea typeface="+mn-ea"/>
                          <a:cs typeface="+mn-cs"/>
                          <a:sym typeface="Arial"/>
                        </a:rPr>
                        <a:t>атқарушылар</a:t>
                      </a:r>
                      <a:endParaRPr lang="ru-RU" sz="800" b="0" i="0" u="none" strike="noStrike" cap="none" dirty="0">
                        <a:solidFill>
                          <a:schemeClr val="dk1"/>
                        </a:solidFill>
                        <a:latin typeface="+mn-lt"/>
                        <a:ea typeface="+mn-ea"/>
                        <a:cs typeface="+mn-cs"/>
                        <a:sym typeface="Arial"/>
                      </a:endParaRPr>
                    </a:p>
                  </a:txBody>
                  <a:tcPr marL="9525" marR="9525" marT="9525" marB="0" anchor="ctr"/>
                </a:tc>
                <a:tc>
                  <a:txBody>
                    <a:bodyPr/>
                    <a:lstStyle/>
                    <a:p>
                      <a:pPr algn="ctr" fontAlgn="b"/>
                      <a:r>
                        <a:rPr lang="ru-RU" sz="900" b="0" i="1" u="none" strike="noStrike" cap="none" dirty="0">
                          <a:solidFill>
                            <a:schemeClr val="dk1"/>
                          </a:solidFill>
                          <a:latin typeface="+mn-lt"/>
                          <a:ea typeface="+mn-ea"/>
                          <a:cs typeface="+mn-cs"/>
                          <a:sym typeface="Arial"/>
                        </a:rPr>
                        <a:t>9629-7</a:t>
                      </a:r>
                    </a:p>
                  </a:txBody>
                  <a:tcPr marL="9525" marR="9525" marT="9525" marB="0" anchor="ctr"/>
                </a:tc>
                <a:tc>
                  <a:txBody>
                    <a:bodyPr/>
                    <a:lstStyle/>
                    <a:p>
                      <a:pPr algn="ctr" fontAlgn="ctr"/>
                      <a:r>
                        <a:rPr lang="ru-RU" sz="1050" b="1" i="0" u="none" strike="noStrike" cap="none" dirty="0">
                          <a:solidFill>
                            <a:schemeClr val="dk1"/>
                          </a:solidFill>
                          <a:latin typeface="+mn-lt"/>
                          <a:ea typeface="+mn-ea"/>
                          <a:cs typeface="+mn-cs"/>
                          <a:sym typeface="Arial"/>
                        </a:rPr>
                        <a:t>4 609</a:t>
                      </a:r>
                    </a:p>
                  </a:txBody>
                  <a:tcPr marL="9525" marR="9525" marT="9525" marB="0" anchor="ctr"/>
                </a:tc>
                <a:tc>
                  <a:txBody>
                    <a:bodyPr/>
                    <a:lstStyle/>
                    <a:p>
                      <a:pPr algn="ctr" fontAlgn="ctr"/>
                      <a:r>
                        <a:rPr lang="ru-RU" sz="900" b="0" i="0" u="none" strike="noStrike" cap="none">
                          <a:solidFill>
                            <a:schemeClr val="dk1"/>
                          </a:solidFill>
                          <a:latin typeface="+mn-lt"/>
                          <a:ea typeface="+mn-ea"/>
                          <a:cs typeface="+mn-cs"/>
                          <a:sym typeface="Arial"/>
                        </a:rPr>
                        <a:t>78</a:t>
                      </a:r>
                    </a:p>
                  </a:txBody>
                  <a:tcPr marL="9525" marR="9525" marT="9525" marB="0" anchor="ctr"/>
                </a:tc>
                <a:tc>
                  <a:txBody>
                    <a:bodyPr/>
                    <a:lstStyle/>
                    <a:p>
                      <a:pPr algn="ctr" fontAlgn="ctr"/>
                      <a:r>
                        <a:rPr lang="ru-RU" sz="900" b="0" i="0" u="none" strike="noStrike" cap="none">
                          <a:solidFill>
                            <a:schemeClr val="dk1"/>
                          </a:solidFill>
                          <a:latin typeface="+mn-lt"/>
                          <a:ea typeface="+mn-ea"/>
                          <a:cs typeface="+mn-cs"/>
                          <a:sym typeface="Arial"/>
                        </a:rPr>
                        <a:t>2 204</a:t>
                      </a:r>
                    </a:p>
                  </a:txBody>
                  <a:tcPr marL="9525" marR="9525" marT="9525" marB="0" anchor="ctr"/>
                </a:tc>
                <a:tc>
                  <a:txBody>
                    <a:bodyPr/>
                    <a:lstStyle/>
                    <a:p>
                      <a:pPr algn="ctr" fontAlgn="ctr"/>
                      <a:r>
                        <a:rPr lang="ru-RU" sz="900" b="0" i="0" u="none" strike="noStrike" cap="none">
                          <a:solidFill>
                            <a:schemeClr val="dk1"/>
                          </a:solidFill>
                          <a:latin typeface="+mn-lt"/>
                          <a:ea typeface="+mn-ea"/>
                          <a:cs typeface="+mn-cs"/>
                          <a:sym typeface="Arial"/>
                        </a:rPr>
                        <a:t>1 655</a:t>
                      </a:r>
                    </a:p>
                  </a:txBody>
                  <a:tcPr marL="9525" marR="9525" marT="9525" marB="0" anchor="ctr"/>
                </a:tc>
                <a:tc>
                  <a:txBody>
                    <a:bodyPr/>
                    <a:lstStyle/>
                    <a:p>
                      <a:pPr algn="ctr" fontAlgn="ctr"/>
                      <a:r>
                        <a:rPr lang="ru-RU" sz="900" b="0" i="0" u="none" strike="noStrike" cap="none" dirty="0">
                          <a:solidFill>
                            <a:schemeClr val="dk1"/>
                          </a:solidFill>
                          <a:latin typeface="+mn-lt"/>
                          <a:ea typeface="+mn-ea"/>
                          <a:cs typeface="+mn-cs"/>
                          <a:sym typeface="Arial"/>
                        </a:rPr>
                        <a:t>672</a:t>
                      </a:r>
                    </a:p>
                  </a:txBody>
                  <a:tcPr marL="9525" marR="9525" marT="9525" marB="0" anchor="ctr"/>
                </a:tc>
                <a:tc>
                  <a:txBody>
                    <a:bodyPr/>
                    <a:lstStyle/>
                    <a:p>
                      <a:pPr algn="ctr" fontAlgn="ctr"/>
                      <a:r>
                        <a:rPr lang="ru-RU" sz="1050" b="1" i="0" u="none" strike="noStrike" cap="none" dirty="0">
                          <a:solidFill>
                            <a:schemeClr val="dk1"/>
                          </a:solidFill>
                          <a:latin typeface="+mn-lt"/>
                          <a:ea typeface="+mn-ea"/>
                          <a:cs typeface="+mn-cs"/>
                          <a:sym typeface="Arial"/>
                        </a:rPr>
                        <a:t>7,5%</a:t>
                      </a:r>
                    </a:p>
                  </a:txBody>
                  <a:tcPr marL="9525" marR="9525" marT="9525" marB="0" anchor="ctr"/>
                </a:tc>
                <a:extLst>
                  <a:ext uri="{0D108BD9-81ED-4DB2-BD59-A6C34878D82A}">
                    <a16:rowId xmlns:a16="http://schemas.microsoft.com/office/drawing/2014/main" val="3915778474"/>
                  </a:ext>
                </a:extLst>
              </a:tr>
              <a:tr h="252035">
                <a:tc vMerge="1">
                  <a:txBody>
                    <a:bodyPr/>
                    <a:lstStyle/>
                    <a:p>
                      <a:endParaRPr lang="ru-KZ" sz="1100" dirty="0"/>
                    </a:p>
                  </a:txBody>
                  <a:tcPr/>
                </a:tc>
                <a:tc>
                  <a:txBody>
                    <a:bodyPr/>
                    <a:lstStyle/>
                    <a:p>
                      <a:pPr marL="72000" algn="l" fontAlgn="b"/>
                      <a:r>
                        <a:rPr lang="ru-RU" sz="800" b="0" i="0" u="none" strike="noStrike" cap="none" dirty="0">
                          <a:solidFill>
                            <a:schemeClr val="dk1"/>
                          </a:solidFill>
                          <a:latin typeface="+mn-lt"/>
                          <a:ea typeface="+mn-ea"/>
                          <a:cs typeface="+mn-cs"/>
                          <a:sym typeface="Arial"/>
                        </a:rPr>
                        <a:t>3 </a:t>
                      </a:r>
                      <a:r>
                        <a:rPr lang="ru-RU" sz="800" b="0" i="0" u="none" strike="noStrike" cap="none" dirty="0" err="1">
                          <a:solidFill>
                            <a:schemeClr val="dk1"/>
                          </a:solidFill>
                          <a:latin typeface="+mn-lt"/>
                          <a:ea typeface="+mn-ea"/>
                          <a:cs typeface="+mn-cs"/>
                          <a:sym typeface="Arial"/>
                        </a:rPr>
                        <a:t>Басқа</a:t>
                      </a:r>
                      <a:r>
                        <a:rPr lang="ru-RU" sz="800" b="0" i="0" u="none" strike="noStrike" cap="none" dirty="0">
                          <a:solidFill>
                            <a:schemeClr val="dk1"/>
                          </a:solidFill>
                          <a:latin typeface="+mn-lt"/>
                          <a:ea typeface="+mn-ea"/>
                          <a:cs typeface="+mn-cs"/>
                          <a:sym typeface="Arial"/>
                        </a:rPr>
                        <a:t> да </a:t>
                      </a:r>
                      <a:r>
                        <a:rPr lang="ru-RU" sz="800" b="0" i="0" u="none" strike="noStrike" cap="none" dirty="0" err="1">
                          <a:solidFill>
                            <a:schemeClr val="dk1"/>
                          </a:solidFill>
                          <a:latin typeface="+mn-lt"/>
                          <a:ea typeface="+mn-ea"/>
                          <a:cs typeface="+mn-cs"/>
                          <a:sym typeface="Arial"/>
                        </a:rPr>
                        <a:t>күзетшілер</a:t>
                      </a:r>
                      <a:r>
                        <a:rPr lang="ru-RU" sz="800" b="0" i="0" u="none" strike="noStrike" cap="none" dirty="0">
                          <a:solidFill>
                            <a:schemeClr val="dk1"/>
                          </a:solidFill>
                          <a:latin typeface="+mn-lt"/>
                          <a:ea typeface="+mn-ea"/>
                          <a:cs typeface="+mn-cs"/>
                          <a:sym typeface="Arial"/>
                        </a:rPr>
                        <a:t>, </a:t>
                      </a:r>
                      <a:r>
                        <a:rPr lang="ru-RU" sz="800" b="0" i="0" u="none" strike="noStrike" cap="none" dirty="0" err="1">
                          <a:solidFill>
                            <a:schemeClr val="dk1"/>
                          </a:solidFill>
                          <a:latin typeface="+mn-lt"/>
                          <a:ea typeface="+mn-ea"/>
                          <a:cs typeface="+mn-cs"/>
                          <a:sym typeface="Arial"/>
                        </a:rPr>
                        <a:t>инкассаторлар</a:t>
                      </a:r>
                      <a:r>
                        <a:rPr lang="ru-RU" sz="800" b="0" i="0" u="none" strike="noStrike" cap="none" dirty="0">
                          <a:solidFill>
                            <a:schemeClr val="dk1"/>
                          </a:solidFill>
                          <a:latin typeface="+mn-lt"/>
                          <a:ea typeface="+mn-ea"/>
                          <a:cs typeface="+mn-cs"/>
                          <a:sym typeface="Arial"/>
                        </a:rPr>
                        <a:t> </a:t>
                      </a:r>
                      <a:r>
                        <a:rPr lang="ru-RU" sz="800" b="0" i="0" u="none" strike="noStrike" cap="none" dirty="0" err="1">
                          <a:solidFill>
                            <a:schemeClr val="dk1"/>
                          </a:solidFill>
                          <a:latin typeface="+mn-lt"/>
                          <a:ea typeface="+mn-ea"/>
                          <a:cs typeface="+mn-cs"/>
                          <a:sym typeface="Arial"/>
                        </a:rPr>
                        <a:t>және</a:t>
                      </a:r>
                      <a:r>
                        <a:rPr lang="ru-RU" sz="800" b="0" i="0" u="none" strike="noStrike" cap="none" dirty="0">
                          <a:solidFill>
                            <a:schemeClr val="dk1"/>
                          </a:solidFill>
                          <a:latin typeface="+mn-lt"/>
                          <a:ea typeface="+mn-ea"/>
                          <a:cs typeface="+mn-cs"/>
                          <a:sym typeface="Arial"/>
                        </a:rPr>
                        <a:t>  </a:t>
                      </a:r>
                      <a:r>
                        <a:rPr lang="ru-RU" sz="800" b="0" i="0" u="none" strike="noStrike" cap="none" dirty="0" err="1">
                          <a:solidFill>
                            <a:schemeClr val="dk1"/>
                          </a:solidFill>
                          <a:latin typeface="+mn-lt"/>
                          <a:ea typeface="+mn-ea"/>
                          <a:cs typeface="+mn-cs"/>
                          <a:sym typeface="Arial"/>
                        </a:rPr>
                        <a:t>тектес</a:t>
                      </a:r>
                      <a:r>
                        <a:rPr lang="ru-RU" sz="800" b="0" i="0" u="none" strike="noStrike" cap="none" dirty="0">
                          <a:solidFill>
                            <a:schemeClr val="dk1"/>
                          </a:solidFill>
                          <a:latin typeface="+mn-lt"/>
                          <a:ea typeface="+mn-ea"/>
                          <a:cs typeface="+mn-cs"/>
                          <a:sym typeface="Arial"/>
                        </a:rPr>
                        <a:t> </a:t>
                      </a:r>
                      <a:r>
                        <a:rPr lang="ru-RU" sz="800" b="0" i="0" u="none" strike="noStrike" cap="none" dirty="0" err="1">
                          <a:solidFill>
                            <a:schemeClr val="dk1"/>
                          </a:solidFill>
                          <a:latin typeface="+mn-lt"/>
                          <a:ea typeface="+mn-ea"/>
                          <a:cs typeface="+mn-cs"/>
                          <a:sym typeface="Arial"/>
                        </a:rPr>
                        <a:t>қызметтер</a:t>
                      </a:r>
                      <a:endParaRPr lang="ru-RU" sz="800" b="0" i="0" u="none" strike="noStrike" cap="none" dirty="0">
                        <a:solidFill>
                          <a:schemeClr val="dk1"/>
                        </a:solidFill>
                        <a:latin typeface="+mn-lt"/>
                        <a:ea typeface="+mn-ea"/>
                        <a:cs typeface="+mn-cs"/>
                        <a:sym typeface="Arial"/>
                      </a:endParaRPr>
                    </a:p>
                  </a:txBody>
                  <a:tcPr marL="9525" marR="9525" marT="9525" marB="0" anchor="ctr"/>
                </a:tc>
                <a:tc>
                  <a:txBody>
                    <a:bodyPr/>
                    <a:lstStyle/>
                    <a:p>
                      <a:pPr algn="ctr" fontAlgn="b"/>
                      <a:r>
                        <a:rPr lang="ru-RU" sz="900" b="0" i="1" u="none" strike="noStrike" cap="none" dirty="0">
                          <a:solidFill>
                            <a:schemeClr val="dk1"/>
                          </a:solidFill>
                          <a:latin typeface="+mn-lt"/>
                          <a:ea typeface="+mn-ea"/>
                          <a:cs typeface="+mn-cs"/>
                          <a:sym typeface="Arial"/>
                        </a:rPr>
                        <a:t>5414-9</a:t>
                      </a:r>
                    </a:p>
                  </a:txBody>
                  <a:tcPr marL="9525" marR="9525" marT="9525" marB="0" anchor="ctr"/>
                </a:tc>
                <a:tc>
                  <a:txBody>
                    <a:bodyPr/>
                    <a:lstStyle/>
                    <a:p>
                      <a:pPr algn="ctr" fontAlgn="ctr"/>
                      <a:r>
                        <a:rPr lang="ru-RU" sz="1050" b="1" i="0" u="none" strike="noStrike" cap="none" dirty="0">
                          <a:solidFill>
                            <a:schemeClr val="dk1"/>
                          </a:solidFill>
                          <a:latin typeface="+mn-lt"/>
                          <a:ea typeface="+mn-ea"/>
                          <a:cs typeface="+mn-cs"/>
                          <a:sym typeface="Arial"/>
                        </a:rPr>
                        <a:t>2 753</a:t>
                      </a:r>
                    </a:p>
                  </a:txBody>
                  <a:tcPr marL="9525" marR="9525" marT="9525" marB="0" anchor="ctr"/>
                </a:tc>
                <a:tc>
                  <a:txBody>
                    <a:bodyPr/>
                    <a:lstStyle/>
                    <a:p>
                      <a:pPr algn="ctr" fontAlgn="ctr"/>
                      <a:r>
                        <a:rPr lang="ru-RU" sz="900" b="0" i="0" u="none" strike="noStrike" cap="none">
                          <a:solidFill>
                            <a:schemeClr val="dk1"/>
                          </a:solidFill>
                          <a:latin typeface="+mn-lt"/>
                          <a:ea typeface="+mn-ea"/>
                          <a:cs typeface="+mn-cs"/>
                          <a:sym typeface="Arial"/>
                        </a:rPr>
                        <a:t>291</a:t>
                      </a:r>
                    </a:p>
                  </a:txBody>
                  <a:tcPr marL="9525" marR="9525" marT="9525" marB="0" anchor="ctr"/>
                </a:tc>
                <a:tc>
                  <a:txBody>
                    <a:bodyPr/>
                    <a:lstStyle/>
                    <a:p>
                      <a:pPr algn="ctr" fontAlgn="ctr"/>
                      <a:r>
                        <a:rPr lang="ru-RU" sz="900" b="0" i="0" u="none" strike="noStrike" cap="none">
                          <a:solidFill>
                            <a:schemeClr val="dk1"/>
                          </a:solidFill>
                          <a:latin typeface="+mn-lt"/>
                          <a:ea typeface="+mn-ea"/>
                          <a:cs typeface="+mn-cs"/>
                          <a:sym typeface="Arial"/>
                        </a:rPr>
                        <a:t>621</a:t>
                      </a:r>
                    </a:p>
                  </a:txBody>
                  <a:tcPr marL="9525" marR="9525" marT="9525" marB="0" anchor="ctr"/>
                </a:tc>
                <a:tc>
                  <a:txBody>
                    <a:bodyPr/>
                    <a:lstStyle/>
                    <a:p>
                      <a:pPr algn="ctr" fontAlgn="ctr"/>
                      <a:r>
                        <a:rPr lang="ru-RU" sz="900" b="0" i="0" u="none" strike="noStrike" cap="none">
                          <a:solidFill>
                            <a:schemeClr val="dk1"/>
                          </a:solidFill>
                          <a:latin typeface="+mn-lt"/>
                          <a:ea typeface="+mn-ea"/>
                          <a:cs typeface="+mn-cs"/>
                          <a:sym typeface="Arial"/>
                        </a:rPr>
                        <a:t>890</a:t>
                      </a:r>
                    </a:p>
                  </a:txBody>
                  <a:tcPr marL="9525" marR="9525" marT="9525" marB="0" anchor="ctr"/>
                </a:tc>
                <a:tc>
                  <a:txBody>
                    <a:bodyPr/>
                    <a:lstStyle/>
                    <a:p>
                      <a:pPr algn="ctr" fontAlgn="ctr"/>
                      <a:r>
                        <a:rPr lang="ru-RU" sz="900" b="0" i="0" u="none" strike="noStrike" cap="none" dirty="0">
                          <a:solidFill>
                            <a:schemeClr val="dk1"/>
                          </a:solidFill>
                          <a:latin typeface="+mn-lt"/>
                          <a:ea typeface="+mn-ea"/>
                          <a:cs typeface="+mn-cs"/>
                          <a:sym typeface="Arial"/>
                        </a:rPr>
                        <a:t>951</a:t>
                      </a:r>
                    </a:p>
                  </a:txBody>
                  <a:tcPr marL="9525" marR="9525" marT="9525" marB="0" anchor="ctr"/>
                </a:tc>
                <a:tc>
                  <a:txBody>
                    <a:bodyPr/>
                    <a:lstStyle/>
                    <a:p>
                      <a:pPr algn="ctr" fontAlgn="ctr"/>
                      <a:r>
                        <a:rPr lang="ru-RU" sz="1050" b="1" i="0" u="none" strike="noStrike" cap="none" dirty="0">
                          <a:solidFill>
                            <a:schemeClr val="dk1"/>
                          </a:solidFill>
                          <a:latin typeface="+mn-lt"/>
                          <a:ea typeface="+mn-ea"/>
                          <a:cs typeface="+mn-cs"/>
                          <a:sym typeface="Arial"/>
                        </a:rPr>
                        <a:t>4,5%</a:t>
                      </a:r>
                    </a:p>
                  </a:txBody>
                  <a:tcPr marL="9525" marR="9525" marT="9525" marB="0" anchor="ctr"/>
                </a:tc>
                <a:extLst>
                  <a:ext uri="{0D108BD9-81ED-4DB2-BD59-A6C34878D82A}">
                    <a16:rowId xmlns:a16="http://schemas.microsoft.com/office/drawing/2014/main" val="370619722"/>
                  </a:ext>
                </a:extLst>
              </a:tr>
              <a:tr h="252035">
                <a:tc vMerge="1">
                  <a:txBody>
                    <a:bodyPr/>
                    <a:lstStyle/>
                    <a:p>
                      <a:endParaRPr lang="ru-KZ" sz="1100" dirty="0"/>
                    </a:p>
                  </a:txBody>
                  <a:tcPr/>
                </a:tc>
                <a:tc>
                  <a:txBody>
                    <a:bodyPr/>
                    <a:lstStyle/>
                    <a:p>
                      <a:pPr marL="72000" algn="l" fontAlgn="b"/>
                      <a:r>
                        <a:rPr lang="ru-RU" sz="800" b="0" i="0" u="none" strike="noStrike" cap="none" dirty="0">
                          <a:solidFill>
                            <a:schemeClr val="dk1"/>
                          </a:solidFill>
                          <a:latin typeface="+mn-lt"/>
                          <a:ea typeface="+mn-ea"/>
                          <a:cs typeface="+mn-cs"/>
                          <a:sym typeface="Arial"/>
                        </a:rPr>
                        <a:t>4 Аула </a:t>
                      </a:r>
                      <a:r>
                        <a:rPr lang="ru-RU" sz="800" b="0" i="0" u="none" strike="noStrike" cap="none" dirty="0" err="1">
                          <a:solidFill>
                            <a:schemeClr val="dk1"/>
                          </a:solidFill>
                          <a:latin typeface="+mn-lt"/>
                          <a:ea typeface="+mn-ea"/>
                          <a:cs typeface="+mn-cs"/>
                          <a:sym typeface="Arial"/>
                        </a:rPr>
                        <a:t>сыпырушылар</a:t>
                      </a:r>
                      <a:r>
                        <a:rPr lang="ru-RU" sz="800" b="0" i="0" u="none" strike="noStrike" cap="none" dirty="0">
                          <a:solidFill>
                            <a:schemeClr val="dk1"/>
                          </a:solidFill>
                          <a:latin typeface="+mn-lt"/>
                          <a:ea typeface="+mn-ea"/>
                          <a:cs typeface="+mn-cs"/>
                          <a:sym typeface="Arial"/>
                        </a:rPr>
                        <a:t> </a:t>
                      </a:r>
                      <a:r>
                        <a:rPr lang="ru-RU" sz="800" b="0" i="0" u="none" strike="noStrike" cap="none" dirty="0" err="1">
                          <a:solidFill>
                            <a:schemeClr val="dk1"/>
                          </a:solidFill>
                          <a:latin typeface="+mn-lt"/>
                          <a:ea typeface="+mn-ea"/>
                          <a:cs typeface="+mn-cs"/>
                          <a:sym typeface="Arial"/>
                        </a:rPr>
                        <a:t>және</a:t>
                      </a:r>
                      <a:r>
                        <a:rPr lang="ru-RU" sz="800" b="0" i="0" u="none" strike="noStrike" cap="none" dirty="0">
                          <a:solidFill>
                            <a:schemeClr val="dk1"/>
                          </a:solidFill>
                          <a:latin typeface="+mn-lt"/>
                          <a:ea typeface="+mn-ea"/>
                          <a:cs typeface="+mn-cs"/>
                          <a:sym typeface="Arial"/>
                        </a:rPr>
                        <a:t> </a:t>
                      </a:r>
                      <a:r>
                        <a:rPr lang="ru-RU" sz="800" b="0" i="0" u="none" strike="noStrike" cap="none" dirty="0" err="1">
                          <a:solidFill>
                            <a:schemeClr val="dk1"/>
                          </a:solidFill>
                          <a:latin typeface="+mn-lt"/>
                          <a:ea typeface="+mn-ea"/>
                          <a:cs typeface="+mn-cs"/>
                          <a:sym typeface="Arial"/>
                        </a:rPr>
                        <a:t>ашық</a:t>
                      </a:r>
                      <a:r>
                        <a:rPr lang="ru-RU" sz="800" b="0" i="0" u="none" strike="noStrike" cap="none" dirty="0">
                          <a:solidFill>
                            <a:schemeClr val="dk1"/>
                          </a:solidFill>
                          <a:latin typeface="+mn-lt"/>
                          <a:ea typeface="+mn-ea"/>
                          <a:cs typeface="+mn-cs"/>
                          <a:sym typeface="Arial"/>
                        </a:rPr>
                        <a:t> </a:t>
                      </a:r>
                      <a:r>
                        <a:rPr lang="ru-RU" sz="800" b="0" i="0" u="none" strike="noStrike" cap="none" dirty="0" err="1">
                          <a:solidFill>
                            <a:schemeClr val="dk1"/>
                          </a:solidFill>
                          <a:latin typeface="+mn-lt"/>
                          <a:ea typeface="+mn-ea"/>
                          <a:cs typeface="+mn-cs"/>
                          <a:sym typeface="Arial"/>
                        </a:rPr>
                        <a:t>аумақтарды</a:t>
                      </a:r>
                      <a:r>
                        <a:rPr lang="ru-RU" sz="800" b="0" i="0" u="none" strike="noStrike" cap="none" dirty="0">
                          <a:solidFill>
                            <a:schemeClr val="dk1"/>
                          </a:solidFill>
                          <a:latin typeface="+mn-lt"/>
                          <a:ea typeface="+mn-ea"/>
                          <a:cs typeface="+mn-cs"/>
                          <a:sym typeface="Arial"/>
                        </a:rPr>
                        <a:t> </a:t>
                      </a:r>
                      <a:r>
                        <a:rPr lang="ru-RU" sz="800" b="0" i="0" u="none" strike="noStrike" cap="none" dirty="0" err="1">
                          <a:solidFill>
                            <a:schemeClr val="dk1"/>
                          </a:solidFill>
                          <a:latin typeface="+mn-lt"/>
                          <a:ea typeface="+mn-ea"/>
                          <a:cs typeface="+mn-cs"/>
                          <a:sym typeface="Arial"/>
                        </a:rPr>
                        <a:t>тазалаушылар</a:t>
                      </a:r>
                      <a:endParaRPr lang="ru-RU" sz="800" b="0" i="0" u="none" strike="noStrike" cap="none" dirty="0">
                        <a:solidFill>
                          <a:schemeClr val="dk1"/>
                        </a:solidFill>
                        <a:latin typeface="+mn-lt"/>
                        <a:ea typeface="+mn-ea"/>
                        <a:cs typeface="+mn-cs"/>
                        <a:sym typeface="Arial"/>
                      </a:endParaRPr>
                    </a:p>
                  </a:txBody>
                  <a:tcPr marL="9525" marR="9525" marT="9525" marB="0" anchor="ctr"/>
                </a:tc>
                <a:tc>
                  <a:txBody>
                    <a:bodyPr/>
                    <a:lstStyle/>
                    <a:p>
                      <a:pPr algn="ctr" fontAlgn="b"/>
                      <a:r>
                        <a:rPr lang="ru-RU" sz="900" b="0" i="1" u="none" strike="noStrike" cap="none" dirty="0">
                          <a:solidFill>
                            <a:schemeClr val="dk1"/>
                          </a:solidFill>
                          <a:latin typeface="+mn-lt"/>
                          <a:ea typeface="+mn-ea"/>
                          <a:cs typeface="+mn-cs"/>
                          <a:sym typeface="Arial"/>
                        </a:rPr>
                        <a:t>9116-0</a:t>
                      </a:r>
                    </a:p>
                  </a:txBody>
                  <a:tcPr marL="9525" marR="9525" marT="9525" marB="0" anchor="ctr"/>
                </a:tc>
                <a:tc>
                  <a:txBody>
                    <a:bodyPr/>
                    <a:lstStyle/>
                    <a:p>
                      <a:pPr algn="ctr" fontAlgn="ctr"/>
                      <a:r>
                        <a:rPr lang="ru-RU" sz="1050" b="1" i="0" u="none" strike="noStrike" cap="none" dirty="0">
                          <a:solidFill>
                            <a:schemeClr val="dk1"/>
                          </a:solidFill>
                          <a:latin typeface="+mn-lt"/>
                          <a:ea typeface="+mn-ea"/>
                          <a:cs typeface="+mn-cs"/>
                          <a:sym typeface="Arial"/>
                        </a:rPr>
                        <a:t>1 766</a:t>
                      </a:r>
                    </a:p>
                  </a:txBody>
                  <a:tcPr marL="9525" marR="9525" marT="9525" marB="0" anchor="ctr"/>
                </a:tc>
                <a:tc>
                  <a:txBody>
                    <a:bodyPr/>
                    <a:lstStyle/>
                    <a:p>
                      <a:pPr algn="ctr" fontAlgn="ctr"/>
                      <a:r>
                        <a:rPr lang="ru-RU" sz="900" b="0" i="0" u="none" strike="noStrike" cap="none">
                          <a:solidFill>
                            <a:schemeClr val="dk1"/>
                          </a:solidFill>
                          <a:latin typeface="+mn-lt"/>
                          <a:ea typeface="+mn-ea"/>
                          <a:cs typeface="+mn-cs"/>
                          <a:sym typeface="Arial"/>
                        </a:rPr>
                        <a:t>209</a:t>
                      </a:r>
                    </a:p>
                  </a:txBody>
                  <a:tcPr marL="9525" marR="9525" marT="9525" marB="0" anchor="ctr"/>
                </a:tc>
                <a:tc>
                  <a:txBody>
                    <a:bodyPr/>
                    <a:lstStyle/>
                    <a:p>
                      <a:pPr algn="ctr" fontAlgn="ctr"/>
                      <a:r>
                        <a:rPr lang="ru-RU" sz="900" b="0" i="0" u="none" strike="noStrike" cap="none">
                          <a:solidFill>
                            <a:schemeClr val="dk1"/>
                          </a:solidFill>
                          <a:latin typeface="+mn-lt"/>
                          <a:ea typeface="+mn-ea"/>
                          <a:cs typeface="+mn-cs"/>
                          <a:sym typeface="Arial"/>
                        </a:rPr>
                        <a:t>538</a:t>
                      </a:r>
                    </a:p>
                  </a:txBody>
                  <a:tcPr marL="9525" marR="9525" marT="9525" marB="0" anchor="ctr"/>
                </a:tc>
                <a:tc>
                  <a:txBody>
                    <a:bodyPr/>
                    <a:lstStyle/>
                    <a:p>
                      <a:pPr algn="ctr" fontAlgn="ctr"/>
                      <a:r>
                        <a:rPr lang="ru-RU" sz="900" b="0" i="0" u="none" strike="noStrike" cap="none">
                          <a:solidFill>
                            <a:schemeClr val="dk1"/>
                          </a:solidFill>
                          <a:latin typeface="+mn-lt"/>
                          <a:ea typeface="+mn-ea"/>
                          <a:cs typeface="+mn-cs"/>
                          <a:sym typeface="Arial"/>
                        </a:rPr>
                        <a:t>389</a:t>
                      </a:r>
                    </a:p>
                  </a:txBody>
                  <a:tcPr marL="9525" marR="9525" marT="9525" marB="0" anchor="ctr"/>
                </a:tc>
                <a:tc>
                  <a:txBody>
                    <a:bodyPr/>
                    <a:lstStyle/>
                    <a:p>
                      <a:pPr algn="ctr" fontAlgn="ctr"/>
                      <a:r>
                        <a:rPr lang="ru-RU" sz="900" b="0" i="0" u="none" strike="noStrike" cap="none" dirty="0">
                          <a:solidFill>
                            <a:schemeClr val="dk1"/>
                          </a:solidFill>
                          <a:latin typeface="+mn-lt"/>
                          <a:ea typeface="+mn-ea"/>
                          <a:cs typeface="+mn-cs"/>
                          <a:sym typeface="Arial"/>
                        </a:rPr>
                        <a:t>630</a:t>
                      </a:r>
                    </a:p>
                  </a:txBody>
                  <a:tcPr marL="9525" marR="9525" marT="9525" marB="0" anchor="ctr"/>
                </a:tc>
                <a:tc>
                  <a:txBody>
                    <a:bodyPr/>
                    <a:lstStyle/>
                    <a:p>
                      <a:pPr algn="ctr" fontAlgn="ctr"/>
                      <a:r>
                        <a:rPr lang="ru-RU" sz="1050" b="1" i="0" u="none" strike="noStrike" cap="none" dirty="0">
                          <a:solidFill>
                            <a:schemeClr val="dk1"/>
                          </a:solidFill>
                          <a:latin typeface="+mn-lt"/>
                          <a:ea typeface="+mn-ea"/>
                          <a:cs typeface="+mn-cs"/>
                          <a:sym typeface="Arial"/>
                        </a:rPr>
                        <a:t>2,9%</a:t>
                      </a:r>
                    </a:p>
                  </a:txBody>
                  <a:tcPr marL="9525" marR="9525" marT="9525" marB="0" anchor="ctr"/>
                </a:tc>
                <a:extLst>
                  <a:ext uri="{0D108BD9-81ED-4DB2-BD59-A6C34878D82A}">
                    <a16:rowId xmlns:a16="http://schemas.microsoft.com/office/drawing/2014/main" val="3666239747"/>
                  </a:ext>
                </a:extLst>
              </a:tr>
              <a:tr h="252035">
                <a:tc vMerge="1">
                  <a:txBody>
                    <a:bodyPr/>
                    <a:lstStyle/>
                    <a:p>
                      <a:endParaRPr lang="ru-KZ" sz="1100" dirty="0"/>
                    </a:p>
                  </a:txBody>
                  <a:tcPr/>
                </a:tc>
                <a:tc>
                  <a:txBody>
                    <a:bodyPr/>
                    <a:lstStyle/>
                    <a:p>
                      <a:pPr marL="72000" algn="l" fontAlgn="b"/>
                      <a:r>
                        <a:rPr lang="ru-RU" sz="800" b="0" i="0" u="none" strike="noStrike" cap="none" dirty="0">
                          <a:solidFill>
                            <a:schemeClr val="dk1"/>
                          </a:solidFill>
                          <a:latin typeface="+mn-lt"/>
                          <a:ea typeface="+mn-ea"/>
                          <a:cs typeface="+mn-cs"/>
                          <a:sym typeface="Arial"/>
                        </a:rPr>
                        <a:t>5 </a:t>
                      </a:r>
                      <a:r>
                        <a:rPr lang="ru-RU" sz="800" b="0" i="0" u="none" strike="noStrike" cap="none" dirty="0" err="1">
                          <a:solidFill>
                            <a:schemeClr val="dk1"/>
                          </a:solidFill>
                          <a:latin typeface="+mn-lt"/>
                          <a:ea typeface="+mn-ea"/>
                          <a:cs typeface="+mn-cs"/>
                          <a:sym typeface="Arial"/>
                        </a:rPr>
                        <a:t>Қазандық</a:t>
                      </a:r>
                      <a:r>
                        <a:rPr lang="ru-RU" sz="800" b="0" i="0" u="none" strike="noStrike" cap="none" dirty="0">
                          <a:solidFill>
                            <a:schemeClr val="dk1"/>
                          </a:solidFill>
                          <a:latin typeface="+mn-lt"/>
                          <a:ea typeface="+mn-ea"/>
                          <a:cs typeface="+mn-cs"/>
                          <a:sym typeface="Arial"/>
                        </a:rPr>
                        <a:t> </a:t>
                      </a:r>
                      <a:r>
                        <a:rPr lang="ru-RU" sz="800" b="0" i="0" u="none" strike="noStrike" cap="none" dirty="0" err="1">
                          <a:solidFill>
                            <a:schemeClr val="dk1"/>
                          </a:solidFill>
                          <a:latin typeface="+mn-lt"/>
                          <a:ea typeface="+mn-ea"/>
                          <a:cs typeface="+mn-cs"/>
                          <a:sym typeface="Arial"/>
                        </a:rPr>
                        <a:t>қондырғысының</a:t>
                      </a:r>
                      <a:r>
                        <a:rPr lang="ru-RU" sz="800" b="0" i="0" u="none" strike="noStrike" cap="none" dirty="0">
                          <a:solidFill>
                            <a:schemeClr val="dk1"/>
                          </a:solidFill>
                          <a:latin typeface="+mn-lt"/>
                          <a:ea typeface="+mn-ea"/>
                          <a:cs typeface="+mn-cs"/>
                          <a:sym typeface="Arial"/>
                        </a:rPr>
                        <a:t> </a:t>
                      </a:r>
                      <a:r>
                        <a:rPr lang="ru-RU" sz="800" b="0" i="0" u="none" strike="noStrike" cap="none" dirty="0" err="1">
                          <a:solidFill>
                            <a:schemeClr val="dk1"/>
                          </a:solidFill>
                          <a:latin typeface="+mn-lt"/>
                          <a:ea typeface="+mn-ea"/>
                          <a:cs typeface="+mn-cs"/>
                          <a:sym typeface="Arial"/>
                        </a:rPr>
                        <a:t>операторлары</a:t>
                      </a:r>
                      <a:endParaRPr lang="ru-RU" sz="800" b="0" i="0" u="none" strike="noStrike" cap="none" dirty="0">
                        <a:solidFill>
                          <a:schemeClr val="dk1"/>
                        </a:solidFill>
                        <a:latin typeface="+mn-lt"/>
                        <a:ea typeface="+mn-ea"/>
                        <a:cs typeface="+mn-cs"/>
                        <a:sym typeface="Arial"/>
                      </a:endParaRPr>
                    </a:p>
                  </a:txBody>
                  <a:tcPr marL="9525" marR="9525" marT="9525" marB="0" anchor="ctr"/>
                </a:tc>
                <a:tc>
                  <a:txBody>
                    <a:bodyPr/>
                    <a:lstStyle/>
                    <a:p>
                      <a:pPr algn="ctr" fontAlgn="b"/>
                      <a:r>
                        <a:rPr lang="ru-RU" sz="900" b="0" i="1" u="none" strike="noStrike" cap="none" dirty="0">
                          <a:solidFill>
                            <a:schemeClr val="dk1"/>
                          </a:solidFill>
                          <a:latin typeface="+mn-lt"/>
                          <a:ea typeface="+mn-ea"/>
                          <a:cs typeface="+mn-cs"/>
                          <a:sym typeface="Arial"/>
                        </a:rPr>
                        <a:t>8182-2</a:t>
                      </a:r>
                    </a:p>
                  </a:txBody>
                  <a:tcPr marL="9525" marR="9525" marT="9525" marB="0" anchor="ctr"/>
                </a:tc>
                <a:tc>
                  <a:txBody>
                    <a:bodyPr/>
                    <a:lstStyle/>
                    <a:p>
                      <a:pPr algn="ctr" fontAlgn="ctr"/>
                      <a:r>
                        <a:rPr lang="ru-RU" sz="1050" b="1" i="0" u="none" strike="noStrike" cap="none" dirty="0">
                          <a:solidFill>
                            <a:schemeClr val="dk1"/>
                          </a:solidFill>
                          <a:latin typeface="+mn-lt"/>
                          <a:ea typeface="+mn-ea"/>
                          <a:cs typeface="+mn-cs"/>
                          <a:sym typeface="Arial"/>
                        </a:rPr>
                        <a:t>1 257</a:t>
                      </a:r>
                    </a:p>
                  </a:txBody>
                  <a:tcPr marL="9525" marR="9525" marT="9525" marB="0" anchor="ctr"/>
                </a:tc>
                <a:tc>
                  <a:txBody>
                    <a:bodyPr/>
                    <a:lstStyle/>
                    <a:p>
                      <a:pPr algn="ctr" fontAlgn="ctr"/>
                      <a:r>
                        <a:rPr lang="ru-RU" sz="900" b="0" i="0" u="none" strike="noStrike" cap="none">
                          <a:solidFill>
                            <a:schemeClr val="dk1"/>
                          </a:solidFill>
                          <a:latin typeface="+mn-lt"/>
                          <a:ea typeface="+mn-ea"/>
                          <a:cs typeface="+mn-cs"/>
                          <a:sym typeface="Arial"/>
                        </a:rPr>
                        <a:t>55</a:t>
                      </a:r>
                    </a:p>
                  </a:txBody>
                  <a:tcPr marL="9525" marR="9525" marT="9525" marB="0" anchor="ctr"/>
                </a:tc>
                <a:tc>
                  <a:txBody>
                    <a:bodyPr/>
                    <a:lstStyle/>
                    <a:p>
                      <a:pPr algn="ctr" fontAlgn="ctr"/>
                      <a:r>
                        <a:rPr lang="ru-RU" sz="900" b="0" i="0" u="none" strike="noStrike" cap="none">
                          <a:solidFill>
                            <a:schemeClr val="dk1"/>
                          </a:solidFill>
                          <a:latin typeface="+mn-lt"/>
                          <a:ea typeface="+mn-ea"/>
                          <a:cs typeface="+mn-cs"/>
                          <a:sym typeface="Arial"/>
                        </a:rPr>
                        <a:t>22</a:t>
                      </a:r>
                    </a:p>
                  </a:txBody>
                  <a:tcPr marL="9525" marR="9525" marT="9525" marB="0" anchor="ctr"/>
                </a:tc>
                <a:tc>
                  <a:txBody>
                    <a:bodyPr/>
                    <a:lstStyle/>
                    <a:p>
                      <a:pPr algn="ctr" fontAlgn="ctr"/>
                      <a:r>
                        <a:rPr lang="ru-RU" sz="900" b="0" i="0" u="none" strike="noStrike" cap="none">
                          <a:solidFill>
                            <a:schemeClr val="dk1"/>
                          </a:solidFill>
                          <a:latin typeface="+mn-lt"/>
                          <a:ea typeface="+mn-ea"/>
                          <a:cs typeface="+mn-cs"/>
                          <a:sym typeface="Arial"/>
                        </a:rPr>
                        <a:t>176</a:t>
                      </a:r>
                    </a:p>
                  </a:txBody>
                  <a:tcPr marL="9525" marR="9525" marT="9525" marB="0" anchor="ctr"/>
                </a:tc>
                <a:tc>
                  <a:txBody>
                    <a:bodyPr/>
                    <a:lstStyle/>
                    <a:p>
                      <a:pPr algn="ctr" fontAlgn="ctr"/>
                      <a:r>
                        <a:rPr lang="ru-RU" sz="900" b="0" i="0" u="none" strike="noStrike" cap="none" dirty="0">
                          <a:solidFill>
                            <a:schemeClr val="dk1"/>
                          </a:solidFill>
                          <a:latin typeface="+mn-lt"/>
                          <a:ea typeface="+mn-ea"/>
                          <a:cs typeface="+mn-cs"/>
                          <a:sym typeface="Arial"/>
                        </a:rPr>
                        <a:t>1 004</a:t>
                      </a:r>
                    </a:p>
                  </a:txBody>
                  <a:tcPr marL="9525" marR="9525" marT="9525" marB="0" anchor="ctr"/>
                </a:tc>
                <a:tc>
                  <a:txBody>
                    <a:bodyPr/>
                    <a:lstStyle/>
                    <a:p>
                      <a:pPr algn="ctr" fontAlgn="ctr"/>
                      <a:r>
                        <a:rPr lang="ru-RU" sz="1050" b="1" i="0" u="none" strike="noStrike" cap="none" dirty="0">
                          <a:solidFill>
                            <a:schemeClr val="dk1"/>
                          </a:solidFill>
                          <a:latin typeface="+mn-lt"/>
                          <a:ea typeface="+mn-ea"/>
                          <a:cs typeface="+mn-cs"/>
                          <a:sym typeface="Arial"/>
                        </a:rPr>
                        <a:t>2,0%</a:t>
                      </a:r>
                    </a:p>
                  </a:txBody>
                  <a:tcPr marL="9525" marR="9525" marT="9525" marB="0" anchor="ctr"/>
                </a:tc>
                <a:extLst>
                  <a:ext uri="{0D108BD9-81ED-4DB2-BD59-A6C34878D82A}">
                    <a16:rowId xmlns:a16="http://schemas.microsoft.com/office/drawing/2014/main" val="412311137"/>
                  </a:ext>
                </a:extLst>
              </a:tr>
            </a:tbl>
          </a:graphicData>
        </a:graphic>
      </p:graphicFrame>
    </p:spTree>
    <p:extLst>
      <p:ext uri="{BB962C8B-B14F-4D97-AF65-F5344CB8AC3E}">
        <p14:creationId xmlns:p14="http://schemas.microsoft.com/office/powerpoint/2010/main" val="2899120035"/>
      </p:ext>
    </p:extLst>
  </p:cSld>
  <p:clrMapOvr>
    <a:masterClrMapping/>
  </p:clrMapOvr>
</p:sld>
</file>

<file path=ppt/slides/slide3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Номер слайда 2">
            <a:extLst>
              <a:ext uri="{FF2B5EF4-FFF2-40B4-BE49-F238E27FC236}">
                <a16:creationId xmlns:a16="http://schemas.microsoft.com/office/drawing/2014/main" id="{0FE3E8E7-F31A-7D55-7372-1BEAD488D2B4}"/>
              </a:ext>
            </a:extLst>
          </p:cNvPr>
          <p:cNvSpPr>
            <a:spLocks noGrp="1"/>
          </p:cNvSpPr>
          <p:nvPr>
            <p:ph type="sldNum" sz="quarter" idx="12"/>
          </p:nvPr>
        </p:nvSpPr>
        <p:spPr/>
        <p:txBody>
          <a:bodyPr/>
          <a:lstStyle/>
          <a:p>
            <a:fld id="{4060C6F1-8618-4CCA-B45E-7B199C8F5830}" type="slidenum">
              <a:rPr lang="ru-RU" smtClean="0"/>
              <a:pPr/>
              <a:t>31</a:t>
            </a:fld>
            <a:r>
              <a:rPr lang="en-US" dirty="0"/>
              <a:t> </a:t>
            </a:r>
            <a:r>
              <a:rPr lang="ru-RU" dirty="0"/>
              <a:t>из 82</a:t>
            </a:r>
          </a:p>
        </p:txBody>
      </p:sp>
      <p:sp>
        <p:nvSpPr>
          <p:cNvPr id="2" name="Заголовок 3">
            <a:extLst>
              <a:ext uri="{FF2B5EF4-FFF2-40B4-BE49-F238E27FC236}">
                <a16:creationId xmlns:a16="http://schemas.microsoft.com/office/drawing/2014/main" id="{6B40C54E-AB09-425F-8B98-879F69EDE140}"/>
              </a:ext>
            </a:extLst>
          </p:cNvPr>
          <p:cNvSpPr txBox="1">
            <a:spLocks/>
          </p:cNvSpPr>
          <p:nvPr/>
        </p:nvSpPr>
        <p:spPr>
          <a:xfrm>
            <a:off x="72000" y="0"/>
            <a:ext cx="12120000" cy="859626"/>
          </a:xfrm>
          <a:prstGeom prst="rect">
            <a:avLst/>
          </a:prstGeom>
        </p:spPr>
        <p:txBody>
          <a:bodyPr anchor="ctr"/>
          <a:lstStyle>
            <a:defPPr marR="0" lvl="0" algn="l" rtl="0">
              <a:lnSpc>
                <a:spcPct val="100000"/>
              </a:lnSpc>
              <a:spcBef>
                <a:spcPts val="0"/>
              </a:spcBef>
              <a:spcAft>
                <a:spcPts val="0"/>
              </a:spcAft>
            </a:defPPr>
            <a:lvl1pPr marR="0" lvl="0" algn="l" rtl="0" eaLnBrk="1" hangingPunct="1">
              <a:lnSpc>
                <a:spcPct val="100000"/>
              </a:lnSpc>
              <a:spcBef>
                <a:spcPts val="0"/>
              </a:spcBef>
              <a:spcAft>
                <a:spcPts val="0"/>
              </a:spcAft>
              <a:buNone/>
              <a:defRPr sz="2667" b="1" i="0" u="none" strike="noStrike" cap="none">
                <a:solidFill>
                  <a:srgbClr val="007F76"/>
                </a:solidFill>
                <a:latin typeface="Arial" panose="020B0604020202020204" pitchFamily="34" charset="0"/>
                <a:ea typeface="Calibri" panose="020F0502020204030204" pitchFamily="34" charset="0"/>
                <a:cs typeface="Arial" panose="020B0604020202020204" pitchFamily="34" charset="0"/>
                <a:sym typeface="Arial"/>
              </a:defRPr>
            </a:lvl1pPr>
          </a:lstStyle>
          <a:p>
            <a:pPr defTabSz="914400"/>
            <a:r>
              <a:rPr lang="kk-KZ" dirty="0"/>
              <a:t>Ақтөбе облысы бойынша топ-10 бос жұмыс орындарының болжамы</a:t>
            </a:r>
            <a:endParaRPr lang="ru-KZ" kern="0" dirty="0"/>
          </a:p>
        </p:txBody>
      </p:sp>
      <p:graphicFrame>
        <p:nvGraphicFramePr>
          <p:cNvPr id="4" name="Таблица 3">
            <a:extLst>
              <a:ext uri="{FF2B5EF4-FFF2-40B4-BE49-F238E27FC236}">
                <a16:creationId xmlns:a16="http://schemas.microsoft.com/office/drawing/2014/main" id="{6DF87B24-59D4-648D-ECCC-9FBE7C4BF08A}"/>
              </a:ext>
            </a:extLst>
          </p:cNvPr>
          <p:cNvGraphicFramePr>
            <a:graphicFrameLocks noGrp="1"/>
          </p:cNvGraphicFramePr>
          <p:nvPr>
            <p:extLst>
              <p:ext uri="{D42A27DB-BD31-4B8C-83A1-F6EECF244321}">
                <p14:modId xmlns:p14="http://schemas.microsoft.com/office/powerpoint/2010/main" val="3208695911"/>
              </p:ext>
            </p:extLst>
          </p:nvPr>
        </p:nvGraphicFramePr>
        <p:xfrm>
          <a:off x="141431" y="932399"/>
          <a:ext cx="11885729" cy="5617699"/>
        </p:xfrm>
        <a:graphic>
          <a:graphicData uri="http://schemas.openxmlformats.org/drawingml/2006/table">
            <a:tbl>
              <a:tblPr bandRow="1">
                <a:tableStyleId>{3B4B98B0-60AC-42C2-AFA5-B58CD77FA1E5}</a:tableStyleId>
              </a:tblPr>
              <a:tblGrid>
                <a:gridCol w="360812">
                  <a:extLst>
                    <a:ext uri="{9D8B030D-6E8A-4147-A177-3AD203B41FA5}">
                      <a16:colId xmlns:a16="http://schemas.microsoft.com/office/drawing/2014/main" val="2640444703"/>
                    </a:ext>
                  </a:extLst>
                </a:gridCol>
                <a:gridCol w="674456">
                  <a:extLst>
                    <a:ext uri="{9D8B030D-6E8A-4147-A177-3AD203B41FA5}">
                      <a16:colId xmlns:a16="http://schemas.microsoft.com/office/drawing/2014/main" val="308092926"/>
                    </a:ext>
                  </a:extLst>
                </a:gridCol>
                <a:gridCol w="4014030">
                  <a:extLst>
                    <a:ext uri="{9D8B030D-6E8A-4147-A177-3AD203B41FA5}">
                      <a16:colId xmlns:a16="http://schemas.microsoft.com/office/drawing/2014/main" val="2913193191"/>
                    </a:ext>
                  </a:extLst>
                </a:gridCol>
                <a:gridCol w="659670">
                  <a:extLst>
                    <a:ext uri="{9D8B030D-6E8A-4147-A177-3AD203B41FA5}">
                      <a16:colId xmlns:a16="http://schemas.microsoft.com/office/drawing/2014/main" val="3122760222"/>
                    </a:ext>
                  </a:extLst>
                </a:gridCol>
                <a:gridCol w="659670">
                  <a:extLst>
                    <a:ext uri="{9D8B030D-6E8A-4147-A177-3AD203B41FA5}">
                      <a16:colId xmlns:a16="http://schemas.microsoft.com/office/drawing/2014/main" val="463672542"/>
                    </a:ext>
                  </a:extLst>
                </a:gridCol>
                <a:gridCol w="659670">
                  <a:extLst>
                    <a:ext uri="{9D8B030D-6E8A-4147-A177-3AD203B41FA5}">
                      <a16:colId xmlns:a16="http://schemas.microsoft.com/office/drawing/2014/main" val="3124389490"/>
                    </a:ext>
                  </a:extLst>
                </a:gridCol>
                <a:gridCol w="659670">
                  <a:extLst>
                    <a:ext uri="{9D8B030D-6E8A-4147-A177-3AD203B41FA5}">
                      <a16:colId xmlns:a16="http://schemas.microsoft.com/office/drawing/2014/main" val="2941227421"/>
                    </a:ext>
                  </a:extLst>
                </a:gridCol>
                <a:gridCol w="659670">
                  <a:extLst>
                    <a:ext uri="{9D8B030D-6E8A-4147-A177-3AD203B41FA5}">
                      <a16:colId xmlns:a16="http://schemas.microsoft.com/office/drawing/2014/main" val="14517836"/>
                    </a:ext>
                  </a:extLst>
                </a:gridCol>
                <a:gridCol w="659670">
                  <a:extLst>
                    <a:ext uri="{9D8B030D-6E8A-4147-A177-3AD203B41FA5}">
                      <a16:colId xmlns:a16="http://schemas.microsoft.com/office/drawing/2014/main" val="2712067462"/>
                    </a:ext>
                  </a:extLst>
                </a:gridCol>
                <a:gridCol w="525731">
                  <a:extLst>
                    <a:ext uri="{9D8B030D-6E8A-4147-A177-3AD203B41FA5}">
                      <a16:colId xmlns:a16="http://schemas.microsoft.com/office/drawing/2014/main" val="926687325"/>
                    </a:ext>
                  </a:extLst>
                </a:gridCol>
                <a:gridCol w="525731">
                  <a:extLst>
                    <a:ext uri="{9D8B030D-6E8A-4147-A177-3AD203B41FA5}">
                      <a16:colId xmlns:a16="http://schemas.microsoft.com/office/drawing/2014/main" val="827406570"/>
                    </a:ext>
                  </a:extLst>
                </a:gridCol>
                <a:gridCol w="525731">
                  <a:extLst>
                    <a:ext uri="{9D8B030D-6E8A-4147-A177-3AD203B41FA5}">
                      <a16:colId xmlns:a16="http://schemas.microsoft.com/office/drawing/2014/main" val="2656866826"/>
                    </a:ext>
                  </a:extLst>
                </a:gridCol>
                <a:gridCol w="525731">
                  <a:extLst>
                    <a:ext uri="{9D8B030D-6E8A-4147-A177-3AD203B41FA5}">
                      <a16:colId xmlns:a16="http://schemas.microsoft.com/office/drawing/2014/main" val="3514456650"/>
                    </a:ext>
                  </a:extLst>
                </a:gridCol>
                <a:gridCol w="775487">
                  <a:extLst>
                    <a:ext uri="{9D8B030D-6E8A-4147-A177-3AD203B41FA5}">
                      <a16:colId xmlns:a16="http://schemas.microsoft.com/office/drawing/2014/main" val="3845195506"/>
                    </a:ext>
                  </a:extLst>
                </a:gridCol>
              </a:tblGrid>
              <a:tr h="185777">
                <a:tc rowSpan="2">
                  <a:txBody>
                    <a:bodyPr/>
                    <a:lstStyle/>
                    <a:p>
                      <a:pPr algn="ctr" rtl="0" fontAlgn="ctr"/>
                      <a:r>
                        <a:rPr lang="ru-RU" sz="1050" u="none" strike="noStrike" dirty="0">
                          <a:solidFill>
                            <a:srgbClr val="007F76"/>
                          </a:solidFill>
                          <a:effectLst/>
                          <a:latin typeface="Arial Narrow" panose="020B0606020202030204" pitchFamily="34" charset="0"/>
                        </a:rPr>
                        <a:t>№</a:t>
                      </a:r>
                      <a:endParaRPr lang="ru-RU" sz="1050" b="0" i="0" u="none" strike="noStrike" dirty="0">
                        <a:solidFill>
                          <a:srgbClr val="007F76"/>
                        </a:solidFill>
                        <a:effectLst/>
                        <a:latin typeface="Arial Narrow" panose="020B0606020202030204" pitchFamily="34" charset="0"/>
                      </a:endParaRPr>
                    </a:p>
                  </a:txBody>
                  <a:tcPr marL="6603" marR="6603" marT="0" marB="0"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rowSpan="2">
                  <a:txBody>
                    <a:bodyPr/>
                    <a:lstStyle/>
                    <a:p>
                      <a:pPr marL="0" algn="ctr" defTabSz="685800" rtl="0" eaLnBrk="1" fontAlgn="ctr" latinLnBrk="0" hangingPunct="1"/>
                      <a:r>
                        <a:rPr lang="ru-RU" sz="1050" b="0" i="0" u="none" strike="noStrike" cap="none" dirty="0">
                          <a:solidFill>
                            <a:srgbClr val="007F76"/>
                          </a:solidFill>
                          <a:effectLst/>
                          <a:latin typeface="Arial Narrow" panose="020B0606020202030204" pitchFamily="34" charset="0"/>
                          <a:ea typeface="+mn-ea"/>
                          <a:cs typeface="+mn-cs"/>
                          <a:sym typeface="Arial"/>
                        </a:rPr>
                        <a:t>ҰҚЖ-2017 </a:t>
                      </a:r>
                      <a:r>
                        <a:rPr lang="ru-RU" sz="1050" b="0" i="0" u="none" strike="noStrike" cap="none" dirty="0" err="1">
                          <a:solidFill>
                            <a:srgbClr val="007F76"/>
                          </a:solidFill>
                          <a:effectLst/>
                          <a:latin typeface="Arial Narrow" panose="020B0606020202030204" pitchFamily="34" charset="0"/>
                          <a:ea typeface="+mn-ea"/>
                          <a:cs typeface="+mn-cs"/>
                          <a:sym typeface="Arial"/>
                        </a:rPr>
                        <a:t>коді</a:t>
                      </a:r>
                      <a:endParaRPr lang="ru-RU" sz="1050" b="0" i="0" u="none" strike="noStrike" cap="none" dirty="0">
                        <a:solidFill>
                          <a:srgbClr val="007F76"/>
                        </a:solidFill>
                        <a:effectLst/>
                        <a:latin typeface="Arial Narrow" panose="020B0606020202030204" pitchFamily="34" charset="0"/>
                        <a:ea typeface="+mn-ea"/>
                        <a:cs typeface="+mn-cs"/>
                        <a:sym typeface="Arial"/>
                      </a:endParaRPr>
                    </a:p>
                  </a:txBody>
                  <a:tcPr marL="6603" marR="6603" marT="0" marB="0"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rowSpan="2">
                  <a:txBody>
                    <a:bodyPr/>
                    <a:lstStyle/>
                    <a:p>
                      <a:pPr algn="ctr" rtl="0" fontAlgn="ctr"/>
                      <a:r>
                        <a:rPr lang="ru-RU" sz="1050" u="none" strike="noStrike" dirty="0">
                          <a:solidFill>
                            <a:srgbClr val="007F76"/>
                          </a:solidFill>
                          <a:effectLst/>
                          <a:latin typeface="Arial Narrow" panose="020B0606020202030204" pitchFamily="34" charset="0"/>
                        </a:rPr>
                        <a:t>АТАУЫ</a:t>
                      </a:r>
                      <a:endParaRPr lang="ru-RU" sz="1050" b="0" i="0" u="none" strike="noStrike" dirty="0">
                        <a:solidFill>
                          <a:srgbClr val="007F76"/>
                        </a:solidFill>
                        <a:effectLst/>
                        <a:latin typeface="Arial Narrow" panose="020B0606020202030204" pitchFamily="34" charset="0"/>
                      </a:endParaRPr>
                    </a:p>
                  </a:txBody>
                  <a:tcPr marL="6603" marR="6603" marT="0" marB="0" anchor="ctr">
                    <a:lnL>
                      <a:noFill/>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rowSpan="2">
                  <a:txBody>
                    <a:bodyPr/>
                    <a:lstStyle/>
                    <a:p>
                      <a:pPr algn="ctr" fontAlgn="b"/>
                      <a:r>
                        <a:rPr lang="kk-KZ" sz="1050" u="none" strike="noStrike" dirty="0">
                          <a:solidFill>
                            <a:schemeClr val="tx1"/>
                          </a:solidFill>
                          <a:effectLst/>
                          <a:latin typeface="Arial Narrow" panose="020B0606020202030204" pitchFamily="34" charset="0"/>
                        </a:rPr>
                        <a:t>2022 ж. бос орындар</a:t>
                      </a:r>
                      <a:endParaRPr lang="ru-RU" sz="1050" b="0" i="0" u="none" strike="noStrike" dirty="0">
                        <a:solidFill>
                          <a:schemeClr val="tx1"/>
                        </a:solidFill>
                        <a:effectLst/>
                        <a:latin typeface="Arial Narrow" panose="020B0606020202030204" pitchFamily="34" charset="0"/>
                      </a:endParaRPr>
                    </a:p>
                  </a:txBody>
                  <a:tcPr marL="9525" marR="9525" marT="0" marB="0" anchor="ctr">
                    <a:lnL w="12700" cap="flat" cmpd="sng" algn="ctr">
                      <a:solidFill>
                        <a:schemeClr val="tx1"/>
                      </a:solidFill>
                      <a:prstDash val="solid"/>
                      <a:round/>
                      <a:headEnd type="none" w="med" len="med"/>
                      <a:tailEnd type="none" w="med" len="med"/>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gridSpan="4">
                  <a:txBody>
                    <a:bodyPr/>
                    <a:lstStyle/>
                    <a:p>
                      <a:pPr algn="ctr" fontAlgn="b"/>
                      <a:r>
                        <a:rPr lang="ru-RU" sz="1050" b="0" i="0" u="none" strike="noStrike" dirty="0" err="1">
                          <a:solidFill>
                            <a:schemeClr val="tx1"/>
                          </a:solidFill>
                          <a:effectLst/>
                          <a:latin typeface="Arial Narrow" panose="020B0606020202030204" pitchFamily="34" charset="0"/>
                        </a:rPr>
                        <a:t>оның</a:t>
                      </a:r>
                      <a:r>
                        <a:rPr lang="ru-RU" sz="1050" b="0" i="0" u="none" strike="noStrike" dirty="0">
                          <a:solidFill>
                            <a:schemeClr val="tx1"/>
                          </a:solidFill>
                          <a:effectLst/>
                          <a:latin typeface="Arial Narrow" panose="020B0606020202030204" pitchFamily="34" charset="0"/>
                        </a:rPr>
                        <a:t> </a:t>
                      </a:r>
                      <a:r>
                        <a:rPr lang="ru-RU" sz="1050" b="0" i="0" u="none" strike="noStrike" dirty="0" err="1">
                          <a:solidFill>
                            <a:schemeClr val="tx1"/>
                          </a:solidFill>
                          <a:effectLst/>
                          <a:latin typeface="Arial Narrow" panose="020B0606020202030204" pitchFamily="34" charset="0"/>
                        </a:rPr>
                        <a:t>ішінде</a:t>
                      </a:r>
                      <a:r>
                        <a:rPr lang="ru-RU" sz="1050" b="0" i="0" u="none" strike="noStrike" dirty="0">
                          <a:solidFill>
                            <a:schemeClr val="tx1"/>
                          </a:solidFill>
                          <a:effectLst/>
                          <a:latin typeface="Arial Narrow" panose="020B0606020202030204" pitchFamily="34" charset="0"/>
                        </a:rPr>
                        <a:t> 2022 ж. </a:t>
                      </a:r>
                      <a:r>
                        <a:rPr lang="ru-RU" sz="1050" b="0" i="0" u="none" strike="noStrike" dirty="0" err="1">
                          <a:solidFill>
                            <a:schemeClr val="tx1"/>
                          </a:solidFill>
                          <a:effectLst/>
                          <a:latin typeface="Arial Narrow" panose="020B0606020202030204" pitchFamily="34" charset="0"/>
                        </a:rPr>
                        <a:t>тоқсандары</a:t>
                      </a:r>
                      <a:r>
                        <a:rPr lang="ru-RU" sz="1050" b="0" i="0" u="none" strike="noStrike" dirty="0">
                          <a:solidFill>
                            <a:schemeClr val="tx1"/>
                          </a:solidFill>
                          <a:effectLst/>
                          <a:latin typeface="Arial Narrow" panose="020B0606020202030204" pitchFamily="34" charset="0"/>
                        </a:rPr>
                        <a:t> </a:t>
                      </a:r>
                      <a:r>
                        <a:rPr lang="ru-RU" sz="1050" b="0" i="0" u="none" strike="noStrike" dirty="0" err="1">
                          <a:solidFill>
                            <a:schemeClr val="tx1"/>
                          </a:solidFill>
                          <a:effectLst/>
                          <a:latin typeface="Arial Narrow" panose="020B0606020202030204" pitchFamily="34" charset="0"/>
                        </a:rPr>
                        <a:t>бойынша</a:t>
                      </a:r>
                      <a:endParaRPr lang="ru-RU" sz="1050" b="0" i="0" u="none" strike="noStrike" dirty="0">
                        <a:solidFill>
                          <a:schemeClr val="tx1"/>
                        </a:solidFill>
                        <a:effectLst/>
                        <a:latin typeface="Arial Narrow" panose="020B0606020202030204" pitchFamily="34" charset="0"/>
                      </a:endParaRPr>
                    </a:p>
                  </a:txBody>
                  <a:tcPr marL="9525" marR="9525" marT="0" marB="0" anchor="ctr">
                    <a:lnL>
                      <a:noFill/>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fontAlgn="b"/>
                      <a:endParaRPr lang="ru-RU" sz="900" b="0" i="0" u="none" strike="noStrike" dirty="0">
                        <a:solidFill>
                          <a:srgbClr val="007F76"/>
                        </a:solidFill>
                        <a:effectLst/>
                        <a:latin typeface="Arial Narrow" panose="020B0606020202030204" pitchFamily="34" charset="0"/>
                      </a:endParaRPr>
                    </a:p>
                  </a:txBody>
                  <a:tcPr marL="9525" marR="9525" marT="9525" marB="0"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fontAlgn="b"/>
                      <a:endParaRPr lang="ru-RU" sz="900" b="0" i="0" u="none" strike="noStrike" dirty="0">
                        <a:solidFill>
                          <a:srgbClr val="007F76"/>
                        </a:solidFill>
                        <a:effectLst/>
                        <a:latin typeface="Arial Narrow" panose="020B0606020202030204" pitchFamily="34" charset="0"/>
                      </a:endParaRPr>
                    </a:p>
                  </a:txBody>
                  <a:tcPr marL="9525" marR="9525" marT="9525" marB="0"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fontAlgn="b"/>
                      <a:endParaRPr lang="ru-RU" sz="900" b="0" i="0" u="none" strike="noStrike" dirty="0">
                        <a:solidFill>
                          <a:srgbClr val="007F76"/>
                        </a:solidFill>
                        <a:effectLst/>
                        <a:latin typeface="Arial Narrow" panose="020B0606020202030204" pitchFamily="34" charset="0"/>
                      </a:endParaRPr>
                    </a:p>
                  </a:txBody>
                  <a:tcPr marL="9525" marR="9525" marT="9525" marB="0"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rowSpan="2">
                  <a:txBody>
                    <a:bodyPr/>
                    <a:lstStyle/>
                    <a:p>
                      <a:pPr algn="ctr" fontAlgn="b"/>
                      <a:r>
                        <a:rPr lang="kk-KZ" sz="1050" b="0" i="0" u="none" strike="noStrike" cap="none" dirty="0">
                          <a:solidFill>
                            <a:srgbClr val="007F76"/>
                          </a:solidFill>
                          <a:effectLst/>
                          <a:latin typeface="Arial Narrow" panose="020B0606020202030204" pitchFamily="34" charset="0"/>
                          <a:ea typeface="+mn-ea"/>
                          <a:cs typeface="+mn-cs"/>
                          <a:sym typeface="Arial"/>
                        </a:rPr>
                        <a:t>2023 ж. бос орындар</a:t>
                      </a:r>
                      <a:endParaRPr lang="ru-RU" sz="1050" b="0" i="0" u="none" strike="noStrike" cap="none" dirty="0">
                        <a:solidFill>
                          <a:srgbClr val="007F76"/>
                        </a:solidFill>
                        <a:effectLst/>
                        <a:latin typeface="Arial Narrow" panose="020B0606020202030204" pitchFamily="34" charset="0"/>
                        <a:ea typeface="+mn-ea"/>
                        <a:cs typeface="+mn-cs"/>
                        <a:sym typeface="Arial"/>
                      </a:endParaRPr>
                    </a:p>
                  </a:txBody>
                  <a:tcPr marL="9525" marR="9525" marT="0" marB="0" anchor="ctr">
                    <a:lnL w="12700" cap="flat" cmpd="sng" algn="ctr">
                      <a:solidFill>
                        <a:schemeClr val="tx1"/>
                      </a:solidFill>
                      <a:prstDash val="solid"/>
                      <a:round/>
                      <a:headEnd type="none" w="med" len="med"/>
                      <a:tailEnd type="none" w="med" len="med"/>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gridSpan="4">
                  <a:txBody>
                    <a:bodyPr/>
                    <a:lstStyle/>
                    <a:p>
                      <a:pPr algn="ctr" fontAlgn="b"/>
                      <a:r>
                        <a:rPr lang="ru-RU" sz="1050" b="0" i="0" u="none" strike="noStrike" cap="none" dirty="0" err="1">
                          <a:solidFill>
                            <a:srgbClr val="007F76"/>
                          </a:solidFill>
                          <a:effectLst/>
                          <a:latin typeface="Arial Narrow" panose="020B0606020202030204" pitchFamily="34" charset="0"/>
                          <a:ea typeface="+mn-ea"/>
                          <a:cs typeface="+mn-cs"/>
                          <a:sym typeface="Arial"/>
                        </a:rPr>
                        <a:t>оның</a:t>
                      </a:r>
                      <a:r>
                        <a:rPr lang="ru-RU" sz="1050" b="0" i="0" u="none" strike="noStrike" cap="none" dirty="0">
                          <a:solidFill>
                            <a:srgbClr val="007F76"/>
                          </a:solidFill>
                          <a:effectLst/>
                          <a:latin typeface="Arial Narrow" panose="020B0606020202030204" pitchFamily="34" charset="0"/>
                          <a:ea typeface="+mn-ea"/>
                          <a:cs typeface="+mn-cs"/>
                          <a:sym typeface="Arial"/>
                        </a:rPr>
                        <a:t> </a:t>
                      </a:r>
                      <a:r>
                        <a:rPr lang="ru-RU" sz="1050" b="0" i="0" u="none" strike="noStrike" cap="none" dirty="0" err="1">
                          <a:solidFill>
                            <a:srgbClr val="007F76"/>
                          </a:solidFill>
                          <a:effectLst/>
                          <a:latin typeface="Arial Narrow" panose="020B0606020202030204" pitchFamily="34" charset="0"/>
                          <a:ea typeface="+mn-ea"/>
                          <a:cs typeface="+mn-cs"/>
                          <a:sym typeface="Arial"/>
                        </a:rPr>
                        <a:t>ішінде</a:t>
                      </a:r>
                      <a:r>
                        <a:rPr lang="ru-RU" sz="1050" b="0" i="0" u="none" strike="noStrike" cap="none" dirty="0">
                          <a:solidFill>
                            <a:srgbClr val="007F76"/>
                          </a:solidFill>
                          <a:effectLst/>
                          <a:latin typeface="Arial Narrow" panose="020B0606020202030204" pitchFamily="34" charset="0"/>
                          <a:ea typeface="+mn-ea"/>
                          <a:cs typeface="+mn-cs"/>
                          <a:sym typeface="Arial"/>
                        </a:rPr>
                        <a:t> 2023 ж. </a:t>
                      </a:r>
                      <a:r>
                        <a:rPr lang="ru-RU" sz="1050" b="0" i="0" u="none" strike="noStrike" cap="none" dirty="0" err="1">
                          <a:solidFill>
                            <a:srgbClr val="007F76"/>
                          </a:solidFill>
                          <a:effectLst/>
                          <a:latin typeface="Arial Narrow" panose="020B0606020202030204" pitchFamily="34" charset="0"/>
                          <a:ea typeface="+mn-ea"/>
                          <a:cs typeface="+mn-cs"/>
                          <a:sym typeface="Arial"/>
                        </a:rPr>
                        <a:t>тоқсан</a:t>
                      </a:r>
                      <a:r>
                        <a:rPr lang="ru-RU" sz="1050" b="0" i="0" u="none" strike="noStrike" cap="none" dirty="0">
                          <a:solidFill>
                            <a:srgbClr val="007F76"/>
                          </a:solidFill>
                          <a:effectLst/>
                          <a:latin typeface="Arial Narrow" panose="020B0606020202030204" pitchFamily="34" charset="0"/>
                          <a:ea typeface="+mn-ea"/>
                          <a:cs typeface="+mn-cs"/>
                          <a:sym typeface="Arial"/>
                        </a:rPr>
                        <a:t> </a:t>
                      </a:r>
                      <a:r>
                        <a:rPr lang="ru-RU" sz="1050" b="0" i="0" u="none" strike="noStrike" cap="none" dirty="0" err="1">
                          <a:solidFill>
                            <a:srgbClr val="007F76"/>
                          </a:solidFill>
                          <a:effectLst/>
                          <a:latin typeface="Arial Narrow" panose="020B0606020202030204" pitchFamily="34" charset="0"/>
                          <a:ea typeface="+mn-ea"/>
                          <a:cs typeface="+mn-cs"/>
                          <a:sym typeface="Arial"/>
                        </a:rPr>
                        <a:t>бойынша</a:t>
                      </a:r>
                      <a:endParaRPr lang="ru-RU" sz="1050" b="0" i="0" u="none" strike="noStrike" cap="none" dirty="0">
                        <a:solidFill>
                          <a:srgbClr val="007F76"/>
                        </a:solidFill>
                        <a:effectLst/>
                        <a:latin typeface="Arial Narrow" panose="020B0606020202030204" pitchFamily="34" charset="0"/>
                        <a:ea typeface="+mn-ea"/>
                        <a:cs typeface="+mn-cs"/>
                        <a:sym typeface="Arial"/>
                      </a:endParaRPr>
                    </a:p>
                  </a:txBody>
                  <a:tcPr marL="9525" marR="9525" marT="0" marB="0" anchor="ctr">
                    <a:lnL>
                      <a:noFill/>
                    </a:lnL>
                    <a:lnR>
                      <a:noFill/>
                    </a:lnR>
                    <a:lnT w="1270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fontAlgn="b"/>
                      <a:endParaRPr lang="ru-RU" sz="900" b="0" i="0" u="none" strike="noStrike" dirty="0">
                        <a:solidFill>
                          <a:srgbClr val="007F76"/>
                        </a:solidFill>
                        <a:effectLst/>
                        <a:latin typeface="Arial Narrow" panose="020B0606020202030204" pitchFamily="34" charset="0"/>
                      </a:endParaRPr>
                    </a:p>
                  </a:txBody>
                  <a:tcPr marL="9525" marR="9525" marT="9525" marB="0"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4D7A86">
                        <a:alpha val="20000"/>
                      </a:srgbClr>
                    </a:solidFill>
                  </a:tcPr>
                </a:tc>
                <a:tc hMerge="1">
                  <a:txBody>
                    <a:bodyPr/>
                    <a:lstStyle/>
                    <a:p>
                      <a:pPr algn="ctr" fontAlgn="b"/>
                      <a:endParaRPr lang="ru-RU" sz="900" b="0" i="0" u="none" strike="noStrike" dirty="0">
                        <a:solidFill>
                          <a:srgbClr val="007F76"/>
                        </a:solidFill>
                        <a:effectLst/>
                        <a:latin typeface="Arial Narrow" panose="020B0606020202030204" pitchFamily="34" charset="0"/>
                      </a:endParaRPr>
                    </a:p>
                  </a:txBody>
                  <a:tcPr marL="9525" marR="9525" marT="9525" marB="0"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4D7A86">
                        <a:alpha val="20000"/>
                      </a:srgbClr>
                    </a:solidFill>
                  </a:tcPr>
                </a:tc>
                <a:tc hMerge="1">
                  <a:txBody>
                    <a:bodyPr/>
                    <a:lstStyle/>
                    <a:p>
                      <a:pPr algn="ctr" fontAlgn="b"/>
                      <a:endParaRPr lang="ru-RU" sz="900" b="0" i="0" u="none" strike="noStrike" dirty="0">
                        <a:solidFill>
                          <a:srgbClr val="007F76"/>
                        </a:solidFill>
                        <a:effectLst/>
                        <a:latin typeface="Arial Narrow" panose="020B0606020202030204" pitchFamily="34" charset="0"/>
                      </a:endParaRPr>
                    </a:p>
                  </a:txBody>
                  <a:tcPr marL="9525" marR="9525" marT="9525" marB="0"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4D7A86">
                        <a:alpha val="20000"/>
                      </a:srgbClr>
                    </a:solidFill>
                  </a:tcPr>
                </a:tc>
                <a:tc rowSpan="2">
                  <a:txBody>
                    <a:bodyPr/>
                    <a:lstStyle/>
                    <a:p>
                      <a:pPr algn="ctr" fontAlgn="b"/>
                      <a:r>
                        <a:rPr lang="ru-RU" sz="1050" u="none" strike="noStrike" dirty="0">
                          <a:solidFill>
                            <a:srgbClr val="007F76"/>
                          </a:solidFill>
                          <a:effectLst/>
                          <a:latin typeface="Arial Narrow" panose="020B0606020202030204" pitchFamily="34" charset="0"/>
                        </a:rPr>
                        <a:t>ЖАЛПЫҒА </a:t>
                      </a:r>
                    </a:p>
                    <a:p>
                      <a:pPr algn="ctr" fontAlgn="b"/>
                      <a:r>
                        <a:rPr lang="ru-RU" sz="1050" u="none" strike="noStrike" dirty="0">
                          <a:solidFill>
                            <a:srgbClr val="007F76"/>
                          </a:solidFill>
                          <a:effectLst/>
                          <a:latin typeface="Arial Narrow" panose="020B0606020202030204" pitchFamily="34" charset="0"/>
                        </a:rPr>
                        <a:t>%-бен </a:t>
                      </a:r>
                      <a:endParaRPr lang="ru-RU" sz="1050" b="0" i="0" u="none" strike="noStrike" dirty="0">
                        <a:solidFill>
                          <a:srgbClr val="007F76"/>
                        </a:solidFill>
                        <a:effectLst/>
                        <a:latin typeface="Arial Narrow" panose="020B0606020202030204" pitchFamily="34" charset="0"/>
                      </a:endParaRPr>
                    </a:p>
                  </a:txBody>
                  <a:tcPr marL="9525" marR="9525" marT="0" marB="0"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821115214"/>
                  </a:ext>
                </a:extLst>
              </a:tr>
              <a:tr h="188570">
                <a:tc vMerge="1">
                  <a:txBody>
                    <a:bodyPr/>
                    <a:lstStyle/>
                    <a:p>
                      <a:pPr algn="ctr" rtl="0" fontAlgn="ctr"/>
                      <a:endParaRPr lang="ru-RU" sz="900" b="0" i="0" u="none" strike="noStrike" dirty="0">
                        <a:solidFill>
                          <a:srgbClr val="007F76"/>
                        </a:solidFill>
                        <a:effectLst/>
                        <a:latin typeface="Arial Narrow" panose="020B0606020202030204" pitchFamily="34" charset="0"/>
                      </a:endParaRPr>
                    </a:p>
                  </a:txBody>
                  <a:tcPr marL="6603" marR="6603" marT="10800" marB="10800"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4D7A86">
                        <a:alpha val="20000"/>
                      </a:srgbClr>
                    </a:solidFill>
                  </a:tcPr>
                </a:tc>
                <a:tc vMerge="1">
                  <a:txBody>
                    <a:bodyPr/>
                    <a:lstStyle/>
                    <a:p>
                      <a:pPr algn="ctr" rtl="0" fontAlgn="ctr"/>
                      <a:endParaRPr lang="ru-RU" sz="900" b="0" i="0" u="none" strike="noStrike" dirty="0">
                        <a:solidFill>
                          <a:srgbClr val="007F76"/>
                        </a:solidFill>
                        <a:effectLst/>
                        <a:latin typeface="Arial Narrow" panose="020B0606020202030204" pitchFamily="34" charset="0"/>
                      </a:endParaRPr>
                    </a:p>
                  </a:txBody>
                  <a:tcPr marL="6603" marR="6603" marT="10800" marB="10800"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4D7A86">
                        <a:alpha val="20000"/>
                      </a:srgbClr>
                    </a:solidFill>
                  </a:tcPr>
                </a:tc>
                <a:tc vMerge="1">
                  <a:txBody>
                    <a:bodyPr/>
                    <a:lstStyle/>
                    <a:p>
                      <a:pPr algn="ctr" rtl="0" fontAlgn="ctr"/>
                      <a:endParaRPr lang="ru-RU" sz="900" b="0" i="0" u="none" strike="noStrike" dirty="0">
                        <a:solidFill>
                          <a:srgbClr val="007F76"/>
                        </a:solidFill>
                        <a:effectLst/>
                        <a:latin typeface="Arial Narrow" panose="020B0606020202030204" pitchFamily="34" charset="0"/>
                      </a:endParaRPr>
                    </a:p>
                  </a:txBody>
                  <a:tcPr marL="6603" marR="6603" marT="10800" marB="10800"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4D7A86">
                        <a:alpha val="20000"/>
                      </a:srgbClr>
                    </a:solidFill>
                  </a:tcPr>
                </a:tc>
                <a:tc vMerge="1">
                  <a:txBody>
                    <a:bodyPr/>
                    <a:lstStyle/>
                    <a:p>
                      <a:endParaRPr lang="ru-KZ"/>
                    </a:p>
                  </a:txBody>
                  <a:tcPr/>
                </a:tc>
                <a:tc>
                  <a:txBody>
                    <a:bodyPr/>
                    <a:lstStyle/>
                    <a:p>
                      <a:pPr algn="ctr" fontAlgn="b"/>
                      <a:r>
                        <a:rPr lang="en-US" sz="1050" b="0" i="0" u="none" strike="noStrike" dirty="0">
                          <a:solidFill>
                            <a:schemeClr val="tx1"/>
                          </a:solidFill>
                          <a:effectLst/>
                          <a:latin typeface="Arial Narrow" panose="020B0606020202030204" pitchFamily="34" charset="0"/>
                        </a:rPr>
                        <a:t>I</a:t>
                      </a:r>
                      <a:endParaRPr lang="ru-RU" sz="1050" b="0" i="0" u="none" strike="noStrike" dirty="0">
                        <a:solidFill>
                          <a:schemeClr val="tx1"/>
                        </a:solidFill>
                        <a:effectLst/>
                        <a:latin typeface="Arial Narrow" panose="020B0606020202030204" pitchFamily="34" charset="0"/>
                      </a:endParaRPr>
                    </a:p>
                  </a:txBody>
                  <a:tcPr marL="9525" marR="9525" marT="0" marB="0" anchor="ctr">
                    <a:lnT w="635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ctr" fontAlgn="b"/>
                      <a:r>
                        <a:rPr lang="en-US" sz="1050" b="0" i="0" u="none" strike="noStrike" dirty="0">
                          <a:solidFill>
                            <a:schemeClr val="tx1"/>
                          </a:solidFill>
                          <a:effectLst/>
                          <a:latin typeface="Arial Narrow" panose="020B0606020202030204" pitchFamily="34" charset="0"/>
                        </a:rPr>
                        <a:t>II</a:t>
                      </a:r>
                      <a:endParaRPr lang="ru-RU" sz="1050" b="0" i="0" u="none" strike="noStrike" dirty="0">
                        <a:solidFill>
                          <a:schemeClr val="tx1"/>
                        </a:solidFill>
                        <a:effectLst/>
                        <a:latin typeface="Arial Narrow" panose="020B0606020202030204" pitchFamily="34" charset="0"/>
                      </a:endParaRPr>
                    </a:p>
                  </a:txBody>
                  <a:tcPr marL="9525" marR="9525" marT="0" marB="0" anchor="ctr">
                    <a:lnT w="635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ctr" fontAlgn="b"/>
                      <a:r>
                        <a:rPr lang="en-US" sz="1050" b="0" i="0" u="none" strike="noStrike" dirty="0">
                          <a:solidFill>
                            <a:schemeClr val="tx1"/>
                          </a:solidFill>
                          <a:effectLst/>
                          <a:latin typeface="Arial Narrow" panose="020B0606020202030204" pitchFamily="34" charset="0"/>
                        </a:rPr>
                        <a:t>III</a:t>
                      </a:r>
                      <a:endParaRPr lang="ru-RU" sz="1050" b="0" i="0" u="none" strike="noStrike" dirty="0">
                        <a:solidFill>
                          <a:schemeClr val="tx1"/>
                        </a:solidFill>
                        <a:effectLst/>
                        <a:latin typeface="Arial Narrow" panose="020B0606020202030204" pitchFamily="34" charset="0"/>
                      </a:endParaRPr>
                    </a:p>
                  </a:txBody>
                  <a:tcPr marL="9525" marR="9525" marT="0" marB="0" anchor="ctr">
                    <a:lnT w="635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ctr" fontAlgn="b"/>
                      <a:r>
                        <a:rPr lang="en-US" sz="1050" b="0" i="0" u="none" strike="noStrike" dirty="0">
                          <a:solidFill>
                            <a:schemeClr val="tx1"/>
                          </a:solidFill>
                          <a:effectLst/>
                          <a:latin typeface="Arial Narrow" panose="020B0606020202030204" pitchFamily="34" charset="0"/>
                        </a:rPr>
                        <a:t>IV</a:t>
                      </a:r>
                      <a:endParaRPr lang="ru-RU" sz="1050" b="0" i="0" u="none" strike="noStrike" dirty="0">
                        <a:solidFill>
                          <a:schemeClr val="tx1"/>
                        </a:solidFill>
                        <a:effectLst/>
                        <a:latin typeface="Arial Narrow" panose="020B0606020202030204" pitchFamily="34" charset="0"/>
                      </a:endParaRPr>
                    </a:p>
                  </a:txBody>
                  <a:tcPr marL="9525" marR="9525" marT="0" marB="0" anchor="ctr">
                    <a:lnR w="1270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vMerge="1">
                  <a:txBody>
                    <a:bodyPr/>
                    <a:lstStyle/>
                    <a:p>
                      <a:pPr algn="ctr" fontAlgn="b"/>
                      <a:endParaRPr lang="ru-RU" sz="1050" b="0" i="0" u="none" strike="noStrike" dirty="0">
                        <a:solidFill>
                          <a:srgbClr val="007F76"/>
                        </a:solidFill>
                        <a:effectLst/>
                        <a:latin typeface="Arial Narrow" panose="020B0606020202030204" pitchFamily="34" charset="0"/>
                      </a:endParaRPr>
                    </a:p>
                  </a:txBody>
                  <a:tcPr marL="9525" marR="9525" marT="9525" marB="0"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4D7A86">
                        <a:alpha val="20000"/>
                      </a:srgbClr>
                    </a:solidFill>
                  </a:tcPr>
                </a:tc>
                <a:tc>
                  <a:txBody>
                    <a:bodyPr/>
                    <a:lstStyle/>
                    <a:p>
                      <a:pPr algn="ctr" fontAlgn="b"/>
                      <a:r>
                        <a:rPr lang="en-US" sz="1050" b="0" i="0" u="none" strike="noStrike" dirty="0">
                          <a:solidFill>
                            <a:schemeClr val="tx1"/>
                          </a:solidFill>
                          <a:effectLst/>
                          <a:latin typeface="Arial Narrow" panose="020B0606020202030204" pitchFamily="34" charset="0"/>
                        </a:rPr>
                        <a:t>I </a:t>
                      </a:r>
                      <a:r>
                        <a:rPr lang="ru-RU" sz="1050" b="0" i="0" u="none" strike="noStrike" dirty="0">
                          <a:solidFill>
                            <a:schemeClr val="tx1"/>
                          </a:solidFill>
                          <a:effectLst/>
                          <a:latin typeface="Arial Narrow" panose="020B0606020202030204" pitchFamily="34" charset="0"/>
                        </a:rPr>
                        <a:t>(факт)</a:t>
                      </a:r>
                    </a:p>
                  </a:txBody>
                  <a:tcPr marL="9525" marR="9525" marT="0" marB="0" anchor="ctr">
                    <a:lnL>
                      <a:noFill/>
                    </a:lnL>
                    <a:lnR>
                      <a:noFill/>
                    </a:lnR>
                    <a:lnT w="635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50" b="0" i="0" u="none" strike="noStrike" dirty="0">
                          <a:solidFill>
                            <a:srgbClr val="007F76"/>
                          </a:solidFill>
                          <a:effectLst/>
                          <a:latin typeface="Arial Narrow" panose="020B0606020202030204" pitchFamily="34" charset="0"/>
                        </a:rPr>
                        <a:t>II</a:t>
                      </a:r>
                      <a:endParaRPr lang="ru-RU" sz="1050" b="0" i="0" u="none" strike="noStrike" dirty="0">
                        <a:solidFill>
                          <a:srgbClr val="007F76"/>
                        </a:solidFill>
                        <a:effectLst/>
                        <a:latin typeface="Arial Narrow" panose="020B0606020202030204" pitchFamily="34" charset="0"/>
                      </a:endParaRPr>
                    </a:p>
                  </a:txBody>
                  <a:tcPr marL="9525" marR="9525" marT="0" marB="0" anchor="ctr">
                    <a:lnL>
                      <a:noFill/>
                    </a:lnL>
                    <a:lnR>
                      <a:noFill/>
                    </a:lnR>
                    <a:lnT w="635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50" b="0" i="0" u="none" strike="noStrike" dirty="0">
                          <a:solidFill>
                            <a:srgbClr val="007F76"/>
                          </a:solidFill>
                          <a:effectLst/>
                          <a:latin typeface="Arial Narrow" panose="020B0606020202030204" pitchFamily="34" charset="0"/>
                        </a:rPr>
                        <a:t>III</a:t>
                      </a:r>
                      <a:endParaRPr lang="ru-RU" sz="1050" b="0" i="0" u="none" strike="noStrike" dirty="0">
                        <a:solidFill>
                          <a:srgbClr val="007F76"/>
                        </a:solidFill>
                        <a:effectLst/>
                        <a:latin typeface="Arial Narrow" panose="020B0606020202030204" pitchFamily="34" charset="0"/>
                      </a:endParaRPr>
                    </a:p>
                  </a:txBody>
                  <a:tcPr marL="9525" marR="9525" marT="0" marB="0" anchor="ctr">
                    <a:lnL>
                      <a:noFill/>
                    </a:lnL>
                    <a:lnR>
                      <a:noFill/>
                    </a:lnR>
                    <a:lnT w="635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50" b="0" i="0" u="none" strike="noStrike" dirty="0">
                          <a:solidFill>
                            <a:srgbClr val="007F76"/>
                          </a:solidFill>
                          <a:effectLst/>
                          <a:latin typeface="Arial Narrow" panose="020B0606020202030204" pitchFamily="34" charset="0"/>
                        </a:rPr>
                        <a:t>IV</a:t>
                      </a:r>
                      <a:endParaRPr lang="ru-RU" sz="1050" b="0" i="0" u="none" strike="noStrike" dirty="0">
                        <a:solidFill>
                          <a:srgbClr val="007F76"/>
                        </a:solidFill>
                        <a:effectLst/>
                        <a:latin typeface="Arial Narrow" panose="020B0606020202030204" pitchFamily="34" charset="0"/>
                      </a:endParaRPr>
                    </a:p>
                  </a:txBody>
                  <a:tcPr marL="9525" marR="9525" marT="0" marB="0" anchor="ctr">
                    <a:lnL>
                      <a:noFill/>
                    </a:lnL>
                    <a:lnR>
                      <a:noFill/>
                    </a:lnR>
                    <a:lnT w="635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vMerge="1">
                  <a:txBody>
                    <a:bodyPr/>
                    <a:lstStyle/>
                    <a:p>
                      <a:pPr algn="ctr" fontAlgn="b"/>
                      <a:endParaRPr lang="ru-RU" sz="900" b="0" i="0" u="none" strike="noStrike" dirty="0">
                        <a:solidFill>
                          <a:srgbClr val="007F76"/>
                        </a:solidFill>
                        <a:effectLst/>
                        <a:latin typeface="Arial Narrow" panose="020B0606020202030204" pitchFamily="34" charset="0"/>
                      </a:endParaRPr>
                    </a:p>
                  </a:txBody>
                  <a:tcPr marL="9525" marR="9525" marT="9525" marB="0"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4D7A86">
                        <a:alpha val="20000"/>
                      </a:srgbClr>
                    </a:solidFill>
                  </a:tcPr>
                </a:tc>
                <a:extLst>
                  <a:ext uri="{0D108BD9-81ED-4DB2-BD59-A6C34878D82A}">
                    <a16:rowId xmlns:a16="http://schemas.microsoft.com/office/drawing/2014/main" val="3582961751"/>
                  </a:ext>
                </a:extLst>
              </a:tr>
              <a:tr h="152142">
                <a:tc gridSpan="14">
                  <a:txBody>
                    <a:bodyPr/>
                    <a:lstStyle/>
                    <a:p>
                      <a:pPr algn="ctr" rtl="0" fontAlgn="ctr"/>
                      <a:r>
                        <a:rPr lang="ru-RU" sz="900" b="1" u="none" strike="noStrike" dirty="0">
                          <a:solidFill>
                            <a:srgbClr val="007F76"/>
                          </a:solidFill>
                          <a:effectLst/>
                          <a:latin typeface="Arial Narrow" panose="020B0606020202030204" pitchFamily="34" charset="0"/>
                        </a:rPr>
                        <a:t>БАЗАЛЫҚ СЦЕНАРИЙ</a:t>
                      </a:r>
                    </a:p>
                  </a:txBody>
                  <a:tcPr marL="9525" marR="9525" marT="0" marB="0"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007F76">
                        <a:alpha val="40000"/>
                      </a:srgbClr>
                    </a:solidFill>
                  </a:tcPr>
                </a:tc>
                <a:tc hMerge="1">
                  <a:txBody>
                    <a:bodyPr/>
                    <a:lstStyle/>
                    <a:p>
                      <a:endParaRPr lang="ru-RU"/>
                    </a:p>
                  </a:txBody>
                  <a:tcPr/>
                </a:tc>
                <a:tc hMerge="1">
                  <a:txBody>
                    <a:bodyPr/>
                    <a:lstStyle/>
                    <a:p>
                      <a:endParaRPr lang="ru-RU"/>
                    </a:p>
                  </a:txBody>
                  <a:tcPr>
                    <a:lnL w="12700" cap="flat" cmpd="sng" algn="ctr">
                      <a:solidFill>
                        <a:schemeClr val="tx1"/>
                      </a:solidFill>
                      <a:prstDash val="solid"/>
                      <a:round/>
                      <a:headEnd type="none" w="med" len="med"/>
                      <a:tailEnd type="none" w="med" len="med"/>
                    </a:lnL>
                    <a:lnT w="12700" cap="flat" cmpd="sng" algn="ctr">
                      <a:solidFill>
                        <a:schemeClr val="tx1"/>
                      </a:solidFill>
                      <a:prstDash val="solid"/>
                      <a:round/>
                      <a:headEnd type="none" w="med" len="med"/>
                      <a:tailEnd type="none" w="med" len="med"/>
                    </a:lnT>
                  </a:tcPr>
                </a:tc>
                <a:tc hMerge="1">
                  <a:txBody>
                    <a:bodyPr/>
                    <a:lstStyle/>
                    <a:p>
                      <a:pPr algn="ctr" fontAlgn="b"/>
                      <a:r>
                        <a:rPr lang="ru-RU" sz="900" b="1" i="0" u="none" strike="noStrike" cap="none" dirty="0">
                          <a:solidFill>
                            <a:schemeClr val="tx1"/>
                          </a:solidFill>
                          <a:effectLst/>
                          <a:latin typeface="Arial Narrow" panose="020B0606020202030204" pitchFamily="34" charset="0"/>
                          <a:ea typeface="+mn-ea"/>
                          <a:cs typeface="+mn-cs"/>
                          <a:sym typeface="Arial"/>
                        </a:rPr>
                        <a:t>1 074 391</a:t>
                      </a:r>
                      <a:endParaRPr lang="ru-KZ" sz="900" b="1" i="0" u="none" strike="noStrike" cap="none" dirty="0">
                        <a:solidFill>
                          <a:schemeClr val="tx1"/>
                        </a:solidFill>
                        <a:effectLst/>
                        <a:latin typeface="Arial Narrow" panose="020B0606020202030204" pitchFamily="34" charset="0"/>
                        <a:ea typeface="+mn-ea"/>
                        <a:cs typeface="+mn-cs"/>
                        <a:sym typeface="Arial"/>
                      </a:endParaRPr>
                    </a:p>
                  </a:txBody>
                  <a:tcPr marL="9525" marR="9525" marT="0" marB="0" anchor="ctr">
                    <a:lnL w="12700" cap="flat" cmpd="sng" algn="ctr">
                      <a:solidFill>
                        <a:schemeClr val="tx1"/>
                      </a:solidFill>
                      <a:prstDash val="solid"/>
                      <a:round/>
                      <a:headEnd type="none" w="med" len="med"/>
                      <a:tailEnd type="none" w="med" len="med"/>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65000"/>
                        <a:alpha val="20000"/>
                      </a:schemeClr>
                    </a:solidFill>
                  </a:tcPr>
                </a:tc>
                <a:tc hMerge="1">
                  <a:txBody>
                    <a:bodyPr/>
                    <a:lstStyle/>
                    <a:p>
                      <a:pPr algn="ctr" fontAlgn="b"/>
                      <a:r>
                        <a:rPr lang="ru-KZ" sz="900" b="1" i="0" u="none" strike="noStrike" cap="none" dirty="0">
                          <a:solidFill>
                            <a:schemeClr val="tx1"/>
                          </a:solidFill>
                          <a:effectLst/>
                          <a:latin typeface="Arial Narrow" panose="020B0606020202030204" pitchFamily="34" charset="0"/>
                          <a:ea typeface="+mn-ea"/>
                          <a:cs typeface="+mn-cs"/>
                          <a:sym typeface="Arial"/>
                        </a:rPr>
                        <a:t>211</a:t>
                      </a:r>
                      <a:r>
                        <a:rPr lang="ru-RU" sz="900" b="1" i="0" u="none" strike="noStrike" cap="none" dirty="0">
                          <a:solidFill>
                            <a:schemeClr val="tx1"/>
                          </a:solidFill>
                          <a:effectLst/>
                          <a:latin typeface="Arial Narrow" panose="020B0606020202030204" pitchFamily="34" charset="0"/>
                          <a:ea typeface="+mn-ea"/>
                          <a:cs typeface="+mn-cs"/>
                          <a:sym typeface="Arial"/>
                        </a:rPr>
                        <a:t> </a:t>
                      </a:r>
                      <a:r>
                        <a:rPr lang="ru-KZ" sz="900" b="1" i="0" u="none" strike="noStrike" cap="none" dirty="0">
                          <a:solidFill>
                            <a:schemeClr val="tx1"/>
                          </a:solidFill>
                          <a:effectLst/>
                          <a:latin typeface="Arial Narrow" panose="020B0606020202030204" pitchFamily="34" charset="0"/>
                          <a:ea typeface="+mn-ea"/>
                          <a:cs typeface="+mn-cs"/>
                          <a:sym typeface="Arial"/>
                        </a:rPr>
                        <a:t>344</a:t>
                      </a:r>
                    </a:p>
                  </a:txBody>
                  <a:tcPr marL="9525" marR="9525" marT="0" marB="0"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65000"/>
                        <a:alpha val="20000"/>
                      </a:schemeClr>
                    </a:solidFill>
                  </a:tcPr>
                </a:tc>
                <a:tc hMerge="1">
                  <a:txBody>
                    <a:bodyPr/>
                    <a:lstStyle/>
                    <a:p>
                      <a:pPr algn="ctr" fontAlgn="b"/>
                      <a:r>
                        <a:rPr lang="ru-KZ" sz="900" b="1" i="0" u="none" strike="noStrike" cap="none" dirty="0">
                          <a:solidFill>
                            <a:schemeClr val="tx1"/>
                          </a:solidFill>
                          <a:effectLst/>
                          <a:latin typeface="Arial Narrow" panose="020B0606020202030204" pitchFamily="34" charset="0"/>
                          <a:ea typeface="+mn-ea"/>
                          <a:cs typeface="+mn-cs"/>
                          <a:sym typeface="Arial"/>
                        </a:rPr>
                        <a:t>272</a:t>
                      </a:r>
                      <a:r>
                        <a:rPr lang="ru-RU" sz="900" b="1" i="0" u="none" strike="noStrike" cap="none" dirty="0">
                          <a:solidFill>
                            <a:schemeClr val="tx1"/>
                          </a:solidFill>
                          <a:effectLst/>
                          <a:latin typeface="Arial Narrow" panose="020B0606020202030204" pitchFamily="34" charset="0"/>
                          <a:ea typeface="+mn-ea"/>
                          <a:cs typeface="+mn-cs"/>
                          <a:sym typeface="Arial"/>
                        </a:rPr>
                        <a:t> </a:t>
                      </a:r>
                      <a:r>
                        <a:rPr lang="ru-KZ" sz="900" b="1" i="0" u="none" strike="noStrike" cap="none" dirty="0">
                          <a:solidFill>
                            <a:schemeClr val="tx1"/>
                          </a:solidFill>
                          <a:effectLst/>
                          <a:latin typeface="Arial Narrow" panose="020B0606020202030204" pitchFamily="34" charset="0"/>
                          <a:ea typeface="+mn-ea"/>
                          <a:cs typeface="+mn-cs"/>
                          <a:sym typeface="Arial"/>
                        </a:rPr>
                        <a:t>354</a:t>
                      </a:r>
                    </a:p>
                  </a:txBody>
                  <a:tcPr marL="9525" marR="9525" marT="0" marB="0"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65000"/>
                        <a:alpha val="20000"/>
                      </a:schemeClr>
                    </a:solidFill>
                  </a:tcPr>
                </a:tc>
                <a:tc hMerge="1">
                  <a:txBody>
                    <a:bodyPr/>
                    <a:lstStyle/>
                    <a:p>
                      <a:pPr algn="ctr" fontAlgn="b"/>
                      <a:r>
                        <a:rPr lang="ru-KZ" sz="900" b="1" i="0" u="none" strike="noStrike" cap="none" dirty="0">
                          <a:solidFill>
                            <a:schemeClr val="tx1"/>
                          </a:solidFill>
                          <a:effectLst/>
                          <a:latin typeface="Arial Narrow" panose="020B0606020202030204" pitchFamily="34" charset="0"/>
                          <a:ea typeface="+mn-ea"/>
                          <a:cs typeface="+mn-cs"/>
                          <a:sym typeface="Arial"/>
                        </a:rPr>
                        <a:t>299</a:t>
                      </a:r>
                      <a:r>
                        <a:rPr lang="ru-RU" sz="900" b="1" i="0" u="none" strike="noStrike" cap="none" dirty="0">
                          <a:solidFill>
                            <a:schemeClr val="tx1"/>
                          </a:solidFill>
                          <a:effectLst/>
                          <a:latin typeface="Arial Narrow" panose="020B0606020202030204" pitchFamily="34" charset="0"/>
                          <a:ea typeface="+mn-ea"/>
                          <a:cs typeface="+mn-cs"/>
                          <a:sym typeface="Arial"/>
                        </a:rPr>
                        <a:t> </a:t>
                      </a:r>
                      <a:r>
                        <a:rPr lang="ru-KZ" sz="900" b="1" i="0" u="none" strike="noStrike" cap="none" dirty="0">
                          <a:solidFill>
                            <a:schemeClr val="tx1"/>
                          </a:solidFill>
                          <a:effectLst/>
                          <a:latin typeface="Arial Narrow" panose="020B0606020202030204" pitchFamily="34" charset="0"/>
                          <a:ea typeface="+mn-ea"/>
                          <a:cs typeface="+mn-cs"/>
                          <a:sym typeface="Arial"/>
                        </a:rPr>
                        <a:t>136</a:t>
                      </a:r>
                    </a:p>
                  </a:txBody>
                  <a:tcPr marL="9525" marR="9525" marT="0" marB="0"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65000"/>
                        <a:alpha val="20000"/>
                      </a:schemeClr>
                    </a:solidFill>
                  </a:tcPr>
                </a:tc>
                <a:tc hMerge="1">
                  <a:txBody>
                    <a:bodyPr/>
                    <a:lstStyle/>
                    <a:p>
                      <a:pPr algn="ctr" fontAlgn="b"/>
                      <a:r>
                        <a:rPr lang="ru-KZ" sz="900" b="1" i="0" u="none" strike="noStrike" cap="none" dirty="0">
                          <a:solidFill>
                            <a:schemeClr val="tx1"/>
                          </a:solidFill>
                          <a:effectLst/>
                          <a:latin typeface="Arial Narrow" panose="020B0606020202030204" pitchFamily="34" charset="0"/>
                          <a:ea typeface="+mn-ea"/>
                          <a:cs typeface="+mn-cs"/>
                          <a:sym typeface="Arial"/>
                        </a:rPr>
                        <a:t>291</a:t>
                      </a:r>
                      <a:r>
                        <a:rPr lang="ru-RU" sz="900" b="1" i="0" u="none" strike="noStrike" cap="none" dirty="0">
                          <a:solidFill>
                            <a:schemeClr val="tx1"/>
                          </a:solidFill>
                          <a:effectLst/>
                          <a:latin typeface="Arial Narrow" panose="020B0606020202030204" pitchFamily="34" charset="0"/>
                          <a:ea typeface="+mn-ea"/>
                          <a:cs typeface="+mn-cs"/>
                          <a:sym typeface="Arial"/>
                        </a:rPr>
                        <a:t> </a:t>
                      </a:r>
                      <a:r>
                        <a:rPr lang="ru-KZ" sz="900" b="1" i="0" u="none" strike="noStrike" cap="none" dirty="0">
                          <a:solidFill>
                            <a:schemeClr val="tx1"/>
                          </a:solidFill>
                          <a:effectLst/>
                          <a:latin typeface="Arial Narrow" panose="020B0606020202030204" pitchFamily="34" charset="0"/>
                          <a:ea typeface="+mn-ea"/>
                          <a:cs typeface="+mn-cs"/>
                          <a:sym typeface="Arial"/>
                        </a:rPr>
                        <a:t>557</a:t>
                      </a:r>
                    </a:p>
                  </a:txBody>
                  <a:tcPr marL="9525" marR="9525" marT="0" marB="0" anchor="ctr">
                    <a:lnL>
                      <a:noFill/>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65000"/>
                        <a:alpha val="20000"/>
                      </a:schemeClr>
                    </a:solidFill>
                  </a:tcPr>
                </a:tc>
                <a:tc hMerge="1">
                  <a:txBody>
                    <a:bodyPr/>
                    <a:lstStyle/>
                    <a:p>
                      <a:pPr marL="0" marR="0" lvl="0" indent="0" algn="ctr" defTabSz="914400" rtl="0" eaLnBrk="1" fontAlgn="ctr" latinLnBrk="0" hangingPunct="1">
                        <a:lnSpc>
                          <a:spcPct val="100000"/>
                        </a:lnSpc>
                        <a:spcBef>
                          <a:spcPts val="0"/>
                        </a:spcBef>
                        <a:spcAft>
                          <a:spcPts val="0"/>
                        </a:spcAft>
                        <a:buClrTx/>
                        <a:buSzTx/>
                        <a:buFontTx/>
                        <a:buNone/>
                        <a:tabLst/>
                        <a:defRPr/>
                      </a:pPr>
                      <a:r>
                        <a:rPr lang="ru-KZ" sz="900" b="1" i="0" u="none" strike="noStrike" cap="none" dirty="0">
                          <a:solidFill>
                            <a:srgbClr val="007F76"/>
                          </a:solidFill>
                          <a:effectLst/>
                          <a:latin typeface="Arial Narrow" panose="020B0606020202030204" pitchFamily="34" charset="0"/>
                          <a:ea typeface="+mn-ea"/>
                          <a:cs typeface="+mn-cs"/>
                          <a:sym typeface="Arial"/>
                        </a:rPr>
                        <a:t>1 103 799</a:t>
                      </a:r>
                    </a:p>
                  </a:txBody>
                  <a:tcPr marL="9525" marR="9525" marT="0" marB="0" anchor="ctr">
                    <a:lnL w="12700" cap="flat" cmpd="sng" algn="ctr">
                      <a:solidFill>
                        <a:schemeClr val="tx1"/>
                      </a:solidFill>
                      <a:prstDash val="solid"/>
                      <a:round/>
                      <a:headEnd type="none" w="med" len="med"/>
                      <a:tailEnd type="none" w="med" len="med"/>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007F76">
                        <a:alpha val="20000"/>
                      </a:srgbClr>
                    </a:solidFill>
                  </a:tcPr>
                </a:tc>
                <a:tc hMerge="1">
                  <a:txBody>
                    <a:bodyPr/>
                    <a:lstStyle/>
                    <a:p>
                      <a:pPr algn="ctr" rtl="0" fontAlgn="ctr"/>
                      <a:r>
                        <a:rPr lang="ru-KZ" sz="900" b="1" i="0" u="none" strike="noStrike" cap="none" dirty="0">
                          <a:solidFill>
                            <a:schemeClr val="tx1"/>
                          </a:solidFill>
                          <a:effectLst/>
                          <a:latin typeface="Arial Narrow" panose="020B0606020202030204" pitchFamily="34" charset="0"/>
                          <a:ea typeface="+mn-ea"/>
                          <a:cs typeface="+mn-cs"/>
                          <a:sym typeface="Arial"/>
                        </a:rPr>
                        <a:t>220 533</a:t>
                      </a:r>
                    </a:p>
                  </a:txBody>
                  <a:tcPr marL="9525" marR="9525" marT="0" marB="0"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50000"/>
                        <a:alpha val="20000"/>
                      </a:schemeClr>
                    </a:solidFill>
                  </a:tcPr>
                </a:tc>
                <a:tc hMerge="1">
                  <a:txBody>
                    <a:bodyPr/>
                    <a:lstStyle/>
                    <a:p>
                      <a:pPr algn="ctr" rtl="0" fontAlgn="ctr"/>
                      <a:r>
                        <a:rPr lang="ru-KZ" sz="900" b="1" i="0" u="none" strike="noStrike" cap="none" dirty="0">
                          <a:solidFill>
                            <a:srgbClr val="007F76"/>
                          </a:solidFill>
                          <a:effectLst/>
                          <a:latin typeface="Arial Narrow" panose="020B0606020202030204" pitchFamily="34" charset="0"/>
                          <a:ea typeface="+mn-ea"/>
                          <a:cs typeface="+mn-cs"/>
                          <a:sym typeface="Arial"/>
                        </a:rPr>
                        <a:t>240 505</a:t>
                      </a:r>
                    </a:p>
                  </a:txBody>
                  <a:tcPr marL="9525" marR="9525" marT="0" marB="0"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007F76">
                        <a:alpha val="20000"/>
                      </a:srgbClr>
                    </a:solidFill>
                  </a:tcPr>
                </a:tc>
                <a:tc hMerge="1">
                  <a:txBody>
                    <a:bodyPr/>
                    <a:lstStyle/>
                    <a:p>
                      <a:pPr algn="ctr" rtl="0" fontAlgn="ctr"/>
                      <a:r>
                        <a:rPr lang="ru-KZ" sz="900" b="1" i="0" u="none" strike="noStrike" cap="none" dirty="0">
                          <a:solidFill>
                            <a:srgbClr val="007F76"/>
                          </a:solidFill>
                          <a:effectLst/>
                          <a:latin typeface="Arial Narrow" panose="020B0606020202030204" pitchFamily="34" charset="0"/>
                          <a:ea typeface="+mn-ea"/>
                          <a:cs typeface="+mn-cs"/>
                          <a:sym typeface="Arial"/>
                        </a:rPr>
                        <a:t>300 190</a:t>
                      </a:r>
                    </a:p>
                  </a:txBody>
                  <a:tcPr marL="9525" marR="9525" marT="0" marB="0"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007F76">
                        <a:alpha val="20000"/>
                      </a:srgbClr>
                    </a:solidFill>
                  </a:tcPr>
                </a:tc>
                <a:tc hMerge="1">
                  <a:txBody>
                    <a:bodyPr/>
                    <a:lstStyle/>
                    <a:p>
                      <a:pPr algn="ctr" rtl="0" fontAlgn="ctr"/>
                      <a:r>
                        <a:rPr lang="ru-KZ" sz="900" b="1" i="0" u="none" strike="noStrike" cap="none" dirty="0">
                          <a:solidFill>
                            <a:srgbClr val="007F76"/>
                          </a:solidFill>
                          <a:effectLst/>
                          <a:latin typeface="Arial Narrow" panose="020B0606020202030204" pitchFamily="34" charset="0"/>
                          <a:ea typeface="+mn-ea"/>
                          <a:cs typeface="+mn-cs"/>
                          <a:sym typeface="Arial"/>
                        </a:rPr>
                        <a:t>342 571</a:t>
                      </a:r>
                    </a:p>
                  </a:txBody>
                  <a:tcPr marL="9525" marR="9525" marT="0" marB="0"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007F76">
                        <a:alpha val="20000"/>
                      </a:srgbClr>
                    </a:solidFill>
                  </a:tcPr>
                </a:tc>
                <a:tc hMerge="1">
                  <a:txBody>
                    <a:bodyPr/>
                    <a:lstStyle/>
                    <a:p>
                      <a:pPr algn="ctr" rtl="0" fontAlgn="b"/>
                      <a:r>
                        <a:rPr lang="en-US" sz="900" b="1" i="0" u="none" strike="noStrike" dirty="0">
                          <a:solidFill>
                            <a:srgbClr val="007F76"/>
                          </a:solidFill>
                          <a:effectLst/>
                          <a:latin typeface="Arial Narrow" panose="020B0606020202030204" pitchFamily="34" charset="0"/>
                        </a:rPr>
                        <a:t>100%</a:t>
                      </a:r>
                    </a:p>
                  </a:txBody>
                  <a:tcPr marL="9525" marR="9525" marT="0" marB="0"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007F76">
                        <a:alpha val="20000"/>
                      </a:srgbClr>
                    </a:solidFill>
                  </a:tcPr>
                </a:tc>
                <a:extLst>
                  <a:ext uri="{0D108BD9-81ED-4DB2-BD59-A6C34878D82A}">
                    <a16:rowId xmlns:a16="http://schemas.microsoft.com/office/drawing/2014/main" val="2126759895"/>
                  </a:ext>
                </a:extLst>
              </a:tr>
              <a:tr h="144837">
                <a:tc>
                  <a:txBody>
                    <a:bodyPr/>
                    <a:lstStyle/>
                    <a:p>
                      <a:pPr algn="ctr" fontAlgn="b"/>
                      <a:r>
                        <a:rPr lang="ru-RU" sz="800" u="none" strike="noStrike" dirty="0">
                          <a:solidFill>
                            <a:srgbClr val="007F76"/>
                          </a:solidFill>
                          <a:effectLst/>
                          <a:latin typeface="Arial Narrow" panose="020B0606020202030204" pitchFamily="34" charset="0"/>
                        </a:rPr>
                        <a:t>1</a:t>
                      </a:r>
                      <a:endParaRPr lang="en-US" sz="800" b="0" i="0" u="none" strike="noStrike" dirty="0">
                        <a:solidFill>
                          <a:srgbClr val="007F76"/>
                        </a:solidFill>
                        <a:effectLst/>
                        <a:latin typeface="Arial Narrow" panose="020B0606020202030204" pitchFamily="34" charset="0"/>
                      </a:endParaRPr>
                    </a:p>
                  </a:txBody>
                  <a:tcPr marL="9525" marR="9525" marT="0" marB="0" anchor="ctr">
                    <a:lnT w="12700" cap="flat" cmpd="sng" algn="ctr">
                      <a:solidFill>
                        <a:schemeClr val="tx1"/>
                      </a:solidFill>
                      <a:prstDash val="solid"/>
                      <a:round/>
                      <a:headEnd type="none" w="med" len="med"/>
                      <a:tailEnd type="none" w="med" len="med"/>
                    </a:lnT>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9629-9</a:t>
                      </a:r>
                    </a:p>
                  </a:txBody>
                  <a:tcPr marL="9525" marR="9525" marT="9525" marB="0" anchor="ctr">
                    <a:lnT w="12700" cap="flat" cmpd="sng" algn="ctr">
                      <a:solidFill>
                        <a:schemeClr val="tx1"/>
                      </a:solidFill>
                      <a:prstDash val="solid"/>
                      <a:round/>
                      <a:headEnd type="none" w="med" len="med"/>
                      <a:tailEnd type="none" w="med" len="med"/>
                    </a:lnT>
                    <a:solidFill>
                      <a:schemeClr val="accent6">
                        <a:lumMod val="50000"/>
                        <a:alpha val="1000"/>
                      </a:schemeClr>
                    </a:solidFill>
                  </a:tcPr>
                </a:tc>
                <a:tc>
                  <a:txBody>
                    <a:bodyPr/>
                    <a:lstStyle/>
                    <a:p>
                      <a:pPr marL="72000" algn="l" fontAlgn="ctr"/>
                      <a:r>
                        <a:rPr lang="ru-RU" sz="800" b="0" i="0" u="none" strike="noStrike" dirty="0" err="1">
                          <a:solidFill>
                            <a:srgbClr val="000000"/>
                          </a:solidFill>
                          <a:effectLst/>
                          <a:latin typeface="Arial Narrow" panose="020B0606020202030204" pitchFamily="34" charset="0"/>
                        </a:rPr>
                        <a:t>Біліктілігі</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жоқ</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жұмысшылар</a:t>
                      </a:r>
                      <a:endParaRPr lang="ru-RU" sz="800" b="0" i="0" u="none" strike="noStrike" dirty="0">
                        <a:solidFill>
                          <a:srgbClr val="000000"/>
                        </a:solidFill>
                        <a:effectLst/>
                        <a:latin typeface="Arial Narrow" panose="020B0606020202030204" pitchFamily="34" charset="0"/>
                      </a:endParaRPr>
                    </a:p>
                  </a:txBody>
                  <a:tcPr marL="9525" marR="9525" marT="9525" marB="0" anchor="ctr">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10 926</a:t>
                      </a:r>
                    </a:p>
                  </a:txBody>
                  <a:tcPr marL="9525" marR="9525" marT="9525" marB="0" anchor="ctr">
                    <a:lnL w="12700" cap="flat" cmpd="sng" algn="ctr">
                      <a:solidFill>
                        <a:schemeClr val="tx1"/>
                      </a:solidFill>
                      <a:prstDash val="solid"/>
                      <a:round/>
                      <a:headEnd type="none" w="med" len="med"/>
                      <a:tailEnd type="none" w="med" len="med"/>
                    </a:lnL>
                    <a:lnT w="12700" cap="flat" cmpd="sng" algn="ctr">
                      <a:solidFill>
                        <a:schemeClr val="tx1"/>
                      </a:solidFill>
                      <a:prstDash val="solid"/>
                      <a:round/>
                      <a:headEnd type="none" w="med" len="med"/>
                      <a:tailEnd type="none" w="med" len="med"/>
                    </a:lnT>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576</a:t>
                      </a:r>
                    </a:p>
                  </a:txBody>
                  <a:tcPr marL="9525" marR="9525" marT="9525" marB="0" anchor="ctr">
                    <a:lnT w="12700" cap="flat" cmpd="sng" algn="ctr">
                      <a:solidFill>
                        <a:schemeClr val="tx1"/>
                      </a:solidFill>
                      <a:prstDash val="solid"/>
                      <a:round/>
                      <a:headEnd type="none" w="med" len="med"/>
                      <a:tailEnd type="none" w="med" len="med"/>
                    </a:lnT>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5 024</a:t>
                      </a:r>
                    </a:p>
                  </a:txBody>
                  <a:tcPr marL="9525" marR="9525" marT="9525" marB="0" anchor="ctr">
                    <a:lnT w="12700" cap="flat" cmpd="sng" algn="ctr">
                      <a:solidFill>
                        <a:schemeClr val="tx1"/>
                      </a:solidFill>
                      <a:prstDash val="solid"/>
                      <a:round/>
                      <a:headEnd type="none" w="med" len="med"/>
                      <a:tailEnd type="none" w="med" len="med"/>
                    </a:lnT>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2 920</a:t>
                      </a:r>
                    </a:p>
                  </a:txBody>
                  <a:tcPr marL="9525" marR="9525" marT="9525" marB="0" anchor="ctr">
                    <a:lnT w="12700" cap="flat" cmpd="sng" algn="ctr">
                      <a:solidFill>
                        <a:schemeClr val="tx1"/>
                      </a:solidFill>
                      <a:prstDash val="solid"/>
                      <a:round/>
                      <a:headEnd type="none" w="med" len="med"/>
                      <a:tailEnd type="none" w="med" len="med"/>
                    </a:lnT>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2 406</a:t>
                      </a:r>
                    </a:p>
                  </a:txBody>
                  <a:tcPr marL="9525" marR="9525" marT="9525" marB="0" anchor="ctr">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11 151</a:t>
                      </a:r>
                    </a:p>
                  </a:txBody>
                  <a:tcPr marL="9525" marR="9525" marT="9525" marB="0" anchor="ctr">
                    <a:lnL w="12700" cap="flat" cmpd="sng" algn="ctr">
                      <a:solidFill>
                        <a:schemeClr val="tx1"/>
                      </a:solidFill>
                      <a:prstDash val="solid"/>
                      <a:round/>
                      <a:headEnd type="none" w="med" len="med"/>
                      <a:tailEnd type="none" w="med" len="med"/>
                    </a:lnL>
                    <a:lnT w="12700" cap="flat" cmpd="sng" algn="ctr">
                      <a:solidFill>
                        <a:schemeClr val="tx1"/>
                      </a:solidFill>
                      <a:prstDash val="solid"/>
                      <a:round/>
                      <a:headEnd type="none" w="med" len="med"/>
                      <a:tailEnd type="none" w="med" len="med"/>
                    </a:lnT>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506</a:t>
                      </a:r>
                    </a:p>
                  </a:txBody>
                  <a:tcPr marL="9525" marR="9525" marT="9525" marB="0" anchor="ctr">
                    <a:lnT w="12700" cap="flat" cmpd="sng" algn="ctr">
                      <a:solidFill>
                        <a:schemeClr val="tx1"/>
                      </a:solidFill>
                      <a:prstDash val="solid"/>
                      <a:round/>
                      <a:headEnd type="none" w="med" len="med"/>
                      <a:tailEnd type="none" w="med" len="med"/>
                    </a:lnT>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1 358</a:t>
                      </a:r>
                    </a:p>
                  </a:txBody>
                  <a:tcPr marL="9525" marR="9525" marT="9525" marB="0" anchor="ctr">
                    <a:lnT w="12700" cap="flat" cmpd="sng" algn="ctr">
                      <a:solidFill>
                        <a:schemeClr val="tx1"/>
                      </a:solidFill>
                      <a:prstDash val="solid"/>
                      <a:round/>
                      <a:headEnd type="none" w="med" len="med"/>
                      <a:tailEnd type="none" w="med" len="med"/>
                    </a:lnT>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5 408</a:t>
                      </a:r>
                    </a:p>
                  </a:txBody>
                  <a:tcPr marL="9525" marR="9525" marT="9525" marB="0" anchor="ctr">
                    <a:lnT w="12700" cap="flat" cmpd="sng" algn="ctr">
                      <a:solidFill>
                        <a:schemeClr val="tx1"/>
                      </a:solidFill>
                      <a:prstDash val="solid"/>
                      <a:round/>
                      <a:headEnd type="none" w="med" len="med"/>
                      <a:tailEnd type="none" w="med" len="med"/>
                    </a:lnT>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3 879</a:t>
                      </a:r>
                    </a:p>
                  </a:txBody>
                  <a:tcPr marL="9525" marR="9525" marT="9525" marB="0" anchor="ctr">
                    <a:lnT w="12700" cap="flat" cmpd="sng" algn="ctr">
                      <a:solidFill>
                        <a:schemeClr val="tx1"/>
                      </a:solidFill>
                      <a:prstDash val="solid"/>
                      <a:round/>
                      <a:headEnd type="none" w="med" len="med"/>
                      <a:tailEnd type="none" w="med" len="med"/>
                    </a:lnT>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16,9%</a:t>
                      </a:r>
                    </a:p>
                  </a:txBody>
                  <a:tcPr marL="9525" marR="9525" marT="9525" marB="0" anchor="ctr">
                    <a:lnT w="12700" cap="flat" cmpd="sng" algn="ctr">
                      <a:solidFill>
                        <a:schemeClr val="tx1"/>
                      </a:solidFill>
                      <a:prstDash val="solid"/>
                      <a:round/>
                      <a:headEnd type="none" w="med" len="med"/>
                      <a:tailEnd type="none" w="med" len="med"/>
                    </a:lnT>
                    <a:solidFill>
                      <a:schemeClr val="accent6">
                        <a:lumMod val="50000"/>
                        <a:alpha val="1000"/>
                      </a:schemeClr>
                    </a:solidFill>
                  </a:tcPr>
                </a:tc>
                <a:extLst>
                  <a:ext uri="{0D108BD9-81ED-4DB2-BD59-A6C34878D82A}">
                    <a16:rowId xmlns:a16="http://schemas.microsoft.com/office/drawing/2014/main" val="4220248122"/>
                  </a:ext>
                </a:extLst>
              </a:tr>
              <a:tr h="144837">
                <a:tc>
                  <a:txBody>
                    <a:bodyPr/>
                    <a:lstStyle/>
                    <a:p>
                      <a:pPr algn="ctr" fontAlgn="b"/>
                      <a:r>
                        <a:rPr lang="ru-RU" sz="800" u="none" strike="noStrike" dirty="0">
                          <a:solidFill>
                            <a:srgbClr val="007F76"/>
                          </a:solidFill>
                          <a:effectLst/>
                          <a:latin typeface="Arial Narrow" panose="020B0606020202030204" pitchFamily="34" charset="0"/>
                        </a:rPr>
                        <a:t>2</a:t>
                      </a:r>
                      <a:endParaRPr lang="en-US" sz="800" b="0" i="0" u="none" strike="noStrike" dirty="0">
                        <a:solidFill>
                          <a:srgbClr val="007F76"/>
                        </a:solidFill>
                        <a:effectLst/>
                        <a:latin typeface="Arial Narrow" panose="020B0606020202030204" pitchFamily="34" charset="0"/>
                      </a:endParaRPr>
                    </a:p>
                  </a:txBody>
                  <a:tcPr marL="9525" marR="9525" marT="0" marB="0" anchor="ctr">
                    <a:solidFill>
                      <a:srgbClr val="007F76">
                        <a:alpha val="20000"/>
                      </a:srgbClr>
                    </a:solidFill>
                  </a:tcPr>
                </a:tc>
                <a:tc>
                  <a:txBody>
                    <a:bodyPr/>
                    <a:lstStyle/>
                    <a:p>
                      <a:pPr algn="ctr" fontAlgn="ctr"/>
                      <a:r>
                        <a:rPr lang="ru-RU" sz="800" b="0" i="0" u="none" strike="noStrike">
                          <a:solidFill>
                            <a:srgbClr val="000000"/>
                          </a:solidFill>
                          <a:effectLst/>
                          <a:latin typeface="Arial Narrow" panose="020B0606020202030204" pitchFamily="34" charset="0"/>
                        </a:rPr>
                        <a:t>9629-7</a:t>
                      </a:r>
                    </a:p>
                  </a:txBody>
                  <a:tcPr marL="9525" marR="9525" marT="9525" marB="0" anchor="ctr">
                    <a:solidFill>
                      <a:srgbClr val="007F76">
                        <a:alpha val="20000"/>
                      </a:srgbClr>
                    </a:solidFill>
                  </a:tcPr>
                </a:tc>
                <a:tc>
                  <a:txBody>
                    <a:bodyPr/>
                    <a:lstStyle/>
                    <a:p>
                      <a:pPr marL="72000" algn="l" fontAlgn="ctr"/>
                      <a:r>
                        <a:rPr lang="ru-RU" sz="800" b="0" i="0" u="none" strike="noStrike" dirty="0" err="1">
                          <a:solidFill>
                            <a:srgbClr val="000000"/>
                          </a:solidFill>
                          <a:effectLst/>
                          <a:latin typeface="Arial Narrow" panose="020B0606020202030204" pitchFamily="34" charset="0"/>
                        </a:rPr>
                        <a:t>Әртүрлі</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жұмысты</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атқарушылар</a:t>
                      </a:r>
                      <a:endParaRPr lang="ru-RU" sz="800" b="0" i="0" u="none" strike="noStrike" dirty="0">
                        <a:solidFill>
                          <a:srgbClr val="000000"/>
                        </a:solidFill>
                        <a:effectLst/>
                        <a:latin typeface="Arial Narrow" panose="020B0606020202030204" pitchFamily="34" charset="0"/>
                      </a:endParaRPr>
                    </a:p>
                  </a:txBody>
                  <a:tcPr marL="9525" marR="9525" marT="9525" marB="0" anchor="ctr">
                    <a:lnR w="12700" cap="flat" cmpd="sng" algn="ctr">
                      <a:solidFill>
                        <a:schemeClr val="tx1"/>
                      </a:solidFill>
                      <a:prstDash val="solid"/>
                      <a:round/>
                      <a:headEnd type="none" w="med" len="med"/>
                      <a:tailEnd type="none" w="med" len="med"/>
                    </a:lnR>
                    <a:solidFill>
                      <a:srgbClr val="007F76">
                        <a:alpha val="20000"/>
                      </a:srgbClr>
                    </a:solidFill>
                  </a:tcPr>
                </a:tc>
                <a:tc>
                  <a:txBody>
                    <a:bodyPr/>
                    <a:lstStyle/>
                    <a:p>
                      <a:pPr algn="ctr" fontAlgn="ctr"/>
                      <a:r>
                        <a:rPr lang="ru-RU" sz="800" b="0" i="0" u="none" strike="noStrike">
                          <a:solidFill>
                            <a:srgbClr val="000000"/>
                          </a:solidFill>
                          <a:effectLst/>
                          <a:latin typeface="Arial Narrow" panose="020B0606020202030204" pitchFamily="34" charset="0"/>
                        </a:rPr>
                        <a:t>4 609</a:t>
                      </a:r>
                    </a:p>
                  </a:txBody>
                  <a:tcPr marL="9525" marR="9525" marT="9525" marB="0" anchor="ctr">
                    <a:lnL w="12700" cap="flat" cmpd="sng" algn="ctr">
                      <a:solidFill>
                        <a:schemeClr val="tx1"/>
                      </a:solidFill>
                      <a:prstDash val="solid"/>
                      <a:round/>
                      <a:headEnd type="none" w="med" len="med"/>
                      <a:tailEnd type="none" w="med" len="med"/>
                    </a:lnL>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78</a:t>
                      </a:r>
                    </a:p>
                  </a:txBody>
                  <a:tcPr marL="9525" marR="9525" marT="9525" marB="0" anchor="c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2 204</a:t>
                      </a:r>
                    </a:p>
                  </a:txBody>
                  <a:tcPr marL="9525" marR="9525" marT="9525" marB="0" anchor="c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1 655</a:t>
                      </a:r>
                    </a:p>
                  </a:txBody>
                  <a:tcPr marL="9525" marR="9525" marT="9525" marB="0" anchor="c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672</a:t>
                      </a:r>
                    </a:p>
                  </a:txBody>
                  <a:tcPr marL="9525" marR="9525" marT="9525" marB="0" anchor="ctr">
                    <a:lnR w="12700" cap="flat" cmpd="sng" algn="ctr">
                      <a:solidFill>
                        <a:schemeClr val="tx1"/>
                      </a:solidFill>
                      <a:prstDash val="solid"/>
                      <a:round/>
                      <a:headEnd type="none" w="med" len="med"/>
                      <a:tailEnd type="none" w="med" len="med"/>
                    </a:ln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6 296</a:t>
                      </a:r>
                    </a:p>
                  </a:txBody>
                  <a:tcPr marL="9525" marR="9525" marT="9525" marB="0" anchor="ctr">
                    <a:lnL w="12700" cap="flat" cmpd="sng" algn="ctr">
                      <a:solidFill>
                        <a:schemeClr val="tx1"/>
                      </a:solidFill>
                      <a:prstDash val="solid"/>
                      <a:round/>
                      <a:headEnd type="none" w="med" len="med"/>
                      <a:tailEnd type="none" w="med" len="med"/>
                    </a:lnL>
                    <a:solidFill>
                      <a:srgbClr val="007F76">
                        <a:alpha val="20000"/>
                      </a:srgbClr>
                    </a:solidFill>
                  </a:tcPr>
                </a:tc>
                <a:tc>
                  <a:txBody>
                    <a:bodyPr/>
                    <a:lstStyle/>
                    <a:p>
                      <a:pPr algn="ctr" fontAlgn="ctr"/>
                      <a:r>
                        <a:rPr lang="ru-RU" sz="800" b="0" i="0" u="none" strike="noStrike">
                          <a:solidFill>
                            <a:srgbClr val="000000"/>
                          </a:solidFill>
                          <a:effectLst/>
                          <a:latin typeface="Arial Narrow" panose="020B0606020202030204" pitchFamily="34" charset="0"/>
                        </a:rPr>
                        <a:t>130</a:t>
                      </a:r>
                    </a:p>
                  </a:txBody>
                  <a:tcPr marL="9525" marR="9525" marT="9525" marB="0" anchor="c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1 601</a:t>
                      </a:r>
                    </a:p>
                  </a:txBody>
                  <a:tcPr marL="9525" marR="9525" marT="9525" marB="0" anchor="ctr">
                    <a:solidFill>
                      <a:srgbClr val="007F76">
                        <a:alpha val="20000"/>
                      </a:srgbClr>
                    </a:solidFill>
                  </a:tcPr>
                </a:tc>
                <a:tc>
                  <a:txBody>
                    <a:bodyPr/>
                    <a:lstStyle/>
                    <a:p>
                      <a:pPr algn="ctr" fontAlgn="ctr"/>
                      <a:r>
                        <a:rPr lang="ru-RU" sz="800" b="0" i="0" u="none" strike="noStrike">
                          <a:solidFill>
                            <a:srgbClr val="000000"/>
                          </a:solidFill>
                          <a:effectLst/>
                          <a:latin typeface="Arial Narrow" panose="020B0606020202030204" pitchFamily="34" charset="0"/>
                        </a:rPr>
                        <a:t>2 509</a:t>
                      </a:r>
                    </a:p>
                  </a:txBody>
                  <a:tcPr marL="9525" marR="9525" marT="9525" marB="0" anchor="ctr">
                    <a:solidFill>
                      <a:srgbClr val="007F76">
                        <a:alpha val="20000"/>
                      </a:srgbClr>
                    </a:solidFill>
                  </a:tcPr>
                </a:tc>
                <a:tc>
                  <a:txBody>
                    <a:bodyPr/>
                    <a:lstStyle/>
                    <a:p>
                      <a:pPr algn="ctr" fontAlgn="ctr"/>
                      <a:r>
                        <a:rPr lang="ru-RU" sz="800" b="0" i="0" u="none" strike="noStrike">
                          <a:solidFill>
                            <a:srgbClr val="000000"/>
                          </a:solidFill>
                          <a:effectLst/>
                          <a:latin typeface="Arial Narrow" panose="020B0606020202030204" pitchFamily="34" charset="0"/>
                        </a:rPr>
                        <a:t>2 056</a:t>
                      </a:r>
                    </a:p>
                  </a:txBody>
                  <a:tcPr marL="9525" marR="9525" marT="9525" marB="0" anchor="ctr">
                    <a:solidFill>
                      <a:srgbClr val="007F76">
                        <a:alpha val="20000"/>
                      </a:srgbClr>
                    </a:solidFill>
                  </a:tcPr>
                </a:tc>
                <a:tc>
                  <a:txBody>
                    <a:bodyPr/>
                    <a:lstStyle/>
                    <a:p>
                      <a:pPr algn="ctr" fontAlgn="ctr"/>
                      <a:r>
                        <a:rPr lang="ru-RU" sz="800" b="0" i="0" u="none" strike="noStrike">
                          <a:solidFill>
                            <a:srgbClr val="000000"/>
                          </a:solidFill>
                          <a:effectLst/>
                          <a:latin typeface="Arial Narrow" panose="020B0606020202030204" pitchFamily="34" charset="0"/>
                        </a:rPr>
                        <a:t>9,5%</a:t>
                      </a:r>
                    </a:p>
                  </a:txBody>
                  <a:tcPr marL="9525" marR="9525" marT="9525" marB="0" anchor="ctr">
                    <a:solidFill>
                      <a:srgbClr val="007F76">
                        <a:alpha val="20000"/>
                      </a:srgbClr>
                    </a:solidFill>
                  </a:tcPr>
                </a:tc>
                <a:extLst>
                  <a:ext uri="{0D108BD9-81ED-4DB2-BD59-A6C34878D82A}">
                    <a16:rowId xmlns:a16="http://schemas.microsoft.com/office/drawing/2014/main" val="2728981022"/>
                  </a:ext>
                </a:extLst>
              </a:tr>
              <a:tr h="144837">
                <a:tc>
                  <a:txBody>
                    <a:bodyPr/>
                    <a:lstStyle/>
                    <a:p>
                      <a:pPr algn="ctr" fontAlgn="b"/>
                      <a:r>
                        <a:rPr lang="ru-RU" sz="800" u="none" strike="noStrike" dirty="0">
                          <a:solidFill>
                            <a:srgbClr val="007F76"/>
                          </a:solidFill>
                          <a:effectLst/>
                          <a:latin typeface="Arial Narrow" panose="020B0606020202030204" pitchFamily="34" charset="0"/>
                        </a:rPr>
                        <a:t>3</a:t>
                      </a:r>
                      <a:endParaRPr lang="en-US" sz="800" b="0" i="0" u="none" strike="noStrike" dirty="0">
                        <a:solidFill>
                          <a:srgbClr val="007F76"/>
                        </a:solidFill>
                        <a:effectLst/>
                        <a:latin typeface="Arial Narrow" panose="020B0606020202030204" pitchFamily="34" charset="0"/>
                      </a:endParaRPr>
                    </a:p>
                  </a:txBody>
                  <a:tcPr marL="9525" marR="9525" marT="0"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5414-9</a:t>
                      </a:r>
                    </a:p>
                  </a:txBody>
                  <a:tcPr marL="9525" marR="9525" marT="9525" marB="0" anchor="ctr">
                    <a:solidFill>
                      <a:schemeClr val="accent6">
                        <a:lumMod val="50000"/>
                        <a:alpha val="1000"/>
                      </a:schemeClr>
                    </a:solidFill>
                  </a:tcPr>
                </a:tc>
                <a:tc>
                  <a:txBody>
                    <a:bodyPr/>
                    <a:lstStyle/>
                    <a:p>
                      <a:pPr marL="72000" algn="l" fontAlgn="ctr"/>
                      <a:r>
                        <a:rPr lang="ru-RU" sz="800" b="0" i="0" u="none" strike="noStrike" dirty="0" err="1">
                          <a:solidFill>
                            <a:srgbClr val="000000"/>
                          </a:solidFill>
                          <a:effectLst/>
                          <a:latin typeface="Arial Narrow" panose="020B0606020202030204" pitchFamily="34" charset="0"/>
                        </a:rPr>
                        <a:t>Күзетшілер</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инкассаторлар</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және</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тектес</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қызметтер</a:t>
                      </a:r>
                      <a:endParaRPr lang="ru-RU" sz="800" b="0" i="0" u="none" strike="noStrike" dirty="0">
                        <a:solidFill>
                          <a:srgbClr val="000000"/>
                        </a:solidFill>
                        <a:effectLst/>
                        <a:latin typeface="Arial Narrow" panose="020B0606020202030204" pitchFamily="34" charset="0"/>
                      </a:endParaRPr>
                    </a:p>
                  </a:txBody>
                  <a:tcPr marL="9525" marR="9525" marT="9525" marB="0" anchor="ctr">
                    <a:lnR w="12700" cap="flat" cmpd="sng" algn="ctr">
                      <a:solidFill>
                        <a:schemeClr val="tx1"/>
                      </a:solidFill>
                      <a:prstDash val="solid"/>
                      <a:round/>
                      <a:headEnd type="none" w="med" len="med"/>
                      <a:tailEnd type="none" w="med" len="med"/>
                    </a:ln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2 753</a:t>
                      </a:r>
                    </a:p>
                  </a:txBody>
                  <a:tcPr marL="9525" marR="9525" marT="9525" marB="0" anchor="ctr">
                    <a:lnL w="12700" cap="flat" cmpd="sng" algn="ctr">
                      <a:solidFill>
                        <a:schemeClr val="tx1"/>
                      </a:solidFill>
                      <a:prstDash val="solid"/>
                      <a:round/>
                      <a:headEnd type="none" w="med" len="med"/>
                      <a:tailEnd type="none" w="med" len="med"/>
                    </a:lnL>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291</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621</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890</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951</a:t>
                      </a:r>
                    </a:p>
                  </a:txBody>
                  <a:tcPr marL="9525" marR="9525" marT="9525" marB="0" anchor="ctr">
                    <a:lnR w="12700" cap="flat" cmpd="sng" algn="ctr">
                      <a:solidFill>
                        <a:schemeClr val="tx1"/>
                      </a:solidFill>
                      <a:prstDash val="solid"/>
                      <a:round/>
                      <a:headEnd type="none" w="med" len="med"/>
                      <a:tailEnd type="none" w="med" len="med"/>
                    </a:ln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3 065</a:t>
                      </a:r>
                    </a:p>
                  </a:txBody>
                  <a:tcPr marL="9525" marR="9525" marT="9525" marB="0" anchor="ctr">
                    <a:lnL w="12700" cap="flat" cmpd="sng" algn="ctr">
                      <a:solidFill>
                        <a:schemeClr val="tx1"/>
                      </a:solidFill>
                      <a:prstDash val="solid"/>
                      <a:round/>
                      <a:headEnd type="none" w="med" len="med"/>
                      <a:tailEnd type="none" w="med" len="med"/>
                    </a:lnL>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286</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768</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707</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1 304</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4,6%</a:t>
                      </a:r>
                    </a:p>
                  </a:txBody>
                  <a:tcPr marL="9525" marR="9525" marT="9525" marB="0" anchor="ctr">
                    <a:solidFill>
                      <a:schemeClr val="accent6">
                        <a:lumMod val="50000"/>
                        <a:alpha val="1000"/>
                      </a:schemeClr>
                    </a:solidFill>
                  </a:tcPr>
                </a:tc>
                <a:extLst>
                  <a:ext uri="{0D108BD9-81ED-4DB2-BD59-A6C34878D82A}">
                    <a16:rowId xmlns:a16="http://schemas.microsoft.com/office/drawing/2014/main" val="496541397"/>
                  </a:ext>
                </a:extLst>
              </a:tr>
              <a:tr h="144837">
                <a:tc>
                  <a:txBody>
                    <a:bodyPr/>
                    <a:lstStyle/>
                    <a:p>
                      <a:pPr algn="ctr" fontAlgn="b"/>
                      <a:r>
                        <a:rPr lang="ru-RU" sz="800" u="none" strike="noStrike" dirty="0">
                          <a:solidFill>
                            <a:srgbClr val="007F76"/>
                          </a:solidFill>
                          <a:effectLst/>
                          <a:latin typeface="Arial Narrow" panose="020B0606020202030204" pitchFamily="34" charset="0"/>
                        </a:rPr>
                        <a:t>4</a:t>
                      </a:r>
                      <a:endParaRPr lang="en-US" sz="800" b="0" i="0" u="none" strike="noStrike" dirty="0">
                        <a:solidFill>
                          <a:srgbClr val="007F76"/>
                        </a:solidFill>
                        <a:effectLst/>
                        <a:latin typeface="Arial Narrow" panose="020B0606020202030204" pitchFamily="34" charset="0"/>
                      </a:endParaRPr>
                    </a:p>
                  </a:txBody>
                  <a:tcPr marL="9525" marR="9525" marT="0" marB="0" anchor="ctr">
                    <a:solidFill>
                      <a:srgbClr val="007F76">
                        <a:alpha val="20000"/>
                      </a:srgbClr>
                    </a:solidFill>
                  </a:tcPr>
                </a:tc>
                <a:tc>
                  <a:txBody>
                    <a:bodyPr/>
                    <a:lstStyle/>
                    <a:p>
                      <a:pPr algn="ctr" fontAlgn="ctr"/>
                      <a:r>
                        <a:rPr lang="ru-RU" sz="800" b="0" i="0" u="none" strike="noStrike">
                          <a:solidFill>
                            <a:srgbClr val="000000"/>
                          </a:solidFill>
                          <a:effectLst/>
                          <a:latin typeface="Arial Narrow" panose="020B0606020202030204" pitchFamily="34" charset="0"/>
                        </a:rPr>
                        <a:t>9116-0</a:t>
                      </a:r>
                    </a:p>
                  </a:txBody>
                  <a:tcPr marL="9525" marR="9525" marT="9525" marB="0" anchor="ctr">
                    <a:solidFill>
                      <a:srgbClr val="007F76">
                        <a:alpha val="20000"/>
                      </a:srgbClr>
                    </a:solidFill>
                  </a:tcPr>
                </a:tc>
                <a:tc>
                  <a:txBody>
                    <a:bodyPr/>
                    <a:lstStyle/>
                    <a:p>
                      <a:pPr marL="72000" algn="l" fontAlgn="ctr"/>
                      <a:r>
                        <a:rPr lang="ru-RU" sz="800" b="0" i="0" u="none" strike="noStrike" dirty="0">
                          <a:solidFill>
                            <a:srgbClr val="000000"/>
                          </a:solidFill>
                          <a:effectLst/>
                          <a:latin typeface="Arial Narrow" panose="020B0606020202030204" pitchFamily="34" charset="0"/>
                        </a:rPr>
                        <a:t>Аула </a:t>
                      </a:r>
                      <a:r>
                        <a:rPr lang="ru-RU" sz="800" b="0" i="0" u="none" strike="noStrike" dirty="0" err="1">
                          <a:solidFill>
                            <a:srgbClr val="000000"/>
                          </a:solidFill>
                          <a:effectLst/>
                          <a:latin typeface="Arial Narrow" panose="020B0606020202030204" pitchFamily="34" charset="0"/>
                        </a:rPr>
                        <a:t>сыпырушылар</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және</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ашық</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аумақтарды</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тазалаушылар</a:t>
                      </a:r>
                      <a:endParaRPr lang="ru-RU" sz="800" b="0" i="0" u="none" strike="noStrike" dirty="0">
                        <a:solidFill>
                          <a:srgbClr val="000000"/>
                        </a:solidFill>
                        <a:effectLst/>
                        <a:latin typeface="Arial Narrow" panose="020B0606020202030204" pitchFamily="34" charset="0"/>
                      </a:endParaRPr>
                    </a:p>
                  </a:txBody>
                  <a:tcPr marL="9525" marR="9525" marT="9525" marB="0" anchor="ctr">
                    <a:lnR w="12700" cap="flat" cmpd="sng" algn="ctr">
                      <a:solidFill>
                        <a:schemeClr val="tx1"/>
                      </a:solidFill>
                      <a:prstDash val="solid"/>
                      <a:round/>
                      <a:headEnd type="none" w="med" len="med"/>
                      <a:tailEnd type="none" w="med" len="med"/>
                    </a:lnR>
                    <a:solidFill>
                      <a:srgbClr val="007F76">
                        <a:alpha val="20000"/>
                      </a:srgbClr>
                    </a:solidFill>
                  </a:tcPr>
                </a:tc>
                <a:tc>
                  <a:txBody>
                    <a:bodyPr/>
                    <a:lstStyle/>
                    <a:p>
                      <a:pPr algn="ctr" fontAlgn="ctr"/>
                      <a:r>
                        <a:rPr lang="ru-RU" sz="800" b="0" i="0" u="none" strike="noStrike">
                          <a:solidFill>
                            <a:srgbClr val="000000"/>
                          </a:solidFill>
                          <a:effectLst/>
                          <a:latin typeface="Arial Narrow" panose="020B0606020202030204" pitchFamily="34" charset="0"/>
                        </a:rPr>
                        <a:t>1 766</a:t>
                      </a:r>
                    </a:p>
                  </a:txBody>
                  <a:tcPr marL="9525" marR="9525" marT="9525" marB="0" anchor="ctr">
                    <a:lnL w="12700" cap="flat" cmpd="sng" algn="ctr">
                      <a:solidFill>
                        <a:schemeClr val="tx1"/>
                      </a:solidFill>
                      <a:prstDash val="solid"/>
                      <a:round/>
                      <a:headEnd type="none" w="med" len="med"/>
                      <a:tailEnd type="none" w="med" len="med"/>
                    </a:lnL>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209</a:t>
                      </a:r>
                    </a:p>
                  </a:txBody>
                  <a:tcPr marL="9525" marR="9525" marT="9525" marB="0" anchor="c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538</a:t>
                      </a:r>
                    </a:p>
                  </a:txBody>
                  <a:tcPr marL="9525" marR="9525" marT="9525" marB="0" anchor="c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389</a:t>
                      </a:r>
                    </a:p>
                  </a:txBody>
                  <a:tcPr marL="9525" marR="9525" marT="9525" marB="0" anchor="c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630</a:t>
                      </a:r>
                    </a:p>
                  </a:txBody>
                  <a:tcPr marL="9525" marR="9525" marT="9525" marB="0" anchor="ctr">
                    <a:lnR w="12700" cap="flat" cmpd="sng" algn="ctr">
                      <a:solidFill>
                        <a:schemeClr val="tx1"/>
                      </a:solidFill>
                      <a:prstDash val="solid"/>
                      <a:round/>
                      <a:headEnd type="none" w="med" len="med"/>
                      <a:tailEnd type="none" w="med" len="med"/>
                    </a:ln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1 990</a:t>
                      </a:r>
                    </a:p>
                  </a:txBody>
                  <a:tcPr marL="9525" marR="9525" marT="9525" marB="0" anchor="ctr">
                    <a:lnL w="12700" cap="flat" cmpd="sng" algn="ctr">
                      <a:solidFill>
                        <a:schemeClr val="tx1"/>
                      </a:solidFill>
                      <a:prstDash val="solid"/>
                      <a:round/>
                      <a:headEnd type="none" w="med" len="med"/>
                      <a:tailEnd type="none" w="med" len="med"/>
                    </a:lnL>
                    <a:solidFill>
                      <a:srgbClr val="007F76">
                        <a:alpha val="20000"/>
                      </a:srgbClr>
                    </a:solidFill>
                  </a:tcPr>
                </a:tc>
                <a:tc>
                  <a:txBody>
                    <a:bodyPr/>
                    <a:lstStyle/>
                    <a:p>
                      <a:pPr algn="ctr" fontAlgn="ctr"/>
                      <a:r>
                        <a:rPr lang="ru-RU" sz="800" b="0" i="0" u="none" strike="noStrike">
                          <a:solidFill>
                            <a:srgbClr val="000000"/>
                          </a:solidFill>
                          <a:effectLst/>
                          <a:latin typeface="Arial Narrow" panose="020B0606020202030204" pitchFamily="34" charset="0"/>
                        </a:rPr>
                        <a:t>313</a:t>
                      </a:r>
                    </a:p>
                  </a:txBody>
                  <a:tcPr marL="9525" marR="9525" marT="9525" marB="0" anchor="c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499</a:t>
                      </a:r>
                    </a:p>
                  </a:txBody>
                  <a:tcPr marL="9525" marR="9525" marT="9525" marB="0" anchor="ctr">
                    <a:solidFill>
                      <a:srgbClr val="007F76">
                        <a:alpha val="20000"/>
                      </a:srgbClr>
                    </a:solidFill>
                  </a:tcPr>
                </a:tc>
                <a:tc>
                  <a:txBody>
                    <a:bodyPr/>
                    <a:lstStyle/>
                    <a:p>
                      <a:pPr algn="ctr" fontAlgn="ctr"/>
                      <a:r>
                        <a:rPr lang="ru-RU" sz="800" b="0" i="0" u="none" strike="noStrike">
                          <a:solidFill>
                            <a:srgbClr val="000000"/>
                          </a:solidFill>
                          <a:effectLst/>
                          <a:latin typeface="Arial Narrow" panose="020B0606020202030204" pitchFamily="34" charset="0"/>
                        </a:rPr>
                        <a:t>708</a:t>
                      </a:r>
                    </a:p>
                  </a:txBody>
                  <a:tcPr marL="9525" marR="9525" marT="9525" marB="0" anchor="ctr">
                    <a:solidFill>
                      <a:srgbClr val="007F76">
                        <a:alpha val="20000"/>
                      </a:srgbClr>
                    </a:solidFill>
                  </a:tcPr>
                </a:tc>
                <a:tc>
                  <a:txBody>
                    <a:bodyPr/>
                    <a:lstStyle/>
                    <a:p>
                      <a:pPr algn="ctr" fontAlgn="ctr"/>
                      <a:r>
                        <a:rPr lang="ru-RU" sz="800" b="0" i="0" u="none" strike="noStrike">
                          <a:solidFill>
                            <a:srgbClr val="000000"/>
                          </a:solidFill>
                          <a:effectLst/>
                          <a:latin typeface="Arial Narrow" panose="020B0606020202030204" pitchFamily="34" charset="0"/>
                        </a:rPr>
                        <a:t>470</a:t>
                      </a:r>
                    </a:p>
                  </a:txBody>
                  <a:tcPr marL="9525" marR="9525" marT="9525" marB="0" anchor="ctr">
                    <a:solidFill>
                      <a:srgbClr val="007F76">
                        <a:alpha val="20000"/>
                      </a:srgbClr>
                    </a:solidFill>
                  </a:tcPr>
                </a:tc>
                <a:tc>
                  <a:txBody>
                    <a:bodyPr/>
                    <a:lstStyle/>
                    <a:p>
                      <a:pPr algn="ctr" fontAlgn="ctr"/>
                      <a:r>
                        <a:rPr lang="ru-RU" sz="800" b="0" i="0" u="none" strike="noStrike">
                          <a:solidFill>
                            <a:srgbClr val="000000"/>
                          </a:solidFill>
                          <a:effectLst/>
                          <a:latin typeface="Arial Narrow" panose="020B0606020202030204" pitchFamily="34" charset="0"/>
                        </a:rPr>
                        <a:t>3,0%</a:t>
                      </a:r>
                    </a:p>
                  </a:txBody>
                  <a:tcPr marL="9525" marR="9525" marT="9525" marB="0" anchor="ctr">
                    <a:solidFill>
                      <a:srgbClr val="007F76">
                        <a:alpha val="20000"/>
                      </a:srgbClr>
                    </a:solidFill>
                  </a:tcPr>
                </a:tc>
                <a:extLst>
                  <a:ext uri="{0D108BD9-81ED-4DB2-BD59-A6C34878D82A}">
                    <a16:rowId xmlns:a16="http://schemas.microsoft.com/office/drawing/2014/main" val="4195104307"/>
                  </a:ext>
                </a:extLst>
              </a:tr>
              <a:tr h="144837">
                <a:tc>
                  <a:txBody>
                    <a:bodyPr/>
                    <a:lstStyle/>
                    <a:p>
                      <a:pPr algn="ctr" fontAlgn="b"/>
                      <a:r>
                        <a:rPr lang="ru-RU" sz="800" u="none" strike="noStrike" dirty="0">
                          <a:solidFill>
                            <a:srgbClr val="007F76"/>
                          </a:solidFill>
                          <a:effectLst/>
                          <a:latin typeface="Arial Narrow" panose="020B0606020202030204" pitchFamily="34" charset="0"/>
                        </a:rPr>
                        <a:t>5</a:t>
                      </a:r>
                      <a:endParaRPr lang="en-US" sz="800" b="0" i="0" u="none" strike="noStrike" dirty="0">
                        <a:solidFill>
                          <a:srgbClr val="007F76"/>
                        </a:solidFill>
                        <a:effectLst/>
                        <a:latin typeface="Arial Narrow" panose="020B0606020202030204" pitchFamily="34" charset="0"/>
                      </a:endParaRPr>
                    </a:p>
                  </a:txBody>
                  <a:tcPr marL="9525" marR="9525" marT="0"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8322-2</a:t>
                      </a:r>
                    </a:p>
                  </a:txBody>
                  <a:tcPr marL="9525" marR="9525" marT="9525" marB="0" anchor="ctr">
                    <a:solidFill>
                      <a:schemeClr val="accent6">
                        <a:lumMod val="50000"/>
                        <a:alpha val="1000"/>
                      </a:schemeClr>
                    </a:solidFill>
                  </a:tcPr>
                </a:tc>
                <a:tc>
                  <a:txBody>
                    <a:bodyPr/>
                    <a:lstStyle/>
                    <a:p>
                      <a:pPr marL="72000" algn="l" fontAlgn="ctr"/>
                      <a:r>
                        <a:rPr lang="ru-RU" sz="800" b="0" i="0" u="none" strike="noStrike" dirty="0">
                          <a:solidFill>
                            <a:srgbClr val="000000"/>
                          </a:solidFill>
                          <a:effectLst/>
                          <a:latin typeface="Arial Narrow" panose="020B0606020202030204" pitchFamily="34" charset="0"/>
                        </a:rPr>
                        <a:t>Жеке </a:t>
                      </a:r>
                      <a:r>
                        <a:rPr lang="ru-RU" sz="800" b="0" i="0" u="none" strike="noStrike" dirty="0" err="1">
                          <a:solidFill>
                            <a:srgbClr val="000000"/>
                          </a:solidFill>
                          <a:effectLst/>
                          <a:latin typeface="Arial Narrow" panose="020B0606020202030204" pitchFamily="34" charset="0"/>
                        </a:rPr>
                        <a:t>жүргізушілер</a:t>
                      </a:r>
                      <a:r>
                        <a:rPr lang="ru-RU" sz="800" b="0" i="0" u="none" strike="noStrike" dirty="0">
                          <a:solidFill>
                            <a:srgbClr val="000000"/>
                          </a:solidFill>
                          <a:effectLst/>
                          <a:latin typeface="Arial Narrow" panose="020B0606020202030204" pitchFamily="34" charset="0"/>
                        </a:rPr>
                        <a:t> мен </a:t>
                      </a:r>
                      <a:r>
                        <a:rPr lang="ru-RU" sz="800" b="0" i="0" u="none" strike="noStrike" dirty="0" err="1">
                          <a:solidFill>
                            <a:srgbClr val="000000"/>
                          </a:solidFill>
                          <a:effectLst/>
                          <a:latin typeface="Arial Narrow" panose="020B0606020202030204" pitchFamily="34" charset="0"/>
                        </a:rPr>
                        <a:t>шопырлар</a:t>
                      </a:r>
                      <a:endParaRPr lang="ru-RU" sz="800" b="0" i="0" u="none" strike="noStrike" dirty="0">
                        <a:solidFill>
                          <a:srgbClr val="000000"/>
                        </a:solidFill>
                        <a:effectLst/>
                        <a:latin typeface="Arial Narrow" panose="020B0606020202030204" pitchFamily="34" charset="0"/>
                      </a:endParaRPr>
                    </a:p>
                  </a:txBody>
                  <a:tcPr marL="9525" marR="9525" marT="9525" marB="0" anchor="ctr">
                    <a:lnR w="12700" cap="flat" cmpd="sng" algn="ctr">
                      <a:solidFill>
                        <a:schemeClr val="tx1"/>
                      </a:solidFill>
                      <a:prstDash val="solid"/>
                      <a:round/>
                      <a:headEnd type="none" w="med" len="med"/>
                      <a:tailEnd type="none" w="med" len="med"/>
                    </a:ln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983</a:t>
                      </a:r>
                    </a:p>
                  </a:txBody>
                  <a:tcPr marL="9525" marR="9525" marT="9525" marB="0" anchor="ctr">
                    <a:lnL w="12700" cap="flat" cmpd="sng" algn="ctr">
                      <a:solidFill>
                        <a:schemeClr val="tx1"/>
                      </a:solidFill>
                      <a:prstDash val="solid"/>
                      <a:round/>
                      <a:headEnd type="none" w="med" len="med"/>
                      <a:tailEnd type="none" w="med" len="med"/>
                    </a:lnL>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185</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275</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265</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258</a:t>
                      </a:r>
                    </a:p>
                  </a:txBody>
                  <a:tcPr marL="9525" marR="9525" marT="9525" marB="0" anchor="ctr">
                    <a:lnR w="12700" cap="flat" cmpd="sng" algn="ctr">
                      <a:solidFill>
                        <a:schemeClr val="tx1"/>
                      </a:solidFill>
                      <a:prstDash val="solid"/>
                      <a:round/>
                      <a:headEnd type="none" w="med" len="med"/>
                      <a:tailEnd type="none" w="med" len="med"/>
                    </a:ln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1 141</a:t>
                      </a:r>
                    </a:p>
                  </a:txBody>
                  <a:tcPr marL="9525" marR="9525" marT="9525" marB="0" anchor="ctr">
                    <a:lnL w="12700" cap="flat" cmpd="sng" algn="ctr">
                      <a:solidFill>
                        <a:schemeClr val="tx1"/>
                      </a:solidFill>
                      <a:prstDash val="solid"/>
                      <a:round/>
                      <a:headEnd type="none" w="med" len="med"/>
                      <a:tailEnd type="none" w="med" len="med"/>
                    </a:lnL>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240</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259</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350</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292</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1,7%</a:t>
                      </a:r>
                    </a:p>
                  </a:txBody>
                  <a:tcPr marL="9525" marR="9525" marT="9525" marB="0" anchor="ctr">
                    <a:solidFill>
                      <a:schemeClr val="accent6">
                        <a:lumMod val="50000"/>
                        <a:alpha val="1000"/>
                      </a:schemeClr>
                    </a:solidFill>
                  </a:tcPr>
                </a:tc>
                <a:extLst>
                  <a:ext uri="{0D108BD9-81ED-4DB2-BD59-A6C34878D82A}">
                    <a16:rowId xmlns:a16="http://schemas.microsoft.com/office/drawing/2014/main" val="2161733166"/>
                  </a:ext>
                </a:extLst>
              </a:tr>
              <a:tr h="144837">
                <a:tc>
                  <a:txBody>
                    <a:bodyPr/>
                    <a:lstStyle/>
                    <a:p>
                      <a:pPr algn="ctr" fontAlgn="b"/>
                      <a:r>
                        <a:rPr lang="ru-RU" sz="800" u="none" strike="noStrike" dirty="0">
                          <a:solidFill>
                            <a:srgbClr val="007F76"/>
                          </a:solidFill>
                          <a:effectLst/>
                          <a:latin typeface="Arial Narrow" panose="020B0606020202030204" pitchFamily="34" charset="0"/>
                        </a:rPr>
                        <a:t>6</a:t>
                      </a:r>
                      <a:endParaRPr lang="en-US" sz="800" b="0" i="0" u="none" strike="noStrike" dirty="0">
                        <a:solidFill>
                          <a:srgbClr val="007F76"/>
                        </a:solidFill>
                        <a:effectLst/>
                        <a:latin typeface="Arial Narrow" panose="020B0606020202030204" pitchFamily="34" charset="0"/>
                      </a:endParaRPr>
                    </a:p>
                  </a:txBody>
                  <a:tcPr marL="9525" marR="9525" marT="0" marB="0" anchor="ctr">
                    <a:solidFill>
                      <a:srgbClr val="007F76">
                        <a:alpha val="20000"/>
                      </a:srgbClr>
                    </a:solidFill>
                  </a:tcPr>
                </a:tc>
                <a:tc>
                  <a:txBody>
                    <a:bodyPr/>
                    <a:lstStyle/>
                    <a:p>
                      <a:pPr algn="ctr" fontAlgn="ctr"/>
                      <a:r>
                        <a:rPr lang="ru-RU" sz="800" b="0" i="0" u="none" strike="noStrike">
                          <a:solidFill>
                            <a:srgbClr val="000000"/>
                          </a:solidFill>
                          <a:effectLst/>
                          <a:latin typeface="Arial Narrow" panose="020B0606020202030204" pitchFamily="34" charset="0"/>
                        </a:rPr>
                        <a:t>2362-0</a:t>
                      </a:r>
                    </a:p>
                  </a:txBody>
                  <a:tcPr marL="9525" marR="9525" marT="9525" marB="0" anchor="ctr">
                    <a:solidFill>
                      <a:srgbClr val="007F76">
                        <a:alpha val="20000"/>
                      </a:srgbClr>
                    </a:solidFill>
                  </a:tcPr>
                </a:tc>
                <a:tc>
                  <a:txBody>
                    <a:bodyPr/>
                    <a:lstStyle/>
                    <a:p>
                      <a:pPr marL="72000" algn="l" fontAlgn="ctr"/>
                      <a:r>
                        <a:rPr lang="ru-RU" sz="800" b="0" i="0" u="none" strike="noStrike" dirty="0" err="1">
                          <a:solidFill>
                            <a:srgbClr val="000000"/>
                          </a:solidFill>
                          <a:effectLst/>
                          <a:latin typeface="Arial Narrow" panose="020B0606020202030204" pitchFamily="34" charset="0"/>
                        </a:rPr>
                        <a:t>Мектепке</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дейінгі</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білім</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берудегі</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тәрбиешілер</a:t>
                      </a:r>
                      <a:endParaRPr lang="ru-RU" sz="800" b="0" i="0" u="none" strike="noStrike" dirty="0">
                        <a:solidFill>
                          <a:srgbClr val="000000"/>
                        </a:solidFill>
                        <a:effectLst/>
                        <a:latin typeface="Arial Narrow" panose="020B0606020202030204" pitchFamily="34" charset="0"/>
                      </a:endParaRPr>
                    </a:p>
                  </a:txBody>
                  <a:tcPr marL="9525" marR="9525" marT="9525" marB="0" anchor="ctr">
                    <a:lnR w="12700" cap="flat" cmpd="sng" algn="ctr">
                      <a:solidFill>
                        <a:schemeClr val="tx1"/>
                      </a:solidFill>
                      <a:prstDash val="solid"/>
                      <a:round/>
                      <a:headEnd type="none" w="med" len="med"/>
                      <a:tailEnd type="none" w="med" len="med"/>
                    </a:lnR>
                    <a:solidFill>
                      <a:srgbClr val="007F76">
                        <a:alpha val="20000"/>
                      </a:srgbClr>
                    </a:solidFill>
                  </a:tcPr>
                </a:tc>
                <a:tc>
                  <a:txBody>
                    <a:bodyPr/>
                    <a:lstStyle/>
                    <a:p>
                      <a:pPr algn="ctr" fontAlgn="ctr"/>
                      <a:r>
                        <a:rPr lang="ru-RU" sz="800" b="0" i="0" u="none" strike="noStrike">
                          <a:solidFill>
                            <a:srgbClr val="000000"/>
                          </a:solidFill>
                          <a:effectLst/>
                          <a:latin typeface="Arial Narrow" panose="020B0606020202030204" pitchFamily="34" charset="0"/>
                        </a:rPr>
                        <a:t>1 072</a:t>
                      </a:r>
                    </a:p>
                  </a:txBody>
                  <a:tcPr marL="9525" marR="9525" marT="9525" marB="0" anchor="ctr">
                    <a:lnL w="12700" cap="flat" cmpd="sng" algn="ctr">
                      <a:solidFill>
                        <a:schemeClr val="tx1"/>
                      </a:solidFill>
                      <a:prstDash val="solid"/>
                      <a:round/>
                      <a:headEnd type="none" w="med" len="med"/>
                      <a:tailEnd type="none" w="med" len="med"/>
                    </a:lnL>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191</a:t>
                      </a:r>
                    </a:p>
                  </a:txBody>
                  <a:tcPr marL="9525" marR="9525" marT="9525" marB="0" anchor="c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234</a:t>
                      </a:r>
                    </a:p>
                  </a:txBody>
                  <a:tcPr marL="9525" marR="9525" marT="9525" marB="0" anchor="c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371</a:t>
                      </a:r>
                    </a:p>
                  </a:txBody>
                  <a:tcPr marL="9525" marR="9525" marT="9525" marB="0" anchor="c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276</a:t>
                      </a:r>
                    </a:p>
                  </a:txBody>
                  <a:tcPr marL="9525" marR="9525" marT="9525" marB="0" anchor="ctr">
                    <a:lnR w="12700" cap="flat" cmpd="sng" algn="ctr">
                      <a:solidFill>
                        <a:schemeClr val="tx1"/>
                      </a:solidFill>
                      <a:prstDash val="solid"/>
                      <a:round/>
                      <a:headEnd type="none" w="med" len="med"/>
                      <a:tailEnd type="none" w="med" len="med"/>
                    </a:ln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1 107</a:t>
                      </a:r>
                    </a:p>
                  </a:txBody>
                  <a:tcPr marL="9525" marR="9525" marT="9525" marB="0" anchor="ctr">
                    <a:lnL w="12700" cap="flat" cmpd="sng" algn="ctr">
                      <a:solidFill>
                        <a:schemeClr val="tx1"/>
                      </a:solidFill>
                      <a:prstDash val="solid"/>
                      <a:round/>
                      <a:headEnd type="none" w="med" len="med"/>
                      <a:tailEnd type="none" w="med" len="med"/>
                    </a:lnL>
                    <a:solidFill>
                      <a:srgbClr val="007F76">
                        <a:alpha val="20000"/>
                      </a:srgbClr>
                    </a:solidFill>
                  </a:tcPr>
                </a:tc>
                <a:tc>
                  <a:txBody>
                    <a:bodyPr/>
                    <a:lstStyle/>
                    <a:p>
                      <a:pPr algn="ctr" fontAlgn="ctr"/>
                      <a:r>
                        <a:rPr lang="ru-RU" sz="800" b="0" i="0" u="none" strike="noStrike">
                          <a:solidFill>
                            <a:srgbClr val="000000"/>
                          </a:solidFill>
                          <a:effectLst/>
                          <a:latin typeface="Arial Narrow" panose="020B0606020202030204" pitchFamily="34" charset="0"/>
                        </a:rPr>
                        <a:t>206</a:t>
                      </a:r>
                    </a:p>
                  </a:txBody>
                  <a:tcPr marL="9525" marR="9525" marT="9525" marB="0" anchor="c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279</a:t>
                      </a:r>
                    </a:p>
                  </a:txBody>
                  <a:tcPr marL="9525" marR="9525" marT="9525" marB="0" anchor="ctr">
                    <a:solidFill>
                      <a:srgbClr val="007F76">
                        <a:alpha val="20000"/>
                      </a:srgbClr>
                    </a:solidFill>
                  </a:tcPr>
                </a:tc>
                <a:tc>
                  <a:txBody>
                    <a:bodyPr/>
                    <a:lstStyle/>
                    <a:p>
                      <a:pPr algn="ctr" fontAlgn="ctr"/>
                      <a:r>
                        <a:rPr lang="ru-RU" sz="800" b="0" i="0" u="none" strike="noStrike">
                          <a:solidFill>
                            <a:srgbClr val="000000"/>
                          </a:solidFill>
                          <a:effectLst/>
                          <a:latin typeface="Arial Narrow" panose="020B0606020202030204" pitchFamily="34" charset="0"/>
                        </a:rPr>
                        <a:t>154</a:t>
                      </a:r>
                    </a:p>
                  </a:txBody>
                  <a:tcPr marL="9525" marR="9525" marT="9525" marB="0" anchor="ctr">
                    <a:solidFill>
                      <a:srgbClr val="007F76">
                        <a:alpha val="20000"/>
                      </a:srgbClr>
                    </a:solidFill>
                  </a:tcPr>
                </a:tc>
                <a:tc>
                  <a:txBody>
                    <a:bodyPr/>
                    <a:lstStyle/>
                    <a:p>
                      <a:pPr algn="ctr" fontAlgn="ctr"/>
                      <a:r>
                        <a:rPr lang="ru-RU" sz="800" b="0" i="0" u="none" strike="noStrike">
                          <a:solidFill>
                            <a:srgbClr val="000000"/>
                          </a:solidFill>
                          <a:effectLst/>
                          <a:latin typeface="Arial Narrow" panose="020B0606020202030204" pitchFamily="34" charset="0"/>
                        </a:rPr>
                        <a:t>468</a:t>
                      </a:r>
                    </a:p>
                  </a:txBody>
                  <a:tcPr marL="9525" marR="9525" marT="9525" marB="0" anchor="ctr">
                    <a:solidFill>
                      <a:srgbClr val="007F76">
                        <a:alpha val="20000"/>
                      </a:srgbClr>
                    </a:solidFill>
                  </a:tcPr>
                </a:tc>
                <a:tc>
                  <a:txBody>
                    <a:bodyPr/>
                    <a:lstStyle/>
                    <a:p>
                      <a:pPr algn="ctr" fontAlgn="ctr"/>
                      <a:r>
                        <a:rPr lang="ru-RU" sz="800" b="0" i="0" u="none" strike="noStrike">
                          <a:solidFill>
                            <a:srgbClr val="000000"/>
                          </a:solidFill>
                          <a:effectLst/>
                          <a:latin typeface="Arial Narrow" panose="020B0606020202030204" pitchFamily="34" charset="0"/>
                        </a:rPr>
                        <a:t>1,7%</a:t>
                      </a:r>
                    </a:p>
                  </a:txBody>
                  <a:tcPr marL="9525" marR="9525" marT="9525" marB="0" anchor="ctr">
                    <a:solidFill>
                      <a:srgbClr val="007F76">
                        <a:alpha val="20000"/>
                      </a:srgbClr>
                    </a:solidFill>
                  </a:tcPr>
                </a:tc>
                <a:extLst>
                  <a:ext uri="{0D108BD9-81ED-4DB2-BD59-A6C34878D82A}">
                    <a16:rowId xmlns:a16="http://schemas.microsoft.com/office/drawing/2014/main" val="1745570149"/>
                  </a:ext>
                </a:extLst>
              </a:tr>
              <a:tr h="144837">
                <a:tc>
                  <a:txBody>
                    <a:bodyPr/>
                    <a:lstStyle/>
                    <a:p>
                      <a:pPr algn="ctr" fontAlgn="b"/>
                      <a:r>
                        <a:rPr lang="ru-RU" sz="800" u="none" strike="noStrike" dirty="0">
                          <a:solidFill>
                            <a:srgbClr val="007F76"/>
                          </a:solidFill>
                          <a:effectLst/>
                          <a:latin typeface="Arial Narrow" panose="020B0606020202030204" pitchFamily="34" charset="0"/>
                        </a:rPr>
                        <a:t>7</a:t>
                      </a:r>
                      <a:endParaRPr lang="en-US" sz="800" b="0" i="0" u="none" strike="noStrike" dirty="0">
                        <a:solidFill>
                          <a:srgbClr val="007F76"/>
                        </a:solidFill>
                        <a:effectLst/>
                        <a:latin typeface="Arial Narrow" panose="020B0606020202030204" pitchFamily="34" charset="0"/>
                      </a:endParaRPr>
                    </a:p>
                  </a:txBody>
                  <a:tcPr marL="9525" marR="9525" marT="0"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2350-3</a:t>
                      </a:r>
                    </a:p>
                  </a:txBody>
                  <a:tcPr marL="9525" marR="9525" marT="9525" marB="0" anchor="ctr">
                    <a:solidFill>
                      <a:schemeClr val="accent6">
                        <a:lumMod val="50000"/>
                        <a:alpha val="1000"/>
                      </a:schemeClr>
                    </a:solidFill>
                  </a:tcPr>
                </a:tc>
                <a:tc>
                  <a:txBody>
                    <a:bodyPr/>
                    <a:lstStyle/>
                    <a:p>
                      <a:pPr marL="72000" algn="l" fontAlgn="ctr"/>
                      <a:r>
                        <a:rPr lang="ru-RU" sz="800" b="0" i="0" u="none" strike="noStrike" dirty="0" err="1">
                          <a:solidFill>
                            <a:srgbClr val="000000"/>
                          </a:solidFill>
                          <a:effectLst/>
                          <a:latin typeface="Arial Narrow" panose="020B0606020202030204" pitchFamily="34" charset="0"/>
                        </a:rPr>
                        <a:t>Қоғамдық</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ғылымдар</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бойынша</a:t>
                      </a:r>
                      <a:r>
                        <a:rPr lang="ru-RU" sz="800" b="0" i="0" u="none" strike="noStrike" dirty="0">
                          <a:solidFill>
                            <a:srgbClr val="000000"/>
                          </a:solidFill>
                          <a:effectLst/>
                          <a:latin typeface="Arial Narrow" panose="020B0606020202030204" pitchFamily="34" charset="0"/>
                        </a:rPr>
                        <a:t> орта </a:t>
                      </a:r>
                      <a:r>
                        <a:rPr lang="ru-RU" sz="800" b="0" i="0" u="none" strike="noStrike" dirty="0" err="1">
                          <a:solidFill>
                            <a:srgbClr val="000000"/>
                          </a:solidFill>
                          <a:effectLst/>
                          <a:latin typeface="Arial Narrow" panose="020B0606020202030204" pitchFamily="34" charset="0"/>
                        </a:rPr>
                        <a:t>мектеп</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мұғалімдері</a:t>
                      </a:r>
                      <a:endParaRPr lang="ru-RU" sz="800" b="0" i="0" u="none" strike="noStrike" dirty="0">
                        <a:solidFill>
                          <a:srgbClr val="000000"/>
                        </a:solidFill>
                        <a:effectLst/>
                        <a:latin typeface="Arial Narrow" panose="020B0606020202030204" pitchFamily="34" charset="0"/>
                      </a:endParaRPr>
                    </a:p>
                  </a:txBody>
                  <a:tcPr marL="9525" marR="9525" marT="9525" marB="0" anchor="ctr">
                    <a:lnR w="12700" cap="flat" cmpd="sng" algn="ctr">
                      <a:solidFill>
                        <a:schemeClr val="tx1"/>
                      </a:solidFill>
                      <a:prstDash val="solid"/>
                      <a:round/>
                      <a:headEnd type="none" w="med" len="med"/>
                      <a:tailEnd type="none" w="med" len="med"/>
                    </a:ln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1 047</a:t>
                      </a:r>
                    </a:p>
                  </a:txBody>
                  <a:tcPr marL="9525" marR="9525" marT="9525" marB="0" anchor="ctr">
                    <a:lnL w="12700" cap="flat" cmpd="sng" algn="ctr">
                      <a:solidFill>
                        <a:schemeClr val="tx1"/>
                      </a:solidFill>
                      <a:prstDash val="solid"/>
                      <a:round/>
                      <a:headEnd type="none" w="med" len="med"/>
                      <a:tailEnd type="none" w="med" len="med"/>
                    </a:lnL>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200</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84</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599</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164</a:t>
                      </a:r>
                    </a:p>
                  </a:txBody>
                  <a:tcPr marL="9525" marR="9525" marT="9525" marB="0" anchor="ctr">
                    <a:lnR w="12700" cap="flat" cmpd="sng" algn="ctr">
                      <a:solidFill>
                        <a:schemeClr val="tx1"/>
                      </a:solidFill>
                      <a:prstDash val="solid"/>
                      <a:round/>
                      <a:headEnd type="none" w="med" len="med"/>
                      <a:tailEnd type="none" w="med" len="med"/>
                    </a:ln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1 004</a:t>
                      </a:r>
                    </a:p>
                  </a:txBody>
                  <a:tcPr marL="9525" marR="9525" marT="9525" marB="0" anchor="ctr">
                    <a:lnL w="12700" cap="flat" cmpd="sng" algn="ctr">
                      <a:solidFill>
                        <a:schemeClr val="tx1"/>
                      </a:solidFill>
                      <a:prstDash val="solid"/>
                      <a:round/>
                      <a:headEnd type="none" w="med" len="med"/>
                      <a:tailEnd type="none" w="med" len="med"/>
                    </a:lnL>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205</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91</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31</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677</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1,5%</a:t>
                      </a:r>
                    </a:p>
                  </a:txBody>
                  <a:tcPr marL="9525" marR="9525" marT="9525" marB="0" anchor="ctr">
                    <a:solidFill>
                      <a:schemeClr val="accent6">
                        <a:lumMod val="50000"/>
                        <a:alpha val="1000"/>
                      </a:schemeClr>
                    </a:solidFill>
                  </a:tcPr>
                </a:tc>
                <a:extLst>
                  <a:ext uri="{0D108BD9-81ED-4DB2-BD59-A6C34878D82A}">
                    <a16:rowId xmlns:a16="http://schemas.microsoft.com/office/drawing/2014/main" val="4097615506"/>
                  </a:ext>
                </a:extLst>
              </a:tr>
              <a:tr h="144837">
                <a:tc>
                  <a:txBody>
                    <a:bodyPr/>
                    <a:lstStyle/>
                    <a:p>
                      <a:pPr algn="ctr" fontAlgn="b"/>
                      <a:r>
                        <a:rPr lang="ru-RU" sz="800" u="none" strike="noStrike" dirty="0">
                          <a:solidFill>
                            <a:srgbClr val="007F76"/>
                          </a:solidFill>
                          <a:effectLst/>
                          <a:latin typeface="Arial Narrow" panose="020B0606020202030204" pitchFamily="34" charset="0"/>
                        </a:rPr>
                        <a:t>8</a:t>
                      </a:r>
                      <a:endParaRPr lang="en-US" sz="800" b="0" i="0" u="none" strike="noStrike" dirty="0">
                        <a:solidFill>
                          <a:srgbClr val="007F76"/>
                        </a:solidFill>
                        <a:effectLst/>
                        <a:latin typeface="Arial Narrow" panose="020B0606020202030204" pitchFamily="34" charset="0"/>
                      </a:endParaRPr>
                    </a:p>
                  </a:txBody>
                  <a:tcPr marL="9525" marR="9525" marT="0" marB="0" anchor="ctr">
                    <a:solidFill>
                      <a:srgbClr val="007F76">
                        <a:alpha val="20000"/>
                      </a:srgbClr>
                    </a:solidFill>
                  </a:tcPr>
                </a:tc>
                <a:tc>
                  <a:txBody>
                    <a:bodyPr/>
                    <a:lstStyle/>
                    <a:p>
                      <a:pPr algn="ctr" fontAlgn="ctr"/>
                      <a:r>
                        <a:rPr lang="ru-RU" sz="800" b="0" i="0" u="none" strike="noStrike">
                          <a:solidFill>
                            <a:srgbClr val="000000"/>
                          </a:solidFill>
                          <a:effectLst/>
                          <a:latin typeface="Arial Narrow" panose="020B0606020202030204" pitchFamily="34" charset="0"/>
                        </a:rPr>
                        <a:t>3221-0</a:t>
                      </a:r>
                    </a:p>
                  </a:txBody>
                  <a:tcPr marL="9525" marR="9525" marT="9525" marB="0" anchor="ctr">
                    <a:solidFill>
                      <a:srgbClr val="007F76">
                        <a:alpha val="20000"/>
                      </a:srgbClr>
                    </a:solidFill>
                  </a:tcPr>
                </a:tc>
                <a:tc>
                  <a:txBody>
                    <a:bodyPr/>
                    <a:lstStyle/>
                    <a:p>
                      <a:pPr marL="72000" algn="l" fontAlgn="ctr"/>
                      <a:r>
                        <a:rPr lang="ru-RU" sz="800" b="0" i="0" u="none" strike="noStrike" dirty="0" err="1">
                          <a:solidFill>
                            <a:srgbClr val="000000"/>
                          </a:solidFill>
                          <a:effectLst/>
                          <a:latin typeface="Arial Narrow" panose="020B0606020202030204" pitchFamily="34" charset="0"/>
                        </a:rPr>
                        <a:t>Күтім</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жөніндегі</a:t>
                      </a:r>
                      <a:r>
                        <a:rPr lang="ru-RU" sz="800" b="0" i="0" u="none" strike="noStrike" dirty="0">
                          <a:solidFill>
                            <a:srgbClr val="000000"/>
                          </a:solidFill>
                          <a:effectLst/>
                          <a:latin typeface="Arial Narrow" panose="020B0606020202030204" pitchFamily="34" charset="0"/>
                        </a:rPr>
                        <a:t> орта </a:t>
                      </a:r>
                      <a:r>
                        <a:rPr lang="ru-RU" sz="800" b="0" i="0" u="none" strike="noStrike" dirty="0" err="1">
                          <a:solidFill>
                            <a:srgbClr val="000000"/>
                          </a:solidFill>
                          <a:effectLst/>
                          <a:latin typeface="Arial Narrow" panose="020B0606020202030204" pitchFamily="34" charset="0"/>
                        </a:rPr>
                        <a:t>медициналық</a:t>
                      </a:r>
                      <a:r>
                        <a:rPr lang="ru-RU" sz="800" b="0" i="0" u="none" strike="noStrike" dirty="0">
                          <a:solidFill>
                            <a:srgbClr val="000000"/>
                          </a:solidFill>
                          <a:effectLst/>
                          <a:latin typeface="Arial Narrow" panose="020B0606020202030204" pitchFamily="34" charset="0"/>
                        </a:rPr>
                        <a:t> персонал</a:t>
                      </a:r>
                    </a:p>
                  </a:txBody>
                  <a:tcPr marL="9525" marR="9525" marT="9525" marB="0" anchor="ctr">
                    <a:lnR w="12700" cap="flat" cmpd="sng" algn="ctr">
                      <a:solidFill>
                        <a:schemeClr val="tx1"/>
                      </a:solidFill>
                      <a:prstDash val="solid"/>
                      <a:round/>
                      <a:headEnd type="none" w="med" len="med"/>
                      <a:tailEnd type="none" w="med" len="med"/>
                    </a:lnR>
                    <a:solidFill>
                      <a:srgbClr val="007F76">
                        <a:alpha val="20000"/>
                      </a:srgbClr>
                    </a:solidFill>
                  </a:tcPr>
                </a:tc>
                <a:tc>
                  <a:txBody>
                    <a:bodyPr/>
                    <a:lstStyle/>
                    <a:p>
                      <a:pPr algn="ctr" fontAlgn="ctr"/>
                      <a:r>
                        <a:rPr lang="ru-RU" sz="800" b="0" i="0" u="none" strike="noStrike">
                          <a:solidFill>
                            <a:srgbClr val="000000"/>
                          </a:solidFill>
                          <a:effectLst/>
                          <a:latin typeface="Arial Narrow" panose="020B0606020202030204" pitchFamily="34" charset="0"/>
                        </a:rPr>
                        <a:t>826</a:t>
                      </a:r>
                    </a:p>
                  </a:txBody>
                  <a:tcPr marL="9525" marR="9525" marT="9525" marB="0" anchor="ctr">
                    <a:lnL w="12700" cap="flat" cmpd="sng" algn="ctr">
                      <a:solidFill>
                        <a:schemeClr val="tx1"/>
                      </a:solidFill>
                      <a:prstDash val="solid"/>
                      <a:round/>
                      <a:headEnd type="none" w="med" len="med"/>
                      <a:tailEnd type="none" w="med" len="med"/>
                    </a:lnL>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229</a:t>
                      </a:r>
                    </a:p>
                  </a:txBody>
                  <a:tcPr marL="9525" marR="9525" marT="9525" marB="0" anchor="c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182</a:t>
                      </a:r>
                    </a:p>
                  </a:txBody>
                  <a:tcPr marL="9525" marR="9525" marT="9525" marB="0" anchor="c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220</a:t>
                      </a:r>
                    </a:p>
                  </a:txBody>
                  <a:tcPr marL="9525" marR="9525" marT="9525" marB="0" anchor="c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195</a:t>
                      </a:r>
                    </a:p>
                  </a:txBody>
                  <a:tcPr marL="9525" marR="9525" marT="9525" marB="0" anchor="ctr">
                    <a:lnR w="12700" cap="flat" cmpd="sng" algn="ctr">
                      <a:solidFill>
                        <a:schemeClr val="tx1"/>
                      </a:solidFill>
                      <a:prstDash val="solid"/>
                      <a:round/>
                      <a:headEnd type="none" w="med" len="med"/>
                      <a:tailEnd type="none" w="med" len="med"/>
                    </a:ln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949</a:t>
                      </a:r>
                    </a:p>
                  </a:txBody>
                  <a:tcPr marL="9525" marR="9525" marT="9525" marB="0" anchor="ctr">
                    <a:lnL w="12700" cap="flat" cmpd="sng" algn="ctr">
                      <a:solidFill>
                        <a:schemeClr val="tx1"/>
                      </a:solidFill>
                      <a:prstDash val="solid"/>
                      <a:round/>
                      <a:headEnd type="none" w="med" len="med"/>
                      <a:tailEnd type="none" w="med" len="med"/>
                    </a:lnL>
                    <a:solidFill>
                      <a:srgbClr val="007F76">
                        <a:alpha val="20000"/>
                      </a:srgbClr>
                    </a:solidFill>
                  </a:tcPr>
                </a:tc>
                <a:tc>
                  <a:txBody>
                    <a:bodyPr/>
                    <a:lstStyle/>
                    <a:p>
                      <a:pPr algn="ctr" fontAlgn="ctr"/>
                      <a:r>
                        <a:rPr lang="ru-RU" sz="800" b="0" i="0" u="none" strike="noStrike">
                          <a:solidFill>
                            <a:srgbClr val="000000"/>
                          </a:solidFill>
                          <a:effectLst/>
                          <a:latin typeface="Arial Narrow" panose="020B0606020202030204" pitchFamily="34" charset="0"/>
                        </a:rPr>
                        <a:t>220</a:t>
                      </a:r>
                    </a:p>
                  </a:txBody>
                  <a:tcPr marL="9525" marR="9525" marT="9525" marB="0" anchor="c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247</a:t>
                      </a:r>
                    </a:p>
                  </a:txBody>
                  <a:tcPr marL="9525" marR="9525" marT="9525" marB="0" anchor="ctr">
                    <a:solidFill>
                      <a:srgbClr val="007F76">
                        <a:alpha val="20000"/>
                      </a:srgbClr>
                    </a:solidFill>
                  </a:tcPr>
                </a:tc>
                <a:tc>
                  <a:txBody>
                    <a:bodyPr/>
                    <a:lstStyle/>
                    <a:p>
                      <a:pPr algn="ctr" fontAlgn="ctr"/>
                      <a:r>
                        <a:rPr lang="ru-RU" sz="800" b="0" i="0" u="none" strike="noStrike">
                          <a:solidFill>
                            <a:srgbClr val="000000"/>
                          </a:solidFill>
                          <a:effectLst/>
                          <a:latin typeface="Arial Narrow" panose="020B0606020202030204" pitchFamily="34" charset="0"/>
                        </a:rPr>
                        <a:t>222</a:t>
                      </a:r>
                    </a:p>
                  </a:txBody>
                  <a:tcPr marL="9525" marR="9525" marT="9525" marB="0" anchor="ctr">
                    <a:solidFill>
                      <a:srgbClr val="007F76">
                        <a:alpha val="20000"/>
                      </a:srgbClr>
                    </a:solidFill>
                  </a:tcPr>
                </a:tc>
                <a:tc>
                  <a:txBody>
                    <a:bodyPr/>
                    <a:lstStyle/>
                    <a:p>
                      <a:pPr algn="ctr" fontAlgn="ctr"/>
                      <a:r>
                        <a:rPr lang="ru-RU" sz="800" b="0" i="0" u="none" strike="noStrike">
                          <a:solidFill>
                            <a:srgbClr val="000000"/>
                          </a:solidFill>
                          <a:effectLst/>
                          <a:latin typeface="Arial Narrow" panose="020B0606020202030204" pitchFamily="34" charset="0"/>
                        </a:rPr>
                        <a:t>260</a:t>
                      </a:r>
                    </a:p>
                  </a:txBody>
                  <a:tcPr marL="9525" marR="9525" marT="9525" marB="0" anchor="ctr">
                    <a:solidFill>
                      <a:srgbClr val="007F76">
                        <a:alpha val="20000"/>
                      </a:srgbClr>
                    </a:solidFill>
                  </a:tcPr>
                </a:tc>
                <a:tc>
                  <a:txBody>
                    <a:bodyPr/>
                    <a:lstStyle/>
                    <a:p>
                      <a:pPr algn="ctr" fontAlgn="ctr"/>
                      <a:r>
                        <a:rPr lang="ru-RU" sz="800" b="0" i="0" u="none" strike="noStrike">
                          <a:solidFill>
                            <a:srgbClr val="000000"/>
                          </a:solidFill>
                          <a:effectLst/>
                          <a:latin typeface="Arial Narrow" panose="020B0606020202030204" pitchFamily="34" charset="0"/>
                        </a:rPr>
                        <a:t>1,4%</a:t>
                      </a:r>
                    </a:p>
                  </a:txBody>
                  <a:tcPr marL="9525" marR="9525" marT="9525" marB="0" anchor="ctr">
                    <a:solidFill>
                      <a:srgbClr val="007F76">
                        <a:alpha val="20000"/>
                      </a:srgbClr>
                    </a:solidFill>
                  </a:tcPr>
                </a:tc>
                <a:extLst>
                  <a:ext uri="{0D108BD9-81ED-4DB2-BD59-A6C34878D82A}">
                    <a16:rowId xmlns:a16="http://schemas.microsoft.com/office/drawing/2014/main" val="2737083061"/>
                  </a:ext>
                </a:extLst>
              </a:tr>
              <a:tr h="144837">
                <a:tc>
                  <a:txBody>
                    <a:bodyPr/>
                    <a:lstStyle/>
                    <a:p>
                      <a:pPr algn="ctr" fontAlgn="b"/>
                      <a:r>
                        <a:rPr lang="ru-RU" sz="800" u="none" strike="noStrike" dirty="0">
                          <a:solidFill>
                            <a:srgbClr val="007F76"/>
                          </a:solidFill>
                          <a:effectLst/>
                          <a:latin typeface="Arial Narrow" panose="020B0606020202030204" pitchFamily="34" charset="0"/>
                        </a:rPr>
                        <a:t>9</a:t>
                      </a:r>
                      <a:endParaRPr lang="en-US" sz="800" b="0" i="0" u="none" strike="noStrike" dirty="0">
                        <a:solidFill>
                          <a:srgbClr val="007F76"/>
                        </a:solidFill>
                        <a:effectLst/>
                        <a:latin typeface="Arial Narrow" panose="020B0606020202030204" pitchFamily="34" charset="0"/>
                      </a:endParaRPr>
                    </a:p>
                  </a:txBody>
                  <a:tcPr marL="9525" marR="9525" marT="0"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7533-1</a:t>
                      </a:r>
                    </a:p>
                  </a:txBody>
                  <a:tcPr marL="9525" marR="9525" marT="9525" marB="0" anchor="ctr">
                    <a:solidFill>
                      <a:schemeClr val="accent6">
                        <a:lumMod val="50000"/>
                        <a:alpha val="1000"/>
                      </a:schemeClr>
                    </a:solidFill>
                  </a:tcPr>
                </a:tc>
                <a:tc>
                  <a:txBody>
                    <a:bodyPr/>
                    <a:lstStyle/>
                    <a:p>
                      <a:pPr marL="72000" algn="l" fontAlgn="ctr"/>
                      <a:r>
                        <a:rPr lang="ru-RU" sz="800" b="0" i="0" u="none" strike="noStrike" dirty="0" err="1">
                          <a:solidFill>
                            <a:srgbClr val="000000"/>
                          </a:solidFill>
                          <a:effectLst/>
                          <a:latin typeface="Arial Narrow" panose="020B0606020202030204" pitchFamily="34" charset="0"/>
                        </a:rPr>
                        <a:t>Тігіншілер</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және</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киім</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және</a:t>
                      </a:r>
                      <a:r>
                        <a:rPr lang="ru-RU" sz="800" b="0" i="0" u="none" strike="noStrike" dirty="0">
                          <a:solidFill>
                            <a:srgbClr val="000000"/>
                          </a:solidFill>
                          <a:effectLst/>
                          <a:latin typeface="Arial Narrow" panose="020B0606020202030204" pitchFamily="34" charset="0"/>
                        </a:rPr>
                        <a:t> мата </a:t>
                      </a:r>
                      <a:r>
                        <a:rPr lang="ru-RU" sz="800" b="0" i="0" u="none" strike="noStrike" dirty="0" err="1">
                          <a:solidFill>
                            <a:srgbClr val="000000"/>
                          </a:solidFill>
                          <a:effectLst/>
                          <a:latin typeface="Arial Narrow" panose="020B0606020202030204" pitchFamily="34" charset="0"/>
                        </a:rPr>
                        <a:t>реставраторлары</a:t>
                      </a:r>
                      <a:endParaRPr lang="ru-RU" sz="800" b="0" i="0" u="none" strike="noStrike" dirty="0">
                        <a:solidFill>
                          <a:srgbClr val="000000"/>
                        </a:solidFill>
                        <a:effectLst/>
                        <a:latin typeface="Arial Narrow" panose="020B0606020202030204" pitchFamily="34" charset="0"/>
                      </a:endParaRPr>
                    </a:p>
                  </a:txBody>
                  <a:tcPr marL="9525" marR="9525" marT="9525" marB="0" anchor="ctr">
                    <a:lnR w="12700" cap="flat" cmpd="sng" algn="ctr">
                      <a:solidFill>
                        <a:schemeClr val="tx1"/>
                      </a:solidFill>
                      <a:prstDash val="solid"/>
                      <a:round/>
                      <a:headEnd type="none" w="med" len="med"/>
                      <a:tailEnd type="none" w="med" len="med"/>
                    </a:ln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865</a:t>
                      </a:r>
                    </a:p>
                  </a:txBody>
                  <a:tcPr marL="9525" marR="9525" marT="9525" marB="0" anchor="ctr">
                    <a:lnL w="12700" cap="flat" cmpd="sng" algn="ctr">
                      <a:solidFill>
                        <a:schemeClr val="tx1"/>
                      </a:solidFill>
                      <a:prstDash val="solid"/>
                      <a:round/>
                      <a:headEnd type="none" w="med" len="med"/>
                      <a:tailEnd type="none" w="med" len="med"/>
                    </a:lnL>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22</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332</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290</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221</a:t>
                      </a:r>
                    </a:p>
                  </a:txBody>
                  <a:tcPr marL="9525" marR="9525" marT="9525" marB="0" anchor="ctr">
                    <a:lnR w="12700" cap="flat" cmpd="sng" algn="ctr">
                      <a:solidFill>
                        <a:schemeClr val="tx1"/>
                      </a:solidFill>
                      <a:prstDash val="solid"/>
                      <a:round/>
                      <a:headEnd type="none" w="med" len="med"/>
                      <a:tailEnd type="none" w="med" len="med"/>
                    </a:ln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908</a:t>
                      </a:r>
                    </a:p>
                  </a:txBody>
                  <a:tcPr marL="9525" marR="9525" marT="9525" marB="0" anchor="ctr">
                    <a:lnL w="12700" cap="flat" cmpd="sng" algn="ctr">
                      <a:solidFill>
                        <a:schemeClr val="tx1"/>
                      </a:solidFill>
                      <a:prstDash val="solid"/>
                      <a:round/>
                      <a:headEnd type="none" w="med" len="med"/>
                      <a:tailEnd type="none" w="med" len="med"/>
                    </a:lnL>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14</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272</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259</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363</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1,4%</a:t>
                      </a:r>
                    </a:p>
                  </a:txBody>
                  <a:tcPr marL="9525" marR="9525" marT="9525" marB="0" anchor="ctr">
                    <a:solidFill>
                      <a:schemeClr val="accent6">
                        <a:lumMod val="50000"/>
                        <a:alpha val="1000"/>
                      </a:schemeClr>
                    </a:solidFill>
                  </a:tcPr>
                </a:tc>
                <a:extLst>
                  <a:ext uri="{0D108BD9-81ED-4DB2-BD59-A6C34878D82A}">
                    <a16:rowId xmlns:a16="http://schemas.microsoft.com/office/drawing/2014/main" val="1465641651"/>
                  </a:ext>
                </a:extLst>
              </a:tr>
              <a:tr h="144837">
                <a:tc>
                  <a:txBody>
                    <a:bodyPr/>
                    <a:lstStyle/>
                    <a:p>
                      <a:pPr algn="ctr" fontAlgn="b"/>
                      <a:r>
                        <a:rPr lang="ru-RU" sz="800" b="0" i="0" u="none" strike="noStrike" dirty="0">
                          <a:solidFill>
                            <a:srgbClr val="007F76"/>
                          </a:solidFill>
                          <a:effectLst/>
                          <a:latin typeface="Arial Narrow" panose="020B0606020202030204" pitchFamily="34" charset="0"/>
                        </a:rPr>
                        <a:t>10</a:t>
                      </a:r>
                      <a:endParaRPr lang="en-US" sz="800" b="0" i="0" u="none" strike="noStrike" dirty="0">
                        <a:solidFill>
                          <a:srgbClr val="007F76"/>
                        </a:solidFill>
                        <a:effectLst/>
                        <a:latin typeface="Arial Narrow" panose="020B0606020202030204" pitchFamily="34" charset="0"/>
                      </a:endParaRPr>
                    </a:p>
                  </a:txBody>
                  <a:tcPr marL="9525" marR="9525" marT="0" marB="0" anchor="ctr">
                    <a:solidFill>
                      <a:srgbClr val="007F76">
                        <a:alpha val="20000"/>
                      </a:srgbClr>
                    </a:solidFill>
                  </a:tcPr>
                </a:tc>
                <a:tc>
                  <a:txBody>
                    <a:bodyPr/>
                    <a:lstStyle/>
                    <a:p>
                      <a:pPr algn="ctr" fontAlgn="ctr"/>
                      <a:r>
                        <a:rPr lang="ru-RU" sz="800" b="0" i="0" u="none" strike="noStrike">
                          <a:solidFill>
                            <a:srgbClr val="000000"/>
                          </a:solidFill>
                          <a:effectLst/>
                          <a:latin typeface="Arial Narrow" panose="020B0606020202030204" pitchFamily="34" charset="0"/>
                        </a:rPr>
                        <a:t>9113-0</a:t>
                      </a:r>
                    </a:p>
                  </a:txBody>
                  <a:tcPr marL="9525" marR="9525" marT="9525" marB="0" anchor="ctr">
                    <a:solidFill>
                      <a:srgbClr val="007F76">
                        <a:alpha val="20000"/>
                      </a:srgbClr>
                    </a:solidFill>
                  </a:tcPr>
                </a:tc>
                <a:tc>
                  <a:txBody>
                    <a:bodyPr/>
                    <a:lstStyle/>
                    <a:p>
                      <a:pPr marL="72000" algn="l" fontAlgn="ctr"/>
                      <a:r>
                        <a:rPr lang="ru-RU" sz="800" b="0" i="0" u="none" strike="noStrike" dirty="0" err="1">
                          <a:solidFill>
                            <a:srgbClr val="000000"/>
                          </a:solidFill>
                          <a:effectLst/>
                          <a:latin typeface="Arial Narrow" panose="020B0606020202030204" pitchFamily="34" charset="0"/>
                        </a:rPr>
                        <a:t>Офистердегі</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жинаушылар</a:t>
                      </a:r>
                      <a:endParaRPr lang="ru-RU" sz="800" b="0" i="0" u="none" strike="noStrike" dirty="0">
                        <a:solidFill>
                          <a:srgbClr val="000000"/>
                        </a:solidFill>
                        <a:effectLst/>
                        <a:latin typeface="Arial Narrow" panose="020B0606020202030204" pitchFamily="34" charset="0"/>
                      </a:endParaRPr>
                    </a:p>
                  </a:txBody>
                  <a:tcPr marL="9525" marR="9525" marT="9525" marB="0" anchor="ctr">
                    <a:lnR w="12700" cap="flat" cmpd="sng" algn="ctr">
                      <a:solidFill>
                        <a:schemeClr val="tx1"/>
                      </a:solidFill>
                      <a:prstDash val="solid"/>
                      <a:round/>
                      <a:headEnd type="none" w="med" len="med"/>
                      <a:tailEnd type="none" w="med" len="med"/>
                    </a:lnR>
                    <a:solidFill>
                      <a:srgbClr val="007F76">
                        <a:alpha val="20000"/>
                      </a:srgbClr>
                    </a:solidFill>
                  </a:tcPr>
                </a:tc>
                <a:tc>
                  <a:txBody>
                    <a:bodyPr/>
                    <a:lstStyle/>
                    <a:p>
                      <a:pPr algn="ctr" fontAlgn="ctr"/>
                      <a:r>
                        <a:rPr lang="ru-RU" sz="800" b="0" i="0" u="none" strike="noStrike">
                          <a:solidFill>
                            <a:srgbClr val="000000"/>
                          </a:solidFill>
                          <a:effectLst/>
                          <a:latin typeface="Arial Narrow" panose="020B0606020202030204" pitchFamily="34" charset="0"/>
                        </a:rPr>
                        <a:t>786</a:t>
                      </a:r>
                    </a:p>
                  </a:txBody>
                  <a:tcPr marL="9525" marR="9525" marT="9525" marB="0" anchor="ctr">
                    <a:lnL w="12700" cap="flat" cmpd="sng" algn="ctr">
                      <a:solidFill>
                        <a:schemeClr val="tx1"/>
                      </a:solidFill>
                      <a:prstDash val="solid"/>
                      <a:round/>
                      <a:headEnd type="none" w="med" len="med"/>
                      <a:tailEnd type="none" w="med" len="med"/>
                    </a:lnL>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136</a:t>
                      </a:r>
                    </a:p>
                  </a:txBody>
                  <a:tcPr marL="9525" marR="9525" marT="9525" marB="0" anchor="c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174</a:t>
                      </a:r>
                    </a:p>
                  </a:txBody>
                  <a:tcPr marL="9525" marR="9525" marT="9525" marB="0" anchor="c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242</a:t>
                      </a:r>
                    </a:p>
                  </a:txBody>
                  <a:tcPr marL="9525" marR="9525" marT="9525" marB="0" anchor="c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234</a:t>
                      </a:r>
                    </a:p>
                  </a:txBody>
                  <a:tcPr marL="9525" marR="9525" marT="9525" marB="0" anchor="ctr">
                    <a:lnR w="12700" cap="flat" cmpd="sng" algn="ctr">
                      <a:solidFill>
                        <a:schemeClr val="tx1"/>
                      </a:solidFill>
                      <a:prstDash val="solid"/>
                      <a:round/>
                      <a:headEnd type="none" w="med" len="med"/>
                      <a:tailEnd type="none" w="med" len="med"/>
                    </a:ln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877</a:t>
                      </a:r>
                    </a:p>
                  </a:txBody>
                  <a:tcPr marL="9525" marR="9525" marT="9525" marB="0" anchor="ctr">
                    <a:lnL w="12700" cap="flat" cmpd="sng" algn="ctr">
                      <a:solidFill>
                        <a:schemeClr val="tx1"/>
                      </a:solidFill>
                      <a:prstDash val="solid"/>
                      <a:round/>
                      <a:headEnd type="none" w="med" len="med"/>
                      <a:tailEnd type="none" w="med" len="med"/>
                    </a:lnL>
                    <a:solidFill>
                      <a:srgbClr val="007F76">
                        <a:alpha val="20000"/>
                      </a:srgbClr>
                    </a:solidFill>
                  </a:tcPr>
                </a:tc>
                <a:tc>
                  <a:txBody>
                    <a:bodyPr/>
                    <a:lstStyle/>
                    <a:p>
                      <a:pPr algn="ctr" fontAlgn="ctr"/>
                      <a:r>
                        <a:rPr lang="ru-RU" sz="800" b="0" i="0" u="none" strike="noStrike">
                          <a:solidFill>
                            <a:srgbClr val="000000"/>
                          </a:solidFill>
                          <a:effectLst/>
                          <a:latin typeface="Arial Narrow" panose="020B0606020202030204" pitchFamily="34" charset="0"/>
                        </a:rPr>
                        <a:t>223</a:t>
                      </a:r>
                    </a:p>
                  </a:txBody>
                  <a:tcPr marL="9525" marR="9525" marT="9525" marB="0" anchor="c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153</a:t>
                      </a:r>
                    </a:p>
                  </a:txBody>
                  <a:tcPr marL="9525" marR="9525" marT="9525" marB="0" anchor="ctr">
                    <a:solidFill>
                      <a:srgbClr val="007F76">
                        <a:alpha val="20000"/>
                      </a:srgbClr>
                    </a:solidFill>
                  </a:tcPr>
                </a:tc>
                <a:tc>
                  <a:txBody>
                    <a:bodyPr/>
                    <a:lstStyle/>
                    <a:p>
                      <a:pPr algn="ctr" fontAlgn="ctr"/>
                      <a:r>
                        <a:rPr lang="ru-RU" sz="800" b="0" i="0" u="none" strike="noStrike">
                          <a:solidFill>
                            <a:srgbClr val="000000"/>
                          </a:solidFill>
                          <a:effectLst/>
                          <a:latin typeface="Arial Narrow" panose="020B0606020202030204" pitchFamily="34" charset="0"/>
                        </a:rPr>
                        <a:t>186</a:t>
                      </a:r>
                    </a:p>
                  </a:txBody>
                  <a:tcPr marL="9525" marR="9525" marT="9525" marB="0" anchor="ctr">
                    <a:solidFill>
                      <a:srgbClr val="007F76">
                        <a:alpha val="20000"/>
                      </a:srgbClr>
                    </a:solidFill>
                  </a:tcPr>
                </a:tc>
                <a:tc>
                  <a:txBody>
                    <a:bodyPr/>
                    <a:lstStyle/>
                    <a:p>
                      <a:pPr algn="ctr" fontAlgn="ctr"/>
                      <a:r>
                        <a:rPr lang="ru-RU" sz="800" b="0" i="0" u="none" strike="noStrike">
                          <a:solidFill>
                            <a:srgbClr val="000000"/>
                          </a:solidFill>
                          <a:effectLst/>
                          <a:latin typeface="Arial Narrow" panose="020B0606020202030204" pitchFamily="34" charset="0"/>
                        </a:rPr>
                        <a:t>315</a:t>
                      </a:r>
                    </a:p>
                  </a:txBody>
                  <a:tcPr marL="9525" marR="9525" marT="9525" marB="0" anchor="ctr">
                    <a:solidFill>
                      <a:srgbClr val="007F76">
                        <a:alpha val="20000"/>
                      </a:srgbClr>
                    </a:solidFill>
                  </a:tcPr>
                </a:tc>
                <a:tc>
                  <a:txBody>
                    <a:bodyPr/>
                    <a:lstStyle/>
                    <a:p>
                      <a:pPr algn="ctr" fontAlgn="ctr"/>
                      <a:r>
                        <a:rPr lang="ru-RU" sz="800" b="0" i="0" u="none" strike="noStrike">
                          <a:solidFill>
                            <a:srgbClr val="000000"/>
                          </a:solidFill>
                          <a:effectLst/>
                          <a:latin typeface="Arial Narrow" panose="020B0606020202030204" pitchFamily="34" charset="0"/>
                        </a:rPr>
                        <a:t>1,3%</a:t>
                      </a:r>
                    </a:p>
                  </a:txBody>
                  <a:tcPr marL="9525" marR="9525" marT="9525" marB="0" anchor="ctr">
                    <a:solidFill>
                      <a:srgbClr val="007F76">
                        <a:alpha val="20000"/>
                      </a:srgbClr>
                    </a:solidFill>
                  </a:tcPr>
                </a:tc>
                <a:extLst>
                  <a:ext uri="{0D108BD9-81ED-4DB2-BD59-A6C34878D82A}">
                    <a16:rowId xmlns:a16="http://schemas.microsoft.com/office/drawing/2014/main" val="1743389312"/>
                  </a:ext>
                </a:extLst>
              </a:tr>
              <a:tr h="144837">
                <a:tc gridSpan="3">
                  <a:txBody>
                    <a:bodyPr/>
                    <a:lstStyle/>
                    <a:p>
                      <a:pPr algn="ctr" fontAlgn="b"/>
                      <a:r>
                        <a:rPr lang="ru-RU" sz="800" b="1" u="none" strike="noStrike" dirty="0">
                          <a:solidFill>
                            <a:srgbClr val="007F76"/>
                          </a:solidFill>
                          <a:effectLst/>
                          <a:latin typeface="Arial Narrow" panose="020B0606020202030204" pitchFamily="34" charset="0"/>
                        </a:rPr>
                        <a:t>ТОП-10 БОЙЫНША ЖИЫНЫ</a:t>
                      </a:r>
                      <a:endParaRPr lang="ru-RU" sz="800" b="1" i="0" u="none" strike="noStrike" cap="none" dirty="0">
                        <a:solidFill>
                          <a:srgbClr val="007F76"/>
                        </a:solidFill>
                        <a:effectLst/>
                        <a:latin typeface="Arial Narrow" panose="020B0606020202030204" pitchFamily="34" charset="0"/>
                        <a:ea typeface="+mn-ea"/>
                        <a:cs typeface="+mn-cs"/>
                        <a:sym typeface="Arial"/>
                      </a:endParaRPr>
                    </a:p>
                  </a:txBody>
                  <a:tcPr marL="9525" marR="9525" marT="0" marB="0" anchor="ctr">
                    <a:lnR w="12700" cap="flat" cmpd="sng" algn="ctr">
                      <a:solidFill>
                        <a:schemeClr val="tx1"/>
                      </a:solidFill>
                      <a:prstDash val="solid"/>
                      <a:round/>
                      <a:headEnd type="none" w="med" len="med"/>
                      <a:tailEnd type="none" w="med" len="med"/>
                    </a:lnR>
                    <a:lnB w="12700" cap="flat" cmpd="sng" algn="ctr">
                      <a:solidFill>
                        <a:schemeClr val="tx1"/>
                      </a:solidFill>
                      <a:prstDash val="solid"/>
                      <a:round/>
                      <a:headEnd type="none" w="med" len="med"/>
                      <a:tailEnd type="none" w="med" len="med"/>
                    </a:lnB>
                    <a:noFill/>
                  </a:tcPr>
                </a:tc>
                <a:tc hMerge="1">
                  <a:txBody>
                    <a:bodyPr/>
                    <a:lstStyle/>
                    <a:p>
                      <a:pPr algn="ctr" fontAlgn="b"/>
                      <a:r>
                        <a:rPr lang="ru-KZ" sz="800" b="0" i="0" u="none" strike="noStrike" cap="none" dirty="0">
                          <a:solidFill>
                            <a:srgbClr val="007F76"/>
                          </a:solidFill>
                          <a:effectLst/>
                          <a:latin typeface="Arial Narrow" panose="020B0606020202030204" pitchFamily="34" charset="0"/>
                          <a:ea typeface="+mn-ea"/>
                          <a:cs typeface="+mn-cs"/>
                          <a:sym typeface="Arial"/>
                        </a:rPr>
                        <a:t>9112-9</a:t>
                      </a:r>
                    </a:p>
                  </a:txBody>
                  <a:tcPr marL="9525" marR="9525" marT="0" marB="0" anchor="ctr">
                    <a:lnB w="12700" cap="flat" cmpd="sng" algn="ctr">
                      <a:solidFill>
                        <a:schemeClr val="tx1"/>
                      </a:solidFill>
                      <a:prstDash val="solid"/>
                      <a:round/>
                      <a:headEnd type="none" w="med" len="med"/>
                      <a:tailEnd type="none" w="med" len="med"/>
                    </a:lnB>
                    <a:noFill/>
                  </a:tcPr>
                </a:tc>
                <a:tc hMerge="1">
                  <a:txBody>
                    <a:bodyPr/>
                    <a:lstStyle/>
                    <a:p>
                      <a:pPr marL="72000" algn="l" fontAlgn="ctr"/>
                      <a:r>
                        <a:rPr lang="ru-RU" sz="800" b="0" i="0" u="none" strike="noStrike" cap="none" dirty="0">
                          <a:solidFill>
                            <a:srgbClr val="007F76"/>
                          </a:solidFill>
                          <a:effectLst/>
                          <a:latin typeface="Arial Narrow" panose="020B0606020202030204" pitchFamily="34" charset="0"/>
                          <a:ea typeface="+mn-ea"/>
                          <a:cs typeface="+mn-cs"/>
                          <a:sym typeface="Arial"/>
                        </a:rPr>
                        <a:t>Иные уборщики и прислуга в отелях и аналогичных учреждениях</a:t>
                      </a:r>
                    </a:p>
                  </a:txBody>
                  <a:tcPr marL="9525" marR="9525" marT="0" marB="0" anchor="ctr">
                    <a:lnR w="12700" cap="flat" cmpd="sng" algn="ctr">
                      <a:solidFill>
                        <a:schemeClr val="tx1"/>
                      </a:solidFill>
                      <a:prstDash val="solid"/>
                      <a:round/>
                      <a:headEnd type="none" w="med" len="med"/>
                      <a:tailEnd type="none" w="med" len="med"/>
                    </a:lnR>
                    <a:lnB w="12700" cap="flat" cmpd="sng" algn="ctr">
                      <a:solidFill>
                        <a:schemeClr val="tx1"/>
                      </a:solidFill>
                      <a:prstDash val="solid"/>
                      <a:round/>
                      <a:headEnd type="none" w="med" len="med"/>
                      <a:tailEnd type="none" w="med" len="med"/>
                    </a:lnB>
                    <a:noFill/>
                  </a:tcPr>
                </a:tc>
                <a:tc>
                  <a:txBody>
                    <a:bodyPr/>
                    <a:lstStyle/>
                    <a:p>
                      <a:pPr algn="ctr" fontAlgn="ctr"/>
                      <a:r>
                        <a:rPr lang="ru-RU" sz="800" b="1" i="0" u="none" strike="noStrike" dirty="0">
                          <a:solidFill>
                            <a:srgbClr val="000000"/>
                          </a:solidFill>
                          <a:effectLst/>
                          <a:latin typeface="Arial Narrow" panose="020B0606020202030204" pitchFamily="34" charset="0"/>
                        </a:rPr>
                        <a:t>25 633</a:t>
                      </a:r>
                    </a:p>
                  </a:txBody>
                  <a:tcPr marL="9525" marR="9525" marT="9525" marB="0" anchor="ctr">
                    <a:lnL w="12700" cap="flat" cmpd="sng" algn="ctr">
                      <a:solidFill>
                        <a:schemeClr val="tx1"/>
                      </a:solidFill>
                      <a:prstDash val="solid"/>
                      <a:round/>
                      <a:headEnd type="none" w="med" len="med"/>
                      <a:tailEnd type="none" w="med" len="med"/>
                    </a:lnL>
                    <a:lnB w="12700" cap="flat" cmpd="sng" algn="ctr">
                      <a:solidFill>
                        <a:schemeClr val="tx1"/>
                      </a:solidFill>
                      <a:prstDash val="solid"/>
                      <a:round/>
                      <a:headEnd type="none" w="med" len="med"/>
                      <a:tailEnd type="none" w="med" len="med"/>
                    </a:lnB>
                    <a:noFill/>
                  </a:tcPr>
                </a:tc>
                <a:tc>
                  <a:txBody>
                    <a:bodyPr/>
                    <a:lstStyle/>
                    <a:p>
                      <a:pPr algn="ctr" fontAlgn="ctr"/>
                      <a:r>
                        <a:rPr lang="ru-RU" sz="800" b="1" i="0" u="none" strike="noStrike" dirty="0">
                          <a:solidFill>
                            <a:srgbClr val="000000"/>
                          </a:solidFill>
                          <a:effectLst/>
                          <a:latin typeface="Arial Narrow" panose="020B0606020202030204" pitchFamily="34" charset="0"/>
                        </a:rPr>
                        <a:t>2 117</a:t>
                      </a:r>
                    </a:p>
                  </a:txBody>
                  <a:tcPr marL="9525" marR="9525" marT="9525" marB="0" anchor="ctr">
                    <a:lnB w="12700" cap="flat" cmpd="sng" algn="ctr">
                      <a:solidFill>
                        <a:schemeClr val="tx1"/>
                      </a:solidFill>
                      <a:prstDash val="solid"/>
                      <a:round/>
                      <a:headEnd type="none" w="med" len="med"/>
                      <a:tailEnd type="none" w="med" len="med"/>
                    </a:lnB>
                    <a:noFill/>
                  </a:tcPr>
                </a:tc>
                <a:tc>
                  <a:txBody>
                    <a:bodyPr/>
                    <a:lstStyle/>
                    <a:p>
                      <a:pPr algn="ctr" fontAlgn="ctr"/>
                      <a:r>
                        <a:rPr lang="ru-RU" sz="800" b="1" i="0" u="none" strike="noStrike" dirty="0">
                          <a:solidFill>
                            <a:srgbClr val="000000"/>
                          </a:solidFill>
                          <a:effectLst/>
                          <a:latin typeface="Arial Narrow" panose="020B0606020202030204" pitchFamily="34" charset="0"/>
                        </a:rPr>
                        <a:t>9 668</a:t>
                      </a:r>
                    </a:p>
                  </a:txBody>
                  <a:tcPr marL="9525" marR="9525" marT="9525" marB="0" anchor="ctr">
                    <a:lnB w="12700" cap="flat" cmpd="sng" algn="ctr">
                      <a:solidFill>
                        <a:schemeClr val="tx1"/>
                      </a:solidFill>
                      <a:prstDash val="solid"/>
                      <a:round/>
                      <a:headEnd type="none" w="med" len="med"/>
                      <a:tailEnd type="none" w="med" len="med"/>
                    </a:lnB>
                    <a:noFill/>
                  </a:tcPr>
                </a:tc>
                <a:tc>
                  <a:txBody>
                    <a:bodyPr/>
                    <a:lstStyle/>
                    <a:p>
                      <a:pPr algn="ctr" fontAlgn="ctr"/>
                      <a:r>
                        <a:rPr lang="ru-RU" sz="800" b="1" i="0" u="none" strike="noStrike" dirty="0">
                          <a:solidFill>
                            <a:srgbClr val="000000"/>
                          </a:solidFill>
                          <a:effectLst/>
                          <a:latin typeface="Arial Narrow" panose="020B0606020202030204" pitchFamily="34" charset="0"/>
                        </a:rPr>
                        <a:t>7 841</a:t>
                      </a:r>
                    </a:p>
                  </a:txBody>
                  <a:tcPr marL="9525" marR="9525" marT="9525" marB="0" anchor="ctr">
                    <a:lnB w="12700" cap="flat" cmpd="sng" algn="ctr">
                      <a:solidFill>
                        <a:schemeClr val="tx1"/>
                      </a:solidFill>
                      <a:prstDash val="solid"/>
                      <a:round/>
                      <a:headEnd type="none" w="med" len="med"/>
                      <a:tailEnd type="none" w="med" len="med"/>
                    </a:lnB>
                    <a:noFill/>
                  </a:tcPr>
                </a:tc>
                <a:tc>
                  <a:txBody>
                    <a:bodyPr/>
                    <a:lstStyle/>
                    <a:p>
                      <a:pPr algn="ctr" fontAlgn="ctr"/>
                      <a:r>
                        <a:rPr lang="ru-RU" sz="800" b="1" i="0" u="none" strike="noStrike">
                          <a:solidFill>
                            <a:srgbClr val="000000"/>
                          </a:solidFill>
                          <a:effectLst/>
                          <a:latin typeface="Arial Narrow" panose="020B0606020202030204" pitchFamily="34" charset="0"/>
                        </a:rPr>
                        <a:t>6 007</a:t>
                      </a:r>
                    </a:p>
                  </a:txBody>
                  <a:tcPr marL="9525" marR="9525" marT="9525" marB="0" anchor="ctr">
                    <a:lnR w="12700" cap="flat" cmpd="sng" algn="ctr">
                      <a:solidFill>
                        <a:schemeClr val="tx1"/>
                      </a:solidFill>
                      <a:prstDash val="solid"/>
                      <a:round/>
                      <a:headEnd type="none" w="med" len="med"/>
                      <a:tailEnd type="none" w="med" len="med"/>
                    </a:lnR>
                    <a:lnB w="12700" cap="flat" cmpd="sng" algn="ctr">
                      <a:solidFill>
                        <a:schemeClr val="tx1"/>
                      </a:solidFill>
                      <a:prstDash val="solid"/>
                      <a:round/>
                      <a:headEnd type="none" w="med" len="med"/>
                      <a:tailEnd type="none" w="med" len="med"/>
                    </a:lnB>
                    <a:noFill/>
                  </a:tcPr>
                </a:tc>
                <a:tc>
                  <a:txBody>
                    <a:bodyPr/>
                    <a:lstStyle/>
                    <a:p>
                      <a:pPr algn="ctr" fontAlgn="ctr"/>
                      <a:r>
                        <a:rPr lang="ru-RU" sz="800" b="1" i="0" u="none" strike="noStrike" dirty="0">
                          <a:solidFill>
                            <a:srgbClr val="000000"/>
                          </a:solidFill>
                          <a:effectLst/>
                          <a:latin typeface="Arial Narrow" panose="020B0606020202030204" pitchFamily="34" charset="0"/>
                        </a:rPr>
                        <a:t>28 488</a:t>
                      </a:r>
                    </a:p>
                  </a:txBody>
                  <a:tcPr marL="9525" marR="9525" marT="9525" marB="0" anchor="ctr">
                    <a:lnL w="12700" cap="flat" cmpd="sng" algn="ctr">
                      <a:solidFill>
                        <a:schemeClr val="tx1"/>
                      </a:solidFill>
                      <a:prstDash val="solid"/>
                      <a:round/>
                      <a:headEnd type="none" w="med" len="med"/>
                      <a:tailEnd type="none" w="med" len="med"/>
                    </a:lnL>
                    <a:lnB w="12700" cap="flat" cmpd="sng" algn="ctr">
                      <a:solidFill>
                        <a:schemeClr val="tx1"/>
                      </a:solidFill>
                      <a:prstDash val="solid"/>
                      <a:round/>
                      <a:headEnd type="none" w="med" len="med"/>
                      <a:tailEnd type="none" w="med" len="med"/>
                    </a:lnB>
                    <a:noFill/>
                  </a:tcPr>
                </a:tc>
                <a:tc>
                  <a:txBody>
                    <a:bodyPr/>
                    <a:lstStyle/>
                    <a:p>
                      <a:pPr algn="ctr" fontAlgn="ctr"/>
                      <a:r>
                        <a:rPr lang="ru-RU" sz="800" b="1" i="0" u="none" strike="noStrike">
                          <a:solidFill>
                            <a:srgbClr val="000000"/>
                          </a:solidFill>
                          <a:effectLst/>
                          <a:latin typeface="Arial Narrow" panose="020B0606020202030204" pitchFamily="34" charset="0"/>
                        </a:rPr>
                        <a:t>2 343</a:t>
                      </a:r>
                    </a:p>
                  </a:txBody>
                  <a:tcPr marL="9525" marR="9525" marT="9525" marB="0" anchor="ctr">
                    <a:lnB w="12700" cap="flat" cmpd="sng" algn="ctr">
                      <a:solidFill>
                        <a:schemeClr val="tx1"/>
                      </a:solidFill>
                      <a:prstDash val="solid"/>
                      <a:round/>
                      <a:headEnd type="none" w="med" len="med"/>
                      <a:tailEnd type="none" w="med" len="med"/>
                    </a:lnB>
                    <a:noFill/>
                  </a:tcPr>
                </a:tc>
                <a:tc>
                  <a:txBody>
                    <a:bodyPr/>
                    <a:lstStyle/>
                    <a:p>
                      <a:pPr algn="ctr" fontAlgn="ctr"/>
                      <a:r>
                        <a:rPr lang="ru-RU" sz="800" b="1" i="0" u="none" strike="noStrike" dirty="0">
                          <a:solidFill>
                            <a:srgbClr val="000000"/>
                          </a:solidFill>
                          <a:effectLst/>
                          <a:latin typeface="Arial Narrow" panose="020B0606020202030204" pitchFamily="34" charset="0"/>
                        </a:rPr>
                        <a:t>5 527</a:t>
                      </a:r>
                    </a:p>
                  </a:txBody>
                  <a:tcPr marL="9525" marR="9525" marT="9525" marB="0" anchor="ctr">
                    <a:lnB w="12700" cap="flat" cmpd="sng" algn="ctr">
                      <a:solidFill>
                        <a:schemeClr val="tx1"/>
                      </a:solidFill>
                      <a:prstDash val="solid"/>
                      <a:round/>
                      <a:headEnd type="none" w="med" len="med"/>
                      <a:tailEnd type="none" w="med" len="med"/>
                    </a:lnB>
                    <a:noFill/>
                  </a:tcPr>
                </a:tc>
                <a:tc>
                  <a:txBody>
                    <a:bodyPr/>
                    <a:lstStyle/>
                    <a:p>
                      <a:pPr algn="ctr" fontAlgn="ctr"/>
                      <a:r>
                        <a:rPr lang="ru-RU" sz="800" b="1" i="0" u="none" strike="noStrike" dirty="0">
                          <a:solidFill>
                            <a:srgbClr val="000000"/>
                          </a:solidFill>
                          <a:effectLst/>
                          <a:latin typeface="Arial Narrow" panose="020B0606020202030204" pitchFamily="34" charset="0"/>
                        </a:rPr>
                        <a:t>10 534</a:t>
                      </a:r>
                    </a:p>
                  </a:txBody>
                  <a:tcPr marL="9525" marR="9525" marT="9525" marB="0" anchor="ctr">
                    <a:lnB w="12700" cap="flat" cmpd="sng" algn="ctr">
                      <a:solidFill>
                        <a:schemeClr val="tx1"/>
                      </a:solidFill>
                      <a:prstDash val="solid"/>
                      <a:round/>
                      <a:headEnd type="none" w="med" len="med"/>
                      <a:tailEnd type="none" w="med" len="med"/>
                    </a:lnB>
                    <a:noFill/>
                  </a:tcPr>
                </a:tc>
                <a:tc>
                  <a:txBody>
                    <a:bodyPr/>
                    <a:lstStyle/>
                    <a:p>
                      <a:pPr algn="ctr" fontAlgn="ctr"/>
                      <a:r>
                        <a:rPr lang="ru-RU" sz="800" b="1" i="0" u="none" strike="noStrike" dirty="0">
                          <a:solidFill>
                            <a:srgbClr val="000000"/>
                          </a:solidFill>
                          <a:effectLst/>
                          <a:latin typeface="Arial Narrow" panose="020B0606020202030204" pitchFamily="34" charset="0"/>
                        </a:rPr>
                        <a:t>10 084</a:t>
                      </a:r>
                    </a:p>
                  </a:txBody>
                  <a:tcPr marL="9525" marR="9525" marT="9525" marB="0" anchor="ctr">
                    <a:lnB w="12700" cap="flat" cmpd="sng" algn="ctr">
                      <a:solidFill>
                        <a:schemeClr val="tx1"/>
                      </a:solidFill>
                      <a:prstDash val="solid"/>
                      <a:round/>
                      <a:headEnd type="none" w="med" len="med"/>
                      <a:tailEnd type="none" w="med" len="med"/>
                    </a:lnB>
                    <a:noFill/>
                  </a:tcPr>
                </a:tc>
                <a:tc>
                  <a:txBody>
                    <a:bodyPr/>
                    <a:lstStyle/>
                    <a:p>
                      <a:pPr algn="ctr" fontAlgn="ctr"/>
                      <a:r>
                        <a:rPr lang="ru-RU" sz="800" b="1" i="0" u="none" strike="noStrike" dirty="0">
                          <a:solidFill>
                            <a:srgbClr val="000000"/>
                          </a:solidFill>
                          <a:effectLst/>
                          <a:latin typeface="Arial Narrow" panose="020B0606020202030204" pitchFamily="34" charset="0"/>
                        </a:rPr>
                        <a:t>43,2%</a:t>
                      </a:r>
                    </a:p>
                  </a:txBody>
                  <a:tcPr marL="9525" marR="9525" marT="9525" marB="0" anchor="ctr">
                    <a:lnB w="12700"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2390657696"/>
                  </a:ext>
                </a:extLst>
              </a:tr>
              <a:tr h="152142">
                <a:tc gridSpan="14">
                  <a:txBody>
                    <a:bodyPr/>
                    <a:lstStyle/>
                    <a:p>
                      <a:pPr algn="ctr" fontAlgn="b"/>
                      <a:r>
                        <a:rPr lang="ru-RU" sz="900" b="1" i="0" u="none" strike="noStrike" dirty="0">
                          <a:solidFill>
                            <a:schemeClr val="accent3">
                              <a:lumMod val="50000"/>
                            </a:schemeClr>
                          </a:solidFill>
                          <a:effectLst/>
                          <a:latin typeface="Arial Narrow" panose="020B0606020202030204" pitchFamily="34" charset="0"/>
                        </a:rPr>
                        <a:t>ОПТИМИСТІК СЦЕНАРИЙ</a:t>
                      </a:r>
                      <a:endParaRPr lang="en-US" sz="900" b="1" i="0" u="none" strike="noStrike" dirty="0">
                        <a:solidFill>
                          <a:schemeClr val="accent3">
                            <a:lumMod val="50000"/>
                          </a:schemeClr>
                        </a:solidFill>
                        <a:effectLst/>
                        <a:latin typeface="Arial Narrow" panose="020B0606020202030204" pitchFamily="34" charset="0"/>
                      </a:endParaRPr>
                    </a:p>
                  </a:txBody>
                  <a:tcPr marL="9525" marR="9525" marT="0" marB="0" anchor="ct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accent3">
                        <a:lumMod val="50000"/>
                        <a:alpha val="40000"/>
                      </a:schemeClr>
                    </a:solidFill>
                  </a:tcPr>
                </a:tc>
                <a:tc hMerge="1">
                  <a:txBody>
                    <a:bodyPr/>
                    <a:lstStyle/>
                    <a:p>
                      <a:pPr algn="ctr" fontAlgn="b"/>
                      <a:endParaRPr lang="ru-KZ" sz="800" b="0" i="0" u="none" strike="noStrike" cap="none" dirty="0">
                        <a:solidFill>
                          <a:srgbClr val="007F76"/>
                        </a:solidFill>
                        <a:effectLst/>
                        <a:latin typeface="Arial Narrow" panose="020B0606020202030204" pitchFamily="34" charset="0"/>
                        <a:ea typeface="+mn-ea"/>
                        <a:cs typeface="+mn-cs"/>
                        <a:sym typeface="Arial"/>
                      </a:endParaRPr>
                    </a:p>
                  </a:txBody>
                  <a:tcPr marL="9525" marR="9525" marT="0" marB="0" anchor="ct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007F76">
                        <a:alpha val="20000"/>
                      </a:srgbClr>
                    </a:solidFill>
                  </a:tcPr>
                </a:tc>
                <a:tc hMerge="1">
                  <a:txBody>
                    <a:bodyPr/>
                    <a:lstStyle/>
                    <a:p>
                      <a:pPr marL="72000" algn="l" fontAlgn="ctr"/>
                      <a:endParaRPr lang="ru-RU" sz="800" b="0" i="0" u="none" strike="noStrike" cap="none" dirty="0">
                        <a:solidFill>
                          <a:srgbClr val="007F76"/>
                        </a:solidFill>
                        <a:effectLst/>
                        <a:latin typeface="Arial Narrow" panose="020B0606020202030204" pitchFamily="34" charset="0"/>
                        <a:ea typeface="+mn-ea"/>
                        <a:cs typeface="+mn-cs"/>
                        <a:sym typeface="Arial"/>
                      </a:endParaRPr>
                    </a:p>
                  </a:txBody>
                  <a:tcPr marL="9525" marR="9525" marT="0" marB="0" anchor="ctr">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007F76">
                        <a:alpha val="20000"/>
                      </a:srgbClr>
                    </a:solidFill>
                  </a:tcPr>
                </a:tc>
                <a:tc hMerge="1">
                  <a:txBody>
                    <a:bodyPr/>
                    <a:lstStyle/>
                    <a:p>
                      <a:pPr algn="ctr" fontAlgn="b"/>
                      <a:endParaRPr lang="ru-KZ" sz="800" b="0" i="0" u="none" strike="noStrike" cap="none" dirty="0">
                        <a:solidFill>
                          <a:schemeClr val="tx1"/>
                        </a:solidFill>
                        <a:effectLst/>
                        <a:latin typeface="Arial Narrow" panose="020B0606020202030204" pitchFamily="34" charset="0"/>
                        <a:ea typeface="+mn-ea"/>
                        <a:cs typeface="+mn-cs"/>
                        <a:sym typeface="Arial"/>
                      </a:endParaRPr>
                    </a:p>
                  </a:txBody>
                  <a:tcPr marL="9525" marR="9525" marT="0" marB="0" anchor="ctr">
                    <a:lnL w="12700" cap="flat" cmpd="sng" algn="ctr">
                      <a:solidFill>
                        <a:schemeClr val="tx1"/>
                      </a:solidFill>
                      <a:prstDash val="solid"/>
                      <a:round/>
                      <a:headEnd type="none" w="med" len="med"/>
                      <a:tailEnd type="none" w="med" len="med"/>
                    </a:lnL>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50000"/>
                        <a:alpha val="20000"/>
                      </a:schemeClr>
                    </a:solidFill>
                  </a:tcPr>
                </a:tc>
                <a:tc hMerge="1">
                  <a:txBody>
                    <a:bodyPr/>
                    <a:lstStyle/>
                    <a:p>
                      <a:pPr algn="ctr" fontAlgn="b"/>
                      <a:endParaRPr lang="ru-KZ" sz="800" b="0" i="0" u="none" strike="noStrike" cap="none" dirty="0">
                        <a:solidFill>
                          <a:schemeClr val="tx1"/>
                        </a:solidFill>
                        <a:effectLst/>
                        <a:latin typeface="Arial Narrow" panose="020B0606020202030204" pitchFamily="34" charset="0"/>
                        <a:ea typeface="+mn-ea"/>
                        <a:cs typeface="+mn-cs"/>
                        <a:sym typeface="Arial"/>
                      </a:endParaRPr>
                    </a:p>
                  </a:txBody>
                  <a:tcPr marL="9525" marR="9525" marT="0" marB="0" anchor="ct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50000"/>
                        <a:alpha val="20000"/>
                      </a:schemeClr>
                    </a:solidFill>
                  </a:tcPr>
                </a:tc>
                <a:tc hMerge="1">
                  <a:txBody>
                    <a:bodyPr/>
                    <a:lstStyle/>
                    <a:p>
                      <a:pPr algn="ctr" fontAlgn="b"/>
                      <a:endParaRPr lang="ru-KZ" sz="800" b="0" i="0" u="none" strike="noStrike" cap="none" dirty="0">
                        <a:solidFill>
                          <a:schemeClr val="tx1"/>
                        </a:solidFill>
                        <a:effectLst/>
                        <a:latin typeface="Arial Narrow" panose="020B0606020202030204" pitchFamily="34" charset="0"/>
                        <a:ea typeface="+mn-ea"/>
                        <a:cs typeface="+mn-cs"/>
                        <a:sym typeface="Arial"/>
                      </a:endParaRPr>
                    </a:p>
                  </a:txBody>
                  <a:tcPr marL="9525" marR="9525" marT="0" marB="0" anchor="ct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50000"/>
                        <a:alpha val="20000"/>
                      </a:schemeClr>
                    </a:solidFill>
                  </a:tcPr>
                </a:tc>
                <a:tc hMerge="1">
                  <a:txBody>
                    <a:bodyPr/>
                    <a:lstStyle/>
                    <a:p>
                      <a:pPr algn="ctr" fontAlgn="b"/>
                      <a:endParaRPr lang="ru-KZ" sz="800" b="0" i="0" u="none" strike="noStrike" cap="none" dirty="0">
                        <a:solidFill>
                          <a:schemeClr val="tx1"/>
                        </a:solidFill>
                        <a:effectLst/>
                        <a:latin typeface="Arial Narrow" panose="020B0606020202030204" pitchFamily="34" charset="0"/>
                        <a:ea typeface="+mn-ea"/>
                        <a:cs typeface="+mn-cs"/>
                        <a:sym typeface="Arial"/>
                      </a:endParaRPr>
                    </a:p>
                  </a:txBody>
                  <a:tcPr marL="9525" marR="9525" marT="0" marB="0" anchor="ct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50000"/>
                        <a:alpha val="20000"/>
                      </a:schemeClr>
                    </a:solidFill>
                  </a:tcPr>
                </a:tc>
                <a:tc hMerge="1">
                  <a:txBody>
                    <a:bodyPr/>
                    <a:lstStyle/>
                    <a:p>
                      <a:pPr algn="ctr" fontAlgn="b"/>
                      <a:endParaRPr lang="ru-KZ" sz="800" b="0" i="0" u="none" strike="noStrike" cap="none" dirty="0">
                        <a:solidFill>
                          <a:schemeClr val="tx1"/>
                        </a:solidFill>
                        <a:effectLst/>
                        <a:latin typeface="Arial Narrow" panose="020B0606020202030204" pitchFamily="34" charset="0"/>
                        <a:ea typeface="+mn-ea"/>
                        <a:cs typeface="+mn-cs"/>
                        <a:sym typeface="Arial"/>
                      </a:endParaRPr>
                    </a:p>
                  </a:txBody>
                  <a:tcPr marL="9525" marR="9525" marT="0" marB="0" anchor="ctr">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50000"/>
                        <a:alpha val="20000"/>
                      </a:schemeClr>
                    </a:solidFill>
                  </a:tcPr>
                </a:tc>
                <a:tc hMerge="1">
                  <a:txBody>
                    <a:bodyPr/>
                    <a:lstStyle/>
                    <a:p>
                      <a:pPr algn="ctr" fontAlgn="ctr"/>
                      <a:endParaRPr lang="ru-KZ" sz="800" b="0" i="0" u="none" strike="noStrike" cap="none" dirty="0">
                        <a:solidFill>
                          <a:srgbClr val="007F76"/>
                        </a:solidFill>
                        <a:effectLst/>
                        <a:latin typeface="Arial Narrow" panose="020B0606020202030204" pitchFamily="34" charset="0"/>
                        <a:ea typeface="+mn-ea"/>
                        <a:cs typeface="+mn-cs"/>
                        <a:sym typeface="Arial"/>
                      </a:endParaRPr>
                    </a:p>
                  </a:txBody>
                  <a:tcPr marL="9525" marR="9525" marT="0" marB="0" anchor="ctr">
                    <a:lnL w="12700" cap="flat" cmpd="sng" algn="ctr">
                      <a:solidFill>
                        <a:schemeClr val="tx1"/>
                      </a:solidFill>
                      <a:prstDash val="solid"/>
                      <a:round/>
                      <a:headEnd type="none" w="med" len="med"/>
                      <a:tailEnd type="none" w="med" len="med"/>
                    </a:lnL>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007F76">
                        <a:alpha val="20000"/>
                      </a:srgbClr>
                    </a:solidFill>
                  </a:tcPr>
                </a:tc>
                <a:tc hMerge="1">
                  <a:txBody>
                    <a:bodyPr/>
                    <a:lstStyle/>
                    <a:p>
                      <a:pPr algn="ctr" fontAlgn="ctr"/>
                      <a:endParaRPr lang="ru-KZ" sz="800" b="0" i="0" u="none" strike="noStrike" cap="none" dirty="0">
                        <a:solidFill>
                          <a:schemeClr val="tx1"/>
                        </a:solidFill>
                        <a:effectLst/>
                        <a:latin typeface="Arial Narrow" panose="020B0606020202030204" pitchFamily="34" charset="0"/>
                        <a:ea typeface="+mn-ea"/>
                        <a:cs typeface="+mn-cs"/>
                        <a:sym typeface="Arial"/>
                      </a:endParaRPr>
                    </a:p>
                  </a:txBody>
                  <a:tcPr marL="9525" marR="9525" marT="0" marB="0" anchor="ct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50000"/>
                        <a:alpha val="20000"/>
                      </a:schemeClr>
                    </a:solidFill>
                  </a:tcPr>
                </a:tc>
                <a:tc hMerge="1">
                  <a:txBody>
                    <a:bodyPr/>
                    <a:lstStyle/>
                    <a:p>
                      <a:pPr algn="ctr" fontAlgn="ctr"/>
                      <a:endParaRPr lang="ru-KZ" sz="800" b="0" i="0" u="none" strike="noStrike" cap="none" dirty="0">
                        <a:solidFill>
                          <a:srgbClr val="007F76"/>
                        </a:solidFill>
                        <a:effectLst/>
                        <a:latin typeface="Arial Narrow" panose="020B0606020202030204" pitchFamily="34" charset="0"/>
                        <a:ea typeface="+mn-ea"/>
                        <a:cs typeface="+mn-cs"/>
                        <a:sym typeface="Arial"/>
                      </a:endParaRPr>
                    </a:p>
                  </a:txBody>
                  <a:tcPr marL="9525" marR="9525" marT="0" marB="0" anchor="ct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007F76">
                        <a:alpha val="20000"/>
                      </a:srgbClr>
                    </a:solidFill>
                  </a:tcPr>
                </a:tc>
                <a:tc hMerge="1">
                  <a:txBody>
                    <a:bodyPr/>
                    <a:lstStyle/>
                    <a:p>
                      <a:pPr algn="ctr" fontAlgn="ctr"/>
                      <a:endParaRPr lang="ru-KZ" sz="800" b="0" i="0" u="none" strike="noStrike" cap="none" dirty="0">
                        <a:solidFill>
                          <a:srgbClr val="007F76"/>
                        </a:solidFill>
                        <a:effectLst/>
                        <a:latin typeface="Arial Narrow" panose="020B0606020202030204" pitchFamily="34" charset="0"/>
                        <a:ea typeface="+mn-ea"/>
                        <a:cs typeface="+mn-cs"/>
                        <a:sym typeface="Arial"/>
                      </a:endParaRPr>
                    </a:p>
                  </a:txBody>
                  <a:tcPr marL="9525" marR="9525" marT="0" marB="0" anchor="ct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007F76">
                        <a:alpha val="20000"/>
                      </a:srgbClr>
                    </a:solidFill>
                  </a:tcPr>
                </a:tc>
                <a:tc hMerge="1">
                  <a:txBody>
                    <a:bodyPr/>
                    <a:lstStyle/>
                    <a:p>
                      <a:pPr algn="ctr" fontAlgn="ctr"/>
                      <a:endParaRPr lang="ru-KZ" sz="800" b="0" i="0" u="none" strike="noStrike" cap="none" dirty="0">
                        <a:solidFill>
                          <a:srgbClr val="007F76"/>
                        </a:solidFill>
                        <a:effectLst/>
                        <a:latin typeface="Arial Narrow" panose="020B0606020202030204" pitchFamily="34" charset="0"/>
                        <a:ea typeface="+mn-ea"/>
                        <a:cs typeface="+mn-cs"/>
                        <a:sym typeface="Arial"/>
                      </a:endParaRPr>
                    </a:p>
                  </a:txBody>
                  <a:tcPr marL="9525" marR="9525" marT="0" marB="0" anchor="ct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007F76">
                        <a:alpha val="20000"/>
                      </a:srgbClr>
                    </a:solidFill>
                  </a:tcPr>
                </a:tc>
                <a:tc hMerge="1">
                  <a:txBody>
                    <a:bodyPr/>
                    <a:lstStyle/>
                    <a:p>
                      <a:pPr algn="ctr" fontAlgn="ctr"/>
                      <a:endParaRPr lang="ru-KZ" sz="800" b="0" i="0" u="none" strike="noStrike" cap="none" dirty="0">
                        <a:solidFill>
                          <a:srgbClr val="007F76"/>
                        </a:solidFill>
                        <a:effectLst/>
                        <a:latin typeface="Arial Narrow" panose="020B0606020202030204" pitchFamily="34" charset="0"/>
                        <a:ea typeface="+mn-ea"/>
                        <a:cs typeface="+mn-cs"/>
                        <a:sym typeface="Arial"/>
                      </a:endParaRPr>
                    </a:p>
                  </a:txBody>
                  <a:tcPr marL="9525" marR="9525" marT="0" marB="0" anchor="ct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007F76">
                        <a:alpha val="20000"/>
                      </a:srgbClr>
                    </a:solidFill>
                  </a:tcPr>
                </a:tc>
                <a:extLst>
                  <a:ext uri="{0D108BD9-81ED-4DB2-BD59-A6C34878D82A}">
                    <a16:rowId xmlns:a16="http://schemas.microsoft.com/office/drawing/2014/main" val="3962794852"/>
                  </a:ext>
                </a:extLst>
              </a:tr>
              <a:tr h="144837">
                <a:tc>
                  <a:txBody>
                    <a:bodyPr/>
                    <a:lstStyle/>
                    <a:p>
                      <a:pPr algn="ctr" fontAlgn="b"/>
                      <a:r>
                        <a:rPr lang="ru-RU" sz="800" u="none" strike="noStrike" dirty="0">
                          <a:solidFill>
                            <a:schemeClr val="accent3">
                              <a:lumMod val="50000"/>
                            </a:schemeClr>
                          </a:solidFill>
                          <a:effectLst/>
                          <a:latin typeface="Arial Narrow" panose="020B0606020202030204" pitchFamily="34" charset="0"/>
                        </a:rPr>
                        <a:t>1</a:t>
                      </a:r>
                      <a:endParaRPr lang="en-US" sz="800" b="0" i="0" u="none" strike="noStrike" dirty="0">
                        <a:solidFill>
                          <a:schemeClr val="accent3">
                            <a:lumMod val="50000"/>
                          </a:schemeClr>
                        </a:solidFill>
                        <a:effectLst/>
                        <a:latin typeface="Arial Narrow" panose="020B0606020202030204" pitchFamily="34" charset="0"/>
                      </a:endParaRPr>
                    </a:p>
                  </a:txBody>
                  <a:tcPr marL="9525" marR="9525" marT="0" marB="0" anchor="ctr">
                    <a:lnT w="12700" cap="flat" cmpd="sng" algn="ctr">
                      <a:solidFill>
                        <a:schemeClr val="tx1"/>
                      </a:solidFill>
                      <a:prstDash val="solid"/>
                      <a:round/>
                      <a:headEnd type="none" w="med" len="med"/>
                      <a:tailEnd type="none" w="med" len="med"/>
                    </a:lnT>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9629-9</a:t>
                      </a:r>
                    </a:p>
                  </a:txBody>
                  <a:tcPr marL="9525" marR="9525" marT="9525" marB="0" anchor="ctr">
                    <a:lnT w="12700" cap="flat" cmpd="sng" algn="ctr">
                      <a:solidFill>
                        <a:schemeClr val="tx1"/>
                      </a:solidFill>
                      <a:prstDash val="solid"/>
                      <a:round/>
                      <a:headEnd type="none" w="med" len="med"/>
                      <a:tailEnd type="none" w="med" len="med"/>
                    </a:lnT>
                    <a:solidFill>
                      <a:schemeClr val="accent6">
                        <a:lumMod val="50000"/>
                        <a:alpha val="1000"/>
                      </a:schemeClr>
                    </a:solidFill>
                  </a:tcPr>
                </a:tc>
                <a:tc>
                  <a:txBody>
                    <a:bodyPr/>
                    <a:lstStyle/>
                    <a:p>
                      <a:pPr marL="72000" algn="l" fontAlgn="ctr"/>
                      <a:r>
                        <a:rPr lang="ru-RU" sz="800" b="0" i="0" u="none" strike="noStrike" dirty="0" err="1">
                          <a:solidFill>
                            <a:srgbClr val="000000"/>
                          </a:solidFill>
                          <a:effectLst/>
                          <a:latin typeface="Arial Narrow" panose="020B0606020202030204" pitchFamily="34" charset="0"/>
                        </a:rPr>
                        <a:t>Біліктілігі</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жоқ</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жұмысшылар</a:t>
                      </a:r>
                      <a:endParaRPr lang="ru-RU" sz="800" b="0" i="0" u="none" strike="noStrike" dirty="0">
                        <a:solidFill>
                          <a:srgbClr val="000000"/>
                        </a:solidFill>
                        <a:effectLst/>
                        <a:latin typeface="Arial Narrow" panose="020B0606020202030204" pitchFamily="34" charset="0"/>
                      </a:endParaRPr>
                    </a:p>
                  </a:txBody>
                  <a:tcPr marL="9525" marR="9525" marT="9525" marB="0" anchor="ctr">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10 926</a:t>
                      </a:r>
                    </a:p>
                  </a:txBody>
                  <a:tcPr marL="9525" marR="9525" marT="9525" marB="0" anchor="ctr">
                    <a:lnL w="12700" cap="flat" cmpd="sng" algn="ctr">
                      <a:solidFill>
                        <a:schemeClr val="tx1"/>
                      </a:solidFill>
                      <a:prstDash val="solid"/>
                      <a:round/>
                      <a:headEnd type="none" w="med" len="med"/>
                      <a:tailEnd type="none" w="med" len="med"/>
                    </a:lnL>
                    <a:lnT w="12700" cap="flat" cmpd="sng" algn="ctr">
                      <a:solidFill>
                        <a:schemeClr val="tx1"/>
                      </a:solidFill>
                      <a:prstDash val="solid"/>
                      <a:round/>
                      <a:headEnd type="none" w="med" len="med"/>
                      <a:tailEnd type="none" w="med" len="med"/>
                    </a:lnT>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576</a:t>
                      </a:r>
                    </a:p>
                  </a:txBody>
                  <a:tcPr marL="9525" marR="9525" marT="9525" marB="0" anchor="ctr">
                    <a:lnT w="12700" cap="flat" cmpd="sng" algn="ctr">
                      <a:solidFill>
                        <a:schemeClr val="tx1"/>
                      </a:solidFill>
                      <a:prstDash val="solid"/>
                      <a:round/>
                      <a:headEnd type="none" w="med" len="med"/>
                      <a:tailEnd type="none" w="med" len="med"/>
                    </a:lnT>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5 024</a:t>
                      </a:r>
                    </a:p>
                  </a:txBody>
                  <a:tcPr marL="9525" marR="9525" marT="9525" marB="0" anchor="ctr">
                    <a:lnT w="12700" cap="flat" cmpd="sng" algn="ctr">
                      <a:solidFill>
                        <a:schemeClr val="tx1"/>
                      </a:solidFill>
                      <a:prstDash val="solid"/>
                      <a:round/>
                      <a:headEnd type="none" w="med" len="med"/>
                      <a:tailEnd type="none" w="med" len="med"/>
                    </a:lnT>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2 920</a:t>
                      </a:r>
                    </a:p>
                  </a:txBody>
                  <a:tcPr marL="9525" marR="9525" marT="9525" marB="0" anchor="ctr">
                    <a:lnT w="12700" cap="flat" cmpd="sng" algn="ctr">
                      <a:solidFill>
                        <a:schemeClr val="tx1"/>
                      </a:solidFill>
                      <a:prstDash val="solid"/>
                      <a:round/>
                      <a:headEnd type="none" w="med" len="med"/>
                      <a:tailEnd type="none" w="med" len="med"/>
                    </a:lnT>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2 406</a:t>
                      </a:r>
                    </a:p>
                  </a:txBody>
                  <a:tcPr marL="9525" marR="9525" marT="9525" marB="0" anchor="ctr">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10 816</a:t>
                      </a:r>
                    </a:p>
                  </a:txBody>
                  <a:tcPr marL="9525" marR="9525" marT="9525" marB="0" anchor="ctr">
                    <a:lnL w="12700" cap="flat" cmpd="sng" algn="ctr">
                      <a:solidFill>
                        <a:schemeClr val="tx1"/>
                      </a:solidFill>
                      <a:prstDash val="solid"/>
                      <a:round/>
                      <a:headEnd type="none" w="med" len="med"/>
                      <a:tailEnd type="none" w="med" len="med"/>
                    </a:lnL>
                    <a:lnT w="12700" cap="flat" cmpd="sng" algn="ctr">
                      <a:solidFill>
                        <a:schemeClr val="tx1"/>
                      </a:solidFill>
                      <a:prstDash val="solid"/>
                      <a:round/>
                      <a:headEnd type="none" w="med" len="med"/>
                      <a:tailEnd type="none" w="med" len="med"/>
                    </a:lnT>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506</a:t>
                      </a:r>
                    </a:p>
                  </a:txBody>
                  <a:tcPr marL="9525" marR="9525" marT="9525" marB="0" anchor="ctr">
                    <a:lnT w="12700" cap="flat" cmpd="sng" algn="ctr">
                      <a:solidFill>
                        <a:schemeClr val="tx1"/>
                      </a:solidFill>
                      <a:prstDash val="solid"/>
                      <a:round/>
                      <a:headEnd type="none" w="med" len="med"/>
                      <a:tailEnd type="none" w="med" len="med"/>
                    </a:lnT>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1 987</a:t>
                      </a:r>
                    </a:p>
                  </a:txBody>
                  <a:tcPr marL="9525" marR="9525" marT="9525" marB="0" anchor="ctr">
                    <a:lnT w="12700" cap="flat" cmpd="sng" algn="ctr">
                      <a:solidFill>
                        <a:schemeClr val="tx1"/>
                      </a:solidFill>
                      <a:prstDash val="solid"/>
                      <a:round/>
                      <a:headEnd type="none" w="med" len="med"/>
                      <a:tailEnd type="none" w="med" len="med"/>
                    </a:lnT>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4 515</a:t>
                      </a:r>
                    </a:p>
                  </a:txBody>
                  <a:tcPr marL="9525" marR="9525" marT="9525" marB="0" anchor="ctr">
                    <a:lnT w="12700" cap="flat" cmpd="sng" algn="ctr">
                      <a:solidFill>
                        <a:schemeClr val="tx1"/>
                      </a:solidFill>
                      <a:prstDash val="solid"/>
                      <a:round/>
                      <a:headEnd type="none" w="med" len="med"/>
                      <a:tailEnd type="none" w="med" len="med"/>
                    </a:lnT>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3 808</a:t>
                      </a:r>
                    </a:p>
                  </a:txBody>
                  <a:tcPr marL="9525" marR="9525" marT="9525" marB="0" anchor="ctr">
                    <a:lnT w="12700" cap="flat" cmpd="sng" algn="ctr">
                      <a:solidFill>
                        <a:schemeClr val="tx1"/>
                      </a:solidFill>
                      <a:prstDash val="solid"/>
                      <a:round/>
                      <a:headEnd type="none" w="med" len="med"/>
                      <a:tailEnd type="none" w="med" len="med"/>
                    </a:lnT>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16,9%</a:t>
                      </a:r>
                    </a:p>
                  </a:txBody>
                  <a:tcPr marL="9525" marR="9525" marT="9525" marB="0" anchor="ctr">
                    <a:lnT w="12700" cap="flat" cmpd="sng" algn="ctr">
                      <a:solidFill>
                        <a:schemeClr val="tx1"/>
                      </a:solidFill>
                      <a:prstDash val="solid"/>
                      <a:round/>
                      <a:headEnd type="none" w="med" len="med"/>
                      <a:tailEnd type="none" w="med" len="med"/>
                    </a:lnT>
                    <a:solidFill>
                      <a:schemeClr val="accent6">
                        <a:lumMod val="50000"/>
                        <a:alpha val="1000"/>
                      </a:schemeClr>
                    </a:solidFill>
                  </a:tcPr>
                </a:tc>
                <a:extLst>
                  <a:ext uri="{0D108BD9-81ED-4DB2-BD59-A6C34878D82A}">
                    <a16:rowId xmlns:a16="http://schemas.microsoft.com/office/drawing/2014/main" val="1781471339"/>
                  </a:ext>
                </a:extLst>
              </a:tr>
              <a:tr h="144837">
                <a:tc>
                  <a:txBody>
                    <a:bodyPr/>
                    <a:lstStyle/>
                    <a:p>
                      <a:pPr algn="ctr" fontAlgn="b"/>
                      <a:r>
                        <a:rPr lang="ru-RU" sz="800" b="0" i="0" u="none" strike="noStrike" dirty="0">
                          <a:solidFill>
                            <a:schemeClr val="accent3">
                              <a:lumMod val="50000"/>
                            </a:schemeClr>
                          </a:solidFill>
                          <a:effectLst/>
                          <a:latin typeface="Arial Narrow" panose="020B0606020202030204" pitchFamily="34" charset="0"/>
                        </a:rPr>
                        <a:t>2</a:t>
                      </a:r>
                      <a:endParaRPr lang="en-US" sz="800" b="0" i="0" u="none" strike="noStrike" dirty="0">
                        <a:solidFill>
                          <a:schemeClr val="accent3">
                            <a:lumMod val="50000"/>
                          </a:schemeClr>
                        </a:solidFill>
                        <a:effectLst/>
                        <a:latin typeface="Arial Narrow" panose="020B0606020202030204" pitchFamily="34" charset="0"/>
                      </a:endParaRPr>
                    </a:p>
                  </a:txBody>
                  <a:tcPr marL="9525" marR="9525" marT="0" marB="0" anchor="ctr">
                    <a:solidFill>
                      <a:schemeClr val="accent3">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9629-7</a:t>
                      </a:r>
                    </a:p>
                  </a:txBody>
                  <a:tcPr marL="9525" marR="9525" marT="9525" marB="0" anchor="ctr">
                    <a:solidFill>
                      <a:schemeClr val="accent3">
                        <a:lumMod val="50000"/>
                        <a:alpha val="20000"/>
                      </a:schemeClr>
                    </a:solidFill>
                  </a:tcPr>
                </a:tc>
                <a:tc>
                  <a:txBody>
                    <a:bodyPr/>
                    <a:lstStyle/>
                    <a:p>
                      <a:pPr marL="72000" algn="l" fontAlgn="ctr"/>
                      <a:r>
                        <a:rPr lang="ru-RU" sz="800" b="0" i="0" u="none" strike="noStrike" dirty="0" err="1">
                          <a:solidFill>
                            <a:srgbClr val="000000"/>
                          </a:solidFill>
                          <a:effectLst/>
                          <a:latin typeface="Arial Narrow" panose="020B0606020202030204" pitchFamily="34" charset="0"/>
                        </a:rPr>
                        <a:t>Әртүрлі</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жұмысты</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атқарушылар</a:t>
                      </a:r>
                      <a:endParaRPr lang="ru-RU" sz="800" b="0" i="0" u="none" strike="noStrike" dirty="0">
                        <a:solidFill>
                          <a:srgbClr val="000000"/>
                        </a:solidFill>
                        <a:effectLst/>
                        <a:latin typeface="Arial Narrow" panose="020B0606020202030204" pitchFamily="34" charset="0"/>
                      </a:endParaRPr>
                    </a:p>
                  </a:txBody>
                  <a:tcPr marL="9525" marR="9525" marT="9525" marB="0" anchor="ctr">
                    <a:lnR w="12700" cap="flat" cmpd="sng" algn="ctr">
                      <a:solidFill>
                        <a:schemeClr val="tx1"/>
                      </a:solidFill>
                      <a:prstDash val="solid"/>
                      <a:round/>
                      <a:headEnd type="none" w="med" len="med"/>
                      <a:tailEnd type="none" w="med" len="med"/>
                    </a:lnR>
                    <a:solidFill>
                      <a:schemeClr val="accent3">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4 609</a:t>
                      </a:r>
                    </a:p>
                  </a:txBody>
                  <a:tcPr marL="9525" marR="9525" marT="9525" marB="0" anchor="ctr">
                    <a:lnL w="12700" cap="flat" cmpd="sng" algn="ctr">
                      <a:solidFill>
                        <a:schemeClr val="tx1"/>
                      </a:solidFill>
                      <a:prstDash val="solid"/>
                      <a:round/>
                      <a:headEnd type="none" w="med" len="med"/>
                      <a:tailEnd type="none" w="med" len="med"/>
                    </a:lnL>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78</a:t>
                      </a:r>
                    </a:p>
                  </a:txBody>
                  <a:tcPr marL="9525" marR="9525" marT="9525" marB="0" anchor="c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2 204</a:t>
                      </a:r>
                    </a:p>
                  </a:txBody>
                  <a:tcPr marL="9525" marR="9525" marT="9525" marB="0" anchor="c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1 655</a:t>
                      </a:r>
                    </a:p>
                  </a:txBody>
                  <a:tcPr marL="9525" marR="9525" marT="9525" marB="0" anchor="c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672</a:t>
                      </a:r>
                    </a:p>
                  </a:txBody>
                  <a:tcPr marL="9525" marR="9525" marT="9525" marB="0" anchor="ctr">
                    <a:lnR w="12700" cap="flat" cmpd="sng" algn="ctr">
                      <a:solidFill>
                        <a:schemeClr val="tx1"/>
                      </a:solidFill>
                      <a:prstDash val="solid"/>
                      <a:round/>
                      <a:headEnd type="none" w="med" len="med"/>
                      <a:tailEnd type="none" w="med" len="med"/>
                    </a:ln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5 149</a:t>
                      </a:r>
                    </a:p>
                  </a:txBody>
                  <a:tcPr marL="9525" marR="9525" marT="9525" marB="0" anchor="ctr">
                    <a:lnL w="12700" cap="flat" cmpd="sng" algn="ctr">
                      <a:solidFill>
                        <a:schemeClr val="tx1"/>
                      </a:solidFill>
                      <a:prstDash val="solid"/>
                      <a:round/>
                      <a:headEnd type="none" w="med" len="med"/>
                      <a:tailEnd type="none" w="med" len="med"/>
                    </a:lnL>
                    <a:solidFill>
                      <a:schemeClr val="accent3">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130</a:t>
                      </a:r>
                    </a:p>
                  </a:txBody>
                  <a:tcPr marL="9525" marR="9525" marT="9525" marB="0" anchor="c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1 186</a:t>
                      </a:r>
                    </a:p>
                  </a:txBody>
                  <a:tcPr marL="9525" marR="9525" marT="9525" marB="0" anchor="ctr">
                    <a:solidFill>
                      <a:schemeClr val="accent3">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2 024</a:t>
                      </a:r>
                    </a:p>
                  </a:txBody>
                  <a:tcPr marL="9525" marR="9525" marT="9525" marB="0" anchor="ctr">
                    <a:solidFill>
                      <a:schemeClr val="accent3">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1 809</a:t>
                      </a:r>
                    </a:p>
                  </a:txBody>
                  <a:tcPr marL="9525" marR="9525" marT="9525" marB="0" anchor="ctr">
                    <a:solidFill>
                      <a:schemeClr val="accent3">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8,1%</a:t>
                      </a:r>
                    </a:p>
                  </a:txBody>
                  <a:tcPr marL="9525" marR="9525" marT="9525" marB="0" anchor="ctr">
                    <a:solidFill>
                      <a:schemeClr val="accent3">
                        <a:lumMod val="50000"/>
                        <a:alpha val="20000"/>
                      </a:schemeClr>
                    </a:solidFill>
                  </a:tcPr>
                </a:tc>
                <a:extLst>
                  <a:ext uri="{0D108BD9-81ED-4DB2-BD59-A6C34878D82A}">
                    <a16:rowId xmlns:a16="http://schemas.microsoft.com/office/drawing/2014/main" val="4251926215"/>
                  </a:ext>
                </a:extLst>
              </a:tr>
              <a:tr h="144837">
                <a:tc>
                  <a:txBody>
                    <a:bodyPr/>
                    <a:lstStyle/>
                    <a:p>
                      <a:pPr algn="ctr" fontAlgn="b"/>
                      <a:r>
                        <a:rPr lang="ru-RU" sz="800" b="0" i="0" u="none" strike="noStrike" dirty="0">
                          <a:solidFill>
                            <a:schemeClr val="accent3">
                              <a:lumMod val="50000"/>
                            </a:schemeClr>
                          </a:solidFill>
                          <a:effectLst/>
                          <a:latin typeface="Arial Narrow" panose="020B0606020202030204" pitchFamily="34" charset="0"/>
                        </a:rPr>
                        <a:t>3</a:t>
                      </a:r>
                      <a:endParaRPr lang="en-US" sz="800" b="0" i="0" u="none" strike="noStrike" dirty="0">
                        <a:solidFill>
                          <a:schemeClr val="accent3">
                            <a:lumMod val="50000"/>
                          </a:schemeClr>
                        </a:solidFill>
                        <a:effectLst/>
                        <a:latin typeface="Arial Narrow" panose="020B0606020202030204" pitchFamily="34" charset="0"/>
                      </a:endParaRPr>
                    </a:p>
                  </a:txBody>
                  <a:tcPr marL="9525" marR="9525" marT="0"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5414-9</a:t>
                      </a:r>
                    </a:p>
                  </a:txBody>
                  <a:tcPr marL="9525" marR="9525" marT="9525" marB="0" anchor="ctr">
                    <a:solidFill>
                      <a:schemeClr val="accent6">
                        <a:lumMod val="50000"/>
                        <a:alpha val="1000"/>
                      </a:schemeClr>
                    </a:solidFill>
                  </a:tcPr>
                </a:tc>
                <a:tc>
                  <a:txBody>
                    <a:bodyPr/>
                    <a:lstStyle/>
                    <a:p>
                      <a:pPr marL="72000" algn="l" fontAlgn="ctr"/>
                      <a:r>
                        <a:rPr lang="ru-RU" sz="800" b="0" i="0" u="none" strike="noStrike" dirty="0" err="1">
                          <a:solidFill>
                            <a:srgbClr val="000000"/>
                          </a:solidFill>
                          <a:effectLst/>
                          <a:latin typeface="Arial Narrow" panose="020B0606020202030204" pitchFamily="34" charset="0"/>
                        </a:rPr>
                        <a:t>Күзетшілер</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инкассаторлар</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және</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тектес</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қызметтер</a:t>
                      </a:r>
                      <a:endParaRPr lang="ru-RU" sz="800" b="0" i="0" u="none" strike="noStrike" dirty="0">
                        <a:solidFill>
                          <a:srgbClr val="000000"/>
                        </a:solidFill>
                        <a:effectLst/>
                        <a:latin typeface="Arial Narrow" panose="020B0606020202030204" pitchFamily="34" charset="0"/>
                      </a:endParaRPr>
                    </a:p>
                  </a:txBody>
                  <a:tcPr marL="9525" marR="9525" marT="9525" marB="0" anchor="ctr">
                    <a:lnR w="12700" cap="flat" cmpd="sng" algn="ctr">
                      <a:solidFill>
                        <a:schemeClr val="tx1"/>
                      </a:solidFill>
                      <a:prstDash val="solid"/>
                      <a:round/>
                      <a:headEnd type="none" w="med" len="med"/>
                      <a:tailEnd type="none" w="med" len="med"/>
                    </a:ln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2 753</a:t>
                      </a:r>
                    </a:p>
                  </a:txBody>
                  <a:tcPr marL="9525" marR="9525" marT="9525" marB="0" anchor="ctr">
                    <a:lnL w="12700" cap="flat" cmpd="sng" algn="ctr">
                      <a:solidFill>
                        <a:schemeClr val="tx1"/>
                      </a:solidFill>
                      <a:prstDash val="solid"/>
                      <a:round/>
                      <a:headEnd type="none" w="med" len="med"/>
                      <a:tailEnd type="none" w="med" len="med"/>
                    </a:lnL>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291</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621</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890</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951</a:t>
                      </a:r>
                    </a:p>
                  </a:txBody>
                  <a:tcPr marL="9525" marR="9525" marT="9525" marB="0" anchor="ctr">
                    <a:lnR w="12700" cap="flat" cmpd="sng" algn="ctr">
                      <a:solidFill>
                        <a:schemeClr val="tx1"/>
                      </a:solidFill>
                      <a:prstDash val="solid"/>
                      <a:round/>
                      <a:headEnd type="none" w="med" len="med"/>
                      <a:tailEnd type="none" w="med" len="med"/>
                    </a:ln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2 537</a:t>
                      </a:r>
                    </a:p>
                  </a:txBody>
                  <a:tcPr marL="9525" marR="9525" marT="9525" marB="0" anchor="ctr">
                    <a:lnL w="12700" cap="flat" cmpd="sng" algn="ctr">
                      <a:solidFill>
                        <a:schemeClr val="tx1"/>
                      </a:solidFill>
                      <a:prstDash val="solid"/>
                      <a:round/>
                      <a:headEnd type="none" w="med" len="med"/>
                      <a:tailEnd type="none" w="med" len="med"/>
                    </a:lnL>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286</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647</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702</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902</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4,0%</a:t>
                      </a:r>
                    </a:p>
                  </a:txBody>
                  <a:tcPr marL="9525" marR="9525" marT="9525" marB="0" anchor="ctr">
                    <a:solidFill>
                      <a:schemeClr val="accent6">
                        <a:lumMod val="50000"/>
                        <a:alpha val="1000"/>
                      </a:schemeClr>
                    </a:solidFill>
                  </a:tcPr>
                </a:tc>
                <a:extLst>
                  <a:ext uri="{0D108BD9-81ED-4DB2-BD59-A6C34878D82A}">
                    <a16:rowId xmlns:a16="http://schemas.microsoft.com/office/drawing/2014/main" val="3433509531"/>
                  </a:ext>
                </a:extLst>
              </a:tr>
              <a:tr h="144837">
                <a:tc>
                  <a:txBody>
                    <a:bodyPr/>
                    <a:lstStyle/>
                    <a:p>
                      <a:pPr algn="ctr" fontAlgn="b"/>
                      <a:r>
                        <a:rPr lang="ru-RU" sz="800" b="0" i="0" u="none" strike="noStrike" dirty="0">
                          <a:solidFill>
                            <a:schemeClr val="accent3">
                              <a:lumMod val="50000"/>
                            </a:schemeClr>
                          </a:solidFill>
                          <a:effectLst/>
                          <a:latin typeface="Arial Narrow" panose="020B0606020202030204" pitchFamily="34" charset="0"/>
                        </a:rPr>
                        <a:t>4</a:t>
                      </a:r>
                      <a:endParaRPr lang="en-US" sz="800" b="0" i="0" u="none" strike="noStrike" dirty="0">
                        <a:solidFill>
                          <a:schemeClr val="accent3">
                            <a:lumMod val="50000"/>
                          </a:schemeClr>
                        </a:solidFill>
                        <a:effectLst/>
                        <a:latin typeface="Arial Narrow" panose="020B0606020202030204" pitchFamily="34" charset="0"/>
                      </a:endParaRPr>
                    </a:p>
                  </a:txBody>
                  <a:tcPr marL="9525" marR="9525" marT="0" marB="0" anchor="ctr">
                    <a:solidFill>
                      <a:schemeClr val="accent3">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9116-0</a:t>
                      </a:r>
                    </a:p>
                  </a:txBody>
                  <a:tcPr marL="9525" marR="9525" marT="9525" marB="0" anchor="ctr">
                    <a:solidFill>
                      <a:schemeClr val="accent3">
                        <a:lumMod val="50000"/>
                        <a:alpha val="20000"/>
                      </a:schemeClr>
                    </a:solidFill>
                  </a:tcPr>
                </a:tc>
                <a:tc>
                  <a:txBody>
                    <a:bodyPr/>
                    <a:lstStyle/>
                    <a:p>
                      <a:pPr marL="72000" algn="l" fontAlgn="ctr"/>
                      <a:r>
                        <a:rPr lang="ru-RU" sz="800" b="0" i="0" u="none" strike="noStrike" dirty="0">
                          <a:solidFill>
                            <a:srgbClr val="000000"/>
                          </a:solidFill>
                          <a:effectLst/>
                          <a:latin typeface="Arial Narrow" panose="020B0606020202030204" pitchFamily="34" charset="0"/>
                        </a:rPr>
                        <a:t>Аула </a:t>
                      </a:r>
                      <a:r>
                        <a:rPr lang="ru-RU" sz="800" b="0" i="0" u="none" strike="noStrike" dirty="0" err="1">
                          <a:solidFill>
                            <a:srgbClr val="000000"/>
                          </a:solidFill>
                          <a:effectLst/>
                          <a:latin typeface="Arial Narrow" panose="020B0606020202030204" pitchFamily="34" charset="0"/>
                        </a:rPr>
                        <a:t>сыпырушылар</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және</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ашық</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аумақтарды</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тазалаушылар</a:t>
                      </a:r>
                      <a:endParaRPr lang="ru-RU" sz="800" b="0" i="0" u="none" strike="noStrike" dirty="0">
                        <a:solidFill>
                          <a:srgbClr val="000000"/>
                        </a:solidFill>
                        <a:effectLst/>
                        <a:latin typeface="Arial Narrow" panose="020B0606020202030204" pitchFamily="34" charset="0"/>
                      </a:endParaRPr>
                    </a:p>
                  </a:txBody>
                  <a:tcPr marL="9525" marR="9525" marT="9525" marB="0" anchor="ctr">
                    <a:lnR w="12700" cap="flat" cmpd="sng" algn="ctr">
                      <a:solidFill>
                        <a:schemeClr val="tx1"/>
                      </a:solidFill>
                      <a:prstDash val="solid"/>
                      <a:round/>
                      <a:headEnd type="none" w="med" len="med"/>
                      <a:tailEnd type="none" w="med" len="med"/>
                    </a:lnR>
                    <a:solidFill>
                      <a:schemeClr val="accent3">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1 766</a:t>
                      </a:r>
                    </a:p>
                  </a:txBody>
                  <a:tcPr marL="9525" marR="9525" marT="9525" marB="0" anchor="ctr">
                    <a:lnL w="12700" cap="flat" cmpd="sng" algn="ctr">
                      <a:solidFill>
                        <a:schemeClr val="tx1"/>
                      </a:solidFill>
                      <a:prstDash val="solid"/>
                      <a:round/>
                      <a:headEnd type="none" w="med" len="med"/>
                      <a:tailEnd type="none" w="med" len="med"/>
                    </a:lnL>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209</a:t>
                      </a:r>
                    </a:p>
                  </a:txBody>
                  <a:tcPr marL="9525" marR="9525" marT="9525" marB="0" anchor="c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538</a:t>
                      </a:r>
                    </a:p>
                  </a:txBody>
                  <a:tcPr marL="9525" marR="9525" marT="9525" marB="0" anchor="c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389</a:t>
                      </a:r>
                    </a:p>
                  </a:txBody>
                  <a:tcPr marL="9525" marR="9525" marT="9525" marB="0" anchor="c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630</a:t>
                      </a:r>
                    </a:p>
                  </a:txBody>
                  <a:tcPr marL="9525" marR="9525" marT="9525" marB="0" anchor="ctr">
                    <a:lnR w="12700" cap="flat" cmpd="sng" algn="ctr">
                      <a:solidFill>
                        <a:schemeClr val="tx1"/>
                      </a:solidFill>
                      <a:prstDash val="solid"/>
                      <a:round/>
                      <a:headEnd type="none" w="med" len="med"/>
                      <a:tailEnd type="none" w="med" len="med"/>
                    </a:ln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2 031</a:t>
                      </a:r>
                    </a:p>
                  </a:txBody>
                  <a:tcPr marL="9525" marR="9525" marT="9525" marB="0" anchor="ctr">
                    <a:lnL w="12700" cap="flat" cmpd="sng" algn="ctr">
                      <a:solidFill>
                        <a:schemeClr val="tx1"/>
                      </a:solidFill>
                      <a:prstDash val="solid"/>
                      <a:round/>
                      <a:headEnd type="none" w="med" len="med"/>
                      <a:tailEnd type="none" w="med" len="med"/>
                    </a:lnL>
                    <a:solidFill>
                      <a:schemeClr val="accent3">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313</a:t>
                      </a:r>
                    </a:p>
                  </a:txBody>
                  <a:tcPr marL="9525" marR="9525" marT="9525" marB="0" anchor="c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481</a:t>
                      </a:r>
                    </a:p>
                  </a:txBody>
                  <a:tcPr marL="9525" marR="9525" marT="9525" marB="0" anchor="ctr">
                    <a:solidFill>
                      <a:schemeClr val="accent3">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634</a:t>
                      </a:r>
                    </a:p>
                  </a:txBody>
                  <a:tcPr marL="9525" marR="9525" marT="9525" marB="0" anchor="ctr">
                    <a:solidFill>
                      <a:schemeClr val="accent3">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603</a:t>
                      </a:r>
                    </a:p>
                  </a:txBody>
                  <a:tcPr marL="9525" marR="9525" marT="9525" marB="0" anchor="ctr">
                    <a:solidFill>
                      <a:schemeClr val="accent3">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3,2%</a:t>
                      </a:r>
                    </a:p>
                  </a:txBody>
                  <a:tcPr marL="9525" marR="9525" marT="9525" marB="0" anchor="ctr">
                    <a:solidFill>
                      <a:schemeClr val="accent3">
                        <a:lumMod val="50000"/>
                        <a:alpha val="20000"/>
                      </a:schemeClr>
                    </a:solidFill>
                  </a:tcPr>
                </a:tc>
                <a:extLst>
                  <a:ext uri="{0D108BD9-81ED-4DB2-BD59-A6C34878D82A}">
                    <a16:rowId xmlns:a16="http://schemas.microsoft.com/office/drawing/2014/main" val="1108121153"/>
                  </a:ext>
                </a:extLst>
              </a:tr>
              <a:tr h="144837">
                <a:tc>
                  <a:txBody>
                    <a:bodyPr/>
                    <a:lstStyle/>
                    <a:p>
                      <a:pPr algn="ctr" fontAlgn="b"/>
                      <a:r>
                        <a:rPr lang="ru-RU" sz="800" b="0" i="0" u="none" strike="noStrike" dirty="0">
                          <a:solidFill>
                            <a:schemeClr val="accent3">
                              <a:lumMod val="50000"/>
                            </a:schemeClr>
                          </a:solidFill>
                          <a:effectLst/>
                          <a:latin typeface="Arial Narrow" panose="020B0606020202030204" pitchFamily="34" charset="0"/>
                        </a:rPr>
                        <a:t>5</a:t>
                      </a:r>
                      <a:endParaRPr lang="en-US" sz="800" b="0" i="0" u="none" strike="noStrike" dirty="0">
                        <a:solidFill>
                          <a:schemeClr val="accent3">
                            <a:lumMod val="50000"/>
                          </a:schemeClr>
                        </a:solidFill>
                        <a:effectLst/>
                        <a:latin typeface="Arial Narrow" panose="020B0606020202030204" pitchFamily="34" charset="0"/>
                      </a:endParaRPr>
                    </a:p>
                  </a:txBody>
                  <a:tcPr marL="9525" marR="9525" marT="0"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2350-3</a:t>
                      </a:r>
                    </a:p>
                  </a:txBody>
                  <a:tcPr marL="9525" marR="9525" marT="9525" marB="0" anchor="ctr">
                    <a:solidFill>
                      <a:schemeClr val="accent6">
                        <a:lumMod val="50000"/>
                        <a:alpha val="1000"/>
                      </a:schemeClr>
                    </a:solidFill>
                  </a:tcPr>
                </a:tc>
                <a:tc>
                  <a:txBody>
                    <a:bodyPr/>
                    <a:lstStyle/>
                    <a:p>
                      <a:pPr marL="72000" algn="l" fontAlgn="ctr"/>
                      <a:r>
                        <a:rPr lang="ru-RU" sz="800" b="0" i="0" u="none" strike="noStrike" dirty="0" err="1">
                          <a:solidFill>
                            <a:srgbClr val="000000"/>
                          </a:solidFill>
                          <a:effectLst/>
                          <a:latin typeface="Arial Narrow" panose="020B0606020202030204" pitchFamily="34" charset="0"/>
                        </a:rPr>
                        <a:t>Қоғамдық</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ғылымдар</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бойынша</a:t>
                      </a:r>
                      <a:r>
                        <a:rPr lang="ru-RU" sz="800" b="0" i="0" u="none" strike="noStrike" dirty="0">
                          <a:solidFill>
                            <a:srgbClr val="000000"/>
                          </a:solidFill>
                          <a:effectLst/>
                          <a:latin typeface="Arial Narrow" panose="020B0606020202030204" pitchFamily="34" charset="0"/>
                        </a:rPr>
                        <a:t> орта </a:t>
                      </a:r>
                      <a:r>
                        <a:rPr lang="ru-RU" sz="800" b="0" i="0" u="none" strike="noStrike" dirty="0" err="1">
                          <a:solidFill>
                            <a:srgbClr val="000000"/>
                          </a:solidFill>
                          <a:effectLst/>
                          <a:latin typeface="Arial Narrow" panose="020B0606020202030204" pitchFamily="34" charset="0"/>
                        </a:rPr>
                        <a:t>мектеп</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мұғалімдері</a:t>
                      </a:r>
                      <a:endParaRPr lang="ru-RU" sz="800" b="0" i="0" u="none" strike="noStrike" dirty="0">
                        <a:solidFill>
                          <a:srgbClr val="000000"/>
                        </a:solidFill>
                        <a:effectLst/>
                        <a:latin typeface="Arial Narrow" panose="020B0606020202030204" pitchFamily="34" charset="0"/>
                      </a:endParaRPr>
                    </a:p>
                  </a:txBody>
                  <a:tcPr marL="9525" marR="9525" marT="9525" marB="0" anchor="ctr">
                    <a:lnR w="12700" cap="flat" cmpd="sng" algn="ctr">
                      <a:solidFill>
                        <a:schemeClr val="tx1"/>
                      </a:solidFill>
                      <a:prstDash val="solid"/>
                      <a:round/>
                      <a:headEnd type="none" w="med" len="med"/>
                      <a:tailEnd type="none" w="med" len="med"/>
                    </a:ln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1 047</a:t>
                      </a:r>
                    </a:p>
                  </a:txBody>
                  <a:tcPr marL="9525" marR="9525" marT="9525" marB="0" anchor="ctr">
                    <a:lnL w="12700" cap="flat" cmpd="sng" algn="ctr">
                      <a:solidFill>
                        <a:schemeClr val="tx1"/>
                      </a:solidFill>
                      <a:prstDash val="solid"/>
                      <a:round/>
                      <a:headEnd type="none" w="med" len="med"/>
                      <a:tailEnd type="none" w="med" len="med"/>
                    </a:lnL>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200</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84</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599</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164</a:t>
                      </a:r>
                    </a:p>
                  </a:txBody>
                  <a:tcPr marL="9525" marR="9525" marT="9525" marB="0" anchor="ctr">
                    <a:lnR w="12700" cap="flat" cmpd="sng" algn="ctr">
                      <a:solidFill>
                        <a:schemeClr val="tx1"/>
                      </a:solidFill>
                      <a:prstDash val="solid"/>
                      <a:round/>
                      <a:headEnd type="none" w="med" len="med"/>
                      <a:tailEnd type="none" w="med" len="med"/>
                    </a:ln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1 153</a:t>
                      </a:r>
                    </a:p>
                  </a:txBody>
                  <a:tcPr marL="9525" marR="9525" marT="9525" marB="0" anchor="ctr">
                    <a:lnL w="12700" cap="flat" cmpd="sng" algn="ctr">
                      <a:solidFill>
                        <a:schemeClr val="tx1"/>
                      </a:solidFill>
                      <a:prstDash val="solid"/>
                      <a:round/>
                      <a:headEnd type="none" w="med" len="med"/>
                      <a:tailEnd type="none" w="med" len="med"/>
                    </a:lnL>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205</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161</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88</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699</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1,8%</a:t>
                      </a:r>
                    </a:p>
                  </a:txBody>
                  <a:tcPr marL="9525" marR="9525" marT="9525" marB="0" anchor="ctr">
                    <a:solidFill>
                      <a:schemeClr val="accent6">
                        <a:lumMod val="50000"/>
                        <a:alpha val="1000"/>
                      </a:schemeClr>
                    </a:solidFill>
                  </a:tcPr>
                </a:tc>
                <a:extLst>
                  <a:ext uri="{0D108BD9-81ED-4DB2-BD59-A6C34878D82A}">
                    <a16:rowId xmlns:a16="http://schemas.microsoft.com/office/drawing/2014/main" val="3859109263"/>
                  </a:ext>
                </a:extLst>
              </a:tr>
              <a:tr h="144837">
                <a:tc>
                  <a:txBody>
                    <a:bodyPr/>
                    <a:lstStyle/>
                    <a:p>
                      <a:pPr algn="ctr" fontAlgn="b"/>
                      <a:r>
                        <a:rPr lang="ru-RU" sz="800" b="0" i="0" u="none" strike="noStrike" dirty="0">
                          <a:solidFill>
                            <a:schemeClr val="accent3">
                              <a:lumMod val="50000"/>
                            </a:schemeClr>
                          </a:solidFill>
                          <a:effectLst/>
                          <a:latin typeface="Arial Narrow" panose="020B0606020202030204" pitchFamily="34" charset="0"/>
                        </a:rPr>
                        <a:t>6</a:t>
                      </a:r>
                      <a:endParaRPr lang="en-US" sz="800" b="0" i="0" u="none" strike="noStrike" dirty="0">
                        <a:solidFill>
                          <a:schemeClr val="accent3">
                            <a:lumMod val="50000"/>
                          </a:schemeClr>
                        </a:solidFill>
                        <a:effectLst/>
                        <a:latin typeface="Arial Narrow" panose="020B0606020202030204" pitchFamily="34" charset="0"/>
                      </a:endParaRPr>
                    </a:p>
                  </a:txBody>
                  <a:tcPr marL="9525" marR="9525" marT="0" marB="0" anchor="ctr">
                    <a:solidFill>
                      <a:schemeClr val="accent3">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9113-0</a:t>
                      </a:r>
                    </a:p>
                  </a:txBody>
                  <a:tcPr marL="9525" marR="9525" marT="9525" marB="0" anchor="ctr">
                    <a:solidFill>
                      <a:schemeClr val="accent3">
                        <a:lumMod val="50000"/>
                        <a:alpha val="20000"/>
                      </a:schemeClr>
                    </a:solidFill>
                  </a:tcPr>
                </a:tc>
                <a:tc>
                  <a:txBody>
                    <a:bodyPr/>
                    <a:lstStyle/>
                    <a:p>
                      <a:pPr marL="72000" algn="l" fontAlgn="ctr"/>
                      <a:r>
                        <a:rPr lang="ru-RU" sz="800" b="0" i="0" u="none" strike="noStrike" dirty="0" err="1">
                          <a:solidFill>
                            <a:srgbClr val="000000"/>
                          </a:solidFill>
                          <a:effectLst/>
                          <a:latin typeface="Arial Narrow" panose="020B0606020202030204" pitchFamily="34" charset="0"/>
                        </a:rPr>
                        <a:t>Офистердегі</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жинаушылар</a:t>
                      </a:r>
                      <a:endParaRPr lang="ru-RU" sz="800" b="0" i="0" u="none" strike="noStrike" dirty="0">
                        <a:solidFill>
                          <a:srgbClr val="000000"/>
                        </a:solidFill>
                        <a:effectLst/>
                        <a:latin typeface="Arial Narrow" panose="020B0606020202030204" pitchFamily="34" charset="0"/>
                      </a:endParaRPr>
                    </a:p>
                  </a:txBody>
                  <a:tcPr marL="9525" marR="9525" marT="9525" marB="0" anchor="ctr">
                    <a:lnR w="12700" cap="flat" cmpd="sng" algn="ctr">
                      <a:solidFill>
                        <a:schemeClr val="tx1"/>
                      </a:solidFill>
                      <a:prstDash val="solid"/>
                      <a:round/>
                      <a:headEnd type="none" w="med" len="med"/>
                      <a:tailEnd type="none" w="med" len="med"/>
                    </a:lnR>
                    <a:solidFill>
                      <a:schemeClr val="accent3">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786</a:t>
                      </a:r>
                    </a:p>
                  </a:txBody>
                  <a:tcPr marL="9525" marR="9525" marT="9525" marB="0" anchor="ctr">
                    <a:lnL w="12700" cap="flat" cmpd="sng" algn="ctr">
                      <a:solidFill>
                        <a:schemeClr val="tx1"/>
                      </a:solidFill>
                      <a:prstDash val="solid"/>
                      <a:round/>
                      <a:headEnd type="none" w="med" len="med"/>
                      <a:tailEnd type="none" w="med" len="med"/>
                    </a:lnL>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136</a:t>
                      </a:r>
                    </a:p>
                  </a:txBody>
                  <a:tcPr marL="9525" marR="9525" marT="9525" marB="0" anchor="c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174</a:t>
                      </a:r>
                    </a:p>
                  </a:txBody>
                  <a:tcPr marL="9525" marR="9525" marT="9525" marB="0" anchor="c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242</a:t>
                      </a:r>
                    </a:p>
                  </a:txBody>
                  <a:tcPr marL="9525" marR="9525" marT="9525" marB="0" anchor="c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234</a:t>
                      </a:r>
                    </a:p>
                  </a:txBody>
                  <a:tcPr marL="9525" marR="9525" marT="9525" marB="0" anchor="ctr">
                    <a:lnR w="12700" cap="flat" cmpd="sng" algn="ctr">
                      <a:solidFill>
                        <a:schemeClr val="tx1"/>
                      </a:solidFill>
                      <a:prstDash val="solid"/>
                      <a:round/>
                      <a:headEnd type="none" w="med" len="med"/>
                      <a:tailEnd type="none" w="med" len="med"/>
                    </a:ln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987</a:t>
                      </a:r>
                    </a:p>
                  </a:txBody>
                  <a:tcPr marL="9525" marR="9525" marT="9525" marB="0" anchor="ctr">
                    <a:lnL w="12700" cap="flat" cmpd="sng" algn="ctr">
                      <a:solidFill>
                        <a:schemeClr val="tx1"/>
                      </a:solidFill>
                      <a:prstDash val="solid"/>
                      <a:round/>
                      <a:headEnd type="none" w="med" len="med"/>
                      <a:tailEnd type="none" w="med" len="med"/>
                    </a:lnL>
                    <a:solidFill>
                      <a:schemeClr val="accent3">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223</a:t>
                      </a:r>
                    </a:p>
                  </a:txBody>
                  <a:tcPr marL="9525" marR="9525" marT="9525" marB="0" anchor="c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217</a:t>
                      </a:r>
                    </a:p>
                  </a:txBody>
                  <a:tcPr marL="9525" marR="9525" marT="9525" marB="0" anchor="ctr">
                    <a:solidFill>
                      <a:schemeClr val="accent3">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240</a:t>
                      </a:r>
                    </a:p>
                  </a:txBody>
                  <a:tcPr marL="9525" marR="9525" marT="9525" marB="0" anchor="ctr">
                    <a:solidFill>
                      <a:schemeClr val="accent3">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307</a:t>
                      </a:r>
                    </a:p>
                  </a:txBody>
                  <a:tcPr marL="9525" marR="9525" marT="9525" marB="0" anchor="ctr">
                    <a:solidFill>
                      <a:schemeClr val="accent3">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1,5%</a:t>
                      </a:r>
                    </a:p>
                  </a:txBody>
                  <a:tcPr marL="9525" marR="9525" marT="9525" marB="0" anchor="ctr">
                    <a:solidFill>
                      <a:schemeClr val="accent3">
                        <a:lumMod val="50000"/>
                        <a:alpha val="20000"/>
                      </a:schemeClr>
                    </a:solidFill>
                  </a:tcPr>
                </a:tc>
                <a:extLst>
                  <a:ext uri="{0D108BD9-81ED-4DB2-BD59-A6C34878D82A}">
                    <a16:rowId xmlns:a16="http://schemas.microsoft.com/office/drawing/2014/main" val="614668957"/>
                  </a:ext>
                </a:extLst>
              </a:tr>
              <a:tr h="144837">
                <a:tc>
                  <a:txBody>
                    <a:bodyPr/>
                    <a:lstStyle/>
                    <a:p>
                      <a:pPr algn="ctr" fontAlgn="b"/>
                      <a:r>
                        <a:rPr lang="ru-RU" sz="800" b="0" i="0" u="none" strike="noStrike" dirty="0">
                          <a:solidFill>
                            <a:schemeClr val="accent3">
                              <a:lumMod val="50000"/>
                            </a:schemeClr>
                          </a:solidFill>
                          <a:effectLst/>
                          <a:latin typeface="Arial Narrow" panose="020B0606020202030204" pitchFamily="34" charset="0"/>
                        </a:rPr>
                        <a:t>7</a:t>
                      </a:r>
                      <a:endParaRPr lang="en-US" sz="800" b="0" i="0" u="none" strike="noStrike" dirty="0">
                        <a:solidFill>
                          <a:schemeClr val="accent3">
                            <a:lumMod val="50000"/>
                          </a:schemeClr>
                        </a:solidFill>
                        <a:effectLst/>
                        <a:latin typeface="Arial Narrow" panose="020B0606020202030204" pitchFamily="34" charset="0"/>
                      </a:endParaRPr>
                    </a:p>
                  </a:txBody>
                  <a:tcPr marL="9525" marR="9525" marT="0"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2362-0</a:t>
                      </a:r>
                    </a:p>
                  </a:txBody>
                  <a:tcPr marL="9525" marR="9525" marT="9525" marB="0" anchor="ctr">
                    <a:solidFill>
                      <a:schemeClr val="accent6">
                        <a:lumMod val="50000"/>
                        <a:alpha val="1000"/>
                      </a:schemeClr>
                    </a:solidFill>
                  </a:tcPr>
                </a:tc>
                <a:tc>
                  <a:txBody>
                    <a:bodyPr/>
                    <a:lstStyle/>
                    <a:p>
                      <a:pPr marL="72000" algn="l" fontAlgn="ctr"/>
                      <a:r>
                        <a:rPr lang="ru-RU" sz="800" b="0" i="0" u="none" strike="noStrike" dirty="0" err="1">
                          <a:solidFill>
                            <a:srgbClr val="000000"/>
                          </a:solidFill>
                          <a:effectLst/>
                          <a:latin typeface="Arial Narrow" panose="020B0606020202030204" pitchFamily="34" charset="0"/>
                        </a:rPr>
                        <a:t>Мектепке</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дейінгі</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білім</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берудегі</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тәрбиешілер</a:t>
                      </a:r>
                      <a:endParaRPr lang="ru-RU" sz="800" b="0" i="0" u="none" strike="noStrike" dirty="0">
                        <a:solidFill>
                          <a:srgbClr val="000000"/>
                        </a:solidFill>
                        <a:effectLst/>
                        <a:latin typeface="Arial Narrow" panose="020B0606020202030204" pitchFamily="34" charset="0"/>
                      </a:endParaRPr>
                    </a:p>
                  </a:txBody>
                  <a:tcPr marL="9525" marR="9525" marT="9525" marB="0" anchor="ctr">
                    <a:lnR w="12700" cap="flat" cmpd="sng" algn="ctr">
                      <a:solidFill>
                        <a:schemeClr val="tx1"/>
                      </a:solidFill>
                      <a:prstDash val="solid"/>
                      <a:round/>
                      <a:headEnd type="none" w="med" len="med"/>
                      <a:tailEnd type="none" w="med" len="med"/>
                    </a:ln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1 072</a:t>
                      </a:r>
                    </a:p>
                  </a:txBody>
                  <a:tcPr marL="9525" marR="9525" marT="9525" marB="0" anchor="ctr">
                    <a:lnL w="12700" cap="flat" cmpd="sng" algn="ctr">
                      <a:solidFill>
                        <a:schemeClr val="tx1"/>
                      </a:solidFill>
                      <a:prstDash val="solid"/>
                      <a:round/>
                      <a:headEnd type="none" w="med" len="med"/>
                      <a:tailEnd type="none" w="med" len="med"/>
                    </a:lnL>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191</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234</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371</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276</a:t>
                      </a:r>
                    </a:p>
                  </a:txBody>
                  <a:tcPr marL="9525" marR="9525" marT="9525" marB="0" anchor="ctr">
                    <a:lnR w="12700" cap="flat" cmpd="sng" algn="ctr">
                      <a:solidFill>
                        <a:schemeClr val="tx1"/>
                      </a:solidFill>
                      <a:prstDash val="solid"/>
                      <a:round/>
                      <a:headEnd type="none" w="med" len="med"/>
                      <a:tailEnd type="none" w="med" len="med"/>
                    </a:ln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976</a:t>
                      </a:r>
                    </a:p>
                  </a:txBody>
                  <a:tcPr marL="9525" marR="9525" marT="9525" marB="0" anchor="ctr">
                    <a:lnL w="12700" cap="flat" cmpd="sng" algn="ctr">
                      <a:solidFill>
                        <a:schemeClr val="tx1"/>
                      </a:solidFill>
                      <a:prstDash val="solid"/>
                      <a:round/>
                      <a:headEnd type="none" w="med" len="med"/>
                      <a:tailEnd type="none" w="med" len="med"/>
                    </a:lnL>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206</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226</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184</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360</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1,5%</a:t>
                      </a:r>
                    </a:p>
                  </a:txBody>
                  <a:tcPr marL="9525" marR="9525" marT="9525" marB="0" anchor="ctr">
                    <a:solidFill>
                      <a:schemeClr val="accent6">
                        <a:lumMod val="50000"/>
                        <a:alpha val="1000"/>
                      </a:schemeClr>
                    </a:solidFill>
                  </a:tcPr>
                </a:tc>
                <a:extLst>
                  <a:ext uri="{0D108BD9-81ED-4DB2-BD59-A6C34878D82A}">
                    <a16:rowId xmlns:a16="http://schemas.microsoft.com/office/drawing/2014/main" val="3006779909"/>
                  </a:ext>
                </a:extLst>
              </a:tr>
              <a:tr h="144837">
                <a:tc>
                  <a:txBody>
                    <a:bodyPr/>
                    <a:lstStyle/>
                    <a:p>
                      <a:pPr algn="ctr" fontAlgn="b"/>
                      <a:r>
                        <a:rPr lang="ru-RU" sz="800" b="0" i="0" u="none" strike="noStrike" dirty="0">
                          <a:solidFill>
                            <a:schemeClr val="accent3">
                              <a:lumMod val="50000"/>
                            </a:schemeClr>
                          </a:solidFill>
                          <a:effectLst/>
                          <a:latin typeface="Arial Narrow" panose="020B0606020202030204" pitchFamily="34" charset="0"/>
                        </a:rPr>
                        <a:t>8</a:t>
                      </a:r>
                      <a:endParaRPr lang="en-US" sz="800" b="0" i="0" u="none" strike="noStrike" dirty="0">
                        <a:solidFill>
                          <a:schemeClr val="accent3">
                            <a:lumMod val="50000"/>
                          </a:schemeClr>
                        </a:solidFill>
                        <a:effectLst/>
                        <a:latin typeface="Arial Narrow" panose="020B0606020202030204" pitchFamily="34" charset="0"/>
                      </a:endParaRPr>
                    </a:p>
                  </a:txBody>
                  <a:tcPr marL="9525" marR="9525" marT="0" marB="0" anchor="ctr">
                    <a:solidFill>
                      <a:schemeClr val="accent3">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8322-2</a:t>
                      </a:r>
                    </a:p>
                  </a:txBody>
                  <a:tcPr marL="9525" marR="9525" marT="9525" marB="0" anchor="ctr">
                    <a:solidFill>
                      <a:schemeClr val="accent3">
                        <a:lumMod val="50000"/>
                        <a:alpha val="20000"/>
                      </a:schemeClr>
                    </a:solidFill>
                  </a:tcPr>
                </a:tc>
                <a:tc>
                  <a:txBody>
                    <a:bodyPr/>
                    <a:lstStyle/>
                    <a:p>
                      <a:pPr marL="72000" algn="l" fontAlgn="ctr"/>
                      <a:r>
                        <a:rPr lang="ru-RU" sz="800" b="0" i="0" u="none" strike="noStrike" dirty="0">
                          <a:solidFill>
                            <a:srgbClr val="000000"/>
                          </a:solidFill>
                          <a:effectLst/>
                          <a:latin typeface="Arial Narrow" panose="020B0606020202030204" pitchFamily="34" charset="0"/>
                        </a:rPr>
                        <a:t>Жеке </a:t>
                      </a:r>
                      <a:r>
                        <a:rPr lang="ru-RU" sz="800" b="0" i="0" u="none" strike="noStrike" dirty="0" err="1">
                          <a:solidFill>
                            <a:srgbClr val="000000"/>
                          </a:solidFill>
                          <a:effectLst/>
                          <a:latin typeface="Arial Narrow" panose="020B0606020202030204" pitchFamily="34" charset="0"/>
                        </a:rPr>
                        <a:t>жүргізушілер</a:t>
                      </a:r>
                      <a:r>
                        <a:rPr lang="ru-RU" sz="800" b="0" i="0" u="none" strike="noStrike" dirty="0">
                          <a:solidFill>
                            <a:srgbClr val="000000"/>
                          </a:solidFill>
                          <a:effectLst/>
                          <a:latin typeface="Arial Narrow" panose="020B0606020202030204" pitchFamily="34" charset="0"/>
                        </a:rPr>
                        <a:t> мен </a:t>
                      </a:r>
                      <a:r>
                        <a:rPr lang="ru-RU" sz="800" b="0" i="0" u="none" strike="noStrike" dirty="0" err="1">
                          <a:solidFill>
                            <a:srgbClr val="000000"/>
                          </a:solidFill>
                          <a:effectLst/>
                          <a:latin typeface="Arial Narrow" panose="020B0606020202030204" pitchFamily="34" charset="0"/>
                        </a:rPr>
                        <a:t>шопырлар</a:t>
                      </a:r>
                      <a:endParaRPr lang="ru-RU" sz="800" b="0" i="0" u="none" strike="noStrike" dirty="0">
                        <a:solidFill>
                          <a:srgbClr val="000000"/>
                        </a:solidFill>
                        <a:effectLst/>
                        <a:latin typeface="Arial Narrow" panose="020B0606020202030204" pitchFamily="34" charset="0"/>
                      </a:endParaRPr>
                    </a:p>
                  </a:txBody>
                  <a:tcPr marL="9525" marR="9525" marT="9525" marB="0" anchor="ctr">
                    <a:lnR w="12700" cap="flat" cmpd="sng" algn="ctr">
                      <a:solidFill>
                        <a:schemeClr val="tx1"/>
                      </a:solidFill>
                      <a:prstDash val="solid"/>
                      <a:round/>
                      <a:headEnd type="none" w="med" len="med"/>
                      <a:tailEnd type="none" w="med" len="med"/>
                    </a:lnR>
                    <a:solidFill>
                      <a:schemeClr val="accent3">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983</a:t>
                      </a:r>
                    </a:p>
                  </a:txBody>
                  <a:tcPr marL="9525" marR="9525" marT="9525" marB="0" anchor="ctr">
                    <a:lnL w="12700" cap="flat" cmpd="sng" algn="ctr">
                      <a:solidFill>
                        <a:schemeClr val="tx1"/>
                      </a:solidFill>
                      <a:prstDash val="solid"/>
                      <a:round/>
                      <a:headEnd type="none" w="med" len="med"/>
                      <a:tailEnd type="none" w="med" len="med"/>
                    </a:lnL>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185</a:t>
                      </a:r>
                    </a:p>
                  </a:txBody>
                  <a:tcPr marL="9525" marR="9525" marT="9525" marB="0" anchor="c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275</a:t>
                      </a:r>
                    </a:p>
                  </a:txBody>
                  <a:tcPr marL="9525" marR="9525" marT="9525" marB="0" anchor="c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265</a:t>
                      </a:r>
                    </a:p>
                  </a:txBody>
                  <a:tcPr marL="9525" marR="9525" marT="9525" marB="0" anchor="c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258</a:t>
                      </a:r>
                    </a:p>
                  </a:txBody>
                  <a:tcPr marL="9525" marR="9525" marT="9525" marB="0" anchor="ctr">
                    <a:lnR w="12700" cap="flat" cmpd="sng" algn="ctr">
                      <a:solidFill>
                        <a:schemeClr val="tx1"/>
                      </a:solidFill>
                      <a:prstDash val="solid"/>
                      <a:round/>
                      <a:headEnd type="none" w="med" len="med"/>
                      <a:tailEnd type="none" w="med" len="med"/>
                    </a:ln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929</a:t>
                      </a:r>
                    </a:p>
                  </a:txBody>
                  <a:tcPr marL="9525" marR="9525" marT="9525" marB="0" anchor="ctr">
                    <a:lnL w="12700" cap="flat" cmpd="sng" algn="ctr">
                      <a:solidFill>
                        <a:schemeClr val="tx1"/>
                      </a:solidFill>
                      <a:prstDash val="solid"/>
                      <a:round/>
                      <a:headEnd type="none" w="med" len="med"/>
                      <a:tailEnd type="none" w="med" len="med"/>
                    </a:lnL>
                    <a:solidFill>
                      <a:schemeClr val="accent3">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240</a:t>
                      </a:r>
                    </a:p>
                  </a:txBody>
                  <a:tcPr marL="9525" marR="9525" marT="9525" marB="0" anchor="c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203</a:t>
                      </a:r>
                    </a:p>
                  </a:txBody>
                  <a:tcPr marL="9525" marR="9525" marT="9525" marB="0" anchor="ctr">
                    <a:solidFill>
                      <a:schemeClr val="accent3">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246</a:t>
                      </a:r>
                    </a:p>
                  </a:txBody>
                  <a:tcPr marL="9525" marR="9525" marT="9525" marB="0" anchor="ctr">
                    <a:solidFill>
                      <a:schemeClr val="accent3">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240</a:t>
                      </a:r>
                    </a:p>
                  </a:txBody>
                  <a:tcPr marL="9525" marR="9525" marT="9525" marB="0" anchor="ctr">
                    <a:solidFill>
                      <a:schemeClr val="accent3">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1,5%</a:t>
                      </a:r>
                    </a:p>
                  </a:txBody>
                  <a:tcPr marL="9525" marR="9525" marT="9525" marB="0" anchor="ctr">
                    <a:solidFill>
                      <a:schemeClr val="accent3">
                        <a:lumMod val="50000"/>
                        <a:alpha val="20000"/>
                      </a:schemeClr>
                    </a:solidFill>
                  </a:tcPr>
                </a:tc>
                <a:extLst>
                  <a:ext uri="{0D108BD9-81ED-4DB2-BD59-A6C34878D82A}">
                    <a16:rowId xmlns:a16="http://schemas.microsoft.com/office/drawing/2014/main" val="967742410"/>
                  </a:ext>
                </a:extLst>
              </a:tr>
              <a:tr h="144837">
                <a:tc>
                  <a:txBody>
                    <a:bodyPr/>
                    <a:lstStyle/>
                    <a:p>
                      <a:pPr algn="ctr" fontAlgn="b"/>
                      <a:r>
                        <a:rPr lang="ru-RU" sz="800" b="0" i="0" u="none" strike="noStrike" dirty="0">
                          <a:solidFill>
                            <a:schemeClr val="accent3">
                              <a:lumMod val="50000"/>
                            </a:schemeClr>
                          </a:solidFill>
                          <a:effectLst/>
                          <a:latin typeface="Arial Narrow" panose="020B0606020202030204" pitchFamily="34" charset="0"/>
                        </a:rPr>
                        <a:t>9</a:t>
                      </a:r>
                      <a:endParaRPr lang="en-US" sz="800" b="0" i="0" u="none" strike="noStrike" dirty="0">
                        <a:solidFill>
                          <a:schemeClr val="accent3">
                            <a:lumMod val="50000"/>
                          </a:schemeClr>
                        </a:solidFill>
                        <a:effectLst/>
                        <a:latin typeface="Arial Narrow" panose="020B0606020202030204" pitchFamily="34" charset="0"/>
                      </a:endParaRPr>
                    </a:p>
                  </a:txBody>
                  <a:tcPr marL="9525" marR="9525" marT="0"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3221-0</a:t>
                      </a:r>
                    </a:p>
                  </a:txBody>
                  <a:tcPr marL="9525" marR="9525" marT="9525" marB="0" anchor="ctr">
                    <a:solidFill>
                      <a:schemeClr val="accent6">
                        <a:lumMod val="50000"/>
                        <a:alpha val="1000"/>
                      </a:schemeClr>
                    </a:solidFill>
                  </a:tcPr>
                </a:tc>
                <a:tc>
                  <a:txBody>
                    <a:bodyPr/>
                    <a:lstStyle/>
                    <a:p>
                      <a:pPr marL="72000" algn="l" fontAlgn="ctr"/>
                      <a:r>
                        <a:rPr lang="ru-RU" sz="800" b="0" i="0" u="none" strike="noStrike" dirty="0" err="1">
                          <a:solidFill>
                            <a:srgbClr val="000000"/>
                          </a:solidFill>
                          <a:effectLst/>
                          <a:latin typeface="Arial Narrow" panose="020B0606020202030204" pitchFamily="34" charset="0"/>
                        </a:rPr>
                        <a:t>Күтім</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жөніндегі</a:t>
                      </a:r>
                      <a:r>
                        <a:rPr lang="ru-RU" sz="800" b="0" i="0" u="none" strike="noStrike" dirty="0">
                          <a:solidFill>
                            <a:srgbClr val="000000"/>
                          </a:solidFill>
                          <a:effectLst/>
                          <a:latin typeface="Arial Narrow" panose="020B0606020202030204" pitchFamily="34" charset="0"/>
                        </a:rPr>
                        <a:t> орта </a:t>
                      </a:r>
                      <a:r>
                        <a:rPr lang="ru-RU" sz="800" b="0" i="0" u="none" strike="noStrike" dirty="0" err="1">
                          <a:solidFill>
                            <a:srgbClr val="000000"/>
                          </a:solidFill>
                          <a:effectLst/>
                          <a:latin typeface="Arial Narrow" panose="020B0606020202030204" pitchFamily="34" charset="0"/>
                        </a:rPr>
                        <a:t>медициналық</a:t>
                      </a:r>
                      <a:r>
                        <a:rPr lang="ru-RU" sz="800" b="0" i="0" u="none" strike="noStrike" dirty="0">
                          <a:solidFill>
                            <a:srgbClr val="000000"/>
                          </a:solidFill>
                          <a:effectLst/>
                          <a:latin typeface="Arial Narrow" panose="020B0606020202030204" pitchFamily="34" charset="0"/>
                        </a:rPr>
                        <a:t> персонал</a:t>
                      </a:r>
                    </a:p>
                  </a:txBody>
                  <a:tcPr marL="9525" marR="9525" marT="9525" marB="0" anchor="ctr">
                    <a:lnR w="12700" cap="flat" cmpd="sng" algn="ctr">
                      <a:solidFill>
                        <a:schemeClr val="tx1"/>
                      </a:solidFill>
                      <a:prstDash val="solid"/>
                      <a:round/>
                      <a:headEnd type="none" w="med" len="med"/>
                      <a:tailEnd type="none" w="med" len="med"/>
                    </a:ln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826</a:t>
                      </a:r>
                    </a:p>
                  </a:txBody>
                  <a:tcPr marL="9525" marR="9525" marT="9525" marB="0" anchor="ctr">
                    <a:lnL w="12700" cap="flat" cmpd="sng" algn="ctr">
                      <a:solidFill>
                        <a:schemeClr val="tx1"/>
                      </a:solidFill>
                      <a:prstDash val="solid"/>
                      <a:round/>
                      <a:headEnd type="none" w="med" len="med"/>
                      <a:tailEnd type="none" w="med" len="med"/>
                    </a:lnL>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229</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182</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220</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195</a:t>
                      </a:r>
                    </a:p>
                  </a:txBody>
                  <a:tcPr marL="9525" marR="9525" marT="9525" marB="0" anchor="ctr">
                    <a:lnR w="12700" cap="flat" cmpd="sng" algn="ctr">
                      <a:solidFill>
                        <a:schemeClr val="tx1"/>
                      </a:solidFill>
                      <a:prstDash val="solid"/>
                      <a:round/>
                      <a:headEnd type="none" w="med" len="med"/>
                      <a:tailEnd type="none" w="med" len="med"/>
                    </a:ln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888</a:t>
                      </a:r>
                    </a:p>
                  </a:txBody>
                  <a:tcPr marL="9525" marR="9525" marT="9525" marB="0" anchor="ctr">
                    <a:lnL w="12700" cap="flat" cmpd="sng" algn="ctr">
                      <a:solidFill>
                        <a:schemeClr val="tx1"/>
                      </a:solidFill>
                      <a:prstDash val="solid"/>
                      <a:round/>
                      <a:headEnd type="none" w="med" len="med"/>
                      <a:tailEnd type="none" w="med" len="med"/>
                    </a:lnL>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220</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225</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216</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227</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1,4%</a:t>
                      </a:r>
                    </a:p>
                  </a:txBody>
                  <a:tcPr marL="9525" marR="9525" marT="9525" marB="0" anchor="ctr">
                    <a:solidFill>
                      <a:schemeClr val="accent6">
                        <a:lumMod val="50000"/>
                        <a:alpha val="1000"/>
                      </a:schemeClr>
                    </a:solidFill>
                  </a:tcPr>
                </a:tc>
                <a:extLst>
                  <a:ext uri="{0D108BD9-81ED-4DB2-BD59-A6C34878D82A}">
                    <a16:rowId xmlns:a16="http://schemas.microsoft.com/office/drawing/2014/main" val="3145376209"/>
                  </a:ext>
                </a:extLst>
              </a:tr>
              <a:tr h="144837">
                <a:tc>
                  <a:txBody>
                    <a:bodyPr/>
                    <a:lstStyle/>
                    <a:p>
                      <a:pPr algn="ctr" fontAlgn="b"/>
                      <a:r>
                        <a:rPr lang="ru-RU" sz="800" b="0" i="0" u="none" strike="noStrike" dirty="0">
                          <a:solidFill>
                            <a:schemeClr val="accent3">
                              <a:lumMod val="50000"/>
                            </a:schemeClr>
                          </a:solidFill>
                          <a:effectLst/>
                          <a:latin typeface="Arial Narrow" panose="020B0606020202030204" pitchFamily="34" charset="0"/>
                        </a:rPr>
                        <a:t>10</a:t>
                      </a:r>
                      <a:endParaRPr lang="en-US" sz="800" b="0" i="0" u="none" strike="noStrike" dirty="0">
                        <a:solidFill>
                          <a:schemeClr val="accent3">
                            <a:lumMod val="50000"/>
                          </a:schemeClr>
                        </a:solidFill>
                        <a:effectLst/>
                        <a:latin typeface="Arial Narrow" panose="020B0606020202030204" pitchFamily="34" charset="0"/>
                      </a:endParaRPr>
                    </a:p>
                  </a:txBody>
                  <a:tcPr marL="9525" marR="9525" marT="0" marB="0" anchor="ctr">
                    <a:solidFill>
                      <a:srgbClr val="548235">
                        <a:alpha val="20000"/>
                      </a:srgbClr>
                    </a:solidFill>
                  </a:tcPr>
                </a:tc>
                <a:tc>
                  <a:txBody>
                    <a:bodyPr/>
                    <a:lstStyle/>
                    <a:p>
                      <a:pPr algn="ctr" fontAlgn="ctr"/>
                      <a:r>
                        <a:rPr lang="ru-RU" sz="800" b="0" i="0" u="none" strike="noStrike">
                          <a:solidFill>
                            <a:srgbClr val="000000"/>
                          </a:solidFill>
                          <a:effectLst/>
                          <a:latin typeface="Arial Narrow" panose="020B0606020202030204" pitchFamily="34" charset="0"/>
                        </a:rPr>
                        <a:t>7533-1</a:t>
                      </a:r>
                    </a:p>
                  </a:txBody>
                  <a:tcPr marL="9525" marR="9525" marT="9525" marB="0" anchor="ctr">
                    <a:solidFill>
                      <a:srgbClr val="548235">
                        <a:alpha val="20000"/>
                      </a:srgbClr>
                    </a:solidFill>
                  </a:tcPr>
                </a:tc>
                <a:tc>
                  <a:txBody>
                    <a:bodyPr/>
                    <a:lstStyle/>
                    <a:p>
                      <a:pPr marL="72000" algn="l" fontAlgn="ctr"/>
                      <a:r>
                        <a:rPr lang="ru-RU" sz="800" b="0" i="0" u="none" strike="noStrike" dirty="0" err="1">
                          <a:solidFill>
                            <a:srgbClr val="000000"/>
                          </a:solidFill>
                          <a:effectLst/>
                          <a:latin typeface="Arial Narrow" panose="020B0606020202030204" pitchFamily="34" charset="0"/>
                        </a:rPr>
                        <a:t>Тігіншілер</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және</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киім</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және</a:t>
                      </a:r>
                      <a:r>
                        <a:rPr lang="ru-RU" sz="800" b="0" i="0" u="none" strike="noStrike" dirty="0">
                          <a:solidFill>
                            <a:srgbClr val="000000"/>
                          </a:solidFill>
                          <a:effectLst/>
                          <a:latin typeface="Arial Narrow" panose="020B0606020202030204" pitchFamily="34" charset="0"/>
                        </a:rPr>
                        <a:t> мата </a:t>
                      </a:r>
                      <a:r>
                        <a:rPr lang="ru-RU" sz="800" b="0" i="0" u="none" strike="noStrike" dirty="0" err="1">
                          <a:solidFill>
                            <a:srgbClr val="000000"/>
                          </a:solidFill>
                          <a:effectLst/>
                          <a:latin typeface="Arial Narrow" panose="020B0606020202030204" pitchFamily="34" charset="0"/>
                        </a:rPr>
                        <a:t>реставраторлары</a:t>
                      </a:r>
                      <a:endParaRPr lang="ru-RU" sz="800" b="0" i="0" u="none" strike="noStrike" dirty="0">
                        <a:solidFill>
                          <a:srgbClr val="000000"/>
                        </a:solidFill>
                        <a:effectLst/>
                        <a:latin typeface="Arial Narrow" panose="020B0606020202030204" pitchFamily="34" charset="0"/>
                      </a:endParaRPr>
                    </a:p>
                  </a:txBody>
                  <a:tcPr marL="9525" marR="9525" marT="9525" marB="0" anchor="ctr">
                    <a:lnR w="12700" cap="flat" cmpd="sng" algn="ctr">
                      <a:solidFill>
                        <a:schemeClr val="tx1"/>
                      </a:solidFill>
                      <a:prstDash val="solid"/>
                      <a:round/>
                      <a:headEnd type="none" w="med" len="med"/>
                      <a:tailEnd type="none" w="med" len="med"/>
                    </a:lnR>
                    <a:solidFill>
                      <a:srgbClr val="548235">
                        <a:alpha val="20000"/>
                      </a:srgbClr>
                    </a:solidFill>
                  </a:tcPr>
                </a:tc>
                <a:tc>
                  <a:txBody>
                    <a:bodyPr/>
                    <a:lstStyle/>
                    <a:p>
                      <a:pPr algn="ctr" fontAlgn="ctr"/>
                      <a:r>
                        <a:rPr lang="ru-RU" sz="800" b="0" i="0" u="none" strike="noStrike">
                          <a:solidFill>
                            <a:srgbClr val="000000"/>
                          </a:solidFill>
                          <a:effectLst/>
                          <a:latin typeface="Arial Narrow" panose="020B0606020202030204" pitchFamily="34" charset="0"/>
                        </a:rPr>
                        <a:t>865</a:t>
                      </a:r>
                    </a:p>
                  </a:txBody>
                  <a:tcPr marL="9525" marR="9525" marT="9525" marB="0" anchor="ctr">
                    <a:lnL w="12700" cap="flat" cmpd="sng" algn="ctr">
                      <a:solidFill>
                        <a:schemeClr val="tx1"/>
                      </a:solidFill>
                      <a:prstDash val="solid"/>
                      <a:round/>
                      <a:headEnd type="none" w="med" len="med"/>
                      <a:tailEnd type="none" w="med" len="med"/>
                    </a:lnL>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22</a:t>
                      </a:r>
                    </a:p>
                  </a:txBody>
                  <a:tcPr marL="9525" marR="9525" marT="9525" marB="0" anchor="c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332</a:t>
                      </a:r>
                    </a:p>
                  </a:txBody>
                  <a:tcPr marL="9525" marR="9525" marT="9525" marB="0" anchor="c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290</a:t>
                      </a:r>
                    </a:p>
                  </a:txBody>
                  <a:tcPr marL="9525" marR="9525" marT="9525" marB="0" anchor="c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221</a:t>
                      </a:r>
                    </a:p>
                  </a:txBody>
                  <a:tcPr marL="9525" marR="9525" marT="9525" marB="0" anchor="ctr">
                    <a:lnR w="12700" cap="flat" cmpd="sng" algn="ctr">
                      <a:solidFill>
                        <a:schemeClr val="tx1"/>
                      </a:solidFill>
                      <a:prstDash val="solid"/>
                      <a:round/>
                      <a:headEnd type="none" w="med" len="med"/>
                      <a:tailEnd type="none" w="med" len="med"/>
                    </a:ln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847</a:t>
                      </a:r>
                    </a:p>
                  </a:txBody>
                  <a:tcPr marL="9525" marR="9525" marT="9525" marB="0" anchor="ctr">
                    <a:lnL w="12700" cap="flat" cmpd="sng" algn="ctr">
                      <a:solidFill>
                        <a:schemeClr val="tx1"/>
                      </a:solidFill>
                      <a:prstDash val="solid"/>
                      <a:round/>
                      <a:headEnd type="none" w="med" len="med"/>
                      <a:tailEnd type="none" w="med" len="med"/>
                    </a:lnL>
                    <a:solidFill>
                      <a:srgbClr val="548235">
                        <a:alpha val="20000"/>
                      </a:srgbClr>
                    </a:solidFill>
                  </a:tcPr>
                </a:tc>
                <a:tc>
                  <a:txBody>
                    <a:bodyPr/>
                    <a:lstStyle/>
                    <a:p>
                      <a:pPr algn="ctr" fontAlgn="ctr"/>
                      <a:r>
                        <a:rPr lang="ru-RU" sz="800" b="0" i="0" u="none" strike="noStrike">
                          <a:solidFill>
                            <a:srgbClr val="000000"/>
                          </a:solidFill>
                          <a:effectLst/>
                          <a:latin typeface="Arial Narrow" panose="020B0606020202030204" pitchFamily="34" charset="0"/>
                        </a:rPr>
                        <a:t>14</a:t>
                      </a:r>
                    </a:p>
                  </a:txBody>
                  <a:tcPr marL="9525" marR="9525" marT="9525" marB="0" anchor="c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224</a:t>
                      </a:r>
                    </a:p>
                  </a:txBody>
                  <a:tcPr marL="9525" marR="9525" marT="9525" marB="0" anchor="ctr">
                    <a:solidFill>
                      <a:srgbClr val="548235">
                        <a:alpha val="20000"/>
                      </a:srgbClr>
                    </a:solidFill>
                  </a:tcPr>
                </a:tc>
                <a:tc>
                  <a:txBody>
                    <a:bodyPr/>
                    <a:lstStyle/>
                    <a:p>
                      <a:pPr algn="ctr" fontAlgn="ctr"/>
                      <a:r>
                        <a:rPr lang="ru-RU" sz="800" b="0" i="0" u="none" strike="noStrike">
                          <a:solidFill>
                            <a:srgbClr val="000000"/>
                          </a:solidFill>
                          <a:effectLst/>
                          <a:latin typeface="Arial Narrow" panose="020B0606020202030204" pitchFamily="34" charset="0"/>
                        </a:rPr>
                        <a:t>318</a:t>
                      </a:r>
                    </a:p>
                  </a:txBody>
                  <a:tcPr marL="9525" marR="9525" marT="9525" marB="0" anchor="ctr">
                    <a:solidFill>
                      <a:srgbClr val="548235">
                        <a:alpha val="20000"/>
                      </a:srgbClr>
                    </a:solidFill>
                  </a:tcPr>
                </a:tc>
                <a:tc>
                  <a:txBody>
                    <a:bodyPr/>
                    <a:lstStyle/>
                    <a:p>
                      <a:pPr algn="ctr" fontAlgn="ctr"/>
                      <a:r>
                        <a:rPr lang="ru-RU" sz="800" b="0" i="0" u="none" strike="noStrike">
                          <a:solidFill>
                            <a:srgbClr val="000000"/>
                          </a:solidFill>
                          <a:effectLst/>
                          <a:latin typeface="Arial Narrow" panose="020B0606020202030204" pitchFamily="34" charset="0"/>
                        </a:rPr>
                        <a:t>291</a:t>
                      </a:r>
                    </a:p>
                  </a:txBody>
                  <a:tcPr marL="9525" marR="9525" marT="9525" marB="0" anchor="ctr">
                    <a:solidFill>
                      <a:srgbClr val="548235">
                        <a:alpha val="20000"/>
                      </a:srgbClr>
                    </a:solidFill>
                  </a:tcPr>
                </a:tc>
                <a:tc>
                  <a:txBody>
                    <a:bodyPr/>
                    <a:lstStyle/>
                    <a:p>
                      <a:pPr algn="ctr" fontAlgn="ctr"/>
                      <a:r>
                        <a:rPr lang="ru-RU" sz="800" b="0" i="0" u="none" strike="noStrike">
                          <a:solidFill>
                            <a:srgbClr val="000000"/>
                          </a:solidFill>
                          <a:effectLst/>
                          <a:latin typeface="Arial Narrow" panose="020B0606020202030204" pitchFamily="34" charset="0"/>
                        </a:rPr>
                        <a:t>1,3%</a:t>
                      </a:r>
                    </a:p>
                  </a:txBody>
                  <a:tcPr marL="9525" marR="9525" marT="9525" marB="0" anchor="ctr">
                    <a:solidFill>
                      <a:srgbClr val="548235">
                        <a:alpha val="20000"/>
                      </a:srgbClr>
                    </a:solidFill>
                  </a:tcPr>
                </a:tc>
                <a:extLst>
                  <a:ext uri="{0D108BD9-81ED-4DB2-BD59-A6C34878D82A}">
                    <a16:rowId xmlns:a16="http://schemas.microsoft.com/office/drawing/2014/main" val="43189757"/>
                  </a:ext>
                </a:extLst>
              </a:tr>
              <a:tr h="152142">
                <a:tc gridSpan="3">
                  <a:txBody>
                    <a:bodyPr/>
                    <a:lstStyle/>
                    <a:p>
                      <a:pPr algn="ctr" fontAlgn="b"/>
                      <a:r>
                        <a:rPr lang="ru-RU" sz="900" b="1" u="none" strike="noStrike" dirty="0">
                          <a:solidFill>
                            <a:schemeClr val="accent3">
                              <a:lumMod val="50000"/>
                            </a:schemeClr>
                          </a:solidFill>
                          <a:effectLst/>
                          <a:latin typeface="Arial Narrow" panose="020B0606020202030204" pitchFamily="34" charset="0"/>
                        </a:rPr>
                        <a:t>ТОП-10 БОЙЫНША ЖИЫНЫ</a:t>
                      </a:r>
                      <a:endParaRPr lang="ru-RU" sz="900" b="1" i="0" u="none" strike="noStrike" cap="none" dirty="0">
                        <a:solidFill>
                          <a:schemeClr val="accent3">
                            <a:lumMod val="50000"/>
                          </a:schemeClr>
                        </a:solidFill>
                        <a:effectLst/>
                        <a:latin typeface="Arial Narrow" panose="020B0606020202030204" pitchFamily="34" charset="0"/>
                        <a:ea typeface="+mn-ea"/>
                        <a:cs typeface="+mn-cs"/>
                        <a:sym typeface="Arial"/>
                      </a:endParaRPr>
                    </a:p>
                  </a:txBody>
                  <a:tcPr marL="9525" marR="9525" marT="0" marB="0" anchor="ctr">
                    <a:lnR w="12700" cap="flat" cmpd="sng" algn="ctr">
                      <a:solidFill>
                        <a:schemeClr val="tx1"/>
                      </a:solidFill>
                      <a:prstDash val="solid"/>
                      <a:round/>
                      <a:headEnd type="none" w="med" len="med"/>
                      <a:tailEnd type="none" w="med" len="med"/>
                    </a:lnR>
                    <a:lnB w="12700" cap="flat" cmpd="sng" algn="ctr">
                      <a:solidFill>
                        <a:schemeClr val="tx1"/>
                      </a:solidFill>
                      <a:prstDash val="solid"/>
                      <a:round/>
                      <a:headEnd type="none" w="med" len="med"/>
                      <a:tailEnd type="none" w="med" len="med"/>
                    </a:lnB>
                    <a:noFill/>
                  </a:tcPr>
                </a:tc>
                <a:tc hMerge="1">
                  <a:txBody>
                    <a:bodyPr/>
                    <a:lstStyle/>
                    <a:p>
                      <a:pPr algn="ctr" fontAlgn="b"/>
                      <a:r>
                        <a:rPr lang="ru-KZ" sz="800" b="0" i="0" u="none" strike="noStrike" cap="none" dirty="0">
                          <a:solidFill>
                            <a:srgbClr val="007F76"/>
                          </a:solidFill>
                          <a:effectLst/>
                          <a:latin typeface="Arial Narrow" panose="020B0606020202030204" pitchFamily="34" charset="0"/>
                          <a:ea typeface="+mn-ea"/>
                          <a:cs typeface="+mn-cs"/>
                          <a:sym typeface="Arial"/>
                        </a:rPr>
                        <a:t>7239-2</a:t>
                      </a:r>
                    </a:p>
                  </a:txBody>
                  <a:tcPr marL="9525" marR="9525" marT="0" marB="0" anchor="ctr">
                    <a:lnB w="12700" cap="flat" cmpd="sng" algn="ctr">
                      <a:solidFill>
                        <a:schemeClr val="tx1"/>
                      </a:solidFill>
                      <a:prstDash val="solid"/>
                      <a:round/>
                      <a:headEnd type="none" w="med" len="med"/>
                      <a:tailEnd type="none" w="med" len="med"/>
                    </a:lnB>
                    <a:solidFill>
                      <a:schemeClr val="bg1">
                        <a:lumMod val="50000"/>
                        <a:alpha val="20000"/>
                      </a:schemeClr>
                    </a:solidFill>
                  </a:tcPr>
                </a:tc>
                <a:tc hMerge="1">
                  <a:txBody>
                    <a:bodyPr/>
                    <a:lstStyle/>
                    <a:p>
                      <a:pPr marL="72000" algn="l" fontAlgn="ctr"/>
                      <a:r>
                        <a:rPr lang="ru-RU" sz="800" b="0" i="0" u="none" strike="noStrike" cap="none" dirty="0">
                          <a:solidFill>
                            <a:srgbClr val="007F76"/>
                          </a:solidFill>
                          <a:effectLst/>
                          <a:latin typeface="Arial Narrow" panose="020B0606020202030204" pitchFamily="34" charset="0"/>
                          <a:ea typeface="+mn-ea"/>
                          <a:cs typeface="+mn-cs"/>
                          <a:sym typeface="Arial"/>
                        </a:rPr>
                        <a:t>Слесари промышленного оборудования</a:t>
                      </a:r>
                    </a:p>
                  </a:txBody>
                  <a:tcPr marL="9525" marR="9525" marT="0" marB="0" anchor="ctr">
                    <a:lnR w="12700" cap="flat" cmpd="sng" algn="ctr">
                      <a:solidFill>
                        <a:schemeClr val="tx1"/>
                      </a:solidFill>
                      <a:prstDash val="solid"/>
                      <a:round/>
                      <a:headEnd type="none" w="med" len="med"/>
                      <a:tailEnd type="none" w="med" len="med"/>
                    </a:lnR>
                    <a:lnB w="12700" cap="flat" cmpd="sng" algn="ctr">
                      <a:solidFill>
                        <a:schemeClr val="tx1"/>
                      </a:solidFill>
                      <a:prstDash val="solid"/>
                      <a:round/>
                      <a:headEnd type="none" w="med" len="med"/>
                      <a:tailEnd type="none" w="med" len="med"/>
                    </a:lnB>
                    <a:solidFill>
                      <a:schemeClr val="bg1">
                        <a:lumMod val="50000"/>
                        <a:alpha val="20000"/>
                      </a:schemeClr>
                    </a:solidFill>
                  </a:tcPr>
                </a:tc>
                <a:tc>
                  <a:txBody>
                    <a:bodyPr/>
                    <a:lstStyle/>
                    <a:p>
                      <a:pPr algn="ctr" fontAlgn="ctr"/>
                      <a:r>
                        <a:rPr lang="ru-RU" sz="800" b="1" i="0" u="none" strike="noStrike" dirty="0">
                          <a:solidFill>
                            <a:srgbClr val="000000"/>
                          </a:solidFill>
                          <a:effectLst/>
                          <a:latin typeface="Arial Narrow" panose="020B0606020202030204" pitchFamily="34" charset="0"/>
                        </a:rPr>
                        <a:t>25 633</a:t>
                      </a:r>
                    </a:p>
                  </a:txBody>
                  <a:tcPr marL="9525" marR="9525" marT="9525" marB="0" anchor="ctr">
                    <a:lnL w="12700" cap="flat" cmpd="sng" algn="ctr">
                      <a:solidFill>
                        <a:schemeClr val="tx1"/>
                      </a:solidFill>
                      <a:prstDash val="solid"/>
                      <a:round/>
                      <a:headEnd type="none" w="med" len="med"/>
                      <a:tailEnd type="none" w="med" len="med"/>
                    </a:lnL>
                    <a:lnB w="12700" cap="flat" cmpd="sng" algn="ctr">
                      <a:solidFill>
                        <a:schemeClr val="tx1"/>
                      </a:solidFill>
                      <a:prstDash val="solid"/>
                      <a:round/>
                      <a:headEnd type="none" w="med" len="med"/>
                      <a:tailEnd type="none" w="med" len="med"/>
                    </a:lnB>
                    <a:noFill/>
                  </a:tcPr>
                </a:tc>
                <a:tc>
                  <a:txBody>
                    <a:bodyPr/>
                    <a:lstStyle/>
                    <a:p>
                      <a:pPr algn="ctr" fontAlgn="ctr"/>
                      <a:r>
                        <a:rPr lang="ru-RU" sz="800" b="1" i="0" u="none" strike="noStrike" dirty="0">
                          <a:solidFill>
                            <a:srgbClr val="000000"/>
                          </a:solidFill>
                          <a:effectLst/>
                          <a:latin typeface="Arial Narrow" panose="020B0606020202030204" pitchFamily="34" charset="0"/>
                        </a:rPr>
                        <a:t>2 117</a:t>
                      </a:r>
                    </a:p>
                  </a:txBody>
                  <a:tcPr marL="9525" marR="9525" marT="9525" marB="0" anchor="ctr">
                    <a:lnB w="12700" cap="flat" cmpd="sng" algn="ctr">
                      <a:solidFill>
                        <a:schemeClr val="tx1"/>
                      </a:solidFill>
                      <a:prstDash val="solid"/>
                      <a:round/>
                      <a:headEnd type="none" w="med" len="med"/>
                      <a:tailEnd type="none" w="med" len="med"/>
                    </a:lnB>
                    <a:noFill/>
                  </a:tcPr>
                </a:tc>
                <a:tc>
                  <a:txBody>
                    <a:bodyPr/>
                    <a:lstStyle/>
                    <a:p>
                      <a:pPr algn="ctr" fontAlgn="ctr"/>
                      <a:r>
                        <a:rPr lang="ru-RU" sz="800" b="1" i="0" u="none" strike="noStrike" dirty="0">
                          <a:solidFill>
                            <a:srgbClr val="000000"/>
                          </a:solidFill>
                          <a:effectLst/>
                          <a:latin typeface="Arial Narrow" panose="020B0606020202030204" pitchFamily="34" charset="0"/>
                        </a:rPr>
                        <a:t>9 668</a:t>
                      </a:r>
                    </a:p>
                  </a:txBody>
                  <a:tcPr marL="9525" marR="9525" marT="9525" marB="0" anchor="ctr">
                    <a:lnB w="12700" cap="flat" cmpd="sng" algn="ctr">
                      <a:solidFill>
                        <a:schemeClr val="tx1"/>
                      </a:solidFill>
                      <a:prstDash val="solid"/>
                      <a:round/>
                      <a:headEnd type="none" w="med" len="med"/>
                      <a:tailEnd type="none" w="med" len="med"/>
                    </a:lnB>
                    <a:noFill/>
                  </a:tcPr>
                </a:tc>
                <a:tc>
                  <a:txBody>
                    <a:bodyPr/>
                    <a:lstStyle/>
                    <a:p>
                      <a:pPr algn="ctr" fontAlgn="ctr"/>
                      <a:r>
                        <a:rPr lang="ru-RU" sz="800" b="1" i="0" u="none" strike="noStrike">
                          <a:solidFill>
                            <a:srgbClr val="000000"/>
                          </a:solidFill>
                          <a:effectLst/>
                          <a:latin typeface="Arial Narrow" panose="020B0606020202030204" pitchFamily="34" charset="0"/>
                        </a:rPr>
                        <a:t>7 841</a:t>
                      </a:r>
                    </a:p>
                  </a:txBody>
                  <a:tcPr marL="9525" marR="9525" marT="9525" marB="0" anchor="ctr">
                    <a:lnB w="12700" cap="flat" cmpd="sng" algn="ctr">
                      <a:solidFill>
                        <a:schemeClr val="tx1"/>
                      </a:solidFill>
                      <a:prstDash val="solid"/>
                      <a:round/>
                      <a:headEnd type="none" w="med" len="med"/>
                      <a:tailEnd type="none" w="med" len="med"/>
                    </a:lnB>
                    <a:noFill/>
                  </a:tcPr>
                </a:tc>
                <a:tc>
                  <a:txBody>
                    <a:bodyPr/>
                    <a:lstStyle/>
                    <a:p>
                      <a:pPr algn="ctr" fontAlgn="ctr"/>
                      <a:r>
                        <a:rPr lang="ru-RU" sz="800" b="1" i="0" u="none" strike="noStrike" dirty="0">
                          <a:solidFill>
                            <a:srgbClr val="000000"/>
                          </a:solidFill>
                          <a:effectLst/>
                          <a:latin typeface="Arial Narrow" panose="020B0606020202030204" pitchFamily="34" charset="0"/>
                        </a:rPr>
                        <a:t>6 007</a:t>
                      </a:r>
                    </a:p>
                  </a:txBody>
                  <a:tcPr marL="9525" marR="9525" marT="9525" marB="0" anchor="ctr">
                    <a:lnR w="12700" cap="flat" cmpd="sng" algn="ctr">
                      <a:solidFill>
                        <a:schemeClr val="tx1"/>
                      </a:solidFill>
                      <a:prstDash val="solid"/>
                      <a:round/>
                      <a:headEnd type="none" w="med" len="med"/>
                      <a:tailEnd type="none" w="med" len="med"/>
                    </a:lnR>
                    <a:lnB w="12700" cap="flat" cmpd="sng" algn="ctr">
                      <a:solidFill>
                        <a:schemeClr val="tx1"/>
                      </a:solidFill>
                      <a:prstDash val="solid"/>
                      <a:round/>
                      <a:headEnd type="none" w="med" len="med"/>
                      <a:tailEnd type="none" w="med" len="med"/>
                    </a:lnB>
                    <a:noFill/>
                  </a:tcPr>
                </a:tc>
                <a:tc>
                  <a:txBody>
                    <a:bodyPr/>
                    <a:lstStyle/>
                    <a:p>
                      <a:pPr algn="ctr" fontAlgn="ctr"/>
                      <a:r>
                        <a:rPr lang="ru-RU" sz="800" b="1" i="0" u="none" strike="noStrike" dirty="0">
                          <a:solidFill>
                            <a:srgbClr val="000000"/>
                          </a:solidFill>
                          <a:effectLst/>
                          <a:latin typeface="Arial Narrow" panose="020B0606020202030204" pitchFamily="34" charset="0"/>
                        </a:rPr>
                        <a:t>26 313</a:t>
                      </a:r>
                    </a:p>
                  </a:txBody>
                  <a:tcPr marL="9525" marR="9525" marT="9525" marB="0" anchor="ctr">
                    <a:lnL w="12700" cap="flat" cmpd="sng" algn="ctr">
                      <a:solidFill>
                        <a:schemeClr val="tx1"/>
                      </a:solidFill>
                      <a:prstDash val="solid"/>
                      <a:round/>
                      <a:headEnd type="none" w="med" len="med"/>
                      <a:tailEnd type="none" w="med" len="med"/>
                    </a:lnL>
                    <a:lnB w="12700" cap="flat" cmpd="sng" algn="ctr">
                      <a:solidFill>
                        <a:schemeClr val="tx1"/>
                      </a:solidFill>
                      <a:prstDash val="solid"/>
                      <a:round/>
                      <a:headEnd type="none" w="med" len="med"/>
                      <a:tailEnd type="none" w="med" len="med"/>
                    </a:lnB>
                    <a:noFill/>
                  </a:tcPr>
                </a:tc>
                <a:tc>
                  <a:txBody>
                    <a:bodyPr/>
                    <a:lstStyle/>
                    <a:p>
                      <a:pPr algn="ctr" fontAlgn="ctr"/>
                      <a:r>
                        <a:rPr lang="ru-RU" sz="800" b="1" i="0" u="none" strike="noStrike">
                          <a:solidFill>
                            <a:srgbClr val="000000"/>
                          </a:solidFill>
                          <a:effectLst/>
                          <a:latin typeface="Arial Narrow" panose="020B0606020202030204" pitchFamily="34" charset="0"/>
                        </a:rPr>
                        <a:t>2 343</a:t>
                      </a:r>
                    </a:p>
                  </a:txBody>
                  <a:tcPr marL="9525" marR="9525" marT="9525" marB="0" anchor="ctr">
                    <a:lnB w="12700" cap="flat" cmpd="sng" algn="ctr">
                      <a:solidFill>
                        <a:schemeClr val="tx1"/>
                      </a:solidFill>
                      <a:prstDash val="solid"/>
                      <a:round/>
                      <a:headEnd type="none" w="med" len="med"/>
                      <a:tailEnd type="none" w="med" len="med"/>
                    </a:lnB>
                    <a:noFill/>
                  </a:tcPr>
                </a:tc>
                <a:tc>
                  <a:txBody>
                    <a:bodyPr/>
                    <a:lstStyle/>
                    <a:p>
                      <a:pPr algn="ctr" fontAlgn="ctr"/>
                      <a:r>
                        <a:rPr lang="ru-RU" sz="800" b="1" i="0" u="none" strike="noStrike" dirty="0">
                          <a:solidFill>
                            <a:srgbClr val="000000"/>
                          </a:solidFill>
                          <a:effectLst/>
                          <a:latin typeface="Arial Narrow" panose="020B0606020202030204" pitchFamily="34" charset="0"/>
                        </a:rPr>
                        <a:t>5 557</a:t>
                      </a:r>
                    </a:p>
                  </a:txBody>
                  <a:tcPr marL="9525" marR="9525" marT="9525" marB="0" anchor="ctr">
                    <a:lnB w="12700" cap="flat" cmpd="sng" algn="ctr">
                      <a:solidFill>
                        <a:schemeClr val="tx1"/>
                      </a:solidFill>
                      <a:prstDash val="solid"/>
                      <a:round/>
                      <a:headEnd type="none" w="med" len="med"/>
                      <a:tailEnd type="none" w="med" len="med"/>
                    </a:lnB>
                    <a:noFill/>
                  </a:tcPr>
                </a:tc>
                <a:tc>
                  <a:txBody>
                    <a:bodyPr/>
                    <a:lstStyle/>
                    <a:p>
                      <a:pPr algn="ctr" fontAlgn="ctr"/>
                      <a:r>
                        <a:rPr lang="ru-RU" sz="800" b="1" i="0" u="none" strike="noStrike">
                          <a:solidFill>
                            <a:srgbClr val="000000"/>
                          </a:solidFill>
                          <a:effectLst/>
                          <a:latin typeface="Arial Narrow" panose="020B0606020202030204" pitchFamily="34" charset="0"/>
                        </a:rPr>
                        <a:t>9 167</a:t>
                      </a:r>
                    </a:p>
                  </a:txBody>
                  <a:tcPr marL="9525" marR="9525" marT="9525" marB="0" anchor="ctr">
                    <a:lnB w="12700" cap="flat" cmpd="sng" algn="ctr">
                      <a:solidFill>
                        <a:schemeClr val="tx1"/>
                      </a:solidFill>
                      <a:prstDash val="solid"/>
                      <a:round/>
                      <a:headEnd type="none" w="med" len="med"/>
                      <a:tailEnd type="none" w="med" len="med"/>
                    </a:lnB>
                    <a:noFill/>
                  </a:tcPr>
                </a:tc>
                <a:tc>
                  <a:txBody>
                    <a:bodyPr/>
                    <a:lstStyle/>
                    <a:p>
                      <a:pPr algn="ctr" fontAlgn="ctr"/>
                      <a:r>
                        <a:rPr lang="ru-RU" sz="800" b="1" i="0" u="none" strike="noStrike" dirty="0">
                          <a:solidFill>
                            <a:srgbClr val="000000"/>
                          </a:solidFill>
                          <a:effectLst/>
                          <a:latin typeface="Arial Narrow" panose="020B0606020202030204" pitchFamily="34" charset="0"/>
                        </a:rPr>
                        <a:t>9 246</a:t>
                      </a:r>
                    </a:p>
                  </a:txBody>
                  <a:tcPr marL="9525" marR="9525" marT="9525" marB="0" anchor="ctr">
                    <a:lnB w="12700" cap="flat" cmpd="sng" algn="ctr">
                      <a:solidFill>
                        <a:schemeClr val="tx1"/>
                      </a:solidFill>
                      <a:prstDash val="solid"/>
                      <a:round/>
                      <a:headEnd type="none" w="med" len="med"/>
                      <a:tailEnd type="none" w="med" len="med"/>
                    </a:lnB>
                    <a:noFill/>
                  </a:tcPr>
                </a:tc>
                <a:tc>
                  <a:txBody>
                    <a:bodyPr/>
                    <a:lstStyle/>
                    <a:p>
                      <a:pPr algn="ctr" fontAlgn="ctr"/>
                      <a:r>
                        <a:rPr lang="ru-RU" sz="800" b="1" i="0" u="none" strike="noStrike" dirty="0">
                          <a:solidFill>
                            <a:srgbClr val="000000"/>
                          </a:solidFill>
                          <a:effectLst/>
                          <a:latin typeface="Arial Narrow" panose="020B0606020202030204" pitchFamily="34" charset="0"/>
                        </a:rPr>
                        <a:t>41,2%</a:t>
                      </a:r>
                    </a:p>
                  </a:txBody>
                  <a:tcPr marL="9525" marR="9525" marT="9525" marB="0" anchor="ctr">
                    <a:lnB w="12700"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3063250630"/>
                  </a:ext>
                </a:extLst>
              </a:tr>
              <a:tr h="152142">
                <a:tc gridSpan="14">
                  <a:txBody>
                    <a:bodyPr/>
                    <a:lstStyle/>
                    <a:p>
                      <a:pPr algn="ctr" fontAlgn="b"/>
                      <a:r>
                        <a:rPr lang="ru-RU" sz="900" b="1" i="0" u="none" strike="noStrike" dirty="0">
                          <a:solidFill>
                            <a:schemeClr val="accent6">
                              <a:lumMod val="50000"/>
                            </a:schemeClr>
                          </a:solidFill>
                          <a:effectLst/>
                          <a:latin typeface="Arial Narrow" panose="020B0606020202030204" pitchFamily="34" charset="0"/>
                        </a:rPr>
                        <a:t>ПЕССИМИСТІК СЦЕНАРИЙ</a:t>
                      </a:r>
                      <a:endParaRPr lang="en-US" sz="900" b="1" i="0" u="none" strike="noStrike" dirty="0">
                        <a:solidFill>
                          <a:schemeClr val="accent6">
                            <a:lumMod val="50000"/>
                          </a:schemeClr>
                        </a:solidFill>
                        <a:effectLst/>
                        <a:latin typeface="Arial Narrow" panose="020B0606020202030204" pitchFamily="34" charset="0"/>
                      </a:endParaRPr>
                    </a:p>
                  </a:txBody>
                  <a:tcPr marL="9525" marR="9525" marT="0" marB="0" anchor="ct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accent6">
                        <a:lumMod val="50000"/>
                        <a:alpha val="40000"/>
                      </a:schemeClr>
                    </a:solidFill>
                  </a:tcPr>
                </a:tc>
                <a:tc hMerge="1">
                  <a:txBody>
                    <a:bodyPr/>
                    <a:lstStyle/>
                    <a:p>
                      <a:pPr algn="ctr" fontAlgn="b"/>
                      <a:endParaRPr lang="ru-KZ" sz="800" b="0" i="0" u="none" strike="noStrike" cap="none" dirty="0">
                        <a:solidFill>
                          <a:srgbClr val="007F76"/>
                        </a:solidFill>
                        <a:effectLst/>
                        <a:latin typeface="Arial Narrow" panose="020B0606020202030204" pitchFamily="34" charset="0"/>
                        <a:ea typeface="+mn-ea"/>
                        <a:cs typeface="+mn-cs"/>
                        <a:sym typeface="Arial"/>
                      </a:endParaRPr>
                    </a:p>
                  </a:txBody>
                  <a:tcPr marL="9525" marR="9525" marT="0" marB="0" anchor="ct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007F76">
                        <a:alpha val="20000"/>
                      </a:srgbClr>
                    </a:solidFill>
                  </a:tcPr>
                </a:tc>
                <a:tc hMerge="1">
                  <a:txBody>
                    <a:bodyPr/>
                    <a:lstStyle/>
                    <a:p>
                      <a:pPr marL="72000" algn="l" fontAlgn="ctr"/>
                      <a:endParaRPr lang="ru-RU" sz="800" b="0" i="0" u="none" strike="noStrike" cap="none" dirty="0">
                        <a:solidFill>
                          <a:srgbClr val="007F76"/>
                        </a:solidFill>
                        <a:effectLst/>
                        <a:latin typeface="Arial Narrow" panose="020B0606020202030204" pitchFamily="34" charset="0"/>
                        <a:ea typeface="+mn-ea"/>
                        <a:cs typeface="+mn-cs"/>
                        <a:sym typeface="Arial"/>
                      </a:endParaRPr>
                    </a:p>
                  </a:txBody>
                  <a:tcPr marL="9525" marR="9525" marT="0" marB="0" anchor="ctr">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007F76">
                        <a:alpha val="20000"/>
                      </a:srgbClr>
                    </a:solidFill>
                  </a:tcPr>
                </a:tc>
                <a:tc hMerge="1">
                  <a:txBody>
                    <a:bodyPr/>
                    <a:lstStyle/>
                    <a:p>
                      <a:pPr algn="ctr" fontAlgn="b"/>
                      <a:endParaRPr lang="ru-KZ" sz="800" b="0" i="0" u="none" strike="noStrike" cap="none" dirty="0">
                        <a:solidFill>
                          <a:schemeClr val="tx1"/>
                        </a:solidFill>
                        <a:effectLst/>
                        <a:latin typeface="Arial Narrow" panose="020B0606020202030204" pitchFamily="34" charset="0"/>
                        <a:ea typeface="+mn-ea"/>
                        <a:cs typeface="+mn-cs"/>
                        <a:sym typeface="Arial"/>
                      </a:endParaRPr>
                    </a:p>
                  </a:txBody>
                  <a:tcPr marL="9525" marR="9525" marT="0" marB="0" anchor="ctr">
                    <a:lnL w="12700" cap="flat" cmpd="sng" algn="ctr">
                      <a:solidFill>
                        <a:schemeClr val="tx1"/>
                      </a:solidFill>
                      <a:prstDash val="solid"/>
                      <a:round/>
                      <a:headEnd type="none" w="med" len="med"/>
                      <a:tailEnd type="none" w="med" len="med"/>
                    </a:lnL>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50000"/>
                        <a:alpha val="20000"/>
                      </a:schemeClr>
                    </a:solidFill>
                  </a:tcPr>
                </a:tc>
                <a:tc hMerge="1">
                  <a:txBody>
                    <a:bodyPr/>
                    <a:lstStyle/>
                    <a:p>
                      <a:pPr algn="ctr" fontAlgn="b"/>
                      <a:endParaRPr lang="ru-KZ" sz="800" b="0" i="0" u="none" strike="noStrike" cap="none">
                        <a:solidFill>
                          <a:schemeClr val="tx1"/>
                        </a:solidFill>
                        <a:effectLst/>
                        <a:latin typeface="Arial Narrow" panose="020B0606020202030204" pitchFamily="34" charset="0"/>
                        <a:ea typeface="+mn-ea"/>
                        <a:cs typeface="+mn-cs"/>
                        <a:sym typeface="Arial"/>
                      </a:endParaRPr>
                    </a:p>
                  </a:txBody>
                  <a:tcPr marL="9525" marR="9525" marT="0" marB="0" anchor="ct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50000"/>
                        <a:alpha val="20000"/>
                      </a:schemeClr>
                    </a:solidFill>
                  </a:tcPr>
                </a:tc>
                <a:tc hMerge="1">
                  <a:txBody>
                    <a:bodyPr/>
                    <a:lstStyle/>
                    <a:p>
                      <a:pPr algn="ctr" fontAlgn="b"/>
                      <a:endParaRPr lang="ru-KZ" sz="800" b="0" i="0" u="none" strike="noStrike" cap="none" dirty="0">
                        <a:solidFill>
                          <a:schemeClr val="tx1"/>
                        </a:solidFill>
                        <a:effectLst/>
                        <a:latin typeface="Arial Narrow" panose="020B0606020202030204" pitchFamily="34" charset="0"/>
                        <a:ea typeface="+mn-ea"/>
                        <a:cs typeface="+mn-cs"/>
                        <a:sym typeface="Arial"/>
                      </a:endParaRPr>
                    </a:p>
                  </a:txBody>
                  <a:tcPr marL="9525" marR="9525" marT="0" marB="0" anchor="ct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50000"/>
                        <a:alpha val="20000"/>
                      </a:schemeClr>
                    </a:solidFill>
                  </a:tcPr>
                </a:tc>
                <a:tc hMerge="1">
                  <a:txBody>
                    <a:bodyPr/>
                    <a:lstStyle/>
                    <a:p>
                      <a:pPr algn="ctr" fontAlgn="b"/>
                      <a:endParaRPr lang="ru-KZ" sz="800" b="0" i="0" u="none" strike="noStrike" cap="none" dirty="0">
                        <a:solidFill>
                          <a:schemeClr val="tx1"/>
                        </a:solidFill>
                        <a:effectLst/>
                        <a:latin typeface="Arial Narrow" panose="020B0606020202030204" pitchFamily="34" charset="0"/>
                        <a:ea typeface="+mn-ea"/>
                        <a:cs typeface="+mn-cs"/>
                        <a:sym typeface="Arial"/>
                      </a:endParaRPr>
                    </a:p>
                  </a:txBody>
                  <a:tcPr marL="9525" marR="9525" marT="0" marB="0" anchor="ct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50000"/>
                        <a:alpha val="20000"/>
                      </a:schemeClr>
                    </a:solidFill>
                  </a:tcPr>
                </a:tc>
                <a:tc hMerge="1">
                  <a:txBody>
                    <a:bodyPr/>
                    <a:lstStyle/>
                    <a:p>
                      <a:pPr algn="ctr" fontAlgn="b"/>
                      <a:endParaRPr lang="ru-KZ" sz="800" b="0" i="0" u="none" strike="noStrike" cap="none">
                        <a:solidFill>
                          <a:schemeClr val="tx1"/>
                        </a:solidFill>
                        <a:effectLst/>
                        <a:latin typeface="Arial Narrow" panose="020B0606020202030204" pitchFamily="34" charset="0"/>
                        <a:ea typeface="+mn-ea"/>
                        <a:cs typeface="+mn-cs"/>
                        <a:sym typeface="Arial"/>
                      </a:endParaRPr>
                    </a:p>
                  </a:txBody>
                  <a:tcPr marL="9525" marR="9525" marT="0" marB="0" anchor="ctr">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50000"/>
                        <a:alpha val="20000"/>
                      </a:schemeClr>
                    </a:solidFill>
                  </a:tcPr>
                </a:tc>
                <a:tc hMerge="1">
                  <a:txBody>
                    <a:bodyPr/>
                    <a:lstStyle/>
                    <a:p>
                      <a:pPr algn="ctr" fontAlgn="ctr"/>
                      <a:endParaRPr lang="ru-KZ" sz="800" b="0" i="0" u="none" strike="noStrike" cap="none" dirty="0">
                        <a:solidFill>
                          <a:srgbClr val="007F76"/>
                        </a:solidFill>
                        <a:effectLst/>
                        <a:latin typeface="Arial Narrow" panose="020B0606020202030204" pitchFamily="34" charset="0"/>
                        <a:ea typeface="+mn-ea"/>
                        <a:cs typeface="+mn-cs"/>
                        <a:sym typeface="Arial"/>
                      </a:endParaRPr>
                    </a:p>
                  </a:txBody>
                  <a:tcPr marL="9525" marR="9525" marT="0" marB="0" anchor="ctr">
                    <a:lnL w="12700" cap="flat" cmpd="sng" algn="ctr">
                      <a:solidFill>
                        <a:schemeClr val="tx1"/>
                      </a:solidFill>
                      <a:prstDash val="solid"/>
                      <a:round/>
                      <a:headEnd type="none" w="med" len="med"/>
                      <a:tailEnd type="none" w="med" len="med"/>
                    </a:lnL>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007F76">
                        <a:alpha val="20000"/>
                      </a:srgbClr>
                    </a:solidFill>
                  </a:tcPr>
                </a:tc>
                <a:tc hMerge="1">
                  <a:txBody>
                    <a:bodyPr/>
                    <a:lstStyle/>
                    <a:p>
                      <a:pPr algn="ctr" fontAlgn="ctr"/>
                      <a:endParaRPr lang="ru-KZ" sz="800" b="0" i="0" u="none" strike="noStrike" cap="none" dirty="0">
                        <a:solidFill>
                          <a:schemeClr val="tx1"/>
                        </a:solidFill>
                        <a:effectLst/>
                        <a:latin typeface="Arial Narrow" panose="020B0606020202030204" pitchFamily="34" charset="0"/>
                        <a:ea typeface="+mn-ea"/>
                        <a:cs typeface="+mn-cs"/>
                        <a:sym typeface="Arial"/>
                      </a:endParaRPr>
                    </a:p>
                  </a:txBody>
                  <a:tcPr marL="9525" marR="9525" marT="0" marB="0" anchor="ct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50000"/>
                        <a:alpha val="20000"/>
                      </a:schemeClr>
                    </a:solidFill>
                  </a:tcPr>
                </a:tc>
                <a:tc hMerge="1">
                  <a:txBody>
                    <a:bodyPr/>
                    <a:lstStyle/>
                    <a:p>
                      <a:pPr algn="ctr" fontAlgn="ctr"/>
                      <a:endParaRPr lang="ru-KZ" sz="800" b="0" i="0" u="none" strike="noStrike" cap="none" dirty="0">
                        <a:solidFill>
                          <a:srgbClr val="007F76"/>
                        </a:solidFill>
                        <a:effectLst/>
                        <a:latin typeface="Arial Narrow" panose="020B0606020202030204" pitchFamily="34" charset="0"/>
                        <a:ea typeface="+mn-ea"/>
                        <a:cs typeface="+mn-cs"/>
                        <a:sym typeface="Arial"/>
                      </a:endParaRPr>
                    </a:p>
                  </a:txBody>
                  <a:tcPr marL="9525" marR="9525" marT="0" marB="0" anchor="ct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007F76">
                        <a:alpha val="20000"/>
                      </a:srgbClr>
                    </a:solidFill>
                  </a:tcPr>
                </a:tc>
                <a:tc hMerge="1">
                  <a:txBody>
                    <a:bodyPr/>
                    <a:lstStyle/>
                    <a:p>
                      <a:pPr algn="ctr" fontAlgn="ctr"/>
                      <a:endParaRPr lang="ru-KZ" sz="800" b="0" i="0" u="none" strike="noStrike" cap="none" dirty="0">
                        <a:solidFill>
                          <a:srgbClr val="007F76"/>
                        </a:solidFill>
                        <a:effectLst/>
                        <a:latin typeface="Arial Narrow" panose="020B0606020202030204" pitchFamily="34" charset="0"/>
                        <a:ea typeface="+mn-ea"/>
                        <a:cs typeface="+mn-cs"/>
                        <a:sym typeface="Arial"/>
                      </a:endParaRPr>
                    </a:p>
                  </a:txBody>
                  <a:tcPr marL="9525" marR="9525" marT="0" marB="0" anchor="ct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007F76">
                        <a:alpha val="20000"/>
                      </a:srgbClr>
                    </a:solidFill>
                  </a:tcPr>
                </a:tc>
                <a:tc hMerge="1">
                  <a:txBody>
                    <a:bodyPr/>
                    <a:lstStyle/>
                    <a:p>
                      <a:pPr algn="ctr" fontAlgn="ctr"/>
                      <a:endParaRPr lang="ru-KZ" sz="800" b="0" i="0" u="none" strike="noStrike" cap="none" dirty="0">
                        <a:solidFill>
                          <a:srgbClr val="007F76"/>
                        </a:solidFill>
                        <a:effectLst/>
                        <a:latin typeface="Arial Narrow" panose="020B0606020202030204" pitchFamily="34" charset="0"/>
                        <a:ea typeface="+mn-ea"/>
                        <a:cs typeface="+mn-cs"/>
                        <a:sym typeface="Arial"/>
                      </a:endParaRPr>
                    </a:p>
                  </a:txBody>
                  <a:tcPr marL="9525" marR="9525" marT="0" marB="0" anchor="ct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007F76">
                        <a:alpha val="20000"/>
                      </a:srgbClr>
                    </a:solidFill>
                  </a:tcPr>
                </a:tc>
                <a:tc hMerge="1">
                  <a:txBody>
                    <a:bodyPr/>
                    <a:lstStyle/>
                    <a:p>
                      <a:pPr algn="ctr" fontAlgn="ctr"/>
                      <a:endParaRPr lang="ru-KZ" sz="800" b="0" i="0" u="none" strike="noStrike" cap="none" dirty="0">
                        <a:solidFill>
                          <a:srgbClr val="007F76"/>
                        </a:solidFill>
                        <a:effectLst/>
                        <a:latin typeface="Arial Narrow" panose="020B0606020202030204" pitchFamily="34" charset="0"/>
                        <a:ea typeface="+mn-ea"/>
                        <a:cs typeface="+mn-cs"/>
                        <a:sym typeface="Arial"/>
                      </a:endParaRPr>
                    </a:p>
                  </a:txBody>
                  <a:tcPr marL="9525" marR="9525" marT="0" marB="0" anchor="ct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007F76">
                        <a:alpha val="20000"/>
                      </a:srgbClr>
                    </a:solidFill>
                  </a:tcPr>
                </a:tc>
                <a:extLst>
                  <a:ext uri="{0D108BD9-81ED-4DB2-BD59-A6C34878D82A}">
                    <a16:rowId xmlns:a16="http://schemas.microsoft.com/office/drawing/2014/main" val="2562410137"/>
                  </a:ext>
                </a:extLst>
              </a:tr>
              <a:tr h="144837">
                <a:tc>
                  <a:txBody>
                    <a:bodyPr/>
                    <a:lstStyle/>
                    <a:p>
                      <a:pPr algn="ctr" fontAlgn="b"/>
                      <a:r>
                        <a:rPr lang="ru-RU" sz="800" u="none" strike="noStrike" dirty="0">
                          <a:solidFill>
                            <a:schemeClr val="accent6">
                              <a:lumMod val="50000"/>
                            </a:schemeClr>
                          </a:solidFill>
                          <a:effectLst/>
                          <a:latin typeface="Arial Narrow" panose="020B0606020202030204" pitchFamily="34" charset="0"/>
                        </a:rPr>
                        <a:t>1</a:t>
                      </a:r>
                      <a:endParaRPr lang="en-US" sz="800" b="0" i="0" u="none" strike="noStrike" dirty="0">
                        <a:solidFill>
                          <a:schemeClr val="accent6">
                            <a:lumMod val="50000"/>
                          </a:schemeClr>
                        </a:solidFill>
                        <a:effectLst/>
                        <a:latin typeface="Arial Narrow" panose="020B0606020202030204" pitchFamily="34" charset="0"/>
                      </a:endParaRPr>
                    </a:p>
                  </a:txBody>
                  <a:tcPr marL="9525" marR="9525" marT="0" marB="0" anchor="ctr">
                    <a:lnT w="12700" cap="flat" cmpd="sng" algn="ctr">
                      <a:solidFill>
                        <a:schemeClr val="tx1"/>
                      </a:solidFill>
                      <a:prstDash val="solid"/>
                      <a:round/>
                      <a:headEnd type="none" w="med" len="med"/>
                      <a:tailEnd type="none" w="med" len="med"/>
                    </a:lnT>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9629-9</a:t>
                      </a:r>
                    </a:p>
                  </a:txBody>
                  <a:tcPr marL="9525" marR="9525" marT="9525" marB="0" anchor="ctr">
                    <a:lnT w="12700" cap="flat" cmpd="sng" algn="ctr">
                      <a:solidFill>
                        <a:schemeClr val="tx1"/>
                      </a:solidFill>
                      <a:prstDash val="solid"/>
                      <a:round/>
                      <a:headEnd type="none" w="med" len="med"/>
                      <a:tailEnd type="none" w="med" len="med"/>
                    </a:lnT>
                    <a:solidFill>
                      <a:schemeClr val="accent6">
                        <a:lumMod val="50000"/>
                        <a:alpha val="1000"/>
                      </a:schemeClr>
                    </a:solidFill>
                  </a:tcPr>
                </a:tc>
                <a:tc>
                  <a:txBody>
                    <a:bodyPr/>
                    <a:lstStyle/>
                    <a:p>
                      <a:pPr marL="72000" algn="l" fontAlgn="ctr"/>
                      <a:r>
                        <a:rPr lang="ru-RU" sz="800" b="0" i="0" u="none" strike="noStrike" dirty="0" err="1">
                          <a:solidFill>
                            <a:srgbClr val="000000"/>
                          </a:solidFill>
                          <a:effectLst/>
                          <a:latin typeface="Arial Narrow" panose="020B0606020202030204" pitchFamily="34" charset="0"/>
                        </a:rPr>
                        <a:t>Біліктілігі</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жоқ</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жұмысшылар</a:t>
                      </a:r>
                      <a:endParaRPr lang="ru-RU" sz="800" b="0" i="0" u="none" strike="noStrike" dirty="0">
                        <a:solidFill>
                          <a:srgbClr val="000000"/>
                        </a:solidFill>
                        <a:effectLst/>
                        <a:latin typeface="Arial Narrow" panose="020B0606020202030204" pitchFamily="34" charset="0"/>
                      </a:endParaRPr>
                    </a:p>
                  </a:txBody>
                  <a:tcPr marL="9525" marR="9525" marT="9525" marB="0" anchor="ctr">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10 926</a:t>
                      </a:r>
                    </a:p>
                  </a:txBody>
                  <a:tcPr marL="9525" marR="9525" marT="9525" marB="0" anchor="ctr">
                    <a:lnL w="12700" cap="flat" cmpd="sng" algn="ctr">
                      <a:solidFill>
                        <a:schemeClr val="tx1"/>
                      </a:solidFill>
                      <a:prstDash val="solid"/>
                      <a:round/>
                      <a:headEnd type="none" w="med" len="med"/>
                      <a:tailEnd type="none" w="med" len="med"/>
                    </a:lnL>
                    <a:lnT w="12700" cap="flat" cmpd="sng" algn="ctr">
                      <a:solidFill>
                        <a:schemeClr val="tx1"/>
                      </a:solidFill>
                      <a:prstDash val="solid"/>
                      <a:round/>
                      <a:headEnd type="none" w="med" len="med"/>
                      <a:tailEnd type="none" w="med" len="med"/>
                    </a:lnT>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576</a:t>
                      </a:r>
                    </a:p>
                  </a:txBody>
                  <a:tcPr marL="9525" marR="9525" marT="9525" marB="0" anchor="ctr">
                    <a:lnT w="12700" cap="flat" cmpd="sng" algn="ctr">
                      <a:solidFill>
                        <a:schemeClr val="tx1"/>
                      </a:solidFill>
                      <a:prstDash val="solid"/>
                      <a:round/>
                      <a:headEnd type="none" w="med" len="med"/>
                      <a:tailEnd type="none" w="med" len="med"/>
                    </a:lnT>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5 024</a:t>
                      </a:r>
                    </a:p>
                  </a:txBody>
                  <a:tcPr marL="9525" marR="9525" marT="9525" marB="0" anchor="ctr">
                    <a:lnT w="12700" cap="flat" cmpd="sng" algn="ctr">
                      <a:solidFill>
                        <a:schemeClr val="tx1"/>
                      </a:solidFill>
                      <a:prstDash val="solid"/>
                      <a:round/>
                      <a:headEnd type="none" w="med" len="med"/>
                      <a:tailEnd type="none" w="med" len="med"/>
                    </a:lnT>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2 920</a:t>
                      </a:r>
                    </a:p>
                  </a:txBody>
                  <a:tcPr marL="9525" marR="9525" marT="9525" marB="0" anchor="ctr">
                    <a:lnT w="12700" cap="flat" cmpd="sng" algn="ctr">
                      <a:solidFill>
                        <a:schemeClr val="tx1"/>
                      </a:solidFill>
                      <a:prstDash val="solid"/>
                      <a:round/>
                      <a:headEnd type="none" w="med" len="med"/>
                      <a:tailEnd type="none" w="med" len="med"/>
                    </a:lnT>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2 406</a:t>
                      </a:r>
                    </a:p>
                  </a:txBody>
                  <a:tcPr marL="9525" marR="9525" marT="9525" marB="0" anchor="ctr">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9 483</a:t>
                      </a:r>
                    </a:p>
                  </a:txBody>
                  <a:tcPr marL="9525" marR="9525" marT="9525" marB="0" anchor="ctr">
                    <a:lnL w="12700" cap="flat" cmpd="sng" algn="ctr">
                      <a:solidFill>
                        <a:schemeClr val="tx1"/>
                      </a:solidFill>
                      <a:prstDash val="solid"/>
                      <a:round/>
                      <a:headEnd type="none" w="med" len="med"/>
                      <a:tailEnd type="none" w="med" len="med"/>
                    </a:lnL>
                    <a:lnT w="12700" cap="flat" cmpd="sng" algn="ctr">
                      <a:solidFill>
                        <a:schemeClr val="tx1"/>
                      </a:solidFill>
                      <a:prstDash val="solid"/>
                      <a:round/>
                      <a:headEnd type="none" w="med" len="med"/>
                      <a:tailEnd type="none" w="med" len="med"/>
                    </a:lnT>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506</a:t>
                      </a:r>
                    </a:p>
                  </a:txBody>
                  <a:tcPr marL="9525" marR="9525" marT="9525" marB="0" anchor="ctr">
                    <a:lnT w="12700" cap="flat" cmpd="sng" algn="ctr">
                      <a:solidFill>
                        <a:schemeClr val="tx1"/>
                      </a:solidFill>
                      <a:prstDash val="solid"/>
                      <a:round/>
                      <a:headEnd type="none" w="med" len="med"/>
                      <a:tailEnd type="none" w="med" len="med"/>
                    </a:lnT>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1 129</a:t>
                      </a:r>
                    </a:p>
                  </a:txBody>
                  <a:tcPr marL="9525" marR="9525" marT="9525" marB="0" anchor="ctr">
                    <a:lnT w="12700" cap="flat" cmpd="sng" algn="ctr">
                      <a:solidFill>
                        <a:schemeClr val="tx1"/>
                      </a:solidFill>
                      <a:prstDash val="solid"/>
                      <a:round/>
                      <a:headEnd type="none" w="med" len="med"/>
                      <a:tailEnd type="none" w="med" len="med"/>
                    </a:lnT>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4 610</a:t>
                      </a:r>
                    </a:p>
                  </a:txBody>
                  <a:tcPr marL="9525" marR="9525" marT="9525" marB="0" anchor="ctr">
                    <a:lnT w="12700" cap="flat" cmpd="sng" algn="ctr">
                      <a:solidFill>
                        <a:schemeClr val="tx1"/>
                      </a:solidFill>
                      <a:prstDash val="solid"/>
                      <a:round/>
                      <a:headEnd type="none" w="med" len="med"/>
                      <a:tailEnd type="none" w="med" len="med"/>
                    </a:lnT>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3 238</a:t>
                      </a:r>
                    </a:p>
                  </a:txBody>
                  <a:tcPr marL="9525" marR="9525" marT="9525" marB="0" anchor="ctr">
                    <a:lnT w="12700" cap="flat" cmpd="sng" algn="ctr">
                      <a:solidFill>
                        <a:schemeClr val="tx1"/>
                      </a:solidFill>
                      <a:prstDash val="solid"/>
                      <a:round/>
                      <a:headEnd type="none" w="med" len="med"/>
                      <a:tailEnd type="none" w="med" len="med"/>
                    </a:lnT>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15,1%</a:t>
                      </a:r>
                    </a:p>
                  </a:txBody>
                  <a:tcPr marL="9525" marR="9525" marT="9525" marB="0" anchor="ctr">
                    <a:lnT w="12700" cap="flat" cmpd="sng" algn="ctr">
                      <a:solidFill>
                        <a:schemeClr val="tx1"/>
                      </a:solidFill>
                      <a:prstDash val="solid"/>
                      <a:round/>
                      <a:headEnd type="none" w="med" len="med"/>
                      <a:tailEnd type="none" w="med" len="med"/>
                    </a:lnT>
                    <a:solidFill>
                      <a:schemeClr val="accent6">
                        <a:lumMod val="50000"/>
                        <a:alpha val="1000"/>
                      </a:schemeClr>
                    </a:solidFill>
                  </a:tcPr>
                </a:tc>
                <a:extLst>
                  <a:ext uri="{0D108BD9-81ED-4DB2-BD59-A6C34878D82A}">
                    <a16:rowId xmlns:a16="http://schemas.microsoft.com/office/drawing/2014/main" val="1295061941"/>
                  </a:ext>
                </a:extLst>
              </a:tr>
              <a:tr h="144837">
                <a:tc>
                  <a:txBody>
                    <a:bodyPr/>
                    <a:lstStyle/>
                    <a:p>
                      <a:pPr algn="ctr" fontAlgn="b"/>
                      <a:r>
                        <a:rPr lang="ru-RU" sz="800" b="0" i="0" u="none" strike="noStrike" dirty="0">
                          <a:solidFill>
                            <a:schemeClr val="accent6">
                              <a:lumMod val="50000"/>
                            </a:schemeClr>
                          </a:solidFill>
                          <a:effectLst/>
                          <a:latin typeface="Arial Narrow" panose="020B0606020202030204" pitchFamily="34" charset="0"/>
                        </a:rPr>
                        <a:t>2</a:t>
                      </a:r>
                      <a:endParaRPr lang="en-US" sz="800" b="0" i="0" u="none" strike="noStrike" dirty="0">
                        <a:solidFill>
                          <a:schemeClr val="accent6">
                            <a:lumMod val="50000"/>
                          </a:schemeClr>
                        </a:solidFill>
                        <a:effectLst/>
                        <a:latin typeface="Arial Narrow" panose="020B0606020202030204" pitchFamily="34" charset="0"/>
                      </a:endParaRPr>
                    </a:p>
                  </a:txBody>
                  <a:tcPr marL="9525" marR="9525" marT="0" marB="0" anchor="ctr">
                    <a:solidFill>
                      <a:schemeClr val="accent6">
                        <a:lumMod val="75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9629-7</a:t>
                      </a:r>
                    </a:p>
                  </a:txBody>
                  <a:tcPr marL="9525" marR="9525" marT="9525" marB="0" anchor="ctr">
                    <a:solidFill>
                      <a:schemeClr val="accent6">
                        <a:lumMod val="75000"/>
                        <a:alpha val="20000"/>
                      </a:schemeClr>
                    </a:solidFill>
                  </a:tcPr>
                </a:tc>
                <a:tc>
                  <a:txBody>
                    <a:bodyPr/>
                    <a:lstStyle/>
                    <a:p>
                      <a:pPr marL="72000" algn="l" fontAlgn="ctr"/>
                      <a:r>
                        <a:rPr lang="ru-RU" sz="800" b="0" i="0" u="none" strike="noStrike" dirty="0" err="1">
                          <a:solidFill>
                            <a:srgbClr val="000000"/>
                          </a:solidFill>
                          <a:effectLst/>
                          <a:latin typeface="Arial Narrow" panose="020B0606020202030204" pitchFamily="34" charset="0"/>
                        </a:rPr>
                        <a:t>Әртүрлі</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жұмысты</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атқарушылар</a:t>
                      </a:r>
                      <a:endParaRPr lang="ru-RU" sz="800" b="0" i="0" u="none" strike="noStrike" dirty="0">
                        <a:solidFill>
                          <a:srgbClr val="000000"/>
                        </a:solidFill>
                        <a:effectLst/>
                        <a:latin typeface="Arial Narrow" panose="020B0606020202030204" pitchFamily="34" charset="0"/>
                      </a:endParaRPr>
                    </a:p>
                  </a:txBody>
                  <a:tcPr marL="9525" marR="9525" marT="9525" marB="0" anchor="ctr">
                    <a:lnR w="12700" cap="flat" cmpd="sng" algn="ctr">
                      <a:solidFill>
                        <a:schemeClr val="tx1"/>
                      </a:solidFill>
                      <a:prstDash val="solid"/>
                      <a:round/>
                      <a:headEnd type="none" w="med" len="med"/>
                      <a:tailEnd type="none" w="med" len="med"/>
                    </a:lnR>
                    <a:solidFill>
                      <a:schemeClr val="accent6">
                        <a:lumMod val="75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4 609</a:t>
                      </a:r>
                    </a:p>
                  </a:txBody>
                  <a:tcPr marL="9525" marR="9525" marT="9525" marB="0" anchor="ctr">
                    <a:lnL w="12700" cap="flat" cmpd="sng" algn="ctr">
                      <a:solidFill>
                        <a:schemeClr val="tx1"/>
                      </a:solidFill>
                      <a:prstDash val="solid"/>
                      <a:round/>
                      <a:headEnd type="none" w="med" len="med"/>
                      <a:tailEnd type="none" w="med" len="med"/>
                    </a:lnL>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78</a:t>
                      </a:r>
                    </a:p>
                  </a:txBody>
                  <a:tcPr marL="9525" marR="9525" marT="9525" marB="0" anchor="c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2 204</a:t>
                      </a:r>
                    </a:p>
                  </a:txBody>
                  <a:tcPr marL="9525" marR="9525" marT="9525" marB="0" anchor="c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1 655</a:t>
                      </a:r>
                    </a:p>
                  </a:txBody>
                  <a:tcPr marL="9525" marR="9525" marT="9525" marB="0" anchor="c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672</a:t>
                      </a:r>
                    </a:p>
                  </a:txBody>
                  <a:tcPr marL="9525" marR="9525" marT="9525" marB="0" anchor="ctr">
                    <a:lnR w="12700" cap="flat" cmpd="sng" algn="ctr">
                      <a:solidFill>
                        <a:schemeClr val="tx1"/>
                      </a:solidFill>
                      <a:prstDash val="solid"/>
                      <a:round/>
                      <a:headEnd type="none" w="med" len="med"/>
                      <a:tailEnd type="none" w="med" len="med"/>
                    </a:ln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6 243</a:t>
                      </a:r>
                    </a:p>
                  </a:txBody>
                  <a:tcPr marL="9525" marR="9525" marT="9525" marB="0" anchor="ctr">
                    <a:lnL w="12700" cap="flat" cmpd="sng" algn="ctr">
                      <a:solidFill>
                        <a:schemeClr val="tx1"/>
                      </a:solidFill>
                      <a:prstDash val="solid"/>
                      <a:round/>
                      <a:headEnd type="none" w="med" len="med"/>
                      <a:tailEnd type="none" w="med" len="med"/>
                    </a:lnL>
                    <a:solidFill>
                      <a:schemeClr val="accent6">
                        <a:lumMod val="75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130</a:t>
                      </a:r>
                    </a:p>
                  </a:txBody>
                  <a:tcPr marL="9525" marR="9525" marT="9525" marB="0" anchor="c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1 308</a:t>
                      </a:r>
                    </a:p>
                  </a:txBody>
                  <a:tcPr marL="9525" marR="9525" marT="9525" marB="0" anchor="ctr">
                    <a:solidFill>
                      <a:schemeClr val="accent6">
                        <a:lumMod val="75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2 563</a:t>
                      </a:r>
                    </a:p>
                  </a:txBody>
                  <a:tcPr marL="9525" marR="9525" marT="9525" marB="0" anchor="ctr">
                    <a:solidFill>
                      <a:schemeClr val="accent6">
                        <a:lumMod val="75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2 242</a:t>
                      </a:r>
                    </a:p>
                  </a:txBody>
                  <a:tcPr marL="9525" marR="9525" marT="9525" marB="0" anchor="ctr">
                    <a:solidFill>
                      <a:schemeClr val="accent6">
                        <a:lumMod val="75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10,0%</a:t>
                      </a:r>
                    </a:p>
                  </a:txBody>
                  <a:tcPr marL="9525" marR="9525" marT="9525" marB="0" anchor="ctr">
                    <a:solidFill>
                      <a:schemeClr val="accent6">
                        <a:lumMod val="75000"/>
                        <a:alpha val="20000"/>
                      </a:schemeClr>
                    </a:solidFill>
                  </a:tcPr>
                </a:tc>
                <a:extLst>
                  <a:ext uri="{0D108BD9-81ED-4DB2-BD59-A6C34878D82A}">
                    <a16:rowId xmlns:a16="http://schemas.microsoft.com/office/drawing/2014/main" val="750895560"/>
                  </a:ext>
                </a:extLst>
              </a:tr>
              <a:tr h="144837">
                <a:tc>
                  <a:txBody>
                    <a:bodyPr/>
                    <a:lstStyle/>
                    <a:p>
                      <a:pPr algn="ctr" fontAlgn="b"/>
                      <a:r>
                        <a:rPr lang="ru-RU" sz="800" b="0" i="0" u="none" strike="noStrike" dirty="0">
                          <a:solidFill>
                            <a:schemeClr val="accent6">
                              <a:lumMod val="50000"/>
                            </a:schemeClr>
                          </a:solidFill>
                          <a:effectLst/>
                          <a:latin typeface="Arial Narrow" panose="020B0606020202030204" pitchFamily="34" charset="0"/>
                        </a:rPr>
                        <a:t>3</a:t>
                      </a:r>
                      <a:endParaRPr lang="en-US" sz="800" b="0" i="0" u="none" strike="noStrike" dirty="0">
                        <a:solidFill>
                          <a:schemeClr val="accent6">
                            <a:lumMod val="50000"/>
                          </a:schemeClr>
                        </a:solidFill>
                        <a:effectLst/>
                        <a:latin typeface="Arial Narrow" panose="020B0606020202030204" pitchFamily="34" charset="0"/>
                      </a:endParaRPr>
                    </a:p>
                  </a:txBody>
                  <a:tcPr marL="9525" marR="9525" marT="0"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5414-9</a:t>
                      </a:r>
                    </a:p>
                  </a:txBody>
                  <a:tcPr marL="9525" marR="9525" marT="9525" marB="0" anchor="ctr">
                    <a:solidFill>
                      <a:schemeClr val="accent6">
                        <a:lumMod val="50000"/>
                        <a:alpha val="1000"/>
                      </a:schemeClr>
                    </a:solidFill>
                  </a:tcPr>
                </a:tc>
                <a:tc>
                  <a:txBody>
                    <a:bodyPr/>
                    <a:lstStyle/>
                    <a:p>
                      <a:pPr marL="72000" algn="l" fontAlgn="ctr"/>
                      <a:r>
                        <a:rPr lang="ru-RU" sz="800" b="0" i="0" u="none" strike="noStrike" dirty="0" err="1">
                          <a:solidFill>
                            <a:srgbClr val="000000"/>
                          </a:solidFill>
                          <a:effectLst/>
                          <a:latin typeface="Arial Narrow" panose="020B0606020202030204" pitchFamily="34" charset="0"/>
                        </a:rPr>
                        <a:t>Күзетшілер</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инкассаторлар</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және</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тектес</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қызметтер</a:t>
                      </a:r>
                      <a:endParaRPr lang="ru-RU" sz="800" b="0" i="0" u="none" strike="noStrike" dirty="0">
                        <a:solidFill>
                          <a:srgbClr val="000000"/>
                        </a:solidFill>
                        <a:effectLst/>
                        <a:latin typeface="Arial Narrow" panose="020B0606020202030204" pitchFamily="34" charset="0"/>
                      </a:endParaRPr>
                    </a:p>
                  </a:txBody>
                  <a:tcPr marL="9525" marR="9525" marT="9525" marB="0" anchor="ctr">
                    <a:lnR w="12700" cap="flat" cmpd="sng" algn="ctr">
                      <a:solidFill>
                        <a:schemeClr val="tx1"/>
                      </a:solidFill>
                      <a:prstDash val="solid"/>
                      <a:round/>
                      <a:headEnd type="none" w="med" len="med"/>
                      <a:tailEnd type="none" w="med" len="med"/>
                    </a:ln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2 753</a:t>
                      </a:r>
                    </a:p>
                  </a:txBody>
                  <a:tcPr marL="9525" marR="9525" marT="9525" marB="0" anchor="ctr">
                    <a:lnL w="12700" cap="flat" cmpd="sng" algn="ctr">
                      <a:solidFill>
                        <a:schemeClr val="tx1"/>
                      </a:solidFill>
                      <a:prstDash val="solid"/>
                      <a:round/>
                      <a:headEnd type="none" w="med" len="med"/>
                      <a:tailEnd type="none" w="med" len="med"/>
                    </a:lnL>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291</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621</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890</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951</a:t>
                      </a:r>
                    </a:p>
                  </a:txBody>
                  <a:tcPr marL="9525" marR="9525" marT="9525" marB="0" anchor="ctr">
                    <a:lnR w="12700" cap="flat" cmpd="sng" algn="ctr">
                      <a:solidFill>
                        <a:schemeClr val="tx1"/>
                      </a:solidFill>
                      <a:prstDash val="solid"/>
                      <a:round/>
                      <a:headEnd type="none" w="med" len="med"/>
                      <a:tailEnd type="none" w="med" len="med"/>
                    </a:ln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2 876</a:t>
                      </a:r>
                    </a:p>
                  </a:txBody>
                  <a:tcPr marL="9525" marR="9525" marT="9525" marB="0" anchor="ctr">
                    <a:lnL w="12700" cap="flat" cmpd="sng" algn="ctr">
                      <a:solidFill>
                        <a:schemeClr val="tx1"/>
                      </a:solidFill>
                      <a:prstDash val="solid"/>
                      <a:round/>
                      <a:headEnd type="none" w="med" len="med"/>
                      <a:tailEnd type="none" w="med" len="med"/>
                    </a:lnL>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286</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593</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877</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1 120</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4,6%</a:t>
                      </a:r>
                    </a:p>
                  </a:txBody>
                  <a:tcPr marL="9525" marR="9525" marT="9525" marB="0" anchor="ctr">
                    <a:solidFill>
                      <a:schemeClr val="accent6">
                        <a:lumMod val="50000"/>
                        <a:alpha val="1000"/>
                      </a:schemeClr>
                    </a:solidFill>
                  </a:tcPr>
                </a:tc>
                <a:extLst>
                  <a:ext uri="{0D108BD9-81ED-4DB2-BD59-A6C34878D82A}">
                    <a16:rowId xmlns:a16="http://schemas.microsoft.com/office/drawing/2014/main" val="761244194"/>
                  </a:ext>
                </a:extLst>
              </a:tr>
              <a:tr h="144837">
                <a:tc>
                  <a:txBody>
                    <a:bodyPr/>
                    <a:lstStyle/>
                    <a:p>
                      <a:pPr algn="ctr" fontAlgn="b"/>
                      <a:r>
                        <a:rPr lang="ru-RU" sz="800" b="0" i="0" u="none" strike="noStrike" dirty="0">
                          <a:solidFill>
                            <a:schemeClr val="accent6">
                              <a:lumMod val="50000"/>
                            </a:schemeClr>
                          </a:solidFill>
                          <a:effectLst/>
                          <a:latin typeface="Arial Narrow" panose="020B0606020202030204" pitchFamily="34" charset="0"/>
                        </a:rPr>
                        <a:t>4</a:t>
                      </a:r>
                      <a:endParaRPr lang="en-US" sz="800" b="0" i="0" u="none" strike="noStrike" dirty="0">
                        <a:solidFill>
                          <a:schemeClr val="accent6">
                            <a:lumMod val="50000"/>
                          </a:schemeClr>
                        </a:solidFill>
                        <a:effectLst/>
                        <a:latin typeface="Arial Narrow" panose="020B0606020202030204" pitchFamily="34" charset="0"/>
                      </a:endParaRPr>
                    </a:p>
                  </a:txBody>
                  <a:tcPr marL="9525" marR="9525" marT="0" marB="0" anchor="ctr">
                    <a:solidFill>
                      <a:schemeClr val="accent6">
                        <a:lumMod val="75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9116-0</a:t>
                      </a:r>
                    </a:p>
                  </a:txBody>
                  <a:tcPr marL="9525" marR="9525" marT="9525" marB="0" anchor="ctr">
                    <a:solidFill>
                      <a:schemeClr val="accent6">
                        <a:lumMod val="75000"/>
                        <a:alpha val="20000"/>
                      </a:schemeClr>
                    </a:solidFill>
                  </a:tcPr>
                </a:tc>
                <a:tc>
                  <a:txBody>
                    <a:bodyPr/>
                    <a:lstStyle/>
                    <a:p>
                      <a:pPr marL="72000" algn="l" fontAlgn="ctr"/>
                      <a:r>
                        <a:rPr lang="ru-RU" sz="800" b="0" i="0" u="none" strike="noStrike" dirty="0">
                          <a:solidFill>
                            <a:srgbClr val="000000"/>
                          </a:solidFill>
                          <a:effectLst/>
                          <a:latin typeface="Arial Narrow" panose="020B0606020202030204" pitchFamily="34" charset="0"/>
                        </a:rPr>
                        <a:t>Аула </a:t>
                      </a:r>
                      <a:r>
                        <a:rPr lang="ru-RU" sz="800" b="0" i="0" u="none" strike="noStrike" dirty="0" err="1">
                          <a:solidFill>
                            <a:srgbClr val="000000"/>
                          </a:solidFill>
                          <a:effectLst/>
                          <a:latin typeface="Arial Narrow" panose="020B0606020202030204" pitchFamily="34" charset="0"/>
                        </a:rPr>
                        <a:t>сыпырушылар</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және</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ашық</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аумақтарды</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тазалаушылар</a:t>
                      </a:r>
                      <a:endParaRPr lang="ru-RU" sz="800" b="0" i="0" u="none" strike="noStrike" dirty="0">
                        <a:solidFill>
                          <a:srgbClr val="000000"/>
                        </a:solidFill>
                        <a:effectLst/>
                        <a:latin typeface="Arial Narrow" panose="020B0606020202030204" pitchFamily="34" charset="0"/>
                      </a:endParaRPr>
                    </a:p>
                  </a:txBody>
                  <a:tcPr marL="9525" marR="9525" marT="9525" marB="0" anchor="ctr">
                    <a:lnR w="12700" cap="flat" cmpd="sng" algn="ctr">
                      <a:solidFill>
                        <a:schemeClr val="tx1"/>
                      </a:solidFill>
                      <a:prstDash val="solid"/>
                      <a:round/>
                      <a:headEnd type="none" w="med" len="med"/>
                      <a:tailEnd type="none" w="med" len="med"/>
                    </a:lnR>
                    <a:solidFill>
                      <a:schemeClr val="accent6">
                        <a:lumMod val="75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1 766</a:t>
                      </a:r>
                    </a:p>
                  </a:txBody>
                  <a:tcPr marL="9525" marR="9525" marT="9525" marB="0" anchor="ctr">
                    <a:lnL w="12700" cap="flat" cmpd="sng" algn="ctr">
                      <a:solidFill>
                        <a:schemeClr val="tx1"/>
                      </a:solidFill>
                      <a:prstDash val="solid"/>
                      <a:round/>
                      <a:headEnd type="none" w="med" len="med"/>
                      <a:tailEnd type="none" w="med" len="med"/>
                    </a:lnL>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209</a:t>
                      </a:r>
                    </a:p>
                  </a:txBody>
                  <a:tcPr marL="9525" marR="9525" marT="9525" marB="0" anchor="c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538</a:t>
                      </a:r>
                    </a:p>
                  </a:txBody>
                  <a:tcPr marL="9525" marR="9525" marT="9525" marB="0" anchor="c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389</a:t>
                      </a:r>
                    </a:p>
                  </a:txBody>
                  <a:tcPr marL="9525" marR="9525" marT="9525" marB="0" anchor="c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630</a:t>
                      </a:r>
                    </a:p>
                  </a:txBody>
                  <a:tcPr marL="9525" marR="9525" marT="9525" marB="0" anchor="ctr">
                    <a:lnR w="12700" cap="flat" cmpd="sng" algn="ctr">
                      <a:solidFill>
                        <a:schemeClr val="tx1"/>
                      </a:solidFill>
                      <a:prstDash val="solid"/>
                      <a:round/>
                      <a:headEnd type="none" w="med" len="med"/>
                      <a:tailEnd type="none" w="med" len="med"/>
                    </a:ln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1 727</a:t>
                      </a:r>
                    </a:p>
                  </a:txBody>
                  <a:tcPr marL="9525" marR="9525" marT="9525" marB="0" anchor="ctr">
                    <a:lnL w="12700" cap="flat" cmpd="sng" algn="ctr">
                      <a:solidFill>
                        <a:schemeClr val="tx1"/>
                      </a:solidFill>
                      <a:prstDash val="solid"/>
                      <a:round/>
                      <a:headEnd type="none" w="med" len="med"/>
                      <a:tailEnd type="none" w="med" len="med"/>
                    </a:lnL>
                    <a:solidFill>
                      <a:schemeClr val="accent6">
                        <a:lumMod val="75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313</a:t>
                      </a:r>
                    </a:p>
                  </a:txBody>
                  <a:tcPr marL="9525" marR="9525" marT="9525" marB="0" anchor="c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344</a:t>
                      </a:r>
                    </a:p>
                  </a:txBody>
                  <a:tcPr marL="9525" marR="9525" marT="9525" marB="0" anchor="ctr">
                    <a:solidFill>
                      <a:schemeClr val="accent6">
                        <a:lumMod val="75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555</a:t>
                      </a:r>
                    </a:p>
                  </a:txBody>
                  <a:tcPr marL="9525" marR="9525" marT="9525" marB="0" anchor="ctr">
                    <a:solidFill>
                      <a:schemeClr val="accent6">
                        <a:lumMod val="75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515</a:t>
                      </a:r>
                    </a:p>
                  </a:txBody>
                  <a:tcPr marL="9525" marR="9525" marT="9525" marB="0" anchor="ctr">
                    <a:solidFill>
                      <a:schemeClr val="accent6">
                        <a:lumMod val="75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2,8%</a:t>
                      </a:r>
                    </a:p>
                  </a:txBody>
                  <a:tcPr marL="9525" marR="9525" marT="9525" marB="0" anchor="ctr">
                    <a:solidFill>
                      <a:schemeClr val="accent6">
                        <a:lumMod val="75000"/>
                        <a:alpha val="20000"/>
                      </a:schemeClr>
                    </a:solidFill>
                  </a:tcPr>
                </a:tc>
                <a:extLst>
                  <a:ext uri="{0D108BD9-81ED-4DB2-BD59-A6C34878D82A}">
                    <a16:rowId xmlns:a16="http://schemas.microsoft.com/office/drawing/2014/main" val="1996304957"/>
                  </a:ext>
                </a:extLst>
              </a:tr>
              <a:tr h="144837">
                <a:tc>
                  <a:txBody>
                    <a:bodyPr/>
                    <a:lstStyle/>
                    <a:p>
                      <a:pPr algn="ctr" fontAlgn="b"/>
                      <a:r>
                        <a:rPr lang="ru-RU" sz="800" b="0" i="0" u="none" strike="noStrike" dirty="0">
                          <a:solidFill>
                            <a:schemeClr val="accent6">
                              <a:lumMod val="50000"/>
                            </a:schemeClr>
                          </a:solidFill>
                          <a:effectLst/>
                          <a:latin typeface="Arial Narrow" panose="020B0606020202030204" pitchFamily="34" charset="0"/>
                        </a:rPr>
                        <a:t>5</a:t>
                      </a:r>
                      <a:endParaRPr lang="en-US" sz="800" b="0" i="0" u="none" strike="noStrike" dirty="0">
                        <a:solidFill>
                          <a:schemeClr val="accent6">
                            <a:lumMod val="50000"/>
                          </a:schemeClr>
                        </a:solidFill>
                        <a:effectLst/>
                        <a:latin typeface="Arial Narrow" panose="020B0606020202030204" pitchFamily="34" charset="0"/>
                      </a:endParaRPr>
                    </a:p>
                  </a:txBody>
                  <a:tcPr marL="9525" marR="9525" marT="0"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8322-2</a:t>
                      </a:r>
                    </a:p>
                  </a:txBody>
                  <a:tcPr marL="9525" marR="9525" marT="9525" marB="0" anchor="ctr">
                    <a:solidFill>
                      <a:schemeClr val="accent6">
                        <a:lumMod val="50000"/>
                        <a:alpha val="1000"/>
                      </a:schemeClr>
                    </a:solidFill>
                  </a:tcPr>
                </a:tc>
                <a:tc>
                  <a:txBody>
                    <a:bodyPr/>
                    <a:lstStyle/>
                    <a:p>
                      <a:pPr marL="72000" algn="l" fontAlgn="ctr"/>
                      <a:r>
                        <a:rPr lang="ru-RU" sz="800" b="0" i="0" u="none" strike="noStrike" dirty="0">
                          <a:solidFill>
                            <a:srgbClr val="000000"/>
                          </a:solidFill>
                          <a:effectLst/>
                          <a:latin typeface="Arial Narrow" panose="020B0606020202030204" pitchFamily="34" charset="0"/>
                        </a:rPr>
                        <a:t>Жеке </a:t>
                      </a:r>
                      <a:r>
                        <a:rPr lang="ru-RU" sz="800" b="0" i="0" u="none" strike="noStrike" dirty="0" err="1">
                          <a:solidFill>
                            <a:srgbClr val="000000"/>
                          </a:solidFill>
                          <a:effectLst/>
                          <a:latin typeface="Arial Narrow" panose="020B0606020202030204" pitchFamily="34" charset="0"/>
                        </a:rPr>
                        <a:t>жүргізушілер</a:t>
                      </a:r>
                      <a:r>
                        <a:rPr lang="ru-RU" sz="800" b="0" i="0" u="none" strike="noStrike" dirty="0">
                          <a:solidFill>
                            <a:srgbClr val="000000"/>
                          </a:solidFill>
                          <a:effectLst/>
                          <a:latin typeface="Arial Narrow" panose="020B0606020202030204" pitchFamily="34" charset="0"/>
                        </a:rPr>
                        <a:t> мен </a:t>
                      </a:r>
                      <a:r>
                        <a:rPr lang="ru-RU" sz="800" b="0" i="0" u="none" strike="noStrike" dirty="0" err="1">
                          <a:solidFill>
                            <a:srgbClr val="000000"/>
                          </a:solidFill>
                          <a:effectLst/>
                          <a:latin typeface="Arial Narrow" panose="020B0606020202030204" pitchFamily="34" charset="0"/>
                        </a:rPr>
                        <a:t>шопырлар</a:t>
                      </a:r>
                      <a:endParaRPr lang="ru-RU" sz="800" b="0" i="0" u="none" strike="noStrike" dirty="0">
                        <a:solidFill>
                          <a:srgbClr val="000000"/>
                        </a:solidFill>
                        <a:effectLst/>
                        <a:latin typeface="Arial Narrow" panose="020B0606020202030204" pitchFamily="34" charset="0"/>
                      </a:endParaRPr>
                    </a:p>
                  </a:txBody>
                  <a:tcPr marL="9525" marR="9525" marT="9525" marB="0" anchor="ctr">
                    <a:lnR w="12700" cap="flat" cmpd="sng" algn="ctr">
                      <a:solidFill>
                        <a:schemeClr val="tx1"/>
                      </a:solidFill>
                      <a:prstDash val="solid"/>
                      <a:round/>
                      <a:headEnd type="none" w="med" len="med"/>
                      <a:tailEnd type="none" w="med" len="med"/>
                    </a:ln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983</a:t>
                      </a:r>
                    </a:p>
                  </a:txBody>
                  <a:tcPr marL="9525" marR="9525" marT="9525" marB="0" anchor="ctr">
                    <a:lnL w="12700" cap="flat" cmpd="sng" algn="ctr">
                      <a:solidFill>
                        <a:schemeClr val="tx1"/>
                      </a:solidFill>
                      <a:prstDash val="solid"/>
                      <a:round/>
                      <a:headEnd type="none" w="med" len="med"/>
                      <a:tailEnd type="none" w="med" len="med"/>
                    </a:lnL>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185</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275</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265</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258</a:t>
                      </a:r>
                    </a:p>
                  </a:txBody>
                  <a:tcPr marL="9525" marR="9525" marT="9525" marB="0" anchor="ctr">
                    <a:lnR w="12700" cap="flat" cmpd="sng" algn="ctr">
                      <a:solidFill>
                        <a:schemeClr val="tx1"/>
                      </a:solidFill>
                      <a:prstDash val="solid"/>
                      <a:round/>
                      <a:headEnd type="none" w="med" len="med"/>
                      <a:tailEnd type="none" w="med" len="med"/>
                    </a:ln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1 096</a:t>
                      </a:r>
                    </a:p>
                  </a:txBody>
                  <a:tcPr marL="9525" marR="9525" marT="9525" marB="0" anchor="ctr">
                    <a:lnL w="12700" cap="flat" cmpd="sng" algn="ctr">
                      <a:solidFill>
                        <a:schemeClr val="tx1"/>
                      </a:solidFill>
                      <a:prstDash val="solid"/>
                      <a:round/>
                      <a:headEnd type="none" w="med" len="med"/>
                      <a:tailEnd type="none" w="med" len="med"/>
                    </a:lnL>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240</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247</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302</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307</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1,7%</a:t>
                      </a:r>
                    </a:p>
                  </a:txBody>
                  <a:tcPr marL="9525" marR="9525" marT="9525" marB="0" anchor="ctr">
                    <a:solidFill>
                      <a:schemeClr val="accent6">
                        <a:lumMod val="50000"/>
                        <a:alpha val="1000"/>
                      </a:schemeClr>
                    </a:solidFill>
                  </a:tcPr>
                </a:tc>
                <a:extLst>
                  <a:ext uri="{0D108BD9-81ED-4DB2-BD59-A6C34878D82A}">
                    <a16:rowId xmlns:a16="http://schemas.microsoft.com/office/drawing/2014/main" val="3085205914"/>
                  </a:ext>
                </a:extLst>
              </a:tr>
              <a:tr h="144837">
                <a:tc>
                  <a:txBody>
                    <a:bodyPr/>
                    <a:lstStyle/>
                    <a:p>
                      <a:pPr algn="ctr" fontAlgn="b"/>
                      <a:r>
                        <a:rPr lang="ru-RU" sz="800" b="0" i="0" u="none" strike="noStrike" dirty="0">
                          <a:solidFill>
                            <a:schemeClr val="accent6">
                              <a:lumMod val="50000"/>
                            </a:schemeClr>
                          </a:solidFill>
                          <a:effectLst/>
                          <a:latin typeface="Arial Narrow" panose="020B0606020202030204" pitchFamily="34" charset="0"/>
                        </a:rPr>
                        <a:t>6</a:t>
                      </a:r>
                      <a:endParaRPr lang="en-US" sz="800" b="0" i="0" u="none" strike="noStrike" dirty="0">
                        <a:solidFill>
                          <a:schemeClr val="accent6">
                            <a:lumMod val="50000"/>
                          </a:schemeClr>
                        </a:solidFill>
                        <a:effectLst/>
                        <a:latin typeface="Arial Narrow" panose="020B0606020202030204" pitchFamily="34" charset="0"/>
                      </a:endParaRPr>
                    </a:p>
                  </a:txBody>
                  <a:tcPr marL="9525" marR="9525" marT="0" marB="0" anchor="ctr">
                    <a:solidFill>
                      <a:schemeClr val="accent6">
                        <a:lumMod val="75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2362-0</a:t>
                      </a:r>
                    </a:p>
                  </a:txBody>
                  <a:tcPr marL="9525" marR="9525" marT="9525" marB="0" anchor="ctr">
                    <a:solidFill>
                      <a:schemeClr val="accent6">
                        <a:lumMod val="75000"/>
                        <a:alpha val="20000"/>
                      </a:schemeClr>
                    </a:solidFill>
                  </a:tcPr>
                </a:tc>
                <a:tc>
                  <a:txBody>
                    <a:bodyPr/>
                    <a:lstStyle/>
                    <a:p>
                      <a:pPr marL="72000" algn="l" fontAlgn="ctr"/>
                      <a:r>
                        <a:rPr lang="ru-RU" sz="800" b="0" i="0" u="none" strike="noStrike" dirty="0" err="1">
                          <a:solidFill>
                            <a:srgbClr val="000000"/>
                          </a:solidFill>
                          <a:effectLst/>
                          <a:latin typeface="Arial Narrow" panose="020B0606020202030204" pitchFamily="34" charset="0"/>
                        </a:rPr>
                        <a:t>Мектепке</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дейінгі</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білім</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берудегі</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тәрбиешілер</a:t>
                      </a:r>
                      <a:endParaRPr lang="ru-RU" sz="800" b="0" i="0" u="none" strike="noStrike" dirty="0">
                        <a:solidFill>
                          <a:srgbClr val="000000"/>
                        </a:solidFill>
                        <a:effectLst/>
                        <a:latin typeface="Arial Narrow" panose="020B0606020202030204" pitchFamily="34" charset="0"/>
                      </a:endParaRPr>
                    </a:p>
                  </a:txBody>
                  <a:tcPr marL="9525" marR="9525" marT="9525" marB="0" anchor="ctr">
                    <a:lnR w="12700" cap="flat" cmpd="sng" algn="ctr">
                      <a:solidFill>
                        <a:schemeClr val="tx1"/>
                      </a:solidFill>
                      <a:prstDash val="solid"/>
                      <a:round/>
                      <a:headEnd type="none" w="med" len="med"/>
                      <a:tailEnd type="none" w="med" len="med"/>
                    </a:lnR>
                    <a:solidFill>
                      <a:schemeClr val="accent6">
                        <a:lumMod val="75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1 072</a:t>
                      </a:r>
                    </a:p>
                  </a:txBody>
                  <a:tcPr marL="9525" marR="9525" marT="9525" marB="0" anchor="ctr">
                    <a:lnL w="12700" cap="flat" cmpd="sng" algn="ctr">
                      <a:solidFill>
                        <a:schemeClr val="tx1"/>
                      </a:solidFill>
                      <a:prstDash val="solid"/>
                      <a:round/>
                      <a:headEnd type="none" w="med" len="med"/>
                      <a:tailEnd type="none" w="med" len="med"/>
                    </a:lnL>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191</a:t>
                      </a:r>
                    </a:p>
                  </a:txBody>
                  <a:tcPr marL="9525" marR="9525" marT="9525" marB="0" anchor="c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234</a:t>
                      </a:r>
                    </a:p>
                  </a:txBody>
                  <a:tcPr marL="9525" marR="9525" marT="9525" marB="0" anchor="c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371</a:t>
                      </a:r>
                    </a:p>
                  </a:txBody>
                  <a:tcPr marL="9525" marR="9525" marT="9525" marB="0" anchor="c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276</a:t>
                      </a:r>
                    </a:p>
                  </a:txBody>
                  <a:tcPr marL="9525" marR="9525" marT="9525" marB="0" anchor="ctr">
                    <a:lnR w="12700" cap="flat" cmpd="sng" algn="ctr">
                      <a:solidFill>
                        <a:schemeClr val="tx1"/>
                      </a:solidFill>
                      <a:prstDash val="solid"/>
                      <a:round/>
                      <a:headEnd type="none" w="med" len="med"/>
                      <a:tailEnd type="none" w="med" len="med"/>
                    </a:ln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1 051</a:t>
                      </a:r>
                    </a:p>
                  </a:txBody>
                  <a:tcPr marL="9525" marR="9525" marT="9525" marB="0" anchor="ctr">
                    <a:lnL w="12700" cap="flat" cmpd="sng" algn="ctr">
                      <a:solidFill>
                        <a:schemeClr val="tx1"/>
                      </a:solidFill>
                      <a:prstDash val="solid"/>
                      <a:round/>
                      <a:headEnd type="none" w="med" len="med"/>
                      <a:tailEnd type="none" w="med" len="med"/>
                    </a:lnL>
                    <a:solidFill>
                      <a:schemeClr val="accent6">
                        <a:lumMod val="75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206</a:t>
                      </a:r>
                    </a:p>
                  </a:txBody>
                  <a:tcPr marL="9525" marR="9525" marT="9525" marB="0" anchor="c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232</a:t>
                      </a:r>
                    </a:p>
                  </a:txBody>
                  <a:tcPr marL="9525" marR="9525" marT="9525" marB="0" anchor="ctr">
                    <a:solidFill>
                      <a:schemeClr val="accent6">
                        <a:lumMod val="75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217</a:t>
                      </a:r>
                    </a:p>
                  </a:txBody>
                  <a:tcPr marL="9525" marR="9525" marT="9525" marB="0" anchor="ctr">
                    <a:solidFill>
                      <a:schemeClr val="accent6">
                        <a:lumMod val="75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396</a:t>
                      </a:r>
                    </a:p>
                  </a:txBody>
                  <a:tcPr marL="9525" marR="9525" marT="9525" marB="0" anchor="ctr">
                    <a:solidFill>
                      <a:schemeClr val="accent6">
                        <a:lumMod val="75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1,7%</a:t>
                      </a:r>
                    </a:p>
                  </a:txBody>
                  <a:tcPr marL="9525" marR="9525" marT="9525" marB="0" anchor="ctr">
                    <a:solidFill>
                      <a:schemeClr val="accent6">
                        <a:lumMod val="75000"/>
                        <a:alpha val="20000"/>
                      </a:schemeClr>
                    </a:solidFill>
                  </a:tcPr>
                </a:tc>
                <a:extLst>
                  <a:ext uri="{0D108BD9-81ED-4DB2-BD59-A6C34878D82A}">
                    <a16:rowId xmlns:a16="http://schemas.microsoft.com/office/drawing/2014/main" val="2706513750"/>
                  </a:ext>
                </a:extLst>
              </a:tr>
              <a:tr h="144837">
                <a:tc>
                  <a:txBody>
                    <a:bodyPr/>
                    <a:lstStyle/>
                    <a:p>
                      <a:pPr algn="ctr" fontAlgn="b"/>
                      <a:r>
                        <a:rPr lang="ru-RU" sz="800" b="0" i="0" u="none" strike="noStrike" dirty="0">
                          <a:solidFill>
                            <a:schemeClr val="accent6">
                              <a:lumMod val="50000"/>
                            </a:schemeClr>
                          </a:solidFill>
                          <a:effectLst/>
                          <a:latin typeface="Arial Narrow" panose="020B0606020202030204" pitchFamily="34" charset="0"/>
                        </a:rPr>
                        <a:t>7</a:t>
                      </a:r>
                      <a:endParaRPr lang="en-US" sz="800" b="0" i="0" u="none" strike="noStrike" dirty="0">
                        <a:solidFill>
                          <a:schemeClr val="accent6">
                            <a:lumMod val="50000"/>
                          </a:schemeClr>
                        </a:solidFill>
                        <a:effectLst/>
                        <a:latin typeface="Arial Narrow" panose="020B0606020202030204" pitchFamily="34" charset="0"/>
                      </a:endParaRPr>
                    </a:p>
                  </a:txBody>
                  <a:tcPr marL="9525" marR="9525" marT="0"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9113-0</a:t>
                      </a:r>
                    </a:p>
                  </a:txBody>
                  <a:tcPr marL="9525" marR="9525" marT="9525" marB="0" anchor="ctr">
                    <a:solidFill>
                      <a:schemeClr val="accent6">
                        <a:lumMod val="50000"/>
                        <a:alpha val="1000"/>
                      </a:schemeClr>
                    </a:solidFill>
                  </a:tcPr>
                </a:tc>
                <a:tc>
                  <a:txBody>
                    <a:bodyPr/>
                    <a:lstStyle/>
                    <a:p>
                      <a:pPr marL="72000" algn="l" fontAlgn="ctr"/>
                      <a:r>
                        <a:rPr lang="ru-RU" sz="800" b="0" i="0" u="none" strike="noStrike" dirty="0" err="1">
                          <a:solidFill>
                            <a:srgbClr val="000000"/>
                          </a:solidFill>
                          <a:effectLst/>
                          <a:latin typeface="Arial Narrow" panose="020B0606020202030204" pitchFamily="34" charset="0"/>
                        </a:rPr>
                        <a:t>Офистердегі</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жинаушылар</a:t>
                      </a:r>
                      <a:endParaRPr lang="ru-RU" sz="800" b="0" i="0" u="none" strike="noStrike" dirty="0">
                        <a:solidFill>
                          <a:srgbClr val="000000"/>
                        </a:solidFill>
                        <a:effectLst/>
                        <a:latin typeface="Arial Narrow" panose="020B0606020202030204" pitchFamily="34" charset="0"/>
                      </a:endParaRPr>
                    </a:p>
                  </a:txBody>
                  <a:tcPr marL="9525" marR="9525" marT="9525" marB="0" anchor="ctr">
                    <a:lnR w="12700" cap="flat" cmpd="sng" algn="ctr">
                      <a:solidFill>
                        <a:schemeClr val="tx1"/>
                      </a:solidFill>
                      <a:prstDash val="solid"/>
                      <a:round/>
                      <a:headEnd type="none" w="med" len="med"/>
                      <a:tailEnd type="none" w="med" len="med"/>
                    </a:ln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786</a:t>
                      </a:r>
                    </a:p>
                  </a:txBody>
                  <a:tcPr marL="9525" marR="9525" marT="9525" marB="0" anchor="ctr">
                    <a:lnL w="12700" cap="flat" cmpd="sng" algn="ctr">
                      <a:solidFill>
                        <a:schemeClr val="tx1"/>
                      </a:solidFill>
                      <a:prstDash val="solid"/>
                      <a:round/>
                      <a:headEnd type="none" w="med" len="med"/>
                      <a:tailEnd type="none" w="med" len="med"/>
                    </a:lnL>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136</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174</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242</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234</a:t>
                      </a:r>
                    </a:p>
                  </a:txBody>
                  <a:tcPr marL="9525" marR="9525" marT="9525" marB="0" anchor="ctr">
                    <a:lnR w="12700" cap="flat" cmpd="sng" algn="ctr">
                      <a:solidFill>
                        <a:schemeClr val="tx1"/>
                      </a:solidFill>
                      <a:prstDash val="solid"/>
                      <a:round/>
                      <a:headEnd type="none" w="med" len="med"/>
                      <a:tailEnd type="none" w="med" len="med"/>
                    </a:ln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911</a:t>
                      </a:r>
                    </a:p>
                  </a:txBody>
                  <a:tcPr marL="9525" marR="9525" marT="9525" marB="0" anchor="ctr">
                    <a:lnL w="12700" cap="flat" cmpd="sng" algn="ctr">
                      <a:solidFill>
                        <a:schemeClr val="tx1"/>
                      </a:solidFill>
                      <a:prstDash val="solid"/>
                      <a:round/>
                      <a:headEnd type="none" w="med" len="med"/>
                      <a:tailEnd type="none" w="med" len="med"/>
                    </a:lnL>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223</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177</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219</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292</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1,5%</a:t>
                      </a:r>
                    </a:p>
                  </a:txBody>
                  <a:tcPr marL="9525" marR="9525" marT="9525" marB="0" anchor="ctr">
                    <a:solidFill>
                      <a:schemeClr val="accent6">
                        <a:lumMod val="50000"/>
                        <a:alpha val="1000"/>
                      </a:schemeClr>
                    </a:solidFill>
                  </a:tcPr>
                </a:tc>
                <a:extLst>
                  <a:ext uri="{0D108BD9-81ED-4DB2-BD59-A6C34878D82A}">
                    <a16:rowId xmlns:a16="http://schemas.microsoft.com/office/drawing/2014/main" val="1208754249"/>
                  </a:ext>
                </a:extLst>
              </a:tr>
              <a:tr h="144837">
                <a:tc>
                  <a:txBody>
                    <a:bodyPr/>
                    <a:lstStyle/>
                    <a:p>
                      <a:pPr algn="ctr" fontAlgn="b"/>
                      <a:r>
                        <a:rPr lang="ru-RU" sz="800" b="0" i="0" u="none" strike="noStrike" dirty="0">
                          <a:solidFill>
                            <a:schemeClr val="accent6">
                              <a:lumMod val="50000"/>
                            </a:schemeClr>
                          </a:solidFill>
                          <a:effectLst/>
                          <a:latin typeface="Arial Narrow" panose="020B0606020202030204" pitchFamily="34" charset="0"/>
                        </a:rPr>
                        <a:t>8</a:t>
                      </a:r>
                      <a:endParaRPr lang="en-US" sz="800" b="0" i="0" u="none" strike="noStrike" dirty="0">
                        <a:solidFill>
                          <a:schemeClr val="accent6">
                            <a:lumMod val="50000"/>
                          </a:schemeClr>
                        </a:solidFill>
                        <a:effectLst/>
                        <a:latin typeface="Arial Narrow" panose="020B0606020202030204" pitchFamily="34" charset="0"/>
                      </a:endParaRPr>
                    </a:p>
                  </a:txBody>
                  <a:tcPr marL="9525" marR="9525" marT="0" marB="0" anchor="ctr">
                    <a:solidFill>
                      <a:schemeClr val="accent6">
                        <a:lumMod val="75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7533-1</a:t>
                      </a:r>
                    </a:p>
                  </a:txBody>
                  <a:tcPr marL="9525" marR="9525" marT="9525" marB="0" anchor="ctr">
                    <a:solidFill>
                      <a:schemeClr val="accent6">
                        <a:lumMod val="75000"/>
                        <a:alpha val="20000"/>
                      </a:schemeClr>
                    </a:solidFill>
                  </a:tcPr>
                </a:tc>
                <a:tc>
                  <a:txBody>
                    <a:bodyPr/>
                    <a:lstStyle/>
                    <a:p>
                      <a:pPr marL="72000" algn="l" fontAlgn="ctr"/>
                      <a:r>
                        <a:rPr lang="ru-RU" sz="800" b="0" i="0" u="none" strike="noStrike" dirty="0" err="1">
                          <a:solidFill>
                            <a:srgbClr val="000000"/>
                          </a:solidFill>
                          <a:effectLst/>
                          <a:latin typeface="Arial Narrow" panose="020B0606020202030204" pitchFamily="34" charset="0"/>
                        </a:rPr>
                        <a:t>Тігіншілер</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және</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киім</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және</a:t>
                      </a:r>
                      <a:r>
                        <a:rPr lang="ru-RU" sz="800" b="0" i="0" u="none" strike="noStrike" dirty="0">
                          <a:solidFill>
                            <a:srgbClr val="000000"/>
                          </a:solidFill>
                          <a:effectLst/>
                          <a:latin typeface="Arial Narrow" panose="020B0606020202030204" pitchFamily="34" charset="0"/>
                        </a:rPr>
                        <a:t> мата </a:t>
                      </a:r>
                      <a:r>
                        <a:rPr lang="ru-RU" sz="800" b="0" i="0" u="none" strike="noStrike" dirty="0" err="1">
                          <a:solidFill>
                            <a:srgbClr val="000000"/>
                          </a:solidFill>
                          <a:effectLst/>
                          <a:latin typeface="Arial Narrow" panose="020B0606020202030204" pitchFamily="34" charset="0"/>
                        </a:rPr>
                        <a:t>реставраторлары</a:t>
                      </a:r>
                      <a:endParaRPr lang="ru-RU" sz="800" b="0" i="0" u="none" strike="noStrike" dirty="0">
                        <a:solidFill>
                          <a:srgbClr val="000000"/>
                        </a:solidFill>
                        <a:effectLst/>
                        <a:latin typeface="Arial Narrow" panose="020B0606020202030204" pitchFamily="34" charset="0"/>
                      </a:endParaRPr>
                    </a:p>
                  </a:txBody>
                  <a:tcPr marL="9525" marR="9525" marT="9525" marB="0" anchor="ctr">
                    <a:lnR w="12700" cap="flat" cmpd="sng" algn="ctr">
                      <a:solidFill>
                        <a:schemeClr val="tx1"/>
                      </a:solidFill>
                      <a:prstDash val="solid"/>
                      <a:round/>
                      <a:headEnd type="none" w="med" len="med"/>
                      <a:tailEnd type="none" w="med" len="med"/>
                    </a:lnR>
                    <a:solidFill>
                      <a:schemeClr val="accent6">
                        <a:lumMod val="75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865</a:t>
                      </a:r>
                    </a:p>
                  </a:txBody>
                  <a:tcPr marL="9525" marR="9525" marT="9525" marB="0" anchor="ctr">
                    <a:lnL w="12700" cap="flat" cmpd="sng" algn="ctr">
                      <a:solidFill>
                        <a:schemeClr val="tx1"/>
                      </a:solidFill>
                      <a:prstDash val="solid"/>
                      <a:round/>
                      <a:headEnd type="none" w="med" len="med"/>
                      <a:tailEnd type="none" w="med" len="med"/>
                    </a:lnL>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22</a:t>
                      </a:r>
                    </a:p>
                  </a:txBody>
                  <a:tcPr marL="9525" marR="9525" marT="9525" marB="0" anchor="c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332</a:t>
                      </a:r>
                    </a:p>
                  </a:txBody>
                  <a:tcPr marL="9525" marR="9525" marT="9525" marB="0" anchor="c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290</a:t>
                      </a:r>
                    </a:p>
                  </a:txBody>
                  <a:tcPr marL="9525" marR="9525" marT="9525" marB="0" anchor="c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221</a:t>
                      </a:r>
                    </a:p>
                  </a:txBody>
                  <a:tcPr marL="9525" marR="9525" marT="9525" marB="0" anchor="ctr">
                    <a:lnR w="12700" cap="flat" cmpd="sng" algn="ctr">
                      <a:solidFill>
                        <a:schemeClr val="tx1"/>
                      </a:solidFill>
                      <a:prstDash val="solid"/>
                      <a:round/>
                      <a:headEnd type="none" w="med" len="med"/>
                      <a:tailEnd type="none" w="med" len="med"/>
                    </a:ln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903</a:t>
                      </a:r>
                    </a:p>
                  </a:txBody>
                  <a:tcPr marL="9525" marR="9525" marT="9525" marB="0" anchor="ctr">
                    <a:lnL w="12700" cap="flat" cmpd="sng" algn="ctr">
                      <a:solidFill>
                        <a:schemeClr val="tx1"/>
                      </a:solidFill>
                      <a:prstDash val="solid"/>
                      <a:round/>
                      <a:headEnd type="none" w="med" len="med"/>
                      <a:tailEnd type="none" w="med" len="med"/>
                    </a:lnL>
                    <a:solidFill>
                      <a:schemeClr val="accent6">
                        <a:lumMod val="75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14</a:t>
                      </a:r>
                    </a:p>
                  </a:txBody>
                  <a:tcPr marL="9525" marR="9525" marT="9525" marB="0" anchor="c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216</a:t>
                      </a:r>
                    </a:p>
                  </a:txBody>
                  <a:tcPr marL="9525" marR="9525" marT="9525" marB="0" anchor="ctr">
                    <a:solidFill>
                      <a:schemeClr val="accent6">
                        <a:lumMod val="75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352</a:t>
                      </a:r>
                    </a:p>
                  </a:txBody>
                  <a:tcPr marL="9525" marR="9525" marT="9525" marB="0" anchor="ctr">
                    <a:solidFill>
                      <a:schemeClr val="accent6">
                        <a:lumMod val="75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321</a:t>
                      </a:r>
                    </a:p>
                  </a:txBody>
                  <a:tcPr marL="9525" marR="9525" marT="9525" marB="0" anchor="ctr">
                    <a:solidFill>
                      <a:schemeClr val="accent6">
                        <a:lumMod val="75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1,4%</a:t>
                      </a:r>
                    </a:p>
                  </a:txBody>
                  <a:tcPr marL="9525" marR="9525" marT="9525" marB="0" anchor="ctr">
                    <a:solidFill>
                      <a:schemeClr val="accent6">
                        <a:lumMod val="75000"/>
                        <a:alpha val="20000"/>
                      </a:schemeClr>
                    </a:solidFill>
                  </a:tcPr>
                </a:tc>
                <a:extLst>
                  <a:ext uri="{0D108BD9-81ED-4DB2-BD59-A6C34878D82A}">
                    <a16:rowId xmlns:a16="http://schemas.microsoft.com/office/drawing/2014/main" val="470699172"/>
                  </a:ext>
                </a:extLst>
              </a:tr>
              <a:tr h="144837">
                <a:tc>
                  <a:txBody>
                    <a:bodyPr/>
                    <a:lstStyle/>
                    <a:p>
                      <a:pPr algn="ctr" fontAlgn="b"/>
                      <a:r>
                        <a:rPr lang="ru-RU" sz="800" b="0" i="0" u="none" strike="noStrike" dirty="0">
                          <a:solidFill>
                            <a:schemeClr val="accent6">
                              <a:lumMod val="50000"/>
                            </a:schemeClr>
                          </a:solidFill>
                          <a:effectLst/>
                          <a:latin typeface="Arial Narrow" panose="020B0606020202030204" pitchFamily="34" charset="0"/>
                        </a:rPr>
                        <a:t>9</a:t>
                      </a:r>
                      <a:endParaRPr lang="en-US" sz="800" b="0" i="0" u="none" strike="noStrike" dirty="0">
                        <a:solidFill>
                          <a:schemeClr val="accent6">
                            <a:lumMod val="50000"/>
                          </a:schemeClr>
                        </a:solidFill>
                        <a:effectLst/>
                        <a:latin typeface="Arial Narrow" panose="020B0606020202030204" pitchFamily="34" charset="0"/>
                      </a:endParaRPr>
                    </a:p>
                  </a:txBody>
                  <a:tcPr marL="9525" marR="9525" marT="0"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9312-2</a:t>
                      </a:r>
                    </a:p>
                  </a:txBody>
                  <a:tcPr marL="9525" marR="9525" marT="9525" marB="0" anchor="ctr">
                    <a:solidFill>
                      <a:schemeClr val="accent6">
                        <a:lumMod val="50000"/>
                        <a:alpha val="1000"/>
                      </a:schemeClr>
                    </a:solidFill>
                  </a:tcPr>
                </a:tc>
                <a:tc>
                  <a:txBody>
                    <a:bodyPr/>
                    <a:lstStyle/>
                    <a:p>
                      <a:pPr marL="72000" algn="l" fontAlgn="ctr"/>
                      <a:r>
                        <a:rPr lang="ru-RU" sz="800" b="0" i="0" u="none" strike="noStrike" dirty="0" err="1">
                          <a:solidFill>
                            <a:srgbClr val="000000"/>
                          </a:solidFill>
                          <a:effectLst/>
                          <a:latin typeface="Arial Narrow" panose="020B0606020202030204" pitchFamily="34" charset="0"/>
                        </a:rPr>
                        <a:t>Ғимараттарды</a:t>
                      </a:r>
                      <a:r>
                        <a:rPr lang="ru-RU" sz="800" b="0" i="0" u="none" strike="noStrike" dirty="0">
                          <a:solidFill>
                            <a:srgbClr val="000000"/>
                          </a:solidFill>
                          <a:effectLst/>
                          <a:latin typeface="Arial Narrow" panose="020B0606020202030204" pitchFamily="34" charset="0"/>
                        </a:rPr>
                        <a:t> салу </a:t>
                      </a:r>
                      <a:r>
                        <a:rPr lang="ru-RU" sz="800" b="0" i="0" u="none" strike="noStrike" dirty="0" err="1">
                          <a:solidFill>
                            <a:srgbClr val="000000"/>
                          </a:solidFill>
                          <a:effectLst/>
                          <a:latin typeface="Arial Narrow" panose="020B0606020202030204" pitchFamily="34" charset="0"/>
                        </a:rPr>
                        <a:t>және</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жөндеу</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жөніндегі</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біліктілігі</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жоқ</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жұмысшылар</a:t>
                      </a:r>
                      <a:endParaRPr lang="ru-RU" sz="800" b="0" i="0" u="none" strike="noStrike" dirty="0">
                        <a:solidFill>
                          <a:srgbClr val="000000"/>
                        </a:solidFill>
                        <a:effectLst/>
                        <a:latin typeface="Arial Narrow" panose="020B0606020202030204" pitchFamily="34" charset="0"/>
                      </a:endParaRPr>
                    </a:p>
                  </a:txBody>
                  <a:tcPr marL="9525" marR="9525" marT="9525" marB="0" anchor="ctr">
                    <a:lnR w="12700" cap="flat" cmpd="sng" algn="ctr">
                      <a:solidFill>
                        <a:schemeClr val="tx1"/>
                      </a:solidFill>
                      <a:prstDash val="solid"/>
                      <a:round/>
                      <a:headEnd type="none" w="med" len="med"/>
                      <a:tailEnd type="none" w="med" len="med"/>
                    </a:ln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635</a:t>
                      </a:r>
                    </a:p>
                  </a:txBody>
                  <a:tcPr marL="9525" marR="9525" marT="9525" marB="0" anchor="ctr">
                    <a:lnL w="12700" cap="flat" cmpd="sng" algn="ctr">
                      <a:solidFill>
                        <a:schemeClr val="tx1"/>
                      </a:solidFill>
                      <a:prstDash val="solid"/>
                      <a:round/>
                      <a:headEnd type="none" w="med" len="med"/>
                      <a:tailEnd type="none" w="med" len="med"/>
                    </a:lnL>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7</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170</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295</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163</a:t>
                      </a:r>
                    </a:p>
                  </a:txBody>
                  <a:tcPr marL="9525" marR="9525" marT="9525" marB="0" anchor="ctr">
                    <a:lnR w="12700" cap="flat" cmpd="sng" algn="ctr">
                      <a:solidFill>
                        <a:schemeClr val="tx1"/>
                      </a:solidFill>
                      <a:prstDash val="solid"/>
                      <a:round/>
                      <a:headEnd type="none" w="med" len="med"/>
                      <a:tailEnd type="none" w="med" len="med"/>
                    </a:ln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874</a:t>
                      </a:r>
                    </a:p>
                  </a:txBody>
                  <a:tcPr marL="9525" marR="9525" marT="9525" marB="0" anchor="ctr">
                    <a:lnL w="12700" cap="flat" cmpd="sng" algn="ctr">
                      <a:solidFill>
                        <a:schemeClr val="tx1"/>
                      </a:solidFill>
                      <a:prstDash val="solid"/>
                      <a:round/>
                      <a:headEnd type="none" w="med" len="med"/>
                      <a:tailEnd type="none" w="med" len="med"/>
                    </a:lnL>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24</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193</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311</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346</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1,4%</a:t>
                      </a:r>
                    </a:p>
                  </a:txBody>
                  <a:tcPr marL="9525" marR="9525" marT="9525" marB="0" anchor="ctr">
                    <a:solidFill>
                      <a:schemeClr val="accent6">
                        <a:lumMod val="50000"/>
                        <a:alpha val="1000"/>
                      </a:schemeClr>
                    </a:solidFill>
                  </a:tcPr>
                </a:tc>
                <a:extLst>
                  <a:ext uri="{0D108BD9-81ED-4DB2-BD59-A6C34878D82A}">
                    <a16:rowId xmlns:a16="http://schemas.microsoft.com/office/drawing/2014/main" val="1074593541"/>
                  </a:ext>
                </a:extLst>
              </a:tr>
              <a:tr h="144837">
                <a:tc>
                  <a:txBody>
                    <a:bodyPr/>
                    <a:lstStyle/>
                    <a:p>
                      <a:pPr algn="ctr" fontAlgn="b"/>
                      <a:r>
                        <a:rPr lang="ru-RU" sz="800" b="0" i="0" u="none" strike="noStrike" dirty="0">
                          <a:solidFill>
                            <a:schemeClr val="accent6">
                              <a:lumMod val="50000"/>
                            </a:schemeClr>
                          </a:solidFill>
                          <a:effectLst/>
                          <a:latin typeface="Arial Narrow" panose="020B0606020202030204" pitchFamily="34" charset="0"/>
                        </a:rPr>
                        <a:t>10</a:t>
                      </a:r>
                      <a:endParaRPr lang="en-US" sz="800" b="0" i="0" u="none" strike="noStrike" dirty="0">
                        <a:solidFill>
                          <a:schemeClr val="accent6">
                            <a:lumMod val="50000"/>
                          </a:schemeClr>
                        </a:solidFill>
                        <a:effectLst/>
                        <a:latin typeface="Arial Narrow" panose="020B0606020202030204" pitchFamily="34" charset="0"/>
                      </a:endParaRPr>
                    </a:p>
                  </a:txBody>
                  <a:tcPr marL="9525" marR="9525" marT="0" marB="0" anchor="ctr">
                    <a:solidFill>
                      <a:schemeClr val="accent6">
                        <a:lumMod val="75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2350-3</a:t>
                      </a:r>
                    </a:p>
                  </a:txBody>
                  <a:tcPr marL="9525" marR="9525" marT="9525" marB="0" anchor="ctr">
                    <a:solidFill>
                      <a:schemeClr val="accent6">
                        <a:lumMod val="75000"/>
                        <a:alpha val="20000"/>
                      </a:schemeClr>
                    </a:solidFill>
                  </a:tcPr>
                </a:tc>
                <a:tc>
                  <a:txBody>
                    <a:bodyPr/>
                    <a:lstStyle/>
                    <a:p>
                      <a:pPr marL="72000" algn="l" fontAlgn="ctr"/>
                      <a:r>
                        <a:rPr lang="ru-RU" sz="800" b="0" i="0" u="none" strike="noStrike" dirty="0" err="1">
                          <a:solidFill>
                            <a:srgbClr val="000000"/>
                          </a:solidFill>
                          <a:effectLst/>
                          <a:latin typeface="Arial Narrow" panose="020B0606020202030204" pitchFamily="34" charset="0"/>
                        </a:rPr>
                        <a:t>Қоғамдық</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ғылымдар</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бойынша</a:t>
                      </a:r>
                      <a:r>
                        <a:rPr lang="ru-RU" sz="800" b="0" i="0" u="none" strike="noStrike" dirty="0">
                          <a:solidFill>
                            <a:srgbClr val="000000"/>
                          </a:solidFill>
                          <a:effectLst/>
                          <a:latin typeface="Arial Narrow" panose="020B0606020202030204" pitchFamily="34" charset="0"/>
                        </a:rPr>
                        <a:t> орта </a:t>
                      </a:r>
                      <a:r>
                        <a:rPr lang="ru-RU" sz="800" b="0" i="0" u="none" strike="noStrike" dirty="0" err="1">
                          <a:solidFill>
                            <a:srgbClr val="000000"/>
                          </a:solidFill>
                          <a:effectLst/>
                          <a:latin typeface="Arial Narrow" panose="020B0606020202030204" pitchFamily="34" charset="0"/>
                        </a:rPr>
                        <a:t>мектеп</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мұғалімдері</a:t>
                      </a:r>
                      <a:endParaRPr lang="ru-RU" sz="800" b="0" i="0" u="none" strike="noStrike" dirty="0">
                        <a:solidFill>
                          <a:srgbClr val="000000"/>
                        </a:solidFill>
                        <a:effectLst/>
                        <a:latin typeface="Arial Narrow" panose="020B0606020202030204" pitchFamily="34" charset="0"/>
                      </a:endParaRPr>
                    </a:p>
                  </a:txBody>
                  <a:tcPr marL="9525" marR="9525" marT="9525" marB="0" anchor="ctr">
                    <a:lnR w="12700" cap="flat" cmpd="sng" algn="ctr">
                      <a:solidFill>
                        <a:schemeClr val="tx1"/>
                      </a:solidFill>
                      <a:prstDash val="solid"/>
                      <a:round/>
                      <a:headEnd type="none" w="med" len="med"/>
                      <a:tailEnd type="none" w="med" len="med"/>
                    </a:lnR>
                    <a:solidFill>
                      <a:schemeClr val="accent6">
                        <a:lumMod val="75000"/>
                        <a:alpha val="20000"/>
                      </a:schemeClr>
                    </a:solidFill>
                  </a:tcPr>
                </a:tc>
                <a:tc>
                  <a:txBody>
                    <a:bodyPr/>
                    <a:lstStyle/>
                    <a:p>
                      <a:pPr algn="ctr" fontAlgn="ctr"/>
                      <a:r>
                        <a:rPr lang="ru-RU" sz="800" b="0" i="0" u="none" strike="noStrike" dirty="0">
                          <a:solidFill>
                            <a:srgbClr val="000000"/>
                          </a:solidFill>
                          <a:effectLst/>
                          <a:latin typeface="Arial Narrow" panose="020B0606020202030204" pitchFamily="34" charset="0"/>
                        </a:rPr>
                        <a:t>1 047</a:t>
                      </a:r>
                    </a:p>
                  </a:txBody>
                  <a:tcPr marL="9525" marR="9525" marT="9525" marB="0" anchor="ctr">
                    <a:lnL w="12700" cap="flat" cmpd="sng" algn="ctr">
                      <a:solidFill>
                        <a:schemeClr val="tx1"/>
                      </a:solidFill>
                      <a:prstDash val="solid"/>
                      <a:round/>
                      <a:headEnd type="none" w="med" len="med"/>
                      <a:tailEnd type="none" w="med" len="med"/>
                    </a:lnL>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200</a:t>
                      </a:r>
                    </a:p>
                  </a:txBody>
                  <a:tcPr marL="9525" marR="9525" marT="9525" marB="0" anchor="c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84</a:t>
                      </a:r>
                    </a:p>
                  </a:txBody>
                  <a:tcPr marL="9525" marR="9525" marT="9525" marB="0" anchor="c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599</a:t>
                      </a:r>
                    </a:p>
                  </a:txBody>
                  <a:tcPr marL="9525" marR="9525" marT="9525" marB="0" anchor="c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164</a:t>
                      </a:r>
                    </a:p>
                  </a:txBody>
                  <a:tcPr marL="9525" marR="9525" marT="9525" marB="0" anchor="ctr">
                    <a:lnR w="12700" cap="flat" cmpd="sng" algn="ctr">
                      <a:solidFill>
                        <a:schemeClr val="tx1"/>
                      </a:solidFill>
                      <a:prstDash val="solid"/>
                      <a:round/>
                      <a:headEnd type="none" w="med" len="med"/>
                      <a:tailEnd type="none" w="med" len="med"/>
                    </a:ln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808</a:t>
                      </a:r>
                    </a:p>
                  </a:txBody>
                  <a:tcPr marL="9525" marR="9525" marT="9525" marB="0" anchor="ctr">
                    <a:lnL w="12700" cap="flat" cmpd="sng" algn="ctr">
                      <a:solidFill>
                        <a:schemeClr val="tx1"/>
                      </a:solidFill>
                      <a:prstDash val="solid"/>
                      <a:round/>
                      <a:headEnd type="none" w="med" len="med"/>
                      <a:tailEnd type="none" w="med" len="med"/>
                    </a:lnL>
                    <a:solidFill>
                      <a:schemeClr val="accent6">
                        <a:lumMod val="75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205</a:t>
                      </a:r>
                    </a:p>
                  </a:txBody>
                  <a:tcPr marL="9525" marR="9525" marT="9525" marB="0" anchor="c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0</a:t>
                      </a:r>
                    </a:p>
                  </a:txBody>
                  <a:tcPr marL="9525" marR="9525" marT="9525" marB="0" anchor="ctr">
                    <a:solidFill>
                      <a:schemeClr val="accent6">
                        <a:lumMod val="75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0</a:t>
                      </a:r>
                    </a:p>
                  </a:txBody>
                  <a:tcPr marL="9525" marR="9525" marT="9525" marB="0" anchor="ctr">
                    <a:solidFill>
                      <a:schemeClr val="accent6">
                        <a:lumMod val="75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603</a:t>
                      </a:r>
                    </a:p>
                  </a:txBody>
                  <a:tcPr marL="9525" marR="9525" marT="9525" marB="0" anchor="ctr">
                    <a:solidFill>
                      <a:schemeClr val="accent6">
                        <a:lumMod val="75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1,3%</a:t>
                      </a:r>
                    </a:p>
                  </a:txBody>
                  <a:tcPr marL="9525" marR="9525" marT="9525" marB="0" anchor="ctr">
                    <a:solidFill>
                      <a:schemeClr val="accent6">
                        <a:lumMod val="75000"/>
                        <a:alpha val="20000"/>
                      </a:schemeClr>
                    </a:solidFill>
                  </a:tcPr>
                </a:tc>
                <a:extLst>
                  <a:ext uri="{0D108BD9-81ED-4DB2-BD59-A6C34878D82A}">
                    <a16:rowId xmlns:a16="http://schemas.microsoft.com/office/drawing/2014/main" val="4147790647"/>
                  </a:ext>
                </a:extLst>
              </a:tr>
              <a:tr h="144837">
                <a:tc gridSpan="3">
                  <a:txBody>
                    <a:bodyPr/>
                    <a:lstStyle/>
                    <a:p>
                      <a:pPr algn="ctr" fontAlgn="b"/>
                      <a:r>
                        <a:rPr lang="ru-RU" sz="900" b="1" u="none" strike="noStrike" dirty="0">
                          <a:solidFill>
                            <a:schemeClr val="accent6">
                              <a:lumMod val="50000"/>
                            </a:schemeClr>
                          </a:solidFill>
                          <a:effectLst/>
                          <a:latin typeface="Arial Narrow" panose="020B0606020202030204" pitchFamily="34" charset="0"/>
                        </a:rPr>
                        <a:t>ТОП-10 БОЙЫНША ЖИЫНЫ</a:t>
                      </a:r>
                      <a:endParaRPr lang="ru-RU" sz="900" b="1" i="0" u="none" strike="noStrike" cap="none" dirty="0">
                        <a:solidFill>
                          <a:schemeClr val="accent6">
                            <a:lumMod val="50000"/>
                          </a:schemeClr>
                        </a:solidFill>
                        <a:effectLst/>
                        <a:latin typeface="Arial Narrow" panose="020B0606020202030204" pitchFamily="34" charset="0"/>
                        <a:ea typeface="+mn-ea"/>
                        <a:cs typeface="+mn-cs"/>
                        <a:sym typeface="Arial"/>
                      </a:endParaRPr>
                    </a:p>
                  </a:txBody>
                  <a:tcPr marL="9525" marR="9525" marT="0" marB="0" anchor="ctr">
                    <a:lnR w="12700" cap="flat" cmpd="sng" algn="ctr">
                      <a:solidFill>
                        <a:schemeClr val="tx1"/>
                      </a:solidFill>
                      <a:prstDash val="solid"/>
                      <a:round/>
                      <a:headEnd type="none" w="med" len="med"/>
                      <a:tailEnd type="none" w="med" len="med"/>
                    </a:lnR>
                    <a:lnB w="12700" cap="flat" cmpd="sng" algn="ctr">
                      <a:solidFill>
                        <a:schemeClr val="tx1"/>
                      </a:solidFill>
                      <a:prstDash val="solid"/>
                      <a:round/>
                      <a:headEnd type="none" w="med" len="med"/>
                      <a:tailEnd type="none" w="med" len="med"/>
                    </a:lnB>
                    <a:noFill/>
                  </a:tcPr>
                </a:tc>
                <a:tc hMerge="1">
                  <a:txBody>
                    <a:bodyPr/>
                    <a:lstStyle/>
                    <a:p>
                      <a:pPr algn="ctr" fontAlgn="b"/>
                      <a:r>
                        <a:rPr lang="ru-KZ" sz="800" b="0" i="0" u="none" strike="noStrike" cap="none" dirty="0">
                          <a:solidFill>
                            <a:srgbClr val="007F76"/>
                          </a:solidFill>
                          <a:effectLst/>
                          <a:latin typeface="Arial Narrow" panose="020B0606020202030204" pitchFamily="34" charset="0"/>
                          <a:ea typeface="+mn-ea"/>
                          <a:cs typeface="+mn-cs"/>
                          <a:sym typeface="Arial"/>
                        </a:rPr>
                        <a:t>7412-1</a:t>
                      </a:r>
                    </a:p>
                  </a:txBody>
                  <a:tcPr marL="9525" marR="9525" marT="0" marB="0" anchor="ctr">
                    <a:lnB w="12700" cap="flat" cmpd="sng" algn="ctr">
                      <a:solidFill>
                        <a:schemeClr val="tx1"/>
                      </a:solidFill>
                      <a:prstDash val="solid"/>
                      <a:round/>
                      <a:headEnd type="none" w="med" len="med"/>
                      <a:tailEnd type="none" w="med" len="med"/>
                    </a:lnB>
                    <a:noFill/>
                  </a:tcPr>
                </a:tc>
                <a:tc hMerge="1">
                  <a:txBody>
                    <a:bodyPr/>
                    <a:lstStyle/>
                    <a:p>
                      <a:pPr marL="72000" algn="l" fontAlgn="ctr"/>
                      <a:r>
                        <a:rPr lang="ru-RU" sz="800" b="0" i="0" u="none" strike="noStrike" cap="none" dirty="0">
                          <a:solidFill>
                            <a:srgbClr val="007F76"/>
                          </a:solidFill>
                          <a:effectLst/>
                          <a:latin typeface="Arial Narrow" panose="020B0606020202030204" pitchFamily="34" charset="0"/>
                          <a:ea typeface="+mn-ea"/>
                          <a:cs typeface="+mn-cs"/>
                          <a:sym typeface="Arial"/>
                        </a:rPr>
                        <a:t>Электромонтеры (общий профиль)</a:t>
                      </a:r>
                    </a:p>
                  </a:txBody>
                  <a:tcPr marL="9525" marR="9525" marT="0" marB="0" anchor="ctr">
                    <a:lnR w="12700" cap="flat" cmpd="sng" algn="ctr">
                      <a:solidFill>
                        <a:schemeClr val="tx1"/>
                      </a:solidFill>
                      <a:prstDash val="solid"/>
                      <a:round/>
                      <a:headEnd type="none" w="med" len="med"/>
                      <a:tailEnd type="none" w="med" len="med"/>
                    </a:lnR>
                    <a:lnB w="12700" cap="flat" cmpd="sng" algn="ctr">
                      <a:solidFill>
                        <a:schemeClr val="tx1"/>
                      </a:solidFill>
                      <a:prstDash val="solid"/>
                      <a:round/>
                      <a:headEnd type="none" w="med" len="med"/>
                      <a:tailEnd type="none" w="med" len="med"/>
                    </a:lnB>
                    <a:noFill/>
                  </a:tcPr>
                </a:tc>
                <a:tc>
                  <a:txBody>
                    <a:bodyPr/>
                    <a:lstStyle/>
                    <a:p>
                      <a:pPr algn="ctr" fontAlgn="ctr"/>
                      <a:r>
                        <a:rPr lang="ru-RU" sz="800" b="1" i="0" u="none" strike="noStrike" dirty="0">
                          <a:solidFill>
                            <a:srgbClr val="000000"/>
                          </a:solidFill>
                          <a:effectLst/>
                          <a:latin typeface="Arial Narrow" panose="020B0606020202030204" pitchFamily="34" charset="0"/>
                        </a:rPr>
                        <a:t>25 442</a:t>
                      </a:r>
                    </a:p>
                  </a:txBody>
                  <a:tcPr marL="9525" marR="9525" marT="9525" marB="0" anchor="ctr">
                    <a:lnL w="12700" cap="flat" cmpd="sng" algn="ctr">
                      <a:solidFill>
                        <a:schemeClr val="tx1"/>
                      </a:solidFill>
                      <a:prstDash val="solid"/>
                      <a:round/>
                      <a:headEnd type="none" w="med" len="med"/>
                      <a:tailEnd type="none" w="med" len="med"/>
                    </a:lnL>
                    <a:lnB w="12700" cap="flat" cmpd="sng" algn="ctr">
                      <a:solidFill>
                        <a:schemeClr val="tx1"/>
                      </a:solidFill>
                      <a:prstDash val="solid"/>
                      <a:round/>
                      <a:headEnd type="none" w="med" len="med"/>
                      <a:tailEnd type="none" w="med" len="med"/>
                    </a:lnB>
                    <a:noFill/>
                  </a:tcPr>
                </a:tc>
                <a:tc>
                  <a:txBody>
                    <a:bodyPr/>
                    <a:lstStyle/>
                    <a:p>
                      <a:pPr algn="ctr" fontAlgn="ctr"/>
                      <a:r>
                        <a:rPr lang="ru-RU" sz="800" b="1" i="0" u="none" strike="noStrike" dirty="0">
                          <a:solidFill>
                            <a:srgbClr val="000000"/>
                          </a:solidFill>
                          <a:effectLst/>
                          <a:latin typeface="Arial Narrow" panose="020B0606020202030204" pitchFamily="34" charset="0"/>
                        </a:rPr>
                        <a:t>1 895</a:t>
                      </a:r>
                    </a:p>
                  </a:txBody>
                  <a:tcPr marL="9525" marR="9525" marT="9525" marB="0" anchor="ctr">
                    <a:lnB w="12700" cap="flat" cmpd="sng" algn="ctr">
                      <a:solidFill>
                        <a:schemeClr val="tx1"/>
                      </a:solidFill>
                      <a:prstDash val="solid"/>
                      <a:round/>
                      <a:headEnd type="none" w="med" len="med"/>
                      <a:tailEnd type="none" w="med" len="med"/>
                    </a:lnB>
                    <a:noFill/>
                  </a:tcPr>
                </a:tc>
                <a:tc>
                  <a:txBody>
                    <a:bodyPr/>
                    <a:lstStyle/>
                    <a:p>
                      <a:pPr algn="ctr" fontAlgn="ctr"/>
                      <a:r>
                        <a:rPr lang="ru-RU" sz="800" b="1" i="0" u="none" strike="noStrike" dirty="0">
                          <a:solidFill>
                            <a:srgbClr val="000000"/>
                          </a:solidFill>
                          <a:effectLst/>
                          <a:latin typeface="Arial Narrow" panose="020B0606020202030204" pitchFamily="34" charset="0"/>
                        </a:rPr>
                        <a:t>9 656</a:t>
                      </a:r>
                    </a:p>
                  </a:txBody>
                  <a:tcPr marL="9525" marR="9525" marT="9525" marB="0" anchor="ctr">
                    <a:lnB w="12700" cap="flat" cmpd="sng" algn="ctr">
                      <a:solidFill>
                        <a:schemeClr val="tx1"/>
                      </a:solidFill>
                      <a:prstDash val="solid"/>
                      <a:round/>
                      <a:headEnd type="none" w="med" len="med"/>
                      <a:tailEnd type="none" w="med" len="med"/>
                    </a:lnB>
                    <a:noFill/>
                  </a:tcPr>
                </a:tc>
                <a:tc>
                  <a:txBody>
                    <a:bodyPr/>
                    <a:lstStyle/>
                    <a:p>
                      <a:pPr algn="ctr" fontAlgn="ctr"/>
                      <a:r>
                        <a:rPr lang="ru-RU" sz="800" b="1" i="0" u="none" strike="noStrike" dirty="0">
                          <a:solidFill>
                            <a:srgbClr val="000000"/>
                          </a:solidFill>
                          <a:effectLst/>
                          <a:latin typeface="Arial Narrow" panose="020B0606020202030204" pitchFamily="34" charset="0"/>
                        </a:rPr>
                        <a:t>7 916</a:t>
                      </a:r>
                    </a:p>
                  </a:txBody>
                  <a:tcPr marL="9525" marR="9525" marT="9525" marB="0" anchor="ctr">
                    <a:lnB w="12700" cap="flat" cmpd="sng" algn="ctr">
                      <a:solidFill>
                        <a:schemeClr val="tx1"/>
                      </a:solidFill>
                      <a:prstDash val="solid"/>
                      <a:round/>
                      <a:headEnd type="none" w="med" len="med"/>
                      <a:tailEnd type="none" w="med" len="med"/>
                    </a:lnB>
                    <a:noFill/>
                  </a:tcPr>
                </a:tc>
                <a:tc>
                  <a:txBody>
                    <a:bodyPr/>
                    <a:lstStyle/>
                    <a:p>
                      <a:pPr algn="ctr" fontAlgn="ctr"/>
                      <a:r>
                        <a:rPr lang="ru-RU" sz="800" b="1" i="0" u="none" strike="noStrike" dirty="0">
                          <a:solidFill>
                            <a:srgbClr val="000000"/>
                          </a:solidFill>
                          <a:effectLst/>
                          <a:latin typeface="Arial Narrow" panose="020B0606020202030204" pitchFamily="34" charset="0"/>
                        </a:rPr>
                        <a:t>5 975</a:t>
                      </a:r>
                    </a:p>
                  </a:txBody>
                  <a:tcPr marL="9525" marR="9525" marT="9525" marB="0" anchor="ctr">
                    <a:lnR w="12700" cap="flat" cmpd="sng" algn="ctr">
                      <a:solidFill>
                        <a:schemeClr val="tx1"/>
                      </a:solidFill>
                      <a:prstDash val="solid"/>
                      <a:round/>
                      <a:headEnd type="none" w="med" len="med"/>
                      <a:tailEnd type="none" w="med" len="med"/>
                    </a:lnR>
                    <a:lnB w="12700" cap="flat" cmpd="sng" algn="ctr">
                      <a:solidFill>
                        <a:schemeClr val="tx1"/>
                      </a:solidFill>
                      <a:prstDash val="solid"/>
                      <a:round/>
                      <a:headEnd type="none" w="med" len="med"/>
                      <a:tailEnd type="none" w="med" len="med"/>
                    </a:lnB>
                    <a:noFill/>
                  </a:tcPr>
                </a:tc>
                <a:tc>
                  <a:txBody>
                    <a:bodyPr/>
                    <a:lstStyle/>
                    <a:p>
                      <a:pPr algn="ctr" fontAlgn="ctr"/>
                      <a:r>
                        <a:rPr lang="ru-RU" sz="800" b="1" i="0" u="none" strike="noStrike" dirty="0">
                          <a:solidFill>
                            <a:srgbClr val="000000"/>
                          </a:solidFill>
                          <a:effectLst/>
                          <a:latin typeface="Arial Narrow" panose="020B0606020202030204" pitchFamily="34" charset="0"/>
                        </a:rPr>
                        <a:t>25 972</a:t>
                      </a:r>
                    </a:p>
                  </a:txBody>
                  <a:tcPr marL="9525" marR="9525" marT="9525" marB="0" anchor="ctr">
                    <a:lnL w="12700" cap="flat" cmpd="sng" algn="ctr">
                      <a:solidFill>
                        <a:schemeClr val="tx1"/>
                      </a:solidFill>
                      <a:prstDash val="solid"/>
                      <a:round/>
                      <a:headEnd type="none" w="med" len="med"/>
                      <a:tailEnd type="none" w="med" len="med"/>
                    </a:lnL>
                    <a:lnB w="12700" cap="flat" cmpd="sng" algn="ctr">
                      <a:solidFill>
                        <a:schemeClr val="tx1"/>
                      </a:solidFill>
                      <a:prstDash val="solid"/>
                      <a:round/>
                      <a:headEnd type="none" w="med" len="med"/>
                      <a:tailEnd type="none" w="med" len="med"/>
                    </a:lnB>
                    <a:noFill/>
                  </a:tcPr>
                </a:tc>
                <a:tc>
                  <a:txBody>
                    <a:bodyPr/>
                    <a:lstStyle/>
                    <a:p>
                      <a:pPr algn="ctr" fontAlgn="ctr"/>
                      <a:r>
                        <a:rPr lang="ru-RU" sz="800" b="1" i="0" u="none" strike="noStrike" dirty="0">
                          <a:solidFill>
                            <a:srgbClr val="000000"/>
                          </a:solidFill>
                          <a:effectLst/>
                          <a:latin typeface="Arial Narrow" panose="020B0606020202030204" pitchFamily="34" charset="0"/>
                        </a:rPr>
                        <a:t>2 147</a:t>
                      </a:r>
                    </a:p>
                  </a:txBody>
                  <a:tcPr marL="9525" marR="9525" marT="9525" marB="0" anchor="ctr">
                    <a:lnB w="12700" cap="flat" cmpd="sng" algn="ctr">
                      <a:solidFill>
                        <a:schemeClr val="tx1"/>
                      </a:solidFill>
                      <a:prstDash val="solid"/>
                      <a:round/>
                      <a:headEnd type="none" w="med" len="med"/>
                      <a:tailEnd type="none" w="med" len="med"/>
                    </a:lnB>
                    <a:noFill/>
                  </a:tcPr>
                </a:tc>
                <a:tc>
                  <a:txBody>
                    <a:bodyPr/>
                    <a:lstStyle/>
                    <a:p>
                      <a:pPr algn="ctr" fontAlgn="ctr"/>
                      <a:r>
                        <a:rPr lang="ru-RU" sz="800" b="1" i="0" u="none" strike="noStrike" dirty="0">
                          <a:solidFill>
                            <a:srgbClr val="000000"/>
                          </a:solidFill>
                          <a:effectLst/>
                          <a:latin typeface="Arial Narrow" panose="020B0606020202030204" pitchFamily="34" charset="0"/>
                        </a:rPr>
                        <a:t>4 439</a:t>
                      </a:r>
                    </a:p>
                  </a:txBody>
                  <a:tcPr marL="9525" marR="9525" marT="9525" marB="0" anchor="ctr">
                    <a:lnB w="12700" cap="flat" cmpd="sng" algn="ctr">
                      <a:solidFill>
                        <a:schemeClr val="tx1"/>
                      </a:solidFill>
                      <a:prstDash val="solid"/>
                      <a:round/>
                      <a:headEnd type="none" w="med" len="med"/>
                      <a:tailEnd type="none" w="med" len="med"/>
                    </a:lnB>
                    <a:noFill/>
                  </a:tcPr>
                </a:tc>
                <a:tc>
                  <a:txBody>
                    <a:bodyPr/>
                    <a:lstStyle/>
                    <a:p>
                      <a:pPr algn="ctr" fontAlgn="ctr"/>
                      <a:r>
                        <a:rPr lang="ru-RU" sz="800" b="1" i="0" u="none" strike="noStrike" dirty="0">
                          <a:solidFill>
                            <a:srgbClr val="000000"/>
                          </a:solidFill>
                          <a:effectLst/>
                          <a:latin typeface="Arial Narrow" panose="020B0606020202030204" pitchFamily="34" charset="0"/>
                        </a:rPr>
                        <a:t>10 006</a:t>
                      </a:r>
                    </a:p>
                  </a:txBody>
                  <a:tcPr marL="9525" marR="9525" marT="9525" marB="0" anchor="ctr">
                    <a:lnB w="12700" cap="flat" cmpd="sng" algn="ctr">
                      <a:solidFill>
                        <a:schemeClr val="tx1"/>
                      </a:solidFill>
                      <a:prstDash val="solid"/>
                      <a:round/>
                      <a:headEnd type="none" w="med" len="med"/>
                      <a:tailEnd type="none" w="med" len="med"/>
                    </a:lnB>
                    <a:noFill/>
                  </a:tcPr>
                </a:tc>
                <a:tc>
                  <a:txBody>
                    <a:bodyPr/>
                    <a:lstStyle/>
                    <a:p>
                      <a:pPr algn="ctr" fontAlgn="ctr"/>
                      <a:r>
                        <a:rPr lang="ru-RU" sz="800" b="1" i="0" u="none" strike="noStrike" dirty="0">
                          <a:solidFill>
                            <a:srgbClr val="000000"/>
                          </a:solidFill>
                          <a:effectLst/>
                          <a:latin typeface="Arial Narrow" panose="020B0606020202030204" pitchFamily="34" charset="0"/>
                        </a:rPr>
                        <a:t>9 380</a:t>
                      </a:r>
                    </a:p>
                  </a:txBody>
                  <a:tcPr marL="9525" marR="9525" marT="9525" marB="0" anchor="ctr">
                    <a:lnB w="12700" cap="flat" cmpd="sng" algn="ctr">
                      <a:solidFill>
                        <a:schemeClr val="tx1"/>
                      </a:solidFill>
                      <a:prstDash val="solid"/>
                      <a:round/>
                      <a:headEnd type="none" w="med" len="med"/>
                      <a:tailEnd type="none" w="med" len="med"/>
                    </a:lnB>
                    <a:noFill/>
                  </a:tcPr>
                </a:tc>
                <a:tc>
                  <a:txBody>
                    <a:bodyPr/>
                    <a:lstStyle/>
                    <a:p>
                      <a:pPr algn="ctr" fontAlgn="ctr"/>
                      <a:r>
                        <a:rPr lang="ru-RU" sz="800" b="1" i="0" u="none" strike="noStrike" dirty="0">
                          <a:solidFill>
                            <a:srgbClr val="000000"/>
                          </a:solidFill>
                          <a:effectLst/>
                          <a:latin typeface="Arial Narrow" panose="020B0606020202030204" pitchFamily="34" charset="0"/>
                        </a:rPr>
                        <a:t>41,4%</a:t>
                      </a:r>
                    </a:p>
                  </a:txBody>
                  <a:tcPr marL="9525" marR="9525" marT="9525" marB="0" anchor="ctr">
                    <a:lnB w="12700"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1977705671"/>
                  </a:ext>
                </a:extLst>
              </a:tr>
            </a:tbl>
          </a:graphicData>
        </a:graphic>
      </p:graphicFrame>
    </p:spTree>
    <p:extLst>
      <p:ext uri="{BB962C8B-B14F-4D97-AF65-F5344CB8AC3E}">
        <p14:creationId xmlns:p14="http://schemas.microsoft.com/office/powerpoint/2010/main" val="1731037108"/>
      </p:ext>
    </p:extLst>
  </p:cSld>
  <p:clrMapOvr>
    <a:masterClrMapping/>
  </p:clrMapOvr>
</p:sld>
</file>

<file path=ppt/slides/slide3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26" name="Таблица 25">
            <a:extLst>
              <a:ext uri="{FF2B5EF4-FFF2-40B4-BE49-F238E27FC236}">
                <a16:creationId xmlns:a16="http://schemas.microsoft.com/office/drawing/2014/main" id="{4CBADABA-60F6-6314-73AE-C5D1372941E0}"/>
              </a:ext>
            </a:extLst>
          </p:cNvPr>
          <p:cNvGraphicFramePr>
            <a:graphicFrameLocks noGrp="1"/>
          </p:cNvGraphicFramePr>
          <p:nvPr>
            <p:extLst>
              <p:ext uri="{D42A27DB-BD31-4B8C-83A1-F6EECF244321}">
                <p14:modId xmlns:p14="http://schemas.microsoft.com/office/powerpoint/2010/main" val="453004545"/>
              </p:ext>
            </p:extLst>
          </p:nvPr>
        </p:nvGraphicFramePr>
        <p:xfrm>
          <a:off x="6768750" y="4835242"/>
          <a:ext cx="5328000" cy="1670332"/>
        </p:xfrm>
        <a:graphic>
          <a:graphicData uri="http://schemas.openxmlformats.org/drawingml/2006/table">
            <a:tbl>
              <a:tblPr firstRow="1" bandRow="1">
                <a:tableStyleId>{5C22544A-7EE6-4342-B048-85BDC9FD1C3A}</a:tableStyleId>
              </a:tblPr>
              <a:tblGrid>
                <a:gridCol w="3600000">
                  <a:extLst>
                    <a:ext uri="{9D8B030D-6E8A-4147-A177-3AD203B41FA5}">
                      <a16:colId xmlns:a16="http://schemas.microsoft.com/office/drawing/2014/main" val="1113104833"/>
                    </a:ext>
                  </a:extLst>
                </a:gridCol>
                <a:gridCol w="432000">
                  <a:extLst>
                    <a:ext uri="{9D8B030D-6E8A-4147-A177-3AD203B41FA5}">
                      <a16:colId xmlns:a16="http://schemas.microsoft.com/office/drawing/2014/main" val="132264586"/>
                    </a:ext>
                  </a:extLst>
                </a:gridCol>
                <a:gridCol w="432000">
                  <a:extLst>
                    <a:ext uri="{9D8B030D-6E8A-4147-A177-3AD203B41FA5}">
                      <a16:colId xmlns:a16="http://schemas.microsoft.com/office/drawing/2014/main" val="2572766800"/>
                    </a:ext>
                  </a:extLst>
                </a:gridCol>
                <a:gridCol w="432000">
                  <a:extLst>
                    <a:ext uri="{9D8B030D-6E8A-4147-A177-3AD203B41FA5}">
                      <a16:colId xmlns:a16="http://schemas.microsoft.com/office/drawing/2014/main" val="2849574652"/>
                    </a:ext>
                  </a:extLst>
                </a:gridCol>
                <a:gridCol w="432000">
                  <a:extLst>
                    <a:ext uri="{9D8B030D-6E8A-4147-A177-3AD203B41FA5}">
                      <a16:colId xmlns:a16="http://schemas.microsoft.com/office/drawing/2014/main" val="478621999"/>
                    </a:ext>
                  </a:extLst>
                </a:gridCol>
              </a:tblGrid>
              <a:tr h="167033">
                <a:tc>
                  <a:txBody>
                    <a:bodyPr/>
                    <a:lstStyle/>
                    <a:p>
                      <a:pPr marL="0" marR="0" lvl="0" indent="0" algn="l" defTabSz="685800" rtl="0" eaLnBrk="1" fontAlgn="auto" latinLnBrk="0" hangingPunct="1">
                        <a:lnSpc>
                          <a:spcPct val="107000"/>
                        </a:lnSpc>
                        <a:spcBef>
                          <a:spcPts val="0"/>
                        </a:spcBef>
                        <a:spcAft>
                          <a:spcPts val="0"/>
                        </a:spcAft>
                        <a:buClrTx/>
                        <a:buSzTx/>
                        <a:buFontTx/>
                        <a:buNone/>
                        <a:tabLst/>
                        <a:defRPr/>
                      </a:pPr>
                      <a:r>
                        <a:rPr lang="ru-RU" sz="1050" b="1" i="0" u="none" strike="noStrike" cap="none" noProof="0" dirty="0">
                          <a:solidFill>
                            <a:srgbClr val="000000"/>
                          </a:solidFill>
                          <a:effectLst/>
                          <a:latin typeface="Arial Narrow" panose="020B0606020202030204" pitchFamily="34" charset="0"/>
                          <a:ea typeface="+mn-ea"/>
                          <a:cs typeface="+mn-cs"/>
                          <a:sym typeface="Arial"/>
                        </a:rPr>
                        <a:t>ПЕССИМИСТІК СЦЕНАРИЙ</a:t>
                      </a:r>
                    </a:p>
                  </a:txBody>
                  <a:tcPr marT="0" marB="0" anchor="ctr">
                    <a:lnL w="76200" cap="flat" cmpd="sng" algn="ctr">
                      <a:noFill/>
                      <a:prstDash val="solid"/>
                      <a:round/>
                      <a:headEnd type="none" w="med" len="med"/>
                      <a:tailEnd type="none" w="med" len="med"/>
                    </a:lnL>
                    <a:lnR w="6350" cap="flat" cmpd="sng" algn="ctr">
                      <a:solidFill>
                        <a:schemeClr val="tx1"/>
                      </a:solidFill>
                      <a:prstDash val="sysDot"/>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accent6">
                        <a:lumMod val="50000"/>
                        <a:alpha val="20000"/>
                      </a:schemeClr>
                    </a:solidFill>
                  </a:tcPr>
                </a:tc>
                <a:tc>
                  <a:txBody>
                    <a:bodyPr/>
                    <a:lstStyle/>
                    <a:p>
                      <a:pPr algn="ctr" fontAlgn="ctr"/>
                      <a:r>
                        <a:rPr lang="en-US" sz="900" b="0" i="0" u="none" strike="noStrike" cap="none" dirty="0">
                          <a:solidFill>
                            <a:srgbClr val="000000"/>
                          </a:solidFill>
                          <a:effectLst/>
                          <a:latin typeface="Arial Narrow" panose="020B0606020202030204" pitchFamily="34" charset="0"/>
                          <a:ea typeface="+mn-ea"/>
                          <a:cs typeface="+mn-cs"/>
                          <a:sym typeface="Arial"/>
                        </a:rPr>
                        <a:t>Q1</a:t>
                      </a:r>
                      <a:endParaRPr lang="ru-KZ" sz="900" b="0" i="0" u="none" strike="noStrike" cap="none" dirty="0">
                        <a:solidFill>
                          <a:srgbClr val="000000"/>
                        </a:solidFill>
                        <a:effectLst/>
                        <a:latin typeface="Arial Narrow" panose="020B0606020202030204" pitchFamily="34" charset="0"/>
                        <a:ea typeface="+mn-ea"/>
                        <a:cs typeface="+mn-cs"/>
                        <a:sym typeface="Arial"/>
                      </a:endParaRPr>
                    </a:p>
                  </a:txBody>
                  <a:tcPr marL="9525" marR="9525" marT="0"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50000"/>
                        <a:alpha val="20000"/>
                      </a:schemeClr>
                    </a:solidFill>
                  </a:tcPr>
                </a:tc>
                <a:tc>
                  <a:txBody>
                    <a:bodyPr/>
                    <a:lstStyle/>
                    <a:p>
                      <a:pPr algn="ctr" fontAlgn="ctr"/>
                      <a:r>
                        <a:rPr lang="en-US" sz="900" b="0" i="0" u="none" strike="noStrike" cap="none" dirty="0">
                          <a:solidFill>
                            <a:srgbClr val="000000"/>
                          </a:solidFill>
                          <a:effectLst/>
                          <a:latin typeface="Arial Narrow" panose="020B0606020202030204" pitchFamily="34" charset="0"/>
                          <a:ea typeface="+mn-ea"/>
                          <a:cs typeface="+mn-cs"/>
                          <a:sym typeface="Arial"/>
                        </a:rPr>
                        <a:t>Q2</a:t>
                      </a:r>
                      <a:endParaRPr lang="ru-KZ" sz="900" b="0" i="0" u="none" strike="noStrike" cap="none" dirty="0">
                        <a:solidFill>
                          <a:srgbClr val="000000"/>
                        </a:solidFill>
                        <a:effectLst/>
                        <a:latin typeface="Arial Narrow" panose="020B0606020202030204" pitchFamily="34" charset="0"/>
                        <a:ea typeface="+mn-ea"/>
                        <a:cs typeface="+mn-cs"/>
                        <a:sym typeface="Arial"/>
                      </a:endParaRPr>
                    </a:p>
                  </a:txBody>
                  <a:tcPr marL="9525" marR="9525" marT="0"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6">
                        <a:lumMod val="50000"/>
                        <a:alpha val="20000"/>
                      </a:schemeClr>
                    </a:solidFill>
                  </a:tcPr>
                </a:tc>
                <a:tc>
                  <a:txBody>
                    <a:bodyPr/>
                    <a:lstStyle/>
                    <a:p>
                      <a:pPr algn="ctr" fontAlgn="ctr"/>
                      <a:r>
                        <a:rPr lang="en-US" sz="900" b="0" i="0" u="none" strike="noStrike" cap="none" dirty="0">
                          <a:solidFill>
                            <a:srgbClr val="000000"/>
                          </a:solidFill>
                          <a:effectLst/>
                          <a:latin typeface="Arial Narrow" panose="020B0606020202030204" pitchFamily="34" charset="0"/>
                          <a:ea typeface="+mn-ea"/>
                          <a:cs typeface="+mn-cs"/>
                          <a:sym typeface="Arial"/>
                        </a:rPr>
                        <a:t>Q3</a:t>
                      </a:r>
                      <a:endParaRPr lang="ru-KZ" sz="900" b="0" i="0" u="none" strike="noStrike" cap="none" dirty="0">
                        <a:solidFill>
                          <a:srgbClr val="000000"/>
                        </a:solidFill>
                        <a:effectLst/>
                        <a:latin typeface="Arial Narrow" panose="020B0606020202030204" pitchFamily="34" charset="0"/>
                        <a:ea typeface="+mn-ea"/>
                        <a:cs typeface="+mn-cs"/>
                        <a:sym typeface="Arial"/>
                      </a:endParaRPr>
                    </a:p>
                  </a:txBody>
                  <a:tcPr marL="9525" marR="9525" marT="0"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6">
                        <a:lumMod val="50000"/>
                        <a:alpha val="20000"/>
                      </a:schemeClr>
                    </a:solidFill>
                  </a:tcPr>
                </a:tc>
                <a:tc>
                  <a:txBody>
                    <a:bodyPr/>
                    <a:lstStyle/>
                    <a:p>
                      <a:pPr algn="ctr" fontAlgn="ctr"/>
                      <a:r>
                        <a:rPr lang="en-US" sz="900" b="0" i="0" u="none" strike="noStrike" cap="none" dirty="0">
                          <a:solidFill>
                            <a:srgbClr val="000000"/>
                          </a:solidFill>
                          <a:effectLst/>
                          <a:latin typeface="Arial Narrow" panose="020B0606020202030204" pitchFamily="34" charset="0"/>
                          <a:ea typeface="+mn-ea"/>
                          <a:cs typeface="+mn-cs"/>
                          <a:sym typeface="Arial"/>
                        </a:rPr>
                        <a:t>Q4</a:t>
                      </a:r>
                      <a:endParaRPr lang="ru-KZ" sz="900" b="0" i="0" u="none" strike="noStrike" cap="none" dirty="0">
                        <a:solidFill>
                          <a:srgbClr val="000000"/>
                        </a:solidFill>
                        <a:effectLst/>
                        <a:latin typeface="Arial Narrow" panose="020B0606020202030204" pitchFamily="34" charset="0"/>
                        <a:ea typeface="+mn-ea"/>
                        <a:cs typeface="+mn-cs"/>
                        <a:sym typeface="Arial"/>
                      </a:endParaRPr>
                    </a:p>
                  </a:txBody>
                  <a:tcPr marL="9525" marR="9525" marT="0" marB="0" anchor="ctr">
                    <a:lnL w="6350" cap="flat" cmpd="sng" algn="ctr">
                      <a:solidFill>
                        <a:schemeClr val="tx1"/>
                      </a:solidFill>
                      <a:prstDash val="sysDot"/>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6">
                        <a:lumMod val="50000"/>
                        <a:alpha val="20000"/>
                      </a:schemeClr>
                    </a:solidFill>
                  </a:tcPr>
                </a:tc>
                <a:extLst>
                  <a:ext uri="{0D108BD9-81ED-4DB2-BD59-A6C34878D82A}">
                    <a16:rowId xmlns:a16="http://schemas.microsoft.com/office/drawing/2014/main" val="877649079"/>
                  </a:ext>
                </a:extLst>
              </a:tr>
              <a:tr h="167033">
                <a:tc>
                  <a:txBody>
                    <a:bodyPr/>
                    <a:lstStyle/>
                    <a:p>
                      <a:pPr marL="0" marR="0" lvl="0" indent="0" algn="l" defTabSz="685800" rtl="0" eaLnBrk="1" fontAlgn="auto" latinLnBrk="0" hangingPunct="1">
                        <a:lnSpc>
                          <a:spcPct val="107000"/>
                        </a:lnSpc>
                        <a:spcBef>
                          <a:spcPts val="0"/>
                        </a:spcBef>
                        <a:spcAft>
                          <a:spcPts val="0"/>
                        </a:spcAft>
                        <a:buClrTx/>
                        <a:buSzTx/>
                        <a:buFontTx/>
                        <a:buNone/>
                        <a:tabLst/>
                        <a:defRPr/>
                      </a:pPr>
                      <a:r>
                        <a:rPr lang="ru-RU" sz="900" b="1" i="0" u="none" strike="noStrike" cap="none" noProof="0" dirty="0">
                          <a:solidFill>
                            <a:srgbClr val="000000"/>
                          </a:solidFill>
                          <a:effectLst/>
                          <a:latin typeface="Arial Narrow" panose="020B0606020202030204" pitchFamily="34" charset="0"/>
                          <a:ea typeface="+mn-ea"/>
                          <a:cs typeface="+mn-cs"/>
                          <a:sym typeface="Arial"/>
                        </a:rPr>
                        <a:t>БАРЛЫҒЫ</a:t>
                      </a:r>
                      <a:endParaRPr lang="ru-RU" sz="800" b="1" i="0" u="none" strike="noStrike" cap="none" noProof="0" dirty="0">
                        <a:solidFill>
                          <a:srgbClr val="000000"/>
                        </a:solidFill>
                        <a:effectLst/>
                        <a:latin typeface="Arial Narrow" panose="020B0606020202030204" pitchFamily="34" charset="0"/>
                        <a:ea typeface="+mn-ea"/>
                        <a:cs typeface="+mn-cs"/>
                        <a:sym typeface="Arial"/>
                      </a:endParaRPr>
                    </a:p>
                  </a:txBody>
                  <a:tcPr marT="0" marB="0" anchor="ctr">
                    <a:lnL w="76200" cap="flat" cmpd="sng" algn="ctr">
                      <a:noFill/>
                      <a:prstDash val="solid"/>
                      <a:round/>
                      <a:headEnd type="none" w="med" len="med"/>
                      <a:tailEnd type="none" w="med" len="med"/>
                    </a:lnL>
                    <a:lnR w="6350" cap="flat" cmpd="sng" algn="ctr">
                      <a:solidFill>
                        <a:schemeClr val="tx1"/>
                      </a:solidFill>
                      <a:prstDash val="sysDot"/>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accent6">
                        <a:lumMod val="50000"/>
                        <a:alpha val="20000"/>
                      </a:schemeClr>
                    </a:solidFill>
                  </a:tcPr>
                </a:tc>
                <a:tc>
                  <a:txBody>
                    <a:bodyPr/>
                    <a:lstStyle/>
                    <a:p>
                      <a:pPr algn="ctr" fontAlgn="ctr"/>
                      <a:r>
                        <a:rPr lang="ru-RU" sz="900" b="1" i="0" u="none" strike="noStrike" cap="none" dirty="0">
                          <a:solidFill>
                            <a:srgbClr val="000000"/>
                          </a:solidFill>
                          <a:effectLst/>
                          <a:latin typeface="Arial Narrow" panose="020B0606020202030204" pitchFamily="34" charset="0"/>
                          <a:ea typeface="+mn-ea"/>
                          <a:cs typeface="+mn-cs"/>
                          <a:sym typeface="Arial"/>
                        </a:rPr>
                        <a:t> 6 850</a:t>
                      </a:r>
                      <a:endParaRPr lang="ru-KZ" sz="900" b="1" i="0" u="none" strike="noStrike" cap="none" dirty="0">
                        <a:solidFill>
                          <a:srgbClr val="000000"/>
                        </a:solidFill>
                        <a:effectLst/>
                        <a:latin typeface="Arial Narrow" panose="020B0606020202030204" pitchFamily="34" charset="0"/>
                        <a:ea typeface="+mn-ea"/>
                        <a:cs typeface="+mn-cs"/>
                        <a:sym typeface="Arial"/>
                      </a:endParaRPr>
                    </a:p>
                  </a:txBody>
                  <a:tcPr marL="9525" marR="9525" marT="0"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50000"/>
                        <a:alpha val="20000"/>
                      </a:schemeClr>
                    </a:solidFill>
                  </a:tcPr>
                </a:tc>
                <a:tc>
                  <a:txBody>
                    <a:bodyPr/>
                    <a:lstStyle/>
                    <a:p>
                      <a:pPr algn="ctr" rtl="0" fontAlgn="ctr"/>
                      <a:r>
                        <a:rPr lang="ru-RU" sz="900" b="1" i="0" u="none" strike="noStrike" dirty="0">
                          <a:solidFill>
                            <a:srgbClr val="000000"/>
                          </a:solidFill>
                          <a:effectLst/>
                          <a:latin typeface="Arial Narrow" panose="020B0606020202030204" pitchFamily="34" charset="0"/>
                        </a:rPr>
                        <a:t>5 313</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6">
                        <a:lumMod val="50000"/>
                        <a:alpha val="20000"/>
                      </a:schemeClr>
                    </a:solidFill>
                  </a:tcPr>
                </a:tc>
                <a:tc>
                  <a:txBody>
                    <a:bodyPr/>
                    <a:lstStyle/>
                    <a:p>
                      <a:pPr algn="ctr" rtl="0" fontAlgn="ctr"/>
                      <a:r>
                        <a:rPr lang="ru-RU" sz="900" b="1" i="0" u="none" strike="noStrike">
                          <a:solidFill>
                            <a:srgbClr val="000000"/>
                          </a:solidFill>
                          <a:effectLst/>
                          <a:latin typeface="Arial Narrow" panose="020B0606020202030204" pitchFamily="34" charset="0"/>
                        </a:rPr>
                        <a:t>7 324</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6">
                        <a:lumMod val="50000"/>
                        <a:alpha val="20000"/>
                      </a:schemeClr>
                    </a:solidFill>
                  </a:tcPr>
                </a:tc>
                <a:tc>
                  <a:txBody>
                    <a:bodyPr/>
                    <a:lstStyle/>
                    <a:p>
                      <a:pPr algn="ctr" rtl="0" fontAlgn="ctr"/>
                      <a:r>
                        <a:rPr lang="ru-RU" sz="900" b="1" i="0" u="none" strike="noStrike" dirty="0">
                          <a:solidFill>
                            <a:srgbClr val="000000"/>
                          </a:solidFill>
                          <a:effectLst/>
                          <a:latin typeface="Arial Narrow" panose="020B0606020202030204" pitchFamily="34" charset="0"/>
                        </a:rPr>
                        <a:t>11 675</a:t>
                      </a:r>
                    </a:p>
                  </a:txBody>
                  <a:tcPr marL="9525" marR="9525" marT="9525" marB="0" anchor="ctr">
                    <a:lnL w="6350" cap="flat" cmpd="sng" algn="ctr">
                      <a:solidFill>
                        <a:schemeClr val="tx1"/>
                      </a:solidFill>
                      <a:prstDash val="sysDot"/>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6">
                        <a:lumMod val="50000"/>
                        <a:alpha val="20000"/>
                      </a:schemeClr>
                    </a:solidFill>
                  </a:tcPr>
                </a:tc>
                <a:extLst>
                  <a:ext uri="{0D108BD9-81ED-4DB2-BD59-A6C34878D82A}">
                    <a16:rowId xmlns:a16="http://schemas.microsoft.com/office/drawing/2014/main" val="1602871338"/>
                  </a:ext>
                </a:extLst>
              </a:tr>
              <a:tr h="148474">
                <a:tc>
                  <a:txBody>
                    <a:bodyPr/>
                    <a:lstStyle/>
                    <a:p>
                      <a:pPr marL="72000" algn="l" fontAlgn="b"/>
                      <a:r>
                        <a:rPr lang="ru-RU" sz="800" b="0" i="0" u="none" strike="noStrike" cap="none" dirty="0">
                          <a:solidFill>
                            <a:srgbClr val="000000"/>
                          </a:solidFill>
                          <a:effectLst/>
                          <a:latin typeface="Arial Narrow" panose="020B0606020202030204" pitchFamily="34" charset="0"/>
                          <a:ea typeface="+mn-ea"/>
                          <a:cs typeface="+mn-cs"/>
                          <a:sym typeface="Arial"/>
                        </a:rPr>
                        <a:t>БАСШЫЛАР ЖӘНЕ МЕМЛЕКЕТТІК ҚЫЗМЕТШІЛЕР</a:t>
                      </a:r>
                    </a:p>
                  </a:txBody>
                  <a:tcPr marL="9525" marR="9525" marT="0" marB="0" anchor="ctr">
                    <a:lnL w="76200" cap="flat" cmpd="sng" algn="ctr">
                      <a:noFill/>
                      <a:prstDash val="solid"/>
                      <a:round/>
                      <a:headEnd type="none" w="med" len="med"/>
                      <a:tailEnd type="none" w="med" len="med"/>
                    </a:lnL>
                    <a:lnR w="6350" cap="flat" cmpd="sng" algn="ctr">
                      <a:solidFill>
                        <a:schemeClr val="tx1"/>
                      </a:solidFill>
                      <a:prstDash val="sysDot"/>
                      <a:round/>
                      <a:headEnd type="none" w="med" len="med"/>
                      <a:tailEnd type="none" w="med" len="med"/>
                    </a:lnR>
                    <a:lnT w="12700" cap="flat" cmpd="sng" algn="ctr">
                      <a:solidFill>
                        <a:schemeClr val="tx1"/>
                      </a:solidFill>
                      <a:prstDash val="solid"/>
                      <a:round/>
                      <a:headEnd type="none" w="med" len="med"/>
                      <a:tailEnd type="none" w="med" len="med"/>
                    </a:lnT>
                    <a:lnB w="6350" cap="flat" cmpd="sng" algn="ctr">
                      <a:solidFill>
                        <a:schemeClr val="tx1"/>
                      </a:solidFill>
                      <a:prstDash val="sysDot"/>
                      <a:round/>
                      <a:headEnd type="none" w="med" len="med"/>
                      <a:tailEnd type="none" w="med" len="med"/>
                    </a:lnB>
                    <a:noFill/>
                  </a:tcPr>
                </a:tc>
                <a:tc>
                  <a:txBody>
                    <a:bodyPr/>
                    <a:lstStyle/>
                    <a:p>
                      <a:pPr algn="ctr" fontAlgn="ctr"/>
                      <a:r>
                        <a:rPr lang="ru-RU" sz="800" b="0" i="0" u="none" strike="noStrike">
                          <a:solidFill>
                            <a:srgbClr val="000000"/>
                          </a:solidFill>
                          <a:effectLst/>
                          <a:latin typeface="Arial Narrow" panose="020B0606020202030204" pitchFamily="34" charset="0"/>
                        </a:rPr>
                        <a:t>293</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12700" cap="flat" cmpd="sng" algn="ctr">
                      <a:solidFill>
                        <a:schemeClr val="tx1"/>
                      </a:solidFill>
                      <a:prstDash val="solid"/>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ru-RU" sz="800" b="0" i="0" u="none" strike="noStrike" dirty="0">
                          <a:solidFill>
                            <a:srgbClr val="000000"/>
                          </a:solidFill>
                          <a:effectLst/>
                          <a:latin typeface="Arial Narrow" panose="020B0606020202030204" pitchFamily="34" charset="0"/>
                        </a:rPr>
                        <a:t>205</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12700" cap="flat" cmpd="sng" algn="ctr">
                      <a:solidFill>
                        <a:schemeClr val="tx1"/>
                      </a:solidFill>
                      <a:prstDash val="solid"/>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ru-RU" sz="800" b="0" i="0" u="none" strike="noStrike">
                          <a:solidFill>
                            <a:srgbClr val="000000"/>
                          </a:solidFill>
                          <a:effectLst/>
                          <a:latin typeface="Arial Narrow" panose="020B0606020202030204" pitchFamily="34" charset="0"/>
                        </a:rPr>
                        <a:t>230</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12700" cap="flat" cmpd="sng" algn="ctr">
                      <a:solidFill>
                        <a:schemeClr val="tx1"/>
                      </a:solidFill>
                      <a:prstDash val="solid"/>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ru-RU" sz="800" b="0" i="0" u="none" strike="noStrike">
                          <a:solidFill>
                            <a:srgbClr val="000000"/>
                          </a:solidFill>
                          <a:effectLst/>
                          <a:latin typeface="Arial Narrow" panose="020B0606020202030204" pitchFamily="34" charset="0"/>
                        </a:rPr>
                        <a:t>343</a:t>
                      </a:r>
                    </a:p>
                  </a:txBody>
                  <a:tcPr marL="9525" marR="9525" marT="9525" marB="0" anchor="ctr">
                    <a:lnL w="6350" cap="flat" cmpd="sng" algn="ctr">
                      <a:solidFill>
                        <a:schemeClr val="tx1"/>
                      </a:solidFill>
                      <a:prstDash val="sysDot"/>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052355308"/>
                  </a:ext>
                </a:extLst>
              </a:tr>
              <a:tr h="148474">
                <a:tc>
                  <a:txBody>
                    <a:bodyPr/>
                    <a:lstStyle/>
                    <a:p>
                      <a:pPr marL="72000" algn="l" fontAlgn="b"/>
                      <a:r>
                        <a:rPr lang="ru-RU" sz="800" b="0" i="0" u="none" strike="noStrike" cap="none" dirty="0">
                          <a:solidFill>
                            <a:srgbClr val="000000"/>
                          </a:solidFill>
                          <a:effectLst/>
                          <a:latin typeface="Arial Narrow" panose="020B0606020202030204" pitchFamily="34" charset="0"/>
                          <a:ea typeface="+mn-ea"/>
                          <a:cs typeface="+mn-cs"/>
                          <a:sym typeface="Arial"/>
                        </a:rPr>
                        <a:t>КӘСІБИ МАМАНДАР</a:t>
                      </a:r>
                    </a:p>
                  </a:txBody>
                  <a:tcPr marL="9525" marR="9525" marT="0" marB="0" anchor="ctr">
                    <a:lnL w="76200" cap="flat" cmpd="sng" algn="ctr">
                      <a:noFill/>
                      <a:prstDash val="solid"/>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solidFill>
                      <a:schemeClr val="accent6">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1 759</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1 672</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solidFill>
                      <a:schemeClr val="accent6">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1 737</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solidFill>
                      <a:schemeClr val="accent6">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4 653</a:t>
                      </a:r>
                    </a:p>
                  </a:txBody>
                  <a:tcPr marL="9525" marR="9525" marT="9525" marB="0" anchor="ctr">
                    <a:lnL w="6350" cap="flat" cmpd="sng" algn="ctr">
                      <a:solidFill>
                        <a:schemeClr val="tx1"/>
                      </a:solidFill>
                      <a:prstDash val="sysDot"/>
                      <a:round/>
                      <a:headEnd type="none" w="med" len="med"/>
                      <a:tailEnd type="none" w="med" len="med"/>
                    </a:lnL>
                    <a:lnR w="12700" cap="flat" cmpd="sng" algn="ctr">
                      <a:noFill/>
                      <a:prstDash val="solid"/>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solidFill>
                      <a:schemeClr val="accent6">
                        <a:lumMod val="50000"/>
                        <a:alpha val="20000"/>
                      </a:schemeClr>
                    </a:solidFill>
                  </a:tcPr>
                </a:tc>
                <a:extLst>
                  <a:ext uri="{0D108BD9-81ED-4DB2-BD59-A6C34878D82A}">
                    <a16:rowId xmlns:a16="http://schemas.microsoft.com/office/drawing/2014/main" val="4077338817"/>
                  </a:ext>
                </a:extLst>
              </a:tr>
              <a:tr h="148474">
                <a:tc>
                  <a:txBody>
                    <a:bodyPr/>
                    <a:lstStyle/>
                    <a:p>
                      <a:pPr marL="72000" algn="l" fontAlgn="b"/>
                      <a:r>
                        <a:rPr lang="ru-RU" sz="800" b="0" i="0" u="none" strike="noStrike" cap="none" dirty="0">
                          <a:solidFill>
                            <a:srgbClr val="000000"/>
                          </a:solidFill>
                          <a:effectLst/>
                          <a:latin typeface="Arial Narrow" panose="020B0606020202030204" pitchFamily="34" charset="0"/>
                          <a:ea typeface="+mn-ea"/>
                          <a:cs typeface="+mn-cs"/>
                          <a:sym typeface="Arial"/>
                        </a:rPr>
                        <a:t>ТЕХНИК МАМАНДАР ЖӘНЕ БАСҚА ДА КӘСІБИ КӨМЕКШІ ПЕРСОНАЛ</a:t>
                      </a:r>
                    </a:p>
                  </a:txBody>
                  <a:tcPr marL="9525" marR="9525" marT="0" marB="0" anchor="ctr">
                    <a:lnL w="76200" cap="flat" cmpd="sng" algn="ctr">
                      <a:noFill/>
                      <a:prstDash val="solid"/>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noFill/>
                  </a:tcPr>
                </a:tc>
                <a:tc>
                  <a:txBody>
                    <a:bodyPr/>
                    <a:lstStyle/>
                    <a:p>
                      <a:pPr algn="ctr" fontAlgn="ctr"/>
                      <a:r>
                        <a:rPr lang="ru-RU" sz="800" b="0" i="0" u="none" strike="noStrike">
                          <a:solidFill>
                            <a:srgbClr val="000000"/>
                          </a:solidFill>
                          <a:effectLst/>
                          <a:latin typeface="Arial Narrow" panose="020B0606020202030204" pitchFamily="34" charset="0"/>
                        </a:rPr>
                        <a:t>574</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ru-RU" sz="800" b="0" i="0" u="none" strike="noStrike">
                          <a:solidFill>
                            <a:srgbClr val="000000"/>
                          </a:solidFill>
                          <a:effectLst/>
                          <a:latin typeface="Arial Narrow" panose="020B0606020202030204" pitchFamily="34" charset="0"/>
                        </a:rPr>
                        <a:t>306</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ru-RU" sz="800" b="0" i="0" u="none" strike="noStrike">
                          <a:solidFill>
                            <a:srgbClr val="000000"/>
                          </a:solidFill>
                          <a:effectLst/>
                          <a:latin typeface="Arial Narrow" panose="020B0606020202030204" pitchFamily="34" charset="0"/>
                        </a:rPr>
                        <a:t>347</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ru-RU" sz="800" b="0" i="0" u="none" strike="noStrike">
                          <a:solidFill>
                            <a:srgbClr val="000000"/>
                          </a:solidFill>
                          <a:effectLst/>
                          <a:latin typeface="Arial Narrow" panose="020B0606020202030204" pitchFamily="34" charset="0"/>
                        </a:rPr>
                        <a:t>509</a:t>
                      </a:r>
                    </a:p>
                  </a:txBody>
                  <a:tcPr marL="9525" marR="9525" marT="9525" marB="0" anchor="ctr">
                    <a:lnL w="6350" cap="flat" cmpd="sng" algn="ctr">
                      <a:solidFill>
                        <a:schemeClr val="tx1"/>
                      </a:solidFill>
                      <a:prstDash val="sysDot"/>
                      <a:round/>
                      <a:headEnd type="none" w="med" len="med"/>
                      <a:tailEnd type="none" w="med" len="med"/>
                    </a:lnL>
                    <a:lnR w="12700" cap="flat" cmpd="sng" algn="ctr">
                      <a:noFill/>
                      <a:prstDash val="solid"/>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500228116"/>
                  </a:ext>
                </a:extLst>
              </a:tr>
              <a:tr h="148474">
                <a:tc>
                  <a:txBody>
                    <a:bodyPr/>
                    <a:lstStyle/>
                    <a:p>
                      <a:pPr marL="72000" algn="l" fontAlgn="b"/>
                      <a:r>
                        <a:rPr lang="ru-RU" sz="800" b="0" i="0" u="none" strike="noStrike" cap="none" dirty="0">
                          <a:solidFill>
                            <a:srgbClr val="000000"/>
                          </a:solidFill>
                          <a:effectLst/>
                          <a:latin typeface="Arial Narrow" panose="020B0606020202030204" pitchFamily="34" charset="0"/>
                          <a:ea typeface="+mn-ea"/>
                          <a:cs typeface="+mn-cs"/>
                          <a:sym typeface="Arial"/>
                        </a:rPr>
                        <a:t>ӘКІМШІЛЕНДІРУ САЛАСЫНДАҒЫ ҚЫЗМЕТШІЛЕР</a:t>
                      </a:r>
                    </a:p>
                  </a:txBody>
                  <a:tcPr marL="9525" marR="9525" marT="0" marB="0" anchor="ctr">
                    <a:lnL w="76200" cap="flat" cmpd="sng" algn="ctr">
                      <a:noFill/>
                      <a:prstDash val="solid"/>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solidFill>
                      <a:schemeClr val="accent6">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172</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124</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solidFill>
                      <a:schemeClr val="accent6">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101</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solidFill>
                      <a:schemeClr val="accent6">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198</a:t>
                      </a:r>
                    </a:p>
                  </a:txBody>
                  <a:tcPr marL="9525" marR="9525" marT="9525" marB="0" anchor="ctr">
                    <a:lnL w="6350" cap="flat" cmpd="sng" algn="ctr">
                      <a:solidFill>
                        <a:schemeClr val="tx1"/>
                      </a:solidFill>
                      <a:prstDash val="sysDot"/>
                      <a:round/>
                      <a:headEnd type="none" w="med" len="med"/>
                      <a:tailEnd type="none" w="med" len="med"/>
                    </a:lnL>
                    <a:lnR w="12700" cap="flat" cmpd="sng" algn="ctr">
                      <a:noFill/>
                      <a:prstDash val="solid"/>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solidFill>
                      <a:schemeClr val="accent6">
                        <a:lumMod val="50000"/>
                        <a:alpha val="20000"/>
                      </a:schemeClr>
                    </a:solidFill>
                  </a:tcPr>
                </a:tc>
                <a:extLst>
                  <a:ext uri="{0D108BD9-81ED-4DB2-BD59-A6C34878D82A}">
                    <a16:rowId xmlns:a16="http://schemas.microsoft.com/office/drawing/2014/main" val="1221627480"/>
                  </a:ext>
                </a:extLst>
              </a:tr>
              <a:tr h="148474">
                <a:tc>
                  <a:txBody>
                    <a:bodyPr/>
                    <a:lstStyle/>
                    <a:p>
                      <a:pPr marL="72000" algn="l" fontAlgn="b"/>
                      <a:r>
                        <a:rPr lang="ru-RU" sz="800" b="0" i="0" u="none" strike="noStrike" cap="none" dirty="0">
                          <a:solidFill>
                            <a:srgbClr val="000000"/>
                          </a:solidFill>
                          <a:effectLst/>
                          <a:latin typeface="Arial Narrow" panose="020B0606020202030204" pitchFamily="34" charset="0"/>
                          <a:ea typeface="+mn-ea"/>
                          <a:cs typeface="+mn-cs"/>
                          <a:sym typeface="Arial"/>
                        </a:rPr>
                        <a:t>ҚЫЗМЕТ КӨРСЕТУ ЖӘНЕ САУДА САЛАСЫНЫҢ ЖҰМЫСКЕРЛЕРІ</a:t>
                      </a:r>
                    </a:p>
                  </a:txBody>
                  <a:tcPr marL="9525" marR="9525" marT="0" marB="0" anchor="ctr">
                    <a:lnL w="76200" cap="flat" cmpd="sng" algn="ctr">
                      <a:noFill/>
                      <a:prstDash val="solid"/>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noFill/>
                  </a:tcPr>
                </a:tc>
                <a:tc>
                  <a:txBody>
                    <a:bodyPr/>
                    <a:lstStyle/>
                    <a:p>
                      <a:pPr algn="ctr" fontAlgn="ctr"/>
                      <a:r>
                        <a:rPr lang="ru-RU" sz="800" b="0" i="0" u="none" strike="noStrike">
                          <a:solidFill>
                            <a:srgbClr val="000000"/>
                          </a:solidFill>
                          <a:effectLst/>
                          <a:latin typeface="Arial Narrow" panose="020B0606020202030204" pitchFamily="34" charset="0"/>
                        </a:rPr>
                        <a:t>479</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ru-RU" sz="800" b="0" i="0" u="none" strike="noStrike">
                          <a:solidFill>
                            <a:srgbClr val="000000"/>
                          </a:solidFill>
                          <a:effectLst/>
                          <a:latin typeface="Arial Narrow" panose="020B0606020202030204" pitchFamily="34" charset="0"/>
                        </a:rPr>
                        <a:t>274</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ru-RU" sz="800" b="0" i="0" u="none" strike="noStrike">
                          <a:solidFill>
                            <a:srgbClr val="000000"/>
                          </a:solidFill>
                          <a:effectLst/>
                          <a:latin typeface="Arial Narrow" panose="020B0606020202030204" pitchFamily="34" charset="0"/>
                        </a:rPr>
                        <a:t>349</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ru-RU" sz="800" b="0" i="0" u="none" strike="noStrike">
                          <a:solidFill>
                            <a:srgbClr val="000000"/>
                          </a:solidFill>
                          <a:effectLst/>
                          <a:latin typeface="Arial Narrow" panose="020B0606020202030204" pitchFamily="34" charset="0"/>
                        </a:rPr>
                        <a:t>572</a:t>
                      </a:r>
                    </a:p>
                  </a:txBody>
                  <a:tcPr marL="9525" marR="9525" marT="9525" marB="0" anchor="ctr">
                    <a:lnL w="6350" cap="flat" cmpd="sng" algn="ctr">
                      <a:solidFill>
                        <a:schemeClr val="tx1"/>
                      </a:solidFill>
                      <a:prstDash val="sysDot"/>
                      <a:round/>
                      <a:headEnd type="none" w="med" len="med"/>
                      <a:tailEnd type="none" w="med" len="med"/>
                    </a:lnL>
                    <a:lnR w="12700" cap="flat" cmpd="sng" algn="ctr">
                      <a:noFill/>
                      <a:prstDash val="solid"/>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182707914"/>
                  </a:ext>
                </a:extLst>
              </a:tr>
              <a:tr h="148474">
                <a:tc>
                  <a:txBody>
                    <a:bodyPr/>
                    <a:lstStyle/>
                    <a:p>
                      <a:pPr marL="72000" algn="l" fontAlgn="b"/>
                      <a:r>
                        <a:rPr lang="ru-RU" sz="800" b="0" i="0" u="none" strike="noStrike" cap="none" dirty="0">
                          <a:solidFill>
                            <a:srgbClr val="000000"/>
                          </a:solidFill>
                          <a:effectLst/>
                          <a:latin typeface="Arial Narrow" panose="020B0606020202030204" pitchFamily="34" charset="0"/>
                          <a:ea typeface="+mn-ea"/>
                          <a:cs typeface="+mn-cs"/>
                          <a:sym typeface="Arial"/>
                        </a:rPr>
                        <a:t>ФЕРМЕР Ж/Е АУЫЛ/ОРМАН, БАЛЫҚ ШАРУА-ЫҢ Ж/Е БАЛЫҚ АУЛАУ ЖҰМЫС-РЫ</a:t>
                      </a:r>
                    </a:p>
                  </a:txBody>
                  <a:tcPr marL="9525" marR="9525" marT="0" marB="0" anchor="ctr">
                    <a:lnL w="76200" cap="flat" cmpd="sng" algn="ctr">
                      <a:noFill/>
                      <a:prstDash val="solid"/>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solidFill>
                      <a:schemeClr val="accent6">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86</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308</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solidFill>
                      <a:schemeClr val="accent6">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532</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solidFill>
                      <a:schemeClr val="accent6">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456</a:t>
                      </a:r>
                    </a:p>
                  </a:txBody>
                  <a:tcPr marL="9525" marR="9525" marT="9525" marB="0" anchor="ctr">
                    <a:lnL w="6350" cap="flat" cmpd="sng" algn="ctr">
                      <a:solidFill>
                        <a:schemeClr val="tx1"/>
                      </a:solidFill>
                      <a:prstDash val="sysDot"/>
                      <a:round/>
                      <a:headEnd type="none" w="med" len="med"/>
                      <a:tailEnd type="none" w="med" len="med"/>
                    </a:lnL>
                    <a:lnR w="12700" cap="flat" cmpd="sng" algn="ctr">
                      <a:noFill/>
                      <a:prstDash val="solid"/>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solidFill>
                      <a:schemeClr val="accent6">
                        <a:lumMod val="50000"/>
                        <a:alpha val="20000"/>
                      </a:schemeClr>
                    </a:solidFill>
                  </a:tcPr>
                </a:tc>
                <a:extLst>
                  <a:ext uri="{0D108BD9-81ED-4DB2-BD59-A6C34878D82A}">
                    <a16:rowId xmlns:a16="http://schemas.microsoft.com/office/drawing/2014/main" val="3434696259"/>
                  </a:ext>
                </a:extLst>
              </a:tr>
              <a:tr h="148474">
                <a:tc>
                  <a:txBody>
                    <a:bodyPr/>
                    <a:lstStyle/>
                    <a:p>
                      <a:pPr marL="72000" algn="l" fontAlgn="b"/>
                      <a:r>
                        <a:rPr lang="ru-RU" sz="800" b="0" i="0" u="none" strike="noStrike" cap="none" dirty="0">
                          <a:solidFill>
                            <a:srgbClr val="000000"/>
                          </a:solidFill>
                          <a:effectLst/>
                          <a:latin typeface="Arial Narrow" panose="020B0606020202030204" pitchFamily="34" charset="0"/>
                          <a:ea typeface="+mn-ea"/>
                          <a:cs typeface="+mn-cs"/>
                          <a:sym typeface="Arial"/>
                        </a:rPr>
                        <a:t>ӨНЕРКӘСІП, ҚҰРЫЛЫС, КӨЛІК Ж/Е БАСҚА ТЕКТЕС ЖҰМЫСШЫЛАРЫ</a:t>
                      </a:r>
                    </a:p>
                  </a:txBody>
                  <a:tcPr marL="9525" marR="9525" marT="0" marB="0" anchor="ctr">
                    <a:lnL w="76200" cap="flat" cmpd="sng" algn="ctr">
                      <a:noFill/>
                      <a:prstDash val="solid"/>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noFill/>
                  </a:tcPr>
                </a:tc>
                <a:tc>
                  <a:txBody>
                    <a:bodyPr/>
                    <a:lstStyle/>
                    <a:p>
                      <a:pPr algn="ctr" fontAlgn="ctr"/>
                      <a:r>
                        <a:rPr lang="ru-RU" sz="800" b="0" i="0" u="none" strike="noStrike">
                          <a:solidFill>
                            <a:srgbClr val="000000"/>
                          </a:solidFill>
                          <a:effectLst/>
                          <a:latin typeface="Arial Narrow" panose="020B0606020202030204" pitchFamily="34" charset="0"/>
                        </a:rPr>
                        <a:t>619</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ru-RU" sz="800" b="0" i="0" u="none" strike="noStrike">
                          <a:solidFill>
                            <a:srgbClr val="000000"/>
                          </a:solidFill>
                          <a:effectLst/>
                          <a:latin typeface="Arial Narrow" panose="020B0606020202030204" pitchFamily="34" charset="0"/>
                        </a:rPr>
                        <a:t>430</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ru-RU" sz="800" b="0" i="0" u="none" strike="noStrike">
                          <a:solidFill>
                            <a:srgbClr val="000000"/>
                          </a:solidFill>
                          <a:effectLst/>
                          <a:latin typeface="Arial Narrow" panose="020B0606020202030204" pitchFamily="34" charset="0"/>
                        </a:rPr>
                        <a:t>641</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ru-RU" sz="800" b="0" i="0" u="none" strike="noStrike">
                          <a:solidFill>
                            <a:srgbClr val="000000"/>
                          </a:solidFill>
                          <a:effectLst/>
                          <a:latin typeface="Arial Narrow" panose="020B0606020202030204" pitchFamily="34" charset="0"/>
                        </a:rPr>
                        <a:t>819</a:t>
                      </a:r>
                    </a:p>
                  </a:txBody>
                  <a:tcPr marL="9525" marR="9525" marT="9525" marB="0" anchor="ctr">
                    <a:lnL w="6350" cap="flat" cmpd="sng" algn="ctr">
                      <a:solidFill>
                        <a:schemeClr val="tx1"/>
                      </a:solidFill>
                      <a:prstDash val="sysDot"/>
                      <a:round/>
                      <a:headEnd type="none" w="med" len="med"/>
                      <a:tailEnd type="none" w="med" len="med"/>
                    </a:lnL>
                    <a:lnR w="12700" cap="flat" cmpd="sng" algn="ctr">
                      <a:noFill/>
                      <a:prstDash val="solid"/>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033135677"/>
                  </a:ext>
                </a:extLst>
              </a:tr>
              <a:tr h="148474">
                <a:tc>
                  <a:txBody>
                    <a:bodyPr/>
                    <a:lstStyle/>
                    <a:p>
                      <a:pPr marL="72000" algn="l" fontAlgn="b"/>
                      <a:r>
                        <a:rPr lang="ru-RU" sz="800" b="0" i="0" u="none" strike="noStrike" cap="none" dirty="0">
                          <a:solidFill>
                            <a:srgbClr val="000000"/>
                          </a:solidFill>
                          <a:effectLst/>
                          <a:latin typeface="Arial Narrow" panose="020B0606020202030204" pitchFamily="34" charset="0"/>
                          <a:ea typeface="+mn-ea"/>
                          <a:cs typeface="+mn-cs"/>
                          <a:sym typeface="Arial"/>
                        </a:rPr>
                        <a:t>ӨНДІРІСТІК ЖАБДЫҚ ОПЕРАТОРЛАРЫ, ҚҰРАСТЫРУШЫЛАРЫ Ж/Е ЖҮРГІЗУШІЛЕРІ</a:t>
                      </a:r>
                    </a:p>
                  </a:txBody>
                  <a:tcPr marL="9525" marR="9525" marT="0" marB="0" anchor="ctr">
                    <a:lnL w="76200" cap="flat" cmpd="sng" algn="ctr">
                      <a:noFill/>
                      <a:prstDash val="solid"/>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solidFill>
                      <a:schemeClr val="accent6">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399</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433</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solidFill>
                      <a:schemeClr val="accent6">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693</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solidFill>
                      <a:schemeClr val="accent6">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658</a:t>
                      </a:r>
                    </a:p>
                  </a:txBody>
                  <a:tcPr marL="9525" marR="9525" marT="9525" marB="0" anchor="ctr">
                    <a:lnL w="6350" cap="flat" cmpd="sng" algn="ctr">
                      <a:solidFill>
                        <a:schemeClr val="tx1"/>
                      </a:solidFill>
                      <a:prstDash val="sysDot"/>
                      <a:round/>
                      <a:headEnd type="none" w="med" len="med"/>
                      <a:tailEnd type="none" w="med" len="med"/>
                    </a:lnL>
                    <a:lnR w="12700" cap="flat" cmpd="sng" algn="ctr">
                      <a:noFill/>
                      <a:prstDash val="solid"/>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solidFill>
                      <a:schemeClr val="accent6">
                        <a:lumMod val="50000"/>
                        <a:alpha val="20000"/>
                      </a:schemeClr>
                    </a:solidFill>
                  </a:tcPr>
                </a:tc>
                <a:extLst>
                  <a:ext uri="{0D108BD9-81ED-4DB2-BD59-A6C34878D82A}">
                    <a16:rowId xmlns:a16="http://schemas.microsoft.com/office/drawing/2014/main" val="3877348172"/>
                  </a:ext>
                </a:extLst>
              </a:tr>
              <a:tr h="148474">
                <a:tc>
                  <a:txBody>
                    <a:bodyPr/>
                    <a:lstStyle/>
                    <a:p>
                      <a:pPr marL="72000" algn="l" fontAlgn="b"/>
                      <a:r>
                        <a:rPr lang="ru-RU" sz="800" b="0" i="0" u="none" strike="noStrike" cap="none" dirty="0">
                          <a:solidFill>
                            <a:srgbClr val="000000"/>
                          </a:solidFill>
                          <a:effectLst/>
                          <a:latin typeface="Arial Narrow" panose="020B0606020202030204" pitchFamily="34" charset="0"/>
                          <a:ea typeface="+mn-ea"/>
                          <a:cs typeface="+mn-cs"/>
                          <a:sym typeface="Arial"/>
                        </a:rPr>
                        <a:t>БІЛІКТІЛІГІ ЖОҚ ЖҰМЫСШЫЛАР</a:t>
                      </a:r>
                    </a:p>
                  </a:txBody>
                  <a:tcPr marL="9525" marR="9525" marT="0" marB="0" anchor="ctr">
                    <a:lnL w="76200" cap="flat" cmpd="sng" algn="ctr">
                      <a:noFill/>
                      <a:prstDash val="solid"/>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noFill/>
                  </a:tcPr>
                </a:tc>
                <a:tc>
                  <a:txBody>
                    <a:bodyPr/>
                    <a:lstStyle/>
                    <a:p>
                      <a:pPr algn="ctr" fontAlgn="ctr"/>
                      <a:r>
                        <a:rPr lang="ru-RU" sz="800" b="0" i="0" u="none" strike="noStrike" dirty="0">
                          <a:solidFill>
                            <a:srgbClr val="000000"/>
                          </a:solidFill>
                          <a:effectLst/>
                          <a:latin typeface="Arial Narrow" panose="020B0606020202030204" pitchFamily="34" charset="0"/>
                        </a:rPr>
                        <a:t>2 469</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ru-RU" sz="800" b="0" i="0" u="none" strike="noStrike">
                          <a:solidFill>
                            <a:srgbClr val="000000"/>
                          </a:solidFill>
                          <a:effectLst/>
                          <a:latin typeface="Arial Narrow" panose="020B0606020202030204" pitchFamily="34" charset="0"/>
                        </a:rPr>
                        <a:t>1 561</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ru-RU" sz="800" b="0" i="0" u="none" strike="noStrike">
                          <a:solidFill>
                            <a:srgbClr val="000000"/>
                          </a:solidFill>
                          <a:effectLst/>
                          <a:latin typeface="Arial Narrow" panose="020B0606020202030204" pitchFamily="34" charset="0"/>
                        </a:rPr>
                        <a:t>2 694</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ru-RU" sz="800" b="0" i="0" u="none" strike="noStrike" dirty="0">
                          <a:solidFill>
                            <a:srgbClr val="000000"/>
                          </a:solidFill>
                          <a:effectLst/>
                          <a:latin typeface="Arial Narrow" panose="020B0606020202030204" pitchFamily="34" charset="0"/>
                        </a:rPr>
                        <a:t>3 467</a:t>
                      </a:r>
                    </a:p>
                  </a:txBody>
                  <a:tcPr marL="9525" marR="9525" marT="9525" marB="0" anchor="ctr">
                    <a:lnL w="6350" cap="flat" cmpd="sng" algn="ctr">
                      <a:solidFill>
                        <a:schemeClr val="tx1"/>
                      </a:solidFill>
                      <a:prstDash val="sysDot"/>
                      <a:round/>
                      <a:headEnd type="none" w="med" len="med"/>
                      <a:tailEnd type="none" w="med" len="med"/>
                    </a:lnL>
                    <a:lnR w="12700" cap="flat" cmpd="sng" algn="ctr">
                      <a:noFill/>
                      <a:prstDash val="solid"/>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605250712"/>
                  </a:ext>
                </a:extLst>
              </a:tr>
            </a:tbl>
          </a:graphicData>
        </a:graphic>
      </p:graphicFrame>
      <p:sp>
        <p:nvSpPr>
          <p:cNvPr id="3" name="Номер слайда 2">
            <a:extLst>
              <a:ext uri="{FF2B5EF4-FFF2-40B4-BE49-F238E27FC236}">
                <a16:creationId xmlns:a16="http://schemas.microsoft.com/office/drawing/2014/main" id="{0FE3E8E7-F31A-7D55-7372-1BEAD488D2B4}"/>
              </a:ext>
            </a:extLst>
          </p:cNvPr>
          <p:cNvSpPr>
            <a:spLocks noGrp="1"/>
          </p:cNvSpPr>
          <p:nvPr>
            <p:ph type="sldNum" sz="quarter" idx="12"/>
          </p:nvPr>
        </p:nvSpPr>
        <p:spPr/>
        <p:txBody>
          <a:bodyPr/>
          <a:lstStyle/>
          <a:p>
            <a:fld id="{4060C6F1-8618-4CCA-B45E-7B199C8F5830}" type="slidenum">
              <a:rPr lang="ru-RU" smtClean="0"/>
              <a:pPr/>
              <a:t>32</a:t>
            </a:fld>
            <a:r>
              <a:rPr lang="en-US" dirty="0"/>
              <a:t> </a:t>
            </a:r>
            <a:r>
              <a:rPr lang="ru-RU" dirty="0"/>
              <a:t>из 82</a:t>
            </a:r>
          </a:p>
        </p:txBody>
      </p:sp>
      <p:sp>
        <p:nvSpPr>
          <p:cNvPr id="6" name="Заголовок 3">
            <a:extLst>
              <a:ext uri="{FF2B5EF4-FFF2-40B4-BE49-F238E27FC236}">
                <a16:creationId xmlns:a16="http://schemas.microsoft.com/office/drawing/2014/main" id="{AC634985-2978-6D1D-9219-6D9F23D568B0}"/>
              </a:ext>
            </a:extLst>
          </p:cNvPr>
          <p:cNvSpPr txBox="1">
            <a:spLocks/>
          </p:cNvSpPr>
          <p:nvPr/>
        </p:nvSpPr>
        <p:spPr>
          <a:xfrm>
            <a:off x="72000" y="0"/>
            <a:ext cx="12120000" cy="859626"/>
          </a:xfrm>
          <a:prstGeom prst="rect">
            <a:avLst/>
          </a:prstGeom>
        </p:spPr>
        <p:txBody>
          <a:bodyPr anchor="ctr"/>
          <a:lstStyle>
            <a:defPPr marR="0" lvl="0" algn="l" rtl="0">
              <a:lnSpc>
                <a:spcPct val="100000"/>
              </a:lnSpc>
              <a:spcBef>
                <a:spcPts val="0"/>
              </a:spcBef>
              <a:spcAft>
                <a:spcPts val="0"/>
              </a:spcAft>
            </a:defPPr>
            <a:lvl1pPr marR="0" lvl="0" algn="l" rtl="0" eaLnBrk="1" hangingPunct="1">
              <a:lnSpc>
                <a:spcPct val="100000"/>
              </a:lnSpc>
              <a:spcBef>
                <a:spcPts val="0"/>
              </a:spcBef>
              <a:spcAft>
                <a:spcPts val="0"/>
              </a:spcAft>
              <a:buNone/>
              <a:defRPr sz="2667" b="1" i="0" u="none" strike="noStrike" cap="none">
                <a:solidFill>
                  <a:srgbClr val="007F76"/>
                </a:solidFill>
                <a:latin typeface="Arial" panose="020B0604020202020204" pitchFamily="34" charset="0"/>
                <a:ea typeface="Calibri" panose="020F0502020204030204" pitchFamily="34" charset="0"/>
                <a:cs typeface="Arial" panose="020B0604020202020204" pitchFamily="34" charset="0"/>
                <a:sym typeface="Arial"/>
              </a:defRPr>
            </a:lvl1pPr>
          </a:lstStyle>
          <a:p>
            <a:pPr defTabSz="914400"/>
            <a:r>
              <a:rPr lang="ru-RU" sz="2400" dirty="0"/>
              <a:t>Алматы </a:t>
            </a:r>
            <a:r>
              <a:rPr lang="ru-RU" sz="2400" dirty="0" err="1"/>
              <a:t>облысындағы</a:t>
            </a:r>
            <a:r>
              <a:rPr lang="ru-RU" sz="2400" dirty="0"/>
              <a:t> бос </a:t>
            </a:r>
            <a:r>
              <a:rPr lang="ru-RU" sz="2400" dirty="0" err="1"/>
              <a:t>жұмыс</a:t>
            </a:r>
            <a:r>
              <a:rPr lang="ru-RU" sz="2400" dirty="0"/>
              <a:t> </a:t>
            </a:r>
            <a:r>
              <a:rPr lang="ru-RU" sz="2400" dirty="0" err="1"/>
              <a:t>орындарының</a:t>
            </a:r>
            <a:r>
              <a:rPr lang="ru-RU" sz="2400" dirty="0"/>
              <a:t> </a:t>
            </a:r>
            <a:r>
              <a:rPr lang="ru-RU" sz="2400" dirty="0" err="1"/>
              <a:t>негізгі</a:t>
            </a:r>
            <a:r>
              <a:rPr lang="ru-RU" sz="2400" dirty="0"/>
              <a:t> </a:t>
            </a:r>
            <a:r>
              <a:rPr lang="ru-RU" sz="2400" dirty="0" err="1"/>
              <a:t>көрсеткіштері</a:t>
            </a:r>
            <a:endParaRPr lang="ru-KZ" sz="2400" kern="0" dirty="0"/>
          </a:p>
        </p:txBody>
      </p:sp>
      <p:graphicFrame>
        <p:nvGraphicFramePr>
          <p:cNvPr id="5" name="Диаграмма 4">
            <a:extLst>
              <a:ext uri="{FF2B5EF4-FFF2-40B4-BE49-F238E27FC236}">
                <a16:creationId xmlns:a16="http://schemas.microsoft.com/office/drawing/2014/main" id="{788C86C1-5554-716E-F3C9-BE0E716A6711}"/>
              </a:ext>
            </a:extLst>
          </p:cNvPr>
          <p:cNvGraphicFramePr/>
          <p:nvPr>
            <p:extLst>
              <p:ext uri="{D42A27DB-BD31-4B8C-83A1-F6EECF244321}">
                <p14:modId xmlns:p14="http://schemas.microsoft.com/office/powerpoint/2010/main" val="2637532973"/>
              </p:ext>
            </p:extLst>
          </p:nvPr>
        </p:nvGraphicFramePr>
        <p:xfrm>
          <a:off x="71999" y="1244713"/>
          <a:ext cx="6313561" cy="2460512"/>
        </p:xfrm>
        <a:graphic>
          <a:graphicData uri="http://schemas.openxmlformats.org/drawingml/2006/chart">
            <c:chart xmlns:c="http://schemas.openxmlformats.org/drawingml/2006/chart" xmlns:r="http://schemas.openxmlformats.org/officeDocument/2006/relationships" r:id="rId2"/>
          </a:graphicData>
        </a:graphic>
      </p:graphicFrame>
      <p:graphicFrame>
        <p:nvGraphicFramePr>
          <p:cNvPr id="7" name="Диаграмма 6">
            <a:extLst>
              <a:ext uri="{FF2B5EF4-FFF2-40B4-BE49-F238E27FC236}">
                <a16:creationId xmlns:a16="http://schemas.microsoft.com/office/drawing/2014/main" id="{E0DC69FB-5FF3-973A-3243-D6E26487BC70}"/>
              </a:ext>
            </a:extLst>
          </p:cNvPr>
          <p:cNvGraphicFramePr/>
          <p:nvPr/>
        </p:nvGraphicFramePr>
        <p:xfrm>
          <a:off x="103102" y="3956050"/>
          <a:ext cx="3022653" cy="2690506"/>
        </p:xfrm>
        <a:graphic>
          <a:graphicData uri="http://schemas.openxmlformats.org/drawingml/2006/chart">
            <c:chart xmlns:c="http://schemas.openxmlformats.org/drawingml/2006/chart" xmlns:r="http://schemas.openxmlformats.org/officeDocument/2006/relationships" r:id="rId3"/>
          </a:graphicData>
        </a:graphic>
      </p:graphicFrame>
      <p:graphicFrame>
        <p:nvGraphicFramePr>
          <p:cNvPr id="9" name="Диаграмма 8">
            <a:extLst>
              <a:ext uri="{FF2B5EF4-FFF2-40B4-BE49-F238E27FC236}">
                <a16:creationId xmlns:a16="http://schemas.microsoft.com/office/drawing/2014/main" id="{95D9626B-49CB-C876-797D-BCC0C1BBD715}"/>
              </a:ext>
            </a:extLst>
          </p:cNvPr>
          <p:cNvGraphicFramePr/>
          <p:nvPr/>
        </p:nvGraphicFramePr>
        <p:xfrm>
          <a:off x="3266179" y="3956050"/>
          <a:ext cx="3022653" cy="2690506"/>
        </p:xfrm>
        <a:graphic>
          <a:graphicData uri="http://schemas.openxmlformats.org/drawingml/2006/chart">
            <c:chart xmlns:c="http://schemas.openxmlformats.org/drawingml/2006/chart" xmlns:r="http://schemas.openxmlformats.org/officeDocument/2006/relationships" r:id="rId4"/>
          </a:graphicData>
        </a:graphic>
      </p:graphicFrame>
      <p:cxnSp>
        <p:nvCxnSpPr>
          <p:cNvPr id="11" name="Прямая соединительная линия 10">
            <a:extLst>
              <a:ext uri="{FF2B5EF4-FFF2-40B4-BE49-F238E27FC236}">
                <a16:creationId xmlns:a16="http://schemas.microsoft.com/office/drawing/2014/main" id="{99657457-206A-9F40-19FD-19D2B79F1EF4}"/>
              </a:ext>
            </a:extLst>
          </p:cNvPr>
          <p:cNvCxnSpPr>
            <a:cxnSpLocks/>
          </p:cNvCxnSpPr>
          <p:nvPr/>
        </p:nvCxnSpPr>
        <p:spPr>
          <a:xfrm>
            <a:off x="3200401" y="3750906"/>
            <a:ext cx="0" cy="2799183"/>
          </a:xfrm>
          <a:prstGeom prst="line">
            <a:avLst/>
          </a:prstGeom>
          <a:ln>
            <a:solidFill>
              <a:srgbClr val="007F76"/>
            </a:solidFill>
          </a:ln>
        </p:spPr>
        <p:style>
          <a:lnRef idx="1">
            <a:schemeClr val="accent1"/>
          </a:lnRef>
          <a:fillRef idx="0">
            <a:schemeClr val="accent1"/>
          </a:fillRef>
          <a:effectRef idx="0">
            <a:schemeClr val="accent1"/>
          </a:effectRef>
          <a:fontRef idx="minor">
            <a:schemeClr val="tx1"/>
          </a:fontRef>
        </p:style>
      </p:cxnSp>
      <p:sp>
        <p:nvSpPr>
          <p:cNvPr id="12" name="Заголовок 3">
            <a:extLst>
              <a:ext uri="{FF2B5EF4-FFF2-40B4-BE49-F238E27FC236}">
                <a16:creationId xmlns:a16="http://schemas.microsoft.com/office/drawing/2014/main" id="{E6E92AF7-86AB-ABC1-7734-2F295192455D}"/>
              </a:ext>
            </a:extLst>
          </p:cNvPr>
          <p:cNvSpPr txBox="1">
            <a:spLocks/>
          </p:cNvSpPr>
          <p:nvPr/>
        </p:nvSpPr>
        <p:spPr>
          <a:xfrm>
            <a:off x="366141" y="780178"/>
            <a:ext cx="5729859" cy="409575"/>
          </a:xfrm>
          <a:prstGeom prst="rect">
            <a:avLst/>
          </a:prstGeom>
        </p:spPr>
        <p:txBody>
          <a:bodyPr anchor="ctr"/>
          <a:lstStyle>
            <a:defPPr marR="0" lvl="0" algn="l" rtl="0">
              <a:lnSpc>
                <a:spcPct val="100000"/>
              </a:lnSpc>
              <a:spcBef>
                <a:spcPts val="0"/>
              </a:spcBef>
              <a:spcAft>
                <a:spcPts val="0"/>
              </a:spcAft>
            </a:defPPr>
            <a:lvl1pPr marR="0" lvl="0" algn="l" rtl="0" eaLnBrk="1" hangingPunct="1">
              <a:lnSpc>
                <a:spcPct val="100000"/>
              </a:lnSpc>
              <a:spcBef>
                <a:spcPts val="0"/>
              </a:spcBef>
              <a:spcAft>
                <a:spcPts val="0"/>
              </a:spcAft>
              <a:buNone/>
              <a:defRPr sz="2667" b="1" i="0" u="none" strike="noStrike" cap="none">
                <a:solidFill>
                  <a:srgbClr val="007F76"/>
                </a:solidFill>
                <a:latin typeface="Arial" panose="020B0604020202020204" pitchFamily="34" charset="0"/>
                <a:ea typeface="Calibri" panose="020F0502020204030204" pitchFamily="34" charset="0"/>
                <a:cs typeface="Arial" panose="020B0604020202020204" pitchFamily="34" charset="0"/>
                <a:sym typeface="Arial"/>
              </a:defRPr>
            </a:lvl1pPr>
          </a:lstStyle>
          <a:p>
            <a:pPr algn="ctr" defTabSz="914400"/>
            <a:r>
              <a:rPr lang="ru-RU" sz="1400" kern="0" dirty="0" err="1"/>
              <a:t>Базалық</a:t>
            </a:r>
            <a:r>
              <a:rPr lang="ru-RU" sz="1400" kern="0" dirty="0"/>
              <a:t> сценарий </a:t>
            </a:r>
            <a:r>
              <a:rPr lang="en-US" sz="1800" kern="0" dirty="0"/>
              <a:t>~ </a:t>
            </a:r>
            <a:r>
              <a:rPr lang="ru-RU" sz="1800" kern="0" dirty="0"/>
              <a:t>32</a:t>
            </a:r>
            <a:r>
              <a:rPr lang="en-US" sz="1800" kern="0" dirty="0"/>
              <a:t>,</a:t>
            </a:r>
            <a:r>
              <a:rPr lang="ru-RU" sz="1800" kern="0" dirty="0"/>
              <a:t>9</a:t>
            </a:r>
            <a:r>
              <a:rPr lang="en-US" sz="1800" kern="0" dirty="0"/>
              <a:t> </a:t>
            </a:r>
            <a:r>
              <a:rPr lang="ru-RU" sz="1800" kern="0" dirty="0" err="1"/>
              <a:t>мың</a:t>
            </a:r>
            <a:r>
              <a:rPr lang="ru-RU" sz="1800" kern="0" dirty="0"/>
              <a:t>. бос </a:t>
            </a:r>
            <a:r>
              <a:rPr lang="ru-RU" sz="1800" kern="0" dirty="0" err="1"/>
              <a:t>орын</a:t>
            </a:r>
            <a:r>
              <a:rPr lang="ru-RU" sz="1800" kern="0" dirty="0"/>
              <a:t> 2023 </a:t>
            </a:r>
            <a:r>
              <a:rPr lang="ru-RU" sz="1800" kern="0" dirty="0" err="1"/>
              <a:t>жылда</a:t>
            </a:r>
            <a:endParaRPr lang="ru-KZ" sz="1400" kern="0" dirty="0"/>
          </a:p>
        </p:txBody>
      </p:sp>
      <p:sp>
        <p:nvSpPr>
          <p:cNvPr id="13" name="Заголовок 3">
            <a:extLst>
              <a:ext uri="{FF2B5EF4-FFF2-40B4-BE49-F238E27FC236}">
                <a16:creationId xmlns:a16="http://schemas.microsoft.com/office/drawing/2014/main" id="{629F0D5E-8C8A-1656-D706-B19255A33A9B}"/>
              </a:ext>
            </a:extLst>
          </p:cNvPr>
          <p:cNvSpPr txBox="1">
            <a:spLocks/>
          </p:cNvSpPr>
          <p:nvPr/>
        </p:nvSpPr>
        <p:spPr>
          <a:xfrm>
            <a:off x="396649" y="3740847"/>
            <a:ext cx="2496574" cy="409575"/>
          </a:xfrm>
          <a:prstGeom prst="rect">
            <a:avLst/>
          </a:prstGeom>
        </p:spPr>
        <p:txBody>
          <a:bodyPr anchor="ctr"/>
          <a:lstStyle>
            <a:defPPr marR="0" lvl="0" algn="l" rtl="0">
              <a:lnSpc>
                <a:spcPct val="100000"/>
              </a:lnSpc>
              <a:spcBef>
                <a:spcPts val="0"/>
              </a:spcBef>
              <a:spcAft>
                <a:spcPts val="0"/>
              </a:spcAft>
            </a:defPPr>
            <a:lvl1pPr marR="0" lvl="0" algn="l" rtl="0" eaLnBrk="1" hangingPunct="1">
              <a:lnSpc>
                <a:spcPct val="100000"/>
              </a:lnSpc>
              <a:spcBef>
                <a:spcPts val="0"/>
              </a:spcBef>
              <a:spcAft>
                <a:spcPts val="0"/>
              </a:spcAft>
              <a:buNone/>
              <a:defRPr sz="2667" b="1" i="0" u="none" strike="noStrike" cap="none">
                <a:solidFill>
                  <a:srgbClr val="007F76"/>
                </a:solidFill>
                <a:latin typeface="Arial" panose="020B0604020202020204" pitchFamily="34" charset="0"/>
                <a:ea typeface="Calibri" panose="020F0502020204030204" pitchFamily="34" charset="0"/>
                <a:cs typeface="Arial" panose="020B0604020202020204" pitchFamily="34" charset="0"/>
                <a:sym typeface="Arial"/>
              </a:defRPr>
            </a:lvl1pPr>
          </a:lstStyle>
          <a:p>
            <a:pPr algn="ctr" defTabSz="914400">
              <a:lnSpc>
                <a:spcPct val="80000"/>
              </a:lnSpc>
            </a:pPr>
            <a:r>
              <a:rPr lang="ru-RU" sz="1100" kern="0" dirty="0" err="1">
                <a:solidFill>
                  <a:schemeClr val="accent3">
                    <a:lumMod val="50000"/>
                  </a:schemeClr>
                </a:solidFill>
              </a:rPr>
              <a:t>Оптимистік</a:t>
            </a:r>
            <a:r>
              <a:rPr lang="ru-RU" sz="1100" kern="0" dirty="0">
                <a:solidFill>
                  <a:schemeClr val="accent3">
                    <a:lumMod val="50000"/>
                  </a:schemeClr>
                </a:solidFill>
              </a:rPr>
              <a:t> </a:t>
            </a:r>
            <a:r>
              <a:rPr lang="en-US" sz="1100" kern="0" dirty="0">
                <a:solidFill>
                  <a:schemeClr val="accent3">
                    <a:lumMod val="50000"/>
                  </a:schemeClr>
                </a:solidFill>
              </a:rPr>
              <a:t>~ </a:t>
            </a:r>
            <a:r>
              <a:rPr lang="ru-RU" sz="1400" kern="0" dirty="0">
                <a:solidFill>
                  <a:schemeClr val="accent3">
                    <a:lumMod val="50000"/>
                  </a:schemeClr>
                </a:solidFill>
              </a:rPr>
              <a:t>36,8 </a:t>
            </a:r>
            <a:r>
              <a:rPr lang="ru-RU" sz="1400" kern="0" dirty="0" err="1">
                <a:solidFill>
                  <a:schemeClr val="accent3">
                    <a:lumMod val="50000"/>
                  </a:schemeClr>
                </a:solidFill>
              </a:rPr>
              <a:t>мың</a:t>
            </a:r>
            <a:endParaRPr lang="ru-KZ" sz="1100" kern="0" dirty="0">
              <a:solidFill>
                <a:schemeClr val="accent3">
                  <a:lumMod val="50000"/>
                </a:schemeClr>
              </a:solidFill>
            </a:endParaRPr>
          </a:p>
        </p:txBody>
      </p:sp>
      <p:sp>
        <p:nvSpPr>
          <p:cNvPr id="15" name="Заголовок 3">
            <a:extLst>
              <a:ext uri="{FF2B5EF4-FFF2-40B4-BE49-F238E27FC236}">
                <a16:creationId xmlns:a16="http://schemas.microsoft.com/office/drawing/2014/main" id="{45056B73-6214-B10F-602F-FB014D8C2FA6}"/>
              </a:ext>
            </a:extLst>
          </p:cNvPr>
          <p:cNvSpPr txBox="1">
            <a:spLocks/>
          </p:cNvSpPr>
          <p:nvPr/>
        </p:nvSpPr>
        <p:spPr>
          <a:xfrm>
            <a:off x="3410802" y="3740847"/>
            <a:ext cx="2733405" cy="409575"/>
          </a:xfrm>
          <a:prstGeom prst="rect">
            <a:avLst/>
          </a:prstGeom>
        </p:spPr>
        <p:txBody>
          <a:bodyPr anchor="ctr"/>
          <a:lstStyle>
            <a:defPPr marR="0" lvl="0" algn="l" rtl="0">
              <a:lnSpc>
                <a:spcPct val="100000"/>
              </a:lnSpc>
              <a:spcBef>
                <a:spcPts val="0"/>
              </a:spcBef>
              <a:spcAft>
                <a:spcPts val="0"/>
              </a:spcAft>
            </a:defPPr>
            <a:lvl1pPr marR="0" lvl="0" algn="l" rtl="0" eaLnBrk="1" hangingPunct="1">
              <a:lnSpc>
                <a:spcPct val="100000"/>
              </a:lnSpc>
              <a:spcBef>
                <a:spcPts val="0"/>
              </a:spcBef>
              <a:spcAft>
                <a:spcPts val="0"/>
              </a:spcAft>
              <a:buNone/>
              <a:defRPr sz="2667" b="1" i="0" u="none" strike="noStrike" cap="none">
                <a:solidFill>
                  <a:srgbClr val="007F76"/>
                </a:solidFill>
                <a:latin typeface="Arial" panose="020B0604020202020204" pitchFamily="34" charset="0"/>
                <a:ea typeface="Calibri" panose="020F0502020204030204" pitchFamily="34" charset="0"/>
                <a:cs typeface="Arial" panose="020B0604020202020204" pitchFamily="34" charset="0"/>
                <a:sym typeface="Arial"/>
              </a:defRPr>
            </a:lvl1pPr>
          </a:lstStyle>
          <a:p>
            <a:pPr algn="ctr" defTabSz="914400">
              <a:lnSpc>
                <a:spcPct val="80000"/>
              </a:lnSpc>
            </a:pPr>
            <a:r>
              <a:rPr lang="ru-RU" sz="1100" kern="0" dirty="0" err="1">
                <a:solidFill>
                  <a:schemeClr val="accent6">
                    <a:lumMod val="50000"/>
                  </a:schemeClr>
                </a:solidFill>
              </a:rPr>
              <a:t>Пессимистік</a:t>
            </a:r>
            <a:r>
              <a:rPr lang="ru-RU" sz="1100" kern="0" dirty="0">
                <a:solidFill>
                  <a:schemeClr val="accent6">
                    <a:lumMod val="50000"/>
                  </a:schemeClr>
                </a:solidFill>
              </a:rPr>
              <a:t> </a:t>
            </a:r>
            <a:r>
              <a:rPr lang="en-US" sz="1100" kern="0" dirty="0">
                <a:solidFill>
                  <a:schemeClr val="accent6">
                    <a:lumMod val="50000"/>
                  </a:schemeClr>
                </a:solidFill>
              </a:rPr>
              <a:t>~ </a:t>
            </a:r>
            <a:r>
              <a:rPr lang="ru-RU" sz="1400" kern="0" dirty="0">
                <a:solidFill>
                  <a:schemeClr val="accent6">
                    <a:lumMod val="50000"/>
                  </a:schemeClr>
                </a:solidFill>
              </a:rPr>
              <a:t>31,2 </a:t>
            </a:r>
            <a:r>
              <a:rPr lang="ru-RU" sz="1400" kern="0" dirty="0" err="1">
                <a:solidFill>
                  <a:schemeClr val="accent6">
                    <a:lumMod val="50000"/>
                  </a:schemeClr>
                </a:solidFill>
              </a:rPr>
              <a:t>мың</a:t>
            </a:r>
            <a:endParaRPr lang="ru-KZ" sz="1100" kern="0" dirty="0">
              <a:solidFill>
                <a:schemeClr val="accent6">
                  <a:lumMod val="50000"/>
                </a:schemeClr>
              </a:solidFill>
            </a:endParaRPr>
          </a:p>
        </p:txBody>
      </p:sp>
      <p:grpSp>
        <p:nvGrpSpPr>
          <p:cNvPr id="16" name="Группа 15">
            <a:extLst>
              <a:ext uri="{FF2B5EF4-FFF2-40B4-BE49-F238E27FC236}">
                <a16:creationId xmlns:a16="http://schemas.microsoft.com/office/drawing/2014/main" id="{C74DEBE5-BB09-E0A1-2504-B25BF7A94D4D}"/>
              </a:ext>
            </a:extLst>
          </p:cNvPr>
          <p:cNvGrpSpPr/>
          <p:nvPr/>
        </p:nvGrpSpPr>
        <p:grpSpPr>
          <a:xfrm>
            <a:off x="4178300" y="1297305"/>
            <a:ext cx="1905000" cy="159385"/>
            <a:chOff x="731520" y="1257300"/>
            <a:chExt cx="7978140" cy="251266"/>
          </a:xfrm>
        </p:grpSpPr>
        <p:cxnSp>
          <p:nvCxnSpPr>
            <p:cNvPr id="17" name="Прямая соединительная линия 16">
              <a:extLst>
                <a:ext uri="{FF2B5EF4-FFF2-40B4-BE49-F238E27FC236}">
                  <a16:creationId xmlns:a16="http://schemas.microsoft.com/office/drawing/2014/main" id="{2AFDDB50-8B04-6E17-9993-8AFD25A3ACC8}"/>
                </a:ext>
              </a:extLst>
            </p:cNvPr>
            <p:cNvCxnSpPr>
              <a:cxnSpLocks/>
            </p:cNvCxnSpPr>
            <p:nvPr/>
          </p:nvCxnSpPr>
          <p:spPr>
            <a:xfrm>
              <a:off x="737818" y="1257300"/>
              <a:ext cx="0" cy="251266"/>
            </a:xfrm>
            <a:prstGeom prst="line">
              <a:avLst/>
            </a:prstGeom>
            <a:ln w="19050">
              <a:solidFill>
                <a:srgbClr val="007F76"/>
              </a:solidFill>
            </a:ln>
          </p:spPr>
          <p:style>
            <a:lnRef idx="1">
              <a:schemeClr val="accent1"/>
            </a:lnRef>
            <a:fillRef idx="0">
              <a:schemeClr val="accent1"/>
            </a:fillRef>
            <a:effectRef idx="0">
              <a:schemeClr val="accent1"/>
            </a:effectRef>
            <a:fontRef idx="minor">
              <a:schemeClr val="tx1"/>
            </a:fontRef>
          </p:style>
        </p:cxnSp>
        <p:cxnSp>
          <p:nvCxnSpPr>
            <p:cNvPr id="18" name="Прямая соединительная линия 17">
              <a:extLst>
                <a:ext uri="{FF2B5EF4-FFF2-40B4-BE49-F238E27FC236}">
                  <a16:creationId xmlns:a16="http://schemas.microsoft.com/office/drawing/2014/main" id="{83EB6613-AB26-9218-D288-8C2935AFBB23}"/>
                </a:ext>
              </a:extLst>
            </p:cNvPr>
            <p:cNvCxnSpPr>
              <a:cxnSpLocks/>
            </p:cNvCxnSpPr>
            <p:nvPr/>
          </p:nvCxnSpPr>
          <p:spPr>
            <a:xfrm flipH="1">
              <a:off x="731520" y="1257300"/>
              <a:ext cx="7978140" cy="0"/>
            </a:xfrm>
            <a:prstGeom prst="line">
              <a:avLst/>
            </a:prstGeom>
            <a:ln w="19050">
              <a:solidFill>
                <a:srgbClr val="007F76"/>
              </a:solidFill>
            </a:ln>
          </p:spPr>
          <p:style>
            <a:lnRef idx="1">
              <a:schemeClr val="accent1"/>
            </a:lnRef>
            <a:fillRef idx="0">
              <a:schemeClr val="accent1"/>
            </a:fillRef>
            <a:effectRef idx="0">
              <a:schemeClr val="accent1"/>
            </a:effectRef>
            <a:fontRef idx="minor">
              <a:schemeClr val="tx1"/>
            </a:fontRef>
          </p:style>
        </p:cxnSp>
        <p:cxnSp>
          <p:nvCxnSpPr>
            <p:cNvPr id="19" name="Прямая соединительная линия 18">
              <a:extLst>
                <a:ext uri="{FF2B5EF4-FFF2-40B4-BE49-F238E27FC236}">
                  <a16:creationId xmlns:a16="http://schemas.microsoft.com/office/drawing/2014/main" id="{CDDFDD74-1D08-20C2-50F8-5037B7CE1F5C}"/>
                </a:ext>
              </a:extLst>
            </p:cNvPr>
            <p:cNvCxnSpPr>
              <a:cxnSpLocks/>
            </p:cNvCxnSpPr>
            <p:nvPr/>
          </p:nvCxnSpPr>
          <p:spPr>
            <a:xfrm>
              <a:off x="8700718" y="1257300"/>
              <a:ext cx="0" cy="251266"/>
            </a:xfrm>
            <a:prstGeom prst="line">
              <a:avLst/>
            </a:prstGeom>
            <a:ln w="19050">
              <a:solidFill>
                <a:srgbClr val="007F76"/>
              </a:solidFill>
            </a:ln>
          </p:spPr>
          <p:style>
            <a:lnRef idx="1">
              <a:schemeClr val="accent1"/>
            </a:lnRef>
            <a:fillRef idx="0">
              <a:schemeClr val="accent1"/>
            </a:fillRef>
            <a:effectRef idx="0">
              <a:schemeClr val="accent1"/>
            </a:effectRef>
            <a:fontRef idx="minor">
              <a:schemeClr val="tx1"/>
            </a:fontRef>
          </p:style>
        </p:cxnSp>
      </p:grpSp>
      <p:cxnSp>
        <p:nvCxnSpPr>
          <p:cNvPr id="22" name="Прямая соединительная линия 21">
            <a:extLst>
              <a:ext uri="{FF2B5EF4-FFF2-40B4-BE49-F238E27FC236}">
                <a16:creationId xmlns:a16="http://schemas.microsoft.com/office/drawing/2014/main" id="{923425D7-6B5C-A041-7206-D39A60A59783}"/>
              </a:ext>
            </a:extLst>
          </p:cNvPr>
          <p:cNvCxnSpPr>
            <a:cxnSpLocks/>
          </p:cNvCxnSpPr>
          <p:nvPr/>
        </p:nvCxnSpPr>
        <p:spPr>
          <a:xfrm>
            <a:off x="158620" y="3750710"/>
            <a:ext cx="6061205" cy="0"/>
          </a:xfrm>
          <a:prstGeom prst="line">
            <a:avLst/>
          </a:prstGeom>
          <a:ln>
            <a:solidFill>
              <a:srgbClr val="007F76"/>
            </a:solidFill>
          </a:ln>
        </p:spPr>
        <p:style>
          <a:lnRef idx="1">
            <a:schemeClr val="accent1"/>
          </a:lnRef>
          <a:fillRef idx="0">
            <a:schemeClr val="accent1"/>
          </a:fillRef>
          <a:effectRef idx="0">
            <a:schemeClr val="accent1"/>
          </a:effectRef>
          <a:fontRef idx="minor">
            <a:schemeClr val="tx1"/>
          </a:fontRef>
        </p:style>
      </p:cxnSp>
      <p:graphicFrame>
        <p:nvGraphicFramePr>
          <p:cNvPr id="2" name="Таблица 1">
            <a:extLst>
              <a:ext uri="{FF2B5EF4-FFF2-40B4-BE49-F238E27FC236}">
                <a16:creationId xmlns:a16="http://schemas.microsoft.com/office/drawing/2014/main" id="{4E6142E5-F57C-610C-0076-8DC4B033BE1F}"/>
              </a:ext>
            </a:extLst>
          </p:cNvPr>
          <p:cNvGraphicFramePr>
            <a:graphicFrameLocks noGrp="1"/>
          </p:cNvGraphicFramePr>
          <p:nvPr>
            <p:extLst>
              <p:ext uri="{D42A27DB-BD31-4B8C-83A1-F6EECF244321}">
                <p14:modId xmlns:p14="http://schemas.microsoft.com/office/powerpoint/2010/main" val="2037141094"/>
              </p:ext>
            </p:extLst>
          </p:nvPr>
        </p:nvGraphicFramePr>
        <p:xfrm>
          <a:off x="6768750" y="1215742"/>
          <a:ext cx="5328000" cy="1670332"/>
        </p:xfrm>
        <a:graphic>
          <a:graphicData uri="http://schemas.openxmlformats.org/drawingml/2006/table">
            <a:tbl>
              <a:tblPr firstRow="1" bandRow="1">
                <a:tableStyleId>{5C22544A-7EE6-4342-B048-85BDC9FD1C3A}</a:tableStyleId>
              </a:tblPr>
              <a:tblGrid>
                <a:gridCol w="3600000">
                  <a:extLst>
                    <a:ext uri="{9D8B030D-6E8A-4147-A177-3AD203B41FA5}">
                      <a16:colId xmlns:a16="http://schemas.microsoft.com/office/drawing/2014/main" val="1113104833"/>
                    </a:ext>
                  </a:extLst>
                </a:gridCol>
                <a:gridCol w="432000">
                  <a:extLst>
                    <a:ext uri="{9D8B030D-6E8A-4147-A177-3AD203B41FA5}">
                      <a16:colId xmlns:a16="http://schemas.microsoft.com/office/drawing/2014/main" val="132264586"/>
                    </a:ext>
                  </a:extLst>
                </a:gridCol>
                <a:gridCol w="432000">
                  <a:extLst>
                    <a:ext uri="{9D8B030D-6E8A-4147-A177-3AD203B41FA5}">
                      <a16:colId xmlns:a16="http://schemas.microsoft.com/office/drawing/2014/main" val="2572766800"/>
                    </a:ext>
                  </a:extLst>
                </a:gridCol>
                <a:gridCol w="432000">
                  <a:extLst>
                    <a:ext uri="{9D8B030D-6E8A-4147-A177-3AD203B41FA5}">
                      <a16:colId xmlns:a16="http://schemas.microsoft.com/office/drawing/2014/main" val="2849574652"/>
                    </a:ext>
                  </a:extLst>
                </a:gridCol>
                <a:gridCol w="432000">
                  <a:extLst>
                    <a:ext uri="{9D8B030D-6E8A-4147-A177-3AD203B41FA5}">
                      <a16:colId xmlns:a16="http://schemas.microsoft.com/office/drawing/2014/main" val="478621999"/>
                    </a:ext>
                  </a:extLst>
                </a:gridCol>
              </a:tblGrid>
              <a:tr h="167033">
                <a:tc>
                  <a:txBody>
                    <a:bodyPr/>
                    <a:lstStyle/>
                    <a:p>
                      <a:pPr marL="0" marR="0" lvl="0" indent="0" algn="l" defTabSz="685800" rtl="0" eaLnBrk="1" fontAlgn="auto" latinLnBrk="0" hangingPunct="1">
                        <a:lnSpc>
                          <a:spcPct val="107000"/>
                        </a:lnSpc>
                        <a:spcBef>
                          <a:spcPts val="0"/>
                        </a:spcBef>
                        <a:spcAft>
                          <a:spcPts val="0"/>
                        </a:spcAft>
                        <a:buClrTx/>
                        <a:buSzTx/>
                        <a:buFontTx/>
                        <a:buNone/>
                        <a:tabLst/>
                        <a:defRPr/>
                      </a:pPr>
                      <a:r>
                        <a:rPr lang="ru-RU" sz="1050" b="1" i="0" u="none" strike="noStrike" cap="none" noProof="0" dirty="0">
                          <a:solidFill>
                            <a:srgbClr val="000000"/>
                          </a:solidFill>
                          <a:effectLst/>
                          <a:latin typeface="Arial Narrow" panose="020B0606020202030204" pitchFamily="34" charset="0"/>
                          <a:ea typeface="+mn-ea"/>
                          <a:cs typeface="+mn-cs"/>
                          <a:sym typeface="Arial"/>
                        </a:rPr>
                        <a:t>БАЗАЛЫҚ СЦЕНАРИЙ</a:t>
                      </a:r>
                    </a:p>
                  </a:txBody>
                  <a:tcPr marT="0" marB="0" anchor="ctr">
                    <a:lnL w="76200" cap="flat" cmpd="sng" algn="ctr">
                      <a:noFill/>
                      <a:prstDash val="solid"/>
                      <a:round/>
                      <a:headEnd type="none" w="med" len="med"/>
                      <a:tailEnd type="none" w="med" len="med"/>
                    </a:lnL>
                    <a:lnR w="6350" cap="flat" cmpd="sng" algn="ctr">
                      <a:solidFill>
                        <a:schemeClr val="tx1"/>
                      </a:solidFill>
                      <a:prstDash val="sysDot"/>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007F76">
                        <a:alpha val="20000"/>
                      </a:srgbClr>
                    </a:solidFill>
                  </a:tcPr>
                </a:tc>
                <a:tc>
                  <a:txBody>
                    <a:bodyPr/>
                    <a:lstStyle/>
                    <a:p>
                      <a:pPr algn="ctr" fontAlgn="ctr"/>
                      <a:r>
                        <a:rPr lang="en-US" sz="900" b="0" i="0" u="none" strike="noStrike" cap="none" dirty="0">
                          <a:solidFill>
                            <a:srgbClr val="000000"/>
                          </a:solidFill>
                          <a:effectLst/>
                          <a:latin typeface="Arial Narrow" panose="020B0606020202030204" pitchFamily="34" charset="0"/>
                          <a:ea typeface="+mn-ea"/>
                          <a:cs typeface="+mn-cs"/>
                          <a:sym typeface="Arial"/>
                        </a:rPr>
                        <a:t>Q1</a:t>
                      </a:r>
                      <a:endParaRPr lang="ru-KZ" sz="900" b="0" i="0" u="none" strike="noStrike" cap="none" dirty="0">
                        <a:solidFill>
                          <a:srgbClr val="000000"/>
                        </a:solidFill>
                        <a:effectLst/>
                        <a:latin typeface="Arial Narrow" panose="020B0606020202030204" pitchFamily="34" charset="0"/>
                        <a:ea typeface="+mn-ea"/>
                        <a:cs typeface="+mn-cs"/>
                        <a:sym typeface="Arial"/>
                      </a:endParaRPr>
                    </a:p>
                  </a:txBody>
                  <a:tcPr marL="9525" marR="9525" marT="0"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50000"/>
                        <a:alpha val="20000"/>
                      </a:schemeClr>
                    </a:solidFill>
                  </a:tcPr>
                </a:tc>
                <a:tc>
                  <a:txBody>
                    <a:bodyPr/>
                    <a:lstStyle/>
                    <a:p>
                      <a:pPr algn="ctr" fontAlgn="ctr"/>
                      <a:r>
                        <a:rPr lang="en-US" sz="900" b="0" i="0" u="none" strike="noStrike" cap="none" dirty="0">
                          <a:solidFill>
                            <a:srgbClr val="000000"/>
                          </a:solidFill>
                          <a:effectLst/>
                          <a:latin typeface="Arial Narrow" panose="020B0606020202030204" pitchFamily="34" charset="0"/>
                          <a:ea typeface="+mn-ea"/>
                          <a:cs typeface="+mn-cs"/>
                          <a:sym typeface="Arial"/>
                        </a:rPr>
                        <a:t>Q2</a:t>
                      </a:r>
                      <a:endParaRPr lang="ru-KZ" sz="900" b="0" i="0" u="none" strike="noStrike" cap="none" dirty="0">
                        <a:solidFill>
                          <a:srgbClr val="000000"/>
                        </a:solidFill>
                        <a:effectLst/>
                        <a:latin typeface="Arial Narrow" panose="020B0606020202030204" pitchFamily="34" charset="0"/>
                        <a:ea typeface="+mn-ea"/>
                        <a:cs typeface="+mn-cs"/>
                        <a:sym typeface="Arial"/>
                      </a:endParaRPr>
                    </a:p>
                  </a:txBody>
                  <a:tcPr marL="9525" marR="9525" marT="0"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007F76">
                        <a:alpha val="20000"/>
                      </a:srgbClr>
                    </a:solidFill>
                  </a:tcPr>
                </a:tc>
                <a:tc>
                  <a:txBody>
                    <a:bodyPr/>
                    <a:lstStyle/>
                    <a:p>
                      <a:pPr algn="ctr" fontAlgn="ctr"/>
                      <a:r>
                        <a:rPr lang="en-US" sz="900" b="0" i="0" u="none" strike="noStrike" cap="none" dirty="0">
                          <a:solidFill>
                            <a:srgbClr val="000000"/>
                          </a:solidFill>
                          <a:effectLst/>
                          <a:latin typeface="Arial Narrow" panose="020B0606020202030204" pitchFamily="34" charset="0"/>
                          <a:ea typeface="+mn-ea"/>
                          <a:cs typeface="+mn-cs"/>
                          <a:sym typeface="Arial"/>
                        </a:rPr>
                        <a:t>Q3</a:t>
                      </a:r>
                      <a:endParaRPr lang="ru-KZ" sz="900" b="0" i="0" u="none" strike="noStrike" cap="none" dirty="0">
                        <a:solidFill>
                          <a:srgbClr val="000000"/>
                        </a:solidFill>
                        <a:effectLst/>
                        <a:latin typeface="Arial Narrow" panose="020B0606020202030204" pitchFamily="34" charset="0"/>
                        <a:ea typeface="+mn-ea"/>
                        <a:cs typeface="+mn-cs"/>
                        <a:sym typeface="Arial"/>
                      </a:endParaRPr>
                    </a:p>
                  </a:txBody>
                  <a:tcPr marL="9525" marR="9525" marT="0"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007F76">
                        <a:alpha val="20000"/>
                      </a:srgbClr>
                    </a:solidFill>
                  </a:tcPr>
                </a:tc>
                <a:tc>
                  <a:txBody>
                    <a:bodyPr/>
                    <a:lstStyle/>
                    <a:p>
                      <a:pPr algn="ctr" fontAlgn="ctr"/>
                      <a:r>
                        <a:rPr lang="en-US" sz="900" b="0" i="0" u="none" strike="noStrike" cap="none" dirty="0">
                          <a:solidFill>
                            <a:srgbClr val="000000"/>
                          </a:solidFill>
                          <a:effectLst/>
                          <a:latin typeface="Arial Narrow" panose="020B0606020202030204" pitchFamily="34" charset="0"/>
                          <a:ea typeface="+mn-ea"/>
                          <a:cs typeface="+mn-cs"/>
                          <a:sym typeface="Arial"/>
                        </a:rPr>
                        <a:t>Q4</a:t>
                      </a:r>
                      <a:endParaRPr lang="ru-KZ" sz="900" b="0" i="0" u="none" strike="noStrike" cap="none" dirty="0">
                        <a:solidFill>
                          <a:srgbClr val="000000"/>
                        </a:solidFill>
                        <a:effectLst/>
                        <a:latin typeface="Arial Narrow" panose="020B0606020202030204" pitchFamily="34" charset="0"/>
                        <a:ea typeface="+mn-ea"/>
                        <a:cs typeface="+mn-cs"/>
                        <a:sym typeface="Arial"/>
                      </a:endParaRPr>
                    </a:p>
                  </a:txBody>
                  <a:tcPr marL="9525" marR="9525" marT="0" marB="0" anchor="ctr">
                    <a:lnL w="6350" cap="flat" cmpd="sng" algn="ctr">
                      <a:solidFill>
                        <a:schemeClr val="tx1"/>
                      </a:solidFill>
                      <a:prstDash val="sysDot"/>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007F76">
                        <a:alpha val="20000"/>
                      </a:srgbClr>
                    </a:solidFill>
                  </a:tcPr>
                </a:tc>
                <a:extLst>
                  <a:ext uri="{0D108BD9-81ED-4DB2-BD59-A6C34878D82A}">
                    <a16:rowId xmlns:a16="http://schemas.microsoft.com/office/drawing/2014/main" val="877649079"/>
                  </a:ext>
                </a:extLst>
              </a:tr>
              <a:tr h="167033">
                <a:tc>
                  <a:txBody>
                    <a:bodyPr/>
                    <a:lstStyle/>
                    <a:p>
                      <a:pPr marL="0" marR="0" lvl="0" indent="0" algn="l" defTabSz="685800" rtl="0" eaLnBrk="1" fontAlgn="auto" latinLnBrk="0" hangingPunct="1">
                        <a:lnSpc>
                          <a:spcPct val="107000"/>
                        </a:lnSpc>
                        <a:spcBef>
                          <a:spcPts val="0"/>
                        </a:spcBef>
                        <a:spcAft>
                          <a:spcPts val="0"/>
                        </a:spcAft>
                        <a:buClrTx/>
                        <a:buSzTx/>
                        <a:buFontTx/>
                        <a:buNone/>
                        <a:tabLst/>
                        <a:defRPr/>
                      </a:pPr>
                      <a:r>
                        <a:rPr lang="ru-RU" sz="900" b="1" i="0" u="none" strike="noStrike" cap="none" noProof="0" dirty="0">
                          <a:solidFill>
                            <a:srgbClr val="000000"/>
                          </a:solidFill>
                          <a:effectLst/>
                          <a:latin typeface="Arial Narrow" panose="020B0606020202030204" pitchFamily="34" charset="0"/>
                          <a:ea typeface="+mn-ea"/>
                          <a:cs typeface="+mn-cs"/>
                          <a:sym typeface="Arial"/>
                        </a:rPr>
                        <a:t>БАРЛЫҒЫ</a:t>
                      </a:r>
                      <a:endParaRPr lang="ru-RU" sz="800" b="1" i="0" u="none" strike="noStrike" cap="none" noProof="0" dirty="0">
                        <a:solidFill>
                          <a:srgbClr val="000000"/>
                        </a:solidFill>
                        <a:effectLst/>
                        <a:latin typeface="Arial Narrow" panose="020B0606020202030204" pitchFamily="34" charset="0"/>
                        <a:ea typeface="+mn-ea"/>
                        <a:cs typeface="+mn-cs"/>
                        <a:sym typeface="Arial"/>
                      </a:endParaRPr>
                    </a:p>
                  </a:txBody>
                  <a:tcPr marT="0" marB="0" anchor="ctr">
                    <a:lnL w="76200" cap="flat" cmpd="sng" algn="ctr">
                      <a:noFill/>
                      <a:prstDash val="solid"/>
                      <a:round/>
                      <a:headEnd type="none" w="med" len="med"/>
                      <a:tailEnd type="none" w="med" len="med"/>
                    </a:lnL>
                    <a:lnR w="6350" cap="flat" cmpd="sng" algn="ctr">
                      <a:solidFill>
                        <a:schemeClr val="tx1"/>
                      </a:solidFill>
                      <a:prstDash val="sysDot"/>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007F76">
                        <a:alpha val="20000"/>
                      </a:srgbClr>
                    </a:solidFill>
                  </a:tcPr>
                </a:tc>
                <a:tc>
                  <a:txBody>
                    <a:bodyPr/>
                    <a:lstStyle/>
                    <a:p>
                      <a:pPr algn="ctr" fontAlgn="ctr"/>
                      <a:r>
                        <a:rPr lang="ru-RU" sz="900" b="1" i="0" u="none" strike="noStrike" cap="none" dirty="0">
                          <a:solidFill>
                            <a:srgbClr val="000000"/>
                          </a:solidFill>
                          <a:effectLst/>
                          <a:latin typeface="Arial Narrow" panose="020B0606020202030204" pitchFamily="34" charset="0"/>
                          <a:ea typeface="+mn-ea"/>
                          <a:cs typeface="+mn-cs"/>
                          <a:sym typeface="Arial"/>
                        </a:rPr>
                        <a:t> 6 850</a:t>
                      </a:r>
                      <a:endParaRPr lang="ru-KZ" sz="900" b="1" i="0" u="none" strike="noStrike" cap="none" dirty="0">
                        <a:solidFill>
                          <a:srgbClr val="000000"/>
                        </a:solidFill>
                        <a:effectLst/>
                        <a:latin typeface="Arial Narrow" panose="020B0606020202030204" pitchFamily="34" charset="0"/>
                        <a:ea typeface="+mn-ea"/>
                        <a:cs typeface="+mn-cs"/>
                        <a:sym typeface="Arial"/>
                      </a:endParaRPr>
                    </a:p>
                  </a:txBody>
                  <a:tcPr marL="9525" marR="9525" marT="0"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50000"/>
                        <a:alpha val="20000"/>
                      </a:schemeClr>
                    </a:solidFill>
                  </a:tcPr>
                </a:tc>
                <a:tc>
                  <a:txBody>
                    <a:bodyPr/>
                    <a:lstStyle/>
                    <a:p>
                      <a:pPr algn="ctr" fontAlgn="ctr"/>
                      <a:r>
                        <a:rPr lang="ru-RU" sz="900" b="1" i="0" u="none" strike="noStrike" cap="none" dirty="0">
                          <a:solidFill>
                            <a:srgbClr val="000000"/>
                          </a:solidFill>
                          <a:effectLst/>
                          <a:latin typeface="Arial Narrow" panose="020B0606020202030204" pitchFamily="34" charset="0"/>
                          <a:ea typeface="+mn-ea"/>
                          <a:cs typeface="+mn-cs"/>
                          <a:sym typeface="Arial"/>
                        </a:rPr>
                        <a:t>6 138</a:t>
                      </a:r>
                    </a:p>
                  </a:txBody>
                  <a:tcPr marL="9525" marR="9525" marT="9525" marB="0">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007F76">
                        <a:alpha val="20000"/>
                      </a:srgbClr>
                    </a:solidFill>
                  </a:tcPr>
                </a:tc>
                <a:tc>
                  <a:txBody>
                    <a:bodyPr/>
                    <a:lstStyle/>
                    <a:p>
                      <a:pPr algn="ctr" fontAlgn="ctr"/>
                      <a:r>
                        <a:rPr lang="ru-RU" sz="900" b="1" i="0" u="none" strike="noStrike" cap="none" dirty="0">
                          <a:solidFill>
                            <a:srgbClr val="000000"/>
                          </a:solidFill>
                          <a:effectLst/>
                          <a:latin typeface="Arial Narrow" panose="020B0606020202030204" pitchFamily="34" charset="0"/>
                          <a:ea typeface="+mn-ea"/>
                          <a:cs typeface="+mn-cs"/>
                          <a:sym typeface="Arial"/>
                        </a:rPr>
                        <a:t>8 036</a:t>
                      </a:r>
                    </a:p>
                  </a:txBody>
                  <a:tcPr marL="9525" marR="9525" marT="9525" marB="0">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007F76">
                        <a:alpha val="20000"/>
                      </a:srgbClr>
                    </a:solidFill>
                  </a:tcPr>
                </a:tc>
                <a:tc>
                  <a:txBody>
                    <a:bodyPr/>
                    <a:lstStyle/>
                    <a:p>
                      <a:pPr algn="ctr" fontAlgn="ctr"/>
                      <a:r>
                        <a:rPr lang="ru-RU" sz="900" b="1" i="0" u="none" strike="noStrike" cap="none" dirty="0">
                          <a:solidFill>
                            <a:srgbClr val="000000"/>
                          </a:solidFill>
                          <a:effectLst/>
                          <a:latin typeface="Arial Narrow" panose="020B0606020202030204" pitchFamily="34" charset="0"/>
                          <a:ea typeface="+mn-ea"/>
                          <a:cs typeface="+mn-cs"/>
                          <a:sym typeface="Arial"/>
                        </a:rPr>
                        <a:t>11 840</a:t>
                      </a:r>
                    </a:p>
                  </a:txBody>
                  <a:tcPr marL="9525" marR="9525" marT="9525" marB="0">
                    <a:lnL w="6350" cap="flat" cmpd="sng" algn="ctr">
                      <a:solidFill>
                        <a:schemeClr val="tx1"/>
                      </a:solidFill>
                      <a:prstDash val="sysDot"/>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007F76">
                        <a:alpha val="20000"/>
                      </a:srgbClr>
                    </a:solidFill>
                  </a:tcPr>
                </a:tc>
                <a:extLst>
                  <a:ext uri="{0D108BD9-81ED-4DB2-BD59-A6C34878D82A}">
                    <a16:rowId xmlns:a16="http://schemas.microsoft.com/office/drawing/2014/main" val="1602871338"/>
                  </a:ext>
                </a:extLst>
              </a:tr>
              <a:tr h="148474">
                <a:tc>
                  <a:txBody>
                    <a:bodyPr/>
                    <a:lstStyle/>
                    <a:p>
                      <a:pPr marL="72000" algn="l" fontAlgn="b"/>
                      <a:r>
                        <a:rPr lang="ru-RU" sz="800" b="0" i="0" u="none" strike="noStrike" cap="none" dirty="0">
                          <a:solidFill>
                            <a:srgbClr val="000000"/>
                          </a:solidFill>
                          <a:effectLst/>
                          <a:latin typeface="Arial Narrow" panose="020B0606020202030204" pitchFamily="34" charset="0"/>
                          <a:ea typeface="+mn-ea"/>
                          <a:cs typeface="+mn-cs"/>
                          <a:sym typeface="Arial"/>
                        </a:rPr>
                        <a:t>БАСШЫЛАР ЖӘНЕ МЕМЛЕКЕТТІК ҚЫЗМЕТШІЛЕР</a:t>
                      </a:r>
                    </a:p>
                  </a:txBody>
                  <a:tcPr marL="9525" marR="9525" marT="0" marB="0" anchor="ctr">
                    <a:lnL w="76200" cap="flat" cmpd="sng" algn="ctr">
                      <a:noFill/>
                      <a:prstDash val="solid"/>
                      <a:round/>
                      <a:headEnd type="none" w="med" len="med"/>
                      <a:tailEnd type="none" w="med" len="med"/>
                    </a:lnL>
                    <a:lnR w="6350" cap="flat" cmpd="sng" algn="ctr">
                      <a:solidFill>
                        <a:schemeClr val="tx1"/>
                      </a:solidFill>
                      <a:prstDash val="sysDot"/>
                      <a:round/>
                      <a:headEnd type="none" w="med" len="med"/>
                      <a:tailEnd type="none" w="med" len="med"/>
                    </a:lnR>
                    <a:lnT w="12700" cap="flat" cmpd="sng" algn="ctr">
                      <a:solidFill>
                        <a:schemeClr val="tx1"/>
                      </a:solidFill>
                      <a:prstDash val="solid"/>
                      <a:round/>
                      <a:headEnd type="none" w="med" len="med"/>
                      <a:tailEnd type="none" w="med" len="med"/>
                    </a:lnT>
                    <a:lnB w="6350" cap="flat" cmpd="sng" algn="ctr">
                      <a:solidFill>
                        <a:schemeClr val="tx1"/>
                      </a:solidFill>
                      <a:prstDash val="sysDot"/>
                      <a:round/>
                      <a:headEnd type="none" w="med" len="med"/>
                      <a:tailEnd type="none" w="med" len="med"/>
                    </a:lnB>
                    <a:noFill/>
                  </a:tcPr>
                </a:tc>
                <a:tc>
                  <a:txBody>
                    <a:bodyPr/>
                    <a:lstStyle/>
                    <a:p>
                      <a:pPr algn="ctr" fontAlgn="ctr"/>
                      <a:r>
                        <a:rPr lang="ru-RU" sz="800" b="0" i="0" u="none" strike="noStrike">
                          <a:solidFill>
                            <a:srgbClr val="000000"/>
                          </a:solidFill>
                          <a:effectLst/>
                          <a:latin typeface="Arial Narrow" panose="020B0606020202030204" pitchFamily="34" charset="0"/>
                        </a:rPr>
                        <a:t>293</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12700" cap="flat" cmpd="sng" algn="ctr">
                      <a:solidFill>
                        <a:schemeClr val="tx1"/>
                      </a:solidFill>
                      <a:prstDash val="solid"/>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ru-RU" sz="800" b="0" i="0" u="none" strike="noStrike" dirty="0">
                          <a:solidFill>
                            <a:srgbClr val="000000"/>
                          </a:solidFill>
                          <a:effectLst/>
                          <a:latin typeface="Arial Narrow" panose="020B0606020202030204" pitchFamily="34" charset="0"/>
                        </a:rPr>
                        <a:t>248</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12700" cap="flat" cmpd="sng" algn="ctr">
                      <a:solidFill>
                        <a:schemeClr val="tx1"/>
                      </a:solidFill>
                      <a:prstDash val="solid"/>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ru-RU" sz="800" b="0" i="0" u="none" strike="noStrike">
                          <a:solidFill>
                            <a:srgbClr val="000000"/>
                          </a:solidFill>
                          <a:effectLst/>
                          <a:latin typeface="Arial Narrow" panose="020B0606020202030204" pitchFamily="34" charset="0"/>
                        </a:rPr>
                        <a:t>269</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12700" cap="flat" cmpd="sng" algn="ctr">
                      <a:solidFill>
                        <a:schemeClr val="tx1"/>
                      </a:solidFill>
                      <a:prstDash val="solid"/>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ru-RU" sz="800" b="0" i="0" u="none" strike="noStrike">
                          <a:solidFill>
                            <a:srgbClr val="000000"/>
                          </a:solidFill>
                          <a:effectLst/>
                          <a:latin typeface="Arial Narrow" panose="020B0606020202030204" pitchFamily="34" charset="0"/>
                        </a:rPr>
                        <a:t>387</a:t>
                      </a:r>
                    </a:p>
                  </a:txBody>
                  <a:tcPr marL="9525" marR="9525" marT="9525" marB="0" anchor="ctr">
                    <a:lnL w="6350" cap="flat" cmpd="sng" algn="ctr">
                      <a:solidFill>
                        <a:schemeClr val="tx1"/>
                      </a:solidFill>
                      <a:prstDash val="sysDot"/>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052355308"/>
                  </a:ext>
                </a:extLst>
              </a:tr>
              <a:tr h="148474">
                <a:tc>
                  <a:txBody>
                    <a:bodyPr/>
                    <a:lstStyle/>
                    <a:p>
                      <a:pPr marL="72000" algn="l" fontAlgn="b"/>
                      <a:r>
                        <a:rPr lang="ru-RU" sz="800" b="0" i="0" u="none" strike="noStrike" cap="none" dirty="0">
                          <a:solidFill>
                            <a:srgbClr val="000000"/>
                          </a:solidFill>
                          <a:effectLst/>
                          <a:latin typeface="Arial Narrow" panose="020B0606020202030204" pitchFamily="34" charset="0"/>
                          <a:ea typeface="+mn-ea"/>
                          <a:cs typeface="+mn-cs"/>
                          <a:sym typeface="Arial"/>
                        </a:rPr>
                        <a:t>КӘСІБИ МАМАНДАР</a:t>
                      </a:r>
                    </a:p>
                  </a:txBody>
                  <a:tcPr marL="9525" marR="9525" marT="0" marB="0" anchor="ctr">
                    <a:lnL w="76200" cap="flat" cmpd="sng" algn="ctr">
                      <a:noFill/>
                      <a:prstDash val="solid"/>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solidFill>
                      <a:srgbClr val="007F76">
                        <a:alpha val="10000"/>
                      </a:srgbClr>
                    </a:solidFill>
                  </a:tcPr>
                </a:tc>
                <a:tc>
                  <a:txBody>
                    <a:bodyPr/>
                    <a:lstStyle/>
                    <a:p>
                      <a:pPr algn="ctr" fontAlgn="ctr"/>
                      <a:r>
                        <a:rPr lang="ru-RU" sz="800" b="0" i="0" u="none" strike="noStrike">
                          <a:solidFill>
                            <a:srgbClr val="000000"/>
                          </a:solidFill>
                          <a:effectLst/>
                          <a:latin typeface="Arial Narrow" panose="020B0606020202030204" pitchFamily="34" charset="0"/>
                        </a:rPr>
                        <a:t>1 759</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1 852</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solidFill>
                      <a:srgbClr val="007F76">
                        <a:alpha val="10000"/>
                      </a:srgbClr>
                    </a:solidFill>
                  </a:tcPr>
                </a:tc>
                <a:tc>
                  <a:txBody>
                    <a:bodyPr/>
                    <a:lstStyle/>
                    <a:p>
                      <a:pPr algn="ctr" fontAlgn="ctr"/>
                      <a:r>
                        <a:rPr lang="ru-RU" sz="800" b="0" i="0" u="none" strike="noStrike">
                          <a:solidFill>
                            <a:srgbClr val="000000"/>
                          </a:solidFill>
                          <a:effectLst/>
                          <a:latin typeface="Arial Narrow" panose="020B0606020202030204" pitchFamily="34" charset="0"/>
                        </a:rPr>
                        <a:t>1 981</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solidFill>
                      <a:srgbClr val="007F76">
                        <a:alpha val="10000"/>
                      </a:srgbClr>
                    </a:solidFill>
                  </a:tcPr>
                </a:tc>
                <a:tc>
                  <a:txBody>
                    <a:bodyPr/>
                    <a:lstStyle/>
                    <a:p>
                      <a:pPr algn="ctr" fontAlgn="ctr"/>
                      <a:r>
                        <a:rPr lang="ru-RU" sz="800" b="0" i="0" u="none" strike="noStrike">
                          <a:solidFill>
                            <a:srgbClr val="000000"/>
                          </a:solidFill>
                          <a:effectLst/>
                          <a:latin typeface="Arial Narrow" panose="020B0606020202030204" pitchFamily="34" charset="0"/>
                        </a:rPr>
                        <a:t>3 895</a:t>
                      </a:r>
                    </a:p>
                  </a:txBody>
                  <a:tcPr marL="9525" marR="9525" marT="9525" marB="0" anchor="ctr">
                    <a:lnL w="6350" cap="flat" cmpd="sng" algn="ctr">
                      <a:solidFill>
                        <a:schemeClr val="tx1"/>
                      </a:solidFill>
                      <a:prstDash val="sysDot"/>
                      <a:round/>
                      <a:headEnd type="none" w="med" len="med"/>
                      <a:tailEnd type="none" w="med" len="med"/>
                    </a:lnL>
                    <a:lnR w="12700" cap="flat" cmpd="sng" algn="ctr">
                      <a:noFill/>
                      <a:prstDash val="solid"/>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solidFill>
                      <a:srgbClr val="007F76">
                        <a:alpha val="10000"/>
                      </a:srgbClr>
                    </a:solidFill>
                  </a:tcPr>
                </a:tc>
                <a:extLst>
                  <a:ext uri="{0D108BD9-81ED-4DB2-BD59-A6C34878D82A}">
                    <a16:rowId xmlns:a16="http://schemas.microsoft.com/office/drawing/2014/main" val="4077338817"/>
                  </a:ext>
                </a:extLst>
              </a:tr>
              <a:tr h="148474">
                <a:tc>
                  <a:txBody>
                    <a:bodyPr/>
                    <a:lstStyle/>
                    <a:p>
                      <a:pPr marL="72000" algn="l" fontAlgn="b"/>
                      <a:r>
                        <a:rPr lang="ru-RU" sz="800" b="0" i="0" u="none" strike="noStrike" cap="none" dirty="0">
                          <a:solidFill>
                            <a:srgbClr val="000000"/>
                          </a:solidFill>
                          <a:effectLst/>
                          <a:latin typeface="Arial Narrow" panose="020B0606020202030204" pitchFamily="34" charset="0"/>
                          <a:ea typeface="+mn-ea"/>
                          <a:cs typeface="+mn-cs"/>
                          <a:sym typeface="Arial"/>
                        </a:rPr>
                        <a:t>ТЕХНИК МАМАНДАР ЖӘНЕ БАСҚА ДА КӘСІБИ КӨМЕКШІ ПЕРСОНАЛ</a:t>
                      </a:r>
                    </a:p>
                  </a:txBody>
                  <a:tcPr marL="9525" marR="9525" marT="0" marB="0" anchor="ctr">
                    <a:lnL w="76200" cap="flat" cmpd="sng" algn="ctr">
                      <a:noFill/>
                      <a:prstDash val="solid"/>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noFill/>
                  </a:tcPr>
                </a:tc>
                <a:tc>
                  <a:txBody>
                    <a:bodyPr/>
                    <a:lstStyle/>
                    <a:p>
                      <a:pPr algn="ctr" fontAlgn="ctr"/>
                      <a:r>
                        <a:rPr lang="ru-RU" sz="800" b="0" i="0" u="none" strike="noStrike">
                          <a:solidFill>
                            <a:srgbClr val="000000"/>
                          </a:solidFill>
                          <a:effectLst/>
                          <a:latin typeface="Arial Narrow" panose="020B0606020202030204" pitchFamily="34" charset="0"/>
                        </a:rPr>
                        <a:t>574</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ru-RU" sz="800" b="0" i="0" u="none" strike="noStrike">
                          <a:solidFill>
                            <a:srgbClr val="000000"/>
                          </a:solidFill>
                          <a:effectLst/>
                          <a:latin typeface="Arial Narrow" panose="020B0606020202030204" pitchFamily="34" charset="0"/>
                        </a:rPr>
                        <a:t>466</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ru-RU" sz="800" b="0" i="0" u="none" strike="noStrike">
                          <a:solidFill>
                            <a:srgbClr val="000000"/>
                          </a:solidFill>
                          <a:effectLst/>
                          <a:latin typeface="Arial Narrow" panose="020B0606020202030204" pitchFamily="34" charset="0"/>
                        </a:rPr>
                        <a:t>445</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ru-RU" sz="800" b="0" i="0" u="none" strike="noStrike">
                          <a:solidFill>
                            <a:srgbClr val="000000"/>
                          </a:solidFill>
                          <a:effectLst/>
                          <a:latin typeface="Arial Narrow" panose="020B0606020202030204" pitchFamily="34" charset="0"/>
                        </a:rPr>
                        <a:t>605</a:t>
                      </a:r>
                    </a:p>
                  </a:txBody>
                  <a:tcPr marL="9525" marR="9525" marT="9525" marB="0" anchor="ctr">
                    <a:lnL w="6350" cap="flat" cmpd="sng" algn="ctr">
                      <a:solidFill>
                        <a:schemeClr val="tx1"/>
                      </a:solidFill>
                      <a:prstDash val="sysDot"/>
                      <a:round/>
                      <a:headEnd type="none" w="med" len="med"/>
                      <a:tailEnd type="none" w="med" len="med"/>
                    </a:lnL>
                    <a:lnR w="12700" cap="flat" cmpd="sng" algn="ctr">
                      <a:noFill/>
                      <a:prstDash val="solid"/>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500228116"/>
                  </a:ext>
                </a:extLst>
              </a:tr>
              <a:tr h="148474">
                <a:tc>
                  <a:txBody>
                    <a:bodyPr/>
                    <a:lstStyle/>
                    <a:p>
                      <a:pPr marL="72000" algn="l" fontAlgn="b"/>
                      <a:r>
                        <a:rPr lang="ru-RU" sz="800" b="0" i="0" u="none" strike="noStrike" cap="none" dirty="0">
                          <a:solidFill>
                            <a:srgbClr val="000000"/>
                          </a:solidFill>
                          <a:effectLst/>
                          <a:latin typeface="Arial Narrow" panose="020B0606020202030204" pitchFamily="34" charset="0"/>
                          <a:ea typeface="+mn-ea"/>
                          <a:cs typeface="+mn-cs"/>
                          <a:sym typeface="Arial"/>
                        </a:rPr>
                        <a:t>ӘКІМШІЛЕНДІРУ САЛАСЫНДАҒЫ ҚЫЗМЕТШІЛЕР</a:t>
                      </a:r>
                    </a:p>
                  </a:txBody>
                  <a:tcPr marL="9525" marR="9525" marT="0" marB="0" anchor="ctr">
                    <a:lnL w="76200" cap="flat" cmpd="sng" algn="ctr">
                      <a:noFill/>
                      <a:prstDash val="solid"/>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solidFill>
                      <a:srgbClr val="007F76">
                        <a:alpha val="10000"/>
                      </a:srgbClr>
                    </a:solidFill>
                  </a:tcPr>
                </a:tc>
                <a:tc>
                  <a:txBody>
                    <a:bodyPr/>
                    <a:lstStyle/>
                    <a:p>
                      <a:pPr algn="ctr" fontAlgn="ctr"/>
                      <a:r>
                        <a:rPr lang="ru-RU" sz="800" b="0" i="0" u="none" strike="noStrike">
                          <a:solidFill>
                            <a:srgbClr val="000000"/>
                          </a:solidFill>
                          <a:effectLst/>
                          <a:latin typeface="Arial Narrow" panose="020B0606020202030204" pitchFamily="34" charset="0"/>
                        </a:rPr>
                        <a:t>172</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132</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solidFill>
                      <a:srgbClr val="007F76">
                        <a:alpha val="10000"/>
                      </a:srgbClr>
                    </a:solidFill>
                  </a:tcPr>
                </a:tc>
                <a:tc>
                  <a:txBody>
                    <a:bodyPr/>
                    <a:lstStyle/>
                    <a:p>
                      <a:pPr algn="ctr" fontAlgn="ctr"/>
                      <a:r>
                        <a:rPr lang="ru-RU" sz="800" b="0" i="0" u="none" strike="noStrike">
                          <a:solidFill>
                            <a:srgbClr val="000000"/>
                          </a:solidFill>
                          <a:effectLst/>
                          <a:latin typeface="Arial Narrow" panose="020B0606020202030204" pitchFamily="34" charset="0"/>
                        </a:rPr>
                        <a:t>89</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solidFill>
                      <a:srgbClr val="007F76">
                        <a:alpha val="10000"/>
                      </a:srgbClr>
                    </a:solidFill>
                  </a:tcPr>
                </a:tc>
                <a:tc>
                  <a:txBody>
                    <a:bodyPr/>
                    <a:lstStyle/>
                    <a:p>
                      <a:pPr algn="ctr" fontAlgn="ctr"/>
                      <a:r>
                        <a:rPr lang="ru-RU" sz="800" b="0" i="0" u="none" strike="noStrike">
                          <a:solidFill>
                            <a:srgbClr val="000000"/>
                          </a:solidFill>
                          <a:effectLst/>
                          <a:latin typeface="Arial Narrow" panose="020B0606020202030204" pitchFamily="34" charset="0"/>
                        </a:rPr>
                        <a:t>207</a:t>
                      </a:r>
                    </a:p>
                  </a:txBody>
                  <a:tcPr marL="9525" marR="9525" marT="9525" marB="0" anchor="ctr">
                    <a:lnL w="6350" cap="flat" cmpd="sng" algn="ctr">
                      <a:solidFill>
                        <a:schemeClr val="tx1"/>
                      </a:solidFill>
                      <a:prstDash val="sysDot"/>
                      <a:round/>
                      <a:headEnd type="none" w="med" len="med"/>
                      <a:tailEnd type="none" w="med" len="med"/>
                    </a:lnL>
                    <a:lnR w="12700" cap="flat" cmpd="sng" algn="ctr">
                      <a:noFill/>
                      <a:prstDash val="solid"/>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solidFill>
                      <a:srgbClr val="007F76">
                        <a:alpha val="10000"/>
                      </a:srgbClr>
                    </a:solidFill>
                  </a:tcPr>
                </a:tc>
                <a:extLst>
                  <a:ext uri="{0D108BD9-81ED-4DB2-BD59-A6C34878D82A}">
                    <a16:rowId xmlns:a16="http://schemas.microsoft.com/office/drawing/2014/main" val="1221627480"/>
                  </a:ext>
                </a:extLst>
              </a:tr>
              <a:tr h="148474">
                <a:tc>
                  <a:txBody>
                    <a:bodyPr/>
                    <a:lstStyle/>
                    <a:p>
                      <a:pPr marL="72000" algn="l" fontAlgn="b"/>
                      <a:r>
                        <a:rPr lang="ru-RU" sz="800" b="0" i="0" u="none" strike="noStrike" cap="none" dirty="0">
                          <a:solidFill>
                            <a:srgbClr val="000000"/>
                          </a:solidFill>
                          <a:effectLst/>
                          <a:latin typeface="Arial Narrow" panose="020B0606020202030204" pitchFamily="34" charset="0"/>
                          <a:ea typeface="+mn-ea"/>
                          <a:cs typeface="+mn-cs"/>
                          <a:sym typeface="Arial"/>
                        </a:rPr>
                        <a:t>ҚЫЗМЕТ КӨРСЕТУ ЖӘНЕ САУДА САЛАСЫНЫҢ ЖҰМЫСКЕРЛЕРІ</a:t>
                      </a:r>
                    </a:p>
                  </a:txBody>
                  <a:tcPr marL="9525" marR="9525" marT="0" marB="0" anchor="ctr">
                    <a:lnL w="76200" cap="flat" cmpd="sng" algn="ctr">
                      <a:noFill/>
                      <a:prstDash val="solid"/>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noFill/>
                  </a:tcPr>
                </a:tc>
                <a:tc>
                  <a:txBody>
                    <a:bodyPr/>
                    <a:lstStyle/>
                    <a:p>
                      <a:pPr algn="ctr" fontAlgn="ctr"/>
                      <a:r>
                        <a:rPr lang="ru-RU" sz="800" b="0" i="0" u="none" strike="noStrike">
                          <a:solidFill>
                            <a:srgbClr val="000000"/>
                          </a:solidFill>
                          <a:effectLst/>
                          <a:latin typeface="Arial Narrow" panose="020B0606020202030204" pitchFamily="34" charset="0"/>
                        </a:rPr>
                        <a:t>479</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ru-RU" sz="800" b="0" i="0" u="none" strike="noStrike">
                          <a:solidFill>
                            <a:srgbClr val="000000"/>
                          </a:solidFill>
                          <a:effectLst/>
                          <a:latin typeface="Arial Narrow" panose="020B0606020202030204" pitchFamily="34" charset="0"/>
                        </a:rPr>
                        <a:t>396</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ru-RU" sz="800" b="0" i="0" u="none" strike="noStrike">
                          <a:solidFill>
                            <a:srgbClr val="000000"/>
                          </a:solidFill>
                          <a:effectLst/>
                          <a:latin typeface="Arial Narrow" panose="020B0606020202030204" pitchFamily="34" charset="0"/>
                        </a:rPr>
                        <a:t>385</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ru-RU" sz="800" b="0" i="0" u="none" strike="noStrike">
                          <a:solidFill>
                            <a:srgbClr val="000000"/>
                          </a:solidFill>
                          <a:effectLst/>
                          <a:latin typeface="Arial Narrow" panose="020B0606020202030204" pitchFamily="34" charset="0"/>
                        </a:rPr>
                        <a:t>738</a:t>
                      </a:r>
                    </a:p>
                  </a:txBody>
                  <a:tcPr marL="9525" marR="9525" marT="9525" marB="0" anchor="ctr">
                    <a:lnL w="6350" cap="flat" cmpd="sng" algn="ctr">
                      <a:solidFill>
                        <a:schemeClr val="tx1"/>
                      </a:solidFill>
                      <a:prstDash val="sysDot"/>
                      <a:round/>
                      <a:headEnd type="none" w="med" len="med"/>
                      <a:tailEnd type="none" w="med" len="med"/>
                    </a:lnL>
                    <a:lnR w="12700" cap="flat" cmpd="sng" algn="ctr">
                      <a:noFill/>
                      <a:prstDash val="solid"/>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182707914"/>
                  </a:ext>
                </a:extLst>
              </a:tr>
              <a:tr h="148474">
                <a:tc>
                  <a:txBody>
                    <a:bodyPr/>
                    <a:lstStyle/>
                    <a:p>
                      <a:pPr marL="72000" algn="l" fontAlgn="b"/>
                      <a:r>
                        <a:rPr lang="ru-RU" sz="800" b="0" i="0" u="none" strike="noStrike" cap="none" dirty="0">
                          <a:solidFill>
                            <a:srgbClr val="000000"/>
                          </a:solidFill>
                          <a:effectLst/>
                          <a:latin typeface="Arial Narrow" panose="020B0606020202030204" pitchFamily="34" charset="0"/>
                          <a:ea typeface="+mn-ea"/>
                          <a:cs typeface="+mn-cs"/>
                          <a:sym typeface="Arial"/>
                        </a:rPr>
                        <a:t>ФЕРМЕР Ж/Е АУЫЛ/ОРМАН, БАЛЫҚ ШАРУА-ЫҢ Ж/Е БАЛЫҚ АУЛАУ ЖҰМЫС-РЫ</a:t>
                      </a:r>
                    </a:p>
                  </a:txBody>
                  <a:tcPr marL="9525" marR="9525" marT="0" marB="0" anchor="ctr">
                    <a:lnL w="76200" cap="flat" cmpd="sng" algn="ctr">
                      <a:noFill/>
                      <a:prstDash val="solid"/>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solidFill>
                      <a:srgbClr val="007F76">
                        <a:alpha val="10000"/>
                      </a:srgbClr>
                    </a:solidFill>
                  </a:tcPr>
                </a:tc>
                <a:tc>
                  <a:txBody>
                    <a:bodyPr/>
                    <a:lstStyle/>
                    <a:p>
                      <a:pPr algn="ctr" fontAlgn="ctr"/>
                      <a:r>
                        <a:rPr lang="ru-RU" sz="800" b="0" i="0" u="none" strike="noStrike">
                          <a:solidFill>
                            <a:srgbClr val="000000"/>
                          </a:solidFill>
                          <a:effectLst/>
                          <a:latin typeface="Arial Narrow" panose="020B0606020202030204" pitchFamily="34" charset="0"/>
                        </a:rPr>
                        <a:t>86</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266</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solidFill>
                      <a:srgbClr val="007F76">
                        <a:alpha val="10000"/>
                      </a:srgbClr>
                    </a:solidFill>
                  </a:tcPr>
                </a:tc>
                <a:tc>
                  <a:txBody>
                    <a:bodyPr/>
                    <a:lstStyle/>
                    <a:p>
                      <a:pPr algn="ctr" fontAlgn="ctr"/>
                      <a:r>
                        <a:rPr lang="ru-RU" sz="800" b="0" i="0" u="none" strike="noStrike">
                          <a:solidFill>
                            <a:srgbClr val="000000"/>
                          </a:solidFill>
                          <a:effectLst/>
                          <a:latin typeface="Arial Narrow" panose="020B0606020202030204" pitchFamily="34" charset="0"/>
                        </a:rPr>
                        <a:t>420</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solidFill>
                      <a:srgbClr val="007F76">
                        <a:alpha val="10000"/>
                      </a:srgbClr>
                    </a:solidFill>
                  </a:tcPr>
                </a:tc>
                <a:tc>
                  <a:txBody>
                    <a:bodyPr/>
                    <a:lstStyle/>
                    <a:p>
                      <a:pPr algn="ctr" fontAlgn="ctr"/>
                      <a:r>
                        <a:rPr lang="ru-RU" sz="800" b="0" i="0" u="none" strike="noStrike">
                          <a:solidFill>
                            <a:srgbClr val="000000"/>
                          </a:solidFill>
                          <a:effectLst/>
                          <a:latin typeface="Arial Narrow" panose="020B0606020202030204" pitchFamily="34" charset="0"/>
                        </a:rPr>
                        <a:t>347</a:t>
                      </a:r>
                    </a:p>
                  </a:txBody>
                  <a:tcPr marL="9525" marR="9525" marT="9525" marB="0" anchor="ctr">
                    <a:lnL w="6350" cap="flat" cmpd="sng" algn="ctr">
                      <a:solidFill>
                        <a:schemeClr val="tx1"/>
                      </a:solidFill>
                      <a:prstDash val="sysDot"/>
                      <a:round/>
                      <a:headEnd type="none" w="med" len="med"/>
                      <a:tailEnd type="none" w="med" len="med"/>
                    </a:lnL>
                    <a:lnR w="12700" cap="flat" cmpd="sng" algn="ctr">
                      <a:noFill/>
                      <a:prstDash val="solid"/>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solidFill>
                      <a:srgbClr val="007F76">
                        <a:alpha val="10000"/>
                      </a:srgbClr>
                    </a:solidFill>
                  </a:tcPr>
                </a:tc>
                <a:extLst>
                  <a:ext uri="{0D108BD9-81ED-4DB2-BD59-A6C34878D82A}">
                    <a16:rowId xmlns:a16="http://schemas.microsoft.com/office/drawing/2014/main" val="3434696259"/>
                  </a:ext>
                </a:extLst>
              </a:tr>
              <a:tr h="148474">
                <a:tc>
                  <a:txBody>
                    <a:bodyPr/>
                    <a:lstStyle/>
                    <a:p>
                      <a:pPr marL="72000" algn="l" fontAlgn="b"/>
                      <a:r>
                        <a:rPr lang="ru-RU" sz="800" b="0" i="0" u="none" strike="noStrike" cap="none" dirty="0">
                          <a:solidFill>
                            <a:srgbClr val="000000"/>
                          </a:solidFill>
                          <a:effectLst/>
                          <a:latin typeface="Arial Narrow" panose="020B0606020202030204" pitchFamily="34" charset="0"/>
                          <a:ea typeface="+mn-ea"/>
                          <a:cs typeface="+mn-cs"/>
                          <a:sym typeface="Arial"/>
                        </a:rPr>
                        <a:t>ӨНЕРКӘСІП, ҚҰРЫЛЫС, КӨЛІК Ж/Е БАСҚА ТЕКТЕС ЖҰМЫСШЫЛАРЫ</a:t>
                      </a:r>
                    </a:p>
                  </a:txBody>
                  <a:tcPr marL="9525" marR="9525" marT="0" marB="0" anchor="ctr">
                    <a:lnL w="76200" cap="flat" cmpd="sng" algn="ctr">
                      <a:noFill/>
                      <a:prstDash val="solid"/>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noFill/>
                  </a:tcPr>
                </a:tc>
                <a:tc>
                  <a:txBody>
                    <a:bodyPr/>
                    <a:lstStyle/>
                    <a:p>
                      <a:pPr algn="ctr" fontAlgn="ctr"/>
                      <a:r>
                        <a:rPr lang="ru-RU" sz="800" b="0" i="0" u="none" strike="noStrike">
                          <a:solidFill>
                            <a:srgbClr val="000000"/>
                          </a:solidFill>
                          <a:effectLst/>
                          <a:latin typeface="Arial Narrow" panose="020B0606020202030204" pitchFamily="34" charset="0"/>
                        </a:rPr>
                        <a:t>619</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ru-RU" sz="800" b="0" i="0" u="none" strike="noStrike">
                          <a:solidFill>
                            <a:srgbClr val="000000"/>
                          </a:solidFill>
                          <a:effectLst/>
                          <a:latin typeface="Arial Narrow" panose="020B0606020202030204" pitchFamily="34" charset="0"/>
                        </a:rPr>
                        <a:t>466</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ru-RU" sz="800" b="0" i="0" u="none" strike="noStrike">
                          <a:solidFill>
                            <a:srgbClr val="000000"/>
                          </a:solidFill>
                          <a:effectLst/>
                          <a:latin typeface="Arial Narrow" panose="020B0606020202030204" pitchFamily="34" charset="0"/>
                        </a:rPr>
                        <a:t>673</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ru-RU" sz="800" b="0" i="0" u="none" strike="noStrike">
                          <a:solidFill>
                            <a:srgbClr val="000000"/>
                          </a:solidFill>
                          <a:effectLst/>
                          <a:latin typeface="Arial Narrow" panose="020B0606020202030204" pitchFamily="34" charset="0"/>
                        </a:rPr>
                        <a:t>883</a:t>
                      </a:r>
                    </a:p>
                  </a:txBody>
                  <a:tcPr marL="9525" marR="9525" marT="9525" marB="0" anchor="ctr">
                    <a:lnL w="6350" cap="flat" cmpd="sng" algn="ctr">
                      <a:solidFill>
                        <a:schemeClr val="tx1"/>
                      </a:solidFill>
                      <a:prstDash val="sysDot"/>
                      <a:round/>
                      <a:headEnd type="none" w="med" len="med"/>
                      <a:tailEnd type="none" w="med" len="med"/>
                    </a:lnL>
                    <a:lnR w="12700" cap="flat" cmpd="sng" algn="ctr">
                      <a:noFill/>
                      <a:prstDash val="solid"/>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033135677"/>
                  </a:ext>
                </a:extLst>
              </a:tr>
              <a:tr h="148474">
                <a:tc>
                  <a:txBody>
                    <a:bodyPr/>
                    <a:lstStyle/>
                    <a:p>
                      <a:pPr marL="72000" algn="l" fontAlgn="b"/>
                      <a:r>
                        <a:rPr lang="ru-RU" sz="800" b="0" i="0" u="none" strike="noStrike" cap="none" dirty="0">
                          <a:solidFill>
                            <a:srgbClr val="000000"/>
                          </a:solidFill>
                          <a:effectLst/>
                          <a:latin typeface="Arial Narrow" panose="020B0606020202030204" pitchFamily="34" charset="0"/>
                          <a:ea typeface="+mn-ea"/>
                          <a:cs typeface="+mn-cs"/>
                          <a:sym typeface="Arial"/>
                        </a:rPr>
                        <a:t>ӨНДІРІСТІК ЖАБДЫҚ ОПЕРАТОРЛАРЫ, ҚҰРАСТЫРУШЫЛАРЫ Ж/Е ЖҮРГІЗУШІЛЕРІ</a:t>
                      </a:r>
                    </a:p>
                  </a:txBody>
                  <a:tcPr marL="9525" marR="9525" marT="0" marB="0" anchor="ctr">
                    <a:lnL w="76200" cap="flat" cmpd="sng" algn="ctr">
                      <a:noFill/>
                      <a:prstDash val="solid"/>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solidFill>
                      <a:srgbClr val="007F76">
                        <a:alpha val="10000"/>
                      </a:srgbClr>
                    </a:solidFill>
                  </a:tcPr>
                </a:tc>
                <a:tc>
                  <a:txBody>
                    <a:bodyPr/>
                    <a:lstStyle/>
                    <a:p>
                      <a:pPr algn="ctr" fontAlgn="ctr"/>
                      <a:r>
                        <a:rPr lang="ru-RU" sz="800" b="0" i="0" u="none" strike="noStrike">
                          <a:solidFill>
                            <a:srgbClr val="000000"/>
                          </a:solidFill>
                          <a:effectLst/>
                          <a:latin typeface="Arial Narrow" panose="020B0606020202030204" pitchFamily="34" charset="0"/>
                        </a:rPr>
                        <a:t>399</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541</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solidFill>
                      <a:srgbClr val="007F76">
                        <a:alpha val="10000"/>
                      </a:srgbClr>
                    </a:solidFill>
                  </a:tcPr>
                </a:tc>
                <a:tc>
                  <a:txBody>
                    <a:bodyPr/>
                    <a:lstStyle/>
                    <a:p>
                      <a:pPr algn="ctr" fontAlgn="ctr"/>
                      <a:r>
                        <a:rPr lang="ru-RU" sz="800" b="0" i="0" u="none" strike="noStrike">
                          <a:solidFill>
                            <a:srgbClr val="000000"/>
                          </a:solidFill>
                          <a:effectLst/>
                          <a:latin typeface="Arial Narrow" panose="020B0606020202030204" pitchFamily="34" charset="0"/>
                        </a:rPr>
                        <a:t>769</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solidFill>
                      <a:srgbClr val="007F76">
                        <a:alpha val="10000"/>
                      </a:srgbClr>
                    </a:solidFill>
                  </a:tcPr>
                </a:tc>
                <a:tc>
                  <a:txBody>
                    <a:bodyPr/>
                    <a:lstStyle/>
                    <a:p>
                      <a:pPr algn="ctr" fontAlgn="ctr"/>
                      <a:r>
                        <a:rPr lang="ru-RU" sz="800" b="0" i="0" u="none" strike="noStrike">
                          <a:solidFill>
                            <a:srgbClr val="000000"/>
                          </a:solidFill>
                          <a:effectLst/>
                          <a:latin typeface="Arial Narrow" panose="020B0606020202030204" pitchFamily="34" charset="0"/>
                        </a:rPr>
                        <a:t>760</a:t>
                      </a:r>
                    </a:p>
                  </a:txBody>
                  <a:tcPr marL="9525" marR="9525" marT="9525" marB="0" anchor="ctr">
                    <a:lnL w="6350" cap="flat" cmpd="sng" algn="ctr">
                      <a:solidFill>
                        <a:schemeClr val="tx1"/>
                      </a:solidFill>
                      <a:prstDash val="sysDot"/>
                      <a:round/>
                      <a:headEnd type="none" w="med" len="med"/>
                      <a:tailEnd type="none" w="med" len="med"/>
                    </a:lnL>
                    <a:lnR w="12700" cap="flat" cmpd="sng" algn="ctr">
                      <a:noFill/>
                      <a:prstDash val="solid"/>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solidFill>
                      <a:srgbClr val="007F76">
                        <a:alpha val="10000"/>
                      </a:srgbClr>
                    </a:solidFill>
                  </a:tcPr>
                </a:tc>
                <a:extLst>
                  <a:ext uri="{0D108BD9-81ED-4DB2-BD59-A6C34878D82A}">
                    <a16:rowId xmlns:a16="http://schemas.microsoft.com/office/drawing/2014/main" val="3877348172"/>
                  </a:ext>
                </a:extLst>
              </a:tr>
              <a:tr h="148474">
                <a:tc>
                  <a:txBody>
                    <a:bodyPr/>
                    <a:lstStyle/>
                    <a:p>
                      <a:pPr marL="72000" algn="l" fontAlgn="b"/>
                      <a:r>
                        <a:rPr lang="ru-RU" sz="800" b="0" i="0" u="none" strike="noStrike" cap="none" dirty="0">
                          <a:solidFill>
                            <a:srgbClr val="000000"/>
                          </a:solidFill>
                          <a:effectLst/>
                          <a:latin typeface="Arial Narrow" panose="020B0606020202030204" pitchFamily="34" charset="0"/>
                          <a:ea typeface="+mn-ea"/>
                          <a:cs typeface="+mn-cs"/>
                          <a:sym typeface="Arial"/>
                        </a:rPr>
                        <a:t>БІЛІКТІЛІГІ ЖОҚ ЖҰМЫСШЫЛАР</a:t>
                      </a:r>
                    </a:p>
                  </a:txBody>
                  <a:tcPr marL="9525" marR="9525" marT="0" marB="0" anchor="ctr">
                    <a:lnL w="76200" cap="flat" cmpd="sng" algn="ctr">
                      <a:noFill/>
                      <a:prstDash val="solid"/>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noFill/>
                  </a:tcPr>
                </a:tc>
                <a:tc>
                  <a:txBody>
                    <a:bodyPr/>
                    <a:lstStyle/>
                    <a:p>
                      <a:pPr algn="ctr" fontAlgn="ctr"/>
                      <a:r>
                        <a:rPr lang="ru-RU" sz="800" b="0" i="0" u="none" strike="noStrike" dirty="0">
                          <a:solidFill>
                            <a:srgbClr val="000000"/>
                          </a:solidFill>
                          <a:effectLst/>
                          <a:latin typeface="Arial Narrow" panose="020B0606020202030204" pitchFamily="34" charset="0"/>
                        </a:rPr>
                        <a:t>2 469</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ru-RU" sz="800" b="0" i="0" u="none" strike="noStrike">
                          <a:solidFill>
                            <a:srgbClr val="000000"/>
                          </a:solidFill>
                          <a:effectLst/>
                          <a:latin typeface="Arial Narrow" panose="020B0606020202030204" pitchFamily="34" charset="0"/>
                        </a:rPr>
                        <a:t>1 771</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ru-RU" sz="800" b="0" i="0" u="none" strike="noStrike">
                          <a:solidFill>
                            <a:srgbClr val="000000"/>
                          </a:solidFill>
                          <a:effectLst/>
                          <a:latin typeface="Arial Narrow" panose="020B0606020202030204" pitchFamily="34" charset="0"/>
                        </a:rPr>
                        <a:t>3 005</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ru-RU" sz="800" b="0" i="0" u="none" strike="noStrike" dirty="0">
                          <a:solidFill>
                            <a:srgbClr val="000000"/>
                          </a:solidFill>
                          <a:effectLst/>
                          <a:latin typeface="Arial Narrow" panose="020B0606020202030204" pitchFamily="34" charset="0"/>
                        </a:rPr>
                        <a:t>4 018</a:t>
                      </a:r>
                    </a:p>
                  </a:txBody>
                  <a:tcPr marL="9525" marR="9525" marT="9525" marB="0" anchor="ctr">
                    <a:lnL w="6350" cap="flat" cmpd="sng" algn="ctr">
                      <a:solidFill>
                        <a:schemeClr val="tx1"/>
                      </a:solidFill>
                      <a:prstDash val="sysDot"/>
                      <a:round/>
                      <a:headEnd type="none" w="med" len="med"/>
                      <a:tailEnd type="none" w="med" len="med"/>
                    </a:lnL>
                    <a:lnR w="12700" cap="flat" cmpd="sng" algn="ctr">
                      <a:noFill/>
                      <a:prstDash val="solid"/>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605250712"/>
                  </a:ext>
                </a:extLst>
              </a:tr>
            </a:tbl>
          </a:graphicData>
        </a:graphic>
      </p:graphicFrame>
      <p:graphicFrame>
        <p:nvGraphicFramePr>
          <p:cNvPr id="25" name="Таблица 24">
            <a:extLst>
              <a:ext uri="{FF2B5EF4-FFF2-40B4-BE49-F238E27FC236}">
                <a16:creationId xmlns:a16="http://schemas.microsoft.com/office/drawing/2014/main" id="{B0A9FCBA-67D5-3916-3267-226B7595262D}"/>
              </a:ext>
            </a:extLst>
          </p:cNvPr>
          <p:cNvGraphicFramePr>
            <a:graphicFrameLocks noGrp="1"/>
          </p:cNvGraphicFramePr>
          <p:nvPr>
            <p:extLst>
              <p:ext uri="{D42A27DB-BD31-4B8C-83A1-F6EECF244321}">
                <p14:modId xmlns:p14="http://schemas.microsoft.com/office/powerpoint/2010/main" val="1744454797"/>
              </p:ext>
            </p:extLst>
          </p:nvPr>
        </p:nvGraphicFramePr>
        <p:xfrm>
          <a:off x="6768750" y="3025492"/>
          <a:ext cx="5328000" cy="1670332"/>
        </p:xfrm>
        <a:graphic>
          <a:graphicData uri="http://schemas.openxmlformats.org/drawingml/2006/table">
            <a:tbl>
              <a:tblPr firstRow="1" bandRow="1">
                <a:tableStyleId>{5C22544A-7EE6-4342-B048-85BDC9FD1C3A}</a:tableStyleId>
              </a:tblPr>
              <a:tblGrid>
                <a:gridCol w="3600000">
                  <a:extLst>
                    <a:ext uri="{9D8B030D-6E8A-4147-A177-3AD203B41FA5}">
                      <a16:colId xmlns:a16="http://schemas.microsoft.com/office/drawing/2014/main" val="1113104833"/>
                    </a:ext>
                  </a:extLst>
                </a:gridCol>
                <a:gridCol w="432000">
                  <a:extLst>
                    <a:ext uri="{9D8B030D-6E8A-4147-A177-3AD203B41FA5}">
                      <a16:colId xmlns:a16="http://schemas.microsoft.com/office/drawing/2014/main" val="132264586"/>
                    </a:ext>
                  </a:extLst>
                </a:gridCol>
                <a:gridCol w="432000">
                  <a:extLst>
                    <a:ext uri="{9D8B030D-6E8A-4147-A177-3AD203B41FA5}">
                      <a16:colId xmlns:a16="http://schemas.microsoft.com/office/drawing/2014/main" val="2572766800"/>
                    </a:ext>
                  </a:extLst>
                </a:gridCol>
                <a:gridCol w="432000">
                  <a:extLst>
                    <a:ext uri="{9D8B030D-6E8A-4147-A177-3AD203B41FA5}">
                      <a16:colId xmlns:a16="http://schemas.microsoft.com/office/drawing/2014/main" val="2849574652"/>
                    </a:ext>
                  </a:extLst>
                </a:gridCol>
                <a:gridCol w="432000">
                  <a:extLst>
                    <a:ext uri="{9D8B030D-6E8A-4147-A177-3AD203B41FA5}">
                      <a16:colId xmlns:a16="http://schemas.microsoft.com/office/drawing/2014/main" val="478621999"/>
                    </a:ext>
                  </a:extLst>
                </a:gridCol>
              </a:tblGrid>
              <a:tr h="167033">
                <a:tc>
                  <a:txBody>
                    <a:bodyPr/>
                    <a:lstStyle/>
                    <a:p>
                      <a:pPr marL="0" marR="0" lvl="0" indent="0" algn="l" defTabSz="685800" rtl="0" eaLnBrk="1" fontAlgn="auto" latinLnBrk="0" hangingPunct="1">
                        <a:lnSpc>
                          <a:spcPct val="107000"/>
                        </a:lnSpc>
                        <a:spcBef>
                          <a:spcPts val="0"/>
                        </a:spcBef>
                        <a:spcAft>
                          <a:spcPts val="0"/>
                        </a:spcAft>
                        <a:buClrTx/>
                        <a:buSzTx/>
                        <a:buFontTx/>
                        <a:buNone/>
                        <a:tabLst/>
                        <a:defRPr/>
                      </a:pPr>
                      <a:r>
                        <a:rPr lang="ru-RU" sz="1050" b="1" i="0" u="none" strike="noStrike" cap="none" noProof="0" dirty="0">
                          <a:solidFill>
                            <a:srgbClr val="000000"/>
                          </a:solidFill>
                          <a:effectLst/>
                          <a:latin typeface="Arial Narrow" panose="020B0606020202030204" pitchFamily="34" charset="0"/>
                          <a:ea typeface="+mn-ea"/>
                          <a:cs typeface="+mn-cs"/>
                          <a:sym typeface="Arial"/>
                        </a:rPr>
                        <a:t>ОПТИМИСТІК СЦЕНАРИЙ</a:t>
                      </a:r>
                    </a:p>
                  </a:txBody>
                  <a:tcPr marT="0" marB="0" anchor="ctr">
                    <a:lnL w="76200" cap="flat" cmpd="sng" algn="ctr">
                      <a:noFill/>
                      <a:prstDash val="solid"/>
                      <a:round/>
                      <a:headEnd type="none" w="med" len="med"/>
                      <a:tailEnd type="none" w="med" len="med"/>
                    </a:lnL>
                    <a:lnR w="6350" cap="flat" cmpd="sng" algn="ctr">
                      <a:solidFill>
                        <a:schemeClr val="tx1"/>
                      </a:solidFill>
                      <a:prstDash val="sysDot"/>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accent3">
                        <a:lumMod val="50000"/>
                        <a:alpha val="20000"/>
                      </a:schemeClr>
                    </a:solidFill>
                  </a:tcPr>
                </a:tc>
                <a:tc>
                  <a:txBody>
                    <a:bodyPr/>
                    <a:lstStyle/>
                    <a:p>
                      <a:pPr algn="ctr" fontAlgn="ctr"/>
                      <a:r>
                        <a:rPr lang="en-US" sz="900" b="0" i="0" u="none" strike="noStrike" cap="none" dirty="0">
                          <a:solidFill>
                            <a:srgbClr val="000000"/>
                          </a:solidFill>
                          <a:effectLst/>
                          <a:latin typeface="Arial Narrow" panose="020B0606020202030204" pitchFamily="34" charset="0"/>
                          <a:ea typeface="+mn-ea"/>
                          <a:cs typeface="+mn-cs"/>
                          <a:sym typeface="Arial"/>
                        </a:rPr>
                        <a:t>Q1</a:t>
                      </a:r>
                      <a:endParaRPr lang="ru-KZ" sz="900" b="0" i="0" u="none" strike="noStrike" cap="none" dirty="0">
                        <a:solidFill>
                          <a:srgbClr val="000000"/>
                        </a:solidFill>
                        <a:effectLst/>
                        <a:latin typeface="Arial Narrow" panose="020B0606020202030204" pitchFamily="34" charset="0"/>
                        <a:ea typeface="+mn-ea"/>
                        <a:cs typeface="+mn-cs"/>
                        <a:sym typeface="Arial"/>
                      </a:endParaRPr>
                    </a:p>
                  </a:txBody>
                  <a:tcPr marL="9525" marR="9525" marT="0"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50000"/>
                        <a:alpha val="20000"/>
                      </a:schemeClr>
                    </a:solidFill>
                  </a:tcPr>
                </a:tc>
                <a:tc>
                  <a:txBody>
                    <a:bodyPr/>
                    <a:lstStyle/>
                    <a:p>
                      <a:pPr algn="ctr" fontAlgn="ctr"/>
                      <a:r>
                        <a:rPr lang="en-US" sz="900" b="0" i="0" u="none" strike="noStrike" cap="none" dirty="0">
                          <a:solidFill>
                            <a:srgbClr val="000000"/>
                          </a:solidFill>
                          <a:effectLst/>
                          <a:latin typeface="Arial Narrow" panose="020B0606020202030204" pitchFamily="34" charset="0"/>
                          <a:ea typeface="+mn-ea"/>
                          <a:cs typeface="+mn-cs"/>
                          <a:sym typeface="Arial"/>
                        </a:rPr>
                        <a:t>Q2</a:t>
                      </a:r>
                      <a:endParaRPr lang="ru-KZ" sz="900" b="0" i="0" u="none" strike="noStrike" cap="none" dirty="0">
                        <a:solidFill>
                          <a:srgbClr val="000000"/>
                        </a:solidFill>
                        <a:effectLst/>
                        <a:latin typeface="Arial Narrow" panose="020B0606020202030204" pitchFamily="34" charset="0"/>
                        <a:ea typeface="+mn-ea"/>
                        <a:cs typeface="+mn-cs"/>
                        <a:sym typeface="Arial"/>
                      </a:endParaRPr>
                    </a:p>
                  </a:txBody>
                  <a:tcPr marL="9525" marR="9525" marT="0"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3">
                        <a:lumMod val="50000"/>
                        <a:alpha val="20000"/>
                      </a:schemeClr>
                    </a:solidFill>
                  </a:tcPr>
                </a:tc>
                <a:tc>
                  <a:txBody>
                    <a:bodyPr/>
                    <a:lstStyle/>
                    <a:p>
                      <a:pPr algn="ctr" fontAlgn="ctr"/>
                      <a:r>
                        <a:rPr lang="en-US" sz="900" b="0" i="0" u="none" strike="noStrike" cap="none" dirty="0">
                          <a:solidFill>
                            <a:srgbClr val="000000"/>
                          </a:solidFill>
                          <a:effectLst/>
                          <a:latin typeface="Arial Narrow" panose="020B0606020202030204" pitchFamily="34" charset="0"/>
                          <a:ea typeface="+mn-ea"/>
                          <a:cs typeface="+mn-cs"/>
                          <a:sym typeface="Arial"/>
                        </a:rPr>
                        <a:t>Q3</a:t>
                      </a:r>
                      <a:endParaRPr lang="ru-KZ" sz="900" b="0" i="0" u="none" strike="noStrike" cap="none" dirty="0">
                        <a:solidFill>
                          <a:srgbClr val="000000"/>
                        </a:solidFill>
                        <a:effectLst/>
                        <a:latin typeface="Arial Narrow" panose="020B0606020202030204" pitchFamily="34" charset="0"/>
                        <a:ea typeface="+mn-ea"/>
                        <a:cs typeface="+mn-cs"/>
                        <a:sym typeface="Arial"/>
                      </a:endParaRPr>
                    </a:p>
                  </a:txBody>
                  <a:tcPr marL="9525" marR="9525" marT="0"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3">
                        <a:lumMod val="50000"/>
                        <a:alpha val="20000"/>
                      </a:schemeClr>
                    </a:solidFill>
                  </a:tcPr>
                </a:tc>
                <a:tc>
                  <a:txBody>
                    <a:bodyPr/>
                    <a:lstStyle/>
                    <a:p>
                      <a:pPr algn="ctr" fontAlgn="ctr"/>
                      <a:r>
                        <a:rPr lang="en-US" sz="900" b="0" i="0" u="none" strike="noStrike" cap="none" dirty="0">
                          <a:solidFill>
                            <a:srgbClr val="000000"/>
                          </a:solidFill>
                          <a:effectLst/>
                          <a:latin typeface="Arial Narrow" panose="020B0606020202030204" pitchFamily="34" charset="0"/>
                          <a:ea typeface="+mn-ea"/>
                          <a:cs typeface="+mn-cs"/>
                          <a:sym typeface="Arial"/>
                        </a:rPr>
                        <a:t>Q4</a:t>
                      </a:r>
                      <a:endParaRPr lang="ru-KZ" sz="900" b="0" i="0" u="none" strike="noStrike" cap="none" dirty="0">
                        <a:solidFill>
                          <a:srgbClr val="000000"/>
                        </a:solidFill>
                        <a:effectLst/>
                        <a:latin typeface="Arial Narrow" panose="020B0606020202030204" pitchFamily="34" charset="0"/>
                        <a:ea typeface="+mn-ea"/>
                        <a:cs typeface="+mn-cs"/>
                        <a:sym typeface="Arial"/>
                      </a:endParaRPr>
                    </a:p>
                  </a:txBody>
                  <a:tcPr marL="9525" marR="9525" marT="0" marB="0" anchor="ctr">
                    <a:lnL w="6350" cap="flat" cmpd="sng" algn="ctr">
                      <a:solidFill>
                        <a:schemeClr val="tx1"/>
                      </a:solidFill>
                      <a:prstDash val="sysDot"/>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3">
                        <a:lumMod val="50000"/>
                        <a:alpha val="20000"/>
                      </a:schemeClr>
                    </a:solidFill>
                  </a:tcPr>
                </a:tc>
                <a:extLst>
                  <a:ext uri="{0D108BD9-81ED-4DB2-BD59-A6C34878D82A}">
                    <a16:rowId xmlns:a16="http://schemas.microsoft.com/office/drawing/2014/main" val="877649079"/>
                  </a:ext>
                </a:extLst>
              </a:tr>
              <a:tr h="167033">
                <a:tc>
                  <a:txBody>
                    <a:bodyPr/>
                    <a:lstStyle/>
                    <a:p>
                      <a:pPr marL="0" marR="0" lvl="0" indent="0" algn="l" defTabSz="685800" rtl="0" eaLnBrk="1" fontAlgn="auto" latinLnBrk="0" hangingPunct="1">
                        <a:lnSpc>
                          <a:spcPct val="107000"/>
                        </a:lnSpc>
                        <a:spcBef>
                          <a:spcPts val="0"/>
                        </a:spcBef>
                        <a:spcAft>
                          <a:spcPts val="0"/>
                        </a:spcAft>
                        <a:buClrTx/>
                        <a:buSzTx/>
                        <a:buFontTx/>
                        <a:buNone/>
                        <a:tabLst/>
                        <a:defRPr/>
                      </a:pPr>
                      <a:r>
                        <a:rPr lang="ru-RU" sz="900" b="1" i="0" u="none" strike="noStrike" cap="none" noProof="0" dirty="0">
                          <a:solidFill>
                            <a:srgbClr val="000000"/>
                          </a:solidFill>
                          <a:effectLst/>
                          <a:latin typeface="Arial Narrow" panose="020B0606020202030204" pitchFamily="34" charset="0"/>
                          <a:ea typeface="+mn-ea"/>
                          <a:cs typeface="+mn-cs"/>
                          <a:sym typeface="Arial"/>
                        </a:rPr>
                        <a:t>БАРЛЫҒЫ</a:t>
                      </a:r>
                      <a:endParaRPr lang="ru-RU" sz="800" b="1" i="0" u="none" strike="noStrike" cap="none" noProof="0" dirty="0">
                        <a:solidFill>
                          <a:srgbClr val="000000"/>
                        </a:solidFill>
                        <a:effectLst/>
                        <a:latin typeface="Arial Narrow" panose="020B0606020202030204" pitchFamily="34" charset="0"/>
                        <a:ea typeface="+mn-ea"/>
                        <a:cs typeface="+mn-cs"/>
                        <a:sym typeface="Arial"/>
                      </a:endParaRPr>
                    </a:p>
                  </a:txBody>
                  <a:tcPr marT="0" marB="0" anchor="ctr">
                    <a:lnL w="76200" cap="flat" cmpd="sng" algn="ctr">
                      <a:noFill/>
                      <a:prstDash val="solid"/>
                      <a:round/>
                      <a:headEnd type="none" w="med" len="med"/>
                      <a:tailEnd type="none" w="med" len="med"/>
                    </a:lnL>
                    <a:lnR w="6350" cap="flat" cmpd="sng" algn="ctr">
                      <a:solidFill>
                        <a:schemeClr val="tx1"/>
                      </a:solidFill>
                      <a:prstDash val="sysDot"/>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accent3">
                        <a:lumMod val="50000"/>
                        <a:alpha val="20000"/>
                      </a:schemeClr>
                    </a:solidFill>
                  </a:tcPr>
                </a:tc>
                <a:tc>
                  <a:txBody>
                    <a:bodyPr/>
                    <a:lstStyle/>
                    <a:p>
                      <a:pPr algn="ctr" fontAlgn="ctr"/>
                      <a:r>
                        <a:rPr lang="ru-RU" sz="900" b="1" i="0" u="none" strike="noStrike" cap="none" dirty="0">
                          <a:solidFill>
                            <a:srgbClr val="000000"/>
                          </a:solidFill>
                          <a:effectLst/>
                          <a:latin typeface="Arial Narrow" panose="020B0606020202030204" pitchFamily="34" charset="0"/>
                          <a:ea typeface="+mn-ea"/>
                          <a:cs typeface="+mn-cs"/>
                          <a:sym typeface="Arial"/>
                        </a:rPr>
                        <a:t> 6 850</a:t>
                      </a:r>
                      <a:endParaRPr lang="ru-KZ" sz="900" b="1" i="0" u="none" strike="noStrike" cap="none" dirty="0">
                        <a:solidFill>
                          <a:srgbClr val="000000"/>
                        </a:solidFill>
                        <a:effectLst/>
                        <a:latin typeface="Arial Narrow" panose="020B0606020202030204" pitchFamily="34" charset="0"/>
                        <a:ea typeface="+mn-ea"/>
                        <a:cs typeface="+mn-cs"/>
                        <a:sym typeface="Arial"/>
                      </a:endParaRPr>
                    </a:p>
                  </a:txBody>
                  <a:tcPr marL="9525" marR="9525" marT="0"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50000"/>
                        <a:alpha val="20000"/>
                      </a:schemeClr>
                    </a:solidFill>
                  </a:tcPr>
                </a:tc>
                <a:tc>
                  <a:txBody>
                    <a:bodyPr/>
                    <a:lstStyle/>
                    <a:p>
                      <a:pPr algn="ctr" rtl="0" fontAlgn="ctr"/>
                      <a:r>
                        <a:rPr lang="ru-RU" sz="900" b="1" i="0" u="none" strike="noStrike" dirty="0">
                          <a:solidFill>
                            <a:srgbClr val="000000"/>
                          </a:solidFill>
                          <a:effectLst/>
                          <a:latin typeface="Arial Narrow" panose="020B0606020202030204" pitchFamily="34" charset="0"/>
                        </a:rPr>
                        <a:t>7 070</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3">
                        <a:lumMod val="50000"/>
                        <a:alpha val="20000"/>
                      </a:schemeClr>
                    </a:solidFill>
                  </a:tcPr>
                </a:tc>
                <a:tc>
                  <a:txBody>
                    <a:bodyPr/>
                    <a:lstStyle/>
                    <a:p>
                      <a:pPr algn="ctr" rtl="0" fontAlgn="ctr"/>
                      <a:r>
                        <a:rPr lang="ru-RU" sz="900" b="1" i="0" u="none" strike="noStrike" dirty="0">
                          <a:solidFill>
                            <a:srgbClr val="000000"/>
                          </a:solidFill>
                          <a:effectLst/>
                          <a:latin typeface="Arial Narrow" panose="020B0606020202030204" pitchFamily="34" charset="0"/>
                        </a:rPr>
                        <a:t>9 488</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3">
                        <a:lumMod val="50000"/>
                        <a:alpha val="20000"/>
                      </a:schemeClr>
                    </a:solidFill>
                  </a:tcPr>
                </a:tc>
                <a:tc>
                  <a:txBody>
                    <a:bodyPr/>
                    <a:lstStyle/>
                    <a:p>
                      <a:pPr algn="ctr" rtl="0" fontAlgn="ctr"/>
                      <a:r>
                        <a:rPr lang="ru-RU" sz="900" b="1" i="0" u="none" strike="noStrike" dirty="0">
                          <a:solidFill>
                            <a:srgbClr val="000000"/>
                          </a:solidFill>
                          <a:effectLst/>
                          <a:latin typeface="Arial Narrow" panose="020B0606020202030204" pitchFamily="34" charset="0"/>
                        </a:rPr>
                        <a:t>13 438</a:t>
                      </a:r>
                    </a:p>
                  </a:txBody>
                  <a:tcPr marL="9525" marR="9525" marT="9525" marB="0" anchor="ctr">
                    <a:lnL w="6350" cap="flat" cmpd="sng" algn="ctr">
                      <a:solidFill>
                        <a:schemeClr val="tx1"/>
                      </a:solidFill>
                      <a:prstDash val="sysDot"/>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3">
                        <a:lumMod val="50000"/>
                        <a:alpha val="20000"/>
                      </a:schemeClr>
                    </a:solidFill>
                  </a:tcPr>
                </a:tc>
                <a:extLst>
                  <a:ext uri="{0D108BD9-81ED-4DB2-BD59-A6C34878D82A}">
                    <a16:rowId xmlns:a16="http://schemas.microsoft.com/office/drawing/2014/main" val="1602871338"/>
                  </a:ext>
                </a:extLst>
              </a:tr>
              <a:tr h="148474">
                <a:tc>
                  <a:txBody>
                    <a:bodyPr/>
                    <a:lstStyle/>
                    <a:p>
                      <a:pPr marL="72000" algn="l" fontAlgn="b"/>
                      <a:r>
                        <a:rPr lang="ru-RU" sz="800" b="0" i="0" u="none" strike="noStrike" cap="none" dirty="0">
                          <a:solidFill>
                            <a:srgbClr val="000000"/>
                          </a:solidFill>
                          <a:effectLst/>
                          <a:latin typeface="Arial Narrow" panose="020B0606020202030204" pitchFamily="34" charset="0"/>
                          <a:ea typeface="+mn-ea"/>
                          <a:cs typeface="+mn-cs"/>
                          <a:sym typeface="Arial"/>
                        </a:rPr>
                        <a:t>БАСШЫЛАР ЖӘНЕ МЕМЛЕКЕТТІК ҚЫЗМЕТШІЛЕР</a:t>
                      </a:r>
                    </a:p>
                  </a:txBody>
                  <a:tcPr marL="9525" marR="9525" marT="0" marB="0" anchor="ctr">
                    <a:lnL w="76200" cap="flat" cmpd="sng" algn="ctr">
                      <a:noFill/>
                      <a:prstDash val="solid"/>
                      <a:round/>
                      <a:headEnd type="none" w="med" len="med"/>
                      <a:tailEnd type="none" w="med" len="med"/>
                    </a:lnL>
                    <a:lnR w="6350" cap="flat" cmpd="sng" algn="ctr">
                      <a:solidFill>
                        <a:schemeClr val="tx1"/>
                      </a:solidFill>
                      <a:prstDash val="sysDot"/>
                      <a:round/>
                      <a:headEnd type="none" w="med" len="med"/>
                      <a:tailEnd type="none" w="med" len="med"/>
                    </a:lnR>
                    <a:lnT w="12700" cap="flat" cmpd="sng" algn="ctr">
                      <a:solidFill>
                        <a:schemeClr val="tx1"/>
                      </a:solidFill>
                      <a:prstDash val="solid"/>
                      <a:round/>
                      <a:headEnd type="none" w="med" len="med"/>
                      <a:tailEnd type="none" w="med" len="med"/>
                    </a:lnT>
                    <a:lnB w="6350" cap="flat" cmpd="sng" algn="ctr">
                      <a:solidFill>
                        <a:schemeClr val="tx1"/>
                      </a:solidFill>
                      <a:prstDash val="sysDot"/>
                      <a:round/>
                      <a:headEnd type="none" w="med" len="med"/>
                      <a:tailEnd type="none" w="med" len="med"/>
                    </a:lnB>
                    <a:noFill/>
                  </a:tcPr>
                </a:tc>
                <a:tc>
                  <a:txBody>
                    <a:bodyPr/>
                    <a:lstStyle/>
                    <a:p>
                      <a:pPr algn="ctr" fontAlgn="ctr"/>
                      <a:r>
                        <a:rPr lang="ru-RU" sz="800" b="0" i="0" u="none" strike="noStrike">
                          <a:solidFill>
                            <a:srgbClr val="000000"/>
                          </a:solidFill>
                          <a:effectLst/>
                          <a:latin typeface="Arial Narrow" panose="020B0606020202030204" pitchFamily="34" charset="0"/>
                        </a:rPr>
                        <a:t>293</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12700" cap="flat" cmpd="sng" algn="ctr">
                      <a:solidFill>
                        <a:schemeClr val="tx1"/>
                      </a:solidFill>
                      <a:prstDash val="solid"/>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ru-RU" sz="800" b="0" i="0" u="none" strike="noStrike" dirty="0">
                          <a:solidFill>
                            <a:srgbClr val="000000"/>
                          </a:solidFill>
                          <a:effectLst/>
                          <a:latin typeface="Arial Narrow" panose="020B0606020202030204" pitchFamily="34" charset="0"/>
                        </a:rPr>
                        <a:t>283</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12700" cap="flat" cmpd="sng" algn="ctr">
                      <a:solidFill>
                        <a:schemeClr val="tx1"/>
                      </a:solidFill>
                      <a:prstDash val="solid"/>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ru-RU" sz="800" b="0" i="0" u="none" strike="noStrike">
                          <a:solidFill>
                            <a:srgbClr val="000000"/>
                          </a:solidFill>
                          <a:effectLst/>
                          <a:latin typeface="Arial Narrow" panose="020B0606020202030204" pitchFamily="34" charset="0"/>
                        </a:rPr>
                        <a:t>306</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12700" cap="flat" cmpd="sng" algn="ctr">
                      <a:solidFill>
                        <a:schemeClr val="tx1"/>
                      </a:solidFill>
                      <a:prstDash val="solid"/>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ru-RU" sz="800" b="0" i="0" u="none" strike="noStrike">
                          <a:solidFill>
                            <a:srgbClr val="000000"/>
                          </a:solidFill>
                          <a:effectLst/>
                          <a:latin typeface="Arial Narrow" panose="020B0606020202030204" pitchFamily="34" charset="0"/>
                        </a:rPr>
                        <a:t>384</a:t>
                      </a:r>
                    </a:p>
                  </a:txBody>
                  <a:tcPr marL="9525" marR="9525" marT="9525" marB="0" anchor="ctr">
                    <a:lnL w="6350" cap="flat" cmpd="sng" algn="ctr">
                      <a:solidFill>
                        <a:schemeClr val="tx1"/>
                      </a:solidFill>
                      <a:prstDash val="sysDot"/>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052355308"/>
                  </a:ext>
                </a:extLst>
              </a:tr>
              <a:tr h="148474">
                <a:tc>
                  <a:txBody>
                    <a:bodyPr/>
                    <a:lstStyle/>
                    <a:p>
                      <a:pPr marL="72000" algn="l" fontAlgn="b"/>
                      <a:r>
                        <a:rPr lang="ru-RU" sz="800" b="0" i="0" u="none" strike="noStrike" cap="none" dirty="0">
                          <a:solidFill>
                            <a:srgbClr val="000000"/>
                          </a:solidFill>
                          <a:effectLst/>
                          <a:latin typeface="Arial Narrow" panose="020B0606020202030204" pitchFamily="34" charset="0"/>
                          <a:ea typeface="+mn-ea"/>
                          <a:cs typeface="+mn-cs"/>
                          <a:sym typeface="Arial"/>
                        </a:rPr>
                        <a:t>КӘСІБИ МАМАНДАР</a:t>
                      </a:r>
                    </a:p>
                  </a:txBody>
                  <a:tcPr marL="9525" marR="9525" marT="0" marB="0" anchor="ctr">
                    <a:lnL w="76200" cap="flat" cmpd="sng" algn="ctr">
                      <a:noFill/>
                      <a:prstDash val="solid"/>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solidFill>
                      <a:schemeClr val="accent3">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1 759</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2 085</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solidFill>
                      <a:schemeClr val="accent3">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2 234</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solidFill>
                      <a:schemeClr val="accent3">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4 451</a:t>
                      </a:r>
                    </a:p>
                  </a:txBody>
                  <a:tcPr marL="9525" marR="9525" marT="9525" marB="0" anchor="ctr">
                    <a:lnL w="6350" cap="flat" cmpd="sng" algn="ctr">
                      <a:solidFill>
                        <a:schemeClr val="tx1"/>
                      </a:solidFill>
                      <a:prstDash val="sysDot"/>
                      <a:round/>
                      <a:headEnd type="none" w="med" len="med"/>
                      <a:tailEnd type="none" w="med" len="med"/>
                    </a:lnL>
                    <a:lnR w="12700" cap="flat" cmpd="sng" algn="ctr">
                      <a:noFill/>
                      <a:prstDash val="solid"/>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solidFill>
                      <a:schemeClr val="accent3">
                        <a:lumMod val="50000"/>
                        <a:alpha val="20000"/>
                      </a:schemeClr>
                    </a:solidFill>
                  </a:tcPr>
                </a:tc>
                <a:extLst>
                  <a:ext uri="{0D108BD9-81ED-4DB2-BD59-A6C34878D82A}">
                    <a16:rowId xmlns:a16="http://schemas.microsoft.com/office/drawing/2014/main" val="4077338817"/>
                  </a:ext>
                </a:extLst>
              </a:tr>
              <a:tr h="148474">
                <a:tc>
                  <a:txBody>
                    <a:bodyPr/>
                    <a:lstStyle/>
                    <a:p>
                      <a:pPr marL="72000" algn="l" fontAlgn="b"/>
                      <a:r>
                        <a:rPr lang="ru-RU" sz="800" b="0" i="0" u="none" strike="noStrike" cap="none" dirty="0">
                          <a:solidFill>
                            <a:srgbClr val="000000"/>
                          </a:solidFill>
                          <a:effectLst/>
                          <a:latin typeface="Arial Narrow" panose="020B0606020202030204" pitchFamily="34" charset="0"/>
                          <a:ea typeface="+mn-ea"/>
                          <a:cs typeface="+mn-cs"/>
                          <a:sym typeface="Arial"/>
                        </a:rPr>
                        <a:t>ТЕХНИК МАМАНДАР ЖӘНЕ БАСҚА ДА КӘСІБИ КӨМЕКШІ ПЕРСОНАЛ</a:t>
                      </a:r>
                    </a:p>
                  </a:txBody>
                  <a:tcPr marL="9525" marR="9525" marT="0" marB="0" anchor="ctr">
                    <a:lnL w="76200" cap="flat" cmpd="sng" algn="ctr">
                      <a:noFill/>
                      <a:prstDash val="solid"/>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noFill/>
                  </a:tcPr>
                </a:tc>
                <a:tc>
                  <a:txBody>
                    <a:bodyPr/>
                    <a:lstStyle/>
                    <a:p>
                      <a:pPr algn="ctr" fontAlgn="ctr"/>
                      <a:r>
                        <a:rPr lang="ru-RU" sz="800" b="0" i="0" u="none" strike="noStrike">
                          <a:solidFill>
                            <a:srgbClr val="000000"/>
                          </a:solidFill>
                          <a:effectLst/>
                          <a:latin typeface="Arial Narrow" panose="020B0606020202030204" pitchFamily="34" charset="0"/>
                        </a:rPr>
                        <a:t>574</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ru-RU" sz="800" b="0" i="0" u="none" strike="noStrike">
                          <a:solidFill>
                            <a:srgbClr val="000000"/>
                          </a:solidFill>
                          <a:effectLst/>
                          <a:latin typeface="Arial Narrow" panose="020B0606020202030204" pitchFamily="34" charset="0"/>
                        </a:rPr>
                        <a:t>554</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ru-RU" sz="800" b="0" i="0" u="none" strike="noStrike">
                          <a:solidFill>
                            <a:srgbClr val="000000"/>
                          </a:solidFill>
                          <a:effectLst/>
                          <a:latin typeface="Arial Narrow" panose="020B0606020202030204" pitchFamily="34" charset="0"/>
                        </a:rPr>
                        <a:t>561</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ru-RU" sz="800" b="0" i="0" u="none" strike="noStrike">
                          <a:solidFill>
                            <a:srgbClr val="000000"/>
                          </a:solidFill>
                          <a:effectLst/>
                          <a:latin typeface="Arial Narrow" panose="020B0606020202030204" pitchFamily="34" charset="0"/>
                        </a:rPr>
                        <a:t>735</a:t>
                      </a:r>
                    </a:p>
                  </a:txBody>
                  <a:tcPr marL="9525" marR="9525" marT="9525" marB="0" anchor="ctr">
                    <a:lnL w="6350" cap="flat" cmpd="sng" algn="ctr">
                      <a:solidFill>
                        <a:schemeClr val="tx1"/>
                      </a:solidFill>
                      <a:prstDash val="sysDot"/>
                      <a:round/>
                      <a:headEnd type="none" w="med" len="med"/>
                      <a:tailEnd type="none" w="med" len="med"/>
                    </a:lnL>
                    <a:lnR w="12700" cap="flat" cmpd="sng" algn="ctr">
                      <a:noFill/>
                      <a:prstDash val="solid"/>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500228116"/>
                  </a:ext>
                </a:extLst>
              </a:tr>
              <a:tr h="148474">
                <a:tc>
                  <a:txBody>
                    <a:bodyPr/>
                    <a:lstStyle/>
                    <a:p>
                      <a:pPr marL="72000" algn="l" fontAlgn="b"/>
                      <a:r>
                        <a:rPr lang="ru-RU" sz="800" b="0" i="0" u="none" strike="noStrike" cap="none" dirty="0">
                          <a:solidFill>
                            <a:srgbClr val="000000"/>
                          </a:solidFill>
                          <a:effectLst/>
                          <a:latin typeface="Arial Narrow" panose="020B0606020202030204" pitchFamily="34" charset="0"/>
                          <a:ea typeface="+mn-ea"/>
                          <a:cs typeface="+mn-cs"/>
                          <a:sym typeface="Arial"/>
                        </a:rPr>
                        <a:t>ӘКІМШІЛЕНДІРУ САЛАСЫНДАҒЫ ҚЫЗМЕТШІЛЕР</a:t>
                      </a:r>
                    </a:p>
                  </a:txBody>
                  <a:tcPr marL="9525" marR="9525" marT="0" marB="0" anchor="ctr">
                    <a:lnL w="76200" cap="flat" cmpd="sng" algn="ctr">
                      <a:noFill/>
                      <a:prstDash val="solid"/>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solidFill>
                      <a:schemeClr val="accent3">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172</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141</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solidFill>
                      <a:schemeClr val="accent3">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119</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solidFill>
                      <a:schemeClr val="accent3">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239</a:t>
                      </a:r>
                    </a:p>
                  </a:txBody>
                  <a:tcPr marL="9525" marR="9525" marT="9525" marB="0" anchor="ctr">
                    <a:lnL w="6350" cap="flat" cmpd="sng" algn="ctr">
                      <a:solidFill>
                        <a:schemeClr val="tx1"/>
                      </a:solidFill>
                      <a:prstDash val="sysDot"/>
                      <a:round/>
                      <a:headEnd type="none" w="med" len="med"/>
                      <a:tailEnd type="none" w="med" len="med"/>
                    </a:lnL>
                    <a:lnR w="12700" cap="flat" cmpd="sng" algn="ctr">
                      <a:noFill/>
                      <a:prstDash val="solid"/>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solidFill>
                      <a:schemeClr val="accent3">
                        <a:lumMod val="50000"/>
                        <a:alpha val="20000"/>
                      </a:schemeClr>
                    </a:solidFill>
                  </a:tcPr>
                </a:tc>
                <a:extLst>
                  <a:ext uri="{0D108BD9-81ED-4DB2-BD59-A6C34878D82A}">
                    <a16:rowId xmlns:a16="http://schemas.microsoft.com/office/drawing/2014/main" val="1221627480"/>
                  </a:ext>
                </a:extLst>
              </a:tr>
              <a:tr h="148474">
                <a:tc>
                  <a:txBody>
                    <a:bodyPr/>
                    <a:lstStyle/>
                    <a:p>
                      <a:pPr marL="72000" algn="l" fontAlgn="b"/>
                      <a:r>
                        <a:rPr lang="ru-RU" sz="800" b="0" i="0" u="none" strike="noStrike" cap="none" dirty="0">
                          <a:solidFill>
                            <a:srgbClr val="000000"/>
                          </a:solidFill>
                          <a:effectLst/>
                          <a:latin typeface="Arial Narrow" panose="020B0606020202030204" pitchFamily="34" charset="0"/>
                          <a:ea typeface="+mn-ea"/>
                          <a:cs typeface="+mn-cs"/>
                          <a:sym typeface="Arial"/>
                        </a:rPr>
                        <a:t>ҚЫЗМЕТ КӨРСЕТУ ЖӘНЕ САУДА САЛАСЫНЫҢ ЖҰМЫСКЕРЛЕРІ</a:t>
                      </a:r>
                    </a:p>
                  </a:txBody>
                  <a:tcPr marL="9525" marR="9525" marT="0" marB="0" anchor="ctr">
                    <a:lnL w="76200" cap="flat" cmpd="sng" algn="ctr">
                      <a:noFill/>
                      <a:prstDash val="solid"/>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noFill/>
                  </a:tcPr>
                </a:tc>
                <a:tc>
                  <a:txBody>
                    <a:bodyPr/>
                    <a:lstStyle/>
                    <a:p>
                      <a:pPr algn="ctr" fontAlgn="ctr"/>
                      <a:r>
                        <a:rPr lang="ru-RU" sz="800" b="0" i="0" u="none" strike="noStrike">
                          <a:solidFill>
                            <a:srgbClr val="000000"/>
                          </a:solidFill>
                          <a:effectLst/>
                          <a:latin typeface="Arial Narrow" panose="020B0606020202030204" pitchFamily="34" charset="0"/>
                        </a:rPr>
                        <a:t>479</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ru-RU" sz="800" b="0" i="0" u="none" strike="noStrike">
                          <a:solidFill>
                            <a:srgbClr val="000000"/>
                          </a:solidFill>
                          <a:effectLst/>
                          <a:latin typeface="Arial Narrow" panose="020B0606020202030204" pitchFamily="34" charset="0"/>
                        </a:rPr>
                        <a:t>428</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ru-RU" sz="800" b="0" i="0" u="none" strike="noStrike">
                          <a:solidFill>
                            <a:srgbClr val="000000"/>
                          </a:solidFill>
                          <a:effectLst/>
                          <a:latin typeface="Arial Narrow" panose="020B0606020202030204" pitchFamily="34" charset="0"/>
                        </a:rPr>
                        <a:t>496</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ru-RU" sz="800" b="0" i="0" u="none" strike="noStrike">
                          <a:solidFill>
                            <a:srgbClr val="000000"/>
                          </a:solidFill>
                          <a:effectLst/>
                          <a:latin typeface="Arial Narrow" panose="020B0606020202030204" pitchFamily="34" charset="0"/>
                        </a:rPr>
                        <a:t>748</a:t>
                      </a:r>
                    </a:p>
                  </a:txBody>
                  <a:tcPr marL="9525" marR="9525" marT="9525" marB="0" anchor="ctr">
                    <a:lnL w="6350" cap="flat" cmpd="sng" algn="ctr">
                      <a:solidFill>
                        <a:schemeClr val="tx1"/>
                      </a:solidFill>
                      <a:prstDash val="sysDot"/>
                      <a:round/>
                      <a:headEnd type="none" w="med" len="med"/>
                      <a:tailEnd type="none" w="med" len="med"/>
                    </a:lnL>
                    <a:lnR w="12700" cap="flat" cmpd="sng" algn="ctr">
                      <a:noFill/>
                      <a:prstDash val="solid"/>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182707914"/>
                  </a:ext>
                </a:extLst>
              </a:tr>
              <a:tr h="148474">
                <a:tc>
                  <a:txBody>
                    <a:bodyPr/>
                    <a:lstStyle/>
                    <a:p>
                      <a:pPr marL="72000" algn="l" fontAlgn="b"/>
                      <a:r>
                        <a:rPr lang="ru-RU" sz="800" b="0" i="0" u="none" strike="noStrike" cap="none" dirty="0">
                          <a:solidFill>
                            <a:srgbClr val="000000"/>
                          </a:solidFill>
                          <a:effectLst/>
                          <a:latin typeface="Arial Narrow" panose="020B0606020202030204" pitchFamily="34" charset="0"/>
                          <a:ea typeface="+mn-ea"/>
                          <a:cs typeface="+mn-cs"/>
                          <a:sym typeface="Arial"/>
                        </a:rPr>
                        <a:t>ФЕРМЕР Ж/Е АУЫЛ/ОРМАН, БАЛЫҚ ШАРУА-ЫҢ Ж/Е БАЛЫҚ АУЛАУ ЖҰМЫС-РЫ</a:t>
                      </a:r>
                    </a:p>
                  </a:txBody>
                  <a:tcPr marL="9525" marR="9525" marT="0" marB="0" anchor="ctr">
                    <a:lnL w="76200" cap="flat" cmpd="sng" algn="ctr">
                      <a:noFill/>
                      <a:prstDash val="solid"/>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solidFill>
                      <a:schemeClr val="accent3">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86</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167</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solidFill>
                      <a:schemeClr val="accent3">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336</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solidFill>
                      <a:schemeClr val="accent3">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244</a:t>
                      </a:r>
                    </a:p>
                  </a:txBody>
                  <a:tcPr marL="9525" marR="9525" marT="9525" marB="0" anchor="ctr">
                    <a:lnL w="6350" cap="flat" cmpd="sng" algn="ctr">
                      <a:solidFill>
                        <a:schemeClr val="tx1"/>
                      </a:solidFill>
                      <a:prstDash val="sysDot"/>
                      <a:round/>
                      <a:headEnd type="none" w="med" len="med"/>
                      <a:tailEnd type="none" w="med" len="med"/>
                    </a:lnL>
                    <a:lnR w="12700" cap="flat" cmpd="sng" algn="ctr">
                      <a:noFill/>
                      <a:prstDash val="solid"/>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solidFill>
                      <a:schemeClr val="accent3">
                        <a:lumMod val="50000"/>
                        <a:alpha val="20000"/>
                      </a:schemeClr>
                    </a:solidFill>
                  </a:tcPr>
                </a:tc>
                <a:extLst>
                  <a:ext uri="{0D108BD9-81ED-4DB2-BD59-A6C34878D82A}">
                    <a16:rowId xmlns:a16="http://schemas.microsoft.com/office/drawing/2014/main" val="3434696259"/>
                  </a:ext>
                </a:extLst>
              </a:tr>
              <a:tr h="148474">
                <a:tc>
                  <a:txBody>
                    <a:bodyPr/>
                    <a:lstStyle/>
                    <a:p>
                      <a:pPr marL="72000" algn="l" fontAlgn="b"/>
                      <a:r>
                        <a:rPr lang="ru-RU" sz="800" b="0" i="0" u="none" strike="noStrike" cap="none" dirty="0">
                          <a:solidFill>
                            <a:srgbClr val="000000"/>
                          </a:solidFill>
                          <a:effectLst/>
                          <a:latin typeface="Arial Narrow" panose="020B0606020202030204" pitchFamily="34" charset="0"/>
                          <a:ea typeface="+mn-ea"/>
                          <a:cs typeface="+mn-cs"/>
                          <a:sym typeface="Arial"/>
                        </a:rPr>
                        <a:t>ӨНЕРКӘСІП, ҚҰРЫЛЫС, КӨЛІК Ж/Е БАСҚА ТЕКТЕС ЖҰМЫСШЫЛАРЫ</a:t>
                      </a:r>
                    </a:p>
                  </a:txBody>
                  <a:tcPr marL="9525" marR="9525" marT="0" marB="0" anchor="ctr">
                    <a:lnL w="76200" cap="flat" cmpd="sng" algn="ctr">
                      <a:noFill/>
                      <a:prstDash val="solid"/>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noFill/>
                  </a:tcPr>
                </a:tc>
                <a:tc>
                  <a:txBody>
                    <a:bodyPr/>
                    <a:lstStyle/>
                    <a:p>
                      <a:pPr algn="ctr" fontAlgn="ctr"/>
                      <a:r>
                        <a:rPr lang="ru-RU" sz="800" b="0" i="0" u="none" strike="noStrike">
                          <a:solidFill>
                            <a:srgbClr val="000000"/>
                          </a:solidFill>
                          <a:effectLst/>
                          <a:latin typeface="Arial Narrow" panose="020B0606020202030204" pitchFamily="34" charset="0"/>
                        </a:rPr>
                        <a:t>619</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ru-RU" sz="800" b="0" i="0" u="none" strike="noStrike">
                          <a:solidFill>
                            <a:srgbClr val="000000"/>
                          </a:solidFill>
                          <a:effectLst/>
                          <a:latin typeface="Arial Narrow" panose="020B0606020202030204" pitchFamily="34" charset="0"/>
                        </a:rPr>
                        <a:t>606</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ru-RU" sz="800" b="0" i="0" u="none" strike="noStrike">
                          <a:solidFill>
                            <a:srgbClr val="000000"/>
                          </a:solidFill>
                          <a:effectLst/>
                          <a:latin typeface="Arial Narrow" panose="020B0606020202030204" pitchFamily="34" charset="0"/>
                        </a:rPr>
                        <a:t>816</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ru-RU" sz="800" b="0" i="0" u="none" strike="noStrike">
                          <a:solidFill>
                            <a:srgbClr val="000000"/>
                          </a:solidFill>
                          <a:effectLst/>
                          <a:latin typeface="Arial Narrow" panose="020B0606020202030204" pitchFamily="34" charset="0"/>
                        </a:rPr>
                        <a:t>1 002</a:t>
                      </a:r>
                    </a:p>
                  </a:txBody>
                  <a:tcPr marL="9525" marR="9525" marT="9525" marB="0" anchor="ctr">
                    <a:lnL w="6350" cap="flat" cmpd="sng" algn="ctr">
                      <a:solidFill>
                        <a:schemeClr val="tx1"/>
                      </a:solidFill>
                      <a:prstDash val="sysDot"/>
                      <a:round/>
                      <a:headEnd type="none" w="med" len="med"/>
                      <a:tailEnd type="none" w="med" len="med"/>
                    </a:lnL>
                    <a:lnR w="12700" cap="flat" cmpd="sng" algn="ctr">
                      <a:noFill/>
                      <a:prstDash val="solid"/>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033135677"/>
                  </a:ext>
                </a:extLst>
              </a:tr>
              <a:tr h="148474">
                <a:tc>
                  <a:txBody>
                    <a:bodyPr/>
                    <a:lstStyle/>
                    <a:p>
                      <a:pPr marL="72000" algn="l" fontAlgn="b"/>
                      <a:r>
                        <a:rPr lang="ru-RU" sz="800" b="0" i="0" u="none" strike="noStrike" cap="none" dirty="0">
                          <a:solidFill>
                            <a:srgbClr val="000000"/>
                          </a:solidFill>
                          <a:effectLst/>
                          <a:latin typeface="Arial Narrow" panose="020B0606020202030204" pitchFamily="34" charset="0"/>
                          <a:ea typeface="+mn-ea"/>
                          <a:cs typeface="+mn-cs"/>
                          <a:sym typeface="Arial"/>
                        </a:rPr>
                        <a:t>ӨНДІРІСТІК ЖАБДЫҚ ОПЕРАТОРЛАРЫ, ҚҰРАСТЫРУШЫЛАРЫ Ж/Е ЖҮРГІЗУШІЛЕРІ</a:t>
                      </a:r>
                    </a:p>
                  </a:txBody>
                  <a:tcPr marL="9525" marR="9525" marT="0" marB="0" anchor="ctr">
                    <a:lnL w="76200" cap="flat" cmpd="sng" algn="ctr">
                      <a:noFill/>
                      <a:prstDash val="solid"/>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solidFill>
                      <a:schemeClr val="accent3">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399</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588</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solidFill>
                      <a:schemeClr val="accent3">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759</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solidFill>
                      <a:schemeClr val="accent3">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760</a:t>
                      </a:r>
                    </a:p>
                  </a:txBody>
                  <a:tcPr marL="9525" marR="9525" marT="9525" marB="0" anchor="ctr">
                    <a:lnL w="6350" cap="flat" cmpd="sng" algn="ctr">
                      <a:solidFill>
                        <a:schemeClr val="tx1"/>
                      </a:solidFill>
                      <a:prstDash val="sysDot"/>
                      <a:round/>
                      <a:headEnd type="none" w="med" len="med"/>
                      <a:tailEnd type="none" w="med" len="med"/>
                    </a:lnL>
                    <a:lnR w="12700" cap="flat" cmpd="sng" algn="ctr">
                      <a:noFill/>
                      <a:prstDash val="solid"/>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solidFill>
                      <a:schemeClr val="accent3">
                        <a:lumMod val="50000"/>
                        <a:alpha val="20000"/>
                      </a:schemeClr>
                    </a:solidFill>
                  </a:tcPr>
                </a:tc>
                <a:extLst>
                  <a:ext uri="{0D108BD9-81ED-4DB2-BD59-A6C34878D82A}">
                    <a16:rowId xmlns:a16="http://schemas.microsoft.com/office/drawing/2014/main" val="3877348172"/>
                  </a:ext>
                </a:extLst>
              </a:tr>
              <a:tr h="148474">
                <a:tc>
                  <a:txBody>
                    <a:bodyPr/>
                    <a:lstStyle/>
                    <a:p>
                      <a:pPr marL="72000" algn="l" fontAlgn="b"/>
                      <a:r>
                        <a:rPr lang="ru-RU" sz="800" b="0" i="0" u="none" strike="noStrike" cap="none" dirty="0">
                          <a:solidFill>
                            <a:srgbClr val="000000"/>
                          </a:solidFill>
                          <a:effectLst/>
                          <a:latin typeface="Arial Narrow" panose="020B0606020202030204" pitchFamily="34" charset="0"/>
                          <a:ea typeface="+mn-ea"/>
                          <a:cs typeface="+mn-cs"/>
                          <a:sym typeface="Arial"/>
                        </a:rPr>
                        <a:t>БІЛІКТІЛІГІ ЖОҚ ЖҰМЫСШЫЛАР</a:t>
                      </a:r>
                    </a:p>
                  </a:txBody>
                  <a:tcPr marL="9525" marR="9525" marT="0" marB="0" anchor="ctr">
                    <a:lnL w="76200" cap="flat" cmpd="sng" algn="ctr">
                      <a:noFill/>
                      <a:prstDash val="solid"/>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noFill/>
                  </a:tcPr>
                </a:tc>
                <a:tc>
                  <a:txBody>
                    <a:bodyPr/>
                    <a:lstStyle/>
                    <a:p>
                      <a:pPr algn="ctr" fontAlgn="ctr"/>
                      <a:r>
                        <a:rPr lang="ru-RU" sz="800" b="0" i="0" u="none" strike="noStrike" dirty="0">
                          <a:solidFill>
                            <a:srgbClr val="000000"/>
                          </a:solidFill>
                          <a:effectLst/>
                          <a:latin typeface="Arial Narrow" panose="020B0606020202030204" pitchFamily="34" charset="0"/>
                        </a:rPr>
                        <a:t>2 469</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ru-RU" sz="800" b="0" i="0" u="none" strike="noStrike">
                          <a:solidFill>
                            <a:srgbClr val="000000"/>
                          </a:solidFill>
                          <a:effectLst/>
                          <a:latin typeface="Arial Narrow" panose="020B0606020202030204" pitchFamily="34" charset="0"/>
                        </a:rPr>
                        <a:t>2 218</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ru-RU" sz="800" b="0" i="0" u="none" strike="noStrike">
                          <a:solidFill>
                            <a:srgbClr val="000000"/>
                          </a:solidFill>
                          <a:effectLst/>
                          <a:latin typeface="Arial Narrow" panose="020B0606020202030204" pitchFamily="34" charset="0"/>
                        </a:rPr>
                        <a:t>3 861</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ru-RU" sz="800" b="0" i="0" u="none" strike="noStrike" dirty="0">
                          <a:solidFill>
                            <a:srgbClr val="000000"/>
                          </a:solidFill>
                          <a:effectLst/>
                          <a:latin typeface="Arial Narrow" panose="020B0606020202030204" pitchFamily="34" charset="0"/>
                        </a:rPr>
                        <a:t>4 875</a:t>
                      </a:r>
                    </a:p>
                  </a:txBody>
                  <a:tcPr marL="9525" marR="9525" marT="9525" marB="0" anchor="ctr">
                    <a:lnL w="6350" cap="flat" cmpd="sng" algn="ctr">
                      <a:solidFill>
                        <a:schemeClr val="tx1"/>
                      </a:solidFill>
                      <a:prstDash val="sysDot"/>
                      <a:round/>
                      <a:headEnd type="none" w="med" len="med"/>
                      <a:tailEnd type="none" w="med" len="med"/>
                    </a:lnL>
                    <a:lnR w="12700" cap="flat" cmpd="sng" algn="ctr">
                      <a:noFill/>
                      <a:prstDash val="solid"/>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605250712"/>
                  </a:ext>
                </a:extLst>
              </a:tr>
            </a:tbl>
          </a:graphicData>
        </a:graphic>
      </p:graphicFrame>
      <p:cxnSp>
        <p:nvCxnSpPr>
          <p:cNvPr id="27" name="Прямая соединительная линия 26">
            <a:extLst>
              <a:ext uri="{FF2B5EF4-FFF2-40B4-BE49-F238E27FC236}">
                <a16:creationId xmlns:a16="http://schemas.microsoft.com/office/drawing/2014/main" id="{480B2A30-D1CC-17C9-94C0-97FF5DA84854}"/>
              </a:ext>
            </a:extLst>
          </p:cNvPr>
          <p:cNvCxnSpPr>
            <a:cxnSpLocks/>
          </p:cNvCxnSpPr>
          <p:nvPr/>
        </p:nvCxnSpPr>
        <p:spPr>
          <a:xfrm>
            <a:off x="6661786" y="1204913"/>
            <a:ext cx="0" cy="1690687"/>
          </a:xfrm>
          <a:prstGeom prst="line">
            <a:avLst/>
          </a:prstGeom>
          <a:ln w="28575">
            <a:solidFill>
              <a:srgbClr val="007F76"/>
            </a:solidFill>
          </a:ln>
        </p:spPr>
        <p:style>
          <a:lnRef idx="1">
            <a:schemeClr val="accent1"/>
          </a:lnRef>
          <a:fillRef idx="0">
            <a:schemeClr val="accent1"/>
          </a:fillRef>
          <a:effectRef idx="0">
            <a:schemeClr val="accent1"/>
          </a:effectRef>
          <a:fontRef idx="minor">
            <a:schemeClr val="tx1"/>
          </a:fontRef>
        </p:style>
      </p:cxnSp>
      <p:cxnSp>
        <p:nvCxnSpPr>
          <p:cNvPr id="30" name="Прямая соединительная линия 29">
            <a:extLst>
              <a:ext uri="{FF2B5EF4-FFF2-40B4-BE49-F238E27FC236}">
                <a16:creationId xmlns:a16="http://schemas.microsoft.com/office/drawing/2014/main" id="{2DDD45A9-69D2-201F-3470-541F6E72F277}"/>
              </a:ext>
            </a:extLst>
          </p:cNvPr>
          <p:cNvCxnSpPr>
            <a:cxnSpLocks/>
          </p:cNvCxnSpPr>
          <p:nvPr/>
        </p:nvCxnSpPr>
        <p:spPr>
          <a:xfrm>
            <a:off x="6661786" y="3019425"/>
            <a:ext cx="0" cy="1685882"/>
          </a:xfrm>
          <a:prstGeom prst="line">
            <a:avLst/>
          </a:prstGeom>
          <a:ln w="28575">
            <a:solidFill>
              <a:schemeClr val="accent3">
                <a:lumMod val="50000"/>
              </a:schemeClr>
            </a:solidFill>
          </a:ln>
        </p:spPr>
        <p:style>
          <a:lnRef idx="1">
            <a:schemeClr val="accent1"/>
          </a:lnRef>
          <a:fillRef idx="0">
            <a:schemeClr val="accent1"/>
          </a:fillRef>
          <a:effectRef idx="0">
            <a:schemeClr val="accent1"/>
          </a:effectRef>
          <a:fontRef idx="minor">
            <a:schemeClr val="tx1"/>
          </a:fontRef>
        </p:style>
      </p:cxnSp>
      <p:cxnSp>
        <p:nvCxnSpPr>
          <p:cNvPr id="31" name="Прямая соединительная линия 30">
            <a:extLst>
              <a:ext uri="{FF2B5EF4-FFF2-40B4-BE49-F238E27FC236}">
                <a16:creationId xmlns:a16="http://schemas.microsoft.com/office/drawing/2014/main" id="{A672A320-8DA2-339A-0CD3-33144AEBC3A9}"/>
              </a:ext>
            </a:extLst>
          </p:cNvPr>
          <p:cNvCxnSpPr>
            <a:cxnSpLocks/>
          </p:cNvCxnSpPr>
          <p:nvPr/>
        </p:nvCxnSpPr>
        <p:spPr>
          <a:xfrm>
            <a:off x="6661786" y="4838700"/>
            <a:ext cx="0" cy="1661275"/>
          </a:xfrm>
          <a:prstGeom prst="line">
            <a:avLst/>
          </a:prstGeom>
          <a:ln w="28575">
            <a:solidFill>
              <a:schemeClr val="accent6">
                <a:lumMod val="50000"/>
              </a:schemeClr>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556781455"/>
      </p:ext>
    </p:extLst>
  </p:cSld>
  <p:clrMapOvr>
    <a:masterClrMapping/>
  </p:clrMapOvr>
</p:sld>
</file>

<file path=ppt/slides/slide3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Номер слайда 2">
            <a:extLst>
              <a:ext uri="{FF2B5EF4-FFF2-40B4-BE49-F238E27FC236}">
                <a16:creationId xmlns:a16="http://schemas.microsoft.com/office/drawing/2014/main" id="{0FE3E8E7-F31A-7D55-7372-1BEAD488D2B4}"/>
              </a:ext>
            </a:extLst>
          </p:cNvPr>
          <p:cNvSpPr>
            <a:spLocks noGrp="1"/>
          </p:cNvSpPr>
          <p:nvPr>
            <p:ph type="sldNum" sz="quarter" idx="12"/>
          </p:nvPr>
        </p:nvSpPr>
        <p:spPr/>
        <p:txBody>
          <a:bodyPr/>
          <a:lstStyle/>
          <a:p>
            <a:fld id="{4060C6F1-8618-4CCA-B45E-7B199C8F5830}" type="slidenum">
              <a:rPr lang="ru-RU" smtClean="0"/>
              <a:pPr/>
              <a:t>33</a:t>
            </a:fld>
            <a:r>
              <a:rPr lang="en-US" dirty="0"/>
              <a:t> </a:t>
            </a:r>
            <a:r>
              <a:rPr lang="ru-RU" dirty="0"/>
              <a:t>из 82</a:t>
            </a:r>
          </a:p>
        </p:txBody>
      </p:sp>
      <p:sp>
        <p:nvSpPr>
          <p:cNvPr id="6" name="Заголовок 3">
            <a:extLst>
              <a:ext uri="{FF2B5EF4-FFF2-40B4-BE49-F238E27FC236}">
                <a16:creationId xmlns:a16="http://schemas.microsoft.com/office/drawing/2014/main" id="{AC634985-2978-6D1D-9219-6D9F23D568B0}"/>
              </a:ext>
            </a:extLst>
          </p:cNvPr>
          <p:cNvSpPr txBox="1">
            <a:spLocks/>
          </p:cNvSpPr>
          <p:nvPr/>
        </p:nvSpPr>
        <p:spPr>
          <a:xfrm>
            <a:off x="72000" y="0"/>
            <a:ext cx="12120000" cy="859626"/>
          </a:xfrm>
          <a:prstGeom prst="rect">
            <a:avLst/>
          </a:prstGeom>
        </p:spPr>
        <p:txBody>
          <a:bodyPr anchor="ctr"/>
          <a:lstStyle>
            <a:defPPr marR="0" lvl="0" algn="l" rtl="0">
              <a:lnSpc>
                <a:spcPct val="100000"/>
              </a:lnSpc>
              <a:spcBef>
                <a:spcPts val="0"/>
              </a:spcBef>
              <a:spcAft>
                <a:spcPts val="0"/>
              </a:spcAft>
            </a:defPPr>
            <a:lvl1pPr marR="0" lvl="0" algn="l" rtl="0" eaLnBrk="1" hangingPunct="1">
              <a:lnSpc>
                <a:spcPct val="100000"/>
              </a:lnSpc>
              <a:spcBef>
                <a:spcPts val="0"/>
              </a:spcBef>
              <a:spcAft>
                <a:spcPts val="0"/>
              </a:spcAft>
              <a:buNone/>
              <a:defRPr sz="2667" b="1" i="0" u="none" strike="noStrike" cap="none">
                <a:solidFill>
                  <a:srgbClr val="007F76"/>
                </a:solidFill>
                <a:latin typeface="Arial" panose="020B0604020202020204" pitchFamily="34" charset="0"/>
                <a:ea typeface="Calibri" panose="020F0502020204030204" pitchFamily="34" charset="0"/>
                <a:cs typeface="Arial" panose="020B0604020202020204" pitchFamily="34" charset="0"/>
                <a:sym typeface="Arial"/>
              </a:defRPr>
            </a:lvl1pPr>
          </a:lstStyle>
          <a:p>
            <a:pPr defTabSz="914400"/>
            <a:r>
              <a:rPr lang="ru-RU" dirty="0"/>
              <a:t>2019-2022 </a:t>
            </a:r>
            <a:r>
              <a:rPr lang="ru-RU" dirty="0" err="1"/>
              <a:t>жылдағы</a:t>
            </a:r>
            <a:r>
              <a:rPr lang="ru-RU" dirty="0"/>
              <a:t> Алматы </a:t>
            </a:r>
            <a:r>
              <a:rPr lang="ru-RU" dirty="0" err="1"/>
              <a:t>облысы</a:t>
            </a:r>
            <a:r>
              <a:rPr lang="ru-RU" dirty="0"/>
              <a:t> </a:t>
            </a:r>
            <a:r>
              <a:rPr lang="ru-RU" dirty="0" err="1"/>
              <a:t>бойынша</a:t>
            </a:r>
            <a:r>
              <a:rPr lang="ru-RU" dirty="0"/>
              <a:t> бос </a:t>
            </a:r>
            <a:r>
              <a:rPr lang="ru-RU" dirty="0" err="1"/>
              <a:t>орындарТобы</a:t>
            </a:r>
            <a:endParaRPr lang="ru-KZ" kern="0" dirty="0"/>
          </a:p>
        </p:txBody>
      </p:sp>
      <p:graphicFrame>
        <p:nvGraphicFramePr>
          <p:cNvPr id="2" name="Таблица 3">
            <a:extLst>
              <a:ext uri="{FF2B5EF4-FFF2-40B4-BE49-F238E27FC236}">
                <a16:creationId xmlns:a16="http://schemas.microsoft.com/office/drawing/2014/main" id="{8F122EDF-B80C-49B6-7013-14325365416C}"/>
              </a:ext>
            </a:extLst>
          </p:cNvPr>
          <p:cNvGraphicFramePr>
            <a:graphicFrameLocks noGrp="1"/>
          </p:cNvGraphicFramePr>
          <p:nvPr/>
        </p:nvGraphicFramePr>
        <p:xfrm>
          <a:off x="146644" y="903211"/>
          <a:ext cx="11950106" cy="5600230"/>
        </p:xfrm>
        <a:graphic>
          <a:graphicData uri="http://schemas.openxmlformats.org/drawingml/2006/table">
            <a:tbl>
              <a:tblPr firstRow="1" bandRow="1">
                <a:tableStyleId>{5C22544A-7EE6-4342-B048-85BDC9FD1C3A}</a:tableStyleId>
              </a:tblPr>
              <a:tblGrid>
                <a:gridCol w="1128923">
                  <a:extLst>
                    <a:ext uri="{9D8B030D-6E8A-4147-A177-3AD203B41FA5}">
                      <a16:colId xmlns:a16="http://schemas.microsoft.com/office/drawing/2014/main" val="1887671937"/>
                    </a:ext>
                  </a:extLst>
                </a:gridCol>
                <a:gridCol w="4386636">
                  <a:extLst>
                    <a:ext uri="{9D8B030D-6E8A-4147-A177-3AD203B41FA5}">
                      <a16:colId xmlns:a16="http://schemas.microsoft.com/office/drawing/2014/main" val="2349791940"/>
                    </a:ext>
                  </a:extLst>
                </a:gridCol>
                <a:gridCol w="989153">
                  <a:extLst>
                    <a:ext uri="{9D8B030D-6E8A-4147-A177-3AD203B41FA5}">
                      <a16:colId xmlns:a16="http://schemas.microsoft.com/office/drawing/2014/main" val="3468745330"/>
                    </a:ext>
                  </a:extLst>
                </a:gridCol>
                <a:gridCol w="1236442">
                  <a:extLst>
                    <a:ext uri="{9D8B030D-6E8A-4147-A177-3AD203B41FA5}">
                      <a16:colId xmlns:a16="http://schemas.microsoft.com/office/drawing/2014/main" val="804095016"/>
                    </a:ext>
                  </a:extLst>
                </a:gridCol>
                <a:gridCol w="757255">
                  <a:extLst>
                    <a:ext uri="{9D8B030D-6E8A-4147-A177-3AD203B41FA5}">
                      <a16:colId xmlns:a16="http://schemas.microsoft.com/office/drawing/2014/main" val="2954860215"/>
                    </a:ext>
                  </a:extLst>
                </a:gridCol>
                <a:gridCol w="757255">
                  <a:extLst>
                    <a:ext uri="{9D8B030D-6E8A-4147-A177-3AD203B41FA5}">
                      <a16:colId xmlns:a16="http://schemas.microsoft.com/office/drawing/2014/main" val="3651837902"/>
                    </a:ext>
                  </a:extLst>
                </a:gridCol>
                <a:gridCol w="757255">
                  <a:extLst>
                    <a:ext uri="{9D8B030D-6E8A-4147-A177-3AD203B41FA5}">
                      <a16:colId xmlns:a16="http://schemas.microsoft.com/office/drawing/2014/main" val="920941884"/>
                    </a:ext>
                  </a:extLst>
                </a:gridCol>
                <a:gridCol w="757255">
                  <a:extLst>
                    <a:ext uri="{9D8B030D-6E8A-4147-A177-3AD203B41FA5}">
                      <a16:colId xmlns:a16="http://schemas.microsoft.com/office/drawing/2014/main" val="1560726908"/>
                    </a:ext>
                  </a:extLst>
                </a:gridCol>
                <a:gridCol w="1179932">
                  <a:extLst>
                    <a:ext uri="{9D8B030D-6E8A-4147-A177-3AD203B41FA5}">
                      <a16:colId xmlns:a16="http://schemas.microsoft.com/office/drawing/2014/main" val="3273998533"/>
                    </a:ext>
                  </a:extLst>
                </a:gridCol>
              </a:tblGrid>
              <a:tr h="279765">
                <a:tc rowSpan="2">
                  <a:txBody>
                    <a:bodyPr/>
                    <a:lstStyle/>
                    <a:p>
                      <a:pPr algn="ctr"/>
                      <a:r>
                        <a:rPr lang="ru-RU" sz="1100" dirty="0" err="1"/>
                        <a:t>Жыл</a:t>
                      </a:r>
                      <a:endParaRPr lang="ru-KZ" sz="1100" dirty="0"/>
                    </a:p>
                  </a:txBody>
                  <a:tcPr anchor="ctr"/>
                </a:tc>
                <a:tc rowSpan="2">
                  <a:txBody>
                    <a:bodyPr/>
                    <a:lstStyle/>
                    <a:p>
                      <a:pPr algn="ctr"/>
                      <a:r>
                        <a:rPr lang="ru-RU" sz="1100" dirty="0" err="1"/>
                        <a:t>Атауы</a:t>
                      </a:r>
                      <a:endParaRPr lang="ru-KZ" sz="1100" dirty="0"/>
                    </a:p>
                  </a:txBody>
                  <a:tcPr anchor="ctr">
                    <a:lnB w="28575" cap="flat" cmpd="sng" algn="ctr">
                      <a:solidFill>
                        <a:schemeClr val="bg1"/>
                      </a:solidFill>
                      <a:prstDash val="solid"/>
                      <a:round/>
                      <a:headEnd type="none" w="med" len="med"/>
                      <a:tailEnd type="none" w="med" len="med"/>
                    </a:lnB>
                  </a:tcPr>
                </a:tc>
                <a:tc rowSpan="2">
                  <a:txBody>
                    <a:bodyPr/>
                    <a:lstStyle/>
                    <a:p>
                      <a:pPr algn="ctr"/>
                      <a:r>
                        <a:rPr lang="ru-RU" sz="1100" dirty="0"/>
                        <a:t>ҰҚЖ-2017 </a:t>
                      </a:r>
                      <a:r>
                        <a:rPr lang="ru-RU" sz="1100" dirty="0" err="1"/>
                        <a:t>коді</a:t>
                      </a:r>
                      <a:endParaRPr lang="ru-KZ" sz="1100" dirty="0"/>
                    </a:p>
                  </a:txBody>
                  <a:tcPr anchor="ctr">
                    <a:lnB w="28575" cap="flat" cmpd="sng" algn="ctr">
                      <a:solidFill>
                        <a:schemeClr val="bg1"/>
                      </a:solidFill>
                      <a:prstDash val="solid"/>
                      <a:round/>
                      <a:headEnd type="none" w="med" len="med"/>
                      <a:tailEnd type="none" w="med" len="med"/>
                    </a:lnB>
                  </a:tcPr>
                </a:tc>
                <a:tc rowSpan="2">
                  <a:txBody>
                    <a:bodyPr/>
                    <a:lstStyle/>
                    <a:p>
                      <a:pPr algn="ctr"/>
                      <a:r>
                        <a:rPr lang="ru-RU" sz="1100" dirty="0"/>
                        <a:t>Бос </a:t>
                      </a:r>
                      <a:r>
                        <a:rPr lang="ru-RU" sz="1100" dirty="0" err="1"/>
                        <a:t>орындар</a:t>
                      </a:r>
                      <a:r>
                        <a:rPr lang="ru-RU" sz="1100" dirty="0"/>
                        <a:t> саны</a:t>
                      </a:r>
                      <a:endParaRPr lang="ru-KZ" sz="1100" dirty="0"/>
                    </a:p>
                  </a:txBody>
                  <a:tcPr anchor="ctr">
                    <a:lnB w="28575" cap="flat" cmpd="sng" algn="ctr">
                      <a:solidFill>
                        <a:schemeClr val="bg1"/>
                      </a:solidFill>
                      <a:prstDash val="solid"/>
                      <a:round/>
                      <a:headEnd type="none" w="med" len="med"/>
                      <a:tailEnd type="none" w="med" len="med"/>
                    </a:lnB>
                  </a:tcPr>
                </a:tc>
                <a:tc gridSpan="4">
                  <a:txBody>
                    <a:bodyPr/>
                    <a:lstStyle/>
                    <a:p>
                      <a:pPr algn="ctr"/>
                      <a:r>
                        <a:rPr lang="ru-RU" sz="1100" dirty="0" err="1"/>
                        <a:t>соның</a:t>
                      </a:r>
                      <a:r>
                        <a:rPr lang="ru-RU" sz="1100" dirty="0"/>
                        <a:t> </a:t>
                      </a:r>
                      <a:r>
                        <a:rPr lang="ru-RU" sz="1100" dirty="0" err="1"/>
                        <a:t>ішінде</a:t>
                      </a:r>
                      <a:r>
                        <a:rPr lang="ru-RU" sz="1100" dirty="0"/>
                        <a:t> </a:t>
                      </a:r>
                      <a:r>
                        <a:rPr lang="ru-RU" sz="1100" dirty="0" err="1"/>
                        <a:t>тоқсандар</a:t>
                      </a:r>
                      <a:r>
                        <a:rPr lang="ru-RU" sz="1100" dirty="0"/>
                        <a:t> </a:t>
                      </a:r>
                      <a:r>
                        <a:rPr lang="ru-RU" sz="1100" dirty="0" err="1"/>
                        <a:t>бойынша</a:t>
                      </a:r>
                      <a:endParaRPr lang="ru-KZ" sz="1100" dirty="0"/>
                    </a:p>
                  </a:txBody>
                  <a:tcPr anchor="ctr">
                    <a:lnB w="12700" cap="flat" cmpd="sng" algn="ctr">
                      <a:solidFill>
                        <a:schemeClr val="bg1"/>
                      </a:solidFill>
                      <a:prstDash val="solid"/>
                      <a:round/>
                      <a:headEnd type="none" w="med" len="med"/>
                      <a:tailEnd type="none" w="med" len="med"/>
                    </a:lnB>
                  </a:tcPr>
                </a:tc>
                <a:tc hMerge="1">
                  <a:txBody>
                    <a:bodyPr/>
                    <a:lstStyle/>
                    <a:p>
                      <a:pPr algn="ctr"/>
                      <a:endParaRPr lang="ru-KZ" sz="1100" dirty="0"/>
                    </a:p>
                  </a:txBody>
                  <a:tcPr anchor="ctr"/>
                </a:tc>
                <a:tc hMerge="1">
                  <a:txBody>
                    <a:bodyPr/>
                    <a:lstStyle/>
                    <a:p>
                      <a:pPr algn="ctr"/>
                      <a:endParaRPr lang="ru-KZ" sz="1100" dirty="0"/>
                    </a:p>
                  </a:txBody>
                  <a:tcPr anchor="ctr"/>
                </a:tc>
                <a:tc hMerge="1">
                  <a:txBody>
                    <a:bodyPr/>
                    <a:lstStyle/>
                    <a:p>
                      <a:pPr algn="ctr"/>
                      <a:endParaRPr lang="ru-KZ" sz="1100" dirty="0"/>
                    </a:p>
                  </a:txBody>
                  <a:tcPr anchor="ctr"/>
                </a:tc>
                <a:tc rowSpan="2">
                  <a:txBody>
                    <a:bodyPr/>
                    <a:lstStyle/>
                    <a:p>
                      <a:pPr algn="ctr"/>
                      <a:r>
                        <a:rPr lang="ru-RU" sz="1100" dirty="0" err="1"/>
                        <a:t>Жалпы</a:t>
                      </a:r>
                      <a:r>
                        <a:rPr lang="ru-RU" sz="1100" dirty="0"/>
                        <a:t> </a:t>
                      </a:r>
                      <a:r>
                        <a:rPr lang="ru-RU" sz="1100" dirty="0" err="1"/>
                        <a:t>үлесі</a:t>
                      </a:r>
                      <a:r>
                        <a:rPr lang="ru-RU" sz="1100" dirty="0"/>
                        <a:t>, %</a:t>
                      </a:r>
                      <a:endParaRPr lang="ru-KZ" sz="1100" dirty="0"/>
                    </a:p>
                  </a:txBody>
                  <a:tcPr anchor="ctr">
                    <a:lnB w="28575" cap="flat" cmpd="sng" algn="ctr">
                      <a:solidFill>
                        <a:schemeClr val="bg1"/>
                      </a:solidFill>
                      <a:prstDash val="solid"/>
                      <a:round/>
                      <a:headEnd type="none" w="med" len="med"/>
                      <a:tailEnd type="none" w="med" len="med"/>
                    </a:lnB>
                  </a:tcPr>
                </a:tc>
                <a:extLst>
                  <a:ext uri="{0D108BD9-81ED-4DB2-BD59-A6C34878D82A}">
                    <a16:rowId xmlns:a16="http://schemas.microsoft.com/office/drawing/2014/main" val="3292981516"/>
                  </a:ext>
                </a:extLst>
              </a:tr>
              <a:tr h="279765">
                <a:tc vMerge="1">
                  <a:txBody>
                    <a:bodyPr/>
                    <a:lstStyle/>
                    <a:p>
                      <a:endParaRPr lang="ru-KZ"/>
                    </a:p>
                  </a:txBody>
                  <a:tcPr/>
                </a:tc>
                <a:tc vMerge="1">
                  <a:txBody>
                    <a:bodyPr/>
                    <a:lstStyle/>
                    <a:p>
                      <a:endParaRPr lang="ru-KZ"/>
                    </a:p>
                  </a:txBody>
                  <a:tcPr/>
                </a:tc>
                <a:tc vMerge="1">
                  <a:txBody>
                    <a:bodyPr/>
                    <a:lstStyle/>
                    <a:p>
                      <a:endParaRPr lang="ru-KZ"/>
                    </a:p>
                  </a:txBody>
                  <a:tcPr/>
                </a:tc>
                <a:tc vMerge="1">
                  <a:txBody>
                    <a:bodyPr/>
                    <a:lstStyle/>
                    <a:p>
                      <a:endParaRPr lang="ru-KZ"/>
                    </a:p>
                  </a:txBody>
                  <a:tcPr/>
                </a:tc>
                <a:tc>
                  <a:txBody>
                    <a:bodyPr/>
                    <a:lstStyle/>
                    <a:p>
                      <a:pPr algn="ctr"/>
                      <a:r>
                        <a:rPr lang="en-US" sz="1100" dirty="0">
                          <a:solidFill>
                            <a:schemeClr val="bg1"/>
                          </a:solidFill>
                        </a:rPr>
                        <a:t>I</a:t>
                      </a:r>
                      <a:endParaRPr lang="ru-KZ" sz="1100" dirty="0">
                        <a:solidFill>
                          <a:schemeClr val="bg1"/>
                        </a:solidFill>
                      </a:endParaRPr>
                    </a:p>
                  </a:txBody>
                  <a:tcP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28575" cap="flat" cmpd="sng" algn="ctr">
                      <a:solidFill>
                        <a:schemeClr val="bg1"/>
                      </a:solidFill>
                      <a:prstDash val="solid"/>
                      <a:round/>
                      <a:headEnd type="none" w="med" len="med"/>
                      <a:tailEnd type="none" w="med" len="med"/>
                    </a:lnB>
                    <a:solidFill>
                      <a:schemeClr val="bg2">
                        <a:alpha val="80000"/>
                      </a:schemeClr>
                    </a:solidFill>
                  </a:tcPr>
                </a:tc>
                <a:tc>
                  <a:txBody>
                    <a:bodyPr/>
                    <a:lstStyle/>
                    <a:p>
                      <a:pPr algn="ctr"/>
                      <a:r>
                        <a:rPr lang="en-US" sz="1100" dirty="0">
                          <a:solidFill>
                            <a:schemeClr val="bg1"/>
                          </a:solidFill>
                        </a:rPr>
                        <a:t>II</a:t>
                      </a:r>
                      <a:endParaRPr lang="ru-KZ" sz="1100" dirty="0">
                        <a:solidFill>
                          <a:schemeClr val="bg1"/>
                        </a:solidFill>
                      </a:endParaRPr>
                    </a:p>
                  </a:txBody>
                  <a:tcP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28575" cap="flat" cmpd="sng" algn="ctr">
                      <a:solidFill>
                        <a:schemeClr val="bg1"/>
                      </a:solidFill>
                      <a:prstDash val="solid"/>
                      <a:round/>
                      <a:headEnd type="none" w="med" len="med"/>
                      <a:tailEnd type="none" w="med" len="med"/>
                    </a:lnB>
                    <a:solidFill>
                      <a:schemeClr val="bg2">
                        <a:alpha val="80000"/>
                      </a:schemeClr>
                    </a:solidFill>
                  </a:tcPr>
                </a:tc>
                <a:tc>
                  <a:txBody>
                    <a:bodyPr/>
                    <a:lstStyle/>
                    <a:p>
                      <a:pPr algn="ctr"/>
                      <a:r>
                        <a:rPr lang="en-US" sz="1100" dirty="0">
                          <a:solidFill>
                            <a:schemeClr val="bg1"/>
                          </a:solidFill>
                        </a:rPr>
                        <a:t>III</a:t>
                      </a:r>
                      <a:endParaRPr lang="ru-KZ" sz="1100" dirty="0">
                        <a:solidFill>
                          <a:schemeClr val="bg1"/>
                        </a:solidFill>
                      </a:endParaRPr>
                    </a:p>
                  </a:txBody>
                  <a:tcP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28575" cap="flat" cmpd="sng" algn="ctr">
                      <a:solidFill>
                        <a:schemeClr val="bg1"/>
                      </a:solidFill>
                      <a:prstDash val="solid"/>
                      <a:round/>
                      <a:headEnd type="none" w="med" len="med"/>
                      <a:tailEnd type="none" w="med" len="med"/>
                    </a:lnB>
                    <a:solidFill>
                      <a:schemeClr val="bg2">
                        <a:alpha val="80000"/>
                      </a:schemeClr>
                    </a:solidFill>
                  </a:tcPr>
                </a:tc>
                <a:tc>
                  <a:txBody>
                    <a:bodyPr/>
                    <a:lstStyle/>
                    <a:p>
                      <a:pPr algn="ctr"/>
                      <a:r>
                        <a:rPr lang="en-US" sz="1100" dirty="0">
                          <a:solidFill>
                            <a:schemeClr val="bg1"/>
                          </a:solidFill>
                        </a:rPr>
                        <a:t>IV</a:t>
                      </a:r>
                      <a:endParaRPr lang="ru-KZ" sz="1100" dirty="0">
                        <a:solidFill>
                          <a:schemeClr val="bg1"/>
                        </a:solidFill>
                      </a:endParaRPr>
                    </a:p>
                  </a:txBody>
                  <a:tcP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28575" cap="flat" cmpd="sng" algn="ctr">
                      <a:solidFill>
                        <a:schemeClr val="bg1"/>
                      </a:solidFill>
                      <a:prstDash val="solid"/>
                      <a:round/>
                      <a:headEnd type="none" w="med" len="med"/>
                      <a:tailEnd type="none" w="med" len="med"/>
                    </a:lnB>
                    <a:solidFill>
                      <a:schemeClr val="bg2">
                        <a:alpha val="80000"/>
                      </a:schemeClr>
                    </a:solidFill>
                  </a:tcPr>
                </a:tc>
                <a:tc vMerge="1">
                  <a:txBody>
                    <a:bodyPr/>
                    <a:lstStyle/>
                    <a:p>
                      <a:endParaRPr lang="ru-KZ"/>
                    </a:p>
                  </a:txBody>
                  <a:tcPr/>
                </a:tc>
                <a:extLst>
                  <a:ext uri="{0D108BD9-81ED-4DB2-BD59-A6C34878D82A}">
                    <a16:rowId xmlns:a16="http://schemas.microsoft.com/office/drawing/2014/main" val="3566652169"/>
                  </a:ext>
                </a:extLst>
              </a:tr>
              <a:tr h="252035">
                <a:tc rowSpan="5">
                  <a:txBody>
                    <a:bodyPr/>
                    <a:lstStyle/>
                    <a:p>
                      <a:pPr algn="ctr"/>
                      <a:r>
                        <a:rPr lang="en-US" sz="1100" dirty="0"/>
                        <a:t>2019</a:t>
                      </a:r>
                      <a:endParaRPr lang="ru-KZ" sz="1100" dirty="0"/>
                    </a:p>
                  </a:txBody>
                  <a:tcPr anchor="ctr">
                    <a:lnB w="28575" cap="flat" cmpd="sng" algn="ctr">
                      <a:solidFill>
                        <a:schemeClr val="bg2"/>
                      </a:solidFill>
                      <a:prstDash val="solid"/>
                      <a:round/>
                      <a:headEnd type="none" w="med" len="med"/>
                      <a:tailEnd type="none" w="med" len="med"/>
                    </a:lnB>
                  </a:tcPr>
                </a:tc>
                <a:tc>
                  <a:txBody>
                    <a:bodyPr/>
                    <a:lstStyle/>
                    <a:p>
                      <a:pPr marL="72000" algn="l" fontAlgn="b"/>
                      <a:r>
                        <a:rPr lang="ru-RU" sz="800" b="0" i="0" u="none" strike="noStrike" cap="none" dirty="0">
                          <a:solidFill>
                            <a:schemeClr val="dk1"/>
                          </a:solidFill>
                          <a:latin typeface="+mn-lt"/>
                          <a:ea typeface="+mn-ea"/>
                          <a:cs typeface="+mn-cs"/>
                          <a:sym typeface="Arial"/>
                        </a:rPr>
                        <a:t>1 </a:t>
                      </a:r>
                      <a:r>
                        <a:rPr lang="ru-RU" sz="800" b="0" i="0" u="none" strike="noStrike" cap="none" dirty="0" err="1">
                          <a:solidFill>
                            <a:schemeClr val="dk1"/>
                          </a:solidFill>
                          <a:latin typeface="+mn-lt"/>
                          <a:ea typeface="+mn-ea"/>
                          <a:cs typeface="+mn-cs"/>
                          <a:sym typeface="Arial"/>
                        </a:rPr>
                        <a:t>Басқа</a:t>
                      </a:r>
                      <a:r>
                        <a:rPr lang="ru-RU" sz="800" b="0" i="0" u="none" strike="noStrike" cap="none" dirty="0">
                          <a:solidFill>
                            <a:schemeClr val="dk1"/>
                          </a:solidFill>
                          <a:latin typeface="+mn-lt"/>
                          <a:ea typeface="+mn-ea"/>
                          <a:cs typeface="+mn-cs"/>
                          <a:sym typeface="Arial"/>
                        </a:rPr>
                        <a:t> да </a:t>
                      </a:r>
                      <a:r>
                        <a:rPr lang="ru-RU" sz="800" b="0" i="0" u="none" strike="noStrike" cap="none" dirty="0" err="1">
                          <a:solidFill>
                            <a:schemeClr val="dk1"/>
                          </a:solidFill>
                          <a:latin typeface="+mn-lt"/>
                          <a:ea typeface="+mn-ea"/>
                          <a:cs typeface="+mn-cs"/>
                          <a:sym typeface="Arial"/>
                        </a:rPr>
                        <a:t>біліктілігі</a:t>
                      </a:r>
                      <a:r>
                        <a:rPr lang="ru-RU" sz="800" b="0" i="0" u="none" strike="noStrike" cap="none" dirty="0">
                          <a:solidFill>
                            <a:schemeClr val="dk1"/>
                          </a:solidFill>
                          <a:latin typeface="+mn-lt"/>
                          <a:ea typeface="+mn-ea"/>
                          <a:cs typeface="+mn-cs"/>
                          <a:sym typeface="Arial"/>
                        </a:rPr>
                        <a:t> </a:t>
                      </a:r>
                      <a:r>
                        <a:rPr lang="ru-RU" sz="800" b="0" i="0" u="none" strike="noStrike" cap="none" dirty="0" err="1">
                          <a:solidFill>
                            <a:schemeClr val="dk1"/>
                          </a:solidFill>
                          <a:latin typeface="+mn-lt"/>
                          <a:ea typeface="+mn-ea"/>
                          <a:cs typeface="+mn-cs"/>
                          <a:sym typeface="Arial"/>
                        </a:rPr>
                        <a:t>жоқ</a:t>
                      </a:r>
                      <a:r>
                        <a:rPr lang="ru-RU" sz="800" b="0" i="0" u="none" strike="noStrike" cap="none" dirty="0">
                          <a:solidFill>
                            <a:schemeClr val="dk1"/>
                          </a:solidFill>
                          <a:latin typeface="+mn-lt"/>
                          <a:ea typeface="+mn-ea"/>
                          <a:cs typeface="+mn-cs"/>
                          <a:sym typeface="Arial"/>
                        </a:rPr>
                        <a:t> </a:t>
                      </a:r>
                      <a:r>
                        <a:rPr lang="ru-RU" sz="800" b="0" i="0" u="none" strike="noStrike" cap="none" dirty="0" err="1">
                          <a:solidFill>
                            <a:schemeClr val="dk1"/>
                          </a:solidFill>
                          <a:latin typeface="+mn-lt"/>
                          <a:ea typeface="+mn-ea"/>
                          <a:cs typeface="+mn-cs"/>
                          <a:sym typeface="Arial"/>
                        </a:rPr>
                        <a:t>жұмысшылар</a:t>
                      </a:r>
                      <a:endParaRPr lang="ru-RU" sz="800" b="0" i="0" u="none" strike="noStrike" cap="none" dirty="0">
                        <a:solidFill>
                          <a:schemeClr val="dk1"/>
                        </a:solidFill>
                        <a:latin typeface="+mn-lt"/>
                        <a:ea typeface="+mn-ea"/>
                        <a:cs typeface="+mn-cs"/>
                        <a:sym typeface="Arial"/>
                      </a:endParaRPr>
                    </a:p>
                  </a:txBody>
                  <a:tcPr marL="9525" marR="9525" marT="9525" marB="0" anchor="ctr">
                    <a:lnT w="28575" cap="flat" cmpd="sng" algn="ctr">
                      <a:solidFill>
                        <a:schemeClr val="bg1"/>
                      </a:solidFill>
                      <a:prstDash val="solid"/>
                      <a:round/>
                      <a:headEnd type="none" w="med" len="med"/>
                      <a:tailEnd type="none" w="med" len="med"/>
                    </a:lnT>
                  </a:tcPr>
                </a:tc>
                <a:tc>
                  <a:txBody>
                    <a:bodyPr/>
                    <a:lstStyle/>
                    <a:p>
                      <a:pPr algn="ctr" fontAlgn="b"/>
                      <a:r>
                        <a:rPr lang="ru-RU" sz="900" b="0" i="1" u="none" strike="noStrike" cap="none" dirty="0">
                          <a:solidFill>
                            <a:schemeClr val="dk1"/>
                          </a:solidFill>
                          <a:latin typeface="+mn-lt"/>
                          <a:ea typeface="+mn-ea"/>
                          <a:cs typeface="+mn-cs"/>
                          <a:sym typeface="Arial"/>
                        </a:rPr>
                        <a:t>9629-9</a:t>
                      </a:r>
                    </a:p>
                  </a:txBody>
                  <a:tcPr marL="9525" marR="9525" marT="9525" marB="0" anchor="ctr">
                    <a:lnT w="28575" cap="flat" cmpd="sng" algn="ctr">
                      <a:solidFill>
                        <a:schemeClr val="bg1"/>
                      </a:solidFill>
                      <a:prstDash val="solid"/>
                      <a:round/>
                      <a:headEnd type="none" w="med" len="med"/>
                      <a:tailEnd type="none" w="med" len="med"/>
                    </a:lnT>
                  </a:tcPr>
                </a:tc>
                <a:tc>
                  <a:txBody>
                    <a:bodyPr/>
                    <a:lstStyle/>
                    <a:p>
                      <a:pPr algn="ctr" fontAlgn="ctr"/>
                      <a:r>
                        <a:rPr lang="ru-RU" sz="1050" b="1" i="0" u="none" strike="noStrike" cap="none" dirty="0">
                          <a:solidFill>
                            <a:schemeClr val="dk1"/>
                          </a:solidFill>
                          <a:latin typeface="+mn-lt"/>
                          <a:ea typeface="+mn-ea"/>
                          <a:cs typeface="+mn-cs"/>
                          <a:sym typeface="Arial"/>
                        </a:rPr>
                        <a:t>8 902</a:t>
                      </a:r>
                    </a:p>
                  </a:txBody>
                  <a:tcPr marL="9525" marR="9525" marT="9525" marB="0" anchor="ctr">
                    <a:lnT w="28575" cap="flat" cmpd="sng" algn="ctr">
                      <a:solidFill>
                        <a:schemeClr val="bg1"/>
                      </a:solidFill>
                      <a:prstDash val="solid"/>
                      <a:round/>
                      <a:headEnd type="none" w="med" len="med"/>
                      <a:tailEnd type="none" w="med" len="med"/>
                    </a:lnT>
                  </a:tcPr>
                </a:tc>
                <a:tc>
                  <a:txBody>
                    <a:bodyPr/>
                    <a:lstStyle/>
                    <a:p>
                      <a:pPr algn="ctr" fontAlgn="ctr"/>
                      <a:r>
                        <a:rPr lang="ru-RU" sz="900" b="0" i="0" u="none" strike="noStrike" cap="none" dirty="0">
                          <a:solidFill>
                            <a:schemeClr val="dk1"/>
                          </a:solidFill>
                          <a:latin typeface="+mn-lt"/>
                          <a:ea typeface="+mn-ea"/>
                          <a:cs typeface="+mn-cs"/>
                          <a:sym typeface="Arial"/>
                        </a:rPr>
                        <a:t>364</a:t>
                      </a:r>
                    </a:p>
                  </a:txBody>
                  <a:tcPr marL="9525" marR="9525" marT="9525" marB="0" anchor="ctr">
                    <a:lnT w="28575" cap="flat" cmpd="sng" algn="ctr">
                      <a:solidFill>
                        <a:schemeClr val="bg1"/>
                      </a:solidFill>
                      <a:prstDash val="solid"/>
                      <a:round/>
                      <a:headEnd type="none" w="med" len="med"/>
                      <a:tailEnd type="none" w="med" len="med"/>
                    </a:lnT>
                  </a:tcPr>
                </a:tc>
                <a:tc>
                  <a:txBody>
                    <a:bodyPr/>
                    <a:lstStyle/>
                    <a:p>
                      <a:pPr algn="ctr" fontAlgn="ctr"/>
                      <a:r>
                        <a:rPr lang="ru-RU" sz="900" b="0" i="0" u="none" strike="noStrike" cap="none">
                          <a:solidFill>
                            <a:schemeClr val="dk1"/>
                          </a:solidFill>
                          <a:latin typeface="+mn-lt"/>
                          <a:ea typeface="+mn-ea"/>
                          <a:cs typeface="+mn-cs"/>
                          <a:sym typeface="Arial"/>
                        </a:rPr>
                        <a:t>1 799</a:t>
                      </a:r>
                    </a:p>
                  </a:txBody>
                  <a:tcPr marL="9525" marR="9525" marT="9525" marB="0" anchor="ctr">
                    <a:lnT w="28575" cap="flat" cmpd="sng" algn="ctr">
                      <a:solidFill>
                        <a:schemeClr val="bg1"/>
                      </a:solidFill>
                      <a:prstDash val="solid"/>
                      <a:round/>
                      <a:headEnd type="none" w="med" len="med"/>
                      <a:tailEnd type="none" w="med" len="med"/>
                    </a:lnT>
                  </a:tcPr>
                </a:tc>
                <a:tc>
                  <a:txBody>
                    <a:bodyPr/>
                    <a:lstStyle/>
                    <a:p>
                      <a:pPr algn="ctr" fontAlgn="ctr"/>
                      <a:r>
                        <a:rPr lang="ru-RU" sz="900" b="0" i="0" u="none" strike="noStrike" cap="none">
                          <a:solidFill>
                            <a:schemeClr val="dk1"/>
                          </a:solidFill>
                          <a:latin typeface="+mn-lt"/>
                          <a:ea typeface="+mn-ea"/>
                          <a:cs typeface="+mn-cs"/>
                          <a:sym typeface="Arial"/>
                        </a:rPr>
                        <a:t>3 259</a:t>
                      </a:r>
                    </a:p>
                  </a:txBody>
                  <a:tcPr marL="9525" marR="9525" marT="9525" marB="0" anchor="ctr">
                    <a:lnT w="28575" cap="flat" cmpd="sng" algn="ctr">
                      <a:solidFill>
                        <a:schemeClr val="bg1"/>
                      </a:solidFill>
                      <a:prstDash val="solid"/>
                      <a:round/>
                      <a:headEnd type="none" w="med" len="med"/>
                      <a:tailEnd type="none" w="med" len="med"/>
                    </a:lnT>
                  </a:tcPr>
                </a:tc>
                <a:tc>
                  <a:txBody>
                    <a:bodyPr/>
                    <a:lstStyle/>
                    <a:p>
                      <a:pPr algn="ctr" fontAlgn="ctr"/>
                      <a:r>
                        <a:rPr lang="ru-RU" sz="900" b="0" i="0" u="none" strike="noStrike" cap="none">
                          <a:solidFill>
                            <a:schemeClr val="dk1"/>
                          </a:solidFill>
                          <a:latin typeface="+mn-lt"/>
                          <a:ea typeface="+mn-ea"/>
                          <a:cs typeface="+mn-cs"/>
                          <a:sym typeface="Arial"/>
                        </a:rPr>
                        <a:t>3 480</a:t>
                      </a:r>
                    </a:p>
                  </a:txBody>
                  <a:tcPr marL="9525" marR="9525" marT="9525" marB="0" anchor="ctr">
                    <a:lnT w="28575" cap="flat" cmpd="sng" algn="ctr">
                      <a:solidFill>
                        <a:schemeClr val="bg1"/>
                      </a:solidFill>
                      <a:prstDash val="solid"/>
                      <a:round/>
                      <a:headEnd type="none" w="med" len="med"/>
                      <a:tailEnd type="none" w="med" len="med"/>
                    </a:lnT>
                  </a:tcPr>
                </a:tc>
                <a:tc>
                  <a:txBody>
                    <a:bodyPr/>
                    <a:lstStyle/>
                    <a:p>
                      <a:pPr algn="ctr" fontAlgn="ctr"/>
                      <a:r>
                        <a:rPr lang="ru-RU" sz="1050" b="1" i="0" u="none" strike="noStrike" cap="none" dirty="0">
                          <a:solidFill>
                            <a:schemeClr val="dk1"/>
                          </a:solidFill>
                          <a:latin typeface="+mn-lt"/>
                          <a:ea typeface="+mn-ea"/>
                          <a:cs typeface="+mn-cs"/>
                          <a:sym typeface="Arial"/>
                        </a:rPr>
                        <a:t>36,0%</a:t>
                      </a:r>
                    </a:p>
                  </a:txBody>
                  <a:tcPr marL="9525" marR="9525" marT="9525" marB="0" anchor="ctr">
                    <a:lnT w="28575" cap="flat" cmpd="sng" algn="ctr">
                      <a:solidFill>
                        <a:schemeClr val="bg1"/>
                      </a:solidFill>
                      <a:prstDash val="solid"/>
                      <a:round/>
                      <a:headEnd type="none" w="med" len="med"/>
                      <a:tailEnd type="none" w="med" len="med"/>
                    </a:lnT>
                  </a:tcPr>
                </a:tc>
                <a:extLst>
                  <a:ext uri="{0D108BD9-81ED-4DB2-BD59-A6C34878D82A}">
                    <a16:rowId xmlns:a16="http://schemas.microsoft.com/office/drawing/2014/main" val="3271101333"/>
                  </a:ext>
                </a:extLst>
              </a:tr>
              <a:tr h="252035">
                <a:tc vMerge="1">
                  <a:txBody>
                    <a:bodyPr/>
                    <a:lstStyle/>
                    <a:p>
                      <a:endParaRPr lang="ru-KZ" sz="1100" dirty="0"/>
                    </a:p>
                  </a:txBody>
                  <a:tcPr/>
                </a:tc>
                <a:tc>
                  <a:txBody>
                    <a:bodyPr/>
                    <a:lstStyle/>
                    <a:p>
                      <a:pPr marL="72000" algn="l" fontAlgn="b"/>
                      <a:r>
                        <a:rPr lang="ru-RU" sz="800" b="0" i="0" u="none" strike="noStrike" cap="none" dirty="0">
                          <a:solidFill>
                            <a:schemeClr val="dk1"/>
                          </a:solidFill>
                          <a:latin typeface="+mn-lt"/>
                          <a:ea typeface="+mn-ea"/>
                          <a:cs typeface="+mn-cs"/>
                          <a:sym typeface="Arial"/>
                        </a:rPr>
                        <a:t>2 </a:t>
                      </a:r>
                      <a:r>
                        <a:rPr lang="ru-RU" sz="800" b="0" i="0" u="none" strike="noStrike" cap="none" dirty="0" err="1">
                          <a:solidFill>
                            <a:schemeClr val="dk1"/>
                          </a:solidFill>
                          <a:latin typeface="+mn-lt"/>
                          <a:ea typeface="+mn-ea"/>
                          <a:cs typeface="+mn-cs"/>
                          <a:sym typeface="Arial"/>
                        </a:rPr>
                        <a:t>Ауыл</a:t>
                      </a:r>
                      <a:r>
                        <a:rPr lang="ru-RU" sz="800" b="0" i="0" u="none" strike="noStrike" cap="none" dirty="0">
                          <a:solidFill>
                            <a:schemeClr val="dk1"/>
                          </a:solidFill>
                          <a:latin typeface="+mn-lt"/>
                          <a:ea typeface="+mn-ea"/>
                          <a:cs typeface="+mn-cs"/>
                          <a:sym typeface="Arial"/>
                        </a:rPr>
                        <a:t> </a:t>
                      </a:r>
                      <a:r>
                        <a:rPr lang="ru-RU" sz="800" b="0" i="0" u="none" strike="noStrike" cap="none" dirty="0" err="1">
                          <a:solidFill>
                            <a:schemeClr val="dk1"/>
                          </a:solidFill>
                          <a:latin typeface="+mn-lt"/>
                          <a:ea typeface="+mn-ea"/>
                          <a:cs typeface="+mn-cs"/>
                          <a:sym typeface="Arial"/>
                        </a:rPr>
                        <a:t>шаруашылығы</a:t>
                      </a:r>
                      <a:r>
                        <a:rPr lang="ru-RU" sz="800" b="0" i="0" u="none" strike="noStrike" cap="none" dirty="0">
                          <a:solidFill>
                            <a:schemeClr val="dk1"/>
                          </a:solidFill>
                          <a:latin typeface="+mn-lt"/>
                          <a:ea typeface="+mn-ea"/>
                          <a:cs typeface="+mn-cs"/>
                          <a:sym typeface="Arial"/>
                        </a:rPr>
                        <a:t> </a:t>
                      </a:r>
                      <a:r>
                        <a:rPr lang="ru-RU" sz="800" b="0" i="0" u="none" strike="noStrike" cap="none" dirty="0" err="1">
                          <a:solidFill>
                            <a:schemeClr val="dk1"/>
                          </a:solidFill>
                          <a:latin typeface="+mn-lt"/>
                          <a:ea typeface="+mn-ea"/>
                          <a:cs typeface="+mn-cs"/>
                          <a:sym typeface="Arial"/>
                        </a:rPr>
                        <a:t>өнімдерін</a:t>
                      </a:r>
                      <a:r>
                        <a:rPr lang="ru-RU" sz="800" b="0" i="0" u="none" strike="noStrike" cap="none" dirty="0">
                          <a:solidFill>
                            <a:schemeClr val="dk1"/>
                          </a:solidFill>
                          <a:latin typeface="+mn-lt"/>
                          <a:ea typeface="+mn-ea"/>
                          <a:cs typeface="+mn-cs"/>
                          <a:sym typeface="Arial"/>
                        </a:rPr>
                        <a:t> </a:t>
                      </a:r>
                      <a:r>
                        <a:rPr lang="ru-RU" sz="800" b="0" i="0" u="none" strike="noStrike" cap="none" dirty="0" err="1">
                          <a:solidFill>
                            <a:schemeClr val="dk1"/>
                          </a:solidFill>
                          <a:latin typeface="+mn-lt"/>
                          <a:ea typeface="+mn-ea"/>
                          <a:cs typeface="+mn-cs"/>
                          <a:sym typeface="Arial"/>
                        </a:rPr>
                        <a:t>өндірудегі</a:t>
                      </a:r>
                      <a:r>
                        <a:rPr lang="ru-RU" sz="800" b="0" i="0" u="none" strike="noStrike" cap="none" dirty="0">
                          <a:solidFill>
                            <a:schemeClr val="dk1"/>
                          </a:solidFill>
                          <a:latin typeface="+mn-lt"/>
                          <a:ea typeface="+mn-ea"/>
                          <a:cs typeface="+mn-cs"/>
                          <a:sym typeface="Arial"/>
                        </a:rPr>
                        <a:t> </a:t>
                      </a:r>
                      <a:r>
                        <a:rPr lang="ru-RU" sz="800" b="0" i="0" u="none" strike="noStrike" cap="none" dirty="0" err="1">
                          <a:solidFill>
                            <a:schemeClr val="dk1"/>
                          </a:solidFill>
                          <a:latin typeface="+mn-lt"/>
                          <a:ea typeface="+mn-ea"/>
                          <a:cs typeface="+mn-cs"/>
                          <a:sym typeface="Arial"/>
                        </a:rPr>
                        <a:t>біліктілігі</a:t>
                      </a:r>
                      <a:r>
                        <a:rPr lang="ru-RU" sz="800" b="0" i="0" u="none" strike="noStrike" cap="none" dirty="0">
                          <a:solidFill>
                            <a:schemeClr val="dk1"/>
                          </a:solidFill>
                          <a:latin typeface="+mn-lt"/>
                          <a:ea typeface="+mn-ea"/>
                          <a:cs typeface="+mn-cs"/>
                          <a:sym typeface="Arial"/>
                        </a:rPr>
                        <a:t> </a:t>
                      </a:r>
                      <a:r>
                        <a:rPr lang="ru-RU" sz="800" b="0" i="0" u="none" strike="noStrike" cap="none" dirty="0" err="1">
                          <a:solidFill>
                            <a:schemeClr val="dk1"/>
                          </a:solidFill>
                          <a:latin typeface="+mn-lt"/>
                          <a:ea typeface="+mn-ea"/>
                          <a:cs typeface="+mn-cs"/>
                          <a:sym typeface="Arial"/>
                        </a:rPr>
                        <a:t>жоқ</a:t>
                      </a:r>
                      <a:r>
                        <a:rPr lang="ru-RU" sz="800" b="0" i="0" u="none" strike="noStrike" cap="none" dirty="0">
                          <a:solidFill>
                            <a:schemeClr val="dk1"/>
                          </a:solidFill>
                          <a:latin typeface="+mn-lt"/>
                          <a:ea typeface="+mn-ea"/>
                          <a:cs typeface="+mn-cs"/>
                          <a:sym typeface="Arial"/>
                        </a:rPr>
                        <a:t> </a:t>
                      </a:r>
                      <a:r>
                        <a:rPr lang="ru-RU" sz="800" b="0" i="0" u="none" strike="noStrike" cap="none" dirty="0" err="1">
                          <a:solidFill>
                            <a:schemeClr val="dk1"/>
                          </a:solidFill>
                          <a:latin typeface="+mn-lt"/>
                          <a:ea typeface="+mn-ea"/>
                          <a:cs typeface="+mn-cs"/>
                          <a:sym typeface="Arial"/>
                        </a:rPr>
                        <a:t>жұмысшылар</a:t>
                      </a:r>
                      <a:endParaRPr lang="ru-RU" sz="800" b="0" i="0" u="none" strike="noStrike" cap="none" dirty="0">
                        <a:solidFill>
                          <a:schemeClr val="dk1"/>
                        </a:solidFill>
                        <a:latin typeface="+mn-lt"/>
                        <a:ea typeface="+mn-ea"/>
                        <a:cs typeface="+mn-cs"/>
                        <a:sym typeface="Arial"/>
                      </a:endParaRPr>
                    </a:p>
                  </a:txBody>
                  <a:tcPr marL="9525" marR="9525" marT="9525" marB="0" anchor="ctr"/>
                </a:tc>
                <a:tc>
                  <a:txBody>
                    <a:bodyPr/>
                    <a:lstStyle/>
                    <a:p>
                      <a:pPr algn="ctr" fontAlgn="b"/>
                      <a:r>
                        <a:rPr lang="ru-RU" sz="900" b="0" i="1" u="none" strike="noStrike" cap="none">
                          <a:solidFill>
                            <a:schemeClr val="dk1"/>
                          </a:solidFill>
                          <a:latin typeface="+mn-lt"/>
                          <a:ea typeface="+mn-ea"/>
                          <a:cs typeface="+mn-cs"/>
                          <a:sym typeface="Arial"/>
                        </a:rPr>
                        <a:t>9211-3</a:t>
                      </a:r>
                    </a:p>
                  </a:txBody>
                  <a:tcPr marL="9525" marR="9525" marT="9525" marB="0" anchor="ctr"/>
                </a:tc>
                <a:tc>
                  <a:txBody>
                    <a:bodyPr/>
                    <a:lstStyle/>
                    <a:p>
                      <a:pPr algn="ctr" fontAlgn="ctr"/>
                      <a:r>
                        <a:rPr lang="ru-RU" sz="1050" b="1" i="0" u="none" strike="noStrike" cap="none">
                          <a:solidFill>
                            <a:schemeClr val="dk1"/>
                          </a:solidFill>
                          <a:latin typeface="+mn-lt"/>
                          <a:ea typeface="+mn-ea"/>
                          <a:cs typeface="+mn-cs"/>
                          <a:sym typeface="Arial"/>
                        </a:rPr>
                        <a:t>696</a:t>
                      </a:r>
                    </a:p>
                  </a:txBody>
                  <a:tcPr marL="9525" marR="9525" marT="9525" marB="0" anchor="ctr"/>
                </a:tc>
                <a:tc>
                  <a:txBody>
                    <a:bodyPr/>
                    <a:lstStyle/>
                    <a:p>
                      <a:pPr algn="ctr" fontAlgn="ctr"/>
                      <a:r>
                        <a:rPr lang="ru-RU" sz="900" b="0" i="0" u="none" strike="noStrike" cap="none">
                          <a:solidFill>
                            <a:schemeClr val="dk1"/>
                          </a:solidFill>
                          <a:latin typeface="+mn-lt"/>
                          <a:ea typeface="+mn-ea"/>
                          <a:cs typeface="+mn-cs"/>
                          <a:sym typeface="Arial"/>
                        </a:rPr>
                        <a:t>16</a:t>
                      </a:r>
                    </a:p>
                  </a:txBody>
                  <a:tcPr marL="9525" marR="9525" marT="9525" marB="0" anchor="ctr"/>
                </a:tc>
                <a:tc>
                  <a:txBody>
                    <a:bodyPr/>
                    <a:lstStyle/>
                    <a:p>
                      <a:pPr algn="ctr" fontAlgn="ctr"/>
                      <a:r>
                        <a:rPr lang="ru-RU" sz="900" b="0" i="0" u="none" strike="noStrike" cap="none">
                          <a:solidFill>
                            <a:schemeClr val="dk1"/>
                          </a:solidFill>
                          <a:latin typeface="+mn-lt"/>
                          <a:ea typeface="+mn-ea"/>
                          <a:cs typeface="+mn-cs"/>
                          <a:sym typeface="Arial"/>
                        </a:rPr>
                        <a:t>147</a:t>
                      </a:r>
                    </a:p>
                  </a:txBody>
                  <a:tcPr marL="9525" marR="9525" marT="9525" marB="0" anchor="ctr"/>
                </a:tc>
                <a:tc>
                  <a:txBody>
                    <a:bodyPr/>
                    <a:lstStyle/>
                    <a:p>
                      <a:pPr algn="ctr" fontAlgn="ctr"/>
                      <a:r>
                        <a:rPr lang="ru-RU" sz="900" b="0" i="0" u="none" strike="noStrike" cap="none">
                          <a:solidFill>
                            <a:schemeClr val="dk1"/>
                          </a:solidFill>
                          <a:latin typeface="+mn-lt"/>
                          <a:ea typeface="+mn-ea"/>
                          <a:cs typeface="+mn-cs"/>
                          <a:sym typeface="Arial"/>
                        </a:rPr>
                        <a:t>179</a:t>
                      </a:r>
                    </a:p>
                  </a:txBody>
                  <a:tcPr marL="9525" marR="9525" marT="9525" marB="0" anchor="ctr"/>
                </a:tc>
                <a:tc>
                  <a:txBody>
                    <a:bodyPr/>
                    <a:lstStyle/>
                    <a:p>
                      <a:pPr algn="ctr" fontAlgn="ctr"/>
                      <a:r>
                        <a:rPr lang="ru-RU" sz="900" b="0" i="0" u="none" strike="noStrike" cap="none">
                          <a:solidFill>
                            <a:schemeClr val="dk1"/>
                          </a:solidFill>
                          <a:latin typeface="+mn-lt"/>
                          <a:ea typeface="+mn-ea"/>
                          <a:cs typeface="+mn-cs"/>
                          <a:sym typeface="Arial"/>
                        </a:rPr>
                        <a:t>354</a:t>
                      </a:r>
                    </a:p>
                  </a:txBody>
                  <a:tcPr marL="9525" marR="9525" marT="9525" marB="0" anchor="ctr"/>
                </a:tc>
                <a:tc>
                  <a:txBody>
                    <a:bodyPr/>
                    <a:lstStyle/>
                    <a:p>
                      <a:pPr algn="ctr" fontAlgn="ctr"/>
                      <a:r>
                        <a:rPr lang="ru-RU" sz="1050" b="1" i="0" u="none" strike="noStrike" cap="none" dirty="0">
                          <a:solidFill>
                            <a:schemeClr val="dk1"/>
                          </a:solidFill>
                          <a:latin typeface="+mn-lt"/>
                          <a:ea typeface="+mn-ea"/>
                          <a:cs typeface="+mn-cs"/>
                          <a:sym typeface="Arial"/>
                        </a:rPr>
                        <a:t>2,8%</a:t>
                      </a:r>
                    </a:p>
                  </a:txBody>
                  <a:tcPr marL="9525" marR="9525" marT="9525" marB="0" anchor="ctr"/>
                </a:tc>
                <a:extLst>
                  <a:ext uri="{0D108BD9-81ED-4DB2-BD59-A6C34878D82A}">
                    <a16:rowId xmlns:a16="http://schemas.microsoft.com/office/drawing/2014/main" val="1275413563"/>
                  </a:ext>
                </a:extLst>
              </a:tr>
              <a:tr h="252035">
                <a:tc vMerge="1">
                  <a:txBody>
                    <a:bodyPr/>
                    <a:lstStyle/>
                    <a:p>
                      <a:endParaRPr lang="ru-KZ" sz="1100" dirty="0"/>
                    </a:p>
                  </a:txBody>
                  <a:tcPr/>
                </a:tc>
                <a:tc>
                  <a:txBody>
                    <a:bodyPr/>
                    <a:lstStyle/>
                    <a:p>
                      <a:pPr marL="72000" algn="l" fontAlgn="b"/>
                      <a:r>
                        <a:rPr lang="ru-RU" sz="800" b="0" i="0" u="none" strike="noStrike" cap="none" dirty="0">
                          <a:solidFill>
                            <a:schemeClr val="dk1"/>
                          </a:solidFill>
                          <a:latin typeface="+mn-lt"/>
                          <a:ea typeface="+mn-ea"/>
                          <a:cs typeface="+mn-cs"/>
                          <a:sym typeface="Arial"/>
                        </a:rPr>
                        <a:t>3 </a:t>
                      </a:r>
                      <a:r>
                        <a:rPr lang="ru-RU" sz="800" b="0" i="0" u="none" strike="noStrike" cap="none" dirty="0" err="1">
                          <a:solidFill>
                            <a:schemeClr val="dk1"/>
                          </a:solidFill>
                          <a:latin typeface="+mn-lt"/>
                          <a:ea typeface="+mn-ea"/>
                          <a:cs typeface="+mn-cs"/>
                          <a:sym typeface="Arial"/>
                        </a:rPr>
                        <a:t>Күтім</a:t>
                      </a:r>
                      <a:r>
                        <a:rPr lang="ru-RU" sz="800" b="0" i="0" u="none" strike="noStrike" cap="none" dirty="0">
                          <a:solidFill>
                            <a:schemeClr val="dk1"/>
                          </a:solidFill>
                          <a:latin typeface="+mn-lt"/>
                          <a:ea typeface="+mn-ea"/>
                          <a:cs typeface="+mn-cs"/>
                          <a:sym typeface="Arial"/>
                        </a:rPr>
                        <a:t> </a:t>
                      </a:r>
                      <a:r>
                        <a:rPr lang="ru-RU" sz="800" b="0" i="0" u="none" strike="noStrike" cap="none" dirty="0" err="1">
                          <a:solidFill>
                            <a:schemeClr val="dk1"/>
                          </a:solidFill>
                          <a:latin typeface="+mn-lt"/>
                          <a:ea typeface="+mn-ea"/>
                          <a:cs typeface="+mn-cs"/>
                          <a:sym typeface="Arial"/>
                        </a:rPr>
                        <a:t>жөніндегі</a:t>
                      </a:r>
                      <a:r>
                        <a:rPr lang="ru-RU" sz="800" b="0" i="0" u="none" strike="noStrike" cap="none" dirty="0">
                          <a:solidFill>
                            <a:schemeClr val="dk1"/>
                          </a:solidFill>
                          <a:latin typeface="+mn-lt"/>
                          <a:ea typeface="+mn-ea"/>
                          <a:cs typeface="+mn-cs"/>
                          <a:sym typeface="Arial"/>
                        </a:rPr>
                        <a:t> орта </a:t>
                      </a:r>
                      <a:r>
                        <a:rPr lang="ru-RU" sz="800" b="0" i="0" u="none" strike="noStrike" cap="none" dirty="0" err="1">
                          <a:solidFill>
                            <a:schemeClr val="dk1"/>
                          </a:solidFill>
                          <a:latin typeface="+mn-lt"/>
                          <a:ea typeface="+mn-ea"/>
                          <a:cs typeface="+mn-cs"/>
                          <a:sym typeface="Arial"/>
                        </a:rPr>
                        <a:t>медициналық</a:t>
                      </a:r>
                      <a:r>
                        <a:rPr lang="ru-RU" sz="800" b="0" i="0" u="none" strike="noStrike" cap="none" dirty="0">
                          <a:solidFill>
                            <a:schemeClr val="dk1"/>
                          </a:solidFill>
                          <a:latin typeface="+mn-lt"/>
                          <a:ea typeface="+mn-ea"/>
                          <a:cs typeface="+mn-cs"/>
                          <a:sym typeface="Arial"/>
                        </a:rPr>
                        <a:t> персонал</a:t>
                      </a:r>
                    </a:p>
                  </a:txBody>
                  <a:tcPr marL="9525" marR="9525" marT="9525" marB="0" anchor="ctr"/>
                </a:tc>
                <a:tc>
                  <a:txBody>
                    <a:bodyPr/>
                    <a:lstStyle/>
                    <a:p>
                      <a:pPr algn="ctr" fontAlgn="b"/>
                      <a:r>
                        <a:rPr lang="ru-RU" sz="900" b="0" i="1" u="none" strike="noStrike" cap="none" dirty="0">
                          <a:solidFill>
                            <a:schemeClr val="dk1"/>
                          </a:solidFill>
                          <a:latin typeface="+mn-lt"/>
                          <a:ea typeface="+mn-ea"/>
                          <a:cs typeface="+mn-cs"/>
                          <a:sym typeface="Arial"/>
                        </a:rPr>
                        <a:t>3221-0</a:t>
                      </a:r>
                    </a:p>
                  </a:txBody>
                  <a:tcPr marL="9525" marR="9525" marT="9525" marB="0" anchor="ctr"/>
                </a:tc>
                <a:tc>
                  <a:txBody>
                    <a:bodyPr/>
                    <a:lstStyle/>
                    <a:p>
                      <a:pPr algn="ctr" fontAlgn="ctr"/>
                      <a:r>
                        <a:rPr lang="ru-RU" sz="1050" b="1" i="0" u="none" strike="noStrike" cap="none" dirty="0">
                          <a:solidFill>
                            <a:schemeClr val="dk1"/>
                          </a:solidFill>
                          <a:latin typeface="+mn-lt"/>
                          <a:ea typeface="+mn-ea"/>
                          <a:cs typeface="+mn-cs"/>
                          <a:sym typeface="Arial"/>
                        </a:rPr>
                        <a:t>589</a:t>
                      </a:r>
                    </a:p>
                  </a:txBody>
                  <a:tcPr marL="9525" marR="9525" marT="9525" marB="0" anchor="ctr"/>
                </a:tc>
                <a:tc>
                  <a:txBody>
                    <a:bodyPr/>
                    <a:lstStyle/>
                    <a:p>
                      <a:pPr algn="ctr" fontAlgn="ctr"/>
                      <a:r>
                        <a:rPr lang="ru-RU" sz="900" b="0" i="0" u="none" strike="noStrike" cap="none" dirty="0">
                          <a:solidFill>
                            <a:schemeClr val="dk1"/>
                          </a:solidFill>
                          <a:latin typeface="+mn-lt"/>
                          <a:ea typeface="+mn-ea"/>
                          <a:cs typeface="+mn-cs"/>
                          <a:sym typeface="Arial"/>
                        </a:rPr>
                        <a:t>178</a:t>
                      </a:r>
                    </a:p>
                  </a:txBody>
                  <a:tcPr marL="9525" marR="9525" marT="9525" marB="0" anchor="ctr"/>
                </a:tc>
                <a:tc>
                  <a:txBody>
                    <a:bodyPr/>
                    <a:lstStyle/>
                    <a:p>
                      <a:pPr algn="ctr" fontAlgn="ctr"/>
                      <a:r>
                        <a:rPr lang="ru-RU" sz="900" b="0" i="0" u="none" strike="noStrike" cap="none">
                          <a:solidFill>
                            <a:schemeClr val="dk1"/>
                          </a:solidFill>
                          <a:latin typeface="+mn-lt"/>
                          <a:ea typeface="+mn-ea"/>
                          <a:cs typeface="+mn-cs"/>
                          <a:sym typeface="Arial"/>
                        </a:rPr>
                        <a:t>141</a:t>
                      </a:r>
                    </a:p>
                  </a:txBody>
                  <a:tcPr marL="9525" marR="9525" marT="9525" marB="0" anchor="ctr"/>
                </a:tc>
                <a:tc>
                  <a:txBody>
                    <a:bodyPr/>
                    <a:lstStyle/>
                    <a:p>
                      <a:pPr algn="ctr" fontAlgn="ctr"/>
                      <a:r>
                        <a:rPr lang="ru-RU" sz="900" b="0" i="0" u="none" strike="noStrike" cap="none">
                          <a:solidFill>
                            <a:schemeClr val="dk1"/>
                          </a:solidFill>
                          <a:latin typeface="+mn-lt"/>
                          <a:ea typeface="+mn-ea"/>
                          <a:cs typeface="+mn-cs"/>
                          <a:sym typeface="Arial"/>
                        </a:rPr>
                        <a:t>138</a:t>
                      </a:r>
                    </a:p>
                  </a:txBody>
                  <a:tcPr marL="9525" marR="9525" marT="9525" marB="0" anchor="ctr"/>
                </a:tc>
                <a:tc>
                  <a:txBody>
                    <a:bodyPr/>
                    <a:lstStyle/>
                    <a:p>
                      <a:pPr algn="ctr" fontAlgn="ctr"/>
                      <a:r>
                        <a:rPr lang="ru-RU" sz="900" b="0" i="0" u="none" strike="noStrike" cap="none">
                          <a:solidFill>
                            <a:schemeClr val="dk1"/>
                          </a:solidFill>
                          <a:latin typeface="+mn-lt"/>
                          <a:ea typeface="+mn-ea"/>
                          <a:cs typeface="+mn-cs"/>
                          <a:sym typeface="Arial"/>
                        </a:rPr>
                        <a:t>132</a:t>
                      </a:r>
                    </a:p>
                  </a:txBody>
                  <a:tcPr marL="9525" marR="9525" marT="9525" marB="0" anchor="ctr"/>
                </a:tc>
                <a:tc>
                  <a:txBody>
                    <a:bodyPr/>
                    <a:lstStyle/>
                    <a:p>
                      <a:pPr algn="ctr" fontAlgn="ctr"/>
                      <a:r>
                        <a:rPr lang="ru-RU" sz="1050" b="1" i="0" u="none" strike="noStrike" cap="none">
                          <a:solidFill>
                            <a:schemeClr val="dk1"/>
                          </a:solidFill>
                          <a:latin typeface="+mn-lt"/>
                          <a:ea typeface="+mn-ea"/>
                          <a:cs typeface="+mn-cs"/>
                          <a:sym typeface="Arial"/>
                        </a:rPr>
                        <a:t>2,4%</a:t>
                      </a:r>
                    </a:p>
                  </a:txBody>
                  <a:tcPr marL="9525" marR="9525" marT="9525" marB="0" anchor="ctr"/>
                </a:tc>
                <a:extLst>
                  <a:ext uri="{0D108BD9-81ED-4DB2-BD59-A6C34878D82A}">
                    <a16:rowId xmlns:a16="http://schemas.microsoft.com/office/drawing/2014/main" val="4272407079"/>
                  </a:ext>
                </a:extLst>
              </a:tr>
              <a:tr h="252035">
                <a:tc vMerge="1">
                  <a:txBody>
                    <a:bodyPr/>
                    <a:lstStyle/>
                    <a:p>
                      <a:endParaRPr lang="ru-KZ" sz="1100" dirty="0"/>
                    </a:p>
                  </a:txBody>
                  <a:tcPr/>
                </a:tc>
                <a:tc>
                  <a:txBody>
                    <a:bodyPr/>
                    <a:lstStyle/>
                    <a:p>
                      <a:pPr marL="72000" algn="l" fontAlgn="b"/>
                      <a:r>
                        <a:rPr lang="ru-RU" sz="800" b="0" i="0" u="none" strike="noStrike" cap="none" dirty="0">
                          <a:solidFill>
                            <a:schemeClr val="dk1"/>
                          </a:solidFill>
                          <a:latin typeface="+mn-lt"/>
                          <a:ea typeface="+mn-ea"/>
                          <a:cs typeface="+mn-cs"/>
                          <a:sym typeface="Arial"/>
                        </a:rPr>
                        <a:t>4 </a:t>
                      </a:r>
                      <a:r>
                        <a:rPr lang="ru-RU" sz="800" b="0" i="0" u="none" strike="noStrike" cap="none" dirty="0" err="1">
                          <a:solidFill>
                            <a:schemeClr val="dk1"/>
                          </a:solidFill>
                          <a:latin typeface="+mn-lt"/>
                          <a:ea typeface="+mn-ea"/>
                          <a:cs typeface="+mn-cs"/>
                          <a:sym typeface="Arial"/>
                        </a:rPr>
                        <a:t>Қоғамдық</a:t>
                      </a:r>
                      <a:r>
                        <a:rPr lang="ru-RU" sz="800" b="0" i="0" u="none" strike="noStrike" cap="none" dirty="0">
                          <a:solidFill>
                            <a:schemeClr val="dk1"/>
                          </a:solidFill>
                          <a:latin typeface="+mn-lt"/>
                          <a:ea typeface="+mn-ea"/>
                          <a:cs typeface="+mn-cs"/>
                          <a:sym typeface="Arial"/>
                        </a:rPr>
                        <a:t> </a:t>
                      </a:r>
                      <a:r>
                        <a:rPr lang="ru-RU" sz="800" b="0" i="0" u="none" strike="noStrike" cap="none" dirty="0" err="1">
                          <a:solidFill>
                            <a:schemeClr val="dk1"/>
                          </a:solidFill>
                          <a:latin typeface="+mn-lt"/>
                          <a:ea typeface="+mn-ea"/>
                          <a:cs typeface="+mn-cs"/>
                          <a:sym typeface="Arial"/>
                        </a:rPr>
                        <a:t>ғылымдар</a:t>
                      </a:r>
                      <a:r>
                        <a:rPr lang="ru-RU" sz="800" b="0" i="0" u="none" strike="noStrike" cap="none" dirty="0">
                          <a:solidFill>
                            <a:schemeClr val="dk1"/>
                          </a:solidFill>
                          <a:latin typeface="+mn-lt"/>
                          <a:ea typeface="+mn-ea"/>
                          <a:cs typeface="+mn-cs"/>
                          <a:sym typeface="Arial"/>
                        </a:rPr>
                        <a:t> </a:t>
                      </a:r>
                      <a:r>
                        <a:rPr lang="ru-RU" sz="800" b="0" i="0" u="none" strike="noStrike" cap="none" dirty="0" err="1">
                          <a:solidFill>
                            <a:schemeClr val="dk1"/>
                          </a:solidFill>
                          <a:latin typeface="+mn-lt"/>
                          <a:ea typeface="+mn-ea"/>
                          <a:cs typeface="+mn-cs"/>
                          <a:sym typeface="Arial"/>
                        </a:rPr>
                        <a:t>бойынша</a:t>
                      </a:r>
                      <a:r>
                        <a:rPr lang="ru-RU" sz="800" b="0" i="0" u="none" strike="noStrike" cap="none" dirty="0">
                          <a:solidFill>
                            <a:schemeClr val="dk1"/>
                          </a:solidFill>
                          <a:latin typeface="+mn-lt"/>
                          <a:ea typeface="+mn-ea"/>
                          <a:cs typeface="+mn-cs"/>
                          <a:sym typeface="Arial"/>
                        </a:rPr>
                        <a:t> орта </a:t>
                      </a:r>
                      <a:r>
                        <a:rPr lang="ru-RU" sz="800" b="0" i="0" u="none" strike="noStrike" cap="none" dirty="0" err="1">
                          <a:solidFill>
                            <a:schemeClr val="dk1"/>
                          </a:solidFill>
                          <a:latin typeface="+mn-lt"/>
                          <a:ea typeface="+mn-ea"/>
                          <a:cs typeface="+mn-cs"/>
                          <a:sym typeface="Arial"/>
                        </a:rPr>
                        <a:t>мектеп</a:t>
                      </a:r>
                      <a:r>
                        <a:rPr lang="ru-RU" sz="800" b="0" i="0" u="none" strike="noStrike" cap="none" dirty="0">
                          <a:solidFill>
                            <a:schemeClr val="dk1"/>
                          </a:solidFill>
                          <a:latin typeface="+mn-lt"/>
                          <a:ea typeface="+mn-ea"/>
                          <a:cs typeface="+mn-cs"/>
                          <a:sym typeface="Arial"/>
                        </a:rPr>
                        <a:t> </a:t>
                      </a:r>
                      <a:r>
                        <a:rPr lang="ru-RU" sz="800" b="0" i="0" u="none" strike="noStrike" cap="none" dirty="0" err="1">
                          <a:solidFill>
                            <a:schemeClr val="dk1"/>
                          </a:solidFill>
                          <a:latin typeface="+mn-lt"/>
                          <a:ea typeface="+mn-ea"/>
                          <a:cs typeface="+mn-cs"/>
                          <a:sym typeface="Arial"/>
                        </a:rPr>
                        <a:t>мұғалімдері</a:t>
                      </a:r>
                      <a:endParaRPr lang="ru-RU" sz="800" b="0" i="0" u="none" strike="noStrike" cap="none" dirty="0">
                        <a:solidFill>
                          <a:schemeClr val="dk1"/>
                        </a:solidFill>
                        <a:latin typeface="+mn-lt"/>
                        <a:ea typeface="+mn-ea"/>
                        <a:cs typeface="+mn-cs"/>
                        <a:sym typeface="Arial"/>
                      </a:endParaRPr>
                    </a:p>
                  </a:txBody>
                  <a:tcPr marL="9525" marR="9525" marT="9525" marB="0" anchor="ctr"/>
                </a:tc>
                <a:tc>
                  <a:txBody>
                    <a:bodyPr/>
                    <a:lstStyle/>
                    <a:p>
                      <a:pPr algn="ctr" fontAlgn="b"/>
                      <a:r>
                        <a:rPr lang="ru-RU" sz="900" b="0" i="1" u="none" strike="noStrike" cap="none">
                          <a:solidFill>
                            <a:schemeClr val="dk1"/>
                          </a:solidFill>
                          <a:latin typeface="+mn-lt"/>
                          <a:ea typeface="+mn-ea"/>
                          <a:cs typeface="+mn-cs"/>
                          <a:sym typeface="Arial"/>
                        </a:rPr>
                        <a:t>2350-3</a:t>
                      </a:r>
                    </a:p>
                  </a:txBody>
                  <a:tcPr marL="9525" marR="9525" marT="9525" marB="0" anchor="ctr"/>
                </a:tc>
                <a:tc>
                  <a:txBody>
                    <a:bodyPr/>
                    <a:lstStyle/>
                    <a:p>
                      <a:pPr algn="ctr" fontAlgn="ctr"/>
                      <a:r>
                        <a:rPr lang="ru-RU" sz="1050" b="1" i="0" u="none" strike="noStrike" cap="none">
                          <a:solidFill>
                            <a:schemeClr val="dk1"/>
                          </a:solidFill>
                          <a:latin typeface="+mn-lt"/>
                          <a:ea typeface="+mn-ea"/>
                          <a:cs typeface="+mn-cs"/>
                          <a:sym typeface="Arial"/>
                        </a:rPr>
                        <a:t>561</a:t>
                      </a:r>
                    </a:p>
                  </a:txBody>
                  <a:tcPr marL="9525" marR="9525" marT="9525" marB="0" anchor="ctr"/>
                </a:tc>
                <a:tc>
                  <a:txBody>
                    <a:bodyPr/>
                    <a:lstStyle/>
                    <a:p>
                      <a:pPr algn="ctr" fontAlgn="ctr"/>
                      <a:r>
                        <a:rPr lang="ru-RU" sz="900" b="0" i="0" u="none" strike="noStrike" cap="none">
                          <a:solidFill>
                            <a:schemeClr val="dk1"/>
                          </a:solidFill>
                          <a:latin typeface="+mn-lt"/>
                          <a:ea typeface="+mn-ea"/>
                          <a:cs typeface="+mn-cs"/>
                          <a:sym typeface="Arial"/>
                        </a:rPr>
                        <a:t>69</a:t>
                      </a:r>
                    </a:p>
                  </a:txBody>
                  <a:tcPr marL="9525" marR="9525" marT="9525" marB="0" anchor="ctr"/>
                </a:tc>
                <a:tc>
                  <a:txBody>
                    <a:bodyPr/>
                    <a:lstStyle/>
                    <a:p>
                      <a:pPr algn="ctr" fontAlgn="ctr"/>
                      <a:r>
                        <a:rPr lang="ru-RU" sz="900" b="0" i="0" u="none" strike="noStrike" cap="none">
                          <a:solidFill>
                            <a:schemeClr val="dk1"/>
                          </a:solidFill>
                          <a:latin typeface="+mn-lt"/>
                          <a:ea typeface="+mn-ea"/>
                          <a:cs typeface="+mn-cs"/>
                          <a:sym typeface="Arial"/>
                        </a:rPr>
                        <a:t>65</a:t>
                      </a:r>
                    </a:p>
                  </a:txBody>
                  <a:tcPr marL="9525" marR="9525" marT="9525" marB="0" anchor="ctr"/>
                </a:tc>
                <a:tc>
                  <a:txBody>
                    <a:bodyPr/>
                    <a:lstStyle/>
                    <a:p>
                      <a:pPr algn="ctr" fontAlgn="ctr"/>
                      <a:r>
                        <a:rPr lang="ru-RU" sz="900" b="0" i="0" u="none" strike="noStrike" cap="none">
                          <a:solidFill>
                            <a:schemeClr val="dk1"/>
                          </a:solidFill>
                          <a:latin typeface="+mn-lt"/>
                          <a:ea typeface="+mn-ea"/>
                          <a:cs typeface="+mn-cs"/>
                          <a:sym typeface="Arial"/>
                        </a:rPr>
                        <a:t>337</a:t>
                      </a:r>
                    </a:p>
                  </a:txBody>
                  <a:tcPr marL="9525" marR="9525" marT="9525" marB="0" anchor="ctr"/>
                </a:tc>
                <a:tc>
                  <a:txBody>
                    <a:bodyPr/>
                    <a:lstStyle/>
                    <a:p>
                      <a:pPr algn="ctr" fontAlgn="ctr"/>
                      <a:r>
                        <a:rPr lang="ru-RU" sz="900" b="0" i="0" u="none" strike="noStrike" cap="none">
                          <a:solidFill>
                            <a:schemeClr val="dk1"/>
                          </a:solidFill>
                          <a:latin typeface="+mn-lt"/>
                          <a:ea typeface="+mn-ea"/>
                          <a:cs typeface="+mn-cs"/>
                          <a:sym typeface="Arial"/>
                        </a:rPr>
                        <a:t>90</a:t>
                      </a:r>
                    </a:p>
                  </a:txBody>
                  <a:tcPr marL="9525" marR="9525" marT="9525" marB="0" anchor="ctr"/>
                </a:tc>
                <a:tc>
                  <a:txBody>
                    <a:bodyPr/>
                    <a:lstStyle/>
                    <a:p>
                      <a:pPr algn="ctr" fontAlgn="ctr"/>
                      <a:r>
                        <a:rPr lang="ru-RU" sz="1050" b="1" i="0" u="none" strike="noStrike" cap="none" dirty="0">
                          <a:solidFill>
                            <a:schemeClr val="dk1"/>
                          </a:solidFill>
                          <a:latin typeface="+mn-lt"/>
                          <a:ea typeface="+mn-ea"/>
                          <a:cs typeface="+mn-cs"/>
                          <a:sym typeface="Arial"/>
                        </a:rPr>
                        <a:t>2,3%</a:t>
                      </a:r>
                    </a:p>
                  </a:txBody>
                  <a:tcPr marL="9525" marR="9525" marT="9525" marB="0" anchor="ctr"/>
                </a:tc>
                <a:extLst>
                  <a:ext uri="{0D108BD9-81ED-4DB2-BD59-A6C34878D82A}">
                    <a16:rowId xmlns:a16="http://schemas.microsoft.com/office/drawing/2014/main" val="2855516078"/>
                  </a:ext>
                </a:extLst>
              </a:tr>
              <a:tr h="252035">
                <a:tc vMerge="1">
                  <a:txBody>
                    <a:bodyPr/>
                    <a:lstStyle/>
                    <a:p>
                      <a:endParaRPr lang="ru-KZ" sz="1100" dirty="0"/>
                    </a:p>
                  </a:txBody>
                  <a:tcPr/>
                </a:tc>
                <a:tc>
                  <a:txBody>
                    <a:bodyPr/>
                    <a:lstStyle/>
                    <a:p>
                      <a:pPr marL="72000" algn="l" fontAlgn="b"/>
                      <a:r>
                        <a:rPr lang="ru-RU" sz="800" b="0" i="0" u="none" strike="noStrike" cap="none" dirty="0">
                          <a:solidFill>
                            <a:schemeClr val="dk1"/>
                          </a:solidFill>
                          <a:latin typeface="+mn-lt"/>
                          <a:ea typeface="+mn-ea"/>
                          <a:cs typeface="+mn-cs"/>
                          <a:sym typeface="Arial"/>
                        </a:rPr>
                        <a:t>5 </a:t>
                      </a:r>
                      <a:r>
                        <a:rPr lang="ru-RU" sz="800" b="0" i="0" u="none" strike="noStrike" cap="none" dirty="0" err="1">
                          <a:solidFill>
                            <a:schemeClr val="dk1"/>
                          </a:solidFill>
                          <a:latin typeface="+mn-lt"/>
                          <a:ea typeface="+mn-ea"/>
                          <a:cs typeface="+mn-cs"/>
                          <a:sym typeface="Arial"/>
                        </a:rPr>
                        <a:t>Фермерлер</a:t>
                      </a:r>
                      <a:r>
                        <a:rPr lang="ru-RU" sz="800" b="0" i="0" u="none" strike="noStrike" cap="none" dirty="0">
                          <a:solidFill>
                            <a:schemeClr val="dk1"/>
                          </a:solidFill>
                          <a:latin typeface="+mn-lt"/>
                          <a:ea typeface="+mn-ea"/>
                          <a:cs typeface="+mn-cs"/>
                          <a:sym typeface="Arial"/>
                        </a:rPr>
                        <a:t> </a:t>
                      </a:r>
                      <a:r>
                        <a:rPr lang="ru-RU" sz="800" b="0" i="0" u="none" strike="noStrike" cap="none" dirty="0" err="1">
                          <a:solidFill>
                            <a:schemeClr val="dk1"/>
                          </a:solidFill>
                          <a:latin typeface="+mn-lt"/>
                          <a:ea typeface="+mn-ea"/>
                          <a:cs typeface="+mn-cs"/>
                          <a:sym typeface="Arial"/>
                        </a:rPr>
                        <a:t>және</a:t>
                      </a:r>
                      <a:r>
                        <a:rPr lang="ru-RU" sz="800" b="0" i="0" u="none" strike="noStrike" cap="none" dirty="0">
                          <a:solidFill>
                            <a:schemeClr val="dk1"/>
                          </a:solidFill>
                          <a:latin typeface="+mn-lt"/>
                          <a:ea typeface="+mn-ea"/>
                          <a:cs typeface="+mn-cs"/>
                          <a:sym typeface="Arial"/>
                        </a:rPr>
                        <a:t> </a:t>
                      </a:r>
                      <a:r>
                        <a:rPr lang="ru-RU" sz="800" b="0" i="0" u="none" strike="noStrike" cap="none" dirty="0" err="1">
                          <a:solidFill>
                            <a:schemeClr val="dk1"/>
                          </a:solidFill>
                          <a:latin typeface="+mn-lt"/>
                          <a:ea typeface="+mn-ea"/>
                          <a:cs typeface="+mn-cs"/>
                          <a:sym typeface="Arial"/>
                        </a:rPr>
                        <a:t>егін</a:t>
                      </a:r>
                      <a:r>
                        <a:rPr lang="ru-RU" sz="800" b="0" i="0" u="none" strike="noStrike" cap="none" dirty="0">
                          <a:solidFill>
                            <a:schemeClr val="dk1"/>
                          </a:solidFill>
                          <a:latin typeface="+mn-lt"/>
                          <a:ea typeface="+mn-ea"/>
                          <a:cs typeface="+mn-cs"/>
                          <a:sym typeface="Arial"/>
                        </a:rPr>
                        <a:t> </a:t>
                      </a:r>
                      <a:r>
                        <a:rPr lang="ru-RU" sz="800" b="0" i="0" u="none" strike="noStrike" cap="none" dirty="0" err="1">
                          <a:solidFill>
                            <a:schemeClr val="dk1"/>
                          </a:solidFill>
                          <a:latin typeface="+mn-lt"/>
                          <a:ea typeface="+mn-ea"/>
                          <a:cs typeface="+mn-cs"/>
                          <a:sym typeface="Arial"/>
                        </a:rPr>
                        <a:t>дақылдарын</a:t>
                      </a:r>
                      <a:r>
                        <a:rPr lang="ru-RU" sz="800" b="0" i="0" u="none" strike="noStrike" cap="none" dirty="0">
                          <a:solidFill>
                            <a:schemeClr val="dk1"/>
                          </a:solidFill>
                          <a:latin typeface="+mn-lt"/>
                          <a:ea typeface="+mn-ea"/>
                          <a:cs typeface="+mn-cs"/>
                          <a:sym typeface="Arial"/>
                        </a:rPr>
                        <a:t> </a:t>
                      </a:r>
                      <a:r>
                        <a:rPr lang="ru-RU" sz="800" b="0" i="0" u="none" strike="noStrike" cap="none" dirty="0" err="1">
                          <a:solidFill>
                            <a:schemeClr val="dk1"/>
                          </a:solidFill>
                          <a:latin typeface="+mn-lt"/>
                          <a:ea typeface="+mn-ea"/>
                          <a:cs typeface="+mn-cs"/>
                          <a:sym typeface="Arial"/>
                        </a:rPr>
                        <a:t>өсіру</a:t>
                      </a:r>
                      <a:r>
                        <a:rPr lang="ru-RU" sz="800" b="0" i="0" u="none" strike="noStrike" cap="none" dirty="0">
                          <a:solidFill>
                            <a:schemeClr val="dk1"/>
                          </a:solidFill>
                          <a:latin typeface="+mn-lt"/>
                          <a:ea typeface="+mn-ea"/>
                          <a:cs typeface="+mn-cs"/>
                          <a:sym typeface="Arial"/>
                        </a:rPr>
                        <a:t> </a:t>
                      </a:r>
                      <a:r>
                        <a:rPr lang="ru-RU" sz="800" b="0" i="0" u="none" strike="noStrike" cap="none" dirty="0" err="1">
                          <a:solidFill>
                            <a:schemeClr val="dk1"/>
                          </a:solidFill>
                          <a:latin typeface="+mn-lt"/>
                          <a:ea typeface="+mn-ea"/>
                          <a:cs typeface="+mn-cs"/>
                          <a:sym typeface="Arial"/>
                        </a:rPr>
                        <a:t>жөніндегі</a:t>
                      </a:r>
                      <a:r>
                        <a:rPr lang="ru-RU" sz="800" b="0" i="0" u="none" strike="noStrike" cap="none" dirty="0">
                          <a:solidFill>
                            <a:schemeClr val="dk1"/>
                          </a:solidFill>
                          <a:latin typeface="+mn-lt"/>
                          <a:ea typeface="+mn-ea"/>
                          <a:cs typeface="+mn-cs"/>
                          <a:sym typeface="Arial"/>
                        </a:rPr>
                        <a:t> </a:t>
                      </a:r>
                      <a:r>
                        <a:rPr lang="ru-RU" sz="800" b="0" i="0" u="none" strike="noStrike" cap="none" dirty="0" err="1">
                          <a:solidFill>
                            <a:schemeClr val="dk1"/>
                          </a:solidFill>
                          <a:latin typeface="+mn-lt"/>
                          <a:ea typeface="+mn-ea"/>
                          <a:cs typeface="+mn-cs"/>
                          <a:sym typeface="Arial"/>
                        </a:rPr>
                        <a:t>жұмысшылар</a:t>
                      </a:r>
                      <a:endParaRPr lang="ru-RU" sz="800" b="0" i="0" u="none" strike="noStrike" cap="none" dirty="0">
                        <a:solidFill>
                          <a:schemeClr val="dk1"/>
                        </a:solidFill>
                        <a:latin typeface="+mn-lt"/>
                        <a:ea typeface="+mn-ea"/>
                        <a:cs typeface="+mn-cs"/>
                        <a:sym typeface="Arial"/>
                      </a:endParaRPr>
                    </a:p>
                  </a:txBody>
                  <a:tcPr marL="9525" marR="9525" marT="9525" marB="0" anchor="ctr">
                    <a:lnB w="28575" cap="flat" cmpd="sng" algn="ctr">
                      <a:solidFill>
                        <a:schemeClr val="bg2"/>
                      </a:solidFill>
                      <a:prstDash val="solid"/>
                      <a:round/>
                      <a:headEnd type="none" w="med" len="med"/>
                      <a:tailEnd type="none" w="med" len="med"/>
                    </a:lnB>
                  </a:tcPr>
                </a:tc>
                <a:tc>
                  <a:txBody>
                    <a:bodyPr/>
                    <a:lstStyle/>
                    <a:p>
                      <a:pPr algn="ctr" fontAlgn="b"/>
                      <a:r>
                        <a:rPr lang="ru-RU" sz="900" b="0" i="1" u="none" strike="noStrike" cap="none" dirty="0">
                          <a:solidFill>
                            <a:schemeClr val="dk1"/>
                          </a:solidFill>
                          <a:latin typeface="+mn-lt"/>
                          <a:ea typeface="+mn-ea"/>
                          <a:cs typeface="+mn-cs"/>
                          <a:sym typeface="Arial"/>
                        </a:rPr>
                        <a:t>6111-1</a:t>
                      </a:r>
                    </a:p>
                  </a:txBody>
                  <a:tcPr marL="9525" marR="9525" marT="9525" marB="0" anchor="ctr">
                    <a:lnB w="28575" cap="flat" cmpd="sng" algn="ctr">
                      <a:solidFill>
                        <a:schemeClr val="bg2"/>
                      </a:solidFill>
                      <a:prstDash val="solid"/>
                      <a:round/>
                      <a:headEnd type="none" w="med" len="med"/>
                      <a:tailEnd type="none" w="med" len="med"/>
                    </a:lnB>
                  </a:tcPr>
                </a:tc>
                <a:tc>
                  <a:txBody>
                    <a:bodyPr/>
                    <a:lstStyle/>
                    <a:p>
                      <a:pPr algn="ctr" fontAlgn="ctr"/>
                      <a:r>
                        <a:rPr lang="ru-RU" sz="1050" b="1" i="0" u="none" strike="noStrike" cap="none" dirty="0">
                          <a:solidFill>
                            <a:schemeClr val="dk1"/>
                          </a:solidFill>
                          <a:latin typeface="+mn-lt"/>
                          <a:ea typeface="+mn-ea"/>
                          <a:cs typeface="+mn-cs"/>
                          <a:sym typeface="Arial"/>
                        </a:rPr>
                        <a:t>549</a:t>
                      </a:r>
                    </a:p>
                  </a:txBody>
                  <a:tcPr marL="9525" marR="9525" marT="9525" marB="0" anchor="ctr">
                    <a:lnB w="28575" cap="flat" cmpd="sng" algn="ctr">
                      <a:solidFill>
                        <a:schemeClr val="bg2"/>
                      </a:solidFill>
                      <a:prstDash val="solid"/>
                      <a:round/>
                      <a:headEnd type="none" w="med" len="med"/>
                      <a:tailEnd type="none" w="med" len="med"/>
                    </a:lnB>
                  </a:tcPr>
                </a:tc>
                <a:tc>
                  <a:txBody>
                    <a:bodyPr/>
                    <a:lstStyle/>
                    <a:p>
                      <a:pPr algn="ctr" fontAlgn="ctr"/>
                      <a:r>
                        <a:rPr lang="ru-RU" sz="900" b="0" i="0" u="none" strike="noStrike" cap="none" dirty="0">
                          <a:solidFill>
                            <a:schemeClr val="dk1"/>
                          </a:solidFill>
                          <a:latin typeface="+mn-lt"/>
                          <a:ea typeface="+mn-ea"/>
                          <a:cs typeface="+mn-cs"/>
                          <a:sym typeface="Arial"/>
                        </a:rPr>
                        <a:t>-</a:t>
                      </a:r>
                    </a:p>
                  </a:txBody>
                  <a:tcPr marL="9525" marR="9525" marT="9525" marB="0" anchor="ctr">
                    <a:lnB w="28575" cap="flat" cmpd="sng" algn="ctr">
                      <a:solidFill>
                        <a:schemeClr val="bg2"/>
                      </a:solidFill>
                      <a:prstDash val="solid"/>
                      <a:round/>
                      <a:headEnd type="none" w="med" len="med"/>
                      <a:tailEnd type="none" w="med" len="med"/>
                    </a:lnB>
                  </a:tcPr>
                </a:tc>
                <a:tc>
                  <a:txBody>
                    <a:bodyPr/>
                    <a:lstStyle/>
                    <a:p>
                      <a:pPr algn="ctr" fontAlgn="ctr"/>
                      <a:r>
                        <a:rPr lang="ru-RU" sz="900" b="0" i="0" u="none" strike="noStrike" cap="none" dirty="0">
                          <a:solidFill>
                            <a:schemeClr val="dk1"/>
                          </a:solidFill>
                          <a:latin typeface="+mn-lt"/>
                          <a:ea typeface="+mn-ea"/>
                          <a:cs typeface="+mn-cs"/>
                          <a:sym typeface="Arial"/>
                        </a:rPr>
                        <a:t>4</a:t>
                      </a:r>
                    </a:p>
                  </a:txBody>
                  <a:tcPr marL="9525" marR="9525" marT="9525" marB="0" anchor="ctr">
                    <a:lnB w="28575" cap="flat" cmpd="sng" algn="ctr">
                      <a:solidFill>
                        <a:schemeClr val="bg2"/>
                      </a:solidFill>
                      <a:prstDash val="solid"/>
                      <a:round/>
                      <a:headEnd type="none" w="med" len="med"/>
                      <a:tailEnd type="none" w="med" len="med"/>
                    </a:lnB>
                  </a:tcPr>
                </a:tc>
                <a:tc>
                  <a:txBody>
                    <a:bodyPr/>
                    <a:lstStyle/>
                    <a:p>
                      <a:pPr algn="ctr" fontAlgn="ctr"/>
                      <a:r>
                        <a:rPr lang="ru-RU" sz="900" b="0" i="0" u="none" strike="noStrike" cap="none">
                          <a:solidFill>
                            <a:schemeClr val="dk1"/>
                          </a:solidFill>
                          <a:latin typeface="+mn-lt"/>
                          <a:ea typeface="+mn-ea"/>
                          <a:cs typeface="+mn-cs"/>
                          <a:sym typeface="Arial"/>
                        </a:rPr>
                        <a:t>16</a:t>
                      </a:r>
                    </a:p>
                  </a:txBody>
                  <a:tcPr marL="9525" marR="9525" marT="9525" marB="0" anchor="ctr">
                    <a:lnB w="28575" cap="flat" cmpd="sng" algn="ctr">
                      <a:solidFill>
                        <a:schemeClr val="bg2"/>
                      </a:solidFill>
                      <a:prstDash val="solid"/>
                      <a:round/>
                      <a:headEnd type="none" w="med" len="med"/>
                      <a:tailEnd type="none" w="med" len="med"/>
                    </a:lnB>
                  </a:tcPr>
                </a:tc>
                <a:tc>
                  <a:txBody>
                    <a:bodyPr/>
                    <a:lstStyle/>
                    <a:p>
                      <a:pPr algn="ctr" fontAlgn="ctr"/>
                      <a:r>
                        <a:rPr lang="ru-RU" sz="900" b="0" i="0" u="none" strike="noStrike" cap="none">
                          <a:solidFill>
                            <a:schemeClr val="dk1"/>
                          </a:solidFill>
                          <a:latin typeface="+mn-lt"/>
                          <a:ea typeface="+mn-ea"/>
                          <a:cs typeface="+mn-cs"/>
                          <a:sym typeface="Arial"/>
                        </a:rPr>
                        <a:t>529</a:t>
                      </a:r>
                    </a:p>
                  </a:txBody>
                  <a:tcPr marL="9525" marR="9525" marT="9525" marB="0" anchor="ctr">
                    <a:lnB w="28575" cap="flat" cmpd="sng" algn="ctr">
                      <a:solidFill>
                        <a:schemeClr val="bg2"/>
                      </a:solidFill>
                      <a:prstDash val="solid"/>
                      <a:round/>
                      <a:headEnd type="none" w="med" len="med"/>
                      <a:tailEnd type="none" w="med" len="med"/>
                    </a:lnB>
                  </a:tcPr>
                </a:tc>
                <a:tc>
                  <a:txBody>
                    <a:bodyPr/>
                    <a:lstStyle/>
                    <a:p>
                      <a:pPr algn="ctr" fontAlgn="ctr"/>
                      <a:r>
                        <a:rPr lang="ru-RU" sz="1050" b="1" i="0" u="none" strike="noStrike" cap="none">
                          <a:solidFill>
                            <a:schemeClr val="dk1"/>
                          </a:solidFill>
                          <a:latin typeface="+mn-lt"/>
                          <a:ea typeface="+mn-ea"/>
                          <a:cs typeface="+mn-cs"/>
                          <a:sym typeface="Arial"/>
                        </a:rPr>
                        <a:t>2,2%</a:t>
                      </a:r>
                    </a:p>
                  </a:txBody>
                  <a:tcPr marL="9525" marR="9525" marT="9525" marB="0" anchor="ctr">
                    <a:lnB w="28575" cap="flat" cmpd="sng" algn="ctr">
                      <a:solidFill>
                        <a:schemeClr val="bg2"/>
                      </a:solidFill>
                      <a:prstDash val="solid"/>
                      <a:round/>
                      <a:headEnd type="none" w="med" len="med"/>
                      <a:tailEnd type="none" w="med" len="med"/>
                    </a:lnB>
                  </a:tcPr>
                </a:tc>
                <a:extLst>
                  <a:ext uri="{0D108BD9-81ED-4DB2-BD59-A6C34878D82A}">
                    <a16:rowId xmlns:a16="http://schemas.microsoft.com/office/drawing/2014/main" val="1891601564"/>
                  </a:ext>
                </a:extLst>
              </a:tr>
              <a:tr h="252035">
                <a:tc rowSpan="5">
                  <a:txBody>
                    <a:bodyPr/>
                    <a:lstStyle/>
                    <a:p>
                      <a:pPr algn="ctr"/>
                      <a:r>
                        <a:rPr lang="ru-RU" sz="1100" dirty="0"/>
                        <a:t>2020</a:t>
                      </a:r>
                      <a:endParaRPr lang="ru-KZ" sz="1100" dirty="0"/>
                    </a:p>
                  </a:txBody>
                  <a:tcPr anchor="ctr">
                    <a:lnT w="28575" cap="flat" cmpd="sng" algn="ctr">
                      <a:solidFill>
                        <a:schemeClr val="bg2"/>
                      </a:solidFill>
                      <a:prstDash val="solid"/>
                      <a:round/>
                      <a:headEnd type="none" w="med" len="med"/>
                      <a:tailEnd type="none" w="med" len="med"/>
                    </a:lnT>
                    <a:lnB w="28575" cap="flat" cmpd="sng" algn="ctr">
                      <a:solidFill>
                        <a:schemeClr val="bg2"/>
                      </a:solidFill>
                      <a:prstDash val="solid"/>
                      <a:round/>
                      <a:headEnd type="none" w="med" len="med"/>
                      <a:tailEnd type="none" w="med" len="med"/>
                    </a:lnB>
                  </a:tcPr>
                </a:tc>
                <a:tc>
                  <a:txBody>
                    <a:bodyPr/>
                    <a:lstStyle/>
                    <a:p>
                      <a:pPr marL="72000" algn="l" fontAlgn="b"/>
                      <a:r>
                        <a:rPr lang="ru-RU" sz="800" b="0" i="0" u="none" strike="noStrike" cap="none" dirty="0">
                          <a:solidFill>
                            <a:schemeClr val="dk1"/>
                          </a:solidFill>
                          <a:latin typeface="+mn-lt"/>
                          <a:ea typeface="+mn-ea"/>
                          <a:cs typeface="+mn-cs"/>
                          <a:sym typeface="Arial"/>
                        </a:rPr>
                        <a:t>1 </a:t>
                      </a:r>
                      <a:r>
                        <a:rPr lang="ru-RU" sz="800" b="0" i="0" u="none" strike="noStrike" cap="none" dirty="0" err="1">
                          <a:solidFill>
                            <a:schemeClr val="dk1"/>
                          </a:solidFill>
                          <a:latin typeface="+mn-lt"/>
                          <a:ea typeface="+mn-ea"/>
                          <a:cs typeface="+mn-cs"/>
                          <a:sym typeface="Arial"/>
                        </a:rPr>
                        <a:t>Басқа</a:t>
                      </a:r>
                      <a:r>
                        <a:rPr lang="ru-RU" sz="800" b="0" i="0" u="none" strike="noStrike" cap="none" dirty="0">
                          <a:solidFill>
                            <a:schemeClr val="dk1"/>
                          </a:solidFill>
                          <a:latin typeface="+mn-lt"/>
                          <a:ea typeface="+mn-ea"/>
                          <a:cs typeface="+mn-cs"/>
                          <a:sym typeface="Arial"/>
                        </a:rPr>
                        <a:t> да </a:t>
                      </a:r>
                      <a:r>
                        <a:rPr lang="ru-RU" sz="800" b="0" i="0" u="none" strike="noStrike" cap="none" dirty="0" err="1">
                          <a:solidFill>
                            <a:schemeClr val="dk1"/>
                          </a:solidFill>
                          <a:latin typeface="+mn-lt"/>
                          <a:ea typeface="+mn-ea"/>
                          <a:cs typeface="+mn-cs"/>
                          <a:sym typeface="Arial"/>
                        </a:rPr>
                        <a:t>біліктілігі</a:t>
                      </a:r>
                      <a:r>
                        <a:rPr lang="ru-RU" sz="800" b="0" i="0" u="none" strike="noStrike" cap="none" dirty="0">
                          <a:solidFill>
                            <a:schemeClr val="dk1"/>
                          </a:solidFill>
                          <a:latin typeface="+mn-lt"/>
                          <a:ea typeface="+mn-ea"/>
                          <a:cs typeface="+mn-cs"/>
                          <a:sym typeface="Arial"/>
                        </a:rPr>
                        <a:t> </a:t>
                      </a:r>
                      <a:r>
                        <a:rPr lang="ru-RU" sz="800" b="0" i="0" u="none" strike="noStrike" cap="none" dirty="0" err="1">
                          <a:solidFill>
                            <a:schemeClr val="dk1"/>
                          </a:solidFill>
                          <a:latin typeface="+mn-lt"/>
                          <a:ea typeface="+mn-ea"/>
                          <a:cs typeface="+mn-cs"/>
                          <a:sym typeface="Arial"/>
                        </a:rPr>
                        <a:t>жоқ</a:t>
                      </a:r>
                      <a:r>
                        <a:rPr lang="ru-RU" sz="800" b="0" i="0" u="none" strike="noStrike" cap="none" dirty="0">
                          <a:solidFill>
                            <a:schemeClr val="dk1"/>
                          </a:solidFill>
                          <a:latin typeface="+mn-lt"/>
                          <a:ea typeface="+mn-ea"/>
                          <a:cs typeface="+mn-cs"/>
                          <a:sym typeface="Arial"/>
                        </a:rPr>
                        <a:t> </a:t>
                      </a:r>
                      <a:r>
                        <a:rPr lang="ru-RU" sz="800" b="0" i="0" u="none" strike="noStrike" cap="none" dirty="0" err="1">
                          <a:solidFill>
                            <a:schemeClr val="dk1"/>
                          </a:solidFill>
                          <a:latin typeface="+mn-lt"/>
                          <a:ea typeface="+mn-ea"/>
                          <a:cs typeface="+mn-cs"/>
                          <a:sym typeface="Arial"/>
                        </a:rPr>
                        <a:t>жұмысшылар</a:t>
                      </a:r>
                      <a:endParaRPr lang="ru-RU" sz="800" b="0" i="0" u="none" strike="noStrike" cap="none" dirty="0">
                        <a:solidFill>
                          <a:schemeClr val="dk1"/>
                        </a:solidFill>
                        <a:latin typeface="+mn-lt"/>
                        <a:ea typeface="+mn-ea"/>
                        <a:cs typeface="+mn-cs"/>
                        <a:sym typeface="Arial"/>
                      </a:endParaRPr>
                    </a:p>
                  </a:txBody>
                  <a:tcPr marL="9525" marR="9525" marT="9525" marB="0" anchor="ctr">
                    <a:lnT w="28575" cap="flat" cmpd="sng" algn="ctr">
                      <a:solidFill>
                        <a:schemeClr val="bg2"/>
                      </a:solidFill>
                      <a:prstDash val="solid"/>
                      <a:round/>
                      <a:headEnd type="none" w="med" len="med"/>
                      <a:tailEnd type="none" w="med" len="med"/>
                    </a:lnT>
                  </a:tcPr>
                </a:tc>
                <a:tc>
                  <a:txBody>
                    <a:bodyPr/>
                    <a:lstStyle/>
                    <a:p>
                      <a:pPr algn="ctr" fontAlgn="b"/>
                      <a:r>
                        <a:rPr lang="ru-RU" sz="900" b="0" i="1" u="none" strike="noStrike" cap="none" dirty="0">
                          <a:solidFill>
                            <a:schemeClr val="dk1"/>
                          </a:solidFill>
                          <a:latin typeface="+mn-lt"/>
                          <a:ea typeface="+mn-ea"/>
                          <a:cs typeface="+mn-cs"/>
                          <a:sym typeface="Arial"/>
                        </a:rPr>
                        <a:t>9629-9</a:t>
                      </a:r>
                    </a:p>
                  </a:txBody>
                  <a:tcPr marL="9525" marR="9525" marT="9525" marB="0" anchor="ctr">
                    <a:lnT w="28575" cap="flat" cmpd="sng" algn="ctr">
                      <a:solidFill>
                        <a:schemeClr val="bg2"/>
                      </a:solidFill>
                      <a:prstDash val="solid"/>
                      <a:round/>
                      <a:headEnd type="none" w="med" len="med"/>
                      <a:tailEnd type="none" w="med" len="med"/>
                    </a:lnT>
                  </a:tcPr>
                </a:tc>
                <a:tc>
                  <a:txBody>
                    <a:bodyPr/>
                    <a:lstStyle/>
                    <a:p>
                      <a:pPr algn="ctr" fontAlgn="ctr"/>
                      <a:r>
                        <a:rPr lang="ru-RU" sz="1050" b="1" i="0" u="none" strike="noStrike" cap="none" dirty="0">
                          <a:solidFill>
                            <a:schemeClr val="dk1"/>
                          </a:solidFill>
                          <a:latin typeface="+mn-lt"/>
                          <a:ea typeface="+mn-ea"/>
                          <a:cs typeface="+mn-cs"/>
                          <a:sym typeface="Arial"/>
                        </a:rPr>
                        <a:t>13 887</a:t>
                      </a:r>
                    </a:p>
                  </a:txBody>
                  <a:tcPr marL="9525" marR="9525" marT="9525" marB="0" anchor="ctr">
                    <a:lnT w="28575" cap="flat" cmpd="sng" algn="ctr">
                      <a:solidFill>
                        <a:schemeClr val="bg2"/>
                      </a:solidFill>
                      <a:prstDash val="solid"/>
                      <a:round/>
                      <a:headEnd type="none" w="med" len="med"/>
                      <a:tailEnd type="none" w="med" len="med"/>
                    </a:lnT>
                  </a:tcPr>
                </a:tc>
                <a:tc>
                  <a:txBody>
                    <a:bodyPr/>
                    <a:lstStyle/>
                    <a:p>
                      <a:pPr algn="ctr" fontAlgn="ctr"/>
                      <a:r>
                        <a:rPr lang="ru-RU" sz="900" b="0" i="0" u="none" strike="noStrike" cap="none">
                          <a:solidFill>
                            <a:schemeClr val="dk1"/>
                          </a:solidFill>
                          <a:latin typeface="+mn-lt"/>
                          <a:ea typeface="+mn-ea"/>
                          <a:cs typeface="+mn-cs"/>
                          <a:sym typeface="Arial"/>
                        </a:rPr>
                        <a:t>602</a:t>
                      </a:r>
                    </a:p>
                  </a:txBody>
                  <a:tcPr marL="9525" marR="9525" marT="9525" marB="0" anchor="ctr">
                    <a:lnT w="28575" cap="flat" cmpd="sng" algn="ctr">
                      <a:solidFill>
                        <a:schemeClr val="bg2"/>
                      </a:solidFill>
                      <a:prstDash val="solid"/>
                      <a:round/>
                      <a:headEnd type="none" w="med" len="med"/>
                      <a:tailEnd type="none" w="med" len="med"/>
                    </a:lnT>
                  </a:tcPr>
                </a:tc>
                <a:tc>
                  <a:txBody>
                    <a:bodyPr/>
                    <a:lstStyle/>
                    <a:p>
                      <a:pPr algn="ctr" fontAlgn="ctr"/>
                      <a:r>
                        <a:rPr lang="ru-RU" sz="900" b="0" i="0" u="none" strike="noStrike" cap="none">
                          <a:solidFill>
                            <a:schemeClr val="dk1"/>
                          </a:solidFill>
                          <a:latin typeface="+mn-lt"/>
                          <a:ea typeface="+mn-ea"/>
                          <a:cs typeface="+mn-cs"/>
                          <a:sym typeface="Arial"/>
                        </a:rPr>
                        <a:t>1 805</a:t>
                      </a:r>
                    </a:p>
                  </a:txBody>
                  <a:tcPr marL="9525" marR="9525" marT="9525" marB="0" anchor="ctr">
                    <a:lnT w="28575" cap="flat" cmpd="sng" algn="ctr">
                      <a:solidFill>
                        <a:schemeClr val="bg2"/>
                      </a:solidFill>
                      <a:prstDash val="solid"/>
                      <a:round/>
                      <a:headEnd type="none" w="med" len="med"/>
                      <a:tailEnd type="none" w="med" len="med"/>
                    </a:lnT>
                  </a:tcPr>
                </a:tc>
                <a:tc>
                  <a:txBody>
                    <a:bodyPr/>
                    <a:lstStyle/>
                    <a:p>
                      <a:pPr algn="ctr" fontAlgn="ctr"/>
                      <a:r>
                        <a:rPr lang="ru-RU" sz="900" b="0" i="0" u="none" strike="noStrike" cap="none">
                          <a:solidFill>
                            <a:schemeClr val="dk1"/>
                          </a:solidFill>
                          <a:latin typeface="+mn-lt"/>
                          <a:ea typeface="+mn-ea"/>
                          <a:cs typeface="+mn-cs"/>
                          <a:sym typeface="Arial"/>
                        </a:rPr>
                        <a:t>4 842</a:t>
                      </a:r>
                    </a:p>
                  </a:txBody>
                  <a:tcPr marL="9525" marR="9525" marT="9525" marB="0" anchor="ctr">
                    <a:lnT w="28575" cap="flat" cmpd="sng" algn="ctr">
                      <a:solidFill>
                        <a:schemeClr val="bg2"/>
                      </a:solidFill>
                      <a:prstDash val="solid"/>
                      <a:round/>
                      <a:headEnd type="none" w="med" len="med"/>
                      <a:tailEnd type="none" w="med" len="med"/>
                    </a:lnT>
                  </a:tcPr>
                </a:tc>
                <a:tc>
                  <a:txBody>
                    <a:bodyPr/>
                    <a:lstStyle/>
                    <a:p>
                      <a:pPr algn="ctr" fontAlgn="ctr"/>
                      <a:r>
                        <a:rPr lang="ru-RU" sz="900" b="0" i="0" u="none" strike="noStrike" cap="none">
                          <a:solidFill>
                            <a:schemeClr val="dk1"/>
                          </a:solidFill>
                          <a:latin typeface="+mn-lt"/>
                          <a:ea typeface="+mn-ea"/>
                          <a:cs typeface="+mn-cs"/>
                          <a:sym typeface="Arial"/>
                        </a:rPr>
                        <a:t>6 638</a:t>
                      </a:r>
                    </a:p>
                  </a:txBody>
                  <a:tcPr marL="9525" marR="9525" marT="9525" marB="0" anchor="ctr">
                    <a:lnT w="28575" cap="flat" cmpd="sng" algn="ctr">
                      <a:solidFill>
                        <a:schemeClr val="bg2"/>
                      </a:solidFill>
                      <a:prstDash val="solid"/>
                      <a:round/>
                      <a:headEnd type="none" w="med" len="med"/>
                      <a:tailEnd type="none" w="med" len="med"/>
                    </a:lnT>
                  </a:tcPr>
                </a:tc>
                <a:tc>
                  <a:txBody>
                    <a:bodyPr/>
                    <a:lstStyle/>
                    <a:p>
                      <a:pPr algn="ctr" fontAlgn="ctr"/>
                      <a:r>
                        <a:rPr lang="ru-RU" sz="1050" b="1" i="0" u="none" strike="noStrike" cap="none" dirty="0">
                          <a:solidFill>
                            <a:schemeClr val="dk1"/>
                          </a:solidFill>
                          <a:latin typeface="+mn-lt"/>
                          <a:ea typeface="+mn-ea"/>
                          <a:cs typeface="+mn-cs"/>
                          <a:sym typeface="Arial"/>
                        </a:rPr>
                        <a:t>40,3%</a:t>
                      </a:r>
                    </a:p>
                  </a:txBody>
                  <a:tcPr marL="9525" marR="9525" marT="9525" marB="0" anchor="ctr">
                    <a:lnT w="28575" cap="flat" cmpd="sng" algn="ctr">
                      <a:solidFill>
                        <a:schemeClr val="bg2"/>
                      </a:solidFill>
                      <a:prstDash val="solid"/>
                      <a:round/>
                      <a:headEnd type="none" w="med" len="med"/>
                      <a:tailEnd type="none" w="med" len="med"/>
                    </a:lnT>
                  </a:tcPr>
                </a:tc>
                <a:extLst>
                  <a:ext uri="{0D108BD9-81ED-4DB2-BD59-A6C34878D82A}">
                    <a16:rowId xmlns:a16="http://schemas.microsoft.com/office/drawing/2014/main" val="1385719993"/>
                  </a:ext>
                </a:extLst>
              </a:tr>
              <a:tr h="252035">
                <a:tc vMerge="1">
                  <a:txBody>
                    <a:bodyPr/>
                    <a:lstStyle/>
                    <a:p>
                      <a:endParaRPr lang="ru-KZ" sz="1100" dirty="0"/>
                    </a:p>
                  </a:txBody>
                  <a:tcPr/>
                </a:tc>
                <a:tc>
                  <a:txBody>
                    <a:bodyPr/>
                    <a:lstStyle/>
                    <a:p>
                      <a:pPr marL="72000" algn="l" fontAlgn="b"/>
                      <a:r>
                        <a:rPr lang="ru-RU" sz="800" b="0" i="0" u="none" strike="noStrike" cap="none" dirty="0">
                          <a:solidFill>
                            <a:schemeClr val="dk1"/>
                          </a:solidFill>
                          <a:latin typeface="+mn-lt"/>
                          <a:ea typeface="+mn-ea"/>
                          <a:cs typeface="+mn-cs"/>
                          <a:sym typeface="Arial"/>
                        </a:rPr>
                        <a:t>2 </a:t>
                      </a:r>
                      <a:r>
                        <a:rPr lang="ru-RU" sz="800" b="0" i="0" u="none" strike="noStrike" cap="none" dirty="0" err="1">
                          <a:solidFill>
                            <a:schemeClr val="dk1"/>
                          </a:solidFill>
                          <a:latin typeface="+mn-lt"/>
                          <a:ea typeface="+mn-ea"/>
                          <a:cs typeface="+mn-cs"/>
                          <a:sym typeface="Arial"/>
                        </a:rPr>
                        <a:t>Қоғамдық</a:t>
                      </a:r>
                      <a:r>
                        <a:rPr lang="ru-RU" sz="800" b="0" i="0" u="none" strike="noStrike" cap="none" dirty="0">
                          <a:solidFill>
                            <a:schemeClr val="dk1"/>
                          </a:solidFill>
                          <a:latin typeface="+mn-lt"/>
                          <a:ea typeface="+mn-ea"/>
                          <a:cs typeface="+mn-cs"/>
                          <a:sym typeface="Arial"/>
                        </a:rPr>
                        <a:t> </a:t>
                      </a:r>
                      <a:r>
                        <a:rPr lang="ru-RU" sz="800" b="0" i="0" u="none" strike="noStrike" cap="none" dirty="0" err="1">
                          <a:solidFill>
                            <a:schemeClr val="dk1"/>
                          </a:solidFill>
                          <a:latin typeface="+mn-lt"/>
                          <a:ea typeface="+mn-ea"/>
                          <a:cs typeface="+mn-cs"/>
                          <a:sym typeface="Arial"/>
                        </a:rPr>
                        <a:t>ғылымдар</a:t>
                      </a:r>
                      <a:r>
                        <a:rPr lang="ru-RU" sz="800" b="0" i="0" u="none" strike="noStrike" cap="none" dirty="0">
                          <a:solidFill>
                            <a:schemeClr val="dk1"/>
                          </a:solidFill>
                          <a:latin typeface="+mn-lt"/>
                          <a:ea typeface="+mn-ea"/>
                          <a:cs typeface="+mn-cs"/>
                          <a:sym typeface="Arial"/>
                        </a:rPr>
                        <a:t> </a:t>
                      </a:r>
                      <a:r>
                        <a:rPr lang="ru-RU" sz="800" b="0" i="0" u="none" strike="noStrike" cap="none" dirty="0" err="1">
                          <a:solidFill>
                            <a:schemeClr val="dk1"/>
                          </a:solidFill>
                          <a:latin typeface="+mn-lt"/>
                          <a:ea typeface="+mn-ea"/>
                          <a:cs typeface="+mn-cs"/>
                          <a:sym typeface="Arial"/>
                        </a:rPr>
                        <a:t>бойынша</a:t>
                      </a:r>
                      <a:r>
                        <a:rPr lang="ru-RU" sz="800" b="0" i="0" u="none" strike="noStrike" cap="none" dirty="0">
                          <a:solidFill>
                            <a:schemeClr val="dk1"/>
                          </a:solidFill>
                          <a:latin typeface="+mn-lt"/>
                          <a:ea typeface="+mn-ea"/>
                          <a:cs typeface="+mn-cs"/>
                          <a:sym typeface="Arial"/>
                        </a:rPr>
                        <a:t> орта </a:t>
                      </a:r>
                      <a:r>
                        <a:rPr lang="ru-RU" sz="800" b="0" i="0" u="none" strike="noStrike" cap="none" dirty="0" err="1">
                          <a:solidFill>
                            <a:schemeClr val="dk1"/>
                          </a:solidFill>
                          <a:latin typeface="+mn-lt"/>
                          <a:ea typeface="+mn-ea"/>
                          <a:cs typeface="+mn-cs"/>
                          <a:sym typeface="Arial"/>
                        </a:rPr>
                        <a:t>мектеп</a:t>
                      </a:r>
                      <a:r>
                        <a:rPr lang="ru-RU" sz="800" b="0" i="0" u="none" strike="noStrike" cap="none" dirty="0">
                          <a:solidFill>
                            <a:schemeClr val="dk1"/>
                          </a:solidFill>
                          <a:latin typeface="+mn-lt"/>
                          <a:ea typeface="+mn-ea"/>
                          <a:cs typeface="+mn-cs"/>
                          <a:sym typeface="Arial"/>
                        </a:rPr>
                        <a:t> </a:t>
                      </a:r>
                      <a:r>
                        <a:rPr lang="ru-RU" sz="800" b="0" i="0" u="none" strike="noStrike" cap="none" dirty="0" err="1">
                          <a:solidFill>
                            <a:schemeClr val="dk1"/>
                          </a:solidFill>
                          <a:latin typeface="+mn-lt"/>
                          <a:ea typeface="+mn-ea"/>
                          <a:cs typeface="+mn-cs"/>
                          <a:sym typeface="Arial"/>
                        </a:rPr>
                        <a:t>мұғалімдері</a:t>
                      </a:r>
                      <a:endParaRPr lang="ru-RU" sz="800" b="0" i="0" u="none" strike="noStrike" cap="none" dirty="0">
                        <a:solidFill>
                          <a:schemeClr val="dk1"/>
                        </a:solidFill>
                        <a:latin typeface="+mn-lt"/>
                        <a:ea typeface="+mn-ea"/>
                        <a:cs typeface="+mn-cs"/>
                        <a:sym typeface="Arial"/>
                      </a:endParaRPr>
                    </a:p>
                  </a:txBody>
                  <a:tcPr marL="9525" marR="9525" marT="9525" marB="0" anchor="ctr"/>
                </a:tc>
                <a:tc>
                  <a:txBody>
                    <a:bodyPr/>
                    <a:lstStyle/>
                    <a:p>
                      <a:pPr algn="ctr" fontAlgn="b"/>
                      <a:r>
                        <a:rPr lang="ru-RU" sz="900" b="0" i="1" u="none" strike="noStrike" cap="none" dirty="0">
                          <a:solidFill>
                            <a:schemeClr val="dk1"/>
                          </a:solidFill>
                          <a:latin typeface="+mn-lt"/>
                          <a:ea typeface="+mn-ea"/>
                          <a:cs typeface="+mn-cs"/>
                          <a:sym typeface="Arial"/>
                        </a:rPr>
                        <a:t>2350-3</a:t>
                      </a:r>
                    </a:p>
                  </a:txBody>
                  <a:tcPr marL="9525" marR="9525" marT="9525" marB="0" anchor="ctr"/>
                </a:tc>
                <a:tc>
                  <a:txBody>
                    <a:bodyPr/>
                    <a:lstStyle/>
                    <a:p>
                      <a:pPr algn="ctr" fontAlgn="ctr"/>
                      <a:r>
                        <a:rPr lang="ru-RU" sz="1050" b="1" i="0" u="none" strike="noStrike" cap="none" dirty="0">
                          <a:solidFill>
                            <a:schemeClr val="dk1"/>
                          </a:solidFill>
                          <a:latin typeface="+mn-lt"/>
                          <a:ea typeface="+mn-ea"/>
                          <a:cs typeface="+mn-cs"/>
                          <a:sym typeface="Arial"/>
                        </a:rPr>
                        <a:t>1 305</a:t>
                      </a:r>
                    </a:p>
                  </a:txBody>
                  <a:tcPr marL="9525" marR="9525" marT="9525" marB="0" anchor="ctr"/>
                </a:tc>
                <a:tc>
                  <a:txBody>
                    <a:bodyPr/>
                    <a:lstStyle/>
                    <a:p>
                      <a:pPr algn="ctr" fontAlgn="ctr"/>
                      <a:r>
                        <a:rPr lang="ru-RU" sz="900" b="0" i="0" u="none" strike="noStrike" cap="none" dirty="0">
                          <a:solidFill>
                            <a:schemeClr val="dk1"/>
                          </a:solidFill>
                          <a:latin typeface="+mn-lt"/>
                          <a:ea typeface="+mn-ea"/>
                          <a:cs typeface="+mn-cs"/>
                          <a:sym typeface="Arial"/>
                        </a:rPr>
                        <a:t>103</a:t>
                      </a:r>
                    </a:p>
                  </a:txBody>
                  <a:tcPr marL="9525" marR="9525" marT="9525" marB="0" anchor="ctr"/>
                </a:tc>
                <a:tc>
                  <a:txBody>
                    <a:bodyPr/>
                    <a:lstStyle/>
                    <a:p>
                      <a:pPr algn="ctr" fontAlgn="ctr"/>
                      <a:r>
                        <a:rPr lang="ru-RU" sz="900" b="0" i="0" u="none" strike="noStrike" cap="none" dirty="0">
                          <a:solidFill>
                            <a:schemeClr val="dk1"/>
                          </a:solidFill>
                          <a:latin typeface="+mn-lt"/>
                          <a:ea typeface="+mn-ea"/>
                          <a:cs typeface="+mn-cs"/>
                          <a:sym typeface="Arial"/>
                        </a:rPr>
                        <a:t>577</a:t>
                      </a:r>
                    </a:p>
                  </a:txBody>
                  <a:tcPr marL="9525" marR="9525" marT="9525" marB="0" anchor="ctr"/>
                </a:tc>
                <a:tc>
                  <a:txBody>
                    <a:bodyPr/>
                    <a:lstStyle/>
                    <a:p>
                      <a:pPr algn="ctr" fontAlgn="ctr"/>
                      <a:r>
                        <a:rPr lang="ru-RU" sz="900" b="0" i="0" u="none" strike="noStrike" cap="none">
                          <a:solidFill>
                            <a:schemeClr val="dk1"/>
                          </a:solidFill>
                          <a:latin typeface="+mn-lt"/>
                          <a:ea typeface="+mn-ea"/>
                          <a:cs typeface="+mn-cs"/>
                          <a:sym typeface="Arial"/>
                        </a:rPr>
                        <a:t>468</a:t>
                      </a:r>
                    </a:p>
                  </a:txBody>
                  <a:tcPr marL="9525" marR="9525" marT="9525" marB="0" anchor="ctr"/>
                </a:tc>
                <a:tc>
                  <a:txBody>
                    <a:bodyPr/>
                    <a:lstStyle/>
                    <a:p>
                      <a:pPr algn="ctr" fontAlgn="ctr"/>
                      <a:r>
                        <a:rPr lang="ru-RU" sz="900" b="0" i="0" u="none" strike="noStrike" cap="none">
                          <a:solidFill>
                            <a:schemeClr val="dk1"/>
                          </a:solidFill>
                          <a:latin typeface="+mn-lt"/>
                          <a:ea typeface="+mn-ea"/>
                          <a:cs typeface="+mn-cs"/>
                          <a:sym typeface="Arial"/>
                        </a:rPr>
                        <a:t>157</a:t>
                      </a:r>
                    </a:p>
                  </a:txBody>
                  <a:tcPr marL="9525" marR="9525" marT="9525" marB="0" anchor="ctr"/>
                </a:tc>
                <a:tc>
                  <a:txBody>
                    <a:bodyPr/>
                    <a:lstStyle/>
                    <a:p>
                      <a:pPr algn="ctr" fontAlgn="ctr"/>
                      <a:r>
                        <a:rPr lang="ru-RU" sz="1050" b="1" i="0" u="none" strike="noStrike" cap="none" dirty="0">
                          <a:solidFill>
                            <a:schemeClr val="dk1"/>
                          </a:solidFill>
                          <a:latin typeface="+mn-lt"/>
                          <a:ea typeface="+mn-ea"/>
                          <a:cs typeface="+mn-cs"/>
                          <a:sym typeface="Arial"/>
                        </a:rPr>
                        <a:t>3,8%</a:t>
                      </a:r>
                    </a:p>
                  </a:txBody>
                  <a:tcPr marL="9525" marR="9525" marT="9525" marB="0" anchor="ctr"/>
                </a:tc>
                <a:extLst>
                  <a:ext uri="{0D108BD9-81ED-4DB2-BD59-A6C34878D82A}">
                    <a16:rowId xmlns:a16="http://schemas.microsoft.com/office/drawing/2014/main" val="4184679391"/>
                  </a:ext>
                </a:extLst>
              </a:tr>
              <a:tr h="252035">
                <a:tc vMerge="1">
                  <a:txBody>
                    <a:bodyPr/>
                    <a:lstStyle/>
                    <a:p>
                      <a:endParaRPr lang="ru-KZ" sz="1100" dirty="0"/>
                    </a:p>
                  </a:txBody>
                  <a:tcPr/>
                </a:tc>
                <a:tc>
                  <a:txBody>
                    <a:bodyPr/>
                    <a:lstStyle/>
                    <a:p>
                      <a:pPr marL="72000" algn="l" fontAlgn="b"/>
                      <a:r>
                        <a:rPr lang="ru-RU" sz="800" b="0" i="0" u="none" strike="noStrike" cap="none" dirty="0">
                          <a:solidFill>
                            <a:schemeClr val="dk1"/>
                          </a:solidFill>
                          <a:latin typeface="+mn-lt"/>
                          <a:ea typeface="+mn-ea"/>
                          <a:cs typeface="+mn-cs"/>
                          <a:sym typeface="Arial"/>
                        </a:rPr>
                        <a:t>3 Орта </a:t>
                      </a:r>
                      <a:r>
                        <a:rPr lang="ru-RU" sz="800" b="0" i="0" u="none" strike="noStrike" cap="none" dirty="0" err="1">
                          <a:solidFill>
                            <a:schemeClr val="dk1"/>
                          </a:solidFill>
                          <a:latin typeface="+mn-lt"/>
                          <a:ea typeface="+mn-ea"/>
                          <a:cs typeface="+mn-cs"/>
                          <a:sym typeface="Arial"/>
                        </a:rPr>
                        <a:t>мектептің</a:t>
                      </a:r>
                      <a:r>
                        <a:rPr lang="ru-RU" sz="800" b="0" i="0" u="none" strike="noStrike" cap="none" dirty="0">
                          <a:solidFill>
                            <a:schemeClr val="dk1"/>
                          </a:solidFill>
                          <a:latin typeface="+mn-lt"/>
                          <a:ea typeface="+mn-ea"/>
                          <a:cs typeface="+mn-cs"/>
                          <a:sym typeface="Arial"/>
                        </a:rPr>
                        <a:t> </a:t>
                      </a:r>
                      <a:r>
                        <a:rPr lang="ru-RU" sz="800" b="0" i="0" u="none" strike="noStrike" cap="none" dirty="0" err="1">
                          <a:solidFill>
                            <a:schemeClr val="dk1"/>
                          </a:solidFill>
                          <a:latin typeface="+mn-lt"/>
                          <a:ea typeface="+mn-ea"/>
                          <a:cs typeface="+mn-cs"/>
                          <a:sym typeface="Arial"/>
                        </a:rPr>
                        <a:t>басқа</a:t>
                      </a:r>
                      <a:r>
                        <a:rPr lang="ru-RU" sz="800" b="0" i="0" u="none" strike="noStrike" cap="none" dirty="0">
                          <a:solidFill>
                            <a:schemeClr val="dk1"/>
                          </a:solidFill>
                          <a:latin typeface="+mn-lt"/>
                          <a:ea typeface="+mn-ea"/>
                          <a:cs typeface="+mn-cs"/>
                          <a:sym typeface="Arial"/>
                        </a:rPr>
                        <a:t> </a:t>
                      </a:r>
                      <a:r>
                        <a:rPr lang="ru-RU" sz="800" b="0" i="0" u="none" strike="noStrike" cap="none" dirty="0" err="1">
                          <a:solidFill>
                            <a:schemeClr val="dk1"/>
                          </a:solidFill>
                          <a:latin typeface="+mn-lt"/>
                          <a:ea typeface="+mn-ea"/>
                          <a:cs typeface="+mn-cs"/>
                          <a:sym typeface="Arial"/>
                        </a:rPr>
                        <a:t>мұғалімдері</a:t>
                      </a:r>
                      <a:endParaRPr lang="ru-RU" sz="800" b="0" i="0" u="none" strike="noStrike" cap="none" dirty="0">
                        <a:solidFill>
                          <a:schemeClr val="dk1"/>
                        </a:solidFill>
                        <a:latin typeface="+mn-lt"/>
                        <a:ea typeface="+mn-ea"/>
                        <a:cs typeface="+mn-cs"/>
                        <a:sym typeface="Arial"/>
                      </a:endParaRPr>
                    </a:p>
                  </a:txBody>
                  <a:tcPr marL="9525" marR="9525" marT="9525" marB="0" anchor="ctr"/>
                </a:tc>
                <a:tc>
                  <a:txBody>
                    <a:bodyPr/>
                    <a:lstStyle/>
                    <a:p>
                      <a:pPr algn="ctr" fontAlgn="b"/>
                      <a:r>
                        <a:rPr lang="ru-RU" sz="900" b="0" i="1" u="none" strike="noStrike" cap="none" dirty="0">
                          <a:solidFill>
                            <a:schemeClr val="dk1"/>
                          </a:solidFill>
                          <a:latin typeface="+mn-lt"/>
                          <a:ea typeface="+mn-ea"/>
                          <a:cs typeface="+mn-cs"/>
                          <a:sym typeface="Arial"/>
                        </a:rPr>
                        <a:t>2350-9</a:t>
                      </a:r>
                    </a:p>
                  </a:txBody>
                  <a:tcPr marL="9525" marR="9525" marT="9525" marB="0" anchor="ctr"/>
                </a:tc>
                <a:tc>
                  <a:txBody>
                    <a:bodyPr/>
                    <a:lstStyle/>
                    <a:p>
                      <a:pPr algn="ctr" fontAlgn="ctr"/>
                      <a:r>
                        <a:rPr lang="ru-RU" sz="1050" b="1" i="0" u="none" strike="noStrike" cap="none">
                          <a:solidFill>
                            <a:schemeClr val="dk1"/>
                          </a:solidFill>
                          <a:latin typeface="+mn-lt"/>
                          <a:ea typeface="+mn-ea"/>
                          <a:cs typeface="+mn-cs"/>
                          <a:sym typeface="Arial"/>
                        </a:rPr>
                        <a:t>1 254</a:t>
                      </a:r>
                    </a:p>
                  </a:txBody>
                  <a:tcPr marL="9525" marR="9525" marT="9525" marB="0" anchor="ctr"/>
                </a:tc>
                <a:tc>
                  <a:txBody>
                    <a:bodyPr/>
                    <a:lstStyle/>
                    <a:p>
                      <a:pPr algn="ctr" fontAlgn="ctr"/>
                      <a:r>
                        <a:rPr lang="ru-RU" sz="900" b="0" i="0" u="none" strike="noStrike" cap="none">
                          <a:solidFill>
                            <a:schemeClr val="dk1"/>
                          </a:solidFill>
                          <a:latin typeface="+mn-lt"/>
                          <a:ea typeface="+mn-ea"/>
                          <a:cs typeface="+mn-cs"/>
                          <a:sym typeface="Arial"/>
                        </a:rPr>
                        <a:t>78</a:t>
                      </a:r>
                    </a:p>
                  </a:txBody>
                  <a:tcPr marL="9525" marR="9525" marT="9525" marB="0" anchor="ctr"/>
                </a:tc>
                <a:tc>
                  <a:txBody>
                    <a:bodyPr/>
                    <a:lstStyle/>
                    <a:p>
                      <a:pPr algn="ctr" fontAlgn="ctr"/>
                      <a:r>
                        <a:rPr lang="ru-RU" sz="900" b="0" i="0" u="none" strike="noStrike" cap="none">
                          <a:solidFill>
                            <a:schemeClr val="dk1"/>
                          </a:solidFill>
                          <a:latin typeface="+mn-lt"/>
                          <a:ea typeface="+mn-ea"/>
                          <a:cs typeface="+mn-cs"/>
                          <a:sym typeface="Arial"/>
                        </a:rPr>
                        <a:t>64</a:t>
                      </a:r>
                    </a:p>
                  </a:txBody>
                  <a:tcPr marL="9525" marR="9525" marT="9525" marB="0" anchor="ctr"/>
                </a:tc>
                <a:tc>
                  <a:txBody>
                    <a:bodyPr/>
                    <a:lstStyle/>
                    <a:p>
                      <a:pPr algn="ctr" fontAlgn="ctr"/>
                      <a:r>
                        <a:rPr lang="ru-RU" sz="900" b="0" i="0" u="none" strike="noStrike" cap="none">
                          <a:solidFill>
                            <a:schemeClr val="dk1"/>
                          </a:solidFill>
                          <a:latin typeface="+mn-lt"/>
                          <a:ea typeface="+mn-ea"/>
                          <a:cs typeface="+mn-cs"/>
                          <a:sym typeface="Arial"/>
                        </a:rPr>
                        <a:t>1 049</a:t>
                      </a:r>
                    </a:p>
                  </a:txBody>
                  <a:tcPr marL="9525" marR="9525" marT="9525" marB="0" anchor="ctr"/>
                </a:tc>
                <a:tc>
                  <a:txBody>
                    <a:bodyPr/>
                    <a:lstStyle/>
                    <a:p>
                      <a:pPr algn="ctr" fontAlgn="ctr"/>
                      <a:r>
                        <a:rPr lang="ru-RU" sz="900" b="0" i="0" u="none" strike="noStrike" cap="none">
                          <a:solidFill>
                            <a:schemeClr val="dk1"/>
                          </a:solidFill>
                          <a:latin typeface="+mn-lt"/>
                          <a:ea typeface="+mn-ea"/>
                          <a:cs typeface="+mn-cs"/>
                          <a:sym typeface="Arial"/>
                        </a:rPr>
                        <a:t>63</a:t>
                      </a:r>
                    </a:p>
                  </a:txBody>
                  <a:tcPr marL="9525" marR="9525" marT="9525" marB="0" anchor="ctr"/>
                </a:tc>
                <a:tc>
                  <a:txBody>
                    <a:bodyPr/>
                    <a:lstStyle/>
                    <a:p>
                      <a:pPr algn="ctr" fontAlgn="ctr"/>
                      <a:r>
                        <a:rPr lang="ru-RU" sz="1050" b="1" i="0" u="none" strike="noStrike" cap="none">
                          <a:solidFill>
                            <a:schemeClr val="dk1"/>
                          </a:solidFill>
                          <a:latin typeface="+mn-lt"/>
                          <a:ea typeface="+mn-ea"/>
                          <a:cs typeface="+mn-cs"/>
                          <a:sym typeface="Arial"/>
                        </a:rPr>
                        <a:t>3,6%</a:t>
                      </a:r>
                    </a:p>
                  </a:txBody>
                  <a:tcPr marL="9525" marR="9525" marT="9525" marB="0" anchor="ctr"/>
                </a:tc>
                <a:extLst>
                  <a:ext uri="{0D108BD9-81ED-4DB2-BD59-A6C34878D82A}">
                    <a16:rowId xmlns:a16="http://schemas.microsoft.com/office/drawing/2014/main" val="1073052614"/>
                  </a:ext>
                </a:extLst>
              </a:tr>
              <a:tr h="252035">
                <a:tc vMerge="1">
                  <a:txBody>
                    <a:bodyPr/>
                    <a:lstStyle/>
                    <a:p>
                      <a:endParaRPr lang="ru-KZ" sz="1100" dirty="0"/>
                    </a:p>
                  </a:txBody>
                  <a:tcPr/>
                </a:tc>
                <a:tc>
                  <a:txBody>
                    <a:bodyPr/>
                    <a:lstStyle/>
                    <a:p>
                      <a:pPr marL="72000" algn="l" fontAlgn="b"/>
                      <a:r>
                        <a:rPr lang="ru-RU" sz="800" b="0" i="0" u="none" strike="noStrike" cap="none" dirty="0">
                          <a:solidFill>
                            <a:schemeClr val="dk1"/>
                          </a:solidFill>
                          <a:latin typeface="+mn-lt"/>
                          <a:ea typeface="+mn-ea"/>
                          <a:cs typeface="+mn-cs"/>
                          <a:sym typeface="Arial"/>
                        </a:rPr>
                        <a:t>4 </a:t>
                      </a:r>
                      <a:r>
                        <a:rPr lang="ru-RU" sz="800" b="0" i="0" u="none" strike="noStrike" cap="none" dirty="0" err="1">
                          <a:solidFill>
                            <a:schemeClr val="dk1"/>
                          </a:solidFill>
                          <a:latin typeface="+mn-lt"/>
                          <a:ea typeface="+mn-ea"/>
                          <a:cs typeface="+mn-cs"/>
                          <a:sym typeface="Arial"/>
                        </a:rPr>
                        <a:t>Басқа</a:t>
                      </a:r>
                      <a:r>
                        <a:rPr lang="ru-RU" sz="800" b="0" i="0" u="none" strike="noStrike" cap="none" dirty="0">
                          <a:solidFill>
                            <a:schemeClr val="dk1"/>
                          </a:solidFill>
                          <a:latin typeface="+mn-lt"/>
                          <a:ea typeface="+mn-ea"/>
                          <a:cs typeface="+mn-cs"/>
                          <a:sym typeface="Arial"/>
                        </a:rPr>
                        <a:t> да </a:t>
                      </a:r>
                      <a:r>
                        <a:rPr lang="ru-RU" sz="800" b="0" i="0" u="none" strike="noStrike" cap="none" dirty="0" err="1">
                          <a:solidFill>
                            <a:schemeClr val="dk1"/>
                          </a:solidFill>
                          <a:latin typeface="+mn-lt"/>
                          <a:ea typeface="+mn-ea"/>
                          <a:cs typeface="+mn-cs"/>
                          <a:sym typeface="Arial"/>
                        </a:rPr>
                        <a:t>құрылысшы-монтаждаушылар</a:t>
                      </a:r>
                      <a:r>
                        <a:rPr lang="ru-RU" sz="800" b="0" i="0" u="none" strike="noStrike" cap="none" dirty="0">
                          <a:solidFill>
                            <a:schemeClr val="dk1"/>
                          </a:solidFill>
                          <a:latin typeface="+mn-lt"/>
                          <a:ea typeface="+mn-ea"/>
                          <a:cs typeface="+mn-cs"/>
                          <a:sym typeface="Arial"/>
                        </a:rPr>
                        <a:t> </a:t>
                      </a:r>
                      <a:r>
                        <a:rPr lang="ru-RU" sz="800" b="0" i="0" u="none" strike="noStrike" cap="none" dirty="0" err="1">
                          <a:solidFill>
                            <a:schemeClr val="dk1"/>
                          </a:solidFill>
                          <a:latin typeface="+mn-lt"/>
                          <a:ea typeface="+mn-ea"/>
                          <a:cs typeface="+mn-cs"/>
                          <a:sym typeface="Arial"/>
                        </a:rPr>
                        <a:t>және</a:t>
                      </a:r>
                      <a:r>
                        <a:rPr lang="ru-RU" sz="800" b="0" i="0" u="none" strike="noStrike" cap="none" dirty="0">
                          <a:solidFill>
                            <a:schemeClr val="dk1"/>
                          </a:solidFill>
                          <a:latin typeface="+mn-lt"/>
                          <a:ea typeface="+mn-ea"/>
                          <a:cs typeface="+mn-cs"/>
                          <a:sym typeface="Arial"/>
                        </a:rPr>
                        <a:t> </a:t>
                      </a:r>
                      <a:r>
                        <a:rPr lang="ru-RU" sz="800" b="0" i="0" u="none" strike="noStrike" cap="none" dirty="0" err="1">
                          <a:solidFill>
                            <a:schemeClr val="dk1"/>
                          </a:solidFill>
                          <a:latin typeface="+mn-lt"/>
                          <a:ea typeface="+mn-ea"/>
                          <a:cs typeface="+mn-cs"/>
                          <a:sym typeface="Arial"/>
                        </a:rPr>
                        <a:t>тектес</a:t>
                      </a:r>
                      <a:r>
                        <a:rPr lang="ru-RU" sz="800" b="0" i="0" u="none" strike="noStrike" cap="none" dirty="0">
                          <a:solidFill>
                            <a:schemeClr val="dk1"/>
                          </a:solidFill>
                          <a:latin typeface="+mn-lt"/>
                          <a:ea typeface="+mn-ea"/>
                          <a:cs typeface="+mn-cs"/>
                          <a:sym typeface="Arial"/>
                        </a:rPr>
                        <a:t> </a:t>
                      </a:r>
                      <a:r>
                        <a:rPr lang="ru-RU" sz="800" b="0" i="0" u="none" strike="noStrike" cap="none" dirty="0" err="1">
                          <a:solidFill>
                            <a:schemeClr val="dk1"/>
                          </a:solidFill>
                          <a:latin typeface="+mn-lt"/>
                          <a:ea typeface="+mn-ea"/>
                          <a:cs typeface="+mn-cs"/>
                          <a:sym typeface="Arial"/>
                        </a:rPr>
                        <a:t>қызметтер</a:t>
                      </a:r>
                      <a:r>
                        <a:rPr lang="ru-RU" sz="800" b="0" i="0" u="none" strike="noStrike" cap="none" dirty="0">
                          <a:solidFill>
                            <a:schemeClr val="dk1"/>
                          </a:solidFill>
                          <a:latin typeface="+mn-lt"/>
                          <a:ea typeface="+mn-ea"/>
                          <a:cs typeface="+mn-cs"/>
                          <a:sym typeface="Arial"/>
                        </a:rPr>
                        <a:t> </a:t>
                      </a:r>
                      <a:r>
                        <a:rPr lang="ru-RU" sz="800" b="0" i="0" u="none" strike="noStrike" cap="none" dirty="0" err="1">
                          <a:solidFill>
                            <a:schemeClr val="dk1"/>
                          </a:solidFill>
                          <a:latin typeface="+mn-lt"/>
                          <a:ea typeface="+mn-ea"/>
                          <a:cs typeface="+mn-cs"/>
                          <a:sym typeface="Arial"/>
                        </a:rPr>
                        <a:t>жұмысшылары</a:t>
                      </a:r>
                      <a:endParaRPr lang="ru-RU" sz="800" b="0" i="0" u="none" strike="noStrike" cap="none" dirty="0">
                        <a:solidFill>
                          <a:schemeClr val="dk1"/>
                        </a:solidFill>
                        <a:latin typeface="+mn-lt"/>
                        <a:ea typeface="+mn-ea"/>
                        <a:cs typeface="+mn-cs"/>
                        <a:sym typeface="Arial"/>
                      </a:endParaRPr>
                    </a:p>
                  </a:txBody>
                  <a:tcPr marL="9525" marR="9525" marT="9525" marB="0" anchor="ctr"/>
                </a:tc>
                <a:tc>
                  <a:txBody>
                    <a:bodyPr/>
                    <a:lstStyle/>
                    <a:p>
                      <a:pPr algn="ctr" fontAlgn="b"/>
                      <a:r>
                        <a:rPr lang="ru-RU" sz="900" b="0" i="1" u="none" strike="noStrike" cap="none">
                          <a:solidFill>
                            <a:schemeClr val="dk1"/>
                          </a:solidFill>
                          <a:latin typeface="+mn-lt"/>
                          <a:ea typeface="+mn-ea"/>
                          <a:cs typeface="+mn-cs"/>
                          <a:sym typeface="Arial"/>
                        </a:rPr>
                        <a:t>7119-9</a:t>
                      </a:r>
                    </a:p>
                  </a:txBody>
                  <a:tcPr marL="9525" marR="9525" marT="9525" marB="0" anchor="ctr"/>
                </a:tc>
                <a:tc>
                  <a:txBody>
                    <a:bodyPr/>
                    <a:lstStyle/>
                    <a:p>
                      <a:pPr algn="ctr" fontAlgn="ctr"/>
                      <a:r>
                        <a:rPr lang="ru-RU" sz="1050" b="1" i="0" u="none" strike="noStrike" cap="none" dirty="0">
                          <a:solidFill>
                            <a:schemeClr val="dk1"/>
                          </a:solidFill>
                          <a:latin typeface="+mn-lt"/>
                          <a:ea typeface="+mn-ea"/>
                          <a:cs typeface="+mn-cs"/>
                          <a:sym typeface="Arial"/>
                        </a:rPr>
                        <a:t>1 105</a:t>
                      </a:r>
                    </a:p>
                  </a:txBody>
                  <a:tcPr marL="9525" marR="9525" marT="9525" marB="0" anchor="ctr"/>
                </a:tc>
                <a:tc>
                  <a:txBody>
                    <a:bodyPr/>
                    <a:lstStyle/>
                    <a:p>
                      <a:pPr algn="ctr" fontAlgn="ctr"/>
                      <a:r>
                        <a:rPr lang="ru-RU" sz="900" b="0" i="0" u="none" strike="noStrike" cap="none">
                          <a:solidFill>
                            <a:schemeClr val="dk1"/>
                          </a:solidFill>
                          <a:latin typeface="+mn-lt"/>
                          <a:ea typeface="+mn-ea"/>
                          <a:cs typeface="+mn-cs"/>
                          <a:sym typeface="Arial"/>
                        </a:rPr>
                        <a:t>10</a:t>
                      </a:r>
                    </a:p>
                  </a:txBody>
                  <a:tcPr marL="9525" marR="9525" marT="9525" marB="0" anchor="ctr"/>
                </a:tc>
                <a:tc>
                  <a:txBody>
                    <a:bodyPr/>
                    <a:lstStyle/>
                    <a:p>
                      <a:pPr algn="ctr" fontAlgn="ctr"/>
                      <a:r>
                        <a:rPr lang="ru-RU" sz="900" b="0" i="0" u="none" strike="noStrike" cap="none" dirty="0">
                          <a:solidFill>
                            <a:schemeClr val="dk1"/>
                          </a:solidFill>
                          <a:latin typeface="+mn-lt"/>
                          <a:ea typeface="+mn-ea"/>
                          <a:cs typeface="+mn-cs"/>
                          <a:sym typeface="Arial"/>
                        </a:rPr>
                        <a:t>577</a:t>
                      </a:r>
                    </a:p>
                  </a:txBody>
                  <a:tcPr marL="9525" marR="9525" marT="9525" marB="0" anchor="ctr"/>
                </a:tc>
                <a:tc>
                  <a:txBody>
                    <a:bodyPr/>
                    <a:lstStyle/>
                    <a:p>
                      <a:pPr algn="ctr" fontAlgn="ctr"/>
                      <a:r>
                        <a:rPr lang="ru-RU" sz="900" b="0" i="0" u="none" strike="noStrike" cap="none">
                          <a:solidFill>
                            <a:schemeClr val="dk1"/>
                          </a:solidFill>
                          <a:latin typeface="+mn-lt"/>
                          <a:ea typeface="+mn-ea"/>
                          <a:cs typeface="+mn-cs"/>
                          <a:sym typeface="Arial"/>
                        </a:rPr>
                        <a:t>299</a:t>
                      </a:r>
                    </a:p>
                  </a:txBody>
                  <a:tcPr marL="9525" marR="9525" marT="9525" marB="0" anchor="ctr"/>
                </a:tc>
                <a:tc>
                  <a:txBody>
                    <a:bodyPr/>
                    <a:lstStyle/>
                    <a:p>
                      <a:pPr algn="ctr" fontAlgn="ctr"/>
                      <a:r>
                        <a:rPr lang="ru-RU" sz="900" b="0" i="0" u="none" strike="noStrike" cap="none">
                          <a:solidFill>
                            <a:schemeClr val="dk1"/>
                          </a:solidFill>
                          <a:latin typeface="+mn-lt"/>
                          <a:ea typeface="+mn-ea"/>
                          <a:cs typeface="+mn-cs"/>
                          <a:sym typeface="Arial"/>
                        </a:rPr>
                        <a:t>219</a:t>
                      </a:r>
                    </a:p>
                  </a:txBody>
                  <a:tcPr marL="9525" marR="9525" marT="9525" marB="0" anchor="ctr"/>
                </a:tc>
                <a:tc>
                  <a:txBody>
                    <a:bodyPr/>
                    <a:lstStyle/>
                    <a:p>
                      <a:pPr algn="ctr" fontAlgn="ctr"/>
                      <a:r>
                        <a:rPr lang="ru-RU" sz="1050" b="1" i="0" u="none" strike="noStrike" cap="none" dirty="0">
                          <a:solidFill>
                            <a:schemeClr val="dk1"/>
                          </a:solidFill>
                          <a:latin typeface="+mn-lt"/>
                          <a:ea typeface="+mn-ea"/>
                          <a:cs typeface="+mn-cs"/>
                          <a:sym typeface="Arial"/>
                        </a:rPr>
                        <a:t>3,2%</a:t>
                      </a:r>
                    </a:p>
                  </a:txBody>
                  <a:tcPr marL="9525" marR="9525" marT="9525" marB="0" anchor="ctr"/>
                </a:tc>
                <a:extLst>
                  <a:ext uri="{0D108BD9-81ED-4DB2-BD59-A6C34878D82A}">
                    <a16:rowId xmlns:a16="http://schemas.microsoft.com/office/drawing/2014/main" val="2643833706"/>
                  </a:ext>
                </a:extLst>
              </a:tr>
              <a:tr h="252035">
                <a:tc vMerge="1">
                  <a:txBody>
                    <a:bodyPr/>
                    <a:lstStyle/>
                    <a:p>
                      <a:endParaRPr lang="ru-KZ" sz="1100" dirty="0"/>
                    </a:p>
                  </a:txBody>
                  <a:tcPr/>
                </a:tc>
                <a:tc>
                  <a:txBody>
                    <a:bodyPr/>
                    <a:lstStyle/>
                    <a:p>
                      <a:pPr marL="72000" algn="l" fontAlgn="b"/>
                      <a:r>
                        <a:rPr lang="ru-RU" sz="800" b="0" i="0" u="none" strike="noStrike" cap="none" dirty="0">
                          <a:solidFill>
                            <a:schemeClr val="dk1"/>
                          </a:solidFill>
                          <a:latin typeface="+mn-lt"/>
                          <a:ea typeface="+mn-ea"/>
                          <a:cs typeface="+mn-cs"/>
                          <a:sym typeface="Arial"/>
                        </a:rPr>
                        <a:t>5 </a:t>
                      </a:r>
                      <a:r>
                        <a:rPr lang="ru-RU" sz="800" b="0" i="0" u="none" strike="noStrike" cap="none" dirty="0" err="1">
                          <a:solidFill>
                            <a:schemeClr val="dk1"/>
                          </a:solidFill>
                          <a:latin typeface="+mn-lt"/>
                          <a:ea typeface="+mn-ea"/>
                          <a:cs typeface="+mn-cs"/>
                          <a:sym typeface="Arial"/>
                        </a:rPr>
                        <a:t>Бастауыш</a:t>
                      </a:r>
                      <a:r>
                        <a:rPr lang="ru-RU" sz="800" b="0" i="0" u="none" strike="noStrike" cap="none" dirty="0">
                          <a:solidFill>
                            <a:schemeClr val="dk1"/>
                          </a:solidFill>
                          <a:latin typeface="+mn-lt"/>
                          <a:ea typeface="+mn-ea"/>
                          <a:cs typeface="+mn-cs"/>
                          <a:sym typeface="Arial"/>
                        </a:rPr>
                        <a:t> </a:t>
                      </a:r>
                      <a:r>
                        <a:rPr lang="ru-RU" sz="800" b="0" i="0" u="none" strike="noStrike" cap="none" dirty="0" err="1">
                          <a:solidFill>
                            <a:schemeClr val="dk1"/>
                          </a:solidFill>
                          <a:latin typeface="+mn-lt"/>
                          <a:ea typeface="+mn-ea"/>
                          <a:cs typeface="+mn-cs"/>
                          <a:sym typeface="Arial"/>
                        </a:rPr>
                        <a:t>мектеп</a:t>
                      </a:r>
                      <a:r>
                        <a:rPr lang="ru-RU" sz="800" b="0" i="0" u="none" strike="noStrike" cap="none" dirty="0">
                          <a:solidFill>
                            <a:schemeClr val="dk1"/>
                          </a:solidFill>
                          <a:latin typeface="+mn-lt"/>
                          <a:ea typeface="+mn-ea"/>
                          <a:cs typeface="+mn-cs"/>
                          <a:sym typeface="Arial"/>
                        </a:rPr>
                        <a:t> </a:t>
                      </a:r>
                      <a:r>
                        <a:rPr lang="ru-RU" sz="800" b="0" i="0" u="none" strike="noStrike" cap="none" dirty="0" err="1">
                          <a:solidFill>
                            <a:schemeClr val="dk1"/>
                          </a:solidFill>
                          <a:latin typeface="+mn-lt"/>
                          <a:ea typeface="+mn-ea"/>
                          <a:cs typeface="+mn-cs"/>
                          <a:sym typeface="Arial"/>
                        </a:rPr>
                        <a:t>мұғалімі</a:t>
                      </a:r>
                      <a:endParaRPr lang="ru-RU" sz="800" b="0" i="0" u="none" strike="noStrike" cap="none" dirty="0">
                        <a:solidFill>
                          <a:schemeClr val="dk1"/>
                        </a:solidFill>
                        <a:latin typeface="+mn-lt"/>
                        <a:ea typeface="+mn-ea"/>
                        <a:cs typeface="+mn-cs"/>
                        <a:sym typeface="Arial"/>
                      </a:endParaRPr>
                    </a:p>
                  </a:txBody>
                  <a:tcPr marL="9525" marR="9525" marT="9525" marB="0" anchor="ctr">
                    <a:lnB w="28575" cap="flat" cmpd="sng" algn="ctr">
                      <a:solidFill>
                        <a:schemeClr val="bg2"/>
                      </a:solidFill>
                      <a:prstDash val="solid"/>
                      <a:round/>
                      <a:headEnd type="none" w="med" len="med"/>
                      <a:tailEnd type="none" w="med" len="med"/>
                    </a:lnB>
                  </a:tcPr>
                </a:tc>
                <a:tc>
                  <a:txBody>
                    <a:bodyPr/>
                    <a:lstStyle/>
                    <a:p>
                      <a:pPr algn="ctr" fontAlgn="b"/>
                      <a:r>
                        <a:rPr lang="ru-RU" sz="900" b="0" i="1" u="none" strike="noStrike" cap="none" dirty="0">
                          <a:solidFill>
                            <a:schemeClr val="dk1"/>
                          </a:solidFill>
                          <a:latin typeface="+mn-lt"/>
                          <a:ea typeface="+mn-ea"/>
                          <a:cs typeface="+mn-cs"/>
                          <a:sym typeface="Arial"/>
                        </a:rPr>
                        <a:t>2361-0</a:t>
                      </a:r>
                    </a:p>
                  </a:txBody>
                  <a:tcPr marL="9525" marR="9525" marT="9525" marB="0" anchor="ctr">
                    <a:lnB w="28575" cap="flat" cmpd="sng" algn="ctr">
                      <a:solidFill>
                        <a:schemeClr val="bg2"/>
                      </a:solidFill>
                      <a:prstDash val="solid"/>
                      <a:round/>
                      <a:headEnd type="none" w="med" len="med"/>
                      <a:tailEnd type="none" w="med" len="med"/>
                    </a:lnB>
                  </a:tcPr>
                </a:tc>
                <a:tc>
                  <a:txBody>
                    <a:bodyPr/>
                    <a:lstStyle/>
                    <a:p>
                      <a:pPr algn="ctr" fontAlgn="ctr"/>
                      <a:r>
                        <a:rPr lang="ru-RU" sz="1050" b="1" i="0" u="none" strike="noStrike" cap="none">
                          <a:solidFill>
                            <a:schemeClr val="dk1"/>
                          </a:solidFill>
                          <a:latin typeface="+mn-lt"/>
                          <a:ea typeface="+mn-ea"/>
                          <a:cs typeface="+mn-cs"/>
                          <a:sym typeface="Arial"/>
                        </a:rPr>
                        <a:t>701</a:t>
                      </a:r>
                    </a:p>
                  </a:txBody>
                  <a:tcPr marL="9525" marR="9525" marT="9525" marB="0" anchor="ctr">
                    <a:lnB w="28575" cap="flat" cmpd="sng" algn="ctr">
                      <a:solidFill>
                        <a:schemeClr val="bg2"/>
                      </a:solidFill>
                      <a:prstDash val="solid"/>
                      <a:round/>
                      <a:headEnd type="none" w="med" len="med"/>
                      <a:tailEnd type="none" w="med" len="med"/>
                    </a:lnB>
                  </a:tcPr>
                </a:tc>
                <a:tc>
                  <a:txBody>
                    <a:bodyPr/>
                    <a:lstStyle/>
                    <a:p>
                      <a:pPr algn="ctr" fontAlgn="ctr"/>
                      <a:r>
                        <a:rPr lang="ru-RU" sz="900" b="0" i="0" u="none" strike="noStrike" cap="none">
                          <a:solidFill>
                            <a:schemeClr val="dk1"/>
                          </a:solidFill>
                          <a:latin typeface="+mn-lt"/>
                          <a:ea typeface="+mn-ea"/>
                          <a:cs typeface="+mn-cs"/>
                          <a:sym typeface="Arial"/>
                        </a:rPr>
                        <a:t>70</a:t>
                      </a:r>
                    </a:p>
                  </a:txBody>
                  <a:tcPr marL="9525" marR="9525" marT="9525" marB="0" anchor="ctr">
                    <a:lnB w="28575" cap="flat" cmpd="sng" algn="ctr">
                      <a:solidFill>
                        <a:schemeClr val="bg2"/>
                      </a:solidFill>
                      <a:prstDash val="solid"/>
                      <a:round/>
                      <a:headEnd type="none" w="med" len="med"/>
                      <a:tailEnd type="none" w="med" len="med"/>
                    </a:lnB>
                  </a:tcPr>
                </a:tc>
                <a:tc>
                  <a:txBody>
                    <a:bodyPr/>
                    <a:lstStyle/>
                    <a:p>
                      <a:pPr algn="ctr" fontAlgn="ctr"/>
                      <a:r>
                        <a:rPr lang="ru-RU" sz="900" b="0" i="0" u="none" strike="noStrike" cap="none">
                          <a:solidFill>
                            <a:schemeClr val="dk1"/>
                          </a:solidFill>
                          <a:latin typeface="+mn-lt"/>
                          <a:ea typeface="+mn-ea"/>
                          <a:cs typeface="+mn-cs"/>
                          <a:sym typeface="Arial"/>
                        </a:rPr>
                        <a:t>291</a:t>
                      </a:r>
                    </a:p>
                  </a:txBody>
                  <a:tcPr marL="9525" marR="9525" marT="9525" marB="0" anchor="ctr">
                    <a:lnB w="28575" cap="flat" cmpd="sng" algn="ctr">
                      <a:solidFill>
                        <a:schemeClr val="bg2"/>
                      </a:solidFill>
                      <a:prstDash val="solid"/>
                      <a:round/>
                      <a:headEnd type="none" w="med" len="med"/>
                      <a:tailEnd type="none" w="med" len="med"/>
                    </a:lnB>
                  </a:tcPr>
                </a:tc>
                <a:tc>
                  <a:txBody>
                    <a:bodyPr/>
                    <a:lstStyle/>
                    <a:p>
                      <a:pPr algn="ctr" fontAlgn="ctr"/>
                      <a:r>
                        <a:rPr lang="ru-RU" sz="900" b="0" i="0" u="none" strike="noStrike" cap="none">
                          <a:solidFill>
                            <a:schemeClr val="dk1"/>
                          </a:solidFill>
                          <a:latin typeface="+mn-lt"/>
                          <a:ea typeface="+mn-ea"/>
                          <a:cs typeface="+mn-cs"/>
                          <a:sym typeface="Arial"/>
                        </a:rPr>
                        <a:t>276</a:t>
                      </a:r>
                    </a:p>
                  </a:txBody>
                  <a:tcPr marL="9525" marR="9525" marT="9525" marB="0" anchor="ctr">
                    <a:lnB w="28575" cap="flat" cmpd="sng" algn="ctr">
                      <a:solidFill>
                        <a:schemeClr val="bg2"/>
                      </a:solidFill>
                      <a:prstDash val="solid"/>
                      <a:round/>
                      <a:headEnd type="none" w="med" len="med"/>
                      <a:tailEnd type="none" w="med" len="med"/>
                    </a:lnB>
                  </a:tcPr>
                </a:tc>
                <a:tc>
                  <a:txBody>
                    <a:bodyPr/>
                    <a:lstStyle/>
                    <a:p>
                      <a:pPr algn="ctr" fontAlgn="ctr"/>
                      <a:r>
                        <a:rPr lang="ru-RU" sz="900" b="0" i="0" u="none" strike="noStrike" cap="none">
                          <a:solidFill>
                            <a:schemeClr val="dk1"/>
                          </a:solidFill>
                          <a:latin typeface="+mn-lt"/>
                          <a:ea typeface="+mn-ea"/>
                          <a:cs typeface="+mn-cs"/>
                          <a:sym typeface="Arial"/>
                        </a:rPr>
                        <a:t>64</a:t>
                      </a:r>
                    </a:p>
                  </a:txBody>
                  <a:tcPr marL="9525" marR="9525" marT="9525" marB="0" anchor="ctr">
                    <a:lnB w="28575" cap="flat" cmpd="sng" algn="ctr">
                      <a:solidFill>
                        <a:schemeClr val="bg2"/>
                      </a:solidFill>
                      <a:prstDash val="solid"/>
                      <a:round/>
                      <a:headEnd type="none" w="med" len="med"/>
                      <a:tailEnd type="none" w="med" len="med"/>
                    </a:lnB>
                  </a:tcPr>
                </a:tc>
                <a:tc>
                  <a:txBody>
                    <a:bodyPr/>
                    <a:lstStyle/>
                    <a:p>
                      <a:pPr algn="ctr" fontAlgn="ctr"/>
                      <a:r>
                        <a:rPr lang="ru-RU" sz="1050" b="1" i="0" u="none" strike="noStrike" cap="none" dirty="0">
                          <a:solidFill>
                            <a:schemeClr val="dk1"/>
                          </a:solidFill>
                          <a:latin typeface="+mn-lt"/>
                          <a:ea typeface="+mn-ea"/>
                          <a:cs typeface="+mn-cs"/>
                          <a:sym typeface="Arial"/>
                        </a:rPr>
                        <a:t>2,0%</a:t>
                      </a:r>
                    </a:p>
                  </a:txBody>
                  <a:tcPr marL="9525" marR="9525" marT="9525" marB="0" anchor="ctr">
                    <a:lnB w="28575" cap="flat" cmpd="sng" algn="ctr">
                      <a:solidFill>
                        <a:schemeClr val="bg2"/>
                      </a:solidFill>
                      <a:prstDash val="solid"/>
                      <a:round/>
                      <a:headEnd type="none" w="med" len="med"/>
                      <a:tailEnd type="none" w="med" len="med"/>
                    </a:lnB>
                  </a:tcPr>
                </a:tc>
                <a:extLst>
                  <a:ext uri="{0D108BD9-81ED-4DB2-BD59-A6C34878D82A}">
                    <a16:rowId xmlns:a16="http://schemas.microsoft.com/office/drawing/2014/main" val="4160565161"/>
                  </a:ext>
                </a:extLst>
              </a:tr>
              <a:tr h="252035">
                <a:tc rowSpan="5">
                  <a:txBody>
                    <a:bodyPr/>
                    <a:lstStyle/>
                    <a:p>
                      <a:pPr algn="ctr"/>
                      <a:r>
                        <a:rPr lang="ru-RU" sz="1100" dirty="0"/>
                        <a:t>2021</a:t>
                      </a:r>
                      <a:endParaRPr lang="ru-KZ" sz="1100" dirty="0"/>
                    </a:p>
                  </a:txBody>
                  <a:tcPr anchor="ctr">
                    <a:lnT w="28575" cap="flat" cmpd="sng" algn="ctr">
                      <a:solidFill>
                        <a:schemeClr val="bg2"/>
                      </a:solidFill>
                      <a:prstDash val="solid"/>
                      <a:round/>
                      <a:headEnd type="none" w="med" len="med"/>
                      <a:tailEnd type="none" w="med" len="med"/>
                    </a:lnT>
                    <a:lnB w="28575" cap="flat" cmpd="sng" algn="ctr">
                      <a:solidFill>
                        <a:schemeClr val="bg2"/>
                      </a:solidFill>
                      <a:prstDash val="solid"/>
                      <a:round/>
                      <a:headEnd type="none" w="med" len="med"/>
                      <a:tailEnd type="none" w="med" len="med"/>
                    </a:lnB>
                  </a:tcPr>
                </a:tc>
                <a:tc>
                  <a:txBody>
                    <a:bodyPr/>
                    <a:lstStyle/>
                    <a:p>
                      <a:pPr marL="72000" algn="l" fontAlgn="b"/>
                      <a:r>
                        <a:rPr lang="ru-RU" sz="800" b="0" i="0" u="none" strike="noStrike" cap="none" dirty="0">
                          <a:solidFill>
                            <a:schemeClr val="dk1"/>
                          </a:solidFill>
                          <a:latin typeface="+mn-lt"/>
                          <a:ea typeface="+mn-ea"/>
                          <a:cs typeface="+mn-cs"/>
                          <a:sym typeface="Arial"/>
                        </a:rPr>
                        <a:t>1 </a:t>
                      </a:r>
                      <a:r>
                        <a:rPr lang="ru-RU" sz="800" b="0" i="0" u="none" strike="noStrike" cap="none" dirty="0" err="1">
                          <a:solidFill>
                            <a:schemeClr val="dk1"/>
                          </a:solidFill>
                          <a:latin typeface="+mn-lt"/>
                          <a:ea typeface="+mn-ea"/>
                          <a:cs typeface="+mn-cs"/>
                          <a:sym typeface="Arial"/>
                        </a:rPr>
                        <a:t>Басқа</a:t>
                      </a:r>
                      <a:r>
                        <a:rPr lang="ru-RU" sz="800" b="0" i="0" u="none" strike="noStrike" cap="none" dirty="0">
                          <a:solidFill>
                            <a:schemeClr val="dk1"/>
                          </a:solidFill>
                          <a:latin typeface="+mn-lt"/>
                          <a:ea typeface="+mn-ea"/>
                          <a:cs typeface="+mn-cs"/>
                          <a:sym typeface="Arial"/>
                        </a:rPr>
                        <a:t> да </a:t>
                      </a:r>
                      <a:r>
                        <a:rPr lang="ru-RU" sz="800" b="0" i="0" u="none" strike="noStrike" cap="none" dirty="0" err="1">
                          <a:solidFill>
                            <a:schemeClr val="dk1"/>
                          </a:solidFill>
                          <a:latin typeface="+mn-lt"/>
                          <a:ea typeface="+mn-ea"/>
                          <a:cs typeface="+mn-cs"/>
                          <a:sym typeface="Arial"/>
                        </a:rPr>
                        <a:t>біліктілігі</a:t>
                      </a:r>
                      <a:r>
                        <a:rPr lang="ru-RU" sz="800" b="0" i="0" u="none" strike="noStrike" cap="none" dirty="0">
                          <a:solidFill>
                            <a:schemeClr val="dk1"/>
                          </a:solidFill>
                          <a:latin typeface="+mn-lt"/>
                          <a:ea typeface="+mn-ea"/>
                          <a:cs typeface="+mn-cs"/>
                          <a:sym typeface="Arial"/>
                        </a:rPr>
                        <a:t> </a:t>
                      </a:r>
                      <a:r>
                        <a:rPr lang="ru-RU" sz="800" b="0" i="0" u="none" strike="noStrike" cap="none" dirty="0" err="1">
                          <a:solidFill>
                            <a:schemeClr val="dk1"/>
                          </a:solidFill>
                          <a:latin typeface="+mn-lt"/>
                          <a:ea typeface="+mn-ea"/>
                          <a:cs typeface="+mn-cs"/>
                          <a:sym typeface="Arial"/>
                        </a:rPr>
                        <a:t>жоқ</a:t>
                      </a:r>
                      <a:r>
                        <a:rPr lang="ru-RU" sz="800" b="0" i="0" u="none" strike="noStrike" cap="none" dirty="0">
                          <a:solidFill>
                            <a:schemeClr val="dk1"/>
                          </a:solidFill>
                          <a:latin typeface="+mn-lt"/>
                          <a:ea typeface="+mn-ea"/>
                          <a:cs typeface="+mn-cs"/>
                          <a:sym typeface="Arial"/>
                        </a:rPr>
                        <a:t> </a:t>
                      </a:r>
                      <a:r>
                        <a:rPr lang="ru-RU" sz="800" b="0" i="0" u="none" strike="noStrike" cap="none" dirty="0" err="1">
                          <a:solidFill>
                            <a:schemeClr val="dk1"/>
                          </a:solidFill>
                          <a:latin typeface="+mn-lt"/>
                          <a:ea typeface="+mn-ea"/>
                          <a:cs typeface="+mn-cs"/>
                          <a:sym typeface="Arial"/>
                        </a:rPr>
                        <a:t>жұмысшылар</a:t>
                      </a:r>
                      <a:endParaRPr lang="ru-RU" sz="800" b="0" i="0" u="none" strike="noStrike" cap="none" dirty="0">
                        <a:solidFill>
                          <a:schemeClr val="dk1"/>
                        </a:solidFill>
                        <a:latin typeface="+mn-lt"/>
                        <a:ea typeface="+mn-ea"/>
                        <a:cs typeface="+mn-cs"/>
                        <a:sym typeface="Arial"/>
                      </a:endParaRPr>
                    </a:p>
                  </a:txBody>
                  <a:tcPr marL="9525" marR="9525" marT="9525" marB="0" anchor="ctr">
                    <a:lnT w="28575" cap="flat" cmpd="sng" algn="ctr">
                      <a:solidFill>
                        <a:schemeClr val="bg2"/>
                      </a:solidFill>
                      <a:prstDash val="solid"/>
                      <a:round/>
                      <a:headEnd type="none" w="med" len="med"/>
                      <a:tailEnd type="none" w="med" len="med"/>
                    </a:lnT>
                  </a:tcPr>
                </a:tc>
                <a:tc>
                  <a:txBody>
                    <a:bodyPr/>
                    <a:lstStyle/>
                    <a:p>
                      <a:pPr algn="ctr" fontAlgn="b"/>
                      <a:r>
                        <a:rPr lang="ru-RU" sz="900" b="0" i="1" u="none" strike="noStrike" cap="none">
                          <a:solidFill>
                            <a:schemeClr val="dk1"/>
                          </a:solidFill>
                          <a:latin typeface="+mn-lt"/>
                          <a:ea typeface="+mn-ea"/>
                          <a:cs typeface="+mn-cs"/>
                          <a:sym typeface="Arial"/>
                        </a:rPr>
                        <a:t>9629-9</a:t>
                      </a:r>
                    </a:p>
                  </a:txBody>
                  <a:tcPr marL="9525" marR="9525" marT="9525" marB="0" anchor="ctr">
                    <a:lnT w="28575" cap="flat" cmpd="sng" algn="ctr">
                      <a:solidFill>
                        <a:schemeClr val="bg2"/>
                      </a:solidFill>
                      <a:prstDash val="solid"/>
                      <a:round/>
                      <a:headEnd type="none" w="med" len="med"/>
                      <a:tailEnd type="none" w="med" len="med"/>
                    </a:lnT>
                  </a:tcPr>
                </a:tc>
                <a:tc>
                  <a:txBody>
                    <a:bodyPr/>
                    <a:lstStyle/>
                    <a:p>
                      <a:pPr algn="ctr" fontAlgn="ctr"/>
                      <a:r>
                        <a:rPr lang="ru-RU" sz="1050" b="1" i="0" u="none" strike="noStrike" cap="none" dirty="0">
                          <a:solidFill>
                            <a:schemeClr val="dk1"/>
                          </a:solidFill>
                          <a:latin typeface="+mn-lt"/>
                          <a:ea typeface="+mn-ea"/>
                          <a:cs typeface="+mn-cs"/>
                          <a:sym typeface="Arial"/>
                        </a:rPr>
                        <a:t>10 253</a:t>
                      </a:r>
                    </a:p>
                  </a:txBody>
                  <a:tcPr marL="9525" marR="9525" marT="9525" marB="0" anchor="ctr">
                    <a:lnT w="28575" cap="flat" cmpd="sng" algn="ctr">
                      <a:solidFill>
                        <a:schemeClr val="bg2"/>
                      </a:solidFill>
                      <a:prstDash val="solid"/>
                      <a:round/>
                      <a:headEnd type="none" w="med" len="med"/>
                      <a:tailEnd type="none" w="med" len="med"/>
                    </a:lnT>
                  </a:tcPr>
                </a:tc>
                <a:tc>
                  <a:txBody>
                    <a:bodyPr/>
                    <a:lstStyle/>
                    <a:p>
                      <a:pPr algn="ctr" fontAlgn="ctr"/>
                      <a:r>
                        <a:rPr lang="ru-RU" sz="900" b="0" i="0" u="none" strike="noStrike" cap="none">
                          <a:solidFill>
                            <a:schemeClr val="dk1"/>
                          </a:solidFill>
                          <a:latin typeface="+mn-lt"/>
                          <a:ea typeface="+mn-ea"/>
                          <a:cs typeface="+mn-cs"/>
                          <a:sym typeface="Arial"/>
                        </a:rPr>
                        <a:t>767</a:t>
                      </a:r>
                    </a:p>
                  </a:txBody>
                  <a:tcPr marL="9525" marR="9525" marT="9525" marB="0" anchor="ctr">
                    <a:lnT w="28575" cap="flat" cmpd="sng" algn="ctr">
                      <a:solidFill>
                        <a:schemeClr val="bg2"/>
                      </a:solidFill>
                      <a:prstDash val="solid"/>
                      <a:round/>
                      <a:headEnd type="none" w="med" len="med"/>
                      <a:tailEnd type="none" w="med" len="med"/>
                    </a:lnT>
                  </a:tcPr>
                </a:tc>
                <a:tc>
                  <a:txBody>
                    <a:bodyPr/>
                    <a:lstStyle/>
                    <a:p>
                      <a:pPr algn="ctr" fontAlgn="ctr"/>
                      <a:r>
                        <a:rPr lang="ru-RU" sz="900" b="0" i="0" u="none" strike="noStrike" cap="none">
                          <a:solidFill>
                            <a:schemeClr val="dk1"/>
                          </a:solidFill>
                          <a:latin typeface="+mn-lt"/>
                          <a:ea typeface="+mn-ea"/>
                          <a:cs typeface="+mn-cs"/>
                          <a:sym typeface="Arial"/>
                        </a:rPr>
                        <a:t>1 254</a:t>
                      </a:r>
                    </a:p>
                  </a:txBody>
                  <a:tcPr marL="9525" marR="9525" marT="9525" marB="0" anchor="ctr">
                    <a:lnT w="28575" cap="flat" cmpd="sng" algn="ctr">
                      <a:solidFill>
                        <a:schemeClr val="bg2"/>
                      </a:solidFill>
                      <a:prstDash val="solid"/>
                      <a:round/>
                      <a:headEnd type="none" w="med" len="med"/>
                      <a:tailEnd type="none" w="med" len="med"/>
                    </a:lnT>
                  </a:tcPr>
                </a:tc>
                <a:tc>
                  <a:txBody>
                    <a:bodyPr/>
                    <a:lstStyle/>
                    <a:p>
                      <a:pPr algn="ctr" fontAlgn="ctr"/>
                      <a:r>
                        <a:rPr lang="ru-RU" sz="900" b="0" i="0" u="none" strike="noStrike" cap="none" dirty="0">
                          <a:solidFill>
                            <a:schemeClr val="dk1"/>
                          </a:solidFill>
                          <a:latin typeface="+mn-lt"/>
                          <a:ea typeface="+mn-ea"/>
                          <a:cs typeface="+mn-cs"/>
                          <a:sym typeface="Arial"/>
                        </a:rPr>
                        <a:t>1 830</a:t>
                      </a:r>
                    </a:p>
                  </a:txBody>
                  <a:tcPr marL="9525" marR="9525" marT="9525" marB="0" anchor="ctr">
                    <a:lnT w="28575" cap="flat" cmpd="sng" algn="ctr">
                      <a:solidFill>
                        <a:schemeClr val="bg2"/>
                      </a:solidFill>
                      <a:prstDash val="solid"/>
                      <a:round/>
                      <a:headEnd type="none" w="med" len="med"/>
                      <a:tailEnd type="none" w="med" len="med"/>
                    </a:lnT>
                  </a:tcPr>
                </a:tc>
                <a:tc>
                  <a:txBody>
                    <a:bodyPr/>
                    <a:lstStyle/>
                    <a:p>
                      <a:pPr algn="ctr" fontAlgn="ctr"/>
                      <a:r>
                        <a:rPr lang="ru-RU" sz="900" b="0" i="0" u="none" strike="noStrike" cap="none">
                          <a:solidFill>
                            <a:schemeClr val="dk1"/>
                          </a:solidFill>
                          <a:latin typeface="+mn-lt"/>
                          <a:ea typeface="+mn-ea"/>
                          <a:cs typeface="+mn-cs"/>
                          <a:sym typeface="Arial"/>
                        </a:rPr>
                        <a:t>6 402</a:t>
                      </a:r>
                    </a:p>
                  </a:txBody>
                  <a:tcPr marL="9525" marR="9525" marT="9525" marB="0" anchor="ctr">
                    <a:lnT w="28575" cap="flat" cmpd="sng" algn="ctr">
                      <a:solidFill>
                        <a:schemeClr val="bg2"/>
                      </a:solidFill>
                      <a:prstDash val="solid"/>
                      <a:round/>
                      <a:headEnd type="none" w="med" len="med"/>
                      <a:tailEnd type="none" w="med" len="med"/>
                    </a:lnT>
                  </a:tcPr>
                </a:tc>
                <a:tc>
                  <a:txBody>
                    <a:bodyPr/>
                    <a:lstStyle/>
                    <a:p>
                      <a:pPr algn="ctr" fontAlgn="ctr"/>
                      <a:r>
                        <a:rPr lang="ru-RU" sz="1050" b="1" i="0" u="none" strike="noStrike" cap="none">
                          <a:solidFill>
                            <a:schemeClr val="dk1"/>
                          </a:solidFill>
                          <a:latin typeface="+mn-lt"/>
                          <a:ea typeface="+mn-ea"/>
                          <a:cs typeface="+mn-cs"/>
                          <a:sym typeface="Arial"/>
                        </a:rPr>
                        <a:t>28,4%</a:t>
                      </a:r>
                    </a:p>
                  </a:txBody>
                  <a:tcPr marL="9525" marR="9525" marT="9525" marB="0" anchor="ctr">
                    <a:lnT w="28575" cap="flat" cmpd="sng" algn="ctr">
                      <a:solidFill>
                        <a:schemeClr val="bg2"/>
                      </a:solidFill>
                      <a:prstDash val="solid"/>
                      <a:round/>
                      <a:headEnd type="none" w="med" len="med"/>
                      <a:tailEnd type="none" w="med" len="med"/>
                    </a:lnT>
                  </a:tcPr>
                </a:tc>
                <a:extLst>
                  <a:ext uri="{0D108BD9-81ED-4DB2-BD59-A6C34878D82A}">
                    <a16:rowId xmlns:a16="http://schemas.microsoft.com/office/drawing/2014/main" val="1427977684"/>
                  </a:ext>
                </a:extLst>
              </a:tr>
              <a:tr h="252035">
                <a:tc vMerge="1">
                  <a:txBody>
                    <a:bodyPr/>
                    <a:lstStyle/>
                    <a:p>
                      <a:endParaRPr lang="ru-KZ" sz="1100" dirty="0"/>
                    </a:p>
                  </a:txBody>
                  <a:tcPr/>
                </a:tc>
                <a:tc>
                  <a:txBody>
                    <a:bodyPr/>
                    <a:lstStyle/>
                    <a:p>
                      <a:pPr marL="72000" algn="l" fontAlgn="b"/>
                      <a:r>
                        <a:rPr lang="ru-RU" sz="800" b="0" i="0" u="none" strike="noStrike" cap="none" dirty="0">
                          <a:solidFill>
                            <a:schemeClr val="dk1"/>
                          </a:solidFill>
                          <a:latin typeface="+mn-lt"/>
                          <a:ea typeface="+mn-ea"/>
                          <a:cs typeface="+mn-cs"/>
                          <a:sym typeface="Arial"/>
                        </a:rPr>
                        <a:t>2 </a:t>
                      </a:r>
                      <a:r>
                        <a:rPr lang="ru-RU" sz="800" b="0" i="0" u="none" strike="noStrike" cap="none" dirty="0" err="1">
                          <a:solidFill>
                            <a:schemeClr val="dk1"/>
                          </a:solidFill>
                          <a:latin typeface="+mn-lt"/>
                          <a:ea typeface="+mn-ea"/>
                          <a:cs typeface="+mn-cs"/>
                          <a:sym typeface="Arial"/>
                        </a:rPr>
                        <a:t>Әртүрлі</a:t>
                      </a:r>
                      <a:r>
                        <a:rPr lang="ru-RU" sz="800" b="0" i="0" u="none" strike="noStrike" cap="none" dirty="0">
                          <a:solidFill>
                            <a:schemeClr val="dk1"/>
                          </a:solidFill>
                          <a:latin typeface="+mn-lt"/>
                          <a:ea typeface="+mn-ea"/>
                          <a:cs typeface="+mn-cs"/>
                          <a:sym typeface="Arial"/>
                        </a:rPr>
                        <a:t> </a:t>
                      </a:r>
                      <a:r>
                        <a:rPr lang="ru-RU" sz="800" b="0" i="0" u="none" strike="noStrike" cap="none" dirty="0" err="1">
                          <a:solidFill>
                            <a:schemeClr val="dk1"/>
                          </a:solidFill>
                          <a:latin typeface="+mn-lt"/>
                          <a:ea typeface="+mn-ea"/>
                          <a:cs typeface="+mn-cs"/>
                          <a:sym typeface="Arial"/>
                        </a:rPr>
                        <a:t>жұмысты</a:t>
                      </a:r>
                      <a:r>
                        <a:rPr lang="ru-RU" sz="800" b="0" i="0" u="none" strike="noStrike" cap="none" dirty="0">
                          <a:solidFill>
                            <a:schemeClr val="dk1"/>
                          </a:solidFill>
                          <a:latin typeface="+mn-lt"/>
                          <a:ea typeface="+mn-ea"/>
                          <a:cs typeface="+mn-cs"/>
                          <a:sym typeface="Arial"/>
                        </a:rPr>
                        <a:t> </a:t>
                      </a:r>
                      <a:r>
                        <a:rPr lang="ru-RU" sz="800" b="0" i="0" u="none" strike="noStrike" cap="none" dirty="0" err="1">
                          <a:solidFill>
                            <a:schemeClr val="dk1"/>
                          </a:solidFill>
                          <a:latin typeface="+mn-lt"/>
                          <a:ea typeface="+mn-ea"/>
                          <a:cs typeface="+mn-cs"/>
                          <a:sym typeface="Arial"/>
                        </a:rPr>
                        <a:t>атқарушылар</a:t>
                      </a:r>
                      <a:endParaRPr lang="ru-RU" sz="800" b="0" i="0" u="none" strike="noStrike" cap="none" dirty="0">
                        <a:solidFill>
                          <a:schemeClr val="dk1"/>
                        </a:solidFill>
                        <a:latin typeface="+mn-lt"/>
                        <a:ea typeface="+mn-ea"/>
                        <a:cs typeface="+mn-cs"/>
                        <a:sym typeface="Arial"/>
                      </a:endParaRPr>
                    </a:p>
                  </a:txBody>
                  <a:tcPr marL="9525" marR="9525" marT="9525" marB="0" anchor="ctr"/>
                </a:tc>
                <a:tc>
                  <a:txBody>
                    <a:bodyPr/>
                    <a:lstStyle/>
                    <a:p>
                      <a:pPr algn="ctr" fontAlgn="b"/>
                      <a:r>
                        <a:rPr lang="ru-RU" sz="900" b="0" i="1" u="none" strike="noStrike" cap="none" dirty="0">
                          <a:solidFill>
                            <a:schemeClr val="dk1"/>
                          </a:solidFill>
                          <a:latin typeface="+mn-lt"/>
                          <a:ea typeface="+mn-ea"/>
                          <a:cs typeface="+mn-cs"/>
                          <a:sym typeface="Arial"/>
                        </a:rPr>
                        <a:t>9629-7</a:t>
                      </a:r>
                    </a:p>
                  </a:txBody>
                  <a:tcPr marL="9525" marR="9525" marT="9525" marB="0" anchor="ctr"/>
                </a:tc>
                <a:tc>
                  <a:txBody>
                    <a:bodyPr/>
                    <a:lstStyle/>
                    <a:p>
                      <a:pPr algn="ctr" fontAlgn="ctr"/>
                      <a:r>
                        <a:rPr lang="ru-RU" sz="1050" b="1" i="0" u="none" strike="noStrike" cap="none">
                          <a:solidFill>
                            <a:schemeClr val="dk1"/>
                          </a:solidFill>
                          <a:latin typeface="+mn-lt"/>
                          <a:ea typeface="+mn-ea"/>
                          <a:cs typeface="+mn-cs"/>
                          <a:sym typeface="Arial"/>
                        </a:rPr>
                        <a:t>1 919</a:t>
                      </a:r>
                    </a:p>
                  </a:txBody>
                  <a:tcPr marL="9525" marR="9525" marT="9525" marB="0" anchor="ctr"/>
                </a:tc>
                <a:tc>
                  <a:txBody>
                    <a:bodyPr/>
                    <a:lstStyle/>
                    <a:p>
                      <a:pPr algn="ctr" fontAlgn="ctr"/>
                      <a:r>
                        <a:rPr lang="ru-RU" sz="900" b="0" i="0" u="none" strike="noStrike" cap="none">
                          <a:solidFill>
                            <a:schemeClr val="dk1"/>
                          </a:solidFill>
                          <a:latin typeface="+mn-lt"/>
                          <a:ea typeface="+mn-ea"/>
                          <a:cs typeface="+mn-cs"/>
                          <a:sym typeface="Arial"/>
                        </a:rPr>
                        <a:t>18</a:t>
                      </a:r>
                    </a:p>
                  </a:txBody>
                  <a:tcPr marL="9525" marR="9525" marT="9525" marB="0" anchor="ctr"/>
                </a:tc>
                <a:tc>
                  <a:txBody>
                    <a:bodyPr/>
                    <a:lstStyle/>
                    <a:p>
                      <a:pPr algn="ctr" fontAlgn="ctr"/>
                      <a:r>
                        <a:rPr lang="ru-RU" sz="900" b="0" i="0" u="none" strike="noStrike" cap="none">
                          <a:solidFill>
                            <a:schemeClr val="dk1"/>
                          </a:solidFill>
                          <a:latin typeface="+mn-lt"/>
                          <a:ea typeface="+mn-ea"/>
                          <a:cs typeface="+mn-cs"/>
                          <a:sym typeface="Arial"/>
                        </a:rPr>
                        <a:t>506</a:t>
                      </a:r>
                    </a:p>
                  </a:txBody>
                  <a:tcPr marL="9525" marR="9525" marT="9525" marB="0" anchor="ctr"/>
                </a:tc>
                <a:tc>
                  <a:txBody>
                    <a:bodyPr/>
                    <a:lstStyle/>
                    <a:p>
                      <a:pPr algn="ctr" fontAlgn="ctr"/>
                      <a:r>
                        <a:rPr lang="ru-RU" sz="900" b="0" i="0" u="none" strike="noStrike" cap="none" dirty="0">
                          <a:solidFill>
                            <a:schemeClr val="dk1"/>
                          </a:solidFill>
                          <a:latin typeface="+mn-lt"/>
                          <a:ea typeface="+mn-ea"/>
                          <a:cs typeface="+mn-cs"/>
                          <a:sym typeface="Arial"/>
                        </a:rPr>
                        <a:t>471</a:t>
                      </a:r>
                    </a:p>
                  </a:txBody>
                  <a:tcPr marL="9525" marR="9525" marT="9525" marB="0" anchor="ctr"/>
                </a:tc>
                <a:tc>
                  <a:txBody>
                    <a:bodyPr/>
                    <a:lstStyle/>
                    <a:p>
                      <a:pPr algn="ctr" fontAlgn="ctr"/>
                      <a:r>
                        <a:rPr lang="ru-RU" sz="900" b="0" i="0" u="none" strike="noStrike" cap="none">
                          <a:solidFill>
                            <a:schemeClr val="dk1"/>
                          </a:solidFill>
                          <a:latin typeface="+mn-lt"/>
                          <a:ea typeface="+mn-ea"/>
                          <a:cs typeface="+mn-cs"/>
                          <a:sym typeface="Arial"/>
                        </a:rPr>
                        <a:t>924</a:t>
                      </a:r>
                    </a:p>
                  </a:txBody>
                  <a:tcPr marL="9525" marR="9525" marT="9525" marB="0" anchor="ctr"/>
                </a:tc>
                <a:tc>
                  <a:txBody>
                    <a:bodyPr/>
                    <a:lstStyle/>
                    <a:p>
                      <a:pPr algn="ctr" fontAlgn="ctr"/>
                      <a:r>
                        <a:rPr lang="ru-RU" sz="1050" b="1" i="0" u="none" strike="noStrike" cap="none" dirty="0">
                          <a:solidFill>
                            <a:schemeClr val="dk1"/>
                          </a:solidFill>
                          <a:latin typeface="+mn-lt"/>
                          <a:ea typeface="+mn-ea"/>
                          <a:cs typeface="+mn-cs"/>
                          <a:sym typeface="Arial"/>
                        </a:rPr>
                        <a:t>5,3%</a:t>
                      </a:r>
                    </a:p>
                  </a:txBody>
                  <a:tcPr marL="9525" marR="9525" marT="9525" marB="0" anchor="ctr"/>
                </a:tc>
                <a:extLst>
                  <a:ext uri="{0D108BD9-81ED-4DB2-BD59-A6C34878D82A}">
                    <a16:rowId xmlns:a16="http://schemas.microsoft.com/office/drawing/2014/main" val="1290809229"/>
                  </a:ext>
                </a:extLst>
              </a:tr>
              <a:tr h="252035">
                <a:tc vMerge="1">
                  <a:txBody>
                    <a:bodyPr/>
                    <a:lstStyle/>
                    <a:p>
                      <a:endParaRPr lang="ru-KZ" sz="1100" dirty="0"/>
                    </a:p>
                  </a:txBody>
                  <a:tcPr/>
                </a:tc>
                <a:tc>
                  <a:txBody>
                    <a:bodyPr/>
                    <a:lstStyle/>
                    <a:p>
                      <a:pPr marL="72000" algn="l" fontAlgn="b"/>
                      <a:r>
                        <a:rPr lang="ru-RU" sz="800" b="0" i="0" u="none" strike="noStrike" cap="none" dirty="0">
                          <a:solidFill>
                            <a:schemeClr val="dk1"/>
                          </a:solidFill>
                          <a:latin typeface="+mn-lt"/>
                          <a:ea typeface="+mn-ea"/>
                          <a:cs typeface="+mn-cs"/>
                          <a:sym typeface="Arial"/>
                        </a:rPr>
                        <a:t>3 </a:t>
                      </a:r>
                      <a:r>
                        <a:rPr lang="ru-RU" sz="800" b="0" i="0" u="none" strike="noStrike" cap="none" dirty="0" err="1">
                          <a:solidFill>
                            <a:schemeClr val="dk1"/>
                          </a:solidFill>
                          <a:latin typeface="+mn-lt"/>
                          <a:ea typeface="+mn-ea"/>
                          <a:cs typeface="+mn-cs"/>
                          <a:sym typeface="Arial"/>
                        </a:rPr>
                        <a:t>Қоғамдық</a:t>
                      </a:r>
                      <a:r>
                        <a:rPr lang="ru-RU" sz="800" b="0" i="0" u="none" strike="noStrike" cap="none" dirty="0">
                          <a:solidFill>
                            <a:schemeClr val="dk1"/>
                          </a:solidFill>
                          <a:latin typeface="+mn-lt"/>
                          <a:ea typeface="+mn-ea"/>
                          <a:cs typeface="+mn-cs"/>
                          <a:sym typeface="Arial"/>
                        </a:rPr>
                        <a:t> </a:t>
                      </a:r>
                      <a:r>
                        <a:rPr lang="ru-RU" sz="800" b="0" i="0" u="none" strike="noStrike" cap="none" dirty="0" err="1">
                          <a:solidFill>
                            <a:schemeClr val="dk1"/>
                          </a:solidFill>
                          <a:latin typeface="+mn-lt"/>
                          <a:ea typeface="+mn-ea"/>
                          <a:cs typeface="+mn-cs"/>
                          <a:sym typeface="Arial"/>
                        </a:rPr>
                        <a:t>ғылымдар</a:t>
                      </a:r>
                      <a:r>
                        <a:rPr lang="ru-RU" sz="800" b="0" i="0" u="none" strike="noStrike" cap="none" dirty="0">
                          <a:solidFill>
                            <a:schemeClr val="dk1"/>
                          </a:solidFill>
                          <a:latin typeface="+mn-lt"/>
                          <a:ea typeface="+mn-ea"/>
                          <a:cs typeface="+mn-cs"/>
                          <a:sym typeface="Arial"/>
                        </a:rPr>
                        <a:t> </a:t>
                      </a:r>
                      <a:r>
                        <a:rPr lang="ru-RU" sz="800" b="0" i="0" u="none" strike="noStrike" cap="none" dirty="0" err="1">
                          <a:solidFill>
                            <a:schemeClr val="dk1"/>
                          </a:solidFill>
                          <a:latin typeface="+mn-lt"/>
                          <a:ea typeface="+mn-ea"/>
                          <a:cs typeface="+mn-cs"/>
                          <a:sym typeface="Arial"/>
                        </a:rPr>
                        <a:t>бойынша</a:t>
                      </a:r>
                      <a:r>
                        <a:rPr lang="ru-RU" sz="800" b="0" i="0" u="none" strike="noStrike" cap="none" dirty="0">
                          <a:solidFill>
                            <a:schemeClr val="dk1"/>
                          </a:solidFill>
                          <a:latin typeface="+mn-lt"/>
                          <a:ea typeface="+mn-ea"/>
                          <a:cs typeface="+mn-cs"/>
                          <a:sym typeface="Arial"/>
                        </a:rPr>
                        <a:t> орта </a:t>
                      </a:r>
                      <a:r>
                        <a:rPr lang="ru-RU" sz="800" b="0" i="0" u="none" strike="noStrike" cap="none" dirty="0" err="1">
                          <a:solidFill>
                            <a:schemeClr val="dk1"/>
                          </a:solidFill>
                          <a:latin typeface="+mn-lt"/>
                          <a:ea typeface="+mn-ea"/>
                          <a:cs typeface="+mn-cs"/>
                          <a:sym typeface="Arial"/>
                        </a:rPr>
                        <a:t>мектеп</a:t>
                      </a:r>
                      <a:r>
                        <a:rPr lang="ru-RU" sz="800" b="0" i="0" u="none" strike="noStrike" cap="none" dirty="0">
                          <a:solidFill>
                            <a:schemeClr val="dk1"/>
                          </a:solidFill>
                          <a:latin typeface="+mn-lt"/>
                          <a:ea typeface="+mn-ea"/>
                          <a:cs typeface="+mn-cs"/>
                          <a:sym typeface="Arial"/>
                        </a:rPr>
                        <a:t> </a:t>
                      </a:r>
                      <a:r>
                        <a:rPr lang="ru-RU" sz="800" b="0" i="0" u="none" strike="noStrike" cap="none" dirty="0" err="1">
                          <a:solidFill>
                            <a:schemeClr val="dk1"/>
                          </a:solidFill>
                          <a:latin typeface="+mn-lt"/>
                          <a:ea typeface="+mn-ea"/>
                          <a:cs typeface="+mn-cs"/>
                          <a:sym typeface="Arial"/>
                        </a:rPr>
                        <a:t>мұғалімдері</a:t>
                      </a:r>
                      <a:endParaRPr lang="ru-RU" sz="800" b="0" i="0" u="none" strike="noStrike" cap="none" dirty="0">
                        <a:solidFill>
                          <a:schemeClr val="dk1"/>
                        </a:solidFill>
                        <a:latin typeface="+mn-lt"/>
                        <a:ea typeface="+mn-ea"/>
                        <a:cs typeface="+mn-cs"/>
                        <a:sym typeface="Arial"/>
                      </a:endParaRPr>
                    </a:p>
                  </a:txBody>
                  <a:tcPr marL="9525" marR="9525" marT="9525" marB="0" anchor="ctr"/>
                </a:tc>
                <a:tc>
                  <a:txBody>
                    <a:bodyPr/>
                    <a:lstStyle/>
                    <a:p>
                      <a:pPr algn="ctr" fontAlgn="b"/>
                      <a:r>
                        <a:rPr lang="ru-RU" sz="900" b="0" i="1" u="none" strike="noStrike" cap="none">
                          <a:solidFill>
                            <a:schemeClr val="dk1"/>
                          </a:solidFill>
                          <a:latin typeface="+mn-lt"/>
                          <a:ea typeface="+mn-ea"/>
                          <a:cs typeface="+mn-cs"/>
                          <a:sym typeface="Arial"/>
                        </a:rPr>
                        <a:t>2350-3</a:t>
                      </a:r>
                    </a:p>
                  </a:txBody>
                  <a:tcPr marL="9525" marR="9525" marT="9525" marB="0" anchor="ctr"/>
                </a:tc>
                <a:tc>
                  <a:txBody>
                    <a:bodyPr/>
                    <a:lstStyle/>
                    <a:p>
                      <a:pPr algn="ctr" fontAlgn="ctr"/>
                      <a:r>
                        <a:rPr lang="ru-RU" sz="1050" b="1" i="0" u="none" strike="noStrike" cap="none" dirty="0">
                          <a:solidFill>
                            <a:schemeClr val="dk1"/>
                          </a:solidFill>
                          <a:latin typeface="+mn-lt"/>
                          <a:ea typeface="+mn-ea"/>
                          <a:cs typeface="+mn-cs"/>
                          <a:sym typeface="Arial"/>
                        </a:rPr>
                        <a:t>1 323</a:t>
                      </a:r>
                    </a:p>
                  </a:txBody>
                  <a:tcPr marL="9525" marR="9525" marT="9525" marB="0" anchor="ctr"/>
                </a:tc>
                <a:tc>
                  <a:txBody>
                    <a:bodyPr/>
                    <a:lstStyle/>
                    <a:p>
                      <a:pPr algn="ctr" fontAlgn="ctr"/>
                      <a:r>
                        <a:rPr lang="ru-RU" sz="900" b="0" i="0" u="none" strike="noStrike" cap="none">
                          <a:solidFill>
                            <a:schemeClr val="dk1"/>
                          </a:solidFill>
                          <a:latin typeface="+mn-lt"/>
                          <a:ea typeface="+mn-ea"/>
                          <a:cs typeface="+mn-cs"/>
                          <a:sym typeface="Arial"/>
                        </a:rPr>
                        <a:t>104</a:t>
                      </a:r>
                    </a:p>
                  </a:txBody>
                  <a:tcPr marL="9525" marR="9525" marT="9525" marB="0" anchor="ctr"/>
                </a:tc>
                <a:tc>
                  <a:txBody>
                    <a:bodyPr/>
                    <a:lstStyle/>
                    <a:p>
                      <a:pPr algn="ctr" fontAlgn="ctr"/>
                      <a:r>
                        <a:rPr lang="ru-RU" sz="900" b="0" i="0" u="none" strike="noStrike" cap="none">
                          <a:solidFill>
                            <a:schemeClr val="dk1"/>
                          </a:solidFill>
                          <a:latin typeface="+mn-lt"/>
                          <a:ea typeface="+mn-ea"/>
                          <a:cs typeface="+mn-cs"/>
                          <a:sym typeface="Arial"/>
                        </a:rPr>
                        <a:t>132</a:t>
                      </a:r>
                    </a:p>
                  </a:txBody>
                  <a:tcPr marL="9525" marR="9525" marT="9525" marB="0" anchor="ctr"/>
                </a:tc>
                <a:tc>
                  <a:txBody>
                    <a:bodyPr/>
                    <a:lstStyle/>
                    <a:p>
                      <a:pPr algn="ctr" fontAlgn="ctr"/>
                      <a:r>
                        <a:rPr lang="ru-RU" sz="900" b="0" i="0" u="none" strike="noStrike" cap="none" dirty="0">
                          <a:solidFill>
                            <a:schemeClr val="dk1"/>
                          </a:solidFill>
                          <a:latin typeface="+mn-lt"/>
                          <a:ea typeface="+mn-ea"/>
                          <a:cs typeface="+mn-cs"/>
                          <a:sym typeface="Arial"/>
                        </a:rPr>
                        <a:t>847</a:t>
                      </a:r>
                    </a:p>
                  </a:txBody>
                  <a:tcPr marL="9525" marR="9525" marT="9525" marB="0" anchor="ctr"/>
                </a:tc>
                <a:tc>
                  <a:txBody>
                    <a:bodyPr/>
                    <a:lstStyle/>
                    <a:p>
                      <a:pPr algn="ctr" fontAlgn="ctr"/>
                      <a:r>
                        <a:rPr lang="ru-RU" sz="900" b="0" i="0" u="none" strike="noStrike" cap="none">
                          <a:solidFill>
                            <a:schemeClr val="dk1"/>
                          </a:solidFill>
                          <a:latin typeface="+mn-lt"/>
                          <a:ea typeface="+mn-ea"/>
                          <a:cs typeface="+mn-cs"/>
                          <a:sym typeface="Arial"/>
                        </a:rPr>
                        <a:t>240</a:t>
                      </a:r>
                    </a:p>
                  </a:txBody>
                  <a:tcPr marL="9525" marR="9525" marT="9525" marB="0" anchor="ctr"/>
                </a:tc>
                <a:tc>
                  <a:txBody>
                    <a:bodyPr/>
                    <a:lstStyle/>
                    <a:p>
                      <a:pPr algn="ctr" fontAlgn="ctr"/>
                      <a:r>
                        <a:rPr lang="ru-RU" sz="1050" b="1" i="0" u="none" strike="noStrike" cap="none">
                          <a:solidFill>
                            <a:schemeClr val="dk1"/>
                          </a:solidFill>
                          <a:latin typeface="+mn-lt"/>
                          <a:ea typeface="+mn-ea"/>
                          <a:cs typeface="+mn-cs"/>
                          <a:sym typeface="Arial"/>
                        </a:rPr>
                        <a:t>3,7%</a:t>
                      </a:r>
                    </a:p>
                  </a:txBody>
                  <a:tcPr marL="9525" marR="9525" marT="9525" marB="0" anchor="ctr"/>
                </a:tc>
                <a:extLst>
                  <a:ext uri="{0D108BD9-81ED-4DB2-BD59-A6C34878D82A}">
                    <a16:rowId xmlns:a16="http://schemas.microsoft.com/office/drawing/2014/main" val="1542005649"/>
                  </a:ext>
                </a:extLst>
              </a:tr>
              <a:tr h="252035">
                <a:tc vMerge="1">
                  <a:txBody>
                    <a:bodyPr/>
                    <a:lstStyle/>
                    <a:p>
                      <a:endParaRPr lang="ru-KZ" sz="1100" dirty="0"/>
                    </a:p>
                  </a:txBody>
                  <a:tcPr/>
                </a:tc>
                <a:tc>
                  <a:txBody>
                    <a:bodyPr/>
                    <a:lstStyle/>
                    <a:p>
                      <a:pPr marL="72000" algn="l" fontAlgn="b"/>
                      <a:r>
                        <a:rPr lang="ru-RU" sz="800" b="0" i="0" u="none" strike="noStrike" cap="none" dirty="0">
                          <a:solidFill>
                            <a:schemeClr val="dk1"/>
                          </a:solidFill>
                          <a:latin typeface="+mn-lt"/>
                          <a:ea typeface="+mn-ea"/>
                          <a:cs typeface="+mn-cs"/>
                          <a:sym typeface="Arial"/>
                        </a:rPr>
                        <a:t>4 </a:t>
                      </a:r>
                      <a:r>
                        <a:rPr lang="ru-RU" sz="800" b="0" i="0" u="none" strike="noStrike" cap="none" dirty="0" err="1">
                          <a:solidFill>
                            <a:schemeClr val="dk1"/>
                          </a:solidFill>
                          <a:latin typeface="+mn-lt"/>
                          <a:ea typeface="+mn-ea"/>
                          <a:cs typeface="+mn-cs"/>
                          <a:sym typeface="Arial"/>
                        </a:rPr>
                        <a:t>Бастауыш</a:t>
                      </a:r>
                      <a:r>
                        <a:rPr lang="ru-RU" sz="800" b="0" i="0" u="none" strike="noStrike" cap="none" dirty="0">
                          <a:solidFill>
                            <a:schemeClr val="dk1"/>
                          </a:solidFill>
                          <a:latin typeface="+mn-lt"/>
                          <a:ea typeface="+mn-ea"/>
                          <a:cs typeface="+mn-cs"/>
                          <a:sym typeface="Arial"/>
                        </a:rPr>
                        <a:t> </a:t>
                      </a:r>
                      <a:r>
                        <a:rPr lang="ru-RU" sz="800" b="0" i="0" u="none" strike="noStrike" cap="none" dirty="0" err="1">
                          <a:solidFill>
                            <a:schemeClr val="dk1"/>
                          </a:solidFill>
                          <a:latin typeface="+mn-lt"/>
                          <a:ea typeface="+mn-ea"/>
                          <a:cs typeface="+mn-cs"/>
                          <a:sym typeface="Arial"/>
                        </a:rPr>
                        <a:t>мектеп</a:t>
                      </a:r>
                      <a:r>
                        <a:rPr lang="ru-RU" sz="800" b="0" i="0" u="none" strike="noStrike" cap="none" dirty="0">
                          <a:solidFill>
                            <a:schemeClr val="dk1"/>
                          </a:solidFill>
                          <a:latin typeface="+mn-lt"/>
                          <a:ea typeface="+mn-ea"/>
                          <a:cs typeface="+mn-cs"/>
                          <a:sym typeface="Arial"/>
                        </a:rPr>
                        <a:t> </a:t>
                      </a:r>
                      <a:r>
                        <a:rPr lang="ru-RU" sz="800" b="0" i="0" u="none" strike="noStrike" cap="none" dirty="0" err="1">
                          <a:solidFill>
                            <a:schemeClr val="dk1"/>
                          </a:solidFill>
                          <a:latin typeface="+mn-lt"/>
                          <a:ea typeface="+mn-ea"/>
                          <a:cs typeface="+mn-cs"/>
                          <a:sym typeface="Arial"/>
                        </a:rPr>
                        <a:t>мұғалімі</a:t>
                      </a:r>
                      <a:endParaRPr lang="ru-RU" sz="800" b="0" i="0" u="none" strike="noStrike" cap="none" dirty="0">
                        <a:solidFill>
                          <a:schemeClr val="dk1"/>
                        </a:solidFill>
                        <a:latin typeface="+mn-lt"/>
                        <a:ea typeface="+mn-ea"/>
                        <a:cs typeface="+mn-cs"/>
                        <a:sym typeface="Arial"/>
                      </a:endParaRPr>
                    </a:p>
                  </a:txBody>
                  <a:tcPr marL="9525" marR="9525" marT="9525" marB="0" anchor="ctr"/>
                </a:tc>
                <a:tc>
                  <a:txBody>
                    <a:bodyPr/>
                    <a:lstStyle/>
                    <a:p>
                      <a:pPr algn="ctr" fontAlgn="b"/>
                      <a:r>
                        <a:rPr lang="ru-RU" sz="900" b="0" i="1" u="none" strike="noStrike" cap="none" dirty="0">
                          <a:solidFill>
                            <a:schemeClr val="dk1"/>
                          </a:solidFill>
                          <a:latin typeface="+mn-lt"/>
                          <a:ea typeface="+mn-ea"/>
                          <a:cs typeface="+mn-cs"/>
                          <a:sym typeface="Arial"/>
                        </a:rPr>
                        <a:t>2361-0</a:t>
                      </a:r>
                    </a:p>
                  </a:txBody>
                  <a:tcPr marL="9525" marR="9525" marT="9525" marB="0" anchor="ctr"/>
                </a:tc>
                <a:tc>
                  <a:txBody>
                    <a:bodyPr/>
                    <a:lstStyle/>
                    <a:p>
                      <a:pPr algn="ctr" fontAlgn="ctr"/>
                      <a:r>
                        <a:rPr lang="ru-RU" sz="1050" b="1" i="0" u="none" strike="noStrike" cap="none" dirty="0">
                          <a:solidFill>
                            <a:schemeClr val="dk1"/>
                          </a:solidFill>
                          <a:latin typeface="+mn-lt"/>
                          <a:ea typeface="+mn-ea"/>
                          <a:cs typeface="+mn-cs"/>
                          <a:sym typeface="Arial"/>
                        </a:rPr>
                        <a:t>1 150</a:t>
                      </a:r>
                    </a:p>
                  </a:txBody>
                  <a:tcPr marL="9525" marR="9525" marT="9525" marB="0" anchor="ctr"/>
                </a:tc>
                <a:tc>
                  <a:txBody>
                    <a:bodyPr/>
                    <a:lstStyle/>
                    <a:p>
                      <a:pPr algn="ctr" fontAlgn="ctr"/>
                      <a:r>
                        <a:rPr lang="ru-RU" sz="900" b="0" i="0" u="none" strike="noStrike" cap="none">
                          <a:solidFill>
                            <a:schemeClr val="dk1"/>
                          </a:solidFill>
                          <a:latin typeface="+mn-lt"/>
                          <a:ea typeface="+mn-ea"/>
                          <a:cs typeface="+mn-cs"/>
                          <a:sym typeface="Arial"/>
                        </a:rPr>
                        <a:t>77</a:t>
                      </a:r>
                    </a:p>
                  </a:txBody>
                  <a:tcPr marL="9525" marR="9525" marT="9525" marB="0" anchor="ctr"/>
                </a:tc>
                <a:tc>
                  <a:txBody>
                    <a:bodyPr/>
                    <a:lstStyle/>
                    <a:p>
                      <a:pPr algn="ctr" fontAlgn="ctr"/>
                      <a:r>
                        <a:rPr lang="ru-RU" sz="900" b="0" i="0" u="none" strike="noStrike" cap="none">
                          <a:solidFill>
                            <a:schemeClr val="dk1"/>
                          </a:solidFill>
                          <a:latin typeface="+mn-lt"/>
                          <a:ea typeface="+mn-ea"/>
                          <a:cs typeface="+mn-cs"/>
                          <a:sym typeface="Arial"/>
                        </a:rPr>
                        <a:t>65</a:t>
                      </a:r>
                    </a:p>
                  </a:txBody>
                  <a:tcPr marL="9525" marR="9525" marT="9525" marB="0" anchor="ctr"/>
                </a:tc>
                <a:tc>
                  <a:txBody>
                    <a:bodyPr/>
                    <a:lstStyle/>
                    <a:p>
                      <a:pPr algn="ctr" fontAlgn="ctr"/>
                      <a:r>
                        <a:rPr lang="ru-RU" sz="900" b="0" i="0" u="none" strike="noStrike" cap="none" dirty="0">
                          <a:solidFill>
                            <a:schemeClr val="dk1"/>
                          </a:solidFill>
                          <a:latin typeface="+mn-lt"/>
                          <a:ea typeface="+mn-ea"/>
                          <a:cs typeface="+mn-cs"/>
                          <a:sym typeface="Arial"/>
                        </a:rPr>
                        <a:t>879</a:t>
                      </a:r>
                    </a:p>
                  </a:txBody>
                  <a:tcPr marL="9525" marR="9525" marT="9525" marB="0" anchor="ctr"/>
                </a:tc>
                <a:tc>
                  <a:txBody>
                    <a:bodyPr/>
                    <a:lstStyle/>
                    <a:p>
                      <a:pPr algn="ctr" fontAlgn="ctr"/>
                      <a:r>
                        <a:rPr lang="ru-RU" sz="900" b="0" i="0" u="none" strike="noStrike" cap="none">
                          <a:solidFill>
                            <a:schemeClr val="dk1"/>
                          </a:solidFill>
                          <a:latin typeface="+mn-lt"/>
                          <a:ea typeface="+mn-ea"/>
                          <a:cs typeface="+mn-cs"/>
                          <a:sym typeface="Arial"/>
                        </a:rPr>
                        <a:t>129</a:t>
                      </a:r>
                    </a:p>
                  </a:txBody>
                  <a:tcPr marL="9525" marR="9525" marT="9525" marB="0" anchor="ctr"/>
                </a:tc>
                <a:tc>
                  <a:txBody>
                    <a:bodyPr/>
                    <a:lstStyle/>
                    <a:p>
                      <a:pPr algn="ctr" fontAlgn="ctr"/>
                      <a:r>
                        <a:rPr lang="ru-RU" sz="1050" b="1" i="0" u="none" strike="noStrike" cap="none" dirty="0">
                          <a:solidFill>
                            <a:schemeClr val="dk1"/>
                          </a:solidFill>
                          <a:latin typeface="+mn-lt"/>
                          <a:ea typeface="+mn-ea"/>
                          <a:cs typeface="+mn-cs"/>
                          <a:sym typeface="Arial"/>
                        </a:rPr>
                        <a:t>3,2%</a:t>
                      </a:r>
                    </a:p>
                  </a:txBody>
                  <a:tcPr marL="9525" marR="9525" marT="9525" marB="0" anchor="ctr"/>
                </a:tc>
                <a:extLst>
                  <a:ext uri="{0D108BD9-81ED-4DB2-BD59-A6C34878D82A}">
                    <a16:rowId xmlns:a16="http://schemas.microsoft.com/office/drawing/2014/main" val="2119351882"/>
                  </a:ext>
                </a:extLst>
              </a:tr>
              <a:tr h="252035">
                <a:tc vMerge="1">
                  <a:txBody>
                    <a:bodyPr/>
                    <a:lstStyle/>
                    <a:p>
                      <a:endParaRPr lang="ru-KZ" sz="1100" dirty="0"/>
                    </a:p>
                  </a:txBody>
                  <a:tcPr/>
                </a:tc>
                <a:tc>
                  <a:txBody>
                    <a:bodyPr/>
                    <a:lstStyle/>
                    <a:p>
                      <a:pPr marL="72000" algn="l" fontAlgn="b"/>
                      <a:r>
                        <a:rPr lang="ru-RU" sz="800" b="0" i="0" u="none" strike="noStrike" cap="none" dirty="0">
                          <a:solidFill>
                            <a:schemeClr val="dk1"/>
                          </a:solidFill>
                          <a:latin typeface="+mn-lt"/>
                          <a:ea typeface="+mn-ea"/>
                          <a:cs typeface="+mn-cs"/>
                          <a:sym typeface="Arial"/>
                        </a:rPr>
                        <a:t>5 Аула </a:t>
                      </a:r>
                      <a:r>
                        <a:rPr lang="ru-RU" sz="800" b="0" i="0" u="none" strike="noStrike" cap="none" dirty="0" err="1">
                          <a:solidFill>
                            <a:schemeClr val="dk1"/>
                          </a:solidFill>
                          <a:latin typeface="+mn-lt"/>
                          <a:ea typeface="+mn-ea"/>
                          <a:cs typeface="+mn-cs"/>
                          <a:sym typeface="Arial"/>
                        </a:rPr>
                        <a:t>сыпырушылар</a:t>
                      </a:r>
                      <a:r>
                        <a:rPr lang="ru-RU" sz="800" b="0" i="0" u="none" strike="noStrike" cap="none" dirty="0">
                          <a:solidFill>
                            <a:schemeClr val="dk1"/>
                          </a:solidFill>
                          <a:latin typeface="+mn-lt"/>
                          <a:ea typeface="+mn-ea"/>
                          <a:cs typeface="+mn-cs"/>
                          <a:sym typeface="Arial"/>
                        </a:rPr>
                        <a:t> </a:t>
                      </a:r>
                      <a:r>
                        <a:rPr lang="ru-RU" sz="800" b="0" i="0" u="none" strike="noStrike" cap="none" dirty="0" err="1">
                          <a:solidFill>
                            <a:schemeClr val="dk1"/>
                          </a:solidFill>
                          <a:latin typeface="+mn-lt"/>
                          <a:ea typeface="+mn-ea"/>
                          <a:cs typeface="+mn-cs"/>
                          <a:sym typeface="Arial"/>
                        </a:rPr>
                        <a:t>және</a:t>
                      </a:r>
                      <a:r>
                        <a:rPr lang="ru-RU" sz="800" b="0" i="0" u="none" strike="noStrike" cap="none" dirty="0">
                          <a:solidFill>
                            <a:schemeClr val="dk1"/>
                          </a:solidFill>
                          <a:latin typeface="+mn-lt"/>
                          <a:ea typeface="+mn-ea"/>
                          <a:cs typeface="+mn-cs"/>
                          <a:sym typeface="Arial"/>
                        </a:rPr>
                        <a:t> </a:t>
                      </a:r>
                      <a:r>
                        <a:rPr lang="ru-RU" sz="800" b="0" i="0" u="none" strike="noStrike" cap="none" dirty="0" err="1">
                          <a:solidFill>
                            <a:schemeClr val="dk1"/>
                          </a:solidFill>
                          <a:latin typeface="+mn-lt"/>
                          <a:ea typeface="+mn-ea"/>
                          <a:cs typeface="+mn-cs"/>
                          <a:sym typeface="Arial"/>
                        </a:rPr>
                        <a:t>ашық</a:t>
                      </a:r>
                      <a:r>
                        <a:rPr lang="ru-RU" sz="800" b="0" i="0" u="none" strike="noStrike" cap="none" dirty="0">
                          <a:solidFill>
                            <a:schemeClr val="dk1"/>
                          </a:solidFill>
                          <a:latin typeface="+mn-lt"/>
                          <a:ea typeface="+mn-ea"/>
                          <a:cs typeface="+mn-cs"/>
                          <a:sym typeface="Arial"/>
                        </a:rPr>
                        <a:t> </a:t>
                      </a:r>
                      <a:r>
                        <a:rPr lang="ru-RU" sz="800" b="0" i="0" u="none" strike="noStrike" cap="none" dirty="0" err="1">
                          <a:solidFill>
                            <a:schemeClr val="dk1"/>
                          </a:solidFill>
                          <a:latin typeface="+mn-lt"/>
                          <a:ea typeface="+mn-ea"/>
                          <a:cs typeface="+mn-cs"/>
                          <a:sym typeface="Arial"/>
                        </a:rPr>
                        <a:t>аумақтарды</a:t>
                      </a:r>
                      <a:r>
                        <a:rPr lang="ru-RU" sz="800" b="0" i="0" u="none" strike="noStrike" cap="none" dirty="0">
                          <a:solidFill>
                            <a:schemeClr val="dk1"/>
                          </a:solidFill>
                          <a:latin typeface="+mn-lt"/>
                          <a:ea typeface="+mn-ea"/>
                          <a:cs typeface="+mn-cs"/>
                          <a:sym typeface="Arial"/>
                        </a:rPr>
                        <a:t> </a:t>
                      </a:r>
                      <a:r>
                        <a:rPr lang="ru-RU" sz="800" b="0" i="0" u="none" strike="noStrike" cap="none" dirty="0" err="1">
                          <a:solidFill>
                            <a:schemeClr val="dk1"/>
                          </a:solidFill>
                          <a:latin typeface="+mn-lt"/>
                          <a:ea typeface="+mn-ea"/>
                          <a:cs typeface="+mn-cs"/>
                          <a:sym typeface="Arial"/>
                        </a:rPr>
                        <a:t>тазалаушылар</a:t>
                      </a:r>
                      <a:endParaRPr lang="ru-RU" sz="800" b="0" i="0" u="none" strike="noStrike" cap="none" dirty="0">
                        <a:solidFill>
                          <a:schemeClr val="dk1"/>
                        </a:solidFill>
                        <a:latin typeface="+mn-lt"/>
                        <a:ea typeface="+mn-ea"/>
                        <a:cs typeface="+mn-cs"/>
                        <a:sym typeface="Arial"/>
                      </a:endParaRPr>
                    </a:p>
                  </a:txBody>
                  <a:tcPr marL="9525" marR="9525" marT="9525" marB="0" anchor="ctr">
                    <a:lnB w="28575" cap="flat" cmpd="sng" algn="ctr">
                      <a:solidFill>
                        <a:schemeClr val="bg2"/>
                      </a:solidFill>
                      <a:prstDash val="solid"/>
                      <a:round/>
                      <a:headEnd type="none" w="med" len="med"/>
                      <a:tailEnd type="none" w="med" len="med"/>
                    </a:lnB>
                  </a:tcPr>
                </a:tc>
                <a:tc>
                  <a:txBody>
                    <a:bodyPr/>
                    <a:lstStyle/>
                    <a:p>
                      <a:pPr algn="ctr" fontAlgn="b"/>
                      <a:r>
                        <a:rPr lang="ru-RU" sz="900" b="0" i="1" u="none" strike="noStrike" cap="none" dirty="0">
                          <a:solidFill>
                            <a:schemeClr val="dk1"/>
                          </a:solidFill>
                          <a:latin typeface="+mn-lt"/>
                          <a:ea typeface="+mn-ea"/>
                          <a:cs typeface="+mn-cs"/>
                          <a:sym typeface="Arial"/>
                        </a:rPr>
                        <a:t>9116-0</a:t>
                      </a:r>
                    </a:p>
                  </a:txBody>
                  <a:tcPr marL="9525" marR="9525" marT="9525" marB="0" anchor="ctr">
                    <a:lnB w="28575" cap="flat" cmpd="sng" algn="ctr">
                      <a:solidFill>
                        <a:schemeClr val="bg2"/>
                      </a:solidFill>
                      <a:prstDash val="solid"/>
                      <a:round/>
                      <a:headEnd type="none" w="med" len="med"/>
                      <a:tailEnd type="none" w="med" len="med"/>
                    </a:lnB>
                  </a:tcPr>
                </a:tc>
                <a:tc>
                  <a:txBody>
                    <a:bodyPr/>
                    <a:lstStyle/>
                    <a:p>
                      <a:pPr algn="ctr" fontAlgn="ctr"/>
                      <a:r>
                        <a:rPr lang="ru-RU" sz="1050" b="1" i="0" u="none" strike="noStrike" cap="none" dirty="0">
                          <a:solidFill>
                            <a:schemeClr val="dk1"/>
                          </a:solidFill>
                          <a:latin typeface="+mn-lt"/>
                          <a:ea typeface="+mn-ea"/>
                          <a:cs typeface="+mn-cs"/>
                          <a:sym typeface="Arial"/>
                        </a:rPr>
                        <a:t>777</a:t>
                      </a:r>
                    </a:p>
                  </a:txBody>
                  <a:tcPr marL="9525" marR="9525" marT="9525" marB="0" anchor="ctr">
                    <a:lnB w="28575" cap="flat" cmpd="sng" algn="ctr">
                      <a:solidFill>
                        <a:schemeClr val="bg2"/>
                      </a:solidFill>
                      <a:prstDash val="solid"/>
                      <a:round/>
                      <a:headEnd type="none" w="med" len="med"/>
                      <a:tailEnd type="none" w="med" len="med"/>
                    </a:lnB>
                  </a:tcPr>
                </a:tc>
                <a:tc>
                  <a:txBody>
                    <a:bodyPr/>
                    <a:lstStyle/>
                    <a:p>
                      <a:pPr algn="ctr" fontAlgn="ctr"/>
                      <a:r>
                        <a:rPr lang="ru-RU" sz="900" b="0" i="0" u="none" strike="noStrike" cap="none">
                          <a:solidFill>
                            <a:schemeClr val="dk1"/>
                          </a:solidFill>
                          <a:latin typeface="+mn-lt"/>
                          <a:ea typeface="+mn-ea"/>
                          <a:cs typeface="+mn-cs"/>
                          <a:sym typeface="Arial"/>
                        </a:rPr>
                        <a:t>61</a:t>
                      </a:r>
                    </a:p>
                  </a:txBody>
                  <a:tcPr marL="9525" marR="9525" marT="9525" marB="0" anchor="ctr">
                    <a:lnB w="28575" cap="flat" cmpd="sng" algn="ctr">
                      <a:solidFill>
                        <a:schemeClr val="bg2"/>
                      </a:solidFill>
                      <a:prstDash val="solid"/>
                      <a:round/>
                      <a:headEnd type="none" w="med" len="med"/>
                      <a:tailEnd type="none" w="med" len="med"/>
                    </a:lnB>
                  </a:tcPr>
                </a:tc>
                <a:tc>
                  <a:txBody>
                    <a:bodyPr/>
                    <a:lstStyle/>
                    <a:p>
                      <a:pPr algn="ctr" fontAlgn="ctr"/>
                      <a:r>
                        <a:rPr lang="ru-RU" sz="900" b="0" i="0" u="none" strike="noStrike" cap="none">
                          <a:solidFill>
                            <a:schemeClr val="dk1"/>
                          </a:solidFill>
                          <a:latin typeface="+mn-lt"/>
                          <a:ea typeface="+mn-ea"/>
                          <a:cs typeface="+mn-cs"/>
                          <a:sym typeface="Arial"/>
                        </a:rPr>
                        <a:t>144</a:t>
                      </a:r>
                    </a:p>
                  </a:txBody>
                  <a:tcPr marL="9525" marR="9525" marT="9525" marB="0" anchor="ctr">
                    <a:lnB w="28575" cap="flat" cmpd="sng" algn="ctr">
                      <a:solidFill>
                        <a:schemeClr val="bg2"/>
                      </a:solidFill>
                      <a:prstDash val="solid"/>
                      <a:round/>
                      <a:headEnd type="none" w="med" len="med"/>
                      <a:tailEnd type="none" w="med" len="med"/>
                    </a:lnB>
                  </a:tcPr>
                </a:tc>
                <a:tc>
                  <a:txBody>
                    <a:bodyPr/>
                    <a:lstStyle/>
                    <a:p>
                      <a:pPr algn="ctr" fontAlgn="ctr"/>
                      <a:r>
                        <a:rPr lang="ru-RU" sz="900" b="0" i="0" u="none" strike="noStrike" cap="none" dirty="0">
                          <a:solidFill>
                            <a:schemeClr val="dk1"/>
                          </a:solidFill>
                          <a:latin typeface="+mn-lt"/>
                          <a:ea typeface="+mn-ea"/>
                          <a:cs typeface="+mn-cs"/>
                          <a:sym typeface="Arial"/>
                        </a:rPr>
                        <a:t>198</a:t>
                      </a:r>
                    </a:p>
                  </a:txBody>
                  <a:tcPr marL="9525" marR="9525" marT="9525" marB="0" anchor="ctr">
                    <a:lnB w="28575" cap="flat" cmpd="sng" algn="ctr">
                      <a:solidFill>
                        <a:schemeClr val="bg2"/>
                      </a:solidFill>
                      <a:prstDash val="solid"/>
                      <a:round/>
                      <a:headEnd type="none" w="med" len="med"/>
                      <a:tailEnd type="none" w="med" len="med"/>
                    </a:lnB>
                  </a:tcPr>
                </a:tc>
                <a:tc>
                  <a:txBody>
                    <a:bodyPr/>
                    <a:lstStyle/>
                    <a:p>
                      <a:pPr algn="ctr" fontAlgn="ctr"/>
                      <a:r>
                        <a:rPr lang="ru-RU" sz="900" b="0" i="0" u="none" strike="noStrike" cap="none">
                          <a:solidFill>
                            <a:schemeClr val="dk1"/>
                          </a:solidFill>
                          <a:latin typeface="+mn-lt"/>
                          <a:ea typeface="+mn-ea"/>
                          <a:cs typeface="+mn-cs"/>
                          <a:sym typeface="Arial"/>
                        </a:rPr>
                        <a:t>374</a:t>
                      </a:r>
                    </a:p>
                  </a:txBody>
                  <a:tcPr marL="9525" marR="9525" marT="9525" marB="0" anchor="ctr">
                    <a:lnB w="28575" cap="flat" cmpd="sng" algn="ctr">
                      <a:solidFill>
                        <a:schemeClr val="bg2"/>
                      </a:solidFill>
                      <a:prstDash val="solid"/>
                      <a:round/>
                      <a:headEnd type="none" w="med" len="med"/>
                      <a:tailEnd type="none" w="med" len="med"/>
                    </a:lnB>
                  </a:tcPr>
                </a:tc>
                <a:tc>
                  <a:txBody>
                    <a:bodyPr/>
                    <a:lstStyle/>
                    <a:p>
                      <a:pPr algn="ctr" fontAlgn="ctr"/>
                      <a:r>
                        <a:rPr lang="ru-RU" sz="1050" b="1" i="0" u="none" strike="noStrike" cap="none" dirty="0">
                          <a:solidFill>
                            <a:schemeClr val="dk1"/>
                          </a:solidFill>
                          <a:latin typeface="+mn-lt"/>
                          <a:ea typeface="+mn-ea"/>
                          <a:cs typeface="+mn-cs"/>
                          <a:sym typeface="Arial"/>
                        </a:rPr>
                        <a:t>2,1%</a:t>
                      </a:r>
                    </a:p>
                  </a:txBody>
                  <a:tcPr marL="9525" marR="9525" marT="9525" marB="0" anchor="ctr">
                    <a:lnB w="28575" cap="flat" cmpd="sng" algn="ctr">
                      <a:solidFill>
                        <a:schemeClr val="bg2"/>
                      </a:solidFill>
                      <a:prstDash val="solid"/>
                      <a:round/>
                      <a:headEnd type="none" w="med" len="med"/>
                      <a:tailEnd type="none" w="med" len="med"/>
                    </a:lnB>
                  </a:tcPr>
                </a:tc>
                <a:extLst>
                  <a:ext uri="{0D108BD9-81ED-4DB2-BD59-A6C34878D82A}">
                    <a16:rowId xmlns:a16="http://schemas.microsoft.com/office/drawing/2014/main" val="4147065920"/>
                  </a:ext>
                </a:extLst>
              </a:tr>
              <a:tr h="252035">
                <a:tc rowSpan="5">
                  <a:txBody>
                    <a:bodyPr/>
                    <a:lstStyle/>
                    <a:p>
                      <a:pPr algn="ctr"/>
                      <a:r>
                        <a:rPr lang="ru-RU" sz="1100" dirty="0"/>
                        <a:t>2022</a:t>
                      </a:r>
                      <a:endParaRPr lang="ru-KZ" sz="1100" dirty="0"/>
                    </a:p>
                  </a:txBody>
                  <a:tcPr anchor="ctr">
                    <a:lnT w="28575" cap="flat" cmpd="sng" algn="ctr">
                      <a:solidFill>
                        <a:schemeClr val="bg2"/>
                      </a:solidFill>
                      <a:prstDash val="solid"/>
                      <a:round/>
                      <a:headEnd type="none" w="med" len="med"/>
                      <a:tailEnd type="none" w="med" len="med"/>
                    </a:lnT>
                  </a:tcPr>
                </a:tc>
                <a:tc>
                  <a:txBody>
                    <a:bodyPr/>
                    <a:lstStyle/>
                    <a:p>
                      <a:pPr marL="72000" algn="l" fontAlgn="b"/>
                      <a:r>
                        <a:rPr lang="ru-RU" sz="800" b="0" i="0" u="none" strike="noStrike" cap="none" dirty="0">
                          <a:solidFill>
                            <a:schemeClr val="dk1"/>
                          </a:solidFill>
                          <a:latin typeface="+mn-lt"/>
                          <a:ea typeface="+mn-ea"/>
                          <a:cs typeface="+mn-cs"/>
                          <a:sym typeface="Arial"/>
                        </a:rPr>
                        <a:t>1 </a:t>
                      </a:r>
                      <a:r>
                        <a:rPr lang="ru-RU" sz="800" b="0" i="0" u="none" strike="noStrike" cap="none" dirty="0" err="1">
                          <a:solidFill>
                            <a:schemeClr val="dk1"/>
                          </a:solidFill>
                          <a:latin typeface="+mn-lt"/>
                          <a:ea typeface="+mn-ea"/>
                          <a:cs typeface="+mn-cs"/>
                          <a:sym typeface="Arial"/>
                        </a:rPr>
                        <a:t>Басқа</a:t>
                      </a:r>
                      <a:r>
                        <a:rPr lang="ru-RU" sz="800" b="0" i="0" u="none" strike="noStrike" cap="none" dirty="0">
                          <a:solidFill>
                            <a:schemeClr val="dk1"/>
                          </a:solidFill>
                          <a:latin typeface="+mn-lt"/>
                          <a:ea typeface="+mn-ea"/>
                          <a:cs typeface="+mn-cs"/>
                          <a:sym typeface="Arial"/>
                        </a:rPr>
                        <a:t> да </a:t>
                      </a:r>
                      <a:r>
                        <a:rPr lang="ru-RU" sz="800" b="0" i="0" u="none" strike="noStrike" cap="none" dirty="0" err="1">
                          <a:solidFill>
                            <a:schemeClr val="dk1"/>
                          </a:solidFill>
                          <a:latin typeface="+mn-lt"/>
                          <a:ea typeface="+mn-ea"/>
                          <a:cs typeface="+mn-cs"/>
                          <a:sym typeface="Arial"/>
                        </a:rPr>
                        <a:t>біліктілігі</a:t>
                      </a:r>
                      <a:r>
                        <a:rPr lang="ru-RU" sz="800" b="0" i="0" u="none" strike="noStrike" cap="none" dirty="0">
                          <a:solidFill>
                            <a:schemeClr val="dk1"/>
                          </a:solidFill>
                          <a:latin typeface="+mn-lt"/>
                          <a:ea typeface="+mn-ea"/>
                          <a:cs typeface="+mn-cs"/>
                          <a:sym typeface="Arial"/>
                        </a:rPr>
                        <a:t> </a:t>
                      </a:r>
                      <a:r>
                        <a:rPr lang="ru-RU" sz="800" b="0" i="0" u="none" strike="noStrike" cap="none" dirty="0" err="1">
                          <a:solidFill>
                            <a:schemeClr val="dk1"/>
                          </a:solidFill>
                          <a:latin typeface="+mn-lt"/>
                          <a:ea typeface="+mn-ea"/>
                          <a:cs typeface="+mn-cs"/>
                          <a:sym typeface="Arial"/>
                        </a:rPr>
                        <a:t>жоқ</a:t>
                      </a:r>
                      <a:r>
                        <a:rPr lang="ru-RU" sz="800" b="0" i="0" u="none" strike="noStrike" cap="none" dirty="0">
                          <a:solidFill>
                            <a:schemeClr val="dk1"/>
                          </a:solidFill>
                          <a:latin typeface="+mn-lt"/>
                          <a:ea typeface="+mn-ea"/>
                          <a:cs typeface="+mn-cs"/>
                          <a:sym typeface="Arial"/>
                        </a:rPr>
                        <a:t> </a:t>
                      </a:r>
                      <a:r>
                        <a:rPr lang="ru-RU" sz="800" b="0" i="0" u="none" strike="noStrike" cap="none" dirty="0" err="1">
                          <a:solidFill>
                            <a:schemeClr val="dk1"/>
                          </a:solidFill>
                          <a:latin typeface="+mn-lt"/>
                          <a:ea typeface="+mn-ea"/>
                          <a:cs typeface="+mn-cs"/>
                          <a:sym typeface="Arial"/>
                        </a:rPr>
                        <a:t>жұмысшылар</a:t>
                      </a:r>
                      <a:endParaRPr lang="ru-RU" sz="800" b="0" i="0" u="none" strike="noStrike" cap="none" dirty="0">
                        <a:solidFill>
                          <a:schemeClr val="dk1"/>
                        </a:solidFill>
                        <a:latin typeface="+mn-lt"/>
                        <a:ea typeface="+mn-ea"/>
                        <a:cs typeface="+mn-cs"/>
                        <a:sym typeface="Arial"/>
                      </a:endParaRPr>
                    </a:p>
                  </a:txBody>
                  <a:tcPr marL="9525" marR="9525" marT="9525" marB="0" anchor="ctr">
                    <a:lnT w="28575" cap="flat" cmpd="sng" algn="ctr">
                      <a:solidFill>
                        <a:schemeClr val="bg2"/>
                      </a:solidFill>
                      <a:prstDash val="solid"/>
                      <a:round/>
                      <a:headEnd type="none" w="med" len="med"/>
                      <a:tailEnd type="none" w="med" len="med"/>
                    </a:lnT>
                  </a:tcPr>
                </a:tc>
                <a:tc>
                  <a:txBody>
                    <a:bodyPr/>
                    <a:lstStyle/>
                    <a:p>
                      <a:pPr algn="ctr" fontAlgn="b"/>
                      <a:r>
                        <a:rPr lang="ru-RU" sz="900" b="0" i="1" u="none" strike="noStrike" cap="none" dirty="0">
                          <a:solidFill>
                            <a:schemeClr val="dk1"/>
                          </a:solidFill>
                          <a:latin typeface="+mn-lt"/>
                          <a:ea typeface="+mn-ea"/>
                          <a:cs typeface="+mn-cs"/>
                          <a:sym typeface="Arial"/>
                        </a:rPr>
                        <a:t>9629-9</a:t>
                      </a:r>
                    </a:p>
                  </a:txBody>
                  <a:tcPr marL="9525" marR="9525" marT="9525" marB="0" anchor="ctr">
                    <a:lnT w="28575" cap="flat" cmpd="sng" algn="ctr">
                      <a:solidFill>
                        <a:schemeClr val="bg2"/>
                      </a:solidFill>
                      <a:prstDash val="solid"/>
                      <a:round/>
                      <a:headEnd type="none" w="med" len="med"/>
                      <a:tailEnd type="none" w="med" len="med"/>
                    </a:lnT>
                  </a:tcPr>
                </a:tc>
                <a:tc>
                  <a:txBody>
                    <a:bodyPr/>
                    <a:lstStyle/>
                    <a:p>
                      <a:pPr algn="ctr" fontAlgn="ctr"/>
                      <a:r>
                        <a:rPr lang="ru-RU" sz="1050" b="1" i="0" u="none" strike="noStrike" cap="none" dirty="0">
                          <a:solidFill>
                            <a:schemeClr val="dk1"/>
                          </a:solidFill>
                          <a:latin typeface="+mn-lt"/>
                          <a:ea typeface="+mn-ea"/>
                          <a:cs typeface="+mn-cs"/>
                          <a:sym typeface="Arial"/>
                        </a:rPr>
                        <a:t>7 420</a:t>
                      </a:r>
                    </a:p>
                  </a:txBody>
                  <a:tcPr marL="9525" marR="9525" marT="9525" marB="0" anchor="ctr">
                    <a:lnT w="28575" cap="flat" cmpd="sng" algn="ctr">
                      <a:solidFill>
                        <a:schemeClr val="bg2"/>
                      </a:solidFill>
                      <a:prstDash val="solid"/>
                      <a:round/>
                      <a:headEnd type="none" w="med" len="med"/>
                      <a:tailEnd type="none" w="med" len="med"/>
                    </a:lnT>
                  </a:tcPr>
                </a:tc>
                <a:tc>
                  <a:txBody>
                    <a:bodyPr/>
                    <a:lstStyle/>
                    <a:p>
                      <a:pPr algn="ctr" fontAlgn="ctr"/>
                      <a:r>
                        <a:rPr lang="ru-RU" sz="900" b="0" i="0" u="none" strike="noStrike" cap="none">
                          <a:solidFill>
                            <a:schemeClr val="dk1"/>
                          </a:solidFill>
                          <a:latin typeface="+mn-lt"/>
                          <a:ea typeface="+mn-ea"/>
                          <a:cs typeface="+mn-cs"/>
                          <a:sym typeface="Arial"/>
                        </a:rPr>
                        <a:t>610</a:t>
                      </a:r>
                    </a:p>
                  </a:txBody>
                  <a:tcPr marL="9525" marR="9525" marT="9525" marB="0" anchor="ctr">
                    <a:lnT w="28575" cap="flat" cmpd="sng" algn="ctr">
                      <a:solidFill>
                        <a:schemeClr val="bg2"/>
                      </a:solidFill>
                      <a:prstDash val="solid"/>
                      <a:round/>
                      <a:headEnd type="none" w="med" len="med"/>
                      <a:tailEnd type="none" w="med" len="med"/>
                    </a:lnT>
                  </a:tcPr>
                </a:tc>
                <a:tc>
                  <a:txBody>
                    <a:bodyPr/>
                    <a:lstStyle/>
                    <a:p>
                      <a:pPr algn="ctr" fontAlgn="ctr"/>
                      <a:r>
                        <a:rPr lang="ru-RU" sz="900" b="0" i="0" u="none" strike="noStrike" cap="none">
                          <a:solidFill>
                            <a:schemeClr val="dk1"/>
                          </a:solidFill>
                          <a:latin typeface="+mn-lt"/>
                          <a:ea typeface="+mn-ea"/>
                          <a:cs typeface="+mn-cs"/>
                          <a:sym typeface="Arial"/>
                        </a:rPr>
                        <a:t>873</a:t>
                      </a:r>
                    </a:p>
                  </a:txBody>
                  <a:tcPr marL="9525" marR="9525" marT="9525" marB="0" anchor="ctr">
                    <a:lnT w="28575" cap="flat" cmpd="sng" algn="ctr">
                      <a:solidFill>
                        <a:schemeClr val="bg2"/>
                      </a:solidFill>
                      <a:prstDash val="solid"/>
                      <a:round/>
                      <a:headEnd type="none" w="med" len="med"/>
                      <a:tailEnd type="none" w="med" len="med"/>
                    </a:lnT>
                  </a:tcPr>
                </a:tc>
                <a:tc>
                  <a:txBody>
                    <a:bodyPr/>
                    <a:lstStyle/>
                    <a:p>
                      <a:pPr algn="ctr" fontAlgn="ctr"/>
                      <a:r>
                        <a:rPr lang="ru-RU" sz="900" b="0" i="0" u="none" strike="noStrike" cap="none">
                          <a:solidFill>
                            <a:schemeClr val="dk1"/>
                          </a:solidFill>
                          <a:latin typeface="+mn-lt"/>
                          <a:ea typeface="+mn-ea"/>
                          <a:cs typeface="+mn-cs"/>
                          <a:sym typeface="Arial"/>
                        </a:rPr>
                        <a:t>1 660</a:t>
                      </a:r>
                    </a:p>
                  </a:txBody>
                  <a:tcPr marL="9525" marR="9525" marT="9525" marB="0" anchor="ctr">
                    <a:lnT w="28575" cap="flat" cmpd="sng" algn="ctr">
                      <a:solidFill>
                        <a:schemeClr val="bg2"/>
                      </a:solidFill>
                      <a:prstDash val="solid"/>
                      <a:round/>
                      <a:headEnd type="none" w="med" len="med"/>
                      <a:tailEnd type="none" w="med" len="med"/>
                    </a:lnT>
                  </a:tcPr>
                </a:tc>
                <a:tc>
                  <a:txBody>
                    <a:bodyPr/>
                    <a:lstStyle/>
                    <a:p>
                      <a:pPr algn="ctr" fontAlgn="ctr"/>
                      <a:r>
                        <a:rPr lang="ru-RU" sz="900" b="0" i="0" u="none" strike="noStrike" cap="none" dirty="0">
                          <a:solidFill>
                            <a:schemeClr val="dk1"/>
                          </a:solidFill>
                          <a:latin typeface="+mn-lt"/>
                          <a:ea typeface="+mn-ea"/>
                          <a:cs typeface="+mn-cs"/>
                          <a:sym typeface="Arial"/>
                        </a:rPr>
                        <a:t>4 277</a:t>
                      </a:r>
                    </a:p>
                  </a:txBody>
                  <a:tcPr marL="9525" marR="9525" marT="9525" marB="0" anchor="ctr">
                    <a:lnT w="28575" cap="flat" cmpd="sng" algn="ctr">
                      <a:solidFill>
                        <a:schemeClr val="bg2"/>
                      </a:solidFill>
                      <a:prstDash val="solid"/>
                      <a:round/>
                      <a:headEnd type="none" w="med" len="med"/>
                      <a:tailEnd type="none" w="med" len="med"/>
                    </a:lnT>
                  </a:tcPr>
                </a:tc>
                <a:tc>
                  <a:txBody>
                    <a:bodyPr/>
                    <a:lstStyle/>
                    <a:p>
                      <a:pPr algn="ctr" fontAlgn="ctr"/>
                      <a:r>
                        <a:rPr lang="ru-RU" sz="1050" b="1" i="0" u="none" strike="noStrike" cap="none" dirty="0">
                          <a:solidFill>
                            <a:schemeClr val="dk1"/>
                          </a:solidFill>
                          <a:latin typeface="+mn-lt"/>
                          <a:ea typeface="+mn-ea"/>
                          <a:cs typeface="+mn-cs"/>
                          <a:sym typeface="Arial"/>
                        </a:rPr>
                        <a:t>20,9%</a:t>
                      </a:r>
                    </a:p>
                  </a:txBody>
                  <a:tcPr marL="9525" marR="9525" marT="9525" marB="0" anchor="ctr">
                    <a:lnT w="28575" cap="flat" cmpd="sng" algn="ctr">
                      <a:solidFill>
                        <a:schemeClr val="bg2"/>
                      </a:solidFill>
                      <a:prstDash val="solid"/>
                      <a:round/>
                      <a:headEnd type="none" w="med" len="med"/>
                      <a:tailEnd type="none" w="med" len="med"/>
                    </a:lnT>
                  </a:tcPr>
                </a:tc>
                <a:extLst>
                  <a:ext uri="{0D108BD9-81ED-4DB2-BD59-A6C34878D82A}">
                    <a16:rowId xmlns:a16="http://schemas.microsoft.com/office/drawing/2014/main" val="1481085828"/>
                  </a:ext>
                </a:extLst>
              </a:tr>
              <a:tr h="252035">
                <a:tc vMerge="1">
                  <a:txBody>
                    <a:bodyPr/>
                    <a:lstStyle/>
                    <a:p>
                      <a:endParaRPr lang="ru-KZ" sz="1100" dirty="0"/>
                    </a:p>
                  </a:txBody>
                  <a:tcPr/>
                </a:tc>
                <a:tc>
                  <a:txBody>
                    <a:bodyPr/>
                    <a:lstStyle/>
                    <a:p>
                      <a:pPr marL="72000" algn="l" fontAlgn="b"/>
                      <a:r>
                        <a:rPr lang="ru-RU" sz="800" b="0" i="0" u="none" strike="noStrike" cap="none" dirty="0">
                          <a:solidFill>
                            <a:schemeClr val="dk1"/>
                          </a:solidFill>
                          <a:latin typeface="+mn-lt"/>
                          <a:ea typeface="+mn-ea"/>
                          <a:cs typeface="+mn-cs"/>
                          <a:sym typeface="Arial"/>
                        </a:rPr>
                        <a:t>2 </a:t>
                      </a:r>
                      <a:r>
                        <a:rPr lang="ru-RU" sz="800" b="0" i="0" u="none" strike="noStrike" cap="none" dirty="0" err="1">
                          <a:solidFill>
                            <a:schemeClr val="dk1"/>
                          </a:solidFill>
                          <a:latin typeface="+mn-lt"/>
                          <a:ea typeface="+mn-ea"/>
                          <a:cs typeface="+mn-cs"/>
                          <a:sym typeface="Arial"/>
                        </a:rPr>
                        <a:t>Әртүрлі</a:t>
                      </a:r>
                      <a:r>
                        <a:rPr lang="ru-RU" sz="800" b="0" i="0" u="none" strike="noStrike" cap="none" dirty="0">
                          <a:solidFill>
                            <a:schemeClr val="dk1"/>
                          </a:solidFill>
                          <a:latin typeface="+mn-lt"/>
                          <a:ea typeface="+mn-ea"/>
                          <a:cs typeface="+mn-cs"/>
                          <a:sym typeface="Arial"/>
                        </a:rPr>
                        <a:t> </a:t>
                      </a:r>
                      <a:r>
                        <a:rPr lang="ru-RU" sz="800" b="0" i="0" u="none" strike="noStrike" cap="none" dirty="0" err="1">
                          <a:solidFill>
                            <a:schemeClr val="dk1"/>
                          </a:solidFill>
                          <a:latin typeface="+mn-lt"/>
                          <a:ea typeface="+mn-ea"/>
                          <a:cs typeface="+mn-cs"/>
                          <a:sym typeface="Arial"/>
                        </a:rPr>
                        <a:t>жұмысты</a:t>
                      </a:r>
                      <a:r>
                        <a:rPr lang="ru-RU" sz="800" b="0" i="0" u="none" strike="noStrike" cap="none" dirty="0">
                          <a:solidFill>
                            <a:schemeClr val="dk1"/>
                          </a:solidFill>
                          <a:latin typeface="+mn-lt"/>
                          <a:ea typeface="+mn-ea"/>
                          <a:cs typeface="+mn-cs"/>
                          <a:sym typeface="Arial"/>
                        </a:rPr>
                        <a:t> </a:t>
                      </a:r>
                      <a:r>
                        <a:rPr lang="ru-RU" sz="800" b="0" i="0" u="none" strike="noStrike" cap="none" dirty="0" err="1">
                          <a:solidFill>
                            <a:schemeClr val="dk1"/>
                          </a:solidFill>
                          <a:latin typeface="+mn-lt"/>
                          <a:ea typeface="+mn-ea"/>
                          <a:cs typeface="+mn-cs"/>
                          <a:sym typeface="Arial"/>
                        </a:rPr>
                        <a:t>атқарушылар</a:t>
                      </a:r>
                      <a:endParaRPr lang="ru-RU" sz="800" b="0" i="0" u="none" strike="noStrike" cap="none" dirty="0">
                        <a:solidFill>
                          <a:schemeClr val="dk1"/>
                        </a:solidFill>
                        <a:latin typeface="+mn-lt"/>
                        <a:ea typeface="+mn-ea"/>
                        <a:cs typeface="+mn-cs"/>
                        <a:sym typeface="Arial"/>
                      </a:endParaRPr>
                    </a:p>
                  </a:txBody>
                  <a:tcPr marL="9525" marR="9525" marT="9525" marB="0" anchor="ctr"/>
                </a:tc>
                <a:tc>
                  <a:txBody>
                    <a:bodyPr/>
                    <a:lstStyle/>
                    <a:p>
                      <a:pPr algn="ctr" fontAlgn="b"/>
                      <a:r>
                        <a:rPr lang="ru-RU" sz="900" b="0" i="1" u="none" strike="noStrike" cap="none" dirty="0">
                          <a:solidFill>
                            <a:schemeClr val="dk1"/>
                          </a:solidFill>
                          <a:latin typeface="+mn-lt"/>
                          <a:ea typeface="+mn-ea"/>
                          <a:cs typeface="+mn-cs"/>
                          <a:sym typeface="Arial"/>
                        </a:rPr>
                        <a:t>9629-7</a:t>
                      </a:r>
                    </a:p>
                  </a:txBody>
                  <a:tcPr marL="9525" marR="9525" marT="9525" marB="0" anchor="ctr"/>
                </a:tc>
                <a:tc>
                  <a:txBody>
                    <a:bodyPr/>
                    <a:lstStyle/>
                    <a:p>
                      <a:pPr algn="ctr" fontAlgn="ctr"/>
                      <a:r>
                        <a:rPr lang="ru-RU" sz="1050" b="1" i="0" u="none" strike="noStrike" cap="none" dirty="0">
                          <a:solidFill>
                            <a:schemeClr val="dk1"/>
                          </a:solidFill>
                          <a:latin typeface="+mn-lt"/>
                          <a:ea typeface="+mn-ea"/>
                          <a:cs typeface="+mn-cs"/>
                          <a:sym typeface="Arial"/>
                        </a:rPr>
                        <a:t>3 709</a:t>
                      </a:r>
                    </a:p>
                  </a:txBody>
                  <a:tcPr marL="9525" marR="9525" marT="9525" marB="0" anchor="ctr"/>
                </a:tc>
                <a:tc>
                  <a:txBody>
                    <a:bodyPr/>
                    <a:lstStyle/>
                    <a:p>
                      <a:pPr algn="ctr" fontAlgn="ctr"/>
                      <a:r>
                        <a:rPr lang="ru-RU" sz="900" b="0" i="0" u="none" strike="noStrike" cap="none">
                          <a:solidFill>
                            <a:schemeClr val="dk1"/>
                          </a:solidFill>
                          <a:latin typeface="+mn-lt"/>
                          <a:ea typeface="+mn-ea"/>
                          <a:cs typeface="+mn-cs"/>
                          <a:sym typeface="Arial"/>
                        </a:rPr>
                        <a:t>138</a:t>
                      </a:r>
                    </a:p>
                  </a:txBody>
                  <a:tcPr marL="9525" marR="9525" marT="9525" marB="0" anchor="ctr"/>
                </a:tc>
                <a:tc>
                  <a:txBody>
                    <a:bodyPr/>
                    <a:lstStyle/>
                    <a:p>
                      <a:pPr algn="ctr" fontAlgn="ctr"/>
                      <a:r>
                        <a:rPr lang="ru-RU" sz="900" b="0" i="0" u="none" strike="noStrike" cap="none">
                          <a:solidFill>
                            <a:schemeClr val="dk1"/>
                          </a:solidFill>
                          <a:latin typeface="+mn-lt"/>
                          <a:ea typeface="+mn-ea"/>
                          <a:cs typeface="+mn-cs"/>
                          <a:sym typeface="Arial"/>
                        </a:rPr>
                        <a:t>1 171</a:t>
                      </a:r>
                    </a:p>
                  </a:txBody>
                  <a:tcPr marL="9525" marR="9525" marT="9525" marB="0" anchor="ctr"/>
                </a:tc>
                <a:tc>
                  <a:txBody>
                    <a:bodyPr/>
                    <a:lstStyle/>
                    <a:p>
                      <a:pPr algn="ctr" fontAlgn="ctr"/>
                      <a:r>
                        <a:rPr lang="ru-RU" sz="900" b="0" i="0" u="none" strike="noStrike" cap="none">
                          <a:solidFill>
                            <a:schemeClr val="dk1"/>
                          </a:solidFill>
                          <a:latin typeface="+mn-lt"/>
                          <a:ea typeface="+mn-ea"/>
                          <a:cs typeface="+mn-cs"/>
                          <a:sym typeface="Arial"/>
                        </a:rPr>
                        <a:t>845</a:t>
                      </a:r>
                    </a:p>
                  </a:txBody>
                  <a:tcPr marL="9525" marR="9525" marT="9525" marB="0" anchor="ctr"/>
                </a:tc>
                <a:tc>
                  <a:txBody>
                    <a:bodyPr/>
                    <a:lstStyle/>
                    <a:p>
                      <a:pPr algn="ctr" fontAlgn="ctr"/>
                      <a:r>
                        <a:rPr lang="ru-RU" sz="900" b="0" i="0" u="none" strike="noStrike" cap="none" dirty="0">
                          <a:solidFill>
                            <a:schemeClr val="dk1"/>
                          </a:solidFill>
                          <a:latin typeface="+mn-lt"/>
                          <a:ea typeface="+mn-ea"/>
                          <a:cs typeface="+mn-cs"/>
                          <a:sym typeface="Arial"/>
                        </a:rPr>
                        <a:t>1 555</a:t>
                      </a:r>
                    </a:p>
                  </a:txBody>
                  <a:tcPr marL="9525" marR="9525" marT="9525" marB="0" anchor="ctr"/>
                </a:tc>
                <a:tc>
                  <a:txBody>
                    <a:bodyPr/>
                    <a:lstStyle/>
                    <a:p>
                      <a:pPr algn="ctr" fontAlgn="ctr"/>
                      <a:r>
                        <a:rPr lang="ru-RU" sz="1050" b="1" i="0" u="none" strike="noStrike" cap="none" dirty="0">
                          <a:solidFill>
                            <a:schemeClr val="dk1"/>
                          </a:solidFill>
                          <a:latin typeface="+mn-lt"/>
                          <a:ea typeface="+mn-ea"/>
                          <a:cs typeface="+mn-cs"/>
                          <a:sym typeface="Arial"/>
                        </a:rPr>
                        <a:t>10,4%</a:t>
                      </a:r>
                    </a:p>
                  </a:txBody>
                  <a:tcPr marL="9525" marR="9525" marT="9525" marB="0" anchor="ctr"/>
                </a:tc>
                <a:extLst>
                  <a:ext uri="{0D108BD9-81ED-4DB2-BD59-A6C34878D82A}">
                    <a16:rowId xmlns:a16="http://schemas.microsoft.com/office/drawing/2014/main" val="3915778474"/>
                  </a:ext>
                </a:extLst>
              </a:tr>
              <a:tr h="252035">
                <a:tc vMerge="1">
                  <a:txBody>
                    <a:bodyPr/>
                    <a:lstStyle/>
                    <a:p>
                      <a:endParaRPr lang="ru-KZ" sz="1100" dirty="0"/>
                    </a:p>
                  </a:txBody>
                  <a:tcPr/>
                </a:tc>
                <a:tc>
                  <a:txBody>
                    <a:bodyPr/>
                    <a:lstStyle/>
                    <a:p>
                      <a:pPr marL="72000" algn="l" fontAlgn="b"/>
                      <a:r>
                        <a:rPr lang="ru-RU" sz="800" b="0" i="0" u="none" strike="noStrike" cap="none" dirty="0">
                          <a:solidFill>
                            <a:schemeClr val="dk1"/>
                          </a:solidFill>
                          <a:latin typeface="+mn-lt"/>
                          <a:ea typeface="+mn-ea"/>
                          <a:cs typeface="+mn-cs"/>
                          <a:sym typeface="Arial"/>
                        </a:rPr>
                        <a:t>3 </a:t>
                      </a:r>
                      <a:r>
                        <a:rPr lang="ru-RU" sz="800" b="0" i="0" u="none" strike="noStrike" cap="none" dirty="0" err="1">
                          <a:solidFill>
                            <a:schemeClr val="dk1"/>
                          </a:solidFill>
                          <a:latin typeface="+mn-lt"/>
                          <a:ea typeface="+mn-ea"/>
                          <a:cs typeface="+mn-cs"/>
                          <a:sym typeface="Arial"/>
                        </a:rPr>
                        <a:t>Қоғамдық</a:t>
                      </a:r>
                      <a:r>
                        <a:rPr lang="ru-RU" sz="800" b="0" i="0" u="none" strike="noStrike" cap="none" dirty="0">
                          <a:solidFill>
                            <a:schemeClr val="dk1"/>
                          </a:solidFill>
                          <a:latin typeface="+mn-lt"/>
                          <a:ea typeface="+mn-ea"/>
                          <a:cs typeface="+mn-cs"/>
                          <a:sym typeface="Arial"/>
                        </a:rPr>
                        <a:t> </a:t>
                      </a:r>
                      <a:r>
                        <a:rPr lang="ru-RU" sz="800" b="0" i="0" u="none" strike="noStrike" cap="none" dirty="0" err="1">
                          <a:solidFill>
                            <a:schemeClr val="dk1"/>
                          </a:solidFill>
                          <a:latin typeface="+mn-lt"/>
                          <a:ea typeface="+mn-ea"/>
                          <a:cs typeface="+mn-cs"/>
                          <a:sym typeface="Arial"/>
                        </a:rPr>
                        <a:t>ғылымдар</a:t>
                      </a:r>
                      <a:r>
                        <a:rPr lang="ru-RU" sz="800" b="0" i="0" u="none" strike="noStrike" cap="none" dirty="0">
                          <a:solidFill>
                            <a:schemeClr val="dk1"/>
                          </a:solidFill>
                          <a:latin typeface="+mn-lt"/>
                          <a:ea typeface="+mn-ea"/>
                          <a:cs typeface="+mn-cs"/>
                          <a:sym typeface="Arial"/>
                        </a:rPr>
                        <a:t> </a:t>
                      </a:r>
                      <a:r>
                        <a:rPr lang="ru-RU" sz="800" b="0" i="0" u="none" strike="noStrike" cap="none" dirty="0" err="1">
                          <a:solidFill>
                            <a:schemeClr val="dk1"/>
                          </a:solidFill>
                          <a:latin typeface="+mn-lt"/>
                          <a:ea typeface="+mn-ea"/>
                          <a:cs typeface="+mn-cs"/>
                          <a:sym typeface="Arial"/>
                        </a:rPr>
                        <a:t>бойынша</a:t>
                      </a:r>
                      <a:r>
                        <a:rPr lang="ru-RU" sz="800" b="0" i="0" u="none" strike="noStrike" cap="none" dirty="0">
                          <a:solidFill>
                            <a:schemeClr val="dk1"/>
                          </a:solidFill>
                          <a:latin typeface="+mn-lt"/>
                          <a:ea typeface="+mn-ea"/>
                          <a:cs typeface="+mn-cs"/>
                          <a:sym typeface="Arial"/>
                        </a:rPr>
                        <a:t> орта </a:t>
                      </a:r>
                      <a:r>
                        <a:rPr lang="ru-RU" sz="800" b="0" i="0" u="none" strike="noStrike" cap="none" dirty="0" err="1">
                          <a:solidFill>
                            <a:schemeClr val="dk1"/>
                          </a:solidFill>
                          <a:latin typeface="+mn-lt"/>
                          <a:ea typeface="+mn-ea"/>
                          <a:cs typeface="+mn-cs"/>
                          <a:sym typeface="Arial"/>
                        </a:rPr>
                        <a:t>мектеп</a:t>
                      </a:r>
                      <a:r>
                        <a:rPr lang="ru-RU" sz="800" b="0" i="0" u="none" strike="noStrike" cap="none" dirty="0">
                          <a:solidFill>
                            <a:schemeClr val="dk1"/>
                          </a:solidFill>
                          <a:latin typeface="+mn-lt"/>
                          <a:ea typeface="+mn-ea"/>
                          <a:cs typeface="+mn-cs"/>
                          <a:sym typeface="Arial"/>
                        </a:rPr>
                        <a:t> </a:t>
                      </a:r>
                      <a:r>
                        <a:rPr lang="ru-RU" sz="800" b="0" i="0" u="none" strike="noStrike" cap="none" dirty="0" err="1">
                          <a:solidFill>
                            <a:schemeClr val="dk1"/>
                          </a:solidFill>
                          <a:latin typeface="+mn-lt"/>
                          <a:ea typeface="+mn-ea"/>
                          <a:cs typeface="+mn-cs"/>
                          <a:sym typeface="Arial"/>
                        </a:rPr>
                        <a:t>мұғалімдері</a:t>
                      </a:r>
                      <a:endParaRPr lang="ru-RU" sz="800" b="0" i="0" u="none" strike="noStrike" cap="none" dirty="0">
                        <a:solidFill>
                          <a:schemeClr val="dk1"/>
                        </a:solidFill>
                        <a:latin typeface="+mn-lt"/>
                        <a:ea typeface="+mn-ea"/>
                        <a:cs typeface="+mn-cs"/>
                        <a:sym typeface="Arial"/>
                      </a:endParaRPr>
                    </a:p>
                  </a:txBody>
                  <a:tcPr marL="9525" marR="9525" marT="9525" marB="0" anchor="ctr"/>
                </a:tc>
                <a:tc>
                  <a:txBody>
                    <a:bodyPr/>
                    <a:lstStyle/>
                    <a:p>
                      <a:pPr algn="ctr" fontAlgn="b"/>
                      <a:r>
                        <a:rPr lang="ru-RU" sz="900" b="0" i="1" u="none" strike="noStrike" cap="none" dirty="0">
                          <a:solidFill>
                            <a:schemeClr val="dk1"/>
                          </a:solidFill>
                          <a:latin typeface="+mn-lt"/>
                          <a:ea typeface="+mn-ea"/>
                          <a:cs typeface="+mn-cs"/>
                          <a:sym typeface="Arial"/>
                        </a:rPr>
                        <a:t>2350-3</a:t>
                      </a:r>
                    </a:p>
                  </a:txBody>
                  <a:tcPr marL="9525" marR="9525" marT="9525" marB="0" anchor="ctr"/>
                </a:tc>
                <a:tc>
                  <a:txBody>
                    <a:bodyPr/>
                    <a:lstStyle/>
                    <a:p>
                      <a:pPr algn="ctr" fontAlgn="ctr"/>
                      <a:r>
                        <a:rPr lang="ru-RU" sz="1050" b="1" i="0" u="none" strike="noStrike" cap="none" dirty="0">
                          <a:solidFill>
                            <a:schemeClr val="dk1"/>
                          </a:solidFill>
                          <a:latin typeface="+mn-lt"/>
                          <a:ea typeface="+mn-ea"/>
                          <a:cs typeface="+mn-cs"/>
                          <a:sym typeface="Arial"/>
                        </a:rPr>
                        <a:t>1 811</a:t>
                      </a:r>
                    </a:p>
                  </a:txBody>
                  <a:tcPr marL="9525" marR="9525" marT="9525" marB="0" anchor="ctr"/>
                </a:tc>
                <a:tc>
                  <a:txBody>
                    <a:bodyPr/>
                    <a:lstStyle/>
                    <a:p>
                      <a:pPr algn="ctr" fontAlgn="ctr"/>
                      <a:r>
                        <a:rPr lang="ru-RU" sz="900" b="0" i="0" u="none" strike="noStrike" cap="none">
                          <a:solidFill>
                            <a:schemeClr val="dk1"/>
                          </a:solidFill>
                          <a:latin typeface="+mn-lt"/>
                          <a:ea typeface="+mn-ea"/>
                          <a:cs typeface="+mn-cs"/>
                          <a:sym typeface="Arial"/>
                        </a:rPr>
                        <a:t>136</a:t>
                      </a:r>
                    </a:p>
                  </a:txBody>
                  <a:tcPr marL="9525" marR="9525" marT="9525" marB="0" anchor="ctr"/>
                </a:tc>
                <a:tc>
                  <a:txBody>
                    <a:bodyPr/>
                    <a:lstStyle/>
                    <a:p>
                      <a:pPr algn="ctr" fontAlgn="ctr"/>
                      <a:r>
                        <a:rPr lang="ru-RU" sz="900" b="0" i="0" u="none" strike="noStrike" cap="none">
                          <a:solidFill>
                            <a:schemeClr val="dk1"/>
                          </a:solidFill>
                          <a:latin typeface="+mn-lt"/>
                          <a:ea typeface="+mn-ea"/>
                          <a:cs typeface="+mn-cs"/>
                          <a:sym typeface="Arial"/>
                        </a:rPr>
                        <a:t>154</a:t>
                      </a:r>
                    </a:p>
                  </a:txBody>
                  <a:tcPr marL="9525" marR="9525" marT="9525" marB="0" anchor="ctr"/>
                </a:tc>
                <a:tc>
                  <a:txBody>
                    <a:bodyPr/>
                    <a:lstStyle/>
                    <a:p>
                      <a:pPr algn="ctr" fontAlgn="ctr"/>
                      <a:r>
                        <a:rPr lang="ru-RU" sz="900" b="0" i="0" u="none" strike="noStrike" cap="none">
                          <a:solidFill>
                            <a:schemeClr val="dk1"/>
                          </a:solidFill>
                          <a:latin typeface="+mn-lt"/>
                          <a:ea typeface="+mn-ea"/>
                          <a:cs typeface="+mn-cs"/>
                          <a:sym typeface="Arial"/>
                        </a:rPr>
                        <a:t>1 232</a:t>
                      </a:r>
                    </a:p>
                  </a:txBody>
                  <a:tcPr marL="9525" marR="9525" marT="9525" marB="0" anchor="ctr"/>
                </a:tc>
                <a:tc>
                  <a:txBody>
                    <a:bodyPr/>
                    <a:lstStyle/>
                    <a:p>
                      <a:pPr algn="ctr" fontAlgn="ctr"/>
                      <a:r>
                        <a:rPr lang="ru-RU" sz="900" b="0" i="0" u="none" strike="noStrike" cap="none" dirty="0">
                          <a:solidFill>
                            <a:schemeClr val="dk1"/>
                          </a:solidFill>
                          <a:latin typeface="+mn-lt"/>
                          <a:ea typeface="+mn-ea"/>
                          <a:cs typeface="+mn-cs"/>
                          <a:sym typeface="Arial"/>
                        </a:rPr>
                        <a:t>289</a:t>
                      </a:r>
                    </a:p>
                  </a:txBody>
                  <a:tcPr marL="9525" marR="9525" marT="9525" marB="0" anchor="ctr"/>
                </a:tc>
                <a:tc>
                  <a:txBody>
                    <a:bodyPr/>
                    <a:lstStyle/>
                    <a:p>
                      <a:pPr algn="ctr" fontAlgn="ctr"/>
                      <a:r>
                        <a:rPr lang="ru-RU" sz="1050" b="1" i="0" u="none" strike="noStrike" cap="none" dirty="0">
                          <a:solidFill>
                            <a:schemeClr val="dk1"/>
                          </a:solidFill>
                          <a:latin typeface="+mn-lt"/>
                          <a:ea typeface="+mn-ea"/>
                          <a:cs typeface="+mn-cs"/>
                          <a:sym typeface="Arial"/>
                        </a:rPr>
                        <a:t>5,1%</a:t>
                      </a:r>
                    </a:p>
                  </a:txBody>
                  <a:tcPr marL="9525" marR="9525" marT="9525" marB="0" anchor="ctr"/>
                </a:tc>
                <a:extLst>
                  <a:ext uri="{0D108BD9-81ED-4DB2-BD59-A6C34878D82A}">
                    <a16:rowId xmlns:a16="http://schemas.microsoft.com/office/drawing/2014/main" val="370619722"/>
                  </a:ext>
                </a:extLst>
              </a:tr>
              <a:tr h="252035">
                <a:tc vMerge="1">
                  <a:txBody>
                    <a:bodyPr/>
                    <a:lstStyle/>
                    <a:p>
                      <a:endParaRPr lang="ru-KZ" sz="1100" dirty="0"/>
                    </a:p>
                  </a:txBody>
                  <a:tcPr/>
                </a:tc>
                <a:tc>
                  <a:txBody>
                    <a:bodyPr/>
                    <a:lstStyle/>
                    <a:p>
                      <a:pPr marL="72000" algn="l" fontAlgn="b"/>
                      <a:r>
                        <a:rPr lang="ru-RU" sz="800" b="0" i="0" u="none" strike="noStrike" cap="none" dirty="0">
                          <a:solidFill>
                            <a:schemeClr val="dk1"/>
                          </a:solidFill>
                          <a:latin typeface="+mn-lt"/>
                          <a:ea typeface="+mn-ea"/>
                          <a:cs typeface="+mn-cs"/>
                          <a:sym typeface="Arial"/>
                        </a:rPr>
                        <a:t>4 </a:t>
                      </a:r>
                      <a:r>
                        <a:rPr lang="ru-RU" sz="800" b="0" i="0" u="none" strike="noStrike" cap="none" dirty="0" err="1">
                          <a:solidFill>
                            <a:schemeClr val="dk1"/>
                          </a:solidFill>
                          <a:latin typeface="+mn-lt"/>
                          <a:ea typeface="+mn-ea"/>
                          <a:cs typeface="+mn-cs"/>
                          <a:sym typeface="Arial"/>
                        </a:rPr>
                        <a:t>Бастауыш</a:t>
                      </a:r>
                      <a:r>
                        <a:rPr lang="ru-RU" sz="800" b="0" i="0" u="none" strike="noStrike" cap="none" dirty="0">
                          <a:solidFill>
                            <a:schemeClr val="dk1"/>
                          </a:solidFill>
                          <a:latin typeface="+mn-lt"/>
                          <a:ea typeface="+mn-ea"/>
                          <a:cs typeface="+mn-cs"/>
                          <a:sym typeface="Arial"/>
                        </a:rPr>
                        <a:t> </a:t>
                      </a:r>
                      <a:r>
                        <a:rPr lang="ru-RU" sz="800" b="0" i="0" u="none" strike="noStrike" cap="none" dirty="0" err="1">
                          <a:solidFill>
                            <a:schemeClr val="dk1"/>
                          </a:solidFill>
                          <a:latin typeface="+mn-lt"/>
                          <a:ea typeface="+mn-ea"/>
                          <a:cs typeface="+mn-cs"/>
                          <a:sym typeface="Arial"/>
                        </a:rPr>
                        <a:t>мектеп</a:t>
                      </a:r>
                      <a:r>
                        <a:rPr lang="ru-RU" sz="800" b="0" i="0" u="none" strike="noStrike" cap="none" dirty="0">
                          <a:solidFill>
                            <a:schemeClr val="dk1"/>
                          </a:solidFill>
                          <a:latin typeface="+mn-lt"/>
                          <a:ea typeface="+mn-ea"/>
                          <a:cs typeface="+mn-cs"/>
                          <a:sym typeface="Arial"/>
                        </a:rPr>
                        <a:t> </a:t>
                      </a:r>
                      <a:r>
                        <a:rPr lang="ru-RU" sz="800" b="0" i="0" u="none" strike="noStrike" cap="none" dirty="0" err="1">
                          <a:solidFill>
                            <a:schemeClr val="dk1"/>
                          </a:solidFill>
                          <a:latin typeface="+mn-lt"/>
                          <a:ea typeface="+mn-ea"/>
                          <a:cs typeface="+mn-cs"/>
                          <a:sym typeface="Arial"/>
                        </a:rPr>
                        <a:t>мұғалімі</a:t>
                      </a:r>
                      <a:endParaRPr lang="ru-RU" sz="800" b="0" i="0" u="none" strike="noStrike" cap="none" dirty="0">
                        <a:solidFill>
                          <a:schemeClr val="dk1"/>
                        </a:solidFill>
                        <a:latin typeface="+mn-lt"/>
                        <a:ea typeface="+mn-ea"/>
                        <a:cs typeface="+mn-cs"/>
                        <a:sym typeface="Arial"/>
                      </a:endParaRPr>
                    </a:p>
                  </a:txBody>
                  <a:tcPr marL="9525" marR="9525" marT="9525" marB="0" anchor="ctr"/>
                </a:tc>
                <a:tc>
                  <a:txBody>
                    <a:bodyPr/>
                    <a:lstStyle/>
                    <a:p>
                      <a:pPr algn="ctr" fontAlgn="b"/>
                      <a:r>
                        <a:rPr lang="ru-RU" sz="900" b="0" i="1" u="none" strike="noStrike" cap="none" dirty="0">
                          <a:solidFill>
                            <a:schemeClr val="dk1"/>
                          </a:solidFill>
                          <a:latin typeface="+mn-lt"/>
                          <a:ea typeface="+mn-ea"/>
                          <a:cs typeface="+mn-cs"/>
                          <a:sym typeface="Arial"/>
                        </a:rPr>
                        <a:t>2361-0</a:t>
                      </a:r>
                    </a:p>
                  </a:txBody>
                  <a:tcPr marL="9525" marR="9525" marT="9525" marB="0" anchor="ctr"/>
                </a:tc>
                <a:tc>
                  <a:txBody>
                    <a:bodyPr/>
                    <a:lstStyle/>
                    <a:p>
                      <a:pPr algn="ctr" fontAlgn="ctr"/>
                      <a:r>
                        <a:rPr lang="ru-RU" sz="1050" b="1" i="0" u="none" strike="noStrike" cap="none" dirty="0">
                          <a:solidFill>
                            <a:schemeClr val="dk1"/>
                          </a:solidFill>
                          <a:latin typeface="+mn-lt"/>
                          <a:ea typeface="+mn-ea"/>
                          <a:cs typeface="+mn-cs"/>
                          <a:sym typeface="Arial"/>
                        </a:rPr>
                        <a:t>1 007</a:t>
                      </a:r>
                    </a:p>
                  </a:txBody>
                  <a:tcPr marL="9525" marR="9525" marT="9525" marB="0" anchor="ctr"/>
                </a:tc>
                <a:tc>
                  <a:txBody>
                    <a:bodyPr/>
                    <a:lstStyle/>
                    <a:p>
                      <a:pPr algn="ctr" fontAlgn="ctr"/>
                      <a:r>
                        <a:rPr lang="ru-RU" sz="900" b="0" i="0" u="none" strike="noStrike" cap="none">
                          <a:solidFill>
                            <a:schemeClr val="dk1"/>
                          </a:solidFill>
                          <a:latin typeface="+mn-lt"/>
                          <a:ea typeface="+mn-ea"/>
                          <a:cs typeface="+mn-cs"/>
                          <a:sym typeface="Arial"/>
                        </a:rPr>
                        <a:t>85</a:t>
                      </a:r>
                    </a:p>
                  </a:txBody>
                  <a:tcPr marL="9525" marR="9525" marT="9525" marB="0" anchor="ctr"/>
                </a:tc>
                <a:tc>
                  <a:txBody>
                    <a:bodyPr/>
                    <a:lstStyle/>
                    <a:p>
                      <a:pPr algn="ctr" fontAlgn="ctr"/>
                      <a:r>
                        <a:rPr lang="ru-RU" sz="900" b="0" i="0" u="none" strike="noStrike" cap="none">
                          <a:solidFill>
                            <a:schemeClr val="dk1"/>
                          </a:solidFill>
                          <a:latin typeface="+mn-lt"/>
                          <a:ea typeface="+mn-ea"/>
                          <a:cs typeface="+mn-cs"/>
                          <a:sym typeface="Arial"/>
                        </a:rPr>
                        <a:t>83</a:t>
                      </a:r>
                    </a:p>
                  </a:txBody>
                  <a:tcPr marL="9525" marR="9525" marT="9525" marB="0" anchor="ctr"/>
                </a:tc>
                <a:tc>
                  <a:txBody>
                    <a:bodyPr/>
                    <a:lstStyle/>
                    <a:p>
                      <a:pPr algn="ctr" fontAlgn="ctr"/>
                      <a:r>
                        <a:rPr lang="ru-RU" sz="900" b="0" i="0" u="none" strike="noStrike" cap="none">
                          <a:solidFill>
                            <a:schemeClr val="dk1"/>
                          </a:solidFill>
                          <a:latin typeface="+mn-lt"/>
                          <a:ea typeface="+mn-ea"/>
                          <a:cs typeface="+mn-cs"/>
                          <a:sym typeface="Arial"/>
                        </a:rPr>
                        <a:t>659</a:t>
                      </a:r>
                    </a:p>
                  </a:txBody>
                  <a:tcPr marL="9525" marR="9525" marT="9525" marB="0" anchor="ctr"/>
                </a:tc>
                <a:tc>
                  <a:txBody>
                    <a:bodyPr/>
                    <a:lstStyle/>
                    <a:p>
                      <a:pPr algn="ctr" fontAlgn="ctr"/>
                      <a:r>
                        <a:rPr lang="ru-RU" sz="900" b="0" i="0" u="none" strike="noStrike" cap="none" dirty="0">
                          <a:solidFill>
                            <a:schemeClr val="dk1"/>
                          </a:solidFill>
                          <a:latin typeface="+mn-lt"/>
                          <a:ea typeface="+mn-ea"/>
                          <a:cs typeface="+mn-cs"/>
                          <a:sym typeface="Arial"/>
                        </a:rPr>
                        <a:t>180</a:t>
                      </a:r>
                    </a:p>
                  </a:txBody>
                  <a:tcPr marL="9525" marR="9525" marT="9525" marB="0" anchor="ctr"/>
                </a:tc>
                <a:tc>
                  <a:txBody>
                    <a:bodyPr/>
                    <a:lstStyle/>
                    <a:p>
                      <a:pPr algn="ctr" fontAlgn="ctr"/>
                      <a:r>
                        <a:rPr lang="ru-RU" sz="1050" b="1" i="0" u="none" strike="noStrike" cap="none" dirty="0">
                          <a:solidFill>
                            <a:schemeClr val="dk1"/>
                          </a:solidFill>
                          <a:latin typeface="+mn-lt"/>
                          <a:ea typeface="+mn-ea"/>
                          <a:cs typeface="+mn-cs"/>
                          <a:sym typeface="Arial"/>
                        </a:rPr>
                        <a:t>2,8%</a:t>
                      </a:r>
                    </a:p>
                  </a:txBody>
                  <a:tcPr marL="9525" marR="9525" marT="9525" marB="0" anchor="ctr"/>
                </a:tc>
                <a:extLst>
                  <a:ext uri="{0D108BD9-81ED-4DB2-BD59-A6C34878D82A}">
                    <a16:rowId xmlns:a16="http://schemas.microsoft.com/office/drawing/2014/main" val="3666239747"/>
                  </a:ext>
                </a:extLst>
              </a:tr>
              <a:tr h="252035">
                <a:tc vMerge="1">
                  <a:txBody>
                    <a:bodyPr/>
                    <a:lstStyle/>
                    <a:p>
                      <a:endParaRPr lang="ru-KZ" sz="1100" dirty="0"/>
                    </a:p>
                  </a:txBody>
                  <a:tcPr/>
                </a:tc>
                <a:tc>
                  <a:txBody>
                    <a:bodyPr/>
                    <a:lstStyle/>
                    <a:p>
                      <a:pPr marL="72000" algn="l" fontAlgn="b"/>
                      <a:r>
                        <a:rPr lang="ru-RU" sz="800" b="0" i="0" u="none" strike="noStrike" cap="none" dirty="0">
                          <a:solidFill>
                            <a:schemeClr val="dk1"/>
                          </a:solidFill>
                          <a:latin typeface="+mn-lt"/>
                          <a:ea typeface="+mn-ea"/>
                          <a:cs typeface="+mn-cs"/>
                          <a:sym typeface="Arial"/>
                        </a:rPr>
                        <a:t>5 Математика </a:t>
                      </a:r>
                      <a:r>
                        <a:rPr lang="ru-RU" sz="800" b="0" i="0" u="none" strike="noStrike" cap="none" dirty="0" err="1">
                          <a:solidFill>
                            <a:schemeClr val="dk1"/>
                          </a:solidFill>
                          <a:latin typeface="+mn-lt"/>
                          <a:ea typeface="+mn-ea"/>
                          <a:cs typeface="+mn-cs"/>
                          <a:sym typeface="Arial"/>
                        </a:rPr>
                        <a:t>ғылымдары</a:t>
                      </a:r>
                      <a:r>
                        <a:rPr lang="ru-RU" sz="800" b="0" i="0" u="none" strike="noStrike" cap="none" dirty="0">
                          <a:solidFill>
                            <a:schemeClr val="dk1"/>
                          </a:solidFill>
                          <a:latin typeface="+mn-lt"/>
                          <a:ea typeface="+mn-ea"/>
                          <a:cs typeface="+mn-cs"/>
                          <a:sym typeface="Arial"/>
                        </a:rPr>
                        <a:t> </a:t>
                      </a:r>
                      <a:r>
                        <a:rPr lang="ru-RU" sz="800" b="0" i="0" u="none" strike="noStrike" cap="none" dirty="0" err="1">
                          <a:solidFill>
                            <a:schemeClr val="dk1"/>
                          </a:solidFill>
                          <a:latin typeface="+mn-lt"/>
                          <a:ea typeface="+mn-ea"/>
                          <a:cs typeface="+mn-cs"/>
                          <a:sym typeface="Arial"/>
                        </a:rPr>
                        <a:t>бойынша</a:t>
                      </a:r>
                      <a:r>
                        <a:rPr lang="ru-RU" sz="800" b="0" i="0" u="none" strike="noStrike" cap="none" dirty="0">
                          <a:solidFill>
                            <a:schemeClr val="dk1"/>
                          </a:solidFill>
                          <a:latin typeface="+mn-lt"/>
                          <a:ea typeface="+mn-ea"/>
                          <a:cs typeface="+mn-cs"/>
                          <a:sym typeface="Arial"/>
                        </a:rPr>
                        <a:t> орта </a:t>
                      </a:r>
                      <a:r>
                        <a:rPr lang="ru-RU" sz="800" b="0" i="0" u="none" strike="noStrike" cap="none" dirty="0" err="1">
                          <a:solidFill>
                            <a:schemeClr val="dk1"/>
                          </a:solidFill>
                          <a:latin typeface="+mn-lt"/>
                          <a:ea typeface="+mn-ea"/>
                          <a:cs typeface="+mn-cs"/>
                          <a:sym typeface="Arial"/>
                        </a:rPr>
                        <a:t>мектеп</a:t>
                      </a:r>
                      <a:r>
                        <a:rPr lang="ru-RU" sz="800" b="0" i="0" u="none" strike="noStrike" cap="none" dirty="0">
                          <a:solidFill>
                            <a:schemeClr val="dk1"/>
                          </a:solidFill>
                          <a:latin typeface="+mn-lt"/>
                          <a:ea typeface="+mn-ea"/>
                          <a:cs typeface="+mn-cs"/>
                          <a:sym typeface="Arial"/>
                        </a:rPr>
                        <a:t> </a:t>
                      </a:r>
                      <a:r>
                        <a:rPr lang="ru-RU" sz="800" b="0" i="0" u="none" strike="noStrike" cap="none" dirty="0" err="1">
                          <a:solidFill>
                            <a:schemeClr val="dk1"/>
                          </a:solidFill>
                          <a:latin typeface="+mn-lt"/>
                          <a:ea typeface="+mn-ea"/>
                          <a:cs typeface="+mn-cs"/>
                          <a:sym typeface="Arial"/>
                        </a:rPr>
                        <a:t>мұғалімдері</a:t>
                      </a:r>
                      <a:endParaRPr lang="ru-RU" sz="800" b="0" i="0" u="none" strike="noStrike" cap="none" dirty="0">
                        <a:solidFill>
                          <a:schemeClr val="dk1"/>
                        </a:solidFill>
                        <a:latin typeface="+mn-lt"/>
                        <a:ea typeface="+mn-ea"/>
                        <a:cs typeface="+mn-cs"/>
                        <a:sym typeface="Arial"/>
                      </a:endParaRPr>
                    </a:p>
                  </a:txBody>
                  <a:tcPr marL="9525" marR="9525" marT="9525" marB="0" anchor="ctr"/>
                </a:tc>
                <a:tc>
                  <a:txBody>
                    <a:bodyPr/>
                    <a:lstStyle/>
                    <a:p>
                      <a:pPr algn="ctr" fontAlgn="b"/>
                      <a:r>
                        <a:rPr lang="ru-RU" sz="900" b="0" i="1" u="none" strike="noStrike" cap="none" dirty="0">
                          <a:solidFill>
                            <a:schemeClr val="dk1"/>
                          </a:solidFill>
                          <a:latin typeface="+mn-lt"/>
                          <a:ea typeface="+mn-ea"/>
                          <a:cs typeface="+mn-cs"/>
                          <a:sym typeface="Arial"/>
                        </a:rPr>
                        <a:t>2350-2</a:t>
                      </a:r>
                    </a:p>
                  </a:txBody>
                  <a:tcPr marL="9525" marR="9525" marT="9525" marB="0" anchor="ctr"/>
                </a:tc>
                <a:tc>
                  <a:txBody>
                    <a:bodyPr/>
                    <a:lstStyle/>
                    <a:p>
                      <a:pPr algn="ctr" fontAlgn="ctr"/>
                      <a:r>
                        <a:rPr lang="ru-RU" sz="1050" b="1" i="0" u="none" strike="noStrike" cap="none" dirty="0">
                          <a:solidFill>
                            <a:schemeClr val="dk1"/>
                          </a:solidFill>
                          <a:latin typeface="+mn-lt"/>
                          <a:ea typeface="+mn-ea"/>
                          <a:cs typeface="+mn-cs"/>
                          <a:sym typeface="Arial"/>
                        </a:rPr>
                        <a:t>828</a:t>
                      </a:r>
                    </a:p>
                  </a:txBody>
                  <a:tcPr marL="9525" marR="9525" marT="9525" marB="0" anchor="ctr"/>
                </a:tc>
                <a:tc>
                  <a:txBody>
                    <a:bodyPr/>
                    <a:lstStyle/>
                    <a:p>
                      <a:pPr algn="ctr" fontAlgn="ctr"/>
                      <a:r>
                        <a:rPr lang="ru-RU" sz="900" b="0" i="0" u="none" strike="noStrike" cap="none">
                          <a:solidFill>
                            <a:schemeClr val="dk1"/>
                          </a:solidFill>
                          <a:latin typeface="+mn-lt"/>
                          <a:ea typeface="+mn-ea"/>
                          <a:cs typeface="+mn-cs"/>
                          <a:sym typeface="Arial"/>
                        </a:rPr>
                        <a:t>64</a:t>
                      </a:r>
                    </a:p>
                  </a:txBody>
                  <a:tcPr marL="9525" marR="9525" marT="9525" marB="0" anchor="ctr"/>
                </a:tc>
                <a:tc>
                  <a:txBody>
                    <a:bodyPr/>
                    <a:lstStyle/>
                    <a:p>
                      <a:pPr algn="ctr" fontAlgn="ctr"/>
                      <a:r>
                        <a:rPr lang="ru-RU" sz="900" b="0" i="0" u="none" strike="noStrike" cap="none">
                          <a:solidFill>
                            <a:schemeClr val="dk1"/>
                          </a:solidFill>
                          <a:latin typeface="+mn-lt"/>
                          <a:ea typeface="+mn-ea"/>
                          <a:cs typeface="+mn-cs"/>
                          <a:sym typeface="Arial"/>
                        </a:rPr>
                        <a:t>71</a:t>
                      </a:r>
                    </a:p>
                  </a:txBody>
                  <a:tcPr marL="9525" marR="9525" marT="9525" marB="0" anchor="ctr"/>
                </a:tc>
                <a:tc>
                  <a:txBody>
                    <a:bodyPr/>
                    <a:lstStyle/>
                    <a:p>
                      <a:pPr algn="ctr" fontAlgn="ctr"/>
                      <a:r>
                        <a:rPr lang="ru-RU" sz="900" b="0" i="0" u="none" strike="noStrike" cap="none">
                          <a:solidFill>
                            <a:schemeClr val="dk1"/>
                          </a:solidFill>
                          <a:latin typeface="+mn-lt"/>
                          <a:ea typeface="+mn-ea"/>
                          <a:cs typeface="+mn-cs"/>
                          <a:sym typeface="Arial"/>
                        </a:rPr>
                        <a:t>557</a:t>
                      </a:r>
                    </a:p>
                  </a:txBody>
                  <a:tcPr marL="9525" marR="9525" marT="9525" marB="0" anchor="ctr"/>
                </a:tc>
                <a:tc>
                  <a:txBody>
                    <a:bodyPr/>
                    <a:lstStyle/>
                    <a:p>
                      <a:pPr algn="ctr" fontAlgn="ctr"/>
                      <a:r>
                        <a:rPr lang="ru-RU" sz="900" b="0" i="0" u="none" strike="noStrike" cap="none" dirty="0">
                          <a:solidFill>
                            <a:schemeClr val="dk1"/>
                          </a:solidFill>
                          <a:latin typeface="+mn-lt"/>
                          <a:ea typeface="+mn-ea"/>
                          <a:cs typeface="+mn-cs"/>
                          <a:sym typeface="Arial"/>
                        </a:rPr>
                        <a:t>136</a:t>
                      </a:r>
                    </a:p>
                  </a:txBody>
                  <a:tcPr marL="9525" marR="9525" marT="9525" marB="0" anchor="ctr"/>
                </a:tc>
                <a:tc>
                  <a:txBody>
                    <a:bodyPr/>
                    <a:lstStyle/>
                    <a:p>
                      <a:pPr algn="ctr" fontAlgn="ctr"/>
                      <a:r>
                        <a:rPr lang="ru-RU" sz="1050" b="1" i="0" u="none" strike="noStrike" cap="none" dirty="0">
                          <a:solidFill>
                            <a:schemeClr val="dk1"/>
                          </a:solidFill>
                          <a:latin typeface="+mn-lt"/>
                          <a:ea typeface="+mn-ea"/>
                          <a:cs typeface="+mn-cs"/>
                          <a:sym typeface="Arial"/>
                        </a:rPr>
                        <a:t>2,3%</a:t>
                      </a:r>
                    </a:p>
                  </a:txBody>
                  <a:tcPr marL="9525" marR="9525" marT="9525" marB="0" anchor="ctr"/>
                </a:tc>
                <a:extLst>
                  <a:ext uri="{0D108BD9-81ED-4DB2-BD59-A6C34878D82A}">
                    <a16:rowId xmlns:a16="http://schemas.microsoft.com/office/drawing/2014/main" val="412311137"/>
                  </a:ext>
                </a:extLst>
              </a:tr>
            </a:tbl>
          </a:graphicData>
        </a:graphic>
      </p:graphicFrame>
    </p:spTree>
    <p:extLst>
      <p:ext uri="{BB962C8B-B14F-4D97-AF65-F5344CB8AC3E}">
        <p14:creationId xmlns:p14="http://schemas.microsoft.com/office/powerpoint/2010/main" val="2709853688"/>
      </p:ext>
    </p:extLst>
  </p:cSld>
  <p:clrMapOvr>
    <a:masterClrMapping/>
  </p:clrMapOvr>
</p:sld>
</file>

<file path=ppt/slides/slide3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Номер слайда 2">
            <a:extLst>
              <a:ext uri="{FF2B5EF4-FFF2-40B4-BE49-F238E27FC236}">
                <a16:creationId xmlns:a16="http://schemas.microsoft.com/office/drawing/2014/main" id="{0FE3E8E7-F31A-7D55-7372-1BEAD488D2B4}"/>
              </a:ext>
            </a:extLst>
          </p:cNvPr>
          <p:cNvSpPr>
            <a:spLocks noGrp="1"/>
          </p:cNvSpPr>
          <p:nvPr>
            <p:ph type="sldNum" sz="quarter" idx="12"/>
          </p:nvPr>
        </p:nvSpPr>
        <p:spPr/>
        <p:txBody>
          <a:bodyPr/>
          <a:lstStyle/>
          <a:p>
            <a:fld id="{4060C6F1-8618-4CCA-B45E-7B199C8F5830}" type="slidenum">
              <a:rPr lang="ru-RU" smtClean="0"/>
              <a:pPr/>
              <a:t>34</a:t>
            </a:fld>
            <a:r>
              <a:rPr lang="en-US" dirty="0"/>
              <a:t> </a:t>
            </a:r>
            <a:r>
              <a:rPr lang="ru-RU" dirty="0"/>
              <a:t>из 82</a:t>
            </a:r>
          </a:p>
        </p:txBody>
      </p:sp>
      <p:sp>
        <p:nvSpPr>
          <p:cNvPr id="2" name="Заголовок 3">
            <a:extLst>
              <a:ext uri="{FF2B5EF4-FFF2-40B4-BE49-F238E27FC236}">
                <a16:creationId xmlns:a16="http://schemas.microsoft.com/office/drawing/2014/main" id="{6B40C54E-AB09-425F-8B98-879F69EDE140}"/>
              </a:ext>
            </a:extLst>
          </p:cNvPr>
          <p:cNvSpPr txBox="1">
            <a:spLocks/>
          </p:cNvSpPr>
          <p:nvPr/>
        </p:nvSpPr>
        <p:spPr>
          <a:xfrm>
            <a:off x="72000" y="0"/>
            <a:ext cx="12120000" cy="859626"/>
          </a:xfrm>
          <a:prstGeom prst="rect">
            <a:avLst/>
          </a:prstGeom>
        </p:spPr>
        <p:txBody>
          <a:bodyPr anchor="ctr"/>
          <a:lstStyle>
            <a:defPPr marR="0" lvl="0" algn="l" rtl="0">
              <a:lnSpc>
                <a:spcPct val="100000"/>
              </a:lnSpc>
              <a:spcBef>
                <a:spcPts val="0"/>
              </a:spcBef>
              <a:spcAft>
                <a:spcPts val="0"/>
              </a:spcAft>
            </a:defPPr>
            <a:lvl1pPr marR="0" lvl="0" algn="l" rtl="0" eaLnBrk="1" hangingPunct="1">
              <a:lnSpc>
                <a:spcPct val="100000"/>
              </a:lnSpc>
              <a:spcBef>
                <a:spcPts val="0"/>
              </a:spcBef>
              <a:spcAft>
                <a:spcPts val="0"/>
              </a:spcAft>
              <a:buNone/>
              <a:defRPr sz="2667" b="1" i="0" u="none" strike="noStrike" cap="none">
                <a:solidFill>
                  <a:srgbClr val="007F76"/>
                </a:solidFill>
                <a:latin typeface="Arial" panose="020B0604020202020204" pitchFamily="34" charset="0"/>
                <a:ea typeface="Calibri" panose="020F0502020204030204" pitchFamily="34" charset="0"/>
                <a:cs typeface="Arial" panose="020B0604020202020204" pitchFamily="34" charset="0"/>
                <a:sym typeface="Arial"/>
              </a:defRPr>
            </a:lvl1pPr>
          </a:lstStyle>
          <a:p>
            <a:pPr defTabSz="914400"/>
            <a:r>
              <a:rPr lang="kk-KZ" dirty="0"/>
              <a:t>Алматы облысы бойынша топ-10 бос жұмыс орындарының болжамы</a:t>
            </a:r>
            <a:endParaRPr lang="ru-KZ" kern="0" dirty="0"/>
          </a:p>
        </p:txBody>
      </p:sp>
      <p:graphicFrame>
        <p:nvGraphicFramePr>
          <p:cNvPr id="4" name="Таблица 3">
            <a:extLst>
              <a:ext uri="{FF2B5EF4-FFF2-40B4-BE49-F238E27FC236}">
                <a16:creationId xmlns:a16="http://schemas.microsoft.com/office/drawing/2014/main" id="{6DF87B24-59D4-648D-ECCC-9FBE7C4BF08A}"/>
              </a:ext>
            </a:extLst>
          </p:cNvPr>
          <p:cNvGraphicFramePr>
            <a:graphicFrameLocks noGrp="1"/>
          </p:cNvGraphicFramePr>
          <p:nvPr>
            <p:extLst>
              <p:ext uri="{D42A27DB-BD31-4B8C-83A1-F6EECF244321}">
                <p14:modId xmlns:p14="http://schemas.microsoft.com/office/powerpoint/2010/main" val="1488646250"/>
              </p:ext>
            </p:extLst>
          </p:nvPr>
        </p:nvGraphicFramePr>
        <p:xfrm>
          <a:off x="141431" y="932399"/>
          <a:ext cx="11885729" cy="5617699"/>
        </p:xfrm>
        <a:graphic>
          <a:graphicData uri="http://schemas.openxmlformats.org/drawingml/2006/table">
            <a:tbl>
              <a:tblPr bandRow="1">
                <a:tableStyleId>{3B4B98B0-60AC-42C2-AFA5-B58CD77FA1E5}</a:tableStyleId>
              </a:tblPr>
              <a:tblGrid>
                <a:gridCol w="360812">
                  <a:extLst>
                    <a:ext uri="{9D8B030D-6E8A-4147-A177-3AD203B41FA5}">
                      <a16:colId xmlns:a16="http://schemas.microsoft.com/office/drawing/2014/main" val="2640444703"/>
                    </a:ext>
                  </a:extLst>
                </a:gridCol>
                <a:gridCol w="674456">
                  <a:extLst>
                    <a:ext uri="{9D8B030D-6E8A-4147-A177-3AD203B41FA5}">
                      <a16:colId xmlns:a16="http://schemas.microsoft.com/office/drawing/2014/main" val="308092926"/>
                    </a:ext>
                  </a:extLst>
                </a:gridCol>
                <a:gridCol w="4014030">
                  <a:extLst>
                    <a:ext uri="{9D8B030D-6E8A-4147-A177-3AD203B41FA5}">
                      <a16:colId xmlns:a16="http://schemas.microsoft.com/office/drawing/2014/main" val="2913193191"/>
                    </a:ext>
                  </a:extLst>
                </a:gridCol>
                <a:gridCol w="659670">
                  <a:extLst>
                    <a:ext uri="{9D8B030D-6E8A-4147-A177-3AD203B41FA5}">
                      <a16:colId xmlns:a16="http://schemas.microsoft.com/office/drawing/2014/main" val="3122760222"/>
                    </a:ext>
                  </a:extLst>
                </a:gridCol>
                <a:gridCol w="659670">
                  <a:extLst>
                    <a:ext uri="{9D8B030D-6E8A-4147-A177-3AD203B41FA5}">
                      <a16:colId xmlns:a16="http://schemas.microsoft.com/office/drawing/2014/main" val="463672542"/>
                    </a:ext>
                  </a:extLst>
                </a:gridCol>
                <a:gridCol w="659670">
                  <a:extLst>
                    <a:ext uri="{9D8B030D-6E8A-4147-A177-3AD203B41FA5}">
                      <a16:colId xmlns:a16="http://schemas.microsoft.com/office/drawing/2014/main" val="3124389490"/>
                    </a:ext>
                  </a:extLst>
                </a:gridCol>
                <a:gridCol w="659670">
                  <a:extLst>
                    <a:ext uri="{9D8B030D-6E8A-4147-A177-3AD203B41FA5}">
                      <a16:colId xmlns:a16="http://schemas.microsoft.com/office/drawing/2014/main" val="2941227421"/>
                    </a:ext>
                  </a:extLst>
                </a:gridCol>
                <a:gridCol w="659670">
                  <a:extLst>
                    <a:ext uri="{9D8B030D-6E8A-4147-A177-3AD203B41FA5}">
                      <a16:colId xmlns:a16="http://schemas.microsoft.com/office/drawing/2014/main" val="14517836"/>
                    </a:ext>
                  </a:extLst>
                </a:gridCol>
                <a:gridCol w="659670">
                  <a:extLst>
                    <a:ext uri="{9D8B030D-6E8A-4147-A177-3AD203B41FA5}">
                      <a16:colId xmlns:a16="http://schemas.microsoft.com/office/drawing/2014/main" val="2712067462"/>
                    </a:ext>
                  </a:extLst>
                </a:gridCol>
                <a:gridCol w="525731">
                  <a:extLst>
                    <a:ext uri="{9D8B030D-6E8A-4147-A177-3AD203B41FA5}">
                      <a16:colId xmlns:a16="http://schemas.microsoft.com/office/drawing/2014/main" val="926687325"/>
                    </a:ext>
                  </a:extLst>
                </a:gridCol>
                <a:gridCol w="525731">
                  <a:extLst>
                    <a:ext uri="{9D8B030D-6E8A-4147-A177-3AD203B41FA5}">
                      <a16:colId xmlns:a16="http://schemas.microsoft.com/office/drawing/2014/main" val="827406570"/>
                    </a:ext>
                  </a:extLst>
                </a:gridCol>
                <a:gridCol w="525731">
                  <a:extLst>
                    <a:ext uri="{9D8B030D-6E8A-4147-A177-3AD203B41FA5}">
                      <a16:colId xmlns:a16="http://schemas.microsoft.com/office/drawing/2014/main" val="2656866826"/>
                    </a:ext>
                  </a:extLst>
                </a:gridCol>
                <a:gridCol w="525731">
                  <a:extLst>
                    <a:ext uri="{9D8B030D-6E8A-4147-A177-3AD203B41FA5}">
                      <a16:colId xmlns:a16="http://schemas.microsoft.com/office/drawing/2014/main" val="3514456650"/>
                    </a:ext>
                  </a:extLst>
                </a:gridCol>
                <a:gridCol w="775487">
                  <a:extLst>
                    <a:ext uri="{9D8B030D-6E8A-4147-A177-3AD203B41FA5}">
                      <a16:colId xmlns:a16="http://schemas.microsoft.com/office/drawing/2014/main" val="3845195506"/>
                    </a:ext>
                  </a:extLst>
                </a:gridCol>
              </a:tblGrid>
              <a:tr h="185777">
                <a:tc rowSpan="2">
                  <a:txBody>
                    <a:bodyPr/>
                    <a:lstStyle/>
                    <a:p>
                      <a:pPr algn="ctr" rtl="0" fontAlgn="ctr"/>
                      <a:r>
                        <a:rPr lang="ru-RU" sz="1050" u="none" strike="noStrike" dirty="0">
                          <a:solidFill>
                            <a:srgbClr val="007F76"/>
                          </a:solidFill>
                          <a:effectLst/>
                          <a:latin typeface="Arial Narrow" panose="020B0606020202030204" pitchFamily="34" charset="0"/>
                        </a:rPr>
                        <a:t>№</a:t>
                      </a:r>
                      <a:endParaRPr lang="ru-RU" sz="1050" b="0" i="0" u="none" strike="noStrike" dirty="0">
                        <a:solidFill>
                          <a:srgbClr val="007F76"/>
                        </a:solidFill>
                        <a:effectLst/>
                        <a:latin typeface="Arial Narrow" panose="020B0606020202030204" pitchFamily="34" charset="0"/>
                      </a:endParaRPr>
                    </a:p>
                  </a:txBody>
                  <a:tcPr marL="6603" marR="6603" marT="0" marB="0"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rowSpan="2">
                  <a:txBody>
                    <a:bodyPr/>
                    <a:lstStyle/>
                    <a:p>
                      <a:pPr marL="0" algn="ctr" defTabSz="685800" rtl="0" eaLnBrk="1" fontAlgn="ctr" latinLnBrk="0" hangingPunct="1"/>
                      <a:r>
                        <a:rPr lang="ru-RU" sz="1050" b="0" i="0" u="none" strike="noStrike" cap="none" dirty="0">
                          <a:solidFill>
                            <a:srgbClr val="007F76"/>
                          </a:solidFill>
                          <a:effectLst/>
                          <a:latin typeface="Arial Narrow" panose="020B0606020202030204" pitchFamily="34" charset="0"/>
                          <a:ea typeface="+mn-ea"/>
                          <a:cs typeface="+mn-cs"/>
                          <a:sym typeface="Arial"/>
                        </a:rPr>
                        <a:t>ҰҚЖ-2017 </a:t>
                      </a:r>
                      <a:r>
                        <a:rPr lang="ru-RU" sz="1050" b="0" i="0" u="none" strike="noStrike" cap="none" dirty="0" err="1">
                          <a:solidFill>
                            <a:srgbClr val="007F76"/>
                          </a:solidFill>
                          <a:effectLst/>
                          <a:latin typeface="Arial Narrow" panose="020B0606020202030204" pitchFamily="34" charset="0"/>
                          <a:ea typeface="+mn-ea"/>
                          <a:cs typeface="+mn-cs"/>
                          <a:sym typeface="Arial"/>
                        </a:rPr>
                        <a:t>коді</a:t>
                      </a:r>
                      <a:endParaRPr lang="ru-RU" sz="1050" b="0" i="0" u="none" strike="noStrike" cap="none" dirty="0">
                        <a:solidFill>
                          <a:srgbClr val="007F76"/>
                        </a:solidFill>
                        <a:effectLst/>
                        <a:latin typeface="Arial Narrow" panose="020B0606020202030204" pitchFamily="34" charset="0"/>
                        <a:ea typeface="+mn-ea"/>
                        <a:cs typeface="+mn-cs"/>
                        <a:sym typeface="Arial"/>
                      </a:endParaRPr>
                    </a:p>
                  </a:txBody>
                  <a:tcPr marL="6603" marR="6603" marT="0" marB="0"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rowSpan="2">
                  <a:txBody>
                    <a:bodyPr/>
                    <a:lstStyle/>
                    <a:p>
                      <a:pPr algn="ctr" rtl="0" fontAlgn="ctr"/>
                      <a:r>
                        <a:rPr lang="ru-RU" sz="1050" u="none" strike="noStrike" dirty="0">
                          <a:solidFill>
                            <a:srgbClr val="007F76"/>
                          </a:solidFill>
                          <a:effectLst/>
                          <a:latin typeface="Arial Narrow" panose="020B0606020202030204" pitchFamily="34" charset="0"/>
                        </a:rPr>
                        <a:t>АТАУЫ</a:t>
                      </a:r>
                      <a:endParaRPr lang="ru-RU" sz="1050" b="0" i="0" u="none" strike="noStrike" dirty="0">
                        <a:solidFill>
                          <a:srgbClr val="007F76"/>
                        </a:solidFill>
                        <a:effectLst/>
                        <a:latin typeface="Arial Narrow" panose="020B0606020202030204" pitchFamily="34" charset="0"/>
                      </a:endParaRPr>
                    </a:p>
                  </a:txBody>
                  <a:tcPr marL="6603" marR="6603" marT="0" marB="0" anchor="ctr">
                    <a:lnL>
                      <a:noFill/>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rowSpan="2">
                  <a:txBody>
                    <a:bodyPr/>
                    <a:lstStyle/>
                    <a:p>
                      <a:pPr algn="ctr" fontAlgn="b"/>
                      <a:r>
                        <a:rPr lang="kk-KZ" sz="1050" u="none" strike="noStrike" dirty="0">
                          <a:solidFill>
                            <a:schemeClr val="tx1"/>
                          </a:solidFill>
                          <a:effectLst/>
                          <a:latin typeface="Arial Narrow" panose="020B0606020202030204" pitchFamily="34" charset="0"/>
                        </a:rPr>
                        <a:t>2022 ж. бос орындар</a:t>
                      </a:r>
                      <a:endParaRPr lang="ru-RU" sz="1050" b="0" i="0" u="none" strike="noStrike" dirty="0">
                        <a:solidFill>
                          <a:schemeClr val="tx1"/>
                        </a:solidFill>
                        <a:effectLst/>
                        <a:latin typeface="Arial Narrow" panose="020B0606020202030204" pitchFamily="34" charset="0"/>
                      </a:endParaRPr>
                    </a:p>
                  </a:txBody>
                  <a:tcPr marL="9525" marR="9525" marT="0" marB="0" anchor="ctr">
                    <a:lnL w="12700" cap="flat" cmpd="sng" algn="ctr">
                      <a:solidFill>
                        <a:schemeClr val="tx1"/>
                      </a:solidFill>
                      <a:prstDash val="solid"/>
                      <a:round/>
                      <a:headEnd type="none" w="med" len="med"/>
                      <a:tailEnd type="none" w="med" len="med"/>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gridSpan="4">
                  <a:txBody>
                    <a:bodyPr/>
                    <a:lstStyle/>
                    <a:p>
                      <a:pPr algn="ctr" fontAlgn="b"/>
                      <a:r>
                        <a:rPr lang="ru-RU" sz="1050" b="0" i="0" u="none" strike="noStrike" dirty="0" err="1">
                          <a:solidFill>
                            <a:schemeClr val="tx1"/>
                          </a:solidFill>
                          <a:effectLst/>
                          <a:latin typeface="Arial Narrow" panose="020B0606020202030204" pitchFamily="34" charset="0"/>
                        </a:rPr>
                        <a:t>оның</a:t>
                      </a:r>
                      <a:r>
                        <a:rPr lang="ru-RU" sz="1050" b="0" i="0" u="none" strike="noStrike" dirty="0">
                          <a:solidFill>
                            <a:schemeClr val="tx1"/>
                          </a:solidFill>
                          <a:effectLst/>
                          <a:latin typeface="Arial Narrow" panose="020B0606020202030204" pitchFamily="34" charset="0"/>
                        </a:rPr>
                        <a:t> </a:t>
                      </a:r>
                      <a:r>
                        <a:rPr lang="ru-RU" sz="1050" b="0" i="0" u="none" strike="noStrike" dirty="0" err="1">
                          <a:solidFill>
                            <a:schemeClr val="tx1"/>
                          </a:solidFill>
                          <a:effectLst/>
                          <a:latin typeface="Arial Narrow" panose="020B0606020202030204" pitchFamily="34" charset="0"/>
                        </a:rPr>
                        <a:t>ішінде</a:t>
                      </a:r>
                      <a:r>
                        <a:rPr lang="ru-RU" sz="1050" b="0" i="0" u="none" strike="noStrike" dirty="0">
                          <a:solidFill>
                            <a:schemeClr val="tx1"/>
                          </a:solidFill>
                          <a:effectLst/>
                          <a:latin typeface="Arial Narrow" panose="020B0606020202030204" pitchFamily="34" charset="0"/>
                        </a:rPr>
                        <a:t> 2022 ж. </a:t>
                      </a:r>
                      <a:r>
                        <a:rPr lang="ru-RU" sz="1050" b="0" i="0" u="none" strike="noStrike" dirty="0" err="1">
                          <a:solidFill>
                            <a:schemeClr val="tx1"/>
                          </a:solidFill>
                          <a:effectLst/>
                          <a:latin typeface="Arial Narrow" panose="020B0606020202030204" pitchFamily="34" charset="0"/>
                        </a:rPr>
                        <a:t>тоқсандары</a:t>
                      </a:r>
                      <a:r>
                        <a:rPr lang="ru-RU" sz="1050" b="0" i="0" u="none" strike="noStrike" dirty="0">
                          <a:solidFill>
                            <a:schemeClr val="tx1"/>
                          </a:solidFill>
                          <a:effectLst/>
                          <a:latin typeface="Arial Narrow" panose="020B0606020202030204" pitchFamily="34" charset="0"/>
                        </a:rPr>
                        <a:t> </a:t>
                      </a:r>
                      <a:r>
                        <a:rPr lang="ru-RU" sz="1050" b="0" i="0" u="none" strike="noStrike" dirty="0" err="1">
                          <a:solidFill>
                            <a:schemeClr val="tx1"/>
                          </a:solidFill>
                          <a:effectLst/>
                          <a:latin typeface="Arial Narrow" panose="020B0606020202030204" pitchFamily="34" charset="0"/>
                        </a:rPr>
                        <a:t>бойынша</a:t>
                      </a:r>
                      <a:endParaRPr lang="ru-RU" sz="1050" b="0" i="0" u="none" strike="noStrike" dirty="0">
                        <a:solidFill>
                          <a:schemeClr val="tx1"/>
                        </a:solidFill>
                        <a:effectLst/>
                        <a:latin typeface="Arial Narrow" panose="020B0606020202030204" pitchFamily="34" charset="0"/>
                      </a:endParaRPr>
                    </a:p>
                  </a:txBody>
                  <a:tcPr marL="9525" marR="9525" marT="0" marB="0" anchor="ctr">
                    <a:lnL>
                      <a:noFill/>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fontAlgn="b"/>
                      <a:endParaRPr lang="ru-RU" sz="900" b="0" i="0" u="none" strike="noStrike" dirty="0">
                        <a:solidFill>
                          <a:srgbClr val="007F76"/>
                        </a:solidFill>
                        <a:effectLst/>
                        <a:latin typeface="Arial Narrow" panose="020B0606020202030204" pitchFamily="34" charset="0"/>
                      </a:endParaRPr>
                    </a:p>
                  </a:txBody>
                  <a:tcPr marL="9525" marR="9525" marT="9525" marB="0"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fontAlgn="b"/>
                      <a:endParaRPr lang="ru-RU" sz="900" b="0" i="0" u="none" strike="noStrike" dirty="0">
                        <a:solidFill>
                          <a:srgbClr val="007F76"/>
                        </a:solidFill>
                        <a:effectLst/>
                        <a:latin typeface="Arial Narrow" panose="020B0606020202030204" pitchFamily="34" charset="0"/>
                      </a:endParaRPr>
                    </a:p>
                  </a:txBody>
                  <a:tcPr marL="9525" marR="9525" marT="9525" marB="0"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fontAlgn="b"/>
                      <a:endParaRPr lang="ru-RU" sz="900" b="0" i="0" u="none" strike="noStrike" dirty="0">
                        <a:solidFill>
                          <a:srgbClr val="007F76"/>
                        </a:solidFill>
                        <a:effectLst/>
                        <a:latin typeface="Arial Narrow" panose="020B0606020202030204" pitchFamily="34" charset="0"/>
                      </a:endParaRPr>
                    </a:p>
                  </a:txBody>
                  <a:tcPr marL="9525" marR="9525" marT="9525" marB="0"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rowSpan="2">
                  <a:txBody>
                    <a:bodyPr/>
                    <a:lstStyle/>
                    <a:p>
                      <a:pPr algn="ctr" fontAlgn="b"/>
                      <a:r>
                        <a:rPr lang="kk-KZ" sz="1050" b="0" i="0" u="none" strike="noStrike" cap="none" dirty="0">
                          <a:solidFill>
                            <a:srgbClr val="007F76"/>
                          </a:solidFill>
                          <a:effectLst/>
                          <a:latin typeface="Arial Narrow" panose="020B0606020202030204" pitchFamily="34" charset="0"/>
                          <a:ea typeface="+mn-ea"/>
                          <a:cs typeface="+mn-cs"/>
                          <a:sym typeface="Arial"/>
                        </a:rPr>
                        <a:t>2023 ж. бос орындар</a:t>
                      </a:r>
                      <a:endParaRPr lang="ru-RU" sz="1050" b="0" i="0" u="none" strike="noStrike" cap="none" dirty="0">
                        <a:solidFill>
                          <a:srgbClr val="007F76"/>
                        </a:solidFill>
                        <a:effectLst/>
                        <a:latin typeface="Arial Narrow" panose="020B0606020202030204" pitchFamily="34" charset="0"/>
                        <a:ea typeface="+mn-ea"/>
                        <a:cs typeface="+mn-cs"/>
                        <a:sym typeface="Arial"/>
                      </a:endParaRPr>
                    </a:p>
                  </a:txBody>
                  <a:tcPr marL="9525" marR="9525" marT="0" marB="0" anchor="ctr">
                    <a:lnL w="12700" cap="flat" cmpd="sng" algn="ctr">
                      <a:solidFill>
                        <a:schemeClr val="tx1"/>
                      </a:solidFill>
                      <a:prstDash val="solid"/>
                      <a:round/>
                      <a:headEnd type="none" w="med" len="med"/>
                      <a:tailEnd type="none" w="med" len="med"/>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gridSpan="4">
                  <a:txBody>
                    <a:bodyPr/>
                    <a:lstStyle/>
                    <a:p>
                      <a:pPr algn="ctr" fontAlgn="b"/>
                      <a:r>
                        <a:rPr lang="ru-RU" sz="1050" b="0" i="0" u="none" strike="noStrike" cap="none" dirty="0" err="1">
                          <a:solidFill>
                            <a:srgbClr val="007F76"/>
                          </a:solidFill>
                          <a:effectLst/>
                          <a:latin typeface="Arial Narrow" panose="020B0606020202030204" pitchFamily="34" charset="0"/>
                          <a:ea typeface="+mn-ea"/>
                          <a:cs typeface="+mn-cs"/>
                          <a:sym typeface="Arial"/>
                        </a:rPr>
                        <a:t>оның</a:t>
                      </a:r>
                      <a:r>
                        <a:rPr lang="ru-RU" sz="1050" b="0" i="0" u="none" strike="noStrike" cap="none" dirty="0">
                          <a:solidFill>
                            <a:srgbClr val="007F76"/>
                          </a:solidFill>
                          <a:effectLst/>
                          <a:latin typeface="Arial Narrow" panose="020B0606020202030204" pitchFamily="34" charset="0"/>
                          <a:ea typeface="+mn-ea"/>
                          <a:cs typeface="+mn-cs"/>
                          <a:sym typeface="Arial"/>
                        </a:rPr>
                        <a:t> </a:t>
                      </a:r>
                      <a:r>
                        <a:rPr lang="ru-RU" sz="1050" b="0" i="0" u="none" strike="noStrike" cap="none" dirty="0" err="1">
                          <a:solidFill>
                            <a:srgbClr val="007F76"/>
                          </a:solidFill>
                          <a:effectLst/>
                          <a:latin typeface="Arial Narrow" panose="020B0606020202030204" pitchFamily="34" charset="0"/>
                          <a:ea typeface="+mn-ea"/>
                          <a:cs typeface="+mn-cs"/>
                          <a:sym typeface="Arial"/>
                        </a:rPr>
                        <a:t>ішінде</a:t>
                      </a:r>
                      <a:r>
                        <a:rPr lang="ru-RU" sz="1050" b="0" i="0" u="none" strike="noStrike" cap="none" dirty="0">
                          <a:solidFill>
                            <a:srgbClr val="007F76"/>
                          </a:solidFill>
                          <a:effectLst/>
                          <a:latin typeface="Arial Narrow" panose="020B0606020202030204" pitchFamily="34" charset="0"/>
                          <a:ea typeface="+mn-ea"/>
                          <a:cs typeface="+mn-cs"/>
                          <a:sym typeface="Arial"/>
                        </a:rPr>
                        <a:t> 2023 ж. </a:t>
                      </a:r>
                      <a:r>
                        <a:rPr lang="ru-RU" sz="1050" b="0" i="0" u="none" strike="noStrike" cap="none" dirty="0" err="1">
                          <a:solidFill>
                            <a:srgbClr val="007F76"/>
                          </a:solidFill>
                          <a:effectLst/>
                          <a:latin typeface="Arial Narrow" panose="020B0606020202030204" pitchFamily="34" charset="0"/>
                          <a:ea typeface="+mn-ea"/>
                          <a:cs typeface="+mn-cs"/>
                          <a:sym typeface="Arial"/>
                        </a:rPr>
                        <a:t>тоқсан</a:t>
                      </a:r>
                      <a:r>
                        <a:rPr lang="ru-RU" sz="1050" b="0" i="0" u="none" strike="noStrike" cap="none" dirty="0">
                          <a:solidFill>
                            <a:srgbClr val="007F76"/>
                          </a:solidFill>
                          <a:effectLst/>
                          <a:latin typeface="Arial Narrow" panose="020B0606020202030204" pitchFamily="34" charset="0"/>
                          <a:ea typeface="+mn-ea"/>
                          <a:cs typeface="+mn-cs"/>
                          <a:sym typeface="Arial"/>
                        </a:rPr>
                        <a:t> </a:t>
                      </a:r>
                      <a:r>
                        <a:rPr lang="ru-RU" sz="1050" b="0" i="0" u="none" strike="noStrike" cap="none" dirty="0" err="1">
                          <a:solidFill>
                            <a:srgbClr val="007F76"/>
                          </a:solidFill>
                          <a:effectLst/>
                          <a:latin typeface="Arial Narrow" panose="020B0606020202030204" pitchFamily="34" charset="0"/>
                          <a:ea typeface="+mn-ea"/>
                          <a:cs typeface="+mn-cs"/>
                          <a:sym typeface="Arial"/>
                        </a:rPr>
                        <a:t>бойынша</a:t>
                      </a:r>
                      <a:endParaRPr lang="ru-RU" sz="1050" b="0" i="0" u="none" strike="noStrike" cap="none" dirty="0">
                        <a:solidFill>
                          <a:srgbClr val="007F76"/>
                        </a:solidFill>
                        <a:effectLst/>
                        <a:latin typeface="Arial Narrow" panose="020B0606020202030204" pitchFamily="34" charset="0"/>
                        <a:ea typeface="+mn-ea"/>
                        <a:cs typeface="+mn-cs"/>
                        <a:sym typeface="Arial"/>
                      </a:endParaRPr>
                    </a:p>
                  </a:txBody>
                  <a:tcPr marL="9525" marR="9525" marT="0" marB="0" anchor="ctr">
                    <a:lnL>
                      <a:noFill/>
                    </a:lnL>
                    <a:lnR>
                      <a:noFill/>
                    </a:lnR>
                    <a:lnT w="1270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fontAlgn="b"/>
                      <a:endParaRPr lang="ru-RU" sz="900" b="0" i="0" u="none" strike="noStrike" dirty="0">
                        <a:solidFill>
                          <a:srgbClr val="007F76"/>
                        </a:solidFill>
                        <a:effectLst/>
                        <a:latin typeface="Arial Narrow" panose="020B0606020202030204" pitchFamily="34" charset="0"/>
                      </a:endParaRPr>
                    </a:p>
                  </a:txBody>
                  <a:tcPr marL="9525" marR="9525" marT="9525" marB="0"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4D7A86">
                        <a:alpha val="20000"/>
                      </a:srgbClr>
                    </a:solidFill>
                  </a:tcPr>
                </a:tc>
                <a:tc hMerge="1">
                  <a:txBody>
                    <a:bodyPr/>
                    <a:lstStyle/>
                    <a:p>
                      <a:pPr algn="ctr" fontAlgn="b"/>
                      <a:endParaRPr lang="ru-RU" sz="900" b="0" i="0" u="none" strike="noStrike" dirty="0">
                        <a:solidFill>
                          <a:srgbClr val="007F76"/>
                        </a:solidFill>
                        <a:effectLst/>
                        <a:latin typeface="Arial Narrow" panose="020B0606020202030204" pitchFamily="34" charset="0"/>
                      </a:endParaRPr>
                    </a:p>
                  </a:txBody>
                  <a:tcPr marL="9525" marR="9525" marT="9525" marB="0"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4D7A86">
                        <a:alpha val="20000"/>
                      </a:srgbClr>
                    </a:solidFill>
                  </a:tcPr>
                </a:tc>
                <a:tc hMerge="1">
                  <a:txBody>
                    <a:bodyPr/>
                    <a:lstStyle/>
                    <a:p>
                      <a:pPr algn="ctr" fontAlgn="b"/>
                      <a:endParaRPr lang="ru-RU" sz="900" b="0" i="0" u="none" strike="noStrike" dirty="0">
                        <a:solidFill>
                          <a:srgbClr val="007F76"/>
                        </a:solidFill>
                        <a:effectLst/>
                        <a:latin typeface="Arial Narrow" panose="020B0606020202030204" pitchFamily="34" charset="0"/>
                      </a:endParaRPr>
                    </a:p>
                  </a:txBody>
                  <a:tcPr marL="9525" marR="9525" marT="9525" marB="0"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4D7A86">
                        <a:alpha val="20000"/>
                      </a:srgbClr>
                    </a:solidFill>
                  </a:tcPr>
                </a:tc>
                <a:tc rowSpan="2">
                  <a:txBody>
                    <a:bodyPr/>
                    <a:lstStyle/>
                    <a:p>
                      <a:pPr algn="ctr" fontAlgn="b"/>
                      <a:r>
                        <a:rPr lang="ru-RU" sz="1050" u="none" strike="noStrike" dirty="0">
                          <a:solidFill>
                            <a:srgbClr val="007F76"/>
                          </a:solidFill>
                          <a:effectLst/>
                          <a:latin typeface="Arial Narrow" panose="020B0606020202030204" pitchFamily="34" charset="0"/>
                        </a:rPr>
                        <a:t>ЖАЛПЫҒА </a:t>
                      </a:r>
                    </a:p>
                    <a:p>
                      <a:pPr algn="ctr" fontAlgn="b"/>
                      <a:r>
                        <a:rPr lang="ru-RU" sz="1050" u="none" strike="noStrike" dirty="0">
                          <a:solidFill>
                            <a:srgbClr val="007F76"/>
                          </a:solidFill>
                          <a:effectLst/>
                          <a:latin typeface="Arial Narrow" panose="020B0606020202030204" pitchFamily="34" charset="0"/>
                        </a:rPr>
                        <a:t>%-бен </a:t>
                      </a:r>
                      <a:endParaRPr lang="ru-RU" sz="1050" b="0" i="0" u="none" strike="noStrike" dirty="0">
                        <a:solidFill>
                          <a:srgbClr val="007F76"/>
                        </a:solidFill>
                        <a:effectLst/>
                        <a:latin typeface="Arial Narrow" panose="020B0606020202030204" pitchFamily="34" charset="0"/>
                      </a:endParaRPr>
                    </a:p>
                  </a:txBody>
                  <a:tcPr marL="9525" marR="9525" marT="0" marB="0"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821115214"/>
                  </a:ext>
                </a:extLst>
              </a:tr>
              <a:tr h="188570">
                <a:tc vMerge="1">
                  <a:txBody>
                    <a:bodyPr/>
                    <a:lstStyle/>
                    <a:p>
                      <a:pPr algn="ctr" rtl="0" fontAlgn="ctr"/>
                      <a:endParaRPr lang="ru-RU" sz="900" b="0" i="0" u="none" strike="noStrike" dirty="0">
                        <a:solidFill>
                          <a:srgbClr val="007F76"/>
                        </a:solidFill>
                        <a:effectLst/>
                        <a:latin typeface="Arial Narrow" panose="020B0606020202030204" pitchFamily="34" charset="0"/>
                      </a:endParaRPr>
                    </a:p>
                  </a:txBody>
                  <a:tcPr marL="6603" marR="6603" marT="10800" marB="10800"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4D7A86">
                        <a:alpha val="20000"/>
                      </a:srgbClr>
                    </a:solidFill>
                  </a:tcPr>
                </a:tc>
                <a:tc vMerge="1">
                  <a:txBody>
                    <a:bodyPr/>
                    <a:lstStyle/>
                    <a:p>
                      <a:pPr algn="ctr" rtl="0" fontAlgn="ctr"/>
                      <a:endParaRPr lang="ru-RU" sz="900" b="0" i="0" u="none" strike="noStrike" dirty="0">
                        <a:solidFill>
                          <a:srgbClr val="007F76"/>
                        </a:solidFill>
                        <a:effectLst/>
                        <a:latin typeface="Arial Narrow" panose="020B0606020202030204" pitchFamily="34" charset="0"/>
                      </a:endParaRPr>
                    </a:p>
                  </a:txBody>
                  <a:tcPr marL="6603" marR="6603" marT="10800" marB="10800"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4D7A86">
                        <a:alpha val="20000"/>
                      </a:srgbClr>
                    </a:solidFill>
                  </a:tcPr>
                </a:tc>
                <a:tc vMerge="1">
                  <a:txBody>
                    <a:bodyPr/>
                    <a:lstStyle/>
                    <a:p>
                      <a:pPr algn="ctr" rtl="0" fontAlgn="ctr"/>
                      <a:endParaRPr lang="ru-RU" sz="900" b="0" i="0" u="none" strike="noStrike" dirty="0">
                        <a:solidFill>
                          <a:srgbClr val="007F76"/>
                        </a:solidFill>
                        <a:effectLst/>
                        <a:latin typeface="Arial Narrow" panose="020B0606020202030204" pitchFamily="34" charset="0"/>
                      </a:endParaRPr>
                    </a:p>
                  </a:txBody>
                  <a:tcPr marL="6603" marR="6603" marT="10800" marB="10800"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4D7A86">
                        <a:alpha val="20000"/>
                      </a:srgbClr>
                    </a:solidFill>
                  </a:tcPr>
                </a:tc>
                <a:tc vMerge="1">
                  <a:txBody>
                    <a:bodyPr/>
                    <a:lstStyle/>
                    <a:p>
                      <a:endParaRPr lang="ru-KZ"/>
                    </a:p>
                  </a:txBody>
                  <a:tcPr/>
                </a:tc>
                <a:tc>
                  <a:txBody>
                    <a:bodyPr/>
                    <a:lstStyle/>
                    <a:p>
                      <a:pPr algn="ctr" fontAlgn="b"/>
                      <a:r>
                        <a:rPr lang="en-US" sz="1050" b="0" i="0" u="none" strike="noStrike" dirty="0">
                          <a:solidFill>
                            <a:schemeClr val="tx1"/>
                          </a:solidFill>
                          <a:effectLst/>
                          <a:latin typeface="Arial Narrow" panose="020B0606020202030204" pitchFamily="34" charset="0"/>
                        </a:rPr>
                        <a:t>I</a:t>
                      </a:r>
                      <a:endParaRPr lang="ru-RU" sz="1050" b="0" i="0" u="none" strike="noStrike" dirty="0">
                        <a:solidFill>
                          <a:schemeClr val="tx1"/>
                        </a:solidFill>
                        <a:effectLst/>
                        <a:latin typeface="Arial Narrow" panose="020B0606020202030204" pitchFamily="34" charset="0"/>
                      </a:endParaRPr>
                    </a:p>
                  </a:txBody>
                  <a:tcPr marL="9525" marR="9525" marT="0" marB="0" anchor="ctr">
                    <a:lnT w="635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ctr" fontAlgn="b"/>
                      <a:r>
                        <a:rPr lang="en-US" sz="1050" b="0" i="0" u="none" strike="noStrike" dirty="0">
                          <a:solidFill>
                            <a:schemeClr val="tx1"/>
                          </a:solidFill>
                          <a:effectLst/>
                          <a:latin typeface="Arial Narrow" panose="020B0606020202030204" pitchFamily="34" charset="0"/>
                        </a:rPr>
                        <a:t>II</a:t>
                      </a:r>
                      <a:endParaRPr lang="ru-RU" sz="1050" b="0" i="0" u="none" strike="noStrike" dirty="0">
                        <a:solidFill>
                          <a:schemeClr val="tx1"/>
                        </a:solidFill>
                        <a:effectLst/>
                        <a:latin typeface="Arial Narrow" panose="020B0606020202030204" pitchFamily="34" charset="0"/>
                      </a:endParaRPr>
                    </a:p>
                  </a:txBody>
                  <a:tcPr marL="9525" marR="9525" marT="0" marB="0" anchor="ctr">
                    <a:lnT w="635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ctr" fontAlgn="b"/>
                      <a:r>
                        <a:rPr lang="en-US" sz="1050" b="0" i="0" u="none" strike="noStrike" dirty="0">
                          <a:solidFill>
                            <a:schemeClr val="tx1"/>
                          </a:solidFill>
                          <a:effectLst/>
                          <a:latin typeface="Arial Narrow" panose="020B0606020202030204" pitchFamily="34" charset="0"/>
                        </a:rPr>
                        <a:t>III</a:t>
                      </a:r>
                      <a:endParaRPr lang="ru-RU" sz="1050" b="0" i="0" u="none" strike="noStrike" dirty="0">
                        <a:solidFill>
                          <a:schemeClr val="tx1"/>
                        </a:solidFill>
                        <a:effectLst/>
                        <a:latin typeface="Arial Narrow" panose="020B0606020202030204" pitchFamily="34" charset="0"/>
                      </a:endParaRPr>
                    </a:p>
                  </a:txBody>
                  <a:tcPr marL="9525" marR="9525" marT="0" marB="0" anchor="ctr">
                    <a:lnT w="635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ctr" fontAlgn="b"/>
                      <a:r>
                        <a:rPr lang="en-US" sz="1050" b="0" i="0" u="none" strike="noStrike" dirty="0">
                          <a:solidFill>
                            <a:schemeClr val="tx1"/>
                          </a:solidFill>
                          <a:effectLst/>
                          <a:latin typeface="Arial Narrow" panose="020B0606020202030204" pitchFamily="34" charset="0"/>
                        </a:rPr>
                        <a:t>IV</a:t>
                      </a:r>
                      <a:endParaRPr lang="ru-RU" sz="1050" b="0" i="0" u="none" strike="noStrike" dirty="0">
                        <a:solidFill>
                          <a:schemeClr val="tx1"/>
                        </a:solidFill>
                        <a:effectLst/>
                        <a:latin typeface="Arial Narrow" panose="020B0606020202030204" pitchFamily="34" charset="0"/>
                      </a:endParaRPr>
                    </a:p>
                  </a:txBody>
                  <a:tcPr marL="9525" marR="9525" marT="0" marB="0" anchor="ctr">
                    <a:lnR w="1270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vMerge="1">
                  <a:txBody>
                    <a:bodyPr/>
                    <a:lstStyle/>
                    <a:p>
                      <a:pPr algn="ctr" fontAlgn="b"/>
                      <a:endParaRPr lang="ru-RU" sz="1050" b="0" i="0" u="none" strike="noStrike" dirty="0">
                        <a:solidFill>
                          <a:srgbClr val="007F76"/>
                        </a:solidFill>
                        <a:effectLst/>
                        <a:latin typeface="Arial Narrow" panose="020B0606020202030204" pitchFamily="34" charset="0"/>
                      </a:endParaRPr>
                    </a:p>
                  </a:txBody>
                  <a:tcPr marL="9525" marR="9525" marT="9525" marB="0"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4D7A86">
                        <a:alpha val="20000"/>
                      </a:srgbClr>
                    </a:solidFill>
                  </a:tcPr>
                </a:tc>
                <a:tc>
                  <a:txBody>
                    <a:bodyPr/>
                    <a:lstStyle/>
                    <a:p>
                      <a:pPr algn="ctr" fontAlgn="b"/>
                      <a:r>
                        <a:rPr lang="en-US" sz="1050" b="0" i="0" u="none" strike="noStrike" dirty="0">
                          <a:solidFill>
                            <a:schemeClr val="tx1"/>
                          </a:solidFill>
                          <a:effectLst/>
                          <a:latin typeface="Arial Narrow" panose="020B0606020202030204" pitchFamily="34" charset="0"/>
                        </a:rPr>
                        <a:t>I </a:t>
                      </a:r>
                      <a:r>
                        <a:rPr lang="ru-RU" sz="1050" b="0" i="0" u="none" strike="noStrike" dirty="0">
                          <a:solidFill>
                            <a:schemeClr val="tx1"/>
                          </a:solidFill>
                          <a:effectLst/>
                          <a:latin typeface="Arial Narrow" panose="020B0606020202030204" pitchFamily="34" charset="0"/>
                        </a:rPr>
                        <a:t>(факт)</a:t>
                      </a:r>
                    </a:p>
                  </a:txBody>
                  <a:tcPr marL="9525" marR="9525" marT="0" marB="0" anchor="ctr">
                    <a:lnL>
                      <a:noFill/>
                    </a:lnL>
                    <a:lnR>
                      <a:noFill/>
                    </a:lnR>
                    <a:lnT w="635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50" b="0" i="0" u="none" strike="noStrike" dirty="0">
                          <a:solidFill>
                            <a:srgbClr val="007F76"/>
                          </a:solidFill>
                          <a:effectLst/>
                          <a:latin typeface="Arial Narrow" panose="020B0606020202030204" pitchFamily="34" charset="0"/>
                        </a:rPr>
                        <a:t>II</a:t>
                      </a:r>
                      <a:endParaRPr lang="ru-RU" sz="1050" b="0" i="0" u="none" strike="noStrike" dirty="0">
                        <a:solidFill>
                          <a:srgbClr val="007F76"/>
                        </a:solidFill>
                        <a:effectLst/>
                        <a:latin typeface="Arial Narrow" panose="020B0606020202030204" pitchFamily="34" charset="0"/>
                      </a:endParaRPr>
                    </a:p>
                  </a:txBody>
                  <a:tcPr marL="9525" marR="9525" marT="0" marB="0" anchor="ctr">
                    <a:lnL>
                      <a:noFill/>
                    </a:lnL>
                    <a:lnR>
                      <a:noFill/>
                    </a:lnR>
                    <a:lnT w="635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50" b="0" i="0" u="none" strike="noStrike" dirty="0">
                          <a:solidFill>
                            <a:srgbClr val="007F76"/>
                          </a:solidFill>
                          <a:effectLst/>
                          <a:latin typeface="Arial Narrow" panose="020B0606020202030204" pitchFamily="34" charset="0"/>
                        </a:rPr>
                        <a:t>III</a:t>
                      </a:r>
                      <a:endParaRPr lang="ru-RU" sz="1050" b="0" i="0" u="none" strike="noStrike" dirty="0">
                        <a:solidFill>
                          <a:srgbClr val="007F76"/>
                        </a:solidFill>
                        <a:effectLst/>
                        <a:latin typeface="Arial Narrow" panose="020B0606020202030204" pitchFamily="34" charset="0"/>
                      </a:endParaRPr>
                    </a:p>
                  </a:txBody>
                  <a:tcPr marL="9525" marR="9525" marT="0" marB="0" anchor="ctr">
                    <a:lnL>
                      <a:noFill/>
                    </a:lnL>
                    <a:lnR>
                      <a:noFill/>
                    </a:lnR>
                    <a:lnT w="635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50" b="0" i="0" u="none" strike="noStrike" dirty="0">
                          <a:solidFill>
                            <a:srgbClr val="007F76"/>
                          </a:solidFill>
                          <a:effectLst/>
                          <a:latin typeface="Arial Narrow" panose="020B0606020202030204" pitchFamily="34" charset="0"/>
                        </a:rPr>
                        <a:t>IV</a:t>
                      </a:r>
                      <a:endParaRPr lang="ru-RU" sz="1050" b="0" i="0" u="none" strike="noStrike" dirty="0">
                        <a:solidFill>
                          <a:srgbClr val="007F76"/>
                        </a:solidFill>
                        <a:effectLst/>
                        <a:latin typeface="Arial Narrow" panose="020B0606020202030204" pitchFamily="34" charset="0"/>
                      </a:endParaRPr>
                    </a:p>
                  </a:txBody>
                  <a:tcPr marL="9525" marR="9525" marT="0" marB="0" anchor="ctr">
                    <a:lnL>
                      <a:noFill/>
                    </a:lnL>
                    <a:lnR>
                      <a:noFill/>
                    </a:lnR>
                    <a:lnT w="635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vMerge="1">
                  <a:txBody>
                    <a:bodyPr/>
                    <a:lstStyle/>
                    <a:p>
                      <a:pPr algn="ctr" fontAlgn="b"/>
                      <a:endParaRPr lang="ru-RU" sz="900" b="0" i="0" u="none" strike="noStrike" dirty="0">
                        <a:solidFill>
                          <a:srgbClr val="007F76"/>
                        </a:solidFill>
                        <a:effectLst/>
                        <a:latin typeface="Arial Narrow" panose="020B0606020202030204" pitchFamily="34" charset="0"/>
                      </a:endParaRPr>
                    </a:p>
                  </a:txBody>
                  <a:tcPr marL="9525" marR="9525" marT="9525" marB="0"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4D7A86">
                        <a:alpha val="20000"/>
                      </a:srgbClr>
                    </a:solidFill>
                  </a:tcPr>
                </a:tc>
                <a:extLst>
                  <a:ext uri="{0D108BD9-81ED-4DB2-BD59-A6C34878D82A}">
                    <a16:rowId xmlns:a16="http://schemas.microsoft.com/office/drawing/2014/main" val="3582961751"/>
                  </a:ext>
                </a:extLst>
              </a:tr>
              <a:tr h="152142">
                <a:tc gridSpan="14">
                  <a:txBody>
                    <a:bodyPr/>
                    <a:lstStyle/>
                    <a:p>
                      <a:pPr algn="ctr" rtl="0" fontAlgn="ctr"/>
                      <a:r>
                        <a:rPr lang="ru-RU" sz="900" b="1" u="none" strike="noStrike" dirty="0">
                          <a:solidFill>
                            <a:srgbClr val="007F76"/>
                          </a:solidFill>
                          <a:effectLst/>
                          <a:latin typeface="Arial Narrow" panose="020B0606020202030204" pitchFamily="34" charset="0"/>
                        </a:rPr>
                        <a:t>БАЗАЛЫҚ СЦЕНАРИЙ</a:t>
                      </a:r>
                    </a:p>
                  </a:txBody>
                  <a:tcPr marL="9525" marR="9525" marT="0" marB="0"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007F76">
                        <a:alpha val="40000"/>
                      </a:srgbClr>
                    </a:solidFill>
                  </a:tcPr>
                </a:tc>
                <a:tc hMerge="1">
                  <a:txBody>
                    <a:bodyPr/>
                    <a:lstStyle/>
                    <a:p>
                      <a:endParaRPr lang="ru-RU"/>
                    </a:p>
                  </a:txBody>
                  <a:tcPr/>
                </a:tc>
                <a:tc hMerge="1">
                  <a:txBody>
                    <a:bodyPr/>
                    <a:lstStyle/>
                    <a:p>
                      <a:endParaRPr lang="ru-RU"/>
                    </a:p>
                  </a:txBody>
                  <a:tcPr>
                    <a:lnL w="12700" cap="flat" cmpd="sng" algn="ctr">
                      <a:solidFill>
                        <a:schemeClr val="tx1"/>
                      </a:solidFill>
                      <a:prstDash val="solid"/>
                      <a:round/>
                      <a:headEnd type="none" w="med" len="med"/>
                      <a:tailEnd type="none" w="med" len="med"/>
                    </a:lnL>
                    <a:lnT w="12700" cap="flat" cmpd="sng" algn="ctr">
                      <a:solidFill>
                        <a:schemeClr val="tx1"/>
                      </a:solidFill>
                      <a:prstDash val="solid"/>
                      <a:round/>
                      <a:headEnd type="none" w="med" len="med"/>
                      <a:tailEnd type="none" w="med" len="med"/>
                    </a:lnT>
                  </a:tcPr>
                </a:tc>
                <a:tc hMerge="1">
                  <a:txBody>
                    <a:bodyPr/>
                    <a:lstStyle/>
                    <a:p>
                      <a:pPr algn="ctr" fontAlgn="b"/>
                      <a:r>
                        <a:rPr lang="ru-RU" sz="900" b="1" i="0" u="none" strike="noStrike" cap="none" dirty="0">
                          <a:solidFill>
                            <a:schemeClr val="tx1"/>
                          </a:solidFill>
                          <a:effectLst/>
                          <a:latin typeface="Arial Narrow" panose="020B0606020202030204" pitchFamily="34" charset="0"/>
                          <a:ea typeface="+mn-ea"/>
                          <a:cs typeface="+mn-cs"/>
                          <a:sym typeface="Arial"/>
                        </a:rPr>
                        <a:t>1 074 391</a:t>
                      </a:r>
                      <a:endParaRPr lang="ru-KZ" sz="900" b="1" i="0" u="none" strike="noStrike" cap="none" dirty="0">
                        <a:solidFill>
                          <a:schemeClr val="tx1"/>
                        </a:solidFill>
                        <a:effectLst/>
                        <a:latin typeface="Arial Narrow" panose="020B0606020202030204" pitchFamily="34" charset="0"/>
                        <a:ea typeface="+mn-ea"/>
                        <a:cs typeface="+mn-cs"/>
                        <a:sym typeface="Arial"/>
                      </a:endParaRPr>
                    </a:p>
                  </a:txBody>
                  <a:tcPr marL="9525" marR="9525" marT="0" marB="0" anchor="ctr">
                    <a:lnL w="12700" cap="flat" cmpd="sng" algn="ctr">
                      <a:solidFill>
                        <a:schemeClr val="tx1"/>
                      </a:solidFill>
                      <a:prstDash val="solid"/>
                      <a:round/>
                      <a:headEnd type="none" w="med" len="med"/>
                      <a:tailEnd type="none" w="med" len="med"/>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65000"/>
                        <a:alpha val="20000"/>
                      </a:schemeClr>
                    </a:solidFill>
                  </a:tcPr>
                </a:tc>
                <a:tc hMerge="1">
                  <a:txBody>
                    <a:bodyPr/>
                    <a:lstStyle/>
                    <a:p>
                      <a:pPr algn="ctr" fontAlgn="b"/>
                      <a:r>
                        <a:rPr lang="ru-KZ" sz="900" b="1" i="0" u="none" strike="noStrike" cap="none" dirty="0">
                          <a:solidFill>
                            <a:schemeClr val="tx1"/>
                          </a:solidFill>
                          <a:effectLst/>
                          <a:latin typeface="Arial Narrow" panose="020B0606020202030204" pitchFamily="34" charset="0"/>
                          <a:ea typeface="+mn-ea"/>
                          <a:cs typeface="+mn-cs"/>
                          <a:sym typeface="Arial"/>
                        </a:rPr>
                        <a:t>211</a:t>
                      </a:r>
                      <a:r>
                        <a:rPr lang="ru-RU" sz="900" b="1" i="0" u="none" strike="noStrike" cap="none" dirty="0">
                          <a:solidFill>
                            <a:schemeClr val="tx1"/>
                          </a:solidFill>
                          <a:effectLst/>
                          <a:latin typeface="Arial Narrow" panose="020B0606020202030204" pitchFamily="34" charset="0"/>
                          <a:ea typeface="+mn-ea"/>
                          <a:cs typeface="+mn-cs"/>
                          <a:sym typeface="Arial"/>
                        </a:rPr>
                        <a:t> </a:t>
                      </a:r>
                      <a:r>
                        <a:rPr lang="ru-KZ" sz="900" b="1" i="0" u="none" strike="noStrike" cap="none" dirty="0">
                          <a:solidFill>
                            <a:schemeClr val="tx1"/>
                          </a:solidFill>
                          <a:effectLst/>
                          <a:latin typeface="Arial Narrow" panose="020B0606020202030204" pitchFamily="34" charset="0"/>
                          <a:ea typeface="+mn-ea"/>
                          <a:cs typeface="+mn-cs"/>
                          <a:sym typeface="Arial"/>
                        </a:rPr>
                        <a:t>344</a:t>
                      </a:r>
                    </a:p>
                  </a:txBody>
                  <a:tcPr marL="9525" marR="9525" marT="0" marB="0"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65000"/>
                        <a:alpha val="20000"/>
                      </a:schemeClr>
                    </a:solidFill>
                  </a:tcPr>
                </a:tc>
                <a:tc hMerge="1">
                  <a:txBody>
                    <a:bodyPr/>
                    <a:lstStyle/>
                    <a:p>
                      <a:pPr algn="ctr" fontAlgn="b"/>
                      <a:r>
                        <a:rPr lang="ru-KZ" sz="900" b="1" i="0" u="none" strike="noStrike" cap="none" dirty="0">
                          <a:solidFill>
                            <a:schemeClr val="tx1"/>
                          </a:solidFill>
                          <a:effectLst/>
                          <a:latin typeface="Arial Narrow" panose="020B0606020202030204" pitchFamily="34" charset="0"/>
                          <a:ea typeface="+mn-ea"/>
                          <a:cs typeface="+mn-cs"/>
                          <a:sym typeface="Arial"/>
                        </a:rPr>
                        <a:t>272</a:t>
                      </a:r>
                      <a:r>
                        <a:rPr lang="ru-RU" sz="900" b="1" i="0" u="none" strike="noStrike" cap="none" dirty="0">
                          <a:solidFill>
                            <a:schemeClr val="tx1"/>
                          </a:solidFill>
                          <a:effectLst/>
                          <a:latin typeface="Arial Narrow" panose="020B0606020202030204" pitchFamily="34" charset="0"/>
                          <a:ea typeface="+mn-ea"/>
                          <a:cs typeface="+mn-cs"/>
                          <a:sym typeface="Arial"/>
                        </a:rPr>
                        <a:t> </a:t>
                      </a:r>
                      <a:r>
                        <a:rPr lang="ru-KZ" sz="900" b="1" i="0" u="none" strike="noStrike" cap="none" dirty="0">
                          <a:solidFill>
                            <a:schemeClr val="tx1"/>
                          </a:solidFill>
                          <a:effectLst/>
                          <a:latin typeface="Arial Narrow" panose="020B0606020202030204" pitchFamily="34" charset="0"/>
                          <a:ea typeface="+mn-ea"/>
                          <a:cs typeface="+mn-cs"/>
                          <a:sym typeface="Arial"/>
                        </a:rPr>
                        <a:t>354</a:t>
                      </a:r>
                    </a:p>
                  </a:txBody>
                  <a:tcPr marL="9525" marR="9525" marT="0" marB="0"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65000"/>
                        <a:alpha val="20000"/>
                      </a:schemeClr>
                    </a:solidFill>
                  </a:tcPr>
                </a:tc>
                <a:tc hMerge="1">
                  <a:txBody>
                    <a:bodyPr/>
                    <a:lstStyle/>
                    <a:p>
                      <a:pPr algn="ctr" fontAlgn="b"/>
                      <a:r>
                        <a:rPr lang="ru-KZ" sz="900" b="1" i="0" u="none" strike="noStrike" cap="none" dirty="0">
                          <a:solidFill>
                            <a:schemeClr val="tx1"/>
                          </a:solidFill>
                          <a:effectLst/>
                          <a:latin typeface="Arial Narrow" panose="020B0606020202030204" pitchFamily="34" charset="0"/>
                          <a:ea typeface="+mn-ea"/>
                          <a:cs typeface="+mn-cs"/>
                          <a:sym typeface="Arial"/>
                        </a:rPr>
                        <a:t>299</a:t>
                      </a:r>
                      <a:r>
                        <a:rPr lang="ru-RU" sz="900" b="1" i="0" u="none" strike="noStrike" cap="none" dirty="0">
                          <a:solidFill>
                            <a:schemeClr val="tx1"/>
                          </a:solidFill>
                          <a:effectLst/>
                          <a:latin typeface="Arial Narrow" panose="020B0606020202030204" pitchFamily="34" charset="0"/>
                          <a:ea typeface="+mn-ea"/>
                          <a:cs typeface="+mn-cs"/>
                          <a:sym typeface="Arial"/>
                        </a:rPr>
                        <a:t> </a:t>
                      </a:r>
                      <a:r>
                        <a:rPr lang="ru-KZ" sz="900" b="1" i="0" u="none" strike="noStrike" cap="none" dirty="0">
                          <a:solidFill>
                            <a:schemeClr val="tx1"/>
                          </a:solidFill>
                          <a:effectLst/>
                          <a:latin typeface="Arial Narrow" panose="020B0606020202030204" pitchFamily="34" charset="0"/>
                          <a:ea typeface="+mn-ea"/>
                          <a:cs typeface="+mn-cs"/>
                          <a:sym typeface="Arial"/>
                        </a:rPr>
                        <a:t>136</a:t>
                      </a:r>
                    </a:p>
                  </a:txBody>
                  <a:tcPr marL="9525" marR="9525" marT="0" marB="0"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65000"/>
                        <a:alpha val="20000"/>
                      </a:schemeClr>
                    </a:solidFill>
                  </a:tcPr>
                </a:tc>
                <a:tc hMerge="1">
                  <a:txBody>
                    <a:bodyPr/>
                    <a:lstStyle/>
                    <a:p>
                      <a:pPr algn="ctr" fontAlgn="b"/>
                      <a:r>
                        <a:rPr lang="ru-KZ" sz="900" b="1" i="0" u="none" strike="noStrike" cap="none" dirty="0">
                          <a:solidFill>
                            <a:schemeClr val="tx1"/>
                          </a:solidFill>
                          <a:effectLst/>
                          <a:latin typeface="Arial Narrow" panose="020B0606020202030204" pitchFamily="34" charset="0"/>
                          <a:ea typeface="+mn-ea"/>
                          <a:cs typeface="+mn-cs"/>
                          <a:sym typeface="Arial"/>
                        </a:rPr>
                        <a:t>291</a:t>
                      </a:r>
                      <a:r>
                        <a:rPr lang="ru-RU" sz="900" b="1" i="0" u="none" strike="noStrike" cap="none" dirty="0">
                          <a:solidFill>
                            <a:schemeClr val="tx1"/>
                          </a:solidFill>
                          <a:effectLst/>
                          <a:latin typeface="Arial Narrow" panose="020B0606020202030204" pitchFamily="34" charset="0"/>
                          <a:ea typeface="+mn-ea"/>
                          <a:cs typeface="+mn-cs"/>
                          <a:sym typeface="Arial"/>
                        </a:rPr>
                        <a:t> </a:t>
                      </a:r>
                      <a:r>
                        <a:rPr lang="ru-KZ" sz="900" b="1" i="0" u="none" strike="noStrike" cap="none" dirty="0">
                          <a:solidFill>
                            <a:schemeClr val="tx1"/>
                          </a:solidFill>
                          <a:effectLst/>
                          <a:latin typeface="Arial Narrow" panose="020B0606020202030204" pitchFamily="34" charset="0"/>
                          <a:ea typeface="+mn-ea"/>
                          <a:cs typeface="+mn-cs"/>
                          <a:sym typeface="Arial"/>
                        </a:rPr>
                        <a:t>557</a:t>
                      </a:r>
                    </a:p>
                  </a:txBody>
                  <a:tcPr marL="9525" marR="9525" marT="0" marB="0" anchor="ctr">
                    <a:lnL>
                      <a:noFill/>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65000"/>
                        <a:alpha val="20000"/>
                      </a:schemeClr>
                    </a:solidFill>
                  </a:tcPr>
                </a:tc>
                <a:tc hMerge="1">
                  <a:txBody>
                    <a:bodyPr/>
                    <a:lstStyle/>
                    <a:p>
                      <a:pPr marL="0" marR="0" lvl="0" indent="0" algn="ctr" defTabSz="914400" rtl="0" eaLnBrk="1" fontAlgn="ctr" latinLnBrk="0" hangingPunct="1">
                        <a:lnSpc>
                          <a:spcPct val="100000"/>
                        </a:lnSpc>
                        <a:spcBef>
                          <a:spcPts val="0"/>
                        </a:spcBef>
                        <a:spcAft>
                          <a:spcPts val="0"/>
                        </a:spcAft>
                        <a:buClrTx/>
                        <a:buSzTx/>
                        <a:buFontTx/>
                        <a:buNone/>
                        <a:tabLst/>
                        <a:defRPr/>
                      </a:pPr>
                      <a:r>
                        <a:rPr lang="ru-KZ" sz="900" b="1" i="0" u="none" strike="noStrike" cap="none" dirty="0">
                          <a:solidFill>
                            <a:srgbClr val="007F76"/>
                          </a:solidFill>
                          <a:effectLst/>
                          <a:latin typeface="Arial Narrow" panose="020B0606020202030204" pitchFamily="34" charset="0"/>
                          <a:ea typeface="+mn-ea"/>
                          <a:cs typeface="+mn-cs"/>
                          <a:sym typeface="Arial"/>
                        </a:rPr>
                        <a:t>1 103 799</a:t>
                      </a:r>
                    </a:p>
                  </a:txBody>
                  <a:tcPr marL="9525" marR="9525" marT="0" marB="0" anchor="ctr">
                    <a:lnL w="12700" cap="flat" cmpd="sng" algn="ctr">
                      <a:solidFill>
                        <a:schemeClr val="tx1"/>
                      </a:solidFill>
                      <a:prstDash val="solid"/>
                      <a:round/>
                      <a:headEnd type="none" w="med" len="med"/>
                      <a:tailEnd type="none" w="med" len="med"/>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007F76">
                        <a:alpha val="20000"/>
                      </a:srgbClr>
                    </a:solidFill>
                  </a:tcPr>
                </a:tc>
                <a:tc hMerge="1">
                  <a:txBody>
                    <a:bodyPr/>
                    <a:lstStyle/>
                    <a:p>
                      <a:pPr algn="ctr" rtl="0" fontAlgn="ctr"/>
                      <a:r>
                        <a:rPr lang="ru-KZ" sz="900" b="1" i="0" u="none" strike="noStrike" cap="none" dirty="0">
                          <a:solidFill>
                            <a:schemeClr val="tx1"/>
                          </a:solidFill>
                          <a:effectLst/>
                          <a:latin typeface="Arial Narrow" panose="020B0606020202030204" pitchFamily="34" charset="0"/>
                          <a:ea typeface="+mn-ea"/>
                          <a:cs typeface="+mn-cs"/>
                          <a:sym typeface="Arial"/>
                        </a:rPr>
                        <a:t>220 533</a:t>
                      </a:r>
                    </a:p>
                  </a:txBody>
                  <a:tcPr marL="9525" marR="9525" marT="0" marB="0"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50000"/>
                        <a:alpha val="20000"/>
                      </a:schemeClr>
                    </a:solidFill>
                  </a:tcPr>
                </a:tc>
                <a:tc hMerge="1">
                  <a:txBody>
                    <a:bodyPr/>
                    <a:lstStyle/>
                    <a:p>
                      <a:pPr algn="ctr" rtl="0" fontAlgn="ctr"/>
                      <a:r>
                        <a:rPr lang="ru-KZ" sz="900" b="1" i="0" u="none" strike="noStrike" cap="none" dirty="0">
                          <a:solidFill>
                            <a:srgbClr val="007F76"/>
                          </a:solidFill>
                          <a:effectLst/>
                          <a:latin typeface="Arial Narrow" panose="020B0606020202030204" pitchFamily="34" charset="0"/>
                          <a:ea typeface="+mn-ea"/>
                          <a:cs typeface="+mn-cs"/>
                          <a:sym typeface="Arial"/>
                        </a:rPr>
                        <a:t>240 505</a:t>
                      </a:r>
                    </a:p>
                  </a:txBody>
                  <a:tcPr marL="9525" marR="9525" marT="0" marB="0"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007F76">
                        <a:alpha val="20000"/>
                      </a:srgbClr>
                    </a:solidFill>
                  </a:tcPr>
                </a:tc>
                <a:tc hMerge="1">
                  <a:txBody>
                    <a:bodyPr/>
                    <a:lstStyle/>
                    <a:p>
                      <a:pPr algn="ctr" rtl="0" fontAlgn="ctr"/>
                      <a:r>
                        <a:rPr lang="ru-KZ" sz="900" b="1" i="0" u="none" strike="noStrike" cap="none" dirty="0">
                          <a:solidFill>
                            <a:srgbClr val="007F76"/>
                          </a:solidFill>
                          <a:effectLst/>
                          <a:latin typeface="Arial Narrow" panose="020B0606020202030204" pitchFamily="34" charset="0"/>
                          <a:ea typeface="+mn-ea"/>
                          <a:cs typeface="+mn-cs"/>
                          <a:sym typeface="Arial"/>
                        </a:rPr>
                        <a:t>300 190</a:t>
                      </a:r>
                    </a:p>
                  </a:txBody>
                  <a:tcPr marL="9525" marR="9525" marT="0" marB="0"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007F76">
                        <a:alpha val="20000"/>
                      </a:srgbClr>
                    </a:solidFill>
                  </a:tcPr>
                </a:tc>
                <a:tc hMerge="1">
                  <a:txBody>
                    <a:bodyPr/>
                    <a:lstStyle/>
                    <a:p>
                      <a:pPr algn="ctr" rtl="0" fontAlgn="ctr"/>
                      <a:r>
                        <a:rPr lang="ru-KZ" sz="900" b="1" i="0" u="none" strike="noStrike" cap="none" dirty="0">
                          <a:solidFill>
                            <a:srgbClr val="007F76"/>
                          </a:solidFill>
                          <a:effectLst/>
                          <a:latin typeface="Arial Narrow" panose="020B0606020202030204" pitchFamily="34" charset="0"/>
                          <a:ea typeface="+mn-ea"/>
                          <a:cs typeface="+mn-cs"/>
                          <a:sym typeface="Arial"/>
                        </a:rPr>
                        <a:t>342 571</a:t>
                      </a:r>
                    </a:p>
                  </a:txBody>
                  <a:tcPr marL="9525" marR="9525" marT="0" marB="0"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007F76">
                        <a:alpha val="20000"/>
                      </a:srgbClr>
                    </a:solidFill>
                  </a:tcPr>
                </a:tc>
                <a:tc hMerge="1">
                  <a:txBody>
                    <a:bodyPr/>
                    <a:lstStyle/>
                    <a:p>
                      <a:pPr algn="ctr" rtl="0" fontAlgn="b"/>
                      <a:r>
                        <a:rPr lang="en-US" sz="900" b="1" i="0" u="none" strike="noStrike" dirty="0">
                          <a:solidFill>
                            <a:srgbClr val="007F76"/>
                          </a:solidFill>
                          <a:effectLst/>
                          <a:latin typeface="Arial Narrow" panose="020B0606020202030204" pitchFamily="34" charset="0"/>
                        </a:rPr>
                        <a:t>100%</a:t>
                      </a:r>
                    </a:p>
                  </a:txBody>
                  <a:tcPr marL="9525" marR="9525" marT="0" marB="0"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007F76">
                        <a:alpha val="20000"/>
                      </a:srgbClr>
                    </a:solidFill>
                  </a:tcPr>
                </a:tc>
                <a:extLst>
                  <a:ext uri="{0D108BD9-81ED-4DB2-BD59-A6C34878D82A}">
                    <a16:rowId xmlns:a16="http://schemas.microsoft.com/office/drawing/2014/main" val="2126759895"/>
                  </a:ext>
                </a:extLst>
              </a:tr>
              <a:tr h="144837">
                <a:tc>
                  <a:txBody>
                    <a:bodyPr/>
                    <a:lstStyle/>
                    <a:p>
                      <a:pPr algn="ctr" fontAlgn="b"/>
                      <a:r>
                        <a:rPr lang="ru-RU" sz="800" u="none" strike="noStrike" dirty="0">
                          <a:solidFill>
                            <a:srgbClr val="007F76"/>
                          </a:solidFill>
                          <a:effectLst/>
                          <a:latin typeface="Arial Narrow" panose="020B0606020202030204" pitchFamily="34" charset="0"/>
                        </a:rPr>
                        <a:t>1</a:t>
                      </a:r>
                      <a:endParaRPr lang="en-US" sz="800" b="0" i="0" u="none" strike="noStrike" dirty="0">
                        <a:solidFill>
                          <a:srgbClr val="007F76"/>
                        </a:solidFill>
                        <a:effectLst/>
                        <a:latin typeface="Arial Narrow" panose="020B0606020202030204" pitchFamily="34" charset="0"/>
                      </a:endParaRPr>
                    </a:p>
                  </a:txBody>
                  <a:tcPr marL="9525" marR="9525" marT="0" marB="0" anchor="ctr">
                    <a:lnT w="12700" cap="flat" cmpd="sng" algn="ctr">
                      <a:solidFill>
                        <a:schemeClr val="tx1"/>
                      </a:solidFill>
                      <a:prstDash val="solid"/>
                      <a:round/>
                      <a:headEnd type="none" w="med" len="med"/>
                      <a:tailEnd type="none" w="med" len="med"/>
                    </a:lnT>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9629-7</a:t>
                      </a:r>
                    </a:p>
                  </a:txBody>
                  <a:tcPr marL="9525" marR="9525" marT="9525" marB="0" anchor="ctr">
                    <a:lnT w="12700" cap="flat" cmpd="sng" algn="ctr">
                      <a:solidFill>
                        <a:schemeClr val="tx1"/>
                      </a:solidFill>
                      <a:prstDash val="solid"/>
                      <a:round/>
                      <a:headEnd type="none" w="med" len="med"/>
                      <a:tailEnd type="none" w="med" len="med"/>
                    </a:lnT>
                    <a:solidFill>
                      <a:schemeClr val="accent6">
                        <a:lumMod val="50000"/>
                        <a:alpha val="1000"/>
                      </a:schemeClr>
                    </a:solidFill>
                  </a:tcPr>
                </a:tc>
                <a:tc>
                  <a:txBody>
                    <a:bodyPr/>
                    <a:lstStyle/>
                    <a:p>
                      <a:pPr marL="72000" algn="l" fontAlgn="ctr"/>
                      <a:r>
                        <a:rPr lang="ru-RU" sz="800" b="0" i="0" u="none" strike="noStrike" dirty="0" err="1">
                          <a:solidFill>
                            <a:srgbClr val="000000"/>
                          </a:solidFill>
                          <a:effectLst/>
                          <a:latin typeface="Arial Narrow" panose="020B0606020202030204" pitchFamily="34" charset="0"/>
                        </a:rPr>
                        <a:t>Әртүрлі</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жұмысты</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атқарушылар</a:t>
                      </a:r>
                      <a:endParaRPr lang="ru-RU" sz="800" b="0" i="0" u="none" strike="noStrike" dirty="0">
                        <a:solidFill>
                          <a:srgbClr val="000000"/>
                        </a:solidFill>
                        <a:effectLst/>
                        <a:latin typeface="Arial Narrow" panose="020B0606020202030204" pitchFamily="34" charset="0"/>
                      </a:endParaRPr>
                    </a:p>
                  </a:txBody>
                  <a:tcPr marL="9525" marR="9525" marT="9525" marB="0" anchor="ctr">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3 709</a:t>
                      </a:r>
                    </a:p>
                  </a:txBody>
                  <a:tcPr marL="9525" marR="9525" marT="9525" marB="0" anchor="ctr">
                    <a:lnL w="12700" cap="flat" cmpd="sng" algn="ctr">
                      <a:solidFill>
                        <a:schemeClr val="tx1"/>
                      </a:solidFill>
                      <a:prstDash val="solid"/>
                      <a:round/>
                      <a:headEnd type="none" w="med" len="med"/>
                      <a:tailEnd type="none" w="med" len="med"/>
                    </a:lnL>
                    <a:lnT w="12700" cap="flat" cmpd="sng" algn="ctr">
                      <a:solidFill>
                        <a:schemeClr val="tx1"/>
                      </a:solidFill>
                      <a:prstDash val="solid"/>
                      <a:round/>
                      <a:headEnd type="none" w="med" len="med"/>
                      <a:tailEnd type="none" w="med" len="med"/>
                    </a:lnT>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138</a:t>
                      </a:r>
                    </a:p>
                  </a:txBody>
                  <a:tcPr marL="9525" marR="9525" marT="9525" marB="0" anchor="ctr">
                    <a:lnT w="12700" cap="flat" cmpd="sng" algn="ctr">
                      <a:solidFill>
                        <a:schemeClr val="tx1"/>
                      </a:solidFill>
                      <a:prstDash val="solid"/>
                      <a:round/>
                      <a:headEnd type="none" w="med" len="med"/>
                      <a:tailEnd type="none" w="med" len="med"/>
                    </a:lnT>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1 171</a:t>
                      </a:r>
                    </a:p>
                  </a:txBody>
                  <a:tcPr marL="9525" marR="9525" marT="9525" marB="0" anchor="ctr">
                    <a:lnT w="12700" cap="flat" cmpd="sng" algn="ctr">
                      <a:solidFill>
                        <a:schemeClr val="tx1"/>
                      </a:solidFill>
                      <a:prstDash val="solid"/>
                      <a:round/>
                      <a:headEnd type="none" w="med" len="med"/>
                      <a:tailEnd type="none" w="med" len="med"/>
                    </a:lnT>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845</a:t>
                      </a:r>
                    </a:p>
                  </a:txBody>
                  <a:tcPr marL="9525" marR="9525" marT="9525" marB="0" anchor="ctr">
                    <a:lnT w="12700" cap="flat" cmpd="sng" algn="ctr">
                      <a:solidFill>
                        <a:schemeClr val="tx1"/>
                      </a:solidFill>
                      <a:prstDash val="solid"/>
                      <a:round/>
                      <a:headEnd type="none" w="med" len="med"/>
                      <a:tailEnd type="none" w="med" len="med"/>
                    </a:lnT>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1 555</a:t>
                      </a:r>
                    </a:p>
                  </a:txBody>
                  <a:tcPr marL="9525" marR="9525" marT="9525" marB="0" anchor="ctr">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4 549</a:t>
                      </a:r>
                    </a:p>
                  </a:txBody>
                  <a:tcPr marL="9525" marR="9525" marT="9525" marB="0" anchor="ctr">
                    <a:lnL w="12700" cap="flat" cmpd="sng" algn="ctr">
                      <a:solidFill>
                        <a:schemeClr val="tx1"/>
                      </a:solidFill>
                      <a:prstDash val="solid"/>
                      <a:round/>
                      <a:headEnd type="none" w="med" len="med"/>
                      <a:tailEnd type="none" w="med" len="med"/>
                    </a:lnL>
                    <a:lnT w="12700" cap="flat" cmpd="sng" algn="ctr">
                      <a:solidFill>
                        <a:schemeClr val="tx1"/>
                      </a:solidFill>
                      <a:prstDash val="solid"/>
                      <a:round/>
                      <a:headEnd type="none" w="med" len="med"/>
                      <a:tailEnd type="none" w="med" len="med"/>
                    </a:lnT>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1 024</a:t>
                      </a:r>
                    </a:p>
                  </a:txBody>
                  <a:tcPr marL="9525" marR="9525" marT="9525" marB="0" anchor="ctr">
                    <a:lnT w="12700" cap="flat" cmpd="sng" algn="ctr">
                      <a:solidFill>
                        <a:schemeClr val="tx1"/>
                      </a:solidFill>
                      <a:prstDash val="solid"/>
                      <a:round/>
                      <a:headEnd type="none" w="med" len="med"/>
                      <a:tailEnd type="none" w="med" len="med"/>
                    </a:lnT>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720</a:t>
                      </a:r>
                    </a:p>
                  </a:txBody>
                  <a:tcPr marL="9525" marR="9525" marT="9525" marB="0" anchor="ctr">
                    <a:lnT w="12700" cap="flat" cmpd="sng" algn="ctr">
                      <a:solidFill>
                        <a:schemeClr val="tx1"/>
                      </a:solidFill>
                      <a:prstDash val="solid"/>
                      <a:round/>
                      <a:headEnd type="none" w="med" len="med"/>
                      <a:tailEnd type="none" w="med" len="med"/>
                    </a:lnT>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1 220</a:t>
                      </a:r>
                    </a:p>
                  </a:txBody>
                  <a:tcPr marL="9525" marR="9525" marT="9525" marB="0" anchor="ctr">
                    <a:lnT w="12700" cap="flat" cmpd="sng" algn="ctr">
                      <a:solidFill>
                        <a:schemeClr val="tx1"/>
                      </a:solidFill>
                      <a:prstDash val="solid"/>
                      <a:round/>
                      <a:headEnd type="none" w="med" len="med"/>
                      <a:tailEnd type="none" w="med" len="med"/>
                    </a:lnT>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1 585</a:t>
                      </a:r>
                    </a:p>
                  </a:txBody>
                  <a:tcPr marL="9525" marR="9525" marT="9525" marB="0" anchor="ctr">
                    <a:lnT w="12700" cap="flat" cmpd="sng" algn="ctr">
                      <a:solidFill>
                        <a:schemeClr val="tx1"/>
                      </a:solidFill>
                      <a:prstDash val="solid"/>
                      <a:round/>
                      <a:headEnd type="none" w="med" len="med"/>
                      <a:tailEnd type="none" w="med" len="med"/>
                    </a:lnT>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13,8%</a:t>
                      </a:r>
                    </a:p>
                  </a:txBody>
                  <a:tcPr marL="9525" marR="9525" marT="9525" marB="0" anchor="ctr">
                    <a:lnT w="12700" cap="flat" cmpd="sng" algn="ctr">
                      <a:solidFill>
                        <a:schemeClr val="tx1"/>
                      </a:solidFill>
                      <a:prstDash val="solid"/>
                      <a:round/>
                      <a:headEnd type="none" w="med" len="med"/>
                      <a:tailEnd type="none" w="med" len="med"/>
                    </a:lnT>
                    <a:solidFill>
                      <a:schemeClr val="accent6">
                        <a:lumMod val="50000"/>
                        <a:alpha val="1000"/>
                      </a:schemeClr>
                    </a:solidFill>
                  </a:tcPr>
                </a:tc>
                <a:extLst>
                  <a:ext uri="{0D108BD9-81ED-4DB2-BD59-A6C34878D82A}">
                    <a16:rowId xmlns:a16="http://schemas.microsoft.com/office/drawing/2014/main" val="4220248122"/>
                  </a:ext>
                </a:extLst>
              </a:tr>
              <a:tr h="144837">
                <a:tc>
                  <a:txBody>
                    <a:bodyPr/>
                    <a:lstStyle/>
                    <a:p>
                      <a:pPr algn="ctr" fontAlgn="b"/>
                      <a:r>
                        <a:rPr lang="ru-RU" sz="800" u="none" strike="noStrike" dirty="0">
                          <a:solidFill>
                            <a:srgbClr val="007F76"/>
                          </a:solidFill>
                          <a:effectLst/>
                          <a:latin typeface="Arial Narrow" panose="020B0606020202030204" pitchFamily="34" charset="0"/>
                        </a:rPr>
                        <a:t>2</a:t>
                      </a:r>
                      <a:endParaRPr lang="en-US" sz="800" b="0" i="0" u="none" strike="noStrike" dirty="0">
                        <a:solidFill>
                          <a:srgbClr val="007F76"/>
                        </a:solidFill>
                        <a:effectLst/>
                        <a:latin typeface="Arial Narrow" panose="020B0606020202030204" pitchFamily="34" charset="0"/>
                      </a:endParaRPr>
                    </a:p>
                  </a:txBody>
                  <a:tcPr marL="9525" marR="9525" marT="0" marB="0" anchor="ctr">
                    <a:solidFill>
                      <a:srgbClr val="007F76">
                        <a:alpha val="20000"/>
                      </a:srgbClr>
                    </a:solidFill>
                  </a:tcPr>
                </a:tc>
                <a:tc>
                  <a:txBody>
                    <a:bodyPr/>
                    <a:lstStyle/>
                    <a:p>
                      <a:pPr algn="ctr" fontAlgn="ctr"/>
                      <a:r>
                        <a:rPr lang="ru-RU" sz="800" b="0" i="0" u="none" strike="noStrike">
                          <a:solidFill>
                            <a:srgbClr val="000000"/>
                          </a:solidFill>
                          <a:effectLst/>
                          <a:latin typeface="Arial Narrow" panose="020B0606020202030204" pitchFamily="34" charset="0"/>
                        </a:rPr>
                        <a:t>9629-9</a:t>
                      </a:r>
                    </a:p>
                  </a:txBody>
                  <a:tcPr marL="9525" marR="9525" marT="9525" marB="0" anchor="ctr">
                    <a:solidFill>
                      <a:srgbClr val="007F76">
                        <a:alpha val="20000"/>
                      </a:srgbClr>
                    </a:solidFill>
                  </a:tcPr>
                </a:tc>
                <a:tc>
                  <a:txBody>
                    <a:bodyPr/>
                    <a:lstStyle/>
                    <a:p>
                      <a:pPr marL="72000" algn="l" fontAlgn="ctr"/>
                      <a:r>
                        <a:rPr lang="ru-RU" sz="800" b="0" i="0" u="none" strike="noStrike" dirty="0" err="1">
                          <a:solidFill>
                            <a:srgbClr val="000000"/>
                          </a:solidFill>
                          <a:effectLst/>
                          <a:latin typeface="Arial Narrow" panose="020B0606020202030204" pitchFamily="34" charset="0"/>
                        </a:rPr>
                        <a:t>Біліктілігі</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жоқ</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жұмысшылар</a:t>
                      </a:r>
                      <a:endParaRPr lang="ru-RU" sz="800" b="0" i="0" u="none" strike="noStrike" dirty="0">
                        <a:solidFill>
                          <a:srgbClr val="000000"/>
                        </a:solidFill>
                        <a:effectLst/>
                        <a:latin typeface="Arial Narrow" panose="020B0606020202030204" pitchFamily="34" charset="0"/>
                      </a:endParaRPr>
                    </a:p>
                  </a:txBody>
                  <a:tcPr marL="9525" marR="9525" marT="9525" marB="0" anchor="ctr">
                    <a:lnR w="12700" cap="flat" cmpd="sng" algn="ctr">
                      <a:solidFill>
                        <a:schemeClr val="tx1"/>
                      </a:solidFill>
                      <a:prstDash val="solid"/>
                      <a:round/>
                      <a:headEnd type="none" w="med" len="med"/>
                      <a:tailEnd type="none" w="med" len="med"/>
                    </a:lnR>
                    <a:solidFill>
                      <a:srgbClr val="007F76">
                        <a:alpha val="20000"/>
                      </a:srgbClr>
                    </a:solidFill>
                  </a:tcPr>
                </a:tc>
                <a:tc>
                  <a:txBody>
                    <a:bodyPr/>
                    <a:lstStyle/>
                    <a:p>
                      <a:pPr algn="ctr" fontAlgn="ctr"/>
                      <a:r>
                        <a:rPr lang="ru-RU" sz="800" b="0" i="0" u="none" strike="noStrike">
                          <a:solidFill>
                            <a:srgbClr val="000000"/>
                          </a:solidFill>
                          <a:effectLst/>
                          <a:latin typeface="Arial Narrow" panose="020B0606020202030204" pitchFamily="34" charset="0"/>
                        </a:rPr>
                        <a:t>7 420</a:t>
                      </a:r>
                    </a:p>
                  </a:txBody>
                  <a:tcPr marL="9525" marR="9525" marT="9525" marB="0" anchor="ctr">
                    <a:lnL w="12700" cap="flat" cmpd="sng" algn="ctr">
                      <a:solidFill>
                        <a:schemeClr val="tx1"/>
                      </a:solidFill>
                      <a:prstDash val="solid"/>
                      <a:round/>
                      <a:headEnd type="none" w="med" len="med"/>
                      <a:tailEnd type="none" w="med" len="med"/>
                    </a:lnL>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610</a:t>
                      </a:r>
                    </a:p>
                  </a:txBody>
                  <a:tcPr marL="9525" marR="9525" marT="9525" marB="0" anchor="c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873</a:t>
                      </a:r>
                    </a:p>
                  </a:txBody>
                  <a:tcPr marL="9525" marR="9525" marT="9525" marB="0" anchor="c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1 660</a:t>
                      </a:r>
                    </a:p>
                  </a:txBody>
                  <a:tcPr marL="9525" marR="9525" marT="9525" marB="0" anchor="c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4 277</a:t>
                      </a:r>
                    </a:p>
                  </a:txBody>
                  <a:tcPr marL="9525" marR="9525" marT="9525" marB="0" anchor="ctr">
                    <a:lnR w="12700" cap="flat" cmpd="sng" algn="ctr">
                      <a:solidFill>
                        <a:schemeClr val="tx1"/>
                      </a:solidFill>
                      <a:prstDash val="solid"/>
                      <a:round/>
                      <a:headEnd type="none" w="med" len="med"/>
                      <a:tailEnd type="none" w="med" len="med"/>
                    </a:ln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1 888</a:t>
                      </a:r>
                    </a:p>
                  </a:txBody>
                  <a:tcPr marL="9525" marR="9525" marT="9525" marB="0" anchor="ctr">
                    <a:lnL w="12700" cap="flat" cmpd="sng" algn="ctr">
                      <a:solidFill>
                        <a:schemeClr val="tx1"/>
                      </a:solidFill>
                      <a:prstDash val="solid"/>
                      <a:round/>
                      <a:headEnd type="none" w="med" len="med"/>
                      <a:tailEnd type="none" w="med" len="med"/>
                    </a:lnL>
                    <a:solidFill>
                      <a:srgbClr val="007F76">
                        <a:alpha val="20000"/>
                      </a:srgbClr>
                    </a:solidFill>
                  </a:tcPr>
                </a:tc>
                <a:tc>
                  <a:txBody>
                    <a:bodyPr/>
                    <a:lstStyle/>
                    <a:p>
                      <a:pPr algn="ctr" fontAlgn="ctr"/>
                      <a:r>
                        <a:rPr lang="ru-RU" sz="800" b="0" i="0" u="none" strike="noStrike">
                          <a:solidFill>
                            <a:srgbClr val="000000"/>
                          </a:solidFill>
                          <a:effectLst/>
                          <a:latin typeface="Arial Narrow" panose="020B0606020202030204" pitchFamily="34" charset="0"/>
                        </a:rPr>
                        <a:t>389</a:t>
                      </a:r>
                    </a:p>
                  </a:txBody>
                  <a:tcPr marL="9525" marR="9525" marT="9525" marB="0" anchor="c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96</a:t>
                      </a:r>
                    </a:p>
                  </a:txBody>
                  <a:tcPr marL="9525" marR="9525" marT="9525" marB="0" anchor="ctr">
                    <a:solidFill>
                      <a:srgbClr val="007F76">
                        <a:alpha val="20000"/>
                      </a:srgbClr>
                    </a:solidFill>
                  </a:tcPr>
                </a:tc>
                <a:tc>
                  <a:txBody>
                    <a:bodyPr/>
                    <a:lstStyle/>
                    <a:p>
                      <a:pPr algn="ctr" fontAlgn="ctr"/>
                      <a:r>
                        <a:rPr lang="ru-RU" sz="800" b="0" i="0" u="none" strike="noStrike">
                          <a:solidFill>
                            <a:srgbClr val="000000"/>
                          </a:solidFill>
                          <a:effectLst/>
                          <a:latin typeface="Arial Narrow" panose="020B0606020202030204" pitchFamily="34" charset="0"/>
                        </a:rPr>
                        <a:t>463</a:t>
                      </a:r>
                    </a:p>
                  </a:txBody>
                  <a:tcPr marL="9525" marR="9525" marT="9525" marB="0" anchor="ctr">
                    <a:solidFill>
                      <a:srgbClr val="007F76">
                        <a:alpha val="20000"/>
                      </a:srgbClr>
                    </a:solidFill>
                  </a:tcPr>
                </a:tc>
                <a:tc>
                  <a:txBody>
                    <a:bodyPr/>
                    <a:lstStyle/>
                    <a:p>
                      <a:pPr algn="ctr" fontAlgn="ctr"/>
                      <a:r>
                        <a:rPr lang="ru-RU" sz="800" b="0" i="0" u="none" strike="noStrike">
                          <a:solidFill>
                            <a:srgbClr val="000000"/>
                          </a:solidFill>
                          <a:effectLst/>
                          <a:latin typeface="Arial Narrow" panose="020B0606020202030204" pitchFamily="34" charset="0"/>
                        </a:rPr>
                        <a:t>940</a:t>
                      </a:r>
                    </a:p>
                  </a:txBody>
                  <a:tcPr marL="9525" marR="9525" marT="9525" marB="0" anchor="ctr">
                    <a:solidFill>
                      <a:srgbClr val="007F76">
                        <a:alpha val="20000"/>
                      </a:srgbClr>
                    </a:solidFill>
                  </a:tcPr>
                </a:tc>
                <a:tc>
                  <a:txBody>
                    <a:bodyPr/>
                    <a:lstStyle/>
                    <a:p>
                      <a:pPr algn="ctr" fontAlgn="ctr"/>
                      <a:r>
                        <a:rPr lang="ru-RU" sz="800" b="0" i="0" u="none" strike="noStrike">
                          <a:solidFill>
                            <a:srgbClr val="000000"/>
                          </a:solidFill>
                          <a:effectLst/>
                          <a:latin typeface="Arial Narrow" panose="020B0606020202030204" pitchFamily="34" charset="0"/>
                        </a:rPr>
                        <a:t>5,7%</a:t>
                      </a:r>
                    </a:p>
                  </a:txBody>
                  <a:tcPr marL="9525" marR="9525" marT="9525" marB="0" anchor="ctr">
                    <a:solidFill>
                      <a:srgbClr val="007F76">
                        <a:alpha val="20000"/>
                      </a:srgbClr>
                    </a:solidFill>
                  </a:tcPr>
                </a:tc>
                <a:extLst>
                  <a:ext uri="{0D108BD9-81ED-4DB2-BD59-A6C34878D82A}">
                    <a16:rowId xmlns:a16="http://schemas.microsoft.com/office/drawing/2014/main" val="2728981022"/>
                  </a:ext>
                </a:extLst>
              </a:tr>
              <a:tr h="144837">
                <a:tc>
                  <a:txBody>
                    <a:bodyPr/>
                    <a:lstStyle/>
                    <a:p>
                      <a:pPr algn="ctr" fontAlgn="b"/>
                      <a:r>
                        <a:rPr lang="ru-RU" sz="800" u="none" strike="noStrike" dirty="0">
                          <a:solidFill>
                            <a:srgbClr val="007F76"/>
                          </a:solidFill>
                          <a:effectLst/>
                          <a:latin typeface="Arial Narrow" panose="020B0606020202030204" pitchFamily="34" charset="0"/>
                        </a:rPr>
                        <a:t>3</a:t>
                      </a:r>
                      <a:endParaRPr lang="en-US" sz="800" b="0" i="0" u="none" strike="noStrike" dirty="0">
                        <a:solidFill>
                          <a:srgbClr val="007F76"/>
                        </a:solidFill>
                        <a:effectLst/>
                        <a:latin typeface="Arial Narrow" panose="020B0606020202030204" pitchFamily="34" charset="0"/>
                      </a:endParaRPr>
                    </a:p>
                  </a:txBody>
                  <a:tcPr marL="9525" marR="9525" marT="0"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2350-3</a:t>
                      </a:r>
                    </a:p>
                  </a:txBody>
                  <a:tcPr marL="9525" marR="9525" marT="9525" marB="0" anchor="ctr">
                    <a:solidFill>
                      <a:schemeClr val="accent6">
                        <a:lumMod val="50000"/>
                        <a:alpha val="1000"/>
                      </a:schemeClr>
                    </a:solidFill>
                  </a:tcPr>
                </a:tc>
                <a:tc>
                  <a:txBody>
                    <a:bodyPr/>
                    <a:lstStyle/>
                    <a:p>
                      <a:pPr marL="72000" algn="l" fontAlgn="ctr"/>
                      <a:r>
                        <a:rPr lang="ru-RU" sz="800" b="0" i="0" u="none" strike="noStrike" dirty="0" err="1">
                          <a:solidFill>
                            <a:srgbClr val="000000"/>
                          </a:solidFill>
                          <a:effectLst/>
                          <a:latin typeface="Arial Narrow" panose="020B0606020202030204" pitchFamily="34" charset="0"/>
                        </a:rPr>
                        <a:t>Қоғамдық</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ғылымдар</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бойынша</a:t>
                      </a:r>
                      <a:r>
                        <a:rPr lang="ru-RU" sz="800" b="0" i="0" u="none" strike="noStrike" dirty="0">
                          <a:solidFill>
                            <a:srgbClr val="000000"/>
                          </a:solidFill>
                          <a:effectLst/>
                          <a:latin typeface="Arial Narrow" panose="020B0606020202030204" pitchFamily="34" charset="0"/>
                        </a:rPr>
                        <a:t> орта </a:t>
                      </a:r>
                      <a:r>
                        <a:rPr lang="ru-RU" sz="800" b="0" i="0" u="none" strike="noStrike" dirty="0" err="1">
                          <a:solidFill>
                            <a:srgbClr val="000000"/>
                          </a:solidFill>
                          <a:effectLst/>
                          <a:latin typeface="Arial Narrow" panose="020B0606020202030204" pitchFamily="34" charset="0"/>
                        </a:rPr>
                        <a:t>мектеп</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мұғалімдері</a:t>
                      </a:r>
                      <a:endParaRPr lang="ru-RU" sz="800" b="0" i="0" u="none" strike="noStrike" dirty="0">
                        <a:solidFill>
                          <a:srgbClr val="000000"/>
                        </a:solidFill>
                        <a:effectLst/>
                        <a:latin typeface="Arial Narrow" panose="020B0606020202030204" pitchFamily="34" charset="0"/>
                      </a:endParaRPr>
                    </a:p>
                  </a:txBody>
                  <a:tcPr marL="9525" marR="9525" marT="9525" marB="0" anchor="ctr">
                    <a:lnR w="12700" cap="flat" cmpd="sng" algn="ctr">
                      <a:solidFill>
                        <a:schemeClr val="tx1"/>
                      </a:solidFill>
                      <a:prstDash val="solid"/>
                      <a:round/>
                      <a:headEnd type="none" w="med" len="med"/>
                      <a:tailEnd type="none" w="med" len="med"/>
                    </a:ln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1 811</a:t>
                      </a:r>
                    </a:p>
                  </a:txBody>
                  <a:tcPr marL="9525" marR="9525" marT="9525" marB="0" anchor="ctr">
                    <a:lnL w="12700" cap="flat" cmpd="sng" algn="ctr">
                      <a:solidFill>
                        <a:schemeClr val="tx1"/>
                      </a:solidFill>
                      <a:prstDash val="solid"/>
                      <a:round/>
                      <a:headEnd type="none" w="med" len="med"/>
                      <a:tailEnd type="none" w="med" len="med"/>
                    </a:lnL>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136</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154</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1 232</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289</a:t>
                      </a:r>
                    </a:p>
                  </a:txBody>
                  <a:tcPr marL="9525" marR="9525" marT="9525" marB="0" anchor="ctr">
                    <a:lnR w="12700" cap="flat" cmpd="sng" algn="ctr">
                      <a:solidFill>
                        <a:schemeClr val="tx1"/>
                      </a:solidFill>
                      <a:prstDash val="solid"/>
                      <a:round/>
                      <a:headEnd type="none" w="med" len="med"/>
                      <a:tailEnd type="none" w="med" len="med"/>
                    </a:ln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1 774</a:t>
                      </a:r>
                    </a:p>
                  </a:txBody>
                  <a:tcPr marL="9525" marR="9525" marT="9525" marB="0" anchor="ctr">
                    <a:lnL w="12700" cap="flat" cmpd="sng" algn="ctr">
                      <a:solidFill>
                        <a:schemeClr val="tx1"/>
                      </a:solidFill>
                      <a:prstDash val="solid"/>
                      <a:round/>
                      <a:headEnd type="none" w="med" len="med"/>
                      <a:tailEnd type="none" w="med" len="med"/>
                    </a:lnL>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226</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268</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340</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940</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5,4%</a:t>
                      </a:r>
                    </a:p>
                  </a:txBody>
                  <a:tcPr marL="9525" marR="9525" marT="9525" marB="0" anchor="ctr">
                    <a:solidFill>
                      <a:schemeClr val="accent6">
                        <a:lumMod val="50000"/>
                        <a:alpha val="1000"/>
                      </a:schemeClr>
                    </a:solidFill>
                  </a:tcPr>
                </a:tc>
                <a:extLst>
                  <a:ext uri="{0D108BD9-81ED-4DB2-BD59-A6C34878D82A}">
                    <a16:rowId xmlns:a16="http://schemas.microsoft.com/office/drawing/2014/main" val="496541397"/>
                  </a:ext>
                </a:extLst>
              </a:tr>
              <a:tr h="144837">
                <a:tc>
                  <a:txBody>
                    <a:bodyPr/>
                    <a:lstStyle/>
                    <a:p>
                      <a:pPr algn="ctr" fontAlgn="b"/>
                      <a:r>
                        <a:rPr lang="ru-RU" sz="800" u="none" strike="noStrike" dirty="0">
                          <a:solidFill>
                            <a:srgbClr val="007F76"/>
                          </a:solidFill>
                          <a:effectLst/>
                          <a:latin typeface="Arial Narrow" panose="020B0606020202030204" pitchFamily="34" charset="0"/>
                        </a:rPr>
                        <a:t>4</a:t>
                      </a:r>
                      <a:endParaRPr lang="en-US" sz="800" b="0" i="0" u="none" strike="noStrike" dirty="0">
                        <a:solidFill>
                          <a:srgbClr val="007F76"/>
                        </a:solidFill>
                        <a:effectLst/>
                        <a:latin typeface="Arial Narrow" panose="020B0606020202030204" pitchFamily="34" charset="0"/>
                      </a:endParaRPr>
                    </a:p>
                  </a:txBody>
                  <a:tcPr marL="9525" marR="9525" marT="0" marB="0" anchor="ctr">
                    <a:solidFill>
                      <a:srgbClr val="007F76">
                        <a:alpha val="20000"/>
                      </a:srgbClr>
                    </a:solidFill>
                  </a:tcPr>
                </a:tc>
                <a:tc>
                  <a:txBody>
                    <a:bodyPr/>
                    <a:lstStyle/>
                    <a:p>
                      <a:pPr algn="ctr" fontAlgn="ctr"/>
                      <a:r>
                        <a:rPr lang="ru-RU" sz="800" b="0" i="0" u="none" strike="noStrike">
                          <a:solidFill>
                            <a:srgbClr val="000000"/>
                          </a:solidFill>
                          <a:effectLst/>
                          <a:latin typeface="Arial Narrow" panose="020B0606020202030204" pitchFamily="34" charset="0"/>
                        </a:rPr>
                        <a:t>2350-2</a:t>
                      </a:r>
                    </a:p>
                  </a:txBody>
                  <a:tcPr marL="9525" marR="9525" marT="9525" marB="0" anchor="ctr">
                    <a:solidFill>
                      <a:srgbClr val="007F76">
                        <a:alpha val="20000"/>
                      </a:srgbClr>
                    </a:solidFill>
                  </a:tcPr>
                </a:tc>
                <a:tc>
                  <a:txBody>
                    <a:bodyPr/>
                    <a:lstStyle/>
                    <a:p>
                      <a:pPr marL="72000" algn="l" fontAlgn="ctr"/>
                      <a:r>
                        <a:rPr lang="ru-RU" sz="800" b="0" i="0" u="none" strike="noStrike" dirty="0">
                          <a:solidFill>
                            <a:srgbClr val="000000"/>
                          </a:solidFill>
                          <a:effectLst/>
                          <a:latin typeface="Arial Narrow" panose="020B0606020202030204" pitchFamily="34" charset="0"/>
                        </a:rPr>
                        <a:t>Математика </a:t>
                      </a:r>
                      <a:r>
                        <a:rPr lang="ru-RU" sz="800" b="0" i="0" u="none" strike="noStrike" dirty="0" err="1">
                          <a:solidFill>
                            <a:srgbClr val="000000"/>
                          </a:solidFill>
                          <a:effectLst/>
                          <a:latin typeface="Arial Narrow" panose="020B0606020202030204" pitchFamily="34" charset="0"/>
                        </a:rPr>
                        <a:t>ғылымдары</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бойынша</a:t>
                      </a:r>
                      <a:r>
                        <a:rPr lang="ru-RU" sz="800" b="0" i="0" u="none" strike="noStrike" dirty="0">
                          <a:solidFill>
                            <a:srgbClr val="000000"/>
                          </a:solidFill>
                          <a:effectLst/>
                          <a:latin typeface="Arial Narrow" panose="020B0606020202030204" pitchFamily="34" charset="0"/>
                        </a:rPr>
                        <a:t> орта </a:t>
                      </a:r>
                      <a:r>
                        <a:rPr lang="ru-RU" sz="800" b="0" i="0" u="none" strike="noStrike" dirty="0" err="1">
                          <a:solidFill>
                            <a:srgbClr val="000000"/>
                          </a:solidFill>
                          <a:effectLst/>
                          <a:latin typeface="Arial Narrow" panose="020B0606020202030204" pitchFamily="34" charset="0"/>
                        </a:rPr>
                        <a:t>мектеп</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мұғалімдері</a:t>
                      </a:r>
                      <a:endParaRPr lang="ru-RU" sz="800" b="0" i="0" u="none" strike="noStrike" dirty="0">
                        <a:solidFill>
                          <a:srgbClr val="000000"/>
                        </a:solidFill>
                        <a:effectLst/>
                        <a:latin typeface="Arial Narrow" panose="020B0606020202030204" pitchFamily="34" charset="0"/>
                      </a:endParaRPr>
                    </a:p>
                  </a:txBody>
                  <a:tcPr marL="9525" marR="9525" marT="9525" marB="0" anchor="ctr">
                    <a:lnR w="12700" cap="flat" cmpd="sng" algn="ctr">
                      <a:solidFill>
                        <a:schemeClr val="tx1"/>
                      </a:solidFill>
                      <a:prstDash val="solid"/>
                      <a:round/>
                      <a:headEnd type="none" w="med" len="med"/>
                      <a:tailEnd type="none" w="med" len="med"/>
                    </a:lnR>
                    <a:solidFill>
                      <a:srgbClr val="007F76">
                        <a:alpha val="20000"/>
                      </a:srgbClr>
                    </a:solidFill>
                  </a:tcPr>
                </a:tc>
                <a:tc>
                  <a:txBody>
                    <a:bodyPr/>
                    <a:lstStyle/>
                    <a:p>
                      <a:pPr algn="ctr" fontAlgn="ctr"/>
                      <a:r>
                        <a:rPr lang="ru-RU" sz="800" b="0" i="0" u="none" strike="noStrike">
                          <a:solidFill>
                            <a:srgbClr val="000000"/>
                          </a:solidFill>
                          <a:effectLst/>
                          <a:latin typeface="Arial Narrow" panose="020B0606020202030204" pitchFamily="34" charset="0"/>
                        </a:rPr>
                        <a:t>828</a:t>
                      </a:r>
                    </a:p>
                  </a:txBody>
                  <a:tcPr marL="9525" marR="9525" marT="9525" marB="0" anchor="ctr">
                    <a:lnL w="12700" cap="flat" cmpd="sng" algn="ctr">
                      <a:solidFill>
                        <a:schemeClr val="tx1"/>
                      </a:solidFill>
                      <a:prstDash val="solid"/>
                      <a:round/>
                      <a:headEnd type="none" w="med" len="med"/>
                      <a:tailEnd type="none" w="med" len="med"/>
                    </a:lnL>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64</a:t>
                      </a:r>
                    </a:p>
                  </a:txBody>
                  <a:tcPr marL="9525" marR="9525" marT="9525" marB="0" anchor="c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71</a:t>
                      </a:r>
                    </a:p>
                  </a:txBody>
                  <a:tcPr marL="9525" marR="9525" marT="9525" marB="0" anchor="c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557</a:t>
                      </a:r>
                    </a:p>
                  </a:txBody>
                  <a:tcPr marL="9525" marR="9525" marT="9525" marB="0" anchor="c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136</a:t>
                      </a:r>
                    </a:p>
                  </a:txBody>
                  <a:tcPr marL="9525" marR="9525" marT="9525" marB="0" anchor="ctr">
                    <a:lnR w="12700" cap="flat" cmpd="sng" algn="ctr">
                      <a:solidFill>
                        <a:schemeClr val="tx1"/>
                      </a:solidFill>
                      <a:prstDash val="solid"/>
                      <a:round/>
                      <a:headEnd type="none" w="med" len="med"/>
                      <a:tailEnd type="none" w="med" len="med"/>
                    </a:ln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1 006</a:t>
                      </a:r>
                    </a:p>
                  </a:txBody>
                  <a:tcPr marL="9525" marR="9525" marT="9525" marB="0" anchor="ctr">
                    <a:lnL w="12700" cap="flat" cmpd="sng" algn="ctr">
                      <a:solidFill>
                        <a:schemeClr val="tx1"/>
                      </a:solidFill>
                      <a:prstDash val="solid"/>
                      <a:round/>
                      <a:headEnd type="none" w="med" len="med"/>
                      <a:tailEnd type="none" w="med" len="med"/>
                    </a:lnL>
                    <a:solidFill>
                      <a:srgbClr val="007F76">
                        <a:alpha val="20000"/>
                      </a:srgbClr>
                    </a:solidFill>
                  </a:tcPr>
                </a:tc>
                <a:tc>
                  <a:txBody>
                    <a:bodyPr/>
                    <a:lstStyle/>
                    <a:p>
                      <a:pPr algn="ctr" fontAlgn="ctr"/>
                      <a:r>
                        <a:rPr lang="ru-RU" sz="800" b="0" i="0" u="none" strike="noStrike">
                          <a:solidFill>
                            <a:srgbClr val="000000"/>
                          </a:solidFill>
                          <a:effectLst/>
                          <a:latin typeface="Arial Narrow" panose="020B0606020202030204" pitchFamily="34" charset="0"/>
                        </a:rPr>
                        <a:t>120</a:t>
                      </a:r>
                    </a:p>
                  </a:txBody>
                  <a:tcPr marL="9525" marR="9525" marT="9525" marB="0" anchor="c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228</a:t>
                      </a:r>
                    </a:p>
                  </a:txBody>
                  <a:tcPr marL="9525" marR="9525" marT="9525" marB="0" anchor="ctr">
                    <a:solidFill>
                      <a:srgbClr val="007F76">
                        <a:alpha val="20000"/>
                      </a:srgbClr>
                    </a:solidFill>
                  </a:tcPr>
                </a:tc>
                <a:tc>
                  <a:txBody>
                    <a:bodyPr/>
                    <a:lstStyle/>
                    <a:p>
                      <a:pPr algn="ctr" fontAlgn="ctr"/>
                      <a:r>
                        <a:rPr lang="ru-RU" sz="800" b="0" i="0" u="none" strike="noStrike">
                          <a:solidFill>
                            <a:srgbClr val="000000"/>
                          </a:solidFill>
                          <a:effectLst/>
                          <a:latin typeface="Arial Narrow" panose="020B0606020202030204" pitchFamily="34" charset="0"/>
                        </a:rPr>
                        <a:t>271</a:t>
                      </a:r>
                    </a:p>
                  </a:txBody>
                  <a:tcPr marL="9525" marR="9525" marT="9525" marB="0" anchor="ctr">
                    <a:solidFill>
                      <a:srgbClr val="007F76">
                        <a:alpha val="20000"/>
                      </a:srgbClr>
                    </a:solidFill>
                  </a:tcPr>
                </a:tc>
                <a:tc>
                  <a:txBody>
                    <a:bodyPr/>
                    <a:lstStyle/>
                    <a:p>
                      <a:pPr algn="ctr" fontAlgn="ctr"/>
                      <a:r>
                        <a:rPr lang="ru-RU" sz="800" b="0" i="0" u="none" strike="noStrike">
                          <a:solidFill>
                            <a:srgbClr val="000000"/>
                          </a:solidFill>
                          <a:effectLst/>
                          <a:latin typeface="Arial Narrow" panose="020B0606020202030204" pitchFamily="34" charset="0"/>
                        </a:rPr>
                        <a:t>387</a:t>
                      </a:r>
                    </a:p>
                  </a:txBody>
                  <a:tcPr marL="9525" marR="9525" marT="9525" marB="0" anchor="ctr">
                    <a:solidFill>
                      <a:srgbClr val="007F76">
                        <a:alpha val="20000"/>
                      </a:srgbClr>
                    </a:solidFill>
                  </a:tcPr>
                </a:tc>
                <a:tc>
                  <a:txBody>
                    <a:bodyPr/>
                    <a:lstStyle/>
                    <a:p>
                      <a:pPr algn="ctr" fontAlgn="ctr"/>
                      <a:r>
                        <a:rPr lang="ru-RU" sz="800" b="0" i="0" u="none" strike="noStrike">
                          <a:solidFill>
                            <a:srgbClr val="000000"/>
                          </a:solidFill>
                          <a:effectLst/>
                          <a:latin typeface="Arial Narrow" panose="020B0606020202030204" pitchFamily="34" charset="0"/>
                        </a:rPr>
                        <a:t>3,1%</a:t>
                      </a:r>
                    </a:p>
                  </a:txBody>
                  <a:tcPr marL="9525" marR="9525" marT="9525" marB="0" anchor="ctr">
                    <a:solidFill>
                      <a:srgbClr val="007F76">
                        <a:alpha val="20000"/>
                      </a:srgbClr>
                    </a:solidFill>
                  </a:tcPr>
                </a:tc>
                <a:extLst>
                  <a:ext uri="{0D108BD9-81ED-4DB2-BD59-A6C34878D82A}">
                    <a16:rowId xmlns:a16="http://schemas.microsoft.com/office/drawing/2014/main" val="4195104307"/>
                  </a:ext>
                </a:extLst>
              </a:tr>
              <a:tr h="144837">
                <a:tc>
                  <a:txBody>
                    <a:bodyPr/>
                    <a:lstStyle/>
                    <a:p>
                      <a:pPr algn="ctr" fontAlgn="b"/>
                      <a:r>
                        <a:rPr lang="ru-RU" sz="800" u="none" strike="noStrike" dirty="0">
                          <a:solidFill>
                            <a:srgbClr val="007F76"/>
                          </a:solidFill>
                          <a:effectLst/>
                          <a:latin typeface="Arial Narrow" panose="020B0606020202030204" pitchFamily="34" charset="0"/>
                        </a:rPr>
                        <a:t>5</a:t>
                      </a:r>
                      <a:endParaRPr lang="en-US" sz="800" b="0" i="0" u="none" strike="noStrike" dirty="0">
                        <a:solidFill>
                          <a:srgbClr val="007F76"/>
                        </a:solidFill>
                        <a:effectLst/>
                        <a:latin typeface="Arial Narrow" panose="020B0606020202030204" pitchFamily="34" charset="0"/>
                      </a:endParaRPr>
                    </a:p>
                  </a:txBody>
                  <a:tcPr marL="9525" marR="9525" marT="0"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2361-0</a:t>
                      </a:r>
                    </a:p>
                  </a:txBody>
                  <a:tcPr marL="9525" marR="9525" marT="9525" marB="0" anchor="ctr">
                    <a:solidFill>
                      <a:schemeClr val="accent6">
                        <a:lumMod val="50000"/>
                        <a:alpha val="1000"/>
                      </a:schemeClr>
                    </a:solidFill>
                  </a:tcPr>
                </a:tc>
                <a:tc>
                  <a:txBody>
                    <a:bodyPr/>
                    <a:lstStyle/>
                    <a:p>
                      <a:pPr marL="72000" algn="l" fontAlgn="ctr"/>
                      <a:r>
                        <a:rPr lang="ru-RU" sz="800" b="0" i="0" u="none" strike="noStrike" dirty="0" err="1">
                          <a:solidFill>
                            <a:srgbClr val="000000"/>
                          </a:solidFill>
                          <a:effectLst/>
                          <a:latin typeface="Arial Narrow" panose="020B0606020202030204" pitchFamily="34" charset="0"/>
                        </a:rPr>
                        <a:t>Бастауыш</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мектеп</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мұғалімі</a:t>
                      </a:r>
                      <a:endParaRPr lang="ru-RU" sz="800" b="0" i="0" u="none" strike="noStrike" dirty="0">
                        <a:solidFill>
                          <a:srgbClr val="000000"/>
                        </a:solidFill>
                        <a:effectLst/>
                        <a:latin typeface="Arial Narrow" panose="020B0606020202030204" pitchFamily="34" charset="0"/>
                      </a:endParaRPr>
                    </a:p>
                  </a:txBody>
                  <a:tcPr marL="9525" marR="9525" marT="9525" marB="0" anchor="ctr">
                    <a:lnR w="12700" cap="flat" cmpd="sng" algn="ctr">
                      <a:solidFill>
                        <a:schemeClr val="tx1"/>
                      </a:solidFill>
                      <a:prstDash val="solid"/>
                      <a:round/>
                      <a:headEnd type="none" w="med" len="med"/>
                      <a:tailEnd type="none" w="med" len="med"/>
                    </a:ln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1 007</a:t>
                      </a:r>
                    </a:p>
                  </a:txBody>
                  <a:tcPr marL="9525" marR="9525" marT="9525" marB="0" anchor="ctr">
                    <a:lnL w="12700" cap="flat" cmpd="sng" algn="ctr">
                      <a:solidFill>
                        <a:schemeClr val="tx1"/>
                      </a:solidFill>
                      <a:prstDash val="solid"/>
                      <a:round/>
                      <a:headEnd type="none" w="med" len="med"/>
                      <a:tailEnd type="none" w="med" len="med"/>
                    </a:lnL>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85</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83</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659</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180</a:t>
                      </a:r>
                    </a:p>
                  </a:txBody>
                  <a:tcPr marL="9525" marR="9525" marT="9525" marB="0" anchor="ctr">
                    <a:lnR w="12700" cap="flat" cmpd="sng" algn="ctr">
                      <a:solidFill>
                        <a:schemeClr val="tx1"/>
                      </a:solidFill>
                      <a:prstDash val="solid"/>
                      <a:round/>
                      <a:headEnd type="none" w="med" len="med"/>
                      <a:tailEnd type="none" w="med" len="med"/>
                    </a:ln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893</a:t>
                      </a:r>
                    </a:p>
                  </a:txBody>
                  <a:tcPr marL="9525" marR="9525" marT="9525" marB="0" anchor="ctr">
                    <a:lnL w="12700" cap="flat" cmpd="sng" algn="ctr">
                      <a:solidFill>
                        <a:schemeClr val="tx1"/>
                      </a:solidFill>
                      <a:prstDash val="solid"/>
                      <a:round/>
                      <a:headEnd type="none" w="med" len="med"/>
                      <a:tailEnd type="none" w="med" len="med"/>
                    </a:lnL>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173</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91</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90</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539</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2,7%</a:t>
                      </a:r>
                    </a:p>
                  </a:txBody>
                  <a:tcPr marL="9525" marR="9525" marT="9525" marB="0" anchor="ctr">
                    <a:solidFill>
                      <a:schemeClr val="accent6">
                        <a:lumMod val="50000"/>
                        <a:alpha val="1000"/>
                      </a:schemeClr>
                    </a:solidFill>
                  </a:tcPr>
                </a:tc>
                <a:extLst>
                  <a:ext uri="{0D108BD9-81ED-4DB2-BD59-A6C34878D82A}">
                    <a16:rowId xmlns:a16="http://schemas.microsoft.com/office/drawing/2014/main" val="2161733166"/>
                  </a:ext>
                </a:extLst>
              </a:tr>
              <a:tr h="144837">
                <a:tc>
                  <a:txBody>
                    <a:bodyPr/>
                    <a:lstStyle/>
                    <a:p>
                      <a:pPr algn="ctr" fontAlgn="b"/>
                      <a:r>
                        <a:rPr lang="ru-RU" sz="800" u="none" strike="noStrike" dirty="0">
                          <a:solidFill>
                            <a:srgbClr val="007F76"/>
                          </a:solidFill>
                          <a:effectLst/>
                          <a:latin typeface="Arial Narrow" panose="020B0606020202030204" pitchFamily="34" charset="0"/>
                        </a:rPr>
                        <a:t>6</a:t>
                      </a:r>
                      <a:endParaRPr lang="en-US" sz="800" b="0" i="0" u="none" strike="noStrike" dirty="0">
                        <a:solidFill>
                          <a:srgbClr val="007F76"/>
                        </a:solidFill>
                        <a:effectLst/>
                        <a:latin typeface="Arial Narrow" panose="020B0606020202030204" pitchFamily="34" charset="0"/>
                      </a:endParaRPr>
                    </a:p>
                  </a:txBody>
                  <a:tcPr marL="9525" marR="9525" marT="0" marB="0" anchor="ctr">
                    <a:solidFill>
                      <a:srgbClr val="007F76">
                        <a:alpha val="20000"/>
                      </a:srgbClr>
                    </a:solidFill>
                  </a:tcPr>
                </a:tc>
                <a:tc>
                  <a:txBody>
                    <a:bodyPr/>
                    <a:lstStyle/>
                    <a:p>
                      <a:pPr algn="ctr" fontAlgn="ctr"/>
                      <a:r>
                        <a:rPr lang="ru-RU" sz="800" b="0" i="0" u="none" strike="noStrike">
                          <a:solidFill>
                            <a:srgbClr val="000000"/>
                          </a:solidFill>
                          <a:effectLst/>
                          <a:latin typeface="Arial Narrow" panose="020B0606020202030204" pitchFamily="34" charset="0"/>
                        </a:rPr>
                        <a:t>9312-2</a:t>
                      </a:r>
                    </a:p>
                  </a:txBody>
                  <a:tcPr marL="9525" marR="9525" marT="9525" marB="0" anchor="ctr">
                    <a:solidFill>
                      <a:srgbClr val="007F76">
                        <a:alpha val="20000"/>
                      </a:srgbClr>
                    </a:solidFill>
                  </a:tcPr>
                </a:tc>
                <a:tc>
                  <a:txBody>
                    <a:bodyPr/>
                    <a:lstStyle/>
                    <a:p>
                      <a:pPr marL="72000" algn="l" fontAlgn="ctr"/>
                      <a:r>
                        <a:rPr lang="ru-RU" sz="800" b="0" i="0" u="none" strike="noStrike" dirty="0" err="1">
                          <a:solidFill>
                            <a:srgbClr val="000000"/>
                          </a:solidFill>
                          <a:effectLst/>
                          <a:latin typeface="Arial Narrow" panose="020B0606020202030204" pitchFamily="34" charset="0"/>
                        </a:rPr>
                        <a:t>Ғимараттарды</a:t>
                      </a:r>
                      <a:r>
                        <a:rPr lang="ru-RU" sz="800" b="0" i="0" u="none" strike="noStrike" dirty="0">
                          <a:solidFill>
                            <a:srgbClr val="000000"/>
                          </a:solidFill>
                          <a:effectLst/>
                          <a:latin typeface="Arial Narrow" panose="020B0606020202030204" pitchFamily="34" charset="0"/>
                        </a:rPr>
                        <a:t> салу </a:t>
                      </a:r>
                      <a:r>
                        <a:rPr lang="ru-RU" sz="800" b="0" i="0" u="none" strike="noStrike" dirty="0" err="1">
                          <a:solidFill>
                            <a:srgbClr val="000000"/>
                          </a:solidFill>
                          <a:effectLst/>
                          <a:latin typeface="Arial Narrow" panose="020B0606020202030204" pitchFamily="34" charset="0"/>
                        </a:rPr>
                        <a:t>және</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жөндеу</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жөніндегі</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біліктілігі</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жоқ</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жұмысшылар</a:t>
                      </a:r>
                      <a:endParaRPr lang="ru-RU" sz="800" b="0" i="0" u="none" strike="noStrike" dirty="0">
                        <a:solidFill>
                          <a:srgbClr val="000000"/>
                        </a:solidFill>
                        <a:effectLst/>
                        <a:latin typeface="Arial Narrow" panose="020B0606020202030204" pitchFamily="34" charset="0"/>
                      </a:endParaRPr>
                    </a:p>
                  </a:txBody>
                  <a:tcPr marL="9525" marR="9525" marT="9525" marB="0" anchor="ctr">
                    <a:lnR w="12700" cap="flat" cmpd="sng" algn="ctr">
                      <a:solidFill>
                        <a:schemeClr val="tx1"/>
                      </a:solidFill>
                      <a:prstDash val="solid"/>
                      <a:round/>
                      <a:headEnd type="none" w="med" len="med"/>
                      <a:tailEnd type="none" w="med" len="med"/>
                    </a:lnR>
                    <a:solidFill>
                      <a:srgbClr val="007F76">
                        <a:alpha val="20000"/>
                      </a:srgbClr>
                    </a:solidFill>
                  </a:tcPr>
                </a:tc>
                <a:tc>
                  <a:txBody>
                    <a:bodyPr/>
                    <a:lstStyle/>
                    <a:p>
                      <a:pPr algn="ctr" fontAlgn="ctr"/>
                      <a:r>
                        <a:rPr lang="ru-RU" sz="800" b="0" i="0" u="none" strike="noStrike">
                          <a:solidFill>
                            <a:srgbClr val="000000"/>
                          </a:solidFill>
                          <a:effectLst/>
                          <a:latin typeface="Arial Narrow" panose="020B0606020202030204" pitchFamily="34" charset="0"/>
                        </a:rPr>
                        <a:t>580</a:t>
                      </a:r>
                    </a:p>
                  </a:txBody>
                  <a:tcPr marL="9525" marR="9525" marT="9525" marB="0" anchor="ctr">
                    <a:lnL w="12700" cap="flat" cmpd="sng" algn="ctr">
                      <a:solidFill>
                        <a:schemeClr val="tx1"/>
                      </a:solidFill>
                      <a:prstDash val="solid"/>
                      <a:round/>
                      <a:headEnd type="none" w="med" len="med"/>
                      <a:tailEnd type="none" w="med" len="med"/>
                    </a:lnL>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12</a:t>
                      </a:r>
                    </a:p>
                  </a:txBody>
                  <a:tcPr marL="9525" marR="9525" marT="9525" marB="0" anchor="c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130</a:t>
                      </a:r>
                    </a:p>
                  </a:txBody>
                  <a:tcPr marL="9525" marR="9525" marT="9525" marB="0" anchor="c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318</a:t>
                      </a:r>
                    </a:p>
                  </a:txBody>
                  <a:tcPr marL="9525" marR="9525" marT="9525" marB="0" anchor="c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120</a:t>
                      </a:r>
                    </a:p>
                  </a:txBody>
                  <a:tcPr marL="9525" marR="9525" marT="9525" marB="0" anchor="ctr">
                    <a:lnR w="12700" cap="flat" cmpd="sng" algn="ctr">
                      <a:solidFill>
                        <a:schemeClr val="tx1"/>
                      </a:solidFill>
                      <a:prstDash val="solid"/>
                      <a:round/>
                      <a:headEnd type="none" w="med" len="med"/>
                      <a:tailEnd type="none" w="med" len="med"/>
                    </a:ln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808</a:t>
                      </a:r>
                    </a:p>
                  </a:txBody>
                  <a:tcPr marL="9525" marR="9525" marT="9525" marB="0" anchor="ctr">
                    <a:lnL w="12700" cap="flat" cmpd="sng" algn="ctr">
                      <a:solidFill>
                        <a:schemeClr val="tx1"/>
                      </a:solidFill>
                      <a:prstDash val="solid"/>
                      <a:round/>
                      <a:headEnd type="none" w="med" len="med"/>
                      <a:tailEnd type="none" w="med" len="med"/>
                    </a:lnL>
                    <a:solidFill>
                      <a:srgbClr val="007F76">
                        <a:alpha val="20000"/>
                      </a:srgbClr>
                    </a:solidFill>
                  </a:tcPr>
                </a:tc>
                <a:tc>
                  <a:txBody>
                    <a:bodyPr/>
                    <a:lstStyle/>
                    <a:p>
                      <a:pPr algn="ctr" fontAlgn="ctr"/>
                      <a:r>
                        <a:rPr lang="ru-RU" sz="800" b="0" i="0" u="none" strike="noStrike">
                          <a:solidFill>
                            <a:srgbClr val="000000"/>
                          </a:solidFill>
                          <a:effectLst/>
                          <a:latin typeface="Arial Narrow" panose="020B0606020202030204" pitchFamily="34" charset="0"/>
                        </a:rPr>
                        <a:t>10</a:t>
                      </a:r>
                    </a:p>
                  </a:txBody>
                  <a:tcPr marL="9525" marR="9525" marT="9525" marB="0" anchor="c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213</a:t>
                      </a:r>
                    </a:p>
                  </a:txBody>
                  <a:tcPr marL="9525" marR="9525" marT="9525" marB="0" anchor="ctr">
                    <a:solidFill>
                      <a:srgbClr val="007F76">
                        <a:alpha val="20000"/>
                      </a:srgbClr>
                    </a:solidFill>
                  </a:tcPr>
                </a:tc>
                <a:tc>
                  <a:txBody>
                    <a:bodyPr/>
                    <a:lstStyle/>
                    <a:p>
                      <a:pPr algn="ctr" fontAlgn="ctr"/>
                      <a:r>
                        <a:rPr lang="ru-RU" sz="800" b="0" i="0" u="none" strike="noStrike">
                          <a:solidFill>
                            <a:srgbClr val="000000"/>
                          </a:solidFill>
                          <a:effectLst/>
                          <a:latin typeface="Arial Narrow" panose="020B0606020202030204" pitchFamily="34" charset="0"/>
                        </a:rPr>
                        <a:t>279</a:t>
                      </a:r>
                    </a:p>
                  </a:txBody>
                  <a:tcPr marL="9525" marR="9525" marT="9525" marB="0" anchor="ctr">
                    <a:solidFill>
                      <a:srgbClr val="007F76">
                        <a:alpha val="20000"/>
                      </a:srgbClr>
                    </a:solidFill>
                  </a:tcPr>
                </a:tc>
                <a:tc>
                  <a:txBody>
                    <a:bodyPr/>
                    <a:lstStyle/>
                    <a:p>
                      <a:pPr algn="ctr" fontAlgn="ctr"/>
                      <a:r>
                        <a:rPr lang="ru-RU" sz="800" b="0" i="0" u="none" strike="noStrike">
                          <a:solidFill>
                            <a:srgbClr val="000000"/>
                          </a:solidFill>
                          <a:effectLst/>
                          <a:latin typeface="Arial Narrow" panose="020B0606020202030204" pitchFamily="34" charset="0"/>
                        </a:rPr>
                        <a:t>306</a:t>
                      </a:r>
                    </a:p>
                  </a:txBody>
                  <a:tcPr marL="9525" marR="9525" marT="9525" marB="0" anchor="ctr">
                    <a:solidFill>
                      <a:srgbClr val="007F76">
                        <a:alpha val="20000"/>
                      </a:srgbClr>
                    </a:solidFill>
                  </a:tcPr>
                </a:tc>
                <a:tc>
                  <a:txBody>
                    <a:bodyPr/>
                    <a:lstStyle/>
                    <a:p>
                      <a:pPr algn="ctr" fontAlgn="ctr"/>
                      <a:r>
                        <a:rPr lang="ru-RU" sz="800" b="0" i="0" u="none" strike="noStrike">
                          <a:solidFill>
                            <a:srgbClr val="000000"/>
                          </a:solidFill>
                          <a:effectLst/>
                          <a:latin typeface="Arial Narrow" panose="020B0606020202030204" pitchFamily="34" charset="0"/>
                        </a:rPr>
                        <a:t>2,5%</a:t>
                      </a:r>
                    </a:p>
                  </a:txBody>
                  <a:tcPr marL="9525" marR="9525" marT="9525" marB="0" anchor="ctr">
                    <a:solidFill>
                      <a:srgbClr val="007F76">
                        <a:alpha val="20000"/>
                      </a:srgbClr>
                    </a:solidFill>
                  </a:tcPr>
                </a:tc>
                <a:extLst>
                  <a:ext uri="{0D108BD9-81ED-4DB2-BD59-A6C34878D82A}">
                    <a16:rowId xmlns:a16="http://schemas.microsoft.com/office/drawing/2014/main" val="1745570149"/>
                  </a:ext>
                </a:extLst>
              </a:tr>
              <a:tr h="144837">
                <a:tc>
                  <a:txBody>
                    <a:bodyPr/>
                    <a:lstStyle/>
                    <a:p>
                      <a:pPr algn="ctr" fontAlgn="b"/>
                      <a:r>
                        <a:rPr lang="ru-RU" sz="800" u="none" strike="noStrike" dirty="0">
                          <a:solidFill>
                            <a:srgbClr val="007F76"/>
                          </a:solidFill>
                          <a:effectLst/>
                          <a:latin typeface="Arial Narrow" panose="020B0606020202030204" pitchFamily="34" charset="0"/>
                        </a:rPr>
                        <a:t>7</a:t>
                      </a:r>
                      <a:endParaRPr lang="en-US" sz="800" b="0" i="0" u="none" strike="noStrike" dirty="0">
                        <a:solidFill>
                          <a:srgbClr val="007F76"/>
                        </a:solidFill>
                        <a:effectLst/>
                        <a:latin typeface="Arial Narrow" panose="020B0606020202030204" pitchFamily="34" charset="0"/>
                      </a:endParaRPr>
                    </a:p>
                  </a:txBody>
                  <a:tcPr marL="9525" marR="9525" marT="0"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2362-0</a:t>
                      </a:r>
                    </a:p>
                  </a:txBody>
                  <a:tcPr marL="9525" marR="9525" marT="9525" marB="0" anchor="ctr">
                    <a:solidFill>
                      <a:schemeClr val="accent6">
                        <a:lumMod val="50000"/>
                        <a:alpha val="1000"/>
                      </a:schemeClr>
                    </a:solidFill>
                  </a:tcPr>
                </a:tc>
                <a:tc>
                  <a:txBody>
                    <a:bodyPr/>
                    <a:lstStyle/>
                    <a:p>
                      <a:pPr marL="72000" algn="l" fontAlgn="ctr"/>
                      <a:r>
                        <a:rPr lang="ru-RU" sz="800" b="0" i="0" u="none" strike="noStrike" dirty="0" err="1">
                          <a:solidFill>
                            <a:srgbClr val="000000"/>
                          </a:solidFill>
                          <a:effectLst/>
                          <a:latin typeface="Arial Narrow" panose="020B0606020202030204" pitchFamily="34" charset="0"/>
                        </a:rPr>
                        <a:t>Мектепке</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дейінгі</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білім</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берудегі</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тәрбиешілер</a:t>
                      </a:r>
                      <a:endParaRPr lang="ru-RU" sz="800" b="0" i="0" u="none" strike="noStrike" dirty="0">
                        <a:solidFill>
                          <a:srgbClr val="000000"/>
                        </a:solidFill>
                        <a:effectLst/>
                        <a:latin typeface="Arial Narrow" panose="020B0606020202030204" pitchFamily="34" charset="0"/>
                      </a:endParaRPr>
                    </a:p>
                  </a:txBody>
                  <a:tcPr marL="9525" marR="9525" marT="9525" marB="0" anchor="ctr">
                    <a:lnR w="12700" cap="flat" cmpd="sng" algn="ctr">
                      <a:solidFill>
                        <a:schemeClr val="tx1"/>
                      </a:solidFill>
                      <a:prstDash val="solid"/>
                      <a:round/>
                      <a:headEnd type="none" w="med" len="med"/>
                      <a:tailEnd type="none" w="med" len="med"/>
                    </a:ln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634</a:t>
                      </a:r>
                    </a:p>
                  </a:txBody>
                  <a:tcPr marL="9525" marR="9525" marT="9525" marB="0" anchor="ctr">
                    <a:lnL w="12700" cap="flat" cmpd="sng" algn="ctr">
                      <a:solidFill>
                        <a:schemeClr val="tx1"/>
                      </a:solidFill>
                      <a:prstDash val="solid"/>
                      <a:round/>
                      <a:headEnd type="none" w="med" len="med"/>
                      <a:tailEnd type="none" w="med" len="med"/>
                    </a:lnL>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73</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73</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349</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139</a:t>
                      </a:r>
                    </a:p>
                  </a:txBody>
                  <a:tcPr marL="9525" marR="9525" marT="9525" marB="0" anchor="ctr">
                    <a:lnR w="12700" cap="flat" cmpd="sng" algn="ctr">
                      <a:solidFill>
                        <a:schemeClr val="tx1"/>
                      </a:solidFill>
                      <a:prstDash val="solid"/>
                      <a:round/>
                      <a:headEnd type="none" w="med" len="med"/>
                      <a:tailEnd type="none" w="med" len="med"/>
                    </a:ln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785</a:t>
                      </a:r>
                    </a:p>
                  </a:txBody>
                  <a:tcPr marL="9525" marR="9525" marT="9525" marB="0" anchor="ctr">
                    <a:lnL w="12700" cap="flat" cmpd="sng" algn="ctr">
                      <a:solidFill>
                        <a:schemeClr val="tx1"/>
                      </a:solidFill>
                      <a:prstDash val="solid"/>
                      <a:round/>
                      <a:headEnd type="none" w="med" len="med"/>
                      <a:tailEnd type="none" w="med" len="med"/>
                    </a:lnL>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150</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163</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182</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290</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2,4%</a:t>
                      </a:r>
                    </a:p>
                  </a:txBody>
                  <a:tcPr marL="9525" marR="9525" marT="9525" marB="0" anchor="ctr">
                    <a:solidFill>
                      <a:schemeClr val="accent6">
                        <a:lumMod val="50000"/>
                        <a:alpha val="1000"/>
                      </a:schemeClr>
                    </a:solidFill>
                  </a:tcPr>
                </a:tc>
                <a:extLst>
                  <a:ext uri="{0D108BD9-81ED-4DB2-BD59-A6C34878D82A}">
                    <a16:rowId xmlns:a16="http://schemas.microsoft.com/office/drawing/2014/main" val="4097615506"/>
                  </a:ext>
                </a:extLst>
              </a:tr>
              <a:tr h="144837">
                <a:tc>
                  <a:txBody>
                    <a:bodyPr/>
                    <a:lstStyle/>
                    <a:p>
                      <a:pPr algn="ctr" fontAlgn="b"/>
                      <a:r>
                        <a:rPr lang="ru-RU" sz="800" u="none" strike="noStrike" dirty="0">
                          <a:solidFill>
                            <a:srgbClr val="007F76"/>
                          </a:solidFill>
                          <a:effectLst/>
                          <a:latin typeface="Arial Narrow" panose="020B0606020202030204" pitchFamily="34" charset="0"/>
                        </a:rPr>
                        <a:t>8</a:t>
                      </a:r>
                      <a:endParaRPr lang="en-US" sz="800" b="0" i="0" u="none" strike="noStrike" dirty="0">
                        <a:solidFill>
                          <a:srgbClr val="007F76"/>
                        </a:solidFill>
                        <a:effectLst/>
                        <a:latin typeface="Arial Narrow" panose="020B0606020202030204" pitchFamily="34" charset="0"/>
                      </a:endParaRPr>
                    </a:p>
                  </a:txBody>
                  <a:tcPr marL="9525" marR="9525" marT="0" marB="0" anchor="ctr">
                    <a:solidFill>
                      <a:srgbClr val="007F76">
                        <a:alpha val="20000"/>
                      </a:srgbClr>
                    </a:solidFill>
                  </a:tcPr>
                </a:tc>
                <a:tc>
                  <a:txBody>
                    <a:bodyPr/>
                    <a:lstStyle/>
                    <a:p>
                      <a:pPr algn="ctr" fontAlgn="ctr"/>
                      <a:r>
                        <a:rPr lang="ru-RU" sz="800" b="0" i="0" u="none" strike="noStrike">
                          <a:solidFill>
                            <a:srgbClr val="000000"/>
                          </a:solidFill>
                          <a:effectLst/>
                          <a:latin typeface="Arial Narrow" panose="020B0606020202030204" pitchFamily="34" charset="0"/>
                        </a:rPr>
                        <a:t>2350-1</a:t>
                      </a:r>
                    </a:p>
                  </a:txBody>
                  <a:tcPr marL="9525" marR="9525" marT="9525" marB="0" anchor="ctr">
                    <a:solidFill>
                      <a:srgbClr val="007F76">
                        <a:alpha val="20000"/>
                      </a:srgbClr>
                    </a:solidFill>
                  </a:tcPr>
                </a:tc>
                <a:tc>
                  <a:txBody>
                    <a:bodyPr/>
                    <a:lstStyle/>
                    <a:p>
                      <a:pPr marL="72000" algn="l" fontAlgn="ctr"/>
                      <a:r>
                        <a:rPr lang="ru-RU" sz="800" b="0" i="0" u="none" strike="noStrike" dirty="0" err="1">
                          <a:solidFill>
                            <a:srgbClr val="000000"/>
                          </a:solidFill>
                          <a:effectLst/>
                          <a:latin typeface="Arial Narrow" panose="020B0606020202030204" pitchFamily="34" charset="0"/>
                        </a:rPr>
                        <a:t>Жаратылыстану</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ғылымдары</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бойынша</a:t>
                      </a:r>
                      <a:r>
                        <a:rPr lang="ru-RU" sz="800" b="0" i="0" u="none" strike="noStrike" dirty="0">
                          <a:solidFill>
                            <a:srgbClr val="000000"/>
                          </a:solidFill>
                          <a:effectLst/>
                          <a:latin typeface="Arial Narrow" panose="020B0606020202030204" pitchFamily="34" charset="0"/>
                        </a:rPr>
                        <a:t> орта </a:t>
                      </a:r>
                      <a:r>
                        <a:rPr lang="ru-RU" sz="800" b="0" i="0" u="none" strike="noStrike" dirty="0" err="1">
                          <a:solidFill>
                            <a:srgbClr val="000000"/>
                          </a:solidFill>
                          <a:effectLst/>
                          <a:latin typeface="Arial Narrow" panose="020B0606020202030204" pitchFamily="34" charset="0"/>
                        </a:rPr>
                        <a:t>мектеп</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мұғалімдері</a:t>
                      </a:r>
                      <a:endParaRPr lang="ru-RU" sz="800" b="0" i="0" u="none" strike="noStrike" dirty="0">
                        <a:solidFill>
                          <a:srgbClr val="000000"/>
                        </a:solidFill>
                        <a:effectLst/>
                        <a:latin typeface="Arial Narrow" panose="020B0606020202030204" pitchFamily="34" charset="0"/>
                      </a:endParaRPr>
                    </a:p>
                  </a:txBody>
                  <a:tcPr marL="9525" marR="9525" marT="9525" marB="0" anchor="ctr">
                    <a:lnR w="12700" cap="flat" cmpd="sng" algn="ctr">
                      <a:solidFill>
                        <a:schemeClr val="tx1"/>
                      </a:solidFill>
                      <a:prstDash val="solid"/>
                      <a:round/>
                      <a:headEnd type="none" w="med" len="med"/>
                      <a:tailEnd type="none" w="med" len="med"/>
                    </a:lnR>
                    <a:solidFill>
                      <a:srgbClr val="007F76">
                        <a:alpha val="20000"/>
                      </a:srgbClr>
                    </a:solidFill>
                  </a:tcPr>
                </a:tc>
                <a:tc>
                  <a:txBody>
                    <a:bodyPr/>
                    <a:lstStyle/>
                    <a:p>
                      <a:pPr algn="ctr" fontAlgn="ctr"/>
                      <a:r>
                        <a:rPr lang="ru-RU" sz="800" b="0" i="0" u="none" strike="noStrike">
                          <a:solidFill>
                            <a:srgbClr val="000000"/>
                          </a:solidFill>
                          <a:effectLst/>
                          <a:latin typeface="Arial Narrow" panose="020B0606020202030204" pitchFamily="34" charset="0"/>
                        </a:rPr>
                        <a:t>512</a:t>
                      </a:r>
                    </a:p>
                  </a:txBody>
                  <a:tcPr marL="9525" marR="9525" marT="9525" marB="0" anchor="ctr">
                    <a:lnL w="12700" cap="flat" cmpd="sng" algn="ctr">
                      <a:solidFill>
                        <a:schemeClr val="tx1"/>
                      </a:solidFill>
                      <a:prstDash val="solid"/>
                      <a:round/>
                      <a:headEnd type="none" w="med" len="med"/>
                      <a:tailEnd type="none" w="med" len="med"/>
                    </a:lnL>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43</a:t>
                      </a:r>
                    </a:p>
                  </a:txBody>
                  <a:tcPr marL="9525" marR="9525" marT="9525" marB="0" anchor="c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45</a:t>
                      </a:r>
                    </a:p>
                  </a:txBody>
                  <a:tcPr marL="9525" marR="9525" marT="9525" marB="0" anchor="c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360</a:t>
                      </a:r>
                    </a:p>
                  </a:txBody>
                  <a:tcPr marL="9525" marR="9525" marT="9525" marB="0" anchor="c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64</a:t>
                      </a:r>
                    </a:p>
                  </a:txBody>
                  <a:tcPr marL="9525" marR="9525" marT="9525" marB="0" anchor="ctr">
                    <a:lnR w="12700" cap="flat" cmpd="sng" algn="ctr">
                      <a:solidFill>
                        <a:schemeClr val="tx1"/>
                      </a:solidFill>
                      <a:prstDash val="solid"/>
                      <a:round/>
                      <a:headEnd type="none" w="med" len="med"/>
                      <a:tailEnd type="none" w="med" len="med"/>
                    </a:ln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598</a:t>
                      </a:r>
                    </a:p>
                  </a:txBody>
                  <a:tcPr marL="9525" marR="9525" marT="9525" marB="0" anchor="ctr">
                    <a:lnL w="12700" cap="flat" cmpd="sng" algn="ctr">
                      <a:solidFill>
                        <a:schemeClr val="tx1"/>
                      </a:solidFill>
                      <a:prstDash val="solid"/>
                      <a:round/>
                      <a:headEnd type="none" w="med" len="med"/>
                      <a:tailEnd type="none" w="med" len="med"/>
                    </a:lnL>
                    <a:solidFill>
                      <a:srgbClr val="007F76">
                        <a:alpha val="20000"/>
                      </a:srgbClr>
                    </a:solidFill>
                  </a:tcPr>
                </a:tc>
                <a:tc>
                  <a:txBody>
                    <a:bodyPr/>
                    <a:lstStyle/>
                    <a:p>
                      <a:pPr algn="ctr" fontAlgn="ctr"/>
                      <a:r>
                        <a:rPr lang="ru-RU" sz="800" b="0" i="0" u="none" strike="noStrike">
                          <a:solidFill>
                            <a:srgbClr val="000000"/>
                          </a:solidFill>
                          <a:effectLst/>
                          <a:latin typeface="Arial Narrow" panose="020B0606020202030204" pitchFamily="34" charset="0"/>
                        </a:rPr>
                        <a:t>87</a:t>
                      </a:r>
                    </a:p>
                  </a:txBody>
                  <a:tcPr marL="9525" marR="9525" marT="9525" marB="0" anchor="c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117</a:t>
                      </a:r>
                    </a:p>
                  </a:txBody>
                  <a:tcPr marL="9525" marR="9525" marT="9525" marB="0" anchor="ctr">
                    <a:solidFill>
                      <a:srgbClr val="007F76">
                        <a:alpha val="20000"/>
                      </a:srgbClr>
                    </a:solidFill>
                  </a:tcPr>
                </a:tc>
                <a:tc>
                  <a:txBody>
                    <a:bodyPr/>
                    <a:lstStyle/>
                    <a:p>
                      <a:pPr algn="ctr" fontAlgn="ctr"/>
                      <a:r>
                        <a:rPr lang="ru-RU" sz="800" b="0" i="0" u="none" strike="noStrike">
                          <a:solidFill>
                            <a:srgbClr val="000000"/>
                          </a:solidFill>
                          <a:effectLst/>
                          <a:latin typeface="Arial Narrow" panose="020B0606020202030204" pitchFamily="34" charset="0"/>
                        </a:rPr>
                        <a:t>120</a:t>
                      </a:r>
                    </a:p>
                  </a:txBody>
                  <a:tcPr marL="9525" marR="9525" marT="9525" marB="0" anchor="ctr">
                    <a:solidFill>
                      <a:srgbClr val="007F76">
                        <a:alpha val="20000"/>
                      </a:srgbClr>
                    </a:solidFill>
                  </a:tcPr>
                </a:tc>
                <a:tc>
                  <a:txBody>
                    <a:bodyPr/>
                    <a:lstStyle/>
                    <a:p>
                      <a:pPr algn="ctr" fontAlgn="ctr"/>
                      <a:r>
                        <a:rPr lang="ru-RU" sz="800" b="0" i="0" u="none" strike="noStrike">
                          <a:solidFill>
                            <a:srgbClr val="000000"/>
                          </a:solidFill>
                          <a:effectLst/>
                          <a:latin typeface="Arial Narrow" panose="020B0606020202030204" pitchFamily="34" charset="0"/>
                        </a:rPr>
                        <a:t>274</a:t>
                      </a:r>
                    </a:p>
                  </a:txBody>
                  <a:tcPr marL="9525" marR="9525" marT="9525" marB="0" anchor="ctr">
                    <a:solidFill>
                      <a:srgbClr val="007F76">
                        <a:alpha val="20000"/>
                      </a:srgbClr>
                    </a:solidFill>
                  </a:tcPr>
                </a:tc>
                <a:tc>
                  <a:txBody>
                    <a:bodyPr/>
                    <a:lstStyle/>
                    <a:p>
                      <a:pPr algn="ctr" fontAlgn="ctr"/>
                      <a:r>
                        <a:rPr lang="ru-RU" sz="800" b="0" i="0" u="none" strike="noStrike">
                          <a:solidFill>
                            <a:srgbClr val="000000"/>
                          </a:solidFill>
                          <a:effectLst/>
                          <a:latin typeface="Arial Narrow" panose="020B0606020202030204" pitchFamily="34" charset="0"/>
                        </a:rPr>
                        <a:t>1,8%</a:t>
                      </a:r>
                    </a:p>
                  </a:txBody>
                  <a:tcPr marL="9525" marR="9525" marT="9525" marB="0" anchor="ctr">
                    <a:solidFill>
                      <a:srgbClr val="007F76">
                        <a:alpha val="20000"/>
                      </a:srgbClr>
                    </a:solidFill>
                  </a:tcPr>
                </a:tc>
                <a:extLst>
                  <a:ext uri="{0D108BD9-81ED-4DB2-BD59-A6C34878D82A}">
                    <a16:rowId xmlns:a16="http://schemas.microsoft.com/office/drawing/2014/main" val="2737083061"/>
                  </a:ext>
                </a:extLst>
              </a:tr>
              <a:tr h="144837">
                <a:tc>
                  <a:txBody>
                    <a:bodyPr/>
                    <a:lstStyle/>
                    <a:p>
                      <a:pPr algn="ctr" fontAlgn="b"/>
                      <a:r>
                        <a:rPr lang="ru-RU" sz="800" u="none" strike="noStrike" dirty="0">
                          <a:solidFill>
                            <a:srgbClr val="007F76"/>
                          </a:solidFill>
                          <a:effectLst/>
                          <a:latin typeface="Arial Narrow" panose="020B0606020202030204" pitchFamily="34" charset="0"/>
                        </a:rPr>
                        <a:t>9</a:t>
                      </a:r>
                      <a:endParaRPr lang="en-US" sz="800" b="0" i="0" u="none" strike="noStrike" dirty="0">
                        <a:solidFill>
                          <a:srgbClr val="007F76"/>
                        </a:solidFill>
                        <a:effectLst/>
                        <a:latin typeface="Arial Narrow" panose="020B0606020202030204" pitchFamily="34" charset="0"/>
                      </a:endParaRPr>
                    </a:p>
                  </a:txBody>
                  <a:tcPr marL="9525" marR="9525" marT="0"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2374-9</a:t>
                      </a:r>
                    </a:p>
                  </a:txBody>
                  <a:tcPr marL="9525" marR="9525" marT="9525" marB="0" anchor="ctr">
                    <a:solidFill>
                      <a:schemeClr val="accent6">
                        <a:lumMod val="50000"/>
                        <a:alpha val="1000"/>
                      </a:schemeClr>
                    </a:solidFill>
                  </a:tcPr>
                </a:tc>
                <a:tc>
                  <a:txBody>
                    <a:bodyPr/>
                    <a:lstStyle/>
                    <a:p>
                      <a:pPr marL="72000" algn="l" fontAlgn="ctr"/>
                      <a:r>
                        <a:rPr lang="ru-RU" sz="800" b="0" i="0" u="none" strike="noStrike" dirty="0" err="1">
                          <a:solidFill>
                            <a:srgbClr val="000000"/>
                          </a:solidFill>
                          <a:effectLst/>
                          <a:latin typeface="Arial Narrow" panose="020B0606020202030204" pitchFamily="34" charset="0"/>
                        </a:rPr>
                        <a:t>Арнайы</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білім</a:t>
                      </a:r>
                      <a:r>
                        <a:rPr lang="ru-RU" sz="800" b="0" i="0" u="none" strike="noStrike" dirty="0">
                          <a:solidFill>
                            <a:srgbClr val="000000"/>
                          </a:solidFill>
                          <a:effectLst/>
                          <a:latin typeface="Arial Narrow" panose="020B0606020202030204" pitchFamily="34" charset="0"/>
                        </a:rPr>
                        <a:t> беру </a:t>
                      </a:r>
                      <a:r>
                        <a:rPr lang="ru-RU" sz="800" b="0" i="0" u="none" strike="noStrike" dirty="0" err="1">
                          <a:solidFill>
                            <a:srgbClr val="000000"/>
                          </a:solidFill>
                          <a:effectLst/>
                          <a:latin typeface="Arial Narrow" panose="020B0606020202030204" pitchFamily="34" charset="0"/>
                        </a:rPr>
                        <a:t>саласындағы</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басқа</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оқытушылары</a:t>
                      </a:r>
                      <a:endParaRPr lang="ru-RU" sz="800" b="0" i="0" u="none" strike="noStrike" dirty="0">
                        <a:solidFill>
                          <a:srgbClr val="000000"/>
                        </a:solidFill>
                        <a:effectLst/>
                        <a:latin typeface="Arial Narrow" panose="020B0606020202030204" pitchFamily="34" charset="0"/>
                      </a:endParaRPr>
                    </a:p>
                  </a:txBody>
                  <a:tcPr marL="9525" marR="9525" marT="9525" marB="0" anchor="ctr">
                    <a:lnR w="12700" cap="flat" cmpd="sng" algn="ctr">
                      <a:solidFill>
                        <a:schemeClr val="tx1"/>
                      </a:solidFill>
                      <a:prstDash val="solid"/>
                      <a:round/>
                      <a:headEnd type="none" w="med" len="med"/>
                      <a:tailEnd type="none" w="med" len="med"/>
                    </a:ln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430</a:t>
                      </a:r>
                    </a:p>
                  </a:txBody>
                  <a:tcPr marL="9525" marR="9525" marT="9525" marB="0" anchor="ctr">
                    <a:lnL w="12700" cap="flat" cmpd="sng" algn="ctr">
                      <a:solidFill>
                        <a:schemeClr val="tx1"/>
                      </a:solidFill>
                      <a:prstDash val="solid"/>
                      <a:round/>
                      <a:headEnd type="none" w="med" len="med"/>
                      <a:tailEnd type="none" w="med" len="med"/>
                    </a:lnL>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27</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36</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200</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167</a:t>
                      </a:r>
                    </a:p>
                  </a:txBody>
                  <a:tcPr marL="9525" marR="9525" marT="9525" marB="0" anchor="ctr">
                    <a:lnR w="12700" cap="flat" cmpd="sng" algn="ctr">
                      <a:solidFill>
                        <a:schemeClr val="tx1"/>
                      </a:solidFill>
                      <a:prstDash val="solid"/>
                      <a:round/>
                      <a:headEnd type="none" w="med" len="med"/>
                      <a:tailEnd type="none" w="med" len="med"/>
                    </a:ln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550</a:t>
                      </a:r>
                    </a:p>
                  </a:txBody>
                  <a:tcPr marL="9525" marR="9525" marT="9525" marB="0" anchor="ctr">
                    <a:lnL w="12700" cap="flat" cmpd="sng" algn="ctr">
                      <a:solidFill>
                        <a:schemeClr val="tx1"/>
                      </a:solidFill>
                      <a:prstDash val="solid"/>
                      <a:round/>
                      <a:headEnd type="none" w="med" len="med"/>
                      <a:tailEnd type="none" w="med" len="med"/>
                    </a:lnL>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107</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138</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81</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224</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1,7%</a:t>
                      </a:r>
                    </a:p>
                  </a:txBody>
                  <a:tcPr marL="9525" marR="9525" marT="9525" marB="0" anchor="ctr">
                    <a:solidFill>
                      <a:schemeClr val="accent6">
                        <a:lumMod val="50000"/>
                        <a:alpha val="1000"/>
                      </a:schemeClr>
                    </a:solidFill>
                  </a:tcPr>
                </a:tc>
                <a:extLst>
                  <a:ext uri="{0D108BD9-81ED-4DB2-BD59-A6C34878D82A}">
                    <a16:rowId xmlns:a16="http://schemas.microsoft.com/office/drawing/2014/main" val="1465641651"/>
                  </a:ext>
                </a:extLst>
              </a:tr>
              <a:tr h="144837">
                <a:tc>
                  <a:txBody>
                    <a:bodyPr/>
                    <a:lstStyle/>
                    <a:p>
                      <a:pPr algn="ctr" fontAlgn="b"/>
                      <a:r>
                        <a:rPr lang="ru-RU" sz="800" b="0" i="0" u="none" strike="noStrike" dirty="0">
                          <a:solidFill>
                            <a:srgbClr val="007F76"/>
                          </a:solidFill>
                          <a:effectLst/>
                          <a:latin typeface="Arial Narrow" panose="020B0606020202030204" pitchFamily="34" charset="0"/>
                        </a:rPr>
                        <a:t>10</a:t>
                      </a:r>
                      <a:endParaRPr lang="en-US" sz="800" b="0" i="0" u="none" strike="noStrike" dirty="0">
                        <a:solidFill>
                          <a:srgbClr val="007F76"/>
                        </a:solidFill>
                        <a:effectLst/>
                        <a:latin typeface="Arial Narrow" panose="020B0606020202030204" pitchFamily="34" charset="0"/>
                      </a:endParaRPr>
                    </a:p>
                  </a:txBody>
                  <a:tcPr marL="9525" marR="9525" marT="0" marB="0" anchor="ctr">
                    <a:solidFill>
                      <a:srgbClr val="007F76">
                        <a:alpha val="20000"/>
                      </a:srgbClr>
                    </a:solidFill>
                  </a:tcPr>
                </a:tc>
                <a:tc>
                  <a:txBody>
                    <a:bodyPr/>
                    <a:lstStyle/>
                    <a:p>
                      <a:pPr algn="ctr" fontAlgn="ctr"/>
                      <a:r>
                        <a:rPr lang="ru-RU" sz="800" b="0" i="0" u="none" strike="noStrike">
                          <a:solidFill>
                            <a:srgbClr val="000000"/>
                          </a:solidFill>
                          <a:effectLst/>
                          <a:latin typeface="Arial Narrow" panose="020B0606020202030204" pitchFamily="34" charset="0"/>
                        </a:rPr>
                        <a:t>3221-0</a:t>
                      </a:r>
                    </a:p>
                  </a:txBody>
                  <a:tcPr marL="9525" marR="9525" marT="9525" marB="0" anchor="ctr">
                    <a:solidFill>
                      <a:srgbClr val="007F76">
                        <a:alpha val="20000"/>
                      </a:srgbClr>
                    </a:solidFill>
                  </a:tcPr>
                </a:tc>
                <a:tc>
                  <a:txBody>
                    <a:bodyPr/>
                    <a:lstStyle/>
                    <a:p>
                      <a:pPr marL="72000" algn="l" fontAlgn="ctr"/>
                      <a:r>
                        <a:rPr lang="ru-RU" sz="800" b="0" i="0" u="none" strike="noStrike" dirty="0" err="1">
                          <a:solidFill>
                            <a:srgbClr val="000000"/>
                          </a:solidFill>
                          <a:effectLst/>
                          <a:latin typeface="Arial Narrow" panose="020B0606020202030204" pitchFamily="34" charset="0"/>
                        </a:rPr>
                        <a:t>Күтім</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жөніндегі</a:t>
                      </a:r>
                      <a:r>
                        <a:rPr lang="ru-RU" sz="800" b="0" i="0" u="none" strike="noStrike" dirty="0">
                          <a:solidFill>
                            <a:srgbClr val="000000"/>
                          </a:solidFill>
                          <a:effectLst/>
                          <a:latin typeface="Arial Narrow" panose="020B0606020202030204" pitchFamily="34" charset="0"/>
                        </a:rPr>
                        <a:t> орта </a:t>
                      </a:r>
                      <a:r>
                        <a:rPr lang="ru-RU" sz="800" b="0" i="0" u="none" strike="noStrike" dirty="0" err="1">
                          <a:solidFill>
                            <a:srgbClr val="000000"/>
                          </a:solidFill>
                          <a:effectLst/>
                          <a:latin typeface="Arial Narrow" panose="020B0606020202030204" pitchFamily="34" charset="0"/>
                        </a:rPr>
                        <a:t>медициналық</a:t>
                      </a:r>
                      <a:r>
                        <a:rPr lang="ru-RU" sz="800" b="0" i="0" u="none" strike="noStrike" dirty="0">
                          <a:solidFill>
                            <a:srgbClr val="000000"/>
                          </a:solidFill>
                          <a:effectLst/>
                          <a:latin typeface="Arial Narrow" panose="020B0606020202030204" pitchFamily="34" charset="0"/>
                        </a:rPr>
                        <a:t> персонал</a:t>
                      </a:r>
                    </a:p>
                  </a:txBody>
                  <a:tcPr marL="9525" marR="9525" marT="9525" marB="0" anchor="ctr">
                    <a:lnR w="12700" cap="flat" cmpd="sng" algn="ctr">
                      <a:solidFill>
                        <a:schemeClr val="tx1"/>
                      </a:solidFill>
                      <a:prstDash val="solid"/>
                      <a:round/>
                      <a:headEnd type="none" w="med" len="med"/>
                      <a:tailEnd type="none" w="med" len="med"/>
                    </a:lnR>
                    <a:solidFill>
                      <a:srgbClr val="007F76">
                        <a:alpha val="20000"/>
                      </a:srgbClr>
                    </a:solidFill>
                  </a:tcPr>
                </a:tc>
                <a:tc>
                  <a:txBody>
                    <a:bodyPr/>
                    <a:lstStyle/>
                    <a:p>
                      <a:pPr algn="ctr" fontAlgn="ctr"/>
                      <a:r>
                        <a:rPr lang="ru-RU" sz="800" b="0" i="0" u="none" strike="noStrike">
                          <a:solidFill>
                            <a:srgbClr val="000000"/>
                          </a:solidFill>
                          <a:effectLst/>
                          <a:latin typeface="Arial Narrow" panose="020B0606020202030204" pitchFamily="34" charset="0"/>
                        </a:rPr>
                        <a:t>563</a:t>
                      </a:r>
                    </a:p>
                  </a:txBody>
                  <a:tcPr marL="9525" marR="9525" marT="9525" marB="0" anchor="ctr">
                    <a:lnL w="12700" cap="flat" cmpd="sng" algn="ctr">
                      <a:solidFill>
                        <a:schemeClr val="tx1"/>
                      </a:solidFill>
                      <a:prstDash val="solid"/>
                      <a:round/>
                      <a:headEnd type="none" w="med" len="med"/>
                      <a:tailEnd type="none" w="med" len="med"/>
                    </a:lnL>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131</a:t>
                      </a:r>
                    </a:p>
                  </a:txBody>
                  <a:tcPr marL="9525" marR="9525" marT="9525" marB="0" anchor="c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159</a:t>
                      </a:r>
                    </a:p>
                  </a:txBody>
                  <a:tcPr marL="9525" marR="9525" marT="9525" marB="0" anchor="c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150</a:t>
                      </a:r>
                    </a:p>
                  </a:txBody>
                  <a:tcPr marL="9525" marR="9525" marT="9525" marB="0" anchor="c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123</a:t>
                      </a:r>
                    </a:p>
                  </a:txBody>
                  <a:tcPr marL="9525" marR="9525" marT="9525" marB="0" anchor="ctr">
                    <a:lnR w="12700" cap="flat" cmpd="sng" algn="ctr">
                      <a:solidFill>
                        <a:schemeClr val="tx1"/>
                      </a:solidFill>
                      <a:prstDash val="solid"/>
                      <a:round/>
                      <a:headEnd type="none" w="med" len="med"/>
                      <a:tailEnd type="none" w="med" len="med"/>
                    </a:ln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524</a:t>
                      </a:r>
                    </a:p>
                  </a:txBody>
                  <a:tcPr marL="9525" marR="9525" marT="9525" marB="0" anchor="ctr">
                    <a:lnL w="12700" cap="flat" cmpd="sng" algn="ctr">
                      <a:solidFill>
                        <a:schemeClr val="tx1"/>
                      </a:solidFill>
                      <a:prstDash val="solid"/>
                      <a:round/>
                      <a:headEnd type="none" w="med" len="med"/>
                      <a:tailEnd type="none" w="med" len="med"/>
                    </a:lnL>
                    <a:solidFill>
                      <a:srgbClr val="007F76">
                        <a:alpha val="20000"/>
                      </a:srgbClr>
                    </a:solidFill>
                  </a:tcPr>
                </a:tc>
                <a:tc>
                  <a:txBody>
                    <a:bodyPr/>
                    <a:lstStyle/>
                    <a:p>
                      <a:pPr algn="ctr" fontAlgn="ctr"/>
                      <a:r>
                        <a:rPr lang="ru-RU" sz="800" b="0" i="0" u="none" strike="noStrike">
                          <a:solidFill>
                            <a:srgbClr val="000000"/>
                          </a:solidFill>
                          <a:effectLst/>
                          <a:latin typeface="Arial Narrow" panose="020B0606020202030204" pitchFamily="34" charset="0"/>
                        </a:rPr>
                        <a:t>137</a:t>
                      </a:r>
                    </a:p>
                  </a:txBody>
                  <a:tcPr marL="9525" marR="9525" marT="9525" marB="0" anchor="c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146</a:t>
                      </a:r>
                    </a:p>
                  </a:txBody>
                  <a:tcPr marL="9525" marR="9525" marT="9525" marB="0" anchor="ctr">
                    <a:solidFill>
                      <a:srgbClr val="007F76">
                        <a:alpha val="20000"/>
                      </a:srgbClr>
                    </a:solidFill>
                  </a:tcPr>
                </a:tc>
                <a:tc>
                  <a:txBody>
                    <a:bodyPr/>
                    <a:lstStyle/>
                    <a:p>
                      <a:pPr algn="ctr" fontAlgn="ctr"/>
                      <a:r>
                        <a:rPr lang="ru-RU" sz="800" b="0" i="0" u="none" strike="noStrike">
                          <a:solidFill>
                            <a:srgbClr val="000000"/>
                          </a:solidFill>
                          <a:effectLst/>
                          <a:latin typeface="Arial Narrow" panose="020B0606020202030204" pitchFamily="34" charset="0"/>
                        </a:rPr>
                        <a:t>148</a:t>
                      </a:r>
                    </a:p>
                  </a:txBody>
                  <a:tcPr marL="9525" marR="9525" marT="9525" marB="0" anchor="ctr">
                    <a:solidFill>
                      <a:srgbClr val="007F76">
                        <a:alpha val="20000"/>
                      </a:srgbClr>
                    </a:solidFill>
                  </a:tcPr>
                </a:tc>
                <a:tc>
                  <a:txBody>
                    <a:bodyPr/>
                    <a:lstStyle/>
                    <a:p>
                      <a:pPr algn="ctr" fontAlgn="ctr"/>
                      <a:r>
                        <a:rPr lang="ru-RU" sz="800" b="0" i="0" u="none" strike="noStrike">
                          <a:solidFill>
                            <a:srgbClr val="000000"/>
                          </a:solidFill>
                          <a:effectLst/>
                          <a:latin typeface="Arial Narrow" panose="020B0606020202030204" pitchFamily="34" charset="0"/>
                        </a:rPr>
                        <a:t>93</a:t>
                      </a:r>
                    </a:p>
                  </a:txBody>
                  <a:tcPr marL="9525" marR="9525" marT="9525" marB="0" anchor="ctr">
                    <a:solidFill>
                      <a:srgbClr val="007F76">
                        <a:alpha val="20000"/>
                      </a:srgbClr>
                    </a:solidFill>
                  </a:tcPr>
                </a:tc>
                <a:tc>
                  <a:txBody>
                    <a:bodyPr/>
                    <a:lstStyle/>
                    <a:p>
                      <a:pPr algn="ctr" fontAlgn="ctr"/>
                      <a:r>
                        <a:rPr lang="ru-RU" sz="800" b="0" i="0" u="none" strike="noStrike">
                          <a:solidFill>
                            <a:srgbClr val="000000"/>
                          </a:solidFill>
                          <a:effectLst/>
                          <a:latin typeface="Arial Narrow" panose="020B0606020202030204" pitchFamily="34" charset="0"/>
                        </a:rPr>
                        <a:t>1,6%</a:t>
                      </a:r>
                    </a:p>
                  </a:txBody>
                  <a:tcPr marL="9525" marR="9525" marT="9525" marB="0" anchor="ctr">
                    <a:solidFill>
                      <a:srgbClr val="007F76">
                        <a:alpha val="20000"/>
                      </a:srgbClr>
                    </a:solidFill>
                  </a:tcPr>
                </a:tc>
                <a:extLst>
                  <a:ext uri="{0D108BD9-81ED-4DB2-BD59-A6C34878D82A}">
                    <a16:rowId xmlns:a16="http://schemas.microsoft.com/office/drawing/2014/main" val="1743389312"/>
                  </a:ext>
                </a:extLst>
              </a:tr>
              <a:tr h="144837">
                <a:tc gridSpan="3">
                  <a:txBody>
                    <a:bodyPr/>
                    <a:lstStyle/>
                    <a:p>
                      <a:pPr algn="ctr" fontAlgn="b"/>
                      <a:r>
                        <a:rPr lang="ru-RU" sz="800" b="1" u="none" strike="noStrike" dirty="0">
                          <a:solidFill>
                            <a:srgbClr val="007F76"/>
                          </a:solidFill>
                          <a:effectLst/>
                          <a:latin typeface="Arial Narrow" panose="020B0606020202030204" pitchFamily="34" charset="0"/>
                        </a:rPr>
                        <a:t>ТОП-10 БОЙЫНША ЖИЫНЫ</a:t>
                      </a:r>
                      <a:endParaRPr lang="ru-RU" sz="800" b="1" i="0" u="none" strike="noStrike" cap="none" dirty="0">
                        <a:solidFill>
                          <a:srgbClr val="007F76"/>
                        </a:solidFill>
                        <a:effectLst/>
                        <a:latin typeface="Arial Narrow" panose="020B0606020202030204" pitchFamily="34" charset="0"/>
                        <a:ea typeface="+mn-ea"/>
                        <a:cs typeface="+mn-cs"/>
                        <a:sym typeface="Arial"/>
                      </a:endParaRPr>
                    </a:p>
                  </a:txBody>
                  <a:tcPr marL="9525" marR="9525" marT="0" marB="0" anchor="ctr">
                    <a:lnR w="12700" cap="flat" cmpd="sng" algn="ctr">
                      <a:solidFill>
                        <a:schemeClr val="tx1"/>
                      </a:solidFill>
                      <a:prstDash val="solid"/>
                      <a:round/>
                      <a:headEnd type="none" w="med" len="med"/>
                      <a:tailEnd type="none" w="med" len="med"/>
                    </a:lnR>
                    <a:lnB w="12700" cap="flat" cmpd="sng" algn="ctr">
                      <a:solidFill>
                        <a:schemeClr val="tx1"/>
                      </a:solidFill>
                      <a:prstDash val="solid"/>
                      <a:round/>
                      <a:headEnd type="none" w="med" len="med"/>
                      <a:tailEnd type="none" w="med" len="med"/>
                    </a:lnB>
                    <a:noFill/>
                  </a:tcPr>
                </a:tc>
                <a:tc hMerge="1">
                  <a:txBody>
                    <a:bodyPr/>
                    <a:lstStyle/>
                    <a:p>
                      <a:pPr algn="ctr" fontAlgn="b"/>
                      <a:r>
                        <a:rPr lang="ru-KZ" sz="800" b="0" i="0" u="none" strike="noStrike" cap="none" dirty="0">
                          <a:solidFill>
                            <a:srgbClr val="007F76"/>
                          </a:solidFill>
                          <a:effectLst/>
                          <a:latin typeface="Arial Narrow" panose="020B0606020202030204" pitchFamily="34" charset="0"/>
                          <a:ea typeface="+mn-ea"/>
                          <a:cs typeface="+mn-cs"/>
                          <a:sym typeface="Arial"/>
                        </a:rPr>
                        <a:t>9112-9</a:t>
                      </a:r>
                    </a:p>
                  </a:txBody>
                  <a:tcPr marL="9525" marR="9525" marT="0" marB="0" anchor="ctr">
                    <a:lnB w="12700" cap="flat" cmpd="sng" algn="ctr">
                      <a:solidFill>
                        <a:schemeClr val="tx1"/>
                      </a:solidFill>
                      <a:prstDash val="solid"/>
                      <a:round/>
                      <a:headEnd type="none" w="med" len="med"/>
                      <a:tailEnd type="none" w="med" len="med"/>
                    </a:lnB>
                    <a:noFill/>
                  </a:tcPr>
                </a:tc>
                <a:tc hMerge="1">
                  <a:txBody>
                    <a:bodyPr/>
                    <a:lstStyle/>
                    <a:p>
                      <a:pPr marL="72000" algn="l" fontAlgn="ctr"/>
                      <a:r>
                        <a:rPr lang="ru-RU" sz="800" b="0" i="0" u="none" strike="noStrike" cap="none" dirty="0">
                          <a:solidFill>
                            <a:srgbClr val="007F76"/>
                          </a:solidFill>
                          <a:effectLst/>
                          <a:latin typeface="Arial Narrow" panose="020B0606020202030204" pitchFamily="34" charset="0"/>
                          <a:ea typeface="+mn-ea"/>
                          <a:cs typeface="+mn-cs"/>
                          <a:sym typeface="Arial"/>
                        </a:rPr>
                        <a:t>Иные уборщики и прислуга в отелях и аналогичных учреждениях</a:t>
                      </a:r>
                    </a:p>
                  </a:txBody>
                  <a:tcPr marL="9525" marR="9525" marT="0" marB="0" anchor="ctr">
                    <a:lnR w="12700" cap="flat" cmpd="sng" algn="ctr">
                      <a:solidFill>
                        <a:schemeClr val="tx1"/>
                      </a:solidFill>
                      <a:prstDash val="solid"/>
                      <a:round/>
                      <a:headEnd type="none" w="med" len="med"/>
                      <a:tailEnd type="none" w="med" len="med"/>
                    </a:lnR>
                    <a:lnB w="12700" cap="flat" cmpd="sng" algn="ctr">
                      <a:solidFill>
                        <a:schemeClr val="tx1"/>
                      </a:solidFill>
                      <a:prstDash val="solid"/>
                      <a:round/>
                      <a:headEnd type="none" w="med" len="med"/>
                      <a:tailEnd type="none" w="med" len="med"/>
                    </a:lnB>
                    <a:noFill/>
                  </a:tcPr>
                </a:tc>
                <a:tc>
                  <a:txBody>
                    <a:bodyPr/>
                    <a:lstStyle/>
                    <a:p>
                      <a:pPr algn="ctr" fontAlgn="ctr"/>
                      <a:r>
                        <a:rPr lang="ru-RU" sz="800" b="1" i="0" u="none" strike="noStrike" dirty="0">
                          <a:solidFill>
                            <a:srgbClr val="000000"/>
                          </a:solidFill>
                          <a:effectLst/>
                          <a:latin typeface="Arial Narrow" panose="020B0606020202030204" pitchFamily="34" charset="0"/>
                        </a:rPr>
                        <a:t>17 494</a:t>
                      </a:r>
                    </a:p>
                  </a:txBody>
                  <a:tcPr marL="9525" marR="9525" marT="9525" marB="0" anchor="ctr">
                    <a:lnL w="12700" cap="flat" cmpd="sng" algn="ctr">
                      <a:solidFill>
                        <a:schemeClr val="tx1"/>
                      </a:solidFill>
                      <a:prstDash val="solid"/>
                      <a:round/>
                      <a:headEnd type="none" w="med" len="med"/>
                      <a:tailEnd type="none" w="med" len="med"/>
                    </a:lnL>
                    <a:lnB w="12700" cap="flat" cmpd="sng" algn="ctr">
                      <a:solidFill>
                        <a:schemeClr val="tx1"/>
                      </a:solidFill>
                      <a:prstDash val="solid"/>
                      <a:round/>
                      <a:headEnd type="none" w="med" len="med"/>
                      <a:tailEnd type="none" w="med" len="med"/>
                    </a:lnB>
                    <a:noFill/>
                  </a:tcPr>
                </a:tc>
                <a:tc>
                  <a:txBody>
                    <a:bodyPr/>
                    <a:lstStyle/>
                    <a:p>
                      <a:pPr algn="ctr" fontAlgn="ctr"/>
                      <a:r>
                        <a:rPr lang="ru-RU" sz="800" b="1" i="0" u="none" strike="noStrike" dirty="0">
                          <a:solidFill>
                            <a:srgbClr val="000000"/>
                          </a:solidFill>
                          <a:effectLst/>
                          <a:latin typeface="Arial Narrow" panose="020B0606020202030204" pitchFamily="34" charset="0"/>
                        </a:rPr>
                        <a:t>1 319</a:t>
                      </a:r>
                    </a:p>
                  </a:txBody>
                  <a:tcPr marL="9525" marR="9525" marT="9525" marB="0" anchor="ctr">
                    <a:lnB w="12700" cap="flat" cmpd="sng" algn="ctr">
                      <a:solidFill>
                        <a:schemeClr val="tx1"/>
                      </a:solidFill>
                      <a:prstDash val="solid"/>
                      <a:round/>
                      <a:headEnd type="none" w="med" len="med"/>
                      <a:tailEnd type="none" w="med" len="med"/>
                    </a:lnB>
                    <a:noFill/>
                  </a:tcPr>
                </a:tc>
                <a:tc>
                  <a:txBody>
                    <a:bodyPr/>
                    <a:lstStyle/>
                    <a:p>
                      <a:pPr algn="ctr" fontAlgn="ctr"/>
                      <a:r>
                        <a:rPr lang="ru-RU" sz="800" b="1" i="0" u="none" strike="noStrike" dirty="0">
                          <a:solidFill>
                            <a:srgbClr val="000000"/>
                          </a:solidFill>
                          <a:effectLst/>
                          <a:latin typeface="Arial Narrow" panose="020B0606020202030204" pitchFamily="34" charset="0"/>
                        </a:rPr>
                        <a:t>2 795</a:t>
                      </a:r>
                    </a:p>
                  </a:txBody>
                  <a:tcPr marL="9525" marR="9525" marT="9525" marB="0" anchor="ctr">
                    <a:lnB w="12700" cap="flat" cmpd="sng" algn="ctr">
                      <a:solidFill>
                        <a:schemeClr val="tx1"/>
                      </a:solidFill>
                      <a:prstDash val="solid"/>
                      <a:round/>
                      <a:headEnd type="none" w="med" len="med"/>
                      <a:tailEnd type="none" w="med" len="med"/>
                    </a:lnB>
                    <a:noFill/>
                  </a:tcPr>
                </a:tc>
                <a:tc>
                  <a:txBody>
                    <a:bodyPr/>
                    <a:lstStyle/>
                    <a:p>
                      <a:pPr algn="ctr" fontAlgn="ctr"/>
                      <a:r>
                        <a:rPr lang="ru-RU" sz="800" b="1" i="0" u="none" strike="noStrike" dirty="0">
                          <a:solidFill>
                            <a:srgbClr val="000000"/>
                          </a:solidFill>
                          <a:effectLst/>
                          <a:latin typeface="Arial Narrow" panose="020B0606020202030204" pitchFamily="34" charset="0"/>
                        </a:rPr>
                        <a:t>6 330</a:t>
                      </a:r>
                    </a:p>
                  </a:txBody>
                  <a:tcPr marL="9525" marR="9525" marT="9525" marB="0" anchor="ctr">
                    <a:lnB w="12700" cap="flat" cmpd="sng" algn="ctr">
                      <a:solidFill>
                        <a:schemeClr val="tx1"/>
                      </a:solidFill>
                      <a:prstDash val="solid"/>
                      <a:round/>
                      <a:headEnd type="none" w="med" len="med"/>
                      <a:tailEnd type="none" w="med" len="med"/>
                    </a:lnB>
                    <a:noFill/>
                  </a:tcPr>
                </a:tc>
                <a:tc>
                  <a:txBody>
                    <a:bodyPr/>
                    <a:lstStyle/>
                    <a:p>
                      <a:pPr algn="ctr" fontAlgn="ctr"/>
                      <a:r>
                        <a:rPr lang="ru-RU" sz="800" b="1" i="0" u="none" strike="noStrike" dirty="0">
                          <a:solidFill>
                            <a:srgbClr val="000000"/>
                          </a:solidFill>
                          <a:effectLst/>
                          <a:latin typeface="Arial Narrow" panose="020B0606020202030204" pitchFamily="34" charset="0"/>
                        </a:rPr>
                        <a:t>7 050</a:t>
                      </a:r>
                    </a:p>
                  </a:txBody>
                  <a:tcPr marL="9525" marR="9525" marT="9525" marB="0" anchor="ctr">
                    <a:lnR w="12700" cap="flat" cmpd="sng" algn="ctr">
                      <a:solidFill>
                        <a:schemeClr val="tx1"/>
                      </a:solidFill>
                      <a:prstDash val="solid"/>
                      <a:round/>
                      <a:headEnd type="none" w="med" len="med"/>
                      <a:tailEnd type="none" w="med" len="med"/>
                    </a:lnR>
                    <a:lnB w="12700" cap="flat" cmpd="sng" algn="ctr">
                      <a:solidFill>
                        <a:schemeClr val="tx1"/>
                      </a:solidFill>
                      <a:prstDash val="solid"/>
                      <a:round/>
                      <a:headEnd type="none" w="med" len="med"/>
                      <a:tailEnd type="none" w="med" len="med"/>
                    </a:lnB>
                    <a:noFill/>
                  </a:tcPr>
                </a:tc>
                <a:tc>
                  <a:txBody>
                    <a:bodyPr/>
                    <a:lstStyle/>
                    <a:p>
                      <a:pPr algn="ctr" fontAlgn="ctr"/>
                      <a:r>
                        <a:rPr lang="ru-RU" sz="800" b="1" i="0" u="none" strike="noStrike" dirty="0">
                          <a:solidFill>
                            <a:srgbClr val="000000"/>
                          </a:solidFill>
                          <a:effectLst/>
                          <a:latin typeface="Arial Narrow" panose="020B0606020202030204" pitchFamily="34" charset="0"/>
                        </a:rPr>
                        <a:t>13 375</a:t>
                      </a:r>
                    </a:p>
                  </a:txBody>
                  <a:tcPr marL="9525" marR="9525" marT="9525" marB="0" anchor="ctr">
                    <a:lnL w="12700" cap="flat" cmpd="sng" algn="ctr">
                      <a:solidFill>
                        <a:schemeClr val="tx1"/>
                      </a:solidFill>
                      <a:prstDash val="solid"/>
                      <a:round/>
                      <a:headEnd type="none" w="med" len="med"/>
                      <a:tailEnd type="none" w="med" len="med"/>
                    </a:lnL>
                    <a:lnB w="12700" cap="flat" cmpd="sng" algn="ctr">
                      <a:solidFill>
                        <a:schemeClr val="tx1"/>
                      </a:solidFill>
                      <a:prstDash val="solid"/>
                      <a:round/>
                      <a:headEnd type="none" w="med" len="med"/>
                      <a:tailEnd type="none" w="med" len="med"/>
                    </a:lnB>
                    <a:noFill/>
                  </a:tcPr>
                </a:tc>
                <a:tc>
                  <a:txBody>
                    <a:bodyPr/>
                    <a:lstStyle/>
                    <a:p>
                      <a:pPr algn="ctr" fontAlgn="ctr"/>
                      <a:r>
                        <a:rPr lang="ru-RU" sz="800" b="1" i="0" u="none" strike="noStrike" dirty="0">
                          <a:solidFill>
                            <a:srgbClr val="000000"/>
                          </a:solidFill>
                          <a:effectLst/>
                          <a:latin typeface="Arial Narrow" panose="020B0606020202030204" pitchFamily="34" charset="0"/>
                        </a:rPr>
                        <a:t>2 423</a:t>
                      </a:r>
                    </a:p>
                  </a:txBody>
                  <a:tcPr marL="9525" marR="9525" marT="9525" marB="0" anchor="ctr">
                    <a:lnB w="12700" cap="flat" cmpd="sng" algn="ctr">
                      <a:solidFill>
                        <a:schemeClr val="tx1"/>
                      </a:solidFill>
                      <a:prstDash val="solid"/>
                      <a:round/>
                      <a:headEnd type="none" w="med" len="med"/>
                      <a:tailEnd type="none" w="med" len="med"/>
                    </a:lnB>
                    <a:noFill/>
                  </a:tcPr>
                </a:tc>
                <a:tc>
                  <a:txBody>
                    <a:bodyPr/>
                    <a:lstStyle/>
                    <a:p>
                      <a:pPr algn="ctr" fontAlgn="ctr"/>
                      <a:r>
                        <a:rPr lang="ru-RU" sz="800" b="1" i="0" u="none" strike="noStrike" dirty="0">
                          <a:solidFill>
                            <a:srgbClr val="000000"/>
                          </a:solidFill>
                          <a:effectLst/>
                          <a:latin typeface="Arial Narrow" panose="020B0606020202030204" pitchFamily="34" charset="0"/>
                        </a:rPr>
                        <a:t>2 180</a:t>
                      </a:r>
                    </a:p>
                  </a:txBody>
                  <a:tcPr marL="9525" marR="9525" marT="9525" marB="0" anchor="ctr">
                    <a:lnB w="12700" cap="flat" cmpd="sng" algn="ctr">
                      <a:solidFill>
                        <a:schemeClr val="tx1"/>
                      </a:solidFill>
                      <a:prstDash val="solid"/>
                      <a:round/>
                      <a:headEnd type="none" w="med" len="med"/>
                      <a:tailEnd type="none" w="med" len="med"/>
                    </a:lnB>
                    <a:noFill/>
                  </a:tcPr>
                </a:tc>
                <a:tc>
                  <a:txBody>
                    <a:bodyPr/>
                    <a:lstStyle/>
                    <a:p>
                      <a:pPr algn="ctr" fontAlgn="ctr"/>
                      <a:r>
                        <a:rPr lang="ru-RU" sz="800" b="1" i="0" u="none" strike="noStrike" dirty="0">
                          <a:solidFill>
                            <a:srgbClr val="000000"/>
                          </a:solidFill>
                          <a:effectLst/>
                          <a:latin typeface="Arial Narrow" panose="020B0606020202030204" pitchFamily="34" charset="0"/>
                        </a:rPr>
                        <a:t>3 194</a:t>
                      </a:r>
                    </a:p>
                  </a:txBody>
                  <a:tcPr marL="9525" marR="9525" marT="9525" marB="0" anchor="ctr">
                    <a:lnB w="12700" cap="flat" cmpd="sng" algn="ctr">
                      <a:solidFill>
                        <a:schemeClr val="tx1"/>
                      </a:solidFill>
                      <a:prstDash val="solid"/>
                      <a:round/>
                      <a:headEnd type="none" w="med" len="med"/>
                      <a:tailEnd type="none" w="med" len="med"/>
                    </a:lnB>
                    <a:noFill/>
                  </a:tcPr>
                </a:tc>
                <a:tc>
                  <a:txBody>
                    <a:bodyPr/>
                    <a:lstStyle/>
                    <a:p>
                      <a:pPr algn="ctr" fontAlgn="ctr"/>
                      <a:r>
                        <a:rPr lang="ru-RU" sz="800" b="1" i="0" u="none" strike="noStrike" dirty="0">
                          <a:solidFill>
                            <a:srgbClr val="000000"/>
                          </a:solidFill>
                          <a:effectLst/>
                          <a:latin typeface="Arial Narrow" panose="020B0606020202030204" pitchFamily="34" charset="0"/>
                        </a:rPr>
                        <a:t>5 578</a:t>
                      </a:r>
                    </a:p>
                  </a:txBody>
                  <a:tcPr marL="9525" marR="9525" marT="9525" marB="0" anchor="ctr">
                    <a:lnB w="12700" cap="flat" cmpd="sng" algn="ctr">
                      <a:solidFill>
                        <a:schemeClr val="tx1"/>
                      </a:solidFill>
                      <a:prstDash val="solid"/>
                      <a:round/>
                      <a:headEnd type="none" w="med" len="med"/>
                      <a:tailEnd type="none" w="med" len="med"/>
                    </a:lnB>
                    <a:noFill/>
                  </a:tcPr>
                </a:tc>
                <a:tc>
                  <a:txBody>
                    <a:bodyPr/>
                    <a:lstStyle/>
                    <a:p>
                      <a:pPr algn="ctr" fontAlgn="ctr"/>
                      <a:r>
                        <a:rPr lang="ru-RU" sz="800" b="1" i="0" u="none" strike="noStrike" dirty="0">
                          <a:solidFill>
                            <a:srgbClr val="000000"/>
                          </a:solidFill>
                          <a:effectLst/>
                          <a:latin typeface="Arial Narrow" panose="020B0606020202030204" pitchFamily="34" charset="0"/>
                        </a:rPr>
                        <a:t>40,7%</a:t>
                      </a:r>
                    </a:p>
                  </a:txBody>
                  <a:tcPr marL="9525" marR="9525" marT="9525" marB="0" anchor="ctr">
                    <a:lnB w="12700"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2390657696"/>
                  </a:ext>
                </a:extLst>
              </a:tr>
              <a:tr h="152142">
                <a:tc gridSpan="14">
                  <a:txBody>
                    <a:bodyPr/>
                    <a:lstStyle/>
                    <a:p>
                      <a:pPr algn="ctr" fontAlgn="b"/>
                      <a:r>
                        <a:rPr lang="ru-RU" sz="900" b="1" i="0" u="none" strike="noStrike" dirty="0">
                          <a:solidFill>
                            <a:schemeClr val="accent3">
                              <a:lumMod val="50000"/>
                            </a:schemeClr>
                          </a:solidFill>
                          <a:effectLst/>
                          <a:latin typeface="Arial Narrow" panose="020B0606020202030204" pitchFamily="34" charset="0"/>
                        </a:rPr>
                        <a:t>ОПТИМИСТІК СЦЕНАРИЙ</a:t>
                      </a:r>
                      <a:endParaRPr lang="en-US" sz="900" b="1" i="0" u="none" strike="noStrike" dirty="0">
                        <a:solidFill>
                          <a:schemeClr val="accent3">
                            <a:lumMod val="50000"/>
                          </a:schemeClr>
                        </a:solidFill>
                        <a:effectLst/>
                        <a:latin typeface="Arial Narrow" panose="020B0606020202030204" pitchFamily="34" charset="0"/>
                      </a:endParaRPr>
                    </a:p>
                  </a:txBody>
                  <a:tcPr marL="9525" marR="9525" marT="0" marB="0" anchor="ct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accent3">
                        <a:lumMod val="50000"/>
                        <a:alpha val="40000"/>
                      </a:schemeClr>
                    </a:solidFill>
                  </a:tcPr>
                </a:tc>
                <a:tc hMerge="1">
                  <a:txBody>
                    <a:bodyPr/>
                    <a:lstStyle/>
                    <a:p>
                      <a:pPr algn="ctr" fontAlgn="b"/>
                      <a:endParaRPr lang="ru-KZ" sz="800" b="0" i="0" u="none" strike="noStrike" cap="none" dirty="0">
                        <a:solidFill>
                          <a:srgbClr val="007F76"/>
                        </a:solidFill>
                        <a:effectLst/>
                        <a:latin typeface="Arial Narrow" panose="020B0606020202030204" pitchFamily="34" charset="0"/>
                        <a:ea typeface="+mn-ea"/>
                        <a:cs typeface="+mn-cs"/>
                        <a:sym typeface="Arial"/>
                      </a:endParaRPr>
                    </a:p>
                  </a:txBody>
                  <a:tcPr marL="9525" marR="9525" marT="0" marB="0" anchor="ct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007F76">
                        <a:alpha val="20000"/>
                      </a:srgbClr>
                    </a:solidFill>
                  </a:tcPr>
                </a:tc>
                <a:tc hMerge="1">
                  <a:txBody>
                    <a:bodyPr/>
                    <a:lstStyle/>
                    <a:p>
                      <a:pPr marL="72000" algn="l" fontAlgn="ctr"/>
                      <a:endParaRPr lang="ru-RU" sz="800" b="0" i="0" u="none" strike="noStrike" cap="none" dirty="0">
                        <a:solidFill>
                          <a:srgbClr val="007F76"/>
                        </a:solidFill>
                        <a:effectLst/>
                        <a:latin typeface="Arial Narrow" panose="020B0606020202030204" pitchFamily="34" charset="0"/>
                        <a:ea typeface="+mn-ea"/>
                        <a:cs typeface="+mn-cs"/>
                        <a:sym typeface="Arial"/>
                      </a:endParaRPr>
                    </a:p>
                  </a:txBody>
                  <a:tcPr marL="9525" marR="9525" marT="0" marB="0" anchor="ctr">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007F76">
                        <a:alpha val="20000"/>
                      </a:srgbClr>
                    </a:solidFill>
                  </a:tcPr>
                </a:tc>
                <a:tc hMerge="1">
                  <a:txBody>
                    <a:bodyPr/>
                    <a:lstStyle/>
                    <a:p>
                      <a:pPr algn="ctr" fontAlgn="b"/>
                      <a:endParaRPr lang="ru-KZ" sz="800" b="0" i="0" u="none" strike="noStrike" cap="none" dirty="0">
                        <a:solidFill>
                          <a:schemeClr val="tx1"/>
                        </a:solidFill>
                        <a:effectLst/>
                        <a:latin typeface="Arial Narrow" panose="020B0606020202030204" pitchFamily="34" charset="0"/>
                        <a:ea typeface="+mn-ea"/>
                        <a:cs typeface="+mn-cs"/>
                        <a:sym typeface="Arial"/>
                      </a:endParaRPr>
                    </a:p>
                  </a:txBody>
                  <a:tcPr marL="9525" marR="9525" marT="0" marB="0" anchor="ctr">
                    <a:lnL w="12700" cap="flat" cmpd="sng" algn="ctr">
                      <a:solidFill>
                        <a:schemeClr val="tx1"/>
                      </a:solidFill>
                      <a:prstDash val="solid"/>
                      <a:round/>
                      <a:headEnd type="none" w="med" len="med"/>
                      <a:tailEnd type="none" w="med" len="med"/>
                    </a:lnL>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50000"/>
                        <a:alpha val="20000"/>
                      </a:schemeClr>
                    </a:solidFill>
                  </a:tcPr>
                </a:tc>
                <a:tc hMerge="1">
                  <a:txBody>
                    <a:bodyPr/>
                    <a:lstStyle/>
                    <a:p>
                      <a:pPr algn="ctr" fontAlgn="b"/>
                      <a:endParaRPr lang="ru-KZ" sz="800" b="0" i="0" u="none" strike="noStrike" cap="none" dirty="0">
                        <a:solidFill>
                          <a:schemeClr val="tx1"/>
                        </a:solidFill>
                        <a:effectLst/>
                        <a:latin typeface="Arial Narrow" panose="020B0606020202030204" pitchFamily="34" charset="0"/>
                        <a:ea typeface="+mn-ea"/>
                        <a:cs typeface="+mn-cs"/>
                        <a:sym typeface="Arial"/>
                      </a:endParaRPr>
                    </a:p>
                  </a:txBody>
                  <a:tcPr marL="9525" marR="9525" marT="0" marB="0" anchor="ct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50000"/>
                        <a:alpha val="20000"/>
                      </a:schemeClr>
                    </a:solidFill>
                  </a:tcPr>
                </a:tc>
                <a:tc hMerge="1">
                  <a:txBody>
                    <a:bodyPr/>
                    <a:lstStyle/>
                    <a:p>
                      <a:pPr algn="ctr" fontAlgn="b"/>
                      <a:endParaRPr lang="ru-KZ" sz="800" b="0" i="0" u="none" strike="noStrike" cap="none" dirty="0">
                        <a:solidFill>
                          <a:schemeClr val="tx1"/>
                        </a:solidFill>
                        <a:effectLst/>
                        <a:latin typeface="Arial Narrow" panose="020B0606020202030204" pitchFamily="34" charset="0"/>
                        <a:ea typeface="+mn-ea"/>
                        <a:cs typeface="+mn-cs"/>
                        <a:sym typeface="Arial"/>
                      </a:endParaRPr>
                    </a:p>
                  </a:txBody>
                  <a:tcPr marL="9525" marR="9525" marT="0" marB="0" anchor="ct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50000"/>
                        <a:alpha val="20000"/>
                      </a:schemeClr>
                    </a:solidFill>
                  </a:tcPr>
                </a:tc>
                <a:tc hMerge="1">
                  <a:txBody>
                    <a:bodyPr/>
                    <a:lstStyle/>
                    <a:p>
                      <a:pPr algn="ctr" fontAlgn="b"/>
                      <a:endParaRPr lang="ru-KZ" sz="800" b="0" i="0" u="none" strike="noStrike" cap="none" dirty="0">
                        <a:solidFill>
                          <a:schemeClr val="tx1"/>
                        </a:solidFill>
                        <a:effectLst/>
                        <a:latin typeface="Arial Narrow" panose="020B0606020202030204" pitchFamily="34" charset="0"/>
                        <a:ea typeface="+mn-ea"/>
                        <a:cs typeface="+mn-cs"/>
                        <a:sym typeface="Arial"/>
                      </a:endParaRPr>
                    </a:p>
                  </a:txBody>
                  <a:tcPr marL="9525" marR="9525" marT="0" marB="0" anchor="ct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50000"/>
                        <a:alpha val="20000"/>
                      </a:schemeClr>
                    </a:solidFill>
                  </a:tcPr>
                </a:tc>
                <a:tc hMerge="1">
                  <a:txBody>
                    <a:bodyPr/>
                    <a:lstStyle/>
                    <a:p>
                      <a:pPr algn="ctr" fontAlgn="b"/>
                      <a:endParaRPr lang="ru-KZ" sz="800" b="0" i="0" u="none" strike="noStrike" cap="none" dirty="0">
                        <a:solidFill>
                          <a:schemeClr val="tx1"/>
                        </a:solidFill>
                        <a:effectLst/>
                        <a:latin typeface="Arial Narrow" panose="020B0606020202030204" pitchFamily="34" charset="0"/>
                        <a:ea typeface="+mn-ea"/>
                        <a:cs typeface="+mn-cs"/>
                        <a:sym typeface="Arial"/>
                      </a:endParaRPr>
                    </a:p>
                  </a:txBody>
                  <a:tcPr marL="9525" marR="9525" marT="0" marB="0" anchor="ctr">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50000"/>
                        <a:alpha val="20000"/>
                      </a:schemeClr>
                    </a:solidFill>
                  </a:tcPr>
                </a:tc>
                <a:tc hMerge="1">
                  <a:txBody>
                    <a:bodyPr/>
                    <a:lstStyle/>
                    <a:p>
                      <a:pPr algn="ctr" fontAlgn="ctr"/>
                      <a:endParaRPr lang="ru-KZ" sz="800" b="0" i="0" u="none" strike="noStrike" cap="none" dirty="0">
                        <a:solidFill>
                          <a:srgbClr val="007F76"/>
                        </a:solidFill>
                        <a:effectLst/>
                        <a:latin typeface="Arial Narrow" panose="020B0606020202030204" pitchFamily="34" charset="0"/>
                        <a:ea typeface="+mn-ea"/>
                        <a:cs typeface="+mn-cs"/>
                        <a:sym typeface="Arial"/>
                      </a:endParaRPr>
                    </a:p>
                  </a:txBody>
                  <a:tcPr marL="9525" marR="9525" marT="0" marB="0" anchor="ctr">
                    <a:lnL w="12700" cap="flat" cmpd="sng" algn="ctr">
                      <a:solidFill>
                        <a:schemeClr val="tx1"/>
                      </a:solidFill>
                      <a:prstDash val="solid"/>
                      <a:round/>
                      <a:headEnd type="none" w="med" len="med"/>
                      <a:tailEnd type="none" w="med" len="med"/>
                    </a:lnL>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007F76">
                        <a:alpha val="20000"/>
                      </a:srgbClr>
                    </a:solidFill>
                  </a:tcPr>
                </a:tc>
                <a:tc hMerge="1">
                  <a:txBody>
                    <a:bodyPr/>
                    <a:lstStyle/>
                    <a:p>
                      <a:pPr algn="ctr" fontAlgn="ctr"/>
                      <a:endParaRPr lang="ru-KZ" sz="800" b="0" i="0" u="none" strike="noStrike" cap="none" dirty="0">
                        <a:solidFill>
                          <a:schemeClr val="tx1"/>
                        </a:solidFill>
                        <a:effectLst/>
                        <a:latin typeface="Arial Narrow" panose="020B0606020202030204" pitchFamily="34" charset="0"/>
                        <a:ea typeface="+mn-ea"/>
                        <a:cs typeface="+mn-cs"/>
                        <a:sym typeface="Arial"/>
                      </a:endParaRPr>
                    </a:p>
                  </a:txBody>
                  <a:tcPr marL="9525" marR="9525" marT="0" marB="0" anchor="ct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50000"/>
                        <a:alpha val="20000"/>
                      </a:schemeClr>
                    </a:solidFill>
                  </a:tcPr>
                </a:tc>
                <a:tc hMerge="1">
                  <a:txBody>
                    <a:bodyPr/>
                    <a:lstStyle/>
                    <a:p>
                      <a:pPr algn="ctr" fontAlgn="ctr"/>
                      <a:endParaRPr lang="ru-KZ" sz="800" b="0" i="0" u="none" strike="noStrike" cap="none" dirty="0">
                        <a:solidFill>
                          <a:srgbClr val="007F76"/>
                        </a:solidFill>
                        <a:effectLst/>
                        <a:latin typeface="Arial Narrow" panose="020B0606020202030204" pitchFamily="34" charset="0"/>
                        <a:ea typeface="+mn-ea"/>
                        <a:cs typeface="+mn-cs"/>
                        <a:sym typeface="Arial"/>
                      </a:endParaRPr>
                    </a:p>
                  </a:txBody>
                  <a:tcPr marL="9525" marR="9525" marT="0" marB="0" anchor="ct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007F76">
                        <a:alpha val="20000"/>
                      </a:srgbClr>
                    </a:solidFill>
                  </a:tcPr>
                </a:tc>
                <a:tc hMerge="1">
                  <a:txBody>
                    <a:bodyPr/>
                    <a:lstStyle/>
                    <a:p>
                      <a:pPr algn="ctr" fontAlgn="ctr"/>
                      <a:endParaRPr lang="ru-KZ" sz="800" b="0" i="0" u="none" strike="noStrike" cap="none" dirty="0">
                        <a:solidFill>
                          <a:srgbClr val="007F76"/>
                        </a:solidFill>
                        <a:effectLst/>
                        <a:latin typeface="Arial Narrow" panose="020B0606020202030204" pitchFamily="34" charset="0"/>
                        <a:ea typeface="+mn-ea"/>
                        <a:cs typeface="+mn-cs"/>
                        <a:sym typeface="Arial"/>
                      </a:endParaRPr>
                    </a:p>
                  </a:txBody>
                  <a:tcPr marL="9525" marR="9525" marT="0" marB="0" anchor="ct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007F76">
                        <a:alpha val="20000"/>
                      </a:srgbClr>
                    </a:solidFill>
                  </a:tcPr>
                </a:tc>
                <a:tc hMerge="1">
                  <a:txBody>
                    <a:bodyPr/>
                    <a:lstStyle/>
                    <a:p>
                      <a:pPr algn="ctr" fontAlgn="ctr"/>
                      <a:endParaRPr lang="ru-KZ" sz="800" b="0" i="0" u="none" strike="noStrike" cap="none" dirty="0">
                        <a:solidFill>
                          <a:srgbClr val="007F76"/>
                        </a:solidFill>
                        <a:effectLst/>
                        <a:latin typeface="Arial Narrow" panose="020B0606020202030204" pitchFamily="34" charset="0"/>
                        <a:ea typeface="+mn-ea"/>
                        <a:cs typeface="+mn-cs"/>
                        <a:sym typeface="Arial"/>
                      </a:endParaRPr>
                    </a:p>
                  </a:txBody>
                  <a:tcPr marL="9525" marR="9525" marT="0" marB="0" anchor="ct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007F76">
                        <a:alpha val="20000"/>
                      </a:srgbClr>
                    </a:solidFill>
                  </a:tcPr>
                </a:tc>
                <a:tc hMerge="1">
                  <a:txBody>
                    <a:bodyPr/>
                    <a:lstStyle/>
                    <a:p>
                      <a:pPr algn="ctr" fontAlgn="ctr"/>
                      <a:endParaRPr lang="ru-KZ" sz="800" b="0" i="0" u="none" strike="noStrike" cap="none" dirty="0">
                        <a:solidFill>
                          <a:srgbClr val="007F76"/>
                        </a:solidFill>
                        <a:effectLst/>
                        <a:latin typeface="Arial Narrow" panose="020B0606020202030204" pitchFamily="34" charset="0"/>
                        <a:ea typeface="+mn-ea"/>
                        <a:cs typeface="+mn-cs"/>
                        <a:sym typeface="Arial"/>
                      </a:endParaRPr>
                    </a:p>
                  </a:txBody>
                  <a:tcPr marL="9525" marR="9525" marT="0" marB="0" anchor="ct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007F76">
                        <a:alpha val="20000"/>
                      </a:srgbClr>
                    </a:solidFill>
                  </a:tcPr>
                </a:tc>
                <a:extLst>
                  <a:ext uri="{0D108BD9-81ED-4DB2-BD59-A6C34878D82A}">
                    <a16:rowId xmlns:a16="http://schemas.microsoft.com/office/drawing/2014/main" val="3962794852"/>
                  </a:ext>
                </a:extLst>
              </a:tr>
              <a:tr h="144837">
                <a:tc>
                  <a:txBody>
                    <a:bodyPr/>
                    <a:lstStyle/>
                    <a:p>
                      <a:pPr algn="ctr" fontAlgn="b"/>
                      <a:r>
                        <a:rPr lang="ru-RU" sz="800" u="none" strike="noStrike" dirty="0">
                          <a:solidFill>
                            <a:schemeClr val="accent3">
                              <a:lumMod val="50000"/>
                            </a:schemeClr>
                          </a:solidFill>
                          <a:effectLst/>
                          <a:latin typeface="Arial Narrow" panose="020B0606020202030204" pitchFamily="34" charset="0"/>
                        </a:rPr>
                        <a:t>1</a:t>
                      </a:r>
                      <a:endParaRPr lang="en-US" sz="800" b="0" i="0" u="none" strike="noStrike" dirty="0">
                        <a:solidFill>
                          <a:schemeClr val="accent3">
                            <a:lumMod val="50000"/>
                          </a:schemeClr>
                        </a:solidFill>
                        <a:effectLst/>
                        <a:latin typeface="Arial Narrow" panose="020B0606020202030204" pitchFamily="34" charset="0"/>
                      </a:endParaRPr>
                    </a:p>
                  </a:txBody>
                  <a:tcPr marL="9525" marR="9525" marT="0" marB="0" anchor="ctr">
                    <a:lnT w="12700" cap="flat" cmpd="sng" algn="ctr">
                      <a:solidFill>
                        <a:schemeClr val="tx1"/>
                      </a:solidFill>
                      <a:prstDash val="solid"/>
                      <a:round/>
                      <a:headEnd type="none" w="med" len="med"/>
                      <a:tailEnd type="none" w="med" len="med"/>
                    </a:lnT>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9629-7</a:t>
                      </a:r>
                    </a:p>
                  </a:txBody>
                  <a:tcPr marL="9525" marR="9525" marT="9525" marB="0" anchor="ctr">
                    <a:lnT w="12700" cap="flat" cmpd="sng" algn="ctr">
                      <a:solidFill>
                        <a:schemeClr val="tx1"/>
                      </a:solidFill>
                      <a:prstDash val="solid"/>
                      <a:round/>
                      <a:headEnd type="none" w="med" len="med"/>
                      <a:tailEnd type="none" w="med" len="med"/>
                    </a:lnT>
                    <a:solidFill>
                      <a:schemeClr val="accent6">
                        <a:lumMod val="50000"/>
                        <a:alpha val="1000"/>
                      </a:schemeClr>
                    </a:solidFill>
                  </a:tcPr>
                </a:tc>
                <a:tc>
                  <a:txBody>
                    <a:bodyPr/>
                    <a:lstStyle/>
                    <a:p>
                      <a:pPr marL="72000" algn="l" fontAlgn="ctr"/>
                      <a:r>
                        <a:rPr lang="ru-RU" sz="800" b="0" i="0" u="none" strike="noStrike" dirty="0" err="1">
                          <a:solidFill>
                            <a:srgbClr val="000000"/>
                          </a:solidFill>
                          <a:effectLst/>
                          <a:latin typeface="Arial Narrow" panose="020B0606020202030204" pitchFamily="34" charset="0"/>
                        </a:rPr>
                        <a:t>Әртүрлі</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жұмысты</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атқарушылар</a:t>
                      </a:r>
                      <a:endParaRPr lang="ru-RU" sz="800" b="0" i="0" u="none" strike="noStrike" dirty="0">
                        <a:solidFill>
                          <a:srgbClr val="000000"/>
                        </a:solidFill>
                        <a:effectLst/>
                        <a:latin typeface="Arial Narrow" panose="020B0606020202030204" pitchFamily="34" charset="0"/>
                      </a:endParaRPr>
                    </a:p>
                  </a:txBody>
                  <a:tcPr marL="9525" marR="9525" marT="9525" marB="0" anchor="ctr">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3 709</a:t>
                      </a:r>
                    </a:p>
                  </a:txBody>
                  <a:tcPr marL="9525" marR="9525" marT="9525" marB="0" anchor="ctr">
                    <a:lnL w="12700" cap="flat" cmpd="sng" algn="ctr">
                      <a:solidFill>
                        <a:schemeClr val="tx1"/>
                      </a:solidFill>
                      <a:prstDash val="solid"/>
                      <a:round/>
                      <a:headEnd type="none" w="med" len="med"/>
                      <a:tailEnd type="none" w="med" len="med"/>
                    </a:lnL>
                    <a:lnT w="12700" cap="flat" cmpd="sng" algn="ctr">
                      <a:solidFill>
                        <a:schemeClr val="tx1"/>
                      </a:solidFill>
                      <a:prstDash val="solid"/>
                      <a:round/>
                      <a:headEnd type="none" w="med" len="med"/>
                      <a:tailEnd type="none" w="med" len="med"/>
                    </a:lnT>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138</a:t>
                      </a:r>
                    </a:p>
                  </a:txBody>
                  <a:tcPr marL="9525" marR="9525" marT="9525" marB="0" anchor="ctr">
                    <a:lnT w="12700" cap="flat" cmpd="sng" algn="ctr">
                      <a:solidFill>
                        <a:schemeClr val="tx1"/>
                      </a:solidFill>
                      <a:prstDash val="solid"/>
                      <a:round/>
                      <a:headEnd type="none" w="med" len="med"/>
                      <a:tailEnd type="none" w="med" len="med"/>
                    </a:lnT>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1 171</a:t>
                      </a:r>
                    </a:p>
                  </a:txBody>
                  <a:tcPr marL="9525" marR="9525" marT="9525" marB="0" anchor="ctr">
                    <a:lnT w="12700" cap="flat" cmpd="sng" algn="ctr">
                      <a:solidFill>
                        <a:schemeClr val="tx1"/>
                      </a:solidFill>
                      <a:prstDash val="solid"/>
                      <a:round/>
                      <a:headEnd type="none" w="med" len="med"/>
                      <a:tailEnd type="none" w="med" len="med"/>
                    </a:lnT>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845</a:t>
                      </a:r>
                    </a:p>
                  </a:txBody>
                  <a:tcPr marL="9525" marR="9525" marT="9525" marB="0" anchor="ctr">
                    <a:lnT w="12700" cap="flat" cmpd="sng" algn="ctr">
                      <a:solidFill>
                        <a:schemeClr val="tx1"/>
                      </a:solidFill>
                      <a:prstDash val="solid"/>
                      <a:round/>
                      <a:headEnd type="none" w="med" len="med"/>
                      <a:tailEnd type="none" w="med" len="med"/>
                    </a:lnT>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1 555</a:t>
                      </a:r>
                    </a:p>
                  </a:txBody>
                  <a:tcPr marL="9525" marR="9525" marT="9525" marB="0" anchor="ctr">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4 855</a:t>
                      </a:r>
                    </a:p>
                  </a:txBody>
                  <a:tcPr marL="9525" marR="9525" marT="9525" marB="0" anchor="ctr">
                    <a:lnL w="12700" cap="flat" cmpd="sng" algn="ctr">
                      <a:solidFill>
                        <a:schemeClr val="tx1"/>
                      </a:solidFill>
                      <a:prstDash val="solid"/>
                      <a:round/>
                      <a:headEnd type="none" w="med" len="med"/>
                      <a:tailEnd type="none" w="med" len="med"/>
                    </a:lnL>
                    <a:lnT w="12700" cap="flat" cmpd="sng" algn="ctr">
                      <a:solidFill>
                        <a:schemeClr val="tx1"/>
                      </a:solidFill>
                      <a:prstDash val="solid"/>
                      <a:round/>
                      <a:headEnd type="none" w="med" len="med"/>
                      <a:tailEnd type="none" w="med" len="med"/>
                    </a:lnT>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1 024</a:t>
                      </a:r>
                    </a:p>
                  </a:txBody>
                  <a:tcPr marL="9525" marR="9525" marT="9525" marB="0" anchor="ctr">
                    <a:lnT w="12700" cap="flat" cmpd="sng" algn="ctr">
                      <a:solidFill>
                        <a:schemeClr val="tx1"/>
                      </a:solidFill>
                      <a:prstDash val="solid"/>
                      <a:round/>
                      <a:headEnd type="none" w="med" len="med"/>
                      <a:tailEnd type="none" w="med" len="med"/>
                    </a:lnT>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979</a:t>
                      </a:r>
                    </a:p>
                  </a:txBody>
                  <a:tcPr marL="9525" marR="9525" marT="9525" marB="0" anchor="ctr">
                    <a:lnT w="12700" cap="flat" cmpd="sng" algn="ctr">
                      <a:solidFill>
                        <a:schemeClr val="tx1"/>
                      </a:solidFill>
                      <a:prstDash val="solid"/>
                      <a:round/>
                      <a:headEnd type="none" w="med" len="med"/>
                      <a:tailEnd type="none" w="med" len="med"/>
                    </a:lnT>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1 486</a:t>
                      </a:r>
                    </a:p>
                  </a:txBody>
                  <a:tcPr marL="9525" marR="9525" marT="9525" marB="0" anchor="ctr">
                    <a:lnT w="12700" cap="flat" cmpd="sng" algn="ctr">
                      <a:solidFill>
                        <a:schemeClr val="tx1"/>
                      </a:solidFill>
                      <a:prstDash val="solid"/>
                      <a:round/>
                      <a:headEnd type="none" w="med" len="med"/>
                      <a:tailEnd type="none" w="med" len="med"/>
                    </a:lnT>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1 366</a:t>
                      </a:r>
                    </a:p>
                  </a:txBody>
                  <a:tcPr marL="9525" marR="9525" marT="9525" marB="0" anchor="ctr">
                    <a:lnT w="12700" cap="flat" cmpd="sng" algn="ctr">
                      <a:solidFill>
                        <a:schemeClr val="tx1"/>
                      </a:solidFill>
                      <a:prstDash val="solid"/>
                      <a:round/>
                      <a:headEnd type="none" w="med" len="med"/>
                      <a:tailEnd type="none" w="med" len="med"/>
                    </a:lnT>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13,2%</a:t>
                      </a:r>
                    </a:p>
                  </a:txBody>
                  <a:tcPr marL="9525" marR="9525" marT="9525" marB="0" anchor="ctr">
                    <a:lnT w="12700" cap="flat" cmpd="sng" algn="ctr">
                      <a:solidFill>
                        <a:schemeClr val="tx1"/>
                      </a:solidFill>
                      <a:prstDash val="solid"/>
                      <a:round/>
                      <a:headEnd type="none" w="med" len="med"/>
                      <a:tailEnd type="none" w="med" len="med"/>
                    </a:lnT>
                    <a:solidFill>
                      <a:schemeClr val="accent6">
                        <a:lumMod val="50000"/>
                        <a:alpha val="1000"/>
                      </a:schemeClr>
                    </a:solidFill>
                  </a:tcPr>
                </a:tc>
                <a:extLst>
                  <a:ext uri="{0D108BD9-81ED-4DB2-BD59-A6C34878D82A}">
                    <a16:rowId xmlns:a16="http://schemas.microsoft.com/office/drawing/2014/main" val="1781471339"/>
                  </a:ext>
                </a:extLst>
              </a:tr>
              <a:tr h="144837">
                <a:tc>
                  <a:txBody>
                    <a:bodyPr/>
                    <a:lstStyle/>
                    <a:p>
                      <a:pPr algn="ctr" fontAlgn="b"/>
                      <a:r>
                        <a:rPr lang="ru-RU" sz="800" b="0" i="0" u="none" strike="noStrike" dirty="0">
                          <a:solidFill>
                            <a:schemeClr val="accent3">
                              <a:lumMod val="50000"/>
                            </a:schemeClr>
                          </a:solidFill>
                          <a:effectLst/>
                          <a:latin typeface="Arial Narrow" panose="020B0606020202030204" pitchFamily="34" charset="0"/>
                        </a:rPr>
                        <a:t>2</a:t>
                      </a:r>
                      <a:endParaRPr lang="en-US" sz="800" b="0" i="0" u="none" strike="noStrike" dirty="0">
                        <a:solidFill>
                          <a:schemeClr val="accent3">
                            <a:lumMod val="50000"/>
                          </a:schemeClr>
                        </a:solidFill>
                        <a:effectLst/>
                        <a:latin typeface="Arial Narrow" panose="020B0606020202030204" pitchFamily="34" charset="0"/>
                      </a:endParaRPr>
                    </a:p>
                  </a:txBody>
                  <a:tcPr marL="9525" marR="9525" marT="0" marB="0" anchor="ctr">
                    <a:solidFill>
                      <a:schemeClr val="accent3">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9629-9</a:t>
                      </a:r>
                    </a:p>
                  </a:txBody>
                  <a:tcPr marL="9525" marR="9525" marT="9525" marB="0" anchor="ctr">
                    <a:solidFill>
                      <a:schemeClr val="accent3">
                        <a:lumMod val="50000"/>
                        <a:alpha val="20000"/>
                      </a:schemeClr>
                    </a:solidFill>
                  </a:tcPr>
                </a:tc>
                <a:tc>
                  <a:txBody>
                    <a:bodyPr/>
                    <a:lstStyle/>
                    <a:p>
                      <a:pPr marL="72000" algn="l" fontAlgn="ctr"/>
                      <a:r>
                        <a:rPr lang="ru-RU" sz="800" b="0" i="0" u="none" strike="noStrike" dirty="0" err="1">
                          <a:solidFill>
                            <a:srgbClr val="000000"/>
                          </a:solidFill>
                          <a:effectLst/>
                          <a:latin typeface="Arial Narrow" panose="020B0606020202030204" pitchFamily="34" charset="0"/>
                        </a:rPr>
                        <a:t>Біліктілігі</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жоқ</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жұмысшылар</a:t>
                      </a:r>
                      <a:endParaRPr lang="ru-RU" sz="800" b="0" i="0" u="none" strike="noStrike" dirty="0">
                        <a:solidFill>
                          <a:srgbClr val="000000"/>
                        </a:solidFill>
                        <a:effectLst/>
                        <a:latin typeface="Arial Narrow" panose="020B0606020202030204" pitchFamily="34" charset="0"/>
                      </a:endParaRPr>
                    </a:p>
                  </a:txBody>
                  <a:tcPr marL="9525" marR="9525" marT="9525" marB="0" anchor="ctr">
                    <a:lnR w="12700" cap="flat" cmpd="sng" algn="ctr">
                      <a:solidFill>
                        <a:schemeClr val="tx1"/>
                      </a:solidFill>
                      <a:prstDash val="solid"/>
                      <a:round/>
                      <a:headEnd type="none" w="med" len="med"/>
                      <a:tailEnd type="none" w="med" len="med"/>
                    </a:lnR>
                    <a:solidFill>
                      <a:schemeClr val="accent3">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7 420</a:t>
                      </a:r>
                    </a:p>
                  </a:txBody>
                  <a:tcPr marL="9525" marR="9525" marT="9525" marB="0" anchor="ctr">
                    <a:lnL w="12700" cap="flat" cmpd="sng" algn="ctr">
                      <a:solidFill>
                        <a:schemeClr val="tx1"/>
                      </a:solidFill>
                      <a:prstDash val="solid"/>
                      <a:round/>
                      <a:headEnd type="none" w="med" len="med"/>
                      <a:tailEnd type="none" w="med" len="med"/>
                    </a:lnL>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610</a:t>
                      </a:r>
                    </a:p>
                  </a:txBody>
                  <a:tcPr marL="9525" marR="9525" marT="9525" marB="0" anchor="c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873</a:t>
                      </a:r>
                    </a:p>
                  </a:txBody>
                  <a:tcPr marL="9525" marR="9525" marT="9525" marB="0" anchor="c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1 660</a:t>
                      </a:r>
                    </a:p>
                  </a:txBody>
                  <a:tcPr marL="9525" marR="9525" marT="9525" marB="0" anchor="c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4 277</a:t>
                      </a:r>
                    </a:p>
                  </a:txBody>
                  <a:tcPr marL="9525" marR="9525" marT="9525" marB="0" anchor="ctr">
                    <a:lnR w="12700" cap="flat" cmpd="sng" algn="ctr">
                      <a:solidFill>
                        <a:schemeClr val="tx1"/>
                      </a:solidFill>
                      <a:prstDash val="solid"/>
                      <a:round/>
                      <a:headEnd type="none" w="med" len="med"/>
                      <a:tailEnd type="none" w="med" len="med"/>
                    </a:ln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3 416</a:t>
                      </a:r>
                    </a:p>
                  </a:txBody>
                  <a:tcPr marL="9525" marR="9525" marT="9525" marB="0" anchor="ctr">
                    <a:lnL w="12700" cap="flat" cmpd="sng" algn="ctr">
                      <a:solidFill>
                        <a:schemeClr val="tx1"/>
                      </a:solidFill>
                      <a:prstDash val="solid"/>
                      <a:round/>
                      <a:headEnd type="none" w="med" len="med"/>
                      <a:tailEnd type="none" w="med" len="med"/>
                    </a:lnL>
                    <a:solidFill>
                      <a:schemeClr val="accent3">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389</a:t>
                      </a:r>
                    </a:p>
                  </a:txBody>
                  <a:tcPr marL="9525" marR="9525" marT="9525" marB="0" anchor="c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210</a:t>
                      </a:r>
                    </a:p>
                  </a:txBody>
                  <a:tcPr marL="9525" marR="9525" marT="9525" marB="0" anchor="ctr">
                    <a:solidFill>
                      <a:schemeClr val="accent3">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938</a:t>
                      </a:r>
                    </a:p>
                  </a:txBody>
                  <a:tcPr marL="9525" marR="9525" marT="9525" marB="0" anchor="ctr">
                    <a:solidFill>
                      <a:schemeClr val="accent3">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1 879</a:t>
                      </a:r>
                    </a:p>
                  </a:txBody>
                  <a:tcPr marL="9525" marR="9525" marT="9525" marB="0" anchor="ctr">
                    <a:solidFill>
                      <a:schemeClr val="accent3">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9,3%</a:t>
                      </a:r>
                    </a:p>
                  </a:txBody>
                  <a:tcPr marL="9525" marR="9525" marT="9525" marB="0" anchor="ctr">
                    <a:solidFill>
                      <a:schemeClr val="accent3">
                        <a:lumMod val="50000"/>
                        <a:alpha val="20000"/>
                      </a:schemeClr>
                    </a:solidFill>
                  </a:tcPr>
                </a:tc>
                <a:extLst>
                  <a:ext uri="{0D108BD9-81ED-4DB2-BD59-A6C34878D82A}">
                    <a16:rowId xmlns:a16="http://schemas.microsoft.com/office/drawing/2014/main" val="4251926215"/>
                  </a:ext>
                </a:extLst>
              </a:tr>
              <a:tr h="144837">
                <a:tc>
                  <a:txBody>
                    <a:bodyPr/>
                    <a:lstStyle/>
                    <a:p>
                      <a:pPr algn="ctr" fontAlgn="b"/>
                      <a:r>
                        <a:rPr lang="ru-RU" sz="800" b="0" i="0" u="none" strike="noStrike" dirty="0">
                          <a:solidFill>
                            <a:schemeClr val="accent3">
                              <a:lumMod val="50000"/>
                            </a:schemeClr>
                          </a:solidFill>
                          <a:effectLst/>
                          <a:latin typeface="Arial Narrow" panose="020B0606020202030204" pitchFamily="34" charset="0"/>
                        </a:rPr>
                        <a:t>3</a:t>
                      </a:r>
                      <a:endParaRPr lang="en-US" sz="800" b="0" i="0" u="none" strike="noStrike" dirty="0">
                        <a:solidFill>
                          <a:schemeClr val="accent3">
                            <a:lumMod val="50000"/>
                          </a:schemeClr>
                        </a:solidFill>
                        <a:effectLst/>
                        <a:latin typeface="Arial Narrow" panose="020B0606020202030204" pitchFamily="34" charset="0"/>
                      </a:endParaRPr>
                    </a:p>
                  </a:txBody>
                  <a:tcPr marL="9525" marR="9525" marT="0"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2350-3</a:t>
                      </a:r>
                    </a:p>
                  </a:txBody>
                  <a:tcPr marL="9525" marR="9525" marT="9525" marB="0" anchor="ctr">
                    <a:solidFill>
                      <a:schemeClr val="accent6">
                        <a:lumMod val="50000"/>
                        <a:alpha val="1000"/>
                      </a:schemeClr>
                    </a:solidFill>
                  </a:tcPr>
                </a:tc>
                <a:tc>
                  <a:txBody>
                    <a:bodyPr/>
                    <a:lstStyle/>
                    <a:p>
                      <a:pPr marL="72000" algn="l" fontAlgn="ctr"/>
                      <a:r>
                        <a:rPr lang="ru-RU" sz="800" b="0" i="0" u="none" strike="noStrike" dirty="0" err="1">
                          <a:solidFill>
                            <a:srgbClr val="000000"/>
                          </a:solidFill>
                          <a:effectLst/>
                          <a:latin typeface="Arial Narrow" panose="020B0606020202030204" pitchFamily="34" charset="0"/>
                        </a:rPr>
                        <a:t>Қоғамдық</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ғылымдар</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бойынша</a:t>
                      </a:r>
                      <a:r>
                        <a:rPr lang="ru-RU" sz="800" b="0" i="0" u="none" strike="noStrike" dirty="0">
                          <a:solidFill>
                            <a:srgbClr val="000000"/>
                          </a:solidFill>
                          <a:effectLst/>
                          <a:latin typeface="Arial Narrow" panose="020B0606020202030204" pitchFamily="34" charset="0"/>
                        </a:rPr>
                        <a:t> орта </a:t>
                      </a:r>
                      <a:r>
                        <a:rPr lang="ru-RU" sz="800" b="0" i="0" u="none" strike="noStrike" dirty="0" err="1">
                          <a:solidFill>
                            <a:srgbClr val="000000"/>
                          </a:solidFill>
                          <a:effectLst/>
                          <a:latin typeface="Arial Narrow" panose="020B0606020202030204" pitchFamily="34" charset="0"/>
                        </a:rPr>
                        <a:t>мектеп</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мұғалімдері</a:t>
                      </a:r>
                      <a:endParaRPr lang="ru-RU" sz="800" b="0" i="0" u="none" strike="noStrike" dirty="0">
                        <a:solidFill>
                          <a:srgbClr val="000000"/>
                        </a:solidFill>
                        <a:effectLst/>
                        <a:latin typeface="Arial Narrow" panose="020B0606020202030204" pitchFamily="34" charset="0"/>
                      </a:endParaRPr>
                    </a:p>
                  </a:txBody>
                  <a:tcPr marL="9525" marR="9525" marT="9525" marB="0" anchor="ctr">
                    <a:lnR w="12700" cap="flat" cmpd="sng" algn="ctr">
                      <a:solidFill>
                        <a:schemeClr val="tx1"/>
                      </a:solidFill>
                      <a:prstDash val="solid"/>
                      <a:round/>
                      <a:headEnd type="none" w="med" len="med"/>
                      <a:tailEnd type="none" w="med" len="med"/>
                    </a:ln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1 811</a:t>
                      </a:r>
                    </a:p>
                  </a:txBody>
                  <a:tcPr marL="9525" marR="9525" marT="9525" marB="0" anchor="ctr">
                    <a:lnL w="12700" cap="flat" cmpd="sng" algn="ctr">
                      <a:solidFill>
                        <a:schemeClr val="tx1"/>
                      </a:solidFill>
                      <a:prstDash val="solid"/>
                      <a:round/>
                      <a:headEnd type="none" w="med" len="med"/>
                      <a:tailEnd type="none" w="med" len="med"/>
                    </a:lnL>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136</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154</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1 232</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289</a:t>
                      </a:r>
                    </a:p>
                  </a:txBody>
                  <a:tcPr marL="9525" marR="9525" marT="9525" marB="0" anchor="ctr">
                    <a:lnR w="12700" cap="flat" cmpd="sng" algn="ctr">
                      <a:solidFill>
                        <a:schemeClr val="tx1"/>
                      </a:solidFill>
                      <a:prstDash val="solid"/>
                      <a:round/>
                      <a:headEnd type="none" w="med" len="med"/>
                      <a:tailEnd type="none" w="med" len="med"/>
                    </a:ln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2 188</a:t>
                      </a:r>
                    </a:p>
                  </a:txBody>
                  <a:tcPr marL="9525" marR="9525" marT="9525" marB="0" anchor="ctr">
                    <a:lnL w="12700" cap="flat" cmpd="sng" algn="ctr">
                      <a:solidFill>
                        <a:schemeClr val="tx1"/>
                      </a:solidFill>
                      <a:prstDash val="solid"/>
                      <a:round/>
                      <a:headEnd type="none" w="med" len="med"/>
                      <a:tailEnd type="none" w="med" len="med"/>
                    </a:lnL>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226</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415</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429</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1 118</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5,9%</a:t>
                      </a:r>
                    </a:p>
                  </a:txBody>
                  <a:tcPr marL="9525" marR="9525" marT="9525" marB="0" anchor="ctr">
                    <a:solidFill>
                      <a:schemeClr val="accent6">
                        <a:lumMod val="50000"/>
                        <a:alpha val="1000"/>
                      </a:schemeClr>
                    </a:solidFill>
                  </a:tcPr>
                </a:tc>
                <a:extLst>
                  <a:ext uri="{0D108BD9-81ED-4DB2-BD59-A6C34878D82A}">
                    <a16:rowId xmlns:a16="http://schemas.microsoft.com/office/drawing/2014/main" val="3433509531"/>
                  </a:ext>
                </a:extLst>
              </a:tr>
              <a:tr h="144837">
                <a:tc>
                  <a:txBody>
                    <a:bodyPr/>
                    <a:lstStyle/>
                    <a:p>
                      <a:pPr algn="ctr" fontAlgn="b"/>
                      <a:r>
                        <a:rPr lang="ru-RU" sz="800" b="0" i="0" u="none" strike="noStrike" dirty="0">
                          <a:solidFill>
                            <a:schemeClr val="accent3">
                              <a:lumMod val="50000"/>
                            </a:schemeClr>
                          </a:solidFill>
                          <a:effectLst/>
                          <a:latin typeface="Arial Narrow" panose="020B0606020202030204" pitchFamily="34" charset="0"/>
                        </a:rPr>
                        <a:t>4</a:t>
                      </a:r>
                      <a:endParaRPr lang="en-US" sz="800" b="0" i="0" u="none" strike="noStrike" dirty="0">
                        <a:solidFill>
                          <a:schemeClr val="accent3">
                            <a:lumMod val="50000"/>
                          </a:schemeClr>
                        </a:solidFill>
                        <a:effectLst/>
                        <a:latin typeface="Arial Narrow" panose="020B0606020202030204" pitchFamily="34" charset="0"/>
                      </a:endParaRPr>
                    </a:p>
                  </a:txBody>
                  <a:tcPr marL="9525" marR="9525" marT="0" marB="0" anchor="ctr">
                    <a:solidFill>
                      <a:schemeClr val="accent3">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2361-0</a:t>
                      </a:r>
                    </a:p>
                  </a:txBody>
                  <a:tcPr marL="9525" marR="9525" marT="9525" marB="0" anchor="ctr">
                    <a:solidFill>
                      <a:schemeClr val="accent3">
                        <a:lumMod val="50000"/>
                        <a:alpha val="20000"/>
                      </a:schemeClr>
                    </a:solidFill>
                  </a:tcPr>
                </a:tc>
                <a:tc>
                  <a:txBody>
                    <a:bodyPr/>
                    <a:lstStyle/>
                    <a:p>
                      <a:pPr marL="72000" algn="l" fontAlgn="ctr"/>
                      <a:r>
                        <a:rPr lang="ru-RU" sz="800" b="0" i="0" u="none" strike="noStrike" dirty="0" err="1">
                          <a:solidFill>
                            <a:srgbClr val="000000"/>
                          </a:solidFill>
                          <a:effectLst/>
                          <a:latin typeface="Arial Narrow" panose="020B0606020202030204" pitchFamily="34" charset="0"/>
                        </a:rPr>
                        <a:t>Бастауыш</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мектеп</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мұғалімі</a:t>
                      </a:r>
                      <a:endParaRPr lang="ru-RU" sz="800" b="0" i="0" u="none" strike="noStrike" dirty="0">
                        <a:solidFill>
                          <a:srgbClr val="000000"/>
                        </a:solidFill>
                        <a:effectLst/>
                        <a:latin typeface="Arial Narrow" panose="020B0606020202030204" pitchFamily="34" charset="0"/>
                      </a:endParaRPr>
                    </a:p>
                  </a:txBody>
                  <a:tcPr marL="9525" marR="9525" marT="9525" marB="0" anchor="ctr">
                    <a:lnR w="12700" cap="flat" cmpd="sng" algn="ctr">
                      <a:solidFill>
                        <a:schemeClr val="tx1"/>
                      </a:solidFill>
                      <a:prstDash val="solid"/>
                      <a:round/>
                      <a:headEnd type="none" w="med" len="med"/>
                      <a:tailEnd type="none" w="med" len="med"/>
                    </a:lnR>
                    <a:solidFill>
                      <a:schemeClr val="accent3">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1 007</a:t>
                      </a:r>
                    </a:p>
                  </a:txBody>
                  <a:tcPr marL="9525" marR="9525" marT="9525" marB="0" anchor="ctr">
                    <a:lnL w="12700" cap="flat" cmpd="sng" algn="ctr">
                      <a:solidFill>
                        <a:schemeClr val="tx1"/>
                      </a:solidFill>
                      <a:prstDash val="solid"/>
                      <a:round/>
                      <a:headEnd type="none" w="med" len="med"/>
                      <a:tailEnd type="none" w="med" len="med"/>
                    </a:lnL>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85</a:t>
                      </a:r>
                    </a:p>
                  </a:txBody>
                  <a:tcPr marL="9525" marR="9525" marT="9525" marB="0" anchor="c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83</a:t>
                      </a:r>
                    </a:p>
                  </a:txBody>
                  <a:tcPr marL="9525" marR="9525" marT="9525" marB="0" anchor="c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659</a:t>
                      </a:r>
                    </a:p>
                  </a:txBody>
                  <a:tcPr marL="9525" marR="9525" marT="9525" marB="0" anchor="c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180</a:t>
                      </a:r>
                    </a:p>
                  </a:txBody>
                  <a:tcPr marL="9525" marR="9525" marT="9525" marB="0" anchor="ctr">
                    <a:lnR w="12700" cap="flat" cmpd="sng" algn="ctr">
                      <a:solidFill>
                        <a:schemeClr val="tx1"/>
                      </a:solidFill>
                      <a:prstDash val="solid"/>
                      <a:round/>
                      <a:headEnd type="none" w="med" len="med"/>
                      <a:tailEnd type="none" w="med" len="med"/>
                    </a:ln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1 374</a:t>
                      </a:r>
                    </a:p>
                  </a:txBody>
                  <a:tcPr marL="9525" marR="9525" marT="9525" marB="0" anchor="ctr">
                    <a:lnL w="12700" cap="flat" cmpd="sng" algn="ctr">
                      <a:solidFill>
                        <a:schemeClr val="tx1"/>
                      </a:solidFill>
                      <a:prstDash val="solid"/>
                      <a:round/>
                      <a:headEnd type="none" w="med" len="med"/>
                      <a:tailEnd type="none" w="med" len="med"/>
                    </a:lnL>
                    <a:solidFill>
                      <a:schemeClr val="accent3">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173</a:t>
                      </a:r>
                    </a:p>
                  </a:txBody>
                  <a:tcPr marL="9525" marR="9525" marT="9525" marB="0" anchor="c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229</a:t>
                      </a:r>
                    </a:p>
                  </a:txBody>
                  <a:tcPr marL="9525" marR="9525" marT="9525" marB="0" anchor="ctr">
                    <a:solidFill>
                      <a:schemeClr val="accent3">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228</a:t>
                      </a:r>
                    </a:p>
                  </a:txBody>
                  <a:tcPr marL="9525" marR="9525" marT="9525" marB="0" anchor="ctr">
                    <a:solidFill>
                      <a:schemeClr val="accent3">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744</a:t>
                      </a:r>
                    </a:p>
                  </a:txBody>
                  <a:tcPr marL="9525" marR="9525" marT="9525" marB="0" anchor="ctr">
                    <a:solidFill>
                      <a:schemeClr val="accent3">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3,7%</a:t>
                      </a:r>
                    </a:p>
                  </a:txBody>
                  <a:tcPr marL="9525" marR="9525" marT="9525" marB="0" anchor="ctr">
                    <a:solidFill>
                      <a:schemeClr val="accent3">
                        <a:lumMod val="50000"/>
                        <a:alpha val="20000"/>
                      </a:schemeClr>
                    </a:solidFill>
                  </a:tcPr>
                </a:tc>
                <a:extLst>
                  <a:ext uri="{0D108BD9-81ED-4DB2-BD59-A6C34878D82A}">
                    <a16:rowId xmlns:a16="http://schemas.microsoft.com/office/drawing/2014/main" val="1108121153"/>
                  </a:ext>
                </a:extLst>
              </a:tr>
              <a:tr h="144837">
                <a:tc>
                  <a:txBody>
                    <a:bodyPr/>
                    <a:lstStyle/>
                    <a:p>
                      <a:pPr algn="ctr" fontAlgn="b"/>
                      <a:r>
                        <a:rPr lang="ru-RU" sz="800" b="0" i="0" u="none" strike="noStrike" dirty="0">
                          <a:solidFill>
                            <a:schemeClr val="accent3">
                              <a:lumMod val="50000"/>
                            </a:schemeClr>
                          </a:solidFill>
                          <a:effectLst/>
                          <a:latin typeface="Arial Narrow" panose="020B0606020202030204" pitchFamily="34" charset="0"/>
                        </a:rPr>
                        <a:t>5</a:t>
                      </a:r>
                      <a:endParaRPr lang="en-US" sz="800" b="0" i="0" u="none" strike="noStrike" dirty="0">
                        <a:solidFill>
                          <a:schemeClr val="accent3">
                            <a:lumMod val="50000"/>
                          </a:schemeClr>
                        </a:solidFill>
                        <a:effectLst/>
                        <a:latin typeface="Arial Narrow" panose="020B0606020202030204" pitchFamily="34" charset="0"/>
                      </a:endParaRPr>
                    </a:p>
                  </a:txBody>
                  <a:tcPr marL="9525" marR="9525" marT="0"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2350-2</a:t>
                      </a:r>
                    </a:p>
                  </a:txBody>
                  <a:tcPr marL="9525" marR="9525" marT="9525" marB="0" anchor="ctr">
                    <a:solidFill>
                      <a:schemeClr val="accent6">
                        <a:lumMod val="50000"/>
                        <a:alpha val="1000"/>
                      </a:schemeClr>
                    </a:solidFill>
                  </a:tcPr>
                </a:tc>
                <a:tc>
                  <a:txBody>
                    <a:bodyPr/>
                    <a:lstStyle/>
                    <a:p>
                      <a:pPr marL="72000" algn="l" fontAlgn="ctr"/>
                      <a:r>
                        <a:rPr lang="ru-RU" sz="800" b="0" i="0" u="none" strike="noStrike" dirty="0">
                          <a:solidFill>
                            <a:srgbClr val="000000"/>
                          </a:solidFill>
                          <a:effectLst/>
                          <a:latin typeface="Arial Narrow" panose="020B0606020202030204" pitchFamily="34" charset="0"/>
                        </a:rPr>
                        <a:t>Математика </a:t>
                      </a:r>
                      <a:r>
                        <a:rPr lang="ru-RU" sz="800" b="0" i="0" u="none" strike="noStrike" dirty="0" err="1">
                          <a:solidFill>
                            <a:srgbClr val="000000"/>
                          </a:solidFill>
                          <a:effectLst/>
                          <a:latin typeface="Arial Narrow" panose="020B0606020202030204" pitchFamily="34" charset="0"/>
                        </a:rPr>
                        <a:t>ғылымдары</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бойынша</a:t>
                      </a:r>
                      <a:r>
                        <a:rPr lang="ru-RU" sz="800" b="0" i="0" u="none" strike="noStrike" dirty="0">
                          <a:solidFill>
                            <a:srgbClr val="000000"/>
                          </a:solidFill>
                          <a:effectLst/>
                          <a:latin typeface="Arial Narrow" panose="020B0606020202030204" pitchFamily="34" charset="0"/>
                        </a:rPr>
                        <a:t> орта </a:t>
                      </a:r>
                      <a:r>
                        <a:rPr lang="ru-RU" sz="800" b="0" i="0" u="none" strike="noStrike" dirty="0" err="1">
                          <a:solidFill>
                            <a:srgbClr val="000000"/>
                          </a:solidFill>
                          <a:effectLst/>
                          <a:latin typeface="Arial Narrow" panose="020B0606020202030204" pitchFamily="34" charset="0"/>
                        </a:rPr>
                        <a:t>мектеп</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мұғалімдері</a:t>
                      </a:r>
                      <a:endParaRPr lang="ru-RU" sz="800" b="0" i="0" u="none" strike="noStrike" dirty="0">
                        <a:solidFill>
                          <a:srgbClr val="000000"/>
                        </a:solidFill>
                        <a:effectLst/>
                        <a:latin typeface="Arial Narrow" panose="020B0606020202030204" pitchFamily="34" charset="0"/>
                      </a:endParaRPr>
                    </a:p>
                  </a:txBody>
                  <a:tcPr marL="9525" marR="9525" marT="9525" marB="0" anchor="ctr">
                    <a:lnR w="12700" cap="flat" cmpd="sng" algn="ctr">
                      <a:solidFill>
                        <a:schemeClr val="tx1"/>
                      </a:solidFill>
                      <a:prstDash val="solid"/>
                      <a:round/>
                      <a:headEnd type="none" w="med" len="med"/>
                      <a:tailEnd type="none" w="med" len="med"/>
                    </a:ln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828</a:t>
                      </a:r>
                    </a:p>
                  </a:txBody>
                  <a:tcPr marL="9525" marR="9525" marT="9525" marB="0" anchor="ctr">
                    <a:lnL w="12700" cap="flat" cmpd="sng" algn="ctr">
                      <a:solidFill>
                        <a:schemeClr val="tx1"/>
                      </a:solidFill>
                      <a:prstDash val="solid"/>
                      <a:round/>
                      <a:headEnd type="none" w="med" len="med"/>
                      <a:tailEnd type="none" w="med" len="med"/>
                    </a:lnL>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64</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71</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557</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136</a:t>
                      </a:r>
                    </a:p>
                  </a:txBody>
                  <a:tcPr marL="9525" marR="9525" marT="9525" marB="0" anchor="ctr">
                    <a:lnR w="12700" cap="flat" cmpd="sng" algn="ctr">
                      <a:solidFill>
                        <a:schemeClr val="tx1"/>
                      </a:solidFill>
                      <a:prstDash val="solid"/>
                      <a:round/>
                      <a:headEnd type="none" w="med" len="med"/>
                      <a:tailEnd type="none" w="med" len="med"/>
                    </a:ln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1 006</a:t>
                      </a:r>
                    </a:p>
                  </a:txBody>
                  <a:tcPr marL="9525" marR="9525" marT="9525" marB="0" anchor="ctr">
                    <a:lnL w="12700" cap="flat" cmpd="sng" algn="ctr">
                      <a:solidFill>
                        <a:schemeClr val="tx1"/>
                      </a:solidFill>
                      <a:prstDash val="solid"/>
                      <a:round/>
                      <a:headEnd type="none" w="med" len="med"/>
                      <a:tailEnd type="none" w="med" len="med"/>
                    </a:lnL>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120</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211</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222</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453</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2,7%</a:t>
                      </a:r>
                    </a:p>
                  </a:txBody>
                  <a:tcPr marL="9525" marR="9525" marT="9525" marB="0" anchor="ctr">
                    <a:solidFill>
                      <a:schemeClr val="accent6">
                        <a:lumMod val="50000"/>
                        <a:alpha val="1000"/>
                      </a:schemeClr>
                    </a:solidFill>
                  </a:tcPr>
                </a:tc>
                <a:extLst>
                  <a:ext uri="{0D108BD9-81ED-4DB2-BD59-A6C34878D82A}">
                    <a16:rowId xmlns:a16="http://schemas.microsoft.com/office/drawing/2014/main" val="3859109263"/>
                  </a:ext>
                </a:extLst>
              </a:tr>
              <a:tr h="144837">
                <a:tc>
                  <a:txBody>
                    <a:bodyPr/>
                    <a:lstStyle/>
                    <a:p>
                      <a:pPr algn="ctr" fontAlgn="b"/>
                      <a:r>
                        <a:rPr lang="ru-RU" sz="800" b="0" i="0" u="none" strike="noStrike" dirty="0">
                          <a:solidFill>
                            <a:schemeClr val="accent3">
                              <a:lumMod val="50000"/>
                            </a:schemeClr>
                          </a:solidFill>
                          <a:effectLst/>
                          <a:latin typeface="Arial Narrow" panose="020B0606020202030204" pitchFamily="34" charset="0"/>
                        </a:rPr>
                        <a:t>6</a:t>
                      </a:r>
                      <a:endParaRPr lang="en-US" sz="800" b="0" i="0" u="none" strike="noStrike" dirty="0">
                        <a:solidFill>
                          <a:schemeClr val="accent3">
                            <a:lumMod val="50000"/>
                          </a:schemeClr>
                        </a:solidFill>
                        <a:effectLst/>
                        <a:latin typeface="Arial Narrow" panose="020B0606020202030204" pitchFamily="34" charset="0"/>
                      </a:endParaRPr>
                    </a:p>
                  </a:txBody>
                  <a:tcPr marL="9525" marR="9525" marT="0" marB="0" anchor="ctr">
                    <a:solidFill>
                      <a:schemeClr val="accent3">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2362-0</a:t>
                      </a:r>
                    </a:p>
                  </a:txBody>
                  <a:tcPr marL="9525" marR="9525" marT="9525" marB="0" anchor="ctr">
                    <a:solidFill>
                      <a:schemeClr val="accent3">
                        <a:lumMod val="50000"/>
                        <a:alpha val="20000"/>
                      </a:schemeClr>
                    </a:solidFill>
                  </a:tcPr>
                </a:tc>
                <a:tc>
                  <a:txBody>
                    <a:bodyPr/>
                    <a:lstStyle/>
                    <a:p>
                      <a:pPr marL="72000" algn="l" fontAlgn="ctr"/>
                      <a:r>
                        <a:rPr lang="ru-RU" sz="800" b="0" i="0" u="none" strike="noStrike" dirty="0" err="1">
                          <a:solidFill>
                            <a:srgbClr val="000000"/>
                          </a:solidFill>
                          <a:effectLst/>
                          <a:latin typeface="Arial Narrow" panose="020B0606020202030204" pitchFamily="34" charset="0"/>
                        </a:rPr>
                        <a:t>Мектепке</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дейінгі</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білім</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берудегі</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тәрбиешілер</a:t>
                      </a:r>
                      <a:endParaRPr lang="ru-RU" sz="800" b="0" i="0" u="none" strike="noStrike" dirty="0">
                        <a:solidFill>
                          <a:srgbClr val="000000"/>
                        </a:solidFill>
                        <a:effectLst/>
                        <a:latin typeface="Arial Narrow" panose="020B0606020202030204" pitchFamily="34" charset="0"/>
                      </a:endParaRPr>
                    </a:p>
                  </a:txBody>
                  <a:tcPr marL="9525" marR="9525" marT="9525" marB="0" anchor="ctr">
                    <a:lnR w="12700" cap="flat" cmpd="sng" algn="ctr">
                      <a:solidFill>
                        <a:schemeClr val="tx1"/>
                      </a:solidFill>
                      <a:prstDash val="solid"/>
                      <a:round/>
                      <a:headEnd type="none" w="med" len="med"/>
                      <a:tailEnd type="none" w="med" len="med"/>
                    </a:lnR>
                    <a:solidFill>
                      <a:schemeClr val="accent3">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634</a:t>
                      </a:r>
                    </a:p>
                  </a:txBody>
                  <a:tcPr marL="9525" marR="9525" marT="9525" marB="0" anchor="ctr">
                    <a:lnL w="12700" cap="flat" cmpd="sng" algn="ctr">
                      <a:solidFill>
                        <a:schemeClr val="tx1"/>
                      </a:solidFill>
                      <a:prstDash val="solid"/>
                      <a:round/>
                      <a:headEnd type="none" w="med" len="med"/>
                      <a:tailEnd type="none" w="med" len="med"/>
                    </a:lnL>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73</a:t>
                      </a:r>
                    </a:p>
                  </a:txBody>
                  <a:tcPr marL="9525" marR="9525" marT="9525" marB="0" anchor="c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73</a:t>
                      </a:r>
                    </a:p>
                  </a:txBody>
                  <a:tcPr marL="9525" marR="9525" marT="9525" marB="0" anchor="c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349</a:t>
                      </a:r>
                    </a:p>
                  </a:txBody>
                  <a:tcPr marL="9525" marR="9525" marT="9525" marB="0" anchor="c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139</a:t>
                      </a:r>
                    </a:p>
                  </a:txBody>
                  <a:tcPr marL="9525" marR="9525" marT="9525" marB="0" anchor="ctr">
                    <a:lnR w="12700" cap="flat" cmpd="sng" algn="ctr">
                      <a:solidFill>
                        <a:schemeClr val="tx1"/>
                      </a:solidFill>
                      <a:prstDash val="solid"/>
                      <a:round/>
                      <a:headEnd type="none" w="med" len="med"/>
                      <a:tailEnd type="none" w="med" len="med"/>
                    </a:ln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790</a:t>
                      </a:r>
                    </a:p>
                  </a:txBody>
                  <a:tcPr marL="9525" marR="9525" marT="9525" marB="0" anchor="ctr">
                    <a:lnL w="12700" cap="flat" cmpd="sng" algn="ctr">
                      <a:solidFill>
                        <a:schemeClr val="tx1"/>
                      </a:solidFill>
                      <a:prstDash val="solid"/>
                      <a:round/>
                      <a:headEnd type="none" w="med" len="med"/>
                      <a:tailEnd type="none" w="med" len="med"/>
                    </a:lnL>
                    <a:solidFill>
                      <a:schemeClr val="accent3">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150</a:t>
                      </a:r>
                    </a:p>
                  </a:txBody>
                  <a:tcPr marL="9525" marR="9525" marT="9525" marB="0" anchor="c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149</a:t>
                      </a:r>
                    </a:p>
                  </a:txBody>
                  <a:tcPr marL="9525" marR="9525" marT="9525" marB="0" anchor="ctr">
                    <a:solidFill>
                      <a:schemeClr val="accent3">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198</a:t>
                      </a:r>
                    </a:p>
                  </a:txBody>
                  <a:tcPr marL="9525" marR="9525" marT="9525" marB="0" anchor="ctr">
                    <a:solidFill>
                      <a:schemeClr val="accent3">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293</a:t>
                      </a:r>
                    </a:p>
                  </a:txBody>
                  <a:tcPr marL="9525" marR="9525" marT="9525" marB="0" anchor="ctr">
                    <a:solidFill>
                      <a:schemeClr val="accent3">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2,1%</a:t>
                      </a:r>
                    </a:p>
                  </a:txBody>
                  <a:tcPr marL="9525" marR="9525" marT="9525" marB="0" anchor="ctr">
                    <a:solidFill>
                      <a:schemeClr val="accent3">
                        <a:lumMod val="50000"/>
                        <a:alpha val="20000"/>
                      </a:schemeClr>
                    </a:solidFill>
                  </a:tcPr>
                </a:tc>
                <a:extLst>
                  <a:ext uri="{0D108BD9-81ED-4DB2-BD59-A6C34878D82A}">
                    <a16:rowId xmlns:a16="http://schemas.microsoft.com/office/drawing/2014/main" val="614668957"/>
                  </a:ext>
                </a:extLst>
              </a:tr>
              <a:tr h="144837">
                <a:tc>
                  <a:txBody>
                    <a:bodyPr/>
                    <a:lstStyle/>
                    <a:p>
                      <a:pPr algn="ctr" fontAlgn="b"/>
                      <a:r>
                        <a:rPr lang="ru-RU" sz="800" b="0" i="0" u="none" strike="noStrike" dirty="0">
                          <a:solidFill>
                            <a:schemeClr val="accent3">
                              <a:lumMod val="50000"/>
                            </a:schemeClr>
                          </a:solidFill>
                          <a:effectLst/>
                          <a:latin typeface="Arial Narrow" panose="020B0606020202030204" pitchFamily="34" charset="0"/>
                        </a:rPr>
                        <a:t>7</a:t>
                      </a:r>
                      <a:endParaRPr lang="en-US" sz="800" b="0" i="0" u="none" strike="noStrike" dirty="0">
                        <a:solidFill>
                          <a:schemeClr val="accent3">
                            <a:lumMod val="50000"/>
                          </a:schemeClr>
                        </a:solidFill>
                        <a:effectLst/>
                        <a:latin typeface="Arial Narrow" panose="020B0606020202030204" pitchFamily="34" charset="0"/>
                      </a:endParaRPr>
                    </a:p>
                  </a:txBody>
                  <a:tcPr marL="9525" marR="9525" marT="0"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2350-1</a:t>
                      </a:r>
                    </a:p>
                  </a:txBody>
                  <a:tcPr marL="9525" marR="9525" marT="9525" marB="0" anchor="ctr">
                    <a:solidFill>
                      <a:schemeClr val="accent6">
                        <a:lumMod val="50000"/>
                        <a:alpha val="1000"/>
                      </a:schemeClr>
                    </a:solidFill>
                  </a:tcPr>
                </a:tc>
                <a:tc>
                  <a:txBody>
                    <a:bodyPr/>
                    <a:lstStyle/>
                    <a:p>
                      <a:pPr marL="72000" algn="l" fontAlgn="ctr"/>
                      <a:r>
                        <a:rPr lang="ru-RU" sz="800" b="0" i="0" u="none" strike="noStrike" dirty="0" err="1">
                          <a:solidFill>
                            <a:srgbClr val="000000"/>
                          </a:solidFill>
                          <a:effectLst/>
                          <a:latin typeface="Arial Narrow" panose="020B0606020202030204" pitchFamily="34" charset="0"/>
                        </a:rPr>
                        <a:t>Жаратылыстану</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ғылымдары</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бойынша</a:t>
                      </a:r>
                      <a:r>
                        <a:rPr lang="ru-RU" sz="800" b="0" i="0" u="none" strike="noStrike" dirty="0">
                          <a:solidFill>
                            <a:srgbClr val="000000"/>
                          </a:solidFill>
                          <a:effectLst/>
                          <a:latin typeface="Arial Narrow" panose="020B0606020202030204" pitchFamily="34" charset="0"/>
                        </a:rPr>
                        <a:t> орта </a:t>
                      </a:r>
                      <a:r>
                        <a:rPr lang="ru-RU" sz="800" b="0" i="0" u="none" strike="noStrike" dirty="0" err="1">
                          <a:solidFill>
                            <a:srgbClr val="000000"/>
                          </a:solidFill>
                          <a:effectLst/>
                          <a:latin typeface="Arial Narrow" panose="020B0606020202030204" pitchFamily="34" charset="0"/>
                        </a:rPr>
                        <a:t>мектеп</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мұғалімдері</a:t>
                      </a:r>
                      <a:endParaRPr lang="ru-RU" sz="800" b="0" i="0" u="none" strike="noStrike" dirty="0">
                        <a:solidFill>
                          <a:srgbClr val="000000"/>
                        </a:solidFill>
                        <a:effectLst/>
                        <a:latin typeface="Arial Narrow" panose="020B0606020202030204" pitchFamily="34" charset="0"/>
                      </a:endParaRPr>
                    </a:p>
                  </a:txBody>
                  <a:tcPr marL="9525" marR="9525" marT="9525" marB="0" anchor="ctr">
                    <a:lnR w="12700" cap="flat" cmpd="sng" algn="ctr">
                      <a:solidFill>
                        <a:schemeClr val="tx1"/>
                      </a:solidFill>
                      <a:prstDash val="solid"/>
                      <a:round/>
                      <a:headEnd type="none" w="med" len="med"/>
                      <a:tailEnd type="none" w="med" len="med"/>
                    </a:ln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512</a:t>
                      </a:r>
                    </a:p>
                  </a:txBody>
                  <a:tcPr marL="9525" marR="9525" marT="9525" marB="0" anchor="ctr">
                    <a:lnL w="12700" cap="flat" cmpd="sng" algn="ctr">
                      <a:solidFill>
                        <a:schemeClr val="tx1"/>
                      </a:solidFill>
                      <a:prstDash val="solid"/>
                      <a:round/>
                      <a:headEnd type="none" w="med" len="med"/>
                      <a:tailEnd type="none" w="med" len="med"/>
                    </a:lnL>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43</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45</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360</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64</a:t>
                      </a:r>
                    </a:p>
                  </a:txBody>
                  <a:tcPr marL="9525" marR="9525" marT="9525" marB="0" anchor="ctr">
                    <a:lnR w="12700" cap="flat" cmpd="sng" algn="ctr">
                      <a:solidFill>
                        <a:schemeClr val="tx1"/>
                      </a:solidFill>
                      <a:prstDash val="solid"/>
                      <a:round/>
                      <a:headEnd type="none" w="med" len="med"/>
                      <a:tailEnd type="none" w="med" len="med"/>
                    </a:ln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649</a:t>
                      </a:r>
                    </a:p>
                  </a:txBody>
                  <a:tcPr marL="9525" marR="9525" marT="9525" marB="0" anchor="ctr">
                    <a:lnL w="12700" cap="flat" cmpd="sng" algn="ctr">
                      <a:solidFill>
                        <a:schemeClr val="tx1"/>
                      </a:solidFill>
                      <a:prstDash val="solid"/>
                      <a:round/>
                      <a:headEnd type="none" w="med" len="med"/>
                      <a:tailEnd type="none" w="med" len="med"/>
                    </a:lnL>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87</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120</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123</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319</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1,8%</a:t>
                      </a:r>
                    </a:p>
                  </a:txBody>
                  <a:tcPr marL="9525" marR="9525" marT="9525" marB="0" anchor="ctr">
                    <a:solidFill>
                      <a:schemeClr val="accent6">
                        <a:lumMod val="50000"/>
                        <a:alpha val="1000"/>
                      </a:schemeClr>
                    </a:solidFill>
                  </a:tcPr>
                </a:tc>
                <a:extLst>
                  <a:ext uri="{0D108BD9-81ED-4DB2-BD59-A6C34878D82A}">
                    <a16:rowId xmlns:a16="http://schemas.microsoft.com/office/drawing/2014/main" val="3006779909"/>
                  </a:ext>
                </a:extLst>
              </a:tr>
              <a:tr h="144837">
                <a:tc>
                  <a:txBody>
                    <a:bodyPr/>
                    <a:lstStyle/>
                    <a:p>
                      <a:pPr algn="ctr" fontAlgn="b"/>
                      <a:r>
                        <a:rPr lang="ru-RU" sz="800" b="0" i="0" u="none" strike="noStrike" dirty="0">
                          <a:solidFill>
                            <a:schemeClr val="accent3">
                              <a:lumMod val="50000"/>
                            </a:schemeClr>
                          </a:solidFill>
                          <a:effectLst/>
                          <a:latin typeface="Arial Narrow" panose="020B0606020202030204" pitchFamily="34" charset="0"/>
                        </a:rPr>
                        <a:t>8</a:t>
                      </a:r>
                      <a:endParaRPr lang="en-US" sz="800" b="0" i="0" u="none" strike="noStrike" dirty="0">
                        <a:solidFill>
                          <a:schemeClr val="accent3">
                            <a:lumMod val="50000"/>
                          </a:schemeClr>
                        </a:solidFill>
                        <a:effectLst/>
                        <a:latin typeface="Arial Narrow" panose="020B0606020202030204" pitchFamily="34" charset="0"/>
                      </a:endParaRPr>
                    </a:p>
                  </a:txBody>
                  <a:tcPr marL="9525" marR="9525" marT="0" marB="0" anchor="ctr">
                    <a:solidFill>
                      <a:schemeClr val="accent3">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9116-0</a:t>
                      </a:r>
                    </a:p>
                  </a:txBody>
                  <a:tcPr marL="9525" marR="9525" marT="9525" marB="0" anchor="ctr">
                    <a:solidFill>
                      <a:schemeClr val="accent3">
                        <a:lumMod val="50000"/>
                        <a:alpha val="20000"/>
                      </a:schemeClr>
                    </a:solidFill>
                  </a:tcPr>
                </a:tc>
                <a:tc>
                  <a:txBody>
                    <a:bodyPr/>
                    <a:lstStyle/>
                    <a:p>
                      <a:pPr marL="72000" algn="l" fontAlgn="ctr"/>
                      <a:r>
                        <a:rPr lang="ru-RU" sz="800" b="0" i="0" u="none" strike="noStrike" dirty="0">
                          <a:solidFill>
                            <a:srgbClr val="000000"/>
                          </a:solidFill>
                          <a:effectLst/>
                          <a:latin typeface="Arial Narrow" panose="020B0606020202030204" pitchFamily="34" charset="0"/>
                        </a:rPr>
                        <a:t>Аула </a:t>
                      </a:r>
                      <a:r>
                        <a:rPr lang="ru-RU" sz="800" b="0" i="0" u="none" strike="noStrike" dirty="0" err="1">
                          <a:solidFill>
                            <a:srgbClr val="000000"/>
                          </a:solidFill>
                          <a:effectLst/>
                          <a:latin typeface="Arial Narrow" panose="020B0606020202030204" pitchFamily="34" charset="0"/>
                        </a:rPr>
                        <a:t>сыпырушылар</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және</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ашық</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аумақтарды</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тазалаушылар</a:t>
                      </a:r>
                      <a:endParaRPr lang="ru-RU" sz="800" b="0" i="0" u="none" strike="noStrike" dirty="0">
                        <a:solidFill>
                          <a:srgbClr val="000000"/>
                        </a:solidFill>
                        <a:effectLst/>
                        <a:latin typeface="Arial Narrow" panose="020B0606020202030204" pitchFamily="34" charset="0"/>
                      </a:endParaRPr>
                    </a:p>
                  </a:txBody>
                  <a:tcPr marL="9525" marR="9525" marT="9525" marB="0" anchor="ctr">
                    <a:lnR w="12700" cap="flat" cmpd="sng" algn="ctr">
                      <a:solidFill>
                        <a:schemeClr val="tx1"/>
                      </a:solidFill>
                      <a:prstDash val="solid"/>
                      <a:round/>
                      <a:headEnd type="none" w="med" len="med"/>
                      <a:tailEnd type="none" w="med" len="med"/>
                    </a:lnR>
                    <a:solidFill>
                      <a:schemeClr val="accent3">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494</a:t>
                      </a:r>
                    </a:p>
                  </a:txBody>
                  <a:tcPr marL="9525" marR="9525" marT="9525" marB="0" anchor="ctr">
                    <a:lnL w="12700" cap="flat" cmpd="sng" algn="ctr">
                      <a:solidFill>
                        <a:schemeClr val="tx1"/>
                      </a:solidFill>
                      <a:prstDash val="solid"/>
                      <a:round/>
                      <a:headEnd type="none" w="med" len="med"/>
                      <a:tailEnd type="none" w="med" len="med"/>
                    </a:lnL>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159</a:t>
                      </a:r>
                    </a:p>
                  </a:txBody>
                  <a:tcPr marL="9525" marR="9525" marT="9525" marB="0" anchor="c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124</a:t>
                      </a:r>
                    </a:p>
                  </a:txBody>
                  <a:tcPr marL="9525" marR="9525" marT="9525" marB="0" anchor="c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101</a:t>
                      </a:r>
                    </a:p>
                  </a:txBody>
                  <a:tcPr marL="9525" marR="9525" marT="9525" marB="0" anchor="c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110</a:t>
                      </a:r>
                    </a:p>
                  </a:txBody>
                  <a:tcPr marL="9525" marR="9525" marT="9525" marB="0" anchor="ctr">
                    <a:lnR w="12700" cap="flat" cmpd="sng" algn="ctr">
                      <a:solidFill>
                        <a:schemeClr val="tx1"/>
                      </a:solidFill>
                      <a:prstDash val="solid"/>
                      <a:round/>
                      <a:headEnd type="none" w="med" len="med"/>
                      <a:tailEnd type="none" w="med" len="med"/>
                    </a:ln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638</a:t>
                      </a:r>
                    </a:p>
                  </a:txBody>
                  <a:tcPr marL="9525" marR="9525" marT="9525" marB="0" anchor="ctr">
                    <a:lnL w="12700" cap="flat" cmpd="sng" algn="ctr">
                      <a:solidFill>
                        <a:schemeClr val="tx1"/>
                      </a:solidFill>
                      <a:prstDash val="solid"/>
                      <a:round/>
                      <a:headEnd type="none" w="med" len="med"/>
                      <a:tailEnd type="none" w="med" len="med"/>
                    </a:lnL>
                    <a:solidFill>
                      <a:schemeClr val="accent3">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196</a:t>
                      </a:r>
                    </a:p>
                  </a:txBody>
                  <a:tcPr marL="9525" marR="9525" marT="9525" marB="0" anchor="c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107</a:t>
                      </a:r>
                    </a:p>
                  </a:txBody>
                  <a:tcPr marL="9525" marR="9525" marT="9525" marB="0" anchor="ctr">
                    <a:solidFill>
                      <a:schemeClr val="accent3">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151</a:t>
                      </a:r>
                    </a:p>
                  </a:txBody>
                  <a:tcPr marL="9525" marR="9525" marT="9525" marB="0" anchor="ctr">
                    <a:solidFill>
                      <a:schemeClr val="accent3">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184</a:t>
                      </a:r>
                    </a:p>
                  </a:txBody>
                  <a:tcPr marL="9525" marR="9525" marT="9525" marB="0" anchor="ctr">
                    <a:solidFill>
                      <a:schemeClr val="accent3">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1,7%</a:t>
                      </a:r>
                    </a:p>
                  </a:txBody>
                  <a:tcPr marL="9525" marR="9525" marT="9525" marB="0" anchor="ctr">
                    <a:solidFill>
                      <a:schemeClr val="accent3">
                        <a:lumMod val="50000"/>
                        <a:alpha val="20000"/>
                      </a:schemeClr>
                    </a:solidFill>
                  </a:tcPr>
                </a:tc>
                <a:extLst>
                  <a:ext uri="{0D108BD9-81ED-4DB2-BD59-A6C34878D82A}">
                    <a16:rowId xmlns:a16="http://schemas.microsoft.com/office/drawing/2014/main" val="967742410"/>
                  </a:ext>
                </a:extLst>
              </a:tr>
              <a:tr h="144837">
                <a:tc>
                  <a:txBody>
                    <a:bodyPr/>
                    <a:lstStyle/>
                    <a:p>
                      <a:pPr algn="ctr" fontAlgn="b"/>
                      <a:r>
                        <a:rPr lang="ru-RU" sz="800" b="0" i="0" u="none" strike="noStrike" dirty="0">
                          <a:solidFill>
                            <a:schemeClr val="accent3">
                              <a:lumMod val="50000"/>
                            </a:schemeClr>
                          </a:solidFill>
                          <a:effectLst/>
                          <a:latin typeface="Arial Narrow" panose="020B0606020202030204" pitchFamily="34" charset="0"/>
                        </a:rPr>
                        <a:t>9</a:t>
                      </a:r>
                      <a:endParaRPr lang="en-US" sz="800" b="0" i="0" u="none" strike="noStrike" dirty="0">
                        <a:solidFill>
                          <a:schemeClr val="accent3">
                            <a:lumMod val="50000"/>
                          </a:schemeClr>
                        </a:solidFill>
                        <a:effectLst/>
                        <a:latin typeface="Arial Narrow" panose="020B0606020202030204" pitchFamily="34" charset="0"/>
                      </a:endParaRPr>
                    </a:p>
                  </a:txBody>
                  <a:tcPr marL="9525" marR="9525" marT="0"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7533-1</a:t>
                      </a:r>
                    </a:p>
                  </a:txBody>
                  <a:tcPr marL="9525" marR="9525" marT="9525" marB="0" anchor="ctr">
                    <a:solidFill>
                      <a:schemeClr val="accent6">
                        <a:lumMod val="50000"/>
                        <a:alpha val="1000"/>
                      </a:schemeClr>
                    </a:solidFill>
                  </a:tcPr>
                </a:tc>
                <a:tc>
                  <a:txBody>
                    <a:bodyPr/>
                    <a:lstStyle/>
                    <a:p>
                      <a:pPr marL="72000" algn="l" fontAlgn="ctr"/>
                      <a:r>
                        <a:rPr lang="ru-RU" sz="800" b="0" i="0" u="none" strike="noStrike" dirty="0" err="1">
                          <a:solidFill>
                            <a:srgbClr val="000000"/>
                          </a:solidFill>
                          <a:effectLst/>
                          <a:latin typeface="Arial Narrow" panose="020B0606020202030204" pitchFamily="34" charset="0"/>
                        </a:rPr>
                        <a:t>Тігіншілер</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және</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киім</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және</a:t>
                      </a:r>
                      <a:r>
                        <a:rPr lang="ru-RU" sz="800" b="0" i="0" u="none" strike="noStrike" dirty="0">
                          <a:solidFill>
                            <a:srgbClr val="000000"/>
                          </a:solidFill>
                          <a:effectLst/>
                          <a:latin typeface="Arial Narrow" panose="020B0606020202030204" pitchFamily="34" charset="0"/>
                        </a:rPr>
                        <a:t> мата </a:t>
                      </a:r>
                      <a:r>
                        <a:rPr lang="ru-RU" sz="800" b="0" i="0" u="none" strike="noStrike" dirty="0" err="1">
                          <a:solidFill>
                            <a:srgbClr val="000000"/>
                          </a:solidFill>
                          <a:effectLst/>
                          <a:latin typeface="Arial Narrow" panose="020B0606020202030204" pitchFamily="34" charset="0"/>
                        </a:rPr>
                        <a:t>реставраторлары</a:t>
                      </a:r>
                      <a:endParaRPr lang="ru-RU" sz="800" b="0" i="0" u="none" strike="noStrike" dirty="0">
                        <a:solidFill>
                          <a:srgbClr val="000000"/>
                        </a:solidFill>
                        <a:effectLst/>
                        <a:latin typeface="Arial Narrow" panose="020B0606020202030204" pitchFamily="34" charset="0"/>
                      </a:endParaRPr>
                    </a:p>
                  </a:txBody>
                  <a:tcPr marL="9525" marR="9525" marT="9525" marB="0" anchor="ctr">
                    <a:lnR w="12700" cap="flat" cmpd="sng" algn="ctr">
                      <a:solidFill>
                        <a:schemeClr val="tx1"/>
                      </a:solidFill>
                      <a:prstDash val="solid"/>
                      <a:round/>
                      <a:headEnd type="none" w="med" len="med"/>
                      <a:tailEnd type="none" w="med" len="med"/>
                    </a:ln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453</a:t>
                      </a:r>
                    </a:p>
                  </a:txBody>
                  <a:tcPr marL="9525" marR="9525" marT="9525" marB="0" anchor="ctr">
                    <a:lnL w="12700" cap="flat" cmpd="sng" algn="ctr">
                      <a:solidFill>
                        <a:schemeClr val="tx1"/>
                      </a:solidFill>
                      <a:prstDash val="solid"/>
                      <a:round/>
                      <a:headEnd type="none" w="med" len="med"/>
                      <a:tailEnd type="none" w="med" len="med"/>
                    </a:lnL>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68</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64</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190</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131</a:t>
                      </a:r>
                    </a:p>
                  </a:txBody>
                  <a:tcPr marL="9525" marR="9525" marT="9525" marB="0" anchor="ctr">
                    <a:lnR w="12700" cap="flat" cmpd="sng" algn="ctr">
                      <a:solidFill>
                        <a:schemeClr val="tx1"/>
                      </a:solidFill>
                      <a:prstDash val="solid"/>
                      <a:round/>
                      <a:headEnd type="none" w="med" len="med"/>
                      <a:tailEnd type="none" w="med" len="med"/>
                    </a:ln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623</a:t>
                      </a:r>
                    </a:p>
                  </a:txBody>
                  <a:tcPr marL="9525" marR="9525" marT="9525" marB="0" anchor="ctr">
                    <a:lnL w="12700" cap="flat" cmpd="sng" algn="ctr">
                      <a:solidFill>
                        <a:schemeClr val="tx1"/>
                      </a:solidFill>
                      <a:prstDash val="solid"/>
                      <a:round/>
                      <a:headEnd type="none" w="med" len="med"/>
                      <a:tailEnd type="none" w="med" len="med"/>
                    </a:lnL>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212</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105</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106</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200</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1,7%</a:t>
                      </a:r>
                    </a:p>
                  </a:txBody>
                  <a:tcPr marL="9525" marR="9525" marT="9525" marB="0" anchor="ctr">
                    <a:solidFill>
                      <a:schemeClr val="accent6">
                        <a:lumMod val="50000"/>
                        <a:alpha val="1000"/>
                      </a:schemeClr>
                    </a:solidFill>
                  </a:tcPr>
                </a:tc>
                <a:extLst>
                  <a:ext uri="{0D108BD9-81ED-4DB2-BD59-A6C34878D82A}">
                    <a16:rowId xmlns:a16="http://schemas.microsoft.com/office/drawing/2014/main" val="3145376209"/>
                  </a:ext>
                </a:extLst>
              </a:tr>
              <a:tr h="144837">
                <a:tc>
                  <a:txBody>
                    <a:bodyPr/>
                    <a:lstStyle/>
                    <a:p>
                      <a:pPr algn="ctr" fontAlgn="b"/>
                      <a:r>
                        <a:rPr lang="ru-RU" sz="800" b="0" i="0" u="none" strike="noStrike" dirty="0">
                          <a:solidFill>
                            <a:schemeClr val="accent3">
                              <a:lumMod val="50000"/>
                            </a:schemeClr>
                          </a:solidFill>
                          <a:effectLst/>
                          <a:latin typeface="Arial Narrow" panose="020B0606020202030204" pitchFamily="34" charset="0"/>
                        </a:rPr>
                        <a:t>10</a:t>
                      </a:r>
                      <a:endParaRPr lang="en-US" sz="800" b="0" i="0" u="none" strike="noStrike" dirty="0">
                        <a:solidFill>
                          <a:schemeClr val="accent3">
                            <a:lumMod val="50000"/>
                          </a:schemeClr>
                        </a:solidFill>
                        <a:effectLst/>
                        <a:latin typeface="Arial Narrow" panose="020B0606020202030204" pitchFamily="34" charset="0"/>
                      </a:endParaRPr>
                    </a:p>
                  </a:txBody>
                  <a:tcPr marL="9525" marR="9525" marT="0" marB="0" anchor="ctr">
                    <a:solidFill>
                      <a:srgbClr val="548235">
                        <a:alpha val="20000"/>
                      </a:srgbClr>
                    </a:solidFill>
                  </a:tcPr>
                </a:tc>
                <a:tc>
                  <a:txBody>
                    <a:bodyPr/>
                    <a:lstStyle/>
                    <a:p>
                      <a:pPr algn="ctr" fontAlgn="ctr"/>
                      <a:r>
                        <a:rPr lang="ru-RU" sz="800" b="0" i="0" u="none" strike="noStrike">
                          <a:solidFill>
                            <a:srgbClr val="000000"/>
                          </a:solidFill>
                          <a:effectLst/>
                          <a:latin typeface="Arial Narrow" panose="020B0606020202030204" pitchFamily="34" charset="0"/>
                        </a:rPr>
                        <a:t>9312-2</a:t>
                      </a:r>
                    </a:p>
                  </a:txBody>
                  <a:tcPr marL="9525" marR="9525" marT="9525" marB="0" anchor="ctr">
                    <a:solidFill>
                      <a:srgbClr val="548235">
                        <a:alpha val="20000"/>
                      </a:srgbClr>
                    </a:solidFill>
                  </a:tcPr>
                </a:tc>
                <a:tc>
                  <a:txBody>
                    <a:bodyPr/>
                    <a:lstStyle/>
                    <a:p>
                      <a:pPr marL="72000" algn="l" fontAlgn="ctr"/>
                      <a:r>
                        <a:rPr lang="ru-RU" sz="800" b="0" i="0" u="none" strike="noStrike" dirty="0" err="1">
                          <a:solidFill>
                            <a:srgbClr val="000000"/>
                          </a:solidFill>
                          <a:effectLst/>
                          <a:latin typeface="Arial Narrow" panose="020B0606020202030204" pitchFamily="34" charset="0"/>
                        </a:rPr>
                        <a:t>Ғимараттарды</a:t>
                      </a:r>
                      <a:r>
                        <a:rPr lang="ru-RU" sz="800" b="0" i="0" u="none" strike="noStrike" dirty="0">
                          <a:solidFill>
                            <a:srgbClr val="000000"/>
                          </a:solidFill>
                          <a:effectLst/>
                          <a:latin typeface="Arial Narrow" panose="020B0606020202030204" pitchFamily="34" charset="0"/>
                        </a:rPr>
                        <a:t> салу </a:t>
                      </a:r>
                      <a:r>
                        <a:rPr lang="ru-RU" sz="800" b="0" i="0" u="none" strike="noStrike" dirty="0" err="1">
                          <a:solidFill>
                            <a:srgbClr val="000000"/>
                          </a:solidFill>
                          <a:effectLst/>
                          <a:latin typeface="Arial Narrow" panose="020B0606020202030204" pitchFamily="34" charset="0"/>
                        </a:rPr>
                        <a:t>және</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жөндеу</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жөніндегі</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біліктілігі</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жоқ</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жұмысшылар</a:t>
                      </a:r>
                      <a:endParaRPr lang="ru-RU" sz="800" b="0" i="0" u="none" strike="noStrike" dirty="0">
                        <a:solidFill>
                          <a:srgbClr val="000000"/>
                        </a:solidFill>
                        <a:effectLst/>
                        <a:latin typeface="Arial Narrow" panose="020B0606020202030204" pitchFamily="34" charset="0"/>
                      </a:endParaRPr>
                    </a:p>
                  </a:txBody>
                  <a:tcPr marL="9525" marR="9525" marT="9525" marB="0" anchor="ctr">
                    <a:lnR w="12700" cap="flat" cmpd="sng" algn="ctr">
                      <a:solidFill>
                        <a:schemeClr val="tx1"/>
                      </a:solidFill>
                      <a:prstDash val="solid"/>
                      <a:round/>
                      <a:headEnd type="none" w="med" len="med"/>
                      <a:tailEnd type="none" w="med" len="med"/>
                    </a:lnR>
                    <a:solidFill>
                      <a:srgbClr val="548235">
                        <a:alpha val="20000"/>
                      </a:srgbClr>
                    </a:solidFill>
                  </a:tcPr>
                </a:tc>
                <a:tc>
                  <a:txBody>
                    <a:bodyPr/>
                    <a:lstStyle/>
                    <a:p>
                      <a:pPr algn="ctr" fontAlgn="ctr"/>
                      <a:r>
                        <a:rPr lang="ru-RU" sz="800" b="0" i="0" u="none" strike="noStrike">
                          <a:solidFill>
                            <a:srgbClr val="000000"/>
                          </a:solidFill>
                          <a:effectLst/>
                          <a:latin typeface="Arial Narrow" panose="020B0606020202030204" pitchFamily="34" charset="0"/>
                        </a:rPr>
                        <a:t>580</a:t>
                      </a:r>
                    </a:p>
                  </a:txBody>
                  <a:tcPr marL="9525" marR="9525" marT="9525" marB="0" anchor="ctr">
                    <a:lnL w="12700" cap="flat" cmpd="sng" algn="ctr">
                      <a:solidFill>
                        <a:schemeClr val="tx1"/>
                      </a:solidFill>
                      <a:prstDash val="solid"/>
                      <a:round/>
                      <a:headEnd type="none" w="med" len="med"/>
                      <a:tailEnd type="none" w="med" len="med"/>
                    </a:lnL>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12</a:t>
                      </a:r>
                    </a:p>
                  </a:txBody>
                  <a:tcPr marL="9525" marR="9525" marT="9525" marB="0" anchor="c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130</a:t>
                      </a:r>
                    </a:p>
                  </a:txBody>
                  <a:tcPr marL="9525" marR="9525" marT="9525" marB="0" anchor="c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318</a:t>
                      </a:r>
                    </a:p>
                  </a:txBody>
                  <a:tcPr marL="9525" marR="9525" marT="9525" marB="0" anchor="c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120</a:t>
                      </a:r>
                    </a:p>
                  </a:txBody>
                  <a:tcPr marL="9525" marR="9525" marT="9525" marB="0" anchor="ctr">
                    <a:lnR w="12700" cap="flat" cmpd="sng" algn="ctr">
                      <a:solidFill>
                        <a:schemeClr val="tx1"/>
                      </a:solidFill>
                      <a:prstDash val="solid"/>
                      <a:round/>
                      <a:headEnd type="none" w="med" len="med"/>
                      <a:tailEnd type="none" w="med" len="med"/>
                    </a:ln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600</a:t>
                      </a:r>
                    </a:p>
                  </a:txBody>
                  <a:tcPr marL="9525" marR="9525" marT="9525" marB="0" anchor="ctr">
                    <a:lnL w="12700" cap="flat" cmpd="sng" algn="ctr">
                      <a:solidFill>
                        <a:schemeClr val="tx1"/>
                      </a:solidFill>
                      <a:prstDash val="solid"/>
                      <a:round/>
                      <a:headEnd type="none" w="med" len="med"/>
                      <a:tailEnd type="none" w="med" len="med"/>
                    </a:lnL>
                    <a:solidFill>
                      <a:srgbClr val="548235">
                        <a:alpha val="20000"/>
                      </a:srgbClr>
                    </a:solidFill>
                  </a:tcPr>
                </a:tc>
                <a:tc>
                  <a:txBody>
                    <a:bodyPr/>
                    <a:lstStyle/>
                    <a:p>
                      <a:pPr algn="ctr" fontAlgn="ctr"/>
                      <a:r>
                        <a:rPr lang="ru-RU" sz="800" b="0" i="0" u="none" strike="noStrike">
                          <a:solidFill>
                            <a:srgbClr val="000000"/>
                          </a:solidFill>
                          <a:effectLst/>
                          <a:latin typeface="Arial Narrow" panose="020B0606020202030204" pitchFamily="34" charset="0"/>
                        </a:rPr>
                        <a:t>10</a:t>
                      </a:r>
                    </a:p>
                  </a:txBody>
                  <a:tcPr marL="9525" marR="9525" marT="9525" marB="0" anchor="c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143</a:t>
                      </a:r>
                    </a:p>
                  </a:txBody>
                  <a:tcPr marL="9525" marR="9525" marT="9525" marB="0" anchor="ctr">
                    <a:solidFill>
                      <a:srgbClr val="548235">
                        <a:alpha val="20000"/>
                      </a:srgbClr>
                    </a:solidFill>
                  </a:tcPr>
                </a:tc>
                <a:tc>
                  <a:txBody>
                    <a:bodyPr/>
                    <a:lstStyle/>
                    <a:p>
                      <a:pPr algn="ctr" fontAlgn="ctr"/>
                      <a:r>
                        <a:rPr lang="ru-RU" sz="800" b="0" i="0" u="none" strike="noStrike">
                          <a:solidFill>
                            <a:srgbClr val="000000"/>
                          </a:solidFill>
                          <a:effectLst/>
                          <a:latin typeface="Arial Narrow" panose="020B0606020202030204" pitchFamily="34" charset="0"/>
                        </a:rPr>
                        <a:t>197</a:t>
                      </a:r>
                    </a:p>
                  </a:txBody>
                  <a:tcPr marL="9525" marR="9525" marT="9525" marB="0" anchor="ctr">
                    <a:solidFill>
                      <a:srgbClr val="548235">
                        <a:alpha val="20000"/>
                      </a:srgbClr>
                    </a:solidFill>
                  </a:tcPr>
                </a:tc>
                <a:tc>
                  <a:txBody>
                    <a:bodyPr/>
                    <a:lstStyle/>
                    <a:p>
                      <a:pPr algn="ctr" fontAlgn="ctr"/>
                      <a:r>
                        <a:rPr lang="ru-RU" sz="800" b="0" i="0" u="none" strike="noStrike">
                          <a:solidFill>
                            <a:srgbClr val="000000"/>
                          </a:solidFill>
                          <a:effectLst/>
                          <a:latin typeface="Arial Narrow" panose="020B0606020202030204" pitchFamily="34" charset="0"/>
                        </a:rPr>
                        <a:t>250</a:t>
                      </a:r>
                    </a:p>
                  </a:txBody>
                  <a:tcPr marL="9525" marR="9525" marT="9525" marB="0" anchor="ctr">
                    <a:solidFill>
                      <a:srgbClr val="548235">
                        <a:alpha val="20000"/>
                      </a:srgbClr>
                    </a:solidFill>
                  </a:tcPr>
                </a:tc>
                <a:tc>
                  <a:txBody>
                    <a:bodyPr/>
                    <a:lstStyle/>
                    <a:p>
                      <a:pPr algn="ctr" fontAlgn="ctr"/>
                      <a:r>
                        <a:rPr lang="ru-RU" sz="800" b="0" i="0" u="none" strike="noStrike">
                          <a:solidFill>
                            <a:srgbClr val="000000"/>
                          </a:solidFill>
                          <a:effectLst/>
                          <a:latin typeface="Arial Narrow" panose="020B0606020202030204" pitchFamily="34" charset="0"/>
                        </a:rPr>
                        <a:t>1,6%</a:t>
                      </a:r>
                    </a:p>
                  </a:txBody>
                  <a:tcPr marL="9525" marR="9525" marT="9525" marB="0" anchor="ctr">
                    <a:solidFill>
                      <a:srgbClr val="548235">
                        <a:alpha val="20000"/>
                      </a:srgbClr>
                    </a:solidFill>
                  </a:tcPr>
                </a:tc>
                <a:extLst>
                  <a:ext uri="{0D108BD9-81ED-4DB2-BD59-A6C34878D82A}">
                    <a16:rowId xmlns:a16="http://schemas.microsoft.com/office/drawing/2014/main" val="43189757"/>
                  </a:ext>
                </a:extLst>
              </a:tr>
              <a:tr h="152142">
                <a:tc gridSpan="3">
                  <a:txBody>
                    <a:bodyPr/>
                    <a:lstStyle/>
                    <a:p>
                      <a:pPr algn="ctr" fontAlgn="b"/>
                      <a:r>
                        <a:rPr lang="ru-RU" sz="900" b="1" u="none" strike="noStrike" dirty="0">
                          <a:solidFill>
                            <a:schemeClr val="accent3">
                              <a:lumMod val="50000"/>
                            </a:schemeClr>
                          </a:solidFill>
                          <a:effectLst/>
                          <a:latin typeface="Arial Narrow" panose="020B0606020202030204" pitchFamily="34" charset="0"/>
                        </a:rPr>
                        <a:t>ТОП-10 БОЙЫНША ЖИЫНЫ</a:t>
                      </a:r>
                      <a:endParaRPr lang="ru-RU" sz="900" b="1" i="0" u="none" strike="noStrike" cap="none" dirty="0">
                        <a:solidFill>
                          <a:schemeClr val="accent3">
                            <a:lumMod val="50000"/>
                          </a:schemeClr>
                        </a:solidFill>
                        <a:effectLst/>
                        <a:latin typeface="Arial Narrow" panose="020B0606020202030204" pitchFamily="34" charset="0"/>
                        <a:ea typeface="+mn-ea"/>
                        <a:cs typeface="+mn-cs"/>
                        <a:sym typeface="Arial"/>
                      </a:endParaRPr>
                    </a:p>
                  </a:txBody>
                  <a:tcPr marL="9525" marR="9525" marT="0" marB="0" anchor="ctr">
                    <a:lnR w="12700" cap="flat" cmpd="sng" algn="ctr">
                      <a:solidFill>
                        <a:schemeClr val="tx1"/>
                      </a:solidFill>
                      <a:prstDash val="solid"/>
                      <a:round/>
                      <a:headEnd type="none" w="med" len="med"/>
                      <a:tailEnd type="none" w="med" len="med"/>
                    </a:lnR>
                    <a:lnB w="12700" cap="flat" cmpd="sng" algn="ctr">
                      <a:solidFill>
                        <a:schemeClr val="tx1"/>
                      </a:solidFill>
                      <a:prstDash val="solid"/>
                      <a:round/>
                      <a:headEnd type="none" w="med" len="med"/>
                      <a:tailEnd type="none" w="med" len="med"/>
                    </a:lnB>
                    <a:noFill/>
                  </a:tcPr>
                </a:tc>
                <a:tc hMerge="1">
                  <a:txBody>
                    <a:bodyPr/>
                    <a:lstStyle/>
                    <a:p>
                      <a:pPr algn="ctr" fontAlgn="b"/>
                      <a:r>
                        <a:rPr lang="ru-KZ" sz="800" b="0" i="0" u="none" strike="noStrike" cap="none" dirty="0">
                          <a:solidFill>
                            <a:srgbClr val="007F76"/>
                          </a:solidFill>
                          <a:effectLst/>
                          <a:latin typeface="Arial Narrow" panose="020B0606020202030204" pitchFamily="34" charset="0"/>
                          <a:ea typeface="+mn-ea"/>
                          <a:cs typeface="+mn-cs"/>
                          <a:sym typeface="Arial"/>
                        </a:rPr>
                        <a:t>7239-2</a:t>
                      </a:r>
                    </a:p>
                  </a:txBody>
                  <a:tcPr marL="9525" marR="9525" marT="0" marB="0" anchor="ctr">
                    <a:lnB w="12700" cap="flat" cmpd="sng" algn="ctr">
                      <a:solidFill>
                        <a:schemeClr val="tx1"/>
                      </a:solidFill>
                      <a:prstDash val="solid"/>
                      <a:round/>
                      <a:headEnd type="none" w="med" len="med"/>
                      <a:tailEnd type="none" w="med" len="med"/>
                    </a:lnB>
                    <a:solidFill>
                      <a:schemeClr val="bg1">
                        <a:lumMod val="50000"/>
                        <a:alpha val="20000"/>
                      </a:schemeClr>
                    </a:solidFill>
                  </a:tcPr>
                </a:tc>
                <a:tc hMerge="1">
                  <a:txBody>
                    <a:bodyPr/>
                    <a:lstStyle/>
                    <a:p>
                      <a:pPr marL="72000" algn="l" fontAlgn="ctr"/>
                      <a:r>
                        <a:rPr lang="ru-RU" sz="800" b="0" i="0" u="none" strike="noStrike" cap="none" dirty="0">
                          <a:solidFill>
                            <a:srgbClr val="007F76"/>
                          </a:solidFill>
                          <a:effectLst/>
                          <a:latin typeface="Arial Narrow" panose="020B0606020202030204" pitchFamily="34" charset="0"/>
                          <a:ea typeface="+mn-ea"/>
                          <a:cs typeface="+mn-cs"/>
                          <a:sym typeface="Arial"/>
                        </a:rPr>
                        <a:t>Слесари промышленного оборудования</a:t>
                      </a:r>
                    </a:p>
                  </a:txBody>
                  <a:tcPr marL="9525" marR="9525" marT="0" marB="0" anchor="ctr">
                    <a:lnR w="12700" cap="flat" cmpd="sng" algn="ctr">
                      <a:solidFill>
                        <a:schemeClr val="tx1"/>
                      </a:solidFill>
                      <a:prstDash val="solid"/>
                      <a:round/>
                      <a:headEnd type="none" w="med" len="med"/>
                      <a:tailEnd type="none" w="med" len="med"/>
                    </a:lnR>
                    <a:lnB w="12700" cap="flat" cmpd="sng" algn="ctr">
                      <a:solidFill>
                        <a:schemeClr val="tx1"/>
                      </a:solidFill>
                      <a:prstDash val="solid"/>
                      <a:round/>
                      <a:headEnd type="none" w="med" len="med"/>
                      <a:tailEnd type="none" w="med" len="med"/>
                    </a:lnB>
                    <a:solidFill>
                      <a:schemeClr val="bg1">
                        <a:lumMod val="50000"/>
                        <a:alpha val="20000"/>
                      </a:schemeClr>
                    </a:solidFill>
                  </a:tcPr>
                </a:tc>
                <a:tc>
                  <a:txBody>
                    <a:bodyPr/>
                    <a:lstStyle/>
                    <a:p>
                      <a:pPr algn="ctr" fontAlgn="ctr"/>
                      <a:r>
                        <a:rPr lang="ru-RU" sz="800" b="1" i="0" u="none" strike="noStrike" dirty="0">
                          <a:solidFill>
                            <a:srgbClr val="000000"/>
                          </a:solidFill>
                          <a:effectLst/>
                          <a:latin typeface="Arial Narrow" panose="020B0606020202030204" pitchFamily="34" charset="0"/>
                        </a:rPr>
                        <a:t>17 448</a:t>
                      </a:r>
                    </a:p>
                  </a:txBody>
                  <a:tcPr marL="9525" marR="9525" marT="9525" marB="0" anchor="ctr">
                    <a:lnL w="12700" cap="flat" cmpd="sng" algn="ctr">
                      <a:solidFill>
                        <a:schemeClr val="tx1"/>
                      </a:solidFill>
                      <a:prstDash val="solid"/>
                      <a:round/>
                      <a:headEnd type="none" w="med" len="med"/>
                      <a:tailEnd type="none" w="med" len="med"/>
                    </a:lnL>
                    <a:lnB w="12700" cap="flat" cmpd="sng" algn="ctr">
                      <a:solidFill>
                        <a:schemeClr val="tx1"/>
                      </a:solidFill>
                      <a:prstDash val="solid"/>
                      <a:round/>
                      <a:headEnd type="none" w="med" len="med"/>
                      <a:tailEnd type="none" w="med" len="med"/>
                    </a:lnB>
                    <a:noFill/>
                  </a:tcPr>
                </a:tc>
                <a:tc>
                  <a:txBody>
                    <a:bodyPr/>
                    <a:lstStyle/>
                    <a:p>
                      <a:pPr algn="ctr" fontAlgn="ctr"/>
                      <a:r>
                        <a:rPr lang="ru-RU" sz="800" b="1" i="0" u="none" strike="noStrike" dirty="0">
                          <a:solidFill>
                            <a:srgbClr val="000000"/>
                          </a:solidFill>
                          <a:effectLst/>
                          <a:latin typeface="Arial Narrow" panose="020B0606020202030204" pitchFamily="34" charset="0"/>
                        </a:rPr>
                        <a:t>1 388</a:t>
                      </a:r>
                    </a:p>
                  </a:txBody>
                  <a:tcPr marL="9525" marR="9525" marT="9525" marB="0" anchor="ctr">
                    <a:lnB w="12700" cap="flat" cmpd="sng" algn="ctr">
                      <a:solidFill>
                        <a:schemeClr val="tx1"/>
                      </a:solidFill>
                      <a:prstDash val="solid"/>
                      <a:round/>
                      <a:headEnd type="none" w="med" len="med"/>
                      <a:tailEnd type="none" w="med" len="med"/>
                    </a:lnB>
                    <a:noFill/>
                  </a:tcPr>
                </a:tc>
                <a:tc>
                  <a:txBody>
                    <a:bodyPr/>
                    <a:lstStyle/>
                    <a:p>
                      <a:pPr algn="ctr" fontAlgn="ctr"/>
                      <a:r>
                        <a:rPr lang="ru-RU" sz="800" b="1" i="0" u="none" strike="noStrike">
                          <a:solidFill>
                            <a:srgbClr val="000000"/>
                          </a:solidFill>
                          <a:effectLst/>
                          <a:latin typeface="Arial Narrow" panose="020B0606020202030204" pitchFamily="34" charset="0"/>
                        </a:rPr>
                        <a:t>2 788</a:t>
                      </a:r>
                    </a:p>
                  </a:txBody>
                  <a:tcPr marL="9525" marR="9525" marT="9525" marB="0" anchor="ctr">
                    <a:lnB w="12700" cap="flat" cmpd="sng" algn="ctr">
                      <a:solidFill>
                        <a:schemeClr val="tx1"/>
                      </a:solidFill>
                      <a:prstDash val="solid"/>
                      <a:round/>
                      <a:headEnd type="none" w="med" len="med"/>
                      <a:tailEnd type="none" w="med" len="med"/>
                    </a:lnB>
                    <a:noFill/>
                  </a:tcPr>
                </a:tc>
                <a:tc>
                  <a:txBody>
                    <a:bodyPr/>
                    <a:lstStyle/>
                    <a:p>
                      <a:pPr algn="ctr" fontAlgn="ctr"/>
                      <a:r>
                        <a:rPr lang="ru-RU" sz="800" b="1" i="0" u="none" strike="noStrike" dirty="0">
                          <a:solidFill>
                            <a:srgbClr val="000000"/>
                          </a:solidFill>
                          <a:effectLst/>
                          <a:latin typeface="Arial Narrow" panose="020B0606020202030204" pitchFamily="34" charset="0"/>
                        </a:rPr>
                        <a:t>6 271</a:t>
                      </a:r>
                    </a:p>
                  </a:txBody>
                  <a:tcPr marL="9525" marR="9525" marT="9525" marB="0" anchor="ctr">
                    <a:lnB w="12700" cap="flat" cmpd="sng" algn="ctr">
                      <a:solidFill>
                        <a:schemeClr val="tx1"/>
                      </a:solidFill>
                      <a:prstDash val="solid"/>
                      <a:round/>
                      <a:headEnd type="none" w="med" len="med"/>
                      <a:tailEnd type="none" w="med" len="med"/>
                    </a:lnB>
                    <a:noFill/>
                  </a:tcPr>
                </a:tc>
                <a:tc>
                  <a:txBody>
                    <a:bodyPr/>
                    <a:lstStyle/>
                    <a:p>
                      <a:pPr algn="ctr" fontAlgn="ctr"/>
                      <a:r>
                        <a:rPr lang="ru-RU" sz="800" b="1" i="0" u="none" strike="noStrike">
                          <a:solidFill>
                            <a:srgbClr val="000000"/>
                          </a:solidFill>
                          <a:effectLst/>
                          <a:latin typeface="Arial Narrow" panose="020B0606020202030204" pitchFamily="34" charset="0"/>
                        </a:rPr>
                        <a:t>7 001</a:t>
                      </a:r>
                    </a:p>
                  </a:txBody>
                  <a:tcPr marL="9525" marR="9525" marT="9525" marB="0" anchor="ctr">
                    <a:lnR w="12700" cap="flat" cmpd="sng" algn="ctr">
                      <a:solidFill>
                        <a:schemeClr val="tx1"/>
                      </a:solidFill>
                      <a:prstDash val="solid"/>
                      <a:round/>
                      <a:headEnd type="none" w="med" len="med"/>
                      <a:tailEnd type="none" w="med" len="med"/>
                    </a:lnR>
                    <a:lnB w="12700" cap="flat" cmpd="sng" algn="ctr">
                      <a:solidFill>
                        <a:schemeClr val="tx1"/>
                      </a:solidFill>
                      <a:prstDash val="solid"/>
                      <a:round/>
                      <a:headEnd type="none" w="med" len="med"/>
                      <a:tailEnd type="none" w="med" len="med"/>
                    </a:lnB>
                    <a:noFill/>
                  </a:tcPr>
                </a:tc>
                <a:tc>
                  <a:txBody>
                    <a:bodyPr/>
                    <a:lstStyle/>
                    <a:p>
                      <a:pPr algn="ctr" fontAlgn="ctr"/>
                      <a:r>
                        <a:rPr lang="ru-RU" sz="800" b="1" i="0" u="none" strike="noStrike" dirty="0">
                          <a:solidFill>
                            <a:srgbClr val="000000"/>
                          </a:solidFill>
                          <a:effectLst/>
                          <a:latin typeface="Arial Narrow" panose="020B0606020202030204" pitchFamily="34" charset="0"/>
                        </a:rPr>
                        <a:t>16 139</a:t>
                      </a:r>
                    </a:p>
                  </a:txBody>
                  <a:tcPr marL="9525" marR="9525" marT="9525" marB="0" anchor="ctr">
                    <a:lnL w="12700" cap="flat" cmpd="sng" algn="ctr">
                      <a:solidFill>
                        <a:schemeClr val="tx1"/>
                      </a:solidFill>
                      <a:prstDash val="solid"/>
                      <a:round/>
                      <a:headEnd type="none" w="med" len="med"/>
                      <a:tailEnd type="none" w="med" len="med"/>
                    </a:lnL>
                    <a:lnB w="12700" cap="flat" cmpd="sng" algn="ctr">
                      <a:solidFill>
                        <a:schemeClr val="tx1"/>
                      </a:solidFill>
                      <a:prstDash val="solid"/>
                      <a:round/>
                      <a:headEnd type="none" w="med" len="med"/>
                      <a:tailEnd type="none" w="med" len="med"/>
                    </a:lnB>
                    <a:noFill/>
                  </a:tcPr>
                </a:tc>
                <a:tc>
                  <a:txBody>
                    <a:bodyPr/>
                    <a:lstStyle/>
                    <a:p>
                      <a:pPr algn="ctr" fontAlgn="ctr"/>
                      <a:r>
                        <a:rPr lang="ru-RU" sz="800" b="1" i="0" u="none" strike="noStrike" dirty="0">
                          <a:solidFill>
                            <a:srgbClr val="000000"/>
                          </a:solidFill>
                          <a:effectLst/>
                          <a:latin typeface="Arial Narrow" panose="020B0606020202030204" pitchFamily="34" charset="0"/>
                        </a:rPr>
                        <a:t>2 587</a:t>
                      </a:r>
                    </a:p>
                  </a:txBody>
                  <a:tcPr marL="9525" marR="9525" marT="9525" marB="0" anchor="ctr">
                    <a:lnB w="12700" cap="flat" cmpd="sng" algn="ctr">
                      <a:solidFill>
                        <a:schemeClr val="tx1"/>
                      </a:solidFill>
                      <a:prstDash val="solid"/>
                      <a:round/>
                      <a:headEnd type="none" w="med" len="med"/>
                      <a:tailEnd type="none" w="med" len="med"/>
                    </a:lnB>
                    <a:noFill/>
                  </a:tcPr>
                </a:tc>
                <a:tc>
                  <a:txBody>
                    <a:bodyPr/>
                    <a:lstStyle/>
                    <a:p>
                      <a:pPr algn="ctr" fontAlgn="ctr"/>
                      <a:r>
                        <a:rPr lang="ru-RU" sz="800" b="1" i="0" u="none" strike="noStrike" dirty="0">
                          <a:solidFill>
                            <a:srgbClr val="000000"/>
                          </a:solidFill>
                          <a:effectLst/>
                          <a:latin typeface="Arial Narrow" panose="020B0606020202030204" pitchFamily="34" charset="0"/>
                        </a:rPr>
                        <a:t>2 668</a:t>
                      </a:r>
                    </a:p>
                  </a:txBody>
                  <a:tcPr marL="9525" marR="9525" marT="9525" marB="0" anchor="ctr">
                    <a:lnB w="12700" cap="flat" cmpd="sng" algn="ctr">
                      <a:solidFill>
                        <a:schemeClr val="tx1"/>
                      </a:solidFill>
                      <a:prstDash val="solid"/>
                      <a:round/>
                      <a:headEnd type="none" w="med" len="med"/>
                      <a:tailEnd type="none" w="med" len="med"/>
                    </a:lnB>
                    <a:noFill/>
                  </a:tcPr>
                </a:tc>
                <a:tc>
                  <a:txBody>
                    <a:bodyPr/>
                    <a:lstStyle/>
                    <a:p>
                      <a:pPr algn="ctr" fontAlgn="ctr"/>
                      <a:r>
                        <a:rPr lang="ru-RU" sz="800" b="1" i="0" u="none" strike="noStrike" dirty="0">
                          <a:solidFill>
                            <a:srgbClr val="000000"/>
                          </a:solidFill>
                          <a:effectLst/>
                          <a:latin typeface="Arial Narrow" panose="020B0606020202030204" pitchFamily="34" charset="0"/>
                        </a:rPr>
                        <a:t>4 078</a:t>
                      </a:r>
                    </a:p>
                  </a:txBody>
                  <a:tcPr marL="9525" marR="9525" marT="9525" marB="0" anchor="ctr">
                    <a:lnB w="12700" cap="flat" cmpd="sng" algn="ctr">
                      <a:solidFill>
                        <a:schemeClr val="tx1"/>
                      </a:solidFill>
                      <a:prstDash val="solid"/>
                      <a:round/>
                      <a:headEnd type="none" w="med" len="med"/>
                      <a:tailEnd type="none" w="med" len="med"/>
                    </a:lnB>
                    <a:noFill/>
                  </a:tcPr>
                </a:tc>
                <a:tc>
                  <a:txBody>
                    <a:bodyPr/>
                    <a:lstStyle/>
                    <a:p>
                      <a:pPr algn="ctr" fontAlgn="ctr"/>
                      <a:r>
                        <a:rPr lang="ru-RU" sz="800" b="1" i="0" u="none" strike="noStrike" dirty="0">
                          <a:solidFill>
                            <a:srgbClr val="000000"/>
                          </a:solidFill>
                          <a:effectLst/>
                          <a:latin typeface="Arial Narrow" panose="020B0606020202030204" pitchFamily="34" charset="0"/>
                        </a:rPr>
                        <a:t>6 806</a:t>
                      </a:r>
                    </a:p>
                  </a:txBody>
                  <a:tcPr marL="9525" marR="9525" marT="9525" marB="0" anchor="ctr">
                    <a:lnB w="12700" cap="flat" cmpd="sng" algn="ctr">
                      <a:solidFill>
                        <a:schemeClr val="tx1"/>
                      </a:solidFill>
                      <a:prstDash val="solid"/>
                      <a:round/>
                      <a:headEnd type="none" w="med" len="med"/>
                      <a:tailEnd type="none" w="med" len="med"/>
                    </a:lnB>
                    <a:noFill/>
                  </a:tcPr>
                </a:tc>
                <a:tc>
                  <a:txBody>
                    <a:bodyPr/>
                    <a:lstStyle/>
                    <a:p>
                      <a:pPr algn="ctr" fontAlgn="ctr"/>
                      <a:r>
                        <a:rPr lang="ru-RU" sz="800" b="1" i="0" u="none" strike="noStrike" dirty="0">
                          <a:solidFill>
                            <a:srgbClr val="000000"/>
                          </a:solidFill>
                          <a:effectLst/>
                          <a:latin typeface="Arial Narrow" panose="020B0606020202030204" pitchFamily="34" charset="0"/>
                        </a:rPr>
                        <a:t>43,8%</a:t>
                      </a:r>
                    </a:p>
                  </a:txBody>
                  <a:tcPr marL="9525" marR="9525" marT="9525" marB="0" anchor="ctr">
                    <a:lnB w="12700"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3063250630"/>
                  </a:ext>
                </a:extLst>
              </a:tr>
              <a:tr h="152142">
                <a:tc gridSpan="14">
                  <a:txBody>
                    <a:bodyPr/>
                    <a:lstStyle/>
                    <a:p>
                      <a:pPr algn="ctr" fontAlgn="b"/>
                      <a:r>
                        <a:rPr lang="ru-RU" sz="900" b="1" i="0" u="none" strike="noStrike" dirty="0">
                          <a:solidFill>
                            <a:schemeClr val="accent6">
                              <a:lumMod val="50000"/>
                            </a:schemeClr>
                          </a:solidFill>
                          <a:effectLst/>
                          <a:latin typeface="Arial Narrow" panose="020B0606020202030204" pitchFamily="34" charset="0"/>
                        </a:rPr>
                        <a:t>ПЕССИМИСТІК СЦЕНАРИЙ</a:t>
                      </a:r>
                      <a:endParaRPr lang="en-US" sz="900" b="1" i="0" u="none" strike="noStrike" dirty="0">
                        <a:solidFill>
                          <a:schemeClr val="accent6">
                            <a:lumMod val="50000"/>
                          </a:schemeClr>
                        </a:solidFill>
                        <a:effectLst/>
                        <a:latin typeface="Arial Narrow" panose="020B0606020202030204" pitchFamily="34" charset="0"/>
                      </a:endParaRPr>
                    </a:p>
                  </a:txBody>
                  <a:tcPr marL="9525" marR="9525" marT="0" marB="0" anchor="ct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accent6">
                        <a:lumMod val="50000"/>
                        <a:alpha val="40000"/>
                      </a:schemeClr>
                    </a:solidFill>
                  </a:tcPr>
                </a:tc>
                <a:tc hMerge="1">
                  <a:txBody>
                    <a:bodyPr/>
                    <a:lstStyle/>
                    <a:p>
                      <a:pPr algn="ctr" fontAlgn="b"/>
                      <a:endParaRPr lang="ru-KZ" sz="800" b="0" i="0" u="none" strike="noStrike" cap="none" dirty="0">
                        <a:solidFill>
                          <a:srgbClr val="007F76"/>
                        </a:solidFill>
                        <a:effectLst/>
                        <a:latin typeface="Arial Narrow" panose="020B0606020202030204" pitchFamily="34" charset="0"/>
                        <a:ea typeface="+mn-ea"/>
                        <a:cs typeface="+mn-cs"/>
                        <a:sym typeface="Arial"/>
                      </a:endParaRPr>
                    </a:p>
                  </a:txBody>
                  <a:tcPr marL="9525" marR="9525" marT="0" marB="0" anchor="ct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007F76">
                        <a:alpha val="20000"/>
                      </a:srgbClr>
                    </a:solidFill>
                  </a:tcPr>
                </a:tc>
                <a:tc hMerge="1">
                  <a:txBody>
                    <a:bodyPr/>
                    <a:lstStyle/>
                    <a:p>
                      <a:pPr marL="72000" algn="l" fontAlgn="ctr"/>
                      <a:endParaRPr lang="ru-RU" sz="800" b="0" i="0" u="none" strike="noStrike" cap="none" dirty="0">
                        <a:solidFill>
                          <a:srgbClr val="007F76"/>
                        </a:solidFill>
                        <a:effectLst/>
                        <a:latin typeface="Arial Narrow" panose="020B0606020202030204" pitchFamily="34" charset="0"/>
                        <a:ea typeface="+mn-ea"/>
                        <a:cs typeface="+mn-cs"/>
                        <a:sym typeface="Arial"/>
                      </a:endParaRPr>
                    </a:p>
                  </a:txBody>
                  <a:tcPr marL="9525" marR="9525" marT="0" marB="0" anchor="ctr">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007F76">
                        <a:alpha val="20000"/>
                      </a:srgbClr>
                    </a:solidFill>
                  </a:tcPr>
                </a:tc>
                <a:tc hMerge="1">
                  <a:txBody>
                    <a:bodyPr/>
                    <a:lstStyle/>
                    <a:p>
                      <a:pPr algn="ctr" fontAlgn="b"/>
                      <a:endParaRPr lang="ru-KZ" sz="800" b="0" i="0" u="none" strike="noStrike" cap="none" dirty="0">
                        <a:solidFill>
                          <a:schemeClr val="tx1"/>
                        </a:solidFill>
                        <a:effectLst/>
                        <a:latin typeface="Arial Narrow" panose="020B0606020202030204" pitchFamily="34" charset="0"/>
                        <a:ea typeface="+mn-ea"/>
                        <a:cs typeface="+mn-cs"/>
                        <a:sym typeface="Arial"/>
                      </a:endParaRPr>
                    </a:p>
                  </a:txBody>
                  <a:tcPr marL="9525" marR="9525" marT="0" marB="0" anchor="ctr">
                    <a:lnL w="12700" cap="flat" cmpd="sng" algn="ctr">
                      <a:solidFill>
                        <a:schemeClr val="tx1"/>
                      </a:solidFill>
                      <a:prstDash val="solid"/>
                      <a:round/>
                      <a:headEnd type="none" w="med" len="med"/>
                      <a:tailEnd type="none" w="med" len="med"/>
                    </a:lnL>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50000"/>
                        <a:alpha val="20000"/>
                      </a:schemeClr>
                    </a:solidFill>
                  </a:tcPr>
                </a:tc>
                <a:tc hMerge="1">
                  <a:txBody>
                    <a:bodyPr/>
                    <a:lstStyle/>
                    <a:p>
                      <a:pPr algn="ctr" fontAlgn="b"/>
                      <a:endParaRPr lang="ru-KZ" sz="800" b="0" i="0" u="none" strike="noStrike" cap="none">
                        <a:solidFill>
                          <a:schemeClr val="tx1"/>
                        </a:solidFill>
                        <a:effectLst/>
                        <a:latin typeface="Arial Narrow" panose="020B0606020202030204" pitchFamily="34" charset="0"/>
                        <a:ea typeface="+mn-ea"/>
                        <a:cs typeface="+mn-cs"/>
                        <a:sym typeface="Arial"/>
                      </a:endParaRPr>
                    </a:p>
                  </a:txBody>
                  <a:tcPr marL="9525" marR="9525" marT="0" marB="0" anchor="ct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50000"/>
                        <a:alpha val="20000"/>
                      </a:schemeClr>
                    </a:solidFill>
                  </a:tcPr>
                </a:tc>
                <a:tc hMerge="1">
                  <a:txBody>
                    <a:bodyPr/>
                    <a:lstStyle/>
                    <a:p>
                      <a:pPr algn="ctr" fontAlgn="b"/>
                      <a:endParaRPr lang="ru-KZ" sz="800" b="0" i="0" u="none" strike="noStrike" cap="none" dirty="0">
                        <a:solidFill>
                          <a:schemeClr val="tx1"/>
                        </a:solidFill>
                        <a:effectLst/>
                        <a:latin typeface="Arial Narrow" panose="020B0606020202030204" pitchFamily="34" charset="0"/>
                        <a:ea typeface="+mn-ea"/>
                        <a:cs typeface="+mn-cs"/>
                        <a:sym typeface="Arial"/>
                      </a:endParaRPr>
                    </a:p>
                  </a:txBody>
                  <a:tcPr marL="9525" marR="9525" marT="0" marB="0" anchor="ct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50000"/>
                        <a:alpha val="20000"/>
                      </a:schemeClr>
                    </a:solidFill>
                  </a:tcPr>
                </a:tc>
                <a:tc hMerge="1">
                  <a:txBody>
                    <a:bodyPr/>
                    <a:lstStyle/>
                    <a:p>
                      <a:pPr algn="ctr" fontAlgn="b"/>
                      <a:endParaRPr lang="ru-KZ" sz="800" b="0" i="0" u="none" strike="noStrike" cap="none" dirty="0">
                        <a:solidFill>
                          <a:schemeClr val="tx1"/>
                        </a:solidFill>
                        <a:effectLst/>
                        <a:latin typeface="Arial Narrow" panose="020B0606020202030204" pitchFamily="34" charset="0"/>
                        <a:ea typeface="+mn-ea"/>
                        <a:cs typeface="+mn-cs"/>
                        <a:sym typeface="Arial"/>
                      </a:endParaRPr>
                    </a:p>
                  </a:txBody>
                  <a:tcPr marL="9525" marR="9525" marT="0" marB="0" anchor="ct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50000"/>
                        <a:alpha val="20000"/>
                      </a:schemeClr>
                    </a:solidFill>
                  </a:tcPr>
                </a:tc>
                <a:tc hMerge="1">
                  <a:txBody>
                    <a:bodyPr/>
                    <a:lstStyle/>
                    <a:p>
                      <a:pPr algn="ctr" fontAlgn="b"/>
                      <a:endParaRPr lang="ru-KZ" sz="800" b="0" i="0" u="none" strike="noStrike" cap="none">
                        <a:solidFill>
                          <a:schemeClr val="tx1"/>
                        </a:solidFill>
                        <a:effectLst/>
                        <a:latin typeface="Arial Narrow" panose="020B0606020202030204" pitchFamily="34" charset="0"/>
                        <a:ea typeface="+mn-ea"/>
                        <a:cs typeface="+mn-cs"/>
                        <a:sym typeface="Arial"/>
                      </a:endParaRPr>
                    </a:p>
                  </a:txBody>
                  <a:tcPr marL="9525" marR="9525" marT="0" marB="0" anchor="ctr">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50000"/>
                        <a:alpha val="20000"/>
                      </a:schemeClr>
                    </a:solidFill>
                  </a:tcPr>
                </a:tc>
                <a:tc hMerge="1">
                  <a:txBody>
                    <a:bodyPr/>
                    <a:lstStyle/>
                    <a:p>
                      <a:pPr algn="ctr" fontAlgn="ctr"/>
                      <a:endParaRPr lang="ru-KZ" sz="800" b="0" i="0" u="none" strike="noStrike" cap="none" dirty="0">
                        <a:solidFill>
                          <a:srgbClr val="007F76"/>
                        </a:solidFill>
                        <a:effectLst/>
                        <a:latin typeface="Arial Narrow" panose="020B0606020202030204" pitchFamily="34" charset="0"/>
                        <a:ea typeface="+mn-ea"/>
                        <a:cs typeface="+mn-cs"/>
                        <a:sym typeface="Arial"/>
                      </a:endParaRPr>
                    </a:p>
                  </a:txBody>
                  <a:tcPr marL="9525" marR="9525" marT="0" marB="0" anchor="ctr">
                    <a:lnL w="12700" cap="flat" cmpd="sng" algn="ctr">
                      <a:solidFill>
                        <a:schemeClr val="tx1"/>
                      </a:solidFill>
                      <a:prstDash val="solid"/>
                      <a:round/>
                      <a:headEnd type="none" w="med" len="med"/>
                      <a:tailEnd type="none" w="med" len="med"/>
                    </a:lnL>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007F76">
                        <a:alpha val="20000"/>
                      </a:srgbClr>
                    </a:solidFill>
                  </a:tcPr>
                </a:tc>
                <a:tc hMerge="1">
                  <a:txBody>
                    <a:bodyPr/>
                    <a:lstStyle/>
                    <a:p>
                      <a:pPr algn="ctr" fontAlgn="ctr"/>
                      <a:endParaRPr lang="ru-KZ" sz="800" b="0" i="0" u="none" strike="noStrike" cap="none" dirty="0">
                        <a:solidFill>
                          <a:schemeClr val="tx1"/>
                        </a:solidFill>
                        <a:effectLst/>
                        <a:latin typeface="Arial Narrow" panose="020B0606020202030204" pitchFamily="34" charset="0"/>
                        <a:ea typeface="+mn-ea"/>
                        <a:cs typeface="+mn-cs"/>
                        <a:sym typeface="Arial"/>
                      </a:endParaRPr>
                    </a:p>
                  </a:txBody>
                  <a:tcPr marL="9525" marR="9525" marT="0" marB="0" anchor="ct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50000"/>
                        <a:alpha val="20000"/>
                      </a:schemeClr>
                    </a:solidFill>
                  </a:tcPr>
                </a:tc>
                <a:tc hMerge="1">
                  <a:txBody>
                    <a:bodyPr/>
                    <a:lstStyle/>
                    <a:p>
                      <a:pPr algn="ctr" fontAlgn="ctr"/>
                      <a:endParaRPr lang="ru-KZ" sz="800" b="0" i="0" u="none" strike="noStrike" cap="none" dirty="0">
                        <a:solidFill>
                          <a:srgbClr val="007F76"/>
                        </a:solidFill>
                        <a:effectLst/>
                        <a:latin typeface="Arial Narrow" panose="020B0606020202030204" pitchFamily="34" charset="0"/>
                        <a:ea typeface="+mn-ea"/>
                        <a:cs typeface="+mn-cs"/>
                        <a:sym typeface="Arial"/>
                      </a:endParaRPr>
                    </a:p>
                  </a:txBody>
                  <a:tcPr marL="9525" marR="9525" marT="0" marB="0" anchor="ct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007F76">
                        <a:alpha val="20000"/>
                      </a:srgbClr>
                    </a:solidFill>
                  </a:tcPr>
                </a:tc>
                <a:tc hMerge="1">
                  <a:txBody>
                    <a:bodyPr/>
                    <a:lstStyle/>
                    <a:p>
                      <a:pPr algn="ctr" fontAlgn="ctr"/>
                      <a:endParaRPr lang="ru-KZ" sz="800" b="0" i="0" u="none" strike="noStrike" cap="none" dirty="0">
                        <a:solidFill>
                          <a:srgbClr val="007F76"/>
                        </a:solidFill>
                        <a:effectLst/>
                        <a:latin typeface="Arial Narrow" panose="020B0606020202030204" pitchFamily="34" charset="0"/>
                        <a:ea typeface="+mn-ea"/>
                        <a:cs typeface="+mn-cs"/>
                        <a:sym typeface="Arial"/>
                      </a:endParaRPr>
                    </a:p>
                  </a:txBody>
                  <a:tcPr marL="9525" marR="9525" marT="0" marB="0" anchor="ct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007F76">
                        <a:alpha val="20000"/>
                      </a:srgbClr>
                    </a:solidFill>
                  </a:tcPr>
                </a:tc>
                <a:tc hMerge="1">
                  <a:txBody>
                    <a:bodyPr/>
                    <a:lstStyle/>
                    <a:p>
                      <a:pPr algn="ctr" fontAlgn="ctr"/>
                      <a:endParaRPr lang="ru-KZ" sz="800" b="0" i="0" u="none" strike="noStrike" cap="none" dirty="0">
                        <a:solidFill>
                          <a:srgbClr val="007F76"/>
                        </a:solidFill>
                        <a:effectLst/>
                        <a:latin typeface="Arial Narrow" panose="020B0606020202030204" pitchFamily="34" charset="0"/>
                        <a:ea typeface="+mn-ea"/>
                        <a:cs typeface="+mn-cs"/>
                        <a:sym typeface="Arial"/>
                      </a:endParaRPr>
                    </a:p>
                  </a:txBody>
                  <a:tcPr marL="9525" marR="9525" marT="0" marB="0" anchor="ct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007F76">
                        <a:alpha val="20000"/>
                      </a:srgbClr>
                    </a:solidFill>
                  </a:tcPr>
                </a:tc>
                <a:tc hMerge="1">
                  <a:txBody>
                    <a:bodyPr/>
                    <a:lstStyle/>
                    <a:p>
                      <a:pPr algn="ctr" fontAlgn="ctr"/>
                      <a:endParaRPr lang="ru-KZ" sz="800" b="0" i="0" u="none" strike="noStrike" cap="none" dirty="0">
                        <a:solidFill>
                          <a:srgbClr val="007F76"/>
                        </a:solidFill>
                        <a:effectLst/>
                        <a:latin typeface="Arial Narrow" panose="020B0606020202030204" pitchFamily="34" charset="0"/>
                        <a:ea typeface="+mn-ea"/>
                        <a:cs typeface="+mn-cs"/>
                        <a:sym typeface="Arial"/>
                      </a:endParaRPr>
                    </a:p>
                  </a:txBody>
                  <a:tcPr marL="9525" marR="9525" marT="0" marB="0" anchor="ct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007F76">
                        <a:alpha val="20000"/>
                      </a:srgbClr>
                    </a:solidFill>
                  </a:tcPr>
                </a:tc>
                <a:extLst>
                  <a:ext uri="{0D108BD9-81ED-4DB2-BD59-A6C34878D82A}">
                    <a16:rowId xmlns:a16="http://schemas.microsoft.com/office/drawing/2014/main" val="2562410137"/>
                  </a:ext>
                </a:extLst>
              </a:tr>
              <a:tr h="144837">
                <a:tc>
                  <a:txBody>
                    <a:bodyPr/>
                    <a:lstStyle/>
                    <a:p>
                      <a:pPr algn="ctr" fontAlgn="b"/>
                      <a:r>
                        <a:rPr lang="ru-RU" sz="800" u="none" strike="noStrike" dirty="0">
                          <a:solidFill>
                            <a:schemeClr val="accent6">
                              <a:lumMod val="50000"/>
                            </a:schemeClr>
                          </a:solidFill>
                          <a:effectLst/>
                          <a:latin typeface="Arial Narrow" panose="020B0606020202030204" pitchFamily="34" charset="0"/>
                        </a:rPr>
                        <a:t>1</a:t>
                      </a:r>
                      <a:endParaRPr lang="en-US" sz="800" b="0" i="0" u="none" strike="noStrike" dirty="0">
                        <a:solidFill>
                          <a:schemeClr val="accent6">
                            <a:lumMod val="50000"/>
                          </a:schemeClr>
                        </a:solidFill>
                        <a:effectLst/>
                        <a:latin typeface="Arial Narrow" panose="020B0606020202030204" pitchFamily="34" charset="0"/>
                      </a:endParaRPr>
                    </a:p>
                  </a:txBody>
                  <a:tcPr marL="9525" marR="9525" marT="0" marB="0" anchor="ctr">
                    <a:lnT w="12700" cap="flat" cmpd="sng" algn="ctr">
                      <a:solidFill>
                        <a:schemeClr val="tx1"/>
                      </a:solidFill>
                      <a:prstDash val="solid"/>
                      <a:round/>
                      <a:headEnd type="none" w="med" len="med"/>
                      <a:tailEnd type="none" w="med" len="med"/>
                    </a:lnT>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9629-7</a:t>
                      </a:r>
                    </a:p>
                  </a:txBody>
                  <a:tcPr marL="9525" marR="9525" marT="9525" marB="0" anchor="ctr">
                    <a:lnT w="12700" cap="flat" cmpd="sng" algn="ctr">
                      <a:solidFill>
                        <a:schemeClr val="tx1"/>
                      </a:solidFill>
                      <a:prstDash val="solid"/>
                      <a:round/>
                      <a:headEnd type="none" w="med" len="med"/>
                      <a:tailEnd type="none" w="med" len="med"/>
                    </a:lnT>
                    <a:solidFill>
                      <a:schemeClr val="accent6">
                        <a:lumMod val="50000"/>
                        <a:alpha val="1000"/>
                      </a:schemeClr>
                    </a:solidFill>
                  </a:tcPr>
                </a:tc>
                <a:tc>
                  <a:txBody>
                    <a:bodyPr/>
                    <a:lstStyle/>
                    <a:p>
                      <a:pPr marL="72000" algn="l" fontAlgn="ctr"/>
                      <a:r>
                        <a:rPr lang="ru-RU" sz="800" b="0" i="0" u="none" strike="noStrike" dirty="0" err="1">
                          <a:solidFill>
                            <a:srgbClr val="000000"/>
                          </a:solidFill>
                          <a:effectLst/>
                          <a:latin typeface="Arial Narrow" panose="020B0606020202030204" pitchFamily="34" charset="0"/>
                        </a:rPr>
                        <a:t>Әртүрлі</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жұмысты</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атқарушылар</a:t>
                      </a:r>
                      <a:endParaRPr lang="ru-RU" sz="800" b="0" i="0" u="none" strike="noStrike" dirty="0">
                        <a:solidFill>
                          <a:srgbClr val="000000"/>
                        </a:solidFill>
                        <a:effectLst/>
                        <a:latin typeface="Arial Narrow" panose="020B0606020202030204" pitchFamily="34" charset="0"/>
                      </a:endParaRPr>
                    </a:p>
                  </a:txBody>
                  <a:tcPr marL="9525" marR="9525" marT="9525" marB="0" anchor="ctr">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3 709</a:t>
                      </a:r>
                    </a:p>
                  </a:txBody>
                  <a:tcPr marL="9525" marR="9525" marT="9525" marB="0" anchor="ctr">
                    <a:lnL w="12700" cap="flat" cmpd="sng" algn="ctr">
                      <a:solidFill>
                        <a:schemeClr val="tx1"/>
                      </a:solidFill>
                      <a:prstDash val="solid"/>
                      <a:round/>
                      <a:headEnd type="none" w="med" len="med"/>
                      <a:tailEnd type="none" w="med" len="med"/>
                    </a:lnL>
                    <a:lnT w="12700" cap="flat" cmpd="sng" algn="ctr">
                      <a:solidFill>
                        <a:schemeClr val="tx1"/>
                      </a:solidFill>
                      <a:prstDash val="solid"/>
                      <a:round/>
                      <a:headEnd type="none" w="med" len="med"/>
                      <a:tailEnd type="none" w="med" len="med"/>
                    </a:lnT>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138</a:t>
                      </a:r>
                    </a:p>
                  </a:txBody>
                  <a:tcPr marL="9525" marR="9525" marT="9525" marB="0" anchor="ctr">
                    <a:lnT w="12700" cap="flat" cmpd="sng" algn="ctr">
                      <a:solidFill>
                        <a:schemeClr val="tx1"/>
                      </a:solidFill>
                      <a:prstDash val="solid"/>
                      <a:round/>
                      <a:headEnd type="none" w="med" len="med"/>
                      <a:tailEnd type="none" w="med" len="med"/>
                    </a:lnT>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1 171</a:t>
                      </a:r>
                    </a:p>
                  </a:txBody>
                  <a:tcPr marL="9525" marR="9525" marT="9525" marB="0" anchor="ctr">
                    <a:lnT w="12700" cap="flat" cmpd="sng" algn="ctr">
                      <a:solidFill>
                        <a:schemeClr val="tx1"/>
                      </a:solidFill>
                      <a:prstDash val="solid"/>
                      <a:round/>
                      <a:headEnd type="none" w="med" len="med"/>
                      <a:tailEnd type="none" w="med" len="med"/>
                    </a:lnT>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845</a:t>
                      </a:r>
                    </a:p>
                  </a:txBody>
                  <a:tcPr marL="9525" marR="9525" marT="9525" marB="0" anchor="ctr">
                    <a:lnT w="12700" cap="flat" cmpd="sng" algn="ctr">
                      <a:solidFill>
                        <a:schemeClr val="tx1"/>
                      </a:solidFill>
                      <a:prstDash val="solid"/>
                      <a:round/>
                      <a:headEnd type="none" w="med" len="med"/>
                      <a:tailEnd type="none" w="med" len="med"/>
                    </a:lnT>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1 555</a:t>
                      </a:r>
                    </a:p>
                  </a:txBody>
                  <a:tcPr marL="9525" marR="9525" marT="9525" marB="0" anchor="ctr">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4 612</a:t>
                      </a:r>
                    </a:p>
                  </a:txBody>
                  <a:tcPr marL="9525" marR="9525" marT="9525" marB="0" anchor="ctr">
                    <a:lnL w="12700" cap="flat" cmpd="sng" algn="ctr">
                      <a:solidFill>
                        <a:schemeClr val="tx1"/>
                      </a:solidFill>
                      <a:prstDash val="solid"/>
                      <a:round/>
                      <a:headEnd type="none" w="med" len="med"/>
                      <a:tailEnd type="none" w="med" len="med"/>
                    </a:lnL>
                    <a:lnT w="12700" cap="flat" cmpd="sng" algn="ctr">
                      <a:solidFill>
                        <a:schemeClr val="tx1"/>
                      </a:solidFill>
                      <a:prstDash val="solid"/>
                      <a:round/>
                      <a:headEnd type="none" w="med" len="med"/>
                      <a:tailEnd type="none" w="med" len="med"/>
                    </a:lnT>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1 024</a:t>
                      </a:r>
                    </a:p>
                  </a:txBody>
                  <a:tcPr marL="9525" marR="9525" marT="9525" marB="0" anchor="ctr">
                    <a:lnT w="12700" cap="flat" cmpd="sng" algn="ctr">
                      <a:solidFill>
                        <a:schemeClr val="tx1"/>
                      </a:solidFill>
                      <a:prstDash val="solid"/>
                      <a:round/>
                      <a:headEnd type="none" w="med" len="med"/>
                      <a:tailEnd type="none" w="med" len="med"/>
                    </a:lnT>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749</a:t>
                      </a:r>
                    </a:p>
                  </a:txBody>
                  <a:tcPr marL="9525" marR="9525" marT="9525" marB="0" anchor="ctr">
                    <a:lnT w="12700" cap="flat" cmpd="sng" algn="ctr">
                      <a:solidFill>
                        <a:schemeClr val="tx1"/>
                      </a:solidFill>
                      <a:prstDash val="solid"/>
                      <a:round/>
                      <a:headEnd type="none" w="med" len="med"/>
                      <a:tailEnd type="none" w="med" len="med"/>
                    </a:lnT>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1 510</a:t>
                      </a:r>
                    </a:p>
                  </a:txBody>
                  <a:tcPr marL="9525" marR="9525" marT="9525" marB="0" anchor="ctr">
                    <a:lnT w="12700" cap="flat" cmpd="sng" algn="ctr">
                      <a:solidFill>
                        <a:schemeClr val="tx1"/>
                      </a:solidFill>
                      <a:prstDash val="solid"/>
                      <a:round/>
                      <a:headEnd type="none" w="med" len="med"/>
                      <a:tailEnd type="none" w="med" len="med"/>
                    </a:lnT>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1 329</a:t>
                      </a:r>
                    </a:p>
                  </a:txBody>
                  <a:tcPr marL="9525" marR="9525" marT="9525" marB="0" anchor="ctr">
                    <a:lnT w="12700" cap="flat" cmpd="sng" algn="ctr">
                      <a:solidFill>
                        <a:schemeClr val="tx1"/>
                      </a:solidFill>
                      <a:prstDash val="solid"/>
                      <a:round/>
                      <a:headEnd type="none" w="med" len="med"/>
                      <a:tailEnd type="none" w="med" len="med"/>
                    </a:lnT>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14,8%</a:t>
                      </a:r>
                    </a:p>
                  </a:txBody>
                  <a:tcPr marL="9525" marR="9525" marT="9525" marB="0" anchor="ctr">
                    <a:lnT w="12700" cap="flat" cmpd="sng" algn="ctr">
                      <a:solidFill>
                        <a:schemeClr val="tx1"/>
                      </a:solidFill>
                      <a:prstDash val="solid"/>
                      <a:round/>
                      <a:headEnd type="none" w="med" len="med"/>
                      <a:tailEnd type="none" w="med" len="med"/>
                    </a:lnT>
                    <a:solidFill>
                      <a:schemeClr val="accent6">
                        <a:lumMod val="50000"/>
                        <a:alpha val="1000"/>
                      </a:schemeClr>
                    </a:solidFill>
                  </a:tcPr>
                </a:tc>
                <a:extLst>
                  <a:ext uri="{0D108BD9-81ED-4DB2-BD59-A6C34878D82A}">
                    <a16:rowId xmlns:a16="http://schemas.microsoft.com/office/drawing/2014/main" val="1295061941"/>
                  </a:ext>
                </a:extLst>
              </a:tr>
              <a:tr h="144837">
                <a:tc>
                  <a:txBody>
                    <a:bodyPr/>
                    <a:lstStyle/>
                    <a:p>
                      <a:pPr algn="ctr" fontAlgn="b"/>
                      <a:r>
                        <a:rPr lang="ru-RU" sz="800" b="0" i="0" u="none" strike="noStrike" dirty="0">
                          <a:solidFill>
                            <a:schemeClr val="accent6">
                              <a:lumMod val="50000"/>
                            </a:schemeClr>
                          </a:solidFill>
                          <a:effectLst/>
                          <a:latin typeface="Arial Narrow" panose="020B0606020202030204" pitchFamily="34" charset="0"/>
                        </a:rPr>
                        <a:t>2</a:t>
                      </a:r>
                      <a:endParaRPr lang="en-US" sz="800" b="0" i="0" u="none" strike="noStrike" dirty="0">
                        <a:solidFill>
                          <a:schemeClr val="accent6">
                            <a:lumMod val="50000"/>
                          </a:schemeClr>
                        </a:solidFill>
                        <a:effectLst/>
                        <a:latin typeface="Arial Narrow" panose="020B0606020202030204" pitchFamily="34" charset="0"/>
                      </a:endParaRPr>
                    </a:p>
                  </a:txBody>
                  <a:tcPr marL="9525" marR="9525" marT="0" marB="0" anchor="ctr">
                    <a:solidFill>
                      <a:schemeClr val="accent6">
                        <a:lumMod val="75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2350-3</a:t>
                      </a:r>
                    </a:p>
                  </a:txBody>
                  <a:tcPr marL="9525" marR="9525" marT="9525" marB="0" anchor="ctr">
                    <a:solidFill>
                      <a:schemeClr val="accent6">
                        <a:lumMod val="75000"/>
                        <a:alpha val="20000"/>
                      </a:schemeClr>
                    </a:solidFill>
                  </a:tcPr>
                </a:tc>
                <a:tc>
                  <a:txBody>
                    <a:bodyPr/>
                    <a:lstStyle/>
                    <a:p>
                      <a:pPr marL="72000" algn="l" fontAlgn="ctr"/>
                      <a:r>
                        <a:rPr lang="ru-RU" sz="800" b="0" i="0" u="none" strike="noStrike" dirty="0" err="1">
                          <a:solidFill>
                            <a:srgbClr val="000000"/>
                          </a:solidFill>
                          <a:effectLst/>
                          <a:latin typeface="Arial Narrow" panose="020B0606020202030204" pitchFamily="34" charset="0"/>
                        </a:rPr>
                        <a:t>Қоғамдық</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ғылымдар</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бойынша</a:t>
                      </a:r>
                      <a:r>
                        <a:rPr lang="ru-RU" sz="800" b="0" i="0" u="none" strike="noStrike" dirty="0">
                          <a:solidFill>
                            <a:srgbClr val="000000"/>
                          </a:solidFill>
                          <a:effectLst/>
                          <a:latin typeface="Arial Narrow" panose="020B0606020202030204" pitchFamily="34" charset="0"/>
                        </a:rPr>
                        <a:t> орта </a:t>
                      </a:r>
                      <a:r>
                        <a:rPr lang="ru-RU" sz="800" b="0" i="0" u="none" strike="noStrike" dirty="0" err="1">
                          <a:solidFill>
                            <a:srgbClr val="000000"/>
                          </a:solidFill>
                          <a:effectLst/>
                          <a:latin typeface="Arial Narrow" panose="020B0606020202030204" pitchFamily="34" charset="0"/>
                        </a:rPr>
                        <a:t>мектеп</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мұғалімдері</a:t>
                      </a:r>
                      <a:endParaRPr lang="ru-RU" sz="800" b="0" i="0" u="none" strike="noStrike" dirty="0">
                        <a:solidFill>
                          <a:srgbClr val="000000"/>
                        </a:solidFill>
                        <a:effectLst/>
                        <a:latin typeface="Arial Narrow" panose="020B0606020202030204" pitchFamily="34" charset="0"/>
                      </a:endParaRPr>
                    </a:p>
                  </a:txBody>
                  <a:tcPr marL="9525" marR="9525" marT="9525" marB="0" anchor="ctr">
                    <a:lnR w="12700" cap="flat" cmpd="sng" algn="ctr">
                      <a:solidFill>
                        <a:schemeClr val="tx1"/>
                      </a:solidFill>
                      <a:prstDash val="solid"/>
                      <a:round/>
                      <a:headEnd type="none" w="med" len="med"/>
                      <a:tailEnd type="none" w="med" len="med"/>
                    </a:lnR>
                    <a:solidFill>
                      <a:schemeClr val="accent6">
                        <a:lumMod val="75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1 811</a:t>
                      </a:r>
                    </a:p>
                  </a:txBody>
                  <a:tcPr marL="9525" marR="9525" marT="9525" marB="0" anchor="ctr">
                    <a:lnL w="12700" cap="flat" cmpd="sng" algn="ctr">
                      <a:solidFill>
                        <a:schemeClr val="tx1"/>
                      </a:solidFill>
                      <a:prstDash val="solid"/>
                      <a:round/>
                      <a:headEnd type="none" w="med" len="med"/>
                      <a:tailEnd type="none" w="med" len="med"/>
                    </a:lnL>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136</a:t>
                      </a:r>
                    </a:p>
                  </a:txBody>
                  <a:tcPr marL="9525" marR="9525" marT="9525" marB="0" anchor="c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154</a:t>
                      </a:r>
                    </a:p>
                  </a:txBody>
                  <a:tcPr marL="9525" marR="9525" marT="9525" marB="0" anchor="c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1 232</a:t>
                      </a:r>
                    </a:p>
                  </a:txBody>
                  <a:tcPr marL="9525" marR="9525" marT="9525" marB="0" anchor="c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289</a:t>
                      </a:r>
                    </a:p>
                  </a:txBody>
                  <a:tcPr marL="9525" marR="9525" marT="9525" marB="0" anchor="ctr">
                    <a:lnR w="12700" cap="flat" cmpd="sng" algn="ctr">
                      <a:solidFill>
                        <a:schemeClr val="tx1"/>
                      </a:solidFill>
                      <a:prstDash val="solid"/>
                      <a:round/>
                      <a:headEnd type="none" w="med" len="med"/>
                      <a:tailEnd type="none" w="med" len="med"/>
                    </a:ln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2 077</a:t>
                      </a:r>
                    </a:p>
                  </a:txBody>
                  <a:tcPr marL="9525" marR="9525" marT="9525" marB="0" anchor="ctr">
                    <a:lnL w="12700" cap="flat" cmpd="sng" algn="ctr">
                      <a:solidFill>
                        <a:schemeClr val="tx1"/>
                      </a:solidFill>
                      <a:prstDash val="solid"/>
                      <a:round/>
                      <a:headEnd type="none" w="med" len="med"/>
                      <a:tailEnd type="none" w="med" len="med"/>
                    </a:lnL>
                    <a:solidFill>
                      <a:schemeClr val="accent6">
                        <a:lumMod val="75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226</a:t>
                      </a:r>
                    </a:p>
                  </a:txBody>
                  <a:tcPr marL="9525" marR="9525" marT="9525" marB="0" anchor="c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303</a:t>
                      </a:r>
                    </a:p>
                  </a:txBody>
                  <a:tcPr marL="9525" marR="9525" marT="9525" marB="0" anchor="ctr">
                    <a:solidFill>
                      <a:schemeClr val="accent6">
                        <a:lumMod val="75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326</a:t>
                      </a:r>
                    </a:p>
                  </a:txBody>
                  <a:tcPr marL="9525" marR="9525" marT="9525" marB="0" anchor="ctr">
                    <a:solidFill>
                      <a:schemeClr val="accent6">
                        <a:lumMod val="75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1 222</a:t>
                      </a:r>
                    </a:p>
                  </a:txBody>
                  <a:tcPr marL="9525" marR="9525" marT="9525" marB="0" anchor="ctr">
                    <a:solidFill>
                      <a:schemeClr val="accent6">
                        <a:lumMod val="75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6,7%</a:t>
                      </a:r>
                    </a:p>
                  </a:txBody>
                  <a:tcPr marL="9525" marR="9525" marT="9525" marB="0" anchor="ctr">
                    <a:solidFill>
                      <a:schemeClr val="accent6">
                        <a:lumMod val="75000"/>
                        <a:alpha val="20000"/>
                      </a:schemeClr>
                    </a:solidFill>
                  </a:tcPr>
                </a:tc>
                <a:extLst>
                  <a:ext uri="{0D108BD9-81ED-4DB2-BD59-A6C34878D82A}">
                    <a16:rowId xmlns:a16="http://schemas.microsoft.com/office/drawing/2014/main" val="750895560"/>
                  </a:ext>
                </a:extLst>
              </a:tr>
              <a:tr h="144837">
                <a:tc>
                  <a:txBody>
                    <a:bodyPr/>
                    <a:lstStyle/>
                    <a:p>
                      <a:pPr algn="ctr" fontAlgn="b"/>
                      <a:r>
                        <a:rPr lang="ru-RU" sz="800" b="0" i="0" u="none" strike="noStrike" dirty="0">
                          <a:solidFill>
                            <a:schemeClr val="accent6">
                              <a:lumMod val="50000"/>
                            </a:schemeClr>
                          </a:solidFill>
                          <a:effectLst/>
                          <a:latin typeface="Arial Narrow" panose="020B0606020202030204" pitchFamily="34" charset="0"/>
                        </a:rPr>
                        <a:t>3</a:t>
                      </a:r>
                      <a:endParaRPr lang="en-US" sz="800" b="0" i="0" u="none" strike="noStrike" dirty="0">
                        <a:solidFill>
                          <a:schemeClr val="accent6">
                            <a:lumMod val="50000"/>
                          </a:schemeClr>
                        </a:solidFill>
                        <a:effectLst/>
                        <a:latin typeface="Arial Narrow" panose="020B0606020202030204" pitchFamily="34" charset="0"/>
                      </a:endParaRPr>
                    </a:p>
                  </a:txBody>
                  <a:tcPr marL="9525" marR="9525" marT="0"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2350-2</a:t>
                      </a:r>
                    </a:p>
                  </a:txBody>
                  <a:tcPr marL="9525" marR="9525" marT="9525" marB="0" anchor="ctr">
                    <a:solidFill>
                      <a:schemeClr val="accent6">
                        <a:lumMod val="50000"/>
                        <a:alpha val="1000"/>
                      </a:schemeClr>
                    </a:solidFill>
                  </a:tcPr>
                </a:tc>
                <a:tc>
                  <a:txBody>
                    <a:bodyPr/>
                    <a:lstStyle/>
                    <a:p>
                      <a:pPr marL="72000" algn="l" fontAlgn="ctr"/>
                      <a:r>
                        <a:rPr lang="ru-RU" sz="800" b="0" i="0" u="none" strike="noStrike" dirty="0">
                          <a:solidFill>
                            <a:srgbClr val="000000"/>
                          </a:solidFill>
                          <a:effectLst/>
                          <a:latin typeface="Arial Narrow" panose="020B0606020202030204" pitchFamily="34" charset="0"/>
                        </a:rPr>
                        <a:t>Математика </a:t>
                      </a:r>
                      <a:r>
                        <a:rPr lang="ru-RU" sz="800" b="0" i="0" u="none" strike="noStrike" dirty="0" err="1">
                          <a:solidFill>
                            <a:srgbClr val="000000"/>
                          </a:solidFill>
                          <a:effectLst/>
                          <a:latin typeface="Arial Narrow" panose="020B0606020202030204" pitchFamily="34" charset="0"/>
                        </a:rPr>
                        <a:t>ғылымдары</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бойынша</a:t>
                      </a:r>
                      <a:r>
                        <a:rPr lang="ru-RU" sz="800" b="0" i="0" u="none" strike="noStrike" dirty="0">
                          <a:solidFill>
                            <a:srgbClr val="000000"/>
                          </a:solidFill>
                          <a:effectLst/>
                          <a:latin typeface="Arial Narrow" panose="020B0606020202030204" pitchFamily="34" charset="0"/>
                        </a:rPr>
                        <a:t> орта </a:t>
                      </a:r>
                      <a:r>
                        <a:rPr lang="ru-RU" sz="800" b="0" i="0" u="none" strike="noStrike" dirty="0" err="1">
                          <a:solidFill>
                            <a:srgbClr val="000000"/>
                          </a:solidFill>
                          <a:effectLst/>
                          <a:latin typeface="Arial Narrow" panose="020B0606020202030204" pitchFamily="34" charset="0"/>
                        </a:rPr>
                        <a:t>мектеп</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мұғалімдері</a:t>
                      </a:r>
                      <a:endParaRPr lang="ru-RU" sz="800" b="0" i="0" u="none" strike="noStrike" dirty="0">
                        <a:solidFill>
                          <a:srgbClr val="000000"/>
                        </a:solidFill>
                        <a:effectLst/>
                        <a:latin typeface="Arial Narrow" panose="020B0606020202030204" pitchFamily="34" charset="0"/>
                      </a:endParaRPr>
                    </a:p>
                  </a:txBody>
                  <a:tcPr marL="9525" marR="9525" marT="9525" marB="0" anchor="ctr">
                    <a:lnR w="12700" cap="flat" cmpd="sng" algn="ctr">
                      <a:solidFill>
                        <a:schemeClr val="tx1"/>
                      </a:solidFill>
                      <a:prstDash val="solid"/>
                      <a:round/>
                      <a:headEnd type="none" w="med" len="med"/>
                      <a:tailEnd type="none" w="med" len="med"/>
                    </a:ln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828</a:t>
                      </a:r>
                    </a:p>
                  </a:txBody>
                  <a:tcPr marL="9525" marR="9525" marT="9525" marB="0" anchor="ctr">
                    <a:lnL w="12700" cap="flat" cmpd="sng" algn="ctr">
                      <a:solidFill>
                        <a:schemeClr val="tx1"/>
                      </a:solidFill>
                      <a:prstDash val="solid"/>
                      <a:round/>
                      <a:headEnd type="none" w="med" len="med"/>
                      <a:tailEnd type="none" w="med" len="med"/>
                    </a:lnL>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64</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71</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557</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136</a:t>
                      </a:r>
                    </a:p>
                  </a:txBody>
                  <a:tcPr marL="9525" marR="9525" marT="9525" marB="0" anchor="ctr">
                    <a:lnR w="12700" cap="flat" cmpd="sng" algn="ctr">
                      <a:solidFill>
                        <a:schemeClr val="tx1"/>
                      </a:solidFill>
                      <a:prstDash val="solid"/>
                      <a:round/>
                      <a:headEnd type="none" w="med" len="med"/>
                      <a:tailEnd type="none" w="med" len="med"/>
                    </a:ln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1 132</a:t>
                      </a:r>
                    </a:p>
                  </a:txBody>
                  <a:tcPr marL="9525" marR="9525" marT="9525" marB="0" anchor="ctr">
                    <a:lnL w="12700" cap="flat" cmpd="sng" algn="ctr">
                      <a:solidFill>
                        <a:schemeClr val="tx1"/>
                      </a:solidFill>
                      <a:prstDash val="solid"/>
                      <a:round/>
                      <a:headEnd type="none" w="med" len="med"/>
                      <a:tailEnd type="none" w="med" len="med"/>
                    </a:lnL>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120</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222</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238</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552</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3,6%</a:t>
                      </a:r>
                    </a:p>
                  </a:txBody>
                  <a:tcPr marL="9525" marR="9525" marT="9525" marB="0" anchor="ctr">
                    <a:solidFill>
                      <a:schemeClr val="accent6">
                        <a:lumMod val="50000"/>
                        <a:alpha val="1000"/>
                      </a:schemeClr>
                    </a:solidFill>
                  </a:tcPr>
                </a:tc>
                <a:extLst>
                  <a:ext uri="{0D108BD9-81ED-4DB2-BD59-A6C34878D82A}">
                    <a16:rowId xmlns:a16="http://schemas.microsoft.com/office/drawing/2014/main" val="761244194"/>
                  </a:ext>
                </a:extLst>
              </a:tr>
              <a:tr h="144837">
                <a:tc>
                  <a:txBody>
                    <a:bodyPr/>
                    <a:lstStyle/>
                    <a:p>
                      <a:pPr algn="ctr" fontAlgn="b"/>
                      <a:r>
                        <a:rPr lang="ru-RU" sz="800" b="0" i="0" u="none" strike="noStrike" dirty="0">
                          <a:solidFill>
                            <a:schemeClr val="accent6">
                              <a:lumMod val="50000"/>
                            </a:schemeClr>
                          </a:solidFill>
                          <a:effectLst/>
                          <a:latin typeface="Arial Narrow" panose="020B0606020202030204" pitchFamily="34" charset="0"/>
                        </a:rPr>
                        <a:t>4</a:t>
                      </a:r>
                      <a:endParaRPr lang="en-US" sz="800" b="0" i="0" u="none" strike="noStrike" dirty="0">
                        <a:solidFill>
                          <a:schemeClr val="accent6">
                            <a:lumMod val="50000"/>
                          </a:schemeClr>
                        </a:solidFill>
                        <a:effectLst/>
                        <a:latin typeface="Arial Narrow" panose="020B0606020202030204" pitchFamily="34" charset="0"/>
                      </a:endParaRPr>
                    </a:p>
                  </a:txBody>
                  <a:tcPr marL="9525" marR="9525" marT="0" marB="0" anchor="ctr">
                    <a:solidFill>
                      <a:schemeClr val="accent6">
                        <a:lumMod val="75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9629-9</a:t>
                      </a:r>
                    </a:p>
                  </a:txBody>
                  <a:tcPr marL="9525" marR="9525" marT="9525" marB="0" anchor="ctr">
                    <a:solidFill>
                      <a:schemeClr val="accent6">
                        <a:lumMod val="75000"/>
                        <a:alpha val="20000"/>
                      </a:schemeClr>
                    </a:solidFill>
                  </a:tcPr>
                </a:tc>
                <a:tc>
                  <a:txBody>
                    <a:bodyPr/>
                    <a:lstStyle/>
                    <a:p>
                      <a:pPr marL="72000" algn="l" fontAlgn="ctr"/>
                      <a:r>
                        <a:rPr lang="ru-RU" sz="800" b="0" i="0" u="none" strike="noStrike" dirty="0" err="1">
                          <a:solidFill>
                            <a:srgbClr val="000000"/>
                          </a:solidFill>
                          <a:effectLst/>
                          <a:latin typeface="Arial Narrow" panose="020B0606020202030204" pitchFamily="34" charset="0"/>
                        </a:rPr>
                        <a:t>Біліктілігі</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жоқ</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жұмысшылар</a:t>
                      </a:r>
                      <a:endParaRPr lang="ru-RU" sz="800" b="0" i="0" u="none" strike="noStrike" dirty="0">
                        <a:solidFill>
                          <a:srgbClr val="000000"/>
                        </a:solidFill>
                        <a:effectLst/>
                        <a:latin typeface="Arial Narrow" panose="020B0606020202030204" pitchFamily="34" charset="0"/>
                      </a:endParaRPr>
                    </a:p>
                  </a:txBody>
                  <a:tcPr marL="9525" marR="9525" marT="9525" marB="0" anchor="ctr">
                    <a:lnR w="12700" cap="flat" cmpd="sng" algn="ctr">
                      <a:solidFill>
                        <a:schemeClr val="tx1"/>
                      </a:solidFill>
                      <a:prstDash val="solid"/>
                      <a:round/>
                      <a:headEnd type="none" w="med" len="med"/>
                      <a:tailEnd type="none" w="med" len="med"/>
                    </a:lnR>
                    <a:solidFill>
                      <a:schemeClr val="accent6">
                        <a:lumMod val="75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7 420</a:t>
                      </a:r>
                    </a:p>
                  </a:txBody>
                  <a:tcPr marL="9525" marR="9525" marT="9525" marB="0" anchor="ctr">
                    <a:lnL w="12700" cap="flat" cmpd="sng" algn="ctr">
                      <a:solidFill>
                        <a:schemeClr val="tx1"/>
                      </a:solidFill>
                      <a:prstDash val="solid"/>
                      <a:round/>
                      <a:headEnd type="none" w="med" len="med"/>
                      <a:tailEnd type="none" w="med" len="med"/>
                    </a:lnL>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610</a:t>
                      </a:r>
                    </a:p>
                  </a:txBody>
                  <a:tcPr marL="9525" marR="9525" marT="9525" marB="0" anchor="c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873</a:t>
                      </a:r>
                    </a:p>
                  </a:txBody>
                  <a:tcPr marL="9525" marR="9525" marT="9525" marB="0" anchor="c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1 660</a:t>
                      </a:r>
                    </a:p>
                  </a:txBody>
                  <a:tcPr marL="9525" marR="9525" marT="9525" marB="0" anchor="c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4 277</a:t>
                      </a:r>
                    </a:p>
                  </a:txBody>
                  <a:tcPr marL="9525" marR="9525" marT="9525" marB="0" anchor="ctr">
                    <a:lnR w="12700" cap="flat" cmpd="sng" algn="ctr">
                      <a:solidFill>
                        <a:schemeClr val="tx1"/>
                      </a:solidFill>
                      <a:prstDash val="solid"/>
                      <a:round/>
                      <a:headEnd type="none" w="med" len="med"/>
                      <a:tailEnd type="none" w="med" len="med"/>
                    </a:ln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1 073</a:t>
                      </a:r>
                    </a:p>
                  </a:txBody>
                  <a:tcPr marL="9525" marR="9525" marT="9525" marB="0" anchor="ctr">
                    <a:lnL w="12700" cap="flat" cmpd="sng" algn="ctr">
                      <a:solidFill>
                        <a:schemeClr val="tx1"/>
                      </a:solidFill>
                      <a:prstDash val="solid"/>
                      <a:round/>
                      <a:headEnd type="none" w="med" len="med"/>
                      <a:tailEnd type="none" w="med" len="med"/>
                    </a:lnL>
                    <a:solidFill>
                      <a:schemeClr val="accent6">
                        <a:lumMod val="75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389</a:t>
                      </a:r>
                    </a:p>
                  </a:txBody>
                  <a:tcPr marL="9525" marR="9525" marT="9525" marB="0" anchor="c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0</a:t>
                      </a:r>
                    </a:p>
                  </a:txBody>
                  <a:tcPr marL="9525" marR="9525" marT="9525" marB="0" anchor="ctr">
                    <a:solidFill>
                      <a:schemeClr val="accent6">
                        <a:lumMod val="75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a:t>
                      </a:r>
                    </a:p>
                  </a:txBody>
                  <a:tcPr marL="9525" marR="9525" marT="9525" marB="0" anchor="ctr">
                    <a:solidFill>
                      <a:schemeClr val="accent6">
                        <a:lumMod val="75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683</a:t>
                      </a:r>
                    </a:p>
                  </a:txBody>
                  <a:tcPr marL="9525" marR="9525" marT="9525" marB="0" anchor="ctr">
                    <a:solidFill>
                      <a:schemeClr val="accent6">
                        <a:lumMod val="75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3,4%</a:t>
                      </a:r>
                    </a:p>
                  </a:txBody>
                  <a:tcPr marL="9525" marR="9525" marT="9525" marB="0" anchor="ctr">
                    <a:solidFill>
                      <a:schemeClr val="accent6">
                        <a:lumMod val="75000"/>
                        <a:alpha val="20000"/>
                      </a:schemeClr>
                    </a:solidFill>
                  </a:tcPr>
                </a:tc>
                <a:extLst>
                  <a:ext uri="{0D108BD9-81ED-4DB2-BD59-A6C34878D82A}">
                    <a16:rowId xmlns:a16="http://schemas.microsoft.com/office/drawing/2014/main" val="1996304957"/>
                  </a:ext>
                </a:extLst>
              </a:tr>
              <a:tr h="144837">
                <a:tc>
                  <a:txBody>
                    <a:bodyPr/>
                    <a:lstStyle/>
                    <a:p>
                      <a:pPr algn="ctr" fontAlgn="b"/>
                      <a:r>
                        <a:rPr lang="ru-RU" sz="800" b="0" i="0" u="none" strike="noStrike" dirty="0">
                          <a:solidFill>
                            <a:schemeClr val="accent6">
                              <a:lumMod val="50000"/>
                            </a:schemeClr>
                          </a:solidFill>
                          <a:effectLst/>
                          <a:latin typeface="Arial Narrow" panose="020B0606020202030204" pitchFamily="34" charset="0"/>
                        </a:rPr>
                        <a:t>5</a:t>
                      </a:r>
                      <a:endParaRPr lang="en-US" sz="800" b="0" i="0" u="none" strike="noStrike" dirty="0">
                        <a:solidFill>
                          <a:schemeClr val="accent6">
                            <a:lumMod val="50000"/>
                          </a:schemeClr>
                        </a:solidFill>
                        <a:effectLst/>
                        <a:latin typeface="Arial Narrow" panose="020B0606020202030204" pitchFamily="34" charset="0"/>
                      </a:endParaRPr>
                    </a:p>
                  </a:txBody>
                  <a:tcPr marL="9525" marR="9525" marT="0"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2361-0</a:t>
                      </a:r>
                    </a:p>
                  </a:txBody>
                  <a:tcPr marL="9525" marR="9525" marT="9525" marB="0" anchor="ctr">
                    <a:solidFill>
                      <a:schemeClr val="accent6">
                        <a:lumMod val="50000"/>
                        <a:alpha val="1000"/>
                      </a:schemeClr>
                    </a:solidFill>
                  </a:tcPr>
                </a:tc>
                <a:tc>
                  <a:txBody>
                    <a:bodyPr/>
                    <a:lstStyle/>
                    <a:p>
                      <a:pPr marL="72000" algn="l" fontAlgn="ctr"/>
                      <a:r>
                        <a:rPr lang="ru-RU" sz="800" b="0" i="0" u="none" strike="noStrike" dirty="0" err="1">
                          <a:solidFill>
                            <a:srgbClr val="000000"/>
                          </a:solidFill>
                          <a:effectLst/>
                          <a:latin typeface="Arial Narrow" panose="020B0606020202030204" pitchFamily="34" charset="0"/>
                        </a:rPr>
                        <a:t>Бастауыш</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мектеп</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мұғалімі</a:t>
                      </a:r>
                      <a:endParaRPr lang="ru-RU" sz="800" b="0" i="0" u="none" strike="noStrike" dirty="0">
                        <a:solidFill>
                          <a:srgbClr val="000000"/>
                        </a:solidFill>
                        <a:effectLst/>
                        <a:latin typeface="Arial Narrow" panose="020B0606020202030204" pitchFamily="34" charset="0"/>
                      </a:endParaRPr>
                    </a:p>
                  </a:txBody>
                  <a:tcPr marL="9525" marR="9525" marT="9525" marB="0" anchor="ctr">
                    <a:lnR w="12700" cap="flat" cmpd="sng" algn="ctr">
                      <a:solidFill>
                        <a:schemeClr val="tx1"/>
                      </a:solidFill>
                      <a:prstDash val="solid"/>
                      <a:round/>
                      <a:headEnd type="none" w="med" len="med"/>
                      <a:tailEnd type="none" w="med" len="med"/>
                    </a:ln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1 007</a:t>
                      </a:r>
                    </a:p>
                  </a:txBody>
                  <a:tcPr marL="9525" marR="9525" marT="9525" marB="0" anchor="ctr">
                    <a:lnL w="12700" cap="flat" cmpd="sng" algn="ctr">
                      <a:solidFill>
                        <a:schemeClr val="tx1"/>
                      </a:solidFill>
                      <a:prstDash val="solid"/>
                      <a:round/>
                      <a:headEnd type="none" w="med" len="med"/>
                      <a:tailEnd type="none" w="med" len="med"/>
                    </a:lnL>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85</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83</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659</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180</a:t>
                      </a:r>
                    </a:p>
                  </a:txBody>
                  <a:tcPr marL="9525" marR="9525" marT="9525" marB="0" anchor="ctr">
                    <a:lnR w="12700" cap="flat" cmpd="sng" algn="ctr">
                      <a:solidFill>
                        <a:schemeClr val="tx1"/>
                      </a:solidFill>
                      <a:prstDash val="solid"/>
                      <a:round/>
                      <a:headEnd type="none" w="med" len="med"/>
                      <a:tailEnd type="none" w="med" len="med"/>
                    </a:ln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935</a:t>
                      </a:r>
                    </a:p>
                  </a:txBody>
                  <a:tcPr marL="9525" marR="9525" marT="9525" marB="0" anchor="ctr">
                    <a:lnL w="12700" cap="flat" cmpd="sng" algn="ctr">
                      <a:solidFill>
                        <a:schemeClr val="tx1"/>
                      </a:solidFill>
                      <a:prstDash val="solid"/>
                      <a:round/>
                      <a:headEnd type="none" w="med" len="med"/>
                      <a:tailEnd type="none" w="med" len="med"/>
                    </a:lnL>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173</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27</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20</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715</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3,0%</a:t>
                      </a:r>
                    </a:p>
                  </a:txBody>
                  <a:tcPr marL="9525" marR="9525" marT="9525" marB="0" anchor="ctr">
                    <a:solidFill>
                      <a:schemeClr val="accent6">
                        <a:lumMod val="50000"/>
                        <a:alpha val="1000"/>
                      </a:schemeClr>
                    </a:solidFill>
                  </a:tcPr>
                </a:tc>
                <a:extLst>
                  <a:ext uri="{0D108BD9-81ED-4DB2-BD59-A6C34878D82A}">
                    <a16:rowId xmlns:a16="http://schemas.microsoft.com/office/drawing/2014/main" val="3085205914"/>
                  </a:ext>
                </a:extLst>
              </a:tr>
              <a:tr h="144837">
                <a:tc>
                  <a:txBody>
                    <a:bodyPr/>
                    <a:lstStyle/>
                    <a:p>
                      <a:pPr algn="ctr" fontAlgn="b"/>
                      <a:r>
                        <a:rPr lang="ru-RU" sz="800" b="0" i="0" u="none" strike="noStrike" dirty="0">
                          <a:solidFill>
                            <a:schemeClr val="accent6">
                              <a:lumMod val="50000"/>
                            </a:schemeClr>
                          </a:solidFill>
                          <a:effectLst/>
                          <a:latin typeface="Arial Narrow" panose="020B0606020202030204" pitchFamily="34" charset="0"/>
                        </a:rPr>
                        <a:t>6</a:t>
                      </a:r>
                      <a:endParaRPr lang="en-US" sz="800" b="0" i="0" u="none" strike="noStrike" dirty="0">
                        <a:solidFill>
                          <a:schemeClr val="accent6">
                            <a:lumMod val="50000"/>
                          </a:schemeClr>
                        </a:solidFill>
                        <a:effectLst/>
                        <a:latin typeface="Arial Narrow" panose="020B0606020202030204" pitchFamily="34" charset="0"/>
                      </a:endParaRPr>
                    </a:p>
                  </a:txBody>
                  <a:tcPr marL="9525" marR="9525" marT="0" marB="0" anchor="ctr">
                    <a:solidFill>
                      <a:schemeClr val="accent6">
                        <a:lumMod val="75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9312-2</a:t>
                      </a:r>
                    </a:p>
                  </a:txBody>
                  <a:tcPr marL="9525" marR="9525" marT="9525" marB="0" anchor="ctr">
                    <a:solidFill>
                      <a:schemeClr val="accent6">
                        <a:lumMod val="75000"/>
                        <a:alpha val="20000"/>
                      </a:schemeClr>
                    </a:solidFill>
                  </a:tcPr>
                </a:tc>
                <a:tc>
                  <a:txBody>
                    <a:bodyPr/>
                    <a:lstStyle/>
                    <a:p>
                      <a:pPr marL="72000" algn="l" fontAlgn="ctr"/>
                      <a:r>
                        <a:rPr lang="ru-RU" sz="800" b="0" i="0" u="none" strike="noStrike" dirty="0" err="1">
                          <a:solidFill>
                            <a:srgbClr val="000000"/>
                          </a:solidFill>
                          <a:effectLst/>
                          <a:latin typeface="Arial Narrow" panose="020B0606020202030204" pitchFamily="34" charset="0"/>
                        </a:rPr>
                        <a:t>Ғимараттарды</a:t>
                      </a:r>
                      <a:r>
                        <a:rPr lang="ru-RU" sz="800" b="0" i="0" u="none" strike="noStrike" dirty="0">
                          <a:solidFill>
                            <a:srgbClr val="000000"/>
                          </a:solidFill>
                          <a:effectLst/>
                          <a:latin typeface="Arial Narrow" panose="020B0606020202030204" pitchFamily="34" charset="0"/>
                        </a:rPr>
                        <a:t> салу </a:t>
                      </a:r>
                      <a:r>
                        <a:rPr lang="ru-RU" sz="800" b="0" i="0" u="none" strike="noStrike" dirty="0" err="1">
                          <a:solidFill>
                            <a:srgbClr val="000000"/>
                          </a:solidFill>
                          <a:effectLst/>
                          <a:latin typeface="Arial Narrow" panose="020B0606020202030204" pitchFamily="34" charset="0"/>
                        </a:rPr>
                        <a:t>және</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жөндеу</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жөніндегі</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біліктілігі</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жоқ</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жұмысшылар</a:t>
                      </a:r>
                      <a:endParaRPr lang="ru-RU" sz="800" b="0" i="0" u="none" strike="noStrike" dirty="0">
                        <a:solidFill>
                          <a:srgbClr val="000000"/>
                        </a:solidFill>
                        <a:effectLst/>
                        <a:latin typeface="Arial Narrow" panose="020B0606020202030204" pitchFamily="34" charset="0"/>
                      </a:endParaRPr>
                    </a:p>
                  </a:txBody>
                  <a:tcPr marL="9525" marR="9525" marT="9525" marB="0" anchor="ctr">
                    <a:lnR w="12700" cap="flat" cmpd="sng" algn="ctr">
                      <a:solidFill>
                        <a:schemeClr val="tx1"/>
                      </a:solidFill>
                      <a:prstDash val="solid"/>
                      <a:round/>
                      <a:headEnd type="none" w="med" len="med"/>
                      <a:tailEnd type="none" w="med" len="med"/>
                    </a:lnR>
                    <a:solidFill>
                      <a:schemeClr val="accent6">
                        <a:lumMod val="75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580</a:t>
                      </a:r>
                    </a:p>
                  </a:txBody>
                  <a:tcPr marL="9525" marR="9525" marT="9525" marB="0" anchor="ctr">
                    <a:lnL w="12700" cap="flat" cmpd="sng" algn="ctr">
                      <a:solidFill>
                        <a:schemeClr val="tx1"/>
                      </a:solidFill>
                      <a:prstDash val="solid"/>
                      <a:round/>
                      <a:headEnd type="none" w="med" len="med"/>
                      <a:tailEnd type="none" w="med" len="med"/>
                    </a:lnL>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12</a:t>
                      </a:r>
                    </a:p>
                  </a:txBody>
                  <a:tcPr marL="9525" marR="9525" marT="9525" marB="0" anchor="c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130</a:t>
                      </a:r>
                    </a:p>
                  </a:txBody>
                  <a:tcPr marL="9525" marR="9525" marT="9525" marB="0" anchor="c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318</a:t>
                      </a:r>
                    </a:p>
                  </a:txBody>
                  <a:tcPr marL="9525" marR="9525" marT="9525" marB="0" anchor="c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120</a:t>
                      </a:r>
                    </a:p>
                  </a:txBody>
                  <a:tcPr marL="9525" marR="9525" marT="9525" marB="0" anchor="ctr">
                    <a:lnR w="12700" cap="flat" cmpd="sng" algn="ctr">
                      <a:solidFill>
                        <a:schemeClr val="tx1"/>
                      </a:solidFill>
                      <a:prstDash val="solid"/>
                      <a:round/>
                      <a:headEnd type="none" w="med" len="med"/>
                      <a:tailEnd type="none" w="med" len="med"/>
                    </a:ln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865</a:t>
                      </a:r>
                    </a:p>
                  </a:txBody>
                  <a:tcPr marL="9525" marR="9525" marT="9525" marB="0" anchor="ctr">
                    <a:lnL w="12700" cap="flat" cmpd="sng" algn="ctr">
                      <a:solidFill>
                        <a:schemeClr val="tx1"/>
                      </a:solidFill>
                      <a:prstDash val="solid"/>
                      <a:round/>
                      <a:headEnd type="none" w="med" len="med"/>
                      <a:tailEnd type="none" w="med" len="med"/>
                    </a:lnL>
                    <a:solidFill>
                      <a:schemeClr val="accent6">
                        <a:lumMod val="75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10</a:t>
                      </a:r>
                    </a:p>
                  </a:txBody>
                  <a:tcPr marL="9525" marR="9525" marT="9525" marB="0" anchor="c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209</a:t>
                      </a:r>
                    </a:p>
                  </a:txBody>
                  <a:tcPr marL="9525" marR="9525" marT="9525" marB="0" anchor="ctr">
                    <a:solidFill>
                      <a:schemeClr val="accent6">
                        <a:lumMod val="75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278</a:t>
                      </a:r>
                    </a:p>
                  </a:txBody>
                  <a:tcPr marL="9525" marR="9525" marT="9525" marB="0" anchor="ctr">
                    <a:solidFill>
                      <a:schemeClr val="accent6">
                        <a:lumMod val="75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368</a:t>
                      </a:r>
                    </a:p>
                  </a:txBody>
                  <a:tcPr marL="9525" marR="9525" marT="9525" marB="0" anchor="ctr">
                    <a:solidFill>
                      <a:schemeClr val="accent6">
                        <a:lumMod val="75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2,8%</a:t>
                      </a:r>
                    </a:p>
                  </a:txBody>
                  <a:tcPr marL="9525" marR="9525" marT="9525" marB="0" anchor="ctr">
                    <a:solidFill>
                      <a:schemeClr val="accent6">
                        <a:lumMod val="75000"/>
                        <a:alpha val="20000"/>
                      </a:schemeClr>
                    </a:solidFill>
                  </a:tcPr>
                </a:tc>
                <a:extLst>
                  <a:ext uri="{0D108BD9-81ED-4DB2-BD59-A6C34878D82A}">
                    <a16:rowId xmlns:a16="http://schemas.microsoft.com/office/drawing/2014/main" val="2706513750"/>
                  </a:ext>
                </a:extLst>
              </a:tr>
              <a:tr h="144837">
                <a:tc>
                  <a:txBody>
                    <a:bodyPr/>
                    <a:lstStyle/>
                    <a:p>
                      <a:pPr algn="ctr" fontAlgn="b"/>
                      <a:r>
                        <a:rPr lang="ru-RU" sz="800" b="0" i="0" u="none" strike="noStrike" dirty="0">
                          <a:solidFill>
                            <a:schemeClr val="accent6">
                              <a:lumMod val="50000"/>
                            </a:schemeClr>
                          </a:solidFill>
                          <a:effectLst/>
                          <a:latin typeface="Arial Narrow" panose="020B0606020202030204" pitchFamily="34" charset="0"/>
                        </a:rPr>
                        <a:t>7</a:t>
                      </a:r>
                      <a:endParaRPr lang="en-US" sz="800" b="0" i="0" u="none" strike="noStrike" dirty="0">
                        <a:solidFill>
                          <a:schemeClr val="accent6">
                            <a:lumMod val="50000"/>
                          </a:schemeClr>
                        </a:solidFill>
                        <a:effectLst/>
                        <a:latin typeface="Arial Narrow" panose="020B0606020202030204" pitchFamily="34" charset="0"/>
                      </a:endParaRPr>
                    </a:p>
                  </a:txBody>
                  <a:tcPr marL="9525" marR="9525" marT="0"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2362-0</a:t>
                      </a:r>
                    </a:p>
                  </a:txBody>
                  <a:tcPr marL="9525" marR="9525" marT="9525" marB="0" anchor="ctr">
                    <a:solidFill>
                      <a:schemeClr val="accent6">
                        <a:lumMod val="50000"/>
                        <a:alpha val="1000"/>
                      </a:schemeClr>
                    </a:solidFill>
                  </a:tcPr>
                </a:tc>
                <a:tc>
                  <a:txBody>
                    <a:bodyPr/>
                    <a:lstStyle/>
                    <a:p>
                      <a:pPr marL="72000" algn="l" fontAlgn="ctr"/>
                      <a:r>
                        <a:rPr lang="ru-RU" sz="800" b="0" i="0" u="none" strike="noStrike" dirty="0" err="1">
                          <a:solidFill>
                            <a:srgbClr val="000000"/>
                          </a:solidFill>
                          <a:effectLst/>
                          <a:latin typeface="Arial Narrow" panose="020B0606020202030204" pitchFamily="34" charset="0"/>
                        </a:rPr>
                        <a:t>Мектепке</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дейінгі</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білім</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берудегі</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тәрбиешілер</a:t>
                      </a:r>
                      <a:endParaRPr lang="ru-RU" sz="800" b="0" i="0" u="none" strike="noStrike" dirty="0">
                        <a:solidFill>
                          <a:srgbClr val="000000"/>
                        </a:solidFill>
                        <a:effectLst/>
                        <a:latin typeface="Arial Narrow" panose="020B0606020202030204" pitchFamily="34" charset="0"/>
                      </a:endParaRPr>
                    </a:p>
                  </a:txBody>
                  <a:tcPr marL="9525" marR="9525" marT="9525" marB="0" anchor="ctr">
                    <a:lnR w="12700" cap="flat" cmpd="sng" algn="ctr">
                      <a:solidFill>
                        <a:schemeClr val="tx1"/>
                      </a:solidFill>
                      <a:prstDash val="solid"/>
                      <a:round/>
                      <a:headEnd type="none" w="med" len="med"/>
                      <a:tailEnd type="none" w="med" len="med"/>
                    </a:ln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634</a:t>
                      </a:r>
                    </a:p>
                  </a:txBody>
                  <a:tcPr marL="9525" marR="9525" marT="9525" marB="0" anchor="ctr">
                    <a:lnL w="12700" cap="flat" cmpd="sng" algn="ctr">
                      <a:solidFill>
                        <a:schemeClr val="tx1"/>
                      </a:solidFill>
                      <a:prstDash val="solid"/>
                      <a:round/>
                      <a:headEnd type="none" w="med" len="med"/>
                      <a:tailEnd type="none" w="med" len="med"/>
                    </a:lnL>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73</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73</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349</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139</a:t>
                      </a:r>
                    </a:p>
                  </a:txBody>
                  <a:tcPr marL="9525" marR="9525" marT="9525" marB="0" anchor="ctr">
                    <a:lnR w="12700" cap="flat" cmpd="sng" algn="ctr">
                      <a:solidFill>
                        <a:schemeClr val="tx1"/>
                      </a:solidFill>
                      <a:prstDash val="solid"/>
                      <a:round/>
                      <a:headEnd type="none" w="med" len="med"/>
                      <a:tailEnd type="none" w="med" len="med"/>
                    </a:ln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755</a:t>
                      </a:r>
                    </a:p>
                  </a:txBody>
                  <a:tcPr marL="9525" marR="9525" marT="9525" marB="0" anchor="ctr">
                    <a:lnL w="12700" cap="flat" cmpd="sng" algn="ctr">
                      <a:solidFill>
                        <a:schemeClr val="tx1"/>
                      </a:solidFill>
                      <a:prstDash val="solid"/>
                      <a:round/>
                      <a:headEnd type="none" w="med" len="med"/>
                      <a:tailEnd type="none" w="med" len="med"/>
                    </a:lnL>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150</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121</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171</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313</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2,4%</a:t>
                      </a:r>
                    </a:p>
                  </a:txBody>
                  <a:tcPr marL="9525" marR="9525" marT="9525" marB="0" anchor="ctr">
                    <a:solidFill>
                      <a:schemeClr val="accent6">
                        <a:lumMod val="50000"/>
                        <a:alpha val="1000"/>
                      </a:schemeClr>
                    </a:solidFill>
                  </a:tcPr>
                </a:tc>
                <a:extLst>
                  <a:ext uri="{0D108BD9-81ED-4DB2-BD59-A6C34878D82A}">
                    <a16:rowId xmlns:a16="http://schemas.microsoft.com/office/drawing/2014/main" val="1208754249"/>
                  </a:ext>
                </a:extLst>
              </a:tr>
              <a:tr h="144837">
                <a:tc>
                  <a:txBody>
                    <a:bodyPr/>
                    <a:lstStyle/>
                    <a:p>
                      <a:pPr algn="ctr" fontAlgn="b"/>
                      <a:r>
                        <a:rPr lang="ru-RU" sz="800" b="0" i="0" u="none" strike="noStrike" dirty="0">
                          <a:solidFill>
                            <a:schemeClr val="accent6">
                              <a:lumMod val="50000"/>
                            </a:schemeClr>
                          </a:solidFill>
                          <a:effectLst/>
                          <a:latin typeface="Arial Narrow" panose="020B0606020202030204" pitchFamily="34" charset="0"/>
                        </a:rPr>
                        <a:t>8</a:t>
                      </a:r>
                      <a:endParaRPr lang="en-US" sz="800" b="0" i="0" u="none" strike="noStrike" dirty="0">
                        <a:solidFill>
                          <a:schemeClr val="accent6">
                            <a:lumMod val="50000"/>
                          </a:schemeClr>
                        </a:solidFill>
                        <a:effectLst/>
                        <a:latin typeface="Arial Narrow" panose="020B0606020202030204" pitchFamily="34" charset="0"/>
                      </a:endParaRPr>
                    </a:p>
                  </a:txBody>
                  <a:tcPr marL="9525" marR="9525" marT="0" marB="0" anchor="ctr">
                    <a:solidFill>
                      <a:schemeClr val="accent6">
                        <a:lumMod val="75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2350-1</a:t>
                      </a:r>
                    </a:p>
                  </a:txBody>
                  <a:tcPr marL="9525" marR="9525" marT="9525" marB="0" anchor="ctr">
                    <a:solidFill>
                      <a:schemeClr val="accent6">
                        <a:lumMod val="75000"/>
                        <a:alpha val="20000"/>
                      </a:schemeClr>
                    </a:solidFill>
                  </a:tcPr>
                </a:tc>
                <a:tc>
                  <a:txBody>
                    <a:bodyPr/>
                    <a:lstStyle/>
                    <a:p>
                      <a:pPr marL="72000" algn="l" fontAlgn="ctr"/>
                      <a:r>
                        <a:rPr lang="ru-RU" sz="800" b="0" i="0" u="none" strike="noStrike" dirty="0" err="1">
                          <a:solidFill>
                            <a:srgbClr val="000000"/>
                          </a:solidFill>
                          <a:effectLst/>
                          <a:latin typeface="Arial Narrow" panose="020B0606020202030204" pitchFamily="34" charset="0"/>
                        </a:rPr>
                        <a:t>Жаратылыстану</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ғылымдары</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бойынша</a:t>
                      </a:r>
                      <a:r>
                        <a:rPr lang="ru-RU" sz="800" b="0" i="0" u="none" strike="noStrike" dirty="0">
                          <a:solidFill>
                            <a:srgbClr val="000000"/>
                          </a:solidFill>
                          <a:effectLst/>
                          <a:latin typeface="Arial Narrow" panose="020B0606020202030204" pitchFamily="34" charset="0"/>
                        </a:rPr>
                        <a:t> орта </a:t>
                      </a:r>
                      <a:r>
                        <a:rPr lang="ru-RU" sz="800" b="0" i="0" u="none" strike="noStrike" dirty="0" err="1">
                          <a:solidFill>
                            <a:srgbClr val="000000"/>
                          </a:solidFill>
                          <a:effectLst/>
                          <a:latin typeface="Arial Narrow" panose="020B0606020202030204" pitchFamily="34" charset="0"/>
                        </a:rPr>
                        <a:t>мектеп</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мұғалімдері</a:t>
                      </a:r>
                      <a:endParaRPr lang="ru-RU" sz="800" b="0" i="0" u="none" strike="noStrike" dirty="0">
                        <a:solidFill>
                          <a:srgbClr val="000000"/>
                        </a:solidFill>
                        <a:effectLst/>
                        <a:latin typeface="Arial Narrow" panose="020B0606020202030204" pitchFamily="34" charset="0"/>
                      </a:endParaRPr>
                    </a:p>
                  </a:txBody>
                  <a:tcPr marL="9525" marR="9525" marT="9525" marB="0" anchor="ctr">
                    <a:lnR w="12700" cap="flat" cmpd="sng" algn="ctr">
                      <a:solidFill>
                        <a:schemeClr val="tx1"/>
                      </a:solidFill>
                      <a:prstDash val="solid"/>
                      <a:round/>
                      <a:headEnd type="none" w="med" len="med"/>
                      <a:tailEnd type="none" w="med" len="med"/>
                    </a:lnR>
                    <a:solidFill>
                      <a:schemeClr val="accent6">
                        <a:lumMod val="75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512</a:t>
                      </a:r>
                    </a:p>
                  </a:txBody>
                  <a:tcPr marL="9525" marR="9525" marT="9525" marB="0" anchor="ctr">
                    <a:lnL w="12700" cap="flat" cmpd="sng" algn="ctr">
                      <a:solidFill>
                        <a:schemeClr val="tx1"/>
                      </a:solidFill>
                      <a:prstDash val="solid"/>
                      <a:round/>
                      <a:headEnd type="none" w="med" len="med"/>
                      <a:tailEnd type="none" w="med" len="med"/>
                    </a:lnL>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43</a:t>
                      </a:r>
                    </a:p>
                  </a:txBody>
                  <a:tcPr marL="9525" marR="9525" marT="9525" marB="0" anchor="c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45</a:t>
                      </a:r>
                    </a:p>
                  </a:txBody>
                  <a:tcPr marL="9525" marR="9525" marT="9525" marB="0" anchor="c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360</a:t>
                      </a:r>
                    </a:p>
                  </a:txBody>
                  <a:tcPr marL="9525" marR="9525" marT="9525" marB="0" anchor="c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64</a:t>
                      </a:r>
                    </a:p>
                  </a:txBody>
                  <a:tcPr marL="9525" marR="9525" marT="9525" marB="0" anchor="ctr">
                    <a:lnR w="12700" cap="flat" cmpd="sng" algn="ctr">
                      <a:solidFill>
                        <a:schemeClr val="tx1"/>
                      </a:solidFill>
                      <a:prstDash val="solid"/>
                      <a:round/>
                      <a:headEnd type="none" w="med" len="med"/>
                      <a:tailEnd type="none" w="med" len="med"/>
                    </a:ln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606</a:t>
                      </a:r>
                    </a:p>
                  </a:txBody>
                  <a:tcPr marL="9525" marR="9525" marT="9525" marB="0" anchor="ctr">
                    <a:lnL w="12700" cap="flat" cmpd="sng" algn="ctr">
                      <a:solidFill>
                        <a:schemeClr val="tx1"/>
                      </a:solidFill>
                      <a:prstDash val="solid"/>
                      <a:round/>
                      <a:headEnd type="none" w="med" len="med"/>
                      <a:tailEnd type="none" w="med" len="med"/>
                    </a:lnL>
                    <a:solidFill>
                      <a:schemeClr val="accent6">
                        <a:lumMod val="75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87</a:t>
                      </a:r>
                    </a:p>
                  </a:txBody>
                  <a:tcPr marL="9525" marR="9525" marT="9525" marB="0" anchor="c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86</a:t>
                      </a:r>
                    </a:p>
                  </a:txBody>
                  <a:tcPr marL="9525" marR="9525" marT="9525" marB="0" anchor="ctr">
                    <a:solidFill>
                      <a:schemeClr val="accent6">
                        <a:lumMod val="75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90</a:t>
                      </a:r>
                    </a:p>
                  </a:txBody>
                  <a:tcPr marL="9525" marR="9525" marT="9525" marB="0" anchor="ctr">
                    <a:solidFill>
                      <a:schemeClr val="accent6">
                        <a:lumMod val="75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343</a:t>
                      </a:r>
                    </a:p>
                  </a:txBody>
                  <a:tcPr marL="9525" marR="9525" marT="9525" marB="0" anchor="ctr">
                    <a:solidFill>
                      <a:schemeClr val="accent6">
                        <a:lumMod val="75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1,9%</a:t>
                      </a:r>
                    </a:p>
                  </a:txBody>
                  <a:tcPr marL="9525" marR="9525" marT="9525" marB="0" anchor="ctr">
                    <a:solidFill>
                      <a:schemeClr val="accent6">
                        <a:lumMod val="75000"/>
                        <a:alpha val="20000"/>
                      </a:schemeClr>
                    </a:solidFill>
                  </a:tcPr>
                </a:tc>
                <a:extLst>
                  <a:ext uri="{0D108BD9-81ED-4DB2-BD59-A6C34878D82A}">
                    <a16:rowId xmlns:a16="http://schemas.microsoft.com/office/drawing/2014/main" val="470699172"/>
                  </a:ext>
                </a:extLst>
              </a:tr>
              <a:tr h="144837">
                <a:tc>
                  <a:txBody>
                    <a:bodyPr/>
                    <a:lstStyle/>
                    <a:p>
                      <a:pPr algn="ctr" fontAlgn="b"/>
                      <a:r>
                        <a:rPr lang="ru-RU" sz="800" b="0" i="0" u="none" strike="noStrike" dirty="0">
                          <a:solidFill>
                            <a:schemeClr val="accent6">
                              <a:lumMod val="50000"/>
                            </a:schemeClr>
                          </a:solidFill>
                          <a:effectLst/>
                          <a:latin typeface="Arial Narrow" panose="020B0606020202030204" pitchFamily="34" charset="0"/>
                        </a:rPr>
                        <a:t>9</a:t>
                      </a:r>
                      <a:endParaRPr lang="en-US" sz="800" b="0" i="0" u="none" strike="noStrike" dirty="0">
                        <a:solidFill>
                          <a:schemeClr val="accent6">
                            <a:lumMod val="50000"/>
                          </a:schemeClr>
                        </a:solidFill>
                        <a:effectLst/>
                        <a:latin typeface="Arial Narrow" panose="020B0606020202030204" pitchFamily="34" charset="0"/>
                      </a:endParaRPr>
                    </a:p>
                  </a:txBody>
                  <a:tcPr marL="9525" marR="9525" marT="0"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2374-9</a:t>
                      </a:r>
                    </a:p>
                  </a:txBody>
                  <a:tcPr marL="9525" marR="9525" marT="9525" marB="0" anchor="ctr">
                    <a:solidFill>
                      <a:schemeClr val="accent6">
                        <a:lumMod val="50000"/>
                        <a:alpha val="1000"/>
                      </a:schemeClr>
                    </a:solidFill>
                  </a:tcPr>
                </a:tc>
                <a:tc>
                  <a:txBody>
                    <a:bodyPr/>
                    <a:lstStyle/>
                    <a:p>
                      <a:pPr marL="72000" algn="l" fontAlgn="ctr"/>
                      <a:r>
                        <a:rPr lang="ru-RU" sz="800" b="0" i="0" u="none" strike="noStrike" dirty="0" err="1">
                          <a:solidFill>
                            <a:srgbClr val="000000"/>
                          </a:solidFill>
                          <a:effectLst/>
                          <a:latin typeface="Arial Narrow" panose="020B0606020202030204" pitchFamily="34" charset="0"/>
                        </a:rPr>
                        <a:t>Арнайы</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білім</a:t>
                      </a:r>
                      <a:r>
                        <a:rPr lang="ru-RU" sz="800" b="0" i="0" u="none" strike="noStrike" dirty="0">
                          <a:solidFill>
                            <a:srgbClr val="000000"/>
                          </a:solidFill>
                          <a:effectLst/>
                          <a:latin typeface="Arial Narrow" panose="020B0606020202030204" pitchFamily="34" charset="0"/>
                        </a:rPr>
                        <a:t> беру </a:t>
                      </a:r>
                      <a:r>
                        <a:rPr lang="ru-RU" sz="800" b="0" i="0" u="none" strike="noStrike" dirty="0" err="1">
                          <a:solidFill>
                            <a:srgbClr val="000000"/>
                          </a:solidFill>
                          <a:effectLst/>
                          <a:latin typeface="Arial Narrow" panose="020B0606020202030204" pitchFamily="34" charset="0"/>
                        </a:rPr>
                        <a:t>саласындағы</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басқа</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оқытушылары</a:t>
                      </a:r>
                      <a:endParaRPr lang="ru-RU" sz="800" b="0" i="0" u="none" strike="noStrike" dirty="0">
                        <a:solidFill>
                          <a:srgbClr val="000000"/>
                        </a:solidFill>
                        <a:effectLst/>
                        <a:latin typeface="Arial Narrow" panose="020B0606020202030204" pitchFamily="34" charset="0"/>
                      </a:endParaRPr>
                    </a:p>
                  </a:txBody>
                  <a:tcPr marL="9525" marR="9525" marT="9525" marB="0" anchor="ctr">
                    <a:lnR w="12700" cap="flat" cmpd="sng" algn="ctr">
                      <a:solidFill>
                        <a:schemeClr val="tx1"/>
                      </a:solidFill>
                      <a:prstDash val="solid"/>
                      <a:round/>
                      <a:headEnd type="none" w="med" len="med"/>
                      <a:tailEnd type="none" w="med" len="med"/>
                    </a:ln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430</a:t>
                      </a:r>
                    </a:p>
                  </a:txBody>
                  <a:tcPr marL="9525" marR="9525" marT="9525" marB="0" anchor="ctr">
                    <a:lnL w="12700" cap="flat" cmpd="sng" algn="ctr">
                      <a:solidFill>
                        <a:schemeClr val="tx1"/>
                      </a:solidFill>
                      <a:prstDash val="solid"/>
                      <a:round/>
                      <a:headEnd type="none" w="med" len="med"/>
                      <a:tailEnd type="none" w="med" len="med"/>
                    </a:lnL>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27</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36</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200</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167</a:t>
                      </a:r>
                    </a:p>
                  </a:txBody>
                  <a:tcPr marL="9525" marR="9525" marT="9525" marB="0" anchor="ctr">
                    <a:lnR w="12700" cap="flat" cmpd="sng" algn="ctr">
                      <a:solidFill>
                        <a:schemeClr val="tx1"/>
                      </a:solidFill>
                      <a:prstDash val="solid"/>
                      <a:round/>
                      <a:headEnd type="none" w="med" len="med"/>
                      <a:tailEnd type="none" w="med" len="med"/>
                    </a:ln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583</a:t>
                      </a:r>
                    </a:p>
                  </a:txBody>
                  <a:tcPr marL="9525" marR="9525" marT="9525" marB="0" anchor="ctr">
                    <a:lnL w="12700" cap="flat" cmpd="sng" algn="ctr">
                      <a:solidFill>
                        <a:schemeClr val="tx1"/>
                      </a:solidFill>
                      <a:prstDash val="solid"/>
                      <a:round/>
                      <a:headEnd type="none" w="med" len="med"/>
                      <a:tailEnd type="none" w="med" len="med"/>
                    </a:lnL>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107</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120</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123</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233</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1,9%</a:t>
                      </a:r>
                    </a:p>
                  </a:txBody>
                  <a:tcPr marL="9525" marR="9525" marT="9525" marB="0" anchor="ctr">
                    <a:solidFill>
                      <a:schemeClr val="accent6">
                        <a:lumMod val="50000"/>
                        <a:alpha val="1000"/>
                      </a:schemeClr>
                    </a:solidFill>
                  </a:tcPr>
                </a:tc>
                <a:extLst>
                  <a:ext uri="{0D108BD9-81ED-4DB2-BD59-A6C34878D82A}">
                    <a16:rowId xmlns:a16="http://schemas.microsoft.com/office/drawing/2014/main" val="1074593541"/>
                  </a:ext>
                </a:extLst>
              </a:tr>
              <a:tr h="144837">
                <a:tc>
                  <a:txBody>
                    <a:bodyPr/>
                    <a:lstStyle/>
                    <a:p>
                      <a:pPr algn="ctr" fontAlgn="b"/>
                      <a:r>
                        <a:rPr lang="ru-RU" sz="800" b="0" i="0" u="none" strike="noStrike" dirty="0">
                          <a:solidFill>
                            <a:schemeClr val="accent6">
                              <a:lumMod val="50000"/>
                            </a:schemeClr>
                          </a:solidFill>
                          <a:effectLst/>
                          <a:latin typeface="Arial Narrow" panose="020B0606020202030204" pitchFamily="34" charset="0"/>
                        </a:rPr>
                        <a:t>10</a:t>
                      </a:r>
                      <a:endParaRPr lang="en-US" sz="800" b="0" i="0" u="none" strike="noStrike" dirty="0">
                        <a:solidFill>
                          <a:schemeClr val="accent6">
                            <a:lumMod val="50000"/>
                          </a:schemeClr>
                        </a:solidFill>
                        <a:effectLst/>
                        <a:latin typeface="Arial Narrow" panose="020B0606020202030204" pitchFamily="34" charset="0"/>
                      </a:endParaRPr>
                    </a:p>
                  </a:txBody>
                  <a:tcPr marL="9525" marR="9525" marT="0" marB="0" anchor="ctr">
                    <a:solidFill>
                      <a:schemeClr val="accent6">
                        <a:lumMod val="75000"/>
                        <a:alpha val="20000"/>
                      </a:schemeClr>
                    </a:solidFill>
                  </a:tcPr>
                </a:tc>
                <a:tc>
                  <a:txBody>
                    <a:bodyPr/>
                    <a:lstStyle/>
                    <a:p>
                      <a:pPr algn="ctr" fontAlgn="ctr"/>
                      <a:r>
                        <a:rPr lang="ru-RU" sz="800" b="0" i="0" u="none" strike="noStrike" dirty="0">
                          <a:solidFill>
                            <a:srgbClr val="000000"/>
                          </a:solidFill>
                          <a:effectLst/>
                          <a:latin typeface="Arial Narrow" panose="020B0606020202030204" pitchFamily="34" charset="0"/>
                        </a:rPr>
                        <a:t>9211-2</a:t>
                      </a:r>
                    </a:p>
                  </a:txBody>
                  <a:tcPr marL="9525" marR="9525" marT="9525" marB="0" anchor="ctr">
                    <a:solidFill>
                      <a:schemeClr val="accent6">
                        <a:lumMod val="75000"/>
                        <a:alpha val="20000"/>
                      </a:schemeClr>
                    </a:solidFill>
                  </a:tcPr>
                </a:tc>
                <a:tc>
                  <a:txBody>
                    <a:bodyPr/>
                    <a:lstStyle/>
                    <a:p>
                      <a:pPr marL="72000" algn="l" fontAlgn="ctr"/>
                      <a:r>
                        <a:rPr lang="ru-RU" sz="800" b="0" i="0" u="none" strike="noStrike" dirty="0">
                          <a:solidFill>
                            <a:srgbClr val="000000"/>
                          </a:solidFill>
                          <a:effectLst/>
                          <a:latin typeface="Arial Narrow" panose="020B0606020202030204" pitchFamily="34" charset="0"/>
                        </a:rPr>
                        <a:t>Мал </a:t>
                      </a:r>
                      <a:r>
                        <a:rPr lang="ru-RU" sz="800" b="0" i="0" u="none" strike="noStrike" dirty="0" err="1">
                          <a:solidFill>
                            <a:srgbClr val="000000"/>
                          </a:solidFill>
                          <a:effectLst/>
                          <a:latin typeface="Arial Narrow" panose="020B0606020202030204" pitchFamily="34" charset="0"/>
                        </a:rPr>
                        <a:t>шаруашылығындағы</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біліктілігі</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жоқ</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жұмысшылар</a:t>
                      </a:r>
                      <a:endParaRPr lang="ru-RU" sz="800" b="0" i="0" u="none" strike="noStrike" dirty="0">
                        <a:solidFill>
                          <a:srgbClr val="000000"/>
                        </a:solidFill>
                        <a:effectLst/>
                        <a:latin typeface="Arial Narrow" panose="020B0606020202030204" pitchFamily="34" charset="0"/>
                      </a:endParaRPr>
                    </a:p>
                  </a:txBody>
                  <a:tcPr marL="9525" marR="9525" marT="9525" marB="0" anchor="ctr">
                    <a:lnR w="12700" cap="flat" cmpd="sng" algn="ctr">
                      <a:solidFill>
                        <a:schemeClr val="tx1"/>
                      </a:solidFill>
                      <a:prstDash val="solid"/>
                      <a:round/>
                      <a:headEnd type="none" w="med" len="med"/>
                      <a:tailEnd type="none" w="med" len="med"/>
                    </a:lnR>
                    <a:solidFill>
                      <a:schemeClr val="accent6">
                        <a:lumMod val="75000"/>
                        <a:alpha val="20000"/>
                      </a:schemeClr>
                    </a:solidFill>
                  </a:tcPr>
                </a:tc>
                <a:tc>
                  <a:txBody>
                    <a:bodyPr/>
                    <a:lstStyle/>
                    <a:p>
                      <a:pPr algn="ctr" fontAlgn="ctr"/>
                      <a:r>
                        <a:rPr lang="ru-RU" sz="800" b="0" i="0" u="none" strike="noStrike" dirty="0">
                          <a:solidFill>
                            <a:srgbClr val="000000"/>
                          </a:solidFill>
                          <a:effectLst/>
                          <a:latin typeface="Arial Narrow" panose="020B0606020202030204" pitchFamily="34" charset="0"/>
                        </a:rPr>
                        <a:t>369</a:t>
                      </a:r>
                    </a:p>
                  </a:txBody>
                  <a:tcPr marL="9525" marR="9525" marT="9525" marB="0" anchor="ctr">
                    <a:lnL w="12700" cap="flat" cmpd="sng" algn="ctr">
                      <a:solidFill>
                        <a:schemeClr val="tx1"/>
                      </a:solidFill>
                      <a:prstDash val="solid"/>
                      <a:round/>
                      <a:headEnd type="none" w="med" len="med"/>
                      <a:tailEnd type="none" w="med" len="med"/>
                    </a:lnL>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24</a:t>
                      </a:r>
                    </a:p>
                  </a:txBody>
                  <a:tcPr marL="9525" marR="9525" marT="9525" marB="0" anchor="c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159</a:t>
                      </a:r>
                    </a:p>
                  </a:txBody>
                  <a:tcPr marL="9525" marR="9525" marT="9525" marB="0" anchor="c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89</a:t>
                      </a:r>
                    </a:p>
                  </a:txBody>
                  <a:tcPr marL="9525" marR="9525" marT="9525" marB="0" anchor="c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97</a:t>
                      </a:r>
                    </a:p>
                  </a:txBody>
                  <a:tcPr marL="9525" marR="9525" marT="9525" marB="0" anchor="ctr">
                    <a:lnR w="12700" cap="flat" cmpd="sng" algn="ctr">
                      <a:solidFill>
                        <a:schemeClr val="tx1"/>
                      </a:solidFill>
                      <a:prstDash val="solid"/>
                      <a:round/>
                      <a:headEnd type="none" w="med" len="med"/>
                      <a:tailEnd type="none" w="med" len="med"/>
                    </a:ln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555</a:t>
                      </a:r>
                    </a:p>
                  </a:txBody>
                  <a:tcPr marL="9525" marR="9525" marT="9525" marB="0" anchor="ctr">
                    <a:lnL w="12700" cap="flat" cmpd="sng" algn="ctr">
                      <a:solidFill>
                        <a:schemeClr val="tx1"/>
                      </a:solidFill>
                      <a:prstDash val="solid"/>
                      <a:round/>
                      <a:headEnd type="none" w="med" len="med"/>
                      <a:tailEnd type="none" w="med" len="med"/>
                    </a:lnL>
                    <a:solidFill>
                      <a:schemeClr val="accent6">
                        <a:lumMod val="75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127</a:t>
                      </a:r>
                    </a:p>
                  </a:txBody>
                  <a:tcPr marL="9525" marR="9525" marT="9525" marB="0" anchor="c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106</a:t>
                      </a:r>
                    </a:p>
                  </a:txBody>
                  <a:tcPr marL="9525" marR="9525" marT="9525" marB="0" anchor="ctr">
                    <a:solidFill>
                      <a:schemeClr val="accent6">
                        <a:lumMod val="75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173</a:t>
                      </a:r>
                    </a:p>
                  </a:txBody>
                  <a:tcPr marL="9525" marR="9525" marT="9525" marB="0" anchor="ctr">
                    <a:solidFill>
                      <a:schemeClr val="accent6">
                        <a:lumMod val="75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149</a:t>
                      </a:r>
                    </a:p>
                  </a:txBody>
                  <a:tcPr marL="9525" marR="9525" marT="9525" marB="0" anchor="ctr">
                    <a:solidFill>
                      <a:schemeClr val="accent6">
                        <a:lumMod val="75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1,8%</a:t>
                      </a:r>
                    </a:p>
                  </a:txBody>
                  <a:tcPr marL="9525" marR="9525" marT="9525" marB="0" anchor="ctr">
                    <a:solidFill>
                      <a:schemeClr val="accent6">
                        <a:lumMod val="75000"/>
                        <a:alpha val="20000"/>
                      </a:schemeClr>
                    </a:solidFill>
                  </a:tcPr>
                </a:tc>
                <a:extLst>
                  <a:ext uri="{0D108BD9-81ED-4DB2-BD59-A6C34878D82A}">
                    <a16:rowId xmlns:a16="http://schemas.microsoft.com/office/drawing/2014/main" val="4147790647"/>
                  </a:ext>
                </a:extLst>
              </a:tr>
              <a:tr h="144837">
                <a:tc gridSpan="3">
                  <a:txBody>
                    <a:bodyPr/>
                    <a:lstStyle/>
                    <a:p>
                      <a:pPr algn="ctr" fontAlgn="b"/>
                      <a:r>
                        <a:rPr lang="ru-RU" sz="900" b="1" u="none" strike="noStrike" dirty="0">
                          <a:solidFill>
                            <a:schemeClr val="accent6">
                              <a:lumMod val="50000"/>
                            </a:schemeClr>
                          </a:solidFill>
                          <a:effectLst/>
                          <a:latin typeface="Arial Narrow" panose="020B0606020202030204" pitchFamily="34" charset="0"/>
                        </a:rPr>
                        <a:t>ТОП-10 БОЙЫНША ЖИЫНЫ</a:t>
                      </a:r>
                      <a:endParaRPr lang="ru-RU" sz="900" b="1" i="0" u="none" strike="noStrike" cap="none" dirty="0">
                        <a:solidFill>
                          <a:schemeClr val="accent6">
                            <a:lumMod val="50000"/>
                          </a:schemeClr>
                        </a:solidFill>
                        <a:effectLst/>
                        <a:latin typeface="Arial Narrow" panose="020B0606020202030204" pitchFamily="34" charset="0"/>
                        <a:ea typeface="+mn-ea"/>
                        <a:cs typeface="+mn-cs"/>
                        <a:sym typeface="Arial"/>
                      </a:endParaRPr>
                    </a:p>
                  </a:txBody>
                  <a:tcPr marL="9525" marR="9525" marT="0" marB="0" anchor="ctr">
                    <a:lnR w="12700" cap="flat" cmpd="sng" algn="ctr">
                      <a:solidFill>
                        <a:schemeClr val="tx1"/>
                      </a:solidFill>
                      <a:prstDash val="solid"/>
                      <a:round/>
                      <a:headEnd type="none" w="med" len="med"/>
                      <a:tailEnd type="none" w="med" len="med"/>
                    </a:lnR>
                    <a:lnB w="12700" cap="flat" cmpd="sng" algn="ctr">
                      <a:solidFill>
                        <a:schemeClr val="tx1"/>
                      </a:solidFill>
                      <a:prstDash val="solid"/>
                      <a:round/>
                      <a:headEnd type="none" w="med" len="med"/>
                      <a:tailEnd type="none" w="med" len="med"/>
                    </a:lnB>
                    <a:noFill/>
                  </a:tcPr>
                </a:tc>
                <a:tc hMerge="1">
                  <a:txBody>
                    <a:bodyPr/>
                    <a:lstStyle/>
                    <a:p>
                      <a:pPr algn="ctr" fontAlgn="b"/>
                      <a:r>
                        <a:rPr lang="ru-KZ" sz="800" b="0" i="0" u="none" strike="noStrike" cap="none" dirty="0">
                          <a:solidFill>
                            <a:srgbClr val="007F76"/>
                          </a:solidFill>
                          <a:effectLst/>
                          <a:latin typeface="Arial Narrow" panose="020B0606020202030204" pitchFamily="34" charset="0"/>
                          <a:ea typeface="+mn-ea"/>
                          <a:cs typeface="+mn-cs"/>
                          <a:sym typeface="Arial"/>
                        </a:rPr>
                        <a:t>7412-1</a:t>
                      </a:r>
                    </a:p>
                  </a:txBody>
                  <a:tcPr marL="9525" marR="9525" marT="0" marB="0" anchor="ctr">
                    <a:lnB w="12700" cap="flat" cmpd="sng" algn="ctr">
                      <a:solidFill>
                        <a:schemeClr val="tx1"/>
                      </a:solidFill>
                      <a:prstDash val="solid"/>
                      <a:round/>
                      <a:headEnd type="none" w="med" len="med"/>
                      <a:tailEnd type="none" w="med" len="med"/>
                    </a:lnB>
                    <a:noFill/>
                  </a:tcPr>
                </a:tc>
                <a:tc hMerge="1">
                  <a:txBody>
                    <a:bodyPr/>
                    <a:lstStyle/>
                    <a:p>
                      <a:pPr marL="72000" algn="l" fontAlgn="ctr"/>
                      <a:r>
                        <a:rPr lang="ru-RU" sz="800" b="0" i="0" u="none" strike="noStrike" cap="none" dirty="0">
                          <a:solidFill>
                            <a:srgbClr val="007F76"/>
                          </a:solidFill>
                          <a:effectLst/>
                          <a:latin typeface="Arial Narrow" panose="020B0606020202030204" pitchFamily="34" charset="0"/>
                          <a:ea typeface="+mn-ea"/>
                          <a:cs typeface="+mn-cs"/>
                          <a:sym typeface="Arial"/>
                        </a:rPr>
                        <a:t>Электромонтеры (общий профиль)</a:t>
                      </a:r>
                    </a:p>
                  </a:txBody>
                  <a:tcPr marL="9525" marR="9525" marT="0" marB="0" anchor="ctr">
                    <a:lnR w="12700" cap="flat" cmpd="sng" algn="ctr">
                      <a:solidFill>
                        <a:schemeClr val="tx1"/>
                      </a:solidFill>
                      <a:prstDash val="solid"/>
                      <a:round/>
                      <a:headEnd type="none" w="med" len="med"/>
                      <a:tailEnd type="none" w="med" len="med"/>
                    </a:lnR>
                    <a:lnB w="12700" cap="flat" cmpd="sng" algn="ctr">
                      <a:solidFill>
                        <a:schemeClr val="tx1"/>
                      </a:solidFill>
                      <a:prstDash val="solid"/>
                      <a:round/>
                      <a:headEnd type="none" w="med" len="med"/>
                      <a:tailEnd type="none" w="med" len="med"/>
                    </a:lnB>
                    <a:noFill/>
                  </a:tcPr>
                </a:tc>
                <a:tc>
                  <a:txBody>
                    <a:bodyPr/>
                    <a:lstStyle/>
                    <a:p>
                      <a:pPr algn="ctr" fontAlgn="ctr"/>
                      <a:r>
                        <a:rPr lang="ru-RU" sz="800" b="1" i="0" u="none" strike="noStrike" dirty="0">
                          <a:solidFill>
                            <a:srgbClr val="000000"/>
                          </a:solidFill>
                          <a:effectLst/>
                          <a:latin typeface="Arial Narrow" panose="020B0606020202030204" pitchFamily="34" charset="0"/>
                        </a:rPr>
                        <a:t>17 300</a:t>
                      </a:r>
                    </a:p>
                  </a:txBody>
                  <a:tcPr marL="9525" marR="9525" marT="9525" marB="0" anchor="ctr">
                    <a:lnL w="12700" cap="flat" cmpd="sng" algn="ctr">
                      <a:solidFill>
                        <a:schemeClr val="tx1"/>
                      </a:solidFill>
                      <a:prstDash val="solid"/>
                      <a:round/>
                      <a:headEnd type="none" w="med" len="med"/>
                      <a:tailEnd type="none" w="med" len="med"/>
                    </a:lnL>
                    <a:lnB w="12700" cap="flat" cmpd="sng" algn="ctr">
                      <a:solidFill>
                        <a:schemeClr val="tx1"/>
                      </a:solidFill>
                      <a:prstDash val="solid"/>
                      <a:round/>
                      <a:headEnd type="none" w="med" len="med"/>
                      <a:tailEnd type="none" w="med" len="med"/>
                    </a:lnB>
                    <a:noFill/>
                  </a:tcPr>
                </a:tc>
                <a:tc>
                  <a:txBody>
                    <a:bodyPr/>
                    <a:lstStyle/>
                    <a:p>
                      <a:pPr algn="ctr" fontAlgn="ctr"/>
                      <a:r>
                        <a:rPr lang="ru-RU" sz="800" b="1" i="0" u="none" strike="noStrike" dirty="0">
                          <a:solidFill>
                            <a:srgbClr val="000000"/>
                          </a:solidFill>
                          <a:effectLst/>
                          <a:latin typeface="Arial Narrow" panose="020B0606020202030204" pitchFamily="34" charset="0"/>
                        </a:rPr>
                        <a:t>1 212</a:t>
                      </a:r>
                    </a:p>
                  </a:txBody>
                  <a:tcPr marL="9525" marR="9525" marT="9525" marB="0" anchor="ctr">
                    <a:lnB w="12700" cap="flat" cmpd="sng" algn="ctr">
                      <a:solidFill>
                        <a:schemeClr val="tx1"/>
                      </a:solidFill>
                      <a:prstDash val="solid"/>
                      <a:round/>
                      <a:headEnd type="none" w="med" len="med"/>
                      <a:tailEnd type="none" w="med" len="med"/>
                    </a:lnB>
                    <a:noFill/>
                  </a:tcPr>
                </a:tc>
                <a:tc>
                  <a:txBody>
                    <a:bodyPr/>
                    <a:lstStyle/>
                    <a:p>
                      <a:pPr algn="ctr" fontAlgn="ctr"/>
                      <a:r>
                        <a:rPr lang="ru-RU" sz="800" b="1" i="0" u="none" strike="noStrike" dirty="0">
                          <a:solidFill>
                            <a:srgbClr val="000000"/>
                          </a:solidFill>
                          <a:effectLst/>
                          <a:latin typeface="Arial Narrow" panose="020B0606020202030204" pitchFamily="34" charset="0"/>
                        </a:rPr>
                        <a:t>2 795</a:t>
                      </a:r>
                    </a:p>
                  </a:txBody>
                  <a:tcPr marL="9525" marR="9525" marT="9525" marB="0" anchor="ctr">
                    <a:lnB w="12700" cap="flat" cmpd="sng" algn="ctr">
                      <a:solidFill>
                        <a:schemeClr val="tx1"/>
                      </a:solidFill>
                      <a:prstDash val="solid"/>
                      <a:round/>
                      <a:headEnd type="none" w="med" len="med"/>
                      <a:tailEnd type="none" w="med" len="med"/>
                    </a:lnB>
                    <a:noFill/>
                  </a:tcPr>
                </a:tc>
                <a:tc>
                  <a:txBody>
                    <a:bodyPr/>
                    <a:lstStyle/>
                    <a:p>
                      <a:pPr algn="ctr" fontAlgn="ctr"/>
                      <a:r>
                        <a:rPr lang="ru-RU" sz="800" b="1" i="0" u="none" strike="noStrike" dirty="0">
                          <a:solidFill>
                            <a:srgbClr val="000000"/>
                          </a:solidFill>
                          <a:effectLst/>
                          <a:latin typeface="Arial Narrow" panose="020B0606020202030204" pitchFamily="34" charset="0"/>
                        </a:rPr>
                        <a:t>6 269</a:t>
                      </a:r>
                    </a:p>
                  </a:txBody>
                  <a:tcPr marL="9525" marR="9525" marT="9525" marB="0" anchor="ctr">
                    <a:lnB w="12700" cap="flat" cmpd="sng" algn="ctr">
                      <a:solidFill>
                        <a:schemeClr val="tx1"/>
                      </a:solidFill>
                      <a:prstDash val="solid"/>
                      <a:round/>
                      <a:headEnd type="none" w="med" len="med"/>
                      <a:tailEnd type="none" w="med" len="med"/>
                    </a:lnB>
                    <a:noFill/>
                  </a:tcPr>
                </a:tc>
                <a:tc>
                  <a:txBody>
                    <a:bodyPr/>
                    <a:lstStyle/>
                    <a:p>
                      <a:pPr algn="ctr" fontAlgn="ctr"/>
                      <a:r>
                        <a:rPr lang="ru-RU" sz="800" b="1" i="0" u="none" strike="noStrike" dirty="0">
                          <a:solidFill>
                            <a:srgbClr val="000000"/>
                          </a:solidFill>
                          <a:effectLst/>
                          <a:latin typeface="Arial Narrow" panose="020B0606020202030204" pitchFamily="34" charset="0"/>
                        </a:rPr>
                        <a:t>7 024</a:t>
                      </a:r>
                    </a:p>
                  </a:txBody>
                  <a:tcPr marL="9525" marR="9525" marT="9525" marB="0" anchor="ctr">
                    <a:lnR w="12700" cap="flat" cmpd="sng" algn="ctr">
                      <a:solidFill>
                        <a:schemeClr val="tx1"/>
                      </a:solidFill>
                      <a:prstDash val="solid"/>
                      <a:round/>
                      <a:headEnd type="none" w="med" len="med"/>
                      <a:tailEnd type="none" w="med" len="med"/>
                    </a:lnR>
                    <a:lnB w="12700" cap="flat" cmpd="sng" algn="ctr">
                      <a:solidFill>
                        <a:schemeClr val="tx1"/>
                      </a:solidFill>
                      <a:prstDash val="solid"/>
                      <a:round/>
                      <a:headEnd type="none" w="med" len="med"/>
                      <a:tailEnd type="none" w="med" len="med"/>
                    </a:lnB>
                    <a:noFill/>
                  </a:tcPr>
                </a:tc>
                <a:tc>
                  <a:txBody>
                    <a:bodyPr/>
                    <a:lstStyle/>
                    <a:p>
                      <a:pPr algn="ctr" fontAlgn="ctr"/>
                      <a:r>
                        <a:rPr lang="ru-RU" sz="800" b="1" i="0" u="none" strike="noStrike" dirty="0">
                          <a:solidFill>
                            <a:srgbClr val="000000"/>
                          </a:solidFill>
                          <a:effectLst/>
                          <a:latin typeface="Arial Narrow" panose="020B0606020202030204" pitchFamily="34" charset="0"/>
                        </a:rPr>
                        <a:t>13 193</a:t>
                      </a:r>
                    </a:p>
                  </a:txBody>
                  <a:tcPr marL="9525" marR="9525" marT="9525" marB="0" anchor="ctr">
                    <a:lnL w="12700" cap="flat" cmpd="sng" algn="ctr">
                      <a:solidFill>
                        <a:schemeClr val="tx1"/>
                      </a:solidFill>
                      <a:prstDash val="solid"/>
                      <a:round/>
                      <a:headEnd type="none" w="med" len="med"/>
                      <a:tailEnd type="none" w="med" len="med"/>
                    </a:lnL>
                    <a:lnB w="12700" cap="flat" cmpd="sng" algn="ctr">
                      <a:solidFill>
                        <a:schemeClr val="tx1"/>
                      </a:solidFill>
                      <a:prstDash val="solid"/>
                      <a:round/>
                      <a:headEnd type="none" w="med" len="med"/>
                      <a:tailEnd type="none" w="med" len="med"/>
                    </a:lnB>
                    <a:noFill/>
                  </a:tcPr>
                </a:tc>
                <a:tc>
                  <a:txBody>
                    <a:bodyPr/>
                    <a:lstStyle/>
                    <a:p>
                      <a:pPr algn="ctr" fontAlgn="ctr"/>
                      <a:r>
                        <a:rPr lang="ru-RU" sz="800" b="1" i="0" u="none" strike="noStrike" dirty="0">
                          <a:solidFill>
                            <a:srgbClr val="000000"/>
                          </a:solidFill>
                          <a:effectLst/>
                          <a:latin typeface="Arial Narrow" panose="020B0606020202030204" pitchFamily="34" charset="0"/>
                        </a:rPr>
                        <a:t>2 413</a:t>
                      </a:r>
                    </a:p>
                  </a:txBody>
                  <a:tcPr marL="9525" marR="9525" marT="9525" marB="0" anchor="ctr">
                    <a:lnB w="12700" cap="flat" cmpd="sng" algn="ctr">
                      <a:solidFill>
                        <a:schemeClr val="tx1"/>
                      </a:solidFill>
                      <a:prstDash val="solid"/>
                      <a:round/>
                      <a:headEnd type="none" w="med" len="med"/>
                      <a:tailEnd type="none" w="med" len="med"/>
                    </a:lnB>
                    <a:noFill/>
                  </a:tcPr>
                </a:tc>
                <a:tc>
                  <a:txBody>
                    <a:bodyPr/>
                    <a:lstStyle/>
                    <a:p>
                      <a:pPr algn="ctr" fontAlgn="ctr"/>
                      <a:r>
                        <a:rPr lang="ru-RU" sz="800" b="1" i="0" u="none" strike="noStrike" dirty="0">
                          <a:solidFill>
                            <a:srgbClr val="000000"/>
                          </a:solidFill>
                          <a:effectLst/>
                          <a:latin typeface="Arial Narrow" panose="020B0606020202030204" pitchFamily="34" charset="0"/>
                        </a:rPr>
                        <a:t>1 943</a:t>
                      </a:r>
                    </a:p>
                  </a:txBody>
                  <a:tcPr marL="9525" marR="9525" marT="9525" marB="0" anchor="ctr">
                    <a:lnB w="12700" cap="flat" cmpd="sng" algn="ctr">
                      <a:solidFill>
                        <a:schemeClr val="tx1"/>
                      </a:solidFill>
                      <a:prstDash val="solid"/>
                      <a:round/>
                      <a:headEnd type="none" w="med" len="med"/>
                      <a:tailEnd type="none" w="med" len="med"/>
                    </a:lnB>
                    <a:noFill/>
                  </a:tcPr>
                </a:tc>
                <a:tc>
                  <a:txBody>
                    <a:bodyPr/>
                    <a:lstStyle/>
                    <a:p>
                      <a:pPr algn="ctr" fontAlgn="ctr"/>
                      <a:r>
                        <a:rPr lang="ru-RU" sz="800" b="1" i="0" u="none" strike="noStrike" dirty="0">
                          <a:solidFill>
                            <a:srgbClr val="000000"/>
                          </a:solidFill>
                          <a:effectLst/>
                          <a:latin typeface="Arial Narrow" panose="020B0606020202030204" pitchFamily="34" charset="0"/>
                        </a:rPr>
                        <a:t>2 930</a:t>
                      </a:r>
                    </a:p>
                  </a:txBody>
                  <a:tcPr marL="9525" marR="9525" marT="9525" marB="0" anchor="ctr">
                    <a:lnB w="12700" cap="flat" cmpd="sng" algn="ctr">
                      <a:solidFill>
                        <a:schemeClr val="tx1"/>
                      </a:solidFill>
                      <a:prstDash val="solid"/>
                      <a:round/>
                      <a:headEnd type="none" w="med" len="med"/>
                      <a:tailEnd type="none" w="med" len="med"/>
                    </a:lnB>
                    <a:noFill/>
                  </a:tcPr>
                </a:tc>
                <a:tc>
                  <a:txBody>
                    <a:bodyPr/>
                    <a:lstStyle/>
                    <a:p>
                      <a:pPr algn="ctr" fontAlgn="ctr"/>
                      <a:r>
                        <a:rPr lang="ru-RU" sz="800" b="1" i="0" u="none" strike="noStrike" dirty="0">
                          <a:solidFill>
                            <a:srgbClr val="000000"/>
                          </a:solidFill>
                          <a:effectLst/>
                          <a:latin typeface="Arial Narrow" panose="020B0606020202030204" pitchFamily="34" charset="0"/>
                        </a:rPr>
                        <a:t>5 907</a:t>
                      </a:r>
                    </a:p>
                  </a:txBody>
                  <a:tcPr marL="9525" marR="9525" marT="9525" marB="0" anchor="ctr">
                    <a:lnB w="12700" cap="flat" cmpd="sng" algn="ctr">
                      <a:solidFill>
                        <a:schemeClr val="tx1"/>
                      </a:solidFill>
                      <a:prstDash val="solid"/>
                      <a:round/>
                      <a:headEnd type="none" w="med" len="med"/>
                      <a:tailEnd type="none" w="med" len="med"/>
                    </a:lnB>
                    <a:noFill/>
                  </a:tcPr>
                </a:tc>
                <a:tc>
                  <a:txBody>
                    <a:bodyPr/>
                    <a:lstStyle/>
                    <a:p>
                      <a:pPr algn="ctr" fontAlgn="ctr"/>
                      <a:r>
                        <a:rPr lang="ru-RU" sz="800" b="1" i="0" u="none" strike="noStrike" dirty="0">
                          <a:solidFill>
                            <a:srgbClr val="000000"/>
                          </a:solidFill>
                          <a:effectLst/>
                          <a:latin typeface="Arial Narrow" panose="020B0606020202030204" pitchFamily="34" charset="0"/>
                        </a:rPr>
                        <a:t>42,3%</a:t>
                      </a:r>
                    </a:p>
                  </a:txBody>
                  <a:tcPr marL="9525" marR="9525" marT="9525" marB="0" anchor="ctr">
                    <a:lnB w="12700"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1977705671"/>
                  </a:ext>
                </a:extLst>
              </a:tr>
            </a:tbl>
          </a:graphicData>
        </a:graphic>
      </p:graphicFrame>
    </p:spTree>
    <p:extLst>
      <p:ext uri="{BB962C8B-B14F-4D97-AF65-F5344CB8AC3E}">
        <p14:creationId xmlns:p14="http://schemas.microsoft.com/office/powerpoint/2010/main" val="2714502993"/>
      </p:ext>
    </p:extLst>
  </p:cSld>
  <p:clrMapOvr>
    <a:masterClrMapping/>
  </p:clrMapOvr>
</p:sld>
</file>

<file path=ppt/slides/slide3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26" name="Таблица 25">
            <a:extLst>
              <a:ext uri="{FF2B5EF4-FFF2-40B4-BE49-F238E27FC236}">
                <a16:creationId xmlns:a16="http://schemas.microsoft.com/office/drawing/2014/main" id="{4CBADABA-60F6-6314-73AE-C5D1372941E0}"/>
              </a:ext>
            </a:extLst>
          </p:cNvPr>
          <p:cNvGraphicFramePr>
            <a:graphicFrameLocks noGrp="1"/>
          </p:cNvGraphicFramePr>
          <p:nvPr>
            <p:extLst>
              <p:ext uri="{D42A27DB-BD31-4B8C-83A1-F6EECF244321}">
                <p14:modId xmlns:p14="http://schemas.microsoft.com/office/powerpoint/2010/main" val="3691009916"/>
              </p:ext>
            </p:extLst>
          </p:nvPr>
        </p:nvGraphicFramePr>
        <p:xfrm>
          <a:off x="6768750" y="4835242"/>
          <a:ext cx="5328000" cy="1670332"/>
        </p:xfrm>
        <a:graphic>
          <a:graphicData uri="http://schemas.openxmlformats.org/drawingml/2006/table">
            <a:tbl>
              <a:tblPr firstRow="1" bandRow="1">
                <a:tableStyleId>{5C22544A-7EE6-4342-B048-85BDC9FD1C3A}</a:tableStyleId>
              </a:tblPr>
              <a:tblGrid>
                <a:gridCol w="3600000">
                  <a:extLst>
                    <a:ext uri="{9D8B030D-6E8A-4147-A177-3AD203B41FA5}">
                      <a16:colId xmlns:a16="http://schemas.microsoft.com/office/drawing/2014/main" val="1113104833"/>
                    </a:ext>
                  </a:extLst>
                </a:gridCol>
                <a:gridCol w="432000">
                  <a:extLst>
                    <a:ext uri="{9D8B030D-6E8A-4147-A177-3AD203B41FA5}">
                      <a16:colId xmlns:a16="http://schemas.microsoft.com/office/drawing/2014/main" val="132264586"/>
                    </a:ext>
                  </a:extLst>
                </a:gridCol>
                <a:gridCol w="432000">
                  <a:extLst>
                    <a:ext uri="{9D8B030D-6E8A-4147-A177-3AD203B41FA5}">
                      <a16:colId xmlns:a16="http://schemas.microsoft.com/office/drawing/2014/main" val="2572766800"/>
                    </a:ext>
                  </a:extLst>
                </a:gridCol>
                <a:gridCol w="432000">
                  <a:extLst>
                    <a:ext uri="{9D8B030D-6E8A-4147-A177-3AD203B41FA5}">
                      <a16:colId xmlns:a16="http://schemas.microsoft.com/office/drawing/2014/main" val="2849574652"/>
                    </a:ext>
                  </a:extLst>
                </a:gridCol>
                <a:gridCol w="432000">
                  <a:extLst>
                    <a:ext uri="{9D8B030D-6E8A-4147-A177-3AD203B41FA5}">
                      <a16:colId xmlns:a16="http://schemas.microsoft.com/office/drawing/2014/main" val="478621999"/>
                    </a:ext>
                  </a:extLst>
                </a:gridCol>
              </a:tblGrid>
              <a:tr h="167033">
                <a:tc>
                  <a:txBody>
                    <a:bodyPr/>
                    <a:lstStyle/>
                    <a:p>
                      <a:pPr marL="0" marR="0" lvl="0" indent="0" algn="l" defTabSz="685800" rtl="0" eaLnBrk="1" fontAlgn="auto" latinLnBrk="0" hangingPunct="1">
                        <a:lnSpc>
                          <a:spcPct val="107000"/>
                        </a:lnSpc>
                        <a:spcBef>
                          <a:spcPts val="0"/>
                        </a:spcBef>
                        <a:spcAft>
                          <a:spcPts val="0"/>
                        </a:spcAft>
                        <a:buClrTx/>
                        <a:buSzTx/>
                        <a:buFontTx/>
                        <a:buNone/>
                        <a:tabLst/>
                        <a:defRPr/>
                      </a:pPr>
                      <a:r>
                        <a:rPr lang="ru-RU" sz="1050" b="1" i="0" u="none" strike="noStrike" cap="none" noProof="0" dirty="0">
                          <a:solidFill>
                            <a:srgbClr val="000000"/>
                          </a:solidFill>
                          <a:effectLst/>
                          <a:latin typeface="Arial Narrow" panose="020B0606020202030204" pitchFamily="34" charset="0"/>
                          <a:ea typeface="+mn-ea"/>
                          <a:cs typeface="+mn-cs"/>
                          <a:sym typeface="Arial"/>
                        </a:rPr>
                        <a:t>ПЕССИМИСТІК СЦЕНАРИЙ</a:t>
                      </a:r>
                    </a:p>
                  </a:txBody>
                  <a:tcPr marT="0" marB="0" anchor="ctr">
                    <a:lnL w="76200" cap="flat" cmpd="sng" algn="ctr">
                      <a:noFill/>
                      <a:prstDash val="solid"/>
                      <a:round/>
                      <a:headEnd type="none" w="med" len="med"/>
                      <a:tailEnd type="none" w="med" len="med"/>
                    </a:lnL>
                    <a:lnR w="6350" cap="flat" cmpd="sng" algn="ctr">
                      <a:solidFill>
                        <a:schemeClr val="tx1"/>
                      </a:solidFill>
                      <a:prstDash val="sysDot"/>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accent6">
                        <a:lumMod val="50000"/>
                        <a:alpha val="20000"/>
                      </a:schemeClr>
                    </a:solidFill>
                  </a:tcPr>
                </a:tc>
                <a:tc>
                  <a:txBody>
                    <a:bodyPr/>
                    <a:lstStyle/>
                    <a:p>
                      <a:pPr algn="ctr" fontAlgn="ctr"/>
                      <a:r>
                        <a:rPr lang="en-US" sz="900" b="0" i="0" u="none" strike="noStrike" cap="none" dirty="0">
                          <a:solidFill>
                            <a:srgbClr val="000000"/>
                          </a:solidFill>
                          <a:effectLst/>
                          <a:latin typeface="Arial Narrow" panose="020B0606020202030204" pitchFamily="34" charset="0"/>
                          <a:ea typeface="+mn-ea"/>
                          <a:cs typeface="+mn-cs"/>
                          <a:sym typeface="Arial"/>
                        </a:rPr>
                        <a:t>Q1</a:t>
                      </a:r>
                      <a:endParaRPr lang="ru-KZ" sz="900" b="0" i="0" u="none" strike="noStrike" cap="none" dirty="0">
                        <a:solidFill>
                          <a:srgbClr val="000000"/>
                        </a:solidFill>
                        <a:effectLst/>
                        <a:latin typeface="Arial Narrow" panose="020B0606020202030204" pitchFamily="34" charset="0"/>
                        <a:ea typeface="+mn-ea"/>
                        <a:cs typeface="+mn-cs"/>
                        <a:sym typeface="Arial"/>
                      </a:endParaRPr>
                    </a:p>
                  </a:txBody>
                  <a:tcPr marL="9525" marR="9525" marT="0"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50000"/>
                        <a:alpha val="20000"/>
                      </a:schemeClr>
                    </a:solidFill>
                  </a:tcPr>
                </a:tc>
                <a:tc>
                  <a:txBody>
                    <a:bodyPr/>
                    <a:lstStyle/>
                    <a:p>
                      <a:pPr algn="ctr" fontAlgn="ctr"/>
                      <a:r>
                        <a:rPr lang="en-US" sz="900" b="0" i="0" u="none" strike="noStrike" cap="none" dirty="0">
                          <a:solidFill>
                            <a:srgbClr val="000000"/>
                          </a:solidFill>
                          <a:effectLst/>
                          <a:latin typeface="Arial Narrow" panose="020B0606020202030204" pitchFamily="34" charset="0"/>
                          <a:ea typeface="+mn-ea"/>
                          <a:cs typeface="+mn-cs"/>
                          <a:sym typeface="Arial"/>
                        </a:rPr>
                        <a:t>Q2</a:t>
                      </a:r>
                      <a:endParaRPr lang="ru-KZ" sz="900" b="0" i="0" u="none" strike="noStrike" cap="none" dirty="0">
                        <a:solidFill>
                          <a:srgbClr val="000000"/>
                        </a:solidFill>
                        <a:effectLst/>
                        <a:latin typeface="Arial Narrow" panose="020B0606020202030204" pitchFamily="34" charset="0"/>
                        <a:ea typeface="+mn-ea"/>
                        <a:cs typeface="+mn-cs"/>
                        <a:sym typeface="Arial"/>
                      </a:endParaRPr>
                    </a:p>
                  </a:txBody>
                  <a:tcPr marL="9525" marR="9525" marT="0"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6">
                        <a:lumMod val="50000"/>
                        <a:alpha val="20000"/>
                      </a:schemeClr>
                    </a:solidFill>
                  </a:tcPr>
                </a:tc>
                <a:tc>
                  <a:txBody>
                    <a:bodyPr/>
                    <a:lstStyle/>
                    <a:p>
                      <a:pPr algn="ctr" fontAlgn="ctr"/>
                      <a:r>
                        <a:rPr lang="en-US" sz="900" b="0" i="0" u="none" strike="noStrike" cap="none" dirty="0">
                          <a:solidFill>
                            <a:srgbClr val="000000"/>
                          </a:solidFill>
                          <a:effectLst/>
                          <a:latin typeface="Arial Narrow" panose="020B0606020202030204" pitchFamily="34" charset="0"/>
                          <a:ea typeface="+mn-ea"/>
                          <a:cs typeface="+mn-cs"/>
                          <a:sym typeface="Arial"/>
                        </a:rPr>
                        <a:t>Q3</a:t>
                      </a:r>
                      <a:endParaRPr lang="ru-KZ" sz="900" b="0" i="0" u="none" strike="noStrike" cap="none" dirty="0">
                        <a:solidFill>
                          <a:srgbClr val="000000"/>
                        </a:solidFill>
                        <a:effectLst/>
                        <a:latin typeface="Arial Narrow" panose="020B0606020202030204" pitchFamily="34" charset="0"/>
                        <a:ea typeface="+mn-ea"/>
                        <a:cs typeface="+mn-cs"/>
                        <a:sym typeface="Arial"/>
                      </a:endParaRPr>
                    </a:p>
                  </a:txBody>
                  <a:tcPr marL="9525" marR="9525" marT="0"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6">
                        <a:lumMod val="50000"/>
                        <a:alpha val="20000"/>
                      </a:schemeClr>
                    </a:solidFill>
                  </a:tcPr>
                </a:tc>
                <a:tc>
                  <a:txBody>
                    <a:bodyPr/>
                    <a:lstStyle/>
                    <a:p>
                      <a:pPr algn="ctr" fontAlgn="ctr"/>
                      <a:r>
                        <a:rPr lang="en-US" sz="900" b="0" i="0" u="none" strike="noStrike" cap="none" dirty="0">
                          <a:solidFill>
                            <a:srgbClr val="000000"/>
                          </a:solidFill>
                          <a:effectLst/>
                          <a:latin typeface="Arial Narrow" panose="020B0606020202030204" pitchFamily="34" charset="0"/>
                          <a:ea typeface="+mn-ea"/>
                          <a:cs typeface="+mn-cs"/>
                          <a:sym typeface="Arial"/>
                        </a:rPr>
                        <a:t>Q4</a:t>
                      </a:r>
                      <a:endParaRPr lang="ru-KZ" sz="900" b="0" i="0" u="none" strike="noStrike" cap="none" dirty="0">
                        <a:solidFill>
                          <a:srgbClr val="000000"/>
                        </a:solidFill>
                        <a:effectLst/>
                        <a:latin typeface="Arial Narrow" panose="020B0606020202030204" pitchFamily="34" charset="0"/>
                        <a:ea typeface="+mn-ea"/>
                        <a:cs typeface="+mn-cs"/>
                        <a:sym typeface="Arial"/>
                      </a:endParaRPr>
                    </a:p>
                  </a:txBody>
                  <a:tcPr marL="9525" marR="9525" marT="0" marB="0" anchor="ctr">
                    <a:lnL w="6350" cap="flat" cmpd="sng" algn="ctr">
                      <a:solidFill>
                        <a:schemeClr val="tx1"/>
                      </a:solidFill>
                      <a:prstDash val="sysDot"/>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6">
                        <a:lumMod val="50000"/>
                        <a:alpha val="20000"/>
                      </a:schemeClr>
                    </a:solidFill>
                  </a:tcPr>
                </a:tc>
                <a:extLst>
                  <a:ext uri="{0D108BD9-81ED-4DB2-BD59-A6C34878D82A}">
                    <a16:rowId xmlns:a16="http://schemas.microsoft.com/office/drawing/2014/main" val="877649079"/>
                  </a:ext>
                </a:extLst>
              </a:tr>
              <a:tr h="167033">
                <a:tc>
                  <a:txBody>
                    <a:bodyPr/>
                    <a:lstStyle/>
                    <a:p>
                      <a:pPr marL="0" marR="0" lvl="0" indent="0" algn="l" defTabSz="685800" rtl="0" eaLnBrk="1" fontAlgn="auto" latinLnBrk="0" hangingPunct="1">
                        <a:lnSpc>
                          <a:spcPct val="107000"/>
                        </a:lnSpc>
                        <a:spcBef>
                          <a:spcPts val="0"/>
                        </a:spcBef>
                        <a:spcAft>
                          <a:spcPts val="0"/>
                        </a:spcAft>
                        <a:buClrTx/>
                        <a:buSzTx/>
                        <a:buFontTx/>
                        <a:buNone/>
                        <a:tabLst/>
                        <a:defRPr/>
                      </a:pPr>
                      <a:r>
                        <a:rPr lang="ru-RU" sz="900" b="1" i="0" u="none" strike="noStrike" cap="none" noProof="0" dirty="0">
                          <a:solidFill>
                            <a:srgbClr val="000000"/>
                          </a:solidFill>
                          <a:effectLst/>
                          <a:latin typeface="Arial Narrow" panose="020B0606020202030204" pitchFamily="34" charset="0"/>
                          <a:ea typeface="+mn-ea"/>
                          <a:cs typeface="+mn-cs"/>
                          <a:sym typeface="Arial"/>
                        </a:rPr>
                        <a:t>БАРЛЫҒЫ</a:t>
                      </a:r>
                      <a:endParaRPr lang="ru-RU" sz="800" b="1" i="0" u="none" strike="noStrike" cap="none" noProof="0" dirty="0">
                        <a:solidFill>
                          <a:srgbClr val="000000"/>
                        </a:solidFill>
                        <a:effectLst/>
                        <a:latin typeface="Arial Narrow" panose="020B0606020202030204" pitchFamily="34" charset="0"/>
                        <a:ea typeface="+mn-ea"/>
                        <a:cs typeface="+mn-cs"/>
                        <a:sym typeface="Arial"/>
                      </a:endParaRPr>
                    </a:p>
                  </a:txBody>
                  <a:tcPr marT="0" marB="0" anchor="ctr">
                    <a:lnL w="76200" cap="flat" cmpd="sng" algn="ctr">
                      <a:noFill/>
                      <a:prstDash val="solid"/>
                      <a:round/>
                      <a:headEnd type="none" w="med" len="med"/>
                      <a:tailEnd type="none" w="med" len="med"/>
                    </a:lnL>
                    <a:lnR w="6350" cap="flat" cmpd="sng" algn="ctr">
                      <a:solidFill>
                        <a:schemeClr val="tx1"/>
                      </a:solidFill>
                      <a:prstDash val="sysDot"/>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accent6">
                        <a:lumMod val="50000"/>
                        <a:alpha val="20000"/>
                      </a:schemeClr>
                    </a:solidFill>
                  </a:tcPr>
                </a:tc>
                <a:tc>
                  <a:txBody>
                    <a:bodyPr/>
                    <a:lstStyle/>
                    <a:p>
                      <a:pPr algn="ctr" fontAlgn="ctr"/>
                      <a:r>
                        <a:rPr lang="ru-RU" sz="900" b="1" i="0" u="none" strike="noStrike" cap="none" dirty="0">
                          <a:solidFill>
                            <a:srgbClr val="000000"/>
                          </a:solidFill>
                          <a:effectLst/>
                          <a:latin typeface="Arial Narrow" panose="020B0606020202030204" pitchFamily="34" charset="0"/>
                          <a:ea typeface="+mn-ea"/>
                          <a:cs typeface="+mn-cs"/>
                          <a:sym typeface="Arial"/>
                        </a:rPr>
                        <a:t>8 538</a:t>
                      </a:r>
                      <a:endParaRPr lang="ru-KZ" sz="900" b="1" i="0" u="none" strike="noStrike" cap="none" dirty="0">
                        <a:solidFill>
                          <a:srgbClr val="000000"/>
                        </a:solidFill>
                        <a:effectLst/>
                        <a:latin typeface="Arial Narrow" panose="020B0606020202030204" pitchFamily="34" charset="0"/>
                        <a:ea typeface="+mn-ea"/>
                        <a:cs typeface="+mn-cs"/>
                        <a:sym typeface="Arial"/>
                      </a:endParaRPr>
                    </a:p>
                  </a:txBody>
                  <a:tcPr marL="9525" marR="9525" marT="0"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50000"/>
                        <a:alpha val="20000"/>
                      </a:schemeClr>
                    </a:solidFill>
                  </a:tcPr>
                </a:tc>
                <a:tc>
                  <a:txBody>
                    <a:bodyPr/>
                    <a:lstStyle/>
                    <a:p>
                      <a:pPr algn="ctr" rtl="0" fontAlgn="ctr"/>
                      <a:r>
                        <a:rPr lang="ru-RU" sz="900" b="1" i="0" u="none" strike="noStrike" dirty="0">
                          <a:solidFill>
                            <a:srgbClr val="000000"/>
                          </a:solidFill>
                          <a:effectLst/>
                          <a:latin typeface="Arial Narrow" panose="020B0606020202030204" pitchFamily="34" charset="0"/>
                        </a:rPr>
                        <a:t>9 374</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6">
                        <a:lumMod val="50000"/>
                        <a:alpha val="20000"/>
                      </a:schemeClr>
                    </a:solidFill>
                  </a:tcPr>
                </a:tc>
                <a:tc>
                  <a:txBody>
                    <a:bodyPr/>
                    <a:lstStyle/>
                    <a:p>
                      <a:pPr algn="ctr" rtl="0" fontAlgn="ctr"/>
                      <a:r>
                        <a:rPr lang="ru-RU" sz="900" b="1" i="0" u="none" strike="noStrike">
                          <a:solidFill>
                            <a:srgbClr val="000000"/>
                          </a:solidFill>
                          <a:effectLst/>
                          <a:latin typeface="Arial Narrow" panose="020B0606020202030204" pitchFamily="34" charset="0"/>
                        </a:rPr>
                        <a:t>10 288</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6">
                        <a:lumMod val="50000"/>
                        <a:alpha val="20000"/>
                      </a:schemeClr>
                    </a:solidFill>
                  </a:tcPr>
                </a:tc>
                <a:tc>
                  <a:txBody>
                    <a:bodyPr/>
                    <a:lstStyle/>
                    <a:p>
                      <a:pPr algn="ctr" rtl="0" fontAlgn="ctr"/>
                      <a:r>
                        <a:rPr lang="ru-RU" sz="900" b="1" i="0" u="none" strike="noStrike" dirty="0">
                          <a:solidFill>
                            <a:srgbClr val="000000"/>
                          </a:solidFill>
                          <a:effectLst/>
                          <a:latin typeface="Arial Narrow" panose="020B0606020202030204" pitchFamily="34" charset="0"/>
                        </a:rPr>
                        <a:t>12 359</a:t>
                      </a:r>
                    </a:p>
                  </a:txBody>
                  <a:tcPr marL="9525" marR="9525" marT="9525" marB="0" anchor="ctr">
                    <a:lnL w="6350" cap="flat" cmpd="sng" algn="ctr">
                      <a:solidFill>
                        <a:schemeClr val="tx1"/>
                      </a:solidFill>
                      <a:prstDash val="sysDot"/>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6">
                        <a:lumMod val="50000"/>
                        <a:alpha val="20000"/>
                      </a:schemeClr>
                    </a:solidFill>
                  </a:tcPr>
                </a:tc>
                <a:extLst>
                  <a:ext uri="{0D108BD9-81ED-4DB2-BD59-A6C34878D82A}">
                    <a16:rowId xmlns:a16="http://schemas.microsoft.com/office/drawing/2014/main" val="1602871338"/>
                  </a:ext>
                </a:extLst>
              </a:tr>
              <a:tr h="148474">
                <a:tc>
                  <a:txBody>
                    <a:bodyPr/>
                    <a:lstStyle/>
                    <a:p>
                      <a:pPr marL="72000" algn="l" fontAlgn="b"/>
                      <a:r>
                        <a:rPr lang="ru-RU" sz="800" b="0" i="0" u="none" strike="noStrike" cap="none" dirty="0">
                          <a:solidFill>
                            <a:srgbClr val="000000"/>
                          </a:solidFill>
                          <a:effectLst/>
                          <a:latin typeface="Arial Narrow" panose="020B0606020202030204" pitchFamily="34" charset="0"/>
                          <a:ea typeface="+mn-ea"/>
                          <a:cs typeface="+mn-cs"/>
                          <a:sym typeface="Arial"/>
                        </a:rPr>
                        <a:t>БАСШЫЛАР ЖӘНЕ МЕМЛЕКЕТТІК ҚЫЗМЕТШІЛЕР</a:t>
                      </a:r>
                    </a:p>
                  </a:txBody>
                  <a:tcPr marL="9525" marR="9525" marT="0" marB="0" anchor="ctr">
                    <a:lnL w="76200" cap="flat" cmpd="sng" algn="ctr">
                      <a:noFill/>
                      <a:prstDash val="solid"/>
                      <a:round/>
                      <a:headEnd type="none" w="med" len="med"/>
                      <a:tailEnd type="none" w="med" len="med"/>
                    </a:lnL>
                    <a:lnR w="6350" cap="flat" cmpd="sng" algn="ctr">
                      <a:solidFill>
                        <a:schemeClr val="tx1"/>
                      </a:solidFill>
                      <a:prstDash val="sysDot"/>
                      <a:round/>
                      <a:headEnd type="none" w="med" len="med"/>
                      <a:tailEnd type="none" w="med" len="med"/>
                    </a:lnR>
                    <a:lnT w="12700" cap="flat" cmpd="sng" algn="ctr">
                      <a:solidFill>
                        <a:schemeClr val="tx1"/>
                      </a:solidFill>
                      <a:prstDash val="solid"/>
                      <a:round/>
                      <a:headEnd type="none" w="med" len="med"/>
                      <a:tailEnd type="none" w="med" len="med"/>
                    </a:lnT>
                    <a:lnB w="6350" cap="flat" cmpd="sng" algn="ctr">
                      <a:solidFill>
                        <a:schemeClr val="tx1"/>
                      </a:solidFill>
                      <a:prstDash val="sysDot"/>
                      <a:round/>
                      <a:headEnd type="none" w="med" len="med"/>
                      <a:tailEnd type="none" w="med" len="med"/>
                    </a:lnB>
                    <a:noFill/>
                  </a:tcPr>
                </a:tc>
                <a:tc>
                  <a:txBody>
                    <a:bodyPr/>
                    <a:lstStyle/>
                    <a:p>
                      <a:pPr algn="ctr" fontAlgn="ctr"/>
                      <a:r>
                        <a:rPr lang="ru-RU" sz="800" b="0" i="0" u="none" strike="noStrike">
                          <a:solidFill>
                            <a:srgbClr val="000000"/>
                          </a:solidFill>
                          <a:effectLst/>
                          <a:latin typeface="Arial Narrow" panose="020B0606020202030204" pitchFamily="34" charset="0"/>
                        </a:rPr>
                        <a:t>441</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12700" cap="flat" cmpd="sng" algn="ctr">
                      <a:solidFill>
                        <a:schemeClr val="tx1"/>
                      </a:solidFill>
                      <a:prstDash val="solid"/>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ru-RU" sz="800" b="0" i="0" u="none" strike="noStrike" dirty="0">
                          <a:solidFill>
                            <a:srgbClr val="000000"/>
                          </a:solidFill>
                          <a:effectLst/>
                          <a:latin typeface="Arial Narrow" panose="020B0606020202030204" pitchFamily="34" charset="0"/>
                        </a:rPr>
                        <a:t>386</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12700" cap="flat" cmpd="sng" algn="ctr">
                      <a:solidFill>
                        <a:schemeClr val="tx1"/>
                      </a:solidFill>
                      <a:prstDash val="solid"/>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ru-RU" sz="800" b="0" i="0" u="none" strike="noStrike">
                          <a:solidFill>
                            <a:srgbClr val="000000"/>
                          </a:solidFill>
                          <a:effectLst/>
                          <a:latin typeface="Arial Narrow" panose="020B0606020202030204" pitchFamily="34" charset="0"/>
                        </a:rPr>
                        <a:t>400</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12700" cap="flat" cmpd="sng" algn="ctr">
                      <a:solidFill>
                        <a:schemeClr val="tx1"/>
                      </a:solidFill>
                      <a:prstDash val="solid"/>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ru-RU" sz="800" b="0" i="0" u="none" strike="noStrike">
                          <a:solidFill>
                            <a:srgbClr val="000000"/>
                          </a:solidFill>
                          <a:effectLst/>
                          <a:latin typeface="Arial Narrow" panose="020B0606020202030204" pitchFamily="34" charset="0"/>
                        </a:rPr>
                        <a:t>469</a:t>
                      </a:r>
                    </a:p>
                  </a:txBody>
                  <a:tcPr marL="9525" marR="9525" marT="9525" marB="0" anchor="ctr">
                    <a:lnL w="6350" cap="flat" cmpd="sng" algn="ctr">
                      <a:solidFill>
                        <a:schemeClr val="tx1"/>
                      </a:solidFill>
                      <a:prstDash val="sysDot"/>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052355308"/>
                  </a:ext>
                </a:extLst>
              </a:tr>
              <a:tr h="148474">
                <a:tc>
                  <a:txBody>
                    <a:bodyPr/>
                    <a:lstStyle/>
                    <a:p>
                      <a:pPr marL="72000" algn="l" fontAlgn="b"/>
                      <a:r>
                        <a:rPr lang="ru-RU" sz="800" b="0" i="0" u="none" strike="noStrike" cap="none" dirty="0">
                          <a:solidFill>
                            <a:srgbClr val="000000"/>
                          </a:solidFill>
                          <a:effectLst/>
                          <a:latin typeface="Arial Narrow" panose="020B0606020202030204" pitchFamily="34" charset="0"/>
                          <a:ea typeface="+mn-ea"/>
                          <a:cs typeface="+mn-cs"/>
                          <a:sym typeface="Arial"/>
                        </a:rPr>
                        <a:t>КӘСІБИ МАМАНДАР</a:t>
                      </a:r>
                    </a:p>
                  </a:txBody>
                  <a:tcPr marL="9525" marR="9525" marT="0" marB="0" anchor="ctr">
                    <a:lnL w="76200" cap="flat" cmpd="sng" algn="ctr">
                      <a:noFill/>
                      <a:prstDash val="solid"/>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solidFill>
                      <a:schemeClr val="accent6">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2 692</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2 836</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solidFill>
                      <a:schemeClr val="accent6">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2 823</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solidFill>
                      <a:schemeClr val="accent6">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4 246</a:t>
                      </a:r>
                    </a:p>
                  </a:txBody>
                  <a:tcPr marL="9525" marR="9525" marT="9525" marB="0" anchor="ctr">
                    <a:lnL w="6350" cap="flat" cmpd="sng" algn="ctr">
                      <a:solidFill>
                        <a:schemeClr val="tx1"/>
                      </a:solidFill>
                      <a:prstDash val="sysDot"/>
                      <a:round/>
                      <a:headEnd type="none" w="med" len="med"/>
                      <a:tailEnd type="none" w="med" len="med"/>
                    </a:lnL>
                    <a:lnR w="12700" cap="flat" cmpd="sng" algn="ctr">
                      <a:noFill/>
                      <a:prstDash val="solid"/>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solidFill>
                      <a:schemeClr val="accent6">
                        <a:lumMod val="50000"/>
                        <a:alpha val="20000"/>
                      </a:schemeClr>
                    </a:solidFill>
                  </a:tcPr>
                </a:tc>
                <a:extLst>
                  <a:ext uri="{0D108BD9-81ED-4DB2-BD59-A6C34878D82A}">
                    <a16:rowId xmlns:a16="http://schemas.microsoft.com/office/drawing/2014/main" val="4077338817"/>
                  </a:ext>
                </a:extLst>
              </a:tr>
              <a:tr h="148474">
                <a:tc>
                  <a:txBody>
                    <a:bodyPr/>
                    <a:lstStyle/>
                    <a:p>
                      <a:pPr marL="72000" algn="l" fontAlgn="b"/>
                      <a:r>
                        <a:rPr lang="ru-RU" sz="800" b="0" i="0" u="none" strike="noStrike" cap="none" dirty="0">
                          <a:solidFill>
                            <a:srgbClr val="000000"/>
                          </a:solidFill>
                          <a:effectLst/>
                          <a:latin typeface="Arial Narrow" panose="020B0606020202030204" pitchFamily="34" charset="0"/>
                          <a:ea typeface="+mn-ea"/>
                          <a:cs typeface="+mn-cs"/>
                          <a:sym typeface="Arial"/>
                        </a:rPr>
                        <a:t>ТЕХНИК МАМАНДАР ЖӘНЕ БАСҚА ДА КӘСІБИ КӨМЕКШІ ПЕРСОНАЛ</a:t>
                      </a:r>
                    </a:p>
                  </a:txBody>
                  <a:tcPr marL="9525" marR="9525" marT="0" marB="0" anchor="ctr">
                    <a:lnL w="76200" cap="flat" cmpd="sng" algn="ctr">
                      <a:noFill/>
                      <a:prstDash val="solid"/>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noFill/>
                  </a:tcPr>
                </a:tc>
                <a:tc>
                  <a:txBody>
                    <a:bodyPr/>
                    <a:lstStyle/>
                    <a:p>
                      <a:pPr algn="ctr" fontAlgn="ctr"/>
                      <a:r>
                        <a:rPr lang="ru-RU" sz="800" b="0" i="0" u="none" strike="noStrike">
                          <a:solidFill>
                            <a:srgbClr val="000000"/>
                          </a:solidFill>
                          <a:effectLst/>
                          <a:latin typeface="Arial Narrow" panose="020B0606020202030204" pitchFamily="34" charset="0"/>
                        </a:rPr>
                        <a:t>950</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ru-RU" sz="800" b="0" i="0" u="none" strike="noStrike">
                          <a:solidFill>
                            <a:srgbClr val="000000"/>
                          </a:solidFill>
                          <a:effectLst/>
                          <a:latin typeface="Arial Narrow" panose="020B0606020202030204" pitchFamily="34" charset="0"/>
                        </a:rPr>
                        <a:t>1 243</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ru-RU" sz="800" b="0" i="0" u="none" strike="noStrike">
                          <a:solidFill>
                            <a:srgbClr val="000000"/>
                          </a:solidFill>
                          <a:effectLst/>
                          <a:latin typeface="Arial Narrow" panose="020B0606020202030204" pitchFamily="34" charset="0"/>
                        </a:rPr>
                        <a:t>989</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ru-RU" sz="800" b="0" i="0" u="none" strike="noStrike">
                          <a:solidFill>
                            <a:srgbClr val="000000"/>
                          </a:solidFill>
                          <a:effectLst/>
                          <a:latin typeface="Arial Narrow" panose="020B0606020202030204" pitchFamily="34" charset="0"/>
                        </a:rPr>
                        <a:t>1 124</a:t>
                      </a:r>
                    </a:p>
                  </a:txBody>
                  <a:tcPr marL="9525" marR="9525" marT="9525" marB="0" anchor="ctr">
                    <a:lnL w="6350" cap="flat" cmpd="sng" algn="ctr">
                      <a:solidFill>
                        <a:schemeClr val="tx1"/>
                      </a:solidFill>
                      <a:prstDash val="sysDot"/>
                      <a:round/>
                      <a:headEnd type="none" w="med" len="med"/>
                      <a:tailEnd type="none" w="med" len="med"/>
                    </a:lnL>
                    <a:lnR w="12700" cap="flat" cmpd="sng" algn="ctr">
                      <a:noFill/>
                      <a:prstDash val="solid"/>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500228116"/>
                  </a:ext>
                </a:extLst>
              </a:tr>
              <a:tr h="148474">
                <a:tc>
                  <a:txBody>
                    <a:bodyPr/>
                    <a:lstStyle/>
                    <a:p>
                      <a:pPr marL="72000" algn="l" fontAlgn="b"/>
                      <a:r>
                        <a:rPr lang="ru-RU" sz="800" b="0" i="0" u="none" strike="noStrike" cap="none" dirty="0">
                          <a:solidFill>
                            <a:srgbClr val="000000"/>
                          </a:solidFill>
                          <a:effectLst/>
                          <a:latin typeface="Arial Narrow" panose="020B0606020202030204" pitchFamily="34" charset="0"/>
                          <a:ea typeface="+mn-ea"/>
                          <a:cs typeface="+mn-cs"/>
                          <a:sym typeface="Arial"/>
                        </a:rPr>
                        <a:t>ӘКІМШІЛЕНДІРУ САЛАСЫНДАҒЫ ҚЫЗМЕТШІЛЕР</a:t>
                      </a:r>
                    </a:p>
                  </a:txBody>
                  <a:tcPr marL="9525" marR="9525" marT="0" marB="0" anchor="ctr">
                    <a:lnL w="76200" cap="flat" cmpd="sng" algn="ctr">
                      <a:noFill/>
                      <a:prstDash val="solid"/>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solidFill>
                      <a:schemeClr val="accent6">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487</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416</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solidFill>
                      <a:schemeClr val="accent6">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379</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solidFill>
                      <a:schemeClr val="accent6">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539</a:t>
                      </a:r>
                    </a:p>
                  </a:txBody>
                  <a:tcPr marL="9525" marR="9525" marT="9525" marB="0" anchor="ctr">
                    <a:lnL w="6350" cap="flat" cmpd="sng" algn="ctr">
                      <a:solidFill>
                        <a:schemeClr val="tx1"/>
                      </a:solidFill>
                      <a:prstDash val="sysDot"/>
                      <a:round/>
                      <a:headEnd type="none" w="med" len="med"/>
                      <a:tailEnd type="none" w="med" len="med"/>
                    </a:lnL>
                    <a:lnR w="12700" cap="flat" cmpd="sng" algn="ctr">
                      <a:noFill/>
                      <a:prstDash val="solid"/>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solidFill>
                      <a:schemeClr val="accent6">
                        <a:lumMod val="50000"/>
                        <a:alpha val="20000"/>
                      </a:schemeClr>
                    </a:solidFill>
                  </a:tcPr>
                </a:tc>
                <a:extLst>
                  <a:ext uri="{0D108BD9-81ED-4DB2-BD59-A6C34878D82A}">
                    <a16:rowId xmlns:a16="http://schemas.microsoft.com/office/drawing/2014/main" val="1221627480"/>
                  </a:ext>
                </a:extLst>
              </a:tr>
              <a:tr h="148474">
                <a:tc>
                  <a:txBody>
                    <a:bodyPr/>
                    <a:lstStyle/>
                    <a:p>
                      <a:pPr marL="72000" algn="l" fontAlgn="b"/>
                      <a:r>
                        <a:rPr lang="ru-RU" sz="800" b="0" i="0" u="none" strike="noStrike" cap="none" dirty="0">
                          <a:solidFill>
                            <a:srgbClr val="000000"/>
                          </a:solidFill>
                          <a:effectLst/>
                          <a:latin typeface="Arial Narrow" panose="020B0606020202030204" pitchFamily="34" charset="0"/>
                          <a:ea typeface="+mn-ea"/>
                          <a:cs typeface="+mn-cs"/>
                          <a:sym typeface="Arial"/>
                        </a:rPr>
                        <a:t>ҚЫЗМЕТ КӨРСЕТУ ЖӘНЕ САУДА САЛАСЫНЫҢ ЖҰМЫСКЕРЛЕРІ</a:t>
                      </a:r>
                    </a:p>
                  </a:txBody>
                  <a:tcPr marL="9525" marR="9525" marT="0" marB="0" anchor="ctr">
                    <a:lnL w="76200" cap="flat" cmpd="sng" algn="ctr">
                      <a:noFill/>
                      <a:prstDash val="solid"/>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noFill/>
                  </a:tcPr>
                </a:tc>
                <a:tc>
                  <a:txBody>
                    <a:bodyPr/>
                    <a:lstStyle/>
                    <a:p>
                      <a:pPr algn="ctr" fontAlgn="ctr"/>
                      <a:r>
                        <a:rPr lang="ru-RU" sz="800" b="0" i="0" u="none" strike="noStrike">
                          <a:solidFill>
                            <a:srgbClr val="000000"/>
                          </a:solidFill>
                          <a:effectLst/>
                          <a:latin typeface="Arial Narrow" panose="020B0606020202030204" pitchFamily="34" charset="0"/>
                        </a:rPr>
                        <a:t>951</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ru-RU" sz="800" b="0" i="0" u="none" strike="noStrike">
                          <a:solidFill>
                            <a:srgbClr val="000000"/>
                          </a:solidFill>
                          <a:effectLst/>
                          <a:latin typeface="Arial Narrow" panose="020B0606020202030204" pitchFamily="34" charset="0"/>
                        </a:rPr>
                        <a:t>1 277</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ru-RU" sz="800" b="0" i="0" u="none" strike="noStrike">
                          <a:solidFill>
                            <a:srgbClr val="000000"/>
                          </a:solidFill>
                          <a:effectLst/>
                          <a:latin typeface="Arial Narrow" panose="020B0606020202030204" pitchFamily="34" charset="0"/>
                        </a:rPr>
                        <a:t>1 387</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ru-RU" sz="800" b="0" i="0" u="none" strike="noStrike">
                          <a:solidFill>
                            <a:srgbClr val="000000"/>
                          </a:solidFill>
                          <a:effectLst/>
                          <a:latin typeface="Arial Narrow" panose="020B0606020202030204" pitchFamily="34" charset="0"/>
                        </a:rPr>
                        <a:t>1 640</a:t>
                      </a:r>
                    </a:p>
                  </a:txBody>
                  <a:tcPr marL="9525" marR="9525" marT="9525" marB="0" anchor="ctr">
                    <a:lnL w="6350" cap="flat" cmpd="sng" algn="ctr">
                      <a:solidFill>
                        <a:schemeClr val="tx1"/>
                      </a:solidFill>
                      <a:prstDash val="sysDot"/>
                      <a:round/>
                      <a:headEnd type="none" w="med" len="med"/>
                      <a:tailEnd type="none" w="med" len="med"/>
                    </a:lnL>
                    <a:lnR w="12700" cap="flat" cmpd="sng" algn="ctr">
                      <a:noFill/>
                      <a:prstDash val="solid"/>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182707914"/>
                  </a:ext>
                </a:extLst>
              </a:tr>
              <a:tr h="148474">
                <a:tc>
                  <a:txBody>
                    <a:bodyPr/>
                    <a:lstStyle/>
                    <a:p>
                      <a:pPr marL="72000" algn="l" fontAlgn="b"/>
                      <a:r>
                        <a:rPr lang="ru-RU" sz="800" b="0" i="0" u="none" strike="noStrike" cap="none" dirty="0">
                          <a:solidFill>
                            <a:srgbClr val="000000"/>
                          </a:solidFill>
                          <a:effectLst/>
                          <a:latin typeface="Arial Narrow" panose="020B0606020202030204" pitchFamily="34" charset="0"/>
                          <a:ea typeface="+mn-ea"/>
                          <a:cs typeface="+mn-cs"/>
                          <a:sym typeface="Arial"/>
                        </a:rPr>
                        <a:t>ФЕРМЕР Ж/Е АУЫЛ/ОРМАН, БАЛЫҚ ШАРУА-ЫҢ Ж/Е БАЛЫҚ АУЛАУ ЖҰМЫС-РЫ</a:t>
                      </a:r>
                    </a:p>
                  </a:txBody>
                  <a:tcPr marL="9525" marR="9525" marT="0" marB="0" anchor="ctr">
                    <a:lnL w="76200" cap="flat" cmpd="sng" algn="ctr">
                      <a:noFill/>
                      <a:prstDash val="solid"/>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solidFill>
                      <a:schemeClr val="accent6">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69</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28</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solidFill>
                      <a:schemeClr val="accent6">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38</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solidFill>
                      <a:schemeClr val="accent6">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33</a:t>
                      </a:r>
                    </a:p>
                  </a:txBody>
                  <a:tcPr marL="9525" marR="9525" marT="9525" marB="0" anchor="ctr">
                    <a:lnL w="6350" cap="flat" cmpd="sng" algn="ctr">
                      <a:solidFill>
                        <a:schemeClr val="tx1"/>
                      </a:solidFill>
                      <a:prstDash val="sysDot"/>
                      <a:round/>
                      <a:headEnd type="none" w="med" len="med"/>
                      <a:tailEnd type="none" w="med" len="med"/>
                    </a:lnL>
                    <a:lnR w="12700" cap="flat" cmpd="sng" algn="ctr">
                      <a:noFill/>
                      <a:prstDash val="solid"/>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solidFill>
                      <a:schemeClr val="accent6">
                        <a:lumMod val="50000"/>
                        <a:alpha val="20000"/>
                      </a:schemeClr>
                    </a:solidFill>
                  </a:tcPr>
                </a:tc>
                <a:extLst>
                  <a:ext uri="{0D108BD9-81ED-4DB2-BD59-A6C34878D82A}">
                    <a16:rowId xmlns:a16="http://schemas.microsoft.com/office/drawing/2014/main" val="3434696259"/>
                  </a:ext>
                </a:extLst>
              </a:tr>
              <a:tr h="148474">
                <a:tc>
                  <a:txBody>
                    <a:bodyPr/>
                    <a:lstStyle/>
                    <a:p>
                      <a:pPr marL="72000" algn="l" fontAlgn="b"/>
                      <a:r>
                        <a:rPr lang="ru-RU" sz="800" b="0" i="0" u="none" strike="noStrike" cap="none" dirty="0">
                          <a:solidFill>
                            <a:srgbClr val="000000"/>
                          </a:solidFill>
                          <a:effectLst/>
                          <a:latin typeface="Arial Narrow" panose="020B0606020202030204" pitchFamily="34" charset="0"/>
                          <a:ea typeface="+mn-ea"/>
                          <a:cs typeface="+mn-cs"/>
                          <a:sym typeface="Arial"/>
                        </a:rPr>
                        <a:t>ӨНЕРКӘСІП, ҚҰРЫЛЫС, КӨЛІК Ж/Е БАСҚА ТЕКТЕС ЖҰМЫСШЫЛАРЫ</a:t>
                      </a:r>
                    </a:p>
                  </a:txBody>
                  <a:tcPr marL="9525" marR="9525" marT="0" marB="0" anchor="ctr">
                    <a:lnL w="76200" cap="flat" cmpd="sng" algn="ctr">
                      <a:noFill/>
                      <a:prstDash val="solid"/>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noFill/>
                  </a:tcPr>
                </a:tc>
                <a:tc>
                  <a:txBody>
                    <a:bodyPr/>
                    <a:lstStyle/>
                    <a:p>
                      <a:pPr algn="ctr" fontAlgn="ctr"/>
                      <a:r>
                        <a:rPr lang="ru-RU" sz="800" b="0" i="0" u="none" strike="noStrike">
                          <a:solidFill>
                            <a:srgbClr val="000000"/>
                          </a:solidFill>
                          <a:effectLst/>
                          <a:latin typeface="Arial Narrow" panose="020B0606020202030204" pitchFamily="34" charset="0"/>
                        </a:rPr>
                        <a:t>972</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ru-RU" sz="800" b="0" i="0" u="none" strike="noStrike">
                          <a:solidFill>
                            <a:srgbClr val="000000"/>
                          </a:solidFill>
                          <a:effectLst/>
                          <a:latin typeface="Arial Narrow" panose="020B0606020202030204" pitchFamily="34" charset="0"/>
                        </a:rPr>
                        <a:t>1 257</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ru-RU" sz="800" b="0" i="0" u="none" strike="noStrike">
                          <a:solidFill>
                            <a:srgbClr val="000000"/>
                          </a:solidFill>
                          <a:effectLst/>
                          <a:latin typeface="Arial Narrow" panose="020B0606020202030204" pitchFamily="34" charset="0"/>
                        </a:rPr>
                        <a:t>1 756</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ru-RU" sz="800" b="0" i="0" u="none" strike="noStrike">
                          <a:solidFill>
                            <a:srgbClr val="000000"/>
                          </a:solidFill>
                          <a:effectLst/>
                          <a:latin typeface="Arial Narrow" panose="020B0606020202030204" pitchFamily="34" charset="0"/>
                        </a:rPr>
                        <a:t>1 388</a:t>
                      </a:r>
                    </a:p>
                  </a:txBody>
                  <a:tcPr marL="9525" marR="9525" marT="9525" marB="0" anchor="ctr">
                    <a:lnL w="6350" cap="flat" cmpd="sng" algn="ctr">
                      <a:solidFill>
                        <a:schemeClr val="tx1"/>
                      </a:solidFill>
                      <a:prstDash val="sysDot"/>
                      <a:round/>
                      <a:headEnd type="none" w="med" len="med"/>
                      <a:tailEnd type="none" w="med" len="med"/>
                    </a:lnL>
                    <a:lnR w="12700" cap="flat" cmpd="sng" algn="ctr">
                      <a:noFill/>
                      <a:prstDash val="solid"/>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033135677"/>
                  </a:ext>
                </a:extLst>
              </a:tr>
              <a:tr h="148474">
                <a:tc>
                  <a:txBody>
                    <a:bodyPr/>
                    <a:lstStyle/>
                    <a:p>
                      <a:pPr marL="72000" algn="l" fontAlgn="b"/>
                      <a:r>
                        <a:rPr lang="ru-RU" sz="800" b="0" i="0" u="none" strike="noStrike" cap="none" dirty="0">
                          <a:solidFill>
                            <a:srgbClr val="000000"/>
                          </a:solidFill>
                          <a:effectLst/>
                          <a:latin typeface="Arial Narrow" panose="020B0606020202030204" pitchFamily="34" charset="0"/>
                          <a:ea typeface="+mn-ea"/>
                          <a:cs typeface="+mn-cs"/>
                          <a:sym typeface="Arial"/>
                        </a:rPr>
                        <a:t>ӨНДІРІСТІК ЖАБДЫҚ ОПЕРАТОРЛАРЫ, ҚҰРАСТЫРУШЫЛАРЫ Ж/Е ЖҮРГІЗУШІЛЕРІ</a:t>
                      </a:r>
                    </a:p>
                  </a:txBody>
                  <a:tcPr marL="9525" marR="9525" marT="0" marB="0" anchor="ctr">
                    <a:lnL w="76200" cap="flat" cmpd="sng" algn="ctr">
                      <a:noFill/>
                      <a:prstDash val="solid"/>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solidFill>
                      <a:schemeClr val="accent6">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728</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822</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solidFill>
                      <a:schemeClr val="accent6">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789</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solidFill>
                      <a:schemeClr val="accent6">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1 015</a:t>
                      </a:r>
                    </a:p>
                  </a:txBody>
                  <a:tcPr marL="9525" marR="9525" marT="9525" marB="0" anchor="ctr">
                    <a:lnL w="6350" cap="flat" cmpd="sng" algn="ctr">
                      <a:solidFill>
                        <a:schemeClr val="tx1"/>
                      </a:solidFill>
                      <a:prstDash val="sysDot"/>
                      <a:round/>
                      <a:headEnd type="none" w="med" len="med"/>
                      <a:tailEnd type="none" w="med" len="med"/>
                    </a:lnL>
                    <a:lnR w="12700" cap="flat" cmpd="sng" algn="ctr">
                      <a:noFill/>
                      <a:prstDash val="solid"/>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solidFill>
                      <a:schemeClr val="accent6">
                        <a:lumMod val="50000"/>
                        <a:alpha val="20000"/>
                      </a:schemeClr>
                    </a:solidFill>
                  </a:tcPr>
                </a:tc>
                <a:extLst>
                  <a:ext uri="{0D108BD9-81ED-4DB2-BD59-A6C34878D82A}">
                    <a16:rowId xmlns:a16="http://schemas.microsoft.com/office/drawing/2014/main" val="3877348172"/>
                  </a:ext>
                </a:extLst>
              </a:tr>
              <a:tr h="148474">
                <a:tc>
                  <a:txBody>
                    <a:bodyPr/>
                    <a:lstStyle/>
                    <a:p>
                      <a:pPr marL="72000" algn="l" fontAlgn="b"/>
                      <a:r>
                        <a:rPr lang="ru-RU" sz="800" b="0" i="0" u="none" strike="noStrike" cap="none" dirty="0">
                          <a:solidFill>
                            <a:srgbClr val="000000"/>
                          </a:solidFill>
                          <a:effectLst/>
                          <a:latin typeface="Arial Narrow" panose="020B0606020202030204" pitchFamily="34" charset="0"/>
                          <a:ea typeface="+mn-ea"/>
                          <a:cs typeface="+mn-cs"/>
                          <a:sym typeface="Arial"/>
                        </a:rPr>
                        <a:t>БІЛІКТІЛІГІ ЖОҚ ЖҰМЫСШЫЛАР</a:t>
                      </a:r>
                    </a:p>
                  </a:txBody>
                  <a:tcPr marL="9525" marR="9525" marT="0" marB="0" anchor="ctr">
                    <a:lnL w="76200" cap="flat" cmpd="sng" algn="ctr">
                      <a:noFill/>
                      <a:prstDash val="solid"/>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noFill/>
                  </a:tcPr>
                </a:tc>
                <a:tc>
                  <a:txBody>
                    <a:bodyPr/>
                    <a:lstStyle/>
                    <a:p>
                      <a:pPr algn="ctr" fontAlgn="ctr"/>
                      <a:r>
                        <a:rPr lang="ru-RU" sz="800" b="0" i="0" u="none" strike="noStrike" dirty="0">
                          <a:solidFill>
                            <a:srgbClr val="000000"/>
                          </a:solidFill>
                          <a:effectLst/>
                          <a:latin typeface="Arial Narrow" panose="020B0606020202030204" pitchFamily="34" charset="0"/>
                        </a:rPr>
                        <a:t>1 248</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ru-RU" sz="800" b="0" i="0" u="none" strike="noStrike">
                          <a:solidFill>
                            <a:srgbClr val="000000"/>
                          </a:solidFill>
                          <a:effectLst/>
                          <a:latin typeface="Arial Narrow" panose="020B0606020202030204" pitchFamily="34" charset="0"/>
                        </a:rPr>
                        <a:t>1 109</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ru-RU" sz="800" b="0" i="0" u="none" strike="noStrike">
                          <a:solidFill>
                            <a:srgbClr val="000000"/>
                          </a:solidFill>
                          <a:effectLst/>
                          <a:latin typeface="Arial Narrow" panose="020B0606020202030204" pitchFamily="34" charset="0"/>
                        </a:rPr>
                        <a:t>1 727</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ru-RU" sz="800" b="0" i="0" u="none" strike="noStrike" dirty="0">
                          <a:solidFill>
                            <a:srgbClr val="000000"/>
                          </a:solidFill>
                          <a:effectLst/>
                          <a:latin typeface="Arial Narrow" panose="020B0606020202030204" pitchFamily="34" charset="0"/>
                        </a:rPr>
                        <a:t>1 905</a:t>
                      </a:r>
                    </a:p>
                  </a:txBody>
                  <a:tcPr marL="9525" marR="9525" marT="9525" marB="0" anchor="ctr">
                    <a:lnL w="6350" cap="flat" cmpd="sng" algn="ctr">
                      <a:solidFill>
                        <a:schemeClr val="tx1"/>
                      </a:solidFill>
                      <a:prstDash val="sysDot"/>
                      <a:round/>
                      <a:headEnd type="none" w="med" len="med"/>
                      <a:tailEnd type="none" w="med" len="med"/>
                    </a:lnL>
                    <a:lnR w="12700" cap="flat" cmpd="sng" algn="ctr">
                      <a:noFill/>
                      <a:prstDash val="solid"/>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605250712"/>
                  </a:ext>
                </a:extLst>
              </a:tr>
            </a:tbl>
          </a:graphicData>
        </a:graphic>
      </p:graphicFrame>
      <p:sp>
        <p:nvSpPr>
          <p:cNvPr id="3" name="Номер слайда 2">
            <a:extLst>
              <a:ext uri="{FF2B5EF4-FFF2-40B4-BE49-F238E27FC236}">
                <a16:creationId xmlns:a16="http://schemas.microsoft.com/office/drawing/2014/main" id="{0FE3E8E7-F31A-7D55-7372-1BEAD488D2B4}"/>
              </a:ext>
            </a:extLst>
          </p:cNvPr>
          <p:cNvSpPr>
            <a:spLocks noGrp="1"/>
          </p:cNvSpPr>
          <p:nvPr>
            <p:ph type="sldNum" sz="quarter" idx="12"/>
          </p:nvPr>
        </p:nvSpPr>
        <p:spPr/>
        <p:txBody>
          <a:bodyPr/>
          <a:lstStyle/>
          <a:p>
            <a:fld id="{4060C6F1-8618-4CCA-B45E-7B199C8F5830}" type="slidenum">
              <a:rPr lang="ru-RU" smtClean="0"/>
              <a:pPr/>
              <a:t>35</a:t>
            </a:fld>
            <a:r>
              <a:rPr lang="en-US" dirty="0"/>
              <a:t> </a:t>
            </a:r>
            <a:r>
              <a:rPr lang="ru-RU" dirty="0"/>
              <a:t>из 82</a:t>
            </a:r>
          </a:p>
        </p:txBody>
      </p:sp>
      <p:sp>
        <p:nvSpPr>
          <p:cNvPr id="6" name="Заголовок 3">
            <a:extLst>
              <a:ext uri="{FF2B5EF4-FFF2-40B4-BE49-F238E27FC236}">
                <a16:creationId xmlns:a16="http://schemas.microsoft.com/office/drawing/2014/main" id="{AC634985-2978-6D1D-9219-6D9F23D568B0}"/>
              </a:ext>
            </a:extLst>
          </p:cNvPr>
          <p:cNvSpPr txBox="1">
            <a:spLocks/>
          </p:cNvSpPr>
          <p:nvPr/>
        </p:nvSpPr>
        <p:spPr>
          <a:xfrm>
            <a:off x="72000" y="0"/>
            <a:ext cx="12120000" cy="859626"/>
          </a:xfrm>
          <a:prstGeom prst="rect">
            <a:avLst/>
          </a:prstGeom>
        </p:spPr>
        <p:txBody>
          <a:bodyPr anchor="ctr"/>
          <a:lstStyle>
            <a:defPPr marR="0" lvl="0" algn="l" rtl="0">
              <a:lnSpc>
                <a:spcPct val="100000"/>
              </a:lnSpc>
              <a:spcBef>
                <a:spcPts val="0"/>
              </a:spcBef>
              <a:spcAft>
                <a:spcPts val="0"/>
              </a:spcAft>
            </a:defPPr>
            <a:lvl1pPr marR="0" lvl="0" algn="l" rtl="0" eaLnBrk="1" hangingPunct="1">
              <a:lnSpc>
                <a:spcPct val="100000"/>
              </a:lnSpc>
              <a:spcBef>
                <a:spcPts val="0"/>
              </a:spcBef>
              <a:spcAft>
                <a:spcPts val="0"/>
              </a:spcAft>
              <a:buNone/>
              <a:defRPr sz="2667" b="1" i="0" u="none" strike="noStrike" cap="none">
                <a:solidFill>
                  <a:srgbClr val="007F76"/>
                </a:solidFill>
                <a:latin typeface="Arial" panose="020B0604020202020204" pitchFamily="34" charset="0"/>
                <a:ea typeface="Calibri" panose="020F0502020204030204" pitchFamily="34" charset="0"/>
                <a:cs typeface="Arial" panose="020B0604020202020204" pitchFamily="34" charset="0"/>
                <a:sym typeface="Arial"/>
              </a:defRPr>
            </a:lvl1pPr>
          </a:lstStyle>
          <a:p>
            <a:pPr defTabSz="914400"/>
            <a:r>
              <a:rPr lang="ru-RU" sz="2400" dirty="0"/>
              <a:t>Атырау </a:t>
            </a:r>
            <a:r>
              <a:rPr lang="ru-RU" sz="2400" dirty="0" err="1"/>
              <a:t>облысындағы</a:t>
            </a:r>
            <a:r>
              <a:rPr lang="ru-RU" sz="2400" dirty="0"/>
              <a:t> бос </a:t>
            </a:r>
            <a:r>
              <a:rPr lang="ru-RU" sz="2400" dirty="0" err="1"/>
              <a:t>жұмыс</a:t>
            </a:r>
            <a:r>
              <a:rPr lang="ru-RU" sz="2400" dirty="0"/>
              <a:t> </a:t>
            </a:r>
            <a:r>
              <a:rPr lang="ru-RU" sz="2400" dirty="0" err="1"/>
              <a:t>орындарының</a:t>
            </a:r>
            <a:r>
              <a:rPr lang="ru-RU" sz="2400" dirty="0"/>
              <a:t> </a:t>
            </a:r>
            <a:r>
              <a:rPr lang="ru-RU" sz="2400" dirty="0" err="1"/>
              <a:t>негізгі</a:t>
            </a:r>
            <a:r>
              <a:rPr lang="ru-RU" sz="2400" dirty="0"/>
              <a:t> </a:t>
            </a:r>
            <a:r>
              <a:rPr lang="ru-RU" sz="2400" dirty="0" err="1"/>
              <a:t>көрсеткіштері</a:t>
            </a:r>
            <a:endParaRPr lang="ru-KZ" sz="2400" kern="0" dirty="0"/>
          </a:p>
        </p:txBody>
      </p:sp>
      <p:graphicFrame>
        <p:nvGraphicFramePr>
          <p:cNvPr id="5" name="Диаграмма 4">
            <a:extLst>
              <a:ext uri="{FF2B5EF4-FFF2-40B4-BE49-F238E27FC236}">
                <a16:creationId xmlns:a16="http://schemas.microsoft.com/office/drawing/2014/main" id="{788C86C1-5554-716E-F3C9-BE0E716A6711}"/>
              </a:ext>
            </a:extLst>
          </p:cNvPr>
          <p:cNvGraphicFramePr/>
          <p:nvPr/>
        </p:nvGraphicFramePr>
        <p:xfrm>
          <a:off x="71999" y="1244713"/>
          <a:ext cx="6313561" cy="2460512"/>
        </p:xfrm>
        <a:graphic>
          <a:graphicData uri="http://schemas.openxmlformats.org/drawingml/2006/chart">
            <c:chart xmlns:c="http://schemas.openxmlformats.org/drawingml/2006/chart" xmlns:r="http://schemas.openxmlformats.org/officeDocument/2006/relationships" r:id="rId2"/>
          </a:graphicData>
        </a:graphic>
      </p:graphicFrame>
      <p:graphicFrame>
        <p:nvGraphicFramePr>
          <p:cNvPr id="7" name="Диаграмма 6">
            <a:extLst>
              <a:ext uri="{FF2B5EF4-FFF2-40B4-BE49-F238E27FC236}">
                <a16:creationId xmlns:a16="http://schemas.microsoft.com/office/drawing/2014/main" id="{E0DC69FB-5FF3-973A-3243-D6E26487BC70}"/>
              </a:ext>
            </a:extLst>
          </p:cNvPr>
          <p:cNvGraphicFramePr/>
          <p:nvPr/>
        </p:nvGraphicFramePr>
        <p:xfrm>
          <a:off x="103102" y="3956050"/>
          <a:ext cx="3022653" cy="2690506"/>
        </p:xfrm>
        <a:graphic>
          <a:graphicData uri="http://schemas.openxmlformats.org/drawingml/2006/chart">
            <c:chart xmlns:c="http://schemas.openxmlformats.org/drawingml/2006/chart" xmlns:r="http://schemas.openxmlformats.org/officeDocument/2006/relationships" r:id="rId3"/>
          </a:graphicData>
        </a:graphic>
      </p:graphicFrame>
      <p:graphicFrame>
        <p:nvGraphicFramePr>
          <p:cNvPr id="9" name="Диаграмма 8">
            <a:extLst>
              <a:ext uri="{FF2B5EF4-FFF2-40B4-BE49-F238E27FC236}">
                <a16:creationId xmlns:a16="http://schemas.microsoft.com/office/drawing/2014/main" id="{95D9626B-49CB-C876-797D-BCC0C1BBD715}"/>
              </a:ext>
            </a:extLst>
          </p:cNvPr>
          <p:cNvGraphicFramePr/>
          <p:nvPr/>
        </p:nvGraphicFramePr>
        <p:xfrm>
          <a:off x="3266179" y="3956050"/>
          <a:ext cx="3022653" cy="2690506"/>
        </p:xfrm>
        <a:graphic>
          <a:graphicData uri="http://schemas.openxmlformats.org/drawingml/2006/chart">
            <c:chart xmlns:c="http://schemas.openxmlformats.org/drawingml/2006/chart" xmlns:r="http://schemas.openxmlformats.org/officeDocument/2006/relationships" r:id="rId4"/>
          </a:graphicData>
        </a:graphic>
      </p:graphicFrame>
      <p:cxnSp>
        <p:nvCxnSpPr>
          <p:cNvPr id="11" name="Прямая соединительная линия 10">
            <a:extLst>
              <a:ext uri="{FF2B5EF4-FFF2-40B4-BE49-F238E27FC236}">
                <a16:creationId xmlns:a16="http://schemas.microsoft.com/office/drawing/2014/main" id="{99657457-206A-9F40-19FD-19D2B79F1EF4}"/>
              </a:ext>
            </a:extLst>
          </p:cNvPr>
          <p:cNvCxnSpPr>
            <a:cxnSpLocks/>
          </p:cNvCxnSpPr>
          <p:nvPr/>
        </p:nvCxnSpPr>
        <p:spPr>
          <a:xfrm>
            <a:off x="3200401" y="3750906"/>
            <a:ext cx="0" cy="2799183"/>
          </a:xfrm>
          <a:prstGeom prst="line">
            <a:avLst/>
          </a:prstGeom>
          <a:ln>
            <a:solidFill>
              <a:srgbClr val="007F76"/>
            </a:solidFill>
          </a:ln>
        </p:spPr>
        <p:style>
          <a:lnRef idx="1">
            <a:schemeClr val="accent1"/>
          </a:lnRef>
          <a:fillRef idx="0">
            <a:schemeClr val="accent1"/>
          </a:fillRef>
          <a:effectRef idx="0">
            <a:schemeClr val="accent1"/>
          </a:effectRef>
          <a:fontRef idx="minor">
            <a:schemeClr val="tx1"/>
          </a:fontRef>
        </p:style>
      </p:cxnSp>
      <p:sp>
        <p:nvSpPr>
          <p:cNvPr id="12" name="Заголовок 3">
            <a:extLst>
              <a:ext uri="{FF2B5EF4-FFF2-40B4-BE49-F238E27FC236}">
                <a16:creationId xmlns:a16="http://schemas.microsoft.com/office/drawing/2014/main" id="{E6E92AF7-86AB-ABC1-7734-2F295192455D}"/>
              </a:ext>
            </a:extLst>
          </p:cNvPr>
          <p:cNvSpPr txBox="1">
            <a:spLocks/>
          </p:cNvSpPr>
          <p:nvPr/>
        </p:nvSpPr>
        <p:spPr>
          <a:xfrm>
            <a:off x="366141" y="780178"/>
            <a:ext cx="5633443" cy="409575"/>
          </a:xfrm>
          <a:prstGeom prst="rect">
            <a:avLst/>
          </a:prstGeom>
        </p:spPr>
        <p:txBody>
          <a:bodyPr anchor="ctr"/>
          <a:lstStyle>
            <a:defPPr marR="0" lvl="0" algn="l" rtl="0">
              <a:lnSpc>
                <a:spcPct val="100000"/>
              </a:lnSpc>
              <a:spcBef>
                <a:spcPts val="0"/>
              </a:spcBef>
              <a:spcAft>
                <a:spcPts val="0"/>
              </a:spcAft>
            </a:defPPr>
            <a:lvl1pPr marR="0" lvl="0" algn="l" rtl="0" eaLnBrk="1" hangingPunct="1">
              <a:lnSpc>
                <a:spcPct val="100000"/>
              </a:lnSpc>
              <a:spcBef>
                <a:spcPts val="0"/>
              </a:spcBef>
              <a:spcAft>
                <a:spcPts val="0"/>
              </a:spcAft>
              <a:buNone/>
              <a:defRPr sz="2667" b="1" i="0" u="none" strike="noStrike" cap="none">
                <a:solidFill>
                  <a:srgbClr val="007F76"/>
                </a:solidFill>
                <a:latin typeface="Arial" panose="020B0604020202020204" pitchFamily="34" charset="0"/>
                <a:ea typeface="Calibri" panose="020F0502020204030204" pitchFamily="34" charset="0"/>
                <a:cs typeface="Arial" panose="020B0604020202020204" pitchFamily="34" charset="0"/>
                <a:sym typeface="Arial"/>
              </a:defRPr>
            </a:lvl1pPr>
          </a:lstStyle>
          <a:p>
            <a:pPr algn="ctr" defTabSz="914400"/>
            <a:r>
              <a:rPr lang="ru-RU" sz="1400" kern="0" dirty="0" err="1"/>
              <a:t>Базалық</a:t>
            </a:r>
            <a:r>
              <a:rPr lang="ru-RU" sz="1400" kern="0" dirty="0"/>
              <a:t> сценарий </a:t>
            </a:r>
            <a:r>
              <a:rPr lang="en-US" sz="1800" kern="0" dirty="0"/>
              <a:t>~ </a:t>
            </a:r>
            <a:r>
              <a:rPr lang="ru-RU" sz="1800" kern="0" dirty="0"/>
              <a:t>42</a:t>
            </a:r>
            <a:r>
              <a:rPr lang="en-US" sz="1800" kern="0" dirty="0"/>
              <a:t> </a:t>
            </a:r>
            <a:r>
              <a:rPr lang="ru-RU" sz="1800" kern="0" dirty="0" err="1"/>
              <a:t>мың</a:t>
            </a:r>
            <a:r>
              <a:rPr lang="ru-RU" sz="1800" kern="0" dirty="0"/>
              <a:t>. бос </a:t>
            </a:r>
            <a:r>
              <a:rPr lang="ru-RU" sz="1800" kern="0" dirty="0" err="1"/>
              <a:t>орын</a:t>
            </a:r>
            <a:r>
              <a:rPr lang="ru-RU" sz="1800" kern="0" dirty="0"/>
              <a:t> 2023 </a:t>
            </a:r>
            <a:r>
              <a:rPr lang="ru-RU" sz="1800" kern="0" dirty="0" err="1"/>
              <a:t>жылда</a:t>
            </a:r>
            <a:endParaRPr lang="ru-KZ" sz="1400" kern="0" dirty="0"/>
          </a:p>
        </p:txBody>
      </p:sp>
      <p:sp>
        <p:nvSpPr>
          <p:cNvPr id="13" name="Заголовок 3">
            <a:extLst>
              <a:ext uri="{FF2B5EF4-FFF2-40B4-BE49-F238E27FC236}">
                <a16:creationId xmlns:a16="http://schemas.microsoft.com/office/drawing/2014/main" id="{629F0D5E-8C8A-1656-D706-B19255A33A9B}"/>
              </a:ext>
            </a:extLst>
          </p:cNvPr>
          <p:cNvSpPr txBox="1">
            <a:spLocks/>
          </p:cNvSpPr>
          <p:nvPr/>
        </p:nvSpPr>
        <p:spPr>
          <a:xfrm>
            <a:off x="396649" y="3740847"/>
            <a:ext cx="2496574" cy="409575"/>
          </a:xfrm>
          <a:prstGeom prst="rect">
            <a:avLst/>
          </a:prstGeom>
        </p:spPr>
        <p:txBody>
          <a:bodyPr anchor="ctr"/>
          <a:lstStyle>
            <a:defPPr marR="0" lvl="0" algn="l" rtl="0">
              <a:lnSpc>
                <a:spcPct val="100000"/>
              </a:lnSpc>
              <a:spcBef>
                <a:spcPts val="0"/>
              </a:spcBef>
              <a:spcAft>
                <a:spcPts val="0"/>
              </a:spcAft>
            </a:defPPr>
            <a:lvl1pPr marR="0" lvl="0" algn="l" rtl="0" eaLnBrk="1" hangingPunct="1">
              <a:lnSpc>
                <a:spcPct val="100000"/>
              </a:lnSpc>
              <a:spcBef>
                <a:spcPts val="0"/>
              </a:spcBef>
              <a:spcAft>
                <a:spcPts val="0"/>
              </a:spcAft>
              <a:buNone/>
              <a:defRPr sz="2667" b="1" i="0" u="none" strike="noStrike" cap="none">
                <a:solidFill>
                  <a:srgbClr val="007F76"/>
                </a:solidFill>
                <a:latin typeface="Arial" panose="020B0604020202020204" pitchFamily="34" charset="0"/>
                <a:ea typeface="Calibri" panose="020F0502020204030204" pitchFamily="34" charset="0"/>
                <a:cs typeface="Arial" panose="020B0604020202020204" pitchFamily="34" charset="0"/>
                <a:sym typeface="Arial"/>
              </a:defRPr>
            </a:lvl1pPr>
          </a:lstStyle>
          <a:p>
            <a:pPr algn="ctr" defTabSz="914400">
              <a:lnSpc>
                <a:spcPct val="80000"/>
              </a:lnSpc>
            </a:pPr>
            <a:r>
              <a:rPr lang="ru-RU" sz="1100" kern="0" dirty="0" err="1">
                <a:solidFill>
                  <a:schemeClr val="accent3">
                    <a:lumMod val="50000"/>
                  </a:schemeClr>
                </a:solidFill>
              </a:rPr>
              <a:t>Оптимистік</a:t>
            </a:r>
            <a:r>
              <a:rPr lang="ru-RU" sz="1100" kern="0" dirty="0">
                <a:solidFill>
                  <a:schemeClr val="accent3">
                    <a:lumMod val="50000"/>
                  </a:schemeClr>
                </a:solidFill>
              </a:rPr>
              <a:t> </a:t>
            </a:r>
            <a:r>
              <a:rPr lang="en-US" sz="1100" kern="0" dirty="0">
                <a:solidFill>
                  <a:schemeClr val="accent3">
                    <a:lumMod val="50000"/>
                  </a:schemeClr>
                </a:solidFill>
              </a:rPr>
              <a:t>~ </a:t>
            </a:r>
            <a:r>
              <a:rPr lang="ru-RU" sz="1400" kern="0" dirty="0">
                <a:solidFill>
                  <a:schemeClr val="accent3">
                    <a:lumMod val="50000"/>
                  </a:schemeClr>
                </a:solidFill>
              </a:rPr>
              <a:t>44,4 </a:t>
            </a:r>
            <a:r>
              <a:rPr lang="ru-RU" sz="1400" kern="0" dirty="0" err="1">
                <a:solidFill>
                  <a:schemeClr val="accent3">
                    <a:lumMod val="50000"/>
                  </a:schemeClr>
                </a:solidFill>
              </a:rPr>
              <a:t>мың</a:t>
            </a:r>
            <a:endParaRPr lang="ru-KZ" sz="1100" kern="0" dirty="0">
              <a:solidFill>
                <a:schemeClr val="accent3">
                  <a:lumMod val="50000"/>
                </a:schemeClr>
              </a:solidFill>
            </a:endParaRPr>
          </a:p>
        </p:txBody>
      </p:sp>
      <p:sp>
        <p:nvSpPr>
          <p:cNvPr id="15" name="Заголовок 3">
            <a:extLst>
              <a:ext uri="{FF2B5EF4-FFF2-40B4-BE49-F238E27FC236}">
                <a16:creationId xmlns:a16="http://schemas.microsoft.com/office/drawing/2014/main" id="{45056B73-6214-B10F-602F-FB014D8C2FA6}"/>
              </a:ext>
            </a:extLst>
          </p:cNvPr>
          <p:cNvSpPr txBox="1">
            <a:spLocks/>
          </p:cNvSpPr>
          <p:nvPr/>
        </p:nvSpPr>
        <p:spPr>
          <a:xfrm>
            <a:off x="3410802" y="3740847"/>
            <a:ext cx="2733405" cy="409575"/>
          </a:xfrm>
          <a:prstGeom prst="rect">
            <a:avLst/>
          </a:prstGeom>
        </p:spPr>
        <p:txBody>
          <a:bodyPr anchor="ctr"/>
          <a:lstStyle>
            <a:defPPr marR="0" lvl="0" algn="l" rtl="0">
              <a:lnSpc>
                <a:spcPct val="100000"/>
              </a:lnSpc>
              <a:spcBef>
                <a:spcPts val="0"/>
              </a:spcBef>
              <a:spcAft>
                <a:spcPts val="0"/>
              </a:spcAft>
            </a:defPPr>
            <a:lvl1pPr marR="0" lvl="0" algn="l" rtl="0" eaLnBrk="1" hangingPunct="1">
              <a:lnSpc>
                <a:spcPct val="100000"/>
              </a:lnSpc>
              <a:spcBef>
                <a:spcPts val="0"/>
              </a:spcBef>
              <a:spcAft>
                <a:spcPts val="0"/>
              </a:spcAft>
              <a:buNone/>
              <a:defRPr sz="2667" b="1" i="0" u="none" strike="noStrike" cap="none">
                <a:solidFill>
                  <a:srgbClr val="007F76"/>
                </a:solidFill>
                <a:latin typeface="Arial" panose="020B0604020202020204" pitchFamily="34" charset="0"/>
                <a:ea typeface="Calibri" panose="020F0502020204030204" pitchFamily="34" charset="0"/>
                <a:cs typeface="Arial" panose="020B0604020202020204" pitchFamily="34" charset="0"/>
                <a:sym typeface="Arial"/>
              </a:defRPr>
            </a:lvl1pPr>
          </a:lstStyle>
          <a:p>
            <a:pPr algn="ctr" defTabSz="914400">
              <a:lnSpc>
                <a:spcPct val="80000"/>
              </a:lnSpc>
            </a:pPr>
            <a:r>
              <a:rPr lang="ru-RU" sz="1100" kern="0" dirty="0" err="1">
                <a:solidFill>
                  <a:schemeClr val="accent6">
                    <a:lumMod val="50000"/>
                  </a:schemeClr>
                </a:solidFill>
              </a:rPr>
              <a:t>Пессимистік</a:t>
            </a:r>
            <a:r>
              <a:rPr lang="ru-RU" sz="1100" kern="0" dirty="0">
                <a:solidFill>
                  <a:schemeClr val="accent6">
                    <a:lumMod val="50000"/>
                  </a:schemeClr>
                </a:solidFill>
              </a:rPr>
              <a:t> </a:t>
            </a:r>
            <a:r>
              <a:rPr lang="en-US" sz="1100" kern="0" dirty="0">
                <a:solidFill>
                  <a:schemeClr val="accent6">
                    <a:lumMod val="50000"/>
                  </a:schemeClr>
                </a:solidFill>
              </a:rPr>
              <a:t>~ </a:t>
            </a:r>
            <a:r>
              <a:rPr lang="ru-RU" sz="1400" kern="0" dirty="0">
                <a:solidFill>
                  <a:schemeClr val="accent6">
                    <a:lumMod val="50000"/>
                  </a:schemeClr>
                </a:solidFill>
              </a:rPr>
              <a:t>40,6 </a:t>
            </a:r>
            <a:r>
              <a:rPr lang="ru-RU" sz="1400" kern="0" dirty="0" err="1">
                <a:solidFill>
                  <a:schemeClr val="accent6">
                    <a:lumMod val="50000"/>
                  </a:schemeClr>
                </a:solidFill>
              </a:rPr>
              <a:t>мың</a:t>
            </a:r>
            <a:endParaRPr lang="ru-KZ" sz="1100" kern="0" dirty="0">
              <a:solidFill>
                <a:schemeClr val="accent6">
                  <a:lumMod val="50000"/>
                </a:schemeClr>
              </a:solidFill>
            </a:endParaRPr>
          </a:p>
        </p:txBody>
      </p:sp>
      <p:grpSp>
        <p:nvGrpSpPr>
          <p:cNvPr id="16" name="Группа 15">
            <a:extLst>
              <a:ext uri="{FF2B5EF4-FFF2-40B4-BE49-F238E27FC236}">
                <a16:creationId xmlns:a16="http://schemas.microsoft.com/office/drawing/2014/main" id="{C74DEBE5-BB09-E0A1-2504-B25BF7A94D4D}"/>
              </a:ext>
            </a:extLst>
          </p:cNvPr>
          <p:cNvGrpSpPr/>
          <p:nvPr/>
        </p:nvGrpSpPr>
        <p:grpSpPr>
          <a:xfrm>
            <a:off x="4178300" y="1297305"/>
            <a:ext cx="1905000" cy="159385"/>
            <a:chOff x="731520" y="1257300"/>
            <a:chExt cx="7978140" cy="251266"/>
          </a:xfrm>
        </p:grpSpPr>
        <p:cxnSp>
          <p:nvCxnSpPr>
            <p:cNvPr id="17" name="Прямая соединительная линия 16">
              <a:extLst>
                <a:ext uri="{FF2B5EF4-FFF2-40B4-BE49-F238E27FC236}">
                  <a16:creationId xmlns:a16="http://schemas.microsoft.com/office/drawing/2014/main" id="{2AFDDB50-8B04-6E17-9993-8AFD25A3ACC8}"/>
                </a:ext>
              </a:extLst>
            </p:cNvPr>
            <p:cNvCxnSpPr>
              <a:cxnSpLocks/>
            </p:cNvCxnSpPr>
            <p:nvPr/>
          </p:nvCxnSpPr>
          <p:spPr>
            <a:xfrm>
              <a:off x="737818" y="1257300"/>
              <a:ext cx="0" cy="251266"/>
            </a:xfrm>
            <a:prstGeom prst="line">
              <a:avLst/>
            </a:prstGeom>
            <a:ln w="19050">
              <a:solidFill>
                <a:srgbClr val="007F76"/>
              </a:solidFill>
            </a:ln>
          </p:spPr>
          <p:style>
            <a:lnRef idx="1">
              <a:schemeClr val="accent1"/>
            </a:lnRef>
            <a:fillRef idx="0">
              <a:schemeClr val="accent1"/>
            </a:fillRef>
            <a:effectRef idx="0">
              <a:schemeClr val="accent1"/>
            </a:effectRef>
            <a:fontRef idx="minor">
              <a:schemeClr val="tx1"/>
            </a:fontRef>
          </p:style>
        </p:cxnSp>
        <p:cxnSp>
          <p:nvCxnSpPr>
            <p:cNvPr id="18" name="Прямая соединительная линия 17">
              <a:extLst>
                <a:ext uri="{FF2B5EF4-FFF2-40B4-BE49-F238E27FC236}">
                  <a16:creationId xmlns:a16="http://schemas.microsoft.com/office/drawing/2014/main" id="{83EB6613-AB26-9218-D288-8C2935AFBB23}"/>
                </a:ext>
              </a:extLst>
            </p:cNvPr>
            <p:cNvCxnSpPr>
              <a:cxnSpLocks/>
            </p:cNvCxnSpPr>
            <p:nvPr/>
          </p:nvCxnSpPr>
          <p:spPr>
            <a:xfrm flipH="1">
              <a:off x="731520" y="1257300"/>
              <a:ext cx="7978140" cy="0"/>
            </a:xfrm>
            <a:prstGeom prst="line">
              <a:avLst/>
            </a:prstGeom>
            <a:ln w="19050">
              <a:solidFill>
                <a:srgbClr val="007F76"/>
              </a:solidFill>
            </a:ln>
          </p:spPr>
          <p:style>
            <a:lnRef idx="1">
              <a:schemeClr val="accent1"/>
            </a:lnRef>
            <a:fillRef idx="0">
              <a:schemeClr val="accent1"/>
            </a:fillRef>
            <a:effectRef idx="0">
              <a:schemeClr val="accent1"/>
            </a:effectRef>
            <a:fontRef idx="minor">
              <a:schemeClr val="tx1"/>
            </a:fontRef>
          </p:style>
        </p:cxnSp>
        <p:cxnSp>
          <p:nvCxnSpPr>
            <p:cNvPr id="19" name="Прямая соединительная линия 18">
              <a:extLst>
                <a:ext uri="{FF2B5EF4-FFF2-40B4-BE49-F238E27FC236}">
                  <a16:creationId xmlns:a16="http://schemas.microsoft.com/office/drawing/2014/main" id="{CDDFDD74-1D08-20C2-50F8-5037B7CE1F5C}"/>
                </a:ext>
              </a:extLst>
            </p:cNvPr>
            <p:cNvCxnSpPr>
              <a:cxnSpLocks/>
            </p:cNvCxnSpPr>
            <p:nvPr/>
          </p:nvCxnSpPr>
          <p:spPr>
            <a:xfrm>
              <a:off x="8700718" y="1257300"/>
              <a:ext cx="0" cy="251266"/>
            </a:xfrm>
            <a:prstGeom prst="line">
              <a:avLst/>
            </a:prstGeom>
            <a:ln w="19050">
              <a:solidFill>
                <a:srgbClr val="007F76"/>
              </a:solidFill>
            </a:ln>
          </p:spPr>
          <p:style>
            <a:lnRef idx="1">
              <a:schemeClr val="accent1"/>
            </a:lnRef>
            <a:fillRef idx="0">
              <a:schemeClr val="accent1"/>
            </a:fillRef>
            <a:effectRef idx="0">
              <a:schemeClr val="accent1"/>
            </a:effectRef>
            <a:fontRef idx="minor">
              <a:schemeClr val="tx1"/>
            </a:fontRef>
          </p:style>
        </p:cxnSp>
      </p:grpSp>
      <p:cxnSp>
        <p:nvCxnSpPr>
          <p:cNvPr id="22" name="Прямая соединительная линия 21">
            <a:extLst>
              <a:ext uri="{FF2B5EF4-FFF2-40B4-BE49-F238E27FC236}">
                <a16:creationId xmlns:a16="http://schemas.microsoft.com/office/drawing/2014/main" id="{923425D7-6B5C-A041-7206-D39A60A59783}"/>
              </a:ext>
            </a:extLst>
          </p:cNvPr>
          <p:cNvCxnSpPr>
            <a:cxnSpLocks/>
          </p:cNvCxnSpPr>
          <p:nvPr/>
        </p:nvCxnSpPr>
        <p:spPr>
          <a:xfrm>
            <a:off x="158620" y="3750710"/>
            <a:ext cx="6061205" cy="0"/>
          </a:xfrm>
          <a:prstGeom prst="line">
            <a:avLst/>
          </a:prstGeom>
          <a:ln>
            <a:solidFill>
              <a:srgbClr val="007F76"/>
            </a:solidFill>
          </a:ln>
        </p:spPr>
        <p:style>
          <a:lnRef idx="1">
            <a:schemeClr val="accent1"/>
          </a:lnRef>
          <a:fillRef idx="0">
            <a:schemeClr val="accent1"/>
          </a:fillRef>
          <a:effectRef idx="0">
            <a:schemeClr val="accent1"/>
          </a:effectRef>
          <a:fontRef idx="minor">
            <a:schemeClr val="tx1"/>
          </a:fontRef>
        </p:style>
      </p:cxnSp>
      <p:graphicFrame>
        <p:nvGraphicFramePr>
          <p:cNvPr id="2" name="Таблица 1">
            <a:extLst>
              <a:ext uri="{FF2B5EF4-FFF2-40B4-BE49-F238E27FC236}">
                <a16:creationId xmlns:a16="http://schemas.microsoft.com/office/drawing/2014/main" id="{4E6142E5-F57C-610C-0076-8DC4B033BE1F}"/>
              </a:ext>
            </a:extLst>
          </p:cNvPr>
          <p:cNvGraphicFramePr>
            <a:graphicFrameLocks noGrp="1"/>
          </p:cNvGraphicFramePr>
          <p:nvPr>
            <p:extLst>
              <p:ext uri="{D42A27DB-BD31-4B8C-83A1-F6EECF244321}">
                <p14:modId xmlns:p14="http://schemas.microsoft.com/office/powerpoint/2010/main" val="1510757590"/>
              </p:ext>
            </p:extLst>
          </p:nvPr>
        </p:nvGraphicFramePr>
        <p:xfrm>
          <a:off x="6768750" y="1215742"/>
          <a:ext cx="5328000" cy="1670332"/>
        </p:xfrm>
        <a:graphic>
          <a:graphicData uri="http://schemas.openxmlformats.org/drawingml/2006/table">
            <a:tbl>
              <a:tblPr firstRow="1" bandRow="1">
                <a:tableStyleId>{5C22544A-7EE6-4342-B048-85BDC9FD1C3A}</a:tableStyleId>
              </a:tblPr>
              <a:tblGrid>
                <a:gridCol w="3600000">
                  <a:extLst>
                    <a:ext uri="{9D8B030D-6E8A-4147-A177-3AD203B41FA5}">
                      <a16:colId xmlns:a16="http://schemas.microsoft.com/office/drawing/2014/main" val="1113104833"/>
                    </a:ext>
                  </a:extLst>
                </a:gridCol>
                <a:gridCol w="432000">
                  <a:extLst>
                    <a:ext uri="{9D8B030D-6E8A-4147-A177-3AD203B41FA5}">
                      <a16:colId xmlns:a16="http://schemas.microsoft.com/office/drawing/2014/main" val="132264586"/>
                    </a:ext>
                  </a:extLst>
                </a:gridCol>
                <a:gridCol w="432000">
                  <a:extLst>
                    <a:ext uri="{9D8B030D-6E8A-4147-A177-3AD203B41FA5}">
                      <a16:colId xmlns:a16="http://schemas.microsoft.com/office/drawing/2014/main" val="2572766800"/>
                    </a:ext>
                  </a:extLst>
                </a:gridCol>
                <a:gridCol w="432000">
                  <a:extLst>
                    <a:ext uri="{9D8B030D-6E8A-4147-A177-3AD203B41FA5}">
                      <a16:colId xmlns:a16="http://schemas.microsoft.com/office/drawing/2014/main" val="2849574652"/>
                    </a:ext>
                  </a:extLst>
                </a:gridCol>
                <a:gridCol w="432000">
                  <a:extLst>
                    <a:ext uri="{9D8B030D-6E8A-4147-A177-3AD203B41FA5}">
                      <a16:colId xmlns:a16="http://schemas.microsoft.com/office/drawing/2014/main" val="478621999"/>
                    </a:ext>
                  </a:extLst>
                </a:gridCol>
              </a:tblGrid>
              <a:tr h="167033">
                <a:tc>
                  <a:txBody>
                    <a:bodyPr/>
                    <a:lstStyle/>
                    <a:p>
                      <a:pPr marL="0" marR="0" lvl="0" indent="0" algn="l" defTabSz="685800" rtl="0" eaLnBrk="1" fontAlgn="auto" latinLnBrk="0" hangingPunct="1">
                        <a:lnSpc>
                          <a:spcPct val="107000"/>
                        </a:lnSpc>
                        <a:spcBef>
                          <a:spcPts val="0"/>
                        </a:spcBef>
                        <a:spcAft>
                          <a:spcPts val="0"/>
                        </a:spcAft>
                        <a:buClrTx/>
                        <a:buSzTx/>
                        <a:buFontTx/>
                        <a:buNone/>
                        <a:tabLst/>
                        <a:defRPr/>
                      </a:pPr>
                      <a:r>
                        <a:rPr lang="ru-RU" sz="1050" b="1" i="0" u="none" strike="noStrike" cap="none" noProof="0" dirty="0">
                          <a:solidFill>
                            <a:srgbClr val="000000"/>
                          </a:solidFill>
                          <a:effectLst/>
                          <a:latin typeface="Arial Narrow" panose="020B0606020202030204" pitchFamily="34" charset="0"/>
                          <a:ea typeface="+mn-ea"/>
                          <a:cs typeface="+mn-cs"/>
                          <a:sym typeface="Arial"/>
                        </a:rPr>
                        <a:t>БАЗАЛЫҚ СЦЕНАРИЙ</a:t>
                      </a:r>
                    </a:p>
                  </a:txBody>
                  <a:tcPr marT="0" marB="0" anchor="ctr">
                    <a:lnL w="76200" cap="flat" cmpd="sng" algn="ctr">
                      <a:noFill/>
                      <a:prstDash val="solid"/>
                      <a:round/>
                      <a:headEnd type="none" w="med" len="med"/>
                      <a:tailEnd type="none" w="med" len="med"/>
                    </a:lnL>
                    <a:lnR w="6350" cap="flat" cmpd="sng" algn="ctr">
                      <a:solidFill>
                        <a:schemeClr val="tx1"/>
                      </a:solidFill>
                      <a:prstDash val="sysDot"/>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007F76">
                        <a:alpha val="20000"/>
                      </a:srgbClr>
                    </a:solidFill>
                  </a:tcPr>
                </a:tc>
                <a:tc>
                  <a:txBody>
                    <a:bodyPr/>
                    <a:lstStyle/>
                    <a:p>
                      <a:pPr algn="ctr" fontAlgn="ctr"/>
                      <a:r>
                        <a:rPr lang="en-US" sz="900" b="0" i="0" u="none" strike="noStrike" cap="none" dirty="0">
                          <a:solidFill>
                            <a:srgbClr val="000000"/>
                          </a:solidFill>
                          <a:effectLst/>
                          <a:latin typeface="Arial Narrow" panose="020B0606020202030204" pitchFamily="34" charset="0"/>
                          <a:ea typeface="+mn-ea"/>
                          <a:cs typeface="+mn-cs"/>
                          <a:sym typeface="Arial"/>
                        </a:rPr>
                        <a:t>Q1</a:t>
                      </a:r>
                      <a:endParaRPr lang="ru-KZ" sz="900" b="0" i="0" u="none" strike="noStrike" cap="none" dirty="0">
                        <a:solidFill>
                          <a:srgbClr val="000000"/>
                        </a:solidFill>
                        <a:effectLst/>
                        <a:latin typeface="Arial Narrow" panose="020B0606020202030204" pitchFamily="34" charset="0"/>
                        <a:ea typeface="+mn-ea"/>
                        <a:cs typeface="+mn-cs"/>
                        <a:sym typeface="Arial"/>
                      </a:endParaRPr>
                    </a:p>
                  </a:txBody>
                  <a:tcPr marL="9525" marR="9525" marT="0"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50000"/>
                        <a:alpha val="20000"/>
                      </a:schemeClr>
                    </a:solidFill>
                  </a:tcPr>
                </a:tc>
                <a:tc>
                  <a:txBody>
                    <a:bodyPr/>
                    <a:lstStyle/>
                    <a:p>
                      <a:pPr algn="ctr" fontAlgn="ctr"/>
                      <a:r>
                        <a:rPr lang="en-US" sz="900" b="0" i="0" u="none" strike="noStrike" cap="none" dirty="0">
                          <a:solidFill>
                            <a:srgbClr val="000000"/>
                          </a:solidFill>
                          <a:effectLst/>
                          <a:latin typeface="Arial Narrow" panose="020B0606020202030204" pitchFamily="34" charset="0"/>
                          <a:ea typeface="+mn-ea"/>
                          <a:cs typeface="+mn-cs"/>
                          <a:sym typeface="Arial"/>
                        </a:rPr>
                        <a:t>Q2</a:t>
                      </a:r>
                      <a:endParaRPr lang="ru-KZ" sz="900" b="0" i="0" u="none" strike="noStrike" cap="none" dirty="0">
                        <a:solidFill>
                          <a:srgbClr val="000000"/>
                        </a:solidFill>
                        <a:effectLst/>
                        <a:latin typeface="Arial Narrow" panose="020B0606020202030204" pitchFamily="34" charset="0"/>
                        <a:ea typeface="+mn-ea"/>
                        <a:cs typeface="+mn-cs"/>
                        <a:sym typeface="Arial"/>
                      </a:endParaRPr>
                    </a:p>
                  </a:txBody>
                  <a:tcPr marL="9525" marR="9525" marT="0"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007F76">
                        <a:alpha val="20000"/>
                      </a:srgbClr>
                    </a:solidFill>
                  </a:tcPr>
                </a:tc>
                <a:tc>
                  <a:txBody>
                    <a:bodyPr/>
                    <a:lstStyle/>
                    <a:p>
                      <a:pPr algn="ctr" fontAlgn="ctr"/>
                      <a:r>
                        <a:rPr lang="en-US" sz="900" b="0" i="0" u="none" strike="noStrike" cap="none" dirty="0">
                          <a:solidFill>
                            <a:srgbClr val="000000"/>
                          </a:solidFill>
                          <a:effectLst/>
                          <a:latin typeface="Arial Narrow" panose="020B0606020202030204" pitchFamily="34" charset="0"/>
                          <a:ea typeface="+mn-ea"/>
                          <a:cs typeface="+mn-cs"/>
                          <a:sym typeface="Arial"/>
                        </a:rPr>
                        <a:t>Q3</a:t>
                      </a:r>
                      <a:endParaRPr lang="ru-KZ" sz="900" b="0" i="0" u="none" strike="noStrike" cap="none" dirty="0">
                        <a:solidFill>
                          <a:srgbClr val="000000"/>
                        </a:solidFill>
                        <a:effectLst/>
                        <a:latin typeface="Arial Narrow" panose="020B0606020202030204" pitchFamily="34" charset="0"/>
                        <a:ea typeface="+mn-ea"/>
                        <a:cs typeface="+mn-cs"/>
                        <a:sym typeface="Arial"/>
                      </a:endParaRPr>
                    </a:p>
                  </a:txBody>
                  <a:tcPr marL="9525" marR="9525" marT="0"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007F76">
                        <a:alpha val="20000"/>
                      </a:srgbClr>
                    </a:solidFill>
                  </a:tcPr>
                </a:tc>
                <a:tc>
                  <a:txBody>
                    <a:bodyPr/>
                    <a:lstStyle/>
                    <a:p>
                      <a:pPr algn="ctr" fontAlgn="ctr"/>
                      <a:r>
                        <a:rPr lang="en-US" sz="900" b="0" i="0" u="none" strike="noStrike" cap="none" dirty="0">
                          <a:solidFill>
                            <a:srgbClr val="000000"/>
                          </a:solidFill>
                          <a:effectLst/>
                          <a:latin typeface="Arial Narrow" panose="020B0606020202030204" pitchFamily="34" charset="0"/>
                          <a:ea typeface="+mn-ea"/>
                          <a:cs typeface="+mn-cs"/>
                          <a:sym typeface="Arial"/>
                        </a:rPr>
                        <a:t>Q4</a:t>
                      </a:r>
                      <a:endParaRPr lang="ru-KZ" sz="900" b="0" i="0" u="none" strike="noStrike" cap="none" dirty="0">
                        <a:solidFill>
                          <a:srgbClr val="000000"/>
                        </a:solidFill>
                        <a:effectLst/>
                        <a:latin typeface="Arial Narrow" panose="020B0606020202030204" pitchFamily="34" charset="0"/>
                        <a:ea typeface="+mn-ea"/>
                        <a:cs typeface="+mn-cs"/>
                        <a:sym typeface="Arial"/>
                      </a:endParaRPr>
                    </a:p>
                  </a:txBody>
                  <a:tcPr marL="9525" marR="9525" marT="0" marB="0" anchor="ctr">
                    <a:lnL w="6350" cap="flat" cmpd="sng" algn="ctr">
                      <a:solidFill>
                        <a:schemeClr val="tx1"/>
                      </a:solidFill>
                      <a:prstDash val="sysDot"/>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007F76">
                        <a:alpha val="20000"/>
                      </a:srgbClr>
                    </a:solidFill>
                  </a:tcPr>
                </a:tc>
                <a:extLst>
                  <a:ext uri="{0D108BD9-81ED-4DB2-BD59-A6C34878D82A}">
                    <a16:rowId xmlns:a16="http://schemas.microsoft.com/office/drawing/2014/main" val="877649079"/>
                  </a:ext>
                </a:extLst>
              </a:tr>
              <a:tr h="167033">
                <a:tc>
                  <a:txBody>
                    <a:bodyPr/>
                    <a:lstStyle/>
                    <a:p>
                      <a:pPr marL="0" marR="0" lvl="0" indent="0" algn="l" defTabSz="685800" rtl="0" eaLnBrk="1" fontAlgn="auto" latinLnBrk="0" hangingPunct="1">
                        <a:lnSpc>
                          <a:spcPct val="107000"/>
                        </a:lnSpc>
                        <a:spcBef>
                          <a:spcPts val="0"/>
                        </a:spcBef>
                        <a:spcAft>
                          <a:spcPts val="0"/>
                        </a:spcAft>
                        <a:buClrTx/>
                        <a:buSzTx/>
                        <a:buFontTx/>
                        <a:buNone/>
                        <a:tabLst/>
                        <a:defRPr/>
                      </a:pPr>
                      <a:r>
                        <a:rPr lang="ru-RU" sz="900" b="1" i="0" u="none" strike="noStrike" cap="none" noProof="0" dirty="0">
                          <a:solidFill>
                            <a:srgbClr val="000000"/>
                          </a:solidFill>
                          <a:effectLst/>
                          <a:latin typeface="Arial Narrow" panose="020B0606020202030204" pitchFamily="34" charset="0"/>
                          <a:ea typeface="+mn-ea"/>
                          <a:cs typeface="+mn-cs"/>
                          <a:sym typeface="Arial"/>
                        </a:rPr>
                        <a:t>БАРЛЫҒЫ</a:t>
                      </a:r>
                      <a:endParaRPr lang="ru-RU" sz="800" b="1" i="0" u="none" strike="noStrike" cap="none" noProof="0" dirty="0">
                        <a:solidFill>
                          <a:srgbClr val="000000"/>
                        </a:solidFill>
                        <a:effectLst/>
                        <a:latin typeface="Arial Narrow" panose="020B0606020202030204" pitchFamily="34" charset="0"/>
                        <a:ea typeface="+mn-ea"/>
                        <a:cs typeface="+mn-cs"/>
                        <a:sym typeface="Arial"/>
                      </a:endParaRPr>
                    </a:p>
                  </a:txBody>
                  <a:tcPr marT="0" marB="0" anchor="ctr">
                    <a:lnL w="76200" cap="flat" cmpd="sng" algn="ctr">
                      <a:noFill/>
                      <a:prstDash val="solid"/>
                      <a:round/>
                      <a:headEnd type="none" w="med" len="med"/>
                      <a:tailEnd type="none" w="med" len="med"/>
                    </a:lnL>
                    <a:lnR w="6350" cap="flat" cmpd="sng" algn="ctr">
                      <a:solidFill>
                        <a:schemeClr val="tx1"/>
                      </a:solidFill>
                      <a:prstDash val="sysDot"/>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007F76">
                        <a:alpha val="20000"/>
                      </a:srgbClr>
                    </a:solidFill>
                  </a:tcPr>
                </a:tc>
                <a:tc>
                  <a:txBody>
                    <a:bodyPr/>
                    <a:lstStyle/>
                    <a:p>
                      <a:pPr algn="ctr" fontAlgn="ctr"/>
                      <a:r>
                        <a:rPr lang="ru-RU" sz="900" b="1" i="0" u="none" strike="noStrike" cap="none" dirty="0">
                          <a:solidFill>
                            <a:srgbClr val="000000"/>
                          </a:solidFill>
                          <a:effectLst/>
                          <a:latin typeface="Arial Narrow" panose="020B0606020202030204" pitchFamily="34" charset="0"/>
                          <a:ea typeface="+mn-ea"/>
                          <a:cs typeface="+mn-cs"/>
                          <a:sym typeface="Arial"/>
                        </a:rPr>
                        <a:t>8 538</a:t>
                      </a:r>
                      <a:endParaRPr lang="ru-KZ" sz="900" b="1" i="0" u="none" strike="noStrike" cap="none" dirty="0">
                        <a:solidFill>
                          <a:srgbClr val="000000"/>
                        </a:solidFill>
                        <a:effectLst/>
                        <a:latin typeface="Arial Narrow" panose="020B0606020202030204" pitchFamily="34" charset="0"/>
                        <a:ea typeface="+mn-ea"/>
                        <a:cs typeface="+mn-cs"/>
                        <a:sym typeface="Arial"/>
                      </a:endParaRPr>
                    </a:p>
                  </a:txBody>
                  <a:tcPr marL="9525" marR="9525" marT="0"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50000"/>
                        <a:alpha val="20000"/>
                      </a:schemeClr>
                    </a:solidFill>
                  </a:tcPr>
                </a:tc>
                <a:tc>
                  <a:txBody>
                    <a:bodyPr/>
                    <a:lstStyle/>
                    <a:p>
                      <a:pPr algn="ctr" rtl="0" fontAlgn="ctr"/>
                      <a:r>
                        <a:rPr lang="ru-RU" sz="900" b="1" i="0" u="none" strike="noStrike" dirty="0">
                          <a:solidFill>
                            <a:srgbClr val="000000"/>
                          </a:solidFill>
                          <a:effectLst/>
                          <a:latin typeface="Arial Narrow" panose="020B0606020202030204" pitchFamily="34" charset="0"/>
                        </a:rPr>
                        <a:t>9 884</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007F76">
                        <a:alpha val="20000"/>
                      </a:srgbClr>
                    </a:solidFill>
                  </a:tcPr>
                </a:tc>
                <a:tc>
                  <a:txBody>
                    <a:bodyPr/>
                    <a:lstStyle/>
                    <a:p>
                      <a:pPr algn="ctr" rtl="0" fontAlgn="ctr"/>
                      <a:r>
                        <a:rPr lang="ru-RU" sz="900" b="1" i="0" u="none" strike="noStrike">
                          <a:solidFill>
                            <a:srgbClr val="000000"/>
                          </a:solidFill>
                          <a:effectLst/>
                          <a:latin typeface="Arial Narrow" panose="020B0606020202030204" pitchFamily="34" charset="0"/>
                        </a:rPr>
                        <a:t>10 737</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007F76">
                        <a:alpha val="20000"/>
                      </a:srgbClr>
                    </a:solidFill>
                  </a:tcPr>
                </a:tc>
                <a:tc>
                  <a:txBody>
                    <a:bodyPr/>
                    <a:lstStyle/>
                    <a:p>
                      <a:pPr algn="ctr" rtl="0" fontAlgn="ctr"/>
                      <a:r>
                        <a:rPr lang="ru-RU" sz="900" b="1" i="0" u="none" strike="noStrike" dirty="0">
                          <a:solidFill>
                            <a:srgbClr val="000000"/>
                          </a:solidFill>
                          <a:effectLst/>
                          <a:latin typeface="Arial Narrow" panose="020B0606020202030204" pitchFamily="34" charset="0"/>
                        </a:rPr>
                        <a:t>12 816</a:t>
                      </a:r>
                    </a:p>
                  </a:txBody>
                  <a:tcPr marL="9525" marR="9525" marT="9525" marB="0" anchor="ctr">
                    <a:lnL w="6350" cap="flat" cmpd="sng" algn="ctr">
                      <a:solidFill>
                        <a:schemeClr val="tx1"/>
                      </a:solidFill>
                      <a:prstDash val="sysDot"/>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007F76">
                        <a:alpha val="20000"/>
                      </a:srgbClr>
                    </a:solidFill>
                  </a:tcPr>
                </a:tc>
                <a:extLst>
                  <a:ext uri="{0D108BD9-81ED-4DB2-BD59-A6C34878D82A}">
                    <a16:rowId xmlns:a16="http://schemas.microsoft.com/office/drawing/2014/main" val="1602871338"/>
                  </a:ext>
                </a:extLst>
              </a:tr>
              <a:tr h="148474">
                <a:tc>
                  <a:txBody>
                    <a:bodyPr/>
                    <a:lstStyle/>
                    <a:p>
                      <a:pPr marL="72000" algn="l" fontAlgn="b"/>
                      <a:r>
                        <a:rPr lang="ru-RU" sz="800" b="0" i="0" u="none" strike="noStrike" cap="none" dirty="0">
                          <a:solidFill>
                            <a:srgbClr val="000000"/>
                          </a:solidFill>
                          <a:effectLst/>
                          <a:latin typeface="Arial Narrow" panose="020B0606020202030204" pitchFamily="34" charset="0"/>
                          <a:ea typeface="+mn-ea"/>
                          <a:cs typeface="+mn-cs"/>
                          <a:sym typeface="Arial"/>
                        </a:rPr>
                        <a:t>БАСШЫЛАР ЖӘНЕ МЕМЛЕКЕТТІК ҚЫЗМЕТШІЛЕР</a:t>
                      </a:r>
                    </a:p>
                  </a:txBody>
                  <a:tcPr marL="9525" marR="9525" marT="0" marB="0" anchor="ctr">
                    <a:lnL w="76200" cap="flat" cmpd="sng" algn="ctr">
                      <a:noFill/>
                      <a:prstDash val="solid"/>
                      <a:round/>
                      <a:headEnd type="none" w="med" len="med"/>
                      <a:tailEnd type="none" w="med" len="med"/>
                    </a:lnL>
                    <a:lnR w="6350" cap="flat" cmpd="sng" algn="ctr">
                      <a:solidFill>
                        <a:schemeClr val="tx1"/>
                      </a:solidFill>
                      <a:prstDash val="sysDot"/>
                      <a:round/>
                      <a:headEnd type="none" w="med" len="med"/>
                      <a:tailEnd type="none" w="med" len="med"/>
                    </a:lnR>
                    <a:lnT w="12700" cap="flat" cmpd="sng" algn="ctr">
                      <a:solidFill>
                        <a:schemeClr val="tx1"/>
                      </a:solidFill>
                      <a:prstDash val="solid"/>
                      <a:round/>
                      <a:headEnd type="none" w="med" len="med"/>
                      <a:tailEnd type="none" w="med" len="med"/>
                    </a:lnT>
                    <a:lnB w="6350" cap="flat" cmpd="sng" algn="ctr">
                      <a:solidFill>
                        <a:schemeClr val="tx1"/>
                      </a:solidFill>
                      <a:prstDash val="sysDot"/>
                      <a:round/>
                      <a:headEnd type="none" w="med" len="med"/>
                      <a:tailEnd type="none" w="med" len="med"/>
                    </a:lnB>
                    <a:noFill/>
                  </a:tcPr>
                </a:tc>
                <a:tc>
                  <a:txBody>
                    <a:bodyPr/>
                    <a:lstStyle/>
                    <a:p>
                      <a:pPr algn="ctr" fontAlgn="ctr"/>
                      <a:r>
                        <a:rPr lang="ru-RU" sz="800" b="0" i="0" u="none" strike="noStrike">
                          <a:solidFill>
                            <a:srgbClr val="000000"/>
                          </a:solidFill>
                          <a:effectLst/>
                          <a:latin typeface="Arial Narrow" panose="020B0606020202030204" pitchFamily="34" charset="0"/>
                        </a:rPr>
                        <a:t>441</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12700" cap="flat" cmpd="sng" algn="ctr">
                      <a:solidFill>
                        <a:schemeClr val="tx1"/>
                      </a:solidFill>
                      <a:prstDash val="solid"/>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ru-RU" sz="800" b="0" i="0" u="none" strike="noStrike">
                          <a:solidFill>
                            <a:srgbClr val="000000"/>
                          </a:solidFill>
                          <a:effectLst/>
                          <a:latin typeface="Arial Narrow" panose="020B0606020202030204" pitchFamily="34" charset="0"/>
                        </a:rPr>
                        <a:t>476</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12700" cap="flat" cmpd="sng" algn="ctr">
                      <a:solidFill>
                        <a:schemeClr val="tx1"/>
                      </a:solidFill>
                      <a:prstDash val="solid"/>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ru-RU" sz="800" b="0" i="0" u="none" strike="noStrike">
                          <a:solidFill>
                            <a:srgbClr val="000000"/>
                          </a:solidFill>
                          <a:effectLst/>
                          <a:latin typeface="Arial Narrow" panose="020B0606020202030204" pitchFamily="34" charset="0"/>
                        </a:rPr>
                        <a:t>455</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12700" cap="flat" cmpd="sng" algn="ctr">
                      <a:solidFill>
                        <a:schemeClr val="tx1"/>
                      </a:solidFill>
                      <a:prstDash val="solid"/>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ru-RU" sz="800" b="0" i="0" u="none" strike="noStrike">
                          <a:solidFill>
                            <a:srgbClr val="000000"/>
                          </a:solidFill>
                          <a:effectLst/>
                          <a:latin typeface="Arial Narrow" panose="020B0606020202030204" pitchFamily="34" charset="0"/>
                        </a:rPr>
                        <a:t>560</a:t>
                      </a:r>
                    </a:p>
                  </a:txBody>
                  <a:tcPr marL="9525" marR="9525" marT="9525" marB="0" anchor="ctr">
                    <a:lnL w="6350" cap="flat" cmpd="sng" algn="ctr">
                      <a:solidFill>
                        <a:schemeClr val="tx1"/>
                      </a:solidFill>
                      <a:prstDash val="sysDot"/>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052355308"/>
                  </a:ext>
                </a:extLst>
              </a:tr>
              <a:tr h="148474">
                <a:tc>
                  <a:txBody>
                    <a:bodyPr/>
                    <a:lstStyle/>
                    <a:p>
                      <a:pPr marL="72000" algn="l" fontAlgn="b"/>
                      <a:r>
                        <a:rPr lang="ru-RU" sz="800" b="0" i="0" u="none" strike="noStrike" cap="none" dirty="0">
                          <a:solidFill>
                            <a:srgbClr val="000000"/>
                          </a:solidFill>
                          <a:effectLst/>
                          <a:latin typeface="Arial Narrow" panose="020B0606020202030204" pitchFamily="34" charset="0"/>
                          <a:ea typeface="+mn-ea"/>
                          <a:cs typeface="+mn-cs"/>
                          <a:sym typeface="Arial"/>
                        </a:rPr>
                        <a:t>КӘСІБИ МАМАНДАР</a:t>
                      </a:r>
                    </a:p>
                  </a:txBody>
                  <a:tcPr marL="9525" marR="9525" marT="0" marB="0" anchor="ctr">
                    <a:lnL w="76200" cap="flat" cmpd="sng" algn="ctr">
                      <a:noFill/>
                      <a:prstDash val="solid"/>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solidFill>
                      <a:srgbClr val="007F76">
                        <a:alpha val="10000"/>
                      </a:srgbClr>
                    </a:solidFill>
                  </a:tcPr>
                </a:tc>
                <a:tc>
                  <a:txBody>
                    <a:bodyPr/>
                    <a:lstStyle/>
                    <a:p>
                      <a:pPr algn="ctr" fontAlgn="ctr"/>
                      <a:r>
                        <a:rPr lang="ru-RU" sz="800" b="0" i="0" u="none" strike="noStrike">
                          <a:solidFill>
                            <a:srgbClr val="000000"/>
                          </a:solidFill>
                          <a:effectLst/>
                          <a:latin typeface="Arial Narrow" panose="020B0606020202030204" pitchFamily="34" charset="0"/>
                        </a:rPr>
                        <a:t>2 692</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2 871</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solidFill>
                      <a:srgbClr val="007F76">
                        <a:alpha val="10000"/>
                      </a:srgbClr>
                    </a:solidFill>
                  </a:tcPr>
                </a:tc>
                <a:tc>
                  <a:txBody>
                    <a:bodyPr/>
                    <a:lstStyle/>
                    <a:p>
                      <a:pPr algn="ctr" fontAlgn="ctr"/>
                      <a:r>
                        <a:rPr lang="ru-RU" sz="800" b="0" i="0" u="none" strike="noStrike">
                          <a:solidFill>
                            <a:srgbClr val="000000"/>
                          </a:solidFill>
                          <a:effectLst/>
                          <a:latin typeface="Arial Narrow" panose="020B0606020202030204" pitchFamily="34" charset="0"/>
                        </a:rPr>
                        <a:t>3 055</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solidFill>
                      <a:srgbClr val="007F76">
                        <a:alpha val="10000"/>
                      </a:srgbClr>
                    </a:solidFill>
                  </a:tcPr>
                </a:tc>
                <a:tc>
                  <a:txBody>
                    <a:bodyPr/>
                    <a:lstStyle/>
                    <a:p>
                      <a:pPr algn="ctr" fontAlgn="ctr"/>
                      <a:r>
                        <a:rPr lang="ru-RU" sz="800" b="0" i="0" u="none" strike="noStrike">
                          <a:solidFill>
                            <a:srgbClr val="000000"/>
                          </a:solidFill>
                          <a:effectLst/>
                          <a:latin typeface="Arial Narrow" panose="020B0606020202030204" pitchFamily="34" charset="0"/>
                        </a:rPr>
                        <a:t>4 372</a:t>
                      </a:r>
                    </a:p>
                  </a:txBody>
                  <a:tcPr marL="9525" marR="9525" marT="9525" marB="0" anchor="ctr">
                    <a:lnL w="6350" cap="flat" cmpd="sng" algn="ctr">
                      <a:solidFill>
                        <a:schemeClr val="tx1"/>
                      </a:solidFill>
                      <a:prstDash val="sysDot"/>
                      <a:round/>
                      <a:headEnd type="none" w="med" len="med"/>
                      <a:tailEnd type="none" w="med" len="med"/>
                    </a:lnL>
                    <a:lnR w="12700" cap="flat" cmpd="sng" algn="ctr">
                      <a:noFill/>
                      <a:prstDash val="solid"/>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solidFill>
                      <a:srgbClr val="007F76">
                        <a:alpha val="10000"/>
                      </a:srgbClr>
                    </a:solidFill>
                  </a:tcPr>
                </a:tc>
                <a:extLst>
                  <a:ext uri="{0D108BD9-81ED-4DB2-BD59-A6C34878D82A}">
                    <a16:rowId xmlns:a16="http://schemas.microsoft.com/office/drawing/2014/main" val="4077338817"/>
                  </a:ext>
                </a:extLst>
              </a:tr>
              <a:tr h="148474">
                <a:tc>
                  <a:txBody>
                    <a:bodyPr/>
                    <a:lstStyle/>
                    <a:p>
                      <a:pPr marL="72000" algn="l" fontAlgn="b"/>
                      <a:r>
                        <a:rPr lang="ru-RU" sz="800" b="0" i="0" u="none" strike="noStrike" cap="none" dirty="0">
                          <a:solidFill>
                            <a:srgbClr val="000000"/>
                          </a:solidFill>
                          <a:effectLst/>
                          <a:latin typeface="Arial Narrow" panose="020B0606020202030204" pitchFamily="34" charset="0"/>
                          <a:ea typeface="+mn-ea"/>
                          <a:cs typeface="+mn-cs"/>
                          <a:sym typeface="Arial"/>
                        </a:rPr>
                        <a:t>ТЕХНИК МАМАНДАР ЖӘНЕ БАСҚА ДА КӘСІБИ КӨМЕКШІ ПЕРСОНАЛ</a:t>
                      </a:r>
                    </a:p>
                  </a:txBody>
                  <a:tcPr marL="9525" marR="9525" marT="0" marB="0" anchor="ctr">
                    <a:lnL w="76200" cap="flat" cmpd="sng" algn="ctr">
                      <a:noFill/>
                      <a:prstDash val="solid"/>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noFill/>
                  </a:tcPr>
                </a:tc>
                <a:tc>
                  <a:txBody>
                    <a:bodyPr/>
                    <a:lstStyle/>
                    <a:p>
                      <a:pPr algn="ctr" fontAlgn="ctr"/>
                      <a:r>
                        <a:rPr lang="ru-RU" sz="800" b="0" i="0" u="none" strike="noStrike">
                          <a:solidFill>
                            <a:srgbClr val="000000"/>
                          </a:solidFill>
                          <a:effectLst/>
                          <a:latin typeface="Arial Narrow" panose="020B0606020202030204" pitchFamily="34" charset="0"/>
                        </a:rPr>
                        <a:t>950</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ru-RU" sz="800" b="0" i="0" u="none" strike="noStrike">
                          <a:solidFill>
                            <a:srgbClr val="000000"/>
                          </a:solidFill>
                          <a:effectLst/>
                          <a:latin typeface="Arial Narrow" panose="020B0606020202030204" pitchFamily="34" charset="0"/>
                        </a:rPr>
                        <a:t>1 218</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ru-RU" sz="800" b="0" i="0" u="none" strike="noStrike">
                          <a:solidFill>
                            <a:srgbClr val="000000"/>
                          </a:solidFill>
                          <a:effectLst/>
                          <a:latin typeface="Arial Narrow" panose="020B0606020202030204" pitchFamily="34" charset="0"/>
                        </a:rPr>
                        <a:t>1 138</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ru-RU" sz="800" b="0" i="0" u="none" strike="noStrike">
                          <a:solidFill>
                            <a:srgbClr val="000000"/>
                          </a:solidFill>
                          <a:effectLst/>
                          <a:latin typeface="Arial Narrow" panose="020B0606020202030204" pitchFamily="34" charset="0"/>
                        </a:rPr>
                        <a:t>1 147</a:t>
                      </a:r>
                    </a:p>
                  </a:txBody>
                  <a:tcPr marL="9525" marR="9525" marT="9525" marB="0" anchor="ctr">
                    <a:lnL w="6350" cap="flat" cmpd="sng" algn="ctr">
                      <a:solidFill>
                        <a:schemeClr val="tx1"/>
                      </a:solidFill>
                      <a:prstDash val="sysDot"/>
                      <a:round/>
                      <a:headEnd type="none" w="med" len="med"/>
                      <a:tailEnd type="none" w="med" len="med"/>
                    </a:lnL>
                    <a:lnR w="12700" cap="flat" cmpd="sng" algn="ctr">
                      <a:noFill/>
                      <a:prstDash val="solid"/>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500228116"/>
                  </a:ext>
                </a:extLst>
              </a:tr>
              <a:tr h="148474">
                <a:tc>
                  <a:txBody>
                    <a:bodyPr/>
                    <a:lstStyle/>
                    <a:p>
                      <a:pPr marL="72000" algn="l" fontAlgn="b"/>
                      <a:r>
                        <a:rPr lang="ru-RU" sz="800" b="0" i="0" u="none" strike="noStrike" cap="none" dirty="0">
                          <a:solidFill>
                            <a:srgbClr val="000000"/>
                          </a:solidFill>
                          <a:effectLst/>
                          <a:latin typeface="Arial Narrow" panose="020B0606020202030204" pitchFamily="34" charset="0"/>
                          <a:ea typeface="+mn-ea"/>
                          <a:cs typeface="+mn-cs"/>
                          <a:sym typeface="Arial"/>
                        </a:rPr>
                        <a:t>ӘКІМШІЛЕНДІРУ САЛАСЫНДАҒЫ ҚЫЗМЕТШІЛЕР</a:t>
                      </a:r>
                    </a:p>
                  </a:txBody>
                  <a:tcPr marL="9525" marR="9525" marT="0" marB="0" anchor="ctr">
                    <a:lnL w="76200" cap="flat" cmpd="sng" algn="ctr">
                      <a:noFill/>
                      <a:prstDash val="solid"/>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solidFill>
                      <a:srgbClr val="007F76">
                        <a:alpha val="10000"/>
                      </a:srgbClr>
                    </a:solidFill>
                  </a:tcPr>
                </a:tc>
                <a:tc>
                  <a:txBody>
                    <a:bodyPr/>
                    <a:lstStyle/>
                    <a:p>
                      <a:pPr algn="ctr" fontAlgn="ctr"/>
                      <a:r>
                        <a:rPr lang="ru-RU" sz="800" b="0" i="0" u="none" strike="noStrike">
                          <a:solidFill>
                            <a:srgbClr val="000000"/>
                          </a:solidFill>
                          <a:effectLst/>
                          <a:latin typeface="Arial Narrow" panose="020B0606020202030204" pitchFamily="34" charset="0"/>
                        </a:rPr>
                        <a:t>487</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364</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solidFill>
                      <a:srgbClr val="007F76">
                        <a:alpha val="10000"/>
                      </a:srgbClr>
                    </a:solidFill>
                  </a:tcPr>
                </a:tc>
                <a:tc>
                  <a:txBody>
                    <a:bodyPr/>
                    <a:lstStyle/>
                    <a:p>
                      <a:pPr algn="ctr" fontAlgn="ctr"/>
                      <a:r>
                        <a:rPr lang="ru-RU" sz="800" b="0" i="0" u="none" strike="noStrike">
                          <a:solidFill>
                            <a:srgbClr val="000000"/>
                          </a:solidFill>
                          <a:effectLst/>
                          <a:latin typeface="Arial Narrow" panose="020B0606020202030204" pitchFamily="34" charset="0"/>
                        </a:rPr>
                        <a:t>352</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solidFill>
                      <a:srgbClr val="007F76">
                        <a:alpha val="10000"/>
                      </a:srgbClr>
                    </a:solidFill>
                  </a:tcPr>
                </a:tc>
                <a:tc>
                  <a:txBody>
                    <a:bodyPr/>
                    <a:lstStyle/>
                    <a:p>
                      <a:pPr algn="ctr" fontAlgn="ctr"/>
                      <a:r>
                        <a:rPr lang="ru-RU" sz="800" b="0" i="0" u="none" strike="noStrike">
                          <a:solidFill>
                            <a:srgbClr val="000000"/>
                          </a:solidFill>
                          <a:effectLst/>
                          <a:latin typeface="Arial Narrow" panose="020B0606020202030204" pitchFamily="34" charset="0"/>
                        </a:rPr>
                        <a:t>504</a:t>
                      </a:r>
                    </a:p>
                  </a:txBody>
                  <a:tcPr marL="9525" marR="9525" marT="9525" marB="0" anchor="ctr">
                    <a:lnL w="6350" cap="flat" cmpd="sng" algn="ctr">
                      <a:solidFill>
                        <a:schemeClr val="tx1"/>
                      </a:solidFill>
                      <a:prstDash val="sysDot"/>
                      <a:round/>
                      <a:headEnd type="none" w="med" len="med"/>
                      <a:tailEnd type="none" w="med" len="med"/>
                    </a:lnL>
                    <a:lnR w="12700" cap="flat" cmpd="sng" algn="ctr">
                      <a:noFill/>
                      <a:prstDash val="solid"/>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solidFill>
                      <a:srgbClr val="007F76">
                        <a:alpha val="10000"/>
                      </a:srgbClr>
                    </a:solidFill>
                  </a:tcPr>
                </a:tc>
                <a:extLst>
                  <a:ext uri="{0D108BD9-81ED-4DB2-BD59-A6C34878D82A}">
                    <a16:rowId xmlns:a16="http://schemas.microsoft.com/office/drawing/2014/main" val="1221627480"/>
                  </a:ext>
                </a:extLst>
              </a:tr>
              <a:tr h="148474">
                <a:tc>
                  <a:txBody>
                    <a:bodyPr/>
                    <a:lstStyle/>
                    <a:p>
                      <a:pPr marL="72000" algn="l" fontAlgn="b"/>
                      <a:r>
                        <a:rPr lang="ru-RU" sz="800" b="0" i="0" u="none" strike="noStrike" cap="none" dirty="0">
                          <a:solidFill>
                            <a:srgbClr val="000000"/>
                          </a:solidFill>
                          <a:effectLst/>
                          <a:latin typeface="Arial Narrow" panose="020B0606020202030204" pitchFamily="34" charset="0"/>
                          <a:ea typeface="+mn-ea"/>
                          <a:cs typeface="+mn-cs"/>
                          <a:sym typeface="Arial"/>
                        </a:rPr>
                        <a:t>ҚЫЗМЕТ КӨРСЕТУ ЖӘНЕ САУДА САЛАСЫНЫҢ ЖҰМЫСКЕРЛЕРІ</a:t>
                      </a:r>
                    </a:p>
                  </a:txBody>
                  <a:tcPr marL="9525" marR="9525" marT="0" marB="0" anchor="ctr">
                    <a:lnL w="76200" cap="flat" cmpd="sng" algn="ctr">
                      <a:noFill/>
                      <a:prstDash val="solid"/>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noFill/>
                  </a:tcPr>
                </a:tc>
                <a:tc>
                  <a:txBody>
                    <a:bodyPr/>
                    <a:lstStyle/>
                    <a:p>
                      <a:pPr algn="ctr" fontAlgn="ctr"/>
                      <a:r>
                        <a:rPr lang="ru-RU" sz="800" b="0" i="0" u="none" strike="noStrike">
                          <a:solidFill>
                            <a:srgbClr val="000000"/>
                          </a:solidFill>
                          <a:effectLst/>
                          <a:latin typeface="Arial Narrow" panose="020B0606020202030204" pitchFamily="34" charset="0"/>
                        </a:rPr>
                        <a:t>951</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ru-RU" sz="800" b="0" i="0" u="none" strike="noStrike">
                          <a:solidFill>
                            <a:srgbClr val="000000"/>
                          </a:solidFill>
                          <a:effectLst/>
                          <a:latin typeface="Arial Narrow" panose="020B0606020202030204" pitchFamily="34" charset="0"/>
                        </a:rPr>
                        <a:t>1 209</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ru-RU" sz="800" b="0" i="0" u="none" strike="noStrike">
                          <a:solidFill>
                            <a:srgbClr val="000000"/>
                          </a:solidFill>
                          <a:effectLst/>
                          <a:latin typeface="Arial Narrow" panose="020B0606020202030204" pitchFamily="34" charset="0"/>
                        </a:rPr>
                        <a:t>1 127</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ru-RU" sz="800" b="0" i="0" u="none" strike="noStrike">
                          <a:solidFill>
                            <a:srgbClr val="000000"/>
                          </a:solidFill>
                          <a:effectLst/>
                          <a:latin typeface="Arial Narrow" panose="020B0606020202030204" pitchFamily="34" charset="0"/>
                        </a:rPr>
                        <a:t>1 540</a:t>
                      </a:r>
                    </a:p>
                  </a:txBody>
                  <a:tcPr marL="9525" marR="9525" marT="9525" marB="0" anchor="ctr">
                    <a:lnL w="6350" cap="flat" cmpd="sng" algn="ctr">
                      <a:solidFill>
                        <a:schemeClr val="tx1"/>
                      </a:solidFill>
                      <a:prstDash val="sysDot"/>
                      <a:round/>
                      <a:headEnd type="none" w="med" len="med"/>
                      <a:tailEnd type="none" w="med" len="med"/>
                    </a:lnL>
                    <a:lnR w="12700" cap="flat" cmpd="sng" algn="ctr">
                      <a:noFill/>
                      <a:prstDash val="solid"/>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182707914"/>
                  </a:ext>
                </a:extLst>
              </a:tr>
              <a:tr h="148474">
                <a:tc>
                  <a:txBody>
                    <a:bodyPr/>
                    <a:lstStyle/>
                    <a:p>
                      <a:pPr marL="72000" algn="l" fontAlgn="b"/>
                      <a:r>
                        <a:rPr lang="ru-RU" sz="800" b="0" i="0" u="none" strike="noStrike" cap="none" dirty="0">
                          <a:solidFill>
                            <a:srgbClr val="000000"/>
                          </a:solidFill>
                          <a:effectLst/>
                          <a:latin typeface="Arial Narrow" panose="020B0606020202030204" pitchFamily="34" charset="0"/>
                          <a:ea typeface="+mn-ea"/>
                          <a:cs typeface="+mn-cs"/>
                          <a:sym typeface="Arial"/>
                        </a:rPr>
                        <a:t>ФЕРМЕР Ж/Е АУЫЛ/ОРМАН, БАЛЫҚ ШАРУА-ЫҢ Ж/Е БАЛЫҚ АУЛАУ ЖҰМЫС-РЫ</a:t>
                      </a:r>
                    </a:p>
                  </a:txBody>
                  <a:tcPr marL="9525" marR="9525" marT="0" marB="0" anchor="ctr">
                    <a:lnL w="76200" cap="flat" cmpd="sng" algn="ctr">
                      <a:noFill/>
                      <a:prstDash val="solid"/>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solidFill>
                      <a:srgbClr val="007F76">
                        <a:alpha val="10000"/>
                      </a:srgbClr>
                    </a:solidFill>
                  </a:tcPr>
                </a:tc>
                <a:tc>
                  <a:txBody>
                    <a:bodyPr/>
                    <a:lstStyle/>
                    <a:p>
                      <a:pPr algn="ctr" fontAlgn="ctr"/>
                      <a:r>
                        <a:rPr lang="ru-RU" sz="800" b="0" i="0" u="none" strike="noStrike">
                          <a:solidFill>
                            <a:srgbClr val="000000"/>
                          </a:solidFill>
                          <a:effectLst/>
                          <a:latin typeface="Arial Narrow" panose="020B0606020202030204" pitchFamily="34" charset="0"/>
                        </a:rPr>
                        <a:t>69</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27</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solidFill>
                      <a:srgbClr val="007F76">
                        <a:alpha val="10000"/>
                      </a:srgbClr>
                    </a:solidFill>
                  </a:tcPr>
                </a:tc>
                <a:tc>
                  <a:txBody>
                    <a:bodyPr/>
                    <a:lstStyle/>
                    <a:p>
                      <a:pPr algn="ctr" fontAlgn="ctr"/>
                      <a:r>
                        <a:rPr lang="ru-RU" sz="800" b="0" i="0" u="none" strike="noStrike">
                          <a:solidFill>
                            <a:srgbClr val="000000"/>
                          </a:solidFill>
                          <a:effectLst/>
                          <a:latin typeface="Arial Narrow" panose="020B0606020202030204" pitchFamily="34" charset="0"/>
                        </a:rPr>
                        <a:t>36</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solidFill>
                      <a:srgbClr val="007F76">
                        <a:alpha val="10000"/>
                      </a:srgbClr>
                    </a:solidFill>
                  </a:tcPr>
                </a:tc>
                <a:tc>
                  <a:txBody>
                    <a:bodyPr/>
                    <a:lstStyle/>
                    <a:p>
                      <a:pPr algn="ctr" fontAlgn="ctr"/>
                      <a:r>
                        <a:rPr lang="ru-RU" sz="800" b="0" i="0" u="none" strike="noStrike">
                          <a:solidFill>
                            <a:srgbClr val="000000"/>
                          </a:solidFill>
                          <a:effectLst/>
                          <a:latin typeface="Arial Narrow" panose="020B0606020202030204" pitchFamily="34" charset="0"/>
                        </a:rPr>
                        <a:t>28</a:t>
                      </a:r>
                    </a:p>
                  </a:txBody>
                  <a:tcPr marL="9525" marR="9525" marT="9525" marB="0" anchor="ctr">
                    <a:lnL w="6350" cap="flat" cmpd="sng" algn="ctr">
                      <a:solidFill>
                        <a:schemeClr val="tx1"/>
                      </a:solidFill>
                      <a:prstDash val="sysDot"/>
                      <a:round/>
                      <a:headEnd type="none" w="med" len="med"/>
                      <a:tailEnd type="none" w="med" len="med"/>
                    </a:lnL>
                    <a:lnR w="12700" cap="flat" cmpd="sng" algn="ctr">
                      <a:noFill/>
                      <a:prstDash val="solid"/>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solidFill>
                      <a:srgbClr val="007F76">
                        <a:alpha val="10000"/>
                      </a:srgbClr>
                    </a:solidFill>
                  </a:tcPr>
                </a:tc>
                <a:extLst>
                  <a:ext uri="{0D108BD9-81ED-4DB2-BD59-A6C34878D82A}">
                    <a16:rowId xmlns:a16="http://schemas.microsoft.com/office/drawing/2014/main" val="3434696259"/>
                  </a:ext>
                </a:extLst>
              </a:tr>
              <a:tr h="148474">
                <a:tc>
                  <a:txBody>
                    <a:bodyPr/>
                    <a:lstStyle/>
                    <a:p>
                      <a:pPr marL="72000" algn="l" fontAlgn="b"/>
                      <a:r>
                        <a:rPr lang="ru-RU" sz="800" b="0" i="0" u="none" strike="noStrike" cap="none" dirty="0">
                          <a:solidFill>
                            <a:srgbClr val="000000"/>
                          </a:solidFill>
                          <a:effectLst/>
                          <a:latin typeface="Arial Narrow" panose="020B0606020202030204" pitchFamily="34" charset="0"/>
                          <a:ea typeface="+mn-ea"/>
                          <a:cs typeface="+mn-cs"/>
                          <a:sym typeface="Arial"/>
                        </a:rPr>
                        <a:t>ӨНЕРКӘСІП, ҚҰРЫЛЫС, КӨЛІК Ж/Е БАСҚА ТЕКТЕС ЖҰМЫСШЫЛАРЫ</a:t>
                      </a:r>
                    </a:p>
                  </a:txBody>
                  <a:tcPr marL="9525" marR="9525" marT="0" marB="0" anchor="ctr">
                    <a:lnL w="76200" cap="flat" cmpd="sng" algn="ctr">
                      <a:noFill/>
                      <a:prstDash val="solid"/>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noFill/>
                  </a:tcPr>
                </a:tc>
                <a:tc>
                  <a:txBody>
                    <a:bodyPr/>
                    <a:lstStyle/>
                    <a:p>
                      <a:pPr algn="ctr" fontAlgn="ctr"/>
                      <a:r>
                        <a:rPr lang="ru-RU" sz="800" b="0" i="0" u="none" strike="noStrike">
                          <a:solidFill>
                            <a:srgbClr val="000000"/>
                          </a:solidFill>
                          <a:effectLst/>
                          <a:latin typeface="Arial Narrow" panose="020B0606020202030204" pitchFamily="34" charset="0"/>
                        </a:rPr>
                        <a:t>972</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ru-RU" sz="800" b="0" i="0" u="none" strike="noStrike">
                          <a:solidFill>
                            <a:srgbClr val="000000"/>
                          </a:solidFill>
                          <a:effectLst/>
                          <a:latin typeface="Arial Narrow" panose="020B0606020202030204" pitchFamily="34" charset="0"/>
                        </a:rPr>
                        <a:t>1 480</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ru-RU" sz="800" b="0" i="0" u="none" strike="noStrike">
                          <a:solidFill>
                            <a:srgbClr val="000000"/>
                          </a:solidFill>
                          <a:effectLst/>
                          <a:latin typeface="Arial Narrow" panose="020B0606020202030204" pitchFamily="34" charset="0"/>
                        </a:rPr>
                        <a:t>1 820</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ru-RU" sz="800" b="0" i="0" u="none" strike="noStrike">
                          <a:solidFill>
                            <a:srgbClr val="000000"/>
                          </a:solidFill>
                          <a:effectLst/>
                          <a:latin typeface="Arial Narrow" panose="020B0606020202030204" pitchFamily="34" charset="0"/>
                        </a:rPr>
                        <a:t>1 402</a:t>
                      </a:r>
                    </a:p>
                  </a:txBody>
                  <a:tcPr marL="9525" marR="9525" marT="9525" marB="0" anchor="ctr">
                    <a:lnL w="6350" cap="flat" cmpd="sng" algn="ctr">
                      <a:solidFill>
                        <a:schemeClr val="tx1"/>
                      </a:solidFill>
                      <a:prstDash val="sysDot"/>
                      <a:round/>
                      <a:headEnd type="none" w="med" len="med"/>
                      <a:tailEnd type="none" w="med" len="med"/>
                    </a:lnL>
                    <a:lnR w="12700" cap="flat" cmpd="sng" algn="ctr">
                      <a:noFill/>
                      <a:prstDash val="solid"/>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033135677"/>
                  </a:ext>
                </a:extLst>
              </a:tr>
              <a:tr h="148474">
                <a:tc>
                  <a:txBody>
                    <a:bodyPr/>
                    <a:lstStyle/>
                    <a:p>
                      <a:pPr marL="72000" algn="l" fontAlgn="b"/>
                      <a:r>
                        <a:rPr lang="ru-RU" sz="800" b="0" i="0" u="none" strike="noStrike" cap="none" dirty="0">
                          <a:solidFill>
                            <a:srgbClr val="000000"/>
                          </a:solidFill>
                          <a:effectLst/>
                          <a:latin typeface="Arial Narrow" panose="020B0606020202030204" pitchFamily="34" charset="0"/>
                          <a:ea typeface="+mn-ea"/>
                          <a:cs typeface="+mn-cs"/>
                          <a:sym typeface="Arial"/>
                        </a:rPr>
                        <a:t>ӨНДІРІСТІК ЖАБДЫҚ ОПЕРАТОРЛАРЫ, ҚҰРАСТЫРУШЫЛАРЫ Ж/Е ЖҮРГІЗУШІЛЕРІ</a:t>
                      </a:r>
                    </a:p>
                  </a:txBody>
                  <a:tcPr marL="9525" marR="9525" marT="0" marB="0" anchor="ctr">
                    <a:lnL w="76200" cap="flat" cmpd="sng" algn="ctr">
                      <a:noFill/>
                      <a:prstDash val="solid"/>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solidFill>
                      <a:srgbClr val="007F76">
                        <a:alpha val="10000"/>
                      </a:srgbClr>
                    </a:solidFill>
                  </a:tcPr>
                </a:tc>
                <a:tc>
                  <a:txBody>
                    <a:bodyPr/>
                    <a:lstStyle/>
                    <a:p>
                      <a:pPr algn="ctr" fontAlgn="ctr"/>
                      <a:r>
                        <a:rPr lang="ru-RU" sz="800" b="0" i="0" u="none" strike="noStrike">
                          <a:solidFill>
                            <a:srgbClr val="000000"/>
                          </a:solidFill>
                          <a:effectLst/>
                          <a:latin typeface="Arial Narrow" panose="020B0606020202030204" pitchFamily="34" charset="0"/>
                        </a:rPr>
                        <a:t>728</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995</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solidFill>
                      <a:srgbClr val="007F76">
                        <a:alpha val="10000"/>
                      </a:srgbClr>
                    </a:solidFill>
                  </a:tcPr>
                </a:tc>
                <a:tc>
                  <a:txBody>
                    <a:bodyPr/>
                    <a:lstStyle/>
                    <a:p>
                      <a:pPr algn="ctr" fontAlgn="ctr"/>
                      <a:r>
                        <a:rPr lang="ru-RU" sz="800" b="0" i="0" u="none" strike="noStrike">
                          <a:solidFill>
                            <a:srgbClr val="000000"/>
                          </a:solidFill>
                          <a:effectLst/>
                          <a:latin typeface="Arial Narrow" panose="020B0606020202030204" pitchFamily="34" charset="0"/>
                        </a:rPr>
                        <a:t>937</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solidFill>
                      <a:srgbClr val="007F76">
                        <a:alpha val="10000"/>
                      </a:srgbClr>
                    </a:solidFill>
                  </a:tcPr>
                </a:tc>
                <a:tc>
                  <a:txBody>
                    <a:bodyPr/>
                    <a:lstStyle/>
                    <a:p>
                      <a:pPr algn="ctr" fontAlgn="ctr"/>
                      <a:r>
                        <a:rPr lang="ru-RU" sz="800" b="0" i="0" u="none" strike="noStrike">
                          <a:solidFill>
                            <a:srgbClr val="000000"/>
                          </a:solidFill>
                          <a:effectLst/>
                          <a:latin typeface="Arial Narrow" panose="020B0606020202030204" pitchFamily="34" charset="0"/>
                        </a:rPr>
                        <a:t>1 230</a:t>
                      </a:r>
                    </a:p>
                  </a:txBody>
                  <a:tcPr marL="9525" marR="9525" marT="9525" marB="0" anchor="ctr">
                    <a:lnL w="6350" cap="flat" cmpd="sng" algn="ctr">
                      <a:solidFill>
                        <a:schemeClr val="tx1"/>
                      </a:solidFill>
                      <a:prstDash val="sysDot"/>
                      <a:round/>
                      <a:headEnd type="none" w="med" len="med"/>
                      <a:tailEnd type="none" w="med" len="med"/>
                    </a:lnL>
                    <a:lnR w="12700" cap="flat" cmpd="sng" algn="ctr">
                      <a:noFill/>
                      <a:prstDash val="solid"/>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solidFill>
                      <a:srgbClr val="007F76">
                        <a:alpha val="10000"/>
                      </a:srgbClr>
                    </a:solidFill>
                  </a:tcPr>
                </a:tc>
                <a:extLst>
                  <a:ext uri="{0D108BD9-81ED-4DB2-BD59-A6C34878D82A}">
                    <a16:rowId xmlns:a16="http://schemas.microsoft.com/office/drawing/2014/main" val="3877348172"/>
                  </a:ext>
                </a:extLst>
              </a:tr>
              <a:tr h="148474">
                <a:tc>
                  <a:txBody>
                    <a:bodyPr/>
                    <a:lstStyle/>
                    <a:p>
                      <a:pPr marL="72000" algn="l" fontAlgn="b"/>
                      <a:r>
                        <a:rPr lang="ru-RU" sz="800" b="0" i="0" u="none" strike="noStrike" cap="none" dirty="0">
                          <a:solidFill>
                            <a:srgbClr val="000000"/>
                          </a:solidFill>
                          <a:effectLst/>
                          <a:latin typeface="Arial Narrow" panose="020B0606020202030204" pitchFamily="34" charset="0"/>
                          <a:ea typeface="+mn-ea"/>
                          <a:cs typeface="+mn-cs"/>
                          <a:sym typeface="Arial"/>
                        </a:rPr>
                        <a:t>БІЛІКТІЛІГІ ЖОҚ ЖҰМЫСШЫЛАР</a:t>
                      </a:r>
                    </a:p>
                  </a:txBody>
                  <a:tcPr marL="9525" marR="9525" marT="0" marB="0" anchor="ctr">
                    <a:lnL w="76200" cap="flat" cmpd="sng" algn="ctr">
                      <a:noFill/>
                      <a:prstDash val="solid"/>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noFill/>
                  </a:tcPr>
                </a:tc>
                <a:tc>
                  <a:txBody>
                    <a:bodyPr/>
                    <a:lstStyle/>
                    <a:p>
                      <a:pPr algn="ctr" fontAlgn="ctr"/>
                      <a:r>
                        <a:rPr lang="ru-RU" sz="800" b="0" i="0" u="none" strike="noStrike" dirty="0">
                          <a:solidFill>
                            <a:srgbClr val="000000"/>
                          </a:solidFill>
                          <a:effectLst/>
                          <a:latin typeface="Arial Narrow" panose="020B0606020202030204" pitchFamily="34" charset="0"/>
                        </a:rPr>
                        <a:t>1 248</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ru-RU" sz="800" b="0" i="0" u="none" strike="noStrike">
                          <a:solidFill>
                            <a:srgbClr val="000000"/>
                          </a:solidFill>
                          <a:effectLst/>
                          <a:latin typeface="Arial Narrow" panose="020B0606020202030204" pitchFamily="34" charset="0"/>
                        </a:rPr>
                        <a:t>1 244</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ru-RU" sz="800" b="0" i="0" u="none" strike="noStrike">
                          <a:solidFill>
                            <a:srgbClr val="000000"/>
                          </a:solidFill>
                          <a:effectLst/>
                          <a:latin typeface="Arial Narrow" panose="020B0606020202030204" pitchFamily="34" charset="0"/>
                        </a:rPr>
                        <a:t>1 817</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ru-RU" sz="800" b="0" i="0" u="none" strike="noStrike" dirty="0">
                          <a:solidFill>
                            <a:srgbClr val="000000"/>
                          </a:solidFill>
                          <a:effectLst/>
                          <a:latin typeface="Arial Narrow" panose="020B0606020202030204" pitchFamily="34" charset="0"/>
                        </a:rPr>
                        <a:t>2 033</a:t>
                      </a:r>
                    </a:p>
                  </a:txBody>
                  <a:tcPr marL="9525" marR="9525" marT="9525" marB="0" anchor="ctr">
                    <a:lnL w="6350" cap="flat" cmpd="sng" algn="ctr">
                      <a:solidFill>
                        <a:schemeClr val="tx1"/>
                      </a:solidFill>
                      <a:prstDash val="sysDot"/>
                      <a:round/>
                      <a:headEnd type="none" w="med" len="med"/>
                      <a:tailEnd type="none" w="med" len="med"/>
                    </a:lnL>
                    <a:lnR w="12700" cap="flat" cmpd="sng" algn="ctr">
                      <a:noFill/>
                      <a:prstDash val="solid"/>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605250712"/>
                  </a:ext>
                </a:extLst>
              </a:tr>
            </a:tbl>
          </a:graphicData>
        </a:graphic>
      </p:graphicFrame>
      <p:graphicFrame>
        <p:nvGraphicFramePr>
          <p:cNvPr id="25" name="Таблица 24">
            <a:extLst>
              <a:ext uri="{FF2B5EF4-FFF2-40B4-BE49-F238E27FC236}">
                <a16:creationId xmlns:a16="http://schemas.microsoft.com/office/drawing/2014/main" id="{B0A9FCBA-67D5-3916-3267-226B7595262D}"/>
              </a:ext>
            </a:extLst>
          </p:cNvPr>
          <p:cNvGraphicFramePr>
            <a:graphicFrameLocks noGrp="1"/>
          </p:cNvGraphicFramePr>
          <p:nvPr>
            <p:extLst>
              <p:ext uri="{D42A27DB-BD31-4B8C-83A1-F6EECF244321}">
                <p14:modId xmlns:p14="http://schemas.microsoft.com/office/powerpoint/2010/main" val="3461944103"/>
              </p:ext>
            </p:extLst>
          </p:nvPr>
        </p:nvGraphicFramePr>
        <p:xfrm>
          <a:off x="6768750" y="3025492"/>
          <a:ext cx="5328000" cy="1670332"/>
        </p:xfrm>
        <a:graphic>
          <a:graphicData uri="http://schemas.openxmlformats.org/drawingml/2006/table">
            <a:tbl>
              <a:tblPr firstRow="1" bandRow="1">
                <a:tableStyleId>{5C22544A-7EE6-4342-B048-85BDC9FD1C3A}</a:tableStyleId>
              </a:tblPr>
              <a:tblGrid>
                <a:gridCol w="3600000">
                  <a:extLst>
                    <a:ext uri="{9D8B030D-6E8A-4147-A177-3AD203B41FA5}">
                      <a16:colId xmlns:a16="http://schemas.microsoft.com/office/drawing/2014/main" val="1113104833"/>
                    </a:ext>
                  </a:extLst>
                </a:gridCol>
                <a:gridCol w="432000">
                  <a:extLst>
                    <a:ext uri="{9D8B030D-6E8A-4147-A177-3AD203B41FA5}">
                      <a16:colId xmlns:a16="http://schemas.microsoft.com/office/drawing/2014/main" val="132264586"/>
                    </a:ext>
                  </a:extLst>
                </a:gridCol>
                <a:gridCol w="432000">
                  <a:extLst>
                    <a:ext uri="{9D8B030D-6E8A-4147-A177-3AD203B41FA5}">
                      <a16:colId xmlns:a16="http://schemas.microsoft.com/office/drawing/2014/main" val="2572766800"/>
                    </a:ext>
                  </a:extLst>
                </a:gridCol>
                <a:gridCol w="432000">
                  <a:extLst>
                    <a:ext uri="{9D8B030D-6E8A-4147-A177-3AD203B41FA5}">
                      <a16:colId xmlns:a16="http://schemas.microsoft.com/office/drawing/2014/main" val="2849574652"/>
                    </a:ext>
                  </a:extLst>
                </a:gridCol>
                <a:gridCol w="432000">
                  <a:extLst>
                    <a:ext uri="{9D8B030D-6E8A-4147-A177-3AD203B41FA5}">
                      <a16:colId xmlns:a16="http://schemas.microsoft.com/office/drawing/2014/main" val="478621999"/>
                    </a:ext>
                  </a:extLst>
                </a:gridCol>
              </a:tblGrid>
              <a:tr h="167033">
                <a:tc>
                  <a:txBody>
                    <a:bodyPr/>
                    <a:lstStyle/>
                    <a:p>
                      <a:pPr marL="0" marR="0" lvl="0" indent="0" algn="l" defTabSz="685800" rtl="0" eaLnBrk="1" fontAlgn="auto" latinLnBrk="0" hangingPunct="1">
                        <a:lnSpc>
                          <a:spcPct val="107000"/>
                        </a:lnSpc>
                        <a:spcBef>
                          <a:spcPts val="0"/>
                        </a:spcBef>
                        <a:spcAft>
                          <a:spcPts val="0"/>
                        </a:spcAft>
                        <a:buClrTx/>
                        <a:buSzTx/>
                        <a:buFontTx/>
                        <a:buNone/>
                        <a:tabLst/>
                        <a:defRPr/>
                      </a:pPr>
                      <a:r>
                        <a:rPr lang="ru-RU" sz="1050" b="1" i="0" u="none" strike="noStrike" cap="none" noProof="0" dirty="0">
                          <a:solidFill>
                            <a:srgbClr val="000000"/>
                          </a:solidFill>
                          <a:effectLst/>
                          <a:latin typeface="Arial Narrow" panose="020B0606020202030204" pitchFamily="34" charset="0"/>
                          <a:ea typeface="+mn-ea"/>
                          <a:cs typeface="+mn-cs"/>
                          <a:sym typeface="Arial"/>
                        </a:rPr>
                        <a:t>ОПТИМИСТІК СЦЕНАРИЙ</a:t>
                      </a:r>
                    </a:p>
                  </a:txBody>
                  <a:tcPr marT="0" marB="0" anchor="ctr">
                    <a:lnL w="76200" cap="flat" cmpd="sng" algn="ctr">
                      <a:noFill/>
                      <a:prstDash val="solid"/>
                      <a:round/>
                      <a:headEnd type="none" w="med" len="med"/>
                      <a:tailEnd type="none" w="med" len="med"/>
                    </a:lnL>
                    <a:lnR w="6350" cap="flat" cmpd="sng" algn="ctr">
                      <a:solidFill>
                        <a:schemeClr val="tx1"/>
                      </a:solidFill>
                      <a:prstDash val="sysDot"/>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accent3">
                        <a:lumMod val="50000"/>
                        <a:alpha val="20000"/>
                      </a:schemeClr>
                    </a:solidFill>
                  </a:tcPr>
                </a:tc>
                <a:tc>
                  <a:txBody>
                    <a:bodyPr/>
                    <a:lstStyle/>
                    <a:p>
                      <a:pPr algn="ctr" fontAlgn="ctr"/>
                      <a:r>
                        <a:rPr lang="en-US" sz="900" b="0" i="0" u="none" strike="noStrike" cap="none" dirty="0">
                          <a:solidFill>
                            <a:srgbClr val="000000"/>
                          </a:solidFill>
                          <a:effectLst/>
                          <a:latin typeface="Arial Narrow" panose="020B0606020202030204" pitchFamily="34" charset="0"/>
                          <a:ea typeface="+mn-ea"/>
                          <a:cs typeface="+mn-cs"/>
                          <a:sym typeface="Arial"/>
                        </a:rPr>
                        <a:t>Q1</a:t>
                      </a:r>
                      <a:endParaRPr lang="ru-KZ" sz="900" b="0" i="0" u="none" strike="noStrike" cap="none" dirty="0">
                        <a:solidFill>
                          <a:srgbClr val="000000"/>
                        </a:solidFill>
                        <a:effectLst/>
                        <a:latin typeface="Arial Narrow" panose="020B0606020202030204" pitchFamily="34" charset="0"/>
                        <a:ea typeface="+mn-ea"/>
                        <a:cs typeface="+mn-cs"/>
                        <a:sym typeface="Arial"/>
                      </a:endParaRPr>
                    </a:p>
                  </a:txBody>
                  <a:tcPr marL="9525" marR="9525" marT="0"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50000"/>
                        <a:alpha val="20000"/>
                      </a:schemeClr>
                    </a:solidFill>
                  </a:tcPr>
                </a:tc>
                <a:tc>
                  <a:txBody>
                    <a:bodyPr/>
                    <a:lstStyle/>
                    <a:p>
                      <a:pPr algn="ctr" fontAlgn="ctr"/>
                      <a:r>
                        <a:rPr lang="en-US" sz="900" b="0" i="0" u="none" strike="noStrike" cap="none" dirty="0">
                          <a:solidFill>
                            <a:srgbClr val="000000"/>
                          </a:solidFill>
                          <a:effectLst/>
                          <a:latin typeface="Arial Narrow" panose="020B0606020202030204" pitchFamily="34" charset="0"/>
                          <a:ea typeface="+mn-ea"/>
                          <a:cs typeface="+mn-cs"/>
                          <a:sym typeface="Arial"/>
                        </a:rPr>
                        <a:t>Q2</a:t>
                      </a:r>
                      <a:endParaRPr lang="ru-KZ" sz="900" b="0" i="0" u="none" strike="noStrike" cap="none" dirty="0">
                        <a:solidFill>
                          <a:srgbClr val="000000"/>
                        </a:solidFill>
                        <a:effectLst/>
                        <a:latin typeface="Arial Narrow" panose="020B0606020202030204" pitchFamily="34" charset="0"/>
                        <a:ea typeface="+mn-ea"/>
                        <a:cs typeface="+mn-cs"/>
                        <a:sym typeface="Arial"/>
                      </a:endParaRPr>
                    </a:p>
                  </a:txBody>
                  <a:tcPr marL="9525" marR="9525" marT="0"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3">
                        <a:lumMod val="50000"/>
                        <a:alpha val="20000"/>
                      </a:schemeClr>
                    </a:solidFill>
                  </a:tcPr>
                </a:tc>
                <a:tc>
                  <a:txBody>
                    <a:bodyPr/>
                    <a:lstStyle/>
                    <a:p>
                      <a:pPr algn="ctr" fontAlgn="ctr"/>
                      <a:r>
                        <a:rPr lang="en-US" sz="900" b="0" i="0" u="none" strike="noStrike" cap="none" dirty="0">
                          <a:solidFill>
                            <a:srgbClr val="000000"/>
                          </a:solidFill>
                          <a:effectLst/>
                          <a:latin typeface="Arial Narrow" panose="020B0606020202030204" pitchFamily="34" charset="0"/>
                          <a:ea typeface="+mn-ea"/>
                          <a:cs typeface="+mn-cs"/>
                          <a:sym typeface="Arial"/>
                        </a:rPr>
                        <a:t>Q3</a:t>
                      </a:r>
                      <a:endParaRPr lang="ru-KZ" sz="900" b="0" i="0" u="none" strike="noStrike" cap="none" dirty="0">
                        <a:solidFill>
                          <a:srgbClr val="000000"/>
                        </a:solidFill>
                        <a:effectLst/>
                        <a:latin typeface="Arial Narrow" panose="020B0606020202030204" pitchFamily="34" charset="0"/>
                        <a:ea typeface="+mn-ea"/>
                        <a:cs typeface="+mn-cs"/>
                        <a:sym typeface="Arial"/>
                      </a:endParaRPr>
                    </a:p>
                  </a:txBody>
                  <a:tcPr marL="9525" marR="9525" marT="0"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3">
                        <a:lumMod val="50000"/>
                        <a:alpha val="20000"/>
                      </a:schemeClr>
                    </a:solidFill>
                  </a:tcPr>
                </a:tc>
                <a:tc>
                  <a:txBody>
                    <a:bodyPr/>
                    <a:lstStyle/>
                    <a:p>
                      <a:pPr algn="ctr" fontAlgn="ctr"/>
                      <a:r>
                        <a:rPr lang="en-US" sz="900" b="0" i="0" u="none" strike="noStrike" cap="none" dirty="0">
                          <a:solidFill>
                            <a:srgbClr val="000000"/>
                          </a:solidFill>
                          <a:effectLst/>
                          <a:latin typeface="Arial Narrow" panose="020B0606020202030204" pitchFamily="34" charset="0"/>
                          <a:ea typeface="+mn-ea"/>
                          <a:cs typeface="+mn-cs"/>
                          <a:sym typeface="Arial"/>
                        </a:rPr>
                        <a:t>Q4</a:t>
                      </a:r>
                      <a:endParaRPr lang="ru-KZ" sz="900" b="0" i="0" u="none" strike="noStrike" cap="none" dirty="0">
                        <a:solidFill>
                          <a:srgbClr val="000000"/>
                        </a:solidFill>
                        <a:effectLst/>
                        <a:latin typeface="Arial Narrow" panose="020B0606020202030204" pitchFamily="34" charset="0"/>
                        <a:ea typeface="+mn-ea"/>
                        <a:cs typeface="+mn-cs"/>
                        <a:sym typeface="Arial"/>
                      </a:endParaRPr>
                    </a:p>
                  </a:txBody>
                  <a:tcPr marL="9525" marR="9525" marT="0" marB="0" anchor="ctr">
                    <a:lnL w="6350" cap="flat" cmpd="sng" algn="ctr">
                      <a:solidFill>
                        <a:schemeClr val="tx1"/>
                      </a:solidFill>
                      <a:prstDash val="sysDot"/>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3">
                        <a:lumMod val="50000"/>
                        <a:alpha val="20000"/>
                      </a:schemeClr>
                    </a:solidFill>
                  </a:tcPr>
                </a:tc>
                <a:extLst>
                  <a:ext uri="{0D108BD9-81ED-4DB2-BD59-A6C34878D82A}">
                    <a16:rowId xmlns:a16="http://schemas.microsoft.com/office/drawing/2014/main" val="877649079"/>
                  </a:ext>
                </a:extLst>
              </a:tr>
              <a:tr h="167033">
                <a:tc>
                  <a:txBody>
                    <a:bodyPr/>
                    <a:lstStyle/>
                    <a:p>
                      <a:pPr marL="0" marR="0" lvl="0" indent="0" algn="l" defTabSz="685800" rtl="0" eaLnBrk="1" fontAlgn="auto" latinLnBrk="0" hangingPunct="1">
                        <a:lnSpc>
                          <a:spcPct val="107000"/>
                        </a:lnSpc>
                        <a:spcBef>
                          <a:spcPts val="0"/>
                        </a:spcBef>
                        <a:spcAft>
                          <a:spcPts val="0"/>
                        </a:spcAft>
                        <a:buClrTx/>
                        <a:buSzTx/>
                        <a:buFontTx/>
                        <a:buNone/>
                        <a:tabLst/>
                        <a:defRPr/>
                      </a:pPr>
                      <a:r>
                        <a:rPr lang="ru-RU" sz="900" b="1" i="0" u="none" strike="noStrike" cap="none" noProof="0" dirty="0">
                          <a:solidFill>
                            <a:srgbClr val="000000"/>
                          </a:solidFill>
                          <a:effectLst/>
                          <a:latin typeface="Arial Narrow" panose="020B0606020202030204" pitchFamily="34" charset="0"/>
                          <a:ea typeface="+mn-ea"/>
                          <a:cs typeface="+mn-cs"/>
                          <a:sym typeface="Arial"/>
                        </a:rPr>
                        <a:t>БАРЛЫҒЫ</a:t>
                      </a:r>
                      <a:endParaRPr lang="ru-RU" sz="800" b="1" i="0" u="none" strike="noStrike" cap="none" noProof="0" dirty="0">
                        <a:solidFill>
                          <a:srgbClr val="000000"/>
                        </a:solidFill>
                        <a:effectLst/>
                        <a:latin typeface="Arial Narrow" panose="020B0606020202030204" pitchFamily="34" charset="0"/>
                        <a:ea typeface="+mn-ea"/>
                        <a:cs typeface="+mn-cs"/>
                        <a:sym typeface="Arial"/>
                      </a:endParaRPr>
                    </a:p>
                  </a:txBody>
                  <a:tcPr marT="0" marB="0" anchor="ctr">
                    <a:lnL w="76200" cap="flat" cmpd="sng" algn="ctr">
                      <a:noFill/>
                      <a:prstDash val="solid"/>
                      <a:round/>
                      <a:headEnd type="none" w="med" len="med"/>
                      <a:tailEnd type="none" w="med" len="med"/>
                    </a:lnL>
                    <a:lnR w="6350" cap="flat" cmpd="sng" algn="ctr">
                      <a:solidFill>
                        <a:schemeClr val="tx1"/>
                      </a:solidFill>
                      <a:prstDash val="sysDot"/>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accent3">
                        <a:lumMod val="50000"/>
                        <a:alpha val="20000"/>
                      </a:schemeClr>
                    </a:solidFill>
                  </a:tcPr>
                </a:tc>
                <a:tc>
                  <a:txBody>
                    <a:bodyPr/>
                    <a:lstStyle/>
                    <a:p>
                      <a:pPr algn="ctr" fontAlgn="ctr"/>
                      <a:r>
                        <a:rPr lang="ru-RU" sz="900" b="1" i="0" u="none" strike="noStrike" cap="none" dirty="0">
                          <a:solidFill>
                            <a:srgbClr val="000000"/>
                          </a:solidFill>
                          <a:effectLst/>
                          <a:latin typeface="Arial Narrow" panose="020B0606020202030204" pitchFamily="34" charset="0"/>
                          <a:ea typeface="+mn-ea"/>
                          <a:cs typeface="+mn-cs"/>
                          <a:sym typeface="Arial"/>
                        </a:rPr>
                        <a:t>8 538</a:t>
                      </a:r>
                      <a:endParaRPr lang="ru-KZ" sz="900" b="1" i="0" u="none" strike="noStrike" cap="none" dirty="0">
                        <a:solidFill>
                          <a:srgbClr val="000000"/>
                        </a:solidFill>
                        <a:effectLst/>
                        <a:latin typeface="Arial Narrow" panose="020B0606020202030204" pitchFamily="34" charset="0"/>
                        <a:ea typeface="+mn-ea"/>
                        <a:cs typeface="+mn-cs"/>
                        <a:sym typeface="Arial"/>
                      </a:endParaRPr>
                    </a:p>
                  </a:txBody>
                  <a:tcPr marL="9525" marR="9525" marT="0"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50000"/>
                        <a:alpha val="20000"/>
                      </a:schemeClr>
                    </a:solidFill>
                  </a:tcPr>
                </a:tc>
                <a:tc>
                  <a:txBody>
                    <a:bodyPr/>
                    <a:lstStyle/>
                    <a:p>
                      <a:pPr algn="ctr" rtl="0" fontAlgn="ctr"/>
                      <a:r>
                        <a:rPr lang="ru-RU" sz="900" b="1" i="0" u="none" strike="noStrike" dirty="0">
                          <a:solidFill>
                            <a:srgbClr val="000000"/>
                          </a:solidFill>
                          <a:effectLst/>
                          <a:latin typeface="Arial Narrow" panose="020B0606020202030204" pitchFamily="34" charset="0"/>
                        </a:rPr>
                        <a:t>10 954</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3">
                        <a:lumMod val="50000"/>
                        <a:alpha val="20000"/>
                      </a:schemeClr>
                    </a:solidFill>
                  </a:tcPr>
                </a:tc>
                <a:tc>
                  <a:txBody>
                    <a:bodyPr/>
                    <a:lstStyle/>
                    <a:p>
                      <a:pPr algn="ctr" rtl="0" fontAlgn="ctr"/>
                      <a:r>
                        <a:rPr lang="ru-RU" sz="900" b="1" i="0" u="none" strike="noStrike">
                          <a:solidFill>
                            <a:srgbClr val="000000"/>
                          </a:solidFill>
                          <a:effectLst/>
                          <a:latin typeface="Arial Narrow" panose="020B0606020202030204" pitchFamily="34" charset="0"/>
                        </a:rPr>
                        <a:t>11 639</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3">
                        <a:lumMod val="50000"/>
                        <a:alpha val="20000"/>
                      </a:schemeClr>
                    </a:solidFill>
                  </a:tcPr>
                </a:tc>
                <a:tc>
                  <a:txBody>
                    <a:bodyPr/>
                    <a:lstStyle/>
                    <a:p>
                      <a:pPr algn="ctr" rtl="0" fontAlgn="ctr"/>
                      <a:r>
                        <a:rPr lang="ru-RU" sz="900" b="1" i="0" u="none" strike="noStrike" dirty="0">
                          <a:solidFill>
                            <a:srgbClr val="000000"/>
                          </a:solidFill>
                          <a:effectLst/>
                          <a:latin typeface="Arial Narrow" panose="020B0606020202030204" pitchFamily="34" charset="0"/>
                        </a:rPr>
                        <a:t>13 220</a:t>
                      </a:r>
                    </a:p>
                  </a:txBody>
                  <a:tcPr marL="9525" marR="9525" marT="9525" marB="0" anchor="ctr">
                    <a:lnL w="6350" cap="flat" cmpd="sng" algn="ctr">
                      <a:solidFill>
                        <a:schemeClr val="tx1"/>
                      </a:solidFill>
                      <a:prstDash val="sysDot"/>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3">
                        <a:lumMod val="50000"/>
                        <a:alpha val="20000"/>
                      </a:schemeClr>
                    </a:solidFill>
                  </a:tcPr>
                </a:tc>
                <a:extLst>
                  <a:ext uri="{0D108BD9-81ED-4DB2-BD59-A6C34878D82A}">
                    <a16:rowId xmlns:a16="http://schemas.microsoft.com/office/drawing/2014/main" val="1602871338"/>
                  </a:ext>
                </a:extLst>
              </a:tr>
              <a:tr h="148474">
                <a:tc>
                  <a:txBody>
                    <a:bodyPr/>
                    <a:lstStyle/>
                    <a:p>
                      <a:pPr marL="72000" algn="l" fontAlgn="b"/>
                      <a:r>
                        <a:rPr lang="ru-RU" sz="800" b="0" i="0" u="none" strike="noStrike" cap="none" dirty="0">
                          <a:solidFill>
                            <a:srgbClr val="000000"/>
                          </a:solidFill>
                          <a:effectLst/>
                          <a:latin typeface="Arial Narrow" panose="020B0606020202030204" pitchFamily="34" charset="0"/>
                          <a:ea typeface="+mn-ea"/>
                          <a:cs typeface="+mn-cs"/>
                          <a:sym typeface="Arial"/>
                        </a:rPr>
                        <a:t>БАСШЫЛАР ЖӘНЕ МЕМЛЕКЕТТІК ҚЫЗМЕТШІЛЕР</a:t>
                      </a:r>
                    </a:p>
                  </a:txBody>
                  <a:tcPr marL="9525" marR="9525" marT="0" marB="0" anchor="ctr">
                    <a:lnL w="76200" cap="flat" cmpd="sng" algn="ctr">
                      <a:noFill/>
                      <a:prstDash val="solid"/>
                      <a:round/>
                      <a:headEnd type="none" w="med" len="med"/>
                      <a:tailEnd type="none" w="med" len="med"/>
                    </a:lnL>
                    <a:lnR w="6350" cap="flat" cmpd="sng" algn="ctr">
                      <a:solidFill>
                        <a:schemeClr val="tx1"/>
                      </a:solidFill>
                      <a:prstDash val="sysDot"/>
                      <a:round/>
                      <a:headEnd type="none" w="med" len="med"/>
                      <a:tailEnd type="none" w="med" len="med"/>
                    </a:lnR>
                    <a:lnT w="12700" cap="flat" cmpd="sng" algn="ctr">
                      <a:solidFill>
                        <a:schemeClr val="tx1"/>
                      </a:solidFill>
                      <a:prstDash val="solid"/>
                      <a:round/>
                      <a:headEnd type="none" w="med" len="med"/>
                      <a:tailEnd type="none" w="med" len="med"/>
                    </a:lnT>
                    <a:lnB w="6350" cap="flat" cmpd="sng" algn="ctr">
                      <a:solidFill>
                        <a:schemeClr val="tx1"/>
                      </a:solidFill>
                      <a:prstDash val="sysDot"/>
                      <a:round/>
                      <a:headEnd type="none" w="med" len="med"/>
                      <a:tailEnd type="none" w="med" len="med"/>
                    </a:lnB>
                    <a:noFill/>
                  </a:tcPr>
                </a:tc>
                <a:tc>
                  <a:txBody>
                    <a:bodyPr/>
                    <a:lstStyle/>
                    <a:p>
                      <a:pPr algn="ctr" fontAlgn="ctr"/>
                      <a:r>
                        <a:rPr lang="ru-RU" sz="800" b="0" i="0" u="none" strike="noStrike">
                          <a:solidFill>
                            <a:srgbClr val="000000"/>
                          </a:solidFill>
                          <a:effectLst/>
                          <a:latin typeface="Arial Narrow" panose="020B0606020202030204" pitchFamily="34" charset="0"/>
                        </a:rPr>
                        <a:t>441</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12700" cap="flat" cmpd="sng" algn="ctr">
                      <a:solidFill>
                        <a:schemeClr val="tx1"/>
                      </a:solidFill>
                      <a:prstDash val="solid"/>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ru-RU" sz="800" b="0" i="0" u="none" strike="noStrike" dirty="0">
                          <a:solidFill>
                            <a:srgbClr val="000000"/>
                          </a:solidFill>
                          <a:effectLst/>
                          <a:latin typeface="Arial Narrow" panose="020B0606020202030204" pitchFamily="34" charset="0"/>
                        </a:rPr>
                        <a:t>598</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12700" cap="flat" cmpd="sng" algn="ctr">
                      <a:solidFill>
                        <a:schemeClr val="tx1"/>
                      </a:solidFill>
                      <a:prstDash val="solid"/>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ru-RU" sz="800" b="0" i="0" u="none" strike="noStrike">
                          <a:solidFill>
                            <a:srgbClr val="000000"/>
                          </a:solidFill>
                          <a:effectLst/>
                          <a:latin typeface="Arial Narrow" panose="020B0606020202030204" pitchFamily="34" charset="0"/>
                        </a:rPr>
                        <a:t>540</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12700" cap="flat" cmpd="sng" algn="ctr">
                      <a:solidFill>
                        <a:schemeClr val="tx1"/>
                      </a:solidFill>
                      <a:prstDash val="solid"/>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ru-RU" sz="800" b="0" i="0" u="none" strike="noStrike">
                          <a:solidFill>
                            <a:srgbClr val="000000"/>
                          </a:solidFill>
                          <a:effectLst/>
                          <a:latin typeface="Arial Narrow" panose="020B0606020202030204" pitchFamily="34" charset="0"/>
                        </a:rPr>
                        <a:t>589</a:t>
                      </a:r>
                    </a:p>
                  </a:txBody>
                  <a:tcPr marL="9525" marR="9525" marT="9525" marB="0" anchor="ctr">
                    <a:lnL w="6350" cap="flat" cmpd="sng" algn="ctr">
                      <a:solidFill>
                        <a:schemeClr val="tx1"/>
                      </a:solidFill>
                      <a:prstDash val="sysDot"/>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052355308"/>
                  </a:ext>
                </a:extLst>
              </a:tr>
              <a:tr h="148474">
                <a:tc>
                  <a:txBody>
                    <a:bodyPr/>
                    <a:lstStyle/>
                    <a:p>
                      <a:pPr marL="72000" algn="l" fontAlgn="b"/>
                      <a:r>
                        <a:rPr lang="ru-RU" sz="800" b="0" i="0" u="none" strike="noStrike" cap="none" dirty="0">
                          <a:solidFill>
                            <a:srgbClr val="000000"/>
                          </a:solidFill>
                          <a:effectLst/>
                          <a:latin typeface="Arial Narrow" panose="020B0606020202030204" pitchFamily="34" charset="0"/>
                          <a:ea typeface="+mn-ea"/>
                          <a:cs typeface="+mn-cs"/>
                          <a:sym typeface="Arial"/>
                        </a:rPr>
                        <a:t>КӘСІБИ МАМАНДАР</a:t>
                      </a:r>
                    </a:p>
                  </a:txBody>
                  <a:tcPr marL="9525" marR="9525" marT="0" marB="0" anchor="ctr">
                    <a:lnL w="76200" cap="flat" cmpd="sng" algn="ctr">
                      <a:noFill/>
                      <a:prstDash val="solid"/>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solidFill>
                      <a:schemeClr val="accent3">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2 692</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3 057</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solidFill>
                      <a:schemeClr val="accent3">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3 169</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solidFill>
                      <a:schemeClr val="accent3">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4 280</a:t>
                      </a:r>
                    </a:p>
                  </a:txBody>
                  <a:tcPr marL="9525" marR="9525" marT="9525" marB="0" anchor="ctr">
                    <a:lnL w="6350" cap="flat" cmpd="sng" algn="ctr">
                      <a:solidFill>
                        <a:schemeClr val="tx1"/>
                      </a:solidFill>
                      <a:prstDash val="sysDot"/>
                      <a:round/>
                      <a:headEnd type="none" w="med" len="med"/>
                      <a:tailEnd type="none" w="med" len="med"/>
                    </a:lnL>
                    <a:lnR w="12700" cap="flat" cmpd="sng" algn="ctr">
                      <a:noFill/>
                      <a:prstDash val="solid"/>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solidFill>
                      <a:schemeClr val="accent3">
                        <a:lumMod val="50000"/>
                        <a:alpha val="20000"/>
                      </a:schemeClr>
                    </a:solidFill>
                  </a:tcPr>
                </a:tc>
                <a:extLst>
                  <a:ext uri="{0D108BD9-81ED-4DB2-BD59-A6C34878D82A}">
                    <a16:rowId xmlns:a16="http://schemas.microsoft.com/office/drawing/2014/main" val="4077338817"/>
                  </a:ext>
                </a:extLst>
              </a:tr>
              <a:tr h="148474">
                <a:tc>
                  <a:txBody>
                    <a:bodyPr/>
                    <a:lstStyle/>
                    <a:p>
                      <a:pPr marL="72000" algn="l" fontAlgn="b"/>
                      <a:r>
                        <a:rPr lang="ru-RU" sz="800" b="0" i="0" u="none" strike="noStrike" cap="none" dirty="0">
                          <a:solidFill>
                            <a:srgbClr val="000000"/>
                          </a:solidFill>
                          <a:effectLst/>
                          <a:latin typeface="Arial Narrow" panose="020B0606020202030204" pitchFamily="34" charset="0"/>
                          <a:ea typeface="+mn-ea"/>
                          <a:cs typeface="+mn-cs"/>
                          <a:sym typeface="Arial"/>
                        </a:rPr>
                        <a:t>ТЕХНИК МАМАНДАР ЖӘНЕ БАСҚА ДА КӘСІБИ КӨМЕКШІ ПЕРСОНАЛ</a:t>
                      </a:r>
                    </a:p>
                  </a:txBody>
                  <a:tcPr marL="9525" marR="9525" marT="0" marB="0" anchor="ctr">
                    <a:lnL w="76200" cap="flat" cmpd="sng" algn="ctr">
                      <a:noFill/>
                      <a:prstDash val="solid"/>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noFill/>
                  </a:tcPr>
                </a:tc>
                <a:tc>
                  <a:txBody>
                    <a:bodyPr/>
                    <a:lstStyle/>
                    <a:p>
                      <a:pPr algn="ctr" fontAlgn="ctr"/>
                      <a:r>
                        <a:rPr lang="ru-RU" sz="800" b="0" i="0" u="none" strike="noStrike">
                          <a:solidFill>
                            <a:srgbClr val="000000"/>
                          </a:solidFill>
                          <a:effectLst/>
                          <a:latin typeface="Arial Narrow" panose="020B0606020202030204" pitchFamily="34" charset="0"/>
                        </a:rPr>
                        <a:t>950</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ru-RU" sz="800" b="0" i="0" u="none" strike="noStrike">
                          <a:solidFill>
                            <a:srgbClr val="000000"/>
                          </a:solidFill>
                          <a:effectLst/>
                          <a:latin typeface="Arial Narrow" panose="020B0606020202030204" pitchFamily="34" charset="0"/>
                        </a:rPr>
                        <a:t>1 308</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ru-RU" sz="800" b="0" i="0" u="none" strike="noStrike">
                          <a:solidFill>
                            <a:srgbClr val="000000"/>
                          </a:solidFill>
                          <a:effectLst/>
                          <a:latin typeface="Arial Narrow" panose="020B0606020202030204" pitchFamily="34" charset="0"/>
                        </a:rPr>
                        <a:t>1 189</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ru-RU" sz="800" b="0" i="0" u="none" strike="noStrike">
                          <a:solidFill>
                            <a:srgbClr val="000000"/>
                          </a:solidFill>
                          <a:effectLst/>
                          <a:latin typeface="Arial Narrow" panose="020B0606020202030204" pitchFamily="34" charset="0"/>
                        </a:rPr>
                        <a:t>1 201</a:t>
                      </a:r>
                    </a:p>
                  </a:txBody>
                  <a:tcPr marL="9525" marR="9525" marT="9525" marB="0" anchor="ctr">
                    <a:lnL w="6350" cap="flat" cmpd="sng" algn="ctr">
                      <a:solidFill>
                        <a:schemeClr val="tx1"/>
                      </a:solidFill>
                      <a:prstDash val="sysDot"/>
                      <a:round/>
                      <a:headEnd type="none" w="med" len="med"/>
                      <a:tailEnd type="none" w="med" len="med"/>
                    </a:lnL>
                    <a:lnR w="12700" cap="flat" cmpd="sng" algn="ctr">
                      <a:noFill/>
                      <a:prstDash val="solid"/>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500228116"/>
                  </a:ext>
                </a:extLst>
              </a:tr>
              <a:tr h="148474">
                <a:tc>
                  <a:txBody>
                    <a:bodyPr/>
                    <a:lstStyle/>
                    <a:p>
                      <a:pPr marL="72000" algn="l" fontAlgn="b"/>
                      <a:r>
                        <a:rPr lang="ru-RU" sz="800" b="0" i="0" u="none" strike="noStrike" cap="none" dirty="0">
                          <a:solidFill>
                            <a:srgbClr val="000000"/>
                          </a:solidFill>
                          <a:effectLst/>
                          <a:latin typeface="Arial Narrow" panose="020B0606020202030204" pitchFamily="34" charset="0"/>
                          <a:ea typeface="+mn-ea"/>
                          <a:cs typeface="+mn-cs"/>
                          <a:sym typeface="Arial"/>
                        </a:rPr>
                        <a:t>ӘКІМШІЛЕНДІРУ САЛАСЫНДАҒЫ ҚЫЗМЕТШІЛЕР</a:t>
                      </a:r>
                    </a:p>
                  </a:txBody>
                  <a:tcPr marL="9525" marR="9525" marT="0" marB="0" anchor="ctr">
                    <a:lnL w="76200" cap="flat" cmpd="sng" algn="ctr">
                      <a:noFill/>
                      <a:prstDash val="solid"/>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solidFill>
                      <a:schemeClr val="accent3">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487</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397</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solidFill>
                      <a:schemeClr val="accent3">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365</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solidFill>
                      <a:schemeClr val="accent3">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490</a:t>
                      </a:r>
                    </a:p>
                  </a:txBody>
                  <a:tcPr marL="9525" marR="9525" marT="9525" marB="0" anchor="ctr">
                    <a:lnL w="6350" cap="flat" cmpd="sng" algn="ctr">
                      <a:solidFill>
                        <a:schemeClr val="tx1"/>
                      </a:solidFill>
                      <a:prstDash val="sysDot"/>
                      <a:round/>
                      <a:headEnd type="none" w="med" len="med"/>
                      <a:tailEnd type="none" w="med" len="med"/>
                    </a:lnL>
                    <a:lnR w="12700" cap="flat" cmpd="sng" algn="ctr">
                      <a:noFill/>
                      <a:prstDash val="solid"/>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solidFill>
                      <a:schemeClr val="accent3">
                        <a:lumMod val="50000"/>
                        <a:alpha val="20000"/>
                      </a:schemeClr>
                    </a:solidFill>
                  </a:tcPr>
                </a:tc>
                <a:extLst>
                  <a:ext uri="{0D108BD9-81ED-4DB2-BD59-A6C34878D82A}">
                    <a16:rowId xmlns:a16="http://schemas.microsoft.com/office/drawing/2014/main" val="1221627480"/>
                  </a:ext>
                </a:extLst>
              </a:tr>
              <a:tr h="148474">
                <a:tc>
                  <a:txBody>
                    <a:bodyPr/>
                    <a:lstStyle/>
                    <a:p>
                      <a:pPr marL="72000" algn="l" fontAlgn="b"/>
                      <a:r>
                        <a:rPr lang="ru-RU" sz="800" b="0" i="0" u="none" strike="noStrike" cap="none" dirty="0">
                          <a:solidFill>
                            <a:srgbClr val="000000"/>
                          </a:solidFill>
                          <a:effectLst/>
                          <a:latin typeface="Arial Narrow" panose="020B0606020202030204" pitchFamily="34" charset="0"/>
                          <a:ea typeface="+mn-ea"/>
                          <a:cs typeface="+mn-cs"/>
                          <a:sym typeface="Arial"/>
                        </a:rPr>
                        <a:t>ҚЫЗМЕТ КӨРСЕТУ ЖӘНЕ САУДА САЛАСЫНЫҢ ЖҰМЫСКЕРЛЕРІ</a:t>
                      </a:r>
                    </a:p>
                  </a:txBody>
                  <a:tcPr marL="9525" marR="9525" marT="0" marB="0" anchor="ctr">
                    <a:lnL w="76200" cap="flat" cmpd="sng" algn="ctr">
                      <a:noFill/>
                      <a:prstDash val="solid"/>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noFill/>
                  </a:tcPr>
                </a:tc>
                <a:tc>
                  <a:txBody>
                    <a:bodyPr/>
                    <a:lstStyle/>
                    <a:p>
                      <a:pPr algn="ctr" fontAlgn="ctr"/>
                      <a:r>
                        <a:rPr lang="ru-RU" sz="800" b="0" i="0" u="none" strike="noStrike">
                          <a:solidFill>
                            <a:srgbClr val="000000"/>
                          </a:solidFill>
                          <a:effectLst/>
                          <a:latin typeface="Arial Narrow" panose="020B0606020202030204" pitchFamily="34" charset="0"/>
                        </a:rPr>
                        <a:t>951</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ru-RU" sz="800" b="0" i="0" u="none" strike="noStrike">
                          <a:solidFill>
                            <a:srgbClr val="000000"/>
                          </a:solidFill>
                          <a:effectLst/>
                          <a:latin typeface="Arial Narrow" panose="020B0606020202030204" pitchFamily="34" charset="0"/>
                        </a:rPr>
                        <a:t>1 236</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ru-RU" sz="800" b="0" i="0" u="none" strike="noStrike">
                          <a:solidFill>
                            <a:srgbClr val="000000"/>
                          </a:solidFill>
                          <a:effectLst/>
                          <a:latin typeface="Arial Narrow" panose="020B0606020202030204" pitchFamily="34" charset="0"/>
                        </a:rPr>
                        <a:t>1 275</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ru-RU" sz="800" b="0" i="0" u="none" strike="noStrike">
                          <a:solidFill>
                            <a:srgbClr val="000000"/>
                          </a:solidFill>
                          <a:effectLst/>
                          <a:latin typeface="Arial Narrow" panose="020B0606020202030204" pitchFamily="34" charset="0"/>
                        </a:rPr>
                        <a:t>1 485</a:t>
                      </a:r>
                    </a:p>
                  </a:txBody>
                  <a:tcPr marL="9525" marR="9525" marT="9525" marB="0" anchor="ctr">
                    <a:lnL w="6350" cap="flat" cmpd="sng" algn="ctr">
                      <a:solidFill>
                        <a:schemeClr val="tx1"/>
                      </a:solidFill>
                      <a:prstDash val="sysDot"/>
                      <a:round/>
                      <a:headEnd type="none" w="med" len="med"/>
                      <a:tailEnd type="none" w="med" len="med"/>
                    </a:lnL>
                    <a:lnR w="12700" cap="flat" cmpd="sng" algn="ctr">
                      <a:noFill/>
                      <a:prstDash val="solid"/>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182707914"/>
                  </a:ext>
                </a:extLst>
              </a:tr>
              <a:tr h="148474">
                <a:tc>
                  <a:txBody>
                    <a:bodyPr/>
                    <a:lstStyle/>
                    <a:p>
                      <a:pPr marL="72000" algn="l" fontAlgn="b"/>
                      <a:r>
                        <a:rPr lang="ru-RU" sz="800" b="0" i="0" u="none" strike="noStrike" cap="none" dirty="0">
                          <a:solidFill>
                            <a:srgbClr val="000000"/>
                          </a:solidFill>
                          <a:effectLst/>
                          <a:latin typeface="Arial Narrow" panose="020B0606020202030204" pitchFamily="34" charset="0"/>
                          <a:ea typeface="+mn-ea"/>
                          <a:cs typeface="+mn-cs"/>
                          <a:sym typeface="Arial"/>
                        </a:rPr>
                        <a:t>ФЕРМЕР Ж/Е АУЫЛ/ОРМАН, БАЛЫҚ ШАРУА-ЫҢ Ж/Е БАЛЫҚ АУЛАУ ЖҰМЫС-РЫ</a:t>
                      </a:r>
                    </a:p>
                  </a:txBody>
                  <a:tcPr marL="9525" marR="9525" marT="0" marB="0" anchor="ctr">
                    <a:lnL w="76200" cap="flat" cmpd="sng" algn="ctr">
                      <a:noFill/>
                      <a:prstDash val="solid"/>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solidFill>
                      <a:schemeClr val="accent3">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69</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24</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solidFill>
                      <a:schemeClr val="accent3">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33</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solidFill>
                      <a:schemeClr val="accent3">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26</a:t>
                      </a:r>
                    </a:p>
                  </a:txBody>
                  <a:tcPr marL="9525" marR="9525" marT="9525" marB="0" anchor="ctr">
                    <a:lnL w="6350" cap="flat" cmpd="sng" algn="ctr">
                      <a:solidFill>
                        <a:schemeClr val="tx1"/>
                      </a:solidFill>
                      <a:prstDash val="sysDot"/>
                      <a:round/>
                      <a:headEnd type="none" w="med" len="med"/>
                      <a:tailEnd type="none" w="med" len="med"/>
                    </a:lnL>
                    <a:lnR w="12700" cap="flat" cmpd="sng" algn="ctr">
                      <a:noFill/>
                      <a:prstDash val="solid"/>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solidFill>
                      <a:schemeClr val="accent3">
                        <a:lumMod val="50000"/>
                        <a:alpha val="20000"/>
                      </a:schemeClr>
                    </a:solidFill>
                  </a:tcPr>
                </a:tc>
                <a:extLst>
                  <a:ext uri="{0D108BD9-81ED-4DB2-BD59-A6C34878D82A}">
                    <a16:rowId xmlns:a16="http://schemas.microsoft.com/office/drawing/2014/main" val="3434696259"/>
                  </a:ext>
                </a:extLst>
              </a:tr>
              <a:tr h="148474">
                <a:tc>
                  <a:txBody>
                    <a:bodyPr/>
                    <a:lstStyle/>
                    <a:p>
                      <a:pPr marL="72000" algn="l" fontAlgn="b"/>
                      <a:r>
                        <a:rPr lang="ru-RU" sz="800" b="0" i="0" u="none" strike="noStrike" cap="none" dirty="0">
                          <a:solidFill>
                            <a:srgbClr val="000000"/>
                          </a:solidFill>
                          <a:effectLst/>
                          <a:latin typeface="Arial Narrow" panose="020B0606020202030204" pitchFamily="34" charset="0"/>
                          <a:ea typeface="+mn-ea"/>
                          <a:cs typeface="+mn-cs"/>
                          <a:sym typeface="Arial"/>
                        </a:rPr>
                        <a:t>ӨНЕРКӘСІП, ҚҰРЫЛЫС, КӨЛІК Ж/Е БАСҚА ТЕКТЕС ЖҰМЫСШЫЛАРЫ</a:t>
                      </a:r>
                    </a:p>
                  </a:txBody>
                  <a:tcPr marL="9525" marR="9525" marT="0" marB="0" anchor="ctr">
                    <a:lnL w="76200" cap="flat" cmpd="sng" algn="ctr">
                      <a:noFill/>
                      <a:prstDash val="solid"/>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noFill/>
                  </a:tcPr>
                </a:tc>
                <a:tc>
                  <a:txBody>
                    <a:bodyPr/>
                    <a:lstStyle/>
                    <a:p>
                      <a:pPr algn="ctr" fontAlgn="ctr"/>
                      <a:r>
                        <a:rPr lang="ru-RU" sz="800" b="0" i="0" u="none" strike="noStrike">
                          <a:solidFill>
                            <a:srgbClr val="000000"/>
                          </a:solidFill>
                          <a:effectLst/>
                          <a:latin typeface="Arial Narrow" panose="020B0606020202030204" pitchFamily="34" charset="0"/>
                        </a:rPr>
                        <a:t>972</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ru-RU" sz="800" b="0" i="0" u="none" strike="noStrike">
                          <a:solidFill>
                            <a:srgbClr val="000000"/>
                          </a:solidFill>
                          <a:effectLst/>
                          <a:latin typeface="Arial Narrow" panose="020B0606020202030204" pitchFamily="34" charset="0"/>
                        </a:rPr>
                        <a:t>1 704</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ru-RU" sz="800" b="0" i="0" u="none" strike="noStrike">
                          <a:solidFill>
                            <a:srgbClr val="000000"/>
                          </a:solidFill>
                          <a:effectLst/>
                          <a:latin typeface="Arial Narrow" panose="020B0606020202030204" pitchFamily="34" charset="0"/>
                        </a:rPr>
                        <a:t>1 926</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ru-RU" sz="800" b="0" i="0" u="none" strike="noStrike">
                          <a:solidFill>
                            <a:srgbClr val="000000"/>
                          </a:solidFill>
                          <a:effectLst/>
                          <a:latin typeface="Arial Narrow" panose="020B0606020202030204" pitchFamily="34" charset="0"/>
                        </a:rPr>
                        <a:t>1 619</a:t>
                      </a:r>
                    </a:p>
                  </a:txBody>
                  <a:tcPr marL="9525" marR="9525" marT="9525" marB="0" anchor="ctr">
                    <a:lnL w="6350" cap="flat" cmpd="sng" algn="ctr">
                      <a:solidFill>
                        <a:schemeClr val="tx1"/>
                      </a:solidFill>
                      <a:prstDash val="sysDot"/>
                      <a:round/>
                      <a:headEnd type="none" w="med" len="med"/>
                      <a:tailEnd type="none" w="med" len="med"/>
                    </a:lnL>
                    <a:lnR w="12700" cap="flat" cmpd="sng" algn="ctr">
                      <a:noFill/>
                      <a:prstDash val="solid"/>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033135677"/>
                  </a:ext>
                </a:extLst>
              </a:tr>
              <a:tr h="148474">
                <a:tc>
                  <a:txBody>
                    <a:bodyPr/>
                    <a:lstStyle/>
                    <a:p>
                      <a:pPr marL="72000" algn="l" fontAlgn="b"/>
                      <a:r>
                        <a:rPr lang="ru-RU" sz="800" b="0" i="0" u="none" strike="noStrike" cap="none" dirty="0">
                          <a:solidFill>
                            <a:srgbClr val="000000"/>
                          </a:solidFill>
                          <a:effectLst/>
                          <a:latin typeface="Arial Narrow" panose="020B0606020202030204" pitchFamily="34" charset="0"/>
                          <a:ea typeface="+mn-ea"/>
                          <a:cs typeface="+mn-cs"/>
                          <a:sym typeface="Arial"/>
                        </a:rPr>
                        <a:t>ӨНДІРІСТІК ЖАБДЫҚ ОПЕРАТОРЛАРЫ, ҚҰРАСТЫРУШЫЛАРЫ Ж/Е ЖҮРГІЗУШІЛЕРІ</a:t>
                      </a:r>
                    </a:p>
                  </a:txBody>
                  <a:tcPr marL="9525" marR="9525" marT="0" marB="0" anchor="ctr">
                    <a:lnL w="76200" cap="flat" cmpd="sng" algn="ctr">
                      <a:noFill/>
                      <a:prstDash val="solid"/>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solidFill>
                      <a:schemeClr val="accent3">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728</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1 060</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solidFill>
                      <a:schemeClr val="accent3">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1 070</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solidFill>
                      <a:schemeClr val="accent3">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1 222</a:t>
                      </a:r>
                    </a:p>
                  </a:txBody>
                  <a:tcPr marL="9525" marR="9525" marT="9525" marB="0" anchor="ctr">
                    <a:lnL w="6350" cap="flat" cmpd="sng" algn="ctr">
                      <a:solidFill>
                        <a:schemeClr val="tx1"/>
                      </a:solidFill>
                      <a:prstDash val="sysDot"/>
                      <a:round/>
                      <a:headEnd type="none" w="med" len="med"/>
                      <a:tailEnd type="none" w="med" len="med"/>
                    </a:lnL>
                    <a:lnR w="12700" cap="flat" cmpd="sng" algn="ctr">
                      <a:noFill/>
                      <a:prstDash val="solid"/>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solidFill>
                      <a:schemeClr val="accent3">
                        <a:lumMod val="50000"/>
                        <a:alpha val="20000"/>
                      </a:schemeClr>
                    </a:solidFill>
                  </a:tcPr>
                </a:tc>
                <a:extLst>
                  <a:ext uri="{0D108BD9-81ED-4DB2-BD59-A6C34878D82A}">
                    <a16:rowId xmlns:a16="http://schemas.microsoft.com/office/drawing/2014/main" val="3877348172"/>
                  </a:ext>
                </a:extLst>
              </a:tr>
              <a:tr h="148474">
                <a:tc>
                  <a:txBody>
                    <a:bodyPr/>
                    <a:lstStyle/>
                    <a:p>
                      <a:pPr marL="72000" algn="l" fontAlgn="b"/>
                      <a:r>
                        <a:rPr lang="ru-RU" sz="800" b="0" i="0" u="none" strike="noStrike" cap="none" dirty="0">
                          <a:solidFill>
                            <a:srgbClr val="000000"/>
                          </a:solidFill>
                          <a:effectLst/>
                          <a:latin typeface="Arial Narrow" panose="020B0606020202030204" pitchFamily="34" charset="0"/>
                          <a:ea typeface="+mn-ea"/>
                          <a:cs typeface="+mn-cs"/>
                          <a:sym typeface="Arial"/>
                        </a:rPr>
                        <a:t>БІЛІКТІЛІГІ ЖОҚ ЖҰМЫСШЫЛАР</a:t>
                      </a:r>
                    </a:p>
                  </a:txBody>
                  <a:tcPr marL="9525" marR="9525" marT="0" marB="0" anchor="ctr">
                    <a:lnL w="76200" cap="flat" cmpd="sng" algn="ctr">
                      <a:noFill/>
                      <a:prstDash val="solid"/>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noFill/>
                  </a:tcPr>
                </a:tc>
                <a:tc>
                  <a:txBody>
                    <a:bodyPr/>
                    <a:lstStyle/>
                    <a:p>
                      <a:pPr algn="ctr" fontAlgn="ctr"/>
                      <a:r>
                        <a:rPr lang="ru-RU" sz="800" b="0" i="0" u="none" strike="noStrike" dirty="0">
                          <a:solidFill>
                            <a:srgbClr val="000000"/>
                          </a:solidFill>
                          <a:effectLst/>
                          <a:latin typeface="Arial Narrow" panose="020B0606020202030204" pitchFamily="34" charset="0"/>
                        </a:rPr>
                        <a:t>1 248</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ru-RU" sz="800" b="0" i="0" u="none" strike="noStrike">
                          <a:solidFill>
                            <a:srgbClr val="000000"/>
                          </a:solidFill>
                          <a:effectLst/>
                          <a:latin typeface="Arial Narrow" panose="020B0606020202030204" pitchFamily="34" charset="0"/>
                        </a:rPr>
                        <a:t>1 570</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ru-RU" sz="800" b="0" i="0" u="none" strike="noStrike">
                          <a:solidFill>
                            <a:srgbClr val="000000"/>
                          </a:solidFill>
                          <a:effectLst/>
                          <a:latin typeface="Arial Narrow" panose="020B0606020202030204" pitchFamily="34" charset="0"/>
                        </a:rPr>
                        <a:t>2 072</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ru-RU" sz="800" b="0" i="0" u="none" strike="noStrike" dirty="0">
                          <a:solidFill>
                            <a:srgbClr val="000000"/>
                          </a:solidFill>
                          <a:effectLst/>
                          <a:latin typeface="Arial Narrow" panose="020B0606020202030204" pitchFamily="34" charset="0"/>
                        </a:rPr>
                        <a:t>2 308</a:t>
                      </a:r>
                    </a:p>
                  </a:txBody>
                  <a:tcPr marL="9525" marR="9525" marT="9525" marB="0" anchor="ctr">
                    <a:lnL w="6350" cap="flat" cmpd="sng" algn="ctr">
                      <a:solidFill>
                        <a:schemeClr val="tx1"/>
                      </a:solidFill>
                      <a:prstDash val="sysDot"/>
                      <a:round/>
                      <a:headEnd type="none" w="med" len="med"/>
                      <a:tailEnd type="none" w="med" len="med"/>
                    </a:lnL>
                    <a:lnR w="12700" cap="flat" cmpd="sng" algn="ctr">
                      <a:noFill/>
                      <a:prstDash val="solid"/>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605250712"/>
                  </a:ext>
                </a:extLst>
              </a:tr>
            </a:tbl>
          </a:graphicData>
        </a:graphic>
      </p:graphicFrame>
      <p:cxnSp>
        <p:nvCxnSpPr>
          <p:cNvPr id="27" name="Прямая соединительная линия 26">
            <a:extLst>
              <a:ext uri="{FF2B5EF4-FFF2-40B4-BE49-F238E27FC236}">
                <a16:creationId xmlns:a16="http://schemas.microsoft.com/office/drawing/2014/main" id="{480B2A30-D1CC-17C9-94C0-97FF5DA84854}"/>
              </a:ext>
            </a:extLst>
          </p:cNvPr>
          <p:cNvCxnSpPr>
            <a:cxnSpLocks/>
          </p:cNvCxnSpPr>
          <p:nvPr/>
        </p:nvCxnSpPr>
        <p:spPr>
          <a:xfrm>
            <a:off x="6661786" y="1204913"/>
            <a:ext cx="0" cy="1690687"/>
          </a:xfrm>
          <a:prstGeom prst="line">
            <a:avLst/>
          </a:prstGeom>
          <a:ln w="28575">
            <a:solidFill>
              <a:srgbClr val="007F76"/>
            </a:solidFill>
          </a:ln>
        </p:spPr>
        <p:style>
          <a:lnRef idx="1">
            <a:schemeClr val="accent1"/>
          </a:lnRef>
          <a:fillRef idx="0">
            <a:schemeClr val="accent1"/>
          </a:fillRef>
          <a:effectRef idx="0">
            <a:schemeClr val="accent1"/>
          </a:effectRef>
          <a:fontRef idx="minor">
            <a:schemeClr val="tx1"/>
          </a:fontRef>
        </p:style>
      </p:cxnSp>
      <p:cxnSp>
        <p:nvCxnSpPr>
          <p:cNvPr id="30" name="Прямая соединительная линия 29">
            <a:extLst>
              <a:ext uri="{FF2B5EF4-FFF2-40B4-BE49-F238E27FC236}">
                <a16:creationId xmlns:a16="http://schemas.microsoft.com/office/drawing/2014/main" id="{2DDD45A9-69D2-201F-3470-541F6E72F277}"/>
              </a:ext>
            </a:extLst>
          </p:cNvPr>
          <p:cNvCxnSpPr>
            <a:cxnSpLocks/>
          </p:cNvCxnSpPr>
          <p:nvPr/>
        </p:nvCxnSpPr>
        <p:spPr>
          <a:xfrm>
            <a:off x="6661786" y="3019425"/>
            <a:ext cx="0" cy="1685882"/>
          </a:xfrm>
          <a:prstGeom prst="line">
            <a:avLst/>
          </a:prstGeom>
          <a:ln w="28575">
            <a:solidFill>
              <a:schemeClr val="accent3">
                <a:lumMod val="50000"/>
              </a:schemeClr>
            </a:solidFill>
          </a:ln>
        </p:spPr>
        <p:style>
          <a:lnRef idx="1">
            <a:schemeClr val="accent1"/>
          </a:lnRef>
          <a:fillRef idx="0">
            <a:schemeClr val="accent1"/>
          </a:fillRef>
          <a:effectRef idx="0">
            <a:schemeClr val="accent1"/>
          </a:effectRef>
          <a:fontRef idx="minor">
            <a:schemeClr val="tx1"/>
          </a:fontRef>
        </p:style>
      </p:cxnSp>
      <p:cxnSp>
        <p:nvCxnSpPr>
          <p:cNvPr id="31" name="Прямая соединительная линия 30">
            <a:extLst>
              <a:ext uri="{FF2B5EF4-FFF2-40B4-BE49-F238E27FC236}">
                <a16:creationId xmlns:a16="http://schemas.microsoft.com/office/drawing/2014/main" id="{A672A320-8DA2-339A-0CD3-33144AEBC3A9}"/>
              </a:ext>
            </a:extLst>
          </p:cNvPr>
          <p:cNvCxnSpPr>
            <a:cxnSpLocks/>
          </p:cNvCxnSpPr>
          <p:nvPr/>
        </p:nvCxnSpPr>
        <p:spPr>
          <a:xfrm>
            <a:off x="6661786" y="4838700"/>
            <a:ext cx="0" cy="1661275"/>
          </a:xfrm>
          <a:prstGeom prst="line">
            <a:avLst/>
          </a:prstGeom>
          <a:ln w="28575">
            <a:solidFill>
              <a:schemeClr val="accent6">
                <a:lumMod val="50000"/>
              </a:schemeClr>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42043890"/>
      </p:ext>
    </p:extLst>
  </p:cSld>
  <p:clrMapOvr>
    <a:masterClrMapping/>
  </p:clrMapOvr>
</p:sld>
</file>

<file path=ppt/slides/slide3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Номер слайда 2">
            <a:extLst>
              <a:ext uri="{FF2B5EF4-FFF2-40B4-BE49-F238E27FC236}">
                <a16:creationId xmlns:a16="http://schemas.microsoft.com/office/drawing/2014/main" id="{0FE3E8E7-F31A-7D55-7372-1BEAD488D2B4}"/>
              </a:ext>
            </a:extLst>
          </p:cNvPr>
          <p:cNvSpPr>
            <a:spLocks noGrp="1"/>
          </p:cNvSpPr>
          <p:nvPr>
            <p:ph type="sldNum" sz="quarter" idx="12"/>
          </p:nvPr>
        </p:nvSpPr>
        <p:spPr/>
        <p:txBody>
          <a:bodyPr/>
          <a:lstStyle/>
          <a:p>
            <a:fld id="{4060C6F1-8618-4CCA-B45E-7B199C8F5830}" type="slidenum">
              <a:rPr lang="ru-RU" smtClean="0"/>
              <a:pPr/>
              <a:t>36</a:t>
            </a:fld>
            <a:r>
              <a:rPr lang="en-US" dirty="0"/>
              <a:t> </a:t>
            </a:r>
            <a:r>
              <a:rPr lang="ru-RU" dirty="0"/>
              <a:t>из 82</a:t>
            </a:r>
          </a:p>
        </p:txBody>
      </p:sp>
      <p:sp>
        <p:nvSpPr>
          <p:cNvPr id="6" name="Заголовок 3">
            <a:extLst>
              <a:ext uri="{FF2B5EF4-FFF2-40B4-BE49-F238E27FC236}">
                <a16:creationId xmlns:a16="http://schemas.microsoft.com/office/drawing/2014/main" id="{AC634985-2978-6D1D-9219-6D9F23D568B0}"/>
              </a:ext>
            </a:extLst>
          </p:cNvPr>
          <p:cNvSpPr txBox="1">
            <a:spLocks/>
          </p:cNvSpPr>
          <p:nvPr/>
        </p:nvSpPr>
        <p:spPr>
          <a:xfrm>
            <a:off x="72000" y="0"/>
            <a:ext cx="12120000" cy="859626"/>
          </a:xfrm>
          <a:prstGeom prst="rect">
            <a:avLst/>
          </a:prstGeom>
        </p:spPr>
        <p:txBody>
          <a:bodyPr anchor="ctr"/>
          <a:lstStyle>
            <a:defPPr marR="0" lvl="0" algn="l" rtl="0">
              <a:lnSpc>
                <a:spcPct val="100000"/>
              </a:lnSpc>
              <a:spcBef>
                <a:spcPts val="0"/>
              </a:spcBef>
              <a:spcAft>
                <a:spcPts val="0"/>
              </a:spcAft>
            </a:defPPr>
            <a:lvl1pPr marR="0" lvl="0" algn="l" rtl="0" eaLnBrk="1" hangingPunct="1">
              <a:lnSpc>
                <a:spcPct val="100000"/>
              </a:lnSpc>
              <a:spcBef>
                <a:spcPts val="0"/>
              </a:spcBef>
              <a:spcAft>
                <a:spcPts val="0"/>
              </a:spcAft>
              <a:buNone/>
              <a:defRPr sz="2667" b="1" i="0" u="none" strike="noStrike" cap="none">
                <a:solidFill>
                  <a:srgbClr val="007F76"/>
                </a:solidFill>
                <a:latin typeface="Arial" panose="020B0604020202020204" pitchFamily="34" charset="0"/>
                <a:ea typeface="Calibri" panose="020F0502020204030204" pitchFamily="34" charset="0"/>
                <a:cs typeface="Arial" panose="020B0604020202020204" pitchFamily="34" charset="0"/>
                <a:sym typeface="Arial"/>
              </a:defRPr>
            </a:lvl1pPr>
          </a:lstStyle>
          <a:p>
            <a:pPr defTabSz="914400"/>
            <a:r>
              <a:rPr lang="ru-RU" dirty="0"/>
              <a:t>2019-2022 </a:t>
            </a:r>
            <a:r>
              <a:rPr lang="ru-RU" dirty="0" err="1"/>
              <a:t>жылдағы</a:t>
            </a:r>
            <a:r>
              <a:rPr lang="ru-RU" dirty="0"/>
              <a:t> Атырау </a:t>
            </a:r>
            <a:r>
              <a:rPr lang="ru-RU" dirty="0" err="1"/>
              <a:t>облысы</a:t>
            </a:r>
            <a:r>
              <a:rPr lang="ru-RU" dirty="0"/>
              <a:t> </a:t>
            </a:r>
            <a:r>
              <a:rPr lang="ru-RU" dirty="0" err="1"/>
              <a:t>бойынша</a:t>
            </a:r>
            <a:r>
              <a:rPr lang="ru-RU" dirty="0"/>
              <a:t> бос </a:t>
            </a:r>
            <a:r>
              <a:rPr lang="ru-RU" dirty="0" err="1"/>
              <a:t>орындарТобы</a:t>
            </a:r>
            <a:endParaRPr lang="ru-KZ" kern="0" dirty="0"/>
          </a:p>
        </p:txBody>
      </p:sp>
      <p:graphicFrame>
        <p:nvGraphicFramePr>
          <p:cNvPr id="2" name="Таблица 3">
            <a:extLst>
              <a:ext uri="{FF2B5EF4-FFF2-40B4-BE49-F238E27FC236}">
                <a16:creationId xmlns:a16="http://schemas.microsoft.com/office/drawing/2014/main" id="{8F122EDF-B80C-49B6-7013-14325365416C}"/>
              </a:ext>
            </a:extLst>
          </p:cNvPr>
          <p:cNvGraphicFramePr>
            <a:graphicFrameLocks noGrp="1"/>
          </p:cNvGraphicFramePr>
          <p:nvPr/>
        </p:nvGraphicFramePr>
        <p:xfrm>
          <a:off x="146644" y="903211"/>
          <a:ext cx="11950106" cy="5600230"/>
        </p:xfrm>
        <a:graphic>
          <a:graphicData uri="http://schemas.openxmlformats.org/drawingml/2006/table">
            <a:tbl>
              <a:tblPr firstRow="1" bandRow="1">
                <a:tableStyleId>{5C22544A-7EE6-4342-B048-85BDC9FD1C3A}</a:tableStyleId>
              </a:tblPr>
              <a:tblGrid>
                <a:gridCol w="1128923">
                  <a:extLst>
                    <a:ext uri="{9D8B030D-6E8A-4147-A177-3AD203B41FA5}">
                      <a16:colId xmlns:a16="http://schemas.microsoft.com/office/drawing/2014/main" val="1887671937"/>
                    </a:ext>
                  </a:extLst>
                </a:gridCol>
                <a:gridCol w="4386636">
                  <a:extLst>
                    <a:ext uri="{9D8B030D-6E8A-4147-A177-3AD203B41FA5}">
                      <a16:colId xmlns:a16="http://schemas.microsoft.com/office/drawing/2014/main" val="2349791940"/>
                    </a:ext>
                  </a:extLst>
                </a:gridCol>
                <a:gridCol w="989153">
                  <a:extLst>
                    <a:ext uri="{9D8B030D-6E8A-4147-A177-3AD203B41FA5}">
                      <a16:colId xmlns:a16="http://schemas.microsoft.com/office/drawing/2014/main" val="3468745330"/>
                    </a:ext>
                  </a:extLst>
                </a:gridCol>
                <a:gridCol w="1236442">
                  <a:extLst>
                    <a:ext uri="{9D8B030D-6E8A-4147-A177-3AD203B41FA5}">
                      <a16:colId xmlns:a16="http://schemas.microsoft.com/office/drawing/2014/main" val="804095016"/>
                    </a:ext>
                  </a:extLst>
                </a:gridCol>
                <a:gridCol w="757255">
                  <a:extLst>
                    <a:ext uri="{9D8B030D-6E8A-4147-A177-3AD203B41FA5}">
                      <a16:colId xmlns:a16="http://schemas.microsoft.com/office/drawing/2014/main" val="2954860215"/>
                    </a:ext>
                  </a:extLst>
                </a:gridCol>
                <a:gridCol w="757255">
                  <a:extLst>
                    <a:ext uri="{9D8B030D-6E8A-4147-A177-3AD203B41FA5}">
                      <a16:colId xmlns:a16="http://schemas.microsoft.com/office/drawing/2014/main" val="3651837902"/>
                    </a:ext>
                  </a:extLst>
                </a:gridCol>
                <a:gridCol w="757255">
                  <a:extLst>
                    <a:ext uri="{9D8B030D-6E8A-4147-A177-3AD203B41FA5}">
                      <a16:colId xmlns:a16="http://schemas.microsoft.com/office/drawing/2014/main" val="920941884"/>
                    </a:ext>
                  </a:extLst>
                </a:gridCol>
                <a:gridCol w="757255">
                  <a:extLst>
                    <a:ext uri="{9D8B030D-6E8A-4147-A177-3AD203B41FA5}">
                      <a16:colId xmlns:a16="http://schemas.microsoft.com/office/drawing/2014/main" val="1560726908"/>
                    </a:ext>
                  </a:extLst>
                </a:gridCol>
                <a:gridCol w="1179932">
                  <a:extLst>
                    <a:ext uri="{9D8B030D-6E8A-4147-A177-3AD203B41FA5}">
                      <a16:colId xmlns:a16="http://schemas.microsoft.com/office/drawing/2014/main" val="3273998533"/>
                    </a:ext>
                  </a:extLst>
                </a:gridCol>
              </a:tblGrid>
              <a:tr h="279765">
                <a:tc rowSpan="2">
                  <a:txBody>
                    <a:bodyPr/>
                    <a:lstStyle/>
                    <a:p>
                      <a:pPr algn="ctr"/>
                      <a:r>
                        <a:rPr lang="ru-RU" sz="1100" dirty="0" err="1"/>
                        <a:t>Жыл</a:t>
                      </a:r>
                      <a:endParaRPr lang="ru-KZ" sz="1100" dirty="0"/>
                    </a:p>
                  </a:txBody>
                  <a:tcPr anchor="ctr"/>
                </a:tc>
                <a:tc rowSpan="2">
                  <a:txBody>
                    <a:bodyPr/>
                    <a:lstStyle/>
                    <a:p>
                      <a:pPr algn="ctr"/>
                      <a:r>
                        <a:rPr lang="ru-RU" sz="1100" dirty="0" err="1"/>
                        <a:t>Атауы</a:t>
                      </a:r>
                      <a:endParaRPr lang="ru-KZ" sz="1100" dirty="0"/>
                    </a:p>
                  </a:txBody>
                  <a:tcPr anchor="ctr">
                    <a:lnB w="28575" cap="flat" cmpd="sng" algn="ctr">
                      <a:solidFill>
                        <a:schemeClr val="bg1"/>
                      </a:solidFill>
                      <a:prstDash val="solid"/>
                      <a:round/>
                      <a:headEnd type="none" w="med" len="med"/>
                      <a:tailEnd type="none" w="med" len="med"/>
                    </a:lnB>
                  </a:tcPr>
                </a:tc>
                <a:tc rowSpan="2">
                  <a:txBody>
                    <a:bodyPr/>
                    <a:lstStyle/>
                    <a:p>
                      <a:pPr algn="ctr"/>
                      <a:r>
                        <a:rPr lang="ru-RU" sz="1100" dirty="0"/>
                        <a:t>ҰҚЖ-2017 </a:t>
                      </a:r>
                      <a:r>
                        <a:rPr lang="ru-RU" sz="1100" dirty="0" err="1"/>
                        <a:t>коді</a:t>
                      </a:r>
                      <a:endParaRPr lang="ru-KZ" sz="1100" dirty="0"/>
                    </a:p>
                  </a:txBody>
                  <a:tcPr anchor="ctr">
                    <a:lnB w="28575" cap="flat" cmpd="sng" algn="ctr">
                      <a:solidFill>
                        <a:schemeClr val="bg1"/>
                      </a:solidFill>
                      <a:prstDash val="solid"/>
                      <a:round/>
                      <a:headEnd type="none" w="med" len="med"/>
                      <a:tailEnd type="none" w="med" len="med"/>
                    </a:lnB>
                  </a:tcPr>
                </a:tc>
                <a:tc rowSpan="2">
                  <a:txBody>
                    <a:bodyPr/>
                    <a:lstStyle/>
                    <a:p>
                      <a:pPr algn="ctr"/>
                      <a:r>
                        <a:rPr lang="ru-RU" sz="1100" dirty="0"/>
                        <a:t>Бос </a:t>
                      </a:r>
                      <a:r>
                        <a:rPr lang="ru-RU" sz="1100" dirty="0" err="1"/>
                        <a:t>орындар</a:t>
                      </a:r>
                      <a:r>
                        <a:rPr lang="ru-RU" sz="1100" dirty="0"/>
                        <a:t> саны</a:t>
                      </a:r>
                      <a:endParaRPr lang="ru-KZ" sz="1100" dirty="0"/>
                    </a:p>
                  </a:txBody>
                  <a:tcPr anchor="ctr">
                    <a:lnB w="28575" cap="flat" cmpd="sng" algn="ctr">
                      <a:solidFill>
                        <a:schemeClr val="bg1"/>
                      </a:solidFill>
                      <a:prstDash val="solid"/>
                      <a:round/>
                      <a:headEnd type="none" w="med" len="med"/>
                      <a:tailEnd type="none" w="med" len="med"/>
                    </a:lnB>
                  </a:tcPr>
                </a:tc>
                <a:tc gridSpan="4">
                  <a:txBody>
                    <a:bodyPr/>
                    <a:lstStyle/>
                    <a:p>
                      <a:pPr algn="ctr"/>
                      <a:r>
                        <a:rPr lang="ru-RU" sz="1100" dirty="0" err="1"/>
                        <a:t>соның</a:t>
                      </a:r>
                      <a:r>
                        <a:rPr lang="ru-RU" sz="1100" dirty="0"/>
                        <a:t> </a:t>
                      </a:r>
                      <a:r>
                        <a:rPr lang="ru-RU" sz="1100" dirty="0" err="1"/>
                        <a:t>ішінде</a:t>
                      </a:r>
                      <a:r>
                        <a:rPr lang="ru-RU" sz="1100" dirty="0"/>
                        <a:t> </a:t>
                      </a:r>
                      <a:r>
                        <a:rPr lang="ru-RU" sz="1100" dirty="0" err="1"/>
                        <a:t>тоқсандар</a:t>
                      </a:r>
                      <a:r>
                        <a:rPr lang="ru-RU" sz="1100" dirty="0"/>
                        <a:t> </a:t>
                      </a:r>
                      <a:r>
                        <a:rPr lang="ru-RU" sz="1100" dirty="0" err="1"/>
                        <a:t>бойынша</a:t>
                      </a:r>
                      <a:endParaRPr lang="ru-KZ" sz="1100" dirty="0"/>
                    </a:p>
                  </a:txBody>
                  <a:tcPr anchor="ctr">
                    <a:lnB w="12700" cap="flat" cmpd="sng" algn="ctr">
                      <a:solidFill>
                        <a:schemeClr val="bg1"/>
                      </a:solidFill>
                      <a:prstDash val="solid"/>
                      <a:round/>
                      <a:headEnd type="none" w="med" len="med"/>
                      <a:tailEnd type="none" w="med" len="med"/>
                    </a:lnB>
                  </a:tcPr>
                </a:tc>
                <a:tc hMerge="1">
                  <a:txBody>
                    <a:bodyPr/>
                    <a:lstStyle/>
                    <a:p>
                      <a:pPr algn="ctr"/>
                      <a:endParaRPr lang="ru-KZ" sz="1100" dirty="0"/>
                    </a:p>
                  </a:txBody>
                  <a:tcPr anchor="ctr"/>
                </a:tc>
                <a:tc hMerge="1">
                  <a:txBody>
                    <a:bodyPr/>
                    <a:lstStyle/>
                    <a:p>
                      <a:pPr algn="ctr"/>
                      <a:endParaRPr lang="ru-KZ" sz="1100" dirty="0"/>
                    </a:p>
                  </a:txBody>
                  <a:tcPr anchor="ctr"/>
                </a:tc>
                <a:tc hMerge="1">
                  <a:txBody>
                    <a:bodyPr/>
                    <a:lstStyle/>
                    <a:p>
                      <a:pPr algn="ctr"/>
                      <a:endParaRPr lang="ru-KZ" sz="1100" dirty="0"/>
                    </a:p>
                  </a:txBody>
                  <a:tcPr anchor="ctr"/>
                </a:tc>
                <a:tc rowSpan="2">
                  <a:txBody>
                    <a:bodyPr/>
                    <a:lstStyle/>
                    <a:p>
                      <a:pPr algn="ctr"/>
                      <a:r>
                        <a:rPr lang="ru-RU" sz="1100" dirty="0" err="1"/>
                        <a:t>Жалпы</a:t>
                      </a:r>
                      <a:r>
                        <a:rPr lang="ru-RU" sz="1100" dirty="0"/>
                        <a:t> </a:t>
                      </a:r>
                      <a:r>
                        <a:rPr lang="ru-RU" sz="1100" dirty="0" err="1"/>
                        <a:t>үлесі</a:t>
                      </a:r>
                      <a:r>
                        <a:rPr lang="ru-RU" sz="1100" dirty="0"/>
                        <a:t>, %</a:t>
                      </a:r>
                      <a:endParaRPr lang="ru-KZ" sz="1100" dirty="0"/>
                    </a:p>
                  </a:txBody>
                  <a:tcPr anchor="ctr">
                    <a:lnB w="28575" cap="flat" cmpd="sng" algn="ctr">
                      <a:solidFill>
                        <a:schemeClr val="bg1"/>
                      </a:solidFill>
                      <a:prstDash val="solid"/>
                      <a:round/>
                      <a:headEnd type="none" w="med" len="med"/>
                      <a:tailEnd type="none" w="med" len="med"/>
                    </a:lnB>
                  </a:tcPr>
                </a:tc>
                <a:extLst>
                  <a:ext uri="{0D108BD9-81ED-4DB2-BD59-A6C34878D82A}">
                    <a16:rowId xmlns:a16="http://schemas.microsoft.com/office/drawing/2014/main" val="3292981516"/>
                  </a:ext>
                </a:extLst>
              </a:tr>
              <a:tr h="279765">
                <a:tc vMerge="1">
                  <a:txBody>
                    <a:bodyPr/>
                    <a:lstStyle/>
                    <a:p>
                      <a:endParaRPr lang="ru-KZ"/>
                    </a:p>
                  </a:txBody>
                  <a:tcPr/>
                </a:tc>
                <a:tc vMerge="1">
                  <a:txBody>
                    <a:bodyPr/>
                    <a:lstStyle/>
                    <a:p>
                      <a:endParaRPr lang="ru-KZ"/>
                    </a:p>
                  </a:txBody>
                  <a:tcPr/>
                </a:tc>
                <a:tc vMerge="1">
                  <a:txBody>
                    <a:bodyPr/>
                    <a:lstStyle/>
                    <a:p>
                      <a:endParaRPr lang="ru-KZ"/>
                    </a:p>
                  </a:txBody>
                  <a:tcPr/>
                </a:tc>
                <a:tc vMerge="1">
                  <a:txBody>
                    <a:bodyPr/>
                    <a:lstStyle/>
                    <a:p>
                      <a:endParaRPr lang="ru-KZ"/>
                    </a:p>
                  </a:txBody>
                  <a:tcPr/>
                </a:tc>
                <a:tc>
                  <a:txBody>
                    <a:bodyPr/>
                    <a:lstStyle/>
                    <a:p>
                      <a:pPr algn="ctr"/>
                      <a:r>
                        <a:rPr lang="en-US" sz="1100" dirty="0">
                          <a:solidFill>
                            <a:schemeClr val="bg1"/>
                          </a:solidFill>
                        </a:rPr>
                        <a:t>I</a:t>
                      </a:r>
                      <a:endParaRPr lang="ru-KZ" sz="1100" dirty="0">
                        <a:solidFill>
                          <a:schemeClr val="bg1"/>
                        </a:solidFill>
                      </a:endParaRPr>
                    </a:p>
                  </a:txBody>
                  <a:tcP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28575" cap="flat" cmpd="sng" algn="ctr">
                      <a:solidFill>
                        <a:schemeClr val="bg1"/>
                      </a:solidFill>
                      <a:prstDash val="solid"/>
                      <a:round/>
                      <a:headEnd type="none" w="med" len="med"/>
                      <a:tailEnd type="none" w="med" len="med"/>
                    </a:lnB>
                    <a:solidFill>
                      <a:schemeClr val="bg2">
                        <a:alpha val="80000"/>
                      </a:schemeClr>
                    </a:solidFill>
                  </a:tcPr>
                </a:tc>
                <a:tc>
                  <a:txBody>
                    <a:bodyPr/>
                    <a:lstStyle/>
                    <a:p>
                      <a:pPr algn="ctr"/>
                      <a:r>
                        <a:rPr lang="en-US" sz="1100" dirty="0">
                          <a:solidFill>
                            <a:schemeClr val="bg1"/>
                          </a:solidFill>
                        </a:rPr>
                        <a:t>II</a:t>
                      </a:r>
                      <a:endParaRPr lang="ru-KZ" sz="1100" dirty="0">
                        <a:solidFill>
                          <a:schemeClr val="bg1"/>
                        </a:solidFill>
                      </a:endParaRPr>
                    </a:p>
                  </a:txBody>
                  <a:tcP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28575" cap="flat" cmpd="sng" algn="ctr">
                      <a:solidFill>
                        <a:schemeClr val="bg1"/>
                      </a:solidFill>
                      <a:prstDash val="solid"/>
                      <a:round/>
                      <a:headEnd type="none" w="med" len="med"/>
                      <a:tailEnd type="none" w="med" len="med"/>
                    </a:lnB>
                    <a:solidFill>
                      <a:schemeClr val="bg2">
                        <a:alpha val="80000"/>
                      </a:schemeClr>
                    </a:solidFill>
                  </a:tcPr>
                </a:tc>
                <a:tc>
                  <a:txBody>
                    <a:bodyPr/>
                    <a:lstStyle/>
                    <a:p>
                      <a:pPr algn="ctr"/>
                      <a:r>
                        <a:rPr lang="en-US" sz="1100" dirty="0">
                          <a:solidFill>
                            <a:schemeClr val="bg1"/>
                          </a:solidFill>
                        </a:rPr>
                        <a:t>III</a:t>
                      </a:r>
                      <a:endParaRPr lang="ru-KZ" sz="1100" dirty="0">
                        <a:solidFill>
                          <a:schemeClr val="bg1"/>
                        </a:solidFill>
                      </a:endParaRPr>
                    </a:p>
                  </a:txBody>
                  <a:tcP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28575" cap="flat" cmpd="sng" algn="ctr">
                      <a:solidFill>
                        <a:schemeClr val="bg1"/>
                      </a:solidFill>
                      <a:prstDash val="solid"/>
                      <a:round/>
                      <a:headEnd type="none" w="med" len="med"/>
                      <a:tailEnd type="none" w="med" len="med"/>
                    </a:lnB>
                    <a:solidFill>
                      <a:schemeClr val="bg2">
                        <a:alpha val="80000"/>
                      </a:schemeClr>
                    </a:solidFill>
                  </a:tcPr>
                </a:tc>
                <a:tc>
                  <a:txBody>
                    <a:bodyPr/>
                    <a:lstStyle/>
                    <a:p>
                      <a:pPr algn="ctr"/>
                      <a:r>
                        <a:rPr lang="en-US" sz="1100" dirty="0">
                          <a:solidFill>
                            <a:schemeClr val="bg1"/>
                          </a:solidFill>
                        </a:rPr>
                        <a:t>IV</a:t>
                      </a:r>
                      <a:endParaRPr lang="ru-KZ" sz="1100" dirty="0">
                        <a:solidFill>
                          <a:schemeClr val="bg1"/>
                        </a:solidFill>
                      </a:endParaRPr>
                    </a:p>
                  </a:txBody>
                  <a:tcP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28575" cap="flat" cmpd="sng" algn="ctr">
                      <a:solidFill>
                        <a:schemeClr val="bg1"/>
                      </a:solidFill>
                      <a:prstDash val="solid"/>
                      <a:round/>
                      <a:headEnd type="none" w="med" len="med"/>
                      <a:tailEnd type="none" w="med" len="med"/>
                    </a:lnB>
                    <a:solidFill>
                      <a:schemeClr val="bg2">
                        <a:alpha val="80000"/>
                      </a:schemeClr>
                    </a:solidFill>
                  </a:tcPr>
                </a:tc>
                <a:tc vMerge="1">
                  <a:txBody>
                    <a:bodyPr/>
                    <a:lstStyle/>
                    <a:p>
                      <a:endParaRPr lang="ru-KZ"/>
                    </a:p>
                  </a:txBody>
                  <a:tcPr/>
                </a:tc>
                <a:extLst>
                  <a:ext uri="{0D108BD9-81ED-4DB2-BD59-A6C34878D82A}">
                    <a16:rowId xmlns:a16="http://schemas.microsoft.com/office/drawing/2014/main" val="3566652169"/>
                  </a:ext>
                </a:extLst>
              </a:tr>
              <a:tr h="252035">
                <a:tc rowSpan="5">
                  <a:txBody>
                    <a:bodyPr/>
                    <a:lstStyle/>
                    <a:p>
                      <a:pPr algn="ctr"/>
                      <a:r>
                        <a:rPr lang="en-US" sz="1100" dirty="0"/>
                        <a:t>2019</a:t>
                      </a:r>
                      <a:endParaRPr lang="ru-KZ" sz="1100" dirty="0"/>
                    </a:p>
                  </a:txBody>
                  <a:tcPr anchor="ctr">
                    <a:lnB w="28575" cap="flat" cmpd="sng" algn="ctr">
                      <a:solidFill>
                        <a:schemeClr val="bg2"/>
                      </a:solidFill>
                      <a:prstDash val="solid"/>
                      <a:round/>
                      <a:headEnd type="none" w="med" len="med"/>
                      <a:tailEnd type="none" w="med" len="med"/>
                    </a:lnB>
                  </a:tcPr>
                </a:tc>
                <a:tc>
                  <a:txBody>
                    <a:bodyPr/>
                    <a:lstStyle/>
                    <a:p>
                      <a:pPr marL="72000" algn="l" fontAlgn="b"/>
                      <a:r>
                        <a:rPr lang="ru-RU" sz="800" b="0" i="0" u="none" strike="noStrike" cap="none" dirty="0">
                          <a:solidFill>
                            <a:schemeClr val="dk1"/>
                          </a:solidFill>
                          <a:latin typeface="+mn-lt"/>
                          <a:ea typeface="+mn-ea"/>
                          <a:cs typeface="+mn-cs"/>
                          <a:sym typeface="Arial"/>
                        </a:rPr>
                        <a:t>1 </a:t>
                      </a:r>
                      <a:r>
                        <a:rPr lang="ru-RU" sz="800" b="0" i="0" u="none" strike="noStrike" cap="none" dirty="0" err="1">
                          <a:solidFill>
                            <a:schemeClr val="dk1"/>
                          </a:solidFill>
                          <a:latin typeface="+mn-lt"/>
                          <a:ea typeface="+mn-ea"/>
                          <a:cs typeface="+mn-cs"/>
                          <a:sym typeface="Arial"/>
                        </a:rPr>
                        <a:t>Басқа</a:t>
                      </a:r>
                      <a:r>
                        <a:rPr lang="ru-RU" sz="800" b="0" i="0" u="none" strike="noStrike" cap="none" dirty="0">
                          <a:solidFill>
                            <a:schemeClr val="dk1"/>
                          </a:solidFill>
                          <a:latin typeface="+mn-lt"/>
                          <a:ea typeface="+mn-ea"/>
                          <a:cs typeface="+mn-cs"/>
                          <a:sym typeface="Arial"/>
                        </a:rPr>
                        <a:t> да </a:t>
                      </a:r>
                      <a:r>
                        <a:rPr lang="ru-RU" sz="800" b="0" i="0" u="none" strike="noStrike" cap="none" dirty="0" err="1">
                          <a:solidFill>
                            <a:schemeClr val="dk1"/>
                          </a:solidFill>
                          <a:latin typeface="+mn-lt"/>
                          <a:ea typeface="+mn-ea"/>
                          <a:cs typeface="+mn-cs"/>
                          <a:sym typeface="Arial"/>
                        </a:rPr>
                        <a:t>біліктілігі</a:t>
                      </a:r>
                      <a:r>
                        <a:rPr lang="ru-RU" sz="800" b="0" i="0" u="none" strike="noStrike" cap="none" dirty="0">
                          <a:solidFill>
                            <a:schemeClr val="dk1"/>
                          </a:solidFill>
                          <a:latin typeface="+mn-lt"/>
                          <a:ea typeface="+mn-ea"/>
                          <a:cs typeface="+mn-cs"/>
                          <a:sym typeface="Arial"/>
                        </a:rPr>
                        <a:t> </a:t>
                      </a:r>
                      <a:r>
                        <a:rPr lang="ru-RU" sz="800" b="0" i="0" u="none" strike="noStrike" cap="none" dirty="0" err="1">
                          <a:solidFill>
                            <a:schemeClr val="dk1"/>
                          </a:solidFill>
                          <a:latin typeface="+mn-lt"/>
                          <a:ea typeface="+mn-ea"/>
                          <a:cs typeface="+mn-cs"/>
                          <a:sym typeface="Arial"/>
                        </a:rPr>
                        <a:t>жоқ</a:t>
                      </a:r>
                      <a:r>
                        <a:rPr lang="ru-RU" sz="800" b="0" i="0" u="none" strike="noStrike" cap="none" dirty="0">
                          <a:solidFill>
                            <a:schemeClr val="dk1"/>
                          </a:solidFill>
                          <a:latin typeface="+mn-lt"/>
                          <a:ea typeface="+mn-ea"/>
                          <a:cs typeface="+mn-cs"/>
                          <a:sym typeface="Arial"/>
                        </a:rPr>
                        <a:t> </a:t>
                      </a:r>
                      <a:r>
                        <a:rPr lang="ru-RU" sz="800" b="0" i="0" u="none" strike="noStrike" cap="none" dirty="0" err="1">
                          <a:solidFill>
                            <a:schemeClr val="dk1"/>
                          </a:solidFill>
                          <a:latin typeface="+mn-lt"/>
                          <a:ea typeface="+mn-ea"/>
                          <a:cs typeface="+mn-cs"/>
                          <a:sym typeface="Arial"/>
                        </a:rPr>
                        <a:t>жұмысшылар</a:t>
                      </a:r>
                      <a:endParaRPr lang="ru-RU" sz="800" b="0" i="0" u="none" strike="noStrike" cap="none" dirty="0">
                        <a:solidFill>
                          <a:schemeClr val="dk1"/>
                        </a:solidFill>
                        <a:latin typeface="+mn-lt"/>
                        <a:ea typeface="+mn-ea"/>
                        <a:cs typeface="+mn-cs"/>
                        <a:sym typeface="Arial"/>
                      </a:endParaRPr>
                    </a:p>
                  </a:txBody>
                  <a:tcPr marL="9525" marR="9525" marT="9525" marB="0" anchor="ctr">
                    <a:lnT w="28575" cap="flat" cmpd="sng" algn="ctr">
                      <a:solidFill>
                        <a:schemeClr val="bg1"/>
                      </a:solidFill>
                      <a:prstDash val="solid"/>
                      <a:round/>
                      <a:headEnd type="none" w="med" len="med"/>
                      <a:tailEnd type="none" w="med" len="med"/>
                    </a:lnT>
                  </a:tcPr>
                </a:tc>
                <a:tc>
                  <a:txBody>
                    <a:bodyPr/>
                    <a:lstStyle/>
                    <a:p>
                      <a:pPr algn="ctr" fontAlgn="b"/>
                      <a:r>
                        <a:rPr lang="ru-RU" sz="900" b="0" i="1" u="none" strike="noStrike" cap="none" dirty="0">
                          <a:solidFill>
                            <a:schemeClr val="dk1"/>
                          </a:solidFill>
                          <a:latin typeface="+mn-lt"/>
                          <a:ea typeface="+mn-ea"/>
                          <a:cs typeface="+mn-cs"/>
                          <a:sym typeface="Arial"/>
                        </a:rPr>
                        <a:t>9629-9</a:t>
                      </a:r>
                    </a:p>
                  </a:txBody>
                  <a:tcPr marL="9525" marR="9525" marT="9525" marB="0" anchor="ctr">
                    <a:lnT w="28575" cap="flat" cmpd="sng" algn="ctr">
                      <a:solidFill>
                        <a:schemeClr val="bg1"/>
                      </a:solidFill>
                      <a:prstDash val="solid"/>
                      <a:round/>
                      <a:headEnd type="none" w="med" len="med"/>
                      <a:tailEnd type="none" w="med" len="med"/>
                    </a:lnT>
                  </a:tcPr>
                </a:tc>
                <a:tc>
                  <a:txBody>
                    <a:bodyPr/>
                    <a:lstStyle/>
                    <a:p>
                      <a:pPr algn="ctr" fontAlgn="ctr"/>
                      <a:r>
                        <a:rPr lang="ru-RU" sz="1050" b="1" i="0" u="none" strike="noStrike" cap="none" dirty="0">
                          <a:solidFill>
                            <a:schemeClr val="dk1"/>
                          </a:solidFill>
                          <a:latin typeface="+mn-lt"/>
                          <a:ea typeface="+mn-ea"/>
                          <a:cs typeface="+mn-cs"/>
                          <a:sym typeface="Arial"/>
                        </a:rPr>
                        <a:t>3 164</a:t>
                      </a:r>
                    </a:p>
                  </a:txBody>
                  <a:tcPr marL="9525" marR="9525" marT="9525" marB="0" anchor="ctr">
                    <a:lnT w="28575" cap="flat" cmpd="sng" algn="ctr">
                      <a:solidFill>
                        <a:schemeClr val="bg1"/>
                      </a:solidFill>
                      <a:prstDash val="solid"/>
                      <a:round/>
                      <a:headEnd type="none" w="med" len="med"/>
                      <a:tailEnd type="none" w="med" len="med"/>
                    </a:lnT>
                  </a:tcPr>
                </a:tc>
                <a:tc>
                  <a:txBody>
                    <a:bodyPr/>
                    <a:lstStyle/>
                    <a:p>
                      <a:pPr algn="ctr" fontAlgn="ctr"/>
                      <a:r>
                        <a:rPr lang="ru-RU" sz="900" b="0" i="0" u="none" strike="noStrike" cap="none" dirty="0">
                          <a:solidFill>
                            <a:schemeClr val="dk1"/>
                          </a:solidFill>
                          <a:latin typeface="+mn-lt"/>
                          <a:ea typeface="+mn-ea"/>
                          <a:cs typeface="+mn-cs"/>
                          <a:sym typeface="Arial"/>
                        </a:rPr>
                        <a:t>500</a:t>
                      </a:r>
                    </a:p>
                  </a:txBody>
                  <a:tcPr marL="9525" marR="9525" marT="9525" marB="0" anchor="ctr">
                    <a:lnT w="28575" cap="flat" cmpd="sng" algn="ctr">
                      <a:solidFill>
                        <a:schemeClr val="bg1"/>
                      </a:solidFill>
                      <a:prstDash val="solid"/>
                      <a:round/>
                      <a:headEnd type="none" w="med" len="med"/>
                      <a:tailEnd type="none" w="med" len="med"/>
                    </a:lnT>
                  </a:tcPr>
                </a:tc>
                <a:tc>
                  <a:txBody>
                    <a:bodyPr/>
                    <a:lstStyle/>
                    <a:p>
                      <a:pPr algn="ctr" fontAlgn="ctr"/>
                      <a:r>
                        <a:rPr lang="ru-RU" sz="900" b="0" i="0" u="none" strike="noStrike" cap="none">
                          <a:solidFill>
                            <a:schemeClr val="dk1"/>
                          </a:solidFill>
                          <a:latin typeface="+mn-lt"/>
                          <a:ea typeface="+mn-ea"/>
                          <a:cs typeface="+mn-cs"/>
                          <a:sym typeface="Arial"/>
                        </a:rPr>
                        <a:t>567</a:t>
                      </a:r>
                    </a:p>
                  </a:txBody>
                  <a:tcPr marL="9525" marR="9525" marT="9525" marB="0" anchor="ctr">
                    <a:lnT w="28575" cap="flat" cmpd="sng" algn="ctr">
                      <a:solidFill>
                        <a:schemeClr val="bg1"/>
                      </a:solidFill>
                      <a:prstDash val="solid"/>
                      <a:round/>
                      <a:headEnd type="none" w="med" len="med"/>
                      <a:tailEnd type="none" w="med" len="med"/>
                    </a:lnT>
                  </a:tcPr>
                </a:tc>
                <a:tc>
                  <a:txBody>
                    <a:bodyPr/>
                    <a:lstStyle/>
                    <a:p>
                      <a:pPr algn="ctr" fontAlgn="ctr"/>
                      <a:r>
                        <a:rPr lang="ru-RU" sz="900" b="0" i="0" u="none" strike="noStrike" cap="none">
                          <a:solidFill>
                            <a:schemeClr val="dk1"/>
                          </a:solidFill>
                          <a:latin typeface="+mn-lt"/>
                          <a:ea typeface="+mn-ea"/>
                          <a:cs typeface="+mn-cs"/>
                          <a:sym typeface="Arial"/>
                        </a:rPr>
                        <a:t>824</a:t>
                      </a:r>
                    </a:p>
                  </a:txBody>
                  <a:tcPr marL="9525" marR="9525" marT="9525" marB="0" anchor="ctr">
                    <a:lnT w="28575" cap="flat" cmpd="sng" algn="ctr">
                      <a:solidFill>
                        <a:schemeClr val="bg1"/>
                      </a:solidFill>
                      <a:prstDash val="solid"/>
                      <a:round/>
                      <a:headEnd type="none" w="med" len="med"/>
                      <a:tailEnd type="none" w="med" len="med"/>
                    </a:lnT>
                  </a:tcPr>
                </a:tc>
                <a:tc>
                  <a:txBody>
                    <a:bodyPr/>
                    <a:lstStyle/>
                    <a:p>
                      <a:pPr algn="ctr" fontAlgn="ctr"/>
                      <a:r>
                        <a:rPr lang="ru-RU" sz="900" b="0" i="0" u="none" strike="noStrike" cap="none">
                          <a:solidFill>
                            <a:schemeClr val="dk1"/>
                          </a:solidFill>
                          <a:latin typeface="+mn-lt"/>
                          <a:ea typeface="+mn-ea"/>
                          <a:cs typeface="+mn-cs"/>
                          <a:sym typeface="Arial"/>
                        </a:rPr>
                        <a:t>1 273</a:t>
                      </a:r>
                    </a:p>
                  </a:txBody>
                  <a:tcPr marL="9525" marR="9525" marT="9525" marB="0" anchor="ctr">
                    <a:lnT w="28575" cap="flat" cmpd="sng" algn="ctr">
                      <a:solidFill>
                        <a:schemeClr val="bg1"/>
                      </a:solidFill>
                      <a:prstDash val="solid"/>
                      <a:round/>
                      <a:headEnd type="none" w="med" len="med"/>
                      <a:tailEnd type="none" w="med" len="med"/>
                    </a:lnT>
                  </a:tcPr>
                </a:tc>
                <a:tc>
                  <a:txBody>
                    <a:bodyPr/>
                    <a:lstStyle/>
                    <a:p>
                      <a:pPr algn="ctr" fontAlgn="ctr"/>
                      <a:r>
                        <a:rPr lang="ru-RU" sz="1050" b="1" i="0" u="none" strike="noStrike" cap="none" dirty="0">
                          <a:solidFill>
                            <a:schemeClr val="dk1"/>
                          </a:solidFill>
                          <a:latin typeface="+mn-lt"/>
                          <a:ea typeface="+mn-ea"/>
                          <a:cs typeface="+mn-cs"/>
                          <a:sym typeface="Arial"/>
                        </a:rPr>
                        <a:t>10,4%</a:t>
                      </a:r>
                    </a:p>
                  </a:txBody>
                  <a:tcPr marL="9525" marR="9525" marT="9525" marB="0" anchor="ctr">
                    <a:lnT w="28575" cap="flat" cmpd="sng" algn="ctr">
                      <a:solidFill>
                        <a:schemeClr val="bg1"/>
                      </a:solidFill>
                      <a:prstDash val="solid"/>
                      <a:round/>
                      <a:headEnd type="none" w="med" len="med"/>
                      <a:tailEnd type="none" w="med" len="med"/>
                    </a:lnT>
                  </a:tcPr>
                </a:tc>
                <a:extLst>
                  <a:ext uri="{0D108BD9-81ED-4DB2-BD59-A6C34878D82A}">
                    <a16:rowId xmlns:a16="http://schemas.microsoft.com/office/drawing/2014/main" val="3271101333"/>
                  </a:ext>
                </a:extLst>
              </a:tr>
              <a:tr h="252035">
                <a:tc vMerge="1">
                  <a:txBody>
                    <a:bodyPr/>
                    <a:lstStyle/>
                    <a:p>
                      <a:endParaRPr lang="ru-KZ" sz="1100" dirty="0"/>
                    </a:p>
                  </a:txBody>
                  <a:tcPr/>
                </a:tc>
                <a:tc>
                  <a:txBody>
                    <a:bodyPr/>
                    <a:lstStyle/>
                    <a:p>
                      <a:pPr marL="72000" algn="l" fontAlgn="b"/>
                      <a:r>
                        <a:rPr lang="ru-RU" sz="800" b="0" i="0" u="none" strike="noStrike" cap="none" dirty="0">
                          <a:solidFill>
                            <a:schemeClr val="dk1"/>
                          </a:solidFill>
                          <a:latin typeface="+mn-lt"/>
                          <a:ea typeface="+mn-ea"/>
                          <a:cs typeface="+mn-cs"/>
                          <a:sym typeface="Arial"/>
                        </a:rPr>
                        <a:t>2 Ас </a:t>
                      </a:r>
                      <a:r>
                        <a:rPr lang="ru-RU" sz="800" b="0" i="0" u="none" strike="noStrike" cap="none" dirty="0" err="1">
                          <a:solidFill>
                            <a:schemeClr val="dk1"/>
                          </a:solidFill>
                          <a:latin typeface="+mn-lt"/>
                          <a:ea typeface="+mn-ea"/>
                          <a:cs typeface="+mn-cs"/>
                          <a:sym typeface="Arial"/>
                        </a:rPr>
                        <a:t>бөлмесіндегі</a:t>
                      </a:r>
                      <a:r>
                        <a:rPr lang="ru-RU" sz="800" b="0" i="0" u="none" strike="noStrike" cap="none" dirty="0">
                          <a:solidFill>
                            <a:schemeClr val="dk1"/>
                          </a:solidFill>
                          <a:latin typeface="+mn-lt"/>
                          <a:ea typeface="+mn-ea"/>
                          <a:cs typeface="+mn-cs"/>
                          <a:sym typeface="Arial"/>
                        </a:rPr>
                        <a:t> </a:t>
                      </a:r>
                      <a:r>
                        <a:rPr lang="ru-RU" sz="800" b="0" i="0" u="none" strike="noStrike" cap="none" dirty="0" err="1">
                          <a:solidFill>
                            <a:schemeClr val="dk1"/>
                          </a:solidFill>
                          <a:latin typeface="+mn-lt"/>
                          <a:ea typeface="+mn-ea"/>
                          <a:cs typeface="+mn-cs"/>
                          <a:sym typeface="Arial"/>
                        </a:rPr>
                        <a:t>көмекшілер</a:t>
                      </a:r>
                      <a:endParaRPr lang="ru-RU" sz="800" b="0" i="0" u="none" strike="noStrike" cap="none" dirty="0">
                        <a:solidFill>
                          <a:schemeClr val="dk1"/>
                        </a:solidFill>
                        <a:latin typeface="+mn-lt"/>
                        <a:ea typeface="+mn-ea"/>
                        <a:cs typeface="+mn-cs"/>
                        <a:sym typeface="Arial"/>
                      </a:endParaRPr>
                    </a:p>
                  </a:txBody>
                  <a:tcPr marL="9525" marR="9525" marT="9525" marB="0" anchor="ctr"/>
                </a:tc>
                <a:tc>
                  <a:txBody>
                    <a:bodyPr/>
                    <a:lstStyle/>
                    <a:p>
                      <a:pPr algn="ctr" fontAlgn="b"/>
                      <a:r>
                        <a:rPr lang="ru-RU" sz="900" b="0" i="1" u="none" strike="noStrike" cap="none" dirty="0">
                          <a:solidFill>
                            <a:schemeClr val="dk1"/>
                          </a:solidFill>
                          <a:latin typeface="+mn-lt"/>
                          <a:ea typeface="+mn-ea"/>
                          <a:cs typeface="+mn-cs"/>
                          <a:sym typeface="Arial"/>
                        </a:rPr>
                        <a:t>9410-2</a:t>
                      </a:r>
                    </a:p>
                  </a:txBody>
                  <a:tcPr marL="9525" marR="9525" marT="9525" marB="0" anchor="ctr"/>
                </a:tc>
                <a:tc>
                  <a:txBody>
                    <a:bodyPr/>
                    <a:lstStyle/>
                    <a:p>
                      <a:pPr algn="ctr" fontAlgn="ctr"/>
                      <a:r>
                        <a:rPr lang="ru-RU" sz="1050" b="1" i="0" u="none" strike="noStrike" cap="none" dirty="0">
                          <a:solidFill>
                            <a:schemeClr val="dk1"/>
                          </a:solidFill>
                          <a:latin typeface="+mn-lt"/>
                          <a:ea typeface="+mn-ea"/>
                          <a:cs typeface="+mn-cs"/>
                          <a:sym typeface="Arial"/>
                        </a:rPr>
                        <a:t>1 038</a:t>
                      </a:r>
                    </a:p>
                  </a:txBody>
                  <a:tcPr marL="9525" marR="9525" marT="9525" marB="0" anchor="ctr"/>
                </a:tc>
                <a:tc>
                  <a:txBody>
                    <a:bodyPr/>
                    <a:lstStyle/>
                    <a:p>
                      <a:pPr algn="ctr" fontAlgn="ctr"/>
                      <a:r>
                        <a:rPr lang="ru-RU" sz="900" b="0" i="0" u="none" strike="noStrike" cap="none">
                          <a:solidFill>
                            <a:schemeClr val="dk1"/>
                          </a:solidFill>
                          <a:latin typeface="+mn-lt"/>
                          <a:ea typeface="+mn-ea"/>
                          <a:cs typeface="+mn-cs"/>
                          <a:sym typeface="Arial"/>
                        </a:rPr>
                        <a:t>153</a:t>
                      </a:r>
                    </a:p>
                  </a:txBody>
                  <a:tcPr marL="9525" marR="9525" marT="9525" marB="0" anchor="ctr"/>
                </a:tc>
                <a:tc>
                  <a:txBody>
                    <a:bodyPr/>
                    <a:lstStyle/>
                    <a:p>
                      <a:pPr algn="ctr" fontAlgn="ctr"/>
                      <a:r>
                        <a:rPr lang="ru-RU" sz="900" b="0" i="0" u="none" strike="noStrike" cap="none">
                          <a:solidFill>
                            <a:schemeClr val="dk1"/>
                          </a:solidFill>
                          <a:latin typeface="+mn-lt"/>
                          <a:ea typeface="+mn-ea"/>
                          <a:cs typeface="+mn-cs"/>
                          <a:sym typeface="Arial"/>
                        </a:rPr>
                        <a:t>243</a:t>
                      </a:r>
                    </a:p>
                  </a:txBody>
                  <a:tcPr marL="9525" marR="9525" marT="9525" marB="0" anchor="ctr"/>
                </a:tc>
                <a:tc>
                  <a:txBody>
                    <a:bodyPr/>
                    <a:lstStyle/>
                    <a:p>
                      <a:pPr algn="ctr" fontAlgn="ctr"/>
                      <a:r>
                        <a:rPr lang="ru-RU" sz="900" b="0" i="0" u="none" strike="noStrike" cap="none">
                          <a:solidFill>
                            <a:schemeClr val="dk1"/>
                          </a:solidFill>
                          <a:latin typeface="+mn-lt"/>
                          <a:ea typeface="+mn-ea"/>
                          <a:cs typeface="+mn-cs"/>
                          <a:sym typeface="Arial"/>
                        </a:rPr>
                        <a:t>312</a:t>
                      </a:r>
                    </a:p>
                  </a:txBody>
                  <a:tcPr marL="9525" marR="9525" marT="9525" marB="0" anchor="ctr"/>
                </a:tc>
                <a:tc>
                  <a:txBody>
                    <a:bodyPr/>
                    <a:lstStyle/>
                    <a:p>
                      <a:pPr algn="ctr" fontAlgn="ctr"/>
                      <a:r>
                        <a:rPr lang="ru-RU" sz="900" b="0" i="0" u="none" strike="noStrike" cap="none">
                          <a:solidFill>
                            <a:schemeClr val="dk1"/>
                          </a:solidFill>
                          <a:latin typeface="+mn-lt"/>
                          <a:ea typeface="+mn-ea"/>
                          <a:cs typeface="+mn-cs"/>
                          <a:sym typeface="Arial"/>
                        </a:rPr>
                        <a:t>330</a:t>
                      </a:r>
                    </a:p>
                  </a:txBody>
                  <a:tcPr marL="9525" marR="9525" marT="9525" marB="0" anchor="ctr"/>
                </a:tc>
                <a:tc>
                  <a:txBody>
                    <a:bodyPr/>
                    <a:lstStyle/>
                    <a:p>
                      <a:pPr algn="ctr" fontAlgn="ctr"/>
                      <a:r>
                        <a:rPr lang="ru-RU" sz="1050" b="1" i="0" u="none" strike="noStrike" cap="none">
                          <a:solidFill>
                            <a:schemeClr val="dk1"/>
                          </a:solidFill>
                          <a:latin typeface="+mn-lt"/>
                          <a:ea typeface="+mn-ea"/>
                          <a:cs typeface="+mn-cs"/>
                          <a:sym typeface="Arial"/>
                        </a:rPr>
                        <a:t>3,4%</a:t>
                      </a:r>
                    </a:p>
                  </a:txBody>
                  <a:tcPr marL="9525" marR="9525" marT="9525" marB="0" anchor="ctr"/>
                </a:tc>
                <a:extLst>
                  <a:ext uri="{0D108BD9-81ED-4DB2-BD59-A6C34878D82A}">
                    <a16:rowId xmlns:a16="http://schemas.microsoft.com/office/drawing/2014/main" val="1275413563"/>
                  </a:ext>
                </a:extLst>
              </a:tr>
              <a:tr h="252035">
                <a:tc vMerge="1">
                  <a:txBody>
                    <a:bodyPr/>
                    <a:lstStyle/>
                    <a:p>
                      <a:endParaRPr lang="ru-KZ" sz="1100" dirty="0"/>
                    </a:p>
                  </a:txBody>
                  <a:tcPr/>
                </a:tc>
                <a:tc>
                  <a:txBody>
                    <a:bodyPr/>
                    <a:lstStyle/>
                    <a:p>
                      <a:pPr marL="72000" algn="l" fontAlgn="b"/>
                      <a:r>
                        <a:rPr lang="ru-RU" sz="800" b="0" i="0" u="none" strike="noStrike" cap="none" dirty="0">
                          <a:solidFill>
                            <a:schemeClr val="dk1"/>
                          </a:solidFill>
                          <a:latin typeface="+mn-lt"/>
                          <a:ea typeface="+mn-ea"/>
                          <a:cs typeface="+mn-cs"/>
                          <a:sym typeface="Arial"/>
                        </a:rPr>
                        <a:t>3 </a:t>
                      </a:r>
                      <a:r>
                        <a:rPr lang="ru-RU" sz="800" b="0" i="0" u="none" strike="noStrike" cap="none" dirty="0" err="1">
                          <a:solidFill>
                            <a:schemeClr val="dk1"/>
                          </a:solidFill>
                          <a:latin typeface="+mn-lt"/>
                          <a:ea typeface="+mn-ea"/>
                          <a:cs typeface="+mn-cs"/>
                          <a:sym typeface="Arial"/>
                        </a:rPr>
                        <a:t>Басқа</a:t>
                      </a:r>
                      <a:r>
                        <a:rPr lang="ru-RU" sz="800" b="0" i="0" u="none" strike="noStrike" cap="none" dirty="0">
                          <a:solidFill>
                            <a:schemeClr val="dk1"/>
                          </a:solidFill>
                          <a:latin typeface="+mn-lt"/>
                          <a:ea typeface="+mn-ea"/>
                          <a:cs typeface="+mn-cs"/>
                          <a:sym typeface="Arial"/>
                        </a:rPr>
                        <a:t> да </a:t>
                      </a:r>
                      <a:r>
                        <a:rPr lang="ru-RU" sz="800" b="0" i="0" u="none" strike="noStrike" cap="none" dirty="0" err="1">
                          <a:solidFill>
                            <a:schemeClr val="dk1"/>
                          </a:solidFill>
                          <a:latin typeface="+mn-lt"/>
                          <a:ea typeface="+mn-ea"/>
                          <a:cs typeface="+mn-cs"/>
                          <a:sym typeface="Arial"/>
                        </a:rPr>
                        <a:t>күзетшілер</a:t>
                      </a:r>
                      <a:r>
                        <a:rPr lang="ru-RU" sz="800" b="0" i="0" u="none" strike="noStrike" cap="none" dirty="0">
                          <a:solidFill>
                            <a:schemeClr val="dk1"/>
                          </a:solidFill>
                          <a:latin typeface="+mn-lt"/>
                          <a:ea typeface="+mn-ea"/>
                          <a:cs typeface="+mn-cs"/>
                          <a:sym typeface="Arial"/>
                        </a:rPr>
                        <a:t>, </a:t>
                      </a:r>
                      <a:r>
                        <a:rPr lang="ru-RU" sz="800" b="0" i="0" u="none" strike="noStrike" cap="none" dirty="0" err="1">
                          <a:solidFill>
                            <a:schemeClr val="dk1"/>
                          </a:solidFill>
                          <a:latin typeface="+mn-lt"/>
                          <a:ea typeface="+mn-ea"/>
                          <a:cs typeface="+mn-cs"/>
                          <a:sym typeface="Arial"/>
                        </a:rPr>
                        <a:t>инкассаторлар</a:t>
                      </a:r>
                      <a:r>
                        <a:rPr lang="ru-RU" sz="800" b="0" i="0" u="none" strike="noStrike" cap="none" dirty="0">
                          <a:solidFill>
                            <a:schemeClr val="dk1"/>
                          </a:solidFill>
                          <a:latin typeface="+mn-lt"/>
                          <a:ea typeface="+mn-ea"/>
                          <a:cs typeface="+mn-cs"/>
                          <a:sym typeface="Arial"/>
                        </a:rPr>
                        <a:t> </a:t>
                      </a:r>
                      <a:r>
                        <a:rPr lang="ru-RU" sz="800" b="0" i="0" u="none" strike="noStrike" cap="none" dirty="0" err="1">
                          <a:solidFill>
                            <a:schemeClr val="dk1"/>
                          </a:solidFill>
                          <a:latin typeface="+mn-lt"/>
                          <a:ea typeface="+mn-ea"/>
                          <a:cs typeface="+mn-cs"/>
                          <a:sym typeface="Arial"/>
                        </a:rPr>
                        <a:t>және</a:t>
                      </a:r>
                      <a:r>
                        <a:rPr lang="ru-RU" sz="800" b="0" i="0" u="none" strike="noStrike" cap="none" dirty="0">
                          <a:solidFill>
                            <a:schemeClr val="dk1"/>
                          </a:solidFill>
                          <a:latin typeface="+mn-lt"/>
                          <a:ea typeface="+mn-ea"/>
                          <a:cs typeface="+mn-cs"/>
                          <a:sym typeface="Arial"/>
                        </a:rPr>
                        <a:t>  </a:t>
                      </a:r>
                      <a:r>
                        <a:rPr lang="ru-RU" sz="800" b="0" i="0" u="none" strike="noStrike" cap="none" dirty="0" err="1">
                          <a:solidFill>
                            <a:schemeClr val="dk1"/>
                          </a:solidFill>
                          <a:latin typeface="+mn-lt"/>
                          <a:ea typeface="+mn-ea"/>
                          <a:cs typeface="+mn-cs"/>
                          <a:sym typeface="Arial"/>
                        </a:rPr>
                        <a:t>тектес</a:t>
                      </a:r>
                      <a:r>
                        <a:rPr lang="ru-RU" sz="800" b="0" i="0" u="none" strike="noStrike" cap="none" dirty="0">
                          <a:solidFill>
                            <a:schemeClr val="dk1"/>
                          </a:solidFill>
                          <a:latin typeface="+mn-lt"/>
                          <a:ea typeface="+mn-ea"/>
                          <a:cs typeface="+mn-cs"/>
                          <a:sym typeface="Arial"/>
                        </a:rPr>
                        <a:t> </a:t>
                      </a:r>
                      <a:r>
                        <a:rPr lang="ru-RU" sz="800" b="0" i="0" u="none" strike="noStrike" cap="none" dirty="0" err="1">
                          <a:solidFill>
                            <a:schemeClr val="dk1"/>
                          </a:solidFill>
                          <a:latin typeface="+mn-lt"/>
                          <a:ea typeface="+mn-ea"/>
                          <a:cs typeface="+mn-cs"/>
                          <a:sym typeface="Arial"/>
                        </a:rPr>
                        <a:t>қызметтер</a:t>
                      </a:r>
                      <a:endParaRPr lang="ru-RU" sz="800" b="0" i="0" u="none" strike="noStrike" cap="none" dirty="0">
                        <a:solidFill>
                          <a:schemeClr val="dk1"/>
                        </a:solidFill>
                        <a:latin typeface="+mn-lt"/>
                        <a:ea typeface="+mn-ea"/>
                        <a:cs typeface="+mn-cs"/>
                        <a:sym typeface="Arial"/>
                      </a:endParaRPr>
                    </a:p>
                  </a:txBody>
                  <a:tcPr marL="9525" marR="9525" marT="9525" marB="0" anchor="ctr"/>
                </a:tc>
                <a:tc>
                  <a:txBody>
                    <a:bodyPr/>
                    <a:lstStyle/>
                    <a:p>
                      <a:pPr algn="ctr" fontAlgn="b"/>
                      <a:r>
                        <a:rPr lang="ru-RU" sz="900" b="0" i="1" u="none" strike="noStrike" cap="none">
                          <a:solidFill>
                            <a:schemeClr val="dk1"/>
                          </a:solidFill>
                          <a:latin typeface="+mn-lt"/>
                          <a:ea typeface="+mn-ea"/>
                          <a:cs typeface="+mn-cs"/>
                          <a:sym typeface="Arial"/>
                        </a:rPr>
                        <a:t>5414-9</a:t>
                      </a:r>
                    </a:p>
                  </a:txBody>
                  <a:tcPr marL="9525" marR="9525" marT="9525" marB="0" anchor="ctr"/>
                </a:tc>
                <a:tc>
                  <a:txBody>
                    <a:bodyPr/>
                    <a:lstStyle/>
                    <a:p>
                      <a:pPr algn="ctr" fontAlgn="ctr"/>
                      <a:r>
                        <a:rPr lang="ru-RU" sz="1050" b="1" i="0" u="none" strike="noStrike" cap="none">
                          <a:solidFill>
                            <a:schemeClr val="dk1"/>
                          </a:solidFill>
                          <a:latin typeface="+mn-lt"/>
                          <a:ea typeface="+mn-ea"/>
                          <a:cs typeface="+mn-cs"/>
                          <a:sym typeface="Arial"/>
                        </a:rPr>
                        <a:t>919</a:t>
                      </a:r>
                    </a:p>
                  </a:txBody>
                  <a:tcPr marL="9525" marR="9525" marT="9525" marB="0" anchor="ctr"/>
                </a:tc>
                <a:tc>
                  <a:txBody>
                    <a:bodyPr/>
                    <a:lstStyle/>
                    <a:p>
                      <a:pPr algn="ctr" fontAlgn="ctr"/>
                      <a:r>
                        <a:rPr lang="ru-RU" sz="900" b="0" i="0" u="none" strike="noStrike" cap="none" dirty="0">
                          <a:solidFill>
                            <a:schemeClr val="dk1"/>
                          </a:solidFill>
                          <a:latin typeface="+mn-lt"/>
                          <a:ea typeface="+mn-ea"/>
                          <a:cs typeface="+mn-cs"/>
                          <a:sym typeface="Arial"/>
                        </a:rPr>
                        <a:t>207</a:t>
                      </a:r>
                    </a:p>
                  </a:txBody>
                  <a:tcPr marL="9525" marR="9525" marT="9525" marB="0" anchor="ctr"/>
                </a:tc>
                <a:tc>
                  <a:txBody>
                    <a:bodyPr/>
                    <a:lstStyle/>
                    <a:p>
                      <a:pPr algn="ctr" fontAlgn="ctr"/>
                      <a:r>
                        <a:rPr lang="ru-RU" sz="900" b="0" i="0" u="none" strike="noStrike" cap="none" dirty="0">
                          <a:solidFill>
                            <a:schemeClr val="dk1"/>
                          </a:solidFill>
                          <a:latin typeface="+mn-lt"/>
                          <a:ea typeface="+mn-ea"/>
                          <a:cs typeface="+mn-cs"/>
                          <a:sym typeface="Arial"/>
                        </a:rPr>
                        <a:t>196</a:t>
                      </a:r>
                    </a:p>
                  </a:txBody>
                  <a:tcPr marL="9525" marR="9525" marT="9525" marB="0" anchor="ctr"/>
                </a:tc>
                <a:tc>
                  <a:txBody>
                    <a:bodyPr/>
                    <a:lstStyle/>
                    <a:p>
                      <a:pPr algn="ctr" fontAlgn="ctr"/>
                      <a:r>
                        <a:rPr lang="ru-RU" sz="900" b="0" i="0" u="none" strike="noStrike" cap="none">
                          <a:solidFill>
                            <a:schemeClr val="dk1"/>
                          </a:solidFill>
                          <a:latin typeface="+mn-lt"/>
                          <a:ea typeface="+mn-ea"/>
                          <a:cs typeface="+mn-cs"/>
                          <a:sym typeface="Arial"/>
                        </a:rPr>
                        <a:t>238</a:t>
                      </a:r>
                    </a:p>
                  </a:txBody>
                  <a:tcPr marL="9525" marR="9525" marT="9525" marB="0" anchor="ctr"/>
                </a:tc>
                <a:tc>
                  <a:txBody>
                    <a:bodyPr/>
                    <a:lstStyle/>
                    <a:p>
                      <a:pPr algn="ctr" fontAlgn="ctr"/>
                      <a:r>
                        <a:rPr lang="ru-RU" sz="900" b="0" i="0" u="none" strike="noStrike" cap="none">
                          <a:solidFill>
                            <a:schemeClr val="dk1"/>
                          </a:solidFill>
                          <a:latin typeface="+mn-lt"/>
                          <a:ea typeface="+mn-ea"/>
                          <a:cs typeface="+mn-cs"/>
                          <a:sym typeface="Arial"/>
                        </a:rPr>
                        <a:t>278</a:t>
                      </a:r>
                    </a:p>
                  </a:txBody>
                  <a:tcPr marL="9525" marR="9525" marT="9525" marB="0" anchor="ctr"/>
                </a:tc>
                <a:tc>
                  <a:txBody>
                    <a:bodyPr/>
                    <a:lstStyle/>
                    <a:p>
                      <a:pPr algn="ctr" fontAlgn="ctr"/>
                      <a:r>
                        <a:rPr lang="ru-RU" sz="1050" b="1" i="0" u="none" strike="noStrike" cap="none" dirty="0">
                          <a:solidFill>
                            <a:schemeClr val="dk1"/>
                          </a:solidFill>
                          <a:latin typeface="+mn-lt"/>
                          <a:ea typeface="+mn-ea"/>
                          <a:cs typeface="+mn-cs"/>
                          <a:sym typeface="Arial"/>
                        </a:rPr>
                        <a:t>3,0%</a:t>
                      </a:r>
                    </a:p>
                  </a:txBody>
                  <a:tcPr marL="9525" marR="9525" marT="9525" marB="0" anchor="ctr"/>
                </a:tc>
                <a:extLst>
                  <a:ext uri="{0D108BD9-81ED-4DB2-BD59-A6C34878D82A}">
                    <a16:rowId xmlns:a16="http://schemas.microsoft.com/office/drawing/2014/main" val="4272407079"/>
                  </a:ext>
                </a:extLst>
              </a:tr>
              <a:tr h="252035">
                <a:tc vMerge="1">
                  <a:txBody>
                    <a:bodyPr/>
                    <a:lstStyle/>
                    <a:p>
                      <a:endParaRPr lang="ru-KZ" sz="1100" dirty="0"/>
                    </a:p>
                  </a:txBody>
                  <a:tcPr/>
                </a:tc>
                <a:tc>
                  <a:txBody>
                    <a:bodyPr/>
                    <a:lstStyle/>
                    <a:p>
                      <a:pPr marL="72000" algn="l" fontAlgn="b"/>
                      <a:r>
                        <a:rPr lang="ru-RU" sz="800" b="0" i="0" u="none" strike="noStrike" cap="none" dirty="0">
                          <a:solidFill>
                            <a:schemeClr val="dk1"/>
                          </a:solidFill>
                          <a:latin typeface="+mn-lt"/>
                          <a:ea typeface="+mn-ea"/>
                          <a:cs typeface="+mn-cs"/>
                          <a:sym typeface="Arial"/>
                        </a:rPr>
                        <a:t>4 </a:t>
                      </a:r>
                      <a:r>
                        <a:rPr lang="ru-RU" sz="800" b="0" i="0" u="none" strike="noStrike" cap="none" dirty="0" err="1">
                          <a:solidFill>
                            <a:schemeClr val="dk1"/>
                          </a:solidFill>
                          <a:latin typeface="+mn-lt"/>
                          <a:ea typeface="+mn-ea"/>
                          <a:cs typeface="+mn-cs"/>
                          <a:sym typeface="Arial"/>
                        </a:rPr>
                        <a:t>Қазандық</a:t>
                      </a:r>
                      <a:r>
                        <a:rPr lang="ru-RU" sz="800" b="0" i="0" u="none" strike="noStrike" cap="none" dirty="0">
                          <a:solidFill>
                            <a:schemeClr val="dk1"/>
                          </a:solidFill>
                          <a:latin typeface="+mn-lt"/>
                          <a:ea typeface="+mn-ea"/>
                          <a:cs typeface="+mn-cs"/>
                          <a:sym typeface="Arial"/>
                        </a:rPr>
                        <a:t> </a:t>
                      </a:r>
                      <a:r>
                        <a:rPr lang="ru-RU" sz="800" b="0" i="0" u="none" strike="noStrike" cap="none" dirty="0" err="1">
                          <a:solidFill>
                            <a:schemeClr val="dk1"/>
                          </a:solidFill>
                          <a:latin typeface="+mn-lt"/>
                          <a:ea typeface="+mn-ea"/>
                          <a:cs typeface="+mn-cs"/>
                          <a:sym typeface="Arial"/>
                        </a:rPr>
                        <a:t>қондырғысының</a:t>
                      </a:r>
                      <a:r>
                        <a:rPr lang="ru-RU" sz="800" b="0" i="0" u="none" strike="noStrike" cap="none" dirty="0">
                          <a:solidFill>
                            <a:schemeClr val="dk1"/>
                          </a:solidFill>
                          <a:latin typeface="+mn-lt"/>
                          <a:ea typeface="+mn-ea"/>
                          <a:cs typeface="+mn-cs"/>
                          <a:sym typeface="Arial"/>
                        </a:rPr>
                        <a:t> </a:t>
                      </a:r>
                      <a:r>
                        <a:rPr lang="ru-RU" sz="800" b="0" i="0" u="none" strike="noStrike" cap="none" dirty="0" err="1">
                          <a:solidFill>
                            <a:schemeClr val="dk1"/>
                          </a:solidFill>
                          <a:latin typeface="+mn-lt"/>
                          <a:ea typeface="+mn-ea"/>
                          <a:cs typeface="+mn-cs"/>
                          <a:sym typeface="Arial"/>
                        </a:rPr>
                        <a:t>операторлары</a:t>
                      </a:r>
                      <a:endParaRPr lang="ru-RU" sz="800" b="0" i="0" u="none" strike="noStrike" cap="none" dirty="0">
                        <a:solidFill>
                          <a:schemeClr val="dk1"/>
                        </a:solidFill>
                        <a:latin typeface="+mn-lt"/>
                        <a:ea typeface="+mn-ea"/>
                        <a:cs typeface="+mn-cs"/>
                        <a:sym typeface="Arial"/>
                      </a:endParaRPr>
                    </a:p>
                  </a:txBody>
                  <a:tcPr marL="9525" marR="9525" marT="9525" marB="0" anchor="ctr"/>
                </a:tc>
                <a:tc>
                  <a:txBody>
                    <a:bodyPr/>
                    <a:lstStyle/>
                    <a:p>
                      <a:pPr algn="ctr" fontAlgn="b"/>
                      <a:r>
                        <a:rPr lang="ru-RU" sz="900" b="0" i="1" u="none" strike="noStrike" cap="none" dirty="0">
                          <a:solidFill>
                            <a:schemeClr val="dk1"/>
                          </a:solidFill>
                          <a:latin typeface="+mn-lt"/>
                          <a:ea typeface="+mn-ea"/>
                          <a:cs typeface="+mn-cs"/>
                          <a:sym typeface="Arial"/>
                        </a:rPr>
                        <a:t>8182-2</a:t>
                      </a:r>
                    </a:p>
                  </a:txBody>
                  <a:tcPr marL="9525" marR="9525" marT="9525" marB="0" anchor="ctr"/>
                </a:tc>
                <a:tc>
                  <a:txBody>
                    <a:bodyPr/>
                    <a:lstStyle/>
                    <a:p>
                      <a:pPr algn="ctr" fontAlgn="ctr"/>
                      <a:r>
                        <a:rPr lang="ru-RU" sz="1050" b="1" i="0" u="none" strike="noStrike" cap="none">
                          <a:solidFill>
                            <a:schemeClr val="dk1"/>
                          </a:solidFill>
                          <a:latin typeface="+mn-lt"/>
                          <a:ea typeface="+mn-ea"/>
                          <a:cs typeface="+mn-cs"/>
                          <a:sym typeface="Arial"/>
                        </a:rPr>
                        <a:t>861</a:t>
                      </a:r>
                    </a:p>
                  </a:txBody>
                  <a:tcPr marL="9525" marR="9525" marT="9525" marB="0" anchor="ctr"/>
                </a:tc>
                <a:tc>
                  <a:txBody>
                    <a:bodyPr/>
                    <a:lstStyle/>
                    <a:p>
                      <a:pPr algn="ctr" fontAlgn="ctr"/>
                      <a:r>
                        <a:rPr lang="ru-RU" sz="900" b="0" i="0" u="none" strike="noStrike" cap="none">
                          <a:solidFill>
                            <a:schemeClr val="dk1"/>
                          </a:solidFill>
                          <a:latin typeface="+mn-lt"/>
                          <a:ea typeface="+mn-ea"/>
                          <a:cs typeface="+mn-cs"/>
                          <a:sym typeface="Arial"/>
                        </a:rPr>
                        <a:t>55</a:t>
                      </a:r>
                    </a:p>
                  </a:txBody>
                  <a:tcPr marL="9525" marR="9525" marT="9525" marB="0" anchor="ctr"/>
                </a:tc>
                <a:tc>
                  <a:txBody>
                    <a:bodyPr/>
                    <a:lstStyle/>
                    <a:p>
                      <a:pPr algn="ctr" fontAlgn="ctr"/>
                      <a:r>
                        <a:rPr lang="ru-RU" sz="900" b="0" i="0" u="none" strike="noStrike" cap="none">
                          <a:solidFill>
                            <a:schemeClr val="dk1"/>
                          </a:solidFill>
                          <a:latin typeface="+mn-lt"/>
                          <a:ea typeface="+mn-ea"/>
                          <a:cs typeface="+mn-cs"/>
                          <a:sym typeface="Arial"/>
                        </a:rPr>
                        <a:t>3</a:t>
                      </a:r>
                    </a:p>
                  </a:txBody>
                  <a:tcPr marL="9525" marR="9525" marT="9525" marB="0" anchor="ctr"/>
                </a:tc>
                <a:tc>
                  <a:txBody>
                    <a:bodyPr/>
                    <a:lstStyle/>
                    <a:p>
                      <a:pPr algn="ctr" fontAlgn="ctr"/>
                      <a:r>
                        <a:rPr lang="ru-RU" sz="900" b="0" i="0" u="none" strike="noStrike" cap="none">
                          <a:solidFill>
                            <a:schemeClr val="dk1"/>
                          </a:solidFill>
                          <a:latin typeface="+mn-lt"/>
                          <a:ea typeface="+mn-ea"/>
                          <a:cs typeface="+mn-cs"/>
                          <a:sym typeface="Arial"/>
                        </a:rPr>
                        <a:t>220</a:t>
                      </a:r>
                    </a:p>
                  </a:txBody>
                  <a:tcPr marL="9525" marR="9525" marT="9525" marB="0" anchor="ctr"/>
                </a:tc>
                <a:tc>
                  <a:txBody>
                    <a:bodyPr/>
                    <a:lstStyle/>
                    <a:p>
                      <a:pPr algn="ctr" fontAlgn="ctr"/>
                      <a:r>
                        <a:rPr lang="ru-RU" sz="900" b="0" i="0" u="none" strike="noStrike" cap="none">
                          <a:solidFill>
                            <a:schemeClr val="dk1"/>
                          </a:solidFill>
                          <a:latin typeface="+mn-lt"/>
                          <a:ea typeface="+mn-ea"/>
                          <a:cs typeface="+mn-cs"/>
                          <a:sym typeface="Arial"/>
                        </a:rPr>
                        <a:t>583</a:t>
                      </a:r>
                    </a:p>
                  </a:txBody>
                  <a:tcPr marL="9525" marR="9525" marT="9525" marB="0" anchor="ctr"/>
                </a:tc>
                <a:tc>
                  <a:txBody>
                    <a:bodyPr/>
                    <a:lstStyle/>
                    <a:p>
                      <a:pPr algn="ctr" fontAlgn="ctr"/>
                      <a:r>
                        <a:rPr lang="ru-RU" sz="1050" b="1" i="0" u="none" strike="noStrike" cap="none" dirty="0">
                          <a:solidFill>
                            <a:schemeClr val="dk1"/>
                          </a:solidFill>
                          <a:latin typeface="+mn-lt"/>
                          <a:ea typeface="+mn-ea"/>
                          <a:cs typeface="+mn-cs"/>
                          <a:sym typeface="Arial"/>
                        </a:rPr>
                        <a:t>2,8%</a:t>
                      </a:r>
                    </a:p>
                  </a:txBody>
                  <a:tcPr marL="9525" marR="9525" marT="9525" marB="0" anchor="ctr"/>
                </a:tc>
                <a:extLst>
                  <a:ext uri="{0D108BD9-81ED-4DB2-BD59-A6C34878D82A}">
                    <a16:rowId xmlns:a16="http://schemas.microsoft.com/office/drawing/2014/main" val="2855516078"/>
                  </a:ext>
                </a:extLst>
              </a:tr>
              <a:tr h="252035">
                <a:tc vMerge="1">
                  <a:txBody>
                    <a:bodyPr/>
                    <a:lstStyle/>
                    <a:p>
                      <a:endParaRPr lang="ru-KZ" sz="1100" dirty="0"/>
                    </a:p>
                  </a:txBody>
                  <a:tcPr/>
                </a:tc>
                <a:tc>
                  <a:txBody>
                    <a:bodyPr/>
                    <a:lstStyle/>
                    <a:p>
                      <a:pPr marL="72000" algn="l" fontAlgn="b"/>
                      <a:r>
                        <a:rPr lang="ru-RU" sz="800" b="0" i="0" u="none" strike="noStrike" cap="none" dirty="0">
                          <a:solidFill>
                            <a:schemeClr val="dk1"/>
                          </a:solidFill>
                          <a:latin typeface="+mn-lt"/>
                          <a:ea typeface="+mn-ea"/>
                          <a:cs typeface="+mn-cs"/>
                          <a:sym typeface="Arial"/>
                        </a:rPr>
                        <a:t>5 </a:t>
                      </a:r>
                      <a:r>
                        <a:rPr lang="ru-RU" sz="800" b="0" i="0" u="none" strike="noStrike" cap="none" dirty="0" err="1">
                          <a:solidFill>
                            <a:schemeClr val="dk1"/>
                          </a:solidFill>
                          <a:latin typeface="+mn-lt"/>
                          <a:ea typeface="+mn-ea"/>
                          <a:cs typeface="+mn-cs"/>
                          <a:sym typeface="Arial"/>
                        </a:rPr>
                        <a:t>Мектепке</a:t>
                      </a:r>
                      <a:r>
                        <a:rPr lang="ru-RU" sz="800" b="0" i="0" u="none" strike="noStrike" cap="none" dirty="0">
                          <a:solidFill>
                            <a:schemeClr val="dk1"/>
                          </a:solidFill>
                          <a:latin typeface="+mn-lt"/>
                          <a:ea typeface="+mn-ea"/>
                          <a:cs typeface="+mn-cs"/>
                          <a:sym typeface="Arial"/>
                        </a:rPr>
                        <a:t> </a:t>
                      </a:r>
                      <a:r>
                        <a:rPr lang="ru-RU" sz="800" b="0" i="0" u="none" strike="noStrike" cap="none" dirty="0" err="1">
                          <a:solidFill>
                            <a:schemeClr val="dk1"/>
                          </a:solidFill>
                          <a:latin typeface="+mn-lt"/>
                          <a:ea typeface="+mn-ea"/>
                          <a:cs typeface="+mn-cs"/>
                          <a:sym typeface="Arial"/>
                        </a:rPr>
                        <a:t>дейінгі</a:t>
                      </a:r>
                      <a:r>
                        <a:rPr lang="ru-RU" sz="800" b="0" i="0" u="none" strike="noStrike" cap="none" dirty="0">
                          <a:solidFill>
                            <a:schemeClr val="dk1"/>
                          </a:solidFill>
                          <a:latin typeface="+mn-lt"/>
                          <a:ea typeface="+mn-ea"/>
                          <a:cs typeface="+mn-cs"/>
                          <a:sym typeface="Arial"/>
                        </a:rPr>
                        <a:t> </a:t>
                      </a:r>
                      <a:r>
                        <a:rPr lang="ru-RU" sz="800" b="0" i="0" u="none" strike="noStrike" cap="none" dirty="0" err="1">
                          <a:solidFill>
                            <a:schemeClr val="dk1"/>
                          </a:solidFill>
                          <a:latin typeface="+mn-lt"/>
                          <a:ea typeface="+mn-ea"/>
                          <a:cs typeface="+mn-cs"/>
                          <a:sym typeface="Arial"/>
                        </a:rPr>
                        <a:t>білім</a:t>
                      </a:r>
                      <a:r>
                        <a:rPr lang="ru-RU" sz="800" b="0" i="0" u="none" strike="noStrike" cap="none" dirty="0">
                          <a:solidFill>
                            <a:schemeClr val="dk1"/>
                          </a:solidFill>
                          <a:latin typeface="+mn-lt"/>
                          <a:ea typeface="+mn-ea"/>
                          <a:cs typeface="+mn-cs"/>
                          <a:sym typeface="Arial"/>
                        </a:rPr>
                        <a:t> </a:t>
                      </a:r>
                      <a:r>
                        <a:rPr lang="ru-RU" sz="800" b="0" i="0" u="none" strike="noStrike" cap="none" dirty="0" err="1">
                          <a:solidFill>
                            <a:schemeClr val="dk1"/>
                          </a:solidFill>
                          <a:latin typeface="+mn-lt"/>
                          <a:ea typeface="+mn-ea"/>
                          <a:cs typeface="+mn-cs"/>
                          <a:sym typeface="Arial"/>
                        </a:rPr>
                        <a:t>берудегі</a:t>
                      </a:r>
                      <a:r>
                        <a:rPr lang="ru-RU" sz="800" b="0" i="0" u="none" strike="noStrike" cap="none" dirty="0">
                          <a:solidFill>
                            <a:schemeClr val="dk1"/>
                          </a:solidFill>
                          <a:latin typeface="+mn-lt"/>
                          <a:ea typeface="+mn-ea"/>
                          <a:cs typeface="+mn-cs"/>
                          <a:sym typeface="Arial"/>
                        </a:rPr>
                        <a:t> </a:t>
                      </a:r>
                      <a:r>
                        <a:rPr lang="ru-RU" sz="800" b="0" i="0" u="none" strike="noStrike" cap="none" dirty="0" err="1">
                          <a:solidFill>
                            <a:schemeClr val="dk1"/>
                          </a:solidFill>
                          <a:latin typeface="+mn-lt"/>
                          <a:ea typeface="+mn-ea"/>
                          <a:cs typeface="+mn-cs"/>
                          <a:sym typeface="Arial"/>
                        </a:rPr>
                        <a:t>тәрбиешілер</a:t>
                      </a:r>
                      <a:endParaRPr lang="ru-RU" sz="800" b="0" i="0" u="none" strike="noStrike" cap="none" dirty="0">
                        <a:solidFill>
                          <a:schemeClr val="dk1"/>
                        </a:solidFill>
                        <a:latin typeface="+mn-lt"/>
                        <a:ea typeface="+mn-ea"/>
                        <a:cs typeface="+mn-cs"/>
                        <a:sym typeface="Arial"/>
                      </a:endParaRPr>
                    </a:p>
                  </a:txBody>
                  <a:tcPr marL="9525" marR="9525" marT="9525" marB="0" anchor="ctr">
                    <a:lnB w="28575" cap="flat" cmpd="sng" algn="ctr">
                      <a:solidFill>
                        <a:schemeClr val="bg2"/>
                      </a:solidFill>
                      <a:prstDash val="solid"/>
                      <a:round/>
                      <a:headEnd type="none" w="med" len="med"/>
                      <a:tailEnd type="none" w="med" len="med"/>
                    </a:lnB>
                  </a:tcPr>
                </a:tc>
                <a:tc>
                  <a:txBody>
                    <a:bodyPr/>
                    <a:lstStyle/>
                    <a:p>
                      <a:pPr algn="ctr" fontAlgn="b"/>
                      <a:r>
                        <a:rPr lang="ru-RU" sz="900" b="0" i="1" u="none" strike="noStrike" cap="none">
                          <a:solidFill>
                            <a:schemeClr val="dk1"/>
                          </a:solidFill>
                          <a:latin typeface="+mn-lt"/>
                          <a:ea typeface="+mn-ea"/>
                          <a:cs typeface="+mn-cs"/>
                          <a:sym typeface="Arial"/>
                        </a:rPr>
                        <a:t>2362-0</a:t>
                      </a:r>
                    </a:p>
                  </a:txBody>
                  <a:tcPr marL="9525" marR="9525" marT="9525" marB="0" anchor="ctr">
                    <a:lnB w="28575" cap="flat" cmpd="sng" algn="ctr">
                      <a:solidFill>
                        <a:schemeClr val="bg2"/>
                      </a:solidFill>
                      <a:prstDash val="solid"/>
                      <a:round/>
                      <a:headEnd type="none" w="med" len="med"/>
                      <a:tailEnd type="none" w="med" len="med"/>
                    </a:lnB>
                  </a:tcPr>
                </a:tc>
                <a:tc>
                  <a:txBody>
                    <a:bodyPr/>
                    <a:lstStyle/>
                    <a:p>
                      <a:pPr algn="ctr" fontAlgn="ctr"/>
                      <a:r>
                        <a:rPr lang="ru-RU" sz="1050" b="1" i="0" u="none" strike="noStrike" cap="none" dirty="0">
                          <a:solidFill>
                            <a:schemeClr val="dk1"/>
                          </a:solidFill>
                          <a:latin typeface="+mn-lt"/>
                          <a:ea typeface="+mn-ea"/>
                          <a:cs typeface="+mn-cs"/>
                          <a:sym typeface="Arial"/>
                        </a:rPr>
                        <a:t>755</a:t>
                      </a:r>
                    </a:p>
                  </a:txBody>
                  <a:tcPr marL="9525" marR="9525" marT="9525" marB="0" anchor="ctr">
                    <a:lnB w="28575" cap="flat" cmpd="sng" algn="ctr">
                      <a:solidFill>
                        <a:schemeClr val="bg2"/>
                      </a:solidFill>
                      <a:prstDash val="solid"/>
                      <a:round/>
                      <a:headEnd type="none" w="med" len="med"/>
                      <a:tailEnd type="none" w="med" len="med"/>
                    </a:lnB>
                  </a:tcPr>
                </a:tc>
                <a:tc>
                  <a:txBody>
                    <a:bodyPr/>
                    <a:lstStyle/>
                    <a:p>
                      <a:pPr algn="ctr" fontAlgn="ctr"/>
                      <a:r>
                        <a:rPr lang="ru-RU" sz="900" b="0" i="0" u="none" strike="noStrike" cap="none">
                          <a:solidFill>
                            <a:schemeClr val="dk1"/>
                          </a:solidFill>
                          <a:latin typeface="+mn-lt"/>
                          <a:ea typeface="+mn-ea"/>
                          <a:cs typeface="+mn-cs"/>
                          <a:sym typeface="Arial"/>
                        </a:rPr>
                        <a:t>225</a:t>
                      </a:r>
                    </a:p>
                  </a:txBody>
                  <a:tcPr marL="9525" marR="9525" marT="9525" marB="0" anchor="ctr">
                    <a:lnB w="28575" cap="flat" cmpd="sng" algn="ctr">
                      <a:solidFill>
                        <a:schemeClr val="bg2"/>
                      </a:solidFill>
                      <a:prstDash val="solid"/>
                      <a:round/>
                      <a:headEnd type="none" w="med" len="med"/>
                      <a:tailEnd type="none" w="med" len="med"/>
                    </a:lnB>
                  </a:tcPr>
                </a:tc>
                <a:tc>
                  <a:txBody>
                    <a:bodyPr/>
                    <a:lstStyle/>
                    <a:p>
                      <a:pPr algn="ctr" fontAlgn="ctr"/>
                      <a:r>
                        <a:rPr lang="ru-RU" sz="900" b="0" i="0" u="none" strike="noStrike" cap="none">
                          <a:solidFill>
                            <a:schemeClr val="dk1"/>
                          </a:solidFill>
                          <a:latin typeface="+mn-lt"/>
                          <a:ea typeface="+mn-ea"/>
                          <a:cs typeface="+mn-cs"/>
                          <a:sym typeface="Arial"/>
                        </a:rPr>
                        <a:t>139</a:t>
                      </a:r>
                    </a:p>
                  </a:txBody>
                  <a:tcPr marL="9525" marR="9525" marT="9525" marB="0" anchor="ctr">
                    <a:lnB w="28575" cap="flat" cmpd="sng" algn="ctr">
                      <a:solidFill>
                        <a:schemeClr val="bg2"/>
                      </a:solidFill>
                      <a:prstDash val="solid"/>
                      <a:round/>
                      <a:headEnd type="none" w="med" len="med"/>
                      <a:tailEnd type="none" w="med" len="med"/>
                    </a:lnB>
                  </a:tcPr>
                </a:tc>
                <a:tc>
                  <a:txBody>
                    <a:bodyPr/>
                    <a:lstStyle/>
                    <a:p>
                      <a:pPr algn="ctr" fontAlgn="ctr"/>
                      <a:r>
                        <a:rPr lang="ru-RU" sz="900" b="0" i="0" u="none" strike="noStrike" cap="none">
                          <a:solidFill>
                            <a:schemeClr val="dk1"/>
                          </a:solidFill>
                          <a:latin typeface="+mn-lt"/>
                          <a:ea typeface="+mn-ea"/>
                          <a:cs typeface="+mn-cs"/>
                          <a:sym typeface="Arial"/>
                        </a:rPr>
                        <a:t>209</a:t>
                      </a:r>
                    </a:p>
                  </a:txBody>
                  <a:tcPr marL="9525" marR="9525" marT="9525" marB="0" anchor="ctr">
                    <a:lnB w="28575" cap="flat" cmpd="sng" algn="ctr">
                      <a:solidFill>
                        <a:schemeClr val="bg2"/>
                      </a:solidFill>
                      <a:prstDash val="solid"/>
                      <a:round/>
                      <a:headEnd type="none" w="med" len="med"/>
                      <a:tailEnd type="none" w="med" len="med"/>
                    </a:lnB>
                  </a:tcPr>
                </a:tc>
                <a:tc>
                  <a:txBody>
                    <a:bodyPr/>
                    <a:lstStyle/>
                    <a:p>
                      <a:pPr algn="ctr" fontAlgn="ctr"/>
                      <a:r>
                        <a:rPr lang="ru-RU" sz="900" b="0" i="0" u="none" strike="noStrike" cap="none">
                          <a:solidFill>
                            <a:schemeClr val="dk1"/>
                          </a:solidFill>
                          <a:latin typeface="+mn-lt"/>
                          <a:ea typeface="+mn-ea"/>
                          <a:cs typeface="+mn-cs"/>
                          <a:sym typeface="Arial"/>
                        </a:rPr>
                        <a:t>182</a:t>
                      </a:r>
                    </a:p>
                  </a:txBody>
                  <a:tcPr marL="9525" marR="9525" marT="9525" marB="0" anchor="ctr">
                    <a:lnB w="28575" cap="flat" cmpd="sng" algn="ctr">
                      <a:solidFill>
                        <a:schemeClr val="bg2"/>
                      </a:solidFill>
                      <a:prstDash val="solid"/>
                      <a:round/>
                      <a:headEnd type="none" w="med" len="med"/>
                      <a:tailEnd type="none" w="med" len="med"/>
                    </a:lnB>
                  </a:tcPr>
                </a:tc>
                <a:tc>
                  <a:txBody>
                    <a:bodyPr/>
                    <a:lstStyle/>
                    <a:p>
                      <a:pPr algn="ctr" fontAlgn="ctr"/>
                      <a:r>
                        <a:rPr lang="ru-RU" sz="1050" b="1" i="0" u="none" strike="noStrike" cap="none" dirty="0">
                          <a:solidFill>
                            <a:schemeClr val="dk1"/>
                          </a:solidFill>
                          <a:latin typeface="+mn-lt"/>
                          <a:ea typeface="+mn-ea"/>
                          <a:cs typeface="+mn-cs"/>
                          <a:sym typeface="Arial"/>
                        </a:rPr>
                        <a:t>2,5%</a:t>
                      </a:r>
                    </a:p>
                  </a:txBody>
                  <a:tcPr marL="9525" marR="9525" marT="9525" marB="0" anchor="ctr">
                    <a:lnB w="28575" cap="flat" cmpd="sng" algn="ctr">
                      <a:solidFill>
                        <a:schemeClr val="bg2"/>
                      </a:solidFill>
                      <a:prstDash val="solid"/>
                      <a:round/>
                      <a:headEnd type="none" w="med" len="med"/>
                      <a:tailEnd type="none" w="med" len="med"/>
                    </a:lnB>
                  </a:tcPr>
                </a:tc>
                <a:extLst>
                  <a:ext uri="{0D108BD9-81ED-4DB2-BD59-A6C34878D82A}">
                    <a16:rowId xmlns:a16="http://schemas.microsoft.com/office/drawing/2014/main" val="1891601564"/>
                  </a:ext>
                </a:extLst>
              </a:tr>
              <a:tr h="252035">
                <a:tc rowSpan="5">
                  <a:txBody>
                    <a:bodyPr/>
                    <a:lstStyle/>
                    <a:p>
                      <a:pPr algn="ctr"/>
                      <a:r>
                        <a:rPr lang="ru-RU" sz="1100" dirty="0"/>
                        <a:t>2020</a:t>
                      </a:r>
                      <a:endParaRPr lang="ru-KZ" sz="1100" dirty="0"/>
                    </a:p>
                  </a:txBody>
                  <a:tcPr anchor="ctr">
                    <a:lnT w="28575" cap="flat" cmpd="sng" algn="ctr">
                      <a:solidFill>
                        <a:schemeClr val="bg2"/>
                      </a:solidFill>
                      <a:prstDash val="solid"/>
                      <a:round/>
                      <a:headEnd type="none" w="med" len="med"/>
                      <a:tailEnd type="none" w="med" len="med"/>
                    </a:lnT>
                    <a:lnB w="28575" cap="flat" cmpd="sng" algn="ctr">
                      <a:solidFill>
                        <a:schemeClr val="bg2"/>
                      </a:solidFill>
                      <a:prstDash val="solid"/>
                      <a:round/>
                      <a:headEnd type="none" w="med" len="med"/>
                      <a:tailEnd type="none" w="med" len="med"/>
                    </a:lnB>
                  </a:tcPr>
                </a:tc>
                <a:tc>
                  <a:txBody>
                    <a:bodyPr/>
                    <a:lstStyle/>
                    <a:p>
                      <a:pPr marL="72000" algn="l" fontAlgn="b"/>
                      <a:r>
                        <a:rPr lang="ru-RU" sz="800" b="0" i="0" u="none" strike="noStrike" cap="none" dirty="0">
                          <a:solidFill>
                            <a:schemeClr val="dk1"/>
                          </a:solidFill>
                          <a:latin typeface="+mn-lt"/>
                          <a:ea typeface="+mn-ea"/>
                          <a:cs typeface="+mn-cs"/>
                          <a:sym typeface="Arial"/>
                        </a:rPr>
                        <a:t>1 </a:t>
                      </a:r>
                      <a:r>
                        <a:rPr lang="ru-RU" sz="800" b="0" i="0" u="none" strike="noStrike" cap="none" dirty="0" err="1">
                          <a:solidFill>
                            <a:schemeClr val="dk1"/>
                          </a:solidFill>
                          <a:latin typeface="+mn-lt"/>
                          <a:ea typeface="+mn-ea"/>
                          <a:cs typeface="+mn-cs"/>
                          <a:sym typeface="Arial"/>
                        </a:rPr>
                        <a:t>Басқа</a:t>
                      </a:r>
                      <a:r>
                        <a:rPr lang="ru-RU" sz="800" b="0" i="0" u="none" strike="noStrike" cap="none" dirty="0">
                          <a:solidFill>
                            <a:schemeClr val="dk1"/>
                          </a:solidFill>
                          <a:latin typeface="+mn-lt"/>
                          <a:ea typeface="+mn-ea"/>
                          <a:cs typeface="+mn-cs"/>
                          <a:sym typeface="Arial"/>
                        </a:rPr>
                        <a:t> да </a:t>
                      </a:r>
                      <a:r>
                        <a:rPr lang="ru-RU" sz="800" b="0" i="0" u="none" strike="noStrike" cap="none" dirty="0" err="1">
                          <a:solidFill>
                            <a:schemeClr val="dk1"/>
                          </a:solidFill>
                          <a:latin typeface="+mn-lt"/>
                          <a:ea typeface="+mn-ea"/>
                          <a:cs typeface="+mn-cs"/>
                          <a:sym typeface="Arial"/>
                        </a:rPr>
                        <a:t>біліктілігі</a:t>
                      </a:r>
                      <a:r>
                        <a:rPr lang="ru-RU" sz="800" b="0" i="0" u="none" strike="noStrike" cap="none" dirty="0">
                          <a:solidFill>
                            <a:schemeClr val="dk1"/>
                          </a:solidFill>
                          <a:latin typeface="+mn-lt"/>
                          <a:ea typeface="+mn-ea"/>
                          <a:cs typeface="+mn-cs"/>
                          <a:sym typeface="Arial"/>
                        </a:rPr>
                        <a:t> </a:t>
                      </a:r>
                      <a:r>
                        <a:rPr lang="ru-RU" sz="800" b="0" i="0" u="none" strike="noStrike" cap="none" dirty="0" err="1">
                          <a:solidFill>
                            <a:schemeClr val="dk1"/>
                          </a:solidFill>
                          <a:latin typeface="+mn-lt"/>
                          <a:ea typeface="+mn-ea"/>
                          <a:cs typeface="+mn-cs"/>
                          <a:sym typeface="Arial"/>
                        </a:rPr>
                        <a:t>жоқ</a:t>
                      </a:r>
                      <a:r>
                        <a:rPr lang="ru-RU" sz="800" b="0" i="0" u="none" strike="noStrike" cap="none" dirty="0">
                          <a:solidFill>
                            <a:schemeClr val="dk1"/>
                          </a:solidFill>
                          <a:latin typeface="+mn-lt"/>
                          <a:ea typeface="+mn-ea"/>
                          <a:cs typeface="+mn-cs"/>
                          <a:sym typeface="Arial"/>
                        </a:rPr>
                        <a:t> </a:t>
                      </a:r>
                      <a:r>
                        <a:rPr lang="ru-RU" sz="800" b="0" i="0" u="none" strike="noStrike" cap="none" dirty="0" err="1">
                          <a:solidFill>
                            <a:schemeClr val="dk1"/>
                          </a:solidFill>
                          <a:latin typeface="+mn-lt"/>
                          <a:ea typeface="+mn-ea"/>
                          <a:cs typeface="+mn-cs"/>
                          <a:sym typeface="Arial"/>
                        </a:rPr>
                        <a:t>жұмысшылар</a:t>
                      </a:r>
                      <a:endParaRPr lang="ru-RU" sz="800" b="0" i="0" u="none" strike="noStrike" cap="none" dirty="0">
                        <a:solidFill>
                          <a:schemeClr val="dk1"/>
                        </a:solidFill>
                        <a:latin typeface="+mn-lt"/>
                        <a:ea typeface="+mn-ea"/>
                        <a:cs typeface="+mn-cs"/>
                        <a:sym typeface="Arial"/>
                      </a:endParaRPr>
                    </a:p>
                  </a:txBody>
                  <a:tcPr marL="9525" marR="9525" marT="9525" marB="0" anchor="ctr">
                    <a:lnT w="28575" cap="flat" cmpd="sng" algn="ctr">
                      <a:solidFill>
                        <a:schemeClr val="bg2"/>
                      </a:solidFill>
                      <a:prstDash val="solid"/>
                      <a:round/>
                      <a:headEnd type="none" w="med" len="med"/>
                      <a:tailEnd type="none" w="med" len="med"/>
                    </a:lnT>
                  </a:tcPr>
                </a:tc>
                <a:tc>
                  <a:txBody>
                    <a:bodyPr/>
                    <a:lstStyle/>
                    <a:p>
                      <a:pPr algn="ctr" fontAlgn="b"/>
                      <a:r>
                        <a:rPr lang="ru-RU" sz="900" b="0" i="1" u="none" strike="noStrike" cap="none">
                          <a:solidFill>
                            <a:schemeClr val="dk1"/>
                          </a:solidFill>
                          <a:latin typeface="+mn-lt"/>
                          <a:ea typeface="+mn-ea"/>
                          <a:cs typeface="+mn-cs"/>
                          <a:sym typeface="Arial"/>
                        </a:rPr>
                        <a:t>9629-9</a:t>
                      </a:r>
                    </a:p>
                  </a:txBody>
                  <a:tcPr marL="9525" marR="9525" marT="9525" marB="0" anchor="ctr">
                    <a:lnT w="28575" cap="flat" cmpd="sng" algn="ctr">
                      <a:solidFill>
                        <a:schemeClr val="bg2"/>
                      </a:solidFill>
                      <a:prstDash val="solid"/>
                      <a:round/>
                      <a:headEnd type="none" w="med" len="med"/>
                      <a:tailEnd type="none" w="med" len="med"/>
                    </a:lnT>
                  </a:tcPr>
                </a:tc>
                <a:tc>
                  <a:txBody>
                    <a:bodyPr/>
                    <a:lstStyle/>
                    <a:p>
                      <a:pPr algn="ctr" fontAlgn="ctr"/>
                      <a:r>
                        <a:rPr lang="ru-RU" sz="1050" b="1" i="0" u="none" strike="noStrike" cap="none" dirty="0">
                          <a:solidFill>
                            <a:schemeClr val="dk1"/>
                          </a:solidFill>
                          <a:latin typeface="+mn-lt"/>
                          <a:ea typeface="+mn-ea"/>
                          <a:cs typeface="+mn-cs"/>
                          <a:sym typeface="Arial"/>
                        </a:rPr>
                        <a:t>5 419</a:t>
                      </a:r>
                    </a:p>
                  </a:txBody>
                  <a:tcPr marL="9525" marR="9525" marT="9525" marB="0" anchor="ctr">
                    <a:lnT w="28575" cap="flat" cmpd="sng" algn="ctr">
                      <a:solidFill>
                        <a:schemeClr val="bg2"/>
                      </a:solidFill>
                      <a:prstDash val="solid"/>
                      <a:round/>
                      <a:headEnd type="none" w="med" len="med"/>
                      <a:tailEnd type="none" w="med" len="med"/>
                    </a:lnT>
                  </a:tcPr>
                </a:tc>
                <a:tc>
                  <a:txBody>
                    <a:bodyPr/>
                    <a:lstStyle/>
                    <a:p>
                      <a:pPr algn="ctr" fontAlgn="ctr"/>
                      <a:r>
                        <a:rPr lang="ru-RU" sz="900" b="0" i="0" u="none" strike="noStrike" cap="none">
                          <a:solidFill>
                            <a:schemeClr val="dk1"/>
                          </a:solidFill>
                          <a:latin typeface="+mn-lt"/>
                          <a:ea typeface="+mn-ea"/>
                          <a:cs typeface="+mn-cs"/>
                          <a:sym typeface="Arial"/>
                        </a:rPr>
                        <a:t>522</a:t>
                      </a:r>
                    </a:p>
                  </a:txBody>
                  <a:tcPr marL="9525" marR="9525" marT="9525" marB="0" anchor="ctr">
                    <a:lnT w="28575" cap="flat" cmpd="sng" algn="ctr">
                      <a:solidFill>
                        <a:schemeClr val="bg2"/>
                      </a:solidFill>
                      <a:prstDash val="solid"/>
                      <a:round/>
                      <a:headEnd type="none" w="med" len="med"/>
                      <a:tailEnd type="none" w="med" len="med"/>
                    </a:lnT>
                  </a:tcPr>
                </a:tc>
                <a:tc>
                  <a:txBody>
                    <a:bodyPr/>
                    <a:lstStyle/>
                    <a:p>
                      <a:pPr algn="ctr" fontAlgn="ctr"/>
                      <a:r>
                        <a:rPr lang="ru-RU" sz="900" b="0" i="0" u="none" strike="noStrike" cap="none" dirty="0">
                          <a:solidFill>
                            <a:schemeClr val="dk1"/>
                          </a:solidFill>
                          <a:latin typeface="+mn-lt"/>
                          <a:ea typeface="+mn-ea"/>
                          <a:cs typeface="+mn-cs"/>
                          <a:sym typeface="Arial"/>
                        </a:rPr>
                        <a:t>1 942</a:t>
                      </a:r>
                    </a:p>
                  </a:txBody>
                  <a:tcPr marL="9525" marR="9525" marT="9525" marB="0" anchor="ctr">
                    <a:lnT w="28575" cap="flat" cmpd="sng" algn="ctr">
                      <a:solidFill>
                        <a:schemeClr val="bg2"/>
                      </a:solidFill>
                      <a:prstDash val="solid"/>
                      <a:round/>
                      <a:headEnd type="none" w="med" len="med"/>
                      <a:tailEnd type="none" w="med" len="med"/>
                    </a:lnT>
                  </a:tcPr>
                </a:tc>
                <a:tc>
                  <a:txBody>
                    <a:bodyPr/>
                    <a:lstStyle/>
                    <a:p>
                      <a:pPr algn="ctr" fontAlgn="ctr"/>
                      <a:r>
                        <a:rPr lang="ru-RU" sz="900" b="0" i="0" u="none" strike="noStrike" cap="none">
                          <a:solidFill>
                            <a:schemeClr val="dk1"/>
                          </a:solidFill>
                          <a:latin typeface="+mn-lt"/>
                          <a:ea typeface="+mn-ea"/>
                          <a:cs typeface="+mn-cs"/>
                          <a:sym typeface="Arial"/>
                        </a:rPr>
                        <a:t>1 819</a:t>
                      </a:r>
                    </a:p>
                  </a:txBody>
                  <a:tcPr marL="9525" marR="9525" marT="9525" marB="0" anchor="ctr">
                    <a:lnT w="28575" cap="flat" cmpd="sng" algn="ctr">
                      <a:solidFill>
                        <a:schemeClr val="bg2"/>
                      </a:solidFill>
                      <a:prstDash val="solid"/>
                      <a:round/>
                      <a:headEnd type="none" w="med" len="med"/>
                      <a:tailEnd type="none" w="med" len="med"/>
                    </a:lnT>
                  </a:tcPr>
                </a:tc>
                <a:tc>
                  <a:txBody>
                    <a:bodyPr/>
                    <a:lstStyle/>
                    <a:p>
                      <a:pPr algn="ctr" fontAlgn="ctr"/>
                      <a:r>
                        <a:rPr lang="ru-RU" sz="900" b="0" i="0" u="none" strike="noStrike" cap="none">
                          <a:solidFill>
                            <a:schemeClr val="dk1"/>
                          </a:solidFill>
                          <a:latin typeface="+mn-lt"/>
                          <a:ea typeface="+mn-ea"/>
                          <a:cs typeface="+mn-cs"/>
                          <a:sym typeface="Arial"/>
                        </a:rPr>
                        <a:t>1 136</a:t>
                      </a:r>
                    </a:p>
                  </a:txBody>
                  <a:tcPr marL="9525" marR="9525" marT="9525" marB="0" anchor="ctr">
                    <a:lnT w="28575" cap="flat" cmpd="sng" algn="ctr">
                      <a:solidFill>
                        <a:schemeClr val="bg2"/>
                      </a:solidFill>
                      <a:prstDash val="solid"/>
                      <a:round/>
                      <a:headEnd type="none" w="med" len="med"/>
                      <a:tailEnd type="none" w="med" len="med"/>
                    </a:lnT>
                  </a:tcPr>
                </a:tc>
                <a:tc>
                  <a:txBody>
                    <a:bodyPr/>
                    <a:lstStyle/>
                    <a:p>
                      <a:pPr algn="ctr" fontAlgn="ctr"/>
                      <a:r>
                        <a:rPr lang="ru-RU" sz="1050" b="1" i="0" u="none" strike="noStrike" cap="none">
                          <a:solidFill>
                            <a:schemeClr val="dk1"/>
                          </a:solidFill>
                          <a:latin typeface="+mn-lt"/>
                          <a:ea typeface="+mn-ea"/>
                          <a:cs typeface="+mn-cs"/>
                          <a:sym typeface="Arial"/>
                        </a:rPr>
                        <a:t>18,8%</a:t>
                      </a:r>
                    </a:p>
                  </a:txBody>
                  <a:tcPr marL="9525" marR="9525" marT="9525" marB="0" anchor="ctr">
                    <a:lnT w="28575" cap="flat" cmpd="sng" algn="ctr">
                      <a:solidFill>
                        <a:schemeClr val="bg2"/>
                      </a:solidFill>
                      <a:prstDash val="solid"/>
                      <a:round/>
                      <a:headEnd type="none" w="med" len="med"/>
                      <a:tailEnd type="none" w="med" len="med"/>
                    </a:lnT>
                  </a:tcPr>
                </a:tc>
                <a:extLst>
                  <a:ext uri="{0D108BD9-81ED-4DB2-BD59-A6C34878D82A}">
                    <a16:rowId xmlns:a16="http://schemas.microsoft.com/office/drawing/2014/main" val="1385719993"/>
                  </a:ext>
                </a:extLst>
              </a:tr>
              <a:tr h="252035">
                <a:tc vMerge="1">
                  <a:txBody>
                    <a:bodyPr/>
                    <a:lstStyle/>
                    <a:p>
                      <a:endParaRPr lang="ru-KZ" sz="1100" dirty="0"/>
                    </a:p>
                  </a:txBody>
                  <a:tcPr/>
                </a:tc>
                <a:tc>
                  <a:txBody>
                    <a:bodyPr/>
                    <a:lstStyle/>
                    <a:p>
                      <a:pPr marL="72000" algn="l" fontAlgn="b"/>
                      <a:r>
                        <a:rPr lang="ru-RU" sz="800" b="0" i="0" u="none" strike="noStrike" cap="none" dirty="0">
                          <a:solidFill>
                            <a:schemeClr val="dk1"/>
                          </a:solidFill>
                          <a:latin typeface="+mn-lt"/>
                          <a:ea typeface="+mn-ea"/>
                          <a:cs typeface="+mn-cs"/>
                          <a:sym typeface="Arial"/>
                        </a:rPr>
                        <a:t>2 </a:t>
                      </a:r>
                      <a:r>
                        <a:rPr lang="ru-RU" sz="800" b="0" i="0" u="none" strike="noStrike" cap="none" dirty="0" err="1">
                          <a:solidFill>
                            <a:schemeClr val="dk1"/>
                          </a:solidFill>
                          <a:latin typeface="+mn-lt"/>
                          <a:ea typeface="+mn-ea"/>
                          <a:cs typeface="+mn-cs"/>
                          <a:sym typeface="Arial"/>
                        </a:rPr>
                        <a:t>Басқа</a:t>
                      </a:r>
                      <a:r>
                        <a:rPr lang="ru-RU" sz="800" b="0" i="0" u="none" strike="noStrike" cap="none" dirty="0">
                          <a:solidFill>
                            <a:schemeClr val="dk1"/>
                          </a:solidFill>
                          <a:latin typeface="+mn-lt"/>
                          <a:ea typeface="+mn-ea"/>
                          <a:cs typeface="+mn-cs"/>
                          <a:sym typeface="Arial"/>
                        </a:rPr>
                        <a:t> да </a:t>
                      </a:r>
                      <a:r>
                        <a:rPr lang="ru-RU" sz="800" b="0" i="0" u="none" strike="noStrike" cap="none" dirty="0" err="1">
                          <a:solidFill>
                            <a:schemeClr val="dk1"/>
                          </a:solidFill>
                          <a:latin typeface="+mn-lt"/>
                          <a:ea typeface="+mn-ea"/>
                          <a:cs typeface="+mn-cs"/>
                          <a:sym typeface="Arial"/>
                        </a:rPr>
                        <a:t>құрылысшы-монтаждаушылар</a:t>
                      </a:r>
                      <a:r>
                        <a:rPr lang="ru-RU" sz="800" b="0" i="0" u="none" strike="noStrike" cap="none" dirty="0">
                          <a:solidFill>
                            <a:schemeClr val="dk1"/>
                          </a:solidFill>
                          <a:latin typeface="+mn-lt"/>
                          <a:ea typeface="+mn-ea"/>
                          <a:cs typeface="+mn-cs"/>
                          <a:sym typeface="Arial"/>
                        </a:rPr>
                        <a:t> </a:t>
                      </a:r>
                      <a:r>
                        <a:rPr lang="ru-RU" sz="800" b="0" i="0" u="none" strike="noStrike" cap="none" dirty="0" err="1">
                          <a:solidFill>
                            <a:schemeClr val="dk1"/>
                          </a:solidFill>
                          <a:latin typeface="+mn-lt"/>
                          <a:ea typeface="+mn-ea"/>
                          <a:cs typeface="+mn-cs"/>
                          <a:sym typeface="Arial"/>
                        </a:rPr>
                        <a:t>және</a:t>
                      </a:r>
                      <a:r>
                        <a:rPr lang="ru-RU" sz="800" b="0" i="0" u="none" strike="noStrike" cap="none" dirty="0">
                          <a:solidFill>
                            <a:schemeClr val="dk1"/>
                          </a:solidFill>
                          <a:latin typeface="+mn-lt"/>
                          <a:ea typeface="+mn-ea"/>
                          <a:cs typeface="+mn-cs"/>
                          <a:sym typeface="Arial"/>
                        </a:rPr>
                        <a:t> </a:t>
                      </a:r>
                      <a:r>
                        <a:rPr lang="ru-RU" sz="800" b="0" i="0" u="none" strike="noStrike" cap="none" dirty="0" err="1">
                          <a:solidFill>
                            <a:schemeClr val="dk1"/>
                          </a:solidFill>
                          <a:latin typeface="+mn-lt"/>
                          <a:ea typeface="+mn-ea"/>
                          <a:cs typeface="+mn-cs"/>
                          <a:sym typeface="Arial"/>
                        </a:rPr>
                        <a:t>тектес</a:t>
                      </a:r>
                      <a:r>
                        <a:rPr lang="ru-RU" sz="800" b="0" i="0" u="none" strike="noStrike" cap="none" dirty="0">
                          <a:solidFill>
                            <a:schemeClr val="dk1"/>
                          </a:solidFill>
                          <a:latin typeface="+mn-lt"/>
                          <a:ea typeface="+mn-ea"/>
                          <a:cs typeface="+mn-cs"/>
                          <a:sym typeface="Arial"/>
                        </a:rPr>
                        <a:t> </a:t>
                      </a:r>
                      <a:r>
                        <a:rPr lang="ru-RU" sz="800" b="0" i="0" u="none" strike="noStrike" cap="none" dirty="0" err="1">
                          <a:solidFill>
                            <a:schemeClr val="dk1"/>
                          </a:solidFill>
                          <a:latin typeface="+mn-lt"/>
                          <a:ea typeface="+mn-ea"/>
                          <a:cs typeface="+mn-cs"/>
                          <a:sym typeface="Arial"/>
                        </a:rPr>
                        <a:t>қызметтер</a:t>
                      </a:r>
                      <a:r>
                        <a:rPr lang="ru-RU" sz="800" b="0" i="0" u="none" strike="noStrike" cap="none" dirty="0">
                          <a:solidFill>
                            <a:schemeClr val="dk1"/>
                          </a:solidFill>
                          <a:latin typeface="+mn-lt"/>
                          <a:ea typeface="+mn-ea"/>
                          <a:cs typeface="+mn-cs"/>
                          <a:sym typeface="Arial"/>
                        </a:rPr>
                        <a:t> </a:t>
                      </a:r>
                      <a:r>
                        <a:rPr lang="ru-RU" sz="800" b="0" i="0" u="none" strike="noStrike" cap="none" dirty="0" err="1">
                          <a:solidFill>
                            <a:schemeClr val="dk1"/>
                          </a:solidFill>
                          <a:latin typeface="+mn-lt"/>
                          <a:ea typeface="+mn-ea"/>
                          <a:cs typeface="+mn-cs"/>
                          <a:sym typeface="Arial"/>
                        </a:rPr>
                        <a:t>жұмысшылары</a:t>
                      </a:r>
                      <a:endParaRPr lang="ru-RU" sz="800" b="0" i="0" u="none" strike="noStrike" cap="none" dirty="0">
                        <a:solidFill>
                          <a:schemeClr val="dk1"/>
                        </a:solidFill>
                        <a:latin typeface="+mn-lt"/>
                        <a:ea typeface="+mn-ea"/>
                        <a:cs typeface="+mn-cs"/>
                        <a:sym typeface="Arial"/>
                      </a:endParaRPr>
                    </a:p>
                  </a:txBody>
                  <a:tcPr marL="9525" marR="9525" marT="9525" marB="0" anchor="ctr"/>
                </a:tc>
                <a:tc>
                  <a:txBody>
                    <a:bodyPr/>
                    <a:lstStyle/>
                    <a:p>
                      <a:pPr algn="ctr" fontAlgn="b"/>
                      <a:r>
                        <a:rPr lang="ru-RU" sz="900" b="0" i="1" u="none" strike="noStrike" cap="none">
                          <a:solidFill>
                            <a:schemeClr val="dk1"/>
                          </a:solidFill>
                          <a:latin typeface="+mn-lt"/>
                          <a:ea typeface="+mn-ea"/>
                          <a:cs typeface="+mn-cs"/>
                          <a:sym typeface="Arial"/>
                        </a:rPr>
                        <a:t>7119-9</a:t>
                      </a:r>
                    </a:p>
                  </a:txBody>
                  <a:tcPr marL="9525" marR="9525" marT="9525" marB="0" anchor="ctr"/>
                </a:tc>
                <a:tc>
                  <a:txBody>
                    <a:bodyPr/>
                    <a:lstStyle/>
                    <a:p>
                      <a:pPr algn="ctr" fontAlgn="ctr"/>
                      <a:r>
                        <a:rPr lang="ru-RU" sz="1050" b="1" i="0" u="none" strike="noStrike" cap="none" dirty="0">
                          <a:solidFill>
                            <a:schemeClr val="dk1"/>
                          </a:solidFill>
                          <a:latin typeface="+mn-lt"/>
                          <a:ea typeface="+mn-ea"/>
                          <a:cs typeface="+mn-cs"/>
                          <a:sym typeface="Arial"/>
                        </a:rPr>
                        <a:t>915</a:t>
                      </a:r>
                    </a:p>
                  </a:txBody>
                  <a:tcPr marL="9525" marR="9525" marT="9525" marB="0" anchor="ctr"/>
                </a:tc>
                <a:tc>
                  <a:txBody>
                    <a:bodyPr/>
                    <a:lstStyle/>
                    <a:p>
                      <a:pPr algn="ctr" fontAlgn="ctr"/>
                      <a:r>
                        <a:rPr lang="ru-RU" sz="900" b="0" i="0" u="none" strike="noStrike" cap="none">
                          <a:solidFill>
                            <a:schemeClr val="dk1"/>
                          </a:solidFill>
                          <a:latin typeface="+mn-lt"/>
                          <a:ea typeface="+mn-ea"/>
                          <a:cs typeface="+mn-cs"/>
                          <a:sym typeface="Arial"/>
                        </a:rPr>
                        <a:t>76</a:t>
                      </a:r>
                    </a:p>
                  </a:txBody>
                  <a:tcPr marL="9525" marR="9525" marT="9525" marB="0" anchor="ctr"/>
                </a:tc>
                <a:tc>
                  <a:txBody>
                    <a:bodyPr/>
                    <a:lstStyle/>
                    <a:p>
                      <a:pPr algn="ctr" fontAlgn="ctr"/>
                      <a:r>
                        <a:rPr lang="ru-RU" sz="900" b="0" i="0" u="none" strike="noStrike" cap="none">
                          <a:solidFill>
                            <a:schemeClr val="dk1"/>
                          </a:solidFill>
                          <a:latin typeface="+mn-lt"/>
                          <a:ea typeface="+mn-ea"/>
                          <a:cs typeface="+mn-cs"/>
                          <a:sym typeface="Arial"/>
                        </a:rPr>
                        <a:t>408</a:t>
                      </a:r>
                    </a:p>
                  </a:txBody>
                  <a:tcPr marL="9525" marR="9525" marT="9525" marB="0" anchor="ctr"/>
                </a:tc>
                <a:tc>
                  <a:txBody>
                    <a:bodyPr/>
                    <a:lstStyle/>
                    <a:p>
                      <a:pPr algn="ctr" fontAlgn="ctr"/>
                      <a:r>
                        <a:rPr lang="ru-RU" sz="900" b="0" i="0" u="none" strike="noStrike" cap="none">
                          <a:solidFill>
                            <a:schemeClr val="dk1"/>
                          </a:solidFill>
                          <a:latin typeface="+mn-lt"/>
                          <a:ea typeface="+mn-ea"/>
                          <a:cs typeface="+mn-cs"/>
                          <a:sym typeface="Arial"/>
                        </a:rPr>
                        <a:t>285</a:t>
                      </a:r>
                    </a:p>
                  </a:txBody>
                  <a:tcPr marL="9525" marR="9525" marT="9525" marB="0" anchor="ctr"/>
                </a:tc>
                <a:tc>
                  <a:txBody>
                    <a:bodyPr/>
                    <a:lstStyle/>
                    <a:p>
                      <a:pPr algn="ctr" fontAlgn="ctr"/>
                      <a:r>
                        <a:rPr lang="ru-RU" sz="900" b="0" i="0" u="none" strike="noStrike" cap="none">
                          <a:solidFill>
                            <a:schemeClr val="dk1"/>
                          </a:solidFill>
                          <a:latin typeface="+mn-lt"/>
                          <a:ea typeface="+mn-ea"/>
                          <a:cs typeface="+mn-cs"/>
                          <a:sym typeface="Arial"/>
                        </a:rPr>
                        <a:t>146</a:t>
                      </a:r>
                    </a:p>
                  </a:txBody>
                  <a:tcPr marL="9525" marR="9525" marT="9525" marB="0" anchor="ctr"/>
                </a:tc>
                <a:tc>
                  <a:txBody>
                    <a:bodyPr/>
                    <a:lstStyle/>
                    <a:p>
                      <a:pPr algn="ctr" fontAlgn="ctr"/>
                      <a:r>
                        <a:rPr lang="ru-RU" sz="1050" b="1" i="0" u="none" strike="noStrike" cap="none" dirty="0">
                          <a:solidFill>
                            <a:schemeClr val="dk1"/>
                          </a:solidFill>
                          <a:latin typeface="+mn-lt"/>
                          <a:ea typeface="+mn-ea"/>
                          <a:cs typeface="+mn-cs"/>
                          <a:sym typeface="Arial"/>
                        </a:rPr>
                        <a:t>3,2%</a:t>
                      </a:r>
                    </a:p>
                  </a:txBody>
                  <a:tcPr marL="9525" marR="9525" marT="9525" marB="0" anchor="ctr"/>
                </a:tc>
                <a:extLst>
                  <a:ext uri="{0D108BD9-81ED-4DB2-BD59-A6C34878D82A}">
                    <a16:rowId xmlns:a16="http://schemas.microsoft.com/office/drawing/2014/main" val="4184679391"/>
                  </a:ext>
                </a:extLst>
              </a:tr>
              <a:tr h="252035">
                <a:tc vMerge="1">
                  <a:txBody>
                    <a:bodyPr/>
                    <a:lstStyle/>
                    <a:p>
                      <a:endParaRPr lang="ru-KZ" sz="1100" dirty="0"/>
                    </a:p>
                  </a:txBody>
                  <a:tcPr/>
                </a:tc>
                <a:tc>
                  <a:txBody>
                    <a:bodyPr/>
                    <a:lstStyle/>
                    <a:p>
                      <a:pPr marL="72000" algn="l" fontAlgn="b"/>
                      <a:r>
                        <a:rPr lang="ru-RU" sz="800" b="0" i="0" u="none" strike="noStrike" cap="none" dirty="0">
                          <a:solidFill>
                            <a:schemeClr val="dk1"/>
                          </a:solidFill>
                          <a:latin typeface="+mn-lt"/>
                          <a:ea typeface="+mn-ea"/>
                          <a:cs typeface="+mn-cs"/>
                          <a:sym typeface="Arial"/>
                        </a:rPr>
                        <a:t>3 </a:t>
                      </a:r>
                      <a:r>
                        <a:rPr lang="ru-RU" sz="800" b="0" i="0" u="none" strike="noStrike" cap="none" dirty="0" err="1">
                          <a:solidFill>
                            <a:schemeClr val="dk1"/>
                          </a:solidFill>
                          <a:latin typeface="+mn-lt"/>
                          <a:ea typeface="+mn-ea"/>
                          <a:cs typeface="+mn-cs"/>
                          <a:sym typeface="Arial"/>
                        </a:rPr>
                        <a:t>Қазандық</a:t>
                      </a:r>
                      <a:r>
                        <a:rPr lang="ru-RU" sz="800" b="0" i="0" u="none" strike="noStrike" cap="none" dirty="0">
                          <a:solidFill>
                            <a:schemeClr val="dk1"/>
                          </a:solidFill>
                          <a:latin typeface="+mn-lt"/>
                          <a:ea typeface="+mn-ea"/>
                          <a:cs typeface="+mn-cs"/>
                          <a:sym typeface="Arial"/>
                        </a:rPr>
                        <a:t> </a:t>
                      </a:r>
                      <a:r>
                        <a:rPr lang="ru-RU" sz="800" b="0" i="0" u="none" strike="noStrike" cap="none" dirty="0" err="1">
                          <a:solidFill>
                            <a:schemeClr val="dk1"/>
                          </a:solidFill>
                          <a:latin typeface="+mn-lt"/>
                          <a:ea typeface="+mn-ea"/>
                          <a:cs typeface="+mn-cs"/>
                          <a:sym typeface="Arial"/>
                        </a:rPr>
                        <a:t>қондырғысының</a:t>
                      </a:r>
                      <a:r>
                        <a:rPr lang="ru-RU" sz="800" b="0" i="0" u="none" strike="noStrike" cap="none" dirty="0">
                          <a:solidFill>
                            <a:schemeClr val="dk1"/>
                          </a:solidFill>
                          <a:latin typeface="+mn-lt"/>
                          <a:ea typeface="+mn-ea"/>
                          <a:cs typeface="+mn-cs"/>
                          <a:sym typeface="Arial"/>
                        </a:rPr>
                        <a:t> </a:t>
                      </a:r>
                      <a:r>
                        <a:rPr lang="ru-RU" sz="800" b="0" i="0" u="none" strike="noStrike" cap="none" dirty="0" err="1">
                          <a:solidFill>
                            <a:schemeClr val="dk1"/>
                          </a:solidFill>
                          <a:latin typeface="+mn-lt"/>
                          <a:ea typeface="+mn-ea"/>
                          <a:cs typeface="+mn-cs"/>
                          <a:sym typeface="Arial"/>
                        </a:rPr>
                        <a:t>операторлары</a:t>
                      </a:r>
                      <a:endParaRPr lang="ru-RU" sz="800" b="0" i="0" u="none" strike="noStrike" cap="none" dirty="0">
                        <a:solidFill>
                          <a:schemeClr val="dk1"/>
                        </a:solidFill>
                        <a:latin typeface="+mn-lt"/>
                        <a:ea typeface="+mn-ea"/>
                        <a:cs typeface="+mn-cs"/>
                        <a:sym typeface="Arial"/>
                      </a:endParaRPr>
                    </a:p>
                  </a:txBody>
                  <a:tcPr marL="9525" marR="9525" marT="9525" marB="0" anchor="ctr"/>
                </a:tc>
                <a:tc>
                  <a:txBody>
                    <a:bodyPr/>
                    <a:lstStyle/>
                    <a:p>
                      <a:pPr algn="ctr" fontAlgn="b"/>
                      <a:r>
                        <a:rPr lang="ru-RU" sz="900" b="0" i="1" u="none" strike="noStrike" cap="none" dirty="0">
                          <a:solidFill>
                            <a:schemeClr val="dk1"/>
                          </a:solidFill>
                          <a:latin typeface="+mn-lt"/>
                          <a:ea typeface="+mn-ea"/>
                          <a:cs typeface="+mn-cs"/>
                          <a:sym typeface="Arial"/>
                        </a:rPr>
                        <a:t>8182-2</a:t>
                      </a:r>
                    </a:p>
                  </a:txBody>
                  <a:tcPr marL="9525" marR="9525" marT="9525" marB="0" anchor="ctr"/>
                </a:tc>
                <a:tc>
                  <a:txBody>
                    <a:bodyPr/>
                    <a:lstStyle/>
                    <a:p>
                      <a:pPr algn="ctr" fontAlgn="ctr"/>
                      <a:r>
                        <a:rPr lang="ru-RU" sz="1050" b="1" i="0" u="none" strike="noStrike" cap="none" dirty="0">
                          <a:solidFill>
                            <a:schemeClr val="dk1"/>
                          </a:solidFill>
                          <a:latin typeface="+mn-lt"/>
                          <a:ea typeface="+mn-ea"/>
                          <a:cs typeface="+mn-cs"/>
                          <a:sym typeface="Arial"/>
                        </a:rPr>
                        <a:t>829</a:t>
                      </a:r>
                    </a:p>
                  </a:txBody>
                  <a:tcPr marL="9525" marR="9525" marT="9525" marB="0" anchor="ctr"/>
                </a:tc>
                <a:tc>
                  <a:txBody>
                    <a:bodyPr/>
                    <a:lstStyle/>
                    <a:p>
                      <a:pPr algn="ctr" fontAlgn="ctr"/>
                      <a:r>
                        <a:rPr lang="ru-RU" sz="900" b="0" i="0" u="none" strike="noStrike" cap="none">
                          <a:solidFill>
                            <a:schemeClr val="dk1"/>
                          </a:solidFill>
                          <a:latin typeface="+mn-lt"/>
                          <a:ea typeface="+mn-ea"/>
                          <a:cs typeface="+mn-cs"/>
                          <a:sym typeface="Arial"/>
                        </a:rPr>
                        <a:t>53</a:t>
                      </a:r>
                    </a:p>
                  </a:txBody>
                  <a:tcPr marL="9525" marR="9525" marT="9525" marB="0" anchor="ctr"/>
                </a:tc>
                <a:tc>
                  <a:txBody>
                    <a:bodyPr/>
                    <a:lstStyle/>
                    <a:p>
                      <a:pPr algn="ctr" fontAlgn="ctr"/>
                      <a:r>
                        <a:rPr lang="ru-RU" sz="900" b="0" i="0" u="none" strike="noStrike" cap="none">
                          <a:solidFill>
                            <a:schemeClr val="dk1"/>
                          </a:solidFill>
                          <a:latin typeface="+mn-lt"/>
                          <a:ea typeface="+mn-ea"/>
                          <a:cs typeface="+mn-cs"/>
                          <a:sym typeface="Arial"/>
                        </a:rPr>
                        <a:t>3</a:t>
                      </a:r>
                    </a:p>
                  </a:txBody>
                  <a:tcPr marL="9525" marR="9525" marT="9525" marB="0" anchor="ctr"/>
                </a:tc>
                <a:tc>
                  <a:txBody>
                    <a:bodyPr/>
                    <a:lstStyle/>
                    <a:p>
                      <a:pPr algn="ctr" fontAlgn="ctr"/>
                      <a:r>
                        <a:rPr lang="ru-RU" sz="900" b="0" i="0" u="none" strike="noStrike" cap="none">
                          <a:solidFill>
                            <a:schemeClr val="dk1"/>
                          </a:solidFill>
                          <a:latin typeface="+mn-lt"/>
                          <a:ea typeface="+mn-ea"/>
                          <a:cs typeface="+mn-cs"/>
                          <a:sym typeface="Arial"/>
                        </a:rPr>
                        <a:t>156</a:t>
                      </a:r>
                    </a:p>
                  </a:txBody>
                  <a:tcPr marL="9525" marR="9525" marT="9525" marB="0" anchor="ctr"/>
                </a:tc>
                <a:tc>
                  <a:txBody>
                    <a:bodyPr/>
                    <a:lstStyle/>
                    <a:p>
                      <a:pPr algn="ctr" fontAlgn="ctr"/>
                      <a:r>
                        <a:rPr lang="ru-RU" sz="900" b="0" i="0" u="none" strike="noStrike" cap="none">
                          <a:solidFill>
                            <a:schemeClr val="dk1"/>
                          </a:solidFill>
                          <a:latin typeface="+mn-lt"/>
                          <a:ea typeface="+mn-ea"/>
                          <a:cs typeface="+mn-cs"/>
                          <a:sym typeface="Arial"/>
                        </a:rPr>
                        <a:t>617</a:t>
                      </a:r>
                    </a:p>
                  </a:txBody>
                  <a:tcPr marL="9525" marR="9525" marT="9525" marB="0" anchor="ctr"/>
                </a:tc>
                <a:tc>
                  <a:txBody>
                    <a:bodyPr/>
                    <a:lstStyle/>
                    <a:p>
                      <a:pPr algn="ctr" fontAlgn="ctr"/>
                      <a:r>
                        <a:rPr lang="ru-RU" sz="1050" b="1" i="0" u="none" strike="noStrike" cap="none" dirty="0">
                          <a:solidFill>
                            <a:schemeClr val="dk1"/>
                          </a:solidFill>
                          <a:latin typeface="+mn-lt"/>
                          <a:ea typeface="+mn-ea"/>
                          <a:cs typeface="+mn-cs"/>
                          <a:sym typeface="Arial"/>
                        </a:rPr>
                        <a:t>2,9%</a:t>
                      </a:r>
                    </a:p>
                  </a:txBody>
                  <a:tcPr marL="9525" marR="9525" marT="9525" marB="0" anchor="ctr"/>
                </a:tc>
                <a:extLst>
                  <a:ext uri="{0D108BD9-81ED-4DB2-BD59-A6C34878D82A}">
                    <a16:rowId xmlns:a16="http://schemas.microsoft.com/office/drawing/2014/main" val="1073052614"/>
                  </a:ext>
                </a:extLst>
              </a:tr>
              <a:tr h="252035">
                <a:tc vMerge="1">
                  <a:txBody>
                    <a:bodyPr/>
                    <a:lstStyle/>
                    <a:p>
                      <a:endParaRPr lang="ru-KZ" sz="1100" dirty="0"/>
                    </a:p>
                  </a:txBody>
                  <a:tcPr/>
                </a:tc>
                <a:tc>
                  <a:txBody>
                    <a:bodyPr/>
                    <a:lstStyle/>
                    <a:p>
                      <a:pPr marL="72000" algn="l" fontAlgn="b"/>
                      <a:r>
                        <a:rPr lang="ru-RU" sz="800" b="0" i="0" u="none" strike="noStrike" cap="none" dirty="0">
                          <a:solidFill>
                            <a:schemeClr val="dk1"/>
                          </a:solidFill>
                          <a:latin typeface="+mn-lt"/>
                          <a:ea typeface="+mn-ea"/>
                          <a:cs typeface="+mn-cs"/>
                          <a:sym typeface="Arial"/>
                        </a:rPr>
                        <a:t>4 </a:t>
                      </a:r>
                      <a:r>
                        <a:rPr lang="ru-RU" sz="800" b="0" i="0" u="none" strike="noStrike" cap="none" dirty="0" err="1">
                          <a:solidFill>
                            <a:schemeClr val="dk1"/>
                          </a:solidFill>
                          <a:latin typeface="+mn-lt"/>
                          <a:ea typeface="+mn-ea"/>
                          <a:cs typeface="+mn-cs"/>
                          <a:sym typeface="Arial"/>
                        </a:rPr>
                        <a:t>Қоғамдық</a:t>
                      </a:r>
                      <a:r>
                        <a:rPr lang="ru-RU" sz="800" b="0" i="0" u="none" strike="noStrike" cap="none" dirty="0">
                          <a:solidFill>
                            <a:schemeClr val="dk1"/>
                          </a:solidFill>
                          <a:latin typeface="+mn-lt"/>
                          <a:ea typeface="+mn-ea"/>
                          <a:cs typeface="+mn-cs"/>
                          <a:sym typeface="Arial"/>
                        </a:rPr>
                        <a:t> </a:t>
                      </a:r>
                      <a:r>
                        <a:rPr lang="ru-RU" sz="800" b="0" i="0" u="none" strike="noStrike" cap="none" dirty="0" err="1">
                          <a:solidFill>
                            <a:schemeClr val="dk1"/>
                          </a:solidFill>
                          <a:latin typeface="+mn-lt"/>
                          <a:ea typeface="+mn-ea"/>
                          <a:cs typeface="+mn-cs"/>
                          <a:sym typeface="Arial"/>
                        </a:rPr>
                        <a:t>ғылымдар</a:t>
                      </a:r>
                      <a:r>
                        <a:rPr lang="ru-RU" sz="800" b="0" i="0" u="none" strike="noStrike" cap="none" dirty="0">
                          <a:solidFill>
                            <a:schemeClr val="dk1"/>
                          </a:solidFill>
                          <a:latin typeface="+mn-lt"/>
                          <a:ea typeface="+mn-ea"/>
                          <a:cs typeface="+mn-cs"/>
                          <a:sym typeface="Arial"/>
                        </a:rPr>
                        <a:t> </a:t>
                      </a:r>
                      <a:r>
                        <a:rPr lang="ru-RU" sz="800" b="0" i="0" u="none" strike="noStrike" cap="none" dirty="0" err="1">
                          <a:solidFill>
                            <a:schemeClr val="dk1"/>
                          </a:solidFill>
                          <a:latin typeface="+mn-lt"/>
                          <a:ea typeface="+mn-ea"/>
                          <a:cs typeface="+mn-cs"/>
                          <a:sym typeface="Arial"/>
                        </a:rPr>
                        <a:t>бойынша</a:t>
                      </a:r>
                      <a:r>
                        <a:rPr lang="ru-RU" sz="800" b="0" i="0" u="none" strike="noStrike" cap="none" dirty="0">
                          <a:solidFill>
                            <a:schemeClr val="dk1"/>
                          </a:solidFill>
                          <a:latin typeface="+mn-lt"/>
                          <a:ea typeface="+mn-ea"/>
                          <a:cs typeface="+mn-cs"/>
                          <a:sym typeface="Arial"/>
                        </a:rPr>
                        <a:t> орта </a:t>
                      </a:r>
                      <a:r>
                        <a:rPr lang="ru-RU" sz="800" b="0" i="0" u="none" strike="noStrike" cap="none" dirty="0" err="1">
                          <a:solidFill>
                            <a:schemeClr val="dk1"/>
                          </a:solidFill>
                          <a:latin typeface="+mn-lt"/>
                          <a:ea typeface="+mn-ea"/>
                          <a:cs typeface="+mn-cs"/>
                          <a:sym typeface="Arial"/>
                        </a:rPr>
                        <a:t>мектеп</a:t>
                      </a:r>
                      <a:r>
                        <a:rPr lang="ru-RU" sz="800" b="0" i="0" u="none" strike="noStrike" cap="none" dirty="0">
                          <a:solidFill>
                            <a:schemeClr val="dk1"/>
                          </a:solidFill>
                          <a:latin typeface="+mn-lt"/>
                          <a:ea typeface="+mn-ea"/>
                          <a:cs typeface="+mn-cs"/>
                          <a:sym typeface="Arial"/>
                        </a:rPr>
                        <a:t> </a:t>
                      </a:r>
                      <a:r>
                        <a:rPr lang="ru-RU" sz="800" b="0" i="0" u="none" strike="noStrike" cap="none" dirty="0" err="1">
                          <a:solidFill>
                            <a:schemeClr val="dk1"/>
                          </a:solidFill>
                          <a:latin typeface="+mn-lt"/>
                          <a:ea typeface="+mn-ea"/>
                          <a:cs typeface="+mn-cs"/>
                          <a:sym typeface="Arial"/>
                        </a:rPr>
                        <a:t>мұғалімдері</a:t>
                      </a:r>
                      <a:endParaRPr lang="ru-RU" sz="800" b="0" i="0" u="none" strike="noStrike" cap="none" dirty="0">
                        <a:solidFill>
                          <a:schemeClr val="dk1"/>
                        </a:solidFill>
                        <a:latin typeface="+mn-lt"/>
                        <a:ea typeface="+mn-ea"/>
                        <a:cs typeface="+mn-cs"/>
                        <a:sym typeface="Arial"/>
                      </a:endParaRPr>
                    </a:p>
                  </a:txBody>
                  <a:tcPr marL="9525" marR="9525" marT="9525" marB="0" anchor="ctr"/>
                </a:tc>
                <a:tc>
                  <a:txBody>
                    <a:bodyPr/>
                    <a:lstStyle/>
                    <a:p>
                      <a:pPr algn="ctr" fontAlgn="b"/>
                      <a:r>
                        <a:rPr lang="ru-RU" sz="900" b="0" i="1" u="none" strike="noStrike" cap="none">
                          <a:solidFill>
                            <a:schemeClr val="dk1"/>
                          </a:solidFill>
                          <a:latin typeface="+mn-lt"/>
                          <a:ea typeface="+mn-ea"/>
                          <a:cs typeface="+mn-cs"/>
                          <a:sym typeface="Arial"/>
                        </a:rPr>
                        <a:t>2350-3</a:t>
                      </a:r>
                    </a:p>
                  </a:txBody>
                  <a:tcPr marL="9525" marR="9525" marT="9525" marB="0" anchor="ctr"/>
                </a:tc>
                <a:tc>
                  <a:txBody>
                    <a:bodyPr/>
                    <a:lstStyle/>
                    <a:p>
                      <a:pPr algn="ctr" fontAlgn="ctr"/>
                      <a:r>
                        <a:rPr lang="ru-RU" sz="1050" b="1" i="0" u="none" strike="noStrike" cap="none" dirty="0">
                          <a:solidFill>
                            <a:schemeClr val="dk1"/>
                          </a:solidFill>
                          <a:latin typeface="+mn-lt"/>
                          <a:ea typeface="+mn-ea"/>
                          <a:cs typeface="+mn-cs"/>
                          <a:sym typeface="Arial"/>
                        </a:rPr>
                        <a:t>711</a:t>
                      </a:r>
                    </a:p>
                  </a:txBody>
                  <a:tcPr marL="9525" marR="9525" marT="9525" marB="0" anchor="ctr"/>
                </a:tc>
                <a:tc>
                  <a:txBody>
                    <a:bodyPr/>
                    <a:lstStyle/>
                    <a:p>
                      <a:pPr algn="ctr" fontAlgn="ctr"/>
                      <a:r>
                        <a:rPr lang="ru-RU" sz="900" b="0" i="0" u="none" strike="noStrike" cap="none">
                          <a:solidFill>
                            <a:schemeClr val="dk1"/>
                          </a:solidFill>
                          <a:latin typeface="+mn-lt"/>
                          <a:ea typeface="+mn-ea"/>
                          <a:cs typeface="+mn-cs"/>
                          <a:sym typeface="Arial"/>
                        </a:rPr>
                        <a:t>109</a:t>
                      </a:r>
                    </a:p>
                  </a:txBody>
                  <a:tcPr marL="9525" marR="9525" marT="9525" marB="0" anchor="ctr"/>
                </a:tc>
                <a:tc>
                  <a:txBody>
                    <a:bodyPr/>
                    <a:lstStyle/>
                    <a:p>
                      <a:pPr algn="ctr" fontAlgn="ctr"/>
                      <a:r>
                        <a:rPr lang="ru-RU" sz="900" b="0" i="0" u="none" strike="noStrike" cap="none" dirty="0">
                          <a:solidFill>
                            <a:schemeClr val="dk1"/>
                          </a:solidFill>
                          <a:latin typeface="+mn-lt"/>
                          <a:ea typeface="+mn-ea"/>
                          <a:cs typeface="+mn-cs"/>
                          <a:sym typeface="Arial"/>
                        </a:rPr>
                        <a:t>229</a:t>
                      </a:r>
                    </a:p>
                  </a:txBody>
                  <a:tcPr marL="9525" marR="9525" marT="9525" marB="0" anchor="ctr"/>
                </a:tc>
                <a:tc>
                  <a:txBody>
                    <a:bodyPr/>
                    <a:lstStyle/>
                    <a:p>
                      <a:pPr algn="ctr" fontAlgn="ctr"/>
                      <a:r>
                        <a:rPr lang="ru-RU" sz="900" b="0" i="0" u="none" strike="noStrike" cap="none">
                          <a:solidFill>
                            <a:schemeClr val="dk1"/>
                          </a:solidFill>
                          <a:latin typeface="+mn-lt"/>
                          <a:ea typeface="+mn-ea"/>
                          <a:cs typeface="+mn-cs"/>
                          <a:sym typeface="Arial"/>
                        </a:rPr>
                        <a:t>264</a:t>
                      </a:r>
                    </a:p>
                  </a:txBody>
                  <a:tcPr marL="9525" marR="9525" marT="9525" marB="0" anchor="ctr"/>
                </a:tc>
                <a:tc>
                  <a:txBody>
                    <a:bodyPr/>
                    <a:lstStyle/>
                    <a:p>
                      <a:pPr algn="ctr" fontAlgn="ctr"/>
                      <a:r>
                        <a:rPr lang="ru-RU" sz="900" b="0" i="0" u="none" strike="noStrike" cap="none">
                          <a:solidFill>
                            <a:schemeClr val="dk1"/>
                          </a:solidFill>
                          <a:latin typeface="+mn-lt"/>
                          <a:ea typeface="+mn-ea"/>
                          <a:cs typeface="+mn-cs"/>
                          <a:sym typeface="Arial"/>
                        </a:rPr>
                        <a:t>109</a:t>
                      </a:r>
                    </a:p>
                  </a:txBody>
                  <a:tcPr marL="9525" marR="9525" marT="9525" marB="0" anchor="ctr"/>
                </a:tc>
                <a:tc>
                  <a:txBody>
                    <a:bodyPr/>
                    <a:lstStyle/>
                    <a:p>
                      <a:pPr algn="ctr" fontAlgn="ctr"/>
                      <a:r>
                        <a:rPr lang="ru-RU" sz="1050" b="1" i="0" u="none" strike="noStrike" cap="none">
                          <a:solidFill>
                            <a:schemeClr val="dk1"/>
                          </a:solidFill>
                          <a:latin typeface="+mn-lt"/>
                          <a:ea typeface="+mn-ea"/>
                          <a:cs typeface="+mn-cs"/>
                          <a:sym typeface="Arial"/>
                        </a:rPr>
                        <a:t>2,5%</a:t>
                      </a:r>
                    </a:p>
                  </a:txBody>
                  <a:tcPr marL="9525" marR="9525" marT="9525" marB="0" anchor="ctr"/>
                </a:tc>
                <a:extLst>
                  <a:ext uri="{0D108BD9-81ED-4DB2-BD59-A6C34878D82A}">
                    <a16:rowId xmlns:a16="http://schemas.microsoft.com/office/drawing/2014/main" val="2643833706"/>
                  </a:ext>
                </a:extLst>
              </a:tr>
              <a:tr h="252035">
                <a:tc vMerge="1">
                  <a:txBody>
                    <a:bodyPr/>
                    <a:lstStyle/>
                    <a:p>
                      <a:endParaRPr lang="ru-KZ" sz="1100" dirty="0"/>
                    </a:p>
                  </a:txBody>
                  <a:tcPr/>
                </a:tc>
                <a:tc>
                  <a:txBody>
                    <a:bodyPr/>
                    <a:lstStyle/>
                    <a:p>
                      <a:pPr marL="72000" algn="l" fontAlgn="b"/>
                      <a:r>
                        <a:rPr lang="ru-RU" sz="800" b="0" i="0" u="none" strike="noStrike" cap="none" dirty="0">
                          <a:solidFill>
                            <a:schemeClr val="dk1"/>
                          </a:solidFill>
                          <a:latin typeface="+mn-lt"/>
                          <a:ea typeface="+mn-ea"/>
                          <a:cs typeface="+mn-cs"/>
                          <a:sym typeface="Arial"/>
                        </a:rPr>
                        <a:t>5 </a:t>
                      </a:r>
                      <a:r>
                        <a:rPr lang="ru-RU" sz="800" b="0" i="0" u="none" strike="noStrike" cap="none" dirty="0" err="1">
                          <a:solidFill>
                            <a:schemeClr val="dk1"/>
                          </a:solidFill>
                          <a:latin typeface="+mn-lt"/>
                          <a:ea typeface="+mn-ea"/>
                          <a:cs typeface="+mn-cs"/>
                          <a:sym typeface="Arial"/>
                        </a:rPr>
                        <a:t>Мектепке</a:t>
                      </a:r>
                      <a:r>
                        <a:rPr lang="ru-RU" sz="800" b="0" i="0" u="none" strike="noStrike" cap="none" dirty="0">
                          <a:solidFill>
                            <a:schemeClr val="dk1"/>
                          </a:solidFill>
                          <a:latin typeface="+mn-lt"/>
                          <a:ea typeface="+mn-ea"/>
                          <a:cs typeface="+mn-cs"/>
                          <a:sym typeface="Arial"/>
                        </a:rPr>
                        <a:t> </a:t>
                      </a:r>
                      <a:r>
                        <a:rPr lang="ru-RU" sz="800" b="0" i="0" u="none" strike="noStrike" cap="none" dirty="0" err="1">
                          <a:solidFill>
                            <a:schemeClr val="dk1"/>
                          </a:solidFill>
                          <a:latin typeface="+mn-lt"/>
                          <a:ea typeface="+mn-ea"/>
                          <a:cs typeface="+mn-cs"/>
                          <a:sym typeface="Arial"/>
                        </a:rPr>
                        <a:t>дейінгі</a:t>
                      </a:r>
                      <a:r>
                        <a:rPr lang="ru-RU" sz="800" b="0" i="0" u="none" strike="noStrike" cap="none" dirty="0">
                          <a:solidFill>
                            <a:schemeClr val="dk1"/>
                          </a:solidFill>
                          <a:latin typeface="+mn-lt"/>
                          <a:ea typeface="+mn-ea"/>
                          <a:cs typeface="+mn-cs"/>
                          <a:sym typeface="Arial"/>
                        </a:rPr>
                        <a:t> </a:t>
                      </a:r>
                      <a:r>
                        <a:rPr lang="ru-RU" sz="800" b="0" i="0" u="none" strike="noStrike" cap="none" dirty="0" err="1">
                          <a:solidFill>
                            <a:schemeClr val="dk1"/>
                          </a:solidFill>
                          <a:latin typeface="+mn-lt"/>
                          <a:ea typeface="+mn-ea"/>
                          <a:cs typeface="+mn-cs"/>
                          <a:sym typeface="Arial"/>
                        </a:rPr>
                        <a:t>білім</a:t>
                      </a:r>
                      <a:r>
                        <a:rPr lang="ru-RU" sz="800" b="0" i="0" u="none" strike="noStrike" cap="none" dirty="0">
                          <a:solidFill>
                            <a:schemeClr val="dk1"/>
                          </a:solidFill>
                          <a:latin typeface="+mn-lt"/>
                          <a:ea typeface="+mn-ea"/>
                          <a:cs typeface="+mn-cs"/>
                          <a:sym typeface="Arial"/>
                        </a:rPr>
                        <a:t> </a:t>
                      </a:r>
                      <a:r>
                        <a:rPr lang="ru-RU" sz="800" b="0" i="0" u="none" strike="noStrike" cap="none" dirty="0" err="1">
                          <a:solidFill>
                            <a:schemeClr val="dk1"/>
                          </a:solidFill>
                          <a:latin typeface="+mn-lt"/>
                          <a:ea typeface="+mn-ea"/>
                          <a:cs typeface="+mn-cs"/>
                          <a:sym typeface="Arial"/>
                        </a:rPr>
                        <a:t>берудегі</a:t>
                      </a:r>
                      <a:r>
                        <a:rPr lang="ru-RU" sz="800" b="0" i="0" u="none" strike="noStrike" cap="none" dirty="0">
                          <a:solidFill>
                            <a:schemeClr val="dk1"/>
                          </a:solidFill>
                          <a:latin typeface="+mn-lt"/>
                          <a:ea typeface="+mn-ea"/>
                          <a:cs typeface="+mn-cs"/>
                          <a:sym typeface="Arial"/>
                        </a:rPr>
                        <a:t> </a:t>
                      </a:r>
                      <a:r>
                        <a:rPr lang="ru-RU" sz="800" b="0" i="0" u="none" strike="noStrike" cap="none" dirty="0" err="1">
                          <a:solidFill>
                            <a:schemeClr val="dk1"/>
                          </a:solidFill>
                          <a:latin typeface="+mn-lt"/>
                          <a:ea typeface="+mn-ea"/>
                          <a:cs typeface="+mn-cs"/>
                          <a:sym typeface="Arial"/>
                        </a:rPr>
                        <a:t>тәрбиешілер</a:t>
                      </a:r>
                      <a:endParaRPr lang="ru-RU" sz="800" b="0" i="0" u="none" strike="noStrike" cap="none" dirty="0">
                        <a:solidFill>
                          <a:schemeClr val="dk1"/>
                        </a:solidFill>
                        <a:latin typeface="+mn-lt"/>
                        <a:ea typeface="+mn-ea"/>
                        <a:cs typeface="+mn-cs"/>
                        <a:sym typeface="Arial"/>
                      </a:endParaRPr>
                    </a:p>
                  </a:txBody>
                  <a:tcPr marL="9525" marR="9525" marT="9525" marB="0" anchor="ctr">
                    <a:lnB w="28575" cap="flat" cmpd="sng" algn="ctr">
                      <a:solidFill>
                        <a:schemeClr val="bg2"/>
                      </a:solidFill>
                      <a:prstDash val="solid"/>
                      <a:round/>
                      <a:headEnd type="none" w="med" len="med"/>
                      <a:tailEnd type="none" w="med" len="med"/>
                    </a:lnB>
                  </a:tcPr>
                </a:tc>
                <a:tc>
                  <a:txBody>
                    <a:bodyPr/>
                    <a:lstStyle/>
                    <a:p>
                      <a:pPr algn="ctr" fontAlgn="b"/>
                      <a:r>
                        <a:rPr lang="ru-RU" sz="900" b="0" i="1" u="none" strike="noStrike" cap="none" dirty="0">
                          <a:solidFill>
                            <a:schemeClr val="dk1"/>
                          </a:solidFill>
                          <a:latin typeface="+mn-lt"/>
                          <a:ea typeface="+mn-ea"/>
                          <a:cs typeface="+mn-cs"/>
                          <a:sym typeface="Arial"/>
                        </a:rPr>
                        <a:t>2362-0</a:t>
                      </a:r>
                    </a:p>
                  </a:txBody>
                  <a:tcPr marL="9525" marR="9525" marT="9525" marB="0" anchor="ctr">
                    <a:lnB w="28575" cap="flat" cmpd="sng" algn="ctr">
                      <a:solidFill>
                        <a:schemeClr val="bg2"/>
                      </a:solidFill>
                      <a:prstDash val="solid"/>
                      <a:round/>
                      <a:headEnd type="none" w="med" len="med"/>
                      <a:tailEnd type="none" w="med" len="med"/>
                    </a:lnB>
                  </a:tcPr>
                </a:tc>
                <a:tc>
                  <a:txBody>
                    <a:bodyPr/>
                    <a:lstStyle/>
                    <a:p>
                      <a:pPr algn="ctr" fontAlgn="ctr"/>
                      <a:r>
                        <a:rPr lang="ru-RU" sz="1050" b="1" i="0" u="none" strike="noStrike" cap="none">
                          <a:solidFill>
                            <a:schemeClr val="dk1"/>
                          </a:solidFill>
                          <a:latin typeface="+mn-lt"/>
                          <a:ea typeface="+mn-ea"/>
                          <a:cs typeface="+mn-cs"/>
                          <a:sym typeface="Arial"/>
                        </a:rPr>
                        <a:t>703</a:t>
                      </a:r>
                    </a:p>
                  </a:txBody>
                  <a:tcPr marL="9525" marR="9525" marT="9525" marB="0" anchor="ctr">
                    <a:lnB w="28575" cap="flat" cmpd="sng" algn="ctr">
                      <a:solidFill>
                        <a:schemeClr val="bg2"/>
                      </a:solidFill>
                      <a:prstDash val="solid"/>
                      <a:round/>
                      <a:headEnd type="none" w="med" len="med"/>
                      <a:tailEnd type="none" w="med" len="med"/>
                    </a:lnB>
                  </a:tcPr>
                </a:tc>
                <a:tc>
                  <a:txBody>
                    <a:bodyPr/>
                    <a:lstStyle/>
                    <a:p>
                      <a:pPr algn="ctr" fontAlgn="ctr"/>
                      <a:r>
                        <a:rPr lang="ru-RU" sz="900" b="0" i="0" u="none" strike="noStrike" cap="none">
                          <a:solidFill>
                            <a:schemeClr val="dk1"/>
                          </a:solidFill>
                          <a:latin typeface="+mn-lt"/>
                          <a:ea typeface="+mn-ea"/>
                          <a:cs typeface="+mn-cs"/>
                          <a:sym typeface="Arial"/>
                        </a:rPr>
                        <a:t>257</a:t>
                      </a:r>
                    </a:p>
                  </a:txBody>
                  <a:tcPr marL="9525" marR="9525" marT="9525" marB="0" anchor="ctr">
                    <a:lnB w="28575" cap="flat" cmpd="sng" algn="ctr">
                      <a:solidFill>
                        <a:schemeClr val="bg2"/>
                      </a:solidFill>
                      <a:prstDash val="solid"/>
                      <a:round/>
                      <a:headEnd type="none" w="med" len="med"/>
                      <a:tailEnd type="none" w="med" len="med"/>
                    </a:lnB>
                  </a:tcPr>
                </a:tc>
                <a:tc>
                  <a:txBody>
                    <a:bodyPr/>
                    <a:lstStyle/>
                    <a:p>
                      <a:pPr algn="ctr" fontAlgn="ctr"/>
                      <a:r>
                        <a:rPr lang="ru-RU" sz="900" b="0" i="0" u="none" strike="noStrike" cap="none" dirty="0">
                          <a:solidFill>
                            <a:schemeClr val="dk1"/>
                          </a:solidFill>
                          <a:latin typeface="+mn-lt"/>
                          <a:ea typeface="+mn-ea"/>
                          <a:cs typeface="+mn-cs"/>
                          <a:sym typeface="Arial"/>
                        </a:rPr>
                        <a:t>180</a:t>
                      </a:r>
                    </a:p>
                  </a:txBody>
                  <a:tcPr marL="9525" marR="9525" marT="9525" marB="0" anchor="ctr">
                    <a:lnB w="28575" cap="flat" cmpd="sng" algn="ctr">
                      <a:solidFill>
                        <a:schemeClr val="bg2"/>
                      </a:solidFill>
                      <a:prstDash val="solid"/>
                      <a:round/>
                      <a:headEnd type="none" w="med" len="med"/>
                      <a:tailEnd type="none" w="med" len="med"/>
                    </a:lnB>
                  </a:tcPr>
                </a:tc>
                <a:tc>
                  <a:txBody>
                    <a:bodyPr/>
                    <a:lstStyle/>
                    <a:p>
                      <a:pPr algn="ctr" fontAlgn="ctr"/>
                      <a:r>
                        <a:rPr lang="ru-RU" sz="900" b="0" i="0" u="none" strike="noStrike" cap="none">
                          <a:solidFill>
                            <a:schemeClr val="dk1"/>
                          </a:solidFill>
                          <a:latin typeface="+mn-lt"/>
                          <a:ea typeface="+mn-ea"/>
                          <a:cs typeface="+mn-cs"/>
                          <a:sym typeface="Arial"/>
                        </a:rPr>
                        <a:t>167</a:t>
                      </a:r>
                    </a:p>
                  </a:txBody>
                  <a:tcPr marL="9525" marR="9525" marT="9525" marB="0" anchor="ctr">
                    <a:lnB w="28575" cap="flat" cmpd="sng" algn="ctr">
                      <a:solidFill>
                        <a:schemeClr val="bg2"/>
                      </a:solidFill>
                      <a:prstDash val="solid"/>
                      <a:round/>
                      <a:headEnd type="none" w="med" len="med"/>
                      <a:tailEnd type="none" w="med" len="med"/>
                    </a:lnB>
                  </a:tcPr>
                </a:tc>
                <a:tc>
                  <a:txBody>
                    <a:bodyPr/>
                    <a:lstStyle/>
                    <a:p>
                      <a:pPr algn="ctr" fontAlgn="ctr"/>
                      <a:r>
                        <a:rPr lang="ru-RU" sz="900" b="0" i="0" u="none" strike="noStrike" cap="none">
                          <a:solidFill>
                            <a:schemeClr val="dk1"/>
                          </a:solidFill>
                          <a:latin typeface="+mn-lt"/>
                          <a:ea typeface="+mn-ea"/>
                          <a:cs typeface="+mn-cs"/>
                          <a:sym typeface="Arial"/>
                        </a:rPr>
                        <a:t>99</a:t>
                      </a:r>
                    </a:p>
                  </a:txBody>
                  <a:tcPr marL="9525" marR="9525" marT="9525" marB="0" anchor="ctr">
                    <a:lnB w="28575" cap="flat" cmpd="sng" algn="ctr">
                      <a:solidFill>
                        <a:schemeClr val="bg2"/>
                      </a:solidFill>
                      <a:prstDash val="solid"/>
                      <a:round/>
                      <a:headEnd type="none" w="med" len="med"/>
                      <a:tailEnd type="none" w="med" len="med"/>
                    </a:lnB>
                  </a:tcPr>
                </a:tc>
                <a:tc>
                  <a:txBody>
                    <a:bodyPr/>
                    <a:lstStyle/>
                    <a:p>
                      <a:pPr algn="ctr" fontAlgn="ctr"/>
                      <a:r>
                        <a:rPr lang="ru-RU" sz="1050" b="1" i="0" u="none" strike="noStrike" cap="none" dirty="0">
                          <a:solidFill>
                            <a:schemeClr val="dk1"/>
                          </a:solidFill>
                          <a:latin typeface="+mn-lt"/>
                          <a:ea typeface="+mn-ea"/>
                          <a:cs typeface="+mn-cs"/>
                          <a:sym typeface="Arial"/>
                        </a:rPr>
                        <a:t>2,4%</a:t>
                      </a:r>
                    </a:p>
                  </a:txBody>
                  <a:tcPr marL="9525" marR="9525" marT="9525" marB="0" anchor="ctr">
                    <a:lnB w="28575" cap="flat" cmpd="sng" algn="ctr">
                      <a:solidFill>
                        <a:schemeClr val="bg2"/>
                      </a:solidFill>
                      <a:prstDash val="solid"/>
                      <a:round/>
                      <a:headEnd type="none" w="med" len="med"/>
                      <a:tailEnd type="none" w="med" len="med"/>
                    </a:lnB>
                  </a:tcPr>
                </a:tc>
                <a:extLst>
                  <a:ext uri="{0D108BD9-81ED-4DB2-BD59-A6C34878D82A}">
                    <a16:rowId xmlns:a16="http://schemas.microsoft.com/office/drawing/2014/main" val="4160565161"/>
                  </a:ext>
                </a:extLst>
              </a:tr>
              <a:tr h="252035">
                <a:tc rowSpan="5">
                  <a:txBody>
                    <a:bodyPr/>
                    <a:lstStyle/>
                    <a:p>
                      <a:pPr algn="ctr"/>
                      <a:r>
                        <a:rPr lang="ru-RU" sz="1100" dirty="0"/>
                        <a:t>2021</a:t>
                      </a:r>
                      <a:endParaRPr lang="ru-KZ" sz="1100" dirty="0"/>
                    </a:p>
                  </a:txBody>
                  <a:tcPr anchor="ctr">
                    <a:lnT w="28575" cap="flat" cmpd="sng" algn="ctr">
                      <a:solidFill>
                        <a:schemeClr val="bg2"/>
                      </a:solidFill>
                      <a:prstDash val="solid"/>
                      <a:round/>
                      <a:headEnd type="none" w="med" len="med"/>
                      <a:tailEnd type="none" w="med" len="med"/>
                    </a:lnT>
                    <a:lnB w="28575" cap="flat" cmpd="sng" algn="ctr">
                      <a:solidFill>
                        <a:schemeClr val="bg2"/>
                      </a:solidFill>
                      <a:prstDash val="solid"/>
                      <a:round/>
                      <a:headEnd type="none" w="med" len="med"/>
                      <a:tailEnd type="none" w="med" len="med"/>
                    </a:lnB>
                  </a:tcPr>
                </a:tc>
                <a:tc>
                  <a:txBody>
                    <a:bodyPr/>
                    <a:lstStyle/>
                    <a:p>
                      <a:pPr marL="72000" algn="l" fontAlgn="b"/>
                      <a:r>
                        <a:rPr lang="ru-RU" sz="800" b="0" i="0" u="none" strike="noStrike" cap="none" dirty="0">
                          <a:solidFill>
                            <a:schemeClr val="dk1"/>
                          </a:solidFill>
                          <a:latin typeface="+mn-lt"/>
                          <a:ea typeface="+mn-ea"/>
                          <a:cs typeface="+mn-cs"/>
                          <a:sym typeface="Arial"/>
                        </a:rPr>
                        <a:t>1 </a:t>
                      </a:r>
                      <a:r>
                        <a:rPr lang="ru-RU" sz="800" b="0" i="0" u="none" strike="noStrike" cap="none" dirty="0" err="1">
                          <a:solidFill>
                            <a:schemeClr val="dk1"/>
                          </a:solidFill>
                          <a:latin typeface="+mn-lt"/>
                          <a:ea typeface="+mn-ea"/>
                          <a:cs typeface="+mn-cs"/>
                          <a:sym typeface="Arial"/>
                        </a:rPr>
                        <a:t>Басқа</a:t>
                      </a:r>
                      <a:r>
                        <a:rPr lang="ru-RU" sz="800" b="0" i="0" u="none" strike="noStrike" cap="none" dirty="0">
                          <a:solidFill>
                            <a:schemeClr val="dk1"/>
                          </a:solidFill>
                          <a:latin typeface="+mn-lt"/>
                          <a:ea typeface="+mn-ea"/>
                          <a:cs typeface="+mn-cs"/>
                          <a:sym typeface="Arial"/>
                        </a:rPr>
                        <a:t> да </a:t>
                      </a:r>
                      <a:r>
                        <a:rPr lang="ru-RU" sz="800" b="0" i="0" u="none" strike="noStrike" cap="none" dirty="0" err="1">
                          <a:solidFill>
                            <a:schemeClr val="dk1"/>
                          </a:solidFill>
                          <a:latin typeface="+mn-lt"/>
                          <a:ea typeface="+mn-ea"/>
                          <a:cs typeface="+mn-cs"/>
                          <a:sym typeface="Arial"/>
                        </a:rPr>
                        <a:t>біліктілігі</a:t>
                      </a:r>
                      <a:r>
                        <a:rPr lang="ru-RU" sz="800" b="0" i="0" u="none" strike="noStrike" cap="none" dirty="0">
                          <a:solidFill>
                            <a:schemeClr val="dk1"/>
                          </a:solidFill>
                          <a:latin typeface="+mn-lt"/>
                          <a:ea typeface="+mn-ea"/>
                          <a:cs typeface="+mn-cs"/>
                          <a:sym typeface="Arial"/>
                        </a:rPr>
                        <a:t> </a:t>
                      </a:r>
                      <a:r>
                        <a:rPr lang="ru-RU" sz="800" b="0" i="0" u="none" strike="noStrike" cap="none" dirty="0" err="1">
                          <a:solidFill>
                            <a:schemeClr val="dk1"/>
                          </a:solidFill>
                          <a:latin typeface="+mn-lt"/>
                          <a:ea typeface="+mn-ea"/>
                          <a:cs typeface="+mn-cs"/>
                          <a:sym typeface="Arial"/>
                        </a:rPr>
                        <a:t>жоқ</a:t>
                      </a:r>
                      <a:r>
                        <a:rPr lang="ru-RU" sz="800" b="0" i="0" u="none" strike="noStrike" cap="none" dirty="0">
                          <a:solidFill>
                            <a:schemeClr val="dk1"/>
                          </a:solidFill>
                          <a:latin typeface="+mn-lt"/>
                          <a:ea typeface="+mn-ea"/>
                          <a:cs typeface="+mn-cs"/>
                          <a:sym typeface="Arial"/>
                        </a:rPr>
                        <a:t> </a:t>
                      </a:r>
                      <a:r>
                        <a:rPr lang="ru-RU" sz="800" b="0" i="0" u="none" strike="noStrike" cap="none" dirty="0" err="1">
                          <a:solidFill>
                            <a:schemeClr val="dk1"/>
                          </a:solidFill>
                          <a:latin typeface="+mn-lt"/>
                          <a:ea typeface="+mn-ea"/>
                          <a:cs typeface="+mn-cs"/>
                          <a:sym typeface="Arial"/>
                        </a:rPr>
                        <a:t>жұмысшылар</a:t>
                      </a:r>
                      <a:endParaRPr lang="ru-RU" sz="800" b="0" i="0" u="none" strike="noStrike" cap="none" dirty="0">
                        <a:solidFill>
                          <a:schemeClr val="dk1"/>
                        </a:solidFill>
                        <a:latin typeface="+mn-lt"/>
                        <a:ea typeface="+mn-ea"/>
                        <a:cs typeface="+mn-cs"/>
                        <a:sym typeface="Arial"/>
                      </a:endParaRPr>
                    </a:p>
                  </a:txBody>
                  <a:tcPr marL="9525" marR="9525" marT="9525" marB="0" anchor="ctr">
                    <a:lnT w="28575" cap="flat" cmpd="sng" algn="ctr">
                      <a:solidFill>
                        <a:schemeClr val="bg2"/>
                      </a:solidFill>
                      <a:prstDash val="solid"/>
                      <a:round/>
                      <a:headEnd type="none" w="med" len="med"/>
                      <a:tailEnd type="none" w="med" len="med"/>
                    </a:lnT>
                  </a:tcPr>
                </a:tc>
                <a:tc>
                  <a:txBody>
                    <a:bodyPr/>
                    <a:lstStyle/>
                    <a:p>
                      <a:pPr algn="ctr" fontAlgn="b"/>
                      <a:r>
                        <a:rPr lang="ru-RU" sz="900" b="0" i="1" u="none" strike="noStrike" cap="none" dirty="0">
                          <a:solidFill>
                            <a:schemeClr val="dk1"/>
                          </a:solidFill>
                          <a:latin typeface="+mn-lt"/>
                          <a:ea typeface="+mn-ea"/>
                          <a:cs typeface="+mn-cs"/>
                          <a:sym typeface="Arial"/>
                        </a:rPr>
                        <a:t>9629-9</a:t>
                      </a:r>
                    </a:p>
                  </a:txBody>
                  <a:tcPr marL="9525" marR="9525" marT="9525" marB="0" anchor="ctr">
                    <a:lnT w="28575" cap="flat" cmpd="sng" algn="ctr">
                      <a:solidFill>
                        <a:schemeClr val="bg2"/>
                      </a:solidFill>
                      <a:prstDash val="solid"/>
                      <a:round/>
                      <a:headEnd type="none" w="med" len="med"/>
                      <a:tailEnd type="none" w="med" len="med"/>
                    </a:lnT>
                  </a:tcPr>
                </a:tc>
                <a:tc>
                  <a:txBody>
                    <a:bodyPr/>
                    <a:lstStyle/>
                    <a:p>
                      <a:pPr algn="ctr" fontAlgn="ctr"/>
                      <a:r>
                        <a:rPr lang="ru-RU" sz="1050" b="1" i="0" u="none" strike="noStrike" cap="none" dirty="0">
                          <a:solidFill>
                            <a:schemeClr val="dk1"/>
                          </a:solidFill>
                          <a:latin typeface="+mn-lt"/>
                          <a:ea typeface="+mn-ea"/>
                          <a:cs typeface="+mn-cs"/>
                          <a:sym typeface="Arial"/>
                        </a:rPr>
                        <a:t>2 733</a:t>
                      </a:r>
                    </a:p>
                  </a:txBody>
                  <a:tcPr marL="9525" marR="9525" marT="9525" marB="0" anchor="ctr">
                    <a:lnT w="28575" cap="flat" cmpd="sng" algn="ctr">
                      <a:solidFill>
                        <a:schemeClr val="bg2"/>
                      </a:solidFill>
                      <a:prstDash val="solid"/>
                      <a:round/>
                      <a:headEnd type="none" w="med" len="med"/>
                      <a:tailEnd type="none" w="med" len="med"/>
                    </a:lnT>
                  </a:tcPr>
                </a:tc>
                <a:tc>
                  <a:txBody>
                    <a:bodyPr/>
                    <a:lstStyle/>
                    <a:p>
                      <a:pPr algn="ctr" fontAlgn="ctr"/>
                      <a:r>
                        <a:rPr lang="ru-RU" sz="900" b="0" i="0" u="none" strike="noStrike" cap="none">
                          <a:solidFill>
                            <a:schemeClr val="dk1"/>
                          </a:solidFill>
                          <a:latin typeface="+mn-lt"/>
                          <a:ea typeface="+mn-ea"/>
                          <a:cs typeface="+mn-cs"/>
                          <a:sym typeface="Arial"/>
                        </a:rPr>
                        <a:t>486</a:t>
                      </a:r>
                    </a:p>
                  </a:txBody>
                  <a:tcPr marL="9525" marR="9525" marT="9525" marB="0" anchor="ctr">
                    <a:lnT w="28575" cap="flat" cmpd="sng" algn="ctr">
                      <a:solidFill>
                        <a:schemeClr val="bg2"/>
                      </a:solidFill>
                      <a:prstDash val="solid"/>
                      <a:round/>
                      <a:headEnd type="none" w="med" len="med"/>
                      <a:tailEnd type="none" w="med" len="med"/>
                    </a:lnT>
                  </a:tcPr>
                </a:tc>
                <a:tc>
                  <a:txBody>
                    <a:bodyPr/>
                    <a:lstStyle/>
                    <a:p>
                      <a:pPr algn="ctr" fontAlgn="ctr"/>
                      <a:r>
                        <a:rPr lang="ru-RU" sz="900" b="0" i="0" u="none" strike="noStrike" cap="none">
                          <a:solidFill>
                            <a:schemeClr val="dk1"/>
                          </a:solidFill>
                          <a:latin typeface="+mn-lt"/>
                          <a:ea typeface="+mn-ea"/>
                          <a:cs typeface="+mn-cs"/>
                          <a:sym typeface="Arial"/>
                        </a:rPr>
                        <a:t>963</a:t>
                      </a:r>
                    </a:p>
                  </a:txBody>
                  <a:tcPr marL="9525" marR="9525" marT="9525" marB="0" anchor="ctr">
                    <a:lnT w="28575" cap="flat" cmpd="sng" algn="ctr">
                      <a:solidFill>
                        <a:schemeClr val="bg2"/>
                      </a:solidFill>
                      <a:prstDash val="solid"/>
                      <a:round/>
                      <a:headEnd type="none" w="med" len="med"/>
                      <a:tailEnd type="none" w="med" len="med"/>
                    </a:lnT>
                  </a:tcPr>
                </a:tc>
                <a:tc>
                  <a:txBody>
                    <a:bodyPr/>
                    <a:lstStyle/>
                    <a:p>
                      <a:pPr algn="ctr" fontAlgn="ctr"/>
                      <a:r>
                        <a:rPr lang="ru-RU" sz="900" b="0" i="0" u="none" strike="noStrike" cap="none" dirty="0">
                          <a:solidFill>
                            <a:schemeClr val="dk1"/>
                          </a:solidFill>
                          <a:latin typeface="+mn-lt"/>
                          <a:ea typeface="+mn-ea"/>
                          <a:cs typeface="+mn-cs"/>
                          <a:sym typeface="Arial"/>
                        </a:rPr>
                        <a:t>610</a:t>
                      </a:r>
                    </a:p>
                  </a:txBody>
                  <a:tcPr marL="9525" marR="9525" marT="9525" marB="0" anchor="ctr">
                    <a:lnT w="28575" cap="flat" cmpd="sng" algn="ctr">
                      <a:solidFill>
                        <a:schemeClr val="bg2"/>
                      </a:solidFill>
                      <a:prstDash val="solid"/>
                      <a:round/>
                      <a:headEnd type="none" w="med" len="med"/>
                      <a:tailEnd type="none" w="med" len="med"/>
                    </a:lnT>
                  </a:tcPr>
                </a:tc>
                <a:tc>
                  <a:txBody>
                    <a:bodyPr/>
                    <a:lstStyle/>
                    <a:p>
                      <a:pPr algn="ctr" fontAlgn="ctr"/>
                      <a:r>
                        <a:rPr lang="ru-RU" sz="900" b="0" i="0" u="none" strike="noStrike" cap="none">
                          <a:solidFill>
                            <a:schemeClr val="dk1"/>
                          </a:solidFill>
                          <a:latin typeface="+mn-lt"/>
                          <a:ea typeface="+mn-ea"/>
                          <a:cs typeface="+mn-cs"/>
                          <a:sym typeface="Arial"/>
                        </a:rPr>
                        <a:t>674</a:t>
                      </a:r>
                    </a:p>
                  </a:txBody>
                  <a:tcPr marL="9525" marR="9525" marT="9525" marB="0" anchor="ctr">
                    <a:lnT w="28575" cap="flat" cmpd="sng" algn="ctr">
                      <a:solidFill>
                        <a:schemeClr val="bg2"/>
                      </a:solidFill>
                      <a:prstDash val="solid"/>
                      <a:round/>
                      <a:headEnd type="none" w="med" len="med"/>
                      <a:tailEnd type="none" w="med" len="med"/>
                    </a:lnT>
                  </a:tcPr>
                </a:tc>
                <a:tc>
                  <a:txBody>
                    <a:bodyPr/>
                    <a:lstStyle/>
                    <a:p>
                      <a:pPr algn="ctr" fontAlgn="ctr"/>
                      <a:r>
                        <a:rPr lang="ru-RU" sz="1050" b="1" i="0" u="none" strike="noStrike" cap="none">
                          <a:solidFill>
                            <a:schemeClr val="dk1"/>
                          </a:solidFill>
                          <a:latin typeface="+mn-lt"/>
                          <a:ea typeface="+mn-ea"/>
                          <a:cs typeface="+mn-cs"/>
                          <a:sym typeface="Arial"/>
                        </a:rPr>
                        <a:t>6,8%</a:t>
                      </a:r>
                    </a:p>
                  </a:txBody>
                  <a:tcPr marL="9525" marR="9525" marT="9525" marB="0" anchor="ctr">
                    <a:lnT w="28575" cap="flat" cmpd="sng" algn="ctr">
                      <a:solidFill>
                        <a:schemeClr val="bg2"/>
                      </a:solidFill>
                      <a:prstDash val="solid"/>
                      <a:round/>
                      <a:headEnd type="none" w="med" len="med"/>
                      <a:tailEnd type="none" w="med" len="med"/>
                    </a:lnT>
                  </a:tcPr>
                </a:tc>
                <a:extLst>
                  <a:ext uri="{0D108BD9-81ED-4DB2-BD59-A6C34878D82A}">
                    <a16:rowId xmlns:a16="http://schemas.microsoft.com/office/drawing/2014/main" val="1427977684"/>
                  </a:ext>
                </a:extLst>
              </a:tr>
              <a:tr h="252035">
                <a:tc vMerge="1">
                  <a:txBody>
                    <a:bodyPr/>
                    <a:lstStyle/>
                    <a:p>
                      <a:endParaRPr lang="ru-KZ" sz="1100" dirty="0"/>
                    </a:p>
                  </a:txBody>
                  <a:tcPr/>
                </a:tc>
                <a:tc>
                  <a:txBody>
                    <a:bodyPr/>
                    <a:lstStyle/>
                    <a:p>
                      <a:pPr marL="72000" algn="l" fontAlgn="b"/>
                      <a:r>
                        <a:rPr lang="ru-RU" sz="800" b="0" i="0" u="none" strike="noStrike" cap="none" dirty="0">
                          <a:solidFill>
                            <a:schemeClr val="dk1"/>
                          </a:solidFill>
                          <a:latin typeface="+mn-lt"/>
                          <a:ea typeface="+mn-ea"/>
                          <a:cs typeface="+mn-cs"/>
                          <a:sym typeface="Arial"/>
                        </a:rPr>
                        <a:t>2 </a:t>
                      </a:r>
                      <a:r>
                        <a:rPr lang="ru-RU" sz="800" b="0" i="0" u="none" strike="noStrike" cap="none" dirty="0" err="1">
                          <a:solidFill>
                            <a:schemeClr val="dk1"/>
                          </a:solidFill>
                          <a:latin typeface="+mn-lt"/>
                          <a:ea typeface="+mn-ea"/>
                          <a:cs typeface="+mn-cs"/>
                          <a:sym typeface="Arial"/>
                        </a:rPr>
                        <a:t>Мектепке</a:t>
                      </a:r>
                      <a:r>
                        <a:rPr lang="ru-RU" sz="800" b="0" i="0" u="none" strike="noStrike" cap="none" dirty="0">
                          <a:solidFill>
                            <a:schemeClr val="dk1"/>
                          </a:solidFill>
                          <a:latin typeface="+mn-lt"/>
                          <a:ea typeface="+mn-ea"/>
                          <a:cs typeface="+mn-cs"/>
                          <a:sym typeface="Arial"/>
                        </a:rPr>
                        <a:t> </a:t>
                      </a:r>
                      <a:r>
                        <a:rPr lang="ru-RU" sz="800" b="0" i="0" u="none" strike="noStrike" cap="none" dirty="0" err="1">
                          <a:solidFill>
                            <a:schemeClr val="dk1"/>
                          </a:solidFill>
                          <a:latin typeface="+mn-lt"/>
                          <a:ea typeface="+mn-ea"/>
                          <a:cs typeface="+mn-cs"/>
                          <a:sym typeface="Arial"/>
                        </a:rPr>
                        <a:t>дейінгі</a:t>
                      </a:r>
                      <a:r>
                        <a:rPr lang="ru-RU" sz="800" b="0" i="0" u="none" strike="noStrike" cap="none" dirty="0">
                          <a:solidFill>
                            <a:schemeClr val="dk1"/>
                          </a:solidFill>
                          <a:latin typeface="+mn-lt"/>
                          <a:ea typeface="+mn-ea"/>
                          <a:cs typeface="+mn-cs"/>
                          <a:sym typeface="Arial"/>
                        </a:rPr>
                        <a:t> </a:t>
                      </a:r>
                      <a:r>
                        <a:rPr lang="ru-RU" sz="800" b="0" i="0" u="none" strike="noStrike" cap="none" dirty="0" err="1">
                          <a:solidFill>
                            <a:schemeClr val="dk1"/>
                          </a:solidFill>
                          <a:latin typeface="+mn-lt"/>
                          <a:ea typeface="+mn-ea"/>
                          <a:cs typeface="+mn-cs"/>
                          <a:sym typeface="Arial"/>
                        </a:rPr>
                        <a:t>білім</a:t>
                      </a:r>
                      <a:r>
                        <a:rPr lang="ru-RU" sz="800" b="0" i="0" u="none" strike="noStrike" cap="none" dirty="0">
                          <a:solidFill>
                            <a:schemeClr val="dk1"/>
                          </a:solidFill>
                          <a:latin typeface="+mn-lt"/>
                          <a:ea typeface="+mn-ea"/>
                          <a:cs typeface="+mn-cs"/>
                          <a:sym typeface="Arial"/>
                        </a:rPr>
                        <a:t> </a:t>
                      </a:r>
                      <a:r>
                        <a:rPr lang="ru-RU" sz="800" b="0" i="0" u="none" strike="noStrike" cap="none" dirty="0" err="1">
                          <a:solidFill>
                            <a:schemeClr val="dk1"/>
                          </a:solidFill>
                          <a:latin typeface="+mn-lt"/>
                          <a:ea typeface="+mn-ea"/>
                          <a:cs typeface="+mn-cs"/>
                          <a:sym typeface="Arial"/>
                        </a:rPr>
                        <a:t>берудегі</a:t>
                      </a:r>
                      <a:r>
                        <a:rPr lang="ru-RU" sz="800" b="0" i="0" u="none" strike="noStrike" cap="none" dirty="0">
                          <a:solidFill>
                            <a:schemeClr val="dk1"/>
                          </a:solidFill>
                          <a:latin typeface="+mn-lt"/>
                          <a:ea typeface="+mn-ea"/>
                          <a:cs typeface="+mn-cs"/>
                          <a:sym typeface="Arial"/>
                        </a:rPr>
                        <a:t> </a:t>
                      </a:r>
                      <a:r>
                        <a:rPr lang="ru-RU" sz="800" b="0" i="0" u="none" strike="noStrike" cap="none" dirty="0" err="1">
                          <a:solidFill>
                            <a:schemeClr val="dk1"/>
                          </a:solidFill>
                          <a:latin typeface="+mn-lt"/>
                          <a:ea typeface="+mn-ea"/>
                          <a:cs typeface="+mn-cs"/>
                          <a:sym typeface="Arial"/>
                        </a:rPr>
                        <a:t>тәрбиешілер</a:t>
                      </a:r>
                      <a:endParaRPr lang="ru-RU" sz="800" b="0" i="0" u="none" strike="noStrike" cap="none" dirty="0">
                        <a:solidFill>
                          <a:schemeClr val="dk1"/>
                        </a:solidFill>
                        <a:latin typeface="+mn-lt"/>
                        <a:ea typeface="+mn-ea"/>
                        <a:cs typeface="+mn-cs"/>
                        <a:sym typeface="Arial"/>
                      </a:endParaRPr>
                    </a:p>
                  </a:txBody>
                  <a:tcPr marL="9525" marR="9525" marT="9525" marB="0" anchor="ctr"/>
                </a:tc>
                <a:tc>
                  <a:txBody>
                    <a:bodyPr/>
                    <a:lstStyle/>
                    <a:p>
                      <a:pPr algn="ctr" fontAlgn="b"/>
                      <a:r>
                        <a:rPr lang="ru-RU" sz="900" b="0" i="1" u="none" strike="noStrike" cap="none">
                          <a:solidFill>
                            <a:schemeClr val="dk1"/>
                          </a:solidFill>
                          <a:latin typeface="+mn-lt"/>
                          <a:ea typeface="+mn-ea"/>
                          <a:cs typeface="+mn-cs"/>
                          <a:sym typeface="Arial"/>
                        </a:rPr>
                        <a:t>2362-0</a:t>
                      </a:r>
                    </a:p>
                  </a:txBody>
                  <a:tcPr marL="9525" marR="9525" marT="9525" marB="0" anchor="ctr"/>
                </a:tc>
                <a:tc>
                  <a:txBody>
                    <a:bodyPr/>
                    <a:lstStyle/>
                    <a:p>
                      <a:pPr algn="ctr" fontAlgn="ctr"/>
                      <a:r>
                        <a:rPr lang="ru-RU" sz="1050" b="1" i="0" u="none" strike="noStrike" cap="none">
                          <a:solidFill>
                            <a:schemeClr val="dk1"/>
                          </a:solidFill>
                          <a:latin typeface="+mn-lt"/>
                          <a:ea typeface="+mn-ea"/>
                          <a:cs typeface="+mn-cs"/>
                          <a:sym typeface="Arial"/>
                        </a:rPr>
                        <a:t>1 298</a:t>
                      </a:r>
                    </a:p>
                  </a:txBody>
                  <a:tcPr marL="9525" marR="9525" marT="9525" marB="0" anchor="ctr"/>
                </a:tc>
                <a:tc>
                  <a:txBody>
                    <a:bodyPr/>
                    <a:lstStyle/>
                    <a:p>
                      <a:pPr algn="ctr" fontAlgn="ctr"/>
                      <a:r>
                        <a:rPr lang="ru-RU" sz="900" b="0" i="0" u="none" strike="noStrike" cap="none">
                          <a:solidFill>
                            <a:schemeClr val="dk1"/>
                          </a:solidFill>
                          <a:latin typeface="+mn-lt"/>
                          <a:ea typeface="+mn-ea"/>
                          <a:cs typeface="+mn-cs"/>
                          <a:sym typeface="Arial"/>
                        </a:rPr>
                        <a:t>200</a:t>
                      </a:r>
                    </a:p>
                  </a:txBody>
                  <a:tcPr marL="9525" marR="9525" marT="9525" marB="0" anchor="ctr"/>
                </a:tc>
                <a:tc>
                  <a:txBody>
                    <a:bodyPr/>
                    <a:lstStyle/>
                    <a:p>
                      <a:pPr algn="ctr" fontAlgn="ctr"/>
                      <a:r>
                        <a:rPr lang="ru-RU" sz="900" b="0" i="0" u="none" strike="noStrike" cap="none">
                          <a:solidFill>
                            <a:schemeClr val="dk1"/>
                          </a:solidFill>
                          <a:latin typeface="+mn-lt"/>
                          <a:ea typeface="+mn-ea"/>
                          <a:cs typeface="+mn-cs"/>
                          <a:sym typeface="Arial"/>
                        </a:rPr>
                        <a:t>320</a:t>
                      </a:r>
                    </a:p>
                  </a:txBody>
                  <a:tcPr marL="9525" marR="9525" marT="9525" marB="0" anchor="ctr"/>
                </a:tc>
                <a:tc>
                  <a:txBody>
                    <a:bodyPr/>
                    <a:lstStyle/>
                    <a:p>
                      <a:pPr algn="ctr" fontAlgn="ctr"/>
                      <a:r>
                        <a:rPr lang="ru-RU" sz="900" b="0" i="0" u="none" strike="noStrike" cap="none">
                          <a:solidFill>
                            <a:schemeClr val="dk1"/>
                          </a:solidFill>
                          <a:latin typeface="+mn-lt"/>
                          <a:ea typeface="+mn-ea"/>
                          <a:cs typeface="+mn-cs"/>
                          <a:sym typeface="Arial"/>
                        </a:rPr>
                        <a:t>455</a:t>
                      </a:r>
                    </a:p>
                  </a:txBody>
                  <a:tcPr marL="9525" marR="9525" marT="9525" marB="0" anchor="ctr"/>
                </a:tc>
                <a:tc>
                  <a:txBody>
                    <a:bodyPr/>
                    <a:lstStyle/>
                    <a:p>
                      <a:pPr algn="ctr" fontAlgn="ctr"/>
                      <a:r>
                        <a:rPr lang="ru-RU" sz="900" b="0" i="0" u="none" strike="noStrike" cap="none">
                          <a:solidFill>
                            <a:schemeClr val="dk1"/>
                          </a:solidFill>
                          <a:latin typeface="+mn-lt"/>
                          <a:ea typeface="+mn-ea"/>
                          <a:cs typeface="+mn-cs"/>
                          <a:sym typeface="Arial"/>
                        </a:rPr>
                        <a:t>323</a:t>
                      </a:r>
                    </a:p>
                  </a:txBody>
                  <a:tcPr marL="9525" marR="9525" marT="9525" marB="0" anchor="ctr"/>
                </a:tc>
                <a:tc>
                  <a:txBody>
                    <a:bodyPr/>
                    <a:lstStyle/>
                    <a:p>
                      <a:pPr algn="ctr" fontAlgn="ctr"/>
                      <a:r>
                        <a:rPr lang="ru-RU" sz="1050" b="1" i="0" u="none" strike="noStrike" cap="none" dirty="0">
                          <a:solidFill>
                            <a:schemeClr val="dk1"/>
                          </a:solidFill>
                          <a:latin typeface="+mn-lt"/>
                          <a:ea typeface="+mn-ea"/>
                          <a:cs typeface="+mn-cs"/>
                          <a:sym typeface="Arial"/>
                        </a:rPr>
                        <a:t>3,2%</a:t>
                      </a:r>
                    </a:p>
                  </a:txBody>
                  <a:tcPr marL="9525" marR="9525" marT="9525" marB="0" anchor="ctr"/>
                </a:tc>
                <a:extLst>
                  <a:ext uri="{0D108BD9-81ED-4DB2-BD59-A6C34878D82A}">
                    <a16:rowId xmlns:a16="http://schemas.microsoft.com/office/drawing/2014/main" val="1290809229"/>
                  </a:ext>
                </a:extLst>
              </a:tr>
              <a:tr h="252035">
                <a:tc vMerge="1">
                  <a:txBody>
                    <a:bodyPr/>
                    <a:lstStyle/>
                    <a:p>
                      <a:endParaRPr lang="ru-KZ" sz="1100" dirty="0"/>
                    </a:p>
                  </a:txBody>
                  <a:tcPr/>
                </a:tc>
                <a:tc>
                  <a:txBody>
                    <a:bodyPr/>
                    <a:lstStyle/>
                    <a:p>
                      <a:pPr marL="72000" algn="l" fontAlgn="b"/>
                      <a:r>
                        <a:rPr lang="ru-RU" sz="800" b="0" i="0" u="none" strike="noStrike" cap="none" dirty="0">
                          <a:solidFill>
                            <a:schemeClr val="dk1"/>
                          </a:solidFill>
                          <a:latin typeface="+mn-lt"/>
                          <a:ea typeface="+mn-ea"/>
                          <a:cs typeface="+mn-cs"/>
                          <a:sym typeface="Arial"/>
                        </a:rPr>
                        <a:t>3 </a:t>
                      </a:r>
                      <a:r>
                        <a:rPr lang="ru-RU" sz="800" b="0" i="0" u="none" strike="noStrike" cap="none" dirty="0" err="1">
                          <a:solidFill>
                            <a:schemeClr val="dk1"/>
                          </a:solidFill>
                          <a:latin typeface="+mn-lt"/>
                          <a:ea typeface="+mn-ea"/>
                          <a:cs typeface="+mn-cs"/>
                          <a:sym typeface="Arial"/>
                        </a:rPr>
                        <a:t>Басқа</a:t>
                      </a:r>
                      <a:r>
                        <a:rPr lang="ru-RU" sz="800" b="0" i="0" u="none" strike="noStrike" cap="none" dirty="0">
                          <a:solidFill>
                            <a:schemeClr val="dk1"/>
                          </a:solidFill>
                          <a:latin typeface="+mn-lt"/>
                          <a:ea typeface="+mn-ea"/>
                          <a:cs typeface="+mn-cs"/>
                          <a:sym typeface="Arial"/>
                        </a:rPr>
                        <a:t> да </a:t>
                      </a:r>
                      <a:r>
                        <a:rPr lang="ru-RU" sz="800" b="0" i="0" u="none" strike="noStrike" cap="none" dirty="0" err="1">
                          <a:solidFill>
                            <a:schemeClr val="dk1"/>
                          </a:solidFill>
                          <a:latin typeface="+mn-lt"/>
                          <a:ea typeface="+mn-ea"/>
                          <a:cs typeface="+mn-cs"/>
                          <a:sym typeface="Arial"/>
                        </a:rPr>
                        <a:t>күзетшілер</a:t>
                      </a:r>
                      <a:r>
                        <a:rPr lang="ru-RU" sz="800" b="0" i="0" u="none" strike="noStrike" cap="none" dirty="0">
                          <a:solidFill>
                            <a:schemeClr val="dk1"/>
                          </a:solidFill>
                          <a:latin typeface="+mn-lt"/>
                          <a:ea typeface="+mn-ea"/>
                          <a:cs typeface="+mn-cs"/>
                          <a:sym typeface="Arial"/>
                        </a:rPr>
                        <a:t>, </a:t>
                      </a:r>
                      <a:r>
                        <a:rPr lang="ru-RU" sz="800" b="0" i="0" u="none" strike="noStrike" cap="none" dirty="0" err="1">
                          <a:solidFill>
                            <a:schemeClr val="dk1"/>
                          </a:solidFill>
                          <a:latin typeface="+mn-lt"/>
                          <a:ea typeface="+mn-ea"/>
                          <a:cs typeface="+mn-cs"/>
                          <a:sym typeface="Arial"/>
                        </a:rPr>
                        <a:t>инкассаторлар</a:t>
                      </a:r>
                      <a:r>
                        <a:rPr lang="ru-RU" sz="800" b="0" i="0" u="none" strike="noStrike" cap="none" dirty="0">
                          <a:solidFill>
                            <a:schemeClr val="dk1"/>
                          </a:solidFill>
                          <a:latin typeface="+mn-lt"/>
                          <a:ea typeface="+mn-ea"/>
                          <a:cs typeface="+mn-cs"/>
                          <a:sym typeface="Arial"/>
                        </a:rPr>
                        <a:t> </a:t>
                      </a:r>
                      <a:r>
                        <a:rPr lang="ru-RU" sz="800" b="0" i="0" u="none" strike="noStrike" cap="none" dirty="0" err="1">
                          <a:solidFill>
                            <a:schemeClr val="dk1"/>
                          </a:solidFill>
                          <a:latin typeface="+mn-lt"/>
                          <a:ea typeface="+mn-ea"/>
                          <a:cs typeface="+mn-cs"/>
                          <a:sym typeface="Arial"/>
                        </a:rPr>
                        <a:t>және</a:t>
                      </a:r>
                      <a:r>
                        <a:rPr lang="ru-RU" sz="800" b="0" i="0" u="none" strike="noStrike" cap="none" dirty="0">
                          <a:solidFill>
                            <a:schemeClr val="dk1"/>
                          </a:solidFill>
                          <a:latin typeface="+mn-lt"/>
                          <a:ea typeface="+mn-ea"/>
                          <a:cs typeface="+mn-cs"/>
                          <a:sym typeface="Arial"/>
                        </a:rPr>
                        <a:t>  </a:t>
                      </a:r>
                      <a:r>
                        <a:rPr lang="ru-RU" sz="800" b="0" i="0" u="none" strike="noStrike" cap="none" dirty="0" err="1">
                          <a:solidFill>
                            <a:schemeClr val="dk1"/>
                          </a:solidFill>
                          <a:latin typeface="+mn-lt"/>
                          <a:ea typeface="+mn-ea"/>
                          <a:cs typeface="+mn-cs"/>
                          <a:sym typeface="Arial"/>
                        </a:rPr>
                        <a:t>тектес</a:t>
                      </a:r>
                      <a:r>
                        <a:rPr lang="ru-RU" sz="800" b="0" i="0" u="none" strike="noStrike" cap="none" dirty="0">
                          <a:solidFill>
                            <a:schemeClr val="dk1"/>
                          </a:solidFill>
                          <a:latin typeface="+mn-lt"/>
                          <a:ea typeface="+mn-ea"/>
                          <a:cs typeface="+mn-cs"/>
                          <a:sym typeface="Arial"/>
                        </a:rPr>
                        <a:t> </a:t>
                      </a:r>
                      <a:r>
                        <a:rPr lang="ru-RU" sz="800" b="0" i="0" u="none" strike="noStrike" cap="none" dirty="0" err="1">
                          <a:solidFill>
                            <a:schemeClr val="dk1"/>
                          </a:solidFill>
                          <a:latin typeface="+mn-lt"/>
                          <a:ea typeface="+mn-ea"/>
                          <a:cs typeface="+mn-cs"/>
                          <a:sym typeface="Arial"/>
                        </a:rPr>
                        <a:t>қызметтер</a:t>
                      </a:r>
                      <a:endParaRPr lang="ru-RU" sz="800" b="0" i="0" u="none" strike="noStrike" cap="none" dirty="0">
                        <a:solidFill>
                          <a:schemeClr val="dk1"/>
                        </a:solidFill>
                        <a:latin typeface="+mn-lt"/>
                        <a:ea typeface="+mn-ea"/>
                        <a:cs typeface="+mn-cs"/>
                        <a:sym typeface="Arial"/>
                      </a:endParaRPr>
                    </a:p>
                  </a:txBody>
                  <a:tcPr marL="9525" marR="9525" marT="9525" marB="0" anchor="ctr"/>
                </a:tc>
                <a:tc>
                  <a:txBody>
                    <a:bodyPr/>
                    <a:lstStyle/>
                    <a:p>
                      <a:pPr algn="ctr" fontAlgn="b"/>
                      <a:r>
                        <a:rPr lang="ru-RU" sz="900" b="0" i="1" u="none" strike="noStrike" cap="none">
                          <a:solidFill>
                            <a:schemeClr val="dk1"/>
                          </a:solidFill>
                          <a:latin typeface="+mn-lt"/>
                          <a:ea typeface="+mn-ea"/>
                          <a:cs typeface="+mn-cs"/>
                          <a:sym typeface="Arial"/>
                        </a:rPr>
                        <a:t>5414-9</a:t>
                      </a:r>
                    </a:p>
                  </a:txBody>
                  <a:tcPr marL="9525" marR="9525" marT="9525" marB="0" anchor="ctr"/>
                </a:tc>
                <a:tc>
                  <a:txBody>
                    <a:bodyPr/>
                    <a:lstStyle/>
                    <a:p>
                      <a:pPr algn="ctr" fontAlgn="ctr"/>
                      <a:r>
                        <a:rPr lang="ru-RU" sz="1050" b="1" i="0" u="none" strike="noStrike" cap="none" dirty="0">
                          <a:solidFill>
                            <a:schemeClr val="dk1"/>
                          </a:solidFill>
                          <a:latin typeface="+mn-lt"/>
                          <a:ea typeface="+mn-ea"/>
                          <a:cs typeface="+mn-cs"/>
                          <a:sym typeface="Arial"/>
                        </a:rPr>
                        <a:t>961</a:t>
                      </a:r>
                    </a:p>
                  </a:txBody>
                  <a:tcPr marL="9525" marR="9525" marT="9525" marB="0" anchor="ctr"/>
                </a:tc>
                <a:tc>
                  <a:txBody>
                    <a:bodyPr/>
                    <a:lstStyle/>
                    <a:p>
                      <a:pPr algn="ctr" fontAlgn="ctr"/>
                      <a:r>
                        <a:rPr lang="ru-RU" sz="900" b="0" i="0" u="none" strike="noStrike" cap="none">
                          <a:solidFill>
                            <a:schemeClr val="dk1"/>
                          </a:solidFill>
                          <a:latin typeface="+mn-lt"/>
                          <a:ea typeface="+mn-ea"/>
                          <a:cs typeface="+mn-cs"/>
                          <a:sym typeface="Arial"/>
                        </a:rPr>
                        <a:t>139</a:t>
                      </a:r>
                    </a:p>
                  </a:txBody>
                  <a:tcPr marL="9525" marR="9525" marT="9525" marB="0" anchor="ctr"/>
                </a:tc>
                <a:tc>
                  <a:txBody>
                    <a:bodyPr/>
                    <a:lstStyle/>
                    <a:p>
                      <a:pPr algn="ctr" fontAlgn="ctr"/>
                      <a:r>
                        <a:rPr lang="ru-RU" sz="900" b="0" i="0" u="none" strike="noStrike" cap="none">
                          <a:solidFill>
                            <a:schemeClr val="dk1"/>
                          </a:solidFill>
                          <a:latin typeface="+mn-lt"/>
                          <a:ea typeface="+mn-ea"/>
                          <a:cs typeface="+mn-cs"/>
                          <a:sym typeface="Arial"/>
                        </a:rPr>
                        <a:t>332</a:t>
                      </a:r>
                    </a:p>
                  </a:txBody>
                  <a:tcPr marL="9525" marR="9525" marT="9525" marB="0" anchor="ctr"/>
                </a:tc>
                <a:tc>
                  <a:txBody>
                    <a:bodyPr/>
                    <a:lstStyle/>
                    <a:p>
                      <a:pPr algn="ctr" fontAlgn="ctr"/>
                      <a:r>
                        <a:rPr lang="ru-RU" sz="900" b="0" i="0" u="none" strike="noStrike" cap="none" dirty="0">
                          <a:solidFill>
                            <a:schemeClr val="dk1"/>
                          </a:solidFill>
                          <a:latin typeface="+mn-lt"/>
                          <a:ea typeface="+mn-ea"/>
                          <a:cs typeface="+mn-cs"/>
                          <a:sym typeface="Arial"/>
                        </a:rPr>
                        <a:t>338</a:t>
                      </a:r>
                    </a:p>
                  </a:txBody>
                  <a:tcPr marL="9525" marR="9525" marT="9525" marB="0" anchor="ctr"/>
                </a:tc>
                <a:tc>
                  <a:txBody>
                    <a:bodyPr/>
                    <a:lstStyle/>
                    <a:p>
                      <a:pPr algn="ctr" fontAlgn="ctr"/>
                      <a:r>
                        <a:rPr lang="ru-RU" sz="900" b="0" i="0" u="none" strike="noStrike" cap="none">
                          <a:solidFill>
                            <a:schemeClr val="dk1"/>
                          </a:solidFill>
                          <a:latin typeface="+mn-lt"/>
                          <a:ea typeface="+mn-ea"/>
                          <a:cs typeface="+mn-cs"/>
                          <a:sym typeface="Arial"/>
                        </a:rPr>
                        <a:t>152</a:t>
                      </a:r>
                    </a:p>
                  </a:txBody>
                  <a:tcPr marL="9525" marR="9525" marT="9525" marB="0" anchor="ctr"/>
                </a:tc>
                <a:tc>
                  <a:txBody>
                    <a:bodyPr/>
                    <a:lstStyle/>
                    <a:p>
                      <a:pPr algn="ctr" fontAlgn="ctr"/>
                      <a:r>
                        <a:rPr lang="ru-RU" sz="1050" b="1" i="0" u="none" strike="noStrike" cap="none">
                          <a:solidFill>
                            <a:schemeClr val="dk1"/>
                          </a:solidFill>
                          <a:latin typeface="+mn-lt"/>
                          <a:ea typeface="+mn-ea"/>
                          <a:cs typeface="+mn-cs"/>
                          <a:sym typeface="Arial"/>
                        </a:rPr>
                        <a:t>2,4%</a:t>
                      </a:r>
                    </a:p>
                  </a:txBody>
                  <a:tcPr marL="9525" marR="9525" marT="9525" marB="0" anchor="ctr"/>
                </a:tc>
                <a:extLst>
                  <a:ext uri="{0D108BD9-81ED-4DB2-BD59-A6C34878D82A}">
                    <a16:rowId xmlns:a16="http://schemas.microsoft.com/office/drawing/2014/main" val="1542005649"/>
                  </a:ext>
                </a:extLst>
              </a:tr>
              <a:tr h="252035">
                <a:tc vMerge="1">
                  <a:txBody>
                    <a:bodyPr/>
                    <a:lstStyle/>
                    <a:p>
                      <a:endParaRPr lang="ru-KZ" sz="1100" dirty="0"/>
                    </a:p>
                  </a:txBody>
                  <a:tcPr/>
                </a:tc>
                <a:tc>
                  <a:txBody>
                    <a:bodyPr/>
                    <a:lstStyle/>
                    <a:p>
                      <a:pPr marL="72000" algn="l" fontAlgn="b"/>
                      <a:r>
                        <a:rPr lang="ru-RU" sz="800" b="0" i="0" u="none" strike="noStrike" cap="none" dirty="0">
                          <a:solidFill>
                            <a:schemeClr val="dk1"/>
                          </a:solidFill>
                          <a:latin typeface="+mn-lt"/>
                          <a:ea typeface="+mn-ea"/>
                          <a:cs typeface="+mn-cs"/>
                          <a:sym typeface="Arial"/>
                        </a:rPr>
                        <a:t>4 </a:t>
                      </a:r>
                      <a:r>
                        <a:rPr lang="ru-RU" sz="800" b="0" i="0" u="none" strike="noStrike" cap="none" dirty="0" err="1">
                          <a:solidFill>
                            <a:schemeClr val="dk1"/>
                          </a:solidFill>
                          <a:latin typeface="+mn-lt"/>
                          <a:ea typeface="+mn-ea"/>
                          <a:cs typeface="+mn-cs"/>
                          <a:sym typeface="Arial"/>
                        </a:rPr>
                        <a:t>Қоғамдық</a:t>
                      </a:r>
                      <a:r>
                        <a:rPr lang="ru-RU" sz="800" b="0" i="0" u="none" strike="noStrike" cap="none" dirty="0">
                          <a:solidFill>
                            <a:schemeClr val="dk1"/>
                          </a:solidFill>
                          <a:latin typeface="+mn-lt"/>
                          <a:ea typeface="+mn-ea"/>
                          <a:cs typeface="+mn-cs"/>
                          <a:sym typeface="Arial"/>
                        </a:rPr>
                        <a:t> </a:t>
                      </a:r>
                      <a:r>
                        <a:rPr lang="ru-RU" sz="800" b="0" i="0" u="none" strike="noStrike" cap="none" dirty="0" err="1">
                          <a:solidFill>
                            <a:schemeClr val="dk1"/>
                          </a:solidFill>
                          <a:latin typeface="+mn-lt"/>
                          <a:ea typeface="+mn-ea"/>
                          <a:cs typeface="+mn-cs"/>
                          <a:sym typeface="Arial"/>
                        </a:rPr>
                        <a:t>ғылымдар</a:t>
                      </a:r>
                      <a:r>
                        <a:rPr lang="ru-RU" sz="800" b="0" i="0" u="none" strike="noStrike" cap="none" dirty="0">
                          <a:solidFill>
                            <a:schemeClr val="dk1"/>
                          </a:solidFill>
                          <a:latin typeface="+mn-lt"/>
                          <a:ea typeface="+mn-ea"/>
                          <a:cs typeface="+mn-cs"/>
                          <a:sym typeface="Arial"/>
                        </a:rPr>
                        <a:t> </a:t>
                      </a:r>
                      <a:r>
                        <a:rPr lang="ru-RU" sz="800" b="0" i="0" u="none" strike="noStrike" cap="none" dirty="0" err="1">
                          <a:solidFill>
                            <a:schemeClr val="dk1"/>
                          </a:solidFill>
                          <a:latin typeface="+mn-lt"/>
                          <a:ea typeface="+mn-ea"/>
                          <a:cs typeface="+mn-cs"/>
                          <a:sym typeface="Arial"/>
                        </a:rPr>
                        <a:t>бойынша</a:t>
                      </a:r>
                      <a:r>
                        <a:rPr lang="ru-RU" sz="800" b="0" i="0" u="none" strike="noStrike" cap="none" dirty="0">
                          <a:solidFill>
                            <a:schemeClr val="dk1"/>
                          </a:solidFill>
                          <a:latin typeface="+mn-lt"/>
                          <a:ea typeface="+mn-ea"/>
                          <a:cs typeface="+mn-cs"/>
                          <a:sym typeface="Arial"/>
                        </a:rPr>
                        <a:t> орта </a:t>
                      </a:r>
                      <a:r>
                        <a:rPr lang="ru-RU" sz="800" b="0" i="0" u="none" strike="noStrike" cap="none" dirty="0" err="1">
                          <a:solidFill>
                            <a:schemeClr val="dk1"/>
                          </a:solidFill>
                          <a:latin typeface="+mn-lt"/>
                          <a:ea typeface="+mn-ea"/>
                          <a:cs typeface="+mn-cs"/>
                          <a:sym typeface="Arial"/>
                        </a:rPr>
                        <a:t>мектеп</a:t>
                      </a:r>
                      <a:r>
                        <a:rPr lang="ru-RU" sz="800" b="0" i="0" u="none" strike="noStrike" cap="none" dirty="0">
                          <a:solidFill>
                            <a:schemeClr val="dk1"/>
                          </a:solidFill>
                          <a:latin typeface="+mn-lt"/>
                          <a:ea typeface="+mn-ea"/>
                          <a:cs typeface="+mn-cs"/>
                          <a:sym typeface="Arial"/>
                        </a:rPr>
                        <a:t> </a:t>
                      </a:r>
                      <a:r>
                        <a:rPr lang="ru-RU" sz="800" b="0" i="0" u="none" strike="noStrike" cap="none" dirty="0" err="1">
                          <a:solidFill>
                            <a:schemeClr val="dk1"/>
                          </a:solidFill>
                          <a:latin typeface="+mn-lt"/>
                          <a:ea typeface="+mn-ea"/>
                          <a:cs typeface="+mn-cs"/>
                          <a:sym typeface="Arial"/>
                        </a:rPr>
                        <a:t>мұғалімдері</a:t>
                      </a:r>
                      <a:endParaRPr lang="ru-RU" sz="800" b="0" i="0" u="none" strike="noStrike" cap="none" dirty="0">
                        <a:solidFill>
                          <a:schemeClr val="dk1"/>
                        </a:solidFill>
                        <a:latin typeface="+mn-lt"/>
                        <a:ea typeface="+mn-ea"/>
                        <a:cs typeface="+mn-cs"/>
                        <a:sym typeface="Arial"/>
                      </a:endParaRPr>
                    </a:p>
                  </a:txBody>
                  <a:tcPr marL="9525" marR="9525" marT="9525" marB="0" anchor="ctr"/>
                </a:tc>
                <a:tc>
                  <a:txBody>
                    <a:bodyPr/>
                    <a:lstStyle/>
                    <a:p>
                      <a:pPr algn="ctr" fontAlgn="b"/>
                      <a:r>
                        <a:rPr lang="ru-RU" sz="900" b="0" i="1" u="none" strike="noStrike" cap="none" dirty="0">
                          <a:solidFill>
                            <a:schemeClr val="dk1"/>
                          </a:solidFill>
                          <a:latin typeface="+mn-lt"/>
                          <a:ea typeface="+mn-ea"/>
                          <a:cs typeface="+mn-cs"/>
                          <a:sym typeface="Arial"/>
                        </a:rPr>
                        <a:t>2350-3</a:t>
                      </a:r>
                    </a:p>
                  </a:txBody>
                  <a:tcPr marL="9525" marR="9525" marT="9525" marB="0" anchor="ctr"/>
                </a:tc>
                <a:tc>
                  <a:txBody>
                    <a:bodyPr/>
                    <a:lstStyle/>
                    <a:p>
                      <a:pPr algn="ctr" fontAlgn="ctr"/>
                      <a:r>
                        <a:rPr lang="ru-RU" sz="1050" b="1" i="0" u="none" strike="noStrike" cap="none" dirty="0">
                          <a:solidFill>
                            <a:schemeClr val="dk1"/>
                          </a:solidFill>
                          <a:latin typeface="+mn-lt"/>
                          <a:ea typeface="+mn-ea"/>
                          <a:cs typeface="+mn-cs"/>
                          <a:sym typeface="Arial"/>
                        </a:rPr>
                        <a:t>938</a:t>
                      </a:r>
                    </a:p>
                  </a:txBody>
                  <a:tcPr marL="9525" marR="9525" marT="9525" marB="0" anchor="ctr"/>
                </a:tc>
                <a:tc>
                  <a:txBody>
                    <a:bodyPr/>
                    <a:lstStyle/>
                    <a:p>
                      <a:pPr algn="ctr" fontAlgn="ctr"/>
                      <a:r>
                        <a:rPr lang="ru-RU" sz="900" b="0" i="0" u="none" strike="noStrike" cap="none">
                          <a:solidFill>
                            <a:schemeClr val="dk1"/>
                          </a:solidFill>
                          <a:latin typeface="+mn-lt"/>
                          <a:ea typeface="+mn-ea"/>
                          <a:cs typeface="+mn-cs"/>
                          <a:sym typeface="Arial"/>
                        </a:rPr>
                        <a:t>123</a:t>
                      </a:r>
                    </a:p>
                  </a:txBody>
                  <a:tcPr marL="9525" marR="9525" marT="9525" marB="0" anchor="ctr"/>
                </a:tc>
                <a:tc>
                  <a:txBody>
                    <a:bodyPr/>
                    <a:lstStyle/>
                    <a:p>
                      <a:pPr algn="ctr" fontAlgn="ctr"/>
                      <a:r>
                        <a:rPr lang="ru-RU" sz="900" b="0" i="0" u="none" strike="noStrike" cap="none">
                          <a:solidFill>
                            <a:schemeClr val="dk1"/>
                          </a:solidFill>
                          <a:latin typeface="+mn-lt"/>
                          <a:ea typeface="+mn-ea"/>
                          <a:cs typeface="+mn-cs"/>
                          <a:sym typeface="Arial"/>
                        </a:rPr>
                        <a:t>153</a:t>
                      </a:r>
                    </a:p>
                  </a:txBody>
                  <a:tcPr marL="9525" marR="9525" marT="9525" marB="0" anchor="ctr"/>
                </a:tc>
                <a:tc>
                  <a:txBody>
                    <a:bodyPr/>
                    <a:lstStyle/>
                    <a:p>
                      <a:pPr algn="ctr" fontAlgn="ctr"/>
                      <a:r>
                        <a:rPr lang="ru-RU" sz="900" b="0" i="0" u="none" strike="noStrike" cap="none">
                          <a:solidFill>
                            <a:schemeClr val="dk1"/>
                          </a:solidFill>
                          <a:latin typeface="+mn-lt"/>
                          <a:ea typeface="+mn-ea"/>
                          <a:cs typeface="+mn-cs"/>
                          <a:sym typeface="Arial"/>
                        </a:rPr>
                        <a:t>482</a:t>
                      </a:r>
                    </a:p>
                  </a:txBody>
                  <a:tcPr marL="9525" marR="9525" marT="9525" marB="0" anchor="ctr"/>
                </a:tc>
                <a:tc>
                  <a:txBody>
                    <a:bodyPr/>
                    <a:lstStyle/>
                    <a:p>
                      <a:pPr algn="ctr" fontAlgn="ctr"/>
                      <a:r>
                        <a:rPr lang="ru-RU" sz="900" b="0" i="0" u="none" strike="noStrike" cap="none">
                          <a:solidFill>
                            <a:schemeClr val="dk1"/>
                          </a:solidFill>
                          <a:latin typeface="+mn-lt"/>
                          <a:ea typeface="+mn-ea"/>
                          <a:cs typeface="+mn-cs"/>
                          <a:sym typeface="Arial"/>
                        </a:rPr>
                        <a:t>180</a:t>
                      </a:r>
                    </a:p>
                  </a:txBody>
                  <a:tcPr marL="9525" marR="9525" marT="9525" marB="0" anchor="ctr"/>
                </a:tc>
                <a:tc>
                  <a:txBody>
                    <a:bodyPr/>
                    <a:lstStyle/>
                    <a:p>
                      <a:pPr algn="ctr" fontAlgn="ctr"/>
                      <a:r>
                        <a:rPr lang="ru-RU" sz="1050" b="1" i="0" u="none" strike="noStrike" cap="none" dirty="0">
                          <a:solidFill>
                            <a:schemeClr val="dk1"/>
                          </a:solidFill>
                          <a:latin typeface="+mn-lt"/>
                          <a:ea typeface="+mn-ea"/>
                          <a:cs typeface="+mn-cs"/>
                          <a:sym typeface="Arial"/>
                        </a:rPr>
                        <a:t>2,3%</a:t>
                      </a:r>
                    </a:p>
                  </a:txBody>
                  <a:tcPr marL="9525" marR="9525" marT="9525" marB="0" anchor="ctr"/>
                </a:tc>
                <a:extLst>
                  <a:ext uri="{0D108BD9-81ED-4DB2-BD59-A6C34878D82A}">
                    <a16:rowId xmlns:a16="http://schemas.microsoft.com/office/drawing/2014/main" val="2119351882"/>
                  </a:ext>
                </a:extLst>
              </a:tr>
              <a:tr h="252035">
                <a:tc vMerge="1">
                  <a:txBody>
                    <a:bodyPr/>
                    <a:lstStyle/>
                    <a:p>
                      <a:endParaRPr lang="ru-KZ" sz="1100" dirty="0"/>
                    </a:p>
                  </a:txBody>
                  <a:tcPr/>
                </a:tc>
                <a:tc>
                  <a:txBody>
                    <a:bodyPr/>
                    <a:lstStyle/>
                    <a:p>
                      <a:pPr marL="72000" algn="l" fontAlgn="b"/>
                      <a:r>
                        <a:rPr lang="ru-RU" sz="800" b="0" i="0" u="none" strike="noStrike" cap="none" dirty="0">
                          <a:solidFill>
                            <a:schemeClr val="dk1"/>
                          </a:solidFill>
                          <a:latin typeface="+mn-lt"/>
                          <a:ea typeface="+mn-ea"/>
                          <a:cs typeface="+mn-cs"/>
                          <a:sym typeface="Arial"/>
                        </a:rPr>
                        <a:t>5 Бала </a:t>
                      </a:r>
                      <a:r>
                        <a:rPr lang="ru-RU" sz="800" b="0" i="0" u="none" strike="noStrike" cap="none" dirty="0" err="1">
                          <a:solidFill>
                            <a:schemeClr val="dk1"/>
                          </a:solidFill>
                          <a:latin typeface="+mn-lt"/>
                          <a:ea typeface="+mn-ea"/>
                          <a:cs typeface="+mn-cs"/>
                          <a:sym typeface="Arial"/>
                        </a:rPr>
                        <a:t>күтушілер</a:t>
                      </a:r>
                      <a:r>
                        <a:rPr lang="ru-RU" sz="800" b="0" i="0" u="none" strike="noStrike" cap="none" dirty="0">
                          <a:solidFill>
                            <a:schemeClr val="dk1"/>
                          </a:solidFill>
                          <a:latin typeface="+mn-lt"/>
                          <a:ea typeface="+mn-ea"/>
                          <a:cs typeface="+mn-cs"/>
                          <a:sym typeface="Arial"/>
                        </a:rPr>
                        <a:t> (</a:t>
                      </a:r>
                      <a:r>
                        <a:rPr lang="ru-RU" sz="800" b="0" i="0" u="none" strike="noStrike" cap="none" dirty="0" err="1">
                          <a:solidFill>
                            <a:schemeClr val="dk1"/>
                          </a:solidFill>
                          <a:latin typeface="+mn-lt"/>
                          <a:ea typeface="+mn-ea"/>
                          <a:cs typeface="+mn-cs"/>
                          <a:sym typeface="Arial"/>
                        </a:rPr>
                        <a:t>балабақшадағы</a:t>
                      </a:r>
                      <a:r>
                        <a:rPr lang="ru-RU" sz="800" b="0" i="0" u="none" strike="noStrike" cap="none" dirty="0">
                          <a:solidFill>
                            <a:schemeClr val="dk1"/>
                          </a:solidFill>
                          <a:latin typeface="+mn-lt"/>
                          <a:ea typeface="+mn-ea"/>
                          <a:cs typeface="+mn-cs"/>
                          <a:sym typeface="Arial"/>
                        </a:rPr>
                        <a:t>)</a:t>
                      </a:r>
                    </a:p>
                  </a:txBody>
                  <a:tcPr marL="9525" marR="9525" marT="9525" marB="0" anchor="ctr">
                    <a:lnB w="28575" cap="flat" cmpd="sng" algn="ctr">
                      <a:solidFill>
                        <a:schemeClr val="bg2"/>
                      </a:solidFill>
                      <a:prstDash val="solid"/>
                      <a:round/>
                      <a:headEnd type="none" w="med" len="med"/>
                      <a:tailEnd type="none" w="med" len="med"/>
                    </a:lnB>
                  </a:tcPr>
                </a:tc>
                <a:tc>
                  <a:txBody>
                    <a:bodyPr/>
                    <a:lstStyle/>
                    <a:p>
                      <a:pPr algn="ctr" fontAlgn="b"/>
                      <a:r>
                        <a:rPr lang="ru-RU" sz="900" b="0" i="1" u="none" strike="noStrike" cap="none" dirty="0">
                          <a:solidFill>
                            <a:schemeClr val="dk1"/>
                          </a:solidFill>
                          <a:latin typeface="+mn-lt"/>
                          <a:ea typeface="+mn-ea"/>
                          <a:cs typeface="+mn-cs"/>
                          <a:sym typeface="Arial"/>
                        </a:rPr>
                        <a:t>5311-2</a:t>
                      </a:r>
                    </a:p>
                  </a:txBody>
                  <a:tcPr marL="9525" marR="9525" marT="9525" marB="0" anchor="ctr">
                    <a:lnB w="28575" cap="flat" cmpd="sng" algn="ctr">
                      <a:solidFill>
                        <a:schemeClr val="bg2"/>
                      </a:solidFill>
                      <a:prstDash val="solid"/>
                      <a:round/>
                      <a:headEnd type="none" w="med" len="med"/>
                      <a:tailEnd type="none" w="med" len="med"/>
                    </a:lnB>
                  </a:tcPr>
                </a:tc>
                <a:tc>
                  <a:txBody>
                    <a:bodyPr/>
                    <a:lstStyle/>
                    <a:p>
                      <a:pPr algn="ctr" fontAlgn="ctr"/>
                      <a:r>
                        <a:rPr lang="ru-RU" sz="1050" b="1" i="0" u="none" strike="noStrike" cap="none" dirty="0">
                          <a:solidFill>
                            <a:schemeClr val="dk1"/>
                          </a:solidFill>
                          <a:latin typeface="+mn-lt"/>
                          <a:ea typeface="+mn-ea"/>
                          <a:cs typeface="+mn-cs"/>
                          <a:sym typeface="Arial"/>
                        </a:rPr>
                        <a:t>938</a:t>
                      </a:r>
                    </a:p>
                  </a:txBody>
                  <a:tcPr marL="9525" marR="9525" marT="9525" marB="0" anchor="ctr">
                    <a:lnB w="28575" cap="flat" cmpd="sng" algn="ctr">
                      <a:solidFill>
                        <a:schemeClr val="bg2"/>
                      </a:solidFill>
                      <a:prstDash val="solid"/>
                      <a:round/>
                      <a:headEnd type="none" w="med" len="med"/>
                      <a:tailEnd type="none" w="med" len="med"/>
                    </a:lnB>
                  </a:tcPr>
                </a:tc>
                <a:tc>
                  <a:txBody>
                    <a:bodyPr/>
                    <a:lstStyle/>
                    <a:p>
                      <a:pPr algn="ctr" fontAlgn="ctr"/>
                      <a:r>
                        <a:rPr lang="ru-RU" sz="900" b="0" i="0" u="none" strike="noStrike" cap="none">
                          <a:solidFill>
                            <a:schemeClr val="dk1"/>
                          </a:solidFill>
                          <a:latin typeface="+mn-lt"/>
                          <a:ea typeface="+mn-ea"/>
                          <a:cs typeface="+mn-cs"/>
                          <a:sym typeface="Arial"/>
                        </a:rPr>
                        <a:t>133</a:t>
                      </a:r>
                    </a:p>
                  </a:txBody>
                  <a:tcPr marL="9525" marR="9525" marT="9525" marB="0" anchor="ctr">
                    <a:lnB w="28575" cap="flat" cmpd="sng" algn="ctr">
                      <a:solidFill>
                        <a:schemeClr val="bg2"/>
                      </a:solidFill>
                      <a:prstDash val="solid"/>
                      <a:round/>
                      <a:headEnd type="none" w="med" len="med"/>
                      <a:tailEnd type="none" w="med" len="med"/>
                    </a:lnB>
                  </a:tcPr>
                </a:tc>
                <a:tc>
                  <a:txBody>
                    <a:bodyPr/>
                    <a:lstStyle/>
                    <a:p>
                      <a:pPr algn="ctr" fontAlgn="ctr"/>
                      <a:r>
                        <a:rPr lang="ru-RU" sz="900" b="0" i="0" u="none" strike="noStrike" cap="none">
                          <a:solidFill>
                            <a:schemeClr val="dk1"/>
                          </a:solidFill>
                          <a:latin typeface="+mn-lt"/>
                          <a:ea typeface="+mn-ea"/>
                          <a:cs typeface="+mn-cs"/>
                          <a:sym typeface="Arial"/>
                        </a:rPr>
                        <a:t>188</a:t>
                      </a:r>
                    </a:p>
                  </a:txBody>
                  <a:tcPr marL="9525" marR="9525" marT="9525" marB="0" anchor="ctr">
                    <a:lnB w="28575" cap="flat" cmpd="sng" algn="ctr">
                      <a:solidFill>
                        <a:schemeClr val="bg2"/>
                      </a:solidFill>
                      <a:prstDash val="solid"/>
                      <a:round/>
                      <a:headEnd type="none" w="med" len="med"/>
                      <a:tailEnd type="none" w="med" len="med"/>
                    </a:lnB>
                  </a:tcPr>
                </a:tc>
                <a:tc>
                  <a:txBody>
                    <a:bodyPr/>
                    <a:lstStyle/>
                    <a:p>
                      <a:pPr algn="ctr" fontAlgn="ctr"/>
                      <a:r>
                        <a:rPr lang="ru-RU" sz="900" b="0" i="0" u="none" strike="noStrike" cap="none" dirty="0">
                          <a:solidFill>
                            <a:schemeClr val="dk1"/>
                          </a:solidFill>
                          <a:latin typeface="+mn-lt"/>
                          <a:ea typeface="+mn-ea"/>
                          <a:cs typeface="+mn-cs"/>
                          <a:sym typeface="Arial"/>
                        </a:rPr>
                        <a:t>329</a:t>
                      </a:r>
                    </a:p>
                  </a:txBody>
                  <a:tcPr marL="9525" marR="9525" marT="9525" marB="0" anchor="ctr">
                    <a:lnB w="28575" cap="flat" cmpd="sng" algn="ctr">
                      <a:solidFill>
                        <a:schemeClr val="bg2"/>
                      </a:solidFill>
                      <a:prstDash val="solid"/>
                      <a:round/>
                      <a:headEnd type="none" w="med" len="med"/>
                      <a:tailEnd type="none" w="med" len="med"/>
                    </a:lnB>
                  </a:tcPr>
                </a:tc>
                <a:tc>
                  <a:txBody>
                    <a:bodyPr/>
                    <a:lstStyle/>
                    <a:p>
                      <a:pPr algn="ctr" fontAlgn="ctr"/>
                      <a:r>
                        <a:rPr lang="ru-RU" sz="900" b="0" i="0" u="none" strike="noStrike" cap="none">
                          <a:solidFill>
                            <a:schemeClr val="dk1"/>
                          </a:solidFill>
                          <a:latin typeface="+mn-lt"/>
                          <a:ea typeface="+mn-ea"/>
                          <a:cs typeface="+mn-cs"/>
                          <a:sym typeface="Arial"/>
                        </a:rPr>
                        <a:t>288</a:t>
                      </a:r>
                    </a:p>
                  </a:txBody>
                  <a:tcPr marL="9525" marR="9525" marT="9525" marB="0" anchor="ctr">
                    <a:lnB w="28575" cap="flat" cmpd="sng" algn="ctr">
                      <a:solidFill>
                        <a:schemeClr val="bg2"/>
                      </a:solidFill>
                      <a:prstDash val="solid"/>
                      <a:round/>
                      <a:headEnd type="none" w="med" len="med"/>
                      <a:tailEnd type="none" w="med" len="med"/>
                    </a:lnB>
                  </a:tcPr>
                </a:tc>
                <a:tc>
                  <a:txBody>
                    <a:bodyPr/>
                    <a:lstStyle/>
                    <a:p>
                      <a:pPr algn="ctr" fontAlgn="ctr"/>
                      <a:r>
                        <a:rPr lang="ru-RU" sz="1050" b="1" i="0" u="none" strike="noStrike" cap="none">
                          <a:solidFill>
                            <a:schemeClr val="dk1"/>
                          </a:solidFill>
                          <a:latin typeface="+mn-lt"/>
                          <a:ea typeface="+mn-ea"/>
                          <a:cs typeface="+mn-cs"/>
                          <a:sym typeface="Arial"/>
                        </a:rPr>
                        <a:t>2,3%</a:t>
                      </a:r>
                    </a:p>
                  </a:txBody>
                  <a:tcPr marL="9525" marR="9525" marT="9525" marB="0" anchor="ctr">
                    <a:lnB w="28575" cap="flat" cmpd="sng" algn="ctr">
                      <a:solidFill>
                        <a:schemeClr val="bg2"/>
                      </a:solidFill>
                      <a:prstDash val="solid"/>
                      <a:round/>
                      <a:headEnd type="none" w="med" len="med"/>
                      <a:tailEnd type="none" w="med" len="med"/>
                    </a:lnB>
                  </a:tcPr>
                </a:tc>
                <a:extLst>
                  <a:ext uri="{0D108BD9-81ED-4DB2-BD59-A6C34878D82A}">
                    <a16:rowId xmlns:a16="http://schemas.microsoft.com/office/drawing/2014/main" val="4147065920"/>
                  </a:ext>
                </a:extLst>
              </a:tr>
              <a:tr h="252035">
                <a:tc rowSpan="5">
                  <a:txBody>
                    <a:bodyPr/>
                    <a:lstStyle/>
                    <a:p>
                      <a:pPr algn="ctr"/>
                      <a:r>
                        <a:rPr lang="ru-RU" sz="1100" dirty="0"/>
                        <a:t>2022</a:t>
                      </a:r>
                      <a:endParaRPr lang="ru-KZ" sz="1100" dirty="0"/>
                    </a:p>
                  </a:txBody>
                  <a:tcPr anchor="ctr">
                    <a:lnT w="28575" cap="flat" cmpd="sng" algn="ctr">
                      <a:solidFill>
                        <a:schemeClr val="bg2"/>
                      </a:solidFill>
                      <a:prstDash val="solid"/>
                      <a:round/>
                      <a:headEnd type="none" w="med" len="med"/>
                      <a:tailEnd type="none" w="med" len="med"/>
                    </a:lnT>
                  </a:tcPr>
                </a:tc>
                <a:tc>
                  <a:txBody>
                    <a:bodyPr/>
                    <a:lstStyle/>
                    <a:p>
                      <a:pPr marL="72000" algn="l" fontAlgn="b"/>
                      <a:r>
                        <a:rPr lang="ru-RU" sz="800" b="0" i="0" u="none" strike="noStrike" cap="none" dirty="0">
                          <a:solidFill>
                            <a:schemeClr val="dk1"/>
                          </a:solidFill>
                          <a:latin typeface="+mn-lt"/>
                          <a:ea typeface="+mn-ea"/>
                          <a:cs typeface="+mn-cs"/>
                          <a:sym typeface="Arial"/>
                        </a:rPr>
                        <a:t>1 </a:t>
                      </a:r>
                      <a:r>
                        <a:rPr lang="ru-RU" sz="800" b="0" i="0" u="none" strike="noStrike" cap="none" dirty="0" err="1">
                          <a:solidFill>
                            <a:schemeClr val="dk1"/>
                          </a:solidFill>
                          <a:latin typeface="+mn-lt"/>
                          <a:ea typeface="+mn-ea"/>
                          <a:cs typeface="+mn-cs"/>
                          <a:sym typeface="Arial"/>
                        </a:rPr>
                        <a:t>Басқа</a:t>
                      </a:r>
                      <a:r>
                        <a:rPr lang="ru-RU" sz="800" b="0" i="0" u="none" strike="noStrike" cap="none" dirty="0">
                          <a:solidFill>
                            <a:schemeClr val="dk1"/>
                          </a:solidFill>
                          <a:latin typeface="+mn-lt"/>
                          <a:ea typeface="+mn-ea"/>
                          <a:cs typeface="+mn-cs"/>
                          <a:sym typeface="Arial"/>
                        </a:rPr>
                        <a:t> да </a:t>
                      </a:r>
                      <a:r>
                        <a:rPr lang="ru-RU" sz="800" b="0" i="0" u="none" strike="noStrike" cap="none" dirty="0" err="1">
                          <a:solidFill>
                            <a:schemeClr val="dk1"/>
                          </a:solidFill>
                          <a:latin typeface="+mn-lt"/>
                          <a:ea typeface="+mn-ea"/>
                          <a:cs typeface="+mn-cs"/>
                          <a:sym typeface="Arial"/>
                        </a:rPr>
                        <a:t>біліктілігі</a:t>
                      </a:r>
                      <a:r>
                        <a:rPr lang="ru-RU" sz="800" b="0" i="0" u="none" strike="noStrike" cap="none" dirty="0">
                          <a:solidFill>
                            <a:schemeClr val="dk1"/>
                          </a:solidFill>
                          <a:latin typeface="+mn-lt"/>
                          <a:ea typeface="+mn-ea"/>
                          <a:cs typeface="+mn-cs"/>
                          <a:sym typeface="Arial"/>
                        </a:rPr>
                        <a:t> </a:t>
                      </a:r>
                      <a:r>
                        <a:rPr lang="ru-RU" sz="800" b="0" i="0" u="none" strike="noStrike" cap="none" dirty="0" err="1">
                          <a:solidFill>
                            <a:schemeClr val="dk1"/>
                          </a:solidFill>
                          <a:latin typeface="+mn-lt"/>
                          <a:ea typeface="+mn-ea"/>
                          <a:cs typeface="+mn-cs"/>
                          <a:sym typeface="Arial"/>
                        </a:rPr>
                        <a:t>жоқ</a:t>
                      </a:r>
                      <a:r>
                        <a:rPr lang="ru-RU" sz="800" b="0" i="0" u="none" strike="noStrike" cap="none" dirty="0">
                          <a:solidFill>
                            <a:schemeClr val="dk1"/>
                          </a:solidFill>
                          <a:latin typeface="+mn-lt"/>
                          <a:ea typeface="+mn-ea"/>
                          <a:cs typeface="+mn-cs"/>
                          <a:sym typeface="Arial"/>
                        </a:rPr>
                        <a:t> </a:t>
                      </a:r>
                      <a:r>
                        <a:rPr lang="ru-RU" sz="800" b="0" i="0" u="none" strike="noStrike" cap="none" dirty="0" err="1">
                          <a:solidFill>
                            <a:schemeClr val="dk1"/>
                          </a:solidFill>
                          <a:latin typeface="+mn-lt"/>
                          <a:ea typeface="+mn-ea"/>
                          <a:cs typeface="+mn-cs"/>
                          <a:sym typeface="Arial"/>
                        </a:rPr>
                        <a:t>жұмысшылар</a:t>
                      </a:r>
                      <a:endParaRPr lang="ru-RU" sz="800" b="0" i="0" u="none" strike="noStrike" cap="none" dirty="0">
                        <a:solidFill>
                          <a:schemeClr val="dk1"/>
                        </a:solidFill>
                        <a:latin typeface="+mn-lt"/>
                        <a:ea typeface="+mn-ea"/>
                        <a:cs typeface="+mn-cs"/>
                        <a:sym typeface="Arial"/>
                      </a:endParaRPr>
                    </a:p>
                  </a:txBody>
                  <a:tcPr marL="9525" marR="9525" marT="9525" marB="0" anchor="ctr">
                    <a:lnT w="28575" cap="flat" cmpd="sng" algn="ctr">
                      <a:solidFill>
                        <a:schemeClr val="bg2"/>
                      </a:solidFill>
                      <a:prstDash val="solid"/>
                      <a:round/>
                      <a:headEnd type="none" w="med" len="med"/>
                      <a:tailEnd type="none" w="med" len="med"/>
                    </a:lnT>
                  </a:tcPr>
                </a:tc>
                <a:tc>
                  <a:txBody>
                    <a:bodyPr/>
                    <a:lstStyle/>
                    <a:p>
                      <a:pPr algn="ctr" fontAlgn="b"/>
                      <a:r>
                        <a:rPr lang="ru-RU" sz="900" b="0" i="1" u="none" strike="noStrike" cap="none" dirty="0">
                          <a:solidFill>
                            <a:schemeClr val="dk1"/>
                          </a:solidFill>
                          <a:latin typeface="+mn-lt"/>
                          <a:ea typeface="+mn-ea"/>
                          <a:cs typeface="+mn-cs"/>
                          <a:sym typeface="Arial"/>
                        </a:rPr>
                        <a:t>9629-9</a:t>
                      </a:r>
                    </a:p>
                  </a:txBody>
                  <a:tcPr marL="9525" marR="9525" marT="9525" marB="0" anchor="ctr">
                    <a:lnT w="28575" cap="flat" cmpd="sng" algn="ctr">
                      <a:solidFill>
                        <a:schemeClr val="bg2"/>
                      </a:solidFill>
                      <a:prstDash val="solid"/>
                      <a:round/>
                      <a:headEnd type="none" w="med" len="med"/>
                      <a:tailEnd type="none" w="med" len="med"/>
                    </a:lnT>
                  </a:tcPr>
                </a:tc>
                <a:tc>
                  <a:txBody>
                    <a:bodyPr/>
                    <a:lstStyle/>
                    <a:p>
                      <a:pPr algn="ctr" fontAlgn="ctr"/>
                      <a:r>
                        <a:rPr lang="ru-RU" sz="1050" b="1" i="0" u="none" strike="noStrike" cap="none" dirty="0">
                          <a:solidFill>
                            <a:schemeClr val="dk1"/>
                          </a:solidFill>
                          <a:latin typeface="+mn-lt"/>
                          <a:ea typeface="+mn-ea"/>
                          <a:cs typeface="+mn-cs"/>
                          <a:sym typeface="Arial"/>
                        </a:rPr>
                        <a:t>1 730</a:t>
                      </a:r>
                    </a:p>
                  </a:txBody>
                  <a:tcPr marL="9525" marR="9525" marT="9525" marB="0" anchor="ctr">
                    <a:lnT w="28575" cap="flat" cmpd="sng" algn="ctr">
                      <a:solidFill>
                        <a:schemeClr val="bg2"/>
                      </a:solidFill>
                      <a:prstDash val="solid"/>
                      <a:round/>
                      <a:headEnd type="none" w="med" len="med"/>
                      <a:tailEnd type="none" w="med" len="med"/>
                    </a:lnT>
                  </a:tcPr>
                </a:tc>
                <a:tc>
                  <a:txBody>
                    <a:bodyPr/>
                    <a:lstStyle/>
                    <a:p>
                      <a:pPr algn="ctr" fontAlgn="ctr"/>
                      <a:r>
                        <a:rPr lang="ru-RU" sz="900" b="0" i="0" u="none" strike="noStrike" cap="none">
                          <a:solidFill>
                            <a:schemeClr val="dk1"/>
                          </a:solidFill>
                          <a:latin typeface="+mn-lt"/>
                          <a:ea typeface="+mn-ea"/>
                          <a:cs typeface="+mn-cs"/>
                          <a:sym typeface="Arial"/>
                        </a:rPr>
                        <a:t>242</a:t>
                      </a:r>
                    </a:p>
                  </a:txBody>
                  <a:tcPr marL="9525" marR="9525" marT="9525" marB="0" anchor="ctr">
                    <a:lnT w="28575" cap="flat" cmpd="sng" algn="ctr">
                      <a:solidFill>
                        <a:schemeClr val="bg2"/>
                      </a:solidFill>
                      <a:prstDash val="solid"/>
                      <a:round/>
                      <a:headEnd type="none" w="med" len="med"/>
                      <a:tailEnd type="none" w="med" len="med"/>
                    </a:lnT>
                  </a:tcPr>
                </a:tc>
                <a:tc>
                  <a:txBody>
                    <a:bodyPr/>
                    <a:lstStyle/>
                    <a:p>
                      <a:pPr algn="ctr" fontAlgn="ctr"/>
                      <a:r>
                        <a:rPr lang="ru-RU" sz="900" b="0" i="0" u="none" strike="noStrike" cap="none">
                          <a:solidFill>
                            <a:schemeClr val="dk1"/>
                          </a:solidFill>
                          <a:latin typeface="+mn-lt"/>
                          <a:ea typeface="+mn-ea"/>
                          <a:cs typeface="+mn-cs"/>
                          <a:sym typeface="Arial"/>
                        </a:rPr>
                        <a:t>537</a:t>
                      </a:r>
                    </a:p>
                  </a:txBody>
                  <a:tcPr marL="9525" marR="9525" marT="9525" marB="0" anchor="ctr">
                    <a:lnT w="28575" cap="flat" cmpd="sng" algn="ctr">
                      <a:solidFill>
                        <a:schemeClr val="bg2"/>
                      </a:solidFill>
                      <a:prstDash val="solid"/>
                      <a:round/>
                      <a:headEnd type="none" w="med" len="med"/>
                      <a:tailEnd type="none" w="med" len="med"/>
                    </a:lnT>
                  </a:tcPr>
                </a:tc>
                <a:tc>
                  <a:txBody>
                    <a:bodyPr/>
                    <a:lstStyle/>
                    <a:p>
                      <a:pPr algn="ctr" fontAlgn="ctr"/>
                      <a:r>
                        <a:rPr lang="ru-RU" sz="900" b="0" i="0" u="none" strike="noStrike" cap="none">
                          <a:solidFill>
                            <a:schemeClr val="dk1"/>
                          </a:solidFill>
                          <a:latin typeface="+mn-lt"/>
                          <a:ea typeface="+mn-ea"/>
                          <a:cs typeface="+mn-cs"/>
                          <a:sym typeface="Arial"/>
                        </a:rPr>
                        <a:t>438</a:t>
                      </a:r>
                    </a:p>
                  </a:txBody>
                  <a:tcPr marL="9525" marR="9525" marT="9525" marB="0" anchor="ctr">
                    <a:lnT w="28575" cap="flat" cmpd="sng" algn="ctr">
                      <a:solidFill>
                        <a:schemeClr val="bg2"/>
                      </a:solidFill>
                      <a:prstDash val="solid"/>
                      <a:round/>
                      <a:headEnd type="none" w="med" len="med"/>
                      <a:tailEnd type="none" w="med" len="med"/>
                    </a:lnT>
                  </a:tcPr>
                </a:tc>
                <a:tc>
                  <a:txBody>
                    <a:bodyPr/>
                    <a:lstStyle/>
                    <a:p>
                      <a:pPr algn="ctr" fontAlgn="ctr"/>
                      <a:r>
                        <a:rPr lang="ru-RU" sz="900" b="0" i="0" u="none" strike="noStrike" cap="none" dirty="0">
                          <a:solidFill>
                            <a:schemeClr val="dk1"/>
                          </a:solidFill>
                          <a:latin typeface="+mn-lt"/>
                          <a:ea typeface="+mn-ea"/>
                          <a:cs typeface="+mn-cs"/>
                          <a:sym typeface="Arial"/>
                        </a:rPr>
                        <a:t>513</a:t>
                      </a:r>
                    </a:p>
                  </a:txBody>
                  <a:tcPr marL="9525" marR="9525" marT="9525" marB="0" anchor="ctr">
                    <a:lnT w="28575" cap="flat" cmpd="sng" algn="ctr">
                      <a:solidFill>
                        <a:schemeClr val="bg2"/>
                      </a:solidFill>
                      <a:prstDash val="solid"/>
                      <a:round/>
                      <a:headEnd type="none" w="med" len="med"/>
                      <a:tailEnd type="none" w="med" len="med"/>
                    </a:lnT>
                  </a:tcPr>
                </a:tc>
                <a:tc>
                  <a:txBody>
                    <a:bodyPr/>
                    <a:lstStyle/>
                    <a:p>
                      <a:pPr algn="ctr" fontAlgn="ctr"/>
                      <a:r>
                        <a:rPr lang="ru-RU" sz="1050" b="1" i="0" u="none" strike="noStrike" cap="none" dirty="0">
                          <a:solidFill>
                            <a:schemeClr val="dk1"/>
                          </a:solidFill>
                          <a:latin typeface="+mn-lt"/>
                          <a:ea typeface="+mn-ea"/>
                          <a:cs typeface="+mn-cs"/>
                          <a:sym typeface="Arial"/>
                        </a:rPr>
                        <a:t>4,4%</a:t>
                      </a:r>
                    </a:p>
                  </a:txBody>
                  <a:tcPr marL="9525" marR="9525" marT="9525" marB="0" anchor="ctr">
                    <a:lnT w="28575" cap="flat" cmpd="sng" algn="ctr">
                      <a:solidFill>
                        <a:schemeClr val="bg2"/>
                      </a:solidFill>
                      <a:prstDash val="solid"/>
                      <a:round/>
                      <a:headEnd type="none" w="med" len="med"/>
                      <a:tailEnd type="none" w="med" len="med"/>
                    </a:lnT>
                  </a:tcPr>
                </a:tc>
                <a:extLst>
                  <a:ext uri="{0D108BD9-81ED-4DB2-BD59-A6C34878D82A}">
                    <a16:rowId xmlns:a16="http://schemas.microsoft.com/office/drawing/2014/main" val="1481085828"/>
                  </a:ext>
                </a:extLst>
              </a:tr>
              <a:tr h="252035">
                <a:tc vMerge="1">
                  <a:txBody>
                    <a:bodyPr/>
                    <a:lstStyle/>
                    <a:p>
                      <a:endParaRPr lang="ru-KZ" sz="1100" dirty="0"/>
                    </a:p>
                  </a:txBody>
                  <a:tcPr/>
                </a:tc>
                <a:tc>
                  <a:txBody>
                    <a:bodyPr/>
                    <a:lstStyle/>
                    <a:p>
                      <a:pPr marL="72000" algn="l" fontAlgn="b"/>
                      <a:r>
                        <a:rPr lang="ru-RU" sz="800" b="0" i="0" u="none" strike="noStrike" cap="none" dirty="0">
                          <a:solidFill>
                            <a:schemeClr val="dk1"/>
                          </a:solidFill>
                          <a:latin typeface="+mn-lt"/>
                          <a:ea typeface="+mn-ea"/>
                          <a:cs typeface="+mn-cs"/>
                          <a:sym typeface="Arial"/>
                        </a:rPr>
                        <a:t>2 </a:t>
                      </a:r>
                      <a:r>
                        <a:rPr lang="ru-RU" sz="800" b="0" i="0" u="none" strike="noStrike" cap="none" dirty="0" err="1">
                          <a:solidFill>
                            <a:schemeClr val="dk1"/>
                          </a:solidFill>
                          <a:latin typeface="+mn-lt"/>
                          <a:ea typeface="+mn-ea"/>
                          <a:cs typeface="+mn-cs"/>
                          <a:sym typeface="Arial"/>
                        </a:rPr>
                        <a:t>Мектепке</a:t>
                      </a:r>
                      <a:r>
                        <a:rPr lang="ru-RU" sz="800" b="0" i="0" u="none" strike="noStrike" cap="none" dirty="0">
                          <a:solidFill>
                            <a:schemeClr val="dk1"/>
                          </a:solidFill>
                          <a:latin typeface="+mn-lt"/>
                          <a:ea typeface="+mn-ea"/>
                          <a:cs typeface="+mn-cs"/>
                          <a:sym typeface="Arial"/>
                        </a:rPr>
                        <a:t> </a:t>
                      </a:r>
                      <a:r>
                        <a:rPr lang="ru-RU" sz="800" b="0" i="0" u="none" strike="noStrike" cap="none" dirty="0" err="1">
                          <a:solidFill>
                            <a:schemeClr val="dk1"/>
                          </a:solidFill>
                          <a:latin typeface="+mn-lt"/>
                          <a:ea typeface="+mn-ea"/>
                          <a:cs typeface="+mn-cs"/>
                          <a:sym typeface="Arial"/>
                        </a:rPr>
                        <a:t>дейінгі</a:t>
                      </a:r>
                      <a:r>
                        <a:rPr lang="ru-RU" sz="800" b="0" i="0" u="none" strike="noStrike" cap="none" dirty="0">
                          <a:solidFill>
                            <a:schemeClr val="dk1"/>
                          </a:solidFill>
                          <a:latin typeface="+mn-lt"/>
                          <a:ea typeface="+mn-ea"/>
                          <a:cs typeface="+mn-cs"/>
                          <a:sym typeface="Arial"/>
                        </a:rPr>
                        <a:t> </a:t>
                      </a:r>
                      <a:r>
                        <a:rPr lang="ru-RU" sz="800" b="0" i="0" u="none" strike="noStrike" cap="none" dirty="0" err="1">
                          <a:solidFill>
                            <a:schemeClr val="dk1"/>
                          </a:solidFill>
                          <a:latin typeface="+mn-lt"/>
                          <a:ea typeface="+mn-ea"/>
                          <a:cs typeface="+mn-cs"/>
                          <a:sym typeface="Arial"/>
                        </a:rPr>
                        <a:t>білім</a:t>
                      </a:r>
                      <a:r>
                        <a:rPr lang="ru-RU" sz="800" b="0" i="0" u="none" strike="noStrike" cap="none" dirty="0">
                          <a:solidFill>
                            <a:schemeClr val="dk1"/>
                          </a:solidFill>
                          <a:latin typeface="+mn-lt"/>
                          <a:ea typeface="+mn-ea"/>
                          <a:cs typeface="+mn-cs"/>
                          <a:sym typeface="Arial"/>
                        </a:rPr>
                        <a:t> </a:t>
                      </a:r>
                      <a:r>
                        <a:rPr lang="ru-RU" sz="800" b="0" i="0" u="none" strike="noStrike" cap="none" dirty="0" err="1">
                          <a:solidFill>
                            <a:schemeClr val="dk1"/>
                          </a:solidFill>
                          <a:latin typeface="+mn-lt"/>
                          <a:ea typeface="+mn-ea"/>
                          <a:cs typeface="+mn-cs"/>
                          <a:sym typeface="Arial"/>
                        </a:rPr>
                        <a:t>берудегі</a:t>
                      </a:r>
                      <a:r>
                        <a:rPr lang="ru-RU" sz="800" b="0" i="0" u="none" strike="noStrike" cap="none" dirty="0">
                          <a:solidFill>
                            <a:schemeClr val="dk1"/>
                          </a:solidFill>
                          <a:latin typeface="+mn-lt"/>
                          <a:ea typeface="+mn-ea"/>
                          <a:cs typeface="+mn-cs"/>
                          <a:sym typeface="Arial"/>
                        </a:rPr>
                        <a:t> </a:t>
                      </a:r>
                      <a:r>
                        <a:rPr lang="ru-RU" sz="800" b="0" i="0" u="none" strike="noStrike" cap="none" dirty="0" err="1">
                          <a:solidFill>
                            <a:schemeClr val="dk1"/>
                          </a:solidFill>
                          <a:latin typeface="+mn-lt"/>
                          <a:ea typeface="+mn-ea"/>
                          <a:cs typeface="+mn-cs"/>
                          <a:sym typeface="Arial"/>
                        </a:rPr>
                        <a:t>тәрбиешілер</a:t>
                      </a:r>
                      <a:endParaRPr lang="ru-RU" sz="800" b="0" i="0" u="none" strike="noStrike" cap="none" dirty="0">
                        <a:solidFill>
                          <a:schemeClr val="dk1"/>
                        </a:solidFill>
                        <a:latin typeface="+mn-lt"/>
                        <a:ea typeface="+mn-ea"/>
                        <a:cs typeface="+mn-cs"/>
                        <a:sym typeface="Arial"/>
                      </a:endParaRPr>
                    </a:p>
                  </a:txBody>
                  <a:tcPr marL="9525" marR="9525" marT="9525" marB="0" anchor="ctr"/>
                </a:tc>
                <a:tc>
                  <a:txBody>
                    <a:bodyPr/>
                    <a:lstStyle/>
                    <a:p>
                      <a:pPr algn="ctr" fontAlgn="b"/>
                      <a:r>
                        <a:rPr lang="ru-RU" sz="900" b="0" i="1" u="none" strike="noStrike" cap="none" dirty="0">
                          <a:solidFill>
                            <a:schemeClr val="dk1"/>
                          </a:solidFill>
                          <a:latin typeface="+mn-lt"/>
                          <a:ea typeface="+mn-ea"/>
                          <a:cs typeface="+mn-cs"/>
                          <a:sym typeface="Arial"/>
                        </a:rPr>
                        <a:t>2362-0</a:t>
                      </a:r>
                    </a:p>
                  </a:txBody>
                  <a:tcPr marL="9525" marR="9525" marT="9525" marB="0" anchor="ctr"/>
                </a:tc>
                <a:tc>
                  <a:txBody>
                    <a:bodyPr/>
                    <a:lstStyle/>
                    <a:p>
                      <a:pPr algn="ctr" fontAlgn="ctr"/>
                      <a:r>
                        <a:rPr lang="ru-RU" sz="1050" b="1" i="0" u="none" strike="noStrike" cap="none">
                          <a:solidFill>
                            <a:schemeClr val="dk1"/>
                          </a:solidFill>
                          <a:latin typeface="+mn-lt"/>
                          <a:ea typeface="+mn-ea"/>
                          <a:cs typeface="+mn-cs"/>
                          <a:sym typeface="Arial"/>
                        </a:rPr>
                        <a:t>1 412</a:t>
                      </a:r>
                    </a:p>
                  </a:txBody>
                  <a:tcPr marL="9525" marR="9525" marT="9525" marB="0" anchor="ctr"/>
                </a:tc>
                <a:tc>
                  <a:txBody>
                    <a:bodyPr/>
                    <a:lstStyle/>
                    <a:p>
                      <a:pPr algn="ctr" fontAlgn="ctr"/>
                      <a:r>
                        <a:rPr lang="ru-RU" sz="900" b="0" i="0" u="none" strike="noStrike" cap="none">
                          <a:solidFill>
                            <a:schemeClr val="dk1"/>
                          </a:solidFill>
                          <a:latin typeface="+mn-lt"/>
                          <a:ea typeface="+mn-ea"/>
                          <a:cs typeface="+mn-cs"/>
                          <a:sym typeface="Arial"/>
                        </a:rPr>
                        <a:t>436</a:t>
                      </a:r>
                    </a:p>
                  </a:txBody>
                  <a:tcPr marL="9525" marR="9525" marT="9525" marB="0" anchor="ctr"/>
                </a:tc>
                <a:tc>
                  <a:txBody>
                    <a:bodyPr/>
                    <a:lstStyle/>
                    <a:p>
                      <a:pPr algn="ctr" fontAlgn="ctr"/>
                      <a:r>
                        <a:rPr lang="ru-RU" sz="900" b="0" i="0" u="none" strike="noStrike" cap="none">
                          <a:solidFill>
                            <a:schemeClr val="dk1"/>
                          </a:solidFill>
                          <a:latin typeface="+mn-lt"/>
                          <a:ea typeface="+mn-ea"/>
                          <a:cs typeface="+mn-cs"/>
                          <a:sym typeface="Arial"/>
                        </a:rPr>
                        <a:t>250</a:t>
                      </a:r>
                    </a:p>
                  </a:txBody>
                  <a:tcPr marL="9525" marR="9525" marT="9525" marB="0" anchor="ctr"/>
                </a:tc>
                <a:tc>
                  <a:txBody>
                    <a:bodyPr/>
                    <a:lstStyle/>
                    <a:p>
                      <a:pPr algn="ctr" fontAlgn="ctr"/>
                      <a:r>
                        <a:rPr lang="ru-RU" sz="900" b="0" i="0" u="none" strike="noStrike" cap="none">
                          <a:solidFill>
                            <a:schemeClr val="dk1"/>
                          </a:solidFill>
                          <a:latin typeface="+mn-lt"/>
                          <a:ea typeface="+mn-ea"/>
                          <a:cs typeface="+mn-cs"/>
                          <a:sym typeface="Arial"/>
                        </a:rPr>
                        <a:t>455</a:t>
                      </a:r>
                    </a:p>
                  </a:txBody>
                  <a:tcPr marL="9525" marR="9525" marT="9525" marB="0" anchor="ctr"/>
                </a:tc>
                <a:tc>
                  <a:txBody>
                    <a:bodyPr/>
                    <a:lstStyle/>
                    <a:p>
                      <a:pPr algn="ctr" fontAlgn="ctr"/>
                      <a:r>
                        <a:rPr lang="ru-RU" sz="900" b="0" i="0" u="none" strike="noStrike" cap="none" dirty="0">
                          <a:solidFill>
                            <a:schemeClr val="dk1"/>
                          </a:solidFill>
                          <a:latin typeface="+mn-lt"/>
                          <a:ea typeface="+mn-ea"/>
                          <a:cs typeface="+mn-cs"/>
                          <a:sym typeface="Arial"/>
                        </a:rPr>
                        <a:t>271</a:t>
                      </a:r>
                    </a:p>
                  </a:txBody>
                  <a:tcPr marL="9525" marR="9525" marT="9525" marB="0" anchor="ctr"/>
                </a:tc>
                <a:tc>
                  <a:txBody>
                    <a:bodyPr/>
                    <a:lstStyle/>
                    <a:p>
                      <a:pPr algn="ctr" fontAlgn="ctr"/>
                      <a:r>
                        <a:rPr lang="ru-RU" sz="1050" b="1" i="0" u="none" strike="noStrike" cap="none" dirty="0">
                          <a:solidFill>
                            <a:schemeClr val="dk1"/>
                          </a:solidFill>
                          <a:latin typeface="+mn-lt"/>
                          <a:ea typeface="+mn-ea"/>
                          <a:cs typeface="+mn-cs"/>
                          <a:sym typeface="Arial"/>
                        </a:rPr>
                        <a:t>3,6%</a:t>
                      </a:r>
                    </a:p>
                  </a:txBody>
                  <a:tcPr marL="9525" marR="9525" marT="9525" marB="0" anchor="ctr"/>
                </a:tc>
                <a:extLst>
                  <a:ext uri="{0D108BD9-81ED-4DB2-BD59-A6C34878D82A}">
                    <a16:rowId xmlns:a16="http://schemas.microsoft.com/office/drawing/2014/main" val="3915778474"/>
                  </a:ext>
                </a:extLst>
              </a:tr>
              <a:tr h="252035">
                <a:tc vMerge="1">
                  <a:txBody>
                    <a:bodyPr/>
                    <a:lstStyle/>
                    <a:p>
                      <a:endParaRPr lang="ru-KZ" sz="1100" dirty="0"/>
                    </a:p>
                  </a:txBody>
                  <a:tcPr/>
                </a:tc>
                <a:tc>
                  <a:txBody>
                    <a:bodyPr/>
                    <a:lstStyle/>
                    <a:p>
                      <a:pPr marL="72000" algn="l" fontAlgn="b"/>
                      <a:r>
                        <a:rPr lang="ru-RU" sz="800" b="0" i="0" u="none" strike="noStrike" cap="none" dirty="0">
                          <a:solidFill>
                            <a:schemeClr val="dk1"/>
                          </a:solidFill>
                          <a:latin typeface="+mn-lt"/>
                          <a:ea typeface="+mn-ea"/>
                          <a:cs typeface="+mn-cs"/>
                          <a:sym typeface="Arial"/>
                        </a:rPr>
                        <a:t>3 </a:t>
                      </a:r>
                      <a:r>
                        <a:rPr lang="ru-RU" sz="800" b="0" i="0" u="none" strike="noStrike" cap="none" dirty="0" err="1">
                          <a:solidFill>
                            <a:schemeClr val="dk1"/>
                          </a:solidFill>
                          <a:latin typeface="+mn-lt"/>
                          <a:ea typeface="+mn-ea"/>
                          <a:cs typeface="+mn-cs"/>
                          <a:sym typeface="Arial"/>
                        </a:rPr>
                        <a:t>Қоғамдық</a:t>
                      </a:r>
                      <a:r>
                        <a:rPr lang="ru-RU" sz="800" b="0" i="0" u="none" strike="noStrike" cap="none" dirty="0">
                          <a:solidFill>
                            <a:schemeClr val="dk1"/>
                          </a:solidFill>
                          <a:latin typeface="+mn-lt"/>
                          <a:ea typeface="+mn-ea"/>
                          <a:cs typeface="+mn-cs"/>
                          <a:sym typeface="Arial"/>
                        </a:rPr>
                        <a:t> </a:t>
                      </a:r>
                      <a:r>
                        <a:rPr lang="ru-RU" sz="800" b="0" i="0" u="none" strike="noStrike" cap="none" dirty="0" err="1">
                          <a:solidFill>
                            <a:schemeClr val="dk1"/>
                          </a:solidFill>
                          <a:latin typeface="+mn-lt"/>
                          <a:ea typeface="+mn-ea"/>
                          <a:cs typeface="+mn-cs"/>
                          <a:sym typeface="Arial"/>
                        </a:rPr>
                        <a:t>ғылымдар</a:t>
                      </a:r>
                      <a:r>
                        <a:rPr lang="ru-RU" sz="800" b="0" i="0" u="none" strike="noStrike" cap="none" dirty="0">
                          <a:solidFill>
                            <a:schemeClr val="dk1"/>
                          </a:solidFill>
                          <a:latin typeface="+mn-lt"/>
                          <a:ea typeface="+mn-ea"/>
                          <a:cs typeface="+mn-cs"/>
                          <a:sym typeface="Arial"/>
                        </a:rPr>
                        <a:t> </a:t>
                      </a:r>
                      <a:r>
                        <a:rPr lang="ru-RU" sz="800" b="0" i="0" u="none" strike="noStrike" cap="none" dirty="0" err="1">
                          <a:solidFill>
                            <a:schemeClr val="dk1"/>
                          </a:solidFill>
                          <a:latin typeface="+mn-lt"/>
                          <a:ea typeface="+mn-ea"/>
                          <a:cs typeface="+mn-cs"/>
                          <a:sym typeface="Arial"/>
                        </a:rPr>
                        <a:t>бойынша</a:t>
                      </a:r>
                      <a:r>
                        <a:rPr lang="ru-RU" sz="800" b="0" i="0" u="none" strike="noStrike" cap="none" dirty="0">
                          <a:solidFill>
                            <a:schemeClr val="dk1"/>
                          </a:solidFill>
                          <a:latin typeface="+mn-lt"/>
                          <a:ea typeface="+mn-ea"/>
                          <a:cs typeface="+mn-cs"/>
                          <a:sym typeface="Arial"/>
                        </a:rPr>
                        <a:t> орта </a:t>
                      </a:r>
                      <a:r>
                        <a:rPr lang="ru-RU" sz="800" b="0" i="0" u="none" strike="noStrike" cap="none" dirty="0" err="1">
                          <a:solidFill>
                            <a:schemeClr val="dk1"/>
                          </a:solidFill>
                          <a:latin typeface="+mn-lt"/>
                          <a:ea typeface="+mn-ea"/>
                          <a:cs typeface="+mn-cs"/>
                          <a:sym typeface="Arial"/>
                        </a:rPr>
                        <a:t>мектеп</a:t>
                      </a:r>
                      <a:r>
                        <a:rPr lang="ru-RU" sz="800" b="0" i="0" u="none" strike="noStrike" cap="none" dirty="0">
                          <a:solidFill>
                            <a:schemeClr val="dk1"/>
                          </a:solidFill>
                          <a:latin typeface="+mn-lt"/>
                          <a:ea typeface="+mn-ea"/>
                          <a:cs typeface="+mn-cs"/>
                          <a:sym typeface="Arial"/>
                        </a:rPr>
                        <a:t> </a:t>
                      </a:r>
                      <a:r>
                        <a:rPr lang="ru-RU" sz="800" b="0" i="0" u="none" strike="noStrike" cap="none" dirty="0" err="1">
                          <a:solidFill>
                            <a:schemeClr val="dk1"/>
                          </a:solidFill>
                          <a:latin typeface="+mn-lt"/>
                          <a:ea typeface="+mn-ea"/>
                          <a:cs typeface="+mn-cs"/>
                          <a:sym typeface="Arial"/>
                        </a:rPr>
                        <a:t>мұғалімдері</a:t>
                      </a:r>
                      <a:endParaRPr lang="ru-RU" sz="800" b="0" i="0" u="none" strike="noStrike" cap="none" dirty="0">
                        <a:solidFill>
                          <a:schemeClr val="dk1"/>
                        </a:solidFill>
                        <a:latin typeface="+mn-lt"/>
                        <a:ea typeface="+mn-ea"/>
                        <a:cs typeface="+mn-cs"/>
                        <a:sym typeface="Arial"/>
                      </a:endParaRPr>
                    </a:p>
                  </a:txBody>
                  <a:tcPr marL="9525" marR="9525" marT="9525" marB="0" anchor="ctr"/>
                </a:tc>
                <a:tc>
                  <a:txBody>
                    <a:bodyPr/>
                    <a:lstStyle/>
                    <a:p>
                      <a:pPr algn="ctr" fontAlgn="b"/>
                      <a:r>
                        <a:rPr lang="ru-RU" sz="900" b="0" i="1" u="none" strike="noStrike" cap="none" dirty="0">
                          <a:solidFill>
                            <a:schemeClr val="dk1"/>
                          </a:solidFill>
                          <a:latin typeface="+mn-lt"/>
                          <a:ea typeface="+mn-ea"/>
                          <a:cs typeface="+mn-cs"/>
                          <a:sym typeface="Arial"/>
                        </a:rPr>
                        <a:t>2350-3</a:t>
                      </a:r>
                    </a:p>
                  </a:txBody>
                  <a:tcPr marL="9525" marR="9525" marT="9525" marB="0" anchor="ctr"/>
                </a:tc>
                <a:tc>
                  <a:txBody>
                    <a:bodyPr/>
                    <a:lstStyle/>
                    <a:p>
                      <a:pPr algn="ctr" fontAlgn="ctr"/>
                      <a:r>
                        <a:rPr lang="ru-RU" sz="1050" b="1" i="0" u="none" strike="noStrike" cap="none" dirty="0">
                          <a:solidFill>
                            <a:schemeClr val="dk1"/>
                          </a:solidFill>
                          <a:latin typeface="+mn-lt"/>
                          <a:ea typeface="+mn-ea"/>
                          <a:cs typeface="+mn-cs"/>
                          <a:sym typeface="Arial"/>
                        </a:rPr>
                        <a:t>1 348</a:t>
                      </a:r>
                    </a:p>
                  </a:txBody>
                  <a:tcPr marL="9525" marR="9525" marT="9525" marB="0" anchor="ctr"/>
                </a:tc>
                <a:tc>
                  <a:txBody>
                    <a:bodyPr/>
                    <a:lstStyle/>
                    <a:p>
                      <a:pPr algn="ctr" fontAlgn="ctr"/>
                      <a:r>
                        <a:rPr lang="ru-RU" sz="900" b="0" i="0" u="none" strike="noStrike" cap="none">
                          <a:solidFill>
                            <a:schemeClr val="dk1"/>
                          </a:solidFill>
                          <a:latin typeface="+mn-lt"/>
                          <a:ea typeface="+mn-ea"/>
                          <a:cs typeface="+mn-cs"/>
                          <a:sym typeface="Arial"/>
                        </a:rPr>
                        <a:t>299</a:t>
                      </a:r>
                    </a:p>
                  </a:txBody>
                  <a:tcPr marL="9525" marR="9525" marT="9525" marB="0" anchor="ctr"/>
                </a:tc>
                <a:tc>
                  <a:txBody>
                    <a:bodyPr/>
                    <a:lstStyle/>
                    <a:p>
                      <a:pPr algn="ctr" fontAlgn="ctr"/>
                      <a:r>
                        <a:rPr lang="ru-RU" sz="900" b="0" i="0" u="none" strike="noStrike" cap="none">
                          <a:solidFill>
                            <a:schemeClr val="dk1"/>
                          </a:solidFill>
                          <a:latin typeface="+mn-lt"/>
                          <a:ea typeface="+mn-ea"/>
                          <a:cs typeface="+mn-cs"/>
                          <a:sym typeface="Arial"/>
                        </a:rPr>
                        <a:t>87</a:t>
                      </a:r>
                    </a:p>
                  </a:txBody>
                  <a:tcPr marL="9525" marR="9525" marT="9525" marB="0" anchor="ctr"/>
                </a:tc>
                <a:tc>
                  <a:txBody>
                    <a:bodyPr/>
                    <a:lstStyle/>
                    <a:p>
                      <a:pPr algn="ctr" fontAlgn="ctr"/>
                      <a:r>
                        <a:rPr lang="ru-RU" sz="900" b="0" i="0" u="none" strike="noStrike" cap="none">
                          <a:solidFill>
                            <a:schemeClr val="dk1"/>
                          </a:solidFill>
                          <a:latin typeface="+mn-lt"/>
                          <a:ea typeface="+mn-ea"/>
                          <a:cs typeface="+mn-cs"/>
                          <a:sym typeface="Arial"/>
                        </a:rPr>
                        <a:t>666</a:t>
                      </a:r>
                    </a:p>
                  </a:txBody>
                  <a:tcPr marL="9525" marR="9525" marT="9525" marB="0" anchor="ctr"/>
                </a:tc>
                <a:tc>
                  <a:txBody>
                    <a:bodyPr/>
                    <a:lstStyle/>
                    <a:p>
                      <a:pPr algn="ctr" fontAlgn="ctr"/>
                      <a:r>
                        <a:rPr lang="ru-RU" sz="900" b="0" i="0" u="none" strike="noStrike" cap="none" dirty="0">
                          <a:solidFill>
                            <a:schemeClr val="dk1"/>
                          </a:solidFill>
                          <a:latin typeface="+mn-lt"/>
                          <a:ea typeface="+mn-ea"/>
                          <a:cs typeface="+mn-cs"/>
                          <a:sym typeface="Arial"/>
                        </a:rPr>
                        <a:t>296</a:t>
                      </a:r>
                    </a:p>
                  </a:txBody>
                  <a:tcPr marL="9525" marR="9525" marT="9525" marB="0" anchor="ctr"/>
                </a:tc>
                <a:tc>
                  <a:txBody>
                    <a:bodyPr/>
                    <a:lstStyle/>
                    <a:p>
                      <a:pPr algn="ctr" fontAlgn="ctr"/>
                      <a:r>
                        <a:rPr lang="ru-RU" sz="1050" b="1" i="0" u="none" strike="noStrike" cap="none" dirty="0">
                          <a:solidFill>
                            <a:schemeClr val="dk1"/>
                          </a:solidFill>
                          <a:latin typeface="+mn-lt"/>
                          <a:ea typeface="+mn-ea"/>
                          <a:cs typeface="+mn-cs"/>
                          <a:sym typeface="Arial"/>
                        </a:rPr>
                        <a:t>3,4%</a:t>
                      </a:r>
                    </a:p>
                  </a:txBody>
                  <a:tcPr marL="9525" marR="9525" marT="9525" marB="0" anchor="ctr"/>
                </a:tc>
                <a:extLst>
                  <a:ext uri="{0D108BD9-81ED-4DB2-BD59-A6C34878D82A}">
                    <a16:rowId xmlns:a16="http://schemas.microsoft.com/office/drawing/2014/main" val="370619722"/>
                  </a:ext>
                </a:extLst>
              </a:tr>
              <a:tr h="252035">
                <a:tc vMerge="1">
                  <a:txBody>
                    <a:bodyPr/>
                    <a:lstStyle/>
                    <a:p>
                      <a:endParaRPr lang="ru-KZ" sz="1100" dirty="0"/>
                    </a:p>
                  </a:txBody>
                  <a:tcPr/>
                </a:tc>
                <a:tc>
                  <a:txBody>
                    <a:bodyPr/>
                    <a:lstStyle/>
                    <a:p>
                      <a:pPr marL="72000" algn="l" fontAlgn="b"/>
                      <a:r>
                        <a:rPr lang="ru-RU" sz="800" b="0" i="0" u="none" strike="noStrike" cap="none" dirty="0">
                          <a:solidFill>
                            <a:schemeClr val="dk1"/>
                          </a:solidFill>
                          <a:latin typeface="+mn-lt"/>
                          <a:ea typeface="+mn-ea"/>
                          <a:cs typeface="+mn-cs"/>
                          <a:sym typeface="Arial"/>
                        </a:rPr>
                        <a:t>4 </a:t>
                      </a:r>
                      <a:r>
                        <a:rPr lang="ru-RU" sz="800" b="0" i="0" u="none" strike="noStrike" cap="none" dirty="0" err="1">
                          <a:solidFill>
                            <a:schemeClr val="dk1"/>
                          </a:solidFill>
                          <a:latin typeface="+mn-lt"/>
                          <a:ea typeface="+mn-ea"/>
                          <a:cs typeface="+mn-cs"/>
                          <a:sym typeface="Arial"/>
                        </a:rPr>
                        <a:t>Басқа</a:t>
                      </a:r>
                      <a:r>
                        <a:rPr lang="ru-RU" sz="800" b="0" i="0" u="none" strike="noStrike" cap="none" dirty="0">
                          <a:solidFill>
                            <a:schemeClr val="dk1"/>
                          </a:solidFill>
                          <a:latin typeface="+mn-lt"/>
                          <a:ea typeface="+mn-ea"/>
                          <a:cs typeface="+mn-cs"/>
                          <a:sym typeface="Arial"/>
                        </a:rPr>
                        <a:t> </a:t>
                      </a:r>
                      <a:r>
                        <a:rPr lang="ru-RU" sz="800" b="0" i="0" u="none" strike="noStrike" cap="none" dirty="0" err="1">
                          <a:solidFill>
                            <a:schemeClr val="dk1"/>
                          </a:solidFill>
                          <a:latin typeface="+mn-lt"/>
                          <a:ea typeface="+mn-ea"/>
                          <a:cs typeface="+mn-cs"/>
                          <a:sym typeface="Arial"/>
                        </a:rPr>
                        <a:t>кассирлер</a:t>
                      </a:r>
                      <a:r>
                        <a:rPr lang="ru-RU" sz="800" b="0" i="0" u="none" strike="noStrike" cap="none" dirty="0">
                          <a:solidFill>
                            <a:schemeClr val="dk1"/>
                          </a:solidFill>
                          <a:latin typeface="+mn-lt"/>
                          <a:ea typeface="+mn-ea"/>
                          <a:cs typeface="+mn-cs"/>
                          <a:sym typeface="Arial"/>
                        </a:rPr>
                        <a:t> </a:t>
                      </a:r>
                      <a:r>
                        <a:rPr lang="ru-RU" sz="800" b="0" i="0" u="none" strike="noStrike" cap="none" dirty="0" err="1">
                          <a:solidFill>
                            <a:schemeClr val="dk1"/>
                          </a:solidFill>
                          <a:latin typeface="+mn-lt"/>
                          <a:ea typeface="+mn-ea"/>
                          <a:cs typeface="+mn-cs"/>
                          <a:sym typeface="Arial"/>
                        </a:rPr>
                        <a:t>және</a:t>
                      </a:r>
                      <a:r>
                        <a:rPr lang="ru-RU" sz="800" b="0" i="0" u="none" strike="noStrike" cap="none" dirty="0">
                          <a:solidFill>
                            <a:schemeClr val="dk1"/>
                          </a:solidFill>
                          <a:latin typeface="+mn-lt"/>
                          <a:ea typeface="+mn-ea"/>
                          <a:cs typeface="+mn-cs"/>
                          <a:sym typeface="Arial"/>
                        </a:rPr>
                        <a:t> билет </a:t>
                      </a:r>
                      <a:r>
                        <a:rPr lang="ru-RU" sz="800" b="0" i="0" u="none" strike="noStrike" cap="none" dirty="0" err="1">
                          <a:solidFill>
                            <a:schemeClr val="dk1"/>
                          </a:solidFill>
                          <a:latin typeface="+mn-lt"/>
                          <a:ea typeface="+mn-ea"/>
                          <a:cs typeface="+mn-cs"/>
                          <a:sym typeface="Arial"/>
                        </a:rPr>
                        <a:t>сатушылар</a:t>
                      </a:r>
                      <a:endParaRPr lang="ru-RU" sz="800" b="0" i="0" u="none" strike="noStrike" cap="none" dirty="0">
                        <a:solidFill>
                          <a:schemeClr val="dk1"/>
                        </a:solidFill>
                        <a:latin typeface="+mn-lt"/>
                        <a:ea typeface="+mn-ea"/>
                        <a:cs typeface="+mn-cs"/>
                        <a:sym typeface="Arial"/>
                      </a:endParaRPr>
                    </a:p>
                  </a:txBody>
                  <a:tcPr marL="9525" marR="9525" marT="9525" marB="0" anchor="ctr"/>
                </a:tc>
                <a:tc>
                  <a:txBody>
                    <a:bodyPr/>
                    <a:lstStyle/>
                    <a:p>
                      <a:pPr algn="ctr" fontAlgn="b"/>
                      <a:r>
                        <a:rPr lang="ru-RU" sz="900" b="0" i="1" u="none" strike="noStrike" cap="none" dirty="0">
                          <a:solidFill>
                            <a:schemeClr val="dk1"/>
                          </a:solidFill>
                          <a:latin typeface="+mn-lt"/>
                          <a:ea typeface="+mn-ea"/>
                          <a:cs typeface="+mn-cs"/>
                          <a:sym typeface="Arial"/>
                        </a:rPr>
                        <a:t>5220-9</a:t>
                      </a:r>
                    </a:p>
                  </a:txBody>
                  <a:tcPr marL="9525" marR="9525" marT="9525" marB="0" anchor="ctr"/>
                </a:tc>
                <a:tc>
                  <a:txBody>
                    <a:bodyPr/>
                    <a:lstStyle/>
                    <a:p>
                      <a:pPr algn="ctr" fontAlgn="ctr"/>
                      <a:r>
                        <a:rPr lang="ru-RU" sz="1050" b="1" i="0" u="none" strike="noStrike" cap="none" dirty="0">
                          <a:solidFill>
                            <a:schemeClr val="dk1"/>
                          </a:solidFill>
                          <a:latin typeface="+mn-lt"/>
                          <a:ea typeface="+mn-ea"/>
                          <a:cs typeface="+mn-cs"/>
                          <a:sym typeface="Arial"/>
                        </a:rPr>
                        <a:t>1 054</a:t>
                      </a:r>
                    </a:p>
                  </a:txBody>
                  <a:tcPr marL="9525" marR="9525" marT="9525" marB="0" anchor="ctr"/>
                </a:tc>
                <a:tc>
                  <a:txBody>
                    <a:bodyPr/>
                    <a:lstStyle/>
                    <a:p>
                      <a:pPr algn="ctr" fontAlgn="ctr"/>
                      <a:r>
                        <a:rPr lang="ru-RU" sz="900" b="0" i="0" u="none" strike="noStrike" cap="none">
                          <a:solidFill>
                            <a:schemeClr val="dk1"/>
                          </a:solidFill>
                          <a:latin typeface="+mn-lt"/>
                          <a:ea typeface="+mn-ea"/>
                          <a:cs typeface="+mn-cs"/>
                          <a:sym typeface="Arial"/>
                        </a:rPr>
                        <a:t>62</a:t>
                      </a:r>
                    </a:p>
                  </a:txBody>
                  <a:tcPr marL="9525" marR="9525" marT="9525" marB="0" anchor="ctr"/>
                </a:tc>
                <a:tc>
                  <a:txBody>
                    <a:bodyPr/>
                    <a:lstStyle/>
                    <a:p>
                      <a:pPr algn="ctr" fontAlgn="ctr"/>
                      <a:r>
                        <a:rPr lang="ru-RU" sz="900" b="0" i="0" u="none" strike="noStrike" cap="none">
                          <a:solidFill>
                            <a:schemeClr val="dk1"/>
                          </a:solidFill>
                          <a:latin typeface="+mn-lt"/>
                          <a:ea typeface="+mn-ea"/>
                          <a:cs typeface="+mn-cs"/>
                          <a:sym typeface="Arial"/>
                        </a:rPr>
                        <a:t>53</a:t>
                      </a:r>
                    </a:p>
                  </a:txBody>
                  <a:tcPr marL="9525" marR="9525" marT="9525" marB="0" anchor="ctr"/>
                </a:tc>
                <a:tc>
                  <a:txBody>
                    <a:bodyPr/>
                    <a:lstStyle/>
                    <a:p>
                      <a:pPr algn="ctr" fontAlgn="ctr"/>
                      <a:r>
                        <a:rPr lang="ru-RU" sz="900" b="0" i="0" u="none" strike="noStrike" cap="none">
                          <a:solidFill>
                            <a:schemeClr val="dk1"/>
                          </a:solidFill>
                          <a:latin typeface="+mn-lt"/>
                          <a:ea typeface="+mn-ea"/>
                          <a:cs typeface="+mn-cs"/>
                          <a:sym typeface="Arial"/>
                        </a:rPr>
                        <a:t>217</a:t>
                      </a:r>
                    </a:p>
                  </a:txBody>
                  <a:tcPr marL="9525" marR="9525" marT="9525" marB="0" anchor="ctr"/>
                </a:tc>
                <a:tc>
                  <a:txBody>
                    <a:bodyPr/>
                    <a:lstStyle/>
                    <a:p>
                      <a:pPr algn="ctr" fontAlgn="ctr"/>
                      <a:r>
                        <a:rPr lang="ru-RU" sz="900" b="0" i="0" u="none" strike="noStrike" cap="none" dirty="0">
                          <a:solidFill>
                            <a:schemeClr val="dk1"/>
                          </a:solidFill>
                          <a:latin typeface="+mn-lt"/>
                          <a:ea typeface="+mn-ea"/>
                          <a:cs typeface="+mn-cs"/>
                          <a:sym typeface="Arial"/>
                        </a:rPr>
                        <a:t>722</a:t>
                      </a:r>
                    </a:p>
                  </a:txBody>
                  <a:tcPr marL="9525" marR="9525" marT="9525" marB="0" anchor="ctr"/>
                </a:tc>
                <a:tc>
                  <a:txBody>
                    <a:bodyPr/>
                    <a:lstStyle/>
                    <a:p>
                      <a:pPr algn="ctr" fontAlgn="ctr"/>
                      <a:r>
                        <a:rPr lang="ru-RU" sz="1050" b="1" i="0" u="none" strike="noStrike" cap="none" dirty="0">
                          <a:solidFill>
                            <a:schemeClr val="dk1"/>
                          </a:solidFill>
                          <a:latin typeface="+mn-lt"/>
                          <a:ea typeface="+mn-ea"/>
                          <a:cs typeface="+mn-cs"/>
                          <a:sym typeface="Arial"/>
                        </a:rPr>
                        <a:t>2,7%</a:t>
                      </a:r>
                    </a:p>
                  </a:txBody>
                  <a:tcPr marL="9525" marR="9525" marT="9525" marB="0" anchor="ctr"/>
                </a:tc>
                <a:extLst>
                  <a:ext uri="{0D108BD9-81ED-4DB2-BD59-A6C34878D82A}">
                    <a16:rowId xmlns:a16="http://schemas.microsoft.com/office/drawing/2014/main" val="3666239747"/>
                  </a:ext>
                </a:extLst>
              </a:tr>
              <a:tr h="252035">
                <a:tc vMerge="1">
                  <a:txBody>
                    <a:bodyPr/>
                    <a:lstStyle/>
                    <a:p>
                      <a:endParaRPr lang="ru-KZ" sz="1100" dirty="0"/>
                    </a:p>
                  </a:txBody>
                  <a:tcPr/>
                </a:tc>
                <a:tc>
                  <a:txBody>
                    <a:bodyPr/>
                    <a:lstStyle/>
                    <a:p>
                      <a:pPr marL="72000" algn="l" fontAlgn="b"/>
                      <a:r>
                        <a:rPr lang="ru-RU" sz="800" b="0" i="0" u="none" strike="noStrike" cap="none" dirty="0">
                          <a:solidFill>
                            <a:schemeClr val="dk1"/>
                          </a:solidFill>
                          <a:latin typeface="+mn-lt"/>
                          <a:ea typeface="+mn-ea"/>
                          <a:cs typeface="+mn-cs"/>
                          <a:sym typeface="Arial"/>
                        </a:rPr>
                        <a:t>5 </a:t>
                      </a:r>
                      <a:r>
                        <a:rPr lang="ru-RU" sz="800" b="0" i="0" u="none" strike="noStrike" cap="none" dirty="0" err="1">
                          <a:solidFill>
                            <a:schemeClr val="dk1"/>
                          </a:solidFill>
                          <a:latin typeface="+mn-lt"/>
                          <a:ea typeface="+mn-ea"/>
                          <a:cs typeface="+mn-cs"/>
                          <a:sym typeface="Arial"/>
                        </a:rPr>
                        <a:t>Офистердегі</a:t>
                      </a:r>
                      <a:r>
                        <a:rPr lang="ru-RU" sz="800" b="0" i="0" u="none" strike="noStrike" cap="none" dirty="0">
                          <a:solidFill>
                            <a:schemeClr val="dk1"/>
                          </a:solidFill>
                          <a:latin typeface="+mn-lt"/>
                          <a:ea typeface="+mn-ea"/>
                          <a:cs typeface="+mn-cs"/>
                          <a:sym typeface="Arial"/>
                        </a:rPr>
                        <a:t> </a:t>
                      </a:r>
                      <a:r>
                        <a:rPr lang="ru-RU" sz="800" b="0" i="0" u="none" strike="noStrike" cap="none" dirty="0" err="1">
                          <a:solidFill>
                            <a:schemeClr val="dk1"/>
                          </a:solidFill>
                          <a:latin typeface="+mn-lt"/>
                          <a:ea typeface="+mn-ea"/>
                          <a:cs typeface="+mn-cs"/>
                          <a:sym typeface="Arial"/>
                        </a:rPr>
                        <a:t>жинаушылар</a:t>
                      </a:r>
                      <a:endParaRPr lang="ru-RU" sz="800" b="0" i="0" u="none" strike="noStrike" cap="none" dirty="0">
                        <a:solidFill>
                          <a:schemeClr val="dk1"/>
                        </a:solidFill>
                        <a:latin typeface="+mn-lt"/>
                        <a:ea typeface="+mn-ea"/>
                        <a:cs typeface="+mn-cs"/>
                        <a:sym typeface="Arial"/>
                      </a:endParaRPr>
                    </a:p>
                  </a:txBody>
                  <a:tcPr marL="9525" marR="9525" marT="9525" marB="0" anchor="ctr"/>
                </a:tc>
                <a:tc>
                  <a:txBody>
                    <a:bodyPr/>
                    <a:lstStyle/>
                    <a:p>
                      <a:pPr algn="ctr" fontAlgn="b"/>
                      <a:r>
                        <a:rPr lang="ru-RU" sz="900" b="0" i="1" u="none" strike="noStrike" cap="none" dirty="0">
                          <a:solidFill>
                            <a:schemeClr val="dk1"/>
                          </a:solidFill>
                          <a:latin typeface="+mn-lt"/>
                          <a:ea typeface="+mn-ea"/>
                          <a:cs typeface="+mn-cs"/>
                          <a:sym typeface="Arial"/>
                        </a:rPr>
                        <a:t>9113-0</a:t>
                      </a:r>
                    </a:p>
                  </a:txBody>
                  <a:tcPr marL="9525" marR="9525" marT="9525" marB="0" anchor="ctr"/>
                </a:tc>
                <a:tc>
                  <a:txBody>
                    <a:bodyPr/>
                    <a:lstStyle/>
                    <a:p>
                      <a:pPr algn="ctr" fontAlgn="ctr"/>
                      <a:r>
                        <a:rPr lang="ru-RU" sz="1050" b="1" i="0" u="none" strike="noStrike" cap="none" dirty="0">
                          <a:solidFill>
                            <a:schemeClr val="dk1"/>
                          </a:solidFill>
                          <a:latin typeface="+mn-lt"/>
                          <a:ea typeface="+mn-ea"/>
                          <a:cs typeface="+mn-cs"/>
                          <a:sym typeface="Arial"/>
                        </a:rPr>
                        <a:t>1 022</a:t>
                      </a:r>
                    </a:p>
                  </a:txBody>
                  <a:tcPr marL="9525" marR="9525" marT="9525" marB="0" anchor="ctr"/>
                </a:tc>
                <a:tc>
                  <a:txBody>
                    <a:bodyPr/>
                    <a:lstStyle/>
                    <a:p>
                      <a:pPr algn="ctr" fontAlgn="ctr"/>
                      <a:r>
                        <a:rPr lang="ru-RU" sz="900" b="0" i="0" u="none" strike="noStrike" cap="none">
                          <a:solidFill>
                            <a:schemeClr val="dk1"/>
                          </a:solidFill>
                          <a:latin typeface="+mn-lt"/>
                          <a:ea typeface="+mn-ea"/>
                          <a:cs typeface="+mn-cs"/>
                          <a:sym typeface="Arial"/>
                        </a:rPr>
                        <a:t>243</a:t>
                      </a:r>
                    </a:p>
                  </a:txBody>
                  <a:tcPr marL="9525" marR="9525" marT="9525" marB="0" anchor="ctr"/>
                </a:tc>
                <a:tc>
                  <a:txBody>
                    <a:bodyPr/>
                    <a:lstStyle/>
                    <a:p>
                      <a:pPr algn="ctr" fontAlgn="ctr"/>
                      <a:r>
                        <a:rPr lang="ru-RU" sz="900" b="0" i="0" u="none" strike="noStrike" cap="none">
                          <a:solidFill>
                            <a:schemeClr val="dk1"/>
                          </a:solidFill>
                          <a:latin typeface="+mn-lt"/>
                          <a:ea typeface="+mn-ea"/>
                          <a:cs typeface="+mn-cs"/>
                          <a:sym typeface="Arial"/>
                        </a:rPr>
                        <a:t>201</a:t>
                      </a:r>
                    </a:p>
                  </a:txBody>
                  <a:tcPr marL="9525" marR="9525" marT="9525" marB="0" anchor="ctr"/>
                </a:tc>
                <a:tc>
                  <a:txBody>
                    <a:bodyPr/>
                    <a:lstStyle/>
                    <a:p>
                      <a:pPr algn="ctr" fontAlgn="ctr"/>
                      <a:r>
                        <a:rPr lang="ru-RU" sz="900" b="0" i="0" u="none" strike="noStrike" cap="none">
                          <a:solidFill>
                            <a:schemeClr val="dk1"/>
                          </a:solidFill>
                          <a:latin typeface="+mn-lt"/>
                          <a:ea typeface="+mn-ea"/>
                          <a:cs typeface="+mn-cs"/>
                          <a:sym typeface="Arial"/>
                        </a:rPr>
                        <a:t>317</a:t>
                      </a:r>
                    </a:p>
                  </a:txBody>
                  <a:tcPr marL="9525" marR="9525" marT="9525" marB="0" anchor="ctr"/>
                </a:tc>
                <a:tc>
                  <a:txBody>
                    <a:bodyPr/>
                    <a:lstStyle/>
                    <a:p>
                      <a:pPr algn="ctr" fontAlgn="ctr"/>
                      <a:r>
                        <a:rPr lang="ru-RU" sz="900" b="0" i="0" u="none" strike="noStrike" cap="none" dirty="0">
                          <a:solidFill>
                            <a:schemeClr val="dk1"/>
                          </a:solidFill>
                          <a:latin typeface="+mn-lt"/>
                          <a:ea typeface="+mn-ea"/>
                          <a:cs typeface="+mn-cs"/>
                          <a:sym typeface="Arial"/>
                        </a:rPr>
                        <a:t>261</a:t>
                      </a:r>
                    </a:p>
                  </a:txBody>
                  <a:tcPr marL="9525" marR="9525" marT="9525" marB="0" anchor="ctr"/>
                </a:tc>
                <a:tc>
                  <a:txBody>
                    <a:bodyPr/>
                    <a:lstStyle/>
                    <a:p>
                      <a:pPr algn="ctr" fontAlgn="ctr"/>
                      <a:r>
                        <a:rPr lang="ru-RU" sz="1050" b="1" i="0" u="none" strike="noStrike" cap="none" dirty="0">
                          <a:solidFill>
                            <a:schemeClr val="dk1"/>
                          </a:solidFill>
                          <a:latin typeface="+mn-lt"/>
                          <a:ea typeface="+mn-ea"/>
                          <a:cs typeface="+mn-cs"/>
                          <a:sym typeface="Arial"/>
                        </a:rPr>
                        <a:t>2,6%</a:t>
                      </a:r>
                    </a:p>
                  </a:txBody>
                  <a:tcPr marL="9525" marR="9525" marT="9525" marB="0" anchor="ctr"/>
                </a:tc>
                <a:extLst>
                  <a:ext uri="{0D108BD9-81ED-4DB2-BD59-A6C34878D82A}">
                    <a16:rowId xmlns:a16="http://schemas.microsoft.com/office/drawing/2014/main" val="412311137"/>
                  </a:ext>
                </a:extLst>
              </a:tr>
            </a:tbl>
          </a:graphicData>
        </a:graphic>
      </p:graphicFrame>
    </p:spTree>
    <p:extLst>
      <p:ext uri="{BB962C8B-B14F-4D97-AF65-F5344CB8AC3E}">
        <p14:creationId xmlns:p14="http://schemas.microsoft.com/office/powerpoint/2010/main" val="3967746151"/>
      </p:ext>
    </p:extLst>
  </p:cSld>
  <p:clrMapOvr>
    <a:masterClrMapping/>
  </p:clrMapOvr>
</p:sld>
</file>

<file path=ppt/slides/slide3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Номер слайда 2">
            <a:extLst>
              <a:ext uri="{FF2B5EF4-FFF2-40B4-BE49-F238E27FC236}">
                <a16:creationId xmlns:a16="http://schemas.microsoft.com/office/drawing/2014/main" id="{0FE3E8E7-F31A-7D55-7372-1BEAD488D2B4}"/>
              </a:ext>
            </a:extLst>
          </p:cNvPr>
          <p:cNvSpPr>
            <a:spLocks noGrp="1"/>
          </p:cNvSpPr>
          <p:nvPr>
            <p:ph type="sldNum" sz="quarter" idx="12"/>
          </p:nvPr>
        </p:nvSpPr>
        <p:spPr/>
        <p:txBody>
          <a:bodyPr/>
          <a:lstStyle/>
          <a:p>
            <a:fld id="{4060C6F1-8618-4CCA-B45E-7B199C8F5830}" type="slidenum">
              <a:rPr lang="ru-RU" smtClean="0"/>
              <a:pPr/>
              <a:t>37</a:t>
            </a:fld>
            <a:r>
              <a:rPr lang="en-US" dirty="0"/>
              <a:t> </a:t>
            </a:r>
            <a:r>
              <a:rPr lang="ru-RU" dirty="0"/>
              <a:t>из 82</a:t>
            </a:r>
          </a:p>
        </p:txBody>
      </p:sp>
      <p:sp>
        <p:nvSpPr>
          <p:cNvPr id="2" name="Заголовок 3">
            <a:extLst>
              <a:ext uri="{FF2B5EF4-FFF2-40B4-BE49-F238E27FC236}">
                <a16:creationId xmlns:a16="http://schemas.microsoft.com/office/drawing/2014/main" id="{6B40C54E-AB09-425F-8B98-879F69EDE140}"/>
              </a:ext>
            </a:extLst>
          </p:cNvPr>
          <p:cNvSpPr txBox="1">
            <a:spLocks/>
          </p:cNvSpPr>
          <p:nvPr/>
        </p:nvSpPr>
        <p:spPr>
          <a:xfrm>
            <a:off x="72000" y="0"/>
            <a:ext cx="12120000" cy="859626"/>
          </a:xfrm>
          <a:prstGeom prst="rect">
            <a:avLst/>
          </a:prstGeom>
        </p:spPr>
        <p:txBody>
          <a:bodyPr anchor="ctr"/>
          <a:lstStyle>
            <a:defPPr marR="0" lvl="0" algn="l" rtl="0">
              <a:lnSpc>
                <a:spcPct val="100000"/>
              </a:lnSpc>
              <a:spcBef>
                <a:spcPts val="0"/>
              </a:spcBef>
              <a:spcAft>
                <a:spcPts val="0"/>
              </a:spcAft>
            </a:defPPr>
            <a:lvl1pPr marR="0" lvl="0" algn="l" rtl="0" eaLnBrk="1" hangingPunct="1">
              <a:lnSpc>
                <a:spcPct val="100000"/>
              </a:lnSpc>
              <a:spcBef>
                <a:spcPts val="0"/>
              </a:spcBef>
              <a:spcAft>
                <a:spcPts val="0"/>
              </a:spcAft>
              <a:buNone/>
              <a:defRPr sz="2667" b="1" i="0" u="none" strike="noStrike" cap="none">
                <a:solidFill>
                  <a:srgbClr val="007F76"/>
                </a:solidFill>
                <a:latin typeface="Arial" panose="020B0604020202020204" pitchFamily="34" charset="0"/>
                <a:ea typeface="Calibri" panose="020F0502020204030204" pitchFamily="34" charset="0"/>
                <a:cs typeface="Arial" panose="020B0604020202020204" pitchFamily="34" charset="0"/>
                <a:sym typeface="Arial"/>
              </a:defRPr>
            </a:lvl1pPr>
          </a:lstStyle>
          <a:p>
            <a:pPr defTabSz="914400"/>
            <a:r>
              <a:rPr lang="kk-KZ" dirty="0"/>
              <a:t>Атырау облысы бойынша топ-10 бос жұмыс орындарының болжамы</a:t>
            </a:r>
            <a:endParaRPr lang="ru-KZ" kern="0" dirty="0"/>
          </a:p>
        </p:txBody>
      </p:sp>
      <p:graphicFrame>
        <p:nvGraphicFramePr>
          <p:cNvPr id="4" name="Таблица 3">
            <a:extLst>
              <a:ext uri="{FF2B5EF4-FFF2-40B4-BE49-F238E27FC236}">
                <a16:creationId xmlns:a16="http://schemas.microsoft.com/office/drawing/2014/main" id="{6DF87B24-59D4-648D-ECCC-9FBE7C4BF08A}"/>
              </a:ext>
            </a:extLst>
          </p:cNvPr>
          <p:cNvGraphicFramePr>
            <a:graphicFrameLocks noGrp="1"/>
          </p:cNvGraphicFramePr>
          <p:nvPr>
            <p:extLst>
              <p:ext uri="{D42A27DB-BD31-4B8C-83A1-F6EECF244321}">
                <p14:modId xmlns:p14="http://schemas.microsoft.com/office/powerpoint/2010/main" val="1396338264"/>
              </p:ext>
            </p:extLst>
          </p:nvPr>
        </p:nvGraphicFramePr>
        <p:xfrm>
          <a:off x="141431" y="932399"/>
          <a:ext cx="11885729" cy="5617699"/>
        </p:xfrm>
        <a:graphic>
          <a:graphicData uri="http://schemas.openxmlformats.org/drawingml/2006/table">
            <a:tbl>
              <a:tblPr bandRow="1">
                <a:tableStyleId>{3B4B98B0-60AC-42C2-AFA5-B58CD77FA1E5}</a:tableStyleId>
              </a:tblPr>
              <a:tblGrid>
                <a:gridCol w="360812">
                  <a:extLst>
                    <a:ext uri="{9D8B030D-6E8A-4147-A177-3AD203B41FA5}">
                      <a16:colId xmlns:a16="http://schemas.microsoft.com/office/drawing/2014/main" val="2640444703"/>
                    </a:ext>
                  </a:extLst>
                </a:gridCol>
                <a:gridCol w="674456">
                  <a:extLst>
                    <a:ext uri="{9D8B030D-6E8A-4147-A177-3AD203B41FA5}">
                      <a16:colId xmlns:a16="http://schemas.microsoft.com/office/drawing/2014/main" val="308092926"/>
                    </a:ext>
                  </a:extLst>
                </a:gridCol>
                <a:gridCol w="4014030">
                  <a:extLst>
                    <a:ext uri="{9D8B030D-6E8A-4147-A177-3AD203B41FA5}">
                      <a16:colId xmlns:a16="http://schemas.microsoft.com/office/drawing/2014/main" val="2913193191"/>
                    </a:ext>
                  </a:extLst>
                </a:gridCol>
                <a:gridCol w="659670">
                  <a:extLst>
                    <a:ext uri="{9D8B030D-6E8A-4147-A177-3AD203B41FA5}">
                      <a16:colId xmlns:a16="http://schemas.microsoft.com/office/drawing/2014/main" val="3122760222"/>
                    </a:ext>
                  </a:extLst>
                </a:gridCol>
                <a:gridCol w="659670">
                  <a:extLst>
                    <a:ext uri="{9D8B030D-6E8A-4147-A177-3AD203B41FA5}">
                      <a16:colId xmlns:a16="http://schemas.microsoft.com/office/drawing/2014/main" val="463672542"/>
                    </a:ext>
                  </a:extLst>
                </a:gridCol>
                <a:gridCol w="659670">
                  <a:extLst>
                    <a:ext uri="{9D8B030D-6E8A-4147-A177-3AD203B41FA5}">
                      <a16:colId xmlns:a16="http://schemas.microsoft.com/office/drawing/2014/main" val="3124389490"/>
                    </a:ext>
                  </a:extLst>
                </a:gridCol>
                <a:gridCol w="659670">
                  <a:extLst>
                    <a:ext uri="{9D8B030D-6E8A-4147-A177-3AD203B41FA5}">
                      <a16:colId xmlns:a16="http://schemas.microsoft.com/office/drawing/2014/main" val="2941227421"/>
                    </a:ext>
                  </a:extLst>
                </a:gridCol>
                <a:gridCol w="659670">
                  <a:extLst>
                    <a:ext uri="{9D8B030D-6E8A-4147-A177-3AD203B41FA5}">
                      <a16:colId xmlns:a16="http://schemas.microsoft.com/office/drawing/2014/main" val="14517836"/>
                    </a:ext>
                  </a:extLst>
                </a:gridCol>
                <a:gridCol w="659670">
                  <a:extLst>
                    <a:ext uri="{9D8B030D-6E8A-4147-A177-3AD203B41FA5}">
                      <a16:colId xmlns:a16="http://schemas.microsoft.com/office/drawing/2014/main" val="2712067462"/>
                    </a:ext>
                  </a:extLst>
                </a:gridCol>
                <a:gridCol w="525731">
                  <a:extLst>
                    <a:ext uri="{9D8B030D-6E8A-4147-A177-3AD203B41FA5}">
                      <a16:colId xmlns:a16="http://schemas.microsoft.com/office/drawing/2014/main" val="926687325"/>
                    </a:ext>
                  </a:extLst>
                </a:gridCol>
                <a:gridCol w="525731">
                  <a:extLst>
                    <a:ext uri="{9D8B030D-6E8A-4147-A177-3AD203B41FA5}">
                      <a16:colId xmlns:a16="http://schemas.microsoft.com/office/drawing/2014/main" val="827406570"/>
                    </a:ext>
                  </a:extLst>
                </a:gridCol>
                <a:gridCol w="525731">
                  <a:extLst>
                    <a:ext uri="{9D8B030D-6E8A-4147-A177-3AD203B41FA5}">
                      <a16:colId xmlns:a16="http://schemas.microsoft.com/office/drawing/2014/main" val="2656866826"/>
                    </a:ext>
                  </a:extLst>
                </a:gridCol>
                <a:gridCol w="525731">
                  <a:extLst>
                    <a:ext uri="{9D8B030D-6E8A-4147-A177-3AD203B41FA5}">
                      <a16:colId xmlns:a16="http://schemas.microsoft.com/office/drawing/2014/main" val="3514456650"/>
                    </a:ext>
                  </a:extLst>
                </a:gridCol>
                <a:gridCol w="775487">
                  <a:extLst>
                    <a:ext uri="{9D8B030D-6E8A-4147-A177-3AD203B41FA5}">
                      <a16:colId xmlns:a16="http://schemas.microsoft.com/office/drawing/2014/main" val="3845195506"/>
                    </a:ext>
                  </a:extLst>
                </a:gridCol>
              </a:tblGrid>
              <a:tr h="185777">
                <a:tc rowSpan="2">
                  <a:txBody>
                    <a:bodyPr/>
                    <a:lstStyle/>
                    <a:p>
                      <a:pPr algn="ctr" rtl="0" fontAlgn="ctr"/>
                      <a:r>
                        <a:rPr lang="ru-RU" sz="1050" u="none" strike="noStrike" dirty="0">
                          <a:solidFill>
                            <a:srgbClr val="007F76"/>
                          </a:solidFill>
                          <a:effectLst/>
                          <a:latin typeface="Arial Narrow" panose="020B0606020202030204" pitchFamily="34" charset="0"/>
                        </a:rPr>
                        <a:t>№</a:t>
                      </a:r>
                      <a:endParaRPr lang="ru-RU" sz="1050" b="0" i="0" u="none" strike="noStrike" dirty="0">
                        <a:solidFill>
                          <a:srgbClr val="007F76"/>
                        </a:solidFill>
                        <a:effectLst/>
                        <a:latin typeface="Arial Narrow" panose="020B0606020202030204" pitchFamily="34" charset="0"/>
                      </a:endParaRPr>
                    </a:p>
                  </a:txBody>
                  <a:tcPr marL="6603" marR="6603" marT="0" marB="0"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rowSpan="2">
                  <a:txBody>
                    <a:bodyPr/>
                    <a:lstStyle/>
                    <a:p>
                      <a:pPr marL="0" algn="ctr" defTabSz="685800" rtl="0" eaLnBrk="1" fontAlgn="ctr" latinLnBrk="0" hangingPunct="1"/>
                      <a:r>
                        <a:rPr lang="ru-RU" sz="1050" b="0" i="0" u="none" strike="noStrike" cap="none" dirty="0">
                          <a:solidFill>
                            <a:srgbClr val="007F76"/>
                          </a:solidFill>
                          <a:effectLst/>
                          <a:latin typeface="Arial Narrow" panose="020B0606020202030204" pitchFamily="34" charset="0"/>
                          <a:ea typeface="+mn-ea"/>
                          <a:cs typeface="+mn-cs"/>
                          <a:sym typeface="Arial"/>
                        </a:rPr>
                        <a:t>ҰҚЖ-2017 </a:t>
                      </a:r>
                      <a:r>
                        <a:rPr lang="ru-RU" sz="1050" b="0" i="0" u="none" strike="noStrike" cap="none" dirty="0" err="1">
                          <a:solidFill>
                            <a:srgbClr val="007F76"/>
                          </a:solidFill>
                          <a:effectLst/>
                          <a:latin typeface="Arial Narrow" panose="020B0606020202030204" pitchFamily="34" charset="0"/>
                          <a:ea typeface="+mn-ea"/>
                          <a:cs typeface="+mn-cs"/>
                          <a:sym typeface="Arial"/>
                        </a:rPr>
                        <a:t>коді</a:t>
                      </a:r>
                      <a:endParaRPr lang="ru-RU" sz="1050" b="0" i="0" u="none" strike="noStrike" cap="none" dirty="0">
                        <a:solidFill>
                          <a:srgbClr val="007F76"/>
                        </a:solidFill>
                        <a:effectLst/>
                        <a:latin typeface="Arial Narrow" panose="020B0606020202030204" pitchFamily="34" charset="0"/>
                        <a:ea typeface="+mn-ea"/>
                        <a:cs typeface="+mn-cs"/>
                        <a:sym typeface="Arial"/>
                      </a:endParaRPr>
                    </a:p>
                  </a:txBody>
                  <a:tcPr marL="6603" marR="6603" marT="0" marB="0"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rowSpan="2">
                  <a:txBody>
                    <a:bodyPr/>
                    <a:lstStyle/>
                    <a:p>
                      <a:pPr algn="ctr" rtl="0" fontAlgn="ctr"/>
                      <a:r>
                        <a:rPr lang="ru-RU" sz="1050" u="none" strike="noStrike" dirty="0">
                          <a:solidFill>
                            <a:srgbClr val="007F76"/>
                          </a:solidFill>
                          <a:effectLst/>
                          <a:latin typeface="Arial Narrow" panose="020B0606020202030204" pitchFamily="34" charset="0"/>
                        </a:rPr>
                        <a:t>АТАУЫ</a:t>
                      </a:r>
                      <a:endParaRPr lang="ru-RU" sz="1050" b="0" i="0" u="none" strike="noStrike" dirty="0">
                        <a:solidFill>
                          <a:srgbClr val="007F76"/>
                        </a:solidFill>
                        <a:effectLst/>
                        <a:latin typeface="Arial Narrow" panose="020B0606020202030204" pitchFamily="34" charset="0"/>
                      </a:endParaRPr>
                    </a:p>
                  </a:txBody>
                  <a:tcPr marL="6603" marR="6603" marT="0" marB="0" anchor="ctr">
                    <a:lnL>
                      <a:noFill/>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rowSpan="2">
                  <a:txBody>
                    <a:bodyPr/>
                    <a:lstStyle/>
                    <a:p>
                      <a:pPr algn="ctr" fontAlgn="b"/>
                      <a:r>
                        <a:rPr lang="kk-KZ" sz="1050" u="none" strike="noStrike" dirty="0">
                          <a:solidFill>
                            <a:schemeClr val="tx1"/>
                          </a:solidFill>
                          <a:effectLst/>
                          <a:latin typeface="Arial Narrow" panose="020B0606020202030204" pitchFamily="34" charset="0"/>
                        </a:rPr>
                        <a:t>2022 ж. бос орындар</a:t>
                      </a:r>
                      <a:endParaRPr lang="ru-RU" sz="1050" b="0" i="0" u="none" strike="noStrike" dirty="0">
                        <a:solidFill>
                          <a:schemeClr val="tx1"/>
                        </a:solidFill>
                        <a:effectLst/>
                        <a:latin typeface="Arial Narrow" panose="020B0606020202030204" pitchFamily="34" charset="0"/>
                      </a:endParaRPr>
                    </a:p>
                  </a:txBody>
                  <a:tcPr marL="9525" marR="9525" marT="0" marB="0" anchor="ctr">
                    <a:lnL w="12700" cap="flat" cmpd="sng" algn="ctr">
                      <a:solidFill>
                        <a:schemeClr val="tx1"/>
                      </a:solidFill>
                      <a:prstDash val="solid"/>
                      <a:round/>
                      <a:headEnd type="none" w="med" len="med"/>
                      <a:tailEnd type="none" w="med" len="med"/>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gridSpan="4">
                  <a:txBody>
                    <a:bodyPr/>
                    <a:lstStyle/>
                    <a:p>
                      <a:pPr algn="ctr" fontAlgn="b"/>
                      <a:r>
                        <a:rPr lang="ru-RU" sz="1050" b="0" i="0" u="none" strike="noStrike" dirty="0" err="1">
                          <a:solidFill>
                            <a:schemeClr val="tx1"/>
                          </a:solidFill>
                          <a:effectLst/>
                          <a:latin typeface="Arial Narrow" panose="020B0606020202030204" pitchFamily="34" charset="0"/>
                        </a:rPr>
                        <a:t>оның</a:t>
                      </a:r>
                      <a:r>
                        <a:rPr lang="ru-RU" sz="1050" b="0" i="0" u="none" strike="noStrike" dirty="0">
                          <a:solidFill>
                            <a:schemeClr val="tx1"/>
                          </a:solidFill>
                          <a:effectLst/>
                          <a:latin typeface="Arial Narrow" panose="020B0606020202030204" pitchFamily="34" charset="0"/>
                        </a:rPr>
                        <a:t> </a:t>
                      </a:r>
                      <a:r>
                        <a:rPr lang="ru-RU" sz="1050" b="0" i="0" u="none" strike="noStrike" dirty="0" err="1">
                          <a:solidFill>
                            <a:schemeClr val="tx1"/>
                          </a:solidFill>
                          <a:effectLst/>
                          <a:latin typeface="Arial Narrow" panose="020B0606020202030204" pitchFamily="34" charset="0"/>
                        </a:rPr>
                        <a:t>ішінде</a:t>
                      </a:r>
                      <a:r>
                        <a:rPr lang="ru-RU" sz="1050" b="0" i="0" u="none" strike="noStrike" dirty="0">
                          <a:solidFill>
                            <a:schemeClr val="tx1"/>
                          </a:solidFill>
                          <a:effectLst/>
                          <a:latin typeface="Arial Narrow" panose="020B0606020202030204" pitchFamily="34" charset="0"/>
                        </a:rPr>
                        <a:t> 2022 ж. </a:t>
                      </a:r>
                      <a:r>
                        <a:rPr lang="ru-RU" sz="1050" b="0" i="0" u="none" strike="noStrike" dirty="0" err="1">
                          <a:solidFill>
                            <a:schemeClr val="tx1"/>
                          </a:solidFill>
                          <a:effectLst/>
                          <a:latin typeface="Arial Narrow" panose="020B0606020202030204" pitchFamily="34" charset="0"/>
                        </a:rPr>
                        <a:t>тоқсандары</a:t>
                      </a:r>
                      <a:r>
                        <a:rPr lang="ru-RU" sz="1050" b="0" i="0" u="none" strike="noStrike" dirty="0">
                          <a:solidFill>
                            <a:schemeClr val="tx1"/>
                          </a:solidFill>
                          <a:effectLst/>
                          <a:latin typeface="Arial Narrow" panose="020B0606020202030204" pitchFamily="34" charset="0"/>
                        </a:rPr>
                        <a:t> </a:t>
                      </a:r>
                      <a:r>
                        <a:rPr lang="ru-RU" sz="1050" b="0" i="0" u="none" strike="noStrike" dirty="0" err="1">
                          <a:solidFill>
                            <a:schemeClr val="tx1"/>
                          </a:solidFill>
                          <a:effectLst/>
                          <a:latin typeface="Arial Narrow" panose="020B0606020202030204" pitchFamily="34" charset="0"/>
                        </a:rPr>
                        <a:t>бойынша</a:t>
                      </a:r>
                      <a:endParaRPr lang="ru-RU" sz="1050" b="0" i="0" u="none" strike="noStrike" dirty="0">
                        <a:solidFill>
                          <a:schemeClr val="tx1"/>
                        </a:solidFill>
                        <a:effectLst/>
                        <a:latin typeface="Arial Narrow" panose="020B0606020202030204" pitchFamily="34" charset="0"/>
                      </a:endParaRPr>
                    </a:p>
                  </a:txBody>
                  <a:tcPr marL="9525" marR="9525" marT="0" marB="0" anchor="ctr">
                    <a:lnL>
                      <a:noFill/>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fontAlgn="b"/>
                      <a:endParaRPr lang="ru-RU" sz="900" b="0" i="0" u="none" strike="noStrike" dirty="0">
                        <a:solidFill>
                          <a:srgbClr val="007F76"/>
                        </a:solidFill>
                        <a:effectLst/>
                        <a:latin typeface="Arial Narrow" panose="020B0606020202030204" pitchFamily="34" charset="0"/>
                      </a:endParaRPr>
                    </a:p>
                  </a:txBody>
                  <a:tcPr marL="9525" marR="9525" marT="9525" marB="0"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fontAlgn="b"/>
                      <a:endParaRPr lang="ru-RU" sz="900" b="0" i="0" u="none" strike="noStrike" dirty="0">
                        <a:solidFill>
                          <a:srgbClr val="007F76"/>
                        </a:solidFill>
                        <a:effectLst/>
                        <a:latin typeface="Arial Narrow" panose="020B0606020202030204" pitchFamily="34" charset="0"/>
                      </a:endParaRPr>
                    </a:p>
                  </a:txBody>
                  <a:tcPr marL="9525" marR="9525" marT="9525" marB="0"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fontAlgn="b"/>
                      <a:endParaRPr lang="ru-RU" sz="900" b="0" i="0" u="none" strike="noStrike" dirty="0">
                        <a:solidFill>
                          <a:srgbClr val="007F76"/>
                        </a:solidFill>
                        <a:effectLst/>
                        <a:latin typeface="Arial Narrow" panose="020B0606020202030204" pitchFamily="34" charset="0"/>
                      </a:endParaRPr>
                    </a:p>
                  </a:txBody>
                  <a:tcPr marL="9525" marR="9525" marT="9525" marB="0"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rowSpan="2">
                  <a:txBody>
                    <a:bodyPr/>
                    <a:lstStyle/>
                    <a:p>
                      <a:pPr algn="ctr" fontAlgn="b"/>
                      <a:r>
                        <a:rPr lang="kk-KZ" sz="1050" b="0" i="0" u="none" strike="noStrike" cap="none" dirty="0">
                          <a:solidFill>
                            <a:srgbClr val="007F76"/>
                          </a:solidFill>
                          <a:effectLst/>
                          <a:latin typeface="Arial Narrow" panose="020B0606020202030204" pitchFamily="34" charset="0"/>
                          <a:ea typeface="+mn-ea"/>
                          <a:cs typeface="+mn-cs"/>
                          <a:sym typeface="Arial"/>
                        </a:rPr>
                        <a:t>2023 ж. бос орындар</a:t>
                      </a:r>
                      <a:endParaRPr lang="ru-RU" sz="1050" b="0" i="0" u="none" strike="noStrike" cap="none" dirty="0">
                        <a:solidFill>
                          <a:srgbClr val="007F76"/>
                        </a:solidFill>
                        <a:effectLst/>
                        <a:latin typeface="Arial Narrow" panose="020B0606020202030204" pitchFamily="34" charset="0"/>
                        <a:ea typeface="+mn-ea"/>
                        <a:cs typeface="+mn-cs"/>
                        <a:sym typeface="Arial"/>
                      </a:endParaRPr>
                    </a:p>
                  </a:txBody>
                  <a:tcPr marL="9525" marR="9525" marT="0" marB="0" anchor="ctr">
                    <a:lnL w="12700" cap="flat" cmpd="sng" algn="ctr">
                      <a:solidFill>
                        <a:schemeClr val="tx1"/>
                      </a:solidFill>
                      <a:prstDash val="solid"/>
                      <a:round/>
                      <a:headEnd type="none" w="med" len="med"/>
                      <a:tailEnd type="none" w="med" len="med"/>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gridSpan="4">
                  <a:txBody>
                    <a:bodyPr/>
                    <a:lstStyle/>
                    <a:p>
                      <a:pPr algn="ctr" fontAlgn="b"/>
                      <a:r>
                        <a:rPr lang="ru-RU" sz="1050" b="0" i="0" u="none" strike="noStrike" cap="none" dirty="0" err="1">
                          <a:solidFill>
                            <a:srgbClr val="007F76"/>
                          </a:solidFill>
                          <a:effectLst/>
                          <a:latin typeface="Arial Narrow" panose="020B0606020202030204" pitchFamily="34" charset="0"/>
                          <a:ea typeface="+mn-ea"/>
                          <a:cs typeface="+mn-cs"/>
                          <a:sym typeface="Arial"/>
                        </a:rPr>
                        <a:t>оның</a:t>
                      </a:r>
                      <a:r>
                        <a:rPr lang="ru-RU" sz="1050" b="0" i="0" u="none" strike="noStrike" cap="none" dirty="0">
                          <a:solidFill>
                            <a:srgbClr val="007F76"/>
                          </a:solidFill>
                          <a:effectLst/>
                          <a:latin typeface="Arial Narrow" panose="020B0606020202030204" pitchFamily="34" charset="0"/>
                          <a:ea typeface="+mn-ea"/>
                          <a:cs typeface="+mn-cs"/>
                          <a:sym typeface="Arial"/>
                        </a:rPr>
                        <a:t> </a:t>
                      </a:r>
                      <a:r>
                        <a:rPr lang="ru-RU" sz="1050" b="0" i="0" u="none" strike="noStrike" cap="none" dirty="0" err="1">
                          <a:solidFill>
                            <a:srgbClr val="007F76"/>
                          </a:solidFill>
                          <a:effectLst/>
                          <a:latin typeface="Arial Narrow" panose="020B0606020202030204" pitchFamily="34" charset="0"/>
                          <a:ea typeface="+mn-ea"/>
                          <a:cs typeface="+mn-cs"/>
                          <a:sym typeface="Arial"/>
                        </a:rPr>
                        <a:t>ішінде</a:t>
                      </a:r>
                      <a:r>
                        <a:rPr lang="ru-RU" sz="1050" b="0" i="0" u="none" strike="noStrike" cap="none" dirty="0">
                          <a:solidFill>
                            <a:srgbClr val="007F76"/>
                          </a:solidFill>
                          <a:effectLst/>
                          <a:latin typeface="Arial Narrow" panose="020B0606020202030204" pitchFamily="34" charset="0"/>
                          <a:ea typeface="+mn-ea"/>
                          <a:cs typeface="+mn-cs"/>
                          <a:sym typeface="Arial"/>
                        </a:rPr>
                        <a:t> 2023 ж. </a:t>
                      </a:r>
                      <a:r>
                        <a:rPr lang="ru-RU" sz="1050" b="0" i="0" u="none" strike="noStrike" cap="none" dirty="0" err="1">
                          <a:solidFill>
                            <a:srgbClr val="007F76"/>
                          </a:solidFill>
                          <a:effectLst/>
                          <a:latin typeface="Arial Narrow" panose="020B0606020202030204" pitchFamily="34" charset="0"/>
                          <a:ea typeface="+mn-ea"/>
                          <a:cs typeface="+mn-cs"/>
                          <a:sym typeface="Arial"/>
                        </a:rPr>
                        <a:t>тоқсан</a:t>
                      </a:r>
                      <a:r>
                        <a:rPr lang="ru-RU" sz="1050" b="0" i="0" u="none" strike="noStrike" cap="none" dirty="0">
                          <a:solidFill>
                            <a:srgbClr val="007F76"/>
                          </a:solidFill>
                          <a:effectLst/>
                          <a:latin typeface="Arial Narrow" panose="020B0606020202030204" pitchFamily="34" charset="0"/>
                          <a:ea typeface="+mn-ea"/>
                          <a:cs typeface="+mn-cs"/>
                          <a:sym typeface="Arial"/>
                        </a:rPr>
                        <a:t> </a:t>
                      </a:r>
                      <a:r>
                        <a:rPr lang="ru-RU" sz="1050" b="0" i="0" u="none" strike="noStrike" cap="none" dirty="0" err="1">
                          <a:solidFill>
                            <a:srgbClr val="007F76"/>
                          </a:solidFill>
                          <a:effectLst/>
                          <a:latin typeface="Arial Narrow" panose="020B0606020202030204" pitchFamily="34" charset="0"/>
                          <a:ea typeface="+mn-ea"/>
                          <a:cs typeface="+mn-cs"/>
                          <a:sym typeface="Arial"/>
                        </a:rPr>
                        <a:t>бойынша</a:t>
                      </a:r>
                      <a:endParaRPr lang="ru-RU" sz="1050" b="0" i="0" u="none" strike="noStrike" cap="none" dirty="0">
                        <a:solidFill>
                          <a:srgbClr val="007F76"/>
                        </a:solidFill>
                        <a:effectLst/>
                        <a:latin typeface="Arial Narrow" panose="020B0606020202030204" pitchFamily="34" charset="0"/>
                        <a:ea typeface="+mn-ea"/>
                        <a:cs typeface="+mn-cs"/>
                        <a:sym typeface="Arial"/>
                      </a:endParaRPr>
                    </a:p>
                  </a:txBody>
                  <a:tcPr marL="9525" marR="9525" marT="0" marB="0" anchor="ctr">
                    <a:lnL>
                      <a:noFill/>
                    </a:lnL>
                    <a:lnR>
                      <a:noFill/>
                    </a:lnR>
                    <a:lnT w="1270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fontAlgn="b"/>
                      <a:endParaRPr lang="ru-RU" sz="900" b="0" i="0" u="none" strike="noStrike" dirty="0">
                        <a:solidFill>
                          <a:srgbClr val="007F76"/>
                        </a:solidFill>
                        <a:effectLst/>
                        <a:latin typeface="Arial Narrow" panose="020B0606020202030204" pitchFamily="34" charset="0"/>
                      </a:endParaRPr>
                    </a:p>
                  </a:txBody>
                  <a:tcPr marL="9525" marR="9525" marT="9525" marB="0"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4D7A86">
                        <a:alpha val="20000"/>
                      </a:srgbClr>
                    </a:solidFill>
                  </a:tcPr>
                </a:tc>
                <a:tc hMerge="1">
                  <a:txBody>
                    <a:bodyPr/>
                    <a:lstStyle/>
                    <a:p>
                      <a:pPr algn="ctr" fontAlgn="b"/>
                      <a:endParaRPr lang="ru-RU" sz="900" b="0" i="0" u="none" strike="noStrike" dirty="0">
                        <a:solidFill>
                          <a:srgbClr val="007F76"/>
                        </a:solidFill>
                        <a:effectLst/>
                        <a:latin typeface="Arial Narrow" panose="020B0606020202030204" pitchFamily="34" charset="0"/>
                      </a:endParaRPr>
                    </a:p>
                  </a:txBody>
                  <a:tcPr marL="9525" marR="9525" marT="9525" marB="0"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4D7A86">
                        <a:alpha val="20000"/>
                      </a:srgbClr>
                    </a:solidFill>
                  </a:tcPr>
                </a:tc>
                <a:tc hMerge="1">
                  <a:txBody>
                    <a:bodyPr/>
                    <a:lstStyle/>
                    <a:p>
                      <a:pPr algn="ctr" fontAlgn="b"/>
                      <a:endParaRPr lang="ru-RU" sz="900" b="0" i="0" u="none" strike="noStrike" dirty="0">
                        <a:solidFill>
                          <a:srgbClr val="007F76"/>
                        </a:solidFill>
                        <a:effectLst/>
                        <a:latin typeface="Arial Narrow" panose="020B0606020202030204" pitchFamily="34" charset="0"/>
                      </a:endParaRPr>
                    </a:p>
                  </a:txBody>
                  <a:tcPr marL="9525" marR="9525" marT="9525" marB="0"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4D7A86">
                        <a:alpha val="20000"/>
                      </a:srgbClr>
                    </a:solidFill>
                  </a:tcPr>
                </a:tc>
                <a:tc rowSpan="2">
                  <a:txBody>
                    <a:bodyPr/>
                    <a:lstStyle/>
                    <a:p>
                      <a:pPr algn="ctr" fontAlgn="b"/>
                      <a:r>
                        <a:rPr lang="ru-RU" sz="1050" u="none" strike="noStrike" dirty="0">
                          <a:solidFill>
                            <a:srgbClr val="007F76"/>
                          </a:solidFill>
                          <a:effectLst/>
                          <a:latin typeface="Arial Narrow" panose="020B0606020202030204" pitchFamily="34" charset="0"/>
                        </a:rPr>
                        <a:t>ЖАЛПЫҒА </a:t>
                      </a:r>
                    </a:p>
                    <a:p>
                      <a:pPr algn="ctr" fontAlgn="b"/>
                      <a:r>
                        <a:rPr lang="ru-RU" sz="1050" u="none" strike="noStrike" dirty="0">
                          <a:solidFill>
                            <a:srgbClr val="007F76"/>
                          </a:solidFill>
                          <a:effectLst/>
                          <a:latin typeface="Arial Narrow" panose="020B0606020202030204" pitchFamily="34" charset="0"/>
                        </a:rPr>
                        <a:t>%-бен </a:t>
                      </a:r>
                      <a:endParaRPr lang="ru-RU" sz="1050" b="0" i="0" u="none" strike="noStrike" dirty="0">
                        <a:solidFill>
                          <a:srgbClr val="007F76"/>
                        </a:solidFill>
                        <a:effectLst/>
                        <a:latin typeface="Arial Narrow" panose="020B0606020202030204" pitchFamily="34" charset="0"/>
                      </a:endParaRPr>
                    </a:p>
                  </a:txBody>
                  <a:tcPr marL="9525" marR="9525" marT="0" marB="0"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821115214"/>
                  </a:ext>
                </a:extLst>
              </a:tr>
              <a:tr h="188570">
                <a:tc vMerge="1">
                  <a:txBody>
                    <a:bodyPr/>
                    <a:lstStyle/>
                    <a:p>
                      <a:pPr algn="ctr" rtl="0" fontAlgn="ctr"/>
                      <a:endParaRPr lang="ru-RU" sz="900" b="0" i="0" u="none" strike="noStrike" dirty="0">
                        <a:solidFill>
                          <a:srgbClr val="007F76"/>
                        </a:solidFill>
                        <a:effectLst/>
                        <a:latin typeface="Arial Narrow" panose="020B0606020202030204" pitchFamily="34" charset="0"/>
                      </a:endParaRPr>
                    </a:p>
                  </a:txBody>
                  <a:tcPr marL="6603" marR="6603" marT="10800" marB="10800"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4D7A86">
                        <a:alpha val="20000"/>
                      </a:srgbClr>
                    </a:solidFill>
                  </a:tcPr>
                </a:tc>
                <a:tc vMerge="1">
                  <a:txBody>
                    <a:bodyPr/>
                    <a:lstStyle/>
                    <a:p>
                      <a:pPr algn="ctr" rtl="0" fontAlgn="ctr"/>
                      <a:endParaRPr lang="ru-RU" sz="900" b="0" i="0" u="none" strike="noStrike" dirty="0">
                        <a:solidFill>
                          <a:srgbClr val="007F76"/>
                        </a:solidFill>
                        <a:effectLst/>
                        <a:latin typeface="Arial Narrow" panose="020B0606020202030204" pitchFamily="34" charset="0"/>
                      </a:endParaRPr>
                    </a:p>
                  </a:txBody>
                  <a:tcPr marL="6603" marR="6603" marT="10800" marB="10800"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4D7A86">
                        <a:alpha val="20000"/>
                      </a:srgbClr>
                    </a:solidFill>
                  </a:tcPr>
                </a:tc>
                <a:tc vMerge="1">
                  <a:txBody>
                    <a:bodyPr/>
                    <a:lstStyle/>
                    <a:p>
                      <a:pPr algn="ctr" rtl="0" fontAlgn="ctr"/>
                      <a:endParaRPr lang="ru-RU" sz="900" b="0" i="0" u="none" strike="noStrike" dirty="0">
                        <a:solidFill>
                          <a:srgbClr val="007F76"/>
                        </a:solidFill>
                        <a:effectLst/>
                        <a:latin typeface="Arial Narrow" panose="020B0606020202030204" pitchFamily="34" charset="0"/>
                      </a:endParaRPr>
                    </a:p>
                  </a:txBody>
                  <a:tcPr marL="6603" marR="6603" marT="10800" marB="10800"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4D7A86">
                        <a:alpha val="20000"/>
                      </a:srgbClr>
                    </a:solidFill>
                  </a:tcPr>
                </a:tc>
                <a:tc vMerge="1">
                  <a:txBody>
                    <a:bodyPr/>
                    <a:lstStyle/>
                    <a:p>
                      <a:endParaRPr lang="ru-KZ"/>
                    </a:p>
                  </a:txBody>
                  <a:tcPr/>
                </a:tc>
                <a:tc>
                  <a:txBody>
                    <a:bodyPr/>
                    <a:lstStyle/>
                    <a:p>
                      <a:pPr algn="ctr" fontAlgn="b"/>
                      <a:r>
                        <a:rPr lang="en-US" sz="1050" b="0" i="0" u="none" strike="noStrike" dirty="0">
                          <a:solidFill>
                            <a:schemeClr val="tx1"/>
                          </a:solidFill>
                          <a:effectLst/>
                          <a:latin typeface="Arial Narrow" panose="020B0606020202030204" pitchFamily="34" charset="0"/>
                        </a:rPr>
                        <a:t>I</a:t>
                      </a:r>
                      <a:endParaRPr lang="ru-RU" sz="1050" b="0" i="0" u="none" strike="noStrike" dirty="0">
                        <a:solidFill>
                          <a:schemeClr val="tx1"/>
                        </a:solidFill>
                        <a:effectLst/>
                        <a:latin typeface="Arial Narrow" panose="020B0606020202030204" pitchFamily="34" charset="0"/>
                      </a:endParaRPr>
                    </a:p>
                  </a:txBody>
                  <a:tcPr marL="9525" marR="9525" marT="0" marB="0" anchor="ctr">
                    <a:lnT w="635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ctr" fontAlgn="b"/>
                      <a:r>
                        <a:rPr lang="en-US" sz="1050" b="0" i="0" u="none" strike="noStrike" dirty="0">
                          <a:solidFill>
                            <a:schemeClr val="tx1"/>
                          </a:solidFill>
                          <a:effectLst/>
                          <a:latin typeface="Arial Narrow" panose="020B0606020202030204" pitchFamily="34" charset="0"/>
                        </a:rPr>
                        <a:t>II</a:t>
                      </a:r>
                      <a:endParaRPr lang="ru-RU" sz="1050" b="0" i="0" u="none" strike="noStrike" dirty="0">
                        <a:solidFill>
                          <a:schemeClr val="tx1"/>
                        </a:solidFill>
                        <a:effectLst/>
                        <a:latin typeface="Arial Narrow" panose="020B0606020202030204" pitchFamily="34" charset="0"/>
                      </a:endParaRPr>
                    </a:p>
                  </a:txBody>
                  <a:tcPr marL="9525" marR="9525" marT="0" marB="0" anchor="ctr">
                    <a:lnT w="635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ctr" fontAlgn="b"/>
                      <a:r>
                        <a:rPr lang="en-US" sz="1050" b="0" i="0" u="none" strike="noStrike" dirty="0">
                          <a:solidFill>
                            <a:schemeClr val="tx1"/>
                          </a:solidFill>
                          <a:effectLst/>
                          <a:latin typeface="Arial Narrow" panose="020B0606020202030204" pitchFamily="34" charset="0"/>
                        </a:rPr>
                        <a:t>III</a:t>
                      </a:r>
                      <a:endParaRPr lang="ru-RU" sz="1050" b="0" i="0" u="none" strike="noStrike" dirty="0">
                        <a:solidFill>
                          <a:schemeClr val="tx1"/>
                        </a:solidFill>
                        <a:effectLst/>
                        <a:latin typeface="Arial Narrow" panose="020B0606020202030204" pitchFamily="34" charset="0"/>
                      </a:endParaRPr>
                    </a:p>
                  </a:txBody>
                  <a:tcPr marL="9525" marR="9525" marT="0" marB="0" anchor="ctr">
                    <a:lnT w="635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ctr" fontAlgn="b"/>
                      <a:r>
                        <a:rPr lang="en-US" sz="1050" b="0" i="0" u="none" strike="noStrike" dirty="0">
                          <a:solidFill>
                            <a:schemeClr val="tx1"/>
                          </a:solidFill>
                          <a:effectLst/>
                          <a:latin typeface="Arial Narrow" panose="020B0606020202030204" pitchFamily="34" charset="0"/>
                        </a:rPr>
                        <a:t>IV</a:t>
                      </a:r>
                      <a:endParaRPr lang="ru-RU" sz="1050" b="0" i="0" u="none" strike="noStrike" dirty="0">
                        <a:solidFill>
                          <a:schemeClr val="tx1"/>
                        </a:solidFill>
                        <a:effectLst/>
                        <a:latin typeface="Arial Narrow" panose="020B0606020202030204" pitchFamily="34" charset="0"/>
                      </a:endParaRPr>
                    </a:p>
                  </a:txBody>
                  <a:tcPr marL="9525" marR="9525" marT="0" marB="0" anchor="ctr">
                    <a:lnR w="1270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vMerge="1">
                  <a:txBody>
                    <a:bodyPr/>
                    <a:lstStyle/>
                    <a:p>
                      <a:pPr algn="ctr" fontAlgn="b"/>
                      <a:endParaRPr lang="ru-RU" sz="1050" b="0" i="0" u="none" strike="noStrike" dirty="0">
                        <a:solidFill>
                          <a:srgbClr val="007F76"/>
                        </a:solidFill>
                        <a:effectLst/>
                        <a:latin typeface="Arial Narrow" panose="020B0606020202030204" pitchFamily="34" charset="0"/>
                      </a:endParaRPr>
                    </a:p>
                  </a:txBody>
                  <a:tcPr marL="9525" marR="9525" marT="9525" marB="0"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4D7A86">
                        <a:alpha val="20000"/>
                      </a:srgbClr>
                    </a:solidFill>
                  </a:tcPr>
                </a:tc>
                <a:tc>
                  <a:txBody>
                    <a:bodyPr/>
                    <a:lstStyle/>
                    <a:p>
                      <a:pPr algn="ctr" fontAlgn="b"/>
                      <a:r>
                        <a:rPr lang="en-US" sz="1050" b="0" i="0" u="none" strike="noStrike" dirty="0">
                          <a:solidFill>
                            <a:schemeClr val="tx1"/>
                          </a:solidFill>
                          <a:effectLst/>
                          <a:latin typeface="Arial Narrow" panose="020B0606020202030204" pitchFamily="34" charset="0"/>
                        </a:rPr>
                        <a:t>I </a:t>
                      </a:r>
                      <a:r>
                        <a:rPr lang="ru-RU" sz="1050" b="0" i="0" u="none" strike="noStrike" dirty="0">
                          <a:solidFill>
                            <a:schemeClr val="tx1"/>
                          </a:solidFill>
                          <a:effectLst/>
                          <a:latin typeface="Arial Narrow" panose="020B0606020202030204" pitchFamily="34" charset="0"/>
                        </a:rPr>
                        <a:t>(факт)</a:t>
                      </a:r>
                    </a:p>
                  </a:txBody>
                  <a:tcPr marL="9525" marR="9525" marT="0" marB="0" anchor="ctr">
                    <a:lnL>
                      <a:noFill/>
                    </a:lnL>
                    <a:lnR>
                      <a:noFill/>
                    </a:lnR>
                    <a:lnT w="635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50" b="0" i="0" u="none" strike="noStrike" dirty="0">
                          <a:solidFill>
                            <a:srgbClr val="007F76"/>
                          </a:solidFill>
                          <a:effectLst/>
                          <a:latin typeface="Arial Narrow" panose="020B0606020202030204" pitchFamily="34" charset="0"/>
                        </a:rPr>
                        <a:t>II</a:t>
                      </a:r>
                      <a:endParaRPr lang="ru-RU" sz="1050" b="0" i="0" u="none" strike="noStrike" dirty="0">
                        <a:solidFill>
                          <a:srgbClr val="007F76"/>
                        </a:solidFill>
                        <a:effectLst/>
                        <a:latin typeface="Arial Narrow" panose="020B0606020202030204" pitchFamily="34" charset="0"/>
                      </a:endParaRPr>
                    </a:p>
                  </a:txBody>
                  <a:tcPr marL="9525" marR="9525" marT="0" marB="0" anchor="ctr">
                    <a:lnL>
                      <a:noFill/>
                    </a:lnL>
                    <a:lnR>
                      <a:noFill/>
                    </a:lnR>
                    <a:lnT w="635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50" b="0" i="0" u="none" strike="noStrike" dirty="0">
                          <a:solidFill>
                            <a:srgbClr val="007F76"/>
                          </a:solidFill>
                          <a:effectLst/>
                          <a:latin typeface="Arial Narrow" panose="020B0606020202030204" pitchFamily="34" charset="0"/>
                        </a:rPr>
                        <a:t>III</a:t>
                      </a:r>
                      <a:endParaRPr lang="ru-RU" sz="1050" b="0" i="0" u="none" strike="noStrike" dirty="0">
                        <a:solidFill>
                          <a:srgbClr val="007F76"/>
                        </a:solidFill>
                        <a:effectLst/>
                        <a:latin typeface="Arial Narrow" panose="020B0606020202030204" pitchFamily="34" charset="0"/>
                      </a:endParaRPr>
                    </a:p>
                  </a:txBody>
                  <a:tcPr marL="9525" marR="9525" marT="0" marB="0" anchor="ctr">
                    <a:lnL>
                      <a:noFill/>
                    </a:lnL>
                    <a:lnR>
                      <a:noFill/>
                    </a:lnR>
                    <a:lnT w="635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50" b="0" i="0" u="none" strike="noStrike" dirty="0">
                          <a:solidFill>
                            <a:srgbClr val="007F76"/>
                          </a:solidFill>
                          <a:effectLst/>
                          <a:latin typeface="Arial Narrow" panose="020B0606020202030204" pitchFamily="34" charset="0"/>
                        </a:rPr>
                        <a:t>IV</a:t>
                      </a:r>
                      <a:endParaRPr lang="ru-RU" sz="1050" b="0" i="0" u="none" strike="noStrike" dirty="0">
                        <a:solidFill>
                          <a:srgbClr val="007F76"/>
                        </a:solidFill>
                        <a:effectLst/>
                        <a:latin typeface="Arial Narrow" panose="020B0606020202030204" pitchFamily="34" charset="0"/>
                      </a:endParaRPr>
                    </a:p>
                  </a:txBody>
                  <a:tcPr marL="9525" marR="9525" marT="0" marB="0" anchor="ctr">
                    <a:lnL>
                      <a:noFill/>
                    </a:lnL>
                    <a:lnR>
                      <a:noFill/>
                    </a:lnR>
                    <a:lnT w="635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vMerge="1">
                  <a:txBody>
                    <a:bodyPr/>
                    <a:lstStyle/>
                    <a:p>
                      <a:pPr algn="ctr" fontAlgn="b"/>
                      <a:endParaRPr lang="ru-RU" sz="900" b="0" i="0" u="none" strike="noStrike" dirty="0">
                        <a:solidFill>
                          <a:srgbClr val="007F76"/>
                        </a:solidFill>
                        <a:effectLst/>
                        <a:latin typeface="Arial Narrow" panose="020B0606020202030204" pitchFamily="34" charset="0"/>
                      </a:endParaRPr>
                    </a:p>
                  </a:txBody>
                  <a:tcPr marL="9525" marR="9525" marT="9525" marB="0"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4D7A86">
                        <a:alpha val="20000"/>
                      </a:srgbClr>
                    </a:solidFill>
                  </a:tcPr>
                </a:tc>
                <a:extLst>
                  <a:ext uri="{0D108BD9-81ED-4DB2-BD59-A6C34878D82A}">
                    <a16:rowId xmlns:a16="http://schemas.microsoft.com/office/drawing/2014/main" val="3582961751"/>
                  </a:ext>
                </a:extLst>
              </a:tr>
              <a:tr h="152142">
                <a:tc gridSpan="14">
                  <a:txBody>
                    <a:bodyPr/>
                    <a:lstStyle/>
                    <a:p>
                      <a:pPr algn="ctr" rtl="0" fontAlgn="ctr"/>
                      <a:r>
                        <a:rPr lang="ru-RU" sz="900" b="1" u="none" strike="noStrike" dirty="0">
                          <a:solidFill>
                            <a:srgbClr val="007F76"/>
                          </a:solidFill>
                          <a:effectLst/>
                          <a:latin typeface="Arial Narrow" panose="020B0606020202030204" pitchFamily="34" charset="0"/>
                        </a:rPr>
                        <a:t>БАЗАЛЫҚ СЦЕНАРИЙ</a:t>
                      </a:r>
                    </a:p>
                  </a:txBody>
                  <a:tcPr marL="9525" marR="9525" marT="0" marB="0"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007F76">
                        <a:alpha val="40000"/>
                      </a:srgbClr>
                    </a:solidFill>
                  </a:tcPr>
                </a:tc>
                <a:tc hMerge="1">
                  <a:txBody>
                    <a:bodyPr/>
                    <a:lstStyle/>
                    <a:p>
                      <a:endParaRPr lang="ru-RU"/>
                    </a:p>
                  </a:txBody>
                  <a:tcPr/>
                </a:tc>
                <a:tc hMerge="1">
                  <a:txBody>
                    <a:bodyPr/>
                    <a:lstStyle/>
                    <a:p>
                      <a:endParaRPr lang="ru-RU"/>
                    </a:p>
                  </a:txBody>
                  <a:tcPr>
                    <a:lnL w="12700" cap="flat" cmpd="sng" algn="ctr">
                      <a:solidFill>
                        <a:schemeClr val="tx1"/>
                      </a:solidFill>
                      <a:prstDash val="solid"/>
                      <a:round/>
                      <a:headEnd type="none" w="med" len="med"/>
                      <a:tailEnd type="none" w="med" len="med"/>
                    </a:lnL>
                    <a:lnT w="12700" cap="flat" cmpd="sng" algn="ctr">
                      <a:solidFill>
                        <a:schemeClr val="tx1"/>
                      </a:solidFill>
                      <a:prstDash val="solid"/>
                      <a:round/>
                      <a:headEnd type="none" w="med" len="med"/>
                      <a:tailEnd type="none" w="med" len="med"/>
                    </a:lnT>
                  </a:tcPr>
                </a:tc>
                <a:tc hMerge="1">
                  <a:txBody>
                    <a:bodyPr/>
                    <a:lstStyle/>
                    <a:p>
                      <a:pPr algn="ctr" fontAlgn="b"/>
                      <a:r>
                        <a:rPr lang="ru-RU" sz="900" b="1" i="0" u="none" strike="noStrike" cap="none" dirty="0">
                          <a:solidFill>
                            <a:schemeClr val="tx1"/>
                          </a:solidFill>
                          <a:effectLst/>
                          <a:latin typeface="Arial Narrow" panose="020B0606020202030204" pitchFamily="34" charset="0"/>
                          <a:ea typeface="+mn-ea"/>
                          <a:cs typeface="+mn-cs"/>
                          <a:sym typeface="Arial"/>
                        </a:rPr>
                        <a:t>1 074 391</a:t>
                      </a:r>
                      <a:endParaRPr lang="ru-KZ" sz="900" b="1" i="0" u="none" strike="noStrike" cap="none" dirty="0">
                        <a:solidFill>
                          <a:schemeClr val="tx1"/>
                        </a:solidFill>
                        <a:effectLst/>
                        <a:latin typeface="Arial Narrow" panose="020B0606020202030204" pitchFamily="34" charset="0"/>
                        <a:ea typeface="+mn-ea"/>
                        <a:cs typeface="+mn-cs"/>
                        <a:sym typeface="Arial"/>
                      </a:endParaRPr>
                    </a:p>
                  </a:txBody>
                  <a:tcPr marL="9525" marR="9525" marT="0" marB="0" anchor="ctr">
                    <a:lnL w="12700" cap="flat" cmpd="sng" algn="ctr">
                      <a:solidFill>
                        <a:schemeClr val="tx1"/>
                      </a:solidFill>
                      <a:prstDash val="solid"/>
                      <a:round/>
                      <a:headEnd type="none" w="med" len="med"/>
                      <a:tailEnd type="none" w="med" len="med"/>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65000"/>
                        <a:alpha val="20000"/>
                      </a:schemeClr>
                    </a:solidFill>
                  </a:tcPr>
                </a:tc>
                <a:tc hMerge="1">
                  <a:txBody>
                    <a:bodyPr/>
                    <a:lstStyle/>
                    <a:p>
                      <a:pPr algn="ctr" fontAlgn="b"/>
                      <a:r>
                        <a:rPr lang="ru-KZ" sz="900" b="1" i="0" u="none" strike="noStrike" cap="none" dirty="0">
                          <a:solidFill>
                            <a:schemeClr val="tx1"/>
                          </a:solidFill>
                          <a:effectLst/>
                          <a:latin typeface="Arial Narrow" panose="020B0606020202030204" pitchFamily="34" charset="0"/>
                          <a:ea typeface="+mn-ea"/>
                          <a:cs typeface="+mn-cs"/>
                          <a:sym typeface="Arial"/>
                        </a:rPr>
                        <a:t>211</a:t>
                      </a:r>
                      <a:r>
                        <a:rPr lang="ru-RU" sz="900" b="1" i="0" u="none" strike="noStrike" cap="none" dirty="0">
                          <a:solidFill>
                            <a:schemeClr val="tx1"/>
                          </a:solidFill>
                          <a:effectLst/>
                          <a:latin typeface="Arial Narrow" panose="020B0606020202030204" pitchFamily="34" charset="0"/>
                          <a:ea typeface="+mn-ea"/>
                          <a:cs typeface="+mn-cs"/>
                          <a:sym typeface="Arial"/>
                        </a:rPr>
                        <a:t> </a:t>
                      </a:r>
                      <a:r>
                        <a:rPr lang="ru-KZ" sz="900" b="1" i="0" u="none" strike="noStrike" cap="none" dirty="0">
                          <a:solidFill>
                            <a:schemeClr val="tx1"/>
                          </a:solidFill>
                          <a:effectLst/>
                          <a:latin typeface="Arial Narrow" panose="020B0606020202030204" pitchFamily="34" charset="0"/>
                          <a:ea typeface="+mn-ea"/>
                          <a:cs typeface="+mn-cs"/>
                          <a:sym typeface="Arial"/>
                        </a:rPr>
                        <a:t>344</a:t>
                      </a:r>
                    </a:p>
                  </a:txBody>
                  <a:tcPr marL="9525" marR="9525" marT="0" marB="0"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65000"/>
                        <a:alpha val="20000"/>
                      </a:schemeClr>
                    </a:solidFill>
                  </a:tcPr>
                </a:tc>
                <a:tc hMerge="1">
                  <a:txBody>
                    <a:bodyPr/>
                    <a:lstStyle/>
                    <a:p>
                      <a:pPr algn="ctr" fontAlgn="b"/>
                      <a:r>
                        <a:rPr lang="ru-KZ" sz="900" b="1" i="0" u="none" strike="noStrike" cap="none" dirty="0">
                          <a:solidFill>
                            <a:schemeClr val="tx1"/>
                          </a:solidFill>
                          <a:effectLst/>
                          <a:latin typeface="Arial Narrow" panose="020B0606020202030204" pitchFamily="34" charset="0"/>
                          <a:ea typeface="+mn-ea"/>
                          <a:cs typeface="+mn-cs"/>
                          <a:sym typeface="Arial"/>
                        </a:rPr>
                        <a:t>272</a:t>
                      </a:r>
                      <a:r>
                        <a:rPr lang="ru-RU" sz="900" b="1" i="0" u="none" strike="noStrike" cap="none" dirty="0">
                          <a:solidFill>
                            <a:schemeClr val="tx1"/>
                          </a:solidFill>
                          <a:effectLst/>
                          <a:latin typeface="Arial Narrow" panose="020B0606020202030204" pitchFamily="34" charset="0"/>
                          <a:ea typeface="+mn-ea"/>
                          <a:cs typeface="+mn-cs"/>
                          <a:sym typeface="Arial"/>
                        </a:rPr>
                        <a:t> </a:t>
                      </a:r>
                      <a:r>
                        <a:rPr lang="ru-KZ" sz="900" b="1" i="0" u="none" strike="noStrike" cap="none" dirty="0">
                          <a:solidFill>
                            <a:schemeClr val="tx1"/>
                          </a:solidFill>
                          <a:effectLst/>
                          <a:latin typeface="Arial Narrow" panose="020B0606020202030204" pitchFamily="34" charset="0"/>
                          <a:ea typeface="+mn-ea"/>
                          <a:cs typeface="+mn-cs"/>
                          <a:sym typeface="Arial"/>
                        </a:rPr>
                        <a:t>354</a:t>
                      </a:r>
                    </a:p>
                  </a:txBody>
                  <a:tcPr marL="9525" marR="9525" marT="0" marB="0"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65000"/>
                        <a:alpha val="20000"/>
                      </a:schemeClr>
                    </a:solidFill>
                  </a:tcPr>
                </a:tc>
                <a:tc hMerge="1">
                  <a:txBody>
                    <a:bodyPr/>
                    <a:lstStyle/>
                    <a:p>
                      <a:pPr algn="ctr" fontAlgn="b"/>
                      <a:r>
                        <a:rPr lang="ru-KZ" sz="900" b="1" i="0" u="none" strike="noStrike" cap="none" dirty="0">
                          <a:solidFill>
                            <a:schemeClr val="tx1"/>
                          </a:solidFill>
                          <a:effectLst/>
                          <a:latin typeface="Arial Narrow" panose="020B0606020202030204" pitchFamily="34" charset="0"/>
                          <a:ea typeface="+mn-ea"/>
                          <a:cs typeface="+mn-cs"/>
                          <a:sym typeface="Arial"/>
                        </a:rPr>
                        <a:t>299</a:t>
                      </a:r>
                      <a:r>
                        <a:rPr lang="ru-RU" sz="900" b="1" i="0" u="none" strike="noStrike" cap="none" dirty="0">
                          <a:solidFill>
                            <a:schemeClr val="tx1"/>
                          </a:solidFill>
                          <a:effectLst/>
                          <a:latin typeface="Arial Narrow" panose="020B0606020202030204" pitchFamily="34" charset="0"/>
                          <a:ea typeface="+mn-ea"/>
                          <a:cs typeface="+mn-cs"/>
                          <a:sym typeface="Arial"/>
                        </a:rPr>
                        <a:t> </a:t>
                      </a:r>
                      <a:r>
                        <a:rPr lang="ru-KZ" sz="900" b="1" i="0" u="none" strike="noStrike" cap="none" dirty="0">
                          <a:solidFill>
                            <a:schemeClr val="tx1"/>
                          </a:solidFill>
                          <a:effectLst/>
                          <a:latin typeface="Arial Narrow" panose="020B0606020202030204" pitchFamily="34" charset="0"/>
                          <a:ea typeface="+mn-ea"/>
                          <a:cs typeface="+mn-cs"/>
                          <a:sym typeface="Arial"/>
                        </a:rPr>
                        <a:t>136</a:t>
                      </a:r>
                    </a:p>
                  </a:txBody>
                  <a:tcPr marL="9525" marR="9525" marT="0" marB="0"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65000"/>
                        <a:alpha val="20000"/>
                      </a:schemeClr>
                    </a:solidFill>
                  </a:tcPr>
                </a:tc>
                <a:tc hMerge="1">
                  <a:txBody>
                    <a:bodyPr/>
                    <a:lstStyle/>
                    <a:p>
                      <a:pPr algn="ctr" fontAlgn="b"/>
                      <a:r>
                        <a:rPr lang="ru-KZ" sz="900" b="1" i="0" u="none" strike="noStrike" cap="none" dirty="0">
                          <a:solidFill>
                            <a:schemeClr val="tx1"/>
                          </a:solidFill>
                          <a:effectLst/>
                          <a:latin typeface="Arial Narrow" panose="020B0606020202030204" pitchFamily="34" charset="0"/>
                          <a:ea typeface="+mn-ea"/>
                          <a:cs typeface="+mn-cs"/>
                          <a:sym typeface="Arial"/>
                        </a:rPr>
                        <a:t>291</a:t>
                      </a:r>
                      <a:r>
                        <a:rPr lang="ru-RU" sz="900" b="1" i="0" u="none" strike="noStrike" cap="none" dirty="0">
                          <a:solidFill>
                            <a:schemeClr val="tx1"/>
                          </a:solidFill>
                          <a:effectLst/>
                          <a:latin typeface="Arial Narrow" panose="020B0606020202030204" pitchFamily="34" charset="0"/>
                          <a:ea typeface="+mn-ea"/>
                          <a:cs typeface="+mn-cs"/>
                          <a:sym typeface="Arial"/>
                        </a:rPr>
                        <a:t> </a:t>
                      </a:r>
                      <a:r>
                        <a:rPr lang="ru-KZ" sz="900" b="1" i="0" u="none" strike="noStrike" cap="none" dirty="0">
                          <a:solidFill>
                            <a:schemeClr val="tx1"/>
                          </a:solidFill>
                          <a:effectLst/>
                          <a:latin typeface="Arial Narrow" panose="020B0606020202030204" pitchFamily="34" charset="0"/>
                          <a:ea typeface="+mn-ea"/>
                          <a:cs typeface="+mn-cs"/>
                          <a:sym typeface="Arial"/>
                        </a:rPr>
                        <a:t>557</a:t>
                      </a:r>
                    </a:p>
                  </a:txBody>
                  <a:tcPr marL="9525" marR="9525" marT="0" marB="0" anchor="ctr">
                    <a:lnL>
                      <a:noFill/>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65000"/>
                        <a:alpha val="20000"/>
                      </a:schemeClr>
                    </a:solidFill>
                  </a:tcPr>
                </a:tc>
                <a:tc hMerge="1">
                  <a:txBody>
                    <a:bodyPr/>
                    <a:lstStyle/>
                    <a:p>
                      <a:pPr marL="0" marR="0" lvl="0" indent="0" algn="ctr" defTabSz="914400" rtl="0" eaLnBrk="1" fontAlgn="ctr" latinLnBrk="0" hangingPunct="1">
                        <a:lnSpc>
                          <a:spcPct val="100000"/>
                        </a:lnSpc>
                        <a:spcBef>
                          <a:spcPts val="0"/>
                        </a:spcBef>
                        <a:spcAft>
                          <a:spcPts val="0"/>
                        </a:spcAft>
                        <a:buClrTx/>
                        <a:buSzTx/>
                        <a:buFontTx/>
                        <a:buNone/>
                        <a:tabLst/>
                        <a:defRPr/>
                      </a:pPr>
                      <a:r>
                        <a:rPr lang="ru-KZ" sz="900" b="1" i="0" u="none" strike="noStrike" cap="none" dirty="0">
                          <a:solidFill>
                            <a:srgbClr val="007F76"/>
                          </a:solidFill>
                          <a:effectLst/>
                          <a:latin typeface="Arial Narrow" panose="020B0606020202030204" pitchFamily="34" charset="0"/>
                          <a:ea typeface="+mn-ea"/>
                          <a:cs typeface="+mn-cs"/>
                          <a:sym typeface="Arial"/>
                        </a:rPr>
                        <a:t>1 103 799</a:t>
                      </a:r>
                    </a:p>
                  </a:txBody>
                  <a:tcPr marL="9525" marR="9525" marT="0" marB="0" anchor="ctr">
                    <a:lnL w="12700" cap="flat" cmpd="sng" algn="ctr">
                      <a:solidFill>
                        <a:schemeClr val="tx1"/>
                      </a:solidFill>
                      <a:prstDash val="solid"/>
                      <a:round/>
                      <a:headEnd type="none" w="med" len="med"/>
                      <a:tailEnd type="none" w="med" len="med"/>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007F76">
                        <a:alpha val="20000"/>
                      </a:srgbClr>
                    </a:solidFill>
                  </a:tcPr>
                </a:tc>
                <a:tc hMerge="1">
                  <a:txBody>
                    <a:bodyPr/>
                    <a:lstStyle/>
                    <a:p>
                      <a:pPr algn="ctr" rtl="0" fontAlgn="ctr"/>
                      <a:r>
                        <a:rPr lang="ru-KZ" sz="900" b="1" i="0" u="none" strike="noStrike" cap="none" dirty="0">
                          <a:solidFill>
                            <a:schemeClr val="tx1"/>
                          </a:solidFill>
                          <a:effectLst/>
                          <a:latin typeface="Arial Narrow" panose="020B0606020202030204" pitchFamily="34" charset="0"/>
                          <a:ea typeface="+mn-ea"/>
                          <a:cs typeface="+mn-cs"/>
                          <a:sym typeface="Arial"/>
                        </a:rPr>
                        <a:t>220 533</a:t>
                      </a:r>
                    </a:p>
                  </a:txBody>
                  <a:tcPr marL="9525" marR="9525" marT="0" marB="0"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50000"/>
                        <a:alpha val="20000"/>
                      </a:schemeClr>
                    </a:solidFill>
                  </a:tcPr>
                </a:tc>
                <a:tc hMerge="1">
                  <a:txBody>
                    <a:bodyPr/>
                    <a:lstStyle/>
                    <a:p>
                      <a:pPr algn="ctr" rtl="0" fontAlgn="ctr"/>
                      <a:r>
                        <a:rPr lang="ru-KZ" sz="900" b="1" i="0" u="none" strike="noStrike" cap="none" dirty="0">
                          <a:solidFill>
                            <a:srgbClr val="007F76"/>
                          </a:solidFill>
                          <a:effectLst/>
                          <a:latin typeface="Arial Narrow" panose="020B0606020202030204" pitchFamily="34" charset="0"/>
                          <a:ea typeface="+mn-ea"/>
                          <a:cs typeface="+mn-cs"/>
                          <a:sym typeface="Arial"/>
                        </a:rPr>
                        <a:t>240 505</a:t>
                      </a:r>
                    </a:p>
                  </a:txBody>
                  <a:tcPr marL="9525" marR="9525" marT="0" marB="0"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007F76">
                        <a:alpha val="20000"/>
                      </a:srgbClr>
                    </a:solidFill>
                  </a:tcPr>
                </a:tc>
                <a:tc hMerge="1">
                  <a:txBody>
                    <a:bodyPr/>
                    <a:lstStyle/>
                    <a:p>
                      <a:pPr algn="ctr" rtl="0" fontAlgn="ctr"/>
                      <a:r>
                        <a:rPr lang="ru-KZ" sz="900" b="1" i="0" u="none" strike="noStrike" cap="none" dirty="0">
                          <a:solidFill>
                            <a:srgbClr val="007F76"/>
                          </a:solidFill>
                          <a:effectLst/>
                          <a:latin typeface="Arial Narrow" panose="020B0606020202030204" pitchFamily="34" charset="0"/>
                          <a:ea typeface="+mn-ea"/>
                          <a:cs typeface="+mn-cs"/>
                          <a:sym typeface="Arial"/>
                        </a:rPr>
                        <a:t>300 190</a:t>
                      </a:r>
                    </a:p>
                  </a:txBody>
                  <a:tcPr marL="9525" marR="9525" marT="0" marB="0"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007F76">
                        <a:alpha val="20000"/>
                      </a:srgbClr>
                    </a:solidFill>
                  </a:tcPr>
                </a:tc>
                <a:tc hMerge="1">
                  <a:txBody>
                    <a:bodyPr/>
                    <a:lstStyle/>
                    <a:p>
                      <a:pPr algn="ctr" rtl="0" fontAlgn="ctr"/>
                      <a:r>
                        <a:rPr lang="ru-KZ" sz="900" b="1" i="0" u="none" strike="noStrike" cap="none" dirty="0">
                          <a:solidFill>
                            <a:srgbClr val="007F76"/>
                          </a:solidFill>
                          <a:effectLst/>
                          <a:latin typeface="Arial Narrow" panose="020B0606020202030204" pitchFamily="34" charset="0"/>
                          <a:ea typeface="+mn-ea"/>
                          <a:cs typeface="+mn-cs"/>
                          <a:sym typeface="Arial"/>
                        </a:rPr>
                        <a:t>342 571</a:t>
                      </a:r>
                    </a:p>
                  </a:txBody>
                  <a:tcPr marL="9525" marR="9525" marT="0" marB="0"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007F76">
                        <a:alpha val="20000"/>
                      </a:srgbClr>
                    </a:solidFill>
                  </a:tcPr>
                </a:tc>
                <a:tc hMerge="1">
                  <a:txBody>
                    <a:bodyPr/>
                    <a:lstStyle/>
                    <a:p>
                      <a:pPr algn="ctr" rtl="0" fontAlgn="b"/>
                      <a:r>
                        <a:rPr lang="en-US" sz="900" b="1" i="0" u="none" strike="noStrike" dirty="0">
                          <a:solidFill>
                            <a:srgbClr val="007F76"/>
                          </a:solidFill>
                          <a:effectLst/>
                          <a:latin typeface="Arial Narrow" panose="020B0606020202030204" pitchFamily="34" charset="0"/>
                        </a:rPr>
                        <a:t>100%</a:t>
                      </a:r>
                    </a:p>
                  </a:txBody>
                  <a:tcPr marL="9525" marR="9525" marT="0" marB="0"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007F76">
                        <a:alpha val="20000"/>
                      </a:srgbClr>
                    </a:solidFill>
                  </a:tcPr>
                </a:tc>
                <a:extLst>
                  <a:ext uri="{0D108BD9-81ED-4DB2-BD59-A6C34878D82A}">
                    <a16:rowId xmlns:a16="http://schemas.microsoft.com/office/drawing/2014/main" val="2126759895"/>
                  </a:ext>
                </a:extLst>
              </a:tr>
              <a:tr h="144837">
                <a:tc>
                  <a:txBody>
                    <a:bodyPr/>
                    <a:lstStyle/>
                    <a:p>
                      <a:pPr algn="ctr" fontAlgn="b"/>
                      <a:r>
                        <a:rPr lang="ru-RU" sz="800" u="none" strike="noStrike" dirty="0">
                          <a:solidFill>
                            <a:srgbClr val="007F76"/>
                          </a:solidFill>
                          <a:effectLst/>
                          <a:latin typeface="Arial Narrow" panose="020B0606020202030204" pitchFamily="34" charset="0"/>
                        </a:rPr>
                        <a:t>1</a:t>
                      </a:r>
                      <a:endParaRPr lang="en-US" sz="800" b="0" i="0" u="none" strike="noStrike" dirty="0">
                        <a:solidFill>
                          <a:srgbClr val="007F76"/>
                        </a:solidFill>
                        <a:effectLst/>
                        <a:latin typeface="Arial Narrow" panose="020B0606020202030204" pitchFamily="34" charset="0"/>
                      </a:endParaRPr>
                    </a:p>
                  </a:txBody>
                  <a:tcPr marL="9525" marR="9525" marT="0" marB="0" anchor="ctr">
                    <a:lnT w="12700" cap="flat" cmpd="sng" algn="ctr">
                      <a:solidFill>
                        <a:schemeClr val="tx1"/>
                      </a:solidFill>
                      <a:prstDash val="solid"/>
                      <a:round/>
                      <a:headEnd type="none" w="med" len="med"/>
                      <a:tailEnd type="none" w="med" len="med"/>
                    </a:lnT>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2350-3</a:t>
                      </a:r>
                    </a:p>
                  </a:txBody>
                  <a:tcPr marL="9525" marR="9525" marT="9525" marB="0" anchor="ctr">
                    <a:lnT w="12700" cap="flat" cmpd="sng" algn="ctr">
                      <a:solidFill>
                        <a:schemeClr val="tx1"/>
                      </a:solidFill>
                      <a:prstDash val="solid"/>
                      <a:round/>
                      <a:headEnd type="none" w="med" len="med"/>
                      <a:tailEnd type="none" w="med" len="med"/>
                    </a:lnT>
                    <a:solidFill>
                      <a:schemeClr val="accent6">
                        <a:lumMod val="50000"/>
                        <a:alpha val="1000"/>
                      </a:schemeClr>
                    </a:solidFill>
                  </a:tcPr>
                </a:tc>
                <a:tc>
                  <a:txBody>
                    <a:bodyPr/>
                    <a:lstStyle/>
                    <a:p>
                      <a:pPr marL="72000" algn="l" fontAlgn="ctr"/>
                      <a:r>
                        <a:rPr lang="ru-RU" sz="800" b="0" i="0" u="none" strike="noStrike" dirty="0" err="1">
                          <a:solidFill>
                            <a:srgbClr val="000000"/>
                          </a:solidFill>
                          <a:effectLst/>
                          <a:latin typeface="Arial Narrow" panose="020B0606020202030204" pitchFamily="34" charset="0"/>
                        </a:rPr>
                        <a:t>Қоғамдық</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ғылымдар</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бойынша</a:t>
                      </a:r>
                      <a:r>
                        <a:rPr lang="ru-RU" sz="800" b="0" i="0" u="none" strike="noStrike" dirty="0">
                          <a:solidFill>
                            <a:srgbClr val="000000"/>
                          </a:solidFill>
                          <a:effectLst/>
                          <a:latin typeface="Arial Narrow" panose="020B0606020202030204" pitchFamily="34" charset="0"/>
                        </a:rPr>
                        <a:t> орта </a:t>
                      </a:r>
                      <a:r>
                        <a:rPr lang="ru-RU" sz="800" b="0" i="0" u="none" strike="noStrike" dirty="0" err="1">
                          <a:solidFill>
                            <a:srgbClr val="000000"/>
                          </a:solidFill>
                          <a:effectLst/>
                          <a:latin typeface="Arial Narrow" panose="020B0606020202030204" pitchFamily="34" charset="0"/>
                        </a:rPr>
                        <a:t>мектеп</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мұғалімдері</a:t>
                      </a:r>
                      <a:endParaRPr lang="ru-RU" sz="800" b="0" i="0" u="none" strike="noStrike" dirty="0">
                        <a:solidFill>
                          <a:srgbClr val="000000"/>
                        </a:solidFill>
                        <a:effectLst/>
                        <a:latin typeface="Arial Narrow" panose="020B0606020202030204" pitchFamily="34" charset="0"/>
                      </a:endParaRPr>
                    </a:p>
                  </a:txBody>
                  <a:tcPr marL="9525" marR="9525" marT="9525" marB="0" anchor="ctr">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1 348</a:t>
                      </a:r>
                    </a:p>
                  </a:txBody>
                  <a:tcPr marL="9525" marR="9525" marT="9525" marB="0" anchor="ctr">
                    <a:lnL w="12700" cap="flat" cmpd="sng" algn="ctr">
                      <a:solidFill>
                        <a:schemeClr val="tx1"/>
                      </a:solidFill>
                      <a:prstDash val="solid"/>
                      <a:round/>
                      <a:headEnd type="none" w="med" len="med"/>
                      <a:tailEnd type="none" w="med" len="med"/>
                    </a:lnL>
                    <a:lnT w="12700" cap="flat" cmpd="sng" algn="ctr">
                      <a:solidFill>
                        <a:schemeClr val="tx1"/>
                      </a:solidFill>
                      <a:prstDash val="solid"/>
                      <a:round/>
                      <a:headEnd type="none" w="med" len="med"/>
                      <a:tailEnd type="none" w="med" len="med"/>
                    </a:lnT>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299</a:t>
                      </a:r>
                    </a:p>
                  </a:txBody>
                  <a:tcPr marL="9525" marR="9525" marT="9525" marB="0" anchor="ctr">
                    <a:lnT w="12700" cap="flat" cmpd="sng" algn="ctr">
                      <a:solidFill>
                        <a:schemeClr val="tx1"/>
                      </a:solidFill>
                      <a:prstDash val="solid"/>
                      <a:round/>
                      <a:headEnd type="none" w="med" len="med"/>
                      <a:tailEnd type="none" w="med" len="med"/>
                    </a:lnT>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87</a:t>
                      </a:r>
                    </a:p>
                  </a:txBody>
                  <a:tcPr marL="9525" marR="9525" marT="9525" marB="0" anchor="ctr">
                    <a:lnT w="12700" cap="flat" cmpd="sng" algn="ctr">
                      <a:solidFill>
                        <a:schemeClr val="tx1"/>
                      </a:solidFill>
                      <a:prstDash val="solid"/>
                      <a:round/>
                      <a:headEnd type="none" w="med" len="med"/>
                      <a:tailEnd type="none" w="med" len="med"/>
                    </a:lnT>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666</a:t>
                      </a:r>
                    </a:p>
                  </a:txBody>
                  <a:tcPr marL="9525" marR="9525" marT="9525" marB="0" anchor="ctr">
                    <a:lnT w="12700" cap="flat" cmpd="sng" algn="ctr">
                      <a:solidFill>
                        <a:schemeClr val="tx1"/>
                      </a:solidFill>
                      <a:prstDash val="solid"/>
                      <a:round/>
                      <a:headEnd type="none" w="med" len="med"/>
                      <a:tailEnd type="none" w="med" len="med"/>
                    </a:lnT>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296</a:t>
                      </a:r>
                    </a:p>
                  </a:txBody>
                  <a:tcPr marL="9525" marR="9525" marT="9525" marB="0" anchor="ctr">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1 846</a:t>
                      </a:r>
                    </a:p>
                  </a:txBody>
                  <a:tcPr marL="9525" marR="9525" marT="9525" marB="0" anchor="ctr">
                    <a:lnL w="12700" cap="flat" cmpd="sng" algn="ctr">
                      <a:solidFill>
                        <a:schemeClr val="tx1"/>
                      </a:solidFill>
                      <a:prstDash val="solid"/>
                      <a:round/>
                      <a:headEnd type="none" w="med" len="med"/>
                      <a:tailEnd type="none" w="med" len="med"/>
                    </a:lnL>
                    <a:lnT w="12700" cap="flat" cmpd="sng" algn="ctr">
                      <a:solidFill>
                        <a:schemeClr val="tx1"/>
                      </a:solidFill>
                      <a:prstDash val="solid"/>
                      <a:round/>
                      <a:headEnd type="none" w="med" len="med"/>
                      <a:tailEnd type="none" w="med" len="med"/>
                    </a:lnT>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311</a:t>
                      </a:r>
                    </a:p>
                  </a:txBody>
                  <a:tcPr marL="9525" marR="9525" marT="9525" marB="0" anchor="ctr">
                    <a:lnT w="12700" cap="flat" cmpd="sng" algn="ctr">
                      <a:solidFill>
                        <a:schemeClr val="tx1"/>
                      </a:solidFill>
                      <a:prstDash val="solid"/>
                      <a:round/>
                      <a:headEnd type="none" w="med" len="med"/>
                      <a:tailEnd type="none" w="med" len="med"/>
                    </a:lnT>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397</a:t>
                      </a:r>
                    </a:p>
                  </a:txBody>
                  <a:tcPr marL="9525" marR="9525" marT="9525" marB="0" anchor="ctr">
                    <a:lnT w="12700" cap="flat" cmpd="sng" algn="ctr">
                      <a:solidFill>
                        <a:schemeClr val="tx1"/>
                      </a:solidFill>
                      <a:prstDash val="solid"/>
                      <a:round/>
                      <a:headEnd type="none" w="med" len="med"/>
                      <a:tailEnd type="none" w="med" len="med"/>
                    </a:lnT>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334</a:t>
                      </a:r>
                    </a:p>
                  </a:txBody>
                  <a:tcPr marL="9525" marR="9525" marT="9525" marB="0" anchor="ctr">
                    <a:lnT w="12700" cap="flat" cmpd="sng" algn="ctr">
                      <a:solidFill>
                        <a:schemeClr val="tx1"/>
                      </a:solidFill>
                      <a:prstDash val="solid"/>
                      <a:round/>
                      <a:headEnd type="none" w="med" len="med"/>
                      <a:tailEnd type="none" w="med" len="med"/>
                    </a:lnT>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804</a:t>
                      </a:r>
                    </a:p>
                  </a:txBody>
                  <a:tcPr marL="9525" marR="9525" marT="9525" marB="0" anchor="ctr">
                    <a:lnT w="12700" cap="flat" cmpd="sng" algn="ctr">
                      <a:solidFill>
                        <a:schemeClr val="tx1"/>
                      </a:solidFill>
                      <a:prstDash val="solid"/>
                      <a:round/>
                      <a:headEnd type="none" w="med" len="med"/>
                      <a:tailEnd type="none" w="med" len="med"/>
                    </a:lnT>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4,4%</a:t>
                      </a:r>
                    </a:p>
                  </a:txBody>
                  <a:tcPr marL="9525" marR="9525" marT="9525" marB="0" anchor="ctr">
                    <a:lnT w="12700" cap="flat" cmpd="sng" algn="ctr">
                      <a:solidFill>
                        <a:schemeClr val="tx1"/>
                      </a:solidFill>
                      <a:prstDash val="solid"/>
                      <a:round/>
                      <a:headEnd type="none" w="med" len="med"/>
                      <a:tailEnd type="none" w="med" len="med"/>
                    </a:lnT>
                    <a:solidFill>
                      <a:schemeClr val="accent6">
                        <a:lumMod val="50000"/>
                        <a:alpha val="1000"/>
                      </a:schemeClr>
                    </a:solidFill>
                  </a:tcPr>
                </a:tc>
                <a:extLst>
                  <a:ext uri="{0D108BD9-81ED-4DB2-BD59-A6C34878D82A}">
                    <a16:rowId xmlns:a16="http://schemas.microsoft.com/office/drawing/2014/main" val="4220248122"/>
                  </a:ext>
                </a:extLst>
              </a:tr>
              <a:tr h="144837">
                <a:tc>
                  <a:txBody>
                    <a:bodyPr/>
                    <a:lstStyle/>
                    <a:p>
                      <a:pPr algn="ctr" fontAlgn="b"/>
                      <a:r>
                        <a:rPr lang="ru-RU" sz="800" u="none" strike="noStrike" dirty="0">
                          <a:solidFill>
                            <a:srgbClr val="007F76"/>
                          </a:solidFill>
                          <a:effectLst/>
                          <a:latin typeface="Arial Narrow" panose="020B0606020202030204" pitchFamily="34" charset="0"/>
                        </a:rPr>
                        <a:t>2</a:t>
                      </a:r>
                      <a:endParaRPr lang="en-US" sz="800" b="0" i="0" u="none" strike="noStrike" dirty="0">
                        <a:solidFill>
                          <a:srgbClr val="007F76"/>
                        </a:solidFill>
                        <a:effectLst/>
                        <a:latin typeface="Arial Narrow" panose="020B0606020202030204" pitchFamily="34" charset="0"/>
                      </a:endParaRPr>
                    </a:p>
                  </a:txBody>
                  <a:tcPr marL="9525" marR="9525" marT="0" marB="0" anchor="ctr">
                    <a:solidFill>
                      <a:srgbClr val="007F76">
                        <a:alpha val="20000"/>
                      </a:srgbClr>
                    </a:solidFill>
                  </a:tcPr>
                </a:tc>
                <a:tc>
                  <a:txBody>
                    <a:bodyPr/>
                    <a:lstStyle/>
                    <a:p>
                      <a:pPr algn="ctr" fontAlgn="ctr"/>
                      <a:r>
                        <a:rPr lang="ru-RU" sz="800" b="0" i="0" u="none" strike="noStrike">
                          <a:solidFill>
                            <a:srgbClr val="000000"/>
                          </a:solidFill>
                          <a:effectLst/>
                          <a:latin typeface="Arial Narrow" panose="020B0606020202030204" pitchFamily="34" charset="0"/>
                        </a:rPr>
                        <a:t>2362-0</a:t>
                      </a:r>
                    </a:p>
                  </a:txBody>
                  <a:tcPr marL="9525" marR="9525" marT="9525" marB="0" anchor="ctr">
                    <a:solidFill>
                      <a:srgbClr val="007F76">
                        <a:alpha val="20000"/>
                      </a:srgbClr>
                    </a:solidFill>
                  </a:tcPr>
                </a:tc>
                <a:tc>
                  <a:txBody>
                    <a:bodyPr/>
                    <a:lstStyle/>
                    <a:p>
                      <a:pPr marL="72000" algn="l" fontAlgn="ctr"/>
                      <a:r>
                        <a:rPr lang="ru-RU" sz="800" b="0" i="0" u="none" strike="noStrike" dirty="0" err="1">
                          <a:solidFill>
                            <a:srgbClr val="000000"/>
                          </a:solidFill>
                          <a:effectLst/>
                          <a:latin typeface="Arial Narrow" panose="020B0606020202030204" pitchFamily="34" charset="0"/>
                        </a:rPr>
                        <a:t>Мектепке</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дейінгі</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білім</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берудегі</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тәрбиешілер</a:t>
                      </a:r>
                      <a:endParaRPr lang="ru-RU" sz="800" b="0" i="0" u="none" strike="noStrike" dirty="0">
                        <a:solidFill>
                          <a:srgbClr val="000000"/>
                        </a:solidFill>
                        <a:effectLst/>
                        <a:latin typeface="Arial Narrow" panose="020B0606020202030204" pitchFamily="34" charset="0"/>
                      </a:endParaRPr>
                    </a:p>
                  </a:txBody>
                  <a:tcPr marL="9525" marR="9525" marT="9525" marB="0" anchor="ctr">
                    <a:lnR w="12700" cap="flat" cmpd="sng" algn="ctr">
                      <a:solidFill>
                        <a:schemeClr val="tx1"/>
                      </a:solidFill>
                      <a:prstDash val="solid"/>
                      <a:round/>
                      <a:headEnd type="none" w="med" len="med"/>
                      <a:tailEnd type="none" w="med" len="med"/>
                    </a:lnR>
                    <a:solidFill>
                      <a:srgbClr val="007F76">
                        <a:alpha val="20000"/>
                      </a:srgbClr>
                    </a:solidFill>
                  </a:tcPr>
                </a:tc>
                <a:tc>
                  <a:txBody>
                    <a:bodyPr/>
                    <a:lstStyle/>
                    <a:p>
                      <a:pPr algn="ctr" fontAlgn="ctr"/>
                      <a:r>
                        <a:rPr lang="ru-RU" sz="800" b="0" i="0" u="none" strike="noStrike">
                          <a:solidFill>
                            <a:srgbClr val="000000"/>
                          </a:solidFill>
                          <a:effectLst/>
                          <a:latin typeface="Arial Narrow" panose="020B0606020202030204" pitchFamily="34" charset="0"/>
                        </a:rPr>
                        <a:t>1 412</a:t>
                      </a:r>
                    </a:p>
                  </a:txBody>
                  <a:tcPr marL="9525" marR="9525" marT="9525" marB="0" anchor="ctr">
                    <a:lnL w="12700" cap="flat" cmpd="sng" algn="ctr">
                      <a:solidFill>
                        <a:schemeClr val="tx1"/>
                      </a:solidFill>
                      <a:prstDash val="solid"/>
                      <a:round/>
                      <a:headEnd type="none" w="med" len="med"/>
                      <a:tailEnd type="none" w="med" len="med"/>
                    </a:lnL>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436</a:t>
                      </a:r>
                    </a:p>
                  </a:txBody>
                  <a:tcPr marL="9525" marR="9525" marT="9525" marB="0" anchor="c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250</a:t>
                      </a:r>
                    </a:p>
                  </a:txBody>
                  <a:tcPr marL="9525" marR="9525" marT="9525" marB="0" anchor="c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455</a:t>
                      </a:r>
                    </a:p>
                  </a:txBody>
                  <a:tcPr marL="9525" marR="9525" marT="9525" marB="0" anchor="c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271</a:t>
                      </a:r>
                    </a:p>
                  </a:txBody>
                  <a:tcPr marL="9525" marR="9525" marT="9525" marB="0" anchor="ctr">
                    <a:lnR w="12700" cap="flat" cmpd="sng" algn="ctr">
                      <a:solidFill>
                        <a:schemeClr val="tx1"/>
                      </a:solidFill>
                      <a:prstDash val="solid"/>
                      <a:round/>
                      <a:headEnd type="none" w="med" len="med"/>
                      <a:tailEnd type="none" w="med" len="med"/>
                    </a:ln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1 671</a:t>
                      </a:r>
                    </a:p>
                  </a:txBody>
                  <a:tcPr marL="9525" marR="9525" marT="9525" marB="0" anchor="ctr">
                    <a:lnL w="12700" cap="flat" cmpd="sng" algn="ctr">
                      <a:solidFill>
                        <a:schemeClr val="tx1"/>
                      </a:solidFill>
                      <a:prstDash val="solid"/>
                      <a:round/>
                      <a:headEnd type="none" w="med" len="med"/>
                      <a:tailEnd type="none" w="med" len="med"/>
                    </a:lnL>
                    <a:solidFill>
                      <a:srgbClr val="007F76">
                        <a:alpha val="20000"/>
                      </a:srgbClr>
                    </a:solidFill>
                  </a:tcPr>
                </a:tc>
                <a:tc>
                  <a:txBody>
                    <a:bodyPr/>
                    <a:lstStyle/>
                    <a:p>
                      <a:pPr algn="ctr" fontAlgn="ctr"/>
                      <a:r>
                        <a:rPr lang="ru-RU" sz="800" b="0" i="0" u="none" strike="noStrike">
                          <a:solidFill>
                            <a:srgbClr val="000000"/>
                          </a:solidFill>
                          <a:effectLst/>
                          <a:latin typeface="Arial Narrow" panose="020B0606020202030204" pitchFamily="34" charset="0"/>
                        </a:rPr>
                        <a:t>336</a:t>
                      </a:r>
                    </a:p>
                  </a:txBody>
                  <a:tcPr marL="9525" marR="9525" marT="9525" marB="0" anchor="c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321</a:t>
                      </a:r>
                    </a:p>
                  </a:txBody>
                  <a:tcPr marL="9525" marR="9525" marT="9525" marB="0" anchor="ctr">
                    <a:solidFill>
                      <a:srgbClr val="007F76">
                        <a:alpha val="20000"/>
                      </a:srgbClr>
                    </a:solidFill>
                  </a:tcPr>
                </a:tc>
                <a:tc>
                  <a:txBody>
                    <a:bodyPr/>
                    <a:lstStyle/>
                    <a:p>
                      <a:pPr algn="ctr" fontAlgn="ctr"/>
                      <a:r>
                        <a:rPr lang="ru-RU" sz="800" b="0" i="0" u="none" strike="noStrike">
                          <a:solidFill>
                            <a:srgbClr val="000000"/>
                          </a:solidFill>
                          <a:effectLst/>
                          <a:latin typeface="Arial Narrow" panose="020B0606020202030204" pitchFamily="34" charset="0"/>
                        </a:rPr>
                        <a:t>452</a:t>
                      </a:r>
                    </a:p>
                  </a:txBody>
                  <a:tcPr marL="9525" marR="9525" marT="9525" marB="0" anchor="ctr">
                    <a:solidFill>
                      <a:srgbClr val="007F76">
                        <a:alpha val="20000"/>
                      </a:srgbClr>
                    </a:solidFill>
                  </a:tcPr>
                </a:tc>
                <a:tc>
                  <a:txBody>
                    <a:bodyPr/>
                    <a:lstStyle/>
                    <a:p>
                      <a:pPr algn="ctr" fontAlgn="ctr"/>
                      <a:r>
                        <a:rPr lang="ru-RU" sz="800" b="0" i="0" u="none" strike="noStrike">
                          <a:solidFill>
                            <a:srgbClr val="000000"/>
                          </a:solidFill>
                          <a:effectLst/>
                          <a:latin typeface="Arial Narrow" panose="020B0606020202030204" pitchFamily="34" charset="0"/>
                        </a:rPr>
                        <a:t>562</a:t>
                      </a:r>
                    </a:p>
                  </a:txBody>
                  <a:tcPr marL="9525" marR="9525" marT="9525" marB="0" anchor="ctr">
                    <a:solidFill>
                      <a:srgbClr val="007F76">
                        <a:alpha val="20000"/>
                      </a:srgbClr>
                    </a:solidFill>
                  </a:tcPr>
                </a:tc>
                <a:tc>
                  <a:txBody>
                    <a:bodyPr/>
                    <a:lstStyle/>
                    <a:p>
                      <a:pPr algn="ctr" fontAlgn="ctr"/>
                      <a:r>
                        <a:rPr lang="ru-RU" sz="800" b="0" i="0" u="none" strike="noStrike">
                          <a:solidFill>
                            <a:srgbClr val="000000"/>
                          </a:solidFill>
                          <a:effectLst/>
                          <a:latin typeface="Arial Narrow" panose="020B0606020202030204" pitchFamily="34" charset="0"/>
                        </a:rPr>
                        <a:t>4,0%</a:t>
                      </a:r>
                    </a:p>
                  </a:txBody>
                  <a:tcPr marL="9525" marR="9525" marT="9525" marB="0" anchor="ctr">
                    <a:solidFill>
                      <a:srgbClr val="007F76">
                        <a:alpha val="20000"/>
                      </a:srgbClr>
                    </a:solidFill>
                  </a:tcPr>
                </a:tc>
                <a:extLst>
                  <a:ext uri="{0D108BD9-81ED-4DB2-BD59-A6C34878D82A}">
                    <a16:rowId xmlns:a16="http://schemas.microsoft.com/office/drawing/2014/main" val="2728981022"/>
                  </a:ext>
                </a:extLst>
              </a:tr>
              <a:tr h="144837">
                <a:tc>
                  <a:txBody>
                    <a:bodyPr/>
                    <a:lstStyle/>
                    <a:p>
                      <a:pPr algn="ctr" fontAlgn="b"/>
                      <a:r>
                        <a:rPr lang="ru-RU" sz="800" u="none" strike="noStrike" dirty="0">
                          <a:solidFill>
                            <a:srgbClr val="007F76"/>
                          </a:solidFill>
                          <a:effectLst/>
                          <a:latin typeface="Arial Narrow" panose="020B0606020202030204" pitchFamily="34" charset="0"/>
                        </a:rPr>
                        <a:t>3</a:t>
                      </a:r>
                      <a:endParaRPr lang="en-US" sz="800" b="0" i="0" u="none" strike="noStrike" dirty="0">
                        <a:solidFill>
                          <a:srgbClr val="007F76"/>
                        </a:solidFill>
                        <a:effectLst/>
                        <a:latin typeface="Arial Narrow" panose="020B0606020202030204" pitchFamily="34" charset="0"/>
                      </a:endParaRPr>
                    </a:p>
                  </a:txBody>
                  <a:tcPr marL="9525" marR="9525" marT="0"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9113-0</a:t>
                      </a:r>
                    </a:p>
                  </a:txBody>
                  <a:tcPr marL="9525" marR="9525" marT="9525" marB="0" anchor="ctr">
                    <a:solidFill>
                      <a:schemeClr val="accent6">
                        <a:lumMod val="50000"/>
                        <a:alpha val="1000"/>
                      </a:schemeClr>
                    </a:solidFill>
                  </a:tcPr>
                </a:tc>
                <a:tc>
                  <a:txBody>
                    <a:bodyPr/>
                    <a:lstStyle/>
                    <a:p>
                      <a:pPr marL="72000" algn="l" fontAlgn="ctr"/>
                      <a:r>
                        <a:rPr lang="ru-RU" sz="800" b="0" i="0" u="none" strike="noStrike" dirty="0" err="1">
                          <a:solidFill>
                            <a:srgbClr val="000000"/>
                          </a:solidFill>
                          <a:effectLst/>
                          <a:latin typeface="Arial Narrow" panose="020B0606020202030204" pitchFamily="34" charset="0"/>
                        </a:rPr>
                        <a:t>Офистердегі</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жинаушылар</a:t>
                      </a:r>
                      <a:endParaRPr lang="ru-RU" sz="800" b="0" i="0" u="none" strike="noStrike" dirty="0">
                        <a:solidFill>
                          <a:srgbClr val="000000"/>
                        </a:solidFill>
                        <a:effectLst/>
                        <a:latin typeface="Arial Narrow" panose="020B0606020202030204" pitchFamily="34" charset="0"/>
                      </a:endParaRPr>
                    </a:p>
                  </a:txBody>
                  <a:tcPr marL="9525" marR="9525" marT="9525" marB="0" anchor="ctr">
                    <a:lnR w="12700" cap="flat" cmpd="sng" algn="ctr">
                      <a:solidFill>
                        <a:schemeClr val="tx1"/>
                      </a:solidFill>
                      <a:prstDash val="solid"/>
                      <a:round/>
                      <a:headEnd type="none" w="med" len="med"/>
                      <a:tailEnd type="none" w="med" len="med"/>
                    </a:ln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1 022</a:t>
                      </a:r>
                    </a:p>
                  </a:txBody>
                  <a:tcPr marL="9525" marR="9525" marT="9525" marB="0" anchor="ctr">
                    <a:lnL w="12700" cap="flat" cmpd="sng" algn="ctr">
                      <a:solidFill>
                        <a:schemeClr val="tx1"/>
                      </a:solidFill>
                      <a:prstDash val="solid"/>
                      <a:round/>
                      <a:headEnd type="none" w="med" len="med"/>
                      <a:tailEnd type="none" w="med" len="med"/>
                    </a:lnL>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243</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201</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317</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261</a:t>
                      </a:r>
                    </a:p>
                  </a:txBody>
                  <a:tcPr marL="9525" marR="9525" marT="9525" marB="0" anchor="ctr">
                    <a:lnR w="12700" cap="flat" cmpd="sng" algn="ctr">
                      <a:solidFill>
                        <a:schemeClr val="tx1"/>
                      </a:solidFill>
                      <a:prstDash val="solid"/>
                      <a:round/>
                      <a:headEnd type="none" w="med" len="med"/>
                      <a:tailEnd type="none" w="med" len="med"/>
                    </a:ln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1 143</a:t>
                      </a:r>
                    </a:p>
                  </a:txBody>
                  <a:tcPr marL="9525" marR="9525" marT="9525" marB="0" anchor="ctr">
                    <a:lnL w="12700" cap="flat" cmpd="sng" algn="ctr">
                      <a:solidFill>
                        <a:schemeClr val="tx1"/>
                      </a:solidFill>
                      <a:prstDash val="solid"/>
                      <a:round/>
                      <a:headEnd type="none" w="med" len="med"/>
                      <a:tailEnd type="none" w="med" len="med"/>
                    </a:lnL>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325</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222</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200</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396</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2,7%</a:t>
                      </a:r>
                    </a:p>
                  </a:txBody>
                  <a:tcPr marL="9525" marR="9525" marT="9525" marB="0" anchor="ctr">
                    <a:solidFill>
                      <a:schemeClr val="accent6">
                        <a:lumMod val="50000"/>
                        <a:alpha val="1000"/>
                      </a:schemeClr>
                    </a:solidFill>
                  </a:tcPr>
                </a:tc>
                <a:extLst>
                  <a:ext uri="{0D108BD9-81ED-4DB2-BD59-A6C34878D82A}">
                    <a16:rowId xmlns:a16="http://schemas.microsoft.com/office/drawing/2014/main" val="496541397"/>
                  </a:ext>
                </a:extLst>
              </a:tr>
              <a:tr h="144837">
                <a:tc>
                  <a:txBody>
                    <a:bodyPr/>
                    <a:lstStyle/>
                    <a:p>
                      <a:pPr algn="ctr" fontAlgn="b"/>
                      <a:r>
                        <a:rPr lang="ru-RU" sz="800" u="none" strike="noStrike" dirty="0">
                          <a:solidFill>
                            <a:srgbClr val="007F76"/>
                          </a:solidFill>
                          <a:effectLst/>
                          <a:latin typeface="Arial Narrow" panose="020B0606020202030204" pitchFamily="34" charset="0"/>
                        </a:rPr>
                        <a:t>4</a:t>
                      </a:r>
                      <a:endParaRPr lang="en-US" sz="800" b="0" i="0" u="none" strike="noStrike" dirty="0">
                        <a:solidFill>
                          <a:srgbClr val="007F76"/>
                        </a:solidFill>
                        <a:effectLst/>
                        <a:latin typeface="Arial Narrow" panose="020B0606020202030204" pitchFamily="34" charset="0"/>
                      </a:endParaRPr>
                    </a:p>
                  </a:txBody>
                  <a:tcPr marL="9525" marR="9525" marT="0" marB="0" anchor="ctr">
                    <a:solidFill>
                      <a:srgbClr val="007F76">
                        <a:alpha val="20000"/>
                      </a:srgbClr>
                    </a:solidFill>
                  </a:tcPr>
                </a:tc>
                <a:tc>
                  <a:txBody>
                    <a:bodyPr/>
                    <a:lstStyle/>
                    <a:p>
                      <a:pPr algn="ctr" fontAlgn="ctr"/>
                      <a:r>
                        <a:rPr lang="ru-RU" sz="800" b="0" i="0" u="none" strike="noStrike">
                          <a:solidFill>
                            <a:srgbClr val="000000"/>
                          </a:solidFill>
                          <a:effectLst/>
                          <a:latin typeface="Arial Narrow" panose="020B0606020202030204" pitchFamily="34" charset="0"/>
                        </a:rPr>
                        <a:t>5220-9</a:t>
                      </a:r>
                    </a:p>
                  </a:txBody>
                  <a:tcPr marL="9525" marR="9525" marT="9525" marB="0" anchor="ctr">
                    <a:solidFill>
                      <a:srgbClr val="007F76">
                        <a:alpha val="20000"/>
                      </a:srgbClr>
                    </a:solidFill>
                  </a:tcPr>
                </a:tc>
                <a:tc>
                  <a:txBody>
                    <a:bodyPr/>
                    <a:lstStyle/>
                    <a:p>
                      <a:pPr marL="72000" algn="l" fontAlgn="ctr"/>
                      <a:r>
                        <a:rPr lang="ru-RU" sz="800" b="0" i="0" u="none" strike="noStrike" dirty="0" err="1">
                          <a:solidFill>
                            <a:srgbClr val="000000"/>
                          </a:solidFill>
                          <a:effectLst/>
                          <a:latin typeface="Arial Narrow" panose="020B0606020202030204" pitchFamily="34" charset="0"/>
                        </a:rPr>
                        <a:t>Басқа</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кассирлер</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және</a:t>
                      </a:r>
                      <a:r>
                        <a:rPr lang="ru-RU" sz="800" b="0" i="0" u="none" strike="noStrike" dirty="0">
                          <a:solidFill>
                            <a:srgbClr val="000000"/>
                          </a:solidFill>
                          <a:effectLst/>
                          <a:latin typeface="Arial Narrow" panose="020B0606020202030204" pitchFamily="34" charset="0"/>
                        </a:rPr>
                        <a:t> билет </a:t>
                      </a:r>
                      <a:r>
                        <a:rPr lang="ru-RU" sz="800" b="0" i="0" u="none" strike="noStrike" dirty="0" err="1">
                          <a:solidFill>
                            <a:srgbClr val="000000"/>
                          </a:solidFill>
                          <a:effectLst/>
                          <a:latin typeface="Arial Narrow" panose="020B0606020202030204" pitchFamily="34" charset="0"/>
                        </a:rPr>
                        <a:t>сатушылар</a:t>
                      </a:r>
                      <a:endParaRPr lang="ru-RU" sz="800" b="0" i="0" u="none" strike="noStrike" dirty="0">
                        <a:solidFill>
                          <a:srgbClr val="000000"/>
                        </a:solidFill>
                        <a:effectLst/>
                        <a:latin typeface="Arial Narrow" panose="020B0606020202030204" pitchFamily="34" charset="0"/>
                      </a:endParaRPr>
                    </a:p>
                  </a:txBody>
                  <a:tcPr marL="9525" marR="9525" marT="9525" marB="0" anchor="ctr">
                    <a:lnR w="12700" cap="flat" cmpd="sng" algn="ctr">
                      <a:solidFill>
                        <a:schemeClr val="tx1"/>
                      </a:solidFill>
                      <a:prstDash val="solid"/>
                      <a:round/>
                      <a:headEnd type="none" w="med" len="med"/>
                      <a:tailEnd type="none" w="med" len="med"/>
                    </a:lnR>
                    <a:solidFill>
                      <a:srgbClr val="007F76">
                        <a:alpha val="20000"/>
                      </a:srgbClr>
                    </a:solidFill>
                  </a:tcPr>
                </a:tc>
                <a:tc>
                  <a:txBody>
                    <a:bodyPr/>
                    <a:lstStyle/>
                    <a:p>
                      <a:pPr algn="ctr" fontAlgn="ctr"/>
                      <a:r>
                        <a:rPr lang="ru-RU" sz="800" b="0" i="0" u="none" strike="noStrike">
                          <a:solidFill>
                            <a:srgbClr val="000000"/>
                          </a:solidFill>
                          <a:effectLst/>
                          <a:latin typeface="Arial Narrow" panose="020B0606020202030204" pitchFamily="34" charset="0"/>
                        </a:rPr>
                        <a:t>1 054</a:t>
                      </a:r>
                    </a:p>
                  </a:txBody>
                  <a:tcPr marL="9525" marR="9525" marT="9525" marB="0" anchor="ctr">
                    <a:lnL w="12700" cap="flat" cmpd="sng" algn="ctr">
                      <a:solidFill>
                        <a:schemeClr val="tx1"/>
                      </a:solidFill>
                      <a:prstDash val="solid"/>
                      <a:round/>
                      <a:headEnd type="none" w="med" len="med"/>
                      <a:tailEnd type="none" w="med" len="med"/>
                    </a:lnL>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62</a:t>
                      </a:r>
                    </a:p>
                  </a:txBody>
                  <a:tcPr marL="9525" marR="9525" marT="9525" marB="0" anchor="c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53</a:t>
                      </a:r>
                    </a:p>
                  </a:txBody>
                  <a:tcPr marL="9525" marR="9525" marT="9525" marB="0" anchor="c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217</a:t>
                      </a:r>
                    </a:p>
                  </a:txBody>
                  <a:tcPr marL="9525" marR="9525" marT="9525" marB="0" anchor="c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722</a:t>
                      </a:r>
                    </a:p>
                  </a:txBody>
                  <a:tcPr marL="9525" marR="9525" marT="9525" marB="0" anchor="ctr">
                    <a:lnR w="12700" cap="flat" cmpd="sng" algn="ctr">
                      <a:solidFill>
                        <a:schemeClr val="tx1"/>
                      </a:solidFill>
                      <a:prstDash val="solid"/>
                      <a:round/>
                      <a:headEnd type="none" w="med" len="med"/>
                      <a:tailEnd type="none" w="med" len="med"/>
                    </a:ln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1 076</a:t>
                      </a:r>
                    </a:p>
                  </a:txBody>
                  <a:tcPr marL="9525" marR="9525" marT="9525" marB="0" anchor="ctr">
                    <a:lnL w="12700" cap="flat" cmpd="sng" algn="ctr">
                      <a:solidFill>
                        <a:schemeClr val="tx1"/>
                      </a:solidFill>
                      <a:prstDash val="solid"/>
                      <a:round/>
                      <a:headEnd type="none" w="med" len="med"/>
                      <a:tailEnd type="none" w="med" len="med"/>
                    </a:lnL>
                    <a:solidFill>
                      <a:srgbClr val="007F76">
                        <a:alpha val="20000"/>
                      </a:srgbClr>
                    </a:solidFill>
                  </a:tcPr>
                </a:tc>
                <a:tc>
                  <a:txBody>
                    <a:bodyPr/>
                    <a:lstStyle/>
                    <a:p>
                      <a:pPr algn="ctr" fontAlgn="ctr"/>
                      <a:r>
                        <a:rPr lang="ru-RU" sz="800" b="0" i="0" u="none" strike="noStrike">
                          <a:solidFill>
                            <a:srgbClr val="000000"/>
                          </a:solidFill>
                          <a:effectLst/>
                          <a:latin typeface="Arial Narrow" panose="020B0606020202030204" pitchFamily="34" charset="0"/>
                        </a:rPr>
                        <a:t>118</a:t>
                      </a:r>
                    </a:p>
                  </a:txBody>
                  <a:tcPr marL="9525" marR="9525" marT="9525" marB="0" anchor="c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296</a:t>
                      </a:r>
                    </a:p>
                  </a:txBody>
                  <a:tcPr marL="9525" marR="9525" marT="9525" marB="0" anchor="ctr">
                    <a:solidFill>
                      <a:srgbClr val="007F76">
                        <a:alpha val="20000"/>
                      </a:srgbClr>
                    </a:solidFill>
                  </a:tcPr>
                </a:tc>
                <a:tc>
                  <a:txBody>
                    <a:bodyPr/>
                    <a:lstStyle/>
                    <a:p>
                      <a:pPr algn="ctr" fontAlgn="ctr"/>
                      <a:r>
                        <a:rPr lang="ru-RU" sz="800" b="0" i="0" u="none" strike="noStrike">
                          <a:solidFill>
                            <a:srgbClr val="000000"/>
                          </a:solidFill>
                          <a:effectLst/>
                          <a:latin typeface="Arial Narrow" panose="020B0606020202030204" pitchFamily="34" charset="0"/>
                        </a:rPr>
                        <a:t>233</a:t>
                      </a:r>
                    </a:p>
                  </a:txBody>
                  <a:tcPr marL="9525" marR="9525" marT="9525" marB="0" anchor="ctr">
                    <a:solidFill>
                      <a:srgbClr val="007F76">
                        <a:alpha val="20000"/>
                      </a:srgbClr>
                    </a:solidFill>
                  </a:tcPr>
                </a:tc>
                <a:tc>
                  <a:txBody>
                    <a:bodyPr/>
                    <a:lstStyle/>
                    <a:p>
                      <a:pPr algn="ctr" fontAlgn="ctr"/>
                      <a:r>
                        <a:rPr lang="ru-RU" sz="800" b="0" i="0" u="none" strike="noStrike">
                          <a:solidFill>
                            <a:srgbClr val="000000"/>
                          </a:solidFill>
                          <a:effectLst/>
                          <a:latin typeface="Arial Narrow" panose="020B0606020202030204" pitchFamily="34" charset="0"/>
                        </a:rPr>
                        <a:t>429</a:t>
                      </a:r>
                    </a:p>
                  </a:txBody>
                  <a:tcPr marL="9525" marR="9525" marT="9525" marB="0" anchor="ctr">
                    <a:solidFill>
                      <a:srgbClr val="007F76">
                        <a:alpha val="20000"/>
                      </a:srgbClr>
                    </a:solidFill>
                  </a:tcPr>
                </a:tc>
                <a:tc>
                  <a:txBody>
                    <a:bodyPr/>
                    <a:lstStyle/>
                    <a:p>
                      <a:pPr algn="ctr" fontAlgn="ctr"/>
                      <a:r>
                        <a:rPr lang="ru-RU" sz="800" b="0" i="0" u="none" strike="noStrike">
                          <a:solidFill>
                            <a:srgbClr val="000000"/>
                          </a:solidFill>
                          <a:effectLst/>
                          <a:latin typeface="Arial Narrow" panose="020B0606020202030204" pitchFamily="34" charset="0"/>
                        </a:rPr>
                        <a:t>2,6%</a:t>
                      </a:r>
                    </a:p>
                  </a:txBody>
                  <a:tcPr marL="9525" marR="9525" marT="9525" marB="0" anchor="ctr">
                    <a:solidFill>
                      <a:srgbClr val="007F76">
                        <a:alpha val="20000"/>
                      </a:srgbClr>
                    </a:solidFill>
                  </a:tcPr>
                </a:tc>
                <a:extLst>
                  <a:ext uri="{0D108BD9-81ED-4DB2-BD59-A6C34878D82A}">
                    <a16:rowId xmlns:a16="http://schemas.microsoft.com/office/drawing/2014/main" val="4195104307"/>
                  </a:ext>
                </a:extLst>
              </a:tr>
              <a:tr h="144837">
                <a:tc>
                  <a:txBody>
                    <a:bodyPr/>
                    <a:lstStyle/>
                    <a:p>
                      <a:pPr algn="ctr" fontAlgn="b"/>
                      <a:r>
                        <a:rPr lang="ru-RU" sz="800" u="none" strike="noStrike" dirty="0">
                          <a:solidFill>
                            <a:srgbClr val="007F76"/>
                          </a:solidFill>
                          <a:effectLst/>
                          <a:latin typeface="Arial Narrow" panose="020B0606020202030204" pitchFamily="34" charset="0"/>
                        </a:rPr>
                        <a:t>5</a:t>
                      </a:r>
                      <a:endParaRPr lang="en-US" sz="800" b="0" i="0" u="none" strike="noStrike" dirty="0">
                        <a:solidFill>
                          <a:srgbClr val="007F76"/>
                        </a:solidFill>
                        <a:effectLst/>
                        <a:latin typeface="Arial Narrow" panose="020B0606020202030204" pitchFamily="34" charset="0"/>
                      </a:endParaRPr>
                    </a:p>
                  </a:txBody>
                  <a:tcPr marL="9525" marR="9525" marT="0"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2361-0</a:t>
                      </a:r>
                    </a:p>
                  </a:txBody>
                  <a:tcPr marL="9525" marR="9525" marT="9525" marB="0" anchor="ctr">
                    <a:solidFill>
                      <a:schemeClr val="accent6">
                        <a:lumMod val="50000"/>
                        <a:alpha val="1000"/>
                      </a:schemeClr>
                    </a:solidFill>
                  </a:tcPr>
                </a:tc>
                <a:tc>
                  <a:txBody>
                    <a:bodyPr/>
                    <a:lstStyle/>
                    <a:p>
                      <a:pPr marL="72000" algn="l" fontAlgn="ctr"/>
                      <a:r>
                        <a:rPr lang="ru-RU" sz="800" b="0" i="0" u="none" strike="noStrike" dirty="0" err="1">
                          <a:solidFill>
                            <a:srgbClr val="000000"/>
                          </a:solidFill>
                          <a:effectLst/>
                          <a:latin typeface="Arial Narrow" panose="020B0606020202030204" pitchFamily="34" charset="0"/>
                        </a:rPr>
                        <a:t>Бастауыш</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мектеп</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мұғалімі</a:t>
                      </a:r>
                      <a:endParaRPr lang="ru-RU" sz="800" b="0" i="0" u="none" strike="noStrike" dirty="0">
                        <a:solidFill>
                          <a:srgbClr val="000000"/>
                        </a:solidFill>
                        <a:effectLst/>
                        <a:latin typeface="Arial Narrow" panose="020B0606020202030204" pitchFamily="34" charset="0"/>
                      </a:endParaRPr>
                    </a:p>
                  </a:txBody>
                  <a:tcPr marL="9525" marR="9525" marT="9525" marB="0" anchor="ctr">
                    <a:lnR w="12700" cap="flat" cmpd="sng" algn="ctr">
                      <a:solidFill>
                        <a:schemeClr val="tx1"/>
                      </a:solidFill>
                      <a:prstDash val="solid"/>
                      <a:round/>
                      <a:headEnd type="none" w="med" len="med"/>
                      <a:tailEnd type="none" w="med" len="med"/>
                    </a:ln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906</a:t>
                      </a:r>
                    </a:p>
                  </a:txBody>
                  <a:tcPr marL="9525" marR="9525" marT="9525" marB="0" anchor="ctr">
                    <a:lnL w="12700" cap="flat" cmpd="sng" algn="ctr">
                      <a:solidFill>
                        <a:schemeClr val="tx1"/>
                      </a:solidFill>
                      <a:prstDash val="solid"/>
                      <a:round/>
                      <a:headEnd type="none" w="med" len="med"/>
                      <a:tailEnd type="none" w="med" len="med"/>
                    </a:lnL>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223</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89</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388</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206</a:t>
                      </a:r>
                    </a:p>
                  </a:txBody>
                  <a:tcPr marL="9525" marR="9525" marT="9525" marB="0" anchor="ctr">
                    <a:lnR w="12700" cap="flat" cmpd="sng" algn="ctr">
                      <a:solidFill>
                        <a:schemeClr val="tx1"/>
                      </a:solidFill>
                      <a:prstDash val="solid"/>
                      <a:round/>
                      <a:headEnd type="none" w="med" len="med"/>
                      <a:tailEnd type="none" w="med" len="med"/>
                    </a:ln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992</a:t>
                      </a:r>
                    </a:p>
                  </a:txBody>
                  <a:tcPr marL="9525" marR="9525" marT="9525" marB="0" anchor="ctr">
                    <a:lnL w="12700" cap="flat" cmpd="sng" algn="ctr">
                      <a:solidFill>
                        <a:schemeClr val="tx1"/>
                      </a:solidFill>
                      <a:prstDash val="solid"/>
                      <a:round/>
                      <a:headEnd type="none" w="med" len="med"/>
                      <a:tailEnd type="none" w="med" len="med"/>
                    </a:lnL>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212</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304</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185</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291</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2,4%</a:t>
                      </a:r>
                    </a:p>
                  </a:txBody>
                  <a:tcPr marL="9525" marR="9525" marT="9525" marB="0" anchor="ctr">
                    <a:solidFill>
                      <a:schemeClr val="accent6">
                        <a:lumMod val="50000"/>
                        <a:alpha val="1000"/>
                      </a:schemeClr>
                    </a:solidFill>
                  </a:tcPr>
                </a:tc>
                <a:extLst>
                  <a:ext uri="{0D108BD9-81ED-4DB2-BD59-A6C34878D82A}">
                    <a16:rowId xmlns:a16="http://schemas.microsoft.com/office/drawing/2014/main" val="2161733166"/>
                  </a:ext>
                </a:extLst>
              </a:tr>
              <a:tr h="144837">
                <a:tc>
                  <a:txBody>
                    <a:bodyPr/>
                    <a:lstStyle/>
                    <a:p>
                      <a:pPr algn="ctr" fontAlgn="b"/>
                      <a:r>
                        <a:rPr lang="ru-RU" sz="800" u="none" strike="noStrike" dirty="0">
                          <a:solidFill>
                            <a:srgbClr val="007F76"/>
                          </a:solidFill>
                          <a:effectLst/>
                          <a:latin typeface="Arial Narrow" panose="020B0606020202030204" pitchFamily="34" charset="0"/>
                        </a:rPr>
                        <a:t>6</a:t>
                      </a:r>
                      <a:endParaRPr lang="en-US" sz="800" b="0" i="0" u="none" strike="noStrike" dirty="0">
                        <a:solidFill>
                          <a:srgbClr val="007F76"/>
                        </a:solidFill>
                        <a:effectLst/>
                        <a:latin typeface="Arial Narrow" panose="020B0606020202030204" pitchFamily="34" charset="0"/>
                      </a:endParaRPr>
                    </a:p>
                  </a:txBody>
                  <a:tcPr marL="9525" marR="9525" marT="0" marB="0" anchor="ctr">
                    <a:solidFill>
                      <a:srgbClr val="007F76">
                        <a:alpha val="20000"/>
                      </a:srgbClr>
                    </a:solidFill>
                  </a:tcPr>
                </a:tc>
                <a:tc>
                  <a:txBody>
                    <a:bodyPr/>
                    <a:lstStyle/>
                    <a:p>
                      <a:pPr algn="ctr" fontAlgn="ctr"/>
                      <a:r>
                        <a:rPr lang="ru-RU" sz="800" b="0" i="0" u="none" strike="noStrike">
                          <a:solidFill>
                            <a:srgbClr val="000000"/>
                          </a:solidFill>
                          <a:effectLst/>
                          <a:latin typeface="Arial Narrow" panose="020B0606020202030204" pitchFamily="34" charset="0"/>
                        </a:rPr>
                        <a:t>5311-2</a:t>
                      </a:r>
                    </a:p>
                  </a:txBody>
                  <a:tcPr marL="9525" marR="9525" marT="9525" marB="0" anchor="ctr">
                    <a:solidFill>
                      <a:srgbClr val="007F76">
                        <a:alpha val="20000"/>
                      </a:srgbClr>
                    </a:solidFill>
                  </a:tcPr>
                </a:tc>
                <a:tc>
                  <a:txBody>
                    <a:bodyPr/>
                    <a:lstStyle/>
                    <a:p>
                      <a:pPr marL="72000" algn="l" fontAlgn="ctr"/>
                      <a:r>
                        <a:rPr lang="ru-RU" sz="800" b="0" i="0" u="none" strike="noStrike" dirty="0">
                          <a:solidFill>
                            <a:srgbClr val="000000"/>
                          </a:solidFill>
                          <a:effectLst/>
                          <a:latin typeface="Arial Narrow" panose="020B0606020202030204" pitchFamily="34" charset="0"/>
                        </a:rPr>
                        <a:t>Бала </a:t>
                      </a:r>
                      <a:r>
                        <a:rPr lang="ru-RU" sz="800" b="0" i="0" u="none" strike="noStrike" dirty="0" err="1">
                          <a:solidFill>
                            <a:srgbClr val="000000"/>
                          </a:solidFill>
                          <a:effectLst/>
                          <a:latin typeface="Arial Narrow" panose="020B0606020202030204" pitchFamily="34" charset="0"/>
                        </a:rPr>
                        <a:t>күтушілер</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балабақшадағы</a:t>
                      </a:r>
                      <a:r>
                        <a:rPr lang="ru-RU" sz="800" b="0" i="0" u="none" strike="noStrike" dirty="0">
                          <a:solidFill>
                            <a:srgbClr val="000000"/>
                          </a:solidFill>
                          <a:effectLst/>
                          <a:latin typeface="Arial Narrow" panose="020B0606020202030204" pitchFamily="34" charset="0"/>
                        </a:rPr>
                        <a:t>)</a:t>
                      </a:r>
                    </a:p>
                  </a:txBody>
                  <a:tcPr marL="9525" marR="9525" marT="9525" marB="0" anchor="ctr">
                    <a:lnR w="12700" cap="flat" cmpd="sng" algn="ctr">
                      <a:solidFill>
                        <a:schemeClr val="tx1"/>
                      </a:solidFill>
                      <a:prstDash val="solid"/>
                      <a:round/>
                      <a:headEnd type="none" w="med" len="med"/>
                      <a:tailEnd type="none" w="med" len="med"/>
                    </a:lnR>
                    <a:solidFill>
                      <a:srgbClr val="007F76">
                        <a:alpha val="20000"/>
                      </a:srgbClr>
                    </a:solidFill>
                  </a:tcPr>
                </a:tc>
                <a:tc>
                  <a:txBody>
                    <a:bodyPr/>
                    <a:lstStyle/>
                    <a:p>
                      <a:pPr algn="ctr" fontAlgn="ctr"/>
                      <a:r>
                        <a:rPr lang="ru-RU" sz="800" b="0" i="0" u="none" strike="noStrike">
                          <a:solidFill>
                            <a:srgbClr val="000000"/>
                          </a:solidFill>
                          <a:effectLst/>
                          <a:latin typeface="Arial Narrow" panose="020B0606020202030204" pitchFamily="34" charset="0"/>
                        </a:rPr>
                        <a:t>840</a:t>
                      </a:r>
                    </a:p>
                  </a:txBody>
                  <a:tcPr marL="9525" marR="9525" marT="9525" marB="0" anchor="ctr">
                    <a:lnL w="12700" cap="flat" cmpd="sng" algn="ctr">
                      <a:solidFill>
                        <a:schemeClr val="tx1"/>
                      </a:solidFill>
                      <a:prstDash val="solid"/>
                      <a:round/>
                      <a:headEnd type="none" w="med" len="med"/>
                      <a:tailEnd type="none" w="med" len="med"/>
                    </a:lnL>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251</a:t>
                      </a:r>
                    </a:p>
                  </a:txBody>
                  <a:tcPr marL="9525" marR="9525" marT="9525" marB="0" anchor="c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198</a:t>
                      </a:r>
                    </a:p>
                  </a:txBody>
                  <a:tcPr marL="9525" marR="9525" marT="9525" marB="0" anchor="c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224</a:t>
                      </a:r>
                    </a:p>
                  </a:txBody>
                  <a:tcPr marL="9525" marR="9525" marT="9525" marB="0" anchor="c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167</a:t>
                      </a:r>
                    </a:p>
                  </a:txBody>
                  <a:tcPr marL="9525" marR="9525" marT="9525" marB="0" anchor="ctr">
                    <a:lnR w="12700" cap="flat" cmpd="sng" algn="ctr">
                      <a:solidFill>
                        <a:schemeClr val="tx1"/>
                      </a:solidFill>
                      <a:prstDash val="solid"/>
                      <a:round/>
                      <a:headEnd type="none" w="med" len="med"/>
                      <a:tailEnd type="none" w="med" len="med"/>
                    </a:ln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974</a:t>
                      </a:r>
                    </a:p>
                  </a:txBody>
                  <a:tcPr marL="9525" marR="9525" marT="9525" marB="0" anchor="ctr">
                    <a:lnL w="12700" cap="flat" cmpd="sng" algn="ctr">
                      <a:solidFill>
                        <a:schemeClr val="tx1"/>
                      </a:solidFill>
                      <a:prstDash val="solid"/>
                      <a:round/>
                      <a:headEnd type="none" w="med" len="med"/>
                      <a:tailEnd type="none" w="med" len="med"/>
                    </a:lnL>
                    <a:solidFill>
                      <a:srgbClr val="007F76">
                        <a:alpha val="20000"/>
                      </a:srgbClr>
                    </a:solidFill>
                  </a:tcPr>
                </a:tc>
                <a:tc>
                  <a:txBody>
                    <a:bodyPr/>
                    <a:lstStyle/>
                    <a:p>
                      <a:pPr algn="ctr" fontAlgn="ctr"/>
                      <a:r>
                        <a:rPr lang="ru-RU" sz="800" b="0" i="0" u="none" strike="noStrike">
                          <a:solidFill>
                            <a:srgbClr val="000000"/>
                          </a:solidFill>
                          <a:effectLst/>
                          <a:latin typeface="Arial Narrow" panose="020B0606020202030204" pitchFamily="34" charset="0"/>
                        </a:rPr>
                        <a:t>208</a:t>
                      </a:r>
                    </a:p>
                  </a:txBody>
                  <a:tcPr marL="9525" marR="9525" marT="9525" marB="0" anchor="c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242</a:t>
                      </a:r>
                    </a:p>
                  </a:txBody>
                  <a:tcPr marL="9525" marR="9525" marT="9525" marB="0" anchor="ctr">
                    <a:solidFill>
                      <a:srgbClr val="007F76">
                        <a:alpha val="20000"/>
                      </a:srgbClr>
                    </a:solidFill>
                  </a:tcPr>
                </a:tc>
                <a:tc>
                  <a:txBody>
                    <a:bodyPr/>
                    <a:lstStyle/>
                    <a:p>
                      <a:pPr algn="ctr" fontAlgn="ctr"/>
                      <a:r>
                        <a:rPr lang="ru-RU" sz="800" b="0" i="0" u="none" strike="noStrike">
                          <a:solidFill>
                            <a:srgbClr val="000000"/>
                          </a:solidFill>
                          <a:effectLst/>
                          <a:latin typeface="Arial Narrow" panose="020B0606020202030204" pitchFamily="34" charset="0"/>
                        </a:rPr>
                        <a:t>158</a:t>
                      </a:r>
                    </a:p>
                  </a:txBody>
                  <a:tcPr marL="9525" marR="9525" marT="9525" marB="0" anchor="ctr">
                    <a:solidFill>
                      <a:srgbClr val="007F76">
                        <a:alpha val="20000"/>
                      </a:srgbClr>
                    </a:solidFill>
                  </a:tcPr>
                </a:tc>
                <a:tc>
                  <a:txBody>
                    <a:bodyPr/>
                    <a:lstStyle/>
                    <a:p>
                      <a:pPr algn="ctr" fontAlgn="ctr"/>
                      <a:r>
                        <a:rPr lang="ru-RU" sz="800" b="0" i="0" u="none" strike="noStrike">
                          <a:solidFill>
                            <a:srgbClr val="000000"/>
                          </a:solidFill>
                          <a:effectLst/>
                          <a:latin typeface="Arial Narrow" panose="020B0606020202030204" pitchFamily="34" charset="0"/>
                        </a:rPr>
                        <a:t>366</a:t>
                      </a:r>
                    </a:p>
                  </a:txBody>
                  <a:tcPr marL="9525" marR="9525" marT="9525" marB="0" anchor="ctr">
                    <a:solidFill>
                      <a:srgbClr val="007F76">
                        <a:alpha val="20000"/>
                      </a:srgbClr>
                    </a:solidFill>
                  </a:tcPr>
                </a:tc>
                <a:tc>
                  <a:txBody>
                    <a:bodyPr/>
                    <a:lstStyle/>
                    <a:p>
                      <a:pPr algn="ctr" fontAlgn="ctr"/>
                      <a:r>
                        <a:rPr lang="ru-RU" sz="800" b="0" i="0" u="none" strike="noStrike">
                          <a:solidFill>
                            <a:srgbClr val="000000"/>
                          </a:solidFill>
                          <a:effectLst/>
                          <a:latin typeface="Arial Narrow" panose="020B0606020202030204" pitchFamily="34" charset="0"/>
                        </a:rPr>
                        <a:t>2,3%</a:t>
                      </a:r>
                    </a:p>
                  </a:txBody>
                  <a:tcPr marL="9525" marR="9525" marT="9525" marB="0" anchor="ctr">
                    <a:solidFill>
                      <a:srgbClr val="007F76">
                        <a:alpha val="20000"/>
                      </a:srgbClr>
                    </a:solidFill>
                  </a:tcPr>
                </a:tc>
                <a:extLst>
                  <a:ext uri="{0D108BD9-81ED-4DB2-BD59-A6C34878D82A}">
                    <a16:rowId xmlns:a16="http://schemas.microsoft.com/office/drawing/2014/main" val="1745570149"/>
                  </a:ext>
                </a:extLst>
              </a:tr>
              <a:tr h="144837">
                <a:tc>
                  <a:txBody>
                    <a:bodyPr/>
                    <a:lstStyle/>
                    <a:p>
                      <a:pPr algn="ctr" fontAlgn="b"/>
                      <a:r>
                        <a:rPr lang="ru-RU" sz="800" u="none" strike="noStrike" dirty="0">
                          <a:solidFill>
                            <a:srgbClr val="007F76"/>
                          </a:solidFill>
                          <a:effectLst/>
                          <a:latin typeface="Arial Narrow" panose="020B0606020202030204" pitchFamily="34" charset="0"/>
                        </a:rPr>
                        <a:t>7</a:t>
                      </a:r>
                      <a:endParaRPr lang="en-US" sz="800" b="0" i="0" u="none" strike="noStrike" dirty="0">
                        <a:solidFill>
                          <a:srgbClr val="007F76"/>
                        </a:solidFill>
                        <a:effectLst/>
                        <a:latin typeface="Arial Narrow" panose="020B0606020202030204" pitchFamily="34" charset="0"/>
                      </a:endParaRPr>
                    </a:p>
                  </a:txBody>
                  <a:tcPr marL="9525" marR="9525" marT="0"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5414-9</a:t>
                      </a:r>
                    </a:p>
                  </a:txBody>
                  <a:tcPr marL="9525" marR="9525" marT="9525" marB="0" anchor="ctr">
                    <a:solidFill>
                      <a:schemeClr val="accent6">
                        <a:lumMod val="50000"/>
                        <a:alpha val="1000"/>
                      </a:schemeClr>
                    </a:solidFill>
                  </a:tcPr>
                </a:tc>
                <a:tc>
                  <a:txBody>
                    <a:bodyPr/>
                    <a:lstStyle/>
                    <a:p>
                      <a:pPr marL="72000" algn="l" fontAlgn="ctr"/>
                      <a:r>
                        <a:rPr lang="ru-RU" sz="800" b="0" i="0" u="none" strike="noStrike" dirty="0" err="1">
                          <a:solidFill>
                            <a:srgbClr val="000000"/>
                          </a:solidFill>
                          <a:effectLst/>
                          <a:latin typeface="Arial Narrow" panose="020B0606020202030204" pitchFamily="34" charset="0"/>
                        </a:rPr>
                        <a:t>Күзетшілер</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инкассаторлар</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және</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тектес</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қызметтер</a:t>
                      </a:r>
                      <a:endParaRPr lang="ru-RU" sz="800" b="0" i="0" u="none" strike="noStrike" dirty="0">
                        <a:solidFill>
                          <a:srgbClr val="000000"/>
                        </a:solidFill>
                        <a:effectLst/>
                        <a:latin typeface="Arial Narrow" panose="020B0606020202030204" pitchFamily="34" charset="0"/>
                      </a:endParaRPr>
                    </a:p>
                  </a:txBody>
                  <a:tcPr marL="9525" marR="9525" marT="9525" marB="0" anchor="ctr">
                    <a:lnR w="12700" cap="flat" cmpd="sng" algn="ctr">
                      <a:solidFill>
                        <a:schemeClr val="tx1"/>
                      </a:solidFill>
                      <a:prstDash val="solid"/>
                      <a:round/>
                      <a:headEnd type="none" w="med" len="med"/>
                      <a:tailEnd type="none" w="med" len="med"/>
                    </a:ln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977</a:t>
                      </a:r>
                    </a:p>
                  </a:txBody>
                  <a:tcPr marL="9525" marR="9525" marT="9525" marB="0" anchor="ctr">
                    <a:lnL w="12700" cap="flat" cmpd="sng" algn="ctr">
                      <a:solidFill>
                        <a:schemeClr val="tx1"/>
                      </a:solidFill>
                      <a:prstDash val="solid"/>
                      <a:round/>
                      <a:headEnd type="none" w="med" len="med"/>
                      <a:tailEnd type="none" w="med" len="med"/>
                    </a:lnL>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378</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211</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227</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161</a:t>
                      </a:r>
                    </a:p>
                  </a:txBody>
                  <a:tcPr marL="9525" marR="9525" marT="9525" marB="0" anchor="ctr">
                    <a:lnR w="12700" cap="flat" cmpd="sng" algn="ctr">
                      <a:solidFill>
                        <a:schemeClr val="tx1"/>
                      </a:solidFill>
                      <a:prstDash val="solid"/>
                      <a:round/>
                      <a:headEnd type="none" w="med" len="med"/>
                      <a:tailEnd type="none" w="med" len="med"/>
                    </a:ln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849</a:t>
                      </a:r>
                    </a:p>
                  </a:txBody>
                  <a:tcPr marL="9525" marR="9525" marT="9525" marB="0" anchor="ctr">
                    <a:lnL w="12700" cap="flat" cmpd="sng" algn="ctr">
                      <a:solidFill>
                        <a:schemeClr val="tx1"/>
                      </a:solidFill>
                      <a:prstDash val="solid"/>
                      <a:round/>
                      <a:headEnd type="none" w="med" len="med"/>
                      <a:tailEnd type="none" w="med" len="med"/>
                    </a:lnL>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186</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239</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198</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226</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2,0%</a:t>
                      </a:r>
                    </a:p>
                  </a:txBody>
                  <a:tcPr marL="9525" marR="9525" marT="9525" marB="0" anchor="ctr">
                    <a:solidFill>
                      <a:schemeClr val="accent6">
                        <a:lumMod val="50000"/>
                        <a:alpha val="1000"/>
                      </a:schemeClr>
                    </a:solidFill>
                  </a:tcPr>
                </a:tc>
                <a:extLst>
                  <a:ext uri="{0D108BD9-81ED-4DB2-BD59-A6C34878D82A}">
                    <a16:rowId xmlns:a16="http://schemas.microsoft.com/office/drawing/2014/main" val="4097615506"/>
                  </a:ext>
                </a:extLst>
              </a:tr>
              <a:tr h="144837">
                <a:tc>
                  <a:txBody>
                    <a:bodyPr/>
                    <a:lstStyle/>
                    <a:p>
                      <a:pPr algn="ctr" fontAlgn="b"/>
                      <a:r>
                        <a:rPr lang="ru-RU" sz="800" u="none" strike="noStrike" dirty="0">
                          <a:solidFill>
                            <a:srgbClr val="007F76"/>
                          </a:solidFill>
                          <a:effectLst/>
                          <a:latin typeface="Arial Narrow" panose="020B0606020202030204" pitchFamily="34" charset="0"/>
                        </a:rPr>
                        <a:t>8</a:t>
                      </a:r>
                      <a:endParaRPr lang="en-US" sz="800" b="0" i="0" u="none" strike="noStrike" dirty="0">
                        <a:solidFill>
                          <a:srgbClr val="007F76"/>
                        </a:solidFill>
                        <a:effectLst/>
                        <a:latin typeface="Arial Narrow" panose="020B0606020202030204" pitchFamily="34" charset="0"/>
                      </a:endParaRPr>
                    </a:p>
                  </a:txBody>
                  <a:tcPr marL="9525" marR="9525" marT="0" marB="0" anchor="ctr">
                    <a:solidFill>
                      <a:srgbClr val="007F76">
                        <a:alpha val="20000"/>
                      </a:srgbClr>
                    </a:solidFill>
                  </a:tcPr>
                </a:tc>
                <a:tc>
                  <a:txBody>
                    <a:bodyPr/>
                    <a:lstStyle/>
                    <a:p>
                      <a:pPr algn="ctr" fontAlgn="ctr"/>
                      <a:r>
                        <a:rPr lang="ru-RU" sz="800" b="0" i="0" u="none" strike="noStrike">
                          <a:solidFill>
                            <a:srgbClr val="000000"/>
                          </a:solidFill>
                          <a:effectLst/>
                          <a:latin typeface="Arial Narrow" panose="020B0606020202030204" pitchFamily="34" charset="0"/>
                        </a:rPr>
                        <a:t>9116-0</a:t>
                      </a:r>
                    </a:p>
                  </a:txBody>
                  <a:tcPr marL="9525" marR="9525" marT="9525" marB="0" anchor="ctr">
                    <a:solidFill>
                      <a:srgbClr val="007F76">
                        <a:alpha val="20000"/>
                      </a:srgbClr>
                    </a:solidFill>
                  </a:tcPr>
                </a:tc>
                <a:tc>
                  <a:txBody>
                    <a:bodyPr/>
                    <a:lstStyle/>
                    <a:p>
                      <a:pPr marL="72000" algn="l" fontAlgn="ctr"/>
                      <a:r>
                        <a:rPr lang="ru-RU" sz="800" b="0" i="0" u="none" strike="noStrike" dirty="0">
                          <a:solidFill>
                            <a:srgbClr val="000000"/>
                          </a:solidFill>
                          <a:effectLst/>
                          <a:latin typeface="Arial Narrow" panose="020B0606020202030204" pitchFamily="34" charset="0"/>
                        </a:rPr>
                        <a:t>Аула </a:t>
                      </a:r>
                      <a:r>
                        <a:rPr lang="ru-RU" sz="800" b="0" i="0" u="none" strike="noStrike" dirty="0" err="1">
                          <a:solidFill>
                            <a:srgbClr val="000000"/>
                          </a:solidFill>
                          <a:effectLst/>
                          <a:latin typeface="Arial Narrow" panose="020B0606020202030204" pitchFamily="34" charset="0"/>
                        </a:rPr>
                        <a:t>сыпырушылар</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және</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ашық</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аумақтарды</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тазалаушылар</a:t>
                      </a:r>
                      <a:endParaRPr lang="ru-RU" sz="800" b="0" i="0" u="none" strike="noStrike" dirty="0">
                        <a:solidFill>
                          <a:srgbClr val="000000"/>
                        </a:solidFill>
                        <a:effectLst/>
                        <a:latin typeface="Arial Narrow" panose="020B0606020202030204" pitchFamily="34" charset="0"/>
                      </a:endParaRPr>
                    </a:p>
                  </a:txBody>
                  <a:tcPr marL="9525" marR="9525" marT="9525" marB="0" anchor="ctr">
                    <a:lnR w="12700" cap="flat" cmpd="sng" algn="ctr">
                      <a:solidFill>
                        <a:schemeClr val="tx1"/>
                      </a:solidFill>
                      <a:prstDash val="solid"/>
                      <a:round/>
                      <a:headEnd type="none" w="med" len="med"/>
                      <a:tailEnd type="none" w="med" len="med"/>
                    </a:lnR>
                    <a:solidFill>
                      <a:srgbClr val="007F76">
                        <a:alpha val="20000"/>
                      </a:srgbClr>
                    </a:solidFill>
                  </a:tcPr>
                </a:tc>
                <a:tc>
                  <a:txBody>
                    <a:bodyPr/>
                    <a:lstStyle/>
                    <a:p>
                      <a:pPr algn="ctr" fontAlgn="ctr"/>
                      <a:r>
                        <a:rPr lang="ru-RU" sz="800" b="0" i="0" u="none" strike="noStrike">
                          <a:solidFill>
                            <a:srgbClr val="000000"/>
                          </a:solidFill>
                          <a:effectLst/>
                          <a:latin typeface="Arial Narrow" panose="020B0606020202030204" pitchFamily="34" charset="0"/>
                        </a:rPr>
                        <a:t>835</a:t>
                      </a:r>
                    </a:p>
                  </a:txBody>
                  <a:tcPr marL="9525" marR="9525" marT="9525" marB="0" anchor="ctr">
                    <a:lnL w="12700" cap="flat" cmpd="sng" algn="ctr">
                      <a:solidFill>
                        <a:schemeClr val="tx1"/>
                      </a:solidFill>
                      <a:prstDash val="solid"/>
                      <a:round/>
                      <a:headEnd type="none" w="med" len="med"/>
                      <a:tailEnd type="none" w="med" len="med"/>
                    </a:lnL>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201</a:t>
                      </a:r>
                    </a:p>
                  </a:txBody>
                  <a:tcPr marL="9525" marR="9525" marT="9525" marB="0" anchor="c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160</a:t>
                      </a:r>
                    </a:p>
                  </a:txBody>
                  <a:tcPr marL="9525" marR="9525" marT="9525" marB="0" anchor="c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206</a:t>
                      </a:r>
                    </a:p>
                  </a:txBody>
                  <a:tcPr marL="9525" marR="9525" marT="9525" marB="0" anchor="c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268</a:t>
                      </a:r>
                    </a:p>
                  </a:txBody>
                  <a:tcPr marL="9525" marR="9525" marT="9525" marB="0" anchor="ctr">
                    <a:lnR w="12700" cap="flat" cmpd="sng" algn="ctr">
                      <a:solidFill>
                        <a:schemeClr val="tx1"/>
                      </a:solidFill>
                      <a:prstDash val="solid"/>
                      <a:round/>
                      <a:headEnd type="none" w="med" len="med"/>
                      <a:tailEnd type="none" w="med" len="med"/>
                    </a:ln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785</a:t>
                      </a:r>
                    </a:p>
                  </a:txBody>
                  <a:tcPr marL="9525" marR="9525" marT="9525" marB="0" anchor="ctr">
                    <a:lnL w="12700" cap="flat" cmpd="sng" algn="ctr">
                      <a:solidFill>
                        <a:schemeClr val="tx1"/>
                      </a:solidFill>
                      <a:prstDash val="solid"/>
                      <a:round/>
                      <a:headEnd type="none" w="med" len="med"/>
                      <a:tailEnd type="none" w="med" len="med"/>
                    </a:lnL>
                    <a:solidFill>
                      <a:srgbClr val="007F76">
                        <a:alpha val="20000"/>
                      </a:srgbClr>
                    </a:solidFill>
                  </a:tcPr>
                </a:tc>
                <a:tc>
                  <a:txBody>
                    <a:bodyPr/>
                    <a:lstStyle/>
                    <a:p>
                      <a:pPr algn="ctr" fontAlgn="ctr"/>
                      <a:r>
                        <a:rPr lang="ru-RU" sz="800" b="0" i="0" u="none" strike="noStrike">
                          <a:solidFill>
                            <a:srgbClr val="000000"/>
                          </a:solidFill>
                          <a:effectLst/>
                          <a:latin typeface="Arial Narrow" panose="020B0606020202030204" pitchFamily="34" charset="0"/>
                        </a:rPr>
                        <a:t>203</a:t>
                      </a:r>
                    </a:p>
                  </a:txBody>
                  <a:tcPr marL="9525" marR="9525" marT="9525" marB="0" anchor="c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152</a:t>
                      </a:r>
                    </a:p>
                  </a:txBody>
                  <a:tcPr marL="9525" marR="9525" marT="9525" marB="0" anchor="ctr">
                    <a:solidFill>
                      <a:srgbClr val="007F76">
                        <a:alpha val="20000"/>
                      </a:srgbClr>
                    </a:solidFill>
                  </a:tcPr>
                </a:tc>
                <a:tc>
                  <a:txBody>
                    <a:bodyPr/>
                    <a:lstStyle/>
                    <a:p>
                      <a:pPr algn="ctr" fontAlgn="ctr"/>
                      <a:r>
                        <a:rPr lang="ru-RU" sz="800" b="0" i="0" u="none" strike="noStrike">
                          <a:solidFill>
                            <a:srgbClr val="000000"/>
                          </a:solidFill>
                          <a:effectLst/>
                          <a:latin typeface="Arial Narrow" panose="020B0606020202030204" pitchFamily="34" charset="0"/>
                        </a:rPr>
                        <a:t>242</a:t>
                      </a:r>
                    </a:p>
                  </a:txBody>
                  <a:tcPr marL="9525" marR="9525" marT="9525" marB="0" anchor="ctr">
                    <a:solidFill>
                      <a:srgbClr val="007F76">
                        <a:alpha val="20000"/>
                      </a:srgbClr>
                    </a:solidFill>
                  </a:tcPr>
                </a:tc>
                <a:tc>
                  <a:txBody>
                    <a:bodyPr/>
                    <a:lstStyle/>
                    <a:p>
                      <a:pPr algn="ctr" fontAlgn="ctr"/>
                      <a:r>
                        <a:rPr lang="ru-RU" sz="800" b="0" i="0" u="none" strike="noStrike">
                          <a:solidFill>
                            <a:srgbClr val="000000"/>
                          </a:solidFill>
                          <a:effectLst/>
                          <a:latin typeface="Arial Narrow" panose="020B0606020202030204" pitchFamily="34" charset="0"/>
                        </a:rPr>
                        <a:t>188</a:t>
                      </a:r>
                    </a:p>
                  </a:txBody>
                  <a:tcPr marL="9525" marR="9525" marT="9525" marB="0" anchor="ctr">
                    <a:solidFill>
                      <a:srgbClr val="007F76">
                        <a:alpha val="20000"/>
                      </a:srgbClr>
                    </a:solidFill>
                  </a:tcPr>
                </a:tc>
                <a:tc>
                  <a:txBody>
                    <a:bodyPr/>
                    <a:lstStyle/>
                    <a:p>
                      <a:pPr algn="ctr" fontAlgn="ctr"/>
                      <a:r>
                        <a:rPr lang="ru-RU" sz="800" b="0" i="0" u="none" strike="noStrike">
                          <a:solidFill>
                            <a:srgbClr val="000000"/>
                          </a:solidFill>
                          <a:effectLst/>
                          <a:latin typeface="Arial Narrow" panose="020B0606020202030204" pitchFamily="34" charset="0"/>
                        </a:rPr>
                        <a:t>1,9%</a:t>
                      </a:r>
                    </a:p>
                  </a:txBody>
                  <a:tcPr marL="9525" marR="9525" marT="9525" marB="0" anchor="ctr">
                    <a:solidFill>
                      <a:srgbClr val="007F76">
                        <a:alpha val="20000"/>
                      </a:srgbClr>
                    </a:solidFill>
                  </a:tcPr>
                </a:tc>
                <a:extLst>
                  <a:ext uri="{0D108BD9-81ED-4DB2-BD59-A6C34878D82A}">
                    <a16:rowId xmlns:a16="http://schemas.microsoft.com/office/drawing/2014/main" val="2737083061"/>
                  </a:ext>
                </a:extLst>
              </a:tr>
              <a:tr h="144837">
                <a:tc>
                  <a:txBody>
                    <a:bodyPr/>
                    <a:lstStyle/>
                    <a:p>
                      <a:pPr algn="ctr" fontAlgn="b"/>
                      <a:r>
                        <a:rPr lang="ru-RU" sz="800" u="none" strike="noStrike" dirty="0">
                          <a:solidFill>
                            <a:srgbClr val="007F76"/>
                          </a:solidFill>
                          <a:effectLst/>
                          <a:latin typeface="Arial Narrow" panose="020B0606020202030204" pitchFamily="34" charset="0"/>
                        </a:rPr>
                        <a:t>9</a:t>
                      </a:r>
                      <a:endParaRPr lang="en-US" sz="800" b="0" i="0" u="none" strike="noStrike" dirty="0">
                        <a:solidFill>
                          <a:srgbClr val="007F76"/>
                        </a:solidFill>
                        <a:effectLst/>
                        <a:latin typeface="Arial Narrow" panose="020B0606020202030204" pitchFamily="34" charset="0"/>
                      </a:endParaRPr>
                    </a:p>
                  </a:txBody>
                  <a:tcPr marL="9525" marR="9525" marT="0"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9629-9</a:t>
                      </a:r>
                    </a:p>
                  </a:txBody>
                  <a:tcPr marL="9525" marR="9525" marT="9525" marB="0" anchor="ctr">
                    <a:solidFill>
                      <a:schemeClr val="accent6">
                        <a:lumMod val="50000"/>
                        <a:alpha val="1000"/>
                      </a:schemeClr>
                    </a:solidFill>
                  </a:tcPr>
                </a:tc>
                <a:tc>
                  <a:txBody>
                    <a:bodyPr/>
                    <a:lstStyle/>
                    <a:p>
                      <a:pPr marL="72000" algn="l" fontAlgn="ctr"/>
                      <a:r>
                        <a:rPr lang="ru-RU" sz="800" b="0" i="0" u="none" strike="noStrike" dirty="0" err="1">
                          <a:solidFill>
                            <a:srgbClr val="000000"/>
                          </a:solidFill>
                          <a:effectLst/>
                          <a:latin typeface="Arial Narrow" panose="020B0606020202030204" pitchFamily="34" charset="0"/>
                        </a:rPr>
                        <a:t>Біліктілігі</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жоқ</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жұмысшылар</a:t>
                      </a:r>
                      <a:endParaRPr lang="ru-RU" sz="800" b="0" i="0" u="none" strike="noStrike" dirty="0">
                        <a:solidFill>
                          <a:srgbClr val="000000"/>
                        </a:solidFill>
                        <a:effectLst/>
                        <a:latin typeface="Arial Narrow" panose="020B0606020202030204" pitchFamily="34" charset="0"/>
                      </a:endParaRPr>
                    </a:p>
                  </a:txBody>
                  <a:tcPr marL="9525" marR="9525" marT="9525" marB="0" anchor="ctr">
                    <a:lnR w="12700" cap="flat" cmpd="sng" algn="ctr">
                      <a:solidFill>
                        <a:schemeClr val="tx1"/>
                      </a:solidFill>
                      <a:prstDash val="solid"/>
                      <a:round/>
                      <a:headEnd type="none" w="med" len="med"/>
                      <a:tailEnd type="none" w="med" len="med"/>
                    </a:ln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1 730</a:t>
                      </a:r>
                    </a:p>
                  </a:txBody>
                  <a:tcPr marL="9525" marR="9525" marT="9525" marB="0" anchor="ctr">
                    <a:lnL w="12700" cap="flat" cmpd="sng" algn="ctr">
                      <a:solidFill>
                        <a:schemeClr val="tx1"/>
                      </a:solidFill>
                      <a:prstDash val="solid"/>
                      <a:round/>
                      <a:headEnd type="none" w="med" len="med"/>
                      <a:tailEnd type="none" w="med" len="med"/>
                    </a:lnL>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242</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537</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438</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513</a:t>
                      </a:r>
                    </a:p>
                  </a:txBody>
                  <a:tcPr marL="9525" marR="9525" marT="9525" marB="0" anchor="ctr">
                    <a:lnR w="12700" cap="flat" cmpd="sng" algn="ctr">
                      <a:solidFill>
                        <a:schemeClr val="tx1"/>
                      </a:solidFill>
                      <a:prstDash val="solid"/>
                      <a:round/>
                      <a:headEnd type="none" w="med" len="med"/>
                      <a:tailEnd type="none" w="med" len="med"/>
                    </a:ln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765</a:t>
                      </a:r>
                    </a:p>
                  </a:txBody>
                  <a:tcPr marL="9525" marR="9525" marT="9525" marB="0" anchor="ctr">
                    <a:lnL w="12700" cap="flat" cmpd="sng" algn="ctr">
                      <a:solidFill>
                        <a:schemeClr val="tx1"/>
                      </a:solidFill>
                      <a:prstDash val="solid"/>
                      <a:round/>
                      <a:headEnd type="none" w="med" len="med"/>
                      <a:tailEnd type="none" w="med" len="med"/>
                    </a:lnL>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163</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25</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319</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258</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1,8%</a:t>
                      </a:r>
                    </a:p>
                  </a:txBody>
                  <a:tcPr marL="9525" marR="9525" marT="9525" marB="0" anchor="ctr">
                    <a:solidFill>
                      <a:schemeClr val="accent6">
                        <a:lumMod val="50000"/>
                        <a:alpha val="1000"/>
                      </a:schemeClr>
                    </a:solidFill>
                  </a:tcPr>
                </a:tc>
                <a:extLst>
                  <a:ext uri="{0D108BD9-81ED-4DB2-BD59-A6C34878D82A}">
                    <a16:rowId xmlns:a16="http://schemas.microsoft.com/office/drawing/2014/main" val="1465641651"/>
                  </a:ext>
                </a:extLst>
              </a:tr>
              <a:tr h="144837">
                <a:tc>
                  <a:txBody>
                    <a:bodyPr/>
                    <a:lstStyle/>
                    <a:p>
                      <a:pPr algn="ctr" fontAlgn="b"/>
                      <a:r>
                        <a:rPr lang="ru-RU" sz="800" b="0" i="0" u="none" strike="noStrike" dirty="0">
                          <a:solidFill>
                            <a:srgbClr val="007F76"/>
                          </a:solidFill>
                          <a:effectLst/>
                          <a:latin typeface="Arial Narrow" panose="020B0606020202030204" pitchFamily="34" charset="0"/>
                        </a:rPr>
                        <a:t>10</a:t>
                      </a:r>
                      <a:endParaRPr lang="en-US" sz="800" b="0" i="0" u="none" strike="noStrike" dirty="0">
                        <a:solidFill>
                          <a:srgbClr val="007F76"/>
                        </a:solidFill>
                        <a:effectLst/>
                        <a:latin typeface="Arial Narrow" panose="020B0606020202030204" pitchFamily="34" charset="0"/>
                      </a:endParaRPr>
                    </a:p>
                  </a:txBody>
                  <a:tcPr marL="9525" marR="9525" marT="0" marB="0" anchor="ctr">
                    <a:solidFill>
                      <a:srgbClr val="007F76">
                        <a:alpha val="20000"/>
                      </a:srgbClr>
                    </a:solidFill>
                  </a:tcPr>
                </a:tc>
                <a:tc>
                  <a:txBody>
                    <a:bodyPr/>
                    <a:lstStyle/>
                    <a:p>
                      <a:pPr algn="ctr" fontAlgn="ctr"/>
                      <a:r>
                        <a:rPr lang="ru-RU" sz="800" b="0" i="0" u="none" strike="noStrike">
                          <a:solidFill>
                            <a:srgbClr val="000000"/>
                          </a:solidFill>
                          <a:effectLst/>
                          <a:latin typeface="Arial Narrow" panose="020B0606020202030204" pitchFamily="34" charset="0"/>
                        </a:rPr>
                        <a:t>2350-2</a:t>
                      </a:r>
                    </a:p>
                  </a:txBody>
                  <a:tcPr marL="9525" marR="9525" marT="9525" marB="0" anchor="ctr">
                    <a:solidFill>
                      <a:srgbClr val="007F76">
                        <a:alpha val="20000"/>
                      </a:srgbClr>
                    </a:solidFill>
                  </a:tcPr>
                </a:tc>
                <a:tc>
                  <a:txBody>
                    <a:bodyPr/>
                    <a:lstStyle/>
                    <a:p>
                      <a:pPr marL="72000" algn="l" fontAlgn="ctr"/>
                      <a:r>
                        <a:rPr lang="ru-RU" sz="800" b="0" i="0" u="none" strike="noStrike" dirty="0">
                          <a:solidFill>
                            <a:srgbClr val="000000"/>
                          </a:solidFill>
                          <a:effectLst/>
                          <a:latin typeface="Arial Narrow" panose="020B0606020202030204" pitchFamily="34" charset="0"/>
                        </a:rPr>
                        <a:t>Математика </a:t>
                      </a:r>
                      <a:r>
                        <a:rPr lang="ru-RU" sz="800" b="0" i="0" u="none" strike="noStrike" dirty="0" err="1">
                          <a:solidFill>
                            <a:srgbClr val="000000"/>
                          </a:solidFill>
                          <a:effectLst/>
                          <a:latin typeface="Arial Narrow" panose="020B0606020202030204" pitchFamily="34" charset="0"/>
                        </a:rPr>
                        <a:t>ғылымдары</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бойынша</a:t>
                      </a:r>
                      <a:r>
                        <a:rPr lang="ru-RU" sz="800" b="0" i="0" u="none" strike="noStrike" dirty="0">
                          <a:solidFill>
                            <a:srgbClr val="000000"/>
                          </a:solidFill>
                          <a:effectLst/>
                          <a:latin typeface="Arial Narrow" panose="020B0606020202030204" pitchFamily="34" charset="0"/>
                        </a:rPr>
                        <a:t> орта </a:t>
                      </a:r>
                      <a:r>
                        <a:rPr lang="ru-RU" sz="800" b="0" i="0" u="none" strike="noStrike" dirty="0" err="1">
                          <a:solidFill>
                            <a:srgbClr val="000000"/>
                          </a:solidFill>
                          <a:effectLst/>
                          <a:latin typeface="Arial Narrow" panose="020B0606020202030204" pitchFamily="34" charset="0"/>
                        </a:rPr>
                        <a:t>мектеп</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мұғалімдері</a:t>
                      </a:r>
                      <a:endParaRPr lang="ru-RU" sz="800" b="0" i="0" u="none" strike="noStrike" dirty="0">
                        <a:solidFill>
                          <a:srgbClr val="000000"/>
                        </a:solidFill>
                        <a:effectLst/>
                        <a:latin typeface="Arial Narrow" panose="020B0606020202030204" pitchFamily="34" charset="0"/>
                      </a:endParaRPr>
                    </a:p>
                  </a:txBody>
                  <a:tcPr marL="9525" marR="9525" marT="9525" marB="0" anchor="ctr">
                    <a:lnR w="12700" cap="flat" cmpd="sng" algn="ctr">
                      <a:solidFill>
                        <a:schemeClr val="tx1"/>
                      </a:solidFill>
                      <a:prstDash val="solid"/>
                      <a:round/>
                      <a:headEnd type="none" w="med" len="med"/>
                      <a:tailEnd type="none" w="med" len="med"/>
                    </a:lnR>
                    <a:solidFill>
                      <a:srgbClr val="007F76">
                        <a:alpha val="20000"/>
                      </a:srgbClr>
                    </a:solidFill>
                  </a:tcPr>
                </a:tc>
                <a:tc>
                  <a:txBody>
                    <a:bodyPr/>
                    <a:lstStyle/>
                    <a:p>
                      <a:pPr algn="ctr" fontAlgn="ctr"/>
                      <a:r>
                        <a:rPr lang="ru-RU" sz="800" b="0" i="0" u="none" strike="noStrike">
                          <a:solidFill>
                            <a:srgbClr val="000000"/>
                          </a:solidFill>
                          <a:effectLst/>
                          <a:latin typeface="Arial Narrow" panose="020B0606020202030204" pitchFamily="34" charset="0"/>
                        </a:rPr>
                        <a:t>550</a:t>
                      </a:r>
                    </a:p>
                  </a:txBody>
                  <a:tcPr marL="9525" marR="9525" marT="9525" marB="0" anchor="ctr">
                    <a:lnL w="12700" cap="flat" cmpd="sng" algn="ctr">
                      <a:solidFill>
                        <a:schemeClr val="tx1"/>
                      </a:solidFill>
                      <a:prstDash val="solid"/>
                      <a:round/>
                      <a:headEnd type="none" w="med" len="med"/>
                      <a:tailEnd type="none" w="med" len="med"/>
                    </a:lnL>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93</a:t>
                      </a:r>
                    </a:p>
                  </a:txBody>
                  <a:tcPr marL="9525" marR="9525" marT="9525" marB="0" anchor="c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38</a:t>
                      </a:r>
                    </a:p>
                  </a:txBody>
                  <a:tcPr marL="9525" marR="9525" marT="9525" marB="0" anchor="c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294</a:t>
                      </a:r>
                    </a:p>
                  </a:txBody>
                  <a:tcPr marL="9525" marR="9525" marT="9525" marB="0" anchor="c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125</a:t>
                      </a:r>
                    </a:p>
                  </a:txBody>
                  <a:tcPr marL="9525" marR="9525" marT="9525" marB="0" anchor="ctr">
                    <a:lnR w="12700" cap="flat" cmpd="sng" algn="ctr">
                      <a:solidFill>
                        <a:schemeClr val="tx1"/>
                      </a:solidFill>
                      <a:prstDash val="solid"/>
                      <a:round/>
                      <a:headEnd type="none" w="med" len="med"/>
                      <a:tailEnd type="none" w="med" len="med"/>
                    </a:ln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712</a:t>
                      </a:r>
                    </a:p>
                  </a:txBody>
                  <a:tcPr marL="9525" marR="9525" marT="9525" marB="0" anchor="ctr">
                    <a:lnL w="12700" cap="flat" cmpd="sng" algn="ctr">
                      <a:solidFill>
                        <a:schemeClr val="tx1"/>
                      </a:solidFill>
                      <a:prstDash val="solid"/>
                      <a:round/>
                      <a:headEnd type="none" w="med" len="med"/>
                      <a:tailEnd type="none" w="med" len="med"/>
                    </a:lnL>
                    <a:solidFill>
                      <a:srgbClr val="007F76">
                        <a:alpha val="20000"/>
                      </a:srgbClr>
                    </a:solidFill>
                  </a:tcPr>
                </a:tc>
                <a:tc>
                  <a:txBody>
                    <a:bodyPr/>
                    <a:lstStyle/>
                    <a:p>
                      <a:pPr algn="ctr" fontAlgn="ctr"/>
                      <a:r>
                        <a:rPr lang="ru-RU" sz="800" b="0" i="0" u="none" strike="noStrike">
                          <a:solidFill>
                            <a:srgbClr val="000000"/>
                          </a:solidFill>
                          <a:effectLst/>
                          <a:latin typeface="Arial Narrow" panose="020B0606020202030204" pitchFamily="34" charset="0"/>
                        </a:rPr>
                        <a:t>120</a:t>
                      </a:r>
                    </a:p>
                  </a:txBody>
                  <a:tcPr marL="9525" marR="9525" marT="9525" marB="0" anchor="c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141</a:t>
                      </a:r>
                    </a:p>
                  </a:txBody>
                  <a:tcPr marL="9525" marR="9525" marT="9525" marB="0" anchor="ctr">
                    <a:solidFill>
                      <a:srgbClr val="007F76">
                        <a:alpha val="20000"/>
                      </a:srgbClr>
                    </a:solidFill>
                  </a:tcPr>
                </a:tc>
                <a:tc>
                  <a:txBody>
                    <a:bodyPr/>
                    <a:lstStyle/>
                    <a:p>
                      <a:pPr algn="ctr" fontAlgn="ctr"/>
                      <a:r>
                        <a:rPr lang="ru-RU" sz="800" b="0" i="0" u="none" strike="noStrike">
                          <a:solidFill>
                            <a:srgbClr val="000000"/>
                          </a:solidFill>
                          <a:effectLst/>
                          <a:latin typeface="Arial Narrow" panose="020B0606020202030204" pitchFamily="34" charset="0"/>
                        </a:rPr>
                        <a:t>137</a:t>
                      </a:r>
                    </a:p>
                  </a:txBody>
                  <a:tcPr marL="9525" marR="9525" marT="9525" marB="0" anchor="ctr">
                    <a:solidFill>
                      <a:srgbClr val="007F76">
                        <a:alpha val="20000"/>
                      </a:srgbClr>
                    </a:solidFill>
                  </a:tcPr>
                </a:tc>
                <a:tc>
                  <a:txBody>
                    <a:bodyPr/>
                    <a:lstStyle/>
                    <a:p>
                      <a:pPr algn="ctr" fontAlgn="ctr"/>
                      <a:r>
                        <a:rPr lang="ru-RU" sz="800" b="0" i="0" u="none" strike="noStrike">
                          <a:solidFill>
                            <a:srgbClr val="000000"/>
                          </a:solidFill>
                          <a:effectLst/>
                          <a:latin typeface="Arial Narrow" panose="020B0606020202030204" pitchFamily="34" charset="0"/>
                        </a:rPr>
                        <a:t>314</a:t>
                      </a:r>
                    </a:p>
                  </a:txBody>
                  <a:tcPr marL="9525" marR="9525" marT="9525" marB="0" anchor="ctr">
                    <a:solidFill>
                      <a:srgbClr val="007F76">
                        <a:alpha val="20000"/>
                      </a:srgbClr>
                    </a:solidFill>
                  </a:tcPr>
                </a:tc>
                <a:tc>
                  <a:txBody>
                    <a:bodyPr/>
                    <a:lstStyle/>
                    <a:p>
                      <a:pPr algn="ctr" fontAlgn="ctr"/>
                      <a:r>
                        <a:rPr lang="ru-RU" sz="800" b="0" i="0" u="none" strike="noStrike">
                          <a:solidFill>
                            <a:srgbClr val="000000"/>
                          </a:solidFill>
                          <a:effectLst/>
                          <a:latin typeface="Arial Narrow" panose="020B0606020202030204" pitchFamily="34" charset="0"/>
                        </a:rPr>
                        <a:t>1,7%</a:t>
                      </a:r>
                    </a:p>
                  </a:txBody>
                  <a:tcPr marL="9525" marR="9525" marT="9525" marB="0" anchor="ctr">
                    <a:solidFill>
                      <a:srgbClr val="007F76">
                        <a:alpha val="20000"/>
                      </a:srgbClr>
                    </a:solidFill>
                  </a:tcPr>
                </a:tc>
                <a:extLst>
                  <a:ext uri="{0D108BD9-81ED-4DB2-BD59-A6C34878D82A}">
                    <a16:rowId xmlns:a16="http://schemas.microsoft.com/office/drawing/2014/main" val="1743389312"/>
                  </a:ext>
                </a:extLst>
              </a:tr>
              <a:tr h="144837">
                <a:tc gridSpan="3">
                  <a:txBody>
                    <a:bodyPr/>
                    <a:lstStyle/>
                    <a:p>
                      <a:pPr algn="ctr" fontAlgn="b"/>
                      <a:r>
                        <a:rPr lang="ru-RU" sz="800" b="1" u="none" strike="noStrike" dirty="0">
                          <a:solidFill>
                            <a:srgbClr val="007F76"/>
                          </a:solidFill>
                          <a:effectLst/>
                          <a:latin typeface="Arial Narrow" panose="020B0606020202030204" pitchFamily="34" charset="0"/>
                        </a:rPr>
                        <a:t>ТОП-10 БОЙЫНША ЖИЫНЫ</a:t>
                      </a:r>
                      <a:endParaRPr lang="ru-RU" sz="800" b="1" i="0" u="none" strike="noStrike" cap="none" dirty="0">
                        <a:solidFill>
                          <a:srgbClr val="007F76"/>
                        </a:solidFill>
                        <a:effectLst/>
                        <a:latin typeface="Arial Narrow" panose="020B0606020202030204" pitchFamily="34" charset="0"/>
                        <a:ea typeface="+mn-ea"/>
                        <a:cs typeface="+mn-cs"/>
                        <a:sym typeface="Arial"/>
                      </a:endParaRPr>
                    </a:p>
                  </a:txBody>
                  <a:tcPr marL="9525" marR="9525" marT="0" marB="0" anchor="ctr">
                    <a:lnR w="12700" cap="flat" cmpd="sng" algn="ctr">
                      <a:solidFill>
                        <a:schemeClr val="tx1"/>
                      </a:solidFill>
                      <a:prstDash val="solid"/>
                      <a:round/>
                      <a:headEnd type="none" w="med" len="med"/>
                      <a:tailEnd type="none" w="med" len="med"/>
                    </a:lnR>
                    <a:lnB w="12700" cap="flat" cmpd="sng" algn="ctr">
                      <a:solidFill>
                        <a:schemeClr val="tx1"/>
                      </a:solidFill>
                      <a:prstDash val="solid"/>
                      <a:round/>
                      <a:headEnd type="none" w="med" len="med"/>
                      <a:tailEnd type="none" w="med" len="med"/>
                    </a:lnB>
                    <a:noFill/>
                  </a:tcPr>
                </a:tc>
                <a:tc hMerge="1">
                  <a:txBody>
                    <a:bodyPr/>
                    <a:lstStyle/>
                    <a:p>
                      <a:pPr algn="ctr" fontAlgn="b"/>
                      <a:r>
                        <a:rPr lang="ru-KZ" sz="800" b="0" i="0" u="none" strike="noStrike" cap="none" dirty="0">
                          <a:solidFill>
                            <a:srgbClr val="007F76"/>
                          </a:solidFill>
                          <a:effectLst/>
                          <a:latin typeface="Arial Narrow" panose="020B0606020202030204" pitchFamily="34" charset="0"/>
                          <a:ea typeface="+mn-ea"/>
                          <a:cs typeface="+mn-cs"/>
                          <a:sym typeface="Arial"/>
                        </a:rPr>
                        <a:t>9112-9</a:t>
                      </a:r>
                    </a:p>
                  </a:txBody>
                  <a:tcPr marL="9525" marR="9525" marT="0" marB="0" anchor="ctr">
                    <a:lnB w="12700" cap="flat" cmpd="sng" algn="ctr">
                      <a:solidFill>
                        <a:schemeClr val="tx1"/>
                      </a:solidFill>
                      <a:prstDash val="solid"/>
                      <a:round/>
                      <a:headEnd type="none" w="med" len="med"/>
                      <a:tailEnd type="none" w="med" len="med"/>
                    </a:lnB>
                    <a:noFill/>
                  </a:tcPr>
                </a:tc>
                <a:tc hMerge="1">
                  <a:txBody>
                    <a:bodyPr/>
                    <a:lstStyle/>
                    <a:p>
                      <a:pPr marL="72000" algn="l" fontAlgn="ctr"/>
                      <a:r>
                        <a:rPr lang="ru-RU" sz="800" b="0" i="0" u="none" strike="noStrike" cap="none" dirty="0">
                          <a:solidFill>
                            <a:srgbClr val="007F76"/>
                          </a:solidFill>
                          <a:effectLst/>
                          <a:latin typeface="Arial Narrow" panose="020B0606020202030204" pitchFamily="34" charset="0"/>
                          <a:ea typeface="+mn-ea"/>
                          <a:cs typeface="+mn-cs"/>
                          <a:sym typeface="Arial"/>
                        </a:rPr>
                        <a:t>Иные уборщики и прислуга в отелях и аналогичных учреждениях</a:t>
                      </a:r>
                    </a:p>
                  </a:txBody>
                  <a:tcPr marL="9525" marR="9525" marT="0" marB="0" anchor="ctr">
                    <a:lnR w="12700" cap="flat" cmpd="sng" algn="ctr">
                      <a:solidFill>
                        <a:schemeClr val="tx1"/>
                      </a:solidFill>
                      <a:prstDash val="solid"/>
                      <a:round/>
                      <a:headEnd type="none" w="med" len="med"/>
                      <a:tailEnd type="none" w="med" len="med"/>
                    </a:lnR>
                    <a:lnB w="12700" cap="flat" cmpd="sng" algn="ctr">
                      <a:solidFill>
                        <a:schemeClr val="tx1"/>
                      </a:solidFill>
                      <a:prstDash val="solid"/>
                      <a:round/>
                      <a:headEnd type="none" w="med" len="med"/>
                      <a:tailEnd type="none" w="med" len="med"/>
                    </a:lnB>
                    <a:noFill/>
                  </a:tcPr>
                </a:tc>
                <a:tc>
                  <a:txBody>
                    <a:bodyPr/>
                    <a:lstStyle/>
                    <a:p>
                      <a:pPr algn="ctr" fontAlgn="ctr"/>
                      <a:r>
                        <a:rPr lang="ru-RU" sz="800" b="1" i="0" u="none" strike="noStrike" dirty="0">
                          <a:solidFill>
                            <a:srgbClr val="000000"/>
                          </a:solidFill>
                          <a:effectLst/>
                          <a:latin typeface="Arial Narrow" panose="020B0606020202030204" pitchFamily="34" charset="0"/>
                        </a:rPr>
                        <a:t>10 674</a:t>
                      </a:r>
                    </a:p>
                  </a:txBody>
                  <a:tcPr marL="9525" marR="9525" marT="9525" marB="0" anchor="ctr">
                    <a:lnL w="12700" cap="flat" cmpd="sng" algn="ctr">
                      <a:solidFill>
                        <a:schemeClr val="tx1"/>
                      </a:solidFill>
                      <a:prstDash val="solid"/>
                      <a:round/>
                      <a:headEnd type="none" w="med" len="med"/>
                      <a:tailEnd type="none" w="med" len="med"/>
                    </a:lnL>
                    <a:lnB w="12700" cap="flat" cmpd="sng" algn="ctr">
                      <a:solidFill>
                        <a:schemeClr val="tx1"/>
                      </a:solidFill>
                      <a:prstDash val="solid"/>
                      <a:round/>
                      <a:headEnd type="none" w="med" len="med"/>
                      <a:tailEnd type="none" w="med" len="med"/>
                    </a:lnB>
                    <a:noFill/>
                  </a:tcPr>
                </a:tc>
                <a:tc>
                  <a:txBody>
                    <a:bodyPr/>
                    <a:lstStyle/>
                    <a:p>
                      <a:pPr algn="ctr" fontAlgn="ctr"/>
                      <a:r>
                        <a:rPr lang="ru-RU" sz="800" b="1" i="0" u="none" strike="noStrike" dirty="0">
                          <a:solidFill>
                            <a:srgbClr val="000000"/>
                          </a:solidFill>
                          <a:effectLst/>
                          <a:latin typeface="Arial Narrow" panose="020B0606020202030204" pitchFamily="34" charset="0"/>
                        </a:rPr>
                        <a:t>2 428</a:t>
                      </a:r>
                    </a:p>
                  </a:txBody>
                  <a:tcPr marL="9525" marR="9525" marT="9525" marB="0" anchor="ctr">
                    <a:lnB w="12700" cap="flat" cmpd="sng" algn="ctr">
                      <a:solidFill>
                        <a:schemeClr val="tx1"/>
                      </a:solidFill>
                      <a:prstDash val="solid"/>
                      <a:round/>
                      <a:headEnd type="none" w="med" len="med"/>
                      <a:tailEnd type="none" w="med" len="med"/>
                    </a:lnB>
                    <a:noFill/>
                  </a:tcPr>
                </a:tc>
                <a:tc>
                  <a:txBody>
                    <a:bodyPr/>
                    <a:lstStyle/>
                    <a:p>
                      <a:pPr algn="ctr" fontAlgn="ctr"/>
                      <a:r>
                        <a:rPr lang="ru-RU" sz="800" b="1" i="0" u="none" strike="noStrike" dirty="0">
                          <a:solidFill>
                            <a:srgbClr val="000000"/>
                          </a:solidFill>
                          <a:effectLst/>
                          <a:latin typeface="Arial Narrow" panose="020B0606020202030204" pitchFamily="34" charset="0"/>
                        </a:rPr>
                        <a:t>1 824</a:t>
                      </a:r>
                    </a:p>
                  </a:txBody>
                  <a:tcPr marL="9525" marR="9525" marT="9525" marB="0" anchor="ctr">
                    <a:lnB w="12700" cap="flat" cmpd="sng" algn="ctr">
                      <a:solidFill>
                        <a:schemeClr val="tx1"/>
                      </a:solidFill>
                      <a:prstDash val="solid"/>
                      <a:round/>
                      <a:headEnd type="none" w="med" len="med"/>
                      <a:tailEnd type="none" w="med" len="med"/>
                    </a:lnB>
                    <a:noFill/>
                  </a:tcPr>
                </a:tc>
                <a:tc>
                  <a:txBody>
                    <a:bodyPr/>
                    <a:lstStyle/>
                    <a:p>
                      <a:pPr algn="ctr" fontAlgn="ctr"/>
                      <a:r>
                        <a:rPr lang="ru-RU" sz="800" b="1" i="0" u="none" strike="noStrike" dirty="0">
                          <a:solidFill>
                            <a:srgbClr val="000000"/>
                          </a:solidFill>
                          <a:effectLst/>
                          <a:latin typeface="Arial Narrow" panose="020B0606020202030204" pitchFamily="34" charset="0"/>
                        </a:rPr>
                        <a:t>3 432</a:t>
                      </a:r>
                    </a:p>
                  </a:txBody>
                  <a:tcPr marL="9525" marR="9525" marT="9525" marB="0" anchor="ctr">
                    <a:lnB w="12700" cap="flat" cmpd="sng" algn="ctr">
                      <a:solidFill>
                        <a:schemeClr val="tx1"/>
                      </a:solidFill>
                      <a:prstDash val="solid"/>
                      <a:round/>
                      <a:headEnd type="none" w="med" len="med"/>
                      <a:tailEnd type="none" w="med" len="med"/>
                    </a:lnB>
                    <a:noFill/>
                  </a:tcPr>
                </a:tc>
                <a:tc>
                  <a:txBody>
                    <a:bodyPr/>
                    <a:lstStyle/>
                    <a:p>
                      <a:pPr algn="ctr" fontAlgn="ctr"/>
                      <a:r>
                        <a:rPr lang="ru-RU" sz="800" b="1" i="0" u="none" strike="noStrike" dirty="0">
                          <a:solidFill>
                            <a:srgbClr val="000000"/>
                          </a:solidFill>
                          <a:effectLst/>
                          <a:latin typeface="Arial Narrow" panose="020B0606020202030204" pitchFamily="34" charset="0"/>
                        </a:rPr>
                        <a:t>2 990</a:t>
                      </a:r>
                    </a:p>
                  </a:txBody>
                  <a:tcPr marL="9525" marR="9525" marT="9525" marB="0" anchor="ctr">
                    <a:lnR w="12700" cap="flat" cmpd="sng" algn="ctr">
                      <a:solidFill>
                        <a:schemeClr val="tx1"/>
                      </a:solidFill>
                      <a:prstDash val="solid"/>
                      <a:round/>
                      <a:headEnd type="none" w="med" len="med"/>
                      <a:tailEnd type="none" w="med" len="med"/>
                    </a:lnR>
                    <a:lnB w="12700" cap="flat" cmpd="sng" algn="ctr">
                      <a:solidFill>
                        <a:schemeClr val="tx1"/>
                      </a:solidFill>
                      <a:prstDash val="solid"/>
                      <a:round/>
                      <a:headEnd type="none" w="med" len="med"/>
                      <a:tailEnd type="none" w="med" len="med"/>
                    </a:lnB>
                    <a:noFill/>
                  </a:tcPr>
                </a:tc>
                <a:tc>
                  <a:txBody>
                    <a:bodyPr/>
                    <a:lstStyle/>
                    <a:p>
                      <a:pPr algn="ctr" fontAlgn="ctr"/>
                      <a:r>
                        <a:rPr lang="ru-RU" sz="800" b="1" i="0" u="none" strike="noStrike" dirty="0">
                          <a:solidFill>
                            <a:srgbClr val="000000"/>
                          </a:solidFill>
                          <a:effectLst/>
                          <a:latin typeface="Arial Narrow" panose="020B0606020202030204" pitchFamily="34" charset="0"/>
                        </a:rPr>
                        <a:t>10 813</a:t>
                      </a:r>
                    </a:p>
                  </a:txBody>
                  <a:tcPr marL="9525" marR="9525" marT="9525" marB="0" anchor="ctr">
                    <a:lnL w="12700" cap="flat" cmpd="sng" algn="ctr">
                      <a:solidFill>
                        <a:schemeClr val="tx1"/>
                      </a:solidFill>
                      <a:prstDash val="solid"/>
                      <a:round/>
                      <a:headEnd type="none" w="med" len="med"/>
                      <a:tailEnd type="none" w="med" len="med"/>
                    </a:lnL>
                    <a:lnB w="12700" cap="flat" cmpd="sng" algn="ctr">
                      <a:solidFill>
                        <a:schemeClr val="tx1"/>
                      </a:solidFill>
                      <a:prstDash val="solid"/>
                      <a:round/>
                      <a:headEnd type="none" w="med" len="med"/>
                      <a:tailEnd type="none" w="med" len="med"/>
                    </a:lnB>
                    <a:noFill/>
                  </a:tcPr>
                </a:tc>
                <a:tc>
                  <a:txBody>
                    <a:bodyPr/>
                    <a:lstStyle/>
                    <a:p>
                      <a:pPr algn="ctr" fontAlgn="ctr"/>
                      <a:r>
                        <a:rPr lang="ru-RU" sz="800" b="1" i="0" u="none" strike="noStrike" dirty="0">
                          <a:solidFill>
                            <a:srgbClr val="000000"/>
                          </a:solidFill>
                          <a:effectLst/>
                          <a:latin typeface="Arial Narrow" panose="020B0606020202030204" pitchFamily="34" charset="0"/>
                        </a:rPr>
                        <a:t>2 182</a:t>
                      </a:r>
                    </a:p>
                  </a:txBody>
                  <a:tcPr marL="9525" marR="9525" marT="9525" marB="0" anchor="ctr">
                    <a:lnB w="12700" cap="flat" cmpd="sng" algn="ctr">
                      <a:solidFill>
                        <a:schemeClr val="tx1"/>
                      </a:solidFill>
                      <a:prstDash val="solid"/>
                      <a:round/>
                      <a:headEnd type="none" w="med" len="med"/>
                      <a:tailEnd type="none" w="med" len="med"/>
                    </a:lnB>
                    <a:noFill/>
                  </a:tcPr>
                </a:tc>
                <a:tc>
                  <a:txBody>
                    <a:bodyPr/>
                    <a:lstStyle/>
                    <a:p>
                      <a:pPr algn="ctr" fontAlgn="ctr"/>
                      <a:r>
                        <a:rPr lang="ru-RU" sz="800" b="1" i="0" u="none" strike="noStrike" dirty="0">
                          <a:solidFill>
                            <a:srgbClr val="000000"/>
                          </a:solidFill>
                          <a:effectLst/>
                          <a:latin typeface="Arial Narrow" panose="020B0606020202030204" pitchFamily="34" charset="0"/>
                        </a:rPr>
                        <a:t>2 339</a:t>
                      </a:r>
                    </a:p>
                  </a:txBody>
                  <a:tcPr marL="9525" marR="9525" marT="9525" marB="0" anchor="ctr">
                    <a:lnB w="12700" cap="flat" cmpd="sng" algn="ctr">
                      <a:solidFill>
                        <a:schemeClr val="tx1"/>
                      </a:solidFill>
                      <a:prstDash val="solid"/>
                      <a:round/>
                      <a:headEnd type="none" w="med" len="med"/>
                      <a:tailEnd type="none" w="med" len="med"/>
                    </a:lnB>
                    <a:noFill/>
                  </a:tcPr>
                </a:tc>
                <a:tc>
                  <a:txBody>
                    <a:bodyPr/>
                    <a:lstStyle/>
                    <a:p>
                      <a:pPr algn="ctr" fontAlgn="ctr"/>
                      <a:r>
                        <a:rPr lang="ru-RU" sz="800" b="1" i="0" u="none" strike="noStrike" dirty="0">
                          <a:solidFill>
                            <a:srgbClr val="000000"/>
                          </a:solidFill>
                          <a:effectLst/>
                          <a:latin typeface="Arial Narrow" panose="020B0606020202030204" pitchFamily="34" charset="0"/>
                        </a:rPr>
                        <a:t>2 458</a:t>
                      </a:r>
                    </a:p>
                  </a:txBody>
                  <a:tcPr marL="9525" marR="9525" marT="9525" marB="0" anchor="ctr">
                    <a:lnB w="12700" cap="flat" cmpd="sng" algn="ctr">
                      <a:solidFill>
                        <a:schemeClr val="tx1"/>
                      </a:solidFill>
                      <a:prstDash val="solid"/>
                      <a:round/>
                      <a:headEnd type="none" w="med" len="med"/>
                      <a:tailEnd type="none" w="med" len="med"/>
                    </a:lnB>
                    <a:noFill/>
                  </a:tcPr>
                </a:tc>
                <a:tc>
                  <a:txBody>
                    <a:bodyPr/>
                    <a:lstStyle/>
                    <a:p>
                      <a:pPr algn="ctr" fontAlgn="ctr"/>
                      <a:r>
                        <a:rPr lang="ru-RU" sz="800" b="1" i="0" u="none" strike="noStrike" dirty="0">
                          <a:solidFill>
                            <a:srgbClr val="000000"/>
                          </a:solidFill>
                          <a:effectLst/>
                          <a:latin typeface="Arial Narrow" panose="020B0606020202030204" pitchFamily="34" charset="0"/>
                        </a:rPr>
                        <a:t>3 834</a:t>
                      </a:r>
                    </a:p>
                  </a:txBody>
                  <a:tcPr marL="9525" marR="9525" marT="9525" marB="0" anchor="ctr">
                    <a:lnB w="12700" cap="flat" cmpd="sng" algn="ctr">
                      <a:solidFill>
                        <a:schemeClr val="tx1"/>
                      </a:solidFill>
                      <a:prstDash val="solid"/>
                      <a:round/>
                      <a:headEnd type="none" w="med" len="med"/>
                      <a:tailEnd type="none" w="med" len="med"/>
                    </a:lnB>
                    <a:noFill/>
                  </a:tcPr>
                </a:tc>
                <a:tc>
                  <a:txBody>
                    <a:bodyPr/>
                    <a:lstStyle/>
                    <a:p>
                      <a:pPr algn="ctr" fontAlgn="ctr"/>
                      <a:r>
                        <a:rPr lang="ru-RU" sz="800" b="1" i="0" u="none" strike="noStrike" dirty="0">
                          <a:solidFill>
                            <a:srgbClr val="000000"/>
                          </a:solidFill>
                          <a:effectLst/>
                          <a:latin typeface="Arial Narrow" panose="020B0606020202030204" pitchFamily="34" charset="0"/>
                        </a:rPr>
                        <a:t>25,8%</a:t>
                      </a:r>
                    </a:p>
                  </a:txBody>
                  <a:tcPr marL="9525" marR="9525" marT="9525" marB="0" anchor="ctr">
                    <a:lnB w="12700"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2390657696"/>
                  </a:ext>
                </a:extLst>
              </a:tr>
              <a:tr h="152142">
                <a:tc gridSpan="14">
                  <a:txBody>
                    <a:bodyPr/>
                    <a:lstStyle/>
                    <a:p>
                      <a:pPr algn="ctr" fontAlgn="b"/>
                      <a:r>
                        <a:rPr lang="ru-RU" sz="900" b="1" i="0" u="none" strike="noStrike" dirty="0">
                          <a:solidFill>
                            <a:schemeClr val="accent3">
                              <a:lumMod val="50000"/>
                            </a:schemeClr>
                          </a:solidFill>
                          <a:effectLst/>
                          <a:latin typeface="Arial Narrow" panose="020B0606020202030204" pitchFamily="34" charset="0"/>
                        </a:rPr>
                        <a:t>ОПТИМИСТІК СЦЕНАРИЙ</a:t>
                      </a:r>
                      <a:endParaRPr lang="en-US" sz="900" b="1" i="0" u="none" strike="noStrike" dirty="0">
                        <a:solidFill>
                          <a:schemeClr val="accent3">
                            <a:lumMod val="50000"/>
                          </a:schemeClr>
                        </a:solidFill>
                        <a:effectLst/>
                        <a:latin typeface="Arial Narrow" panose="020B0606020202030204" pitchFamily="34" charset="0"/>
                      </a:endParaRPr>
                    </a:p>
                  </a:txBody>
                  <a:tcPr marL="9525" marR="9525" marT="0" marB="0" anchor="ct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accent3">
                        <a:lumMod val="50000"/>
                        <a:alpha val="40000"/>
                      </a:schemeClr>
                    </a:solidFill>
                  </a:tcPr>
                </a:tc>
                <a:tc hMerge="1">
                  <a:txBody>
                    <a:bodyPr/>
                    <a:lstStyle/>
                    <a:p>
                      <a:pPr algn="ctr" fontAlgn="b"/>
                      <a:endParaRPr lang="ru-KZ" sz="800" b="0" i="0" u="none" strike="noStrike" cap="none" dirty="0">
                        <a:solidFill>
                          <a:srgbClr val="007F76"/>
                        </a:solidFill>
                        <a:effectLst/>
                        <a:latin typeface="Arial Narrow" panose="020B0606020202030204" pitchFamily="34" charset="0"/>
                        <a:ea typeface="+mn-ea"/>
                        <a:cs typeface="+mn-cs"/>
                        <a:sym typeface="Arial"/>
                      </a:endParaRPr>
                    </a:p>
                  </a:txBody>
                  <a:tcPr marL="9525" marR="9525" marT="0" marB="0" anchor="ct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007F76">
                        <a:alpha val="20000"/>
                      </a:srgbClr>
                    </a:solidFill>
                  </a:tcPr>
                </a:tc>
                <a:tc hMerge="1">
                  <a:txBody>
                    <a:bodyPr/>
                    <a:lstStyle/>
                    <a:p>
                      <a:pPr marL="72000" algn="l" fontAlgn="ctr"/>
                      <a:endParaRPr lang="ru-RU" sz="800" b="0" i="0" u="none" strike="noStrike" cap="none" dirty="0">
                        <a:solidFill>
                          <a:srgbClr val="007F76"/>
                        </a:solidFill>
                        <a:effectLst/>
                        <a:latin typeface="Arial Narrow" panose="020B0606020202030204" pitchFamily="34" charset="0"/>
                        <a:ea typeface="+mn-ea"/>
                        <a:cs typeface="+mn-cs"/>
                        <a:sym typeface="Arial"/>
                      </a:endParaRPr>
                    </a:p>
                  </a:txBody>
                  <a:tcPr marL="9525" marR="9525" marT="0" marB="0" anchor="ctr">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007F76">
                        <a:alpha val="20000"/>
                      </a:srgbClr>
                    </a:solidFill>
                  </a:tcPr>
                </a:tc>
                <a:tc hMerge="1">
                  <a:txBody>
                    <a:bodyPr/>
                    <a:lstStyle/>
                    <a:p>
                      <a:pPr algn="ctr" fontAlgn="b"/>
                      <a:endParaRPr lang="ru-KZ" sz="800" b="0" i="0" u="none" strike="noStrike" cap="none" dirty="0">
                        <a:solidFill>
                          <a:schemeClr val="tx1"/>
                        </a:solidFill>
                        <a:effectLst/>
                        <a:latin typeface="Arial Narrow" panose="020B0606020202030204" pitchFamily="34" charset="0"/>
                        <a:ea typeface="+mn-ea"/>
                        <a:cs typeface="+mn-cs"/>
                        <a:sym typeface="Arial"/>
                      </a:endParaRPr>
                    </a:p>
                  </a:txBody>
                  <a:tcPr marL="9525" marR="9525" marT="0" marB="0" anchor="ctr">
                    <a:lnL w="12700" cap="flat" cmpd="sng" algn="ctr">
                      <a:solidFill>
                        <a:schemeClr val="tx1"/>
                      </a:solidFill>
                      <a:prstDash val="solid"/>
                      <a:round/>
                      <a:headEnd type="none" w="med" len="med"/>
                      <a:tailEnd type="none" w="med" len="med"/>
                    </a:lnL>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50000"/>
                        <a:alpha val="20000"/>
                      </a:schemeClr>
                    </a:solidFill>
                  </a:tcPr>
                </a:tc>
                <a:tc hMerge="1">
                  <a:txBody>
                    <a:bodyPr/>
                    <a:lstStyle/>
                    <a:p>
                      <a:pPr algn="ctr" fontAlgn="b"/>
                      <a:endParaRPr lang="ru-KZ" sz="800" b="0" i="0" u="none" strike="noStrike" cap="none" dirty="0">
                        <a:solidFill>
                          <a:schemeClr val="tx1"/>
                        </a:solidFill>
                        <a:effectLst/>
                        <a:latin typeface="Arial Narrow" panose="020B0606020202030204" pitchFamily="34" charset="0"/>
                        <a:ea typeface="+mn-ea"/>
                        <a:cs typeface="+mn-cs"/>
                        <a:sym typeface="Arial"/>
                      </a:endParaRPr>
                    </a:p>
                  </a:txBody>
                  <a:tcPr marL="9525" marR="9525" marT="0" marB="0" anchor="ct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50000"/>
                        <a:alpha val="20000"/>
                      </a:schemeClr>
                    </a:solidFill>
                  </a:tcPr>
                </a:tc>
                <a:tc hMerge="1">
                  <a:txBody>
                    <a:bodyPr/>
                    <a:lstStyle/>
                    <a:p>
                      <a:pPr algn="ctr" fontAlgn="b"/>
                      <a:endParaRPr lang="ru-KZ" sz="800" b="0" i="0" u="none" strike="noStrike" cap="none" dirty="0">
                        <a:solidFill>
                          <a:schemeClr val="tx1"/>
                        </a:solidFill>
                        <a:effectLst/>
                        <a:latin typeface="Arial Narrow" panose="020B0606020202030204" pitchFamily="34" charset="0"/>
                        <a:ea typeface="+mn-ea"/>
                        <a:cs typeface="+mn-cs"/>
                        <a:sym typeface="Arial"/>
                      </a:endParaRPr>
                    </a:p>
                  </a:txBody>
                  <a:tcPr marL="9525" marR="9525" marT="0" marB="0" anchor="ct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50000"/>
                        <a:alpha val="20000"/>
                      </a:schemeClr>
                    </a:solidFill>
                  </a:tcPr>
                </a:tc>
                <a:tc hMerge="1">
                  <a:txBody>
                    <a:bodyPr/>
                    <a:lstStyle/>
                    <a:p>
                      <a:pPr algn="ctr" fontAlgn="b"/>
                      <a:endParaRPr lang="ru-KZ" sz="800" b="0" i="0" u="none" strike="noStrike" cap="none" dirty="0">
                        <a:solidFill>
                          <a:schemeClr val="tx1"/>
                        </a:solidFill>
                        <a:effectLst/>
                        <a:latin typeface="Arial Narrow" panose="020B0606020202030204" pitchFamily="34" charset="0"/>
                        <a:ea typeface="+mn-ea"/>
                        <a:cs typeface="+mn-cs"/>
                        <a:sym typeface="Arial"/>
                      </a:endParaRPr>
                    </a:p>
                  </a:txBody>
                  <a:tcPr marL="9525" marR="9525" marT="0" marB="0" anchor="ct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50000"/>
                        <a:alpha val="20000"/>
                      </a:schemeClr>
                    </a:solidFill>
                  </a:tcPr>
                </a:tc>
                <a:tc hMerge="1">
                  <a:txBody>
                    <a:bodyPr/>
                    <a:lstStyle/>
                    <a:p>
                      <a:pPr algn="ctr" fontAlgn="b"/>
                      <a:endParaRPr lang="ru-KZ" sz="800" b="0" i="0" u="none" strike="noStrike" cap="none" dirty="0">
                        <a:solidFill>
                          <a:schemeClr val="tx1"/>
                        </a:solidFill>
                        <a:effectLst/>
                        <a:latin typeface="Arial Narrow" panose="020B0606020202030204" pitchFamily="34" charset="0"/>
                        <a:ea typeface="+mn-ea"/>
                        <a:cs typeface="+mn-cs"/>
                        <a:sym typeface="Arial"/>
                      </a:endParaRPr>
                    </a:p>
                  </a:txBody>
                  <a:tcPr marL="9525" marR="9525" marT="0" marB="0" anchor="ctr">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50000"/>
                        <a:alpha val="20000"/>
                      </a:schemeClr>
                    </a:solidFill>
                  </a:tcPr>
                </a:tc>
                <a:tc hMerge="1">
                  <a:txBody>
                    <a:bodyPr/>
                    <a:lstStyle/>
                    <a:p>
                      <a:pPr algn="ctr" fontAlgn="ctr"/>
                      <a:endParaRPr lang="ru-KZ" sz="800" b="0" i="0" u="none" strike="noStrike" cap="none" dirty="0">
                        <a:solidFill>
                          <a:srgbClr val="007F76"/>
                        </a:solidFill>
                        <a:effectLst/>
                        <a:latin typeface="Arial Narrow" panose="020B0606020202030204" pitchFamily="34" charset="0"/>
                        <a:ea typeface="+mn-ea"/>
                        <a:cs typeface="+mn-cs"/>
                        <a:sym typeface="Arial"/>
                      </a:endParaRPr>
                    </a:p>
                  </a:txBody>
                  <a:tcPr marL="9525" marR="9525" marT="0" marB="0" anchor="ctr">
                    <a:lnL w="12700" cap="flat" cmpd="sng" algn="ctr">
                      <a:solidFill>
                        <a:schemeClr val="tx1"/>
                      </a:solidFill>
                      <a:prstDash val="solid"/>
                      <a:round/>
                      <a:headEnd type="none" w="med" len="med"/>
                      <a:tailEnd type="none" w="med" len="med"/>
                    </a:lnL>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007F76">
                        <a:alpha val="20000"/>
                      </a:srgbClr>
                    </a:solidFill>
                  </a:tcPr>
                </a:tc>
                <a:tc hMerge="1">
                  <a:txBody>
                    <a:bodyPr/>
                    <a:lstStyle/>
                    <a:p>
                      <a:pPr algn="ctr" fontAlgn="ctr"/>
                      <a:endParaRPr lang="ru-KZ" sz="800" b="0" i="0" u="none" strike="noStrike" cap="none" dirty="0">
                        <a:solidFill>
                          <a:schemeClr val="tx1"/>
                        </a:solidFill>
                        <a:effectLst/>
                        <a:latin typeface="Arial Narrow" panose="020B0606020202030204" pitchFamily="34" charset="0"/>
                        <a:ea typeface="+mn-ea"/>
                        <a:cs typeface="+mn-cs"/>
                        <a:sym typeface="Arial"/>
                      </a:endParaRPr>
                    </a:p>
                  </a:txBody>
                  <a:tcPr marL="9525" marR="9525" marT="0" marB="0" anchor="ct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50000"/>
                        <a:alpha val="20000"/>
                      </a:schemeClr>
                    </a:solidFill>
                  </a:tcPr>
                </a:tc>
                <a:tc hMerge="1">
                  <a:txBody>
                    <a:bodyPr/>
                    <a:lstStyle/>
                    <a:p>
                      <a:pPr algn="ctr" fontAlgn="ctr"/>
                      <a:endParaRPr lang="ru-KZ" sz="800" b="0" i="0" u="none" strike="noStrike" cap="none" dirty="0">
                        <a:solidFill>
                          <a:srgbClr val="007F76"/>
                        </a:solidFill>
                        <a:effectLst/>
                        <a:latin typeface="Arial Narrow" panose="020B0606020202030204" pitchFamily="34" charset="0"/>
                        <a:ea typeface="+mn-ea"/>
                        <a:cs typeface="+mn-cs"/>
                        <a:sym typeface="Arial"/>
                      </a:endParaRPr>
                    </a:p>
                  </a:txBody>
                  <a:tcPr marL="9525" marR="9525" marT="0" marB="0" anchor="ct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007F76">
                        <a:alpha val="20000"/>
                      </a:srgbClr>
                    </a:solidFill>
                  </a:tcPr>
                </a:tc>
                <a:tc hMerge="1">
                  <a:txBody>
                    <a:bodyPr/>
                    <a:lstStyle/>
                    <a:p>
                      <a:pPr algn="ctr" fontAlgn="ctr"/>
                      <a:endParaRPr lang="ru-KZ" sz="800" b="0" i="0" u="none" strike="noStrike" cap="none" dirty="0">
                        <a:solidFill>
                          <a:srgbClr val="007F76"/>
                        </a:solidFill>
                        <a:effectLst/>
                        <a:latin typeface="Arial Narrow" panose="020B0606020202030204" pitchFamily="34" charset="0"/>
                        <a:ea typeface="+mn-ea"/>
                        <a:cs typeface="+mn-cs"/>
                        <a:sym typeface="Arial"/>
                      </a:endParaRPr>
                    </a:p>
                  </a:txBody>
                  <a:tcPr marL="9525" marR="9525" marT="0" marB="0" anchor="ct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007F76">
                        <a:alpha val="20000"/>
                      </a:srgbClr>
                    </a:solidFill>
                  </a:tcPr>
                </a:tc>
                <a:tc hMerge="1">
                  <a:txBody>
                    <a:bodyPr/>
                    <a:lstStyle/>
                    <a:p>
                      <a:pPr algn="ctr" fontAlgn="ctr"/>
                      <a:endParaRPr lang="ru-KZ" sz="800" b="0" i="0" u="none" strike="noStrike" cap="none" dirty="0">
                        <a:solidFill>
                          <a:srgbClr val="007F76"/>
                        </a:solidFill>
                        <a:effectLst/>
                        <a:latin typeface="Arial Narrow" panose="020B0606020202030204" pitchFamily="34" charset="0"/>
                        <a:ea typeface="+mn-ea"/>
                        <a:cs typeface="+mn-cs"/>
                        <a:sym typeface="Arial"/>
                      </a:endParaRPr>
                    </a:p>
                  </a:txBody>
                  <a:tcPr marL="9525" marR="9525" marT="0" marB="0" anchor="ct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007F76">
                        <a:alpha val="20000"/>
                      </a:srgbClr>
                    </a:solidFill>
                  </a:tcPr>
                </a:tc>
                <a:tc hMerge="1">
                  <a:txBody>
                    <a:bodyPr/>
                    <a:lstStyle/>
                    <a:p>
                      <a:pPr algn="ctr" fontAlgn="ctr"/>
                      <a:endParaRPr lang="ru-KZ" sz="800" b="0" i="0" u="none" strike="noStrike" cap="none" dirty="0">
                        <a:solidFill>
                          <a:srgbClr val="007F76"/>
                        </a:solidFill>
                        <a:effectLst/>
                        <a:latin typeface="Arial Narrow" panose="020B0606020202030204" pitchFamily="34" charset="0"/>
                        <a:ea typeface="+mn-ea"/>
                        <a:cs typeface="+mn-cs"/>
                        <a:sym typeface="Arial"/>
                      </a:endParaRPr>
                    </a:p>
                  </a:txBody>
                  <a:tcPr marL="9525" marR="9525" marT="0" marB="0" anchor="ct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007F76">
                        <a:alpha val="20000"/>
                      </a:srgbClr>
                    </a:solidFill>
                  </a:tcPr>
                </a:tc>
                <a:extLst>
                  <a:ext uri="{0D108BD9-81ED-4DB2-BD59-A6C34878D82A}">
                    <a16:rowId xmlns:a16="http://schemas.microsoft.com/office/drawing/2014/main" val="3962794852"/>
                  </a:ext>
                </a:extLst>
              </a:tr>
              <a:tr h="144837">
                <a:tc>
                  <a:txBody>
                    <a:bodyPr/>
                    <a:lstStyle/>
                    <a:p>
                      <a:pPr algn="ctr" fontAlgn="b"/>
                      <a:r>
                        <a:rPr lang="ru-RU" sz="800" u="none" strike="noStrike" dirty="0">
                          <a:solidFill>
                            <a:schemeClr val="accent3">
                              <a:lumMod val="50000"/>
                            </a:schemeClr>
                          </a:solidFill>
                          <a:effectLst/>
                          <a:latin typeface="Arial Narrow" panose="020B0606020202030204" pitchFamily="34" charset="0"/>
                        </a:rPr>
                        <a:t>1</a:t>
                      </a:r>
                      <a:endParaRPr lang="en-US" sz="800" b="0" i="0" u="none" strike="noStrike" dirty="0">
                        <a:solidFill>
                          <a:schemeClr val="accent3">
                            <a:lumMod val="50000"/>
                          </a:schemeClr>
                        </a:solidFill>
                        <a:effectLst/>
                        <a:latin typeface="Arial Narrow" panose="020B0606020202030204" pitchFamily="34" charset="0"/>
                      </a:endParaRPr>
                    </a:p>
                  </a:txBody>
                  <a:tcPr marL="9525" marR="9525" marT="0" marB="0" anchor="ctr">
                    <a:lnT w="12700" cap="flat" cmpd="sng" algn="ctr">
                      <a:solidFill>
                        <a:schemeClr val="tx1"/>
                      </a:solidFill>
                      <a:prstDash val="solid"/>
                      <a:round/>
                      <a:headEnd type="none" w="med" len="med"/>
                      <a:tailEnd type="none" w="med" len="med"/>
                    </a:lnT>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2362-0</a:t>
                      </a:r>
                    </a:p>
                  </a:txBody>
                  <a:tcPr marL="9525" marR="9525" marT="9525" marB="0" anchor="ctr">
                    <a:lnT w="12700" cap="flat" cmpd="sng" algn="ctr">
                      <a:solidFill>
                        <a:schemeClr val="tx1"/>
                      </a:solidFill>
                      <a:prstDash val="solid"/>
                      <a:round/>
                      <a:headEnd type="none" w="med" len="med"/>
                      <a:tailEnd type="none" w="med" len="med"/>
                    </a:lnT>
                    <a:solidFill>
                      <a:schemeClr val="accent6">
                        <a:lumMod val="50000"/>
                        <a:alpha val="1000"/>
                      </a:schemeClr>
                    </a:solidFill>
                  </a:tcPr>
                </a:tc>
                <a:tc>
                  <a:txBody>
                    <a:bodyPr/>
                    <a:lstStyle/>
                    <a:p>
                      <a:pPr marL="72000" algn="l" fontAlgn="ctr"/>
                      <a:r>
                        <a:rPr lang="ru-RU" sz="800" b="0" i="0" u="none" strike="noStrike" dirty="0" err="1">
                          <a:solidFill>
                            <a:srgbClr val="000000"/>
                          </a:solidFill>
                          <a:effectLst/>
                          <a:latin typeface="Arial Narrow" panose="020B0606020202030204" pitchFamily="34" charset="0"/>
                        </a:rPr>
                        <a:t>Мектепке</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дейінгі</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білім</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берудегі</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тәрбиешілер</a:t>
                      </a:r>
                      <a:endParaRPr lang="ru-RU" sz="800" b="0" i="0" u="none" strike="noStrike" dirty="0">
                        <a:solidFill>
                          <a:srgbClr val="000000"/>
                        </a:solidFill>
                        <a:effectLst/>
                        <a:latin typeface="Arial Narrow" panose="020B0606020202030204" pitchFamily="34" charset="0"/>
                      </a:endParaRPr>
                    </a:p>
                  </a:txBody>
                  <a:tcPr marL="9525" marR="9525" marT="9525" marB="0" anchor="ctr">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1 412</a:t>
                      </a:r>
                    </a:p>
                  </a:txBody>
                  <a:tcPr marL="9525" marR="9525" marT="9525" marB="0" anchor="ctr">
                    <a:lnL w="12700" cap="flat" cmpd="sng" algn="ctr">
                      <a:solidFill>
                        <a:schemeClr val="tx1"/>
                      </a:solidFill>
                      <a:prstDash val="solid"/>
                      <a:round/>
                      <a:headEnd type="none" w="med" len="med"/>
                      <a:tailEnd type="none" w="med" len="med"/>
                    </a:lnL>
                    <a:lnT w="12700" cap="flat" cmpd="sng" algn="ctr">
                      <a:solidFill>
                        <a:schemeClr val="tx1"/>
                      </a:solidFill>
                      <a:prstDash val="solid"/>
                      <a:round/>
                      <a:headEnd type="none" w="med" len="med"/>
                      <a:tailEnd type="none" w="med" len="med"/>
                    </a:lnT>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436</a:t>
                      </a:r>
                    </a:p>
                  </a:txBody>
                  <a:tcPr marL="9525" marR="9525" marT="9525" marB="0" anchor="ctr">
                    <a:lnT w="12700" cap="flat" cmpd="sng" algn="ctr">
                      <a:solidFill>
                        <a:schemeClr val="tx1"/>
                      </a:solidFill>
                      <a:prstDash val="solid"/>
                      <a:round/>
                      <a:headEnd type="none" w="med" len="med"/>
                      <a:tailEnd type="none" w="med" len="med"/>
                    </a:lnT>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250</a:t>
                      </a:r>
                    </a:p>
                  </a:txBody>
                  <a:tcPr marL="9525" marR="9525" marT="9525" marB="0" anchor="ctr">
                    <a:lnT w="12700" cap="flat" cmpd="sng" algn="ctr">
                      <a:solidFill>
                        <a:schemeClr val="tx1"/>
                      </a:solidFill>
                      <a:prstDash val="solid"/>
                      <a:round/>
                      <a:headEnd type="none" w="med" len="med"/>
                      <a:tailEnd type="none" w="med" len="med"/>
                    </a:lnT>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455</a:t>
                      </a:r>
                    </a:p>
                  </a:txBody>
                  <a:tcPr marL="9525" marR="9525" marT="9525" marB="0" anchor="ctr">
                    <a:lnT w="12700" cap="flat" cmpd="sng" algn="ctr">
                      <a:solidFill>
                        <a:schemeClr val="tx1"/>
                      </a:solidFill>
                      <a:prstDash val="solid"/>
                      <a:round/>
                      <a:headEnd type="none" w="med" len="med"/>
                      <a:tailEnd type="none" w="med" len="med"/>
                    </a:lnT>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271</a:t>
                      </a:r>
                    </a:p>
                  </a:txBody>
                  <a:tcPr marL="9525" marR="9525" marT="9525" marB="0" anchor="ctr">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1 725</a:t>
                      </a:r>
                    </a:p>
                  </a:txBody>
                  <a:tcPr marL="9525" marR="9525" marT="9525" marB="0" anchor="ctr">
                    <a:lnL w="12700" cap="flat" cmpd="sng" algn="ctr">
                      <a:solidFill>
                        <a:schemeClr val="tx1"/>
                      </a:solidFill>
                      <a:prstDash val="solid"/>
                      <a:round/>
                      <a:headEnd type="none" w="med" len="med"/>
                      <a:tailEnd type="none" w="med" len="med"/>
                    </a:lnL>
                    <a:lnT w="12700" cap="flat" cmpd="sng" algn="ctr">
                      <a:solidFill>
                        <a:schemeClr val="tx1"/>
                      </a:solidFill>
                      <a:prstDash val="solid"/>
                      <a:round/>
                      <a:headEnd type="none" w="med" len="med"/>
                      <a:tailEnd type="none" w="med" len="med"/>
                    </a:lnT>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336</a:t>
                      </a:r>
                    </a:p>
                  </a:txBody>
                  <a:tcPr marL="9525" marR="9525" marT="9525" marB="0" anchor="ctr">
                    <a:lnT w="12700" cap="flat" cmpd="sng" algn="ctr">
                      <a:solidFill>
                        <a:schemeClr val="tx1"/>
                      </a:solidFill>
                      <a:prstDash val="solid"/>
                      <a:round/>
                      <a:headEnd type="none" w="med" len="med"/>
                      <a:tailEnd type="none" w="med" len="med"/>
                    </a:lnT>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451</a:t>
                      </a:r>
                    </a:p>
                  </a:txBody>
                  <a:tcPr marL="9525" marR="9525" marT="9525" marB="0" anchor="ctr">
                    <a:lnT w="12700" cap="flat" cmpd="sng" algn="ctr">
                      <a:solidFill>
                        <a:schemeClr val="tx1"/>
                      </a:solidFill>
                      <a:prstDash val="solid"/>
                      <a:round/>
                      <a:headEnd type="none" w="med" len="med"/>
                      <a:tailEnd type="none" w="med" len="med"/>
                    </a:lnT>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401</a:t>
                      </a:r>
                    </a:p>
                  </a:txBody>
                  <a:tcPr marL="9525" marR="9525" marT="9525" marB="0" anchor="ctr">
                    <a:lnT w="12700" cap="flat" cmpd="sng" algn="ctr">
                      <a:solidFill>
                        <a:schemeClr val="tx1"/>
                      </a:solidFill>
                      <a:prstDash val="solid"/>
                      <a:round/>
                      <a:headEnd type="none" w="med" len="med"/>
                      <a:tailEnd type="none" w="med" len="med"/>
                    </a:lnT>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537</a:t>
                      </a:r>
                    </a:p>
                  </a:txBody>
                  <a:tcPr marL="9525" marR="9525" marT="9525" marB="0" anchor="ctr">
                    <a:lnT w="12700" cap="flat" cmpd="sng" algn="ctr">
                      <a:solidFill>
                        <a:schemeClr val="tx1"/>
                      </a:solidFill>
                      <a:prstDash val="solid"/>
                      <a:round/>
                      <a:headEnd type="none" w="med" len="med"/>
                      <a:tailEnd type="none" w="med" len="med"/>
                    </a:lnT>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3,9%</a:t>
                      </a:r>
                    </a:p>
                  </a:txBody>
                  <a:tcPr marL="9525" marR="9525" marT="9525" marB="0" anchor="ctr">
                    <a:lnT w="12700" cap="flat" cmpd="sng" algn="ctr">
                      <a:solidFill>
                        <a:schemeClr val="tx1"/>
                      </a:solidFill>
                      <a:prstDash val="solid"/>
                      <a:round/>
                      <a:headEnd type="none" w="med" len="med"/>
                      <a:tailEnd type="none" w="med" len="med"/>
                    </a:lnT>
                    <a:solidFill>
                      <a:schemeClr val="accent6">
                        <a:lumMod val="50000"/>
                        <a:alpha val="1000"/>
                      </a:schemeClr>
                    </a:solidFill>
                  </a:tcPr>
                </a:tc>
                <a:extLst>
                  <a:ext uri="{0D108BD9-81ED-4DB2-BD59-A6C34878D82A}">
                    <a16:rowId xmlns:a16="http://schemas.microsoft.com/office/drawing/2014/main" val="1781471339"/>
                  </a:ext>
                </a:extLst>
              </a:tr>
              <a:tr h="144837">
                <a:tc>
                  <a:txBody>
                    <a:bodyPr/>
                    <a:lstStyle/>
                    <a:p>
                      <a:pPr algn="ctr" fontAlgn="b"/>
                      <a:r>
                        <a:rPr lang="ru-RU" sz="800" b="0" i="0" u="none" strike="noStrike" dirty="0">
                          <a:solidFill>
                            <a:schemeClr val="accent3">
                              <a:lumMod val="50000"/>
                            </a:schemeClr>
                          </a:solidFill>
                          <a:effectLst/>
                          <a:latin typeface="Arial Narrow" panose="020B0606020202030204" pitchFamily="34" charset="0"/>
                        </a:rPr>
                        <a:t>2</a:t>
                      </a:r>
                      <a:endParaRPr lang="en-US" sz="800" b="0" i="0" u="none" strike="noStrike" dirty="0">
                        <a:solidFill>
                          <a:schemeClr val="accent3">
                            <a:lumMod val="50000"/>
                          </a:schemeClr>
                        </a:solidFill>
                        <a:effectLst/>
                        <a:latin typeface="Arial Narrow" panose="020B0606020202030204" pitchFamily="34" charset="0"/>
                      </a:endParaRPr>
                    </a:p>
                  </a:txBody>
                  <a:tcPr marL="9525" marR="9525" marT="0" marB="0" anchor="ctr">
                    <a:solidFill>
                      <a:schemeClr val="accent3">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2350-3</a:t>
                      </a:r>
                    </a:p>
                  </a:txBody>
                  <a:tcPr marL="9525" marR="9525" marT="9525" marB="0" anchor="ctr">
                    <a:solidFill>
                      <a:schemeClr val="accent3">
                        <a:lumMod val="50000"/>
                        <a:alpha val="20000"/>
                      </a:schemeClr>
                    </a:solidFill>
                  </a:tcPr>
                </a:tc>
                <a:tc>
                  <a:txBody>
                    <a:bodyPr/>
                    <a:lstStyle/>
                    <a:p>
                      <a:pPr marL="72000" algn="l" fontAlgn="ctr"/>
                      <a:r>
                        <a:rPr lang="ru-RU" sz="800" b="0" i="0" u="none" strike="noStrike" dirty="0" err="1">
                          <a:solidFill>
                            <a:srgbClr val="000000"/>
                          </a:solidFill>
                          <a:effectLst/>
                          <a:latin typeface="Arial Narrow" panose="020B0606020202030204" pitchFamily="34" charset="0"/>
                        </a:rPr>
                        <a:t>Қоғамдық</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ғылымдар</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бойынша</a:t>
                      </a:r>
                      <a:r>
                        <a:rPr lang="ru-RU" sz="800" b="0" i="0" u="none" strike="noStrike" dirty="0">
                          <a:solidFill>
                            <a:srgbClr val="000000"/>
                          </a:solidFill>
                          <a:effectLst/>
                          <a:latin typeface="Arial Narrow" panose="020B0606020202030204" pitchFamily="34" charset="0"/>
                        </a:rPr>
                        <a:t> орта </a:t>
                      </a:r>
                      <a:r>
                        <a:rPr lang="ru-RU" sz="800" b="0" i="0" u="none" strike="noStrike" dirty="0" err="1">
                          <a:solidFill>
                            <a:srgbClr val="000000"/>
                          </a:solidFill>
                          <a:effectLst/>
                          <a:latin typeface="Arial Narrow" panose="020B0606020202030204" pitchFamily="34" charset="0"/>
                        </a:rPr>
                        <a:t>мектеп</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мұғалімдері</a:t>
                      </a:r>
                      <a:endParaRPr lang="ru-RU" sz="800" b="0" i="0" u="none" strike="noStrike" dirty="0">
                        <a:solidFill>
                          <a:srgbClr val="000000"/>
                        </a:solidFill>
                        <a:effectLst/>
                        <a:latin typeface="Arial Narrow" panose="020B0606020202030204" pitchFamily="34" charset="0"/>
                      </a:endParaRPr>
                    </a:p>
                  </a:txBody>
                  <a:tcPr marL="9525" marR="9525" marT="9525" marB="0" anchor="ctr">
                    <a:lnR w="12700" cap="flat" cmpd="sng" algn="ctr">
                      <a:solidFill>
                        <a:schemeClr val="tx1"/>
                      </a:solidFill>
                      <a:prstDash val="solid"/>
                      <a:round/>
                      <a:headEnd type="none" w="med" len="med"/>
                      <a:tailEnd type="none" w="med" len="med"/>
                    </a:lnR>
                    <a:solidFill>
                      <a:schemeClr val="accent3">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1 348</a:t>
                      </a:r>
                    </a:p>
                  </a:txBody>
                  <a:tcPr marL="9525" marR="9525" marT="9525" marB="0" anchor="ctr">
                    <a:lnL w="12700" cap="flat" cmpd="sng" algn="ctr">
                      <a:solidFill>
                        <a:schemeClr val="tx1"/>
                      </a:solidFill>
                      <a:prstDash val="solid"/>
                      <a:round/>
                      <a:headEnd type="none" w="med" len="med"/>
                      <a:tailEnd type="none" w="med" len="med"/>
                    </a:lnL>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299</a:t>
                      </a:r>
                    </a:p>
                  </a:txBody>
                  <a:tcPr marL="9525" marR="9525" marT="9525" marB="0" anchor="c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87</a:t>
                      </a:r>
                    </a:p>
                  </a:txBody>
                  <a:tcPr marL="9525" marR="9525" marT="9525" marB="0" anchor="c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666</a:t>
                      </a:r>
                    </a:p>
                  </a:txBody>
                  <a:tcPr marL="9525" marR="9525" marT="9525" marB="0" anchor="c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296</a:t>
                      </a:r>
                    </a:p>
                  </a:txBody>
                  <a:tcPr marL="9525" marR="9525" marT="9525" marB="0" anchor="ctr">
                    <a:lnR w="12700" cap="flat" cmpd="sng" algn="ctr">
                      <a:solidFill>
                        <a:schemeClr val="tx1"/>
                      </a:solidFill>
                      <a:prstDash val="solid"/>
                      <a:round/>
                      <a:headEnd type="none" w="med" len="med"/>
                      <a:tailEnd type="none" w="med" len="med"/>
                    </a:ln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1 686</a:t>
                      </a:r>
                    </a:p>
                  </a:txBody>
                  <a:tcPr marL="9525" marR="9525" marT="9525" marB="0" anchor="ctr">
                    <a:lnL w="12700" cap="flat" cmpd="sng" algn="ctr">
                      <a:solidFill>
                        <a:schemeClr val="tx1"/>
                      </a:solidFill>
                      <a:prstDash val="solid"/>
                      <a:round/>
                      <a:headEnd type="none" w="med" len="med"/>
                      <a:tailEnd type="none" w="med" len="med"/>
                    </a:lnL>
                    <a:solidFill>
                      <a:schemeClr val="accent3">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311</a:t>
                      </a:r>
                    </a:p>
                  </a:txBody>
                  <a:tcPr marL="9525" marR="9525" marT="9525" marB="0" anchor="c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387</a:t>
                      </a:r>
                    </a:p>
                  </a:txBody>
                  <a:tcPr marL="9525" marR="9525" marT="9525" marB="0" anchor="ctr">
                    <a:solidFill>
                      <a:schemeClr val="accent3">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318</a:t>
                      </a:r>
                    </a:p>
                  </a:txBody>
                  <a:tcPr marL="9525" marR="9525" marT="9525" marB="0" anchor="ctr">
                    <a:solidFill>
                      <a:schemeClr val="accent3">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670</a:t>
                      </a:r>
                    </a:p>
                  </a:txBody>
                  <a:tcPr marL="9525" marR="9525" marT="9525" marB="0" anchor="ctr">
                    <a:solidFill>
                      <a:schemeClr val="accent3">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3,8%</a:t>
                      </a:r>
                    </a:p>
                  </a:txBody>
                  <a:tcPr marL="9525" marR="9525" marT="9525" marB="0" anchor="ctr">
                    <a:solidFill>
                      <a:schemeClr val="accent3">
                        <a:lumMod val="50000"/>
                        <a:alpha val="20000"/>
                      </a:schemeClr>
                    </a:solidFill>
                  </a:tcPr>
                </a:tc>
                <a:extLst>
                  <a:ext uri="{0D108BD9-81ED-4DB2-BD59-A6C34878D82A}">
                    <a16:rowId xmlns:a16="http://schemas.microsoft.com/office/drawing/2014/main" val="4251926215"/>
                  </a:ext>
                </a:extLst>
              </a:tr>
              <a:tr h="144837">
                <a:tc>
                  <a:txBody>
                    <a:bodyPr/>
                    <a:lstStyle/>
                    <a:p>
                      <a:pPr algn="ctr" fontAlgn="b"/>
                      <a:r>
                        <a:rPr lang="ru-RU" sz="800" b="0" i="0" u="none" strike="noStrike" dirty="0">
                          <a:solidFill>
                            <a:schemeClr val="accent3">
                              <a:lumMod val="50000"/>
                            </a:schemeClr>
                          </a:solidFill>
                          <a:effectLst/>
                          <a:latin typeface="Arial Narrow" panose="020B0606020202030204" pitchFamily="34" charset="0"/>
                        </a:rPr>
                        <a:t>3</a:t>
                      </a:r>
                      <a:endParaRPr lang="en-US" sz="800" b="0" i="0" u="none" strike="noStrike" dirty="0">
                        <a:solidFill>
                          <a:schemeClr val="accent3">
                            <a:lumMod val="50000"/>
                          </a:schemeClr>
                        </a:solidFill>
                        <a:effectLst/>
                        <a:latin typeface="Arial Narrow" panose="020B0606020202030204" pitchFamily="34" charset="0"/>
                      </a:endParaRPr>
                    </a:p>
                  </a:txBody>
                  <a:tcPr marL="9525" marR="9525" marT="0"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9113-0</a:t>
                      </a:r>
                    </a:p>
                  </a:txBody>
                  <a:tcPr marL="9525" marR="9525" marT="9525" marB="0" anchor="ctr">
                    <a:solidFill>
                      <a:schemeClr val="accent6">
                        <a:lumMod val="50000"/>
                        <a:alpha val="1000"/>
                      </a:schemeClr>
                    </a:solidFill>
                  </a:tcPr>
                </a:tc>
                <a:tc>
                  <a:txBody>
                    <a:bodyPr/>
                    <a:lstStyle/>
                    <a:p>
                      <a:pPr marL="72000" algn="l" fontAlgn="ctr"/>
                      <a:r>
                        <a:rPr lang="ru-RU" sz="800" b="0" i="0" u="none" strike="noStrike" dirty="0" err="1">
                          <a:solidFill>
                            <a:srgbClr val="000000"/>
                          </a:solidFill>
                          <a:effectLst/>
                          <a:latin typeface="Arial Narrow" panose="020B0606020202030204" pitchFamily="34" charset="0"/>
                        </a:rPr>
                        <a:t>Офистердегі</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жинаушылар</a:t>
                      </a:r>
                      <a:endParaRPr lang="ru-RU" sz="800" b="0" i="0" u="none" strike="noStrike" dirty="0">
                        <a:solidFill>
                          <a:srgbClr val="000000"/>
                        </a:solidFill>
                        <a:effectLst/>
                        <a:latin typeface="Arial Narrow" panose="020B0606020202030204" pitchFamily="34" charset="0"/>
                      </a:endParaRPr>
                    </a:p>
                  </a:txBody>
                  <a:tcPr marL="9525" marR="9525" marT="9525" marB="0" anchor="ctr">
                    <a:lnR w="12700" cap="flat" cmpd="sng" algn="ctr">
                      <a:solidFill>
                        <a:schemeClr val="tx1"/>
                      </a:solidFill>
                      <a:prstDash val="solid"/>
                      <a:round/>
                      <a:headEnd type="none" w="med" len="med"/>
                      <a:tailEnd type="none" w="med" len="med"/>
                    </a:ln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1 022</a:t>
                      </a:r>
                    </a:p>
                  </a:txBody>
                  <a:tcPr marL="9525" marR="9525" marT="9525" marB="0" anchor="ctr">
                    <a:lnL w="12700" cap="flat" cmpd="sng" algn="ctr">
                      <a:solidFill>
                        <a:schemeClr val="tx1"/>
                      </a:solidFill>
                      <a:prstDash val="solid"/>
                      <a:round/>
                      <a:headEnd type="none" w="med" len="med"/>
                      <a:tailEnd type="none" w="med" len="med"/>
                    </a:lnL>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243</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201</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317</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261</a:t>
                      </a:r>
                    </a:p>
                  </a:txBody>
                  <a:tcPr marL="9525" marR="9525" marT="9525" marB="0" anchor="ctr">
                    <a:lnR w="12700" cap="flat" cmpd="sng" algn="ctr">
                      <a:solidFill>
                        <a:schemeClr val="tx1"/>
                      </a:solidFill>
                      <a:prstDash val="solid"/>
                      <a:round/>
                      <a:headEnd type="none" w="med" len="med"/>
                      <a:tailEnd type="none" w="med" len="med"/>
                    </a:ln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1 403</a:t>
                      </a:r>
                    </a:p>
                  </a:txBody>
                  <a:tcPr marL="9525" marR="9525" marT="9525" marB="0" anchor="ctr">
                    <a:lnL w="12700" cap="flat" cmpd="sng" algn="ctr">
                      <a:solidFill>
                        <a:schemeClr val="tx1"/>
                      </a:solidFill>
                      <a:prstDash val="solid"/>
                      <a:round/>
                      <a:headEnd type="none" w="med" len="med"/>
                      <a:tailEnd type="none" w="med" len="med"/>
                    </a:lnL>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325</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319</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332</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427</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3,2%</a:t>
                      </a:r>
                    </a:p>
                  </a:txBody>
                  <a:tcPr marL="9525" marR="9525" marT="9525" marB="0" anchor="ctr">
                    <a:solidFill>
                      <a:schemeClr val="accent6">
                        <a:lumMod val="50000"/>
                        <a:alpha val="1000"/>
                      </a:schemeClr>
                    </a:solidFill>
                  </a:tcPr>
                </a:tc>
                <a:extLst>
                  <a:ext uri="{0D108BD9-81ED-4DB2-BD59-A6C34878D82A}">
                    <a16:rowId xmlns:a16="http://schemas.microsoft.com/office/drawing/2014/main" val="3433509531"/>
                  </a:ext>
                </a:extLst>
              </a:tr>
              <a:tr h="144837">
                <a:tc>
                  <a:txBody>
                    <a:bodyPr/>
                    <a:lstStyle/>
                    <a:p>
                      <a:pPr algn="ctr" fontAlgn="b"/>
                      <a:r>
                        <a:rPr lang="ru-RU" sz="800" b="0" i="0" u="none" strike="noStrike" dirty="0">
                          <a:solidFill>
                            <a:schemeClr val="accent3">
                              <a:lumMod val="50000"/>
                            </a:schemeClr>
                          </a:solidFill>
                          <a:effectLst/>
                          <a:latin typeface="Arial Narrow" panose="020B0606020202030204" pitchFamily="34" charset="0"/>
                        </a:rPr>
                        <a:t>4</a:t>
                      </a:r>
                      <a:endParaRPr lang="en-US" sz="800" b="0" i="0" u="none" strike="noStrike" dirty="0">
                        <a:solidFill>
                          <a:schemeClr val="accent3">
                            <a:lumMod val="50000"/>
                          </a:schemeClr>
                        </a:solidFill>
                        <a:effectLst/>
                        <a:latin typeface="Arial Narrow" panose="020B0606020202030204" pitchFamily="34" charset="0"/>
                      </a:endParaRPr>
                    </a:p>
                  </a:txBody>
                  <a:tcPr marL="9525" marR="9525" marT="0" marB="0" anchor="ctr">
                    <a:solidFill>
                      <a:schemeClr val="accent3">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5311-2</a:t>
                      </a:r>
                    </a:p>
                  </a:txBody>
                  <a:tcPr marL="9525" marR="9525" marT="9525" marB="0" anchor="ctr">
                    <a:solidFill>
                      <a:schemeClr val="accent3">
                        <a:lumMod val="50000"/>
                        <a:alpha val="20000"/>
                      </a:schemeClr>
                    </a:solidFill>
                  </a:tcPr>
                </a:tc>
                <a:tc>
                  <a:txBody>
                    <a:bodyPr/>
                    <a:lstStyle/>
                    <a:p>
                      <a:pPr marL="72000" algn="l" fontAlgn="ctr"/>
                      <a:r>
                        <a:rPr lang="ru-RU" sz="800" b="0" i="0" u="none" strike="noStrike" dirty="0">
                          <a:solidFill>
                            <a:srgbClr val="000000"/>
                          </a:solidFill>
                          <a:effectLst/>
                          <a:latin typeface="Arial Narrow" panose="020B0606020202030204" pitchFamily="34" charset="0"/>
                        </a:rPr>
                        <a:t>Бала </a:t>
                      </a:r>
                      <a:r>
                        <a:rPr lang="ru-RU" sz="800" b="0" i="0" u="none" strike="noStrike" dirty="0" err="1">
                          <a:solidFill>
                            <a:srgbClr val="000000"/>
                          </a:solidFill>
                          <a:effectLst/>
                          <a:latin typeface="Arial Narrow" panose="020B0606020202030204" pitchFamily="34" charset="0"/>
                        </a:rPr>
                        <a:t>күтушілер</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балабақшадағы</a:t>
                      </a:r>
                      <a:r>
                        <a:rPr lang="ru-RU" sz="800" b="0" i="0" u="none" strike="noStrike" dirty="0">
                          <a:solidFill>
                            <a:srgbClr val="000000"/>
                          </a:solidFill>
                          <a:effectLst/>
                          <a:latin typeface="Arial Narrow" panose="020B0606020202030204" pitchFamily="34" charset="0"/>
                        </a:rPr>
                        <a:t>)</a:t>
                      </a:r>
                    </a:p>
                  </a:txBody>
                  <a:tcPr marL="9525" marR="9525" marT="9525" marB="0" anchor="ctr">
                    <a:lnR w="12700" cap="flat" cmpd="sng" algn="ctr">
                      <a:solidFill>
                        <a:schemeClr val="tx1"/>
                      </a:solidFill>
                      <a:prstDash val="solid"/>
                      <a:round/>
                      <a:headEnd type="none" w="med" len="med"/>
                      <a:tailEnd type="none" w="med" len="med"/>
                    </a:lnR>
                    <a:solidFill>
                      <a:schemeClr val="accent3">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840</a:t>
                      </a:r>
                    </a:p>
                  </a:txBody>
                  <a:tcPr marL="9525" marR="9525" marT="9525" marB="0" anchor="ctr">
                    <a:lnL w="12700" cap="flat" cmpd="sng" algn="ctr">
                      <a:solidFill>
                        <a:schemeClr val="tx1"/>
                      </a:solidFill>
                      <a:prstDash val="solid"/>
                      <a:round/>
                      <a:headEnd type="none" w="med" len="med"/>
                      <a:tailEnd type="none" w="med" len="med"/>
                    </a:lnL>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251</a:t>
                      </a:r>
                    </a:p>
                  </a:txBody>
                  <a:tcPr marL="9525" marR="9525" marT="9525" marB="0" anchor="c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198</a:t>
                      </a:r>
                    </a:p>
                  </a:txBody>
                  <a:tcPr marL="9525" marR="9525" marT="9525" marB="0" anchor="c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224</a:t>
                      </a:r>
                    </a:p>
                  </a:txBody>
                  <a:tcPr marL="9525" marR="9525" marT="9525" marB="0" anchor="c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167</a:t>
                      </a:r>
                    </a:p>
                  </a:txBody>
                  <a:tcPr marL="9525" marR="9525" marT="9525" marB="0" anchor="ctr">
                    <a:lnR w="12700" cap="flat" cmpd="sng" algn="ctr">
                      <a:solidFill>
                        <a:schemeClr val="tx1"/>
                      </a:solidFill>
                      <a:prstDash val="solid"/>
                      <a:round/>
                      <a:headEnd type="none" w="med" len="med"/>
                      <a:tailEnd type="none" w="med" len="med"/>
                    </a:ln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1 047</a:t>
                      </a:r>
                    </a:p>
                  </a:txBody>
                  <a:tcPr marL="9525" marR="9525" marT="9525" marB="0" anchor="ctr">
                    <a:lnL w="12700" cap="flat" cmpd="sng" algn="ctr">
                      <a:solidFill>
                        <a:schemeClr val="tx1"/>
                      </a:solidFill>
                      <a:prstDash val="solid"/>
                      <a:round/>
                      <a:headEnd type="none" w="med" len="med"/>
                      <a:tailEnd type="none" w="med" len="med"/>
                    </a:lnL>
                    <a:solidFill>
                      <a:schemeClr val="accent3">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208</a:t>
                      </a:r>
                    </a:p>
                  </a:txBody>
                  <a:tcPr marL="9525" marR="9525" marT="9525" marB="0" anchor="c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268</a:t>
                      </a:r>
                    </a:p>
                  </a:txBody>
                  <a:tcPr marL="9525" marR="9525" marT="9525" marB="0" anchor="ctr">
                    <a:solidFill>
                      <a:schemeClr val="accent3">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244</a:t>
                      </a:r>
                    </a:p>
                  </a:txBody>
                  <a:tcPr marL="9525" marR="9525" marT="9525" marB="0" anchor="ctr">
                    <a:solidFill>
                      <a:schemeClr val="accent3">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327</a:t>
                      </a:r>
                    </a:p>
                  </a:txBody>
                  <a:tcPr marL="9525" marR="9525" marT="9525" marB="0" anchor="ctr">
                    <a:solidFill>
                      <a:schemeClr val="accent3">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2,4%</a:t>
                      </a:r>
                    </a:p>
                  </a:txBody>
                  <a:tcPr marL="9525" marR="9525" marT="9525" marB="0" anchor="ctr">
                    <a:solidFill>
                      <a:schemeClr val="accent3">
                        <a:lumMod val="50000"/>
                        <a:alpha val="20000"/>
                      </a:schemeClr>
                    </a:solidFill>
                  </a:tcPr>
                </a:tc>
                <a:extLst>
                  <a:ext uri="{0D108BD9-81ED-4DB2-BD59-A6C34878D82A}">
                    <a16:rowId xmlns:a16="http://schemas.microsoft.com/office/drawing/2014/main" val="1108121153"/>
                  </a:ext>
                </a:extLst>
              </a:tr>
              <a:tr h="144837">
                <a:tc>
                  <a:txBody>
                    <a:bodyPr/>
                    <a:lstStyle/>
                    <a:p>
                      <a:pPr algn="ctr" fontAlgn="b"/>
                      <a:r>
                        <a:rPr lang="ru-RU" sz="800" b="0" i="0" u="none" strike="noStrike" dirty="0">
                          <a:solidFill>
                            <a:schemeClr val="accent3">
                              <a:lumMod val="50000"/>
                            </a:schemeClr>
                          </a:solidFill>
                          <a:effectLst/>
                          <a:latin typeface="Arial Narrow" panose="020B0606020202030204" pitchFamily="34" charset="0"/>
                        </a:rPr>
                        <a:t>5</a:t>
                      </a:r>
                      <a:endParaRPr lang="en-US" sz="800" b="0" i="0" u="none" strike="noStrike" dirty="0">
                        <a:solidFill>
                          <a:schemeClr val="accent3">
                            <a:lumMod val="50000"/>
                          </a:schemeClr>
                        </a:solidFill>
                        <a:effectLst/>
                        <a:latin typeface="Arial Narrow" panose="020B0606020202030204" pitchFamily="34" charset="0"/>
                      </a:endParaRPr>
                    </a:p>
                  </a:txBody>
                  <a:tcPr marL="9525" marR="9525" marT="0"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2361-0</a:t>
                      </a:r>
                    </a:p>
                  </a:txBody>
                  <a:tcPr marL="9525" marR="9525" marT="9525" marB="0" anchor="ctr">
                    <a:solidFill>
                      <a:schemeClr val="accent6">
                        <a:lumMod val="50000"/>
                        <a:alpha val="1000"/>
                      </a:schemeClr>
                    </a:solidFill>
                  </a:tcPr>
                </a:tc>
                <a:tc>
                  <a:txBody>
                    <a:bodyPr/>
                    <a:lstStyle/>
                    <a:p>
                      <a:pPr marL="72000" algn="l" fontAlgn="ctr"/>
                      <a:r>
                        <a:rPr lang="ru-RU" sz="800" b="0" i="0" u="none" strike="noStrike" dirty="0" err="1">
                          <a:solidFill>
                            <a:srgbClr val="000000"/>
                          </a:solidFill>
                          <a:effectLst/>
                          <a:latin typeface="Arial Narrow" panose="020B0606020202030204" pitchFamily="34" charset="0"/>
                        </a:rPr>
                        <a:t>Бастауыш</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мектеп</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мұғалімі</a:t>
                      </a:r>
                      <a:endParaRPr lang="ru-RU" sz="800" b="0" i="0" u="none" strike="noStrike" dirty="0">
                        <a:solidFill>
                          <a:srgbClr val="000000"/>
                        </a:solidFill>
                        <a:effectLst/>
                        <a:latin typeface="Arial Narrow" panose="020B0606020202030204" pitchFamily="34" charset="0"/>
                      </a:endParaRPr>
                    </a:p>
                  </a:txBody>
                  <a:tcPr marL="9525" marR="9525" marT="9525" marB="0" anchor="ctr">
                    <a:lnR w="12700" cap="flat" cmpd="sng" algn="ctr">
                      <a:solidFill>
                        <a:schemeClr val="tx1"/>
                      </a:solidFill>
                      <a:prstDash val="solid"/>
                      <a:round/>
                      <a:headEnd type="none" w="med" len="med"/>
                      <a:tailEnd type="none" w="med" len="med"/>
                    </a:ln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906</a:t>
                      </a:r>
                    </a:p>
                  </a:txBody>
                  <a:tcPr marL="9525" marR="9525" marT="9525" marB="0" anchor="ctr">
                    <a:lnL w="12700" cap="flat" cmpd="sng" algn="ctr">
                      <a:solidFill>
                        <a:schemeClr val="tx1"/>
                      </a:solidFill>
                      <a:prstDash val="solid"/>
                      <a:round/>
                      <a:headEnd type="none" w="med" len="med"/>
                      <a:tailEnd type="none" w="med" len="med"/>
                    </a:lnL>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223</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89</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388</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206</a:t>
                      </a:r>
                    </a:p>
                  </a:txBody>
                  <a:tcPr marL="9525" marR="9525" marT="9525" marB="0" anchor="ctr">
                    <a:lnR w="12700" cap="flat" cmpd="sng" algn="ctr">
                      <a:solidFill>
                        <a:schemeClr val="tx1"/>
                      </a:solidFill>
                      <a:prstDash val="solid"/>
                      <a:round/>
                      <a:headEnd type="none" w="med" len="med"/>
                      <a:tailEnd type="none" w="med" len="med"/>
                    </a:ln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1 041</a:t>
                      </a:r>
                    </a:p>
                  </a:txBody>
                  <a:tcPr marL="9525" marR="9525" marT="9525" marB="0" anchor="ctr">
                    <a:lnL w="12700" cap="flat" cmpd="sng" algn="ctr">
                      <a:solidFill>
                        <a:schemeClr val="tx1"/>
                      </a:solidFill>
                      <a:prstDash val="solid"/>
                      <a:round/>
                      <a:headEnd type="none" w="med" len="med"/>
                      <a:tailEnd type="none" w="med" len="med"/>
                    </a:lnL>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212</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248</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220</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361</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2,3%</a:t>
                      </a:r>
                    </a:p>
                  </a:txBody>
                  <a:tcPr marL="9525" marR="9525" marT="9525" marB="0" anchor="ctr">
                    <a:solidFill>
                      <a:schemeClr val="accent6">
                        <a:lumMod val="50000"/>
                        <a:alpha val="1000"/>
                      </a:schemeClr>
                    </a:solidFill>
                  </a:tcPr>
                </a:tc>
                <a:extLst>
                  <a:ext uri="{0D108BD9-81ED-4DB2-BD59-A6C34878D82A}">
                    <a16:rowId xmlns:a16="http://schemas.microsoft.com/office/drawing/2014/main" val="3859109263"/>
                  </a:ext>
                </a:extLst>
              </a:tr>
              <a:tr h="144837">
                <a:tc>
                  <a:txBody>
                    <a:bodyPr/>
                    <a:lstStyle/>
                    <a:p>
                      <a:pPr algn="ctr" fontAlgn="b"/>
                      <a:r>
                        <a:rPr lang="ru-RU" sz="800" b="0" i="0" u="none" strike="noStrike" dirty="0">
                          <a:solidFill>
                            <a:schemeClr val="accent3">
                              <a:lumMod val="50000"/>
                            </a:schemeClr>
                          </a:solidFill>
                          <a:effectLst/>
                          <a:latin typeface="Arial Narrow" panose="020B0606020202030204" pitchFamily="34" charset="0"/>
                        </a:rPr>
                        <a:t>6</a:t>
                      </a:r>
                      <a:endParaRPr lang="en-US" sz="800" b="0" i="0" u="none" strike="noStrike" dirty="0">
                        <a:solidFill>
                          <a:schemeClr val="accent3">
                            <a:lumMod val="50000"/>
                          </a:schemeClr>
                        </a:solidFill>
                        <a:effectLst/>
                        <a:latin typeface="Arial Narrow" panose="020B0606020202030204" pitchFamily="34" charset="0"/>
                      </a:endParaRPr>
                    </a:p>
                  </a:txBody>
                  <a:tcPr marL="9525" marR="9525" marT="0" marB="0" anchor="ctr">
                    <a:solidFill>
                      <a:schemeClr val="accent3">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5220-9</a:t>
                      </a:r>
                    </a:p>
                  </a:txBody>
                  <a:tcPr marL="9525" marR="9525" marT="9525" marB="0" anchor="ctr">
                    <a:solidFill>
                      <a:schemeClr val="accent3">
                        <a:lumMod val="50000"/>
                        <a:alpha val="20000"/>
                      </a:schemeClr>
                    </a:solidFill>
                  </a:tcPr>
                </a:tc>
                <a:tc>
                  <a:txBody>
                    <a:bodyPr/>
                    <a:lstStyle/>
                    <a:p>
                      <a:pPr marL="72000" algn="l" fontAlgn="ctr"/>
                      <a:r>
                        <a:rPr lang="ru-RU" sz="800" b="0" i="0" u="none" strike="noStrike" dirty="0" err="1">
                          <a:solidFill>
                            <a:srgbClr val="000000"/>
                          </a:solidFill>
                          <a:effectLst/>
                          <a:latin typeface="Arial Narrow" panose="020B0606020202030204" pitchFamily="34" charset="0"/>
                        </a:rPr>
                        <a:t>Басқа</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кассирлер</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және</a:t>
                      </a:r>
                      <a:r>
                        <a:rPr lang="ru-RU" sz="800" b="0" i="0" u="none" strike="noStrike" dirty="0">
                          <a:solidFill>
                            <a:srgbClr val="000000"/>
                          </a:solidFill>
                          <a:effectLst/>
                          <a:latin typeface="Arial Narrow" panose="020B0606020202030204" pitchFamily="34" charset="0"/>
                        </a:rPr>
                        <a:t> билет </a:t>
                      </a:r>
                      <a:r>
                        <a:rPr lang="ru-RU" sz="800" b="0" i="0" u="none" strike="noStrike" dirty="0" err="1">
                          <a:solidFill>
                            <a:srgbClr val="000000"/>
                          </a:solidFill>
                          <a:effectLst/>
                          <a:latin typeface="Arial Narrow" panose="020B0606020202030204" pitchFamily="34" charset="0"/>
                        </a:rPr>
                        <a:t>сатушылар</a:t>
                      </a:r>
                      <a:endParaRPr lang="ru-RU" sz="800" b="0" i="0" u="none" strike="noStrike" dirty="0">
                        <a:solidFill>
                          <a:srgbClr val="000000"/>
                        </a:solidFill>
                        <a:effectLst/>
                        <a:latin typeface="Arial Narrow" panose="020B0606020202030204" pitchFamily="34" charset="0"/>
                      </a:endParaRPr>
                    </a:p>
                  </a:txBody>
                  <a:tcPr marL="9525" marR="9525" marT="9525" marB="0" anchor="ctr">
                    <a:lnR w="12700" cap="flat" cmpd="sng" algn="ctr">
                      <a:solidFill>
                        <a:schemeClr val="tx1"/>
                      </a:solidFill>
                      <a:prstDash val="solid"/>
                      <a:round/>
                      <a:headEnd type="none" w="med" len="med"/>
                      <a:tailEnd type="none" w="med" len="med"/>
                    </a:lnR>
                    <a:solidFill>
                      <a:schemeClr val="accent3">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1 054</a:t>
                      </a:r>
                    </a:p>
                  </a:txBody>
                  <a:tcPr marL="9525" marR="9525" marT="9525" marB="0" anchor="ctr">
                    <a:lnL w="12700" cap="flat" cmpd="sng" algn="ctr">
                      <a:solidFill>
                        <a:schemeClr val="tx1"/>
                      </a:solidFill>
                      <a:prstDash val="solid"/>
                      <a:round/>
                      <a:headEnd type="none" w="med" len="med"/>
                      <a:tailEnd type="none" w="med" len="med"/>
                    </a:lnL>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62</a:t>
                      </a:r>
                    </a:p>
                  </a:txBody>
                  <a:tcPr marL="9525" marR="9525" marT="9525" marB="0" anchor="c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53</a:t>
                      </a:r>
                    </a:p>
                  </a:txBody>
                  <a:tcPr marL="9525" marR="9525" marT="9525" marB="0" anchor="c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217</a:t>
                      </a:r>
                    </a:p>
                  </a:txBody>
                  <a:tcPr marL="9525" marR="9525" marT="9525" marB="0" anchor="c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722</a:t>
                      </a:r>
                    </a:p>
                  </a:txBody>
                  <a:tcPr marL="9525" marR="9525" marT="9525" marB="0" anchor="ctr">
                    <a:lnR w="12700" cap="flat" cmpd="sng" algn="ctr">
                      <a:solidFill>
                        <a:schemeClr val="tx1"/>
                      </a:solidFill>
                      <a:prstDash val="solid"/>
                      <a:round/>
                      <a:headEnd type="none" w="med" len="med"/>
                      <a:tailEnd type="none" w="med" len="med"/>
                    </a:ln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1 041</a:t>
                      </a:r>
                    </a:p>
                  </a:txBody>
                  <a:tcPr marL="9525" marR="9525" marT="9525" marB="0" anchor="ctr">
                    <a:lnL w="12700" cap="flat" cmpd="sng" algn="ctr">
                      <a:solidFill>
                        <a:schemeClr val="tx1"/>
                      </a:solidFill>
                      <a:prstDash val="solid"/>
                      <a:round/>
                      <a:headEnd type="none" w="med" len="med"/>
                      <a:tailEnd type="none" w="med" len="med"/>
                    </a:lnL>
                    <a:solidFill>
                      <a:schemeClr val="accent3">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118</a:t>
                      </a:r>
                    </a:p>
                  </a:txBody>
                  <a:tcPr marL="9525" marR="9525" marT="9525" marB="0" anchor="c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286</a:t>
                      </a:r>
                    </a:p>
                  </a:txBody>
                  <a:tcPr marL="9525" marR="9525" marT="9525" marB="0" anchor="ctr">
                    <a:solidFill>
                      <a:schemeClr val="accent3">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282</a:t>
                      </a:r>
                    </a:p>
                  </a:txBody>
                  <a:tcPr marL="9525" marR="9525" marT="9525" marB="0" anchor="ctr">
                    <a:solidFill>
                      <a:schemeClr val="accent3">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355</a:t>
                      </a:r>
                    </a:p>
                  </a:txBody>
                  <a:tcPr marL="9525" marR="9525" marT="9525" marB="0" anchor="ctr">
                    <a:solidFill>
                      <a:schemeClr val="accent3">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2,3%</a:t>
                      </a:r>
                    </a:p>
                  </a:txBody>
                  <a:tcPr marL="9525" marR="9525" marT="9525" marB="0" anchor="ctr">
                    <a:solidFill>
                      <a:schemeClr val="accent3">
                        <a:lumMod val="50000"/>
                        <a:alpha val="20000"/>
                      </a:schemeClr>
                    </a:solidFill>
                  </a:tcPr>
                </a:tc>
                <a:extLst>
                  <a:ext uri="{0D108BD9-81ED-4DB2-BD59-A6C34878D82A}">
                    <a16:rowId xmlns:a16="http://schemas.microsoft.com/office/drawing/2014/main" val="614668957"/>
                  </a:ext>
                </a:extLst>
              </a:tr>
              <a:tr h="144837">
                <a:tc>
                  <a:txBody>
                    <a:bodyPr/>
                    <a:lstStyle/>
                    <a:p>
                      <a:pPr algn="ctr" fontAlgn="b"/>
                      <a:r>
                        <a:rPr lang="ru-RU" sz="800" b="0" i="0" u="none" strike="noStrike" dirty="0">
                          <a:solidFill>
                            <a:schemeClr val="accent3">
                              <a:lumMod val="50000"/>
                            </a:schemeClr>
                          </a:solidFill>
                          <a:effectLst/>
                          <a:latin typeface="Arial Narrow" panose="020B0606020202030204" pitchFamily="34" charset="0"/>
                        </a:rPr>
                        <a:t>7</a:t>
                      </a:r>
                      <a:endParaRPr lang="en-US" sz="800" b="0" i="0" u="none" strike="noStrike" dirty="0">
                        <a:solidFill>
                          <a:schemeClr val="accent3">
                            <a:lumMod val="50000"/>
                          </a:schemeClr>
                        </a:solidFill>
                        <a:effectLst/>
                        <a:latin typeface="Arial Narrow" panose="020B0606020202030204" pitchFamily="34" charset="0"/>
                      </a:endParaRPr>
                    </a:p>
                  </a:txBody>
                  <a:tcPr marL="9525" marR="9525" marT="0"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5414-9</a:t>
                      </a:r>
                    </a:p>
                  </a:txBody>
                  <a:tcPr marL="9525" marR="9525" marT="9525" marB="0" anchor="ctr">
                    <a:solidFill>
                      <a:schemeClr val="accent6">
                        <a:lumMod val="50000"/>
                        <a:alpha val="1000"/>
                      </a:schemeClr>
                    </a:solidFill>
                  </a:tcPr>
                </a:tc>
                <a:tc>
                  <a:txBody>
                    <a:bodyPr/>
                    <a:lstStyle/>
                    <a:p>
                      <a:pPr marL="72000" algn="l" fontAlgn="ctr"/>
                      <a:r>
                        <a:rPr lang="ru-RU" sz="800" b="0" i="0" u="none" strike="noStrike" dirty="0" err="1">
                          <a:solidFill>
                            <a:srgbClr val="000000"/>
                          </a:solidFill>
                          <a:effectLst/>
                          <a:latin typeface="Arial Narrow" panose="020B0606020202030204" pitchFamily="34" charset="0"/>
                        </a:rPr>
                        <a:t>Күзетшілер</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инкассаторлар</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және</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тектес</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қызметтер</a:t>
                      </a:r>
                      <a:endParaRPr lang="ru-RU" sz="800" b="0" i="0" u="none" strike="noStrike" dirty="0">
                        <a:solidFill>
                          <a:srgbClr val="000000"/>
                        </a:solidFill>
                        <a:effectLst/>
                        <a:latin typeface="Arial Narrow" panose="020B0606020202030204" pitchFamily="34" charset="0"/>
                      </a:endParaRPr>
                    </a:p>
                  </a:txBody>
                  <a:tcPr marL="9525" marR="9525" marT="9525" marB="0" anchor="ctr">
                    <a:lnR w="12700" cap="flat" cmpd="sng" algn="ctr">
                      <a:solidFill>
                        <a:schemeClr val="tx1"/>
                      </a:solidFill>
                      <a:prstDash val="solid"/>
                      <a:round/>
                      <a:headEnd type="none" w="med" len="med"/>
                      <a:tailEnd type="none" w="med" len="med"/>
                    </a:ln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977</a:t>
                      </a:r>
                    </a:p>
                  </a:txBody>
                  <a:tcPr marL="9525" marR="9525" marT="9525" marB="0" anchor="ctr">
                    <a:lnL w="12700" cap="flat" cmpd="sng" algn="ctr">
                      <a:solidFill>
                        <a:schemeClr val="tx1"/>
                      </a:solidFill>
                      <a:prstDash val="solid"/>
                      <a:round/>
                      <a:headEnd type="none" w="med" len="med"/>
                      <a:tailEnd type="none" w="med" len="med"/>
                    </a:lnL>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378</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211</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227</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161</a:t>
                      </a:r>
                    </a:p>
                  </a:txBody>
                  <a:tcPr marL="9525" marR="9525" marT="9525" marB="0" anchor="ctr">
                    <a:lnR w="12700" cap="flat" cmpd="sng" algn="ctr">
                      <a:solidFill>
                        <a:schemeClr val="tx1"/>
                      </a:solidFill>
                      <a:prstDash val="solid"/>
                      <a:round/>
                      <a:headEnd type="none" w="med" len="med"/>
                      <a:tailEnd type="none" w="med" len="med"/>
                    </a:ln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985</a:t>
                      </a:r>
                    </a:p>
                  </a:txBody>
                  <a:tcPr marL="9525" marR="9525" marT="9525" marB="0" anchor="ctr">
                    <a:lnL w="12700" cap="flat" cmpd="sng" algn="ctr">
                      <a:solidFill>
                        <a:schemeClr val="tx1"/>
                      </a:solidFill>
                      <a:prstDash val="solid"/>
                      <a:round/>
                      <a:headEnd type="none" w="med" len="med"/>
                      <a:tailEnd type="none" w="med" len="med"/>
                    </a:lnL>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186</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256</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261</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282</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2,2%</a:t>
                      </a:r>
                    </a:p>
                  </a:txBody>
                  <a:tcPr marL="9525" marR="9525" marT="9525" marB="0" anchor="ctr">
                    <a:solidFill>
                      <a:schemeClr val="accent6">
                        <a:lumMod val="50000"/>
                        <a:alpha val="1000"/>
                      </a:schemeClr>
                    </a:solidFill>
                  </a:tcPr>
                </a:tc>
                <a:extLst>
                  <a:ext uri="{0D108BD9-81ED-4DB2-BD59-A6C34878D82A}">
                    <a16:rowId xmlns:a16="http://schemas.microsoft.com/office/drawing/2014/main" val="3006779909"/>
                  </a:ext>
                </a:extLst>
              </a:tr>
              <a:tr h="144837">
                <a:tc>
                  <a:txBody>
                    <a:bodyPr/>
                    <a:lstStyle/>
                    <a:p>
                      <a:pPr algn="ctr" fontAlgn="b"/>
                      <a:r>
                        <a:rPr lang="ru-RU" sz="800" b="0" i="0" u="none" strike="noStrike" dirty="0">
                          <a:solidFill>
                            <a:schemeClr val="accent3">
                              <a:lumMod val="50000"/>
                            </a:schemeClr>
                          </a:solidFill>
                          <a:effectLst/>
                          <a:latin typeface="Arial Narrow" panose="020B0606020202030204" pitchFamily="34" charset="0"/>
                        </a:rPr>
                        <a:t>8</a:t>
                      </a:r>
                      <a:endParaRPr lang="en-US" sz="800" b="0" i="0" u="none" strike="noStrike" dirty="0">
                        <a:solidFill>
                          <a:schemeClr val="accent3">
                            <a:lumMod val="50000"/>
                          </a:schemeClr>
                        </a:solidFill>
                        <a:effectLst/>
                        <a:latin typeface="Arial Narrow" panose="020B0606020202030204" pitchFamily="34" charset="0"/>
                      </a:endParaRPr>
                    </a:p>
                  </a:txBody>
                  <a:tcPr marL="9525" marR="9525" marT="0" marB="0" anchor="ctr">
                    <a:solidFill>
                      <a:schemeClr val="accent3">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9116-0</a:t>
                      </a:r>
                    </a:p>
                  </a:txBody>
                  <a:tcPr marL="9525" marR="9525" marT="9525" marB="0" anchor="ctr">
                    <a:solidFill>
                      <a:schemeClr val="accent3">
                        <a:lumMod val="50000"/>
                        <a:alpha val="20000"/>
                      </a:schemeClr>
                    </a:solidFill>
                  </a:tcPr>
                </a:tc>
                <a:tc>
                  <a:txBody>
                    <a:bodyPr/>
                    <a:lstStyle/>
                    <a:p>
                      <a:pPr marL="72000" algn="l" fontAlgn="ctr"/>
                      <a:r>
                        <a:rPr lang="ru-RU" sz="800" b="0" i="0" u="none" strike="noStrike" dirty="0">
                          <a:solidFill>
                            <a:srgbClr val="000000"/>
                          </a:solidFill>
                          <a:effectLst/>
                          <a:latin typeface="Arial Narrow" panose="020B0606020202030204" pitchFamily="34" charset="0"/>
                        </a:rPr>
                        <a:t>Аула </a:t>
                      </a:r>
                      <a:r>
                        <a:rPr lang="ru-RU" sz="800" b="0" i="0" u="none" strike="noStrike" dirty="0" err="1">
                          <a:solidFill>
                            <a:srgbClr val="000000"/>
                          </a:solidFill>
                          <a:effectLst/>
                          <a:latin typeface="Arial Narrow" panose="020B0606020202030204" pitchFamily="34" charset="0"/>
                        </a:rPr>
                        <a:t>сыпырушылар</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және</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ашық</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аумақтарды</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тазалаушылар</a:t>
                      </a:r>
                      <a:endParaRPr lang="ru-RU" sz="800" b="0" i="0" u="none" strike="noStrike" dirty="0">
                        <a:solidFill>
                          <a:srgbClr val="000000"/>
                        </a:solidFill>
                        <a:effectLst/>
                        <a:latin typeface="Arial Narrow" panose="020B0606020202030204" pitchFamily="34" charset="0"/>
                      </a:endParaRPr>
                    </a:p>
                  </a:txBody>
                  <a:tcPr marL="9525" marR="9525" marT="9525" marB="0" anchor="ctr">
                    <a:lnR w="12700" cap="flat" cmpd="sng" algn="ctr">
                      <a:solidFill>
                        <a:schemeClr val="tx1"/>
                      </a:solidFill>
                      <a:prstDash val="solid"/>
                      <a:round/>
                      <a:headEnd type="none" w="med" len="med"/>
                      <a:tailEnd type="none" w="med" len="med"/>
                    </a:lnR>
                    <a:solidFill>
                      <a:schemeClr val="accent3">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835</a:t>
                      </a:r>
                    </a:p>
                  </a:txBody>
                  <a:tcPr marL="9525" marR="9525" marT="9525" marB="0" anchor="ctr">
                    <a:lnL w="12700" cap="flat" cmpd="sng" algn="ctr">
                      <a:solidFill>
                        <a:schemeClr val="tx1"/>
                      </a:solidFill>
                      <a:prstDash val="solid"/>
                      <a:round/>
                      <a:headEnd type="none" w="med" len="med"/>
                      <a:tailEnd type="none" w="med" len="med"/>
                    </a:lnL>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201</a:t>
                      </a:r>
                    </a:p>
                  </a:txBody>
                  <a:tcPr marL="9525" marR="9525" marT="9525" marB="0" anchor="c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160</a:t>
                      </a:r>
                    </a:p>
                  </a:txBody>
                  <a:tcPr marL="9525" marR="9525" marT="9525" marB="0" anchor="c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206</a:t>
                      </a:r>
                    </a:p>
                  </a:txBody>
                  <a:tcPr marL="9525" marR="9525" marT="9525" marB="0" anchor="c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268</a:t>
                      </a:r>
                    </a:p>
                  </a:txBody>
                  <a:tcPr marL="9525" marR="9525" marT="9525" marB="0" anchor="ctr">
                    <a:lnR w="12700" cap="flat" cmpd="sng" algn="ctr">
                      <a:solidFill>
                        <a:schemeClr val="tx1"/>
                      </a:solidFill>
                      <a:prstDash val="solid"/>
                      <a:round/>
                      <a:headEnd type="none" w="med" len="med"/>
                      <a:tailEnd type="none" w="med" len="med"/>
                    </a:ln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903</a:t>
                      </a:r>
                    </a:p>
                  </a:txBody>
                  <a:tcPr marL="9525" marR="9525" marT="9525" marB="0" anchor="ctr">
                    <a:lnL w="12700" cap="flat" cmpd="sng" algn="ctr">
                      <a:solidFill>
                        <a:schemeClr val="tx1"/>
                      </a:solidFill>
                      <a:prstDash val="solid"/>
                      <a:round/>
                      <a:headEnd type="none" w="med" len="med"/>
                      <a:tailEnd type="none" w="med" len="med"/>
                    </a:lnL>
                    <a:solidFill>
                      <a:schemeClr val="accent3">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203</a:t>
                      </a:r>
                    </a:p>
                  </a:txBody>
                  <a:tcPr marL="9525" marR="9525" marT="9525" marB="0" anchor="c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219</a:t>
                      </a:r>
                    </a:p>
                  </a:txBody>
                  <a:tcPr marL="9525" marR="9525" marT="9525" marB="0" anchor="ctr">
                    <a:solidFill>
                      <a:schemeClr val="accent3">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241</a:t>
                      </a:r>
                    </a:p>
                  </a:txBody>
                  <a:tcPr marL="9525" marR="9525" marT="9525" marB="0" anchor="ctr">
                    <a:solidFill>
                      <a:schemeClr val="accent3">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240</a:t>
                      </a:r>
                    </a:p>
                  </a:txBody>
                  <a:tcPr marL="9525" marR="9525" marT="9525" marB="0" anchor="ctr">
                    <a:solidFill>
                      <a:schemeClr val="accent3">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2,0%</a:t>
                      </a:r>
                    </a:p>
                  </a:txBody>
                  <a:tcPr marL="9525" marR="9525" marT="9525" marB="0" anchor="ctr">
                    <a:solidFill>
                      <a:schemeClr val="accent3">
                        <a:lumMod val="50000"/>
                        <a:alpha val="20000"/>
                      </a:schemeClr>
                    </a:solidFill>
                  </a:tcPr>
                </a:tc>
                <a:extLst>
                  <a:ext uri="{0D108BD9-81ED-4DB2-BD59-A6C34878D82A}">
                    <a16:rowId xmlns:a16="http://schemas.microsoft.com/office/drawing/2014/main" val="967742410"/>
                  </a:ext>
                </a:extLst>
              </a:tr>
              <a:tr h="144837">
                <a:tc>
                  <a:txBody>
                    <a:bodyPr/>
                    <a:lstStyle/>
                    <a:p>
                      <a:pPr algn="ctr" fontAlgn="b"/>
                      <a:r>
                        <a:rPr lang="ru-RU" sz="800" b="0" i="0" u="none" strike="noStrike" dirty="0">
                          <a:solidFill>
                            <a:schemeClr val="accent3">
                              <a:lumMod val="50000"/>
                            </a:schemeClr>
                          </a:solidFill>
                          <a:effectLst/>
                          <a:latin typeface="Arial Narrow" panose="020B0606020202030204" pitchFamily="34" charset="0"/>
                        </a:rPr>
                        <a:t>9</a:t>
                      </a:r>
                      <a:endParaRPr lang="en-US" sz="800" b="0" i="0" u="none" strike="noStrike" dirty="0">
                        <a:solidFill>
                          <a:schemeClr val="accent3">
                            <a:lumMod val="50000"/>
                          </a:schemeClr>
                        </a:solidFill>
                        <a:effectLst/>
                        <a:latin typeface="Arial Narrow" panose="020B0606020202030204" pitchFamily="34" charset="0"/>
                      </a:endParaRPr>
                    </a:p>
                  </a:txBody>
                  <a:tcPr marL="9525" marR="9525" marT="0"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9629-9</a:t>
                      </a:r>
                    </a:p>
                  </a:txBody>
                  <a:tcPr marL="9525" marR="9525" marT="9525" marB="0" anchor="ctr">
                    <a:solidFill>
                      <a:schemeClr val="accent6">
                        <a:lumMod val="50000"/>
                        <a:alpha val="1000"/>
                      </a:schemeClr>
                    </a:solidFill>
                  </a:tcPr>
                </a:tc>
                <a:tc>
                  <a:txBody>
                    <a:bodyPr/>
                    <a:lstStyle/>
                    <a:p>
                      <a:pPr marL="72000" algn="l" fontAlgn="ctr"/>
                      <a:r>
                        <a:rPr lang="ru-RU" sz="800" b="0" i="0" u="none" strike="noStrike" dirty="0" err="1">
                          <a:solidFill>
                            <a:srgbClr val="000000"/>
                          </a:solidFill>
                          <a:effectLst/>
                          <a:latin typeface="Arial Narrow" panose="020B0606020202030204" pitchFamily="34" charset="0"/>
                        </a:rPr>
                        <a:t>Біліктілігі</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жоқ</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жұмысшылар</a:t>
                      </a:r>
                      <a:endParaRPr lang="ru-RU" sz="800" b="0" i="0" u="none" strike="noStrike" dirty="0">
                        <a:solidFill>
                          <a:srgbClr val="000000"/>
                        </a:solidFill>
                        <a:effectLst/>
                        <a:latin typeface="Arial Narrow" panose="020B0606020202030204" pitchFamily="34" charset="0"/>
                      </a:endParaRPr>
                    </a:p>
                  </a:txBody>
                  <a:tcPr marL="9525" marR="9525" marT="9525" marB="0" anchor="ctr">
                    <a:lnR w="12700" cap="flat" cmpd="sng" algn="ctr">
                      <a:solidFill>
                        <a:schemeClr val="tx1"/>
                      </a:solidFill>
                      <a:prstDash val="solid"/>
                      <a:round/>
                      <a:headEnd type="none" w="med" len="med"/>
                      <a:tailEnd type="none" w="med" len="med"/>
                    </a:ln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1 730</a:t>
                      </a:r>
                    </a:p>
                  </a:txBody>
                  <a:tcPr marL="9525" marR="9525" marT="9525" marB="0" anchor="ctr">
                    <a:lnL w="12700" cap="flat" cmpd="sng" algn="ctr">
                      <a:solidFill>
                        <a:schemeClr val="tx1"/>
                      </a:solidFill>
                      <a:prstDash val="solid"/>
                      <a:round/>
                      <a:headEnd type="none" w="med" len="med"/>
                      <a:tailEnd type="none" w="med" len="med"/>
                    </a:lnL>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242</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537</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438</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513</a:t>
                      </a:r>
                    </a:p>
                  </a:txBody>
                  <a:tcPr marL="9525" marR="9525" marT="9525" marB="0" anchor="ctr">
                    <a:lnR w="12700" cap="flat" cmpd="sng" algn="ctr">
                      <a:solidFill>
                        <a:schemeClr val="tx1"/>
                      </a:solidFill>
                      <a:prstDash val="solid"/>
                      <a:round/>
                      <a:headEnd type="none" w="med" len="med"/>
                      <a:tailEnd type="none" w="med" len="med"/>
                    </a:ln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810</a:t>
                      </a:r>
                    </a:p>
                  </a:txBody>
                  <a:tcPr marL="9525" marR="9525" marT="9525" marB="0" anchor="ctr">
                    <a:lnL w="12700" cap="flat" cmpd="sng" algn="ctr">
                      <a:solidFill>
                        <a:schemeClr val="tx1"/>
                      </a:solidFill>
                      <a:prstDash val="solid"/>
                      <a:round/>
                      <a:headEnd type="none" w="med" len="med"/>
                      <a:tailEnd type="none" w="med" len="med"/>
                    </a:lnL>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163</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51</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330</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266</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1,8%</a:t>
                      </a:r>
                    </a:p>
                  </a:txBody>
                  <a:tcPr marL="9525" marR="9525" marT="9525" marB="0" anchor="ctr">
                    <a:solidFill>
                      <a:schemeClr val="accent6">
                        <a:lumMod val="50000"/>
                        <a:alpha val="1000"/>
                      </a:schemeClr>
                    </a:solidFill>
                  </a:tcPr>
                </a:tc>
                <a:extLst>
                  <a:ext uri="{0D108BD9-81ED-4DB2-BD59-A6C34878D82A}">
                    <a16:rowId xmlns:a16="http://schemas.microsoft.com/office/drawing/2014/main" val="3145376209"/>
                  </a:ext>
                </a:extLst>
              </a:tr>
              <a:tr h="144837">
                <a:tc>
                  <a:txBody>
                    <a:bodyPr/>
                    <a:lstStyle/>
                    <a:p>
                      <a:pPr algn="ctr" fontAlgn="b"/>
                      <a:r>
                        <a:rPr lang="ru-RU" sz="800" b="0" i="0" u="none" strike="noStrike" dirty="0">
                          <a:solidFill>
                            <a:schemeClr val="accent3">
                              <a:lumMod val="50000"/>
                            </a:schemeClr>
                          </a:solidFill>
                          <a:effectLst/>
                          <a:latin typeface="Arial Narrow" panose="020B0606020202030204" pitchFamily="34" charset="0"/>
                        </a:rPr>
                        <a:t>10</a:t>
                      </a:r>
                      <a:endParaRPr lang="en-US" sz="800" b="0" i="0" u="none" strike="noStrike" dirty="0">
                        <a:solidFill>
                          <a:schemeClr val="accent3">
                            <a:lumMod val="50000"/>
                          </a:schemeClr>
                        </a:solidFill>
                        <a:effectLst/>
                        <a:latin typeface="Arial Narrow" panose="020B0606020202030204" pitchFamily="34" charset="0"/>
                      </a:endParaRPr>
                    </a:p>
                  </a:txBody>
                  <a:tcPr marL="9525" marR="9525" marT="0" marB="0" anchor="ctr">
                    <a:solidFill>
                      <a:srgbClr val="548235">
                        <a:alpha val="20000"/>
                      </a:srgbClr>
                    </a:solidFill>
                  </a:tcPr>
                </a:tc>
                <a:tc>
                  <a:txBody>
                    <a:bodyPr/>
                    <a:lstStyle/>
                    <a:p>
                      <a:pPr algn="ctr" fontAlgn="ctr"/>
                      <a:r>
                        <a:rPr lang="ru-RU" sz="800" b="0" i="0" u="none" strike="noStrike">
                          <a:solidFill>
                            <a:srgbClr val="000000"/>
                          </a:solidFill>
                          <a:effectLst/>
                          <a:latin typeface="Arial Narrow" panose="020B0606020202030204" pitchFamily="34" charset="0"/>
                        </a:rPr>
                        <a:t>9629-7</a:t>
                      </a:r>
                    </a:p>
                  </a:txBody>
                  <a:tcPr marL="9525" marR="9525" marT="9525" marB="0" anchor="ctr">
                    <a:solidFill>
                      <a:srgbClr val="548235">
                        <a:alpha val="20000"/>
                      </a:srgbClr>
                    </a:solidFill>
                  </a:tcPr>
                </a:tc>
                <a:tc>
                  <a:txBody>
                    <a:bodyPr/>
                    <a:lstStyle/>
                    <a:p>
                      <a:pPr marL="72000" algn="l" fontAlgn="ctr"/>
                      <a:r>
                        <a:rPr lang="ru-RU" sz="800" b="0" i="0" u="none" strike="noStrike" dirty="0" err="1">
                          <a:solidFill>
                            <a:srgbClr val="000000"/>
                          </a:solidFill>
                          <a:effectLst/>
                          <a:latin typeface="Arial Narrow" panose="020B0606020202030204" pitchFamily="34" charset="0"/>
                        </a:rPr>
                        <a:t>Әртүрлі</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жұмысты</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атқарушылар</a:t>
                      </a:r>
                      <a:endParaRPr lang="ru-RU" sz="800" b="0" i="0" u="none" strike="noStrike" dirty="0">
                        <a:solidFill>
                          <a:srgbClr val="000000"/>
                        </a:solidFill>
                        <a:effectLst/>
                        <a:latin typeface="Arial Narrow" panose="020B0606020202030204" pitchFamily="34" charset="0"/>
                      </a:endParaRPr>
                    </a:p>
                  </a:txBody>
                  <a:tcPr marL="9525" marR="9525" marT="9525" marB="0" anchor="ctr">
                    <a:lnR w="12700" cap="flat" cmpd="sng" algn="ctr">
                      <a:solidFill>
                        <a:schemeClr val="tx1"/>
                      </a:solidFill>
                      <a:prstDash val="solid"/>
                      <a:round/>
                      <a:headEnd type="none" w="med" len="med"/>
                      <a:tailEnd type="none" w="med" len="med"/>
                    </a:lnR>
                    <a:solidFill>
                      <a:srgbClr val="548235">
                        <a:alpha val="20000"/>
                      </a:srgbClr>
                    </a:solidFill>
                  </a:tcPr>
                </a:tc>
                <a:tc>
                  <a:txBody>
                    <a:bodyPr/>
                    <a:lstStyle/>
                    <a:p>
                      <a:pPr algn="ctr" fontAlgn="ctr"/>
                      <a:r>
                        <a:rPr lang="ru-RU" sz="800" b="0" i="0" u="none" strike="noStrike">
                          <a:solidFill>
                            <a:srgbClr val="000000"/>
                          </a:solidFill>
                          <a:effectLst/>
                          <a:latin typeface="Arial Narrow" panose="020B0606020202030204" pitchFamily="34" charset="0"/>
                        </a:rPr>
                        <a:t>504</a:t>
                      </a:r>
                    </a:p>
                  </a:txBody>
                  <a:tcPr marL="9525" marR="9525" marT="9525" marB="0" anchor="ctr">
                    <a:lnL w="12700" cap="flat" cmpd="sng" algn="ctr">
                      <a:solidFill>
                        <a:schemeClr val="tx1"/>
                      </a:solidFill>
                      <a:prstDash val="solid"/>
                      <a:round/>
                      <a:headEnd type="none" w="med" len="med"/>
                      <a:tailEnd type="none" w="med" len="med"/>
                    </a:lnL>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51</a:t>
                      </a:r>
                    </a:p>
                  </a:txBody>
                  <a:tcPr marL="9525" marR="9525" marT="9525" marB="0" anchor="c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129</a:t>
                      </a:r>
                    </a:p>
                  </a:txBody>
                  <a:tcPr marL="9525" marR="9525" marT="9525" marB="0" anchor="c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178</a:t>
                      </a:r>
                    </a:p>
                  </a:txBody>
                  <a:tcPr marL="9525" marR="9525" marT="9525" marB="0" anchor="c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146</a:t>
                      </a:r>
                    </a:p>
                  </a:txBody>
                  <a:tcPr marL="9525" marR="9525" marT="9525" marB="0" anchor="ctr">
                    <a:lnR w="12700" cap="flat" cmpd="sng" algn="ctr">
                      <a:solidFill>
                        <a:schemeClr val="tx1"/>
                      </a:solidFill>
                      <a:prstDash val="solid"/>
                      <a:round/>
                      <a:headEnd type="none" w="med" len="med"/>
                      <a:tailEnd type="none" w="med" len="med"/>
                    </a:ln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709</a:t>
                      </a:r>
                    </a:p>
                  </a:txBody>
                  <a:tcPr marL="9525" marR="9525" marT="9525" marB="0" anchor="ctr">
                    <a:lnL w="12700" cap="flat" cmpd="sng" algn="ctr">
                      <a:solidFill>
                        <a:schemeClr val="tx1"/>
                      </a:solidFill>
                      <a:prstDash val="solid"/>
                      <a:round/>
                      <a:headEnd type="none" w="med" len="med"/>
                      <a:tailEnd type="none" w="med" len="med"/>
                    </a:lnL>
                    <a:solidFill>
                      <a:srgbClr val="548235">
                        <a:alpha val="20000"/>
                      </a:srgbClr>
                    </a:solidFill>
                  </a:tcPr>
                </a:tc>
                <a:tc>
                  <a:txBody>
                    <a:bodyPr/>
                    <a:lstStyle/>
                    <a:p>
                      <a:pPr algn="ctr" fontAlgn="ctr"/>
                      <a:r>
                        <a:rPr lang="ru-RU" sz="800" b="0" i="0" u="none" strike="noStrike">
                          <a:solidFill>
                            <a:srgbClr val="000000"/>
                          </a:solidFill>
                          <a:effectLst/>
                          <a:latin typeface="Arial Narrow" panose="020B0606020202030204" pitchFamily="34" charset="0"/>
                        </a:rPr>
                        <a:t>76</a:t>
                      </a:r>
                    </a:p>
                  </a:txBody>
                  <a:tcPr marL="9525" marR="9525" marT="9525" marB="0" anchor="c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152</a:t>
                      </a:r>
                    </a:p>
                  </a:txBody>
                  <a:tcPr marL="9525" marR="9525" marT="9525" marB="0" anchor="ctr">
                    <a:solidFill>
                      <a:srgbClr val="548235">
                        <a:alpha val="20000"/>
                      </a:srgbClr>
                    </a:solidFill>
                  </a:tcPr>
                </a:tc>
                <a:tc>
                  <a:txBody>
                    <a:bodyPr/>
                    <a:lstStyle/>
                    <a:p>
                      <a:pPr algn="ctr" fontAlgn="ctr"/>
                      <a:r>
                        <a:rPr lang="ru-RU" sz="800" b="0" i="0" u="none" strike="noStrike">
                          <a:solidFill>
                            <a:srgbClr val="000000"/>
                          </a:solidFill>
                          <a:effectLst/>
                          <a:latin typeface="Arial Narrow" panose="020B0606020202030204" pitchFamily="34" charset="0"/>
                        </a:rPr>
                        <a:t>226</a:t>
                      </a:r>
                    </a:p>
                  </a:txBody>
                  <a:tcPr marL="9525" marR="9525" marT="9525" marB="0" anchor="ctr">
                    <a:solidFill>
                      <a:srgbClr val="548235">
                        <a:alpha val="20000"/>
                      </a:srgbClr>
                    </a:solidFill>
                  </a:tcPr>
                </a:tc>
                <a:tc>
                  <a:txBody>
                    <a:bodyPr/>
                    <a:lstStyle/>
                    <a:p>
                      <a:pPr algn="ctr" fontAlgn="ctr"/>
                      <a:r>
                        <a:rPr lang="ru-RU" sz="800" b="0" i="0" u="none" strike="noStrike">
                          <a:solidFill>
                            <a:srgbClr val="000000"/>
                          </a:solidFill>
                          <a:effectLst/>
                          <a:latin typeface="Arial Narrow" panose="020B0606020202030204" pitchFamily="34" charset="0"/>
                        </a:rPr>
                        <a:t>255</a:t>
                      </a:r>
                    </a:p>
                  </a:txBody>
                  <a:tcPr marL="9525" marR="9525" marT="9525" marB="0" anchor="ctr">
                    <a:solidFill>
                      <a:srgbClr val="548235">
                        <a:alpha val="20000"/>
                      </a:srgbClr>
                    </a:solidFill>
                  </a:tcPr>
                </a:tc>
                <a:tc>
                  <a:txBody>
                    <a:bodyPr/>
                    <a:lstStyle/>
                    <a:p>
                      <a:pPr algn="ctr" fontAlgn="ctr"/>
                      <a:r>
                        <a:rPr lang="ru-RU" sz="800" b="0" i="0" u="none" strike="noStrike">
                          <a:solidFill>
                            <a:srgbClr val="000000"/>
                          </a:solidFill>
                          <a:effectLst/>
                          <a:latin typeface="Arial Narrow" panose="020B0606020202030204" pitchFamily="34" charset="0"/>
                        </a:rPr>
                        <a:t>1,6%</a:t>
                      </a:r>
                    </a:p>
                  </a:txBody>
                  <a:tcPr marL="9525" marR="9525" marT="9525" marB="0" anchor="ctr">
                    <a:solidFill>
                      <a:srgbClr val="548235">
                        <a:alpha val="20000"/>
                      </a:srgbClr>
                    </a:solidFill>
                  </a:tcPr>
                </a:tc>
                <a:extLst>
                  <a:ext uri="{0D108BD9-81ED-4DB2-BD59-A6C34878D82A}">
                    <a16:rowId xmlns:a16="http://schemas.microsoft.com/office/drawing/2014/main" val="43189757"/>
                  </a:ext>
                </a:extLst>
              </a:tr>
              <a:tr h="152142">
                <a:tc gridSpan="3">
                  <a:txBody>
                    <a:bodyPr/>
                    <a:lstStyle/>
                    <a:p>
                      <a:pPr algn="ctr" fontAlgn="b"/>
                      <a:r>
                        <a:rPr lang="ru-RU" sz="900" b="1" u="none" strike="noStrike" dirty="0">
                          <a:solidFill>
                            <a:schemeClr val="accent3">
                              <a:lumMod val="50000"/>
                            </a:schemeClr>
                          </a:solidFill>
                          <a:effectLst/>
                          <a:latin typeface="Arial Narrow" panose="020B0606020202030204" pitchFamily="34" charset="0"/>
                        </a:rPr>
                        <a:t>ТОП-10 БОЙЫНША ЖИЫНЫ</a:t>
                      </a:r>
                      <a:endParaRPr lang="ru-RU" sz="900" b="1" i="0" u="none" strike="noStrike" cap="none" dirty="0">
                        <a:solidFill>
                          <a:schemeClr val="accent3">
                            <a:lumMod val="50000"/>
                          </a:schemeClr>
                        </a:solidFill>
                        <a:effectLst/>
                        <a:latin typeface="Arial Narrow" panose="020B0606020202030204" pitchFamily="34" charset="0"/>
                        <a:ea typeface="+mn-ea"/>
                        <a:cs typeface="+mn-cs"/>
                        <a:sym typeface="Arial"/>
                      </a:endParaRPr>
                    </a:p>
                  </a:txBody>
                  <a:tcPr marL="9525" marR="9525" marT="0" marB="0" anchor="ctr">
                    <a:lnR w="12700" cap="flat" cmpd="sng" algn="ctr">
                      <a:solidFill>
                        <a:schemeClr val="tx1"/>
                      </a:solidFill>
                      <a:prstDash val="solid"/>
                      <a:round/>
                      <a:headEnd type="none" w="med" len="med"/>
                      <a:tailEnd type="none" w="med" len="med"/>
                    </a:lnR>
                    <a:lnB w="12700" cap="flat" cmpd="sng" algn="ctr">
                      <a:solidFill>
                        <a:schemeClr val="tx1"/>
                      </a:solidFill>
                      <a:prstDash val="solid"/>
                      <a:round/>
                      <a:headEnd type="none" w="med" len="med"/>
                      <a:tailEnd type="none" w="med" len="med"/>
                    </a:lnB>
                    <a:noFill/>
                  </a:tcPr>
                </a:tc>
                <a:tc hMerge="1">
                  <a:txBody>
                    <a:bodyPr/>
                    <a:lstStyle/>
                    <a:p>
                      <a:pPr algn="ctr" fontAlgn="b"/>
                      <a:r>
                        <a:rPr lang="ru-KZ" sz="800" b="0" i="0" u="none" strike="noStrike" cap="none" dirty="0">
                          <a:solidFill>
                            <a:srgbClr val="007F76"/>
                          </a:solidFill>
                          <a:effectLst/>
                          <a:latin typeface="Arial Narrow" panose="020B0606020202030204" pitchFamily="34" charset="0"/>
                          <a:ea typeface="+mn-ea"/>
                          <a:cs typeface="+mn-cs"/>
                          <a:sym typeface="Arial"/>
                        </a:rPr>
                        <a:t>7239-2</a:t>
                      </a:r>
                    </a:p>
                  </a:txBody>
                  <a:tcPr marL="9525" marR="9525" marT="0" marB="0" anchor="ctr">
                    <a:lnB w="12700" cap="flat" cmpd="sng" algn="ctr">
                      <a:solidFill>
                        <a:schemeClr val="tx1"/>
                      </a:solidFill>
                      <a:prstDash val="solid"/>
                      <a:round/>
                      <a:headEnd type="none" w="med" len="med"/>
                      <a:tailEnd type="none" w="med" len="med"/>
                    </a:lnB>
                    <a:solidFill>
                      <a:schemeClr val="bg1">
                        <a:lumMod val="50000"/>
                        <a:alpha val="20000"/>
                      </a:schemeClr>
                    </a:solidFill>
                  </a:tcPr>
                </a:tc>
                <a:tc hMerge="1">
                  <a:txBody>
                    <a:bodyPr/>
                    <a:lstStyle/>
                    <a:p>
                      <a:pPr marL="72000" algn="l" fontAlgn="ctr"/>
                      <a:r>
                        <a:rPr lang="ru-RU" sz="800" b="0" i="0" u="none" strike="noStrike" cap="none" dirty="0">
                          <a:solidFill>
                            <a:srgbClr val="007F76"/>
                          </a:solidFill>
                          <a:effectLst/>
                          <a:latin typeface="Arial Narrow" panose="020B0606020202030204" pitchFamily="34" charset="0"/>
                          <a:ea typeface="+mn-ea"/>
                          <a:cs typeface="+mn-cs"/>
                          <a:sym typeface="Arial"/>
                        </a:rPr>
                        <a:t>Слесари промышленного оборудования</a:t>
                      </a:r>
                    </a:p>
                  </a:txBody>
                  <a:tcPr marL="9525" marR="9525" marT="0" marB="0" anchor="ctr">
                    <a:lnR w="12700" cap="flat" cmpd="sng" algn="ctr">
                      <a:solidFill>
                        <a:schemeClr val="tx1"/>
                      </a:solidFill>
                      <a:prstDash val="solid"/>
                      <a:round/>
                      <a:headEnd type="none" w="med" len="med"/>
                      <a:tailEnd type="none" w="med" len="med"/>
                    </a:lnR>
                    <a:lnB w="12700" cap="flat" cmpd="sng" algn="ctr">
                      <a:solidFill>
                        <a:schemeClr val="tx1"/>
                      </a:solidFill>
                      <a:prstDash val="solid"/>
                      <a:round/>
                      <a:headEnd type="none" w="med" len="med"/>
                      <a:tailEnd type="none" w="med" len="med"/>
                    </a:lnB>
                    <a:solidFill>
                      <a:schemeClr val="bg1">
                        <a:lumMod val="50000"/>
                        <a:alpha val="20000"/>
                      </a:schemeClr>
                    </a:solidFill>
                  </a:tcPr>
                </a:tc>
                <a:tc>
                  <a:txBody>
                    <a:bodyPr/>
                    <a:lstStyle/>
                    <a:p>
                      <a:pPr algn="ctr" fontAlgn="ctr"/>
                      <a:r>
                        <a:rPr lang="ru-RU" sz="800" b="1" i="0" u="none" strike="noStrike" dirty="0">
                          <a:solidFill>
                            <a:srgbClr val="000000"/>
                          </a:solidFill>
                          <a:effectLst/>
                          <a:latin typeface="Arial Narrow" panose="020B0606020202030204" pitchFamily="34" charset="0"/>
                        </a:rPr>
                        <a:t>10 628</a:t>
                      </a:r>
                    </a:p>
                  </a:txBody>
                  <a:tcPr marL="9525" marR="9525" marT="9525" marB="0" anchor="ctr">
                    <a:lnL w="12700" cap="flat" cmpd="sng" algn="ctr">
                      <a:solidFill>
                        <a:schemeClr val="tx1"/>
                      </a:solidFill>
                      <a:prstDash val="solid"/>
                      <a:round/>
                      <a:headEnd type="none" w="med" len="med"/>
                      <a:tailEnd type="none" w="med" len="med"/>
                    </a:lnL>
                    <a:lnB w="12700" cap="flat" cmpd="sng" algn="ctr">
                      <a:solidFill>
                        <a:schemeClr val="tx1"/>
                      </a:solidFill>
                      <a:prstDash val="solid"/>
                      <a:round/>
                      <a:headEnd type="none" w="med" len="med"/>
                      <a:tailEnd type="none" w="med" len="med"/>
                    </a:lnB>
                    <a:noFill/>
                  </a:tcPr>
                </a:tc>
                <a:tc>
                  <a:txBody>
                    <a:bodyPr/>
                    <a:lstStyle/>
                    <a:p>
                      <a:pPr algn="ctr" fontAlgn="ctr"/>
                      <a:r>
                        <a:rPr lang="ru-RU" sz="800" b="1" i="0" u="none" strike="noStrike" dirty="0">
                          <a:solidFill>
                            <a:srgbClr val="000000"/>
                          </a:solidFill>
                          <a:effectLst/>
                          <a:latin typeface="Arial Narrow" panose="020B0606020202030204" pitchFamily="34" charset="0"/>
                        </a:rPr>
                        <a:t>2 386</a:t>
                      </a:r>
                    </a:p>
                  </a:txBody>
                  <a:tcPr marL="9525" marR="9525" marT="9525" marB="0" anchor="ctr">
                    <a:lnB w="12700" cap="flat" cmpd="sng" algn="ctr">
                      <a:solidFill>
                        <a:schemeClr val="tx1"/>
                      </a:solidFill>
                      <a:prstDash val="solid"/>
                      <a:round/>
                      <a:headEnd type="none" w="med" len="med"/>
                      <a:tailEnd type="none" w="med" len="med"/>
                    </a:lnB>
                    <a:noFill/>
                  </a:tcPr>
                </a:tc>
                <a:tc>
                  <a:txBody>
                    <a:bodyPr/>
                    <a:lstStyle/>
                    <a:p>
                      <a:pPr algn="ctr" fontAlgn="ctr"/>
                      <a:r>
                        <a:rPr lang="ru-RU" sz="800" b="1" i="0" u="none" strike="noStrike" dirty="0">
                          <a:solidFill>
                            <a:srgbClr val="000000"/>
                          </a:solidFill>
                          <a:effectLst/>
                          <a:latin typeface="Arial Narrow" panose="020B0606020202030204" pitchFamily="34" charset="0"/>
                        </a:rPr>
                        <a:t>1 915</a:t>
                      </a:r>
                    </a:p>
                  </a:txBody>
                  <a:tcPr marL="9525" marR="9525" marT="9525" marB="0" anchor="ctr">
                    <a:lnB w="12700" cap="flat" cmpd="sng" algn="ctr">
                      <a:solidFill>
                        <a:schemeClr val="tx1"/>
                      </a:solidFill>
                      <a:prstDash val="solid"/>
                      <a:round/>
                      <a:headEnd type="none" w="med" len="med"/>
                      <a:tailEnd type="none" w="med" len="med"/>
                    </a:lnB>
                    <a:noFill/>
                  </a:tcPr>
                </a:tc>
                <a:tc>
                  <a:txBody>
                    <a:bodyPr/>
                    <a:lstStyle/>
                    <a:p>
                      <a:pPr algn="ctr" fontAlgn="ctr"/>
                      <a:r>
                        <a:rPr lang="ru-RU" sz="800" b="1" i="0" u="none" strike="noStrike" dirty="0">
                          <a:solidFill>
                            <a:srgbClr val="000000"/>
                          </a:solidFill>
                          <a:effectLst/>
                          <a:latin typeface="Arial Narrow" panose="020B0606020202030204" pitchFamily="34" charset="0"/>
                        </a:rPr>
                        <a:t>3 316</a:t>
                      </a:r>
                    </a:p>
                  </a:txBody>
                  <a:tcPr marL="9525" marR="9525" marT="9525" marB="0" anchor="ctr">
                    <a:lnB w="12700" cap="flat" cmpd="sng" algn="ctr">
                      <a:solidFill>
                        <a:schemeClr val="tx1"/>
                      </a:solidFill>
                      <a:prstDash val="solid"/>
                      <a:round/>
                      <a:headEnd type="none" w="med" len="med"/>
                      <a:tailEnd type="none" w="med" len="med"/>
                    </a:lnB>
                    <a:noFill/>
                  </a:tcPr>
                </a:tc>
                <a:tc>
                  <a:txBody>
                    <a:bodyPr/>
                    <a:lstStyle/>
                    <a:p>
                      <a:pPr algn="ctr" fontAlgn="ctr"/>
                      <a:r>
                        <a:rPr lang="ru-RU" sz="800" b="1" i="0" u="none" strike="noStrike" dirty="0">
                          <a:solidFill>
                            <a:srgbClr val="000000"/>
                          </a:solidFill>
                          <a:effectLst/>
                          <a:latin typeface="Arial Narrow" panose="020B0606020202030204" pitchFamily="34" charset="0"/>
                        </a:rPr>
                        <a:t>3 011</a:t>
                      </a:r>
                    </a:p>
                  </a:txBody>
                  <a:tcPr marL="9525" marR="9525" marT="9525" marB="0" anchor="ctr">
                    <a:lnR w="12700" cap="flat" cmpd="sng" algn="ctr">
                      <a:solidFill>
                        <a:schemeClr val="tx1"/>
                      </a:solidFill>
                      <a:prstDash val="solid"/>
                      <a:round/>
                      <a:headEnd type="none" w="med" len="med"/>
                      <a:tailEnd type="none" w="med" len="med"/>
                    </a:lnR>
                    <a:lnB w="12700" cap="flat" cmpd="sng" algn="ctr">
                      <a:solidFill>
                        <a:schemeClr val="tx1"/>
                      </a:solidFill>
                      <a:prstDash val="solid"/>
                      <a:round/>
                      <a:headEnd type="none" w="med" len="med"/>
                      <a:tailEnd type="none" w="med" len="med"/>
                    </a:lnB>
                    <a:noFill/>
                  </a:tcPr>
                </a:tc>
                <a:tc>
                  <a:txBody>
                    <a:bodyPr/>
                    <a:lstStyle/>
                    <a:p>
                      <a:pPr algn="ctr" fontAlgn="ctr"/>
                      <a:r>
                        <a:rPr lang="ru-RU" sz="800" b="1" i="0" u="none" strike="noStrike" dirty="0">
                          <a:solidFill>
                            <a:srgbClr val="000000"/>
                          </a:solidFill>
                          <a:effectLst/>
                          <a:latin typeface="Arial Narrow" panose="020B0606020202030204" pitchFamily="34" charset="0"/>
                        </a:rPr>
                        <a:t>11 350</a:t>
                      </a:r>
                    </a:p>
                  </a:txBody>
                  <a:tcPr marL="9525" marR="9525" marT="9525" marB="0" anchor="ctr">
                    <a:lnL w="12700" cap="flat" cmpd="sng" algn="ctr">
                      <a:solidFill>
                        <a:schemeClr val="tx1"/>
                      </a:solidFill>
                      <a:prstDash val="solid"/>
                      <a:round/>
                      <a:headEnd type="none" w="med" len="med"/>
                      <a:tailEnd type="none" w="med" len="med"/>
                    </a:lnL>
                    <a:lnB w="12700" cap="flat" cmpd="sng" algn="ctr">
                      <a:solidFill>
                        <a:schemeClr val="tx1"/>
                      </a:solidFill>
                      <a:prstDash val="solid"/>
                      <a:round/>
                      <a:headEnd type="none" w="med" len="med"/>
                      <a:tailEnd type="none" w="med" len="med"/>
                    </a:lnB>
                    <a:noFill/>
                  </a:tcPr>
                </a:tc>
                <a:tc>
                  <a:txBody>
                    <a:bodyPr/>
                    <a:lstStyle/>
                    <a:p>
                      <a:pPr algn="ctr" fontAlgn="ctr"/>
                      <a:r>
                        <a:rPr lang="ru-RU" sz="800" b="1" i="0" u="none" strike="noStrike" dirty="0">
                          <a:solidFill>
                            <a:srgbClr val="000000"/>
                          </a:solidFill>
                          <a:effectLst/>
                          <a:latin typeface="Arial Narrow" panose="020B0606020202030204" pitchFamily="34" charset="0"/>
                        </a:rPr>
                        <a:t>2 138</a:t>
                      </a:r>
                    </a:p>
                  </a:txBody>
                  <a:tcPr marL="9525" marR="9525" marT="9525" marB="0" anchor="ctr">
                    <a:lnB w="12700" cap="flat" cmpd="sng" algn="ctr">
                      <a:solidFill>
                        <a:schemeClr val="tx1"/>
                      </a:solidFill>
                      <a:prstDash val="solid"/>
                      <a:round/>
                      <a:headEnd type="none" w="med" len="med"/>
                      <a:tailEnd type="none" w="med" len="med"/>
                    </a:lnB>
                    <a:noFill/>
                  </a:tcPr>
                </a:tc>
                <a:tc>
                  <a:txBody>
                    <a:bodyPr/>
                    <a:lstStyle/>
                    <a:p>
                      <a:pPr algn="ctr" fontAlgn="ctr"/>
                      <a:r>
                        <a:rPr lang="ru-RU" sz="800" b="1" i="0" u="none" strike="noStrike" dirty="0">
                          <a:solidFill>
                            <a:srgbClr val="000000"/>
                          </a:solidFill>
                          <a:effectLst/>
                          <a:latin typeface="Arial Narrow" panose="020B0606020202030204" pitchFamily="34" charset="0"/>
                        </a:rPr>
                        <a:t>2 637</a:t>
                      </a:r>
                    </a:p>
                  </a:txBody>
                  <a:tcPr marL="9525" marR="9525" marT="9525" marB="0" anchor="ctr">
                    <a:lnB w="12700" cap="flat" cmpd="sng" algn="ctr">
                      <a:solidFill>
                        <a:schemeClr val="tx1"/>
                      </a:solidFill>
                      <a:prstDash val="solid"/>
                      <a:round/>
                      <a:headEnd type="none" w="med" len="med"/>
                      <a:tailEnd type="none" w="med" len="med"/>
                    </a:lnB>
                    <a:noFill/>
                  </a:tcPr>
                </a:tc>
                <a:tc>
                  <a:txBody>
                    <a:bodyPr/>
                    <a:lstStyle/>
                    <a:p>
                      <a:pPr algn="ctr" fontAlgn="ctr"/>
                      <a:r>
                        <a:rPr lang="ru-RU" sz="800" b="1" i="0" u="none" strike="noStrike" dirty="0">
                          <a:solidFill>
                            <a:srgbClr val="000000"/>
                          </a:solidFill>
                          <a:effectLst/>
                          <a:latin typeface="Arial Narrow" panose="020B0606020202030204" pitchFamily="34" charset="0"/>
                        </a:rPr>
                        <a:t>2 855</a:t>
                      </a:r>
                    </a:p>
                  </a:txBody>
                  <a:tcPr marL="9525" marR="9525" marT="9525" marB="0" anchor="ctr">
                    <a:lnB w="12700" cap="flat" cmpd="sng" algn="ctr">
                      <a:solidFill>
                        <a:schemeClr val="tx1"/>
                      </a:solidFill>
                      <a:prstDash val="solid"/>
                      <a:round/>
                      <a:headEnd type="none" w="med" len="med"/>
                      <a:tailEnd type="none" w="med" len="med"/>
                    </a:lnB>
                    <a:noFill/>
                  </a:tcPr>
                </a:tc>
                <a:tc>
                  <a:txBody>
                    <a:bodyPr/>
                    <a:lstStyle/>
                    <a:p>
                      <a:pPr algn="ctr" fontAlgn="ctr"/>
                      <a:r>
                        <a:rPr lang="ru-RU" sz="800" b="1" i="0" u="none" strike="noStrike" dirty="0">
                          <a:solidFill>
                            <a:srgbClr val="000000"/>
                          </a:solidFill>
                          <a:effectLst/>
                          <a:latin typeface="Arial Narrow" panose="020B0606020202030204" pitchFamily="34" charset="0"/>
                        </a:rPr>
                        <a:t>3 720</a:t>
                      </a:r>
                    </a:p>
                  </a:txBody>
                  <a:tcPr marL="9525" marR="9525" marT="9525" marB="0" anchor="ctr">
                    <a:lnB w="12700" cap="flat" cmpd="sng" algn="ctr">
                      <a:solidFill>
                        <a:schemeClr val="tx1"/>
                      </a:solidFill>
                      <a:prstDash val="solid"/>
                      <a:round/>
                      <a:headEnd type="none" w="med" len="med"/>
                      <a:tailEnd type="none" w="med" len="med"/>
                    </a:lnB>
                    <a:noFill/>
                  </a:tcPr>
                </a:tc>
                <a:tc>
                  <a:txBody>
                    <a:bodyPr/>
                    <a:lstStyle/>
                    <a:p>
                      <a:pPr algn="ctr" fontAlgn="ctr"/>
                      <a:r>
                        <a:rPr lang="ru-RU" sz="800" b="1" i="0" u="none" strike="noStrike" dirty="0">
                          <a:solidFill>
                            <a:srgbClr val="000000"/>
                          </a:solidFill>
                          <a:effectLst/>
                          <a:latin typeface="Arial Narrow" panose="020B0606020202030204" pitchFamily="34" charset="0"/>
                        </a:rPr>
                        <a:t>25,6%</a:t>
                      </a:r>
                    </a:p>
                  </a:txBody>
                  <a:tcPr marL="9525" marR="9525" marT="9525" marB="0" anchor="ctr">
                    <a:lnB w="12700"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3063250630"/>
                  </a:ext>
                </a:extLst>
              </a:tr>
              <a:tr h="152142">
                <a:tc gridSpan="14">
                  <a:txBody>
                    <a:bodyPr/>
                    <a:lstStyle/>
                    <a:p>
                      <a:pPr algn="ctr" fontAlgn="b"/>
                      <a:r>
                        <a:rPr lang="ru-RU" sz="900" b="1" i="0" u="none" strike="noStrike" dirty="0">
                          <a:solidFill>
                            <a:schemeClr val="accent6">
                              <a:lumMod val="50000"/>
                            </a:schemeClr>
                          </a:solidFill>
                          <a:effectLst/>
                          <a:latin typeface="Arial Narrow" panose="020B0606020202030204" pitchFamily="34" charset="0"/>
                        </a:rPr>
                        <a:t>ПЕССИМИСТІК СЦЕНАРИЙ</a:t>
                      </a:r>
                      <a:endParaRPr lang="en-US" sz="900" b="1" i="0" u="none" strike="noStrike" dirty="0">
                        <a:solidFill>
                          <a:schemeClr val="accent6">
                            <a:lumMod val="50000"/>
                          </a:schemeClr>
                        </a:solidFill>
                        <a:effectLst/>
                        <a:latin typeface="Arial Narrow" panose="020B0606020202030204" pitchFamily="34" charset="0"/>
                      </a:endParaRPr>
                    </a:p>
                  </a:txBody>
                  <a:tcPr marL="9525" marR="9525" marT="0" marB="0" anchor="ct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accent6">
                        <a:lumMod val="50000"/>
                        <a:alpha val="40000"/>
                      </a:schemeClr>
                    </a:solidFill>
                  </a:tcPr>
                </a:tc>
                <a:tc hMerge="1">
                  <a:txBody>
                    <a:bodyPr/>
                    <a:lstStyle/>
                    <a:p>
                      <a:pPr algn="ctr" fontAlgn="b"/>
                      <a:endParaRPr lang="ru-KZ" sz="800" b="0" i="0" u="none" strike="noStrike" cap="none" dirty="0">
                        <a:solidFill>
                          <a:srgbClr val="007F76"/>
                        </a:solidFill>
                        <a:effectLst/>
                        <a:latin typeface="Arial Narrow" panose="020B0606020202030204" pitchFamily="34" charset="0"/>
                        <a:ea typeface="+mn-ea"/>
                        <a:cs typeface="+mn-cs"/>
                        <a:sym typeface="Arial"/>
                      </a:endParaRPr>
                    </a:p>
                  </a:txBody>
                  <a:tcPr marL="9525" marR="9525" marT="0" marB="0" anchor="ct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007F76">
                        <a:alpha val="20000"/>
                      </a:srgbClr>
                    </a:solidFill>
                  </a:tcPr>
                </a:tc>
                <a:tc hMerge="1">
                  <a:txBody>
                    <a:bodyPr/>
                    <a:lstStyle/>
                    <a:p>
                      <a:pPr marL="72000" algn="l" fontAlgn="ctr"/>
                      <a:endParaRPr lang="ru-RU" sz="800" b="0" i="0" u="none" strike="noStrike" cap="none" dirty="0">
                        <a:solidFill>
                          <a:srgbClr val="007F76"/>
                        </a:solidFill>
                        <a:effectLst/>
                        <a:latin typeface="Arial Narrow" panose="020B0606020202030204" pitchFamily="34" charset="0"/>
                        <a:ea typeface="+mn-ea"/>
                        <a:cs typeface="+mn-cs"/>
                        <a:sym typeface="Arial"/>
                      </a:endParaRPr>
                    </a:p>
                  </a:txBody>
                  <a:tcPr marL="9525" marR="9525" marT="0" marB="0" anchor="ctr">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007F76">
                        <a:alpha val="20000"/>
                      </a:srgbClr>
                    </a:solidFill>
                  </a:tcPr>
                </a:tc>
                <a:tc hMerge="1">
                  <a:txBody>
                    <a:bodyPr/>
                    <a:lstStyle/>
                    <a:p>
                      <a:pPr algn="ctr" fontAlgn="b"/>
                      <a:endParaRPr lang="ru-KZ" sz="800" b="0" i="0" u="none" strike="noStrike" cap="none" dirty="0">
                        <a:solidFill>
                          <a:schemeClr val="tx1"/>
                        </a:solidFill>
                        <a:effectLst/>
                        <a:latin typeface="Arial Narrow" panose="020B0606020202030204" pitchFamily="34" charset="0"/>
                        <a:ea typeface="+mn-ea"/>
                        <a:cs typeface="+mn-cs"/>
                        <a:sym typeface="Arial"/>
                      </a:endParaRPr>
                    </a:p>
                  </a:txBody>
                  <a:tcPr marL="9525" marR="9525" marT="0" marB="0" anchor="ctr">
                    <a:lnL w="12700" cap="flat" cmpd="sng" algn="ctr">
                      <a:solidFill>
                        <a:schemeClr val="tx1"/>
                      </a:solidFill>
                      <a:prstDash val="solid"/>
                      <a:round/>
                      <a:headEnd type="none" w="med" len="med"/>
                      <a:tailEnd type="none" w="med" len="med"/>
                    </a:lnL>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50000"/>
                        <a:alpha val="20000"/>
                      </a:schemeClr>
                    </a:solidFill>
                  </a:tcPr>
                </a:tc>
                <a:tc hMerge="1">
                  <a:txBody>
                    <a:bodyPr/>
                    <a:lstStyle/>
                    <a:p>
                      <a:pPr algn="ctr" fontAlgn="b"/>
                      <a:endParaRPr lang="ru-KZ" sz="800" b="0" i="0" u="none" strike="noStrike" cap="none">
                        <a:solidFill>
                          <a:schemeClr val="tx1"/>
                        </a:solidFill>
                        <a:effectLst/>
                        <a:latin typeface="Arial Narrow" panose="020B0606020202030204" pitchFamily="34" charset="0"/>
                        <a:ea typeface="+mn-ea"/>
                        <a:cs typeface="+mn-cs"/>
                        <a:sym typeface="Arial"/>
                      </a:endParaRPr>
                    </a:p>
                  </a:txBody>
                  <a:tcPr marL="9525" marR="9525" marT="0" marB="0" anchor="ct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50000"/>
                        <a:alpha val="20000"/>
                      </a:schemeClr>
                    </a:solidFill>
                  </a:tcPr>
                </a:tc>
                <a:tc hMerge="1">
                  <a:txBody>
                    <a:bodyPr/>
                    <a:lstStyle/>
                    <a:p>
                      <a:pPr algn="ctr" fontAlgn="b"/>
                      <a:endParaRPr lang="ru-KZ" sz="800" b="0" i="0" u="none" strike="noStrike" cap="none" dirty="0">
                        <a:solidFill>
                          <a:schemeClr val="tx1"/>
                        </a:solidFill>
                        <a:effectLst/>
                        <a:latin typeface="Arial Narrow" panose="020B0606020202030204" pitchFamily="34" charset="0"/>
                        <a:ea typeface="+mn-ea"/>
                        <a:cs typeface="+mn-cs"/>
                        <a:sym typeface="Arial"/>
                      </a:endParaRPr>
                    </a:p>
                  </a:txBody>
                  <a:tcPr marL="9525" marR="9525" marT="0" marB="0" anchor="ct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50000"/>
                        <a:alpha val="20000"/>
                      </a:schemeClr>
                    </a:solidFill>
                  </a:tcPr>
                </a:tc>
                <a:tc hMerge="1">
                  <a:txBody>
                    <a:bodyPr/>
                    <a:lstStyle/>
                    <a:p>
                      <a:pPr algn="ctr" fontAlgn="b"/>
                      <a:endParaRPr lang="ru-KZ" sz="800" b="0" i="0" u="none" strike="noStrike" cap="none" dirty="0">
                        <a:solidFill>
                          <a:schemeClr val="tx1"/>
                        </a:solidFill>
                        <a:effectLst/>
                        <a:latin typeface="Arial Narrow" panose="020B0606020202030204" pitchFamily="34" charset="0"/>
                        <a:ea typeface="+mn-ea"/>
                        <a:cs typeface="+mn-cs"/>
                        <a:sym typeface="Arial"/>
                      </a:endParaRPr>
                    </a:p>
                  </a:txBody>
                  <a:tcPr marL="9525" marR="9525" marT="0" marB="0" anchor="ct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50000"/>
                        <a:alpha val="20000"/>
                      </a:schemeClr>
                    </a:solidFill>
                  </a:tcPr>
                </a:tc>
                <a:tc hMerge="1">
                  <a:txBody>
                    <a:bodyPr/>
                    <a:lstStyle/>
                    <a:p>
                      <a:pPr algn="ctr" fontAlgn="b"/>
                      <a:endParaRPr lang="ru-KZ" sz="800" b="0" i="0" u="none" strike="noStrike" cap="none">
                        <a:solidFill>
                          <a:schemeClr val="tx1"/>
                        </a:solidFill>
                        <a:effectLst/>
                        <a:latin typeface="Arial Narrow" panose="020B0606020202030204" pitchFamily="34" charset="0"/>
                        <a:ea typeface="+mn-ea"/>
                        <a:cs typeface="+mn-cs"/>
                        <a:sym typeface="Arial"/>
                      </a:endParaRPr>
                    </a:p>
                  </a:txBody>
                  <a:tcPr marL="9525" marR="9525" marT="0" marB="0" anchor="ctr">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50000"/>
                        <a:alpha val="20000"/>
                      </a:schemeClr>
                    </a:solidFill>
                  </a:tcPr>
                </a:tc>
                <a:tc hMerge="1">
                  <a:txBody>
                    <a:bodyPr/>
                    <a:lstStyle/>
                    <a:p>
                      <a:pPr algn="ctr" fontAlgn="ctr"/>
                      <a:endParaRPr lang="ru-KZ" sz="800" b="0" i="0" u="none" strike="noStrike" cap="none" dirty="0">
                        <a:solidFill>
                          <a:srgbClr val="007F76"/>
                        </a:solidFill>
                        <a:effectLst/>
                        <a:latin typeface="Arial Narrow" panose="020B0606020202030204" pitchFamily="34" charset="0"/>
                        <a:ea typeface="+mn-ea"/>
                        <a:cs typeface="+mn-cs"/>
                        <a:sym typeface="Arial"/>
                      </a:endParaRPr>
                    </a:p>
                  </a:txBody>
                  <a:tcPr marL="9525" marR="9525" marT="0" marB="0" anchor="ctr">
                    <a:lnL w="12700" cap="flat" cmpd="sng" algn="ctr">
                      <a:solidFill>
                        <a:schemeClr val="tx1"/>
                      </a:solidFill>
                      <a:prstDash val="solid"/>
                      <a:round/>
                      <a:headEnd type="none" w="med" len="med"/>
                      <a:tailEnd type="none" w="med" len="med"/>
                    </a:lnL>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007F76">
                        <a:alpha val="20000"/>
                      </a:srgbClr>
                    </a:solidFill>
                  </a:tcPr>
                </a:tc>
                <a:tc hMerge="1">
                  <a:txBody>
                    <a:bodyPr/>
                    <a:lstStyle/>
                    <a:p>
                      <a:pPr algn="ctr" fontAlgn="ctr"/>
                      <a:endParaRPr lang="ru-KZ" sz="800" b="0" i="0" u="none" strike="noStrike" cap="none" dirty="0">
                        <a:solidFill>
                          <a:schemeClr val="tx1"/>
                        </a:solidFill>
                        <a:effectLst/>
                        <a:latin typeface="Arial Narrow" panose="020B0606020202030204" pitchFamily="34" charset="0"/>
                        <a:ea typeface="+mn-ea"/>
                        <a:cs typeface="+mn-cs"/>
                        <a:sym typeface="Arial"/>
                      </a:endParaRPr>
                    </a:p>
                  </a:txBody>
                  <a:tcPr marL="9525" marR="9525" marT="0" marB="0" anchor="ct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50000"/>
                        <a:alpha val="20000"/>
                      </a:schemeClr>
                    </a:solidFill>
                  </a:tcPr>
                </a:tc>
                <a:tc hMerge="1">
                  <a:txBody>
                    <a:bodyPr/>
                    <a:lstStyle/>
                    <a:p>
                      <a:pPr algn="ctr" fontAlgn="ctr"/>
                      <a:endParaRPr lang="ru-KZ" sz="800" b="0" i="0" u="none" strike="noStrike" cap="none" dirty="0">
                        <a:solidFill>
                          <a:srgbClr val="007F76"/>
                        </a:solidFill>
                        <a:effectLst/>
                        <a:latin typeface="Arial Narrow" panose="020B0606020202030204" pitchFamily="34" charset="0"/>
                        <a:ea typeface="+mn-ea"/>
                        <a:cs typeface="+mn-cs"/>
                        <a:sym typeface="Arial"/>
                      </a:endParaRPr>
                    </a:p>
                  </a:txBody>
                  <a:tcPr marL="9525" marR="9525" marT="0" marB="0" anchor="ct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007F76">
                        <a:alpha val="20000"/>
                      </a:srgbClr>
                    </a:solidFill>
                  </a:tcPr>
                </a:tc>
                <a:tc hMerge="1">
                  <a:txBody>
                    <a:bodyPr/>
                    <a:lstStyle/>
                    <a:p>
                      <a:pPr algn="ctr" fontAlgn="ctr"/>
                      <a:endParaRPr lang="ru-KZ" sz="800" b="0" i="0" u="none" strike="noStrike" cap="none" dirty="0">
                        <a:solidFill>
                          <a:srgbClr val="007F76"/>
                        </a:solidFill>
                        <a:effectLst/>
                        <a:latin typeface="Arial Narrow" panose="020B0606020202030204" pitchFamily="34" charset="0"/>
                        <a:ea typeface="+mn-ea"/>
                        <a:cs typeface="+mn-cs"/>
                        <a:sym typeface="Arial"/>
                      </a:endParaRPr>
                    </a:p>
                  </a:txBody>
                  <a:tcPr marL="9525" marR="9525" marT="0" marB="0" anchor="ct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007F76">
                        <a:alpha val="20000"/>
                      </a:srgbClr>
                    </a:solidFill>
                  </a:tcPr>
                </a:tc>
                <a:tc hMerge="1">
                  <a:txBody>
                    <a:bodyPr/>
                    <a:lstStyle/>
                    <a:p>
                      <a:pPr algn="ctr" fontAlgn="ctr"/>
                      <a:endParaRPr lang="ru-KZ" sz="800" b="0" i="0" u="none" strike="noStrike" cap="none" dirty="0">
                        <a:solidFill>
                          <a:srgbClr val="007F76"/>
                        </a:solidFill>
                        <a:effectLst/>
                        <a:latin typeface="Arial Narrow" panose="020B0606020202030204" pitchFamily="34" charset="0"/>
                        <a:ea typeface="+mn-ea"/>
                        <a:cs typeface="+mn-cs"/>
                        <a:sym typeface="Arial"/>
                      </a:endParaRPr>
                    </a:p>
                  </a:txBody>
                  <a:tcPr marL="9525" marR="9525" marT="0" marB="0" anchor="ct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007F76">
                        <a:alpha val="20000"/>
                      </a:srgbClr>
                    </a:solidFill>
                  </a:tcPr>
                </a:tc>
                <a:tc hMerge="1">
                  <a:txBody>
                    <a:bodyPr/>
                    <a:lstStyle/>
                    <a:p>
                      <a:pPr algn="ctr" fontAlgn="ctr"/>
                      <a:endParaRPr lang="ru-KZ" sz="800" b="0" i="0" u="none" strike="noStrike" cap="none" dirty="0">
                        <a:solidFill>
                          <a:srgbClr val="007F76"/>
                        </a:solidFill>
                        <a:effectLst/>
                        <a:latin typeface="Arial Narrow" panose="020B0606020202030204" pitchFamily="34" charset="0"/>
                        <a:ea typeface="+mn-ea"/>
                        <a:cs typeface="+mn-cs"/>
                        <a:sym typeface="Arial"/>
                      </a:endParaRPr>
                    </a:p>
                  </a:txBody>
                  <a:tcPr marL="9525" marR="9525" marT="0" marB="0" anchor="ct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007F76">
                        <a:alpha val="20000"/>
                      </a:srgbClr>
                    </a:solidFill>
                  </a:tcPr>
                </a:tc>
                <a:extLst>
                  <a:ext uri="{0D108BD9-81ED-4DB2-BD59-A6C34878D82A}">
                    <a16:rowId xmlns:a16="http://schemas.microsoft.com/office/drawing/2014/main" val="2562410137"/>
                  </a:ext>
                </a:extLst>
              </a:tr>
              <a:tr h="144837">
                <a:tc>
                  <a:txBody>
                    <a:bodyPr/>
                    <a:lstStyle/>
                    <a:p>
                      <a:pPr algn="ctr" fontAlgn="b"/>
                      <a:r>
                        <a:rPr lang="ru-RU" sz="800" u="none" strike="noStrike" dirty="0">
                          <a:solidFill>
                            <a:schemeClr val="accent6">
                              <a:lumMod val="50000"/>
                            </a:schemeClr>
                          </a:solidFill>
                          <a:effectLst/>
                          <a:latin typeface="Arial Narrow" panose="020B0606020202030204" pitchFamily="34" charset="0"/>
                        </a:rPr>
                        <a:t>1</a:t>
                      </a:r>
                      <a:endParaRPr lang="en-US" sz="800" b="0" i="0" u="none" strike="noStrike" dirty="0">
                        <a:solidFill>
                          <a:schemeClr val="accent6">
                            <a:lumMod val="50000"/>
                          </a:schemeClr>
                        </a:solidFill>
                        <a:effectLst/>
                        <a:latin typeface="Arial Narrow" panose="020B0606020202030204" pitchFamily="34" charset="0"/>
                      </a:endParaRPr>
                    </a:p>
                  </a:txBody>
                  <a:tcPr marL="9525" marR="9525" marT="0" marB="0" anchor="ctr">
                    <a:lnT w="12700" cap="flat" cmpd="sng" algn="ctr">
                      <a:solidFill>
                        <a:schemeClr val="tx1"/>
                      </a:solidFill>
                      <a:prstDash val="solid"/>
                      <a:round/>
                      <a:headEnd type="none" w="med" len="med"/>
                      <a:tailEnd type="none" w="med" len="med"/>
                    </a:lnT>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2350-3</a:t>
                      </a:r>
                    </a:p>
                  </a:txBody>
                  <a:tcPr marL="9525" marR="9525" marT="9525" marB="0" anchor="ctr">
                    <a:lnT w="12700" cap="flat" cmpd="sng" algn="ctr">
                      <a:solidFill>
                        <a:schemeClr val="tx1"/>
                      </a:solidFill>
                      <a:prstDash val="solid"/>
                      <a:round/>
                      <a:headEnd type="none" w="med" len="med"/>
                      <a:tailEnd type="none" w="med" len="med"/>
                    </a:lnT>
                    <a:solidFill>
                      <a:schemeClr val="accent6">
                        <a:lumMod val="50000"/>
                        <a:alpha val="1000"/>
                      </a:schemeClr>
                    </a:solidFill>
                  </a:tcPr>
                </a:tc>
                <a:tc>
                  <a:txBody>
                    <a:bodyPr/>
                    <a:lstStyle/>
                    <a:p>
                      <a:pPr marL="72000" algn="l" fontAlgn="ctr"/>
                      <a:r>
                        <a:rPr lang="ru-RU" sz="800" b="0" i="0" u="none" strike="noStrike" dirty="0" err="1">
                          <a:solidFill>
                            <a:srgbClr val="000000"/>
                          </a:solidFill>
                          <a:effectLst/>
                          <a:latin typeface="Arial Narrow" panose="020B0606020202030204" pitchFamily="34" charset="0"/>
                        </a:rPr>
                        <a:t>Қоғамдық</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ғылымдар</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бойынша</a:t>
                      </a:r>
                      <a:r>
                        <a:rPr lang="ru-RU" sz="800" b="0" i="0" u="none" strike="noStrike" dirty="0">
                          <a:solidFill>
                            <a:srgbClr val="000000"/>
                          </a:solidFill>
                          <a:effectLst/>
                          <a:latin typeface="Arial Narrow" panose="020B0606020202030204" pitchFamily="34" charset="0"/>
                        </a:rPr>
                        <a:t> орта </a:t>
                      </a:r>
                      <a:r>
                        <a:rPr lang="ru-RU" sz="800" b="0" i="0" u="none" strike="noStrike" dirty="0" err="1">
                          <a:solidFill>
                            <a:srgbClr val="000000"/>
                          </a:solidFill>
                          <a:effectLst/>
                          <a:latin typeface="Arial Narrow" panose="020B0606020202030204" pitchFamily="34" charset="0"/>
                        </a:rPr>
                        <a:t>мектеп</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мұғалімдері</a:t>
                      </a:r>
                      <a:endParaRPr lang="ru-RU" sz="800" b="0" i="0" u="none" strike="noStrike" dirty="0">
                        <a:solidFill>
                          <a:srgbClr val="000000"/>
                        </a:solidFill>
                        <a:effectLst/>
                        <a:latin typeface="Arial Narrow" panose="020B0606020202030204" pitchFamily="34" charset="0"/>
                      </a:endParaRPr>
                    </a:p>
                  </a:txBody>
                  <a:tcPr marL="9525" marR="9525" marT="9525" marB="0" anchor="ctr">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1 348</a:t>
                      </a:r>
                    </a:p>
                  </a:txBody>
                  <a:tcPr marL="9525" marR="9525" marT="9525" marB="0" anchor="ctr">
                    <a:lnL w="12700" cap="flat" cmpd="sng" algn="ctr">
                      <a:solidFill>
                        <a:schemeClr val="tx1"/>
                      </a:solidFill>
                      <a:prstDash val="solid"/>
                      <a:round/>
                      <a:headEnd type="none" w="med" len="med"/>
                      <a:tailEnd type="none" w="med" len="med"/>
                    </a:lnL>
                    <a:lnT w="12700" cap="flat" cmpd="sng" algn="ctr">
                      <a:solidFill>
                        <a:schemeClr val="tx1"/>
                      </a:solidFill>
                      <a:prstDash val="solid"/>
                      <a:round/>
                      <a:headEnd type="none" w="med" len="med"/>
                      <a:tailEnd type="none" w="med" len="med"/>
                    </a:lnT>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299</a:t>
                      </a:r>
                    </a:p>
                  </a:txBody>
                  <a:tcPr marL="9525" marR="9525" marT="9525" marB="0" anchor="ctr">
                    <a:lnT w="12700" cap="flat" cmpd="sng" algn="ctr">
                      <a:solidFill>
                        <a:schemeClr val="tx1"/>
                      </a:solidFill>
                      <a:prstDash val="solid"/>
                      <a:round/>
                      <a:headEnd type="none" w="med" len="med"/>
                      <a:tailEnd type="none" w="med" len="med"/>
                    </a:lnT>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87</a:t>
                      </a:r>
                    </a:p>
                  </a:txBody>
                  <a:tcPr marL="9525" marR="9525" marT="9525" marB="0" anchor="ctr">
                    <a:lnT w="12700" cap="flat" cmpd="sng" algn="ctr">
                      <a:solidFill>
                        <a:schemeClr val="tx1"/>
                      </a:solidFill>
                      <a:prstDash val="solid"/>
                      <a:round/>
                      <a:headEnd type="none" w="med" len="med"/>
                      <a:tailEnd type="none" w="med" len="med"/>
                    </a:lnT>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666</a:t>
                      </a:r>
                    </a:p>
                  </a:txBody>
                  <a:tcPr marL="9525" marR="9525" marT="9525" marB="0" anchor="ctr">
                    <a:lnT w="12700" cap="flat" cmpd="sng" algn="ctr">
                      <a:solidFill>
                        <a:schemeClr val="tx1"/>
                      </a:solidFill>
                      <a:prstDash val="solid"/>
                      <a:round/>
                      <a:headEnd type="none" w="med" len="med"/>
                      <a:tailEnd type="none" w="med" len="med"/>
                    </a:lnT>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296</a:t>
                      </a:r>
                    </a:p>
                  </a:txBody>
                  <a:tcPr marL="9525" marR="9525" marT="9525" marB="0" anchor="ctr">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1 678</a:t>
                      </a:r>
                    </a:p>
                  </a:txBody>
                  <a:tcPr marL="9525" marR="9525" marT="9525" marB="0" anchor="ctr">
                    <a:lnL w="12700" cap="flat" cmpd="sng" algn="ctr">
                      <a:solidFill>
                        <a:schemeClr val="tx1"/>
                      </a:solidFill>
                      <a:prstDash val="solid"/>
                      <a:round/>
                      <a:headEnd type="none" w="med" len="med"/>
                      <a:tailEnd type="none" w="med" len="med"/>
                    </a:lnL>
                    <a:lnT w="12700" cap="flat" cmpd="sng" algn="ctr">
                      <a:solidFill>
                        <a:schemeClr val="tx1"/>
                      </a:solidFill>
                      <a:prstDash val="solid"/>
                      <a:round/>
                      <a:headEnd type="none" w="med" len="med"/>
                      <a:tailEnd type="none" w="med" len="med"/>
                    </a:lnT>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311</a:t>
                      </a:r>
                    </a:p>
                  </a:txBody>
                  <a:tcPr marL="9525" marR="9525" marT="9525" marB="0" anchor="ctr">
                    <a:lnT w="12700" cap="flat" cmpd="sng" algn="ctr">
                      <a:solidFill>
                        <a:schemeClr val="tx1"/>
                      </a:solidFill>
                      <a:prstDash val="solid"/>
                      <a:round/>
                      <a:headEnd type="none" w="med" len="med"/>
                      <a:tailEnd type="none" w="med" len="med"/>
                    </a:lnT>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365</a:t>
                      </a:r>
                    </a:p>
                  </a:txBody>
                  <a:tcPr marL="9525" marR="9525" marT="9525" marB="0" anchor="ctr">
                    <a:lnT w="12700" cap="flat" cmpd="sng" algn="ctr">
                      <a:solidFill>
                        <a:schemeClr val="tx1"/>
                      </a:solidFill>
                      <a:prstDash val="solid"/>
                      <a:round/>
                      <a:headEnd type="none" w="med" len="med"/>
                      <a:tailEnd type="none" w="med" len="med"/>
                    </a:lnT>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274</a:t>
                      </a:r>
                    </a:p>
                  </a:txBody>
                  <a:tcPr marL="9525" marR="9525" marT="9525" marB="0" anchor="ctr">
                    <a:lnT w="12700" cap="flat" cmpd="sng" algn="ctr">
                      <a:solidFill>
                        <a:schemeClr val="tx1"/>
                      </a:solidFill>
                      <a:prstDash val="solid"/>
                      <a:round/>
                      <a:headEnd type="none" w="med" len="med"/>
                      <a:tailEnd type="none" w="med" len="med"/>
                    </a:lnT>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728</a:t>
                      </a:r>
                    </a:p>
                  </a:txBody>
                  <a:tcPr marL="9525" marR="9525" marT="9525" marB="0" anchor="ctr">
                    <a:lnT w="12700" cap="flat" cmpd="sng" algn="ctr">
                      <a:solidFill>
                        <a:schemeClr val="tx1"/>
                      </a:solidFill>
                      <a:prstDash val="solid"/>
                      <a:round/>
                      <a:headEnd type="none" w="med" len="med"/>
                      <a:tailEnd type="none" w="med" len="med"/>
                    </a:lnT>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4,1%</a:t>
                      </a:r>
                    </a:p>
                  </a:txBody>
                  <a:tcPr marL="9525" marR="9525" marT="9525" marB="0" anchor="ctr">
                    <a:lnT w="12700" cap="flat" cmpd="sng" algn="ctr">
                      <a:solidFill>
                        <a:schemeClr val="tx1"/>
                      </a:solidFill>
                      <a:prstDash val="solid"/>
                      <a:round/>
                      <a:headEnd type="none" w="med" len="med"/>
                      <a:tailEnd type="none" w="med" len="med"/>
                    </a:lnT>
                    <a:solidFill>
                      <a:schemeClr val="accent6">
                        <a:lumMod val="50000"/>
                        <a:alpha val="1000"/>
                      </a:schemeClr>
                    </a:solidFill>
                  </a:tcPr>
                </a:tc>
                <a:extLst>
                  <a:ext uri="{0D108BD9-81ED-4DB2-BD59-A6C34878D82A}">
                    <a16:rowId xmlns:a16="http://schemas.microsoft.com/office/drawing/2014/main" val="1295061941"/>
                  </a:ext>
                </a:extLst>
              </a:tr>
              <a:tr h="144837">
                <a:tc>
                  <a:txBody>
                    <a:bodyPr/>
                    <a:lstStyle/>
                    <a:p>
                      <a:pPr algn="ctr" fontAlgn="b"/>
                      <a:r>
                        <a:rPr lang="ru-RU" sz="800" b="0" i="0" u="none" strike="noStrike" dirty="0">
                          <a:solidFill>
                            <a:schemeClr val="accent6">
                              <a:lumMod val="50000"/>
                            </a:schemeClr>
                          </a:solidFill>
                          <a:effectLst/>
                          <a:latin typeface="Arial Narrow" panose="020B0606020202030204" pitchFamily="34" charset="0"/>
                        </a:rPr>
                        <a:t>2</a:t>
                      </a:r>
                      <a:endParaRPr lang="en-US" sz="800" b="0" i="0" u="none" strike="noStrike" dirty="0">
                        <a:solidFill>
                          <a:schemeClr val="accent6">
                            <a:lumMod val="50000"/>
                          </a:schemeClr>
                        </a:solidFill>
                        <a:effectLst/>
                        <a:latin typeface="Arial Narrow" panose="020B0606020202030204" pitchFamily="34" charset="0"/>
                      </a:endParaRPr>
                    </a:p>
                  </a:txBody>
                  <a:tcPr marL="9525" marR="9525" marT="0" marB="0" anchor="ctr">
                    <a:solidFill>
                      <a:schemeClr val="accent6">
                        <a:lumMod val="75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2362-0</a:t>
                      </a:r>
                    </a:p>
                  </a:txBody>
                  <a:tcPr marL="9525" marR="9525" marT="9525" marB="0" anchor="ctr">
                    <a:solidFill>
                      <a:schemeClr val="accent6">
                        <a:lumMod val="75000"/>
                        <a:alpha val="20000"/>
                      </a:schemeClr>
                    </a:solidFill>
                  </a:tcPr>
                </a:tc>
                <a:tc>
                  <a:txBody>
                    <a:bodyPr/>
                    <a:lstStyle/>
                    <a:p>
                      <a:pPr marL="72000" algn="l" fontAlgn="ctr"/>
                      <a:r>
                        <a:rPr lang="ru-RU" sz="800" b="0" i="0" u="none" strike="noStrike" dirty="0" err="1">
                          <a:solidFill>
                            <a:srgbClr val="000000"/>
                          </a:solidFill>
                          <a:effectLst/>
                          <a:latin typeface="Arial Narrow" panose="020B0606020202030204" pitchFamily="34" charset="0"/>
                        </a:rPr>
                        <a:t>Мектепке</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дейінгі</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білім</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берудегі</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тәрбиешілер</a:t>
                      </a:r>
                      <a:endParaRPr lang="ru-RU" sz="800" b="0" i="0" u="none" strike="noStrike" dirty="0">
                        <a:solidFill>
                          <a:srgbClr val="000000"/>
                        </a:solidFill>
                        <a:effectLst/>
                        <a:latin typeface="Arial Narrow" panose="020B0606020202030204" pitchFamily="34" charset="0"/>
                      </a:endParaRPr>
                    </a:p>
                  </a:txBody>
                  <a:tcPr marL="9525" marR="9525" marT="9525" marB="0" anchor="ctr">
                    <a:lnR w="12700" cap="flat" cmpd="sng" algn="ctr">
                      <a:solidFill>
                        <a:schemeClr val="tx1"/>
                      </a:solidFill>
                      <a:prstDash val="solid"/>
                      <a:round/>
                      <a:headEnd type="none" w="med" len="med"/>
                      <a:tailEnd type="none" w="med" len="med"/>
                    </a:lnR>
                    <a:solidFill>
                      <a:schemeClr val="accent6">
                        <a:lumMod val="75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1 412</a:t>
                      </a:r>
                    </a:p>
                  </a:txBody>
                  <a:tcPr marL="9525" marR="9525" marT="9525" marB="0" anchor="ctr">
                    <a:lnL w="12700" cap="flat" cmpd="sng" algn="ctr">
                      <a:solidFill>
                        <a:schemeClr val="tx1"/>
                      </a:solidFill>
                      <a:prstDash val="solid"/>
                      <a:round/>
                      <a:headEnd type="none" w="med" len="med"/>
                      <a:tailEnd type="none" w="med" len="med"/>
                    </a:lnL>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436</a:t>
                      </a:r>
                    </a:p>
                  </a:txBody>
                  <a:tcPr marL="9525" marR="9525" marT="9525" marB="0" anchor="c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250</a:t>
                      </a:r>
                    </a:p>
                  </a:txBody>
                  <a:tcPr marL="9525" marR="9525" marT="9525" marB="0" anchor="c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455</a:t>
                      </a:r>
                    </a:p>
                  </a:txBody>
                  <a:tcPr marL="9525" marR="9525" marT="9525" marB="0" anchor="c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271</a:t>
                      </a:r>
                    </a:p>
                  </a:txBody>
                  <a:tcPr marL="9525" marR="9525" marT="9525" marB="0" anchor="ctr">
                    <a:lnR w="12700" cap="flat" cmpd="sng" algn="ctr">
                      <a:solidFill>
                        <a:schemeClr val="tx1"/>
                      </a:solidFill>
                      <a:prstDash val="solid"/>
                      <a:round/>
                      <a:headEnd type="none" w="med" len="med"/>
                      <a:tailEnd type="none" w="med" len="med"/>
                    </a:ln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1 523</a:t>
                      </a:r>
                    </a:p>
                  </a:txBody>
                  <a:tcPr marL="9525" marR="9525" marT="9525" marB="0" anchor="ctr">
                    <a:lnL w="12700" cap="flat" cmpd="sng" algn="ctr">
                      <a:solidFill>
                        <a:schemeClr val="tx1"/>
                      </a:solidFill>
                      <a:prstDash val="solid"/>
                      <a:round/>
                      <a:headEnd type="none" w="med" len="med"/>
                      <a:tailEnd type="none" w="med" len="med"/>
                    </a:lnL>
                    <a:solidFill>
                      <a:schemeClr val="accent6">
                        <a:lumMod val="75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336</a:t>
                      </a:r>
                    </a:p>
                  </a:txBody>
                  <a:tcPr marL="9525" marR="9525" marT="9525" marB="0" anchor="c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361</a:t>
                      </a:r>
                    </a:p>
                  </a:txBody>
                  <a:tcPr marL="9525" marR="9525" marT="9525" marB="0" anchor="ctr">
                    <a:solidFill>
                      <a:schemeClr val="accent6">
                        <a:lumMod val="75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328</a:t>
                      </a:r>
                    </a:p>
                  </a:txBody>
                  <a:tcPr marL="9525" marR="9525" marT="9525" marB="0" anchor="ctr">
                    <a:solidFill>
                      <a:schemeClr val="accent6">
                        <a:lumMod val="75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498</a:t>
                      </a:r>
                    </a:p>
                  </a:txBody>
                  <a:tcPr marL="9525" marR="9525" marT="9525" marB="0" anchor="ctr">
                    <a:solidFill>
                      <a:schemeClr val="accent6">
                        <a:lumMod val="75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3,8%</a:t>
                      </a:r>
                    </a:p>
                  </a:txBody>
                  <a:tcPr marL="9525" marR="9525" marT="9525" marB="0" anchor="ctr">
                    <a:solidFill>
                      <a:schemeClr val="accent6">
                        <a:lumMod val="75000"/>
                        <a:alpha val="20000"/>
                      </a:schemeClr>
                    </a:solidFill>
                  </a:tcPr>
                </a:tc>
                <a:extLst>
                  <a:ext uri="{0D108BD9-81ED-4DB2-BD59-A6C34878D82A}">
                    <a16:rowId xmlns:a16="http://schemas.microsoft.com/office/drawing/2014/main" val="750895560"/>
                  </a:ext>
                </a:extLst>
              </a:tr>
              <a:tr h="144837">
                <a:tc>
                  <a:txBody>
                    <a:bodyPr/>
                    <a:lstStyle/>
                    <a:p>
                      <a:pPr algn="ctr" fontAlgn="b"/>
                      <a:r>
                        <a:rPr lang="ru-RU" sz="800" b="0" i="0" u="none" strike="noStrike" dirty="0">
                          <a:solidFill>
                            <a:schemeClr val="accent6">
                              <a:lumMod val="50000"/>
                            </a:schemeClr>
                          </a:solidFill>
                          <a:effectLst/>
                          <a:latin typeface="Arial Narrow" panose="020B0606020202030204" pitchFamily="34" charset="0"/>
                        </a:rPr>
                        <a:t>3</a:t>
                      </a:r>
                      <a:endParaRPr lang="en-US" sz="800" b="0" i="0" u="none" strike="noStrike" dirty="0">
                        <a:solidFill>
                          <a:schemeClr val="accent6">
                            <a:lumMod val="50000"/>
                          </a:schemeClr>
                        </a:solidFill>
                        <a:effectLst/>
                        <a:latin typeface="Arial Narrow" panose="020B0606020202030204" pitchFamily="34" charset="0"/>
                      </a:endParaRPr>
                    </a:p>
                  </a:txBody>
                  <a:tcPr marL="9525" marR="9525" marT="0"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5220-9</a:t>
                      </a:r>
                    </a:p>
                  </a:txBody>
                  <a:tcPr marL="9525" marR="9525" marT="9525" marB="0" anchor="ctr">
                    <a:solidFill>
                      <a:schemeClr val="accent6">
                        <a:lumMod val="50000"/>
                        <a:alpha val="1000"/>
                      </a:schemeClr>
                    </a:solidFill>
                  </a:tcPr>
                </a:tc>
                <a:tc>
                  <a:txBody>
                    <a:bodyPr/>
                    <a:lstStyle/>
                    <a:p>
                      <a:pPr marL="72000" algn="l" fontAlgn="ctr"/>
                      <a:r>
                        <a:rPr lang="ru-RU" sz="800" b="0" i="0" u="none" strike="noStrike" dirty="0" err="1">
                          <a:solidFill>
                            <a:srgbClr val="000000"/>
                          </a:solidFill>
                          <a:effectLst/>
                          <a:latin typeface="Arial Narrow" panose="020B0606020202030204" pitchFamily="34" charset="0"/>
                        </a:rPr>
                        <a:t>Басқа</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кассирлер</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және</a:t>
                      </a:r>
                      <a:r>
                        <a:rPr lang="ru-RU" sz="800" b="0" i="0" u="none" strike="noStrike" dirty="0">
                          <a:solidFill>
                            <a:srgbClr val="000000"/>
                          </a:solidFill>
                          <a:effectLst/>
                          <a:latin typeface="Arial Narrow" panose="020B0606020202030204" pitchFamily="34" charset="0"/>
                        </a:rPr>
                        <a:t> билет </a:t>
                      </a:r>
                      <a:r>
                        <a:rPr lang="ru-RU" sz="800" b="0" i="0" u="none" strike="noStrike" dirty="0" err="1">
                          <a:solidFill>
                            <a:srgbClr val="000000"/>
                          </a:solidFill>
                          <a:effectLst/>
                          <a:latin typeface="Arial Narrow" panose="020B0606020202030204" pitchFamily="34" charset="0"/>
                        </a:rPr>
                        <a:t>сатушылар</a:t>
                      </a:r>
                      <a:endParaRPr lang="ru-RU" sz="800" b="0" i="0" u="none" strike="noStrike" dirty="0">
                        <a:solidFill>
                          <a:srgbClr val="000000"/>
                        </a:solidFill>
                        <a:effectLst/>
                        <a:latin typeface="Arial Narrow" panose="020B0606020202030204" pitchFamily="34" charset="0"/>
                      </a:endParaRPr>
                    </a:p>
                  </a:txBody>
                  <a:tcPr marL="9525" marR="9525" marT="9525" marB="0" anchor="ctr">
                    <a:lnR w="12700" cap="flat" cmpd="sng" algn="ctr">
                      <a:solidFill>
                        <a:schemeClr val="tx1"/>
                      </a:solidFill>
                      <a:prstDash val="solid"/>
                      <a:round/>
                      <a:headEnd type="none" w="med" len="med"/>
                      <a:tailEnd type="none" w="med" len="med"/>
                    </a:ln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1 054</a:t>
                      </a:r>
                    </a:p>
                  </a:txBody>
                  <a:tcPr marL="9525" marR="9525" marT="9525" marB="0" anchor="ctr">
                    <a:lnL w="12700" cap="flat" cmpd="sng" algn="ctr">
                      <a:solidFill>
                        <a:schemeClr val="tx1"/>
                      </a:solidFill>
                      <a:prstDash val="solid"/>
                      <a:round/>
                      <a:headEnd type="none" w="med" len="med"/>
                      <a:tailEnd type="none" w="med" len="med"/>
                    </a:lnL>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62</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53</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217</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722</a:t>
                      </a:r>
                    </a:p>
                  </a:txBody>
                  <a:tcPr marL="9525" marR="9525" marT="9525" marB="0" anchor="ctr">
                    <a:lnR w="12700" cap="flat" cmpd="sng" algn="ctr">
                      <a:solidFill>
                        <a:schemeClr val="tx1"/>
                      </a:solidFill>
                      <a:prstDash val="solid"/>
                      <a:round/>
                      <a:headEnd type="none" w="med" len="med"/>
                      <a:tailEnd type="none" w="med" len="med"/>
                    </a:ln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1 315</a:t>
                      </a:r>
                    </a:p>
                  </a:txBody>
                  <a:tcPr marL="9525" marR="9525" marT="9525" marB="0" anchor="ctr">
                    <a:lnL w="12700" cap="flat" cmpd="sng" algn="ctr">
                      <a:solidFill>
                        <a:schemeClr val="tx1"/>
                      </a:solidFill>
                      <a:prstDash val="solid"/>
                      <a:round/>
                      <a:headEnd type="none" w="med" len="med"/>
                      <a:tailEnd type="none" w="med" len="med"/>
                    </a:lnL>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118</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366</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361</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470</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3,2%</a:t>
                      </a:r>
                    </a:p>
                  </a:txBody>
                  <a:tcPr marL="9525" marR="9525" marT="9525" marB="0" anchor="ctr">
                    <a:solidFill>
                      <a:schemeClr val="accent6">
                        <a:lumMod val="50000"/>
                        <a:alpha val="1000"/>
                      </a:schemeClr>
                    </a:solidFill>
                  </a:tcPr>
                </a:tc>
                <a:extLst>
                  <a:ext uri="{0D108BD9-81ED-4DB2-BD59-A6C34878D82A}">
                    <a16:rowId xmlns:a16="http://schemas.microsoft.com/office/drawing/2014/main" val="761244194"/>
                  </a:ext>
                </a:extLst>
              </a:tr>
              <a:tr h="144837">
                <a:tc>
                  <a:txBody>
                    <a:bodyPr/>
                    <a:lstStyle/>
                    <a:p>
                      <a:pPr algn="ctr" fontAlgn="b"/>
                      <a:r>
                        <a:rPr lang="ru-RU" sz="800" b="0" i="0" u="none" strike="noStrike" dirty="0">
                          <a:solidFill>
                            <a:schemeClr val="accent6">
                              <a:lumMod val="50000"/>
                            </a:schemeClr>
                          </a:solidFill>
                          <a:effectLst/>
                          <a:latin typeface="Arial Narrow" panose="020B0606020202030204" pitchFamily="34" charset="0"/>
                        </a:rPr>
                        <a:t>4</a:t>
                      </a:r>
                      <a:endParaRPr lang="en-US" sz="800" b="0" i="0" u="none" strike="noStrike" dirty="0">
                        <a:solidFill>
                          <a:schemeClr val="accent6">
                            <a:lumMod val="50000"/>
                          </a:schemeClr>
                        </a:solidFill>
                        <a:effectLst/>
                        <a:latin typeface="Arial Narrow" panose="020B0606020202030204" pitchFamily="34" charset="0"/>
                      </a:endParaRPr>
                    </a:p>
                  </a:txBody>
                  <a:tcPr marL="9525" marR="9525" marT="0" marB="0" anchor="ctr">
                    <a:solidFill>
                      <a:schemeClr val="accent6">
                        <a:lumMod val="75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9113-0</a:t>
                      </a:r>
                    </a:p>
                  </a:txBody>
                  <a:tcPr marL="9525" marR="9525" marT="9525" marB="0" anchor="ctr">
                    <a:solidFill>
                      <a:schemeClr val="accent6">
                        <a:lumMod val="75000"/>
                        <a:alpha val="20000"/>
                      </a:schemeClr>
                    </a:solidFill>
                  </a:tcPr>
                </a:tc>
                <a:tc>
                  <a:txBody>
                    <a:bodyPr/>
                    <a:lstStyle/>
                    <a:p>
                      <a:pPr marL="72000" algn="l" fontAlgn="ctr"/>
                      <a:r>
                        <a:rPr lang="ru-RU" sz="800" b="0" i="0" u="none" strike="noStrike" dirty="0" err="1">
                          <a:solidFill>
                            <a:srgbClr val="000000"/>
                          </a:solidFill>
                          <a:effectLst/>
                          <a:latin typeface="Arial Narrow" panose="020B0606020202030204" pitchFamily="34" charset="0"/>
                        </a:rPr>
                        <a:t>Офистердегі</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жинаушылар</a:t>
                      </a:r>
                      <a:endParaRPr lang="ru-RU" sz="800" b="0" i="0" u="none" strike="noStrike" dirty="0">
                        <a:solidFill>
                          <a:srgbClr val="000000"/>
                        </a:solidFill>
                        <a:effectLst/>
                        <a:latin typeface="Arial Narrow" panose="020B0606020202030204" pitchFamily="34" charset="0"/>
                      </a:endParaRPr>
                    </a:p>
                  </a:txBody>
                  <a:tcPr marL="9525" marR="9525" marT="9525" marB="0" anchor="ctr">
                    <a:lnR w="12700" cap="flat" cmpd="sng" algn="ctr">
                      <a:solidFill>
                        <a:schemeClr val="tx1"/>
                      </a:solidFill>
                      <a:prstDash val="solid"/>
                      <a:round/>
                      <a:headEnd type="none" w="med" len="med"/>
                      <a:tailEnd type="none" w="med" len="med"/>
                    </a:lnR>
                    <a:solidFill>
                      <a:schemeClr val="accent6">
                        <a:lumMod val="75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1 022</a:t>
                      </a:r>
                    </a:p>
                  </a:txBody>
                  <a:tcPr marL="9525" marR="9525" marT="9525" marB="0" anchor="ctr">
                    <a:lnL w="12700" cap="flat" cmpd="sng" algn="ctr">
                      <a:solidFill>
                        <a:schemeClr val="tx1"/>
                      </a:solidFill>
                      <a:prstDash val="solid"/>
                      <a:round/>
                      <a:headEnd type="none" w="med" len="med"/>
                      <a:tailEnd type="none" w="med" len="med"/>
                    </a:lnL>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243</a:t>
                      </a:r>
                    </a:p>
                  </a:txBody>
                  <a:tcPr marL="9525" marR="9525" marT="9525" marB="0" anchor="c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201</a:t>
                      </a:r>
                    </a:p>
                  </a:txBody>
                  <a:tcPr marL="9525" marR="9525" marT="9525" marB="0" anchor="c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317</a:t>
                      </a:r>
                    </a:p>
                  </a:txBody>
                  <a:tcPr marL="9525" marR="9525" marT="9525" marB="0" anchor="c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261</a:t>
                      </a:r>
                    </a:p>
                  </a:txBody>
                  <a:tcPr marL="9525" marR="9525" marT="9525" marB="0" anchor="ctr">
                    <a:lnR w="12700" cap="flat" cmpd="sng" algn="ctr">
                      <a:solidFill>
                        <a:schemeClr val="tx1"/>
                      </a:solidFill>
                      <a:prstDash val="solid"/>
                      <a:round/>
                      <a:headEnd type="none" w="med" len="med"/>
                      <a:tailEnd type="none" w="med" len="med"/>
                    </a:ln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1 139</a:t>
                      </a:r>
                    </a:p>
                  </a:txBody>
                  <a:tcPr marL="9525" marR="9525" marT="9525" marB="0" anchor="ctr">
                    <a:lnL w="12700" cap="flat" cmpd="sng" algn="ctr">
                      <a:solidFill>
                        <a:schemeClr val="tx1"/>
                      </a:solidFill>
                      <a:prstDash val="solid"/>
                      <a:round/>
                      <a:headEnd type="none" w="med" len="med"/>
                      <a:tailEnd type="none" w="med" len="med"/>
                    </a:lnL>
                    <a:solidFill>
                      <a:schemeClr val="accent6">
                        <a:lumMod val="75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325</a:t>
                      </a:r>
                    </a:p>
                  </a:txBody>
                  <a:tcPr marL="9525" marR="9525" marT="9525" marB="0" anchor="c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216</a:t>
                      </a:r>
                    </a:p>
                  </a:txBody>
                  <a:tcPr marL="9525" marR="9525" marT="9525" marB="0" anchor="ctr">
                    <a:solidFill>
                      <a:schemeClr val="accent6">
                        <a:lumMod val="75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232</a:t>
                      </a:r>
                    </a:p>
                  </a:txBody>
                  <a:tcPr marL="9525" marR="9525" marT="9525" marB="0" anchor="ctr">
                    <a:solidFill>
                      <a:schemeClr val="accent6">
                        <a:lumMod val="75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366</a:t>
                      </a:r>
                    </a:p>
                  </a:txBody>
                  <a:tcPr marL="9525" marR="9525" marT="9525" marB="0" anchor="ctr">
                    <a:solidFill>
                      <a:schemeClr val="accent6">
                        <a:lumMod val="75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2,8%</a:t>
                      </a:r>
                    </a:p>
                  </a:txBody>
                  <a:tcPr marL="9525" marR="9525" marT="9525" marB="0" anchor="ctr">
                    <a:solidFill>
                      <a:schemeClr val="accent6">
                        <a:lumMod val="75000"/>
                        <a:alpha val="20000"/>
                      </a:schemeClr>
                    </a:solidFill>
                  </a:tcPr>
                </a:tc>
                <a:extLst>
                  <a:ext uri="{0D108BD9-81ED-4DB2-BD59-A6C34878D82A}">
                    <a16:rowId xmlns:a16="http://schemas.microsoft.com/office/drawing/2014/main" val="1996304957"/>
                  </a:ext>
                </a:extLst>
              </a:tr>
              <a:tr h="144837">
                <a:tc>
                  <a:txBody>
                    <a:bodyPr/>
                    <a:lstStyle/>
                    <a:p>
                      <a:pPr algn="ctr" fontAlgn="b"/>
                      <a:r>
                        <a:rPr lang="ru-RU" sz="800" b="0" i="0" u="none" strike="noStrike" dirty="0">
                          <a:solidFill>
                            <a:schemeClr val="accent6">
                              <a:lumMod val="50000"/>
                            </a:schemeClr>
                          </a:solidFill>
                          <a:effectLst/>
                          <a:latin typeface="Arial Narrow" panose="020B0606020202030204" pitchFamily="34" charset="0"/>
                        </a:rPr>
                        <a:t>5</a:t>
                      </a:r>
                      <a:endParaRPr lang="en-US" sz="800" b="0" i="0" u="none" strike="noStrike" dirty="0">
                        <a:solidFill>
                          <a:schemeClr val="accent6">
                            <a:lumMod val="50000"/>
                          </a:schemeClr>
                        </a:solidFill>
                        <a:effectLst/>
                        <a:latin typeface="Arial Narrow" panose="020B0606020202030204" pitchFamily="34" charset="0"/>
                      </a:endParaRPr>
                    </a:p>
                  </a:txBody>
                  <a:tcPr marL="9525" marR="9525" marT="0"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2361-0</a:t>
                      </a:r>
                    </a:p>
                  </a:txBody>
                  <a:tcPr marL="9525" marR="9525" marT="9525" marB="0" anchor="ctr">
                    <a:solidFill>
                      <a:schemeClr val="accent6">
                        <a:lumMod val="50000"/>
                        <a:alpha val="1000"/>
                      </a:schemeClr>
                    </a:solidFill>
                  </a:tcPr>
                </a:tc>
                <a:tc>
                  <a:txBody>
                    <a:bodyPr/>
                    <a:lstStyle/>
                    <a:p>
                      <a:pPr marL="72000" algn="l" fontAlgn="ctr"/>
                      <a:r>
                        <a:rPr lang="ru-RU" sz="800" b="0" i="0" u="none" strike="noStrike" dirty="0" err="1">
                          <a:solidFill>
                            <a:srgbClr val="000000"/>
                          </a:solidFill>
                          <a:effectLst/>
                          <a:latin typeface="Arial Narrow" panose="020B0606020202030204" pitchFamily="34" charset="0"/>
                        </a:rPr>
                        <a:t>Бастауыш</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мектеп</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мұғалімі</a:t>
                      </a:r>
                      <a:endParaRPr lang="ru-RU" sz="800" b="0" i="0" u="none" strike="noStrike" dirty="0">
                        <a:solidFill>
                          <a:srgbClr val="000000"/>
                        </a:solidFill>
                        <a:effectLst/>
                        <a:latin typeface="Arial Narrow" panose="020B0606020202030204" pitchFamily="34" charset="0"/>
                      </a:endParaRPr>
                    </a:p>
                  </a:txBody>
                  <a:tcPr marL="9525" marR="9525" marT="9525" marB="0" anchor="ctr">
                    <a:lnR w="12700" cap="flat" cmpd="sng" algn="ctr">
                      <a:solidFill>
                        <a:schemeClr val="tx1"/>
                      </a:solidFill>
                      <a:prstDash val="solid"/>
                      <a:round/>
                      <a:headEnd type="none" w="med" len="med"/>
                      <a:tailEnd type="none" w="med" len="med"/>
                    </a:ln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906</a:t>
                      </a:r>
                    </a:p>
                  </a:txBody>
                  <a:tcPr marL="9525" marR="9525" marT="9525" marB="0" anchor="ctr">
                    <a:lnL w="12700" cap="flat" cmpd="sng" algn="ctr">
                      <a:solidFill>
                        <a:schemeClr val="tx1"/>
                      </a:solidFill>
                      <a:prstDash val="solid"/>
                      <a:round/>
                      <a:headEnd type="none" w="med" len="med"/>
                      <a:tailEnd type="none" w="med" len="med"/>
                    </a:lnL>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223</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89</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388</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206</a:t>
                      </a:r>
                    </a:p>
                  </a:txBody>
                  <a:tcPr marL="9525" marR="9525" marT="9525" marB="0" anchor="ctr">
                    <a:lnR w="12700" cap="flat" cmpd="sng" algn="ctr">
                      <a:solidFill>
                        <a:schemeClr val="tx1"/>
                      </a:solidFill>
                      <a:prstDash val="solid"/>
                      <a:round/>
                      <a:headEnd type="none" w="med" len="med"/>
                      <a:tailEnd type="none" w="med" len="med"/>
                    </a:ln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1 062</a:t>
                      </a:r>
                    </a:p>
                  </a:txBody>
                  <a:tcPr marL="9525" marR="9525" marT="9525" marB="0" anchor="ctr">
                    <a:lnL w="12700" cap="flat" cmpd="sng" algn="ctr">
                      <a:solidFill>
                        <a:schemeClr val="tx1"/>
                      </a:solidFill>
                      <a:prstDash val="solid"/>
                      <a:round/>
                      <a:headEnd type="none" w="med" len="med"/>
                      <a:tailEnd type="none" w="med" len="med"/>
                    </a:lnL>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212</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252</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206</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392</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2,6%</a:t>
                      </a:r>
                    </a:p>
                  </a:txBody>
                  <a:tcPr marL="9525" marR="9525" marT="9525" marB="0" anchor="ctr">
                    <a:solidFill>
                      <a:schemeClr val="accent6">
                        <a:lumMod val="50000"/>
                        <a:alpha val="1000"/>
                      </a:schemeClr>
                    </a:solidFill>
                  </a:tcPr>
                </a:tc>
                <a:extLst>
                  <a:ext uri="{0D108BD9-81ED-4DB2-BD59-A6C34878D82A}">
                    <a16:rowId xmlns:a16="http://schemas.microsoft.com/office/drawing/2014/main" val="3085205914"/>
                  </a:ext>
                </a:extLst>
              </a:tr>
              <a:tr h="144837">
                <a:tc>
                  <a:txBody>
                    <a:bodyPr/>
                    <a:lstStyle/>
                    <a:p>
                      <a:pPr algn="ctr" fontAlgn="b"/>
                      <a:r>
                        <a:rPr lang="ru-RU" sz="800" b="0" i="0" u="none" strike="noStrike" dirty="0">
                          <a:solidFill>
                            <a:schemeClr val="accent6">
                              <a:lumMod val="50000"/>
                            </a:schemeClr>
                          </a:solidFill>
                          <a:effectLst/>
                          <a:latin typeface="Arial Narrow" panose="020B0606020202030204" pitchFamily="34" charset="0"/>
                        </a:rPr>
                        <a:t>6</a:t>
                      </a:r>
                      <a:endParaRPr lang="en-US" sz="800" b="0" i="0" u="none" strike="noStrike" dirty="0">
                        <a:solidFill>
                          <a:schemeClr val="accent6">
                            <a:lumMod val="50000"/>
                          </a:schemeClr>
                        </a:solidFill>
                        <a:effectLst/>
                        <a:latin typeface="Arial Narrow" panose="020B0606020202030204" pitchFamily="34" charset="0"/>
                      </a:endParaRPr>
                    </a:p>
                  </a:txBody>
                  <a:tcPr marL="9525" marR="9525" marT="0" marB="0" anchor="ctr">
                    <a:solidFill>
                      <a:schemeClr val="accent6">
                        <a:lumMod val="75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5414-9</a:t>
                      </a:r>
                    </a:p>
                  </a:txBody>
                  <a:tcPr marL="9525" marR="9525" marT="9525" marB="0" anchor="ctr">
                    <a:solidFill>
                      <a:schemeClr val="accent6">
                        <a:lumMod val="75000"/>
                        <a:alpha val="20000"/>
                      </a:schemeClr>
                    </a:solidFill>
                  </a:tcPr>
                </a:tc>
                <a:tc>
                  <a:txBody>
                    <a:bodyPr/>
                    <a:lstStyle/>
                    <a:p>
                      <a:pPr marL="72000" algn="l" fontAlgn="ctr"/>
                      <a:r>
                        <a:rPr lang="ru-RU" sz="800" b="0" i="0" u="none" strike="noStrike" dirty="0" err="1">
                          <a:solidFill>
                            <a:srgbClr val="000000"/>
                          </a:solidFill>
                          <a:effectLst/>
                          <a:latin typeface="Arial Narrow" panose="020B0606020202030204" pitchFamily="34" charset="0"/>
                        </a:rPr>
                        <a:t>Күзетшілер</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инкассаторлар</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және</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тектес</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қызметтер</a:t>
                      </a:r>
                      <a:endParaRPr lang="ru-RU" sz="800" b="0" i="0" u="none" strike="noStrike" dirty="0">
                        <a:solidFill>
                          <a:srgbClr val="000000"/>
                        </a:solidFill>
                        <a:effectLst/>
                        <a:latin typeface="Arial Narrow" panose="020B0606020202030204" pitchFamily="34" charset="0"/>
                      </a:endParaRPr>
                    </a:p>
                  </a:txBody>
                  <a:tcPr marL="9525" marR="9525" marT="9525" marB="0" anchor="ctr">
                    <a:lnR w="12700" cap="flat" cmpd="sng" algn="ctr">
                      <a:solidFill>
                        <a:schemeClr val="tx1"/>
                      </a:solidFill>
                      <a:prstDash val="solid"/>
                      <a:round/>
                      <a:headEnd type="none" w="med" len="med"/>
                      <a:tailEnd type="none" w="med" len="med"/>
                    </a:lnR>
                    <a:solidFill>
                      <a:schemeClr val="accent6">
                        <a:lumMod val="75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977</a:t>
                      </a:r>
                    </a:p>
                  </a:txBody>
                  <a:tcPr marL="9525" marR="9525" marT="9525" marB="0" anchor="ctr">
                    <a:lnL w="12700" cap="flat" cmpd="sng" algn="ctr">
                      <a:solidFill>
                        <a:schemeClr val="tx1"/>
                      </a:solidFill>
                      <a:prstDash val="solid"/>
                      <a:round/>
                      <a:headEnd type="none" w="med" len="med"/>
                      <a:tailEnd type="none" w="med" len="med"/>
                    </a:lnL>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378</a:t>
                      </a:r>
                    </a:p>
                  </a:txBody>
                  <a:tcPr marL="9525" marR="9525" marT="9525" marB="0" anchor="c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211</a:t>
                      </a:r>
                    </a:p>
                  </a:txBody>
                  <a:tcPr marL="9525" marR="9525" marT="9525" marB="0" anchor="c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227</a:t>
                      </a:r>
                    </a:p>
                  </a:txBody>
                  <a:tcPr marL="9525" marR="9525" marT="9525" marB="0" anchor="c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161</a:t>
                      </a:r>
                    </a:p>
                  </a:txBody>
                  <a:tcPr marL="9525" marR="9525" marT="9525" marB="0" anchor="ctr">
                    <a:lnR w="12700" cap="flat" cmpd="sng" algn="ctr">
                      <a:solidFill>
                        <a:schemeClr val="tx1"/>
                      </a:solidFill>
                      <a:prstDash val="solid"/>
                      <a:round/>
                      <a:headEnd type="none" w="med" len="med"/>
                      <a:tailEnd type="none" w="med" len="med"/>
                    </a:ln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1 017</a:t>
                      </a:r>
                    </a:p>
                  </a:txBody>
                  <a:tcPr marL="9525" marR="9525" marT="9525" marB="0" anchor="ctr">
                    <a:lnL w="12700" cap="flat" cmpd="sng" algn="ctr">
                      <a:solidFill>
                        <a:schemeClr val="tx1"/>
                      </a:solidFill>
                      <a:prstDash val="solid"/>
                      <a:round/>
                      <a:headEnd type="none" w="med" len="med"/>
                      <a:tailEnd type="none" w="med" len="med"/>
                    </a:lnL>
                    <a:solidFill>
                      <a:schemeClr val="accent6">
                        <a:lumMod val="75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186</a:t>
                      </a:r>
                    </a:p>
                  </a:txBody>
                  <a:tcPr marL="9525" marR="9525" marT="9525" marB="0" anchor="c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264</a:t>
                      </a:r>
                    </a:p>
                  </a:txBody>
                  <a:tcPr marL="9525" marR="9525" marT="9525" marB="0" anchor="ctr">
                    <a:solidFill>
                      <a:schemeClr val="accent6">
                        <a:lumMod val="75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278</a:t>
                      </a:r>
                    </a:p>
                  </a:txBody>
                  <a:tcPr marL="9525" marR="9525" marT="9525" marB="0" anchor="ctr">
                    <a:solidFill>
                      <a:schemeClr val="accent6">
                        <a:lumMod val="75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289</a:t>
                      </a:r>
                    </a:p>
                  </a:txBody>
                  <a:tcPr marL="9525" marR="9525" marT="9525" marB="0" anchor="ctr">
                    <a:solidFill>
                      <a:schemeClr val="accent6">
                        <a:lumMod val="75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2,5%</a:t>
                      </a:r>
                    </a:p>
                  </a:txBody>
                  <a:tcPr marL="9525" marR="9525" marT="9525" marB="0" anchor="ctr">
                    <a:solidFill>
                      <a:schemeClr val="accent6">
                        <a:lumMod val="75000"/>
                        <a:alpha val="20000"/>
                      </a:schemeClr>
                    </a:solidFill>
                  </a:tcPr>
                </a:tc>
                <a:extLst>
                  <a:ext uri="{0D108BD9-81ED-4DB2-BD59-A6C34878D82A}">
                    <a16:rowId xmlns:a16="http://schemas.microsoft.com/office/drawing/2014/main" val="2706513750"/>
                  </a:ext>
                </a:extLst>
              </a:tr>
              <a:tr h="144837">
                <a:tc>
                  <a:txBody>
                    <a:bodyPr/>
                    <a:lstStyle/>
                    <a:p>
                      <a:pPr algn="ctr" fontAlgn="b"/>
                      <a:r>
                        <a:rPr lang="ru-RU" sz="800" b="0" i="0" u="none" strike="noStrike" dirty="0">
                          <a:solidFill>
                            <a:schemeClr val="accent6">
                              <a:lumMod val="50000"/>
                            </a:schemeClr>
                          </a:solidFill>
                          <a:effectLst/>
                          <a:latin typeface="Arial Narrow" panose="020B0606020202030204" pitchFamily="34" charset="0"/>
                        </a:rPr>
                        <a:t>7</a:t>
                      </a:r>
                      <a:endParaRPr lang="en-US" sz="800" b="0" i="0" u="none" strike="noStrike" dirty="0">
                        <a:solidFill>
                          <a:schemeClr val="accent6">
                            <a:lumMod val="50000"/>
                          </a:schemeClr>
                        </a:solidFill>
                        <a:effectLst/>
                        <a:latin typeface="Arial Narrow" panose="020B0606020202030204" pitchFamily="34" charset="0"/>
                      </a:endParaRPr>
                    </a:p>
                  </a:txBody>
                  <a:tcPr marL="9525" marR="9525" marT="0"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5210-2</a:t>
                      </a:r>
                    </a:p>
                  </a:txBody>
                  <a:tcPr marL="9525" marR="9525" marT="9525" marB="0" anchor="ctr">
                    <a:solidFill>
                      <a:schemeClr val="accent6">
                        <a:lumMod val="50000"/>
                        <a:alpha val="1000"/>
                      </a:schemeClr>
                    </a:solidFill>
                  </a:tcPr>
                </a:tc>
                <a:tc>
                  <a:txBody>
                    <a:bodyPr/>
                    <a:lstStyle/>
                    <a:p>
                      <a:pPr marL="72000" algn="l" fontAlgn="ctr"/>
                      <a:r>
                        <a:rPr lang="ru-RU" sz="800" b="0" i="0" u="none" strike="noStrike" dirty="0" err="1">
                          <a:solidFill>
                            <a:srgbClr val="000000"/>
                          </a:solidFill>
                          <a:effectLst/>
                          <a:latin typeface="Arial Narrow" panose="020B0606020202030204" pitchFamily="34" charset="0"/>
                        </a:rPr>
                        <a:t>Дүкен</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сатушылары</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және</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олардың</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көмекшілері</a:t>
                      </a:r>
                      <a:endParaRPr lang="ru-RU" sz="800" b="0" i="0" u="none" strike="noStrike" dirty="0">
                        <a:solidFill>
                          <a:srgbClr val="000000"/>
                        </a:solidFill>
                        <a:effectLst/>
                        <a:latin typeface="Arial Narrow" panose="020B0606020202030204" pitchFamily="34" charset="0"/>
                      </a:endParaRPr>
                    </a:p>
                  </a:txBody>
                  <a:tcPr marL="9525" marR="9525" marT="9525" marB="0" anchor="ctr">
                    <a:lnR w="12700" cap="flat" cmpd="sng" algn="ctr">
                      <a:solidFill>
                        <a:schemeClr val="tx1"/>
                      </a:solidFill>
                      <a:prstDash val="solid"/>
                      <a:round/>
                      <a:headEnd type="none" w="med" len="med"/>
                      <a:tailEnd type="none" w="med" len="med"/>
                    </a:ln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590</a:t>
                      </a:r>
                    </a:p>
                  </a:txBody>
                  <a:tcPr marL="9525" marR="9525" marT="9525" marB="0" anchor="ctr">
                    <a:lnL w="12700" cap="flat" cmpd="sng" algn="ctr">
                      <a:solidFill>
                        <a:schemeClr val="tx1"/>
                      </a:solidFill>
                      <a:prstDash val="solid"/>
                      <a:round/>
                      <a:headEnd type="none" w="med" len="med"/>
                      <a:tailEnd type="none" w="med" len="med"/>
                    </a:lnL>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30</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111</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198</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251</a:t>
                      </a:r>
                    </a:p>
                  </a:txBody>
                  <a:tcPr marL="9525" marR="9525" marT="9525" marB="0" anchor="ctr">
                    <a:lnR w="12700" cap="flat" cmpd="sng" algn="ctr">
                      <a:solidFill>
                        <a:schemeClr val="tx1"/>
                      </a:solidFill>
                      <a:prstDash val="solid"/>
                      <a:round/>
                      <a:headEnd type="none" w="med" len="med"/>
                      <a:tailEnd type="none" w="med" len="med"/>
                    </a:ln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887</a:t>
                      </a:r>
                    </a:p>
                  </a:txBody>
                  <a:tcPr marL="9525" marR="9525" marT="9525" marB="0" anchor="ctr">
                    <a:lnL w="12700" cap="flat" cmpd="sng" algn="ctr">
                      <a:solidFill>
                        <a:schemeClr val="tx1"/>
                      </a:solidFill>
                      <a:prstDash val="solid"/>
                      <a:round/>
                      <a:headEnd type="none" w="med" len="med"/>
                      <a:tailEnd type="none" w="med" len="med"/>
                    </a:lnL>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161</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196</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246</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284</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2,2%</a:t>
                      </a:r>
                    </a:p>
                  </a:txBody>
                  <a:tcPr marL="9525" marR="9525" marT="9525" marB="0" anchor="ctr">
                    <a:solidFill>
                      <a:schemeClr val="accent6">
                        <a:lumMod val="50000"/>
                        <a:alpha val="1000"/>
                      </a:schemeClr>
                    </a:solidFill>
                  </a:tcPr>
                </a:tc>
                <a:extLst>
                  <a:ext uri="{0D108BD9-81ED-4DB2-BD59-A6C34878D82A}">
                    <a16:rowId xmlns:a16="http://schemas.microsoft.com/office/drawing/2014/main" val="1208754249"/>
                  </a:ext>
                </a:extLst>
              </a:tr>
              <a:tr h="144837">
                <a:tc>
                  <a:txBody>
                    <a:bodyPr/>
                    <a:lstStyle/>
                    <a:p>
                      <a:pPr algn="ctr" fontAlgn="b"/>
                      <a:r>
                        <a:rPr lang="ru-RU" sz="800" b="0" i="0" u="none" strike="noStrike" dirty="0">
                          <a:solidFill>
                            <a:schemeClr val="accent6">
                              <a:lumMod val="50000"/>
                            </a:schemeClr>
                          </a:solidFill>
                          <a:effectLst/>
                          <a:latin typeface="Arial Narrow" panose="020B0606020202030204" pitchFamily="34" charset="0"/>
                        </a:rPr>
                        <a:t>8</a:t>
                      </a:r>
                      <a:endParaRPr lang="en-US" sz="800" b="0" i="0" u="none" strike="noStrike" dirty="0">
                        <a:solidFill>
                          <a:schemeClr val="accent6">
                            <a:lumMod val="50000"/>
                          </a:schemeClr>
                        </a:solidFill>
                        <a:effectLst/>
                        <a:latin typeface="Arial Narrow" panose="020B0606020202030204" pitchFamily="34" charset="0"/>
                      </a:endParaRPr>
                    </a:p>
                  </a:txBody>
                  <a:tcPr marL="9525" marR="9525" marT="0" marB="0" anchor="ctr">
                    <a:solidFill>
                      <a:schemeClr val="accent6">
                        <a:lumMod val="75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9116-0</a:t>
                      </a:r>
                    </a:p>
                  </a:txBody>
                  <a:tcPr marL="9525" marR="9525" marT="9525" marB="0" anchor="ctr">
                    <a:solidFill>
                      <a:schemeClr val="accent6">
                        <a:lumMod val="75000"/>
                        <a:alpha val="20000"/>
                      </a:schemeClr>
                    </a:solidFill>
                  </a:tcPr>
                </a:tc>
                <a:tc>
                  <a:txBody>
                    <a:bodyPr/>
                    <a:lstStyle/>
                    <a:p>
                      <a:pPr marL="72000" algn="l" fontAlgn="ctr"/>
                      <a:r>
                        <a:rPr lang="ru-RU" sz="800" b="0" i="0" u="none" strike="noStrike" dirty="0">
                          <a:solidFill>
                            <a:srgbClr val="000000"/>
                          </a:solidFill>
                          <a:effectLst/>
                          <a:latin typeface="Arial Narrow" panose="020B0606020202030204" pitchFamily="34" charset="0"/>
                        </a:rPr>
                        <a:t>Аула </a:t>
                      </a:r>
                      <a:r>
                        <a:rPr lang="ru-RU" sz="800" b="0" i="0" u="none" strike="noStrike" dirty="0" err="1">
                          <a:solidFill>
                            <a:srgbClr val="000000"/>
                          </a:solidFill>
                          <a:effectLst/>
                          <a:latin typeface="Arial Narrow" panose="020B0606020202030204" pitchFamily="34" charset="0"/>
                        </a:rPr>
                        <a:t>сыпырушылар</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және</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ашық</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аумақтарды</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тазалаушылар</a:t>
                      </a:r>
                      <a:endParaRPr lang="ru-RU" sz="800" b="0" i="0" u="none" strike="noStrike" dirty="0">
                        <a:solidFill>
                          <a:srgbClr val="000000"/>
                        </a:solidFill>
                        <a:effectLst/>
                        <a:latin typeface="Arial Narrow" panose="020B0606020202030204" pitchFamily="34" charset="0"/>
                      </a:endParaRPr>
                    </a:p>
                  </a:txBody>
                  <a:tcPr marL="9525" marR="9525" marT="9525" marB="0" anchor="ctr">
                    <a:lnR w="12700" cap="flat" cmpd="sng" algn="ctr">
                      <a:solidFill>
                        <a:schemeClr val="tx1"/>
                      </a:solidFill>
                      <a:prstDash val="solid"/>
                      <a:round/>
                      <a:headEnd type="none" w="med" len="med"/>
                      <a:tailEnd type="none" w="med" len="med"/>
                    </a:lnR>
                    <a:solidFill>
                      <a:schemeClr val="accent6">
                        <a:lumMod val="75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835</a:t>
                      </a:r>
                    </a:p>
                  </a:txBody>
                  <a:tcPr marL="9525" marR="9525" marT="9525" marB="0" anchor="ctr">
                    <a:lnL w="12700" cap="flat" cmpd="sng" algn="ctr">
                      <a:solidFill>
                        <a:schemeClr val="tx1"/>
                      </a:solidFill>
                      <a:prstDash val="solid"/>
                      <a:round/>
                      <a:headEnd type="none" w="med" len="med"/>
                      <a:tailEnd type="none" w="med" len="med"/>
                    </a:lnL>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201</a:t>
                      </a:r>
                    </a:p>
                  </a:txBody>
                  <a:tcPr marL="9525" marR="9525" marT="9525" marB="0" anchor="c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160</a:t>
                      </a:r>
                    </a:p>
                  </a:txBody>
                  <a:tcPr marL="9525" marR="9525" marT="9525" marB="0" anchor="c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206</a:t>
                      </a:r>
                    </a:p>
                  </a:txBody>
                  <a:tcPr marL="9525" marR="9525" marT="9525" marB="0" anchor="c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268</a:t>
                      </a:r>
                    </a:p>
                  </a:txBody>
                  <a:tcPr marL="9525" marR="9525" marT="9525" marB="0" anchor="ctr">
                    <a:lnR w="12700" cap="flat" cmpd="sng" algn="ctr">
                      <a:solidFill>
                        <a:schemeClr val="tx1"/>
                      </a:solidFill>
                      <a:prstDash val="solid"/>
                      <a:round/>
                      <a:headEnd type="none" w="med" len="med"/>
                      <a:tailEnd type="none" w="med" len="med"/>
                    </a:ln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822</a:t>
                      </a:r>
                    </a:p>
                  </a:txBody>
                  <a:tcPr marL="9525" marR="9525" marT="9525" marB="0" anchor="ctr">
                    <a:lnL w="12700" cap="flat" cmpd="sng" algn="ctr">
                      <a:solidFill>
                        <a:schemeClr val="tx1"/>
                      </a:solidFill>
                      <a:prstDash val="solid"/>
                      <a:round/>
                      <a:headEnd type="none" w="med" len="med"/>
                      <a:tailEnd type="none" w="med" len="med"/>
                    </a:lnL>
                    <a:solidFill>
                      <a:schemeClr val="accent6">
                        <a:lumMod val="75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203</a:t>
                      </a:r>
                    </a:p>
                  </a:txBody>
                  <a:tcPr marL="9525" marR="9525" marT="9525" marB="0" anchor="c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177</a:t>
                      </a:r>
                    </a:p>
                  </a:txBody>
                  <a:tcPr marL="9525" marR="9525" marT="9525" marB="0" anchor="ctr">
                    <a:solidFill>
                      <a:schemeClr val="accent6">
                        <a:lumMod val="75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203</a:t>
                      </a:r>
                    </a:p>
                  </a:txBody>
                  <a:tcPr marL="9525" marR="9525" marT="9525" marB="0" anchor="ctr">
                    <a:solidFill>
                      <a:schemeClr val="accent6">
                        <a:lumMod val="75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239</a:t>
                      </a:r>
                    </a:p>
                  </a:txBody>
                  <a:tcPr marL="9525" marR="9525" marT="9525" marB="0" anchor="ctr">
                    <a:solidFill>
                      <a:schemeClr val="accent6">
                        <a:lumMod val="75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2,0%</a:t>
                      </a:r>
                    </a:p>
                  </a:txBody>
                  <a:tcPr marL="9525" marR="9525" marT="9525" marB="0" anchor="ctr">
                    <a:solidFill>
                      <a:schemeClr val="accent6">
                        <a:lumMod val="75000"/>
                        <a:alpha val="20000"/>
                      </a:schemeClr>
                    </a:solidFill>
                  </a:tcPr>
                </a:tc>
                <a:extLst>
                  <a:ext uri="{0D108BD9-81ED-4DB2-BD59-A6C34878D82A}">
                    <a16:rowId xmlns:a16="http://schemas.microsoft.com/office/drawing/2014/main" val="470699172"/>
                  </a:ext>
                </a:extLst>
              </a:tr>
              <a:tr h="144837">
                <a:tc>
                  <a:txBody>
                    <a:bodyPr/>
                    <a:lstStyle/>
                    <a:p>
                      <a:pPr algn="ctr" fontAlgn="b"/>
                      <a:r>
                        <a:rPr lang="ru-RU" sz="800" b="0" i="0" u="none" strike="noStrike" dirty="0">
                          <a:solidFill>
                            <a:schemeClr val="accent6">
                              <a:lumMod val="50000"/>
                            </a:schemeClr>
                          </a:solidFill>
                          <a:effectLst/>
                          <a:latin typeface="Arial Narrow" panose="020B0606020202030204" pitchFamily="34" charset="0"/>
                        </a:rPr>
                        <a:t>9</a:t>
                      </a:r>
                      <a:endParaRPr lang="en-US" sz="800" b="0" i="0" u="none" strike="noStrike" dirty="0">
                        <a:solidFill>
                          <a:schemeClr val="accent6">
                            <a:lumMod val="50000"/>
                          </a:schemeClr>
                        </a:solidFill>
                        <a:effectLst/>
                        <a:latin typeface="Arial Narrow" panose="020B0606020202030204" pitchFamily="34" charset="0"/>
                      </a:endParaRPr>
                    </a:p>
                  </a:txBody>
                  <a:tcPr marL="9525" marR="9525" marT="0" marB="0" anchor="ctr">
                    <a:solidFill>
                      <a:schemeClr val="accent6">
                        <a:lumMod val="50000"/>
                        <a:alpha val="1000"/>
                      </a:schemeClr>
                    </a:solidFill>
                  </a:tcPr>
                </a:tc>
                <a:tc>
                  <a:txBody>
                    <a:bodyPr/>
                    <a:lstStyle/>
                    <a:p>
                      <a:pPr algn="ctr" fontAlgn="ctr"/>
                      <a:r>
                        <a:rPr lang="ru-RU" sz="800" b="0" i="0" u="none" strike="noStrike" dirty="0">
                          <a:solidFill>
                            <a:srgbClr val="000000"/>
                          </a:solidFill>
                          <a:effectLst/>
                          <a:latin typeface="Arial Narrow" panose="020B0606020202030204" pitchFamily="34" charset="0"/>
                        </a:rPr>
                        <a:t>8182-2</a:t>
                      </a:r>
                    </a:p>
                  </a:txBody>
                  <a:tcPr marL="9525" marR="9525" marT="9525" marB="0" anchor="ctr">
                    <a:solidFill>
                      <a:schemeClr val="accent6">
                        <a:lumMod val="50000"/>
                        <a:alpha val="1000"/>
                      </a:schemeClr>
                    </a:solidFill>
                  </a:tcPr>
                </a:tc>
                <a:tc>
                  <a:txBody>
                    <a:bodyPr/>
                    <a:lstStyle/>
                    <a:p>
                      <a:pPr marL="72000" algn="l" fontAlgn="ctr"/>
                      <a:r>
                        <a:rPr lang="ru-RU" sz="800" b="0" i="0" u="none" strike="noStrike" dirty="0" err="1">
                          <a:solidFill>
                            <a:srgbClr val="000000"/>
                          </a:solidFill>
                          <a:effectLst/>
                          <a:latin typeface="Arial Narrow" panose="020B0606020202030204" pitchFamily="34" charset="0"/>
                        </a:rPr>
                        <a:t>Қазандық</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қондырғысының</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операторлары</a:t>
                      </a:r>
                      <a:endParaRPr lang="ru-RU" sz="800" b="0" i="0" u="none" strike="noStrike" dirty="0">
                        <a:solidFill>
                          <a:srgbClr val="000000"/>
                        </a:solidFill>
                        <a:effectLst/>
                        <a:latin typeface="Arial Narrow" panose="020B0606020202030204" pitchFamily="34" charset="0"/>
                      </a:endParaRPr>
                    </a:p>
                  </a:txBody>
                  <a:tcPr marL="9525" marR="9525" marT="9525" marB="0" anchor="ctr">
                    <a:lnR w="12700" cap="flat" cmpd="sng" algn="ctr">
                      <a:solidFill>
                        <a:schemeClr val="tx1"/>
                      </a:solidFill>
                      <a:prstDash val="solid"/>
                      <a:round/>
                      <a:headEnd type="none" w="med" len="med"/>
                      <a:tailEnd type="none" w="med" len="med"/>
                    </a:ln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985</a:t>
                      </a:r>
                    </a:p>
                  </a:txBody>
                  <a:tcPr marL="9525" marR="9525" marT="9525" marB="0" anchor="ctr">
                    <a:lnL w="12700" cap="flat" cmpd="sng" algn="ctr">
                      <a:solidFill>
                        <a:schemeClr val="tx1"/>
                      </a:solidFill>
                      <a:prstDash val="solid"/>
                      <a:round/>
                      <a:headEnd type="none" w="med" len="med"/>
                      <a:tailEnd type="none" w="med" len="med"/>
                    </a:lnL>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44</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9</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124</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808</a:t>
                      </a:r>
                    </a:p>
                  </a:txBody>
                  <a:tcPr marL="9525" marR="9525" marT="9525" marB="0" anchor="ctr">
                    <a:lnR w="12700" cap="flat" cmpd="sng" algn="ctr">
                      <a:solidFill>
                        <a:schemeClr val="tx1"/>
                      </a:solidFill>
                      <a:prstDash val="solid"/>
                      <a:round/>
                      <a:headEnd type="none" w="med" len="med"/>
                      <a:tailEnd type="none" w="med" len="med"/>
                    </a:ln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772</a:t>
                      </a:r>
                    </a:p>
                  </a:txBody>
                  <a:tcPr marL="9525" marR="9525" marT="9525" marB="0" anchor="ctr">
                    <a:lnL w="12700" cap="flat" cmpd="sng" algn="ctr">
                      <a:solidFill>
                        <a:schemeClr val="tx1"/>
                      </a:solidFill>
                      <a:prstDash val="solid"/>
                      <a:round/>
                      <a:headEnd type="none" w="med" len="med"/>
                      <a:tailEnd type="none" w="med" len="med"/>
                    </a:lnL>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65</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224</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189</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294</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1,9%</a:t>
                      </a:r>
                    </a:p>
                  </a:txBody>
                  <a:tcPr marL="9525" marR="9525" marT="9525" marB="0" anchor="ctr">
                    <a:solidFill>
                      <a:schemeClr val="accent6">
                        <a:lumMod val="50000"/>
                        <a:alpha val="1000"/>
                      </a:schemeClr>
                    </a:solidFill>
                  </a:tcPr>
                </a:tc>
                <a:extLst>
                  <a:ext uri="{0D108BD9-81ED-4DB2-BD59-A6C34878D82A}">
                    <a16:rowId xmlns:a16="http://schemas.microsoft.com/office/drawing/2014/main" val="1074593541"/>
                  </a:ext>
                </a:extLst>
              </a:tr>
              <a:tr h="144837">
                <a:tc>
                  <a:txBody>
                    <a:bodyPr/>
                    <a:lstStyle/>
                    <a:p>
                      <a:pPr algn="ctr" fontAlgn="b"/>
                      <a:r>
                        <a:rPr lang="ru-RU" sz="800" b="0" i="0" u="none" strike="noStrike" dirty="0">
                          <a:solidFill>
                            <a:schemeClr val="accent6">
                              <a:lumMod val="50000"/>
                            </a:schemeClr>
                          </a:solidFill>
                          <a:effectLst/>
                          <a:latin typeface="Arial Narrow" panose="020B0606020202030204" pitchFamily="34" charset="0"/>
                        </a:rPr>
                        <a:t>10</a:t>
                      </a:r>
                      <a:endParaRPr lang="en-US" sz="800" b="0" i="0" u="none" strike="noStrike" dirty="0">
                        <a:solidFill>
                          <a:schemeClr val="accent6">
                            <a:lumMod val="50000"/>
                          </a:schemeClr>
                        </a:solidFill>
                        <a:effectLst/>
                        <a:latin typeface="Arial Narrow" panose="020B0606020202030204" pitchFamily="34" charset="0"/>
                      </a:endParaRPr>
                    </a:p>
                  </a:txBody>
                  <a:tcPr marL="9525" marR="9525" marT="0" marB="0" anchor="ctr">
                    <a:solidFill>
                      <a:schemeClr val="accent6">
                        <a:lumMod val="75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5311-2</a:t>
                      </a:r>
                    </a:p>
                  </a:txBody>
                  <a:tcPr marL="9525" marR="9525" marT="9525" marB="0" anchor="ctr">
                    <a:solidFill>
                      <a:schemeClr val="accent6">
                        <a:lumMod val="75000"/>
                        <a:alpha val="20000"/>
                      </a:schemeClr>
                    </a:solidFill>
                  </a:tcPr>
                </a:tc>
                <a:tc>
                  <a:txBody>
                    <a:bodyPr/>
                    <a:lstStyle/>
                    <a:p>
                      <a:pPr marL="72000" algn="l" fontAlgn="ctr"/>
                      <a:r>
                        <a:rPr lang="ru-RU" sz="800" b="0" i="0" u="none" strike="noStrike" dirty="0">
                          <a:solidFill>
                            <a:srgbClr val="000000"/>
                          </a:solidFill>
                          <a:effectLst/>
                          <a:latin typeface="Arial Narrow" panose="020B0606020202030204" pitchFamily="34" charset="0"/>
                        </a:rPr>
                        <a:t>Бала </a:t>
                      </a:r>
                      <a:r>
                        <a:rPr lang="ru-RU" sz="800" b="0" i="0" u="none" strike="noStrike" dirty="0" err="1">
                          <a:solidFill>
                            <a:srgbClr val="000000"/>
                          </a:solidFill>
                          <a:effectLst/>
                          <a:latin typeface="Arial Narrow" panose="020B0606020202030204" pitchFamily="34" charset="0"/>
                        </a:rPr>
                        <a:t>күтушілер</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балабақшадағы</a:t>
                      </a:r>
                      <a:r>
                        <a:rPr lang="ru-RU" sz="800" b="0" i="0" u="none" strike="noStrike" dirty="0">
                          <a:solidFill>
                            <a:srgbClr val="000000"/>
                          </a:solidFill>
                          <a:effectLst/>
                          <a:latin typeface="Arial Narrow" panose="020B0606020202030204" pitchFamily="34" charset="0"/>
                        </a:rPr>
                        <a:t>)</a:t>
                      </a:r>
                    </a:p>
                  </a:txBody>
                  <a:tcPr marL="9525" marR="9525" marT="9525" marB="0" anchor="ctr">
                    <a:lnR w="12700" cap="flat" cmpd="sng" algn="ctr">
                      <a:solidFill>
                        <a:schemeClr val="tx1"/>
                      </a:solidFill>
                      <a:prstDash val="solid"/>
                      <a:round/>
                      <a:headEnd type="none" w="med" len="med"/>
                      <a:tailEnd type="none" w="med" len="med"/>
                    </a:lnR>
                    <a:solidFill>
                      <a:schemeClr val="accent6">
                        <a:lumMod val="75000"/>
                        <a:alpha val="20000"/>
                      </a:schemeClr>
                    </a:solidFill>
                  </a:tcPr>
                </a:tc>
                <a:tc>
                  <a:txBody>
                    <a:bodyPr/>
                    <a:lstStyle/>
                    <a:p>
                      <a:pPr algn="ctr" fontAlgn="ctr"/>
                      <a:r>
                        <a:rPr lang="ru-RU" sz="800" b="0" i="0" u="none" strike="noStrike" dirty="0">
                          <a:solidFill>
                            <a:srgbClr val="000000"/>
                          </a:solidFill>
                          <a:effectLst/>
                          <a:latin typeface="Arial Narrow" panose="020B0606020202030204" pitchFamily="34" charset="0"/>
                        </a:rPr>
                        <a:t>840</a:t>
                      </a:r>
                    </a:p>
                  </a:txBody>
                  <a:tcPr marL="9525" marR="9525" marT="9525" marB="0" anchor="ctr">
                    <a:lnL w="12700" cap="flat" cmpd="sng" algn="ctr">
                      <a:solidFill>
                        <a:schemeClr val="tx1"/>
                      </a:solidFill>
                      <a:prstDash val="solid"/>
                      <a:round/>
                      <a:headEnd type="none" w="med" len="med"/>
                      <a:tailEnd type="none" w="med" len="med"/>
                    </a:lnL>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251</a:t>
                      </a:r>
                    </a:p>
                  </a:txBody>
                  <a:tcPr marL="9525" marR="9525" marT="9525" marB="0" anchor="c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198</a:t>
                      </a:r>
                    </a:p>
                  </a:txBody>
                  <a:tcPr marL="9525" marR="9525" marT="9525" marB="0" anchor="c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224</a:t>
                      </a:r>
                    </a:p>
                  </a:txBody>
                  <a:tcPr marL="9525" marR="9525" marT="9525" marB="0" anchor="c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167</a:t>
                      </a:r>
                    </a:p>
                  </a:txBody>
                  <a:tcPr marL="9525" marR="9525" marT="9525" marB="0" anchor="ctr">
                    <a:lnR w="12700" cap="flat" cmpd="sng" algn="ctr">
                      <a:solidFill>
                        <a:schemeClr val="tx1"/>
                      </a:solidFill>
                      <a:prstDash val="solid"/>
                      <a:round/>
                      <a:headEnd type="none" w="med" len="med"/>
                      <a:tailEnd type="none" w="med" len="med"/>
                    </a:ln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759</a:t>
                      </a:r>
                    </a:p>
                  </a:txBody>
                  <a:tcPr marL="9525" marR="9525" marT="9525" marB="0" anchor="ctr">
                    <a:lnL w="12700" cap="flat" cmpd="sng" algn="ctr">
                      <a:solidFill>
                        <a:schemeClr val="tx1"/>
                      </a:solidFill>
                      <a:prstDash val="solid"/>
                      <a:round/>
                      <a:headEnd type="none" w="med" len="med"/>
                      <a:tailEnd type="none" w="med" len="med"/>
                    </a:lnL>
                    <a:solidFill>
                      <a:schemeClr val="accent6">
                        <a:lumMod val="75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208</a:t>
                      </a:r>
                    </a:p>
                  </a:txBody>
                  <a:tcPr marL="9525" marR="9525" marT="9525" marB="0" anchor="c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155</a:t>
                      </a:r>
                    </a:p>
                  </a:txBody>
                  <a:tcPr marL="9525" marR="9525" marT="9525" marB="0" anchor="ctr">
                    <a:solidFill>
                      <a:schemeClr val="accent6">
                        <a:lumMod val="75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156</a:t>
                      </a:r>
                    </a:p>
                  </a:txBody>
                  <a:tcPr marL="9525" marR="9525" marT="9525" marB="0" anchor="ctr">
                    <a:solidFill>
                      <a:schemeClr val="accent6">
                        <a:lumMod val="75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240</a:t>
                      </a:r>
                    </a:p>
                  </a:txBody>
                  <a:tcPr marL="9525" marR="9525" marT="9525" marB="0" anchor="ctr">
                    <a:solidFill>
                      <a:schemeClr val="accent6">
                        <a:lumMod val="75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1,9%</a:t>
                      </a:r>
                    </a:p>
                  </a:txBody>
                  <a:tcPr marL="9525" marR="9525" marT="9525" marB="0" anchor="ctr">
                    <a:solidFill>
                      <a:schemeClr val="accent6">
                        <a:lumMod val="75000"/>
                        <a:alpha val="20000"/>
                      </a:schemeClr>
                    </a:solidFill>
                  </a:tcPr>
                </a:tc>
                <a:extLst>
                  <a:ext uri="{0D108BD9-81ED-4DB2-BD59-A6C34878D82A}">
                    <a16:rowId xmlns:a16="http://schemas.microsoft.com/office/drawing/2014/main" val="4147790647"/>
                  </a:ext>
                </a:extLst>
              </a:tr>
              <a:tr h="144837">
                <a:tc gridSpan="3">
                  <a:txBody>
                    <a:bodyPr/>
                    <a:lstStyle/>
                    <a:p>
                      <a:pPr algn="ctr" fontAlgn="b"/>
                      <a:r>
                        <a:rPr lang="ru-RU" sz="900" b="1" u="none" strike="noStrike" dirty="0">
                          <a:solidFill>
                            <a:schemeClr val="accent6">
                              <a:lumMod val="50000"/>
                            </a:schemeClr>
                          </a:solidFill>
                          <a:effectLst/>
                          <a:latin typeface="Arial Narrow" panose="020B0606020202030204" pitchFamily="34" charset="0"/>
                        </a:rPr>
                        <a:t>ТОП-10 БОЙЫНША ЖИЫНЫ</a:t>
                      </a:r>
                      <a:endParaRPr lang="ru-RU" sz="900" b="1" i="0" u="none" strike="noStrike" cap="none" dirty="0">
                        <a:solidFill>
                          <a:schemeClr val="accent6">
                            <a:lumMod val="50000"/>
                          </a:schemeClr>
                        </a:solidFill>
                        <a:effectLst/>
                        <a:latin typeface="Arial Narrow" panose="020B0606020202030204" pitchFamily="34" charset="0"/>
                        <a:ea typeface="+mn-ea"/>
                        <a:cs typeface="+mn-cs"/>
                        <a:sym typeface="Arial"/>
                      </a:endParaRPr>
                    </a:p>
                  </a:txBody>
                  <a:tcPr marL="9525" marR="9525" marT="0" marB="0" anchor="ctr">
                    <a:lnR w="12700" cap="flat" cmpd="sng" algn="ctr">
                      <a:solidFill>
                        <a:schemeClr val="tx1"/>
                      </a:solidFill>
                      <a:prstDash val="solid"/>
                      <a:round/>
                      <a:headEnd type="none" w="med" len="med"/>
                      <a:tailEnd type="none" w="med" len="med"/>
                    </a:lnR>
                    <a:lnB w="12700" cap="flat" cmpd="sng" algn="ctr">
                      <a:solidFill>
                        <a:schemeClr val="tx1"/>
                      </a:solidFill>
                      <a:prstDash val="solid"/>
                      <a:round/>
                      <a:headEnd type="none" w="med" len="med"/>
                      <a:tailEnd type="none" w="med" len="med"/>
                    </a:lnB>
                    <a:noFill/>
                  </a:tcPr>
                </a:tc>
                <a:tc hMerge="1">
                  <a:txBody>
                    <a:bodyPr/>
                    <a:lstStyle/>
                    <a:p>
                      <a:pPr algn="ctr" fontAlgn="b"/>
                      <a:r>
                        <a:rPr lang="ru-KZ" sz="800" b="0" i="0" u="none" strike="noStrike" cap="none" dirty="0">
                          <a:solidFill>
                            <a:srgbClr val="007F76"/>
                          </a:solidFill>
                          <a:effectLst/>
                          <a:latin typeface="Arial Narrow" panose="020B0606020202030204" pitchFamily="34" charset="0"/>
                          <a:ea typeface="+mn-ea"/>
                          <a:cs typeface="+mn-cs"/>
                          <a:sym typeface="Arial"/>
                        </a:rPr>
                        <a:t>7412-1</a:t>
                      </a:r>
                    </a:p>
                  </a:txBody>
                  <a:tcPr marL="9525" marR="9525" marT="0" marB="0" anchor="ctr">
                    <a:lnB w="12700" cap="flat" cmpd="sng" algn="ctr">
                      <a:solidFill>
                        <a:schemeClr val="tx1"/>
                      </a:solidFill>
                      <a:prstDash val="solid"/>
                      <a:round/>
                      <a:headEnd type="none" w="med" len="med"/>
                      <a:tailEnd type="none" w="med" len="med"/>
                    </a:lnB>
                    <a:noFill/>
                  </a:tcPr>
                </a:tc>
                <a:tc hMerge="1">
                  <a:txBody>
                    <a:bodyPr/>
                    <a:lstStyle/>
                    <a:p>
                      <a:pPr marL="72000" algn="l" fontAlgn="ctr"/>
                      <a:r>
                        <a:rPr lang="ru-RU" sz="800" b="0" i="0" u="none" strike="noStrike" cap="none" dirty="0">
                          <a:solidFill>
                            <a:srgbClr val="007F76"/>
                          </a:solidFill>
                          <a:effectLst/>
                          <a:latin typeface="Arial Narrow" panose="020B0606020202030204" pitchFamily="34" charset="0"/>
                          <a:ea typeface="+mn-ea"/>
                          <a:cs typeface="+mn-cs"/>
                          <a:sym typeface="Arial"/>
                        </a:rPr>
                        <a:t>Электромонтеры (общий профиль)</a:t>
                      </a:r>
                    </a:p>
                  </a:txBody>
                  <a:tcPr marL="9525" marR="9525" marT="0" marB="0" anchor="ctr">
                    <a:lnR w="12700" cap="flat" cmpd="sng" algn="ctr">
                      <a:solidFill>
                        <a:schemeClr val="tx1"/>
                      </a:solidFill>
                      <a:prstDash val="solid"/>
                      <a:round/>
                      <a:headEnd type="none" w="med" len="med"/>
                      <a:tailEnd type="none" w="med" len="med"/>
                    </a:lnR>
                    <a:lnB w="12700" cap="flat" cmpd="sng" algn="ctr">
                      <a:solidFill>
                        <a:schemeClr val="tx1"/>
                      </a:solidFill>
                      <a:prstDash val="solid"/>
                      <a:round/>
                      <a:headEnd type="none" w="med" len="med"/>
                      <a:tailEnd type="none" w="med" len="med"/>
                    </a:lnB>
                    <a:noFill/>
                  </a:tcPr>
                </a:tc>
                <a:tc>
                  <a:txBody>
                    <a:bodyPr/>
                    <a:lstStyle/>
                    <a:p>
                      <a:pPr algn="ctr" fontAlgn="ctr"/>
                      <a:r>
                        <a:rPr lang="ru-RU" sz="800" b="1" i="0" u="none" strike="noStrike" dirty="0">
                          <a:solidFill>
                            <a:srgbClr val="000000"/>
                          </a:solidFill>
                          <a:effectLst/>
                          <a:latin typeface="Arial Narrow" panose="020B0606020202030204" pitchFamily="34" charset="0"/>
                        </a:rPr>
                        <a:t>9 969</a:t>
                      </a:r>
                    </a:p>
                  </a:txBody>
                  <a:tcPr marL="9525" marR="9525" marT="9525" marB="0" anchor="ctr">
                    <a:lnL w="12700" cap="flat" cmpd="sng" algn="ctr">
                      <a:solidFill>
                        <a:schemeClr val="tx1"/>
                      </a:solidFill>
                      <a:prstDash val="solid"/>
                      <a:round/>
                      <a:headEnd type="none" w="med" len="med"/>
                      <a:tailEnd type="none" w="med" len="med"/>
                    </a:lnL>
                    <a:lnB w="12700" cap="flat" cmpd="sng" algn="ctr">
                      <a:solidFill>
                        <a:schemeClr val="tx1"/>
                      </a:solidFill>
                      <a:prstDash val="solid"/>
                      <a:round/>
                      <a:headEnd type="none" w="med" len="med"/>
                      <a:tailEnd type="none" w="med" len="med"/>
                    </a:lnB>
                    <a:noFill/>
                  </a:tcPr>
                </a:tc>
                <a:tc>
                  <a:txBody>
                    <a:bodyPr/>
                    <a:lstStyle/>
                    <a:p>
                      <a:pPr algn="ctr" fontAlgn="ctr"/>
                      <a:r>
                        <a:rPr lang="ru-RU" sz="800" b="1" i="0" u="none" strike="noStrike" dirty="0">
                          <a:solidFill>
                            <a:srgbClr val="000000"/>
                          </a:solidFill>
                          <a:effectLst/>
                          <a:latin typeface="Arial Narrow" panose="020B0606020202030204" pitchFamily="34" charset="0"/>
                        </a:rPr>
                        <a:t>2 167</a:t>
                      </a:r>
                    </a:p>
                  </a:txBody>
                  <a:tcPr marL="9525" marR="9525" marT="9525" marB="0" anchor="ctr">
                    <a:lnB w="12700" cap="flat" cmpd="sng" algn="ctr">
                      <a:solidFill>
                        <a:schemeClr val="tx1"/>
                      </a:solidFill>
                      <a:prstDash val="solid"/>
                      <a:round/>
                      <a:headEnd type="none" w="med" len="med"/>
                      <a:tailEnd type="none" w="med" len="med"/>
                    </a:lnB>
                    <a:noFill/>
                  </a:tcPr>
                </a:tc>
                <a:tc>
                  <a:txBody>
                    <a:bodyPr/>
                    <a:lstStyle/>
                    <a:p>
                      <a:pPr algn="ctr" fontAlgn="ctr"/>
                      <a:r>
                        <a:rPr lang="ru-RU" sz="800" b="1" i="0" u="none" strike="noStrike" dirty="0">
                          <a:solidFill>
                            <a:srgbClr val="000000"/>
                          </a:solidFill>
                          <a:effectLst/>
                          <a:latin typeface="Arial Narrow" panose="020B0606020202030204" pitchFamily="34" charset="0"/>
                        </a:rPr>
                        <a:t>1 369</a:t>
                      </a:r>
                    </a:p>
                  </a:txBody>
                  <a:tcPr marL="9525" marR="9525" marT="9525" marB="0" anchor="ctr">
                    <a:lnB w="12700" cap="flat" cmpd="sng" algn="ctr">
                      <a:solidFill>
                        <a:schemeClr val="tx1"/>
                      </a:solidFill>
                      <a:prstDash val="solid"/>
                      <a:round/>
                      <a:headEnd type="none" w="med" len="med"/>
                      <a:tailEnd type="none" w="med" len="med"/>
                    </a:lnB>
                    <a:noFill/>
                  </a:tcPr>
                </a:tc>
                <a:tc>
                  <a:txBody>
                    <a:bodyPr/>
                    <a:lstStyle/>
                    <a:p>
                      <a:pPr algn="ctr" fontAlgn="ctr"/>
                      <a:r>
                        <a:rPr lang="ru-RU" sz="800" b="1" i="0" u="none" strike="noStrike" dirty="0">
                          <a:solidFill>
                            <a:srgbClr val="000000"/>
                          </a:solidFill>
                          <a:effectLst/>
                          <a:latin typeface="Arial Narrow" panose="020B0606020202030204" pitchFamily="34" charset="0"/>
                        </a:rPr>
                        <a:t>3 022</a:t>
                      </a:r>
                    </a:p>
                  </a:txBody>
                  <a:tcPr marL="9525" marR="9525" marT="9525" marB="0" anchor="ctr">
                    <a:lnB w="12700" cap="flat" cmpd="sng" algn="ctr">
                      <a:solidFill>
                        <a:schemeClr val="tx1"/>
                      </a:solidFill>
                      <a:prstDash val="solid"/>
                      <a:round/>
                      <a:headEnd type="none" w="med" len="med"/>
                      <a:tailEnd type="none" w="med" len="med"/>
                    </a:lnB>
                    <a:noFill/>
                  </a:tcPr>
                </a:tc>
                <a:tc>
                  <a:txBody>
                    <a:bodyPr/>
                    <a:lstStyle/>
                    <a:p>
                      <a:pPr algn="ctr" fontAlgn="ctr"/>
                      <a:r>
                        <a:rPr lang="ru-RU" sz="800" b="1" i="0" u="none" strike="noStrike" dirty="0">
                          <a:solidFill>
                            <a:srgbClr val="000000"/>
                          </a:solidFill>
                          <a:effectLst/>
                          <a:latin typeface="Arial Narrow" panose="020B0606020202030204" pitchFamily="34" charset="0"/>
                        </a:rPr>
                        <a:t>3 411</a:t>
                      </a:r>
                    </a:p>
                  </a:txBody>
                  <a:tcPr marL="9525" marR="9525" marT="9525" marB="0" anchor="ctr">
                    <a:lnR w="12700" cap="flat" cmpd="sng" algn="ctr">
                      <a:solidFill>
                        <a:schemeClr val="tx1"/>
                      </a:solidFill>
                      <a:prstDash val="solid"/>
                      <a:round/>
                      <a:headEnd type="none" w="med" len="med"/>
                      <a:tailEnd type="none" w="med" len="med"/>
                    </a:lnR>
                    <a:lnB w="12700" cap="flat" cmpd="sng" algn="ctr">
                      <a:solidFill>
                        <a:schemeClr val="tx1"/>
                      </a:solidFill>
                      <a:prstDash val="solid"/>
                      <a:round/>
                      <a:headEnd type="none" w="med" len="med"/>
                      <a:tailEnd type="none" w="med" len="med"/>
                    </a:lnB>
                    <a:noFill/>
                  </a:tcPr>
                </a:tc>
                <a:tc>
                  <a:txBody>
                    <a:bodyPr/>
                    <a:lstStyle/>
                    <a:p>
                      <a:pPr algn="ctr" fontAlgn="ctr"/>
                      <a:r>
                        <a:rPr lang="ru-RU" sz="800" b="1" i="0" u="none" strike="noStrike" dirty="0">
                          <a:solidFill>
                            <a:srgbClr val="000000"/>
                          </a:solidFill>
                          <a:effectLst/>
                          <a:latin typeface="Arial Narrow" panose="020B0606020202030204" pitchFamily="34" charset="0"/>
                        </a:rPr>
                        <a:t>10 974</a:t>
                      </a:r>
                    </a:p>
                  </a:txBody>
                  <a:tcPr marL="9525" marR="9525" marT="9525" marB="0" anchor="ctr">
                    <a:lnL w="12700" cap="flat" cmpd="sng" algn="ctr">
                      <a:solidFill>
                        <a:schemeClr val="tx1"/>
                      </a:solidFill>
                      <a:prstDash val="solid"/>
                      <a:round/>
                      <a:headEnd type="none" w="med" len="med"/>
                      <a:tailEnd type="none" w="med" len="med"/>
                    </a:lnL>
                    <a:lnB w="12700" cap="flat" cmpd="sng" algn="ctr">
                      <a:solidFill>
                        <a:schemeClr val="tx1"/>
                      </a:solidFill>
                      <a:prstDash val="solid"/>
                      <a:round/>
                      <a:headEnd type="none" w="med" len="med"/>
                      <a:tailEnd type="none" w="med" len="med"/>
                    </a:lnB>
                    <a:noFill/>
                  </a:tcPr>
                </a:tc>
                <a:tc>
                  <a:txBody>
                    <a:bodyPr/>
                    <a:lstStyle/>
                    <a:p>
                      <a:pPr algn="ctr" fontAlgn="ctr"/>
                      <a:r>
                        <a:rPr lang="ru-RU" sz="800" b="1" i="0" u="none" strike="noStrike" dirty="0">
                          <a:solidFill>
                            <a:srgbClr val="000000"/>
                          </a:solidFill>
                          <a:effectLst/>
                          <a:latin typeface="Arial Narrow" panose="020B0606020202030204" pitchFamily="34" charset="0"/>
                        </a:rPr>
                        <a:t>2 125</a:t>
                      </a:r>
                    </a:p>
                  </a:txBody>
                  <a:tcPr marL="9525" marR="9525" marT="9525" marB="0" anchor="ctr">
                    <a:lnB w="12700" cap="flat" cmpd="sng" algn="ctr">
                      <a:solidFill>
                        <a:schemeClr val="tx1"/>
                      </a:solidFill>
                      <a:prstDash val="solid"/>
                      <a:round/>
                      <a:headEnd type="none" w="med" len="med"/>
                      <a:tailEnd type="none" w="med" len="med"/>
                    </a:lnB>
                    <a:noFill/>
                  </a:tcPr>
                </a:tc>
                <a:tc>
                  <a:txBody>
                    <a:bodyPr/>
                    <a:lstStyle/>
                    <a:p>
                      <a:pPr algn="ctr" fontAlgn="ctr"/>
                      <a:r>
                        <a:rPr lang="ru-RU" sz="800" b="1" i="0" u="none" strike="noStrike" dirty="0">
                          <a:solidFill>
                            <a:srgbClr val="000000"/>
                          </a:solidFill>
                          <a:effectLst/>
                          <a:latin typeface="Arial Narrow" panose="020B0606020202030204" pitchFamily="34" charset="0"/>
                        </a:rPr>
                        <a:t>2 576</a:t>
                      </a:r>
                    </a:p>
                  </a:txBody>
                  <a:tcPr marL="9525" marR="9525" marT="9525" marB="0" anchor="ctr">
                    <a:lnB w="12700" cap="flat" cmpd="sng" algn="ctr">
                      <a:solidFill>
                        <a:schemeClr val="tx1"/>
                      </a:solidFill>
                      <a:prstDash val="solid"/>
                      <a:round/>
                      <a:headEnd type="none" w="med" len="med"/>
                      <a:tailEnd type="none" w="med" len="med"/>
                    </a:lnB>
                    <a:noFill/>
                  </a:tcPr>
                </a:tc>
                <a:tc>
                  <a:txBody>
                    <a:bodyPr/>
                    <a:lstStyle/>
                    <a:p>
                      <a:pPr algn="ctr" fontAlgn="ctr"/>
                      <a:r>
                        <a:rPr lang="ru-RU" sz="800" b="1" i="0" u="none" strike="noStrike" dirty="0">
                          <a:solidFill>
                            <a:srgbClr val="000000"/>
                          </a:solidFill>
                          <a:effectLst/>
                          <a:latin typeface="Arial Narrow" panose="020B0606020202030204" pitchFamily="34" charset="0"/>
                        </a:rPr>
                        <a:t>2 473</a:t>
                      </a:r>
                    </a:p>
                  </a:txBody>
                  <a:tcPr marL="9525" marR="9525" marT="9525" marB="0" anchor="ctr">
                    <a:lnB w="12700" cap="flat" cmpd="sng" algn="ctr">
                      <a:solidFill>
                        <a:schemeClr val="tx1"/>
                      </a:solidFill>
                      <a:prstDash val="solid"/>
                      <a:round/>
                      <a:headEnd type="none" w="med" len="med"/>
                      <a:tailEnd type="none" w="med" len="med"/>
                    </a:lnB>
                    <a:noFill/>
                  </a:tcPr>
                </a:tc>
                <a:tc>
                  <a:txBody>
                    <a:bodyPr/>
                    <a:lstStyle/>
                    <a:p>
                      <a:pPr algn="ctr" fontAlgn="ctr"/>
                      <a:r>
                        <a:rPr lang="ru-RU" sz="800" b="1" i="0" u="none" strike="noStrike" dirty="0">
                          <a:solidFill>
                            <a:srgbClr val="000000"/>
                          </a:solidFill>
                          <a:effectLst/>
                          <a:latin typeface="Arial Narrow" panose="020B0606020202030204" pitchFamily="34" charset="0"/>
                        </a:rPr>
                        <a:t>3 800</a:t>
                      </a:r>
                    </a:p>
                  </a:txBody>
                  <a:tcPr marL="9525" marR="9525" marT="9525" marB="0" anchor="ctr">
                    <a:lnB w="12700" cap="flat" cmpd="sng" algn="ctr">
                      <a:solidFill>
                        <a:schemeClr val="tx1"/>
                      </a:solidFill>
                      <a:prstDash val="solid"/>
                      <a:round/>
                      <a:headEnd type="none" w="med" len="med"/>
                      <a:tailEnd type="none" w="med" len="med"/>
                    </a:lnB>
                    <a:noFill/>
                  </a:tcPr>
                </a:tc>
                <a:tc>
                  <a:txBody>
                    <a:bodyPr/>
                    <a:lstStyle/>
                    <a:p>
                      <a:pPr algn="ctr" fontAlgn="ctr"/>
                      <a:r>
                        <a:rPr lang="ru-RU" sz="800" b="1" i="0" u="none" strike="noStrike" dirty="0">
                          <a:solidFill>
                            <a:srgbClr val="000000"/>
                          </a:solidFill>
                          <a:effectLst/>
                          <a:latin typeface="Arial Narrow" panose="020B0606020202030204" pitchFamily="34" charset="0"/>
                        </a:rPr>
                        <a:t>27,1%</a:t>
                      </a:r>
                    </a:p>
                  </a:txBody>
                  <a:tcPr marL="9525" marR="9525" marT="9525" marB="0" anchor="ctr">
                    <a:lnB w="12700"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1977705671"/>
                  </a:ext>
                </a:extLst>
              </a:tr>
            </a:tbl>
          </a:graphicData>
        </a:graphic>
      </p:graphicFrame>
    </p:spTree>
    <p:extLst>
      <p:ext uri="{BB962C8B-B14F-4D97-AF65-F5344CB8AC3E}">
        <p14:creationId xmlns:p14="http://schemas.microsoft.com/office/powerpoint/2010/main" val="2355235552"/>
      </p:ext>
    </p:extLst>
  </p:cSld>
  <p:clrMapOvr>
    <a:masterClrMapping/>
  </p:clrMapOvr>
</p:sld>
</file>

<file path=ppt/slides/slide3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26" name="Таблица 25">
            <a:extLst>
              <a:ext uri="{FF2B5EF4-FFF2-40B4-BE49-F238E27FC236}">
                <a16:creationId xmlns:a16="http://schemas.microsoft.com/office/drawing/2014/main" id="{4CBADABA-60F6-6314-73AE-C5D1372941E0}"/>
              </a:ext>
            </a:extLst>
          </p:cNvPr>
          <p:cNvGraphicFramePr>
            <a:graphicFrameLocks noGrp="1"/>
          </p:cNvGraphicFramePr>
          <p:nvPr>
            <p:extLst>
              <p:ext uri="{D42A27DB-BD31-4B8C-83A1-F6EECF244321}">
                <p14:modId xmlns:p14="http://schemas.microsoft.com/office/powerpoint/2010/main" val="1375072453"/>
              </p:ext>
            </p:extLst>
          </p:nvPr>
        </p:nvGraphicFramePr>
        <p:xfrm>
          <a:off x="6768750" y="4835242"/>
          <a:ext cx="5328000" cy="1670332"/>
        </p:xfrm>
        <a:graphic>
          <a:graphicData uri="http://schemas.openxmlformats.org/drawingml/2006/table">
            <a:tbl>
              <a:tblPr firstRow="1" bandRow="1">
                <a:tableStyleId>{5C22544A-7EE6-4342-B048-85BDC9FD1C3A}</a:tableStyleId>
              </a:tblPr>
              <a:tblGrid>
                <a:gridCol w="3600000">
                  <a:extLst>
                    <a:ext uri="{9D8B030D-6E8A-4147-A177-3AD203B41FA5}">
                      <a16:colId xmlns:a16="http://schemas.microsoft.com/office/drawing/2014/main" val="1113104833"/>
                    </a:ext>
                  </a:extLst>
                </a:gridCol>
                <a:gridCol w="432000">
                  <a:extLst>
                    <a:ext uri="{9D8B030D-6E8A-4147-A177-3AD203B41FA5}">
                      <a16:colId xmlns:a16="http://schemas.microsoft.com/office/drawing/2014/main" val="132264586"/>
                    </a:ext>
                  </a:extLst>
                </a:gridCol>
                <a:gridCol w="432000">
                  <a:extLst>
                    <a:ext uri="{9D8B030D-6E8A-4147-A177-3AD203B41FA5}">
                      <a16:colId xmlns:a16="http://schemas.microsoft.com/office/drawing/2014/main" val="2572766800"/>
                    </a:ext>
                  </a:extLst>
                </a:gridCol>
                <a:gridCol w="432000">
                  <a:extLst>
                    <a:ext uri="{9D8B030D-6E8A-4147-A177-3AD203B41FA5}">
                      <a16:colId xmlns:a16="http://schemas.microsoft.com/office/drawing/2014/main" val="2849574652"/>
                    </a:ext>
                  </a:extLst>
                </a:gridCol>
                <a:gridCol w="432000">
                  <a:extLst>
                    <a:ext uri="{9D8B030D-6E8A-4147-A177-3AD203B41FA5}">
                      <a16:colId xmlns:a16="http://schemas.microsoft.com/office/drawing/2014/main" val="478621999"/>
                    </a:ext>
                  </a:extLst>
                </a:gridCol>
              </a:tblGrid>
              <a:tr h="167033">
                <a:tc>
                  <a:txBody>
                    <a:bodyPr/>
                    <a:lstStyle/>
                    <a:p>
                      <a:pPr marL="0" marR="0" lvl="0" indent="0" algn="l" defTabSz="685800" rtl="0" eaLnBrk="1" fontAlgn="auto" latinLnBrk="0" hangingPunct="1">
                        <a:lnSpc>
                          <a:spcPct val="107000"/>
                        </a:lnSpc>
                        <a:spcBef>
                          <a:spcPts val="0"/>
                        </a:spcBef>
                        <a:spcAft>
                          <a:spcPts val="0"/>
                        </a:spcAft>
                        <a:buClrTx/>
                        <a:buSzTx/>
                        <a:buFontTx/>
                        <a:buNone/>
                        <a:tabLst/>
                        <a:defRPr/>
                      </a:pPr>
                      <a:r>
                        <a:rPr lang="ru-RU" sz="1050" b="1" i="0" u="none" strike="noStrike" cap="none" noProof="0" dirty="0">
                          <a:solidFill>
                            <a:srgbClr val="000000"/>
                          </a:solidFill>
                          <a:effectLst/>
                          <a:latin typeface="Arial Narrow" panose="020B0606020202030204" pitchFamily="34" charset="0"/>
                          <a:ea typeface="+mn-ea"/>
                          <a:cs typeface="+mn-cs"/>
                          <a:sym typeface="Arial"/>
                        </a:rPr>
                        <a:t>ПЕССИМИСТІК СЦЕНАРИЙ</a:t>
                      </a:r>
                    </a:p>
                  </a:txBody>
                  <a:tcPr marT="0" marB="0" anchor="ctr">
                    <a:lnL w="76200" cap="flat" cmpd="sng" algn="ctr">
                      <a:noFill/>
                      <a:prstDash val="solid"/>
                      <a:round/>
                      <a:headEnd type="none" w="med" len="med"/>
                      <a:tailEnd type="none" w="med" len="med"/>
                    </a:lnL>
                    <a:lnR w="6350" cap="flat" cmpd="sng" algn="ctr">
                      <a:solidFill>
                        <a:schemeClr val="tx1"/>
                      </a:solidFill>
                      <a:prstDash val="sysDot"/>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accent6">
                        <a:lumMod val="50000"/>
                        <a:alpha val="20000"/>
                      </a:schemeClr>
                    </a:solidFill>
                  </a:tcPr>
                </a:tc>
                <a:tc>
                  <a:txBody>
                    <a:bodyPr/>
                    <a:lstStyle/>
                    <a:p>
                      <a:pPr algn="ctr" fontAlgn="ctr"/>
                      <a:r>
                        <a:rPr lang="en-US" sz="900" b="0" i="0" u="none" strike="noStrike" cap="none" dirty="0">
                          <a:solidFill>
                            <a:srgbClr val="000000"/>
                          </a:solidFill>
                          <a:effectLst/>
                          <a:latin typeface="Arial Narrow" panose="020B0606020202030204" pitchFamily="34" charset="0"/>
                          <a:ea typeface="+mn-ea"/>
                          <a:cs typeface="+mn-cs"/>
                          <a:sym typeface="Arial"/>
                        </a:rPr>
                        <a:t>Q1</a:t>
                      </a:r>
                      <a:endParaRPr lang="ru-KZ" sz="900" b="0" i="0" u="none" strike="noStrike" cap="none" dirty="0">
                        <a:solidFill>
                          <a:srgbClr val="000000"/>
                        </a:solidFill>
                        <a:effectLst/>
                        <a:latin typeface="Arial Narrow" panose="020B0606020202030204" pitchFamily="34" charset="0"/>
                        <a:ea typeface="+mn-ea"/>
                        <a:cs typeface="+mn-cs"/>
                        <a:sym typeface="Arial"/>
                      </a:endParaRPr>
                    </a:p>
                  </a:txBody>
                  <a:tcPr marL="9525" marR="9525" marT="0"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50000"/>
                        <a:alpha val="20000"/>
                      </a:schemeClr>
                    </a:solidFill>
                  </a:tcPr>
                </a:tc>
                <a:tc>
                  <a:txBody>
                    <a:bodyPr/>
                    <a:lstStyle/>
                    <a:p>
                      <a:pPr algn="ctr" fontAlgn="ctr"/>
                      <a:r>
                        <a:rPr lang="en-US" sz="900" b="0" i="0" u="none" strike="noStrike" cap="none" dirty="0">
                          <a:solidFill>
                            <a:srgbClr val="000000"/>
                          </a:solidFill>
                          <a:effectLst/>
                          <a:latin typeface="Arial Narrow" panose="020B0606020202030204" pitchFamily="34" charset="0"/>
                          <a:ea typeface="+mn-ea"/>
                          <a:cs typeface="+mn-cs"/>
                          <a:sym typeface="Arial"/>
                        </a:rPr>
                        <a:t>Q2</a:t>
                      </a:r>
                      <a:endParaRPr lang="ru-KZ" sz="900" b="0" i="0" u="none" strike="noStrike" cap="none" dirty="0">
                        <a:solidFill>
                          <a:srgbClr val="000000"/>
                        </a:solidFill>
                        <a:effectLst/>
                        <a:latin typeface="Arial Narrow" panose="020B0606020202030204" pitchFamily="34" charset="0"/>
                        <a:ea typeface="+mn-ea"/>
                        <a:cs typeface="+mn-cs"/>
                        <a:sym typeface="Arial"/>
                      </a:endParaRPr>
                    </a:p>
                  </a:txBody>
                  <a:tcPr marL="9525" marR="9525" marT="0"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6">
                        <a:lumMod val="50000"/>
                        <a:alpha val="20000"/>
                      </a:schemeClr>
                    </a:solidFill>
                  </a:tcPr>
                </a:tc>
                <a:tc>
                  <a:txBody>
                    <a:bodyPr/>
                    <a:lstStyle/>
                    <a:p>
                      <a:pPr algn="ctr" fontAlgn="ctr"/>
                      <a:r>
                        <a:rPr lang="en-US" sz="900" b="0" i="0" u="none" strike="noStrike" cap="none" dirty="0">
                          <a:solidFill>
                            <a:srgbClr val="000000"/>
                          </a:solidFill>
                          <a:effectLst/>
                          <a:latin typeface="Arial Narrow" panose="020B0606020202030204" pitchFamily="34" charset="0"/>
                          <a:ea typeface="+mn-ea"/>
                          <a:cs typeface="+mn-cs"/>
                          <a:sym typeface="Arial"/>
                        </a:rPr>
                        <a:t>Q3</a:t>
                      </a:r>
                      <a:endParaRPr lang="ru-KZ" sz="900" b="0" i="0" u="none" strike="noStrike" cap="none" dirty="0">
                        <a:solidFill>
                          <a:srgbClr val="000000"/>
                        </a:solidFill>
                        <a:effectLst/>
                        <a:latin typeface="Arial Narrow" panose="020B0606020202030204" pitchFamily="34" charset="0"/>
                        <a:ea typeface="+mn-ea"/>
                        <a:cs typeface="+mn-cs"/>
                        <a:sym typeface="Arial"/>
                      </a:endParaRPr>
                    </a:p>
                  </a:txBody>
                  <a:tcPr marL="9525" marR="9525" marT="0"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6">
                        <a:lumMod val="50000"/>
                        <a:alpha val="20000"/>
                      </a:schemeClr>
                    </a:solidFill>
                  </a:tcPr>
                </a:tc>
                <a:tc>
                  <a:txBody>
                    <a:bodyPr/>
                    <a:lstStyle/>
                    <a:p>
                      <a:pPr algn="ctr" fontAlgn="ctr"/>
                      <a:r>
                        <a:rPr lang="en-US" sz="900" b="0" i="0" u="none" strike="noStrike" cap="none" dirty="0">
                          <a:solidFill>
                            <a:srgbClr val="000000"/>
                          </a:solidFill>
                          <a:effectLst/>
                          <a:latin typeface="Arial Narrow" panose="020B0606020202030204" pitchFamily="34" charset="0"/>
                          <a:ea typeface="+mn-ea"/>
                          <a:cs typeface="+mn-cs"/>
                          <a:sym typeface="Arial"/>
                        </a:rPr>
                        <a:t>Q4</a:t>
                      </a:r>
                      <a:endParaRPr lang="ru-KZ" sz="900" b="0" i="0" u="none" strike="noStrike" cap="none" dirty="0">
                        <a:solidFill>
                          <a:srgbClr val="000000"/>
                        </a:solidFill>
                        <a:effectLst/>
                        <a:latin typeface="Arial Narrow" panose="020B0606020202030204" pitchFamily="34" charset="0"/>
                        <a:ea typeface="+mn-ea"/>
                        <a:cs typeface="+mn-cs"/>
                        <a:sym typeface="Arial"/>
                      </a:endParaRPr>
                    </a:p>
                  </a:txBody>
                  <a:tcPr marL="9525" marR="9525" marT="0" marB="0" anchor="ctr">
                    <a:lnL w="6350" cap="flat" cmpd="sng" algn="ctr">
                      <a:solidFill>
                        <a:schemeClr val="tx1"/>
                      </a:solidFill>
                      <a:prstDash val="sysDot"/>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6">
                        <a:lumMod val="50000"/>
                        <a:alpha val="20000"/>
                      </a:schemeClr>
                    </a:solidFill>
                  </a:tcPr>
                </a:tc>
                <a:extLst>
                  <a:ext uri="{0D108BD9-81ED-4DB2-BD59-A6C34878D82A}">
                    <a16:rowId xmlns:a16="http://schemas.microsoft.com/office/drawing/2014/main" val="877649079"/>
                  </a:ext>
                </a:extLst>
              </a:tr>
              <a:tr h="167033">
                <a:tc>
                  <a:txBody>
                    <a:bodyPr/>
                    <a:lstStyle/>
                    <a:p>
                      <a:pPr marL="0" marR="0" lvl="0" indent="0" algn="l" defTabSz="685800" rtl="0" eaLnBrk="1" fontAlgn="auto" latinLnBrk="0" hangingPunct="1">
                        <a:lnSpc>
                          <a:spcPct val="107000"/>
                        </a:lnSpc>
                        <a:spcBef>
                          <a:spcPts val="0"/>
                        </a:spcBef>
                        <a:spcAft>
                          <a:spcPts val="0"/>
                        </a:spcAft>
                        <a:buClrTx/>
                        <a:buSzTx/>
                        <a:buFontTx/>
                        <a:buNone/>
                        <a:tabLst/>
                        <a:defRPr/>
                      </a:pPr>
                      <a:r>
                        <a:rPr lang="ru-RU" sz="900" b="1" i="0" u="none" strike="noStrike" cap="none" noProof="0" dirty="0">
                          <a:solidFill>
                            <a:srgbClr val="000000"/>
                          </a:solidFill>
                          <a:effectLst/>
                          <a:latin typeface="Arial Narrow" panose="020B0606020202030204" pitchFamily="34" charset="0"/>
                          <a:ea typeface="+mn-ea"/>
                          <a:cs typeface="+mn-cs"/>
                          <a:sym typeface="Arial"/>
                        </a:rPr>
                        <a:t>БАРЛЫҒЫ</a:t>
                      </a:r>
                      <a:endParaRPr lang="ru-RU" sz="800" b="1" i="0" u="none" strike="noStrike" cap="none" noProof="0" dirty="0">
                        <a:solidFill>
                          <a:srgbClr val="000000"/>
                        </a:solidFill>
                        <a:effectLst/>
                        <a:latin typeface="Arial Narrow" panose="020B0606020202030204" pitchFamily="34" charset="0"/>
                        <a:ea typeface="+mn-ea"/>
                        <a:cs typeface="+mn-cs"/>
                        <a:sym typeface="Arial"/>
                      </a:endParaRPr>
                    </a:p>
                  </a:txBody>
                  <a:tcPr marT="0" marB="0" anchor="ctr">
                    <a:lnL w="76200" cap="flat" cmpd="sng" algn="ctr">
                      <a:noFill/>
                      <a:prstDash val="solid"/>
                      <a:round/>
                      <a:headEnd type="none" w="med" len="med"/>
                      <a:tailEnd type="none" w="med" len="med"/>
                    </a:lnL>
                    <a:lnR w="6350" cap="flat" cmpd="sng" algn="ctr">
                      <a:solidFill>
                        <a:schemeClr val="tx1"/>
                      </a:solidFill>
                      <a:prstDash val="sysDot"/>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accent6">
                        <a:lumMod val="50000"/>
                        <a:alpha val="20000"/>
                      </a:schemeClr>
                    </a:solidFill>
                  </a:tcPr>
                </a:tc>
                <a:tc>
                  <a:txBody>
                    <a:bodyPr/>
                    <a:lstStyle/>
                    <a:p>
                      <a:pPr algn="ctr" fontAlgn="ctr"/>
                      <a:r>
                        <a:rPr lang="ru-RU" sz="900" b="1" i="0" u="none" strike="noStrike" cap="none" dirty="0">
                          <a:solidFill>
                            <a:srgbClr val="000000"/>
                          </a:solidFill>
                          <a:effectLst/>
                          <a:latin typeface="Arial Narrow" panose="020B0606020202030204" pitchFamily="34" charset="0"/>
                          <a:ea typeface="+mn-ea"/>
                          <a:cs typeface="+mn-cs"/>
                          <a:sym typeface="Arial"/>
                        </a:rPr>
                        <a:t>8 538</a:t>
                      </a:r>
                      <a:endParaRPr lang="ru-KZ" sz="900" b="1" i="0" u="none" strike="noStrike" cap="none" dirty="0">
                        <a:solidFill>
                          <a:srgbClr val="000000"/>
                        </a:solidFill>
                        <a:effectLst/>
                        <a:latin typeface="Arial Narrow" panose="020B0606020202030204" pitchFamily="34" charset="0"/>
                        <a:ea typeface="+mn-ea"/>
                        <a:cs typeface="+mn-cs"/>
                        <a:sym typeface="Arial"/>
                      </a:endParaRPr>
                    </a:p>
                  </a:txBody>
                  <a:tcPr marL="9525" marR="9525" marT="0"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50000"/>
                        <a:alpha val="20000"/>
                      </a:schemeClr>
                    </a:solidFill>
                  </a:tcPr>
                </a:tc>
                <a:tc>
                  <a:txBody>
                    <a:bodyPr/>
                    <a:lstStyle/>
                    <a:p>
                      <a:pPr algn="ctr" rtl="0" fontAlgn="ctr"/>
                      <a:r>
                        <a:rPr lang="ru-RU" sz="900" b="1" i="0" u="none" strike="noStrike">
                          <a:solidFill>
                            <a:srgbClr val="000000"/>
                          </a:solidFill>
                          <a:effectLst/>
                          <a:latin typeface="Arial Narrow" panose="020B0606020202030204" pitchFamily="34" charset="0"/>
                        </a:rPr>
                        <a:t>10 369</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6">
                        <a:lumMod val="50000"/>
                        <a:alpha val="20000"/>
                      </a:schemeClr>
                    </a:solidFill>
                  </a:tcPr>
                </a:tc>
                <a:tc>
                  <a:txBody>
                    <a:bodyPr/>
                    <a:lstStyle/>
                    <a:p>
                      <a:pPr algn="ctr" rtl="0" fontAlgn="ctr"/>
                      <a:r>
                        <a:rPr lang="ru-RU" sz="900" b="1" i="0" u="none" strike="noStrike">
                          <a:solidFill>
                            <a:srgbClr val="000000"/>
                          </a:solidFill>
                          <a:effectLst/>
                          <a:latin typeface="Arial Narrow" panose="020B0606020202030204" pitchFamily="34" charset="0"/>
                        </a:rPr>
                        <a:t>11 697</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6">
                        <a:lumMod val="50000"/>
                        <a:alpha val="20000"/>
                      </a:schemeClr>
                    </a:solidFill>
                  </a:tcPr>
                </a:tc>
                <a:tc>
                  <a:txBody>
                    <a:bodyPr/>
                    <a:lstStyle/>
                    <a:p>
                      <a:pPr algn="ctr" rtl="0" fontAlgn="ctr"/>
                      <a:r>
                        <a:rPr lang="ru-RU" sz="900" b="1" i="0" u="none" strike="noStrike" dirty="0">
                          <a:solidFill>
                            <a:srgbClr val="000000"/>
                          </a:solidFill>
                          <a:effectLst/>
                          <a:latin typeface="Arial Narrow" panose="020B0606020202030204" pitchFamily="34" charset="0"/>
                        </a:rPr>
                        <a:t>15 344</a:t>
                      </a:r>
                    </a:p>
                  </a:txBody>
                  <a:tcPr marL="9525" marR="9525" marT="9525" marB="0" anchor="ctr">
                    <a:lnL w="6350" cap="flat" cmpd="sng" algn="ctr">
                      <a:solidFill>
                        <a:schemeClr val="tx1"/>
                      </a:solidFill>
                      <a:prstDash val="sysDot"/>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6">
                        <a:lumMod val="50000"/>
                        <a:alpha val="20000"/>
                      </a:schemeClr>
                    </a:solidFill>
                  </a:tcPr>
                </a:tc>
                <a:extLst>
                  <a:ext uri="{0D108BD9-81ED-4DB2-BD59-A6C34878D82A}">
                    <a16:rowId xmlns:a16="http://schemas.microsoft.com/office/drawing/2014/main" val="1602871338"/>
                  </a:ext>
                </a:extLst>
              </a:tr>
              <a:tr h="148474">
                <a:tc>
                  <a:txBody>
                    <a:bodyPr/>
                    <a:lstStyle/>
                    <a:p>
                      <a:pPr marL="72000" algn="l" fontAlgn="b"/>
                      <a:r>
                        <a:rPr lang="ru-RU" sz="800" b="0" i="0" u="none" strike="noStrike" cap="none" dirty="0">
                          <a:solidFill>
                            <a:srgbClr val="000000"/>
                          </a:solidFill>
                          <a:effectLst/>
                          <a:latin typeface="Arial Narrow" panose="020B0606020202030204" pitchFamily="34" charset="0"/>
                          <a:ea typeface="+mn-ea"/>
                          <a:cs typeface="+mn-cs"/>
                          <a:sym typeface="Arial"/>
                        </a:rPr>
                        <a:t>БАСШЫЛАР ЖӘНЕ МЕМЛЕКЕТТІК ҚЫЗМЕТШІЛЕР</a:t>
                      </a:r>
                    </a:p>
                  </a:txBody>
                  <a:tcPr marL="9525" marR="9525" marT="0" marB="0" anchor="ctr">
                    <a:lnL w="76200" cap="flat" cmpd="sng" algn="ctr">
                      <a:noFill/>
                      <a:prstDash val="solid"/>
                      <a:round/>
                      <a:headEnd type="none" w="med" len="med"/>
                      <a:tailEnd type="none" w="med" len="med"/>
                    </a:lnL>
                    <a:lnR w="6350" cap="flat" cmpd="sng" algn="ctr">
                      <a:solidFill>
                        <a:schemeClr val="tx1"/>
                      </a:solidFill>
                      <a:prstDash val="sysDot"/>
                      <a:round/>
                      <a:headEnd type="none" w="med" len="med"/>
                      <a:tailEnd type="none" w="med" len="med"/>
                    </a:lnR>
                    <a:lnT w="12700" cap="flat" cmpd="sng" algn="ctr">
                      <a:solidFill>
                        <a:schemeClr val="tx1"/>
                      </a:solidFill>
                      <a:prstDash val="solid"/>
                      <a:round/>
                      <a:headEnd type="none" w="med" len="med"/>
                      <a:tailEnd type="none" w="med" len="med"/>
                    </a:lnT>
                    <a:lnB w="6350" cap="flat" cmpd="sng" algn="ctr">
                      <a:solidFill>
                        <a:schemeClr val="tx1"/>
                      </a:solidFill>
                      <a:prstDash val="sysDot"/>
                      <a:round/>
                      <a:headEnd type="none" w="med" len="med"/>
                      <a:tailEnd type="none" w="med" len="med"/>
                    </a:lnB>
                    <a:noFill/>
                  </a:tcPr>
                </a:tc>
                <a:tc>
                  <a:txBody>
                    <a:bodyPr/>
                    <a:lstStyle/>
                    <a:p>
                      <a:pPr algn="ctr" fontAlgn="ctr"/>
                      <a:r>
                        <a:rPr lang="ru-RU" sz="800" b="0" i="0" u="none" strike="noStrike">
                          <a:solidFill>
                            <a:srgbClr val="000000"/>
                          </a:solidFill>
                          <a:effectLst/>
                          <a:latin typeface="Arial Narrow" panose="020B0606020202030204" pitchFamily="34" charset="0"/>
                        </a:rPr>
                        <a:t>604</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12700" cap="flat" cmpd="sng" algn="ctr">
                      <a:solidFill>
                        <a:schemeClr val="tx1"/>
                      </a:solidFill>
                      <a:prstDash val="solid"/>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ru-RU" sz="800" b="0" i="0" u="none" strike="noStrike">
                          <a:solidFill>
                            <a:srgbClr val="000000"/>
                          </a:solidFill>
                          <a:effectLst/>
                          <a:latin typeface="Arial Narrow" panose="020B0606020202030204" pitchFamily="34" charset="0"/>
                        </a:rPr>
                        <a:t>395</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12700" cap="flat" cmpd="sng" algn="ctr">
                      <a:solidFill>
                        <a:schemeClr val="tx1"/>
                      </a:solidFill>
                      <a:prstDash val="solid"/>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ru-RU" sz="800" b="0" i="0" u="none" strike="noStrike">
                          <a:solidFill>
                            <a:srgbClr val="000000"/>
                          </a:solidFill>
                          <a:effectLst/>
                          <a:latin typeface="Arial Narrow" panose="020B0606020202030204" pitchFamily="34" charset="0"/>
                        </a:rPr>
                        <a:t>540</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12700" cap="flat" cmpd="sng" algn="ctr">
                      <a:solidFill>
                        <a:schemeClr val="tx1"/>
                      </a:solidFill>
                      <a:prstDash val="solid"/>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ru-RU" sz="800" b="0" i="0" u="none" strike="noStrike">
                          <a:solidFill>
                            <a:srgbClr val="000000"/>
                          </a:solidFill>
                          <a:effectLst/>
                          <a:latin typeface="Arial Narrow" panose="020B0606020202030204" pitchFamily="34" charset="0"/>
                        </a:rPr>
                        <a:t>498</a:t>
                      </a:r>
                    </a:p>
                  </a:txBody>
                  <a:tcPr marL="9525" marR="9525" marT="9525" marB="0" anchor="ctr">
                    <a:lnL w="6350" cap="flat" cmpd="sng" algn="ctr">
                      <a:solidFill>
                        <a:schemeClr val="tx1"/>
                      </a:solidFill>
                      <a:prstDash val="sysDot"/>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052355308"/>
                  </a:ext>
                </a:extLst>
              </a:tr>
              <a:tr h="148474">
                <a:tc>
                  <a:txBody>
                    <a:bodyPr/>
                    <a:lstStyle/>
                    <a:p>
                      <a:pPr marL="72000" algn="l" fontAlgn="b"/>
                      <a:r>
                        <a:rPr lang="ru-RU" sz="800" b="0" i="0" u="none" strike="noStrike" cap="none" dirty="0">
                          <a:solidFill>
                            <a:srgbClr val="000000"/>
                          </a:solidFill>
                          <a:effectLst/>
                          <a:latin typeface="Arial Narrow" panose="020B0606020202030204" pitchFamily="34" charset="0"/>
                          <a:ea typeface="+mn-ea"/>
                          <a:cs typeface="+mn-cs"/>
                          <a:sym typeface="Arial"/>
                        </a:rPr>
                        <a:t>КӘСІБИ МАМАНДАР</a:t>
                      </a:r>
                    </a:p>
                  </a:txBody>
                  <a:tcPr marL="9525" marR="9525" marT="0" marB="0" anchor="ctr">
                    <a:lnL w="76200" cap="flat" cmpd="sng" algn="ctr">
                      <a:noFill/>
                      <a:prstDash val="solid"/>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solidFill>
                      <a:schemeClr val="accent6">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2 720</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2 856</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solidFill>
                      <a:schemeClr val="accent6">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2 604</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solidFill>
                      <a:schemeClr val="accent6">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4 665</a:t>
                      </a:r>
                    </a:p>
                  </a:txBody>
                  <a:tcPr marL="9525" marR="9525" marT="9525" marB="0" anchor="ctr">
                    <a:lnL w="6350" cap="flat" cmpd="sng" algn="ctr">
                      <a:solidFill>
                        <a:schemeClr val="tx1"/>
                      </a:solidFill>
                      <a:prstDash val="sysDot"/>
                      <a:round/>
                      <a:headEnd type="none" w="med" len="med"/>
                      <a:tailEnd type="none" w="med" len="med"/>
                    </a:lnL>
                    <a:lnR w="12700" cap="flat" cmpd="sng" algn="ctr">
                      <a:noFill/>
                      <a:prstDash val="solid"/>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solidFill>
                      <a:schemeClr val="accent6">
                        <a:lumMod val="50000"/>
                        <a:alpha val="20000"/>
                      </a:schemeClr>
                    </a:solidFill>
                  </a:tcPr>
                </a:tc>
                <a:extLst>
                  <a:ext uri="{0D108BD9-81ED-4DB2-BD59-A6C34878D82A}">
                    <a16:rowId xmlns:a16="http://schemas.microsoft.com/office/drawing/2014/main" val="4077338817"/>
                  </a:ext>
                </a:extLst>
              </a:tr>
              <a:tr h="148474">
                <a:tc>
                  <a:txBody>
                    <a:bodyPr/>
                    <a:lstStyle/>
                    <a:p>
                      <a:pPr marL="72000" algn="l" fontAlgn="b"/>
                      <a:r>
                        <a:rPr lang="ru-RU" sz="800" b="0" i="0" u="none" strike="noStrike" cap="none" dirty="0">
                          <a:solidFill>
                            <a:srgbClr val="000000"/>
                          </a:solidFill>
                          <a:effectLst/>
                          <a:latin typeface="Arial Narrow" panose="020B0606020202030204" pitchFamily="34" charset="0"/>
                          <a:ea typeface="+mn-ea"/>
                          <a:cs typeface="+mn-cs"/>
                          <a:sym typeface="Arial"/>
                        </a:rPr>
                        <a:t>ТЕХНИК МАМАНДАР ЖӘНЕ БАСҚА ДА КӘСІБИ КӨМЕКШІ ПЕРСОНАЛ</a:t>
                      </a:r>
                    </a:p>
                  </a:txBody>
                  <a:tcPr marL="9525" marR="9525" marT="0" marB="0" anchor="ctr">
                    <a:lnL w="76200" cap="flat" cmpd="sng" algn="ctr">
                      <a:noFill/>
                      <a:prstDash val="solid"/>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noFill/>
                  </a:tcPr>
                </a:tc>
                <a:tc>
                  <a:txBody>
                    <a:bodyPr/>
                    <a:lstStyle/>
                    <a:p>
                      <a:pPr algn="ctr" fontAlgn="ctr"/>
                      <a:r>
                        <a:rPr lang="ru-RU" sz="800" b="0" i="0" u="none" strike="noStrike">
                          <a:solidFill>
                            <a:srgbClr val="000000"/>
                          </a:solidFill>
                          <a:effectLst/>
                          <a:latin typeface="Arial Narrow" panose="020B0606020202030204" pitchFamily="34" charset="0"/>
                        </a:rPr>
                        <a:t>1 033</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ru-RU" sz="800" b="0" i="0" u="none" strike="noStrike">
                          <a:solidFill>
                            <a:srgbClr val="000000"/>
                          </a:solidFill>
                          <a:effectLst/>
                          <a:latin typeface="Arial Narrow" panose="020B0606020202030204" pitchFamily="34" charset="0"/>
                        </a:rPr>
                        <a:t>752</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ru-RU" sz="800" b="0" i="0" u="none" strike="noStrike">
                          <a:solidFill>
                            <a:srgbClr val="000000"/>
                          </a:solidFill>
                          <a:effectLst/>
                          <a:latin typeface="Arial Narrow" panose="020B0606020202030204" pitchFamily="34" charset="0"/>
                        </a:rPr>
                        <a:t>668</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ru-RU" sz="800" b="0" i="0" u="none" strike="noStrike">
                          <a:solidFill>
                            <a:srgbClr val="000000"/>
                          </a:solidFill>
                          <a:effectLst/>
                          <a:latin typeface="Arial Narrow" panose="020B0606020202030204" pitchFamily="34" charset="0"/>
                        </a:rPr>
                        <a:t>1 069</a:t>
                      </a:r>
                    </a:p>
                  </a:txBody>
                  <a:tcPr marL="9525" marR="9525" marT="9525" marB="0" anchor="ctr">
                    <a:lnL w="6350" cap="flat" cmpd="sng" algn="ctr">
                      <a:solidFill>
                        <a:schemeClr val="tx1"/>
                      </a:solidFill>
                      <a:prstDash val="sysDot"/>
                      <a:round/>
                      <a:headEnd type="none" w="med" len="med"/>
                      <a:tailEnd type="none" w="med" len="med"/>
                    </a:lnL>
                    <a:lnR w="12700" cap="flat" cmpd="sng" algn="ctr">
                      <a:noFill/>
                      <a:prstDash val="solid"/>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500228116"/>
                  </a:ext>
                </a:extLst>
              </a:tr>
              <a:tr h="148474">
                <a:tc>
                  <a:txBody>
                    <a:bodyPr/>
                    <a:lstStyle/>
                    <a:p>
                      <a:pPr marL="72000" algn="l" fontAlgn="b"/>
                      <a:r>
                        <a:rPr lang="ru-RU" sz="800" b="0" i="0" u="none" strike="noStrike" cap="none" dirty="0">
                          <a:solidFill>
                            <a:srgbClr val="000000"/>
                          </a:solidFill>
                          <a:effectLst/>
                          <a:latin typeface="Arial Narrow" panose="020B0606020202030204" pitchFamily="34" charset="0"/>
                          <a:ea typeface="+mn-ea"/>
                          <a:cs typeface="+mn-cs"/>
                          <a:sym typeface="Arial"/>
                        </a:rPr>
                        <a:t>ӘКІМШІЛЕНДІРУ САЛАСЫНДАҒЫ ҚЫЗМЕТШІЛЕР</a:t>
                      </a:r>
                    </a:p>
                  </a:txBody>
                  <a:tcPr marL="9525" marR="9525" marT="0" marB="0" anchor="ctr">
                    <a:lnL w="76200" cap="flat" cmpd="sng" algn="ctr">
                      <a:noFill/>
                      <a:prstDash val="solid"/>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solidFill>
                      <a:schemeClr val="accent6">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473</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279</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solidFill>
                      <a:schemeClr val="accent6">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258</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solidFill>
                      <a:schemeClr val="accent6">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440</a:t>
                      </a:r>
                    </a:p>
                  </a:txBody>
                  <a:tcPr marL="9525" marR="9525" marT="9525" marB="0" anchor="ctr">
                    <a:lnL w="6350" cap="flat" cmpd="sng" algn="ctr">
                      <a:solidFill>
                        <a:schemeClr val="tx1"/>
                      </a:solidFill>
                      <a:prstDash val="sysDot"/>
                      <a:round/>
                      <a:headEnd type="none" w="med" len="med"/>
                      <a:tailEnd type="none" w="med" len="med"/>
                    </a:lnL>
                    <a:lnR w="12700" cap="flat" cmpd="sng" algn="ctr">
                      <a:noFill/>
                      <a:prstDash val="solid"/>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solidFill>
                      <a:schemeClr val="accent6">
                        <a:lumMod val="50000"/>
                        <a:alpha val="20000"/>
                      </a:schemeClr>
                    </a:solidFill>
                  </a:tcPr>
                </a:tc>
                <a:extLst>
                  <a:ext uri="{0D108BD9-81ED-4DB2-BD59-A6C34878D82A}">
                    <a16:rowId xmlns:a16="http://schemas.microsoft.com/office/drawing/2014/main" val="1221627480"/>
                  </a:ext>
                </a:extLst>
              </a:tr>
              <a:tr h="148474">
                <a:tc>
                  <a:txBody>
                    <a:bodyPr/>
                    <a:lstStyle/>
                    <a:p>
                      <a:pPr marL="72000" algn="l" fontAlgn="b"/>
                      <a:r>
                        <a:rPr lang="ru-RU" sz="800" b="0" i="0" u="none" strike="noStrike" cap="none" dirty="0">
                          <a:solidFill>
                            <a:srgbClr val="000000"/>
                          </a:solidFill>
                          <a:effectLst/>
                          <a:latin typeface="Arial Narrow" panose="020B0606020202030204" pitchFamily="34" charset="0"/>
                          <a:ea typeface="+mn-ea"/>
                          <a:cs typeface="+mn-cs"/>
                          <a:sym typeface="Arial"/>
                        </a:rPr>
                        <a:t>ҚЫЗМЕТ КӨРСЕТУ ЖӘНЕ САУДА САЛАСЫНЫҢ ЖҰМЫСКЕРЛЕРІ</a:t>
                      </a:r>
                    </a:p>
                  </a:txBody>
                  <a:tcPr marL="9525" marR="9525" marT="0" marB="0" anchor="ctr">
                    <a:lnL w="76200" cap="flat" cmpd="sng" algn="ctr">
                      <a:noFill/>
                      <a:prstDash val="solid"/>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noFill/>
                  </a:tcPr>
                </a:tc>
                <a:tc>
                  <a:txBody>
                    <a:bodyPr/>
                    <a:lstStyle/>
                    <a:p>
                      <a:pPr algn="ctr" fontAlgn="ctr"/>
                      <a:r>
                        <a:rPr lang="ru-RU" sz="800" b="0" i="0" u="none" strike="noStrike">
                          <a:solidFill>
                            <a:srgbClr val="000000"/>
                          </a:solidFill>
                          <a:effectLst/>
                          <a:latin typeface="Arial Narrow" panose="020B0606020202030204" pitchFamily="34" charset="0"/>
                        </a:rPr>
                        <a:t>942</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ru-RU" sz="800" b="0" i="0" u="none" strike="noStrike">
                          <a:solidFill>
                            <a:srgbClr val="000000"/>
                          </a:solidFill>
                          <a:effectLst/>
                          <a:latin typeface="Arial Narrow" panose="020B0606020202030204" pitchFamily="34" charset="0"/>
                        </a:rPr>
                        <a:t>556</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ru-RU" sz="800" b="0" i="0" u="none" strike="noStrike">
                          <a:solidFill>
                            <a:srgbClr val="000000"/>
                          </a:solidFill>
                          <a:effectLst/>
                          <a:latin typeface="Arial Narrow" panose="020B0606020202030204" pitchFamily="34" charset="0"/>
                        </a:rPr>
                        <a:t>666</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ru-RU" sz="800" b="0" i="0" u="none" strike="noStrike">
                          <a:solidFill>
                            <a:srgbClr val="000000"/>
                          </a:solidFill>
                          <a:effectLst/>
                          <a:latin typeface="Arial Narrow" panose="020B0606020202030204" pitchFamily="34" charset="0"/>
                        </a:rPr>
                        <a:t>1 059</a:t>
                      </a:r>
                    </a:p>
                  </a:txBody>
                  <a:tcPr marL="9525" marR="9525" marT="9525" marB="0" anchor="ctr">
                    <a:lnL w="6350" cap="flat" cmpd="sng" algn="ctr">
                      <a:solidFill>
                        <a:schemeClr val="tx1"/>
                      </a:solidFill>
                      <a:prstDash val="sysDot"/>
                      <a:round/>
                      <a:headEnd type="none" w="med" len="med"/>
                      <a:tailEnd type="none" w="med" len="med"/>
                    </a:lnL>
                    <a:lnR w="12700" cap="flat" cmpd="sng" algn="ctr">
                      <a:noFill/>
                      <a:prstDash val="solid"/>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182707914"/>
                  </a:ext>
                </a:extLst>
              </a:tr>
              <a:tr h="148474">
                <a:tc>
                  <a:txBody>
                    <a:bodyPr/>
                    <a:lstStyle/>
                    <a:p>
                      <a:pPr marL="72000" algn="l" fontAlgn="b"/>
                      <a:r>
                        <a:rPr lang="ru-RU" sz="800" b="0" i="0" u="none" strike="noStrike" cap="none" dirty="0">
                          <a:solidFill>
                            <a:srgbClr val="000000"/>
                          </a:solidFill>
                          <a:effectLst/>
                          <a:latin typeface="Arial Narrow" panose="020B0606020202030204" pitchFamily="34" charset="0"/>
                          <a:ea typeface="+mn-ea"/>
                          <a:cs typeface="+mn-cs"/>
                          <a:sym typeface="Arial"/>
                        </a:rPr>
                        <a:t>ФЕРМЕР Ж/Е АУЫЛ/ОРМАН, БАЛЫҚ ШАРУА-ЫҢ Ж/Е БАЛЫҚ АУЛАУ ЖҰМЫС-РЫ</a:t>
                      </a:r>
                    </a:p>
                  </a:txBody>
                  <a:tcPr marL="9525" marR="9525" marT="0" marB="0" anchor="ctr">
                    <a:lnL w="76200" cap="flat" cmpd="sng" algn="ctr">
                      <a:noFill/>
                      <a:prstDash val="solid"/>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solidFill>
                      <a:schemeClr val="accent6">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103</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70</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solidFill>
                      <a:schemeClr val="accent6">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110</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solidFill>
                      <a:schemeClr val="accent6">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131</a:t>
                      </a:r>
                    </a:p>
                  </a:txBody>
                  <a:tcPr marL="9525" marR="9525" marT="9525" marB="0" anchor="ctr">
                    <a:lnL w="6350" cap="flat" cmpd="sng" algn="ctr">
                      <a:solidFill>
                        <a:schemeClr val="tx1"/>
                      </a:solidFill>
                      <a:prstDash val="sysDot"/>
                      <a:round/>
                      <a:headEnd type="none" w="med" len="med"/>
                      <a:tailEnd type="none" w="med" len="med"/>
                    </a:lnL>
                    <a:lnR w="12700" cap="flat" cmpd="sng" algn="ctr">
                      <a:noFill/>
                      <a:prstDash val="solid"/>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solidFill>
                      <a:schemeClr val="accent6">
                        <a:lumMod val="50000"/>
                        <a:alpha val="20000"/>
                      </a:schemeClr>
                    </a:solidFill>
                  </a:tcPr>
                </a:tc>
                <a:extLst>
                  <a:ext uri="{0D108BD9-81ED-4DB2-BD59-A6C34878D82A}">
                    <a16:rowId xmlns:a16="http://schemas.microsoft.com/office/drawing/2014/main" val="3434696259"/>
                  </a:ext>
                </a:extLst>
              </a:tr>
              <a:tr h="148474">
                <a:tc>
                  <a:txBody>
                    <a:bodyPr/>
                    <a:lstStyle/>
                    <a:p>
                      <a:pPr marL="72000" algn="l" fontAlgn="b"/>
                      <a:r>
                        <a:rPr lang="ru-RU" sz="800" b="0" i="0" u="none" strike="noStrike" cap="none" dirty="0">
                          <a:solidFill>
                            <a:srgbClr val="000000"/>
                          </a:solidFill>
                          <a:effectLst/>
                          <a:latin typeface="Arial Narrow" panose="020B0606020202030204" pitchFamily="34" charset="0"/>
                          <a:ea typeface="+mn-ea"/>
                          <a:cs typeface="+mn-cs"/>
                          <a:sym typeface="Arial"/>
                        </a:rPr>
                        <a:t>ӨНЕРКӘСІП, ҚҰРЫЛЫС, КӨЛІК Ж/Е БАСҚА ТЕКТЕС ЖҰМЫСШЫЛАРЫ</a:t>
                      </a:r>
                    </a:p>
                  </a:txBody>
                  <a:tcPr marL="9525" marR="9525" marT="0" marB="0" anchor="ctr">
                    <a:lnL w="76200" cap="flat" cmpd="sng" algn="ctr">
                      <a:noFill/>
                      <a:prstDash val="solid"/>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noFill/>
                  </a:tcPr>
                </a:tc>
                <a:tc>
                  <a:txBody>
                    <a:bodyPr/>
                    <a:lstStyle/>
                    <a:p>
                      <a:pPr algn="ctr" fontAlgn="ctr"/>
                      <a:r>
                        <a:rPr lang="ru-RU" sz="800" b="0" i="0" u="none" strike="noStrike">
                          <a:solidFill>
                            <a:srgbClr val="000000"/>
                          </a:solidFill>
                          <a:effectLst/>
                          <a:latin typeface="Arial Narrow" panose="020B0606020202030204" pitchFamily="34" charset="0"/>
                        </a:rPr>
                        <a:t>1 873</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ru-RU" sz="800" b="0" i="0" u="none" strike="noStrike">
                          <a:solidFill>
                            <a:srgbClr val="000000"/>
                          </a:solidFill>
                          <a:effectLst/>
                          <a:latin typeface="Arial Narrow" panose="020B0606020202030204" pitchFamily="34" charset="0"/>
                        </a:rPr>
                        <a:t>1 585</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ru-RU" sz="800" b="0" i="0" u="none" strike="noStrike">
                          <a:solidFill>
                            <a:srgbClr val="000000"/>
                          </a:solidFill>
                          <a:effectLst/>
                          <a:latin typeface="Arial Narrow" panose="020B0606020202030204" pitchFamily="34" charset="0"/>
                        </a:rPr>
                        <a:t>2 584</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ru-RU" sz="800" b="0" i="0" u="none" strike="noStrike">
                          <a:solidFill>
                            <a:srgbClr val="000000"/>
                          </a:solidFill>
                          <a:effectLst/>
                          <a:latin typeface="Arial Narrow" panose="020B0606020202030204" pitchFamily="34" charset="0"/>
                        </a:rPr>
                        <a:t>2 333</a:t>
                      </a:r>
                    </a:p>
                  </a:txBody>
                  <a:tcPr marL="9525" marR="9525" marT="9525" marB="0" anchor="ctr">
                    <a:lnL w="6350" cap="flat" cmpd="sng" algn="ctr">
                      <a:solidFill>
                        <a:schemeClr val="tx1"/>
                      </a:solidFill>
                      <a:prstDash val="sysDot"/>
                      <a:round/>
                      <a:headEnd type="none" w="med" len="med"/>
                      <a:tailEnd type="none" w="med" len="med"/>
                    </a:lnL>
                    <a:lnR w="12700" cap="flat" cmpd="sng" algn="ctr">
                      <a:noFill/>
                      <a:prstDash val="solid"/>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033135677"/>
                  </a:ext>
                </a:extLst>
              </a:tr>
              <a:tr h="148474">
                <a:tc>
                  <a:txBody>
                    <a:bodyPr/>
                    <a:lstStyle/>
                    <a:p>
                      <a:pPr marL="72000" algn="l" fontAlgn="b"/>
                      <a:r>
                        <a:rPr lang="ru-RU" sz="800" b="0" i="0" u="none" strike="noStrike" cap="none" dirty="0">
                          <a:solidFill>
                            <a:srgbClr val="000000"/>
                          </a:solidFill>
                          <a:effectLst/>
                          <a:latin typeface="Arial Narrow" panose="020B0606020202030204" pitchFamily="34" charset="0"/>
                          <a:ea typeface="+mn-ea"/>
                          <a:cs typeface="+mn-cs"/>
                          <a:sym typeface="Arial"/>
                        </a:rPr>
                        <a:t>ӨНДІРІСТІК ЖАБДЫҚ ОПЕРАТОРЛАРЫ, ҚҰРАСТЫРУШЫЛАРЫ Ж/Е ЖҮРГІЗУШІЛЕРІ</a:t>
                      </a:r>
                    </a:p>
                  </a:txBody>
                  <a:tcPr marL="9525" marR="9525" marT="0" marB="0" anchor="ctr">
                    <a:lnL w="76200" cap="flat" cmpd="sng" algn="ctr">
                      <a:noFill/>
                      <a:prstDash val="solid"/>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solidFill>
                      <a:schemeClr val="accent6">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1 245</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1 168</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solidFill>
                      <a:schemeClr val="accent6">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1 203</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solidFill>
                      <a:schemeClr val="accent6">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1 438</a:t>
                      </a:r>
                    </a:p>
                  </a:txBody>
                  <a:tcPr marL="9525" marR="9525" marT="9525" marB="0" anchor="ctr">
                    <a:lnL w="6350" cap="flat" cmpd="sng" algn="ctr">
                      <a:solidFill>
                        <a:schemeClr val="tx1"/>
                      </a:solidFill>
                      <a:prstDash val="sysDot"/>
                      <a:round/>
                      <a:headEnd type="none" w="med" len="med"/>
                      <a:tailEnd type="none" w="med" len="med"/>
                    </a:lnL>
                    <a:lnR w="12700" cap="flat" cmpd="sng" algn="ctr">
                      <a:noFill/>
                      <a:prstDash val="solid"/>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solidFill>
                      <a:schemeClr val="accent6">
                        <a:lumMod val="50000"/>
                        <a:alpha val="20000"/>
                      </a:schemeClr>
                    </a:solidFill>
                  </a:tcPr>
                </a:tc>
                <a:extLst>
                  <a:ext uri="{0D108BD9-81ED-4DB2-BD59-A6C34878D82A}">
                    <a16:rowId xmlns:a16="http://schemas.microsoft.com/office/drawing/2014/main" val="3877348172"/>
                  </a:ext>
                </a:extLst>
              </a:tr>
              <a:tr h="148474">
                <a:tc>
                  <a:txBody>
                    <a:bodyPr/>
                    <a:lstStyle/>
                    <a:p>
                      <a:pPr marL="72000" algn="l" fontAlgn="b"/>
                      <a:r>
                        <a:rPr lang="ru-RU" sz="800" b="0" i="0" u="none" strike="noStrike" cap="none" dirty="0">
                          <a:solidFill>
                            <a:srgbClr val="000000"/>
                          </a:solidFill>
                          <a:effectLst/>
                          <a:latin typeface="Arial Narrow" panose="020B0606020202030204" pitchFamily="34" charset="0"/>
                          <a:ea typeface="+mn-ea"/>
                          <a:cs typeface="+mn-cs"/>
                          <a:sym typeface="Arial"/>
                        </a:rPr>
                        <a:t>БІЛІКТІЛІГІ ЖОҚ ЖҰМЫСШЫЛАР</a:t>
                      </a:r>
                    </a:p>
                  </a:txBody>
                  <a:tcPr marL="9525" marR="9525" marT="0" marB="0" anchor="ctr">
                    <a:lnL w="76200" cap="flat" cmpd="sng" algn="ctr">
                      <a:noFill/>
                      <a:prstDash val="solid"/>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noFill/>
                  </a:tcPr>
                </a:tc>
                <a:tc>
                  <a:txBody>
                    <a:bodyPr/>
                    <a:lstStyle/>
                    <a:p>
                      <a:pPr algn="ctr" fontAlgn="ctr"/>
                      <a:r>
                        <a:rPr lang="ru-RU" sz="800" b="0" i="0" u="none" strike="noStrike" dirty="0">
                          <a:solidFill>
                            <a:srgbClr val="000000"/>
                          </a:solidFill>
                          <a:effectLst/>
                          <a:latin typeface="Arial Narrow" panose="020B0606020202030204" pitchFamily="34" charset="0"/>
                        </a:rPr>
                        <a:t>1 983</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ru-RU" sz="800" b="0" i="0" u="none" strike="noStrike" dirty="0">
                          <a:solidFill>
                            <a:srgbClr val="000000"/>
                          </a:solidFill>
                          <a:effectLst/>
                          <a:latin typeface="Arial Narrow" panose="020B0606020202030204" pitchFamily="34" charset="0"/>
                        </a:rPr>
                        <a:t>2 708</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ru-RU" sz="800" b="0" i="0" u="none" strike="noStrike">
                          <a:solidFill>
                            <a:srgbClr val="000000"/>
                          </a:solidFill>
                          <a:effectLst/>
                          <a:latin typeface="Arial Narrow" panose="020B0606020202030204" pitchFamily="34" charset="0"/>
                        </a:rPr>
                        <a:t>3 064</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ru-RU" sz="800" b="0" i="0" u="none" strike="noStrike" dirty="0">
                          <a:solidFill>
                            <a:srgbClr val="000000"/>
                          </a:solidFill>
                          <a:effectLst/>
                          <a:latin typeface="Arial Narrow" panose="020B0606020202030204" pitchFamily="34" charset="0"/>
                        </a:rPr>
                        <a:t>3 711</a:t>
                      </a:r>
                    </a:p>
                  </a:txBody>
                  <a:tcPr marL="9525" marR="9525" marT="9525" marB="0" anchor="ctr">
                    <a:lnL w="6350" cap="flat" cmpd="sng" algn="ctr">
                      <a:solidFill>
                        <a:schemeClr val="tx1"/>
                      </a:solidFill>
                      <a:prstDash val="sysDot"/>
                      <a:round/>
                      <a:headEnd type="none" w="med" len="med"/>
                      <a:tailEnd type="none" w="med" len="med"/>
                    </a:lnL>
                    <a:lnR w="12700" cap="flat" cmpd="sng" algn="ctr">
                      <a:noFill/>
                      <a:prstDash val="solid"/>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605250712"/>
                  </a:ext>
                </a:extLst>
              </a:tr>
            </a:tbl>
          </a:graphicData>
        </a:graphic>
      </p:graphicFrame>
      <p:sp>
        <p:nvSpPr>
          <p:cNvPr id="3" name="Номер слайда 2">
            <a:extLst>
              <a:ext uri="{FF2B5EF4-FFF2-40B4-BE49-F238E27FC236}">
                <a16:creationId xmlns:a16="http://schemas.microsoft.com/office/drawing/2014/main" id="{0FE3E8E7-F31A-7D55-7372-1BEAD488D2B4}"/>
              </a:ext>
            </a:extLst>
          </p:cNvPr>
          <p:cNvSpPr>
            <a:spLocks noGrp="1"/>
          </p:cNvSpPr>
          <p:nvPr>
            <p:ph type="sldNum" sz="quarter" idx="12"/>
          </p:nvPr>
        </p:nvSpPr>
        <p:spPr/>
        <p:txBody>
          <a:bodyPr/>
          <a:lstStyle/>
          <a:p>
            <a:fld id="{4060C6F1-8618-4CCA-B45E-7B199C8F5830}" type="slidenum">
              <a:rPr lang="ru-RU" smtClean="0"/>
              <a:pPr/>
              <a:t>38</a:t>
            </a:fld>
            <a:r>
              <a:rPr lang="en-US" dirty="0"/>
              <a:t> </a:t>
            </a:r>
            <a:r>
              <a:rPr lang="ru-RU" dirty="0"/>
              <a:t>из 82</a:t>
            </a:r>
          </a:p>
        </p:txBody>
      </p:sp>
      <p:sp>
        <p:nvSpPr>
          <p:cNvPr id="6" name="Заголовок 3">
            <a:extLst>
              <a:ext uri="{FF2B5EF4-FFF2-40B4-BE49-F238E27FC236}">
                <a16:creationId xmlns:a16="http://schemas.microsoft.com/office/drawing/2014/main" id="{AC634985-2978-6D1D-9219-6D9F23D568B0}"/>
              </a:ext>
            </a:extLst>
          </p:cNvPr>
          <p:cNvSpPr txBox="1">
            <a:spLocks/>
          </p:cNvSpPr>
          <p:nvPr/>
        </p:nvSpPr>
        <p:spPr>
          <a:xfrm>
            <a:off x="72000" y="0"/>
            <a:ext cx="12120000" cy="859626"/>
          </a:xfrm>
          <a:prstGeom prst="rect">
            <a:avLst/>
          </a:prstGeom>
        </p:spPr>
        <p:txBody>
          <a:bodyPr anchor="ctr"/>
          <a:lstStyle>
            <a:defPPr marR="0" lvl="0" algn="l" rtl="0">
              <a:lnSpc>
                <a:spcPct val="100000"/>
              </a:lnSpc>
              <a:spcBef>
                <a:spcPts val="0"/>
              </a:spcBef>
              <a:spcAft>
                <a:spcPts val="0"/>
              </a:spcAft>
            </a:defPPr>
            <a:lvl1pPr marR="0" lvl="0" algn="l" rtl="0" eaLnBrk="1" hangingPunct="1">
              <a:lnSpc>
                <a:spcPct val="100000"/>
              </a:lnSpc>
              <a:spcBef>
                <a:spcPts val="0"/>
              </a:spcBef>
              <a:spcAft>
                <a:spcPts val="0"/>
              </a:spcAft>
              <a:buNone/>
              <a:defRPr sz="2667" b="1" i="0" u="none" strike="noStrike" cap="none">
                <a:solidFill>
                  <a:srgbClr val="007F76"/>
                </a:solidFill>
                <a:latin typeface="Arial" panose="020B0604020202020204" pitchFamily="34" charset="0"/>
                <a:ea typeface="Calibri" panose="020F0502020204030204" pitchFamily="34" charset="0"/>
                <a:cs typeface="Arial" panose="020B0604020202020204" pitchFamily="34" charset="0"/>
                <a:sym typeface="Arial"/>
              </a:defRPr>
            </a:lvl1pPr>
          </a:lstStyle>
          <a:p>
            <a:pPr defTabSz="914400"/>
            <a:r>
              <a:rPr lang="ru-RU" sz="2400" dirty="0"/>
              <a:t>Б.-</a:t>
            </a:r>
            <a:r>
              <a:rPr lang="ru-RU" sz="2400" dirty="0" err="1"/>
              <a:t>Қазақстан</a:t>
            </a:r>
            <a:r>
              <a:rPr lang="ru-RU" sz="2400" dirty="0"/>
              <a:t> </a:t>
            </a:r>
            <a:r>
              <a:rPr lang="ru-RU" sz="2400" dirty="0" err="1"/>
              <a:t>облысындағы</a:t>
            </a:r>
            <a:r>
              <a:rPr lang="ru-RU" sz="2400" dirty="0"/>
              <a:t> бос </a:t>
            </a:r>
            <a:r>
              <a:rPr lang="ru-RU" sz="2400" dirty="0" err="1"/>
              <a:t>жұмыс</a:t>
            </a:r>
            <a:r>
              <a:rPr lang="ru-RU" sz="2400" dirty="0"/>
              <a:t> </a:t>
            </a:r>
            <a:r>
              <a:rPr lang="ru-RU" sz="2400" dirty="0" err="1"/>
              <a:t>орындарының</a:t>
            </a:r>
            <a:r>
              <a:rPr lang="ru-RU" sz="2400" dirty="0"/>
              <a:t> </a:t>
            </a:r>
            <a:r>
              <a:rPr lang="ru-RU" sz="2400" dirty="0" err="1"/>
              <a:t>негізгі</a:t>
            </a:r>
            <a:r>
              <a:rPr lang="ru-RU" sz="2400" dirty="0"/>
              <a:t> </a:t>
            </a:r>
            <a:r>
              <a:rPr lang="ru-RU" sz="2400" dirty="0" err="1"/>
              <a:t>көрсеткіштері</a:t>
            </a:r>
            <a:endParaRPr lang="ru-KZ" sz="2400" kern="0" dirty="0"/>
          </a:p>
        </p:txBody>
      </p:sp>
      <p:graphicFrame>
        <p:nvGraphicFramePr>
          <p:cNvPr id="5" name="Диаграмма 4">
            <a:extLst>
              <a:ext uri="{FF2B5EF4-FFF2-40B4-BE49-F238E27FC236}">
                <a16:creationId xmlns:a16="http://schemas.microsoft.com/office/drawing/2014/main" id="{788C86C1-5554-716E-F3C9-BE0E716A6711}"/>
              </a:ext>
            </a:extLst>
          </p:cNvPr>
          <p:cNvGraphicFramePr/>
          <p:nvPr/>
        </p:nvGraphicFramePr>
        <p:xfrm>
          <a:off x="71999" y="1244713"/>
          <a:ext cx="6313561" cy="2460512"/>
        </p:xfrm>
        <a:graphic>
          <a:graphicData uri="http://schemas.openxmlformats.org/drawingml/2006/chart">
            <c:chart xmlns:c="http://schemas.openxmlformats.org/drawingml/2006/chart" xmlns:r="http://schemas.openxmlformats.org/officeDocument/2006/relationships" r:id="rId2"/>
          </a:graphicData>
        </a:graphic>
      </p:graphicFrame>
      <p:graphicFrame>
        <p:nvGraphicFramePr>
          <p:cNvPr id="7" name="Диаграмма 6">
            <a:extLst>
              <a:ext uri="{FF2B5EF4-FFF2-40B4-BE49-F238E27FC236}">
                <a16:creationId xmlns:a16="http://schemas.microsoft.com/office/drawing/2014/main" id="{E0DC69FB-5FF3-973A-3243-D6E26487BC70}"/>
              </a:ext>
            </a:extLst>
          </p:cNvPr>
          <p:cNvGraphicFramePr/>
          <p:nvPr/>
        </p:nvGraphicFramePr>
        <p:xfrm>
          <a:off x="103102" y="3956050"/>
          <a:ext cx="3022653" cy="2690506"/>
        </p:xfrm>
        <a:graphic>
          <a:graphicData uri="http://schemas.openxmlformats.org/drawingml/2006/chart">
            <c:chart xmlns:c="http://schemas.openxmlformats.org/drawingml/2006/chart" xmlns:r="http://schemas.openxmlformats.org/officeDocument/2006/relationships" r:id="rId3"/>
          </a:graphicData>
        </a:graphic>
      </p:graphicFrame>
      <p:graphicFrame>
        <p:nvGraphicFramePr>
          <p:cNvPr id="9" name="Диаграмма 8">
            <a:extLst>
              <a:ext uri="{FF2B5EF4-FFF2-40B4-BE49-F238E27FC236}">
                <a16:creationId xmlns:a16="http://schemas.microsoft.com/office/drawing/2014/main" id="{95D9626B-49CB-C876-797D-BCC0C1BBD715}"/>
              </a:ext>
            </a:extLst>
          </p:cNvPr>
          <p:cNvGraphicFramePr/>
          <p:nvPr/>
        </p:nvGraphicFramePr>
        <p:xfrm>
          <a:off x="3266179" y="3956050"/>
          <a:ext cx="3022653" cy="2690506"/>
        </p:xfrm>
        <a:graphic>
          <a:graphicData uri="http://schemas.openxmlformats.org/drawingml/2006/chart">
            <c:chart xmlns:c="http://schemas.openxmlformats.org/drawingml/2006/chart" xmlns:r="http://schemas.openxmlformats.org/officeDocument/2006/relationships" r:id="rId4"/>
          </a:graphicData>
        </a:graphic>
      </p:graphicFrame>
      <p:cxnSp>
        <p:nvCxnSpPr>
          <p:cNvPr id="11" name="Прямая соединительная линия 10">
            <a:extLst>
              <a:ext uri="{FF2B5EF4-FFF2-40B4-BE49-F238E27FC236}">
                <a16:creationId xmlns:a16="http://schemas.microsoft.com/office/drawing/2014/main" id="{99657457-206A-9F40-19FD-19D2B79F1EF4}"/>
              </a:ext>
            </a:extLst>
          </p:cNvPr>
          <p:cNvCxnSpPr>
            <a:cxnSpLocks/>
          </p:cNvCxnSpPr>
          <p:nvPr/>
        </p:nvCxnSpPr>
        <p:spPr>
          <a:xfrm>
            <a:off x="3200401" y="3750906"/>
            <a:ext cx="0" cy="2799183"/>
          </a:xfrm>
          <a:prstGeom prst="line">
            <a:avLst/>
          </a:prstGeom>
          <a:ln>
            <a:solidFill>
              <a:srgbClr val="007F76"/>
            </a:solidFill>
          </a:ln>
        </p:spPr>
        <p:style>
          <a:lnRef idx="1">
            <a:schemeClr val="accent1"/>
          </a:lnRef>
          <a:fillRef idx="0">
            <a:schemeClr val="accent1"/>
          </a:fillRef>
          <a:effectRef idx="0">
            <a:schemeClr val="accent1"/>
          </a:effectRef>
          <a:fontRef idx="minor">
            <a:schemeClr val="tx1"/>
          </a:fontRef>
        </p:style>
      </p:cxnSp>
      <p:sp>
        <p:nvSpPr>
          <p:cNvPr id="12" name="Заголовок 3">
            <a:extLst>
              <a:ext uri="{FF2B5EF4-FFF2-40B4-BE49-F238E27FC236}">
                <a16:creationId xmlns:a16="http://schemas.microsoft.com/office/drawing/2014/main" id="{E6E92AF7-86AB-ABC1-7734-2F295192455D}"/>
              </a:ext>
            </a:extLst>
          </p:cNvPr>
          <p:cNvSpPr txBox="1">
            <a:spLocks/>
          </p:cNvSpPr>
          <p:nvPr/>
        </p:nvSpPr>
        <p:spPr>
          <a:xfrm>
            <a:off x="366141" y="780178"/>
            <a:ext cx="5778066" cy="409575"/>
          </a:xfrm>
          <a:prstGeom prst="rect">
            <a:avLst/>
          </a:prstGeom>
        </p:spPr>
        <p:txBody>
          <a:bodyPr anchor="ctr"/>
          <a:lstStyle>
            <a:defPPr marR="0" lvl="0" algn="l" rtl="0">
              <a:lnSpc>
                <a:spcPct val="100000"/>
              </a:lnSpc>
              <a:spcBef>
                <a:spcPts val="0"/>
              </a:spcBef>
              <a:spcAft>
                <a:spcPts val="0"/>
              </a:spcAft>
            </a:defPPr>
            <a:lvl1pPr marR="0" lvl="0" algn="l" rtl="0" eaLnBrk="1" hangingPunct="1">
              <a:lnSpc>
                <a:spcPct val="100000"/>
              </a:lnSpc>
              <a:spcBef>
                <a:spcPts val="0"/>
              </a:spcBef>
              <a:spcAft>
                <a:spcPts val="0"/>
              </a:spcAft>
              <a:buNone/>
              <a:defRPr sz="2667" b="1" i="0" u="none" strike="noStrike" cap="none">
                <a:solidFill>
                  <a:srgbClr val="007F76"/>
                </a:solidFill>
                <a:latin typeface="Arial" panose="020B0604020202020204" pitchFamily="34" charset="0"/>
                <a:ea typeface="Calibri" panose="020F0502020204030204" pitchFamily="34" charset="0"/>
                <a:cs typeface="Arial" panose="020B0604020202020204" pitchFamily="34" charset="0"/>
                <a:sym typeface="Arial"/>
              </a:defRPr>
            </a:lvl1pPr>
          </a:lstStyle>
          <a:p>
            <a:pPr algn="ctr" defTabSz="914400"/>
            <a:r>
              <a:rPr lang="ru-RU" sz="1400" kern="0" dirty="0" err="1"/>
              <a:t>Базалық</a:t>
            </a:r>
            <a:r>
              <a:rPr lang="ru-RU" sz="1400" kern="0" dirty="0"/>
              <a:t> сценарий </a:t>
            </a:r>
            <a:r>
              <a:rPr lang="en-US" sz="1800" kern="0" dirty="0"/>
              <a:t>~ </a:t>
            </a:r>
            <a:r>
              <a:rPr lang="ru-RU" sz="1800" kern="0" dirty="0"/>
              <a:t>49,3</a:t>
            </a:r>
            <a:r>
              <a:rPr lang="en-US" sz="1800" kern="0" dirty="0"/>
              <a:t> </a:t>
            </a:r>
            <a:r>
              <a:rPr lang="ru-RU" sz="1800" kern="0" dirty="0" err="1"/>
              <a:t>мың</a:t>
            </a:r>
            <a:r>
              <a:rPr lang="ru-RU" sz="1800" kern="0" dirty="0"/>
              <a:t>. бос </a:t>
            </a:r>
            <a:r>
              <a:rPr lang="ru-RU" sz="1800" kern="0" dirty="0" err="1"/>
              <a:t>орын</a:t>
            </a:r>
            <a:r>
              <a:rPr lang="ru-RU" sz="1800" kern="0" dirty="0"/>
              <a:t> 2023 </a:t>
            </a:r>
            <a:r>
              <a:rPr lang="ru-RU" sz="1800" kern="0" dirty="0" err="1"/>
              <a:t>жылда</a:t>
            </a:r>
            <a:endParaRPr lang="ru-KZ" sz="1400" kern="0" dirty="0"/>
          </a:p>
        </p:txBody>
      </p:sp>
      <p:sp>
        <p:nvSpPr>
          <p:cNvPr id="13" name="Заголовок 3">
            <a:extLst>
              <a:ext uri="{FF2B5EF4-FFF2-40B4-BE49-F238E27FC236}">
                <a16:creationId xmlns:a16="http://schemas.microsoft.com/office/drawing/2014/main" id="{629F0D5E-8C8A-1656-D706-B19255A33A9B}"/>
              </a:ext>
            </a:extLst>
          </p:cNvPr>
          <p:cNvSpPr txBox="1">
            <a:spLocks/>
          </p:cNvSpPr>
          <p:nvPr/>
        </p:nvSpPr>
        <p:spPr>
          <a:xfrm>
            <a:off x="396649" y="3740847"/>
            <a:ext cx="2496574" cy="409575"/>
          </a:xfrm>
          <a:prstGeom prst="rect">
            <a:avLst/>
          </a:prstGeom>
        </p:spPr>
        <p:txBody>
          <a:bodyPr anchor="ctr"/>
          <a:lstStyle>
            <a:defPPr marR="0" lvl="0" algn="l" rtl="0">
              <a:lnSpc>
                <a:spcPct val="100000"/>
              </a:lnSpc>
              <a:spcBef>
                <a:spcPts val="0"/>
              </a:spcBef>
              <a:spcAft>
                <a:spcPts val="0"/>
              </a:spcAft>
            </a:defPPr>
            <a:lvl1pPr marR="0" lvl="0" algn="l" rtl="0" eaLnBrk="1" hangingPunct="1">
              <a:lnSpc>
                <a:spcPct val="100000"/>
              </a:lnSpc>
              <a:spcBef>
                <a:spcPts val="0"/>
              </a:spcBef>
              <a:spcAft>
                <a:spcPts val="0"/>
              </a:spcAft>
              <a:buNone/>
              <a:defRPr sz="2667" b="1" i="0" u="none" strike="noStrike" cap="none">
                <a:solidFill>
                  <a:srgbClr val="007F76"/>
                </a:solidFill>
                <a:latin typeface="Arial" panose="020B0604020202020204" pitchFamily="34" charset="0"/>
                <a:ea typeface="Calibri" panose="020F0502020204030204" pitchFamily="34" charset="0"/>
                <a:cs typeface="Arial" panose="020B0604020202020204" pitchFamily="34" charset="0"/>
                <a:sym typeface="Arial"/>
              </a:defRPr>
            </a:lvl1pPr>
          </a:lstStyle>
          <a:p>
            <a:pPr algn="ctr" defTabSz="914400">
              <a:lnSpc>
                <a:spcPct val="80000"/>
              </a:lnSpc>
            </a:pPr>
            <a:r>
              <a:rPr lang="ru-RU" sz="1100" kern="0" dirty="0" err="1">
                <a:solidFill>
                  <a:schemeClr val="accent3">
                    <a:lumMod val="50000"/>
                  </a:schemeClr>
                </a:solidFill>
              </a:rPr>
              <a:t>Оптимистік</a:t>
            </a:r>
            <a:r>
              <a:rPr lang="ru-RU" sz="1100" kern="0" dirty="0">
                <a:solidFill>
                  <a:schemeClr val="accent3">
                    <a:lumMod val="50000"/>
                  </a:schemeClr>
                </a:solidFill>
              </a:rPr>
              <a:t> </a:t>
            </a:r>
            <a:r>
              <a:rPr lang="en-US" sz="1100" kern="0" dirty="0">
                <a:solidFill>
                  <a:schemeClr val="accent3">
                    <a:lumMod val="50000"/>
                  </a:schemeClr>
                </a:solidFill>
              </a:rPr>
              <a:t>~ </a:t>
            </a:r>
            <a:r>
              <a:rPr lang="ru-RU" sz="1400" kern="0" dirty="0">
                <a:solidFill>
                  <a:schemeClr val="accent3">
                    <a:lumMod val="50000"/>
                  </a:schemeClr>
                </a:solidFill>
              </a:rPr>
              <a:t>49,5 </a:t>
            </a:r>
            <a:r>
              <a:rPr lang="ru-RU" sz="1400" kern="0" dirty="0" err="1">
                <a:solidFill>
                  <a:schemeClr val="accent3">
                    <a:lumMod val="50000"/>
                  </a:schemeClr>
                </a:solidFill>
              </a:rPr>
              <a:t>мың</a:t>
            </a:r>
            <a:endParaRPr lang="ru-KZ" sz="1100" kern="0" dirty="0">
              <a:solidFill>
                <a:schemeClr val="accent3">
                  <a:lumMod val="50000"/>
                </a:schemeClr>
              </a:solidFill>
            </a:endParaRPr>
          </a:p>
        </p:txBody>
      </p:sp>
      <p:sp>
        <p:nvSpPr>
          <p:cNvPr id="15" name="Заголовок 3">
            <a:extLst>
              <a:ext uri="{FF2B5EF4-FFF2-40B4-BE49-F238E27FC236}">
                <a16:creationId xmlns:a16="http://schemas.microsoft.com/office/drawing/2014/main" id="{45056B73-6214-B10F-602F-FB014D8C2FA6}"/>
              </a:ext>
            </a:extLst>
          </p:cNvPr>
          <p:cNvSpPr txBox="1">
            <a:spLocks/>
          </p:cNvSpPr>
          <p:nvPr/>
        </p:nvSpPr>
        <p:spPr>
          <a:xfrm>
            <a:off x="3410802" y="3740847"/>
            <a:ext cx="2733405" cy="409575"/>
          </a:xfrm>
          <a:prstGeom prst="rect">
            <a:avLst/>
          </a:prstGeom>
        </p:spPr>
        <p:txBody>
          <a:bodyPr anchor="ctr"/>
          <a:lstStyle>
            <a:defPPr marR="0" lvl="0" algn="l" rtl="0">
              <a:lnSpc>
                <a:spcPct val="100000"/>
              </a:lnSpc>
              <a:spcBef>
                <a:spcPts val="0"/>
              </a:spcBef>
              <a:spcAft>
                <a:spcPts val="0"/>
              </a:spcAft>
            </a:defPPr>
            <a:lvl1pPr marR="0" lvl="0" algn="l" rtl="0" eaLnBrk="1" hangingPunct="1">
              <a:lnSpc>
                <a:spcPct val="100000"/>
              </a:lnSpc>
              <a:spcBef>
                <a:spcPts val="0"/>
              </a:spcBef>
              <a:spcAft>
                <a:spcPts val="0"/>
              </a:spcAft>
              <a:buNone/>
              <a:defRPr sz="2667" b="1" i="0" u="none" strike="noStrike" cap="none">
                <a:solidFill>
                  <a:srgbClr val="007F76"/>
                </a:solidFill>
                <a:latin typeface="Arial" panose="020B0604020202020204" pitchFamily="34" charset="0"/>
                <a:ea typeface="Calibri" panose="020F0502020204030204" pitchFamily="34" charset="0"/>
                <a:cs typeface="Arial" panose="020B0604020202020204" pitchFamily="34" charset="0"/>
                <a:sym typeface="Arial"/>
              </a:defRPr>
            </a:lvl1pPr>
          </a:lstStyle>
          <a:p>
            <a:pPr algn="ctr" defTabSz="914400">
              <a:lnSpc>
                <a:spcPct val="80000"/>
              </a:lnSpc>
            </a:pPr>
            <a:r>
              <a:rPr lang="ru-RU" sz="1100" kern="0" dirty="0" err="1">
                <a:solidFill>
                  <a:schemeClr val="accent6">
                    <a:lumMod val="50000"/>
                  </a:schemeClr>
                </a:solidFill>
              </a:rPr>
              <a:t>Пессимистік</a:t>
            </a:r>
            <a:r>
              <a:rPr lang="ru-RU" sz="1100" kern="0" dirty="0">
                <a:solidFill>
                  <a:schemeClr val="accent6">
                    <a:lumMod val="50000"/>
                  </a:schemeClr>
                </a:solidFill>
              </a:rPr>
              <a:t> </a:t>
            </a:r>
            <a:r>
              <a:rPr lang="en-US" sz="1100" kern="0" dirty="0">
                <a:solidFill>
                  <a:schemeClr val="accent6">
                    <a:lumMod val="50000"/>
                  </a:schemeClr>
                </a:solidFill>
              </a:rPr>
              <a:t>~ </a:t>
            </a:r>
            <a:r>
              <a:rPr lang="ru-RU" sz="1400" kern="0" dirty="0">
                <a:solidFill>
                  <a:schemeClr val="accent6">
                    <a:lumMod val="50000"/>
                  </a:schemeClr>
                </a:solidFill>
              </a:rPr>
              <a:t>48,4 </a:t>
            </a:r>
            <a:r>
              <a:rPr lang="ru-RU" sz="1400" kern="0" dirty="0" err="1">
                <a:solidFill>
                  <a:schemeClr val="accent6">
                    <a:lumMod val="50000"/>
                  </a:schemeClr>
                </a:solidFill>
              </a:rPr>
              <a:t>мың</a:t>
            </a:r>
            <a:endParaRPr lang="ru-KZ" sz="1100" kern="0" dirty="0">
              <a:solidFill>
                <a:schemeClr val="accent6">
                  <a:lumMod val="50000"/>
                </a:schemeClr>
              </a:solidFill>
            </a:endParaRPr>
          </a:p>
        </p:txBody>
      </p:sp>
      <p:grpSp>
        <p:nvGrpSpPr>
          <p:cNvPr id="16" name="Группа 15">
            <a:extLst>
              <a:ext uri="{FF2B5EF4-FFF2-40B4-BE49-F238E27FC236}">
                <a16:creationId xmlns:a16="http://schemas.microsoft.com/office/drawing/2014/main" id="{C74DEBE5-BB09-E0A1-2504-B25BF7A94D4D}"/>
              </a:ext>
            </a:extLst>
          </p:cNvPr>
          <p:cNvGrpSpPr/>
          <p:nvPr/>
        </p:nvGrpSpPr>
        <p:grpSpPr>
          <a:xfrm>
            <a:off x="4178300" y="1297305"/>
            <a:ext cx="1905000" cy="159385"/>
            <a:chOff x="731520" y="1257300"/>
            <a:chExt cx="7978140" cy="251266"/>
          </a:xfrm>
        </p:grpSpPr>
        <p:cxnSp>
          <p:nvCxnSpPr>
            <p:cNvPr id="17" name="Прямая соединительная линия 16">
              <a:extLst>
                <a:ext uri="{FF2B5EF4-FFF2-40B4-BE49-F238E27FC236}">
                  <a16:creationId xmlns:a16="http://schemas.microsoft.com/office/drawing/2014/main" id="{2AFDDB50-8B04-6E17-9993-8AFD25A3ACC8}"/>
                </a:ext>
              </a:extLst>
            </p:cNvPr>
            <p:cNvCxnSpPr>
              <a:cxnSpLocks/>
            </p:cNvCxnSpPr>
            <p:nvPr/>
          </p:nvCxnSpPr>
          <p:spPr>
            <a:xfrm>
              <a:off x="737818" y="1257300"/>
              <a:ext cx="0" cy="251266"/>
            </a:xfrm>
            <a:prstGeom prst="line">
              <a:avLst/>
            </a:prstGeom>
            <a:ln w="19050">
              <a:solidFill>
                <a:srgbClr val="007F76"/>
              </a:solidFill>
            </a:ln>
          </p:spPr>
          <p:style>
            <a:lnRef idx="1">
              <a:schemeClr val="accent1"/>
            </a:lnRef>
            <a:fillRef idx="0">
              <a:schemeClr val="accent1"/>
            </a:fillRef>
            <a:effectRef idx="0">
              <a:schemeClr val="accent1"/>
            </a:effectRef>
            <a:fontRef idx="minor">
              <a:schemeClr val="tx1"/>
            </a:fontRef>
          </p:style>
        </p:cxnSp>
        <p:cxnSp>
          <p:nvCxnSpPr>
            <p:cNvPr id="18" name="Прямая соединительная линия 17">
              <a:extLst>
                <a:ext uri="{FF2B5EF4-FFF2-40B4-BE49-F238E27FC236}">
                  <a16:creationId xmlns:a16="http://schemas.microsoft.com/office/drawing/2014/main" id="{83EB6613-AB26-9218-D288-8C2935AFBB23}"/>
                </a:ext>
              </a:extLst>
            </p:cNvPr>
            <p:cNvCxnSpPr>
              <a:cxnSpLocks/>
            </p:cNvCxnSpPr>
            <p:nvPr/>
          </p:nvCxnSpPr>
          <p:spPr>
            <a:xfrm flipH="1">
              <a:off x="731520" y="1257300"/>
              <a:ext cx="7978140" cy="0"/>
            </a:xfrm>
            <a:prstGeom prst="line">
              <a:avLst/>
            </a:prstGeom>
            <a:ln w="19050">
              <a:solidFill>
                <a:srgbClr val="007F76"/>
              </a:solidFill>
            </a:ln>
          </p:spPr>
          <p:style>
            <a:lnRef idx="1">
              <a:schemeClr val="accent1"/>
            </a:lnRef>
            <a:fillRef idx="0">
              <a:schemeClr val="accent1"/>
            </a:fillRef>
            <a:effectRef idx="0">
              <a:schemeClr val="accent1"/>
            </a:effectRef>
            <a:fontRef idx="minor">
              <a:schemeClr val="tx1"/>
            </a:fontRef>
          </p:style>
        </p:cxnSp>
        <p:cxnSp>
          <p:nvCxnSpPr>
            <p:cNvPr id="19" name="Прямая соединительная линия 18">
              <a:extLst>
                <a:ext uri="{FF2B5EF4-FFF2-40B4-BE49-F238E27FC236}">
                  <a16:creationId xmlns:a16="http://schemas.microsoft.com/office/drawing/2014/main" id="{CDDFDD74-1D08-20C2-50F8-5037B7CE1F5C}"/>
                </a:ext>
              </a:extLst>
            </p:cNvPr>
            <p:cNvCxnSpPr>
              <a:cxnSpLocks/>
            </p:cNvCxnSpPr>
            <p:nvPr/>
          </p:nvCxnSpPr>
          <p:spPr>
            <a:xfrm>
              <a:off x="8700718" y="1257300"/>
              <a:ext cx="0" cy="251266"/>
            </a:xfrm>
            <a:prstGeom prst="line">
              <a:avLst/>
            </a:prstGeom>
            <a:ln w="19050">
              <a:solidFill>
                <a:srgbClr val="007F76"/>
              </a:solidFill>
            </a:ln>
          </p:spPr>
          <p:style>
            <a:lnRef idx="1">
              <a:schemeClr val="accent1"/>
            </a:lnRef>
            <a:fillRef idx="0">
              <a:schemeClr val="accent1"/>
            </a:fillRef>
            <a:effectRef idx="0">
              <a:schemeClr val="accent1"/>
            </a:effectRef>
            <a:fontRef idx="minor">
              <a:schemeClr val="tx1"/>
            </a:fontRef>
          </p:style>
        </p:cxnSp>
      </p:grpSp>
      <p:cxnSp>
        <p:nvCxnSpPr>
          <p:cNvPr id="22" name="Прямая соединительная линия 21">
            <a:extLst>
              <a:ext uri="{FF2B5EF4-FFF2-40B4-BE49-F238E27FC236}">
                <a16:creationId xmlns:a16="http://schemas.microsoft.com/office/drawing/2014/main" id="{923425D7-6B5C-A041-7206-D39A60A59783}"/>
              </a:ext>
            </a:extLst>
          </p:cNvPr>
          <p:cNvCxnSpPr>
            <a:cxnSpLocks/>
          </p:cNvCxnSpPr>
          <p:nvPr/>
        </p:nvCxnSpPr>
        <p:spPr>
          <a:xfrm>
            <a:off x="158620" y="3750710"/>
            <a:ext cx="6061205" cy="0"/>
          </a:xfrm>
          <a:prstGeom prst="line">
            <a:avLst/>
          </a:prstGeom>
          <a:ln>
            <a:solidFill>
              <a:srgbClr val="007F76"/>
            </a:solidFill>
          </a:ln>
        </p:spPr>
        <p:style>
          <a:lnRef idx="1">
            <a:schemeClr val="accent1"/>
          </a:lnRef>
          <a:fillRef idx="0">
            <a:schemeClr val="accent1"/>
          </a:fillRef>
          <a:effectRef idx="0">
            <a:schemeClr val="accent1"/>
          </a:effectRef>
          <a:fontRef idx="minor">
            <a:schemeClr val="tx1"/>
          </a:fontRef>
        </p:style>
      </p:cxnSp>
      <p:graphicFrame>
        <p:nvGraphicFramePr>
          <p:cNvPr id="2" name="Таблица 1">
            <a:extLst>
              <a:ext uri="{FF2B5EF4-FFF2-40B4-BE49-F238E27FC236}">
                <a16:creationId xmlns:a16="http://schemas.microsoft.com/office/drawing/2014/main" id="{4E6142E5-F57C-610C-0076-8DC4B033BE1F}"/>
              </a:ext>
            </a:extLst>
          </p:cNvPr>
          <p:cNvGraphicFramePr>
            <a:graphicFrameLocks noGrp="1"/>
          </p:cNvGraphicFramePr>
          <p:nvPr>
            <p:extLst>
              <p:ext uri="{D42A27DB-BD31-4B8C-83A1-F6EECF244321}">
                <p14:modId xmlns:p14="http://schemas.microsoft.com/office/powerpoint/2010/main" val="4255989667"/>
              </p:ext>
            </p:extLst>
          </p:nvPr>
        </p:nvGraphicFramePr>
        <p:xfrm>
          <a:off x="6768750" y="1215742"/>
          <a:ext cx="5328000" cy="1670332"/>
        </p:xfrm>
        <a:graphic>
          <a:graphicData uri="http://schemas.openxmlformats.org/drawingml/2006/table">
            <a:tbl>
              <a:tblPr firstRow="1" bandRow="1">
                <a:tableStyleId>{5C22544A-7EE6-4342-B048-85BDC9FD1C3A}</a:tableStyleId>
              </a:tblPr>
              <a:tblGrid>
                <a:gridCol w="3600000">
                  <a:extLst>
                    <a:ext uri="{9D8B030D-6E8A-4147-A177-3AD203B41FA5}">
                      <a16:colId xmlns:a16="http://schemas.microsoft.com/office/drawing/2014/main" val="1113104833"/>
                    </a:ext>
                  </a:extLst>
                </a:gridCol>
                <a:gridCol w="432000">
                  <a:extLst>
                    <a:ext uri="{9D8B030D-6E8A-4147-A177-3AD203B41FA5}">
                      <a16:colId xmlns:a16="http://schemas.microsoft.com/office/drawing/2014/main" val="132264586"/>
                    </a:ext>
                  </a:extLst>
                </a:gridCol>
                <a:gridCol w="432000">
                  <a:extLst>
                    <a:ext uri="{9D8B030D-6E8A-4147-A177-3AD203B41FA5}">
                      <a16:colId xmlns:a16="http://schemas.microsoft.com/office/drawing/2014/main" val="2572766800"/>
                    </a:ext>
                  </a:extLst>
                </a:gridCol>
                <a:gridCol w="432000">
                  <a:extLst>
                    <a:ext uri="{9D8B030D-6E8A-4147-A177-3AD203B41FA5}">
                      <a16:colId xmlns:a16="http://schemas.microsoft.com/office/drawing/2014/main" val="2849574652"/>
                    </a:ext>
                  </a:extLst>
                </a:gridCol>
                <a:gridCol w="432000">
                  <a:extLst>
                    <a:ext uri="{9D8B030D-6E8A-4147-A177-3AD203B41FA5}">
                      <a16:colId xmlns:a16="http://schemas.microsoft.com/office/drawing/2014/main" val="478621999"/>
                    </a:ext>
                  </a:extLst>
                </a:gridCol>
              </a:tblGrid>
              <a:tr h="167033">
                <a:tc>
                  <a:txBody>
                    <a:bodyPr/>
                    <a:lstStyle/>
                    <a:p>
                      <a:pPr marL="0" marR="0" lvl="0" indent="0" algn="l" defTabSz="685800" rtl="0" eaLnBrk="1" fontAlgn="auto" latinLnBrk="0" hangingPunct="1">
                        <a:lnSpc>
                          <a:spcPct val="107000"/>
                        </a:lnSpc>
                        <a:spcBef>
                          <a:spcPts val="0"/>
                        </a:spcBef>
                        <a:spcAft>
                          <a:spcPts val="0"/>
                        </a:spcAft>
                        <a:buClrTx/>
                        <a:buSzTx/>
                        <a:buFontTx/>
                        <a:buNone/>
                        <a:tabLst/>
                        <a:defRPr/>
                      </a:pPr>
                      <a:r>
                        <a:rPr lang="ru-RU" sz="1050" b="1" i="0" u="none" strike="noStrike" cap="none" noProof="0" dirty="0">
                          <a:solidFill>
                            <a:srgbClr val="000000"/>
                          </a:solidFill>
                          <a:effectLst/>
                          <a:latin typeface="Arial Narrow" panose="020B0606020202030204" pitchFamily="34" charset="0"/>
                          <a:ea typeface="+mn-ea"/>
                          <a:cs typeface="+mn-cs"/>
                          <a:sym typeface="Arial"/>
                        </a:rPr>
                        <a:t>БАЗАЛЫҚ СЦЕНАРИЙ</a:t>
                      </a:r>
                    </a:p>
                  </a:txBody>
                  <a:tcPr marT="0" marB="0" anchor="ctr">
                    <a:lnL w="76200" cap="flat" cmpd="sng" algn="ctr">
                      <a:noFill/>
                      <a:prstDash val="solid"/>
                      <a:round/>
                      <a:headEnd type="none" w="med" len="med"/>
                      <a:tailEnd type="none" w="med" len="med"/>
                    </a:lnL>
                    <a:lnR w="6350" cap="flat" cmpd="sng" algn="ctr">
                      <a:solidFill>
                        <a:schemeClr val="tx1"/>
                      </a:solidFill>
                      <a:prstDash val="sysDot"/>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007F76">
                        <a:alpha val="20000"/>
                      </a:srgbClr>
                    </a:solidFill>
                  </a:tcPr>
                </a:tc>
                <a:tc>
                  <a:txBody>
                    <a:bodyPr/>
                    <a:lstStyle/>
                    <a:p>
                      <a:pPr algn="ctr" fontAlgn="ctr"/>
                      <a:r>
                        <a:rPr lang="en-US" sz="900" b="0" i="0" u="none" strike="noStrike" cap="none" dirty="0">
                          <a:solidFill>
                            <a:srgbClr val="000000"/>
                          </a:solidFill>
                          <a:effectLst/>
                          <a:latin typeface="Arial Narrow" panose="020B0606020202030204" pitchFamily="34" charset="0"/>
                          <a:ea typeface="+mn-ea"/>
                          <a:cs typeface="+mn-cs"/>
                          <a:sym typeface="Arial"/>
                        </a:rPr>
                        <a:t>Q1</a:t>
                      </a:r>
                      <a:endParaRPr lang="ru-KZ" sz="900" b="0" i="0" u="none" strike="noStrike" cap="none" dirty="0">
                        <a:solidFill>
                          <a:srgbClr val="000000"/>
                        </a:solidFill>
                        <a:effectLst/>
                        <a:latin typeface="Arial Narrow" panose="020B0606020202030204" pitchFamily="34" charset="0"/>
                        <a:ea typeface="+mn-ea"/>
                        <a:cs typeface="+mn-cs"/>
                        <a:sym typeface="Arial"/>
                      </a:endParaRPr>
                    </a:p>
                  </a:txBody>
                  <a:tcPr marL="9525" marR="9525" marT="0"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50000"/>
                        <a:alpha val="20000"/>
                      </a:schemeClr>
                    </a:solidFill>
                  </a:tcPr>
                </a:tc>
                <a:tc>
                  <a:txBody>
                    <a:bodyPr/>
                    <a:lstStyle/>
                    <a:p>
                      <a:pPr algn="ctr" fontAlgn="ctr"/>
                      <a:r>
                        <a:rPr lang="en-US" sz="900" b="0" i="0" u="none" strike="noStrike" cap="none" dirty="0">
                          <a:solidFill>
                            <a:srgbClr val="000000"/>
                          </a:solidFill>
                          <a:effectLst/>
                          <a:latin typeface="Arial Narrow" panose="020B0606020202030204" pitchFamily="34" charset="0"/>
                          <a:ea typeface="+mn-ea"/>
                          <a:cs typeface="+mn-cs"/>
                          <a:sym typeface="Arial"/>
                        </a:rPr>
                        <a:t>Q2</a:t>
                      </a:r>
                      <a:endParaRPr lang="ru-KZ" sz="900" b="0" i="0" u="none" strike="noStrike" cap="none" dirty="0">
                        <a:solidFill>
                          <a:srgbClr val="000000"/>
                        </a:solidFill>
                        <a:effectLst/>
                        <a:latin typeface="Arial Narrow" panose="020B0606020202030204" pitchFamily="34" charset="0"/>
                        <a:ea typeface="+mn-ea"/>
                        <a:cs typeface="+mn-cs"/>
                        <a:sym typeface="Arial"/>
                      </a:endParaRPr>
                    </a:p>
                  </a:txBody>
                  <a:tcPr marL="9525" marR="9525" marT="0"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007F76">
                        <a:alpha val="20000"/>
                      </a:srgbClr>
                    </a:solidFill>
                  </a:tcPr>
                </a:tc>
                <a:tc>
                  <a:txBody>
                    <a:bodyPr/>
                    <a:lstStyle/>
                    <a:p>
                      <a:pPr algn="ctr" fontAlgn="ctr"/>
                      <a:r>
                        <a:rPr lang="en-US" sz="900" b="0" i="0" u="none" strike="noStrike" cap="none" dirty="0">
                          <a:solidFill>
                            <a:srgbClr val="000000"/>
                          </a:solidFill>
                          <a:effectLst/>
                          <a:latin typeface="Arial Narrow" panose="020B0606020202030204" pitchFamily="34" charset="0"/>
                          <a:ea typeface="+mn-ea"/>
                          <a:cs typeface="+mn-cs"/>
                          <a:sym typeface="Arial"/>
                        </a:rPr>
                        <a:t>Q3</a:t>
                      </a:r>
                      <a:endParaRPr lang="ru-KZ" sz="900" b="0" i="0" u="none" strike="noStrike" cap="none" dirty="0">
                        <a:solidFill>
                          <a:srgbClr val="000000"/>
                        </a:solidFill>
                        <a:effectLst/>
                        <a:latin typeface="Arial Narrow" panose="020B0606020202030204" pitchFamily="34" charset="0"/>
                        <a:ea typeface="+mn-ea"/>
                        <a:cs typeface="+mn-cs"/>
                        <a:sym typeface="Arial"/>
                      </a:endParaRPr>
                    </a:p>
                  </a:txBody>
                  <a:tcPr marL="9525" marR="9525" marT="0"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007F76">
                        <a:alpha val="20000"/>
                      </a:srgbClr>
                    </a:solidFill>
                  </a:tcPr>
                </a:tc>
                <a:tc>
                  <a:txBody>
                    <a:bodyPr/>
                    <a:lstStyle/>
                    <a:p>
                      <a:pPr algn="ctr" fontAlgn="ctr"/>
                      <a:r>
                        <a:rPr lang="en-US" sz="900" b="0" i="0" u="none" strike="noStrike" cap="none" dirty="0">
                          <a:solidFill>
                            <a:srgbClr val="000000"/>
                          </a:solidFill>
                          <a:effectLst/>
                          <a:latin typeface="Arial Narrow" panose="020B0606020202030204" pitchFamily="34" charset="0"/>
                          <a:ea typeface="+mn-ea"/>
                          <a:cs typeface="+mn-cs"/>
                          <a:sym typeface="Arial"/>
                        </a:rPr>
                        <a:t>Q4</a:t>
                      </a:r>
                      <a:endParaRPr lang="ru-KZ" sz="900" b="0" i="0" u="none" strike="noStrike" cap="none" dirty="0">
                        <a:solidFill>
                          <a:srgbClr val="000000"/>
                        </a:solidFill>
                        <a:effectLst/>
                        <a:latin typeface="Arial Narrow" panose="020B0606020202030204" pitchFamily="34" charset="0"/>
                        <a:ea typeface="+mn-ea"/>
                        <a:cs typeface="+mn-cs"/>
                        <a:sym typeface="Arial"/>
                      </a:endParaRPr>
                    </a:p>
                  </a:txBody>
                  <a:tcPr marL="9525" marR="9525" marT="0" marB="0" anchor="ctr">
                    <a:lnL w="6350" cap="flat" cmpd="sng" algn="ctr">
                      <a:solidFill>
                        <a:schemeClr val="tx1"/>
                      </a:solidFill>
                      <a:prstDash val="sysDot"/>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007F76">
                        <a:alpha val="20000"/>
                      </a:srgbClr>
                    </a:solidFill>
                  </a:tcPr>
                </a:tc>
                <a:extLst>
                  <a:ext uri="{0D108BD9-81ED-4DB2-BD59-A6C34878D82A}">
                    <a16:rowId xmlns:a16="http://schemas.microsoft.com/office/drawing/2014/main" val="877649079"/>
                  </a:ext>
                </a:extLst>
              </a:tr>
              <a:tr h="167033">
                <a:tc>
                  <a:txBody>
                    <a:bodyPr/>
                    <a:lstStyle/>
                    <a:p>
                      <a:pPr marL="0" marR="0" lvl="0" indent="0" algn="l" defTabSz="685800" rtl="0" eaLnBrk="1" fontAlgn="auto" latinLnBrk="0" hangingPunct="1">
                        <a:lnSpc>
                          <a:spcPct val="107000"/>
                        </a:lnSpc>
                        <a:spcBef>
                          <a:spcPts val="0"/>
                        </a:spcBef>
                        <a:spcAft>
                          <a:spcPts val="0"/>
                        </a:spcAft>
                        <a:buClrTx/>
                        <a:buSzTx/>
                        <a:buFontTx/>
                        <a:buNone/>
                        <a:tabLst/>
                        <a:defRPr/>
                      </a:pPr>
                      <a:r>
                        <a:rPr lang="ru-RU" sz="900" b="1" i="0" u="none" strike="noStrike" cap="none" noProof="0" dirty="0">
                          <a:solidFill>
                            <a:srgbClr val="000000"/>
                          </a:solidFill>
                          <a:effectLst/>
                          <a:latin typeface="Arial Narrow" panose="020B0606020202030204" pitchFamily="34" charset="0"/>
                          <a:ea typeface="+mn-ea"/>
                          <a:cs typeface="+mn-cs"/>
                          <a:sym typeface="Arial"/>
                        </a:rPr>
                        <a:t>БАРЛЫҒЫ</a:t>
                      </a:r>
                      <a:endParaRPr lang="ru-RU" sz="800" b="1" i="0" u="none" strike="noStrike" cap="none" noProof="0" dirty="0">
                        <a:solidFill>
                          <a:srgbClr val="000000"/>
                        </a:solidFill>
                        <a:effectLst/>
                        <a:latin typeface="Arial Narrow" panose="020B0606020202030204" pitchFamily="34" charset="0"/>
                        <a:ea typeface="+mn-ea"/>
                        <a:cs typeface="+mn-cs"/>
                        <a:sym typeface="Arial"/>
                      </a:endParaRPr>
                    </a:p>
                  </a:txBody>
                  <a:tcPr marT="0" marB="0" anchor="ctr">
                    <a:lnL w="76200" cap="flat" cmpd="sng" algn="ctr">
                      <a:noFill/>
                      <a:prstDash val="solid"/>
                      <a:round/>
                      <a:headEnd type="none" w="med" len="med"/>
                      <a:tailEnd type="none" w="med" len="med"/>
                    </a:lnL>
                    <a:lnR w="6350" cap="flat" cmpd="sng" algn="ctr">
                      <a:solidFill>
                        <a:schemeClr val="tx1"/>
                      </a:solidFill>
                      <a:prstDash val="sysDot"/>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007F76">
                        <a:alpha val="20000"/>
                      </a:srgbClr>
                    </a:solidFill>
                  </a:tcPr>
                </a:tc>
                <a:tc>
                  <a:txBody>
                    <a:bodyPr/>
                    <a:lstStyle/>
                    <a:p>
                      <a:pPr algn="ctr" fontAlgn="ctr"/>
                      <a:r>
                        <a:rPr lang="ru-RU" sz="900" b="1" i="0" u="none" strike="noStrike" cap="none" dirty="0">
                          <a:solidFill>
                            <a:srgbClr val="000000"/>
                          </a:solidFill>
                          <a:effectLst/>
                          <a:latin typeface="Arial Narrow" panose="020B0606020202030204" pitchFamily="34" charset="0"/>
                          <a:ea typeface="+mn-ea"/>
                          <a:cs typeface="+mn-cs"/>
                          <a:sym typeface="Arial"/>
                        </a:rPr>
                        <a:t>8 538</a:t>
                      </a:r>
                      <a:endParaRPr lang="ru-KZ" sz="900" b="1" i="0" u="none" strike="noStrike" cap="none" dirty="0">
                        <a:solidFill>
                          <a:srgbClr val="000000"/>
                        </a:solidFill>
                        <a:effectLst/>
                        <a:latin typeface="Arial Narrow" panose="020B0606020202030204" pitchFamily="34" charset="0"/>
                        <a:ea typeface="+mn-ea"/>
                        <a:cs typeface="+mn-cs"/>
                        <a:sym typeface="Arial"/>
                      </a:endParaRPr>
                    </a:p>
                  </a:txBody>
                  <a:tcPr marL="9525" marR="9525" marT="0"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50000"/>
                        <a:alpha val="20000"/>
                      </a:schemeClr>
                    </a:solidFill>
                  </a:tcPr>
                </a:tc>
                <a:tc>
                  <a:txBody>
                    <a:bodyPr/>
                    <a:lstStyle/>
                    <a:p>
                      <a:pPr algn="ctr" rtl="0" fontAlgn="ctr"/>
                      <a:r>
                        <a:rPr lang="ru-RU" sz="900" b="1" i="0" u="none" strike="noStrike">
                          <a:solidFill>
                            <a:srgbClr val="000000"/>
                          </a:solidFill>
                          <a:effectLst/>
                          <a:latin typeface="Arial Narrow" panose="020B0606020202030204" pitchFamily="34" charset="0"/>
                        </a:rPr>
                        <a:t>10 279</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007F76">
                        <a:alpha val="20000"/>
                      </a:srgbClr>
                    </a:solidFill>
                  </a:tcPr>
                </a:tc>
                <a:tc>
                  <a:txBody>
                    <a:bodyPr/>
                    <a:lstStyle/>
                    <a:p>
                      <a:pPr algn="ctr" rtl="0" fontAlgn="ctr"/>
                      <a:r>
                        <a:rPr lang="ru-RU" sz="900" b="1" i="0" u="none" strike="noStrike">
                          <a:solidFill>
                            <a:srgbClr val="000000"/>
                          </a:solidFill>
                          <a:effectLst/>
                          <a:latin typeface="Arial Narrow" panose="020B0606020202030204" pitchFamily="34" charset="0"/>
                        </a:rPr>
                        <a:t>12 414</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007F76">
                        <a:alpha val="20000"/>
                      </a:srgbClr>
                    </a:solidFill>
                  </a:tcPr>
                </a:tc>
                <a:tc>
                  <a:txBody>
                    <a:bodyPr/>
                    <a:lstStyle/>
                    <a:p>
                      <a:pPr algn="ctr" rtl="0" fontAlgn="ctr"/>
                      <a:r>
                        <a:rPr lang="ru-RU" sz="900" b="1" i="0" u="none" strike="noStrike" dirty="0">
                          <a:solidFill>
                            <a:srgbClr val="000000"/>
                          </a:solidFill>
                          <a:effectLst/>
                          <a:latin typeface="Arial Narrow" panose="020B0606020202030204" pitchFamily="34" charset="0"/>
                        </a:rPr>
                        <a:t>15 660</a:t>
                      </a:r>
                    </a:p>
                  </a:txBody>
                  <a:tcPr marL="9525" marR="9525" marT="9525" marB="0" anchor="ctr">
                    <a:lnL w="6350" cap="flat" cmpd="sng" algn="ctr">
                      <a:solidFill>
                        <a:schemeClr val="tx1"/>
                      </a:solidFill>
                      <a:prstDash val="sysDot"/>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007F76">
                        <a:alpha val="20000"/>
                      </a:srgbClr>
                    </a:solidFill>
                  </a:tcPr>
                </a:tc>
                <a:extLst>
                  <a:ext uri="{0D108BD9-81ED-4DB2-BD59-A6C34878D82A}">
                    <a16:rowId xmlns:a16="http://schemas.microsoft.com/office/drawing/2014/main" val="1602871338"/>
                  </a:ext>
                </a:extLst>
              </a:tr>
              <a:tr h="148474">
                <a:tc>
                  <a:txBody>
                    <a:bodyPr/>
                    <a:lstStyle/>
                    <a:p>
                      <a:pPr marL="72000" algn="l" fontAlgn="b"/>
                      <a:r>
                        <a:rPr lang="ru-RU" sz="800" b="0" i="0" u="none" strike="noStrike" cap="none" dirty="0">
                          <a:solidFill>
                            <a:srgbClr val="000000"/>
                          </a:solidFill>
                          <a:effectLst/>
                          <a:latin typeface="Arial Narrow" panose="020B0606020202030204" pitchFamily="34" charset="0"/>
                          <a:ea typeface="+mn-ea"/>
                          <a:cs typeface="+mn-cs"/>
                          <a:sym typeface="Arial"/>
                        </a:rPr>
                        <a:t>БАСШЫЛАР ЖӘНЕ МЕМЛЕКЕТТІК ҚЫЗМЕТШІЛЕР</a:t>
                      </a:r>
                    </a:p>
                  </a:txBody>
                  <a:tcPr marL="9525" marR="9525" marT="0" marB="0" anchor="ctr">
                    <a:lnL w="76200" cap="flat" cmpd="sng" algn="ctr">
                      <a:noFill/>
                      <a:prstDash val="solid"/>
                      <a:round/>
                      <a:headEnd type="none" w="med" len="med"/>
                      <a:tailEnd type="none" w="med" len="med"/>
                    </a:lnL>
                    <a:lnR w="6350" cap="flat" cmpd="sng" algn="ctr">
                      <a:solidFill>
                        <a:schemeClr val="tx1"/>
                      </a:solidFill>
                      <a:prstDash val="sysDot"/>
                      <a:round/>
                      <a:headEnd type="none" w="med" len="med"/>
                      <a:tailEnd type="none" w="med" len="med"/>
                    </a:lnR>
                    <a:lnT w="12700" cap="flat" cmpd="sng" algn="ctr">
                      <a:solidFill>
                        <a:schemeClr val="tx1"/>
                      </a:solidFill>
                      <a:prstDash val="solid"/>
                      <a:round/>
                      <a:headEnd type="none" w="med" len="med"/>
                      <a:tailEnd type="none" w="med" len="med"/>
                    </a:lnT>
                    <a:lnB w="6350" cap="flat" cmpd="sng" algn="ctr">
                      <a:solidFill>
                        <a:schemeClr val="tx1"/>
                      </a:solidFill>
                      <a:prstDash val="sysDot"/>
                      <a:round/>
                      <a:headEnd type="none" w="med" len="med"/>
                      <a:tailEnd type="none" w="med" len="med"/>
                    </a:lnB>
                    <a:noFill/>
                  </a:tcPr>
                </a:tc>
                <a:tc>
                  <a:txBody>
                    <a:bodyPr/>
                    <a:lstStyle/>
                    <a:p>
                      <a:pPr algn="ctr" fontAlgn="ctr"/>
                      <a:r>
                        <a:rPr lang="ru-RU" sz="800" b="0" i="0" u="none" strike="noStrike">
                          <a:solidFill>
                            <a:srgbClr val="000000"/>
                          </a:solidFill>
                          <a:effectLst/>
                          <a:latin typeface="Arial Narrow" panose="020B0606020202030204" pitchFamily="34" charset="0"/>
                        </a:rPr>
                        <a:t>604</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12700" cap="flat" cmpd="sng" algn="ctr">
                      <a:solidFill>
                        <a:schemeClr val="tx1"/>
                      </a:solidFill>
                      <a:prstDash val="solid"/>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ru-RU" sz="800" b="0" i="0" u="none" strike="noStrike">
                          <a:solidFill>
                            <a:srgbClr val="000000"/>
                          </a:solidFill>
                          <a:effectLst/>
                          <a:latin typeface="Arial Narrow" panose="020B0606020202030204" pitchFamily="34" charset="0"/>
                        </a:rPr>
                        <a:t>421</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12700" cap="flat" cmpd="sng" algn="ctr">
                      <a:solidFill>
                        <a:schemeClr val="tx1"/>
                      </a:solidFill>
                      <a:prstDash val="solid"/>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ru-RU" sz="800" b="0" i="0" u="none" strike="noStrike">
                          <a:solidFill>
                            <a:srgbClr val="000000"/>
                          </a:solidFill>
                          <a:effectLst/>
                          <a:latin typeface="Arial Narrow" panose="020B0606020202030204" pitchFamily="34" charset="0"/>
                        </a:rPr>
                        <a:t>447</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12700" cap="flat" cmpd="sng" algn="ctr">
                      <a:solidFill>
                        <a:schemeClr val="tx1"/>
                      </a:solidFill>
                      <a:prstDash val="solid"/>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ru-RU" sz="800" b="0" i="0" u="none" strike="noStrike">
                          <a:solidFill>
                            <a:srgbClr val="000000"/>
                          </a:solidFill>
                          <a:effectLst/>
                          <a:latin typeface="Arial Narrow" panose="020B0606020202030204" pitchFamily="34" charset="0"/>
                        </a:rPr>
                        <a:t>464</a:t>
                      </a:r>
                    </a:p>
                  </a:txBody>
                  <a:tcPr marL="9525" marR="9525" marT="9525" marB="0" anchor="ctr">
                    <a:lnL w="6350" cap="flat" cmpd="sng" algn="ctr">
                      <a:solidFill>
                        <a:schemeClr val="tx1"/>
                      </a:solidFill>
                      <a:prstDash val="sysDot"/>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052355308"/>
                  </a:ext>
                </a:extLst>
              </a:tr>
              <a:tr h="148474">
                <a:tc>
                  <a:txBody>
                    <a:bodyPr/>
                    <a:lstStyle/>
                    <a:p>
                      <a:pPr marL="72000" algn="l" fontAlgn="b"/>
                      <a:r>
                        <a:rPr lang="ru-RU" sz="800" b="0" i="0" u="none" strike="noStrike" cap="none" dirty="0">
                          <a:solidFill>
                            <a:srgbClr val="000000"/>
                          </a:solidFill>
                          <a:effectLst/>
                          <a:latin typeface="Arial Narrow" panose="020B0606020202030204" pitchFamily="34" charset="0"/>
                          <a:ea typeface="+mn-ea"/>
                          <a:cs typeface="+mn-cs"/>
                          <a:sym typeface="Arial"/>
                        </a:rPr>
                        <a:t>КӘСІБИ МАМАНДАР</a:t>
                      </a:r>
                    </a:p>
                  </a:txBody>
                  <a:tcPr marL="9525" marR="9525" marT="0" marB="0" anchor="ctr">
                    <a:lnL w="76200" cap="flat" cmpd="sng" algn="ctr">
                      <a:noFill/>
                      <a:prstDash val="solid"/>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solidFill>
                      <a:srgbClr val="007F76">
                        <a:alpha val="10000"/>
                      </a:srgbClr>
                    </a:solidFill>
                  </a:tcPr>
                </a:tc>
                <a:tc>
                  <a:txBody>
                    <a:bodyPr/>
                    <a:lstStyle/>
                    <a:p>
                      <a:pPr algn="ctr" fontAlgn="ctr"/>
                      <a:r>
                        <a:rPr lang="ru-RU" sz="800" b="0" i="0" u="none" strike="noStrike">
                          <a:solidFill>
                            <a:srgbClr val="000000"/>
                          </a:solidFill>
                          <a:effectLst/>
                          <a:latin typeface="Arial Narrow" panose="020B0606020202030204" pitchFamily="34" charset="0"/>
                        </a:rPr>
                        <a:t>2 720</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2 763</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solidFill>
                      <a:srgbClr val="007F76">
                        <a:alpha val="10000"/>
                      </a:srgbClr>
                    </a:solidFill>
                  </a:tcPr>
                </a:tc>
                <a:tc>
                  <a:txBody>
                    <a:bodyPr/>
                    <a:lstStyle/>
                    <a:p>
                      <a:pPr algn="ctr" fontAlgn="ctr"/>
                      <a:r>
                        <a:rPr lang="ru-RU" sz="800" b="0" i="0" u="none" strike="noStrike">
                          <a:solidFill>
                            <a:srgbClr val="000000"/>
                          </a:solidFill>
                          <a:effectLst/>
                          <a:latin typeface="Arial Narrow" panose="020B0606020202030204" pitchFamily="34" charset="0"/>
                        </a:rPr>
                        <a:t>2 750</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solidFill>
                      <a:srgbClr val="007F76">
                        <a:alpha val="10000"/>
                      </a:srgbClr>
                    </a:solidFill>
                  </a:tcPr>
                </a:tc>
                <a:tc>
                  <a:txBody>
                    <a:bodyPr/>
                    <a:lstStyle/>
                    <a:p>
                      <a:pPr algn="ctr" fontAlgn="ctr"/>
                      <a:r>
                        <a:rPr lang="ru-RU" sz="800" b="0" i="0" u="none" strike="noStrike">
                          <a:solidFill>
                            <a:srgbClr val="000000"/>
                          </a:solidFill>
                          <a:effectLst/>
                          <a:latin typeface="Arial Narrow" panose="020B0606020202030204" pitchFamily="34" charset="0"/>
                        </a:rPr>
                        <a:t>4 680</a:t>
                      </a:r>
                    </a:p>
                  </a:txBody>
                  <a:tcPr marL="9525" marR="9525" marT="9525" marB="0" anchor="ctr">
                    <a:lnL w="6350" cap="flat" cmpd="sng" algn="ctr">
                      <a:solidFill>
                        <a:schemeClr val="tx1"/>
                      </a:solidFill>
                      <a:prstDash val="sysDot"/>
                      <a:round/>
                      <a:headEnd type="none" w="med" len="med"/>
                      <a:tailEnd type="none" w="med" len="med"/>
                    </a:lnL>
                    <a:lnR w="12700" cap="flat" cmpd="sng" algn="ctr">
                      <a:noFill/>
                      <a:prstDash val="solid"/>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solidFill>
                      <a:srgbClr val="007F76">
                        <a:alpha val="10000"/>
                      </a:srgbClr>
                    </a:solidFill>
                  </a:tcPr>
                </a:tc>
                <a:extLst>
                  <a:ext uri="{0D108BD9-81ED-4DB2-BD59-A6C34878D82A}">
                    <a16:rowId xmlns:a16="http://schemas.microsoft.com/office/drawing/2014/main" val="4077338817"/>
                  </a:ext>
                </a:extLst>
              </a:tr>
              <a:tr h="148474">
                <a:tc>
                  <a:txBody>
                    <a:bodyPr/>
                    <a:lstStyle/>
                    <a:p>
                      <a:pPr marL="72000" algn="l" fontAlgn="b"/>
                      <a:r>
                        <a:rPr lang="ru-RU" sz="800" b="0" i="0" u="none" strike="noStrike" cap="none" dirty="0">
                          <a:solidFill>
                            <a:srgbClr val="000000"/>
                          </a:solidFill>
                          <a:effectLst/>
                          <a:latin typeface="Arial Narrow" panose="020B0606020202030204" pitchFamily="34" charset="0"/>
                          <a:ea typeface="+mn-ea"/>
                          <a:cs typeface="+mn-cs"/>
                          <a:sym typeface="Arial"/>
                        </a:rPr>
                        <a:t>ТЕХНИК МАМАНДАР ЖӘНЕ БАСҚА ДА КӘСІБИ КӨМЕКШІ ПЕРСОНАЛ</a:t>
                      </a:r>
                    </a:p>
                  </a:txBody>
                  <a:tcPr marL="9525" marR="9525" marT="0" marB="0" anchor="ctr">
                    <a:lnL w="76200" cap="flat" cmpd="sng" algn="ctr">
                      <a:noFill/>
                      <a:prstDash val="solid"/>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noFill/>
                  </a:tcPr>
                </a:tc>
                <a:tc>
                  <a:txBody>
                    <a:bodyPr/>
                    <a:lstStyle/>
                    <a:p>
                      <a:pPr algn="ctr" fontAlgn="ctr"/>
                      <a:r>
                        <a:rPr lang="ru-RU" sz="800" b="0" i="0" u="none" strike="noStrike">
                          <a:solidFill>
                            <a:srgbClr val="000000"/>
                          </a:solidFill>
                          <a:effectLst/>
                          <a:latin typeface="Arial Narrow" panose="020B0606020202030204" pitchFamily="34" charset="0"/>
                        </a:rPr>
                        <a:t>1 033</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ru-RU" sz="800" b="0" i="0" u="none" strike="noStrike">
                          <a:solidFill>
                            <a:srgbClr val="000000"/>
                          </a:solidFill>
                          <a:effectLst/>
                          <a:latin typeface="Arial Narrow" panose="020B0606020202030204" pitchFamily="34" charset="0"/>
                        </a:rPr>
                        <a:t>799</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ru-RU" sz="800" b="0" i="0" u="none" strike="noStrike">
                          <a:solidFill>
                            <a:srgbClr val="000000"/>
                          </a:solidFill>
                          <a:effectLst/>
                          <a:latin typeface="Arial Narrow" panose="020B0606020202030204" pitchFamily="34" charset="0"/>
                        </a:rPr>
                        <a:t>770</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ru-RU" sz="800" b="0" i="0" u="none" strike="noStrike">
                          <a:solidFill>
                            <a:srgbClr val="000000"/>
                          </a:solidFill>
                          <a:effectLst/>
                          <a:latin typeface="Arial Narrow" panose="020B0606020202030204" pitchFamily="34" charset="0"/>
                        </a:rPr>
                        <a:t>1 158</a:t>
                      </a:r>
                    </a:p>
                  </a:txBody>
                  <a:tcPr marL="9525" marR="9525" marT="9525" marB="0" anchor="ctr">
                    <a:lnL w="6350" cap="flat" cmpd="sng" algn="ctr">
                      <a:solidFill>
                        <a:schemeClr val="tx1"/>
                      </a:solidFill>
                      <a:prstDash val="sysDot"/>
                      <a:round/>
                      <a:headEnd type="none" w="med" len="med"/>
                      <a:tailEnd type="none" w="med" len="med"/>
                    </a:lnL>
                    <a:lnR w="12700" cap="flat" cmpd="sng" algn="ctr">
                      <a:noFill/>
                      <a:prstDash val="solid"/>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500228116"/>
                  </a:ext>
                </a:extLst>
              </a:tr>
              <a:tr h="148474">
                <a:tc>
                  <a:txBody>
                    <a:bodyPr/>
                    <a:lstStyle/>
                    <a:p>
                      <a:pPr marL="72000" algn="l" fontAlgn="b"/>
                      <a:r>
                        <a:rPr lang="ru-RU" sz="800" b="0" i="0" u="none" strike="noStrike" cap="none" dirty="0">
                          <a:solidFill>
                            <a:srgbClr val="000000"/>
                          </a:solidFill>
                          <a:effectLst/>
                          <a:latin typeface="Arial Narrow" panose="020B0606020202030204" pitchFamily="34" charset="0"/>
                          <a:ea typeface="+mn-ea"/>
                          <a:cs typeface="+mn-cs"/>
                          <a:sym typeface="Arial"/>
                        </a:rPr>
                        <a:t>ӘКІМШІЛЕНДІРУ САЛАСЫНДАҒЫ ҚЫЗМЕТШІЛЕР</a:t>
                      </a:r>
                    </a:p>
                  </a:txBody>
                  <a:tcPr marL="9525" marR="9525" marT="0" marB="0" anchor="ctr">
                    <a:lnL w="76200" cap="flat" cmpd="sng" algn="ctr">
                      <a:noFill/>
                      <a:prstDash val="solid"/>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solidFill>
                      <a:srgbClr val="007F76">
                        <a:alpha val="10000"/>
                      </a:srgbClr>
                    </a:solidFill>
                  </a:tcPr>
                </a:tc>
                <a:tc>
                  <a:txBody>
                    <a:bodyPr/>
                    <a:lstStyle/>
                    <a:p>
                      <a:pPr algn="ctr" fontAlgn="ctr"/>
                      <a:r>
                        <a:rPr lang="ru-RU" sz="800" b="0" i="0" u="none" strike="noStrike">
                          <a:solidFill>
                            <a:srgbClr val="000000"/>
                          </a:solidFill>
                          <a:effectLst/>
                          <a:latin typeface="Arial Narrow" panose="020B0606020202030204" pitchFamily="34" charset="0"/>
                        </a:rPr>
                        <a:t>473</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307</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solidFill>
                      <a:srgbClr val="007F76">
                        <a:alpha val="10000"/>
                      </a:srgbClr>
                    </a:solidFill>
                  </a:tcPr>
                </a:tc>
                <a:tc>
                  <a:txBody>
                    <a:bodyPr/>
                    <a:lstStyle/>
                    <a:p>
                      <a:pPr algn="ctr" fontAlgn="ctr"/>
                      <a:r>
                        <a:rPr lang="ru-RU" sz="800" b="0" i="0" u="none" strike="noStrike">
                          <a:solidFill>
                            <a:srgbClr val="000000"/>
                          </a:solidFill>
                          <a:effectLst/>
                          <a:latin typeface="Arial Narrow" panose="020B0606020202030204" pitchFamily="34" charset="0"/>
                        </a:rPr>
                        <a:t>263</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solidFill>
                      <a:srgbClr val="007F76">
                        <a:alpha val="10000"/>
                      </a:srgbClr>
                    </a:solidFill>
                  </a:tcPr>
                </a:tc>
                <a:tc>
                  <a:txBody>
                    <a:bodyPr/>
                    <a:lstStyle/>
                    <a:p>
                      <a:pPr algn="ctr" fontAlgn="ctr"/>
                      <a:r>
                        <a:rPr lang="ru-RU" sz="800" b="0" i="0" u="none" strike="noStrike">
                          <a:solidFill>
                            <a:srgbClr val="000000"/>
                          </a:solidFill>
                          <a:effectLst/>
                          <a:latin typeface="Arial Narrow" panose="020B0606020202030204" pitchFamily="34" charset="0"/>
                        </a:rPr>
                        <a:t>458</a:t>
                      </a:r>
                    </a:p>
                  </a:txBody>
                  <a:tcPr marL="9525" marR="9525" marT="9525" marB="0" anchor="ctr">
                    <a:lnL w="6350" cap="flat" cmpd="sng" algn="ctr">
                      <a:solidFill>
                        <a:schemeClr val="tx1"/>
                      </a:solidFill>
                      <a:prstDash val="sysDot"/>
                      <a:round/>
                      <a:headEnd type="none" w="med" len="med"/>
                      <a:tailEnd type="none" w="med" len="med"/>
                    </a:lnL>
                    <a:lnR w="12700" cap="flat" cmpd="sng" algn="ctr">
                      <a:noFill/>
                      <a:prstDash val="solid"/>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solidFill>
                      <a:srgbClr val="007F76">
                        <a:alpha val="10000"/>
                      </a:srgbClr>
                    </a:solidFill>
                  </a:tcPr>
                </a:tc>
                <a:extLst>
                  <a:ext uri="{0D108BD9-81ED-4DB2-BD59-A6C34878D82A}">
                    <a16:rowId xmlns:a16="http://schemas.microsoft.com/office/drawing/2014/main" val="1221627480"/>
                  </a:ext>
                </a:extLst>
              </a:tr>
              <a:tr h="148474">
                <a:tc>
                  <a:txBody>
                    <a:bodyPr/>
                    <a:lstStyle/>
                    <a:p>
                      <a:pPr marL="72000" algn="l" fontAlgn="b"/>
                      <a:r>
                        <a:rPr lang="ru-RU" sz="800" b="0" i="0" u="none" strike="noStrike" cap="none" dirty="0">
                          <a:solidFill>
                            <a:srgbClr val="000000"/>
                          </a:solidFill>
                          <a:effectLst/>
                          <a:latin typeface="Arial Narrow" panose="020B0606020202030204" pitchFamily="34" charset="0"/>
                          <a:ea typeface="+mn-ea"/>
                          <a:cs typeface="+mn-cs"/>
                          <a:sym typeface="Arial"/>
                        </a:rPr>
                        <a:t>ҚЫЗМЕТ КӨРСЕТУ ЖӘНЕ САУДА САЛАСЫНЫҢ ЖҰМЫСКЕРЛЕРІ</a:t>
                      </a:r>
                    </a:p>
                  </a:txBody>
                  <a:tcPr marL="9525" marR="9525" marT="0" marB="0" anchor="ctr">
                    <a:lnL w="76200" cap="flat" cmpd="sng" algn="ctr">
                      <a:noFill/>
                      <a:prstDash val="solid"/>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noFill/>
                  </a:tcPr>
                </a:tc>
                <a:tc>
                  <a:txBody>
                    <a:bodyPr/>
                    <a:lstStyle/>
                    <a:p>
                      <a:pPr algn="ctr" fontAlgn="ctr"/>
                      <a:r>
                        <a:rPr lang="ru-RU" sz="800" b="0" i="0" u="none" strike="noStrike">
                          <a:solidFill>
                            <a:srgbClr val="000000"/>
                          </a:solidFill>
                          <a:effectLst/>
                          <a:latin typeface="Arial Narrow" panose="020B0606020202030204" pitchFamily="34" charset="0"/>
                        </a:rPr>
                        <a:t>942</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ru-RU" sz="800" b="0" i="0" u="none" strike="noStrike">
                          <a:solidFill>
                            <a:srgbClr val="000000"/>
                          </a:solidFill>
                          <a:effectLst/>
                          <a:latin typeface="Arial Narrow" panose="020B0606020202030204" pitchFamily="34" charset="0"/>
                        </a:rPr>
                        <a:t>677</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ru-RU" sz="800" b="0" i="0" u="none" strike="noStrike">
                          <a:solidFill>
                            <a:srgbClr val="000000"/>
                          </a:solidFill>
                          <a:effectLst/>
                          <a:latin typeface="Arial Narrow" panose="020B0606020202030204" pitchFamily="34" charset="0"/>
                        </a:rPr>
                        <a:t>855</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ru-RU" sz="800" b="0" i="0" u="none" strike="noStrike">
                          <a:solidFill>
                            <a:srgbClr val="000000"/>
                          </a:solidFill>
                          <a:effectLst/>
                          <a:latin typeface="Arial Narrow" panose="020B0606020202030204" pitchFamily="34" charset="0"/>
                        </a:rPr>
                        <a:t>1 193</a:t>
                      </a:r>
                    </a:p>
                  </a:txBody>
                  <a:tcPr marL="9525" marR="9525" marT="9525" marB="0" anchor="ctr">
                    <a:lnL w="6350" cap="flat" cmpd="sng" algn="ctr">
                      <a:solidFill>
                        <a:schemeClr val="tx1"/>
                      </a:solidFill>
                      <a:prstDash val="sysDot"/>
                      <a:round/>
                      <a:headEnd type="none" w="med" len="med"/>
                      <a:tailEnd type="none" w="med" len="med"/>
                    </a:lnL>
                    <a:lnR w="12700" cap="flat" cmpd="sng" algn="ctr">
                      <a:noFill/>
                      <a:prstDash val="solid"/>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182707914"/>
                  </a:ext>
                </a:extLst>
              </a:tr>
              <a:tr h="148474">
                <a:tc>
                  <a:txBody>
                    <a:bodyPr/>
                    <a:lstStyle/>
                    <a:p>
                      <a:pPr marL="72000" algn="l" fontAlgn="b"/>
                      <a:r>
                        <a:rPr lang="ru-RU" sz="800" b="0" i="0" u="none" strike="noStrike" cap="none" dirty="0">
                          <a:solidFill>
                            <a:srgbClr val="000000"/>
                          </a:solidFill>
                          <a:effectLst/>
                          <a:latin typeface="Arial Narrow" panose="020B0606020202030204" pitchFamily="34" charset="0"/>
                          <a:ea typeface="+mn-ea"/>
                          <a:cs typeface="+mn-cs"/>
                          <a:sym typeface="Arial"/>
                        </a:rPr>
                        <a:t>ФЕРМЕР Ж/Е АУЫЛ/ОРМАН, БАЛЫҚ ШАРУА-ЫҢ Ж/Е БАЛЫҚ АУЛАУ ЖҰМЫС-РЫ</a:t>
                      </a:r>
                    </a:p>
                  </a:txBody>
                  <a:tcPr marL="9525" marR="9525" marT="0" marB="0" anchor="ctr">
                    <a:lnL w="76200" cap="flat" cmpd="sng" algn="ctr">
                      <a:noFill/>
                      <a:prstDash val="solid"/>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solidFill>
                      <a:srgbClr val="007F76">
                        <a:alpha val="10000"/>
                      </a:srgbClr>
                    </a:solidFill>
                  </a:tcPr>
                </a:tc>
                <a:tc>
                  <a:txBody>
                    <a:bodyPr/>
                    <a:lstStyle/>
                    <a:p>
                      <a:pPr algn="ctr" fontAlgn="ctr"/>
                      <a:r>
                        <a:rPr lang="ru-RU" sz="800" b="0" i="0" u="none" strike="noStrike">
                          <a:solidFill>
                            <a:srgbClr val="000000"/>
                          </a:solidFill>
                          <a:effectLst/>
                          <a:latin typeface="Arial Narrow" panose="020B0606020202030204" pitchFamily="34" charset="0"/>
                        </a:rPr>
                        <a:t>103</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73</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solidFill>
                      <a:srgbClr val="007F76">
                        <a:alpha val="10000"/>
                      </a:srgbClr>
                    </a:solidFill>
                  </a:tcPr>
                </a:tc>
                <a:tc>
                  <a:txBody>
                    <a:bodyPr/>
                    <a:lstStyle/>
                    <a:p>
                      <a:pPr algn="ctr" fontAlgn="ctr"/>
                      <a:r>
                        <a:rPr lang="ru-RU" sz="800" b="0" i="0" u="none" strike="noStrike">
                          <a:solidFill>
                            <a:srgbClr val="000000"/>
                          </a:solidFill>
                          <a:effectLst/>
                          <a:latin typeface="Arial Narrow" panose="020B0606020202030204" pitchFamily="34" charset="0"/>
                        </a:rPr>
                        <a:t>119</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solidFill>
                      <a:srgbClr val="007F76">
                        <a:alpha val="10000"/>
                      </a:srgbClr>
                    </a:solidFill>
                  </a:tcPr>
                </a:tc>
                <a:tc>
                  <a:txBody>
                    <a:bodyPr/>
                    <a:lstStyle/>
                    <a:p>
                      <a:pPr algn="ctr" fontAlgn="ctr"/>
                      <a:r>
                        <a:rPr lang="ru-RU" sz="800" b="0" i="0" u="none" strike="noStrike">
                          <a:solidFill>
                            <a:srgbClr val="000000"/>
                          </a:solidFill>
                          <a:effectLst/>
                          <a:latin typeface="Arial Narrow" panose="020B0606020202030204" pitchFamily="34" charset="0"/>
                        </a:rPr>
                        <a:t>139</a:t>
                      </a:r>
                    </a:p>
                  </a:txBody>
                  <a:tcPr marL="9525" marR="9525" marT="9525" marB="0" anchor="ctr">
                    <a:lnL w="6350" cap="flat" cmpd="sng" algn="ctr">
                      <a:solidFill>
                        <a:schemeClr val="tx1"/>
                      </a:solidFill>
                      <a:prstDash val="sysDot"/>
                      <a:round/>
                      <a:headEnd type="none" w="med" len="med"/>
                      <a:tailEnd type="none" w="med" len="med"/>
                    </a:lnL>
                    <a:lnR w="12700" cap="flat" cmpd="sng" algn="ctr">
                      <a:noFill/>
                      <a:prstDash val="solid"/>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solidFill>
                      <a:srgbClr val="007F76">
                        <a:alpha val="10000"/>
                      </a:srgbClr>
                    </a:solidFill>
                  </a:tcPr>
                </a:tc>
                <a:extLst>
                  <a:ext uri="{0D108BD9-81ED-4DB2-BD59-A6C34878D82A}">
                    <a16:rowId xmlns:a16="http://schemas.microsoft.com/office/drawing/2014/main" val="3434696259"/>
                  </a:ext>
                </a:extLst>
              </a:tr>
              <a:tr h="148474">
                <a:tc>
                  <a:txBody>
                    <a:bodyPr/>
                    <a:lstStyle/>
                    <a:p>
                      <a:pPr marL="72000" algn="l" fontAlgn="b"/>
                      <a:r>
                        <a:rPr lang="ru-RU" sz="800" b="0" i="0" u="none" strike="noStrike" cap="none" dirty="0">
                          <a:solidFill>
                            <a:srgbClr val="000000"/>
                          </a:solidFill>
                          <a:effectLst/>
                          <a:latin typeface="Arial Narrow" panose="020B0606020202030204" pitchFamily="34" charset="0"/>
                          <a:ea typeface="+mn-ea"/>
                          <a:cs typeface="+mn-cs"/>
                          <a:sym typeface="Arial"/>
                        </a:rPr>
                        <a:t>ӨНЕРКӘСІП, ҚҰРЫЛЫС, КӨЛІК Ж/Е БАСҚА ТЕКТЕС ЖҰМЫСШЫЛАРЫ</a:t>
                      </a:r>
                    </a:p>
                  </a:txBody>
                  <a:tcPr marL="9525" marR="9525" marT="0" marB="0" anchor="ctr">
                    <a:lnL w="76200" cap="flat" cmpd="sng" algn="ctr">
                      <a:noFill/>
                      <a:prstDash val="solid"/>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noFill/>
                  </a:tcPr>
                </a:tc>
                <a:tc>
                  <a:txBody>
                    <a:bodyPr/>
                    <a:lstStyle/>
                    <a:p>
                      <a:pPr algn="ctr" fontAlgn="ctr"/>
                      <a:r>
                        <a:rPr lang="ru-RU" sz="800" b="0" i="0" u="none" strike="noStrike">
                          <a:solidFill>
                            <a:srgbClr val="000000"/>
                          </a:solidFill>
                          <a:effectLst/>
                          <a:latin typeface="Arial Narrow" panose="020B0606020202030204" pitchFamily="34" charset="0"/>
                        </a:rPr>
                        <a:t>1 873</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ru-RU" sz="800" b="0" i="0" u="none" strike="noStrike">
                          <a:solidFill>
                            <a:srgbClr val="000000"/>
                          </a:solidFill>
                          <a:effectLst/>
                          <a:latin typeface="Arial Narrow" panose="020B0606020202030204" pitchFamily="34" charset="0"/>
                        </a:rPr>
                        <a:t>1 590</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ru-RU" sz="800" b="0" i="0" u="none" strike="noStrike">
                          <a:solidFill>
                            <a:srgbClr val="000000"/>
                          </a:solidFill>
                          <a:effectLst/>
                          <a:latin typeface="Arial Narrow" panose="020B0606020202030204" pitchFamily="34" charset="0"/>
                        </a:rPr>
                        <a:t>2 701</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ru-RU" sz="800" b="0" i="0" u="none" strike="noStrike">
                          <a:solidFill>
                            <a:srgbClr val="000000"/>
                          </a:solidFill>
                          <a:effectLst/>
                          <a:latin typeface="Arial Narrow" panose="020B0606020202030204" pitchFamily="34" charset="0"/>
                        </a:rPr>
                        <a:t>2 366</a:t>
                      </a:r>
                    </a:p>
                  </a:txBody>
                  <a:tcPr marL="9525" marR="9525" marT="9525" marB="0" anchor="ctr">
                    <a:lnL w="6350" cap="flat" cmpd="sng" algn="ctr">
                      <a:solidFill>
                        <a:schemeClr val="tx1"/>
                      </a:solidFill>
                      <a:prstDash val="sysDot"/>
                      <a:round/>
                      <a:headEnd type="none" w="med" len="med"/>
                      <a:tailEnd type="none" w="med" len="med"/>
                    </a:lnL>
                    <a:lnR w="12700" cap="flat" cmpd="sng" algn="ctr">
                      <a:noFill/>
                      <a:prstDash val="solid"/>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033135677"/>
                  </a:ext>
                </a:extLst>
              </a:tr>
              <a:tr h="148474">
                <a:tc>
                  <a:txBody>
                    <a:bodyPr/>
                    <a:lstStyle/>
                    <a:p>
                      <a:pPr marL="72000" algn="l" fontAlgn="b"/>
                      <a:r>
                        <a:rPr lang="ru-RU" sz="800" b="0" i="0" u="none" strike="noStrike" cap="none" dirty="0">
                          <a:solidFill>
                            <a:srgbClr val="000000"/>
                          </a:solidFill>
                          <a:effectLst/>
                          <a:latin typeface="Arial Narrow" panose="020B0606020202030204" pitchFamily="34" charset="0"/>
                          <a:ea typeface="+mn-ea"/>
                          <a:cs typeface="+mn-cs"/>
                          <a:sym typeface="Arial"/>
                        </a:rPr>
                        <a:t>ӨНДІРІСТІК ЖАБДЫҚ ОПЕРАТОРЛАРЫ, ҚҰРАСТЫРУШЫЛАРЫ Ж/Е ЖҮРГІЗУШІЛЕРІ</a:t>
                      </a:r>
                    </a:p>
                  </a:txBody>
                  <a:tcPr marL="9525" marR="9525" marT="0" marB="0" anchor="ctr">
                    <a:lnL w="76200" cap="flat" cmpd="sng" algn="ctr">
                      <a:noFill/>
                      <a:prstDash val="solid"/>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solidFill>
                      <a:srgbClr val="007F76">
                        <a:alpha val="10000"/>
                      </a:srgbClr>
                    </a:solidFill>
                  </a:tcPr>
                </a:tc>
                <a:tc>
                  <a:txBody>
                    <a:bodyPr/>
                    <a:lstStyle/>
                    <a:p>
                      <a:pPr algn="ctr" fontAlgn="ctr"/>
                      <a:r>
                        <a:rPr lang="ru-RU" sz="800" b="0" i="0" u="none" strike="noStrike">
                          <a:solidFill>
                            <a:srgbClr val="000000"/>
                          </a:solidFill>
                          <a:effectLst/>
                          <a:latin typeface="Arial Narrow" panose="020B0606020202030204" pitchFamily="34" charset="0"/>
                        </a:rPr>
                        <a:t>1 245</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1 055</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solidFill>
                      <a:srgbClr val="007F76">
                        <a:alpha val="10000"/>
                      </a:srgbClr>
                    </a:solidFill>
                  </a:tcPr>
                </a:tc>
                <a:tc>
                  <a:txBody>
                    <a:bodyPr/>
                    <a:lstStyle/>
                    <a:p>
                      <a:pPr algn="ctr" fontAlgn="ctr"/>
                      <a:r>
                        <a:rPr lang="ru-RU" sz="800" b="0" i="0" u="none" strike="noStrike">
                          <a:solidFill>
                            <a:srgbClr val="000000"/>
                          </a:solidFill>
                          <a:effectLst/>
                          <a:latin typeface="Arial Narrow" panose="020B0606020202030204" pitchFamily="34" charset="0"/>
                        </a:rPr>
                        <a:t>1 281</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solidFill>
                      <a:srgbClr val="007F76">
                        <a:alpha val="10000"/>
                      </a:srgbClr>
                    </a:solidFill>
                  </a:tcPr>
                </a:tc>
                <a:tc>
                  <a:txBody>
                    <a:bodyPr/>
                    <a:lstStyle/>
                    <a:p>
                      <a:pPr algn="ctr" fontAlgn="ctr"/>
                      <a:r>
                        <a:rPr lang="ru-RU" sz="800" b="0" i="0" u="none" strike="noStrike">
                          <a:solidFill>
                            <a:srgbClr val="000000"/>
                          </a:solidFill>
                          <a:effectLst/>
                          <a:latin typeface="Arial Narrow" panose="020B0606020202030204" pitchFamily="34" charset="0"/>
                        </a:rPr>
                        <a:t>1 284</a:t>
                      </a:r>
                    </a:p>
                  </a:txBody>
                  <a:tcPr marL="9525" marR="9525" marT="9525" marB="0" anchor="ctr">
                    <a:lnL w="6350" cap="flat" cmpd="sng" algn="ctr">
                      <a:solidFill>
                        <a:schemeClr val="tx1"/>
                      </a:solidFill>
                      <a:prstDash val="sysDot"/>
                      <a:round/>
                      <a:headEnd type="none" w="med" len="med"/>
                      <a:tailEnd type="none" w="med" len="med"/>
                    </a:lnL>
                    <a:lnR w="12700" cap="flat" cmpd="sng" algn="ctr">
                      <a:noFill/>
                      <a:prstDash val="solid"/>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solidFill>
                      <a:srgbClr val="007F76">
                        <a:alpha val="10000"/>
                      </a:srgbClr>
                    </a:solidFill>
                  </a:tcPr>
                </a:tc>
                <a:extLst>
                  <a:ext uri="{0D108BD9-81ED-4DB2-BD59-A6C34878D82A}">
                    <a16:rowId xmlns:a16="http://schemas.microsoft.com/office/drawing/2014/main" val="3877348172"/>
                  </a:ext>
                </a:extLst>
              </a:tr>
              <a:tr h="148474">
                <a:tc>
                  <a:txBody>
                    <a:bodyPr/>
                    <a:lstStyle/>
                    <a:p>
                      <a:pPr marL="72000" algn="l" fontAlgn="b"/>
                      <a:r>
                        <a:rPr lang="ru-RU" sz="800" b="0" i="0" u="none" strike="noStrike" cap="none" dirty="0">
                          <a:solidFill>
                            <a:srgbClr val="000000"/>
                          </a:solidFill>
                          <a:effectLst/>
                          <a:latin typeface="Arial Narrow" panose="020B0606020202030204" pitchFamily="34" charset="0"/>
                          <a:ea typeface="+mn-ea"/>
                          <a:cs typeface="+mn-cs"/>
                          <a:sym typeface="Arial"/>
                        </a:rPr>
                        <a:t>БІЛІКТІЛІГІ ЖОҚ ЖҰМЫСШЫЛАР</a:t>
                      </a:r>
                    </a:p>
                  </a:txBody>
                  <a:tcPr marL="9525" marR="9525" marT="0" marB="0" anchor="ctr">
                    <a:lnL w="76200" cap="flat" cmpd="sng" algn="ctr">
                      <a:noFill/>
                      <a:prstDash val="solid"/>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noFill/>
                  </a:tcPr>
                </a:tc>
                <a:tc>
                  <a:txBody>
                    <a:bodyPr/>
                    <a:lstStyle/>
                    <a:p>
                      <a:pPr algn="ctr" fontAlgn="ctr"/>
                      <a:r>
                        <a:rPr lang="ru-RU" sz="800" b="0" i="0" u="none" strike="noStrike" dirty="0">
                          <a:solidFill>
                            <a:srgbClr val="000000"/>
                          </a:solidFill>
                          <a:effectLst/>
                          <a:latin typeface="Arial Narrow" panose="020B0606020202030204" pitchFamily="34" charset="0"/>
                        </a:rPr>
                        <a:t>1 983</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ru-RU" sz="800" b="0" i="0" u="none" strike="noStrike">
                          <a:solidFill>
                            <a:srgbClr val="000000"/>
                          </a:solidFill>
                          <a:effectLst/>
                          <a:latin typeface="Arial Narrow" panose="020B0606020202030204" pitchFamily="34" charset="0"/>
                        </a:rPr>
                        <a:t>2 594</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ru-RU" sz="800" b="0" i="0" u="none" strike="noStrike">
                          <a:solidFill>
                            <a:srgbClr val="000000"/>
                          </a:solidFill>
                          <a:effectLst/>
                          <a:latin typeface="Arial Narrow" panose="020B0606020202030204" pitchFamily="34" charset="0"/>
                        </a:rPr>
                        <a:t>3 228</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ru-RU" sz="800" b="0" i="0" u="none" strike="noStrike" dirty="0">
                          <a:solidFill>
                            <a:srgbClr val="000000"/>
                          </a:solidFill>
                          <a:effectLst/>
                          <a:latin typeface="Arial Narrow" panose="020B0606020202030204" pitchFamily="34" charset="0"/>
                        </a:rPr>
                        <a:t>3 918</a:t>
                      </a:r>
                    </a:p>
                  </a:txBody>
                  <a:tcPr marL="9525" marR="9525" marT="9525" marB="0" anchor="ctr">
                    <a:lnL w="6350" cap="flat" cmpd="sng" algn="ctr">
                      <a:solidFill>
                        <a:schemeClr val="tx1"/>
                      </a:solidFill>
                      <a:prstDash val="sysDot"/>
                      <a:round/>
                      <a:headEnd type="none" w="med" len="med"/>
                      <a:tailEnd type="none" w="med" len="med"/>
                    </a:lnL>
                    <a:lnR w="12700" cap="flat" cmpd="sng" algn="ctr">
                      <a:noFill/>
                      <a:prstDash val="solid"/>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605250712"/>
                  </a:ext>
                </a:extLst>
              </a:tr>
            </a:tbl>
          </a:graphicData>
        </a:graphic>
      </p:graphicFrame>
      <p:graphicFrame>
        <p:nvGraphicFramePr>
          <p:cNvPr id="25" name="Таблица 24">
            <a:extLst>
              <a:ext uri="{FF2B5EF4-FFF2-40B4-BE49-F238E27FC236}">
                <a16:creationId xmlns:a16="http://schemas.microsoft.com/office/drawing/2014/main" id="{B0A9FCBA-67D5-3916-3267-226B7595262D}"/>
              </a:ext>
            </a:extLst>
          </p:cNvPr>
          <p:cNvGraphicFramePr>
            <a:graphicFrameLocks noGrp="1"/>
          </p:cNvGraphicFramePr>
          <p:nvPr>
            <p:extLst>
              <p:ext uri="{D42A27DB-BD31-4B8C-83A1-F6EECF244321}">
                <p14:modId xmlns:p14="http://schemas.microsoft.com/office/powerpoint/2010/main" val="2224243697"/>
              </p:ext>
            </p:extLst>
          </p:nvPr>
        </p:nvGraphicFramePr>
        <p:xfrm>
          <a:off x="6768750" y="3025492"/>
          <a:ext cx="5328000" cy="1670332"/>
        </p:xfrm>
        <a:graphic>
          <a:graphicData uri="http://schemas.openxmlformats.org/drawingml/2006/table">
            <a:tbl>
              <a:tblPr firstRow="1" bandRow="1">
                <a:tableStyleId>{5C22544A-7EE6-4342-B048-85BDC9FD1C3A}</a:tableStyleId>
              </a:tblPr>
              <a:tblGrid>
                <a:gridCol w="3600000">
                  <a:extLst>
                    <a:ext uri="{9D8B030D-6E8A-4147-A177-3AD203B41FA5}">
                      <a16:colId xmlns:a16="http://schemas.microsoft.com/office/drawing/2014/main" val="1113104833"/>
                    </a:ext>
                  </a:extLst>
                </a:gridCol>
                <a:gridCol w="432000">
                  <a:extLst>
                    <a:ext uri="{9D8B030D-6E8A-4147-A177-3AD203B41FA5}">
                      <a16:colId xmlns:a16="http://schemas.microsoft.com/office/drawing/2014/main" val="132264586"/>
                    </a:ext>
                  </a:extLst>
                </a:gridCol>
                <a:gridCol w="432000">
                  <a:extLst>
                    <a:ext uri="{9D8B030D-6E8A-4147-A177-3AD203B41FA5}">
                      <a16:colId xmlns:a16="http://schemas.microsoft.com/office/drawing/2014/main" val="2572766800"/>
                    </a:ext>
                  </a:extLst>
                </a:gridCol>
                <a:gridCol w="432000">
                  <a:extLst>
                    <a:ext uri="{9D8B030D-6E8A-4147-A177-3AD203B41FA5}">
                      <a16:colId xmlns:a16="http://schemas.microsoft.com/office/drawing/2014/main" val="2849574652"/>
                    </a:ext>
                  </a:extLst>
                </a:gridCol>
                <a:gridCol w="432000">
                  <a:extLst>
                    <a:ext uri="{9D8B030D-6E8A-4147-A177-3AD203B41FA5}">
                      <a16:colId xmlns:a16="http://schemas.microsoft.com/office/drawing/2014/main" val="478621999"/>
                    </a:ext>
                  </a:extLst>
                </a:gridCol>
              </a:tblGrid>
              <a:tr h="167033">
                <a:tc>
                  <a:txBody>
                    <a:bodyPr/>
                    <a:lstStyle/>
                    <a:p>
                      <a:pPr marL="0" marR="0" lvl="0" indent="0" algn="l" defTabSz="685800" rtl="0" eaLnBrk="1" fontAlgn="auto" latinLnBrk="0" hangingPunct="1">
                        <a:lnSpc>
                          <a:spcPct val="107000"/>
                        </a:lnSpc>
                        <a:spcBef>
                          <a:spcPts val="0"/>
                        </a:spcBef>
                        <a:spcAft>
                          <a:spcPts val="0"/>
                        </a:spcAft>
                        <a:buClrTx/>
                        <a:buSzTx/>
                        <a:buFontTx/>
                        <a:buNone/>
                        <a:tabLst/>
                        <a:defRPr/>
                      </a:pPr>
                      <a:r>
                        <a:rPr lang="ru-RU" sz="1050" b="1" i="0" u="none" strike="noStrike" cap="none" noProof="0" dirty="0">
                          <a:solidFill>
                            <a:srgbClr val="000000"/>
                          </a:solidFill>
                          <a:effectLst/>
                          <a:latin typeface="Arial Narrow" panose="020B0606020202030204" pitchFamily="34" charset="0"/>
                          <a:ea typeface="+mn-ea"/>
                          <a:cs typeface="+mn-cs"/>
                          <a:sym typeface="Arial"/>
                        </a:rPr>
                        <a:t>ОПТИМИСТІК СЦЕНАРИЙ</a:t>
                      </a:r>
                    </a:p>
                  </a:txBody>
                  <a:tcPr marT="0" marB="0" anchor="ctr">
                    <a:lnL w="76200" cap="flat" cmpd="sng" algn="ctr">
                      <a:noFill/>
                      <a:prstDash val="solid"/>
                      <a:round/>
                      <a:headEnd type="none" w="med" len="med"/>
                      <a:tailEnd type="none" w="med" len="med"/>
                    </a:lnL>
                    <a:lnR w="6350" cap="flat" cmpd="sng" algn="ctr">
                      <a:solidFill>
                        <a:schemeClr val="tx1"/>
                      </a:solidFill>
                      <a:prstDash val="sysDot"/>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accent3">
                        <a:lumMod val="50000"/>
                        <a:alpha val="20000"/>
                      </a:schemeClr>
                    </a:solidFill>
                  </a:tcPr>
                </a:tc>
                <a:tc>
                  <a:txBody>
                    <a:bodyPr/>
                    <a:lstStyle/>
                    <a:p>
                      <a:pPr algn="ctr" fontAlgn="ctr"/>
                      <a:r>
                        <a:rPr lang="en-US" sz="900" b="0" i="0" u="none" strike="noStrike" cap="none" dirty="0">
                          <a:solidFill>
                            <a:srgbClr val="000000"/>
                          </a:solidFill>
                          <a:effectLst/>
                          <a:latin typeface="Arial Narrow" panose="020B0606020202030204" pitchFamily="34" charset="0"/>
                          <a:ea typeface="+mn-ea"/>
                          <a:cs typeface="+mn-cs"/>
                          <a:sym typeface="Arial"/>
                        </a:rPr>
                        <a:t>Q1</a:t>
                      </a:r>
                      <a:endParaRPr lang="ru-KZ" sz="900" b="0" i="0" u="none" strike="noStrike" cap="none" dirty="0">
                        <a:solidFill>
                          <a:srgbClr val="000000"/>
                        </a:solidFill>
                        <a:effectLst/>
                        <a:latin typeface="Arial Narrow" panose="020B0606020202030204" pitchFamily="34" charset="0"/>
                        <a:ea typeface="+mn-ea"/>
                        <a:cs typeface="+mn-cs"/>
                        <a:sym typeface="Arial"/>
                      </a:endParaRPr>
                    </a:p>
                  </a:txBody>
                  <a:tcPr marL="9525" marR="9525" marT="0"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50000"/>
                        <a:alpha val="20000"/>
                      </a:schemeClr>
                    </a:solidFill>
                  </a:tcPr>
                </a:tc>
                <a:tc>
                  <a:txBody>
                    <a:bodyPr/>
                    <a:lstStyle/>
                    <a:p>
                      <a:pPr algn="ctr" fontAlgn="ctr"/>
                      <a:r>
                        <a:rPr lang="en-US" sz="900" b="0" i="0" u="none" strike="noStrike" cap="none" dirty="0">
                          <a:solidFill>
                            <a:srgbClr val="000000"/>
                          </a:solidFill>
                          <a:effectLst/>
                          <a:latin typeface="Arial Narrow" panose="020B0606020202030204" pitchFamily="34" charset="0"/>
                          <a:ea typeface="+mn-ea"/>
                          <a:cs typeface="+mn-cs"/>
                          <a:sym typeface="Arial"/>
                        </a:rPr>
                        <a:t>Q2</a:t>
                      </a:r>
                      <a:endParaRPr lang="ru-KZ" sz="900" b="0" i="0" u="none" strike="noStrike" cap="none" dirty="0">
                        <a:solidFill>
                          <a:srgbClr val="000000"/>
                        </a:solidFill>
                        <a:effectLst/>
                        <a:latin typeface="Arial Narrow" panose="020B0606020202030204" pitchFamily="34" charset="0"/>
                        <a:ea typeface="+mn-ea"/>
                        <a:cs typeface="+mn-cs"/>
                        <a:sym typeface="Arial"/>
                      </a:endParaRPr>
                    </a:p>
                  </a:txBody>
                  <a:tcPr marL="9525" marR="9525" marT="0"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3">
                        <a:lumMod val="50000"/>
                        <a:alpha val="20000"/>
                      </a:schemeClr>
                    </a:solidFill>
                  </a:tcPr>
                </a:tc>
                <a:tc>
                  <a:txBody>
                    <a:bodyPr/>
                    <a:lstStyle/>
                    <a:p>
                      <a:pPr algn="ctr" fontAlgn="ctr"/>
                      <a:r>
                        <a:rPr lang="en-US" sz="900" b="0" i="0" u="none" strike="noStrike" cap="none" dirty="0">
                          <a:solidFill>
                            <a:srgbClr val="000000"/>
                          </a:solidFill>
                          <a:effectLst/>
                          <a:latin typeface="Arial Narrow" panose="020B0606020202030204" pitchFamily="34" charset="0"/>
                          <a:ea typeface="+mn-ea"/>
                          <a:cs typeface="+mn-cs"/>
                          <a:sym typeface="Arial"/>
                        </a:rPr>
                        <a:t>Q3</a:t>
                      </a:r>
                      <a:endParaRPr lang="ru-KZ" sz="900" b="0" i="0" u="none" strike="noStrike" cap="none" dirty="0">
                        <a:solidFill>
                          <a:srgbClr val="000000"/>
                        </a:solidFill>
                        <a:effectLst/>
                        <a:latin typeface="Arial Narrow" panose="020B0606020202030204" pitchFamily="34" charset="0"/>
                        <a:ea typeface="+mn-ea"/>
                        <a:cs typeface="+mn-cs"/>
                        <a:sym typeface="Arial"/>
                      </a:endParaRPr>
                    </a:p>
                  </a:txBody>
                  <a:tcPr marL="9525" marR="9525" marT="0"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3">
                        <a:lumMod val="50000"/>
                        <a:alpha val="20000"/>
                      </a:schemeClr>
                    </a:solidFill>
                  </a:tcPr>
                </a:tc>
                <a:tc>
                  <a:txBody>
                    <a:bodyPr/>
                    <a:lstStyle/>
                    <a:p>
                      <a:pPr algn="ctr" fontAlgn="ctr"/>
                      <a:r>
                        <a:rPr lang="en-US" sz="900" b="0" i="0" u="none" strike="noStrike" cap="none" dirty="0">
                          <a:solidFill>
                            <a:srgbClr val="000000"/>
                          </a:solidFill>
                          <a:effectLst/>
                          <a:latin typeface="Arial Narrow" panose="020B0606020202030204" pitchFamily="34" charset="0"/>
                          <a:ea typeface="+mn-ea"/>
                          <a:cs typeface="+mn-cs"/>
                          <a:sym typeface="Arial"/>
                        </a:rPr>
                        <a:t>Q4</a:t>
                      </a:r>
                      <a:endParaRPr lang="ru-KZ" sz="900" b="0" i="0" u="none" strike="noStrike" cap="none" dirty="0">
                        <a:solidFill>
                          <a:srgbClr val="000000"/>
                        </a:solidFill>
                        <a:effectLst/>
                        <a:latin typeface="Arial Narrow" panose="020B0606020202030204" pitchFamily="34" charset="0"/>
                        <a:ea typeface="+mn-ea"/>
                        <a:cs typeface="+mn-cs"/>
                        <a:sym typeface="Arial"/>
                      </a:endParaRPr>
                    </a:p>
                  </a:txBody>
                  <a:tcPr marL="9525" marR="9525" marT="0" marB="0" anchor="ctr">
                    <a:lnL w="6350" cap="flat" cmpd="sng" algn="ctr">
                      <a:solidFill>
                        <a:schemeClr val="tx1"/>
                      </a:solidFill>
                      <a:prstDash val="sysDot"/>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3">
                        <a:lumMod val="50000"/>
                        <a:alpha val="20000"/>
                      </a:schemeClr>
                    </a:solidFill>
                  </a:tcPr>
                </a:tc>
                <a:extLst>
                  <a:ext uri="{0D108BD9-81ED-4DB2-BD59-A6C34878D82A}">
                    <a16:rowId xmlns:a16="http://schemas.microsoft.com/office/drawing/2014/main" val="877649079"/>
                  </a:ext>
                </a:extLst>
              </a:tr>
              <a:tr h="167033">
                <a:tc>
                  <a:txBody>
                    <a:bodyPr/>
                    <a:lstStyle/>
                    <a:p>
                      <a:pPr marL="0" marR="0" lvl="0" indent="0" algn="l" defTabSz="685800" rtl="0" eaLnBrk="1" fontAlgn="auto" latinLnBrk="0" hangingPunct="1">
                        <a:lnSpc>
                          <a:spcPct val="107000"/>
                        </a:lnSpc>
                        <a:spcBef>
                          <a:spcPts val="0"/>
                        </a:spcBef>
                        <a:spcAft>
                          <a:spcPts val="0"/>
                        </a:spcAft>
                        <a:buClrTx/>
                        <a:buSzTx/>
                        <a:buFontTx/>
                        <a:buNone/>
                        <a:tabLst/>
                        <a:defRPr/>
                      </a:pPr>
                      <a:r>
                        <a:rPr lang="ru-RU" sz="900" b="1" i="0" u="none" strike="noStrike" cap="none" noProof="0" dirty="0">
                          <a:solidFill>
                            <a:srgbClr val="000000"/>
                          </a:solidFill>
                          <a:effectLst/>
                          <a:latin typeface="Arial Narrow" panose="020B0606020202030204" pitchFamily="34" charset="0"/>
                          <a:ea typeface="+mn-ea"/>
                          <a:cs typeface="+mn-cs"/>
                          <a:sym typeface="Arial"/>
                        </a:rPr>
                        <a:t>БАРЛЫҒЫ</a:t>
                      </a:r>
                      <a:endParaRPr lang="ru-RU" sz="800" b="1" i="0" u="none" strike="noStrike" cap="none" noProof="0" dirty="0">
                        <a:solidFill>
                          <a:srgbClr val="000000"/>
                        </a:solidFill>
                        <a:effectLst/>
                        <a:latin typeface="Arial Narrow" panose="020B0606020202030204" pitchFamily="34" charset="0"/>
                        <a:ea typeface="+mn-ea"/>
                        <a:cs typeface="+mn-cs"/>
                        <a:sym typeface="Arial"/>
                      </a:endParaRPr>
                    </a:p>
                  </a:txBody>
                  <a:tcPr marT="0" marB="0" anchor="ctr">
                    <a:lnL w="76200" cap="flat" cmpd="sng" algn="ctr">
                      <a:noFill/>
                      <a:prstDash val="solid"/>
                      <a:round/>
                      <a:headEnd type="none" w="med" len="med"/>
                      <a:tailEnd type="none" w="med" len="med"/>
                    </a:lnL>
                    <a:lnR w="6350" cap="flat" cmpd="sng" algn="ctr">
                      <a:solidFill>
                        <a:schemeClr val="tx1"/>
                      </a:solidFill>
                      <a:prstDash val="sysDot"/>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accent3">
                        <a:lumMod val="50000"/>
                        <a:alpha val="20000"/>
                      </a:schemeClr>
                    </a:solidFill>
                  </a:tcPr>
                </a:tc>
                <a:tc>
                  <a:txBody>
                    <a:bodyPr/>
                    <a:lstStyle/>
                    <a:p>
                      <a:pPr algn="ctr" fontAlgn="ctr"/>
                      <a:r>
                        <a:rPr lang="ru-RU" sz="900" b="1" i="0" u="none" strike="noStrike" cap="none" dirty="0">
                          <a:solidFill>
                            <a:srgbClr val="000000"/>
                          </a:solidFill>
                          <a:effectLst/>
                          <a:latin typeface="Arial Narrow" panose="020B0606020202030204" pitchFamily="34" charset="0"/>
                          <a:ea typeface="+mn-ea"/>
                          <a:cs typeface="+mn-cs"/>
                          <a:sym typeface="Arial"/>
                        </a:rPr>
                        <a:t>8 538</a:t>
                      </a:r>
                      <a:endParaRPr lang="ru-KZ" sz="900" b="1" i="0" u="none" strike="noStrike" cap="none" dirty="0">
                        <a:solidFill>
                          <a:srgbClr val="000000"/>
                        </a:solidFill>
                        <a:effectLst/>
                        <a:latin typeface="Arial Narrow" panose="020B0606020202030204" pitchFamily="34" charset="0"/>
                        <a:ea typeface="+mn-ea"/>
                        <a:cs typeface="+mn-cs"/>
                        <a:sym typeface="Arial"/>
                      </a:endParaRPr>
                    </a:p>
                  </a:txBody>
                  <a:tcPr marL="9525" marR="9525" marT="0"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50000"/>
                        <a:alpha val="20000"/>
                      </a:schemeClr>
                    </a:solidFill>
                  </a:tcPr>
                </a:tc>
                <a:tc>
                  <a:txBody>
                    <a:bodyPr/>
                    <a:lstStyle/>
                    <a:p>
                      <a:pPr algn="ctr" rtl="0" fontAlgn="ctr"/>
                      <a:r>
                        <a:rPr lang="ru-RU" sz="900" b="1" i="0" u="none" strike="noStrike">
                          <a:solidFill>
                            <a:srgbClr val="000000"/>
                          </a:solidFill>
                          <a:effectLst/>
                          <a:latin typeface="Arial Narrow" panose="020B0606020202030204" pitchFamily="34" charset="0"/>
                        </a:rPr>
                        <a:t>10 699</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3">
                        <a:lumMod val="50000"/>
                        <a:alpha val="20000"/>
                      </a:schemeClr>
                    </a:solidFill>
                  </a:tcPr>
                </a:tc>
                <a:tc>
                  <a:txBody>
                    <a:bodyPr/>
                    <a:lstStyle/>
                    <a:p>
                      <a:pPr algn="ctr" rtl="0" fontAlgn="ctr"/>
                      <a:r>
                        <a:rPr lang="ru-RU" sz="900" b="1" i="0" u="none" strike="noStrike">
                          <a:solidFill>
                            <a:srgbClr val="000000"/>
                          </a:solidFill>
                          <a:effectLst/>
                          <a:latin typeface="Arial Narrow" panose="020B0606020202030204" pitchFamily="34" charset="0"/>
                        </a:rPr>
                        <a:t>12 378</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3">
                        <a:lumMod val="50000"/>
                        <a:alpha val="20000"/>
                      </a:schemeClr>
                    </a:solidFill>
                  </a:tcPr>
                </a:tc>
                <a:tc>
                  <a:txBody>
                    <a:bodyPr/>
                    <a:lstStyle/>
                    <a:p>
                      <a:pPr algn="ctr" rtl="0" fontAlgn="ctr"/>
                      <a:r>
                        <a:rPr lang="ru-RU" sz="900" b="1" i="0" u="none" strike="noStrike" dirty="0">
                          <a:solidFill>
                            <a:srgbClr val="000000"/>
                          </a:solidFill>
                          <a:effectLst/>
                          <a:latin typeface="Arial Narrow" panose="020B0606020202030204" pitchFamily="34" charset="0"/>
                        </a:rPr>
                        <a:t>15 466</a:t>
                      </a:r>
                    </a:p>
                  </a:txBody>
                  <a:tcPr marL="9525" marR="9525" marT="9525" marB="0" anchor="ctr">
                    <a:lnL w="6350" cap="flat" cmpd="sng" algn="ctr">
                      <a:solidFill>
                        <a:schemeClr val="tx1"/>
                      </a:solidFill>
                      <a:prstDash val="sysDot"/>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3">
                        <a:lumMod val="50000"/>
                        <a:alpha val="20000"/>
                      </a:schemeClr>
                    </a:solidFill>
                  </a:tcPr>
                </a:tc>
                <a:extLst>
                  <a:ext uri="{0D108BD9-81ED-4DB2-BD59-A6C34878D82A}">
                    <a16:rowId xmlns:a16="http://schemas.microsoft.com/office/drawing/2014/main" val="1602871338"/>
                  </a:ext>
                </a:extLst>
              </a:tr>
              <a:tr h="148474">
                <a:tc>
                  <a:txBody>
                    <a:bodyPr/>
                    <a:lstStyle/>
                    <a:p>
                      <a:pPr marL="72000" algn="l" fontAlgn="b"/>
                      <a:r>
                        <a:rPr lang="ru-RU" sz="800" b="0" i="0" u="none" strike="noStrike" cap="none" dirty="0">
                          <a:solidFill>
                            <a:srgbClr val="000000"/>
                          </a:solidFill>
                          <a:effectLst/>
                          <a:latin typeface="Arial Narrow" panose="020B0606020202030204" pitchFamily="34" charset="0"/>
                          <a:ea typeface="+mn-ea"/>
                          <a:cs typeface="+mn-cs"/>
                          <a:sym typeface="Arial"/>
                        </a:rPr>
                        <a:t>БАСШЫЛАР ЖӘНЕ МЕМЛЕКЕТТІК ҚЫЗМЕТШІЛЕР</a:t>
                      </a:r>
                    </a:p>
                  </a:txBody>
                  <a:tcPr marL="9525" marR="9525" marT="0" marB="0" anchor="ctr">
                    <a:lnL w="76200" cap="flat" cmpd="sng" algn="ctr">
                      <a:noFill/>
                      <a:prstDash val="solid"/>
                      <a:round/>
                      <a:headEnd type="none" w="med" len="med"/>
                      <a:tailEnd type="none" w="med" len="med"/>
                    </a:lnL>
                    <a:lnR w="6350" cap="flat" cmpd="sng" algn="ctr">
                      <a:solidFill>
                        <a:schemeClr val="tx1"/>
                      </a:solidFill>
                      <a:prstDash val="sysDot"/>
                      <a:round/>
                      <a:headEnd type="none" w="med" len="med"/>
                      <a:tailEnd type="none" w="med" len="med"/>
                    </a:lnR>
                    <a:lnT w="12700" cap="flat" cmpd="sng" algn="ctr">
                      <a:solidFill>
                        <a:schemeClr val="tx1"/>
                      </a:solidFill>
                      <a:prstDash val="solid"/>
                      <a:round/>
                      <a:headEnd type="none" w="med" len="med"/>
                      <a:tailEnd type="none" w="med" len="med"/>
                    </a:lnT>
                    <a:lnB w="6350" cap="flat" cmpd="sng" algn="ctr">
                      <a:solidFill>
                        <a:schemeClr val="tx1"/>
                      </a:solidFill>
                      <a:prstDash val="sysDot"/>
                      <a:round/>
                      <a:headEnd type="none" w="med" len="med"/>
                      <a:tailEnd type="none" w="med" len="med"/>
                    </a:lnB>
                    <a:noFill/>
                  </a:tcPr>
                </a:tc>
                <a:tc>
                  <a:txBody>
                    <a:bodyPr/>
                    <a:lstStyle/>
                    <a:p>
                      <a:pPr algn="ctr" fontAlgn="ctr"/>
                      <a:r>
                        <a:rPr lang="ru-RU" sz="800" b="0" i="0" u="none" strike="noStrike">
                          <a:solidFill>
                            <a:srgbClr val="000000"/>
                          </a:solidFill>
                          <a:effectLst/>
                          <a:latin typeface="Arial Narrow" panose="020B0606020202030204" pitchFamily="34" charset="0"/>
                        </a:rPr>
                        <a:t>604</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12700" cap="flat" cmpd="sng" algn="ctr">
                      <a:solidFill>
                        <a:schemeClr val="tx1"/>
                      </a:solidFill>
                      <a:prstDash val="solid"/>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ru-RU" sz="800" b="0" i="0" u="none" strike="noStrike">
                          <a:solidFill>
                            <a:srgbClr val="000000"/>
                          </a:solidFill>
                          <a:effectLst/>
                          <a:latin typeface="Arial Narrow" panose="020B0606020202030204" pitchFamily="34" charset="0"/>
                        </a:rPr>
                        <a:t>418</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12700" cap="flat" cmpd="sng" algn="ctr">
                      <a:solidFill>
                        <a:schemeClr val="tx1"/>
                      </a:solidFill>
                      <a:prstDash val="solid"/>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ru-RU" sz="800" b="0" i="0" u="none" strike="noStrike">
                          <a:solidFill>
                            <a:srgbClr val="000000"/>
                          </a:solidFill>
                          <a:effectLst/>
                          <a:latin typeface="Arial Narrow" panose="020B0606020202030204" pitchFamily="34" charset="0"/>
                        </a:rPr>
                        <a:t>541</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12700" cap="flat" cmpd="sng" algn="ctr">
                      <a:solidFill>
                        <a:schemeClr val="tx1"/>
                      </a:solidFill>
                      <a:prstDash val="solid"/>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ru-RU" sz="800" b="0" i="0" u="none" strike="noStrike">
                          <a:solidFill>
                            <a:srgbClr val="000000"/>
                          </a:solidFill>
                          <a:effectLst/>
                          <a:latin typeface="Arial Narrow" panose="020B0606020202030204" pitchFamily="34" charset="0"/>
                        </a:rPr>
                        <a:t>499</a:t>
                      </a:r>
                    </a:p>
                  </a:txBody>
                  <a:tcPr marL="9525" marR="9525" marT="9525" marB="0" anchor="ctr">
                    <a:lnL w="6350" cap="flat" cmpd="sng" algn="ctr">
                      <a:solidFill>
                        <a:schemeClr val="tx1"/>
                      </a:solidFill>
                      <a:prstDash val="sysDot"/>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052355308"/>
                  </a:ext>
                </a:extLst>
              </a:tr>
              <a:tr h="148474">
                <a:tc>
                  <a:txBody>
                    <a:bodyPr/>
                    <a:lstStyle/>
                    <a:p>
                      <a:pPr marL="72000" algn="l" fontAlgn="b"/>
                      <a:r>
                        <a:rPr lang="ru-RU" sz="800" b="0" i="0" u="none" strike="noStrike" cap="none" dirty="0">
                          <a:solidFill>
                            <a:srgbClr val="000000"/>
                          </a:solidFill>
                          <a:effectLst/>
                          <a:latin typeface="Arial Narrow" panose="020B0606020202030204" pitchFamily="34" charset="0"/>
                          <a:ea typeface="+mn-ea"/>
                          <a:cs typeface="+mn-cs"/>
                          <a:sym typeface="Arial"/>
                        </a:rPr>
                        <a:t>КӘСІБИ МАМАНДАР</a:t>
                      </a:r>
                    </a:p>
                  </a:txBody>
                  <a:tcPr marL="9525" marR="9525" marT="0" marB="0" anchor="ctr">
                    <a:lnL w="76200" cap="flat" cmpd="sng" algn="ctr">
                      <a:noFill/>
                      <a:prstDash val="solid"/>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solidFill>
                      <a:schemeClr val="accent3">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2 720</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2 730</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solidFill>
                      <a:schemeClr val="accent3">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2 657</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solidFill>
                      <a:schemeClr val="accent3">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4 543</a:t>
                      </a:r>
                    </a:p>
                  </a:txBody>
                  <a:tcPr marL="9525" marR="9525" marT="9525" marB="0" anchor="ctr">
                    <a:lnL w="6350" cap="flat" cmpd="sng" algn="ctr">
                      <a:solidFill>
                        <a:schemeClr val="tx1"/>
                      </a:solidFill>
                      <a:prstDash val="sysDot"/>
                      <a:round/>
                      <a:headEnd type="none" w="med" len="med"/>
                      <a:tailEnd type="none" w="med" len="med"/>
                    </a:lnL>
                    <a:lnR w="12700" cap="flat" cmpd="sng" algn="ctr">
                      <a:noFill/>
                      <a:prstDash val="solid"/>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solidFill>
                      <a:schemeClr val="accent3">
                        <a:lumMod val="50000"/>
                        <a:alpha val="20000"/>
                      </a:schemeClr>
                    </a:solidFill>
                  </a:tcPr>
                </a:tc>
                <a:extLst>
                  <a:ext uri="{0D108BD9-81ED-4DB2-BD59-A6C34878D82A}">
                    <a16:rowId xmlns:a16="http://schemas.microsoft.com/office/drawing/2014/main" val="4077338817"/>
                  </a:ext>
                </a:extLst>
              </a:tr>
              <a:tr h="148474">
                <a:tc>
                  <a:txBody>
                    <a:bodyPr/>
                    <a:lstStyle/>
                    <a:p>
                      <a:pPr marL="72000" algn="l" fontAlgn="b"/>
                      <a:r>
                        <a:rPr lang="ru-RU" sz="800" b="0" i="0" u="none" strike="noStrike" cap="none" dirty="0">
                          <a:solidFill>
                            <a:srgbClr val="000000"/>
                          </a:solidFill>
                          <a:effectLst/>
                          <a:latin typeface="Arial Narrow" panose="020B0606020202030204" pitchFamily="34" charset="0"/>
                          <a:ea typeface="+mn-ea"/>
                          <a:cs typeface="+mn-cs"/>
                          <a:sym typeface="Arial"/>
                        </a:rPr>
                        <a:t>ТЕХНИК МАМАНДАР ЖӘНЕ БАСҚА ДА КӘСІБИ КӨМЕКШІ ПЕРСОНАЛ</a:t>
                      </a:r>
                    </a:p>
                  </a:txBody>
                  <a:tcPr marL="9525" marR="9525" marT="0" marB="0" anchor="ctr">
                    <a:lnL w="76200" cap="flat" cmpd="sng" algn="ctr">
                      <a:noFill/>
                      <a:prstDash val="solid"/>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noFill/>
                  </a:tcPr>
                </a:tc>
                <a:tc>
                  <a:txBody>
                    <a:bodyPr/>
                    <a:lstStyle/>
                    <a:p>
                      <a:pPr algn="ctr" fontAlgn="ctr"/>
                      <a:r>
                        <a:rPr lang="ru-RU" sz="800" b="0" i="0" u="none" strike="noStrike">
                          <a:solidFill>
                            <a:srgbClr val="000000"/>
                          </a:solidFill>
                          <a:effectLst/>
                          <a:latin typeface="Arial Narrow" panose="020B0606020202030204" pitchFamily="34" charset="0"/>
                        </a:rPr>
                        <a:t>1 033</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ru-RU" sz="800" b="0" i="0" u="none" strike="noStrike">
                          <a:solidFill>
                            <a:srgbClr val="000000"/>
                          </a:solidFill>
                          <a:effectLst/>
                          <a:latin typeface="Arial Narrow" panose="020B0606020202030204" pitchFamily="34" charset="0"/>
                        </a:rPr>
                        <a:t>875</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ru-RU" sz="800" b="0" i="0" u="none" strike="noStrike">
                          <a:solidFill>
                            <a:srgbClr val="000000"/>
                          </a:solidFill>
                          <a:effectLst/>
                          <a:latin typeface="Arial Narrow" panose="020B0606020202030204" pitchFamily="34" charset="0"/>
                        </a:rPr>
                        <a:t>846</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ru-RU" sz="800" b="0" i="0" u="none" strike="noStrike">
                          <a:solidFill>
                            <a:srgbClr val="000000"/>
                          </a:solidFill>
                          <a:effectLst/>
                          <a:latin typeface="Arial Narrow" panose="020B0606020202030204" pitchFamily="34" charset="0"/>
                        </a:rPr>
                        <a:t>1 240</a:t>
                      </a:r>
                    </a:p>
                  </a:txBody>
                  <a:tcPr marL="9525" marR="9525" marT="9525" marB="0" anchor="ctr">
                    <a:lnL w="6350" cap="flat" cmpd="sng" algn="ctr">
                      <a:solidFill>
                        <a:schemeClr val="tx1"/>
                      </a:solidFill>
                      <a:prstDash val="sysDot"/>
                      <a:round/>
                      <a:headEnd type="none" w="med" len="med"/>
                      <a:tailEnd type="none" w="med" len="med"/>
                    </a:lnL>
                    <a:lnR w="12700" cap="flat" cmpd="sng" algn="ctr">
                      <a:noFill/>
                      <a:prstDash val="solid"/>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500228116"/>
                  </a:ext>
                </a:extLst>
              </a:tr>
              <a:tr h="148474">
                <a:tc>
                  <a:txBody>
                    <a:bodyPr/>
                    <a:lstStyle/>
                    <a:p>
                      <a:pPr marL="72000" algn="l" fontAlgn="b"/>
                      <a:r>
                        <a:rPr lang="ru-RU" sz="800" b="0" i="0" u="none" strike="noStrike" cap="none" dirty="0">
                          <a:solidFill>
                            <a:srgbClr val="000000"/>
                          </a:solidFill>
                          <a:effectLst/>
                          <a:latin typeface="Arial Narrow" panose="020B0606020202030204" pitchFamily="34" charset="0"/>
                          <a:ea typeface="+mn-ea"/>
                          <a:cs typeface="+mn-cs"/>
                          <a:sym typeface="Arial"/>
                        </a:rPr>
                        <a:t>ӘКІМШІЛЕНДІРУ САЛАСЫНДАҒЫ ҚЫЗМЕТШІЛЕР</a:t>
                      </a:r>
                    </a:p>
                  </a:txBody>
                  <a:tcPr marL="9525" marR="9525" marT="0" marB="0" anchor="ctr">
                    <a:lnL w="76200" cap="flat" cmpd="sng" algn="ctr">
                      <a:noFill/>
                      <a:prstDash val="solid"/>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solidFill>
                      <a:schemeClr val="accent3">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473</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335</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solidFill>
                      <a:schemeClr val="accent3">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313</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solidFill>
                      <a:schemeClr val="accent3">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452</a:t>
                      </a:r>
                    </a:p>
                  </a:txBody>
                  <a:tcPr marL="9525" marR="9525" marT="9525" marB="0" anchor="ctr">
                    <a:lnL w="6350" cap="flat" cmpd="sng" algn="ctr">
                      <a:solidFill>
                        <a:schemeClr val="tx1"/>
                      </a:solidFill>
                      <a:prstDash val="sysDot"/>
                      <a:round/>
                      <a:headEnd type="none" w="med" len="med"/>
                      <a:tailEnd type="none" w="med" len="med"/>
                    </a:lnL>
                    <a:lnR w="12700" cap="flat" cmpd="sng" algn="ctr">
                      <a:noFill/>
                      <a:prstDash val="solid"/>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solidFill>
                      <a:schemeClr val="accent3">
                        <a:lumMod val="50000"/>
                        <a:alpha val="20000"/>
                      </a:schemeClr>
                    </a:solidFill>
                  </a:tcPr>
                </a:tc>
                <a:extLst>
                  <a:ext uri="{0D108BD9-81ED-4DB2-BD59-A6C34878D82A}">
                    <a16:rowId xmlns:a16="http://schemas.microsoft.com/office/drawing/2014/main" val="1221627480"/>
                  </a:ext>
                </a:extLst>
              </a:tr>
              <a:tr h="148474">
                <a:tc>
                  <a:txBody>
                    <a:bodyPr/>
                    <a:lstStyle/>
                    <a:p>
                      <a:pPr marL="72000" algn="l" fontAlgn="b"/>
                      <a:r>
                        <a:rPr lang="ru-RU" sz="800" b="0" i="0" u="none" strike="noStrike" cap="none" dirty="0">
                          <a:solidFill>
                            <a:srgbClr val="000000"/>
                          </a:solidFill>
                          <a:effectLst/>
                          <a:latin typeface="Arial Narrow" panose="020B0606020202030204" pitchFamily="34" charset="0"/>
                          <a:ea typeface="+mn-ea"/>
                          <a:cs typeface="+mn-cs"/>
                          <a:sym typeface="Arial"/>
                        </a:rPr>
                        <a:t>ҚЫЗМЕТ КӨРСЕТУ ЖӘНЕ САУДА САЛАСЫНЫҢ ЖҰМЫСКЕРЛЕРІ</a:t>
                      </a:r>
                    </a:p>
                  </a:txBody>
                  <a:tcPr marL="9525" marR="9525" marT="0" marB="0" anchor="ctr">
                    <a:lnL w="76200" cap="flat" cmpd="sng" algn="ctr">
                      <a:noFill/>
                      <a:prstDash val="solid"/>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noFill/>
                  </a:tcPr>
                </a:tc>
                <a:tc>
                  <a:txBody>
                    <a:bodyPr/>
                    <a:lstStyle/>
                    <a:p>
                      <a:pPr algn="ctr" fontAlgn="ctr"/>
                      <a:r>
                        <a:rPr lang="ru-RU" sz="800" b="0" i="0" u="none" strike="noStrike">
                          <a:solidFill>
                            <a:srgbClr val="000000"/>
                          </a:solidFill>
                          <a:effectLst/>
                          <a:latin typeface="Arial Narrow" panose="020B0606020202030204" pitchFamily="34" charset="0"/>
                        </a:rPr>
                        <a:t>942</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ru-RU" sz="800" b="0" i="0" u="none" strike="noStrike">
                          <a:solidFill>
                            <a:srgbClr val="000000"/>
                          </a:solidFill>
                          <a:effectLst/>
                          <a:latin typeface="Arial Narrow" panose="020B0606020202030204" pitchFamily="34" charset="0"/>
                        </a:rPr>
                        <a:t>787</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ru-RU" sz="800" b="0" i="0" u="none" strike="noStrike">
                          <a:solidFill>
                            <a:srgbClr val="000000"/>
                          </a:solidFill>
                          <a:effectLst/>
                          <a:latin typeface="Arial Narrow" panose="020B0606020202030204" pitchFamily="34" charset="0"/>
                        </a:rPr>
                        <a:t>956</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ru-RU" sz="800" b="0" i="0" u="none" strike="noStrike">
                          <a:solidFill>
                            <a:srgbClr val="000000"/>
                          </a:solidFill>
                          <a:effectLst/>
                          <a:latin typeface="Arial Narrow" panose="020B0606020202030204" pitchFamily="34" charset="0"/>
                        </a:rPr>
                        <a:t>1 261</a:t>
                      </a:r>
                    </a:p>
                  </a:txBody>
                  <a:tcPr marL="9525" marR="9525" marT="9525" marB="0" anchor="ctr">
                    <a:lnL w="6350" cap="flat" cmpd="sng" algn="ctr">
                      <a:solidFill>
                        <a:schemeClr val="tx1"/>
                      </a:solidFill>
                      <a:prstDash val="sysDot"/>
                      <a:round/>
                      <a:headEnd type="none" w="med" len="med"/>
                      <a:tailEnd type="none" w="med" len="med"/>
                    </a:lnL>
                    <a:lnR w="12700" cap="flat" cmpd="sng" algn="ctr">
                      <a:noFill/>
                      <a:prstDash val="solid"/>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182707914"/>
                  </a:ext>
                </a:extLst>
              </a:tr>
              <a:tr h="148474">
                <a:tc>
                  <a:txBody>
                    <a:bodyPr/>
                    <a:lstStyle/>
                    <a:p>
                      <a:pPr marL="72000" algn="l" fontAlgn="b"/>
                      <a:r>
                        <a:rPr lang="ru-RU" sz="800" b="0" i="0" u="none" strike="noStrike" cap="none" dirty="0">
                          <a:solidFill>
                            <a:srgbClr val="000000"/>
                          </a:solidFill>
                          <a:effectLst/>
                          <a:latin typeface="Arial Narrow" panose="020B0606020202030204" pitchFamily="34" charset="0"/>
                          <a:ea typeface="+mn-ea"/>
                          <a:cs typeface="+mn-cs"/>
                          <a:sym typeface="Arial"/>
                        </a:rPr>
                        <a:t>ФЕРМЕР Ж/Е АУЫЛ/ОРМАН, БАЛЫҚ ШАРУА-ЫҢ Ж/Е БАЛЫҚ АУЛАУ ЖҰМЫС-РЫ</a:t>
                      </a:r>
                    </a:p>
                  </a:txBody>
                  <a:tcPr marL="9525" marR="9525" marT="0" marB="0" anchor="ctr">
                    <a:lnL w="76200" cap="flat" cmpd="sng" algn="ctr">
                      <a:noFill/>
                      <a:prstDash val="solid"/>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solidFill>
                      <a:schemeClr val="accent3">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103</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76</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solidFill>
                      <a:schemeClr val="accent3">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119</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solidFill>
                      <a:schemeClr val="accent3">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134</a:t>
                      </a:r>
                    </a:p>
                  </a:txBody>
                  <a:tcPr marL="9525" marR="9525" marT="9525" marB="0" anchor="ctr">
                    <a:lnL w="6350" cap="flat" cmpd="sng" algn="ctr">
                      <a:solidFill>
                        <a:schemeClr val="tx1"/>
                      </a:solidFill>
                      <a:prstDash val="sysDot"/>
                      <a:round/>
                      <a:headEnd type="none" w="med" len="med"/>
                      <a:tailEnd type="none" w="med" len="med"/>
                    </a:lnL>
                    <a:lnR w="12700" cap="flat" cmpd="sng" algn="ctr">
                      <a:noFill/>
                      <a:prstDash val="solid"/>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solidFill>
                      <a:schemeClr val="accent3">
                        <a:lumMod val="50000"/>
                        <a:alpha val="20000"/>
                      </a:schemeClr>
                    </a:solidFill>
                  </a:tcPr>
                </a:tc>
                <a:extLst>
                  <a:ext uri="{0D108BD9-81ED-4DB2-BD59-A6C34878D82A}">
                    <a16:rowId xmlns:a16="http://schemas.microsoft.com/office/drawing/2014/main" val="3434696259"/>
                  </a:ext>
                </a:extLst>
              </a:tr>
              <a:tr h="148474">
                <a:tc>
                  <a:txBody>
                    <a:bodyPr/>
                    <a:lstStyle/>
                    <a:p>
                      <a:pPr marL="72000" algn="l" fontAlgn="b"/>
                      <a:r>
                        <a:rPr lang="ru-RU" sz="800" b="0" i="0" u="none" strike="noStrike" cap="none" dirty="0">
                          <a:solidFill>
                            <a:srgbClr val="000000"/>
                          </a:solidFill>
                          <a:effectLst/>
                          <a:latin typeface="Arial Narrow" panose="020B0606020202030204" pitchFamily="34" charset="0"/>
                          <a:ea typeface="+mn-ea"/>
                          <a:cs typeface="+mn-cs"/>
                          <a:sym typeface="Arial"/>
                        </a:rPr>
                        <a:t>ӨНЕРКӘСІП, ҚҰРЫЛЫС, КӨЛІК Ж/Е БАСҚА ТЕКТЕС ЖҰМЫСШЫЛАРЫ</a:t>
                      </a:r>
                    </a:p>
                  </a:txBody>
                  <a:tcPr marL="9525" marR="9525" marT="0" marB="0" anchor="ctr">
                    <a:lnL w="76200" cap="flat" cmpd="sng" algn="ctr">
                      <a:noFill/>
                      <a:prstDash val="solid"/>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noFill/>
                  </a:tcPr>
                </a:tc>
                <a:tc>
                  <a:txBody>
                    <a:bodyPr/>
                    <a:lstStyle/>
                    <a:p>
                      <a:pPr algn="ctr" fontAlgn="ctr"/>
                      <a:r>
                        <a:rPr lang="ru-RU" sz="800" b="0" i="0" u="none" strike="noStrike">
                          <a:solidFill>
                            <a:srgbClr val="000000"/>
                          </a:solidFill>
                          <a:effectLst/>
                          <a:latin typeface="Arial Narrow" panose="020B0606020202030204" pitchFamily="34" charset="0"/>
                        </a:rPr>
                        <a:t>1 873</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ru-RU" sz="800" b="0" i="0" u="none" strike="noStrike">
                          <a:solidFill>
                            <a:srgbClr val="000000"/>
                          </a:solidFill>
                          <a:effectLst/>
                          <a:latin typeface="Arial Narrow" panose="020B0606020202030204" pitchFamily="34" charset="0"/>
                        </a:rPr>
                        <a:t>1 617</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ru-RU" sz="800" b="0" i="0" u="none" strike="noStrike">
                          <a:solidFill>
                            <a:srgbClr val="000000"/>
                          </a:solidFill>
                          <a:effectLst/>
                          <a:latin typeface="Arial Narrow" panose="020B0606020202030204" pitchFamily="34" charset="0"/>
                        </a:rPr>
                        <a:t>2 530</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ru-RU" sz="800" b="0" i="0" u="none" strike="noStrike">
                          <a:solidFill>
                            <a:srgbClr val="000000"/>
                          </a:solidFill>
                          <a:effectLst/>
                          <a:latin typeface="Arial Narrow" panose="020B0606020202030204" pitchFamily="34" charset="0"/>
                        </a:rPr>
                        <a:t>2 292</a:t>
                      </a:r>
                    </a:p>
                  </a:txBody>
                  <a:tcPr marL="9525" marR="9525" marT="9525" marB="0" anchor="ctr">
                    <a:lnL w="6350" cap="flat" cmpd="sng" algn="ctr">
                      <a:solidFill>
                        <a:schemeClr val="tx1"/>
                      </a:solidFill>
                      <a:prstDash val="sysDot"/>
                      <a:round/>
                      <a:headEnd type="none" w="med" len="med"/>
                      <a:tailEnd type="none" w="med" len="med"/>
                    </a:lnL>
                    <a:lnR w="12700" cap="flat" cmpd="sng" algn="ctr">
                      <a:noFill/>
                      <a:prstDash val="solid"/>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033135677"/>
                  </a:ext>
                </a:extLst>
              </a:tr>
              <a:tr h="148474">
                <a:tc>
                  <a:txBody>
                    <a:bodyPr/>
                    <a:lstStyle/>
                    <a:p>
                      <a:pPr marL="72000" algn="l" fontAlgn="b"/>
                      <a:r>
                        <a:rPr lang="ru-RU" sz="800" b="0" i="0" u="none" strike="noStrike" cap="none" dirty="0">
                          <a:solidFill>
                            <a:srgbClr val="000000"/>
                          </a:solidFill>
                          <a:effectLst/>
                          <a:latin typeface="Arial Narrow" panose="020B0606020202030204" pitchFamily="34" charset="0"/>
                          <a:ea typeface="+mn-ea"/>
                          <a:cs typeface="+mn-cs"/>
                          <a:sym typeface="Arial"/>
                        </a:rPr>
                        <a:t>ӨНДІРІСТІК ЖАБДЫҚ ОПЕРАТОРЛАРЫ, ҚҰРАСТЫРУШЫЛАРЫ Ж/Е ЖҮРГІЗУШІЛЕРІ</a:t>
                      </a:r>
                    </a:p>
                  </a:txBody>
                  <a:tcPr marL="9525" marR="9525" marT="0" marB="0" anchor="ctr">
                    <a:lnL w="76200" cap="flat" cmpd="sng" algn="ctr">
                      <a:noFill/>
                      <a:prstDash val="solid"/>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solidFill>
                      <a:schemeClr val="accent3">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1 245</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1 071</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solidFill>
                      <a:schemeClr val="accent3">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1 140</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solidFill>
                      <a:schemeClr val="accent3">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1 353</a:t>
                      </a:r>
                    </a:p>
                  </a:txBody>
                  <a:tcPr marL="9525" marR="9525" marT="9525" marB="0" anchor="ctr">
                    <a:lnL w="6350" cap="flat" cmpd="sng" algn="ctr">
                      <a:solidFill>
                        <a:schemeClr val="tx1"/>
                      </a:solidFill>
                      <a:prstDash val="sysDot"/>
                      <a:round/>
                      <a:headEnd type="none" w="med" len="med"/>
                      <a:tailEnd type="none" w="med" len="med"/>
                    </a:lnL>
                    <a:lnR w="12700" cap="flat" cmpd="sng" algn="ctr">
                      <a:noFill/>
                      <a:prstDash val="solid"/>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solidFill>
                      <a:schemeClr val="accent3">
                        <a:lumMod val="50000"/>
                        <a:alpha val="20000"/>
                      </a:schemeClr>
                    </a:solidFill>
                  </a:tcPr>
                </a:tc>
                <a:extLst>
                  <a:ext uri="{0D108BD9-81ED-4DB2-BD59-A6C34878D82A}">
                    <a16:rowId xmlns:a16="http://schemas.microsoft.com/office/drawing/2014/main" val="3877348172"/>
                  </a:ext>
                </a:extLst>
              </a:tr>
              <a:tr h="148474">
                <a:tc>
                  <a:txBody>
                    <a:bodyPr/>
                    <a:lstStyle/>
                    <a:p>
                      <a:pPr marL="72000" algn="l" fontAlgn="b"/>
                      <a:r>
                        <a:rPr lang="ru-RU" sz="800" b="0" i="0" u="none" strike="noStrike" cap="none" dirty="0">
                          <a:solidFill>
                            <a:srgbClr val="000000"/>
                          </a:solidFill>
                          <a:effectLst/>
                          <a:latin typeface="Arial Narrow" panose="020B0606020202030204" pitchFamily="34" charset="0"/>
                          <a:ea typeface="+mn-ea"/>
                          <a:cs typeface="+mn-cs"/>
                          <a:sym typeface="Arial"/>
                        </a:rPr>
                        <a:t>БІЛІКТІЛІГІ ЖОҚ ЖҰМЫСШЫЛАР</a:t>
                      </a:r>
                    </a:p>
                  </a:txBody>
                  <a:tcPr marL="9525" marR="9525" marT="0" marB="0" anchor="ctr">
                    <a:lnL w="76200" cap="flat" cmpd="sng" algn="ctr">
                      <a:noFill/>
                      <a:prstDash val="solid"/>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noFill/>
                  </a:tcPr>
                </a:tc>
                <a:tc>
                  <a:txBody>
                    <a:bodyPr/>
                    <a:lstStyle/>
                    <a:p>
                      <a:pPr algn="ctr" fontAlgn="ctr"/>
                      <a:r>
                        <a:rPr lang="ru-RU" sz="800" b="0" i="0" u="none" strike="noStrike" dirty="0">
                          <a:solidFill>
                            <a:srgbClr val="000000"/>
                          </a:solidFill>
                          <a:effectLst/>
                          <a:latin typeface="Arial Narrow" panose="020B0606020202030204" pitchFamily="34" charset="0"/>
                        </a:rPr>
                        <a:t>1 983</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ru-RU" sz="800" b="0" i="0" u="none" strike="noStrike">
                          <a:solidFill>
                            <a:srgbClr val="000000"/>
                          </a:solidFill>
                          <a:effectLst/>
                          <a:latin typeface="Arial Narrow" panose="020B0606020202030204" pitchFamily="34" charset="0"/>
                        </a:rPr>
                        <a:t>2 790</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ru-RU" sz="800" b="0" i="0" u="none" strike="noStrike">
                          <a:solidFill>
                            <a:srgbClr val="000000"/>
                          </a:solidFill>
                          <a:effectLst/>
                          <a:latin typeface="Arial Narrow" panose="020B0606020202030204" pitchFamily="34" charset="0"/>
                        </a:rPr>
                        <a:t>3 276</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ru-RU" sz="800" b="0" i="0" u="none" strike="noStrike" dirty="0">
                          <a:solidFill>
                            <a:srgbClr val="000000"/>
                          </a:solidFill>
                          <a:effectLst/>
                          <a:latin typeface="Arial Narrow" panose="020B0606020202030204" pitchFamily="34" charset="0"/>
                        </a:rPr>
                        <a:t>3 692</a:t>
                      </a:r>
                    </a:p>
                  </a:txBody>
                  <a:tcPr marL="9525" marR="9525" marT="9525" marB="0" anchor="ctr">
                    <a:lnL w="6350" cap="flat" cmpd="sng" algn="ctr">
                      <a:solidFill>
                        <a:schemeClr val="tx1"/>
                      </a:solidFill>
                      <a:prstDash val="sysDot"/>
                      <a:round/>
                      <a:headEnd type="none" w="med" len="med"/>
                      <a:tailEnd type="none" w="med" len="med"/>
                    </a:lnL>
                    <a:lnR w="12700" cap="flat" cmpd="sng" algn="ctr">
                      <a:noFill/>
                      <a:prstDash val="solid"/>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605250712"/>
                  </a:ext>
                </a:extLst>
              </a:tr>
            </a:tbl>
          </a:graphicData>
        </a:graphic>
      </p:graphicFrame>
      <p:cxnSp>
        <p:nvCxnSpPr>
          <p:cNvPr id="27" name="Прямая соединительная линия 26">
            <a:extLst>
              <a:ext uri="{FF2B5EF4-FFF2-40B4-BE49-F238E27FC236}">
                <a16:creationId xmlns:a16="http://schemas.microsoft.com/office/drawing/2014/main" id="{480B2A30-D1CC-17C9-94C0-97FF5DA84854}"/>
              </a:ext>
            </a:extLst>
          </p:cNvPr>
          <p:cNvCxnSpPr>
            <a:cxnSpLocks/>
          </p:cNvCxnSpPr>
          <p:nvPr/>
        </p:nvCxnSpPr>
        <p:spPr>
          <a:xfrm>
            <a:off x="6661786" y="1204913"/>
            <a:ext cx="0" cy="1690687"/>
          </a:xfrm>
          <a:prstGeom prst="line">
            <a:avLst/>
          </a:prstGeom>
          <a:ln w="28575">
            <a:solidFill>
              <a:srgbClr val="007F76"/>
            </a:solidFill>
          </a:ln>
        </p:spPr>
        <p:style>
          <a:lnRef idx="1">
            <a:schemeClr val="accent1"/>
          </a:lnRef>
          <a:fillRef idx="0">
            <a:schemeClr val="accent1"/>
          </a:fillRef>
          <a:effectRef idx="0">
            <a:schemeClr val="accent1"/>
          </a:effectRef>
          <a:fontRef idx="minor">
            <a:schemeClr val="tx1"/>
          </a:fontRef>
        </p:style>
      </p:cxnSp>
      <p:cxnSp>
        <p:nvCxnSpPr>
          <p:cNvPr id="30" name="Прямая соединительная линия 29">
            <a:extLst>
              <a:ext uri="{FF2B5EF4-FFF2-40B4-BE49-F238E27FC236}">
                <a16:creationId xmlns:a16="http://schemas.microsoft.com/office/drawing/2014/main" id="{2DDD45A9-69D2-201F-3470-541F6E72F277}"/>
              </a:ext>
            </a:extLst>
          </p:cNvPr>
          <p:cNvCxnSpPr>
            <a:cxnSpLocks/>
          </p:cNvCxnSpPr>
          <p:nvPr/>
        </p:nvCxnSpPr>
        <p:spPr>
          <a:xfrm>
            <a:off x="6661786" y="3019425"/>
            <a:ext cx="0" cy="1685882"/>
          </a:xfrm>
          <a:prstGeom prst="line">
            <a:avLst/>
          </a:prstGeom>
          <a:ln w="28575">
            <a:solidFill>
              <a:schemeClr val="accent3">
                <a:lumMod val="50000"/>
              </a:schemeClr>
            </a:solidFill>
          </a:ln>
        </p:spPr>
        <p:style>
          <a:lnRef idx="1">
            <a:schemeClr val="accent1"/>
          </a:lnRef>
          <a:fillRef idx="0">
            <a:schemeClr val="accent1"/>
          </a:fillRef>
          <a:effectRef idx="0">
            <a:schemeClr val="accent1"/>
          </a:effectRef>
          <a:fontRef idx="minor">
            <a:schemeClr val="tx1"/>
          </a:fontRef>
        </p:style>
      </p:cxnSp>
      <p:cxnSp>
        <p:nvCxnSpPr>
          <p:cNvPr id="31" name="Прямая соединительная линия 30">
            <a:extLst>
              <a:ext uri="{FF2B5EF4-FFF2-40B4-BE49-F238E27FC236}">
                <a16:creationId xmlns:a16="http://schemas.microsoft.com/office/drawing/2014/main" id="{A672A320-8DA2-339A-0CD3-33144AEBC3A9}"/>
              </a:ext>
            </a:extLst>
          </p:cNvPr>
          <p:cNvCxnSpPr>
            <a:cxnSpLocks/>
          </p:cNvCxnSpPr>
          <p:nvPr/>
        </p:nvCxnSpPr>
        <p:spPr>
          <a:xfrm>
            <a:off x="6661786" y="4838700"/>
            <a:ext cx="0" cy="1661275"/>
          </a:xfrm>
          <a:prstGeom prst="line">
            <a:avLst/>
          </a:prstGeom>
          <a:ln w="28575">
            <a:solidFill>
              <a:schemeClr val="accent6">
                <a:lumMod val="50000"/>
              </a:schemeClr>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625481048"/>
      </p:ext>
    </p:extLst>
  </p:cSld>
  <p:clrMapOvr>
    <a:masterClrMapping/>
  </p:clrMapOvr>
</p:sld>
</file>

<file path=ppt/slides/slide3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Номер слайда 2">
            <a:extLst>
              <a:ext uri="{FF2B5EF4-FFF2-40B4-BE49-F238E27FC236}">
                <a16:creationId xmlns:a16="http://schemas.microsoft.com/office/drawing/2014/main" id="{0FE3E8E7-F31A-7D55-7372-1BEAD488D2B4}"/>
              </a:ext>
            </a:extLst>
          </p:cNvPr>
          <p:cNvSpPr>
            <a:spLocks noGrp="1"/>
          </p:cNvSpPr>
          <p:nvPr>
            <p:ph type="sldNum" sz="quarter" idx="12"/>
          </p:nvPr>
        </p:nvSpPr>
        <p:spPr/>
        <p:txBody>
          <a:bodyPr/>
          <a:lstStyle/>
          <a:p>
            <a:fld id="{4060C6F1-8618-4CCA-B45E-7B199C8F5830}" type="slidenum">
              <a:rPr lang="ru-RU" smtClean="0"/>
              <a:pPr/>
              <a:t>39</a:t>
            </a:fld>
            <a:r>
              <a:rPr lang="en-US" dirty="0"/>
              <a:t> </a:t>
            </a:r>
            <a:r>
              <a:rPr lang="ru-RU" dirty="0"/>
              <a:t>из 82</a:t>
            </a:r>
          </a:p>
        </p:txBody>
      </p:sp>
      <p:sp>
        <p:nvSpPr>
          <p:cNvPr id="6" name="Заголовок 3">
            <a:extLst>
              <a:ext uri="{FF2B5EF4-FFF2-40B4-BE49-F238E27FC236}">
                <a16:creationId xmlns:a16="http://schemas.microsoft.com/office/drawing/2014/main" id="{AC634985-2978-6D1D-9219-6D9F23D568B0}"/>
              </a:ext>
            </a:extLst>
          </p:cNvPr>
          <p:cNvSpPr txBox="1">
            <a:spLocks/>
          </p:cNvSpPr>
          <p:nvPr/>
        </p:nvSpPr>
        <p:spPr>
          <a:xfrm>
            <a:off x="72000" y="0"/>
            <a:ext cx="12120000" cy="859626"/>
          </a:xfrm>
          <a:prstGeom prst="rect">
            <a:avLst/>
          </a:prstGeom>
        </p:spPr>
        <p:txBody>
          <a:bodyPr anchor="ctr"/>
          <a:lstStyle>
            <a:defPPr marR="0" lvl="0" algn="l" rtl="0">
              <a:lnSpc>
                <a:spcPct val="100000"/>
              </a:lnSpc>
              <a:spcBef>
                <a:spcPts val="0"/>
              </a:spcBef>
              <a:spcAft>
                <a:spcPts val="0"/>
              </a:spcAft>
            </a:defPPr>
            <a:lvl1pPr marR="0" lvl="0" algn="l" rtl="0" eaLnBrk="1" hangingPunct="1">
              <a:lnSpc>
                <a:spcPct val="100000"/>
              </a:lnSpc>
              <a:spcBef>
                <a:spcPts val="0"/>
              </a:spcBef>
              <a:spcAft>
                <a:spcPts val="0"/>
              </a:spcAft>
              <a:buNone/>
              <a:defRPr sz="2667" b="1" i="0" u="none" strike="noStrike" cap="none">
                <a:solidFill>
                  <a:srgbClr val="007F76"/>
                </a:solidFill>
                <a:latin typeface="Arial" panose="020B0604020202020204" pitchFamily="34" charset="0"/>
                <a:ea typeface="Calibri" panose="020F0502020204030204" pitchFamily="34" charset="0"/>
                <a:cs typeface="Arial" panose="020B0604020202020204" pitchFamily="34" charset="0"/>
                <a:sym typeface="Arial"/>
              </a:defRPr>
            </a:lvl1pPr>
          </a:lstStyle>
          <a:p>
            <a:pPr defTabSz="914400"/>
            <a:r>
              <a:rPr lang="ru-RU" dirty="0"/>
              <a:t>2019-2022 </a:t>
            </a:r>
            <a:r>
              <a:rPr lang="ru-RU" dirty="0" err="1"/>
              <a:t>жылдағы</a:t>
            </a:r>
            <a:r>
              <a:rPr lang="ru-RU" dirty="0"/>
              <a:t> Б.-</a:t>
            </a:r>
            <a:r>
              <a:rPr lang="ru-RU" dirty="0" err="1"/>
              <a:t>Қазақстан</a:t>
            </a:r>
            <a:r>
              <a:rPr lang="ru-RU" dirty="0"/>
              <a:t> </a:t>
            </a:r>
            <a:r>
              <a:rPr lang="ru-RU" dirty="0" err="1"/>
              <a:t>облысы</a:t>
            </a:r>
            <a:r>
              <a:rPr lang="ru-RU" dirty="0"/>
              <a:t> </a:t>
            </a:r>
            <a:r>
              <a:rPr lang="ru-RU" dirty="0" err="1"/>
              <a:t>бойынша</a:t>
            </a:r>
            <a:r>
              <a:rPr lang="ru-RU" dirty="0"/>
              <a:t> бос </a:t>
            </a:r>
            <a:r>
              <a:rPr lang="ru-RU" dirty="0" err="1"/>
              <a:t>орындарТобы</a:t>
            </a:r>
            <a:endParaRPr lang="ru-KZ" kern="0" dirty="0"/>
          </a:p>
        </p:txBody>
      </p:sp>
      <p:graphicFrame>
        <p:nvGraphicFramePr>
          <p:cNvPr id="2" name="Таблица 3">
            <a:extLst>
              <a:ext uri="{FF2B5EF4-FFF2-40B4-BE49-F238E27FC236}">
                <a16:creationId xmlns:a16="http://schemas.microsoft.com/office/drawing/2014/main" id="{8F122EDF-B80C-49B6-7013-14325365416C}"/>
              </a:ext>
            </a:extLst>
          </p:cNvPr>
          <p:cNvGraphicFramePr>
            <a:graphicFrameLocks noGrp="1"/>
          </p:cNvGraphicFramePr>
          <p:nvPr/>
        </p:nvGraphicFramePr>
        <p:xfrm>
          <a:off x="146644" y="903211"/>
          <a:ext cx="11950106" cy="5600230"/>
        </p:xfrm>
        <a:graphic>
          <a:graphicData uri="http://schemas.openxmlformats.org/drawingml/2006/table">
            <a:tbl>
              <a:tblPr firstRow="1" bandRow="1">
                <a:tableStyleId>{5C22544A-7EE6-4342-B048-85BDC9FD1C3A}</a:tableStyleId>
              </a:tblPr>
              <a:tblGrid>
                <a:gridCol w="1128923">
                  <a:extLst>
                    <a:ext uri="{9D8B030D-6E8A-4147-A177-3AD203B41FA5}">
                      <a16:colId xmlns:a16="http://schemas.microsoft.com/office/drawing/2014/main" val="1887671937"/>
                    </a:ext>
                  </a:extLst>
                </a:gridCol>
                <a:gridCol w="4386636">
                  <a:extLst>
                    <a:ext uri="{9D8B030D-6E8A-4147-A177-3AD203B41FA5}">
                      <a16:colId xmlns:a16="http://schemas.microsoft.com/office/drawing/2014/main" val="2349791940"/>
                    </a:ext>
                  </a:extLst>
                </a:gridCol>
                <a:gridCol w="989153">
                  <a:extLst>
                    <a:ext uri="{9D8B030D-6E8A-4147-A177-3AD203B41FA5}">
                      <a16:colId xmlns:a16="http://schemas.microsoft.com/office/drawing/2014/main" val="3468745330"/>
                    </a:ext>
                  </a:extLst>
                </a:gridCol>
                <a:gridCol w="1236442">
                  <a:extLst>
                    <a:ext uri="{9D8B030D-6E8A-4147-A177-3AD203B41FA5}">
                      <a16:colId xmlns:a16="http://schemas.microsoft.com/office/drawing/2014/main" val="804095016"/>
                    </a:ext>
                  </a:extLst>
                </a:gridCol>
                <a:gridCol w="757255">
                  <a:extLst>
                    <a:ext uri="{9D8B030D-6E8A-4147-A177-3AD203B41FA5}">
                      <a16:colId xmlns:a16="http://schemas.microsoft.com/office/drawing/2014/main" val="2954860215"/>
                    </a:ext>
                  </a:extLst>
                </a:gridCol>
                <a:gridCol w="757255">
                  <a:extLst>
                    <a:ext uri="{9D8B030D-6E8A-4147-A177-3AD203B41FA5}">
                      <a16:colId xmlns:a16="http://schemas.microsoft.com/office/drawing/2014/main" val="3651837902"/>
                    </a:ext>
                  </a:extLst>
                </a:gridCol>
                <a:gridCol w="757255">
                  <a:extLst>
                    <a:ext uri="{9D8B030D-6E8A-4147-A177-3AD203B41FA5}">
                      <a16:colId xmlns:a16="http://schemas.microsoft.com/office/drawing/2014/main" val="920941884"/>
                    </a:ext>
                  </a:extLst>
                </a:gridCol>
                <a:gridCol w="757255">
                  <a:extLst>
                    <a:ext uri="{9D8B030D-6E8A-4147-A177-3AD203B41FA5}">
                      <a16:colId xmlns:a16="http://schemas.microsoft.com/office/drawing/2014/main" val="1560726908"/>
                    </a:ext>
                  </a:extLst>
                </a:gridCol>
                <a:gridCol w="1179932">
                  <a:extLst>
                    <a:ext uri="{9D8B030D-6E8A-4147-A177-3AD203B41FA5}">
                      <a16:colId xmlns:a16="http://schemas.microsoft.com/office/drawing/2014/main" val="3273998533"/>
                    </a:ext>
                  </a:extLst>
                </a:gridCol>
              </a:tblGrid>
              <a:tr h="279765">
                <a:tc rowSpan="2">
                  <a:txBody>
                    <a:bodyPr/>
                    <a:lstStyle/>
                    <a:p>
                      <a:pPr algn="ctr"/>
                      <a:r>
                        <a:rPr lang="ru-RU" sz="1100" dirty="0" err="1"/>
                        <a:t>Жыл</a:t>
                      </a:r>
                      <a:endParaRPr lang="ru-KZ" sz="1100" dirty="0"/>
                    </a:p>
                  </a:txBody>
                  <a:tcPr anchor="ctr"/>
                </a:tc>
                <a:tc rowSpan="2">
                  <a:txBody>
                    <a:bodyPr/>
                    <a:lstStyle/>
                    <a:p>
                      <a:pPr algn="ctr"/>
                      <a:r>
                        <a:rPr lang="ru-RU" sz="1100" dirty="0" err="1"/>
                        <a:t>Атауы</a:t>
                      </a:r>
                      <a:endParaRPr lang="ru-KZ" sz="1100" dirty="0"/>
                    </a:p>
                  </a:txBody>
                  <a:tcPr anchor="ctr">
                    <a:lnB w="28575" cap="flat" cmpd="sng" algn="ctr">
                      <a:solidFill>
                        <a:schemeClr val="bg1"/>
                      </a:solidFill>
                      <a:prstDash val="solid"/>
                      <a:round/>
                      <a:headEnd type="none" w="med" len="med"/>
                      <a:tailEnd type="none" w="med" len="med"/>
                    </a:lnB>
                  </a:tcPr>
                </a:tc>
                <a:tc rowSpan="2">
                  <a:txBody>
                    <a:bodyPr/>
                    <a:lstStyle/>
                    <a:p>
                      <a:pPr algn="ctr"/>
                      <a:r>
                        <a:rPr lang="ru-RU" sz="1100" dirty="0"/>
                        <a:t>ҰҚЖ-2017 </a:t>
                      </a:r>
                      <a:r>
                        <a:rPr lang="ru-RU" sz="1100" dirty="0" err="1"/>
                        <a:t>коді</a:t>
                      </a:r>
                      <a:endParaRPr lang="ru-KZ" sz="1100" dirty="0"/>
                    </a:p>
                  </a:txBody>
                  <a:tcPr anchor="ctr">
                    <a:lnB w="28575" cap="flat" cmpd="sng" algn="ctr">
                      <a:solidFill>
                        <a:schemeClr val="bg1"/>
                      </a:solidFill>
                      <a:prstDash val="solid"/>
                      <a:round/>
                      <a:headEnd type="none" w="med" len="med"/>
                      <a:tailEnd type="none" w="med" len="med"/>
                    </a:lnB>
                  </a:tcPr>
                </a:tc>
                <a:tc rowSpan="2">
                  <a:txBody>
                    <a:bodyPr/>
                    <a:lstStyle/>
                    <a:p>
                      <a:pPr algn="ctr"/>
                      <a:r>
                        <a:rPr lang="ru-RU" sz="1100" dirty="0"/>
                        <a:t>Бос </a:t>
                      </a:r>
                      <a:r>
                        <a:rPr lang="ru-RU" sz="1100" dirty="0" err="1"/>
                        <a:t>орындар</a:t>
                      </a:r>
                      <a:r>
                        <a:rPr lang="ru-RU" sz="1100" dirty="0"/>
                        <a:t> саны</a:t>
                      </a:r>
                      <a:endParaRPr lang="ru-KZ" sz="1100" dirty="0"/>
                    </a:p>
                  </a:txBody>
                  <a:tcPr anchor="ctr">
                    <a:lnB w="28575" cap="flat" cmpd="sng" algn="ctr">
                      <a:solidFill>
                        <a:schemeClr val="bg1"/>
                      </a:solidFill>
                      <a:prstDash val="solid"/>
                      <a:round/>
                      <a:headEnd type="none" w="med" len="med"/>
                      <a:tailEnd type="none" w="med" len="med"/>
                    </a:lnB>
                  </a:tcPr>
                </a:tc>
                <a:tc gridSpan="4">
                  <a:txBody>
                    <a:bodyPr/>
                    <a:lstStyle/>
                    <a:p>
                      <a:pPr algn="ctr"/>
                      <a:r>
                        <a:rPr lang="ru-RU" sz="1100" dirty="0" err="1"/>
                        <a:t>соның</a:t>
                      </a:r>
                      <a:r>
                        <a:rPr lang="ru-RU" sz="1100" dirty="0"/>
                        <a:t> </a:t>
                      </a:r>
                      <a:r>
                        <a:rPr lang="ru-RU" sz="1100" dirty="0" err="1"/>
                        <a:t>ішінде</a:t>
                      </a:r>
                      <a:r>
                        <a:rPr lang="ru-RU" sz="1100" dirty="0"/>
                        <a:t> </a:t>
                      </a:r>
                      <a:r>
                        <a:rPr lang="ru-RU" sz="1100" dirty="0" err="1"/>
                        <a:t>тоқсандар</a:t>
                      </a:r>
                      <a:r>
                        <a:rPr lang="ru-RU" sz="1100" dirty="0"/>
                        <a:t> </a:t>
                      </a:r>
                      <a:r>
                        <a:rPr lang="ru-RU" sz="1100" dirty="0" err="1"/>
                        <a:t>бойынша</a:t>
                      </a:r>
                      <a:endParaRPr lang="ru-KZ" sz="1100" dirty="0"/>
                    </a:p>
                  </a:txBody>
                  <a:tcPr anchor="ctr">
                    <a:lnB w="12700" cap="flat" cmpd="sng" algn="ctr">
                      <a:solidFill>
                        <a:schemeClr val="bg1"/>
                      </a:solidFill>
                      <a:prstDash val="solid"/>
                      <a:round/>
                      <a:headEnd type="none" w="med" len="med"/>
                      <a:tailEnd type="none" w="med" len="med"/>
                    </a:lnB>
                  </a:tcPr>
                </a:tc>
                <a:tc hMerge="1">
                  <a:txBody>
                    <a:bodyPr/>
                    <a:lstStyle/>
                    <a:p>
                      <a:pPr algn="ctr"/>
                      <a:endParaRPr lang="ru-KZ" sz="1100" dirty="0"/>
                    </a:p>
                  </a:txBody>
                  <a:tcPr anchor="ctr"/>
                </a:tc>
                <a:tc hMerge="1">
                  <a:txBody>
                    <a:bodyPr/>
                    <a:lstStyle/>
                    <a:p>
                      <a:pPr algn="ctr"/>
                      <a:endParaRPr lang="ru-KZ" sz="1100" dirty="0"/>
                    </a:p>
                  </a:txBody>
                  <a:tcPr anchor="ctr"/>
                </a:tc>
                <a:tc hMerge="1">
                  <a:txBody>
                    <a:bodyPr/>
                    <a:lstStyle/>
                    <a:p>
                      <a:pPr algn="ctr"/>
                      <a:endParaRPr lang="ru-KZ" sz="1100" dirty="0"/>
                    </a:p>
                  </a:txBody>
                  <a:tcPr anchor="ctr"/>
                </a:tc>
                <a:tc rowSpan="2">
                  <a:txBody>
                    <a:bodyPr/>
                    <a:lstStyle/>
                    <a:p>
                      <a:pPr algn="ctr"/>
                      <a:r>
                        <a:rPr lang="ru-RU" sz="1100" dirty="0" err="1"/>
                        <a:t>Жалпы</a:t>
                      </a:r>
                      <a:r>
                        <a:rPr lang="ru-RU" sz="1100" dirty="0"/>
                        <a:t> </a:t>
                      </a:r>
                      <a:r>
                        <a:rPr lang="ru-RU" sz="1100" dirty="0" err="1"/>
                        <a:t>үлесі</a:t>
                      </a:r>
                      <a:r>
                        <a:rPr lang="ru-RU" sz="1100" dirty="0"/>
                        <a:t>, %</a:t>
                      </a:r>
                      <a:endParaRPr lang="ru-KZ" sz="1100" dirty="0"/>
                    </a:p>
                  </a:txBody>
                  <a:tcPr anchor="ctr">
                    <a:lnB w="28575" cap="flat" cmpd="sng" algn="ctr">
                      <a:solidFill>
                        <a:schemeClr val="bg1"/>
                      </a:solidFill>
                      <a:prstDash val="solid"/>
                      <a:round/>
                      <a:headEnd type="none" w="med" len="med"/>
                      <a:tailEnd type="none" w="med" len="med"/>
                    </a:lnB>
                  </a:tcPr>
                </a:tc>
                <a:extLst>
                  <a:ext uri="{0D108BD9-81ED-4DB2-BD59-A6C34878D82A}">
                    <a16:rowId xmlns:a16="http://schemas.microsoft.com/office/drawing/2014/main" val="3292981516"/>
                  </a:ext>
                </a:extLst>
              </a:tr>
              <a:tr h="279765">
                <a:tc vMerge="1">
                  <a:txBody>
                    <a:bodyPr/>
                    <a:lstStyle/>
                    <a:p>
                      <a:endParaRPr lang="ru-KZ"/>
                    </a:p>
                  </a:txBody>
                  <a:tcPr/>
                </a:tc>
                <a:tc vMerge="1">
                  <a:txBody>
                    <a:bodyPr/>
                    <a:lstStyle/>
                    <a:p>
                      <a:endParaRPr lang="ru-KZ"/>
                    </a:p>
                  </a:txBody>
                  <a:tcPr/>
                </a:tc>
                <a:tc vMerge="1">
                  <a:txBody>
                    <a:bodyPr/>
                    <a:lstStyle/>
                    <a:p>
                      <a:endParaRPr lang="ru-KZ"/>
                    </a:p>
                  </a:txBody>
                  <a:tcPr/>
                </a:tc>
                <a:tc vMerge="1">
                  <a:txBody>
                    <a:bodyPr/>
                    <a:lstStyle/>
                    <a:p>
                      <a:endParaRPr lang="ru-KZ"/>
                    </a:p>
                  </a:txBody>
                  <a:tcPr/>
                </a:tc>
                <a:tc>
                  <a:txBody>
                    <a:bodyPr/>
                    <a:lstStyle/>
                    <a:p>
                      <a:pPr algn="ctr"/>
                      <a:r>
                        <a:rPr lang="en-US" sz="1100" dirty="0">
                          <a:solidFill>
                            <a:schemeClr val="bg1"/>
                          </a:solidFill>
                        </a:rPr>
                        <a:t>I</a:t>
                      </a:r>
                      <a:endParaRPr lang="ru-KZ" sz="1100" dirty="0">
                        <a:solidFill>
                          <a:schemeClr val="bg1"/>
                        </a:solidFill>
                      </a:endParaRPr>
                    </a:p>
                  </a:txBody>
                  <a:tcP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28575" cap="flat" cmpd="sng" algn="ctr">
                      <a:solidFill>
                        <a:schemeClr val="bg1"/>
                      </a:solidFill>
                      <a:prstDash val="solid"/>
                      <a:round/>
                      <a:headEnd type="none" w="med" len="med"/>
                      <a:tailEnd type="none" w="med" len="med"/>
                    </a:lnB>
                    <a:solidFill>
                      <a:schemeClr val="bg2">
                        <a:alpha val="80000"/>
                      </a:schemeClr>
                    </a:solidFill>
                  </a:tcPr>
                </a:tc>
                <a:tc>
                  <a:txBody>
                    <a:bodyPr/>
                    <a:lstStyle/>
                    <a:p>
                      <a:pPr algn="ctr"/>
                      <a:r>
                        <a:rPr lang="en-US" sz="1100" dirty="0">
                          <a:solidFill>
                            <a:schemeClr val="bg1"/>
                          </a:solidFill>
                        </a:rPr>
                        <a:t>II</a:t>
                      </a:r>
                      <a:endParaRPr lang="ru-KZ" sz="1100" dirty="0">
                        <a:solidFill>
                          <a:schemeClr val="bg1"/>
                        </a:solidFill>
                      </a:endParaRPr>
                    </a:p>
                  </a:txBody>
                  <a:tcP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28575" cap="flat" cmpd="sng" algn="ctr">
                      <a:solidFill>
                        <a:schemeClr val="bg1"/>
                      </a:solidFill>
                      <a:prstDash val="solid"/>
                      <a:round/>
                      <a:headEnd type="none" w="med" len="med"/>
                      <a:tailEnd type="none" w="med" len="med"/>
                    </a:lnB>
                    <a:solidFill>
                      <a:schemeClr val="bg2">
                        <a:alpha val="80000"/>
                      </a:schemeClr>
                    </a:solidFill>
                  </a:tcPr>
                </a:tc>
                <a:tc>
                  <a:txBody>
                    <a:bodyPr/>
                    <a:lstStyle/>
                    <a:p>
                      <a:pPr algn="ctr"/>
                      <a:r>
                        <a:rPr lang="en-US" sz="1100" dirty="0">
                          <a:solidFill>
                            <a:schemeClr val="bg1"/>
                          </a:solidFill>
                        </a:rPr>
                        <a:t>III</a:t>
                      </a:r>
                      <a:endParaRPr lang="ru-KZ" sz="1100" dirty="0">
                        <a:solidFill>
                          <a:schemeClr val="bg1"/>
                        </a:solidFill>
                      </a:endParaRPr>
                    </a:p>
                  </a:txBody>
                  <a:tcP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28575" cap="flat" cmpd="sng" algn="ctr">
                      <a:solidFill>
                        <a:schemeClr val="bg1"/>
                      </a:solidFill>
                      <a:prstDash val="solid"/>
                      <a:round/>
                      <a:headEnd type="none" w="med" len="med"/>
                      <a:tailEnd type="none" w="med" len="med"/>
                    </a:lnB>
                    <a:solidFill>
                      <a:schemeClr val="bg2">
                        <a:alpha val="80000"/>
                      </a:schemeClr>
                    </a:solidFill>
                  </a:tcPr>
                </a:tc>
                <a:tc>
                  <a:txBody>
                    <a:bodyPr/>
                    <a:lstStyle/>
                    <a:p>
                      <a:pPr algn="ctr"/>
                      <a:r>
                        <a:rPr lang="en-US" sz="1100" dirty="0">
                          <a:solidFill>
                            <a:schemeClr val="bg1"/>
                          </a:solidFill>
                        </a:rPr>
                        <a:t>IV</a:t>
                      </a:r>
                      <a:endParaRPr lang="ru-KZ" sz="1100" dirty="0">
                        <a:solidFill>
                          <a:schemeClr val="bg1"/>
                        </a:solidFill>
                      </a:endParaRPr>
                    </a:p>
                  </a:txBody>
                  <a:tcP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28575" cap="flat" cmpd="sng" algn="ctr">
                      <a:solidFill>
                        <a:schemeClr val="bg1"/>
                      </a:solidFill>
                      <a:prstDash val="solid"/>
                      <a:round/>
                      <a:headEnd type="none" w="med" len="med"/>
                      <a:tailEnd type="none" w="med" len="med"/>
                    </a:lnB>
                    <a:solidFill>
                      <a:schemeClr val="bg2">
                        <a:alpha val="80000"/>
                      </a:schemeClr>
                    </a:solidFill>
                  </a:tcPr>
                </a:tc>
                <a:tc vMerge="1">
                  <a:txBody>
                    <a:bodyPr/>
                    <a:lstStyle/>
                    <a:p>
                      <a:endParaRPr lang="ru-KZ"/>
                    </a:p>
                  </a:txBody>
                  <a:tcPr/>
                </a:tc>
                <a:extLst>
                  <a:ext uri="{0D108BD9-81ED-4DB2-BD59-A6C34878D82A}">
                    <a16:rowId xmlns:a16="http://schemas.microsoft.com/office/drawing/2014/main" val="3566652169"/>
                  </a:ext>
                </a:extLst>
              </a:tr>
              <a:tr h="252035">
                <a:tc rowSpan="5">
                  <a:txBody>
                    <a:bodyPr/>
                    <a:lstStyle/>
                    <a:p>
                      <a:pPr algn="ctr"/>
                      <a:r>
                        <a:rPr lang="en-US" sz="1100" dirty="0"/>
                        <a:t>2019</a:t>
                      </a:r>
                      <a:endParaRPr lang="ru-KZ" sz="1100" dirty="0"/>
                    </a:p>
                  </a:txBody>
                  <a:tcPr anchor="ctr">
                    <a:lnB w="28575" cap="flat" cmpd="sng" algn="ctr">
                      <a:solidFill>
                        <a:schemeClr val="bg2"/>
                      </a:solidFill>
                      <a:prstDash val="solid"/>
                      <a:round/>
                      <a:headEnd type="none" w="med" len="med"/>
                      <a:tailEnd type="none" w="med" len="med"/>
                    </a:lnB>
                  </a:tcPr>
                </a:tc>
                <a:tc>
                  <a:txBody>
                    <a:bodyPr/>
                    <a:lstStyle/>
                    <a:p>
                      <a:pPr marL="72000" algn="l" fontAlgn="b"/>
                      <a:r>
                        <a:rPr lang="ru-RU" sz="800" b="0" i="0" u="none" strike="noStrike" cap="none" dirty="0">
                          <a:solidFill>
                            <a:schemeClr val="dk1"/>
                          </a:solidFill>
                          <a:latin typeface="+mn-lt"/>
                          <a:ea typeface="+mn-ea"/>
                          <a:cs typeface="+mn-cs"/>
                          <a:sym typeface="Arial"/>
                        </a:rPr>
                        <a:t>1 </a:t>
                      </a:r>
                      <a:r>
                        <a:rPr lang="ru-RU" sz="800" b="0" i="0" u="none" strike="noStrike" cap="none" dirty="0" err="1">
                          <a:solidFill>
                            <a:schemeClr val="dk1"/>
                          </a:solidFill>
                          <a:latin typeface="+mn-lt"/>
                          <a:ea typeface="+mn-ea"/>
                          <a:cs typeface="+mn-cs"/>
                          <a:sym typeface="Arial"/>
                        </a:rPr>
                        <a:t>Басқа</a:t>
                      </a:r>
                      <a:r>
                        <a:rPr lang="ru-RU" sz="800" b="0" i="0" u="none" strike="noStrike" cap="none" dirty="0">
                          <a:solidFill>
                            <a:schemeClr val="dk1"/>
                          </a:solidFill>
                          <a:latin typeface="+mn-lt"/>
                          <a:ea typeface="+mn-ea"/>
                          <a:cs typeface="+mn-cs"/>
                          <a:sym typeface="Arial"/>
                        </a:rPr>
                        <a:t> да </a:t>
                      </a:r>
                      <a:r>
                        <a:rPr lang="ru-RU" sz="800" b="0" i="0" u="none" strike="noStrike" cap="none" dirty="0" err="1">
                          <a:solidFill>
                            <a:schemeClr val="dk1"/>
                          </a:solidFill>
                          <a:latin typeface="+mn-lt"/>
                          <a:ea typeface="+mn-ea"/>
                          <a:cs typeface="+mn-cs"/>
                          <a:sym typeface="Arial"/>
                        </a:rPr>
                        <a:t>біліктілігі</a:t>
                      </a:r>
                      <a:r>
                        <a:rPr lang="ru-RU" sz="800" b="0" i="0" u="none" strike="noStrike" cap="none" dirty="0">
                          <a:solidFill>
                            <a:schemeClr val="dk1"/>
                          </a:solidFill>
                          <a:latin typeface="+mn-lt"/>
                          <a:ea typeface="+mn-ea"/>
                          <a:cs typeface="+mn-cs"/>
                          <a:sym typeface="Arial"/>
                        </a:rPr>
                        <a:t> </a:t>
                      </a:r>
                      <a:r>
                        <a:rPr lang="ru-RU" sz="800" b="0" i="0" u="none" strike="noStrike" cap="none" dirty="0" err="1">
                          <a:solidFill>
                            <a:schemeClr val="dk1"/>
                          </a:solidFill>
                          <a:latin typeface="+mn-lt"/>
                          <a:ea typeface="+mn-ea"/>
                          <a:cs typeface="+mn-cs"/>
                          <a:sym typeface="Arial"/>
                        </a:rPr>
                        <a:t>жоқ</a:t>
                      </a:r>
                      <a:r>
                        <a:rPr lang="ru-RU" sz="800" b="0" i="0" u="none" strike="noStrike" cap="none" dirty="0">
                          <a:solidFill>
                            <a:schemeClr val="dk1"/>
                          </a:solidFill>
                          <a:latin typeface="+mn-lt"/>
                          <a:ea typeface="+mn-ea"/>
                          <a:cs typeface="+mn-cs"/>
                          <a:sym typeface="Arial"/>
                        </a:rPr>
                        <a:t> </a:t>
                      </a:r>
                      <a:r>
                        <a:rPr lang="ru-RU" sz="800" b="0" i="0" u="none" strike="noStrike" cap="none" dirty="0" err="1">
                          <a:solidFill>
                            <a:schemeClr val="dk1"/>
                          </a:solidFill>
                          <a:latin typeface="+mn-lt"/>
                          <a:ea typeface="+mn-ea"/>
                          <a:cs typeface="+mn-cs"/>
                          <a:sym typeface="Arial"/>
                        </a:rPr>
                        <a:t>жұмысшылар</a:t>
                      </a:r>
                      <a:endParaRPr lang="ru-RU" sz="800" b="0" i="0" u="none" strike="noStrike" cap="none" dirty="0">
                        <a:solidFill>
                          <a:schemeClr val="dk1"/>
                        </a:solidFill>
                        <a:latin typeface="+mn-lt"/>
                        <a:ea typeface="+mn-ea"/>
                        <a:cs typeface="+mn-cs"/>
                        <a:sym typeface="Arial"/>
                      </a:endParaRPr>
                    </a:p>
                  </a:txBody>
                  <a:tcPr marL="9525" marR="9525" marT="9525" marB="0" anchor="ctr">
                    <a:lnT w="28575" cap="flat" cmpd="sng" algn="ctr">
                      <a:solidFill>
                        <a:schemeClr val="bg1"/>
                      </a:solidFill>
                      <a:prstDash val="solid"/>
                      <a:round/>
                      <a:headEnd type="none" w="med" len="med"/>
                      <a:tailEnd type="none" w="med" len="med"/>
                    </a:lnT>
                  </a:tcPr>
                </a:tc>
                <a:tc>
                  <a:txBody>
                    <a:bodyPr/>
                    <a:lstStyle/>
                    <a:p>
                      <a:pPr algn="ctr" fontAlgn="b"/>
                      <a:r>
                        <a:rPr lang="ru-RU" sz="900" b="0" i="1" u="none" strike="noStrike" cap="none" dirty="0">
                          <a:solidFill>
                            <a:schemeClr val="dk1"/>
                          </a:solidFill>
                          <a:latin typeface="+mn-lt"/>
                          <a:ea typeface="+mn-ea"/>
                          <a:cs typeface="+mn-cs"/>
                          <a:sym typeface="Arial"/>
                        </a:rPr>
                        <a:t>9629-9</a:t>
                      </a:r>
                    </a:p>
                  </a:txBody>
                  <a:tcPr marL="9525" marR="9525" marT="9525" marB="0" anchor="ctr">
                    <a:lnT w="28575" cap="flat" cmpd="sng" algn="ctr">
                      <a:solidFill>
                        <a:schemeClr val="bg1"/>
                      </a:solidFill>
                      <a:prstDash val="solid"/>
                      <a:round/>
                      <a:headEnd type="none" w="med" len="med"/>
                      <a:tailEnd type="none" w="med" len="med"/>
                    </a:lnT>
                  </a:tcPr>
                </a:tc>
                <a:tc>
                  <a:txBody>
                    <a:bodyPr/>
                    <a:lstStyle/>
                    <a:p>
                      <a:pPr algn="ctr" fontAlgn="ctr"/>
                      <a:r>
                        <a:rPr lang="ru-RU" sz="1050" b="1" i="0" u="none" strike="noStrike" cap="none" dirty="0">
                          <a:solidFill>
                            <a:schemeClr val="dk1"/>
                          </a:solidFill>
                          <a:latin typeface="+mn-lt"/>
                          <a:ea typeface="+mn-ea"/>
                          <a:cs typeface="+mn-cs"/>
                          <a:sym typeface="Arial"/>
                        </a:rPr>
                        <a:t>4 375</a:t>
                      </a:r>
                    </a:p>
                  </a:txBody>
                  <a:tcPr marL="9525" marR="9525" marT="9525" marB="0" anchor="ctr">
                    <a:lnT w="28575" cap="flat" cmpd="sng" algn="ctr">
                      <a:solidFill>
                        <a:schemeClr val="bg1"/>
                      </a:solidFill>
                      <a:prstDash val="solid"/>
                      <a:round/>
                      <a:headEnd type="none" w="med" len="med"/>
                      <a:tailEnd type="none" w="med" len="med"/>
                    </a:lnT>
                  </a:tcPr>
                </a:tc>
                <a:tc>
                  <a:txBody>
                    <a:bodyPr/>
                    <a:lstStyle/>
                    <a:p>
                      <a:pPr algn="ctr" fontAlgn="ctr"/>
                      <a:r>
                        <a:rPr lang="ru-RU" sz="900" b="0" i="0" u="none" strike="noStrike" cap="none" dirty="0">
                          <a:solidFill>
                            <a:schemeClr val="dk1"/>
                          </a:solidFill>
                          <a:latin typeface="+mn-lt"/>
                          <a:ea typeface="+mn-ea"/>
                          <a:cs typeface="+mn-cs"/>
                          <a:sym typeface="Arial"/>
                        </a:rPr>
                        <a:t>643</a:t>
                      </a:r>
                    </a:p>
                  </a:txBody>
                  <a:tcPr marL="9525" marR="9525" marT="9525" marB="0" anchor="ctr">
                    <a:lnT w="28575" cap="flat" cmpd="sng" algn="ctr">
                      <a:solidFill>
                        <a:schemeClr val="bg1"/>
                      </a:solidFill>
                      <a:prstDash val="solid"/>
                      <a:round/>
                      <a:headEnd type="none" w="med" len="med"/>
                      <a:tailEnd type="none" w="med" len="med"/>
                    </a:lnT>
                  </a:tcPr>
                </a:tc>
                <a:tc>
                  <a:txBody>
                    <a:bodyPr/>
                    <a:lstStyle/>
                    <a:p>
                      <a:pPr algn="ctr" fontAlgn="ctr"/>
                      <a:r>
                        <a:rPr lang="ru-RU" sz="900" b="0" i="0" u="none" strike="noStrike" cap="none">
                          <a:solidFill>
                            <a:schemeClr val="dk1"/>
                          </a:solidFill>
                          <a:latin typeface="+mn-lt"/>
                          <a:ea typeface="+mn-ea"/>
                          <a:cs typeface="+mn-cs"/>
                          <a:sym typeface="Arial"/>
                        </a:rPr>
                        <a:t>1 115</a:t>
                      </a:r>
                    </a:p>
                  </a:txBody>
                  <a:tcPr marL="9525" marR="9525" marT="9525" marB="0" anchor="ctr">
                    <a:lnT w="28575" cap="flat" cmpd="sng" algn="ctr">
                      <a:solidFill>
                        <a:schemeClr val="bg1"/>
                      </a:solidFill>
                      <a:prstDash val="solid"/>
                      <a:round/>
                      <a:headEnd type="none" w="med" len="med"/>
                      <a:tailEnd type="none" w="med" len="med"/>
                    </a:lnT>
                  </a:tcPr>
                </a:tc>
                <a:tc>
                  <a:txBody>
                    <a:bodyPr/>
                    <a:lstStyle/>
                    <a:p>
                      <a:pPr algn="ctr" fontAlgn="ctr"/>
                      <a:r>
                        <a:rPr lang="ru-RU" sz="900" b="0" i="0" u="none" strike="noStrike" cap="none">
                          <a:solidFill>
                            <a:schemeClr val="dk1"/>
                          </a:solidFill>
                          <a:latin typeface="+mn-lt"/>
                          <a:ea typeface="+mn-ea"/>
                          <a:cs typeface="+mn-cs"/>
                          <a:sym typeface="Arial"/>
                        </a:rPr>
                        <a:t>955</a:t>
                      </a:r>
                    </a:p>
                  </a:txBody>
                  <a:tcPr marL="9525" marR="9525" marT="9525" marB="0" anchor="ctr">
                    <a:lnT w="28575" cap="flat" cmpd="sng" algn="ctr">
                      <a:solidFill>
                        <a:schemeClr val="bg1"/>
                      </a:solidFill>
                      <a:prstDash val="solid"/>
                      <a:round/>
                      <a:headEnd type="none" w="med" len="med"/>
                      <a:tailEnd type="none" w="med" len="med"/>
                    </a:lnT>
                  </a:tcPr>
                </a:tc>
                <a:tc>
                  <a:txBody>
                    <a:bodyPr/>
                    <a:lstStyle/>
                    <a:p>
                      <a:pPr algn="ctr" fontAlgn="ctr"/>
                      <a:r>
                        <a:rPr lang="ru-RU" sz="900" b="0" i="0" u="none" strike="noStrike" cap="none">
                          <a:solidFill>
                            <a:schemeClr val="dk1"/>
                          </a:solidFill>
                          <a:latin typeface="+mn-lt"/>
                          <a:ea typeface="+mn-ea"/>
                          <a:cs typeface="+mn-cs"/>
                          <a:sym typeface="Arial"/>
                        </a:rPr>
                        <a:t>1 662</a:t>
                      </a:r>
                    </a:p>
                  </a:txBody>
                  <a:tcPr marL="9525" marR="9525" marT="9525" marB="0" anchor="ctr">
                    <a:lnT w="28575" cap="flat" cmpd="sng" algn="ctr">
                      <a:solidFill>
                        <a:schemeClr val="bg1"/>
                      </a:solidFill>
                      <a:prstDash val="solid"/>
                      <a:round/>
                      <a:headEnd type="none" w="med" len="med"/>
                      <a:tailEnd type="none" w="med" len="med"/>
                    </a:lnT>
                  </a:tcPr>
                </a:tc>
                <a:tc>
                  <a:txBody>
                    <a:bodyPr/>
                    <a:lstStyle/>
                    <a:p>
                      <a:pPr algn="ctr" fontAlgn="ctr"/>
                      <a:r>
                        <a:rPr lang="ru-RU" sz="1050" b="1" i="0" u="none" strike="noStrike" cap="none" dirty="0">
                          <a:solidFill>
                            <a:schemeClr val="dk1"/>
                          </a:solidFill>
                          <a:latin typeface="+mn-lt"/>
                          <a:ea typeface="+mn-ea"/>
                          <a:cs typeface="+mn-cs"/>
                          <a:sym typeface="Arial"/>
                        </a:rPr>
                        <a:t>11,3%</a:t>
                      </a:r>
                    </a:p>
                  </a:txBody>
                  <a:tcPr marL="9525" marR="9525" marT="9525" marB="0" anchor="ctr">
                    <a:lnT w="28575" cap="flat" cmpd="sng" algn="ctr">
                      <a:solidFill>
                        <a:schemeClr val="bg1"/>
                      </a:solidFill>
                      <a:prstDash val="solid"/>
                      <a:round/>
                      <a:headEnd type="none" w="med" len="med"/>
                      <a:tailEnd type="none" w="med" len="med"/>
                    </a:lnT>
                  </a:tcPr>
                </a:tc>
                <a:extLst>
                  <a:ext uri="{0D108BD9-81ED-4DB2-BD59-A6C34878D82A}">
                    <a16:rowId xmlns:a16="http://schemas.microsoft.com/office/drawing/2014/main" val="3271101333"/>
                  </a:ext>
                </a:extLst>
              </a:tr>
              <a:tr h="252035">
                <a:tc vMerge="1">
                  <a:txBody>
                    <a:bodyPr/>
                    <a:lstStyle/>
                    <a:p>
                      <a:endParaRPr lang="ru-KZ" sz="1100" dirty="0"/>
                    </a:p>
                  </a:txBody>
                  <a:tcPr/>
                </a:tc>
                <a:tc>
                  <a:txBody>
                    <a:bodyPr/>
                    <a:lstStyle/>
                    <a:p>
                      <a:pPr marL="72000" algn="l" fontAlgn="b"/>
                      <a:r>
                        <a:rPr lang="ru-RU" sz="800" b="0" i="0" u="none" strike="noStrike" cap="none" dirty="0">
                          <a:solidFill>
                            <a:schemeClr val="dk1"/>
                          </a:solidFill>
                          <a:latin typeface="+mn-lt"/>
                          <a:ea typeface="+mn-ea"/>
                          <a:cs typeface="+mn-cs"/>
                          <a:sym typeface="Arial"/>
                        </a:rPr>
                        <a:t>2 </a:t>
                      </a:r>
                      <a:r>
                        <a:rPr lang="ru-RU" sz="800" b="0" i="0" u="none" strike="noStrike" cap="none" dirty="0" err="1">
                          <a:solidFill>
                            <a:schemeClr val="dk1"/>
                          </a:solidFill>
                          <a:latin typeface="+mn-lt"/>
                          <a:ea typeface="+mn-ea"/>
                          <a:cs typeface="+mn-cs"/>
                          <a:sym typeface="Arial"/>
                        </a:rPr>
                        <a:t>Қазандық</a:t>
                      </a:r>
                      <a:r>
                        <a:rPr lang="ru-RU" sz="800" b="0" i="0" u="none" strike="noStrike" cap="none" dirty="0">
                          <a:solidFill>
                            <a:schemeClr val="dk1"/>
                          </a:solidFill>
                          <a:latin typeface="+mn-lt"/>
                          <a:ea typeface="+mn-ea"/>
                          <a:cs typeface="+mn-cs"/>
                          <a:sym typeface="Arial"/>
                        </a:rPr>
                        <a:t> </a:t>
                      </a:r>
                      <a:r>
                        <a:rPr lang="ru-RU" sz="800" b="0" i="0" u="none" strike="noStrike" cap="none" dirty="0" err="1">
                          <a:solidFill>
                            <a:schemeClr val="dk1"/>
                          </a:solidFill>
                          <a:latin typeface="+mn-lt"/>
                          <a:ea typeface="+mn-ea"/>
                          <a:cs typeface="+mn-cs"/>
                          <a:sym typeface="Arial"/>
                        </a:rPr>
                        <a:t>қондырғысының</a:t>
                      </a:r>
                      <a:r>
                        <a:rPr lang="ru-RU" sz="800" b="0" i="0" u="none" strike="noStrike" cap="none" dirty="0">
                          <a:solidFill>
                            <a:schemeClr val="dk1"/>
                          </a:solidFill>
                          <a:latin typeface="+mn-lt"/>
                          <a:ea typeface="+mn-ea"/>
                          <a:cs typeface="+mn-cs"/>
                          <a:sym typeface="Arial"/>
                        </a:rPr>
                        <a:t> </a:t>
                      </a:r>
                      <a:r>
                        <a:rPr lang="ru-RU" sz="800" b="0" i="0" u="none" strike="noStrike" cap="none" dirty="0" err="1">
                          <a:solidFill>
                            <a:schemeClr val="dk1"/>
                          </a:solidFill>
                          <a:latin typeface="+mn-lt"/>
                          <a:ea typeface="+mn-ea"/>
                          <a:cs typeface="+mn-cs"/>
                          <a:sym typeface="Arial"/>
                        </a:rPr>
                        <a:t>операторлары</a:t>
                      </a:r>
                      <a:endParaRPr lang="ru-RU" sz="800" b="0" i="0" u="none" strike="noStrike" cap="none" dirty="0">
                        <a:solidFill>
                          <a:schemeClr val="dk1"/>
                        </a:solidFill>
                        <a:latin typeface="+mn-lt"/>
                        <a:ea typeface="+mn-ea"/>
                        <a:cs typeface="+mn-cs"/>
                        <a:sym typeface="Arial"/>
                      </a:endParaRPr>
                    </a:p>
                  </a:txBody>
                  <a:tcPr marL="9525" marR="9525" marT="9525" marB="0" anchor="ctr"/>
                </a:tc>
                <a:tc>
                  <a:txBody>
                    <a:bodyPr/>
                    <a:lstStyle/>
                    <a:p>
                      <a:pPr algn="ctr" fontAlgn="b"/>
                      <a:r>
                        <a:rPr lang="ru-RU" sz="900" b="0" i="1" u="none" strike="noStrike" cap="none">
                          <a:solidFill>
                            <a:schemeClr val="dk1"/>
                          </a:solidFill>
                          <a:latin typeface="+mn-lt"/>
                          <a:ea typeface="+mn-ea"/>
                          <a:cs typeface="+mn-cs"/>
                          <a:sym typeface="Arial"/>
                        </a:rPr>
                        <a:t>8182-2</a:t>
                      </a:r>
                    </a:p>
                  </a:txBody>
                  <a:tcPr marL="9525" marR="9525" marT="9525" marB="0" anchor="ctr"/>
                </a:tc>
                <a:tc>
                  <a:txBody>
                    <a:bodyPr/>
                    <a:lstStyle/>
                    <a:p>
                      <a:pPr algn="ctr" fontAlgn="ctr"/>
                      <a:r>
                        <a:rPr lang="ru-RU" sz="1050" b="1" i="0" u="none" strike="noStrike" cap="none">
                          <a:solidFill>
                            <a:schemeClr val="dk1"/>
                          </a:solidFill>
                          <a:latin typeface="+mn-lt"/>
                          <a:ea typeface="+mn-ea"/>
                          <a:cs typeface="+mn-cs"/>
                          <a:sym typeface="Arial"/>
                        </a:rPr>
                        <a:t>2 958</a:t>
                      </a:r>
                    </a:p>
                  </a:txBody>
                  <a:tcPr marL="9525" marR="9525" marT="9525" marB="0" anchor="ctr"/>
                </a:tc>
                <a:tc>
                  <a:txBody>
                    <a:bodyPr/>
                    <a:lstStyle/>
                    <a:p>
                      <a:pPr algn="ctr" fontAlgn="ctr"/>
                      <a:r>
                        <a:rPr lang="ru-RU" sz="900" b="0" i="0" u="none" strike="noStrike" cap="none" dirty="0">
                          <a:solidFill>
                            <a:schemeClr val="dk1"/>
                          </a:solidFill>
                          <a:latin typeface="+mn-lt"/>
                          <a:ea typeface="+mn-ea"/>
                          <a:cs typeface="+mn-cs"/>
                          <a:sym typeface="Arial"/>
                        </a:rPr>
                        <a:t>131</a:t>
                      </a:r>
                    </a:p>
                  </a:txBody>
                  <a:tcPr marL="9525" marR="9525" marT="9525" marB="0" anchor="ctr"/>
                </a:tc>
                <a:tc>
                  <a:txBody>
                    <a:bodyPr/>
                    <a:lstStyle/>
                    <a:p>
                      <a:pPr algn="ctr" fontAlgn="ctr"/>
                      <a:r>
                        <a:rPr lang="ru-RU" sz="900" b="0" i="0" u="none" strike="noStrike" cap="none">
                          <a:solidFill>
                            <a:schemeClr val="dk1"/>
                          </a:solidFill>
                          <a:latin typeface="+mn-lt"/>
                          <a:ea typeface="+mn-ea"/>
                          <a:cs typeface="+mn-cs"/>
                          <a:sym typeface="Arial"/>
                        </a:rPr>
                        <a:t>5</a:t>
                      </a:r>
                    </a:p>
                  </a:txBody>
                  <a:tcPr marL="9525" marR="9525" marT="9525" marB="0" anchor="ctr"/>
                </a:tc>
                <a:tc>
                  <a:txBody>
                    <a:bodyPr/>
                    <a:lstStyle/>
                    <a:p>
                      <a:pPr algn="ctr" fontAlgn="ctr"/>
                      <a:r>
                        <a:rPr lang="ru-RU" sz="900" b="0" i="0" u="none" strike="noStrike" cap="none">
                          <a:solidFill>
                            <a:schemeClr val="dk1"/>
                          </a:solidFill>
                          <a:latin typeface="+mn-lt"/>
                          <a:ea typeface="+mn-ea"/>
                          <a:cs typeface="+mn-cs"/>
                          <a:sym typeface="Arial"/>
                        </a:rPr>
                        <a:t>181</a:t>
                      </a:r>
                    </a:p>
                  </a:txBody>
                  <a:tcPr marL="9525" marR="9525" marT="9525" marB="0" anchor="ctr"/>
                </a:tc>
                <a:tc>
                  <a:txBody>
                    <a:bodyPr/>
                    <a:lstStyle/>
                    <a:p>
                      <a:pPr algn="ctr" fontAlgn="ctr"/>
                      <a:r>
                        <a:rPr lang="ru-RU" sz="900" b="0" i="0" u="none" strike="noStrike" cap="none">
                          <a:solidFill>
                            <a:schemeClr val="dk1"/>
                          </a:solidFill>
                          <a:latin typeface="+mn-lt"/>
                          <a:ea typeface="+mn-ea"/>
                          <a:cs typeface="+mn-cs"/>
                          <a:sym typeface="Arial"/>
                        </a:rPr>
                        <a:t>2 641</a:t>
                      </a:r>
                    </a:p>
                  </a:txBody>
                  <a:tcPr marL="9525" marR="9525" marT="9525" marB="0" anchor="ctr"/>
                </a:tc>
                <a:tc>
                  <a:txBody>
                    <a:bodyPr/>
                    <a:lstStyle/>
                    <a:p>
                      <a:pPr algn="ctr" fontAlgn="ctr"/>
                      <a:r>
                        <a:rPr lang="ru-RU" sz="1050" b="1" i="0" u="none" strike="noStrike" cap="none" dirty="0">
                          <a:solidFill>
                            <a:schemeClr val="dk1"/>
                          </a:solidFill>
                          <a:latin typeface="+mn-lt"/>
                          <a:ea typeface="+mn-ea"/>
                          <a:cs typeface="+mn-cs"/>
                          <a:sym typeface="Arial"/>
                        </a:rPr>
                        <a:t>7,7%</a:t>
                      </a:r>
                    </a:p>
                  </a:txBody>
                  <a:tcPr marL="9525" marR="9525" marT="9525" marB="0" anchor="ctr"/>
                </a:tc>
                <a:extLst>
                  <a:ext uri="{0D108BD9-81ED-4DB2-BD59-A6C34878D82A}">
                    <a16:rowId xmlns:a16="http://schemas.microsoft.com/office/drawing/2014/main" val="1275413563"/>
                  </a:ext>
                </a:extLst>
              </a:tr>
              <a:tr h="252035">
                <a:tc vMerge="1">
                  <a:txBody>
                    <a:bodyPr/>
                    <a:lstStyle/>
                    <a:p>
                      <a:endParaRPr lang="ru-KZ" sz="1100" dirty="0"/>
                    </a:p>
                  </a:txBody>
                  <a:tcPr/>
                </a:tc>
                <a:tc>
                  <a:txBody>
                    <a:bodyPr/>
                    <a:lstStyle/>
                    <a:p>
                      <a:pPr marL="72000" algn="l" fontAlgn="b"/>
                      <a:r>
                        <a:rPr lang="ru-RU" sz="800" b="0" i="0" u="none" strike="noStrike" cap="none" dirty="0">
                          <a:solidFill>
                            <a:schemeClr val="dk1"/>
                          </a:solidFill>
                          <a:latin typeface="+mn-lt"/>
                          <a:ea typeface="+mn-ea"/>
                          <a:cs typeface="+mn-cs"/>
                          <a:sym typeface="Arial"/>
                        </a:rPr>
                        <a:t>3 </a:t>
                      </a:r>
                      <a:r>
                        <a:rPr lang="ru-RU" sz="800" b="0" i="0" u="none" strike="noStrike" cap="none" dirty="0" err="1">
                          <a:solidFill>
                            <a:schemeClr val="dk1"/>
                          </a:solidFill>
                          <a:latin typeface="+mn-lt"/>
                          <a:ea typeface="+mn-ea"/>
                          <a:cs typeface="+mn-cs"/>
                          <a:sym typeface="Arial"/>
                        </a:rPr>
                        <a:t>Мектепке</a:t>
                      </a:r>
                      <a:r>
                        <a:rPr lang="ru-RU" sz="800" b="0" i="0" u="none" strike="noStrike" cap="none" dirty="0">
                          <a:solidFill>
                            <a:schemeClr val="dk1"/>
                          </a:solidFill>
                          <a:latin typeface="+mn-lt"/>
                          <a:ea typeface="+mn-ea"/>
                          <a:cs typeface="+mn-cs"/>
                          <a:sym typeface="Arial"/>
                        </a:rPr>
                        <a:t> </a:t>
                      </a:r>
                      <a:r>
                        <a:rPr lang="ru-RU" sz="800" b="0" i="0" u="none" strike="noStrike" cap="none" dirty="0" err="1">
                          <a:solidFill>
                            <a:schemeClr val="dk1"/>
                          </a:solidFill>
                          <a:latin typeface="+mn-lt"/>
                          <a:ea typeface="+mn-ea"/>
                          <a:cs typeface="+mn-cs"/>
                          <a:sym typeface="Arial"/>
                        </a:rPr>
                        <a:t>дейінгі</a:t>
                      </a:r>
                      <a:r>
                        <a:rPr lang="ru-RU" sz="800" b="0" i="0" u="none" strike="noStrike" cap="none" dirty="0">
                          <a:solidFill>
                            <a:schemeClr val="dk1"/>
                          </a:solidFill>
                          <a:latin typeface="+mn-lt"/>
                          <a:ea typeface="+mn-ea"/>
                          <a:cs typeface="+mn-cs"/>
                          <a:sym typeface="Arial"/>
                        </a:rPr>
                        <a:t> </a:t>
                      </a:r>
                      <a:r>
                        <a:rPr lang="ru-RU" sz="800" b="0" i="0" u="none" strike="noStrike" cap="none" dirty="0" err="1">
                          <a:solidFill>
                            <a:schemeClr val="dk1"/>
                          </a:solidFill>
                          <a:latin typeface="+mn-lt"/>
                          <a:ea typeface="+mn-ea"/>
                          <a:cs typeface="+mn-cs"/>
                          <a:sym typeface="Arial"/>
                        </a:rPr>
                        <a:t>білім</a:t>
                      </a:r>
                      <a:r>
                        <a:rPr lang="ru-RU" sz="800" b="0" i="0" u="none" strike="noStrike" cap="none" dirty="0">
                          <a:solidFill>
                            <a:schemeClr val="dk1"/>
                          </a:solidFill>
                          <a:latin typeface="+mn-lt"/>
                          <a:ea typeface="+mn-ea"/>
                          <a:cs typeface="+mn-cs"/>
                          <a:sym typeface="Arial"/>
                        </a:rPr>
                        <a:t> </a:t>
                      </a:r>
                      <a:r>
                        <a:rPr lang="ru-RU" sz="800" b="0" i="0" u="none" strike="noStrike" cap="none" dirty="0" err="1">
                          <a:solidFill>
                            <a:schemeClr val="dk1"/>
                          </a:solidFill>
                          <a:latin typeface="+mn-lt"/>
                          <a:ea typeface="+mn-ea"/>
                          <a:cs typeface="+mn-cs"/>
                          <a:sym typeface="Arial"/>
                        </a:rPr>
                        <a:t>берудегі</a:t>
                      </a:r>
                      <a:r>
                        <a:rPr lang="ru-RU" sz="800" b="0" i="0" u="none" strike="noStrike" cap="none" dirty="0">
                          <a:solidFill>
                            <a:schemeClr val="dk1"/>
                          </a:solidFill>
                          <a:latin typeface="+mn-lt"/>
                          <a:ea typeface="+mn-ea"/>
                          <a:cs typeface="+mn-cs"/>
                          <a:sym typeface="Arial"/>
                        </a:rPr>
                        <a:t> </a:t>
                      </a:r>
                      <a:r>
                        <a:rPr lang="ru-RU" sz="800" b="0" i="0" u="none" strike="noStrike" cap="none" dirty="0" err="1">
                          <a:solidFill>
                            <a:schemeClr val="dk1"/>
                          </a:solidFill>
                          <a:latin typeface="+mn-lt"/>
                          <a:ea typeface="+mn-ea"/>
                          <a:cs typeface="+mn-cs"/>
                          <a:sym typeface="Arial"/>
                        </a:rPr>
                        <a:t>тәрбиешілер</a:t>
                      </a:r>
                      <a:endParaRPr lang="ru-RU" sz="800" b="0" i="0" u="none" strike="noStrike" cap="none" dirty="0">
                        <a:solidFill>
                          <a:schemeClr val="dk1"/>
                        </a:solidFill>
                        <a:latin typeface="+mn-lt"/>
                        <a:ea typeface="+mn-ea"/>
                        <a:cs typeface="+mn-cs"/>
                        <a:sym typeface="Arial"/>
                      </a:endParaRPr>
                    </a:p>
                  </a:txBody>
                  <a:tcPr marL="9525" marR="9525" marT="9525" marB="0" anchor="ctr"/>
                </a:tc>
                <a:tc>
                  <a:txBody>
                    <a:bodyPr/>
                    <a:lstStyle/>
                    <a:p>
                      <a:pPr algn="ctr" fontAlgn="b"/>
                      <a:r>
                        <a:rPr lang="ru-RU" sz="900" b="0" i="1" u="none" strike="noStrike" cap="none" dirty="0">
                          <a:solidFill>
                            <a:schemeClr val="dk1"/>
                          </a:solidFill>
                          <a:latin typeface="+mn-lt"/>
                          <a:ea typeface="+mn-ea"/>
                          <a:cs typeface="+mn-cs"/>
                          <a:sym typeface="Arial"/>
                        </a:rPr>
                        <a:t>2362-0</a:t>
                      </a:r>
                    </a:p>
                  </a:txBody>
                  <a:tcPr marL="9525" marR="9525" marT="9525" marB="0" anchor="ctr"/>
                </a:tc>
                <a:tc>
                  <a:txBody>
                    <a:bodyPr/>
                    <a:lstStyle/>
                    <a:p>
                      <a:pPr algn="ctr" fontAlgn="ctr"/>
                      <a:r>
                        <a:rPr lang="ru-RU" sz="1050" b="1" i="0" u="none" strike="noStrike" cap="none" dirty="0">
                          <a:solidFill>
                            <a:schemeClr val="dk1"/>
                          </a:solidFill>
                          <a:latin typeface="+mn-lt"/>
                          <a:ea typeface="+mn-ea"/>
                          <a:cs typeface="+mn-cs"/>
                          <a:sym typeface="Arial"/>
                        </a:rPr>
                        <a:t>1 230</a:t>
                      </a:r>
                    </a:p>
                  </a:txBody>
                  <a:tcPr marL="9525" marR="9525" marT="9525" marB="0" anchor="ctr"/>
                </a:tc>
                <a:tc>
                  <a:txBody>
                    <a:bodyPr/>
                    <a:lstStyle/>
                    <a:p>
                      <a:pPr algn="ctr" fontAlgn="ctr"/>
                      <a:r>
                        <a:rPr lang="ru-RU" sz="900" b="0" i="0" u="none" strike="noStrike" cap="none">
                          <a:solidFill>
                            <a:schemeClr val="dk1"/>
                          </a:solidFill>
                          <a:latin typeface="+mn-lt"/>
                          <a:ea typeface="+mn-ea"/>
                          <a:cs typeface="+mn-cs"/>
                          <a:sym typeface="Arial"/>
                        </a:rPr>
                        <a:t>254</a:t>
                      </a:r>
                    </a:p>
                  </a:txBody>
                  <a:tcPr marL="9525" marR="9525" marT="9525" marB="0" anchor="ctr"/>
                </a:tc>
                <a:tc>
                  <a:txBody>
                    <a:bodyPr/>
                    <a:lstStyle/>
                    <a:p>
                      <a:pPr algn="ctr" fontAlgn="ctr"/>
                      <a:r>
                        <a:rPr lang="ru-RU" sz="900" b="0" i="0" u="none" strike="noStrike" cap="none">
                          <a:solidFill>
                            <a:schemeClr val="dk1"/>
                          </a:solidFill>
                          <a:latin typeface="+mn-lt"/>
                          <a:ea typeface="+mn-ea"/>
                          <a:cs typeface="+mn-cs"/>
                          <a:sym typeface="Arial"/>
                        </a:rPr>
                        <a:t>263</a:t>
                      </a:r>
                    </a:p>
                  </a:txBody>
                  <a:tcPr marL="9525" marR="9525" marT="9525" marB="0" anchor="ctr"/>
                </a:tc>
                <a:tc>
                  <a:txBody>
                    <a:bodyPr/>
                    <a:lstStyle/>
                    <a:p>
                      <a:pPr algn="ctr" fontAlgn="ctr"/>
                      <a:r>
                        <a:rPr lang="ru-RU" sz="900" b="0" i="0" u="none" strike="noStrike" cap="none">
                          <a:solidFill>
                            <a:schemeClr val="dk1"/>
                          </a:solidFill>
                          <a:latin typeface="+mn-lt"/>
                          <a:ea typeface="+mn-ea"/>
                          <a:cs typeface="+mn-cs"/>
                          <a:sym typeface="Arial"/>
                        </a:rPr>
                        <a:t>423</a:t>
                      </a:r>
                    </a:p>
                  </a:txBody>
                  <a:tcPr marL="9525" marR="9525" marT="9525" marB="0" anchor="ctr"/>
                </a:tc>
                <a:tc>
                  <a:txBody>
                    <a:bodyPr/>
                    <a:lstStyle/>
                    <a:p>
                      <a:pPr algn="ctr" fontAlgn="ctr"/>
                      <a:r>
                        <a:rPr lang="ru-RU" sz="900" b="0" i="0" u="none" strike="noStrike" cap="none">
                          <a:solidFill>
                            <a:schemeClr val="dk1"/>
                          </a:solidFill>
                          <a:latin typeface="+mn-lt"/>
                          <a:ea typeface="+mn-ea"/>
                          <a:cs typeface="+mn-cs"/>
                          <a:sym typeface="Arial"/>
                        </a:rPr>
                        <a:t>290</a:t>
                      </a:r>
                    </a:p>
                  </a:txBody>
                  <a:tcPr marL="9525" marR="9525" marT="9525" marB="0" anchor="ctr"/>
                </a:tc>
                <a:tc>
                  <a:txBody>
                    <a:bodyPr/>
                    <a:lstStyle/>
                    <a:p>
                      <a:pPr algn="ctr" fontAlgn="ctr"/>
                      <a:r>
                        <a:rPr lang="ru-RU" sz="1050" b="1" i="0" u="none" strike="noStrike" cap="none">
                          <a:solidFill>
                            <a:schemeClr val="dk1"/>
                          </a:solidFill>
                          <a:latin typeface="+mn-lt"/>
                          <a:ea typeface="+mn-ea"/>
                          <a:cs typeface="+mn-cs"/>
                          <a:sym typeface="Arial"/>
                        </a:rPr>
                        <a:t>3,2%</a:t>
                      </a:r>
                    </a:p>
                  </a:txBody>
                  <a:tcPr marL="9525" marR="9525" marT="9525" marB="0" anchor="ctr"/>
                </a:tc>
                <a:extLst>
                  <a:ext uri="{0D108BD9-81ED-4DB2-BD59-A6C34878D82A}">
                    <a16:rowId xmlns:a16="http://schemas.microsoft.com/office/drawing/2014/main" val="4272407079"/>
                  </a:ext>
                </a:extLst>
              </a:tr>
              <a:tr h="252035">
                <a:tc vMerge="1">
                  <a:txBody>
                    <a:bodyPr/>
                    <a:lstStyle/>
                    <a:p>
                      <a:endParaRPr lang="ru-KZ" sz="1100" dirty="0"/>
                    </a:p>
                  </a:txBody>
                  <a:tcPr/>
                </a:tc>
                <a:tc>
                  <a:txBody>
                    <a:bodyPr/>
                    <a:lstStyle/>
                    <a:p>
                      <a:pPr marL="72000" algn="l" fontAlgn="b"/>
                      <a:r>
                        <a:rPr lang="ru-RU" sz="800" b="0" i="0" u="none" strike="noStrike" cap="none" dirty="0">
                          <a:solidFill>
                            <a:schemeClr val="dk1"/>
                          </a:solidFill>
                          <a:latin typeface="+mn-lt"/>
                          <a:ea typeface="+mn-ea"/>
                          <a:cs typeface="+mn-cs"/>
                          <a:sym typeface="Arial"/>
                        </a:rPr>
                        <a:t>4 </a:t>
                      </a:r>
                      <a:r>
                        <a:rPr lang="ru-RU" sz="800" b="0" i="0" u="none" strike="noStrike" cap="none" dirty="0" err="1">
                          <a:solidFill>
                            <a:schemeClr val="dk1"/>
                          </a:solidFill>
                          <a:latin typeface="+mn-lt"/>
                          <a:ea typeface="+mn-ea"/>
                          <a:cs typeface="+mn-cs"/>
                          <a:sym typeface="Arial"/>
                        </a:rPr>
                        <a:t>Отельдердегі</a:t>
                      </a:r>
                      <a:r>
                        <a:rPr lang="ru-RU" sz="800" b="0" i="0" u="none" strike="noStrike" cap="none" dirty="0">
                          <a:solidFill>
                            <a:schemeClr val="dk1"/>
                          </a:solidFill>
                          <a:latin typeface="+mn-lt"/>
                          <a:ea typeface="+mn-ea"/>
                          <a:cs typeface="+mn-cs"/>
                          <a:sym typeface="Arial"/>
                        </a:rPr>
                        <a:t> ж/е </a:t>
                      </a:r>
                      <a:r>
                        <a:rPr lang="ru-RU" sz="800" b="0" i="0" u="none" strike="noStrike" cap="none" dirty="0" err="1">
                          <a:solidFill>
                            <a:schemeClr val="dk1"/>
                          </a:solidFill>
                          <a:latin typeface="+mn-lt"/>
                          <a:ea typeface="+mn-ea"/>
                          <a:cs typeface="+mn-cs"/>
                          <a:sym typeface="Arial"/>
                        </a:rPr>
                        <a:t>ұқсас</a:t>
                      </a:r>
                      <a:r>
                        <a:rPr lang="ru-RU" sz="800" b="0" i="0" u="none" strike="noStrike" cap="none" dirty="0">
                          <a:solidFill>
                            <a:schemeClr val="dk1"/>
                          </a:solidFill>
                          <a:latin typeface="+mn-lt"/>
                          <a:ea typeface="+mn-ea"/>
                          <a:cs typeface="+mn-cs"/>
                          <a:sym typeface="Arial"/>
                        </a:rPr>
                        <a:t> </a:t>
                      </a:r>
                      <a:r>
                        <a:rPr lang="ru-RU" sz="800" b="0" i="0" u="none" strike="noStrike" cap="none" dirty="0" err="1">
                          <a:solidFill>
                            <a:schemeClr val="dk1"/>
                          </a:solidFill>
                          <a:latin typeface="+mn-lt"/>
                          <a:ea typeface="+mn-ea"/>
                          <a:cs typeface="+mn-cs"/>
                          <a:sym typeface="Arial"/>
                        </a:rPr>
                        <a:t>мекемелердегі</a:t>
                      </a:r>
                      <a:r>
                        <a:rPr lang="ru-RU" sz="800" b="0" i="0" u="none" strike="noStrike" cap="none" dirty="0">
                          <a:solidFill>
                            <a:schemeClr val="dk1"/>
                          </a:solidFill>
                          <a:latin typeface="+mn-lt"/>
                          <a:ea typeface="+mn-ea"/>
                          <a:cs typeface="+mn-cs"/>
                          <a:sym typeface="Arial"/>
                        </a:rPr>
                        <a:t> </a:t>
                      </a:r>
                      <a:r>
                        <a:rPr lang="ru-RU" sz="800" b="0" i="0" u="none" strike="noStrike" cap="none" dirty="0" err="1">
                          <a:solidFill>
                            <a:schemeClr val="dk1"/>
                          </a:solidFill>
                          <a:latin typeface="+mn-lt"/>
                          <a:ea typeface="+mn-ea"/>
                          <a:cs typeface="+mn-cs"/>
                          <a:sym typeface="Arial"/>
                        </a:rPr>
                        <a:t>тазалаушылар</a:t>
                      </a:r>
                      <a:r>
                        <a:rPr lang="ru-RU" sz="800" b="0" i="0" u="none" strike="noStrike" cap="none" dirty="0">
                          <a:solidFill>
                            <a:schemeClr val="dk1"/>
                          </a:solidFill>
                          <a:latin typeface="+mn-lt"/>
                          <a:ea typeface="+mn-ea"/>
                          <a:cs typeface="+mn-cs"/>
                          <a:sym typeface="Arial"/>
                        </a:rPr>
                        <a:t> ж/е </a:t>
                      </a:r>
                      <a:r>
                        <a:rPr lang="ru-RU" sz="800" b="0" i="0" u="none" strike="noStrike" cap="none" dirty="0" err="1">
                          <a:solidFill>
                            <a:schemeClr val="dk1"/>
                          </a:solidFill>
                          <a:latin typeface="+mn-lt"/>
                          <a:ea typeface="+mn-ea"/>
                          <a:cs typeface="+mn-cs"/>
                          <a:sym typeface="Arial"/>
                        </a:rPr>
                        <a:t>үй</a:t>
                      </a:r>
                      <a:r>
                        <a:rPr lang="ru-RU" sz="800" b="0" i="0" u="none" strike="noStrike" cap="none" dirty="0">
                          <a:solidFill>
                            <a:schemeClr val="dk1"/>
                          </a:solidFill>
                          <a:latin typeface="+mn-lt"/>
                          <a:ea typeface="+mn-ea"/>
                          <a:cs typeface="+mn-cs"/>
                          <a:sym typeface="Arial"/>
                        </a:rPr>
                        <a:t> </a:t>
                      </a:r>
                      <a:r>
                        <a:rPr lang="ru-RU" sz="800" b="0" i="0" u="none" strike="noStrike" cap="none" dirty="0" err="1">
                          <a:solidFill>
                            <a:schemeClr val="dk1"/>
                          </a:solidFill>
                          <a:latin typeface="+mn-lt"/>
                          <a:ea typeface="+mn-ea"/>
                          <a:cs typeface="+mn-cs"/>
                          <a:sym typeface="Arial"/>
                        </a:rPr>
                        <a:t>қызметшілері</a:t>
                      </a:r>
                      <a:endParaRPr lang="ru-RU" sz="800" b="0" i="0" u="none" strike="noStrike" cap="none" dirty="0">
                        <a:solidFill>
                          <a:schemeClr val="dk1"/>
                        </a:solidFill>
                        <a:latin typeface="+mn-lt"/>
                        <a:ea typeface="+mn-ea"/>
                        <a:cs typeface="+mn-cs"/>
                        <a:sym typeface="Arial"/>
                      </a:endParaRPr>
                    </a:p>
                  </a:txBody>
                  <a:tcPr marL="9525" marR="9525" marT="9525" marB="0" anchor="ctr"/>
                </a:tc>
                <a:tc>
                  <a:txBody>
                    <a:bodyPr/>
                    <a:lstStyle/>
                    <a:p>
                      <a:pPr algn="ctr" fontAlgn="b"/>
                      <a:r>
                        <a:rPr lang="ru-RU" sz="900" b="0" i="1" u="none" strike="noStrike" cap="none" dirty="0">
                          <a:solidFill>
                            <a:schemeClr val="dk1"/>
                          </a:solidFill>
                          <a:latin typeface="+mn-lt"/>
                          <a:ea typeface="+mn-ea"/>
                          <a:cs typeface="+mn-cs"/>
                          <a:sym typeface="Arial"/>
                        </a:rPr>
                        <a:t>9112-9</a:t>
                      </a:r>
                    </a:p>
                  </a:txBody>
                  <a:tcPr marL="9525" marR="9525" marT="9525" marB="0" anchor="ctr"/>
                </a:tc>
                <a:tc>
                  <a:txBody>
                    <a:bodyPr/>
                    <a:lstStyle/>
                    <a:p>
                      <a:pPr algn="ctr" fontAlgn="ctr"/>
                      <a:r>
                        <a:rPr lang="ru-RU" sz="1050" b="1" i="0" u="none" strike="noStrike" cap="none">
                          <a:solidFill>
                            <a:schemeClr val="dk1"/>
                          </a:solidFill>
                          <a:latin typeface="+mn-lt"/>
                          <a:ea typeface="+mn-ea"/>
                          <a:cs typeface="+mn-cs"/>
                          <a:sym typeface="Arial"/>
                        </a:rPr>
                        <a:t>1 204</a:t>
                      </a:r>
                    </a:p>
                  </a:txBody>
                  <a:tcPr marL="9525" marR="9525" marT="9525" marB="0" anchor="ctr"/>
                </a:tc>
                <a:tc>
                  <a:txBody>
                    <a:bodyPr/>
                    <a:lstStyle/>
                    <a:p>
                      <a:pPr algn="ctr" fontAlgn="ctr"/>
                      <a:r>
                        <a:rPr lang="ru-RU" sz="900" b="0" i="0" u="none" strike="noStrike" cap="none">
                          <a:solidFill>
                            <a:schemeClr val="dk1"/>
                          </a:solidFill>
                          <a:latin typeface="+mn-lt"/>
                          <a:ea typeface="+mn-ea"/>
                          <a:cs typeface="+mn-cs"/>
                          <a:sym typeface="Arial"/>
                        </a:rPr>
                        <a:t>367</a:t>
                      </a:r>
                    </a:p>
                  </a:txBody>
                  <a:tcPr marL="9525" marR="9525" marT="9525" marB="0" anchor="ctr"/>
                </a:tc>
                <a:tc>
                  <a:txBody>
                    <a:bodyPr/>
                    <a:lstStyle/>
                    <a:p>
                      <a:pPr algn="ctr" fontAlgn="ctr"/>
                      <a:r>
                        <a:rPr lang="ru-RU" sz="900" b="0" i="0" u="none" strike="noStrike" cap="none" dirty="0">
                          <a:solidFill>
                            <a:schemeClr val="dk1"/>
                          </a:solidFill>
                          <a:latin typeface="+mn-lt"/>
                          <a:ea typeface="+mn-ea"/>
                          <a:cs typeface="+mn-cs"/>
                          <a:sym typeface="Arial"/>
                        </a:rPr>
                        <a:t>294</a:t>
                      </a:r>
                    </a:p>
                  </a:txBody>
                  <a:tcPr marL="9525" marR="9525" marT="9525" marB="0" anchor="ctr"/>
                </a:tc>
                <a:tc>
                  <a:txBody>
                    <a:bodyPr/>
                    <a:lstStyle/>
                    <a:p>
                      <a:pPr algn="ctr" fontAlgn="ctr"/>
                      <a:r>
                        <a:rPr lang="ru-RU" sz="900" b="0" i="0" u="none" strike="noStrike" cap="none">
                          <a:solidFill>
                            <a:schemeClr val="dk1"/>
                          </a:solidFill>
                          <a:latin typeface="+mn-lt"/>
                          <a:ea typeface="+mn-ea"/>
                          <a:cs typeface="+mn-cs"/>
                          <a:sym typeface="Arial"/>
                        </a:rPr>
                        <a:t>284</a:t>
                      </a:r>
                    </a:p>
                  </a:txBody>
                  <a:tcPr marL="9525" marR="9525" marT="9525" marB="0" anchor="ctr"/>
                </a:tc>
                <a:tc>
                  <a:txBody>
                    <a:bodyPr/>
                    <a:lstStyle/>
                    <a:p>
                      <a:pPr algn="ctr" fontAlgn="ctr"/>
                      <a:r>
                        <a:rPr lang="ru-RU" sz="900" b="0" i="0" u="none" strike="noStrike" cap="none">
                          <a:solidFill>
                            <a:schemeClr val="dk1"/>
                          </a:solidFill>
                          <a:latin typeface="+mn-lt"/>
                          <a:ea typeface="+mn-ea"/>
                          <a:cs typeface="+mn-cs"/>
                          <a:sym typeface="Arial"/>
                        </a:rPr>
                        <a:t>259</a:t>
                      </a:r>
                    </a:p>
                  </a:txBody>
                  <a:tcPr marL="9525" marR="9525" marT="9525" marB="0" anchor="ctr"/>
                </a:tc>
                <a:tc>
                  <a:txBody>
                    <a:bodyPr/>
                    <a:lstStyle/>
                    <a:p>
                      <a:pPr algn="ctr" fontAlgn="ctr"/>
                      <a:r>
                        <a:rPr lang="ru-RU" sz="1050" b="1" i="0" u="none" strike="noStrike" cap="none" dirty="0">
                          <a:solidFill>
                            <a:schemeClr val="dk1"/>
                          </a:solidFill>
                          <a:latin typeface="+mn-lt"/>
                          <a:ea typeface="+mn-ea"/>
                          <a:cs typeface="+mn-cs"/>
                          <a:sym typeface="Arial"/>
                        </a:rPr>
                        <a:t>3,1%</a:t>
                      </a:r>
                    </a:p>
                  </a:txBody>
                  <a:tcPr marL="9525" marR="9525" marT="9525" marB="0" anchor="ctr"/>
                </a:tc>
                <a:extLst>
                  <a:ext uri="{0D108BD9-81ED-4DB2-BD59-A6C34878D82A}">
                    <a16:rowId xmlns:a16="http://schemas.microsoft.com/office/drawing/2014/main" val="2855516078"/>
                  </a:ext>
                </a:extLst>
              </a:tr>
              <a:tr h="252035">
                <a:tc vMerge="1">
                  <a:txBody>
                    <a:bodyPr/>
                    <a:lstStyle/>
                    <a:p>
                      <a:endParaRPr lang="ru-KZ" sz="1100" dirty="0"/>
                    </a:p>
                  </a:txBody>
                  <a:tcPr/>
                </a:tc>
                <a:tc>
                  <a:txBody>
                    <a:bodyPr/>
                    <a:lstStyle/>
                    <a:p>
                      <a:pPr marL="72000" algn="l" fontAlgn="b"/>
                      <a:r>
                        <a:rPr lang="ru-RU" sz="800" b="0" i="0" u="none" strike="noStrike" cap="none" dirty="0">
                          <a:solidFill>
                            <a:schemeClr val="dk1"/>
                          </a:solidFill>
                          <a:latin typeface="+mn-lt"/>
                          <a:ea typeface="+mn-ea"/>
                          <a:cs typeface="+mn-cs"/>
                          <a:sym typeface="Arial"/>
                        </a:rPr>
                        <a:t>5 Жеке </a:t>
                      </a:r>
                      <a:r>
                        <a:rPr lang="ru-RU" sz="800" b="0" i="0" u="none" strike="noStrike" cap="none" dirty="0" err="1">
                          <a:solidFill>
                            <a:schemeClr val="dk1"/>
                          </a:solidFill>
                          <a:latin typeface="+mn-lt"/>
                          <a:ea typeface="+mn-ea"/>
                          <a:cs typeface="+mn-cs"/>
                          <a:sym typeface="Arial"/>
                        </a:rPr>
                        <a:t>жүргізушілер</a:t>
                      </a:r>
                      <a:r>
                        <a:rPr lang="ru-RU" sz="800" b="0" i="0" u="none" strike="noStrike" cap="none" dirty="0">
                          <a:solidFill>
                            <a:schemeClr val="dk1"/>
                          </a:solidFill>
                          <a:latin typeface="+mn-lt"/>
                          <a:ea typeface="+mn-ea"/>
                          <a:cs typeface="+mn-cs"/>
                          <a:sym typeface="Arial"/>
                        </a:rPr>
                        <a:t> мен </a:t>
                      </a:r>
                      <a:r>
                        <a:rPr lang="ru-RU" sz="800" b="0" i="0" u="none" strike="noStrike" cap="none" dirty="0" err="1">
                          <a:solidFill>
                            <a:schemeClr val="dk1"/>
                          </a:solidFill>
                          <a:latin typeface="+mn-lt"/>
                          <a:ea typeface="+mn-ea"/>
                          <a:cs typeface="+mn-cs"/>
                          <a:sym typeface="Arial"/>
                        </a:rPr>
                        <a:t>шопырлар</a:t>
                      </a:r>
                      <a:endParaRPr lang="ru-RU" sz="800" b="0" i="0" u="none" strike="noStrike" cap="none" dirty="0">
                        <a:solidFill>
                          <a:schemeClr val="dk1"/>
                        </a:solidFill>
                        <a:latin typeface="+mn-lt"/>
                        <a:ea typeface="+mn-ea"/>
                        <a:cs typeface="+mn-cs"/>
                        <a:sym typeface="Arial"/>
                      </a:endParaRPr>
                    </a:p>
                  </a:txBody>
                  <a:tcPr marL="9525" marR="9525" marT="9525" marB="0" anchor="ctr">
                    <a:lnB w="28575" cap="flat" cmpd="sng" algn="ctr">
                      <a:solidFill>
                        <a:schemeClr val="bg2"/>
                      </a:solidFill>
                      <a:prstDash val="solid"/>
                      <a:round/>
                      <a:headEnd type="none" w="med" len="med"/>
                      <a:tailEnd type="none" w="med" len="med"/>
                    </a:lnB>
                  </a:tcPr>
                </a:tc>
                <a:tc>
                  <a:txBody>
                    <a:bodyPr/>
                    <a:lstStyle/>
                    <a:p>
                      <a:pPr algn="ctr" fontAlgn="b"/>
                      <a:r>
                        <a:rPr lang="ru-RU" sz="900" b="0" i="1" u="none" strike="noStrike" cap="none">
                          <a:solidFill>
                            <a:schemeClr val="dk1"/>
                          </a:solidFill>
                          <a:latin typeface="+mn-lt"/>
                          <a:ea typeface="+mn-ea"/>
                          <a:cs typeface="+mn-cs"/>
                          <a:sym typeface="Arial"/>
                        </a:rPr>
                        <a:t>8322-2</a:t>
                      </a:r>
                    </a:p>
                  </a:txBody>
                  <a:tcPr marL="9525" marR="9525" marT="9525" marB="0" anchor="ctr">
                    <a:lnB w="28575" cap="flat" cmpd="sng" algn="ctr">
                      <a:solidFill>
                        <a:schemeClr val="bg2"/>
                      </a:solidFill>
                      <a:prstDash val="solid"/>
                      <a:round/>
                      <a:headEnd type="none" w="med" len="med"/>
                      <a:tailEnd type="none" w="med" len="med"/>
                    </a:lnB>
                  </a:tcPr>
                </a:tc>
                <a:tc>
                  <a:txBody>
                    <a:bodyPr/>
                    <a:lstStyle/>
                    <a:p>
                      <a:pPr algn="ctr" fontAlgn="ctr"/>
                      <a:r>
                        <a:rPr lang="ru-RU" sz="1050" b="1" i="0" u="none" strike="noStrike" cap="none">
                          <a:solidFill>
                            <a:schemeClr val="dk1"/>
                          </a:solidFill>
                          <a:latin typeface="+mn-lt"/>
                          <a:ea typeface="+mn-ea"/>
                          <a:cs typeface="+mn-cs"/>
                          <a:sym typeface="Arial"/>
                        </a:rPr>
                        <a:t>1 092</a:t>
                      </a:r>
                    </a:p>
                  </a:txBody>
                  <a:tcPr marL="9525" marR="9525" marT="9525" marB="0" anchor="ctr">
                    <a:lnB w="28575" cap="flat" cmpd="sng" algn="ctr">
                      <a:solidFill>
                        <a:schemeClr val="bg2"/>
                      </a:solidFill>
                      <a:prstDash val="solid"/>
                      <a:round/>
                      <a:headEnd type="none" w="med" len="med"/>
                      <a:tailEnd type="none" w="med" len="med"/>
                    </a:lnB>
                  </a:tcPr>
                </a:tc>
                <a:tc>
                  <a:txBody>
                    <a:bodyPr/>
                    <a:lstStyle/>
                    <a:p>
                      <a:pPr algn="ctr" fontAlgn="ctr"/>
                      <a:r>
                        <a:rPr lang="ru-RU" sz="900" b="0" i="0" u="none" strike="noStrike" cap="none">
                          <a:solidFill>
                            <a:schemeClr val="dk1"/>
                          </a:solidFill>
                          <a:latin typeface="+mn-lt"/>
                          <a:ea typeface="+mn-ea"/>
                          <a:cs typeface="+mn-cs"/>
                          <a:sym typeface="Arial"/>
                        </a:rPr>
                        <a:t>224</a:t>
                      </a:r>
                    </a:p>
                  </a:txBody>
                  <a:tcPr marL="9525" marR="9525" marT="9525" marB="0" anchor="ctr">
                    <a:lnB w="28575" cap="flat" cmpd="sng" algn="ctr">
                      <a:solidFill>
                        <a:schemeClr val="bg2"/>
                      </a:solidFill>
                      <a:prstDash val="solid"/>
                      <a:round/>
                      <a:headEnd type="none" w="med" len="med"/>
                      <a:tailEnd type="none" w="med" len="med"/>
                    </a:lnB>
                  </a:tcPr>
                </a:tc>
                <a:tc>
                  <a:txBody>
                    <a:bodyPr/>
                    <a:lstStyle/>
                    <a:p>
                      <a:pPr algn="ctr" fontAlgn="ctr"/>
                      <a:r>
                        <a:rPr lang="ru-RU" sz="900" b="0" i="0" u="none" strike="noStrike" cap="none">
                          <a:solidFill>
                            <a:schemeClr val="dk1"/>
                          </a:solidFill>
                          <a:latin typeface="+mn-lt"/>
                          <a:ea typeface="+mn-ea"/>
                          <a:cs typeface="+mn-cs"/>
                          <a:sym typeface="Arial"/>
                        </a:rPr>
                        <a:t>287</a:t>
                      </a:r>
                    </a:p>
                  </a:txBody>
                  <a:tcPr marL="9525" marR="9525" marT="9525" marB="0" anchor="ctr">
                    <a:lnB w="28575" cap="flat" cmpd="sng" algn="ctr">
                      <a:solidFill>
                        <a:schemeClr val="bg2"/>
                      </a:solidFill>
                      <a:prstDash val="solid"/>
                      <a:round/>
                      <a:headEnd type="none" w="med" len="med"/>
                      <a:tailEnd type="none" w="med" len="med"/>
                    </a:lnB>
                  </a:tcPr>
                </a:tc>
                <a:tc>
                  <a:txBody>
                    <a:bodyPr/>
                    <a:lstStyle/>
                    <a:p>
                      <a:pPr algn="ctr" fontAlgn="ctr"/>
                      <a:r>
                        <a:rPr lang="ru-RU" sz="900" b="0" i="0" u="none" strike="noStrike" cap="none">
                          <a:solidFill>
                            <a:schemeClr val="dk1"/>
                          </a:solidFill>
                          <a:latin typeface="+mn-lt"/>
                          <a:ea typeface="+mn-ea"/>
                          <a:cs typeface="+mn-cs"/>
                          <a:sym typeface="Arial"/>
                        </a:rPr>
                        <a:t>321</a:t>
                      </a:r>
                    </a:p>
                  </a:txBody>
                  <a:tcPr marL="9525" marR="9525" marT="9525" marB="0" anchor="ctr">
                    <a:lnB w="28575" cap="flat" cmpd="sng" algn="ctr">
                      <a:solidFill>
                        <a:schemeClr val="bg2"/>
                      </a:solidFill>
                      <a:prstDash val="solid"/>
                      <a:round/>
                      <a:headEnd type="none" w="med" len="med"/>
                      <a:tailEnd type="none" w="med" len="med"/>
                    </a:lnB>
                  </a:tcPr>
                </a:tc>
                <a:tc>
                  <a:txBody>
                    <a:bodyPr/>
                    <a:lstStyle/>
                    <a:p>
                      <a:pPr algn="ctr" fontAlgn="ctr"/>
                      <a:r>
                        <a:rPr lang="ru-RU" sz="900" b="0" i="0" u="none" strike="noStrike" cap="none">
                          <a:solidFill>
                            <a:schemeClr val="dk1"/>
                          </a:solidFill>
                          <a:latin typeface="+mn-lt"/>
                          <a:ea typeface="+mn-ea"/>
                          <a:cs typeface="+mn-cs"/>
                          <a:sym typeface="Arial"/>
                        </a:rPr>
                        <a:t>260</a:t>
                      </a:r>
                    </a:p>
                  </a:txBody>
                  <a:tcPr marL="9525" marR="9525" marT="9525" marB="0" anchor="ctr">
                    <a:lnB w="28575" cap="flat" cmpd="sng" algn="ctr">
                      <a:solidFill>
                        <a:schemeClr val="bg2"/>
                      </a:solidFill>
                      <a:prstDash val="solid"/>
                      <a:round/>
                      <a:headEnd type="none" w="med" len="med"/>
                      <a:tailEnd type="none" w="med" len="med"/>
                    </a:lnB>
                  </a:tcPr>
                </a:tc>
                <a:tc>
                  <a:txBody>
                    <a:bodyPr/>
                    <a:lstStyle/>
                    <a:p>
                      <a:pPr algn="ctr" fontAlgn="ctr"/>
                      <a:r>
                        <a:rPr lang="ru-RU" sz="1050" b="1" i="0" u="none" strike="noStrike" cap="none" dirty="0">
                          <a:solidFill>
                            <a:schemeClr val="dk1"/>
                          </a:solidFill>
                          <a:latin typeface="+mn-lt"/>
                          <a:ea typeface="+mn-ea"/>
                          <a:cs typeface="+mn-cs"/>
                          <a:sym typeface="Arial"/>
                        </a:rPr>
                        <a:t>2,8%</a:t>
                      </a:r>
                    </a:p>
                  </a:txBody>
                  <a:tcPr marL="9525" marR="9525" marT="9525" marB="0" anchor="ctr">
                    <a:lnB w="28575" cap="flat" cmpd="sng" algn="ctr">
                      <a:solidFill>
                        <a:schemeClr val="bg2"/>
                      </a:solidFill>
                      <a:prstDash val="solid"/>
                      <a:round/>
                      <a:headEnd type="none" w="med" len="med"/>
                      <a:tailEnd type="none" w="med" len="med"/>
                    </a:lnB>
                  </a:tcPr>
                </a:tc>
                <a:extLst>
                  <a:ext uri="{0D108BD9-81ED-4DB2-BD59-A6C34878D82A}">
                    <a16:rowId xmlns:a16="http://schemas.microsoft.com/office/drawing/2014/main" val="1891601564"/>
                  </a:ext>
                </a:extLst>
              </a:tr>
              <a:tr h="252035">
                <a:tc rowSpan="5">
                  <a:txBody>
                    <a:bodyPr/>
                    <a:lstStyle/>
                    <a:p>
                      <a:pPr algn="ctr"/>
                      <a:r>
                        <a:rPr lang="ru-RU" sz="1100" dirty="0"/>
                        <a:t>2020</a:t>
                      </a:r>
                      <a:endParaRPr lang="ru-KZ" sz="1100" dirty="0"/>
                    </a:p>
                  </a:txBody>
                  <a:tcPr anchor="ctr">
                    <a:lnT w="28575" cap="flat" cmpd="sng" algn="ctr">
                      <a:solidFill>
                        <a:schemeClr val="bg2"/>
                      </a:solidFill>
                      <a:prstDash val="solid"/>
                      <a:round/>
                      <a:headEnd type="none" w="med" len="med"/>
                      <a:tailEnd type="none" w="med" len="med"/>
                    </a:lnT>
                    <a:lnB w="28575" cap="flat" cmpd="sng" algn="ctr">
                      <a:solidFill>
                        <a:schemeClr val="bg2"/>
                      </a:solidFill>
                      <a:prstDash val="solid"/>
                      <a:round/>
                      <a:headEnd type="none" w="med" len="med"/>
                      <a:tailEnd type="none" w="med" len="med"/>
                    </a:lnB>
                  </a:tcPr>
                </a:tc>
                <a:tc>
                  <a:txBody>
                    <a:bodyPr/>
                    <a:lstStyle/>
                    <a:p>
                      <a:pPr marL="72000" algn="l" fontAlgn="b"/>
                      <a:r>
                        <a:rPr lang="ru-RU" sz="800" b="0" i="0" u="none" strike="noStrike" cap="none" dirty="0">
                          <a:solidFill>
                            <a:schemeClr val="dk1"/>
                          </a:solidFill>
                          <a:latin typeface="+mn-lt"/>
                          <a:ea typeface="+mn-ea"/>
                          <a:cs typeface="+mn-cs"/>
                          <a:sym typeface="Arial"/>
                        </a:rPr>
                        <a:t>1 </a:t>
                      </a:r>
                      <a:r>
                        <a:rPr lang="ru-RU" sz="800" b="0" i="0" u="none" strike="noStrike" cap="none" dirty="0" err="1">
                          <a:solidFill>
                            <a:schemeClr val="dk1"/>
                          </a:solidFill>
                          <a:latin typeface="+mn-lt"/>
                          <a:ea typeface="+mn-ea"/>
                          <a:cs typeface="+mn-cs"/>
                          <a:sym typeface="Arial"/>
                        </a:rPr>
                        <a:t>Басқа</a:t>
                      </a:r>
                      <a:r>
                        <a:rPr lang="ru-RU" sz="800" b="0" i="0" u="none" strike="noStrike" cap="none" dirty="0">
                          <a:solidFill>
                            <a:schemeClr val="dk1"/>
                          </a:solidFill>
                          <a:latin typeface="+mn-lt"/>
                          <a:ea typeface="+mn-ea"/>
                          <a:cs typeface="+mn-cs"/>
                          <a:sym typeface="Arial"/>
                        </a:rPr>
                        <a:t> да </a:t>
                      </a:r>
                      <a:r>
                        <a:rPr lang="ru-RU" sz="800" b="0" i="0" u="none" strike="noStrike" cap="none" dirty="0" err="1">
                          <a:solidFill>
                            <a:schemeClr val="dk1"/>
                          </a:solidFill>
                          <a:latin typeface="+mn-lt"/>
                          <a:ea typeface="+mn-ea"/>
                          <a:cs typeface="+mn-cs"/>
                          <a:sym typeface="Arial"/>
                        </a:rPr>
                        <a:t>біліктілігі</a:t>
                      </a:r>
                      <a:r>
                        <a:rPr lang="ru-RU" sz="800" b="0" i="0" u="none" strike="noStrike" cap="none" dirty="0">
                          <a:solidFill>
                            <a:schemeClr val="dk1"/>
                          </a:solidFill>
                          <a:latin typeface="+mn-lt"/>
                          <a:ea typeface="+mn-ea"/>
                          <a:cs typeface="+mn-cs"/>
                          <a:sym typeface="Arial"/>
                        </a:rPr>
                        <a:t> </a:t>
                      </a:r>
                      <a:r>
                        <a:rPr lang="ru-RU" sz="800" b="0" i="0" u="none" strike="noStrike" cap="none" dirty="0" err="1">
                          <a:solidFill>
                            <a:schemeClr val="dk1"/>
                          </a:solidFill>
                          <a:latin typeface="+mn-lt"/>
                          <a:ea typeface="+mn-ea"/>
                          <a:cs typeface="+mn-cs"/>
                          <a:sym typeface="Arial"/>
                        </a:rPr>
                        <a:t>жоқ</a:t>
                      </a:r>
                      <a:r>
                        <a:rPr lang="ru-RU" sz="800" b="0" i="0" u="none" strike="noStrike" cap="none" dirty="0">
                          <a:solidFill>
                            <a:schemeClr val="dk1"/>
                          </a:solidFill>
                          <a:latin typeface="+mn-lt"/>
                          <a:ea typeface="+mn-ea"/>
                          <a:cs typeface="+mn-cs"/>
                          <a:sym typeface="Arial"/>
                        </a:rPr>
                        <a:t> </a:t>
                      </a:r>
                      <a:r>
                        <a:rPr lang="ru-RU" sz="800" b="0" i="0" u="none" strike="noStrike" cap="none" dirty="0" err="1">
                          <a:solidFill>
                            <a:schemeClr val="dk1"/>
                          </a:solidFill>
                          <a:latin typeface="+mn-lt"/>
                          <a:ea typeface="+mn-ea"/>
                          <a:cs typeface="+mn-cs"/>
                          <a:sym typeface="Arial"/>
                        </a:rPr>
                        <a:t>жұмысшылар</a:t>
                      </a:r>
                      <a:endParaRPr lang="ru-RU" sz="800" b="0" i="0" u="none" strike="noStrike" cap="none" dirty="0">
                        <a:solidFill>
                          <a:schemeClr val="dk1"/>
                        </a:solidFill>
                        <a:latin typeface="+mn-lt"/>
                        <a:ea typeface="+mn-ea"/>
                        <a:cs typeface="+mn-cs"/>
                        <a:sym typeface="Arial"/>
                      </a:endParaRPr>
                    </a:p>
                  </a:txBody>
                  <a:tcPr marL="9525" marR="9525" marT="9525" marB="0" anchor="ctr">
                    <a:lnT w="28575" cap="flat" cmpd="sng" algn="ctr">
                      <a:solidFill>
                        <a:schemeClr val="bg2"/>
                      </a:solidFill>
                      <a:prstDash val="solid"/>
                      <a:round/>
                      <a:headEnd type="none" w="med" len="med"/>
                      <a:tailEnd type="none" w="med" len="med"/>
                    </a:lnT>
                  </a:tcPr>
                </a:tc>
                <a:tc>
                  <a:txBody>
                    <a:bodyPr/>
                    <a:lstStyle/>
                    <a:p>
                      <a:pPr algn="ctr" fontAlgn="b"/>
                      <a:r>
                        <a:rPr lang="ru-RU" sz="900" b="0" i="1" u="none" strike="noStrike" cap="none">
                          <a:solidFill>
                            <a:schemeClr val="dk1"/>
                          </a:solidFill>
                          <a:latin typeface="+mn-lt"/>
                          <a:ea typeface="+mn-ea"/>
                          <a:cs typeface="+mn-cs"/>
                          <a:sym typeface="Arial"/>
                        </a:rPr>
                        <a:t>9629-9</a:t>
                      </a:r>
                    </a:p>
                  </a:txBody>
                  <a:tcPr marL="9525" marR="9525" marT="9525" marB="0" anchor="ctr">
                    <a:lnT w="28575" cap="flat" cmpd="sng" algn="ctr">
                      <a:solidFill>
                        <a:schemeClr val="bg2"/>
                      </a:solidFill>
                      <a:prstDash val="solid"/>
                      <a:round/>
                      <a:headEnd type="none" w="med" len="med"/>
                      <a:tailEnd type="none" w="med" len="med"/>
                    </a:lnT>
                  </a:tcPr>
                </a:tc>
                <a:tc>
                  <a:txBody>
                    <a:bodyPr/>
                    <a:lstStyle/>
                    <a:p>
                      <a:pPr algn="ctr" fontAlgn="ctr"/>
                      <a:r>
                        <a:rPr lang="ru-RU" sz="1050" b="1" i="0" u="none" strike="noStrike" cap="none">
                          <a:solidFill>
                            <a:schemeClr val="dk1"/>
                          </a:solidFill>
                          <a:latin typeface="+mn-lt"/>
                          <a:ea typeface="+mn-ea"/>
                          <a:cs typeface="+mn-cs"/>
                          <a:sym typeface="Arial"/>
                        </a:rPr>
                        <a:t>5 229</a:t>
                      </a:r>
                    </a:p>
                  </a:txBody>
                  <a:tcPr marL="9525" marR="9525" marT="9525" marB="0" anchor="ctr">
                    <a:lnT w="28575" cap="flat" cmpd="sng" algn="ctr">
                      <a:solidFill>
                        <a:schemeClr val="bg2"/>
                      </a:solidFill>
                      <a:prstDash val="solid"/>
                      <a:round/>
                      <a:headEnd type="none" w="med" len="med"/>
                      <a:tailEnd type="none" w="med" len="med"/>
                    </a:lnT>
                  </a:tcPr>
                </a:tc>
                <a:tc>
                  <a:txBody>
                    <a:bodyPr/>
                    <a:lstStyle/>
                    <a:p>
                      <a:pPr algn="ctr" fontAlgn="ctr"/>
                      <a:r>
                        <a:rPr lang="ru-RU" sz="900" b="0" i="0" u="none" strike="noStrike" cap="none">
                          <a:solidFill>
                            <a:schemeClr val="dk1"/>
                          </a:solidFill>
                          <a:latin typeface="+mn-lt"/>
                          <a:ea typeface="+mn-ea"/>
                          <a:cs typeface="+mn-cs"/>
                          <a:sym typeface="Arial"/>
                        </a:rPr>
                        <a:t>577</a:t>
                      </a:r>
                    </a:p>
                  </a:txBody>
                  <a:tcPr marL="9525" marR="9525" marT="9525" marB="0" anchor="ctr">
                    <a:lnT w="28575" cap="flat" cmpd="sng" algn="ctr">
                      <a:solidFill>
                        <a:schemeClr val="bg2"/>
                      </a:solidFill>
                      <a:prstDash val="solid"/>
                      <a:round/>
                      <a:headEnd type="none" w="med" len="med"/>
                      <a:tailEnd type="none" w="med" len="med"/>
                    </a:lnT>
                  </a:tcPr>
                </a:tc>
                <a:tc>
                  <a:txBody>
                    <a:bodyPr/>
                    <a:lstStyle/>
                    <a:p>
                      <a:pPr algn="ctr" fontAlgn="ctr"/>
                      <a:r>
                        <a:rPr lang="ru-RU" sz="900" b="0" i="0" u="none" strike="noStrike" cap="none" dirty="0">
                          <a:solidFill>
                            <a:schemeClr val="dk1"/>
                          </a:solidFill>
                          <a:latin typeface="+mn-lt"/>
                          <a:ea typeface="+mn-ea"/>
                          <a:cs typeface="+mn-cs"/>
                          <a:sym typeface="Arial"/>
                        </a:rPr>
                        <a:t>2 237</a:t>
                      </a:r>
                    </a:p>
                  </a:txBody>
                  <a:tcPr marL="9525" marR="9525" marT="9525" marB="0" anchor="ctr">
                    <a:lnT w="28575" cap="flat" cmpd="sng" algn="ctr">
                      <a:solidFill>
                        <a:schemeClr val="bg2"/>
                      </a:solidFill>
                      <a:prstDash val="solid"/>
                      <a:round/>
                      <a:headEnd type="none" w="med" len="med"/>
                      <a:tailEnd type="none" w="med" len="med"/>
                    </a:lnT>
                  </a:tcPr>
                </a:tc>
                <a:tc>
                  <a:txBody>
                    <a:bodyPr/>
                    <a:lstStyle/>
                    <a:p>
                      <a:pPr algn="ctr" fontAlgn="ctr"/>
                      <a:r>
                        <a:rPr lang="ru-RU" sz="900" b="0" i="0" u="none" strike="noStrike" cap="none">
                          <a:solidFill>
                            <a:schemeClr val="dk1"/>
                          </a:solidFill>
                          <a:latin typeface="+mn-lt"/>
                          <a:ea typeface="+mn-ea"/>
                          <a:cs typeface="+mn-cs"/>
                          <a:sym typeface="Arial"/>
                        </a:rPr>
                        <a:t>1 230</a:t>
                      </a:r>
                    </a:p>
                  </a:txBody>
                  <a:tcPr marL="9525" marR="9525" marT="9525" marB="0" anchor="ctr">
                    <a:lnT w="28575" cap="flat" cmpd="sng" algn="ctr">
                      <a:solidFill>
                        <a:schemeClr val="bg2"/>
                      </a:solidFill>
                      <a:prstDash val="solid"/>
                      <a:round/>
                      <a:headEnd type="none" w="med" len="med"/>
                      <a:tailEnd type="none" w="med" len="med"/>
                    </a:lnT>
                  </a:tcPr>
                </a:tc>
                <a:tc>
                  <a:txBody>
                    <a:bodyPr/>
                    <a:lstStyle/>
                    <a:p>
                      <a:pPr algn="ctr" fontAlgn="ctr"/>
                      <a:r>
                        <a:rPr lang="ru-RU" sz="900" b="0" i="0" u="none" strike="noStrike" cap="none">
                          <a:solidFill>
                            <a:schemeClr val="dk1"/>
                          </a:solidFill>
                          <a:latin typeface="+mn-lt"/>
                          <a:ea typeface="+mn-ea"/>
                          <a:cs typeface="+mn-cs"/>
                          <a:sym typeface="Arial"/>
                        </a:rPr>
                        <a:t>1 185</a:t>
                      </a:r>
                    </a:p>
                  </a:txBody>
                  <a:tcPr marL="9525" marR="9525" marT="9525" marB="0" anchor="ctr">
                    <a:lnT w="28575" cap="flat" cmpd="sng" algn="ctr">
                      <a:solidFill>
                        <a:schemeClr val="bg2"/>
                      </a:solidFill>
                      <a:prstDash val="solid"/>
                      <a:round/>
                      <a:headEnd type="none" w="med" len="med"/>
                      <a:tailEnd type="none" w="med" len="med"/>
                    </a:lnT>
                  </a:tcPr>
                </a:tc>
                <a:tc>
                  <a:txBody>
                    <a:bodyPr/>
                    <a:lstStyle/>
                    <a:p>
                      <a:pPr algn="ctr" fontAlgn="ctr"/>
                      <a:r>
                        <a:rPr lang="ru-RU" sz="1050" b="1" i="0" u="none" strike="noStrike" cap="none">
                          <a:solidFill>
                            <a:schemeClr val="dk1"/>
                          </a:solidFill>
                          <a:latin typeface="+mn-lt"/>
                          <a:ea typeface="+mn-ea"/>
                          <a:cs typeface="+mn-cs"/>
                          <a:sym typeface="Arial"/>
                        </a:rPr>
                        <a:t>14,0%</a:t>
                      </a:r>
                    </a:p>
                  </a:txBody>
                  <a:tcPr marL="9525" marR="9525" marT="9525" marB="0" anchor="ctr">
                    <a:lnT w="28575" cap="flat" cmpd="sng" algn="ctr">
                      <a:solidFill>
                        <a:schemeClr val="bg2"/>
                      </a:solidFill>
                      <a:prstDash val="solid"/>
                      <a:round/>
                      <a:headEnd type="none" w="med" len="med"/>
                      <a:tailEnd type="none" w="med" len="med"/>
                    </a:lnT>
                  </a:tcPr>
                </a:tc>
                <a:extLst>
                  <a:ext uri="{0D108BD9-81ED-4DB2-BD59-A6C34878D82A}">
                    <a16:rowId xmlns:a16="http://schemas.microsoft.com/office/drawing/2014/main" val="1385719993"/>
                  </a:ext>
                </a:extLst>
              </a:tr>
              <a:tr h="252035">
                <a:tc vMerge="1">
                  <a:txBody>
                    <a:bodyPr/>
                    <a:lstStyle/>
                    <a:p>
                      <a:endParaRPr lang="ru-KZ" sz="1100" dirty="0"/>
                    </a:p>
                  </a:txBody>
                  <a:tcPr/>
                </a:tc>
                <a:tc>
                  <a:txBody>
                    <a:bodyPr/>
                    <a:lstStyle/>
                    <a:p>
                      <a:pPr marL="72000" algn="l" fontAlgn="b"/>
                      <a:r>
                        <a:rPr lang="ru-RU" sz="800" b="0" i="0" u="none" strike="noStrike" cap="none" dirty="0">
                          <a:solidFill>
                            <a:schemeClr val="dk1"/>
                          </a:solidFill>
                          <a:latin typeface="+mn-lt"/>
                          <a:ea typeface="+mn-ea"/>
                          <a:cs typeface="+mn-cs"/>
                          <a:sym typeface="Arial"/>
                        </a:rPr>
                        <a:t>2 </a:t>
                      </a:r>
                      <a:r>
                        <a:rPr lang="ru-RU" sz="800" b="0" i="0" u="none" strike="noStrike" cap="none" dirty="0" err="1">
                          <a:solidFill>
                            <a:schemeClr val="dk1"/>
                          </a:solidFill>
                          <a:latin typeface="+mn-lt"/>
                          <a:ea typeface="+mn-ea"/>
                          <a:cs typeface="+mn-cs"/>
                          <a:sym typeface="Arial"/>
                        </a:rPr>
                        <a:t>Қазандық</a:t>
                      </a:r>
                      <a:r>
                        <a:rPr lang="ru-RU" sz="800" b="0" i="0" u="none" strike="noStrike" cap="none" dirty="0">
                          <a:solidFill>
                            <a:schemeClr val="dk1"/>
                          </a:solidFill>
                          <a:latin typeface="+mn-lt"/>
                          <a:ea typeface="+mn-ea"/>
                          <a:cs typeface="+mn-cs"/>
                          <a:sym typeface="Arial"/>
                        </a:rPr>
                        <a:t> </a:t>
                      </a:r>
                      <a:r>
                        <a:rPr lang="ru-RU" sz="800" b="0" i="0" u="none" strike="noStrike" cap="none" dirty="0" err="1">
                          <a:solidFill>
                            <a:schemeClr val="dk1"/>
                          </a:solidFill>
                          <a:latin typeface="+mn-lt"/>
                          <a:ea typeface="+mn-ea"/>
                          <a:cs typeface="+mn-cs"/>
                          <a:sym typeface="Arial"/>
                        </a:rPr>
                        <a:t>қондырғысының</a:t>
                      </a:r>
                      <a:r>
                        <a:rPr lang="ru-RU" sz="800" b="0" i="0" u="none" strike="noStrike" cap="none" dirty="0">
                          <a:solidFill>
                            <a:schemeClr val="dk1"/>
                          </a:solidFill>
                          <a:latin typeface="+mn-lt"/>
                          <a:ea typeface="+mn-ea"/>
                          <a:cs typeface="+mn-cs"/>
                          <a:sym typeface="Arial"/>
                        </a:rPr>
                        <a:t> </a:t>
                      </a:r>
                      <a:r>
                        <a:rPr lang="ru-RU" sz="800" b="0" i="0" u="none" strike="noStrike" cap="none" dirty="0" err="1">
                          <a:solidFill>
                            <a:schemeClr val="dk1"/>
                          </a:solidFill>
                          <a:latin typeface="+mn-lt"/>
                          <a:ea typeface="+mn-ea"/>
                          <a:cs typeface="+mn-cs"/>
                          <a:sym typeface="Arial"/>
                        </a:rPr>
                        <a:t>операторлары</a:t>
                      </a:r>
                      <a:endParaRPr lang="ru-RU" sz="800" b="0" i="0" u="none" strike="noStrike" cap="none" dirty="0">
                        <a:solidFill>
                          <a:schemeClr val="dk1"/>
                        </a:solidFill>
                        <a:latin typeface="+mn-lt"/>
                        <a:ea typeface="+mn-ea"/>
                        <a:cs typeface="+mn-cs"/>
                        <a:sym typeface="Arial"/>
                      </a:endParaRPr>
                    </a:p>
                  </a:txBody>
                  <a:tcPr marL="9525" marR="9525" marT="9525" marB="0" anchor="ctr"/>
                </a:tc>
                <a:tc>
                  <a:txBody>
                    <a:bodyPr/>
                    <a:lstStyle/>
                    <a:p>
                      <a:pPr algn="ctr" fontAlgn="b"/>
                      <a:r>
                        <a:rPr lang="ru-RU" sz="900" b="0" i="1" u="none" strike="noStrike" cap="none" dirty="0">
                          <a:solidFill>
                            <a:schemeClr val="dk1"/>
                          </a:solidFill>
                          <a:latin typeface="+mn-lt"/>
                          <a:ea typeface="+mn-ea"/>
                          <a:cs typeface="+mn-cs"/>
                          <a:sym typeface="Arial"/>
                        </a:rPr>
                        <a:t>8182-2</a:t>
                      </a:r>
                    </a:p>
                  </a:txBody>
                  <a:tcPr marL="9525" marR="9525" marT="9525" marB="0" anchor="ctr"/>
                </a:tc>
                <a:tc>
                  <a:txBody>
                    <a:bodyPr/>
                    <a:lstStyle/>
                    <a:p>
                      <a:pPr algn="ctr" fontAlgn="ctr"/>
                      <a:r>
                        <a:rPr lang="ru-RU" sz="1050" b="1" i="0" u="none" strike="noStrike" cap="none" dirty="0">
                          <a:solidFill>
                            <a:schemeClr val="dk1"/>
                          </a:solidFill>
                          <a:latin typeface="+mn-lt"/>
                          <a:ea typeface="+mn-ea"/>
                          <a:cs typeface="+mn-cs"/>
                          <a:sym typeface="Arial"/>
                        </a:rPr>
                        <a:t>3 396</a:t>
                      </a:r>
                    </a:p>
                  </a:txBody>
                  <a:tcPr marL="9525" marR="9525" marT="9525" marB="0" anchor="ctr"/>
                </a:tc>
                <a:tc>
                  <a:txBody>
                    <a:bodyPr/>
                    <a:lstStyle/>
                    <a:p>
                      <a:pPr algn="ctr" fontAlgn="ctr"/>
                      <a:r>
                        <a:rPr lang="ru-RU" sz="900" b="0" i="0" u="none" strike="noStrike" cap="none">
                          <a:solidFill>
                            <a:schemeClr val="dk1"/>
                          </a:solidFill>
                          <a:latin typeface="+mn-lt"/>
                          <a:ea typeface="+mn-ea"/>
                          <a:cs typeface="+mn-cs"/>
                          <a:sym typeface="Arial"/>
                        </a:rPr>
                        <a:t>110</a:t>
                      </a:r>
                    </a:p>
                  </a:txBody>
                  <a:tcPr marL="9525" marR="9525" marT="9525" marB="0" anchor="ctr"/>
                </a:tc>
                <a:tc>
                  <a:txBody>
                    <a:bodyPr/>
                    <a:lstStyle/>
                    <a:p>
                      <a:pPr algn="ctr" fontAlgn="ctr"/>
                      <a:r>
                        <a:rPr lang="ru-RU" sz="900" b="0" i="0" u="none" strike="noStrike" cap="none" dirty="0">
                          <a:solidFill>
                            <a:schemeClr val="dk1"/>
                          </a:solidFill>
                          <a:latin typeface="+mn-lt"/>
                          <a:ea typeface="+mn-ea"/>
                          <a:cs typeface="+mn-cs"/>
                          <a:sym typeface="Arial"/>
                        </a:rPr>
                        <a:t>14</a:t>
                      </a:r>
                    </a:p>
                  </a:txBody>
                  <a:tcPr marL="9525" marR="9525" marT="9525" marB="0" anchor="ctr"/>
                </a:tc>
                <a:tc>
                  <a:txBody>
                    <a:bodyPr/>
                    <a:lstStyle/>
                    <a:p>
                      <a:pPr algn="ctr" fontAlgn="ctr"/>
                      <a:r>
                        <a:rPr lang="ru-RU" sz="900" b="0" i="0" u="none" strike="noStrike" cap="none">
                          <a:solidFill>
                            <a:schemeClr val="dk1"/>
                          </a:solidFill>
                          <a:latin typeface="+mn-lt"/>
                          <a:ea typeface="+mn-ea"/>
                          <a:cs typeface="+mn-cs"/>
                          <a:sym typeface="Arial"/>
                        </a:rPr>
                        <a:t>311</a:t>
                      </a:r>
                    </a:p>
                  </a:txBody>
                  <a:tcPr marL="9525" marR="9525" marT="9525" marB="0" anchor="ctr"/>
                </a:tc>
                <a:tc>
                  <a:txBody>
                    <a:bodyPr/>
                    <a:lstStyle/>
                    <a:p>
                      <a:pPr algn="ctr" fontAlgn="ctr"/>
                      <a:r>
                        <a:rPr lang="ru-RU" sz="900" b="0" i="0" u="none" strike="noStrike" cap="none">
                          <a:solidFill>
                            <a:schemeClr val="dk1"/>
                          </a:solidFill>
                          <a:latin typeface="+mn-lt"/>
                          <a:ea typeface="+mn-ea"/>
                          <a:cs typeface="+mn-cs"/>
                          <a:sym typeface="Arial"/>
                        </a:rPr>
                        <a:t>2 961</a:t>
                      </a:r>
                    </a:p>
                  </a:txBody>
                  <a:tcPr marL="9525" marR="9525" marT="9525" marB="0" anchor="ctr"/>
                </a:tc>
                <a:tc>
                  <a:txBody>
                    <a:bodyPr/>
                    <a:lstStyle/>
                    <a:p>
                      <a:pPr algn="ctr" fontAlgn="ctr"/>
                      <a:r>
                        <a:rPr lang="ru-RU" sz="1050" b="1" i="0" u="none" strike="noStrike" cap="none" dirty="0">
                          <a:solidFill>
                            <a:schemeClr val="dk1"/>
                          </a:solidFill>
                          <a:latin typeface="+mn-lt"/>
                          <a:ea typeface="+mn-ea"/>
                          <a:cs typeface="+mn-cs"/>
                          <a:sym typeface="Arial"/>
                        </a:rPr>
                        <a:t>9,1%</a:t>
                      </a:r>
                    </a:p>
                  </a:txBody>
                  <a:tcPr marL="9525" marR="9525" marT="9525" marB="0" anchor="ctr"/>
                </a:tc>
                <a:extLst>
                  <a:ext uri="{0D108BD9-81ED-4DB2-BD59-A6C34878D82A}">
                    <a16:rowId xmlns:a16="http://schemas.microsoft.com/office/drawing/2014/main" val="4184679391"/>
                  </a:ext>
                </a:extLst>
              </a:tr>
              <a:tr h="252035">
                <a:tc vMerge="1">
                  <a:txBody>
                    <a:bodyPr/>
                    <a:lstStyle/>
                    <a:p>
                      <a:endParaRPr lang="ru-KZ" sz="1100" dirty="0"/>
                    </a:p>
                  </a:txBody>
                  <a:tcPr/>
                </a:tc>
                <a:tc>
                  <a:txBody>
                    <a:bodyPr/>
                    <a:lstStyle/>
                    <a:p>
                      <a:pPr marL="72000" algn="l" fontAlgn="b"/>
                      <a:r>
                        <a:rPr lang="ru-RU" sz="800" b="0" i="0" u="none" strike="noStrike" cap="none" dirty="0">
                          <a:solidFill>
                            <a:schemeClr val="dk1"/>
                          </a:solidFill>
                          <a:latin typeface="+mn-lt"/>
                          <a:ea typeface="+mn-ea"/>
                          <a:cs typeface="+mn-cs"/>
                          <a:sym typeface="Arial"/>
                        </a:rPr>
                        <a:t>3 Аула </a:t>
                      </a:r>
                      <a:r>
                        <a:rPr lang="ru-RU" sz="800" b="0" i="0" u="none" strike="noStrike" cap="none" dirty="0" err="1">
                          <a:solidFill>
                            <a:schemeClr val="dk1"/>
                          </a:solidFill>
                          <a:latin typeface="+mn-lt"/>
                          <a:ea typeface="+mn-ea"/>
                          <a:cs typeface="+mn-cs"/>
                          <a:sym typeface="Arial"/>
                        </a:rPr>
                        <a:t>сыпырушылар</a:t>
                      </a:r>
                      <a:r>
                        <a:rPr lang="ru-RU" sz="800" b="0" i="0" u="none" strike="noStrike" cap="none" dirty="0">
                          <a:solidFill>
                            <a:schemeClr val="dk1"/>
                          </a:solidFill>
                          <a:latin typeface="+mn-lt"/>
                          <a:ea typeface="+mn-ea"/>
                          <a:cs typeface="+mn-cs"/>
                          <a:sym typeface="Arial"/>
                        </a:rPr>
                        <a:t> </a:t>
                      </a:r>
                      <a:r>
                        <a:rPr lang="ru-RU" sz="800" b="0" i="0" u="none" strike="noStrike" cap="none" dirty="0" err="1">
                          <a:solidFill>
                            <a:schemeClr val="dk1"/>
                          </a:solidFill>
                          <a:latin typeface="+mn-lt"/>
                          <a:ea typeface="+mn-ea"/>
                          <a:cs typeface="+mn-cs"/>
                          <a:sym typeface="Arial"/>
                        </a:rPr>
                        <a:t>және</a:t>
                      </a:r>
                      <a:r>
                        <a:rPr lang="ru-RU" sz="800" b="0" i="0" u="none" strike="noStrike" cap="none" dirty="0">
                          <a:solidFill>
                            <a:schemeClr val="dk1"/>
                          </a:solidFill>
                          <a:latin typeface="+mn-lt"/>
                          <a:ea typeface="+mn-ea"/>
                          <a:cs typeface="+mn-cs"/>
                          <a:sym typeface="Arial"/>
                        </a:rPr>
                        <a:t> </a:t>
                      </a:r>
                      <a:r>
                        <a:rPr lang="ru-RU" sz="800" b="0" i="0" u="none" strike="noStrike" cap="none" dirty="0" err="1">
                          <a:solidFill>
                            <a:schemeClr val="dk1"/>
                          </a:solidFill>
                          <a:latin typeface="+mn-lt"/>
                          <a:ea typeface="+mn-ea"/>
                          <a:cs typeface="+mn-cs"/>
                          <a:sym typeface="Arial"/>
                        </a:rPr>
                        <a:t>ашық</a:t>
                      </a:r>
                      <a:r>
                        <a:rPr lang="ru-RU" sz="800" b="0" i="0" u="none" strike="noStrike" cap="none" dirty="0">
                          <a:solidFill>
                            <a:schemeClr val="dk1"/>
                          </a:solidFill>
                          <a:latin typeface="+mn-lt"/>
                          <a:ea typeface="+mn-ea"/>
                          <a:cs typeface="+mn-cs"/>
                          <a:sym typeface="Arial"/>
                        </a:rPr>
                        <a:t> </a:t>
                      </a:r>
                      <a:r>
                        <a:rPr lang="ru-RU" sz="800" b="0" i="0" u="none" strike="noStrike" cap="none" dirty="0" err="1">
                          <a:solidFill>
                            <a:schemeClr val="dk1"/>
                          </a:solidFill>
                          <a:latin typeface="+mn-lt"/>
                          <a:ea typeface="+mn-ea"/>
                          <a:cs typeface="+mn-cs"/>
                          <a:sym typeface="Arial"/>
                        </a:rPr>
                        <a:t>аумақтарды</a:t>
                      </a:r>
                      <a:r>
                        <a:rPr lang="ru-RU" sz="800" b="0" i="0" u="none" strike="noStrike" cap="none" dirty="0">
                          <a:solidFill>
                            <a:schemeClr val="dk1"/>
                          </a:solidFill>
                          <a:latin typeface="+mn-lt"/>
                          <a:ea typeface="+mn-ea"/>
                          <a:cs typeface="+mn-cs"/>
                          <a:sym typeface="Arial"/>
                        </a:rPr>
                        <a:t> </a:t>
                      </a:r>
                      <a:r>
                        <a:rPr lang="ru-RU" sz="800" b="0" i="0" u="none" strike="noStrike" cap="none" dirty="0" err="1">
                          <a:solidFill>
                            <a:schemeClr val="dk1"/>
                          </a:solidFill>
                          <a:latin typeface="+mn-lt"/>
                          <a:ea typeface="+mn-ea"/>
                          <a:cs typeface="+mn-cs"/>
                          <a:sym typeface="Arial"/>
                        </a:rPr>
                        <a:t>тазалаушылар</a:t>
                      </a:r>
                      <a:endParaRPr lang="ru-RU" sz="800" b="0" i="0" u="none" strike="noStrike" cap="none" dirty="0">
                        <a:solidFill>
                          <a:schemeClr val="dk1"/>
                        </a:solidFill>
                        <a:latin typeface="+mn-lt"/>
                        <a:ea typeface="+mn-ea"/>
                        <a:cs typeface="+mn-cs"/>
                        <a:sym typeface="Arial"/>
                      </a:endParaRPr>
                    </a:p>
                  </a:txBody>
                  <a:tcPr marL="9525" marR="9525" marT="9525" marB="0" anchor="ctr"/>
                </a:tc>
                <a:tc>
                  <a:txBody>
                    <a:bodyPr/>
                    <a:lstStyle/>
                    <a:p>
                      <a:pPr algn="ctr" fontAlgn="b"/>
                      <a:r>
                        <a:rPr lang="ru-RU" sz="900" b="0" i="1" u="none" strike="noStrike" cap="none">
                          <a:solidFill>
                            <a:schemeClr val="dk1"/>
                          </a:solidFill>
                          <a:latin typeface="+mn-lt"/>
                          <a:ea typeface="+mn-ea"/>
                          <a:cs typeface="+mn-cs"/>
                          <a:sym typeface="Arial"/>
                        </a:rPr>
                        <a:t>9116-0</a:t>
                      </a:r>
                    </a:p>
                  </a:txBody>
                  <a:tcPr marL="9525" marR="9525" marT="9525" marB="0" anchor="ctr"/>
                </a:tc>
                <a:tc>
                  <a:txBody>
                    <a:bodyPr/>
                    <a:lstStyle/>
                    <a:p>
                      <a:pPr algn="ctr" fontAlgn="ctr"/>
                      <a:r>
                        <a:rPr lang="ru-RU" sz="1050" b="1" i="0" u="none" strike="noStrike" cap="none">
                          <a:solidFill>
                            <a:schemeClr val="dk1"/>
                          </a:solidFill>
                          <a:latin typeface="+mn-lt"/>
                          <a:ea typeface="+mn-ea"/>
                          <a:cs typeface="+mn-cs"/>
                          <a:sym typeface="Arial"/>
                        </a:rPr>
                        <a:t>2 705</a:t>
                      </a:r>
                    </a:p>
                  </a:txBody>
                  <a:tcPr marL="9525" marR="9525" marT="9525" marB="0" anchor="ctr"/>
                </a:tc>
                <a:tc>
                  <a:txBody>
                    <a:bodyPr/>
                    <a:lstStyle/>
                    <a:p>
                      <a:pPr algn="ctr" fontAlgn="ctr"/>
                      <a:r>
                        <a:rPr lang="ru-RU" sz="900" b="0" i="0" u="none" strike="noStrike" cap="none">
                          <a:solidFill>
                            <a:schemeClr val="dk1"/>
                          </a:solidFill>
                          <a:latin typeface="+mn-lt"/>
                          <a:ea typeface="+mn-ea"/>
                          <a:cs typeface="+mn-cs"/>
                          <a:sym typeface="Arial"/>
                        </a:rPr>
                        <a:t>477</a:t>
                      </a:r>
                    </a:p>
                  </a:txBody>
                  <a:tcPr marL="9525" marR="9525" marT="9525" marB="0" anchor="ctr"/>
                </a:tc>
                <a:tc>
                  <a:txBody>
                    <a:bodyPr/>
                    <a:lstStyle/>
                    <a:p>
                      <a:pPr algn="ctr" fontAlgn="ctr"/>
                      <a:r>
                        <a:rPr lang="ru-RU" sz="900" b="0" i="0" u="none" strike="noStrike" cap="none">
                          <a:solidFill>
                            <a:schemeClr val="dk1"/>
                          </a:solidFill>
                          <a:latin typeface="+mn-lt"/>
                          <a:ea typeface="+mn-ea"/>
                          <a:cs typeface="+mn-cs"/>
                          <a:sym typeface="Arial"/>
                        </a:rPr>
                        <a:t>1 304</a:t>
                      </a:r>
                    </a:p>
                  </a:txBody>
                  <a:tcPr marL="9525" marR="9525" marT="9525" marB="0" anchor="ctr"/>
                </a:tc>
                <a:tc>
                  <a:txBody>
                    <a:bodyPr/>
                    <a:lstStyle/>
                    <a:p>
                      <a:pPr algn="ctr" fontAlgn="ctr"/>
                      <a:r>
                        <a:rPr lang="ru-RU" sz="900" b="0" i="0" u="none" strike="noStrike" cap="none">
                          <a:solidFill>
                            <a:schemeClr val="dk1"/>
                          </a:solidFill>
                          <a:latin typeface="+mn-lt"/>
                          <a:ea typeface="+mn-ea"/>
                          <a:cs typeface="+mn-cs"/>
                          <a:sym typeface="Arial"/>
                        </a:rPr>
                        <a:t>483</a:t>
                      </a:r>
                    </a:p>
                  </a:txBody>
                  <a:tcPr marL="9525" marR="9525" marT="9525" marB="0" anchor="ctr"/>
                </a:tc>
                <a:tc>
                  <a:txBody>
                    <a:bodyPr/>
                    <a:lstStyle/>
                    <a:p>
                      <a:pPr algn="ctr" fontAlgn="ctr"/>
                      <a:r>
                        <a:rPr lang="ru-RU" sz="900" b="0" i="0" u="none" strike="noStrike" cap="none">
                          <a:solidFill>
                            <a:schemeClr val="dk1"/>
                          </a:solidFill>
                          <a:latin typeface="+mn-lt"/>
                          <a:ea typeface="+mn-ea"/>
                          <a:cs typeface="+mn-cs"/>
                          <a:sym typeface="Arial"/>
                        </a:rPr>
                        <a:t>441</a:t>
                      </a:r>
                    </a:p>
                  </a:txBody>
                  <a:tcPr marL="9525" marR="9525" marT="9525" marB="0" anchor="ctr"/>
                </a:tc>
                <a:tc>
                  <a:txBody>
                    <a:bodyPr/>
                    <a:lstStyle/>
                    <a:p>
                      <a:pPr algn="ctr" fontAlgn="ctr"/>
                      <a:r>
                        <a:rPr lang="ru-RU" sz="1050" b="1" i="0" u="none" strike="noStrike" cap="none">
                          <a:solidFill>
                            <a:schemeClr val="dk1"/>
                          </a:solidFill>
                          <a:latin typeface="+mn-lt"/>
                          <a:ea typeface="+mn-ea"/>
                          <a:cs typeface="+mn-cs"/>
                          <a:sym typeface="Arial"/>
                        </a:rPr>
                        <a:t>7,2%</a:t>
                      </a:r>
                    </a:p>
                  </a:txBody>
                  <a:tcPr marL="9525" marR="9525" marT="9525" marB="0" anchor="ctr"/>
                </a:tc>
                <a:extLst>
                  <a:ext uri="{0D108BD9-81ED-4DB2-BD59-A6C34878D82A}">
                    <a16:rowId xmlns:a16="http://schemas.microsoft.com/office/drawing/2014/main" val="1073052614"/>
                  </a:ext>
                </a:extLst>
              </a:tr>
              <a:tr h="252035">
                <a:tc vMerge="1">
                  <a:txBody>
                    <a:bodyPr/>
                    <a:lstStyle/>
                    <a:p>
                      <a:endParaRPr lang="ru-KZ" sz="1100" dirty="0"/>
                    </a:p>
                  </a:txBody>
                  <a:tcPr/>
                </a:tc>
                <a:tc>
                  <a:txBody>
                    <a:bodyPr/>
                    <a:lstStyle/>
                    <a:p>
                      <a:pPr marL="72000" algn="l" fontAlgn="b"/>
                      <a:r>
                        <a:rPr lang="ru-RU" sz="800" b="0" i="0" u="none" strike="noStrike" cap="none" dirty="0">
                          <a:solidFill>
                            <a:schemeClr val="dk1"/>
                          </a:solidFill>
                          <a:latin typeface="+mn-lt"/>
                          <a:ea typeface="+mn-ea"/>
                          <a:cs typeface="+mn-cs"/>
                          <a:sym typeface="Arial"/>
                        </a:rPr>
                        <a:t>4 </a:t>
                      </a:r>
                      <a:r>
                        <a:rPr lang="ru-RU" sz="800" b="0" i="0" u="none" strike="noStrike" cap="none" dirty="0" err="1">
                          <a:solidFill>
                            <a:schemeClr val="dk1"/>
                          </a:solidFill>
                          <a:latin typeface="+mn-lt"/>
                          <a:ea typeface="+mn-ea"/>
                          <a:cs typeface="+mn-cs"/>
                          <a:sym typeface="Arial"/>
                        </a:rPr>
                        <a:t>Басқа</a:t>
                      </a:r>
                      <a:r>
                        <a:rPr lang="ru-RU" sz="800" b="0" i="0" u="none" strike="noStrike" cap="none" dirty="0">
                          <a:solidFill>
                            <a:schemeClr val="dk1"/>
                          </a:solidFill>
                          <a:latin typeface="+mn-lt"/>
                          <a:ea typeface="+mn-ea"/>
                          <a:cs typeface="+mn-cs"/>
                          <a:sym typeface="Arial"/>
                        </a:rPr>
                        <a:t> да </a:t>
                      </a:r>
                      <a:r>
                        <a:rPr lang="ru-RU" sz="800" b="0" i="0" u="none" strike="noStrike" cap="none" dirty="0" err="1">
                          <a:solidFill>
                            <a:schemeClr val="dk1"/>
                          </a:solidFill>
                          <a:latin typeface="+mn-lt"/>
                          <a:ea typeface="+mn-ea"/>
                          <a:cs typeface="+mn-cs"/>
                          <a:sym typeface="Arial"/>
                        </a:rPr>
                        <a:t>құрылысшы-монтаждаушылар</a:t>
                      </a:r>
                      <a:r>
                        <a:rPr lang="ru-RU" sz="800" b="0" i="0" u="none" strike="noStrike" cap="none" dirty="0">
                          <a:solidFill>
                            <a:schemeClr val="dk1"/>
                          </a:solidFill>
                          <a:latin typeface="+mn-lt"/>
                          <a:ea typeface="+mn-ea"/>
                          <a:cs typeface="+mn-cs"/>
                          <a:sym typeface="Arial"/>
                        </a:rPr>
                        <a:t> </a:t>
                      </a:r>
                      <a:r>
                        <a:rPr lang="ru-RU" sz="800" b="0" i="0" u="none" strike="noStrike" cap="none" dirty="0" err="1">
                          <a:solidFill>
                            <a:schemeClr val="dk1"/>
                          </a:solidFill>
                          <a:latin typeface="+mn-lt"/>
                          <a:ea typeface="+mn-ea"/>
                          <a:cs typeface="+mn-cs"/>
                          <a:sym typeface="Arial"/>
                        </a:rPr>
                        <a:t>және</a:t>
                      </a:r>
                      <a:r>
                        <a:rPr lang="ru-RU" sz="800" b="0" i="0" u="none" strike="noStrike" cap="none" dirty="0">
                          <a:solidFill>
                            <a:schemeClr val="dk1"/>
                          </a:solidFill>
                          <a:latin typeface="+mn-lt"/>
                          <a:ea typeface="+mn-ea"/>
                          <a:cs typeface="+mn-cs"/>
                          <a:sym typeface="Arial"/>
                        </a:rPr>
                        <a:t> </a:t>
                      </a:r>
                      <a:r>
                        <a:rPr lang="ru-RU" sz="800" b="0" i="0" u="none" strike="noStrike" cap="none" dirty="0" err="1">
                          <a:solidFill>
                            <a:schemeClr val="dk1"/>
                          </a:solidFill>
                          <a:latin typeface="+mn-lt"/>
                          <a:ea typeface="+mn-ea"/>
                          <a:cs typeface="+mn-cs"/>
                          <a:sym typeface="Arial"/>
                        </a:rPr>
                        <a:t>тектес</a:t>
                      </a:r>
                      <a:r>
                        <a:rPr lang="ru-RU" sz="800" b="0" i="0" u="none" strike="noStrike" cap="none" dirty="0">
                          <a:solidFill>
                            <a:schemeClr val="dk1"/>
                          </a:solidFill>
                          <a:latin typeface="+mn-lt"/>
                          <a:ea typeface="+mn-ea"/>
                          <a:cs typeface="+mn-cs"/>
                          <a:sym typeface="Arial"/>
                        </a:rPr>
                        <a:t> </a:t>
                      </a:r>
                      <a:r>
                        <a:rPr lang="ru-RU" sz="800" b="0" i="0" u="none" strike="noStrike" cap="none" dirty="0" err="1">
                          <a:solidFill>
                            <a:schemeClr val="dk1"/>
                          </a:solidFill>
                          <a:latin typeface="+mn-lt"/>
                          <a:ea typeface="+mn-ea"/>
                          <a:cs typeface="+mn-cs"/>
                          <a:sym typeface="Arial"/>
                        </a:rPr>
                        <a:t>қызметтер</a:t>
                      </a:r>
                      <a:r>
                        <a:rPr lang="ru-RU" sz="800" b="0" i="0" u="none" strike="noStrike" cap="none" dirty="0">
                          <a:solidFill>
                            <a:schemeClr val="dk1"/>
                          </a:solidFill>
                          <a:latin typeface="+mn-lt"/>
                          <a:ea typeface="+mn-ea"/>
                          <a:cs typeface="+mn-cs"/>
                          <a:sym typeface="Arial"/>
                        </a:rPr>
                        <a:t> </a:t>
                      </a:r>
                      <a:r>
                        <a:rPr lang="ru-RU" sz="800" b="0" i="0" u="none" strike="noStrike" cap="none" dirty="0" err="1">
                          <a:solidFill>
                            <a:schemeClr val="dk1"/>
                          </a:solidFill>
                          <a:latin typeface="+mn-lt"/>
                          <a:ea typeface="+mn-ea"/>
                          <a:cs typeface="+mn-cs"/>
                          <a:sym typeface="Arial"/>
                        </a:rPr>
                        <a:t>жұмысшылары</a:t>
                      </a:r>
                      <a:endParaRPr lang="ru-RU" sz="800" b="0" i="0" u="none" strike="noStrike" cap="none" dirty="0">
                        <a:solidFill>
                          <a:schemeClr val="dk1"/>
                        </a:solidFill>
                        <a:latin typeface="+mn-lt"/>
                        <a:ea typeface="+mn-ea"/>
                        <a:cs typeface="+mn-cs"/>
                        <a:sym typeface="Arial"/>
                      </a:endParaRPr>
                    </a:p>
                  </a:txBody>
                  <a:tcPr marL="9525" marR="9525" marT="9525" marB="0" anchor="ctr"/>
                </a:tc>
                <a:tc>
                  <a:txBody>
                    <a:bodyPr/>
                    <a:lstStyle/>
                    <a:p>
                      <a:pPr algn="ctr" fontAlgn="b"/>
                      <a:r>
                        <a:rPr lang="ru-RU" sz="900" b="0" i="1" u="none" strike="noStrike" cap="none">
                          <a:solidFill>
                            <a:schemeClr val="dk1"/>
                          </a:solidFill>
                          <a:latin typeface="+mn-lt"/>
                          <a:ea typeface="+mn-ea"/>
                          <a:cs typeface="+mn-cs"/>
                          <a:sym typeface="Arial"/>
                        </a:rPr>
                        <a:t>7119-9</a:t>
                      </a:r>
                    </a:p>
                  </a:txBody>
                  <a:tcPr marL="9525" marR="9525" marT="9525" marB="0" anchor="ctr"/>
                </a:tc>
                <a:tc>
                  <a:txBody>
                    <a:bodyPr/>
                    <a:lstStyle/>
                    <a:p>
                      <a:pPr algn="ctr" fontAlgn="ctr"/>
                      <a:r>
                        <a:rPr lang="ru-RU" sz="1050" b="1" i="0" u="none" strike="noStrike" cap="none" dirty="0">
                          <a:solidFill>
                            <a:schemeClr val="dk1"/>
                          </a:solidFill>
                          <a:latin typeface="+mn-lt"/>
                          <a:ea typeface="+mn-ea"/>
                          <a:cs typeface="+mn-cs"/>
                          <a:sym typeface="Arial"/>
                        </a:rPr>
                        <a:t>1 207</a:t>
                      </a:r>
                    </a:p>
                  </a:txBody>
                  <a:tcPr marL="9525" marR="9525" marT="9525" marB="0" anchor="ctr"/>
                </a:tc>
                <a:tc>
                  <a:txBody>
                    <a:bodyPr/>
                    <a:lstStyle/>
                    <a:p>
                      <a:pPr algn="ctr" fontAlgn="ctr"/>
                      <a:r>
                        <a:rPr lang="ru-RU" sz="900" b="0" i="0" u="none" strike="noStrike" cap="none" dirty="0">
                          <a:solidFill>
                            <a:schemeClr val="dk1"/>
                          </a:solidFill>
                          <a:latin typeface="+mn-lt"/>
                          <a:ea typeface="+mn-ea"/>
                          <a:cs typeface="+mn-cs"/>
                          <a:sym typeface="Arial"/>
                        </a:rPr>
                        <a:t>45</a:t>
                      </a:r>
                    </a:p>
                  </a:txBody>
                  <a:tcPr marL="9525" marR="9525" marT="9525" marB="0" anchor="ctr"/>
                </a:tc>
                <a:tc>
                  <a:txBody>
                    <a:bodyPr/>
                    <a:lstStyle/>
                    <a:p>
                      <a:pPr algn="ctr" fontAlgn="ctr"/>
                      <a:r>
                        <a:rPr lang="ru-RU" sz="900" b="0" i="0" u="none" strike="noStrike" cap="none" dirty="0">
                          <a:solidFill>
                            <a:schemeClr val="dk1"/>
                          </a:solidFill>
                          <a:latin typeface="+mn-lt"/>
                          <a:ea typeface="+mn-ea"/>
                          <a:cs typeface="+mn-cs"/>
                          <a:sym typeface="Arial"/>
                        </a:rPr>
                        <a:t>807</a:t>
                      </a:r>
                    </a:p>
                  </a:txBody>
                  <a:tcPr marL="9525" marR="9525" marT="9525" marB="0" anchor="ctr"/>
                </a:tc>
                <a:tc>
                  <a:txBody>
                    <a:bodyPr/>
                    <a:lstStyle/>
                    <a:p>
                      <a:pPr algn="ctr" fontAlgn="ctr"/>
                      <a:r>
                        <a:rPr lang="ru-RU" sz="900" b="0" i="0" u="none" strike="noStrike" cap="none">
                          <a:solidFill>
                            <a:schemeClr val="dk1"/>
                          </a:solidFill>
                          <a:latin typeface="+mn-lt"/>
                          <a:ea typeface="+mn-ea"/>
                          <a:cs typeface="+mn-cs"/>
                          <a:sym typeface="Arial"/>
                        </a:rPr>
                        <a:t>271</a:t>
                      </a:r>
                    </a:p>
                  </a:txBody>
                  <a:tcPr marL="9525" marR="9525" marT="9525" marB="0" anchor="ctr"/>
                </a:tc>
                <a:tc>
                  <a:txBody>
                    <a:bodyPr/>
                    <a:lstStyle/>
                    <a:p>
                      <a:pPr algn="ctr" fontAlgn="ctr"/>
                      <a:r>
                        <a:rPr lang="ru-RU" sz="900" b="0" i="0" u="none" strike="noStrike" cap="none">
                          <a:solidFill>
                            <a:schemeClr val="dk1"/>
                          </a:solidFill>
                          <a:latin typeface="+mn-lt"/>
                          <a:ea typeface="+mn-ea"/>
                          <a:cs typeface="+mn-cs"/>
                          <a:sym typeface="Arial"/>
                        </a:rPr>
                        <a:t>84</a:t>
                      </a:r>
                    </a:p>
                  </a:txBody>
                  <a:tcPr marL="9525" marR="9525" marT="9525" marB="0" anchor="ctr"/>
                </a:tc>
                <a:tc>
                  <a:txBody>
                    <a:bodyPr/>
                    <a:lstStyle/>
                    <a:p>
                      <a:pPr algn="ctr" fontAlgn="ctr"/>
                      <a:r>
                        <a:rPr lang="ru-RU" sz="1050" b="1" i="0" u="none" strike="noStrike" cap="none" dirty="0">
                          <a:solidFill>
                            <a:schemeClr val="dk1"/>
                          </a:solidFill>
                          <a:latin typeface="+mn-lt"/>
                          <a:ea typeface="+mn-ea"/>
                          <a:cs typeface="+mn-cs"/>
                          <a:sym typeface="Arial"/>
                        </a:rPr>
                        <a:t>3,2%</a:t>
                      </a:r>
                    </a:p>
                  </a:txBody>
                  <a:tcPr marL="9525" marR="9525" marT="9525" marB="0" anchor="ctr"/>
                </a:tc>
                <a:extLst>
                  <a:ext uri="{0D108BD9-81ED-4DB2-BD59-A6C34878D82A}">
                    <a16:rowId xmlns:a16="http://schemas.microsoft.com/office/drawing/2014/main" val="2643833706"/>
                  </a:ext>
                </a:extLst>
              </a:tr>
              <a:tr h="252035">
                <a:tc vMerge="1">
                  <a:txBody>
                    <a:bodyPr/>
                    <a:lstStyle/>
                    <a:p>
                      <a:endParaRPr lang="ru-KZ" sz="1100" dirty="0"/>
                    </a:p>
                  </a:txBody>
                  <a:tcPr/>
                </a:tc>
                <a:tc>
                  <a:txBody>
                    <a:bodyPr/>
                    <a:lstStyle/>
                    <a:p>
                      <a:pPr marL="72000" algn="l" fontAlgn="b"/>
                      <a:r>
                        <a:rPr lang="ru-RU" sz="800" b="0" i="0" u="none" strike="noStrike" cap="none" dirty="0">
                          <a:solidFill>
                            <a:schemeClr val="dk1"/>
                          </a:solidFill>
                          <a:latin typeface="+mn-lt"/>
                          <a:ea typeface="+mn-ea"/>
                          <a:cs typeface="+mn-cs"/>
                          <a:sym typeface="Arial"/>
                        </a:rPr>
                        <a:t>5 Жеке </a:t>
                      </a:r>
                      <a:r>
                        <a:rPr lang="ru-RU" sz="800" b="0" i="0" u="none" strike="noStrike" cap="none" dirty="0" err="1">
                          <a:solidFill>
                            <a:schemeClr val="dk1"/>
                          </a:solidFill>
                          <a:latin typeface="+mn-lt"/>
                          <a:ea typeface="+mn-ea"/>
                          <a:cs typeface="+mn-cs"/>
                          <a:sym typeface="Arial"/>
                        </a:rPr>
                        <a:t>жүргізушілер</a:t>
                      </a:r>
                      <a:r>
                        <a:rPr lang="ru-RU" sz="800" b="0" i="0" u="none" strike="noStrike" cap="none" dirty="0">
                          <a:solidFill>
                            <a:schemeClr val="dk1"/>
                          </a:solidFill>
                          <a:latin typeface="+mn-lt"/>
                          <a:ea typeface="+mn-ea"/>
                          <a:cs typeface="+mn-cs"/>
                          <a:sym typeface="Arial"/>
                        </a:rPr>
                        <a:t> мен </a:t>
                      </a:r>
                      <a:r>
                        <a:rPr lang="ru-RU" sz="800" b="0" i="0" u="none" strike="noStrike" cap="none" dirty="0" err="1">
                          <a:solidFill>
                            <a:schemeClr val="dk1"/>
                          </a:solidFill>
                          <a:latin typeface="+mn-lt"/>
                          <a:ea typeface="+mn-ea"/>
                          <a:cs typeface="+mn-cs"/>
                          <a:sym typeface="Arial"/>
                        </a:rPr>
                        <a:t>шопырлар</a:t>
                      </a:r>
                      <a:endParaRPr lang="ru-RU" sz="800" b="0" i="0" u="none" strike="noStrike" cap="none" dirty="0">
                        <a:solidFill>
                          <a:schemeClr val="dk1"/>
                        </a:solidFill>
                        <a:latin typeface="+mn-lt"/>
                        <a:ea typeface="+mn-ea"/>
                        <a:cs typeface="+mn-cs"/>
                        <a:sym typeface="Arial"/>
                      </a:endParaRPr>
                    </a:p>
                  </a:txBody>
                  <a:tcPr marL="9525" marR="9525" marT="9525" marB="0" anchor="ctr">
                    <a:lnB w="28575" cap="flat" cmpd="sng" algn="ctr">
                      <a:solidFill>
                        <a:schemeClr val="bg2"/>
                      </a:solidFill>
                      <a:prstDash val="solid"/>
                      <a:round/>
                      <a:headEnd type="none" w="med" len="med"/>
                      <a:tailEnd type="none" w="med" len="med"/>
                    </a:lnB>
                  </a:tcPr>
                </a:tc>
                <a:tc>
                  <a:txBody>
                    <a:bodyPr/>
                    <a:lstStyle/>
                    <a:p>
                      <a:pPr algn="ctr" fontAlgn="b"/>
                      <a:r>
                        <a:rPr lang="ru-RU" sz="900" b="0" i="1" u="none" strike="noStrike" cap="none" dirty="0">
                          <a:solidFill>
                            <a:schemeClr val="dk1"/>
                          </a:solidFill>
                          <a:latin typeface="+mn-lt"/>
                          <a:ea typeface="+mn-ea"/>
                          <a:cs typeface="+mn-cs"/>
                          <a:sym typeface="Arial"/>
                        </a:rPr>
                        <a:t>8322-2</a:t>
                      </a:r>
                    </a:p>
                  </a:txBody>
                  <a:tcPr marL="9525" marR="9525" marT="9525" marB="0" anchor="ctr">
                    <a:lnB w="28575" cap="flat" cmpd="sng" algn="ctr">
                      <a:solidFill>
                        <a:schemeClr val="bg2"/>
                      </a:solidFill>
                      <a:prstDash val="solid"/>
                      <a:round/>
                      <a:headEnd type="none" w="med" len="med"/>
                      <a:tailEnd type="none" w="med" len="med"/>
                    </a:lnB>
                  </a:tcPr>
                </a:tc>
                <a:tc>
                  <a:txBody>
                    <a:bodyPr/>
                    <a:lstStyle/>
                    <a:p>
                      <a:pPr algn="ctr" fontAlgn="ctr"/>
                      <a:r>
                        <a:rPr lang="ru-RU" sz="1050" b="1" i="0" u="none" strike="noStrike" cap="none">
                          <a:solidFill>
                            <a:schemeClr val="dk1"/>
                          </a:solidFill>
                          <a:latin typeface="+mn-lt"/>
                          <a:ea typeface="+mn-ea"/>
                          <a:cs typeface="+mn-cs"/>
                          <a:sym typeface="Arial"/>
                        </a:rPr>
                        <a:t>913</a:t>
                      </a:r>
                    </a:p>
                  </a:txBody>
                  <a:tcPr marL="9525" marR="9525" marT="9525" marB="0" anchor="ctr">
                    <a:lnB w="28575" cap="flat" cmpd="sng" algn="ctr">
                      <a:solidFill>
                        <a:schemeClr val="bg2"/>
                      </a:solidFill>
                      <a:prstDash val="solid"/>
                      <a:round/>
                      <a:headEnd type="none" w="med" len="med"/>
                      <a:tailEnd type="none" w="med" len="med"/>
                    </a:lnB>
                  </a:tcPr>
                </a:tc>
                <a:tc>
                  <a:txBody>
                    <a:bodyPr/>
                    <a:lstStyle/>
                    <a:p>
                      <a:pPr algn="ctr" fontAlgn="ctr"/>
                      <a:r>
                        <a:rPr lang="ru-RU" sz="900" b="0" i="0" u="none" strike="noStrike" cap="none">
                          <a:solidFill>
                            <a:schemeClr val="dk1"/>
                          </a:solidFill>
                          <a:latin typeface="+mn-lt"/>
                          <a:ea typeface="+mn-ea"/>
                          <a:cs typeface="+mn-cs"/>
                          <a:sym typeface="Arial"/>
                        </a:rPr>
                        <a:t>248</a:t>
                      </a:r>
                    </a:p>
                  </a:txBody>
                  <a:tcPr marL="9525" marR="9525" marT="9525" marB="0" anchor="ctr">
                    <a:lnB w="28575" cap="flat" cmpd="sng" algn="ctr">
                      <a:solidFill>
                        <a:schemeClr val="bg2"/>
                      </a:solidFill>
                      <a:prstDash val="solid"/>
                      <a:round/>
                      <a:headEnd type="none" w="med" len="med"/>
                      <a:tailEnd type="none" w="med" len="med"/>
                    </a:lnB>
                  </a:tcPr>
                </a:tc>
                <a:tc>
                  <a:txBody>
                    <a:bodyPr/>
                    <a:lstStyle/>
                    <a:p>
                      <a:pPr algn="ctr" fontAlgn="ctr"/>
                      <a:r>
                        <a:rPr lang="ru-RU" sz="900" b="0" i="0" u="none" strike="noStrike" cap="none">
                          <a:solidFill>
                            <a:schemeClr val="dk1"/>
                          </a:solidFill>
                          <a:latin typeface="+mn-lt"/>
                          <a:ea typeface="+mn-ea"/>
                          <a:cs typeface="+mn-cs"/>
                          <a:sym typeface="Arial"/>
                        </a:rPr>
                        <a:t>206</a:t>
                      </a:r>
                    </a:p>
                  </a:txBody>
                  <a:tcPr marL="9525" marR="9525" marT="9525" marB="0" anchor="ctr">
                    <a:lnB w="28575" cap="flat" cmpd="sng" algn="ctr">
                      <a:solidFill>
                        <a:schemeClr val="bg2"/>
                      </a:solidFill>
                      <a:prstDash val="solid"/>
                      <a:round/>
                      <a:headEnd type="none" w="med" len="med"/>
                      <a:tailEnd type="none" w="med" len="med"/>
                    </a:lnB>
                  </a:tcPr>
                </a:tc>
                <a:tc>
                  <a:txBody>
                    <a:bodyPr/>
                    <a:lstStyle/>
                    <a:p>
                      <a:pPr algn="ctr" fontAlgn="ctr"/>
                      <a:r>
                        <a:rPr lang="ru-RU" sz="900" b="0" i="0" u="none" strike="noStrike" cap="none" dirty="0">
                          <a:solidFill>
                            <a:schemeClr val="dk1"/>
                          </a:solidFill>
                          <a:latin typeface="+mn-lt"/>
                          <a:ea typeface="+mn-ea"/>
                          <a:cs typeface="+mn-cs"/>
                          <a:sym typeface="Arial"/>
                        </a:rPr>
                        <a:t>205</a:t>
                      </a:r>
                    </a:p>
                  </a:txBody>
                  <a:tcPr marL="9525" marR="9525" marT="9525" marB="0" anchor="ctr">
                    <a:lnB w="28575" cap="flat" cmpd="sng" algn="ctr">
                      <a:solidFill>
                        <a:schemeClr val="bg2"/>
                      </a:solidFill>
                      <a:prstDash val="solid"/>
                      <a:round/>
                      <a:headEnd type="none" w="med" len="med"/>
                      <a:tailEnd type="none" w="med" len="med"/>
                    </a:lnB>
                  </a:tcPr>
                </a:tc>
                <a:tc>
                  <a:txBody>
                    <a:bodyPr/>
                    <a:lstStyle/>
                    <a:p>
                      <a:pPr algn="ctr" fontAlgn="ctr"/>
                      <a:r>
                        <a:rPr lang="ru-RU" sz="900" b="0" i="0" u="none" strike="noStrike" cap="none">
                          <a:solidFill>
                            <a:schemeClr val="dk1"/>
                          </a:solidFill>
                          <a:latin typeface="+mn-lt"/>
                          <a:ea typeface="+mn-ea"/>
                          <a:cs typeface="+mn-cs"/>
                          <a:sym typeface="Arial"/>
                        </a:rPr>
                        <a:t>254</a:t>
                      </a:r>
                    </a:p>
                  </a:txBody>
                  <a:tcPr marL="9525" marR="9525" marT="9525" marB="0" anchor="ctr">
                    <a:lnB w="28575" cap="flat" cmpd="sng" algn="ctr">
                      <a:solidFill>
                        <a:schemeClr val="bg2"/>
                      </a:solidFill>
                      <a:prstDash val="solid"/>
                      <a:round/>
                      <a:headEnd type="none" w="med" len="med"/>
                      <a:tailEnd type="none" w="med" len="med"/>
                    </a:lnB>
                  </a:tcPr>
                </a:tc>
                <a:tc>
                  <a:txBody>
                    <a:bodyPr/>
                    <a:lstStyle/>
                    <a:p>
                      <a:pPr algn="ctr" fontAlgn="ctr"/>
                      <a:r>
                        <a:rPr lang="ru-RU" sz="1050" b="1" i="0" u="none" strike="noStrike" cap="none">
                          <a:solidFill>
                            <a:schemeClr val="dk1"/>
                          </a:solidFill>
                          <a:latin typeface="+mn-lt"/>
                          <a:ea typeface="+mn-ea"/>
                          <a:cs typeface="+mn-cs"/>
                          <a:sym typeface="Arial"/>
                        </a:rPr>
                        <a:t>2,4%</a:t>
                      </a:r>
                    </a:p>
                  </a:txBody>
                  <a:tcPr marL="9525" marR="9525" marT="9525" marB="0" anchor="ctr">
                    <a:lnB w="28575" cap="flat" cmpd="sng" algn="ctr">
                      <a:solidFill>
                        <a:schemeClr val="bg2"/>
                      </a:solidFill>
                      <a:prstDash val="solid"/>
                      <a:round/>
                      <a:headEnd type="none" w="med" len="med"/>
                      <a:tailEnd type="none" w="med" len="med"/>
                    </a:lnB>
                  </a:tcPr>
                </a:tc>
                <a:extLst>
                  <a:ext uri="{0D108BD9-81ED-4DB2-BD59-A6C34878D82A}">
                    <a16:rowId xmlns:a16="http://schemas.microsoft.com/office/drawing/2014/main" val="4160565161"/>
                  </a:ext>
                </a:extLst>
              </a:tr>
              <a:tr h="252035">
                <a:tc rowSpan="5">
                  <a:txBody>
                    <a:bodyPr/>
                    <a:lstStyle/>
                    <a:p>
                      <a:pPr algn="ctr"/>
                      <a:r>
                        <a:rPr lang="ru-RU" sz="1100" dirty="0"/>
                        <a:t>2021</a:t>
                      </a:r>
                      <a:endParaRPr lang="ru-KZ" sz="1100" dirty="0"/>
                    </a:p>
                  </a:txBody>
                  <a:tcPr anchor="ctr">
                    <a:lnT w="28575" cap="flat" cmpd="sng" algn="ctr">
                      <a:solidFill>
                        <a:schemeClr val="bg2"/>
                      </a:solidFill>
                      <a:prstDash val="solid"/>
                      <a:round/>
                      <a:headEnd type="none" w="med" len="med"/>
                      <a:tailEnd type="none" w="med" len="med"/>
                    </a:lnT>
                    <a:lnB w="28575" cap="flat" cmpd="sng" algn="ctr">
                      <a:solidFill>
                        <a:schemeClr val="bg2"/>
                      </a:solidFill>
                      <a:prstDash val="solid"/>
                      <a:round/>
                      <a:headEnd type="none" w="med" len="med"/>
                      <a:tailEnd type="none" w="med" len="med"/>
                    </a:lnB>
                  </a:tcPr>
                </a:tc>
                <a:tc>
                  <a:txBody>
                    <a:bodyPr/>
                    <a:lstStyle/>
                    <a:p>
                      <a:pPr marL="72000" algn="l" fontAlgn="b"/>
                      <a:r>
                        <a:rPr lang="ru-RU" sz="800" b="0" i="0" u="none" strike="noStrike" cap="none" dirty="0">
                          <a:solidFill>
                            <a:schemeClr val="dk1"/>
                          </a:solidFill>
                          <a:latin typeface="+mn-lt"/>
                          <a:ea typeface="+mn-ea"/>
                          <a:cs typeface="+mn-cs"/>
                          <a:sym typeface="Arial"/>
                        </a:rPr>
                        <a:t>1 </a:t>
                      </a:r>
                      <a:r>
                        <a:rPr lang="ru-RU" sz="800" b="0" i="0" u="none" strike="noStrike" cap="none" dirty="0" err="1">
                          <a:solidFill>
                            <a:schemeClr val="dk1"/>
                          </a:solidFill>
                          <a:latin typeface="+mn-lt"/>
                          <a:ea typeface="+mn-ea"/>
                          <a:cs typeface="+mn-cs"/>
                          <a:sym typeface="Arial"/>
                        </a:rPr>
                        <a:t>Қазандық</a:t>
                      </a:r>
                      <a:r>
                        <a:rPr lang="ru-RU" sz="800" b="0" i="0" u="none" strike="noStrike" cap="none" dirty="0">
                          <a:solidFill>
                            <a:schemeClr val="dk1"/>
                          </a:solidFill>
                          <a:latin typeface="+mn-lt"/>
                          <a:ea typeface="+mn-ea"/>
                          <a:cs typeface="+mn-cs"/>
                          <a:sym typeface="Arial"/>
                        </a:rPr>
                        <a:t> </a:t>
                      </a:r>
                      <a:r>
                        <a:rPr lang="ru-RU" sz="800" b="0" i="0" u="none" strike="noStrike" cap="none" dirty="0" err="1">
                          <a:solidFill>
                            <a:schemeClr val="dk1"/>
                          </a:solidFill>
                          <a:latin typeface="+mn-lt"/>
                          <a:ea typeface="+mn-ea"/>
                          <a:cs typeface="+mn-cs"/>
                          <a:sym typeface="Arial"/>
                        </a:rPr>
                        <a:t>қондырғысының</a:t>
                      </a:r>
                      <a:r>
                        <a:rPr lang="ru-RU" sz="800" b="0" i="0" u="none" strike="noStrike" cap="none" dirty="0">
                          <a:solidFill>
                            <a:schemeClr val="dk1"/>
                          </a:solidFill>
                          <a:latin typeface="+mn-lt"/>
                          <a:ea typeface="+mn-ea"/>
                          <a:cs typeface="+mn-cs"/>
                          <a:sym typeface="Arial"/>
                        </a:rPr>
                        <a:t> </a:t>
                      </a:r>
                      <a:r>
                        <a:rPr lang="ru-RU" sz="800" b="0" i="0" u="none" strike="noStrike" cap="none" dirty="0" err="1">
                          <a:solidFill>
                            <a:schemeClr val="dk1"/>
                          </a:solidFill>
                          <a:latin typeface="+mn-lt"/>
                          <a:ea typeface="+mn-ea"/>
                          <a:cs typeface="+mn-cs"/>
                          <a:sym typeface="Arial"/>
                        </a:rPr>
                        <a:t>операторлары</a:t>
                      </a:r>
                      <a:endParaRPr lang="ru-RU" sz="800" b="0" i="0" u="none" strike="noStrike" cap="none" dirty="0">
                        <a:solidFill>
                          <a:schemeClr val="dk1"/>
                        </a:solidFill>
                        <a:latin typeface="+mn-lt"/>
                        <a:ea typeface="+mn-ea"/>
                        <a:cs typeface="+mn-cs"/>
                        <a:sym typeface="Arial"/>
                      </a:endParaRPr>
                    </a:p>
                  </a:txBody>
                  <a:tcPr marL="9525" marR="9525" marT="9525" marB="0" anchor="ctr">
                    <a:lnT w="28575" cap="flat" cmpd="sng" algn="ctr">
                      <a:solidFill>
                        <a:schemeClr val="bg2"/>
                      </a:solidFill>
                      <a:prstDash val="solid"/>
                      <a:round/>
                      <a:headEnd type="none" w="med" len="med"/>
                      <a:tailEnd type="none" w="med" len="med"/>
                    </a:lnT>
                  </a:tcPr>
                </a:tc>
                <a:tc>
                  <a:txBody>
                    <a:bodyPr/>
                    <a:lstStyle/>
                    <a:p>
                      <a:pPr algn="ctr" fontAlgn="b"/>
                      <a:r>
                        <a:rPr lang="ru-RU" sz="900" b="0" i="1" u="none" strike="noStrike" cap="none">
                          <a:solidFill>
                            <a:schemeClr val="dk1"/>
                          </a:solidFill>
                          <a:latin typeface="+mn-lt"/>
                          <a:ea typeface="+mn-ea"/>
                          <a:cs typeface="+mn-cs"/>
                          <a:sym typeface="Arial"/>
                        </a:rPr>
                        <a:t>8182-2</a:t>
                      </a:r>
                    </a:p>
                  </a:txBody>
                  <a:tcPr marL="9525" marR="9525" marT="9525" marB="0" anchor="ctr">
                    <a:lnT w="28575" cap="flat" cmpd="sng" algn="ctr">
                      <a:solidFill>
                        <a:schemeClr val="bg2"/>
                      </a:solidFill>
                      <a:prstDash val="solid"/>
                      <a:round/>
                      <a:headEnd type="none" w="med" len="med"/>
                      <a:tailEnd type="none" w="med" len="med"/>
                    </a:lnT>
                  </a:tcPr>
                </a:tc>
                <a:tc>
                  <a:txBody>
                    <a:bodyPr/>
                    <a:lstStyle/>
                    <a:p>
                      <a:pPr algn="ctr" fontAlgn="ctr"/>
                      <a:r>
                        <a:rPr lang="ru-RU" sz="1050" b="1" i="0" u="none" strike="noStrike" cap="none">
                          <a:solidFill>
                            <a:schemeClr val="dk1"/>
                          </a:solidFill>
                          <a:latin typeface="+mn-lt"/>
                          <a:ea typeface="+mn-ea"/>
                          <a:cs typeface="+mn-cs"/>
                          <a:sym typeface="Arial"/>
                        </a:rPr>
                        <a:t>2 995</a:t>
                      </a:r>
                    </a:p>
                  </a:txBody>
                  <a:tcPr marL="9525" marR="9525" marT="9525" marB="0" anchor="ctr">
                    <a:lnT w="28575" cap="flat" cmpd="sng" algn="ctr">
                      <a:solidFill>
                        <a:schemeClr val="bg2"/>
                      </a:solidFill>
                      <a:prstDash val="solid"/>
                      <a:round/>
                      <a:headEnd type="none" w="med" len="med"/>
                      <a:tailEnd type="none" w="med" len="med"/>
                    </a:lnT>
                  </a:tcPr>
                </a:tc>
                <a:tc>
                  <a:txBody>
                    <a:bodyPr/>
                    <a:lstStyle/>
                    <a:p>
                      <a:pPr algn="ctr" fontAlgn="ctr"/>
                      <a:r>
                        <a:rPr lang="ru-RU" sz="900" b="0" i="0" u="none" strike="noStrike" cap="none">
                          <a:solidFill>
                            <a:schemeClr val="dk1"/>
                          </a:solidFill>
                          <a:latin typeface="+mn-lt"/>
                          <a:ea typeface="+mn-ea"/>
                          <a:cs typeface="+mn-cs"/>
                          <a:sym typeface="Arial"/>
                        </a:rPr>
                        <a:t>113</a:t>
                      </a:r>
                    </a:p>
                  </a:txBody>
                  <a:tcPr marL="9525" marR="9525" marT="9525" marB="0" anchor="ctr">
                    <a:lnT w="28575" cap="flat" cmpd="sng" algn="ctr">
                      <a:solidFill>
                        <a:schemeClr val="bg2"/>
                      </a:solidFill>
                      <a:prstDash val="solid"/>
                      <a:round/>
                      <a:headEnd type="none" w="med" len="med"/>
                      <a:tailEnd type="none" w="med" len="med"/>
                    </a:lnT>
                  </a:tcPr>
                </a:tc>
                <a:tc>
                  <a:txBody>
                    <a:bodyPr/>
                    <a:lstStyle/>
                    <a:p>
                      <a:pPr algn="ctr" fontAlgn="ctr"/>
                      <a:r>
                        <a:rPr lang="ru-RU" sz="900" b="0" i="0" u="none" strike="noStrike" cap="none">
                          <a:solidFill>
                            <a:schemeClr val="dk1"/>
                          </a:solidFill>
                          <a:latin typeface="+mn-lt"/>
                          <a:ea typeface="+mn-ea"/>
                          <a:cs typeface="+mn-cs"/>
                          <a:sym typeface="Arial"/>
                        </a:rPr>
                        <a:t>18</a:t>
                      </a:r>
                    </a:p>
                  </a:txBody>
                  <a:tcPr marL="9525" marR="9525" marT="9525" marB="0" anchor="ctr">
                    <a:lnT w="28575" cap="flat" cmpd="sng" algn="ctr">
                      <a:solidFill>
                        <a:schemeClr val="bg2"/>
                      </a:solidFill>
                      <a:prstDash val="solid"/>
                      <a:round/>
                      <a:headEnd type="none" w="med" len="med"/>
                      <a:tailEnd type="none" w="med" len="med"/>
                    </a:lnT>
                  </a:tcPr>
                </a:tc>
                <a:tc>
                  <a:txBody>
                    <a:bodyPr/>
                    <a:lstStyle/>
                    <a:p>
                      <a:pPr algn="ctr" fontAlgn="ctr"/>
                      <a:r>
                        <a:rPr lang="ru-RU" sz="900" b="0" i="0" u="none" strike="noStrike" cap="none">
                          <a:solidFill>
                            <a:schemeClr val="dk1"/>
                          </a:solidFill>
                          <a:latin typeface="+mn-lt"/>
                          <a:ea typeface="+mn-ea"/>
                          <a:cs typeface="+mn-cs"/>
                          <a:sym typeface="Arial"/>
                        </a:rPr>
                        <a:t>139</a:t>
                      </a:r>
                    </a:p>
                  </a:txBody>
                  <a:tcPr marL="9525" marR="9525" marT="9525" marB="0" anchor="ctr">
                    <a:lnT w="28575" cap="flat" cmpd="sng" algn="ctr">
                      <a:solidFill>
                        <a:schemeClr val="bg2"/>
                      </a:solidFill>
                      <a:prstDash val="solid"/>
                      <a:round/>
                      <a:headEnd type="none" w="med" len="med"/>
                      <a:tailEnd type="none" w="med" len="med"/>
                    </a:lnT>
                  </a:tcPr>
                </a:tc>
                <a:tc>
                  <a:txBody>
                    <a:bodyPr/>
                    <a:lstStyle/>
                    <a:p>
                      <a:pPr algn="ctr" fontAlgn="ctr"/>
                      <a:r>
                        <a:rPr lang="ru-RU" sz="900" b="0" i="0" u="none" strike="noStrike" cap="none">
                          <a:solidFill>
                            <a:schemeClr val="dk1"/>
                          </a:solidFill>
                          <a:latin typeface="+mn-lt"/>
                          <a:ea typeface="+mn-ea"/>
                          <a:cs typeface="+mn-cs"/>
                          <a:sym typeface="Arial"/>
                        </a:rPr>
                        <a:t>2 725</a:t>
                      </a:r>
                    </a:p>
                  </a:txBody>
                  <a:tcPr marL="9525" marR="9525" marT="9525" marB="0" anchor="ctr">
                    <a:lnT w="28575" cap="flat" cmpd="sng" algn="ctr">
                      <a:solidFill>
                        <a:schemeClr val="bg2"/>
                      </a:solidFill>
                      <a:prstDash val="solid"/>
                      <a:round/>
                      <a:headEnd type="none" w="med" len="med"/>
                      <a:tailEnd type="none" w="med" len="med"/>
                    </a:lnT>
                  </a:tcPr>
                </a:tc>
                <a:tc>
                  <a:txBody>
                    <a:bodyPr/>
                    <a:lstStyle/>
                    <a:p>
                      <a:pPr algn="ctr" fontAlgn="ctr"/>
                      <a:r>
                        <a:rPr lang="ru-RU" sz="1050" b="1" i="0" u="none" strike="noStrike" cap="none">
                          <a:solidFill>
                            <a:schemeClr val="dk1"/>
                          </a:solidFill>
                          <a:latin typeface="+mn-lt"/>
                          <a:ea typeface="+mn-ea"/>
                          <a:cs typeface="+mn-cs"/>
                          <a:sym typeface="Arial"/>
                        </a:rPr>
                        <a:t>6,6%</a:t>
                      </a:r>
                    </a:p>
                  </a:txBody>
                  <a:tcPr marL="9525" marR="9525" marT="9525" marB="0" anchor="ctr">
                    <a:lnT w="28575" cap="flat" cmpd="sng" algn="ctr">
                      <a:solidFill>
                        <a:schemeClr val="bg2"/>
                      </a:solidFill>
                      <a:prstDash val="solid"/>
                      <a:round/>
                      <a:headEnd type="none" w="med" len="med"/>
                      <a:tailEnd type="none" w="med" len="med"/>
                    </a:lnT>
                  </a:tcPr>
                </a:tc>
                <a:extLst>
                  <a:ext uri="{0D108BD9-81ED-4DB2-BD59-A6C34878D82A}">
                    <a16:rowId xmlns:a16="http://schemas.microsoft.com/office/drawing/2014/main" val="1427977684"/>
                  </a:ext>
                </a:extLst>
              </a:tr>
              <a:tr h="252035">
                <a:tc vMerge="1">
                  <a:txBody>
                    <a:bodyPr/>
                    <a:lstStyle/>
                    <a:p>
                      <a:endParaRPr lang="ru-KZ" sz="1100" dirty="0"/>
                    </a:p>
                  </a:txBody>
                  <a:tcPr/>
                </a:tc>
                <a:tc>
                  <a:txBody>
                    <a:bodyPr/>
                    <a:lstStyle/>
                    <a:p>
                      <a:pPr marL="72000" algn="l" fontAlgn="b"/>
                      <a:r>
                        <a:rPr lang="ru-RU" sz="800" b="0" i="0" u="none" strike="noStrike" cap="none" dirty="0">
                          <a:solidFill>
                            <a:schemeClr val="dk1"/>
                          </a:solidFill>
                          <a:latin typeface="+mn-lt"/>
                          <a:ea typeface="+mn-ea"/>
                          <a:cs typeface="+mn-cs"/>
                          <a:sym typeface="Arial"/>
                        </a:rPr>
                        <a:t>2 </a:t>
                      </a:r>
                      <a:r>
                        <a:rPr lang="ru-RU" sz="800" b="0" i="0" u="none" strike="noStrike" cap="none" dirty="0" err="1">
                          <a:solidFill>
                            <a:schemeClr val="dk1"/>
                          </a:solidFill>
                          <a:latin typeface="+mn-lt"/>
                          <a:ea typeface="+mn-ea"/>
                          <a:cs typeface="+mn-cs"/>
                          <a:sym typeface="Arial"/>
                        </a:rPr>
                        <a:t>Басқа</a:t>
                      </a:r>
                      <a:r>
                        <a:rPr lang="ru-RU" sz="800" b="0" i="0" u="none" strike="noStrike" cap="none" dirty="0">
                          <a:solidFill>
                            <a:schemeClr val="dk1"/>
                          </a:solidFill>
                          <a:latin typeface="+mn-lt"/>
                          <a:ea typeface="+mn-ea"/>
                          <a:cs typeface="+mn-cs"/>
                          <a:sym typeface="Arial"/>
                        </a:rPr>
                        <a:t> да </a:t>
                      </a:r>
                      <a:r>
                        <a:rPr lang="ru-RU" sz="800" b="0" i="0" u="none" strike="noStrike" cap="none" dirty="0" err="1">
                          <a:solidFill>
                            <a:schemeClr val="dk1"/>
                          </a:solidFill>
                          <a:latin typeface="+mn-lt"/>
                          <a:ea typeface="+mn-ea"/>
                          <a:cs typeface="+mn-cs"/>
                          <a:sym typeface="Arial"/>
                        </a:rPr>
                        <a:t>біліктілігі</a:t>
                      </a:r>
                      <a:r>
                        <a:rPr lang="ru-RU" sz="800" b="0" i="0" u="none" strike="noStrike" cap="none" dirty="0">
                          <a:solidFill>
                            <a:schemeClr val="dk1"/>
                          </a:solidFill>
                          <a:latin typeface="+mn-lt"/>
                          <a:ea typeface="+mn-ea"/>
                          <a:cs typeface="+mn-cs"/>
                          <a:sym typeface="Arial"/>
                        </a:rPr>
                        <a:t> </a:t>
                      </a:r>
                      <a:r>
                        <a:rPr lang="ru-RU" sz="800" b="0" i="0" u="none" strike="noStrike" cap="none" dirty="0" err="1">
                          <a:solidFill>
                            <a:schemeClr val="dk1"/>
                          </a:solidFill>
                          <a:latin typeface="+mn-lt"/>
                          <a:ea typeface="+mn-ea"/>
                          <a:cs typeface="+mn-cs"/>
                          <a:sym typeface="Arial"/>
                        </a:rPr>
                        <a:t>жоқ</a:t>
                      </a:r>
                      <a:r>
                        <a:rPr lang="ru-RU" sz="800" b="0" i="0" u="none" strike="noStrike" cap="none" dirty="0">
                          <a:solidFill>
                            <a:schemeClr val="dk1"/>
                          </a:solidFill>
                          <a:latin typeface="+mn-lt"/>
                          <a:ea typeface="+mn-ea"/>
                          <a:cs typeface="+mn-cs"/>
                          <a:sym typeface="Arial"/>
                        </a:rPr>
                        <a:t> </a:t>
                      </a:r>
                      <a:r>
                        <a:rPr lang="ru-RU" sz="800" b="0" i="0" u="none" strike="noStrike" cap="none" dirty="0" err="1">
                          <a:solidFill>
                            <a:schemeClr val="dk1"/>
                          </a:solidFill>
                          <a:latin typeface="+mn-lt"/>
                          <a:ea typeface="+mn-ea"/>
                          <a:cs typeface="+mn-cs"/>
                          <a:sym typeface="Arial"/>
                        </a:rPr>
                        <a:t>жұмысшылар</a:t>
                      </a:r>
                      <a:endParaRPr lang="ru-RU" sz="800" b="0" i="0" u="none" strike="noStrike" cap="none" dirty="0">
                        <a:solidFill>
                          <a:schemeClr val="dk1"/>
                        </a:solidFill>
                        <a:latin typeface="+mn-lt"/>
                        <a:ea typeface="+mn-ea"/>
                        <a:cs typeface="+mn-cs"/>
                        <a:sym typeface="Arial"/>
                      </a:endParaRPr>
                    </a:p>
                  </a:txBody>
                  <a:tcPr marL="9525" marR="9525" marT="9525" marB="0" anchor="ctr"/>
                </a:tc>
                <a:tc>
                  <a:txBody>
                    <a:bodyPr/>
                    <a:lstStyle/>
                    <a:p>
                      <a:pPr algn="ctr" fontAlgn="b"/>
                      <a:r>
                        <a:rPr lang="ru-RU" sz="900" b="0" i="1" u="none" strike="noStrike" cap="none" dirty="0">
                          <a:solidFill>
                            <a:schemeClr val="dk1"/>
                          </a:solidFill>
                          <a:latin typeface="+mn-lt"/>
                          <a:ea typeface="+mn-ea"/>
                          <a:cs typeface="+mn-cs"/>
                          <a:sym typeface="Arial"/>
                        </a:rPr>
                        <a:t>9629-9</a:t>
                      </a:r>
                    </a:p>
                  </a:txBody>
                  <a:tcPr marL="9525" marR="9525" marT="9525" marB="0" anchor="ctr"/>
                </a:tc>
                <a:tc>
                  <a:txBody>
                    <a:bodyPr/>
                    <a:lstStyle/>
                    <a:p>
                      <a:pPr algn="ctr" fontAlgn="ctr"/>
                      <a:r>
                        <a:rPr lang="ru-RU" sz="1050" b="1" i="0" u="none" strike="noStrike" cap="none" dirty="0">
                          <a:solidFill>
                            <a:schemeClr val="dk1"/>
                          </a:solidFill>
                          <a:latin typeface="+mn-lt"/>
                          <a:ea typeface="+mn-ea"/>
                          <a:cs typeface="+mn-cs"/>
                          <a:sym typeface="Arial"/>
                        </a:rPr>
                        <a:t>2 419</a:t>
                      </a:r>
                    </a:p>
                  </a:txBody>
                  <a:tcPr marL="9525" marR="9525" marT="9525" marB="0" anchor="ctr"/>
                </a:tc>
                <a:tc>
                  <a:txBody>
                    <a:bodyPr/>
                    <a:lstStyle/>
                    <a:p>
                      <a:pPr algn="ctr" fontAlgn="ctr"/>
                      <a:r>
                        <a:rPr lang="ru-RU" sz="900" b="0" i="0" u="none" strike="noStrike" cap="none">
                          <a:solidFill>
                            <a:schemeClr val="dk1"/>
                          </a:solidFill>
                          <a:latin typeface="+mn-lt"/>
                          <a:ea typeface="+mn-ea"/>
                          <a:cs typeface="+mn-cs"/>
                          <a:sym typeface="Arial"/>
                        </a:rPr>
                        <a:t>505</a:t>
                      </a:r>
                    </a:p>
                  </a:txBody>
                  <a:tcPr marL="9525" marR="9525" marT="9525" marB="0" anchor="ctr"/>
                </a:tc>
                <a:tc>
                  <a:txBody>
                    <a:bodyPr/>
                    <a:lstStyle/>
                    <a:p>
                      <a:pPr algn="ctr" fontAlgn="ctr"/>
                      <a:r>
                        <a:rPr lang="ru-RU" sz="900" b="0" i="0" u="none" strike="noStrike" cap="none">
                          <a:solidFill>
                            <a:schemeClr val="dk1"/>
                          </a:solidFill>
                          <a:latin typeface="+mn-lt"/>
                          <a:ea typeface="+mn-ea"/>
                          <a:cs typeface="+mn-cs"/>
                          <a:sym typeface="Arial"/>
                        </a:rPr>
                        <a:t>505</a:t>
                      </a:r>
                    </a:p>
                  </a:txBody>
                  <a:tcPr marL="9525" marR="9525" marT="9525" marB="0" anchor="ctr"/>
                </a:tc>
                <a:tc>
                  <a:txBody>
                    <a:bodyPr/>
                    <a:lstStyle/>
                    <a:p>
                      <a:pPr algn="ctr" fontAlgn="ctr"/>
                      <a:r>
                        <a:rPr lang="ru-RU" sz="900" b="0" i="0" u="none" strike="noStrike" cap="none" dirty="0">
                          <a:solidFill>
                            <a:schemeClr val="dk1"/>
                          </a:solidFill>
                          <a:latin typeface="+mn-lt"/>
                          <a:ea typeface="+mn-ea"/>
                          <a:cs typeface="+mn-cs"/>
                          <a:sym typeface="Arial"/>
                        </a:rPr>
                        <a:t>451</a:t>
                      </a:r>
                    </a:p>
                  </a:txBody>
                  <a:tcPr marL="9525" marR="9525" marT="9525" marB="0" anchor="ctr"/>
                </a:tc>
                <a:tc>
                  <a:txBody>
                    <a:bodyPr/>
                    <a:lstStyle/>
                    <a:p>
                      <a:pPr algn="ctr" fontAlgn="ctr"/>
                      <a:r>
                        <a:rPr lang="ru-RU" sz="900" b="0" i="0" u="none" strike="noStrike" cap="none">
                          <a:solidFill>
                            <a:schemeClr val="dk1"/>
                          </a:solidFill>
                          <a:latin typeface="+mn-lt"/>
                          <a:ea typeface="+mn-ea"/>
                          <a:cs typeface="+mn-cs"/>
                          <a:sym typeface="Arial"/>
                        </a:rPr>
                        <a:t>958</a:t>
                      </a:r>
                    </a:p>
                  </a:txBody>
                  <a:tcPr marL="9525" marR="9525" marT="9525" marB="0" anchor="ctr"/>
                </a:tc>
                <a:tc>
                  <a:txBody>
                    <a:bodyPr/>
                    <a:lstStyle/>
                    <a:p>
                      <a:pPr algn="ctr" fontAlgn="ctr"/>
                      <a:r>
                        <a:rPr lang="ru-RU" sz="1050" b="1" i="0" u="none" strike="noStrike" cap="none" dirty="0">
                          <a:solidFill>
                            <a:schemeClr val="dk1"/>
                          </a:solidFill>
                          <a:latin typeface="+mn-lt"/>
                          <a:ea typeface="+mn-ea"/>
                          <a:cs typeface="+mn-cs"/>
                          <a:sym typeface="Arial"/>
                        </a:rPr>
                        <a:t>5,3%</a:t>
                      </a:r>
                    </a:p>
                  </a:txBody>
                  <a:tcPr marL="9525" marR="9525" marT="9525" marB="0" anchor="ctr"/>
                </a:tc>
                <a:extLst>
                  <a:ext uri="{0D108BD9-81ED-4DB2-BD59-A6C34878D82A}">
                    <a16:rowId xmlns:a16="http://schemas.microsoft.com/office/drawing/2014/main" val="1290809229"/>
                  </a:ext>
                </a:extLst>
              </a:tr>
              <a:tr h="252035">
                <a:tc vMerge="1">
                  <a:txBody>
                    <a:bodyPr/>
                    <a:lstStyle/>
                    <a:p>
                      <a:endParaRPr lang="ru-KZ" sz="1100" dirty="0"/>
                    </a:p>
                  </a:txBody>
                  <a:tcPr/>
                </a:tc>
                <a:tc>
                  <a:txBody>
                    <a:bodyPr/>
                    <a:lstStyle/>
                    <a:p>
                      <a:pPr marL="72000" algn="l" fontAlgn="b"/>
                      <a:r>
                        <a:rPr lang="ru-RU" sz="800" b="0" i="0" u="none" strike="noStrike" cap="none" dirty="0">
                          <a:solidFill>
                            <a:schemeClr val="dk1"/>
                          </a:solidFill>
                          <a:latin typeface="+mn-lt"/>
                          <a:ea typeface="+mn-ea"/>
                          <a:cs typeface="+mn-cs"/>
                          <a:sym typeface="Arial"/>
                        </a:rPr>
                        <a:t>3 Аула </a:t>
                      </a:r>
                      <a:r>
                        <a:rPr lang="ru-RU" sz="800" b="0" i="0" u="none" strike="noStrike" cap="none" dirty="0" err="1">
                          <a:solidFill>
                            <a:schemeClr val="dk1"/>
                          </a:solidFill>
                          <a:latin typeface="+mn-lt"/>
                          <a:ea typeface="+mn-ea"/>
                          <a:cs typeface="+mn-cs"/>
                          <a:sym typeface="Arial"/>
                        </a:rPr>
                        <a:t>сыпырушылар</a:t>
                      </a:r>
                      <a:r>
                        <a:rPr lang="ru-RU" sz="800" b="0" i="0" u="none" strike="noStrike" cap="none" dirty="0">
                          <a:solidFill>
                            <a:schemeClr val="dk1"/>
                          </a:solidFill>
                          <a:latin typeface="+mn-lt"/>
                          <a:ea typeface="+mn-ea"/>
                          <a:cs typeface="+mn-cs"/>
                          <a:sym typeface="Arial"/>
                        </a:rPr>
                        <a:t> </a:t>
                      </a:r>
                      <a:r>
                        <a:rPr lang="ru-RU" sz="800" b="0" i="0" u="none" strike="noStrike" cap="none" dirty="0" err="1">
                          <a:solidFill>
                            <a:schemeClr val="dk1"/>
                          </a:solidFill>
                          <a:latin typeface="+mn-lt"/>
                          <a:ea typeface="+mn-ea"/>
                          <a:cs typeface="+mn-cs"/>
                          <a:sym typeface="Arial"/>
                        </a:rPr>
                        <a:t>және</a:t>
                      </a:r>
                      <a:r>
                        <a:rPr lang="ru-RU" sz="800" b="0" i="0" u="none" strike="noStrike" cap="none" dirty="0">
                          <a:solidFill>
                            <a:schemeClr val="dk1"/>
                          </a:solidFill>
                          <a:latin typeface="+mn-lt"/>
                          <a:ea typeface="+mn-ea"/>
                          <a:cs typeface="+mn-cs"/>
                          <a:sym typeface="Arial"/>
                        </a:rPr>
                        <a:t> </a:t>
                      </a:r>
                      <a:r>
                        <a:rPr lang="ru-RU" sz="800" b="0" i="0" u="none" strike="noStrike" cap="none" dirty="0" err="1">
                          <a:solidFill>
                            <a:schemeClr val="dk1"/>
                          </a:solidFill>
                          <a:latin typeface="+mn-lt"/>
                          <a:ea typeface="+mn-ea"/>
                          <a:cs typeface="+mn-cs"/>
                          <a:sym typeface="Arial"/>
                        </a:rPr>
                        <a:t>ашық</a:t>
                      </a:r>
                      <a:r>
                        <a:rPr lang="ru-RU" sz="800" b="0" i="0" u="none" strike="noStrike" cap="none" dirty="0">
                          <a:solidFill>
                            <a:schemeClr val="dk1"/>
                          </a:solidFill>
                          <a:latin typeface="+mn-lt"/>
                          <a:ea typeface="+mn-ea"/>
                          <a:cs typeface="+mn-cs"/>
                          <a:sym typeface="Arial"/>
                        </a:rPr>
                        <a:t> </a:t>
                      </a:r>
                      <a:r>
                        <a:rPr lang="ru-RU" sz="800" b="0" i="0" u="none" strike="noStrike" cap="none" dirty="0" err="1">
                          <a:solidFill>
                            <a:schemeClr val="dk1"/>
                          </a:solidFill>
                          <a:latin typeface="+mn-lt"/>
                          <a:ea typeface="+mn-ea"/>
                          <a:cs typeface="+mn-cs"/>
                          <a:sym typeface="Arial"/>
                        </a:rPr>
                        <a:t>аумақтарды</a:t>
                      </a:r>
                      <a:r>
                        <a:rPr lang="ru-RU" sz="800" b="0" i="0" u="none" strike="noStrike" cap="none" dirty="0">
                          <a:solidFill>
                            <a:schemeClr val="dk1"/>
                          </a:solidFill>
                          <a:latin typeface="+mn-lt"/>
                          <a:ea typeface="+mn-ea"/>
                          <a:cs typeface="+mn-cs"/>
                          <a:sym typeface="Arial"/>
                        </a:rPr>
                        <a:t> </a:t>
                      </a:r>
                      <a:r>
                        <a:rPr lang="ru-RU" sz="800" b="0" i="0" u="none" strike="noStrike" cap="none" dirty="0" err="1">
                          <a:solidFill>
                            <a:schemeClr val="dk1"/>
                          </a:solidFill>
                          <a:latin typeface="+mn-lt"/>
                          <a:ea typeface="+mn-ea"/>
                          <a:cs typeface="+mn-cs"/>
                          <a:sym typeface="Arial"/>
                        </a:rPr>
                        <a:t>тазалаушылар</a:t>
                      </a:r>
                      <a:endParaRPr lang="ru-RU" sz="800" b="0" i="0" u="none" strike="noStrike" cap="none" dirty="0">
                        <a:solidFill>
                          <a:schemeClr val="dk1"/>
                        </a:solidFill>
                        <a:latin typeface="+mn-lt"/>
                        <a:ea typeface="+mn-ea"/>
                        <a:cs typeface="+mn-cs"/>
                        <a:sym typeface="Arial"/>
                      </a:endParaRPr>
                    </a:p>
                  </a:txBody>
                  <a:tcPr marL="9525" marR="9525" marT="9525" marB="0" anchor="ctr"/>
                </a:tc>
                <a:tc>
                  <a:txBody>
                    <a:bodyPr/>
                    <a:lstStyle/>
                    <a:p>
                      <a:pPr algn="ctr" fontAlgn="b"/>
                      <a:r>
                        <a:rPr lang="ru-RU" sz="900" b="0" i="1" u="none" strike="noStrike" cap="none">
                          <a:solidFill>
                            <a:schemeClr val="dk1"/>
                          </a:solidFill>
                          <a:latin typeface="+mn-lt"/>
                          <a:ea typeface="+mn-ea"/>
                          <a:cs typeface="+mn-cs"/>
                          <a:sym typeface="Arial"/>
                        </a:rPr>
                        <a:t>9116-0</a:t>
                      </a:r>
                    </a:p>
                  </a:txBody>
                  <a:tcPr marL="9525" marR="9525" marT="9525" marB="0" anchor="ctr"/>
                </a:tc>
                <a:tc>
                  <a:txBody>
                    <a:bodyPr/>
                    <a:lstStyle/>
                    <a:p>
                      <a:pPr algn="ctr" fontAlgn="ctr"/>
                      <a:r>
                        <a:rPr lang="ru-RU" sz="1050" b="1" i="0" u="none" strike="noStrike" cap="none">
                          <a:solidFill>
                            <a:schemeClr val="dk1"/>
                          </a:solidFill>
                          <a:latin typeface="+mn-lt"/>
                          <a:ea typeface="+mn-ea"/>
                          <a:cs typeface="+mn-cs"/>
                          <a:sym typeface="Arial"/>
                        </a:rPr>
                        <a:t>2 276</a:t>
                      </a:r>
                    </a:p>
                  </a:txBody>
                  <a:tcPr marL="9525" marR="9525" marT="9525" marB="0" anchor="ctr"/>
                </a:tc>
                <a:tc>
                  <a:txBody>
                    <a:bodyPr/>
                    <a:lstStyle/>
                    <a:p>
                      <a:pPr algn="ctr" fontAlgn="ctr"/>
                      <a:r>
                        <a:rPr lang="ru-RU" sz="900" b="0" i="0" u="none" strike="noStrike" cap="none">
                          <a:solidFill>
                            <a:schemeClr val="dk1"/>
                          </a:solidFill>
                          <a:latin typeface="+mn-lt"/>
                          <a:ea typeface="+mn-ea"/>
                          <a:cs typeface="+mn-cs"/>
                          <a:sym typeface="Arial"/>
                        </a:rPr>
                        <a:t>582</a:t>
                      </a:r>
                    </a:p>
                  </a:txBody>
                  <a:tcPr marL="9525" marR="9525" marT="9525" marB="0" anchor="ctr"/>
                </a:tc>
                <a:tc>
                  <a:txBody>
                    <a:bodyPr/>
                    <a:lstStyle/>
                    <a:p>
                      <a:pPr algn="ctr" fontAlgn="ctr"/>
                      <a:r>
                        <a:rPr lang="ru-RU" sz="900" b="0" i="0" u="none" strike="noStrike" cap="none">
                          <a:solidFill>
                            <a:schemeClr val="dk1"/>
                          </a:solidFill>
                          <a:latin typeface="+mn-lt"/>
                          <a:ea typeface="+mn-ea"/>
                          <a:cs typeface="+mn-cs"/>
                          <a:sym typeface="Arial"/>
                        </a:rPr>
                        <a:t>515</a:t>
                      </a:r>
                    </a:p>
                  </a:txBody>
                  <a:tcPr marL="9525" marR="9525" marT="9525" marB="0" anchor="ctr"/>
                </a:tc>
                <a:tc>
                  <a:txBody>
                    <a:bodyPr/>
                    <a:lstStyle/>
                    <a:p>
                      <a:pPr algn="ctr" fontAlgn="ctr"/>
                      <a:r>
                        <a:rPr lang="ru-RU" sz="900" b="0" i="0" u="none" strike="noStrike" cap="none">
                          <a:solidFill>
                            <a:schemeClr val="dk1"/>
                          </a:solidFill>
                          <a:latin typeface="+mn-lt"/>
                          <a:ea typeface="+mn-ea"/>
                          <a:cs typeface="+mn-cs"/>
                          <a:sym typeface="Arial"/>
                        </a:rPr>
                        <a:t>765</a:t>
                      </a:r>
                    </a:p>
                  </a:txBody>
                  <a:tcPr marL="9525" marR="9525" marT="9525" marB="0" anchor="ctr"/>
                </a:tc>
                <a:tc>
                  <a:txBody>
                    <a:bodyPr/>
                    <a:lstStyle/>
                    <a:p>
                      <a:pPr algn="ctr" fontAlgn="ctr"/>
                      <a:r>
                        <a:rPr lang="ru-RU" sz="900" b="0" i="0" u="none" strike="noStrike" cap="none">
                          <a:solidFill>
                            <a:schemeClr val="dk1"/>
                          </a:solidFill>
                          <a:latin typeface="+mn-lt"/>
                          <a:ea typeface="+mn-ea"/>
                          <a:cs typeface="+mn-cs"/>
                          <a:sym typeface="Arial"/>
                        </a:rPr>
                        <a:t>414</a:t>
                      </a:r>
                    </a:p>
                  </a:txBody>
                  <a:tcPr marL="9525" marR="9525" marT="9525" marB="0" anchor="ctr"/>
                </a:tc>
                <a:tc>
                  <a:txBody>
                    <a:bodyPr/>
                    <a:lstStyle/>
                    <a:p>
                      <a:pPr algn="ctr" fontAlgn="ctr"/>
                      <a:r>
                        <a:rPr lang="ru-RU" sz="1050" b="1" i="0" u="none" strike="noStrike" cap="none" dirty="0">
                          <a:solidFill>
                            <a:schemeClr val="dk1"/>
                          </a:solidFill>
                          <a:latin typeface="+mn-lt"/>
                          <a:ea typeface="+mn-ea"/>
                          <a:cs typeface="+mn-cs"/>
                          <a:sym typeface="Arial"/>
                        </a:rPr>
                        <a:t>5,0%</a:t>
                      </a:r>
                    </a:p>
                  </a:txBody>
                  <a:tcPr marL="9525" marR="9525" marT="9525" marB="0" anchor="ctr"/>
                </a:tc>
                <a:extLst>
                  <a:ext uri="{0D108BD9-81ED-4DB2-BD59-A6C34878D82A}">
                    <a16:rowId xmlns:a16="http://schemas.microsoft.com/office/drawing/2014/main" val="1542005649"/>
                  </a:ext>
                </a:extLst>
              </a:tr>
              <a:tr h="252035">
                <a:tc vMerge="1">
                  <a:txBody>
                    <a:bodyPr/>
                    <a:lstStyle/>
                    <a:p>
                      <a:endParaRPr lang="ru-KZ" sz="1100" dirty="0"/>
                    </a:p>
                  </a:txBody>
                  <a:tcPr/>
                </a:tc>
                <a:tc>
                  <a:txBody>
                    <a:bodyPr/>
                    <a:lstStyle/>
                    <a:p>
                      <a:pPr marL="72000" algn="l" fontAlgn="b"/>
                      <a:r>
                        <a:rPr lang="ru-RU" sz="800" b="0" i="0" u="none" strike="noStrike" cap="none" dirty="0">
                          <a:solidFill>
                            <a:schemeClr val="dk1"/>
                          </a:solidFill>
                          <a:latin typeface="+mn-lt"/>
                          <a:ea typeface="+mn-ea"/>
                          <a:cs typeface="+mn-cs"/>
                          <a:sym typeface="Arial"/>
                        </a:rPr>
                        <a:t>4 </a:t>
                      </a:r>
                      <a:r>
                        <a:rPr lang="ru-RU" sz="800" b="0" i="0" u="none" strike="noStrike" cap="none" dirty="0" err="1">
                          <a:solidFill>
                            <a:schemeClr val="dk1"/>
                          </a:solidFill>
                          <a:latin typeface="+mn-lt"/>
                          <a:ea typeface="+mn-ea"/>
                          <a:cs typeface="+mn-cs"/>
                          <a:sym typeface="Arial"/>
                        </a:rPr>
                        <a:t>Статистиктер</a:t>
                      </a:r>
                      <a:endParaRPr lang="ru-RU" sz="800" b="0" i="0" u="none" strike="noStrike" cap="none" dirty="0">
                        <a:solidFill>
                          <a:schemeClr val="dk1"/>
                        </a:solidFill>
                        <a:latin typeface="+mn-lt"/>
                        <a:ea typeface="+mn-ea"/>
                        <a:cs typeface="+mn-cs"/>
                        <a:sym typeface="Arial"/>
                      </a:endParaRPr>
                    </a:p>
                  </a:txBody>
                  <a:tcPr marL="9525" marR="9525" marT="9525" marB="0" anchor="ctr"/>
                </a:tc>
                <a:tc>
                  <a:txBody>
                    <a:bodyPr/>
                    <a:lstStyle/>
                    <a:p>
                      <a:pPr algn="ctr" fontAlgn="b"/>
                      <a:r>
                        <a:rPr lang="ru-RU" sz="900" b="0" i="1" u="none" strike="noStrike" cap="none" dirty="0">
                          <a:solidFill>
                            <a:schemeClr val="dk1"/>
                          </a:solidFill>
                          <a:latin typeface="+mn-lt"/>
                          <a:ea typeface="+mn-ea"/>
                          <a:cs typeface="+mn-cs"/>
                          <a:sym typeface="Arial"/>
                        </a:rPr>
                        <a:t>2120-3</a:t>
                      </a:r>
                    </a:p>
                  </a:txBody>
                  <a:tcPr marL="9525" marR="9525" marT="9525" marB="0" anchor="ctr"/>
                </a:tc>
                <a:tc>
                  <a:txBody>
                    <a:bodyPr/>
                    <a:lstStyle/>
                    <a:p>
                      <a:pPr algn="ctr" fontAlgn="ctr"/>
                      <a:r>
                        <a:rPr lang="ru-RU" sz="1050" b="1" i="0" u="none" strike="noStrike" cap="none" dirty="0">
                          <a:solidFill>
                            <a:schemeClr val="dk1"/>
                          </a:solidFill>
                          <a:latin typeface="+mn-lt"/>
                          <a:ea typeface="+mn-ea"/>
                          <a:cs typeface="+mn-cs"/>
                          <a:sym typeface="Arial"/>
                        </a:rPr>
                        <a:t>1 259</a:t>
                      </a:r>
                    </a:p>
                  </a:txBody>
                  <a:tcPr marL="9525" marR="9525" marT="9525" marB="0" anchor="ctr"/>
                </a:tc>
                <a:tc>
                  <a:txBody>
                    <a:bodyPr/>
                    <a:lstStyle/>
                    <a:p>
                      <a:pPr algn="ctr" fontAlgn="ctr"/>
                      <a:r>
                        <a:rPr lang="ru-RU" sz="900" b="0" i="0" u="none" strike="noStrike" cap="none">
                          <a:solidFill>
                            <a:schemeClr val="dk1"/>
                          </a:solidFill>
                          <a:latin typeface="+mn-lt"/>
                          <a:ea typeface="+mn-ea"/>
                          <a:cs typeface="+mn-cs"/>
                          <a:sym typeface="Arial"/>
                        </a:rPr>
                        <a:t>15</a:t>
                      </a:r>
                    </a:p>
                  </a:txBody>
                  <a:tcPr marL="9525" marR="9525" marT="9525" marB="0" anchor="ctr"/>
                </a:tc>
                <a:tc>
                  <a:txBody>
                    <a:bodyPr/>
                    <a:lstStyle/>
                    <a:p>
                      <a:pPr algn="ctr" fontAlgn="ctr"/>
                      <a:r>
                        <a:rPr lang="ru-RU" sz="900" b="0" i="0" u="none" strike="noStrike" cap="none">
                          <a:solidFill>
                            <a:schemeClr val="dk1"/>
                          </a:solidFill>
                          <a:latin typeface="+mn-lt"/>
                          <a:ea typeface="+mn-ea"/>
                          <a:cs typeface="+mn-cs"/>
                          <a:sym typeface="Arial"/>
                        </a:rPr>
                        <a:t>180</a:t>
                      </a:r>
                    </a:p>
                  </a:txBody>
                  <a:tcPr marL="9525" marR="9525" marT="9525" marB="0" anchor="ctr"/>
                </a:tc>
                <a:tc>
                  <a:txBody>
                    <a:bodyPr/>
                    <a:lstStyle/>
                    <a:p>
                      <a:pPr algn="ctr" fontAlgn="ctr"/>
                      <a:r>
                        <a:rPr lang="ru-RU" sz="900" b="0" i="0" u="none" strike="noStrike" cap="none" dirty="0">
                          <a:solidFill>
                            <a:schemeClr val="dk1"/>
                          </a:solidFill>
                          <a:latin typeface="+mn-lt"/>
                          <a:ea typeface="+mn-ea"/>
                          <a:cs typeface="+mn-cs"/>
                          <a:sym typeface="Arial"/>
                        </a:rPr>
                        <a:t>779</a:t>
                      </a:r>
                    </a:p>
                  </a:txBody>
                  <a:tcPr marL="9525" marR="9525" marT="9525" marB="0" anchor="ctr"/>
                </a:tc>
                <a:tc>
                  <a:txBody>
                    <a:bodyPr/>
                    <a:lstStyle/>
                    <a:p>
                      <a:pPr algn="ctr" fontAlgn="ctr"/>
                      <a:r>
                        <a:rPr lang="ru-RU" sz="900" b="0" i="0" u="none" strike="noStrike" cap="none">
                          <a:solidFill>
                            <a:schemeClr val="dk1"/>
                          </a:solidFill>
                          <a:latin typeface="+mn-lt"/>
                          <a:ea typeface="+mn-ea"/>
                          <a:cs typeface="+mn-cs"/>
                          <a:sym typeface="Arial"/>
                        </a:rPr>
                        <a:t>285</a:t>
                      </a:r>
                    </a:p>
                  </a:txBody>
                  <a:tcPr marL="9525" marR="9525" marT="9525" marB="0" anchor="ctr"/>
                </a:tc>
                <a:tc>
                  <a:txBody>
                    <a:bodyPr/>
                    <a:lstStyle/>
                    <a:p>
                      <a:pPr algn="ctr" fontAlgn="ctr"/>
                      <a:r>
                        <a:rPr lang="ru-RU" sz="1050" b="1" i="0" u="none" strike="noStrike" cap="none">
                          <a:solidFill>
                            <a:schemeClr val="dk1"/>
                          </a:solidFill>
                          <a:latin typeface="+mn-lt"/>
                          <a:ea typeface="+mn-ea"/>
                          <a:cs typeface="+mn-cs"/>
                          <a:sym typeface="Arial"/>
                        </a:rPr>
                        <a:t>2,8%</a:t>
                      </a:r>
                    </a:p>
                  </a:txBody>
                  <a:tcPr marL="9525" marR="9525" marT="9525" marB="0" anchor="ctr"/>
                </a:tc>
                <a:extLst>
                  <a:ext uri="{0D108BD9-81ED-4DB2-BD59-A6C34878D82A}">
                    <a16:rowId xmlns:a16="http://schemas.microsoft.com/office/drawing/2014/main" val="2119351882"/>
                  </a:ext>
                </a:extLst>
              </a:tr>
              <a:tr h="252035">
                <a:tc vMerge="1">
                  <a:txBody>
                    <a:bodyPr/>
                    <a:lstStyle/>
                    <a:p>
                      <a:endParaRPr lang="ru-KZ" sz="1100" dirty="0"/>
                    </a:p>
                  </a:txBody>
                  <a:tcPr/>
                </a:tc>
                <a:tc>
                  <a:txBody>
                    <a:bodyPr/>
                    <a:lstStyle/>
                    <a:p>
                      <a:pPr marL="72000" algn="l" fontAlgn="b"/>
                      <a:r>
                        <a:rPr lang="ru-RU" sz="800" b="0" i="0" u="none" strike="noStrike" cap="none" dirty="0">
                          <a:solidFill>
                            <a:schemeClr val="dk1"/>
                          </a:solidFill>
                          <a:latin typeface="+mn-lt"/>
                          <a:ea typeface="+mn-ea"/>
                          <a:cs typeface="+mn-cs"/>
                          <a:sym typeface="Arial"/>
                        </a:rPr>
                        <a:t>5 Жеке </a:t>
                      </a:r>
                      <a:r>
                        <a:rPr lang="ru-RU" sz="800" b="0" i="0" u="none" strike="noStrike" cap="none" dirty="0" err="1">
                          <a:solidFill>
                            <a:schemeClr val="dk1"/>
                          </a:solidFill>
                          <a:latin typeface="+mn-lt"/>
                          <a:ea typeface="+mn-ea"/>
                          <a:cs typeface="+mn-cs"/>
                          <a:sym typeface="Arial"/>
                        </a:rPr>
                        <a:t>жүргізушілер</a:t>
                      </a:r>
                      <a:r>
                        <a:rPr lang="ru-RU" sz="800" b="0" i="0" u="none" strike="noStrike" cap="none" dirty="0">
                          <a:solidFill>
                            <a:schemeClr val="dk1"/>
                          </a:solidFill>
                          <a:latin typeface="+mn-lt"/>
                          <a:ea typeface="+mn-ea"/>
                          <a:cs typeface="+mn-cs"/>
                          <a:sym typeface="Arial"/>
                        </a:rPr>
                        <a:t> мен </a:t>
                      </a:r>
                      <a:r>
                        <a:rPr lang="ru-RU" sz="800" b="0" i="0" u="none" strike="noStrike" cap="none" dirty="0" err="1">
                          <a:solidFill>
                            <a:schemeClr val="dk1"/>
                          </a:solidFill>
                          <a:latin typeface="+mn-lt"/>
                          <a:ea typeface="+mn-ea"/>
                          <a:cs typeface="+mn-cs"/>
                          <a:sym typeface="Arial"/>
                        </a:rPr>
                        <a:t>шопырлар</a:t>
                      </a:r>
                      <a:endParaRPr lang="ru-RU" sz="800" b="0" i="0" u="none" strike="noStrike" cap="none" dirty="0">
                        <a:solidFill>
                          <a:schemeClr val="dk1"/>
                        </a:solidFill>
                        <a:latin typeface="+mn-lt"/>
                        <a:ea typeface="+mn-ea"/>
                        <a:cs typeface="+mn-cs"/>
                        <a:sym typeface="Arial"/>
                      </a:endParaRPr>
                    </a:p>
                  </a:txBody>
                  <a:tcPr marL="9525" marR="9525" marT="9525" marB="0" anchor="ctr">
                    <a:lnB w="28575" cap="flat" cmpd="sng" algn="ctr">
                      <a:solidFill>
                        <a:schemeClr val="bg2"/>
                      </a:solidFill>
                      <a:prstDash val="solid"/>
                      <a:round/>
                      <a:headEnd type="none" w="med" len="med"/>
                      <a:tailEnd type="none" w="med" len="med"/>
                    </a:lnB>
                  </a:tcPr>
                </a:tc>
                <a:tc>
                  <a:txBody>
                    <a:bodyPr/>
                    <a:lstStyle/>
                    <a:p>
                      <a:pPr algn="ctr" fontAlgn="b"/>
                      <a:r>
                        <a:rPr lang="ru-RU" sz="900" b="0" i="1" u="none" strike="noStrike" cap="none" dirty="0">
                          <a:solidFill>
                            <a:schemeClr val="dk1"/>
                          </a:solidFill>
                          <a:latin typeface="+mn-lt"/>
                          <a:ea typeface="+mn-ea"/>
                          <a:cs typeface="+mn-cs"/>
                          <a:sym typeface="Arial"/>
                        </a:rPr>
                        <a:t>8322-2</a:t>
                      </a:r>
                    </a:p>
                  </a:txBody>
                  <a:tcPr marL="9525" marR="9525" marT="9525" marB="0" anchor="ctr">
                    <a:lnB w="28575" cap="flat" cmpd="sng" algn="ctr">
                      <a:solidFill>
                        <a:schemeClr val="bg2"/>
                      </a:solidFill>
                      <a:prstDash val="solid"/>
                      <a:round/>
                      <a:headEnd type="none" w="med" len="med"/>
                      <a:tailEnd type="none" w="med" len="med"/>
                    </a:lnB>
                  </a:tcPr>
                </a:tc>
                <a:tc>
                  <a:txBody>
                    <a:bodyPr/>
                    <a:lstStyle/>
                    <a:p>
                      <a:pPr algn="ctr" fontAlgn="ctr"/>
                      <a:r>
                        <a:rPr lang="ru-RU" sz="1050" b="1" i="0" u="none" strike="noStrike" cap="none" dirty="0">
                          <a:solidFill>
                            <a:schemeClr val="dk1"/>
                          </a:solidFill>
                          <a:latin typeface="+mn-lt"/>
                          <a:ea typeface="+mn-ea"/>
                          <a:cs typeface="+mn-cs"/>
                          <a:sym typeface="Arial"/>
                        </a:rPr>
                        <a:t>908</a:t>
                      </a:r>
                    </a:p>
                  </a:txBody>
                  <a:tcPr marL="9525" marR="9525" marT="9525" marB="0" anchor="ctr">
                    <a:lnB w="28575" cap="flat" cmpd="sng" algn="ctr">
                      <a:solidFill>
                        <a:schemeClr val="bg2"/>
                      </a:solidFill>
                      <a:prstDash val="solid"/>
                      <a:round/>
                      <a:headEnd type="none" w="med" len="med"/>
                      <a:tailEnd type="none" w="med" len="med"/>
                    </a:lnB>
                  </a:tcPr>
                </a:tc>
                <a:tc>
                  <a:txBody>
                    <a:bodyPr/>
                    <a:lstStyle/>
                    <a:p>
                      <a:pPr algn="ctr" fontAlgn="ctr"/>
                      <a:r>
                        <a:rPr lang="ru-RU" sz="900" b="0" i="0" u="none" strike="noStrike" cap="none">
                          <a:solidFill>
                            <a:schemeClr val="dk1"/>
                          </a:solidFill>
                          <a:latin typeface="+mn-lt"/>
                          <a:ea typeface="+mn-ea"/>
                          <a:cs typeface="+mn-cs"/>
                          <a:sym typeface="Arial"/>
                        </a:rPr>
                        <a:t>181</a:t>
                      </a:r>
                    </a:p>
                  </a:txBody>
                  <a:tcPr marL="9525" marR="9525" marT="9525" marB="0" anchor="ctr">
                    <a:lnB w="28575" cap="flat" cmpd="sng" algn="ctr">
                      <a:solidFill>
                        <a:schemeClr val="bg2"/>
                      </a:solidFill>
                      <a:prstDash val="solid"/>
                      <a:round/>
                      <a:headEnd type="none" w="med" len="med"/>
                      <a:tailEnd type="none" w="med" len="med"/>
                    </a:lnB>
                  </a:tcPr>
                </a:tc>
                <a:tc>
                  <a:txBody>
                    <a:bodyPr/>
                    <a:lstStyle/>
                    <a:p>
                      <a:pPr algn="ctr" fontAlgn="ctr"/>
                      <a:r>
                        <a:rPr lang="ru-RU" sz="900" b="0" i="0" u="none" strike="noStrike" cap="none">
                          <a:solidFill>
                            <a:schemeClr val="dk1"/>
                          </a:solidFill>
                          <a:latin typeface="+mn-lt"/>
                          <a:ea typeface="+mn-ea"/>
                          <a:cs typeface="+mn-cs"/>
                          <a:sym typeface="Arial"/>
                        </a:rPr>
                        <a:t>216</a:t>
                      </a:r>
                    </a:p>
                  </a:txBody>
                  <a:tcPr marL="9525" marR="9525" marT="9525" marB="0" anchor="ctr">
                    <a:lnB w="28575" cap="flat" cmpd="sng" algn="ctr">
                      <a:solidFill>
                        <a:schemeClr val="bg2"/>
                      </a:solidFill>
                      <a:prstDash val="solid"/>
                      <a:round/>
                      <a:headEnd type="none" w="med" len="med"/>
                      <a:tailEnd type="none" w="med" len="med"/>
                    </a:lnB>
                  </a:tcPr>
                </a:tc>
                <a:tc>
                  <a:txBody>
                    <a:bodyPr/>
                    <a:lstStyle/>
                    <a:p>
                      <a:pPr algn="ctr" fontAlgn="ctr"/>
                      <a:r>
                        <a:rPr lang="ru-RU" sz="900" b="0" i="0" u="none" strike="noStrike" cap="none" dirty="0">
                          <a:solidFill>
                            <a:schemeClr val="dk1"/>
                          </a:solidFill>
                          <a:latin typeface="+mn-lt"/>
                          <a:ea typeface="+mn-ea"/>
                          <a:cs typeface="+mn-cs"/>
                          <a:sym typeface="Arial"/>
                        </a:rPr>
                        <a:t>254</a:t>
                      </a:r>
                    </a:p>
                  </a:txBody>
                  <a:tcPr marL="9525" marR="9525" marT="9525" marB="0" anchor="ctr">
                    <a:lnB w="28575" cap="flat" cmpd="sng" algn="ctr">
                      <a:solidFill>
                        <a:schemeClr val="bg2"/>
                      </a:solidFill>
                      <a:prstDash val="solid"/>
                      <a:round/>
                      <a:headEnd type="none" w="med" len="med"/>
                      <a:tailEnd type="none" w="med" len="med"/>
                    </a:lnB>
                  </a:tcPr>
                </a:tc>
                <a:tc>
                  <a:txBody>
                    <a:bodyPr/>
                    <a:lstStyle/>
                    <a:p>
                      <a:pPr algn="ctr" fontAlgn="ctr"/>
                      <a:r>
                        <a:rPr lang="ru-RU" sz="900" b="0" i="0" u="none" strike="noStrike" cap="none">
                          <a:solidFill>
                            <a:schemeClr val="dk1"/>
                          </a:solidFill>
                          <a:latin typeface="+mn-lt"/>
                          <a:ea typeface="+mn-ea"/>
                          <a:cs typeface="+mn-cs"/>
                          <a:sym typeface="Arial"/>
                        </a:rPr>
                        <a:t>257</a:t>
                      </a:r>
                    </a:p>
                  </a:txBody>
                  <a:tcPr marL="9525" marR="9525" marT="9525" marB="0" anchor="ctr">
                    <a:lnB w="28575" cap="flat" cmpd="sng" algn="ctr">
                      <a:solidFill>
                        <a:schemeClr val="bg2"/>
                      </a:solidFill>
                      <a:prstDash val="solid"/>
                      <a:round/>
                      <a:headEnd type="none" w="med" len="med"/>
                      <a:tailEnd type="none" w="med" len="med"/>
                    </a:lnB>
                  </a:tcPr>
                </a:tc>
                <a:tc>
                  <a:txBody>
                    <a:bodyPr/>
                    <a:lstStyle/>
                    <a:p>
                      <a:pPr algn="ctr" fontAlgn="ctr"/>
                      <a:r>
                        <a:rPr lang="ru-RU" sz="1050" b="1" i="0" u="none" strike="noStrike" cap="none" dirty="0">
                          <a:solidFill>
                            <a:schemeClr val="dk1"/>
                          </a:solidFill>
                          <a:latin typeface="+mn-lt"/>
                          <a:ea typeface="+mn-ea"/>
                          <a:cs typeface="+mn-cs"/>
                          <a:sym typeface="Arial"/>
                        </a:rPr>
                        <a:t>2,0%</a:t>
                      </a:r>
                    </a:p>
                  </a:txBody>
                  <a:tcPr marL="9525" marR="9525" marT="9525" marB="0" anchor="ctr">
                    <a:lnB w="28575" cap="flat" cmpd="sng" algn="ctr">
                      <a:solidFill>
                        <a:schemeClr val="bg2"/>
                      </a:solidFill>
                      <a:prstDash val="solid"/>
                      <a:round/>
                      <a:headEnd type="none" w="med" len="med"/>
                      <a:tailEnd type="none" w="med" len="med"/>
                    </a:lnB>
                  </a:tcPr>
                </a:tc>
                <a:extLst>
                  <a:ext uri="{0D108BD9-81ED-4DB2-BD59-A6C34878D82A}">
                    <a16:rowId xmlns:a16="http://schemas.microsoft.com/office/drawing/2014/main" val="4147065920"/>
                  </a:ext>
                </a:extLst>
              </a:tr>
              <a:tr h="252035">
                <a:tc rowSpan="5">
                  <a:txBody>
                    <a:bodyPr/>
                    <a:lstStyle/>
                    <a:p>
                      <a:pPr algn="ctr"/>
                      <a:r>
                        <a:rPr lang="ru-RU" sz="1100" dirty="0"/>
                        <a:t>2022</a:t>
                      </a:r>
                      <a:endParaRPr lang="ru-KZ" sz="1100" dirty="0"/>
                    </a:p>
                  </a:txBody>
                  <a:tcPr anchor="ctr">
                    <a:lnT w="28575" cap="flat" cmpd="sng" algn="ctr">
                      <a:solidFill>
                        <a:schemeClr val="bg2"/>
                      </a:solidFill>
                      <a:prstDash val="solid"/>
                      <a:round/>
                      <a:headEnd type="none" w="med" len="med"/>
                      <a:tailEnd type="none" w="med" len="med"/>
                    </a:lnT>
                  </a:tcPr>
                </a:tc>
                <a:tc>
                  <a:txBody>
                    <a:bodyPr/>
                    <a:lstStyle/>
                    <a:p>
                      <a:pPr marL="72000" algn="l" fontAlgn="b"/>
                      <a:r>
                        <a:rPr lang="ru-RU" sz="800" b="0" i="0" u="none" strike="noStrike" cap="none" dirty="0">
                          <a:solidFill>
                            <a:schemeClr val="dk1"/>
                          </a:solidFill>
                          <a:latin typeface="+mn-lt"/>
                          <a:ea typeface="+mn-ea"/>
                          <a:cs typeface="+mn-cs"/>
                          <a:sym typeface="Arial"/>
                        </a:rPr>
                        <a:t>1 </a:t>
                      </a:r>
                      <a:r>
                        <a:rPr lang="ru-RU" sz="800" b="0" i="0" u="none" strike="noStrike" cap="none" dirty="0" err="1">
                          <a:solidFill>
                            <a:schemeClr val="dk1"/>
                          </a:solidFill>
                          <a:latin typeface="+mn-lt"/>
                          <a:ea typeface="+mn-ea"/>
                          <a:cs typeface="+mn-cs"/>
                          <a:sym typeface="Arial"/>
                        </a:rPr>
                        <a:t>Қазандық</a:t>
                      </a:r>
                      <a:r>
                        <a:rPr lang="ru-RU" sz="800" b="0" i="0" u="none" strike="noStrike" cap="none" dirty="0">
                          <a:solidFill>
                            <a:schemeClr val="dk1"/>
                          </a:solidFill>
                          <a:latin typeface="+mn-lt"/>
                          <a:ea typeface="+mn-ea"/>
                          <a:cs typeface="+mn-cs"/>
                          <a:sym typeface="Arial"/>
                        </a:rPr>
                        <a:t> </a:t>
                      </a:r>
                      <a:r>
                        <a:rPr lang="ru-RU" sz="800" b="0" i="0" u="none" strike="noStrike" cap="none" dirty="0" err="1">
                          <a:solidFill>
                            <a:schemeClr val="dk1"/>
                          </a:solidFill>
                          <a:latin typeface="+mn-lt"/>
                          <a:ea typeface="+mn-ea"/>
                          <a:cs typeface="+mn-cs"/>
                          <a:sym typeface="Arial"/>
                        </a:rPr>
                        <a:t>қондырғысының</a:t>
                      </a:r>
                      <a:r>
                        <a:rPr lang="ru-RU" sz="800" b="0" i="0" u="none" strike="noStrike" cap="none" dirty="0">
                          <a:solidFill>
                            <a:schemeClr val="dk1"/>
                          </a:solidFill>
                          <a:latin typeface="+mn-lt"/>
                          <a:ea typeface="+mn-ea"/>
                          <a:cs typeface="+mn-cs"/>
                          <a:sym typeface="Arial"/>
                        </a:rPr>
                        <a:t> </a:t>
                      </a:r>
                      <a:r>
                        <a:rPr lang="ru-RU" sz="800" b="0" i="0" u="none" strike="noStrike" cap="none" dirty="0" err="1">
                          <a:solidFill>
                            <a:schemeClr val="dk1"/>
                          </a:solidFill>
                          <a:latin typeface="+mn-lt"/>
                          <a:ea typeface="+mn-ea"/>
                          <a:cs typeface="+mn-cs"/>
                          <a:sym typeface="Arial"/>
                        </a:rPr>
                        <a:t>операторлары</a:t>
                      </a:r>
                      <a:endParaRPr lang="ru-RU" sz="800" b="0" i="0" u="none" strike="noStrike" cap="none" dirty="0">
                        <a:solidFill>
                          <a:schemeClr val="dk1"/>
                        </a:solidFill>
                        <a:latin typeface="+mn-lt"/>
                        <a:ea typeface="+mn-ea"/>
                        <a:cs typeface="+mn-cs"/>
                        <a:sym typeface="Arial"/>
                      </a:endParaRPr>
                    </a:p>
                  </a:txBody>
                  <a:tcPr marL="9525" marR="9525" marT="9525" marB="0" anchor="ctr">
                    <a:lnT w="28575" cap="flat" cmpd="sng" algn="ctr">
                      <a:solidFill>
                        <a:schemeClr val="bg2"/>
                      </a:solidFill>
                      <a:prstDash val="solid"/>
                      <a:round/>
                      <a:headEnd type="none" w="med" len="med"/>
                      <a:tailEnd type="none" w="med" len="med"/>
                    </a:lnT>
                  </a:tcPr>
                </a:tc>
                <a:tc>
                  <a:txBody>
                    <a:bodyPr/>
                    <a:lstStyle/>
                    <a:p>
                      <a:pPr algn="ctr" fontAlgn="b"/>
                      <a:r>
                        <a:rPr lang="ru-RU" sz="900" b="0" i="1" u="none" strike="noStrike" cap="none">
                          <a:solidFill>
                            <a:schemeClr val="dk1"/>
                          </a:solidFill>
                          <a:latin typeface="+mn-lt"/>
                          <a:ea typeface="+mn-ea"/>
                          <a:cs typeface="+mn-cs"/>
                          <a:sym typeface="Arial"/>
                        </a:rPr>
                        <a:t>8182-2</a:t>
                      </a:r>
                    </a:p>
                  </a:txBody>
                  <a:tcPr marL="9525" marR="9525" marT="9525" marB="0" anchor="ctr">
                    <a:lnT w="28575" cap="flat" cmpd="sng" algn="ctr">
                      <a:solidFill>
                        <a:schemeClr val="bg2"/>
                      </a:solidFill>
                      <a:prstDash val="solid"/>
                      <a:round/>
                      <a:headEnd type="none" w="med" len="med"/>
                      <a:tailEnd type="none" w="med" len="med"/>
                    </a:lnT>
                  </a:tcPr>
                </a:tc>
                <a:tc>
                  <a:txBody>
                    <a:bodyPr/>
                    <a:lstStyle/>
                    <a:p>
                      <a:pPr algn="ctr" fontAlgn="ctr"/>
                      <a:r>
                        <a:rPr lang="ru-RU" sz="1050" b="1" i="0" u="none" strike="noStrike" cap="none">
                          <a:solidFill>
                            <a:schemeClr val="dk1"/>
                          </a:solidFill>
                          <a:latin typeface="+mn-lt"/>
                          <a:ea typeface="+mn-ea"/>
                          <a:cs typeface="+mn-cs"/>
                          <a:sym typeface="Arial"/>
                        </a:rPr>
                        <a:t>2 959</a:t>
                      </a:r>
                    </a:p>
                  </a:txBody>
                  <a:tcPr marL="9525" marR="9525" marT="9525" marB="0" anchor="ctr">
                    <a:lnT w="28575" cap="flat" cmpd="sng" algn="ctr">
                      <a:solidFill>
                        <a:schemeClr val="bg2"/>
                      </a:solidFill>
                      <a:prstDash val="solid"/>
                      <a:round/>
                      <a:headEnd type="none" w="med" len="med"/>
                      <a:tailEnd type="none" w="med" len="med"/>
                    </a:lnT>
                  </a:tcPr>
                </a:tc>
                <a:tc>
                  <a:txBody>
                    <a:bodyPr/>
                    <a:lstStyle/>
                    <a:p>
                      <a:pPr algn="ctr" fontAlgn="ctr"/>
                      <a:r>
                        <a:rPr lang="ru-RU" sz="900" b="0" i="0" u="none" strike="noStrike" cap="none">
                          <a:solidFill>
                            <a:schemeClr val="dk1"/>
                          </a:solidFill>
                          <a:latin typeface="+mn-lt"/>
                          <a:ea typeface="+mn-ea"/>
                          <a:cs typeface="+mn-cs"/>
                          <a:sym typeface="Arial"/>
                        </a:rPr>
                        <a:t>118</a:t>
                      </a:r>
                    </a:p>
                  </a:txBody>
                  <a:tcPr marL="9525" marR="9525" marT="9525" marB="0" anchor="ctr">
                    <a:lnT w="28575" cap="flat" cmpd="sng" algn="ctr">
                      <a:solidFill>
                        <a:schemeClr val="bg2"/>
                      </a:solidFill>
                      <a:prstDash val="solid"/>
                      <a:round/>
                      <a:headEnd type="none" w="med" len="med"/>
                      <a:tailEnd type="none" w="med" len="med"/>
                    </a:lnT>
                  </a:tcPr>
                </a:tc>
                <a:tc>
                  <a:txBody>
                    <a:bodyPr/>
                    <a:lstStyle/>
                    <a:p>
                      <a:pPr algn="ctr" fontAlgn="ctr"/>
                      <a:r>
                        <a:rPr lang="ru-RU" sz="900" b="0" i="0" u="none" strike="noStrike" cap="none">
                          <a:solidFill>
                            <a:schemeClr val="dk1"/>
                          </a:solidFill>
                          <a:latin typeface="+mn-lt"/>
                          <a:ea typeface="+mn-ea"/>
                          <a:cs typeface="+mn-cs"/>
                          <a:sym typeface="Arial"/>
                        </a:rPr>
                        <a:t>6</a:t>
                      </a:r>
                    </a:p>
                  </a:txBody>
                  <a:tcPr marL="9525" marR="9525" marT="9525" marB="0" anchor="ctr">
                    <a:lnT w="28575" cap="flat" cmpd="sng" algn="ctr">
                      <a:solidFill>
                        <a:schemeClr val="bg2"/>
                      </a:solidFill>
                      <a:prstDash val="solid"/>
                      <a:round/>
                      <a:headEnd type="none" w="med" len="med"/>
                      <a:tailEnd type="none" w="med" len="med"/>
                    </a:lnT>
                  </a:tcPr>
                </a:tc>
                <a:tc>
                  <a:txBody>
                    <a:bodyPr/>
                    <a:lstStyle/>
                    <a:p>
                      <a:pPr algn="ctr" fontAlgn="ctr"/>
                      <a:r>
                        <a:rPr lang="ru-RU" sz="900" b="0" i="0" u="none" strike="noStrike" cap="none" dirty="0">
                          <a:solidFill>
                            <a:schemeClr val="dk1"/>
                          </a:solidFill>
                          <a:latin typeface="+mn-lt"/>
                          <a:ea typeface="+mn-ea"/>
                          <a:cs typeface="+mn-cs"/>
                          <a:sym typeface="Arial"/>
                        </a:rPr>
                        <a:t>81</a:t>
                      </a:r>
                    </a:p>
                  </a:txBody>
                  <a:tcPr marL="9525" marR="9525" marT="9525" marB="0" anchor="ctr">
                    <a:lnT w="28575" cap="flat" cmpd="sng" algn="ctr">
                      <a:solidFill>
                        <a:schemeClr val="bg2"/>
                      </a:solidFill>
                      <a:prstDash val="solid"/>
                      <a:round/>
                      <a:headEnd type="none" w="med" len="med"/>
                      <a:tailEnd type="none" w="med" len="med"/>
                    </a:lnT>
                  </a:tcPr>
                </a:tc>
                <a:tc>
                  <a:txBody>
                    <a:bodyPr/>
                    <a:lstStyle/>
                    <a:p>
                      <a:pPr algn="ctr" fontAlgn="ctr"/>
                      <a:r>
                        <a:rPr lang="ru-RU" sz="900" b="0" i="0" u="none" strike="noStrike" cap="none">
                          <a:solidFill>
                            <a:schemeClr val="dk1"/>
                          </a:solidFill>
                          <a:latin typeface="+mn-lt"/>
                          <a:ea typeface="+mn-ea"/>
                          <a:cs typeface="+mn-cs"/>
                          <a:sym typeface="Arial"/>
                        </a:rPr>
                        <a:t>2 754</a:t>
                      </a:r>
                    </a:p>
                  </a:txBody>
                  <a:tcPr marL="9525" marR="9525" marT="9525" marB="0" anchor="ctr">
                    <a:lnT w="28575" cap="flat" cmpd="sng" algn="ctr">
                      <a:solidFill>
                        <a:schemeClr val="bg2"/>
                      </a:solidFill>
                      <a:prstDash val="solid"/>
                      <a:round/>
                      <a:headEnd type="none" w="med" len="med"/>
                      <a:tailEnd type="none" w="med" len="med"/>
                    </a:lnT>
                  </a:tcPr>
                </a:tc>
                <a:tc>
                  <a:txBody>
                    <a:bodyPr/>
                    <a:lstStyle/>
                    <a:p>
                      <a:pPr algn="ctr" fontAlgn="ctr"/>
                      <a:r>
                        <a:rPr lang="ru-RU" sz="1050" b="1" i="0" u="none" strike="noStrike" cap="none">
                          <a:solidFill>
                            <a:schemeClr val="dk1"/>
                          </a:solidFill>
                          <a:latin typeface="+mn-lt"/>
                          <a:ea typeface="+mn-ea"/>
                          <a:cs typeface="+mn-cs"/>
                          <a:sym typeface="Arial"/>
                        </a:rPr>
                        <a:t>6,2%</a:t>
                      </a:r>
                    </a:p>
                  </a:txBody>
                  <a:tcPr marL="9525" marR="9525" marT="9525" marB="0" anchor="ctr">
                    <a:lnT w="28575" cap="flat" cmpd="sng" algn="ctr">
                      <a:solidFill>
                        <a:schemeClr val="bg2"/>
                      </a:solidFill>
                      <a:prstDash val="solid"/>
                      <a:round/>
                      <a:headEnd type="none" w="med" len="med"/>
                      <a:tailEnd type="none" w="med" len="med"/>
                    </a:lnT>
                  </a:tcPr>
                </a:tc>
                <a:extLst>
                  <a:ext uri="{0D108BD9-81ED-4DB2-BD59-A6C34878D82A}">
                    <a16:rowId xmlns:a16="http://schemas.microsoft.com/office/drawing/2014/main" val="1481085828"/>
                  </a:ext>
                </a:extLst>
              </a:tr>
              <a:tr h="252035">
                <a:tc vMerge="1">
                  <a:txBody>
                    <a:bodyPr/>
                    <a:lstStyle/>
                    <a:p>
                      <a:endParaRPr lang="ru-KZ" sz="1100" dirty="0"/>
                    </a:p>
                  </a:txBody>
                  <a:tcPr/>
                </a:tc>
                <a:tc>
                  <a:txBody>
                    <a:bodyPr/>
                    <a:lstStyle/>
                    <a:p>
                      <a:pPr marL="72000" algn="l" fontAlgn="b"/>
                      <a:r>
                        <a:rPr lang="ru-RU" sz="800" b="0" i="0" u="none" strike="noStrike" cap="none" dirty="0">
                          <a:solidFill>
                            <a:schemeClr val="dk1"/>
                          </a:solidFill>
                          <a:latin typeface="+mn-lt"/>
                          <a:ea typeface="+mn-ea"/>
                          <a:cs typeface="+mn-cs"/>
                          <a:sym typeface="Arial"/>
                        </a:rPr>
                        <a:t>2 Аула </a:t>
                      </a:r>
                      <a:r>
                        <a:rPr lang="ru-RU" sz="800" b="0" i="0" u="none" strike="noStrike" cap="none" dirty="0" err="1">
                          <a:solidFill>
                            <a:schemeClr val="dk1"/>
                          </a:solidFill>
                          <a:latin typeface="+mn-lt"/>
                          <a:ea typeface="+mn-ea"/>
                          <a:cs typeface="+mn-cs"/>
                          <a:sym typeface="Arial"/>
                        </a:rPr>
                        <a:t>сыпырушылар</a:t>
                      </a:r>
                      <a:r>
                        <a:rPr lang="ru-RU" sz="800" b="0" i="0" u="none" strike="noStrike" cap="none" dirty="0">
                          <a:solidFill>
                            <a:schemeClr val="dk1"/>
                          </a:solidFill>
                          <a:latin typeface="+mn-lt"/>
                          <a:ea typeface="+mn-ea"/>
                          <a:cs typeface="+mn-cs"/>
                          <a:sym typeface="Arial"/>
                        </a:rPr>
                        <a:t> </a:t>
                      </a:r>
                      <a:r>
                        <a:rPr lang="ru-RU" sz="800" b="0" i="0" u="none" strike="noStrike" cap="none" dirty="0" err="1">
                          <a:solidFill>
                            <a:schemeClr val="dk1"/>
                          </a:solidFill>
                          <a:latin typeface="+mn-lt"/>
                          <a:ea typeface="+mn-ea"/>
                          <a:cs typeface="+mn-cs"/>
                          <a:sym typeface="Arial"/>
                        </a:rPr>
                        <a:t>және</a:t>
                      </a:r>
                      <a:r>
                        <a:rPr lang="ru-RU" sz="800" b="0" i="0" u="none" strike="noStrike" cap="none" dirty="0">
                          <a:solidFill>
                            <a:schemeClr val="dk1"/>
                          </a:solidFill>
                          <a:latin typeface="+mn-lt"/>
                          <a:ea typeface="+mn-ea"/>
                          <a:cs typeface="+mn-cs"/>
                          <a:sym typeface="Arial"/>
                        </a:rPr>
                        <a:t> </a:t>
                      </a:r>
                      <a:r>
                        <a:rPr lang="ru-RU" sz="800" b="0" i="0" u="none" strike="noStrike" cap="none" dirty="0" err="1">
                          <a:solidFill>
                            <a:schemeClr val="dk1"/>
                          </a:solidFill>
                          <a:latin typeface="+mn-lt"/>
                          <a:ea typeface="+mn-ea"/>
                          <a:cs typeface="+mn-cs"/>
                          <a:sym typeface="Arial"/>
                        </a:rPr>
                        <a:t>ашық</a:t>
                      </a:r>
                      <a:r>
                        <a:rPr lang="ru-RU" sz="800" b="0" i="0" u="none" strike="noStrike" cap="none" dirty="0">
                          <a:solidFill>
                            <a:schemeClr val="dk1"/>
                          </a:solidFill>
                          <a:latin typeface="+mn-lt"/>
                          <a:ea typeface="+mn-ea"/>
                          <a:cs typeface="+mn-cs"/>
                          <a:sym typeface="Arial"/>
                        </a:rPr>
                        <a:t> </a:t>
                      </a:r>
                      <a:r>
                        <a:rPr lang="ru-RU" sz="800" b="0" i="0" u="none" strike="noStrike" cap="none" dirty="0" err="1">
                          <a:solidFill>
                            <a:schemeClr val="dk1"/>
                          </a:solidFill>
                          <a:latin typeface="+mn-lt"/>
                          <a:ea typeface="+mn-ea"/>
                          <a:cs typeface="+mn-cs"/>
                          <a:sym typeface="Arial"/>
                        </a:rPr>
                        <a:t>аумақтарды</a:t>
                      </a:r>
                      <a:r>
                        <a:rPr lang="ru-RU" sz="800" b="0" i="0" u="none" strike="noStrike" cap="none" dirty="0">
                          <a:solidFill>
                            <a:schemeClr val="dk1"/>
                          </a:solidFill>
                          <a:latin typeface="+mn-lt"/>
                          <a:ea typeface="+mn-ea"/>
                          <a:cs typeface="+mn-cs"/>
                          <a:sym typeface="Arial"/>
                        </a:rPr>
                        <a:t> </a:t>
                      </a:r>
                      <a:r>
                        <a:rPr lang="ru-RU" sz="800" b="0" i="0" u="none" strike="noStrike" cap="none" dirty="0" err="1">
                          <a:solidFill>
                            <a:schemeClr val="dk1"/>
                          </a:solidFill>
                          <a:latin typeface="+mn-lt"/>
                          <a:ea typeface="+mn-ea"/>
                          <a:cs typeface="+mn-cs"/>
                          <a:sym typeface="Arial"/>
                        </a:rPr>
                        <a:t>тазалаушылар</a:t>
                      </a:r>
                      <a:endParaRPr lang="ru-RU" sz="800" b="0" i="0" u="none" strike="noStrike" cap="none" dirty="0">
                        <a:solidFill>
                          <a:schemeClr val="dk1"/>
                        </a:solidFill>
                        <a:latin typeface="+mn-lt"/>
                        <a:ea typeface="+mn-ea"/>
                        <a:cs typeface="+mn-cs"/>
                        <a:sym typeface="Arial"/>
                      </a:endParaRPr>
                    </a:p>
                  </a:txBody>
                  <a:tcPr marL="9525" marR="9525" marT="9525" marB="0" anchor="ctr"/>
                </a:tc>
                <a:tc>
                  <a:txBody>
                    <a:bodyPr/>
                    <a:lstStyle/>
                    <a:p>
                      <a:pPr algn="ctr" fontAlgn="b"/>
                      <a:r>
                        <a:rPr lang="ru-RU" sz="900" b="0" i="1" u="none" strike="noStrike" cap="none" dirty="0">
                          <a:solidFill>
                            <a:schemeClr val="dk1"/>
                          </a:solidFill>
                          <a:latin typeface="+mn-lt"/>
                          <a:ea typeface="+mn-ea"/>
                          <a:cs typeface="+mn-cs"/>
                          <a:sym typeface="Arial"/>
                        </a:rPr>
                        <a:t>9116-0</a:t>
                      </a:r>
                    </a:p>
                  </a:txBody>
                  <a:tcPr marL="9525" marR="9525" marT="9525" marB="0" anchor="ctr"/>
                </a:tc>
                <a:tc>
                  <a:txBody>
                    <a:bodyPr/>
                    <a:lstStyle/>
                    <a:p>
                      <a:pPr algn="ctr" fontAlgn="ctr"/>
                      <a:r>
                        <a:rPr lang="ru-RU" sz="1050" b="1" i="0" u="none" strike="noStrike" cap="none" dirty="0">
                          <a:solidFill>
                            <a:schemeClr val="dk1"/>
                          </a:solidFill>
                          <a:latin typeface="+mn-lt"/>
                          <a:ea typeface="+mn-ea"/>
                          <a:cs typeface="+mn-cs"/>
                          <a:sym typeface="Arial"/>
                        </a:rPr>
                        <a:t>2 852</a:t>
                      </a:r>
                    </a:p>
                  </a:txBody>
                  <a:tcPr marL="9525" marR="9525" marT="9525" marB="0" anchor="ctr"/>
                </a:tc>
                <a:tc>
                  <a:txBody>
                    <a:bodyPr/>
                    <a:lstStyle/>
                    <a:p>
                      <a:pPr algn="ctr" fontAlgn="ctr"/>
                      <a:r>
                        <a:rPr lang="ru-RU" sz="900" b="0" i="0" u="none" strike="noStrike" cap="none">
                          <a:solidFill>
                            <a:schemeClr val="dk1"/>
                          </a:solidFill>
                          <a:latin typeface="+mn-lt"/>
                          <a:ea typeface="+mn-ea"/>
                          <a:cs typeface="+mn-cs"/>
                          <a:sym typeface="Arial"/>
                        </a:rPr>
                        <a:t>1 210</a:t>
                      </a:r>
                    </a:p>
                  </a:txBody>
                  <a:tcPr marL="9525" marR="9525" marT="9525" marB="0" anchor="ctr"/>
                </a:tc>
                <a:tc>
                  <a:txBody>
                    <a:bodyPr/>
                    <a:lstStyle/>
                    <a:p>
                      <a:pPr algn="ctr" fontAlgn="ctr"/>
                      <a:r>
                        <a:rPr lang="ru-RU" sz="900" b="0" i="0" u="none" strike="noStrike" cap="none">
                          <a:solidFill>
                            <a:schemeClr val="dk1"/>
                          </a:solidFill>
                          <a:latin typeface="+mn-lt"/>
                          <a:ea typeface="+mn-ea"/>
                          <a:cs typeface="+mn-cs"/>
                          <a:sym typeface="Arial"/>
                        </a:rPr>
                        <a:t>557</a:t>
                      </a:r>
                    </a:p>
                  </a:txBody>
                  <a:tcPr marL="9525" marR="9525" marT="9525" marB="0" anchor="ctr"/>
                </a:tc>
                <a:tc>
                  <a:txBody>
                    <a:bodyPr/>
                    <a:lstStyle/>
                    <a:p>
                      <a:pPr algn="ctr" fontAlgn="ctr"/>
                      <a:r>
                        <a:rPr lang="ru-RU" sz="900" b="0" i="0" u="none" strike="noStrike" cap="none" dirty="0">
                          <a:solidFill>
                            <a:schemeClr val="dk1"/>
                          </a:solidFill>
                          <a:latin typeface="+mn-lt"/>
                          <a:ea typeface="+mn-ea"/>
                          <a:cs typeface="+mn-cs"/>
                          <a:sym typeface="Arial"/>
                        </a:rPr>
                        <a:t>481</a:t>
                      </a:r>
                    </a:p>
                  </a:txBody>
                  <a:tcPr marL="9525" marR="9525" marT="9525" marB="0" anchor="ctr"/>
                </a:tc>
                <a:tc>
                  <a:txBody>
                    <a:bodyPr/>
                    <a:lstStyle/>
                    <a:p>
                      <a:pPr algn="ctr" fontAlgn="ctr"/>
                      <a:r>
                        <a:rPr lang="ru-RU" sz="900" b="0" i="0" u="none" strike="noStrike" cap="none">
                          <a:solidFill>
                            <a:schemeClr val="dk1"/>
                          </a:solidFill>
                          <a:latin typeface="+mn-lt"/>
                          <a:ea typeface="+mn-ea"/>
                          <a:cs typeface="+mn-cs"/>
                          <a:sym typeface="Arial"/>
                        </a:rPr>
                        <a:t>604</a:t>
                      </a:r>
                    </a:p>
                  </a:txBody>
                  <a:tcPr marL="9525" marR="9525" marT="9525" marB="0" anchor="ctr"/>
                </a:tc>
                <a:tc>
                  <a:txBody>
                    <a:bodyPr/>
                    <a:lstStyle/>
                    <a:p>
                      <a:pPr algn="ctr" fontAlgn="ctr"/>
                      <a:r>
                        <a:rPr lang="ru-RU" sz="1050" b="1" i="0" u="none" strike="noStrike" cap="none" dirty="0">
                          <a:solidFill>
                            <a:schemeClr val="dk1"/>
                          </a:solidFill>
                          <a:latin typeface="+mn-lt"/>
                          <a:ea typeface="+mn-ea"/>
                          <a:cs typeface="+mn-cs"/>
                          <a:sym typeface="Arial"/>
                        </a:rPr>
                        <a:t>6,0%</a:t>
                      </a:r>
                    </a:p>
                  </a:txBody>
                  <a:tcPr marL="9525" marR="9525" marT="9525" marB="0" anchor="ctr"/>
                </a:tc>
                <a:extLst>
                  <a:ext uri="{0D108BD9-81ED-4DB2-BD59-A6C34878D82A}">
                    <a16:rowId xmlns:a16="http://schemas.microsoft.com/office/drawing/2014/main" val="3915778474"/>
                  </a:ext>
                </a:extLst>
              </a:tr>
              <a:tr h="252035">
                <a:tc vMerge="1">
                  <a:txBody>
                    <a:bodyPr/>
                    <a:lstStyle/>
                    <a:p>
                      <a:endParaRPr lang="ru-KZ" sz="1100" dirty="0"/>
                    </a:p>
                  </a:txBody>
                  <a:tcPr/>
                </a:tc>
                <a:tc>
                  <a:txBody>
                    <a:bodyPr/>
                    <a:lstStyle/>
                    <a:p>
                      <a:pPr marL="72000" algn="l" fontAlgn="b"/>
                      <a:r>
                        <a:rPr lang="ru-RU" sz="800" b="0" i="0" u="none" strike="noStrike" cap="none" dirty="0">
                          <a:solidFill>
                            <a:schemeClr val="dk1"/>
                          </a:solidFill>
                          <a:latin typeface="+mn-lt"/>
                          <a:ea typeface="+mn-ea"/>
                          <a:cs typeface="+mn-cs"/>
                          <a:sym typeface="Arial"/>
                        </a:rPr>
                        <a:t>3 </a:t>
                      </a:r>
                      <a:r>
                        <a:rPr lang="ru-RU" sz="800" b="0" i="0" u="none" strike="noStrike" cap="none" dirty="0" err="1">
                          <a:solidFill>
                            <a:schemeClr val="dk1"/>
                          </a:solidFill>
                          <a:latin typeface="+mn-lt"/>
                          <a:ea typeface="+mn-ea"/>
                          <a:cs typeface="+mn-cs"/>
                          <a:sym typeface="Arial"/>
                        </a:rPr>
                        <a:t>Басқа</a:t>
                      </a:r>
                      <a:r>
                        <a:rPr lang="ru-RU" sz="800" b="0" i="0" u="none" strike="noStrike" cap="none" dirty="0">
                          <a:solidFill>
                            <a:schemeClr val="dk1"/>
                          </a:solidFill>
                          <a:latin typeface="+mn-lt"/>
                          <a:ea typeface="+mn-ea"/>
                          <a:cs typeface="+mn-cs"/>
                          <a:sym typeface="Arial"/>
                        </a:rPr>
                        <a:t> да </a:t>
                      </a:r>
                      <a:r>
                        <a:rPr lang="ru-RU" sz="800" b="0" i="0" u="none" strike="noStrike" cap="none" dirty="0" err="1">
                          <a:solidFill>
                            <a:schemeClr val="dk1"/>
                          </a:solidFill>
                          <a:latin typeface="+mn-lt"/>
                          <a:ea typeface="+mn-ea"/>
                          <a:cs typeface="+mn-cs"/>
                          <a:sym typeface="Arial"/>
                        </a:rPr>
                        <a:t>біліктілігі</a:t>
                      </a:r>
                      <a:r>
                        <a:rPr lang="ru-RU" sz="800" b="0" i="0" u="none" strike="noStrike" cap="none" dirty="0">
                          <a:solidFill>
                            <a:schemeClr val="dk1"/>
                          </a:solidFill>
                          <a:latin typeface="+mn-lt"/>
                          <a:ea typeface="+mn-ea"/>
                          <a:cs typeface="+mn-cs"/>
                          <a:sym typeface="Arial"/>
                        </a:rPr>
                        <a:t> </a:t>
                      </a:r>
                      <a:r>
                        <a:rPr lang="ru-RU" sz="800" b="0" i="0" u="none" strike="noStrike" cap="none" dirty="0" err="1">
                          <a:solidFill>
                            <a:schemeClr val="dk1"/>
                          </a:solidFill>
                          <a:latin typeface="+mn-lt"/>
                          <a:ea typeface="+mn-ea"/>
                          <a:cs typeface="+mn-cs"/>
                          <a:sym typeface="Arial"/>
                        </a:rPr>
                        <a:t>жоқ</a:t>
                      </a:r>
                      <a:r>
                        <a:rPr lang="ru-RU" sz="800" b="0" i="0" u="none" strike="noStrike" cap="none" dirty="0">
                          <a:solidFill>
                            <a:schemeClr val="dk1"/>
                          </a:solidFill>
                          <a:latin typeface="+mn-lt"/>
                          <a:ea typeface="+mn-ea"/>
                          <a:cs typeface="+mn-cs"/>
                          <a:sym typeface="Arial"/>
                        </a:rPr>
                        <a:t> </a:t>
                      </a:r>
                      <a:r>
                        <a:rPr lang="ru-RU" sz="800" b="0" i="0" u="none" strike="noStrike" cap="none" dirty="0" err="1">
                          <a:solidFill>
                            <a:schemeClr val="dk1"/>
                          </a:solidFill>
                          <a:latin typeface="+mn-lt"/>
                          <a:ea typeface="+mn-ea"/>
                          <a:cs typeface="+mn-cs"/>
                          <a:sym typeface="Arial"/>
                        </a:rPr>
                        <a:t>жұмысшылар</a:t>
                      </a:r>
                      <a:endParaRPr lang="ru-RU" sz="800" b="0" i="0" u="none" strike="noStrike" cap="none" dirty="0">
                        <a:solidFill>
                          <a:schemeClr val="dk1"/>
                        </a:solidFill>
                        <a:latin typeface="+mn-lt"/>
                        <a:ea typeface="+mn-ea"/>
                        <a:cs typeface="+mn-cs"/>
                        <a:sym typeface="Arial"/>
                      </a:endParaRPr>
                    </a:p>
                  </a:txBody>
                  <a:tcPr marL="9525" marR="9525" marT="9525" marB="0" anchor="ctr"/>
                </a:tc>
                <a:tc>
                  <a:txBody>
                    <a:bodyPr/>
                    <a:lstStyle/>
                    <a:p>
                      <a:pPr algn="ctr" fontAlgn="b"/>
                      <a:r>
                        <a:rPr lang="ru-RU" sz="900" b="0" i="1" u="none" strike="noStrike" cap="none" dirty="0">
                          <a:solidFill>
                            <a:schemeClr val="dk1"/>
                          </a:solidFill>
                          <a:latin typeface="+mn-lt"/>
                          <a:ea typeface="+mn-ea"/>
                          <a:cs typeface="+mn-cs"/>
                          <a:sym typeface="Arial"/>
                        </a:rPr>
                        <a:t>9629-9</a:t>
                      </a:r>
                    </a:p>
                  </a:txBody>
                  <a:tcPr marL="9525" marR="9525" marT="9525" marB="0" anchor="ctr"/>
                </a:tc>
                <a:tc>
                  <a:txBody>
                    <a:bodyPr/>
                    <a:lstStyle/>
                    <a:p>
                      <a:pPr algn="ctr" fontAlgn="ctr"/>
                      <a:r>
                        <a:rPr lang="ru-RU" sz="1050" b="1" i="0" u="none" strike="noStrike" cap="none" dirty="0">
                          <a:solidFill>
                            <a:schemeClr val="dk1"/>
                          </a:solidFill>
                          <a:latin typeface="+mn-lt"/>
                          <a:ea typeface="+mn-ea"/>
                          <a:cs typeface="+mn-cs"/>
                          <a:sym typeface="Arial"/>
                        </a:rPr>
                        <a:t>2 266</a:t>
                      </a:r>
                    </a:p>
                  </a:txBody>
                  <a:tcPr marL="9525" marR="9525" marT="9525" marB="0" anchor="ctr"/>
                </a:tc>
                <a:tc>
                  <a:txBody>
                    <a:bodyPr/>
                    <a:lstStyle/>
                    <a:p>
                      <a:pPr algn="ctr" fontAlgn="ctr"/>
                      <a:r>
                        <a:rPr lang="ru-RU" sz="900" b="0" i="0" u="none" strike="noStrike" cap="none">
                          <a:solidFill>
                            <a:schemeClr val="dk1"/>
                          </a:solidFill>
                          <a:latin typeface="+mn-lt"/>
                          <a:ea typeface="+mn-ea"/>
                          <a:cs typeface="+mn-cs"/>
                          <a:sym typeface="Arial"/>
                        </a:rPr>
                        <a:t>253</a:t>
                      </a:r>
                    </a:p>
                  </a:txBody>
                  <a:tcPr marL="9525" marR="9525" marT="9525" marB="0" anchor="ctr"/>
                </a:tc>
                <a:tc>
                  <a:txBody>
                    <a:bodyPr/>
                    <a:lstStyle/>
                    <a:p>
                      <a:pPr algn="ctr" fontAlgn="ctr"/>
                      <a:r>
                        <a:rPr lang="ru-RU" sz="900" b="0" i="0" u="none" strike="noStrike" cap="none">
                          <a:solidFill>
                            <a:schemeClr val="dk1"/>
                          </a:solidFill>
                          <a:latin typeface="+mn-lt"/>
                          <a:ea typeface="+mn-ea"/>
                          <a:cs typeface="+mn-cs"/>
                          <a:sym typeface="Arial"/>
                        </a:rPr>
                        <a:t>434</a:t>
                      </a:r>
                    </a:p>
                  </a:txBody>
                  <a:tcPr marL="9525" marR="9525" marT="9525" marB="0" anchor="ctr"/>
                </a:tc>
                <a:tc>
                  <a:txBody>
                    <a:bodyPr/>
                    <a:lstStyle/>
                    <a:p>
                      <a:pPr algn="ctr" fontAlgn="ctr"/>
                      <a:r>
                        <a:rPr lang="ru-RU" sz="900" b="0" i="0" u="none" strike="noStrike" cap="none">
                          <a:solidFill>
                            <a:schemeClr val="dk1"/>
                          </a:solidFill>
                          <a:latin typeface="+mn-lt"/>
                          <a:ea typeface="+mn-ea"/>
                          <a:cs typeface="+mn-cs"/>
                          <a:sym typeface="Arial"/>
                        </a:rPr>
                        <a:t>497</a:t>
                      </a:r>
                    </a:p>
                  </a:txBody>
                  <a:tcPr marL="9525" marR="9525" marT="9525" marB="0" anchor="ctr"/>
                </a:tc>
                <a:tc>
                  <a:txBody>
                    <a:bodyPr/>
                    <a:lstStyle/>
                    <a:p>
                      <a:pPr algn="ctr" fontAlgn="ctr"/>
                      <a:r>
                        <a:rPr lang="ru-RU" sz="900" b="0" i="0" u="none" strike="noStrike" cap="none" dirty="0">
                          <a:solidFill>
                            <a:schemeClr val="dk1"/>
                          </a:solidFill>
                          <a:latin typeface="+mn-lt"/>
                          <a:ea typeface="+mn-ea"/>
                          <a:cs typeface="+mn-cs"/>
                          <a:sym typeface="Arial"/>
                        </a:rPr>
                        <a:t>1 082</a:t>
                      </a:r>
                    </a:p>
                  </a:txBody>
                  <a:tcPr marL="9525" marR="9525" marT="9525" marB="0" anchor="ctr"/>
                </a:tc>
                <a:tc>
                  <a:txBody>
                    <a:bodyPr/>
                    <a:lstStyle/>
                    <a:p>
                      <a:pPr algn="ctr" fontAlgn="ctr"/>
                      <a:r>
                        <a:rPr lang="ru-RU" sz="1050" b="1" i="0" u="none" strike="noStrike" cap="none" dirty="0">
                          <a:solidFill>
                            <a:schemeClr val="dk1"/>
                          </a:solidFill>
                          <a:latin typeface="+mn-lt"/>
                          <a:ea typeface="+mn-ea"/>
                          <a:cs typeface="+mn-cs"/>
                          <a:sym typeface="Arial"/>
                        </a:rPr>
                        <a:t>4,7%</a:t>
                      </a:r>
                    </a:p>
                  </a:txBody>
                  <a:tcPr marL="9525" marR="9525" marT="9525" marB="0" anchor="ctr"/>
                </a:tc>
                <a:extLst>
                  <a:ext uri="{0D108BD9-81ED-4DB2-BD59-A6C34878D82A}">
                    <a16:rowId xmlns:a16="http://schemas.microsoft.com/office/drawing/2014/main" val="370619722"/>
                  </a:ext>
                </a:extLst>
              </a:tr>
              <a:tr h="252035">
                <a:tc vMerge="1">
                  <a:txBody>
                    <a:bodyPr/>
                    <a:lstStyle/>
                    <a:p>
                      <a:endParaRPr lang="ru-KZ" sz="1100" dirty="0"/>
                    </a:p>
                  </a:txBody>
                  <a:tcPr/>
                </a:tc>
                <a:tc>
                  <a:txBody>
                    <a:bodyPr/>
                    <a:lstStyle/>
                    <a:p>
                      <a:pPr marL="72000" algn="l" fontAlgn="b"/>
                      <a:r>
                        <a:rPr lang="ru-RU" sz="800" b="0" i="0" u="none" strike="noStrike" cap="none" dirty="0">
                          <a:solidFill>
                            <a:schemeClr val="dk1"/>
                          </a:solidFill>
                          <a:latin typeface="+mn-lt"/>
                          <a:ea typeface="+mn-ea"/>
                          <a:cs typeface="+mn-cs"/>
                          <a:sym typeface="Arial"/>
                        </a:rPr>
                        <a:t>4 Жеке </a:t>
                      </a:r>
                      <a:r>
                        <a:rPr lang="ru-RU" sz="800" b="0" i="0" u="none" strike="noStrike" cap="none" dirty="0" err="1">
                          <a:solidFill>
                            <a:schemeClr val="dk1"/>
                          </a:solidFill>
                          <a:latin typeface="+mn-lt"/>
                          <a:ea typeface="+mn-ea"/>
                          <a:cs typeface="+mn-cs"/>
                          <a:sym typeface="Arial"/>
                        </a:rPr>
                        <a:t>жүргізушілер</a:t>
                      </a:r>
                      <a:r>
                        <a:rPr lang="ru-RU" sz="800" b="0" i="0" u="none" strike="noStrike" cap="none" dirty="0">
                          <a:solidFill>
                            <a:schemeClr val="dk1"/>
                          </a:solidFill>
                          <a:latin typeface="+mn-lt"/>
                          <a:ea typeface="+mn-ea"/>
                          <a:cs typeface="+mn-cs"/>
                          <a:sym typeface="Arial"/>
                        </a:rPr>
                        <a:t> мен </a:t>
                      </a:r>
                      <a:r>
                        <a:rPr lang="ru-RU" sz="800" b="0" i="0" u="none" strike="noStrike" cap="none" dirty="0" err="1">
                          <a:solidFill>
                            <a:schemeClr val="dk1"/>
                          </a:solidFill>
                          <a:latin typeface="+mn-lt"/>
                          <a:ea typeface="+mn-ea"/>
                          <a:cs typeface="+mn-cs"/>
                          <a:sym typeface="Arial"/>
                        </a:rPr>
                        <a:t>шопырлар</a:t>
                      </a:r>
                      <a:endParaRPr lang="ru-RU" sz="800" b="0" i="0" u="none" strike="noStrike" cap="none" dirty="0">
                        <a:solidFill>
                          <a:schemeClr val="dk1"/>
                        </a:solidFill>
                        <a:latin typeface="+mn-lt"/>
                        <a:ea typeface="+mn-ea"/>
                        <a:cs typeface="+mn-cs"/>
                        <a:sym typeface="Arial"/>
                      </a:endParaRPr>
                    </a:p>
                  </a:txBody>
                  <a:tcPr marL="9525" marR="9525" marT="9525" marB="0" anchor="ctr"/>
                </a:tc>
                <a:tc>
                  <a:txBody>
                    <a:bodyPr/>
                    <a:lstStyle/>
                    <a:p>
                      <a:pPr algn="ctr" fontAlgn="b"/>
                      <a:r>
                        <a:rPr lang="ru-RU" sz="900" b="0" i="1" u="none" strike="noStrike" cap="none" dirty="0">
                          <a:solidFill>
                            <a:schemeClr val="dk1"/>
                          </a:solidFill>
                          <a:latin typeface="+mn-lt"/>
                          <a:ea typeface="+mn-ea"/>
                          <a:cs typeface="+mn-cs"/>
                          <a:sym typeface="Arial"/>
                        </a:rPr>
                        <a:t>8322-2</a:t>
                      </a:r>
                    </a:p>
                  </a:txBody>
                  <a:tcPr marL="9525" marR="9525" marT="9525" marB="0" anchor="ctr"/>
                </a:tc>
                <a:tc>
                  <a:txBody>
                    <a:bodyPr/>
                    <a:lstStyle/>
                    <a:p>
                      <a:pPr algn="ctr" fontAlgn="ctr"/>
                      <a:r>
                        <a:rPr lang="ru-RU" sz="1050" b="1" i="0" u="none" strike="noStrike" cap="none" dirty="0">
                          <a:solidFill>
                            <a:schemeClr val="dk1"/>
                          </a:solidFill>
                          <a:latin typeface="+mn-lt"/>
                          <a:ea typeface="+mn-ea"/>
                          <a:cs typeface="+mn-cs"/>
                          <a:sym typeface="Arial"/>
                        </a:rPr>
                        <a:t>1 434</a:t>
                      </a:r>
                    </a:p>
                  </a:txBody>
                  <a:tcPr marL="9525" marR="9525" marT="9525" marB="0" anchor="ctr"/>
                </a:tc>
                <a:tc>
                  <a:txBody>
                    <a:bodyPr/>
                    <a:lstStyle/>
                    <a:p>
                      <a:pPr algn="ctr" fontAlgn="ctr"/>
                      <a:r>
                        <a:rPr lang="ru-RU" sz="900" b="0" i="0" u="none" strike="noStrike" cap="none">
                          <a:solidFill>
                            <a:schemeClr val="dk1"/>
                          </a:solidFill>
                          <a:latin typeface="+mn-lt"/>
                          <a:ea typeface="+mn-ea"/>
                          <a:cs typeface="+mn-cs"/>
                          <a:sym typeface="Arial"/>
                        </a:rPr>
                        <a:t>265</a:t>
                      </a:r>
                    </a:p>
                  </a:txBody>
                  <a:tcPr marL="9525" marR="9525" marT="9525" marB="0" anchor="ctr"/>
                </a:tc>
                <a:tc>
                  <a:txBody>
                    <a:bodyPr/>
                    <a:lstStyle/>
                    <a:p>
                      <a:pPr algn="ctr" fontAlgn="ctr"/>
                      <a:r>
                        <a:rPr lang="ru-RU" sz="900" b="0" i="0" u="none" strike="noStrike" cap="none">
                          <a:solidFill>
                            <a:schemeClr val="dk1"/>
                          </a:solidFill>
                          <a:latin typeface="+mn-lt"/>
                          <a:ea typeface="+mn-ea"/>
                          <a:cs typeface="+mn-cs"/>
                          <a:sym typeface="Arial"/>
                        </a:rPr>
                        <a:t>305</a:t>
                      </a:r>
                    </a:p>
                  </a:txBody>
                  <a:tcPr marL="9525" marR="9525" marT="9525" marB="0" anchor="ctr"/>
                </a:tc>
                <a:tc>
                  <a:txBody>
                    <a:bodyPr/>
                    <a:lstStyle/>
                    <a:p>
                      <a:pPr algn="ctr" fontAlgn="ctr"/>
                      <a:r>
                        <a:rPr lang="ru-RU" sz="900" b="0" i="0" u="none" strike="noStrike" cap="none">
                          <a:solidFill>
                            <a:schemeClr val="dk1"/>
                          </a:solidFill>
                          <a:latin typeface="+mn-lt"/>
                          <a:ea typeface="+mn-ea"/>
                          <a:cs typeface="+mn-cs"/>
                          <a:sym typeface="Arial"/>
                        </a:rPr>
                        <a:t>319</a:t>
                      </a:r>
                    </a:p>
                  </a:txBody>
                  <a:tcPr marL="9525" marR="9525" marT="9525" marB="0" anchor="ctr"/>
                </a:tc>
                <a:tc>
                  <a:txBody>
                    <a:bodyPr/>
                    <a:lstStyle/>
                    <a:p>
                      <a:pPr algn="ctr" fontAlgn="ctr"/>
                      <a:r>
                        <a:rPr lang="ru-RU" sz="900" b="0" i="0" u="none" strike="noStrike" cap="none" dirty="0">
                          <a:solidFill>
                            <a:schemeClr val="dk1"/>
                          </a:solidFill>
                          <a:latin typeface="+mn-lt"/>
                          <a:ea typeface="+mn-ea"/>
                          <a:cs typeface="+mn-cs"/>
                          <a:sym typeface="Arial"/>
                        </a:rPr>
                        <a:t>545</a:t>
                      </a:r>
                    </a:p>
                  </a:txBody>
                  <a:tcPr marL="9525" marR="9525" marT="9525" marB="0" anchor="ctr"/>
                </a:tc>
                <a:tc>
                  <a:txBody>
                    <a:bodyPr/>
                    <a:lstStyle/>
                    <a:p>
                      <a:pPr algn="ctr" fontAlgn="ctr"/>
                      <a:r>
                        <a:rPr lang="ru-RU" sz="1050" b="1" i="0" u="none" strike="noStrike" cap="none" dirty="0">
                          <a:solidFill>
                            <a:schemeClr val="dk1"/>
                          </a:solidFill>
                          <a:latin typeface="+mn-lt"/>
                          <a:ea typeface="+mn-ea"/>
                          <a:cs typeface="+mn-cs"/>
                          <a:sym typeface="Arial"/>
                        </a:rPr>
                        <a:t>3,0%</a:t>
                      </a:r>
                    </a:p>
                  </a:txBody>
                  <a:tcPr marL="9525" marR="9525" marT="9525" marB="0" anchor="ctr"/>
                </a:tc>
                <a:extLst>
                  <a:ext uri="{0D108BD9-81ED-4DB2-BD59-A6C34878D82A}">
                    <a16:rowId xmlns:a16="http://schemas.microsoft.com/office/drawing/2014/main" val="3666239747"/>
                  </a:ext>
                </a:extLst>
              </a:tr>
              <a:tr h="252035">
                <a:tc vMerge="1">
                  <a:txBody>
                    <a:bodyPr/>
                    <a:lstStyle/>
                    <a:p>
                      <a:endParaRPr lang="ru-KZ" sz="1100" dirty="0"/>
                    </a:p>
                  </a:txBody>
                  <a:tcPr/>
                </a:tc>
                <a:tc>
                  <a:txBody>
                    <a:bodyPr/>
                    <a:lstStyle/>
                    <a:p>
                      <a:pPr marL="72000" algn="l" fontAlgn="b"/>
                      <a:r>
                        <a:rPr lang="ru-RU" sz="800" b="0" i="0" u="none" strike="noStrike" cap="none" dirty="0">
                          <a:solidFill>
                            <a:schemeClr val="dk1"/>
                          </a:solidFill>
                          <a:latin typeface="+mn-lt"/>
                          <a:ea typeface="+mn-ea"/>
                          <a:cs typeface="+mn-cs"/>
                          <a:sym typeface="Arial"/>
                        </a:rPr>
                        <a:t>5 </a:t>
                      </a:r>
                      <a:r>
                        <a:rPr lang="ru-RU" sz="800" b="0" i="0" u="none" strike="noStrike" cap="none" dirty="0" err="1">
                          <a:solidFill>
                            <a:schemeClr val="dk1"/>
                          </a:solidFill>
                          <a:latin typeface="+mn-lt"/>
                          <a:ea typeface="+mn-ea"/>
                          <a:cs typeface="+mn-cs"/>
                          <a:sym typeface="Arial"/>
                        </a:rPr>
                        <a:t>Әртүрлі</a:t>
                      </a:r>
                      <a:r>
                        <a:rPr lang="ru-RU" sz="800" b="0" i="0" u="none" strike="noStrike" cap="none" dirty="0">
                          <a:solidFill>
                            <a:schemeClr val="dk1"/>
                          </a:solidFill>
                          <a:latin typeface="+mn-lt"/>
                          <a:ea typeface="+mn-ea"/>
                          <a:cs typeface="+mn-cs"/>
                          <a:sym typeface="Arial"/>
                        </a:rPr>
                        <a:t> </a:t>
                      </a:r>
                      <a:r>
                        <a:rPr lang="ru-RU" sz="800" b="0" i="0" u="none" strike="noStrike" cap="none" dirty="0" err="1">
                          <a:solidFill>
                            <a:schemeClr val="dk1"/>
                          </a:solidFill>
                          <a:latin typeface="+mn-lt"/>
                          <a:ea typeface="+mn-ea"/>
                          <a:cs typeface="+mn-cs"/>
                          <a:sym typeface="Arial"/>
                        </a:rPr>
                        <a:t>жұмысты</a:t>
                      </a:r>
                      <a:r>
                        <a:rPr lang="ru-RU" sz="800" b="0" i="0" u="none" strike="noStrike" cap="none" dirty="0">
                          <a:solidFill>
                            <a:schemeClr val="dk1"/>
                          </a:solidFill>
                          <a:latin typeface="+mn-lt"/>
                          <a:ea typeface="+mn-ea"/>
                          <a:cs typeface="+mn-cs"/>
                          <a:sym typeface="Arial"/>
                        </a:rPr>
                        <a:t> </a:t>
                      </a:r>
                      <a:r>
                        <a:rPr lang="ru-RU" sz="800" b="0" i="0" u="none" strike="noStrike" cap="none" dirty="0" err="1">
                          <a:solidFill>
                            <a:schemeClr val="dk1"/>
                          </a:solidFill>
                          <a:latin typeface="+mn-lt"/>
                          <a:ea typeface="+mn-ea"/>
                          <a:cs typeface="+mn-cs"/>
                          <a:sym typeface="Arial"/>
                        </a:rPr>
                        <a:t>атқарушылар</a:t>
                      </a:r>
                      <a:endParaRPr lang="ru-RU" sz="800" b="0" i="0" u="none" strike="noStrike" cap="none" dirty="0">
                        <a:solidFill>
                          <a:schemeClr val="dk1"/>
                        </a:solidFill>
                        <a:latin typeface="+mn-lt"/>
                        <a:ea typeface="+mn-ea"/>
                        <a:cs typeface="+mn-cs"/>
                        <a:sym typeface="Arial"/>
                      </a:endParaRPr>
                    </a:p>
                  </a:txBody>
                  <a:tcPr marL="9525" marR="9525" marT="9525" marB="0" anchor="ctr"/>
                </a:tc>
                <a:tc>
                  <a:txBody>
                    <a:bodyPr/>
                    <a:lstStyle/>
                    <a:p>
                      <a:pPr algn="ctr" fontAlgn="b"/>
                      <a:r>
                        <a:rPr lang="ru-RU" sz="900" b="0" i="1" u="none" strike="noStrike" cap="none" dirty="0">
                          <a:solidFill>
                            <a:schemeClr val="dk1"/>
                          </a:solidFill>
                          <a:latin typeface="+mn-lt"/>
                          <a:ea typeface="+mn-ea"/>
                          <a:cs typeface="+mn-cs"/>
                          <a:sym typeface="Arial"/>
                        </a:rPr>
                        <a:t>9629-7</a:t>
                      </a:r>
                    </a:p>
                  </a:txBody>
                  <a:tcPr marL="9525" marR="9525" marT="9525" marB="0" anchor="ctr"/>
                </a:tc>
                <a:tc>
                  <a:txBody>
                    <a:bodyPr/>
                    <a:lstStyle/>
                    <a:p>
                      <a:pPr algn="ctr" fontAlgn="ctr"/>
                      <a:r>
                        <a:rPr lang="ru-RU" sz="1050" b="1" i="0" u="none" strike="noStrike" cap="none" dirty="0">
                          <a:solidFill>
                            <a:schemeClr val="dk1"/>
                          </a:solidFill>
                          <a:latin typeface="+mn-lt"/>
                          <a:ea typeface="+mn-ea"/>
                          <a:cs typeface="+mn-cs"/>
                          <a:sym typeface="Arial"/>
                        </a:rPr>
                        <a:t>1 192</a:t>
                      </a:r>
                    </a:p>
                  </a:txBody>
                  <a:tcPr marL="9525" marR="9525" marT="9525" marB="0" anchor="ctr"/>
                </a:tc>
                <a:tc>
                  <a:txBody>
                    <a:bodyPr/>
                    <a:lstStyle/>
                    <a:p>
                      <a:pPr algn="ctr" fontAlgn="ctr"/>
                      <a:r>
                        <a:rPr lang="ru-RU" sz="900" b="0" i="0" u="none" strike="noStrike" cap="none">
                          <a:solidFill>
                            <a:schemeClr val="dk1"/>
                          </a:solidFill>
                          <a:latin typeface="+mn-lt"/>
                          <a:ea typeface="+mn-ea"/>
                          <a:cs typeface="+mn-cs"/>
                          <a:sym typeface="Arial"/>
                        </a:rPr>
                        <a:t>88</a:t>
                      </a:r>
                    </a:p>
                  </a:txBody>
                  <a:tcPr marL="9525" marR="9525" marT="9525" marB="0" anchor="ctr"/>
                </a:tc>
                <a:tc>
                  <a:txBody>
                    <a:bodyPr/>
                    <a:lstStyle/>
                    <a:p>
                      <a:pPr algn="ctr" fontAlgn="ctr"/>
                      <a:r>
                        <a:rPr lang="ru-RU" sz="900" b="0" i="0" u="none" strike="noStrike" cap="none">
                          <a:solidFill>
                            <a:schemeClr val="dk1"/>
                          </a:solidFill>
                          <a:latin typeface="+mn-lt"/>
                          <a:ea typeface="+mn-ea"/>
                          <a:cs typeface="+mn-cs"/>
                          <a:sym typeface="Arial"/>
                        </a:rPr>
                        <a:t>286</a:t>
                      </a:r>
                    </a:p>
                  </a:txBody>
                  <a:tcPr marL="9525" marR="9525" marT="9525" marB="0" anchor="ctr"/>
                </a:tc>
                <a:tc>
                  <a:txBody>
                    <a:bodyPr/>
                    <a:lstStyle/>
                    <a:p>
                      <a:pPr algn="ctr" fontAlgn="ctr"/>
                      <a:r>
                        <a:rPr lang="ru-RU" sz="900" b="0" i="0" u="none" strike="noStrike" cap="none">
                          <a:solidFill>
                            <a:schemeClr val="dk1"/>
                          </a:solidFill>
                          <a:latin typeface="+mn-lt"/>
                          <a:ea typeface="+mn-ea"/>
                          <a:cs typeface="+mn-cs"/>
                          <a:sym typeface="Arial"/>
                        </a:rPr>
                        <a:t>553</a:t>
                      </a:r>
                    </a:p>
                  </a:txBody>
                  <a:tcPr marL="9525" marR="9525" marT="9525" marB="0" anchor="ctr"/>
                </a:tc>
                <a:tc>
                  <a:txBody>
                    <a:bodyPr/>
                    <a:lstStyle/>
                    <a:p>
                      <a:pPr algn="ctr" fontAlgn="ctr"/>
                      <a:r>
                        <a:rPr lang="ru-RU" sz="900" b="0" i="0" u="none" strike="noStrike" cap="none" dirty="0">
                          <a:solidFill>
                            <a:schemeClr val="dk1"/>
                          </a:solidFill>
                          <a:latin typeface="+mn-lt"/>
                          <a:ea typeface="+mn-ea"/>
                          <a:cs typeface="+mn-cs"/>
                          <a:sym typeface="Arial"/>
                        </a:rPr>
                        <a:t>265</a:t>
                      </a:r>
                    </a:p>
                  </a:txBody>
                  <a:tcPr marL="9525" marR="9525" marT="9525" marB="0" anchor="ctr"/>
                </a:tc>
                <a:tc>
                  <a:txBody>
                    <a:bodyPr/>
                    <a:lstStyle/>
                    <a:p>
                      <a:pPr algn="ctr" fontAlgn="ctr"/>
                      <a:r>
                        <a:rPr lang="ru-RU" sz="1050" b="1" i="0" u="none" strike="noStrike" cap="none" dirty="0">
                          <a:solidFill>
                            <a:schemeClr val="dk1"/>
                          </a:solidFill>
                          <a:latin typeface="+mn-lt"/>
                          <a:ea typeface="+mn-ea"/>
                          <a:cs typeface="+mn-cs"/>
                          <a:sym typeface="Arial"/>
                        </a:rPr>
                        <a:t>2,5%</a:t>
                      </a:r>
                    </a:p>
                  </a:txBody>
                  <a:tcPr marL="9525" marR="9525" marT="9525" marB="0" anchor="ctr"/>
                </a:tc>
                <a:extLst>
                  <a:ext uri="{0D108BD9-81ED-4DB2-BD59-A6C34878D82A}">
                    <a16:rowId xmlns:a16="http://schemas.microsoft.com/office/drawing/2014/main" val="412311137"/>
                  </a:ext>
                </a:extLst>
              </a:tr>
            </a:tbl>
          </a:graphicData>
        </a:graphic>
      </p:graphicFrame>
    </p:spTree>
    <p:extLst>
      <p:ext uri="{BB962C8B-B14F-4D97-AF65-F5344CB8AC3E}">
        <p14:creationId xmlns:p14="http://schemas.microsoft.com/office/powerpoint/2010/main" val="136635123"/>
      </p:ext>
    </p:extLst>
  </p:cSld>
  <p:clrMapOvr>
    <a:masterClrMapping/>
  </p:clrMapOvr>
</p:sld>
</file>

<file path=ppt/slides/slide4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Номер слайда 2">
            <a:extLst>
              <a:ext uri="{FF2B5EF4-FFF2-40B4-BE49-F238E27FC236}">
                <a16:creationId xmlns:a16="http://schemas.microsoft.com/office/drawing/2014/main" id="{0FE3E8E7-F31A-7D55-7372-1BEAD488D2B4}"/>
              </a:ext>
            </a:extLst>
          </p:cNvPr>
          <p:cNvSpPr>
            <a:spLocks noGrp="1"/>
          </p:cNvSpPr>
          <p:nvPr>
            <p:ph type="sldNum" sz="quarter" idx="12"/>
          </p:nvPr>
        </p:nvSpPr>
        <p:spPr/>
        <p:txBody>
          <a:bodyPr/>
          <a:lstStyle/>
          <a:p>
            <a:fld id="{4060C6F1-8618-4CCA-B45E-7B199C8F5830}" type="slidenum">
              <a:rPr lang="ru-RU" smtClean="0"/>
              <a:pPr/>
              <a:t>40</a:t>
            </a:fld>
            <a:r>
              <a:rPr lang="en-US" dirty="0"/>
              <a:t> </a:t>
            </a:r>
            <a:r>
              <a:rPr lang="ru-RU" dirty="0"/>
              <a:t>из 82</a:t>
            </a:r>
          </a:p>
        </p:txBody>
      </p:sp>
      <p:sp>
        <p:nvSpPr>
          <p:cNvPr id="2" name="Заголовок 3">
            <a:extLst>
              <a:ext uri="{FF2B5EF4-FFF2-40B4-BE49-F238E27FC236}">
                <a16:creationId xmlns:a16="http://schemas.microsoft.com/office/drawing/2014/main" id="{6B40C54E-AB09-425F-8B98-879F69EDE140}"/>
              </a:ext>
            </a:extLst>
          </p:cNvPr>
          <p:cNvSpPr txBox="1">
            <a:spLocks/>
          </p:cNvSpPr>
          <p:nvPr/>
        </p:nvSpPr>
        <p:spPr>
          <a:xfrm>
            <a:off x="72000" y="0"/>
            <a:ext cx="12120000" cy="859626"/>
          </a:xfrm>
          <a:prstGeom prst="rect">
            <a:avLst/>
          </a:prstGeom>
        </p:spPr>
        <p:txBody>
          <a:bodyPr anchor="ctr"/>
          <a:lstStyle>
            <a:defPPr marR="0" lvl="0" algn="l" rtl="0">
              <a:lnSpc>
                <a:spcPct val="100000"/>
              </a:lnSpc>
              <a:spcBef>
                <a:spcPts val="0"/>
              </a:spcBef>
              <a:spcAft>
                <a:spcPts val="0"/>
              </a:spcAft>
            </a:defPPr>
            <a:lvl1pPr marR="0" lvl="0" algn="l" rtl="0" eaLnBrk="1" hangingPunct="1">
              <a:lnSpc>
                <a:spcPct val="100000"/>
              </a:lnSpc>
              <a:spcBef>
                <a:spcPts val="0"/>
              </a:spcBef>
              <a:spcAft>
                <a:spcPts val="0"/>
              </a:spcAft>
              <a:buNone/>
              <a:defRPr sz="2667" b="1" i="0" u="none" strike="noStrike" cap="none">
                <a:solidFill>
                  <a:srgbClr val="007F76"/>
                </a:solidFill>
                <a:latin typeface="Arial" panose="020B0604020202020204" pitchFamily="34" charset="0"/>
                <a:ea typeface="Calibri" panose="020F0502020204030204" pitchFamily="34" charset="0"/>
                <a:cs typeface="Arial" panose="020B0604020202020204" pitchFamily="34" charset="0"/>
                <a:sym typeface="Arial"/>
              </a:defRPr>
            </a:lvl1pPr>
          </a:lstStyle>
          <a:p>
            <a:pPr defTabSz="914400"/>
            <a:r>
              <a:rPr lang="kk-KZ" sz="2400" dirty="0"/>
              <a:t>Б.-Қазақстан облысы бойынша топ-10 бос жұмыс орындарының болжамы</a:t>
            </a:r>
            <a:endParaRPr lang="ru-KZ" sz="2400" kern="0" dirty="0"/>
          </a:p>
        </p:txBody>
      </p:sp>
      <p:graphicFrame>
        <p:nvGraphicFramePr>
          <p:cNvPr id="4" name="Таблица 3">
            <a:extLst>
              <a:ext uri="{FF2B5EF4-FFF2-40B4-BE49-F238E27FC236}">
                <a16:creationId xmlns:a16="http://schemas.microsoft.com/office/drawing/2014/main" id="{6DF87B24-59D4-648D-ECCC-9FBE7C4BF08A}"/>
              </a:ext>
            </a:extLst>
          </p:cNvPr>
          <p:cNvGraphicFramePr>
            <a:graphicFrameLocks noGrp="1"/>
          </p:cNvGraphicFramePr>
          <p:nvPr>
            <p:extLst>
              <p:ext uri="{D42A27DB-BD31-4B8C-83A1-F6EECF244321}">
                <p14:modId xmlns:p14="http://schemas.microsoft.com/office/powerpoint/2010/main" val="4249332828"/>
              </p:ext>
            </p:extLst>
          </p:nvPr>
        </p:nvGraphicFramePr>
        <p:xfrm>
          <a:off x="141431" y="932399"/>
          <a:ext cx="11885729" cy="5617699"/>
        </p:xfrm>
        <a:graphic>
          <a:graphicData uri="http://schemas.openxmlformats.org/drawingml/2006/table">
            <a:tbl>
              <a:tblPr bandRow="1">
                <a:tableStyleId>{3B4B98B0-60AC-42C2-AFA5-B58CD77FA1E5}</a:tableStyleId>
              </a:tblPr>
              <a:tblGrid>
                <a:gridCol w="360812">
                  <a:extLst>
                    <a:ext uri="{9D8B030D-6E8A-4147-A177-3AD203B41FA5}">
                      <a16:colId xmlns:a16="http://schemas.microsoft.com/office/drawing/2014/main" val="2640444703"/>
                    </a:ext>
                  </a:extLst>
                </a:gridCol>
                <a:gridCol w="674456">
                  <a:extLst>
                    <a:ext uri="{9D8B030D-6E8A-4147-A177-3AD203B41FA5}">
                      <a16:colId xmlns:a16="http://schemas.microsoft.com/office/drawing/2014/main" val="308092926"/>
                    </a:ext>
                  </a:extLst>
                </a:gridCol>
                <a:gridCol w="4014030">
                  <a:extLst>
                    <a:ext uri="{9D8B030D-6E8A-4147-A177-3AD203B41FA5}">
                      <a16:colId xmlns:a16="http://schemas.microsoft.com/office/drawing/2014/main" val="2913193191"/>
                    </a:ext>
                  </a:extLst>
                </a:gridCol>
                <a:gridCol w="659670">
                  <a:extLst>
                    <a:ext uri="{9D8B030D-6E8A-4147-A177-3AD203B41FA5}">
                      <a16:colId xmlns:a16="http://schemas.microsoft.com/office/drawing/2014/main" val="3122760222"/>
                    </a:ext>
                  </a:extLst>
                </a:gridCol>
                <a:gridCol w="659670">
                  <a:extLst>
                    <a:ext uri="{9D8B030D-6E8A-4147-A177-3AD203B41FA5}">
                      <a16:colId xmlns:a16="http://schemas.microsoft.com/office/drawing/2014/main" val="463672542"/>
                    </a:ext>
                  </a:extLst>
                </a:gridCol>
                <a:gridCol w="659670">
                  <a:extLst>
                    <a:ext uri="{9D8B030D-6E8A-4147-A177-3AD203B41FA5}">
                      <a16:colId xmlns:a16="http://schemas.microsoft.com/office/drawing/2014/main" val="3124389490"/>
                    </a:ext>
                  </a:extLst>
                </a:gridCol>
                <a:gridCol w="659670">
                  <a:extLst>
                    <a:ext uri="{9D8B030D-6E8A-4147-A177-3AD203B41FA5}">
                      <a16:colId xmlns:a16="http://schemas.microsoft.com/office/drawing/2014/main" val="2941227421"/>
                    </a:ext>
                  </a:extLst>
                </a:gridCol>
                <a:gridCol w="659670">
                  <a:extLst>
                    <a:ext uri="{9D8B030D-6E8A-4147-A177-3AD203B41FA5}">
                      <a16:colId xmlns:a16="http://schemas.microsoft.com/office/drawing/2014/main" val="14517836"/>
                    </a:ext>
                  </a:extLst>
                </a:gridCol>
                <a:gridCol w="659670">
                  <a:extLst>
                    <a:ext uri="{9D8B030D-6E8A-4147-A177-3AD203B41FA5}">
                      <a16:colId xmlns:a16="http://schemas.microsoft.com/office/drawing/2014/main" val="2712067462"/>
                    </a:ext>
                  </a:extLst>
                </a:gridCol>
                <a:gridCol w="525731">
                  <a:extLst>
                    <a:ext uri="{9D8B030D-6E8A-4147-A177-3AD203B41FA5}">
                      <a16:colId xmlns:a16="http://schemas.microsoft.com/office/drawing/2014/main" val="926687325"/>
                    </a:ext>
                  </a:extLst>
                </a:gridCol>
                <a:gridCol w="525731">
                  <a:extLst>
                    <a:ext uri="{9D8B030D-6E8A-4147-A177-3AD203B41FA5}">
                      <a16:colId xmlns:a16="http://schemas.microsoft.com/office/drawing/2014/main" val="827406570"/>
                    </a:ext>
                  </a:extLst>
                </a:gridCol>
                <a:gridCol w="525731">
                  <a:extLst>
                    <a:ext uri="{9D8B030D-6E8A-4147-A177-3AD203B41FA5}">
                      <a16:colId xmlns:a16="http://schemas.microsoft.com/office/drawing/2014/main" val="2656866826"/>
                    </a:ext>
                  </a:extLst>
                </a:gridCol>
                <a:gridCol w="525731">
                  <a:extLst>
                    <a:ext uri="{9D8B030D-6E8A-4147-A177-3AD203B41FA5}">
                      <a16:colId xmlns:a16="http://schemas.microsoft.com/office/drawing/2014/main" val="3514456650"/>
                    </a:ext>
                  </a:extLst>
                </a:gridCol>
                <a:gridCol w="775487">
                  <a:extLst>
                    <a:ext uri="{9D8B030D-6E8A-4147-A177-3AD203B41FA5}">
                      <a16:colId xmlns:a16="http://schemas.microsoft.com/office/drawing/2014/main" val="3845195506"/>
                    </a:ext>
                  </a:extLst>
                </a:gridCol>
              </a:tblGrid>
              <a:tr h="185777">
                <a:tc rowSpan="2">
                  <a:txBody>
                    <a:bodyPr/>
                    <a:lstStyle/>
                    <a:p>
                      <a:pPr algn="ctr" rtl="0" fontAlgn="ctr"/>
                      <a:r>
                        <a:rPr lang="ru-RU" sz="1050" u="none" strike="noStrike" dirty="0">
                          <a:solidFill>
                            <a:srgbClr val="007F76"/>
                          </a:solidFill>
                          <a:effectLst/>
                          <a:latin typeface="Arial Narrow" panose="020B0606020202030204" pitchFamily="34" charset="0"/>
                        </a:rPr>
                        <a:t>№</a:t>
                      </a:r>
                      <a:endParaRPr lang="ru-RU" sz="1050" b="0" i="0" u="none" strike="noStrike" dirty="0">
                        <a:solidFill>
                          <a:srgbClr val="007F76"/>
                        </a:solidFill>
                        <a:effectLst/>
                        <a:latin typeface="Arial Narrow" panose="020B0606020202030204" pitchFamily="34" charset="0"/>
                      </a:endParaRPr>
                    </a:p>
                  </a:txBody>
                  <a:tcPr marL="6603" marR="6603" marT="0" marB="0"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rowSpan="2">
                  <a:txBody>
                    <a:bodyPr/>
                    <a:lstStyle/>
                    <a:p>
                      <a:pPr marL="0" algn="ctr" defTabSz="685800" rtl="0" eaLnBrk="1" fontAlgn="ctr" latinLnBrk="0" hangingPunct="1"/>
                      <a:r>
                        <a:rPr lang="ru-RU" sz="1050" b="0" i="0" u="none" strike="noStrike" cap="none" dirty="0">
                          <a:solidFill>
                            <a:srgbClr val="007F76"/>
                          </a:solidFill>
                          <a:effectLst/>
                          <a:latin typeface="Arial Narrow" panose="020B0606020202030204" pitchFamily="34" charset="0"/>
                          <a:ea typeface="+mn-ea"/>
                          <a:cs typeface="+mn-cs"/>
                          <a:sym typeface="Arial"/>
                        </a:rPr>
                        <a:t>ҰҚЖ-2017 </a:t>
                      </a:r>
                      <a:r>
                        <a:rPr lang="ru-RU" sz="1050" b="0" i="0" u="none" strike="noStrike" cap="none" dirty="0" err="1">
                          <a:solidFill>
                            <a:srgbClr val="007F76"/>
                          </a:solidFill>
                          <a:effectLst/>
                          <a:latin typeface="Arial Narrow" panose="020B0606020202030204" pitchFamily="34" charset="0"/>
                          <a:ea typeface="+mn-ea"/>
                          <a:cs typeface="+mn-cs"/>
                          <a:sym typeface="Arial"/>
                        </a:rPr>
                        <a:t>коді</a:t>
                      </a:r>
                      <a:endParaRPr lang="ru-RU" sz="1050" b="0" i="0" u="none" strike="noStrike" cap="none" dirty="0">
                        <a:solidFill>
                          <a:srgbClr val="007F76"/>
                        </a:solidFill>
                        <a:effectLst/>
                        <a:latin typeface="Arial Narrow" panose="020B0606020202030204" pitchFamily="34" charset="0"/>
                        <a:ea typeface="+mn-ea"/>
                        <a:cs typeface="+mn-cs"/>
                        <a:sym typeface="Arial"/>
                      </a:endParaRPr>
                    </a:p>
                  </a:txBody>
                  <a:tcPr marL="6603" marR="6603" marT="0" marB="0"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rowSpan="2">
                  <a:txBody>
                    <a:bodyPr/>
                    <a:lstStyle/>
                    <a:p>
                      <a:pPr algn="ctr" rtl="0" fontAlgn="ctr"/>
                      <a:r>
                        <a:rPr lang="ru-RU" sz="1050" u="none" strike="noStrike" dirty="0">
                          <a:solidFill>
                            <a:srgbClr val="007F76"/>
                          </a:solidFill>
                          <a:effectLst/>
                          <a:latin typeface="Arial Narrow" panose="020B0606020202030204" pitchFamily="34" charset="0"/>
                        </a:rPr>
                        <a:t>АТАУЫ</a:t>
                      </a:r>
                      <a:endParaRPr lang="ru-RU" sz="1050" b="0" i="0" u="none" strike="noStrike" dirty="0">
                        <a:solidFill>
                          <a:srgbClr val="007F76"/>
                        </a:solidFill>
                        <a:effectLst/>
                        <a:latin typeface="Arial Narrow" panose="020B0606020202030204" pitchFamily="34" charset="0"/>
                      </a:endParaRPr>
                    </a:p>
                  </a:txBody>
                  <a:tcPr marL="6603" marR="6603" marT="0" marB="0" anchor="ctr">
                    <a:lnL>
                      <a:noFill/>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rowSpan="2">
                  <a:txBody>
                    <a:bodyPr/>
                    <a:lstStyle/>
                    <a:p>
                      <a:pPr algn="ctr" fontAlgn="b"/>
                      <a:r>
                        <a:rPr lang="kk-KZ" sz="1050" u="none" strike="noStrike" dirty="0">
                          <a:solidFill>
                            <a:schemeClr val="tx1"/>
                          </a:solidFill>
                          <a:effectLst/>
                          <a:latin typeface="Arial Narrow" panose="020B0606020202030204" pitchFamily="34" charset="0"/>
                        </a:rPr>
                        <a:t>2022 ж. бос орындар</a:t>
                      </a:r>
                      <a:endParaRPr lang="ru-RU" sz="1050" b="0" i="0" u="none" strike="noStrike" dirty="0">
                        <a:solidFill>
                          <a:schemeClr val="tx1"/>
                        </a:solidFill>
                        <a:effectLst/>
                        <a:latin typeface="Arial Narrow" panose="020B0606020202030204" pitchFamily="34" charset="0"/>
                      </a:endParaRPr>
                    </a:p>
                  </a:txBody>
                  <a:tcPr marL="9525" marR="9525" marT="0" marB="0" anchor="ctr">
                    <a:lnL w="12700" cap="flat" cmpd="sng" algn="ctr">
                      <a:solidFill>
                        <a:schemeClr val="tx1"/>
                      </a:solidFill>
                      <a:prstDash val="solid"/>
                      <a:round/>
                      <a:headEnd type="none" w="med" len="med"/>
                      <a:tailEnd type="none" w="med" len="med"/>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gridSpan="4">
                  <a:txBody>
                    <a:bodyPr/>
                    <a:lstStyle/>
                    <a:p>
                      <a:pPr algn="ctr" fontAlgn="b"/>
                      <a:r>
                        <a:rPr lang="ru-RU" sz="1050" b="0" i="0" u="none" strike="noStrike" dirty="0" err="1">
                          <a:solidFill>
                            <a:schemeClr val="tx1"/>
                          </a:solidFill>
                          <a:effectLst/>
                          <a:latin typeface="Arial Narrow" panose="020B0606020202030204" pitchFamily="34" charset="0"/>
                        </a:rPr>
                        <a:t>оның</a:t>
                      </a:r>
                      <a:r>
                        <a:rPr lang="ru-RU" sz="1050" b="0" i="0" u="none" strike="noStrike" dirty="0">
                          <a:solidFill>
                            <a:schemeClr val="tx1"/>
                          </a:solidFill>
                          <a:effectLst/>
                          <a:latin typeface="Arial Narrow" panose="020B0606020202030204" pitchFamily="34" charset="0"/>
                        </a:rPr>
                        <a:t> </a:t>
                      </a:r>
                      <a:r>
                        <a:rPr lang="ru-RU" sz="1050" b="0" i="0" u="none" strike="noStrike" dirty="0" err="1">
                          <a:solidFill>
                            <a:schemeClr val="tx1"/>
                          </a:solidFill>
                          <a:effectLst/>
                          <a:latin typeface="Arial Narrow" panose="020B0606020202030204" pitchFamily="34" charset="0"/>
                        </a:rPr>
                        <a:t>ішінде</a:t>
                      </a:r>
                      <a:r>
                        <a:rPr lang="ru-RU" sz="1050" b="0" i="0" u="none" strike="noStrike" dirty="0">
                          <a:solidFill>
                            <a:schemeClr val="tx1"/>
                          </a:solidFill>
                          <a:effectLst/>
                          <a:latin typeface="Arial Narrow" panose="020B0606020202030204" pitchFamily="34" charset="0"/>
                        </a:rPr>
                        <a:t> 2022 ж. </a:t>
                      </a:r>
                      <a:r>
                        <a:rPr lang="ru-RU" sz="1050" b="0" i="0" u="none" strike="noStrike" dirty="0" err="1">
                          <a:solidFill>
                            <a:schemeClr val="tx1"/>
                          </a:solidFill>
                          <a:effectLst/>
                          <a:latin typeface="Arial Narrow" panose="020B0606020202030204" pitchFamily="34" charset="0"/>
                        </a:rPr>
                        <a:t>тоқсандары</a:t>
                      </a:r>
                      <a:r>
                        <a:rPr lang="ru-RU" sz="1050" b="0" i="0" u="none" strike="noStrike" dirty="0">
                          <a:solidFill>
                            <a:schemeClr val="tx1"/>
                          </a:solidFill>
                          <a:effectLst/>
                          <a:latin typeface="Arial Narrow" panose="020B0606020202030204" pitchFamily="34" charset="0"/>
                        </a:rPr>
                        <a:t> </a:t>
                      </a:r>
                      <a:r>
                        <a:rPr lang="ru-RU" sz="1050" b="0" i="0" u="none" strike="noStrike" dirty="0" err="1">
                          <a:solidFill>
                            <a:schemeClr val="tx1"/>
                          </a:solidFill>
                          <a:effectLst/>
                          <a:latin typeface="Arial Narrow" panose="020B0606020202030204" pitchFamily="34" charset="0"/>
                        </a:rPr>
                        <a:t>бойынша</a:t>
                      </a:r>
                      <a:endParaRPr lang="ru-RU" sz="1050" b="0" i="0" u="none" strike="noStrike" dirty="0">
                        <a:solidFill>
                          <a:schemeClr val="tx1"/>
                        </a:solidFill>
                        <a:effectLst/>
                        <a:latin typeface="Arial Narrow" panose="020B0606020202030204" pitchFamily="34" charset="0"/>
                      </a:endParaRPr>
                    </a:p>
                  </a:txBody>
                  <a:tcPr marL="9525" marR="9525" marT="0" marB="0" anchor="ctr">
                    <a:lnL>
                      <a:noFill/>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fontAlgn="b"/>
                      <a:endParaRPr lang="ru-RU" sz="900" b="0" i="0" u="none" strike="noStrike" dirty="0">
                        <a:solidFill>
                          <a:srgbClr val="007F76"/>
                        </a:solidFill>
                        <a:effectLst/>
                        <a:latin typeface="Arial Narrow" panose="020B0606020202030204" pitchFamily="34" charset="0"/>
                      </a:endParaRPr>
                    </a:p>
                  </a:txBody>
                  <a:tcPr marL="9525" marR="9525" marT="9525" marB="0"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fontAlgn="b"/>
                      <a:endParaRPr lang="ru-RU" sz="900" b="0" i="0" u="none" strike="noStrike" dirty="0">
                        <a:solidFill>
                          <a:srgbClr val="007F76"/>
                        </a:solidFill>
                        <a:effectLst/>
                        <a:latin typeface="Arial Narrow" panose="020B0606020202030204" pitchFamily="34" charset="0"/>
                      </a:endParaRPr>
                    </a:p>
                  </a:txBody>
                  <a:tcPr marL="9525" marR="9525" marT="9525" marB="0"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fontAlgn="b"/>
                      <a:endParaRPr lang="ru-RU" sz="900" b="0" i="0" u="none" strike="noStrike" dirty="0">
                        <a:solidFill>
                          <a:srgbClr val="007F76"/>
                        </a:solidFill>
                        <a:effectLst/>
                        <a:latin typeface="Arial Narrow" panose="020B0606020202030204" pitchFamily="34" charset="0"/>
                      </a:endParaRPr>
                    </a:p>
                  </a:txBody>
                  <a:tcPr marL="9525" marR="9525" marT="9525" marB="0"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rowSpan="2">
                  <a:txBody>
                    <a:bodyPr/>
                    <a:lstStyle/>
                    <a:p>
                      <a:pPr algn="ctr" fontAlgn="b"/>
                      <a:r>
                        <a:rPr lang="kk-KZ" sz="1050" b="0" i="0" u="none" strike="noStrike" cap="none" dirty="0">
                          <a:solidFill>
                            <a:srgbClr val="007F76"/>
                          </a:solidFill>
                          <a:effectLst/>
                          <a:latin typeface="Arial Narrow" panose="020B0606020202030204" pitchFamily="34" charset="0"/>
                          <a:ea typeface="+mn-ea"/>
                          <a:cs typeface="+mn-cs"/>
                          <a:sym typeface="Arial"/>
                        </a:rPr>
                        <a:t>2023 ж. бос орындар</a:t>
                      </a:r>
                      <a:endParaRPr lang="ru-RU" sz="1050" b="0" i="0" u="none" strike="noStrike" cap="none" dirty="0">
                        <a:solidFill>
                          <a:srgbClr val="007F76"/>
                        </a:solidFill>
                        <a:effectLst/>
                        <a:latin typeface="Arial Narrow" panose="020B0606020202030204" pitchFamily="34" charset="0"/>
                        <a:ea typeface="+mn-ea"/>
                        <a:cs typeface="+mn-cs"/>
                        <a:sym typeface="Arial"/>
                      </a:endParaRPr>
                    </a:p>
                  </a:txBody>
                  <a:tcPr marL="9525" marR="9525" marT="0" marB="0" anchor="ctr">
                    <a:lnL w="12700" cap="flat" cmpd="sng" algn="ctr">
                      <a:solidFill>
                        <a:schemeClr val="tx1"/>
                      </a:solidFill>
                      <a:prstDash val="solid"/>
                      <a:round/>
                      <a:headEnd type="none" w="med" len="med"/>
                      <a:tailEnd type="none" w="med" len="med"/>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gridSpan="4">
                  <a:txBody>
                    <a:bodyPr/>
                    <a:lstStyle/>
                    <a:p>
                      <a:pPr algn="ctr" fontAlgn="b"/>
                      <a:r>
                        <a:rPr lang="ru-RU" sz="1050" b="0" i="0" u="none" strike="noStrike" cap="none" dirty="0" err="1">
                          <a:solidFill>
                            <a:srgbClr val="007F76"/>
                          </a:solidFill>
                          <a:effectLst/>
                          <a:latin typeface="Arial Narrow" panose="020B0606020202030204" pitchFamily="34" charset="0"/>
                          <a:ea typeface="+mn-ea"/>
                          <a:cs typeface="+mn-cs"/>
                          <a:sym typeface="Arial"/>
                        </a:rPr>
                        <a:t>оның</a:t>
                      </a:r>
                      <a:r>
                        <a:rPr lang="ru-RU" sz="1050" b="0" i="0" u="none" strike="noStrike" cap="none" dirty="0">
                          <a:solidFill>
                            <a:srgbClr val="007F76"/>
                          </a:solidFill>
                          <a:effectLst/>
                          <a:latin typeface="Arial Narrow" panose="020B0606020202030204" pitchFamily="34" charset="0"/>
                          <a:ea typeface="+mn-ea"/>
                          <a:cs typeface="+mn-cs"/>
                          <a:sym typeface="Arial"/>
                        </a:rPr>
                        <a:t> </a:t>
                      </a:r>
                      <a:r>
                        <a:rPr lang="ru-RU" sz="1050" b="0" i="0" u="none" strike="noStrike" cap="none" dirty="0" err="1">
                          <a:solidFill>
                            <a:srgbClr val="007F76"/>
                          </a:solidFill>
                          <a:effectLst/>
                          <a:latin typeface="Arial Narrow" panose="020B0606020202030204" pitchFamily="34" charset="0"/>
                          <a:ea typeface="+mn-ea"/>
                          <a:cs typeface="+mn-cs"/>
                          <a:sym typeface="Arial"/>
                        </a:rPr>
                        <a:t>ішінде</a:t>
                      </a:r>
                      <a:r>
                        <a:rPr lang="ru-RU" sz="1050" b="0" i="0" u="none" strike="noStrike" cap="none" dirty="0">
                          <a:solidFill>
                            <a:srgbClr val="007F76"/>
                          </a:solidFill>
                          <a:effectLst/>
                          <a:latin typeface="Arial Narrow" panose="020B0606020202030204" pitchFamily="34" charset="0"/>
                          <a:ea typeface="+mn-ea"/>
                          <a:cs typeface="+mn-cs"/>
                          <a:sym typeface="Arial"/>
                        </a:rPr>
                        <a:t> 2023 ж. </a:t>
                      </a:r>
                      <a:r>
                        <a:rPr lang="ru-RU" sz="1050" b="0" i="0" u="none" strike="noStrike" cap="none" dirty="0" err="1">
                          <a:solidFill>
                            <a:srgbClr val="007F76"/>
                          </a:solidFill>
                          <a:effectLst/>
                          <a:latin typeface="Arial Narrow" panose="020B0606020202030204" pitchFamily="34" charset="0"/>
                          <a:ea typeface="+mn-ea"/>
                          <a:cs typeface="+mn-cs"/>
                          <a:sym typeface="Arial"/>
                        </a:rPr>
                        <a:t>тоқсан</a:t>
                      </a:r>
                      <a:r>
                        <a:rPr lang="ru-RU" sz="1050" b="0" i="0" u="none" strike="noStrike" cap="none" dirty="0">
                          <a:solidFill>
                            <a:srgbClr val="007F76"/>
                          </a:solidFill>
                          <a:effectLst/>
                          <a:latin typeface="Arial Narrow" panose="020B0606020202030204" pitchFamily="34" charset="0"/>
                          <a:ea typeface="+mn-ea"/>
                          <a:cs typeface="+mn-cs"/>
                          <a:sym typeface="Arial"/>
                        </a:rPr>
                        <a:t> </a:t>
                      </a:r>
                      <a:r>
                        <a:rPr lang="ru-RU" sz="1050" b="0" i="0" u="none" strike="noStrike" cap="none" dirty="0" err="1">
                          <a:solidFill>
                            <a:srgbClr val="007F76"/>
                          </a:solidFill>
                          <a:effectLst/>
                          <a:latin typeface="Arial Narrow" panose="020B0606020202030204" pitchFamily="34" charset="0"/>
                          <a:ea typeface="+mn-ea"/>
                          <a:cs typeface="+mn-cs"/>
                          <a:sym typeface="Arial"/>
                        </a:rPr>
                        <a:t>бойынша</a:t>
                      </a:r>
                      <a:endParaRPr lang="ru-RU" sz="1050" b="0" i="0" u="none" strike="noStrike" cap="none" dirty="0">
                        <a:solidFill>
                          <a:srgbClr val="007F76"/>
                        </a:solidFill>
                        <a:effectLst/>
                        <a:latin typeface="Arial Narrow" panose="020B0606020202030204" pitchFamily="34" charset="0"/>
                        <a:ea typeface="+mn-ea"/>
                        <a:cs typeface="+mn-cs"/>
                        <a:sym typeface="Arial"/>
                      </a:endParaRPr>
                    </a:p>
                  </a:txBody>
                  <a:tcPr marL="9525" marR="9525" marT="0" marB="0" anchor="ctr">
                    <a:lnL>
                      <a:noFill/>
                    </a:lnL>
                    <a:lnR>
                      <a:noFill/>
                    </a:lnR>
                    <a:lnT w="1270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fontAlgn="b"/>
                      <a:endParaRPr lang="ru-RU" sz="900" b="0" i="0" u="none" strike="noStrike" dirty="0">
                        <a:solidFill>
                          <a:srgbClr val="007F76"/>
                        </a:solidFill>
                        <a:effectLst/>
                        <a:latin typeface="Arial Narrow" panose="020B0606020202030204" pitchFamily="34" charset="0"/>
                      </a:endParaRPr>
                    </a:p>
                  </a:txBody>
                  <a:tcPr marL="9525" marR="9525" marT="9525" marB="0"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4D7A86">
                        <a:alpha val="20000"/>
                      </a:srgbClr>
                    </a:solidFill>
                  </a:tcPr>
                </a:tc>
                <a:tc hMerge="1">
                  <a:txBody>
                    <a:bodyPr/>
                    <a:lstStyle/>
                    <a:p>
                      <a:pPr algn="ctr" fontAlgn="b"/>
                      <a:endParaRPr lang="ru-RU" sz="900" b="0" i="0" u="none" strike="noStrike" dirty="0">
                        <a:solidFill>
                          <a:srgbClr val="007F76"/>
                        </a:solidFill>
                        <a:effectLst/>
                        <a:latin typeface="Arial Narrow" panose="020B0606020202030204" pitchFamily="34" charset="0"/>
                      </a:endParaRPr>
                    </a:p>
                  </a:txBody>
                  <a:tcPr marL="9525" marR="9525" marT="9525" marB="0"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4D7A86">
                        <a:alpha val="20000"/>
                      </a:srgbClr>
                    </a:solidFill>
                  </a:tcPr>
                </a:tc>
                <a:tc hMerge="1">
                  <a:txBody>
                    <a:bodyPr/>
                    <a:lstStyle/>
                    <a:p>
                      <a:pPr algn="ctr" fontAlgn="b"/>
                      <a:endParaRPr lang="ru-RU" sz="900" b="0" i="0" u="none" strike="noStrike" dirty="0">
                        <a:solidFill>
                          <a:srgbClr val="007F76"/>
                        </a:solidFill>
                        <a:effectLst/>
                        <a:latin typeface="Arial Narrow" panose="020B0606020202030204" pitchFamily="34" charset="0"/>
                      </a:endParaRPr>
                    </a:p>
                  </a:txBody>
                  <a:tcPr marL="9525" marR="9525" marT="9525" marB="0"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4D7A86">
                        <a:alpha val="20000"/>
                      </a:srgbClr>
                    </a:solidFill>
                  </a:tcPr>
                </a:tc>
                <a:tc rowSpan="2">
                  <a:txBody>
                    <a:bodyPr/>
                    <a:lstStyle/>
                    <a:p>
                      <a:pPr algn="ctr" fontAlgn="b"/>
                      <a:r>
                        <a:rPr lang="ru-RU" sz="1050" u="none" strike="noStrike" dirty="0">
                          <a:solidFill>
                            <a:srgbClr val="007F76"/>
                          </a:solidFill>
                          <a:effectLst/>
                          <a:latin typeface="Arial Narrow" panose="020B0606020202030204" pitchFamily="34" charset="0"/>
                        </a:rPr>
                        <a:t>ЖАЛПЫҒА </a:t>
                      </a:r>
                    </a:p>
                    <a:p>
                      <a:pPr algn="ctr" fontAlgn="b"/>
                      <a:r>
                        <a:rPr lang="ru-RU" sz="1050" u="none" strike="noStrike" dirty="0">
                          <a:solidFill>
                            <a:srgbClr val="007F76"/>
                          </a:solidFill>
                          <a:effectLst/>
                          <a:latin typeface="Arial Narrow" panose="020B0606020202030204" pitchFamily="34" charset="0"/>
                        </a:rPr>
                        <a:t>%-бен </a:t>
                      </a:r>
                      <a:endParaRPr lang="ru-RU" sz="1050" b="0" i="0" u="none" strike="noStrike" dirty="0">
                        <a:solidFill>
                          <a:srgbClr val="007F76"/>
                        </a:solidFill>
                        <a:effectLst/>
                        <a:latin typeface="Arial Narrow" panose="020B0606020202030204" pitchFamily="34" charset="0"/>
                      </a:endParaRPr>
                    </a:p>
                  </a:txBody>
                  <a:tcPr marL="9525" marR="9525" marT="0" marB="0"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821115214"/>
                  </a:ext>
                </a:extLst>
              </a:tr>
              <a:tr h="188570">
                <a:tc vMerge="1">
                  <a:txBody>
                    <a:bodyPr/>
                    <a:lstStyle/>
                    <a:p>
                      <a:pPr algn="ctr" rtl="0" fontAlgn="ctr"/>
                      <a:endParaRPr lang="ru-RU" sz="900" b="0" i="0" u="none" strike="noStrike" dirty="0">
                        <a:solidFill>
                          <a:srgbClr val="007F76"/>
                        </a:solidFill>
                        <a:effectLst/>
                        <a:latin typeface="Arial Narrow" panose="020B0606020202030204" pitchFamily="34" charset="0"/>
                      </a:endParaRPr>
                    </a:p>
                  </a:txBody>
                  <a:tcPr marL="6603" marR="6603" marT="10800" marB="10800"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4D7A86">
                        <a:alpha val="20000"/>
                      </a:srgbClr>
                    </a:solidFill>
                  </a:tcPr>
                </a:tc>
                <a:tc vMerge="1">
                  <a:txBody>
                    <a:bodyPr/>
                    <a:lstStyle/>
                    <a:p>
                      <a:pPr algn="ctr" rtl="0" fontAlgn="ctr"/>
                      <a:endParaRPr lang="ru-RU" sz="900" b="0" i="0" u="none" strike="noStrike" dirty="0">
                        <a:solidFill>
                          <a:srgbClr val="007F76"/>
                        </a:solidFill>
                        <a:effectLst/>
                        <a:latin typeface="Arial Narrow" panose="020B0606020202030204" pitchFamily="34" charset="0"/>
                      </a:endParaRPr>
                    </a:p>
                  </a:txBody>
                  <a:tcPr marL="6603" marR="6603" marT="10800" marB="10800"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4D7A86">
                        <a:alpha val="20000"/>
                      </a:srgbClr>
                    </a:solidFill>
                  </a:tcPr>
                </a:tc>
                <a:tc vMerge="1">
                  <a:txBody>
                    <a:bodyPr/>
                    <a:lstStyle/>
                    <a:p>
                      <a:pPr algn="ctr" rtl="0" fontAlgn="ctr"/>
                      <a:endParaRPr lang="ru-RU" sz="900" b="0" i="0" u="none" strike="noStrike" dirty="0">
                        <a:solidFill>
                          <a:srgbClr val="007F76"/>
                        </a:solidFill>
                        <a:effectLst/>
                        <a:latin typeface="Arial Narrow" panose="020B0606020202030204" pitchFamily="34" charset="0"/>
                      </a:endParaRPr>
                    </a:p>
                  </a:txBody>
                  <a:tcPr marL="6603" marR="6603" marT="10800" marB="10800"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4D7A86">
                        <a:alpha val="20000"/>
                      </a:srgbClr>
                    </a:solidFill>
                  </a:tcPr>
                </a:tc>
                <a:tc vMerge="1">
                  <a:txBody>
                    <a:bodyPr/>
                    <a:lstStyle/>
                    <a:p>
                      <a:endParaRPr lang="ru-KZ"/>
                    </a:p>
                  </a:txBody>
                  <a:tcPr/>
                </a:tc>
                <a:tc>
                  <a:txBody>
                    <a:bodyPr/>
                    <a:lstStyle/>
                    <a:p>
                      <a:pPr algn="ctr" fontAlgn="b"/>
                      <a:r>
                        <a:rPr lang="en-US" sz="1050" b="0" i="0" u="none" strike="noStrike" dirty="0">
                          <a:solidFill>
                            <a:schemeClr val="tx1"/>
                          </a:solidFill>
                          <a:effectLst/>
                          <a:latin typeface="Arial Narrow" panose="020B0606020202030204" pitchFamily="34" charset="0"/>
                        </a:rPr>
                        <a:t>I</a:t>
                      </a:r>
                      <a:endParaRPr lang="ru-RU" sz="1050" b="0" i="0" u="none" strike="noStrike" dirty="0">
                        <a:solidFill>
                          <a:schemeClr val="tx1"/>
                        </a:solidFill>
                        <a:effectLst/>
                        <a:latin typeface="Arial Narrow" panose="020B0606020202030204" pitchFamily="34" charset="0"/>
                      </a:endParaRPr>
                    </a:p>
                  </a:txBody>
                  <a:tcPr marL="9525" marR="9525" marT="0" marB="0" anchor="ctr">
                    <a:lnT w="635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ctr" fontAlgn="b"/>
                      <a:r>
                        <a:rPr lang="en-US" sz="1050" b="0" i="0" u="none" strike="noStrike" dirty="0">
                          <a:solidFill>
                            <a:schemeClr val="tx1"/>
                          </a:solidFill>
                          <a:effectLst/>
                          <a:latin typeface="Arial Narrow" panose="020B0606020202030204" pitchFamily="34" charset="0"/>
                        </a:rPr>
                        <a:t>II</a:t>
                      </a:r>
                      <a:endParaRPr lang="ru-RU" sz="1050" b="0" i="0" u="none" strike="noStrike" dirty="0">
                        <a:solidFill>
                          <a:schemeClr val="tx1"/>
                        </a:solidFill>
                        <a:effectLst/>
                        <a:latin typeface="Arial Narrow" panose="020B0606020202030204" pitchFamily="34" charset="0"/>
                      </a:endParaRPr>
                    </a:p>
                  </a:txBody>
                  <a:tcPr marL="9525" marR="9525" marT="0" marB="0" anchor="ctr">
                    <a:lnT w="635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ctr" fontAlgn="b"/>
                      <a:r>
                        <a:rPr lang="en-US" sz="1050" b="0" i="0" u="none" strike="noStrike" dirty="0">
                          <a:solidFill>
                            <a:schemeClr val="tx1"/>
                          </a:solidFill>
                          <a:effectLst/>
                          <a:latin typeface="Arial Narrow" panose="020B0606020202030204" pitchFamily="34" charset="0"/>
                        </a:rPr>
                        <a:t>III</a:t>
                      </a:r>
                      <a:endParaRPr lang="ru-RU" sz="1050" b="0" i="0" u="none" strike="noStrike" dirty="0">
                        <a:solidFill>
                          <a:schemeClr val="tx1"/>
                        </a:solidFill>
                        <a:effectLst/>
                        <a:latin typeface="Arial Narrow" panose="020B0606020202030204" pitchFamily="34" charset="0"/>
                      </a:endParaRPr>
                    </a:p>
                  </a:txBody>
                  <a:tcPr marL="9525" marR="9525" marT="0" marB="0" anchor="ctr">
                    <a:lnT w="635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ctr" fontAlgn="b"/>
                      <a:r>
                        <a:rPr lang="en-US" sz="1050" b="0" i="0" u="none" strike="noStrike" dirty="0">
                          <a:solidFill>
                            <a:schemeClr val="tx1"/>
                          </a:solidFill>
                          <a:effectLst/>
                          <a:latin typeface="Arial Narrow" panose="020B0606020202030204" pitchFamily="34" charset="0"/>
                        </a:rPr>
                        <a:t>IV</a:t>
                      </a:r>
                      <a:endParaRPr lang="ru-RU" sz="1050" b="0" i="0" u="none" strike="noStrike" dirty="0">
                        <a:solidFill>
                          <a:schemeClr val="tx1"/>
                        </a:solidFill>
                        <a:effectLst/>
                        <a:latin typeface="Arial Narrow" panose="020B0606020202030204" pitchFamily="34" charset="0"/>
                      </a:endParaRPr>
                    </a:p>
                  </a:txBody>
                  <a:tcPr marL="9525" marR="9525" marT="0" marB="0" anchor="ctr">
                    <a:lnR w="1270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vMerge="1">
                  <a:txBody>
                    <a:bodyPr/>
                    <a:lstStyle/>
                    <a:p>
                      <a:pPr algn="ctr" fontAlgn="b"/>
                      <a:endParaRPr lang="ru-RU" sz="1050" b="0" i="0" u="none" strike="noStrike" dirty="0">
                        <a:solidFill>
                          <a:srgbClr val="007F76"/>
                        </a:solidFill>
                        <a:effectLst/>
                        <a:latin typeface="Arial Narrow" panose="020B0606020202030204" pitchFamily="34" charset="0"/>
                      </a:endParaRPr>
                    </a:p>
                  </a:txBody>
                  <a:tcPr marL="9525" marR="9525" marT="9525" marB="0"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4D7A86">
                        <a:alpha val="20000"/>
                      </a:srgbClr>
                    </a:solidFill>
                  </a:tcPr>
                </a:tc>
                <a:tc>
                  <a:txBody>
                    <a:bodyPr/>
                    <a:lstStyle/>
                    <a:p>
                      <a:pPr algn="ctr" fontAlgn="b"/>
                      <a:r>
                        <a:rPr lang="en-US" sz="1050" b="0" i="0" u="none" strike="noStrike" dirty="0">
                          <a:solidFill>
                            <a:schemeClr val="tx1"/>
                          </a:solidFill>
                          <a:effectLst/>
                          <a:latin typeface="Arial Narrow" panose="020B0606020202030204" pitchFamily="34" charset="0"/>
                        </a:rPr>
                        <a:t>I </a:t>
                      </a:r>
                      <a:r>
                        <a:rPr lang="ru-RU" sz="1050" b="0" i="0" u="none" strike="noStrike" dirty="0">
                          <a:solidFill>
                            <a:schemeClr val="tx1"/>
                          </a:solidFill>
                          <a:effectLst/>
                          <a:latin typeface="Arial Narrow" panose="020B0606020202030204" pitchFamily="34" charset="0"/>
                        </a:rPr>
                        <a:t>(факт)</a:t>
                      </a:r>
                    </a:p>
                  </a:txBody>
                  <a:tcPr marL="9525" marR="9525" marT="0" marB="0" anchor="ctr">
                    <a:lnL>
                      <a:noFill/>
                    </a:lnL>
                    <a:lnR>
                      <a:noFill/>
                    </a:lnR>
                    <a:lnT w="635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50" b="0" i="0" u="none" strike="noStrike" dirty="0">
                          <a:solidFill>
                            <a:srgbClr val="007F76"/>
                          </a:solidFill>
                          <a:effectLst/>
                          <a:latin typeface="Arial Narrow" panose="020B0606020202030204" pitchFamily="34" charset="0"/>
                        </a:rPr>
                        <a:t>II</a:t>
                      </a:r>
                      <a:endParaRPr lang="ru-RU" sz="1050" b="0" i="0" u="none" strike="noStrike" dirty="0">
                        <a:solidFill>
                          <a:srgbClr val="007F76"/>
                        </a:solidFill>
                        <a:effectLst/>
                        <a:latin typeface="Arial Narrow" panose="020B0606020202030204" pitchFamily="34" charset="0"/>
                      </a:endParaRPr>
                    </a:p>
                  </a:txBody>
                  <a:tcPr marL="9525" marR="9525" marT="0" marB="0" anchor="ctr">
                    <a:lnL>
                      <a:noFill/>
                    </a:lnL>
                    <a:lnR>
                      <a:noFill/>
                    </a:lnR>
                    <a:lnT w="635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50" b="0" i="0" u="none" strike="noStrike" dirty="0">
                          <a:solidFill>
                            <a:srgbClr val="007F76"/>
                          </a:solidFill>
                          <a:effectLst/>
                          <a:latin typeface="Arial Narrow" panose="020B0606020202030204" pitchFamily="34" charset="0"/>
                        </a:rPr>
                        <a:t>III</a:t>
                      </a:r>
                      <a:endParaRPr lang="ru-RU" sz="1050" b="0" i="0" u="none" strike="noStrike" dirty="0">
                        <a:solidFill>
                          <a:srgbClr val="007F76"/>
                        </a:solidFill>
                        <a:effectLst/>
                        <a:latin typeface="Arial Narrow" panose="020B0606020202030204" pitchFamily="34" charset="0"/>
                      </a:endParaRPr>
                    </a:p>
                  </a:txBody>
                  <a:tcPr marL="9525" marR="9525" marT="0" marB="0" anchor="ctr">
                    <a:lnL>
                      <a:noFill/>
                    </a:lnL>
                    <a:lnR>
                      <a:noFill/>
                    </a:lnR>
                    <a:lnT w="635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50" b="0" i="0" u="none" strike="noStrike" dirty="0">
                          <a:solidFill>
                            <a:srgbClr val="007F76"/>
                          </a:solidFill>
                          <a:effectLst/>
                          <a:latin typeface="Arial Narrow" panose="020B0606020202030204" pitchFamily="34" charset="0"/>
                        </a:rPr>
                        <a:t>IV</a:t>
                      </a:r>
                      <a:endParaRPr lang="ru-RU" sz="1050" b="0" i="0" u="none" strike="noStrike" dirty="0">
                        <a:solidFill>
                          <a:srgbClr val="007F76"/>
                        </a:solidFill>
                        <a:effectLst/>
                        <a:latin typeface="Arial Narrow" panose="020B0606020202030204" pitchFamily="34" charset="0"/>
                      </a:endParaRPr>
                    </a:p>
                  </a:txBody>
                  <a:tcPr marL="9525" marR="9525" marT="0" marB="0" anchor="ctr">
                    <a:lnL>
                      <a:noFill/>
                    </a:lnL>
                    <a:lnR>
                      <a:noFill/>
                    </a:lnR>
                    <a:lnT w="635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vMerge="1">
                  <a:txBody>
                    <a:bodyPr/>
                    <a:lstStyle/>
                    <a:p>
                      <a:pPr algn="ctr" fontAlgn="b"/>
                      <a:endParaRPr lang="ru-RU" sz="900" b="0" i="0" u="none" strike="noStrike" dirty="0">
                        <a:solidFill>
                          <a:srgbClr val="007F76"/>
                        </a:solidFill>
                        <a:effectLst/>
                        <a:latin typeface="Arial Narrow" panose="020B0606020202030204" pitchFamily="34" charset="0"/>
                      </a:endParaRPr>
                    </a:p>
                  </a:txBody>
                  <a:tcPr marL="9525" marR="9525" marT="9525" marB="0"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4D7A86">
                        <a:alpha val="20000"/>
                      </a:srgbClr>
                    </a:solidFill>
                  </a:tcPr>
                </a:tc>
                <a:extLst>
                  <a:ext uri="{0D108BD9-81ED-4DB2-BD59-A6C34878D82A}">
                    <a16:rowId xmlns:a16="http://schemas.microsoft.com/office/drawing/2014/main" val="3582961751"/>
                  </a:ext>
                </a:extLst>
              </a:tr>
              <a:tr h="152142">
                <a:tc gridSpan="14">
                  <a:txBody>
                    <a:bodyPr/>
                    <a:lstStyle/>
                    <a:p>
                      <a:pPr algn="ctr" rtl="0" fontAlgn="ctr"/>
                      <a:r>
                        <a:rPr lang="ru-RU" sz="900" b="1" u="none" strike="noStrike" dirty="0">
                          <a:solidFill>
                            <a:srgbClr val="007F76"/>
                          </a:solidFill>
                          <a:effectLst/>
                          <a:latin typeface="Arial Narrow" panose="020B0606020202030204" pitchFamily="34" charset="0"/>
                        </a:rPr>
                        <a:t>БАЗАЛЫҚ СЦЕНАРИЙ</a:t>
                      </a:r>
                    </a:p>
                  </a:txBody>
                  <a:tcPr marL="9525" marR="9525" marT="0" marB="0"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007F76">
                        <a:alpha val="40000"/>
                      </a:srgbClr>
                    </a:solidFill>
                  </a:tcPr>
                </a:tc>
                <a:tc hMerge="1">
                  <a:txBody>
                    <a:bodyPr/>
                    <a:lstStyle/>
                    <a:p>
                      <a:endParaRPr lang="ru-RU"/>
                    </a:p>
                  </a:txBody>
                  <a:tcPr/>
                </a:tc>
                <a:tc hMerge="1">
                  <a:txBody>
                    <a:bodyPr/>
                    <a:lstStyle/>
                    <a:p>
                      <a:endParaRPr lang="ru-RU"/>
                    </a:p>
                  </a:txBody>
                  <a:tcPr>
                    <a:lnL w="12700" cap="flat" cmpd="sng" algn="ctr">
                      <a:solidFill>
                        <a:schemeClr val="tx1"/>
                      </a:solidFill>
                      <a:prstDash val="solid"/>
                      <a:round/>
                      <a:headEnd type="none" w="med" len="med"/>
                      <a:tailEnd type="none" w="med" len="med"/>
                    </a:lnL>
                    <a:lnT w="12700" cap="flat" cmpd="sng" algn="ctr">
                      <a:solidFill>
                        <a:schemeClr val="tx1"/>
                      </a:solidFill>
                      <a:prstDash val="solid"/>
                      <a:round/>
                      <a:headEnd type="none" w="med" len="med"/>
                      <a:tailEnd type="none" w="med" len="med"/>
                    </a:lnT>
                  </a:tcPr>
                </a:tc>
                <a:tc hMerge="1">
                  <a:txBody>
                    <a:bodyPr/>
                    <a:lstStyle/>
                    <a:p>
                      <a:pPr algn="ctr" fontAlgn="b"/>
                      <a:r>
                        <a:rPr lang="ru-RU" sz="900" b="1" i="0" u="none" strike="noStrike" cap="none" dirty="0">
                          <a:solidFill>
                            <a:schemeClr val="tx1"/>
                          </a:solidFill>
                          <a:effectLst/>
                          <a:latin typeface="Arial Narrow" panose="020B0606020202030204" pitchFamily="34" charset="0"/>
                          <a:ea typeface="+mn-ea"/>
                          <a:cs typeface="+mn-cs"/>
                          <a:sym typeface="Arial"/>
                        </a:rPr>
                        <a:t>1 074 391</a:t>
                      </a:r>
                      <a:endParaRPr lang="ru-KZ" sz="900" b="1" i="0" u="none" strike="noStrike" cap="none" dirty="0">
                        <a:solidFill>
                          <a:schemeClr val="tx1"/>
                        </a:solidFill>
                        <a:effectLst/>
                        <a:latin typeface="Arial Narrow" panose="020B0606020202030204" pitchFamily="34" charset="0"/>
                        <a:ea typeface="+mn-ea"/>
                        <a:cs typeface="+mn-cs"/>
                        <a:sym typeface="Arial"/>
                      </a:endParaRPr>
                    </a:p>
                  </a:txBody>
                  <a:tcPr marL="9525" marR="9525" marT="0" marB="0" anchor="ctr">
                    <a:lnL w="12700" cap="flat" cmpd="sng" algn="ctr">
                      <a:solidFill>
                        <a:schemeClr val="tx1"/>
                      </a:solidFill>
                      <a:prstDash val="solid"/>
                      <a:round/>
                      <a:headEnd type="none" w="med" len="med"/>
                      <a:tailEnd type="none" w="med" len="med"/>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65000"/>
                        <a:alpha val="20000"/>
                      </a:schemeClr>
                    </a:solidFill>
                  </a:tcPr>
                </a:tc>
                <a:tc hMerge="1">
                  <a:txBody>
                    <a:bodyPr/>
                    <a:lstStyle/>
                    <a:p>
                      <a:pPr algn="ctr" fontAlgn="b"/>
                      <a:r>
                        <a:rPr lang="ru-KZ" sz="900" b="1" i="0" u="none" strike="noStrike" cap="none" dirty="0">
                          <a:solidFill>
                            <a:schemeClr val="tx1"/>
                          </a:solidFill>
                          <a:effectLst/>
                          <a:latin typeface="Arial Narrow" panose="020B0606020202030204" pitchFamily="34" charset="0"/>
                          <a:ea typeface="+mn-ea"/>
                          <a:cs typeface="+mn-cs"/>
                          <a:sym typeface="Arial"/>
                        </a:rPr>
                        <a:t>211</a:t>
                      </a:r>
                      <a:r>
                        <a:rPr lang="ru-RU" sz="900" b="1" i="0" u="none" strike="noStrike" cap="none" dirty="0">
                          <a:solidFill>
                            <a:schemeClr val="tx1"/>
                          </a:solidFill>
                          <a:effectLst/>
                          <a:latin typeface="Arial Narrow" panose="020B0606020202030204" pitchFamily="34" charset="0"/>
                          <a:ea typeface="+mn-ea"/>
                          <a:cs typeface="+mn-cs"/>
                          <a:sym typeface="Arial"/>
                        </a:rPr>
                        <a:t> </a:t>
                      </a:r>
                      <a:r>
                        <a:rPr lang="ru-KZ" sz="900" b="1" i="0" u="none" strike="noStrike" cap="none" dirty="0">
                          <a:solidFill>
                            <a:schemeClr val="tx1"/>
                          </a:solidFill>
                          <a:effectLst/>
                          <a:latin typeface="Arial Narrow" panose="020B0606020202030204" pitchFamily="34" charset="0"/>
                          <a:ea typeface="+mn-ea"/>
                          <a:cs typeface="+mn-cs"/>
                          <a:sym typeface="Arial"/>
                        </a:rPr>
                        <a:t>344</a:t>
                      </a:r>
                    </a:p>
                  </a:txBody>
                  <a:tcPr marL="9525" marR="9525" marT="0" marB="0"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65000"/>
                        <a:alpha val="20000"/>
                      </a:schemeClr>
                    </a:solidFill>
                  </a:tcPr>
                </a:tc>
                <a:tc hMerge="1">
                  <a:txBody>
                    <a:bodyPr/>
                    <a:lstStyle/>
                    <a:p>
                      <a:pPr algn="ctr" fontAlgn="b"/>
                      <a:r>
                        <a:rPr lang="ru-KZ" sz="900" b="1" i="0" u="none" strike="noStrike" cap="none" dirty="0">
                          <a:solidFill>
                            <a:schemeClr val="tx1"/>
                          </a:solidFill>
                          <a:effectLst/>
                          <a:latin typeface="Arial Narrow" panose="020B0606020202030204" pitchFamily="34" charset="0"/>
                          <a:ea typeface="+mn-ea"/>
                          <a:cs typeface="+mn-cs"/>
                          <a:sym typeface="Arial"/>
                        </a:rPr>
                        <a:t>272</a:t>
                      </a:r>
                      <a:r>
                        <a:rPr lang="ru-RU" sz="900" b="1" i="0" u="none" strike="noStrike" cap="none" dirty="0">
                          <a:solidFill>
                            <a:schemeClr val="tx1"/>
                          </a:solidFill>
                          <a:effectLst/>
                          <a:latin typeface="Arial Narrow" panose="020B0606020202030204" pitchFamily="34" charset="0"/>
                          <a:ea typeface="+mn-ea"/>
                          <a:cs typeface="+mn-cs"/>
                          <a:sym typeface="Arial"/>
                        </a:rPr>
                        <a:t> </a:t>
                      </a:r>
                      <a:r>
                        <a:rPr lang="ru-KZ" sz="900" b="1" i="0" u="none" strike="noStrike" cap="none" dirty="0">
                          <a:solidFill>
                            <a:schemeClr val="tx1"/>
                          </a:solidFill>
                          <a:effectLst/>
                          <a:latin typeface="Arial Narrow" panose="020B0606020202030204" pitchFamily="34" charset="0"/>
                          <a:ea typeface="+mn-ea"/>
                          <a:cs typeface="+mn-cs"/>
                          <a:sym typeface="Arial"/>
                        </a:rPr>
                        <a:t>354</a:t>
                      </a:r>
                    </a:p>
                  </a:txBody>
                  <a:tcPr marL="9525" marR="9525" marT="0" marB="0"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65000"/>
                        <a:alpha val="20000"/>
                      </a:schemeClr>
                    </a:solidFill>
                  </a:tcPr>
                </a:tc>
                <a:tc hMerge="1">
                  <a:txBody>
                    <a:bodyPr/>
                    <a:lstStyle/>
                    <a:p>
                      <a:pPr algn="ctr" fontAlgn="b"/>
                      <a:r>
                        <a:rPr lang="ru-KZ" sz="900" b="1" i="0" u="none" strike="noStrike" cap="none" dirty="0">
                          <a:solidFill>
                            <a:schemeClr val="tx1"/>
                          </a:solidFill>
                          <a:effectLst/>
                          <a:latin typeface="Arial Narrow" panose="020B0606020202030204" pitchFamily="34" charset="0"/>
                          <a:ea typeface="+mn-ea"/>
                          <a:cs typeface="+mn-cs"/>
                          <a:sym typeface="Arial"/>
                        </a:rPr>
                        <a:t>299</a:t>
                      </a:r>
                      <a:r>
                        <a:rPr lang="ru-RU" sz="900" b="1" i="0" u="none" strike="noStrike" cap="none" dirty="0">
                          <a:solidFill>
                            <a:schemeClr val="tx1"/>
                          </a:solidFill>
                          <a:effectLst/>
                          <a:latin typeface="Arial Narrow" panose="020B0606020202030204" pitchFamily="34" charset="0"/>
                          <a:ea typeface="+mn-ea"/>
                          <a:cs typeface="+mn-cs"/>
                          <a:sym typeface="Arial"/>
                        </a:rPr>
                        <a:t> </a:t>
                      </a:r>
                      <a:r>
                        <a:rPr lang="ru-KZ" sz="900" b="1" i="0" u="none" strike="noStrike" cap="none" dirty="0">
                          <a:solidFill>
                            <a:schemeClr val="tx1"/>
                          </a:solidFill>
                          <a:effectLst/>
                          <a:latin typeface="Arial Narrow" panose="020B0606020202030204" pitchFamily="34" charset="0"/>
                          <a:ea typeface="+mn-ea"/>
                          <a:cs typeface="+mn-cs"/>
                          <a:sym typeface="Arial"/>
                        </a:rPr>
                        <a:t>136</a:t>
                      </a:r>
                    </a:p>
                  </a:txBody>
                  <a:tcPr marL="9525" marR="9525" marT="0" marB="0"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65000"/>
                        <a:alpha val="20000"/>
                      </a:schemeClr>
                    </a:solidFill>
                  </a:tcPr>
                </a:tc>
                <a:tc hMerge="1">
                  <a:txBody>
                    <a:bodyPr/>
                    <a:lstStyle/>
                    <a:p>
                      <a:pPr algn="ctr" fontAlgn="b"/>
                      <a:r>
                        <a:rPr lang="ru-KZ" sz="900" b="1" i="0" u="none" strike="noStrike" cap="none" dirty="0">
                          <a:solidFill>
                            <a:schemeClr val="tx1"/>
                          </a:solidFill>
                          <a:effectLst/>
                          <a:latin typeface="Arial Narrow" panose="020B0606020202030204" pitchFamily="34" charset="0"/>
                          <a:ea typeface="+mn-ea"/>
                          <a:cs typeface="+mn-cs"/>
                          <a:sym typeface="Arial"/>
                        </a:rPr>
                        <a:t>291</a:t>
                      </a:r>
                      <a:r>
                        <a:rPr lang="ru-RU" sz="900" b="1" i="0" u="none" strike="noStrike" cap="none" dirty="0">
                          <a:solidFill>
                            <a:schemeClr val="tx1"/>
                          </a:solidFill>
                          <a:effectLst/>
                          <a:latin typeface="Arial Narrow" panose="020B0606020202030204" pitchFamily="34" charset="0"/>
                          <a:ea typeface="+mn-ea"/>
                          <a:cs typeface="+mn-cs"/>
                          <a:sym typeface="Arial"/>
                        </a:rPr>
                        <a:t> </a:t>
                      </a:r>
                      <a:r>
                        <a:rPr lang="ru-KZ" sz="900" b="1" i="0" u="none" strike="noStrike" cap="none" dirty="0">
                          <a:solidFill>
                            <a:schemeClr val="tx1"/>
                          </a:solidFill>
                          <a:effectLst/>
                          <a:latin typeface="Arial Narrow" panose="020B0606020202030204" pitchFamily="34" charset="0"/>
                          <a:ea typeface="+mn-ea"/>
                          <a:cs typeface="+mn-cs"/>
                          <a:sym typeface="Arial"/>
                        </a:rPr>
                        <a:t>557</a:t>
                      </a:r>
                    </a:p>
                  </a:txBody>
                  <a:tcPr marL="9525" marR="9525" marT="0" marB="0" anchor="ctr">
                    <a:lnL>
                      <a:noFill/>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65000"/>
                        <a:alpha val="20000"/>
                      </a:schemeClr>
                    </a:solidFill>
                  </a:tcPr>
                </a:tc>
                <a:tc hMerge="1">
                  <a:txBody>
                    <a:bodyPr/>
                    <a:lstStyle/>
                    <a:p>
                      <a:pPr marL="0" marR="0" lvl="0" indent="0" algn="ctr" defTabSz="914400" rtl="0" eaLnBrk="1" fontAlgn="ctr" latinLnBrk="0" hangingPunct="1">
                        <a:lnSpc>
                          <a:spcPct val="100000"/>
                        </a:lnSpc>
                        <a:spcBef>
                          <a:spcPts val="0"/>
                        </a:spcBef>
                        <a:spcAft>
                          <a:spcPts val="0"/>
                        </a:spcAft>
                        <a:buClrTx/>
                        <a:buSzTx/>
                        <a:buFontTx/>
                        <a:buNone/>
                        <a:tabLst/>
                        <a:defRPr/>
                      </a:pPr>
                      <a:r>
                        <a:rPr lang="ru-KZ" sz="900" b="1" i="0" u="none" strike="noStrike" cap="none" dirty="0">
                          <a:solidFill>
                            <a:srgbClr val="007F76"/>
                          </a:solidFill>
                          <a:effectLst/>
                          <a:latin typeface="Arial Narrow" panose="020B0606020202030204" pitchFamily="34" charset="0"/>
                          <a:ea typeface="+mn-ea"/>
                          <a:cs typeface="+mn-cs"/>
                          <a:sym typeface="Arial"/>
                        </a:rPr>
                        <a:t>1 103 799</a:t>
                      </a:r>
                    </a:p>
                  </a:txBody>
                  <a:tcPr marL="9525" marR="9525" marT="0" marB="0" anchor="ctr">
                    <a:lnL w="12700" cap="flat" cmpd="sng" algn="ctr">
                      <a:solidFill>
                        <a:schemeClr val="tx1"/>
                      </a:solidFill>
                      <a:prstDash val="solid"/>
                      <a:round/>
                      <a:headEnd type="none" w="med" len="med"/>
                      <a:tailEnd type="none" w="med" len="med"/>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007F76">
                        <a:alpha val="20000"/>
                      </a:srgbClr>
                    </a:solidFill>
                  </a:tcPr>
                </a:tc>
                <a:tc hMerge="1">
                  <a:txBody>
                    <a:bodyPr/>
                    <a:lstStyle/>
                    <a:p>
                      <a:pPr algn="ctr" rtl="0" fontAlgn="ctr"/>
                      <a:r>
                        <a:rPr lang="ru-KZ" sz="900" b="1" i="0" u="none" strike="noStrike" cap="none" dirty="0">
                          <a:solidFill>
                            <a:schemeClr val="tx1"/>
                          </a:solidFill>
                          <a:effectLst/>
                          <a:latin typeface="Arial Narrow" panose="020B0606020202030204" pitchFamily="34" charset="0"/>
                          <a:ea typeface="+mn-ea"/>
                          <a:cs typeface="+mn-cs"/>
                          <a:sym typeface="Arial"/>
                        </a:rPr>
                        <a:t>220 533</a:t>
                      </a:r>
                    </a:p>
                  </a:txBody>
                  <a:tcPr marL="9525" marR="9525" marT="0" marB="0"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50000"/>
                        <a:alpha val="20000"/>
                      </a:schemeClr>
                    </a:solidFill>
                  </a:tcPr>
                </a:tc>
                <a:tc hMerge="1">
                  <a:txBody>
                    <a:bodyPr/>
                    <a:lstStyle/>
                    <a:p>
                      <a:pPr algn="ctr" rtl="0" fontAlgn="ctr"/>
                      <a:r>
                        <a:rPr lang="ru-KZ" sz="900" b="1" i="0" u="none" strike="noStrike" cap="none" dirty="0">
                          <a:solidFill>
                            <a:srgbClr val="007F76"/>
                          </a:solidFill>
                          <a:effectLst/>
                          <a:latin typeface="Arial Narrow" panose="020B0606020202030204" pitchFamily="34" charset="0"/>
                          <a:ea typeface="+mn-ea"/>
                          <a:cs typeface="+mn-cs"/>
                          <a:sym typeface="Arial"/>
                        </a:rPr>
                        <a:t>240 505</a:t>
                      </a:r>
                    </a:p>
                  </a:txBody>
                  <a:tcPr marL="9525" marR="9525" marT="0" marB="0"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007F76">
                        <a:alpha val="20000"/>
                      </a:srgbClr>
                    </a:solidFill>
                  </a:tcPr>
                </a:tc>
                <a:tc hMerge="1">
                  <a:txBody>
                    <a:bodyPr/>
                    <a:lstStyle/>
                    <a:p>
                      <a:pPr algn="ctr" rtl="0" fontAlgn="ctr"/>
                      <a:r>
                        <a:rPr lang="ru-KZ" sz="900" b="1" i="0" u="none" strike="noStrike" cap="none" dirty="0">
                          <a:solidFill>
                            <a:srgbClr val="007F76"/>
                          </a:solidFill>
                          <a:effectLst/>
                          <a:latin typeface="Arial Narrow" panose="020B0606020202030204" pitchFamily="34" charset="0"/>
                          <a:ea typeface="+mn-ea"/>
                          <a:cs typeface="+mn-cs"/>
                          <a:sym typeface="Arial"/>
                        </a:rPr>
                        <a:t>300 190</a:t>
                      </a:r>
                    </a:p>
                  </a:txBody>
                  <a:tcPr marL="9525" marR="9525" marT="0" marB="0"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007F76">
                        <a:alpha val="20000"/>
                      </a:srgbClr>
                    </a:solidFill>
                  </a:tcPr>
                </a:tc>
                <a:tc hMerge="1">
                  <a:txBody>
                    <a:bodyPr/>
                    <a:lstStyle/>
                    <a:p>
                      <a:pPr algn="ctr" rtl="0" fontAlgn="ctr"/>
                      <a:r>
                        <a:rPr lang="ru-KZ" sz="900" b="1" i="0" u="none" strike="noStrike" cap="none" dirty="0">
                          <a:solidFill>
                            <a:srgbClr val="007F76"/>
                          </a:solidFill>
                          <a:effectLst/>
                          <a:latin typeface="Arial Narrow" panose="020B0606020202030204" pitchFamily="34" charset="0"/>
                          <a:ea typeface="+mn-ea"/>
                          <a:cs typeface="+mn-cs"/>
                          <a:sym typeface="Arial"/>
                        </a:rPr>
                        <a:t>342 571</a:t>
                      </a:r>
                    </a:p>
                  </a:txBody>
                  <a:tcPr marL="9525" marR="9525" marT="0" marB="0"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007F76">
                        <a:alpha val="20000"/>
                      </a:srgbClr>
                    </a:solidFill>
                  </a:tcPr>
                </a:tc>
                <a:tc hMerge="1">
                  <a:txBody>
                    <a:bodyPr/>
                    <a:lstStyle/>
                    <a:p>
                      <a:pPr algn="ctr" rtl="0" fontAlgn="b"/>
                      <a:r>
                        <a:rPr lang="en-US" sz="900" b="1" i="0" u="none" strike="noStrike" dirty="0">
                          <a:solidFill>
                            <a:srgbClr val="007F76"/>
                          </a:solidFill>
                          <a:effectLst/>
                          <a:latin typeface="Arial Narrow" panose="020B0606020202030204" pitchFamily="34" charset="0"/>
                        </a:rPr>
                        <a:t>100%</a:t>
                      </a:r>
                    </a:p>
                  </a:txBody>
                  <a:tcPr marL="9525" marR="9525" marT="0" marB="0"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007F76">
                        <a:alpha val="20000"/>
                      </a:srgbClr>
                    </a:solidFill>
                  </a:tcPr>
                </a:tc>
                <a:extLst>
                  <a:ext uri="{0D108BD9-81ED-4DB2-BD59-A6C34878D82A}">
                    <a16:rowId xmlns:a16="http://schemas.microsoft.com/office/drawing/2014/main" val="2126759895"/>
                  </a:ext>
                </a:extLst>
              </a:tr>
              <a:tr h="144837">
                <a:tc>
                  <a:txBody>
                    <a:bodyPr/>
                    <a:lstStyle/>
                    <a:p>
                      <a:pPr algn="ctr" fontAlgn="b"/>
                      <a:r>
                        <a:rPr lang="ru-RU" sz="800" u="none" strike="noStrike" dirty="0">
                          <a:solidFill>
                            <a:srgbClr val="007F76"/>
                          </a:solidFill>
                          <a:effectLst/>
                          <a:latin typeface="Arial Narrow" panose="020B0606020202030204" pitchFamily="34" charset="0"/>
                        </a:rPr>
                        <a:t>1</a:t>
                      </a:r>
                      <a:endParaRPr lang="en-US" sz="800" b="0" i="0" u="none" strike="noStrike" dirty="0">
                        <a:solidFill>
                          <a:srgbClr val="007F76"/>
                        </a:solidFill>
                        <a:effectLst/>
                        <a:latin typeface="Arial Narrow" panose="020B0606020202030204" pitchFamily="34" charset="0"/>
                      </a:endParaRPr>
                    </a:p>
                  </a:txBody>
                  <a:tcPr marL="9525" marR="9525" marT="0" marB="0" anchor="ctr">
                    <a:lnT w="12700" cap="flat" cmpd="sng" algn="ctr">
                      <a:solidFill>
                        <a:schemeClr val="tx1"/>
                      </a:solidFill>
                      <a:prstDash val="solid"/>
                      <a:round/>
                      <a:headEnd type="none" w="med" len="med"/>
                      <a:tailEnd type="none" w="med" len="med"/>
                    </a:lnT>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9116-0</a:t>
                      </a:r>
                    </a:p>
                  </a:txBody>
                  <a:tcPr marL="9525" marR="9525" marT="9525" marB="0" anchor="ctr">
                    <a:lnT w="12700" cap="flat" cmpd="sng" algn="ctr">
                      <a:solidFill>
                        <a:schemeClr val="tx1"/>
                      </a:solidFill>
                      <a:prstDash val="solid"/>
                      <a:round/>
                      <a:headEnd type="none" w="med" len="med"/>
                      <a:tailEnd type="none" w="med" len="med"/>
                    </a:lnT>
                    <a:solidFill>
                      <a:schemeClr val="accent6">
                        <a:lumMod val="50000"/>
                        <a:alpha val="1000"/>
                      </a:schemeClr>
                    </a:solidFill>
                  </a:tcPr>
                </a:tc>
                <a:tc>
                  <a:txBody>
                    <a:bodyPr/>
                    <a:lstStyle/>
                    <a:p>
                      <a:pPr marL="72000" algn="l" fontAlgn="ctr"/>
                      <a:r>
                        <a:rPr lang="ru-RU" sz="800" b="0" i="0" u="none" strike="noStrike" dirty="0">
                          <a:solidFill>
                            <a:srgbClr val="000000"/>
                          </a:solidFill>
                          <a:effectLst/>
                          <a:latin typeface="Arial Narrow" panose="020B0606020202030204" pitchFamily="34" charset="0"/>
                        </a:rPr>
                        <a:t>Аула </a:t>
                      </a:r>
                      <a:r>
                        <a:rPr lang="ru-RU" sz="800" b="0" i="0" u="none" strike="noStrike" dirty="0" err="1">
                          <a:solidFill>
                            <a:srgbClr val="000000"/>
                          </a:solidFill>
                          <a:effectLst/>
                          <a:latin typeface="Arial Narrow" panose="020B0606020202030204" pitchFamily="34" charset="0"/>
                        </a:rPr>
                        <a:t>сыпырушылар</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және</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ашық</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аумақтарды</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тазалаушылар</a:t>
                      </a:r>
                      <a:endParaRPr lang="ru-RU" sz="800" b="0" i="0" u="none" strike="noStrike" dirty="0">
                        <a:solidFill>
                          <a:srgbClr val="000000"/>
                        </a:solidFill>
                        <a:effectLst/>
                        <a:latin typeface="Arial Narrow" panose="020B0606020202030204" pitchFamily="34" charset="0"/>
                      </a:endParaRPr>
                    </a:p>
                  </a:txBody>
                  <a:tcPr marL="9525" marR="9525" marT="9525" marB="0" anchor="ctr">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2 852</a:t>
                      </a:r>
                    </a:p>
                  </a:txBody>
                  <a:tcPr marL="9525" marR="9525" marT="9525" marB="0" anchor="ctr">
                    <a:lnL w="12700" cap="flat" cmpd="sng" algn="ctr">
                      <a:solidFill>
                        <a:schemeClr val="tx1"/>
                      </a:solidFill>
                      <a:prstDash val="solid"/>
                      <a:round/>
                      <a:headEnd type="none" w="med" len="med"/>
                      <a:tailEnd type="none" w="med" len="med"/>
                    </a:lnL>
                    <a:lnT w="12700" cap="flat" cmpd="sng" algn="ctr">
                      <a:solidFill>
                        <a:schemeClr val="tx1"/>
                      </a:solidFill>
                      <a:prstDash val="solid"/>
                      <a:round/>
                      <a:headEnd type="none" w="med" len="med"/>
                      <a:tailEnd type="none" w="med" len="med"/>
                    </a:lnT>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1 210</a:t>
                      </a:r>
                    </a:p>
                  </a:txBody>
                  <a:tcPr marL="9525" marR="9525" marT="9525" marB="0" anchor="ctr">
                    <a:lnT w="12700" cap="flat" cmpd="sng" algn="ctr">
                      <a:solidFill>
                        <a:schemeClr val="tx1"/>
                      </a:solidFill>
                      <a:prstDash val="solid"/>
                      <a:round/>
                      <a:headEnd type="none" w="med" len="med"/>
                      <a:tailEnd type="none" w="med" len="med"/>
                    </a:lnT>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557</a:t>
                      </a:r>
                    </a:p>
                  </a:txBody>
                  <a:tcPr marL="9525" marR="9525" marT="9525" marB="0" anchor="ctr">
                    <a:lnT w="12700" cap="flat" cmpd="sng" algn="ctr">
                      <a:solidFill>
                        <a:schemeClr val="tx1"/>
                      </a:solidFill>
                      <a:prstDash val="solid"/>
                      <a:round/>
                      <a:headEnd type="none" w="med" len="med"/>
                      <a:tailEnd type="none" w="med" len="med"/>
                    </a:lnT>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481</a:t>
                      </a:r>
                    </a:p>
                  </a:txBody>
                  <a:tcPr marL="9525" marR="9525" marT="9525" marB="0" anchor="ctr">
                    <a:lnT w="12700" cap="flat" cmpd="sng" algn="ctr">
                      <a:solidFill>
                        <a:schemeClr val="tx1"/>
                      </a:solidFill>
                      <a:prstDash val="solid"/>
                      <a:round/>
                      <a:headEnd type="none" w="med" len="med"/>
                      <a:tailEnd type="none" w="med" len="med"/>
                    </a:lnT>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604</a:t>
                      </a:r>
                    </a:p>
                  </a:txBody>
                  <a:tcPr marL="9525" marR="9525" marT="9525" marB="0" anchor="ctr">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3 222</a:t>
                      </a:r>
                    </a:p>
                  </a:txBody>
                  <a:tcPr marL="9525" marR="9525" marT="9525" marB="0" anchor="ctr">
                    <a:lnL w="12700" cap="flat" cmpd="sng" algn="ctr">
                      <a:solidFill>
                        <a:schemeClr val="tx1"/>
                      </a:solidFill>
                      <a:prstDash val="solid"/>
                      <a:round/>
                      <a:headEnd type="none" w="med" len="med"/>
                      <a:tailEnd type="none" w="med" len="med"/>
                    </a:lnL>
                    <a:lnT w="12700" cap="flat" cmpd="sng" algn="ctr">
                      <a:solidFill>
                        <a:schemeClr val="tx1"/>
                      </a:solidFill>
                      <a:prstDash val="solid"/>
                      <a:round/>
                      <a:headEnd type="none" w="med" len="med"/>
                      <a:tailEnd type="none" w="med" len="med"/>
                    </a:lnT>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474</a:t>
                      </a:r>
                    </a:p>
                  </a:txBody>
                  <a:tcPr marL="9525" marR="9525" marT="9525" marB="0" anchor="ctr">
                    <a:lnT w="12700" cap="flat" cmpd="sng" algn="ctr">
                      <a:solidFill>
                        <a:schemeClr val="tx1"/>
                      </a:solidFill>
                      <a:prstDash val="solid"/>
                      <a:round/>
                      <a:headEnd type="none" w="med" len="med"/>
                      <a:tailEnd type="none" w="med" len="med"/>
                    </a:lnT>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981</a:t>
                      </a:r>
                    </a:p>
                  </a:txBody>
                  <a:tcPr marL="9525" marR="9525" marT="9525" marB="0" anchor="ctr">
                    <a:lnT w="12700" cap="flat" cmpd="sng" algn="ctr">
                      <a:solidFill>
                        <a:schemeClr val="tx1"/>
                      </a:solidFill>
                      <a:prstDash val="solid"/>
                      <a:round/>
                      <a:headEnd type="none" w="med" len="med"/>
                      <a:tailEnd type="none" w="med" len="med"/>
                    </a:lnT>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728</a:t>
                      </a:r>
                    </a:p>
                  </a:txBody>
                  <a:tcPr marL="9525" marR="9525" marT="9525" marB="0" anchor="ctr">
                    <a:lnT w="12700" cap="flat" cmpd="sng" algn="ctr">
                      <a:solidFill>
                        <a:schemeClr val="tx1"/>
                      </a:solidFill>
                      <a:prstDash val="solid"/>
                      <a:round/>
                      <a:headEnd type="none" w="med" len="med"/>
                      <a:tailEnd type="none" w="med" len="med"/>
                    </a:lnT>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1 039</a:t>
                      </a:r>
                    </a:p>
                  </a:txBody>
                  <a:tcPr marL="9525" marR="9525" marT="9525" marB="0" anchor="ctr">
                    <a:lnT w="12700" cap="flat" cmpd="sng" algn="ctr">
                      <a:solidFill>
                        <a:schemeClr val="tx1"/>
                      </a:solidFill>
                      <a:prstDash val="solid"/>
                      <a:round/>
                      <a:headEnd type="none" w="med" len="med"/>
                      <a:tailEnd type="none" w="med" len="med"/>
                    </a:lnT>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6,5%</a:t>
                      </a:r>
                    </a:p>
                  </a:txBody>
                  <a:tcPr marL="9525" marR="9525" marT="9525" marB="0" anchor="ctr">
                    <a:lnT w="12700" cap="flat" cmpd="sng" algn="ctr">
                      <a:solidFill>
                        <a:schemeClr val="tx1"/>
                      </a:solidFill>
                      <a:prstDash val="solid"/>
                      <a:round/>
                      <a:headEnd type="none" w="med" len="med"/>
                      <a:tailEnd type="none" w="med" len="med"/>
                    </a:lnT>
                    <a:solidFill>
                      <a:schemeClr val="accent6">
                        <a:lumMod val="50000"/>
                        <a:alpha val="1000"/>
                      </a:schemeClr>
                    </a:solidFill>
                  </a:tcPr>
                </a:tc>
                <a:extLst>
                  <a:ext uri="{0D108BD9-81ED-4DB2-BD59-A6C34878D82A}">
                    <a16:rowId xmlns:a16="http://schemas.microsoft.com/office/drawing/2014/main" val="4220248122"/>
                  </a:ext>
                </a:extLst>
              </a:tr>
              <a:tr h="144837">
                <a:tc>
                  <a:txBody>
                    <a:bodyPr/>
                    <a:lstStyle/>
                    <a:p>
                      <a:pPr algn="ctr" fontAlgn="b"/>
                      <a:r>
                        <a:rPr lang="ru-RU" sz="800" u="none" strike="noStrike" dirty="0">
                          <a:solidFill>
                            <a:srgbClr val="007F76"/>
                          </a:solidFill>
                          <a:effectLst/>
                          <a:latin typeface="Arial Narrow" panose="020B0606020202030204" pitchFamily="34" charset="0"/>
                        </a:rPr>
                        <a:t>2</a:t>
                      </a:r>
                      <a:endParaRPr lang="en-US" sz="800" b="0" i="0" u="none" strike="noStrike" dirty="0">
                        <a:solidFill>
                          <a:srgbClr val="007F76"/>
                        </a:solidFill>
                        <a:effectLst/>
                        <a:latin typeface="Arial Narrow" panose="020B0606020202030204" pitchFamily="34" charset="0"/>
                      </a:endParaRPr>
                    </a:p>
                  </a:txBody>
                  <a:tcPr marL="9525" marR="9525" marT="0" marB="0" anchor="ctr">
                    <a:solidFill>
                      <a:srgbClr val="007F76">
                        <a:alpha val="20000"/>
                      </a:srgbClr>
                    </a:solidFill>
                  </a:tcPr>
                </a:tc>
                <a:tc>
                  <a:txBody>
                    <a:bodyPr/>
                    <a:lstStyle/>
                    <a:p>
                      <a:pPr algn="ctr" fontAlgn="ctr"/>
                      <a:r>
                        <a:rPr lang="ru-RU" sz="800" b="0" i="0" u="none" strike="noStrike">
                          <a:solidFill>
                            <a:srgbClr val="000000"/>
                          </a:solidFill>
                          <a:effectLst/>
                          <a:latin typeface="Arial Narrow" panose="020B0606020202030204" pitchFamily="34" charset="0"/>
                        </a:rPr>
                        <a:t>8322-2</a:t>
                      </a:r>
                    </a:p>
                  </a:txBody>
                  <a:tcPr marL="9525" marR="9525" marT="9525" marB="0" anchor="ctr">
                    <a:solidFill>
                      <a:srgbClr val="007F76">
                        <a:alpha val="20000"/>
                      </a:srgbClr>
                    </a:solidFill>
                  </a:tcPr>
                </a:tc>
                <a:tc>
                  <a:txBody>
                    <a:bodyPr/>
                    <a:lstStyle/>
                    <a:p>
                      <a:pPr marL="72000" algn="l" fontAlgn="ctr"/>
                      <a:r>
                        <a:rPr lang="ru-RU" sz="800" b="0" i="0" u="none" strike="noStrike" dirty="0">
                          <a:solidFill>
                            <a:srgbClr val="000000"/>
                          </a:solidFill>
                          <a:effectLst/>
                          <a:latin typeface="Arial Narrow" panose="020B0606020202030204" pitchFamily="34" charset="0"/>
                        </a:rPr>
                        <a:t>Жеке </a:t>
                      </a:r>
                      <a:r>
                        <a:rPr lang="ru-RU" sz="800" b="0" i="0" u="none" strike="noStrike" dirty="0" err="1">
                          <a:solidFill>
                            <a:srgbClr val="000000"/>
                          </a:solidFill>
                          <a:effectLst/>
                          <a:latin typeface="Arial Narrow" panose="020B0606020202030204" pitchFamily="34" charset="0"/>
                        </a:rPr>
                        <a:t>жүргізушілер</a:t>
                      </a:r>
                      <a:r>
                        <a:rPr lang="ru-RU" sz="800" b="0" i="0" u="none" strike="noStrike" dirty="0">
                          <a:solidFill>
                            <a:srgbClr val="000000"/>
                          </a:solidFill>
                          <a:effectLst/>
                          <a:latin typeface="Arial Narrow" panose="020B0606020202030204" pitchFamily="34" charset="0"/>
                        </a:rPr>
                        <a:t> мен </a:t>
                      </a:r>
                      <a:r>
                        <a:rPr lang="ru-RU" sz="800" b="0" i="0" u="none" strike="noStrike" dirty="0" err="1">
                          <a:solidFill>
                            <a:srgbClr val="000000"/>
                          </a:solidFill>
                          <a:effectLst/>
                          <a:latin typeface="Arial Narrow" panose="020B0606020202030204" pitchFamily="34" charset="0"/>
                        </a:rPr>
                        <a:t>шопырлар</a:t>
                      </a:r>
                      <a:endParaRPr lang="ru-RU" sz="800" b="0" i="0" u="none" strike="noStrike" dirty="0">
                        <a:solidFill>
                          <a:srgbClr val="000000"/>
                        </a:solidFill>
                        <a:effectLst/>
                        <a:latin typeface="Arial Narrow" panose="020B0606020202030204" pitchFamily="34" charset="0"/>
                      </a:endParaRPr>
                    </a:p>
                  </a:txBody>
                  <a:tcPr marL="9525" marR="9525" marT="9525" marB="0" anchor="ctr">
                    <a:lnR w="12700" cap="flat" cmpd="sng" algn="ctr">
                      <a:solidFill>
                        <a:schemeClr val="tx1"/>
                      </a:solidFill>
                      <a:prstDash val="solid"/>
                      <a:round/>
                      <a:headEnd type="none" w="med" len="med"/>
                      <a:tailEnd type="none" w="med" len="med"/>
                    </a:lnR>
                    <a:solidFill>
                      <a:srgbClr val="007F76">
                        <a:alpha val="20000"/>
                      </a:srgbClr>
                    </a:solidFill>
                  </a:tcPr>
                </a:tc>
                <a:tc>
                  <a:txBody>
                    <a:bodyPr/>
                    <a:lstStyle/>
                    <a:p>
                      <a:pPr algn="ctr" fontAlgn="ctr"/>
                      <a:r>
                        <a:rPr lang="ru-RU" sz="800" b="0" i="0" u="none" strike="noStrike">
                          <a:solidFill>
                            <a:srgbClr val="000000"/>
                          </a:solidFill>
                          <a:effectLst/>
                          <a:latin typeface="Arial Narrow" panose="020B0606020202030204" pitchFamily="34" charset="0"/>
                        </a:rPr>
                        <a:t>1 434</a:t>
                      </a:r>
                    </a:p>
                  </a:txBody>
                  <a:tcPr marL="9525" marR="9525" marT="9525" marB="0" anchor="ctr">
                    <a:lnL w="12700" cap="flat" cmpd="sng" algn="ctr">
                      <a:solidFill>
                        <a:schemeClr val="tx1"/>
                      </a:solidFill>
                      <a:prstDash val="solid"/>
                      <a:round/>
                      <a:headEnd type="none" w="med" len="med"/>
                      <a:tailEnd type="none" w="med" len="med"/>
                    </a:lnL>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265</a:t>
                      </a:r>
                    </a:p>
                  </a:txBody>
                  <a:tcPr marL="9525" marR="9525" marT="9525" marB="0" anchor="c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305</a:t>
                      </a:r>
                    </a:p>
                  </a:txBody>
                  <a:tcPr marL="9525" marR="9525" marT="9525" marB="0" anchor="c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319</a:t>
                      </a:r>
                    </a:p>
                  </a:txBody>
                  <a:tcPr marL="9525" marR="9525" marT="9525" marB="0" anchor="c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545</a:t>
                      </a:r>
                    </a:p>
                  </a:txBody>
                  <a:tcPr marL="9525" marR="9525" marT="9525" marB="0" anchor="ctr">
                    <a:lnR w="12700" cap="flat" cmpd="sng" algn="ctr">
                      <a:solidFill>
                        <a:schemeClr val="tx1"/>
                      </a:solidFill>
                      <a:prstDash val="solid"/>
                      <a:round/>
                      <a:headEnd type="none" w="med" len="med"/>
                      <a:tailEnd type="none" w="med" len="med"/>
                    </a:ln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1 545</a:t>
                      </a:r>
                    </a:p>
                  </a:txBody>
                  <a:tcPr marL="9525" marR="9525" marT="9525" marB="0" anchor="ctr">
                    <a:lnL w="12700" cap="flat" cmpd="sng" algn="ctr">
                      <a:solidFill>
                        <a:schemeClr val="tx1"/>
                      </a:solidFill>
                      <a:prstDash val="solid"/>
                      <a:round/>
                      <a:headEnd type="none" w="med" len="med"/>
                      <a:tailEnd type="none" w="med" len="med"/>
                    </a:lnL>
                    <a:solidFill>
                      <a:srgbClr val="007F76">
                        <a:alpha val="20000"/>
                      </a:srgbClr>
                    </a:solidFill>
                  </a:tcPr>
                </a:tc>
                <a:tc>
                  <a:txBody>
                    <a:bodyPr/>
                    <a:lstStyle/>
                    <a:p>
                      <a:pPr algn="ctr" fontAlgn="ctr"/>
                      <a:r>
                        <a:rPr lang="ru-RU" sz="800" b="0" i="0" u="none" strike="noStrike">
                          <a:solidFill>
                            <a:srgbClr val="000000"/>
                          </a:solidFill>
                          <a:effectLst/>
                          <a:latin typeface="Arial Narrow" panose="020B0606020202030204" pitchFamily="34" charset="0"/>
                        </a:rPr>
                        <a:t>393</a:t>
                      </a:r>
                    </a:p>
                  </a:txBody>
                  <a:tcPr marL="9525" marR="9525" marT="9525" marB="0" anchor="c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293</a:t>
                      </a:r>
                    </a:p>
                  </a:txBody>
                  <a:tcPr marL="9525" marR="9525" marT="9525" marB="0" anchor="ctr">
                    <a:solidFill>
                      <a:srgbClr val="007F76">
                        <a:alpha val="20000"/>
                      </a:srgbClr>
                    </a:solidFill>
                  </a:tcPr>
                </a:tc>
                <a:tc>
                  <a:txBody>
                    <a:bodyPr/>
                    <a:lstStyle/>
                    <a:p>
                      <a:pPr algn="ctr" fontAlgn="ctr"/>
                      <a:r>
                        <a:rPr lang="ru-RU" sz="800" b="0" i="0" u="none" strike="noStrike">
                          <a:solidFill>
                            <a:srgbClr val="000000"/>
                          </a:solidFill>
                          <a:effectLst/>
                          <a:latin typeface="Arial Narrow" panose="020B0606020202030204" pitchFamily="34" charset="0"/>
                        </a:rPr>
                        <a:t>515</a:t>
                      </a:r>
                    </a:p>
                  </a:txBody>
                  <a:tcPr marL="9525" marR="9525" marT="9525" marB="0" anchor="ctr">
                    <a:solidFill>
                      <a:srgbClr val="007F76">
                        <a:alpha val="20000"/>
                      </a:srgbClr>
                    </a:solidFill>
                  </a:tcPr>
                </a:tc>
                <a:tc>
                  <a:txBody>
                    <a:bodyPr/>
                    <a:lstStyle/>
                    <a:p>
                      <a:pPr algn="ctr" fontAlgn="ctr"/>
                      <a:r>
                        <a:rPr lang="ru-RU" sz="800" b="0" i="0" u="none" strike="noStrike">
                          <a:solidFill>
                            <a:srgbClr val="000000"/>
                          </a:solidFill>
                          <a:effectLst/>
                          <a:latin typeface="Arial Narrow" panose="020B0606020202030204" pitchFamily="34" charset="0"/>
                        </a:rPr>
                        <a:t>344</a:t>
                      </a:r>
                    </a:p>
                  </a:txBody>
                  <a:tcPr marL="9525" marR="9525" marT="9525" marB="0" anchor="ctr">
                    <a:solidFill>
                      <a:srgbClr val="007F76">
                        <a:alpha val="20000"/>
                      </a:srgbClr>
                    </a:solidFill>
                  </a:tcPr>
                </a:tc>
                <a:tc>
                  <a:txBody>
                    <a:bodyPr/>
                    <a:lstStyle/>
                    <a:p>
                      <a:pPr algn="ctr" fontAlgn="ctr"/>
                      <a:r>
                        <a:rPr lang="ru-RU" sz="800" b="0" i="0" u="none" strike="noStrike">
                          <a:solidFill>
                            <a:srgbClr val="000000"/>
                          </a:solidFill>
                          <a:effectLst/>
                          <a:latin typeface="Arial Narrow" panose="020B0606020202030204" pitchFamily="34" charset="0"/>
                        </a:rPr>
                        <a:t>3,1%</a:t>
                      </a:r>
                    </a:p>
                  </a:txBody>
                  <a:tcPr marL="9525" marR="9525" marT="9525" marB="0" anchor="ctr">
                    <a:solidFill>
                      <a:srgbClr val="007F76">
                        <a:alpha val="20000"/>
                      </a:srgbClr>
                    </a:solidFill>
                  </a:tcPr>
                </a:tc>
                <a:extLst>
                  <a:ext uri="{0D108BD9-81ED-4DB2-BD59-A6C34878D82A}">
                    <a16:rowId xmlns:a16="http://schemas.microsoft.com/office/drawing/2014/main" val="2728981022"/>
                  </a:ext>
                </a:extLst>
              </a:tr>
              <a:tr h="144837">
                <a:tc>
                  <a:txBody>
                    <a:bodyPr/>
                    <a:lstStyle/>
                    <a:p>
                      <a:pPr algn="ctr" fontAlgn="b"/>
                      <a:r>
                        <a:rPr lang="ru-RU" sz="800" u="none" strike="noStrike" dirty="0">
                          <a:solidFill>
                            <a:srgbClr val="007F76"/>
                          </a:solidFill>
                          <a:effectLst/>
                          <a:latin typeface="Arial Narrow" panose="020B0606020202030204" pitchFamily="34" charset="0"/>
                        </a:rPr>
                        <a:t>3</a:t>
                      </a:r>
                      <a:endParaRPr lang="en-US" sz="800" b="0" i="0" u="none" strike="noStrike" dirty="0">
                        <a:solidFill>
                          <a:srgbClr val="007F76"/>
                        </a:solidFill>
                        <a:effectLst/>
                        <a:latin typeface="Arial Narrow" panose="020B0606020202030204" pitchFamily="34" charset="0"/>
                      </a:endParaRPr>
                    </a:p>
                  </a:txBody>
                  <a:tcPr marL="9525" marR="9525" marT="0"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9629-7</a:t>
                      </a:r>
                    </a:p>
                  </a:txBody>
                  <a:tcPr marL="9525" marR="9525" marT="9525" marB="0" anchor="ctr">
                    <a:solidFill>
                      <a:schemeClr val="accent6">
                        <a:lumMod val="50000"/>
                        <a:alpha val="1000"/>
                      </a:schemeClr>
                    </a:solidFill>
                  </a:tcPr>
                </a:tc>
                <a:tc>
                  <a:txBody>
                    <a:bodyPr/>
                    <a:lstStyle/>
                    <a:p>
                      <a:pPr marL="72000" algn="l" fontAlgn="ctr"/>
                      <a:r>
                        <a:rPr lang="ru-RU" sz="800" b="0" i="0" u="none" strike="noStrike" dirty="0" err="1">
                          <a:solidFill>
                            <a:srgbClr val="000000"/>
                          </a:solidFill>
                          <a:effectLst/>
                          <a:latin typeface="Arial Narrow" panose="020B0606020202030204" pitchFamily="34" charset="0"/>
                        </a:rPr>
                        <a:t>Әртүрлі</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жұмысты</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атқарушылар</a:t>
                      </a:r>
                      <a:endParaRPr lang="ru-RU" sz="800" b="0" i="0" u="none" strike="noStrike" dirty="0">
                        <a:solidFill>
                          <a:srgbClr val="000000"/>
                        </a:solidFill>
                        <a:effectLst/>
                        <a:latin typeface="Arial Narrow" panose="020B0606020202030204" pitchFamily="34" charset="0"/>
                      </a:endParaRPr>
                    </a:p>
                  </a:txBody>
                  <a:tcPr marL="9525" marR="9525" marT="9525" marB="0" anchor="ctr">
                    <a:lnR w="12700" cap="flat" cmpd="sng" algn="ctr">
                      <a:solidFill>
                        <a:schemeClr val="tx1"/>
                      </a:solidFill>
                      <a:prstDash val="solid"/>
                      <a:round/>
                      <a:headEnd type="none" w="med" len="med"/>
                      <a:tailEnd type="none" w="med" len="med"/>
                    </a:ln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1 192</a:t>
                      </a:r>
                    </a:p>
                  </a:txBody>
                  <a:tcPr marL="9525" marR="9525" marT="9525" marB="0" anchor="ctr">
                    <a:lnL w="12700" cap="flat" cmpd="sng" algn="ctr">
                      <a:solidFill>
                        <a:schemeClr val="tx1"/>
                      </a:solidFill>
                      <a:prstDash val="solid"/>
                      <a:round/>
                      <a:headEnd type="none" w="med" len="med"/>
                      <a:tailEnd type="none" w="med" len="med"/>
                    </a:lnL>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88</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286</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553</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265</a:t>
                      </a:r>
                    </a:p>
                  </a:txBody>
                  <a:tcPr marL="9525" marR="9525" marT="9525" marB="0" anchor="ctr">
                    <a:lnR w="12700" cap="flat" cmpd="sng" algn="ctr">
                      <a:solidFill>
                        <a:schemeClr val="tx1"/>
                      </a:solidFill>
                      <a:prstDash val="solid"/>
                      <a:round/>
                      <a:headEnd type="none" w="med" len="med"/>
                      <a:tailEnd type="none" w="med" len="med"/>
                    </a:ln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1 502</a:t>
                      </a:r>
                    </a:p>
                  </a:txBody>
                  <a:tcPr marL="9525" marR="9525" marT="9525" marB="0" anchor="ctr">
                    <a:lnL w="12700" cap="flat" cmpd="sng" algn="ctr">
                      <a:solidFill>
                        <a:schemeClr val="tx1"/>
                      </a:solidFill>
                      <a:prstDash val="solid"/>
                      <a:round/>
                      <a:headEnd type="none" w="med" len="med"/>
                      <a:tailEnd type="none" w="med" len="med"/>
                    </a:lnL>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129</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374</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534</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465</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3,0%</a:t>
                      </a:r>
                    </a:p>
                  </a:txBody>
                  <a:tcPr marL="9525" marR="9525" marT="9525" marB="0" anchor="ctr">
                    <a:solidFill>
                      <a:schemeClr val="accent6">
                        <a:lumMod val="50000"/>
                        <a:alpha val="1000"/>
                      </a:schemeClr>
                    </a:solidFill>
                  </a:tcPr>
                </a:tc>
                <a:extLst>
                  <a:ext uri="{0D108BD9-81ED-4DB2-BD59-A6C34878D82A}">
                    <a16:rowId xmlns:a16="http://schemas.microsoft.com/office/drawing/2014/main" val="496541397"/>
                  </a:ext>
                </a:extLst>
              </a:tr>
              <a:tr h="144837">
                <a:tc>
                  <a:txBody>
                    <a:bodyPr/>
                    <a:lstStyle/>
                    <a:p>
                      <a:pPr algn="ctr" fontAlgn="b"/>
                      <a:r>
                        <a:rPr lang="ru-RU" sz="800" u="none" strike="noStrike" dirty="0">
                          <a:solidFill>
                            <a:srgbClr val="007F76"/>
                          </a:solidFill>
                          <a:effectLst/>
                          <a:latin typeface="Arial Narrow" panose="020B0606020202030204" pitchFamily="34" charset="0"/>
                        </a:rPr>
                        <a:t>4</a:t>
                      </a:r>
                      <a:endParaRPr lang="en-US" sz="800" b="0" i="0" u="none" strike="noStrike" dirty="0">
                        <a:solidFill>
                          <a:srgbClr val="007F76"/>
                        </a:solidFill>
                        <a:effectLst/>
                        <a:latin typeface="Arial Narrow" panose="020B0606020202030204" pitchFamily="34" charset="0"/>
                      </a:endParaRPr>
                    </a:p>
                  </a:txBody>
                  <a:tcPr marL="9525" marR="9525" marT="0" marB="0" anchor="ctr">
                    <a:solidFill>
                      <a:srgbClr val="007F76">
                        <a:alpha val="20000"/>
                      </a:srgbClr>
                    </a:solidFill>
                  </a:tcPr>
                </a:tc>
                <a:tc>
                  <a:txBody>
                    <a:bodyPr/>
                    <a:lstStyle/>
                    <a:p>
                      <a:pPr algn="ctr" fontAlgn="ctr"/>
                      <a:r>
                        <a:rPr lang="ru-RU" sz="800" b="0" i="0" u="none" strike="noStrike">
                          <a:solidFill>
                            <a:srgbClr val="000000"/>
                          </a:solidFill>
                          <a:effectLst/>
                          <a:latin typeface="Arial Narrow" panose="020B0606020202030204" pitchFamily="34" charset="0"/>
                        </a:rPr>
                        <a:t>2350-3</a:t>
                      </a:r>
                    </a:p>
                  </a:txBody>
                  <a:tcPr marL="9525" marR="9525" marT="9525" marB="0" anchor="ctr">
                    <a:solidFill>
                      <a:srgbClr val="007F76">
                        <a:alpha val="20000"/>
                      </a:srgbClr>
                    </a:solidFill>
                  </a:tcPr>
                </a:tc>
                <a:tc>
                  <a:txBody>
                    <a:bodyPr/>
                    <a:lstStyle/>
                    <a:p>
                      <a:pPr marL="72000" algn="l" fontAlgn="ctr"/>
                      <a:r>
                        <a:rPr lang="ru-RU" sz="800" b="0" i="0" u="none" strike="noStrike" dirty="0" err="1">
                          <a:solidFill>
                            <a:srgbClr val="000000"/>
                          </a:solidFill>
                          <a:effectLst/>
                          <a:latin typeface="Arial Narrow" panose="020B0606020202030204" pitchFamily="34" charset="0"/>
                        </a:rPr>
                        <a:t>Қоғамдық</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ғылымдар</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бойынша</a:t>
                      </a:r>
                      <a:r>
                        <a:rPr lang="ru-RU" sz="800" b="0" i="0" u="none" strike="noStrike" dirty="0">
                          <a:solidFill>
                            <a:srgbClr val="000000"/>
                          </a:solidFill>
                          <a:effectLst/>
                          <a:latin typeface="Arial Narrow" panose="020B0606020202030204" pitchFamily="34" charset="0"/>
                        </a:rPr>
                        <a:t> орта </a:t>
                      </a:r>
                      <a:r>
                        <a:rPr lang="ru-RU" sz="800" b="0" i="0" u="none" strike="noStrike" dirty="0" err="1">
                          <a:solidFill>
                            <a:srgbClr val="000000"/>
                          </a:solidFill>
                          <a:effectLst/>
                          <a:latin typeface="Arial Narrow" panose="020B0606020202030204" pitchFamily="34" charset="0"/>
                        </a:rPr>
                        <a:t>мектеп</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мұғалімдері</a:t>
                      </a:r>
                      <a:endParaRPr lang="ru-RU" sz="800" b="0" i="0" u="none" strike="noStrike" dirty="0">
                        <a:solidFill>
                          <a:srgbClr val="000000"/>
                        </a:solidFill>
                        <a:effectLst/>
                        <a:latin typeface="Arial Narrow" panose="020B0606020202030204" pitchFamily="34" charset="0"/>
                      </a:endParaRPr>
                    </a:p>
                  </a:txBody>
                  <a:tcPr marL="9525" marR="9525" marT="9525" marB="0" anchor="ctr">
                    <a:lnR w="12700" cap="flat" cmpd="sng" algn="ctr">
                      <a:solidFill>
                        <a:schemeClr val="tx1"/>
                      </a:solidFill>
                      <a:prstDash val="solid"/>
                      <a:round/>
                      <a:headEnd type="none" w="med" len="med"/>
                      <a:tailEnd type="none" w="med" len="med"/>
                    </a:lnR>
                    <a:solidFill>
                      <a:srgbClr val="007F76">
                        <a:alpha val="20000"/>
                      </a:srgbClr>
                    </a:solidFill>
                  </a:tcPr>
                </a:tc>
                <a:tc>
                  <a:txBody>
                    <a:bodyPr/>
                    <a:lstStyle/>
                    <a:p>
                      <a:pPr algn="ctr" fontAlgn="ctr"/>
                      <a:r>
                        <a:rPr lang="ru-RU" sz="800" b="0" i="0" u="none" strike="noStrike">
                          <a:solidFill>
                            <a:srgbClr val="000000"/>
                          </a:solidFill>
                          <a:effectLst/>
                          <a:latin typeface="Arial Narrow" panose="020B0606020202030204" pitchFamily="34" charset="0"/>
                        </a:rPr>
                        <a:t>1 005</a:t>
                      </a:r>
                    </a:p>
                  </a:txBody>
                  <a:tcPr marL="9525" marR="9525" marT="9525" marB="0" anchor="ctr">
                    <a:lnL w="12700" cap="flat" cmpd="sng" algn="ctr">
                      <a:solidFill>
                        <a:schemeClr val="tx1"/>
                      </a:solidFill>
                      <a:prstDash val="solid"/>
                      <a:round/>
                      <a:headEnd type="none" w="med" len="med"/>
                      <a:tailEnd type="none" w="med" len="med"/>
                    </a:lnL>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142</a:t>
                      </a:r>
                    </a:p>
                  </a:txBody>
                  <a:tcPr marL="9525" marR="9525" marT="9525" marB="0" anchor="c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53</a:t>
                      </a:r>
                    </a:p>
                  </a:txBody>
                  <a:tcPr marL="9525" marR="9525" marT="9525" marB="0" anchor="c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577</a:t>
                      </a:r>
                    </a:p>
                  </a:txBody>
                  <a:tcPr marL="9525" marR="9525" marT="9525" marB="0" anchor="c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233</a:t>
                      </a:r>
                    </a:p>
                  </a:txBody>
                  <a:tcPr marL="9525" marR="9525" marT="9525" marB="0" anchor="ctr">
                    <a:lnR w="12700" cap="flat" cmpd="sng" algn="ctr">
                      <a:solidFill>
                        <a:schemeClr val="tx1"/>
                      </a:solidFill>
                      <a:prstDash val="solid"/>
                      <a:round/>
                      <a:headEnd type="none" w="med" len="med"/>
                      <a:tailEnd type="none" w="med" len="med"/>
                    </a:ln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1 222</a:t>
                      </a:r>
                    </a:p>
                  </a:txBody>
                  <a:tcPr marL="9525" marR="9525" marT="9525" marB="0" anchor="ctr">
                    <a:lnL w="12700" cap="flat" cmpd="sng" algn="ctr">
                      <a:solidFill>
                        <a:schemeClr val="tx1"/>
                      </a:solidFill>
                      <a:prstDash val="solid"/>
                      <a:round/>
                      <a:headEnd type="none" w="med" len="med"/>
                      <a:tailEnd type="none" w="med" len="med"/>
                    </a:lnL>
                    <a:solidFill>
                      <a:srgbClr val="007F76">
                        <a:alpha val="20000"/>
                      </a:srgbClr>
                    </a:solidFill>
                  </a:tcPr>
                </a:tc>
                <a:tc>
                  <a:txBody>
                    <a:bodyPr/>
                    <a:lstStyle/>
                    <a:p>
                      <a:pPr algn="ctr" fontAlgn="ctr"/>
                      <a:r>
                        <a:rPr lang="ru-RU" sz="800" b="0" i="0" u="none" strike="noStrike">
                          <a:solidFill>
                            <a:srgbClr val="000000"/>
                          </a:solidFill>
                          <a:effectLst/>
                          <a:latin typeface="Arial Narrow" panose="020B0606020202030204" pitchFamily="34" charset="0"/>
                        </a:rPr>
                        <a:t>233</a:t>
                      </a:r>
                    </a:p>
                  </a:txBody>
                  <a:tcPr marL="9525" marR="9525" marT="9525" marB="0" anchor="c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217</a:t>
                      </a:r>
                    </a:p>
                  </a:txBody>
                  <a:tcPr marL="9525" marR="9525" marT="9525" marB="0" anchor="ctr">
                    <a:solidFill>
                      <a:srgbClr val="007F76">
                        <a:alpha val="20000"/>
                      </a:srgbClr>
                    </a:solidFill>
                  </a:tcPr>
                </a:tc>
                <a:tc>
                  <a:txBody>
                    <a:bodyPr/>
                    <a:lstStyle/>
                    <a:p>
                      <a:pPr algn="ctr" fontAlgn="ctr"/>
                      <a:r>
                        <a:rPr lang="ru-RU" sz="800" b="0" i="0" u="none" strike="noStrike">
                          <a:solidFill>
                            <a:srgbClr val="000000"/>
                          </a:solidFill>
                          <a:effectLst/>
                          <a:latin typeface="Arial Narrow" panose="020B0606020202030204" pitchFamily="34" charset="0"/>
                        </a:rPr>
                        <a:t>111</a:t>
                      </a:r>
                    </a:p>
                  </a:txBody>
                  <a:tcPr marL="9525" marR="9525" marT="9525" marB="0" anchor="ctr">
                    <a:solidFill>
                      <a:srgbClr val="007F76">
                        <a:alpha val="20000"/>
                      </a:srgbClr>
                    </a:solidFill>
                  </a:tcPr>
                </a:tc>
                <a:tc>
                  <a:txBody>
                    <a:bodyPr/>
                    <a:lstStyle/>
                    <a:p>
                      <a:pPr algn="ctr" fontAlgn="ctr"/>
                      <a:r>
                        <a:rPr lang="ru-RU" sz="800" b="0" i="0" u="none" strike="noStrike">
                          <a:solidFill>
                            <a:srgbClr val="000000"/>
                          </a:solidFill>
                          <a:effectLst/>
                          <a:latin typeface="Arial Narrow" panose="020B0606020202030204" pitchFamily="34" charset="0"/>
                        </a:rPr>
                        <a:t>661</a:t>
                      </a:r>
                    </a:p>
                  </a:txBody>
                  <a:tcPr marL="9525" marR="9525" marT="9525" marB="0" anchor="ctr">
                    <a:solidFill>
                      <a:srgbClr val="007F76">
                        <a:alpha val="20000"/>
                      </a:srgbClr>
                    </a:solidFill>
                  </a:tcPr>
                </a:tc>
                <a:tc>
                  <a:txBody>
                    <a:bodyPr/>
                    <a:lstStyle/>
                    <a:p>
                      <a:pPr algn="ctr" fontAlgn="ctr"/>
                      <a:r>
                        <a:rPr lang="ru-RU" sz="800" b="0" i="0" u="none" strike="noStrike">
                          <a:solidFill>
                            <a:srgbClr val="000000"/>
                          </a:solidFill>
                          <a:effectLst/>
                          <a:latin typeface="Arial Narrow" panose="020B0606020202030204" pitchFamily="34" charset="0"/>
                        </a:rPr>
                        <a:t>2,5%</a:t>
                      </a:r>
                    </a:p>
                  </a:txBody>
                  <a:tcPr marL="9525" marR="9525" marT="9525" marB="0" anchor="ctr">
                    <a:solidFill>
                      <a:srgbClr val="007F76">
                        <a:alpha val="20000"/>
                      </a:srgbClr>
                    </a:solidFill>
                  </a:tcPr>
                </a:tc>
                <a:extLst>
                  <a:ext uri="{0D108BD9-81ED-4DB2-BD59-A6C34878D82A}">
                    <a16:rowId xmlns:a16="http://schemas.microsoft.com/office/drawing/2014/main" val="4195104307"/>
                  </a:ext>
                </a:extLst>
              </a:tr>
              <a:tr h="144837">
                <a:tc>
                  <a:txBody>
                    <a:bodyPr/>
                    <a:lstStyle/>
                    <a:p>
                      <a:pPr algn="ctr" fontAlgn="b"/>
                      <a:r>
                        <a:rPr lang="ru-RU" sz="800" u="none" strike="noStrike" dirty="0">
                          <a:solidFill>
                            <a:srgbClr val="007F76"/>
                          </a:solidFill>
                          <a:effectLst/>
                          <a:latin typeface="Arial Narrow" panose="020B0606020202030204" pitchFamily="34" charset="0"/>
                        </a:rPr>
                        <a:t>5</a:t>
                      </a:r>
                      <a:endParaRPr lang="en-US" sz="800" b="0" i="0" u="none" strike="noStrike" dirty="0">
                        <a:solidFill>
                          <a:srgbClr val="007F76"/>
                        </a:solidFill>
                        <a:effectLst/>
                        <a:latin typeface="Arial Narrow" panose="020B0606020202030204" pitchFamily="34" charset="0"/>
                      </a:endParaRPr>
                    </a:p>
                  </a:txBody>
                  <a:tcPr marL="9525" marR="9525" marT="0"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7413-2</a:t>
                      </a:r>
                    </a:p>
                  </a:txBody>
                  <a:tcPr marL="9525" marR="9525" marT="9525" marB="0" anchor="ctr">
                    <a:solidFill>
                      <a:schemeClr val="accent6">
                        <a:lumMod val="50000"/>
                        <a:alpha val="1000"/>
                      </a:schemeClr>
                    </a:solidFill>
                  </a:tcPr>
                </a:tc>
                <a:tc>
                  <a:txBody>
                    <a:bodyPr/>
                    <a:lstStyle/>
                    <a:p>
                      <a:pPr marL="72000" algn="l" fontAlgn="ctr"/>
                      <a:r>
                        <a:rPr lang="ru-RU" sz="800" b="0" i="0" u="none" strike="noStrike" dirty="0" err="1">
                          <a:solidFill>
                            <a:srgbClr val="000000"/>
                          </a:solidFill>
                          <a:effectLst/>
                          <a:latin typeface="Arial Narrow" panose="020B0606020202030204" pitchFamily="34" charset="0"/>
                        </a:rPr>
                        <a:t>Жоғары</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вольтты</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электр</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тізбектері</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бойынша</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жөндеушілер</a:t>
                      </a:r>
                      <a:r>
                        <a:rPr lang="ru-RU" sz="800" b="0" i="0" u="none" strike="noStrike" dirty="0">
                          <a:solidFill>
                            <a:srgbClr val="000000"/>
                          </a:solidFill>
                          <a:effectLst/>
                          <a:latin typeface="Arial Narrow" panose="020B0606020202030204" pitchFamily="34" charset="0"/>
                        </a:rPr>
                        <a:t> ж/е </a:t>
                      </a:r>
                      <a:r>
                        <a:rPr lang="ru-RU" sz="800" b="0" i="0" u="none" strike="noStrike" dirty="0" err="1">
                          <a:solidFill>
                            <a:srgbClr val="000000"/>
                          </a:solidFill>
                          <a:effectLst/>
                          <a:latin typeface="Arial Narrow" panose="020B0606020202030204" pitchFamily="34" charset="0"/>
                        </a:rPr>
                        <a:t>электрмонтерлер</a:t>
                      </a:r>
                      <a:endParaRPr lang="ru-RU" sz="800" b="0" i="0" u="none" strike="noStrike" dirty="0">
                        <a:solidFill>
                          <a:srgbClr val="000000"/>
                        </a:solidFill>
                        <a:effectLst/>
                        <a:latin typeface="Arial Narrow" panose="020B0606020202030204" pitchFamily="34" charset="0"/>
                      </a:endParaRPr>
                    </a:p>
                  </a:txBody>
                  <a:tcPr marL="9525" marR="9525" marT="9525" marB="0" anchor="ctr">
                    <a:lnR w="12700" cap="flat" cmpd="sng" algn="ctr">
                      <a:solidFill>
                        <a:schemeClr val="tx1"/>
                      </a:solidFill>
                      <a:prstDash val="solid"/>
                      <a:round/>
                      <a:headEnd type="none" w="med" len="med"/>
                      <a:tailEnd type="none" w="med" len="med"/>
                    </a:ln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1 000</a:t>
                      </a:r>
                    </a:p>
                  </a:txBody>
                  <a:tcPr marL="9525" marR="9525" marT="9525" marB="0" anchor="ctr">
                    <a:lnL w="12700" cap="flat" cmpd="sng" algn="ctr">
                      <a:solidFill>
                        <a:schemeClr val="tx1"/>
                      </a:solidFill>
                      <a:prstDash val="solid"/>
                      <a:round/>
                      <a:headEnd type="none" w="med" len="med"/>
                      <a:tailEnd type="none" w="med" len="med"/>
                    </a:lnL>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282</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264</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216</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238</a:t>
                      </a:r>
                    </a:p>
                  </a:txBody>
                  <a:tcPr marL="9525" marR="9525" marT="9525" marB="0" anchor="ctr">
                    <a:lnR w="12700" cap="flat" cmpd="sng" algn="ctr">
                      <a:solidFill>
                        <a:schemeClr val="tx1"/>
                      </a:solidFill>
                      <a:prstDash val="solid"/>
                      <a:round/>
                      <a:headEnd type="none" w="med" len="med"/>
                      <a:tailEnd type="none" w="med" len="med"/>
                    </a:ln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1 199</a:t>
                      </a:r>
                    </a:p>
                  </a:txBody>
                  <a:tcPr marL="9525" marR="9525" marT="9525" marB="0" anchor="ctr">
                    <a:lnL w="12700" cap="flat" cmpd="sng" algn="ctr">
                      <a:solidFill>
                        <a:schemeClr val="tx1"/>
                      </a:solidFill>
                      <a:prstDash val="solid"/>
                      <a:round/>
                      <a:headEnd type="none" w="med" len="med"/>
                      <a:tailEnd type="none" w="med" len="med"/>
                    </a:lnL>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154</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363</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388</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294</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2,4%</a:t>
                      </a:r>
                    </a:p>
                  </a:txBody>
                  <a:tcPr marL="9525" marR="9525" marT="9525" marB="0" anchor="ctr">
                    <a:solidFill>
                      <a:schemeClr val="accent6">
                        <a:lumMod val="50000"/>
                        <a:alpha val="1000"/>
                      </a:schemeClr>
                    </a:solidFill>
                  </a:tcPr>
                </a:tc>
                <a:extLst>
                  <a:ext uri="{0D108BD9-81ED-4DB2-BD59-A6C34878D82A}">
                    <a16:rowId xmlns:a16="http://schemas.microsoft.com/office/drawing/2014/main" val="2161733166"/>
                  </a:ext>
                </a:extLst>
              </a:tr>
              <a:tr h="144837">
                <a:tc>
                  <a:txBody>
                    <a:bodyPr/>
                    <a:lstStyle/>
                    <a:p>
                      <a:pPr algn="ctr" fontAlgn="b"/>
                      <a:r>
                        <a:rPr lang="ru-RU" sz="800" u="none" strike="noStrike" dirty="0">
                          <a:solidFill>
                            <a:srgbClr val="007F76"/>
                          </a:solidFill>
                          <a:effectLst/>
                          <a:latin typeface="Arial Narrow" panose="020B0606020202030204" pitchFamily="34" charset="0"/>
                        </a:rPr>
                        <a:t>6</a:t>
                      </a:r>
                      <a:endParaRPr lang="en-US" sz="800" b="0" i="0" u="none" strike="noStrike" dirty="0">
                        <a:solidFill>
                          <a:srgbClr val="007F76"/>
                        </a:solidFill>
                        <a:effectLst/>
                        <a:latin typeface="Arial Narrow" panose="020B0606020202030204" pitchFamily="34" charset="0"/>
                      </a:endParaRPr>
                    </a:p>
                  </a:txBody>
                  <a:tcPr marL="9525" marR="9525" marT="0" marB="0" anchor="ctr">
                    <a:solidFill>
                      <a:srgbClr val="007F76">
                        <a:alpha val="20000"/>
                      </a:srgbClr>
                    </a:solidFill>
                  </a:tcPr>
                </a:tc>
                <a:tc>
                  <a:txBody>
                    <a:bodyPr/>
                    <a:lstStyle/>
                    <a:p>
                      <a:pPr algn="ctr" fontAlgn="ctr"/>
                      <a:r>
                        <a:rPr lang="ru-RU" sz="800" b="0" i="0" u="none" strike="noStrike">
                          <a:solidFill>
                            <a:srgbClr val="000000"/>
                          </a:solidFill>
                          <a:effectLst/>
                          <a:latin typeface="Arial Narrow" panose="020B0606020202030204" pitchFamily="34" charset="0"/>
                        </a:rPr>
                        <a:t>9629-9</a:t>
                      </a:r>
                    </a:p>
                  </a:txBody>
                  <a:tcPr marL="9525" marR="9525" marT="9525" marB="0" anchor="ctr">
                    <a:solidFill>
                      <a:srgbClr val="007F76">
                        <a:alpha val="20000"/>
                      </a:srgbClr>
                    </a:solidFill>
                  </a:tcPr>
                </a:tc>
                <a:tc>
                  <a:txBody>
                    <a:bodyPr/>
                    <a:lstStyle/>
                    <a:p>
                      <a:pPr marL="72000" algn="l" fontAlgn="ctr"/>
                      <a:r>
                        <a:rPr lang="ru-RU" sz="800" b="0" i="0" u="none" strike="noStrike" dirty="0" err="1">
                          <a:solidFill>
                            <a:srgbClr val="000000"/>
                          </a:solidFill>
                          <a:effectLst/>
                          <a:latin typeface="Arial Narrow" panose="020B0606020202030204" pitchFamily="34" charset="0"/>
                        </a:rPr>
                        <a:t>Біліктілігі</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жоқ</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жұмысшылар</a:t>
                      </a:r>
                      <a:endParaRPr lang="ru-RU" sz="800" b="0" i="0" u="none" strike="noStrike" dirty="0">
                        <a:solidFill>
                          <a:srgbClr val="000000"/>
                        </a:solidFill>
                        <a:effectLst/>
                        <a:latin typeface="Arial Narrow" panose="020B0606020202030204" pitchFamily="34" charset="0"/>
                      </a:endParaRPr>
                    </a:p>
                  </a:txBody>
                  <a:tcPr marL="9525" marR="9525" marT="9525" marB="0" anchor="ctr">
                    <a:lnR w="12700" cap="flat" cmpd="sng" algn="ctr">
                      <a:solidFill>
                        <a:schemeClr val="tx1"/>
                      </a:solidFill>
                      <a:prstDash val="solid"/>
                      <a:round/>
                      <a:headEnd type="none" w="med" len="med"/>
                      <a:tailEnd type="none" w="med" len="med"/>
                    </a:lnR>
                    <a:solidFill>
                      <a:srgbClr val="007F76">
                        <a:alpha val="20000"/>
                      </a:srgbClr>
                    </a:solidFill>
                  </a:tcPr>
                </a:tc>
                <a:tc>
                  <a:txBody>
                    <a:bodyPr/>
                    <a:lstStyle/>
                    <a:p>
                      <a:pPr algn="ctr" fontAlgn="ctr"/>
                      <a:r>
                        <a:rPr lang="ru-RU" sz="800" b="0" i="0" u="none" strike="noStrike">
                          <a:solidFill>
                            <a:srgbClr val="000000"/>
                          </a:solidFill>
                          <a:effectLst/>
                          <a:latin typeface="Arial Narrow" panose="020B0606020202030204" pitchFamily="34" charset="0"/>
                        </a:rPr>
                        <a:t>2 266</a:t>
                      </a:r>
                    </a:p>
                  </a:txBody>
                  <a:tcPr marL="9525" marR="9525" marT="9525" marB="0" anchor="ctr">
                    <a:lnL w="12700" cap="flat" cmpd="sng" algn="ctr">
                      <a:solidFill>
                        <a:schemeClr val="tx1"/>
                      </a:solidFill>
                      <a:prstDash val="solid"/>
                      <a:round/>
                      <a:headEnd type="none" w="med" len="med"/>
                      <a:tailEnd type="none" w="med" len="med"/>
                    </a:lnL>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253</a:t>
                      </a:r>
                    </a:p>
                  </a:txBody>
                  <a:tcPr marL="9525" marR="9525" marT="9525" marB="0" anchor="c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434</a:t>
                      </a:r>
                    </a:p>
                  </a:txBody>
                  <a:tcPr marL="9525" marR="9525" marT="9525" marB="0" anchor="c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497</a:t>
                      </a:r>
                    </a:p>
                  </a:txBody>
                  <a:tcPr marL="9525" marR="9525" marT="9525" marB="0" anchor="c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1 082</a:t>
                      </a:r>
                    </a:p>
                  </a:txBody>
                  <a:tcPr marL="9525" marR="9525" marT="9525" marB="0" anchor="ctr">
                    <a:lnR w="12700" cap="flat" cmpd="sng" algn="ctr">
                      <a:solidFill>
                        <a:schemeClr val="tx1"/>
                      </a:solidFill>
                      <a:prstDash val="solid"/>
                      <a:round/>
                      <a:headEnd type="none" w="med" len="med"/>
                      <a:tailEnd type="none" w="med" len="med"/>
                    </a:ln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978</a:t>
                      </a:r>
                    </a:p>
                  </a:txBody>
                  <a:tcPr marL="9525" marR="9525" marT="9525" marB="0" anchor="ctr">
                    <a:lnL w="12700" cap="flat" cmpd="sng" algn="ctr">
                      <a:solidFill>
                        <a:schemeClr val="tx1"/>
                      </a:solidFill>
                      <a:prstDash val="solid"/>
                      <a:round/>
                      <a:headEnd type="none" w="med" len="med"/>
                      <a:tailEnd type="none" w="med" len="med"/>
                    </a:lnL>
                    <a:solidFill>
                      <a:srgbClr val="007F76">
                        <a:alpha val="20000"/>
                      </a:srgbClr>
                    </a:solidFill>
                  </a:tcPr>
                </a:tc>
                <a:tc>
                  <a:txBody>
                    <a:bodyPr/>
                    <a:lstStyle/>
                    <a:p>
                      <a:pPr algn="ctr" fontAlgn="ctr"/>
                      <a:r>
                        <a:rPr lang="ru-RU" sz="800" b="0" i="0" u="none" strike="noStrike">
                          <a:solidFill>
                            <a:srgbClr val="000000"/>
                          </a:solidFill>
                          <a:effectLst/>
                          <a:latin typeface="Arial Narrow" panose="020B0606020202030204" pitchFamily="34" charset="0"/>
                        </a:rPr>
                        <a:t>205</a:t>
                      </a:r>
                    </a:p>
                  </a:txBody>
                  <a:tcPr marL="9525" marR="9525" marT="9525" marB="0" anchor="c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133</a:t>
                      </a:r>
                    </a:p>
                  </a:txBody>
                  <a:tcPr marL="9525" marR="9525" marT="9525" marB="0" anchor="ctr">
                    <a:solidFill>
                      <a:srgbClr val="007F76">
                        <a:alpha val="20000"/>
                      </a:srgbClr>
                    </a:solidFill>
                  </a:tcPr>
                </a:tc>
                <a:tc>
                  <a:txBody>
                    <a:bodyPr/>
                    <a:lstStyle/>
                    <a:p>
                      <a:pPr algn="ctr" fontAlgn="ctr"/>
                      <a:r>
                        <a:rPr lang="ru-RU" sz="800" b="0" i="0" u="none" strike="noStrike">
                          <a:solidFill>
                            <a:srgbClr val="000000"/>
                          </a:solidFill>
                          <a:effectLst/>
                          <a:latin typeface="Arial Narrow" panose="020B0606020202030204" pitchFamily="34" charset="0"/>
                        </a:rPr>
                        <a:t>328</a:t>
                      </a:r>
                    </a:p>
                  </a:txBody>
                  <a:tcPr marL="9525" marR="9525" marT="9525" marB="0" anchor="ctr">
                    <a:solidFill>
                      <a:srgbClr val="007F76">
                        <a:alpha val="20000"/>
                      </a:srgbClr>
                    </a:solidFill>
                  </a:tcPr>
                </a:tc>
                <a:tc>
                  <a:txBody>
                    <a:bodyPr/>
                    <a:lstStyle/>
                    <a:p>
                      <a:pPr algn="ctr" fontAlgn="ctr"/>
                      <a:r>
                        <a:rPr lang="ru-RU" sz="800" b="0" i="0" u="none" strike="noStrike">
                          <a:solidFill>
                            <a:srgbClr val="000000"/>
                          </a:solidFill>
                          <a:effectLst/>
                          <a:latin typeface="Arial Narrow" panose="020B0606020202030204" pitchFamily="34" charset="0"/>
                        </a:rPr>
                        <a:t>312</a:t>
                      </a:r>
                    </a:p>
                  </a:txBody>
                  <a:tcPr marL="9525" marR="9525" marT="9525" marB="0" anchor="ctr">
                    <a:solidFill>
                      <a:srgbClr val="007F76">
                        <a:alpha val="20000"/>
                      </a:srgbClr>
                    </a:solidFill>
                  </a:tcPr>
                </a:tc>
                <a:tc>
                  <a:txBody>
                    <a:bodyPr/>
                    <a:lstStyle/>
                    <a:p>
                      <a:pPr algn="ctr" fontAlgn="ctr"/>
                      <a:r>
                        <a:rPr lang="ru-RU" sz="800" b="0" i="0" u="none" strike="noStrike">
                          <a:solidFill>
                            <a:srgbClr val="000000"/>
                          </a:solidFill>
                          <a:effectLst/>
                          <a:latin typeface="Arial Narrow" panose="020B0606020202030204" pitchFamily="34" charset="0"/>
                        </a:rPr>
                        <a:t>2,0%</a:t>
                      </a:r>
                    </a:p>
                  </a:txBody>
                  <a:tcPr marL="9525" marR="9525" marT="9525" marB="0" anchor="ctr">
                    <a:solidFill>
                      <a:srgbClr val="007F76">
                        <a:alpha val="20000"/>
                      </a:srgbClr>
                    </a:solidFill>
                  </a:tcPr>
                </a:tc>
                <a:extLst>
                  <a:ext uri="{0D108BD9-81ED-4DB2-BD59-A6C34878D82A}">
                    <a16:rowId xmlns:a16="http://schemas.microsoft.com/office/drawing/2014/main" val="1745570149"/>
                  </a:ext>
                </a:extLst>
              </a:tr>
              <a:tr h="144837">
                <a:tc>
                  <a:txBody>
                    <a:bodyPr/>
                    <a:lstStyle/>
                    <a:p>
                      <a:pPr algn="ctr" fontAlgn="b"/>
                      <a:r>
                        <a:rPr lang="ru-RU" sz="800" u="none" strike="noStrike" dirty="0">
                          <a:solidFill>
                            <a:srgbClr val="007F76"/>
                          </a:solidFill>
                          <a:effectLst/>
                          <a:latin typeface="Arial Narrow" panose="020B0606020202030204" pitchFamily="34" charset="0"/>
                        </a:rPr>
                        <a:t>7</a:t>
                      </a:r>
                      <a:endParaRPr lang="en-US" sz="800" b="0" i="0" u="none" strike="noStrike" dirty="0">
                        <a:solidFill>
                          <a:srgbClr val="007F76"/>
                        </a:solidFill>
                        <a:effectLst/>
                        <a:latin typeface="Arial Narrow" panose="020B0606020202030204" pitchFamily="34" charset="0"/>
                      </a:endParaRPr>
                    </a:p>
                  </a:txBody>
                  <a:tcPr marL="9525" marR="9525" marT="0"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2362-0</a:t>
                      </a:r>
                    </a:p>
                  </a:txBody>
                  <a:tcPr marL="9525" marR="9525" marT="9525" marB="0" anchor="ctr">
                    <a:solidFill>
                      <a:schemeClr val="accent6">
                        <a:lumMod val="50000"/>
                        <a:alpha val="1000"/>
                      </a:schemeClr>
                    </a:solidFill>
                  </a:tcPr>
                </a:tc>
                <a:tc>
                  <a:txBody>
                    <a:bodyPr/>
                    <a:lstStyle/>
                    <a:p>
                      <a:pPr marL="72000" algn="l" fontAlgn="ctr"/>
                      <a:r>
                        <a:rPr lang="ru-RU" sz="800" b="0" i="0" u="none" strike="noStrike" dirty="0" err="1">
                          <a:solidFill>
                            <a:srgbClr val="000000"/>
                          </a:solidFill>
                          <a:effectLst/>
                          <a:latin typeface="Arial Narrow" panose="020B0606020202030204" pitchFamily="34" charset="0"/>
                        </a:rPr>
                        <a:t>Мектепке</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дейінгі</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білім</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берудегі</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тәрбиешілер</a:t>
                      </a:r>
                      <a:endParaRPr lang="ru-RU" sz="800" b="0" i="0" u="none" strike="noStrike" dirty="0">
                        <a:solidFill>
                          <a:srgbClr val="000000"/>
                        </a:solidFill>
                        <a:effectLst/>
                        <a:latin typeface="Arial Narrow" panose="020B0606020202030204" pitchFamily="34" charset="0"/>
                      </a:endParaRPr>
                    </a:p>
                  </a:txBody>
                  <a:tcPr marL="9525" marR="9525" marT="9525" marB="0" anchor="ctr">
                    <a:lnR w="12700" cap="flat" cmpd="sng" algn="ctr">
                      <a:solidFill>
                        <a:schemeClr val="tx1"/>
                      </a:solidFill>
                      <a:prstDash val="solid"/>
                      <a:round/>
                      <a:headEnd type="none" w="med" len="med"/>
                      <a:tailEnd type="none" w="med" len="med"/>
                    </a:ln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986</a:t>
                      </a:r>
                    </a:p>
                  </a:txBody>
                  <a:tcPr marL="9525" marR="9525" marT="9525" marB="0" anchor="ctr">
                    <a:lnL w="12700" cap="flat" cmpd="sng" algn="ctr">
                      <a:solidFill>
                        <a:schemeClr val="tx1"/>
                      </a:solidFill>
                      <a:prstDash val="solid"/>
                      <a:round/>
                      <a:headEnd type="none" w="med" len="med"/>
                      <a:tailEnd type="none" w="med" len="med"/>
                    </a:lnL>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164</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175</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408</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239</a:t>
                      </a:r>
                    </a:p>
                  </a:txBody>
                  <a:tcPr marL="9525" marR="9525" marT="9525" marB="0" anchor="ctr">
                    <a:lnR w="12700" cap="flat" cmpd="sng" algn="ctr">
                      <a:solidFill>
                        <a:schemeClr val="tx1"/>
                      </a:solidFill>
                      <a:prstDash val="solid"/>
                      <a:round/>
                      <a:headEnd type="none" w="med" len="med"/>
                      <a:tailEnd type="none" w="med" len="med"/>
                    </a:ln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968</a:t>
                      </a:r>
                    </a:p>
                  </a:txBody>
                  <a:tcPr marL="9525" marR="9525" marT="9525" marB="0" anchor="ctr">
                    <a:lnL w="12700" cap="flat" cmpd="sng" algn="ctr">
                      <a:solidFill>
                        <a:schemeClr val="tx1"/>
                      </a:solidFill>
                      <a:prstDash val="solid"/>
                      <a:round/>
                      <a:headEnd type="none" w="med" len="med"/>
                      <a:tailEnd type="none" w="med" len="med"/>
                    </a:lnL>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179</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230</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225</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334</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2,0%</a:t>
                      </a:r>
                    </a:p>
                  </a:txBody>
                  <a:tcPr marL="9525" marR="9525" marT="9525" marB="0" anchor="ctr">
                    <a:solidFill>
                      <a:schemeClr val="accent6">
                        <a:lumMod val="50000"/>
                        <a:alpha val="1000"/>
                      </a:schemeClr>
                    </a:solidFill>
                  </a:tcPr>
                </a:tc>
                <a:extLst>
                  <a:ext uri="{0D108BD9-81ED-4DB2-BD59-A6C34878D82A}">
                    <a16:rowId xmlns:a16="http://schemas.microsoft.com/office/drawing/2014/main" val="4097615506"/>
                  </a:ext>
                </a:extLst>
              </a:tr>
              <a:tr h="144837">
                <a:tc>
                  <a:txBody>
                    <a:bodyPr/>
                    <a:lstStyle/>
                    <a:p>
                      <a:pPr algn="ctr" fontAlgn="b"/>
                      <a:r>
                        <a:rPr lang="ru-RU" sz="800" u="none" strike="noStrike" dirty="0">
                          <a:solidFill>
                            <a:srgbClr val="007F76"/>
                          </a:solidFill>
                          <a:effectLst/>
                          <a:latin typeface="Arial Narrow" panose="020B0606020202030204" pitchFamily="34" charset="0"/>
                        </a:rPr>
                        <a:t>8</a:t>
                      </a:r>
                      <a:endParaRPr lang="en-US" sz="800" b="0" i="0" u="none" strike="noStrike" dirty="0">
                        <a:solidFill>
                          <a:srgbClr val="007F76"/>
                        </a:solidFill>
                        <a:effectLst/>
                        <a:latin typeface="Arial Narrow" panose="020B0606020202030204" pitchFamily="34" charset="0"/>
                      </a:endParaRPr>
                    </a:p>
                  </a:txBody>
                  <a:tcPr marL="9525" marR="9525" marT="0" marB="0" anchor="ctr">
                    <a:solidFill>
                      <a:srgbClr val="007F76">
                        <a:alpha val="20000"/>
                      </a:srgbClr>
                    </a:solidFill>
                  </a:tcPr>
                </a:tc>
                <a:tc>
                  <a:txBody>
                    <a:bodyPr/>
                    <a:lstStyle/>
                    <a:p>
                      <a:pPr algn="ctr" fontAlgn="ctr"/>
                      <a:r>
                        <a:rPr lang="ru-RU" sz="800" b="0" i="0" u="none" strike="noStrike">
                          <a:solidFill>
                            <a:srgbClr val="000000"/>
                          </a:solidFill>
                          <a:effectLst/>
                          <a:latin typeface="Arial Narrow" panose="020B0606020202030204" pitchFamily="34" charset="0"/>
                        </a:rPr>
                        <a:t>9622-1</a:t>
                      </a:r>
                    </a:p>
                  </a:txBody>
                  <a:tcPr marL="9525" marR="9525" marT="9525" marB="0" anchor="ctr">
                    <a:solidFill>
                      <a:srgbClr val="007F76">
                        <a:alpha val="20000"/>
                      </a:srgbClr>
                    </a:solidFill>
                  </a:tcPr>
                </a:tc>
                <a:tc>
                  <a:txBody>
                    <a:bodyPr/>
                    <a:lstStyle/>
                    <a:p>
                      <a:pPr marL="72000" algn="l" fontAlgn="ctr"/>
                      <a:r>
                        <a:rPr lang="ru-RU" sz="800" b="0" i="0" u="none" strike="noStrike" dirty="0" err="1">
                          <a:solidFill>
                            <a:srgbClr val="000000"/>
                          </a:solidFill>
                          <a:effectLst/>
                          <a:latin typeface="Arial Narrow" panose="020B0606020202030204" pitchFamily="34" charset="0"/>
                        </a:rPr>
                        <a:t>Ғимараттарды</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қараушылар</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және</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күзетшілер</a:t>
                      </a:r>
                      <a:endParaRPr lang="ru-RU" sz="800" b="0" i="0" u="none" strike="noStrike" dirty="0">
                        <a:solidFill>
                          <a:srgbClr val="000000"/>
                        </a:solidFill>
                        <a:effectLst/>
                        <a:latin typeface="Arial Narrow" panose="020B0606020202030204" pitchFamily="34" charset="0"/>
                      </a:endParaRPr>
                    </a:p>
                  </a:txBody>
                  <a:tcPr marL="9525" marR="9525" marT="9525" marB="0" anchor="ctr">
                    <a:lnR w="12700" cap="flat" cmpd="sng" algn="ctr">
                      <a:solidFill>
                        <a:schemeClr val="tx1"/>
                      </a:solidFill>
                      <a:prstDash val="solid"/>
                      <a:round/>
                      <a:headEnd type="none" w="med" len="med"/>
                      <a:tailEnd type="none" w="med" len="med"/>
                    </a:lnR>
                    <a:solidFill>
                      <a:srgbClr val="007F76">
                        <a:alpha val="20000"/>
                      </a:srgbClr>
                    </a:solidFill>
                  </a:tcPr>
                </a:tc>
                <a:tc>
                  <a:txBody>
                    <a:bodyPr/>
                    <a:lstStyle/>
                    <a:p>
                      <a:pPr algn="ctr" fontAlgn="ctr"/>
                      <a:r>
                        <a:rPr lang="ru-RU" sz="800" b="0" i="0" u="none" strike="noStrike">
                          <a:solidFill>
                            <a:srgbClr val="000000"/>
                          </a:solidFill>
                          <a:effectLst/>
                          <a:latin typeface="Arial Narrow" panose="020B0606020202030204" pitchFamily="34" charset="0"/>
                        </a:rPr>
                        <a:t>725</a:t>
                      </a:r>
                    </a:p>
                  </a:txBody>
                  <a:tcPr marL="9525" marR="9525" marT="9525" marB="0" anchor="ctr">
                    <a:lnL w="12700" cap="flat" cmpd="sng" algn="ctr">
                      <a:solidFill>
                        <a:schemeClr val="tx1"/>
                      </a:solidFill>
                      <a:prstDash val="solid"/>
                      <a:round/>
                      <a:headEnd type="none" w="med" len="med"/>
                      <a:tailEnd type="none" w="med" len="med"/>
                    </a:lnL>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111</a:t>
                      </a:r>
                    </a:p>
                  </a:txBody>
                  <a:tcPr marL="9525" marR="9525" marT="9525" marB="0" anchor="c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207</a:t>
                      </a:r>
                    </a:p>
                  </a:txBody>
                  <a:tcPr marL="9525" marR="9525" marT="9525" marB="0" anchor="c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222</a:t>
                      </a:r>
                    </a:p>
                  </a:txBody>
                  <a:tcPr marL="9525" marR="9525" marT="9525" marB="0" anchor="c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185</a:t>
                      </a:r>
                    </a:p>
                  </a:txBody>
                  <a:tcPr marL="9525" marR="9525" marT="9525" marB="0" anchor="ctr">
                    <a:lnR w="12700" cap="flat" cmpd="sng" algn="ctr">
                      <a:solidFill>
                        <a:schemeClr val="tx1"/>
                      </a:solidFill>
                      <a:prstDash val="solid"/>
                      <a:round/>
                      <a:headEnd type="none" w="med" len="med"/>
                      <a:tailEnd type="none" w="med" len="med"/>
                    </a:ln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857</a:t>
                      </a:r>
                    </a:p>
                  </a:txBody>
                  <a:tcPr marL="9525" marR="9525" marT="9525" marB="0" anchor="ctr">
                    <a:lnL w="12700" cap="flat" cmpd="sng" algn="ctr">
                      <a:solidFill>
                        <a:schemeClr val="tx1"/>
                      </a:solidFill>
                      <a:prstDash val="solid"/>
                      <a:round/>
                      <a:headEnd type="none" w="med" len="med"/>
                      <a:tailEnd type="none" w="med" len="med"/>
                    </a:lnL>
                    <a:solidFill>
                      <a:srgbClr val="007F76">
                        <a:alpha val="20000"/>
                      </a:srgbClr>
                    </a:solidFill>
                  </a:tcPr>
                </a:tc>
                <a:tc>
                  <a:txBody>
                    <a:bodyPr/>
                    <a:lstStyle/>
                    <a:p>
                      <a:pPr algn="ctr" fontAlgn="ctr"/>
                      <a:r>
                        <a:rPr lang="ru-RU" sz="800" b="0" i="0" u="none" strike="noStrike">
                          <a:solidFill>
                            <a:srgbClr val="000000"/>
                          </a:solidFill>
                          <a:effectLst/>
                          <a:latin typeface="Arial Narrow" panose="020B0606020202030204" pitchFamily="34" charset="0"/>
                        </a:rPr>
                        <a:t>230</a:t>
                      </a:r>
                    </a:p>
                  </a:txBody>
                  <a:tcPr marL="9525" marR="9525" marT="9525" marB="0" anchor="c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121</a:t>
                      </a:r>
                    </a:p>
                  </a:txBody>
                  <a:tcPr marL="9525" marR="9525" marT="9525" marB="0" anchor="ctr">
                    <a:solidFill>
                      <a:srgbClr val="007F76">
                        <a:alpha val="20000"/>
                      </a:srgbClr>
                    </a:solidFill>
                  </a:tcPr>
                </a:tc>
                <a:tc>
                  <a:txBody>
                    <a:bodyPr/>
                    <a:lstStyle/>
                    <a:p>
                      <a:pPr algn="ctr" fontAlgn="ctr"/>
                      <a:r>
                        <a:rPr lang="ru-RU" sz="800" b="0" i="0" u="none" strike="noStrike">
                          <a:solidFill>
                            <a:srgbClr val="000000"/>
                          </a:solidFill>
                          <a:effectLst/>
                          <a:latin typeface="Arial Narrow" panose="020B0606020202030204" pitchFamily="34" charset="0"/>
                        </a:rPr>
                        <a:t>207</a:t>
                      </a:r>
                    </a:p>
                  </a:txBody>
                  <a:tcPr marL="9525" marR="9525" marT="9525" marB="0" anchor="ctr">
                    <a:solidFill>
                      <a:srgbClr val="007F76">
                        <a:alpha val="20000"/>
                      </a:srgbClr>
                    </a:solidFill>
                  </a:tcPr>
                </a:tc>
                <a:tc>
                  <a:txBody>
                    <a:bodyPr/>
                    <a:lstStyle/>
                    <a:p>
                      <a:pPr algn="ctr" fontAlgn="ctr"/>
                      <a:r>
                        <a:rPr lang="ru-RU" sz="800" b="0" i="0" u="none" strike="noStrike">
                          <a:solidFill>
                            <a:srgbClr val="000000"/>
                          </a:solidFill>
                          <a:effectLst/>
                          <a:latin typeface="Arial Narrow" panose="020B0606020202030204" pitchFamily="34" charset="0"/>
                        </a:rPr>
                        <a:t>299</a:t>
                      </a:r>
                    </a:p>
                  </a:txBody>
                  <a:tcPr marL="9525" marR="9525" marT="9525" marB="0" anchor="ctr">
                    <a:solidFill>
                      <a:srgbClr val="007F76">
                        <a:alpha val="20000"/>
                      </a:srgbClr>
                    </a:solidFill>
                  </a:tcPr>
                </a:tc>
                <a:tc>
                  <a:txBody>
                    <a:bodyPr/>
                    <a:lstStyle/>
                    <a:p>
                      <a:pPr algn="ctr" fontAlgn="ctr"/>
                      <a:r>
                        <a:rPr lang="ru-RU" sz="800" b="0" i="0" u="none" strike="noStrike">
                          <a:solidFill>
                            <a:srgbClr val="000000"/>
                          </a:solidFill>
                          <a:effectLst/>
                          <a:latin typeface="Arial Narrow" panose="020B0606020202030204" pitchFamily="34" charset="0"/>
                        </a:rPr>
                        <a:t>1,7%</a:t>
                      </a:r>
                    </a:p>
                  </a:txBody>
                  <a:tcPr marL="9525" marR="9525" marT="9525" marB="0" anchor="ctr">
                    <a:solidFill>
                      <a:srgbClr val="007F76">
                        <a:alpha val="20000"/>
                      </a:srgbClr>
                    </a:solidFill>
                  </a:tcPr>
                </a:tc>
                <a:extLst>
                  <a:ext uri="{0D108BD9-81ED-4DB2-BD59-A6C34878D82A}">
                    <a16:rowId xmlns:a16="http://schemas.microsoft.com/office/drawing/2014/main" val="2737083061"/>
                  </a:ext>
                </a:extLst>
              </a:tr>
              <a:tr h="144837">
                <a:tc>
                  <a:txBody>
                    <a:bodyPr/>
                    <a:lstStyle/>
                    <a:p>
                      <a:pPr algn="ctr" fontAlgn="b"/>
                      <a:r>
                        <a:rPr lang="ru-RU" sz="800" u="none" strike="noStrike" dirty="0">
                          <a:solidFill>
                            <a:srgbClr val="007F76"/>
                          </a:solidFill>
                          <a:effectLst/>
                          <a:latin typeface="Arial Narrow" panose="020B0606020202030204" pitchFamily="34" charset="0"/>
                        </a:rPr>
                        <a:t>9</a:t>
                      </a:r>
                      <a:endParaRPr lang="en-US" sz="800" b="0" i="0" u="none" strike="noStrike" dirty="0">
                        <a:solidFill>
                          <a:srgbClr val="007F76"/>
                        </a:solidFill>
                        <a:effectLst/>
                        <a:latin typeface="Arial Narrow" panose="020B0606020202030204" pitchFamily="34" charset="0"/>
                      </a:endParaRPr>
                    </a:p>
                  </a:txBody>
                  <a:tcPr marL="9525" marR="9525" marT="0"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9113-0</a:t>
                      </a:r>
                    </a:p>
                  </a:txBody>
                  <a:tcPr marL="9525" marR="9525" marT="9525" marB="0" anchor="ctr">
                    <a:solidFill>
                      <a:schemeClr val="accent6">
                        <a:lumMod val="50000"/>
                        <a:alpha val="1000"/>
                      </a:schemeClr>
                    </a:solidFill>
                  </a:tcPr>
                </a:tc>
                <a:tc>
                  <a:txBody>
                    <a:bodyPr/>
                    <a:lstStyle/>
                    <a:p>
                      <a:pPr marL="72000" algn="l" fontAlgn="ctr"/>
                      <a:r>
                        <a:rPr lang="ru-RU" sz="800" b="0" i="0" u="none" strike="noStrike" dirty="0" err="1">
                          <a:solidFill>
                            <a:srgbClr val="000000"/>
                          </a:solidFill>
                          <a:effectLst/>
                          <a:latin typeface="Arial Narrow" panose="020B0606020202030204" pitchFamily="34" charset="0"/>
                        </a:rPr>
                        <a:t>Офистердегі</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жинаушылар</a:t>
                      </a:r>
                      <a:endParaRPr lang="ru-RU" sz="800" b="0" i="0" u="none" strike="noStrike" dirty="0">
                        <a:solidFill>
                          <a:srgbClr val="000000"/>
                        </a:solidFill>
                        <a:effectLst/>
                        <a:latin typeface="Arial Narrow" panose="020B0606020202030204" pitchFamily="34" charset="0"/>
                      </a:endParaRPr>
                    </a:p>
                  </a:txBody>
                  <a:tcPr marL="9525" marR="9525" marT="9525" marB="0" anchor="ctr">
                    <a:lnR w="12700" cap="flat" cmpd="sng" algn="ctr">
                      <a:solidFill>
                        <a:schemeClr val="tx1"/>
                      </a:solidFill>
                      <a:prstDash val="solid"/>
                      <a:round/>
                      <a:headEnd type="none" w="med" len="med"/>
                      <a:tailEnd type="none" w="med" len="med"/>
                    </a:ln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751</a:t>
                      </a:r>
                    </a:p>
                  </a:txBody>
                  <a:tcPr marL="9525" marR="9525" marT="9525" marB="0" anchor="ctr">
                    <a:lnL w="12700" cap="flat" cmpd="sng" algn="ctr">
                      <a:solidFill>
                        <a:schemeClr val="tx1"/>
                      </a:solidFill>
                      <a:prstDash val="solid"/>
                      <a:round/>
                      <a:headEnd type="none" w="med" len="med"/>
                      <a:tailEnd type="none" w="med" len="med"/>
                    </a:lnL>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171</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126</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224</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230</a:t>
                      </a:r>
                    </a:p>
                  </a:txBody>
                  <a:tcPr marL="9525" marR="9525" marT="9525" marB="0" anchor="ctr">
                    <a:lnR w="12700" cap="flat" cmpd="sng" algn="ctr">
                      <a:solidFill>
                        <a:schemeClr val="tx1"/>
                      </a:solidFill>
                      <a:prstDash val="solid"/>
                      <a:round/>
                      <a:headEnd type="none" w="med" len="med"/>
                      <a:tailEnd type="none" w="med" len="med"/>
                    </a:ln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856</a:t>
                      </a:r>
                    </a:p>
                  </a:txBody>
                  <a:tcPr marL="9525" marR="9525" marT="9525" marB="0" anchor="ctr">
                    <a:lnL w="12700" cap="flat" cmpd="sng" algn="ctr">
                      <a:solidFill>
                        <a:schemeClr val="tx1"/>
                      </a:solidFill>
                      <a:prstDash val="solid"/>
                      <a:round/>
                      <a:headEnd type="none" w="med" len="med"/>
                      <a:tailEnd type="none" w="med" len="med"/>
                    </a:lnL>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167</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168</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154</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367</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1,7%</a:t>
                      </a:r>
                    </a:p>
                  </a:txBody>
                  <a:tcPr marL="9525" marR="9525" marT="9525" marB="0" anchor="ctr">
                    <a:solidFill>
                      <a:schemeClr val="accent6">
                        <a:lumMod val="50000"/>
                        <a:alpha val="1000"/>
                      </a:schemeClr>
                    </a:solidFill>
                  </a:tcPr>
                </a:tc>
                <a:extLst>
                  <a:ext uri="{0D108BD9-81ED-4DB2-BD59-A6C34878D82A}">
                    <a16:rowId xmlns:a16="http://schemas.microsoft.com/office/drawing/2014/main" val="1465641651"/>
                  </a:ext>
                </a:extLst>
              </a:tr>
              <a:tr h="144837">
                <a:tc>
                  <a:txBody>
                    <a:bodyPr/>
                    <a:lstStyle/>
                    <a:p>
                      <a:pPr algn="ctr" fontAlgn="b"/>
                      <a:r>
                        <a:rPr lang="ru-RU" sz="800" b="0" i="0" u="none" strike="noStrike" dirty="0">
                          <a:solidFill>
                            <a:srgbClr val="007F76"/>
                          </a:solidFill>
                          <a:effectLst/>
                          <a:latin typeface="Arial Narrow" panose="020B0606020202030204" pitchFamily="34" charset="0"/>
                        </a:rPr>
                        <a:t>10</a:t>
                      </a:r>
                      <a:endParaRPr lang="en-US" sz="800" b="0" i="0" u="none" strike="noStrike" dirty="0">
                        <a:solidFill>
                          <a:srgbClr val="007F76"/>
                        </a:solidFill>
                        <a:effectLst/>
                        <a:latin typeface="Arial Narrow" panose="020B0606020202030204" pitchFamily="34" charset="0"/>
                      </a:endParaRPr>
                    </a:p>
                  </a:txBody>
                  <a:tcPr marL="9525" marR="9525" marT="0" marB="0" anchor="ctr">
                    <a:solidFill>
                      <a:srgbClr val="007F76">
                        <a:alpha val="20000"/>
                      </a:srgbClr>
                    </a:solidFill>
                  </a:tcPr>
                </a:tc>
                <a:tc>
                  <a:txBody>
                    <a:bodyPr/>
                    <a:lstStyle/>
                    <a:p>
                      <a:pPr algn="ctr" fontAlgn="ctr"/>
                      <a:r>
                        <a:rPr lang="ru-RU" sz="800" b="0" i="0" u="none" strike="noStrike">
                          <a:solidFill>
                            <a:srgbClr val="000000"/>
                          </a:solidFill>
                          <a:effectLst/>
                          <a:latin typeface="Arial Narrow" panose="020B0606020202030204" pitchFamily="34" charset="0"/>
                        </a:rPr>
                        <a:t>2350-1</a:t>
                      </a:r>
                    </a:p>
                  </a:txBody>
                  <a:tcPr marL="9525" marR="9525" marT="9525" marB="0" anchor="ctr">
                    <a:solidFill>
                      <a:srgbClr val="007F76">
                        <a:alpha val="20000"/>
                      </a:srgbClr>
                    </a:solidFill>
                  </a:tcPr>
                </a:tc>
                <a:tc>
                  <a:txBody>
                    <a:bodyPr/>
                    <a:lstStyle/>
                    <a:p>
                      <a:pPr marL="72000" algn="l" fontAlgn="ctr"/>
                      <a:r>
                        <a:rPr lang="ru-RU" sz="800" b="0" i="0" u="none" strike="noStrike" dirty="0" err="1">
                          <a:solidFill>
                            <a:srgbClr val="000000"/>
                          </a:solidFill>
                          <a:effectLst/>
                          <a:latin typeface="Arial Narrow" panose="020B0606020202030204" pitchFamily="34" charset="0"/>
                        </a:rPr>
                        <a:t>Жаратылыстану</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ғылымдары</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бойынша</a:t>
                      </a:r>
                      <a:r>
                        <a:rPr lang="ru-RU" sz="800" b="0" i="0" u="none" strike="noStrike" dirty="0">
                          <a:solidFill>
                            <a:srgbClr val="000000"/>
                          </a:solidFill>
                          <a:effectLst/>
                          <a:latin typeface="Arial Narrow" panose="020B0606020202030204" pitchFamily="34" charset="0"/>
                        </a:rPr>
                        <a:t> орта </a:t>
                      </a:r>
                      <a:r>
                        <a:rPr lang="ru-RU" sz="800" b="0" i="0" u="none" strike="noStrike" dirty="0" err="1">
                          <a:solidFill>
                            <a:srgbClr val="000000"/>
                          </a:solidFill>
                          <a:effectLst/>
                          <a:latin typeface="Arial Narrow" panose="020B0606020202030204" pitchFamily="34" charset="0"/>
                        </a:rPr>
                        <a:t>мектеп</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мұғалімдері</a:t>
                      </a:r>
                      <a:endParaRPr lang="ru-RU" sz="800" b="0" i="0" u="none" strike="noStrike" dirty="0">
                        <a:solidFill>
                          <a:srgbClr val="000000"/>
                        </a:solidFill>
                        <a:effectLst/>
                        <a:latin typeface="Arial Narrow" panose="020B0606020202030204" pitchFamily="34" charset="0"/>
                      </a:endParaRPr>
                    </a:p>
                  </a:txBody>
                  <a:tcPr marL="9525" marR="9525" marT="9525" marB="0" anchor="ctr">
                    <a:lnR w="12700" cap="flat" cmpd="sng" algn="ctr">
                      <a:solidFill>
                        <a:schemeClr val="tx1"/>
                      </a:solidFill>
                      <a:prstDash val="solid"/>
                      <a:round/>
                      <a:headEnd type="none" w="med" len="med"/>
                      <a:tailEnd type="none" w="med" len="med"/>
                    </a:lnR>
                    <a:solidFill>
                      <a:srgbClr val="007F76">
                        <a:alpha val="20000"/>
                      </a:srgbClr>
                    </a:solidFill>
                  </a:tcPr>
                </a:tc>
                <a:tc>
                  <a:txBody>
                    <a:bodyPr/>
                    <a:lstStyle/>
                    <a:p>
                      <a:pPr algn="ctr" fontAlgn="ctr"/>
                      <a:r>
                        <a:rPr lang="ru-RU" sz="800" b="0" i="0" u="none" strike="noStrike">
                          <a:solidFill>
                            <a:srgbClr val="000000"/>
                          </a:solidFill>
                          <a:effectLst/>
                          <a:latin typeface="Arial Narrow" panose="020B0606020202030204" pitchFamily="34" charset="0"/>
                        </a:rPr>
                        <a:t>564</a:t>
                      </a:r>
                    </a:p>
                  </a:txBody>
                  <a:tcPr marL="9525" marR="9525" marT="9525" marB="0" anchor="ctr">
                    <a:lnL w="12700" cap="flat" cmpd="sng" algn="ctr">
                      <a:solidFill>
                        <a:schemeClr val="tx1"/>
                      </a:solidFill>
                      <a:prstDash val="solid"/>
                      <a:round/>
                      <a:headEnd type="none" w="med" len="med"/>
                      <a:tailEnd type="none" w="med" len="med"/>
                    </a:lnL>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57</a:t>
                      </a:r>
                    </a:p>
                  </a:txBody>
                  <a:tcPr marL="9525" marR="9525" marT="9525" marB="0" anchor="c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48</a:t>
                      </a:r>
                    </a:p>
                  </a:txBody>
                  <a:tcPr marL="9525" marR="9525" marT="9525" marB="0" anchor="c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353</a:t>
                      </a:r>
                    </a:p>
                  </a:txBody>
                  <a:tcPr marL="9525" marR="9525" marT="9525" marB="0" anchor="c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106</a:t>
                      </a:r>
                    </a:p>
                  </a:txBody>
                  <a:tcPr marL="9525" marR="9525" marT="9525" marB="0" anchor="ctr">
                    <a:lnR w="12700" cap="flat" cmpd="sng" algn="ctr">
                      <a:solidFill>
                        <a:schemeClr val="tx1"/>
                      </a:solidFill>
                      <a:prstDash val="solid"/>
                      <a:round/>
                      <a:headEnd type="none" w="med" len="med"/>
                      <a:tailEnd type="none" w="med" len="med"/>
                    </a:ln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853</a:t>
                      </a:r>
                    </a:p>
                  </a:txBody>
                  <a:tcPr marL="9525" marR="9525" marT="9525" marB="0" anchor="ctr">
                    <a:lnL w="12700" cap="flat" cmpd="sng" algn="ctr">
                      <a:solidFill>
                        <a:schemeClr val="tx1"/>
                      </a:solidFill>
                      <a:prstDash val="solid"/>
                      <a:round/>
                      <a:headEnd type="none" w="med" len="med"/>
                      <a:tailEnd type="none" w="med" len="med"/>
                    </a:lnL>
                    <a:solidFill>
                      <a:srgbClr val="007F76">
                        <a:alpha val="20000"/>
                      </a:srgbClr>
                    </a:solidFill>
                  </a:tcPr>
                </a:tc>
                <a:tc>
                  <a:txBody>
                    <a:bodyPr/>
                    <a:lstStyle/>
                    <a:p>
                      <a:pPr algn="ctr" fontAlgn="ctr"/>
                      <a:r>
                        <a:rPr lang="ru-RU" sz="800" b="0" i="0" u="none" strike="noStrike">
                          <a:solidFill>
                            <a:srgbClr val="000000"/>
                          </a:solidFill>
                          <a:effectLst/>
                          <a:latin typeface="Arial Narrow" panose="020B0606020202030204" pitchFamily="34" charset="0"/>
                        </a:rPr>
                        <a:t>145</a:t>
                      </a:r>
                    </a:p>
                  </a:txBody>
                  <a:tcPr marL="9525" marR="9525" marT="9525" marB="0" anchor="c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169</a:t>
                      </a:r>
                    </a:p>
                  </a:txBody>
                  <a:tcPr marL="9525" marR="9525" marT="9525" marB="0" anchor="ctr">
                    <a:solidFill>
                      <a:srgbClr val="007F76">
                        <a:alpha val="20000"/>
                      </a:srgbClr>
                    </a:solidFill>
                  </a:tcPr>
                </a:tc>
                <a:tc>
                  <a:txBody>
                    <a:bodyPr/>
                    <a:lstStyle/>
                    <a:p>
                      <a:pPr algn="ctr" fontAlgn="ctr"/>
                      <a:r>
                        <a:rPr lang="ru-RU" sz="800" b="0" i="0" u="none" strike="noStrike">
                          <a:solidFill>
                            <a:srgbClr val="000000"/>
                          </a:solidFill>
                          <a:effectLst/>
                          <a:latin typeface="Arial Narrow" panose="020B0606020202030204" pitchFamily="34" charset="0"/>
                        </a:rPr>
                        <a:t>136</a:t>
                      </a:r>
                    </a:p>
                  </a:txBody>
                  <a:tcPr marL="9525" marR="9525" marT="9525" marB="0" anchor="ctr">
                    <a:solidFill>
                      <a:srgbClr val="007F76">
                        <a:alpha val="20000"/>
                      </a:srgbClr>
                    </a:solidFill>
                  </a:tcPr>
                </a:tc>
                <a:tc>
                  <a:txBody>
                    <a:bodyPr/>
                    <a:lstStyle/>
                    <a:p>
                      <a:pPr algn="ctr" fontAlgn="ctr"/>
                      <a:r>
                        <a:rPr lang="ru-RU" sz="800" b="0" i="0" u="none" strike="noStrike">
                          <a:solidFill>
                            <a:srgbClr val="000000"/>
                          </a:solidFill>
                          <a:effectLst/>
                          <a:latin typeface="Arial Narrow" panose="020B0606020202030204" pitchFamily="34" charset="0"/>
                        </a:rPr>
                        <a:t>403</a:t>
                      </a:r>
                    </a:p>
                  </a:txBody>
                  <a:tcPr marL="9525" marR="9525" marT="9525" marB="0" anchor="ctr">
                    <a:solidFill>
                      <a:srgbClr val="007F76">
                        <a:alpha val="20000"/>
                      </a:srgbClr>
                    </a:solidFill>
                  </a:tcPr>
                </a:tc>
                <a:tc>
                  <a:txBody>
                    <a:bodyPr/>
                    <a:lstStyle/>
                    <a:p>
                      <a:pPr algn="ctr" fontAlgn="ctr"/>
                      <a:r>
                        <a:rPr lang="ru-RU" sz="800" b="0" i="0" u="none" strike="noStrike">
                          <a:solidFill>
                            <a:srgbClr val="000000"/>
                          </a:solidFill>
                          <a:effectLst/>
                          <a:latin typeface="Arial Narrow" panose="020B0606020202030204" pitchFamily="34" charset="0"/>
                        </a:rPr>
                        <a:t>1,7%</a:t>
                      </a:r>
                    </a:p>
                  </a:txBody>
                  <a:tcPr marL="9525" marR="9525" marT="9525" marB="0" anchor="ctr">
                    <a:solidFill>
                      <a:srgbClr val="007F76">
                        <a:alpha val="20000"/>
                      </a:srgbClr>
                    </a:solidFill>
                  </a:tcPr>
                </a:tc>
                <a:extLst>
                  <a:ext uri="{0D108BD9-81ED-4DB2-BD59-A6C34878D82A}">
                    <a16:rowId xmlns:a16="http://schemas.microsoft.com/office/drawing/2014/main" val="1743389312"/>
                  </a:ext>
                </a:extLst>
              </a:tr>
              <a:tr h="144837">
                <a:tc gridSpan="3">
                  <a:txBody>
                    <a:bodyPr/>
                    <a:lstStyle/>
                    <a:p>
                      <a:pPr algn="ctr" fontAlgn="b"/>
                      <a:r>
                        <a:rPr lang="ru-RU" sz="800" b="1" u="none" strike="noStrike" dirty="0">
                          <a:solidFill>
                            <a:srgbClr val="007F76"/>
                          </a:solidFill>
                          <a:effectLst/>
                          <a:latin typeface="Arial Narrow" panose="020B0606020202030204" pitchFamily="34" charset="0"/>
                        </a:rPr>
                        <a:t>ТОП-10 БОЙЫНША ЖИЫНЫ</a:t>
                      </a:r>
                      <a:endParaRPr lang="ru-RU" sz="800" b="1" i="0" u="none" strike="noStrike" cap="none" dirty="0">
                        <a:solidFill>
                          <a:srgbClr val="007F76"/>
                        </a:solidFill>
                        <a:effectLst/>
                        <a:latin typeface="Arial Narrow" panose="020B0606020202030204" pitchFamily="34" charset="0"/>
                        <a:ea typeface="+mn-ea"/>
                        <a:cs typeface="+mn-cs"/>
                        <a:sym typeface="Arial"/>
                      </a:endParaRPr>
                    </a:p>
                  </a:txBody>
                  <a:tcPr marL="9525" marR="9525" marT="0" marB="0" anchor="ctr">
                    <a:lnR w="12700" cap="flat" cmpd="sng" algn="ctr">
                      <a:solidFill>
                        <a:schemeClr val="tx1"/>
                      </a:solidFill>
                      <a:prstDash val="solid"/>
                      <a:round/>
                      <a:headEnd type="none" w="med" len="med"/>
                      <a:tailEnd type="none" w="med" len="med"/>
                    </a:lnR>
                    <a:lnB w="12700" cap="flat" cmpd="sng" algn="ctr">
                      <a:solidFill>
                        <a:schemeClr val="tx1"/>
                      </a:solidFill>
                      <a:prstDash val="solid"/>
                      <a:round/>
                      <a:headEnd type="none" w="med" len="med"/>
                      <a:tailEnd type="none" w="med" len="med"/>
                    </a:lnB>
                    <a:noFill/>
                  </a:tcPr>
                </a:tc>
                <a:tc hMerge="1">
                  <a:txBody>
                    <a:bodyPr/>
                    <a:lstStyle/>
                    <a:p>
                      <a:pPr algn="ctr" fontAlgn="b"/>
                      <a:r>
                        <a:rPr lang="ru-KZ" sz="800" b="0" i="0" u="none" strike="noStrike" cap="none" dirty="0">
                          <a:solidFill>
                            <a:srgbClr val="007F76"/>
                          </a:solidFill>
                          <a:effectLst/>
                          <a:latin typeface="Arial Narrow" panose="020B0606020202030204" pitchFamily="34" charset="0"/>
                          <a:ea typeface="+mn-ea"/>
                          <a:cs typeface="+mn-cs"/>
                          <a:sym typeface="Arial"/>
                        </a:rPr>
                        <a:t>9112-9</a:t>
                      </a:r>
                    </a:p>
                  </a:txBody>
                  <a:tcPr marL="9525" marR="9525" marT="0" marB="0" anchor="ctr">
                    <a:lnB w="12700" cap="flat" cmpd="sng" algn="ctr">
                      <a:solidFill>
                        <a:schemeClr val="tx1"/>
                      </a:solidFill>
                      <a:prstDash val="solid"/>
                      <a:round/>
                      <a:headEnd type="none" w="med" len="med"/>
                      <a:tailEnd type="none" w="med" len="med"/>
                    </a:lnB>
                    <a:noFill/>
                  </a:tcPr>
                </a:tc>
                <a:tc hMerge="1">
                  <a:txBody>
                    <a:bodyPr/>
                    <a:lstStyle/>
                    <a:p>
                      <a:pPr marL="72000" algn="l" fontAlgn="ctr"/>
                      <a:r>
                        <a:rPr lang="ru-RU" sz="800" b="0" i="0" u="none" strike="noStrike" cap="none" dirty="0">
                          <a:solidFill>
                            <a:srgbClr val="007F76"/>
                          </a:solidFill>
                          <a:effectLst/>
                          <a:latin typeface="Arial Narrow" panose="020B0606020202030204" pitchFamily="34" charset="0"/>
                          <a:ea typeface="+mn-ea"/>
                          <a:cs typeface="+mn-cs"/>
                          <a:sym typeface="Arial"/>
                        </a:rPr>
                        <a:t>Иные уборщики и прислуга в отелях и аналогичных учреждениях</a:t>
                      </a:r>
                    </a:p>
                  </a:txBody>
                  <a:tcPr marL="9525" marR="9525" marT="0" marB="0" anchor="ctr">
                    <a:lnR w="12700" cap="flat" cmpd="sng" algn="ctr">
                      <a:solidFill>
                        <a:schemeClr val="tx1"/>
                      </a:solidFill>
                      <a:prstDash val="solid"/>
                      <a:round/>
                      <a:headEnd type="none" w="med" len="med"/>
                      <a:tailEnd type="none" w="med" len="med"/>
                    </a:lnR>
                    <a:lnB w="12700" cap="flat" cmpd="sng" algn="ctr">
                      <a:solidFill>
                        <a:schemeClr val="tx1"/>
                      </a:solidFill>
                      <a:prstDash val="solid"/>
                      <a:round/>
                      <a:headEnd type="none" w="med" len="med"/>
                      <a:tailEnd type="none" w="med" len="med"/>
                    </a:lnB>
                    <a:noFill/>
                  </a:tcPr>
                </a:tc>
                <a:tc>
                  <a:txBody>
                    <a:bodyPr/>
                    <a:lstStyle/>
                    <a:p>
                      <a:pPr algn="ctr" fontAlgn="ctr"/>
                      <a:r>
                        <a:rPr lang="ru-RU" sz="800" b="1" i="0" u="none" strike="noStrike" dirty="0">
                          <a:solidFill>
                            <a:srgbClr val="000000"/>
                          </a:solidFill>
                          <a:effectLst/>
                          <a:latin typeface="Arial Narrow" panose="020B0606020202030204" pitchFamily="34" charset="0"/>
                        </a:rPr>
                        <a:t>12 775</a:t>
                      </a:r>
                    </a:p>
                  </a:txBody>
                  <a:tcPr marL="9525" marR="9525" marT="9525" marB="0" anchor="ctr">
                    <a:lnL w="12700" cap="flat" cmpd="sng" algn="ctr">
                      <a:solidFill>
                        <a:schemeClr val="tx1"/>
                      </a:solidFill>
                      <a:prstDash val="solid"/>
                      <a:round/>
                      <a:headEnd type="none" w="med" len="med"/>
                      <a:tailEnd type="none" w="med" len="med"/>
                    </a:lnL>
                    <a:lnB w="12700" cap="flat" cmpd="sng" algn="ctr">
                      <a:solidFill>
                        <a:schemeClr val="tx1"/>
                      </a:solidFill>
                      <a:prstDash val="solid"/>
                      <a:round/>
                      <a:headEnd type="none" w="med" len="med"/>
                      <a:tailEnd type="none" w="med" len="med"/>
                    </a:lnB>
                    <a:noFill/>
                  </a:tcPr>
                </a:tc>
                <a:tc>
                  <a:txBody>
                    <a:bodyPr/>
                    <a:lstStyle/>
                    <a:p>
                      <a:pPr algn="ctr" fontAlgn="ctr"/>
                      <a:r>
                        <a:rPr lang="ru-RU" sz="800" b="1" i="0" u="none" strike="noStrike" dirty="0">
                          <a:solidFill>
                            <a:srgbClr val="000000"/>
                          </a:solidFill>
                          <a:effectLst/>
                          <a:latin typeface="Arial Narrow" panose="020B0606020202030204" pitchFamily="34" charset="0"/>
                        </a:rPr>
                        <a:t>2 743</a:t>
                      </a:r>
                    </a:p>
                  </a:txBody>
                  <a:tcPr marL="9525" marR="9525" marT="9525" marB="0" anchor="ctr">
                    <a:lnB w="12700" cap="flat" cmpd="sng" algn="ctr">
                      <a:solidFill>
                        <a:schemeClr val="tx1"/>
                      </a:solidFill>
                      <a:prstDash val="solid"/>
                      <a:round/>
                      <a:headEnd type="none" w="med" len="med"/>
                      <a:tailEnd type="none" w="med" len="med"/>
                    </a:lnB>
                    <a:noFill/>
                  </a:tcPr>
                </a:tc>
                <a:tc>
                  <a:txBody>
                    <a:bodyPr/>
                    <a:lstStyle/>
                    <a:p>
                      <a:pPr algn="ctr" fontAlgn="ctr"/>
                      <a:r>
                        <a:rPr lang="ru-RU" sz="800" b="1" i="0" u="none" strike="noStrike" dirty="0">
                          <a:solidFill>
                            <a:srgbClr val="000000"/>
                          </a:solidFill>
                          <a:effectLst/>
                          <a:latin typeface="Arial Narrow" panose="020B0606020202030204" pitchFamily="34" charset="0"/>
                        </a:rPr>
                        <a:t>2 455</a:t>
                      </a:r>
                    </a:p>
                  </a:txBody>
                  <a:tcPr marL="9525" marR="9525" marT="9525" marB="0" anchor="ctr">
                    <a:lnB w="12700" cap="flat" cmpd="sng" algn="ctr">
                      <a:solidFill>
                        <a:schemeClr val="tx1"/>
                      </a:solidFill>
                      <a:prstDash val="solid"/>
                      <a:round/>
                      <a:headEnd type="none" w="med" len="med"/>
                      <a:tailEnd type="none" w="med" len="med"/>
                    </a:lnB>
                    <a:noFill/>
                  </a:tcPr>
                </a:tc>
                <a:tc>
                  <a:txBody>
                    <a:bodyPr/>
                    <a:lstStyle/>
                    <a:p>
                      <a:pPr algn="ctr" fontAlgn="ctr"/>
                      <a:r>
                        <a:rPr lang="ru-RU" sz="800" b="1" i="0" u="none" strike="noStrike" dirty="0">
                          <a:solidFill>
                            <a:srgbClr val="000000"/>
                          </a:solidFill>
                          <a:effectLst/>
                          <a:latin typeface="Arial Narrow" panose="020B0606020202030204" pitchFamily="34" charset="0"/>
                        </a:rPr>
                        <a:t>3 850</a:t>
                      </a:r>
                    </a:p>
                  </a:txBody>
                  <a:tcPr marL="9525" marR="9525" marT="9525" marB="0" anchor="ctr">
                    <a:lnB w="12700" cap="flat" cmpd="sng" algn="ctr">
                      <a:solidFill>
                        <a:schemeClr val="tx1"/>
                      </a:solidFill>
                      <a:prstDash val="solid"/>
                      <a:round/>
                      <a:headEnd type="none" w="med" len="med"/>
                      <a:tailEnd type="none" w="med" len="med"/>
                    </a:lnB>
                    <a:noFill/>
                  </a:tcPr>
                </a:tc>
                <a:tc>
                  <a:txBody>
                    <a:bodyPr/>
                    <a:lstStyle/>
                    <a:p>
                      <a:pPr algn="ctr" fontAlgn="ctr"/>
                      <a:r>
                        <a:rPr lang="ru-RU" sz="800" b="1" i="0" u="none" strike="noStrike" dirty="0">
                          <a:solidFill>
                            <a:srgbClr val="000000"/>
                          </a:solidFill>
                          <a:effectLst/>
                          <a:latin typeface="Arial Narrow" panose="020B0606020202030204" pitchFamily="34" charset="0"/>
                        </a:rPr>
                        <a:t>3 727</a:t>
                      </a:r>
                    </a:p>
                  </a:txBody>
                  <a:tcPr marL="9525" marR="9525" marT="9525" marB="0" anchor="ctr">
                    <a:lnR w="12700" cap="flat" cmpd="sng" algn="ctr">
                      <a:solidFill>
                        <a:schemeClr val="tx1"/>
                      </a:solidFill>
                      <a:prstDash val="solid"/>
                      <a:round/>
                      <a:headEnd type="none" w="med" len="med"/>
                      <a:tailEnd type="none" w="med" len="med"/>
                    </a:lnR>
                    <a:lnB w="12700" cap="flat" cmpd="sng" algn="ctr">
                      <a:solidFill>
                        <a:schemeClr val="tx1"/>
                      </a:solidFill>
                      <a:prstDash val="solid"/>
                      <a:round/>
                      <a:headEnd type="none" w="med" len="med"/>
                      <a:tailEnd type="none" w="med" len="med"/>
                    </a:lnB>
                    <a:noFill/>
                  </a:tcPr>
                </a:tc>
                <a:tc>
                  <a:txBody>
                    <a:bodyPr/>
                    <a:lstStyle/>
                    <a:p>
                      <a:pPr algn="ctr" fontAlgn="ctr"/>
                      <a:r>
                        <a:rPr lang="ru-RU" sz="800" b="1" i="0" u="none" strike="noStrike">
                          <a:solidFill>
                            <a:srgbClr val="000000"/>
                          </a:solidFill>
                          <a:effectLst/>
                          <a:latin typeface="Arial Narrow" panose="020B0606020202030204" pitchFamily="34" charset="0"/>
                        </a:rPr>
                        <a:t>13 202</a:t>
                      </a:r>
                    </a:p>
                  </a:txBody>
                  <a:tcPr marL="9525" marR="9525" marT="9525" marB="0" anchor="ctr">
                    <a:lnL w="12700" cap="flat" cmpd="sng" algn="ctr">
                      <a:solidFill>
                        <a:schemeClr val="tx1"/>
                      </a:solidFill>
                      <a:prstDash val="solid"/>
                      <a:round/>
                      <a:headEnd type="none" w="med" len="med"/>
                      <a:tailEnd type="none" w="med" len="med"/>
                    </a:lnL>
                    <a:lnB w="12700" cap="flat" cmpd="sng" algn="ctr">
                      <a:solidFill>
                        <a:schemeClr val="tx1"/>
                      </a:solidFill>
                      <a:prstDash val="solid"/>
                      <a:round/>
                      <a:headEnd type="none" w="med" len="med"/>
                      <a:tailEnd type="none" w="med" len="med"/>
                    </a:lnB>
                    <a:noFill/>
                  </a:tcPr>
                </a:tc>
                <a:tc>
                  <a:txBody>
                    <a:bodyPr/>
                    <a:lstStyle/>
                    <a:p>
                      <a:pPr algn="ctr" fontAlgn="ctr"/>
                      <a:r>
                        <a:rPr lang="ru-RU" sz="800" b="1" i="0" u="none" strike="noStrike" dirty="0">
                          <a:solidFill>
                            <a:srgbClr val="000000"/>
                          </a:solidFill>
                          <a:effectLst/>
                          <a:latin typeface="Arial Narrow" panose="020B0606020202030204" pitchFamily="34" charset="0"/>
                        </a:rPr>
                        <a:t>2 309</a:t>
                      </a:r>
                    </a:p>
                  </a:txBody>
                  <a:tcPr marL="9525" marR="9525" marT="9525" marB="0" anchor="ctr">
                    <a:lnB w="12700" cap="flat" cmpd="sng" algn="ctr">
                      <a:solidFill>
                        <a:schemeClr val="tx1"/>
                      </a:solidFill>
                      <a:prstDash val="solid"/>
                      <a:round/>
                      <a:headEnd type="none" w="med" len="med"/>
                      <a:tailEnd type="none" w="med" len="med"/>
                    </a:lnB>
                    <a:noFill/>
                  </a:tcPr>
                </a:tc>
                <a:tc>
                  <a:txBody>
                    <a:bodyPr/>
                    <a:lstStyle/>
                    <a:p>
                      <a:pPr algn="ctr" fontAlgn="ctr"/>
                      <a:r>
                        <a:rPr lang="ru-RU" sz="800" b="1" i="0" u="none" strike="noStrike" dirty="0">
                          <a:solidFill>
                            <a:srgbClr val="000000"/>
                          </a:solidFill>
                          <a:effectLst/>
                          <a:latin typeface="Arial Narrow" panose="020B0606020202030204" pitchFamily="34" charset="0"/>
                        </a:rPr>
                        <a:t>3 049</a:t>
                      </a:r>
                    </a:p>
                  </a:txBody>
                  <a:tcPr marL="9525" marR="9525" marT="9525" marB="0" anchor="ctr">
                    <a:lnB w="12700" cap="flat" cmpd="sng" algn="ctr">
                      <a:solidFill>
                        <a:schemeClr val="tx1"/>
                      </a:solidFill>
                      <a:prstDash val="solid"/>
                      <a:round/>
                      <a:headEnd type="none" w="med" len="med"/>
                      <a:tailEnd type="none" w="med" len="med"/>
                    </a:lnB>
                    <a:noFill/>
                  </a:tcPr>
                </a:tc>
                <a:tc>
                  <a:txBody>
                    <a:bodyPr/>
                    <a:lstStyle/>
                    <a:p>
                      <a:pPr algn="ctr" fontAlgn="ctr"/>
                      <a:r>
                        <a:rPr lang="ru-RU" sz="800" b="1" i="0" u="none" strike="noStrike" dirty="0">
                          <a:solidFill>
                            <a:srgbClr val="000000"/>
                          </a:solidFill>
                          <a:effectLst/>
                          <a:latin typeface="Arial Narrow" panose="020B0606020202030204" pitchFamily="34" charset="0"/>
                        </a:rPr>
                        <a:t>3 326</a:t>
                      </a:r>
                    </a:p>
                  </a:txBody>
                  <a:tcPr marL="9525" marR="9525" marT="9525" marB="0" anchor="ctr">
                    <a:lnB w="12700" cap="flat" cmpd="sng" algn="ctr">
                      <a:solidFill>
                        <a:schemeClr val="tx1"/>
                      </a:solidFill>
                      <a:prstDash val="solid"/>
                      <a:round/>
                      <a:headEnd type="none" w="med" len="med"/>
                      <a:tailEnd type="none" w="med" len="med"/>
                    </a:lnB>
                    <a:noFill/>
                  </a:tcPr>
                </a:tc>
                <a:tc>
                  <a:txBody>
                    <a:bodyPr/>
                    <a:lstStyle/>
                    <a:p>
                      <a:pPr algn="ctr" fontAlgn="ctr"/>
                      <a:r>
                        <a:rPr lang="ru-RU" sz="800" b="1" i="0" u="none" strike="noStrike" dirty="0">
                          <a:solidFill>
                            <a:srgbClr val="000000"/>
                          </a:solidFill>
                          <a:effectLst/>
                          <a:latin typeface="Arial Narrow" panose="020B0606020202030204" pitchFamily="34" charset="0"/>
                        </a:rPr>
                        <a:t>4 518</a:t>
                      </a:r>
                    </a:p>
                  </a:txBody>
                  <a:tcPr marL="9525" marR="9525" marT="9525" marB="0" anchor="ctr">
                    <a:lnB w="12700" cap="flat" cmpd="sng" algn="ctr">
                      <a:solidFill>
                        <a:schemeClr val="tx1"/>
                      </a:solidFill>
                      <a:prstDash val="solid"/>
                      <a:round/>
                      <a:headEnd type="none" w="med" len="med"/>
                      <a:tailEnd type="none" w="med" len="med"/>
                    </a:lnB>
                    <a:noFill/>
                  </a:tcPr>
                </a:tc>
                <a:tc>
                  <a:txBody>
                    <a:bodyPr/>
                    <a:lstStyle/>
                    <a:p>
                      <a:pPr algn="ctr" fontAlgn="ctr"/>
                      <a:r>
                        <a:rPr lang="ru-RU" sz="800" b="1" i="0" u="none" strike="noStrike" dirty="0">
                          <a:solidFill>
                            <a:srgbClr val="000000"/>
                          </a:solidFill>
                          <a:effectLst/>
                          <a:latin typeface="Arial Narrow" panose="020B0606020202030204" pitchFamily="34" charset="0"/>
                        </a:rPr>
                        <a:t>26,8%</a:t>
                      </a:r>
                    </a:p>
                  </a:txBody>
                  <a:tcPr marL="9525" marR="9525" marT="9525" marB="0" anchor="ctr">
                    <a:lnB w="12700"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2390657696"/>
                  </a:ext>
                </a:extLst>
              </a:tr>
              <a:tr h="152142">
                <a:tc gridSpan="14">
                  <a:txBody>
                    <a:bodyPr/>
                    <a:lstStyle/>
                    <a:p>
                      <a:pPr algn="ctr" fontAlgn="b"/>
                      <a:r>
                        <a:rPr lang="ru-RU" sz="900" b="1" i="0" u="none" strike="noStrike" dirty="0">
                          <a:solidFill>
                            <a:schemeClr val="accent3">
                              <a:lumMod val="50000"/>
                            </a:schemeClr>
                          </a:solidFill>
                          <a:effectLst/>
                          <a:latin typeface="Arial Narrow" panose="020B0606020202030204" pitchFamily="34" charset="0"/>
                        </a:rPr>
                        <a:t>ОПТИМИСТІК СЦЕНАРИЙ</a:t>
                      </a:r>
                      <a:endParaRPr lang="en-US" sz="900" b="1" i="0" u="none" strike="noStrike" dirty="0">
                        <a:solidFill>
                          <a:schemeClr val="accent3">
                            <a:lumMod val="50000"/>
                          </a:schemeClr>
                        </a:solidFill>
                        <a:effectLst/>
                        <a:latin typeface="Arial Narrow" panose="020B0606020202030204" pitchFamily="34" charset="0"/>
                      </a:endParaRPr>
                    </a:p>
                  </a:txBody>
                  <a:tcPr marL="9525" marR="9525" marT="0" marB="0" anchor="ct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accent3">
                        <a:lumMod val="50000"/>
                        <a:alpha val="40000"/>
                      </a:schemeClr>
                    </a:solidFill>
                  </a:tcPr>
                </a:tc>
                <a:tc hMerge="1">
                  <a:txBody>
                    <a:bodyPr/>
                    <a:lstStyle/>
                    <a:p>
                      <a:pPr algn="ctr" fontAlgn="b"/>
                      <a:endParaRPr lang="ru-KZ" sz="800" b="0" i="0" u="none" strike="noStrike" cap="none" dirty="0">
                        <a:solidFill>
                          <a:srgbClr val="007F76"/>
                        </a:solidFill>
                        <a:effectLst/>
                        <a:latin typeface="Arial Narrow" panose="020B0606020202030204" pitchFamily="34" charset="0"/>
                        <a:ea typeface="+mn-ea"/>
                        <a:cs typeface="+mn-cs"/>
                        <a:sym typeface="Arial"/>
                      </a:endParaRPr>
                    </a:p>
                  </a:txBody>
                  <a:tcPr marL="9525" marR="9525" marT="0" marB="0" anchor="ct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007F76">
                        <a:alpha val="20000"/>
                      </a:srgbClr>
                    </a:solidFill>
                  </a:tcPr>
                </a:tc>
                <a:tc hMerge="1">
                  <a:txBody>
                    <a:bodyPr/>
                    <a:lstStyle/>
                    <a:p>
                      <a:pPr marL="72000" algn="l" fontAlgn="ctr"/>
                      <a:endParaRPr lang="ru-RU" sz="800" b="0" i="0" u="none" strike="noStrike" cap="none" dirty="0">
                        <a:solidFill>
                          <a:srgbClr val="007F76"/>
                        </a:solidFill>
                        <a:effectLst/>
                        <a:latin typeface="Arial Narrow" panose="020B0606020202030204" pitchFamily="34" charset="0"/>
                        <a:ea typeface="+mn-ea"/>
                        <a:cs typeface="+mn-cs"/>
                        <a:sym typeface="Arial"/>
                      </a:endParaRPr>
                    </a:p>
                  </a:txBody>
                  <a:tcPr marL="9525" marR="9525" marT="0" marB="0" anchor="ctr">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007F76">
                        <a:alpha val="20000"/>
                      </a:srgbClr>
                    </a:solidFill>
                  </a:tcPr>
                </a:tc>
                <a:tc hMerge="1">
                  <a:txBody>
                    <a:bodyPr/>
                    <a:lstStyle/>
                    <a:p>
                      <a:pPr algn="ctr" fontAlgn="b"/>
                      <a:endParaRPr lang="ru-KZ" sz="800" b="0" i="0" u="none" strike="noStrike" cap="none" dirty="0">
                        <a:solidFill>
                          <a:schemeClr val="tx1"/>
                        </a:solidFill>
                        <a:effectLst/>
                        <a:latin typeface="Arial Narrow" panose="020B0606020202030204" pitchFamily="34" charset="0"/>
                        <a:ea typeface="+mn-ea"/>
                        <a:cs typeface="+mn-cs"/>
                        <a:sym typeface="Arial"/>
                      </a:endParaRPr>
                    </a:p>
                  </a:txBody>
                  <a:tcPr marL="9525" marR="9525" marT="0" marB="0" anchor="ctr">
                    <a:lnL w="12700" cap="flat" cmpd="sng" algn="ctr">
                      <a:solidFill>
                        <a:schemeClr val="tx1"/>
                      </a:solidFill>
                      <a:prstDash val="solid"/>
                      <a:round/>
                      <a:headEnd type="none" w="med" len="med"/>
                      <a:tailEnd type="none" w="med" len="med"/>
                    </a:lnL>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50000"/>
                        <a:alpha val="20000"/>
                      </a:schemeClr>
                    </a:solidFill>
                  </a:tcPr>
                </a:tc>
                <a:tc hMerge="1">
                  <a:txBody>
                    <a:bodyPr/>
                    <a:lstStyle/>
                    <a:p>
                      <a:pPr algn="ctr" fontAlgn="b"/>
                      <a:endParaRPr lang="ru-KZ" sz="800" b="0" i="0" u="none" strike="noStrike" cap="none" dirty="0">
                        <a:solidFill>
                          <a:schemeClr val="tx1"/>
                        </a:solidFill>
                        <a:effectLst/>
                        <a:latin typeface="Arial Narrow" panose="020B0606020202030204" pitchFamily="34" charset="0"/>
                        <a:ea typeface="+mn-ea"/>
                        <a:cs typeface="+mn-cs"/>
                        <a:sym typeface="Arial"/>
                      </a:endParaRPr>
                    </a:p>
                  </a:txBody>
                  <a:tcPr marL="9525" marR="9525" marT="0" marB="0" anchor="ct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50000"/>
                        <a:alpha val="20000"/>
                      </a:schemeClr>
                    </a:solidFill>
                  </a:tcPr>
                </a:tc>
                <a:tc hMerge="1">
                  <a:txBody>
                    <a:bodyPr/>
                    <a:lstStyle/>
                    <a:p>
                      <a:pPr algn="ctr" fontAlgn="b"/>
                      <a:endParaRPr lang="ru-KZ" sz="800" b="0" i="0" u="none" strike="noStrike" cap="none" dirty="0">
                        <a:solidFill>
                          <a:schemeClr val="tx1"/>
                        </a:solidFill>
                        <a:effectLst/>
                        <a:latin typeface="Arial Narrow" panose="020B0606020202030204" pitchFamily="34" charset="0"/>
                        <a:ea typeface="+mn-ea"/>
                        <a:cs typeface="+mn-cs"/>
                        <a:sym typeface="Arial"/>
                      </a:endParaRPr>
                    </a:p>
                  </a:txBody>
                  <a:tcPr marL="9525" marR="9525" marT="0" marB="0" anchor="ct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50000"/>
                        <a:alpha val="20000"/>
                      </a:schemeClr>
                    </a:solidFill>
                  </a:tcPr>
                </a:tc>
                <a:tc hMerge="1">
                  <a:txBody>
                    <a:bodyPr/>
                    <a:lstStyle/>
                    <a:p>
                      <a:pPr algn="ctr" fontAlgn="b"/>
                      <a:endParaRPr lang="ru-KZ" sz="800" b="0" i="0" u="none" strike="noStrike" cap="none" dirty="0">
                        <a:solidFill>
                          <a:schemeClr val="tx1"/>
                        </a:solidFill>
                        <a:effectLst/>
                        <a:latin typeface="Arial Narrow" panose="020B0606020202030204" pitchFamily="34" charset="0"/>
                        <a:ea typeface="+mn-ea"/>
                        <a:cs typeface="+mn-cs"/>
                        <a:sym typeface="Arial"/>
                      </a:endParaRPr>
                    </a:p>
                  </a:txBody>
                  <a:tcPr marL="9525" marR="9525" marT="0" marB="0" anchor="ct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50000"/>
                        <a:alpha val="20000"/>
                      </a:schemeClr>
                    </a:solidFill>
                  </a:tcPr>
                </a:tc>
                <a:tc hMerge="1">
                  <a:txBody>
                    <a:bodyPr/>
                    <a:lstStyle/>
                    <a:p>
                      <a:pPr algn="ctr" fontAlgn="b"/>
                      <a:endParaRPr lang="ru-KZ" sz="800" b="0" i="0" u="none" strike="noStrike" cap="none" dirty="0">
                        <a:solidFill>
                          <a:schemeClr val="tx1"/>
                        </a:solidFill>
                        <a:effectLst/>
                        <a:latin typeface="Arial Narrow" panose="020B0606020202030204" pitchFamily="34" charset="0"/>
                        <a:ea typeface="+mn-ea"/>
                        <a:cs typeface="+mn-cs"/>
                        <a:sym typeface="Arial"/>
                      </a:endParaRPr>
                    </a:p>
                  </a:txBody>
                  <a:tcPr marL="9525" marR="9525" marT="0" marB="0" anchor="ctr">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50000"/>
                        <a:alpha val="20000"/>
                      </a:schemeClr>
                    </a:solidFill>
                  </a:tcPr>
                </a:tc>
                <a:tc hMerge="1">
                  <a:txBody>
                    <a:bodyPr/>
                    <a:lstStyle/>
                    <a:p>
                      <a:pPr algn="ctr" fontAlgn="ctr"/>
                      <a:endParaRPr lang="ru-KZ" sz="800" b="0" i="0" u="none" strike="noStrike" cap="none" dirty="0">
                        <a:solidFill>
                          <a:srgbClr val="007F76"/>
                        </a:solidFill>
                        <a:effectLst/>
                        <a:latin typeface="Arial Narrow" panose="020B0606020202030204" pitchFamily="34" charset="0"/>
                        <a:ea typeface="+mn-ea"/>
                        <a:cs typeface="+mn-cs"/>
                        <a:sym typeface="Arial"/>
                      </a:endParaRPr>
                    </a:p>
                  </a:txBody>
                  <a:tcPr marL="9525" marR="9525" marT="0" marB="0" anchor="ctr">
                    <a:lnL w="12700" cap="flat" cmpd="sng" algn="ctr">
                      <a:solidFill>
                        <a:schemeClr val="tx1"/>
                      </a:solidFill>
                      <a:prstDash val="solid"/>
                      <a:round/>
                      <a:headEnd type="none" w="med" len="med"/>
                      <a:tailEnd type="none" w="med" len="med"/>
                    </a:lnL>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007F76">
                        <a:alpha val="20000"/>
                      </a:srgbClr>
                    </a:solidFill>
                  </a:tcPr>
                </a:tc>
                <a:tc hMerge="1">
                  <a:txBody>
                    <a:bodyPr/>
                    <a:lstStyle/>
                    <a:p>
                      <a:pPr algn="ctr" fontAlgn="ctr"/>
                      <a:endParaRPr lang="ru-KZ" sz="800" b="0" i="0" u="none" strike="noStrike" cap="none" dirty="0">
                        <a:solidFill>
                          <a:schemeClr val="tx1"/>
                        </a:solidFill>
                        <a:effectLst/>
                        <a:latin typeface="Arial Narrow" panose="020B0606020202030204" pitchFamily="34" charset="0"/>
                        <a:ea typeface="+mn-ea"/>
                        <a:cs typeface="+mn-cs"/>
                        <a:sym typeface="Arial"/>
                      </a:endParaRPr>
                    </a:p>
                  </a:txBody>
                  <a:tcPr marL="9525" marR="9525" marT="0" marB="0" anchor="ct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50000"/>
                        <a:alpha val="20000"/>
                      </a:schemeClr>
                    </a:solidFill>
                  </a:tcPr>
                </a:tc>
                <a:tc hMerge="1">
                  <a:txBody>
                    <a:bodyPr/>
                    <a:lstStyle/>
                    <a:p>
                      <a:pPr algn="ctr" fontAlgn="ctr"/>
                      <a:endParaRPr lang="ru-KZ" sz="800" b="0" i="0" u="none" strike="noStrike" cap="none" dirty="0">
                        <a:solidFill>
                          <a:srgbClr val="007F76"/>
                        </a:solidFill>
                        <a:effectLst/>
                        <a:latin typeface="Arial Narrow" panose="020B0606020202030204" pitchFamily="34" charset="0"/>
                        <a:ea typeface="+mn-ea"/>
                        <a:cs typeface="+mn-cs"/>
                        <a:sym typeface="Arial"/>
                      </a:endParaRPr>
                    </a:p>
                  </a:txBody>
                  <a:tcPr marL="9525" marR="9525" marT="0" marB="0" anchor="ct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007F76">
                        <a:alpha val="20000"/>
                      </a:srgbClr>
                    </a:solidFill>
                  </a:tcPr>
                </a:tc>
                <a:tc hMerge="1">
                  <a:txBody>
                    <a:bodyPr/>
                    <a:lstStyle/>
                    <a:p>
                      <a:pPr algn="ctr" fontAlgn="ctr"/>
                      <a:endParaRPr lang="ru-KZ" sz="800" b="0" i="0" u="none" strike="noStrike" cap="none" dirty="0">
                        <a:solidFill>
                          <a:srgbClr val="007F76"/>
                        </a:solidFill>
                        <a:effectLst/>
                        <a:latin typeface="Arial Narrow" panose="020B0606020202030204" pitchFamily="34" charset="0"/>
                        <a:ea typeface="+mn-ea"/>
                        <a:cs typeface="+mn-cs"/>
                        <a:sym typeface="Arial"/>
                      </a:endParaRPr>
                    </a:p>
                  </a:txBody>
                  <a:tcPr marL="9525" marR="9525" marT="0" marB="0" anchor="ct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007F76">
                        <a:alpha val="20000"/>
                      </a:srgbClr>
                    </a:solidFill>
                  </a:tcPr>
                </a:tc>
                <a:tc hMerge="1">
                  <a:txBody>
                    <a:bodyPr/>
                    <a:lstStyle/>
                    <a:p>
                      <a:pPr algn="ctr" fontAlgn="ctr"/>
                      <a:endParaRPr lang="ru-KZ" sz="800" b="0" i="0" u="none" strike="noStrike" cap="none" dirty="0">
                        <a:solidFill>
                          <a:srgbClr val="007F76"/>
                        </a:solidFill>
                        <a:effectLst/>
                        <a:latin typeface="Arial Narrow" panose="020B0606020202030204" pitchFamily="34" charset="0"/>
                        <a:ea typeface="+mn-ea"/>
                        <a:cs typeface="+mn-cs"/>
                        <a:sym typeface="Arial"/>
                      </a:endParaRPr>
                    </a:p>
                  </a:txBody>
                  <a:tcPr marL="9525" marR="9525" marT="0" marB="0" anchor="ct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007F76">
                        <a:alpha val="20000"/>
                      </a:srgbClr>
                    </a:solidFill>
                  </a:tcPr>
                </a:tc>
                <a:tc hMerge="1">
                  <a:txBody>
                    <a:bodyPr/>
                    <a:lstStyle/>
                    <a:p>
                      <a:pPr algn="ctr" fontAlgn="ctr"/>
                      <a:endParaRPr lang="ru-KZ" sz="800" b="0" i="0" u="none" strike="noStrike" cap="none" dirty="0">
                        <a:solidFill>
                          <a:srgbClr val="007F76"/>
                        </a:solidFill>
                        <a:effectLst/>
                        <a:latin typeface="Arial Narrow" panose="020B0606020202030204" pitchFamily="34" charset="0"/>
                        <a:ea typeface="+mn-ea"/>
                        <a:cs typeface="+mn-cs"/>
                        <a:sym typeface="Arial"/>
                      </a:endParaRPr>
                    </a:p>
                  </a:txBody>
                  <a:tcPr marL="9525" marR="9525" marT="0" marB="0" anchor="ct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007F76">
                        <a:alpha val="20000"/>
                      </a:srgbClr>
                    </a:solidFill>
                  </a:tcPr>
                </a:tc>
                <a:extLst>
                  <a:ext uri="{0D108BD9-81ED-4DB2-BD59-A6C34878D82A}">
                    <a16:rowId xmlns:a16="http://schemas.microsoft.com/office/drawing/2014/main" val="3962794852"/>
                  </a:ext>
                </a:extLst>
              </a:tr>
              <a:tr h="144837">
                <a:tc>
                  <a:txBody>
                    <a:bodyPr/>
                    <a:lstStyle/>
                    <a:p>
                      <a:pPr algn="ctr" fontAlgn="b"/>
                      <a:r>
                        <a:rPr lang="ru-RU" sz="800" u="none" strike="noStrike" dirty="0">
                          <a:solidFill>
                            <a:schemeClr val="accent3">
                              <a:lumMod val="50000"/>
                            </a:schemeClr>
                          </a:solidFill>
                          <a:effectLst/>
                          <a:latin typeface="Arial Narrow" panose="020B0606020202030204" pitchFamily="34" charset="0"/>
                        </a:rPr>
                        <a:t>1</a:t>
                      </a:r>
                      <a:endParaRPr lang="en-US" sz="800" b="0" i="0" u="none" strike="noStrike" dirty="0">
                        <a:solidFill>
                          <a:schemeClr val="accent3">
                            <a:lumMod val="50000"/>
                          </a:schemeClr>
                        </a:solidFill>
                        <a:effectLst/>
                        <a:latin typeface="Arial Narrow" panose="020B0606020202030204" pitchFamily="34" charset="0"/>
                      </a:endParaRPr>
                    </a:p>
                  </a:txBody>
                  <a:tcPr marL="9525" marR="9525" marT="0" marB="0" anchor="ctr">
                    <a:lnT w="12700" cap="flat" cmpd="sng" algn="ctr">
                      <a:solidFill>
                        <a:schemeClr val="tx1"/>
                      </a:solidFill>
                      <a:prstDash val="solid"/>
                      <a:round/>
                      <a:headEnd type="none" w="med" len="med"/>
                      <a:tailEnd type="none" w="med" len="med"/>
                    </a:lnT>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9116-0</a:t>
                      </a:r>
                    </a:p>
                  </a:txBody>
                  <a:tcPr marL="9525" marR="9525" marT="9525" marB="0" anchor="ctr">
                    <a:lnT w="12700" cap="flat" cmpd="sng" algn="ctr">
                      <a:solidFill>
                        <a:schemeClr val="tx1"/>
                      </a:solidFill>
                      <a:prstDash val="solid"/>
                      <a:round/>
                      <a:headEnd type="none" w="med" len="med"/>
                      <a:tailEnd type="none" w="med" len="med"/>
                    </a:lnT>
                    <a:solidFill>
                      <a:schemeClr val="accent6">
                        <a:lumMod val="50000"/>
                        <a:alpha val="1000"/>
                      </a:schemeClr>
                    </a:solidFill>
                  </a:tcPr>
                </a:tc>
                <a:tc>
                  <a:txBody>
                    <a:bodyPr/>
                    <a:lstStyle/>
                    <a:p>
                      <a:pPr marL="72000" algn="l" fontAlgn="ctr"/>
                      <a:r>
                        <a:rPr lang="ru-RU" sz="800" b="0" i="0" u="none" strike="noStrike" dirty="0">
                          <a:solidFill>
                            <a:srgbClr val="000000"/>
                          </a:solidFill>
                          <a:effectLst/>
                          <a:latin typeface="Arial Narrow" panose="020B0606020202030204" pitchFamily="34" charset="0"/>
                        </a:rPr>
                        <a:t>Аула </a:t>
                      </a:r>
                      <a:r>
                        <a:rPr lang="ru-RU" sz="800" b="0" i="0" u="none" strike="noStrike" dirty="0" err="1">
                          <a:solidFill>
                            <a:srgbClr val="000000"/>
                          </a:solidFill>
                          <a:effectLst/>
                          <a:latin typeface="Arial Narrow" panose="020B0606020202030204" pitchFamily="34" charset="0"/>
                        </a:rPr>
                        <a:t>сыпырушылар</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және</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ашық</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аумақтарды</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тазалаушылар</a:t>
                      </a:r>
                      <a:endParaRPr lang="ru-RU" sz="800" b="0" i="0" u="none" strike="noStrike" dirty="0">
                        <a:solidFill>
                          <a:srgbClr val="000000"/>
                        </a:solidFill>
                        <a:effectLst/>
                        <a:latin typeface="Arial Narrow" panose="020B0606020202030204" pitchFamily="34" charset="0"/>
                      </a:endParaRPr>
                    </a:p>
                  </a:txBody>
                  <a:tcPr marL="9525" marR="9525" marT="9525" marB="0" anchor="ctr">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2 852</a:t>
                      </a:r>
                    </a:p>
                  </a:txBody>
                  <a:tcPr marL="9525" marR="9525" marT="9525" marB="0" anchor="ctr">
                    <a:lnL w="12700" cap="flat" cmpd="sng" algn="ctr">
                      <a:solidFill>
                        <a:schemeClr val="tx1"/>
                      </a:solidFill>
                      <a:prstDash val="solid"/>
                      <a:round/>
                      <a:headEnd type="none" w="med" len="med"/>
                      <a:tailEnd type="none" w="med" len="med"/>
                    </a:lnL>
                    <a:lnT w="12700" cap="flat" cmpd="sng" algn="ctr">
                      <a:solidFill>
                        <a:schemeClr val="tx1"/>
                      </a:solidFill>
                      <a:prstDash val="solid"/>
                      <a:round/>
                      <a:headEnd type="none" w="med" len="med"/>
                      <a:tailEnd type="none" w="med" len="med"/>
                    </a:lnT>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1 210</a:t>
                      </a:r>
                    </a:p>
                  </a:txBody>
                  <a:tcPr marL="9525" marR="9525" marT="9525" marB="0" anchor="ctr">
                    <a:lnT w="12700" cap="flat" cmpd="sng" algn="ctr">
                      <a:solidFill>
                        <a:schemeClr val="tx1"/>
                      </a:solidFill>
                      <a:prstDash val="solid"/>
                      <a:round/>
                      <a:headEnd type="none" w="med" len="med"/>
                      <a:tailEnd type="none" w="med" len="med"/>
                    </a:lnT>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557</a:t>
                      </a:r>
                    </a:p>
                  </a:txBody>
                  <a:tcPr marL="9525" marR="9525" marT="9525" marB="0" anchor="ctr">
                    <a:lnT w="12700" cap="flat" cmpd="sng" algn="ctr">
                      <a:solidFill>
                        <a:schemeClr val="tx1"/>
                      </a:solidFill>
                      <a:prstDash val="solid"/>
                      <a:round/>
                      <a:headEnd type="none" w="med" len="med"/>
                      <a:tailEnd type="none" w="med" len="med"/>
                    </a:lnT>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481</a:t>
                      </a:r>
                    </a:p>
                  </a:txBody>
                  <a:tcPr marL="9525" marR="9525" marT="9525" marB="0" anchor="ctr">
                    <a:lnT w="12700" cap="flat" cmpd="sng" algn="ctr">
                      <a:solidFill>
                        <a:schemeClr val="tx1"/>
                      </a:solidFill>
                      <a:prstDash val="solid"/>
                      <a:round/>
                      <a:headEnd type="none" w="med" len="med"/>
                      <a:tailEnd type="none" w="med" len="med"/>
                    </a:lnT>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604</a:t>
                      </a:r>
                    </a:p>
                  </a:txBody>
                  <a:tcPr marL="9525" marR="9525" marT="9525" marB="0" anchor="ctr">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3 432</a:t>
                      </a:r>
                    </a:p>
                  </a:txBody>
                  <a:tcPr marL="9525" marR="9525" marT="9525" marB="0" anchor="ctr">
                    <a:lnL w="12700" cap="flat" cmpd="sng" algn="ctr">
                      <a:solidFill>
                        <a:schemeClr val="tx1"/>
                      </a:solidFill>
                      <a:prstDash val="solid"/>
                      <a:round/>
                      <a:headEnd type="none" w="med" len="med"/>
                      <a:tailEnd type="none" w="med" len="med"/>
                    </a:lnL>
                    <a:lnT w="12700" cap="flat" cmpd="sng" algn="ctr">
                      <a:solidFill>
                        <a:schemeClr val="tx1"/>
                      </a:solidFill>
                      <a:prstDash val="solid"/>
                      <a:round/>
                      <a:headEnd type="none" w="med" len="med"/>
                      <a:tailEnd type="none" w="med" len="med"/>
                    </a:lnT>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474</a:t>
                      </a:r>
                    </a:p>
                  </a:txBody>
                  <a:tcPr marL="9525" marR="9525" marT="9525" marB="0" anchor="ctr">
                    <a:lnT w="12700" cap="flat" cmpd="sng" algn="ctr">
                      <a:solidFill>
                        <a:schemeClr val="tx1"/>
                      </a:solidFill>
                      <a:prstDash val="solid"/>
                      <a:round/>
                      <a:headEnd type="none" w="med" len="med"/>
                      <a:tailEnd type="none" w="med" len="med"/>
                    </a:lnT>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1 127</a:t>
                      </a:r>
                    </a:p>
                  </a:txBody>
                  <a:tcPr marL="9525" marR="9525" marT="9525" marB="0" anchor="ctr">
                    <a:lnT w="12700" cap="flat" cmpd="sng" algn="ctr">
                      <a:solidFill>
                        <a:schemeClr val="tx1"/>
                      </a:solidFill>
                      <a:prstDash val="solid"/>
                      <a:round/>
                      <a:headEnd type="none" w="med" len="med"/>
                      <a:tailEnd type="none" w="med" len="med"/>
                    </a:lnT>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888</a:t>
                      </a:r>
                    </a:p>
                  </a:txBody>
                  <a:tcPr marL="9525" marR="9525" marT="9525" marB="0" anchor="ctr">
                    <a:lnT w="12700" cap="flat" cmpd="sng" algn="ctr">
                      <a:solidFill>
                        <a:schemeClr val="tx1"/>
                      </a:solidFill>
                      <a:prstDash val="solid"/>
                      <a:round/>
                      <a:headEnd type="none" w="med" len="med"/>
                      <a:tailEnd type="none" w="med" len="med"/>
                    </a:lnT>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943</a:t>
                      </a:r>
                    </a:p>
                  </a:txBody>
                  <a:tcPr marL="9525" marR="9525" marT="9525" marB="0" anchor="ctr">
                    <a:lnT w="12700" cap="flat" cmpd="sng" algn="ctr">
                      <a:solidFill>
                        <a:schemeClr val="tx1"/>
                      </a:solidFill>
                      <a:prstDash val="solid"/>
                      <a:round/>
                      <a:headEnd type="none" w="med" len="med"/>
                      <a:tailEnd type="none" w="med" len="med"/>
                    </a:lnT>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6,9%</a:t>
                      </a:r>
                    </a:p>
                  </a:txBody>
                  <a:tcPr marL="9525" marR="9525" marT="9525" marB="0" anchor="ctr">
                    <a:lnT w="12700" cap="flat" cmpd="sng" algn="ctr">
                      <a:solidFill>
                        <a:schemeClr val="tx1"/>
                      </a:solidFill>
                      <a:prstDash val="solid"/>
                      <a:round/>
                      <a:headEnd type="none" w="med" len="med"/>
                      <a:tailEnd type="none" w="med" len="med"/>
                    </a:lnT>
                    <a:solidFill>
                      <a:schemeClr val="accent6">
                        <a:lumMod val="50000"/>
                        <a:alpha val="1000"/>
                      </a:schemeClr>
                    </a:solidFill>
                  </a:tcPr>
                </a:tc>
                <a:extLst>
                  <a:ext uri="{0D108BD9-81ED-4DB2-BD59-A6C34878D82A}">
                    <a16:rowId xmlns:a16="http://schemas.microsoft.com/office/drawing/2014/main" val="1781471339"/>
                  </a:ext>
                </a:extLst>
              </a:tr>
              <a:tr h="144837">
                <a:tc>
                  <a:txBody>
                    <a:bodyPr/>
                    <a:lstStyle/>
                    <a:p>
                      <a:pPr algn="ctr" fontAlgn="b"/>
                      <a:r>
                        <a:rPr lang="ru-RU" sz="800" b="0" i="0" u="none" strike="noStrike" dirty="0">
                          <a:solidFill>
                            <a:schemeClr val="accent3">
                              <a:lumMod val="50000"/>
                            </a:schemeClr>
                          </a:solidFill>
                          <a:effectLst/>
                          <a:latin typeface="Arial Narrow" panose="020B0606020202030204" pitchFamily="34" charset="0"/>
                        </a:rPr>
                        <a:t>2</a:t>
                      </a:r>
                      <a:endParaRPr lang="en-US" sz="800" b="0" i="0" u="none" strike="noStrike" dirty="0">
                        <a:solidFill>
                          <a:schemeClr val="accent3">
                            <a:lumMod val="50000"/>
                          </a:schemeClr>
                        </a:solidFill>
                        <a:effectLst/>
                        <a:latin typeface="Arial Narrow" panose="020B0606020202030204" pitchFamily="34" charset="0"/>
                      </a:endParaRPr>
                    </a:p>
                  </a:txBody>
                  <a:tcPr marL="9525" marR="9525" marT="0" marB="0" anchor="ctr">
                    <a:solidFill>
                      <a:schemeClr val="accent3">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8322-2</a:t>
                      </a:r>
                    </a:p>
                  </a:txBody>
                  <a:tcPr marL="9525" marR="9525" marT="9525" marB="0" anchor="ctr">
                    <a:solidFill>
                      <a:schemeClr val="accent3">
                        <a:lumMod val="50000"/>
                        <a:alpha val="20000"/>
                      </a:schemeClr>
                    </a:solidFill>
                  </a:tcPr>
                </a:tc>
                <a:tc>
                  <a:txBody>
                    <a:bodyPr/>
                    <a:lstStyle/>
                    <a:p>
                      <a:pPr marL="72000" algn="l" fontAlgn="ctr"/>
                      <a:r>
                        <a:rPr lang="ru-RU" sz="800" b="0" i="0" u="none" strike="noStrike" dirty="0">
                          <a:solidFill>
                            <a:srgbClr val="000000"/>
                          </a:solidFill>
                          <a:effectLst/>
                          <a:latin typeface="Arial Narrow" panose="020B0606020202030204" pitchFamily="34" charset="0"/>
                        </a:rPr>
                        <a:t>Жеке </a:t>
                      </a:r>
                      <a:r>
                        <a:rPr lang="ru-RU" sz="800" b="0" i="0" u="none" strike="noStrike" dirty="0" err="1">
                          <a:solidFill>
                            <a:srgbClr val="000000"/>
                          </a:solidFill>
                          <a:effectLst/>
                          <a:latin typeface="Arial Narrow" panose="020B0606020202030204" pitchFamily="34" charset="0"/>
                        </a:rPr>
                        <a:t>жүргізушілер</a:t>
                      </a:r>
                      <a:r>
                        <a:rPr lang="ru-RU" sz="800" b="0" i="0" u="none" strike="noStrike" dirty="0">
                          <a:solidFill>
                            <a:srgbClr val="000000"/>
                          </a:solidFill>
                          <a:effectLst/>
                          <a:latin typeface="Arial Narrow" panose="020B0606020202030204" pitchFamily="34" charset="0"/>
                        </a:rPr>
                        <a:t> мен </a:t>
                      </a:r>
                      <a:r>
                        <a:rPr lang="ru-RU" sz="800" b="0" i="0" u="none" strike="noStrike" dirty="0" err="1">
                          <a:solidFill>
                            <a:srgbClr val="000000"/>
                          </a:solidFill>
                          <a:effectLst/>
                          <a:latin typeface="Arial Narrow" panose="020B0606020202030204" pitchFamily="34" charset="0"/>
                        </a:rPr>
                        <a:t>шопырлар</a:t>
                      </a:r>
                      <a:endParaRPr lang="ru-RU" sz="800" b="0" i="0" u="none" strike="noStrike" dirty="0">
                        <a:solidFill>
                          <a:srgbClr val="000000"/>
                        </a:solidFill>
                        <a:effectLst/>
                        <a:latin typeface="Arial Narrow" panose="020B0606020202030204" pitchFamily="34" charset="0"/>
                      </a:endParaRPr>
                    </a:p>
                  </a:txBody>
                  <a:tcPr marL="9525" marR="9525" marT="9525" marB="0" anchor="ctr">
                    <a:lnR w="12700" cap="flat" cmpd="sng" algn="ctr">
                      <a:solidFill>
                        <a:schemeClr val="tx1"/>
                      </a:solidFill>
                      <a:prstDash val="solid"/>
                      <a:round/>
                      <a:headEnd type="none" w="med" len="med"/>
                      <a:tailEnd type="none" w="med" len="med"/>
                    </a:lnR>
                    <a:solidFill>
                      <a:schemeClr val="accent3">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1 434</a:t>
                      </a:r>
                    </a:p>
                  </a:txBody>
                  <a:tcPr marL="9525" marR="9525" marT="9525" marB="0" anchor="ctr">
                    <a:lnL w="12700" cap="flat" cmpd="sng" algn="ctr">
                      <a:solidFill>
                        <a:schemeClr val="tx1"/>
                      </a:solidFill>
                      <a:prstDash val="solid"/>
                      <a:round/>
                      <a:headEnd type="none" w="med" len="med"/>
                      <a:tailEnd type="none" w="med" len="med"/>
                    </a:lnL>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265</a:t>
                      </a:r>
                    </a:p>
                  </a:txBody>
                  <a:tcPr marL="9525" marR="9525" marT="9525" marB="0" anchor="c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305</a:t>
                      </a:r>
                    </a:p>
                  </a:txBody>
                  <a:tcPr marL="9525" marR="9525" marT="9525" marB="0" anchor="c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319</a:t>
                      </a:r>
                    </a:p>
                  </a:txBody>
                  <a:tcPr marL="9525" marR="9525" marT="9525" marB="0" anchor="c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545</a:t>
                      </a:r>
                    </a:p>
                  </a:txBody>
                  <a:tcPr marL="9525" marR="9525" marT="9525" marB="0" anchor="ctr">
                    <a:lnR w="12700" cap="flat" cmpd="sng" algn="ctr">
                      <a:solidFill>
                        <a:schemeClr val="tx1"/>
                      </a:solidFill>
                      <a:prstDash val="solid"/>
                      <a:round/>
                      <a:headEnd type="none" w="med" len="med"/>
                      <a:tailEnd type="none" w="med" len="med"/>
                    </a:ln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1 441</a:t>
                      </a:r>
                    </a:p>
                  </a:txBody>
                  <a:tcPr marL="9525" marR="9525" marT="9525" marB="0" anchor="ctr">
                    <a:lnL w="12700" cap="flat" cmpd="sng" algn="ctr">
                      <a:solidFill>
                        <a:schemeClr val="tx1"/>
                      </a:solidFill>
                      <a:prstDash val="solid"/>
                      <a:round/>
                      <a:headEnd type="none" w="med" len="med"/>
                      <a:tailEnd type="none" w="med" len="med"/>
                    </a:lnL>
                    <a:solidFill>
                      <a:schemeClr val="accent3">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393</a:t>
                      </a:r>
                    </a:p>
                  </a:txBody>
                  <a:tcPr marL="9525" marR="9525" marT="9525" marB="0" anchor="c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309</a:t>
                      </a:r>
                    </a:p>
                  </a:txBody>
                  <a:tcPr marL="9525" marR="9525" marT="9525" marB="0" anchor="ctr">
                    <a:solidFill>
                      <a:schemeClr val="accent3">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355</a:t>
                      </a:r>
                    </a:p>
                  </a:txBody>
                  <a:tcPr marL="9525" marR="9525" marT="9525" marB="0" anchor="ctr">
                    <a:solidFill>
                      <a:schemeClr val="accent3">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384</a:t>
                      </a:r>
                    </a:p>
                  </a:txBody>
                  <a:tcPr marL="9525" marR="9525" marT="9525" marB="0" anchor="ctr">
                    <a:solidFill>
                      <a:schemeClr val="accent3">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2,9%</a:t>
                      </a:r>
                    </a:p>
                  </a:txBody>
                  <a:tcPr marL="9525" marR="9525" marT="9525" marB="0" anchor="ctr">
                    <a:solidFill>
                      <a:schemeClr val="accent3">
                        <a:lumMod val="50000"/>
                        <a:alpha val="20000"/>
                      </a:schemeClr>
                    </a:solidFill>
                  </a:tcPr>
                </a:tc>
                <a:extLst>
                  <a:ext uri="{0D108BD9-81ED-4DB2-BD59-A6C34878D82A}">
                    <a16:rowId xmlns:a16="http://schemas.microsoft.com/office/drawing/2014/main" val="4251926215"/>
                  </a:ext>
                </a:extLst>
              </a:tr>
              <a:tr h="144837">
                <a:tc>
                  <a:txBody>
                    <a:bodyPr/>
                    <a:lstStyle/>
                    <a:p>
                      <a:pPr algn="ctr" fontAlgn="b"/>
                      <a:r>
                        <a:rPr lang="ru-RU" sz="800" b="0" i="0" u="none" strike="noStrike" dirty="0">
                          <a:solidFill>
                            <a:schemeClr val="accent3">
                              <a:lumMod val="50000"/>
                            </a:schemeClr>
                          </a:solidFill>
                          <a:effectLst/>
                          <a:latin typeface="Arial Narrow" panose="020B0606020202030204" pitchFamily="34" charset="0"/>
                        </a:rPr>
                        <a:t>3</a:t>
                      </a:r>
                      <a:endParaRPr lang="en-US" sz="800" b="0" i="0" u="none" strike="noStrike" dirty="0">
                        <a:solidFill>
                          <a:schemeClr val="accent3">
                            <a:lumMod val="50000"/>
                          </a:schemeClr>
                        </a:solidFill>
                        <a:effectLst/>
                        <a:latin typeface="Arial Narrow" panose="020B0606020202030204" pitchFamily="34" charset="0"/>
                      </a:endParaRPr>
                    </a:p>
                  </a:txBody>
                  <a:tcPr marL="9525" marR="9525" marT="0"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9629-7</a:t>
                      </a:r>
                    </a:p>
                  </a:txBody>
                  <a:tcPr marL="9525" marR="9525" marT="9525" marB="0" anchor="ctr">
                    <a:solidFill>
                      <a:schemeClr val="accent6">
                        <a:lumMod val="50000"/>
                        <a:alpha val="1000"/>
                      </a:schemeClr>
                    </a:solidFill>
                  </a:tcPr>
                </a:tc>
                <a:tc>
                  <a:txBody>
                    <a:bodyPr/>
                    <a:lstStyle/>
                    <a:p>
                      <a:pPr marL="72000" algn="l" fontAlgn="ctr"/>
                      <a:r>
                        <a:rPr lang="ru-RU" sz="800" b="0" i="0" u="none" strike="noStrike" dirty="0" err="1">
                          <a:solidFill>
                            <a:srgbClr val="000000"/>
                          </a:solidFill>
                          <a:effectLst/>
                          <a:latin typeface="Arial Narrow" panose="020B0606020202030204" pitchFamily="34" charset="0"/>
                        </a:rPr>
                        <a:t>Әртүрлі</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жұмысты</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атқарушылар</a:t>
                      </a:r>
                      <a:endParaRPr lang="ru-RU" sz="800" b="0" i="0" u="none" strike="noStrike" dirty="0">
                        <a:solidFill>
                          <a:srgbClr val="000000"/>
                        </a:solidFill>
                        <a:effectLst/>
                        <a:latin typeface="Arial Narrow" panose="020B0606020202030204" pitchFamily="34" charset="0"/>
                      </a:endParaRPr>
                    </a:p>
                  </a:txBody>
                  <a:tcPr marL="9525" marR="9525" marT="9525" marB="0" anchor="ctr">
                    <a:lnR w="12700" cap="flat" cmpd="sng" algn="ctr">
                      <a:solidFill>
                        <a:schemeClr val="tx1"/>
                      </a:solidFill>
                      <a:prstDash val="solid"/>
                      <a:round/>
                      <a:headEnd type="none" w="med" len="med"/>
                      <a:tailEnd type="none" w="med" len="med"/>
                    </a:ln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1 192</a:t>
                      </a:r>
                    </a:p>
                  </a:txBody>
                  <a:tcPr marL="9525" marR="9525" marT="9525" marB="0" anchor="ctr">
                    <a:lnL w="12700" cap="flat" cmpd="sng" algn="ctr">
                      <a:solidFill>
                        <a:schemeClr val="tx1"/>
                      </a:solidFill>
                      <a:prstDash val="solid"/>
                      <a:round/>
                      <a:headEnd type="none" w="med" len="med"/>
                      <a:tailEnd type="none" w="med" len="med"/>
                    </a:lnL>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88</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286</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553</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265</a:t>
                      </a:r>
                    </a:p>
                  </a:txBody>
                  <a:tcPr marL="9525" marR="9525" marT="9525" marB="0" anchor="ctr">
                    <a:lnR w="12700" cap="flat" cmpd="sng" algn="ctr">
                      <a:solidFill>
                        <a:schemeClr val="tx1"/>
                      </a:solidFill>
                      <a:prstDash val="solid"/>
                      <a:round/>
                      <a:headEnd type="none" w="med" len="med"/>
                      <a:tailEnd type="none" w="med" len="med"/>
                    </a:ln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1 433</a:t>
                      </a:r>
                    </a:p>
                  </a:txBody>
                  <a:tcPr marL="9525" marR="9525" marT="9525" marB="0" anchor="ctr">
                    <a:lnL w="12700" cap="flat" cmpd="sng" algn="ctr">
                      <a:solidFill>
                        <a:schemeClr val="tx1"/>
                      </a:solidFill>
                      <a:prstDash val="solid"/>
                      <a:round/>
                      <a:headEnd type="none" w="med" len="med"/>
                      <a:tailEnd type="none" w="med" len="med"/>
                    </a:lnL>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129</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329</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435</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540</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2,9%</a:t>
                      </a:r>
                    </a:p>
                  </a:txBody>
                  <a:tcPr marL="9525" marR="9525" marT="9525" marB="0" anchor="ctr">
                    <a:solidFill>
                      <a:schemeClr val="accent6">
                        <a:lumMod val="50000"/>
                        <a:alpha val="1000"/>
                      </a:schemeClr>
                    </a:solidFill>
                  </a:tcPr>
                </a:tc>
                <a:extLst>
                  <a:ext uri="{0D108BD9-81ED-4DB2-BD59-A6C34878D82A}">
                    <a16:rowId xmlns:a16="http://schemas.microsoft.com/office/drawing/2014/main" val="3433509531"/>
                  </a:ext>
                </a:extLst>
              </a:tr>
              <a:tr h="144837">
                <a:tc>
                  <a:txBody>
                    <a:bodyPr/>
                    <a:lstStyle/>
                    <a:p>
                      <a:pPr algn="ctr" fontAlgn="b"/>
                      <a:r>
                        <a:rPr lang="ru-RU" sz="800" b="0" i="0" u="none" strike="noStrike" dirty="0">
                          <a:solidFill>
                            <a:schemeClr val="accent3">
                              <a:lumMod val="50000"/>
                            </a:schemeClr>
                          </a:solidFill>
                          <a:effectLst/>
                          <a:latin typeface="Arial Narrow" panose="020B0606020202030204" pitchFamily="34" charset="0"/>
                        </a:rPr>
                        <a:t>4</a:t>
                      </a:r>
                      <a:endParaRPr lang="en-US" sz="800" b="0" i="0" u="none" strike="noStrike" dirty="0">
                        <a:solidFill>
                          <a:schemeClr val="accent3">
                            <a:lumMod val="50000"/>
                          </a:schemeClr>
                        </a:solidFill>
                        <a:effectLst/>
                        <a:latin typeface="Arial Narrow" panose="020B0606020202030204" pitchFamily="34" charset="0"/>
                      </a:endParaRPr>
                    </a:p>
                  </a:txBody>
                  <a:tcPr marL="9525" marR="9525" marT="0" marB="0" anchor="ctr">
                    <a:solidFill>
                      <a:schemeClr val="accent3">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2350-3</a:t>
                      </a:r>
                    </a:p>
                  </a:txBody>
                  <a:tcPr marL="9525" marR="9525" marT="9525" marB="0" anchor="ctr">
                    <a:solidFill>
                      <a:schemeClr val="accent3">
                        <a:lumMod val="50000"/>
                        <a:alpha val="20000"/>
                      </a:schemeClr>
                    </a:solidFill>
                  </a:tcPr>
                </a:tc>
                <a:tc>
                  <a:txBody>
                    <a:bodyPr/>
                    <a:lstStyle/>
                    <a:p>
                      <a:pPr marL="72000" algn="l" fontAlgn="ctr"/>
                      <a:r>
                        <a:rPr lang="ru-RU" sz="800" b="0" i="0" u="none" strike="noStrike" dirty="0" err="1">
                          <a:solidFill>
                            <a:srgbClr val="000000"/>
                          </a:solidFill>
                          <a:effectLst/>
                          <a:latin typeface="Arial Narrow" panose="020B0606020202030204" pitchFamily="34" charset="0"/>
                        </a:rPr>
                        <a:t>Қоғамдық</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ғылымдар</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бойынша</a:t>
                      </a:r>
                      <a:r>
                        <a:rPr lang="ru-RU" sz="800" b="0" i="0" u="none" strike="noStrike" dirty="0">
                          <a:solidFill>
                            <a:srgbClr val="000000"/>
                          </a:solidFill>
                          <a:effectLst/>
                          <a:latin typeface="Arial Narrow" panose="020B0606020202030204" pitchFamily="34" charset="0"/>
                        </a:rPr>
                        <a:t> орта </a:t>
                      </a:r>
                      <a:r>
                        <a:rPr lang="ru-RU" sz="800" b="0" i="0" u="none" strike="noStrike" dirty="0" err="1">
                          <a:solidFill>
                            <a:srgbClr val="000000"/>
                          </a:solidFill>
                          <a:effectLst/>
                          <a:latin typeface="Arial Narrow" panose="020B0606020202030204" pitchFamily="34" charset="0"/>
                        </a:rPr>
                        <a:t>мектеп</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мұғалімдері</a:t>
                      </a:r>
                      <a:endParaRPr lang="ru-RU" sz="800" b="0" i="0" u="none" strike="noStrike" dirty="0">
                        <a:solidFill>
                          <a:srgbClr val="000000"/>
                        </a:solidFill>
                        <a:effectLst/>
                        <a:latin typeface="Arial Narrow" panose="020B0606020202030204" pitchFamily="34" charset="0"/>
                      </a:endParaRPr>
                    </a:p>
                  </a:txBody>
                  <a:tcPr marL="9525" marR="9525" marT="9525" marB="0" anchor="ctr">
                    <a:lnR w="12700" cap="flat" cmpd="sng" algn="ctr">
                      <a:solidFill>
                        <a:schemeClr val="tx1"/>
                      </a:solidFill>
                      <a:prstDash val="solid"/>
                      <a:round/>
                      <a:headEnd type="none" w="med" len="med"/>
                      <a:tailEnd type="none" w="med" len="med"/>
                    </a:lnR>
                    <a:solidFill>
                      <a:schemeClr val="accent3">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1 005</a:t>
                      </a:r>
                    </a:p>
                  </a:txBody>
                  <a:tcPr marL="9525" marR="9525" marT="9525" marB="0" anchor="ctr">
                    <a:lnL w="12700" cap="flat" cmpd="sng" algn="ctr">
                      <a:solidFill>
                        <a:schemeClr val="tx1"/>
                      </a:solidFill>
                      <a:prstDash val="solid"/>
                      <a:round/>
                      <a:headEnd type="none" w="med" len="med"/>
                      <a:tailEnd type="none" w="med" len="med"/>
                    </a:lnL>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142</a:t>
                      </a:r>
                    </a:p>
                  </a:txBody>
                  <a:tcPr marL="9525" marR="9525" marT="9525" marB="0" anchor="c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53</a:t>
                      </a:r>
                    </a:p>
                  </a:txBody>
                  <a:tcPr marL="9525" marR="9525" marT="9525" marB="0" anchor="c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577</a:t>
                      </a:r>
                    </a:p>
                  </a:txBody>
                  <a:tcPr marL="9525" marR="9525" marT="9525" marB="0" anchor="c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233</a:t>
                      </a:r>
                    </a:p>
                  </a:txBody>
                  <a:tcPr marL="9525" marR="9525" marT="9525" marB="0" anchor="ctr">
                    <a:lnR w="12700" cap="flat" cmpd="sng" algn="ctr">
                      <a:solidFill>
                        <a:schemeClr val="tx1"/>
                      </a:solidFill>
                      <a:prstDash val="solid"/>
                      <a:round/>
                      <a:headEnd type="none" w="med" len="med"/>
                      <a:tailEnd type="none" w="med" len="med"/>
                    </a:ln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1 163</a:t>
                      </a:r>
                    </a:p>
                  </a:txBody>
                  <a:tcPr marL="9525" marR="9525" marT="9525" marB="0" anchor="ctr">
                    <a:lnL w="12700" cap="flat" cmpd="sng" algn="ctr">
                      <a:solidFill>
                        <a:schemeClr val="tx1"/>
                      </a:solidFill>
                      <a:prstDash val="solid"/>
                      <a:round/>
                      <a:headEnd type="none" w="med" len="med"/>
                      <a:tailEnd type="none" w="med" len="med"/>
                    </a:lnL>
                    <a:solidFill>
                      <a:schemeClr val="accent3">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233</a:t>
                      </a:r>
                    </a:p>
                  </a:txBody>
                  <a:tcPr marL="9525" marR="9525" marT="9525" marB="0" anchor="c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220</a:t>
                      </a:r>
                    </a:p>
                  </a:txBody>
                  <a:tcPr marL="9525" marR="9525" marT="9525" marB="0" anchor="ctr">
                    <a:solidFill>
                      <a:schemeClr val="accent3">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140</a:t>
                      </a:r>
                    </a:p>
                  </a:txBody>
                  <a:tcPr marL="9525" marR="9525" marT="9525" marB="0" anchor="ctr">
                    <a:solidFill>
                      <a:schemeClr val="accent3">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570</a:t>
                      </a:r>
                    </a:p>
                  </a:txBody>
                  <a:tcPr marL="9525" marR="9525" marT="9525" marB="0" anchor="ctr">
                    <a:solidFill>
                      <a:schemeClr val="accent3">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2,3%</a:t>
                      </a:r>
                    </a:p>
                  </a:txBody>
                  <a:tcPr marL="9525" marR="9525" marT="9525" marB="0" anchor="ctr">
                    <a:solidFill>
                      <a:schemeClr val="accent3">
                        <a:lumMod val="50000"/>
                        <a:alpha val="20000"/>
                      </a:schemeClr>
                    </a:solidFill>
                  </a:tcPr>
                </a:tc>
                <a:extLst>
                  <a:ext uri="{0D108BD9-81ED-4DB2-BD59-A6C34878D82A}">
                    <a16:rowId xmlns:a16="http://schemas.microsoft.com/office/drawing/2014/main" val="1108121153"/>
                  </a:ext>
                </a:extLst>
              </a:tr>
              <a:tr h="144837">
                <a:tc>
                  <a:txBody>
                    <a:bodyPr/>
                    <a:lstStyle/>
                    <a:p>
                      <a:pPr algn="ctr" fontAlgn="b"/>
                      <a:r>
                        <a:rPr lang="ru-RU" sz="800" b="0" i="0" u="none" strike="noStrike" dirty="0">
                          <a:solidFill>
                            <a:schemeClr val="accent3">
                              <a:lumMod val="50000"/>
                            </a:schemeClr>
                          </a:solidFill>
                          <a:effectLst/>
                          <a:latin typeface="Arial Narrow" panose="020B0606020202030204" pitchFamily="34" charset="0"/>
                        </a:rPr>
                        <a:t>5</a:t>
                      </a:r>
                      <a:endParaRPr lang="en-US" sz="800" b="0" i="0" u="none" strike="noStrike" dirty="0">
                        <a:solidFill>
                          <a:schemeClr val="accent3">
                            <a:lumMod val="50000"/>
                          </a:schemeClr>
                        </a:solidFill>
                        <a:effectLst/>
                        <a:latin typeface="Arial Narrow" panose="020B0606020202030204" pitchFamily="34" charset="0"/>
                      </a:endParaRPr>
                    </a:p>
                  </a:txBody>
                  <a:tcPr marL="9525" marR="9525" marT="0"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7413-2</a:t>
                      </a:r>
                    </a:p>
                  </a:txBody>
                  <a:tcPr marL="9525" marR="9525" marT="9525" marB="0" anchor="ctr">
                    <a:solidFill>
                      <a:schemeClr val="accent6">
                        <a:lumMod val="50000"/>
                        <a:alpha val="1000"/>
                      </a:schemeClr>
                    </a:solidFill>
                  </a:tcPr>
                </a:tc>
                <a:tc>
                  <a:txBody>
                    <a:bodyPr/>
                    <a:lstStyle/>
                    <a:p>
                      <a:pPr marL="72000" algn="l" fontAlgn="ctr"/>
                      <a:r>
                        <a:rPr lang="ru-RU" sz="800" b="0" i="0" u="none" strike="noStrike" dirty="0" err="1">
                          <a:solidFill>
                            <a:srgbClr val="000000"/>
                          </a:solidFill>
                          <a:effectLst/>
                          <a:latin typeface="Arial Narrow" panose="020B0606020202030204" pitchFamily="34" charset="0"/>
                        </a:rPr>
                        <a:t>Жоғары</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вольтты</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электр</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тізбектері</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бойынша</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жөндеушілер</a:t>
                      </a:r>
                      <a:r>
                        <a:rPr lang="ru-RU" sz="800" b="0" i="0" u="none" strike="noStrike" dirty="0">
                          <a:solidFill>
                            <a:srgbClr val="000000"/>
                          </a:solidFill>
                          <a:effectLst/>
                          <a:latin typeface="Arial Narrow" panose="020B0606020202030204" pitchFamily="34" charset="0"/>
                        </a:rPr>
                        <a:t> ж/е </a:t>
                      </a:r>
                      <a:r>
                        <a:rPr lang="ru-RU" sz="800" b="0" i="0" u="none" strike="noStrike" dirty="0" err="1">
                          <a:solidFill>
                            <a:srgbClr val="000000"/>
                          </a:solidFill>
                          <a:effectLst/>
                          <a:latin typeface="Arial Narrow" panose="020B0606020202030204" pitchFamily="34" charset="0"/>
                        </a:rPr>
                        <a:t>электрмонтерлер</a:t>
                      </a:r>
                      <a:endParaRPr lang="ru-RU" sz="800" b="0" i="0" u="none" strike="noStrike" dirty="0">
                        <a:solidFill>
                          <a:srgbClr val="000000"/>
                        </a:solidFill>
                        <a:effectLst/>
                        <a:latin typeface="Arial Narrow" panose="020B0606020202030204" pitchFamily="34" charset="0"/>
                      </a:endParaRPr>
                    </a:p>
                  </a:txBody>
                  <a:tcPr marL="9525" marR="9525" marT="9525" marB="0" anchor="ctr">
                    <a:lnR w="12700" cap="flat" cmpd="sng" algn="ctr">
                      <a:solidFill>
                        <a:schemeClr val="tx1"/>
                      </a:solidFill>
                      <a:prstDash val="solid"/>
                      <a:round/>
                      <a:headEnd type="none" w="med" len="med"/>
                      <a:tailEnd type="none" w="med" len="med"/>
                    </a:ln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1 000</a:t>
                      </a:r>
                    </a:p>
                  </a:txBody>
                  <a:tcPr marL="9525" marR="9525" marT="9525" marB="0" anchor="ctr">
                    <a:lnL w="12700" cap="flat" cmpd="sng" algn="ctr">
                      <a:solidFill>
                        <a:schemeClr val="tx1"/>
                      </a:solidFill>
                      <a:prstDash val="solid"/>
                      <a:round/>
                      <a:headEnd type="none" w="med" len="med"/>
                      <a:tailEnd type="none" w="med" len="med"/>
                    </a:lnL>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282</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264</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216</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238</a:t>
                      </a:r>
                    </a:p>
                  </a:txBody>
                  <a:tcPr marL="9525" marR="9525" marT="9525" marB="0" anchor="ctr">
                    <a:lnR w="12700" cap="flat" cmpd="sng" algn="ctr">
                      <a:solidFill>
                        <a:schemeClr val="tx1"/>
                      </a:solidFill>
                      <a:prstDash val="solid"/>
                      <a:round/>
                      <a:headEnd type="none" w="med" len="med"/>
                      <a:tailEnd type="none" w="med" len="med"/>
                    </a:ln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1 129</a:t>
                      </a:r>
                    </a:p>
                  </a:txBody>
                  <a:tcPr marL="9525" marR="9525" marT="9525" marB="0" anchor="ctr">
                    <a:lnL w="12700" cap="flat" cmpd="sng" algn="ctr">
                      <a:solidFill>
                        <a:schemeClr val="tx1"/>
                      </a:solidFill>
                      <a:prstDash val="solid"/>
                      <a:round/>
                      <a:headEnd type="none" w="med" len="med"/>
                      <a:tailEnd type="none" w="med" len="med"/>
                    </a:lnL>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154</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329</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329</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317</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2,3%</a:t>
                      </a:r>
                    </a:p>
                  </a:txBody>
                  <a:tcPr marL="9525" marR="9525" marT="9525" marB="0" anchor="ctr">
                    <a:solidFill>
                      <a:schemeClr val="accent6">
                        <a:lumMod val="50000"/>
                        <a:alpha val="1000"/>
                      </a:schemeClr>
                    </a:solidFill>
                  </a:tcPr>
                </a:tc>
                <a:extLst>
                  <a:ext uri="{0D108BD9-81ED-4DB2-BD59-A6C34878D82A}">
                    <a16:rowId xmlns:a16="http://schemas.microsoft.com/office/drawing/2014/main" val="3859109263"/>
                  </a:ext>
                </a:extLst>
              </a:tr>
              <a:tr h="144837">
                <a:tc>
                  <a:txBody>
                    <a:bodyPr/>
                    <a:lstStyle/>
                    <a:p>
                      <a:pPr algn="ctr" fontAlgn="b"/>
                      <a:r>
                        <a:rPr lang="ru-RU" sz="800" b="0" i="0" u="none" strike="noStrike" dirty="0">
                          <a:solidFill>
                            <a:schemeClr val="accent3">
                              <a:lumMod val="50000"/>
                            </a:schemeClr>
                          </a:solidFill>
                          <a:effectLst/>
                          <a:latin typeface="Arial Narrow" panose="020B0606020202030204" pitchFamily="34" charset="0"/>
                        </a:rPr>
                        <a:t>6</a:t>
                      </a:r>
                      <a:endParaRPr lang="en-US" sz="800" b="0" i="0" u="none" strike="noStrike" dirty="0">
                        <a:solidFill>
                          <a:schemeClr val="accent3">
                            <a:lumMod val="50000"/>
                          </a:schemeClr>
                        </a:solidFill>
                        <a:effectLst/>
                        <a:latin typeface="Arial Narrow" panose="020B0606020202030204" pitchFamily="34" charset="0"/>
                      </a:endParaRPr>
                    </a:p>
                  </a:txBody>
                  <a:tcPr marL="9525" marR="9525" marT="0" marB="0" anchor="ctr">
                    <a:solidFill>
                      <a:schemeClr val="accent3">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9622-1</a:t>
                      </a:r>
                    </a:p>
                  </a:txBody>
                  <a:tcPr marL="9525" marR="9525" marT="9525" marB="0" anchor="ctr">
                    <a:solidFill>
                      <a:schemeClr val="accent3">
                        <a:lumMod val="50000"/>
                        <a:alpha val="20000"/>
                      </a:schemeClr>
                    </a:solidFill>
                  </a:tcPr>
                </a:tc>
                <a:tc>
                  <a:txBody>
                    <a:bodyPr/>
                    <a:lstStyle/>
                    <a:p>
                      <a:pPr marL="72000" algn="l" fontAlgn="ctr"/>
                      <a:r>
                        <a:rPr lang="ru-RU" sz="800" b="0" i="0" u="none" strike="noStrike" dirty="0" err="1">
                          <a:solidFill>
                            <a:srgbClr val="000000"/>
                          </a:solidFill>
                          <a:effectLst/>
                          <a:latin typeface="Arial Narrow" panose="020B0606020202030204" pitchFamily="34" charset="0"/>
                        </a:rPr>
                        <a:t>Ғимараттарды</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қараушылар</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және</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күзетшілер</a:t>
                      </a:r>
                      <a:endParaRPr lang="ru-RU" sz="800" b="0" i="0" u="none" strike="noStrike" dirty="0">
                        <a:solidFill>
                          <a:srgbClr val="000000"/>
                        </a:solidFill>
                        <a:effectLst/>
                        <a:latin typeface="Arial Narrow" panose="020B0606020202030204" pitchFamily="34" charset="0"/>
                      </a:endParaRPr>
                    </a:p>
                  </a:txBody>
                  <a:tcPr marL="9525" marR="9525" marT="9525" marB="0" anchor="ctr">
                    <a:lnR w="12700" cap="flat" cmpd="sng" algn="ctr">
                      <a:solidFill>
                        <a:schemeClr val="tx1"/>
                      </a:solidFill>
                      <a:prstDash val="solid"/>
                      <a:round/>
                      <a:headEnd type="none" w="med" len="med"/>
                      <a:tailEnd type="none" w="med" len="med"/>
                    </a:lnR>
                    <a:solidFill>
                      <a:schemeClr val="accent3">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725</a:t>
                      </a:r>
                    </a:p>
                  </a:txBody>
                  <a:tcPr marL="9525" marR="9525" marT="9525" marB="0" anchor="ctr">
                    <a:lnL w="12700" cap="flat" cmpd="sng" algn="ctr">
                      <a:solidFill>
                        <a:schemeClr val="tx1"/>
                      </a:solidFill>
                      <a:prstDash val="solid"/>
                      <a:round/>
                      <a:headEnd type="none" w="med" len="med"/>
                      <a:tailEnd type="none" w="med" len="med"/>
                    </a:lnL>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111</a:t>
                      </a:r>
                    </a:p>
                  </a:txBody>
                  <a:tcPr marL="9525" marR="9525" marT="9525" marB="0" anchor="c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207</a:t>
                      </a:r>
                    </a:p>
                  </a:txBody>
                  <a:tcPr marL="9525" marR="9525" marT="9525" marB="0" anchor="c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222</a:t>
                      </a:r>
                    </a:p>
                  </a:txBody>
                  <a:tcPr marL="9525" marR="9525" marT="9525" marB="0" anchor="c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185</a:t>
                      </a:r>
                    </a:p>
                  </a:txBody>
                  <a:tcPr marL="9525" marR="9525" marT="9525" marB="0" anchor="ctr">
                    <a:lnR w="12700" cap="flat" cmpd="sng" algn="ctr">
                      <a:solidFill>
                        <a:schemeClr val="tx1"/>
                      </a:solidFill>
                      <a:prstDash val="solid"/>
                      <a:round/>
                      <a:headEnd type="none" w="med" len="med"/>
                      <a:tailEnd type="none" w="med" len="med"/>
                    </a:ln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936</a:t>
                      </a:r>
                    </a:p>
                  </a:txBody>
                  <a:tcPr marL="9525" marR="9525" marT="9525" marB="0" anchor="ctr">
                    <a:lnL w="12700" cap="flat" cmpd="sng" algn="ctr">
                      <a:solidFill>
                        <a:schemeClr val="tx1"/>
                      </a:solidFill>
                      <a:prstDash val="solid"/>
                      <a:round/>
                      <a:headEnd type="none" w="med" len="med"/>
                      <a:tailEnd type="none" w="med" len="med"/>
                    </a:lnL>
                    <a:solidFill>
                      <a:schemeClr val="accent3">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230</a:t>
                      </a:r>
                    </a:p>
                  </a:txBody>
                  <a:tcPr marL="9525" marR="9525" marT="9525" marB="0" anchor="c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185</a:t>
                      </a:r>
                    </a:p>
                  </a:txBody>
                  <a:tcPr marL="9525" marR="9525" marT="9525" marB="0" anchor="ctr">
                    <a:solidFill>
                      <a:schemeClr val="accent3">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241</a:t>
                      </a:r>
                    </a:p>
                  </a:txBody>
                  <a:tcPr marL="9525" marR="9525" marT="9525" marB="0" anchor="ctr">
                    <a:solidFill>
                      <a:schemeClr val="accent3">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280</a:t>
                      </a:r>
                    </a:p>
                  </a:txBody>
                  <a:tcPr marL="9525" marR="9525" marT="9525" marB="0" anchor="ctr">
                    <a:solidFill>
                      <a:schemeClr val="accent3">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1,9%</a:t>
                      </a:r>
                    </a:p>
                  </a:txBody>
                  <a:tcPr marL="9525" marR="9525" marT="9525" marB="0" anchor="ctr">
                    <a:solidFill>
                      <a:schemeClr val="accent3">
                        <a:lumMod val="50000"/>
                        <a:alpha val="20000"/>
                      </a:schemeClr>
                    </a:solidFill>
                  </a:tcPr>
                </a:tc>
                <a:extLst>
                  <a:ext uri="{0D108BD9-81ED-4DB2-BD59-A6C34878D82A}">
                    <a16:rowId xmlns:a16="http://schemas.microsoft.com/office/drawing/2014/main" val="614668957"/>
                  </a:ext>
                </a:extLst>
              </a:tr>
              <a:tr h="144837">
                <a:tc>
                  <a:txBody>
                    <a:bodyPr/>
                    <a:lstStyle/>
                    <a:p>
                      <a:pPr algn="ctr" fontAlgn="b"/>
                      <a:r>
                        <a:rPr lang="ru-RU" sz="800" b="0" i="0" u="none" strike="noStrike" dirty="0">
                          <a:solidFill>
                            <a:schemeClr val="accent3">
                              <a:lumMod val="50000"/>
                            </a:schemeClr>
                          </a:solidFill>
                          <a:effectLst/>
                          <a:latin typeface="Arial Narrow" panose="020B0606020202030204" pitchFamily="34" charset="0"/>
                        </a:rPr>
                        <a:t>7</a:t>
                      </a:r>
                      <a:endParaRPr lang="en-US" sz="800" b="0" i="0" u="none" strike="noStrike" dirty="0">
                        <a:solidFill>
                          <a:schemeClr val="accent3">
                            <a:lumMod val="50000"/>
                          </a:schemeClr>
                        </a:solidFill>
                        <a:effectLst/>
                        <a:latin typeface="Arial Narrow" panose="020B0606020202030204" pitchFamily="34" charset="0"/>
                      </a:endParaRPr>
                    </a:p>
                  </a:txBody>
                  <a:tcPr marL="9525" marR="9525" marT="0"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5414-9</a:t>
                      </a:r>
                    </a:p>
                  </a:txBody>
                  <a:tcPr marL="9525" marR="9525" marT="9525" marB="0" anchor="ctr">
                    <a:solidFill>
                      <a:schemeClr val="accent6">
                        <a:lumMod val="50000"/>
                        <a:alpha val="1000"/>
                      </a:schemeClr>
                    </a:solidFill>
                  </a:tcPr>
                </a:tc>
                <a:tc>
                  <a:txBody>
                    <a:bodyPr/>
                    <a:lstStyle/>
                    <a:p>
                      <a:pPr marL="72000" algn="l" fontAlgn="ctr"/>
                      <a:r>
                        <a:rPr lang="ru-RU" sz="800" b="0" i="0" u="none" strike="noStrike" dirty="0" err="1">
                          <a:solidFill>
                            <a:srgbClr val="000000"/>
                          </a:solidFill>
                          <a:effectLst/>
                          <a:latin typeface="Arial Narrow" panose="020B0606020202030204" pitchFamily="34" charset="0"/>
                        </a:rPr>
                        <a:t>Күзетшілер</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инкассаторлар</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және</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тектес</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қызметтер</a:t>
                      </a:r>
                      <a:endParaRPr lang="ru-RU" sz="800" b="0" i="0" u="none" strike="noStrike" dirty="0">
                        <a:solidFill>
                          <a:srgbClr val="000000"/>
                        </a:solidFill>
                        <a:effectLst/>
                        <a:latin typeface="Arial Narrow" panose="020B0606020202030204" pitchFamily="34" charset="0"/>
                      </a:endParaRPr>
                    </a:p>
                  </a:txBody>
                  <a:tcPr marL="9525" marR="9525" marT="9525" marB="0" anchor="ctr">
                    <a:lnR w="12700" cap="flat" cmpd="sng" algn="ctr">
                      <a:solidFill>
                        <a:schemeClr val="tx1"/>
                      </a:solidFill>
                      <a:prstDash val="solid"/>
                      <a:round/>
                      <a:headEnd type="none" w="med" len="med"/>
                      <a:tailEnd type="none" w="med" len="med"/>
                    </a:ln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674</a:t>
                      </a:r>
                    </a:p>
                  </a:txBody>
                  <a:tcPr marL="9525" marR="9525" marT="9525" marB="0" anchor="ctr">
                    <a:lnL w="12700" cap="flat" cmpd="sng" algn="ctr">
                      <a:solidFill>
                        <a:schemeClr val="tx1"/>
                      </a:solidFill>
                      <a:prstDash val="solid"/>
                      <a:round/>
                      <a:headEnd type="none" w="med" len="med"/>
                      <a:tailEnd type="none" w="med" len="med"/>
                    </a:lnL>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156</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144</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237</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137</a:t>
                      </a:r>
                    </a:p>
                  </a:txBody>
                  <a:tcPr marL="9525" marR="9525" marT="9525" marB="0" anchor="ctr">
                    <a:lnR w="12700" cap="flat" cmpd="sng" algn="ctr">
                      <a:solidFill>
                        <a:schemeClr val="tx1"/>
                      </a:solidFill>
                      <a:prstDash val="solid"/>
                      <a:round/>
                      <a:headEnd type="none" w="med" len="med"/>
                      <a:tailEnd type="none" w="med" len="med"/>
                    </a:ln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928</a:t>
                      </a:r>
                    </a:p>
                  </a:txBody>
                  <a:tcPr marL="9525" marR="9525" marT="9525" marB="0" anchor="ctr">
                    <a:lnL w="12700" cap="flat" cmpd="sng" algn="ctr">
                      <a:solidFill>
                        <a:schemeClr val="tx1"/>
                      </a:solidFill>
                      <a:prstDash val="solid"/>
                      <a:round/>
                      <a:headEnd type="none" w="med" len="med"/>
                      <a:tailEnd type="none" w="med" len="med"/>
                    </a:lnL>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295</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157</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191</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285</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1,9%</a:t>
                      </a:r>
                    </a:p>
                  </a:txBody>
                  <a:tcPr marL="9525" marR="9525" marT="9525" marB="0" anchor="ctr">
                    <a:solidFill>
                      <a:schemeClr val="accent6">
                        <a:lumMod val="50000"/>
                        <a:alpha val="1000"/>
                      </a:schemeClr>
                    </a:solidFill>
                  </a:tcPr>
                </a:tc>
                <a:extLst>
                  <a:ext uri="{0D108BD9-81ED-4DB2-BD59-A6C34878D82A}">
                    <a16:rowId xmlns:a16="http://schemas.microsoft.com/office/drawing/2014/main" val="3006779909"/>
                  </a:ext>
                </a:extLst>
              </a:tr>
              <a:tr h="144837">
                <a:tc>
                  <a:txBody>
                    <a:bodyPr/>
                    <a:lstStyle/>
                    <a:p>
                      <a:pPr algn="ctr" fontAlgn="b"/>
                      <a:r>
                        <a:rPr lang="ru-RU" sz="800" b="0" i="0" u="none" strike="noStrike" dirty="0">
                          <a:solidFill>
                            <a:schemeClr val="accent3">
                              <a:lumMod val="50000"/>
                            </a:schemeClr>
                          </a:solidFill>
                          <a:effectLst/>
                          <a:latin typeface="Arial Narrow" panose="020B0606020202030204" pitchFamily="34" charset="0"/>
                        </a:rPr>
                        <a:t>8</a:t>
                      </a:r>
                      <a:endParaRPr lang="en-US" sz="800" b="0" i="0" u="none" strike="noStrike" dirty="0">
                        <a:solidFill>
                          <a:schemeClr val="accent3">
                            <a:lumMod val="50000"/>
                          </a:schemeClr>
                        </a:solidFill>
                        <a:effectLst/>
                        <a:latin typeface="Arial Narrow" panose="020B0606020202030204" pitchFamily="34" charset="0"/>
                      </a:endParaRPr>
                    </a:p>
                  </a:txBody>
                  <a:tcPr marL="9525" marR="9525" marT="0" marB="0" anchor="ctr">
                    <a:solidFill>
                      <a:schemeClr val="accent3">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9113-0</a:t>
                      </a:r>
                    </a:p>
                  </a:txBody>
                  <a:tcPr marL="9525" marR="9525" marT="9525" marB="0" anchor="ctr">
                    <a:solidFill>
                      <a:schemeClr val="accent3">
                        <a:lumMod val="50000"/>
                        <a:alpha val="20000"/>
                      </a:schemeClr>
                    </a:solidFill>
                  </a:tcPr>
                </a:tc>
                <a:tc>
                  <a:txBody>
                    <a:bodyPr/>
                    <a:lstStyle/>
                    <a:p>
                      <a:pPr marL="72000" algn="l" fontAlgn="ctr"/>
                      <a:r>
                        <a:rPr lang="ru-RU" sz="800" b="0" i="0" u="none" strike="noStrike" dirty="0" err="1">
                          <a:solidFill>
                            <a:srgbClr val="000000"/>
                          </a:solidFill>
                          <a:effectLst/>
                          <a:latin typeface="Arial Narrow" panose="020B0606020202030204" pitchFamily="34" charset="0"/>
                        </a:rPr>
                        <a:t>Офистердегі</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жинаушылар</a:t>
                      </a:r>
                      <a:endParaRPr lang="ru-RU" sz="800" b="0" i="0" u="none" strike="noStrike" dirty="0">
                        <a:solidFill>
                          <a:srgbClr val="000000"/>
                        </a:solidFill>
                        <a:effectLst/>
                        <a:latin typeface="Arial Narrow" panose="020B0606020202030204" pitchFamily="34" charset="0"/>
                      </a:endParaRPr>
                    </a:p>
                  </a:txBody>
                  <a:tcPr marL="9525" marR="9525" marT="9525" marB="0" anchor="ctr">
                    <a:lnR w="12700" cap="flat" cmpd="sng" algn="ctr">
                      <a:solidFill>
                        <a:schemeClr val="tx1"/>
                      </a:solidFill>
                      <a:prstDash val="solid"/>
                      <a:round/>
                      <a:headEnd type="none" w="med" len="med"/>
                      <a:tailEnd type="none" w="med" len="med"/>
                    </a:lnR>
                    <a:solidFill>
                      <a:schemeClr val="accent3">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751</a:t>
                      </a:r>
                    </a:p>
                  </a:txBody>
                  <a:tcPr marL="9525" marR="9525" marT="9525" marB="0" anchor="ctr">
                    <a:lnL w="12700" cap="flat" cmpd="sng" algn="ctr">
                      <a:solidFill>
                        <a:schemeClr val="tx1"/>
                      </a:solidFill>
                      <a:prstDash val="solid"/>
                      <a:round/>
                      <a:headEnd type="none" w="med" len="med"/>
                      <a:tailEnd type="none" w="med" len="med"/>
                    </a:lnL>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171</a:t>
                      </a:r>
                    </a:p>
                  </a:txBody>
                  <a:tcPr marL="9525" marR="9525" marT="9525" marB="0" anchor="c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126</a:t>
                      </a:r>
                    </a:p>
                  </a:txBody>
                  <a:tcPr marL="9525" marR="9525" marT="9525" marB="0" anchor="c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224</a:t>
                      </a:r>
                    </a:p>
                  </a:txBody>
                  <a:tcPr marL="9525" marR="9525" marT="9525" marB="0" anchor="c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230</a:t>
                      </a:r>
                    </a:p>
                  </a:txBody>
                  <a:tcPr marL="9525" marR="9525" marT="9525" marB="0" anchor="ctr">
                    <a:lnR w="12700" cap="flat" cmpd="sng" algn="ctr">
                      <a:solidFill>
                        <a:schemeClr val="tx1"/>
                      </a:solidFill>
                      <a:prstDash val="solid"/>
                      <a:round/>
                      <a:headEnd type="none" w="med" len="med"/>
                      <a:tailEnd type="none" w="med" len="med"/>
                    </a:ln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924</a:t>
                      </a:r>
                    </a:p>
                  </a:txBody>
                  <a:tcPr marL="9525" marR="9525" marT="9525" marB="0" anchor="ctr">
                    <a:lnL w="12700" cap="flat" cmpd="sng" algn="ctr">
                      <a:solidFill>
                        <a:schemeClr val="tx1"/>
                      </a:solidFill>
                      <a:prstDash val="solid"/>
                      <a:round/>
                      <a:headEnd type="none" w="med" len="med"/>
                      <a:tailEnd type="none" w="med" len="med"/>
                    </a:lnL>
                    <a:solidFill>
                      <a:schemeClr val="accent3">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167</a:t>
                      </a:r>
                    </a:p>
                  </a:txBody>
                  <a:tcPr marL="9525" marR="9525" marT="9525" marB="0" anchor="c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216</a:t>
                      </a:r>
                    </a:p>
                  </a:txBody>
                  <a:tcPr marL="9525" marR="9525" marT="9525" marB="0" anchor="ctr">
                    <a:solidFill>
                      <a:schemeClr val="accent3">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210</a:t>
                      </a:r>
                    </a:p>
                  </a:txBody>
                  <a:tcPr marL="9525" marR="9525" marT="9525" marB="0" anchor="ctr">
                    <a:solidFill>
                      <a:schemeClr val="accent3">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331</a:t>
                      </a:r>
                    </a:p>
                  </a:txBody>
                  <a:tcPr marL="9525" marR="9525" marT="9525" marB="0" anchor="ctr">
                    <a:solidFill>
                      <a:schemeClr val="accent3">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1,9%</a:t>
                      </a:r>
                    </a:p>
                  </a:txBody>
                  <a:tcPr marL="9525" marR="9525" marT="9525" marB="0" anchor="ctr">
                    <a:solidFill>
                      <a:schemeClr val="accent3">
                        <a:lumMod val="50000"/>
                        <a:alpha val="20000"/>
                      </a:schemeClr>
                    </a:solidFill>
                  </a:tcPr>
                </a:tc>
                <a:extLst>
                  <a:ext uri="{0D108BD9-81ED-4DB2-BD59-A6C34878D82A}">
                    <a16:rowId xmlns:a16="http://schemas.microsoft.com/office/drawing/2014/main" val="967742410"/>
                  </a:ext>
                </a:extLst>
              </a:tr>
              <a:tr h="144837">
                <a:tc>
                  <a:txBody>
                    <a:bodyPr/>
                    <a:lstStyle/>
                    <a:p>
                      <a:pPr algn="ctr" fontAlgn="b"/>
                      <a:r>
                        <a:rPr lang="ru-RU" sz="800" b="0" i="0" u="none" strike="noStrike" dirty="0">
                          <a:solidFill>
                            <a:schemeClr val="accent3">
                              <a:lumMod val="50000"/>
                            </a:schemeClr>
                          </a:solidFill>
                          <a:effectLst/>
                          <a:latin typeface="Arial Narrow" panose="020B0606020202030204" pitchFamily="34" charset="0"/>
                        </a:rPr>
                        <a:t>9</a:t>
                      </a:r>
                      <a:endParaRPr lang="en-US" sz="800" b="0" i="0" u="none" strike="noStrike" dirty="0">
                        <a:solidFill>
                          <a:schemeClr val="accent3">
                            <a:lumMod val="50000"/>
                          </a:schemeClr>
                        </a:solidFill>
                        <a:effectLst/>
                        <a:latin typeface="Arial Narrow" panose="020B0606020202030204" pitchFamily="34" charset="0"/>
                      </a:endParaRPr>
                    </a:p>
                  </a:txBody>
                  <a:tcPr marL="9525" marR="9525" marT="0"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9329-9</a:t>
                      </a:r>
                    </a:p>
                  </a:txBody>
                  <a:tcPr marL="9525" marR="9525" marT="9525" marB="0" anchor="ctr">
                    <a:solidFill>
                      <a:schemeClr val="accent6">
                        <a:lumMod val="50000"/>
                        <a:alpha val="1000"/>
                      </a:schemeClr>
                    </a:solidFill>
                  </a:tcPr>
                </a:tc>
                <a:tc>
                  <a:txBody>
                    <a:bodyPr/>
                    <a:lstStyle/>
                    <a:p>
                      <a:pPr marL="72000" algn="l" fontAlgn="ctr"/>
                      <a:r>
                        <a:rPr lang="ru-RU" sz="800" b="0" i="0" u="none" strike="noStrike" dirty="0" err="1">
                          <a:solidFill>
                            <a:srgbClr val="000000"/>
                          </a:solidFill>
                          <a:effectLst/>
                          <a:latin typeface="Arial Narrow" panose="020B0606020202030204" pitchFamily="34" charset="0"/>
                        </a:rPr>
                        <a:t>Өңдеу</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өнеркәсібінде</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жұмыс</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істейтін</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басқа</a:t>
                      </a:r>
                      <a:r>
                        <a:rPr lang="ru-RU" sz="800" b="0" i="0" u="none" strike="noStrike" dirty="0">
                          <a:solidFill>
                            <a:srgbClr val="000000"/>
                          </a:solidFill>
                          <a:effectLst/>
                          <a:latin typeface="Arial Narrow" panose="020B0606020202030204" pitchFamily="34" charset="0"/>
                        </a:rPr>
                        <a:t> да </a:t>
                      </a:r>
                      <a:r>
                        <a:rPr lang="ru-RU" sz="800" b="0" i="0" u="none" strike="noStrike" dirty="0" err="1">
                          <a:solidFill>
                            <a:srgbClr val="000000"/>
                          </a:solidFill>
                          <a:effectLst/>
                          <a:latin typeface="Arial Narrow" panose="020B0606020202030204" pitchFamily="34" charset="0"/>
                        </a:rPr>
                        <a:t>біліктілігі</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жоқ</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жұмысшылар</a:t>
                      </a:r>
                      <a:endParaRPr lang="ru-RU" sz="800" b="0" i="0" u="none" strike="noStrike" dirty="0">
                        <a:solidFill>
                          <a:srgbClr val="000000"/>
                        </a:solidFill>
                        <a:effectLst/>
                        <a:latin typeface="Arial Narrow" panose="020B0606020202030204" pitchFamily="34" charset="0"/>
                      </a:endParaRPr>
                    </a:p>
                  </a:txBody>
                  <a:tcPr marL="9525" marR="9525" marT="9525" marB="0" anchor="ctr">
                    <a:lnR w="12700" cap="flat" cmpd="sng" algn="ctr">
                      <a:solidFill>
                        <a:schemeClr val="tx1"/>
                      </a:solidFill>
                      <a:prstDash val="solid"/>
                      <a:round/>
                      <a:headEnd type="none" w="med" len="med"/>
                      <a:tailEnd type="none" w="med" len="med"/>
                    </a:ln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716</a:t>
                      </a:r>
                    </a:p>
                  </a:txBody>
                  <a:tcPr marL="9525" marR="9525" marT="9525" marB="0" anchor="ctr">
                    <a:lnL w="12700" cap="flat" cmpd="sng" algn="ctr">
                      <a:solidFill>
                        <a:schemeClr val="tx1"/>
                      </a:solidFill>
                      <a:prstDash val="solid"/>
                      <a:round/>
                      <a:headEnd type="none" w="med" len="med"/>
                      <a:tailEnd type="none" w="med" len="med"/>
                    </a:lnL>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49</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92</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126</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449</a:t>
                      </a:r>
                    </a:p>
                  </a:txBody>
                  <a:tcPr marL="9525" marR="9525" marT="9525" marB="0" anchor="ctr">
                    <a:lnR w="12700" cap="flat" cmpd="sng" algn="ctr">
                      <a:solidFill>
                        <a:schemeClr val="tx1"/>
                      </a:solidFill>
                      <a:prstDash val="solid"/>
                      <a:round/>
                      <a:headEnd type="none" w="med" len="med"/>
                      <a:tailEnd type="none" w="med" len="med"/>
                    </a:ln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803</a:t>
                      </a:r>
                    </a:p>
                  </a:txBody>
                  <a:tcPr marL="9525" marR="9525" marT="9525" marB="0" anchor="ctr">
                    <a:lnL w="12700" cap="flat" cmpd="sng" algn="ctr">
                      <a:solidFill>
                        <a:schemeClr val="tx1"/>
                      </a:solidFill>
                      <a:prstDash val="solid"/>
                      <a:round/>
                      <a:headEnd type="none" w="med" len="med"/>
                      <a:tailEnd type="none" w="med" len="med"/>
                    </a:lnL>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166</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181</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216</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240</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1,6%</a:t>
                      </a:r>
                    </a:p>
                  </a:txBody>
                  <a:tcPr marL="9525" marR="9525" marT="9525" marB="0" anchor="ctr">
                    <a:solidFill>
                      <a:schemeClr val="accent6">
                        <a:lumMod val="50000"/>
                        <a:alpha val="1000"/>
                      </a:schemeClr>
                    </a:solidFill>
                  </a:tcPr>
                </a:tc>
                <a:extLst>
                  <a:ext uri="{0D108BD9-81ED-4DB2-BD59-A6C34878D82A}">
                    <a16:rowId xmlns:a16="http://schemas.microsoft.com/office/drawing/2014/main" val="3145376209"/>
                  </a:ext>
                </a:extLst>
              </a:tr>
              <a:tr h="144837">
                <a:tc>
                  <a:txBody>
                    <a:bodyPr/>
                    <a:lstStyle/>
                    <a:p>
                      <a:pPr algn="ctr" fontAlgn="b"/>
                      <a:r>
                        <a:rPr lang="ru-RU" sz="800" b="0" i="0" u="none" strike="noStrike" dirty="0">
                          <a:solidFill>
                            <a:schemeClr val="accent3">
                              <a:lumMod val="50000"/>
                            </a:schemeClr>
                          </a:solidFill>
                          <a:effectLst/>
                          <a:latin typeface="Arial Narrow" panose="020B0606020202030204" pitchFamily="34" charset="0"/>
                        </a:rPr>
                        <a:t>10</a:t>
                      </a:r>
                      <a:endParaRPr lang="en-US" sz="800" b="0" i="0" u="none" strike="noStrike" dirty="0">
                        <a:solidFill>
                          <a:schemeClr val="accent3">
                            <a:lumMod val="50000"/>
                          </a:schemeClr>
                        </a:solidFill>
                        <a:effectLst/>
                        <a:latin typeface="Arial Narrow" panose="020B0606020202030204" pitchFamily="34" charset="0"/>
                      </a:endParaRPr>
                    </a:p>
                  </a:txBody>
                  <a:tcPr marL="9525" marR="9525" marT="0" marB="0" anchor="ctr">
                    <a:solidFill>
                      <a:srgbClr val="548235">
                        <a:alpha val="20000"/>
                      </a:srgbClr>
                    </a:solidFill>
                  </a:tcPr>
                </a:tc>
                <a:tc>
                  <a:txBody>
                    <a:bodyPr/>
                    <a:lstStyle/>
                    <a:p>
                      <a:pPr algn="ctr" fontAlgn="ctr"/>
                      <a:r>
                        <a:rPr lang="ru-RU" sz="800" b="0" i="0" u="none" strike="noStrike">
                          <a:solidFill>
                            <a:srgbClr val="000000"/>
                          </a:solidFill>
                          <a:effectLst/>
                          <a:latin typeface="Arial Narrow" panose="020B0606020202030204" pitchFamily="34" charset="0"/>
                        </a:rPr>
                        <a:t>2362-0</a:t>
                      </a:r>
                    </a:p>
                  </a:txBody>
                  <a:tcPr marL="9525" marR="9525" marT="9525" marB="0" anchor="ctr">
                    <a:solidFill>
                      <a:srgbClr val="548235">
                        <a:alpha val="20000"/>
                      </a:srgbClr>
                    </a:solidFill>
                  </a:tcPr>
                </a:tc>
                <a:tc>
                  <a:txBody>
                    <a:bodyPr/>
                    <a:lstStyle/>
                    <a:p>
                      <a:pPr marL="72000" algn="l" fontAlgn="ctr"/>
                      <a:r>
                        <a:rPr lang="ru-RU" sz="800" b="0" i="0" u="none" strike="noStrike" dirty="0" err="1">
                          <a:solidFill>
                            <a:srgbClr val="000000"/>
                          </a:solidFill>
                          <a:effectLst/>
                          <a:latin typeface="Arial Narrow" panose="020B0606020202030204" pitchFamily="34" charset="0"/>
                        </a:rPr>
                        <a:t>Мектепке</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дейінгі</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білім</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берудегі</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тәрбиешілер</a:t>
                      </a:r>
                      <a:endParaRPr lang="ru-RU" sz="800" b="0" i="0" u="none" strike="noStrike" dirty="0">
                        <a:solidFill>
                          <a:srgbClr val="000000"/>
                        </a:solidFill>
                        <a:effectLst/>
                        <a:latin typeface="Arial Narrow" panose="020B0606020202030204" pitchFamily="34" charset="0"/>
                      </a:endParaRPr>
                    </a:p>
                  </a:txBody>
                  <a:tcPr marL="9525" marR="9525" marT="9525" marB="0" anchor="ctr">
                    <a:lnR w="12700" cap="flat" cmpd="sng" algn="ctr">
                      <a:solidFill>
                        <a:schemeClr val="tx1"/>
                      </a:solidFill>
                      <a:prstDash val="solid"/>
                      <a:round/>
                      <a:headEnd type="none" w="med" len="med"/>
                      <a:tailEnd type="none" w="med" len="med"/>
                    </a:lnR>
                    <a:solidFill>
                      <a:srgbClr val="548235">
                        <a:alpha val="20000"/>
                      </a:srgbClr>
                    </a:solidFill>
                  </a:tcPr>
                </a:tc>
                <a:tc>
                  <a:txBody>
                    <a:bodyPr/>
                    <a:lstStyle/>
                    <a:p>
                      <a:pPr algn="ctr" fontAlgn="ctr"/>
                      <a:r>
                        <a:rPr lang="ru-RU" sz="800" b="0" i="0" u="none" strike="noStrike">
                          <a:solidFill>
                            <a:srgbClr val="000000"/>
                          </a:solidFill>
                          <a:effectLst/>
                          <a:latin typeface="Arial Narrow" panose="020B0606020202030204" pitchFamily="34" charset="0"/>
                        </a:rPr>
                        <a:t>986</a:t>
                      </a:r>
                    </a:p>
                  </a:txBody>
                  <a:tcPr marL="9525" marR="9525" marT="9525" marB="0" anchor="ctr">
                    <a:lnL w="12700" cap="flat" cmpd="sng" algn="ctr">
                      <a:solidFill>
                        <a:schemeClr val="tx1"/>
                      </a:solidFill>
                      <a:prstDash val="solid"/>
                      <a:round/>
                      <a:headEnd type="none" w="med" len="med"/>
                      <a:tailEnd type="none" w="med" len="med"/>
                    </a:lnL>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164</a:t>
                      </a:r>
                    </a:p>
                  </a:txBody>
                  <a:tcPr marL="9525" marR="9525" marT="9525" marB="0" anchor="c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175</a:t>
                      </a:r>
                    </a:p>
                  </a:txBody>
                  <a:tcPr marL="9525" marR="9525" marT="9525" marB="0" anchor="c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408</a:t>
                      </a:r>
                    </a:p>
                  </a:txBody>
                  <a:tcPr marL="9525" marR="9525" marT="9525" marB="0" anchor="c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239</a:t>
                      </a:r>
                    </a:p>
                  </a:txBody>
                  <a:tcPr marL="9525" marR="9525" marT="9525" marB="0" anchor="ctr">
                    <a:lnR w="12700" cap="flat" cmpd="sng" algn="ctr">
                      <a:solidFill>
                        <a:schemeClr val="tx1"/>
                      </a:solidFill>
                      <a:prstDash val="solid"/>
                      <a:round/>
                      <a:headEnd type="none" w="med" len="med"/>
                      <a:tailEnd type="none" w="med" len="med"/>
                    </a:ln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793</a:t>
                      </a:r>
                    </a:p>
                  </a:txBody>
                  <a:tcPr marL="9525" marR="9525" marT="9525" marB="0" anchor="ctr">
                    <a:lnL w="12700" cap="flat" cmpd="sng" algn="ctr">
                      <a:solidFill>
                        <a:schemeClr val="tx1"/>
                      </a:solidFill>
                      <a:prstDash val="solid"/>
                      <a:round/>
                      <a:headEnd type="none" w="med" len="med"/>
                      <a:tailEnd type="none" w="med" len="med"/>
                    </a:lnL>
                    <a:solidFill>
                      <a:srgbClr val="548235">
                        <a:alpha val="20000"/>
                      </a:srgbClr>
                    </a:solidFill>
                  </a:tcPr>
                </a:tc>
                <a:tc>
                  <a:txBody>
                    <a:bodyPr/>
                    <a:lstStyle/>
                    <a:p>
                      <a:pPr algn="ctr" fontAlgn="ctr"/>
                      <a:r>
                        <a:rPr lang="ru-RU" sz="800" b="0" i="0" u="none" strike="noStrike">
                          <a:solidFill>
                            <a:srgbClr val="000000"/>
                          </a:solidFill>
                          <a:effectLst/>
                          <a:latin typeface="Arial Narrow" panose="020B0606020202030204" pitchFamily="34" charset="0"/>
                        </a:rPr>
                        <a:t>179</a:t>
                      </a:r>
                    </a:p>
                  </a:txBody>
                  <a:tcPr marL="9525" marR="9525" marT="9525" marB="0" anchor="c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148</a:t>
                      </a:r>
                    </a:p>
                  </a:txBody>
                  <a:tcPr marL="9525" marR="9525" marT="9525" marB="0" anchor="ctr">
                    <a:solidFill>
                      <a:srgbClr val="548235">
                        <a:alpha val="20000"/>
                      </a:srgbClr>
                    </a:solidFill>
                  </a:tcPr>
                </a:tc>
                <a:tc>
                  <a:txBody>
                    <a:bodyPr/>
                    <a:lstStyle/>
                    <a:p>
                      <a:pPr algn="ctr" fontAlgn="ctr"/>
                      <a:r>
                        <a:rPr lang="ru-RU" sz="800" b="0" i="0" u="none" strike="noStrike">
                          <a:solidFill>
                            <a:srgbClr val="000000"/>
                          </a:solidFill>
                          <a:effectLst/>
                          <a:latin typeface="Arial Narrow" panose="020B0606020202030204" pitchFamily="34" charset="0"/>
                        </a:rPr>
                        <a:t>141</a:t>
                      </a:r>
                    </a:p>
                  </a:txBody>
                  <a:tcPr marL="9525" marR="9525" marT="9525" marB="0" anchor="ctr">
                    <a:solidFill>
                      <a:srgbClr val="548235">
                        <a:alpha val="20000"/>
                      </a:srgbClr>
                    </a:solidFill>
                  </a:tcPr>
                </a:tc>
                <a:tc>
                  <a:txBody>
                    <a:bodyPr/>
                    <a:lstStyle/>
                    <a:p>
                      <a:pPr algn="ctr" fontAlgn="ctr"/>
                      <a:r>
                        <a:rPr lang="ru-RU" sz="800" b="0" i="0" u="none" strike="noStrike">
                          <a:solidFill>
                            <a:srgbClr val="000000"/>
                          </a:solidFill>
                          <a:effectLst/>
                          <a:latin typeface="Arial Narrow" panose="020B0606020202030204" pitchFamily="34" charset="0"/>
                        </a:rPr>
                        <a:t>325</a:t>
                      </a:r>
                    </a:p>
                  </a:txBody>
                  <a:tcPr marL="9525" marR="9525" marT="9525" marB="0" anchor="ctr">
                    <a:solidFill>
                      <a:srgbClr val="548235">
                        <a:alpha val="20000"/>
                      </a:srgbClr>
                    </a:solidFill>
                  </a:tcPr>
                </a:tc>
                <a:tc>
                  <a:txBody>
                    <a:bodyPr/>
                    <a:lstStyle/>
                    <a:p>
                      <a:pPr algn="ctr" fontAlgn="ctr"/>
                      <a:r>
                        <a:rPr lang="ru-RU" sz="800" b="0" i="0" u="none" strike="noStrike">
                          <a:solidFill>
                            <a:srgbClr val="000000"/>
                          </a:solidFill>
                          <a:effectLst/>
                          <a:latin typeface="Arial Narrow" panose="020B0606020202030204" pitchFamily="34" charset="0"/>
                        </a:rPr>
                        <a:t>1,6%</a:t>
                      </a:r>
                    </a:p>
                  </a:txBody>
                  <a:tcPr marL="9525" marR="9525" marT="9525" marB="0" anchor="ctr">
                    <a:solidFill>
                      <a:srgbClr val="548235">
                        <a:alpha val="20000"/>
                      </a:srgbClr>
                    </a:solidFill>
                  </a:tcPr>
                </a:tc>
                <a:extLst>
                  <a:ext uri="{0D108BD9-81ED-4DB2-BD59-A6C34878D82A}">
                    <a16:rowId xmlns:a16="http://schemas.microsoft.com/office/drawing/2014/main" val="43189757"/>
                  </a:ext>
                </a:extLst>
              </a:tr>
              <a:tr h="152142">
                <a:tc gridSpan="3">
                  <a:txBody>
                    <a:bodyPr/>
                    <a:lstStyle/>
                    <a:p>
                      <a:pPr algn="ctr" fontAlgn="b"/>
                      <a:r>
                        <a:rPr lang="ru-RU" sz="900" b="1" u="none" strike="noStrike" dirty="0">
                          <a:solidFill>
                            <a:schemeClr val="accent3">
                              <a:lumMod val="50000"/>
                            </a:schemeClr>
                          </a:solidFill>
                          <a:effectLst/>
                          <a:latin typeface="Arial Narrow" panose="020B0606020202030204" pitchFamily="34" charset="0"/>
                        </a:rPr>
                        <a:t>ТОП-10 БОЙЫНША ЖИЫНЫ</a:t>
                      </a:r>
                      <a:endParaRPr lang="ru-RU" sz="900" b="1" i="0" u="none" strike="noStrike" cap="none" dirty="0">
                        <a:solidFill>
                          <a:schemeClr val="accent3">
                            <a:lumMod val="50000"/>
                          </a:schemeClr>
                        </a:solidFill>
                        <a:effectLst/>
                        <a:latin typeface="Arial Narrow" panose="020B0606020202030204" pitchFamily="34" charset="0"/>
                        <a:ea typeface="+mn-ea"/>
                        <a:cs typeface="+mn-cs"/>
                        <a:sym typeface="Arial"/>
                      </a:endParaRPr>
                    </a:p>
                  </a:txBody>
                  <a:tcPr marL="9525" marR="9525" marT="0" marB="0" anchor="ctr">
                    <a:lnR w="12700" cap="flat" cmpd="sng" algn="ctr">
                      <a:solidFill>
                        <a:schemeClr val="tx1"/>
                      </a:solidFill>
                      <a:prstDash val="solid"/>
                      <a:round/>
                      <a:headEnd type="none" w="med" len="med"/>
                      <a:tailEnd type="none" w="med" len="med"/>
                    </a:lnR>
                    <a:lnB w="12700" cap="flat" cmpd="sng" algn="ctr">
                      <a:solidFill>
                        <a:schemeClr val="tx1"/>
                      </a:solidFill>
                      <a:prstDash val="solid"/>
                      <a:round/>
                      <a:headEnd type="none" w="med" len="med"/>
                      <a:tailEnd type="none" w="med" len="med"/>
                    </a:lnB>
                    <a:noFill/>
                  </a:tcPr>
                </a:tc>
                <a:tc hMerge="1">
                  <a:txBody>
                    <a:bodyPr/>
                    <a:lstStyle/>
                    <a:p>
                      <a:pPr algn="ctr" fontAlgn="b"/>
                      <a:r>
                        <a:rPr lang="ru-KZ" sz="800" b="0" i="0" u="none" strike="noStrike" cap="none" dirty="0">
                          <a:solidFill>
                            <a:srgbClr val="007F76"/>
                          </a:solidFill>
                          <a:effectLst/>
                          <a:latin typeface="Arial Narrow" panose="020B0606020202030204" pitchFamily="34" charset="0"/>
                          <a:ea typeface="+mn-ea"/>
                          <a:cs typeface="+mn-cs"/>
                          <a:sym typeface="Arial"/>
                        </a:rPr>
                        <a:t>7239-2</a:t>
                      </a:r>
                    </a:p>
                  </a:txBody>
                  <a:tcPr marL="9525" marR="9525" marT="0" marB="0" anchor="ctr">
                    <a:lnB w="12700" cap="flat" cmpd="sng" algn="ctr">
                      <a:solidFill>
                        <a:schemeClr val="tx1"/>
                      </a:solidFill>
                      <a:prstDash val="solid"/>
                      <a:round/>
                      <a:headEnd type="none" w="med" len="med"/>
                      <a:tailEnd type="none" w="med" len="med"/>
                    </a:lnB>
                    <a:solidFill>
                      <a:schemeClr val="bg1">
                        <a:lumMod val="50000"/>
                        <a:alpha val="20000"/>
                      </a:schemeClr>
                    </a:solidFill>
                  </a:tcPr>
                </a:tc>
                <a:tc hMerge="1">
                  <a:txBody>
                    <a:bodyPr/>
                    <a:lstStyle/>
                    <a:p>
                      <a:pPr marL="72000" algn="l" fontAlgn="ctr"/>
                      <a:r>
                        <a:rPr lang="ru-RU" sz="800" b="0" i="0" u="none" strike="noStrike" cap="none" dirty="0">
                          <a:solidFill>
                            <a:srgbClr val="007F76"/>
                          </a:solidFill>
                          <a:effectLst/>
                          <a:latin typeface="Arial Narrow" panose="020B0606020202030204" pitchFamily="34" charset="0"/>
                          <a:ea typeface="+mn-ea"/>
                          <a:cs typeface="+mn-cs"/>
                          <a:sym typeface="Arial"/>
                        </a:rPr>
                        <a:t>Слесари промышленного оборудования</a:t>
                      </a:r>
                    </a:p>
                  </a:txBody>
                  <a:tcPr marL="9525" marR="9525" marT="0" marB="0" anchor="ctr">
                    <a:lnR w="12700" cap="flat" cmpd="sng" algn="ctr">
                      <a:solidFill>
                        <a:schemeClr val="tx1"/>
                      </a:solidFill>
                      <a:prstDash val="solid"/>
                      <a:round/>
                      <a:headEnd type="none" w="med" len="med"/>
                      <a:tailEnd type="none" w="med" len="med"/>
                    </a:lnR>
                    <a:lnB w="12700" cap="flat" cmpd="sng" algn="ctr">
                      <a:solidFill>
                        <a:schemeClr val="tx1"/>
                      </a:solidFill>
                      <a:prstDash val="solid"/>
                      <a:round/>
                      <a:headEnd type="none" w="med" len="med"/>
                      <a:tailEnd type="none" w="med" len="med"/>
                    </a:lnB>
                    <a:solidFill>
                      <a:schemeClr val="bg1">
                        <a:lumMod val="50000"/>
                        <a:alpha val="20000"/>
                      </a:schemeClr>
                    </a:solidFill>
                  </a:tcPr>
                </a:tc>
                <a:tc>
                  <a:txBody>
                    <a:bodyPr/>
                    <a:lstStyle/>
                    <a:p>
                      <a:pPr algn="ctr" fontAlgn="ctr"/>
                      <a:r>
                        <a:rPr lang="ru-RU" sz="800" b="1" i="0" u="none" strike="noStrike" dirty="0">
                          <a:solidFill>
                            <a:srgbClr val="000000"/>
                          </a:solidFill>
                          <a:effectLst/>
                          <a:latin typeface="Arial Narrow" panose="020B0606020202030204" pitchFamily="34" charset="0"/>
                        </a:rPr>
                        <a:t>11 335</a:t>
                      </a:r>
                    </a:p>
                  </a:txBody>
                  <a:tcPr marL="9525" marR="9525" marT="9525" marB="0" anchor="ctr">
                    <a:lnL w="12700" cap="flat" cmpd="sng" algn="ctr">
                      <a:solidFill>
                        <a:schemeClr val="tx1"/>
                      </a:solidFill>
                      <a:prstDash val="solid"/>
                      <a:round/>
                      <a:headEnd type="none" w="med" len="med"/>
                      <a:tailEnd type="none" w="med" len="med"/>
                    </a:lnL>
                    <a:lnB w="12700" cap="flat" cmpd="sng" algn="ctr">
                      <a:solidFill>
                        <a:schemeClr val="tx1"/>
                      </a:solidFill>
                      <a:prstDash val="solid"/>
                      <a:round/>
                      <a:headEnd type="none" w="med" len="med"/>
                      <a:tailEnd type="none" w="med" len="med"/>
                    </a:lnB>
                    <a:noFill/>
                  </a:tcPr>
                </a:tc>
                <a:tc>
                  <a:txBody>
                    <a:bodyPr/>
                    <a:lstStyle/>
                    <a:p>
                      <a:pPr algn="ctr" fontAlgn="ctr"/>
                      <a:r>
                        <a:rPr lang="ru-RU" sz="800" b="1" i="0" u="none" strike="noStrike" dirty="0">
                          <a:solidFill>
                            <a:srgbClr val="000000"/>
                          </a:solidFill>
                          <a:effectLst/>
                          <a:latin typeface="Arial Narrow" panose="020B0606020202030204" pitchFamily="34" charset="0"/>
                        </a:rPr>
                        <a:t>2 638</a:t>
                      </a:r>
                    </a:p>
                  </a:txBody>
                  <a:tcPr marL="9525" marR="9525" marT="9525" marB="0" anchor="ctr">
                    <a:lnB w="12700" cap="flat" cmpd="sng" algn="ctr">
                      <a:solidFill>
                        <a:schemeClr val="tx1"/>
                      </a:solidFill>
                      <a:prstDash val="solid"/>
                      <a:round/>
                      <a:headEnd type="none" w="med" len="med"/>
                      <a:tailEnd type="none" w="med" len="med"/>
                    </a:lnB>
                    <a:noFill/>
                  </a:tcPr>
                </a:tc>
                <a:tc>
                  <a:txBody>
                    <a:bodyPr/>
                    <a:lstStyle/>
                    <a:p>
                      <a:pPr algn="ctr" fontAlgn="ctr"/>
                      <a:r>
                        <a:rPr lang="ru-RU" sz="800" b="1" i="0" u="none" strike="noStrike" dirty="0">
                          <a:solidFill>
                            <a:srgbClr val="000000"/>
                          </a:solidFill>
                          <a:effectLst/>
                          <a:latin typeface="Arial Narrow" panose="020B0606020202030204" pitchFamily="34" charset="0"/>
                        </a:rPr>
                        <a:t>2 209</a:t>
                      </a:r>
                    </a:p>
                  </a:txBody>
                  <a:tcPr marL="9525" marR="9525" marT="9525" marB="0" anchor="ctr">
                    <a:lnB w="12700" cap="flat" cmpd="sng" algn="ctr">
                      <a:solidFill>
                        <a:schemeClr val="tx1"/>
                      </a:solidFill>
                      <a:prstDash val="solid"/>
                      <a:round/>
                      <a:headEnd type="none" w="med" len="med"/>
                      <a:tailEnd type="none" w="med" len="med"/>
                    </a:lnB>
                    <a:noFill/>
                  </a:tcPr>
                </a:tc>
                <a:tc>
                  <a:txBody>
                    <a:bodyPr/>
                    <a:lstStyle/>
                    <a:p>
                      <a:pPr algn="ctr" fontAlgn="ctr"/>
                      <a:r>
                        <a:rPr lang="ru-RU" sz="800" b="1" i="0" u="none" strike="noStrike">
                          <a:solidFill>
                            <a:srgbClr val="000000"/>
                          </a:solidFill>
                          <a:effectLst/>
                          <a:latin typeface="Arial Narrow" panose="020B0606020202030204" pitchFamily="34" charset="0"/>
                        </a:rPr>
                        <a:t>3 363</a:t>
                      </a:r>
                    </a:p>
                  </a:txBody>
                  <a:tcPr marL="9525" marR="9525" marT="9525" marB="0" anchor="ctr">
                    <a:lnB w="12700" cap="flat" cmpd="sng" algn="ctr">
                      <a:solidFill>
                        <a:schemeClr val="tx1"/>
                      </a:solidFill>
                      <a:prstDash val="solid"/>
                      <a:round/>
                      <a:headEnd type="none" w="med" len="med"/>
                      <a:tailEnd type="none" w="med" len="med"/>
                    </a:lnB>
                    <a:noFill/>
                  </a:tcPr>
                </a:tc>
                <a:tc>
                  <a:txBody>
                    <a:bodyPr/>
                    <a:lstStyle/>
                    <a:p>
                      <a:pPr algn="ctr" fontAlgn="ctr"/>
                      <a:r>
                        <a:rPr lang="ru-RU" sz="800" b="1" i="0" u="none" strike="noStrike" dirty="0">
                          <a:solidFill>
                            <a:srgbClr val="000000"/>
                          </a:solidFill>
                          <a:effectLst/>
                          <a:latin typeface="Arial Narrow" panose="020B0606020202030204" pitchFamily="34" charset="0"/>
                        </a:rPr>
                        <a:t>3 125</a:t>
                      </a:r>
                    </a:p>
                  </a:txBody>
                  <a:tcPr marL="9525" marR="9525" marT="9525" marB="0" anchor="ctr">
                    <a:lnR w="12700" cap="flat" cmpd="sng" algn="ctr">
                      <a:solidFill>
                        <a:schemeClr val="tx1"/>
                      </a:solidFill>
                      <a:prstDash val="solid"/>
                      <a:round/>
                      <a:headEnd type="none" w="med" len="med"/>
                      <a:tailEnd type="none" w="med" len="med"/>
                    </a:lnR>
                    <a:lnB w="12700" cap="flat" cmpd="sng" algn="ctr">
                      <a:solidFill>
                        <a:schemeClr val="tx1"/>
                      </a:solidFill>
                      <a:prstDash val="solid"/>
                      <a:round/>
                      <a:headEnd type="none" w="med" len="med"/>
                      <a:tailEnd type="none" w="med" len="med"/>
                    </a:lnB>
                    <a:noFill/>
                  </a:tcPr>
                </a:tc>
                <a:tc>
                  <a:txBody>
                    <a:bodyPr/>
                    <a:lstStyle/>
                    <a:p>
                      <a:pPr algn="ctr" fontAlgn="ctr"/>
                      <a:r>
                        <a:rPr lang="ru-RU" sz="800" b="1" i="0" u="none" strike="noStrike" dirty="0">
                          <a:solidFill>
                            <a:srgbClr val="000000"/>
                          </a:solidFill>
                          <a:effectLst/>
                          <a:latin typeface="Arial Narrow" panose="020B0606020202030204" pitchFamily="34" charset="0"/>
                        </a:rPr>
                        <a:t>12 982</a:t>
                      </a:r>
                    </a:p>
                  </a:txBody>
                  <a:tcPr marL="9525" marR="9525" marT="9525" marB="0" anchor="ctr">
                    <a:lnL w="12700" cap="flat" cmpd="sng" algn="ctr">
                      <a:solidFill>
                        <a:schemeClr val="tx1"/>
                      </a:solidFill>
                      <a:prstDash val="solid"/>
                      <a:round/>
                      <a:headEnd type="none" w="med" len="med"/>
                      <a:tailEnd type="none" w="med" len="med"/>
                    </a:lnL>
                    <a:lnB w="12700" cap="flat" cmpd="sng" algn="ctr">
                      <a:solidFill>
                        <a:schemeClr val="tx1"/>
                      </a:solidFill>
                      <a:prstDash val="solid"/>
                      <a:round/>
                      <a:headEnd type="none" w="med" len="med"/>
                      <a:tailEnd type="none" w="med" len="med"/>
                    </a:lnB>
                    <a:noFill/>
                  </a:tcPr>
                </a:tc>
                <a:tc>
                  <a:txBody>
                    <a:bodyPr/>
                    <a:lstStyle/>
                    <a:p>
                      <a:pPr algn="ctr" fontAlgn="ctr"/>
                      <a:r>
                        <a:rPr lang="ru-RU" sz="800" b="1" i="0" u="none" strike="noStrike">
                          <a:solidFill>
                            <a:srgbClr val="000000"/>
                          </a:solidFill>
                          <a:effectLst/>
                          <a:latin typeface="Arial Narrow" panose="020B0606020202030204" pitchFamily="34" charset="0"/>
                        </a:rPr>
                        <a:t>2 420</a:t>
                      </a:r>
                    </a:p>
                  </a:txBody>
                  <a:tcPr marL="9525" marR="9525" marT="9525" marB="0" anchor="ctr">
                    <a:lnB w="12700" cap="flat" cmpd="sng" algn="ctr">
                      <a:solidFill>
                        <a:schemeClr val="tx1"/>
                      </a:solidFill>
                      <a:prstDash val="solid"/>
                      <a:round/>
                      <a:headEnd type="none" w="med" len="med"/>
                      <a:tailEnd type="none" w="med" len="med"/>
                    </a:lnB>
                    <a:noFill/>
                  </a:tcPr>
                </a:tc>
                <a:tc>
                  <a:txBody>
                    <a:bodyPr/>
                    <a:lstStyle/>
                    <a:p>
                      <a:pPr algn="ctr" fontAlgn="ctr"/>
                      <a:r>
                        <a:rPr lang="ru-RU" sz="800" b="1" i="0" u="none" strike="noStrike" dirty="0">
                          <a:solidFill>
                            <a:srgbClr val="000000"/>
                          </a:solidFill>
                          <a:effectLst/>
                          <a:latin typeface="Arial Narrow" panose="020B0606020202030204" pitchFamily="34" charset="0"/>
                        </a:rPr>
                        <a:t>3 201</a:t>
                      </a:r>
                    </a:p>
                  </a:txBody>
                  <a:tcPr marL="9525" marR="9525" marT="9525" marB="0" anchor="ctr">
                    <a:lnB w="12700" cap="flat" cmpd="sng" algn="ctr">
                      <a:solidFill>
                        <a:schemeClr val="tx1"/>
                      </a:solidFill>
                      <a:prstDash val="solid"/>
                      <a:round/>
                      <a:headEnd type="none" w="med" len="med"/>
                      <a:tailEnd type="none" w="med" len="med"/>
                    </a:lnB>
                    <a:noFill/>
                  </a:tcPr>
                </a:tc>
                <a:tc>
                  <a:txBody>
                    <a:bodyPr/>
                    <a:lstStyle/>
                    <a:p>
                      <a:pPr algn="ctr" fontAlgn="ctr"/>
                      <a:r>
                        <a:rPr lang="ru-RU" sz="800" b="1" i="0" u="none" strike="noStrike" dirty="0">
                          <a:solidFill>
                            <a:srgbClr val="000000"/>
                          </a:solidFill>
                          <a:effectLst/>
                          <a:latin typeface="Arial Narrow" panose="020B0606020202030204" pitchFamily="34" charset="0"/>
                        </a:rPr>
                        <a:t>3 146</a:t>
                      </a:r>
                    </a:p>
                  </a:txBody>
                  <a:tcPr marL="9525" marR="9525" marT="9525" marB="0" anchor="ctr">
                    <a:lnB w="12700" cap="flat" cmpd="sng" algn="ctr">
                      <a:solidFill>
                        <a:schemeClr val="tx1"/>
                      </a:solidFill>
                      <a:prstDash val="solid"/>
                      <a:round/>
                      <a:headEnd type="none" w="med" len="med"/>
                      <a:tailEnd type="none" w="med" len="med"/>
                    </a:lnB>
                    <a:noFill/>
                  </a:tcPr>
                </a:tc>
                <a:tc>
                  <a:txBody>
                    <a:bodyPr/>
                    <a:lstStyle/>
                    <a:p>
                      <a:pPr algn="ctr" fontAlgn="ctr"/>
                      <a:r>
                        <a:rPr lang="ru-RU" sz="800" b="1" i="0" u="none" strike="noStrike" dirty="0">
                          <a:solidFill>
                            <a:srgbClr val="000000"/>
                          </a:solidFill>
                          <a:effectLst/>
                          <a:latin typeface="Arial Narrow" panose="020B0606020202030204" pitchFamily="34" charset="0"/>
                        </a:rPr>
                        <a:t>4 215</a:t>
                      </a:r>
                    </a:p>
                  </a:txBody>
                  <a:tcPr marL="9525" marR="9525" marT="9525" marB="0" anchor="ctr">
                    <a:lnB w="12700" cap="flat" cmpd="sng" algn="ctr">
                      <a:solidFill>
                        <a:schemeClr val="tx1"/>
                      </a:solidFill>
                      <a:prstDash val="solid"/>
                      <a:round/>
                      <a:headEnd type="none" w="med" len="med"/>
                      <a:tailEnd type="none" w="med" len="med"/>
                    </a:lnB>
                    <a:noFill/>
                  </a:tcPr>
                </a:tc>
                <a:tc>
                  <a:txBody>
                    <a:bodyPr/>
                    <a:lstStyle/>
                    <a:p>
                      <a:pPr algn="ctr" fontAlgn="ctr"/>
                      <a:r>
                        <a:rPr lang="ru-RU" sz="800" b="1" i="0" u="none" strike="noStrike" dirty="0">
                          <a:solidFill>
                            <a:srgbClr val="000000"/>
                          </a:solidFill>
                          <a:effectLst/>
                          <a:latin typeface="Arial Narrow" panose="020B0606020202030204" pitchFamily="34" charset="0"/>
                        </a:rPr>
                        <a:t>26,2%</a:t>
                      </a:r>
                    </a:p>
                  </a:txBody>
                  <a:tcPr marL="9525" marR="9525" marT="9525" marB="0" anchor="ctr">
                    <a:lnB w="12700"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3063250630"/>
                  </a:ext>
                </a:extLst>
              </a:tr>
              <a:tr h="152142">
                <a:tc gridSpan="14">
                  <a:txBody>
                    <a:bodyPr/>
                    <a:lstStyle/>
                    <a:p>
                      <a:pPr algn="ctr" fontAlgn="b"/>
                      <a:r>
                        <a:rPr lang="ru-RU" sz="900" b="1" i="0" u="none" strike="noStrike" dirty="0">
                          <a:solidFill>
                            <a:schemeClr val="accent6">
                              <a:lumMod val="50000"/>
                            </a:schemeClr>
                          </a:solidFill>
                          <a:effectLst/>
                          <a:latin typeface="Arial Narrow" panose="020B0606020202030204" pitchFamily="34" charset="0"/>
                        </a:rPr>
                        <a:t>ПЕССИМИСТІК СЦЕНАРИЙ</a:t>
                      </a:r>
                      <a:endParaRPr lang="en-US" sz="900" b="1" i="0" u="none" strike="noStrike" dirty="0">
                        <a:solidFill>
                          <a:schemeClr val="accent6">
                            <a:lumMod val="50000"/>
                          </a:schemeClr>
                        </a:solidFill>
                        <a:effectLst/>
                        <a:latin typeface="Arial Narrow" panose="020B0606020202030204" pitchFamily="34" charset="0"/>
                      </a:endParaRPr>
                    </a:p>
                  </a:txBody>
                  <a:tcPr marL="9525" marR="9525" marT="0" marB="0" anchor="ct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accent6">
                        <a:lumMod val="50000"/>
                        <a:alpha val="40000"/>
                      </a:schemeClr>
                    </a:solidFill>
                  </a:tcPr>
                </a:tc>
                <a:tc hMerge="1">
                  <a:txBody>
                    <a:bodyPr/>
                    <a:lstStyle/>
                    <a:p>
                      <a:pPr algn="ctr" fontAlgn="b"/>
                      <a:endParaRPr lang="ru-KZ" sz="800" b="0" i="0" u="none" strike="noStrike" cap="none" dirty="0">
                        <a:solidFill>
                          <a:srgbClr val="007F76"/>
                        </a:solidFill>
                        <a:effectLst/>
                        <a:latin typeface="Arial Narrow" panose="020B0606020202030204" pitchFamily="34" charset="0"/>
                        <a:ea typeface="+mn-ea"/>
                        <a:cs typeface="+mn-cs"/>
                        <a:sym typeface="Arial"/>
                      </a:endParaRPr>
                    </a:p>
                  </a:txBody>
                  <a:tcPr marL="9525" marR="9525" marT="0" marB="0" anchor="ct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007F76">
                        <a:alpha val="20000"/>
                      </a:srgbClr>
                    </a:solidFill>
                  </a:tcPr>
                </a:tc>
                <a:tc hMerge="1">
                  <a:txBody>
                    <a:bodyPr/>
                    <a:lstStyle/>
                    <a:p>
                      <a:pPr marL="72000" algn="l" fontAlgn="ctr"/>
                      <a:endParaRPr lang="ru-RU" sz="800" b="0" i="0" u="none" strike="noStrike" cap="none" dirty="0">
                        <a:solidFill>
                          <a:srgbClr val="007F76"/>
                        </a:solidFill>
                        <a:effectLst/>
                        <a:latin typeface="Arial Narrow" panose="020B0606020202030204" pitchFamily="34" charset="0"/>
                        <a:ea typeface="+mn-ea"/>
                        <a:cs typeface="+mn-cs"/>
                        <a:sym typeface="Arial"/>
                      </a:endParaRPr>
                    </a:p>
                  </a:txBody>
                  <a:tcPr marL="9525" marR="9525" marT="0" marB="0" anchor="ctr">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007F76">
                        <a:alpha val="20000"/>
                      </a:srgbClr>
                    </a:solidFill>
                  </a:tcPr>
                </a:tc>
                <a:tc hMerge="1">
                  <a:txBody>
                    <a:bodyPr/>
                    <a:lstStyle/>
                    <a:p>
                      <a:pPr algn="ctr" fontAlgn="b"/>
                      <a:endParaRPr lang="ru-KZ" sz="800" b="0" i="0" u="none" strike="noStrike" cap="none" dirty="0">
                        <a:solidFill>
                          <a:schemeClr val="tx1"/>
                        </a:solidFill>
                        <a:effectLst/>
                        <a:latin typeface="Arial Narrow" panose="020B0606020202030204" pitchFamily="34" charset="0"/>
                        <a:ea typeface="+mn-ea"/>
                        <a:cs typeface="+mn-cs"/>
                        <a:sym typeface="Arial"/>
                      </a:endParaRPr>
                    </a:p>
                  </a:txBody>
                  <a:tcPr marL="9525" marR="9525" marT="0" marB="0" anchor="ctr">
                    <a:lnL w="12700" cap="flat" cmpd="sng" algn="ctr">
                      <a:solidFill>
                        <a:schemeClr val="tx1"/>
                      </a:solidFill>
                      <a:prstDash val="solid"/>
                      <a:round/>
                      <a:headEnd type="none" w="med" len="med"/>
                      <a:tailEnd type="none" w="med" len="med"/>
                    </a:lnL>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50000"/>
                        <a:alpha val="20000"/>
                      </a:schemeClr>
                    </a:solidFill>
                  </a:tcPr>
                </a:tc>
                <a:tc hMerge="1">
                  <a:txBody>
                    <a:bodyPr/>
                    <a:lstStyle/>
                    <a:p>
                      <a:pPr algn="ctr" fontAlgn="b"/>
                      <a:endParaRPr lang="ru-KZ" sz="800" b="0" i="0" u="none" strike="noStrike" cap="none">
                        <a:solidFill>
                          <a:schemeClr val="tx1"/>
                        </a:solidFill>
                        <a:effectLst/>
                        <a:latin typeface="Arial Narrow" panose="020B0606020202030204" pitchFamily="34" charset="0"/>
                        <a:ea typeface="+mn-ea"/>
                        <a:cs typeface="+mn-cs"/>
                        <a:sym typeface="Arial"/>
                      </a:endParaRPr>
                    </a:p>
                  </a:txBody>
                  <a:tcPr marL="9525" marR="9525" marT="0" marB="0" anchor="ct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50000"/>
                        <a:alpha val="20000"/>
                      </a:schemeClr>
                    </a:solidFill>
                  </a:tcPr>
                </a:tc>
                <a:tc hMerge="1">
                  <a:txBody>
                    <a:bodyPr/>
                    <a:lstStyle/>
                    <a:p>
                      <a:pPr algn="ctr" fontAlgn="b"/>
                      <a:endParaRPr lang="ru-KZ" sz="800" b="0" i="0" u="none" strike="noStrike" cap="none" dirty="0">
                        <a:solidFill>
                          <a:schemeClr val="tx1"/>
                        </a:solidFill>
                        <a:effectLst/>
                        <a:latin typeface="Arial Narrow" panose="020B0606020202030204" pitchFamily="34" charset="0"/>
                        <a:ea typeface="+mn-ea"/>
                        <a:cs typeface="+mn-cs"/>
                        <a:sym typeface="Arial"/>
                      </a:endParaRPr>
                    </a:p>
                  </a:txBody>
                  <a:tcPr marL="9525" marR="9525" marT="0" marB="0" anchor="ct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50000"/>
                        <a:alpha val="20000"/>
                      </a:schemeClr>
                    </a:solidFill>
                  </a:tcPr>
                </a:tc>
                <a:tc hMerge="1">
                  <a:txBody>
                    <a:bodyPr/>
                    <a:lstStyle/>
                    <a:p>
                      <a:pPr algn="ctr" fontAlgn="b"/>
                      <a:endParaRPr lang="ru-KZ" sz="800" b="0" i="0" u="none" strike="noStrike" cap="none" dirty="0">
                        <a:solidFill>
                          <a:schemeClr val="tx1"/>
                        </a:solidFill>
                        <a:effectLst/>
                        <a:latin typeface="Arial Narrow" panose="020B0606020202030204" pitchFamily="34" charset="0"/>
                        <a:ea typeface="+mn-ea"/>
                        <a:cs typeface="+mn-cs"/>
                        <a:sym typeface="Arial"/>
                      </a:endParaRPr>
                    </a:p>
                  </a:txBody>
                  <a:tcPr marL="9525" marR="9525" marT="0" marB="0" anchor="ct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50000"/>
                        <a:alpha val="20000"/>
                      </a:schemeClr>
                    </a:solidFill>
                  </a:tcPr>
                </a:tc>
                <a:tc hMerge="1">
                  <a:txBody>
                    <a:bodyPr/>
                    <a:lstStyle/>
                    <a:p>
                      <a:pPr algn="ctr" fontAlgn="b"/>
                      <a:endParaRPr lang="ru-KZ" sz="800" b="0" i="0" u="none" strike="noStrike" cap="none">
                        <a:solidFill>
                          <a:schemeClr val="tx1"/>
                        </a:solidFill>
                        <a:effectLst/>
                        <a:latin typeface="Arial Narrow" panose="020B0606020202030204" pitchFamily="34" charset="0"/>
                        <a:ea typeface="+mn-ea"/>
                        <a:cs typeface="+mn-cs"/>
                        <a:sym typeface="Arial"/>
                      </a:endParaRPr>
                    </a:p>
                  </a:txBody>
                  <a:tcPr marL="9525" marR="9525" marT="0" marB="0" anchor="ctr">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50000"/>
                        <a:alpha val="20000"/>
                      </a:schemeClr>
                    </a:solidFill>
                  </a:tcPr>
                </a:tc>
                <a:tc hMerge="1">
                  <a:txBody>
                    <a:bodyPr/>
                    <a:lstStyle/>
                    <a:p>
                      <a:pPr algn="ctr" fontAlgn="ctr"/>
                      <a:endParaRPr lang="ru-KZ" sz="800" b="0" i="0" u="none" strike="noStrike" cap="none" dirty="0">
                        <a:solidFill>
                          <a:srgbClr val="007F76"/>
                        </a:solidFill>
                        <a:effectLst/>
                        <a:latin typeface="Arial Narrow" panose="020B0606020202030204" pitchFamily="34" charset="0"/>
                        <a:ea typeface="+mn-ea"/>
                        <a:cs typeface="+mn-cs"/>
                        <a:sym typeface="Arial"/>
                      </a:endParaRPr>
                    </a:p>
                  </a:txBody>
                  <a:tcPr marL="9525" marR="9525" marT="0" marB="0" anchor="ctr">
                    <a:lnL w="12700" cap="flat" cmpd="sng" algn="ctr">
                      <a:solidFill>
                        <a:schemeClr val="tx1"/>
                      </a:solidFill>
                      <a:prstDash val="solid"/>
                      <a:round/>
                      <a:headEnd type="none" w="med" len="med"/>
                      <a:tailEnd type="none" w="med" len="med"/>
                    </a:lnL>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007F76">
                        <a:alpha val="20000"/>
                      </a:srgbClr>
                    </a:solidFill>
                  </a:tcPr>
                </a:tc>
                <a:tc hMerge="1">
                  <a:txBody>
                    <a:bodyPr/>
                    <a:lstStyle/>
                    <a:p>
                      <a:pPr algn="ctr" fontAlgn="ctr"/>
                      <a:endParaRPr lang="ru-KZ" sz="800" b="0" i="0" u="none" strike="noStrike" cap="none" dirty="0">
                        <a:solidFill>
                          <a:schemeClr val="tx1"/>
                        </a:solidFill>
                        <a:effectLst/>
                        <a:latin typeface="Arial Narrow" panose="020B0606020202030204" pitchFamily="34" charset="0"/>
                        <a:ea typeface="+mn-ea"/>
                        <a:cs typeface="+mn-cs"/>
                        <a:sym typeface="Arial"/>
                      </a:endParaRPr>
                    </a:p>
                  </a:txBody>
                  <a:tcPr marL="9525" marR="9525" marT="0" marB="0" anchor="ct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50000"/>
                        <a:alpha val="20000"/>
                      </a:schemeClr>
                    </a:solidFill>
                  </a:tcPr>
                </a:tc>
                <a:tc hMerge="1">
                  <a:txBody>
                    <a:bodyPr/>
                    <a:lstStyle/>
                    <a:p>
                      <a:pPr algn="ctr" fontAlgn="ctr"/>
                      <a:endParaRPr lang="ru-KZ" sz="800" b="0" i="0" u="none" strike="noStrike" cap="none" dirty="0">
                        <a:solidFill>
                          <a:srgbClr val="007F76"/>
                        </a:solidFill>
                        <a:effectLst/>
                        <a:latin typeface="Arial Narrow" panose="020B0606020202030204" pitchFamily="34" charset="0"/>
                        <a:ea typeface="+mn-ea"/>
                        <a:cs typeface="+mn-cs"/>
                        <a:sym typeface="Arial"/>
                      </a:endParaRPr>
                    </a:p>
                  </a:txBody>
                  <a:tcPr marL="9525" marR="9525" marT="0" marB="0" anchor="ct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007F76">
                        <a:alpha val="20000"/>
                      </a:srgbClr>
                    </a:solidFill>
                  </a:tcPr>
                </a:tc>
                <a:tc hMerge="1">
                  <a:txBody>
                    <a:bodyPr/>
                    <a:lstStyle/>
                    <a:p>
                      <a:pPr algn="ctr" fontAlgn="ctr"/>
                      <a:endParaRPr lang="ru-KZ" sz="800" b="0" i="0" u="none" strike="noStrike" cap="none" dirty="0">
                        <a:solidFill>
                          <a:srgbClr val="007F76"/>
                        </a:solidFill>
                        <a:effectLst/>
                        <a:latin typeface="Arial Narrow" panose="020B0606020202030204" pitchFamily="34" charset="0"/>
                        <a:ea typeface="+mn-ea"/>
                        <a:cs typeface="+mn-cs"/>
                        <a:sym typeface="Arial"/>
                      </a:endParaRPr>
                    </a:p>
                  </a:txBody>
                  <a:tcPr marL="9525" marR="9525" marT="0" marB="0" anchor="ct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007F76">
                        <a:alpha val="20000"/>
                      </a:srgbClr>
                    </a:solidFill>
                  </a:tcPr>
                </a:tc>
                <a:tc hMerge="1">
                  <a:txBody>
                    <a:bodyPr/>
                    <a:lstStyle/>
                    <a:p>
                      <a:pPr algn="ctr" fontAlgn="ctr"/>
                      <a:endParaRPr lang="ru-KZ" sz="800" b="0" i="0" u="none" strike="noStrike" cap="none" dirty="0">
                        <a:solidFill>
                          <a:srgbClr val="007F76"/>
                        </a:solidFill>
                        <a:effectLst/>
                        <a:latin typeface="Arial Narrow" panose="020B0606020202030204" pitchFamily="34" charset="0"/>
                        <a:ea typeface="+mn-ea"/>
                        <a:cs typeface="+mn-cs"/>
                        <a:sym typeface="Arial"/>
                      </a:endParaRPr>
                    </a:p>
                  </a:txBody>
                  <a:tcPr marL="9525" marR="9525" marT="0" marB="0" anchor="ct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007F76">
                        <a:alpha val="20000"/>
                      </a:srgbClr>
                    </a:solidFill>
                  </a:tcPr>
                </a:tc>
                <a:tc hMerge="1">
                  <a:txBody>
                    <a:bodyPr/>
                    <a:lstStyle/>
                    <a:p>
                      <a:pPr algn="ctr" fontAlgn="ctr"/>
                      <a:endParaRPr lang="ru-KZ" sz="800" b="0" i="0" u="none" strike="noStrike" cap="none" dirty="0">
                        <a:solidFill>
                          <a:srgbClr val="007F76"/>
                        </a:solidFill>
                        <a:effectLst/>
                        <a:latin typeface="Arial Narrow" panose="020B0606020202030204" pitchFamily="34" charset="0"/>
                        <a:ea typeface="+mn-ea"/>
                        <a:cs typeface="+mn-cs"/>
                        <a:sym typeface="Arial"/>
                      </a:endParaRPr>
                    </a:p>
                  </a:txBody>
                  <a:tcPr marL="9525" marR="9525" marT="0" marB="0" anchor="ct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007F76">
                        <a:alpha val="20000"/>
                      </a:srgbClr>
                    </a:solidFill>
                  </a:tcPr>
                </a:tc>
                <a:extLst>
                  <a:ext uri="{0D108BD9-81ED-4DB2-BD59-A6C34878D82A}">
                    <a16:rowId xmlns:a16="http://schemas.microsoft.com/office/drawing/2014/main" val="2562410137"/>
                  </a:ext>
                </a:extLst>
              </a:tr>
              <a:tr h="144837">
                <a:tc>
                  <a:txBody>
                    <a:bodyPr/>
                    <a:lstStyle/>
                    <a:p>
                      <a:pPr algn="ctr" fontAlgn="b"/>
                      <a:r>
                        <a:rPr lang="ru-RU" sz="800" u="none" strike="noStrike" dirty="0">
                          <a:solidFill>
                            <a:schemeClr val="accent6">
                              <a:lumMod val="50000"/>
                            </a:schemeClr>
                          </a:solidFill>
                          <a:effectLst/>
                          <a:latin typeface="Arial Narrow" panose="020B0606020202030204" pitchFamily="34" charset="0"/>
                        </a:rPr>
                        <a:t>1</a:t>
                      </a:r>
                      <a:endParaRPr lang="en-US" sz="800" b="0" i="0" u="none" strike="noStrike" dirty="0">
                        <a:solidFill>
                          <a:schemeClr val="accent6">
                            <a:lumMod val="50000"/>
                          </a:schemeClr>
                        </a:solidFill>
                        <a:effectLst/>
                        <a:latin typeface="Arial Narrow" panose="020B0606020202030204" pitchFamily="34" charset="0"/>
                      </a:endParaRPr>
                    </a:p>
                  </a:txBody>
                  <a:tcPr marL="9525" marR="9525" marT="0" marB="0" anchor="ctr">
                    <a:lnT w="12700" cap="flat" cmpd="sng" algn="ctr">
                      <a:solidFill>
                        <a:schemeClr val="tx1"/>
                      </a:solidFill>
                      <a:prstDash val="solid"/>
                      <a:round/>
                      <a:headEnd type="none" w="med" len="med"/>
                      <a:tailEnd type="none" w="med" len="med"/>
                    </a:lnT>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9116-0</a:t>
                      </a:r>
                    </a:p>
                  </a:txBody>
                  <a:tcPr marL="9525" marR="9525" marT="9525" marB="0" anchor="ctr">
                    <a:lnT w="12700" cap="flat" cmpd="sng" algn="ctr">
                      <a:solidFill>
                        <a:schemeClr val="tx1"/>
                      </a:solidFill>
                      <a:prstDash val="solid"/>
                      <a:round/>
                      <a:headEnd type="none" w="med" len="med"/>
                      <a:tailEnd type="none" w="med" len="med"/>
                    </a:lnT>
                    <a:solidFill>
                      <a:schemeClr val="accent6">
                        <a:lumMod val="50000"/>
                        <a:alpha val="1000"/>
                      </a:schemeClr>
                    </a:solidFill>
                  </a:tcPr>
                </a:tc>
                <a:tc>
                  <a:txBody>
                    <a:bodyPr/>
                    <a:lstStyle/>
                    <a:p>
                      <a:pPr marL="72000" algn="l" fontAlgn="ctr"/>
                      <a:r>
                        <a:rPr lang="ru-RU" sz="800" b="0" i="0" u="none" strike="noStrike" dirty="0">
                          <a:solidFill>
                            <a:srgbClr val="000000"/>
                          </a:solidFill>
                          <a:effectLst/>
                          <a:latin typeface="Arial Narrow" panose="020B0606020202030204" pitchFamily="34" charset="0"/>
                        </a:rPr>
                        <a:t>Аула </a:t>
                      </a:r>
                      <a:r>
                        <a:rPr lang="ru-RU" sz="800" b="0" i="0" u="none" strike="noStrike" dirty="0" err="1">
                          <a:solidFill>
                            <a:srgbClr val="000000"/>
                          </a:solidFill>
                          <a:effectLst/>
                          <a:latin typeface="Arial Narrow" panose="020B0606020202030204" pitchFamily="34" charset="0"/>
                        </a:rPr>
                        <a:t>сыпырушылар</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және</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ашық</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аумақтарды</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тазалаушылар</a:t>
                      </a:r>
                      <a:endParaRPr lang="ru-RU" sz="800" b="0" i="0" u="none" strike="noStrike" dirty="0">
                        <a:solidFill>
                          <a:srgbClr val="000000"/>
                        </a:solidFill>
                        <a:effectLst/>
                        <a:latin typeface="Arial Narrow" panose="020B0606020202030204" pitchFamily="34" charset="0"/>
                      </a:endParaRPr>
                    </a:p>
                  </a:txBody>
                  <a:tcPr marL="9525" marR="9525" marT="9525" marB="0" anchor="ctr">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2 852</a:t>
                      </a:r>
                    </a:p>
                  </a:txBody>
                  <a:tcPr marL="9525" marR="9525" marT="9525" marB="0" anchor="ctr">
                    <a:lnL w="12700" cap="flat" cmpd="sng" algn="ctr">
                      <a:solidFill>
                        <a:schemeClr val="tx1"/>
                      </a:solidFill>
                      <a:prstDash val="solid"/>
                      <a:round/>
                      <a:headEnd type="none" w="med" len="med"/>
                      <a:tailEnd type="none" w="med" len="med"/>
                    </a:lnL>
                    <a:lnT w="12700" cap="flat" cmpd="sng" algn="ctr">
                      <a:solidFill>
                        <a:schemeClr val="tx1"/>
                      </a:solidFill>
                      <a:prstDash val="solid"/>
                      <a:round/>
                      <a:headEnd type="none" w="med" len="med"/>
                      <a:tailEnd type="none" w="med" len="med"/>
                    </a:lnT>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1 210</a:t>
                      </a:r>
                    </a:p>
                  </a:txBody>
                  <a:tcPr marL="9525" marR="9525" marT="9525" marB="0" anchor="ctr">
                    <a:lnT w="12700" cap="flat" cmpd="sng" algn="ctr">
                      <a:solidFill>
                        <a:schemeClr val="tx1"/>
                      </a:solidFill>
                      <a:prstDash val="solid"/>
                      <a:round/>
                      <a:headEnd type="none" w="med" len="med"/>
                      <a:tailEnd type="none" w="med" len="med"/>
                    </a:lnT>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557</a:t>
                      </a:r>
                    </a:p>
                  </a:txBody>
                  <a:tcPr marL="9525" marR="9525" marT="9525" marB="0" anchor="ctr">
                    <a:lnT w="12700" cap="flat" cmpd="sng" algn="ctr">
                      <a:solidFill>
                        <a:schemeClr val="tx1"/>
                      </a:solidFill>
                      <a:prstDash val="solid"/>
                      <a:round/>
                      <a:headEnd type="none" w="med" len="med"/>
                      <a:tailEnd type="none" w="med" len="med"/>
                    </a:lnT>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481</a:t>
                      </a:r>
                    </a:p>
                  </a:txBody>
                  <a:tcPr marL="9525" marR="9525" marT="9525" marB="0" anchor="ctr">
                    <a:lnT w="12700" cap="flat" cmpd="sng" algn="ctr">
                      <a:solidFill>
                        <a:schemeClr val="tx1"/>
                      </a:solidFill>
                      <a:prstDash val="solid"/>
                      <a:round/>
                      <a:headEnd type="none" w="med" len="med"/>
                      <a:tailEnd type="none" w="med" len="med"/>
                    </a:lnT>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604</a:t>
                      </a:r>
                    </a:p>
                  </a:txBody>
                  <a:tcPr marL="9525" marR="9525" marT="9525" marB="0" anchor="ctr">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3 177</a:t>
                      </a:r>
                    </a:p>
                  </a:txBody>
                  <a:tcPr marL="9525" marR="9525" marT="9525" marB="0" anchor="ctr">
                    <a:lnL w="12700" cap="flat" cmpd="sng" algn="ctr">
                      <a:solidFill>
                        <a:schemeClr val="tx1"/>
                      </a:solidFill>
                      <a:prstDash val="solid"/>
                      <a:round/>
                      <a:headEnd type="none" w="med" len="med"/>
                      <a:tailEnd type="none" w="med" len="med"/>
                    </a:lnL>
                    <a:lnT w="12700" cap="flat" cmpd="sng" algn="ctr">
                      <a:solidFill>
                        <a:schemeClr val="tx1"/>
                      </a:solidFill>
                      <a:prstDash val="solid"/>
                      <a:round/>
                      <a:headEnd type="none" w="med" len="med"/>
                      <a:tailEnd type="none" w="med" len="med"/>
                    </a:lnT>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474</a:t>
                      </a:r>
                    </a:p>
                  </a:txBody>
                  <a:tcPr marL="9525" marR="9525" marT="9525" marB="0" anchor="ctr">
                    <a:lnT w="12700" cap="flat" cmpd="sng" algn="ctr">
                      <a:solidFill>
                        <a:schemeClr val="tx1"/>
                      </a:solidFill>
                      <a:prstDash val="solid"/>
                      <a:round/>
                      <a:headEnd type="none" w="med" len="med"/>
                      <a:tailEnd type="none" w="med" len="med"/>
                    </a:lnT>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1 112</a:t>
                      </a:r>
                    </a:p>
                  </a:txBody>
                  <a:tcPr marL="9525" marR="9525" marT="9525" marB="0" anchor="ctr">
                    <a:lnT w="12700" cap="flat" cmpd="sng" algn="ctr">
                      <a:solidFill>
                        <a:schemeClr val="tx1"/>
                      </a:solidFill>
                      <a:prstDash val="solid"/>
                      <a:round/>
                      <a:headEnd type="none" w="med" len="med"/>
                      <a:tailEnd type="none" w="med" len="med"/>
                    </a:lnT>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752</a:t>
                      </a:r>
                    </a:p>
                  </a:txBody>
                  <a:tcPr marL="9525" marR="9525" marT="9525" marB="0" anchor="ctr">
                    <a:lnT w="12700" cap="flat" cmpd="sng" algn="ctr">
                      <a:solidFill>
                        <a:schemeClr val="tx1"/>
                      </a:solidFill>
                      <a:prstDash val="solid"/>
                      <a:round/>
                      <a:headEnd type="none" w="med" len="med"/>
                      <a:tailEnd type="none" w="med" len="med"/>
                    </a:lnT>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839</a:t>
                      </a:r>
                    </a:p>
                  </a:txBody>
                  <a:tcPr marL="9525" marR="9525" marT="9525" marB="0" anchor="ctr">
                    <a:lnT w="12700" cap="flat" cmpd="sng" algn="ctr">
                      <a:solidFill>
                        <a:schemeClr val="tx1"/>
                      </a:solidFill>
                      <a:prstDash val="solid"/>
                      <a:round/>
                      <a:headEnd type="none" w="med" len="med"/>
                      <a:tailEnd type="none" w="med" len="med"/>
                    </a:lnT>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6,6%</a:t>
                      </a:r>
                    </a:p>
                  </a:txBody>
                  <a:tcPr marL="9525" marR="9525" marT="9525" marB="0" anchor="ctr">
                    <a:lnT w="12700" cap="flat" cmpd="sng" algn="ctr">
                      <a:solidFill>
                        <a:schemeClr val="tx1"/>
                      </a:solidFill>
                      <a:prstDash val="solid"/>
                      <a:round/>
                      <a:headEnd type="none" w="med" len="med"/>
                      <a:tailEnd type="none" w="med" len="med"/>
                    </a:lnT>
                    <a:solidFill>
                      <a:schemeClr val="accent6">
                        <a:lumMod val="50000"/>
                        <a:alpha val="1000"/>
                      </a:schemeClr>
                    </a:solidFill>
                  </a:tcPr>
                </a:tc>
                <a:extLst>
                  <a:ext uri="{0D108BD9-81ED-4DB2-BD59-A6C34878D82A}">
                    <a16:rowId xmlns:a16="http://schemas.microsoft.com/office/drawing/2014/main" val="1295061941"/>
                  </a:ext>
                </a:extLst>
              </a:tr>
              <a:tr h="144837">
                <a:tc>
                  <a:txBody>
                    <a:bodyPr/>
                    <a:lstStyle/>
                    <a:p>
                      <a:pPr algn="ctr" fontAlgn="b"/>
                      <a:r>
                        <a:rPr lang="ru-RU" sz="800" b="0" i="0" u="none" strike="noStrike" dirty="0">
                          <a:solidFill>
                            <a:schemeClr val="accent6">
                              <a:lumMod val="50000"/>
                            </a:schemeClr>
                          </a:solidFill>
                          <a:effectLst/>
                          <a:latin typeface="Arial Narrow" panose="020B0606020202030204" pitchFamily="34" charset="0"/>
                        </a:rPr>
                        <a:t>2</a:t>
                      </a:r>
                      <a:endParaRPr lang="en-US" sz="800" b="0" i="0" u="none" strike="noStrike" dirty="0">
                        <a:solidFill>
                          <a:schemeClr val="accent6">
                            <a:lumMod val="50000"/>
                          </a:schemeClr>
                        </a:solidFill>
                        <a:effectLst/>
                        <a:latin typeface="Arial Narrow" panose="020B0606020202030204" pitchFamily="34" charset="0"/>
                      </a:endParaRPr>
                    </a:p>
                  </a:txBody>
                  <a:tcPr marL="9525" marR="9525" marT="0" marB="0" anchor="ctr">
                    <a:solidFill>
                      <a:schemeClr val="accent6">
                        <a:lumMod val="75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8322-2</a:t>
                      </a:r>
                    </a:p>
                  </a:txBody>
                  <a:tcPr marL="9525" marR="9525" marT="9525" marB="0" anchor="ctr">
                    <a:solidFill>
                      <a:schemeClr val="accent6">
                        <a:lumMod val="75000"/>
                        <a:alpha val="20000"/>
                      </a:schemeClr>
                    </a:solidFill>
                  </a:tcPr>
                </a:tc>
                <a:tc>
                  <a:txBody>
                    <a:bodyPr/>
                    <a:lstStyle/>
                    <a:p>
                      <a:pPr marL="72000" algn="l" fontAlgn="ctr"/>
                      <a:r>
                        <a:rPr lang="ru-RU" sz="800" b="0" i="0" u="none" strike="noStrike" dirty="0">
                          <a:solidFill>
                            <a:srgbClr val="000000"/>
                          </a:solidFill>
                          <a:effectLst/>
                          <a:latin typeface="Arial Narrow" panose="020B0606020202030204" pitchFamily="34" charset="0"/>
                        </a:rPr>
                        <a:t>Жеке </a:t>
                      </a:r>
                      <a:r>
                        <a:rPr lang="ru-RU" sz="800" b="0" i="0" u="none" strike="noStrike" dirty="0" err="1">
                          <a:solidFill>
                            <a:srgbClr val="000000"/>
                          </a:solidFill>
                          <a:effectLst/>
                          <a:latin typeface="Arial Narrow" panose="020B0606020202030204" pitchFamily="34" charset="0"/>
                        </a:rPr>
                        <a:t>жүргізушілер</a:t>
                      </a:r>
                      <a:r>
                        <a:rPr lang="ru-RU" sz="800" b="0" i="0" u="none" strike="noStrike" dirty="0">
                          <a:solidFill>
                            <a:srgbClr val="000000"/>
                          </a:solidFill>
                          <a:effectLst/>
                          <a:latin typeface="Arial Narrow" panose="020B0606020202030204" pitchFamily="34" charset="0"/>
                        </a:rPr>
                        <a:t> мен </a:t>
                      </a:r>
                      <a:r>
                        <a:rPr lang="ru-RU" sz="800" b="0" i="0" u="none" strike="noStrike" dirty="0" err="1">
                          <a:solidFill>
                            <a:srgbClr val="000000"/>
                          </a:solidFill>
                          <a:effectLst/>
                          <a:latin typeface="Arial Narrow" panose="020B0606020202030204" pitchFamily="34" charset="0"/>
                        </a:rPr>
                        <a:t>шопырлар</a:t>
                      </a:r>
                      <a:endParaRPr lang="ru-RU" sz="800" b="0" i="0" u="none" strike="noStrike" dirty="0">
                        <a:solidFill>
                          <a:srgbClr val="000000"/>
                        </a:solidFill>
                        <a:effectLst/>
                        <a:latin typeface="Arial Narrow" panose="020B0606020202030204" pitchFamily="34" charset="0"/>
                      </a:endParaRPr>
                    </a:p>
                  </a:txBody>
                  <a:tcPr marL="9525" marR="9525" marT="9525" marB="0" anchor="ctr">
                    <a:lnR w="12700" cap="flat" cmpd="sng" algn="ctr">
                      <a:solidFill>
                        <a:schemeClr val="tx1"/>
                      </a:solidFill>
                      <a:prstDash val="solid"/>
                      <a:round/>
                      <a:headEnd type="none" w="med" len="med"/>
                      <a:tailEnd type="none" w="med" len="med"/>
                    </a:lnR>
                    <a:solidFill>
                      <a:schemeClr val="accent6">
                        <a:lumMod val="75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1 434</a:t>
                      </a:r>
                    </a:p>
                  </a:txBody>
                  <a:tcPr marL="9525" marR="9525" marT="9525" marB="0" anchor="ctr">
                    <a:lnL w="12700" cap="flat" cmpd="sng" algn="ctr">
                      <a:solidFill>
                        <a:schemeClr val="tx1"/>
                      </a:solidFill>
                      <a:prstDash val="solid"/>
                      <a:round/>
                      <a:headEnd type="none" w="med" len="med"/>
                      <a:tailEnd type="none" w="med" len="med"/>
                    </a:lnL>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265</a:t>
                      </a:r>
                    </a:p>
                  </a:txBody>
                  <a:tcPr marL="9525" marR="9525" marT="9525" marB="0" anchor="c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305</a:t>
                      </a:r>
                    </a:p>
                  </a:txBody>
                  <a:tcPr marL="9525" marR="9525" marT="9525" marB="0" anchor="c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319</a:t>
                      </a:r>
                    </a:p>
                  </a:txBody>
                  <a:tcPr marL="9525" marR="9525" marT="9525" marB="0" anchor="c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545</a:t>
                      </a:r>
                    </a:p>
                  </a:txBody>
                  <a:tcPr marL="9525" marR="9525" marT="9525" marB="0" anchor="ctr">
                    <a:lnR w="12700" cap="flat" cmpd="sng" algn="ctr">
                      <a:solidFill>
                        <a:schemeClr val="tx1"/>
                      </a:solidFill>
                      <a:prstDash val="solid"/>
                      <a:round/>
                      <a:headEnd type="none" w="med" len="med"/>
                      <a:tailEnd type="none" w="med" len="med"/>
                    </a:ln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1 755</a:t>
                      </a:r>
                    </a:p>
                  </a:txBody>
                  <a:tcPr marL="9525" marR="9525" marT="9525" marB="0" anchor="ctr">
                    <a:lnL w="12700" cap="flat" cmpd="sng" algn="ctr">
                      <a:solidFill>
                        <a:schemeClr val="tx1"/>
                      </a:solidFill>
                      <a:prstDash val="solid"/>
                      <a:round/>
                      <a:headEnd type="none" w="med" len="med"/>
                      <a:tailEnd type="none" w="med" len="med"/>
                    </a:lnL>
                    <a:solidFill>
                      <a:schemeClr val="accent6">
                        <a:lumMod val="75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393</a:t>
                      </a:r>
                    </a:p>
                  </a:txBody>
                  <a:tcPr marL="9525" marR="9525" marT="9525" marB="0" anchor="c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420</a:t>
                      </a:r>
                    </a:p>
                  </a:txBody>
                  <a:tcPr marL="9525" marR="9525" marT="9525" marB="0" anchor="ctr">
                    <a:solidFill>
                      <a:schemeClr val="accent6">
                        <a:lumMod val="75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458</a:t>
                      </a:r>
                    </a:p>
                  </a:txBody>
                  <a:tcPr marL="9525" marR="9525" marT="9525" marB="0" anchor="ctr">
                    <a:solidFill>
                      <a:schemeClr val="accent6">
                        <a:lumMod val="75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484</a:t>
                      </a:r>
                    </a:p>
                  </a:txBody>
                  <a:tcPr marL="9525" marR="9525" marT="9525" marB="0" anchor="ctr">
                    <a:solidFill>
                      <a:schemeClr val="accent6">
                        <a:lumMod val="75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3,6%</a:t>
                      </a:r>
                    </a:p>
                  </a:txBody>
                  <a:tcPr marL="9525" marR="9525" marT="9525" marB="0" anchor="ctr">
                    <a:solidFill>
                      <a:schemeClr val="accent6">
                        <a:lumMod val="75000"/>
                        <a:alpha val="20000"/>
                      </a:schemeClr>
                    </a:solidFill>
                  </a:tcPr>
                </a:tc>
                <a:extLst>
                  <a:ext uri="{0D108BD9-81ED-4DB2-BD59-A6C34878D82A}">
                    <a16:rowId xmlns:a16="http://schemas.microsoft.com/office/drawing/2014/main" val="750895560"/>
                  </a:ext>
                </a:extLst>
              </a:tr>
              <a:tr h="144837">
                <a:tc>
                  <a:txBody>
                    <a:bodyPr/>
                    <a:lstStyle/>
                    <a:p>
                      <a:pPr algn="ctr" fontAlgn="b"/>
                      <a:r>
                        <a:rPr lang="ru-RU" sz="800" b="0" i="0" u="none" strike="noStrike" dirty="0">
                          <a:solidFill>
                            <a:schemeClr val="accent6">
                              <a:lumMod val="50000"/>
                            </a:schemeClr>
                          </a:solidFill>
                          <a:effectLst/>
                          <a:latin typeface="Arial Narrow" panose="020B0606020202030204" pitchFamily="34" charset="0"/>
                        </a:rPr>
                        <a:t>3</a:t>
                      </a:r>
                      <a:endParaRPr lang="en-US" sz="800" b="0" i="0" u="none" strike="noStrike" dirty="0">
                        <a:solidFill>
                          <a:schemeClr val="accent6">
                            <a:lumMod val="50000"/>
                          </a:schemeClr>
                        </a:solidFill>
                        <a:effectLst/>
                        <a:latin typeface="Arial Narrow" panose="020B0606020202030204" pitchFamily="34" charset="0"/>
                      </a:endParaRPr>
                    </a:p>
                  </a:txBody>
                  <a:tcPr marL="9525" marR="9525" marT="0"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9629-7</a:t>
                      </a:r>
                    </a:p>
                  </a:txBody>
                  <a:tcPr marL="9525" marR="9525" marT="9525" marB="0" anchor="ctr">
                    <a:solidFill>
                      <a:schemeClr val="accent6">
                        <a:lumMod val="50000"/>
                        <a:alpha val="1000"/>
                      </a:schemeClr>
                    </a:solidFill>
                  </a:tcPr>
                </a:tc>
                <a:tc>
                  <a:txBody>
                    <a:bodyPr/>
                    <a:lstStyle/>
                    <a:p>
                      <a:pPr marL="72000" algn="l" fontAlgn="ctr"/>
                      <a:r>
                        <a:rPr lang="ru-RU" sz="800" b="0" i="0" u="none" strike="noStrike" dirty="0" err="1">
                          <a:solidFill>
                            <a:srgbClr val="000000"/>
                          </a:solidFill>
                          <a:effectLst/>
                          <a:latin typeface="Arial Narrow" panose="020B0606020202030204" pitchFamily="34" charset="0"/>
                        </a:rPr>
                        <a:t>Әртүрлі</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жұмысты</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атқарушылар</a:t>
                      </a:r>
                      <a:endParaRPr lang="ru-RU" sz="800" b="0" i="0" u="none" strike="noStrike" dirty="0">
                        <a:solidFill>
                          <a:srgbClr val="000000"/>
                        </a:solidFill>
                        <a:effectLst/>
                        <a:latin typeface="Arial Narrow" panose="020B0606020202030204" pitchFamily="34" charset="0"/>
                      </a:endParaRPr>
                    </a:p>
                  </a:txBody>
                  <a:tcPr marL="9525" marR="9525" marT="9525" marB="0" anchor="ctr">
                    <a:lnR w="12700" cap="flat" cmpd="sng" algn="ctr">
                      <a:solidFill>
                        <a:schemeClr val="tx1"/>
                      </a:solidFill>
                      <a:prstDash val="solid"/>
                      <a:round/>
                      <a:headEnd type="none" w="med" len="med"/>
                      <a:tailEnd type="none" w="med" len="med"/>
                    </a:ln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1 192</a:t>
                      </a:r>
                    </a:p>
                  </a:txBody>
                  <a:tcPr marL="9525" marR="9525" marT="9525" marB="0" anchor="ctr">
                    <a:lnL w="12700" cap="flat" cmpd="sng" algn="ctr">
                      <a:solidFill>
                        <a:schemeClr val="tx1"/>
                      </a:solidFill>
                      <a:prstDash val="solid"/>
                      <a:round/>
                      <a:headEnd type="none" w="med" len="med"/>
                      <a:tailEnd type="none" w="med" len="med"/>
                    </a:lnL>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88</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286</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553</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265</a:t>
                      </a:r>
                    </a:p>
                  </a:txBody>
                  <a:tcPr marL="9525" marR="9525" marT="9525" marB="0" anchor="ctr">
                    <a:lnR w="12700" cap="flat" cmpd="sng" algn="ctr">
                      <a:solidFill>
                        <a:schemeClr val="tx1"/>
                      </a:solidFill>
                      <a:prstDash val="solid"/>
                      <a:round/>
                      <a:headEnd type="none" w="med" len="med"/>
                      <a:tailEnd type="none" w="med" len="med"/>
                    </a:ln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1 572</a:t>
                      </a:r>
                    </a:p>
                  </a:txBody>
                  <a:tcPr marL="9525" marR="9525" marT="9525" marB="0" anchor="ctr">
                    <a:lnL w="12700" cap="flat" cmpd="sng" algn="ctr">
                      <a:solidFill>
                        <a:schemeClr val="tx1"/>
                      </a:solidFill>
                      <a:prstDash val="solid"/>
                      <a:round/>
                      <a:headEnd type="none" w="med" len="med"/>
                      <a:tailEnd type="none" w="med" len="med"/>
                    </a:lnL>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129</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325</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482</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636</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3,2%</a:t>
                      </a:r>
                    </a:p>
                  </a:txBody>
                  <a:tcPr marL="9525" marR="9525" marT="9525" marB="0" anchor="ctr">
                    <a:solidFill>
                      <a:schemeClr val="accent6">
                        <a:lumMod val="50000"/>
                        <a:alpha val="1000"/>
                      </a:schemeClr>
                    </a:solidFill>
                  </a:tcPr>
                </a:tc>
                <a:extLst>
                  <a:ext uri="{0D108BD9-81ED-4DB2-BD59-A6C34878D82A}">
                    <a16:rowId xmlns:a16="http://schemas.microsoft.com/office/drawing/2014/main" val="761244194"/>
                  </a:ext>
                </a:extLst>
              </a:tr>
              <a:tr h="144837">
                <a:tc>
                  <a:txBody>
                    <a:bodyPr/>
                    <a:lstStyle/>
                    <a:p>
                      <a:pPr algn="ctr" fontAlgn="b"/>
                      <a:r>
                        <a:rPr lang="ru-RU" sz="800" b="0" i="0" u="none" strike="noStrike" dirty="0">
                          <a:solidFill>
                            <a:schemeClr val="accent6">
                              <a:lumMod val="50000"/>
                            </a:schemeClr>
                          </a:solidFill>
                          <a:effectLst/>
                          <a:latin typeface="Arial Narrow" panose="020B0606020202030204" pitchFamily="34" charset="0"/>
                        </a:rPr>
                        <a:t>4</a:t>
                      </a:r>
                      <a:endParaRPr lang="en-US" sz="800" b="0" i="0" u="none" strike="noStrike" dirty="0">
                        <a:solidFill>
                          <a:schemeClr val="accent6">
                            <a:lumMod val="50000"/>
                          </a:schemeClr>
                        </a:solidFill>
                        <a:effectLst/>
                        <a:latin typeface="Arial Narrow" panose="020B0606020202030204" pitchFamily="34" charset="0"/>
                      </a:endParaRPr>
                    </a:p>
                  </a:txBody>
                  <a:tcPr marL="9525" marR="9525" marT="0" marB="0" anchor="ctr">
                    <a:solidFill>
                      <a:schemeClr val="accent6">
                        <a:lumMod val="75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9629-9</a:t>
                      </a:r>
                    </a:p>
                  </a:txBody>
                  <a:tcPr marL="9525" marR="9525" marT="9525" marB="0" anchor="ctr">
                    <a:solidFill>
                      <a:schemeClr val="accent6">
                        <a:lumMod val="75000"/>
                        <a:alpha val="20000"/>
                      </a:schemeClr>
                    </a:solidFill>
                  </a:tcPr>
                </a:tc>
                <a:tc>
                  <a:txBody>
                    <a:bodyPr/>
                    <a:lstStyle/>
                    <a:p>
                      <a:pPr marL="72000" algn="l" fontAlgn="ctr"/>
                      <a:r>
                        <a:rPr lang="ru-RU" sz="800" b="0" i="0" u="none" strike="noStrike" dirty="0" err="1">
                          <a:solidFill>
                            <a:srgbClr val="000000"/>
                          </a:solidFill>
                          <a:effectLst/>
                          <a:latin typeface="Arial Narrow" panose="020B0606020202030204" pitchFamily="34" charset="0"/>
                        </a:rPr>
                        <a:t>Біліктілігі</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жоқ</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жұмысшылар</a:t>
                      </a:r>
                      <a:endParaRPr lang="ru-RU" sz="800" b="0" i="0" u="none" strike="noStrike" dirty="0">
                        <a:solidFill>
                          <a:srgbClr val="000000"/>
                        </a:solidFill>
                        <a:effectLst/>
                        <a:latin typeface="Arial Narrow" panose="020B0606020202030204" pitchFamily="34" charset="0"/>
                      </a:endParaRPr>
                    </a:p>
                  </a:txBody>
                  <a:tcPr marL="9525" marR="9525" marT="9525" marB="0" anchor="ctr">
                    <a:lnR w="12700" cap="flat" cmpd="sng" algn="ctr">
                      <a:solidFill>
                        <a:schemeClr val="tx1"/>
                      </a:solidFill>
                      <a:prstDash val="solid"/>
                      <a:round/>
                      <a:headEnd type="none" w="med" len="med"/>
                      <a:tailEnd type="none" w="med" len="med"/>
                    </a:lnR>
                    <a:solidFill>
                      <a:schemeClr val="accent6">
                        <a:lumMod val="75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2 266</a:t>
                      </a:r>
                    </a:p>
                  </a:txBody>
                  <a:tcPr marL="9525" marR="9525" marT="9525" marB="0" anchor="ctr">
                    <a:lnL w="12700" cap="flat" cmpd="sng" algn="ctr">
                      <a:solidFill>
                        <a:schemeClr val="tx1"/>
                      </a:solidFill>
                      <a:prstDash val="solid"/>
                      <a:round/>
                      <a:headEnd type="none" w="med" len="med"/>
                      <a:tailEnd type="none" w="med" len="med"/>
                    </a:lnL>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253</a:t>
                      </a:r>
                    </a:p>
                  </a:txBody>
                  <a:tcPr marL="9525" marR="9525" marT="9525" marB="0" anchor="c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434</a:t>
                      </a:r>
                    </a:p>
                  </a:txBody>
                  <a:tcPr marL="9525" marR="9525" marT="9525" marB="0" anchor="c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497</a:t>
                      </a:r>
                    </a:p>
                  </a:txBody>
                  <a:tcPr marL="9525" marR="9525" marT="9525" marB="0" anchor="c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1 082</a:t>
                      </a:r>
                    </a:p>
                  </a:txBody>
                  <a:tcPr marL="9525" marR="9525" marT="9525" marB="0" anchor="ctr">
                    <a:lnR w="12700" cap="flat" cmpd="sng" algn="ctr">
                      <a:solidFill>
                        <a:schemeClr val="tx1"/>
                      </a:solidFill>
                      <a:prstDash val="solid"/>
                      <a:round/>
                      <a:headEnd type="none" w="med" len="med"/>
                      <a:tailEnd type="none" w="med" len="med"/>
                    </a:ln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1 356</a:t>
                      </a:r>
                    </a:p>
                  </a:txBody>
                  <a:tcPr marL="9525" marR="9525" marT="9525" marB="0" anchor="ctr">
                    <a:lnL w="12700" cap="flat" cmpd="sng" algn="ctr">
                      <a:solidFill>
                        <a:schemeClr val="tx1"/>
                      </a:solidFill>
                      <a:prstDash val="solid"/>
                      <a:round/>
                      <a:headEnd type="none" w="med" len="med"/>
                      <a:tailEnd type="none" w="med" len="med"/>
                    </a:lnL>
                    <a:solidFill>
                      <a:schemeClr val="accent6">
                        <a:lumMod val="75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205</a:t>
                      </a:r>
                    </a:p>
                  </a:txBody>
                  <a:tcPr marL="9525" marR="9525" marT="9525" marB="0" anchor="c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322</a:t>
                      </a:r>
                    </a:p>
                  </a:txBody>
                  <a:tcPr marL="9525" marR="9525" marT="9525" marB="0" anchor="ctr">
                    <a:solidFill>
                      <a:schemeClr val="accent6">
                        <a:lumMod val="75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412</a:t>
                      </a:r>
                    </a:p>
                  </a:txBody>
                  <a:tcPr marL="9525" marR="9525" marT="9525" marB="0" anchor="ctr">
                    <a:solidFill>
                      <a:schemeClr val="accent6">
                        <a:lumMod val="75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417</a:t>
                      </a:r>
                    </a:p>
                  </a:txBody>
                  <a:tcPr marL="9525" marR="9525" marT="9525" marB="0" anchor="ctr">
                    <a:solidFill>
                      <a:schemeClr val="accent6">
                        <a:lumMod val="75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2,8%</a:t>
                      </a:r>
                    </a:p>
                  </a:txBody>
                  <a:tcPr marL="9525" marR="9525" marT="9525" marB="0" anchor="ctr">
                    <a:solidFill>
                      <a:schemeClr val="accent6">
                        <a:lumMod val="75000"/>
                        <a:alpha val="20000"/>
                      </a:schemeClr>
                    </a:solidFill>
                  </a:tcPr>
                </a:tc>
                <a:extLst>
                  <a:ext uri="{0D108BD9-81ED-4DB2-BD59-A6C34878D82A}">
                    <a16:rowId xmlns:a16="http://schemas.microsoft.com/office/drawing/2014/main" val="1996304957"/>
                  </a:ext>
                </a:extLst>
              </a:tr>
              <a:tr h="144837">
                <a:tc>
                  <a:txBody>
                    <a:bodyPr/>
                    <a:lstStyle/>
                    <a:p>
                      <a:pPr algn="ctr" fontAlgn="b"/>
                      <a:r>
                        <a:rPr lang="ru-RU" sz="800" b="0" i="0" u="none" strike="noStrike" dirty="0">
                          <a:solidFill>
                            <a:schemeClr val="accent6">
                              <a:lumMod val="50000"/>
                            </a:schemeClr>
                          </a:solidFill>
                          <a:effectLst/>
                          <a:latin typeface="Arial Narrow" panose="020B0606020202030204" pitchFamily="34" charset="0"/>
                        </a:rPr>
                        <a:t>5</a:t>
                      </a:r>
                      <a:endParaRPr lang="en-US" sz="800" b="0" i="0" u="none" strike="noStrike" dirty="0">
                        <a:solidFill>
                          <a:schemeClr val="accent6">
                            <a:lumMod val="50000"/>
                          </a:schemeClr>
                        </a:solidFill>
                        <a:effectLst/>
                        <a:latin typeface="Arial Narrow" panose="020B0606020202030204" pitchFamily="34" charset="0"/>
                      </a:endParaRPr>
                    </a:p>
                  </a:txBody>
                  <a:tcPr marL="9525" marR="9525" marT="0"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2350-3</a:t>
                      </a:r>
                    </a:p>
                  </a:txBody>
                  <a:tcPr marL="9525" marR="9525" marT="9525" marB="0" anchor="ctr">
                    <a:solidFill>
                      <a:schemeClr val="accent6">
                        <a:lumMod val="50000"/>
                        <a:alpha val="1000"/>
                      </a:schemeClr>
                    </a:solidFill>
                  </a:tcPr>
                </a:tc>
                <a:tc>
                  <a:txBody>
                    <a:bodyPr/>
                    <a:lstStyle/>
                    <a:p>
                      <a:pPr marL="72000" algn="l" fontAlgn="ctr"/>
                      <a:r>
                        <a:rPr lang="ru-RU" sz="800" b="0" i="0" u="none" strike="noStrike" dirty="0" err="1">
                          <a:solidFill>
                            <a:srgbClr val="000000"/>
                          </a:solidFill>
                          <a:effectLst/>
                          <a:latin typeface="Arial Narrow" panose="020B0606020202030204" pitchFamily="34" charset="0"/>
                        </a:rPr>
                        <a:t>Қоғамдық</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ғылымдар</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бойынша</a:t>
                      </a:r>
                      <a:r>
                        <a:rPr lang="ru-RU" sz="800" b="0" i="0" u="none" strike="noStrike" dirty="0">
                          <a:solidFill>
                            <a:srgbClr val="000000"/>
                          </a:solidFill>
                          <a:effectLst/>
                          <a:latin typeface="Arial Narrow" panose="020B0606020202030204" pitchFamily="34" charset="0"/>
                        </a:rPr>
                        <a:t> орта </a:t>
                      </a:r>
                      <a:r>
                        <a:rPr lang="ru-RU" sz="800" b="0" i="0" u="none" strike="noStrike" dirty="0" err="1">
                          <a:solidFill>
                            <a:srgbClr val="000000"/>
                          </a:solidFill>
                          <a:effectLst/>
                          <a:latin typeface="Arial Narrow" panose="020B0606020202030204" pitchFamily="34" charset="0"/>
                        </a:rPr>
                        <a:t>мектеп</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мұғалімдері</a:t>
                      </a:r>
                      <a:endParaRPr lang="ru-RU" sz="800" b="0" i="0" u="none" strike="noStrike" dirty="0">
                        <a:solidFill>
                          <a:srgbClr val="000000"/>
                        </a:solidFill>
                        <a:effectLst/>
                        <a:latin typeface="Arial Narrow" panose="020B0606020202030204" pitchFamily="34" charset="0"/>
                      </a:endParaRPr>
                    </a:p>
                  </a:txBody>
                  <a:tcPr marL="9525" marR="9525" marT="9525" marB="0" anchor="ctr">
                    <a:lnR w="12700" cap="flat" cmpd="sng" algn="ctr">
                      <a:solidFill>
                        <a:schemeClr val="tx1"/>
                      </a:solidFill>
                      <a:prstDash val="solid"/>
                      <a:round/>
                      <a:headEnd type="none" w="med" len="med"/>
                      <a:tailEnd type="none" w="med" len="med"/>
                    </a:ln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1 005</a:t>
                      </a:r>
                    </a:p>
                  </a:txBody>
                  <a:tcPr marL="9525" marR="9525" marT="9525" marB="0" anchor="ctr">
                    <a:lnL w="12700" cap="flat" cmpd="sng" algn="ctr">
                      <a:solidFill>
                        <a:schemeClr val="tx1"/>
                      </a:solidFill>
                      <a:prstDash val="solid"/>
                      <a:round/>
                      <a:headEnd type="none" w="med" len="med"/>
                      <a:tailEnd type="none" w="med" len="med"/>
                    </a:lnL>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142</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53</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577</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233</a:t>
                      </a:r>
                    </a:p>
                  </a:txBody>
                  <a:tcPr marL="9525" marR="9525" marT="9525" marB="0" anchor="ctr">
                    <a:lnR w="12700" cap="flat" cmpd="sng" algn="ctr">
                      <a:solidFill>
                        <a:schemeClr val="tx1"/>
                      </a:solidFill>
                      <a:prstDash val="solid"/>
                      <a:round/>
                      <a:headEnd type="none" w="med" len="med"/>
                      <a:tailEnd type="none" w="med" len="med"/>
                    </a:ln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1 141</a:t>
                      </a:r>
                    </a:p>
                  </a:txBody>
                  <a:tcPr marL="9525" marR="9525" marT="9525" marB="0" anchor="ctr">
                    <a:lnL w="12700" cap="flat" cmpd="sng" algn="ctr">
                      <a:solidFill>
                        <a:schemeClr val="tx1"/>
                      </a:solidFill>
                      <a:prstDash val="solid"/>
                      <a:round/>
                      <a:headEnd type="none" w="med" len="med"/>
                      <a:tailEnd type="none" w="med" len="med"/>
                    </a:lnL>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233</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192</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106</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610</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2,4%</a:t>
                      </a:r>
                    </a:p>
                  </a:txBody>
                  <a:tcPr marL="9525" marR="9525" marT="9525" marB="0" anchor="ctr">
                    <a:solidFill>
                      <a:schemeClr val="accent6">
                        <a:lumMod val="50000"/>
                        <a:alpha val="1000"/>
                      </a:schemeClr>
                    </a:solidFill>
                  </a:tcPr>
                </a:tc>
                <a:extLst>
                  <a:ext uri="{0D108BD9-81ED-4DB2-BD59-A6C34878D82A}">
                    <a16:rowId xmlns:a16="http://schemas.microsoft.com/office/drawing/2014/main" val="3085205914"/>
                  </a:ext>
                </a:extLst>
              </a:tr>
              <a:tr h="144837">
                <a:tc>
                  <a:txBody>
                    <a:bodyPr/>
                    <a:lstStyle/>
                    <a:p>
                      <a:pPr algn="ctr" fontAlgn="b"/>
                      <a:r>
                        <a:rPr lang="ru-RU" sz="800" b="0" i="0" u="none" strike="noStrike" dirty="0">
                          <a:solidFill>
                            <a:schemeClr val="accent6">
                              <a:lumMod val="50000"/>
                            </a:schemeClr>
                          </a:solidFill>
                          <a:effectLst/>
                          <a:latin typeface="Arial Narrow" panose="020B0606020202030204" pitchFamily="34" charset="0"/>
                        </a:rPr>
                        <a:t>6</a:t>
                      </a:r>
                      <a:endParaRPr lang="en-US" sz="800" b="0" i="0" u="none" strike="noStrike" dirty="0">
                        <a:solidFill>
                          <a:schemeClr val="accent6">
                            <a:lumMod val="50000"/>
                          </a:schemeClr>
                        </a:solidFill>
                        <a:effectLst/>
                        <a:latin typeface="Arial Narrow" panose="020B0606020202030204" pitchFamily="34" charset="0"/>
                      </a:endParaRPr>
                    </a:p>
                  </a:txBody>
                  <a:tcPr marL="9525" marR="9525" marT="0" marB="0" anchor="ctr">
                    <a:solidFill>
                      <a:schemeClr val="accent6">
                        <a:lumMod val="75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7413-2</a:t>
                      </a:r>
                    </a:p>
                  </a:txBody>
                  <a:tcPr marL="9525" marR="9525" marT="9525" marB="0" anchor="ctr">
                    <a:solidFill>
                      <a:schemeClr val="accent6">
                        <a:lumMod val="75000"/>
                        <a:alpha val="20000"/>
                      </a:schemeClr>
                    </a:solidFill>
                  </a:tcPr>
                </a:tc>
                <a:tc>
                  <a:txBody>
                    <a:bodyPr/>
                    <a:lstStyle/>
                    <a:p>
                      <a:pPr marL="72000" algn="l" fontAlgn="ctr"/>
                      <a:r>
                        <a:rPr lang="ru-RU" sz="800" b="0" i="0" u="none" strike="noStrike" dirty="0" err="1">
                          <a:solidFill>
                            <a:srgbClr val="000000"/>
                          </a:solidFill>
                          <a:effectLst/>
                          <a:latin typeface="Arial Narrow" panose="020B0606020202030204" pitchFamily="34" charset="0"/>
                        </a:rPr>
                        <a:t>Жоғары</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вольтты</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электр</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тізбектері</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бойынша</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жөндеушілер</a:t>
                      </a:r>
                      <a:r>
                        <a:rPr lang="ru-RU" sz="800" b="0" i="0" u="none" strike="noStrike" dirty="0">
                          <a:solidFill>
                            <a:srgbClr val="000000"/>
                          </a:solidFill>
                          <a:effectLst/>
                          <a:latin typeface="Arial Narrow" panose="020B0606020202030204" pitchFamily="34" charset="0"/>
                        </a:rPr>
                        <a:t> ж/е </a:t>
                      </a:r>
                      <a:r>
                        <a:rPr lang="ru-RU" sz="800" b="0" i="0" u="none" strike="noStrike" dirty="0" err="1">
                          <a:solidFill>
                            <a:srgbClr val="000000"/>
                          </a:solidFill>
                          <a:effectLst/>
                          <a:latin typeface="Arial Narrow" panose="020B0606020202030204" pitchFamily="34" charset="0"/>
                        </a:rPr>
                        <a:t>электрмонтерлер</a:t>
                      </a:r>
                      <a:endParaRPr lang="ru-RU" sz="800" b="0" i="0" u="none" strike="noStrike" dirty="0">
                        <a:solidFill>
                          <a:srgbClr val="000000"/>
                        </a:solidFill>
                        <a:effectLst/>
                        <a:latin typeface="Arial Narrow" panose="020B0606020202030204" pitchFamily="34" charset="0"/>
                      </a:endParaRPr>
                    </a:p>
                  </a:txBody>
                  <a:tcPr marL="9525" marR="9525" marT="9525" marB="0" anchor="ctr">
                    <a:lnR w="12700" cap="flat" cmpd="sng" algn="ctr">
                      <a:solidFill>
                        <a:schemeClr val="tx1"/>
                      </a:solidFill>
                      <a:prstDash val="solid"/>
                      <a:round/>
                      <a:headEnd type="none" w="med" len="med"/>
                      <a:tailEnd type="none" w="med" len="med"/>
                    </a:lnR>
                    <a:solidFill>
                      <a:schemeClr val="accent6">
                        <a:lumMod val="75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1 000</a:t>
                      </a:r>
                    </a:p>
                  </a:txBody>
                  <a:tcPr marL="9525" marR="9525" marT="9525" marB="0" anchor="ctr">
                    <a:lnL w="12700" cap="flat" cmpd="sng" algn="ctr">
                      <a:solidFill>
                        <a:schemeClr val="tx1"/>
                      </a:solidFill>
                      <a:prstDash val="solid"/>
                      <a:round/>
                      <a:headEnd type="none" w="med" len="med"/>
                      <a:tailEnd type="none" w="med" len="med"/>
                    </a:lnL>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282</a:t>
                      </a:r>
                    </a:p>
                  </a:txBody>
                  <a:tcPr marL="9525" marR="9525" marT="9525" marB="0" anchor="c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264</a:t>
                      </a:r>
                    </a:p>
                  </a:txBody>
                  <a:tcPr marL="9525" marR="9525" marT="9525" marB="0" anchor="c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216</a:t>
                      </a:r>
                    </a:p>
                  </a:txBody>
                  <a:tcPr marL="9525" marR="9525" marT="9525" marB="0" anchor="c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238</a:t>
                      </a:r>
                    </a:p>
                  </a:txBody>
                  <a:tcPr marL="9525" marR="9525" marT="9525" marB="0" anchor="ctr">
                    <a:lnR w="12700" cap="flat" cmpd="sng" algn="ctr">
                      <a:solidFill>
                        <a:schemeClr val="tx1"/>
                      </a:solidFill>
                      <a:prstDash val="solid"/>
                      <a:round/>
                      <a:headEnd type="none" w="med" len="med"/>
                      <a:tailEnd type="none" w="med" len="med"/>
                    </a:ln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1 046</a:t>
                      </a:r>
                    </a:p>
                  </a:txBody>
                  <a:tcPr marL="9525" marR="9525" marT="9525" marB="0" anchor="ctr">
                    <a:lnL w="12700" cap="flat" cmpd="sng" algn="ctr">
                      <a:solidFill>
                        <a:schemeClr val="tx1"/>
                      </a:solidFill>
                      <a:prstDash val="solid"/>
                      <a:round/>
                      <a:headEnd type="none" w="med" len="med"/>
                      <a:tailEnd type="none" w="med" len="med"/>
                    </a:lnL>
                    <a:solidFill>
                      <a:schemeClr val="accent6">
                        <a:lumMod val="75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154</a:t>
                      </a:r>
                    </a:p>
                  </a:txBody>
                  <a:tcPr marL="9525" marR="9525" marT="9525" marB="0" anchor="c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314</a:t>
                      </a:r>
                    </a:p>
                  </a:txBody>
                  <a:tcPr marL="9525" marR="9525" marT="9525" marB="0" anchor="ctr">
                    <a:solidFill>
                      <a:schemeClr val="accent6">
                        <a:lumMod val="75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304</a:t>
                      </a:r>
                    </a:p>
                  </a:txBody>
                  <a:tcPr marL="9525" marR="9525" marT="9525" marB="0" anchor="ctr">
                    <a:solidFill>
                      <a:schemeClr val="accent6">
                        <a:lumMod val="75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274</a:t>
                      </a:r>
                    </a:p>
                  </a:txBody>
                  <a:tcPr marL="9525" marR="9525" marT="9525" marB="0" anchor="ctr">
                    <a:solidFill>
                      <a:schemeClr val="accent6">
                        <a:lumMod val="75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2,2%</a:t>
                      </a:r>
                    </a:p>
                  </a:txBody>
                  <a:tcPr marL="9525" marR="9525" marT="9525" marB="0" anchor="ctr">
                    <a:solidFill>
                      <a:schemeClr val="accent6">
                        <a:lumMod val="75000"/>
                        <a:alpha val="20000"/>
                      </a:schemeClr>
                    </a:solidFill>
                  </a:tcPr>
                </a:tc>
                <a:extLst>
                  <a:ext uri="{0D108BD9-81ED-4DB2-BD59-A6C34878D82A}">
                    <a16:rowId xmlns:a16="http://schemas.microsoft.com/office/drawing/2014/main" val="2706513750"/>
                  </a:ext>
                </a:extLst>
              </a:tr>
              <a:tr h="144837">
                <a:tc>
                  <a:txBody>
                    <a:bodyPr/>
                    <a:lstStyle/>
                    <a:p>
                      <a:pPr algn="ctr" fontAlgn="b"/>
                      <a:r>
                        <a:rPr lang="ru-RU" sz="800" b="0" i="0" u="none" strike="noStrike" dirty="0">
                          <a:solidFill>
                            <a:schemeClr val="accent6">
                              <a:lumMod val="50000"/>
                            </a:schemeClr>
                          </a:solidFill>
                          <a:effectLst/>
                          <a:latin typeface="Arial Narrow" panose="020B0606020202030204" pitchFamily="34" charset="0"/>
                        </a:rPr>
                        <a:t>7</a:t>
                      </a:r>
                      <a:endParaRPr lang="en-US" sz="800" b="0" i="0" u="none" strike="noStrike" dirty="0">
                        <a:solidFill>
                          <a:schemeClr val="accent6">
                            <a:lumMod val="50000"/>
                          </a:schemeClr>
                        </a:solidFill>
                        <a:effectLst/>
                        <a:latin typeface="Arial Narrow" panose="020B0606020202030204" pitchFamily="34" charset="0"/>
                      </a:endParaRPr>
                    </a:p>
                  </a:txBody>
                  <a:tcPr marL="9525" marR="9525" marT="0"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2362-0</a:t>
                      </a:r>
                    </a:p>
                  </a:txBody>
                  <a:tcPr marL="9525" marR="9525" marT="9525" marB="0" anchor="ctr">
                    <a:solidFill>
                      <a:schemeClr val="accent6">
                        <a:lumMod val="50000"/>
                        <a:alpha val="1000"/>
                      </a:schemeClr>
                    </a:solidFill>
                  </a:tcPr>
                </a:tc>
                <a:tc>
                  <a:txBody>
                    <a:bodyPr/>
                    <a:lstStyle/>
                    <a:p>
                      <a:pPr marL="72000" algn="l" fontAlgn="ctr"/>
                      <a:r>
                        <a:rPr lang="ru-RU" sz="800" b="0" i="0" u="none" strike="noStrike" dirty="0" err="1">
                          <a:solidFill>
                            <a:srgbClr val="000000"/>
                          </a:solidFill>
                          <a:effectLst/>
                          <a:latin typeface="Arial Narrow" panose="020B0606020202030204" pitchFamily="34" charset="0"/>
                        </a:rPr>
                        <a:t>Мектепке</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дейінгі</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білім</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берудегі</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тәрбиешілер</a:t>
                      </a:r>
                      <a:endParaRPr lang="ru-RU" sz="800" b="0" i="0" u="none" strike="noStrike" dirty="0">
                        <a:solidFill>
                          <a:srgbClr val="000000"/>
                        </a:solidFill>
                        <a:effectLst/>
                        <a:latin typeface="Arial Narrow" panose="020B0606020202030204" pitchFamily="34" charset="0"/>
                      </a:endParaRPr>
                    </a:p>
                  </a:txBody>
                  <a:tcPr marL="9525" marR="9525" marT="9525" marB="0" anchor="ctr">
                    <a:lnR w="12700" cap="flat" cmpd="sng" algn="ctr">
                      <a:solidFill>
                        <a:schemeClr val="tx1"/>
                      </a:solidFill>
                      <a:prstDash val="solid"/>
                      <a:round/>
                      <a:headEnd type="none" w="med" len="med"/>
                      <a:tailEnd type="none" w="med" len="med"/>
                    </a:ln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986</a:t>
                      </a:r>
                    </a:p>
                  </a:txBody>
                  <a:tcPr marL="9525" marR="9525" marT="9525" marB="0" anchor="ctr">
                    <a:lnL w="12700" cap="flat" cmpd="sng" algn="ctr">
                      <a:solidFill>
                        <a:schemeClr val="tx1"/>
                      </a:solidFill>
                      <a:prstDash val="solid"/>
                      <a:round/>
                      <a:headEnd type="none" w="med" len="med"/>
                      <a:tailEnd type="none" w="med" len="med"/>
                    </a:lnL>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164</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175</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408</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239</a:t>
                      </a:r>
                    </a:p>
                  </a:txBody>
                  <a:tcPr marL="9525" marR="9525" marT="9525" marB="0" anchor="ctr">
                    <a:lnR w="12700" cap="flat" cmpd="sng" algn="ctr">
                      <a:solidFill>
                        <a:schemeClr val="tx1"/>
                      </a:solidFill>
                      <a:prstDash val="solid"/>
                      <a:round/>
                      <a:headEnd type="none" w="med" len="med"/>
                      <a:tailEnd type="none" w="med" len="med"/>
                    </a:ln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1 039</a:t>
                      </a:r>
                    </a:p>
                  </a:txBody>
                  <a:tcPr marL="9525" marR="9525" marT="9525" marB="0" anchor="ctr">
                    <a:lnL w="12700" cap="flat" cmpd="sng" algn="ctr">
                      <a:solidFill>
                        <a:schemeClr val="tx1"/>
                      </a:solidFill>
                      <a:prstDash val="solid"/>
                      <a:round/>
                      <a:headEnd type="none" w="med" len="med"/>
                      <a:tailEnd type="none" w="med" len="med"/>
                    </a:lnL>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179</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231</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216</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413</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2,1%</a:t>
                      </a:r>
                    </a:p>
                  </a:txBody>
                  <a:tcPr marL="9525" marR="9525" marT="9525" marB="0" anchor="ctr">
                    <a:solidFill>
                      <a:schemeClr val="accent6">
                        <a:lumMod val="50000"/>
                        <a:alpha val="1000"/>
                      </a:schemeClr>
                    </a:solidFill>
                  </a:tcPr>
                </a:tc>
                <a:extLst>
                  <a:ext uri="{0D108BD9-81ED-4DB2-BD59-A6C34878D82A}">
                    <a16:rowId xmlns:a16="http://schemas.microsoft.com/office/drawing/2014/main" val="1208754249"/>
                  </a:ext>
                </a:extLst>
              </a:tr>
              <a:tr h="144837">
                <a:tc>
                  <a:txBody>
                    <a:bodyPr/>
                    <a:lstStyle/>
                    <a:p>
                      <a:pPr algn="ctr" fontAlgn="b"/>
                      <a:r>
                        <a:rPr lang="ru-RU" sz="800" b="0" i="0" u="none" strike="noStrike" dirty="0">
                          <a:solidFill>
                            <a:schemeClr val="accent6">
                              <a:lumMod val="50000"/>
                            </a:schemeClr>
                          </a:solidFill>
                          <a:effectLst/>
                          <a:latin typeface="Arial Narrow" panose="020B0606020202030204" pitchFamily="34" charset="0"/>
                        </a:rPr>
                        <a:t>8</a:t>
                      </a:r>
                      <a:endParaRPr lang="en-US" sz="800" b="0" i="0" u="none" strike="noStrike" dirty="0">
                        <a:solidFill>
                          <a:schemeClr val="accent6">
                            <a:lumMod val="50000"/>
                          </a:schemeClr>
                        </a:solidFill>
                        <a:effectLst/>
                        <a:latin typeface="Arial Narrow" panose="020B0606020202030204" pitchFamily="34" charset="0"/>
                      </a:endParaRPr>
                    </a:p>
                  </a:txBody>
                  <a:tcPr marL="9525" marR="9525" marT="0" marB="0" anchor="ctr">
                    <a:solidFill>
                      <a:schemeClr val="accent6">
                        <a:lumMod val="75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2361-0</a:t>
                      </a:r>
                    </a:p>
                  </a:txBody>
                  <a:tcPr marL="9525" marR="9525" marT="9525" marB="0" anchor="ctr">
                    <a:solidFill>
                      <a:schemeClr val="accent6">
                        <a:lumMod val="75000"/>
                        <a:alpha val="20000"/>
                      </a:schemeClr>
                    </a:solidFill>
                  </a:tcPr>
                </a:tc>
                <a:tc>
                  <a:txBody>
                    <a:bodyPr/>
                    <a:lstStyle/>
                    <a:p>
                      <a:pPr marL="72000" algn="l" fontAlgn="ctr"/>
                      <a:r>
                        <a:rPr lang="ru-RU" sz="800" b="0" i="0" u="none" strike="noStrike" dirty="0" err="1">
                          <a:solidFill>
                            <a:srgbClr val="000000"/>
                          </a:solidFill>
                          <a:effectLst/>
                          <a:latin typeface="Arial Narrow" panose="020B0606020202030204" pitchFamily="34" charset="0"/>
                        </a:rPr>
                        <a:t>Бастауыш</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мектеп</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мұғалімі</a:t>
                      </a:r>
                      <a:endParaRPr lang="ru-RU" sz="800" b="0" i="0" u="none" strike="noStrike" dirty="0">
                        <a:solidFill>
                          <a:srgbClr val="000000"/>
                        </a:solidFill>
                        <a:effectLst/>
                        <a:latin typeface="Arial Narrow" panose="020B0606020202030204" pitchFamily="34" charset="0"/>
                      </a:endParaRPr>
                    </a:p>
                  </a:txBody>
                  <a:tcPr marL="9525" marR="9525" marT="9525" marB="0" anchor="ctr">
                    <a:lnR w="12700" cap="flat" cmpd="sng" algn="ctr">
                      <a:solidFill>
                        <a:schemeClr val="tx1"/>
                      </a:solidFill>
                      <a:prstDash val="solid"/>
                      <a:round/>
                      <a:headEnd type="none" w="med" len="med"/>
                      <a:tailEnd type="none" w="med" len="med"/>
                    </a:lnR>
                    <a:solidFill>
                      <a:schemeClr val="accent6">
                        <a:lumMod val="75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642</a:t>
                      </a:r>
                    </a:p>
                  </a:txBody>
                  <a:tcPr marL="9525" marR="9525" marT="9525" marB="0" anchor="ctr">
                    <a:lnL w="12700" cap="flat" cmpd="sng" algn="ctr">
                      <a:solidFill>
                        <a:schemeClr val="tx1"/>
                      </a:solidFill>
                      <a:prstDash val="solid"/>
                      <a:round/>
                      <a:headEnd type="none" w="med" len="med"/>
                      <a:tailEnd type="none" w="med" len="med"/>
                    </a:lnL>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86</a:t>
                      </a:r>
                    </a:p>
                  </a:txBody>
                  <a:tcPr marL="9525" marR="9525" marT="9525" marB="0" anchor="c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58</a:t>
                      </a:r>
                    </a:p>
                  </a:txBody>
                  <a:tcPr marL="9525" marR="9525" marT="9525" marB="0" anchor="c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389</a:t>
                      </a:r>
                    </a:p>
                  </a:txBody>
                  <a:tcPr marL="9525" marR="9525" marT="9525" marB="0" anchor="c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109</a:t>
                      </a:r>
                    </a:p>
                  </a:txBody>
                  <a:tcPr marL="9525" marR="9525" marT="9525" marB="0" anchor="ctr">
                    <a:lnR w="12700" cap="flat" cmpd="sng" algn="ctr">
                      <a:solidFill>
                        <a:schemeClr val="tx1"/>
                      </a:solidFill>
                      <a:prstDash val="solid"/>
                      <a:round/>
                      <a:headEnd type="none" w="med" len="med"/>
                      <a:tailEnd type="none" w="med" len="med"/>
                    </a:ln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854</a:t>
                      </a:r>
                    </a:p>
                  </a:txBody>
                  <a:tcPr marL="9525" marR="9525" marT="9525" marB="0" anchor="ctr">
                    <a:lnL w="12700" cap="flat" cmpd="sng" algn="ctr">
                      <a:solidFill>
                        <a:schemeClr val="tx1"/>
                      </a:solidFill>
                      <a:prstDash val="solid"/>
                      <a:round/>
                      <a:headEnd type="none" w="med" len="med"/>
                      <a:tailEnd type="none" w="med" len="med"/>
                    </a:lnL>
                    <a:solidFill>
                      <a:schemeClr val="accent6">
                        <a:lumMod val="75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143</a:t>
                      </a:r>
                    </a:p>
                  </a:txBody>
                  <a:tcPr marL="9525" marR="9525" marT="9525" marB="0" anchor="c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180</a:t>
                      </a:r>
                    </a:p>
                  </a:txBody>
                  <a:tcPr marL="9525" marR="9525" marT="9525" marB="0" anchor="ctr">
                    <a:solidFill>
                      <a:schemeClr val="accent6">
                        <a:lumMod val="75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139</a:t>
                      </a:r>
                    </a:p>
                  </a:txBody>
                  <a:tcPr marL="9525" marR="9525" marT="9525" marB="0" anchor="ctr">
                    <a:solidFill>
                      <a:schemeClr val="accent6">
                        <a:lumMod val="75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392</a:t>
                      </a:r>
                    </a:p>
                  </a:txBody>
                  <a:tcPr marL="9525" marR="9525" marT="9525" marB="0" anchor="ctr">
                    <a:solidFill>
                      <a:schemeClr val="accent6">
                        <a:lumMod val="75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1,8%</a:t>
                      </a:r>
                    </a:p>
                  </a:txBody>
                  <a:tcPr marL="9525" marR="9525" marT="9525" marB="0" anchor="ctr">
                    <a:solidFill>
                      <a:schemeClr val="accent6">
                        <a:lumMod val="75000"/>
                        <a:alpha val="20000"/>
                      </a:schemeClr>
                    </a:solidFill>
                  </a:tcPr>
                </a:tc>
                <a:extLst>
                  <a:ext uri="{0D108BD9-81ED-4DB2-BD59-A6C34878D82A}">
                    <a16:rowId xmlns:a16="http://schemas.microsoft.com/office/drawing/2014/main" val="470699172"/>
                  </a:ext>
                </a:extLst>
              </a:tr>
              <a:tr h="144837">
                <a:tc>
                  <a:txBody>
                    <a:bodyPr/>
                    <a:lstStyle/>
                    <a:p>
                      <a:pPr algn="ctr" fontAlgn="b"/>
                      <a:r>
                        <a:rPr lang="ru-RU" sz="800" b="0" i="0" u="none" strike="noStrike" dirty="0">
                          <a:solidFill>
                            <a:schemeClr val="accent6">
                              <a:lumMod val="50000"/>
                            </a:schemeClr>
                          </a:solidFill>
                          <a:effectLst/>
                          <a:latin typeface="Arial Narrow" panose="020B0606020202030204" pitchFamily="34" charset="0"/>
                        </a:rPr>
                        <a:t>9</a:t>
                      </a:r>
                      <a:endParaRPr lang="en-US" sz="800" b="0" i="0" u="none" strike="noStrike" dirty="0">
                        <a:solidFill>
                          <a:schemeClr val="accent6">
                            <a:lumMod val="50000"/>
                          </a:schemeClr>
                        </a:solidFill>
                        <a:effectLst/>
                        <a:latin typeface="Arial Narrow" panose="020B0606020202030204" pitchFamily="34" charset="0"/>
                      </a:endParaRPr>
                    </a:p>
                  </a:txBody>
                  <a:tcPr marL="9525" marR="9525" marT="0"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2350-1</a:t>
                      </a:r>
                    </a:p>
                  </a:txBody>
                  <a:tcPr marL="9525" marR="9525" marT="9525" marB="0" anchor="ctr">
                    <a:solidFill>
                      <a:schemeClr val="accent6">
                        <a:lumMod val="50000"/>
                        <a:alpha val="1000"/>
                      </a:schemeClr>
                    </a:solidFill>
                  </a:tcPr>
                </a:tc>
                <a:tc>
                  <a:txBody>
                    <a:bodyPr/>
                    <a:lstStyle/>
                    <a:p>
                      <a:pPr marL="72000" algn="l" fontAlgn="ctr"/>
                      <a:r>
                        <a:rPr lang="ru-RU" sz="800" b="0" i="0" u="none" strike="noStrike" dirty="0" err="1">
                          <a:solidFill>
                            <a:srgbClr val="000000"/>
                          </a:solidFill>
                          <a:effectLst/>
                          <a:latin typeface="Arial Narrow" panose="020B0606020202030204" pitchFamily="34" charset="0"/>
                        </a:rPr>
                        <a:t>Жаратылыстану</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ғылымдары</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бойынша</a:t>
                      </a:r>
                      <a:r>
                        <a:rPr lang="ru-RU" sz="800" b="0" i="0" u="none" strike="noStrike" dirty="0">
                          <a:solidFill>
                            <a:srgbClr val="000000"/>
                          </a:solidFill>
                          <a:effectLst/>
                          <a:latin typeface="Arial Narrow" panose="020B0606020202030204" pitchFamily="34" charset="0"/>
                        </a:rPr>
                        <a:t> орта </a:t>
                      </a:r>
                      <a:r>
                        <a:rPr lang="ru-RU" sz="800" b="0" i="0" u="none" strike="noStrike" dirty="0" err="1">
                          <a:solidFill>
                            <a:srgbClr val="000000"/>
                          </a:solidFill>
                          <a:effectLst/>
                          <a:latin typeface="Arial Narrow" panose="020B0606020202030204" pitchFamily="34" charset="0"/>
                        </a:rPr>
                        <a:t>мектеп</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мұғалімдері</a:t>
                      </a:r>
                      <a:endParaRPr lang="ru-RU" sz="800" b="0" i="0" u="none" strike="noStrike" dirty="0">
                        <a:solidFill>
                          <a:srgbClr val="000000"/>
                        </a:solidFill>
                        <a:effectLst/>
                        <a:latin typeface="Arial Narrow" panose="020B0606020202030204" pitchFamily="34" charset="0"/>
                      </a:endParaRPr>
                    </a:p>
                  </a:txBody>
                  <a:tcPr marL="9525" marR="9525" marT="9525" marB="0" anchor="ctr">
                    <a:lnR w="12700" cap="flat" cmpd="sng" algn="ctr">
                      <a:solidFill>
                        <a:schemeClr val="tx1"/>
                      </a:solidFill>
                      <a:prstDash val="solid"/>
                      <a:round/>
                      <a:headEnd type="none" w="med" len="med"/>
                      <a:tailEnd type="none" w="med" len="med"/>
                    </a:ln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564</a:t>
                      </a:r>
                    </a:p>
                  </a:txBody>
                  <a:tcPr marL="9525" marR="9525" marT="9525" marB="0" anchor="ctr">
                    <a:lnL w="12700" cap="flat" cmpd="sng" algn="ctr">
                      <a:solidFill>
                        <a:schemeClr val="tx1"/>
                      </a:solidFill>
                      <a:prstDash val="solid"/>
                      <a:round/>
                      <a:headEnd type="none" w="med" len="med"/>
                      <a:tailEnd type="none" w="med" len="med"/>
                    </a:lnL>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57</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48</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353</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106</a:t>
                      </a:r>
                    </a:p>
                  </a:txBody>
                  <a:tcPr marL="9525" marR="9525" marT="9525" marB="0" anchor="ctr">
                    <a:lnR w="12700" cap="flat" cmpd="sng" algn="ctr">
                      <a:solidFill>
                        <a:schemeClr val="tx1"/>
                      </a:solidFill>
                      <a:prstDash val="solid"/>
                      <a:round/>
                      <a:headEnd type="none" w="med" len="med"/>
                      <a:tailEnd type="none" w="med" len="med"/>
                    </a:ln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780</a:t>
                      </a:r>
                    </a:p>
                  </a:txBody>
                  <a:tcPr marL="9525" marR="9525" marT="9525" marB="0" anchor="ctr">
                    <a:lnL w="12700" cap="flat" cmpd="sng" algn="ctr">
                      <a:solidFill>
                        <a:schemeClr val="tx1"/>
                      </a:solidFill>
                      <a:prstDash val="solid"/>
                      <a:round/>
                      <a:headEnd type="none" w="med" len="med"/>
                      <a:tailEnd type="none" w="med" len="med"/>
                    </a:lnL>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145</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144</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133</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358</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1,6%</a:t>
                      </a:r>
                    </a:p>
                  </a:txBody>
                  <a:tcPr marL="9525" marR="9525" marT="9525" marB="0" anchor="ctr">
                    <a:solidFill>
                      <a:schemeClr val="accent6">
                        <a:lumMod val="50000"/>
                        <a:alpha val="1000"/>
                      </a:schemeClr>
                    </a:solidFill>
                  </a:tcPr>
                </a:tc>
                <a:extLst>
                  <a:ext uri="{0D108BD9-81ED-4DB2-BD59-A6C34878D82A}">
                    <a16:rowId xmlns:a16="http://schemas.microsoft.com/office/drawing/2014/main" val="1074593541"/>
                  </a:ext>
                </a:extLst>
              </a:tr>
              <a:tr h="144837">
                <a:tc>
                  <a:txBody>
                    <a:bodyPr/>
                    <a:lstStyle/>
                    <a:p>
                      <a:pPr algn="ctr" fontAlgn="b"/>
                      <a:r>
                        <a:rPr lang="ru-RU" sz="800" b="0" i="0" u="none" strike="noStrike" dirty="0">
                          <a:solidFill>
                            <a:schemeClr val="accent6">
                              <a:lumMod val="50000"/>
                            </a:schemeClr>
                          </a:solidFill>
                          <a:effectLst/>
                          <a:latin typeface="Arial Narrow" panose="020B0606020202030204" pitchFamily="34" charset="0"/>
                        </a:rPr>
                        <a:t>10</a:t>
                      </a:r>
                      <a:endParaRPr lang="en-US" sz="800" b="0" i="0" u="none" strike="noStrike" dirty="0">
                        <a:solidFill>
                          <a:schemeClr val="accent6">
                            <a:lumMod val="50000"/>
                          </a:schemeClr>
                        </a:solidFill>
                        <a:effectLst/>
                        <a:latin typeface="Arial Narrow" panose="020B0606020202030204" pitchFamily="34" charset="0"/>
                      </a:endParaRPr>
                    </a:p>
                  </a:txBody>
                  <a:tcPr marL="9525" marR="9525" marT="0" marB="0" anchor="ctr">
                    <a:solidFill>
                      <a:schemeClr val="accent6">
                        <a:lumMod val="75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9112-9</a:t>
                      </a:r>
                    </a:p>
                  </a:txBody>
                  <a:tcPr marL="9525" marR="9525" marT="9525" marB="0" anchor="ctr">
                    <a:solidFill>
                      <a:schemeClr val="accent6">
                        <a:lumMod val="75000"/>
                        <a:alpha val="20000"/>
                      </a:schemeClr>
                    </a:solidFill>
                  </a:tcPr>
                </a:tc>
                <a:tc>
                  <a:txBody>
                    <a:bodyPr/>
                    <a:lstStyle/>
                    <a:p>
                      <a:pPr marL="72000" algn="l" fontAlgn="ctr"/>
                      <a:r>
                        <a:rPr lang="ru-RU" sz="800" b="0" i="0" u="none" strike="noStrike" dirty="0" err="1">
                          <a:solidFill>
                            <a:srgbClr val="000000"/>
                          </a:solidFill>
                          <a:effectLst/>
                          <a:latin typeface="Arial Narrow" panose="020B0606020202030204" pitchFamily="34" charset="0"/>
                        </a:rPr>
                        <a:t>Отельдердегі</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және</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ұқсас</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мекемелердегі</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басқа</a:t>
                      </a:r>
                      <a:r>
                        <a:rPr lang="ru-RU" sz="800" b="0" i="0" u="none" strike="noStrike" dirty="0">
                          <a:solidFill>
                            <a:srgbClr val="000000"/>
                          </a:solidFill>
                          <a:effectLst/>
                          <a:latin typeface="Arial Narrow" panose="020B0606020202030204" pitchFamily="34" charset="0"/>
                        </a:rPr>
                        <a:t> да </a:t>
                      </a:r>
                      <a:r>
                        <a:rPr lang="ru-RU" sz="800" b="0" i="0" u="none" strike="noStrike" dirty="0" err="1">
                          <a:solidFill>
                            <a:srgbClr val="000000"/>
                          </a:solidFill>
                          <a:effectLst/>
                          <a:latin typeface="Arial Narrow" panose="020B0606020202030204" pitchFamily="34" charset="0"/>
                        </a:rPr>
                        <a:t>тазалаушылар</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және</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үй</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қызметшілері</a:t>
                      </a:r>
                      <a:endParaRPr lang="ru-RU" sz="800" b="0" i="0" u="none" strike="noStrike" dirty="0">
                        <a:solidFill>
                          <a:srgbClr val="000000"/>
                        </a:solidFill>
                        <a:effectLst/>
                        <a:latin typeface="Arial Narrow" panose="020B0606020202030204" pitchFamily="34" charset="0"/>
                      </a:endParaRPr>
                    </a:p>
                  </a:txBody>
                  <a:tcPr marL="9525" marR="9525" marT="9525" marB="0" anchor="ctr">
                    <a:lnR w="12700" cap="flat" cmpd="sng" algn="ctr">
                      <a:solidFill>
                        <a:schemeClr val="tx1"/>
                      </a:solidFill>
                      <a:prstDash val="solid"/>
                      <a:round/>
                      <a:headEnd type="none" w="med" len="med"/>
                      <a:tailEnd type="none" w="med" len="med"/>
                    </a:lnR>
                    <a:solidFill>
                      <a:schemeClr val="accent6">
                        <a:lumMod val="75000"/>
                        <a:alpha val="20000"/>
                      </a:schemeClr>
                    </a:solidFill>
                  </a:tcPr>
                </a:tc>
                <a:tc>
                  <a:txBody>
                    <a:bodyPr/>
                    <a:lstStyle/>
                    <a:p>
                      <a:pPr algn="ctr" fontAlgn="ctr"/>
                      <a:r>
                        <a:rPr lang="ru-RU" sz="800" b="0" i="0" u="none" strike="noStrike" dirty="0">
                          <a:solidFill>
                            <a:srgbClr val="000000"/>
                          </a:solidFill>
                          <a:effectLst/>
                          <a:latin typeface="Arial Narrow" panose="020B0606020202030204" pitchFamily="34" charset="0"/>
                        </a:rPr>
                        <a:t>801</a:t>
                      </a:r>
                    </a:p>
                  </a:txBody>
                  <a:tcPr marL="9525" marR="9525" marT="9525" marB="0" anchor="ctr">
                    <a:lnL w="12700" cap="flat" cmpd="sng" algn="ctr">
                      <a:solidFill>
                        <a:schemeClr val="tx1"/>
                      </a:solidFill>
                      <a:prstDash val="solid"/>
                      <a:round/>
                      <a:headEnd type="none" w="med" len="med"/>
                      <a:tailEnd type="none" w="med" len="med"/>
                    </a:lnL>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184</a:t>
                      </a:r>
                    </a:p>
                  </a:txBody>
                  <a:tcPr marL="9525" marR="9525" marT="9525" marB="0" anchor="c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173</a:t>
                      </a:r>
                    </a:p>
                  </a:txBody>
                  <a:tcPr marL="9525" marR="9525" marT="9525" marB="0" anchor="c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267</a:t>
                      </a:r>
                    </a:p>
                  </a:txBody>
                  <a:tcPr marL="9525" marR="9525" marT="9525" marB="0" anchor="c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177</a:t>
                      </a:r>
                    </a:p>
                  </a:txBody>
                  <a:tcPr marL="9525" marR="9525" marT="9525" marB="0" anchor="ctr">
                    <a:lnR w="12700" cap="flat" cmpd="sng" algn="ctr">
                      <a:solidFill>
                        <a:schemeClr val="tx1"/>
                      </a:solidFill>
                      <a:prstDash val="solid"/>
                      <a:round/>
                      <a:headEnd type="none" w="med" len="med"/>
                      <a:tailEnd type="none" w="med" len="med"/>
                    </a:ln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779</a:t>
                      </a:r>
                    </a:p>
                  </a:txBody>
                  <a:tcPr marL="9525" marR="9525" marT="9525" marB="0" anchor="ctr">
                    <a:lnL w="12700" cap="flat" cmpd="sng" algn="ctr">
                      <a:solidFill>
                        <a:schemeClr val="tx1"/>
                      </a:solidFill>
                      <a:prstDash val="solid"/>
                      <a:round/>
                      <a:headEnd type="none" w="med" len="med"/>
                      <a:tailEnd type="none" w="med" len="med"/>
                    </a:lnL>
                    <a:solidFill>
                      <a:schemeClr val="accent6">
                        <a:lumMod val="75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188</a:t>
                      </a:r>
                    </a:p>
                  </a:txBody>
                  <a:tcPr marL="9525" marR="9525" marT="9525" marB="0" anchor="c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183</a:t>
                      </a:r>
                    </a:p>
                  </a:txBody>
                  <a:tcPr marL="9525" marR="9525" marT="9525" marB="0" anchor="ctr">
                    <a:solidFill>
                      <a:schemeClr val="accent6">
                        <a:lumMod val="75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154</a:t>
                      </a:r>
                    </a:p>
                  </a:txBody>
                  <a:tcPr marL="9525" marR="9525" marT="9525" marB="0" anchor="ctr">
                    <a:solidFill>
                      <a:schemeClr val="accent6">
                        <a:lumMod val="75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254</a:t>
                      </a:r>
                    </a:p>
                  </a:txBody>
                  <a:tcPr marL="9525" marR="9525" marT="9525" marB="0" anchor="ctr">
                    <a:solidFill>
                      <a:schemeClr val="accent6">
                        <a:lumMod val="75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1,6%</a:t>
                      </a:r>
                    </a:p>
                  </a:txBody>
                  <a:tcPr marL="9525" marR="9525" marT="9525" marB="0" anchor="ctr">
                    <a:solidFill>
                      <a:schemeClr val="accent6">
                        <a:lumMod val="75000"/>
                        <a:alpha val="20000"/>
                      </a:schemeClr>
                    </a:solidFill>
                  </a:tcPr>
                </a:tc>
                <a:extLst>
                  <a:ext uri="{0D108BD9-81ED-4DB2-BD59-A6C34878D82A}">
                    <a16:rowId xmlns:a16="http://schemas.microsoft.com/office/drawing/2014/main" val="4147790647"/>
                  </a:ext>
                </a:extLst>
              </a:tr>
              <a:tr h="144837">
                <a:tc gridSpan="3">
                  <a:txBody>
                    <a:bodyPr/>
                    <a:lstStyle/>
                    <a:p>
                      <a:pPr algn="ctr" fontAlgn="b"/>
                      <a:r>
                        <a:rPr lang="ru-RU" sz="900" b="1" u="none" strike="noStrike" dirty="0">
                          <a:solidFill>
                            <a:schemeClr val="accent6">
                              <a:lumMod val="50000"/>
                            </a:schemeClr>
                          </a:solidFill>
                          <a:effectLst/>
                          <a:latin typeface="Arial Narrow" panose="020B0606020202030204" pitchFamily="34" charset="0"/>
                        </a:rPr>
                        <a:t>ТОП-10 БОЙЫНША ЖИЫНЫ</a:t>
                      </a:r>
                      <a:endParaRPr lang="ru-RU" sz="900" b="1" i="0" u="none" strike="noStrike" cap="none" dirty="0">
                        <a:solidFill>
                          <a:schemeClr val="accent6">
                            <a:lumMod val="50000"/>
                          </a:schemeClr>
                        </a:solidFill>
                        <a:effectLst/>
                        <a:latin typeface="Arial Narrow" panose="020B0606020202030204" pitchFamily="34" charset="0"/>
                        <a:ea typeface="+mn-ea"/>
                        <a:cs typeface="+mn-cs"/>
                        <a:sym typeface="Arial"/>
                      </a:endParaRPr>
                    </a:p>
                  </a:txBody>
                  <a:tcPr marL="9525" marR="9525" marT="0" marB="0" anchor="ctr">
                    <a:lnR w="12700" cap="flat" cmpd="sng" algn="ctr">
                      <a:solidFill>
                        <a:schemeClr val="tx1"/>
                      </a:solidFill>
                      <a:prstDash val="solid"/>
                      <a:round/>
                      <a:headEnd type="none" w="med" len="med"/>
                      <a:tailEnd type="none" w="med" len="med"/>
                    </a:lnR>
                    <a:lnB w="12700" cap="flat" cmpd="sng" algn="ctr">
                      <a:solidFill>
                        <a:schemeClr val="tx1"/>
                      </a:solidFill>
                      <a:prstDash val="solid"/>
                      <a:round/>
                      <a:headEnd type="none" w="med" len="med"/>
                      <a:tailEnd type="none" w="med" len="med"/>
                    </a:lnB>
                    <a:noFill/>
                  </a:tcPr>
                </a:tc>
                <a:tc hMerge="1">
                  <a:txBody>
                    <a:bodyPr/>
                    <a:lstStyle/>
                    <a:p>
                      <a:pPr algn="ctr" fontAlgn="b"/>
                      <a:r>
                        <a:rPr lang="ru-KZ" sz="800" b="0" i="0" u="none" strike="noStrike" cap="none" dirty="0">
                          <a:solidFill>
                            <a:srgbClr val="007F76"/>
                          </a:solidFill>
                          <a:effectLst/>
                          <a:latin typeface="Arial Narrow" panose="020B0606020202030204" pitchFamily="34" charset="0"/>
                          <a:ea typeface="+mn-ea"/>
                          <a:cs typeface="+mn-cs"/>
                          <a:sym typeface="Arial"/>
                        </a:rPr>
                        <a:t>7412-1</a:t>
                      </a:r>
                    </a:p>
                  </a:txBody>
                  <a:tcPr marL="9525" marR="9525" marT="0" marB="0" anchor="ctr">
                    <a:lnB w="12700" cap="flat" cmpd="sng" algn="ctr">
                      <a:solidFill>
                        <a:schemeClr val="tx1"/>
                      </a:solidFill>
                      <a:prstDash val="solid"/>
                      <a:round/>
                      <a:headEnd type="none" w="med" len="med"/>
                      <a:tailEnd type="none" w="med" len="med"/>
                    </a:lnB>
                    <a:noFill/>
                  </a:tcPr>
                </a:tc>
                <a:tc hMerge="1">
                  <a:txBody>
                    <a:bodyPr/>
                    <a:lstStyle/>
                    <a:p>
                      <a:pPr marL="72000" algn="l" fontAlgn="ctr"/>
                      <a:r>
                        <a:rPr lang="ru-RU" sz="800" b="0" i="0" u="none" strike="noStrike" cap="none" dirty="0">
                          <a:solidFill>
                            <a:srgbClr val="007F76"/>
                          </a:solidFill>
                          <a:effectLst/>
                          <a:latin typeface="Arial Narrow" panose="020B0606020202030204" pitchFamily="34" charset="0"/>
                          <a:ea typeface="+mn-ea"/>
                          <a:cs typeface="+mn-cs"/>
                          <a:sym typeface="Arial"/>
                        </a:rPr>
                        <a:t>Электромонтеры (общий профиль)</a:t>
                      </a:r>
                    </a:p>
                  </a:txBody>
                  <a:tcPr marL="9525" marR="9525" marT="0" marB="0" anchor="ctr">
                    <a:lnR w="12700" cap="flat" cmpd="sng" algn="ctr">
                      <a:solidFill>
                        <a:schemeClr val="tx1"/>
                      </a:solidFill>
                      <a:prstDash val="solid"/>
                      <a:round/>
                      <a:headEnd type="none" w="med" len="med"/>
                      <a:tailEnd type="none" w="med" len="med"/>
                    </a:lnR>
                    <a:lnB w="12700" cap="flat" cmpd="sng" algn="ctr">
                      <a:solidFill>
                        <a:schemeClr val="tx1"/>
                      </a:solidFill>
                      <a:prstDash val="solid"/>
                      <a:round/>
                      <a:headEnd type="none" w="med" len="med"/>
                      <a:tailEnd type="none" w="med" len="med"/>
                    </a:lnB>
                    <a:noFill/>
                  </a:tcPr>
                </a:tc>
                <a:tc>
                  <a:txBody>
                    <a:bodyPr/>
                    <a:lstStyle/>
                    <a:p>
                      <a:pPr algn="ctr" fontAlgn="ctr"/>
                      <a:r>
                        <a:rPr lang="ru-RU" sz="800" b="1" i="0" u="none" strike="noStrike" dirty="0">
                          <a:solidFill>
                            <a:srgbClr val="000000"/>
                          </a:solidFill>
                          <a:effectLst/>
                          <a:latin typeface="Arial Narrow" panose="020B0606020202030204" pitchFamily="34" charset="0"/>
                        </a:rPr>
                        <a:t>12 742</a:t>
                      </a:r>
                    </a:p>
                  </a:txBody>
                  <a:tcPr marL="9525" marR="9525" marT="9525" marB="0" anchor="ctr">
                    <a:lnL w="12700" cap="flat" cmpd="sng" algn="ctr">
                      <a:solidFill>
                        <a:schemeClr val="tx1"/>
                      </a:solidFill>
                      <a:prstDash val="solid"/>
                      <a:round/>
                      <a:headEnd type="none" w="med" len="med"/>
                      <a:tailEnd type="none" w="med" len="med"/>
                    </a:lnL>
                    <a:lnB w="12700" cap="flat" cmpd="sng" algn="ctr">
                      <a:solidFill>
                        <a:schemeClr val="tx1"/>
                      </a:solidFill>
                      <a:prstDash val="solid"/>
                      <a:round/>
                      <a:headEnd type="none" w="med" len="med"/>
                      <a:tailEnd type="none" w="med" len="med"/>
                    </a:lnB>
                    <a:noFill/>
                  </a:tcPr>
                </a:tc>
                <a:tc>
                  <a:txBody>
                    <a:bodyPr/>
                    <a:lstStyle/>
                    <a:p>
                      <a:pPr algn="ctr" fontAlgn="ctr"/>
                      <a:r>
                        <a:rPr lang="ru-RU" sz="800" b="1" i="0" u="none" strike="noStrike" dirty="0">
                          <a:solidFill>
                            <a:srgbClr val="000000"/>
                          </a:solidFill>
                          <a:effectLst/>
                          <a:latin typeface="Arial Narrow" panose="020B0606020202030204" pitchFamily="34" charset="0"/>
                        </a:rPr>
                        <a:t>2 731</a:t>
                      </a:r>
                    </a:p>
                  </a:txBody>
                  <a:tcPr marL="9525" marR="9525" marT="9525" marB="0" anchor="ctr">
                    <a:lnB w="12700" cap="flat" cmpd="sng" algn="ctr">
                      <a:solidFill>
                        <a:schemeClr val="tx1"/>
                      </a:solidFill>
                      <a:prstDash val="solid"/>
                      <a:round/>
                      <a:headEnd type="none" w="med" len="med"/>
                      <a:tailEnd type="none" w="med" len="med"/>
                    </a:lnB>
                    <a:noFill/>
                  </a:tcPr>
                </a:tc>
                <a:tc>
                  <a:txBody>
                    <a:bodyPr/>
                    <a:lstStyle/>
                    <a:p>
                      <a:pPr algn="ctr" fontAlgn="ctr"/>
                      <a:r>
                        <a:rPr lang="ru-RU" sz="800" b="1" i="0" u="none" strike="noStrike" dirty="0">
                          <a:solidFill>
                            <a:srgbClr val="000000"/>
                          </a:solidFill>
                          <a:effectLst/>
                          <a:latin typeface="Arial Narrow" panose="020B0606020202030204" pitchFamily="34" charset="0"/>
                        </a:rPr>
                        <a:t>2 353</a:t>
                      </a:r>
                    </a:p>
                  </a:txBody>
                  <a:tcPr marL="9525" marR="9525" marT="9525" marB="0" anchor="ctr">
                    <a:lnB w="12700" cap="flat" cmpd="sng" algn="ctr">
                      <a:solidFill>
                        <a:schemeClr val="tx1"/>
                      </a:solidFill>
                      <a:prstDash val="solid"/>
                      <a:round/>
                      <a:headEnd type="none" w="med" len="med"/>
                      <a:tailEnd type="none" w="med" len="med"/>
                    </a:lnB>
                    <a:noFill/>
                  </a:tcPr>
                </a:tc>
                <a:tc>
                  <a:txBody>
                    <a:bodyPr/>
                    <a:lstStyle/>
                    <a:p>
                      <a:pPr algn="ctr" fontAlgn="ctr"/>
                      <a:r>
                        <a:rPr lang="ru-RU" sz="800" b="1" i="0" u="none" strike="noStrike" dirty="0">
                          <a:solidFill>
                            <a:srgbClr val="000000"/>
                          </a:solidFill>
                          <a:effectLst/>
                          <a:latin typeface="Arial Narrow" panose="020B0606020202030204" pitchFamily="34" charset="0"/>
                        </a:rPr>
                        <a:t>4 060</a:t>
                      </a:r>
                    </a:p>
                  </a:txBody>
                  <a:tcPr marL="9525" marR="9525" marT="9525" marB="0" anchor="ctr">
                    <a:lnB w="12700" cap="flat" cmpd="sng" algn="ctr">
                      <a:solidFill>
                        <a:schemeClr val="tx1"/>
                      </a:solidFill>
                      <a:prstDash val="solid"/>
                      <a:round/>
                      <a:headEnd type="none" w="med" len="med"/>
                      <a:tailEnd type="none" w="med" len="med"/>
                    </a:lnB>
                    <a:noFill/>
                  </a:tcPr>
                </a:tc>
                <a:tc>
                  <a:txBody>
                    <a:bodyPr/>
                    <a:lstStyle/>
                    <a:p>
                      <a:pPr algn="ctr" fontAlgn="ctr"/>
                      <a:r>
                        <a:rPr lang="ru-RU" sz="800" b="1" i="0" u="none" strike="noStrike" dirty="0">
                          <a:solidFill>
                            <a:srgbClr val="000000"/>
                          </a:solidFill>
                          <a:effectLst/>
                          <a:latin typeface="Arial Narrow" panose="020B0606020202030204" pitchFamily="34" charset="0"/>
                        </a:rPr>
                        <a:t>3 598</a:t>
                      </a:r>
                    </a:p>
                  </a:txBody>
                  <a:tcPr marL="9525" marR="9525" marT="9525" marB="0" anchor="ctr">
                    <a:lnR w="12700" cap="flat" cmpd="sng" algn="ctr">
                      <a:solidFill>
                        <a:schemeClr val="tx1"/>
                      </a:solidFill>
                      <a:prstDash val="solid"/>
                      <a:round/>
                      <a:headEnd type="none" w="med" len="med"/>
                      <a:tailEnd type="none" w="med" len="med"/>
                    </a:lnR>
                    <a:lnB w="12700" cap="flat" cmpd="sng" algn="ctr">
                      <a:solidFill>
                        <a:schemeClr val="tx1"/>
                      </a:solidFill>
                      <a:prstDash val="solid"/>
                      <a:round/>
                      <a:headEnd type="none" w="med" len="med"/>
                      <a:tailEnd type="none" w="med" len="med"/>
                    </a:lnB>
                    <a:noFill/>
                  </a:tcPr>
                </a:tc>
                <a:tc>
                  <a:txBody>
                    <a:bodyPr/>
                    <a:lstStyle/>
                    <a:p>
                      <a:pPr algn="ctr" fontAlgn="ctr"/>
                      <a:r>
                        <a:rPr lang="ru-RU" sz="800" b="1" i="0" u="none" strike="noStrike" dirty="0">
                          <a:solidFill>
                            <a:srgbClr val="000000"/>
                          </a:solidFill>
                          <a:effectLst/>
                          <a:latin typeface="Arial Narrow" panose="020B0606020202030204" pitchFamily="34" charset="0"/>
                        </a:rPr>
                        <a:t>13 499</a:t>
                      </a:r>
                    </a:p>
                  </a:txBody>
                  <a:tcPr marL="9525" marR="9525" marT="9525" marB="0" anchor="ctr">
                    <a:lnL w="12700" cap="flat" cmpd="sng" algn="ctr">
                      <a:solidFill>
                        <a:schemeClr val="tx1"/>
                      </a:solidFill>
                      <a:prstDash val="solid"/>
                      <a:round/>
                      <a:headEnd type="none" w="med" len="med"/>
                      <a:tailEnd type="none" w="med" len="med"/>
                    </a:lnL>
                    <a:lnB w="12700" cap="flat" cmpd="sng" algn="ctr">
                      <a:solidFill>
                        <a:schemeClr val="tx1"/>
                      </a:solidFill>
                      <a:prstDash val="solid"/>
                      <a:round/>
                      <a:headEnd type="none" w="med" len="med"/>
                      <a:tailEnd type="none" w="med" len="med"/>
                    </a:lnB>
                    <a:noFill/>
                  </a:tcPr>
                </a:tc>
                <a:tc>
                  <a:txBody>
                    <a:bodyPr/>
                    <a:lstStyle/>
                    <a:p>
                      <a:pPr algn="ctr" fontAlgn="ctr"/>
                      <a:r>
                        <a:rPr lang="ru-RU" sz="800" b="1" i="0" u="none" strike="noStrike" dirty="0">
                          <a:solidFill>
                            <a:srgbClr val="000000"/>
                          </a:solidFill>
                          <a:effectLst/>
                          <a:latin typeface="Arial Narrow" panose="020B0606020202030204" pitchFamily="34" charset="0"/>
                        </a:rPr>
                        <a:t>2 243</a:t>
                      </a:r>
                    </a:p>
                  </a:txBody>
                  <a:tcPr marL="9525" marR="9525" marT="9525" marB="0" anchor="ctr">
                    <a:lnB w="12700" cap="flat" cmpd="sng" algn="ctr">
                      <a:solidFill>
                        <a:schemeClr val="tx1"/>
                      </a:solidFill>
                      <a:prstDash val="solid"/>
                      <a:round/>
                      <a:headEnd type="none" w="med" len="med"/>
                      <a:tailEnd type="none" w="med" len="med"/>
                    </a:lnB>
                    <a:noFill/>
                  </a:tcPr>
                </a:tc>
                <a:tc>
                  <a:txBody>
                    <a:bodyPr/>
                    <a:lstStyle/>
                    <a:p>
                      <a:pPr algn="ctr" fontAlgn="ctr"/>
                      <a:r>
                        <a:rPr lang="ru-RU" sz="800" b="1" i="0" u="none" strike="noStrike" dirty="0">
                          <a:solidFill>
                            <a:srgbClr val="000000"/>
                          </a:solidFill>
                          <a:effectLst/>
                          <a:latin typeface="Arial Narrow" panose="020B0606020202030204" pitchFamily="34" charset="0"/>
                        </a:rPr>
                        <a:t>3 423</a:t>
                      </a:r>
                    </a:p>
                  </a:txBody>
                  <a:tcPr marL="9525" marR="9525" marT="9525" marB="0" anchor="ctr">
                    <a:lnB w="12700" cap="flat" cmpd="sng" algn="ctr">
                      <a:solidFill>
                        <a:schemeClr val="tx1"/>
                      </a:solidFill>
                      <a:prstDash val="solid"/>
                      <a:round/>
                      <a:headEnd type="none" w="med" len="med"/>
                      <a:tailEnd type="none" w="med" len="med"/>
                    </a:lnB>
                    <a:noFill/>
                  </a:tcPr>
                </a:tc>
                <a:tc>
                  <a:txBody>
                    <a:bodyPr/>
                    <a:lstStyle/>
                    <a:p>
                      <a:pPr algn="ctr" fontAlgn="ctr"/>
                      <a:r>
                        <a:rPr lang="ru-RU" sz="800" b="1" i="0" u="none" strike="noStrike" dirty="0">
                          <a:solidFill>
                            <a:srgbClr val="000000"/>
                          </a:solidFill>
                          <a:effectLst/>
                          <a:latin typeface="Arial Narrow" panose="020B0606020202030204" pitchFamily="34" charset="0"/>
                        </a:rPr>
                        <a:t>3 156</a:t>
                      </a:r>
                    </a:p>
                  </a:txBody>
                  <a:tcPr marL="9525" marR="9525" marT="9525" marB="0" anchor="ctr">
                    <a:lnB w="12700" cap="flat" cmpd="sng" algn="ctr">
                      <a:solidFill>
                        <a:schemeClr val="tx1"/>
                      </a:solidFill>
                      <a:prstDash val="solid"/>
                      <a:round/>
                      <a:headEnd type="none" w="med" len="med"/>
                      <a:tailEnd type="none" w="med" len="med"/>
                    </a:lnB>
                    <a:noFill/>
                  </a:tcPr>
                </a:tc>
                <a:tc>
                  <a:txBody>
                    <a:bodyPr/>
                    <a:lstStyle/>
                    <a:p>
                      <a:pPr algn="ctr" fontAlgn="ctr"/>
                      <a:r>
                        <a:rPr lang="ru-RU" sz="800" b="1" i="0" u="none" strike="noStrike" dirty="0">
                          <a:solidFill>
                            <a:srgbClr val="000000"/>
                          </a:solidFill>
                          <a:effectLst/>
                          <a:latin typeface="Arial Narrow" panose="020B0606020202030204" pitchFamily="34" charset="0"/>
                        </a:rPr>
                        <a:t>4 677</a:t>
                      </a:r>
                    </a:p>
                  </a:txBody>
                  <a:tcPr marL="9525" marR="9525" marT="9525" marB="0" anchor="ctr">
                    <a:lnB w="12700" cap="flat" cmpd="sng" algn="ctr">
                      <a:solidFill>
                        <a:schemeClr val="tx1"/>
                      </a:solidFill>
                      <a:prstDash val="solid"/>
                      <a:round/>
                      <a:headEnd type="none" w="med" len="med"/>
                      <a:tailEnd type="none" w="med" len="med"/>
                    </a:lnB>
                    <a:noFill/>
                  </a:tcPr>
                </a:tc>
                <a:tc>
                  <a:txBody>
                    <a:bodyPr/>
                    <a:lstStyle/>
                    <a:p>
                      <a:pPr algn="ctr" fontAlgn="ctr"/>
                      <a:r>
                        <a:rPr lang="ru-RU" sz="800" b="1" i="0" u="none" strike="noStrike" dirty="0">
                          <a:solidFill>
                            <a:srgbClr val="000000"/>
                          </a:solidFill>
                          <a:effectLst/>
                          <a:latin typeface="Arial Narrow" panose="020B0606020202030204" pitchFamily="34" charset="0"/>
                        </a:rPr>
                        <a:t>27,9%</a:t>
                      </a:r>
                    </a:p>
                  </a:txBody>
                  <a:tcPr marL="9525" marR="9525" marT="9525" marB="0" anchor="ctr">
                    <a:lnB w="12700"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1977705671"/>
                  </a:ext>
                </a:extLst>
              </a:tr>
            </a:tbl>
          </a:graphicData>
        </a:graphic>
      </p:graphicFrame>
    </p:spTree>
    <p:extLst>
      <p:ext uri="{BB962C8B-B14F-4D97-AF65-F5344CB8AC3E}">
        <p14:creationId xmlns:p14="http://schemas.microsoft.com/office/powerpoint/2010/main" val="2111273821"/>
      </p:ext>
    </p:extLst>
  </p:cSld>
  <p:clrMapOvr>
    <a:masterClrMapping/>
  </p:clrMapOvr>
</p:sld>
</file>

<file path=ppt/slides/slide4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26" name="Таблица 25">
            <a:extLst>
              <a:ext uri="{FF2B5EF4-FFF2-40B4-BE49-F238E27FC236}">
                <a16:creationId xmlns:a16="http://schemas.microsoft.com/office/drawing/2014/main" id="{4CBADABA-60F6-6314-73AE-C5D1372941E0}"/>
              </a:ext>
            </a:extLst>
          </p:cNvPr>
          <p:cNvGraphicFramePr>
            <a:graphicFrameLocks noGrp="1"/>
          </p:cNvGraphicFramePr>
          <p:nvPr>
            <p:extLst>
              <p:ext uri="{D42A27DB-BD31-4B8C-83A1-F6EECF244321}">
                <p14:modId xmlns:p14="http://schemas.microsoft.com/office/powerpoint/2010/main" val="3849728306"/>
              </p:ext>
            </p:extLst>
          </p:nvPr>
        </p:nvGraphicFramePr>
        <p:xfrm>
          <a:off x="6768750" y="4835242"/>
          <a:ext cx="5328000" cy="1670332"/>
        </p:xfrm>
        <a:graphic>
          <a:graphicData uri="http://schemas.openxmlformats.org/drawingml/2006/table">
            <a:tbl>
              <a:tblPr firstRow="1" bandRow="1">
                <a:tableStyleId>{5C22544A-7EE6-4342-B048-85BDC9FD1C3A}</a:tableStyleId>
              </a:tblPr>
              <a:tblGrid>
                <a:gridCol w="3600000">
                  <a:extLst>
                    <a:ext uri="{9D8B030D-6E8A-4147-A177-3AD203B41FA5}">
                      <a16:colId xmlns:a16="http://schemas.microsoft.com/office/drawing/2014/main" val="1113104833"/>
                    </a:ext>
                  </a:extLst>
                </a:gridCol>
                <a:gridCol w="432000">
                  <a:extLst>
                    <a:ext uri="{9D8B030D-6E8A-4147-A177-3AD203B41FA5}">
                      <a16:colId xmlns:a16="http://schemas.microsoft.com/office/drawing/2014/main" val="132264586"/>
                    </a:ext>
                  </a:extLst>
                </a:gridCol>
                <a:gridCol w="432000">
                  <a:extLst>
                    <a:ext uri="{9D8B030D-6E8A-4147-A177-3AD203B41FA5}">
                      <a16:colId xmlns:a16="http://schemas.microsoft.com/office/drawing/2014/main" val="2572766800"/>
                    </a:ext>
                  </a:extLst>
                </a:gridCol>
                <a:gridCol w="432000">
                  <a:extLst>
                    <a:ext uri="{9D8B030D-6E8A-4147-A177-3AD203B41FA5}">
                      <a16:colId xmlns:a16="http://schemas.microsoft.com/office/drawing/2014/main" val="2849574652"/>
                    </a:ext>
                  </a:extLst>
                </a:gridCol>
                <a:gridCol w="432000">
                  <a:extLst>
                    <a:ext uri="{9D8B030D-6E8A-4147-A177-3AD203B41FA5}">
                      <a16:colId xmlns:a16="http://schemas.microsoft.com/office/drawing/2014/main" val="478621999"/>
                    </a:ext>
                  </a:extLst>
                </a:gridCol>
              </a:tblGrid>
              <a:tr h="167033">
                <a:tc>
                  <a:txBody>
                    <a:bodyPr/>
                    <a:lstStyle/>
                    <a:p>
                      <a:pPr marL="0" marR="0" lvl="0" indent="0" algn="l" defTabSz="685800" rtl="0" eaLnBrk="1" fontAlgn="auto" latinLnBrk="0" hangingPunct="1">
                        <a:lnSpc>
                          <a:spcPct val="107000"/>
                        </a:lnSpc>
                        <a:spcBef>
                          <a:spcPts val="0"/>
                        </a:spcBef>
                        <a:spcAft>
                          <a:spcPts val="0"/>
                        </a:spcAft>
                        <a:buClrTx/>
                        <a:buSzTx/>
                        <a:buFontTx/>
                        <a:buNone/>
                        <a:tabLst/>
                        <a:defRPr/>
                      </a:pPr>
                      <a:r>
                        <a:rPr lang="ru-RU" sz="1050" b="1" i="0" u="none" strike="noStrike" cap="none" noProof="0" dirty="0">
                          <a:solidFill>
                            <a:srgbClr val="000000"/>
                          </a:solidFill>
                          <a:effectLst/>
                          <a:latin typeface="Arial Narrow" panose="020B0606020202030204" pitchFamily="34" charset="0"/>
                          <a:ea typeface="+mn-ea"/>
                          <a:cs typeface="+mn-cs"/>
                          <a:sym typeface="Arial"/>
                        </a:rPr>
                        <a:t>ПЕССИМИСТІК СЦЕНАРИЙ</a:t>
                      </a:r>
                    </a:p>
                  </a:txBody>
                  <a:tcPr marT="0" marB="0" anchor="ctr">
                    <a:lnL w="76200" cap="flat" cmpd="sng" algn="ctr">
                      <a:noFill/>
                      <a:prstDash val="solid"/>
                      <a:round/>
                      <a:headEnd type="none" w="med" len="med"/>
                      <a:tailEnd type="none" w="med" len="med"/>
                    </a:lnL>
                    <a:lnR w="6350" cap="flat" cmpd="sng" algn="ctr">
                      <a:solidFill>
                        <a:schemeClr val="tx1"/>
                      </a:solidFill>
                      <a:prstDash val="sysDot"/>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accent6">
                        <a:lumMod val="50000"/>
                        <a:alpha val="20000"/>
                      </a:schemeClr>
                    </a:solidFill>
                  </a:tcPr>
                </a:tc>
                <a:tc>
                  <a:txBody>
                    <a:bodyPr/>
                    <a:lstStyle/>
                    <a:p>
                      <a:pPr algn="ctr" fontAlgn="ctr"/>
                      <a:r>
                        <a:rPr lang="en-US" sz="900" b="0" i="0" u="none" strike="noStrike" cap="none" dirty="0">
                          <a:solidFill>
                            <a:srgbClr val="000000"/>
                          </a:solidFill>
                          <a:effectLst/>
                          <a:latin typeface="Arial Narrow" panose="020B0606020202030204" pitchFamily="34" charset="0"/>
                          <a:ea typeface="+mn-ea"/>
                          <a:cs typeface="+mn-cs"/>
                          <a:sym typeface="Arial"/>
                        </a:rPr>
                        <a:t>Q1</a:t>
                      </a:r>
                      <a:endParaRPr lang="ru-KZ" sz="900" b="0" i="0" u="none" strike="noStrike" cap="none" dirty="0">
                        <a:solidFill>
                          <a:srgbClr val="000000"/>
                        </a:solidFill>
                        <a:effectLst/>
                        <a:latin typeface="Arial Narrow" panose="020B0606020202030204" pitchFamily="34" charset="0"/>
                        <a:ea typeface="+mn-ea"/>
                        <a:cs typeface="+mn-cs"/>
                        <a:sym typeface="Arial"/>
                      </a:endParaRPr>
                    </a:p>
                  </a:txBody>
                  <a:tcPr marL="9525" marR="9525" marT="0"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50000"/>
                        <a:alpha val="20000"/>
                      </a:schemeClr>
                    </a:solidFill>
                  </a:tcPr>
                </a:tc>
                <a:tc>
                  <a:txBody>
                    <a:bodyPr/>
                    <a:lstStyle/>
                    <a:p>
                      <a:pPr algn="ctr" fontAlgn="ctr"/>
                      <a:r>
                        <a:rPr lang="en-US" sz="900" b="0" i="0" u="none" strike="noStrike" cap="none" dirty="0">
                          <a:solidFill>
                            <a:srgbClr val="000000"/>
                          </a:solidFill>
                          <a:effectLst/>
                          <a:latin typeface="Arial Narrow" panose="020B0606020202030204" pitchFamily="34" charset="0"/>
                          <a:ea typeface="+mn-ea"/>
                          <a:cs typeface="+mn-cs"/>
                          <a:sym typeface="Arial"/>
                        </a:rPr>
                        <a:t>Q2</a:t>
                      </a:r>
                      <a:endParaRPr lang="ru-KZ" sz="900" b="0" i="0" u="none" strike="noStrike" cap="none" dirty="0">
                        <a:solidFill>
                          <a:srgbClr val="000000"/>
                        </a:solidFill>
                        <a:effectLst/>
                        <a:latin typeface="Arial Narrow" panose="020B0606020202030204" pitchFamily="34" charset="0"/>
                        <a:ea typeface="+mn-ea"/>
                        <a:cs typeface="+mn-cs"/>
                        <a:sym typeface="Arial"/>
                      </a:endParaRPr>
                    </a:p>
                  </a:txBody>
                  <a:tcPr marL="9525" marR="9525" marT="0"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6">
                        <a:lumMod val="50000"/>
                        <a:alpha val="20000"/>
                      </a:schemeClr>
                    </a:solidFill>
                  </a:tcPr>
                </a:tc>
                <a:tc>
                  <a:txBody>
                    <a:bodyPr/>
                    <a:lstStyle/>
                    <a:p>
                      <a:pPr algn="ctr" fontAlgn="ctr"/>
                      <a:r>
                        <a:rPr lang="en-US" sz="900" b="0" i="0" u="none" strike="noStrike" cap="none" dirty="0">
                          <a:solidFill>
                            <a:srgbClr val="000000"/>
                          </a:solidFill>
                          <a:effectLst/>
                          <a:latin typeface="Arial Narrow" panose="020B0606020202030204" pitchFamily="34" charset="0"/>
                          <a:ea typeface="+mn-ea"/>
                          <a:cs typeface="+mn-cs"/>
                          <a:sym typeface="Arial"/>
                        </a:rPr>
                        <a:t>Q3</a:t>
                      </a:r>
                      <a:endParaRPr lang="ru-KZ" sz="900" b="0" i="0" u="none" strike="noStrike" cap="none" dirty="0">
                        <a:solidFill>
                          <a:srgbClr val="000000"/>
                        </a:solidFill>
                        <a:effectLst/>
                        <a:latin typeface="Arial Narrow" panose="020B0606020202030204" pitchFamily="34" charset="0"/>
                        <a:ea typeface="+mn-ea"/>
                        <a:cs typeface="+mn-cs"/>
                        <a:sym typeface="Arial"/>
                      </a:endParaRPr>
                    </a:p>
                  </a:txBody>
                  <a:tcPr marL="9525" marR="9525" marT="0"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6">
                        <a:lumMod val="50000"/>
                        <a:alpha val="20000"/>
                      </a:schemeClr>
                    </a:solidFill>
                  </a:tcPr>
                </a:tc>
                <a:tc>
                  <a:txBody>
                    <a:bodyPr/>
                    <a:lstStyle/>
                    <a:p>
                      <a:pPr algn="ctr" fontAlgn="ctr"/>
                      <a:r>
                        <a:rPr lang="en-US" sz="900" b="0" i="0" u="none" strike="noStrike" cap="none" dirty="0">
                          <a:solidFill>
                            <a:srgbClr val="000000"/>
                          </a:solidFill>
                          <a:effectLst/>
                          <a:latin typeface="Arial Narrow" panose="020B0606020202030204" pitchFamily="34" charset="0"/>
                          <a:ea typeface="+mn-ea"/>
                          <a:cs typeface="+mn-cs"/>
                          <a:sym typeface="Arial"/>
                        </a:rPr>
                        <a:t>Q4</a:t>
                      </a:r>
                      <a:endParaRPr lang="ru-KZ" sz="900" b="0" i="0" u="none" strike="noStrike" cap="none" dirty="0">
                        <a:solidFill>
                          <a:srgbClr val="000000"/>
                        </a:solidFill>
                        <a:effectLst/>
                        <a:latin typeface="Arial Narrow" panose="020B0606020202030204" pitchFamily="34" charset="0"/>
                        <a:ea typeface="+mn-ea"/>
                        <a:cs typeface="+mn-cs"/>
                        <a:sym typeface="Arial"/>
                      </a:endParaRPr>
                    </a:p>
                  </a:txBody>
                  <a:tcPr marL="9525" marR="9525" marT="0" marB="0" anchor="ctr">
                    <a:lnL w="6350" cap="flat" cmpd="sng" algn="ctr">
                      <a:solidFill>
                        <a:schemeClr val="tx1"/>
                      </a:solidFill>
                      <a:prstDash val="sysDot"/>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6">
                        <a:lumMod val="50000"/>
                        <a:alpha val="20000"/>
                      </a:schemeClr>
                    </a:solidFill>
                  </a:tcPr>
                </a:tc>
                <a:extLst>
                  <a:ext uri="{0D108BD9-81ED-4DB2-BD59-A6C34878D82A}">
                    <a16:rowId xmlns:a16="http://schemas.microsoft.com/office/drawing/2014/main" val="877649079"/>
                  </a:ext>
                </a:extLst>
              </a:tr>
              <a:tr h="167033">
                <a:tc>
                  <a:txBody>
                    <a:bodyPr/>
                    <a:lstStyle/>
                    <a:p>
                      <a:pPr marL="0" marR="0" lvl="0" indent="0" algn="l" defTabSz="685800" rtl="0" eaLnBrk="1" fontAlgn="auto" latinLnBrk="0" hangingPunct="1">
                        <a:lnSpc>
                          <a:spcPct val="107000"/>
                        </a:lnSpc>
                        <a:spcBef>
                          <a:spcPts val="0"/>
                        </a:spcBef>
                        <a:spcAft>
                          <a:spcPts val="0"/>
                        </a:spcAft>
                        <a:buClrTx/>
                        <a:buSzTx/>
                        <a:buFontTx/>
                        <a:buNone/>
                        <a:tabLst/>
                        <a:defRPr/>
                      </a:pPr>
                      <a:r>
                        <a:rPr lang="ru-RU" sz="900" b="1" i="0" u="none" strike="noStrike" cap="none" noProof="0" dirty="0">
                          <a:solidFill>
                            <a:srgbClr val="000000"/>
                          </a:solidFill>
                          <a:effectLst/>
                          <a:latin typeface="Arial Narrow" panose="020B0606020202030204" pitchFamily="34" charset="0"/>
                          <a:ea typeface="+mn-ea"/>
                          <a:cs typeface="+mn-cs"/>
                          <a:sym typeface="Arial"/>
                        </a:rPr>
                        <a:t>БАРЛЫҒЫ</a:t>
                      </a:r>
                      <a:endParaRPr lang="ru-RU" sz="800" b="1" i="0" u="none" strike="noStrike" cap="none" noProof="0" dirty="0">
                        <a:solidFill>
                          <a:srgbClr val="000000"/>
                        </a:solidFill>
                        <a:effectLst/>
                        <a:latin typeface="Arial Narrow" panose="020B0606020202030204" pitchFamily="34" charset="0"/>
                        <a:ea typeface="+mn-ea"/>
                        <a:cs typeface="+mn-cs"/>
                        <a:sym typeface="Arial"/>
                      </a:endParaRPr>
                    </a:p>
                  </a:txBody>
                  <a:tcPr marT="0" marB="0" anchor="ctr">
                    <a:lnL w="76200" cap="flat" cmpd="sng" algn="ctr">
                      <a:noFill/>
                      <a:prstDash val="solid"/>
                      <a:round/>
                      <a:headEnd type="none" w="med" len="med"/>
                      <a:tailEnd type="none" w="med" len="med"/>
                    </a:lnL>
                    <a:lnR w="6350" cap="flat" cmpd="sng" algn="ctr">
                      <a:solidFill>
                        <a:schemeClr val="tx1"/>
                      </a:solidFill>
                      <a:prstDash val="sysDot"/>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accent6">
                        <a:lumMod val="50000"/>
                        <a:alpha val="20000"/>
                      </a:schemeClr>
                    </a:solidFill>
                  </a:tcPr>
                </a:tc>
                <a:tc>
                  <a:txBody>
                    <a:bodyPr/>
                    <a:lstStyle/>
                    <a:p>
                      <a:pPr algn="ctr" fontAlgn="ctr"/>
                      <a:r>
                        <a:rPr lang="ru-RU" sz="900" b="1" i="0" u="none" strike="noStrike" cap="none" dirty="0">
                          <a:solidFill>
                            <a:srgbClr val="000000"/>
                          </a:solidFill>
                          <a:effectLst/>
                          <a:latin typeface="Arial Narrow" panose="020B0606020202030204" pitchFamily="34" charset="0"/>
                          <a:ea typeface="+mn-ea"/>
                          <a:cs typeface="+mn-cs"/>
                          <a:sym typeface="Arial"/>
                        </a:rPr>
                        <a:t>10 272</a:t>
                      </a:r>
                      <a:endParaRPr lang="ru-KZ" sz="900" b="1" i="0" u="none" strike="noStrike" cap="none" dirty="0">
                        <a:solidFill>
                          <a:srgbClr val="000000"/>
                        </a:solidFill>
                        <a:effectLst/>
                        <a:latin typeface="Arial Narrow" panose="020B0606020202030204" pitchFamily="34" charset="0"/>
                        <a:ea typeface="+mn-ea"/>
                        <a:cs typeface="+mn-cs"/>
                        <a:sym typeface="Arial"/>
                      </a:endParaRPr>
                    </a:p>
                  </a:txBody>
                  <a:tcPr marL="9525" marR="9525" marT="0"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50000"/>
                        <a:alpha val="20000"/>
                      </a:schemeClr>
                    </a:solidFill>
                  </a:tcPr>
                </a:tc>
                <a:tc>
                  <a:txBody>
                    <a:bodyPr/>
                    <a:lstStyle/>
                    <a:p>
                      <a:pPr algn="ctr" rtl="0" fontAlgn="ctr"/>
                      <a:r>
                        <a:rPr lang="ru-RU" sz="900" b="1" i="0" u="none" strike="noStrike" dirty="0">
                          <a:solidFill>
                            <a:srgbClr val="000000"/>
                          </a:solidFill>
                          <a:effectLst/>
                          <a:latin typeface="Arial Narrow" panose="020B0606020202030204" pitchFamily="34" charset="0"/>
                        </a:rPr>
                        <a:t>12 371</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6">
                        <a:lumMod val="50000"/>
                        <a:alpha val="20000"/>
                      </a:schemeClr>
                    </a:solidFill>
                  </a:tcPr>
                </a:tc>
                <a:tc>
                  <a:txBody>
                    <a:bodyPr/>
                    <a:lstStyle/>
                    <a:p>
                      <a:pPr algn="ctr" rtl="0" fontAlgn="ctr"/>
                      <a:r>
                        <a:rPr lang="ru-RU" sz="900" b="1" i="0" u="none" strike="noStrike">
                          <a:solidFill>
                            <a:srgbClr val="000000"/>
                          </a:solidFill>
                          <a:effectLst/>
                          <a:latin typeface="Arial Narrow" panose="020B0606020202030204" pitchFamily="34" charset="0"/>
                        </a:rPr>
                        <a:t>18 569</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6">
                        <a:lumMod val="50000"/>
                        <a:alpha val="20000"/>
                      </a:schemeClr>
                    </a:solidFill>
                  </a:tcPr>
                </a:tc>
                <a:tc>
                  <a:txBody>
                    <a:bodyPr/>
                    <a:lstStyle/>
                    <a:p>
                      <a:pPr algn="ctr" rtl="0" fontAlgn="ctr"/>
                      <a:r>
                        <a:rPr lang="ru-RU" sz="900" b="1" i="0" u="none" strike="noStrike" dirty="0">
                          <a:solidFill>
                            <a:srgbClr val="000000"/>
                          </a:solidFill>
                          <a:effectLst/>
                          <a:latin typeface="Arial Narrow" panose="020B0606020202030204" pitchFamily="34" charset="0"/>
                        </a:rPr>
                        <a:t>20 512</a:t>
                      </a:r>
                    </a:p>
                  </a:txBody>
                  <a:tcPr marL="9525" marR="9525" marT="9525" marB="0" anchor="ctr">
                    <a:lnL w="6350" cap="flat" cmpd="sng" algn="ctr">
                      <a:solidFill>
                        <a:schemeClr val="tx1"/>
                      </a:solidFill>
                      <a:prstDash val="sysDot"/>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6">
                        <a:lumMod val="50000"/>
                        <a:alpha val="20000"/>
                      </a:schemeClr>
                    </a:solidFill>
                  </a:tcPr>
                </a:tc>
                <a:extLst>
                  <a:ext uri="{0D108BD9-81ED-4DB2-BD59-A6C34878D82A}">
                    <a16:rowId xmlns:a16="http://schemas.microsoft.com/office/drawing/2014/main" val="1602871338"/>
                  </a:ext>
                </a:extLst>
              </a:tr>
              <a:tr h="148474">
                <a:tc>
                  <a:txBody>
                    <a:bodyPr/>
                    <a:lstStyle/>
                    <a:p>
                      <a:pPr marL="72000" algn="l" fontAlgn="b"/>
                      <a:r>
                        <a:rPr lang="ru-RU" sz="800" b="0" i="0" u="none" strike="noStrike" cap="none" dirty="0">
                          <a:solidFill>
                            <a:srgbClr val="000000"/>
                          </a:solidFill>
                          <a:effectLst/>
                          <a:latin typeface="Arial Narrow" panose="020B0606020202030204" pitchFamily="34" charset="0"/>
                          <a:ea typeface="+mn-ea"/>
                          <a:cs typeface="+mn-cs"/>
                          <a:sym typeface="Arial"/>
                        </a:rPr>
                        <a:t>БАСШЫЛАР ЖӘНЕ МЕМЛЕКЕТТІК ҚЫЗМЕТШІЛЕР</a:t>
                      </a:r>
                    </a:p>
                  </a:txBody>
                  <a:tcPr marL="9525" marR="9525" marT="0" marB="0" anchor="ctr">
                    <a:lnL w="76200" cap="flat" cmpd="sng" algn="ctr">
                      <a:noFill/>
                      <a:prstDash val="solid"/>
                      <a:round/>
                      <a:headEnd type="none" w="med" len="med"/>
                      <a:tailEnd type="none" w="med" len="med"/>
                    </a:lnL>
                    <a:lnR w="6350" cap="flat" cmpd="sng" algn="ctr">
                      <a:solidFill>
                        <a:schemeClr val="tx1"/>
                      </a:solidFill>
                      <a:prstDash val="sysDot"/>
                      <a:round/>
                      <a:headEnd type="none" w="med" len="med"/>
                      <a:tailEnd type="none" w="med" len="med"/>
                    </a:lnR>
                    <a:lnT w="12700" cap="flat" cmpd="sng" algn="ctr">
                      <a:solidFill>
                        <a:schemeClr val="tx1"/>
                      </a:solidFill>
                      <a:prstDash val="solid"/>
                      <a:round/>
                      <a:headEnd type="none" w="med" len="med"/>
                      <a:tailEnd type="none" w="med" len="med"/>
                    </a:lnT>
                    <a:lnB w="6350" cap="flat" cmpd="sng" algn="ctr">
                      <a:solidFill>
                        <a:schemeClr val="tx1"/>
                      </a:solidFill>
                      <a:prstDash val="sysDot"/>
                      <a:round/>
                      <a:headEnd type="none" w="med" len="med"/>
                      <a:tailEnd type="none" w="med" len="med"/>
                    </a:lnB>
                    <a:noFill/>
                  </a:tcPr>
                </a:tc>
                <a:tc>
                  <a:txBody>
                    <a:bodyPr/>
                    <a:lstStyle/>
                    <a:p>
                      <a:pPr algn="ctr" fontAlgn="ctr"/>
                      <a:r>
                        <a:rPr lang="ru-RU" sz="800" b="0" i="0" u="none" strike="noStrike">
                          <a:solidFill>
                            <a:srgbClr val="000000"/>
                          </a:solidFill>
                          <a:effectLst/>
                          <a:latin typeface="Arial Narrow" panose="020B0606020202030204" pitchFamily="34" charset="0"/>
                        </a:rPr>
                        <a:t>355</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12700" cap="flat" cmpd="sng" algn="ctr">
                      <a:solidFill>
                        <a:schemeClr val="tx1"/>
                      </a:solidFill>
                      <a:prstDash val="solid"/>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ru-RU" sz="800" b="0" i="0" u="none" strike="noStrike" dirty="0">
                          <a:solidFill>
                            <a:srgbClr val="000000"/>
                          </a:solidFill>
                          <a:effectLst/>
                          <a:latin typeface="Arial Narrow" panose="020B0606020202030204" pitchFamily="34" charset="0"/>
                        </a:rPr>
                        <a:t>239</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12700" cap="flat" cmpd="sng" algn="ctr">
                      <a:solidFill>
                        <a:schemeClr val="tx1"/>
                      </a:solidFill>
                      <a:prstDash val="solid"/>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ru-RU" sz="800" b="0" i="0" u="none" strike="noStrike">
                          <a:solidFill>
                            <a:srgbClr val="000000"/>
                          </a:solidFill>
                          <a:effectLst/>
                          <a:latin typeface="Arial Narrow" panose="020B0606020202030204" pitchFamily="34" charset="0"/>
                        </a:rPr>
                        <a:t>251</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12700" cap="flat" cmpd="sng" algn="ctr">
                      <a:solidFill>
                        <a:schemeClr val="tx1"/>
                      </a:solidFill>
                      <a:prstDash val="solid"/>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ru-RU" sz="800" b="0" i="0" u="none" strike="noStrike">
                          <a:solidFill>
                            <a:srgbClr val="000000"/>
                          </a:solidFill>
                          <a:effectLst/>
                          <a:latin typeface="Arial Narrow" panose="020B0606020202030204" pitchFamily="34" charset="0"/>
                        </a:rPr>
                        <a:t>360</a:t>
                      </a:r>
                    </a:p>
                  </a:txBody>
                  <a:tcPr marL="9525" marR="9525" marT="9525" marB="0" anchor="ctr">
                    <a:lnL w="6350" cap="flat" cmpd="sng" algn="ctr">
                      <a:solidFill>
                        <a:schemeClr val="tx1"/>
                      </a:solidFill>
                      <a:prstDash val="sysDot"/>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052355308"/>
                  </a:ext>
                </a:extLst>
              </a:tr>
              <a:tr h="148474">
                <a:tc>
                  <a:txBody>
                    <a:bodyPr/>
                    <a:lstStyle/>
                    <a:p>
                      <a:pPr marL="72000" algn="l" fontAlgn="b"/>
                      <a:r>
                        <a:rPr lang="ru-RU" sz="800" b="0" i="0" u="none" strike="noStrike" cap="none" dirty="0">
                          <a:solidFill>
                            <a:srgbClr val="000000"/>
                          </a:solidFill>
                          <a:effectLst/>
                          <a:latin typeface="Arial Narrow" panose="020B0606020202030204" pitchFamily="34" charset="0"/>
                          <a:ea typeface="+mn-ea"/>
                          <a:cs typeface="+mn-cs"/>
                          <a:sym typeface="Arial"/>
                        </a:rPr>
                        <a:t>КӘСІБИ МАМАНДАР</a:t>
                      </a:r>
                    </a:p>
                  </a:txBody>
                  <a:tcPr marL="9525" marR="9525" marT="0" marB="0" anchor="ctr">
                    <a:lnL w="76200" cap="flat" cmpd="sng" algn="ctr">
                      <a:noFill/>
                      <a:prstDash val="solid"/>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solidFill>
                      <a:schemeClr val="accent6">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2 596</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3 175</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solidFill>
                      <a:schemeClr val="accent6">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3 002</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solidFill>
                      <a:schemeClr val="accent6">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5 381</a:t>
                      </a:r>
                    </a:p>
                  </a:txBody>
                  <a:tcPr marL="9525" marR="9525" marT="9525" marB="0" anchor="ctr">
                    <a:lnL w="6350" cap="flat" cmpd="sng" algn="ctr">
                      <a:solidFill>
                        <a:schemeClr val="tx1"/>
                      </a:solidFill>
                      <a:prstDash val="sysDot"/>
                      <a:round/>
                      <a:headEnd type="none" w="med" len="med"/>
                      <a:tailEnd type="none" w="med" len="med"/>
                    </a:lnL>
                    <a:lnR w="12700" cap="flat" cmpd="sng" algn="ctr">
                      <a:noFill/>
                      <a:prstDash val="solid"/>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solidFill>
                      <a:schemeClr val="accent6">
                        <a:lumMod val="50000"/>
                        <a:alpha val="20000"/>
                      </a:schemeClr>
                    </a:solidFill>
                  </a:tcPr>
                </a:tc>
                <a:extLst>
                  <a:ext uri="{0D108BD9-81ED-4DB2-BD59-A6C34878D82A}">
                    <a16:rowId xmlns:a16="http://schemas.microsoft.com/office/drawing/2014/main" val="4077338817"/>
                  </a:ext>
                </a:extLst>
              </a:tr>
              <a:tr h="148474">
                <a:tc>
                  <a:txBody>
                    <a:bodyPr/>
                    <a:lstStyle/>
                    <a:p>
                      <a:pPr marL="72000" algn="l" fontAlgn="b"/>
                      <a:r>
                        <a:rPr lang="ru-RU" sz="800" b="0" i="0" u="none" strike="noStrike" cap="none" dirty="0">
                          <a:solidFill>
                            <a:srgbClr val="000000"/>
                          </a:solidFill>
                          <a:effectLst/>
                          <a:latin typeface="Arial Narrow" panose="020B0606020202030204" pitchFamily="34" charset="0"/>
                          <a:ea typeface="+mn-ea"/>
                          <a:cs typeface="+mn-cs"/>
                          <a:sym typeface="Arial"/>
                        </a:rPr>
                        <a:t>ТЕХНИК МАМАНДАР ЖӘНЕ БАСҚА ДА КӘСІБИ КӨМЕКШІ ПЕРСОНАЛ</a:t>
                      </a:r>
                    </a:p>
                  </a:txBody>
                  <a:tcPr marL="9525" marR="9525" marT="0" marB="0" anchor="ctr">
                    <a:lnL w="76200" cap="flat" cmpd="sng" algn="ctr">
                      <a:noFill/>
                      <a:prstDash val="solid"/>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noFill/>
                  </a:tcPr>
                </a:tc>
                <a:tc>
                  <a:txBody>
                    <a:bodyPr/>
                    <a:lstStyle/>
                    <a:p>
                      <a:pPr algn="ctr" fontAlgn="ctr"/>
                      <a:r>
                        <a:rPr lang="ru-RU" sz="800" b="0" i="0" u="none" strike="noStrike">
                          <a:solidFill>
                            <a:srgbClr val="000000"/>
                          </a:solidFill>
                          <a:effectLst/>
                          <a:latin typeface="Arial Narrow" panose="020B0606020202030204" pitchFamily="34" charset="0"/>
                        </a:rPr>
                        <a:t>1 067</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ru-RU" sz="800" b="0" i="0" u="none" strike="noStrike">
                          <a:solidFill>
                            <a:srgbClr val="000000"/>
                          </a:solidFill>
                          <a:effectLst/>
                          <a:latin typeface="Arial Narrow" panose="020B0606020202030204" pitchFamily="34" charset="0"/>
                        </a:rPr>
                        <a:t>878</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ru-RU" sz="800" b="0" i="0" u="none" strike="noStrike">
                          <a:solidFill>
                            <a:srgbClr val="000000"/>
                          </a:solidFill>
                          <a:effectLst/>
                          <a:latin typeface="Arial Narrow" panose="020B0606020202030204" pitchFamily="34" charset="0"/>
                        </a:rPr>
                        <a:t>874</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ru-RU" sz="800" b="0" i="0" u="none" strike="noStrike">
                          <a:solidFill>
                            <a:srgbClr val="000000"/>
                          </a:solidFill>
                          <a:effectLst/>
                          <a:latin typeface="Arial Narrow" panose="020B0606020202030204" pitchFamily="34" charset="0"/>
                        </a:rPr>
                        <a:t>1 305</a:t>
                      </a:r>
                    </a:p>
                  </a:txBody>
                  <a:tcPr marL="9525" marR="9525" marT="9525" marB="0" anchor="ctr">
                    <a:lnL w="6350" cap="flat" cmpd="sng" algn="ctr">
                      <a:solidFill>
                        <a:schemeClr val="tx1"/>
                      </a:solidFill>
                      <a:prstDash val="sysDot"/>
                      <a:round/>
                      <a:headEnd type="none" w="med" len="med"/>
                      <a:tailEnd type="none" w="med" len="med"/>
                    </a:lnL>
                    <a:lnR w="12700" cap="flat" cmpd="sng" algn="ctr">
                      <a:noFill/>
                      <a:prstDash val="solid"/>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500228116"/>
                  </a:ext>
                </a:extLst>
              </a:tr>
              <a:tr h="148474">
                <a:tc>
                  <a:txBody>
                    <a:bodyPr/>
                    <a:lstStyle/>
                    <a:p>
                      <a:pPr marL="72000" algn="l" fontAlgn="b"/>
                      <a:r>
                        <a:rPr lang="ru-RU" sz="800" b="0" i="0" u="none" strike="noStrike" cap="none" dirty="0">
                          <a:solidFill>
                            <a:srgbClr val="000000"/>
                          </a:solidFill>
                          <a:effectLst/>
                          <a:latin typeface="Arial Narrow" panose="020B0606020202030204" pitchFamily="34" charset="0"/>
                          <a:ea typeface="+mn-ea"/>
                          <a:cs typeface="+mn-cs"/>
                          <a:sym typeface="Arial"/>
                        </a:rPr>
                        <a:t>ӘКІМШІЛЕНДІРУ САЛАСЫНДАҒЫ ҚЫЗМЕТШІЛЕР</a:t>
                      </a:r>
                    </a:p>
                  </a:txBody>
                  <a:tcPr marL="9525" marR="9525" marT="0" marB="0" anchor="ctr">
                    <a:lnL w="76200" cap="flat" cmpd="sng" algn="ctr">
                      <a:noFill/>
                      <a:prstDash val="solid"/>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solidFill>
                      <a:schemeClr val="accent6">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458</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392</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solidFill>
                      <a:schemeClr val="accent6">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434</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solidFill>
                      <a:schemeClr val="accent6">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617</a:t>
                      </a:r>
                    </a:p>
                  </a:txBody>
                  <a:tcPr marL="9525" marR="9525" marT="9525" marB="0" anchor="ctr">
                    <a:lnL w="6350" cap="flat" cmpd="sng" algn="ctr">
                      <a:solidFill>
                        <a:schemeClr val="tx1"/>
                      </a:solidFill>
                      <a:prstDash val="sysDot"/>
                      <a:round/>
                      <a:headEnd type="none" w="med" len="med"/>
                      <a:tailEnd type="none" w="med" len="med"/>
                    </a:lnL>
                    <a:lnR w="12700" cap="flat" cmpd="sng" algn="ctr">
                      <a:noFill/>
                      <a:prstDash val="solid"/>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solidFill>
                      <a:schemeClr val="accent6">
                        <a:lumMod val="50000"/>
                        <a:alpha val="20000"/>
                      </a:schemeClr>
                    </a:solidFill>
                  </a:tcPr>
                </a:tc>
                <a:extLst>
                  <a:ext uri="{0D108BD9-81ED-4DB2-BD59-A6C34878D82A}">
                    <a16:rowId xmlns:a16="http://schemas.microsoft.com/office/drawing/2014/main" val="1221627480"/>
                  </a:ext>
                </a:extLst>
              </a:tr>
              <a:tr h="148474">
                <a:tc>
                  <a:txBody>
                    <a:bodyPr/>
                    <a:lstStyle/>
                    <a:p>
                      <a:pPr marL="72000" algn="l" fontAlgn="b"/>
                      <a:r>
                        <a:rPr lang="ru-RU" sz="800" b="0" i="0" u="none" strike="noStrike" cap="none" dirty="0">
                          <a:solidFill>
                            <a:srgbClr val="000000"/>
                          </a:solidFill>
                          <a:effectLst/>
                          <a:latin typeface="Arial Narrow" panose="020B0606020202030204" pitchFamily="34" charset="0"/>
                          <a:ea typeface="+mn-ea"/>
                          <a:cs typeface="+mn-cs"/>
                          <a:sym typeface="Arial"/>
                        </a:rPr>
                        <a:t>ҚЫЗМЕТ КӨРСЕТУ ЖӘНЕ САУДА САЛАСЫНЫҢ ЖҰМЫСКЕРЛЕРІ</a:t>
                      </a:r>
                    </a:p>
                  </a:txBody>
                  <a:tcPr marL="9525" marR="9525" marT="0" marB="0" anchor="ctr">
                    <a:lnL w="76200" cap="flat" cmpd="sng" algn="ctr">
                      <a:noFill/>
                      <a:prstDash val="solid"/>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noFill/>
                  </a:tcPr>
                </a:tc>
                <a:tc>
                  <a:txBody>
                    <a:bodyPr/>
                    <a:lstStyle/>
                    <a:p>
                      <a:pPr algn="ctr" fontAlgn="ctr"/>
                      <a:r>
                        <a:rPr lang="ru-RU" sz="800" b="0" i="0" u="none" strike="noStrike">
                          <a:solidFill>
                            <a:srgbClr val="000000"/>
                          </a:solidFill>
                          <a:effectLst/>
                          <a:latin typeface="Arial Narrow" panose="020B0606020202030204" pitchFamily="34" charset="0"/>
                        </a:rPr>
                        <a:t>1 198</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ru-RU" sz="800" b="0" i="0" u="none" strike="noStrike">
                          <a:solidFill>
                            <a:srgbClr val="000000"/>
                          </a:solidFill>
                          <a:effectLst/>
                          <a:latin typeface="Arial Narrow" panose="020B0606020202030204" pitchFamily="34" charset="0"/>
                        </a:rPr>
                        <a:t>578</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ru-RU" sz="800" b="0" i="0" u="none" strike="noStrike">
                          <a:solidFill>
                            <a:srgbClr val="000000"/>
                          </a:solidFill>
                          <a:effectLst/>
                          <a:latin typeface="Arial Narrow" panose="020B0606020202030204" pitchFamily="34" charset="0"/>
                        </a:rPr>
                        <a:t>984</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ru-RU" sz="800" b="0" i="0" u="none" strike="noStrike">
                          <a:solidFill>
                            <a:srgbClr val="000000"/>
                          </a:solidFill>
                          <a:effectLst/>
                          <a:latin typeface="Arial Narrow" panose="020B0606020202030204" pitchFamily="34" charset="0"/>
                        </a:rPr>
                        <a:t>894</a:t>
                      </a:r>
                    </a:p>
                  </a:txBody>
                  <a:tcPr marL="9525" marR="9525" marT="9525" marB="0" anchor="ctr">
                    <a:lnL w="6350" cap="flat" cmpd="sng" algn="ctr">
                      <a:solidFill>
                        <a:schemeClr val="tx1"/>
                      </a:solidFill>
                      <a:prstDash val="sysDot"/>
                      <a:round/>
                      <a:headEnd type="none" w="med" len="med"/>
                      <a:tailEnd type="none" w="med" len="med"/>
                    </a:lnL>
                    <a:lnR w="12700" cap="flat" cmpd="sng" algn="ctr">
                      <a:noFill/>
                      <a:prstDash val="solid"/>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182707914"/>
                  </a:ext>
                </a:extLst>
              </a:tr>
              <a:tr h="148474">
                <a:tc>
                  <a:txBody>
                    <a:bodyPr/>
                    <a:lstStyle/>
                    <a:p>
                      <a:pPr marL="72000" algn="l" fontAlgn="b"/>
                      <a:r>
                        <a:rPr lang="ru-RU" sz="800" b="0" i="0" u="none" strike="noStrike" cap="none" dirty="0">
                          <a:solidFill>
                            <a:srgbClr val="000000"/>
                          </a:solidFill>
                          <a:effectLst/>
                          <a:latin typeface="Arial Narrow" panose="020B0606020202030204" pitchFamily="34" charset="0"/>
                          <a:ea typeface="+mn-ea"/>
                          <a:cs typeface="+mn-cs"/>
                          <a:sym typeface="Arial"/>
                        </a:rPr>
                        <a:t>ФЕРМЕР Ж/Е АУЫЛ/ОРМАН, БАЛЫҚ ШАРУА-ЫҢ Ж/Е БАЛЫҚ АУЛАУ ЖҰМЫС-РЫ</a:t>
                      </a:r>
                    </a:p>
                  </a:txBody>
                  <a:tcPr marL="9525" marR="9525" marT="0" marB="0" anchor="ctr">
                    <a:lnL w="76200" cap="flat" cmpd="sng" algn="ctr">
                      <a:noFill/>
                      <a:prstDash val="solid"/>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solidFill>
                      <a:schemeClr val="accent6">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166</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149</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solidFill>
                      <a:schemeClr val="accent6">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242</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solidFill>
                      <a:schemeClr val="accent6">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331</a:t>
                      </a:r>
                    </a:p>
                  </a:txBody>
                  <a:tcPr marL="9525" marR="9525" marT="9525" marB="0" anchor="ctr">
                    <a:lnL w="6350" cap="flat" cmpd="sng" algn="ctr">
                      <a:solidFill>
                        <a:schemeClr val="tx1"/>
                      </a:solidFill>
                      <a:prstDash val="sysDot"/>
                      <a:round/>
                      <a:headEnd type="none" w="med" len="med"/>
                      <a:tailEnd type="none" w="med" len="med"/>
                    </a:lnL>
                    <a:lnR w="12700" cap="flat" cmpd="sng" algn="ctr">
                      <a:noFill/>
                      <a:prstDash val="solid"/>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solidFill>
                      <a:schemeClr val="accent6">
                        <a:lumMod val="50000"/>
                        <a:alpha val="20000"/>
                      </a:schemeClr>
                    </a:solidFill>
                  </a:tcPr>
                </a:tc>
                <a:extLst>
                  <a:ext uri="{0D108BD9-81ED-4DB2-BD59-A6C34878D82A}">
                    <a16:rowId xmlns:a16="http://schemas.microsoft.com/office/drawing/2014/main" val="3434696259"/>
                  </a:ext>
                </a:extLst>
              </a:tr>
              <a:tr h="148474">
                <a:tc>
                  <a:txBody>
                    <a:bodyPr/>
                    <a:lstStyle/>
                    <a:p>
                      <a:pPr marL="72000" algn="l" fontAlgn="b"/>
                      <a:r>
                        <a:rPr lang="ru-RU" sz="800" b="0" i="0" u="none" strike="noStrike" cap="none" dirty="0">
                          <a:solidFill>
                            <a:srgbClr val="000000"/>
                          </a:solidFill>
                          <a:effectLst/>
                          <a:latin typeface="Arial Narrow" panose="020B0606020202030204" pitchFamily="34" charset="0"/>
                          <a:ea typeface="+mn-ea"/>
                          <a:cs typeface="+mn-cs"/>
                          <a:sym typeface="Arial"/>
                        </a:rPr>
                        <a:t>ӨНЕРКӘСІП, ҚҰРЫЛЫС, КӨЛІК Ж/Е БАСҚА ТЕКТЕС ЖҰМЫСШЫЛАРЫ</a:t>
                      </a:r>
                    </a:p>
                  </a:txBody>
                  <a:tcPr marL="9525" marR="9525" marT="0" marB="0" anchor="ctr">
                    <a:lnL w="76200" cap="flat" cmpd="sng" algn="ctr">
                      <a:noFill/>
                      <a:prstDash val="solid"/>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noFill/>
                  </a:tcPr>
                </a:tc>
                <a:tc>
                  <a:txBody>
                    <a:bodyPr/>
                    <a:lstStyle/>
                    <a:p>
                      <a:pPr algn="ctr" fontAlgn="ctr"/>
                      <a:r>
                        <a:rPr lang="ru-RU" sz="800" b="0" i="0" u="none" strike="noStrike">
                          <a:solidFill>
                            <a:srgbClr val="000000"/>
                          </a:solidFill>
                          <a:effectLst/>
                          <a:latin typeface="Arial Narrow" panose="020B0606020202030204" pitchFamily="34" charset="0"/>
                        </a:rPr>
                        <a:t>615</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ru-RU" sz="800" b="0" i="0" u="none" strike="noStrike">
                          <a:solidFill>
                            <a:srgbClr val="000000"/>
                          </a:solidFill>
                          <a:effectLst/>
                          <a:latin typeface="Arial Narrow" panose="020B0606020202030204" pitchFamily="34" charset="0"/>
                        </a:rPr>
                        <a:t>925</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ru-RU" sz="800" b="0" i="0" u="none" strike="noStrike">
                          <a:solidFill>
                            <a:srgbClr val="000000"/>
                          </a:solidFill>
                          <a:effectLst/>
                          <a:latin typeface="Arial Narrow" panose="020B0606020202030204" pitchFamily="34" charset="0"/>
                        </a:rPr>
                        <a:t>1 138</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ru-RU" sz="800" b="0" i="0" u="none" strike="noStrike">
                          <a:solidFill>
                            <a:srgbClr val="000000"/>
                          </a:solidFill>
                          <a:effectLst/>
                          <a:latin typeface="Arial Narrow" panose="020B0606020202030204" pitchFamily="34" charset="0"/>
                        </a:rPr>
                        <a:t>1 393</a:t>
                      </a:r>
                    </a:p>
                  </a:txBody>
                  <a:tcPr marL="9525" marR="9525" marT="9525" marB="0" anchor="ctr">
                    <a:lnL w="6350" cap="flat" cmpd="sng" algn="ctr">
                      <a:solidFill>
                        <a:schemeClr val="tx1"/>
                      </a:solidFill>
                      <a:prstDash val="sysDot"/>
                      <a:round/>
                      <a:headEnd type="none" w="med" len="med"/>
                      <a:tailEnd type="none" w="med" len="med"/>
                    </a:lnL>
                    <a:lnR w="12700" cap="flat" cmpd="sng" algn="ctr">
                      <a:noFill/>
                      <a:prstDash val="solid"/>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033135677"/>
                  </a:ext>
                </a:extLst>
              </a:tr>
              <a:tr h="148474">
                <a:tc>
                  <a:txBody>
                    <a:bodyPr/>
                    <a:lstStyle/>
                    <a:p>
                      <a:pPr marL="72000" algn="l" fontAlgn="b"/>
                      <a:r>
                        <a:rPr lang="ru-RU" sz="800" b="0" i="0" u="none" strike="noStrike" cap="none" dirty="0">
                          <a:solidFill>
                            <a:srgbClr val="000000"/>
                          </a:solidFill>
                          <a:effectLst/>
                          <a:latin typeface="Arial Narrow" panose="020B0606020202030204" pitchFamily="34" charset="0"/>
                          <a:ea typeface="+mn-ea"/>
                          <a:cs typeface="+mn-cs"/>
                          <a:sym typeface="Arial"/>
                        </a:rPr>
                        <a:t>ӨНДІРІСТІК ЖАБДЫҚ ОПЕРАТОРЛАРЫ, ҚҰРАСТЫРУШЫЛАРЫ Ж/Е ЖҮРГІЗУШІЛЕРІ</a:t>
                      </a:r>
                    </a:p>
                  </a:txBody>
                  <a:tcPr marL="9525" marR="9525" marT="0" marB="0" anchor="ctr">
                    <a:lnL w="76200" cap="flat" cmpd="sng" algn="ctr">
                      <a:noFill/>
                      <a:prstDash val="solid"/>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solidFill>
                      <a:schemeClr val="accent6">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694</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867</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solidFill>
                      <a:schemeClr val="accent6">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852</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solidFill>
                      <a:schemeClr val="accent6">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1 048</a:t>
                      </a:r>
                    </a:p>
                  </a:txBody>
                  <a:tcPr marL="9525" marR="9525" marT="9525" marB="0" anchor="ctr">
                    <a:lnL w="6350" cap="flat" cmpd="sng" algn="ctr">
                      <a:solidFill>
                        <a:schemeClr val="tx1"/>
                      </a:solidFill>
                      <a:prstDash val="sysDot"/>
                      <a:round/>
                      <a:headEnd type="none" w="med" len="med"/>
                      <a:tailEnd type="none" w="med" len="med"/>
                    </a:lnL>
                    <a:lnR w="12700" cap="flat" cmpd="sng" algn="ctr">
                      <a:noFill/>
                      <a:prstDash val="solid"/>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solidFill>
                      <a:schemeClr val="accent6">
                        <a:lumMod val="50000"/>
                        <a:alpha val="20000"/>
                      </a:schemeClr>
                    </a:solidFill>
                  </a:tcPr>
                </a:tc>
                <a:extLst>
                  <a:ext uri="{0D108BD9-81ED-4DB2-BD59-A6C34878D82A}">
                    <a16:rowId xmlns:a16="http://schemas.microsoft.com/office/drawing/2014/main" val="3877348172"/>
                  </a:ext>
                </a:extLst>
              </a:tr>
              <a:tr h="148474">
                <a:tc>
                  <a:txBody>
                    <a:bodyPr/>
                    <a:lstStyle/>
                    <a:p>
                      <a:pPr marL="72000" algn="l" fontAlgn="b"/>
                      <a:r>
                        <a:rPr lang="ru-RU" sz="800" b="0" i="0" u="none" strike="noStrike" cap="none" dirty="0">
                          <a:solidFill>
                            <a:srgbClr val="000000"/>
                          </a:solidFill>
                          <a:effectLst/>
                          <a:latin typeface="Arial Narrow" panose="020B0606020202030204" pitchFamily="34" charset="0"/>
                          <a:ea typeface="+mn-ea"/>
                          <a:cs typeface="+mn-cs"/>
                          <a:sym typeface="Arial"/>
                        </a:rPr>
                        <a:t>БІЛІКТІЛІГІ ЖОҚ ЖҰМЫСШЫЛАР</a:t>
                      </a:r>
                    </a:p>
                  </a:txBody>
                  <a:tcPr marL="9525" marR="9525" marT="0" marB="0" anchor="ctr">
                    <a:lnL w="76200" cap="flat" cmpd="sng" algn="ctr">
                      <a:noFill/>
                      <a:prstDash val="solid"/>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noFill/>
                  </a:tcPr>
                </a:tc>
                <a:tc>
                  <a:txBody>
                    <a:bodyPr/>
                    <a:lstStyle/>
                    <a:p>
                      <a:pPr algn="ctr" fontAlgn="ctr"/>
                      <a:r>
                        <a:rPr lang="ru-RU" sz="800" b="0" i="0" u="none" strike="noStrike" dirty="0">
                          <a:solidFill>
                            <a:srgbClr val="000000"/>
                          </a:solidFill>
                          <a:effectLst/>
                          <a:latin typeface="Arial Narrow" panose="020B0606020202030204" pitchFamily="34" charset="0"/>
                        </a:rPr>
                        <a:t>3 123</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ru-RU" sz="800" b="0" i="0" u="none" strike="noStrike">
                          <a:solidFill>
                            <a:srgbClr val="000000"/>
                          </a:solidFill>
                          <a:effectLst/>
                          <a:latin typeface="Arial Narrow" panose="020B0606020202030204" pitchFamily="34" charset="0"/>
                        </a:rPr>
                        <a:t>5 168</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ru-RU" sz="800" b="0" i="0" u="none" strike="noStrike">
                          <a:solidFill>
                            <a:srgbClr val="000000"/>
                          </a:solidFill>
                          <a:effectLst/>
                          <a:latin typeface="Arial Narrow" panose="020B0606020202030204" pitchFamily="34" charset="0"/>
                        </a:rPr>
                        <a:t>10 792</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ru-RU" sz="800" b="0" i="0" u="none" strike="noStrike" dirty="0">
                          <a:solidFill>
                            <a:srgbClr val="000000"/>
                          </a:solidFill>
                          <a:effectLst/>
                          <a:latin typeface="Arial Narrow" panose="020B0606020202030204" pitchFamily="34" charset="0"/>
                        </a:rPr>
                        <a:t>9 183</a:t>
                      </a:r>
                    </a:p>
                  </a:txBody>
                  <a:tcPr marL="9525" marR="9525" marT="9525" marB="0" anchor="ctr">
                    <a:lnL w="6350" cap="flat" cmpd="sng" algn="ctr">
                      <a:solidFill>
                        <a:schemeClr val="tx1"/>
                      </a:solidFill>
                      <a:prstDash val="sysDot"/>
                      <a:round/>
                      <a:headEnd type="none" w="med" len="med"/>
                      <a:tailEnd type="none" w="med" len="med"/>
                    </a:lnL>
                    <a:lnR w="12700" cap="flat" cmpd="sng" algn="ctr">
                      <a:noFill/>
                      <a:prstDash val="solid"/>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605250712"/>
                  </a:ext>
                </a:extLst>
              </a:tr>
            </a:tbl>
          </a:graphicData>
        </a:graphic>
      </p:graphicFrame>
      <p:sp>
        <p:nvSpPr>
          <p:cNvPr id="3" name="Номер слайда 2">
            <a:extLst>
              <a:ext uri="{FF2B5EF4-FFF2-40B4-BE49-F238E27FC236}">
                <a16:creationId xmlns:a16="http://schemas.microsoft.com/office/drawing/2014/main" id="{0FE3E8E7-F31A-7D55-7372-1BEAD488D2B4}"/>
              </a:ext>
            </a:extLst>
          </p:cNvPr>
          <p:cNvSpPr>
            <a:spLocks noGrp="1"/>
          </p:cNvSpPr>
          <p:nvPr>
            <p:ph type="sldNum" sz="quarter" idx="12"/>
          </p:nvPr>
        </p:nvSpPr>
        <p:spPr/>
        <p:txBody>
          <a:bodyPr/>
          <a:lstStyle/>
          <a:p>
            <a:fld id="{4060C6F1-8618-4CCA-B45E-7B199C8F5830}" type="slidenum">
              <a:rPr lang="ru-RU" smtClean="0"/>
              <a:pPr/>
              <a:t>41</a:t>
            </a:fld>
            <a:r>
              <a:rPr lang="en-US" dirty="0"/>
              <a:t> </a:t>
            </a:r>
            <a:r>
              <a:rPr lang="ru-RU" dirty="0"/>
              <a:t>из 82</a:t>
            </a:r>
          </a:p>
        </p:txBody>
      </p:sp>
      <p:sp>
        <p:nvSpPr>
          <p:cNvPr id="6" name="Заголовок 3">
            <a:extLst>
              <a:ext uri="{FF2B5EF4-FFF2-40B4-BE49-F238E27FC236}">
                <a16:creationId xmlns:a16="http://schemas.microsoft.com/office/drawing/2014/main" id="{AC634985-2978-6D1D-9219-6D9F23D568B0}"/>
              </a:ext>
            </a:extLst>
          </p:cNvPr>
          <p:cNvSpPr txBox="1">
            <a:spLocks/>
          </p:cNvSpPr>
          <p:nvPr/>
        </p:nvSpPr>
        <p:spPr>
          <a:xfrm>
            <a:off x="72000" y="0"/>
            <a:ext cx="12120000" cy="859626"/>
          </a:xfrm>
          <a:prstGeom prst="rect">
            <a:avLst/>
          </a:prstGeom>
        </p:spPr>
        <p:txBody>
          <a:bodyPr anchor="ctr"/>
          <a:lstStyle>
            <a:defPPr marR="0" lvl="0" algn="l" rtl="0">
              <a:lnSpc>
                <a:spcPct val="100000"/>
              </a:lnSpc>
              <a:spcBef>
                <a:spcPts val="0"/>
              </a:spcBef>
              <a:spcAft>
                <a:spcPts val="0"/>
              </a:spcAft>
            </a:defPPr>
            <a:lvl1pPr marR="0" lvl="0" algn="l" rtl="0" eaLnBrk="1" hangingPunct="1">
              <a:lnSpc>
                <a:spcPct val="100000"/>
              </a:lnSpc>
              <a:spcBef>
                <a:spcPts val="0"/>
              </a:spcBef>
              <a:spcAft>
                <a:spcPts val="0"/>
              </a:spcAft>
              <a:buNone/>
              <a:defRPr sz="2667" b="1" i="0" u="none" strike="noStrike" cap="none">
                <a:solidFill>
                  <a:srgbClr val="007F76"/>
                </a:solidFill>
                <a:latin typeface="Arial" panose="020B0604020202020204" pitchFamily="34" charset="0"/>
                <a:ea typeface="Calibri" panose="020F0502020204030204" pitchFamily="34" charset="0"/>
                <a:cs typeface="Arial" panose="020B0604020202020204" pitchFamily="34" charset="0"/>
                <a:sym typeface="Arial"/>
              </a:defRPr>
            </a:lvl1pPr>
          </a:lstStyle>
          <a:p>
            <a:pPr defTabSz="914400"/>
            <a:r>
              <a:rPr lang="ru-RU" sz="2400" dirty="0"/>
              <a:t>Жамбыл </a:t>
            </a:r>
            <a:r>
              <a:rPr lang="ru-RU" sz="2400" dirty="0" err="1"/>
              <a:t>облысындағы</a:t>
            </a:r>
            <a:r>
              <a:rPr lang="ru-RU" sz="2400" dirty="0"/>
              <a:t> бос </a:t>
            </a:r>
            <a:r>
              <a:rPr lang="ru-RU" sz="2400" dirty="0" err="1"/>
              <a:t>жұмыс</a:t>
            </a:r>
            <a:r>
              <a:rPr lang="ru-RU" sz="2400" dirty="0"/>
              <a:t> </a:t>
            </a:r>
            <a:r>
              <a:rPr lang="ru-RU" sz="2400" dirty="0" err="1"/>
              <a:t>орындарының</a:t>
            </a:r>
            <a:r>
              <a:rPr lang="ru-RU" sz="2400" dirty="0"/>
              <a:t> </a:t>
            </a:r>
            <a:r>
              <a:rPr lang="ru-RU" sz="2400" dirty="0" err="1"/>
              <a:t>негізгі</a:t>
            </a:r>
            <a:r>
              <a:rPr lang="ru-RU" sz="2400" dirty="0"/>
              <a:t> </a:t>
            </a:r>
            <a:r>
              <a:rPr lang="ru-RU" sz="2400" dirty="0" err="1"/>
              <a:t>көрсеткіштері</a:t>
            </a:r>
            <a:endParaRPr lang="ru-KZ" sz="2400" kern="0" dirty="0"/>
          </a:p>
        </p:txBody>
      </p:sp>
      <p:graphicFrame>
        <p:nvGraphicFramePr>
          <p:cNvPr id="5" name="Диаграмма 4">
            <a:extLst>
              <a:ext uri="{FF2B5EF4-FFF2-40B4-BE49-F238E27FC236}">
                <a16:creationId xmlns:a16="http://schemas.microsoft.com/office/drawing/2014/main" id="{788C86C1-5554-716E-F3C9-BE0E716A6711}"/>
              </a:ext>
            </a:extLst>
          </p:cNvPr>
          <p:cNvGraphicFramePr/>
          <p:nvPr/>
        </p:nvGraphicFramePr>
        <p:xfrm>
          <a:off x="71999" y="1244713"/>
          <a:ext cx="6313561" cy="2460512"/>
        </p:xfrm>
        <a:graphic>
          <a:graphicData uri="http://schemas.openxmlformats.org/drawingml/2006/chart">
            <c:chart xmlns:c="http://schemas.openxmlformats.org/drawingml/2006/chart" xmlns:r="http://schemas.openxmlformats.org/officeDocument/2006/relationships" r:id="rId2"/>
          </a:graphicData>
        </a:graphic>
      </p:graphicFrame>
      <p:graphicFrame>
        <p:nvGraphicFramePr>
          <p:cNvPr id="7" name="Диаграмма 6">
            <a:extLst>
              <a:ext uri="{FF2B5EF4-FFF2-40B4-BE49-F238E27FC236}">
                <a16:creationId xmlns:a16="http://schemas.microsoft.com/office/drawing/2014/main" id="{E0DC69FB-5FF3-973A-3243-D6E26487BC70}"/>
              </a:ext>
            </a:extLst>
          </p:cNvPr>
          <p:cNvGraphicFramePr/>
          <p:nvPr/>
        </p:nvGraphicFramePr>
        <p:xfrm>
          <a:off x="103102" y="3956050"/>
          <a:ext cx="3022653" cy="2690506"/>
        </p:xfrm>
        <a:graphic>
          <a:graphicData uri="http://schemas.openxmlformats.org/drawingml/2006/chart">
            <c:chart xmlns:c="http://schemas.openxmlformats.org/drawingml/2006/chart" xmlns:r="http://schemas.openxmlformats.org/officeDocument/2006/relationships" r:id="rId3"/>
          </a:graphicData>
        </a:graphic>
      </p:graphicFrame>
      <p:graphicFrame>
        <p:nvGraphicFramePr>
          <p:cNvPr id="9" name="Диаграмма 8">
            <a:extLst>
              <a:ext uri="{FF2B5EF4-FFF2-40B4-BE49-F238E27FC236}">
                <a16:creationId xmlns:a16="http://schemas.microsoft.com/office/drawing/2014/main" id="{95D9626B-49CB-C876-797D-BCC0C1BBD715}"/>
              </a:ext>
            </a:extLst>
          </p:cNvPr>
          <p:cNvGraphicFramePr/>
          <p:nvPr/>
        </p:nvGraphicFramePr>
        <p:xfrm>
          <a:off x="3266179" y="3956050"/>
          <a:ext cx="3022653" cy="2690506"/>
        </p:xfrm>
        <a:graphic>
          <a:graphicData uri="http://schemas.openxmlformats.org/drawingml/2006/chart">
            <c:chart xmlns:c="http://schemas.openxmlformats.org/drawingml/2006/chart" xmlns:r="http://schemas.openxmlformats.org/officeDocument/2006/relationships" r:id="rId4"/>
          </a:graphicData>
        </a:graphic>
      </p:graphicFrame>
      <p:cxnSp>
        <p:nvCxnSpPr>
          <p:cNvPr id="11" name="Прямая соединительная линия 10">
            <a:extLst>
              <a:ext uri="{FF2B5EF4-FFF2-40B4-BE49-F238E27FC236}">
                <a16:creationId xmlns:a16="http://schemas.microsoft.com/office/drawing/2014/main" id="{99657457-206A-9F40-19FD-19D2B79F1EF4}"/>
              </a:ext>
            </a:extLst>
          </p:cNvPr>
          <p:cNvCxnSpPr>
            <a:cxnSpLocks/>
          </p:cNvCxnSpPr>
          <p:nvPr/>
        </p:nvCxnSpPr>
        <p:spPr>
          <a:xfrm>
            <a:off x="3200401" y="3750906"/>
            <a:ext cx="0" cy="2799183"/>
          </a:xfrm>
          <a:prstGeom prst="line">
            <a:avLst/>
          </a:prstGeom>
          <a:ln>
            <a:solidFill>
              <a:srgbClr val="007F76"/>
            </a:solidFill>
          </a:ln>
        </p:spPr>
        <p:style>
          <a:lnRef idx="1">
            <a:schemeClr val="accent1"/>
          </a:lnRef>
          <a:fillRef idx="0">
            <a:schemeClr val="accent1"/>
          </a:fillRef>
          <a:effectRef idx="0">
            <a:schemeClr val="accent1"/>
          </a:effectRef>
          <a:fontRef idx="minor">
            <a:schemeClr val="tx1"/>
          </a:fontRef>
        </p:style>
      </p:cxnSp>
      <p:sp>
        <p:nvSpPr>
          <p:cNvPr id="12" name="Заголовок 3">
            <a:extLst>
              <a:ext uri="{FF2B5EF4-FFF2-40B4-BE49-F238E27FC236}">
                <a16:creationId xmlns:a16="http://schemas.microsoft.com/office/drawing/2014/main" id="{E6E92AF7-86AB-ABC1-7734-2F295192455D}"/>
              </a:ext>
            </a:extLst>
          </p:cNvPr>
          <p:cNvSpPr txBox="1">
            <a:spLocks/>
          </p:cNvSpPr>
          <p:nvPr/>
        </p:nvSpPr>
        <p:spPr>
          <a:xfrm>
            <a:off x="366141" y="780178"/>
            <a:ext cx="5853684" cy="409575"/>
          </a:xfrm>
          <a:prstGeom prst="rect">
            <a:avLst/>
          </a:prstGeom>
        </p:spPr>
        <p:txBody>
          <a:bodyPr anchor="ctr"/>
          <a:lstStyle>
            <a:defPPr marR="0" lvl="0" algn="l" rtl="0">
              <a:lnSpc>
                <a:spcPct val="100000"/>
              </a:lnSpc>
              <a:spcBef>
                <a:spcPts val="0"/>
              </a:spcBef>
              <a:spcAft>
                <a:spcPts val="0"/>
              </a:spcAft>
            </a:defPPr>
            <a:lvl1pPr marR="0" lvl="0" algn="l" rtl="0" eaLnBrk="1" hangingPunct="1">
              <a:lnSpc>
                <a:spcPct val="100000"/>
              </a:lnSpc>
              <a:spcBef>
                <a:spcPts val="0"/>
              </a:spcBef>
              <a:spcAft>
                <a:spcPts val="0"/>
              </a:spcAft>
              <a:buNone/>
              <a:defRPr sz="2667" b="1" i="0" u="none" strike="noStrike" cap="none">
                <a:solidFill>
                  <a:srgbClr val="007F76"/>
                </a:solidFill>
                <a:latin typeface="Arial" panose="020B0604020202020204" pitchFamily="34" charset="0"/>
                <a:ea typeface="Calibri" panose="020F0502020204030204" pitchFamily="34" charset="0"/>
                <a:cs typeface="Arial" panose="020B0604020202020204" pitchFamily="34" charset="0"/>
                <a:sym typeface="Arial"/>
              </a:defRPr>
            </a:lvl1pPr>
          </a:lstStyle>
          <a:p>
            <a:pPr algn="ctr" defTabSz="914400"/>
            <a:r>
              <a:rPr lang="ru-RU" sz="1400" kern="0" dirty="0" err="1"/>
              <a:t>Базалық</a:t>
            </a:r>
            <a:r>
              <a:rPr lang="ru-RU" sz="1400" kern="0" dirty="0"/>
              <a:t> сценарий </a:t>
            </a:r>
            <a:r>
              <a:rPr lang="en-US" sz="1800" kern="0" dirty="0"/>
              <a:t>~ </a:t>
            </a:r>
            <a:r>
              <a:rPr lang="ru-RU" sz="1800" kern="0" dirty="0"/>
              <a:t>62,1</a:t>
            </a:r>
            <a:r>
              <a:rPr lang="en-US" sz="1800" kern="0" dirty="0"/>
              <a:t> </a:t>
            </a:r>
            <a:r>
              <a:rPr lang="ru-RU" sz="1800" kern="0" dirty="0" err="1"/>
              <a:t>мың</a:t>
            </a:r>
            <a:r>
              <a:rPr lang="ru-RU" sz="1800" kern="0" dirty="0"/>
              <a:t>. бос </a:t>
            </a:r>
            <a:r>
              <a:rPr lang="ru-RU" sz="1800" kern="0" dirty="0" err="1"/>
              <a:t>орын</a:t>
            </a:r>
            <a:r>
              <a:rPr lang="ru-RU" sz="1800" kern="0" dirty="0"/>
              <a:t> 2023 </a:t>
            </a:r>
            <a:r>
              <a:rPr lang="ru-RU" sz="1800" kern="0" dirty="0" err="1"/>
              <a:t>жылда</a:t>
            </a:r>
            <a:endParaRPr lang="ru-KZ" sz="1400" kern="0" dirty="0"/>
          </a:p>
        </p:txBody>
      </p:sp>
      <p:sp>
        <p:nvSpPr>
          <p:cNvPr id="13" name="Заголовок 3">
            <a:extLst>
              <a:ext uri="{FF2B5EF4-FFF2-40B4-BE49-F238E27FC236}">
                <a16:creationId xmlns:a16="http://schemas.microsoft.com/office/drawing/2014/main" id="{629F0D5E-8C8A-1656-D706-B19255A33A9B}"/>
              </a:ext>
            </a:extLst>
          </p:cNvPr>
          <p:cNvSpPr txBox="1">
            <a:spLocks/>
          </p:cNvSpPr>
          <p:nvPr/>
        </p:nvSpPr>
        <p:spPr>
          <a:xfrm>
            <a:off x="396649" y="3740847"/>
            <a:ext cx="2496574" cy="409575"/>
          </a:xfrm>
          <a:prstGeom prst="rect">
            <a:avLst/>
          </a:prstGeom>
        </p:spPr>
        <p:txBody>
          <a:bodyPr anchor="ctr"/>
          <a:lstStyle>
            <a:defPPr marR="0" lvl="0" algn="l" rtl="0">
              <a:lnSpc>
                <a:spcPct val="100000"/>
              </a:lnSpc>
              <a:spcBef>
                <a:spcPts val="0"/>
              </a:spcBef>
              <a:spcAft>
                <a:spcPts val="0"/>
              </a:spcAft>
            </a:defPPr>
            <a:lvl1pPr marR="0" lvl="0" algn="l" rtl="0" eaLnBrk="1" hangingPunct="1">
              <a:lnSpc>
                <a:spcPct val="100000"/>
              </a:lnSpc>
              <a:spcBef>
                <a:spcPts val="0"/>
              </a:spcBef>
              <a:spcAft>
                <a:spcPts val="0"/>
              </a:spcAft>
              <a:buNone/>
              <a:defRPr sz="2667" b="1" i="0" u="none" strike="noStrike" cap="none">
                <a:solidFill>
                  <a:srgbClr val="007F76"/>
                </a:solidFill>
                <a:latin typeface="Arial" panose="020B0604020202020204" pitchFamily="34" charset="0"/>
                <a:ea typeface="Calibri" panose="020F0502020204030204" pitchFamily="34" charset="0"/>
                <a:cs typeface="Arial" panose="020B0604020202020204" pitchFamily="34" charset="0"/>
                <a:sym typeface="Arial"/>
              </a:defRPr>
            </a:lvl1pPr>
          </a:lstStyle>
          <a:p>
            <a:pPr algn="ctr" defTabSz="914400">
              <a:lnSpc>
                <a:spcPct val="80000"/>
              </a:lnSpc>
            </a:pPr>
            <a:r>
              <a:rPr lang="ru-RU" sz="1100" kern="0" dirty="0" err="1">
                <a:solidFill>
                  <a:schemeClr val="accent3">
                    <a:lumMod val="50000"/>
                  </a:schemeClr>
                </a:solidFill>
              </a:rPr>
              <a:t>Оптимистік</a:t>
            </a:r>
            <a:r>
              <a:rPr lang="ru-RU" sz="1100" kern="0" dirty="0">
                <a:solidFill>
                  <a:schemeClr val="accent3">
                    <a:lumMod val="50000"/>
                  </a:schemeClr>
                </a:solidFill>
              </a:rPr>
              <a:t> </a:t>
            </a:r>
            <a:r>
              <a:rPr lang="en-US" sz="1100" kern="0" dirty="0">
                <a:solidFill>
                  <a:schemeClr val="accent3">
                    <a:lumMod val="50000"/>
                  </a:schemeClr>
                </a:solidFill>
              </a:rPr>
              <a:t>~ </a:t>
            </a:r>
            <a:r>
              <a:rPr lang="ru-RU" sz="1400" kern="0" dirty="0">
                <a:solidFill>
                  <a:schemeClr val="accent3">
                    <a:lumMod val="50000"/>
                  </a:schemeClr>
                </a:solidFill>
              </a:rPr>
              <a:t>60,8 </a:t>
            </a:r>
            <a:r>
              <a:rPr lang="ru-RU" sz="1400" kern="0" dirty="0" err="1">
                <a:solidFill>
                  <a:schemeClr val="accent3">
                    <a:lumMod val="50000"/>
                  </a:schemeClr>
                </a:solidFill>
              </a:rPr>
              <a:t>мың</a:t>
            </a:r>
            <a:endParaRPr lang="ru-KZ" sz="1100" kern="0" dirty="0">
              <a:solidFill>
                <a:schemeClr val="accent3">
                  <a:lumMod val="50000"/>
                </a:schemeClr>
              </a:solidFill>
            </a:endParaRPr>
          </a:p>
        </p:txBody>
      </p:sp>
      <p:sp>
        <p:nvSpPr>
          <p:cNvPr id="15" name="Заголовок 3">
            <a:extLst>
              <a:ext uri="{FF2B5EF4-FFF2-40B4-BE49-F238E27FC236}">
                <a16:creationId xmlns:a16="http://schemas.microsoft.com/office/drawing/2014/main" id="{45056B73-6214-B10F-602F-FB014D8C2FA6}"/>
              </a:ext>
            </a:extLst>
          </p:cNvPr>
          <p:cNvSpPr txBox="1">
            <a:spLocks/>
          </p:cNvSpPr>
          <p:nvPr/>
        </p:nvSpPr>
        <p:spPr>
          <a:xfrm>
            <a:off x="3410802" y="3740847"/>
            <a:ext cx="2733405" cy="409575"/>
          </a:xfrm>
          <a:prstGeom prst="rect">
            <a:avLst/>
          </a:prstGeom>
        </p:spPr>
        <p:txBody>
          <a:bodyPr anchor="ctr"/>
          <a:lstStyle>
            <a:defPPr marR="0" lvl="0" algn="l" rtl="0">
              <a:lnSpc>
                <a:spcPct val="100000"/>
              </a:lnSpc>
              <a:spcBef>
                <a:spcPts val="0"/>
              </a:spcBef>
              <a:spcAft>
                <a:spcPts val="0"/>
              </a:spcAft>
            </a:defPPr>
            <a:lvl1pPr marR="0" lvl="0" algn="l" rtl="0" eaLnBrk="1" hangingPunct="1">
              <a:lnSpc>
                <a:spcPct val="100000"/>
              </a:lnSpc>
              <a:spcBef>
                <a:spcPts val="0"/>
              </a:spcBef>
              <a:spcAft>
                <a:spcPts val="0"/>
              </a:spcAft>
              <a:buNone/>
              <a:defRPr sz="2667" b="1" i="0" u="none" strike="noStrike" cap="none">
                <a:solidFill>
                  <a:srgbClr val="007F76"/>
                </a:solidFill>
                <a:latin typeface="Arial" panose="020B0604020202020204" pitchFamily="34" charset="0"/>
                <a:ea typeface="Calibri" panose="020F0502020204030204" pitchFamily="34" charset="0"/>
                <a:cs typeface="Arial" panose="020B0604020202020204" pitchFamily="34" charset="0"/>
                <a:sym typeface="Arial"/>
              </a:defRPr>
            </a:lvl1pPr>
          </a:lstStyle>
          <a:p>
            <a:pPr algn="ctr" defTabSz="914400">
              <a:lnSpc>
                <a:spcPct val="80000"/>
              </a:lnSpc>
            </a:pPr>
            <a:r>
              <a:rPr lang="ru-RU" sz="1100" kern="0" dirty="0" err="1">
                <a:solidFill>
                  <a:schemeClr val="accent6">
                    <a:lumMod val="50000"/>
                  </a:schemeClr>
                </a:solidFill>
              </a:rPr>
              <a:t>Пессимистік</a:t>
            </a:r>
            <a:r>
              <a:rPr lang="ru-RU" sz="1100" kern="0" dirty="0">
                <a:solidFill>
                  <a:schemeClr val="accent6">
                    <a:lumMod val="50000"/>
                  </a:schemeClr>
                </a:solidFill>
              </a:rPr>
              <a:t> </a:t>
            </a:r>
            <a:r>
              <a:rPr lang="en-US" sz="1100" kern="0" dirty="0">
                <a:solidFill>
                  <a:schemeClr val="accent6">
                    <a:lumMod val="50000"/>
                  </a:schemeClr>
                </a:solidFill>
              </a:rPr>
              <a:t>~ </a:t>
            </a:r>
            <a:r>
              <a:rPr lang="ru-RU" sz="1400" kern="0" dirty="0">
                <a:solidFill>
                  <a:schemeClr val="accent6">
                    <a:lumMod val="50000"/>
                  </a:schemeClr>
                </a:solidFill>
              </a:rPr>
              <a:t>61,7 </a:t>
            </a:r>
            <a:r>
              <a:rPr lang="ru-RU" sz="1400" kern="0" dirty="0" err="1">
                <a:solidFill>
                  <a:schemeClr val="accent6">
                    <a:lumMod val="50000"/>
                  </a:schemeClr>
                </a:solidFill>
              </a:rPr>
              <a:t>мың</a:t>
            </a:r>
            <a:endParaRPr lang="ru-KZ" sz="1100" kern="0" dirty="0">
              <a:solidFill>
                <a:schemeClr val="accent6">
                  <a:lumMod val="50000"/>
                </a:schemeClr>
              </a:solidFill>
            </a:endParaRPr>
          </a:p>
        </p:txBody>
      </p:sp>
      <p:grpSp>
        <p:nvGrpSpPr>
          <p:cNvPr id="16" name="Группа 15">
            <a:extLst>
              <a:ext uri="{FF2B5EF4-FFF2-40B4-BE49-F238E27FC236}">
                <a16:creationId xmlns:a16="http://schemas.microsoft.com/office/drawing/2014/main" id="{C74DEBE5-BB09-E0A1-2504-B25BF7A94D4D}"/>
              </a:ext>
            </a:extLst>
          </p:cNvPr>
          <p:cNvGrpSpPr/>
          <p:nvPr/>
        </p:nvGrpSpPr>
        <p:grpSpPr>
          <a:xfrm>
            <a:off x="4178300" y="1297305"/>
            <a:ext cx="1905000" cy="159385"/>
            <a:chOff x="731520" y="1257300"/>
            <a:chExt cx="7978140" cy="251266"/>
          </a:xfrm>
        </p:grpSpPr>
        <p:cxnSp>
          <p:nvCxnSpPr>
            <p:cNvPr id="17" name="Прямая соединительная линия 16">
              <a:extLst>
                <a:ext uri="{FF2B5EF4-FFF2-40B4-BE49-F238E27FC236}">
                  <a16:creationId xmlns:a16="http://schemas.microsoft.com/office/drawing/2014/main" id="{2AFDDB50-8B04-6E17-9993-8AFD25A3ACC8}"/>
                </a:ext>
              </a:extLst>
            </p:cNvPr>
            <p:cNvCxnSpPr>
              <a:cxnSpLocks/>
            </p:cNvCxnSpPr>
            <p:nvPr/>
          </p:nvCxnSpPr>
          <p:spPr>
            <a:xfrm>
              <a:off x="737818" y="1257300"/>
              <a:ext cx="0" cy="251266"/>
            </a:xfrm>
            <a:prstGeom prst="line">
              <a:avLst/>
            </a:prstGeom>
            <a:ln w="19050">
              <a:solidFill>
                <a:srgbClr val="007F76"/>
              </a:solidFill>
            </a:ln>
          </p:spPr>
          <p:style>
            <a:lnRef idx="1">
              <a:schemeClr val="accent1"/>
            </a:lnRef>
            <a:fillRef idx="0">
              <a:schemeClr val="accent1"/>
            </a:fillRef>
            <a:effectRef idx="0">
              <a:schemeClr val="accent1"/>
            </a:effectRef>
            <a:fontRef idx="minor">
              <a:schemeClr val="tx1"/>
            </a:fontRef>
          </p:style>
        </p:cxnSp>
        <p:cxnSp>
          <p:nvCxnSpPr>
            <p:cNvPr id="18" name="Прямая соединительная линия 17">
              <a:extLst>
                <a:ext uri="{FF2B5EF4-FFF2-40B4-BE49-F238E27FC236}">
                  <a16:creationId xmlns:a16="http://schemas.microsoft.com/office/drawing/2014/main" id="{83EB6613-AB26-9218-D288-8C2935AFBB23}"/>
                </a:ext>
              </a:extLst>
            </p:cNvPr>
            <p:cNvCxnSpPr>
              <a:cxnSpLocks/>
            </p:cNvCxnSpPr>
            <p:nvPr/>
          </p:nvCxnSpPr>
          <p:spPr>
            <a:xfrm flipH="1">
              <a:off x="731520" y="1257300"/>
              <a:ext cx="7978140" cy="0"/>
            </a:xfrm>
            <a:prstGeom prst="line">
              <a:avLst/>
            </a:prstGeom>
            <a:ln w="19050">
              <a:solidFill>
                <a:srgbClr val="007F76"/>
              </a:solidFill>
            </a:ln>
          </p:spPr>
          <p:style>
            <a:lnRef idx="1">
              <a:schemeClr val="accent1"/>
            </a:lnRef>
            <a:fillRef idx="0">
              <a:schemeClr val="accent1"/>
            </a:fillRef>
            <a:effectRef idx="0">
              <a:schemeClr val="accent1"/>
            </a:effectRef>
            <a:fontRef idx="minor">
              <a:schemeClr val="tx1"/>
            </a:fontRef>
          </p:style>
        </p:cxnSp>
        <p:cxnSp>
          <p:nvCxnSpPr>
            <p:cNvPr id="19" name="Прямая соединительная линия 18">
              <a:extLst>
                <a:ext uri="{FF2B5EF4-FFF2-40B4-BE49-F238E27FC236}">
                  <a16:creationId xmlns:a16="http://schemas.microsoft.com/office/drawing/2014/main" id="{CDDFDD74-1D08-20C2-50F8-5037B7CE1F5C}"/>
                </a:ext>
              </a:extLst>
            </p:cNvPr>
            <p:cNvCxnSpPr>
              <a:cxnSpLocks/>
            </p:cNvCxnSpPr>
            <p:nvPr/>
          </p:nvCxnSpPr>
          <p:spPr>
            <a:xfrm>
              <a:off x="8700718" y="1257300"/>
              <a:ext cx="0" cy="251266"/>
            </a:xfrm>
            <a:prstGeom prst="line">
              <a:avLst/>
            </a:prstGeom>
            <a:ln w="19050">
              <a:solidFill>
                <a:srgbClr val="007F76"/>
              </a:solidFill>
            </a:ln>
          </p:spPr>
          <p:style>
            <a:lnRef idx="1">
              <a:schemeClr val="accent1"/>
            </a:lnRef>
            <a:fillRef idx="0">
              <a:schemeClr val="accent1"/>
            </a:fillRef>
            <a:effectRef idx="0">
              <a:schemeClr val="accent1"/>
            </a:effectRef>
            <a:fontRef idx="minor">
              <a:schemeClr val="tx1"/>
            </a:fontRef>
          </p:style>
        </p:cxnSp>
      </p:grpSp>
      <p:cxnSp>
        <p:nvCxnSpPr>
          <p:cNvPr id="22" name="Прямая соединительная линия 21">
            <a:extLst>
              <a:ext uri="{FF2B5EF4-FFF2-40B4-BE49-F238E27FC236}">
                <a16:creationId xmlns:a16="http://schemas.microsoft.com/office/drawing/2014/main" id="{923425D7-6B5C-A041-7206-D39A60A59783}"/>
              </a:ext>
            </a:extLst>
          </p:cNvPr>
          <p:cNvCxnSpPr>
            <a:cxnSpLocks/>
          </p:cNvCxnSpPr>
          <p:nvPr/>
        </p:nvCxnSpPr>
        <p:spPr>
          <a:xfrm>
            <a:off x="158620" y="3750710"/>
            <a:ext cx="6061205" cy="0"/>
          </a:xfrm>
          <a:prstGeom prst="line">
            <a:avLst/>
          </a:prstGeom>
          <a:ln>
            <a:solidFill>
              <a:srgbClr val="007F76"/>
            </a:solidFill>
          </a:ln>
        </p:spPr>
        <p:style>
          <a:lnRef idx="1">
            <a:schemeClr val="accent1"/>
          </a:lnRef>
          <a:fillRef idx="0">
            <a:schemeClr val="accent1"/>
          </a:fillRef>
          <a:effectRef idx="0">
            <a:schemeClr val="accent1"/>
          </a:effectRef>
          <a:fontRef idx="minor">
            <a:schemeClr val="tx1"/>
          </a:fontRef>
        </p:style>
      </p:cxnSp>
      <p:graphicFrame>
        <p:nvGraphicFramePr>
          <p:cNvPr id="2" name="Таблица 1">
            <a:extLst>
              <a:ext uri="{FF2B5EF4-FFF2-40B4-BE49-F238E27FC236}">
                <a16:creationId xmlns:a16="http://schemas.microsoft.com/office/drawing/2014/main" id="{4E6142E5-F57C-610C-0076-8DC4B033BE1F}"/>
              </a:ext>
            </a:extLst>
          </p:cNvPr>
          <p:cNvGraphicFramePr>
            <a:graphicFrameLocks noGrp="1"/>
          </p:cNvGraphicFramePr>
          <p:nvPr>
            <p:extLst>
              <p:ext uri="{D42A27DB-BD31-4B8C-83A1-F6EECF244321}">
                <p14:modId xmlns:p14="http://schemas.microsoft.com/office/powerpoint/2010/main" val="1005812665"/>
              </p:ext>
            </p:extLst>
          </p:nvPr>
        </p:nvGraphicFramePr>
        <p:xfrm>
          <a:off x="6768750" y="1215742"/>
          <a:ext cx="5328000" cy="1670332"/>
        </p:xfrm>
        <a:graphic>
          <a:graphicData uri="http://schemas.openxmlformats.org/drawingml/2006/table">
            <a:tbl>
              <a:tblPr firstRow="1" bandRow="1">
                <a:tableStyleId>{5C22544A-7EE6-4342-B048-85BDC9FD1C3A}</a:tableStyleId>
              </a:tblPr>
              <a:tblGrid>
                <a:gridCol w="3600000">
                  <a:extLst>
                    <a:ext uri="{9D8B030D-6E8A-4147-A177-3AD203B41FA5}">
                      <a16:colId xmlns:a16="http://schemas.microsoft.com/office/drawing/2014/main" val="1113104833"/>
                    </a:ext>
                  </a:extLst>
                </a:gridCol>
                <a:gridCol w="432000">
                  <a:extLst>
                    <a:ext uri="{9D8B030D-6E8A-4147-A177-3AD203B41FA5}">
                      <a16:colId xmlns:a16="http://schemas.microsoft.com/office/drawing/2014/main" val="132264586"/>
                    </a:ext>
                  </a:extLst>
                </a:gridCol>
                <a:gridCol w="432000">
                  <a:extLst>
                    <a:ext uri="{9D8B030D-6E8A-4147-A177-3AD203B41FA5}">
                      <a16:colId xmlns:a16="http://schemas.microsoft.com/office/drawing/2014/main" val="2572766800"/>
                    </a:ext>
                  </a:extLst>
                </a:gridCol>
                <a:gridCol w="432000">
                  <a:extLst>
                    <a:ext uri="{9D8B030D-6E8A-4147-A177-3AD203B41FA5}">
                      <a16:colId xmlns:a16="http://schemas.microsoft.com/office/drawing/2014/main" val="2849574652"/>
                    </a:ext>
                  </a:extLst>
                </a:gridCol>
                <a:gridCol w="432000">
                  <a:extLst>
                    <a:ext uri="{9D8B030D-6E8A-4147-A177-3AD203B41FA5}">
                      <a16:colId xmlns:a16="http://schemas.microsoft.com/office/drawing/2014/main" val="478621999"/>
                    </a:ext>
                  </a:extLst>
                </a:gridCol>
              </a:tblGrid>
              <a:tr h="167033">
                <a:tc>
                  <a:txBody>
                    <a:bodyPr/>
                    <a:lstStyle/>
                    <a:p>
                      <a:pPr marL="0" marR="0" lvl="0" indent="0" algn="l" defTabSz="685800" rtl="0" eaLnBrk="1" fontAlgn="auto" latinLnBrk="0" hangingPunct="1">
                        <a:lnSpc>
                          <a:spcPct val="107000"/>
                        </a:lnSpc>
                        <a:spcBef>
                          <a:spcPts val="0"/>
                        </a:spcBef>
                        <a:spcAft>
                          <a:spcPts val="0"/>
                        </a:spcAft>
                        <a:buClrTx/>
                        <a:buSzTx/>
                        <a:buFontTx/>
                        <a:buNone/>
                        <a:tabLst/>
                        <a:defRPr/>
                      </a:pPr>
                      <a:r>
                        <a:rPr lang="ru-RU" sz="1050" b="1" i="0" u="none" strike="noStrike" cap="none" noProof="0" dirty="0">
                          <a:solidFill>
                            <a:srgbClr val="000000"/>
                          </a:solidFill>
                          <a:effectLst/>
                          <a:latin typeface="Arial Narrow" panose="020B0606020202030204" pitchFamily="34" charset="0"/>
                          <a:ea typeface="+mn-ea"/>
                          <a:cs typeface="+mn-cs"/>
                          <a:sym typeface="Arial"/>
                        </a:rPr>
                        <a:t>БАЗАЛЫҚ СЦЕНАРИЙ</a:t>
                      </a:r>
                    </a:p>
                  </a:txBody>
                  <a:tcPr marT="0" marB="0" anchor="ctr">
                    <a:lnL w="76200" cap="flat" cmpd="sng" algn="ctr">
                      <a:noFill/>
                      <a:prstDash val="solid"/>
                      <a:round/>
                      <a:headEnd type="none" w="med" len="med"/>
                      <a:tailEnd type="none" w="med" len="med"/>
                    </a:lnL>
                    <a:lnR w="6350" cap="flat" cmpd="sng" algn="ctr">
                      <a:solidFill>
                        <a:schemeClr val="tx1"/>
                      </a:solidFill>
                      <a:prstDash val="sysDot"/>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007F76">
                        <a:alpha val="20000"/>
                      </a:srgbClr>
                    </a:solidFill>
                  </a:tcPr>
                </a:tc>
                <a:tc>
                  <a:txBody>
                    <a:bodyPr/>
                    <a:lstStyle/>
                    <a:p>
                      <a:pPr algn="ctr" fontAlgn="ctr"/>
                      <a:r>
                        <a:rPr lang="en-US" sz="900" b="0" i="0" u="none" strike="noStrike" cap="none" dirty="0">
                          <a:solidFill>
                            <a:srgbClr val="000000"/>
                          </a:solidFill>
                          <a:effectLst/>
                          <a:latin typeface="Arial Narrow" panose="020B0606020202030204" pitchFamily="34" charset="0"/>
                          <a:ea typeface="+mn-ea"/>
                          <a:cs typeface="+mn-cs"/>
                          <a:sym typeface="Arial"/>
                        </a:rPr>
                        <a:t>Q1</a:t>
                      </a:r>
                      <a:endParaRPr lang="ru-KZ" sz="900" b="0" i="0" u="none" strike="noStrike" cap="none" dirty="0">
                        <a:solidFill>
                          <a:srgbClr val="000000"/>
                        </a:solidFill>
                        <a:effectLst/>
                        <a:latin typeface="Arial Narrow" panose="020B0606020202030204" pitchFamily="34" charset="0"/>
                        <a:ea typeface="+mn-ea"/>
                        <a:cs typeface="+mn-cs"/>
                        <a:sym typeface="Arial"/>
                      </a:endParaRPr>
                    </a:p>
                  </a:txBody>
                  <a:tcPr marL="9525" marR="9525" marT="0"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50000"/>
                        <a:alpha val="20000"/>
                      </a:schemeClr>
                    </a:solidFill>
                  </a:tcPr>
                </a:tc>
                <a:tc>
                  <a:txBody>
                    <a:bodyPr/>
                    <a:lstStyle/>
                    <a:p>
                      <a:pPr algn="ctr" fontAlgn="ctr"/>
                      <a:r>
                        <a:rPr lang="en-US" sz="900" b="0" i="0" u="none" strike="noStrike" cap="none" dirty="0">
                          <a:solidFill>
                            <a:srgbClr val="000000"/>
                          </a:solidFill>
                          <a:effectLst/>
                          <a:latin typeface="Arial Narrow" panose="020B0606020202030204" pitchFamily="34" charset="0"/>
                          <a:ea typeface="+mn-ea"/>
                          <a:cs typeface="+mn-cs"/>
                          <a:sym typeface="Arial"/>
                        </a:rPr>
                        <a:t>Q2</a:t>
                      </a:r>
                      <a:endParaRPr lang="ru-KZ" sz="900" b="0" i="0" u="none" strike="noStrike" cap="none" dirty="0">
                        <a:solidFill>
                          <a:srgbClr val="000000"/>
                        </a:solidFill>
                        <a:effectLst/>
                        <a:latin typeface="Arial Narrow" panose="020B0606020202030204" pitchFamily="34" charset="0"/>
                        <a:ea typeface="+mn-ea"/>
                        <a:cs typeface="+mn-cs"/>
                        <a:sym typeface="Arial"/>
                      </a:endParaRPr>
                    </a:p>
                  </a:txBody>
                  <a:tcPr marL="9525" marR="9525" marT="0"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007F76">
                        <a:alpha val="20000"/>
                      </a:srgbClr>
                    </a:solidFill>
                  </a:tcPr>
                </a:tc>
                <a:tc>
                  <a:txBody>
                    <a:bodyPr/>
                    <a:lstStyle/>
                    <a:p>
                      <a:pPr algn="ctr" fontAlgn="ctr"/>
                      <a:r>
                        <a:rPr lang="en-US" sz="900" b="0" i="0" u="none" strike="noStrike" cap="none" dirty="0">
                          <a:solidFill>
                            <a:srgbClr val="000000"/>
                          </a:solidFill>
                          <a:effectLst/>
                          <a:latin typeface="Arial Narrow" panose="020B0606020202030204" pitchFamily="34" charset="0"/>
                          <a:ea typeface="+mn-ea"/>
                          <a:cs typeface="+mn-cs"/>
                          <a:sym typeface="Arial"/>
                        </a:rPr>
                        <a:t>Q3</a:t>
                      </a:r>
                      <a:endParaRPr lang="ru-KZ" sz="900" b="0" i="0" u="none" strike="noStrike" cap="none" dirty="0">
                        <a:solidFill>
                          <a:srgbClr val="000000"/>
                        </a:solidFill>
                        <a:effectLst/>
                        <a:latin typeface="Arial Narrow" panose="020B0606020202030204" pitchFamily="34" charset="0"/>
                        <a:ea typeface="+mn-ea"/>
                        <a:cs typeface="+mn-cs"/>
                        <a:sym typeface="Arial"/>
                      </a:endParaRPr>
                    </a:p>
                  </a:txBody>
                  <a:tcPr marL="9525" marR="9525" marT="0"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007F76">
                        <a:alpha val="20000"/>
                      </a:srgbClr>
                    </a:solidFill>
                  </a:tcPr>
                </a:tc>
                <a:tc>
                  <a:txBody>
                    <a:bodyPr/>
                    <a:lstStyle/>
                    <a:p>
                      <a:pPr algn="ctr" fontAlgn="ctr"/>
                      <a:r>
                        <a:rPr lang="en-US" sz="900" b="0" i="0" u="none" strike="noStrike" cap="none" dirty="0">
                          <a:solidFill>
                            <a:srgbClr val="000000"/>
                          </a:solidFill>
                          <a:effectLst/>
                          <a:latin typeface="Arial Narrow" panose="020B0606020202030204" pitchFamily="34" charset="0"/>
                          <a:ea typeface="+mn-ea"/>
                          <a:cs typeface="+mn-cs"/>
                          <a:sym typeface="Arial"/>
                        </a:rPr>
                        <a:t>Q4</a:t>
                      </a:r>
                      <a:endParaRPr lang="ru-KZ" sz="900" b="0" i="0" u="none" strike="noStrike" cap="none" dirty="0">
                        <a:solidFill>
                          <a:srgbClr val="000000"/>
                        </a:solidFill>
                        <a:effectLst/>
                        <a:latin typeface="Arial Narrow" panose="020B0606020202030204" pitchFamily="34" charset="0"/>
                        <a:ea typeface="+mn-ea"/>
                        <a:cs typeface="+mn-cs"/>
                        <a:sym typeface="Arial"/>
                      </a:endParaRPr>
                    </a:p>
                  </a:txBody>
                  <a:tcPr marL="9525" marR="9525" marT="0" marB="0" anchor="ctr">
                    <a:lnL w="6350" cap="flat" cmpd="sng" algn="ctr">
                      <a:solidFill>
                        <a:schemeClr val="tx1"/>
                      </a:solidFill>
                      <a:prstDash val="sysDot"/>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007F76">
                        <a:alpha val="20000"/>
                      </a:srgbClr>
                    </a:solidFill>
                  </a:tcPr>
                </a:tc>
                <a:extLst>
                  <a:ext uri="{0D108BD9-81ED-4DB2-BD59-A6C34878D82A}">
                    <a16:rowId xmlns:a16="http://schemas.microsoft.com/office/drawing/2014/main" val="877649079"/>
                  </a:ext>
                </a:extLst>
              </a:tr>
              <a:tr h="167033">
                <a:tc>
                  <a:txBody>
                    <a:bodyPr/>
                    <a:lstStyle/>
                    <a:p>
                      <a:pPr marL="0" marR="0" lvl="0" indent="0" algn="l" defTabSz="685800" rtl="0" eaLnBrk="1" fontAlgn="auto" latinLnBrk="0" hangingPunct="1">
                        <a:lnSpc>
                          <a:spcPct val="107000"/>
                        </a:lnSpc>
                        <a:spcBef>
                          <a:spcPts val="0"/>
                        </a:spcBef>
                        <a:spcAft>
                          <a:spcPts val="0"/>
                        </a:spcAft>
                        <a:buClrTx/>
                        <a:buSzTx/>
                        <a:buFontTx/>
                        <a:buNone/>
                        <a:tabLst/>
                        <a:defRPr/>
                      </a:pPr>
                      <a:r>
                        <a:rPr lang="ru-RU" sz="900" b="1" i="0" u="none" strike="noStrike" cap="none" noProof="0" dirty="0">
                          <a:solidFill>
                            <a:srgbClr val="000000"/>
                          </a:solidFill>
                          <a:effectLst/>
                          <a:latin typeface="Arial Narrow" panose="020B0606020202030204" pitchFamily="34" charset="0"/>
                          <a:ea typeface="+mn-ea"/>
                          <a:cs typeface="+mn-cs"/>
                          <a:sym typeface="Arial"/>
                        </a:rPr>
                        <a:t>БАРЛЫҒЫ</a:t>
                      </a:r>
                      <a:endParaRPr lang="ru-RU" sz="800" b="1" i="0" u="none" strike="noStrike" cap="none" noProof="0" dirty="0">
                        <a:solidFill>
                          <a:srgbClr val="000000"/>
                        </a:solidFill>
                        <a:effectLst/>
                        <a:latin typeface="Arial Narrow" panose="020B0606020202030204" pitchFamily="34" charset="0"/>
                        <a:ea typeface="+mn-ea"/>
                        <a:cs typeface="+mn-cs"/>
                        <a:sym typeface="Arial"/>
                      </a:endParaRPr>
                    </a:p>
                  </a:txBody>
                  <a:tcPr marT="0" marB="0" anchor="ctr">
                    <a:lnL w="76200" cap="flat" cmpd="sng" algn="ctr">
                      <a:noFill/>
                      <a:prstDash val="solid"/>
                      <a:round/>
                      <a:headEnd type="none" w="med" len="med"/>
                      <a:tailEnd type="none" w="med" len="med"/>
                    </a:lnL>
                    <a:lnR w="6350" cap="flat" cmpd="sng" algn="ctr">
                      <a:solidFill>
                        <a:schemeClr val="tx1"/>
                      </a:solidFill>
                      <a:prstDash val="sysDot"/>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007F76">
                        <a:alpha val="20000"/>
                      </a:srgbClr>
                    </a:solidFill>
                  </a:tcPr>
                </a:tc>
                <a:tc>
                  <a:txBody>
                    <a:bodyPr/>
                    <a:lstStyle/>
                    <a:p>
                      <a:pPr algn="ctr" fontAlgn="ctr"/>
                      <a:r>
                        <a:rPr lang="ru-RU" sz="900" b="1" i="0" u="none" strike="noStrike" cap="none" dirty="0">
                          <a:solidFill>
                            <a:srgbClr val="000000"/>
                          </a:solidFill>
                          <a:effectLst/>
                          <a:latin typeface="Arial Narrow" panose="020B0606020202030204" pitchFamily="34" charset="0"/>
                          <a:ea typeface="+mn-ea"/>
                          <a:cs typeface="+mn-cs"/>
                          <a:sym typeface="Arial"/>
                        </a:rPr>
                        <a:t>10 272</a:t>
                      </a:r>
                      <a:endParaRPr lang="ru-KZ" sz="900" b="1" i="0" u="none" strike="noStrike" cap="none" dirty="0">
                        <a:solidFill>
                          <a:srgbClr val="000000"/>
                        </a:solidFill>
                        <a:effectLst/>
                        <a:latin typeface="Arial Narrow" panose="020B0606020202030204" pitchFamily="34" charset="0"/>
                        <a:ea typeface="+mn-ea"/>
                        <a:cs typeface="+mn-cs"/>
                        <a:sym typeface="Arial"/>
                      </a:endParaRPr>
                    </a:p>
                  </a:txBody>
                  <a:tcPr marL="9525" marR="9525" marT="0"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50000"/>
                        <a:alpha val="20000"/>
                      </a:schemeClr>
                    </a:solidFill>
                  </a:tcPr>
                </a:tc>
                <a:tc>
                  <a:txBody>
                    <a:bodyPr/>
                    <a:lstStyle/>
                    <a:p>
                      <a:pPr algn="ctr" rtl="0" fontAlgn="ctr"/>
                      <a:r>
                        <a:rPr lang="ru-RU" sz="900" b="1" i="0" u="none" strike="noStrike" dirty="0">
                          <a:solidFill>
                            <a:srgbClr val="000000"/>
                          </a:solidFill>
                          <a:effectLst/>
                          <a:latin typeface="Arial Narrow" panose="020B0606020202030204" pitchFamily="34" charset="0"/>
                        </a:rPr>
                        <a:t>11 958</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007F76">
                        <a:alpha val="20000"/>
                      </a:srgbClr>
                    </a:solidFill>
                  </a:tcPr>
                </a:tc>
                <a:tc>
                  <a:txBody>
                    <a:bodyPr/>
                    <a:lstStyle/>
                    <a:p>
                      <a:pPr algn="ctr" rtl="0" fontAlgn="ctr"/>
                      <a:r>
                        <a:rPr lang="ru-RU" sz="900" b="1" i="0" u="none" strike="noStrike">
                          <a:solidFill>
                            <a:srgbClr val="000000"/>
                          </a:solidFill>
                          <a:effectLst/>
                          <a:latin typeface="Arial Narrow" panose="020B0606020202030204" pitchFamily="34" charset="0"/>
                        </a:rPr>
                        <a:t>18 747</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007F76">
                        <a:alpha val="20000"/>
                      </a:srgbClr>
                    </a:solidFill>
                  </a:tcPr>
                </a:tc>
                <a:tc>
                  <a:txBody>
                    <a:bodyPr/>
                    <a:lstStyle/>
                    <a:p>
                      <a:pPr algn="ctr" rtl="0" fontAlgn="ctr"/>
                      <a:r>
                        <a:rPr lang="ru-RU" sz="900" b="1" i="0" u="none" strike="noStrike" dirty="0">
                          <a:solidFill>
                            <a:srgbClr val="000000"/>
                          </a:solidFill>
                          <a:effectLst/>
                          <a:latin typeface="Arial Narrow" panose="020B0606020202030204" pitchFamily="34" charset="0"/>
                        </a:rPr>
                        <a:t>21 077</a:t>
                      </a:r>
                    </a:p>
                  </a:txBody>
                  <a:tcPr marL="9525" marR="9525" marT="9525" marB="0" anchor="ctr">
                    <a:lnL w="6350" cap="flat" cmpd="sng" algn="ctr">
                      <a:solidFill>
                        <a:schemeClr val="tx1"/>
                      </a:solidFill>
                      <a:prstDash val="sysDot"/>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007F76">
                        <a:alpha val="20000"/>
                      </a:srgbClr>
                    </a:solidFill>
                  </a:tcPr>
                </a:tc>
                <a:extLst>
                  <a:ext uri="{0D108BD9-81ED-4DB2-BD59-A6C34878D82A}">
                    <a16:rowId xmlns:a16="http://schemas.microsoft.com/office/drawing/2014/main" val="1602871338"/>
                  </a:ext>
                </a:extLst>
              </a:tr>
              <a:tr h="148474">
                <a:tc>
                  <a:txBody>
                    <a:bodyPr/>
                    <a:lstStyle/>
                    <a:p>
                      <a:pPr marL="72000" algn="l" fontAlgn="b"/>
                      <a:r>
                        <a:rPr lang="ru-RU" sz="800" b="0" i="0" u="none" strike="noStrike" cap="none" dirty="0">
                          <a:solidFill>
                            <a:srgbClr val="000000"/>
                          </a:solidFill>
                          <a:effectLst/>
                          <a:latin typeface="Arial Narrow" panose="020B0606020202030204" pitchFamily="34" charset="0"/>
                          <a:ea typeface="+mn-ea"/>
                          <a:cs typeface="+mn-cs"/>
                          <a:sym typeface="Arial"/>
                        </a:rPr>
                        <a:t>БАСШЫЛАР ЖӘНЕ МЕМЛЕКЕТТІК ҚЫЗМЕТШІЛЕР</a:t>
                      </a:r>
                    </a:p>
                  </a:txBody>
                  <a:tcPr marL="9525" marR="9525" marT="0" marB="0" anchor="ctr">
                    <a:lnL w="76200" cap="flat" cmpd="sng" algn="ctr">
                      <a:noFill/>
                      <a:prstDash val="solid"/>
                      <a:round/>
                      <a:headEnd type="none" w="med" len="med"/>
                      <a:tailEnd type="none" w="med" len="med"/>
                    </a:lnL>
                    <a:lnR w="6350" cap="flat" cmpd="sng" algn="ctr">
                      <a:solidFill>
                        <a:schemeClr val="tx1"/>
                      </a:solidFill>
                      <a:prstDash val="sysDot"/>
                      <a:round/>
                      <a:headEnd type="none" w="med" len="med"/>
                      <a:tailEnd type="none" w="med" len="med"/>
                    </a:lnR>
                    <a:lnT w="12700" cap="flat" cmpd="sng" algn="ctr">
                      <a:solidFill>
                        <a:schemeClr val="tx1"/>
                      </a:solidFill>
                      <a:prstDash val="solid"/>
                      <a:round/>
                      <a:headEnd type="none" w="med" len="med"/>
                      <a:tailEnd type="none" w="med" len="med"/>
                    </a:lnT>
                    <a:lnB w="6350" cap="flat" cmpd="sng" algn="ctr">
                      <a:solidFill>
                        <a:schemeClr val="tx1"/>
                      </a:solidFill>
                      <a:prstDash val="sysDot"/>
                      <a:round/>
                      <a:headEnd type="none" w="med" len="med"/>
                      <a:tailEnd type="none" w="med" len="med"/>
                    </a:lnB>
                    <a:noFill/>
                  </a:tcPr>
                </a:tc>
                <a:tc>
                  <a:txBody>
                    <a:bodyPr/>
                    <a:lstStyle/>
                    <a:p>
                      <a:pPr algn="ctr" fontAlgn="ctr"/>
                      <a:r>
                        <a:rPr lang="ru-RU" sz="800" b="0" i="0" u="none" strike="noStrike">
                          <a:solidFill>
                            <a:srgbClr val="000000"/>
                          </a:solidFill>
                          <a:effectLst/>
                          <a:latin typeface="Arial Narrow" panose="020B0606020202030204" pitchFamily="34" charset="0"/>
                        </a:rPr>
                        <a:t>355</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12700" cap="flat" cmpd="sng" algn="ctr">
                      <a:solidFill>
                        <a:schemeClr val="tx1"/>
                      </a:solidFill>
                      <a:prstDash val="solid"/>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ru-RU" sz="800" b="0" i="0" u="none" strike="noStrike" dirty="0">
                          <a:solidFill>
                            <a:srgbClr val="000000"/>
                          </a:solidFill>
                          <a:effectLst/>
                          <a:latin typeface="Arial Narrow" panose="020B0606020202030204" pitchFamily="34" charset="0"/>
                        </a:rPr>
                        <a:t>274</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12700" cap="flat" cmpd="sng" algn="ctr">
                      <a:solidFill>
                        <a:schemeClr val="tx1"/>
                      </a:solidFill>
                      <a:prstDash val="solid"/>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ru-RU" sz="800" b="0" i="0" u="none" strike="noStrike">
                          <a:solidFill>
                            <a:srgbClr val="000000"/>
                          </a:solidFill>
                          <a:effectLst/>
                          <a:latin typeface="Arial Narrow" panose="020B0606020202030204" pitchFamily="34" charset="0"/>
                        </a:rPr>
                        <a:t>302</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12700" cap="flat" cmpd="sng" algn="ctr">
                      <a:solidFill>
                        <a:schemeClr val="tx1"/>
                      </a:solidFill>
                      <a:prstDash val="solid"/>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ru-RU" sz="800" b="0" i="0" u="none" strike="noStrike">
                          <a:solidFill>
                            <a:srgbClr val="000000"/>
                          </a:solidFill>
                          <a:effectLst/>
                          <a:latin typeface="Arial Narrow" panose="020B0606020202030204" pitchFamily="34" charset="0"/>
                        </a:rPr>
                        <a:t>392</a:t>
                      </a:r>
                    </a:p>
                  </a:txBody>
                  <a:tcPr marL="9525" marR="9525" marT="9525" marB="0" anchor="ctr">
                    <a:lnL w="6350" cap="flat" cmpd="sng" algn="ctr">
                      <a:solidFill>
                        <a:schemeClr val="tx1"/>
                      </a:solidFill>
                      <a:prstDash val="sysDot"/>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052355308"/>
                  </a:ext>
                </a:extLst>
              </a:tr>
              <a:tr h="148474">
                <a:tc>
                  <a:txBody>
                    <a:bodyPr/>
                    <a:lstStyle/>
                    <a:p>
                      <a:pPr marL="72000" algn="l" fontAlgn="b"/>
                      <a:r>
                        <a:rPr lang="ru-RU" sz="800" b="0" i="0" u="none" strike="noStrike" cap="none" dirty="0">
                          <a:solidFill>
                            <a:srgbClr val="000000"/>
                          </a:solidFill>
                          <a:effectLst/>
                          <a:latin typeface="Arial Narrow" panose="020B0606020202030204" pitchFamily="34" charset="0"/>
                          <a:ea typeface="+mn-ea"/>
                          <a:cs typeface="+mn-cs"/>
                          <a:sym typeface="Arial"/>
                        </a:rPr>
                        <a:t>КӘСІБИ МАМАНДАР</a:t>
                      </a:r>
                    </a:p>
                  </a:txBody>
                  <a:tcPr marL="9525" marR="9525" marT="0" marB="0" anchor="ctr">
                    <a:lnL w="76200" cap="flat" cmpd="sng" algn="ctr">
                      <a:noFill/>
                      <a:prstDash val="solid"/>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solidFill>
                      <a:srgbClr val="007F76">
                        <a:alpha val="10000"/>
                      </a:srgbClr>
                    </a:solidFill>
                  </a:tcPr>
                </a:tc>
                <a:tc>
                  <a:txBody>
                    <a:bodyPr/>
                    <a:lstStyle/>
                    <a:p>
                      <a:pPr algn="ctr" fontAlgn="ctr"/>
                      <a:r>
                        <a:rPr lang="ru-RU" sz="800" b="0" i="0" u="none" strike="noStrike">
                          <a:solidFill>
                            <a:srgbClr val="000000"/>
                          </a:solidFill>
                          <a:effectLst/>
                          <a:latin typeface="Arial Narrow" panose="020B0606020202030204" pitchFamily="34" charset="0"/>
                        </a:rPr>
                        <a:t>2 596</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2 846</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solidFill>
                      <a:srgbClr val="007F76">
                        <a:alpha val="10000"/>
                      </a:srgbClr>
                    </a:solidFill>
                  </a:tcPr>
                </a:tc>
                <a:tc>
                  <a:txBody>
                    <a:bodyPr/>
                    <a:lstStyle/>
                    <a:p>
                      <a:pPr algn="ctr" fontAlgn="ctr"/>
                      <a:r>
                        <a:rPr lang="ru-RU" sz="800" b="0" i="0" u="none" strike="noStrike">
                          <a:solidFill>
                            <a:srgbClr val="000000"/>
                          </a:solidFill>
                          <a:effectLst/>
                          <a:latin typeface="Arial Narrow" panose="020B0606020202030204" pitchFamily="34" charset="0"/>
                        </a:rPr>
                        <a:t>2 912</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solidFill>
                      <a:srgbClr val="007F76">
                        <a:alpha val="10000"/>
                      </a:srgbClr>
                    </a:solidFill>
                  </a:tcPr>
                </a:tc>
                <a:tc>
                  <a:txBody>
                    <a:bodyPr/>
                    <a:lstStyle/>
                    <a:p>
                      <a:pPr algn="ctr" fontAlgn="ctr"/>
                      <a:r>
                        <a:rPr lang="ru-RU" sz="800" b="0" i="0" u="none" strike="noStrike">
                          <a:solidFill>
                            <a:srgbClr val="000000"/>
                          </a:solidFill>
                          <a:effectLst/>
                          <a:latin typeface="Arial Narrow" panose="020B0606020202030204" pitchFamily="34" charset="0"/>
                        </a:rPr>
                        <a:t>5 412</a:t>
                      </a:r>
                    </a:p>
                  </a:txBody>
                  <a:tcPr marL="9525" marR="9525" marT="9525" marB="0" anchor="ctr">
                    <a:lnL w="6350" cap="flat" cmpd="sng" algn="ctr">
                      <a:solidFill>
                        <a:schemeClr val="tx1"/>
                      </a:solidFill>
                      <a:prstDash val="sysDot"/>
                      <a:round/>
                      <a:headEnd type="none" w="med" len="med"/>
                      <a:tailEnd type="none" w="med" len="med"/>
                    </a:lnL>
                    <a:lnR w="12700" cap="flat" cmpd="sng" algn="ctr">
                      <a:noFill/>
                      <a:prstDash val="solid"/>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solidFill>
                      <a:srgbClr val="007F76">
                        <a:alpha val="10000"/>
                      </a:srgbClr>
                    </a:solidFill>
                  </a:tcPr>
                </a:tc>
                <a:extLst>
                  <a:ext uri="{0D108BD9-81ED-4DB2-BD59-A6C34878D82A}">
                    <a16:rowId xmlns:a16="http://schemas.microsoft.com/office/drawing/2014/main" val="4077338817"/>
                  </a:ext>
                </a:extLst>
              </a:tr>
              <a:tr h="148474">
                <a:tc>
                  <a:txBody>
                    <a:bodyPr/>
                    <a:lstStyle/>
                    <a:p>
                      <a:pPr marL="72000" algn="l" fontAlgn="b"/>
                      <a:r>
                        <a:rPr lang="ru-RU" sz="800" b="0" i="0" u="none" strike="noStrike" cap="none" dirty="0">
                          <a:solidFill>
                            <a:srgbClr val="000000"/>
                          </a:solidFill>
                          <a:effectLst/>
                          <a:latin typeface="Arial Narrow" panose="020B0606020202030204" pitchFamily="34" charset="0"/>
                          <a:ea typeface="+mn-ea"/>
                          <a:cs typeface="+mn-cs"/>
                          <a:sym typeface="Arial"/>
                        </a:rPr>
                        <a:t>ТЕХНИК МАМАНДАР ЖӘНЕ БАСҚА ДА КӘСІБИ КӨМЕКШІ ПЕРСОНАЛ</a:t>
                      </a:r>
                    </a:p>
                  </a:txBody>
                  <a:tcPr marL="9525" marR="9525" marT="0" marB="0" anchor="ctr">
                    <a:lnL w="76200" cap="flat" cmpd="sng" algn="ctr">
                      <a:noFill/>
                      <a:prstDash val="solid"/>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noFill/>
                  </a:tcPr>
                </a:tc>
                <a:tc>
                  <a:txBody>
                    <a:bodyPr/>
                    <a:lstStyle/>
                    <a:p>
                      <a:pPr algn="ctr" fontAlgn="ctr"/>
                      <a:r>
                        <a:rPr lang="ru-RU" sz="800" b="0" i="0" u="none" strike="noStrike">
                          <a:solidFill>
                            <a:srgbClr val="000000"/>
                          </a:solidFill>
                          <a:effectLst/>
                          <a:latin typeface="Arial Narrow" panose="020B0606020202030204" pitchFamily="34" charset="0"/>
                        </a:rPr>
                        <a:t>1 067</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ru-RU" sz="800" b="0" i="0" u="none" strike="noStrike">
                          <a:solidFill>
                            <a:srgbClr val="000000"/>
                          </a:solidFill>
                          <a:effectLst/>
                          <a:latin typeface="Arial Narrow" panose="020B0606020202030204" pitchFamily="34" charset="0"/>
                        </a:rPr>
                        <a:t>952</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ru-RU" sz="800" b="0" i="0" u="none" strike="noStrike">
                          <a:solidFill>
                            <a:srgbClr val="000000"/>
                          </a:solidFill>
                          <a:effectLst/>
                          <a:latin typeface="Arial Narrow" panose="020B0606020202030204" pitchFamily="34" charset="0"/>
                        </a:rPr>
                        <a:t>977</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ru-RU" sz="800" b="0" i="0" u="none" strike="noStrike">
                          <a:solidFill>
                            <a:srgbClr val="000000"/>
                          </a:solidFill>
                          <a:effectLst/>
                          <a:latin typeface="Arial Narrow" panose="020B0606020202030204" pitchFamily="34" charset="0"/>
                        </a:rPr>
                        <a:t>1 448</a:t>
                      </a:r>
                    </a:p>
                  </a:txBody>
                  <a:tcPr marL="9525" marR="9525" marT="9525" marB="0" anchor="ctr">
                    <a:lnL w="6350" cap="flat" cmpd="sng" algn="ctr">
                      <a:solidFill>
                        <a:schemeClr val="tx1"/>
                      </a:solidFill>
                      <a:prstDash val="sysDot"/>
                      <a:round/>
                      <a:headEnd type="none" w="med" len="med"/>
                      <a:tailEnd type="none" w="med" len="med"/>
                    </a:lnL>
                    <a:lnR w="12700" cap="flat" cmpd="sng" algn="ctr">
                      <a:noFill/>
                      <a:prstDash val="solid"/>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500228116"/>
                  </a:ext>
                </a:extLst>
              </a:tr>
              <a:tr h="148474">
                <a:tc>
                  <a:txBody>
                    <a:bodyPr/>
                    <a:lstStyle/>
                    <a:p>
                      <a:pPr marL="72000" algn="l" fontAlgn="b"/>
                      <a:r>
                        <a:rPr lang="ru-RU" sz="800" b="0" i="0" u="none" strike="noStrike" cap="none" dirty="0">
                          <a:solidFill>
                            <a:srgbClr val="000000"/>
                          </a:solidFill>
                          <a:effectLst/>
                          <a:latin typeface="Arial Narrow" panose="020B0606020202030204" pitchFamily="34" charset="0"/>
                          <a:ea typeface="+mn-ea"/>
                          <a:cs typeface="+mn-cs"/>
                          <a:sym typeface="Arial"/>
                        </a:rPr>
                        <a:t>ӘКІМШІЛЕНДІРУ САЛАСЫНДАҒЫ ҚЫЗМЕТШІЛЕР</a:t>
                      </a:r>
                    </a:p>
                  </a:txBody>
                  <a:tcPr marL="9525" marR="9525" marT="0" marB="0" anchor="ctr">
                    <a:lnL w="76200" cap="flat" cmpd="sng" algn="ctr">
                      <a:noFill/>
                      <a:prstDash val="solid"/>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solidFill>
                      <a:srgbClr val="007F76">
                        <a:alpha val="10000"/>
                      </a:srgbClr>
                    </a:solidFill>
                  </a:tcPr>
                </a:tc>
                <a:tc>
                  <a:txBody>
                    <a:bodyPr/>
                    <a:lstStyle/>
                    <a:p>
                      <a:pPr algn="ctr" fontAlgn="ctr"/>
                      <a:r>
                        <a:rPr lang="ru-RU" sz="800" b="0" i="0" u="none" strike="noStrike">
                          <a:solidFill>
                            <a:srgbClr val="000000"/>
                          </a:solidFill>
                          <a:effectLst/>
                          <a:latin typeface="Arial Narrow" panose="020B0606020202030204" pitchFamily="34" charset="0"/>
                        </a:rPr>
                        <a:t>458</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470</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solidFill>
                      <a:srgbClr val="007F76">
                        <a:alpha val="10000"/>
                      </a:srgbClr>
                    </a:solidFill>
                  </a:tcPr>
                </a:tc>
                <a:tc>
                  <a:txBody>
                    <a:bodyPr/>
                    <a:lstStyle/>
                    <a:p>
                      <a:pPr algn="ctr" fontAlgn="ctr"/>
                      <a:r>
                        <a:rPr lang="ru-RU" sz="800" b="0" i="0" u="none" strike="noStrike">
                          <a:solidFill>
                            <a:srgbClr val="000000"/>
                          </a:solidFill>
                          <a:effectLst/>
                          <a:latin typeface="Arial Narrow" panose="020B0606020202030204" pitchFamily="34" charset="0"/>
                        </a:rPr>
                        <a:t>454</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solidFill>
                      <a:srgbClr val="007F76">
                        <a:alpha val="10000"/>
                      </a:srgbClr>
                    </a:solidFill>
                  </a:tcPr>
                </a:tc>
                <a:tc>
                  <a:txBody>
                    <a:bodyPr/>
                    <a:lstStyle/>
                    <a:p>
                      <a:pPr algn="ctr" fontAlgn="ctr"/>
                      <a:r>
                        <a:rPr lang="ru-RU" sz="800" b="0" i="0" u="none" strike="noStrike">
                          <a:solidFill>
                            <a:srgbClr val="000000"/>
                          </a:solidFill>
                          <a:effectLst/>
                          <a:latin typeface="Arial Narrow" panose="020B0606020202030204" pitchFamily="34" charset="0"/>
                        </a:rPr>
                        <a:t>835</a:t>
                      </a:r>
                    </a:p>
                  </a:txBody>
                  <a:tcPr marL="9525" marR="9525" marT="9525" marB="0" anchor="ctr">
                    <a:lnL w="6350" cap="flat" cmpd="sng" algn="ctr">
                      <a:solidFill>
                        <a:schemeClr val="tx1"/>
                      </a:solidFill>
                      <a:prstDash val="sysDot"/>
                      <a:round/>
                      <a:headEnd type="none" w="med" len="med"/>
                      <a:tailEnd type="none" w="med" len="med"/>
                    </a:lnL>
                    <a:lnR w="12700" cap="flat" cmpd="sng" algn="ctr">
                      <a:noFill/>
                      <a:prstDash val="solid"/>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solidFill>
                      <a:srgbClr val="007F76">
                        <a:alpha val="10000"/>
                      </a:srgbClr>
                    </a:solidFill>
                  </a:tcPr>
                </a:tc>
                <a:extLst>
                  <a:ext uri="{0D108BD9-81ED-4DB2-BD59-A6C34878D82A}">
                    <a16:rowId xmlns:a16="http://schemas.microsoft.com/office/drawing/2014/main" val="1221627480"/>
                  </a:ext>
                </a:extLst>
              </a:tr>
              <a:tr h="148474">
                <a:tc>
                  <a:txBody>
                    <a:bodyPr/>
                    <a:lstStyle/>
                    <a:p>
                      <a:pPr marL="72000" algn="l" fontAlgn="b"/>
                      <a:r>
                        <a:rPr lang="ru-RU" sz="800" b="0" i="0" u="none" strike="noStrike" cap="none" dirty="0">
                          <a:solidFill>
                            <a:srgbClr val="000000"/>
                          </a:solidFill>
                          <a:effectLst/>
                          <a:latin typeface="Arial Narrow" panose="020B0606020202030204" pitchFamily="34" charset="0"/>
                          <a:ea typeface="+mn-ea"/>
                          <a:cs typeface="+mn-cs"/>
                          <a:sym typeface="Arial"/>
                        </a:rPr>
                        <a:t>ҚЫЗМЕТ КӨРСЕТУ ЖӘНЕ САУДА САЛАСЫНЫҢ ЖҰМЫСКЕРЛЕРІ</a:t>
                      </a:r>
                    </a:p>
                  </a:txBody>
                  <a:tcPr marL="9525" marR="9525" marT="0" marB="0" anchor="ctr">
                    <a:lnL w="76200" cap="flat" cmpd="sng" algn="ctr">
                      <a:noFill/>
                      <a:prstDash val="solid"/>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noFill/>
                  </a:tcPr>
                </a:tc>
                <a:tc>
                  <a:txBody>
                    <a:bodyPr/>
                    <a:lstStyle/>
                    <a:p>
                      <a:pPr algn="ctr" fontAlgn="ctr"/>
                      <a:r>
                        <a:rPr lang="ru-RU" sz="800" b="0" i="0" u="none" strike="noStrike">
                          <a:solidFill>
                            <a:srgbClr val="000000"/>
                          </a:solidFill>
                          <a:effectLst/>
                          <a:latin typeface="Arial Narrow" panose="020B0606020202030204" pitchFamily="34" charset="0"/>
                        </a:rPr>
                        <a:t>1 198</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ru-RU" sz="800" b="0" i="0" u="none" strike="noStrike">
                          <a:solidFill>
                            <a:srgbClr val="000000"/>
                          </a:solidFill>
                          <a:effectLst/>
                          <a:latin typeface="Arial Narrow" panose="020B0606020202030204" pitchFamily="34" charset="0"/>
                        </a:rPr>
                        <a:t>678</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ru-RU" sz="800" b="0" i="0" u="none" strike="noStrike">
                          <a:solidFill>
                            <a:srgbClr val="000000"/>
                          </a:solidFill>
                          <a:effectLst/>
                          <a:latin typeface="Arial Narrow" panose="020B0606020202030204" pitchFamily="34" charset="0"/>
                        </a:rPr>
                        <a:t>1 214</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ru-RU" sz="800" b="0" i="0" u="none" strike="noStrike">
                          <a:solidFill>
                            <a:srgbClr val="000000"/>
                          </a:solidFill>
                          <a:effectLst/>
                          <a:latin typeface="Arial Narrow" panose="020B0606020202030204" pitchFamily="34" charset="0"/>
                        </a:rPr>
                        <a:t>995</a:t>
                      </a:r>
                    </a:p>
                  </a:txBody>
                  <a:tcPr marL="9525" marR="9525" marT="9525" marB="0" anchor="ctr">
                    <a:lnL w="6350" cap="flat" cmpd="sng" algn="ctr">
                      <a:solidFill>
                        <a:schemeClr val="tx1"/>
                      </a:solidFill>
                      <a:prstDash val="sysDot"/>
                      <a:round/>
                      <a:headEnd type="none" w="med" len="med"/>
                      <a:tailEnd type="none" w="med" len="med"/>
                    </a:lnL>
                    <a:lnR w="12700" cap="flat" cmpd="sng" algn="ctr">
                      <a:noFill/>
                      <a:prstDash val="solid"/>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182707914"/>
                  </a:ext>
                </a:extLst>
              </a:tr>
              <a:tr h="148474">
                <a:tc>
                  <a:txBody>
                    <a:bodyPr/>
                    <a:lstStyle/>
                    <a:p>
                      <a:pPr marL="72000" algn="l" fontAlgn="b"/>
                      <a:r>
                        <a:rPr lang="ru-RU" sz="800" b="0" i="0" u="none" strike="noStrike" cap="none" dirty="0">
                          <a:solidFill>
                            <a:srgbClr val="000000"/>
                          </a:solidFill>
                          <a:effectLst/>
                          <a:latin typeface="Arial Narrow" panose="020B0606020202030204" pitchFamily="34" charset="0"/>
                          <a:ea typeface="+mn-ea"/>
                          <a:cs typeface="+mn-cs"/>
                          <a:sym typeface="Arial"/>
                        </a:rPr>
                        <a:t>ФЕРМЕР Ж/Е АУЫЛ/ОРМАН, БАЛЫҚ ШАРУА-ЫҢ Ж/Е БАЛЫҚ АУЛАУ ЖҰМЫС-РЫ</a:t>
                      </a:r>
                    </a:p>
                  </a:txBody>
                  <a:tcPr marL="9525" marR="9525" marT="0" marB="0" anchor="ctr">
                    <a:lnL w="76200" cap="flat" cmpd="sng" algn="ctr">
                      <a:noFill/>
                      <a:prstDash val="solid"/>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solidFill>
                      <a:srgbClr val="007F76">
                        <a:alpha val="10000"/>
                      </a:srgbClr>
                    </a:solidFill>
                  </a:tcPr>
                </a:tc>
                <a:tc>
                  <a:txBody>
                    <a:bodyPr/>
                    <a:lstStyle/>
                    <a:p>
                      <a:pPr algn="ctr" fontAlgn="ctr"/>
                      <a:r>
                        <a:rPr lang="ru-RU" sz="800" b="0" i="0" u="none" strike="noStrike">
                          <a:solidFill>
                            <a:srgbClr val="000000"/>
                          </a:solidFill>
                          <a:effectLst/>
                          <a:latin typeface="Arial Narrow" panose="020B0606020202030204" pitchFamily="34" charset="0"/>
                        </a:rPr>
                        <a:t>166</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159</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solidFill>
                      <a:srgbClr val="007F76">
                        <a:alpha val="10000"/>
                      </a:srgbClr>
                    </a:solidFill>
                  </a:tcPr>
                </a:tc>
                <a:tc>
                  <a:txBody>
                    <a:bodyPr/>
                    <a:lstStyle/>
                    <a:p>
                      <a:pPr algn="ctr" fontAlgn="ctr"/>
                      <a:r>
                        <a:rPr lang="ru-RU" sz="800" b="0" i="0" u="none" strike="noStrike">
                          <a:solidFill>
                            <a:srgbClr val="000000"/>
                          </a:solidFill>
                          <a:effectLst/>
                          <a:latin typeface="Arial Narrow" panose="020B0606020202030204" pitchFamily="34" charset="0"/>
                        </a:rPr>
                        <a:t>246</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solidFill>
                      <a:srgbClr val="007F76">
                        <a:alpha val="10000"/>
                      </a:srgbClr>
                    </a:solidFill>
                  </a:tcPr>
                </a:tc>
                <a:tc>
                  <a:txBody>
                    <a:bodyPr/>
                    <a:lstStyle/>
                    <a:p>
                      <a:pPr algn="ctr" fontAlgn="ctr"/>
                      <a:r>
                        <a:rPr lang="ru-RU" sz="800" b="0" i="0" u="none" strike="noStrike">
                          <a:solidFill>
                            <a:srgbClr val="000000"/>
                          </a:solidFill>
                          <a:effectLst/>
                          <a:latin typeface="Arial Narrow" panose="020B0606020202030204" pitchFamily="34" charset="0"/>
                        </a:rPr>
                        <a:t>365</a:t>
                      </a:r>
                    </a:p>
                  </a:txBody>
                  <a:tcPr marL="9525" marR="9525" marT="9525" marB="0" anchor="ctr">
                    <a:lnL w="6350" cap="flat" cmpd="sng" algn="ctr">
                      <a:solidFill>
                        <a:schemeClr val="tx1"/>
                      </a:solidFill>
                      <a:prstDash val="sysDot"/>
                      <a:round/>
                      <a:headEnd type="none" w="med" len="med"/>
                      <a:tailEnd type="none" w="med" len="med"/>
                    </a:lnL>
                    <a:lnR w="12700" cap="flat" cmpd="sng" algn="ctr">
                      <a:noFill/>
                      <a:prstDash val="solid"/>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solidFill>
                      <a:srgbClr val="007F76">
                        <a:alpha val="10000"/>
                      </a:srgbClr>
                    </a:solidFill>
                  </a:tcPr>
                </a:tc>
                <a:extLst>
                  <a:ext uri="{0D108BD9-81ED-4DB2-BD59-A6C34878D82A}">
                    <a16:rowId xmlns:a16="http://schemas.microsoft.com/office/drawing/2014/main" val="3434696259"/>
                  </a:ext>
                </a:extLst>
              </a:tr>
              <a:tr h="148474">
                <a:tc>
                  <a:txBody>
                    <a:bodyPr/>
                    <a:lstStyle/>
                    <a:p>
                      <a:pPr marL="72000" algn="l" fontAlgn="b"/>
                      <a:r>
                        <a:rPr lang="ru-RU" sz="800" b="0" i="0" u="none" strike="noStrike" cap="none" dirty="0">
                          <a:solidFill>
                            <a:srgbClr val="000000"/>
                          </a:solidFill>
                          <a:effectLst/>
                          <a:latin typeface="Arial Narrow" panose="020B0606020202030204" pitchFamily="34" charset="0"/>
                          <a:ea typeface="+mn-ea"/>
                          <a:cs typeface="+mn-cs"/>
                          <a:sym typeface="Arial"/>
                        </a:rPr>
                        <a:t>ӨНЕРКӘСІП, ҚҰРЫЛЫС, КӨЛІК Ж/Е БАСҚА ТЕКТЕС ЖҰМЫСШЫЛАРЫ</a:t>
                      </a:r>
                    </a:p>
                  </a:txBody>
                  <a:tcPr marL="9525" marR="9525" marT="0" marB="0" anchor="ctr">
                    <a:lnL w="76200" cap="flat" cmpd="sng" algn="ctr">
                      <a:noFill/>
                      <a:prstDash val="solid"/>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noFill/>
                  </a:tcPr>
                </a:tc>
                <a:tc>
                  <a:txBody>
                    <a:bodyPr/>
                    <a:lstStyle/>
                    <a:p>
                      <a:pPr algn="ctr" fontAlgn="ctr"/>
                      <a:r>
                        <a:rPr lang="ru-RU" sz="800" b="0" i="0" u="none" strike="noStrike">
                          <a:solidFill>
                            <a:srgbClr val="000000"/>
                          </a:solidFill>
                          <a:effectLst/>
                          <a:latin typeface="Arial Narrow" panose="020B0606020202030204" pitchFamily="34" charset="0"/>
                        </a:rPr>
                        <a:t>615</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ru-RU" sz="800" b="0" i="0" u="none" strike="noStrike">
                          <a:solidFill>
                            <a:srgbClr val="000000"/>
                          </a:solidFill>
                          <a:effectLst/>
                          <a:latin typeface="Arial Narrow" panose="020B0606020202030204" pitchFamily="34" charset="0"/>
                        </a:rPr>
                        <a:t>884</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ru-RU" sz="800" b="0" i="0" u="none" strike="noStrike">
                          <a:solidFill>
                            <a:srgbClr val="000000"/>
                          </a:solidFill>
                          <a:effectLst/>
                          <a:latin typeface="Arial Narrow" panose="020B0606020202030204" pitchFamily="34" charset="0"/>
                        </a:rPr>
                        <a:t>1 063</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ru-RU" sz="800" b="0" i="0" u="none" strike="noStrike">
                          <a:solidFill>
                            <a:srgbClr val="000000"/>
                          </a:solidFill>
                          <a:effectLst/>
                          <a:latin typeface="Arial Narrow" panose="020B0606020202030204" pitchFamily="34" charset="0"/>
                        </a:rPr>
                        <a:t>1 379</a:t>
                      </a:r>
                    </a:p>
                  </a:txBody>
                  <a:tcPr marL="9525" marR="9525" marT="9525" marB="0" anchor="ctr">
                    <a:lnL w="6350" cap="flat" cmpd="sng" algn="ctr">
                      <a:solidFill>
                        <a:schemeClr val="tx1"/>
                      </a:solidFill>
                      <a:prstDash val="sysDot"/>
                      <a:round/>
                      <a:headEnd type="none" w="med" len="med"/>
                      <a:tailEnd type="none" w="med" len="med"/>
                    </a:lnL>
                    <a:lnR w="12700" cap="flat" cmpd="sng" algn="ctr">
                      <a:noFill/>
                      <a:prstDash val="solid"/>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033135677"/>
                  </a:ext>
                </a:extLst>
              </a:tr>
              <a:tr h="148474">
                <a:tc>
                  <a:txBody>
                    <a:bodyPr/>
                    <a:lstStyle/>
                    <a:p>
                      <a:pPr marL="72000" algn="l" fontAlgn="b"/>
                      <a:r>
                        <a:rPr lang="ru-RU" sz="800" b="0" i="0" u="none" strike="noStrike" cap="none" dirty="0">
                          <a:solidFill>
                            <a:srgbClr val="000000"/>
                          </a:solidFill>
                          <a:effectLst/>
                          <a:latin typeface="Arial Narrow" panose="020B0606020202030204" pitchFamily="34" charset="0"/>
                          <a:ea typeface="+mn-ea"/>
                          <a:cs typeface="+mn-cs"/>
                          <a:sym typeface="Arial"/>
                        </a:rPr>
                        <a:t>ӨНДІРІСТІК ЖАБДЫҚ ОПЕРАТОРЛАРЫ, ҚҰРАСТЫРУШЫЛАРЫ Ж/Е ЖҮРГІЗУШІЛЕРІ</a:t>
                      </a:r>
                    </a:p>
                  </a:txBody>
                  <a:tcPr marL="9525" marR="9525" marT="0" marB="0" anchor="ctr">
                    <a:lnL w="76200" cap="flat" cmpd="sng" algn="ctr">
                      <a:noFill/>
                      <a:prstDash val="solid"/>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solidFill>
                      <a:srgbClr val="007F76">
                        <a:alpha val="10000"/>
                      </a:srgbClr>
                    </a:solidFill>
                  </a:tcPr>
                </a:tc>
                <a:tc>
                  <a:txBody>
                    <a:bodyPr/>
                    <a:lstStyle/>
                    <a:p>
                      <a:pPr algn="ctr" fontAlgn="ctr"/>
                      <a:r>
                        <a:rPr lang="ru-RU" sz="800" b="0" i="0" u="none" strike="noStrike">
                          <a:solidFill>
                            <a:srgbClr val="000000"/>
                          </a:solidFill>
                          <a:effectLst/>
                          <a:latin typeface="Arial Narrow" panose="020B0606020202030204" pitchFamily="34" charset="0"/>
                        </a:rPr>
                        <a:t>694</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769</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solidFill>
                      <a:srgbClr val="007F76">
                        <a:alpha val="10000"/>
                      </a:srgbClr>
                    </a:solidFill>
                  </a:tcPr>
                </a:tc>
                <a:tc>
                  <a:txBody>
                    <a:bodyPr/>
                    <a:lstStyle/>
                    <a:p>
                      <a:pPr algn="ctr" fontAlgn="ctr"/>
                      <a:r>
                        <a:rPr lang="ru-RU" sz="800" b="0" i="0" u="none" strike="noStrike">
                          <a:solidFill>
                            <a:srgbClr val="000000"/>
                          </a:solidFill>
                          <a:effectLst/>
                          <a:latin typeface="Arial Narrow" panose="020B0606020202030204" pitchFamily="34" charset="0"/>
                        </a:rPr>
                        <a:t>843</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solidFill>
                      <a:srgbClr val="007F76">
                        <a:alpha val="10000"/>
                      </a:srgbClr>
                    </a:solidFill>
                  </a:tcPr>
                </a:tc>
                <a:tc>
                  <a:txBody>
                    <a:bodyPr/>
                    <a:lstStyle/>
                    <a:p>
                      <a:pPr algn="ctr" fontAlgn="ctr"/>
                      <a:r>
                        <a:rPr lang="ru-RU" sz="800" b="0" i="0" u="none" strike="noStrike">
                          <a:solidFill>
                            <a:srgbClr val="000000"/>
                          </a:solidFill>
                          <a:effectLst/>
                          <a:latin typeface="Arial Narrow" panose="020B0606020202030204" pitchFamily="34" charset="0"/>
                        </a:rPr>
                        <a:t>1 012</a:t>
                      </a:r>
                    </a:p>
                  </a:txBody>
                  <a:tcPr marL="9525" marR="9525" marT="9525" marB="0" anchor="ctr">
                    <a:lnL w="6350" cap="flat" cmpd="sng" algn="ctr">
                      <a:solidFill>
                        <a:schemeClr val="tx1"/>
                      </a:solidFill>
                      <a:prstDash val="sysDot"/>
                      <a:round/>
                      <a:headEnd type="none" w="med" len="med"/>
                      <a:tailEnd type="none" w="med" len="med"/>
                    </a:lnL>
                    <a:lnR w="12700" cap="flat" cmpd="sng" algn="ctr">
                      <a:noFill/>
                      <a:prstDash val="solid"/>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solidFill>
                      <a:srgbClr val="007F76">
                        <a:alpha val="10000"/>
                      </a:srgbClr>
                    </a:solidFill>
                  </a:tcPr>
                </a:tc>
                <a:extLst>
                  <a:ext uri="{0D108BD9-81ED-4DB2-BD59-A6C34878D82A}">
                    <a16:rowId xmlns:a16="http://schemas.microsoft.com/office/drawing/2014/main" val="3877348172"/>
                  </a:ext>
                </a:extLst>
              </a:tr>
              <a:tr h="148474">
                <a:tc>
                  <a:txBody>
                    <a:bodyPr/>
                    <a:lstStyle/>
                    <a:p>
                      <a:pPr marL="72000" algn="l" fontAlgn="b"/>
                      <a:r>
                        <a:rPr lang="ru-RU" sz="800" b="0" i="0" u="none" strike="noStrike" cap="none" dirty="0">
                          <a:solidFill>
                            <a:srgbClr val="000000"/>
                          </a:solidFill>
                          <a:effectLst/>
                          <a:latin typeface="Arial Narrow" panose="020B0606020202030204" pitchFamily="34" charset="0"/>
                          <a:ea typeface="+mn-ea"/>
                          <a:cs typeface="+mn-cs"/>
                          <a:sym typeface="Arial"/>
                        </a:rPr>
                        <a:t>БІЛІКТІЛІГІ ЖОҚ ЖҰМЫСШЫЛАР</a:t>
                      </a:r>
                    </a:p>
                  </a:txBody>
                  <a:tcPr marL="9525" marR="9525" marT="0" marB="0" anchor="ctr">
                    <a:lnL w="76200" cap="flat" cmpd="sng" algn="ctr">
                      <a:noFill/>
                      <a:prstDash val="solid"/>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noFill/>
                  </a:tcPr>
                </a:tc>
                <a:tc>
                  <a:txBody>
                    <a:bodyPr/>
                    <a:lstStyle/>
                    <a:p>
                      <a:pPr algn="ctr" fontAlgn="ctr"/>
                      <a:r>
                        <a:rPr lang="ru-RU" sz="800" b="0" i="0" u="none" strike="noStrike" dirty="0">
                          <a:solidFill>
                            <a:srgbClr val="000000"/>
                          </a:solidFill>
                          <a:effectLst/>
                          <a:latin typeface="Arial Narrow" panose="020B0606020202030204" pitchFamily="34" charset="0"/>
                        </a:rPr>
                        <a:t>3 123</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ru-RU" sz="800" b="0" i="0" u="none" strike="noStrike">
                          <a:solidFill>
                            <a:srgbClr val="000000"/>
                          </a:solidFill>
                          <a:effectLst/>
                          <a:latin typeface="Arial Narrow" panose="020B0606020202030204" pitchFamily="34" charset="0"/>
                        </a:rPr>
                        <a:t>4 926</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ru-RU" sz="800" b="0" i="0" u="none" strike="noStrike">
                          <a:solidFill>
                            <a:srgbClr val="000000"/>
                          </a:solidFill>
                          <a:effectLst/>
                          <a:latin typeface="Arial Narrow" panose="020B0606020202030204" pitchFamily="34" charset="0"/>
                        </a:rPr>
                        <a:t>10 736</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ru-RU" sz="800" b="0" i="0" u="none" strike="noStrike" dirty="0">
                          <a:solidFill>
                            <a:srgbClr val="000000"/>
                          </a:solidFill>
                          <a:effectLst/>
                          <a:latin typeface="Arial Narrow" panose="020B0606020202030204" pitchFamily="34" charset="0"/>
                        </a:rPr>
                        <a:t>9 239</a:t>
                      </a:r>
                    </a:p>
                  </a:txBody>
                  <a:tcPr marL="9525" marR="9525" marT="9525" marB="0" anchor="ctr">
                    <a:lnL w="6350" cap="flat" cmpd="sng" algn="ctr">
                      <a:solidFill>
                        <a:schemeClr val="tx1"/>
                      </a:solidFill>
                      <a:prstDash val="sysDot"/>
                      <a:round/>
                      <a:headEnd type="none" w="med" len="med"/>
                      <a:tailEnd type="none" w="med" len="med"/>
                    </a:lnL>
                    <a:lnR w="12700" cap="flat" cmpd="sng" algn="ctr">
                      <a:noFill/>
                      <a:prstDash val="solid"/>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605250712"/>
                  </a:ext>
                </a:extLst>
              </a:tr>
            </a:tbl>
          </a:graphicData>
        </a:graphic>
      </p:graphicFrame>
      <p:graphicFrame>
        <p:nvGraphicFramePr>
          <p:cNvPr id="25" name="Таблица 24">
            <a:extLst>
              <a:ext uri="{FF2B5EF4-FFF2-40B4-BE49-F238E27FC236}">
                <a16:creationId xmlns:a16="http://schemas.microsoft.com/office/drawing/2014/main" id="{B0A9FCBA-67D5-3916-3267-226B7595262D}"/>
              </a:ext>
            </a:extLst>
          </p:cNvPr>
          <p:cNvGraphicFramePr>
            <a:graphicFrameLocks noGrp="1"/>
          </p:cNvGraphicFramePr>
          <p:nvPr>
            <p:extLst>
              <p:ext uri="{D42A27DB-BD31-4B8C-83A1-F6EECF244321}">
                <p14:modId xmlns:p14="http://schemas.microsoft.com/office/powerpoint/2010/main" val="1631284119"/>
              </p:ext>
            </p:extLst>
          </p:nvPr>
        </p:nvGraphicFramePr>
        <p:xfrm>
          <a:off x="6768750" y="3025492"/>
          <a:ext cx="5328000" cy="1670332"/>
        </p:xfrm>
        <a:graphic>
          <a:graphicData uri="http://schemas.openxmlformats.org/drawingml/2006/table">
            <a:tbl>
              <a:tblPr firstRow="1" bandRow="1">
                <a:tableStyleId>{5C22544A-7EE6-4342-B048-85BDC9FD1C3A}</a:tableStyleId>
              </a:tblPr>
              <a:tblGrid>
                <a:gridCol w="3600000">
                  <a:extLst>
                    <a:ext uri="{9D8B030D-6E8A-4147-A177-3AD203B41FA5}">
                      <a16:colId xmlns:a16="http://schemas.microsoft.com/office/drawing/2014/main" val="1113104833"/>
                    </a:ext>
                  </a:extLst>
                </a:gridCol>
                <a:gridCol w="432000">
                  <a:extLst>
                    <a:ext uri="{9D8B030D-6E8A-4147-A177-3AD203B41FA5}">
                      <a16:colId xmlns:a16="http://schemas.microsoft.com/office/drawing/2014/main" val="132264586"/>
                    </a:ext>
                  </a:extLst>
                </a:gridCol>
                <a:gridCol w="432000">
                  <a:extLst>
                    <a:ext uri="{9D8B030D-6E8A-4147-A177-3AD203B41FA5}">
                      <a16:colId xmlns:a16="http://schemas.microsoft.com/office/drawing/2014/main" val="2572766800"/>
                    </a:ext>
                  </a:extLst>
                </a:gridCol>
                <a:gridCol w="432000">
                  <a:extLst>
                    <a:ext uri="{9D8B030D-6E8A-4147-A177-3AD203B41FA5}">
                      <a16:colId xmlns:a16="http://schemas.microsoft.com/office/drawing/2014/main" val="2849574652"/>
                    </a:ext>
                  </a:extLst>
                </a:gridCol>
                <a:gridCol w="432000">
                  <a:extLst>
                    <a:ext uri="{9D8B030D-6E8A-4147-A177-3AD203B41FA5}">
                      <a16:colId xmlns:a16="http://schemas.microsoft.com/office/drawing/2014/main" val="478621999"/>
                    </a:ext>
                  </a:extLst>
                </a:gridCol>
              </a:tblGrid>
              <a:tr h="167033">
                <a:tc>
                  <a:txBody>
                    <a:bodyPr/>
                    <a:lstStyle/>
                    <a:p>
                      <a:pPr marL="0" marR="0" lvl="0" indent="0" algn="l" defTabSz="685800" rtl="0" eaLnBrk="1" fontAlgn="auto" latinLnBrk="0" hangingPunct="1">
                        <a:lnSpc>
                          <a:spcPct val="107000"/>
                        </a:lnSpc>
                        <a:spcBef>
                          <a:spcPts val="0"/>
                        </a:spcBef>
                        <a:spcAft>
                          <a:spcPts val="0"/>
                        </a:spcAft>
                        <a:buClrTx/>
                        <a:buSzTx/>
                        <a:buFontTx/>
                        <a:buNone/>
                        <a:tabLst/>
                        <a:defRPr/>
                      </a:pPr>
                      <a:r>
                        <a:rPr lang="ru-RU" sz="1050" b="1" i="0" u="none" strike="noStrike" cap="none" noProof="0" dirty="0">
                          <a:solidFill>
                            <a:srgbClr val="000000"/>
                          </a:solidFill>
                          <a:effectLst/>
                          <a:latin typeface="Arial Narrow" panose="020B0606020202030204" pitchFamily="34" charset="0"/>
                          <a:ea typeface="+mn-ea"/>
                          <a:cs typeface="+mn-cs"/>
                          <a:sym typeface="Arial"/>
                        </a:rPr>
                        <a:t>ОПТИМИСТІК СЦЕНАРИЙ</a:t>
                      </a:r>
                    </a:p>
                  </a:txBody>
                  <a:tcPr marT="0" marB="0" anchor="ctr">
                    <a:lnL w="76200" cap="flat" cmpd="sng" algn="ctr">
                      <a:noFill/>
                      <a:prstDash val="solid"/>
                      <a:round/>
                      <a:headEnd type="none" w="med" len="med"/>
                      <a:tailEnd type="none" w="med" len="med"/>
                    </a:lnL>
                    <a:lnR w="6350" cap="flat" cmpd="sng" algn="ctr">
                      <a:solidFill>
                        <a:schemeClr val="tx1"/>
                      </a:solidFill>
                      <a:prstDash val="sysDot"/>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accent3">
                        <a:lumMod val="50000"/>
                        <a:alpha val="20000"/>
                      </a:schemeClr>
                    </a:solidFill>
                  </a:tcPr>
                </a:tc>
                <a:tc>
                  <a:txBody>
                    <a:bodyPr/>
                    <a:lstStyle/>
                    <a:p>
                      <a:pPr algn="ctr" fontAlgn="ctr"/>
                      <a:r>
                        <a:rPr lang="en-US" sz="900" b="0" i="0" u="none" strike="noStrike" cap="none" dirty="0">
                          <a:solidFill>
                            <a:srgbClr val="000000"/>
                          </a:solidFill>
                          <a:effectLst/>
                          <a:latin typeface="Arial Narrow" panose="020B0606020202030204" pitchFamily="34" charset="0"/>
                          <a:ea typeface="+mn-ea"/>
                          <a:cs typeface="+mn-cs"/>
                          <a:sym typeface="Arial"/>
                        </a:rPr>
                        <a:t>Q1</a:t>
                      </a:r>
                      <a:endParaRPr lang="ru-KZ" sz="900" b="0" i="0" u="none" strike="noStrike" cap="none" dirty="0">
                        <a:solidFill>
                          <a:srgbClr val="000000"/>
                        </a:solidFill>
                        <a:effectLst/>
                        <a:latin typeface="Arial Narrow" panose="020B0606020202030204" pitchFamily="34" charset="0"/>
                        <a:ea typeface="+mn-ea"/>
                        <a:cs typeface="+mn-cs"/>
                        <a:sym typeface="Arial"/>
                      </a:endParaRPr>
                    </a:p>
                  </a:txBody>
                  <a:tcPr marL="9525" marR="9525" marT="0"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50000"/>
                        <a:alpha val="20000"/>
                      </a:schemeClr>
                    </a:solidFill>
                  </a:tcPr>
                </a:tc>
                <a:tc>
                  <a:txBody>
                    <a:bodyPr/>
                    <a:lstStyle/>
                    <a:p>
                      <a:pPr algn="ctr" fontAlgn="ctr"/>
                      <a:r>
                        <a:rPr lang="en-US" sz="900" b="0" i="0" u="none" strike="noStrike" cap="none" dirty="0">
                          <a:solidFill>
                            <a:srgbClr val="000000"/>
                          </a:solidFill>
                          <a:effectLst/>
                          <a:latin typeface="Arial Narrow" panose="020B0606020202030204" pitchFamily="34" charset="0"/>
                          <a:ea typeface="+mn-ea"/>
                          <a:cs typeface="+mn-cs"/>
                          <a:sym typeface="Arial"/>
                        </a:rPr>
                        <a:t>Q2</a:t>
                      </a:r>
                      <a:endParaRPr lang="ru-KZ" sz="900" b="0" i="0" u="none" strike="noStrike" cap="none" dirty="0">
                        <a:solidFill>
                          <a:srgbClr val="000000"/>
                        </a:solidFill>
                        <a:effectLst/>
                        <a:latin typeface="Arial Narrow" panose="020B0606020202030204" pitchFamily="34" charset="0"/>
                        <a:ea typeface="+mn-ea"/>
                        <a:cs typeface="+mn-cs"/>
                        <a:sym typeface="Arial"/>
                      </a:endParaRPr>
                    </a:p>
                  </a:txBody>
                  <a:tcPr marL="9525" marR="9525" marT="0"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3">
                        <a:lumMod val="50000"/>
                        <a:alpha val="20000"/>
                      </a:schemeClr>
                    </a:solidFill>
                  </a:tcPr>
                </a:tc>
                <a:tc>
                  <a:txBody>
                    <a:bodyPr/>
                    <a:lstStyle/>
                    <a:p>
                      <a:pPr algn="ctr" fontAlgn="ctr"/>
                      <a:r>
                        <a:rPr lang="en-US" sz="900" b="0" i="0" u="none" strike="noStrike" cap="none" dirty="0">
                          <a:solidFill>
                            <a:srgbClr val="000000"/>
                          </a:solidFill>
                          <a:effectLst/>
                          <a:latin typeface="Arial Narrow" panose="020B0606020202030204" pitchFamily="34" charset="0"/>
                          <a:ea typeface="+mn-ea"/>
                          <a:cs typeface="+mn-cs"/>
                          <a:sym typeface="Arial"/>
                        </a:rPr>
                        <a:t>Q3</a:t>
                      </a:r>
                      <a:endParaRPr lang="ru-KZ" sz="900" b="0" i="0" u="none" strike="noStrike" cap="none" dirty="0">
                        <a:solidFill>
                          <a:srgbClr val="000000"/>
                        </a:solidFill>
                        <a:effectLst/>
                        <a:latin typeface="Arial Narrow" panose="020B0606020202030204" pitchFamily="34" charset="0"/>
                        <a:ea typeface="+mn-ea"/>
                        <a:cs typeface="+mn-cs"/>
                        <a:sym typeface="Arial"/>
                      </a:endParaRPr>
                    </a:p>
                  </a:txBody>
                  <a:tcPr marL="9525" marR="9525" marT="0"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3">
                        <a:lumMod val="50000"/>
                        <a:alpha val="20000"/>
                      </a:schemeClr>
                    </a:solidFill>
                  </a:tcPr>
                </a:tc>
                <a:tc>
                  <a:txBody>
                    <a:bodyPr/>
                    <a:lstStyle/>
                    <a:p>
                      <a:pPr algn="ctr" fontAlgn="ctr"/>
                      <a:r>
                        <a:rPr lang="en-US" sz="900" b="0" i="0" u="none" strike="noStrike" cap="none" dirty="0">
                          <a:solidFill>
                            <a:srgbClr val="000000"/>
                          </a:solidFill>
                          <a:effectLst/>
                          <a:latin typeface="Arial Narrow" panose="020B0606020202030204" pitchFamily="34" charset="0"/>
                          <a:ea typeface="+mn-ea"/>
                          <a:cs typeface="+mn-cs"/>
                          <a:sym typeface="Arial"/>
                        </a:rPr>
                        <a:t>Q4</a:t>
                      </a:r>
                      <a:endParaRPr lang="ru-KZ" sz="900" b="0" i="0" u="none" strike="noStrike" cap="none" dirty="0">
                        <a:solidFill>
                          <a:srgbClr val="000000"/>
                        </a:solidFill>
                        <a:effectLst/>
                        <a:latin typeface="Arial Narrow" panose="020B0606020202030204" pitchFamily="34" charset="0"/>
                        <a:ea typeface="+mn-ea"/>
                        <a:cs typeface="+mn-cs"/>
                        <a:sym typeface="Arial"/>
                      </a:endParaRPr>
                    </a:p>
                  </a:txBody>
                  <a:tcPr marL="9525" marR="9525" marT="0" marB="0" anchor="ctr">
                    <a:lnL w="6350" cap="flat" cmpd="sng" algn="ctr">
                      <a:solidFill>
                        <a:schemeClr val="tx1"/>
                      </a:solidFill>
                      <a:prstDash val="sysDot"/>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3">
                        <a:lumMod val="50000"/>
                        <a:alpha val="20000"/>
                      </a:schemeClr>
                    </a:solidFill>
                  </a:tcPr>
                </a:tc>
                <a:extLst>
                  <a:ext uri="{0D108BD9-81ED-4DB2-BD59-A6C34878D82A}">
                    <a16:rowId xmlns:a16="http://schemas.microsoft.com/office/drawing/2014/main" val="877649079"/>
                  </a:ext>
                </a:extLst>
              </a:tr>
              <a:tr h="167033">
                <a:tc>
                  <a:txBody>
                    <a:bodyPr/>
                    <a:lstStyle/>
                    <a:p>
                      <a:pPr marL="0" marR="0" lvl="0" indent="0" algn="l" defTabSz="685800" rtl="0" eaLnBrk="1" fontAlgn="auto" latinLnBrk="0" hangingPunct="1">
                        <a:lnSpc>
                          <a:spcPct val="107000"/>
                        </a:lnSpc>
                        <a:spcBef>
                          <a:spcPts val="0"/>
                        </a:spcBef>
                        <a:spcAft>
                          <a:spcPts val="0"/>
                        </a:spcAft>
                        <a:buClrTx/>
                        <a:buSzTx/>
                        <a:buFontTx/>
                        <a:buNone/>
                        <a:tabLst/>
                        <a:defRPr/>
                      </a:pPr>
                      <a:r>
                        <a:rPr lang="ru-RU" sz="900" b="1" i="0" u="none" strike="noStrike" cap="none" noProof="0" dirty="0">
                          <a:solidFill>
                            <a:srgbClr val="000000"/>
                          </a:solidFill>
                          <a:effectLst/>
                          <a:latin typeface="Arial Narrow" panose="020B0606020202030204" pitchFamily="34" charset="0"/>
                          <a:ea typeface="+mn-ea"/>
                          <a:cs typeface="+mn-cs"/>
                          <a:sym typeface="Arial"/>
                        </a:rPr>
                        <a:t>БАРЛЫҒЫ</a:t>
                      </a:r>
                      <a:endParaRPr lang="ru-RU" sz="800" b="1" i="0" u="none" strike="noStrike" cap="none" noProof="0" dirty="0">
                        <a:solidFill>
                          <a:srgbClr val="000000"/>
                        </a:solidFill>
                        <a:effectLst/>
                        <a:latin typeface="Arial Narrow" panose="020B0606020202030204" pitchFamily="34" charset="0"/>
                        <a:ea typeface="+mn-ea"/>
                        <a:cs typeface="+mn-cs"/>
                        <a:sym typeface="Arial"/>
                      </a:endParaRPr>
                    </a:p>
                  </a:txBody>
                  <a:tcPr marT="0" marB="0" anchor="ctr">
                    <a:lnL w="76200" cap="flat" cmpd="sng" algn="ctr">
                      <a:noFill/>
                      <a:prstDash val="solid"/>
                      <a:round/>
                      <a:headEnd type="none" w="med" len="med"/>
                      <a:tailEnd type="none" w="med" len="med"/>
                    </a:lnL>
                    <a:lnR w="6350" cap="flat" cmpd="sng" algn="ctr">
                      <a:solidFill>
                        <a:schemeClr val="tx1"/>
                      </a:solidFill>
                      <a:prstDash val="sysDot"/>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accent3">
                        <a:lumMod val="50000"/>
                        <a:alpha val="20000"/>
                      </a:schemeClr>
                    </a:solidFill>
                  </a:tcPr>
                </a:tc>
                <a:tc>
                  <a:txBody>
                    <a:bodyPr/>
                    <a:lstStyle/>
                    <a:p>
                      <a:pPr algn="ctr" fontAlgn="ctr"/>
                      <a:r>
                        <a:rPr lang="ru-RU" sz="900" b="1" i="0" u="none" strike="noStrike" cap="none" dirty="0">
                          <a:solidFill>
                            <a:srgbClr val="000000"/>
                          </a:solidFill>
                          <a:effectLst/>
                          <a:latin typeface="Arial Narrow" panose="020B0606020202030204" pitchFamily="34" charset="0"/>
                          <a:ea typeface="+mn-ea"/>
                          <a:cs typeface="+mn-cs"/>
                          <a:sym typeface="Arial"/>
                        </a:rPr>
                        <a:t>10 272</a:t>
                      </a:r>
                      <a:endParaRPr lang="ru-KZ" sz="900" b="1" i="0" u="none" strike="noStrike" cap="none" dirty="0">
                        <a:solidFill>
                          <a:srgbClr val="000000"/>
                        </a:solidFill>
                        <a:effectLst/>
                        <a:latin typeface="Arial Narrow" panose="020B0606020202030204" pitchFamily="34" charset="0"/>
                        <a:ea typeface="+mn-ea"/>
                        <a:cs typeface="+mn-cs"/>
                        <a:sym typeface="Arial"/>
                      </a:endParaRPr>
                    </a:p>
                  </a:txBody>
                  <a:tcPr marL="9525" marR="9525" marT="0"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50000"/>
                        <a:alpha val="20000"/>
                      </a:schemeClr>
                    </a:solidFill>
                  </a:tcPr>
                </a:tc>
                <a:tc>
                  <a:txBody>
                    <a:bodyPr/>
                    <a:lstStyle/>
                    <a:p>
                      <a:pPr algn="ctr" rtl="0" fontAlgn="ctr"/>
                      <a:r>
                        <a:rPr lang="ru-RU" sz="900" b="1" i="0" u="none" strike="noStrike" dirty="0">
                          <a:solidFill>
                            <a:srgbClr val="000000"/>
                          </a:solidFill>
                          <a:effectLst/>
                          <a:latin typeface="Arial Narrow" panose="020B0606020202030204" pitchFamily="34" charset="0"/>
                        </a:rPr>
                        <a:t>12 505</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3">
                        <a:lumMod val="50000"/>
                        <a:alpha val="20000"/>
                      </a:schemeClr>
                    </a:solidFill>
                  </a:tcPr>
                </a:tc>
                <a:tc>
                  <a:txBody>
                    <a:bodyPr/>
                    <a:lstStyle/>
                    <a:p>
                      <a:pPr algn="ctr" rtl="0" fontAlgn="ctr"/>
                      <a:r>
                        <a:rPr lang="ru-RU" sz="900" b="1" i="0" u="none" strike="noStrike">
                          <a:solidFill>
                            <a:srgbClr val="000000"/>
                          </a:solidFill>
                          <a:effectLst/>
                          <a:latin typeface="Arial Narrow" panose="020B0606020202030204" pitchFamily="34" charset="0"/>
                        </a:rPr>
                        <a:t>17 567</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3">
                        <a:lumMod val="50000"/>
                        <a:alpha val="20000"/>
                      </a:schemeClr>
                    </a:solidFill>
                  </a:tcPr>
                </a:tc>
                <a:tc>
                  <a:txBody>
                    <a:bodyPr/>
                    <a:lstStyle/>
                    <a:p>
                      <a:pPr algn="ctr" rtl="0" fontAlgn="ctr"/>
                      <a:r>
                        <a:rPr lang="ru-RU" sz="900" b="1" i="0" u="none" strike="noStrike" dirty="0">
                          <a:solidFill>
                            <a:srgbClr val="000000"/>
                          </a:solidFill>
                          <a:effectLst/>
                          <a:latin typeface="Arial Narrow" panose="020B0606020202030204" pitchFamily="34" charset="0"/>
                        </a:rPr>
                        <a:t>20 482</a:t>
                      </a:r>
                    </a:p>
                  </a:txBody>
                  <a:tcPr marL="9525" marR="9525" marT="9525" marB="0" anchor="ctr">
                    <a:lnL w="6350" cap="flat" cmpd="sng" algn="ctr">
                      <a:solidFill>
                        <a:schemeClr val="tx1"/>
                      </a:solidFill>
                      <a:prstDash val="sysDot"/>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3">
                        <a:lumMod val="50000"/>
                        <a:alpha val="20000"/>
                      </a:schemeClr>
                    </a:solidFill>
                  </a:tcPr>
                </a:tc>
                <a:extLst>
                  <a:ext uri="{0D108BD9-81ED-4DB2-BD59-A6C34878D82A}">
                    <a16:rowId xmlns:a16="http://schemas.microsoft.com/office/drawing/2014/main" val="1602871338"/>
                  </a:ext>
                </a:extLst>
              </a:tr>
              <a:tr h="148474">
                <a:tc>
                  <a:txBody>
                    <a:bodyPr/>
                    <a:lstStyle/>
                    <a:p>
                      <a:pPr marL="72000" algn="l" fontAlgn="b"/>
                      <a:r>
                        <a:rPr lang="ru-RU" sz="800" b="0" i="0" u="none" strike="noStrike" cap="none" dirty="0">
                          <a:solidFill>
                            <a:srgbClr val="000000"/>
                          </a:solidFill>
                          <a:effectLst/>
                          <a:latin typeface="Arial Narrow" panose="020B0606020202030204" pitchFamily="34" charset="0"/>
                          <a:ea typeface="+mn-ea"/>
                          <a:cs typeface="+mn-cs"/>
                          <a:sym typeface="Arial"/>
                        </a:rPr>
                        <a:t>БАСШЫЛАР ЖӘНЕ МЕМЛЕКЕТТІК ҚЫЗМЕТШІЛЕР</a:t>
                      </a:r>
                    </a:p>
                  </a:txBody>
                  <a:tcPr marL="9525" marR="9525" marT="0" marB="0" anchor="ctr">
                    <a:lnL w="76200" cap="flat" cmpd="sng" algn="ctr">
                      <a:noFill/>
                      <a:prstDash val="solid"/>
                      <a:round/>
                      <a:headEnd type="none" w="med" len="med"/>
                      <a:tailEnd type="none" w="med" len="med"/>
                    </a:lnL>
                    <a:lnR w="6350" cap="flat" cmpd="sng" algn="ctr">
                      <a:solidFill>
                        <a:schemeClr val="tx1"/>
                      </a:solidFill>
                      <a:prstDash val="sysDot"/>
                      <a:round/>
                      <a:headEnd type="none" w="med" len="med"/>
                      <a:tailEnd type="none" w="med" len="med"/>
                    </a:lnR>
                    <a:lnT w="12700" cap="flat" cmpd="sng" algn="ctr">
                      <a:solidFill>
                        <a:schemeClr val="tx1"/>
                      </a:solidFill>
                      <a:prstDash val="solid"/>
                      <a:round/>
                      <a:headEnd type="none" w="med" len="med"/>
                      <a:tailEnd type="none" w="med" len="med"/>
                    </a:lnT>
                    <a:lnB w="6350" cap="flat" cmpd="sng" algn="ctr">
                      <a:solidFill>
                        <a:schemeClr val="tx1"/>
                      </a:solidFill>
                      <a:prstDash val="sysDot"/>
                      <a:round/>
                      <a:headEnd type="none" w="med" len="med"/>
                      <a:tailEnd type="none" w="med" len="med"/>
                    </a:lnB>
                    <a:noFill/>
                  </a:tcPr>
                </a:tc>
                <a:tc>
                  <a:txBody>
                    <a:bodyPr/>
                    <a:lstStyle/>
                    <a:p>
                      <a:pPr algn="ctr" fontAlgn="ctr"/>
                      <a:r>
                        <a:rPr lang="ru-RU" sz="800" b="0" i="0" u="none" strike="noStrike">
                          <a:solidFill>
                            <a:srgbClr val="000000"/>
                          </a:solidFill>
                          <a:effectLst/>
                          <a:latin typeface="Arial Narrow" panose="020B0606020202030204" pitchFamily="34" charset="0"/>
                        </a:rPr>
                        <a:t>355</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12700" cap="flat" cmpd="sng" algn="ctr">
                      <a:solidFill>
                        <a:schemeClr val="tx1"/>
                      </a:solidFill>
                      <a:prstDash val="solid"/>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ru-RU" sz="800" b="0" i="0" u="none" strike="noStrike" dirty="0">
                          <a:solidFill>
                            <a:srgbClr val="000000"/>
                          </a:solidFill>
                          <a:effectLst/>
                          <a:latin typeface="Arial Narrow" panose="020B0606020202030204" pitchFamily="34" charset="0"/>
                        </a:rPr>
                        <a:t>362</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12700" cap="flat" cmpd="sng" algn="ctr">
                      <a:solidFill>
                        <a:schemeClr val="tx1"/>
                      </a:solidFill>
                      <a:prstDash val="solid"/>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ru-RU" sz="800" b="0" i="0" u="none" strike="noStrike">
                          <a:solidFill>
                            <a:srgbClr val="000000"/>
                          </a:solidFill>
                          <a:effectLst/>
                          <a:latin typeface="Arial Narrow" panose="020B0606020202030204" pitchFamily="34" charset="0"/>
                        </a:rPr>
                        <a:t>356</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12700" cap="flat" cmpd="sng" algn="ctr">
                      <a:solidFill>
                        <a:schemeClr val="tx1"/>
                      </a:solidFill>
                      <a:prstDash val="solid"/>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ru-RU" sz="800" b="0" i="0" u="none" strike="noStrike">
                          <a:solidFill>
                            <a:srgbClr val="000000"/>
                          </a:solidFill>
                          <a:effectLst/>
                          <a:latin typeface="Arial Narrow" panose="020B0606020202030204" pitchFamily="34" charset="0"/>
                        </a:rPr>
                        <a:t>461</a:t>
                      </a:r>
                    </a:p>
                  </a:txBody>
                  <a:tcPr marL="9525" marR="9525" marT="9525" marB="0" anchor="ctr">
                    <a:lnL w="6350" cap="flat" cmpd="sng" algn="ctr">
                      <a:solidFill>
                        <a:schemeClr val="tx1"/>
                      </a:solidFill>
                      <a:prstDash val="sysDot"/>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052355308"/>
                  </a:ext>
                </a:extLst>
              </a:tr>
              <a:tr h="148474">
                <a:tc>
                  <a:txBody>
                    <a:bodyPr/>
                    <a:lstStyle/>
                    <a:p>
                      <a:pPr marL="72000" algn="l" fontAlgn="b"/>
                      <a:r>
                        <a:rPr lang="ru-RU" sz="800" b="0" i="0" u="none" strike="noStrike" cap="none" dirty="0">
                          <a:solidFill>
                            <a:srgbClr val="000000"/>
                          </a:solidFill>
                          <a:effectLst/>
                          <a:latin typeface="Arial Narrow" panose="020B0606020202030204" pitchFamily="34" charset="0"/>
                          <a:ea typeface="+mn-ea"/>
                          <a:cs typeface="+mn-cs"/>
                          <a:sym typeface="Arial"/>
                        </a:rPr>
                        <a:t>КӘСІБИ МАМАНДАР</a:t>
                      </a:r>
                    </a:p>
                  </a:txBody>
                  <a:tcPr marL="9525" marR="9525" marT="0" marB="0" anchor="ctr">
                    <a:lnL w="76200" cap="flat" cmpd="sng" algn="ctr">
                      <a:noFill/>
                      <a:prstDash val="solid"/>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solidFill>
                      <a:schemeClr val="accent3">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2 596</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2 876</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solidFill>
                      <a:schemeClr val="accent3">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2 853</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solidFill>
                      <a:schemeClr val="accent3">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4 943</a:t>
                      </a:r>
                    </a:p>
                  </a:txBody>
                  <a:tcPr marL="9525" marR="9525" marT="9525" marB="0" anchor="ctr">
                    <a:lnL w="6350" cap="flat" cmpd="sng" algn="ctr">
                      <a:solidFill>
                        <a:schemeClr val="tx1"/>
                      </a:solidFill>
                      <a:prstDash val="sysDot"/>
                      <a:round/>
                      <a:headEnd type="none" w="med" len="med"/>
                      <a:tailEnd type="none" w="med" len="med"/>
                    </a:lnL>
                    <a:lnR w="12700" cap="flat" cmpd="sng" algn="ctr">
                      <a:noFill/>
                      <a:prstDash val="solid"/>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solidFill>
                      <a:schemeClr val="accent3">
                        <a:lumMod val="50000"/>
                        <a:alpha val="20000"/>
                      </a:schemeClr>
                    </a:solidFill>
                  </a:tcPr>
                </a:tc>
                <a:extLst>
                  <a:ext uri="{0D108BD9-81ED-4DB2-BD59-A6C34878D82A}">
                    <a16:rowId xmlns:a16="http://schemas.microsoft.com/office/drawing/2014/main" val="4077338817"/>
                  </a:ext>
                </a:extLst>
              </a:tr>
              <a:tr h="148474">
                <a:tc>
                  <a:txBody>
                    <a:bodyPr/>
                    <a:lstStyle/>
                    <a:p>
                      <a:pPr marL="72000" algn="l" fontAlgn="b"/>
                      <a:r>
                        <a:rPr lang="ru-RU" sz="800" b="0" i="0" u="none" strike="noStrike" cap="none" dirty="0">
                          <a:solidFill>
                            <a:srgbClr val="000000"/>
                          </a:solidFill>
                          <a:effectLst/>
                          <a:latin typeface="Arial Narrow" panose="020B0606020202030204" pitchFamily="34" charset="0"/>
                          <a:ea typeface="+mn-ea"/>
                          <a:cs typeface="+mn-cs"/>
                          <a:sym typeface="Arial"/>
                        </a:rPr>
                        <a:t>ТЕХНИК МАМАНДАР ЖӘНЕ БАСҚА ДА КӘСІБИ КӨМЕКШІ ПЕРСОНАЛ</a:t>
                      </a:r>
                    </a:p>
                  </a:txBody>
                  <a:tcPr marL="9525" marR="9525" marT="0" marB="0" anchor="ctr">
                    <a:lnL w="76200" cap="flat" cmpd="sng" algn="ctr">
                      <a:noFill/>
                      <a:prstDash val="solid"/>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noFill/>
                  </a:tcPr>
                </a:tc>
                <a:tc>
                  <a:txBody>
                    <a:bodyPr/>
                    <a:lstStyle/>
                    <a:p>
                      <a:pPr algn="ctr" fontAlgn="ctr"/>
                      <a:r>
                        <a:rPr lang="ru-RU" sz="800" b="0" i="0" u="none" strike="noStrike">
                          <a:solidFill>
                            <a:srgbClr val="000000"/>
                          </a:solidFill>
                          <a:effectLst/>
                          <a:latin typeface="Arial Narrow" panose="020B0606020202030204" pitchFamily="34" charset="0"/>
                        </a:rPr>
                        <a:t>1 067</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ru-RU" sz="800" b="0" i="0" u="none" strike="noStrike">
                          <a:solidFill>
                            <a:srgbClr val="000000"/>
                          </a:solidFill>
                          <a:effectLst/>
                          <a:latin typeface="Arial Narrow" panose="020B0606020202030204" pitchFamily="34" charset="0"/>
                        </a:rPr>
                        <a:t>1 037</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ru-RU" sz="800" b="0" i="0" u="none" strike="noStrike">
                          <a:solidFill>
                            <a:srgbClr val="000000"/>
                          </a:solidFill>
                          <a:effectLst/>
                          <a:latin typeface="Arial Narrow" panose="020B0606020202030204" pitchFamily="34" charset="0"/>
                        </a:rPr>
                        <a:t>1 048</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ru-RU" sz="800" b="0" i="0" u="none" strike="noStrike">
                          <a:solidFill>
                            <a:srgbClr val="000000"/>
                          </a:solidFill>
                          <a:effectLst/>
                          <a:latin typeface="Arial Narrow" panose="020B0606020202030204" pitchFamily="34" charset="0"/>
                        </a:rPr>
                        <a:t>1 463</a:t>
                      </a:r>
                    </a:p>
                  </a:txBody>
                  <a:tcPr marL="9525" marR="9525" marT="9525" marB="0" anchor="ctr">
                    <a:lnL w="6350" cap="flat" cmpd="sng" algn="ctr">
                      <a:solidFill>
                        <a:schemeClr val="tx1"/>
                      </a:solidFill>
                      <a:prstDash val="sysDot"/>
                      <a:round/>
                      <a:headEnd type="none" w="med" len="med"/>
                      <a:tailEnd type="none" w="med" len="med"/>
                    </a:lnL>
                    <a:lnR w="12700" cap="flat" cmpd="sng" algn="ctr">
                      <a:noFill/>
                      <a:prstDash val="solid"/>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500228116"/>
                  </a:ext>
                </a:extLst>
              </a:tr>
              <a:tr h="148474">
                <a:tc>
                  <a:txBody>
                    <a:bodyPr/>
                    <a:lstStyle/>
                    <a:p>
                      <a:pPr marL="72000" algn="l" fontAlgn="b"/>
                      <a:r>
                        <a:rPr lang="ru-RU" sz="800" b="0" i="0" u="none" strike="noStrike" cap="none" dirty="0">
                          <a:solidFill>
                            <a:srgbClr val="000000"/>
                          </a:solidFill>
                          <a:effectLst/>
                          <a:latin typeface="Arial Narrow" panose="020B0606020202030204" pitchFamily="34" charset="0"/>
                          <a:ea typeface="+mn-ea"/>
                          <a:cs typeface="+mn-cs"/>
                          <a:sym typeface="Arial"/>
                        </a:rPr>
                        <a:t>ӘКІМШІЛЕНДІРУ САЛАСЫНДАҒЫ ҚЫЗМЕТШІЛЕР</a:t>
                      </a:r>
                    </a:p>
                  </a:txBody>
                  <a:tcPr marL="9525" marR="9525" marT="0" marB="0" anchor="ctr">
                    <a:lnL w="76200" cap="flat" cmpd="sng" algn="ctr">
                      <a:noFill/>
                      <a:prstDash val="solid"/>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solidFill>
                      <a:schemeClr val="accent3">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458</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430</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solidFill>
                      <a:schemeClr val="accent3">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454</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solidFill>
                      <a:schemeClr val="accent3">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1 005</a:t>
                      </a:r>
                    </a:p>
                  </a:txBody>
                  <a:tcPr marL="9525" marR="9525" marT="9525" marB="0" anchor="ctr">
                    <a:lnL w="6350" cap="flat" cmpd="sng" algn="ctr">
                      <a:solidFill>
                        <a:schemeClr val="tx1"/>
                      </a:solidFill>
                      <a:prstDash val="sysDot"/>
                      <a:round/>
                      <a:headEnd type="none" w="med" len="med"/>
                      <a:tailEnd type="none" w="med" len="med"/>
                    </a:lnL>
                    <a:lnR w="12700" cap="flat" cmpd="sng" algn="ctr">
                      <a:noFill/>
                      <a:prstDash val="solid"/>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solidFill>
                      <a:schemeClr val="accent3">
                        <a:lumMod val="50000"/>
                        <a:alpha val="20000"/>
                      </a:schemeClr>
                    </a:solidFill>
                  </a:tcPr>
                </a:tc>
                <a:extLst>
                  <a:ext uri="{0D108BD9-81ED-4DB2-BD59-A6C34878D82A}">
                    <a16:rowId xmlns:a16="http://schemas.microsoft.com/office/drawing/2014/main" val="1221627480"/>
                  </a:ext>
                </a:extLst>
              </a:tr>
              <a:tr h="148474">
                <a:tc>
                  <a:txBody>
                    <a:bodyPr/>
                    <a:lstStyle/>
                    <a:p>
                      <a:pPr marL="72000" algn="l" fontAlgn="b"/>
                      <a:r>
                        <a:rPr lang="ru-RU" sz="800" b="0" i="0" u="none" strike="noStrike" cap="none" dirty="0">
                          <a:solidFill>
                            <a:srgbClr val="000000"/>
                          </a:solidFill>
                          <a:effectLst/>
                          <a:latin typeface="Arial Narrow" panose="020B0606020202030204" pitchFamily="34" charset="0"/>
                          <a:ea typeface="+mn-ea"/>
                          <a:cs typeface="+mn-cs"/>
                          <a:sym typeface="Arial"/>
                        </a:rPr>
                        <a:t>ҚЫЗМЕТ КӨРСЕТУ ЖӘНЕ САУДА САЛАСЫНЫҢ ЖҰМЫСКЕРЛЕРІ</a:t>
                      </a:r>
                    </a:p>
                  </a:txBody>
                  <a:tcPr marL="9525" marR="9525" marT="0" marB="0" anchor="ctr">
                    <a:lnL w="76200" cap="flat" cmpd="sng" algn="ctr">
                      <a:noFill/>
                      <a:prstDash val="solid"/>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noFill/>
                  </a:tcPr>
                </a:tc>
                <a:tc>
                  <a:txBody>
                    <a:bodyPr/>
                    <a:lstStyle/>
                    <a:p>
                      <a:pPr algn="ctr" fontAlgn="ctr"/>
                      <a:r>
                        <a:rPr lang="ru-RU" sz="800" b="0" i="0" u="none" strike="noStrike">
                          <a:solidFill>
                            <a:srgbClr val="000000"/>
                          </a:solidFill>
                          <a:effectLst/>
                          <a:latin typeface="Arial Narrow" panose="020B0606020202030204" pitchFamily="34" charset="0"/>
                        </a:rPr>
                        <a:t>1 198</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ru-RU" sz="800" b="0" i="0" u="none" strike="noStrike">
                          <a:solidFill>
                            <a:srgbClr val="000000"/>
                          </a:solidFill>
                          <a:effectLst/>
                          <a:latin typeface="Arial Narrow" panose="020B0606020202030204" pitchFamily="34" charset="0"/>
                        </a:rPr>
                        <a:t>844</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ru-RU" sz="800" b="0" i="0" u="none" strike="noStrike">
                          <a:solidFill>
                            <a:srgbClr val="000000"/>
                          </a:solidFill>
                          <a:effectLst/>
                          <a:latin typeface="Arial Narrow" panose="020B0606020202030204" pitchFamily="34" charset="0"/>
                        </a:rPr>
                        <a:t>1 355</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ru-RU" sz="800" b="0" i="0" u="none" strike="noStrike">
                          <a:solidFill>
                            <a:srgbClr val="000000"/>
                          </a:solidFill>
                          <a:effectLst/>
                          <a:latin typeface="Arial Narrow" panose="020B0606020202030204" pitchFamily="34" charset="0"/>
                        </a:rPr>
                        <a:t>1 176</a:t>
                      </a:r>
                    </a:p>
                  </a:txBody>
                  <a:tcPr marL="9525" marR="9525" marT="9525" marB="0" anchor="ctr">
                    <a:lnL w="6350" cap="flat" cmpd="sng" algn="ctr">
                      <a:solidFill>
                        <a:schemeClr val="tx1"/>
                      </a:solidFill>
                      <a:prstDash val="sysDot"/>
                      <a:round/>
                      <a:headEnd type="none" w="med" len="med"/>
                      <a:tailEnd type="none" w="med" len="med"/>
                    </a:lnL>
                    <a:lnR w="12700" cap="flat" cmpd="sng" algn="ctr">
                      <a:noFill/>
                      <a:prstDash val="solid"/>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182707914"/>
                  </a:ext>
                </a:extLst>
              </a:tr>
              <a:tr h="148474">
                <a:tc>
                  <a:txBody>
                    <a:bodyPr/>
                    <a:lstStyle/>
                    <a:p>
                      <a:pPr marL="72000" algn="l" fontAlgn="b"/>
                      <a:r>
                        <a:rPr lang="ru-RU" sz="800" b="0" i="0" u="none" strike="noStrike" cap="none" dirty="0">
                          <a:solidFill>
                            <a:srgbClr val="000000"/>
                          </a:solidFill>
                          <a:effectLst/>
                          <a:latin typeface="Arial Narrow" panose="020B0606020202030204" pitchFamily="34" charset="0"/>
                          <a:ea typeface="+mn-ea"/>
                          <a:cs typeface="+mn-cs"/>
                          <a:sym typeface="Arial"/>
                        </a:rPr>
                        <a:t>ФЕРМЕР Ж/Е АУЫЛ/ОРМАН, БАЛЫҚ ШАРУА-ЫҢ Ж/Е БАЛЫҚ АУЛАУ ЖҰМЫС-РЫ</a:t>
                      </a:r>
                    </a:p>
                  </a:txBody>
                  <a:tcPr marL="9525" marR="9525" marT="0" marB="0" anchor="ctr">
                    <a:lnL w="76200" cap="flat" cmpd="sng" algn="ctr">
                      <a:noFill/>
                      <a:prstDash val="solid"/>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solidFill>
                      <a:schemeClr val="accent3">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166</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157</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solidFill>
                      <a:schemeClr val="accent3">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248</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solidFill>
                      <a:schemeClr val="accent3">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375</a:t>
                      </a:r>
                    </a:p>
                  </a:txBody>
                  <a:tcPr marL="9525" marR="9525" marT="9525" marB="0" anchor="ctr">
                    <a:lnL w="6350" cap="flat" cmpd="sng" algn="ctr">
                      <a:solidFill>
                        <a:schemeClr val="tx1"/>
                      </a:solidFill>
                      <a:prstDash val="sysDot"/>
                      <a:round/>
                      <a:headEnd type="none" w="med" len="med"/>
                      <a:tailEnd type="none" w="med" len="med"/>
                    </a:lnL>
                    <a:lnR w="12700" cap="flat" cmpd="sng" algn="ctr">
                      <a:noFill/>
                      <a:prstDash val="solid"/>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solidFill>
                      <a:schemeClr val="accent3">
                        <a:lumMod val="50000"/>
                        <a:alpha val="20000"/>
                      </a:schemeClr>
                    </a:solidFill>
                  </a:tcPr>
                </a:tc>
                <a:extLst>
                  <a:ext uri="{0D108BD9-81ED-4DB2-BD59-A6C34878D82A}">
                    <a16:rowId xmlns:a16="http://schemas.microsoft.com/office/drawing/2014/main" val="3434696259"/>
                  </a:ext>
                </a:extLst>
              </a:tr>
              <a:tr h="148474">
                <a:tc>
                  <a:txBody>
                    <a:bodyPr/>
                    <a:lstStyle/>
                    <a:p>
                      <a:pPr marL="72000" algn="l" fontAlgn="b"/>
                      <a:r>
                        <a:rPr lang="ru-RU" sz="800" b="0" i="0" u="none" strike="noStrike" cap="none" dirty="0">
                          <a:solidFill>
                            <a:srgbClr val="000000"/>
                          </a:solidFill>
                          <a:effectLst/>
                          <a:latin typeface="Arial Narrow" panose="020B0606020202030204" pitchFamily="34" charset="0"/>
                          <a:ea typeface="+mn-ea"/>
                          <a:cs typeface="+mn-cs"/>
                          <a:sym typeface="Arial"/>
                        </a:rPr>
                        <a:t>ӨНЕРКӘСІП, ҚҰРЫЛЫС, КӨЛІК Ж/Е БАСҚА ТЕКТЕС ЖҰМЫСШЫЛАРЫ</a:t>
                      </a:r>
                    </a:p>
                  </a:txBody>
                  <a:tcPr marL="9525" marR="9525" marT="0" marB="0" anchor="ctr">
                    <a:lnL w="76200" cap="flat" cmpd="sng" algn="ctr">
                      <a:noFill/>
                      <a:prstDash val="solid"/>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noFill/>
                  </a:tcPr>
                </a:tc>
                <a:tc>
                  <a:txBody>
                    <a:bodyPr/>
                    <a:lstStyle/>
                    <a:p>
                      <a:pPr algn="ctr" fontAlgn="ctr"/>
                      <a:r>
                        <a:rPr lang="ru-RU" sz="800" b="0" i="0" u="none" strike="noStrike">
                          <a:solidFill>
                            <a:srgbClr val="000000"/>
                          </a:solidFill>
                          <a:effectLst/>
                          <a:latin typeface="Arial Narrow" panose="020B0606020202030204" pitchFamily="34" charset="0"/>
                        </a:rPr>
                        <a:t>615</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ru-RU" sz="800" b="0" i="0" u="none" strike="noStrike">
                          <a:solidFill>
                            <a:srgbClr val="000000"/>
                          </a:solidFill>
                          <a:effectLst/>
                          <a:latin typeface="Arial Narrow" panose="020B0606020202030204" pitchFamily="34" charset="0"/>
                        </a:rPr>
                        <a:t>835</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ru-RU" sz="800" b="0" i="0" u="none" strike="noStrike">
                          <a:solidFill>
                            <a:srgbClr val="000000"/>
                          </a:solidFill>
                          <a:effectLst/>
                          <a:latin typeface="Arial Narrow" panose="020B0606020202030204" pitchFamily="34" charset="0"/>
                        </a:rPr>
                        <a:t>996</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ru-RU" sz="800" b="0" i="0" u="none" strike="noStrike">
                          <a:solidFill>
                            <a:srgbClr val="000000"/>
                          </a:solidFill>
                          <a:effectLst/>
                          <a:latin typeface="Arial Narrow" panose="020B0606020202030204" pitchFamily="34" charset="0"/>
                        </a:rPr>
                        <a:t>1 254</a:t>
                      </a:r>
                    </a:p>
                  </a:txBody>
                  <a:tcPr marL="9525" marR="9525" marT="9525" marB="0" anchor="ctr">
                    <a:lnL w="6350" cap="flat" cmpd="sng" algn="ctr">
                      <a:solidFill>
                        <a:schemeClr val="tx1"/>
                      </a:solidFill>
                      <a:prstDash val="sysDot"/>
                      <a:round/>
                      <a:headEnd type="none" w="med" len="med"/>
                      <a:tailEnd type="none" w="med" len="med"/>
                    </a:lnL>
                    <a:lnR w="12700" cap="flat" cmpd="sng" algn="ctr">
                      <a:noFill/>
                      <a:prstDash val="solid"/>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033135677"/>
                  </a:ext>
                </a:extLst>
              </a:tr>
              <a:tr h="148474">
                <a:tc>
                  <a:txBody>
                    <a:bodyPr/>
                    <a:lstStyle/>
                    <a:p>
                      <a:pPr marL="72000" algn="l" fontAlgn="b"/>
                      <a:r>
                        <a:rPr lang="ru-RU" sz="800" b="0" i="0" u="none" strike="noStrike" cap="none" dirty="0">
                          <a:solidFill>
                            <a:srgbClr val="000000"/>
                          </a:solidFill>
                          <a:effectLst/>
                          <a:latin typeface="Arial Narrow" panose="020B0606020202030204" pitchFamily="34" charset="0"/>
                          <a:ea typeface="+mn-ea"/>
                          <a:cs typeface="+mn-cs"/>
                          <a:sym typeface="Arial"/>
                        </a:rPr>
                        <a:t>ӨНДІРІСТІК ЖАБДЫҚ ОПЕРАТОРЛАРЫ, ҚҰРАСТЫРУШЫЛАРЫ Ж/Е ЖҮРГІЗУШІЛЕРІ</a:t>
                      </a:r>
                    </a:p>
                  </a:txBody>
                  <a:tcPr marL="9525" marR="9525" marT="0" marB="0" anchor="ctr">
                    <a:lnL w="76200" cap="flat" cmpd="sng" algn="ctr">
                      <a:noFill/>
                      <a:prstDash val="solid"/>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solidFill>
                      <a:schemeClr val="accent3">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694</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745</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solidFill>
                      <a:schemeClr val="accent3">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759</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solidFill>
                      <a:schemeClr val="accent3">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895</a:t>
                      </a:r>
                    </a:p>
                  </a:txBody>
                  <a:tcPr marL="9525" marR="9525" marT="9525" marB="0" anchor="ctr">
                    <a:lnL w="6350" cap="flat" cmpd="sng" algn="ctr">
                      <a:solidFill>
                        <a:schemeClr val="tx1"/>
                      </a:solidFill>
                      <a:prstDash val="sysDot"/>
                      <a:round/>
                      <a:headEnd type="none" w="med" len="med"/>
                      <a:tailEnd type="none" w="med" len="med"/>
                    </a:lnL>
                    <a:lnR w="12700" cap="flat" cmpd="sng" algn="ctr">
                      <a:noFill/>
                      <a:prstDash val="solid"/>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solidFill>
                      <a:schemeClr val="accent3">
                        <a:lumMod val="50000"/>
                        <a:alpha val="20000"/>
                      </a:schemeClr>
                    </a:solidFill>
                  </a:tcPr>
                </a:tc>
                <a:extLst>
                  <a:ext uri="{0D108BD9-81ED-4DB2-BD59-A6C34878D82A}">
                    <a16:rowId xmlns:a16="http://schemas.microsoft.com/office/drawing/2014/main" val="3877348172"/>
                  </a:ext>
                </a:extLst>
              </a:tr>
              <a:tr h="148474">
                <a:tc>
                  <a:txBody>
                    <a:bodyPr/>
                    <a:lstStyle/>
                    <a:p>
                      <a:pPr marL="72000" algn="l" fontAlgn="b"/>
                      <a:r>
                        <a:rPr lang="ru-RU" sz="800" b="0" i="0" u="none" strike="noStrike" cap="none" dirty="0">
                          <a:solidFill>
                            <a:srgbClr val="000000"/>
                          </a:solidFill>
                          <a:effectLst/>
                          <a:latin typeface="Arial Narrow" panose="020B0606020202030204" pitchFamily="34" charset="0"/>
                          <a:ea typeface="+mn-ea"/>
                          <a:cs typeface="+mn-cs"/>
                          <a:sym typeface="Arial"/>
                        </a:rPr>
                        <a:t>БІЛІКТІЛІГІ ЖОҚ ЖҰМЫСШЫЛАР</a:t>
                      </a:r>
                    </a:p>
                  </a:txBody>
                  <a:tcPr marL="9525" marR="9525" marT="0" marB="0" anchor="ctr">
                    <a:lnL w="76200" cap="flat" cmpd="sng" algn="ctr">
                      <a:noFill/>
                      <a:prstDash val="solid"/>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noFill/>
                  </a:tcPr>
                </a:tc>
                <a:tc>
                  <a:txBody>
                    <a:bodyPr/>
                    <a:lstStyle/>
                    <a:p>
                      <a:pPr algn="ctr" fontAlgn="ctr"/>
                      <a:r>
                        <a:rPr lang="ru-RU" sz="800" b="0" i="0" u="none" strike="noStrike" dirty="0">
                          <a:solidFill>
                            <a:srgbClr val="000000"/>
                          </a:solidFill>
                          <a:effectLst/>
                          <a:latin typeface="Arial Narrow" panose="020B0606020202030204" pitchFamily="34" charset="0"/>
                        </a:rPr>
                        <a:t>3 123</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ru-RU" sz="800" b="0" i="0" u="none" strike="noStrike">
                          <a:solidFill>
                            <a:srgbClr val="000000"/>
                          </a:solidFill>
                          <a:effectLst/>
                          <a:latin typeface="Arial Narrow" panose="020B0606020202030204" pitchFamily="34" charset="0"/>
                        </a:rPr>
                        <a:t>5 219</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ru-RU" sz="800" b="0" i="0" u="none" strike="noStrike">
                          <a:solidFill>
                            <a:srgbClr val="000000"/>
                          </a:solidFill>
                          <a:effectLst/>
                          <a:latin typeface="Arial Narrow" panose="020B0606020202030204" pitchFamily="34" charset="0"/>
                        </a:rPr>
                        <a:t>9 498</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ru-RU" sz="800" b="0" i="0" u="none" strike="noStrike" dirty="0">
                          <a:solidFill>
                            <a:srgbClr val="000000"/>
                          </a:solidFill>
                          <a:effectLst/>
                          <a:latin typeface="Arial Narrow" panose="020B0606020202030204" pitchFamily="34" charset="0"/>
                        </a:rPr>
                        <a:t>8 910</a:t>
                      </a:r>
                    </a:p>
                  </a:txBody>
                  <a:tcPr marL="9525" marR="9525" marT="9525" marB="0" anchor="ctr">
                    <a:lnL w="6350" cap="flat" cmpd="sng" algn="ctr">
                      <a:solidFill>
                        <a:schemeClr val="tx1"/>
                      </a:solidFill>
                      <a:prstDash val="sysDot"/>
                      <a:round/>
                      <a:headEnd type="none" w="med" len="med"/>
                      <a:tailEnd type="none" w="med" len="med"/>
                    </a:lnL>
                    <a:lnR w="12700" cap="flat" cmpd="sng" algn="ctr">
                      <a:noFill/>
                      <a:prstDash val="solid"/>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605250712"/>
                  </a:ext>
                </a:extLst>
              </a:tr>
            </a:tbl>
          </a:graphicData>
        </a:graphic>
      </p:graphicFrame>
      <p:cxnSp>
        <p:nvCxnSpPr>
          <p:cNvPr id="27" name="Прямая соединительная линия 26">
            <a:extLst>
              <a:ext uri="{FF2B5EF4-FFF2-40B4-BE49-F238E27FC236}">
                <a16:creationId xmlns:a16="http://schemas.microsoft.com/office/drawing/2014/main" id="{480B2A30-D1CC-17C9-94C0-97FF5DA84854}"/>
              </a:ext>
            </a:extLst>
          </p:cNvPr>
          <p:cNvCxnSpPr>
            <a:cxnSpLocks/>
          </p:cNvCxnSpPr>
          <p:nvPr/>
        </p:nvCxnSpPr>
        <p:spPr>
          <a:xfrm>
            <a:off x="6661786" y="1204913"/>
            <a:ext cx="0" cy="1690687"/>
          </a:xfrm>
          <a:prstGeom prst="line">
            <a:avLst/>
          </a:prstGeom>
          <a:ln w="28575">
            <a:solidFill>
              <a:srgbClr val="007F76"/>
            </a:solidFill>
          </a:ln>
        </p:spPr>
        <p:style>
          <a:lnRef idx="1">
            <a:schemeClr val="accent1"/>
          </a:lnRef>
          <a:fillRef idx="0">
            <a:schemeClr val="accent1"/>
          </a:fillRef>
          <a:effectRef idx="0">
            <a:schemeClr val="accent1"/>
          </a:effectRef>
          <a:fontRef idx="minor">
            <a:schemeClr val="tx1"/>
          </a:fontRef>
        </p:style>
      </p:cxnSp>
      <p:cxnSp>
        <p:nvCxnSpPr>
          <p:cNvPr id="30" name="Прямая соединительная линия 29">
            <a:extLst>
              <a:ext uri="{FF2B5EF4-FFF2-40B4-BE49-F238E27FC236}">
                <a16:creationId xmlns:a16="http://schemas.microsoft.com/office/drawing/2014/main" id="{2DDD45A9-69D2-201F-3470-541F6E72F277}"/>
              </a:ext>
            </a:extLst>
          </p:cNvPr>
          <p:cNvCxnSpPr>
            <a:cxnSpLocks/>
          </p:cNvCxnSpPr>
          <p:nvPr/>
        </p:nvCxnSpPr>
        <p:spPr>
          <a:xfrm>
            <a:off x="6661786" y="3019425"/>
            <a:ext cx="0" cy="1685882"/>
          </a:xfrm>
          <a:prstGeom prst="line">
            <a:avLst/>
          </a:prstGeom>
          <a:ln w="28575">
            <a:solidFill>
              <a:schemeClr val="accent3">
                <a:lumMod val="50000"/>
              </a:schemeClr>
            </a:solidFill>
          </a:ln>
        </p:spPr>
        <p:style>
          <a:lnRef idx="1">
            <a:schemeClr val="accent1"/>
          </a:lnRef>
          <a:fillRef idx="0">
            <a:schemeClr val="accent1"/>
          </a:fillRef>
          <a:effectRef idx="0">
            <a:schemeClr val="accent1"/>
          </a:effectRef>
          <a:fontRef idx="minor">
            <a:schemeClr val="tx1"/>
          </a:fontRef>
        </p:style>
      </p:cxnSp>
      <p:cxnSp>
        <p:nvCxnSpPr>
          <p:cNvPr id="31" name="Прямая соединительная линия 30">
            <a:extLst>
              <a:ext uri="{FF2B5EF4-FFF2-40B4-BE49-F238E27FC236}">
                <a16:creationId xmlns:a16="http://schemas.microsoft.com/office/drawing/2014/main" id="{A672A320-8DA2-339A-0CD3-33144AEBC3A9}"/>
              </a:ext>
            </a:extLst>
          </p:cNvPr>
          <p:cNvCxnSpPr>
            <a:cxnSpLocks/>
          </p:cNvCxnSpPr>
          <p:nvPr/>
        </p:nvCxnSpPr>
        <p:spPr>
          <a:xfrm>
            <a:off x="6661786" y="4838700"/>
            <a:ext cx="0" cy="1661275"/>
          </a:xfrm>
          <a:prstGeom prst="line">
            <a:avLst/>
          </a:prstGeom>
          <a:ln w="28575">
            <a:solidFill>
              <a:schemeClr val="accent6">
                <a:lumMod val="50000"/>
              </a:schemeClr>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393718739"/>
      </p:ext>
    </p:extLst>
  </p:cSld>
  <p:clrMapOvr>
    <a:masterClrMapping/>
  </p:clrMapOvr>
</p:sld>
</file>

<file path=ppt/slides/slide4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Номер слайда 2">
            <a:extLst>
              <a:ext uri="{FF2B5EF4-FFF2-40B4-BE49-F238E27FC236}">
                <a16:creationId xmlns:a16="http://schemas.microsoft.com/office/drawing/2014/main" id="{0FE3E8E7-F31A-7D55-7372-1BEAD488D2B4}"/>
              </a:ext>
            </a:extLst>
          </p:cNvPr>
          <p:cNvSpPr>
            <a:spLocks noGrp="1"/>
          </p:cNvSpPr>
          <p:nvPr>
            <p:ph type="sldNum" sz="quarter" idx="12"/>
          </p:nvPr>
        </p:nvSpPr>
        <p:spPr/>
        <p:txBody>
          <a:bodyPr/>
          <a:lstStyle/>
          <a:p>
            <a:fld id="{4060C6F1-8618-4CCA-B45E-7B199C8F5830}" type="slidenum">
              <a:rPr lang="ru-RU" smtClean="0"/>
              <a:pPr/>
              <a:t>42</a:t>
            </a:fld>
            <a:r>
              <a:rPr lang="en-US" dirty="0"/>
              <a:t> </a:t>
            </a:r>
            <a:r>
              <a:rPr lang="ru-RU" dirty="0"/>
              <a:t>из 82</a:t>
            </a:r>
          </a:p>
        </p:txBody>
      </p:sp>
      <p:sp>
        <p:nvSpPr>
          <p:cNvPr id="6" name="Заголовок 3">
            <a:extLst>
              <a:ext uri="{FF2B5EF4-FFF2-40B4-BE49-F238E27FC236}">
                <a16:creationId xmlns:a16="http://schemas.microsoft.com/office/drawing/2014/main" id="{AC634985-2978-6D1D-9219-6D9F23D568B0}"/>
              </a:ext>
            </a:extLst>
          </p:cNvPr>
          <p:cNvSpPr txBox="1">
            <a:spLocks/>
          </p:cNvSpPr>
          <p:nvPr/>
        </p:nvSpPr>
        <p:spPr>
          <a:xfrm>
            <a:off x="72000" y="0"/>
            <a:ext cx="12120000" cy="859626"/>
          </a:xfrm>
          <a:prstGeom prst="rect">
            <a:avLst/>
          </a:prstGeom>
        </p:spPr>
        <p:txBody>
          <a:bodyPr anchor="ctr"/>
          <a:lstStyle>
            <a:defPPr marR="0" lvl="0" algn="l" rtl="0">
              <a:lnSpc>
                <a:spcPct val="100000"/>
              </a:lnSpc>
              <a:spcBef>
                <a:spcPts val="0"/>
              </a:spcBef>
              <a:spcAft>
                <a:spcPts val="0"/>
              </a:spcAft>
            </a:defPPr>
            <a:lvl1pPr marR="0" lvl="0" algn="l" rtl="0" eaLnBrk="1" hangingPunct="1">
              <a:lnSpc>
                <a:spcPct val="100000"/>
              </a:lnSpc>
              <a:spcBef>
                <a:spcPts val="0"/>
              </a:spcBef>
              <a:spcAft>
                <a:spcPts val="0"/>
              </a:spcAft>
              <a:buNone/>
              <a:defRPr sz="2667" b="1" i="0" u="none" strike="noStrike" cap="none">
                <a:solidFill>
                  <a:srgbClr val="007F76"/>
                </a:solidFill>
                <a:latin typeface="Arial" panose="020B0604020202020204" pitchFamily="34" charset="0"/>
                <a:ea typeface="Calibri" panose="020F0502020204030204" pitchFamily="34" charset="0"/>
                <a:cs typeface="Arial" panose="020B0604020202020204" pitchFamily="34" charset="0"/>
                <a:sym typeface="Arial"/>
              </a:defRPr>
            </a:lvl1pPr>
          </a:lstStyle>
          <a:p>
            <a:pPr defTabSz="914400"/>
            <a:r>
              <a:rPr lang="ru-RU" dirty="0"/>
              <a:t>2019-2022 </a:t>
            </a:r>
            <a:r>
              <a:rPr lang="ru-RU" dirty="0" err="1"/>
              <a:t>жылдағы</a:t>
            </a:r>
            <a:r>
              <a:rPr lang="ru-RU" dirty="0"/>
              <a:t> Жамбыл </a:t>
            </a:r>
            <a:r>
              <a:rPr lang="ru-RU" dirty="0" err="1"/>
              <a:t>облысы</a:t>
            </a:r>
            <a:r>
              <a:rPr lang="ru-RU" dirty="0"/>
              <a:t> </a:t>
            </a:r>
            <a:r>
              <a:rPr lang="ru-RU" dirty="0" err="1"/>
              <a:t>бойынша</a:t>
            </a:r>
            <a:r>
              <a:rPr lang="ru-RU" dirty="0"/>
              <a:t> бос </a:t>
            </a:r>
            <a:r>
              <a:rPr lang="ru-RU" dirty="0" err="1"/>
              <a:t>орындарТобы</a:t>
            </a:r>
            <a:endParaRPr lang="ru-KZ" kern="0" dirty="0"/>
          </a:p>
        </p:txBody>
      </p:sp>
      <p:graphicFrame>
        <p:nvGraphicFramePr>
          <p:cNvPr id="2" name="Таблица 3">
            <a:extLst>
              <a:ext uri="{FF2B5EF4-FFF2-40B4-BE49-F238E27FC236}">
                <a16:creationId xmlns:a16="http://schemas.microsoft.com/office/drawing/2014/main" id="{8F122EDF-B80C-49B6-7013-14325365416C}"/>
              </a:ext>
            </a:extLst>
          </p:cNvPr>
          <p:cNvGraphicFramePr>
            <a:graphicFrameLocks noGrp="1"/>
          </p:cNvGraphicFramePr>
          <p:nvPr>
            <p:extLst>
              <p:ext uri="{D42A27DB-BD31-4B8C-83A1-F6EECF244321}">
                <p14:modId xmlns:p14="http://schemas.microsoft.com/office/powerpoint/2010/main" val="2216683671"/>
              </p:ext>
            </p:extLst>
          </p:nvPr>
        </p:nvGraphicFramePr>
        <p:xfrm>
          <a:off x="146644" y="903211"/>
          <a:ext cx="11950106" cy="5600230"/>
        </p:xfrm>
        <a:graphic>
          <a:graphicData uri="http://schemas.openxmlformats.org/drawingml/2006/table">
            <a:tbl>
              <a:tblPr firstRow="1" bandRow="1">
                <a:tableStyleId>{5C22544A-7EE6-4342-B048-85BDC9FD1C3A}</a:tableStyleId>
              </a:tblPr>
              <a:tblGrid>
                <a:gridCol w="1128923">
                  <a:extLst>
                    <a:ext uri="{9D8B030D-6E8A-4147-A177-3AD203B41FA5}">
                      <a16:colId xmlns:a16="http://schemas.microsoft.com/office/drawing/2014/main" val="1887671937"/>
                    </a:ext>
                  </a:extLst>
                </a:gridCol>
                <a:gridCol w="4386636">
                  <a:extLst>
                    <a:ext uri="{9D8B030D-6E8A-4147-A177-3AD203B41FA5}">
                      <a16:colId xmlns:a16="http://schemas.microsoft.com/office/drawing/2014/main" val="2349791940"/>
                    </a:ext>
                  </a:extLst>
                </a:gridCol>
                <a:gridCol w="989153">
                  <a:extLst>
                    <a:ext uri="{9D8B030D-6E8A-4147-A177-3AD203B41FA5}">
                      <a16:colId xmlns:a16="http://schemas.microsoft.com/office/drawing/2014/main" val="3468745330"/>
                    </a:ext>
                  </a:extLst>
                </a:gridCol>
                <a:gridCol w="1236442">
                  <a:extLst>
                    <a:ext uri="{9D8B030D-6E8A-4147-A177-3AD203B41FA5}">
                      <a16:colId xmlns:a16="http://schemas.microsoft.com/office/drawing/2014/main" val="804095016"/>
                    </a:ext>
                  </a:extLst>
                </a:gridCol>
                <a:gridCol w="757255">
                  <a:extLst>
                    <a:ext uri="{9D8B030D-6E8A-4147-A177-3AD203B41FA5}">
                      <a16:colId xmlns:a16="http://schemas.microsoft.com/office/drawing/2014/main" val="2954860215"/>
                    </a:ext>
                  </a:extLst>
                </a:gridCol>
                <a:gridCol w="757255">
                  <a:extLst>
                    <a:ext uri="{9D8B030D-6E8A-4147-A177-3AD203B41FA5}">
                      <a16:colId xmlns:a16="http://schemas.microsoft.com/office/drawing/2014/main" val="3651837902"/>
                    </a:ext>
                  </a:extLst>
                </a:gridCol>
                <a:gridCol w="757255">
                  <a:extLst>
                    <a:ext uri="{9D8B030D-6E8A-4147-A177-3AD203B41FA5}">
                      <a16:colId xmlns:a16="http://schemas.microsoft.com/office/drawing/2014/main" val="920941884"/>
                    </a:ext>
                  </a:extLst>
                </a:gridCol>
                <a:gridCol w="757255">
                  <a:extLst>
                    <a:ext uri="{9D8B030D-6E8A-4147-A177-3AD203B41FA5}">
                      <a16:colId xmlns:a16="http://schemas.microsoft.com/office/drawing/2014/main" val="1560726908"/>
                    </a:ext>
                  </a:extLst>
                </a:gridCol>
                <a:gridCol w="1179932">
                  <a:extLst>
                    <a:ext uri="{9D8B030D-6E8A-4147-A177-3AD203B41FA5}">
                      <a16:colId xmlns:a16="http://schemas.microsoft.com/office/drawing/2014/main" val="3273998533"/>
                    </a:ext>
                  </a:extLst>
                </a:gridCol>
              </a:tblGrid>
              <a:tr h="279765">
                <a:tc rowSpan="2">
                  <a:txBody>
                    <a:bodyPr/>
                    <a:lstStyle/>
                    <a:p>
                      <a:pPr algn="ctr"/>
                      <a:r>
                        <a:rPr lang="ru-RU" sz="1100" dirty="0" err="1"/>
                        <a:t>Жыл</a:t>
                      </a:r>
                      <a:endParaRPr lang="ru-KZ" sz="1100" dirty="0"/>
                    </a:p>
                  </a:txBody>
                  <a:tcPr anchor="ctr"/>
                </a:tc>
                <a:tc rowSpan="2">
                  <a:txBody>
                    <a:bodyPr/>
                    <a:lstStyle/>
                    <a:p>
                      <a:pPr algn="ctr"/>
                      <a:r>
                        <a:rPr lang="ru-RU" sz="1100" dirty="0" err="1"/>
                        <a:t>Атауы</a:t>
                      </a:r>
                      <a:endParaRPr lang="ru-KZ" sz="1100" dirty="0"/>
                    </a:p>
                  </a:txBody>
                  <a:tcPr anchor="ctr">
                    <a:lnB w="28575" cap="flat" cmpd="sng" algn="ctr">
                      <a:solidFill>
                        <a:schemeClr val="bg1"/>
                      </a:solidFill>
                      <a:prstDash val="solid"/>
                      <a:round/>
                      <a:headEnd type="none" w="med" len="med"/>
                      <a:tailEnd type="none" w="med" len="med"/>
                    </a:lnB>
                  </a:tcPr>
                </a:tc>
                <a:tc rowSpan="2">
                  <a:txBody>
                    <a:bodyPr/>
                    <a:lstStyle/>
                    <a:p>
                      <a:pPr algn="ctr"/>
                      <a:r>
                        <a:rPr lang="ru-RU" sz="1100" dirty="0"/>
                        <a:t>ҰҚЖ-2017 </a:t>
                      </a:r>
                      <a:r>
                        <a:rPr lang="ru-RU" sz="1100" dirty="0" err="1"/>
                        <a:t>коді</a:t>
                      </a:r>
                      <a:endParaRPr lang="ru-KZ" sz="1100" dirty="0"/>
                    </a:p>
                  </a:txBody>
                  <a:tcPr anchor="ctr">
                    <a:lnB w="28575" cap="flat" cmpd="sng" algn="ctr">
                      <a:solidFill>
                        <a:schemeClr val="bg1"/>
                      </a:solidFill>
                      <a:prstDash val="solid"/>
                      <a:round/>
                      <a:headEnd type="none" w="med" len="med"/>
                      <a:tailEnd type="none" w="med" len="med"/>
                    </a:lnB>
                  </a:tcPr>
                </a:tc>
                <a:tc rowSpan="2">
                  <a:txBody>
                    <a:bodyPr/>
                    <a:lstStyle/>
                    <a:p>
                      <a:pPr algn="ctr"/>
                      <a:r>
                        <a:rPr lang="ru-RU" sz="1100" dirty="0"/>
                        <a:t>Бос </a:t>
                      </a:r>
                      <a:r>
                        <a:rPr lang="ru-RU" sz="1100" dirty="0" err="1"/>
                        <a:t>орындар</a:t>
                      </a:r>
                      <a:r>
                        <a:rPr lang="ru-RU" sz="1100" dirty="0"/>
                        <a:t> саны</a:t>
                      </a:r>
                      <a:endParaRPr lang="ru-KZ" sz="1100" dirty="0"/>
                    </a:p>
                  </a:txBody>
                  <a:tcPr anchor="ctr">
                    <a:lnB w="28575" cap="flat" cmpd="sng" algn="ctr">
                      <a:solidFill>
                        <a:schemeClr val="bg1"/>
                      </a:solidFill>
                      <a:prstDash val="solid"/>
                      <a:round/>
                      <a:headEnd type="none" w="med" len="med"/>
                      <a:tailEnd type="none" w="med" len="med"/>
                    </a:lnB>
                  </a:tcPr>
                </a:tc>
                <a:tc gridSpan="4">
                  <a:txBody>
                    <a:bodyPr/>
                    <a:lstStyle/>
                    <a:p>
                      <a:pPr algn="ctr"/>
                      <a:r>
                        <a:rPr lang="ru-RU" sz="1100" dirty="0" err="1"/>
                        <a:t>соның</a:t>
                      </a:r>
                      <a:r>
                        <a:rPr lang="ru-RU" sz="1100" dirty="0"/>
                        <a:t> </a:t>
                      </a:r>
                      <a:r>
                        <a:rPr lang="ru-RU" sz="1100" dirty="0" err="1"/>
                        <a:t>ішінде</a:t>
                      </a:r>
                      <a:r>
                        <a:rPr lang="ru-RU" sz="1100" dirty="0"/>
                        <a:t> </a:t>
                      </a:r>
                      <a:r>
                        <a:rPr lang="ru-RU" sz="1100" dirty="0" err="1"/>
                        <a:t>тоқсандар</a:t>
                      </a:r>
                      <a:r>
                        <a:rPr lang="ru-RU" sz="1100" dirty="0"/>
                        <a:t> </a:t>
                      </a:r>
                      <a:r>
                        <a:rPr lang="ru-RU" sz="1100" dirty="0" err="1"/>
                        <a:t>бойынша</a:t>
                      </a:r>
                      <a:endParaRPr lang="ru-KZ" sz="1100" dirty="0"/>
                    </a:p>
                  </a:txBody>
                  <a:tcPr anchor="ctr">
                    <a:lnB w="12700" cap="flat" cmpd="sng" algn="ctr">
                      <a:solidFill>
                        <a:schemeClr val="bg1"/>
                      </a:solidFill>
                      <a:prstDash val="solid"/>
                      <a:round/>
                      <a:headEnd type="none" w="med" len="med"/>
                      <a:tailEnd type="none" w="med" len="med"/>
                    </a:lnB>
                  </a:tcPr>
                </a:tc>
                <a:tc hMerge="1">
                  <a:txBody>
                    <a:bodyPr/>
                    <a:lstStyle/>
                    <a:p>
                      <a:pPr algn="ctr"/>
                      <a:endParaRPr lang="ru-KZ" sz="1100" dirty="0"/>
                    </a:p>
                  </a:txBody>
                  <a:tcPr anchor="ctr"/>
                </a:tc>
                <a:tc hMerge="1">
                  <a:txBody>
                    <a:bodyPr/>
                    <a:lstStyle/>
                    <a:p>
                      <a:pPr algn="ctr"/>
                      <a:endParaRPr lang="ru-KZ" sz="1100" dirty="0"/>
                    </a:p>
                  </a:txBody>
                  <a:tcPr anchor="ctr"/>
                </a:tc>
                <a:tc hMerge="1">
                  <a:txBody>
                    <a:bodyPr/>
                    <a:lstStyle/>
                    <a:p>
                      <a:pPr algn="ctr"/>
                      <a:endParaRPr lang="ru-KZ" sz="1100" dirty="0"/>
                    </a:p>
                  </a:txBody>
                  <a:tcPr anchor="ctr"/>
                </a:tc>
                <a:tc rowSpan="2">
                  <a:txBody>
                    <a:bodyPr/>
                    <a:lstStyle/>
                    <a:p>
                      <a:pPr algn="ctr"/>
                      <a:r>
                        <a:rPr lang="ru-RU" sz="1100" dirty="0" err="1"/>
                        <a:t>Жалпы</a:t>
                      </a:r>
                      <a:r>
                        <a:rPr lang="ru-RU" sz="1100" dirty="0"/>
                        <a:t> </a:t>
                      </a:r>
                      <a:r>
                        <a:rPr lang="ru-RU" sz="1100" dirty="0" err="1"/>
                        <a:t>үлесі</a:t>
                      </a:r>
                      <a:r>
                        <a:rPr lang="ru-RU" sz="1100" dirty="0"/>
                        <a:t>, %</a:t>
                      </a:r>
                      <a:endParaRPr lang="ru-KZ" sz="1100" dirty="0"/>
                    </a:p>
                  </a:txBody>
                  <a:tcPr anchor="ctr">
                    <a:lnB w="28575" cap="flat" cmpd="sng" algn="ctr">
                      <a:solidFill>
                        <a:schemeClr val="bg1"/>
                      </a:solidFill>
                      <a:prstDash val="solid"/>
                      <a:round/>
                      <a:headEnd type="none" w="med" len="med"/>
                      <a:tailEnd type="none" w="med" len="med"/>
                    </a:lnB>
                  </a:tcPr>
                </a:tc>
                <a:extLst>
                  <a:ext uri="{0D108BD9-81ED-4DB2-BD59-A6C34878D82A}">
                    <a16:rowId xmlns:a16="http://schemas.microsoft.com/office/drawing/2014/main" val="3292981516"/>
                  </a:ext>
                </a:extLst>
              </a:tr>
              <a:tr h="279765">
                <a:tc vMerge="1">
                  <a:txBody>
                    <a:bodyPr/>
                    <a:lstStyle/>
                    <a:p>
                      <a:endParaRPr lang="ru-KZ"/>
                    </a:p>
                  </a:txBody>
                  <a:tcPr/>
                </a:tc>
                <a:tc vMerge="1">
                  <a:txBody>
                    <a:bodyPr/>
                    <a:lstStyle/>
                    <a:p>
                      <a:endParaRPr lang="ru-KZ"/>
                    </a:p>
                  </a:txBody>
                  <a:tcPr/>
                </a:tc>
                <a:tc vMerge="1">
                  <a:txBody>
                    <a:bodyPr/>
                    <a:lstStyle/>
                    <a:p>
                      <a:endParaRPr lang="ru-KZ"/>
                    </a:p>
                  </a:txBody>
                  <a:tcPr/>
                </a:tc>
                <a:tc vMerge="1">
                  <a:txBody>
                    <a:bodyPr/>
                    <a:lstStyle/>
                    <a:p>
                      <a:endParaRPr lang="ru-KZ"/>
                    </a:p>
                  </a:txBody>
                  <a:tcPr/>
                </a:tc>
                <a:tc>
                  <a:txBody>
                    <a:bodyPr/>
                    <a:lstStyle/>
                    <a:p>
                      <a:pPr algn="ctr"/>
                      <a:r>
                        <a:rPr lang="en-US" sz="1100" dirty="0">
                          <a:solidFill>
                            <a:schemeClr val="bg1"/>
                          </a:solidFill>
                        </a:rPr>
                        <a:t>I</a:t>
                      </a:r>
                      <a:endParaRPr lang="ru-KZ" sz="1100" dirty="0">
                        <a:solidFill>
                          <a:schemeClr val="bg1"/>
                        </a:solidFill>
                      </a:endParaRPr>
                    </a:p>
                  </a:txBody>
                  <a:tcP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28575" cap="flat" cmpd="sng" algn="ctr">
                      <a:solidFill>
                        <a:schemeClr val="bg1"/>
                      </a:solidFill>
                      <a:prstDash val="solid"/>
                      <a:round/>
                      <a:headEnd type="none" w="med" len="med"/>
                      <a:tailEnd type="none" w="med" len="med"/>
                    </a:lnB>
                    <a:solidFill>
                      <a:schemeClr val="bg2">
                        <a:alpha val="80000"/>
                      </a:schemeClr>
                    </a:solidFill>
                  </a:tcPr>
                </a:tc>
                <a:tc>
                  <a:txBody>
                    <a:bodyPr/>
                    <a:lstStyle/>
                    <a:p>
                      <a:pPr algn="ctr"/>
                      <a:r>
                        <a:rPr lang="en-US" sz="1100" dirty="0">
                          <a:solidFill>
                            <a:schemeClr val="bg1"/>
                          </a:solidFill>
                        </a:rPr>
                        <a:t>II</a:t>
                      </a:r>
                      <a:endParaRPr lang="ru-KZ" sz="1100" dirty="0">
                        <a:solidFill>
                          <a:schemeClr val="bg1"/>
                        </a:solidFill>
                      </a:endParaRPr>
                    </a:p>
                  </a:txBody>
                  <a:tcP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28575" cap="flat" cmpd="sng" algn="ctr">
                      <a:solidFill>
                        <a:schemeClr val="bg1"/>
                      </a:solidFill>
                      <a:prstDash val="solid"/>
                      <a:round/>
                      <a:headEnd type="none" w="med" len="med"/>
                      <a:tailEnd type="none" w="med" len="med"/>
                    </a:lnB>
                    <a:solidFill>
                      <a:schemeClr val="bg2">
                        <a:alpha val="80000"/>
                      </a:schemeClr>
                    </a:solidFill>
                  </a:tcPr>
                </a:tc>
                <a:tc>
                  <a:txBody>
                    <a:bodyPr/>
                    <a:lstStyle/>
                    <a:p>
                      <a:pPr algn="ctr"/>
                      <a:r>
                        <a:rPr lang="en-US" sz="1100" dirty="0">
                          <a:solidFill>
                            <a:schemeClr val="bg1"/>
                          </a:solidFill>
                        </a:rPr>
                        <a:t>III</a:t>
                      </a:r>
                      <a:endParaRPr lang="ru-KZ" sz="1100" dirty="0">
                        <a:solidFill>
                          <a:schemeClr val="bg1"/>
                        </a:solidFill>
                      </a:endParaRPr>
                    </a:p>
                  </a:txBody>
                  <a:tcP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28575" cap="flat" cmpd="sng" algn="ctr">
                      <a:solidFill>
                        <a:schemeClr val="bg1"/>
                      </a:solidFill>
                      <a:prstDash val="solid"/>
                      <a:round/>
                      <a:headEnd type="none" w="med" len="med"/>
                      <a:tailEnd type="none" w="med" len="med"/>
                    </a:lnB>
                    <a:solidFill>
                      <a:schemeClr val="bg2">
                        <a:alpha val="80000"/>
                      </a:schemeClr>
                    </a:solidFill>
                  </a:tcPr>
                </a:tc>
                <a:tc>
                  <a:txBody>
                    <a:bodyPr/>
                    <a:lstStyle/>
                    <a:p>
                      <a:pPr algn="ctr"/>
                      <a:r>
                        <a:rPr lang="en-US" sz="1100" dirty="0">
                          <a:solidFill>
                            <a:schemeClr val="bg1"/>
                          </a:solidFill>
                        </a:rPr>
                        <a:t>IV</a:t>
                      </a:r>
                      <a:endParaRPr lang="ru-KZ" sz="1100" dirty="0">
                        <a:solidFill>
                          <a:schemeClr val="bg1"/>
                        </a:solidFill>
                      </a:endParaRPr>
                    </a:p>
                  </a:txBody>
                  <a:tcP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28575" cap="flat" cmpd="sng" algn="ctr">
                      <a:solidFill>
                        <a:schemeClr val="bg1"/>
                      </a:solidFill>
                      <a:prstDash val="solid"/>
                      <a:round/>
                      <a:headEnd type="none" w="med" len="med"/>
                      <a:tailEnd type="none" w="med" len="med"/>
                    </a:lnB>
                    <a:solidFill>
                      <a:schemeClr val="bg2">
                        <a:alpha val="80000"/>
                      </a:schemeClr>
                    </a:solidFill>
                  </a:tcPr>
                </a:tc>
                <a:tc vMerge="1">
                  <a:txBody>
                    <a:bodyPr/>
                    <a:lstStyle/>
                    <a:p>
                      <a:endParaRPr lang="ru-KZ"/>
                    </a:p>
                  </a:txBody>
                  <a:tcPr/>
                </a:tc>
                <a:extLst>
                  <a:ext uri="{0D108BD9-81ED-4DB2-BD59-A6C34878D82A}">
                    <a16:rowId xmlns:a16="http://schemas.microsoft.com/office/drawing/2014/main" val="3566652169"/>
                  </a:ext>
                </a:extLst>
              </a:tr>
              <a:tr h="252035">
                <a:tc rowSpan="5">
                  <a:txBody>
                    <a:bodyPr/>
                    <a:lstStyle/>
                    <a:p>
                      <a:pPr algn="ctr"/>
                      <a:r>
                        <a:rPr lang="en-US" sz="1100" dirty="0"/>
                        <a:t>2019</a:t>
                      </a:r>
                      <a:endParaRPr lang="ru-KZ" sz="1100" dirty="0"/>
                    </a:p>
                  </a:txBody>
                  <a:tcPr anchor="ctr">
                    <a:lnB w="28575" cap="flat" cmpd="sng" algn="ctr">
                      <a:solidFill>
                        <a:schemeClr val="bg2"/>
                      </a:solidFill>
                      <a:prstDash val="solid"/>
                      <a:round/>
                      <a:headEnd type="none" w="med" len="med"/>
                      <a:tailEnd type="none" w="med" len="med"/>
                    </a:lnB>
                  </a:tcPr>
                </a:tc>
                <a:tc>
                  <a:txBody>
                    <a:bodyPr/>
                    <a:lstStyle/>
                    <a:p>
                      <a:pPr marL="72000" algn="l" fontAlgn="b"/>
                      <a:r>
                        <a:rPr lang="ru-RU" sz="800" b="0" i="0" u="none" strike="noStrike" cap="none" dirty="0">
                          <a:solidFill>
                            <a:schemeClr val="dk1"/>
                          </a:solidFill>
                          <a:latin typeface="+mn-lt"/>
                          <a:ea typeface="+mn-ea"/>
                          <a:cs typeface="+mn-cs"/>
                          <a:sym typeface="Arial"/>
                        </a:rPr>
                        <a:t>1 </a:t>
                      </a:r>
                      <a:r>
                        <a:rPr lang="ru-RU" sz="800" b="0" i="0" u="none" strike="noStrike" cap="none" dirty="0" err="1">
                          <a:solidFill>
                            <a:schemeClr val="dk1"/>
                          </a:solidFill>
                          <a:latin typeface="+mn-lt"/>
                          <a:ea typeface="+mn-ea"/>
                          <a:cs typeface="+mn-cs"/>
                          <a:sym typeface="Arial"/>
                        </a:rPr>
                        <a:t>Басқа</a:t>
                      </a:r>
                      <a:r>
                        <a:rPr lang="ru-RU" sz="800" b="0" i="0" u="none" strike="noStrike" cap="none" dirty="0">
                          <a:solidFill>
                            <a:schemeClr val="dk1"/>
                          </a:solidFill>
                          <a:latin typeface="+mn-lt"/>
                          <a:ea typeface="+mn-ea"/>
                          <a:cs typeface="+mn-cs"/>
                          <a:sym typeface="Arial"/>
                        </a:rPr>
                        <a:t> да </a:t>
                      </a:r>
                      <a:r>
                        <a:rPr lang="ru-RU" sz="800" b="0" i="0" u="none" strike="noStrike" cap="none" dirty="0" err="1">
                          <a:solidFill>
                            <a:schemeClr val="dk1"/>
                          </a:solidFill>
                          <a:latin typeface="+mn-lt"/>
                          <a:ea typeface="+mn-ea"/>
                          <a:cs typeface="+mn-cs"/>
                          <a:sym typeface="Arial"/>
                        </a:rPr>
                        <a:t>біліктілігі</a:t>
                      </a:r>
                      <a:r>
                        <a:rPr lang="ru-RU" sz="800" b="0" i="0" u="none" strike="noStrike" cap="none" dirty="0">
                          <a:solidFill>
                            <a:schemeClr val="dk1"/>
                          </a:solidFill>
                          <a:latin typeface="+mn-lt"/>
                          <a:ea typeface="+mn-ea"/>
                          <a:cs typeface="+mn-cs"/>
                          <a:sym typeface="Arial"/>
                        </a:rPr>
                        <a:t> </a:t>
                      </a:r>
                      <a:r>
                        <a:rPr lang="ru-RU" sz="800" b="0" i="0" u="none" strike="noStrike" cap="none" dirty="0" err="1">
                          <a:solidFill>
                            <a:schemeClr val="dk1"/>
                          </a:solidFill>
                          <a:latin typeface="+mn-lt"/>
                          <a:ea typeface="+mn-ea"/>
                          <a:cs typeface="+mn-cs"/>
                          <a:sym typeface="Arial"/>
                        </a:rPr>
                        <a:t>жоқ</a:t>
                      </a:r>
                      <a:r>
                        <a:rPr lang="ru-RU" sz="800" b="0" i="0" u="none" strike="noStrike" cap="none" dirty="0">
                          <a:solidFill>
                            <a:schemeClr val="dk1"/>
                          </a:solidFill>
                          <a:latin typeface="+mn-lt"/>
                          <a:ea typeface="+mn-ea"/>
                          <a:cs typeface="+mn-cs"/>
                          <a:sym typeface="Arial"/>
                        </a:rPr>
                        <a:t> </a:t>
                      </a:r>
                      <a:r>
                        <a:rPr lang="ru-RU" sz="800" b="0" i="0" u="none" strike="noStrike" cap="none" dirty="0" err="1">
                          <a:solidFill>
                            <a:schemeClr val="dk1"/>
                          </a:solidFill>
                          <a:latin typeface="+mn-lt"/>
                          <a:ea typeface="+mn-ea"/>
                          <a:cs typeface="+mn-cs"/>
                          <a:sym typeface="Arial"/>
                        </a:rPr>
                        <a:t>жұмысшылар</a:t>
                      </a:r>
                      <a:endParaRPr lang="ru-RU" sz="800" b="0" i="0" u="none" strike="noStrike" cap="none" dirty="0">
                        <a:solidFill>
                          <a:schemeClr val="dk1"/>
                        </a:solidFill>
                        <a:latin typeface="+mn-lt"/>
                        <a:ea typeface="+mn-ea"/>
                        <a:cs typeface="+mn-cs"/>
                        <a:sym typeface="Arial"/>
                      </a:endParaRPr>
                    </a:p>
                  </a:txBody>
                  <a:tcPr marL="9525" marR="9525" marT="9525" marB="0" anchor="ctr">
                    <a:lnT w="28575" cap="flat" cmpd="sng" algn="ctr">
                      <a:solidFill>
                        <a:schemeClr val="bg1"/>
                      </a:solidFill>
                      <a:prstDash val="solid"/>
                      <a:round/>
                      <a:headEnd type="none" w="med" len="med"/>
                      <a:tailEnd type="none" w="med" len="med"/>
                    </a:lnT>
                  </a:tcPr>
                </a:tc>
                <a:tc>
                  <a:txBody>
                    <a:bodyPr/>
                    <a:lstStyle/>
                    <a:p>
                      <a:pPr algn="ctr" fontAlgn="b"/>
                      <a:r>
                        <a:rPr lang="ru-RU" sz="900" b="0" i="1" u="none" strike="noStrike" cap="none" dirty="0">
                          <a:solidFill>
                            <a:schemeClr val="dk1"/>
                          </a:solidFill>
                          <a:latin typeface="+mn-lt"/>
                          <a:ea typeface="+mn-ea"/>
                          <a:cs typeface="+mn-cs"/>
                          <a:sym typeface="Arial"/>
                        </a:rPr>
                        <a:t>9629-9</a:t>
                      </a:r>
                    </a:p>
                  </a:txBody>
                  <a:tcPr marL="9525" marR="9525" marT="9525" marB="0" anchor="ctr">
                    <a:lnT w="28575" cap="flat" cmpd="sng" algn="ctr">
                      <a:solidFill>
                        <a:schemeClr val="bg1"/>
                      </a:solidFill>
                      <a:prstDash val="solid"/>
                      <a:round/>
                      <a:headEnd type="none" w="med" len="med"/>
                      <a:tailEnd type="none" w="med" len="med"/>
                    </a:lnT>
                  </a:tcPr>
                </a:tc>
                <a:tc>
                  <a:txBody>
                    <a:bodyPr/>
                    <a:lstStyle/>
                    <a:p>
                      <a:pPr algn="ctr" fontAlgn="ctr"/>
                      <a:r>
                        <a:rPr lang="ru-RU" sz="1050" b="1" i="0" u="none" strike="noStrike" cap="none" dirty="0">
                          <a:solidFill>
                            <a:schemeClr val="dk1"/>
                          </a:solidFill>
                          <a:latin typeface="+mn-lt"/>
                          <a:ea typeface="+mn-ea"/>
                          <a:cs typeface="+mn-cs"/>
                          <a:sym typeface="Arial"/>
                        </a:rPr>
                        <a:t>10 553</a:t>
                      </a:r>
                    </a:p>
                  </a:txBody>
                  <a:tcPr marL="9525" marR="9525" marT="9525" marB="0" anchor="ctr">
                    <a:lnT w="28575" cap="flat" cmpd="sng" algn="ctr">
                      <a:solidFill>
                        <a:schemeClr val="bg1"/>
                      </a:solidFill>
                      <a:prstDash val="solid"/>
                      <a:round/>
                      <a:headEnd type="none" w="med" len="med"/>
                      <a:tailEnd type="none" w="med" len="med"/>
                    </a:lnT>
                  </a:tcPr>
                </a:tc>
                <a:tc>
                  <a:txBody>
                    <a:bodyPr/>
                    <a:lstStyle/>
                    <a:p>
                      <a:pPr algn="ctr" fontAlgn="ctr"/>
                      <a:r>
                        <a:rPr lang="ru-RU" sz="900" b="0" i="0" u="none" strike="noStrike" cap="none" dirty="0">
                          <a:solidFill>
                            <a:schemeClr val="dk1"/>
                          </a:solidFill>
                          <a:latin typeface="+mn-lt"/>
                          <a:ea typeface="+mn-ea"/>
                          <a:cs typeface="+mn-cs"/>
                          <a:sym typeface="Arial"/>
                        </a:rPr>
                        <a:t>662</a:t>
                      </a:r>
                    </a:p>
                  </a:txBody>
                  <a:tcPr marL="9525" marR="9525" marT="9525" marB="0" anchor="ctr">
                    <a:lnT w="28575" cap="flat" cmpd="sng" algn="ctr">
                      <a:solidFill>
                        <a:schemeClr val="bg1"/>
                      </a:solidFill>
                      <a:prstDash val="solid"/>
                      <a:round/>
                      <a:headEnd type="none" w="med" len="med"/>
                      <a:tailEnd type="none" w="med" len="med"/>
                    </a:lnT>
                  </a:tcPr>
                </a:tc>
                <a:tc>
                  <a:txBody>
                    <a:bodyPr/>
                    <a:lstStyle/>
                    <a:p>
                      <a:pPr algn="ctr" fontAlgn="ctr"/>
                      <a:r>
                        <a:rPr lang="ru-RU" sz="900" b="0" i="0" u="none" strike="noStrike" cap="none">
                          <a:solidFill>
                            <a:schemeClr val="dk1"/>
                          </a:solidFill>
                          <a:latin typeface="+mn-lt"/>
                          <a:ea typeface="+mn-ea"/>
                          <a:cs typeface="+mn-cs"/>
                          <a:sym typeface="Arial"/>
                        </a:rPr>
                        <a:t>2 035</a:t>
                      </a:r>
                    </a:p>
                  </a:txBody>
                  <a:tcPr marL="9525" marR="9525" marT="9525" marB="0" anchor="ctr">
                    <a:lnT w="28575" cap="flat" cmpd="sng" algn="ctr">
                      <a:solidFill>
                        <a:schemeClr val="bg1"/>
                      </a:solidFill>
                      <a:prstDash val="solid"/>
                      <a:round/>
                      <a:headEnd type="none" w="med" len="med"/>
                      <a:tailEnd type="none" w="med" len="med"/>
                    </a:lnT>
                  </a:tcPr>
                </a:tc>
                <a:tc>
                  <a:txBody>
                    <a:bodyPr/>
                    <a:lstStyle/>
                    <a:p>
                      <a:pPr algn="ctr" fontAlgn="ctr"/>
                      <a:r>
                        <a:rPr lang="ru-RU" sz="900" b="0" i="0" u="none" strike="noStrike" cap="none">
                          <a:solidFill>
                            <a:schemeClr val="dk1"/>
                          </a:solidFill>
                          <a:latin typeface="+mn-lt"/>
                          <a:ea typeface="+mn-ea"/>
                          <a:cs typeface="+mn-cs"/>
                          <a:sym typeface="Arial"/>
                        </a:rPr>
                        <a:t>3 125</a:t>
                      </a:r>
                    </a:p>
                  </a:txBody>
                  <a:tcPr marL="9525" marR="9525" marT="9525" marB="0" anchor="ctr">
                    <a:lnT w="28575" cap="flat" cmpd="sng" algn="ctr">
                      <a:solidFill>
                        <a:schemeClr val="bg1"/>
                      </a:solidFill>
                      <a:prstDash val="solid"/>
                      <a:round/>
                      <a:headEnd type="none" w="med" len="med"/>
                      <a:tailEnd type="none" w="med" len="med"/>
                    </a:lnT>
                  </a:tcPr>
                </a:tc>
                <a:tc>
                  <a:txBody>
                    <a:bodyPr/>
                    <a:lstStyle/>
                    <a:p>
                      <a:pPr algn="ctr" fontAlgn="ctr"/>
                      <a:r>
                        <a:rPr lang="ru-RU" sz="900" b="0" i="0" u="none" strike="noStrike" cap="none">
                          <a:solidFill>
                            <a:schemeClr val="dk1"/>
                          </a:solidFill>
                          <a:latin typeface="+mn-lt"/>
                          <a:ea typeface="+mn-ea"/>
                          <a:cs typeface="+mn-cs"/>
                          <a:sym typeface="Arial"/>
                        </a:rPr>
                        <a:t>4 731</a:t>
                      </a:r>
                    </a:p>
                  </a:txBody>
                  <a:tcPr marL="9525" marR="9525" marT="9525" marB="0" anchor="ctr">
                    <a:lnT w="28575" cap="flat" cmpd="sng" algn="ctr">
                      <a:solidFill>
                        <a:schemeClr val="bg1"/>
                      </a:solidFill>
                      <a:prstDash val="solid"/>
                      <a:round/>
                      <a:headEnd type="none" w="med" len="med"/>
                      <a:tailEnd type="none" w="med" len="med"/>
                    </a:lnT>
                  </a:tcPr>
                </a:tc>
                <a:tc>
                  <a:txBody>
                    <a:bodyPr/>
                    <a:lstStyle/>
                    <a:p>
                      <a:pPr algn="ctr" fontAlgn="ctr"/>
                      <a:r>
                        <a:rPr lang="ru-RU" sz="1050" b="1" i="0" u="none" strike="noStrike" cap="none" dirty="0">
                          <a:solidFill>
                            <a:schemeClr val="dk1"/>
                          </a:solidFill>
                          <a:latin typeface="+mn-lt"/>
                          <a:ea typeface="+mn-ea"/>
                          <a:cs typeface="+mn-cs"/>
                          <a:sym typeface="Arial"/>
                        </a:rPr>
                        <a:t>27,8%</a:t>
                      </a:r>
                    </a:p>
                  </a:txBody>
                  <a:tcPr marL="9525" marR="9525" marT="9525" marB="0" anchor="ctr">
                    <a:lnT w="28575" cap="flat" cmpd="sng" algn="ctr">
                      <a:solidFill>
                        <a:schemeClr val="bg1"/>
                      </a:solidFill>
                      <a:prstDash val="solid"/>
                      <a:round/>
                      <a:headEnd type="none" w="med" len="med"/>
                      <a:tailEnd type="none" w="med" len="med"/>
                    </a:lnT>
                  </a:tcPr>
                </a:tc>
                <a:extLst>
                  <a:ext uri="{0D108BD9-81ED-4DB2-BD59-A6C34878D82A}">
                    <a16:rowId xmlns:a16="http://schemas.microsoft.com/office/drawing/2014/main" val="3271101333"/>
                  </a:ext>
                </a:extLst>
              </a:tr>
              <a:tr h="252035">
                <a:tc vMerge="1">
                  <a:txBody>
                    <a:bodyPr/>
                    <a:lstStyle/>
                    <a:p>
                      <a:endParaRPr lang="ru-KZ" sz="1100" dirty="0"/>
                    </a:p>
                  </a:txBody>
                  <a:tcPr/>
                </a:tc>
                <a:tc>
                  <a:txBody>
                    <a:bodyPr/>
                    <a:lstStyle/>
                    <a:p>
                      <a:pPr marL="72000" algn="l" fontAlgn="b"/>
                      <a:r>
                        <a:rPr lang="ru-RU" sz="800" b="0" i="0" u="none" strike="noStrike" cap="none" dirty="0">
                          <a:solidFill>
                            <a:schemeClr val="dk1"/>
                          </a:solidFill>
                          <a:latin typeface="+mn-lt"/>
                          <a:ea typeface="+mn-ea"/>
                          <a:cs typeface="+mn-cs"/>
                          <a:sym typeface="Arial"/>
                        </a:rPr>
                        <a:t>2 </a:t>
                      </a:r>
                      <a:r>
                        <a:rPr lang="ru-RU" sz="800" b="0" i="0" u="none" strike="noStrike" cap="none" dirty="0" err="1">
                          <a:solidFill>
                            <a:schemeClr val="dk1"/>
                          </a:solidFill>
                          <a:latin typeface="+mn-lt"/>
                          <a:ea typeface="+mn-ea"/>
                          <a:cs typeface="+mn-cs"/>
                          <a:sym typeface="Arial"/>
                        </a:rPr>
                        <a:t>Қоғамдық</a:t>
                      </a:r>
                      <a:r>
                        <a:rPr lang="ru-RU" sz="800" b="0" i="0" u="none" strike="noStrike" cap="none" dirty="0">
                          <a:solidFill>
                            <a:schemeClr val="dk1"/>
                          </a:solidFill>
                          <a:latin typeface="+mn-lt"/>
                          <a:ea typeface="+mn-ea"/>
                          <a:cs typeface="+mn-cs"/>
                          <a:sym typeface="Arial"/>
                        </a:rPr>
                        <a:t> </a:t>
                      </a:r>
                      <a:r>
                        <a:rPr lang="ru-RU" sz="800" b="0" i="0" u="none" strike="noStrike" cap="none" dirty="0" err="1">
                          <a:solidFill>
                            <a:schemeClr val="dk1"/>
                          </a:solidFill>
                          <a:latin typeface="+mn-lt"/>
                          <a:ea typeface="+mn-ea"/>
                          <a:cs typeface="+mn-cs"/>
                          <a:sym typeface="Arial"/>
                        </a:rPr>
                        <a:t>ғылымдар</a:t>
                      </a:r>
                      <a:r>
                        <a:rPr lang="ru-RU" sz="800" b="0" i="0" u="none" strike="noStrike" cap="none" dirty="0">
                          <a:solidFill>
                            <a:schemeClr val="dk1"/>
                          </a:solidFill>
                          <a:latin typeface="+mn-lt"/>
                          <a:ea typeface="+mn-ea"/>
                          <a:cs typeface="+mn-cs"/>
                          <a:sym typeface="Arial"/>
                        </a:rPr>
                        <a:t> </a:t>
                      </a:r>
                      <a:r>
                        <a:rPr lang="ru-RU" sz="800" b="0" i="0" u="none" strike="noStrike" cap="none" dirty="0" err="1">
                          <a:solidFill>
                            <a:schemeClr val="dk1"/>
                          </a:solidFill>
                          <a:latin typeface="+mn-lt"/>
                          <a:ea typeface="+mn-ea"/>
                          <a:cs typeface="+mn-cs"/>
                          <a:sym typeface="Arial"/>
                        </a:rPr>
                        <a:t>бойынша</a:t>
                      </a:r>
                      <a:r>
                        <a:rPr lang="ru-RU" sz="800" b="0" i="0" u="none" strike="noStrike" cap="none" dirty="0">
                          <a:solidFill>
                            <a:schemeClr val="dk1"/>
                          </a:solidFill>
                          <a:latin typeface="+mn-lt"/>
                          <a:ea typeface="+mn-ea"/>
                          <a:cs typeface="+mn-cs"/>
                          <a:sym typeface="Arial"/>
                        </a:rPr>
                        <a:t> орта </a:t>
                      </a:r>
                      <a:r>
                        <a:rPr lang="ru-RU" sz="800" b="0" i="0" u="none" strike="noStrike" cap="none" dirty="0" err="1">
                          <a:solidFill>
                            <a:schemeClr val="dk1"/>
                          </a:solidFill>
                          <a:latin typeface="+mn-lt"/>
                          <a:ea typeface="+mn-ea"/>
                          <a:cs typeface="+mn-cs"/>
                          <a:sym typeface="Arial"/>
                        </a:rPr>
                        <a:t>мектеп</a:t>
                      </a:r>
                      <a:r>
                        <a:rPr lang="ru-RU" sz="800" b="0" i="0" u="none" strike="noStrike" cap="none" dirty="0">
                          <a:solidFill>
                            <a:schemeClr val="dk1"/>
                          </a:solidFill>
                          <a:latin typeface="+mn-lt"/>
                          <a:ea typeface="+mn-ea"/>
                          <a:cs typeface="+mn-cs"/>
                          <a:sym typeface="Arial"/>
                        </a:rPr>
                        <a:t> </a:t>
                      </a:r>
                      <a:r>
                        <a:rPr lang="ru-RU" sz="800" b="0" i="0" u="none" strike="noStrike" cap="none" dirty="0" err="1">
                          <a:solidFill>
                            <a:schemeClr val="dk1"/>
                          </a:solidFill>
                          <a:latin typeface="+mn-lt"/>
                          <a:ea typeface="+mn-ea"/>
                          <a:cs typeface="+mn-cs"/>
                          <a:sym typeface="Arial"/>
                        </a:rPr>
                        <a:t>мұғалімдері</a:t>
                      </a:r>
                      <a:endParaRPr lang="ru-RU" sz="800" b="0" i="0" u="none" strike="noStrike" cap="none" dirty="0">
                        <a:solidFill>
                          <a:schemeClr val="dk1"/>
                        </a:solidFill>
                        <a:latin typeface="+mn-lt"/>
                        <a:ea typeface="+mn-ea"/>
                        <a:cs typeface="+mn-cs"/>
                        <a:sym typeface="Arial"/>
                      </a:endParaRPr>
                    </a:p>
                  </a:txBody>
                  <a:tcPr marL="9525" marR="9525" marT="9525" marB="0" anchor="ctr"/>
                </a:tc>
                <a:tc>
                  <a:txBody>
                    <a:bodyPr/>
                    <a:lstStyle/>
                    <a:p>
                      <a:pPr algn="ctr" fontAlgn="b"/>
                      <a:r>
                        <a:rPr lang="ru-RU" sz="900" b="0" i="1" u="none" strike="noStrike" cap="none">
                          <a:solidFill>
                            <a:schemeClr val="dk1"/>
                          </a:solidFill>
                          <a:latin typeface="+mn-lt"/>
                          <a:ea typeface="+mn-ea"/>
                          <a:cs typeface="+mn-cs"/>
                          <a:sym typeface="Arial"/>
                        </a:rPr>
                        <a:t>2350-3</a:t>
                      </a:r>
                    </a:p>
                  </a:txBody>
                  <a:tcPr marL="9525" marR="9525" marT="9525" marB="0" anchor="ctr"/>
                </a:tc>
                <a:tc>
                  <a:txBody>
                    <a:bodyPr/>
                    <a:lstStyle/>
                    <a:p>
                      <a:pPr algn="ctr" fontAlgn="ctr"/>
                      <a:r>
                        <a:rPr lang="ru-RU" sz="1050" b="1" i="0" u="none" strike="noStrike" cap="none">
                          <a:solidFill>
                            <a:schemeClr val="dk1"/>
                          </a:solidFill>
                          <a:latin typeface="+mn-lt"/>
                          <a:ea typeface="+mn-ea"/>
                          <a:cs typeface="+mn-cs"/>
                          <a:sym typeface="Arial"/>
                        </a:rPr>
                        <a:t>1 529</a:t>
                      </a:r>
                    </a:p>
                  </a:txBody>
                  <a:tcPr marL="9525" marR="9525" marT="9525" marB="0" anchor="ctr"/>
                </a:tc>
                <a:tc>
                  <a:txBody>
                    <a:bodyPr/>
                    <a:lstStyle/>
                    <a:p>
                      <a:pPr algn="ctr" fontAlgn="ctr"/>
                      <a:r>
                        <a:rPr lang="ru-RU" sz="900" b="0" i="0" u="none" strike="noStrike" cap="none" dirty="0">
                          <a:solidFill>
                            <a:schemeClr val="dk1"/>
                          </a:solidFill>
                          <a:latin typeface="+mn-lt"/>
                          <a:ea typeface="+mn-ea"/>
                          <a:cs typeface="+mn-cs"/>
                          <a:sym typeface="Arial"/>
                        </a:rPr>
                        <a:t>252</a:t>
                      </a:r>
                    </a:p>
                  </a:txBody>
                  <a:tcPr marL="9525" marR="9525" marT="9525" marB="0" anchor="ctr"/>
                </a:tc>
                <a:tc>
                  <a:txBody>
                    <a:bodyPr/>
                    <a:lstStyle/>
                    <a:p>
                      <a:pPr algn="ctr" fontAlgn="ctr"/>
                      <a:r>
                        <a:rPr lang="ru-RU" sz="900" b="0" i="0" u="none" strike="noStrike" cap="none">
                          <a:solidFill>
                            <a:schemeClr val="dk1"/>
                          </a:solidFill>
                          <a:latin typeface="+mn-lt"/>
                          <a:ea typeface="+mn-ea"/>
                          <a:cs typeface="+mn-cs"/>
                          <a:sym typeface="Arial"/>
                        </a:rPr>
                        <a:t>139</a:t>
                      </a:r>
                    </a:p>
                  </a:txBody>
                  <a:tcPr marL="9525" marR="9525" marT="9525" marB="0" anchor="ctr"/>
                </a:tc>
                <a:tc>
                  <a:txBody>
                    <a:bodyPr/>
                    <a:lstStyle/>
                    <a:p>
                      <a:pPr algn="ctr" fontAlgn="ctr"/>
                      <a:r>
                        <a:rPr lang="ru-RU" sz="900" b="0" i="0" u="none" strike="noStrike" cap="none">
                          <a:solidFill>
                            <a:schemeClr val="dk1"/>
                          </a:solidFill>
                          <a:latin typeface="+mn-lt"/>
                          <a:ea typeface="+mn-ea"/>
                          <a:cs typeface="+mn-cs"/>
                          <a:sym typeface="Arial"/>
                        </a:rPr>
                        <a:t>751</a:t>
                      </a:r>
                    </a:p>
                  </a:txBody>
                  <a:tcPr marL="9525" marR="9525" marT="9525" marB="0" anchor="ctr"/>
                </a:tc>
                <a:tc>
                  <a:txBody>
                    <a:bodyPr/>
                    <a:lstStyle/>
                    <a:p>
                      <a:pPr algn="ctr" fontAlgn="ctr"/>
                      <a:r>
                        <a:rPr lang="ru-RU" sz="900" b="0" i="0" u="none" strike="noStrike" cap="none">
                          <a:solidFill>
                            <a:schemeClr val="dk1"/>
                          </a:solidFill>
                          <a:latin typeface="+mn-lt"/>
                          <a:ea typeface="+mn-ea"/>
                          <a:cs typeface="+mn-cs"/>
                          <a:sym typeface="Arial"/>
                        </a:rPr>
                        <a:t>387</a:t>
                      </a:r>
                    </a:p>
                  </a:txBody>
                  <a:tcPr marL="9525" marR="9525" marT="9525" marB="0" anchor="ctr"/>
                </a:tc>
                <a:tc>
                  <a:txBody>
                    <a:bodyPr/>
                    <a:lstStyle/>
                    <a:p>
                      <a:pPr algn="ctr" fontAlgn="ctr"/>
                      <a:r>
                        <a:rPr lang="ru-RU" sz="1050" b="1" i="0" u="none" strike="noStrike" cap="none">
                          <a:solidFill>
                            <a:schemeClr val="dk1"/>
                          </a:solidFill>
                          <a:latin typeface="+mn-lt"/>
                          <a:ea typeface="+mn-ea"/>
                          <a:cs typeface="+mn-cs"/>
                          <a:sym typeface="Arial"/>
                        </a:rPr>
                        <a:t>4,0%</a:t>
                      </a:r>
                    </a:p>
                  </a:txBody>
                  <a:tcPr marL="9525" marR="9525" marT="9525" marB="0" anchor="ctr"/>
                </a:tc>
                <a:extLst>
                  <a:ext uri="{0D108BD9-81ED-4DB2-BD59-A6C34878D82A}">
                    <a16:rowId xmlns:a16="http://schemas.microsoft.com/office/drawing/2014/main" val="1275413563"/>
                  </a:ext>
                </a:extLst>
              </a:tr>
              <a:tr h="252035">
                <a:tc vMerge="1">
                  <a:txBody>
                    <a:bodyPr/>
                    <a:lstStyle/>
                    <a:p>
                      <a:endParaRPr lang="ru-KZ" sz="1100" dirty="0"/>
                    </a:p>
                  </a:txBody>
                  <a:tcPr/>
                </a:tc>
                <a:tc>
                  <a:txBody>
                    <a:bodyPr/>
                    <a:lstStyle/>
                    <a:p>
                      <a:pPr marL="72000" algn="l" fontAlgn="b"/>
                      <a:r>
                        <a:rPr lang="ru-RU" sz="800" b="0" i="0" u="none" strike="noStrike" cap="none" dirty="0">
                          <a:solidFill>
                            <a:schemeClr val="dk1"/>
                          </a:solidFill>
                          <a:latin typeface="+mn-lt"/>
                          <a:ea typeface="+mn-ea"/>
                          <a:cs typeface="+mn-cs"/>
                          <a:sym typeface="Arial"/>
                        </a:rPr>
                        <a:t>3 </a:t>
                      </a:r>
                      <a:r>
                        <a:rPr lang="ru-RU" sz="800" b="0" i="0" u="none" strike="noStrike" cap="none" dirty="0" err="1">
                          <a:solidFill>
                            <a:schemeClr val="dk1"/>
                          </a:solidFill>
                          <a:latin typeface="+mn-lt"/>
                          <a:ea typeface="+mn-ea"/>
                          <a:cs typeface="+mn-cs"/>
                          <a:sym typeface="Arial"/>
                        </a:rPr>
                        <a:t>Мектепке</a:t>
                      </a:r>
                      <a:r>
                        <a:rPr lang="ru-RU" sz="800" b="0" i="0" u="none" strike="noStrike" cap="none" dirty="0">
                          <a:solidFill>
                            <a:schemeClr val="dk1"/>
                          </a:solidFill>
                          <a:latin typeface="+mn-lt"/>
                          <a:ea typeface="+mn-ea"/>
                          <a:cs typeface="+mn-cs"/>
                          <a:sym typeface="Arial"/>
                        </a:rPr>
                        <a:t> </a:t>
                      </a:r>
                      <a:r>
                        <a:rPr lang="ru-RU" sz="800" b="0" i="0" u="none" strike="noStrike" cap="none" dirty="0" err="1">
                          <a:solidFill>
                            <a:schemeClr val="dk1"/>
                          </a:solidFill>
                          <a:latin typeface="+mn-lt"/>
                          <a:ea typeface="+mn-ea"/>
                          <a:cs typeface="+mn-cs"/>
                          <a:sym typeface="Arial"/>
                        </a:rPr>
                        <a:t>дейінгі</a:t>
                      </a:r>
                      <a:r>
                        <a:rPr lang="ru-RU" sz="800" b="0" i="0" u="none" strike="noStrike" cap="none" dirty="0">
                          <a:solidFill>
                            <a:schemeClr val="dk1"/>
                          </a:solidFill>
                          <a:latin typeface="+mn-lt"/>
                          <a:ea typeface="+mn-ea"/>
                          <a:cs typeface="+mn-cs"/>
                          <a:sym typeface="Arial"/>
                        </a:rPr>
                        <a:t> </a:t>
                      </a:r>
                      <a:r>
                        <a:rPr lang="ru-RU" sz="800" b="0" i="0" u="none" strike="noStrike" cap="none" dirty="0" err="1">
                          <a:solidFill>
                            <a:schemeClr val="dk1"/>
                          </a:solidFill>
                          <a:latin typeface="+mn-lt"/>
                          <a:ea typeface="+mn-ea"/>
                          <a:cs typeface="+mn-cs"/>
                          <a:sym typeface="Arial"/>
                        </a:rPr>
                        <a:t>білім</a:t>
                      </a:r>
                      <a:r>
                        <a:rPr lang="ru-RU" sz="800" b="0" i="0" u="none" strike="noStrike" cap="none" dirty="0">
                          <a:solidFill>
                            <a:schemeClr val="dk1"/>
                          </a:solidFill>
                          <a:latin typeface="+mn-lt"/>
                          <a:ea typeface="+mn-ea"/>
                          <a:cs typeface="+mn-cs"/>
                          <a:sym typeface="Arial"/>
                        </a:rPr>
                        <a:t> </a:t>
                      </a:r>
                      <a:r>
                        <a:rPr lang="ru-RU" sz="800" b="0" i="0" u="none" strike="noStrike" cap="none" dirty="0" err="1">
                          <a:solidFill>
                            <a:schemeClr val="dk1"/>
                          </a:solidFill>
                          <a:latin typeface="+mn-lt"/>
                          <a:ea typeface="+mn-ea"/>
                          <a:cs typeface="+mn-cs"/>
                          <a:sym typeface="Arial"/>
                        </a:rPr>
                        <a:t>берудегі</a:t>
                      </a:r>
                      <a:r>
                        <a:rPr lang="ru-RU" sz="800" b="0" i="0" u="none" strike="noStrike" cap="none" dirty="0">
                          <a:solidFill>
                            <a:schemeClr val="dk1"/>
                          </a:solidFill>
                          <a:latin typeface="+mn-lt"/>
                          <a:ea typeface="+mn-ea"/>
                          <a:cs typeface="+mn-cs"/>
                          <a:sym typeface="Arial"/>
                        </a:rPr>
                        <a:t> </a:t>
                      </a:r>
                      <a:r>
                        <a:rPr lang="ru-RU" sz="800" b="0" i="0" u="none" strike="noStrike" cap="none" dirty="0" err="1">
                          <a:solidFill>
                            <a:schemeClr val="dk1"/>
                          </a:solidFill>
                          <a:latin typeface="+mn-lt"/>
                          <a:ea typeface="+mn-ea"/>
                          <a:cs typeface="+mn-cs"/>
                          <a:sym typeface="Arial"/>
                        </a:rPr>
                        <a:t>тәрбиешілер</a:t>
                      </a:r>
                      <a:endParaRPr lang="ru-RU" sz="800" b="0" i="0" u="none" strike="noStrike" cap="none" dirty="0">
                        <a:solidFill>
                          <a:schemeClr val="dk1"/>
                        </a:solidFill>
                        <a:latin typeface="+mn-lt"/>
                        <a:ea typeface="+mn-ea"/>
                        <a:cs typeface="+mn-cs"/>
                        <a:sym typeface="Arial"/>
                      </a:endParaRPr>
                    </a:p>
                  </a:txBody>
                  <a:tcPr marL="9525" marR="9525" marT="9525" marB="0" anchor="ctr"/>
                </a:tc>
                <a:tc>
                  <a:txBody>
                    <a:bodyPr/>
                    <a:lstStyle/>
                    <a:p>
                      <a:pPr algn="ctr" fontAlgn="b"/>
                      <a:r>
                        <a:rPr lang="ru-RU" sz="900" b="0" i="1" u="none" strike="noStrike" cap="none" dirty="0">
                          <a:solidFill>
                            <a:schemeClr val="dk1"/>
                          </a:solidFill>
                          <a:latin typeface="+mn-lt"/>
                          <a:ea typeface="+mn-ea"/>
                          <a:cs typeface="+mn-cs"/>
                          <a:sym typeface="Arial"/>
                        </a:rPr>
                        <a:t>2362-0</a:t>
                      </a:r>
                    </a:p>
                  </a:txBody>
                  <a:tcPr marL="9525" marR="9525" marT="9525" marB="0" anchor="ctr"/>
                </a:tc>
                <a:tc>
                  <a:txBody>
                    <a:bodyPr/>
                    <a:lstStyle/>
                    <a:p>
                      <a:pPr algn="ctr" fontAlgn="ctr"/>
                      <a:r>
                        <a:rPr lang="ru-RU" sz="1050" b="1" i="0" u="none" strike="noStrike" cap="none" dirty="0">
                          <a:solidFill>
                            <a:schemeClr val="dk1"/>
                          </a:solidFill>
                          <a:latin typeface="+mn-lt"/>
                          <a:ea typeface="+mn-ea"/>
                          <a:cs typeface="+mn-cs"/>
                          <a:sym typeface="Arial"/>
                        </a:rPr>
                        <a:t>894</a:t>
                      </a:r>
                    </a:p>
                  </a:txBody>
                  <a:tcPr marL="9525" marR="9525" marT="9525" marB="0" anchor="ctr"/>
                </a:tc>
                <a:tc>
                  <a:txBody>
                    <a:bodyPr/>
                    <a:lstStyle/>
                    <a:p>
                      <a:pPr algn="ctr" fontAlgn="ctr"/>
                      <a:r>
                        <a:rPr lang="ru-RU" sz="900" b="0" i="0" u="none" strike="noStrike" cap="none">
                          <a:solidFill>
                            <a:schemeClr val="dk1"/>
                          </a:solidFill>
                          <a:latin typeface="+mn-lt"/>
                          <a:ea typeface="+mn-ea"/>
                          <a:cs typeface="+mn-cs"/>
                          <a:sym typeface="Arial"/>
                        </a:rPr>
                        <a:t>165</a:t>
                      </a:r>
                    </a:p>
                  </a:txBody>
                  <a:tcPr marL="9525" marR="9525" marT="9525" marB="0" anchor="ctr"/>
                </a:tc>
                <a:tc>
                  <a:txBody>
                    <a:bodyPr/>
                    <a:lstStyle/>
                    <a:p>
                      <a:pPr algn="ctr" fontAlgn="ctr"/>
                      <a:r>
                        <a:rPr lang="ru-RU" sz="900" b="0" i="0" u="none" strike="noStrike" cap="none">
                          <a:solidFill>
                            <a:schemeClr val="dk1"/>
                          </a:solidFill>
                          <a:latin typeface="+mn-lt"/>
                          <a:ea typeface="+mn-ea"/>
                          <a:cs typeface="+mn-cs"/>
                          <a:sym typeface="Arial"/>
                        </a:rPr>
                        <a:t>177</a:t>
                      </a:r>
                    </a:p>
                  </a:txBody>
                  <a:tcPr marL="9525" marR="9525" marT="9525" marB="0" anchor="ctr"/>
                </a:tc>
                <a:tc>
                  <a:txBody>
                    <a:bodyPr/>
                    <a:lstStyle/>
                    <a:p>
                      <a:pPr algn="ctr" fontAlgn="ctr"/>
                      <a:r>
                        <a:rPr lang="ru-RU" sz="900" b="0" i="0" u="none" strike="noStrike" cap="none">
                          <a:solidFill>
                            <a:schemeClr val="dk1"/>
                          </a:solidFill>
                          <a:latin typeface="+mn-lt"/>
                          <a:ea typeface="+mn-ea"/>
                          <a:cs typeface="+mn-cs"/>
                          <a:sym typeface="Arial"/>
                        </a:rPr>
                        <a:t>299</a:t>
                      </a:r>
                    </a:p>
                  </a:txBody>
                  <a:tcPr marL="9525" marR="9525" marT="9525" marB="0" anchor="ctr"/>
                </a:tc>
                <a:tc>
                  <a:txBody>
                    <a:bodyPr/>
                    <a:lstStyle/>
                    <a:p>
                      <a:pPr algn="ctr" fontAlgn="ctr"/>
                      <a:r>
                        <a:rPr lang="ru-RU" sz="900" b="0" i="0" u="none" strike="noStrike" cap="none">
                          <a:solidFill>
                            <a:schemeClr val="dk1"/>
                          </a:solidFill>
                          <a:latin typeface="+mn-lt"/>
                          <a:ea typeface="+mn-ea"/>
                          <a:cs typeface="+mn-cs"/>
                          <a:sym typeface="Arial"/>
                        </a:rPr>
                        <a:t>253</a:t>
                      </a:r>
                    </a:p>
                  </a:txBody>
                  <a:tcPr marL="9525" marR="9525" marT="9525" marB="0" anchor="ctr"/>
                </a:tc>
                <a:tc>
                  <a:txBody>
                    <a:bodyPr/>
                    <a:lstStyle/>
                    <a:p>
                      <a:pPr algn="ctr" fontAlgn="ctr"/>
                      <a:r>
                        <a:rPr lang="ru-RU" sz="1050" b="1" i="0" u="none" strike="noStrike" cap="none" dirty="0">
                          <a:solidFill>
                            <a:schemeClr val="dk1"/>
                          </a:solidFill>
                          <a:latin typeface="+mn-lt"/>
                          <a:ea typeface="+mn-ea"/>
                          <a:cs typeface="+mn-cs"/>
                          <a:sym typeface="Arial"/>
                        </a:rPr>
                        <a:t>2,4%</a:t>
                      </a:r>
                    </a:p>
                  </a:txBody>
                  <a:tcPr marL="9525" marR="9525" marT="9525" marB="0" anchor="ctr"/>
                </a:tc>
                <a:extLst>
                  <a:ext uri="{0D108BD9-81ED-4DB2-BD59-A6C34878D82A}">
                    <a16:rowId xmlns:a16="http://schemas.microsoft.com/office/drawing/2014/main" val="4272407079"/>
                  </a:ext>
                </a:extLst>
              </a:tr>
              <a:tr h="252035">
                <a:tc vMerge="1">
                  <a:txBody>
                    <a:bodyPr/>
                    <a:lstStyle/>
                    <a:p>
                      <a:endParaRPr lang="ru-KZ" sz="1100" dirty="0"/>
                    </a:p>
                  </a:txBody>
                  <a:tcPr/>
                </a:tc>
                <a:tc>
                  <a:txBody>
                    <a:bodyPr/>
                    <a:lstStyle/>
                    <a:p>
                      <a:pPr marL="72000" algn="l" fontAlgn="b"/>
                      <a:r>
                        <a:rPr lang="ru-RU" sz="800" b="0" i="0" u="none" strike="noStrike" cap="none" dirty="0">
                          <a:solidFill>
                            <a:schemeClr val="dk1"/>
                          </a:solidFill>
                          <a:latin typeface="+mn-lt"/>
                          <a:ea typeface="+mn-ea"/>
                          <a:cs typeface="+mn-cs"/>
                          <a:sym typeface="Arial"/>
                        </a:rPr>
                        <a:t>4 Аула </a:t>
                      </a:r>
                      <a:r>
                        <a:rPr lang="ru-RU" sz="800" b="0" i="0" u="none" strike="noStrike" cap="none" dirty="0" err="1">
                          <a:solidFill>
                            <a:schemeClr val="dk1"/>
                          </a:solidFill>
                          <a:latin typeface="+mn-lt"/>
                          <a:ea typeface="+mn-ea"/>
                          <a:cs typeface="+mn-cs"/>
                          <a:sym typeface="Arial"/>
                        </a:rPr>
                        <a:t>сыпырушылар</a:t>
                      </a:r>
                      <a:r>
                        <a:rPr lang="ru-RU" sz="800" b="0" i="0" u="none" strike="noStrike" cap="none" dirty="0">
                          <a:solidFill>
                            <a:schemeClr val="dk1"/>
                          </a:solidFill>
                          <a:latin typeface="+mn-lt"/>
                          <a:ea typeface="+mn-ea"/>
                          <a:cs typeface="+mn-cs"/>
                          <a:sym typeface="Arial"/>
                        </a:rPr>
                        <a:t> </a:t>
                      </a:r>
                      <a:r>
                        <a:rPr lang="ru-RU" sz="800" b="0" i="0" u="none" strike="noStrike" cap="none" dirty="0" err="1">
                          <a:solidFill>
                            <a:schemeClr val="dk1"/>
                          </a:solidFill>
                          <a:latin typeface="+mn-lt"/>
                          <a:ea typeface="+mn-ea"/>
                          <a:cs typeface="+mn-cs"/>
                          <a:sym typeface="Arial"/>
                        </a:rPr>
                        <a:t>және</a:t>
                      </a:r>
                      <a:r>
                        <a:rPr lang="ru-RU" sz="800" b="0" i="0" u="none" strike="noStrike" cap="none" dirty="0">
                          <a:solidFill>
                            <a:schemeClr val="dk1"/>
                          </a:solidFill>
                          <a:latin typeface="+mn-lt"/>
                          <a:ea typeface="+mn-ea"/>
                          <a:cs typeface="+mn-cs"/>
                          <a:sym typeface="Arial"/>
                        </a:rPr>
                        <a:t> </a:t>
                      </a:r>
                      <a:r>
                        <a:rPr lang="ru-RU" sz="800" b="0" i="0" u="none" strike="noStrike" cap="none" dirty="0" err="1">
                          <a:solidFill>
                            <a:schemeClr val="dk1"/>
                          </a:solidFill>
                          <a:latin typeface="+mn-lt"/>
                          <a:ea typeface="+mn-ea"/>
                          <a:cs typeface="+mn-cs"/>
                          <a:sym typeface="Arial"/>
                        </a:rPr>
                        <a:t>ашық</a:t>
                      </a:r>
                      <a:r>
                        <a:rPr lang="ru-RU" sz="800" b="0" i="0" u="none" strike="noStrike" cap="none" dirty="0">
                          <a:solidFill>
                            <a:schemeClr val="dk1"/>
                          </a:solidFill>
                          <a:latin typeface="+mn-lt"/>
                          <a:ea typeface="+mn-ea"/>
                          <a:cs typeface="+mn-cs"/>
                          <a:sym typeface="Arial"/>
                        </a:rPr>
                        <a:t> </a:t>
                      </a:r>
                      <a:r>
                        <a:rPr lang="ru-RU" sz="800" b="0" i="0" u="none" strike="noStrike" cap="none" dirty="0" err="1">
                          <a:solidFill>
                            <a:schemeClr val="dk1"/>
                          </a:solidFill>
                          <a:latin typeface="+mn-lt"/>
                          <a:ea typeface="+mn-ea"/>
                          <a:cs typeface="+mn-cs"/>
                          <a:sym typeface="Arial"/>
                        </a:rPr>
                        <a:t>аумақтарды</a:t>
                      </a:r>
                      <a:r>
                        <a:rPr lang="ru-RU" sz="800" b="0" i="0" u="none" strike="noStrike" cap="none" dirty="0">
                          <a:solidFill>
                            <a:schemeClr val="dk1"/>
                          </a:solidFill>
                          <a:latin typeface="+mn-lt"/>
                          <a:ea typeface="+mn-ea"/>
                          <a:cs typeface="+mn-cs"/>
                          <a:sym typeface="Arial"/>
                        </a:rPr>
                        <a:t> </a:t>
                      </a:r>
                      <a:r>
                        <a:rPr lang="ru-RU" sz="800" b="0" i="0" u="none" strike="noStrike" cap="none" dirty="0" err="1">
                          <a:solidFill>
                            <a:schemeClr val="dk1"/>
                          </a:solidFill>
                          <a:latin typeface="+mn-lt"/>
                          <a:ea typeface="+mn-ea"/>
                          <a:cs typeface="+mn-cs"/>
                          <a:sym typeface="Arial"/>
                        </a:rPr>
                        <a:t>тазалаушылар</a:t>
                      </a:r>
                      <a:endParaRPr lang="ru-RU" sz="800" b="0" i="0" u="none" strike="noStrike" cap="none" dirty="0">
                        <a:solidFill>
                          <a:schemeClr val="dk1"/>
                        </a:solidFill>
                        <a:latin typeface="+mn-lt"/>
                        <a:ea typeface="+mn-ea"/>
                        <a:cs typeface="+mn-cs"/>
                        <a:sym typeface="Arial"/>
                      </a:endParaRPr>
                    </a:p>
                  </a:txBody>
                  <a:tcPr marL="9525" marR="9525" marT="9525" marB="0" anchor="ctr"/>
                </a:tc>
                <a:tc>
                  <a:txBody>
                    <a:bodyPr/>
                    <a:lstStyle/>
                    <a:p>
                      <a:pPr algn="ctr" fontAlgn="b"/>
                      <a:r>
                        <a:rPr lang="ru-RU" sz="900" b="0" i="1" u="none" strike="noStrike" cap="none" dirty="0">
                          <a:solidFill>
                            <a:schemeClr val="dk1"/>
                          </a:solidFill>
                          <a:latin typeface="+mn-lt"/>
                          <a:ea typeface="+mn-ea"/>
                          <a:cs typeface="+mn-cs"/>
                          <a:sym typeface="Arial"/>
                        </a:rPr>
                        <a:t>9116-0</a:t>
                      </a:r>
                    </a:p>
                  </a:txBody>
                  <a:tcPr marL="9525" marR="9525" marT="9525" marB="0" anchor="ctr"/>
                </a:tc>
                <a:tc>
                  <a:txBody>
                    <a:bodyPr/>
                    <a:lstStyle/>
                    <a:p>
                      <a:pPr algn="ctr" fontAlgn="ctr"/>
                      <a:r>
                        <a:rPr lang="ru-RU" sz="1050" b="1" i="0" u="none" strike="noStrike" cap="none">
                          <a:solidFill>
                            <a:schemeClr val="dk1"/>
                          </a:solidFill>
                          <a:latin typeface="+mn-lt"/>
                          <a:ea typeface="+mn-ea"/>
                          <a:cs typeface="+mn-cs"/>
                          <a:sym typeface="Arial"/>
                        </a:rPr>
                        <a:t>758</a:t>
                      </a:r>
                    </a:p>
                  </a:txBody>
                  <a:tcPr marL="9525" marR="9525" marT="9525" marB="0" anchor="ctr"/>
                </a:tc>
                <a:tc>
                  <a:txBody>
                    <a:bodyPr/>
                    <a:lstStyle/>
                    <a:p>
                      <a:pPr algn="ctr" fontAlgn="ctr"/>
                      <a:r>
                        <a:rPr lang="ru-RU" sz="900" b="0" i="0" u="none" strike="noStrike" cap="none" dirty="0">
                          <a:solidFill>
                            <a:schemeClr val="dk1"/>
                          </a:solidFill>
                          <a:latin typeface="+mn-lt"/>
                          <a:ea typeface="+mn-ea"/>
                          <a:cs typeface="+mn-cs"/>
                          <a:sym typeface="Arial"/>
                        </a:rPr>
                        <a:t>143</a:t>
                      </a:r>
                    </a:p>
                  </a:txBody>
                  <a:tcPr marL="9525" marR="9525" marT="9525" marB="0" anchor="ctr"/>
                </a:tc>
                <a:tc>
                  <a:txBody>
                    <a:bodyPr/>
                    <a:lstStyle/>
                    <a:p>
                      <a:pPr algn="ctr" fontAlgn="ctr"/>
                      <a:r>
                        <a:rPr lang="ru-RU" sz="900" b="0" i="0" u="none" strike="noStrike" cap="none">
                          <a:solidFill>
                            <a:schemeClr val="dk1"/>
                          </a:solidFill>
                          <a:latin typeface="+mn-lt"/>
                          <a:ea typeface="+mn-ea"/>
                          <a:cs typeface="+mn-cs"/>
                          <a:sym typeface="Arial"/>
                        </a:rPr>
                        <a:t>311</a:t>
                      </a:r>
                    </a:p>
                  </a:txBody>
                  <a:tcPr marL="9525" marR="9525" marT="9525" marB="0" anchor="ctr"/>
                </a:tc>
                <a:tc>
                  <a:txBody>
                    <a:bodyPr/>
                    <a:lstStyle/>
                    <a:p>
                      <a:pPr algn="ctr" fontAlgn="ctr"/>
                      <a:r>
                        <a:rPr lang="ru-RU" sz="900" b="0" i="0" u="none" strike="noStrike" cap="none">
                          <a:solidFill>
                            <a:schemeClr val="dk1"/>
                          </a:solidFill>
                          <a:latin typeface="+mn-lt"/>
                          <a:ea typeface="+mn-ea"/>
                          <a:cs typeface="+mn-cs"/>
                          <a:sym typeface="Arial"/>
                        </a:rPr>
                        <a:t>129</a:t>
                      </a:r>
                    </a:p>
                  </a:txBody>
                  <a:tcPr marL="9525" marR="9525" marT="9525" marB="0" anchor="ctr"/>
                </a:tc>
                <a:tc>
                  <a:txBody>
                    <a:bodyPr/>
                    <a:lstStyle/>
                    <a:p>
                      <a:pPr algn="ctr" fontAlgn="ctr"/>
                      <a:r>
                        <a:rPr lang="ru-RU" sz="900" b="0" i="0" u="none" strike="noStrike" cap="none">
                          <a:solidFill>
                            <a:schemeClr val="dk1"/>
                          </a:solidFill>
                          <a:latin typeface="+mn-lt"/>
                          <a:ea typeface="+mn-ea"/>
                          <a:cs typeface="+mn-cs"/>
                          <a:sym typeface="Arial"/>
                        </a:rPr>
                        <a:t>175</a:t>
                      </a:r>
                    </a:p>
                  </a:txBody>
                  <a:tcPr marL="9525" marR="9525" marT="9525" marB="0" anchor="ctr"/>
                </a:tc>
                <a:tc>
                  <a:txBody>
                    <a:bodyPr/>
                    <a:lstStyle/>
                    <a:p>
                      <a:pPr algn="ctr" fontAlgn="ctr"/>
                      <a:r>
                        <a:rPr lang="ru-RU" sz="1050" b="1" i="0" u="none" strike="noStrike" cap="none" dirty="0">
                          <a:solidFill>
                            <a:schemeClr val="dk1"/>
                          </a:solidFill>
                          <a:latin typeface="+mn-lt"/>
                          <a:ea typeface="+mn-ea"/>
                          <a:cs typeface="+mn-cs"/>
                          <a:sym typeface="Arial"/>
                        </a:rPr>
                        <a:t>2,0%</a:t>
                      </a:r>
                    </a:p>
                  </a:txBody>
                  <a:tcPr marL="9525" marR="9525" marT="9525" marB="0" anchor="ctr"/>
                </a:tc>
                <a:extLst>
                  <a:ext uri="{0D108BD9-81ED-4DB2-BD59-A6C34878D82A}">
                    <a16:rowId xmlns:a16="http://schemas.microsoft.com/office/drawing/2014/main" val="2855516078"/>
                  </a:ext>
                </a:extLst>
              </a:tr>
              <a:tr h="252035">
                <a:tc vMerge="1">
                  <a:txBody>
                    <a:bodyPr/>
                    <a:lstStyle/>
                    <a:p>
                      <a:endParaRPr lang="ru-KZ" sz="1100" dirty="0"/>
                    </a:p>
                  </a:txBody>
                  <a:tcPr/>
                </a:tc>
                <a:tc>
                  <a:txBody>
                    <a:bodyPr/>
                    <a:lstStyle/>
                    <a:p>
                      <a:pPr marL="72000" algn="l" fontAlgn="b"/>
                      <a:r>
                        <a:rPr lang="ru-RU" sz="800" b="0" i="0" u="none" strike="noStrike" cap="none" dirty="0">
                          <a:solidFill>
                            <a:schemeClr val="dk1"/>
                          </a:solidFill>
                          <a:latin typeface="+mn-lt"/>
                          <a:ea typeface="+mn-ea"/>
                          <a:cs typeface="+mn-cs"/>
                          <a:sym typeface="Arial"/>
                        </a:rPr>
                        <a:t>5 </a:t>
                      </a:r>
                      <a:r>
                        <a:rPr lang="ru-RU" sz="800" b="0" i="0" u="none" strike="noStrike" cap="none" dirty="0" err="1">
                          <a:solidFill>
                            <a:schemeClr val="dk1"/>
                          </a:solidFill>
                          <a:latin typeface="+mn-lt"/>
                          <a:ea typeface="+mn-ea"/>
                          <a:cs typeface="+mn-cs"/>
                          <a:sym typeface="Arial"/>
                        </a:rPr>
                        <a:t>Күтім</a:t>
                      </a:r>
                      <a:r>
                        <a:rPr lang="ru-RU" sz="800" b="0" i="0" u="none" strike="noStrike" cap="none" dirty="0">
                          <a:solidFill>
                            <a:schemeClr val="dk1"/>
                          </a:solidFill>
                          <a:latin typeface="+mn-lt"/>
                          <a:ea typeface="+mn-ea"/>
                          <a:cs typeface="+mn-cs"/>
                          <a:sym typeface="Arial"/>
                        </a:rPr>
                        <a:t> </a:t>
                      </a:r>
                      <a:r>
                        <a:rPr lang="ru-RU" sz="800" b="0" i="0" u="none" strike="noStrike" cap="none" dirty="0" err="1">
                          <a:solidFill>
                            <a:schemeClr val="dk1"/>
                          </a:solidFill>
                          <a:latin typeface="+mn-lt"/>
                          <a:ea typeface="+mn-ea"/>
                          <a:cs typeface="+mn-cs"/>
                          <a:sym typeface="Arial"/>
                        </a:rPr>
                        <a:t>жөніндегі</a:t>
                      </a:r>
                      <a:r>
                        <a:rPr lang="ru-RU" sz="800" b="0" i="0" u="none" strike="noStrike" cap="none" dirty="0">
                          <a:solidFill>
                            <a:schemeClr val="dk1"/>
                          </a:solidFill>
                          <a:latin typeface="+mn-lt"/>
                          <a:ea typeface="+mn-ea"/>
                          <a:cs typeface="+mn-cs"/>
                          <a:sym typeface="Arial"/>
                        </a:rPr>
                        <a:t> орта </a:t>
                      </a:r>
                      <a:r>
                        <a:rPr lang="ru-RU" sz="800" b="0" i="0" u="none" strike="noStrike" cap="none" dirty="0" err="1">
                          <a:solidFill>
                            <a:schemeClr val="dk1"/>
                          </a:solidFill>
                          <a:latin typeface="+mn-lt"/>
                          <a:ea typeface="+mn-ea"/>
                          <a:cs typeface="+mn-cs"/>
                          <a:sym typeface="Arial"/>
                        </a:rPr>
                        <a:t>медициналық</a:t>
                      </a:r>
                      <a:r>
                        <a:rPr lang="ru-RU" sz="800" b="0" i="0" u="none" strike="noStrike" cap="none" dirty="0">
                          <a:solidFill>
                            <a:schemeClr val="dk1"/>
                          </a:solidFill>
                          <a:latin typeface="+mn-lt"/>
                          <a:ea typeface="+mn-ea"/>
                          <a:cs typeface="+mn-cs"/>
                          <a:sym typeface="Arial"/>
                        </a:rPr>
                        <a:t> персонал</a:t>
                      </a:r>
                    </a:p>
                  </a:txBody>
                  <a:tcPr marL="9525" marR="9525" marT="9525" marB="0" anchor="ctr">
                    <a:lnB w="28575" cap="flat" cmpd="sng" algn="ctr">
                      <a:solidFill>
                        <a:schemeClr val="bg2"/>
                      </a:solidFill>
                      <a:prstDash val="solid"/>
                      <a:round/>
                      <a:headEnd type="none" w="med" len="med"/>
                      <a:tailEnd type="none" w="med" len="med"/>
                    </a:lnB>
                  </a:tcPr>
                </a:tc>
                <a:tc>
                  <a:txBody>
                    <a:bodyPr/>
                    <a:lstStyle/>
                    <a:p>
                      <a:pPr algn="ctr" fontAlgn="b"/>
                      <a:r>
                        <a:rPr lang="ru-RU" sz="900" b="0" i="1" u="none" strike="noStrike" cap="none" dirty="0">
                          <a:solidFill>
                            <a:schemeClr val="dk1"/>
                          </a:solidFill>
                          <a:latin typeface="+mn-lt"/>
                          <a:ea typeface="+mn-ea"/>
                          <a:cs typeface="+mn-cs"/>
                          <a:sym typeface="Arial"/>
                        </a:rPr>
                        <a:t>3221-0</a:t>
                      </a:r>
                    </a:p>
                  </a:txBody>
                  <a:tcPr marL="9525" marR="9525" marT="9525" marB="0" anchor="ctr">
                    <a:lnB w="28575" cap="flat" cmpd="sng" algn="ctr">
                      <a:solidFill>
                        <a:schemeClr val="bg2"/>
                      </a:solidFill>
                      <a:prstDash val="solid"/>
                      <a:round/>
                      <a:headEnd type="none" w="med" len="med"/>
                      <a:tailEnd type="none" w="med" len="med"/>
                    </a:lnB>
                  </a:tcPr>
                </a:tc>
                <a:tc>
                  <a:txBody>
                    <a:bodyPr/>
                    <a:lstStyle/>
                    <a:p>
                      <a:pPr algn="ctr" fontAlgn="ctr"/>
                      <a:r>
                        <a:rPr lang="ru-RU" sz="1050" b="1" i="0" u="none" strike="noStrike" cap="none">
                          <a:solidFill>
                            <a:schemeClr val="dk1"/>
                          </a:solidFill>
                          <a:latin typeface="+mn-lt"/>
                          <a:ea typeface="+mn-ea"/>
                          <a:cs typeface="+mn-cs"/>
                          <a:sym typeface="Arial"/>
                        </a:rPr>
                        <a:t>735</a:t>
                      </a:r>
                    </a:p>
                  </a:txBody>
                  <a:tcPr marL="9525" marR="9525" marT="9525" marB="0" anchor="ctr">
                    <a:lnB w="28575" cap="flat" cmpd="sng" algn="ctr">
                      <a:solidFill>
                        <a:schemeClr val="bg2"/>
                      </a:solidFill>
                      <a:prstDash val="solid"/>
                      <a:round/>
                      <a:headEnd type="none" w="med" len="med"/>
                      <a:tailEnd type="none" w="med" len="med"/>
                    </a:lnB>
                  </a:tcPr>
                </a:tc>
                <a:tc>
                  <a:txBody>
                    <a:bodyPr/>
                    <a:lstStyle/>
                    <a:p>
                      <a:pPr algn="ctr" fontAlgn="ctr"/>
                      <a:r>
                        <a:rPr lang="ru-RU" sz="900" b="0" i="0" u="none" strike="noStrike" cap="none">
                          <a:solidFill>
                            <a:schemeClr val="dk1"/>
                          </a:solidFill>
                          <a:latin typeface="+mn-lt"/>
                          <a:ea typeface="+mn-ea"/>
                          <a:cs typeface="+mn-cs"/>
                          <a:sym typeface="Arial"/>
                        </a:rPr>
                        <a:t>179</a:t>
                      </a:r>
                    </a:p>
                  </a:txBody>
                  <a:tcPr marL="9525" marR="9525" marT="9525" marB="0" anchor="ctr">
                    <a:lnB w="28575" cap="flat" cmpd="sng" algn="ctr">
                      <a:solidFill>
                        <a:schemeClr val="bg2"/>
                      </a:solidFill>
                      <a:prstDash val="solid"/>
                      <a:round/>
                      <a:headEnd type="none" w="med" len="med"/>
                      <a:tailEnd type="none" w="med" len="med"/>
                    </a:lnB>
                  </a:tcPr>
                </a:tc>
                <a:tc>
                  <a:txBody>
                    <a:bodyPr/>
                    <a:lstStyle/>
                    <a:p>
                      <a:pPr algn="ctr" fontAlgn="ctr"/>
                      <a:r>
                        <a:rPr lang="ru-RU" sz="900" b="0" i="0" u="none" strike="noStrike" cap="none">
                          <a:solidFill>
                            <a:schemeClr val="dk1"/>
                          </a:solidFill>
                          <a:latin typeface="+mn-lt"/>
                          <a:ea typeface="+mn-ea"/>
                          <a:cs typeface="+mn-cs"/>
                          <a:sym typeface="Arial"/>
                        </a:rPr>
                        <a:t>172</a:t>
                      </a:r>
                    </a:p>
                  </a:txBody>
                  <a:tcPr marL="9525" marR="9525" marT="9525" marB="0" anchor="ctr">
                    <a:lnB w="28575" cap="flat" cmpd="sng" algn="ctr">
                      <a:solidFill>
                        <a:schemeClr val="bg2"/>
                      </a:solidFill>
                      <a:prstDash val="solid"/>
                      <a:round/>
                      <a:headEnd type="none" w="med" len="med"/>
                      <a:tailEnd type="none" w="med" len="med"/>
                    </a:lnB>
                  </a:tcPr>
                </a:tc>
                <a:tc>
                  <a:txBody>
                    <a:bodyPr/>
                    <a:lstStyle/>
                    <a:p>
                      <a:pPr algn="ctr" fontAlgn="ctr"/>
                      <a:r>
                        <a:rPr lang="ru-RU" sz="900" b="0" i="0" u="none" strike="noStrike" cap="none">
                          <a:solidFill>
                            <a:schemeClr val="dk1"/>
                          </a:solidFill>
                          <a:latin typeface="+mn-lt"/>
                          <a:ea typeface="+mn-ea"/>
                          <a:cs typeface="+mn-cs"/>
                          <a:sym typeface="Arial"/>
                        </a:rPr>
                        <a:t>199</a:t>
                      </a:r>
                    </a:p>
                  </a:txBody>
                  <a:tcPr marL="9525" marR="9525" marT="9525" marB="0" anchor="ctr">
                    <a:lnB w="28575" cap="flat" cmpd="sng" algn="ctr">
                      <a:solidFill>
                        <a:schemeClr val="bg2"/>
                      </a:solidFill>
                      <a:prstDash val="solid"/>
                      <a:round/>
                      <a:headEnd type="none" w="med" len="med"/>
                      <a:tailEnd type="none" w="med" len="med"/>
                    </a:lnB>
                  </a:tcPr>
                </a:tc>
                <a:tc>
                  <a:txBody>
                    <a:bodyPr/>
                    <a:lstStyle/>
                    <a:p>
                      <a:pPr algn="ctr" fontAlgn="ctr"/>
                      <a:r>
                        <a:rPr lang="ru-RU" sz="900" b="0" i="0" u="none" strike="noStrike" cap="none">
                          <a:solidFill>
                            <a:schemeClr val="dk1"/>
                          </a:solidFill>
                          <a:latin typeface="+mn-lt"/>
                          <a:ea typeface="+mn-ea"/>
                          <a:cs typeface="+mn-cs"/>
                          <a:sym typeface="Arial"/>
                        </a:rPr>
                        <a:t>185</a:t>
                      </a:r>
                    </a:p>
                  </a:txBody>
                  <a:tcPr marL="9525" marR="9525" marT="9525" marB="0" anchor="ctr">
                    <a:lnB w="28575" cap="flat" cmpd="sng" algn="ctr">
                      <a:solidFill>
                        <a:schemeClr val="bg2"/>
                      </a:solidFill>
                      <a:prstDash val="solid"/>
                      <a:round/>
                      <a:headEnd type="none" w="med" len="med"/>
                      <a:tailEnd type="none" w="med" len="med"/>
                    </a:lnB>
                  </a:tcPr>
                </a:tc>
                <a:tc>
                  <a:txBody>
                    <a:bodyPr/>
                    <a:lstStyle/>
                    <a:p>
                      <a:pPr algn="ctr" fontAlgn="ctr"/>
                      <a:r>
                        <a:rPr lang="ru-RU" sz="1050" b="1" i="0" u="none" strike="noStrike" cap="none" dirty="0">
                          <a:solidFill>
                            <a:schemeClr val="dk1"/>
                          </a:solidFill>
                          <a:latin typeface="+mn-lt"/>
                          <a:ea typeface="+mn-ea"/>
                          <a:cs typeface="+mn-cs"/>
                          <a:sym typeface="Arial"/>
                        </a:rPr>
                        <a:t>1,9%</a:t>
                      </a:r>
                    </a:p>
                  </a:txBody>
                  <a:tcPr marL="9525" marR="9525" marT="9525" marB="0" anchor="ctr">
                    <a:lnB w="28575" cap="flat" cmpd="sng" algn="ctr">
                      <a:solidFill>
                        <a:schemeClr val="bg2"/>
                      </a:solidFill>
                      <a:prstDash val="solid"/>
                      <a:round/>
                      <a:headEnd type="none" w="med" len="med"/>
                      <a:tailEnd type="none" w="med" len="med"/>
                    </a:lnB>
                  </a:tcPr>
                </a:tc>
                <a:extLst>
                  <a:ext uri="{0D108BD9-81ED-4DB2-BD59-A6C34878D82A}">
                    <a16:rowId xmlns:a16="http://schemas.microsoft.com/office/drawing/2014/main" val="1891601564"/>
                  </a:ext>
                </a:extLst>
              </a:tr>
              <a:tr h="252035">
                <a:tc rowSpan="5">
                  <a:txBody>
                    <a:bodyPr/>
                    <a:lstStyle/>
                    <a:p>
                      <a:pPr algn="ctr"/>
                      <a:r>
                        <a:rPr lang="ru-RU" sz="1100" dirty="0"/>
                        <a:t>2020</a:t>
                      </a:r>
                      <a:endParaRPr lang="ru-KZ" sz="1100" dirty="0"/>
                    </a:p>
                  </a:txBody>
                  <a:tcPr anchor="ctr">
                    <a:lnT w="28575" cap="flat" cmpd="sng" algn="ctr">
                      <a:solidFill>
                        <a:schemeClr val="bg2"/>
                      </a:solidFill>
                      <a:prstDash val="solid"/>
                      <a:round/>
                      <a:headEnd type="none" w="med" len="med"/>
                      <a:tailEnd type="none" w="med" len="med"/>
                    </a:lnT>
                    <a:lnB w="28575" cap="flat" cmpd="sng" algn="ctr">
                      <a:solidFill>
                        <a:schemeClr val="bg2"/>
                      </a:solidFill>
                      <a:prstDash val="solid"/>
                      <a:round/>
                      <a:headEnd type="none" w="med" len="med"/>
                      <a:tailEnd type="none" w="med" len="med"/>
                    </a:lnB>
                  </a:tcPr>
                </a:tc>
                <a:tc>
                  <a:txBody>
                    <a:bodyPr/>
                    <a:lstStyle/>
                    <a:p>
                      <a:pPr marL="72000" algn="l" fontAlgn="b"/>
                      <a:r>
                        <a:rPr lang="ru-RU" sz="800" b="0" i="0" u="none" strike="noStrike" cap="none" dirty="0">
                          <a:solidFill>
                            <a:schemeClr val="dk1"/>
                          </a:solidFill>
                          <a:latin typeface="+mn-lt"/>
                          <a:ea typeface="+mn-ea"/>
                          <a:cs typeface="+mn-cs"/>
                          <a:sym typeface="Arial"/>
                        </a:rPr>
                        <a:t>1 </a:t>
                      </a:r>
                      <a:r>
                        <a:rPr lang="ru-RU" sz="800" b="0" i="0" u="none" strike="noStrike" cap="none" dirty="0" err="1">
                          <a:solidFill>
                            <a:schemeClr val="dk1"/>
                          </a:solidFill>
                          <a:latin typeface="+mn-lt"/>
                          <a:ea typeface="+mn-ea"/>
                          <a:cs typeface="+mn-cs"/>
                          <a:sym typeface="Arial"/>
                        </a:rPr>
                        <a:t>Басқа</a:t>
                      </a:r>
                      <a:r>
                        <a:rPr lang="ru-RU" sz="800" b="0" i="0" u="none" strike="noStrike" cap="none" dirty="0">
                          <a:solidFill>
                            <a:schemeClr val="dk1"/>
                          </a:solidFill>
                          <a:latin typeface="+mn-lt"/>
                          <a:ea typeface="+mn-ea"/>
                          <a:cs typeface="+mn-cs"/>
                          <a:sym typeface="Arial"/>
                        </a:rPr>
                        <a:t> да </a:t>
                      </a:r>
                      <a:r>
                        <a:rPr lang="ru-RU" sz="800" b="0" i="0" u="none" strike="noStrike" cap="none" dirty="0" err="1">
                          <a:solidFill>
                            <a:schemeClr val="dk1"/>
                          </a:solidFill>
                          <a:latin typeface="+mn-lt"/>
                          <a:ea typeface="+mn-ea"/>
                          <a:cs typeface="+mn-cs"/>
                          <a:sym typeface="Arial"/>
                        </a:rPr>
                        <a:t>біліктілігі</a:t>
                      </a:r>
                      <a:r>
                        <a:rPr lang="ru-RU" sz="800" b="0" i="0" u="none" strike="noStrike" cap="none" dirty="0">
                          <a:solidFill>
                            <a:schemeClr val="dk1"/>
                          </a:solidFill>
                          <a:latin typeface="+mn-lt"/>
                          <a:ea typeface="+mn-ea"/>
                          <a:cs typeface="+mn-cs"/>
                          <a:sym typeface="Arial"/>
                        </a:rPr>
                        <a:t> </a:t>
                      </a:r>
                      <a:r>
                        <a:rPr lang="ru-RU" sz="800" b="0" i="0" u="none" strike="noStrike" cap="none" dirty="0" err="1">
                          <a:solidFill>
                            <a:schemeClr val="dk1"/>
                          </a:solidFill>
                          <a:latin typeface="+mn-lt"/>
                          <a:ea typeface="+mn-ea"/>
                          <a:cs typeface="+mn-cs"/>
                          <a:sym typeface="Arial"/>
                        </a:rPr>
                        <a:t>жоқ</a:t>
                      </a:r>
                      <a:r>
                        <a:rPr lang="ru-RU" sz="800" b="0" i="0" u="none" strike="noStrike" cap="none" dirty="0">
                          <a:solidFill>
                            <a:schemeClr val="dk1"/>
                          </a:solidFill>
                          <a:latin typeface="+mn-lt"/>
                          <a:ea typeface="+mn-ea"/>
                          <a:cs typeface="+mn-cs"/>
                          <a:sym typeface="Arial"/>
                        </a:rPr>
                        <a:t> </a:t>
                      </a:r>
                      <a:r>
                        <a:rPr lang="ru-RU" sz="800" b="0" i="0" u="none" strike="noStrike" cap="none" dirty="0" err="1">
                          <a:solidFill>
                            <a:schemeClr val="dk1"/>
                          </a:solidFill>
                          <a:latin typeface="+mn-lt"/>
                          <a:ea typeface="+mn-ea"/>
                          <a:cs typeface="+mn-cs"/>
                          <a:sym typeface="Arial"/>
                        </a:rPr>
                        <a:t>жұмысшылар</a:t>
                      </a:r>
                      <a:endParaRPr lang="ru-RU" sz="800" b="0" i="0" u="none" strike="noStrike" cap="none" dirty="0">
                        <a:solidFill>
                          <a:schemeClr val="dk1"/>
                        </a:solidFill>
                        <a:latin typeface="+mn-lt"/>
                        <a:ea typeface="+mn-ea"/>
                        <a:cs typeface="+mn-cs"/>
                        <a:sym typeface="Arial"/>
                      </a:endParaRPr>
                    </a:p>
                  </a:txBody>
                  <a:tcPr marL="9525" marR="9525" marT="9525" marB="0" anchor="ctr">
                    <a:lnT w="28575" cap="flat" cmpd="sng" algn="ctr">
                      <a:solidFill>
                        <a:schemeClr val="bg2"/>
                      </a:solidFill>
                      <a:prstDash val="solid"/>
                      <a:round/>
                      <a:headEnd type="none" w="med" len="med"/>
                      <a:tailEnd type="none" w="med" len="med"/>
                    </a:lnT>
                  </a:tcPr>
                </a:tc>
                <a:tc>
                  <a:txBody>
                    <a:bodyPr/>
                    <a:lstStyle/>
                    <a:p>
                      <a:pPr algn="ctr" fontAlgn="b"/>
                      <a:r>
                        <a:rPr lang="ru-RU" sz="900" b="0" i="1" u="none" strike="noStrike" cap="none">
                          <a:solidFill>
                            <a:schemeClr val="dk1"/>
                          </a:solidFill>
                          <a:latin typeface="+mn-lt"/>
                          <a:ea typeface="+mn-ea"/>
                          <a:cs typeface="+mn-cs"/>
                          <a:sym typeface="Arial"/>
                        </a:rPr>
                        <a:t>9629-9</a:t>
                      </a:r>
                    </a:p>
                  </a:txBody>
                  <a:tcPr marL="9525" marR="9525" marT="9525" marB="0" anchor="ctr">
                    <a:lnT w="28575" cap="flat" cmpd="sng" algn="ctr">
                      <a:solidFill>
                        <a:schemeClr val="bg2"/>
                      </a:solidFill>
                      <a:prstDash val="solid"/>
                      <a:round/>
                      <a:headEnd type="none" w="med" len="med"/>
                      <a:tailEnd type="none" w="med" len="med"/>
                    </a:lnT>
                  </a:tcPr>
                </a:tc>
                <a:tc>
                  <a:txBody>
                    <a:bodyPr/>
                    <a:lstStyle/>
                    <a:p>
                      <a:pPr algn="ctr" fontAlgn="ctr"/>
                      <a:r>
                        <a:rPr lang="ru-RU" sz="1050" b="1" i="0" u="none" strike="noStrike" cap="none">
                          <a:solidFill>
                            <a:schemeClr val="dk1"/>
                          </a:solidFill>
                          <a:latin typeface="+mn-lt"/>
                          <a:ea typeface="+mn-ea"/>
                          <a:cs typeface="+mn-cs"/>
                          <a:sym typeface="Arial"/>
                        </a:rPr>
                        <a:t>19 923</a:t>
                      </a:r>
                    </a:p>
                  </a:txBody>
                  <a:tcPr marL="9525" marR="9525" marT="9525" marB="0" anchor="ctr">
                    <a:lnT w="28575" cap="flat" cmpd="sng" algn="ctr">
                      <a:solidFill>
                        <a:schemeClr val="bg2"/>
                      </a:solidFill>
                      <a:prstDash val="solid"/>
                      <a:round/>
                      <a:headEnd type="none" w="med" len="med"/>
                      <a:tailEnd type="none" w="med" len="med"/>
                    </a:lnT>
                  </a:tcPr>
                </a:tc>
                <a:tc>
                  <a:txBody>
                    <a:bodyPr/>
                    <a:lstStyle/>
                    <a:p>
                      <a:pPr algn="ctr" fontAlgn="ctr"/>
                      <a:r>
                        <a:rPr lang="ru-RU" sz="900" b="0" i="0" u="none" strike="noStrike" cap="none">
                          <a:solidFill>
                            <a:schemeClr val="dk1"/>
                          </a:solidFill>
                          <a:latin typeface="+mn-lt"/>
                          <a:ea typeface="+mn-ea"/>
                          <a:cs typeface="+mn-cs"/>
                          <a:sym typeface="Arial"/>
                        </a:rPr>
                        <a:t>1 354</a:t>
                      </a:r>
                    </a:p>
                  </a:txBody>
                  <a:tcPr marL="9525" marR="9525" marT="9525" marB="0" anchor="ctr">
                    <a:lnT w="28575" cap="flat" cmpd="sng" algn="ctr">
                      <a:solidFill>
                        <a:schemeClr val="bg2"/>
                      </a:solidFill>
                      <a:prstDash val="solid"/>
                      <a:round/>
                      <a:headEnd type="none" w="med" len="med"/>
                      <a:tailEnd type="none" w="med" len="med"/>
                    </a:lnT>
                  </a:tcPr>
                </a:tc>
                <a:tc>
                  <a:txBody>
                    <a:bodyPr/>
                    <a:lstStyle/>
                    <a:p>
                      <a:pPr algn="ctr" fontAlgn="ctr"/>
                      <a:r>
                        <a:rPr lang="ru-RU" sz="900" b="0" i="0" u="none" strike="noStrike" cap="none" dirty="0">
                          <a:solidFill>
                            <a:schemeClr val="dk1"/>
                          </a:solidFill>
                          <a:latin typeface="+mn-lt"/>
                          <a:ea typeface="+mn-ea"/>
                          <a:cs typeface="+mn-cs"/>
                          <a:sym typeface="Arial"/>
                        </a:rPr>
                        <a:t>6 912</a:t>
                      </a:r>
                    </a:p>
                  </a:txBody>
                  <a:tcPr marL="9525" marR="9525" marT="9525" marB="0" anchor="ctr">
                    <a:lnT w="28575" cap="flat" cmpd="sng" algn="ctr">
                      <a:solidFill>
                        <a:schemeClr val="bg2"/>
                      </a:solidFill>
                      <a:prstDash val="solid"/>
                      <a:round/>
                      <a:headEnd type="none" w="med" len="med"/>
                      <a:tailEnd type="none" w="med" len="med"/>
                    </a:lnT>
                  </a:tcPr>
                </a:tc>
                <a:tc>
                  <a:txBody>
                    <a:bodyPr/>
                    <a:lstStyle/>
                    <a:p>
                      <a:pPr algn="ctr" fontAlgn="ctr"/>
                      <a:r>
                        <a:rPr lang="ru-RU" sz="900" b="0" i="0" u="none" strike="noStrike" cap="none">
                          <a:solidFill>
                            <a:schemeClr val="dk1"/>
                          </a:solidFill>
                          <a:latin typeface="+mn-lt"/>
                          <a:ea typeface="+mn-ea"/>
                          <a:cs typeface="+mn-cs"/>
                          <a:sym typeface="Arial"/>
                        </a:rPr>
                        <a:t>7 643</a:t>
                      </a:r>
                    </a:p>
                  </a:txBody>
                  <a:tcPr marL="9525" marR="9525" marT="9525" marB="0" anchor="ctr">
                    <a:lnT w="28575" cap="flat" cmpd="sng" algn="ctr">
                      <a:solidFill>
                        <a:schemeClr val="bg2"/>
                      </a:solidFill>
                      <a:prstDash val="solid"/>
                      <a:round/>
                      <a:headEnd type="none" w="med" len="med"/>
                      <a:tailEnd type="none" w="med" len="med"/>
                    </a:lnT>
                  </a:tcPr>
                </a:tc>
                <a:tc>
                  <a:txBody>
                    <a:bodyPr/>
                    <a:lstStyle/>
                    <a:p>
                      <a:pPr algn="ctr" fontAlgn="ctr"/>
                      <a:r>
                        <a:rPr lang="ru-RU" sz="900" b="0" i="0" u="none" strike="noStrike" cap="none">
                          <a:solidFill>
                            <a:schemeClr val="dk1"/>
                          </a:solidFill>
                          <a:latin typeface="+mn-lt"/>
                          <a:ea typeface="+mn-ea"/>
                          <a:cs typeface="+mn-cs"/>
                          <a:sym typeface="Arial"/>
                        </a:rPr>
                        <a:t>4 014</a:t>
                      </a:r>
                    </a:p>
                  </a:txBody>
                  <a:tcPr marL="9525" marR="9525" marT="9525" marB="0" anchor="ctr">
                    <a:lnT w="28575" cap="flat" cmpd="sng" algn="ctr">
                      <a:solidFill>
                        <a:schemeClr val="bg2"/>
                      </a:solidFill>
                      <a:prstDash val="solid"/>
                      <a:round/>
                      <a:headEnd type="none" w="med" len="med"/>
                      <a:tailEnd type="none" w="med" len="med"/>
                    </a:lnT>
                  </a:tcPr>
                </a:tc>
                <a:tc>
                  <a:txBody>
                    <a:bodyPr/>
                    <a:lstStyle/>
                    <a:p>
                      <a:pPr algn="ctr" fontAlgn="ctr"/>
                      <a:r>
                        <a:rPr lang="ru-RU" sz="1050" b="1" i="0" u="none" strike="noStrike" cap="none">
                          <a:solidFill>
                            <a:schemeClr val="dk1"/>
                          </a:solidFill>
                          <a:latin typeface="+mn-lt"/>
                          <a:ea typeface="+mn-ea"/>
                          <a:cs typeface="+mn-cs"/>
                          <a:sym typeface="Arial"/>
                        </a:rPr>
                        <a:t>40,4%</a:t>
                      </a:r>
                    </a:p>
                  </a:txBody>
                  <a:tcPr marL="9525" marR="9525" marT="9525" marB="0" anchor="ctr">
                    <a:lnT w="28575" cap="flat" cmpd="sng" algn="ctr">
                      <a:solidFill>
                        <a:schemeClr val="bg2"/>
                      </a:solidFill>
                      <a:prstDash val="solid"/>
                      <a:round/>
                      <a:headEnd type="none" w="med" len="med"/>
                      <a:tailEnd type="none" w="med" len="med"/>
                    </a:lnT>
                  </a:tcPr>
                </a:tc>
                <a:extLst>
                  <a:ext uri="{0D108BD9-81ED-4DB2-BD59-A6C34878D82A}">
                    <a16:rowId xmlns:a16="http://schemas.microsoft.com/office/drawing/2014/main" val="1385719993"/>
                  </a:ext>
                </a:extLst>
              </a:tr>
              <a:tr h="252035">
                <a:tc vMerge="1">
                  <a:txBody>
                    <a:bodyPr/>
                    <a:lstStyle/>
                    <a:p>
                      <a:endParaRPr lang="ru-KZ" sz="1100" dirty="0"/>
                    </a:p>
                  </a:txBody>
                  <a:tcPr/>
                </a:tc>
                <a:tc>
                  <a:txBody>
                    <a:bodyPr/>
                    <a:lstStyle/>
                    <a:p>
                      <a:pPr marL="72000" algn="l" fontAlgn="b"/>
                      <a:r>
                        <a:rPr lang="ru-RU" sz="800" b="0" i="0" u="none" strike="noStrike" cap="none" dirty="0">
                          <a:solidFill>
                            <a:schemeClr val="dk1"/>
                          </a:solidFill>
                          <a:latin typeface="+mn-lt"/>
                          <a:ea typeface="+mn-ea"/>
                          <a:cs typeface="+mn-cs"/>
                          <a:sym typeface="Arial"/>
                        </a:rPr>
                        <a:t>2 </a:t>
                      </a:r>
                      <a:r>
                        <a:rPr lang="ru-RU" sz="800" b="0" i="0" u="none" strike="noStrike" cap="none" dirty="0" err="1">
                          <a:solidFill>
                            <a:schemeClr val="dk1"/>
                          </a:solidFill>
                          <a:latin typeface="+mn-lt"/>
                          <a:ea typeface="+mn-ea"/>
                          <a:cs typeface="+mn-cs"/>
                          <a:sym typeface="Arial"/>
                        </a:rPr>
                        <a:t>Ғимараттарды</a:t>
                      </a:r>
                      <a:r>
                        <a:rPr lang="ru-RU" sz="800" b="0" i="0" u="none" strike="noStrike" cap="none" dirty="0">
                          <a:solidFill>
                            <a:schemeClr val="dk1"/>
                          </a:solidFill>
                          <a:latin typeface="+mn-lt"/>
                          <a:ea typeface="+mn-ea"/>
                          <a:cs typeface="+mn-cs"/>
                          <a:sym typeface="Arial"/>
                        </a:rPr>
                        <a:t> салу </a:t>
                      </a:r>
                      <a:r>
                        <a:rPr lang="ru-RU" sz="800" b="0" i="0" u="none" strike="noStrike" cap="none" dirty="0" err="1">
                          <a:solidFill>
                            <a:schemeClr val="dk1"/>
                          </a:solidFill>
                          <a:latin typeface="+mn-lt"/>
                          <a:ea typeface="+mn-ea"/>
                          <a:cs typeface="+mn-cs"/>
                          <a:sym typeface="Arial"/>
                        </a:rPr>
                        <a:t>және</a:t>
                      </a:r>
                      <a:r>
                        <a:rPr lang="ru-RU" sz="800" b="0" i="0" u="none" strike="noStrike" cap="none" dirty="0">
                          <a:solidFill>
                            <a:schemeClr val="dk1"/>
                          </a:solidFill>
                          <a:latin typeface="+mn-lt"/>
                          <a:ea typeface="+mn-ea"/>
                          <a:cs typeface="+mn-cs"/>
                          <a:sym typeface="Arial"/>
                        </a:rPr>
                        <a:t> </a:t>
                      </a:r>
                      <a:r>
                        <a:rPr lang="ru-RU" sz="800" b="0" i="0" u="none" strike="noStrike" cap="none" dirty="0" err="1">
                          <a:solidFill>
                            <a:schemeClr val="dk1"/>
                          </a:solidFill>
                          <a:latin typeface="+mn-lt"/>
                          <a:ea typeface="+mn-ea"/>
                          <a:cs typeface="+mn-cs"/>
                          <a:sym typeface="Arial"/>
                        </a:rPr>
                        <a:t>жөндеу</a:t>
                      </a:r>
                      <a:r>
                        <a:rPr lang="ru-RU" sz="800" b="0" i="0" u="none" strike="noStrike" cap="none" dirty="0">
                          <a:solidFill>
                            <a:schemeClr val="dk1"/>
                          </a:solidFill>
                          <a:latin typeface="+mn-lt"/>
                          <a:ea typeface="+mn-ea"/>
                          <a:cs typeface="+mn-cs"/>
                          <a:sym typeface="Arial"/>
                        </a:rPr>
                        <a:t> </a:t>
                      </a:r>
                      <a:r>
                        <a:rPr lang="ru-RU" sz="800" b="0" i="0" u="none" strike="noStrike" cap="none" dirty="0" err="1">
                          <a:solidFill>
                            <a:schemeClr val="dk1"/>
                          </a:solidFill>
                          <a:latin typeface="+mn-lt"/>
                          <a:ea typeface="+mn-ea"/>
                          <a:cs typeface="+mn-cs"/>
                          <a:sym typeface="Arial"/>
                        </a:rPr>
                        <a:t>жөніндегі</a:t>
                      </a:r>
                      <a:r>
                        <a:rPr lang="ru-RU" sz="800" b="0" i="0" u="none" strike="noStrike" cap="none" dirty="0">
                          <a:solidFill>
                            <a:schemeClr val="dk1"/>
                          </a:solidFill>
                          <a:latin typeface="+mn-lt"/>
                          <a:ea typeface="+mn-ea"/>
                          <a:cs typeface="+mn-cs"/>
                          <a:sym typeface="Arial"/>
                        </a:rPr>
                        <a:t> </a:t>
                      </a:r>
                      <a:r>
                        <a:rPr lang="ru-RU" sz="800" b="0" i="0" u="none" strike="noStrike" cap="none" dirty="0" err="1">
                          <a:solidFill>
                            <a:schemeClr val="dk1"/>
                          </a:solidFill>
                          <a:latin typeface="+mn-lt"/>
                          <a:ea typeface="+mn-ea"/>
                          <a:cs typeface="+mn-cs"/>
                          <a:sym typeface="Arial"/>
                        </a:rPr>
                        <a:t>біліктілігі</a:t>
                      </a:r>
                      <a:r>
                        <a:rPr lang="ru-RU" sz="800" b="0" i="0" u="none" strike="noStrike" cap="none" dirty="0">
                          <a:solidFill>
                            <a:schemeClr val="dk1"/>
                          </a:solidFill>
                          <a:latin typeface="+mn-lt"/>
                          <a:ea typeface="+mn-ea"/>
                          <a:cs typeface="+mn-cs"/>
                          <a:sym typeface="Arial"/>
                        </a:rPr>
                        <a:t> </a:t>
                      </a:r>
                      <a:r>
                        <a:rPr lang="ru-RU" sz="800" b="0" i="0" u="none" strike="noStrike" cap="none" dirty="0" err="1">
                          <a:solidFill>
                            <a:schemeClr val="dk1"/>
                          </a:solidFill>
                          <a:latin typeface="+mn-lt"/>
                          <a:ea typeface="+mn-ea"/>
                          <a:cs typeface="+mn-cs"/>
                          <a:sym typeface="Arial"/>
                        </a:rPr>
                        <a:t>жоқ</a:t>
                      </a:r>
                      <a:r>
                        <a:rPr lang="ru-RU" sz="800" b="0" i="0" u="none" strike="noStrike" cap="none" dirty="0">
                          <a:solidFill>
                            <a:schemeClr val="dk1"/>
                          </a:solidFill>
                          <a:latin typeface="+mn-lt"/>
                          <a:ea typeface="+mn-ea"/>
                          <a:cs typeface="+mn-cs"/>
                          <a:sym typeface="Arial"/>
                        </a:rPr>
                        <a:t> </a:t>
                      </a:r>
                      <a:r>
                        <a:rPr lang="ru-RU" sz="800" b="0" i="0" u="none" strike="noStrike" cap="none" dirty="0" err="1">
                          <a:solidFill>
                            <a:schemeClr val="dk1"/>
                          </a:solidFill>
                          <a:latin typeface="+mn-lt"/>
                          <a:ea typeface="+mn-ea"/>
                          <a:cs typeface="+mn-cs"/>
                          <a:sym typeface="Arial"/>
                        </a:rPr>
                        <a:t>жұмысшылар</a:t>
                      </a:r>
                      <a:endParaRPr lang="ru-RU" sz="800" b="0" i="0" u="none" strike="noStrike" cap="none" dirty="0">
                        <a:solidFill>
                          <a:schemeClr val="dk1"/>
                        </a:solidFill>
                        <a:latin typeface="+mn-lt"/>
                        <a:ea typeface="+mn-ea"/>
                        <a:cs typeface="+mn-cs"/>
                        <a:sym typeface="Arial"/>
                      </a:endParaRPr>
                    </a:p>
                  </a:txBody>
                  <a:tcPr marL="9525" marR="9525" marT="9525" marB="0" anchor="ctr"/>
                </a:tc>
                <a:tc>
                  <a:txBody>
                    <a:bodyPr/>
                    <a:lstStyle/>
                    <a:p>
                      <a:pPr algn="ctr" fontAlgn="b"/>
                      <a:r>
                        <a:rPr lang="ru-RU" sz="900" b="0" i="1" u="none" strike="noStrike" cap="none" dirty="0">
                          <a:solidFill>
                            <a:schemeClr val="dk1"/>
                          </a:solidFill>
                          <a:latin typeface="+mn-lt"/>
                          <a:ea typeface="+mn-ea"/>
                          <a:cs typeface="+mn-cs"/>
                          <a:sym typeface="Arial"/>
                        </a:rPr>
                        <a:t>9312-2</a:t>
                      </a:r>
                    </a:p>
                  </a:txBody>
                  <a:tcPr marL="9525" marR="9525" marT="9525" marB="0" anchor="ctr"/>
                </a:tc>
                <a:tc>
                  <a:txBody>
                    <a:bodyPr/>
                    <a:lstStyle/>
                    <a:p>
                      <a:pPr algn="ctr" fontAlgn="ctr"/>
                      <a:r>
                        <a:rPr lang="ru-RU" sz="1050" b="1" i="0" u="none" strike="noStrike" cap="none">
                          <a:solidFill>
                            <a:schemeClr val="dk1"/>
                          </a:solidFill>
                          <a:latin typeface="+mn-lt"/>
                          <a:ea typeface="+mn-ea"/>
                          <a:cs typeface="+mn-cs"/>
                          <a:sym typeface="Arial"/>
                        </a:rPr>
                        <a:t>1 854</a:t>
                      </a:r>
                    </a:p>
                  </a:txBody>
                  <a:tcPr marL="9525" marR="9525" marT="9525" marB="0" anchor="ctr"/>
                </a:tc>
                <a:tc>
                  <a:txBody>
                    <a:bodyPr/>
                    <a:lstStyle/>
                    <a:p>
                      <a:pPr algn="ctr" fontAlgn="ctr"/>
                      <a:r>
                        <a:rPr lang="ru-RU" sz="900" b="0" i="0" u="none" strike="noStrike" cap="none" dirty="0">
                          <a:solidFill>
                            <a:schemeClr val="dk1"/>
                          </a:solidFill>
                          <a:latin typeface="+mn-lt"/>
                          <a:ea typeface="+mn-ea"/>
                          <a:cs typeface="+mn-cs"/>
                          <a:sym typeface="Arial"/>
                        </a:rPr>
                        <a:t>-</a:t>
                      </a:r>
                    </a:p>
                  </a:txBody>
                  <a:tcPr marL="9525" marR="9525" marT="9525" marB="0" anchor="ctr"/>
                </a:tc>
                <a:tc>
                  <a:txBody>
                    <a:bodyPr/>
                    <a:lstStyle/>
                    <a:p>
                      <a:pPr algn="ctr" fontAlgn="ctr"/>
                      <a:r>
                        <a:rPr lang="ru-RU" sz="900" b="0" i="0" u="none" strike="noStrike" cap="none">
                          <a:solidFill>
                            <a:schemeClr val="dk1"/>
                          </a:solidFill>
                          <a:latin typeface="+mn-lt"/>
                          <a:ea typeface="+mn-ea"/>
                          <a:cs typeface="+mn-cs"/>
                          <a:sym typeface="Arial"/>
                        </a:rPr>
                        <a:t>1 477</a:t>
                      </a:r>
                    </a:p>
                  </a:txBody>
                  <a:tcPr marL="9525" marR="9525" marT="9525" marB="0" anchor="ctr"/>
                </a:tc>
                <a:tc>
                  <a:txBody>
                    <a:bodyPr/>
                    <a:lstStyle/>
                    <a:p>
                      <a:pPr algn="ctr" fontAlgn="ctr"/>
                      <a:r>
                        <a:rPr lang="ru-RU" sz="900" b="0" i="0" u="none" strike="noStrike" cap="none">
                          <a:solidFill>
                            <a:schemeClr val="dk1"/>
                          </a:solidFill>
                          <a:latin typeface="+mn-lt"/>
                          <a:ea typeface="+mn-ea"/>
                          <a:cs typeface="+mn-cs"/>
                          <a:sym typeface="Arial"/>
                        </a:rPr>
                        <a:t>296</a:t>
                      </a:r>
                    </a:p>
                  </a:txBody>
                  <a:tcPr marL="9525" marR="9525" marT="9525" marB="0" anchor="ctr"/>
                </a:tc>
                <a:tc>
                  <a:txBody>
                    <a:bodyPr/>
                    <a:lstStyle/>
                    <a:p>
                      <a:pPr algn="ctr" fontAlgn="ctr"/>
                      <a:r>
                        <a:rPr lang="ru-RU" sz="900" b="0" i="0" u="none" strike="noStrike" cap="none">
                          <a:solidFill>
                            <a:schemeClr val="dk1"/>
                          </a:solidFill>
                          <a:latin typeface="+mn-lt"/>
                          <a:ea typeface="+mn-ea"/>
                          <a:cs typeface="+mn-cs"/>
                          <a:sym typeface="Arial"/>
                        </a:rPr>
                        <a:t>81</a:t>
                      </a:r>
                    </a:p>
                  </a:txBody>
                  <a:tcPr marL="9525" marR="9525" marT="9525" marB="0" anchor="ctr"/>
                </a:tc>
                <a:tc>
                  <a:txBody>
                    <a:bodyPr/>
                    <a:lstStyle/>
                    <a:p>
                      <a:pPr algn="ctr" fontAlgn="ctr"/>
                      <a:r>
                        <a:rPr lang="ru-RU" sz="1050" b="1" i="0" u="none" strike="noStrike" cap="none" dirty="0">
                          <a:solidFill>
                            <a:schemeClr val="dk1"/>
                          </a:solidFill>
                          <a:latin typeface="+mn-lt"/>
                          <a:ea typeface="+mn-ea"/>
                          <a:cs typeface="+mn-cs"/>
                          <a:sym typeface="Arial"/>
                        </a:rPr>
                        <a:t>3,8%</a:t>
                      </a:r>
                    </a:p>
                  </a:txBody>
                  <a:tcPr marL="9525" marR="9525" marT="9525" marB="0" anchor="ctr"/>
                </a:tc>
                <a:extLst>
                  <a:ext uri="{0D108BD9-81ED-4DB2-BD59-A6C34878D82A}">
                    <a16:rowId xmlns:a16="http://schemas.microsoft.com/office/drawing/2014/main" val="4184679391"/>
                  </a:ext>
                </a:extLst>
              </a:tr>
              <a:tr h="252035">
                <a:tc vMerge="1">
                  <a:txBody>
                    <a:bodyPr/>
                    <a:lstStyle/>
                    <a:p>
                      <a:endParaRPr lang="ru-KZ" sz="1100" dirty="0"/>
                    </a:p>
                  </a:txBody>
                  <a:tcPr/>
                </a:tc>
                <a:tc>
                  <a:txBody>
                    <a:bodyPr/>
                    <a:lstStyle/>
                    <a:p>
                      <a:pPr marL="72000" algn="l" fontAlgn="b"/>
                      <a:r>
                        <a:rPr lang="ru-RU" sz="800" b="0" i="0" u="none" strike="noStrike" cap="none" dirty="0">
                          <a:solidFill>
                            <a:schemeClr val="dk1"/>
                          </a:solidFill>
                          <a:latin typeface="+mn-lt"/>
                          <a:ea typeface="+mn-ea"/>
                          <a:cs typeface="+mn-cs"/>
                          <a:sym typeface="Arial"/>
                        </a:rPr>
                        <a:t>3 </a:t>
                      </a:r>
                      <a:r>
                        <a:rPr lang="ru-RU" sz="800" b="0" i="0" u="none" strike="noStrike" cap="none" dirty="0" err="1">
                          <a:solidFill>
                            <a:schemeClr val="dk1"/>
                          </a:solidFill>
                          <a:latin typeface="+mn-lt"/>
                          <a:ea typeface="+mn-ea"/>
                          <a:cs typeface="+mn-cs"/>
                          <a:sym typeface="Arial"/>
                        </a:rPr>
                        <a:t>Қоғамдық</a:t>
                      </a:r>
                      <a:r>
                        <a:rPr lang="ru-RU" sz="800" b="0" i="0" u="none" strike="noStrike" cap="none" dirty="0">
                          <a:solidFill>
                            <a:schemeClr val="dk1"/>
                          </a:solidFill>
                          <a:latin typeface="+mn-lt"/>
                          <a:ea typeface="+mn-ea"/>
                          <a:cs typeface="+mn-cs"/>
                          <a:sym typeface="Arial"/>
                        </a:rPr>
                        <a:t> </a:t>
                      </a:r>
                      <a:r>
                        <a:rPr lang="ru-RU" sz="800" b="0" i="0" u="none" strike="noStrike" cap="none" dirty="0" err="1">
                          <a:solidFill>
                            <a:schemeClr val="dk1"/>
                          </a:solidFill>
                          <a:latin typeface="+mn-lt"/>
                          <a:ea typeface="+mn-ea"/>
                          <a:cs typeface="+mn-cs"/>
                          <a:sym typeface="Arial"/>
                        </a:rPr>
                        <a:t>ғылымдар</a:t>
                      </a:r>
                      <a:r>
                        <a:rPr lang="ru-RU" sz="800" b="0" i="0" u="none" strike="noStrike" cap="none" dirty="0">
                          <a:solidFill>
                            <a:schemeClr val="dk1"/>
                          </a:solidFill>
                          <a:latin typeface="+mn-lt"/>
                          <a:ea typeface="+mn-ea"/>
                          <a:cs typeface="+mn-cs"/>
                          <a:sym typeface="Arial"/>
                        </a:rPr>
                        <a:t> </a:t>
                      </a:r>
                      <a:r>
                        <a:rPr lang="ru-RU" sz="800" b="0" i="0" u="none" strike="noStrike" cap="none" dirty="0" err="1">
                          <a:solidFill>
                            <a:schemeClr val="dk1"/>
                          </a:solidFill>
                          <a:latin typeface="+mn-lt"/>
                          <a:ea typeface="+mn-ea"/>
                          <a:cs typeface="+mn-cs"/>
                          <a:sym typeface="Arial"/>
                        </a:rPr>
                        <a:t>бойынша</a:t>
                      </a:r>
                      <a:r>
                        <a:rPr lang="ru-RU" sz="800" b="0" i="0" u="none" strike="noStrike" cap="none" dirty="0">
                          <a:solidFill>
                            <a:schemeClr val="dk1"/>
                          </a:solidFill>
                          <a:latin typeface="+mn-lt"/>
                          <a:ea typeface="+mn-ea"/>
                          <a:cs typeface="+mn-cs"/>
                          <a:sym typeface="Arial"/>
                        </a:rPr>
                        <a:t> орта </a:t>
                      </a:r>
                      <a:r>
                        <a:rPr lang="ru-RU" sz="800" b="0" i="0" u="none" strike="noStrike" cap="none" dirty="0" err="1">
                          <a:solidFill>
                            <a:schemeClr val="dk1"/>
                          </a:solidFill>
                          <a:latin typeface="+mn-lt"/>
                          <a:ea typeface="+mn-ea"/>
                          <a:cs typeface="+mn-cs"/>
                          <a:sym typeface="Arial"/>
                        </a:rPr>
                        <a:t>мектеп</a:t>
                      </a:r>
                      <a:r>
                        <a:rPr lang="ru-RU" sz="800" b="0" i="0" u="none" strike="noStrike" cap="none" dirty="0">
                          <a:solidFill>
                            <a:schemeClr val="dk1"/>
                          </a:solidFill>
                          <a:latin typeface="+mn-lt"/>
                          <a:ea typeface="+mn-ea"/>
                          <a:cs typeface="+mn-cs"/>
                          <a:sym typeface="Arial"/>
                        </a:rPr>
                        <a:t> </a:t>
                      </a:r>
                      <a:r>
                        <a:rPr lang="ru-RU" sz="800" b="0" i="0" u="none" strike="noStrike" cap="none" dirty="0" err="1">
                          <a:solidFill>
                            <a:schemeClr val="dk1"/>
                          </a:solidFill>
                          <a:latin typeface="+mn-lt"/>
                          <a:ea typeface="+mn-ea"/>
                          <a:cs typeface="+mn-cs"/>
                          <a:sym typeface="Arial"/>
                        </a:rPr>
                        <a:t>мұғалімдері</a:t>
                      </a:r>
                      <a:endParaRPr lang="ru-RU" sz="800" b="0" i="0" u="none" strike="noStrike" cap="none" dirty="0">
                        <a:solidFill>
                          <a:schemeClr val="dk1"/>
                        </a:solidFill>
                        <a:latin typeface="+mn-lt"/>
                        <a:ea typeface="+mn-ea"/>
                        <a:cs typeface="+mn-cs"/>
                        <a:sym typeface="Arial"/>
                      </a:endParaRPr>
                    </a:p>
                  </a:txBody>
                  <a:tcPr marL="9525" marR="9525" marT="9525" marB="0" anchor="ctr"/>
                </a:tc>
                <a:tc>
                  <a:txBody>
                    <a:bodyPr/>
                    <a:lstStyle/>
                    <a:p>
                      <a:pPr algn="ctr" fontAlgn="b"/>
                      <a:r>
                        <a:rPr lang="ru-RU" sz="900" b="0" i="1" u="none" strike="noStrike" cap="none" dirty="0">
                          <a:solidFill>
                            <a:schemeClr val="dk1"/>
                          </a:solidFill>
                          <a:latin typeface="+mn-lt"/>
                          <a:ea typeface="+mn-ea"/>
                          <a:cs typeface="+mn-cs"/>
                          <a:sym typeface="Arial"/>
                        </a:rPr>
                        <a:t>2350-3</a:t>
                      </a:r>
                    </a:p>
                  </a:txBody>
                  <a:tcPr marL="9525" marR="9525" marT="9525" marB="0" anchor="ctr"/>
                </a:tc>
                <a:tc>
                  <a:txBody>
                    <a:bodyPr/>
                    <a:lstStyle/>
                    <a:p>
                      <a:pPr algn="ctr" fontAlgn="ctr"/>
                      <a:r>
                        <a:rPr lang="ru-RU" sz="1050" b="1" i="0" u="none" strike="noStrike" cap="none" dirty="0">
                          <a:solidFill>
                            <a:schemeClr val="dk1"/>
                          </a:solidFill>
                          <a:latin typeface="+mn-lt"/>
                          <a:ea typeface="+mn-ea"/>
                          <a:cs typeface="+mn-cs"/>
                          <a:sym typeface="Arial"/>
                        </a:rPr>
                        <a:t>1 506</a:t>
                      </a:r>
                    </a:p>
                  </a:txBody>
                  <a:tcPr marL="9525" marR="9525" marT="9525" marB="0" anchor="ctr"/>
                </a:tc>
                <a:tc>
                  <a:txBody>
                    <a:bodyPr/>
                    <a:lstStyle/>
                    <a:p>
                      <a:pPr algn="ctr" fontAlgn="ctr"/>
                      <a:r>
                        <a:rPr lang="ru-RU" sz="900" b="0" i="0" u="none" strike="noStrike" cap="none">
                          <a:solidFill>
                            <a:schemeClr val="dk1"/>
                          </a:solidFill>
                          <a:latin typeface="+mn-lt"/>
                          <a:ea typeface="+mn-ea"/>
                          <a:cs typeface="+mn-cs"/>
                          <a:sym typeface="Arial"/>
                        </a:rPr>
                        <a:t>319</a:t>
                      </a:r>
                    </a:p>
                  </a:txBody>
                  <a:tcPr marL="9525" marR="9525" marT="9525" marB="0" anchor="ctr"/>
                </a:tc>
                <a:tc>
                  <a:txBody>
                    <a:bodyPr/>
                    <a:lstStyle/>
                    <a:p>
                      <a:pPr algn="ctr" fontAlgn="ctr"/>
                      <a:r>
                        <a:rPr lang="ru-RU" sz="900" b="0" i="0" u="none" strike="noStrike" cap="none">
                          <a:solidFill>
                            <a:schemeClr val="dk1"/>
                          </a:solidFill>
                          <a:latin typeface="+mn-lt"/>
                          <a:ea typeface="+mn-ea"/>
                          <a:cs typeface="+mn-cs"/>
                          <a:sym typeface="Arial"/>
                        </a:rPr>
                        <a:t>235</a:t>
                      </a:r>
                    </a:p>
                  </a:txBody>
                  <a:tcPr marL="9525" marR="9525" marT="9525" marB="0" anchor="ctr"/>
                </a:tc>
                <a:tc>
                  <a:txBody>
                    <a:bodyPr/>
                    <a:lstStyle/>
                    <a:p>
                      <a:pPr algn="ctr" fontAlgn="ctr"/>
                      <a:r>
                        <a:rPr lang="ru-RU" sz="900" b="0" i="0" u="none" strike="noStrike" cap="none">
                          <a:solidFill>
                            <a:schemeClr val="dk1"/>
                          </a:solidFill>
                          <a:latin typeface="+mn-lt"/>
                          <a:ea typeface="+mn-ea"/>
                          <a:cs typeface="+mn-cs"/>
                          <a:sym typeface="Arial"/>
                        </a:rPr>
                        <a:t>746</a:t>
                      </a:r>
                    </a:p>
                  </a:txBody>
                  <a:tcPr marL="9525" marR="9525" marT="9525" marB="0" anchor="ctr"/>
                </a:tc>
                <a:tc>
                  <a:txBody>
                    <a:bodyPr/>
                    <a:lstStyle/>
                    <a:p>
                      <a:pPr algn="ctr" fontAlgn="ctr"/>
                      <a:r>
                        <a:rPr lang="ru-RU" sz="900" b="0" i="0" u="none" strike="noStrike" cap="none">
                          <a:solidFill>
                            <a:schemeClr val="dk1"/>
                          </a:solidFill>
                          <a:latin typeface="+mn-lt"/>
                          <a:ea typeface="+mn-ea"/>
                          <a:cs typeface="+mn-cs"/>
                          <a:sym typeface="Arial"/>
                        </a:rPr>
                        <a:t>206</a:t>
                      </a:r>
                    </a:p>
                  </a:txBody>
                  <a:tcPr marL="9525" marR="9525" marT="9525" marB="0" anchor="ctr"/>
                </a:tc>
                <a:tc>
                  <a:txBody>
                    <a:bodyPr/>
                    <a:lstStyle/>
                    <a:p>
                      <a:pPr algn="ctr" fontAlgn="ctr"/>
                      <a:r>
                        <a:rPr lang="ru-RU" sz="1050" b="1" i="0" u="none" strike="noStrike" cap="none">
                          <a:solidFill>
                            <a:schemeClr val="dk1"/>
                          </a:solidFill>
                          <a:latin typeface="+mn-lt"/>
                          <a:ea typeface="+mn-ea"/>
                          <a:cs typeface="+mn-cs"/>
                          <a:sym typeface="Arial"/>
                        </a:rPr>
                        <a:t>3,1%</a:t>
                      </a:r>
                    </a:p>
                  </a:txBody>
                  <a:tcPr marL="9525" marR="9525" marT="9525" marB="0" anchor="ctr"/>
                </a:tc>
                <a:extLst>
                  <a:ext uri="{0D108BD9-81ED-4DB2-BD59-A6C34878D82A}">
                    <a16:rowId xmlns:a16="http://schemas.microsoft.com/office/drawing/2014/main" val="1073052614"/>
                  </a:ext>
                </a:extLst>
              </a:tr>
              <a:tr h="252035">
                <a:tc vMerge="1">
                  <a:txBody>
                    <a:bodyPr/>
                    <a:lstStyle/>
                    <a:p>
                      <a:endParaRPr lang="ru-KZ" sz="1100" dirty="0"/>
                    </a:p>
                  </a:txBody>
                  <a:tcPr/>
                </a:tc>
                <a:tc>
                  <a:txBody>
                    <a:bodyPr/>
                    <a:lstStyle/>
                    <a:p>
                      <a:pPr marL="72000" algn="l" fontAlgn="b"/>
                      <a:r>
                        <a:rPr lang="ru-RU" sz="800" b="0" i="0" u="none" strike="noStrike" cap="none" dirty="0">
                          <a:solidFill>
                            <a:schemeClr val="dk1"/>
                          </a:solidFill>
                          <a:latin typeface="+mn-lt"/>
                          <a:ea typeface="+mn-ea"/>
                          <a:cs typeface="+mn-cs"/>
                          <a:sym typeface="Arial"/>
                        </a:rPr>
                        <a:t>4 Аула </a:t>
                      </a:r>
                      <a:r>
                        <a:rPr lang="ru-RU" sz="800" b="0" i="0" u="none" strike="noStrike" cap="none" dirty="0" err="1">
                          <a:solidFill>
                            <a:schemeClr val="dk1"/>
                          </a:solidFill>
                          <a:latin typeface="+mn-lt"/>
                          <a:ea typeface="+mn-ea"/>
                          <a:cs typeface="+mn-cs"/>
                          <a:sym typeface="Arial"/>
                        </a:rPr>
                        <a:t>сыпырушылар</a:t>
                      </a:r>
                      <a:r>
                        <a:rPr lang="ru-RU" sz="800" b="0" i="0" u="none" strike="noStrike" cap="none" dirty="0">
                          <a:solidFill>
                            <a:schemeClr val="dk1"/>
                          </a:solidFill>
                          <a:latin typeface="+mn-lt"/>
                          <a:ea typeface="+mn-ea"/>
                          <a:cs typeface="+mn-cs"/>
                          <a:sym typeface="Arial"/>
                        </a:rPr>
                        <a:t> </a:t>
                      </a:r>
                      <a:r>
                        <a:rPr lang="ru-RU" sz="800" b="0" i="0" u="none" strike="noStrike" cap="none" dirty="0" err="1">
                          <a:solidFill>
                            <a:schemeClr val="dk1"/>
                          </a:solidFill>
                          <a:latin typeface="+mn-lt"/>
                          <a:ea typeface="+mn-ea"/>
                          <a:cs typeface="+mn-cs"/>
                          <a:sym typeface="Arial"/>
                        </a:rPr>
                        <a:t>және</a:t>
                      </a:r>
                      <a:r>
                        <a:rPr lang="ru-RU" sz="800" b="0" i="0" u="none" strike="noStrike" cap="none" dirty="0">
                          <a:solidFill>
                            <a:schemeClr val="dk1"/>
                          </a:solidFill>
                          <a:latin typeface="+mn-lt"/>
                          <a:ea typeface="+mn-ea"/>
                          <a:cs typeface="+mn-cs"/>
                          <a:sym typeface="Arial"/>
                        </a:rPr>
                        <a:t> </a:t>
                      </a:r>
                      <a:r>
                        <a:rPr lang="ru-RU" sz="800" b="0" i="0" u="none" strike="noStrike" cap="none" dirty="0" err="1">
                          <a:solidFill>
                            <a:schemeClr val="dk1"/>
                          </a:solidFill>
                          <a:latin typeface="+mn-lt"/>
                          <a:ea typeface="+mn-ea"/>
                          <a:cs typeface="+mn-cs"/>
                          <a:sym typeface="Arial"/>
                        </a:rPr>
                        <a:t>ашық</a:t>
                      </a:r>
                      <a:r>
                        <a:rPr lang="ru-RU" sz="800" b="0" i="0" u="none" strike="noStrike" cap="none" dirty="0">
                          <a:solidFill>
                            <a:schemeClr val="dk1"/>
                          </a:solidFill>
                          <a:latin typeface="+mn-lt"/>
                          <a:ea typeface="+mn-ea"/>
                          <a:cs typeface="+mn-cs"/>
                          <a:sym typeface="Arial"/>
                        </a:rPr>
                        <a:t> </a:t>
                      </a:r>
                      <a:r>
                        <a:rPr lang="ru-RU" sz="800" b="0" i="0" u="none" strike="noStrike" cap="none" dirty="0" err="1">
                          <a:solidFill>
                            <a:schemeClr val="dk1"/>
                          </a:solidFill>
                          <a:latin typeface="+mn-lt"/>
                          <a:ea typeface="+mn-ea"/>
                          <a:cs typeface="+mn-cs"/>
                          <a:sym typeface="Arial"/>
                        </a:rPr>
                        <a:t>аумақтарды</a:t>
                      </a:r>
                      <a:r>
                        <a:rPr lang="ru-RU" sz="800" b="0" i="0" u="none" strike="noStrike" cap="none" dirty="0">
                          <a:solidFill>
                            <a:schemeClr val="dk1"/>
                          </a:solidFill>
                          <a:latin typeface="+mn-lt"/>
                          <a:ea typeface="+mn-ea"/>
                          <a:cs typeface="+mn-cs"/>
                          <a:sym typeface="Arial"/>
                        </a:rPr>
                        <a:t> </a:t>
                      </a:r>
                      <a:r>
                        <a:rPr lang="ru-RU" sz="800" b="0" i="0" u="none" strike="noStrike" cap="none" dirty="0" err="1">
                          <a:solidFill>
                            <a:schemeClr val="dk1"/>
                          </a:solidFill>
                          <a:latin typeface="+mn-lt"/>
                          <a:ea typeface="+mn-ea"/>
                          <a:cs typeface="+mn-cs"/>
                          <a:sym typeface="Arial"/>
                        </a:rPr>
                        <a:t>тазалаушылар</a:t>
                      </a:r>
                      <a:endParaRPr lang="ru-RU" sz="800" b="0" i="0" u="none" strike="noStrike" cap="none" dirty="0">
                        <a:solidFill>
                          <a:schemeClr val="dk1"/>
                        </a:solidFill>
                        <a:latin typeface="+mn-lt"/>
                        <a:ea typeface="+mn-ea"/>
                        <a:cs typeface="+mn-cs"/>
                        <a:sym typeface="Arial"/>
                      </a:endParaRPr>
                    </a:p>
                  </a:txBody>
                  <a:tcPr marL="9525" marR="9525" marT="9525" marB="0" anchor="ctr"/>
                </a:tc>
                <a:tc>
                  <a:txBody>
                    <a:bodyPr/>
                    <a:lstStyle/>
                    <a:p>
                      <a:pPr algn="ctr" fontAlgn="b"/>
                      <a:r>
                        <a:rPr lang="ru-RU" sz="900" b="0" i="1" u="none" strike="noStrike" cap="none" dirty="0">
                          <a:solidFill>
                            <a:schemeClr val="dk1"/>
                          </a:solidFill>
                          <a:latin typeface="+mn-lt"/>
                          <a:ea typeface="+mn-ea"/>
                          <a:cs typeface="+mn-cs"/>
                          <a:sym typeface="Arial"/>
                        </a:rPr>
                        <a:t>9116-0</a:t>
                      </a:r>
                    </a:p>
                  </a:txBody>
                  <a:tcPr marL="9525" marR="9525" marT="9525" marB="0" anchor="ctr"/>
                </a:tc>
                <a:tc>
                  <a:txBody>
                    <a:bodyPr/>
                    <a:lstStyle/>
                    <a:p>
                      <a:pPr algn="ctr" fontAlgn="ctr"/>
                      <a:r>
                        <a:rPr lang="ru-RU" sz="1050" b="1" i="0" u="none" strike="noStrike" cap="none">
                          <a:solidFill>
                            <a:schemeClr val="dk1"/>
                          </a:solidFill>
                          <a:latin typeface="+mn-lt"/>
                          <a:ea typeface="+mn-ea"/>
                          <a:cs typeface="+mn-cs"/>
                          <a:sym typeface="Arial"/>
                        </a:rPr>
                        <a:t>919</a:t>
                      </a:r>
                    </a:p>
                  </a:txBody>
                  <a:tcPr marL="9525" marR="9525" marT="9525" marB="0" anchor="ctr"/>
                </a:tc>
                <a:tc>
                  <a:txBody>
                    <a:bodyPr/>
                    <a:lstStyle/>
                    <a:p>
                      <a:pPr algn="ctr" fontAlgn="ctr"/>
                      <a:r>
                        <a:rPr lang="ru-RU" sz="900" b="0" i="0" u="none" strike="noStrike" cap="none">
                          <a:solidFill>
                            <a:schemeClr val="dk1"/>
                          </a:solidFill>
                          <a:latin typeface="+mn-lt"/>
                          <a:ea typeface="+mn-ea"/>
                          <a:cs typeface="+mn-cs"/>
                          <a:sym typeface="Arial"/>
                        </a:rPr>
                        <a:t>122</a:t>
                      </a:r>
                    </a:p>
                  </a:txBody>
                  <a:tcPr marL="9525" marR="9525" marT="9525" marB="0" anchor="ctr"/>
                </a:tc>
                <a:tc>
                  <a:txBody>
                    <a:bodyPr/>
                    <a:lstStyle/>
                    <a:p>
                      <a:pPr algn="ctr" fontAlgn="ctr"/>
                      <a:r>
                        <a:rPr lang="ru-RU" sz="900" b="0" i="0" u="none" strike="noStrike" cap="none" dirty="0">
                          <a:solidFill>
                            <a:schemeClr val="dk1"/>
                          </a:solidFill>
                          <a:latin typeface="+mn-lt"/>
                          <a:ea typeface="+mn-ea"/>
                          <a:cs typeface="+mn-cs"/>
                          <a:sym typeface="Arial"/>
                        </a:rPr>
                        <a:t>434</a:t>
                      </a:r>
                    </a:p>
                  </a:txBody>
                  <a:tcPr marL="9525" marR="9525" marT="9525" marB="0" anchor="ctr"/>
                </a:tc>
                <a:tc>
                  <a:txBody>
                    <a:bodyPr/>
                    <a:lstStyle/>
                    <a:p>
                      <a:pPr algn="ctr" fontAlgn="ctr"/>
                      <a:r>
                        <a:rPr lang="ru-RU" sz="900" b="0" i="0" u="none" strike="noStrike" cap="none">
                          <a:solidFill>
                            <a:schemeClr val="dk1"/>
                          </a:solidFill>
                          <a:latin typeface="+mn-lt"/>
                          <a:ea typeface="+mn-ea"/>
                          <a:cs typeface="+mn-cs"/>
                          <a:sym typeface="Arial"/>
                        </a:rPr>
                        <a:t>201</a:t>
                      </a:r>
                    </a:p>
                  </a:txBody>
                  <a:tcPr marL="9525" marR="9525" marT="9525" marB="0" anchor="ctr"/>
                </a:tc>
                <a:tc>
                  <a:txBody>
                    <a:bodyPr/>
                    <a:lstStyle/>
                    <a:p>
                      <a:pPr algn="ctr" fontAlgn="ctr"/>
                      <a:r>
                        <a:rPr lang="ru-RU" sz="900" b="0" i="0" u="none" strike="noStrike" cap="none">
                          <a:solidFill>
                            <a:schemeClr val="dk1"/>
                          </a:solidFill>
                          <a:latin typeface="+mn-lt"/>
                          <a:ea typeface="+mn-ea"/>
                          <a:cs typeface="+mn-cs"/>
                          <a:sym typeface="Arial"/>
                        </a:rPr>
                        <a:t>162</a:t>
                      </a:r>
                    </a:p>
                  </a:txBody>
                  <a:tcPr marL="9525" marR="9525" marT="9525" marB="0" anchor="ctr"/>
                </a:tc>
                <a:tc>
                  <a:txBody>
                    <a:bodyPr/>
                    <a:lstStyle/>
                    <a:p>
                      <a:pPr algn="ctr" fontAlgn="ctr"/>
                      <a:r>
                        <a:rPr lang="ru-RU" sz="1050" b="1" i="0" u="none" strike="noStrike" cap="none" dirty="0">
                          <a:solidFill>
                            <a:schemeClr val="dk1"/>
                          </a:solidFill>
                          <a:latin typeface="+mn-lt"/>
                          <a:ea typeface="+mn-ea"/>
                          <a:cs typeface="+mn-cs"/>
                          <a:sym typeface="Arial"/>
                        </a:rPr>
                        <a:t>1,9%</a:t>
                      </a:r>
                    </a:p>
                  </a:txBody>
                  <a:tcPr marL="9525" marR="9525" marT="9525" marB="0" anchor="ctr"/>
                </a:tc>
                <a:extLst>
                  <a:ext uri="{0D108BD9-81ED-4DB2-BD59-A6C34878D82A}">
                    <a16:rowId xmlns:a16="http://schemas.microsoft.com/office/drawing/2014/main" val="2643833706"/>
                  </a:ext>
                </a:extLst>
              </a:tr>
              <a:tr h="252035">
                <a:tc vMerge="1">
                  <a:txBody>
                    <a:bodyPr/>
                    <a:lstStyle/>
                    <a:p>
                      <a:endParaRPr lang="ru-KZ" sz="1100" dirty="0"/>
                    </a:p>
                  </a:txBody>
                  <a:tcPr/>
                </a:tc>
                <a:tc>
                  <a:txBody>
                    <a:bodyPr/>
                    <a:lstStyle/>
                    <a:p>
                      <a:pPr marL="72000" algn="l" fontAlgn="b"/>
                      <a:r>
                        <a:rPr lang="ru-RU" sz="800" b="0" i="0" u="none" strike="noStrike" cap="none" dirty="0">
                          <a:solidFill>
                            <a:schemeClr val="dk1"/>
                          </a:solidFill>
                          <a:latin typeface="+mn-lt"/>
                          <a:ea typeface="+mn-ea"/>
                          <a:cs typeface="+mn-cs"/>
                          <a:sym typeface="Arial"/>
                        </a:rPr>
                        <a:t>5 </a:t>
                      </a:r>
                      <a:r>
                        <a:rPr lang="ru-RU" sz="800" b="0" i="0" u="none" strike="noStrike" cap="none" dirty="0" err="1">
                          <a:solidFill>
                            <a:schemeClr val="dk1"/>
                          </a:solidFill>
                          <a:latin typeface="+mn-lt"/>
                          <a:ea typeface="+mn-ea"/>
                          <a:cs typeface="+mn-cs"/>
                          <a:sym typeface="Arial"/>
                        </a:rPr>
                        <a:t>Экологтер</a:t>
                      </a:r>
                      <a:endParaRPr lang="ru-RU" sz="800" b="0" i="0" u="none" strike="noStrike" cap="none" dirty="0">
                        <a:solidFill>
                          <a:schemeClr val="dk1"/>
                        </a:solidFill>
                        <a:latin typeface="+mn-lt"/>
                        <a:ea typeface="+mn-ea"/>
                        <a:cs typeface="+mn-cs"/>
                        <a:sym typeface="Arial"/>
                      </a:endParaRPr>
                    </a:p>
                  </a:txBody>
                  <a:tcPr marL="9525" marR="9525" marT="9525" marB="0" anchor="ctr">
                    <a:lnB w="28575" cap="flat" cmpd="sng" algn="ctr">
                      <a:solidFill>
                        <a:schemeClr val="bg2"/>
                      </a:solidFill>
                      <a:prstDash val="solid"/>
                      <a:round/>
                      <a:headEnd type="none" w="med" len="med"/>
                      <a:tailEnd type="none" w="med" len="med"/>
                    </a:lnB>
                  </a:tcPr>
                </a:tc>
                <a:tc>
                  <a:txBody>
                    <a:bodyPr/>
                    <a:lstStyle/>
                    <a:p>
                      <a:pPr algn="ctr" fontAlgn="b"/>
                      <a:r>
                        <a:rPr lang="ru-RU" sz="900" b="0" i="1" u="none" strike="noStrike" cap="none">
                          <a:solidFill>
                            <a:schemeClr val="dk1"/>
                          </a:solidFill>
                          <a:latin typeface="+mn-lt"/>
                          <a:ea typeface="+mn-ea"/>
                          <a:cs typeface="+mn-cs"/>
                          <a:sym typeface="Arial"/>
                        </a:rPr>
                        <a:t>2133-1</a:t>
                      </a:r>
                    </a:p>
                  </a:txBody>
                  <a:tcPr marL="9525" marR="9525" marT="9525" marB="0" anchor="ctr">
                    <a:lnB w="28575" cap="flat" cmpd="sng" algn="ctr">
                      <a:solidFill>
                        <a:schemeClr val="bg2"/>
                      </a:solidFill>
                      <a:prstDash val="solid"/>
                      <a:round/>
                      <a:headEnd type="none" w="med" len="med"/>
                      <a:tailEnd type="none" w="med" len="med"/>
                    </a:lnB>
                  </a:tcPr>
                </a:tc>
                <a:tc>
                  <a:txBody>
                    <a:bodyPr/>
                    <a:lstStyle/>
                    <a:p>
                      <a:pPr algn="ctr" fontAlgn="ctr"/>
                      <a:r>
                        <a:rPr lang="ru-RU" sz="1050" b="1" i="0" u="none" strike="noStrike" cap="none">
                          <a:solidFill>
                            <a:schemeClr val="dk1"/>
                          </a:solidFill>
                          <a:latin typeface="+mn-lt"/>
                          <a:ea typeface="+mn-ea"/>
                          <a:cs typeface="+mn-cs"/>
                          <a:sym typeface="Arial"/>
                        </a:rPr>
                        <a:t>899</a:t>
                      </a:r>
                    </a:p>
                  </a:txBody>
                  <a:tcPr marL="9525" marR="9525" marT="9525" marB="0" anchor="ctr">
                    <a:lnB w="28575" cap="flat" cmpd="sng" algn="ctr">
                      <a:solidFill>
                        <a:schemeClr val="bg2"/>
                      </a:solidFill>
                      <a:prstDash val="solid"/>
                      <a:round/>
                      <a:headEnd type="none" w="med" len="med"/>
                      <a:tailEnd type="none" w="med" len="med"/>
                    </a:lnB>
                  </a:tcPr>
                </a:tc>
                <a:tc>
                  <a:txBody>
                    <a:bodyPr/>
                    <a:lstStyle/>
                    <a:p>
                      <a:pPr algn="ctr" fontAlgn="ctr"/>
                      <a:r>
                        <a:rPr lang="ru-RU" sz="900" b="0" i="0" u="none" strike="noStrike" cap="none">
                          <a:solidFill>
                            <a:schemeClr val="dk1"/>
                          </a:solidFill>
                          <a:latin typeface="+mn-lt"/>
                          <a:ea typeface="+mn-ea"/>
                          <a:cs typeface="+mn-cs"/>
                          <a:sym typeface="Arial"/>
                        </a:rPr>
                        <a:t>142</a:t>
                      </a:r>
                    </a:p>
                  </a:txBody>
                  <a:tcPr marL="9525" marR="9525" marT="9525" marB="0" anchor="ctr">
                    <a:lnB w="28575" cap="flat" cmpd="sng" algn="ctr">
                      <a:solidFill>
                        <a:schemeClr val="bg2"/>
                      </a:solidFill>
                      <a:prstDash val="solid"/>
                      <a:round/>
                      <a:headEnd type="none" w="med" len="med"/>
                      <a:tailEnd type="none" w="med" len="med"/>
                    </a:lnB>
                  </a:tcPr>
                </a:tc>
                <a:tc>
                  <a:txBody>
                    <a:bodyPr/>
                    <a:lstStyle/>
                    <a:p>
                      <a:pPr algn="ctr" fontAlgn="ctr"/>
                      <a:r>
                        <a:rPr lang="ru-RU" sz="900" b="0" i="0" u="none" strike="noStrike" cap="none">
                          <a:solidFill>
                            <a:schemeClr val="dk1"/>
                          </a:solidFill>
                          <a:latin typeface="+mn-lt"/>
                          <a:ea typeface="+mn-ea"/>
                          <a:cs typeface="+mn-cs"/>
                          <a:sym typeface="Arial"/>
                        </a:rPr>
                        <a:t>752</a:t>
                      </a:r>
                    </a:p>
                  </a:txBody>
                  <a:tcPr marL="9525" marR="9525" marT="9525" marB="0" anchor="ctr">
                    <a:lnB w="28575" cap="flat" cmpd="sng" algn="ctr">
                      <a:solidFill>
                        <a:schemeClr val="bg2"/>
                      </a:solidFill>
                      <a:prstDash val="solid"/>
                      <a:round/>
                      <a:headEnd type="none" w="med" len="med"/>
                      <a:tailEnd type="none" w="med" len="med"/>
                    </a:lnB>
                  </a:tcPr>
                </a:tc>
                <a:tc>
                  <a:txBody>
                    <a:bodyPr/>
                    <a:lstStyle/>
                    <a:p>
                      <a:pPr algn="ctr" fontAlgn="ctr"/>
                      <a:r>
                        <a:rPr lang="ru-RU" sz="900" b="0" i="0" u="none" strike="noStrike" cap="none">
                          <a:solidFill>
                            <a:schemeClr val="dk1"/>
                          </a:solidFill>
                          <a:latin typeface="+mn-lt"/>
                          <a:ea typeface="+mn-ea"/>
                          <a:cs typeface="+mn-cs"/>
                          <a:sym typeface="Arial"/>
                        </a:rPr>
                        <a:t>2</a:t>
                      </a:r>
                    </a:p>
                  </a:txBody>
                  <a:tcPr marL="9525" marR="9525" marT="9525" marB="0" anchor="ctr">
                    <a:lnB w="28575" cap="flat" cmpd="sng" algn="ctr">
                      <a:solidFill>
                        <a:schemeClr val="bg2"/>
                      </a:solidFill>
                      <a:prstDash val="solid"/>
                      <a:round/>
                      <a:headEnd type="none" w="med" len="med"/>
                      <a:tailEnd type="none" w="med" len="med"/>
                    </a:lnB>
                  </a:tcPr>
                </a:tc>
                <a:tc>
                  <a:txBody>
                    <a:bodyPr/>
                    <a:lstStyle/>
                    <a:p>
                      <a:pPr algn="ctr" fontAlgn="ctr"/>
                      <a:r>
                        <a:rPr lang="ru-RU" sz="900" b="0" i="0" u="none" strike="noStrike" cap="none">
                          <a:solidFill>
                            <a:schemeClr val="dk1"/>
                          </a:solidFill>
                          <a:latin typeface="+mn-lt"/>
                          <a:ea typeface="+mn-ea"/>
                          <a:cs typeface="+mn-cs"/>
                          <a:sym typeface="Arial"/>
                        </a:rPr>
                        <a:t>3</a:t>
                      </a:r>
                    </a:p>
                  </a:txBody>
                  <a:tcPr marL="9525" marR="9525" marT="9525" marB="0" anchor="ctr">
                    <a:lnB w="28575" cap="flat" cmpd="sng" algn="ctr">
                      <a:solidFill>
                        <a:schemeClr val="bg2"/>
                      </a:solidFill>
                      <a:prstDash val="solid"/>
                      <a:round/>
                      <a:headEnd type="none" w="med" len="med"/>
                      <a:tailEnd type="none" w="med" len="med"/>
                    </a:lnB>
                  </a:tcPr>
                </a:tc>
                <a:tc>
                  <a:txBody>
                    <a:bodyPr/>
                    <a:lstStyle/>
                    <a:p>
                      <a:pPr algn="ctr" fontAlgn="ctr"/>
                      <a:r>
                        <a:rPr lang="ru-RU" sz="1050" b="1" i="0" u="none" strike="noStrike" cap="none">
                          <a:solidFill>
                            <a:schemeClr val="dk1"/>
                          </a:solidFill>
                          <a:latin typeface="+mn-lt"/>
                          <a:ea typeface="+mn-ea"/>
                          <a:cs typeface="+mn-cs"/>
                          <a:sym typeface="Arial"/>
                        </a:rPr>
                        <a:t>1,8%</a:t>
                      </a:r>
                    </a:p>
                  </a:txBody>
                  <a:tcPr marL="9525" marR="9525" marT="9525" marB="0" anchor="ctr">
                    <a:lnB w="28575" cap="flat" cmpd="sng" algn="ctr">
                      <a:solidFill>
                        <a:schemeClr val="bg2"/>
                      </a:solidFill>
                      <a:prstDash val="solid"/>
                      <a:round/>
                      <a:headEnd type="none" w="med" len="med"/>
                      <a:tailEnd type="none" w="med" len="med"/>
                    </a:lnB>
                  </a:tcPr>
                </a:tc>
                <a:extLst>
                  <a:ext uri="{0D108BD9-81ED-4DB2-BD59-A6C34878D82A}">
                    <a16:rowId xmlns:a16="http://schemas.microsoft.com/office/drawing/2014/main" val="4160565161"/>
                  </a:ext>
                </a:extLst>
              </a:tr>
              <a:tr h="252035">
                <a:tc rowSpan="5">
                  <a:txBody>
                    <a:bodyPr/>
                    <a:lstStyle/>
                    <a:p>
                      <a:pPr algn="ctr"/>
                      <a:r>
                        <a:rPr lang="ru-RU" sz="1100" dirty="0"/>
                        <a:t>2021</a:t>
                      </a:r>
                      <a:endParaRPr lang="ru-KZ" sz="1100" dirty="0"/>
                    </a:p>
                  </a:txBody>
                  <a:tcPr anchor="ctr">
                    <a:lnT w="28575" cap="flat" cmpd="sng" algn="ctr">
                      <a:solidFill>
                        <a:schemeClr val="bg2"/>
                      </a:solidFill>
                      <a:prstDash val="solid"/>
                      <a:round/>
                      <a:headEnd type="none" w="med" len="med"/>
                      <a:tailEnd type="none" w="med" len="med"/>
                    </a:lnT>
                    <a:lnB w="28575" cap="flat" cmpd="sng" algn="ctr">
                      <a:solidFill>
                        <a:schemeClr val="bg2"/>
                      </a:solidFill>
                      <a:prstDash val="solid"/>
                      <a:round/>
                      <a:headEnd type="none" w="med" len="med"/>
                      <a:tailEnd type="none" w="med" len="med"/>
                    </a:lnB>
                  </a:tcPr>
                </a:tc>
                <a:tc>
                  <a:txBody>
                    <a:bodyPr/>
                    <a:lstStyle/>
                    <a:p>
                      <a:pPr marL="72000" algn="l" fontAlgn="b"/>
                      <a:r>
                        <a:rPr lang="ru-RU" sz="800" b="0" i="0" u="none" strike="noStrike" cap="none" dirty="0">
                          <a:solidFill>
                            <a:schemeClr val="dk1"/>
                          </a:solidFill>
                          <a:latin typeface="+mn-lt"/>
                          <a:ea typeface="+mn-ea"/>
                          <a:cs typeface="+mn-cs"/>
                          <a:sym typeface="Arial"/>
                        </a:rPr>
                        <a:t>1 </a:t>
                      </a:r>
                      <a:r>
                        <a:rPr lang="ru-RU" sz="800" b="0" i="0" u="none" strike="noStrike" cap="none" dirty="0" err="1">
                          <a:solidFill>
                            <a:schemeClr val="dk1"/>
                          </a:solidFill>
                          <a:latin typeface="+mn-lt"/>
                          <a:ea typeface="+mn-ea"/>
                          <a:cs typeface="+mn-cs"/>
                          <a:sym typeface="Arial"/>
                        </a:rPr>
                        <a:t>Басқа</a:t>
                      </a:r>
                      <a:r>
                        <a:rPr lang="ru-RU" sz="800" b="0" i="0" u="none" strike="noStrike" cap="none" dirty="0">
                          <a:solidFill>
                            <a:schemeClr val="dk1"/>
                          </a:solidFill>
                          <a:latin typeface="+mn-lt"/>
                          <a:ea typeface="+mn-ea"/>
                          <a:cs typeface="+mn-cs"/>
                          <a:sym typeface="Arial"/>
                        </a:rPr>
                        <a:t> да </a:t>
                      </a:r>
                      <a:r>
                        <a:rPr lang="ru-RU" sz="800" b="0" i="0" u="none" strike="noStrike" cap="none" dirty="0" err="1">
                          <a:solidFill>
                            <a:schemeClr val="dk1"/>
                          </a:solidFill>
                          <a:latin typeface="+mn-lt"/>
                          <a:ea typeface="+mn-ea"/>
                          <a:cs typeface="+mn-cs"/>
                          <a:sym typeface="Arial"/>
                        </a:rPr>
                        <a:t>біліктілігі</a:t>
                      </a:r>
                      <a:r>
                        <a:rPr lang="ru-RU" sz="800" b="0" i="0" u="none" strike="noStrike" cap="none" dirty="0">
                          <a:solidFill>
                            <a:schemeClr val="dk1"/>
                          </a:solidFill>
                          <a:latin typeface="+mn-lt"/>
                          <a:ea typeface="+mn-ea"/>
                          <a:cs typeface="+mn-cs"/>
                          <a:sym typeface="Arial"/>
                        </a:rPr>
                        <a:t> </a:t>
                      </a:r>
                      <a:r>
                        <a:rPr lang="ru-RU" sz="800" b="0" i="0" u="none" strike="noStrike" cap="none" dirty="0" err="1">
                          <a:solidFill>
                            <a:schemeClr val="dk1"/>
                          </a:solidFill>
                          <a:latin typeface="+mn-lt"/>
                          <a:ea typeface="+mn-ea"/>
                          <a:cs typeface="+mn-cs"/>
                          <a:sym typeface="Arial"/>
                        </a:rPr>
                        <a:t>жоқ</a:t>
                      </a:r>
                      <a:r>
                        <a:rPr lang="ru-RU" sz="800" b="0" i="0" u="none" strike="noStrike" cap="none" dirty="0">
                          <a:solidFill>
                            <a:schemeClr val="dk1"/>
                          </a:solidFill>
                          <a:latin typeface="+mn-lt"/>
                          <a:ea typeface="+mn-ea"/>
                          <a:cs typeface="+mn-cs"/>
                          <a:sym typeface="Arial"/>
                        </a:rPr>
                        <a:t> </a:t>
                      </a:r>
                      <a:r>
                        <a:rPr lang="ru-RU" sz="800" b="0" i="0" u="none" strike="noStrike" cap="none" dirty="0" err="1">
                          <a:solidFill>
                            <a:schemeClr val="dk1"/>
                          </a:solidFill>
                          <a:latin typeface="+mn-lt"/>
                          <a:ea typeface="+mn-ea"/>
                          <a:cs typeface="+mn-cs"/>
                          <a:sym typeface="Arial"/>
                        </a:rPr>
                        <a:t>жұмысшылар</a:t>
                      </a:r>
                      <a:endParaRPr lang="ru-RU" sz="800" b="0" i="0" u="none" strike="noStrike" cap="none" dirty="0">
                        <a:solidFill>
                          <a:schemeClr val="dk1"/>
                        </a:solidFill>
                        <a:latin typeface="+mn-lt"/>
                        <a:ea typeface="+mn-ea"/>
                        <a:cs typeface="+mn-cs"/>
                        <a:sym typeface="Arial"/>
                      </a:endParaRPr>
                    </a:p>
                  </a:txBody>
                  <a:tcPr marL="9525" marR="9525" marT="9525" marB="0" anchor="ctr">
                    <a:lnT w="28575" cap="flat" cmpd="sng" algn="ctr">
                      <a:solidFill>
                        <a:schemeClr val="bg2"/>
                      </a:solidFill>
                      <a:prstDash val="solid"/>
                      <a:round/>
                      <a:headEnd type="none" w="med" len="med"/>
                      <a:tailEnd type="none" w="med" len="med"/>
                    </a:lnT>
                  </a:tcPr>
                </a:tc>
                <a:tc>
                  <a:txBody>
                    <a:bodyPr/>
                    <a:lstStyle/>
                    <a:p>
                      <a:pPr algn="ctr" fontAlgn="b"/>
                      <a:r>
                        <a:rPr lang="ru-RU" sz="900" b="0" i="1" u="none" strike="noStrike" cap="none" dirty="0">
                          <a:solidFill>
                            <a:schemeClr val="dk1"/>
                          </a:solidFill>
                          <a:latin typeface="+mn-lt"/>
                          <a:ea typeface="+mn-ea"/>
                          <a:cs typeface="+mn-cs"/>
                          <a:sym typeface="Arial"/>
                        </a:rPr>
                        <a:t>9629-9</a:t>
                      </a:r>
                    </a:p>
                  </a:txBody>
                  <a:tcPr marL="9525" marR="9525" marT="9525" marB="0" anchor="ctr">
                    <a:lnT w="28575" cap="flat" cmpd="sng" algn="ctr">
                      <a:solidFill>
                        <a:schemeClr val="bg2"/>
                      </a:solidFill>
                      <a:prstDash val="solid"/>
                      <a:round/>
                      <a:headEnd type="none" w="med" len="med"/>
                      <a:tailEnd type="none" w="med" len="med"/>
                    </a:lnT>
                  </a:tcPr>
                </a:tc>
                <a:tc>
                  <a:txBody>
                    <a:bodyPr/>
                    <a:lstStyle/>
                    <a:p>
                      <a:pPr algn="ctr" fontAlgn="ctr"/>
                      <a:r>
                        <a:rPr lang="ru-RU" sz="1050" b="1" i="0" u="none" strike="noStrike" cap="none" dirty="0">
                          <a:solidFill>
                            <a:schemeClr val="dk1"/>
                          </a:solidFill>
                          <a:latin typeface="+mn-lt"/>
                          <a:ea typeface="+mn-ea"/>
                          <a:cs typeface="+mn-cs"/>
                          <a:sym typeface="Arial"/>
                        </a:rPr>
                        <a:t>10 291</a:t>
                      </a:r>
                    </a:p>
                  </a:txBody>
                  <a:tcPr marL="9525" marR="9525" marT="9525" marB="0" anchor="ctr">
                    <a:lnT w="28575" cap="flat" cmpd="sng" algn="ctr">
                      <a:solidFill>
                        <a:schemeClr val="bg2"/>
                      </a:solidFill>
                      <a:prstDash val="solid"/>
                      <a:round/>
                      <a:headEnd type="none" w="med" len="med"/>
                      <a:tailEnd type="none" w="med" len="med"/>
                    </a:lnT>
                  </a:tcPr>
                </a:tc>
                <a:tc>
                  <a:txBody>
                    <a:bodyPr/>
                    <a:lstStyle/>
                    <a:p>
                      <a:pPr algn="ctr" fontAlgn="ctr"/>
                      <a:r>
                        <a:rPr lang="ru-RU" sz="900" b="0" i="0" u="none" strike="noStrike" cap="none">
                          <a:solidFill>
                            <a:schemeClr val="dk1"/>
                          </a:solidFill>
                          <a:latin typeface="+mn-lt"/>
                          <a:ea typeface="+mn-ea"/>
                          <a:cs typeface="+mn-cs"/>
                          <a:sym typeface="Arial"/>
                        </a:rPr>
                        <a:t>949</a:t>
                      </a:r>
                    </a:p>
                  </a:txBody>
                  <a:tcPr marL="9525" marR="9525" marT="9525" marB="0" anchor="ctr">
                    <a:lnT w="28575" cap="flat" cmpd="sng" algn="ctr">
                      <a:solidFill>
                        <a:schemeClr val="bg2"/>
                      </a:solidFill>
                      <a:prstDash val="solid"/>
                      <a:round/>
                      <a:headEnd type="none" w="med" len="med"/>
                      <a:tailEnd type="none" w="med" len="med"/>
                    </a:lnT>
                  </a:tcPr>
                </a:tc>
                <a:tc>
                  <a:txBody>
                    <a:bodyPr/>
                    <a:lstStyle/>
                    <a:p>
                      <a:pPr algn="ctr" fontAlgn="ctr"/>
                      <a:r>
                        <a:rPr lang="ru-RU" sz="900" b="0" i="0" u="none" strike="noStrike" cap="none">
                          <a:solidFill>
                            <a:schemeClr val="dk1"/>
                          </a:solidFill>
                          <a:latin typeface="+mn-lt"/>
                          <a:ea typeface="+mn-ea"/>
                          <a:cs typeface="+mn-cs"/>
                          <a:sym typeface="Arial"/>
                        </a:rPr>
                        <a:t>3 586</a:t>
                      </a:r>
                    </a:p>
                  </a:txBody>
                  <a:tcPr marL="9525" marR="9525" marT="9525" marB="0" anchor="ctr">
                    <a:lnT w="28575" cap="flat" cmpd="sng" algn="ctr">
                      <a:solidFill>
                        <a:schemeClr val="bg2"/>
                      </a:solidFill>
                      <a:prstDash val="solid"/>
                      <a:round/>
                      <a:headEnd type="none" w="med" len="med"/>
                      <a:tailEnd type="none" w="med" len="med"/>
                    </a:lnT>
                  </a:tcPr>
                </a:tc>
                <a:tc>
                  <a:txBody>
                    <a:bodyPr/>
                    <a:lstStyle/>
                    <a:p>
                      <a:pPr algn="ctr" fontAlgn="ctr"/>
                      <a:r>
                        <a:rPr lang="ru-RU" sz="900" b="0" i="0" u="none" strike="noStrike" cap="none">
                          <a:solidFill>
                            <a:schemeClr val="dk1"/>
                          </a:solidFill>
                          <a:latin typeface="+mn-lt"/>
                          <a:ea typeface="+mn-ea"/>
                          <a:cs typeface="+mn-cs"/>
                          <a:sym typeface="Arial"/>
                        </a:rPr>
                        <a:t>3 879</a:t>
                      </a:r>
                    </a:p>
                  </a:txBody>
                  <a:tcPr marL="9525" marR="9525" marT="9525" marB="0" anchor="ctr">
                    <a:lnT w="28575" cap="flat" cmpd="sng" algn="ctr">
                      <a:solidFill>
                        <a:schemeClr val="bg2"/>
                      </a:solidFill>
                      <a:prstDash val="solid"/>
                      <a:round/>
                      <a:headEnd type="none" w="med" len="med"/>
                      <a:tailEnd type="none" w="med" len="med"/>
                    </a:lnT>
                  </a:tcPr>
                </a:tc>
                <a:tc>
                  <a:txBody>
                    <a:bodyPr/>
                    <a:lstStyle/>
                    <a:p>
                      <a:pPr algn="ctr" fontAlgn="ctr"/>
                      <a:r>
                        <a:rPr lang="ru-RU" sz="900" b="0" i="0" u="none" strike="noStrike" cap="none">
                          <a:solidFill>
                            <a:schemeClr val="dk1"/>
                          </a:solidFill>
                          <a:latin typeface="+mn-lt"/>
                          <a:ea typeface="+mn-ea"/>
                          <a:cs typeface="+mn-cs"/>
                          <a:sym typeface="Arial"/>
                        </a:rPr>
                        <a:t>1 877</a:t>
                      </a:r>
                    </a:p>
                  </a:txBody>
                  <a:tcPr marL="9525" marR="9525" marT="9525" marB="0" anchor="ctr">
                    <a:lnT w="28575" cap="flat" cmpd="sng" algn="ctr">
                      <a:solidFill>
                        <a:schemeClr val="bg2"/>
                      </a:solidFill>
                      <a:prstDash val="solid"/>
                      <a:round/>
                      <a:headEnd type="none" w="med" len="med"/>
                      <a:tailEnd type="none" w="med" len="med"/>
                    </a:lnT>
                  </a:tcPr>
                </a:tc>
                <a:tc>
                  <a:txBody>
                    <a:bodyPr/>
                    <a:lstStyle/>
                    <a:p>
                      <a:pPr algn="ctr" fontAlgn="ctr"/>
                      <a:r>
                        <a:rPr lang="ru-RU" sz="1050" b="1" i="0" u="none" strike="noStrike" cap="none" dirty="0">
                          <a:solidFill>
                            <a:schemeClr val="dk1"/>
                          </a:solidFill>
                          <a:latin typeface="+mn-lt"/>
                          <a:ea typeface="+mn-ea"/>
                          <a:cs typeface="+mn-cs"/>
                          <a:sym typeface="Arial"/>
                        </a:rPr>
                        <a:t>20,6%</a:t>
                      </a:r>
                    </a:p>
                  </a:txBody>
                  <a:tcPr marL="9525" marR="9525" marT="9525" marB="0" anchor="ctr">
                    <a:lnT w="28575" cap="flat" cmpd="sng" algn="ctr">
                      <a:solidFill>
                        <a:schemeClr val="bg2"/>
                      </a:solidFill>
                      <a:prstDash val="solid"/>
                      <a:round/>
                      <a:headEnd type="none" w="med" len="med"/>
                      <a:tailEnd type="none" w="med" len="med"/>
                    </a:lnT>
                  </a:tcPr>
                </a:tc>
                <a:extLst>
                  <a:ext uri="{0D108BD9-81ED-4DB2-BD59-A6C34878D82A}">
                    <a16:rowId xmlns:a16="http://schemas.microsoft.com/office/drawing/2014/main" val="1427977684"/>
                  </a:ext>
                </a:extLst>
              </a:tr>
              <a:tr h="252035">
                <a:tc vMerge="1">
                  <a:txBody>
                    <a:bodyPr/>
                    <a:lstStyle/>
                    <a:p>
                      <a:endParaRPr lang="ru-KZ" sz="1100" dirty="0"/>
                    </a:p>
                  </a:txBody>
                  <a:tcPr/>
                </a:tc>
                <a:tc>
                  <a:txBody>
                    <a:bodyPr/>
                    <a:lstStyle/>
                    <a:p>
                      <a:pPr marL="72000" algn="l" fontAlgn="b"/>
                      <a:r>
                        <a:rPr lang="ru-RU" sz="800" b="0" i="0" u="none" strike="noStrike" cap="none" dirty="0">
                          <a:solidFill>
                            <a:schemeClr val="dk1"/>
                          </a:solidFill>
                          <a:latin typeface="+mn-lt"/>
                          <a:ea typeface="+mn-ea"/>
                          <a:cs typeface="+mn-cs"/>
                          <a:sym typeface="Arial"/>
                        </a:rPr>
                        <a:t>2 </a:t>
                      </a:r>
                      <a:r>
                        <a:rPr lang="ru-RU" sz="800" b="0" i="0" u="none" strike="noStrike" cap="none" dirty="0" err="1">
                          <a:solidFill>
                            <a:schemeClr val="dk1"/>
                          </a:solidFill>
                          <a:latin typeface="+mn-lt"/>
                          <a:ea typeface="+mn-ea"/>
                          <a:cs typeface="+mn-cs"/>
                          <a:sym typeface="Arial"/>
                        </a:rPr>
                        <a:t>Әртүрлі</a:t>
                      </a:r>
                      <a:r>
                        <a:rPr lang="ru-RU" sz="800" b="0" i="0" u="none" strike="noStrike" cap="none" dirty="0">
                          <a:solidFill>
                            <a:schemeClr val="dk1"/>
                          </a:solidFill>
                          <a:latin typeface="+mn-lt"/>
                          <a:ea typeface="+mn-ea"/>
                          <a:cs typeface="+mn-cs"/>
                          <a:sym typeface="Arial"/>
                        </a:rPr>
                        <a:t> </a:t>
                      </a:r>
                      <a:r>
                        <a:rPr lang="ru-RU" sz="800" b="0" i="0" u="none" strike="noStrike" cap="none" dirty="0" err="1">
                          <a:solidFill>
                            <a:schemeClr val="dk1"/>
                          </a:solidFill>
                          <a:latin typeface="+mn-lt"/>
                          <a:ea typeface="+mn-ea"/>
                          <a:cs typeface="+mn-cs"/>
                          <a:sym typeface="Arial"/>
                        </a:rPr>
                        <a:t>жұмысты</a:t>
                      </a:r>
                      <a:r>
                        <a:rPr lang="ru-RU" sz="800" b="0" i="0" u="none" strike="noStrike" cap="none" dirty="0">
                          <a:solidFill>
                            <a:schemeClr val="dk1"/>
                          </a:solidFill>
                          <a:latin typeface="+mn-lt"/>
                          <a:ea typeface="+mn-ea"/>
                          <a:cs typeface="+mn-cs"/>
                          <a:sym typeface="Arial"/>
                        </a:rPr>
                        <a:t> </a:t>
                      </a:r>
                      <a:r>
                        <a:rPr lang="ru-RU" sz="800" b="0" i="0" u="none" strike="noStrike" cap="none" dirty="0" err="1">
                          <a:solidFill>
                            <a:schemeClr val="dk1"/>
                          </a:solidFill>
                          <a:latin typeface="+mn-lt"/>
                          <a:ea typeface="+mn-ea"/>
                          <a:cs typeface="+mn-cs"/>
                          <a:sym typeface="Arial"/>
                        </a:rPr>
                        <a:t>атқарушылар</a:t>
                      </a:r>
                      <a:endParaRPr lang="ru-RU" sz="800" b="0" i="0" u="none" strike="noStrike" cap="none" dirty="0">
                        <a:solidFill>
                          <a:schemeClr val="dk1"/>
                        </a:solidFill>
                        <a:latin typeface="+mn-lt"/>
                        <a:ea typeface="+mn-ea"/>
                        <a:cs typeface="+mn-cs"/>
                        <a:sym typeface="Arial"/>
                      </a:endParaRPr>
                    </a:p>
                  </a:txBody>
                  <a:tcPr marL="9525" marR="9525" marT="9525" marB="0" anchor="ctr"/>
                </a:tc>
                <a:tc>
                  <a:txBody>
                    <a:bodyPr/>
                    <a:lstStyle/>
                    <a:p>
                      <a:pPr algn="ctr" fontAlgn="b"/>
                      <a:r>
                        <a:rPr lang="ru-RU" sz="900" b="0" i="1" u="none" strike="noStrike" cap="none">
                          <a:solidFill>
                            <a:schemeClr val="dk1"/>
                          </a:solidFill>
                          <a:latin typeface="+mn-lt"/>
                          <a:ea typeface="+mn-ea"/>
                          <a:cs typeface="+mn-cs"/>
                          <a:sym typeface="Arial"/>
                        </a:rPr>
                        <a:t>9629-7</a:t>
                      </a:r>
                    </a:p>
                  </a:txBody>
                  <a:tcPr marL="9525" marR="9525" marT="9525" marB="0" anchor="ctr"/>
                </a:tc>
                <a:tc>
                  <a:txBody>
                    <a:bodyPr/>
                    <a:lstStyle/>
                    <a:p>
                      <a:pPr algn="ctr" fontAlgn="ctr"/>
                      <a:r>
                        <a:rPr lang="ru-RU" sz="1050" b="1" i="0" u="none" strike="noStrike" cap="none">
                          <a:solidFill>
                            <a:schemeClr val="dk1"/>
                          </a:solidFill>
                          <a:latin typeface="+mn-lt"/>
                          <a:ea typeface="+mn-ea"/>
                          <a:cs typeface="+mn-cs"/>
                          <a:sym typeface="Arial"/>
                        </a:rPr>
                        <a:t>2 373</a:t>
                      </a:r>
                    </a:p>
                  </a:txBody>
                  <a:tcPr marL="9525" marR="9525" marT="9525" marB="0" anchor="ctr"/>
                </a:tc>
                <a:tc>
                  <a:txBody>
                    <a:bodyPr/>
                    <a:lstStyle/>
                    <a:p>
                      <a:pPr algn="ctr" fontAlgn="ctr"/>
                      <a:r>
                        <a:rPr lang="ru-RU" sz="900" b="0" i="0" u="none" strike="noStrike" cap="none">
                          <a:solidFill>
                            <a:schemeClr val="dk1"/>
                          </a:solidFill>
                          <a:latin typeface="+mn-lt"/>
                          <a:ea typeface="+mn-ea"/>
                          <a:cs typeface="+mn-cs"/>
                          <a:sym typeface="Arial"/>
                        </a:rPr>
                        <a:t>35</a:t>
                      </a:r>
                    </a:p>
                  </a:txBody>
                  <a:tcPr marL="9525" marR="9525" marT="9525" marB="0" anchor="ctr"/>
                </a:tc>
                <a:tc>
                  <a:txBody>
                    <a:bodyPr/>
                    <a:lstStyle/>
                    <a:p>
                      <a:pPr algn="ctr" fontAlgn="ctr"/>
                      <a:r>
                        <a:rPr lang="ru-RU" sz="900" b="0" i="0" u="none" strike="noStrike" cap="none">
                          <a:solidFill>
                            <a:schemeClr val="dk1"/>
                          </a:solidFill>
                          <a:latin typeface="+mn-lt"/>
                          <a:ea typeface="+mn-ea"/>
                          <a:cs typeface="+mn-cs"/>
                          <a:sym typeface="Arial"/>
                        </a:rPr>
                        <a:t>612</a:t>
                      </a:r>
                    </a:p>
                  </a:txBody>
                  <a:tcPr marL="9525" marR="9525" marT="9525" marB="0" anchor="ctr"/>
                </a:tc>
                <a:tc>
                  <a:txBody>
                    <a:bodyPr/>
                    <a:lstStyle/>
                    <a:p>
                      <a:pPr algn="ctr" fontAlgn="ctr"/>
                      <a:r>
                        <a:rPr lang="ru-RU" sz="900" b="0" i="0" u="none" strike="noStrike" cap="none">
                          <a:solidFill>
                            <a:schemeClr val="dk1"/>
                          </a:solidFill>
                          <a:latin typeface="+mn-lt"/>
                          <a:ea typeface="+mn-ea"/>
                          <a:cs typeface="+mn-cs"/>
                          <a:sym typeface="Arial"/>
                        </a:rPr>
                        <a:t>1 046</a:t>
                      </a:r>
                    </a:p>
                  </a:txBody>
                  <a:tcPr marL="9525" marR="9525" marT="9525" marB="0" anchor="ctr"/>
                </a:tc>
                <a:tc>
                  <a:txBody>
                    <a:bodyPr/>
                    <a:lstStyle/>
                    <a:p>
                      <a:pPr algn="ctr" fontAlgn="ctr"/>
                      <a:r>
                        <a:rPr lang="ru-RU" sz="900" b="0" i="0" u="none" strike="noStrike" cap="none">
                          <a:solidFill>
                            <a:schemeClr val="dk1"/>
                          </a:solidFill>
                          <a:latin typeface="+mn-lt"/>
                          <a:ea typeface="+mn-ea"/>
                          <a:cs typeface="+mn-cs"/>
                          <a:sym typeface="Arial"/>
                        </a:rPr>
                        <a:t>680</a:t>
                      </a:r>
                    </a:p>
                  </a:txBody>
                  <a:tcPr marL="9525" marR="9525" marT="9525" marB="0" anchor="ctr"/>
                </a:tc>
                <a:tc>
                  <a:txBody>
                    <a:bodyPr/>
                    <a:lstStyle/>
                    <a:p>
                      <a:pPr algn="ctr" fontAlgn="ctr"/>
                      <a:r>
                        <a:rPr lang="ru-RU" sz="1050" b="1" i="0" u="none" strike="noStrike" cap="none">
                          <a:solidFill>
                            <a:schemeClr val="dk1"/>
                          </a:solidFill>
                          <a:latin typeface="+mn-lt"/>
                          <a:ea typeface="+mn-ea"/>
                          <a:cs typeface="+mn-cs"/>
                          <a:sym typeface="Arial"/>
                        </a:rPr>
                        <a:t>4,8%</a:t>
                      </a:r>
                    </a:p>
                  </a:txBody>
                  <a:tcPr marL="9525" marR="9525" marT="9525" marB="0" anchor="ctr"/>
                </a:tc>
                <a:extLst>
                  <a:ext uri="{0D108BD9-81ED-4DB2-BD59-A6C34878D82A}">
                    <a16:rowId xmlns:a16="http://schemas.microsoft.com/office/drawing/2014/main" val="1290809229"/>
                  </a:ext>
                </a:extLst>
              </a:tr>
              <a:tr h="252035">
                <a:tc vMerge="1">
                  <a:txBody>
                    <a:bodyPr/>
                    <a:lstStyle/>
                    <a:p>
                      <a:endParaRPr lang="ru-KZ" sz="1100" dirty="0"/>
                    </a:p>
                  </a:txBody>
                  <a:tcPr/>
                </a:tc>
                <a:tc>
                  <a:txBody>
                    <a:bodyPr/>
                    <a:lstStyle/>
                    <a:p>
                      <a:pPr marL="72000" algn="l" fontAlgn="b"/>
                      <a:r>
                        <a:rPr lang="ru-RU" sz="800" b="0" i="0" u="none" strike="noStrike" cap="none" dirty="0">
                          <a:solidFill>
                            <a:schemeClr val="dk1"/>
                          </a:solidFill>
                          <a:latin typeface="+mn-lt"/>
                          <a:ea typeface="+mn-ea"/>
                          <a:cs typeface="+mn-cs"/>
                          <a:sym typeface="Arial"/>
                        </a:rPr>
                        <a:t>3 </a:t>
                      </a:r>
                      <a:r>
                        <a:rPr lang="ru-RU" sz="800" b="0" i="0" u="none" strike="noStrike" cap="none" dirty="0" err="1">
                          <a:solidFill>
                            <a:schemeClr val="dk1"/>
                          </a:solidFill>
                          <a:latin typeface="+mn-lt"/>
                          <a:ea typeface="+mn-ea"/>
                          <a:cs typeface="+mn-cs"/>
                          <a:sym typeface="Arial"/>
                        </a:rPr>
                        <a:t>Қоғамдық</a:t>
                      </a:r>
                      <a:r>
                        <a:rPr lang="ru-RU" sz="800" b="0" i="0" u="none" strike="noStrike" cap="none" dirty="0">
                          <a:solidFill>
                            <a:schemeClr val="dk1"/>
                          </a:solidFill>
                          <a:latin typeface="+mn-lt"/>
                          <a:ea typeface="+mn-ea"/>
                          <a:cs typeface="+mn-cs"/>
                          <a:sym typeface="Arial"/>
                        </a:rPr>
                        <a:t> </a:t>
                      </a:r>
                      <a:r>
                        <a:rPr lang="ru-RU" sz="800" b="0" i="0" u="none" strike="noStrike" cap="none" dirty="0" err="1">
                          <a:solidFill>
                            <a:schemeClr val="dk1"/>
                          </a:solidFill>
                          <a:latin typeface="+mn-lt"/>
                          <a:ea typeface="+mn-ea"/>
                          <a:cs typeface="+mn-cs"/>
                          <a:sym typeface="Arial"/>
                        </a:rPr>
                        <a:t>ғылымдар</a:t>
                      </a:r>
                      <a:r>
                        <a:rPr lang="ru-RU" sz="800" b="0" i="0" u="none" strike="noStrike" cap="none" dirty="0">
                          <a:solidFill>
                            <a:schemeClr val="dk1"/>
                          </a:solidFill>
                          <a:latin typeface="+mn-lt"/>
                          <a:ea typeface="+mn-ea"/>
                          <a:cs typeface="+mn-cs"/>
                          <a:sym typeface="Arial"/>
                        </a:rPr>
                        <a:t> </a:t>
                      </a:r>
                      <a:r>
                        <a:rPr lang="ru-RU" sz="800" b="0" i="0" u="none" strike="noStrike" cap="none" dirty="0" err="1">
                          <a:solidFill>
                            <a:schemeClr val="dk1"/>
                          </a:solidFill>
                          <a:latin typeface="+mn-lt"/>
                          <a:ea typeface="+mn-ea"/>
                          <a:cs typeface="+mn-cs"/>
                          <a:sym typeface="Arial"/>
                        </a:rPr>
                        <a:t>бойынша</a:t>
                      </a:r>
                      <a:r>
                        <a:rPr lang="ru-RU" sz="800" b="0" i="0" u="none" strike="noStrike" cap="none" dirty="0">
                          <a:solidFill>
                            <a:schemeClr val="dk1"/>
                          </a:solidFill>
                          <a:latin typeface="+mn-lt"/>
                          <a:ea typeface="+mn-ea"/>
                          <a:cs typeface="+mn-cs"/>
                          <a:sym typeface="Arial"/>
                        </a:rPr>
                        <a:t> орта </a:t>
                      </a:r>
                      <a:r>
                        <a:rPr lang="ru-RU" sz="800" b="0" i="0" u="none" strike="noStrike" cap="none" dirty="0" err="1">
                          <a:solidFill>
                            <a:schemeClr val="dk1"/>
                          </a:solidFill>
                          <a:latin typeface="+mn-lt"/>
                          <a:ea typeface="+mn-ea"/>
                          <a:cs typeface="+mn-cs"/>
                          <a:sym typeface="Arial"/>
                        </a:rPr>
                        <a:t>мектеп</a:t>
                      </a:r>
                      <a:r>
                        <a:rPr lang="ru-RU" sz="800" b="0" i="0" u="none" strike="noStrike" cap="none" dirty="0">
                          <a:solidFill>
                            <a:schemeClr val="dk1"/>
                          </a:solidFill>
                          <a:latin typeface="+mn-lt"/>
                          <a:ea typeface="+mn-ea"/>
                          <a:cs typeface="+mn-cs"/>
                          <a:sym typeface="Arial"/>
                        </a:rPr>
                        <a:t> </a:t>
                      </a:r>
                      <a:r>
                        <a:rPr lang="ru-RU" sz="800" b="0" i="0" u="none" strike="noStrike" cap="none" dirty="0" err="1">
                          <a:solidFill>
                            <a:schemeClr val="dk1"/>
                          </a:solidFill>
                          <a:latin typeface="+mn-lt"/>
                          <a:ea typeface="+mn-ea"/>
                          <a:cs typeface="+mn-cs"/>
                          <a:sym typeface="Arial"/>
                        </a:rPr>
                        <a:t>мұғалімдері</a:t>
                      </a:r>
                      <a:endParaRPr lang="ru-RU" sz="800" b="0" i="0" u="none" strike="noStrike" cap="none" dirty="0">
                        <a:solidFill>
                          <a:schemeClr val="dk1"/>
                        </a:solidFill>
                        <a:latin typeface="+mn-lt"/>
                        <a:ea typeface="+mn-ea"/>
                        <a:cs typeface="+mn-cs"/>
                        <a:sym typeface="Arial"/>
                      </a:endParaRPr>
                    </a:p>
                  </a:txBody>
                  <a:tcPr marL="9525" marR="9525" marT="9525" marB="0" anchor="ctr"/>
                </a:tc>
                <a:tc>
                  <a:txBody>
                    <a:bodyPr/>
                    <a:lstStyle/>
                    <a:p>
                      <a:pPr algn="ctr" fontAlgn="b"/>
                      <a:r>
                        <a:rPr lang="ru-RU" sz="900" b="0" i="1" u="none" strike="noStrike" cap="none" dirty="0">
                          <a:solidFill>
                            <a:schemeClr val="dk1"/>
                          </a:solidFill>
                          <a:latin typeface="+mn-lt"/>
                          <a:ea typeface="+mn-ea"/>
                          <a:cs typeface="+mn-cs"/>
                          <a:sym typeface="Arial"/>
                        </a:rPr>
                        <a:t>2350-3</a:t>
                      </a:r>
                    </a:p>
                  </a:txBody>
                  <a:tcPr marL="9525" marR="9525" marT="9525" marB="0" anchor="ctr"/>
                </a:tc>
                <a:tc>
                  <a:txBody>
                    <a:bodyPr/>
                    <a:lstStyle/>
                    <a:p>
                      <a:pPr algn="ctr" fontAlgn="ctr"/>
                      <a:r>
                        <a:rPr lang="ru-RU" sz="1050" b="1" i="0" u="none" strike="noStrike" cap="none" dirty="0">
                          <a:solidFill>
                            <a:schemeClr val="dk1"/>
                          </a:solidFill>
                          <a:latin typeface="+mn-lt"/>
                          <a:ea typeface="+mn-ea"/>
                          <a:cs typeface="+mn-cs"/>
                          <a:sym typeface="Arial"/>
                        </a:rPr>
                        <a:t>1 944</a:t>
                      </a:r>
                    </a:p>
                  </a:txBody>
                  <a:tcPr marL="9525" marR="9525" marT="9525" marB="0" anchor="ctr"/>
                </a:tc>
                <a:tc>
                  <a:txBody>
                    <a:bodyPr/>
                    <a:lstStyle/>
                    <a:p>
                      <a:pPr algn="ctr" fontAlgn="ctr"/>
                      <a:r>
                        <a:rPr lang="ru-RU" sz="900" b="0" i="0" u="none" strike="noStrike" cap="none">
                          <a:solidFill>
                            <a:schemeClr val="dk1"/>
                          </a:solidFill>
                          <a:latin typeface="+mn-lt"/>
                          <a:ea typeface="+mn-ea"/>
                          <a:cs typeface="+mn-cs"/>
                          <a:sym typeface="Arial"/>
                        </a:rPr>
                        <a:t>258</a:t>
                      </a:r>
                    </a:p>
                  </a:txBody>
                  <a:tcPr marL="9525" marR="9525" marT="9525" marB="0" anchor="ctr"/>
                </a:tc>
                <a:tc>
                  <a:txBody>
                    <a:bodyPr/>
                    <a:lstStyle/>
                    <a:p>
                      <a:pPr algn="ctr" fontAlgn="ctr"/>
                      <a:r>
                        <a:rPr lang="ru-RU" sz="900" b="0" i="0" u="none" strike="noStrike" cap="none">
                          <a:solidFill>
                            <a:schemeClr val="dk1"/>
                          </a:solidFill>
                          <a:latin typeface="+mn-lt"/>
                          <a:ea typeface="+mn-ea"/>
                          <a:cs typeface="+mn-cs"/>
                          <a:sym typeface="Arial"/>
                        </a:rPr>
                        <a:t>105</a:t>
                      </a:r>
                    </a:p>
                  </a:txBody>
                  <a:tcPr marL="9525" marR="9525" marT="9525" marB="0" anchor="ctr"/>
                </a:tc>
                <a:tc>
                  <a:txBody>
                    <a:bodyPr/>
                    <a:lstStyle/>
                    <a:p>
                      <a:pPr algn="ctr" fontAlgn="ctr"/>
                      <a:r>
                        <a:rPr lang="ru-RU" sz="900" b="0" i="0" u="none" strike="noStrike" cap="none" dirty="0">
                          <a:solidFill>
                            <a:schemeClr val="dk1"/>
                          </a:solidFill>
                          <a:latin typeface="+mn-lt"/>
                          <a:ea typeface="+mn-ea"/>
                          <a:cs typeface="+mn-cs"/>
                          <a:sym typeface="Arial"/>
                        </a:rPr>
                        <a:t>1 221</a:t>
                      </a:r>
                    </a:p>
                  </a:txBody>
                  <a:tcPr marL="9525" marR="9525" marT="9525" marB="0" anchor="ctr"/>
                </a:tc>
                <a:tc>
                  <a:txBody>
                    <a:bodyPr/>
                    <a:lstStyle/>
                    <a:p>
                      <a:pPr algn="ctr" fontAlgn="ctr"/>
                      <a:r>
                        <a:rPr lang="ru-RU" sz="900" b="0" i="0" u="none" strike="noStrike" cap="none">
                          <a:solidFill>
                            <a:schemeClr val="dk1"/>
                          </a:solidFill>
                          <a:latin typeface="+mn-lt"/>
                          <a:ea typeface="+mn-ea"/>
                          <a:cs typeface="+mn-cs"/>
                          <a:sym typeface="Arial"/>
                        </a:rPr>
                        <a:t>360</a:t>
                      </a:r>
                    </a:p>
                  </a:txBody>
                  <a:tcPr marL="9525" marR="9525" marT="9525" marB="0" anchor="ctr"/>
                </a:tc>
                <a:tc>
                  <a:txBody>
                    <a:bodyPr/>
                    <a:lstStyle/>
                    <a:p>
                      <a:pPr algn="ctr" fontAlgn="ctr"/>
                      <a:r>
                        <a:rPr lang="ru-RU" sz="1050" b="1" i="0" u="none" strike="noStrike" cap="none" dirty="0">
                          <a:solidFill>
                            <a:schemeClr val="dk1"/>
                          </a:solidFill>
                          <a:latin typeface="+mn-lt"/>
                          <a:ea typeface="+mn-ea"/>
                          <a:cs typeface="+mn-cs"/>
                          <a:sym typeface="Arial"/>
                        </a:rPr>
                        <a:t>3,9%</a:t>
                      </a:r>
                    </a:p>
                  </a:txBody>
                  <a:tcPr marL="9525" marR="9525" marT="9525" marB="0" anchor="ctr"/>
                </a:tc>
                <a:extLst>
                  <a:ext uri="{0D108BD9-81ED-4DB2-BD59-A6C34878D82A}">
                    <a16:rowId xmlns:a16="http://schemas.microsoft.com/office/drawing/2014/main" val="1542005649"/>
                  </a:ext>
                </a:extLst>
              </a:tr>
              <a:tr h="252035">
                <a:tc vMerge="1">
                  <a:txBody>
                    <a:bodyPr/>
                    <a:lstStyle/>
                    <a:p>
                      <a:endParaRPr lang="ru-KZ" sz="1100" dirty="0"/>
                    </a:p>
                  </a:txBody>
                  <a:tcPr/>
                </a:tc>
                <a:tc>
                  <a:txBody>
                    <a:bodyPr/>
                    <a:lstStyle/>
                    <a:p>
                      <a:pPr marL="72000" algn="l" fontAlgn="b"/>
                      <a:r>
                        <a:rPr lang="ru-RU" sz="800" b="0" i="0" u="none" strike="noStrike" cap="none" dirty="0">
                          <a:solidFill>
                            <a:schemeClr val="dk1"/>
                          </a:solidFill>
                          <a:latin typeface="+mn-lt"/>
                          <a:ea typeface="+mn-ea"/>
                          <a:cs typeface="+mn-cs"/>
                          <a:sym typeface="Arial"/>
                        </a:rPr>
                        <a:t>4 Аула </a:t>
                      </a:r>
                      <a:r>
                        <a:rPr lang="ru-RU" sz="800" b="0" i="0" u="none" strike="noStrike" cap="none" dirty="0" err="1">
                          <a:solidFill>
                            <a:schemeClr val="dk1"/>
                          </a:solidFill>
                          <a:latin typeface="+mn-lt"/>
                          <a:ea typeface="+mn-ea"/>
                          <a:cs typeface="+mn-cs"/>
                          <a:sym typeface="Arial"/>
                        </a:rPr>
                        <a:t>сыпырушылар</a:t>
                      </a:r>
                      <a:r>
                        <a:rPr lang="ru-RU" sz="800" b="0" i="0" u="none" strike="noStrike" cap="none" dirty="0">
                          <a:solidFill>
                            <a:schemeClr val="dk1"/>
                          </a:solidFill>
                          <a:latin typeface="+mn-lt"/>
                          <a:ea typeface="+mn-ea"/>
                          <a:cs typeface="+mn-cs"/>
                          <a:sym typeface="Arial"/>
                        </a:rPr>
                        <a:t> </a:t>
                      </a:r>
                      <a:r>
                        <a:rPr lang="ru-RU" sz="800" b="0" i="0" u="none" strike="noStrike" cap="none" dirty="0" err="1">
                          <a:solidFill>
                            <a:schemeClr val="dk1"/>
                          </a:solidFill>
                          <a:latin typeface="+mn-lt"/>
                          <a:ea typeface="+mn-ea"/>
                          <a:cs typeface="+mn-cs"/>
                          <a:sym typeface="Arial"/>
                        </a:rPr>
                        <a:t>және</a:t>
                      </a:r>
                      <a:r>
                        <a:rPr lang="ru-RU" sz="800" b="0" i="0" u="none" strike="noStrike" cap="none" dirty="0">
                          <a:solidFill>
                            <a:schemeClr val="dk1"/>
                          </a:solidFill>
                          <a:latin typeface="+mn-lt"/>
                          <a:ea typeface="+mn-ea"/>
                          <a:cs typeface="+mn-cs"/>
                          <a:sym typeface="Arial"/>
                        </a:rPr>
                        <a:t> </a:t>
                      </a:r>
                      <a:r>
                        <a:rPr lang="ru-RU" sz="800" b="0" i="0" u="none" strike="noStrike" cap="none" dirty="0" err="1">
                          <a:solidFill>
                            <a:schemeClr val="dk1"/>
                          </a:solidFill>
                          <a:latin typeface="+mn-lt"/>
                          <a:ea typeface="+mn-ea"/>
                          <a:cs typeface="+mn-cs"/>
                          <a:sym typeface="Arial"/>
                        </a:rPr>
                        <a:t>ашық</a:t>
                      </a:r>
                      <a:r>
                        <a:rPr lang="ru-RU" sz="800" b="0" i="0" u="none" strike="noStrike" cap="none" dirty="0">
                          <a:solidFill>
                            <a:schemeClr val="dk1"/>
                          </a:solidFill>
                          <a:latin typeface="+mn-lt"/>
                          <a:ea typeface="+mn-ea"/>
                          <a:cs typeface="+mn-cs"/>
                          <a:sym typeface="Arial"/>
                        </a:rPr>
                        <a:t> </a:t>
                      </a:r>
                      <a:r>
                        <a:rPr lang="ru-RU" sz="800" b="0" i="0" u="none" strike="noStrike" cap="none" dirty="0" err="1">
                          <a:solidFill>
                            <a:schemeClr val="dk1"/>
                          </a:solidFill>
                          <a:latin typeface="+mn-lt"/>
                          <a:ea typeface="+mn-ea"/>
                          <a:cs typeface="+mn-cs"/>
                          <a:sym typeface="Arial"/>
                        </a:rPr>
                        <a:t>аумақтарды</a:t>
                      </a:r>
                      <a:r>
                        <a:rPr lang="ru-RU" sz="800" b="0" i="0" u="none" strike="noStrike" cap="none" dirty="0">
                          <a:solidFill>
                            <a:schemeClr val="dk1"/>
                          </a:solidFill>
                          <a:latin typeface="+mn-lt"/>
                          <a:ea typeface="+mn-ea"/>
                          <a:cs typeface="+mn-cs"/>
                          <a:sym typeface="Arial"/>
                        </a:rPr>
                        <a:t> </a:t>
                      </a:r>
                      <a:r>
                        <a:rPr lang="ru-RU" sz="800" b="0" i="0" u="none" strike="noStrike" cap="none" dirty="0" err="1">
                          <a:solidFill>
                            <a:schemeClr val="dk1"/>
                          </a:solidFill>
                          <a:latin typeface="+mn-lt"/>
                          <a:ea typeface="+mn-ea"/>
                          <a:cs typeface="+mn-cs"/>
                          <a:sym typeface="Arial"/>
                        </a:rPr>
                        <a:t>тазалаушылар</a:t>
                      </a:r>
                      <a:endParaRPr lang="ru-RU" sz="800" b="0" i="0" u="none" strike="noStrike" cap="none" dirty="0">
                        <a:solidFill>
                          <a:schemeClr val="dk1"/>
                        </a:solidFill>
                        <a:latin typeface="+mn-lt"/>
                        <a:ea typeface="+mn-ea"/>
                        <a:cs typeface="+mn-cs"/>
                        <a:sym typeface="Arial"/>
                      </a:endParaRPr>
                    </a:p>
                  </a:txBody>
                  <a:tcPr marL="9525" marR="9525" marT="9525" marB="0" anchor="ctr"/>
                </a:tc>
                <a:tc>
                  <a:txBody>
                    <a:bodyPr/>
                    <a:lstStyle/>
                    <a:p>
                      <a:pPr algn="ctr" fontAlgn="b"/>
                      <a:r>
                        <a:rPr lang="ru-RU" sz="900" b="0" i="1" u="none" strike="noStrike" cap="none">
                          <a:solidFill>
                            <a:schemeClr val="dk1"/>
                          </a:solidFill>
                          <a:latin typeface="+mn-lt"/>
                          <a:ea typeface="+mn-ea"/>
                          <a:cs typeface="+mn-cs"/>
                          <a:sym typeface="Arial"/>
                        </a:rPr>
                        <a:t>9116-0</a:t>
                      </a:r>
                    </a:p>
                  </a:txBody>
                  <a:tcPr marL="9525" marR="9525" marT="9525" marB="0" anchor="ctr"/>
                </a:tc>
                <a:tc>
                  <a:txBody>
                    <a:bodyPr/>
                    <a:lstStyle/>
                    <a:p>
                      <a:pPr algn="ctr" fontAlgn="ctr"/>
                      <a:r>
                        <a:rPr lang="ru-RU" sz="1050" b="1" i="0" u="none" strike="noStrike" cap="none">
                          <a:solidFill>
                            <a:schemeClr val="dk1"/>
                          </a:solidFill>
                          <a:latin typeface="+mn-lt"/>
                          <a:ea typeface="+mn-ea"/>
                          <a:cs typeface="+mn-cs"/>
                          <a:sym typeface="Arial"/>
                        </a:rPr>
                        <a:t>1 765</a:t>
                      </a:r>
                    </a:p>
                  </a:txBody>
                  <a:tcPr marL="9525" marR="9525" marT="9525" marB="0" anchor="ctr"/>
                </a:tc>
                <a:tc>
                  <a:txBody>
                    <a:bodyPr/>
                    <a:lstStyle/>
                    <a:p>
                      <a:pPr algn="ctr" fontAlgn="ctr"/>
                      <a:r>
                        <a:rPr lang="ru-RU" sz="900" b="0" i="0" u="none" strike="noStrike" cap="none">
                          <a:solidFill>
                            <a:schemeClr val="dk1"/>
                          </a:solidFill>
                          <a:latin typeface="+mn-lt"/>
                          <a:ea typeface="+mn-ea"/>
                          <a:cs typeface="+mn-cs"/>
                          <a:sym typeface="Arial"/>
                        </a:rPr>
                        <a:t>588</a:t>
                      </a:r>
                    </a:p>
                  </a:txBody>
                  <a:tcPr marL="9525" marR="9525" marT="9525" marB="0" anchor="ctr"/>
                </a:tc>
                <a:tc>
                  <a:txBody>
                    <a:bodyPr/>
                    <a:lstStyle/>
                    <a:p>
                      <a:pPr algn="ctr" fontAlgn="ctr"/>
                      <a:r>
                        <a:rPr lang="ru-RU" sz="900" b="0" i="0" u="none" strike="noStrike" cap="none">
                          <a:solidFill>
                            <a:schemeClr val="dk1"/>
                          </a:solidFill>
                          <a:latin typeface="+mn-lt"/>
                          <a:ea typeface="+mn-ea"/>
                          <a:cs typeface="+mn-cs"/>
                          <a:sym typeface="Arial"/>
                        </a:rPr>
                        <a:t>434</a:t>
                      </a:r>
                    </a:p>
                  </a:txBody>
                  <a:tcPr marL="9525" marR="9525" marT="9525" marB="0" anchor="ctr"/>
                </a:tc>
                <a:tc>
                  <a:txBody>
                    <a:bodyPr/>
                    <a:lstStyle/>
                    <a:p>
                      <a:pPr algn="ctr" fontAlgn="ctr"/>
                      <a:r>
                        <a:rPr lang="ru-RU" sz="900" b="0" i="0" u="none" strike="noStrike" cap="none">
                          <a:solidFill>
                            <a:schemeClr val="dk1"/>
                          </a:solidFill>
                          <a:latin typeface="+mn-lt"/>
                          <a:ea typeface="+mn-ea"/>
                          <a:cs typeface="+mn-cs"/>
                          <a:sym typeface="Arial"/>
                        </a:rPr>
                        <a:t>431</a:t>
                      </a:r>
                    </a:p>
                  </a:txBody>
                  <a:tcPr marL="9525" marR="9525" marT="9525" marB="0" anchor="ctr"/>
                </a:tc>
                <a:tc>
                  <a:txBody>
                    <a:bodyPr/>
                    <a:lstStyle/>
                    <a:p>
                      <a:pPr algn="ctr" fontAlgn="ctr"/>
                      <a:r>
                        <a:rPr lang="ru-RU" sz="900" b="0" i="0" u="none" strike="noStrike" cap="none">
                          <a:solidFill>
                            <a:schemeClr val="dk1"/>
                          </a:solidFill>
                          <a:latin typeface="+mn-lt"/>
                          <a:ea typeface="+mn-ea"/>
                          <a:cs typeface="+mn-cs"/>
                          <a:sym typeface="Arial"/>
                        </a:rPr>
                        <a:t>312</a:t>
                      </a:r>
                    </a:p>
                  </a:txBody>
                  <a:tcPr marL="9525" marR="9525" marT="9525" marB="0" anchor="ctr"/>
                </a:tc>
                <a:tc>
                  <a:txBody>
                    <a:bodyPr/>
                    <a:lstStyle/>
                    <a:p>
                      <a:pPr algn="ctr" fontAlgn="ctr"/>
                      <a:r>
                        <a:rPr lang="ru-RU" sz="1050" b="1" i="0" u="none" strike="noStrike" cap="none">
                          <a:solidFill>
                            <a:schemeClr val="dk1"/>
                          </a:solidFill>
                          <a:latin typeface="+mn-lt"/>
                          <a:ea typeface="+mn-ea"/>
                          <a:cs typeface="+mn-cs"/>
                          <a:sym typeface="Arial"/>
                        </a:rPr>
                        <a:t>3,5%</a:t>
                      </a:r>
                    </a:p>
                  </a:txBody>
                  <a:tcPr marL="9525" marR="9525" marT="9525" marB="0" anchor="ctr"/>
                </a:tc>
                <a:extLst>
                  <a:ext uri="{0D108BD9-81ED-4DB2-BD59-A6C34878D82A}">
                    <a16:rowId xmlns:a16="http://schemas.microsoft.com/office/drawing/2014/main" val="2119351882"/>
                  </a:ext>
                </a:extLst>
              </a:tr>
              <a:tr h="252035">
                <a:tc vMerge="1">
                  <a:txBody>
                    <a:bodyPr/>
                    <a:lstStyle/>
                    <a:p>
                      <a:endParaRPr lang="ru-KZ" sz="1100" dirty="0"/>
                    </a:p>
                  </a:txBody>
                  <a:tcPr/>
                </a:tc>
                <a:tc>
                  <a:txBody>
                    <a:bodyPr/>
                    <a:lstStyle/>
                    <a:p>
                      <a:pPr marL="72000" algn="l" fontAlgn="b"/>
                      <a:r>
                        <a:rPr lang="ru-RU" sz="800" b="0" i="0" u="none" strike="noStrike" cap="none" dirty="0">
                          <a:solidFill>
                            <a:schemeClr val="dk1"/>
                          </a:solidFill>
                          <a:latin typeface="+mn-lt"/>
                          <a:ea typeface="+mn-ea"/>
                          <a:cs typeface="+mn-cs"/>
                          <a:sym typeface="Arial"/>
                        </a:rPr>
                        <a:t>5 </a:t>
                      </a:r>
                      <a:r>
                        <a:rPr lang="ru-RU" sz="800" b="0" i="0" u="none" strike="noStrike" cap="none" dirty="0" err="1">
                          <a:solidFill>
                            <a:schemeClr val="dk1"/>
                          </a:solidFill>
                          <a:latin typeface="+mn-lt"/>
                          <a:ea typeface="+mn-ea"/>
                          <a:cs typeface="+mn-cs"/>
                          <a:sym typeface="Arial"/>
                        </a:rPr>
                        <a:t>Маркетингтік</a:t>
                      </a:r>
                      <a:r>
                        <a:rPr lang="ru-RU" sz="800" b="0" i="0" u="none" strike="noStrike" cap="none" dirty="0">
                          <a:solidFill>
                            <a:schemeClr val="dk1"/>
                          </a:solidFill>
                          <a:latin typeface="+mn-lt"/>
                          <a:ea typeface="+mn-ea"/>
                          <a:cs typeface="+mn-cs"/>
                          <a:sym typeface="Arial"/>
                        </a:rPr>
                        <a:t> </a:t>
                      </a:r>
                      <a:r>
                        <a:rPr lang="ru-RU" sz="800" b="0" i="0" u="none" strike="noStrike" cap="none" dirty="0" err="1">
                          <a:solidFill>
                            <a:schemeClr val="dk1"/>
                          </a:solidFill>
                          <a:latin typeface="+mn-lt"/>
                          <a:ea typeface="+mn-ea"/>
                          <a:cs typeface="+mn-cs"/>
                          <a:sym typeface="Arial"/>
                        </a:rPr>
                        <a:t>зерттеулер</a:t>
                      </a:r>
                      <a:r>
                        <a:rPr lang="ru-RU" sz="800" b="0" i="0" u="none" strike="noStrike" cap="none" dirty="0">
                          <a:solidFill>
                            <a:schemeClr val="dk1"/>
                          </a:solidFill>
                          <a:latin typeface="+mn-lt"/>
                          <a:ea typeface="+mn-ea"/>
                          <a:cs typeface="+mn-cs"/>
                          <a:sym typeface="Arial"/>
                        </a:rPr>
                        <a:t> </a:t>
                      </a:r>
                      <a:r>
                        <a:rPr lang="ru-RU" sz="800" b="0" i="0" u="none" strike="noStrike" cap="none" dirty="0" err="1">
                          <a:solidFill>
                            <a:schemeClr val="dk1"/>
                          </a:solidFill>
                          <a:latin typeface="+mn-lt"/>
                          <a:ea typeface="+mn-ea"/>
                          <a:cs typeface="+mn-cs"/>
                          <a:sym typeface="Arial"/>
                        </a:rPr>
                        <a:t>және</a:t>
                      </a:r>
                      <a:r>
                        <a:rPr lang="ru-RU" sz="800" b="0" i="0" u="none" strike="noStrike" cap="none" dirty="0">
                          <a:solidFill>
                            <a:schemeClr val="dk1"/>
                          </a:solidFill>
                          <a:latin typeface="+mn-lt"/>
                          <a:ea typeface="+mn-ea"/>
                          <a:cs typeface="+mn-cs"/>
                          <a:sym typeface="Arial"/>
                        </a:rPr>
                        <a:t> </a:t>
                      </a:r>
                      <a:r>
                        <a:rPr lang="ru-RU" sz="800" b="0" i="0" u="none" strike="noStrike" cap="none" dirty="0" err="1">
                          <a:solidFill>
                            <a:schemeClr val="dk1"/>
                          </a:solidFill>
                          <a:latin typeface="+mn-lt"/>
                          <a:ea typeface="+mn-ea"/>
                          <a:cs typeface="+mn-cs"/>
                          <a:sym typeface="Arial"/>
                        </a:rPr>
                        <a:t>әлеуметтік</a:t>
                      </a:r>
                      <a:r>
                        <a:rPr lang="ru-RU" sz="800" b="0" i="0" u="none" strike="noStrike" cap="none" dirty="0">
                          <a:solidFill>
                            <a:schemeClr val="dk1"/>
                          </a:solidFill>
                          <a:latin typeface="+mn-lt"/>
                          <a:ea typeface="+mn-ea"/>
                          <a:cs typeface="+mn-cs"/>
                          <a:sym typeface="Arial"/>
                        </a:rPr>
                        <a:t> </a:t>
                      </a:r>
                      <a:r>
                        <a:rPr lang="ru-RU" sz="800" b="0" i="0" u="none" strike="noStrike" cap="none" dirty="0" err="1">
                          <a:solidFill>
                            <a:schemeClr val="dk1"/>
                          </a:solidFill>
                          <a:latin typeface="+mn-lt"/>
                          <a:ea typeface="+mn-ea"/>
                          <a:cs typeface="+mn-cs"/>
                          <a:sym typeface="Arial"/>
                        </a:rPr>
                        <a:t>сауалнама</a:t>
                      </a:r>
                      <a:r>
                        <a:rPr lang="ru-RU" sz="800" b="0" i="0" u="none" strike="noStrike" cap="none" dirty="0">
                          <a:solidFill>
                            <a:schemeClr val="dk1"/>
                          </a:solidFill>
                          <a:latin typeface="+mn-lt"/>
                          <a:ea typeface="+mn-ea"/>
                          <a:cs typeface="+mn-cs"/>
                          <a:sym typeface="Arial"/>
                        </a:rPr>
                        <a:t> </a:t>
                      </a:r>
                      <a:r>
                        <a:rPr lang="ru-RU" sz="800" b="0" i="0" u="none" strike="noStrike" cap="none" dirty="0" err="1">
                          <a:solidFill>
                            <a:schemeClr val="dk1"/>
                          </a:solidFill>
                          <a:latin typeface="+mn-lt"/>
                          <a:ea typeface="+mn-ea"/>
                          <a:cs typeface="+mn-cs"/>
                          <a:sym typeface="Arial"/>
                        </a:rPr>
                        <a:t>жөніндегі</a:t>
                      </a:r>
                      <a:r>
                        <a:rPr lang="ru-RU" sz="800" b="0" i="0" u="none" strike="noStrike" cap="none" dirty="0">
                          <a:solidFill>
                            <a:schemeClr val="dk1"/>
                          </a:solidFill>
                          <a:latin typeface="+mn-lt"/>
                          <a:ea typeface="+mn-ea"/>
                          <a:cs typeface="+mn-cs"/>
                          <a:sym typeface="Arial"/>
                        </a:rPr>
                        <a:t> </a:t>
                      </a:r>
                      <a:r>
                        <a:rPr lang="ru-RU" sz="800" b="0" i="0" u="none" strike="noStrike" cap="none" dirty="0" err="1">
                          <a:solidFill>
                            <a:schemeClr val="dk1"/>
                          </a:solidFill>
                          <a:latin typeface="+mn-lt"/>
                          <a:ea typeface="+mn-ea"/>
                          <a:cs typeface="+mn-cs"/>
                          <a:sym typeface="Arial"/>
                        </a:rPr>
                        <a:t>қызметшілер</a:t>
                      </a:r>
                      <a:endParaRPr lang="ru-RU" sz="800" b="0" i="0" u="none" strike="noStrike" cap="none" dirty="0">
                        <a:solidFill>
                          <a:schemeClr val="dk1"/>
                        </a:solidFill>
                        <a:latin typeface="+mn-lt"/>
                        <a:ea typeface="+mn-ea"/>
                        <a:cs typeface="+mn-cs"/>
                        <a:sym typeface="Arial"/>
                      </a:endParaRPr>
                    </a:p>
                  </a:txBody>
                  <a:tcPr marL="9525" marR="9525" marT="9525" marB="0" anchor="ctr">
                    <a:lnB w="28575" cap="flat" cmpd="sng" algn="ctr">
                      <a:solidFill>
                        <a:schemeClr val="bg2"/>
                      </a:solidFill>
                      <a:prstDash val="solid"/>
                      <a:round/>
                      <a:headEnd type="none" w="med" len="med"/>
                      <a:tailEnd type="none" w="med" len="med"/>
                    </a:lnB>
                  </a:tcPr>
                </a:tc>
                <a:tc>
                  <a:txBody>
                    <a:bodyPr/>
                    <a:lstStyle/>
                    <a:p>
                      <a:pPr algn="ctr" fontAlgn="b"/>
                      <a:r>
                        <a:rPr lang="ru-RU" sz="900" b="0" i="1" u="none" strike="noStrike" cap="none" dirty="0">
                          <a:solidFill>
                            <a:schemeClr val="dk1"/>
                          </a:solidFill>
                          <a:latin typeface="+mn-lt"/>
                          <a:ea typeface="+mn-ea"/>
                          <a:cs typeface="+mn-cs"/>
                          <a:sym typeface="Arial"/>
                        </a:rPr>
                        <a:t>4314-2</a:t>
                      </a:r>
                    </a:p>
                  </a:txBody>
                  <a:tcPr marL="9525" marR="9525" marT="9525" marB="0" anchor="ctr">
                    <a:lnB w="28575" cap="flat" cmpd="sng" algn="ctr">
                      <a:solidFill>
                        <a:schemeClr val="bg2"/>
                      </a:solidFill>
                      <a:prstDash val="solid"/>
                      <a:round/>
                      <a:headEnd type="none" w="med" len="med"/>
                      <a:tailEnd type="none" w="med" len="med"/>
                    </a:lnB>
                  </a:tcPr>
                </a:tc>
                <a:tc>
                  <a:txBody>
                    <a:bodyPr/>
                    <a:lstStyle/>
                    <a:p>
                      <a:pPr algn="ctr" fontAlgn="ctr"/>
                      <a:r>
                        <a:rPr lang="ru-RU" sz="1050" b="1" i="0" u="none" strike="noStrike" cap="none" dirty="0">
                          <a:solidFill>
                            <a:schemeClr val="dk1"/>
                          </a:solidFill>
                          <a:latin typeface="+mn-lt"/>
                          <a:ea typeface="+mn-ea"/>
                          <a:cs typeface="+mn-cs"/>
                          <a:sym typeface="Arial"/>
                        </a:rPr>
                        <a:t>1 680</a:t>
                      </a:r>
                    </a:p>
                  </a:txBody>
                  <a:tcPr marL="9525" marR="9525" marT="9525" marB="0" anchor="ctr">
                    <a:lnB w="28575" cap="flat" cmpd="sng" algn="ctr">
                      <a:solidFill>
                        <a:schemeClr val="bg2"/>
                      </a:solidFill>
                      <a:prstDash val="solid"/>
                      <a:round/>
                      <a:headEnd type="none" w="med" len="med"/>
                      <a:tailEnd type="none" w="med" len="med"/>
                    </a:lnB>
                  </a:tcPr>
                </a:tc>
                <a:tc>
                  <a:txBody>
                    <a:bodyPr/>
                    <a:lstStyle/>
                    <a:p>
                      <a:pPr algn="ctr" fontAlgn="ctr"/>
                      <a:r>
                        <a:rPr lang="ru-RU" sz="900" b="0" i="0" u="none" strike="noStrike" cap="none">
                          <a:solidFill>
                            <a:schemeClr val="dk1"/>
                          </a:solidFill>
                          <a:latin typeface="+mn-lt"/>
                          <a:ea typeface="+mn-ea"/>
                          <a:cs typeface="+mn-cs"/>
                          <a:sym typeface="Arial"/>
                        </a:rPr>
                        <a:t>1</a:t>
                      </a:r>
                    </a:p>
                  </a:txBody>
                  <a:tcPr marL="9525" marR="9525" marT="9525" marB="0" anchor="ctr">
                    <a:lnB w="28575" cap="flat" cmpd="sng" algn="ctr">
                      <a:solidFill>
                        <a:schemeClr val="bg2"/>
                      </a:solidFill>
                      <a:prstDash val="solid"/>
                      <a:round/>
                      <a:headEnd type="none" w="med" len="med"/>
                      <a:tailEnd type="none" w="med" len="med"/>
                    </a:lnB>
                  </a:tcPr>
                </a:tc>
                <a:tc>
                  <a:txBody>
                    <a:bodyPr/>
                    <a:lstStyle/>
                    <a:p>
                      <a:pPr algn="ctr" fontAlgn="ctr"/>
                      <a:r>
                        <a:rPr lang="ru-RU" sz="900" b="0" i="0" u="none" strike="noStrike" cap="none" dirty="0">
                          <a:solidFill>
                            <a:schemeClr val="dk1"/>
                          </a:solidFill>
                          <a:latin typeface="+mn-lt"/>
                          <a:ea typeface="+mn-ea"/>
                          <a:cs typeface="+mn-cs"/>
                          <a:sym typeface="Arial"/>
                        </a:rPr>
                        <a:t>-</a:t>
                      </a:r>
                    </a:p>
                  </a:txBody>
                  <a:tcPr marL="9525" marR="9525" marT="9525" marB="0" anchor="ctr">
                    <a:lnB w="28575" cap="flat" cmpd="sng" algn="ctr">
                      <a:solidFill>
                        <a:schemeClr val="bg2"/>
                      </a:solidFill>
                      <a:prstDash val="solid"/>
                      <a:round/>
                      <a:headEnd type="none" w="med" len="med"/>
                      <a:tailEnd type="none" w="med" len="med"/>
                    </a:lnB>
                  </a:tcPr>
                </a:tc>
                <a:tc>
                  <a:txBody>
                    <a:bodyPr/>
                    <a:lstStyle/>
                    <a:p>
                      <a:pPr algn="ctr" fontAlgn="ctr"/>
                      <a:r>
                        <a:rPr lang="ru-RU" sz="900" b="0" i="0" u="none" strike="noStrike" cap="none" dirty="0">
                          <a:solidFill>
                            <a:schemeClr val="dk1"/>
                          </a:solidFill>
                          <a:latin typeface="+mn-lt"/>
                          <a:ea typeface="+mn-ea"/>
                          <a:cs typeface="+mn-cs"/>
                          <a:sym typeface="Arial"/>
                        </a:rPr>
                        <a:t>1 125</a:t>
                      </a:r>
                    </a:p>
                  </a:txBody>
                  <a:tcPr marL="9525" marR="9525" marT="9525" marB="0" anchor="ctr">
                    <a:lnB w="28575" cap="flat" cmpd="sng" algn="ctr">
                      <a:solidFill>
                        <a:schemeClr val="bg2"/>
                      </a:solidFill>
                      <a:prstDash val="solid"/>
                      <a:round/>
                      <a:headEnd type="none" w="med" len="med"/>
                      <a:tailEnd type="none" w="med" len="med"/>
                    </a:lnB>
                  </a:tcPr>
                </a:tc>
                <a:tc>
                  <a:txBody>
                    <a:bodyPr/>
                    <a:lstStyle/>
                    <a:p>
                      <a:pPr algn="ctr" fontAlgn="ctr"/>
                      <a:r>
                        <a:rPr lang="ru-RU" sz="900" b="0" i="0" u="none" strike="noStrike" cap="none">
                          <a:solidFill>
                            <a:schemeClr val="dk1"/>
                          </a:solidFill>
                          <a:latin typeface="+mn-lt"/>
                          <a:ea typeface="+mn-ea"/>
                          <a:cs typeface="+mn-cs"/>
                          <a:sym typeface="Arial"/>
                        </a:rPr>
                        <a:t>554</a:t>
                      </a:r>
                    </a:p>
                  </a:txBody>
                  <a:tcPr marL="9525" marR="9525" marT="9525" marB="0" anchor="ctr">
                    <a:lnB w="28575" cap="flat" cmpd="sng" algn="ctr">
                      <a:solidFill>
                        <a:schemeClr val="bg2"/>
                      </a:solidFill>
                      <a:prstDash val="solid"/>
                      <a:round/>
                      <a:headEnd type="none" w="med" len="med"/>
                      <a:tailEnd type="none" w="med" len="med"/>
                    </a:lnB>
                  </a:tcPr>
                </a:tc>
                <a:tc>
                  <a:txBody>
                    <a:bodyPr/>
                    <a:lstStyle/>
                    <a:p>
                      <a:pPr algn="ctr" fontAlgn="ctr"/>
                      <a:r>
                        <a:rPr lang="ru-RU" sz="1050" b="1" i="0" u="none" strike="noStrike" cap="none" dirty="0">
                          <a:solidFill>
                            <a:schemeClr val="dk1"/>
                          </a:solidFill>
                          <a:latin typeface="+mn-lt"/>
                          <a:ea typeface="+mn-ea"/>
                          <a:cs typeface="+mn-cs"/>
                          <a:sym typeface="Arial"/>
                        </a:rPr>
                        <a:t>3,4%</a:t>
                      </a:r>
                    </a:p>
                  </a:txBody>
                  <a:tcPr marL="9525" marR="9525" marT="9525" marB="0" anchor="ctr">
                    <a:lnB w="28575" cap="flat" cmpd="sng" algn="ctr">
                      <a:solidFill>
                        <a:schemeClr val="bg2"/>
                      </a:solidFill>
                      <a:prstDash val="solid"/>
                      <a:round/>
                      <a:headEnd type="none" w="med" len="med"/>
                      <a:tailEnd type="none" w="med" len="med"/>
                    </a:lnB>
                  </a:tcPr>
                </a:tc>
                <a:extLst>
                  <a:ext uri="{0D108BD9-81ED-4DB2-BD59-A6C34878D82A}">
                    <a16:rowId xmlns:a16="http://schemas.microsoft.com/office/drawing/2014/main" val="4147065920"/>
                  </a:ext>
                </a:extLst>
              </a:tr>
              <a:tr h="252035">
                <a:tc rowSpan="5">
                  <a:txBody>
                    <a:bodyPr/>
                    <a:lstStyle/>
                    <a:p>
                      <a:pPr algn="ctr"/>
                      <a:r>
                        <a:rPr lang="ru-RU" sz="1100" dirty="0"/>
                        <a:t>2022</a:t>
                      </a:r>
                      <a:endParaRPr lang="ru-KZ" sz="1100" dirty="0"/>
                    </a:p>
                  </a:txBody>
                  <a:tcPr anchor="ctr">
                    <a:lnT w="28575" cap="flat" cmpd="sng" algn="ctr">
                      <a:solidFill>
                        <a:schemeClr val="bg2"/>
                      </a:solidFill>
                      <a:prstDash val="solid"/>
                      <a:round/>
                      <a:headEnd type="none" w="med" len="med"/>
                      <a:tailEnd type="none" w="med" len="med"/>
                    </a:lnT>
                  </a:tcPr>
                </a:tc>
                <a:tc>
                  <a:txBody>
                    <a:bodyPr/>
                    <a:lstStyle/>
                    <a:p>
                      <a:pPr marL="72000" algn="l" fontAlgn="b"/>
                      <a:r>
                        <a:rPr lang="ru-RU" sz="800" b="0" i="0" u="none" strike="noStrike" cap="none" dirty="0">
                          <a:solidFill>
                            <a:schemeClr val="dk1"/>
                          </a:solidFill>
                          <a:latin typeface="+mn-lt"/>
                          <a:ea typeface="+mn-ea"/>
                          <a:cs typeface="+mn-cs"/>
                          <a:sym typeface="Arial"/>
                        </a:rPr>
                        <a:t>1 </a:t>
                      </a:r>
                      <a:r>
                        <a:rPr lang="ru-RU" sz="800" b="0" i="0" u="none" strike="noStrike" cap="none" dirty="0" err="1">
                          <a:solidFill>
                            <a:schemeClr val="dk1"/>
                          </a:solidFill>
                          <a:latin typeface="+mn-lt"/>
                          <a:ea typeface="+mn-ea"/>
                          <a:cs typeface="+mn-cs"/>
                          <a:sym typeface="Arial"/>
                        </a:rPr>
                        <a:t>Басқа</a:t>
                      </a:r>
                      <a:r>
                        <a:rPr lang="ru-RU" sz="800" b="0" i="0" u="none" strike="noStrike" cap="none" dirty="0">
                          <a:solidFill>
                            <a:schemeClr val="dk1"/>
                          </a:solidFill>
                          <a:latin typeface="+mn-lt"/>
                          <a:ea typeface="+mn-ea"/>
                          <a:cs typeface="+mn-cs"/>
                          <a:sym typeface="Arial"/>
                        </a:rPr>
                        <a:t> да </a:t>
                      </a:r>
                      <a:r>
                        <a:rPr lang="ru-RU" sz="800" b="0" i="0" u="none" strike="noStrike" cap="none" dirty="0" err="1">
                          <a:solidFill>
                            <a:schemeClr val="dk1"/>
                          </a:solidFill>
                          <a:latin typeface="+mn-lt"/>
                          <a:ea typeface="+mn-ea"/>
                          <a:cs typeface="+mn-cs"/>
                          <a:sym typeface="Arial"/>
                        </a:rPr>
                        <a:t>біліктілігі</a:t>
                      </a:r>
                      <a:r>
                        <a:rPr lang="ru-RU" sz="800" b="0" i="0" u="none" strike="noStrike" cap="none" dirty="0">
                          <a:solidFill>
                            <a:schemeClr val="dk1"/>
                          </a:solidFill>
                          <a:latin typeface="+mn-lt"/>
                          <a:ea typeface="+mn-ea"/>
                          <a:cs typeface="+mn-cs"/>
                          <a:sym typeface="Arial"/>
                        </a:rPr>
                        <a:t> </a:t>
                      </a:r>
                      <a:r>
                        <a:rPr lang="ru-RU" sz="800" b="0" i="0" u="none" strike="noStrike" cap="none" dirty="0" err="1">
                          <a:solidFill>
                            <a:schemeClr val="dk1"/>
                          </a:solidFill>
                          <a:latin typeface="+mn-lt"/>
                          <a:ea typeface="+mn-ea"/>
                          <a:cs typeface="+mn-cs"/>
                          <a:sym typeface="Arial"/>
                        </a:rPr>
                        <a:t>жоқ</a:t>
                      </a:r>
                      <a:r>
                        <a:rPr lang="ru-RU" sz="800" b="0" i="0" u="none" strike="noStrike" cap="none" dirty="0">
                          <a:solidFill>
                            <a:schemeClr val="dk1"/>
                          </a:solidFill>
                          <a:latin typeface="+mn-lt"/>
                          <a:ea typeface="+mn-ea"/>
                          <a:cs typeface="+mn-cs"/>
                          <a:sym typeface="Arial"/>
                        </a:rPr>
                        <a:t> </a:t>
                      </a:r>
                      <a:r>
                        <a:rPr lang="ru-RU" sz="800" b="0" i="0" u="none" strike="noStrike" cap="none" dirty="0" err="1">
                          <a:solidFill>
                            <a:schemeClr val="dk1"/>
                          </a:solidFill>
                          <a:latin typeface="+mn-lt"/>
                          <a:ea typeface="+mn-ea"/>
                          <a:cs typeface="+mn-cs"/>
                          <a:sym typeface="Arial"/>
                        </a:rPr>
                        <a:t>жұмысшылар</a:t>
                      </a:r>
                      <a:endParaRPr lang="ru-RU" sz="800" b="0" i="0" u="none" strike="noStrike" cap="none" dirty="0">
                        <a:solidFill>
                          <a:schemeClr val="dk1"/>
                        </a:solidFill>
                        <a:latin typeface="+mn-lt"/>
                        <a:ea typeface="+mn-ea"/>
                        <a:cs typeface="+mn-cs"/>
                        <a:sym typeface="Arial"/>
                      </a:endParaRPr>
                    </a:p>
                  </a:txBody>
                  <a:tcPr marL="9525" marR="9525" marT="9525" marB="0" anchor="ctr">
                    <a:lnT w="28575" cap="flat" cmpd="sng" algn="ctr">
                      <a:solidFill>
                        <a:schemeClr val="bg2"/>
                      </a:solidFill>
                      <a:prstDash val="solid"/>
                      <a:round/>
                      <a:headEnd type="none" w="med" len="med"/>
                      <a:tailEnd type="none" w="med" len="med"/>
                    </a:lnT>
                  </a:tcPr>
                </a:tc>
                <a:tc>
                  <a:txBody>
                    <a:bodyPr/>
                    <a:lstStyle/>
                    <a:p>
                      <a:pPr algn="ctr" fontAlgn="b"/>
                      <a:r>
                        <a:rPr lang="ru-RU" sz="900" b="0" i="1" u="none" strike="noStrike" cap="none" dirty="0">
                          <a:solidFill>
                            <a:schemeClr val="dk1"/>
                          </a:solidFill>
                          <a:latin typeface="+mn-lt"/>
                          <a:ea typeface="+mn-ea"/>
                          <a:cs typeface="+mn-cs"/>
                          <a:sym typeface="Arial"/>
                        </a:rPr>
                        <a:t>9629-9</a:t>
                      </a:r>
                    </a:p>
                  </a:txBody>
                  <a:tcPr marL="9525" marR="9525" marT="9525" marB="0" anchor="ctr">
                    <a:lnT w="28575" cap="flat" cmpd="sng" algn="ctr">
                      <a:solidFill>
                        <a:schemeClr val="bg2"/>
                      </a:solidFill>
                      <a:prstDash val="solid"/>
                      <a:round/>
                      <a:headEnd type="none" w="med" len="med"/>
                      <a:tailEnd type="none" w="med" len="med"/>
                    </a:lnT>
                  </a:tcPr>
                </a:tc>
                <a:tc>
                  <a:txBody>
                    <a:bodyPr/>
                    <a:lstStyle/>
                    <a:p>
                      <a:pPr algn="ctr" fontAlgn="ctr"/>
                      <a:r>
                        <a:rPr lang="ru-RU" sz="1050" b="1" i="0" u="none" strike="noStrike" cap="none">
                          <a:solidFill>
                            <a:schemeClr val="dk1"/>
                          </a:solidFill>
                          <a:latin typeface="+mn-lt"/>
                          <a:ea typeface="+mn-ea"/>
                          <a:cs typeface="+mn-cs"/>
                          <a:sym typeface="Arial"/>
                        </a:rPr>
                        <a:t>12 511</a:t>
                      </a:r>
                    </a:p>
                  </a:txBody>
                  <a:tcPr marL="9525" marR="9525" marT="9525" marB="0" anchor="ctr">
                    <a:lnT w="28575" cap="flat" cmpd="sng" algn="ctr">
                      <a:solidFill>
                        <a:schemeClr val="bg2"/>
                      </a:solidFill>
                      <a:prstDash val="solid"/>
                      <a:round/>
                      <a:headEnd type="none" w="med" len="med"/>
                      <a:tailEnd type="none" w="med" len="med"/>
                    </a:lnT>
                  </a:tcPr>
                </a:tc>
                <a:tc>
                  <a:txBody>
                    <a:bodyPr/>
                    <a:lstStyle/>
                    <a:p>
                      <a:pPr algn="ctr" fontAlgn="ctr"/>
                      <a:r>
                        <a:rPr lang="ru-RU" sz="900" b="0" i="0" u="none" strike="noStrike" cap="none">
                          <a:solidFill>
                            <a:schemeClr val="dk1"/>
                          </a:solidFill>
                          <a:latin typeface="+mn-lt"/>
                          <a:ea typeface="+mn-ea"/>
                          <a:cs typeface="+mn-cs"/>
                          <a:sym typeface="Arial"/>
                        </a:rPr>
                        <a:t>647</a:t>
                      </a:r>
                    </a:p>
                  </a:txBody>
                  <a:tcPr marL="9525" marR="9525" marT="9525" marB="0" anchor="ctr">
                    <a:lnT w="28575" cap="flat" cmpd="sng" algn="ctr">
                      <a:solidFill>
                        <a:schemeClr val="bg2"/>
                      </a:solidFill>
                      <a:prstDash val="solid"/>
                      <a:round/>
                      <a:headEnd type="none" w="med" len="med"/>
                      <a:tailEnd type="none" w="med" len="med"/>
                    </a:lnT>
                  </a:tcPr>
                </a:tc>
                <a:tc>
                  <a:txBody>
                    <a:bodyPr/>
                    <a:lstStyle/>
                    <a:p>
                      <a:pPr algn="ctr" fontAlgn="ctr"/>
                      <a:r>
                        <a:rPr lang="ru-RU" sz="900" b="0" i="0" u="none" strike="noStrike" cap="none">
                          <a:solidFill>
                            <a:schemeClr val="dk1"/>
                          </a:solidFill>
                          <a:latin typeface="+mn-lt"/>
                          <a:ea typeface="+mn-ea"/>
                          <a:cs typeface="+mn-cs"/>
                          <a:sym typeface="Arial"/>
                        </a:rPr>
                        <a:t>6 065</a:t>
                      </a:r>
                    </a:p>
                  </a:txBody>
                  <a:tcPr marL="9525" marR="9525" marT="9525" marB="0" anchor="ctr">
                    <a:lnT w="28575" cap="flat" cmpd="sng" algn="ctr">
                      <a:solidFill>
                        <a:schemeClr val="bg2"/>
                      </a:solidFill>
                      <a:prstDash val="solid"/>
                      <a:round/>
                      <a:headEnd type="none" w="med" len="med"/>
                      <a:tailEnd type="none" w="med" len="med"/>
                    </a:lnT>
                  </a:tcPr>
                </a:tc>
                <a:tc>
                  <a:txBody>
                    <a:bodyPr/>
                    <a:lstStyle/>
                    <a:p>
                      <a:pPr algn="ctr" fontAlgn="ctr"/>
                      <a:r>
                        <a:rPr lang="ru-RU" sz="900" b="0" i="0" u="none" strike="noStrike" cap="none">
                          <a:solidFill>
                            <a:schemeClr val="dk1"/>
                          </a:solidFill>
                          <a:latin typeface="+mn-lt"/>
                          <a:ea typeface="+mn-ea"/>
                          <a:cs typeface="+mn-cs"/>
                          <a:sym typeface="Arial"/>
                        </a:rPr>
                        <a:t>2 015</a:t>
                      </a:r>
                    </a:p>
                  </a:txBody>
                  <a:tcPr marL="9525" marR="9525" marT="9525" marB="0" anchor="ctr">
                    <a:lnT w="28575" cap="flat" cmpd="sng" algn="ctr">
                      <a:solidFill>
                        <a:schemeClr val="bg2"/>
                      </a:solidFill>
                      <a:prstDash val="solid"/>
                      <a:round/>
                      <a:headEnd type="none" w="med" len="med"/>
                      <a:tailEnd type="none" w="med" len="med"/>
                    </a:lnT>
                  </a:tcPr>
                </a:tc>
                <a:tc>
                  <a:txBody>
                    <a:bodyPr/>
                    <a:lstStyle/>
                    <a:p>
                      <a:pPr algn="ctr" fontAlgn="ctr"/>
                      <a:r>
                        <a:rPr lang="ru-RU" sz="900" b="0" i="0" u="none" strike="noStrike" cap="none">
                          <a:solidFill>
                            <a:schemeClr val="dk1"/>
                          </a:solidFill>
                          <a:latin typeface="+mn-lt"/>
                          <a:ea typeface="+mn-ea"/>
                          <a:cs typeface="+mn-cs"/>
                          <a:sym typeface="Arial"/>
                        </a:rPr>
                        <a:t>3 784</a:t>
                      </a:r>
                    </a:p>
                  </a:txBody>
                  <a:tcPr marL="9525" marR="9525" marT="9525" marB="0" anchor="ctr">
                    <a:lnT w="28575" cap="flat" cmpd="sng" algn="ctr">
                      <a:solidFill>
                        <a:schemeClr val="bg2"/>
                      </a:solidFill>
                      <a:prstDash val="solid"/>
                      <a:round/>
                      <a:headEnd type="none" w="med" len="med"/>
                      <a:tailEnd type="none" w="med" len="med"/>
                    </a:lnT>
                  </a:tcPr>
                </a:tc>
                <a:tc>
                  <a:txBody>
                    <a:bodyPr/>
                    <a:lstStyle/>
                    <a:p>
                      <a:pPr algn="ctr" fontAlgn="ctr"/>
                      <a:r>
                        <a:rPr lang="ru-RU" sz="1050" b="1" i="0" u="none" strike="noStrike" cap="none">
                          <a:solidFill>
                            <a:schemeClr val="dk1"/>
                          </a:solidFill>
                          <a:latin typeface="+mn-lt"/>
                          <a:ea typeface="+mn-ea"/>
                          <a:cs typeface="+mn-cs"/>
                          <a:sym typeface="Arial"/>
                        </a:rPr>
                        <a:t>21,6%</a:t>
                      </a:r>
                    </a:p>
                  </a:txBody>
                  <a:tcPr marL="9525" marR="9525" marT="9525" marB="0" anchor="ctr">
                    <a:lnT w="28575" cap="flat" cmpd="sng" algn="ctr">
                      <a:solidFill>
                        <a:schemeClr val="bg2"/>
                      </a:solidFill>
                      <a:prstDash val="solid"/>
                      <a:round/>
                      <a:headEnd type="none" w="med" len="med"/>
                      <a:tailEnd type="none" w="med" len="med"/>
                    </a:lnT>
                  </a:tcPr>
                </a:tc>
                <a:extLst>
                  <a:ext uri="{0D108BD9-81ED-4DB2-BD59-A6C34878D82A}">
                    <a16:rowId xmlns:a16="http://schemas.microsoft.com/office/drawing/2014/main" val="1481085828"/>
                  </a:ext>
                </a:extLst>
              </a:tr>
              <a:tr h="252035">
                <a:tc vMerge="1">
                  <a:txBody>
                    <a:bodyPr/>
                    <a:lstStyle/>
                    <a:p>
                      <a:endParaRPr lang="ru-KZ" sz="1100" dirty="0"/>
                    </a:p>
                  </a:txBody>
                  <a:tcPr/>
                </a:tc>
                <a:tc>
                  <a:txBody>
                    <a:bodyPr/>
                    <a:lstStyle/>
                    <a:p>
                      <a:pPr marL="72000" algn="l" fontAlgn="b"/>
                      <a:r>
                        <a:rPr lang="ru-RU" sz="800" b="0" i="0" u="none" strike="noStrike" cap="none" dirty="0">
                          <a:solidFill>
                            <a:schemeClr val="dk1"/>
                          </a:solidFill>
                          <a:latin typeface="+mn-lt"/>
                          <a:ea typeface="+mn-ea"/>
                          <a:cs typeface="+mn-cs"/>
                          <a:sym typeface="Arial"/>
                        </a:rPr>
                        <a:t>2 </a:t>
                      </a:r>
                      <a:r>
                        <a:rPr lang="ru-RU" sz="800" b="0" i="0" u="none" strike="noStrike" cap="none" dirty="0" err="1">
                          <a:solidFill>
                            <a:schemeClr val="dk1"/>
                          </a:solidFill>
                          <a:latin typeface="+mn-lt"/>
                          <a:ea typeface="+mn-ea"/>
                          <a:cs typeface="+mn-cs"/>
                          <a:sym typeface="Arial"/>
                        </a:rPr>
                        <a:t>Әртүрлі</a:t>
                      </a:r>
                      <a:r>
                        <a:rPr lang="ru-RU" sz="800" b="0" i="0" u="none" strike="noStrike" cap="none" dirty="0">
                          <a:solidFill>
                            <a:schemeClr val="dk1"/>
                          </a:solidFill>
                          <a:latin typeface="+mn-lt"/>
                          <a:ea typeface="+mn-ea"/>
                          <a:cs typeface="+mn-cs"/>
                          <a:sym typeface="Arial"/>
                        </a:rPr>
                        <a:t> </a:t>
                      </a:r>
                      <a:r>
                        <a:rPr lang="ru-RU" sz="800" b="0" i="0" u="none" strike="noStrike" cap="none" dirty="0" err="1">
                          <a:solidFill>
                            <a:schemeClr val="dk1"/>
                          </a:solidFill>
                          <a:latin typeface="+mn-lt"/>
                          <a:ea typeface="+mn-ea"/>
                          <a:cs typeface="+mn-cs"/>
                          <a:sym typeface="Arial"/>
                        </a:rPr>
                        <a:t>жұмысты</a:t>
                      </a:r>
                      <a:r>
                        <a:rPr lang="ru-RU" sz="800" b="0" i="0" u="none" strike="noStrike" cap="none" dirty="0">
                          <a:solidFill>
                            <a:schemeClr val="dk1"/>
                          </a:solidFill>
                          <a:latin typeface="+mn-lt"/>
                          <a:ea typeface="+mn-ea"/>
                          <a:cs typeface="+mn-cs"/>
                          <a:sym typeface="Arial"/>
                        </a:rPr>
                        <a:t> </a:t>
                      </a:r>
                      <a:r>
                        <a:rPr lang="ru-RU" sz="800" b="0" i="0" u="none" strike="noStrike" cap="none" dirty="0" err="1">
                          <a:solidFill>
                            <a:schemeClr val="dk1"/>
                          </a:solidFill>
                          <a:latin typeface="+mn-lt"/>
                          <a:ea typeface="+mn-ea"/>
                          <a:cs typeface="+mn-cs"/>
                          <a:sym typeface="Arial"/>
                        </a:rPr>
                        <a:t>атқарушылар</a:t>
                      </a:r>
                      <a:endParaRPr lang="ru-RU" sz="800" b="0" i="0" u="none" strike="noStrike" cap="none" dirty="0">
                        <a:solidFill>
                          <a:schemeClr val="dk1"/>
                        </a:solidFill>
                        <a:latin typeface="+mn-lt"/>
                        <a:ea typeface="+mn-ea"/>
                        <a:cs typeface="+mn-cs"/>
                        <a:sym typeface="Arial"/>
                      </a:endParaRPr>
                    </a:p>
                  </a:txBody>
                  <a:tcPr marL="9525" marR="9525" marT="9525" marB="0" anchor="ctr"/>
                </a:tc>
                <a:tc>
                  <a:txBody>
                    <a:bodyPr/>
                    <a:lstStyle/>
                    <a:p>
                      <a:pPr algn="ctr" fontAlgn="b"/>
                      <a:r>
                        <a:rPr lang="ru-RU" sz="900" b="0" i="1" u="none" strike="noStrike" cap="none" dirty="0">
                          <a:solidFill>
                            <a:schemeClr val="dk1"/>
                          </a:solidFill>
                          <a:latin typeface="+mn-lt"/>
                          <a:ea typeface="+mn-ea"/>
                          <a:cs typeface="+mn-cs"/>
                          <a:sym typeface="Arial"/>
                        </a:rPr>
                        <a:t>9629-7</a:t>
                      </a:r>
                    </a:p>
                  </a:txBody>
                  <a:tcPr marL="9525" marR="9525" marT="9525" marB="0" anchor="ctr"/>
                </a:tc>
                <a:tc>
                  <a:txBody>
                    <a:bodyPr/>
                    <a:lstStyle/>
                    <a:p>
                      <a:pPr algn="ctr" fontAlgn="ctr"/>
                      <a:r>
                        <a:rPr lang="ru-RU" sz="1050" b="1" i="0" u="none" strike="noStrike" cap="none" dirty="0">
                          <a:solidFill>
                            <a:schemeClr val="dk1"/>
                          </a:solidFill>
                          <a:latin typeface="+mn-lt"/>
                          <a:ea typeface="+mn-ea"/>
                          <a:cs typeface="+mn-cs"/>
                          <a:sym typeface="Arial"/>
                        </a:rPr>
                        <a:t>6 433</a:t>
                      </a:r>
                    </a:p>
                  </a:txBody>
                  <a:tcPr marL="9525" marR="9525" marT="9525" marB="0" anchor="ctr"/>
                </a:tc>
                <a:tc>
                  <a:txBody>
                    <a:bodyPr/>
                    <a:lstStyle/>
                    <a:p>
                      <a:pPr algn="ctr" fontAlgn="ctr"/>
                      <a:r>
                        <a:rPr lang="ru-RU" sz="900" b="0" i="0" u="none" strike="noStrike" cap="none">
                          <a:solidFill>
                            <a:schemeClr val="dk1"/>
                          </a:solidFill>
                          <a:latin typeface="+mn-lt"/>
                          <a:ea typeface="+mn-ea"/>
                          <a:cs typeface="+mn-cs"/>
                          <a:sym typeface="Arial"/>
                        </a:rPr>
                        <a:t>488</a:t>
                      </a:r>
                    </a:p>
                  </a:txBody>
                  <a:tcPr marL="9525" marR="9525" marT="9525" marB="0" anchor="ctr"/>
                </a:tc>
                <a:tc>
                  <a:txBody>
                    <a:bodyPr/>
                    <a:lstStyle/>
                    <a:p>
                      <a:pPr algn="ctr" fontAlgn="ctr"/>
                      <a:r>
                        <a:rPr lang="ru-RU" sz="900" b="0" i="0" u="none" strike="noStrike" cap="none">
                          <a:solidFill>
                            <a:schemeClr val="dk1"/>
                          </a:solidFill>
                          <a:latin typeface="+mn-lt"/>
                          <a:ea typeface="+mn-ea"/>
                          <a:cs typeface="+mn-cs"/>
                          <a:sym typeface="Arial"/>
                        </a:rPr>
                        <a:t>1 743</a:t>
                      </a:r>
                    </a:p>
                  </a:txBody>
                  <a:tcPr marL="9525" marR="9525" marT="9525" marB="0" anchor="ctr"/>
                </a:tc>
                <a:tc>
                  <a:txBody>
                    <a:bodyPr/>
                    <a:lstStyle/>
                    <a:p>
                      <a:pPr algn="ctr" fontAlgn="ctr"/>
                      <a:r>
                        <a:rPr lang="ru-RU" sz="900" b="0" i="0" u="none" strike="noStrike" cap="none" dirty="0">
                          <a:solidFill>
                            <a:schemeClr val="dk1"/>
                          </a:solidFill>
                          <a:latin typeface="+mn-lt"/>
                          <a:ea typeface="+mn-ea"/>
                          <a:cs typeface="+mn-cs"/>
                          <a:sym typeface="Arial"/>
                        </a:rPr>
                        <a:t>1 908</a:t>
                      </a:r>
                    </a:p>
                  </a:txBody>
                  <a:tcPr marL="9525" marR="9525" marT="9525" marB="0" anchor="ctr"/>
                </a:tc>
                <a:tc>
                  <a:txBody>
                    <a:bodyPr/>
                    <a:lstStyle/>
                    <a:p>
                      <a:pPr algn="ctr" fontAlgn="ctr"/>
                      <a:r>
                        <a:rPr lang="ru-RU" sz="900" b="0" i="0" u="none" strike="noStrike" cap="none">
                          <a:solidFill>
                            <a:schemeClr val="dk1"/>
                          </a:solidFill>
                          <a:latin typeface="+mn-lt"/>
                          <a:ea typeface="+mn-ea"/>
                          <a:cs typeface="+mn-cs"/>
                          <a:sym typeface="Arial"/>
                        </a:rPr>
                        <a:t>2 294</a:t>
                      </a:r>
                    </a:p>
                  </a:txBody>
                  <a:tcPr marL="9525" marR="9525" marT="9525" marB="0" anchor="ctr"/>
                </a:tc>
                <a:tc>
                  <a:txBody>
                    <a:bodyPr/>
                    <a:lstStyle/>
                    <a:p>
                      <a:pPr algn="ctr" fontAlgn="ctr"/>
                      <a:r>
                        <a:rPr lang="ru-RU" sz="1050" b="1" i="0" u="none" strike="noStrike" cap="none" dirty="0">
                          <a:solidFill>
                            <a:schemeClr val="dk1"/>
                          </a:solidFill>
                          <a:latin typeface="+mn-lt"/>
                          <a:ea typeface="+mn-ea"/>
                          <a:cs typeface="+mn-cs"/>
                          <a:sym typeface="Arial"/>
                        </a:rPr>
                        <a:t>11,1%</a:t>
                      </a:r>
                    </a:p>
                  </a:txBody>
                  <a:tcPr marL="9525" marR="9525" marT="9525" marB="0" anchor="ctr"/>
                </a:tc>
                <a:extLst>
                  <a:ext uri="{0D108BD9-81ED-4DB2-BD59-A6C34878D82A}">
                    <a16:rowId xmlns:a16="http://schemas.microsoft.com/office/drawing/2014/main" val="3915778474"/>
                  </a:ext>
                </a:extLst>
              </a:tr>
              <a:tr h="252035">
                <a:tc vMerge="1">
                  <a:txBody>
                    <a:bodyPr/>
                    <a:lstStyle/>
                    <a:p>
                      <a:endParaRPr lang="ru-KZ" sz="1100" dirty="0"/>
                    </a:p>
                  </a:txBody>
                  <a:tcPr/>
                </a:tc>
                <a:tc>
                  <a:txBody>
                    <a:bodyPr/>
                    <a:lstStyle/>
                    <a:p>
                      <a:pPr marL="72000" algn="l" fontAlgn="b"/>
                      <a:r>
                        <a:rPr lang="ru-RU" sz="800" b="0" i="0" u="none" strike="noStrike" cap="none" dirty="0">
                          <a:solidFill>
                            <a:schemeClr val="dk1"/>
                          </a:solidFill>
                          <a:latin typeface="+mn-lt"/>
                          <a:ea typeface="+mn-ea"/>
                          <a:cs typeface="+mn-cs"/>
                          <a:sym typeface="Arial"/>
                        </a:rPr>
                        <a:t>3 </a:t>
                      </a:r>
                      <a:r>
                        <a:rPr lang="ru-RU" sz="800" b="0" i="0" u="none" strike="noStrike" cap="none" dirty="0" err="1">
                          <a:solidFill>
                            <a:schemeClr val="dk1"/>
                          </a:solidFill>
                          <a:latin typeface="+mn-lt"/>
                          <a:ea typeface="+mn-ea"/>
                          <a:cs typeface="+mn-cs"/>
                          <a:sym typeface="Arial"/>
                        </a:rPr>
                        <a:t>Қоғамдық</a:t>
                      </a:r>
                      <a:r>
                        <a:rPr lang="ru-RU" sz="800" b="0" i="0" u="none" strike="noStrike" cap="none" dirty="0">
                          <a:solidFill>
                            <a:schemeClr val="dk1"/>
                          </a:solidFill>
                          <a:latin typeface="+mn-lt"/>
                          <a:ea typeface="+mn-ea"/>
                          <a:cs typeface="+mn-cs"/>
                          <a:sym typeface="Arial"/>
                        </a:rPr>
                        <a:t> </a:t>
                      </a:r>
                      <a:r>
                        <a:rPr lang="ru-RU" sz="800" b="0" i="0" u="none" strike="noStrike" cap="none" dirty="0" err="1">
                          <a:solidFill>
                            <a:schemeClr val="dk1"/>
                          </a:solidFill>
                          <a:latin typeface="+mn-lt"/>
                          <a:ea typeface="+mn-ea"/>
                          <a:cs typeface="+mn-cs"/>
                          <a:sym typeface="Arial"/>
                        </a:rPr>
                        <a:t>ғылымдар</a:t>
                      </a:r>
                      <a:r>
                        <a:rPr lang="ru-RU" sz="800" b="0" i="0" u="none" strike="noStrike" cap="none" dirty="0">
                          <a:solidFill>
                            <a:schemeClr val="dk1"/>
                          </a:solidFill>
                          <a:latin typeface="+mn-lt"/>
                          <a:ea typeface="+mn-ea"/>
                          <a:cs typeface="+mn-cs"/>
                          <a:sym typeface="Arial"/>
                        </a:rPr>
                        <a:t> </a:t>
                      </a:r>
                      <a:r>
                        <a:rPr lang="ru-RU" sz="800" b="0" i="0" u="none" strike="noStrike" cap="none" dirty="0" err="1">
                          <a:solidFill>
                            <a:schemeClr val="dk1"/>
                          </a:solidFill>
                          <a:latin typeface="+mn-lt"/>
                          <a:ea typeface="+mn-ea"/>
                          <a:cs typeface="+mn-cs"/>
                          <a:sym typeface="Arial"/>
                        </a:rPr>
                        <a:t>бойынша</a:t>
                      </a:r>
                      <a:r>
                        <a:rPr lang="ru-RU" sz="800" b="0" i="0" u="none" strike="noStrike" cap="none" dirty="0">
                          <a:solidFill>
                            <a:schemeClr val="dk1"/>
                          </a:solidFill>
                          <a:latin typeface="+mn-lt"/>
                          <a:ea typeface="+mn-ea"/>
                          <a:cs typeface="+mn-cs"/>
                          <a:sym typeface="Arial"/>
                        </a:rPr>
                        <a:t> орта </a:t>
                      </a:r>
                      <a:r>
                        <a:rPr lang="ru-RU" sz="800" b="0" i="0" u="none" strike="noStrike" cap="none" dirty="0" err="1">
                          <a:solidFill>
                            <a:schemeClr val="dk1"/>
                          </a:solidFill>
                          <a:latin typeface="+mn-lt"/>
                          <a:ea typeface="+mn-ea"/>
                          <a:cs typeface="+mn-cs"/>
                          <a:sym typeface="Arial"/>
                        </a:rPr>
                        <a:t>мектеп</a:t>
                      </a:r>
                      <a:r>
                        <a:rPr lang="ru-RU" sz="800" b="0" i="0" u="none" strike="noStrike" cap="none" dirty="0">
                          <a:solidFill>
                            <a:schemeClr val="dk1"/>
                          </a:solidFill>
                          <a:latin typeface="+mn-lt"/>
                          <a:ea typeface="+mn-ea"/>
                          <a:cs typeface="+mn-cs"/>
                          <a:sym typeface="Arial"/>
                        </a:rPr>
                        <a:t> </a:t>
                      </a:r>
                      <a:r>
                        <a:rPr lang="ru-RU" sz="800" b="0" i="0" u="none" strike="noStrike" cap="none" dirty="0" err="1">
                          <a:solidFill>
                            <a:schemeClr val="dk1"/>
                          </a:solidFill>
                          <a:latin typeface="+mn-lt"/>
                          <a:ea typeface="+mn-ea"/>
                          <a:cs typeface="+mn-cs"/>
                          <a:sym typeface="Arial"/>
                        </a:rPr>
                        <a:t>мұғалімдері</a:t>
                      </a:r>
                      <a:endParaRPr lang="ru-RU" sz="800" b="0" i="0" u="none" strike="noStrike" cap="none" dirty="0">
                        <a:solidFill>
                          <a:schemeClr val="dk1"/>
                        </a:solidFill>
                        <a:latin typeface="+mn-lt"/>
                        <a:ea typeface="+mn-ea"/>
                        <a:cs typeface="+mn-cs"/>
                        <a:sym typeface="Arial"/>
                      </a:endParaRPr>
                    </a:p>
                  </a:txBody>
                  <a:tcPr marL="9525" marR="9525" marT="9525" marB="0" anchor="ctr"/>
                </a:tc>
                <a:tc>
                  <a:txBody>
                    <a:bodyPr/>
                    <a:lstStyle/>
                    <a:p>
                      <a:pPr algn="ctr" fontAlgn="b"/>
                      <a:r>
                        <a:rPr lang="ru-RU" sz="900" b="0" i="1" u="none" strike="noStrike" cap="none" dirty="0">
                          <a:solidFill>
                            <a:schemeClr val="dk1"/>
                          </a:solidFill>
                          <a:latin typeface="+mn-lt"/>
                          <a:ea typeface="+mn-ea"/>
                          <a:cs typeface="+mn-cs"/>
                          <a:sym typeface="Arial"/>
                        </a:rPr>
                        <a:t>2350-3</a:t>
                      </a:r>
                    </a:p>
                  </a:txBody>
                  <a:tcPr marL="9525" marR="9525" marT="9525" marB="0" anchor="ctr"/>
                </a:tc>
                <a:tc>
                  <a:txBody>
                    <a:bodyPr/>
                    <a:lstStyle/>
                    <a:p>
                      <a:pPr algn="ctr" fontAlgn="ctr"/>
                      <a:r>
                        <a:rPr lang="ru-RU" sz="1050" b="1" i="0" u="none" strike="noStrike" cap="none" dirty="0">
                          <a:solidFill>
                            <a:schemeClr val="dk1"/>
                          </a:solidFill>
                          <a:latin typeface="+mn-lt"/>
                          <a:ea typeface="+mn-ea"/>
                          <a:cs typeface="+mn-cs"/>
                          <a:sym typeface="Arial"/>
                        </a:rPr>
                        <a:t>2 377</a:t>
                      </a:r>
                    </a:p>
                  </a:txBody>
                  <a:tcPr marL="9525" marR="9525" marT="9525" marB="0" anchor="ctr"/>
                </a:tc>
                <a:tc>
                  <a:txBody>
                    <a:bodyPr/>
                    <a:lstStyle/>
                    <a:p>
                      <a:pPr algn="ctr" fontAlgn="ctr"/>
                      <a:r>
                        <a:rPr lang="ru-RU" sz="900" b="0" i="0" u="none" strike="noStrike" cap="none">
                          <a:solidFill>
                            <a:schemeClr val="dk1"/>
                          </a:solidFill>
                          <a:latin typeface="+mn-lt"/>
                          <a:ea typeface="+mn-ea"/>
                          <a:cs typeface="+mn-cs"/>
                          <a:sym typeface="Arial"/>
                        </a:rPr>
                        <a:t>522</a:t>
                      </a:r>
                    </a:p>
                  </a:txBody>
                  <a:tcPr marL="9525" marR="9525" marT="9525" marB="0" anchor="ctr"/>
                </a:tc>
                <a:tc>
                  <a:txBody>
                    <a:bodyPr/>
                    <a:lstStyle/>
                    <a:p>
                      <a:pPr algn="ctr" fontAlgn="ctr"/>
                      <a:r>
                        <a:rPr lang="ru-RU" sz="900" b="0" i="0" u="none" strike="noStrike" cap="none">
                          <a:solidFill>
                            <a:schemeClr val="dk1"/>
                          </a:solidFill>
                          <a:latin typeface="+mn-lt"/>
                          <a:ea typeface="+mn-ea"/>
                          <a:cs typeface="+mn-cs"/>
                          <a:sym typeface="Arial"/>
                        </a:rPr>
                        <a:t>527</a:t>
                      </a:r>
                    </a:p>
                  </a:txBody>
                  <a:tcPr marL="9525" marR="9525" marT="9525" marB="0" anchor="ctr"/>
                </a:tc>
                <a:tc>
                  <a:txBody>
                    <a:bodyPr/>
                    <a:lstStyle/>
                    <a:p>
                      <a:pPr algn="ctr" fontAlgn="ctr"/>
                      <a:r>
                        <a:rPr lang="ru-RU" sz="900" b="0" i="0" u="none" strike="noStrike" cap="none">
                          <a:solidFill>
                            <a:schemeClr val="dk1"/>
                          </a:solidFill>
                          <a:latin typeface="+mn-lt"/>
                          <a:ea typeface="+mn-ea"/>
                          <a:cs typeface="+mn-cs"/>
                          <a:sym typeface="Arial"/>
                        </a:rPr>
                        <a:t>1 102</a:t>
                      </a:r>
                    </a:p>
                  </a:txBody>
                  <a:tcPr marL="9525" marR="9525" marT="9525" marB="0" anchor="ctr"/>
                </a:tc>
                <a:tc>
                  <a:txBody>
                    <a:bodyPr/>
                    <a:lstStyle/>
                    <a:p>
                      <a:pPr algn="ctr" fontAlgn="ctr"/>
                      <a:r>
                        <a:rPr lang="ru-RU" sz="900" b="0" i="0" u="none" strike="noStrike" cap="none" dirty="0">
                          <a:solidFill>
                            <a:schemeClr val="dk1"/>
                          </a:solidFill>
                          <a:latin typeface="+mn-lt"/>
                          <a:ea typeface="+mn-ea"/>
                          <a:cs typeface="+mn-cs"/>
                          <a:sym typeface="Arial"/>
                        </a:rPr>
                        <a:t>226</a:t>
                      </a:r>
                    </a:p>
                  </a:txBody>
                  <a:tcPr marL="9525" marR="9525" marT="9525" marB="0" anchor="ctr"/>
                </a:tc>
                <a:tc>
                  <a:txBody>
                    <a:bodyPr/>
                    <a:lstStyle/>
                    <a:p>
                      <a:pPr algn="ctr" fontAlgn="ctr"/>
                      <a:r>
                        <a:rPr lang="ru-RU" sz="1050" b="1" i="0" u="none" strike="noStrike" cap="none" dirty="0">
                          <a:solidFill>
                            <a:schemeClr val="dk1"/>
                          </a:solidFill>
                          <a:latin typeface="+mn-lt"/>
                          <a:ea typeface="+mn-ea"/>
                          <a:cs typeface="+mn-cs"/>
                          <a:sym typeface="Arial"/>
                        </a:rPr>
                        <a:t>4,1%</a:t>
                      </a:r>
                    </a:p>
                  </a:txBody>
                  <a:tcPr marL="9525" marR="9525" marT="9525" marB="0" anchor="ctr"/>
                </a:tc>
                <a:extLst>
                  <a:ext uri="{0D108BD9-81ED-4DB2-BD59-A6C34878D82A}">
                    <a16:rowId xmlns:a16="http://schemas.microsoft.com/office/drawing/2014/main" val="370619722"/>
                  </a:ext>
                </a:extLst>
              </a:tr>
              <a:tr h="252035">
                <a:tc vMerge="1">
                  <a:txBody>
                    <a:bodyPr/>
                    <a:lstStyle/>
                    <a:p>
                      <a:endParaRPr lang="ru-KZ" sz="1100" dirty="0"/>
                    </a:p>
                  </a:txBody>
                  <a:tcPr/>
                </a:tc>
                <a:tc>
                  <a:txBody>
                    <a:bodyPr/>
                    <a:lstStyle/>
                    <a:p>
                      <a:pPr marL="72000" algn="l" fontAlgn="b"/>
                      <a:r>
                        <a:rPr lang="ru-RU" sz="800" b="0" i="0" u="none" strike="noStrike" cap="none" dirty="0">
                          <a:solidFill>
                            <a:schemeClr val="dk1"/>
                          </a:solidFill>
                          <a:latin typeface="+mn-lt"/>
                          <a:ea typeface="+mn-ea"/>
                          <a:cs typeface="+mn-cs"/>
                          <a:sym typeface="Arial"/>
                        </a:rPr>
                        <a:t>4 Аула </a:t>
                      </a:r>
                      <a:r>
                        <a:rPr lang="ru-RU" sz="800" b="0" i="0" u="none" strike="noStrike" cap="none" dirty="0" err="1">
                          <a:solidFill>
                            <a:schemeClr val="dk1"/>
                          </a:solidFill>
                          <a:latin typeface="+mn-lt"/>
                          <a:ea typeface="+mn-ea"/>
                          <a:cs typeface="+mn-cs"/>
                          <a:sym typeface="Arial"/>
                        </a:rPr>
                        <a:t>сыпырушылар</a:t>
                      </a:r>
                      <a:r>
                        <a:rPr lang="ru-RU" sz="800" b="0" i="0" u="none" strike="noStrike" cap="none" dirty="0">
                          <a:solidFill>
                            <a:schemeClr val="dk1"/>
                          </a:solidFill>
                          <a:latin typeface="+mn-lt"/>
                          <a:ea typeface="+mn-ea"/>
                          <a:cs typeface="+mn-cs"/>
                          <a:sym typeface="Arial"/>
                        </a:rPr>
                        <a:t> </a:t>
                      </a:r>
                      <a:r>
                        <a:rPr lang="ru-RU" sz="800" b="0" i="0" u="none" strike="noStrike" cap="none" dirty="0" err="1">
                          <a:solidFill>
                            <a:schemeClr val="dk1"/>
                          </a:solidFill>
                          <a:latin typeface="+mn-lt"/>
                          <a:ea typeface="+mn-ea"/>
                          <a:cs typeface="+mn-cs"/>
                          <a:sym typeface="Arial"/>
                        </a:rPr>
                        <a:t>және</a:t>
                      </a:r>
                      <a:r>
                        <a:rPr lang="ru-RU" sz="800" b="0" i="0" u="none" strike="noStrike" cap="none" dirty="0">
                          <a:solidFill>
                            <a:schemeClr val="dk1"/>
                          </a:solidFill>
                          <a:latin typeface="+mn-lt"/>
                          <a:ea typeface="+mn-ea"/>
                          <a:cs typeface="+mn-cs"/>
                          <a:sym typeface="Arial"/>
                        </a:rPr>
                        <a:t> </a:t>
                      </a:r>
                      <a:r>
                        <a:rPr lang="ru-RU" sz="800" b="0" i="0" u="none" strike="noStrike" cap="none" dirty="0" err="1">
                          <a:solidFill>
                            <a:schemeClr val="dk1"/>
                          </a:solidFill>
                          <a:latin typeface="+mn-lt"/>
                          <a:ea typeface="+mn-ea"/>
                          <a:cs typeface="+mn-cs"/>
                          <a:sym typeface="Arial"/>
                        </a:rPr>
                        <a:t>ашық</a:t>
                      </a:r>
                      <a:r>
                        <a:rPr lang="ru-RU" sz="800" b="0" i="0" u="none" strike="noStrike" cap="none" dirty="0">
                          <a:solidFill>
                            <a:schemeClr val="dk1"/>
                          </a:solidFill>
                          <a:latin typeface="+mn-lt"/>
                          <a:ea typeface="+mn-ea"/>
                          <a:cs typeface="+mn-cs"/>
                          <a:sym typeface="Arial"/>
                        </a:rPr>
                        <a:t> </a:t>
                      </a:r>
                      <a:r>
                        <a:rPr lang="ru-RU" sz="800" b="0" i="0" u="none" strike="noStrike" cap="none" dirty="0" err="1">
                          <a:solidFill>
                            <a:schemeClr val="dk1"/>
                          </a:solidFill>
                          <a:latin typeface="+mn-lt"/>
                          <a:ea typeface="+mn-ea"/>
                          <a:cs typeface="+mn-cs"/>
                          <a:sym typeface="Arial"/>
                        </a:rPr>
                        <a:t>аумақтарды</a:t>
                      </a:r>
                      <a:r>
                        <a:rPr lang="ru-RU" sz="800" b="0" i="0" u="none" strike="noStrike" cap="none" dirty="0">
                          <a:solidFill>
                            <a:schemeClr val="dk1"/>
                          </a:solidFill>
                          <a:latin typeface="+mn-lt"/>
                          <a:ea typeface="+mn-ea"/>
                          <a:cs typeface="+mn-cs"/>
                          <a:sym typeface="Arial"/>
                        </a:rPr>
                        <a:t> </a:t>
                      </a:r>
                      <a:r>
                        <a:rPr lang="ru-RU" sz="800" b="0" i="0" u="none" strike="noStrike" cap="none" dirty="0" err="1">
                          <a:solidFill>
                            <a:schemeClr val="dk1"/>
                          </a:solidFill>
                          <a:latin typeface="+mn-lt"/>
                          <a:ea typeface="+mn-ea"/>
                          <a:cs typeface="+mn-cs"/>
                          <a:sym typeface="Arial"/>
                        </a:rPr>
                        <a:t>тазалаушылар</a:t>
                      </a:r>
                      <a:endParaRPr lang="ru-RU" sz="800" b="0" i="0" u="none" strike="noStrike" cap="none" dirty="0">
                        <a:solidFill>
                          <a:schemeClr val="dk1"/>
                        </a:solidFill>
                        <a:latin typeface="+mn-lt"/>
                        <a:ea typeface="+mn-ea"/>
                        <a:cs typeface="+mn-cs"/>
                        <a:sym typeface="Arial"/>
                      </a:endParaRPr>
                    </a:p>
                  </a:txBody>
                  <a:tcPr marL="9525" marR="9525" marT="9525" marB="0" anchor="ctr"/>
                </a:tc>
                <a:tc>
                  <a:txBody>
                    <a:bodyPr/>
                    <a:lstStyle/>
                    <a:p>
                      <a:pPr algn="ctr" fontAlgn="b"/>
                      <a:r>
                        <a:rPr lang="ru-RU" sz="900" b="0" i="1" u="none" strike="noStrike" cap="none" dirty="0">
                          <a:solidFill>
                            <a:schemeClr val="dk1"/>
                          </a:solidFill>
                          <a:latin typeface="+mn-lt"/>
                          <a:ea typeface="+mn-ea"/>
                          <a:cs typeface="+mn-cs"/>
                          <a:sym typeface="Arial"/>
                        </a:rPr>
                        <a:t>9116-0</a:t>
                      </a:r>
                    </a:p>
                  </a:txBody>
                  <a:tcPr marL="9525" marR="9525" marT="9525" marB="0" anchor="ctr"/>
                </a:tc>
                <a:tc>
                  <a:txBody>
                    <a:bodyPr/>
                    <a:lstStyle/>
                    <a:p>
                      <a:pPr algn="ctr" fontAlgn="ctr"/>
                      <a:r>
                        <a:rPr lang="ru-RU" sz="1050" b="1" i="0" u="none" strike="noStrike" cap="none" dirty="0">
                          <a:solidFill>
                            <a:schemeClr val="dk1"/>
                          </a:solidFill>
                          <a:latin typeface="+mn-lt"/>
                          <a:ea typeface="+mn-ea"/>
                          <a:cs typeface="+mn-cs"/>
                          <a:sym typeface="Arial"/>
                        </a:rPr>
                        <a:t>1 749</a:t>
                      </a:r>
                    </a:p>
                  </a:txBody>
                  <a:tcPr marL="9525" marR="9525" marT="9525" marB="0" anchor="ctr"/>
                </a:tc>
                <a:tc>
                  <a:txBody>
                    <a:bodyPr/>
                    <a:lstStyle/>
                    <a:p>
                      <a:pPr algn="ctr" fontAlgn="ctr"/>
                      <a:r>
                        <a:rPr lang="ru-RU" sz="900" b="0" i="0" u="none" strike="noStrike" cap="none">
                          <a:solidFill>
                            <a:schemeClr val="dk1"/>
                          </a:solidFill>
                          <a:latin typeface="+mn-lt"/>
                          <a:ea typeface="+mn-ea"/>
                          <a:cs typeface="+mn-cs"/>
                          <a:sym typeface="Arial"/>
                        </a:rPr>
                        <a:t>355</a:t>
                      </a:r>
                    </a:p>
                  </a:txBody>
                  <a:tcPr marL="9525" marR="9525" marT="9525" marB="0" anchor="ctr"/>
                </a:tc>
                <a:tc>
                  <a:txBody>
                    <a:bodyPr/>
                    <a:lstStyle/>
                    <a:p>
                      <a:pPr algn="ctr" fontAlgn="ctr"/>
                      <a:r>
                        <a:rPr lang="ru-RU" sz="900" b="0" i="0" u="none" strike="noStrike" cap="none">
                          <a:solidFill>
                            <a:schemeClr val="dk1"/>
                          </a:solidFill>
                          <a:latin typeface="+mn-lt"/>
                          <a:ea typeface="+mn-ea"/>
                          <a:cs typeface="+mn-cs"/>
                          <a:sym typeface="Arial"/>
                        </a:rPr>
                        <a:t>407</a:t>
                      </a:r>
                    </a:p>
                  </a:txBody>
                  <a:tcPr marL="9525" marR="9525" marT="9525" marB="0" anchor="ctr"/>
                </a:tc>
                <a:tc>
                  <a:txBody>
                    <a:bodyPr/>
                    <a:lstStyle/>
                    <a:p>
                      <a:pPr algn="ctr" fontAlgn="ctr"/>
                      <a:r>
                        <a:rPr lang="ru-RU" sz="900" b="0" i="0" u="none" strike="noStrike" cap="none">
                          <a:solidFill>
                            <a:schemeClr val="dk1"/>
                          </a:solidFill>
                          <a:latin typeface="+mn-lt"/>
                          <a:ea typeface="+mn-ea"/>
                          <a:cs typeface="+mn-cs"/>
                          <a:sym typeface="Arial"/>
                        </a:rPr>
                        <a:t>385</a:t>
                      </a:r>
                    </a:p>
                  </a:txBody>
                  <a:tcPr marL="9525" marR="9525" marT="9525" marB="0" anchor="ctr"/>
                </a:tc>
                <a:tc>
                  <a:txBody>
                    <a:bodyPr/>
                    <a:lstStyle/>
                    <a:p>
                      <a:pPr algn="ctr" fontAlgn="ctr"/>
                      <a:r>
                        <a:rPr lang="ru-RU" sz="900" b="0" i="0" u="none" strike="noStrike" cap="none" dirty="0">
                          <a:solidFill>
                            <a:schemeClr val="dk1"/>
                          </a:solidFill>
                          <a:latin typeface="+mn-lt"/>
                          <a:ea typeface="+mn-ea"/>
                          <a:cs typeface="+mn-cs"/>
                          <a:sym typeface="Arial"/>
                        </a:rPr>
                        <a:t>602</a:t>
                      </a:r>
                    </a:p>
                  </a:txBody>
                  <a:tcPr marL="9525" marR="9525" marT="9525" marB="0" anchor="ctr"/>
                </a:tc>
                <a:tc>
                  <a:txBody>
                    <a:bodyPr/>
                    <a:lstStyle/>
                    <a:p>
                      <a:pPr algn="ctr" fontAlgn="ctr"/>
                      <a:r>
                        <a:rPr lang="ru-RU" sz="1050" b="1" i="0" u="none" strike="noStrike" cap="none" dirty="0">
                          <a:solidFill>
                            <a:schemeClr val="dk1"/>
                          </a:solidFill>
                          <a:latin typeface="+mn-lt"/>
                          <a:ea typeface="+mn-ea"/>
                          <a:cs typeface="+mn-cs"/>
                          <a:sym typeface="Arial"/>
                        </a:rPr>
                        <a:t>3,0%</a:t>
                      </a:r>
                    </a:p>
                  </a:txBody>
                  <a:tcPr marL="9525" marR="9525" marT="9525" marB="0" anchor="ctr"/>
                </a:tc>
                <a:extLst>
                  <a:ext uri="{0D108BD9-81ED-4DB2-BD59-A6C34878D82A}">
                    <a16:rowId xmlns:a16="http://schemas.microsoft.com/office/drawing/2014/main" val="3666239747"/>
                  </a:ext>
                </a:extLst>
              </a:tr>
              <a:tr h="252035">
                <a:tc vMerge="1">
                  <a:txBody>
                    <a:bodyPr/>
                    <a:lstStyle/>
                    <a:p>
                      <a:endParaRPr lang="ru-KZ" sz="1100" dirty="0"/>
                    </a:p>
                  </a:txBody>
                  <a:tcPr/>
                </a:tc>
                <a:tc>
                  <a:txBody>
                    <a:bodyPr/>
                    <a:lstStyle/>
                    <a:p>
                      <a:pPr marL="72000" algn="l" fontAlgn="b"/>
                      <a:r>
                        <a:rPr lang="ru-RU" sz="800" b="0" i="0" u="none" strike="noStrike" cap="none" dirty="0">
                          <a:solidFill>
                            <a:schemeClr val="dk1"/>
                          </a:solidFill>
                          <a:latin typeface="+mn-lt"/>
                          <a:ea typeface="+mn-ea"/>
                          <a:cs typeface="+mn-cs"/>
                          <a:sym typeface="Arial"/>
                        </a:rPr>
                        <a:t>5 </a:t>
                      </a:r>
                      <a:r>
                        <a:rPr lang="ru-RU" sz="800" b="0" i="0" u="none" strike="noStrike" cap="none" dirty="0" err="1">
                          <a:solidFill>
                            <a:schemeClr val="dk1"/>
                          </a:solidFill>
                          <a:latin typeface="+mn-lt"/>
                          <a:ea typeface="+mn-ea"/>
                          <a:cs typeface="+mn-cs"/>
                          <a:sym typeface="Arial"/>
                        </a:rPr>
                        <a:t>Өңдеу</a:t>
                      </a:r>
                      <a:r>
                        <a:rPr lang="ru-RU" sz="800" b="0" i="0" u="none" strike="noStrike" cap="none" dirty="0">
                          <a:solidFill>
                            <a:schemeClr val="dk1"/>
                          </a:solidFill>
                          <a:latin typeface="+mn-lt"/>
                          <a:ea typeface="+mn-ea"/>
                          <a:cs typeface="+mn-cs"/>
                          <a:sym typeface="Arial"/>
                        </a:rPr>
                        <a:t> </a:t>
                      </a:r>
                      <a:r>
                        <a:rPr lang="ru-RU" sz="800" b="0" i="0" u="none" strike="noStrike" cap="none" dirty="0" err="1">
                          <a:solidFill>
                            <a:schemeClr val="dk1"/>
                          </a:solidFill>
                          <a:latin typeface="+mn-lt"/>
                          <a:ea typeface="+mn-ea"/>
                          <a:cs typeface="+mn-cs"/>
                          <a:sym typeface="Arial"/>
                        </a:rPr>
                        <a:t>өнеркәсібінде</a:t>
                      </a:r>
                      <a:r>
                        <a:rPr lang="ru-RU" sz="800" b="0" i="0" u="none" strike="noStrike" cap="none" dirty="0">
                          <a:solidFill>
                            <a:schemeClr val="dk1"/>
                          </a:solidFill>
                          <a:latin typeface="+mn-lt"/>
                          <a:ea typeface="+mn-ea"/>
                          <a:cs typeface="+mn-cs"/>
                          <a:sym typeface="Arial"/>
                        </a:rPr>
                        <a:t> </a:t>
                      </a:r>
                      <a:r>
                        <a:rPr lang="ru-RU" sz="800" b="0" i="0" u="none" strike="noStrike" cap="none" dirty="0" err="1">
                          <a:solidFill>
                            <a:schemeClr val="dk1"/>
                          </a:solidFill>
                          <a:latin typeface="+mn-lt"/>
                          <a:ea typeface="+mn-ea"/>
                          <a:cs typeface="+mn-cs"/>
                          <a:sym typeface="Arial"/>
                        </a:rPr>
                        <a:t>жұмыс</a:t>
                      </a:r>
                      <a:r>
                        <a:rPr lang="ru-RU" sz="800" b="0" i="0" u="none" strike="noStrike" cap="none" dirty="0">
                          <a:solidFill>
                            <a:schemeClr val="dk1"/>
                          </a:solidFill>
                          <a:latin typeface="+mn-lt"/>
                          <a:ea typeface="+mn-ea"/>
                          <a:cs typeface="+mn-cs"/>
                          <a:sym typeface="Arial"/>
                        </a:rPr>
                        <a:t> </a:t>
                      </a:r>
                      <a:r>
                        <a:rPr lang="ru-RU" sz="800" b="0" i="0" u="none" strike="noStrike" cap="none" dirty="0" err="1">
                          <a:solidFill>
                            <a:schemeClr val="dk1"/>
                          </a:solidFill>
                          <a:latin typeface="+mn-lt"/>
                          <a:ea typeface="+mn-ea"/>
                          <a:cs typeface="+mn-cs"/>
                          <a:sym typeface="Arial"/>
                        </a:rPr>
                        <a:t>істейтін</a:t>
                      </a:r>
                      <a:r>
                        <a:rPr lang="ru-RU" sz="800" b="0" i="0" u="none" strike="noStrike" cap="none" dirty="0">
                          <a:solidFill>
                            <a:schemeClr val="dk1"/>
                          </a:solidFill>
                          <a:latin typeface="+mn-lt"/>
                          <a:ea typeface="+mn-ea"/>
                          <a:cs typeface="+mn-cs"/>
                          <a:sym typeface="Arial"/>
                        </a:rPr>
                        <a:t> </a:t>
                      </a:r>
                      <a:r>
                        <a:rPr lang="ru-RU" sz="800" b="0" i="0" u="none" strike="noStrike" cap="none" dirty="0" err="1">
                          <a:solidFill>
                            <a:schemeClr val="dk1"/>
                          </a:solidFill>
                          <a:latin typeface="+mn-lt"/>
                          <a:ea typeface="+mn-ea"/>
                          <a:cs typeface="+mn-cs"/>
                          <a:sym typeface="Arial"/>
                        </a:rPr>
                        <a:t>басқа</a:t>
                      </a:r>
                      <a:r>
                        <a:rPr lang="ru-RU" sz="800" b="0" i="0" u="none" strike="noStrike" cap="none" dirty="0">
                          <a:solidFill>
                            <a:schemeClr val="dk1"/>
                          </a:solidFill>
                          <a:latin typeface="+mn-lt"/>
                          <a:ea typeface="+mn-ea"/>
                          <a:cs typeface="+mn-cs"/>
                          <a:sym typeface="Arial"/>
                        </a:rPr>
                        <a:t> да </a:t>
                      </a:r>
                      <a:r>
                        <a:rPr lang="ru-RU" sz="800" b="0" i="0" u="none" strike="noStrike" cap="none" dirty="0" err="1">
                          <a:solidFill>
                            <a:schemeClr val="dk1"/>
                          </a:solidFill>
                          <a:latin typeface="+mn-lt"/>
                          <a:ea typeface="+mn-ea"/>
                          <a:cs typeface="+mn-cs"/>
                          <a:sym typeface="Arial"/>
                        </a:rPr>
                        <a:t>біліктілігі</a:t>
                      </a:r>
                      <a:r>
                        <a:rPr lang="ru-RU" sz="800" b="0" i="0" u="none" strike="noStrike" cap="none" dirty="0">
                          <a:solidFill>
                            <a:schemeClr val="dk1"/>
                          </a:solidFill>
                          <a:latin typeface="+mn-lt"/>
                          <a:ea typeface="+mn-ea"/>
                          <a:cs typeface="+mn-cs"/>
                          <a:sym typeface="Arial"/>
                        </a:rPr>
                        <a:t> </a:t>
                      </a:r>
                      <a:r>
                        <a:rPr lang="ru-RU" sz="800" b="0" i="0" u="none" strike="noStrike" cap="none" dirty="0" err="1">
                          <a:solidFill>
                            <a:schemeClr val="dk1"/>
                          </a:solidFill>
                          <a:latin typeface="+mn-lt"/>
                          <a:ea typeface="+mn-ea"/>
                          <a:cs typeface="+mn-cs"/>
                          <a:sym typeface="Arial"/>
                        </a:rPr>
                        <a:t>жоқ</a:t>
                      </a:r>
                      <a:r>
                        <a:rPr lang="ru-RU" sz="800" b="0" i="0" u="none" strike="noStrike" cap="none" dirty="0">
                          <a:solidFill>
                            <a:schemeClr val="dk1"/>
                          </a:solidFill>
                          <a:latin typeface="+mn-lt"/>
                          <a:ea typeface="+mn-ea"/>
                          <a:cs typeface="+mn-cs"/>
                          <a:sym typeface="Arial"/>
                        </a:rPr>
                        <a:t> </a:t>
                      </a:r>
                      <a:r>
                        <a:rPr lang="ru-RU" sz="800" b="0" i="0" u="none" strike="noStrike" cap="none" dirty="0" err="1">
                          <a:solidFill>
                            <a:schemeClr val="dk1"/>
                          </a:solidFill>
                          <a:latin typeface="+mn-lt"/>
                          <a:ea typeface="+mn-ea"/>
                          <a:cs typeface="+mn-cs"/>
                          <a:sym typeface="Arial"/>
                        </a:rPr>
                        <a:t>жұмысшылар</a:t>
                      </a:r>
                      <a:endParaRPr lang="ru-RU" sz="800" b="0" i="0" u="none" strike="noStrike" cap="none" dirty="0">
                        <a:solidFill>
                          <a:schemeClr val="dk1"/>
                        </a:solidFill>
                        <a:latin typeface="+mn-lt"/>
                        <a:ea typeface="+mn-ea"/>
                        <a:cs typeface="+mn-cs"/>
                        <a:sym typeface="Arial"/>
                      </a:endParaRPr>
                    </a:p>
                  </a:txBody>
                  <a:tcPr marL="9525" marR="9525" marT="9525" marB="0" anchor="ctr"/>
                </a:tc>
                <a:tc>
                  <a:txBody>
                    <a:bodyPr/>
                    <a:lstStyle/>
                    <a:p>
                      <a:pPr algn="ctr" fontAlgn="b"/>
                      <a:r>
                        <a:rPr lang="ru-RU" sz="900" b="0" i="1" u="none" strike="noStrike" cap="none" dirty="0">
                          <a:solidFill>
                            <a:schemeClr val="dk1"/>
                          </a:solidFill>
                          <a:latin typeface="+mn-lt"/>
                          <a:ea typeface="+mn-ea"/>
                          <a:cs typeface="+mn-cs"/>
                          <a:sym typeface="Arial"/>
                        </a:rPr>
                        <a:t>9329-9</a:t>
                      </a:r>
                    </a:p>
                  </a:txBody>
                  <a:tcPr marL="9525" marR="9525" marT="9525" marB="0" anchor="ctr"/>
                </a:tc>
                <a:tc>
                  <a:txBody>
                    <a:bodyPr/>
                    <a:lstStyle/>
                    <a:p>
                      <a:pPr algn="ctr" fontAlgn="ctr"/>
                      <a:r>
                        <a:rPr lang="ru-RU" sz="1050" b="1" i="0" u="none" strike="noStrike" cap="none" dirty="0">
                          <a:solidFill>
                            <a:schemeClr val="dk1"/>
                          </a:solidFill>
                          <a:latin typeface="+mn-lt"/>
                          <a:ea typeface="+mn-ea"/>
                          <a:cs typeface="+mn-cs"/>
                          <a:sym typeface="Arial"/>
                        </a:rPr>
                        <a:t>1 491</a:t>
                      </a:r>
                    </a:p>
                  </a:txBody>
                  <a:tcPr marL="9525" marR="9525" marT="9525" marB="0" anchor="ctr"/>
                </a:tc>
                <a:tc>
                  <a:txBody>
                    <a:bodyPr/>
                    <a:lstStyle/>
                    <a:p>
                      <a:pPr algn="ctr" fontAlgn="ctr"/>
                      <a:r>
                        <a:rPr lang="ru-RU" sz="900" b="0" i="0" u="none" strike="noStrike" cap="none">
                          <a:solidFill>
                            <a:schemeClr val="dk1"/>
                          </a:solidFill>
                          <a:latin typeface="+mn-lt"/>
                          <a:ea typeface="+mn-ea"/>
                          <a:cs typeface="+mn-cs"/>
                          <a:sym typeface="Arial"/>
                        </a:rPr>
                        <a:t>83</a:t>
                      </a:r>
                    </a:p>
                  </a:txBody>
                  <a:tcPr marL="9525" marR="9525" marT="9525" marB="0" anchor="ctr"/>
                </a:tc>
                <a:tc>
                  <a:txBody>
                    <a:bodyPr/>
                    <a:lstStyle/>
                    <a:p>
                      <a:pPr algn="ctr" fontAlgn="ctr"/>
                      <a:r>
                        <a:rPr lang="ru-RU" sz="900" b="0" i="0" u="none" strike="noStrike" cap="none">
                          <a:solidFill>
                            <a:schemeClr val="dk1"/>
                          </a:solidFill>
                          <a:latin typeface="+mn-lt"/>
                          <a:ea typeface="+mn-ea"/>
                          <a:cs typeface="+mn-cs"/>
                          <a:sym typeface="Arial"/>
                        </a:rPr>
                        <a:t>448</a:t>
                      </a:r>
                    </a:p>
                  </a:txBody>
                  <a:tcPr marL="9525" marR="9525" marT="9525" marB="0" anchor="ctr"/>
                </a:tc>
                <a:tc>
                  <a:txBody>
                    <a:bodyPr/>
                    <a:lstStyle/>
                    <a:p>
                      <a:pPr algn="ctr" fontAlgn="ctr"/>
                      <a:r>
                        <a:rPr lang="ru-RU" sz="900" b="0" i="0" u="none" strike="noStrike" cap="none">
                          <a:solidFill>
                            <a:schemeClr val="dk1"/>
                          </a:solidFill>
                          <a:latin typeface="+mn-lt"/>
                          <a:ea typeface="+mn-ea"/>
                          <a:cs typeface="+mn-cs"/>
                          <a:sym typeface="Arial"/>
                        </a:rPr>
                        <a:t>93</a:t>
                      </a:r>
                    </a:p>
                  </a:txBody>
                  <a:tcPr marL="9525" marR="9525" marT="9525" marB="0" anchor="ctr"/>
                </a:tc>
                <a:tc>
                  <a:txBody>
                    <a:bodyPr/>
                    <a:lstStyle/>
                    <a:p>
                      <a:pPr algn="ctr" fontAlgn="ctr"/>
                      <a:r>
                        <a:rPr lang="ru-RU" sz="900" b="0" i="0" u="none" strike="noStrike" cap="none" dirty="0">
                          <a:solidFill>
                            <a:schemeClr val="dk1"/>
                          </a:solidFill>
                          <a:latin typeface="+mn-lt"/>
                          <a:ea typeface="+mn-ea"/>
                          <a:cs typeface="+mn-cs"/>
                          <a:sym typeface="Arial"/>
                        </a:rPr>
                        <a:t>867</a:t>
                      </a:r>
                    </a:p>
                  </a:txBody>
                  <a:tcPr marL="9525" marR="9525" marT="9525" marB="0" anchor="ctr"/>
                </a:tc>
                <a:tc>
                  <a:txBody>
                    <a:bodyPr/>
                    <a:lstStyle/>
                    <a:p>
                      <a:pPr algn="ctr" fontAlgn="ctr"/>
                      <a:r>
                        <a:rPr lang="ru-RU" sz="1050" b="1" i="0" u="none" strike="noStrike" cap="none" dirty="0">
                          <a:solidFill>
                            <a:schemeClr val="dk1"/>
                          </a:solidFill>
                          <a:latin typeface="+mn-lt"/>
                          <a:ea typeface="+mn-ea"/>
                          <a:cs typeface="+mn-cs"/>
                          <a:sym typeface="Arial"/>
                        </a:rPr>
                        <a:t>2,6%</a:t>
                      </a:r>
                    </a:p>
                  </a:txBody>
                  <a:tcPr marL="9525" marR="9525" marT="9525" marB="0" anchor="ctr"/>
                </a:tc>
                <a:extLst>
                  <a:ext uri="{0D108BD9-81ED-4DB2-BD59-A6C34878D82A}">
                    <a16:rowId xmlns:a16="http://schemas.microsoft.com/office/drawing/2014/main" val="412311137"/>
                  </a:ext>
                </a:extLst>
              </a:tr>
            </a:tbl>
          </a:graphicData>
        </a:graphic>
      </p:graphicFrame>
    </p:spTree>
    <p:extLst>
      <p:ext uri="{BB962C8B-B14F-4D97-AF65-F5344CB8AC3E}">
        <p14:creationId xmlns:p14="http://schemas.microsoft.com/office/powerpoint/2010/main" val="1140017041"/>
      </p:ext>
    </p:extLst>
  </p:cSld>
  <p:clrMapOvr>
    <a:masterClrMapping/>
  </p:clrMapOvr>
</p:sld>
</file>

<file path=ppt/slides/slide4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Номер слайда 2">
            <a:extLst>
              <a:ext uri="{FF2B5EF4-FFF2-40B4-BE49-F238E27FC236}">
                <a16:creationId xmlns:a16="http://schemas.microsoft.com/office/drawing/2014/main" id="{0FE3E8E7-F31A-7D55-7372-1BEAD488D2B4}"/>
              </a:ext>
            </a:extLst>
          </p:cNvPr>
          <p:cNvSpPr>
            <a:spLocks noGrp="1"/>
          </p:cNvSpPr>
          <p:nvPr>
            <p:ph type="sldNum" sz="quarter" idx="12"/>
          </p:nvPr>
        </p:nvSpPr>
        <p:spPr/>
        <p:txBody>
          <a:bodyPr/>
          <a:lstStyle/>
          <a:p>
            <a:fld id="{4060C6F1-8618-4CCA-B45E-7B199C8F5830}" type="slidenum">
              <a:rPr lang="ru-RU" smtClean="0"/>
              <a:pPr/>
              <a:t>43</a:t>
            </a:fld>
            <a:r>
              <a:rPr lang="en-US" dirty="0"/>
              <a:t> </a:t>
            </a:r>
            <a:r>
              <a:rPr lang="ru-RU" dirty="0"/>
              <a:t>из 82</a:t>
            </a:r>
          </a:p>
        </p:txBody>
      </p:sp>
      <p:sp>
        <p:nvSpPr>
          <p:cNvPr id="2" name="Заголовок 3">
            <a:extLst>
              <a:ext uri="{FF2B5EF4-FFF2-40B4-BE49-F238E27FC236}">
                <a16:creationId xmlns:a16="http://schemas.microsoft.com/office/drawing/2014/main" id="{6B40C54E-AB09-425F-8B98-879F69EDE140}"/>
              </a:ext>
            </a:extLst>
          </p:cNvPr>
          <p:cNvSpPr txBox="1">
            <a:spLocks/>
          </p:cNvSpPr>
          <p:nvPr/>
        </p:nvSpPr>
        <p:spPr>
          <a:xfrm>
            <a:off x="72000" y="0"/>
            <a:ext cx="12120000" cy="859626"/>
          </a:xfrm>
          <a:prstGeom prst="rect">
            <a:avLst/>
          </a:prstGeom>
        </p:spPr>
        <p:txBody>
          <a:bodyPr anchor="ctr"/>
          <a:lstStyle>
            <a:defPPr marR="0" lvl="0" algn="l" rtl="0">
              <a:lnSpc>
                <a:spcPct val="100000"/>
              </a:lnSpc>
              <a:spcBef>
                <a:spcPts val="0"/>
              </a:spcBef>
              <a:spcAft>
                <a:spcPts val="0"/>
              </a:spcAft>
            </a:defPPr>
            <a:lvl1pPr marR="0" lvl="0" algn="l" rtl="0" eaLnBrk="1" hangingPunct="1">
              <a:lnSpc>
                <a:spcPct val="100000"/>
              </a:lnSpc>
              <a:spcBef>
                <a:spcPts val="0"/>
              </a:spcBef>
              <a:spcAft>
                <a:spcPts val="0"/>
              </a:spcAft>
              <a:buNone/>
              <a:defRPr sz="2667" b="1" i="0" u="none" strike="noStrike" cap="none">
                <a:solidFill>
                  <a:srgbClr val="007F76"/>
                </a:solidFill>
                <a:latin typeface="Arial" panose="020B0604020202020204" pitchFamily="34" charset="0"/>
                <a:ea typeface="Calibri" panose="020F0502020204030204" pitchFamily="34" charset="0"/>
                <a:cs typeface="Arial" panose="020B0604020202020204" pitchFamily="34" charset="0"/>
                <a:sym typeface="Arial"/>
              </a:defRPr>
            </a:lvl1pPr>
          </a:lstStyle>
          <a:p>
            <a:pPr defTabSz="914400"/>
            <a:r>
              <a:rPr lang="kk-KZ" sz="2400" dirty="0"/>
              <a:t>Жамбыл облысы бойынша топ-10 бос жұмыс орындарының болжамы</a:t>
            </a:r>
            <a:endParaRPr lang="ru-KZ" sz="2400" kern="0" dirty="0"/>
          </a:p>
        </p:txBody>
      </p:sp>
      <p:graphicFrame>
        <p:nvGraphicFramePr>
          <p:cNvPr id="4" name="Таблица 3">
            <a:extLst>
              <a:ext uri="{FF2B5EF4-FFF2-40B4-BE49-F238E27FC236}">
                <a16:creationId xmlns:a16="http://schemas.microsoft.com/office/drawing/2014/main" id="{6DF87B24-59D4-648D-ECCC-9FBE7C4BF08A}"/>
              </a:ext>
            </a:extLst>
          </p:cNvPr>
          <p:cNvGraphicFramePr>
            <a:graphicFrameLocks noGrp="1"/>
          </p:cNvGraphicFramePr>
          <p:nvPr>
            <p:extLst>
              <p:ext uri="{D42A27DB-BD31-4B8C-83A1-F6EECF244321}">
                <p14:modId xmlns:p14="http://schemas.microsoft.com/office/powerpoint/2010/main" val="1636551674"/>
              </p:ext>
            </p:extLst>
          </p:nvPr>
        </p:nvGraphicFramePr>
        <p:xfrm>
          <a:off x="141431" y="932399"/>
          <a:ext cx="11885729" cy="5617699"/>
        </p:xfrm>
        <a:graphic>
          <a:graphicData uri="http://schemas.openxmlformats.org/drawingml/2006/table">
            <a:tbl>
              <a:tblPr bandRow="1">
                <a:tableStyleId>{3B4B98B0-60AC-42C2-AFA5-B58CD77FA1E5}</a:tableStyleId>
              </a:tblPr>
              <a:tblGrid>
                <a:gridCol w="360812">
                  <a:extLst>
                    <a:ext uri="{9D8B030D-6E8A-4147-A177-3AD203B41FA5}">
                      <a16:colId xmlns:a16="http://schemas.microsoft.com/office/drawing/2014/main" val="2640444703"/>
                    </a:ext>
                  </a:extLst>
                </a:gridCol>
                <a:gridCol w="674456">
                  <a:extLst>
                    <a:ext uri="{9D8B030D-6E8A-4147-A177-3AD203B41FA5}">
                      <a16:colId xmlns:a16="http://schemas.microsoft.com/office/drawing/2014/main" val="308092926"/>
                    </a:ext>
                  </a:extLst>
                </a:gridCol>
                <a:gridCol w="4014030">
                  <a:extLst>
                    <a:ext uri="{9D8B030D-6E8A-4147-A177-3AD203B41FA5}">
                      <a16:colId xmlns:a16="http://schemas.microsoft.com/office/drawing/2014/main" val="2913193191"/>
                    </a:ext>
                  </a:extLst>
                </a:gridCol>
                <a:gridCol w="659670">
                  <a:extLst>
                    <a:ext uri="{9D8B030D-6E8A-4147-A177-3AD203B41FA5}">
                      <a16:colId xmlns:a16="http://schemas.microsoft.com/office/drawing/2014/main" val="3122760222"/>
                    </a:ext>
                  </a:extLst>
                </a:gridCol>
                <a:gridCol w="659670">
                  <a:extLst>
                    <a:ext uri="{9D8B030D-6E8A-4147-A177-3AD203B41FA5}">
                      <a16:colId xmlns:a16="http://schemas.microsoft.com/office/drawing/2014/main" val="463672542"/>
                    </a:ext>
                  </a:extLst>
                </a:gridCol>
                <a:gridCol w="659670">
                  <a:extLst>
                    <a:ext uri="{9D8B030D-6E8A-4147-A177-3AD203B41FA5}">
                      <a16:colId xmlns:a16="http://schemas.microsoft.com/office/drawing/2014/main" val="3124389490"/>
                    </a:ext>
                  </a:extLst>
                </a:gridCol>
                <a:gridCol w="659670">
                  <a:extLst>
                    <a:ext uri="{9D8B030D-6E8A-4147-A177-3AD203B41FA5}">
                      <a16:colId xmlns:a16="http://schemas.microsoft.com/office/drawing/2014/main" val="2941227421"/>
                    </a:ext>
                  </a:extLst>
                </a:gridCol>
                <a:gridCol w="659670">
                  <a:extLst>
                    <a:ext uri="{9D8B030D-6E8A-4147-A177-3AD203B41FA5}">
                      <a16:colId xmlns:a16="http://schemas.microsoft.com/office/drawing/2014/main" val="14517836"/>
                    </a:ext>
                  </a:extLst>
                </a:gridCol>
                <a:gridCol w="659670">
                  <a:extLst>
                    <a:ext uri="{9D8B030D-6E8A-4147-A177-3AD203B41FA5}">
                      <a16:colId xmlns:a16="http://schemas.microsoft.com/office/drawing/2014/main" val="2712067462"/>
                    </a:ext>
                  </a:extLst>
                </a:gridCol>
                <a:gridCol w="525731">
                  <a:extLst>
                    <a:ext uri="{9D8B030D-6E8A-4147-A177-3AD203B41FA5}">
                      <a16:colId xmlns:a16="http://schemas.microsoft.com/office/drawing/2014/main" val="926687325"/>
                    </a:ext>
                  </a:extLst>
                </a:gridCol>
                <a:gridCol w="525731">
                  <a:extLst>
                    <a:ext uri="{9D8B030D-6E8A-4147-A177-3AD203B41FA5}">
                      <a16:colId xmlns:a16="http://schemas.microsoft.com/office/drawing/2014/main" val="827406570"/>
                    </a:ext>
                  </a:extLst>
                </a:gridCol>
                <a:gridCol w="525731">
                  <a:extLst>
                    <a:ext uri="{9D8B030D-6E8A-4147-A177-3AD203B41FA5}">
                      <a16:colId xmlns:a16="http://schemas.microsoft.com/office/drawing/2014/main" val="2656866826"/>
                    </a:ext>
                  </a:extLst>
                </a:gridCol>
                <a:gridCol w="525731">
                  <a:extLst>
                    <a:ext uri="{9D8B030D-6E8A-4147-A177-3AD203B41FA5}">
                      <a16:colId xmlns:a16="http://schemas.microsoft.com/office/drawing/2014/main" val="3514456650"/>
                    </a:ext>
                  </a:extLst>
                </a:gridCol>
                <a:gridCol w="775487">
                  <a:extLst>
                    <a:ext uri="{9D8B030D-6E8A-4147-A177-3AD203B41FA5}">
                      <a16:colId xmlns:a16="http://schemas.microsoft.com/office/drawing/2014/main" val="3845195506"/>
                    </a:ext>
                  </a:extLst>
                </a:gridCol>
              </a:tblGrid>
              <a:tr h="185777">
                <a:tc rowSpan="2">
                  <a:txBody>
                    <a:bodyPr/>
                    <a:lstStyle/>
                    <a:p>
                      <a:pPr algn="ctr" rtl="0" fontAlgn="ctr"/>
                      <a:r>
                        <a:rPr lang="ru-RU" sz="1050" u="none" strike="noStrike" dirty="0">
                          <a:solidFill>
                            <a:srgbClr val="007F76"/>
                          </a:solidFill>
                          <a:effectLst/>
                          <a:latin typeface="Arial Narrow" panose="020B0606020202030204" pitchFamily="34" charset="0"/>
                        </a:rPr>
                        <a:t>№</a:t>
                      </a:r>
                      <a:endParaRPr lang="ru-RU" sz="1050" b="0" i="0" u="none" strike="noStrike" dirty="0">
                        <a:solidFill>
                          <a:srgbClr val="007F76"/>
                        </a:solidFill>
                        <a:effectLst/>
                        <a:latin typeface="Arial Narrow" panose="020B0606020202030204" pitchFamily="34" charset="0"/>
                      </a:endParaRPr>
                    </a:p>
                  </a:txBody>
                  <a:tcPr marL="6603" marR="6603" marT="0" marB="0"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rowSpan="2">
                  <a:txBody>
                    <a:bodyPr/>
                    <a:lstStyle/>
                    <a:p>
                      <a:pPr marL="0" algn="ctr" defTabSz="685800" rtl="0" eaLnBrk="1" fontAlgn="ctr" latinLnBrk="0" hangingPunct="1"/>
                      <a:r>
                        <a:rPr lang="ru-RU" sz="1050" b="0" i="0" u="none" strike="noStrike" cap="none" dirty="0">
                          <a:solidFill>
                            <a:srgbClr val="007F76"/>
                          </a:solidFill>
                          <a:effectLst/>
                          <a:latin typeface="Arial Narrow" panose="020B0606020202030204" pitchFamily="34" charset="0"/>
                          <a:ea typeface="+mn-ea"/>
                          <a:cs typeface="+mn-cs"/>
                          <a:sym typeface="Arial"/>
                        </a:rPr>
                        <a:t>ҰҚЖ-2017 </a:t>
                      </a:r>
                      <a:r>
                        <a:rPr lang="ru-RU" sz="1050" b="0" i="0" u="none" strike="noStrike" cap="none" dirty="0" err="1">
                          <a:solidFill>
                            <a:srgbClr val="007F76"/>
                          </a:solidFill>
                          <a:effectLst/>
                          <a:latin typeface="Arial Narrow" panose="020B0606020202030204" pitchFamily="34" charset="0"/>
                          <a:ea typeface="+mn-ea"/>
                          <a:cs typeface="+mn-cs"/>
                          <a:sym typeface="Arial"/>
                        </a:rPr>
                        <a:t>коді</a:t>
                      </a:r>
                      <a:endParaRPr lang="ru-RU" sz="1050" b="0" i="0" u="none" strike="noStrike" cap="none" dirty="0">
                        <a:solidFill>
                          <a:srgbClr val="007F76"/>
                        </a:solidFill>
                        <a:effectLst/>
                        <a:latin typeface="Arial Narrow" panose="020B0606020202030204" pitchFamily="34" charset="0"/>
                        <a:ea typeface="+mn-ea"/>
                        <a:cs typeface="+mn-cs"/>
                        <a:sym typeface="Arial"/>
                      </a:endParaRPr>
                    </a:p>
                  </a:txBody>
                  <a:tcPr marL="6603" marR="6603" marT="0" marB="0"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rowSpan="2">
                  <a:txBody>
                    <a:bodyPr/>
                    <a:lstStyle/>
                    <a:p>
                      <a:pPr algn="ctr" rtl="0" fontAlgn="ctr"/>
                      <a:r>
                        <a:rPr lang="ru-RU" sz="1050" u="none" strike="noStrike" dirty="0">
                          <a:solidFill>
                            <a:srgbClr val="007F76"/>
                          </a:solidFill>
                          <a:effectLst/>
                          <a:latin typeface="Arial Narrow" panose="020B0606020202030204" pitchFamily="34" charset="0"/>
                        </a:rPr>
                        <a:t>АТАУЫ</a:t>
                      </a:r>
                      <a:endParaRPr lang="ru-RU" sz="1050" b="0" i="0" u="none" strike="noStrike" dirty="0">
                        <a:solidFill>
                          <a:srgbClr val="007F76"/>
                        </a:solidFill>
                        <a:effectLst/>
                        <a:latin typeface="Arial Narrow" panose="020B0606020202030204" pitchFamily="34" charset="0"/>
                      </a:endParaRPr>
                    </a:p>
                  </a:txBody>
                  <a:tcPr marL="6603" marR="6603" marT="0" marB="0" anchor="ctr">
                    <a:lnL>
                      <a:noFill/>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rowSpan="2">
                  <a:txBody>
                    <a:bodyPr/>
                    <a:lstStyle/>
                    <a:p>
                      <a:pPr algn="ctr" fontAlgn="b"/>
                      <a:r>
                        <a:rPr lang="kk-KZ" sz="1050" u="none" strike="noStrike" dirty="0">
                          <a:solidFill>
                            <a:schemeClr val="tx1"/>
                          </a:solidFill>
                          <a:effectLst/>
                          <a:latin typeface="Arial Narrow" panose="020B0606020202030204" pitchFamily="34" charset="0"/>
                        </a:rPr>
                        <a:t>2022 ж. бос орындар</a:t>
                      </a:r>
                      <a:endParaRPr lang="ru-RU" sz="1050" b="0" i="0" u="none" strike="noStrike" dirty="0">
                        <a:solidFill>
                          <a:schemeClr val="tx1"/>
                        </a:solidFill>
                        <a:effectLst/>
                        <a:latin typeface="Arial Narrow" panose="020B0606020202030204" pitchFamily="34" charset="0"/>
                      </a:endParaRPr>
                    </a:p>
                  </a:txBody>
                  <a:tcPr marL="9525" marR="9525" marT="0" marB="0" anchor="ctr">
                    <a:lnL w="12700" cap="flat" cmpd="sng" algn="ctr">
                      <a:solidFill>
                        <a:schemeClr val="tx1"/>
                      </a:solidFill>
                      <a:prstDash val="solid"/>
                      <a:round/>
                      <a:headEnd type="none" w="med" len="med"/>
                      <a:tailEnd type="none" w="med" len="med"/>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gridSpan="4">
                  <a:txBody>
                    <a:bodyPr/>
                    <a:lstStyle/>
                    <a:p>
                      <a:pPr algn="ctr" fontAlgn="b"/>
                      <a:r>
                        <a:rPr lang="ru-RU" sz="1050" b="0" i="0" u="none" strike="noStrike" dirty="0" err="1">
                          <a:solidFill>
                            <a:schemeClr val="tx1"/>
                          </a:solidFill>
                          <a:effectLst/>
                          <a:latin typeface="Arial Narrow" panose="020B0606020202030204" pitchFamily="34" charset="0"/>
                        </a:rPr>
                        <a:t>оның</a:t>
                      </a:r>
                      <a:r>
                        <a:rPr lang="ru-RU" sz="1050" b="0" i="0" u="none" strike="noStrike" dirty="0">
                          <a:solidFill>
                            <a:schemeClr val="tx1"/>
                          </a:solidFill>
                          <a:effectLst/>
                          <a:latin typeface="Arial Narrow" panose="020B0606020202030204" pitchFamily="34" charset="0"/>
                        </a:rPr>
                        <a:t> </a:t>
                      </a:r>
                      <a:r>
                        <a:rPr lang="ru-RU" sz="1050" b="0" i="0" u="none" strike="noStrike" dirty="0" err="1">
                          <a:solidFill>
                            <a:schemeClr val="tx1"/>
                          </a:solidFill>
                          <a:effectLst/>
                          <a:latin typeface="Arial Narrow" panose="020B0606020202030204" pitchFamily="34" charset="0"/>
                        </a:rPr>
                        <a:t>ішінде</a:t>
                      </a:r>
                      <a:r>
                        <a:rPr lang="ru-RU" sz="1050" b="0" i="0" u="none" strike="noStrike" dirty="0">
                          <a:solidFill>
                            <a:schemeClr val="tx1"/>
                          </a:solidFill>
                          <a:effectLst/>
                          <a:latin typeface="Arial Narrow" panose="020B0606020202030204" pitchFamily="34" charset="0"/>
                        </a:rPr>
                        <a:t> 2022 ж. </a:t>
                      </a:r>
                      <a:r>
                        <a:rPr lang="ru-RU" sz="1050" b="0" i="0" u="none" strike="noStrike" dirty="0" err="1">
                          <a:solidFill>
                            <a:schemeClr val="tx1"/>
                          </a:solidFill>
                          <a:effectLst/>
                          <a:latin typeface="Arial Narrow" panose="020B0606020202030204" pitchFamily="34" charset="0"/>
                        </a:rPr>
                        <a:t>тоқсандары</a:t>
                      </a:r>
                      <a:r>
                        <a:rPr lang="ru-RU" sz="1050" b="0" i="0" u="none" strike="noStrike" dirty="0">
                          <a:solidFill>
                            <a:schemeClr val="tx1"/>
                          </a:solidFill>
                          <a:effectLst/>
                          <a:latin typeface="Arial Narrow" panose="020B0606020202030204" pitchFamily="34" charset="0"/>
                        </a:rPr>
                        <a:t> </a:t>
                      </a:r>
                      <a:r>
                        <a:rPr lang="ru-RU" sz="1050" b="0" i="0" u="none" strike="noStrike" dirty="0" err="1">
                          <a:solidFill>
                            <a:schemeClr val="tx1"/>
                          </a:solidFill>
                          <a:effectLst/>
                          <a:latin typeface="Arial Narrow" panose="020B0606020202030204" pitchFamily="34" charset="0"/>
                        </a:rPr>
                        <a:t>бойынша</a:t>
                      </a:r>
                      <a:endParaRPr lang="ru-RU" sz="1050" b="0" i="0" u="none" strike="noStrike" dirty="0">
                        <a:solidFill>
                          <a:schemeClr val="tx1"/>
                        </a:solidFill>
                        <a:effectLst/>
                        <a:latin typeface="Arial Narrow" panose="020B0606020202030204" pitchFamily="34" charset="0"/>
                      </a:endParaRPr>
                    </a:p>
                  </a:txBody>
                  <a:tcPr marL="9525" marR="9525" marT="0" marB="0" anchor="ctr">
                    <a:lnL>
                      <a:noFill/>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fontAlgn="b"/>
                      <a:endParaRPr lang="ru-RU" sz="900" b="0" i="0" u="none" strike="noStrike" dirty="0">
                        <a:solidFill>
                          <a:srgbClr val="007F76"/>
                        </a:solidFill>
                        <a:effectLst/>
                        <a:latin typeface="Arial Narrow" panose="020B0606020202030204" pitchFamily="34" charset="0"/>
                      </a:endParaRPr>
                    </a:p>
                  </a:txBody>
                  <a:tcPr marL="9525" marR="9525" marT="9525" marB="0"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fontAlgn="b"/>
                      <a:endParaRPr lang="ru-RU" sz="900" b="0" i="0" u="none" strike="noStrike" dirty="0">
                        <a:solidFill>
                          <a:srgbClr val="007F76"/>
                        </a:solidFill>
                        <a:effectLst/>
                        <a:latin typeface="Arial Narrow" panose="020B0606020202030204" pitchFamily="34" charset="0"/>
                      </a:endParaRPr>
                    </a:p>
                  </a:txBody>
                  <a:tcPr marL="9525" marR="9525" marT="9525" marB="0"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fontAlgn="b"/>
                      <a:endParaRPr lang="ru-RU" sz="900" b="0" i="0" u="none" strike="noStrike" dirty="0">
                        <a:solidFill>
                          <a:srgbClr val="007F76"/>
                        </a:solidFill>
                        <a:effectLst/>
                        <a:latin typeface="Arial Narrow" panose="020B0606020202030204" pitchFamily="34" charset="0"/>
                      </a:endParaRPr>
                    </a:p>
                  </a:txBody>
                  <a:tcPr marL="9525" marR="9525" marT="9525" marB="0"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rowSpan="2">
                  <a:txBody>
                    <a:bodyPr/>
                    <a:lstStyle/>
                    <a:p>
                      <a:pPr algn="ctr" fontAlgn="b"/>
                      <a:r>
                        <a:rPr lang="kk-KZ" sz="1050" b="0" i="0" u="none" strike="noStrike" cap="none" dirty="0">
                          <a:solidFill>
                            <a:srgbClr val="007F76"/>
                          </a:solidFill>
                          <a:effectLst/>
                          <a:latin typeface="Arial Narrow" panose="020B0606020202030204" pitchFamily="34" charset="0"/>
                          <a:ea typeface="+mn-ea"/>
                          <a:cs typeface="+mn-cs"/>
                          <a:sym typeface="Arial"/>
                        </a:rPr>
                        <a:t>2023 ж. бос орындар</a:t>
                      </a:r>
                      <a:endParaRPr lang="ru-RU" sz="1050" b="0" i="0" u="none" strike="noStrike" cap="none" dirty="0">
                        <a:solidFill>
                          <a:srgbClr val="007F76"/>
                        </a:solidFill>
                        <a:effectLst/>
                        <a:latin typeface="Arial Narrow" panose="020B0606020202030204" pitchFamily="34" charset="0"/>
                        <a:ea typeface="+mn-ea"/>
                        <a:cs typeface="+mn-cs"/>
                        <a:sym typeface="Arial"/>
                      </a:endParaRPr>
                    </a:p>
                  </a:txBody>
                  <a:tcPr marL="9525" marR="9525" marT="0" marB="0" anchor="ctr">
                    <a:lnL w="12700" cap="flat" cmpd="sng" algn="ctr">
                      <a:solidFill>
                        <a:schemeClr val="tx1"/>
                      </a:solidFill>
                      <a:prstDash val="solid"/>
                      <a:round/>
                      <a:headEnd type="none" w="med" len="med"/>
                      <a:tailEnd type="none" w="med" len="med"/>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gridSpan="4">
                  <a:txBody>
                    <a:bodyPr/>
                    <a:lstStyle/>
                    <a:p>
                      <a:pPr algn="ctr" fontAlgn="b"/>
                      <a:r>
                        <a:rPr lang="ru-RU" sz="1050" b="0" i="0" u="none" strike="noStrike" cap="none" dirty="0" err="1">
                          <a:solidFill>
                            <a:srgbClr val="007F76"/>
                          </a:solidFill>
                          <a:effectLst/>
                          <a:latin typeface="Arial Narrow" panose="020B0606020202030204" pitchFamily="34" charset="0"/>
                          <a:ea typeface="+mn-ea"/>
                          <a:cs typeface="+mn-cs"/>
                          <a:sym typeface="Arial"/>
                        </a:rPr>
                        <a:t>оның</a:t>
                      </a:r>
                      <a:r>
                        <a:rPr lang="ru-RU" sz="1050" b="0" i="0" u="none" strike="noStrike" cap="none" dirty="0">
                          <a:solidFill>
                            <a:srgbClr val="007F76"/>
                          </a:solidFill>
                          <a:effectLst/>
                          <a:latin typeface="Arial Narrow" panose="020B0606020202030204" pitchFamily="34" charset="0"/>
                          <a:ea typeface="+mn-ea"/>
                          <a:cs typeface="+mn-cs"/>
                          <a:sym typeface="Arial"/>
                        </a:rPr>
                        <a:t> </a:t>
                      </a:r>
                      <a:r>
                        <a:rPr lang="ru-RU" sz="1050" b="0" i="0" u="none" strike="noStrike" cap="none" dirty="0" err="1">
                          <a:solidFill>
                            <a:srgbClr val="007F76"/>
                          </a:solidFill>
                          <a:effectLst/>
                          <a:latin typeface="Arial Narrow" panose="020B0606020202030204" pitchFamily="34" charset="0"/>
                          <a:ea typeface="+mn-ea"/>
                          <a:cs typeface="+mn-cs"/>
                          <a:sym typeface="Arial"/>
                        </a:rPr>
                        <a:t>ішінде</a:t>
                      </a:r>
                      <a:r>
                        <a:rPr lang="ru-RU" sz="1050" b="0" i="0" u="none" strike="noStrike" cap="none" dirty="0">
                          <a:solidFill>
                            <a:srgbClr val="007F76"/>
                          </a:solidFill>
                          <a:effectLst/>
                          <a:latin typeface="Arial Narrow" panose="020B0606020202030204" pitchFamily="34" charset="0"/>
                          <a:ea typeface="+mn-ea"/>
                          <a:cs typeface="+mn-cs"/>
                          <a:sym typeface="Arial"/>
                        </a:rPr>
                        <a:t> 2023 ж. </a:t>
                      </a:r>
                      <a:r>
                        <a:rPr lang="ru-RU" sz="1050" b="0" i="0" u="none" strike="noStrike" cap="none" dirty="0" err="1">
                          <a:solidFill>
                            <a:srgbClr val="007F76"/>
                          </a:solidFill>
                          <a:effectLst/>
                          <a:latin typeface="Arial Narrow" panose="020B0606020202030204" pitchFamily="34" charset="0"/>
                          <a:ea typeface="+mn-ea"/>
                          <a:cs typeface="+mn-cs"/>
                          <a:sym typeface="Arial"/>
                        </a:rPr>
                        <a:t>тоқсан</a:t>
                      </a:r>
                      <a:r>
                        <a:rPr lang="ru-RU" sz="1050" b="0" i="0" u="none" strike="noStrike" cap="none" dirty="0">
                          <a:solidFill>
                            <a:srgbClr val="007F76"/>
                          </a:solidFill>
                          <a:effectLst/>
                          <a:latin typeface="Arial Narrow" panose="020B0606020202030204" pitchFamily="34" charset="0"/>
                          <a:ea typeface="+mn-ea"/>
                          <a:cs typeface="+mn-cs"/>
                          <a:sym typeface="Arial"/>
                        </a:rPr>
                        <a:t> </a:t>
                      </a:r>
                      <a:r>
                        <a:rPr lang="ru-RU" sz="1050" b="0" i="0" u="none" strike="noStrike" cap="none" dirty="0" err="1">
                          <a:solidFill>
                            <a:srgbClr val="007F76"/>
                          </a:solidFill>
                          <a:effectLst/>
                          <a:latin typeface="Arial Narrow" panose="020B0606020202030204" pitchFamily="34" charset="0"/>
                          <a:ea typeface="+mn-ea"/>
                          <a:cs typeface="+mn-cs"/>
                          <a:sym typeface="Arial"/>
                        </a:rPr>
                        <a:t>бойынша</a:t>
                      </a:r>
                      <a:endParaRPr lang="ru-RU" sz="1050" b="0" i="0" u="none" strike="noStrike" cap="none" dirty="0">
                        <a:solidFill>
                          <a:srgbClr val="007F76"/>
                        </a:solidFill>
                        <a:effectLst/>
                        <a:latin typeface="Arial Narrow" panose="020B0606020202030204" pitchFamily="34" charset="0"/>
                        <a:ea typeface="+mn-ea"/>
                        <a:cs typeface="+mn-cs"/>
                        <a:sym typeface="Arial"/>
                      </a:endParaRPr>
                    </a:p>
                  </a:txBody>
                  <a:tcPr marL="9525" marR="9525" marT="0" marB="0" anchor="ctr">
                    <a:lnL>
                      <a:noFill/>
                    </a:lnL>
                    <a:lnR>
                      <a:noFill/>
                    </a:lnR>
                    <a:lnT w="1270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fontAlgn="b"/>
                      <a:endParaRPr lang="ru-RU" sz="900" b="0" i="0" u="none" strike="noStrike" dirty="0">
                        <a:solidFill>
                          <a:srgbClr val="007F76"/>
                        </a:solidFill>
                        <a:effectLst/>
                        <a:latin typeface="Arial Narrow" panose="020B0606020202030204" pitchFamily="34" charset="0"/>
                      </a:endParaRPr>
                    </a:p>
                  </a:txBody>
                  <a:tcPr marL="9525" marR="9525" marT="9525" marB="0"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4D7A86">
                        <a:alpha val="20000"/>
                      </a:srgbClr>
                    </a:solidFill>
                  </a:tcPr>
                </a:tc>
                <a:tc hMerge="1">
                  <a:txBody>
                    <a:bodyPr/>
                    <a:lstStyle/>
                    <a:p>
                      <a:pPr algn="ctr" fontAlgn="b"/>
                      <a:endParaRPr lang="ru-RU" sz="900" b="0" i="0" u="none" strike="noStrike" dirty="0">
                        <a:solidFill>
                          <a:srgbClr val="007F76"/>
                        </a:solidFill>
                        <a:effectLst/>
                        <a:latin typeface="Arial Narrow" panose="020B0606020202030204" pitchFamily="34" charset="0"/>
                      </a:endParaRPr>
                    </a:p>
                  </a:txBody>
                  <a:tcPr marL="9525" marR="9525" marT="9525" marB="0"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4D7A86">
                        <a:alpha val="20000"/>
                      </a:srgbClr>
                    </a:solidFill>
                  </a:tcPr>
                </a:tc>
                <a:tc hMerge="1">
                  <a:txBody>
                    <a:bodyPr/>
                    <a:lstStyle/>
                    <a:p>
                      <a:pPr algn="ctr" fontAlgn="b"/>
                      <a:endParaRPr lang="ru-RU" sz="900" b="0" i="0" u="none" strike="noStrike" dirty="0">
                        <a:solidFill>
                          <a:srgbClr val="007F76"/>
                        </a:solidFill>
                        <a:effectLst/>
                        <a:latin typeface="Arial Narrow" panose="020B0606020202030204" pitchFamily="34" charset="0"/>
                      </a:endParaRPr>
                    </a:p>
                  </a:txBody>
                  <a:tcPr marL="9525" marR="9525" marT="9525" marB="0"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4D7A86">
                        <a:alpha val="20000"/>
                      </a:srgbClr>
                    </a:solidFill>
                  </a:tcPr>
                </a:tc>
                <a:tc rowSpan="2">
                  <a:txBody>
                    <a:bodyPr/>
                    <a:lstStyle/>
                    <a:p>
                      <a:pPr algn="ctr" fontAlgn="b"/>
                      <a:r>
                        <a:rPr lang="ru-RU" sz="1050" u="none" strike="noStrike" dirty="0">
                          <a:solidFill>
                            <a:srgbClr val="007F76"/>
                          </a:solidFill>
                          <a:effectLst/>
                          <a:latin typeface="Arial Narrow" panose="020B0606020202030204" pitchFamily="34" charset="0"/>
                        </a:rPr>
                        <a:t>ЖАЛПЫҒА </a:t>
                      </a:r>
                    </a:p>
                    <a:p>
                      <a:pPr algn="ctr" fontAlgn="b"/>
                      <a:r>
                        <a:rPr lang="ru-RU" sz="1050" u="none" strike="noStrike" dirty="0">
                          <a:solidFill>
                            <a:srgbClr val="007F76"/>
                          </a:solidFill>
                          <a:effectLst/>
                          <a:latin typeface="Arial Narrow" panose="020B0606020202030204" pitchFamily="34" charset="0"/>
                        </a:rPr>
                        <a:t>%-бен </a:t>
                      </a:r>
                      <a:endParaRPr lang="ru-RU" sz="1050" b="0" i="0" u="none" strike="noStrike" dirty="0">
                        <a:solidFill>
                          <a:srgbClr val="007F76"/>
                        </a:solidFill>
                        <a:effectLst/>
                        <a:latin typeface="Arial Narrow" panose="020B0606020202030204" pitchFamily="34" charset="0"/>
                      </a:endParaRPr>
                    </a:p>
                  </a:txBody>
                  <a:tcPr marL="9525" marR="9525" marT="0" marB="0"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821115214"/>
                  </a:ext>
                </a:extLst>
              </a:tr>
              <a:tr h="188570">
                <a:tc vMerge="1">
                  <a:txBody>
                    <a:bodyPr/>
                    <a:lstStyle/>
                    <a:p>
                      <a:pPr algn="ctr" rtl="0" fontAlgn="ctr"/>
                      <a:endParaRPr lang="ru-RU" sz="900" b="0" i="0" u="none" strike="noStrike" dirty="0">
                        <a:solidFill>
                          <a:srgbClr val="007F76"/>
                        </a:solidFill>
                        <a:effectLst/>
                        <a:latin typeface="Arial Narrow" panose="020B0606020202030204" pitchFamily="34" charset="0"/>
                      </a:endParaRPr>
                    </a:p>
                  </a:txBody>
                  <a:tcPr marL="6603" marR="6603" marT="10800" marB="10800"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4D7A86">
                        <a:alpha val="20000"/>
                      </a:srgbClr>
                    </a:solidFill>
                  </a:tcPr>
                </a:tc>
                <a:tc vMerge="1">
                  <a:txBody>
                    <a:bodyPr/>
                    <a:lstStyle/>
                    <a:p>
                      <a:pPr algn="ctr" rtl="0" fontAlgn="ctr"/>
                      <a:endParaRPr lang="ru-RU" sz="900" b="0" i="0" u="none" strike="noStrike" dirty="0">
                        <a:solidFill>
                          <a:srgbClr val="007F76"/>
                        </a:solidFill>
                        <a:effectLst/>
                        <a:latin typeface="Arial Narrow" panose="020B0606020202030204" pitchFamily="34" charset="0"/>
                      </a:endParaRPr>
                    </a:p>
                  </a:txBody>
                  <a:tcPr marL="6603" marR="6603" marT="10800" marB="10800"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4D7A86">
                        <a:alpha val="20000"/>
                      </a:srgbClr>
                    </a:solidFill>
                  </a:tcPr>
                </a:tc>
                <a:tc vMerge="1">
                  <a:txBody>
                    <a:bodyPr/>
                    <a:lstStyle/>
                    <a:p>
                      <a:pPr algn="ctr" rtl="0" fontAlgn="ctr"/>
                      <a:endParaRPr lang="ru-RU" sz="900" b="0" i="0" u="none" strike="noStrike" dirty="0">
                        <a:solidFill>
                          <a:srgbClr val="007F76"/>
                        </a:solidFill>
                        <a:effectLst/>
                        <a:latin typeface="Arial Narrow" panose="020B0606020202030204" pitchFamily="34" charset="0"/>
                      </a:endParaRPr>
                    </a:p>
                  </a:txBody>
                  <a:tcPr marL="6603" marR="6603" marT="10800" marB="10800"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4D7A86">
                        <a:alpha val="20000"/>
                      </a:srgbClr>
                    </a:solidFill>
                  </a:tcPr>
                </a:tc>
                <a:tc vMerge="1">
                  <a:txBody>
                    <a:bodyPr/>
                    <a:lstStyle/>
                    <a:p>
                      <a:endParaRPr lang="ru-KZ"/>
                    </a:p>
                  </a:txBody>
                  <a:tcPr/>
                </a:tc>
                <a:tc>
                  <a:txBody>
                    <a:bodyPr/>
                    <a:lstStyle/>
                    <a:p>
                      <a:pPr algn="ctr" fontAlgn="b"/>
                      <a:r>
                        <a:rPr lang="en-US" sz="1050" b="0" i="0" u="none" strike="noStrike" dirty="0">
                          <a:solidFill>
                            <a:schemeClr val="tx1"/>
                          </a:solidFill>
                          <a:effectLst/>
                          <a:latin typeface="Arial Narrow" panose="020B0606020202030204" pitchFamily="34" charset="0"/>
                        </a:rPr>
                        <a:t>I</a:t>
                      </a:r>
                      <a:endParaRPr lang="ru-RU" sz="1050" b="0" i="0" u="none" strike="noStrike" dirty="0">
                        <a:solidFill>
                          <a:schemeClr val="tx1"/>
                        </a:solidFill>
                        <a:effectLst/>
                        <a:latin typeface="Arial Narrow" panose="020B0606020202030204" pitchFamily="34" charset="0"/>
                      </a:endParaRPr>
                    </a:p>
                  </a:txBody>
                  <a:tcPr marL="9525" marR="9525" marT="0" marB="0" anchor="ctr">
                    <a:lnT w="635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ctr" fontAlgn="b"/>
                      <a:r>
                        <a:rPr lang="en-US" sz="1050" b="0" i="0" u="none" strike="noStrike" dirty="0">
                          <a:solidFill>
                            <a:schemeClr val="tx1"/>
                          </a:solidFill>
                          <a:effectLst/>
                          <a:latin typeface="Arial Narrow" panose="020B0606020202030204" pitchFamily="34" charset="0"/>
                        </a:rPr>
                        <a:t>II</a:t>
                      </a:r>
                      <a:endParaRPr lang="ru-RU" sz="1050" b="0" i="0" u="none" strike="noStrike" dirty="0">
                        <a:solidFill>
                          <a:schemeClr val="tx1"/>
                        </a:solidFill>
                        <a:effectLst/>
                        <a:latin typeface="Arial Narrow" panose="020B0606020202030204" pitchFamily="34" charset="0"/>
                      </a:endParaRPr>
                    </a:p>
                  </a:txBody>
                  <a:tcPr marL="9525" marR="9525" marT="0" marB="0" anchor="ctr">
                    <a:lnT w="635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ctr" fontAlgn="b"/>
                      <a:r>
                        <a:rPr lang="en-US" sz="1050" b="0" i="0" u="none" strike="noStrike" dirty="0">
                          <a:solidFill>
                            <a:schemeClr val="tx1"/>
                          </a:solidFill>
                          <a:effectLst/>
                          <a:latin typeface="Arial Narrow" panose="020B0606020202030204" pitchFamily="34" charset="0"/>
                        </a:rPr>
                        <a:t>III</a:t>
                      </a:r>
                      <a:endParaRPr lang="ru-RU" sz="1050" b="0" i="0" u="none" strike="noStrike" dirty="0">
                        <a:solidFill>
                          <a:schemeClr val="tx1"/>
                        </a:solidFill>
                        <a:effectLst/>
                        <a:latin typeface="Arial Narrow" panose="020B0606020202030204" pitchFamily="34" charset="0"/>
                      </a:endParaRPr>
                    </a:p>
                  </a:txBody>
                  <a:tcPr marL="9525" marR="9525" marT="0" marB="0" anchor="ctr">
                    <a:lnT w="635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ctr" fontAlgn="b"/>
                      <a:r>
                        <a:rPr lang="en-US" sz="1050" b="0" i="0" u="none" strike="noStrike" dirty="0">
                          <a:solidFill>
                            <a:schemeClr val="tx1"/>
                          </a:solidFill>
                          <a:effectLst/>
                          <a:latin typeface="Arial Narrow" panose="020B0606020202030204" pitchFamily="34" charset="0"/>
                        </a:rPr>
                        <a:t>IV</a:t>
                      </a:r>
                      <a:endParaRPr lang="ru-RU" sz="1050" b="0" i="0" u="none" strike="noStrike" dirty="0">
                        <a:solidFill>
                          <a:schemeClr val="tx1"/>
                        </a:solidFill>
                        <a:effectLst/>
                        <a:latin typeface="Arial Narrow" panose="020B0606020202030204" pitchFamily="34" charset="0"/>
                      </a:endParaRPr>
                    </a:p>
                  </a:txBody>
                  <a:tcPr marL="9525" marR="9525" marT="0" marB="0" anchor="ctr">
                    <a:lnR w="1270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vMerge="1">
                  <a:txBody>
                    <a:bodyPr/>
                    <a:lstStyle/>
                    <a:p>
                      <a:pPr algn="ctr" fontAlgn="b"/>
                      <a:endParaRPr lang="ru-RU" sz="1050" b="0" i="0" u="none" strike="noStrike" dirty="0">
                        <a:solidFill>
                          <a:srgbClr val="007F76"/>
                        </a:solidFill>
                        <a:effectLst/>
                        <a:latin typeface="Arial Narrow" panose="020B0606020202030204" pitchFamily="34" charset="0"/>
                      </a:endParaRPr>
                    </a:p>
                  </a:txBody>
                  <a:tcPr marL="9525" marR="9525" marT="9525" marB="0"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4D7A86">
                        <a:alpha val="20000"/>
                      </a:srgbClr>
                    </a:solidFill>
                  </a:tcPr>
                </a:tc>
                <a:tc>
                  <a:txBody>
                    <a:bodyPr/>
                    <a:lstStyle/>
                    <a:p>
                      <a:pPr algn="ctr" fontAlgn="b"/>
                      <a:r>
                        <a:rPr lang="en-US" sz="1050" b="0" i="0" u="none" strike="noStrike" dirty="0">
                          <a:solidFill>
                            <a:schemeClr val="tx1"/>
                          </a:solidFill>
                          <a:effectLst/>
                          <a:latin typeface="Arial Narrow" panose="020B0606020202030204" pitchFamily="34" charset="0"/>
                        </a:rPr>
                        <a:t>I </a:t>
                      </a:r>
                      <a:r>
                        <a:rPr lang="ru-RU" sz="1050" b="0" i="0" u="none" strike="noStrike" dirty="0">
                          <a:solidFill>
                            <a:schemeClr val="tx1"/>
                          </a:solidFill>
                          <a:effectLst/>
                          <a:latin typeface="Arial Narrow" panose="020B0606020202030204" pitchFamily="34" charset="0"/>
                        </a:rPr>
                        <a:t>(факт)</a:t>
                      </a:r>
                    </a:p>
                  </a:txBody>
                  <a:tcPr marL="9525" marR="9525" marT="0" marB="0" anchor="ctr">
                    <a:lnL>
                      <a:noFill/>
                    </a:lnL>
                    <a:lnR>
                      <a:noFill/>
                    </a:lnR>
                    <a:lnT w="635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50" b="0" i="0" u="none" strike="noStrike" dirty="0">
                          <a:solidFill>
                            <a:srgbClr val="007F76"/>
                          </a:solidFill>
                          <a:effectLst/>
                          <a:latin typeface="Arial Narrow" panose="020B0606020202030204" pitchFamily="34" charset="0"/>
                        </a:rPr>
                        <a:t>II</a:t>
                      </a:r>
                      <a:endParaRPr lang="ru-RU" sz="1050" b="0" i="0" u="none" strike="noStrike" dirty="0">
                        <a:solidFill>
                          <a:srgbClr val="007F76"/>
                        </a:solidFill>
                        <a:effectLst/>
                        <a:latin typeface="Arial Narrow" panose="020B0606020202030204" pitchFamily="34" charset="0"/>
                      </a:endParaRPr>
                    </a:p>
                  </a:txBody>
                  <a:tcPr marL="9525" marR="9525" marT="0" marB="0" anchor="ctr">
                    <a:lnL>
                      <a:noFill/>
                    </a:lnL>
                    <a:lnR>
                      <a:noFill/>
                    </a:lnR>
                    <a:lnT w="635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50" b="0" i="0" u="none" strike="noStrike" dirty="0">
                          <a:solidFill>
                            <a:srgbClr val="007F76"/>
                          </a:solidFill>
                          <a:effectLst/>
                          <a:latin typeface="Arial Narrow" panose="020B0606020202030204" pitchFamily="34" charset="0"/>
                        </a:rPr>
                        <a:t>III</a:t>
                      </a:r>
                      <a:endParaRPr lang="ru-RU" sz="1050" b="0" i="0" u="none" strike="noStrike" dirty="0">
                        <a:solidFill>
                          <a:srgbClr val="007F76"/>
                        </a:solidFill>
                        <a:effectLst/>
                        <a:latin typeface="Arial Narrow" panose="020B0606020202030204" pitchFamily="34" charset="0"/>
                      </a:endParaRPr>
                    </a:p>
                  </a:txBody>
                  <a:tcPr marL="9525" marR="9525" marT="0" marB="0" anchor="ctr">
                    <a:lnL>
                      <a:noFill/>
                    </a:lnL>
                    <a:lnR>
                      <a:noFill/>
                    </a:lnR>
                    <a:lnT w="635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50" b="0" i="0" u="none" strike="noStrike" dirty="0">
                          <a:solidFill>
                            <a:srgbClr val="007F76"/>
                          </a:solidFill>
                          <a:effectLst/>
                          <a:latin typeface="Arial Narrow" panose="020B0606020202030204" pitchFamily="34" charset="0"/>
                        </a:rPr>
                        <a:t>IV</a:t>
                      </a:r>
                      <a:endParaRPr lang="ru-RU" sz="1050" b="0" i="0" u="none" strike="noStrike" dirty="0">
                        <a:solidFill>
                          <a:srgbClr val="007F76"/>
                        </a:solidFill>
                        <a:effectLst/>
                        <a:latin typeface="Arial Narrow" panose="020B0606020202030204" pitchFamily="34" charset="0"/>
                      </a:endParaRPr>
                    </a:p>
                  </a:txBody>
                  <a:tcPr marL="9525" marR="9525" marT="0" marB="0" anchor="ctr">
                    <a:lnL>
                      <a:noFill/>
                    </a:lnL>
                    <a:lnR>
                      <a:noFill/>
                    </a:lnR>
                    <a:lnT w="635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vMerge="1">
                  <a:txBody>
                    <a:bodyPr/>
                    <a:lstStyle/>
                    <a:p>
                      <a:pPr algn="ctr" fontAlgn="b"/>
                      <a:endParaRPr lang="ru-RU" sz="900" b="0" i="0" u="none" strike="noStrike" dirty="0">
                        <a:solidFill>
                          <a:srgbClr val="007F76"/>
                        </a:solidFill>
                        <a:effectLst/>
                        <a:latin typeface="Arial Narrow" panose="020B0606020202030204" pitchFamily="34" charset="0"/>
                      </a:endParaRPr>
                    </a:p>
                  </a:txBody>
                  <a:tcPr marL="9525" marR="9525" marT="9525" marB="0"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4D7A86">
                        <a:alpha val="20000"/>
                      </a:srgbClr>
                    </a:solidFill>
                  </a:tcPr>
                </a:tc>
                <a:extLst>
                  <a:ext uri="{0D108BD9-81ED-4DB2-BD59-A6C34878D82A}">
                    <a16:rowId xmlns:a16="http://schemas.microsoft.com/office/drawing/2014/main" val="3582961751"/>
                  </a:ext>
                </a:extLst>
              </a:tr>
              <a:tr h="152142">
                <a:tc gridSpan="14">
                  <a:txBody>
                    <a:bodyPr/>
                    <a:lstStyle/>
                    <a:p>
                      <a:pPr algn="ctr" rtl="0" fontAlgn="ctr"/>
                      <a:r>
                        <a:rPr lang="ru-RU" sz="900" b="1" u="none" strike="noStrike" dirty="0">
                          <a:solidFill>
                            <a:srgbClr val="007F76"/>
                          </a:solidFill>
                          <a:effectLst/>
                          <a:latin typeface="Arial Narrow" panose="020B0606020202030204" pitchFamily="34" charset="0"/>
                        </a:rPr>
                        <a:t>БАЗАЛЫҚ СЦЕНАРИЙ</a:t>
                      </a:r>
                    </a:p>
                  </a:txBody>
                  <a:tcPr marL="9525" marR="9525" marT="0" marB="0"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007F76">
                        <a:alpha val="40000"/>
                      </a:srgbClr>
                    </a:solidFill>
                  </a:tcPr>
                </a:tc>
                <a:tc hMerge="1">
                  <a:txBody>
                    <a:bodyPr/>
                    <a:lstStyle/>
                    <a:p>
                      <a:endParaRPr lang="ru-RU"/>
                    </a:p>
                  </a:txBody>
                  <a:tcPr/>
                </a:tc>
                <a:tc hMerge="1">
                  <a:txBody>
                    <a:bodyPr/>
                    <a:lstStyle/>
                    <a:p>
                      <a:endParaRPr lang="ru-RU"/>
                    </a:p>
                  </a:txBody>
                  <a:tcPr>
                    <a:lnL w="12700" cap="flat" cmpd="sng" algn="ctr">
                      <a:solidFill>
                        <a:schemeClr val="tx1"/>
                      </a:solidFill>
                      <a:prstDash val="solid"/>
                      <a:round/>
                      <a:headEnd type="none" w="med" len="med"/>
                      <a:tailEnd type="none" w="med" len="med"/>
                    </a:lnL>
                    <a:lnT w="12700" cap="flat" cmpd="sng" algn="ctr">
                      <a:solidFill>
                        <a:schemeClr val="tx1"/>
                      </a:solidFill>
                      <a:prstDash val="solid"/>
                      <a:round/>
                      <a:headEnd type="none" w="med" len="med"/>
                      <a:tailEnd type="none" w="med" len="med"/>
                    </a:lnT>
                  </a:tcPr>
                </a:tc>
                <a:tc hMerge="1">
                  <a:txBody>
                    <a:bodyPr/>
                    <a:lstStyle/>
                    <a:p>
                      <a:pPr algn="ctr" fontAlgn="b"/>
                      <a:r>
                        <a:rPr lang="ru-RU" sz="900" b="1" i="0" u="none" strike="noStrike" cap="none" dirty="0">
                          <a:solidFill>
                            <a:schemeClr val="tx1"/>
                          </a:solidFill>
                          <a:effectLst/>
                          <a:latin typeface="Arial Narrow" panose="020B0606020202030204" pitchFamily="34" charset="0"/>
                          <a:ea typeface="+mn-ea"/>
                          <a:cs typeface="+mn-cs"/>
                          <a:sym typeface="Arial"/>
                        </a:rPr>
                        <a:t>1 074 391</a:t>
                      </a:r>
                      <a:endParaRPr lang="ru-KZ" sz="900" b="1" i="0" u="none" strike="noStrike" cap="none" dirty="0">
                        <a:solidFill>
                          <a:schemeClr val="tx1"/>
                        </a:solidFill>
                        <a:effectLst/>
                        <a:latin typeface="Arial Narrow" panose="020B0606020202030204" pitchFamily="34" charset="0"/>
                        <a:ea typeface="+mn-ea"/>
                        <a:cs typeface="+mn-cs"/>
                        <a:sym typeface="Arial"/>
                      </a:endParaRPr>
                    </a:p>
                  </a:txBody>
                  <a:tcPr marL="9525" marR="9525" marT="0" marB="0" anchor="ctr">
                    <a:lnL w="12700" cap="flat" cmpd="sng" algn="ctr">
                      <a:solidFill>
                        <a:schemeClr val="tx1"/>
                      </a:solidFill>
                      <a:prstDash val="solid"/>
                      <a:round/>
                      <a:headEnd type="none" w="med" len="med"/>
                      <a:tailEnd type="none" w="med" len="med"/>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65000"/>
                        <a:alpha val="20000"/>
                      </a:schemeClr>
                    </a:solidFill>
                  </a:tcPr>
                </a:tc>
                <a:tc hMerge="1">
                  <a:txBody>
                    <a:bodyPr/>
                    <a:lstStyle/>
                    <a:p>
                      <a:pPr algn="ctr" fontAlgn="b"/>
                      <a:r>
                        <a:rPr lang="ru-KZ" sz="900" b="1" i="0" u="none" strike="noStrike" cap="none" dirty="0">
                          <a:solidFill>
                            <a:schemeClr val="tx1"/>
                          </a:solidFill>
                          <a:effectLst/>
                          <a:latin typeface="Arial Narrow" panose="020B0606020202030204" pitchFamily="34" charset="0"/>
                          <a:ea typeface="+mn-ea"/>
                          <a:cs typeface="+mn-cs"/>
                          <a:sym typeface="Arial"/>
                        </a:rPr>
                        <a:t>211</a:t>
                      </a:r>
                      <a:r>
                        <a:rPr lang="ru-RU" sz="900" b="1" i="0" u="none" strike="noStrike" cap="none" dirty="0">
                          <a:solidFill>
                            <a:schemeClr val="tx1"/>
                          </a:solidFill>
                          <a:effectLst/>
                          <a:latin typeface="Arial Narrow" panose="020B0606020202030204" pitchFamily="34" charset="0"/>
                          <a:ea typeface="+mn-ea"/>
                          <a:cs typeface="+mn-cs"/>
                          <a:sym typeface="Arial"/>
                        </a:rPr>
                        <a:t> </a:t>
                      </a:r>
                      <a:r>
                        <a:rPr lang="ru-KZ" sz="900" b="1" i="0" u="none" strike="noStrike" cap="none" dirty="0">
                          <a:solidFill>
                            <a:schemeClr val="tx1"/>
                          </a:solidFill>
                          <a:effectLst/>
                          <a:latin typeface="Arial Narrow" panose="020B0606020202030204" pitchFamily="34" charset="0"/>
                          <a:ea typeface="+mn-ea"/>
                          <a:cs typeface="+mn-cs"/>
                          <a:sym typeface="Arial"/>
                        </a:rPr>
                        <a:t>344</a:t>
                      </a:r>
                    </a:p>
                  </a:txBody>
                  <a:tcPr marL="9525" marR="9525" marT="0" marB="0"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65000"/>
                        <a:alpha val="20000"/>
                      </a:schemeClr>
                    </a:solidFill>
                  </a:tcPr>
                </a:tc>
                <a:tc hMerge="1">
                  <a:txBody>
                    <a:bodyPr/>
                    <a:lstStyle/>
                    <a:p>
                      <a:pPr algn="ctr" fontAlgn="b"/>
                      <a:r>
                        <a:rPr lang="ru-KZ" sz="900" b="1" i="0" u="none" strike="noStrike" cap="none" dirty="0">
                          <a:solidFill>
                            <a:schemeClr val="tx1"/>
                          </a:solidFill>
                          <a:effectLst/>
                          <a:latin typeface="Arial Narrow" panose="020B0606020202030204" pitchFamily="34" charset="0"/>
                          <a:ea typeface="+mn-ea"/>
                          <a:cs typeface="+mn-cs"/>
                          <a:sym typeface="Arial"/>
                        </a:rPr>
                        <a:t>272</a:t>
                      </a:r>
                      <a:r>
                        <a:rPr lang="ru-RU" sz="900" b="1" i="0" u="none" strike="noStrike" cap="none" dirty="0">
                          <a:solidFill>
                            <a:schemeClr val="tx1"/>
                          </a:solidFill>
                          <a:effectLst/>
                          <a:latin typeface="Arial Narrow" panose="020B0606020202030204" pitchFamily="34" charset="0"/>
                          <a:ea typeface="+mn-ea"/>
                          <a:cs typeface="+mn-cs"/>
                          <a:sym typeface="Arial"/>
                        </a:rPr>
                        <a:t> </a:t>
                      </a:r>
                      <a:r>
                        <a:rPr lang="ru-KZ" sz="900" b="1" i="0" u="none" strike="noStrike" cap="none" dirty="0">
                          <a:solidFill>
                            <a:schemeClr val="tx1"/>
                          </a:solidFill>
                          <a:effectLst/>
                          <a:latin typeface="Arial Narrow" panose="020B0606020202030204" pitchFamily="34" charset="0"/>
                          <a:ea typeface="+mn-ea"/>
                          <a:cs typeface="+mn-cs"/>
                          <a:sym typeface="Arial"/>
                        </a:rPr>
                        <a:t>354</a:t>
                      </a:r>
                    </a:p>
                  </a:txBody>
                  <a:tcPr marL="9525" marR="9525" marT="0" marB="0"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65000"/>
                        <a:alpha val="20000"/>
                      </a:schemeClr>
                    </a:solidFill>
                  </a:tcPr>
                </a:tc>
                <a:tc hMerge="1">
                  <a:txBody>
                    <a:bodyPr/>
                    <a:lstStyle/>
                    <a:p>
                      <a:pPr algn="ctr" fontAlgn="b"/>
                      <a:r>
                        <a:rPr lang="ru-KZ" sz="900" b="1" i="0" u="none" strike="noStrike" cap="none" dirty="0">
                          <a:solidFill>
                            <a:schemeClr val="tx1"/>
                          </a:solidFill>
                          <a:effectLst/>
                          <a:latin typeface="Arial Narrow" panose="020B0606020202030204" pitchFamily="34" charset="0"/>
                          <a:ea typeface="+mn-ea"/>
                          <a:cs typeface="+mn-cs"/>
                          <a:sym typeface="Arial"/>
                        </a:rPr>
                        <a:t>299</a:t>
                      </a:r>
                      <a:r>
                        <a:rPr lang="ru-RU" sz="900" b="1" i="0" u="none" strike="noStrike" cap="none" dirty="0">
                          <a:solidFill>
                            <a:schemeClr val="tx1"/>
                          </a:solidFill>
                          <a:effectLst/>
                          <a:latin typeface="Arial Narrow" panose="020B0606020202030204" pitchFamily="34" charset="0"/>
                          <a:ea typeface="+mn-ea"/>
                          <a:cs typeface="+mn-cs"/>
                          <a:sym typeface="Arial"/>
                        </a:rPr>
                        <a:t> </a:t>
                      </a:r>
                      <a:r>
                        <a:rPr lang="ru-KZ" sz="900" b="1" i="0" u="none" strike="noStrike" cap="none" dirty="0">
                          <a:solidFill>
                            <a:schemeClr val="tx1"/>
                          </a:solidFill>
                          <a:effectLst/>
                          <a:latin typeface="Arial Narrow" panose="020B0606020202030204" pitchFamily="34" charset="0"/>
                          <a:ea typeface="+mn-ea"/>
                          <a:cs typeface="+mn-cs"/>
                          <a:sym typeface="Arial"/>
                        </a:rPr>
                        <a:t>136</a:t>
                      </a:r>
                    </a:p>
                  </a:txBody>
                  <a:tcPr marL="9525" marR="9525" marT="0" marB="0"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65000"/>
                        <a:alpha val="20000"/>
                      </a:schemeClr>
                    </a:solidFill>
                  </a:tcPr>
                </a:tc>
                <a:tc hMerge="1">
                  <a:txBody>
                    <a:bodyPr/>
                    <a:lstStyle/>
                    <a:p>
                      <a:pPr algn="ctr" fontAlgn="b"/>
                      <a:r>
                        <a:rPr lang="ru-KZ" sz="900" b="1" i="0" u="none" strike="noStrike" cap="none" dirty="0">
                          <a:solidFill>
                            <a:schemeClr val="tx1"/>
                          </a:solidFill>
                          <a:effectLst/>
                          <a:latin typeface="Arial Narrow" panose="020B0606020202030204" pitchFamily="34" charset="0"/>
                          <a:ea typeface="+mn-ea"/>
                          <a:cs typeface="+mn-cs"/>
                          <a:sym typeface="Arial"/>
                        </a:rPr>
                        <a:t>291</a:t>
                      </a:r>
                      <a:r>
                        <a:rPr lang="ru-RU" sz="900" b="1" i="0" u="none" strike="noStrike" cap="none" dirty="0">
                          <a:solidFill>
                            <a:schemeClr val="tx1"/>
                          </a:solidFill>
                          <a:effectLst/>
                          <a:latin typeface="Arial Narrow" panose="020B0606020202030204" pitchFamily="34" charset="0"/>
                          <a:ea typeface="+mn-ea"/>
                          <a:cs typeface="+mn-cs"/>
                          <a:sym typeface="Arial"/>
                        </a:rPr>
                        <a:t> </a:t>
                      </a:r>
                      <a:r>
                        <a:rPr lang="ru-KZ" sz="900" b="1" i="0" u="none" strike="noStrike" cap="none" dirty="0">
                          <a:solidFill>
                            <a:schemeClr val="tx1"/>
                          </a:solidFill>
                          <a:effectLst/>
                          <a:latin typeface="Arial Narrow" panose="020B0606020202030204" pitchFamily="34" charset="0"/>
                          <a:ea typeface="+mn-ea"/>
                          <a:cs typeface="+mn-cs"/>
                          <a:sym typeface="Arial"/>
                        </a:rPr>
                        <a:t>557</a:t>
                      </a:r>
                    </a:p>
                  </a:txBody>
                  <a:tcPr marL="9525" marR="9525" marT="0" marB="0" anchor="ctr">
                    <a:lnL>
                      <a:noFill/>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65000"/>
                        <a:alpha val="20000"/>
                      </a:schemeClr>
                    </a:solidFill>
                  </a:tcPr>
                </a:tc>
                <a:tc hMerge="1">
                  <a:txBody>
                    <a:bodyPr/>
                    <a:lstStyle/>
                    <a:p>
                      <a:pPr marL="0" marR="0" lvl="0" indent="0" algn="ctr" defTabSz="914400" rtl="0" eaLnBrk="1" fontAlgn="ctr" latinLnBrk="0" hangingPunct="1">
                        <a:lnSpc>
                          <a:spcPct val="100000"/>
                        </a:lnSpc>
                        <a:spcBef>
                          <a:spcPts val="0"/>
                        </a:spcBef>
                        <a:spcAft>
                          <a:spcPts val="0"/>
                        </a:spcAft>
                        <a:buClrTx/>
                        <a:buSzTx/>
                        <a:buFontTx/>
                        <a:buNone/>
                        <a:tabLst/>
                        <a:defRPr/>
                      </a:pPr>
                      <a:r>
                        <a:rPr lang="ru-KZ" sz="900" b="1" i="0" u="none" strike="noStrike" cap="none" dirty="0">
                          <a:solidFill>
                            <a:srgbClr val="007F76"/>
                          </a:solidFill>
                          <a:effectLst/>
                          <a:latin typeface="Arial Narrow" panose="020B0606020202030204" pitchFamily="34" charset="0"/>
                          <a:ea typeface="+mn-ea"/>
                          <a:cs typeface="+mn-cs"/>
                          <a:sym typeface="Arial"/>
                        </a:rPr>
                        <a:t>1 103 799</a:t>
                      </a:r>
                    </a:p>
                  </a:txBody>
                  <a:tcPr marL="9525" marR="9525" marT="0" marB="0" anchor="ctr">
                    <a:lnL w="12700" cap="flat" cmpd="sng" algn="ctr">
                      <a:solidFill>
                        <a:schemeClr val="tx1"/>
                      </a:solidFill>
                      <a:prstDash val="solid"/>
                      <a:round/>
                      <a:headEnd type="none" w="med" len="med"/>
                      <a:tailEnd type="none" w="med" len="med"/>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007F76">
                        <a:alpha val="20000"/>
                      </a:srgbClr>
                    </a:solidFill>
                  </a:tcPr>
                </a:tc>
                <a:tc hMerge="1">
                  <a:txBody>
                    <a:bodyPr/>
                    <a:lstStyle/>
                    <a:p>
                      <a:pPr algn="ctr" rtl="0" fontAlgn="ctr"/>
                      <a:r>
                        <a:rPr lang="ru-KZ" sz="900" b="1" i="0" u="none" strike="noStrike" cap="none" dirty="0">
                          <a:solidFill>
                            <a:schemeClr val="tx1"/>
                          </a:solidFill>
                          <a:effectLst/>
                          <a:latin typeface="Arial Narrow" panose="020B0606020202030204" pitchFamily="34" charset="0"/>
                          <a:ea typeface="+mn-ea"/>
                          <a:cs typeface="+mn-cs"/>
                          <a:sym typeface="Arial"/>
                        </a:rPr>
                        <a:t>220 533</a:t>
                      </a:r>
                    </a:p>
                  </a:txBody>
                  <a:tcPr marL="9525" marR="9525" marT="0" marB="0"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50000"/>
                        <a:alpha val="20000"/>
                      </a:schemeClr>
                    </a:solidFill>
                  </a:tcPr>
                </a:tc>
                <a:tc hMerge="1">
                  <a:txBody>
                    <a:bodyPr/>
                    <a:lstStyle/>
                    <a:p>
                      <a:pPr algn="ctr" rtl="0" fontAlgn="ctr"/>
                      <a:r>
                        <a:rPr lang="ru-KZ" sz="900" b="1" i="0" u="none" strike="noStrike" cap="none" dirty="0">
                          <a:solidFill>
                            <a:srgbClr val="007F76"/>
                          </a:solidFill>
                          <a:effectLst/>
                          <a:latin typeface="Arial Narrow" panose="020B0606020202030204" pitchFamily="34" charset="0"/>
                          <a:ea typeface="+mn-ea"/>
                          <a:cs typeface="+mn-cs"/>
                          <a:sym typeface="Arial"/>
                        </a:rPr>
                        <a:t>240 505</a:t>
                      </a:r>
                    </a:p>
                  </a:txBody>
                  <a:tcPr marL="9525" marR="9525" marT="0" marB="0"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007F76">
                        <a:alpha val="20000"/>
                      </a:srgbClr>
                    </a:solidFill>
                  </a:tcPr>
                </a:tc>
                <a:tc hMerge="1">
                  <a:txBody>
                    <a:bodyPr/>
                    <a:lstStyle/>
                    <a:p>
                      <a:pPr algn="ctr" rtl="0" fontAlgn="ctr"/>
                      <a:r>
                        <a:rPr lang="ru-KZ" sz="900" b="1" i="0" u="none" strike="noStrike" cap="none" dirty="0">
                          <a:solidFill>
                            <a:srgbClr val="007F76"/>
                          </a:solidFill>
                          <a:effectLst/>
                          <a:latin typeface="Arial Narrow" panose="020B0606020202030204" pitchFamily="34" charset="0"/>
                          <a:ea typeface="+mn-ea"/>
                          <a:cs typeface="+mn-cs"/>
                          <a:sym typeface="Arial"/>
                        </a:rPr>
                        <a:t>300 190</a:t>
                      </a:r>
                    </a:p>
                  </a:txBody>
                  <a:tcPr marL="9525" marR="9525" marT="0" marB="0"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007F76">
                        <a:alpha val="20000"/>
                      </a:srgbClr>
                    </a:solidFill>
                  </a:tcPr>
                </a:tc>
                <a:tc hMerge="1">
                  <a:txBody>
                    <a:bodyPr/>
                    <a:lstStyle/>
                    <a:p>
                      <a:pPr algn="ctr" rtl="0" fontAlgn="ctr"/>
                      <a:r>
                        <a:rPr lang="ru-KZ" sz="900" b="1" i="0" u="none" strike="noStrike" cap="none" dirty="0">
                          <a:solidFill>
                            <a:srgbClr val="007F76"/>
                          </a:solidFill>
                          <a:effectLst/>
                          <a:latin typeface="Arial Narrow" panose="020B0606020202030204" pitchFamily="34" charset="0"/>
                          <a:ea typeface="+mn-ea"/>
                          <a:cs typeface="+mn-cs"/>
                          <a:sym typeface="Arial"/>
                        </a:rPr>
                        <a:t>342 571</a:t>
                      </a:r>
                    </a:p>
                  </a:txBody>
                  <a:tcPr marL="9525" marR="9525" marT="0" marB="0"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007F76">
                        <a:alpha val="20000"/>
                      </a:srgbClr>
                    </a:solidFill>
                  </a:tcPr>
                </a:tc>
                <a:tc hMerge="1">
                  <a:txBody>
                    <a:bodyPr/>
                    <a:lstStyle/>
                    <a:p>
                      <a:pPr algn="ctr" rtl="0" fontAlgn="b"/>
                      <a:r>
                        <a:rPr lang="en-US" sz="900" b="1" i="0" u="none" strike="noStrike" dirty="0">
                          <a:solidFill>
                            <a:srgbClr val="007F76"/>
                          </a:solidFill>
                          <a:effectLst/>
                          <a:latin typeface="Arial Narrow" panose="020B0606020202030204" pitchFamily="34" charset="0"/>
                        </a:rPr>
                        <a:t>100%</a:t>
                      </a:r>
                    </a:p>
                  </a:txBody>
                  <a:tcPr marL="9525" marR="9525" marT="0" marB="0"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007F76">
                        <a:alpha val="20000"/>
                      </a:srgbClr>
                    </a:solidFill>
                  </a:tcPr>
                </a:tc>
                <a:extLst>
                  <a:ext uri="{0D108BD9-81ED-4DB2-BD59-A6C34878D82A}">
                    <a16:rowId xmlns:a16="http://schemas.microsoft.com/office/drawing/2014/main" val="2126759895"/>
                  </a:ext>
                </a:extLst>
              </a:tr>
              <a:tr h="144837">
                <a:tc>
                  <a:txBody>
                    <a:bodyPr/>
                    <a:lstStyle/>
                    <a:p>
                      <a:pPr algn="ctr" fontAlgn="b"/>
                      <a:r>
                        <a:rPr lang="ru-RU" sz="800" u="none" strike="noStrike" dirty="0">
                          <a:solidFill>
                            <a:srgbClr val="007F76"/>
                          </a:solidFill>
                          <a:effectLst/>
                          <a:latin typeface="Arial Narrow" panose="020B0606020202030204" pitchFamily="34" charset="0"/>
                        </a:rPr>
                        <a:t>1</a:t>
                      </a:r>
                      <a:endParaRPr lang="en-US" sz="800" b="0" i="0" u="none" strike="noStrike" dirty="0">
                        <a:solidFill>
                          <a:srgbClr val="007F76"/>
                        </a:solidFill>
                        <a:effectLst/>
                        <a:latin typeface="Arial Narrow" panose="020B0606020202030204" pitchFamily="34" charset="0"/>
                      </a:endParaRPr>
                    </a:p>
                  </a:txBody>
                  <a:tcPr marL="9525" marR="9525" marT="0" marB="0" anchor="ctr">
                    <a:lnT w="12700" cap="flat" cmpd="sng" algn="ctr">
                      <a:solidFill>
                        <a:schemeClr val="tx1"/>
                      </a:solidFill>
                      <a:prstDash val="solid"/>
                      <a:round/>
                      <a:headEnd type="none" w="med" len="med"/>
                      <a:tailEnd type="none" w="med" len="med"/>
                    </a:lnT>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9629-9</a:t>
                      </a:r>
                    </a:p>
                  </a:txBody>
                  <a:tcPr marL="9525" marR="9525" marT="9525" marB="0" anchor="ctr">
                    <a:lnT w="12700" cap="flat" cmpd="sng" algn="ctr">
                      <a:solidFill>
                        <a:schemeClr val="tx1"/>
                      </a:solidFill>
                      <a:prstDash val="solid"/>
                      <a:round/>
                      <a:headEnd type="none" w="med" len="med"/>
                      <a:tailEnd type="none" w="med" len="med"/>
                    </a:lnT>
                    <a:solidFill>
                      <a:schemeClr val="accent6">
                        <a:lumMod val="50000"/>
                        <a:alpha val="1000"/>
                      </a:schemeClr>
                    </a:solidFill>
                  </a:tcPr>
                </a:tc>
                <a:tc>
                  <a:txBody>
                    <a:bodyPr/>
                    <a:lstStyle/>
                    <a:p>
                      <a:pPr marL="72000" algn="l" fontAlgn="ctr"/>
                      <a:r>
                        <a:rPr lang="ru-RU" sz="800" b="0" i="0" u="none" strike="noStrike" dirty="0" err="1">
                          <a:solidFill>
                            <a:srgbClr val="000000"/>
                          </a:solidFill>
                          <a:effectLst/>
                          <a:latin typeface="Arial Narrow" panose="020B0606020202030204" pitchFamily="34" charset="0"/>
                        </a:rPr>
                        <a:t>Біліктілігі</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жоқ</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жұмысшылар</a:t>
                      </a:r>
                      <a:endParaRPr lang="ru-RU" sz="800" b="0" i="0" u="none" strike="noStrike" dirty="0">
                        <a:solidFill>
                          <a:srgbClr val="000000"/>
                        </a:solidFill>
                        <a:effectLst/>
                        <a:latin typeface="Arial Narrow" panose="020B0606020202030204" pitchFamily="34" charset="0"/>
                      </a:endParaRPr>
                    </a:p>
                  </a:txBody>
                  <a:tcPr marL="9525" marR="9525" marT="9525" marB="0" anchor="ctr">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12 511</a:t>
                      </a:r>
                    </a:p>
                  </a:txBody>
                  <a:tcPr marL="9525" marR="9525" marT="9525" marB="0" anchor="ctr">
                    <a:lnL w="12700" cap="flat" cmpd="sng" algn="ctr">
                      <a:solidFill>
                        <a:schemeClr val="tx1"/>
                      </a:solidFill>
                      <a:prstDash val="solid"/>
                      <a:round/>
                      <a:headEnd type="none" w="med" len="med"/>
                      <a:tailEnd type="none" w="med" len="med"/>
                    </a:lnL>
                    <a:lnT w="12700" cap="flat" cmpd="sng" algn="ctr">
                      <a:solidFill>
                        <a:schemeClr val="tx1"/>
                      </a:solidFill>
                      <a:prstDash val="solid"/>
                      <a:round/>
                      <a:headEnd type="none" w="med" len="med"/>
                      <a:tailEnd type="none" w="med" len="med"/>
                    </a:lnT>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647</a:t>
                      </a:r>
                    </a:p>
                  </a:txBody>
                  <a:tcPr marL="9525" marR="9525" marT="9525" marB="0" anchor="ctr">
                    <a:lnT w="12700" cap="flat" cmpd="sng" algn="ctr">
                      <a:solidFill>
                        <a:schemeClr val="tx1"/>
                      </a:solidFill>
                      <a:prstDash val="solid"/>
                      <a:round/>
                      <a:headEnd type="none" w="med" len="med"/>
                      <a:tailEnd type="none" w="med" len="med"/>
                    </a:lnT>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6 065</a:t>
                      </a:r>
                    </a:p>
                  </a:txBody>
                  <a:tcPr marL="9525" marR="9525" marT="9525" marB="0" anchor="ctr">
                    <a:lnT w="12700" cap="flat" cmpd="sng" algn="ctr">
                      <a:solidFill>
                        <a:schemeClr val="tx1"/>
                      </a:solidFill>
                      <a:prstDash val="solid"/>
                      <a:round/>
                      <a:headEnd type="none" w="med" len="med"/>
                      <a:tailEnd type="none" w="med" len="med"/>
                    </a:lnT>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2 015</a:t>
                      </a:r>
                    </a:p>
                  </a:txBody>
                  <a:tcPr marL="9525" marR="9525" marT="9525" marB="0" anchor="ctr">
                    <a:lnT w="12700" cap="flat" cmpd="sng" algn="ctr">
                      <a:solidFill>
                        <a:schemeClr val="tx1"/>
                      </a:solidFill>
                      <a:prstDash val="solid"/>
                      <a:round/>
                      <a:headEnd type="none" w="med" len="med"/>
                      <a:tailEnd type="none" w="med" len="med"/>
                    </a:lnT>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3 784</a:t>
                      </a:r>
                    </a:p>
                  </a:txBody>
                  <a:tcPr marL="9525" marR="9525" marT="9525" marB="0" anchor="ctr">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10 313</a:t>
                      </a:r>
                    </a:p>
                  </a:txBody>
                  <a:tcPr marL="9525" marR="9525" marT="9525" marB="0" anchor="ctr">
                    <a:lnL w="12700" cap="flat" cmpd="sng" algn="ctr">
                      <a:solidFill>
                        <a:schemeClr val="tx1"/>
                      </a:solidFill>
                      <a:prstDash val="solid"/>
                      <a:round/>
                      <a:headEnd type="none" w="med" len="med"/>
                      <a:tailEnd type="none" w="med" len="med"/>
                    </a:lnL>
                    <a:lnT w="12700" cap="flat" cmpd="sng" algn="ctr">
                      <a:solidFill>
                        <a:schemeClr val="tx1"/>
                      </a:solidFill>
                      <a:prstDash val="solid"/>
                      <a:round/>
                      <a:headEnd type="none" w="med" len="med"/>
                      <a:tailEnd type="none" w="med" len="med"/>
                    </a:lnT>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655</a:t>
                      </a:r>
                    </a:p>
                  </a:txBody>
                  <a:tcPr marL="9525" marR="9525" marT="9525" marB="0" anchor="ctr">
                    <a:lnT w="12700" cap="flat" cmpd="sng" algn="ctr">
                      <a:solidFill>
                        <a:schemeClr val="tx1"/>
                      </a:solidFill>
                      <a:prstDash val="solid"/>
                      <a:round/>
                      <a:headEnd type="none" w="med" len="med"/>
                      <a:tailEnd type="none" w="med" len="med"/>
                    </a:lnT>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1 180</a:t>
                      </a:r>
                    </a:p>
                  </a:txBody>
                  <a:tcPr marL="9525" marR="9525" marT="9525" marB="0" anchor="ctr">
                    <a:lnT w="12700" cap="flat" cmpd="sng" algn="ctr">
                      <a:solidFill>
                        <a:schemeClr val="tx1"/>
                      </a:solidFill>
                      <a:prstDash val="solid"/>
                      <a:round/>
                      <a:headEnd type="none" w="med" len="med"/>
                      <a:tailEnd type="none" w="med" len="med"/>
                    </a:lnT>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5 044</a:t>
                      </a:r>
                    </a:p>
                  </a:txBody>
                  <a:tcPr marL="9525" marR="9525" marT="9525" marB="0" anchor="ctr">
                    <a:lnT w="12700" cap="flat" cmpd="sng" algn="ctr">
                      <a:solidFill>
                        <a:schemeClr val="tx1"/>
                      </a:solidFill>
                      <a:prstDash val="solid"/>
                      <a:round/>
                      <a:headEnd type="none" w="med" len="med"/>
                      <a:tailEnd type="none" w="med" len="med"/>
                    </a:lnT>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3 434</a:t>
                      </a:r>
                    </a:p>
                  </a:txBody>
                  <a:tcPr marL="9525" marR="9525" marT="9525" marB="0" anchor="ctr">
                    <a:lnT w="12700" cap="flat" cmpd="sng" algn="ctr">
                      <a:solidFill>
                        <a:schemeClr val="tx1"/>
                      </a:solidFill>
                      <a:prstDash val="solid"/>
                      <a:round/>
                      <a:headEnd type="none" w="med" len="med"/>
                      <a:tailEnd type="none" w="med" len="med"/>
                    </a:lnT>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16,6%</a:t>
                      </a:r>
                    </a:p>
                  </a:txBody>
                  <a:tcPr marL="9525" marR="9525" marT="9525" marB="0" anchor="ctr">
                    <a:lnT w="12700" cap="flat" cmpd="sng" algn="ctr">
                      <a:solidFill>
                        <a:schemeClr val="tx1"/>
                      </a:solidFill>
                      <a:prstDash val="solid"/>
                      <a:round/>
                      <a:headEnd type="none" w="med" len="med"/>
                      <a:tailEnd type="none" w="med" len="med"/>
                    </a:lnT>
                    <a:solidFill>
                      <a:schemeClr val="accent6">
                        <a:lumMod val="50000"/>
                        <a:alpha val="1000"/>
                      </a:schemeClr>
                    </a:solidFill>
                  </a:tcPr>
                </a:tc>
                <a:extLst>
                  <a:ext uri="{0D108BD9-81ED-4DB2-BD59-A6C34878D82A}">
                    <a16:rowId xmlns:a16="http://schemas.microsoft.com/office/drawing/2014/main" val="4220248122"/>
                  </a:ext>
                </a:extLst>
              </a:tr>
              <a:tr h="144837">
                <a:tc>
                  <a:txBody>
                    <a:bodyPr/>
                    <a:lstStyle/>
                    <a:p>
                      <a:pPr algn="ctr" fontAlgn="b"/>
                      <a:r>
                        <a:rPr lang="ru-RU" sz="800" u="none" strike="noStrike" dirty="0">
                          <a:solidFill>
                            <a:srgbClr val="007F76"/>
                          </a:solidFill>
                          <a:effectLst/>
                          <a:latin typeface="Arial Narrow" panose="020B0606020202030204" pitchFamily="34" charset="0"/>
                        </a:rPr>
                        <a:t>2</a:t>
                      </a:r>
                      <a:endParaRPr lang="en-US" sz="800" b="0" i="0" u="none" strike="noStrike" dirty="0">
                        <a:solidFill>
                          <a:srgbClr val="007F76"/>
                        </a:solidFill>
                        <a:effectLst/>
                        <a:latin typeface="Arial Narrow" panose="020B0606020202030204" pitchFamily="34" charset="0"/>
                      </a:endParaRPr>
                    </a:p>
                  </a:txBody>
                  <a:tcPr marL="9525" marR="9525" marT="0" marB="0" anchor="ctr">
                    <a:solidFill>
                      <a:srgbClr val="007F76">
                        <a:alpha val="20000"/>
                      </a:srgbClr>
                    </a:solidFill>
                  </a:tcPr>
                </a:tc>
                <a:tc>
                  <a:txBody>
                    <a:bodyPr/>
                    <a:lstStyle/>
                    <a:p>
                      <a:pPr algn="ctr" fontAlgn="ctr"/>
                      <a:r>
                        <a:rPr lang="ru-RU" sz="800" b="0" i="0" u="none" strike="noStrike">
                          <a:solidFill>
                            <a:srgbClr val="000000"/>
                          </a:solidFill>
                          <a:effectLst/>
                          <a:latin typeface="Arial Narrow" panose="020B0606020202030204" pitchFamily="34" charset="0"/>
                        </a:rPr>
                        <a:t>9629-7</a:t>
                      </a:r>
                    </a:p>
                  </a:txBody>
                  <a:tcPr marL="9525" marR="9525" marT="9525" marB="0" anchor="ctr">
                    <a:solidFill>
                      <a:srgbClr val="007F76">
                        <a:alpha val="20000"/>
                      </a:srgbClr>
                    </a:solidFill>
                  </a:tcPr>
                </a:tc>
                <a:tc>
                  <a:txBody>
                    <a:bodyPr/>
                    <a:lstStyle/>
                    <a:p>
                      <a:pPr marL="72000" algn="l" fontAlgn="ctr"/>
                      <a:r>
                        <a:rPr lang="ru-RU" sz="800" b="0" i="0" u="none" strike="noStrike" dirty="0" err="1">
                          <a:solidFill>
                            <a:srgbClr val="000000"/>
                          </a:solidFill>
                          <a:effectLst/>
                          <a:latin typeface="Arial Narrow" panose="020B0606020202030204" pitchFamily="34" charset="0"/>
                        </a:rPr>
                        <a:t>Әртүрлі</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жұмысты</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атқарушылар</a:t>
                      </a:r>
                      <a:endParaRPr lang="ru-RU" sz="800" b="0" i="0" u="none" strike="noStrike" dirty="0">
                        <a:solidFill>
                          <a:srgbClr val="000000"/>
                        </a:solidFill>
                        <a:effectLst/>
                        <a:latin typeface="Arial Narrow" panose="020B0606020202030204" pitchFamily="34" charset="0"/>
                      </a:endParaRPr>
                    </a:p>
                  </a:txBody>
                  <a:tcPr marL="9525" marR="9525" marT="9525" marB="0" anchor="ctr">
                    <a:lnR w="12700" cap="flat" cmpd="sng" algn="ctr">
                      <a:solidFill>
                        <a:schemeClr val="tx1"/>
                      </a:solidFill>
                      <a:prstDash val="solid"/>
                      <a:round/>
                      <a:headEnd type="none" w="med" len="med"/>
                      <a:tailEnd type="none" w="med" len="med"/>
                    </a:lnR>
                    <a:solidFill>
                      <a:srgbClr val="007F76">
                        <a:alpha val="20000"/>
                      </a:srgbClr>
                    </a:solidFill>
                  </a:tcPr>
                </a:tc>
                <a:tc>
                  <a:txBody>
                    <a:bodyPr/>
                    <a:lstStyle/>
                    <a:p>
                      <a:pPr algn="ctr" fontAlgn="ctr"/>
                      <a:r>
                        <a:rPr lang="ru-RU" sz="800" b="0" i="0" u="none" strike="noStrike">
                          <a:solidFill>
                            <a:srgbClr val="000000"/>
                          </a:solidFill>
                          <a:effectLst/>
                          <a:latin typeface="Arial Narrow" panose="020B0606020202030204" pitchFamily="34" charset="0"/>
                        </a:rPr>
                        <a:t>6 433</a:t>
                      </a:r>
                    </a:p>
                  </a:txBody>
                  <a:tcPr marL="9525" marR="9525" marT="9525" marB="0" anchor="ctr">
                    <a:lnL w="12700" cap="flat" cmpd="sng" algn="ctr">
                      <a:solidFill>
                        <a:schemeClr val="tx1"/>
                      </a:solidFill>
                      <a:prstDash val="solid"/>
                      <a:round/>
                      <a:headEnd type="none" w="med" len="med"/>
                      <a:tailEnd type="none" w="med" len="med"/>
                    </a:lnL>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488</a:t>
                      </a:r>
                    </a:p>
                  </a:txBody>
                  <a:tcPr marL="9525" marR="9525" marT="9525" marB="0" anchor="c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1 743</a:t>
                      </a:r>
                    </a:p>
                  </a:txBody>
                  <a:tcPr marL="9525" marR="9525" marT="9525" marB="0" anchor="c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1 908</a:t>
                      </a:r>
                    </a:p>
                  </a:txBody>
                  <a:tcPr marL="9525" marR="9525" marT="9525" marB="0" anchor="c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2 294</a:t>
                      </a:r>
                    </a:p>
                  </a:txBody>
                  <a:tcPr marL="9525" marR="9525" marT="9525" marB="0" anchor="ctr">
                    <a:lnR w="12700" cap="flat" cmpd="sng" algn="ctr">
                      <a:solidFill>
                        <a:schemeClr val="tx1"/>
                      </a:solidFill>
                      <a:prstDash val="solid"/>
                      <a:round/>
                      <a:headEnd type="none" w="med" len="med"/>
                      <a:tailEnd type="none" w="med" len="med"/>
                    </a:ln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8 914</a:t>
                      </a:r>
                    </a:p>
                  </a:txBody>
                  <a:tcPr marL="9525" marR="9525" marT="9525" marB="0" anchor="ctr">
                    <a:lnL w="12700" cap="flat" cmpd="sng" algn="ctr">
                      <a:solidFill>
                        <a:schemeClr val="tx1"/>
                      </a:solidFill>
                      <a:prstDash val="solid"/>
                      <a:round/>
                      <a:headEnd type="none" w="med" len="med"/>
                      <a:tailEnd type="none" w="med" len="med"/>
                    </a:lnL>
                    <a:solidFill>
                      <a:srgbClr val="007F76">
                        <a:alpha val="20000"/>
                      </a:srgbClr>
                    </a:solidFill>
                  </a:tcPr>
                </a:tc>
                <a:tc>
                  <a:txBody>
                    <a:bodyPr/>
                    <a:lstStyle/>
                    <a:p>
                      <a:pPr algn="ctr" fontAlgn="ctr"/>
                      <a:r>
                        <a:rPr lang="ru-RU" sz="800" b="0" i="0" u="none" strike="noStrike">
                          <a:solidFill>
                            <a:srgbClr val="000000"/>
                          </a:solidFill>
                          <a:effectLst/>
                          <a:latin typeface="Arial Narrow" panose="020B0606020202030204" pitchFamily="34" charset="0"/>
                        </a:rPr>
                        <a:t>865</a:t>
                      </a:r>
                    </a:p>
                  </a:txBody>
                  <a:tcPr marL="9525" marR="9525" marT="9525" marB="0" anchor="c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2 012</a:t>
                      </a:r>
                    </a:p>
                  </a:txBody>
                  <a:tcPr marL="9525" marR="9525" marT="9525" marB="0" anchor="ctr">
                    <a:solidFill>
                      <a:srgbClr val="007F76">
                        <a:alpha val="20000"/>
                      </a:srgbClr>
                    </a:solidFill>
                  </a:tcPr>
                </a:tc>
                <a:tc>
                  <a:txBody>
                    <a:bodyPr/>
                    <a:lstStyle/>
                    <a:p>
                      <a:pPr algn="ctr" fontAlgn="ctr"/>
                      <a:r>
                        <a:rPr lang="ru-RU" sz="800" b="0" i="0" u="none" strike="noStrike">
                          <a:solidFill>
                            <a:srgbClr val="000000"/>
                          </a:solidFill>
                          <a:effectLst/>
                          <a:latin typeface="Arial Narrow" panose="020B0606020202030204" pitchFamily="34" charset="0"/>
                        </a:rPr>
                        <a:t>3 005</a:t>
                      </a:r>
                    </a:p>
                  </a:txBody>
                  <a:tcPr marL="9525" marR="9525" marT="9525" marB="0" anchor="ctr">
                    <a:solidFill>
                      <a:srgbClr val="007F76">
                        <a:alpha val="20000"/>
                      </a:srgbClr>
                    </a:solidFill>
                  </a:tcPr>
                </a:tc>
                <a:tc>
                  <a:txBody>
                    <a:bodyPr/>
                    <a:lstStyle/>
                    <a:p>
                      <a:pPr algn="ctr" fontAlgn="ctr"/>
                      <a:r>
                        <a:rPr lang="ru-RU" sz="800" b="0" i="0" u="none" strike="noStrike">
                          <a:solidFill>
                            <a:srgbClr val="000000"/>
                          </a:solidFill>
                          <a:effectLst/>
                          <a:latin typeface="Arial Narrow" panose="020B0606020202030204" pitchFamily="34" charset="0"/>
                        </a:rPr>
                        <a:t>3 032</a:t>
                      </a:r>
                    </a:p>
                  </a:txBody>
                  <a:tcPr marL="9525" marR="9525" marT="9525" marB="0" anchor="ctr">
                    <a:solidFill>
                      <a:srgbClr val="007F76">
                        <a:alpha val="20000"/>
                      </a:srgbClr>
                    </a:solidFill>
                  </a:tcPr>
                </a:tc>
                <a:tc>
                  <a:txBody>
                    <a:bodyPr/>
                    <a:lstStyle/>
                    <a:p>
                      <a:pPr algn="ctr" fontAlgn="ctr"/>
                      <a:r>
                        <a:rPr lang="ru-RU" sz="800" b="0" i="0" u="none" strike="noStrike">
                          <a:solidFill>
                            <a:srgbClr val="000000"/>
                          </a:solidFill>
                          <a:effectLst/>
                          <a:latin typeface="Arial Narrow" panose="020B0606020202030204" pitchFamily="34" charset="0"/>
                        </a:rPr>
                        <a:t>14,4%</a:t>
                      </a:r>
                    </a:p>
                  </a:txBody>
                  <a:tcPr marL="9525" marR="9525" marT="9525" marB="0" anchor="ctr">
                    <a:solidFill>
                      <a:srgbClr val="007F76">
                        <a:alpha val="20000"/>
                      </a:srgbClr>
                    </a:solidFill>
                  </a:tcPr>
                </a:tc>
                <a:extLst>
                  <a:ext uri="{0D108BD9-81ED-4DB2-BD59-A6C34878D82A}">
                    <a16:rowId xmlns:a16="http://schemas.microsoft.com/office/drawing/2014/main" val="2728981022"/>
                  </a:ext>
                </a:extLst>
              </a:tr>
              <a:tr h="144837">
                <a:tc>
                  <a:txBody>
                    <a:bodyPr/>
                    <a:lstStyle/>
                    <a:p>
                      <a:pPr algn="ctr" fontAlgn="b"/>
                      <a:r>
                        <a:rPr lang="ru-RU" sz="800" u="none" strike="noStrike" dirty="0">
                          <a:solidFill>
                            <a:srgbClr val="007F76"/>
                          </a:solidFill>
                          <a:effectLst/>
                          <a:latin typeface="Arial Narrow" panose="020B0606020202030204" pitchFamily="34" charset="0"/>
                        </a:rPr>
                        <a:t>3</a:t>
                      </a:r>
                      <a:endParaRPr lang="en-US" sz="800" b="0" i="0" u="none" strike="noStrike" dirty="0">
                        <a:solidFill>
                          <a:srgbClr val="007F76"/>
                        </a:solidFill>
                        <a:effectLst/>
                        <a:latin typeface="Arial Narrow" panose="020B0606020202030204" pitchFamily="34" charset="0"/>
                      </a:endParaRPr>
                    </a:p>
                  </a:txBody>
                  <a:tcPr marL="9525" marR="9525" marT="0"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2350-3</a:t>
                      </a:r>
                    </a:p>
                  </a:txBody>
                  <a:tcPr marL="9525" marR="9525" marT="9525" marB="0" anchor="ctr">
                    <a:solidFill>
                      <a:schemeClr val="accent6">
                        <a:lumMod val="50000"/>
                        <a:alpha val="1000"/>
                      </a:schemeClr>
                    </a:solidFill>
                  </a:tcPr>
                </a:tc>
                <a:tc>
                  <a:txBody>
                    <a:bodyPr/>
                    <a:lstStyle/>
                    <a:p>
                      <a:pPr marL="72000" algn="l" fontAlgn="ctr"/>
                      <a:r>
                        <a:rPr lang="ru-RU" sz="800" b="0" i="0" u="none" strike="noStrike" dirty="0" err="1">
                          <a:solidFill>
                            <a:srgbClr val="000000"/>
                          </a:solidFill>
                          <a:effectLst/>
                          <a:latin typeface="Arial Narrow" panose="020B0606020202030204" pitchFamily="34" charset="0"/>
                        </a:rPr>
                        <a:t>Қоғамдық</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ғылымдар</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бойынша</a:t>
                      </a:r>
                      <a:r>
                        <a:rPr lang="ru-RU" sz="800" b="0" i="0" u="none" strike="noStrike" dirty="0">
                          <a:solidFill>
                            <a:srgbClr val="000000"/>
                          </a:solidFill>
                          <a:effectLst/>
                          <a:latin typeface="Arial Narrow" panose="020B0606020202030204" pitchFamily="34" charset="0"/>
                        </a:rPr>
                        <a:t> орта </a:t>
                      </a:r>
                      <a:r>
                        <a:rPr lang="ru-RU" sz="800" b="0" i="0" u="none" strike="noStrike" dirty="0" err="1">
                          <a:solidFill>
                            <a:srgbClr val="000000"/>
                          </a:solidFill>
                          <a:effectLst/>
                          <a:latin typeface="Arial Narrow" panose="020B0606020202030204" pitchFamily="34" charset="0"/>
                        </a:rPr>
                        <a:t>мектеп</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мұғалімдері</a:t>
                      </a:r>
                      <a:endParaRPr lang="ru-RU" sz="800" b="0" i="0" u="none" strike="noStrike" dirty="0">
                        <a:solidFill>
                          <a:srgbClr val="000000"/>
                        </a:solidFill>
                        <a:effectLst/>
                        <a:latin typeface="Arial Narrow" panose="020B0606020202030204" pitchFamily="34" charset="0"/>
                      </a:endParaRPr>
                    </a:p>
                  </a:txBody>
                  <a:tcPr marL="9525" marR="9525" marT="9525" marB="0" anchor="ctr">
                    <a:lnR w="12700" cap="flat" cmpd="sng" algn="ctr">
                      <a:solidFill>
                        <a:schemeClr val="tx1"/>
                      </a:solidFill>
                      <a:prstDash val="solid"/>
                      <a:round/>
                      <a:headEnd type="none" w="med" len="med"/>
                      <a:tailEnd type="none" w="med" len="med"/>
                    </a:ln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2 377</a:t>
                      </a:r>
                    </a:p>
                  </a:txBody>
                  <a:tcPr marL="9525" marR="9525" marT="9525" marB="0" anchor="ctr">
                    <a:lnL w="12700" cap="flat" cmpd="sng" algn="ctr">
                      <a:solidFill>
                        <a:schemeClr val="tx1"/>
                      </a:solidFill>
                      <a:prstDash val="solid"/>
                      <a:round/>
                      <a:headEnd type="none" w="med" len="med"/>
                      <a:tailEnd type="none" w="med" len="med"/>
                    </a:lnL>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522</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527</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1 102</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226</a:t>
                      </a:r>
                    </a:p>
                  </a:txBody>
                  <a:tcPr marL="9525" marR="9525" marT="9525" marB="0" anchor="ctr">
                    <a:lnR w="12700" cap="flat" cmpd="sng" algn="ctr">
                      <a:solidFill>
                        <a:schemeClr val="tx1"/>
                      </a:solidFill>
                      <a:prstDash val="solid"/>
                      <a:round/>
                      <a:headEnd type="none" w="med" len="med"/>
                      <a:tailEnd type="none" w="med" len="med"/>
                    </a:ln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2 379</a:t>
                      </a:r>
                    </a:p>
                  </a:txBody>
                  <a:tcPr marL="9525" marR="9525" marT="9525" marB="0" anchor="ctr">
                    <a:lnL w="12700" cap="flat" cmpd="sng" algn="ctr">
                      <a:solidFill>
                        <a:schemeClr val="tx1"/>
                      </a:solidFill>
                      <a:prstDash val="solid"/>
                      <a:round/>
                      <a:headEnd type="none" w="med" len="med"/>
                      <a:tailEnd type="none" w="med" len="med"/>
                    </a:lnL>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341</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441</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426</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1 171</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3,8%</a:t>
                      </a:r>
                    </a:p>
                  </a:txBody>
                  <a:tcPr marL="9525" marR="9525" marT="9525" marB="0" anchor="ctr">
                    <a:solidFill>
                      <a:schemeClr val="accent6">
                        <a:lumMod val="50000"/>
                        <a:alpha val="1000"/>
                      </a:schemeClr>
                    </a:solidFill>
                  </a:tcPr>
                </a:tc>
                <a:extLst>
                  <a:ext uri="{0D108BD9-81ED-4DB2-BD59-A6C34878D82A}">
                    <a16:rowId xmlns:a16="http://schemas.microsoft.com/office/drawing/2014/main" val="496541397"/>
                  </a:ext>
                </a:extLst>
              </a:tr>
              <a:tr h="144837">
                <a:tc>
                  <a:txBody>
                    <a:bodyPr/>
                    <a:lstStyle/>
                    <a:p>
                      <a:pPr algn="ctr" fontAlgn="b"/>
                      <a:r>
                        <a:rPr lang="ru-RU" sz="800" u="none" strike="noStrike" dirty="0">
                          <a:solidFill>
                            <a:srgbClr val="007F76"/>
                          </a:solidFill>
                          <a:effectLst/>
                          <a:latin typeface="Arial Narrow" panose="020B0606020202030204" pitchFamily="34" charset="0"/>
                        </a:rPr>
                        <a:t>4</a:t>
                      </a:r>
                      <a:endParaRPr lang="en-US" sz="800" b="0" i="0" u="none" strike="noStrike" dirty="0">
                        <a:solidFill>
                          <a:srgbClr val="007F76"/>
                        </a:solidFill>
                        <a:effectLst/>
                        <a:latin typeface="Arial Narrow" panose="020B0606020202030204" pitchFamily="34" charset="0"/>
                      </a:endParaRPr>
                    </a:p>
                  </a:txBody>
                  <a:tcPr marL="9525" marR="9525" marT="0" marB="0" anchor="ctr">
                    <a:solidFill>
                      <a:srgbClr val="007F76">
                        <a:alpha val="20000"/>
                      </a:srgbClr>
                    </a:solidFill>
                  </a:tcPr>
                </a:tc>
                <a:tc>
                  <a:txBody>
                    <a:bodyPr/>
                    <a:lstStyle/>
                    <a:p>
                      <a:pPr algn="ctr" fontAlgn="ctr"/>
                      <a:r>
                        <a:rPr lang="ru-RU" sz="800" b="0" i="0" u="none" strike="noStrike">
                          <a:solidFill>
                            <a:srgbClr val="000000"/>
                          </a:solidFill>
                          <a:effectLst/>
                          <a:latin typeface="Arial Narrow" panose="020B0606020202030204" pitchFamily="34" charset="0"/>
                        </a:rPr>
                        <a:t>9116-0</a:t>
                      </a:r>
                    </a:p>
                  </a:txBody>
                  <a:tcPr marL="9525" marR="9525" marT="9525" marB="0" anchor="ctr">
                    <a:solidFill>
                      <a:srgbClr val="007F76">
                        <a:alpha val="20000"/>
                      </a:srgbClr>
                    </a:solidFill>
                  </a:tcPr>
                </a:tc>
                <a:tc>
                  <a:txBody>
                    <a:bodyPr/>
                    <a:lstStyle/>
                    <a:p>
                      <a:pPr marL="72000" algn="l" fontAlgn="ctr"/>
                      <a:r>
                        <a:rPr lang="ru-RU" sz="800" b="0" i="0" u="none" strike="noStrike" dirty="0">
                          <a:solidFill>
                            <a:srgbClr val="000000"/>
                          </a:solidFill>
                          <a:effectLst/>
                          <a:latin typeface="Arial Narrow" panose="020B0606020202030204" pitchFamily="34" charset="0"/>
                        </a:rPr>
                        <a:t>Аула </a:t>
                      </a:r>
                      <a:r>
                        <a:rPr lang="ru-RU" sz="800" b="0" i="0" u="none" strike="noStrike" dirty="0" err="1">
                          <a:solidFill>
                            <a:srgbClr val="000000"/>
                          </a:solidFill>
                          <a:effectLst/>
                          <a:latin typeface="Arial Narrow" panose="020B0606020202030204" pitchFamily="34" charset="0"/>
                        </a:rPr>
                        <a:t>сыпырушылар</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және</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ашық</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аумақтарды</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тазалаушылар</a:t>
                      </a:r>
                      <a:endParaRPr lang="ru-RU" sz="800" b="0" i="0" u="none" strike="noStrike" dirty="0">
                        <a:solidFill>
                          <a:srgbClr val="000000"/>
                        </a:solidFill>
                        <a:effectLst/>
                        <a:latin typeface="Arial Narrow" panose="020B0606020202030204" pitchFamily="34" charset="0"/>
                      </a:endParaRPr>
                    </a:p>
                  </a:txBody>
                  <a:tcPr marL="9525" marR="9525" marT="9525" marB="0" anchor="ctr">
                    <a:lnR w="12700" cap="flat" cmpd="sng" algn="ctr">
                      <a:solidFill>
                        <a:schemeClr val="tx1"/>
                      </a:solidFill>
                      <a:prstDash val="solid"/>
                      <a:round/>
                      <a:headEnd type="none" w="med" len="med"/>
                      <a:tailEnd type="none" w="med" len="med"/>
                    </a:lnR>
                    <a:solidFill>
                      <a:srgbClr val="007F76">
                        <a:alpha val="20000"/>
                      </a:srgbClr>
                    </a:solidFill>
                  </a:tcPr>
                </a:tc>
                <a:tc>
                  <a:txBody>
                    <a:bodyPr/>
                    <a:lstStyle/>
                    <a:p>
                      <a:pPr algn="ctr" fontAlgn="ctr"/>
                      <a:r>
                        <a:rPr lang="ru-RU" sz="800" b="0" i="0" u="none" strike="noStrike">
                          <a:solidFill>
                            <a:srgbClr val="000000"/>
                          </a:solidFill>
                          <a:effectLst/>
                          <a:latin typeface="Arial Narrow" panose="020B0606020202030204" pitchFamily="34" charset="0"/>
                        </a:rPr>
                        <a:t>1 749</a:t>
                      </a:r>
                    </a:p>
                  </a:txBody>
                  <a:tcPr marL="9525" marR="9525" marT="9525" marB="0" anchor="ctr">
                    <a:lnL w="12700" cap="flat" cmpd="sng" algn="ctr">
                      <a:solidFill>
                        <a:schemeClr val="tx1"/>
                      </a:solidFill>
                      <a:prstDash val="solid"/>
                      <a:round/>
                      <a:headEnd type="none" w="med" len="med"/>
                      <a:tailEnd type="none" w="med" len="med"/>
                    </a:lnL>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355</a:t>
                      </a:r>
                    </a:p>
                  </a:txBody>
                  <a:tcPr marL="9525" marR="9525" marT="9525" marB="0" anchor="c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407</a:t>
                      </a:r>
                    </a:p>
                  </a:txBody>
                  <a:tcPr marL="9525" marR="9525" marT="9525" marB="0" anchor="c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385</a:t>
                      </a:r>
                    </a:p>
                  </a:txBody>
                  <a:tcPr marL="9525" marR="9525" marT="9525" marB="0" anchor="c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602</a:t>
                      </a:r>
                    </a:p>
                  </a:txBody>
                  <a:tcPr marL="9525" marR="9525" marT="9525" marB="0" anchor="ctr">
                    <a:lnR w="12700" cap="flat" cmpd="sng" algn="ctr">
                      <a:solidFill>
                        <a:schemeClr val="tx1"/>
                      </a:solidFill>
                      <a:prstDash val="solid"/>
                      <a:round/>
                      <a:headEnd type="none" w="med" len="med"/>
                      <a:tailEnd type="none" w="med" len="med"/>
                    </a:ln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1 974</a:t>
                      </a:r>
                    </a:p>
                  </a:txBody>
                  <a:tcPr marL="9525" marR="9525" marT="9525" marB="0" anchor="ctr">
                    <a:lnL w="12700" cap="flat" cmpd="sng" algn="ctr">
                      <a:solidFill>
                        <a:schemeClr val="tx1"/>
                      </a:solidFill>
                      <a:prstDash val="solid"/>
                      <a:round/>
                      <a:headEnd type="none" w="med" len="med"/>
                      <a:tailEnd type="none" w="med" len="med"/>
                    </a:lnL>
                    <a:solidFill>
                      <a:srgbClr val="007F76">
                        <a:alpha val="20000"/>
                      </a:srgbClr>
                    </a:solidFill>
                  </a:tcPr>
                </a:tc>
                <a:tc>
                  <a:txBody>
                    <a:bodyPr/>
                    <a:lstStyle/>
                    <a:p>
                      <a:pPr algn="ctr" fontAlgn="ctr"/>
                      <a:r>
                        <a:rPr lang="ru-RU" sz="800" b="0" i="0" u="none" strike="noStrike">
                          <a:solidFill>
                            <a:srgbClr val="000000"/>
                          </a:solidFill>
                          <a:effectLst/>
                          <a:latin typeface="Arial Narrow" panose="020B0606020202030204" pitchFamily="34" charset="0"/>
                        </a:rPr>
                        <a:t>360</a:t>
                      </a:r>
                    </a:p>
                  </a:txBody>
                  <a:tcPr marL="9525" marR="9525" marT="9525" marB="0" anchor="c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425</a:t>
                      </a:r>
                    </a:p>
                  </a:txBody>
                  <a:tcPr marL="9525" marR="9525" marT="9525" marB="0" anchor="ctr">
                    <a:solidFill>
                      <a:srgbClr val="007F76">
                        <a:alpha val="20000"/>
                      </a:srgbClr>
                    </a:solidFill>
                  </a:tcPr>
                </a:tc>
                <a:tc>
                  <a:txBody>
                    <a:bodyPr/>
                    <a:lstStyle/>
                    <a:p>
                      <a:pPr algn="ctr" fontAlgn="ctr"/>
                      <a:r>
                        <a:rPr lang="ru-RU" sz="800" b="0" i="0" u="none" strike="noStrike">
                          <a:solidFill>
                            <a:srgbClr val="000000"/>
                          </a:solidFill>
                          <a:effectLst/>
                          <a:latin typeface="Arial Narrow" panose="020B0606020202030204" pitchFamily="34" charset="0"/>
                        </a:rPr>
                        <a:t>614</a:t>
                      </a:r>
                    </a:p>
                  </a:txBody>
                  <a:tcPr marL="9525" marR="9525" marT="9525" marB="0" anchor="ctr">
                    <a:solidFill>
                      <a:srgbClr val="007F76">
                        <a:alpha val="20000"/>
                      </a:srgbClr>
                    </a:solidFill>
                  </a:tcPr>
                </a:tc>
                <a:tc>
                  <a:txBody>
                    <a:bodyPr/>
                    <a:lstStyle/>
                    <a:p>
                      <a:pPr algn="ctr" fontAlgn="ctr"/>
                      <a:r>
                        <a:rPr lang="ru-RU" sz="800" b="0" i="0" u="none" strike="noStrike">
                          <a:solidFill>
                            <a:srgbClr val="000000"/>
                          </a:solidFill>
                          <a:effectLst/>
                          <a:latin typeface="Arial Narrow" panose="020B0606020202030204" pitchFamily="34" charset="0"/>
                        </a:rPr>
                        <a:t>575</a:t>
                      </a:r>
                    </a:p>
                  </a:txBody>
                  <a:tcPr marL="9525" marR="9525" marT="9525" marB="0" anchor="ctr">
                    <a:solidFill>
                      <a:srgbClr val="007F76">
                        <a:alpha val="20000"/>
                      </a:srgbClr>
                    </a:solidFill>
                  </a:tcPr>
                </a:tc>
                <a:tc>
                  <a:txBody>
                    <a:bodyPr/>
                    <a:lstStyle/>
                    <a:p>
                      <a:pPr algn="ctr" fontAlgn="ctr"/>
                      <a:r>
                        <a:rPr lang="ru-RU" sz="800" b="0" i="0" u="none" strike="noStrike">
                          <a:solidFill>
                            <a:srgbClr val="000000"/>
                          </a:solidFill>
                          <a:effectLst/>
                          <a:latin typeface="Arial Narrow" panose="020B0606020202030204" pitchFamily="34" charset="0"/>
                        </a:rPr>
                        <a:t>3,2%</a:t>
                      </a:r>
                    </a:p>
                  </a:txBody>
                  <a:tcPr marL="9525" marR="9525" marT="9525" marB="0" anchor="ctr">
                    <a:solidFill>
                      <a:srgbClr val="007F76">
                        <a:alpha val="20000"/>
                      </a:srgbClr>
                    </a:solidFill>
                  </a:tcPr>
                </a:tc>
                <a:extLst>
                  <a:ext uri="{0D108BD9-81ED-4DB2-BD59-A6C34878D82A}">
                    <a16:rowId xmlns:a16="http://schemas.microsoft.com/office/drawing/2014/main" val="4195104307"/>
                  </a:ext>
                </a:extLst>
              </a:tr>
              <a:tr h="144837">
                <a:tc>
                  <a:txBody>
                    <a:bodyPr/>
                    <a:lstStyle/>
                    <a:p>
                      <a:pPr algn="ctr" fontAlgn="b"/>
                      <a:r>
                        <a:rPr lang="ru-RU" sz="800" u="none" strike="noStrike" dirty="0">
                          <a:solidFill>
                            <a:srgbClr val="007F76"/>
                          </a:solidFill>
                          <a:effectLst/>
                          <a:latin typeface="Arial Narrow" panose="020B0606020202030204" pitchFamily="34" charset="0"/>
                        </a:rPr>
                        <a:t>5</a:t>
                      </a:r>
                      <a:endParaRPr lang="en-US" sz="800" b="0" i="0" u="none" strike="noStrike" dirty="0">
                        <a:solidFill>
                          <a:srgbClr val="007F76"/>
                        </a:solidFill>
                        <a:effectLst/>
                        <a:latin typeface="Arial Narrow" panose="020B0606020202030204" pitchFamily="34" charset="0"/>
                      </a:endParaRPr>
                    </a:p>
                  </a:txBody>
                  <a:tcPr marL="9525" marR="9525" marT="0"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2350-2</a:t>
                      </a:r>
                    </a:p>
                  </a:txBody>
                  <a:tcPr marL="9525" marR="9525" marT="9525" marB="0" anchor="ctr">
                    <a:solidFill>
                      <a:schemeClr val="accent6">
                        <a:lumMod val="50000"/>
                        <a:alpha val="1000"/>
                      </a:schemeClr>
                    </a:solidFill>
                  </a:tcPr>
                </a:tc>
                <a:tc>
                  <a:txBody>
                    <a:bodyPr/>
                    <a:lstStyle/>
                    <a:p>
                      <a:pPr marL="72000" algn="l" fontAlgn="ctr"/>
                      <a:r>
                        <a:rPr lang="ru-RU" sz="800" b="0" i="0" u="none" strike="noStrike" dirty="0">
                          <a:solidFill>
                            <a:srgbClr val="000000"/>
                          </a:solidFill>
                          <a:effectLst/>
                          <a:latin typeface="Arial Narrow" panose="020B0606020202030204" pitchFamily="34" charset="0"/>
                        </a:rPr>
                        <a:t>Математика </a:t>
                      </a:r>
                      <a:r>
                        <a:rPr lang="ru-RU" sz="800" b="0" i="0" u="none" strike="noStrike" dirty="0" err="1">
                          <a:solidFill>
                            <a:srgbClr val="000000"/>
                          </a:solidFill>
                          <a:effectLst/>
                          <a:latin typeface="Arial Narrow" panose="020B0606020202030204" pitchFamily="34" charset="0"/>
                        </a:rPr>
                        <a:t>ғылымдары</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бойынша</a:t>
                      </a:r>
                      <a:r>
                        <a:rPr lang="ru-RU" sz="800" b="0" i="0" u="none" strike="noStrike" dirty="0">
                          <a:solidFill>
                            <a:srgbClr val="000000"/>
                          </a:solidFill>
                          <a:effectLst/>
                          <a:latin typeface="Arial Narrow" panose="020B0606020202030204" pitchFamily="34" charset="0"/>
                        </a:rPr>
                        <a:t> орта </a:t>
                      </a:r>
                      <a:r>
                        <a:rPr lang="ru-RU" sz="800" b="0" i="0" u="none" strike="noStrike" dirty="0" err="1">
                          <a:solidFill>
                            <a:srgbClr val="000000"/>
                          </a:solidFill>
                          <a:effectLst/>
                          <a:latin typeface="Arial Narrow" panose="020B0606020202030204" pitchFamily="34" charset="0"/>
                        </a:rPr>
                        <a:t>мектеп</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мұғалімдері</a:t>
                      </a:r>
                      <a:endParaRPr lang="ru-RU" sz="800" b="0" i="0" u="none" strike="noStrike" dirty="0">
                        <a:solidFill>
                          <a:srgbClr val="000000"/>
                        </a:solidFill>
                        <a:effectLst/>
                        <a:latin typeface="Arial Narrow" panose="020B0606020202030204" pitchFamily="34" charset="0"/>
                      </a:endParaRPr>
                    </a:p>
                  </a:txBody>
                  <a:tcPr marL="9525" marR="9525" marT="9525" marB="0" anchor="ctr">
                    <a:lnR w="12700" cap="flat" cmpd="sng" algn="ctr">
                      <a:solidFill>
                        <a:schemeClr val="tx1"/>
                      </a:solidFill>
                      <a:prstDash val="solid"/>
                      <a:round/>
                      <a:headEnd type="none" w="med" len="med"/>
                      <a:tailEnd type="none" w="med" len="med"/>
                    </a:ln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1 012</a:t>
                      </a:r>
                    </a:p>
                  </a:txBody>
                  <a:tcPr marL="9525" marR="9525" marT="9525" marB="0" anchor="ctr">
                    <a:lnL w="12700" cap="flat" cmpd="sng" algn="ctr">
                      <a:solidFill>
                        <a:schemeClr val="tx1"/>
                      </a:solidFill>
                      <a:prstDash val="solid"/>
                      <a:round/>
                      <a:headEnd type="none" w="med" len="med"/>
                      <a:tailEnd type="none" w="med" len="med"/>
                    </a:lnL>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179</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129</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560</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144</a:t>
                      </a:r>
                    </a:p>
                  </a:txBody>
                  <a:tcPr marL="9525" marR="9525" marT="9525" marB="0" anchor="ctr">
                    <a:lnR w="12700" cap="flat" cmpd="sng" algn="ctr">
                      <a:solidFill>
                        <a:schemeClr val="tx1"/>
                      </a:solidFill>
                      <a:prstDash val="solid"/>
                      <a:round/>
                      <a:headEnd type="none" w="med" len="med"/>
                      <a:tailEnd type="none" w="med" len="med"/>
                    </a:ln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1 452</a:t>
                      </a:r>
                    </a:p>
                  </a:txBody>
                  <a:tcPr marL="9525" marR="9525" marT="9525" marB="0" anchor="ctr">
                    <a:lnL w="12700" cap="flat" cmpd="sng" algn="ctr">
                      <a:solidFill>
                        <a:schemeClr val="tx1"/>
                      </a:solidFill>
                      <a:prstDash val="solid"/>
                      <a:round/>
                      <a:headEnd type="none" w="med" len="med"/>
                      <a:tailEnd type="none" w="med" len="med"/>
                    </a:lnL>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152</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287</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300</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713</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2,3%</a:t>
                      </a:r>
                    </a:p>
                  </a:txBody>
                  <a:tcPr marL="9525" marR="9525" marT="9525" marB="0" anchor="ctr">
                    <a:solidFill>
                      <a:schemeClr val="accent6">
                        <a:lumMod val="50000"/>
                        <a:alpha val="1000"/>
                      </a:schemeClr>
                    </a:solidFill>
                  </a:tcPr>
                </a:tc>
                <a:extLst>
                  <a:ext uri="{0D108BD9-81ED-4DB2-BD59-A6C34878D82A}">
                    <a16:rowId xmlns:a16="http://schemas.microsoft.com/office/drawing/2014/main" val="2161733166"/>
                  </a:ext>
                </a:extLst>
              </a:tr>
              <a:tr h="144837">
                <a:tc>
                  <a:txBody>
                    <a:bodyPr/>
                    <a:lstStyle/>
                    <a:p>
                      <a:pPr algn="ctr" fontAlgn="b"/>
                      <a:r>
                        <a:rPr lang="ru-RU" sz="800" u="none" strike="noStrike" dirty="0">
                          <a:solidFill>
                            <a:srgbClr val="007F76"/>
                          </a:solidFill>
                          <a:effectLst/>
                          <a:latin typeface="Arial Narrow" panose="020B0606020202030204" pitchFamily="34" charset="0"/>
                        </a:rPr>
                        <a:t>6</a:t>
                      </a:r>
                      <a:endParaRPr lang="en-US" sz="800" b="0" i="0" u="none" strike="noStrike" dirty="0">
                        <a:solidFill>
                          <a:srgbClr val="007F76"/>
                        </a:solidFill>
                        <a:effectLst/>
                        <a:latin typeface="Arial Narrow" panose="020B0606020202030204" pitchFamily="34" charset="0"/>
                      </a:endParaRPr>
                    </a:p>
                  </a:txBody>
                  <a:tcPr marL="9525" marR="9525" marT="0" marB="0" anchor="ctr">
                    <a:solidFill>
                      <a:srgbClr val="007F76">
                        <a:alpha val="20000"/>
                      </a:srgbClr>
                    </a:solidFill>
                  </a:tcPr>
                </a:tc>
                <a:tc>
                  <a:txBody>
                    <a:bodyPr/>
                    <a:lstStyle/>
                    <a:p>
                      <a:pPr algn="ctr" fontAlgn="ctr"/>
                      <a:r>
                        <a:rPr lang="ru-RU" sz="800" b="0" i="0" u="none" strike="noStrike">
                          <a:solidFill>
                            <a:srgbClr val="000000"/>
                          </a:solidFill>
                          <a:effectLst/>
                          <a:latin typeface="Arial Narrow" panose="020B0606020202030204" pitchFamily="34" charset="0"/>
                        </a:rPr>
                        <a:t>2361-0</a:t>
                      </a:r>
                    </a:p>
                  </a:txBody>
                  <a:tcPr marL="9525" marR="9525" marT="9525" marB="0" anchor="ctr">
                    <a:solidFill>
                      <a:srgbClr val="007F76">
                        <a:alpha val="20000"/>
                      </a:srgbClr>
                    </a:solidFill>
                  </a:tcPr>
                </a:tc>
                <a:tc>
                  <a:txBody>
                    <a:bodyPr/>
                    <a:lstStyle/>
                    <a:p>
                      <a:pPr marL="72000" algn="l" fontAlgn="ctr"/>
                      <a:r>
                        <a:rPr lang="ru-RU" sz="800" b="0" i="0" u="none" strike="noStrike" dirty="0" err="1">
                          <a:solidFill>
                            <a:srgbClr val="000000"/>
                          </a:solidFill>
                          <a:effectLst/>
                          <a:latin typeface="Arial Narrow" panose="020B0606020202030204" pitchFamily="34" charset="0"/>
                        </a:rPr>
                        <a:t>Бастауыш</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мектеп</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мұғалімі</a:t>
                      </a:r>
                      <a:endParaRPr lang="ru-RU" sz="800" b="0" i="0" u="none" strike="noStrike" dirty="0">
                        <a:solidFill>
                          <a:srgbClr val="000000"/>
                        </a:solidFill>
                        <a:effectLst/>
                        <a:latin typeface="Arial Narrow" panose="020B0606020202030204" pitchFamily="34" charset="0"/>
                      </a:endParaRPr>
                    </a:p>
                  </a:txBody>
                  <a:tcPr marL="9525" marR="9525" marT="9525" marB="0" anchor="ctr">
                    <a:lnR w="12700" cap="flat" cmpd="sng" algn="ctr">
                      <a:solidFill>
                        <a:schemeClr val="tx1"/>
                      </a:solidFill>
                      <a:prstDash val="solid"/>
                      <a:round/>
                      <a:headEnd type="none" w="med" len="med"/>
                      <a:tailEnd type="none" w="med" len="med"/>
                    </a:lnR>
                    <a:solidFill>
                      <a:srgbClr val="007F76">
                        <a:alpha val="20000"/>
                      </a:srgbClr>
                    </a:solidFill>
                  </a:tcPr>
                </a:tc>
                <a:tc>
                  <a:txBody>
                    <a:bodyPr/>
                    <a:lstStyle/>
                    <a:p>
                      <a:pPr algn="ctr" fontAlgn="ctr"/>
                      <a:r>
                        <a:rPr lang="ru-RU" sz="800" b="0" i="0" u="none" strike="noStrike">
                          <a:solidFill>
                            <a:srgbClr val="000000"/>
                          </a:solidFill>
                          <a:effectLst/>
                          <a:latin typeface="Arial Narrow" panose="020B0606020202030204" pitchFamily="34" charset="0"/>
                        </a:rPr>
                        <a:t>1 169</a:t>
                      </a:r>
                    </a:p>
                  </a:txBody>
                  <a:tcPr marL="9525" marR="9525" marT="9525" marB="0" anchor="ctr">
                    <a:lnL w="12700" cap="flat" cmpd="sng" algn="ctr">
                      <a:solidFill>
                        <a:schemeClr val="tx1"/>
                      </a:solidFill>
                      <a:prstDash val="solid"/>
                      <a:round/>
                      <a:headEnd type="none" w="med" len="med"/>
                      <a:tailEnd type="none" w="med" len="med"/>
                    </a:lnL>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291</a:t>
                      </a:r>
                    </a:p>
                  </a:txBody>
                  <a:tcPr marL="9525" marR="9525" marT="9525" marB="0" anchor="c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357</a:t>
                      </a:r>
                    </a:p>
                  </a:txBody>
                  <a:tcPr marL="9525" marR="9525" marT="9525" marB="0" anchor="c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372</a:t>
                      </a:r>
                    </a:p>
                  </a:txBody>
                  <a:tcPr marL="9525" marR="9525" marT="9525" marB="0" anchor="c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149</a:t>
                      </a:r>
                    </a:p>
                  </a:txBody>
                  <a:tcPr marL="9525" marR="9525" marT="9525" marB="0" anchor="ctr">
                    <a:lnR w="12700" cap="flat" cmpd="sng" algn="ctr">
                      <a:solidFill>
                        <a:schemeClr val="tx1"/>
                      </a:solidFill>
                      <a:prstDash val="solid"/>
                      <a:round/>
                      <a:headEnd type="none" w="med" len="med"/>
                      <a:tailEnd type="none" w="med" len="med"/>
                    </a:ln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1 448</a:t>
                      </a:r>
                    </a:p>
                  </a:txBody>
                  <a:tcPr marL="9525" marR="9525" marT="9525" marB="0" anchor="ctr">
                    <a:lnL w="12700" cap="flat" cmpd="sng" algn="ctr">
                      <a:solidFill>
                        <a:schemeClr val="tx1"/>
                      </a:solidFill>
                      <a:prstDash val="solid"/>
                      <a:round/>
                      <a:headEnd type="none" w="med" len="med"/>
                      <a:tailEnd type="none" w="med" len="med"/>
                    </a:lnL>
                    <a:solidFill>
                      <a:srgbClr val="007F76">
                        <a:alpha val="20000"/>
                      </a:srgbClr>
                    </a:solidFill>
                  </a:tcPr>
                </a:tc>
                <a:tc>
                  <a:txBody>
                    <a:bodyPr/>
                    <a:lstStyle/>
                    <a:p>
                      <a:pPr algn="ctr" fontAlgn="ctr"/>
                      <a:r>
                        <a:rPr lang="ru-RU" sz="800" b="0" i="0" u="none" strike="noStrike">
                          <a:solidFill>
                            <a:srgbClr val="000000"/>
                          </a:solidFill>
                          <a:effectLst/>
                          <a:latin typeface="Arial Narrow" panose="020B0606020202030204" pitchFamily="34" charset="0"/>
                        </a:rPr>
                        <a:t>163</a:t>
                      </a:r>
                    </a:p>
                  </a:txBody>
                  <a:tcPr marL="9525" marR="9525" marT="9525" marB="0" anchor="c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313</a:t>
                      </a:r>
                    </a:p>
                  </a:txBody>
                  <a:tcPr marL="9525" marR="9525" marT="9525" marB="0" anchor="ctr">
                    <a:solidFill>
                      <a:srgbClr val="007F76">
                        <a:alpha val="20000"/>
                      </a:srgbClr>
                    </a:solidFill>
                  </a:tcPr>
                </a:tc>
                <a:tc>
                  <a:txBody>
                    <a:bodyPr/>
                    <a:lstStyle/>
                    <a:p>
                      <a:pPr algn="ctr" fontAlgn="ctr"/>
                      <a:r>
                        <a:rPr lang="ru-RU" sz="800" b="0" i="0" u="none" strike="noStrike">
                          <a:solidFill>
                            <a:srgbClr val="000000"/>
                          </a:solidFill>
                          <a:effectLst/>
                          <a:latin typeface="Arial Narrow" panose="020B0606020202030204" pitchFamily="34" charset="0"/>
                        </a:rPr>
                        <a:t>377</a:t>
                      </a:r>
                    </a:p>
                  </a:txBody>
                  <a:tcPr marL="9525" marR="9525" marT="9525" marB="0" anchor="ctr">
                    <a:solidFill>
                      <a:srgbClr val="007F76">
                        <a:alpha val="20000"/>
                      </a:srgbClr>
                    </a:solidFill>
                  </a:tcPr>
                </a:tc>
                <a:tc>
                  <a:txBody>
                    <a:bodyPr/>
                    <a:lstStyle/>
                    <a:p>
                      <a:pPr algn="ctr" fontAlgn="ctr"/>
                      <a:r>
                        <a:rPr lang="ru-RU" sz="800" b="0" i="0" u="none" strike="noStrike">
                          <a:solidFill>
                            <a:srgbClr val="000000"/>
                          </a:solidFill>
                          <a:effectLst/>
                          <a:latin typeface="Arial Narrow" panose="020B0606020202030204" pitchFamily="34" charset="0"/>
                        </a:rPr>
                        <a:t>595</a:t>
                      </a:r>
                    </a:p>
                  </a:txBody>
                  <a:tcPr marL="9525" marR="9525" marT="9525" marB="0" anchor="ctr">
                    <a:solidFill>
                      <a:srgbClr val="007F76">
                        <a:alpha val="20000"/>
                      </a:srgbClr>
                    </a:solidFill>
                  </a:tcPr>
                </a:tc>
                <a:tc>
                  <a:txBody>
                    <a:bodyPr/>
                    <a:lstStyle/>
                    <a:p>
                      <a:pPr algn="ctr" fontAlgn="ctr"/>
                      <a:r>
                        <a:rPr lang="ru-RU" sz="800" b="0" i="0" u="none" strike="noStrike">
                          <a:solidFill>
                            <a:srgbClr val="000000"/>
                          </a:solidFill>
                          <a:effectLst/>
                          <a:latin typeface="Arial Narrow" panose="020B0606020202030204" pitchFamily="34" charset="0"/>
                        </a:rPr>
                        <a:t>2,3%</a:t>
                      </a:r>
                    </a:p>
                  </a:txBody>
                  <a:tcPr marL="9525" marR="9525" marT="9525" marB="0" anchor="ctr">
                    <a:solidFill>
                      <a:srgbClr val="007F76">
                        <a:alpha val="20000"/>
                      </a:srgbClr>
                    </a:solidFill>
                  </a:tcPr>
                </a:tc>
                <a:extLst>
                  <a:ext uri="{0D108BD9-81ED-4DB2-BD59-A6C34878D82A}">
                    <a16:rowId xmlns:a16="http://schemas.microsoft.com/office/drawing/2014/main" val="1745570149"/>
                  </a:ext>
                </a:extLst>
              </a:tr>
              <a:tr h="144837">
                <a:tc>
                  <a:txBody>
                    <a:bodyPr/>
                    <a:lstStyle/>
                    <a:p>
                      <a:pPr algn="ctr" fontAlgn="b"/>
                      <a:r>
                        <a:rPr lang="ru-RU" sz="800" u="none" strike="noStrike" dirty="0">
                          <a:solidFill>
                            <a:srgbClr val="007F76"/>
                          </a:solidFill>
                          <a:effectLst/>
                          <a:latin typeface="Arial Narrow" panose="020B0606020202030204" pitchFamily="34" charset="0"/>
                        </a:rPr>
                        <a:t>7</a:t>
                      </a:r>
                      <a:endParaRPr lang="en-US" sz="800" b="0" i="0" u="none" strike="noStrike" dirty="0">
                        <a:solidFill>
                          <a:srgbClr val="007F76"/>
                        </a:solidFill>
                        <a:effectLst/>
                        <a:latin typeface="Arial Narrow" panose="020B0606020202030204" pitchFamily="34" charset="0"/>
                      </a:endParaRPr>
                    </a:p>
                  </a:txBody>
                  <a:tcPr marL="9525" marR="9525" marT="0"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9113-0</a:t>
                      </a:r>
                    </a:p>
                  </a:txBody>
                  <a:tcPr marL="9525" marR="9525" marT="9525" marB="0" anchor="ctr">
                    <a:solidFill>
                      <a:schemeClr val="accent6">
                        <a:lumMod val="50000"/>
                        <a:alpha val="1000"/>
                      </a:schemeClr>
                    </a:solidFill>
                  </a:tcPr>
                </a:tc>
                <a:tc>
                  <a:txBody>
                    <a:bodyPr/>
                    <a:lstStyle/>
                    <a:p>
                      <a:pPr marL="72000" algn="l" fontAlgn="ctr"/>
                      <a:r>
                        <a:rPr lang="ru-RU" sz="800" b="0" i="0" u="none" strike="noStrike" dirty="0" err="1">
                          <a:solidFill>
                            <a:srgbClr val="000000"/>
                          </a:solidFill>
                          <a:effectLst/>
                          <a:latin typeface="Arial Narrow" panose="020B0606020202030204" pitchFamily="34" charset="0"/>
                        </a:rPr>
                        <a:t>Офистердегі</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жинаушылар</a:t>
                      </a:r>
                      <a:endParaRPr lang="ru-RU" sz="800" b="0" i="0" u="none" strike="noStrike" dirty="0">
                        <a:solidFill>
                          <a:srgbClr val="000000"/>
                        </a:solidFill>
                        <a:effectLst/>
                        <a:latin typeface="Arial Narrow" panose="020B0606020202030204" pitchFamily="34" charset="0"/>
                      </a:endParaRPr>
                    </a:p>
                  </a:txBody>
                  <a:tcPr marL="9525" marR="9525" marT="9525" marB="0" anchor="ctr">
                    <a:lnR w="12700" cap="flat" cmpd="sng" algn="ctr">
                      <a:solidFill>
                        <a:schemeClr val="tx1"/>
                      </a:solidFill>
                      <a:prstDash val="solid"/>
                      <a:round/>
                      <a:headEnd type="none" w="med" len="med"/>
                      <a:tailEnd type="none" w="med" len="med"/>
                    </a:ln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1 074</a:t>
                      </a:r>
                    </a:p>
                  </a:txBody>
                  <a:tcPr marL="9525" marR="9525" marT="9525" marB="0" anchor="ctr">
                    <a:lnL w="12700" cap="flat" cmpd="sng" algn="ctr">
                      <a:solidFill>
                        <a:schemeClr val="tx1"/>
                      </a:solidFill>
                      <a:prstDash val="solid"/>
                      <a:round/>
                      <a:headEnd type="none" w="med" len="med"/>
                      <a:tailEnd type="none" w="med" len="med"/>
                    </a:lnL>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176</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345</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297</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256</a:t>
                      </a:r>
                    </a:p>
                  </a:txBody>
                  <a:tcPr marL="9525" marR="9525" marT="9525" marB="0" anchor="ctr">
                    <a:lnR w="12700" cap="flat" cmpd="sng" algn="ctr">
                      <a:solidFill>
                        <a:schemeClr val="tx1"/>
                      </a:solidFill>
                      <a:prstDash val="solid"/>
                      <a:round/>
                      <a:headEnd type="none" w="med" len="med"/>
                      <a:tailEnd type="none" w="med" len="med"/>
                    </a:ln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1 220</a:t>
                      </a:r>
                    </a:p>
                  </a:txBody>
                  <a:tcPr marL="9525" marR="9525" marT="9525" marB="0" anchor="ctr">
                    <a:lnL w="12700" cap="flat" cmpd="sng" algn="ctr">
                      <a:solidFill>
                        <a:schemeClr val="tx1"/>
                      </a:solidFill>
                      <a:prstDash val="solid"/>
                      <a:round/>
                      <a:headEnd type="none" w="med" len="med"/>
                      <a:tailEnd type="none" w="med" len="med"/>
                    </a:lnL>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264</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244</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297</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415</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2,0%</a:t>
                      </a:r>
                    </a:p>
                  </a:txBody>
                  <a:tcPr marL="9525" marR="9525" marT="9525" marB="0" anchor="ctr">
                    <a:solidFill>
                      <a:schemeClr val="accent6">
                        <a:lumMod val="50000"/>
                        <a:alpha val="1000"/>
                      </a:schemeClr>
                    </a:solidFill>
                  </a:tcPr>
                </a:tc>
                <a:extLst>
                  <a:ext uri="{0D108BD9-81ED-4DB2-BD59-A6C34878D82A}">
                    <a16:rowId xmlns:a16="http://schemas.microsoft.com/office/drawing/2014/main" val="4097615506"/>
                  </a:ext>
                </a:extLst>
              </a:tr>
              <a:tr h="144837">
                <a:tc>
                  <a:txBody>
                    <a:bodyPr/>
                    <a:lstStyle/>
                    <a:p>
                      <a:pPr algn="ctr" fontAlgn="b"/>
                      <a:r>
                        <a:rPr lang="ru-RU" sz="800" u="none" strike="noStrike" dirty="0">
                          <a:solidFill>
                            <a:srgbClr val="007F76"/>
                          </a:solidFill>
                          <a:effectLst/>
                          <a:latin typeface="Arial Narrow" panose="020B0606020202030204" pitchFamily="34" charset="0"/>
                        </a:rPr>
                        <a:t>8</a:t>
                      </a:r>
                      <a:endParaRPr lang="en-US" sz="800" b="0" i="0" u="none" strike="noStrike" dirty="0">
                        <a:solidFill>
                          <a:srgbClr val="007F76"/>
                        </a:solidFill>
                        <a:effectLst/>
                        <a:latin typeface="Arial Narrow" panose="020B0606020202030204" pitchFamily="34" charset="0"/>
                      </a:endParaRPr>
                    </a:p>
                  </a:txBody>
                  <a:tcPr marL="9525" marR="9525" marT="0" marB="0" anchor="ctr">
                    <a:solidFill>
                      <a:srgbClr val="007F76">
                        <a:alpha val="20000"/>
                      </a:srgbClr>
                    </a:solidFill>
                  </a:tcPr>
                </a:tc>
                <a:tc>
                  <a:txBody>
                    <a:bodyPr/>
                    <a:lstStyle/>
                    <a:p>
                      <a:pPr algn="ctr" fontAlgn="ctr"/>
                      <a:r>
                        <a:rPr lang="ru-RU" sz="800" b="0" i="0" u="none" strike="noStrike">
                          <a:solidFill>
                            <a:srgbClr val="000000"/>
                          </a:solidFill>
                          <a:effectLst/>
                          <a:latin typeface="Arial Narrow" panose="020B0606020202030204" pitchFamily="34" charset="0"/>
                        </a:rPr>
                        <a:t>9329-9</a:t>
                      </a:r>
                    </a:p>
                  </a:txBody>
                  <a:tcPr marL="9525" marR="9525" marT="9525" marB="0" anchor="ctr">
                    <a:solidFill>
                      <a:srgbClr val="007F76">
                        <a:alpha val="20000"/>
                      </a:srgbClr>
                    </a:solidFill>
                  </a:tcPr>
                </a:tc>
                <a:tc>
                  <a:txBody>
                    <a:bodyPr/>
                    <a:lstStyle/>
                    <a:p>
                      <a:pPr marL="72000" algn="l" fontAlgn="ctr"/>
                      <a:r>
                        <a:rPr lang="ru-RU" sz="800" b="0" i="0" u="none" strike="noStrike" dirty="0" err="1">
                          <a:solidFill>
                            <a:srgbClr val="000000"/>
                          </a:solidFill>
                          <a:effectLst/>
                          <a:latin typeface="Arial Narrow" panose="020B0606020202030204" pitchFamily="34" charset="0"/>
                        </a:rPr>
                        <a:t>Өңдеу</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өнеркәсібінде</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жұмыс</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істейтін</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басқа</a:t>
                      </a:r>
                      <a:r>
                        <a:rPr lang="ru-RU" sz="800" b="0" i="0" u="none" strike="noStrike" dirty="0">
                          <a:solidFill>
                            <a:srgbClr val="000000"/>
                          </a:solidFill>
                          <a:effectLst/>
                          <a:latin typeface="Arial Narrow" panose="020B0606020202030204" pitchFamily="34" charset="0"/>
                        </a:rPr>
                        <a:t> да </a:t>
                      </a:r>
                      <a:r>
                        <a:rPr lang="ru-RU" sz="800" b="0" i="0" u="none" strike="noStrike" dirty="0" err="1">
                          <a:solidFill>
                            <a:srgbClr val="000000"/>
                          </a:solidFill>
                          <a:effectLst/>
                          <a:latin typeface="Arial Narrow" panose="020B0606020202030204" pitchFamily="34" charset="0"/>
                        </a:rPr>
                        <a:t>біліктілігі</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жоқ</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жұмысшылар</a:t>
                      </a:r>
                      <a:endParaRPr lang="ru-RU" sz="800" b="0" i="0" u="none" strike="noStrike" dirty="0">
                        <a:solidFill>
                          <a:srgbClr val="000000"/>
                        </a:solidFill>
                        <a:effectLst/>
                        <a:latin typeface="Arial Narrow" panose="020B0606020202030204" pitchFamily="34" charset="0"/>
                      </a:endParaRPr>
                    </a:p>
                  </a:txBody>
                  <a:tcPr marL="9525" marR="9525" marT="9525" marB="0" anchor="ctr">
                    <a:lnR w="12700" cap="flat" cmpd="sng" algn="ctr">
                      <a:solidFill>
                        <a:schemeClr val="tx1"/>
                      </a:solidFill>
                      <a:prstDash val="solid"/>
                      <a:round/>
                      <a:headEnd type="none" w="med" len="med"/>
                      <a:tailEnd type="none" w="med" len="med"/>
                    </a:lnR>
                    <a:solidFill>
                      <a:srgbClr val="007F76">
                        <a:alpha val="20000"/>
                      </a:srgbClr>
                    </a:solidFill>
                  </a:tcPr>
                </a:tc>
                <a:tc>
                  <a:txBody>
                    <a:bodyPr/>
                    <a:lstStyle/>
                    <a:p>
                      <a:pPr algn="ctr" fontAlgn="ctr"/>
                      <a:r>
                        <a:rPr lang="ru-RU" sz="800" b="0" i="0" u="none" strike="noStrike">
                          <a:solidFill>
                            <a:srgbClr val="000000"/>
                          </a:solidFill>
                          <a:effectLst/>
                          <a:latin typeface="Arial Narrow" panose="020B0606020202030204" pitchFamily="34" charset="0"/>
                        </a:rPr>
                        <a:t>1 491</a:t>
                      </a:r>
                    </a:p>
                  </a:txBody>
                  <a:tcPr marL="9525" marR="9525" marT="9525" marB="0" anchor="ctr">
                    <a:lnL w="12700" cap="flat" cmpd="sng" algn="ctr">
                      <a:solidFill>
                        <a:schemeClr val="tx1"/>
                      </a:solidFill>
                      <a:prstDash val="solid"/>
                      <a:round/>
                      <a:headEnd type="none" w="med" len="med"/>
                      <a:tailEnd type="none" w="med" len="med"/>
                    </a:lnL>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83</a:t>
                      </a:r>
                    </a:p>
                  </a:txBody>
                  <a:tcPr marL="9525" marR="9525" marT="9525" marB="0" anchor="c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448</a:t>
                      </a:r>
                    </a:p>
                  </a:txBody>
                  <a:tcPr marL="9525" marR="9525" marT="9525" marB="0" anchor="c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93</a:t>
                      </a:r>
                    </a:p>
                  </a:txBody>
                  <a:tcPr marL="9525" marR="9525" marT="9525" marB="0" anchor="c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867</a:t>
                      </a:r>
                    </a:p>
                  </a:txBody>
                  <a:tcPr marL="9525" marR="9525" marT="9525" marB="0" anchor="ctr">
                    <a:lnR w="12700" cap="flat" cmpd="sng" algn="ctr">
                      <a:solidFill>
                        <a:schemeClr val="tx1"/>
                      </a:solidFill>
                      <a:prstDash val="solid"/>
                      <a:round/>
                      <a:headEnd type="none" w="med" len="med"/>
                      <a:tailEnd type="none" w="med" len="med"/>
                    </a:ln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1 186</a:t>
                      </a:r>
                    </a:p>
                  </a:txBody>
                  <a:tcPr marL="9525" marR="9525" marT="9525" marB="0" anchor="ctr">
                    <a:lnL w="12700" cap="flat" cmpd="sng" algn="ctr">
                      <a:solidFill>
                        <a:schemeClr val="tx1"/>
                      </a:solidFill>
                      <a:prstDash val="solid"/>
                      <a:round/>
                      <a:headEnd type="none" w="med" len="med"/>
                      <a:tailEnd type="none" w="med" len="med"/>
                    </a:lnL>
                    <a:solidFill>
                      <a:srgbClr val="007F76">
                        <a:alpha val="20000"/>
                      </a:srgbClr>
                    </a:solidFill>
                  </a:tcPr>
                </a:tc>
                <a:tc>
                  <a:txBody>
                    <a:bodyPr/>
                    <a:lstStyle/>
                    <a:p>
                      <a:pPr algn="ctr" fontAlgn="ctr"/>
                      <a:r>
                        <a:rPr lang="ru-RU" sz="800" b="0" i="0" u="none" strike="noStrike">
                          <a:solidFill>
                            <a:srgbClr val="000000"/>
                          </a:solidFill>
                          <a:effectLst/>
                          <a:latin typeface="Arial Narrow" panose="020B0606020202030204" pitchFamily="34" charset="0"/>
                        </a:rPr>
                        <a:t>214</a:t>
                      </a:r>
                    </a:p>
                  </a:txBody>
                  <a:tcPr marL="9525" marR="9525" marT="9525" marB="0" anchor="c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159</a:t>
                      </a:r>
                    </a:p>
                  </a:txBody>
                  <a:tcPr marL="9525" marR="9525" marT="9525" marB="0" anchor="ctr">
                    <a:solidFill>
                      <a:srgbClr val="007F76">
                        <a:alpha val="20000"/>
                      </a:srgbClr>
                    </a:solidFill>
                  </a:tcPr>
                </a:tc>
                <a:tc>
                  <a:txBody>
                    <a:bodyPr/>
                    <a:lstStyle/>
                    <a:p>
                      <a:pPr algn="ctr" fontAlgn="ctr"/>
                      <a:r>
                        <a:rPr lang="ru-RU" sz="800" b="0" i="0" u="none" strike="noStrike">
                          <a:solidFill>
                            <a:srgbClr val="000000"/>
                          </a:solidFill>
                          <a:effectLst/>
                          <a:latin typeface="Arial Narrow" panose="020B0606020202030204" pitchFamily="34" charset="0"/>
                        </a:rPr>
                        <a:t>488</a:t>
                      </a:r>
                    </a:p>
                  </a:txBody>
                  <a:tcPr marL="9525" marR="9525" marT="9525" marB="0" anchor="ctr">
                    <a:solidFill>
                      <a:srgbClr val="007F76">
                        <a:alpha val="20000"/>
                      </a:srgbClr>
                    </a:solidFill>
                  </a:tcPr>
                </a:tc>
                <a:tc>
                  <a:txBody>
                    <a:bodyPr/>
                    <a:lstStyle/>
                    <a:p>
                      <a:pPr algn="ctr" fontAlgn="ctr"/>
                      <a:r>
                        <a:rPr lang="ru-RU" sz="800" b="0" i="0" u="none" strike="noStrike">
                          <a:solidFill>
                            <a:srgbClr val="000000"/>
                          </a:solidFill>
                          <a:effectLst/>
                          <a:latin typeface="Arial Narrow" panose="020B0606020202030204" pitchFamily="34" charset="0"/>
                        </a:rPr>
                        <a:t>325</a:t>
                      </a:r>
                    </a:p>
                  </a:txBody>
                  <a:tcPr marL="9525" marR="9525" marT="9525" marB="0" anchor="ctr">
                    <a:solidFill>
                      <a:srgbClr val="007F76">
                        <a:alpha val="20000"/>
                      </a:srgbClr>
                    </a:solidFill>
                  </a:tcPr>
                </a:tc>
                <a:tc>
                  <a:txBody>
                    <a:bodyPr/>
                    <a:lstStyle/>
                    <a:p>
                      <a:pPr algn="ctr" fontAlgn="ctr"/>
                      <a:r>
                        <a:rPr lang="ru-RU" sz="800" b="0" i="0" u="none" strike="noStrike">
                          <a:solidFill>
                            <a:srgbClr val="000000"/>
                          </a:solidFill>
                          <a:effectLst/>
                          <a:latin typeface="Arial Narrow" panose="020B0606020202030204" pitchFamily="34" charset="0"/>
                        </a:rPr>
                        <a:t>1,9%</a:t>
                      </a:r>
                    </a:p>
                  </a:txBody>
                  <a:tcPr marL="9525" marR="9525" marT="9525" marB="0" anchor="ctr">
                    <a:solidFill>
                      <a:srgbClr val="007F76">
                        <a:alpha val="20000"/>
                      </a:srgbClr>
                    </a:solidFill>
                  </a:tcPr>
                </a:tc>
                <a:extLst>
                  <a:ext uri="{0D108BD9-81ED-4DB2-BD59-A6C34878D82A}">
                    <a16:rowId xmlns:a16="http://schemas.microsoft.com/office/drawing/2014/main" val="2737083061"/>
                  </a:ext>
                </a:extLst>
              </a:tr>
              <a:tr h="144837">
                <a:tc>
                  <a:txBody>
                    <a:bodyPr/>
                    <a:lstStyle/>
                    <a:p>
                      <a:pPr algn="ctr" fontAlgn="b"/>
                      <a:r>
                        <a:rPr lang="ru-RU" sz="800" u="none" strike="noStrike" dirty="0">
                          <a:solidFill>
                            <a:srgbClr val="007F76"/>
                          </a:solidFill>
                          <a:effectLst/>
                          <a:latin typeface="Arial Narrow" panose="020B0606020202030204" pitchFamily="34" charset="0"/>
                        </a:rPr>
                        <a:t>9</a:t>
                      </a:r>
                      <a:endParaRPr lang="en-US" sz="800" b="0" i="0" u="none" strike="noStrike" dirty="0">
                        <a:solidFill>
                          <a:srgbClr val="007F76"/>
                        </a:solidFill>
                        <a:effectLst/>
                        <a:latin typeface="Arial Narrow" panose="020B0606020202030204" pitchFamily="34" charset="0"/>
                      </a:endParaRPr>
                    </a:p>
                  </a:txBody>
                  <a:tcPr marL="9525" marR="9525" marT="0"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2350-1</a:t>
                      </a:r>
                    </a:p>
                  </a:txBody>
                  <a:tcPr marL="9525" marR="9525" marT="9525" marB="0" anchor="ctr">
                    <a:solidFill>
                      <a:schemeClr val="accent6">
                        <a:lumMod val="50000"/>
                        <a:alpha val="1000"/>
                      </a:schemeClr>
                    </a:solidFill>
                  </a:tcPr>
                </a:tc>
                <a:tc>
                  <a:txBody>
                    <a:bodyPr/>
                    <a:lstStyle/>
                    <a:p>
                      <a:pPr marL="72000" algn="l" fontAlgn="ctr"/>
                      <a:r>
                        <a:rPr lang="ru-RU" sz="800" b="0" i="0" u="none" strike="noStrike" dirty="0" err="1">
                          <a:solidFill>
                            <a:srgbClr val="000000"/>
                          </a:solidFill>
                          <a:effectLst/>
                          <a:latin typeface="Arial Narrow" panose="020B0606020202030204" pitchFamily="34" charset="0"/>
                        </a:rPr>
                        <a:t>Жаратылыстану</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ғылымдары</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бойынша</a:t>
                      </a:r>
                      <a:r>
                        <a:rPr lang="ru-RU" sz="800" b="0" i="0" u="none" strike="noStrike" dirty="0">
                          <a:solidFill>
                            <a:srgbClr val="000000"/>
                          </a:solidFill>
                          <a:effectLst/>
                          <a:latin typeface="Arial Narrow" panose="020B0606020202030204" pitchFamily="34" charset="0"/>
                        </a:rPr>
                        <a:t> орта </a:t>
                      </a:r>
                      <a:r>
                        <a:rPr lang="ru-RU" sz="800" b="0" i="0" u="none" strike="noStrike" dirty="0" err="1">
                          <a:solidFill>
                            <a:srgbClr val="000000"/>
                          </a:solidFill>
                          <a:effectLst/>
                          <a:latin typeface="Arial Narrow" panose="020B0606020202030204" pitchFamily="34" charset="0"/>
                        </a:rPr>
                        <a:t>мектеп</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мұғалімдері</a:t>
                      </a:r>
                      <a:endParaRPr lang="ru-RU" sz="800" b="0" i="0" u="none" strike="noStrike" dirty="0">
                        <a:solidFill>
                          <a:srgbClr val="000000"/>
                        </a:solidFill>
                        <a:effectLst/>
                        <a:latin typeface="Arial Narrow" panose="020B0606020202030204" pitchFamily="34" charset="0"/>
                      </a:endParaRPr>
                    </a:p>
                  </a:txBody>
                  <a:tcPr marL="9525" marR="9525" marT="9525" marB="0" anchor="ctr">
                    <a:lnR w="12700" cap="flat" cmpd="sng" algn="ctr">
                      <a:solidFill>
                        <a:schemeClr val="tx1"/>
                      </a:solidFill>
                      <a:prstDash val="solid"/>
                      <a:round/>
                      <a:headEnd type="none" w="med" len="med"/>
                      <a:tailEnd type="none" w="med" len="med"/>
                    </a:ln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893</a:t>
                      </a:r>
                    </a:p>
                  </a:txBody>
                  <a:tcPr marL="9525" marR="9525" marT="9525" marB="0" anchor="ctr">
                    <a:lnL w="12700" cap="flat" cmpd="sng" algn="ctr">
                      <a:solidFill>
                        <a:schemeClr val="tx1"/>
                      </a:solidFill>
                      <a:prstDash val="solid"/>
                      <a:round/>
                      <a:headEnd type="none" w="med" len="med"/>
                      <a:tailEnd type="none" w="med" len="med"/>
                    </a:lnL>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117</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140</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475</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161</a:t>
                      </a:r>
                    </a:p>
                  </a:txBody>
                  <a:tcPr marL="9525" marR="9525" marT="9525" marB="0" anchor="ctr">
                    <a:lnR w="12700" cap="flat" cmpd="sng" algn="ctr">
                      <a:solidFill>
                        <a:schemeClr val="tx1"/>
                      </a:solidFill>
                      <a:prstDash val="solid"/>
                      <a:round/>
                      <a:headEnd type="none" w="med" len="med"/>
                      <a:tailEnd type="none" w="med" len="med"/>
                    </a:ln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1 060</a:t>
                      </a:r>
                    </a:p>
                  </a:txBody>
                  <a:tcPr marL="9525" marR="9525" marT="9525" marB="0" anchor="ctr">
                    <a:lnL w="12700" cap="flat" cmpd="sng" algn="ctr">
                      <a:solidFill>
                        <a:schemeClr val="tx1"/>
                      </a:solidFill>
                      <a:prstDash val="solid"/>
                      <a:round/>
                      <a:headEnd type="none" w="med" len="med"/>
                      <a:tailEnd type="none" w="med" len="med"/>
                    </a:lnL>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133</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173</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129</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625</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1,7%</a:t>
                      </a:r>
                    </a:p>
                  </a:txBody>
                  <a:tcPr marL="9525" marR="9525" marT="9525" marB="0" anchor="ctr">
                    <a:solidFill>
                      <a:schemeClr val="accent6">
                        <a:lumMod val="50000"/>
                        <a:alpha val="1000"/>
                      </a:schemeClr>
                    </a:solidFill>
                  </a:tcPr>
                </a:tc>
                <a:extLst>
                  <a:ext uri="{0D108BD9-81ED-4DB2-BD59-A6C34878D82A}">
                    <a16:rowId xmlns:a16="http://schemas.microsoft.com/office/drawing/2014/main" val="1465641651"/>
                  </a:ext>
                </a:extLst>
              </a:tr>
              <a:tr h="144837">
                <a:tc>
                  <a:txBody>
                    <a:bodyPr/>
                    <a:lstStyle/>
                    <a:p>
                      <a:pPr algn="ctr" fontAlgn="b"/>
                      <a:r>
                        <a:rPr lang="ru-RU" sz="800" b="0" i="0" u="none" strike="noStrike" dirty="0">
                          <a:solidFill>
                            <a:srgbClr val="007F76"/>
                          </a:solidFill>
                          <a:effectLst/>
                          <a:latin typeface="Arial Narrow" panose="020B0606020202030204" pitchFamily="34" charset="0"/>
                        </a:rPr>
                        <a:t>10</a:t>
                      </a:r>
                      <a:endParaRPr lang="en-US" sz="800" b="0" i="0" u="none" strike="noStrike" dirty="0">
                        <a:solidFill>
                          <a:srgbClr val="007F76"/>
                        </a:solidFill>
                        <a:effectLst/>
                        <a:latin typeface="Arial Narrow" panose="020B0606020202030204" pitchFamily="34" charset="0"/>
                      </a:endParaRPr>
                    </a:p>
                  </a:txBody>
                  <a:tcPr marL="9525" marR="9525" marT="0" marB="0" anchor="ctr">
                    <a:solidFill>
                      <a:srgbClr val="007F76">
                        <a:alpha val="20000"/>
                      </a:srgbClr>
                    </a:solidFill>
                  </a:tcPr>
                </a:tc>
                <a:tc>
                  <a:txBody>
                    <a:bodyPr/>
                    <a:lstStyle/>
                    <a:p>
                      <a:pPr algn="ctr" fontAlgn="ctr"/>
                      <a:r>
                        <a:rPr lang="ru-RU" sz="800" b="0" i="0" u="none" strike="noStrike">
                          <a:solidFill>
                            <a:srgbClr val="000000"/>
                          </a:solidFill>
                          <a:effectLst/>
                          <a:latin typeface="Arial Narrow" panose="020B0606020202030204" pitchFamily="34" charset="0"/>
                        </a:rPr>
                        <a:t>3221-0</a:t>
                      </a:r>
                    </a:p>
                  </a:txBody>
                  <a:tcPr marL="9525" marR="9525" marT="9525" marB="0" anchor="ctr">
                    <a:solidFill>
                      <a:srgbClr val="007F76">
                        <a:alpha val="20000"/>
                      </a:srgbClr>
                    </a:solidFill>
                  </a:tcPr>
                </a:tc>
                <a:tc>
                  <a:txBody>
                    <a:bodyPr/>
                    <a:lstStyle/>
                    <a:p>
                      <a:pPr marL="72000" algn="l" fontAlgn="ctr"/>
                      <a:r>
                        <a:rPr lang="ru-RU" sz="800" b="0" i="0" u="none" strike="noStrike" dirty="0" err="1">
                          <a:solidFill>
                            <a:srgbClr val="000000"/>
                          </a:solidFill>
                          <a:effectLst/>
                          <a:latin typeface="Arial Narrow" panose="020B0606020202030204" pitchFamily="34" charset="0"/>
                        </a:rPr>
                        <a:t>Күтім</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жөніндегі</a:t>
                      </a:r>
                      <a:r>
                        <a:rPr lang="ru-RU" sz="800" b="0" i="0" u="none" strike="noStrike" dirty="0">
                          <a:solidFill>
                            <a:srgbClr val="000000"/>
                          </a:solidFill>
                          <a:effectLst/>
                          <a:latin typeface="Arial Narrow" panose="020B0606020202030204" pitchFamily="34" charset="0"/>
                        </a:rPr>
                        <a:t> орта </a:t>
                      </a:r>
                      <a:r>
                        <a:rPr lang="ru-RU" sz="800" b="0" i="0" u="none" strike="noStrike" dirty="0" err="1">
                          <a:solidFill>
                            <a:srgbClr val="000000"/>
                          </a:solidFill>
                          <a:effectLst/>
                          <a:latin typeface="Arial Narrow" panose="020B0606020202030204" pitchFamily="34" charset="0"/>
                        </a:rPr>
                        <a:t>медициналық</a:t>
                      </a:r>
                      <a:r>
                        <a:rPr lang="ru-RU" sz="800" b="0" i="0" u="none" strike="noStrike" dirty="0">
                          <a:solidFill>
                            <a:srgbClr val="000000"/>
                          </a:solidFill>
                          <a:effectLst/>
                          <a:latin typeface="Arial Narrow" panose="020B0606020202030204" pitchFamily="34" charset="0"/>
                        </a:rPr>
                        <a:t> персонал</a:t>
                      </a:r>
                    </a:p>
                  </a:txBody>
                  <a:tcPr marL="9525" marR="9525" marT="9525" marB="0" anchor="ctr">
                    <a:lnR w="12700" cap="flat" cmpd="sng" algn="ctr">
                      <a:solidFill>
                        <a:schemeClr val="tx1"/>
                      </a:solidFill>
                      <a:prstDash val="solid"/>
                      <a:round/>
                      <a:headEnd type="none" w="med" len="med"/>
                      <a:tailEnd type="none" w="med" len="med"/>
                    </a:lnR>
                    <a:solidFill>
                      <a:srgbClr val="007F76">
                        <a:alpha val="20000"/>
                      </a:srgbClr>
                    </a:solidFill>
                  </a:tcPr>
                </a:tc>
                <a:tc>
                  <a:txBody>
                    <a:bodyPr/>
                    <a:lstStyle/>
                    <a:p>
                      <a:pPr algn="ctr" fontAlgn="ctr"/>
                      <a:r>
                        <a:rPr lang="ru-RU" sz="800" b="0" i="0" u="none" strike="noStrike">
                          <a:solidFill>
                            <a:srgbClr val="000000"/>
                          </a:solidFill>
                          <a:effectLst/>
                          <a:latin typeface="Arial Narrow" panose="020B0606020202030204" pitchFamily="34" charset="0"/>
                        </a:rPr>
                        <a:t>867</a:t>
                      </a:r>
                    </a:p>
                  </a:txBody>
                  <a:tcPr marL="9525" marR="9525" marT="9525" marB="0" anchor="ctr">
                    <a:lnL w="12700" cap="flat" cmpd="sng" algn="ctr">
                      <a:solidFill>
                        <a:schemeClr val="tx1"/>
                      </a:solidFill>
                      <a:prstDash val="solid"/>
                      <a:round/>
                      <a:headEnd type="none" w="med" len="med"/>
                      <a:tailEnd type="none" w="med" len="med"/>
                    </a:lnL>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213</a:t>
                      </a:r>
                    </a:p>
                  </a:txBody>
                  <a:tcPr marL="9525" marR="9525" marT="9525" marB="0" anchor="c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192</a:t>
                      </a:r>
                    </a:p>
                  </a:txBody>
                  <a:tcPr marL="9525" marR="9525" marT="9525" marB="0" anchor="c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238</a:t>
                      </a:r>
                    </a:p>
                  </a:txBody>
                  <a:tcPr marL="9525" marR="9525" marT="9525" marB="0" anchor="c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224</a:t>
                      </a:r>
                    </a:p>
                  </a:txBody>
                  <a:tcPr marL="9525" marR="9525" marT="9525" marB="0" anchor="ctr">
                    <a:lnR w="12700" cap="flat" cmpd="sng" algn="ctr">
                      <a:solidFill>
                        <a:schemeClr val="tx1"/>
                      </a:solidFill>
                      <a:prstDash val="solid"/>
                      <a:round/>
                      <a:headEnd type="none" w="med" len="med"/>
                      <a:tailEnd type="none" w="med" len="med"/>
                    </a:ln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955</a:t>
                      </a:r>
                    </a:p>
                  </a:txBody>
                  <a:tcPr marL="9525" marR="9525" marT="9525" marB="0" anchor="ctr">
                    <a:lnL w="12700" cap="flat" cmpd="sng" algn="ctr">
                      <a:solidFill>
                        <a:schemeClr val="tx1"/>
                      </a:solidFill>
                      <a:prstDash val="solid"/>
                      <a:round/>
                      <a:headEnd type="none" w="med" len="med"/>
                      <a:tailEnd type="none" w="med" len="med"/>
                    </a:lnL>
                    <a:solidFill>
                      <a:srgbClr val="007F76">
                        <a:alpha val="20000"/>
                      </a:srgbClr>
                    </a:solidFill>
                  </a:tcPr>
                </a:tc>
                <a:tc>
                  <a:txBody>
                    <a:bodyPr/>
                    <a:lstStyle/>
                    <a:p>
                      <a:pPr algn="ctr" fontAlgn="ctr"/>
                      <a:r>
                        <a:rPr lang="ru-RU" sz="800" b="0" i="0" u="none" strike="noStrike">
                          <a:solidFill>
                            <a:srgbClr val="000000"/>
                          </a:solidFill>
                          <a:effectLst/>
                          <a:latin typeface="Arial Narrow" panose="020B0606020202030204" pitchFamily="34" charset="0"/>
                        </a:rPr>
                        <a:t>224</a:t>
                      </a:r>
                    </a:p>
                  </a:txBody>
                  <a:tcPr marL="9525" marR="9525" marT="9525" marB="0" anchor="c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266</a:t>
                      </a:r>
                    </a:p>
                  </a:txBody>
                  <a:tcPr marL="9525" marR="9525" marT="9525" marB="0" anchor="ctr">
                    <a:solidFill>
                      <a:srgbClr val="007F76">
                        <a:alpha val="20000"/>
                      </a:srgbClr>
                    </a:solidFill>
                  </a:tcPr>
                </a:tc>
                <a:tc>
                  <a:txBody>
                    <a:bodyPr/>
                    <a:lstStyle/>
                    <a:p>
                      <a:pPr algn="ctr" fontAlgn="ctr"/>
                      <a:r>
                        <a:rPr lang="ru-RU" sz="800" b="0" i="0" u="none" strike="noStrike">
                          <a:solidFill>
                            <a:srgbClr val="000000"/>
                          </a:solidFill>
                          <a:effectLst/>
                          <a:latin typeface="Arial Narrow" panose="020B0606020202030204" pitchFamily="34" charset="0"/>
                        </a:rPr>
                        <a:t>158</a:t>
                      </a:r>
                    </a:p>
                  </a:txBody>
                  <a:tcPr marL="9525" marR="9525" marT="9525" marB="0" anchor="ctr">
                    <a:solidFill>
                      <a:srgbClr val="007F76">
                        <a:alpha val="20000"/>
                      </a:srgbClr>
                    </a:solidFill>
                  </a:tcPr>
                </a:tc>
                <a:tc>
                  <a:txBody>
                    <a:bodyPr/>
                    <a:lstStyle/>
                    <a:p>
                      <a:pPr algn="ctr" fontAlgn="ctr"/>
                      <a:r>
                        <a:rPr lang="ru-RU" sz="800" b="0" i="0" u="none" strike="noStrike">
                          <a:solidFill>
                            <a:srgbClr val="000000"/>
                          </a:solidFill>
                          <a:effectLst/>
                          <a:latin typeface="Arial Narrow" panose="020B0606020202030204" pitchFamily="34" charset="0"/>
                        </a:rPr>
                        <a:t>307</a:t>
                      </a:r>
                    </a:p>
                  </a:txBody>
                  <a:tcPr marL="9525" marR="9525" marT="9525" marB="0" anchor="ctr">
                    <a:solidFill>
                      <a:srgbClr val="007F76">
                        <a:alpha val="20000"/>
                      </a:srgbClr>
                    </a:solidFill>
                  </a:tcPr>
                </a:tc>
                <a:tc>
                  <a:txBody>
                    <a:bodyPr/>
                    <a:lstStyle/>
                    <a:p>
                      <a:pPr algn="ctr" fontAlgn="ctr"/>
                      <a:r>
                        <a:rPr lang="ru-RU" sz="800" b="0" i="0" u="none" strike="noStrike">
                          <a:solidFill>
                            <a:srgbClr val="000000"/>
                          </a:solidFill>
                          <a:effectLst/>
                          <a:latin typeface="Arial Narrow" panose="020B0606020202030204" pitchFamily="34" charset="0"/>
                        </a:rPr>
                        <a:t>1,5%</a:t>
                      </a:r>
                    </a:p>
                  </a:txBody>
                  <a:tcPr marL="9525" marR="9525" marT="9525" marB="0" anchor="ctr">
                    <a:solidFill>
                      <a:srgbClr val="007F76">
                        <a:alpha val="20000"/>
                      </a:srgbClr>
                    </a:solidFill>
                  </a:tcPr>
                </a:tc>
                <a:extLst>
                  <a:ext uri="{0D108BD9-81ED-4DB2-BD59-A6C34878D82A}">
                    <a16:rowId xmlns:a16="http://schemas.microsoft.com/office/drawing/2014/main" val="1743389312"/>
                  </a:ext>
                </a:extLst>
              </a:tr>
              <a:tr h="144837">
                <a:tc gridSpan="3">
                  <a:txBody>
                    <a:bodyPr/>
                    <a:lstStyle/>
                    <a:p>
                      <a:pPr algn="ctr" fontAlgn="b"/>
                      <a:r>
                        <a:rPr lang="ru-RU" sz="800" b="1" u="none" strike="noStrike" dirty="0">
                          <a:solidFill>
                            <a:srgbClr val="007F76"/>
                          </a:solidFill>
                          <a:effectLst/>
                          <a:latin typeface="Arial Narrow" panose="020B0606020202030204" pitchFamily="34" charset="0"/>
                        </a:rPr>
                        <a:t>ТОП-10 БОЙЫНША ЖИЫНЫ</a:t>
                      </a:r>
                      <a:endParaRPr lang="ru-RU" sz="800" b="1" i="0" u="none" strike="noStrike" cap="none" dirty="0">
                        <a:solidFill>
                          <a:srgbClr val="007F76"/>
                        </a:solidFill>
                        <a:effectLst/>
                        <a:latin typeface="Arial Narrow" panose="020B0606020202030204" pitchFamily="34" charset="0"/>
                        <a:ea typeface="+mn-ea"/>
                        <a:cs typeface="+mn-cs"/>
                        <a:sym typeface="Arial"/>
                      </a:endParaRPr>
                    </a:p>
                  </a:txBody>
                  <a:tcPr marL="9525" marR="9525" marT="0" marB="0" anchor="ctr">
                    <a:lnR w="12700" cap="flat" cmpd="sng" algn="ctr">
                      <a:solidFill>
                        <a:schemeClr val="tx1"/>
                      </a:solidFill>
                      <a:prstDash val="solid"/>
                      <a:round/>
                      <a:headEnd type="none" w="med" len="med"/>
                      <a:tailEnd type="none" w="med" len="med"/>
                    </a:lnR>
                    <a:lnB w="12700" cap="flat" cmpd="sng" algn="ctr">
                      <a:solidFill>
                        <a:schemeClr val="tx1"/>
                      </a:solidFill>
                      <a:prstDash val="solid"/>
                      <a:round/>
                      <a:headEnd type="none" w="med" len="med"/>
                      <a:tailEnd type="none" w="med" len="med"/>
                    </a:lnB>
                    <a:noFill/>
                  </a:tcPr>
                </a:tc>
                <a:tc hMerge="1">
                  <a:txBody>
                    <a:bodyPr/>
                    <a:lstStyle/>
                    <a:p>
                      <a:pPr algn="ctr" fontAlgn="b"/>
                      <a:r>
                        <a:rPr lang="ru-KZ" sz="800" b="0" i="0" u="none" strike="noStrike" cap="none" dirty="0">
                          <a:solidFill>
                            <a:srgbClr val="007F76"/>
                          </a:solidFill>
                          <a:effectLst/>
                          <a:latin typeface="Arial Narrow" panose="020B0606020202030204" pitchFamily="34" charset="0"/>
                          <a:ea typeface="+mn-ea"/>
                          <a:cs typeface="+mn-cs"/>
                          <a:sym typeface="Arial"/>
                        </a:rPr>
                        <a:t>9112-9</a:t>
                      </a:r>
                    </a:p>
                  </a:txBody>
                  <a:tcPr marL="9525" marR="9525" marT="0" marB="0" anchor="ctr">
                    <a:lnB w="12700" cap="flat" cmpd="sng" algn="ctr">
                      <a:solidFill>
                        <a:schemeClr val="tx1"/>
                      </a:solidFill>
                      <a:prstDash val="solid"/>
                      <a:round/>
                      <a:headEnd type="none" w="med" len="med"/>
                      <a:tailEnd type="none" w="med" len="med"/>
                    </a:lnB>
                    <a:noFill/>
                  </a:tcPr>
                </a:tc>
                <a:tc hMerge="1">
                  <a:txBody>
                    <a:bodyPr/>
                    <a:lstStyle/>
                    <a:p>
                      <a:pPr marL="72000" algn="l" fontAlgn="ctr"/>
                      <a:r>
                        <a:rPr lang="ru-RU" sz="800" b="0" i="0" u="none" strike="noStrike" cap="none" dirty="0">
                          <a:solidFill>
                            <a:srgbClr val="007F76"/>
                          </a:solidFill>
                          <a:effectLst/>
                          <a:latin typeface="Arial Narrow" panose="020B0606020202030204" pitchFamily="34" charset="0"/>
                          <a:ea typeface="+mn-ea"/>
                          <a:cs typeface="+mn-cs"/>
                          <a:sym typeface="Arial"/>
                        </a:rPr>
                        <a:t>Иные уборщики и прислуга в отелях и аналогичных учреждениях</a:t>
                      </a:r>
                    </a:p>
                  </a:txBody>
                  <a:tcPr marL="9525" marR="9525" marT="0" marB="0" anchor="ctr">
                    <a:lnR w="12700" cap="flat" cmpd="sng" algn="ctr">
                      <a:solidFill>
                        <a:schemeClr val="tx1"/>
                      </a:solidFill>
                      <a:prstDash val="solid"/>
                      <a:round/>
                      <a:headEnd type="none" w="med" len="med"/>
                      <a:tailEnd type="none" w="med" len="med"/>
                    </a:lnR>
                    <a:lnB w="12700" cap="flat" cmpd="sng" algn="ctr">
                      <a:solidFill>
                        <a:schemeClr val="tx1"/>
                      </a:solidFill>
                      <a:prstDash val="solid"/>
                      <a:round/>
                      <a:headEnd type="none" w="med" len="med"/>
                      <a:tailEnd type="none" w="med" len="med"/>
                    </a:lnB>
                    <a:noFill/>
                  </a:tcPr>
                </a:tc>
                <a:tc>
                  <a:txBody>
                    <a:bodyPr/>
                    <a:lstStyle/>
                    <a:p>
                      <a:pPr algn="ctr" fontAlgn="ctr"/>
                      <a:r>
                        <a:rPr lang="ru-RU" sz="800" b="1" i="0" u="none" strike="noStrike" dirty="0">
                          <a:solidFill>
                            <a:srgbClr val="000000"/>
                          </a:solidFill>
                          <a:effectLst/>
                          <a:latin typeface="Arial Narrow" panose="020B0606020202030204" pitchFamily="34" charset="0"/>
                        </a:rPr>
                        <a:t>29 576</a:t>
                      </a:r>
                    </a:p>
                  </a:txBody>
                  <a:tcPr marL="9525" marR="9525" marT="9525" marB="0" anchor="ctr">
                    <a:lnL w="12700" cap="flat" cmpd="sng" algn="ctr">
                      <a:solidFill>
                        <a:schemeClr val="tx1"/>
                      </a:solidFill>
                      <a:prstDash val="solid"/>
                      <a:round/>
                      <a:headEnd type="none" w="med" len="med"/>
                      <a:tailEnd type="none" w="med" len="med"/>
                    </a:lnL>
                    <a:lnB w="12700" cap="flat" cmpd="sng" algn="ctr">
                      <a:solidFill>
                        <a:schemeClr val="tx1"/>
                      </a:solidFill>
                      <a:prstDash val="solid"/>
                      <a:round/>
                      <a:headEnd type="none" w="med" len="med"/>
                      <a:tailEnd type="none" w="med" len="med"/>
                    </a:lnB>
                    <a:noFill/>
                  </a:tcPr>
                </a:tc>
                <a:tc>
                  <a:txBody>
                    <a:bodyPr/>
                    <a:lstStyle/>
                    <a:p>
                      <a:pPr algn="ctr" fontAlgn="ctr"/>
                      <a:r>
                        <a:rPr lang="ru-RU" sz="800" b="1" i="0" u="none" strike="noStrike" dirty="0">
                          <a:solidFill>
                            <a:srgbClr val="000000"/>
                          </a:solidFill>
                          <a:effectLst/>
                          <a:latin typeface="Arial Narrow" panose="020B0606020202030204" pitchFamily="34" charset="0"/>
                        </a:rPr>
                        <a:t>3 071</a:t>
                      </a:r>
                    </a:p>
                  </a:txBody>
                  <a:tcPr marL="9525" marR="9525" marT="9525" marB="0" anchor="ctr">
                    <a:lnB w="12700" cap="flat" cmpd="sng" algn="ctr">
                      <a:solidFill>
                        <a:schemeClr val="tx1"/>
                      </a:solidFill>
                      <a:prstDash val="solid"/>
                      <a:round/>
                      <a:headEnd type="none" w="med" len="med"/>
                      <a:tailEnd type="none" w="med" len="med"/>
                    </a:lnB>
                    <a:noFill/>
                  </a:tcPr>
                </a:tc>
                <a:tc>
                  <a:txBody>
                    <a:bodyPr/>
                    <a:lstStyle/>
                    <a:p>
                      <a:pPr algn="ctr" fontAlgn="ctr"/>
                      <a:r>
                        <a:rPr lang="ru-RU" sz="800" b="1" i="0" u="none" strike="noStrike" dirty="0">
                          <a:solidFill>
                            <a:srgbClr val="000000"/>
                          </a:solidFill>
                          <a:effectLst/>
                          <a:latin typeface="Arial Narrow" panose="020B0606020202030204" pitchFamily="34" charset="0"/>
                        </a:rPr>
                        <a:t>10 353</a:t>
                      </a:r>
                    </a:p>
                  </a:txBody>
                  <a:tcPr marL="9525" marR="9525" marT="9525" marB="0" anchor="ctr">
                    <a:lnB w="12700" cap="flat" cmpd="sng" algn="ctr">
                      <a:solidFill>
                        <a:schemeClr val="tx1"/>
                      </a:solidFill>
                      <a:prstDash val="solid"/>
                      <a:round/>
                      <a:headEnd type="none" w="med" len="med"/>
                      <a:tailEnd type="none" w="med" len="med"/>
                    </a:lnB>
                    <a:noFill/>
                  </a:tcPr>
                </a:tc>
                <a:tc>
                  <a:txBody>
                    <a:bodyPr/>
                    <a:lstStyle/>
                    <a:p>
                      <a:pPr algn="ctr" fontAlgn="ctr"/>
                      <a:r>
                        <a:rPr lang="ru-RU" sz="800" b="1" i="0" u="none" strike="noStrike" dirty="0">
                          <a:solidFill>
                            <a:srgbClr val="000000"/>
                          </a:solidFill>
                          <a:effectLst/>
                          <a:latin typeface="Arial Narrow" panose="020B0606020202030204" pitchFamily="34" charset="0"/>
                        </a:rPr>
                        <a:t>7 445</a:t>
                      </a:r>
                    </a:p>
                  </a:txBody>
                  <a:tcPr marL="9525" marR="9525" marT="9525" marB="0" anchor="ctr">
                    <a:lnB w="12700" cap="flat" cmpd="sng" algn="ctr">
                      <a:solidFill>
                        <a:schemeClr val="tx1"/>
                      </a:solidFill>
                      <a:prstDash val="solid"/>
                      <a:round/>
                      <a:headEnd type="none" w="med" len="med"/>
                      <a:tailEnd type="none" w="med" len="med"/>
                    </a:lnB>
                    <a:noFill/>
                  </a:tcPr>
                </a:tc>
                <a:tc>
                  <a:txBody>
                    <a:bodyPr/>
                    <a:lstStyle/>
                    <a:p>
                      <a:pPr algn="ctr" fontAlgn="ctr"/>
                      <a:r>
                        <a:rPr lang="ru-RU" sz="800" b="1" i="0" u="none" strike="noStrike">
                          <a:solidFill>
                            <a:srgbClr val="000000"/>
                          </a:solidFill>
                          <a:effectLst/>
                          <a:latin typeface="Arial Narrow" panose="020B0606020202030204" pitchFamily="34" charset="0"/>
                        </a:rPr>
                        <a:t>8 707</a:t>
                      </a:r>
                    </a:p>
                  </a:txBody>
                  <a:tcPr marL="9525" marR="9525" marT="9525" marB="0" anchor="ctr">
                    <a:lnR w="12700" cap="flat" cmpd="sng" algn="ctr">
                      <a:solidFill>
                        <a:schemeClr val="tx1"/>
                      </a:solidFill>
                      <a:prstDash val="solid"/>
                      <a:round/>
                      <a:headEnd type="none" w="med" len="med"/>
                      <a:tailEnd type="none" w="med" len="med"/>
                    </a:lnR>
                    <a:lnB w="12700" cap="flat" cmpd="sng" algn="ctr">
                      <a:solidFill>
                        <a:schemeClr val="tx1"/>
                      </a:solidFill>
                      <a:prstDash val="solid"/>
                      <a:round/>
                      <a:headEnd type="none" w="med" len="med"/>
                      <a:tailEnd type="none" w="med" len="med"/>
                    </a:lnB>
                    <a:noFill/>
                  </a:tcPr>
                </a:tc>
                <a:tc>
                  <a:txBody>
                    <a:bodyPr/>
                    <a:lstStyle/>
                    <a:p>
                      <a:pPr algn="ctr" fontAlgn="ctr"/>
                      <a:r>
                        <a:rPr lang="ru-RU" sz="800" b="1" i="0" u="none" strike="noStrike" dirty="0">
                          <a:solidFill>
                            <a:srgbClr val="000000"/>
                          </a:solidFill>
                          <a:effectLst/>
                          <a:latin typeface="Arial Narrow" panose="020B0606020202030204" pitchFamily="34" charset="0"/>
                        </a:rPr>
                        <a:t>30 901</a:t>
                      </a:r>
                    </a:p>
                  </a:txBody>
                  <a:tcPr marL="9525" marR="9525" marT="9525" marB="0" anchor="ctr">
                    <a:lnL w="12700" cap="flat" cmpd="sng" algn="ctr">
                      <a:solidFill>
                        <a:schemeClr val="tx1"/>
                      </a:solidFill>
                      <a:prstDash val="solid"/>
                      <a:round/>
                      <a:headEnd type="none" w="med" len="med"/>
                      <a:tailEnd type="none" w="med" len="med"/>
                    </a:lnL>
                    <a:lnB w="12700" cap="flat" cmpd="sng" algn="ctr">
                      <a:solidFill>
                        <a:schemeClr val="tx1"/>
                      </a:solidFill>
                      <a:prstDash val="solid"/>
                      <a:round/>
                      <a:headEnd type="none" w="med" len="med"/>
                      <a:tailEnd type="none" w="med" len="med"/>
                    </a:lnB>
                    <a:noFill/>
                  </a:tcPr>
                </a:tc>
                <a:tc>
                  <a:txBody>
                    <a:bodyPr/>
                    <a:lstStyle/>
                    <a:p>
                      <a:pPr algn="ctr" fontAlgn="ctr"/>
                      <a:r>
                        <a:rPr lang="ru-RU" sz="800" b="1" i="0" u="none" strike="noStrike" dirty="0">
                          <a:solidFill>
                            <a:srgbClr val="000000"/>
                          </a:solidFill>
                          <a:effectLst/>
                          <a:latin typeface="Arial Narrow" panose="020B0606020202030204" pitchFamily="34" charset="0"/>
                        </a:rPr>
                        <a:t>3 371</a:t>
                      </a:r>
                    </a:p>
                  </a:txBody>
                  <a:tcPr marL="9525" marR="9525" marT="9525" marB="0" anchor="ctr">
                    <a:lnB w="12700" cap="flat" cmpd="sng" algn="ctr">
                      <a:solidFill>
                        <a:schemeClr val="tx1"/>
                      </a:solidFill>
                      <a:prstDash val="solid"/>
                      <a:round/>
                      <a:headEnd type="none" w="med" len="med"/>
                      <a:tailEnd type="none" w="med" len="med"/>
                    </a:lnB>
                    <a:noFill/>
                  </a:tcPr>
                </a:tc>
                <a:tc>
                  <a:txBody>
                    <a:bodyPr/>
                    <a:lstStyle/>
                    <a:p>
                      <a:pPr algn="ctr" fontAlgn="ctr"/>
                      <a:r>
                        <a:rPr lang="ru-RU" sz="800" b="1" i="0" u="none" strike="noStrike" dirty="0">
                          <a:solidFill>
                            <a:srgbClr val="000000"/>
                          </a:solidFill>
                          <a:effectLst/>
                          <a:latin typeface="Arial Narrow" panose="020B0606020202030204" pitchFamily="34" charset="0"/>
                        </a:rPr>
                        <a:t>5 500</a:t>
                      </a:r>
                    </a:p>
                  </a:txBody>
                  <a:tcPr marL="9525" marR="9525" marT="9525" marB="0" anchor="ctr">
                    <a:lnB w="12700" cap="flat" cmpd="sng" algn="ctr">
                      <a:solidFill>
                        <a:schemeClr val="tx1"/>
                      </a:solidFill>
                      <a:prstDash val="solid"/>
                      <a:round/>
                      <a:headEnd type="none" w="med" len="med"/>
                      <a:tailEnd type="none" w="med" len="med"/>
                    </a:lnB>
                    <a:noFill/>
                  </a:tcPr>
                </a:tc>
                <a:tc>
                  <a:txBody>
                    <a:bodyPr/>
                    <a:lstStyle/>
                    <a:p>
                      <a:pPr algn="ctr" fontAlgn="ctr"/>
                      <a:r>
                        <a:rPr lang="ru-RU" sz="800" b="1" i="0" u="none" strike="noStrike" dirty="0">
                          <a:solidFill>
                            <a:srgbClr val="000000"/>
                          </a:solidFill>
                          <a:effectLst/>
                          <a:latin typeface="Arial Narrow" panose="020B0606020202030204" pitchFamily="34" charset="0"/>
                        </a:rPr>
                        <a:t>10 838</a:t>
                      </a:r>
                    </a:p>
                  </a:txBody>
                  <a:tcPr marL="9525" marR="9525" marT="9525" marB="0" anchor="ctr">
                    <a:lnB w="12700" cap="flat" cmpd="sng" algn="ctr">
                      <a:solidFill>
                        <a:schemeClr val="tx1"/>
                      </a:solidFill>
                      <a:prstDash val="solid"/>
                      <a:round/>
                      <a:headEnd type="none" w="med" len="med"/>
                      <a:tailEnd type="none" w="med" len="med"/>
                    </a:lnB>
                    <a:noFill/>
                  </a:tcPr>
                </a:tc>
                <a:tc>
                  <a:txBody>
                    <a:bodyPr/>
                    <a:lstStyle/>
                    <a:p>
                      <a:pPr algn="ctr" fontAlgn="ctr"/>
                      <a:r>
                        <a:rPr lang="ru-RU" sz="800" b="1" i="0" u="none" strike="noStrike" dirty="0">
                          <a:solidFill>
                            <a:srgbClr val="000000"/>
                          </a:solidFill>
                          <a:effectLst/>
                          <a:latin typeface="Arial Narrow" panose="020B0606020202030204" pitchFamily="34" charset="0"/>
                        </a:rPr>
                        <a:t>11 192</a:t>
                      </a:r>
                    </a:p>
                  </a:txBody>
                  <a:tcPr marL="9525" marR="9525" marT="9525" marB="0" anchor="ctr">
                    <a:lnB w="12700" cap="flat" cmpd="sng" algn="ctr">
                      <a:solidFill>
                        <a:schemeClr val="tx1"/>
                      </a:solidFill>
                      <a:prstDash val="solid"/>
                      <a:round/>
                      <a:headEnd type="none" w="med" len="med"/>
                      <a:tailEnd type="none" w="med" len="med"/>
                    </a:lnB>
                    <a:noFill/>
                  </a:tcPr>
                </a:tc>
                <a:tc>
                  <a:txBody>
                    <a:bodyPr/>
                    <a:lstStyle/>
                    <a:p>
                      <a:pPr algn="ctr" fontAlgn="ctr"/>
                      <a:r>
                        <a:rPr lang="ru-RU" sz="800" b="1" i="0" u="none" strike="noStrike" dirty="0">
                          <a:solidFill>
                            <a:srgbClr val="000000"/>
                          </a:solidFill>
                          <a:effectLst/>
                          <a:latin typeface="Arial Narrow" panose="020B0606020202030204" pitchFamily="34" charset="0"/>
                        </a:rPr>
                        <a:t>49,8%</a:t>
                      </a:r>
                    </a:p>
                  </a:txBody>
                  <a:tcPr marL="9525" marR="9525" marT="9525" marB="0" anchor="ctr">
                    <a:lnB w="12700"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2390657696"/>
                  </a:ext>
                </a:extLst>
              </a:tr>
              <a:tr h="152142">
                <a:tc gridSpan="14">
                  <a:txBody>
                    <a:bodyPr/>
                    <a:lstStyle/>
                    <a:p>
                      <a:pPr algn="ctr" fontAlgn="b"/>
                      <a:r>
                        <a:rPr lang="ru-RU" sz="900" b="1" i="0" u="none" strike="noStrike" dirty="0">
                          <a:solidFill>
                            <a:schemeClr val="accent3">
                              <a:lumMod val="50000"/>
                            </a:schemeClr>
                          </a:solidFill>
                          <a:effectLst/>
                          <a:latin typeface="Arial Narrow" panose="020B0606020202030204" pitchFamily="34" charset="0"/>
                        </a:rPr>
                        <a:t>ОПТИМИСТІК СЦЕНАРИЙ</a:t>
                      </a:r>
                      <a:endParaRPr lang="en-US" sz="900" b="1" i="0" u="none" strike="noStrike" dirty="0">
                        <a:solidFill>
                          <a:schemeClr val="accent3">
                            <a:lumMod val="50000"/>
                          </a:schemeClr>
                        </a:solidFill>
                        <a:effectLst/>
                        <a:latin typeface="Arial Narrow" panose="020B0606020202030204" pitchFamily="34" charset="0"/>
                      </a:endParaRPr>
                    </a:p>
                  </a:txBody>
                  <a:tcPr marL="9525" marR="9525" marT="0" marB="0" anchor="ct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accent3">
                        <a:lumMod val="50000"/>
                        <a:alpha val="40000"/>
                      </a:schemeClr>
                    </a:solidFill>
                  </a:tcPr>
                </a:tc>
                <a:tc hMerge="1">
                  <a:txBody>
                    <a:bodyPr/>
                    <a:lstStyle/>
                    <a:p>
                      <a:pPr algn="ctr" fontAlgn="b"/>
                      <a:endParaRPr lang="ru-KZ" sz="800" b="0" i="0" u="none" strike="noStrike" cap="none" dirty="0">
                        <a:solidFill>
                          <a:srgbClr val="007F76"/>
                        </a:solidFill>
                        <a:effectLst/>
                        <a:latin typeface="Arial Narrow" panose="020B0606020202030204" pitchFamily="34" charset="0"/>
                        <a:ea typeface="+mn-ea"/>
                        <a:cs typeface="+mn-cs"/>
                        <a:sym typeface="Arial"/>
                      </a:endParaRPr>
                    </a:p>
                  </a:txBody>
                  <a:tcPr marL="9525" marR="9525" marT="0" marB="0" anchor="ct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007F76">
                        <a:alpha val="20000"/>
                      </a:srgbClr>
                    </a:solidFill>
                  </a:tcPr>
                </a:tc>
                <a:tc hMerge="1">
                  <a:txBody>
                    <a:bodyPr/>
                    <a:lstStyle/>
                    <a:p>
                      <a:pPr marL="72000" algn="l" fontAlgn="ctr"/>
                      <a:endParaRPr lang="ru-RU" sz="800" b="0" i="0" u="none" strike="noStrike" cap="none" dirty="0">
                        <a:solidFill>
                          <a:srgbClr val="007F76"/>
                        </a:solidFill>
                        <a:effectLst/>
                        <a:latin typeface="Arial Narrow" panose="020B0606020202030204" pitchFamily="34" charset="0"/>
                        <a:ea typeface="+mn-ea"/>
                        <a:cs typeface="+mn-cs"/>
                        <a:sym typeface="Arial"/>
                      </a:endParaRPr>
                    </a:p>
                  </a:txBody>
                  <a:tcPr marL="9525" marR="9525" marT="0" marB="0" anchor="ctr">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007F76">
                        <a:alpha val="20000"/>
                      </a:srgbClr>
                    </a:solidFill>
                  </a:tcPr>
                </a:tc>
                <a:tc hMerge="1">
                  <a:txBody>
                    <a:bodyPr/>
                    <a:lstStyle/>
                    <a:p>
                      <a:pPr algn="ctr" fontAlgn="b"/>
                      <a:endParaRPr lang="ru-KZ" sz="800" b="0" i="0" u="none" strike="noStrike" cap="none" dirty="0">
                        <a:solidFill>
                          <a:schemeClr val="tx1"/>
                        </a:solidFill>
                        <a:effectLst/>
                        <a:latin typeface="Arial Narrow" panose="020B0606020202030204" pitchFamily="34" charset="0"/>
                        <a:ea typeface="+mn-ea"/>
                        <a:cs typeface="+mn-cs"/>
                        <a:sym typeface="Arial"/>
                      </a:endParaRPr>
                    </a:p>
                  </a:txBody>
                  <a:tcPr marL="9525" marR="9525" marT="0" marB="0" anchor="ctr">
                    <a:lnL w="12700" cap="flat" cmpd="sng" algn="ctr">
                      <a:solidFill>
                        <a:schemeClr val="tx1"/>
                      </a:solidFill>
                      <a:prstDash val="solid"/>
                      <a:round/>
                      <a:headEnd type="none" w="med" len="med"/>
                      <a:tailEnd type="none" w="med" len="med"/>
                    </a:lnL>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50000"/>
                        <a:alpha val="20000"/>
                      </a:schemeClr>
                    </a:solidFill>
                  </a:tcPr>
                </a:tc>
                <a:tc hMerge="1">
                  <a:txBody>
                    <a:bodyPr/>
                    <a:lstStyle/>
                    <a:p>
                      <a:pPr algn="ctr" fontAlgn="b"/>
                      <a:endParaRPr lang="ru-KZ" sz="800" b="0" i="0" u="none" strike="noStrike" cap="none" dirty="0">
                        <a:solidFill>
                          <a:schemeClr val="tx1"/>
                        </a:solidFill>
                        <a:effectLst/>
                        <a:latin typeface="Arial Narrow" panose="020B0606020202030204" pitchFamily="34" charset="0"/>
                        <a:ea typeface="+mn-ea"/>
                        <a:cs typeface="+mn-cs"/>
                        <a:sym typeface="Arial"/>
                      </a:endParaRPr>
                    </a:p>
                  </a:txBody>
                  <a:tcPr marL="9525" marR="9525" marT="0" marB="0" anchor="ct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50000"/>
                        <a:alpha val="20000"/>
                      </a:schemeClr>
                    </a:solidFill>
                  </a:tcPr>
                </a:tc>
                <a:tc hMerge="1">
                  <a:txBody>
                    <a:bodyPr/>
                    <a:lstStyle/>
                    <a:p>
                      <a:pPr algn="ctr" fontAlgn="b"/>
                      <a:endParaRPr lang="ru-KZ" sz="800" b="0" i="0" u="none" strike="noStrike" cap="none" dirty="0">
                        <a:solidFill>
                          <a:schemeClr val="tx1"/>
                        </a:solidFill>
                        <a:effectLst/>
                        <a:latin typeface="Arial Narrow" panose="020B0606020202030204" pitchFamily="34" charset="0"/>
                        <a:ea typeface="+mn-ea"/>
                        <a:cs typeface="+mn-cs"/>
                        <a:sym typeface="Arial"/>
                      </a:endParaRPr>
                    </a:p>
                  </a:txBody>
                  <a:tcPr marL="9525" marR="9525" marT="0" marB="0" anchor="ct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50000"/>
                        <a:alpha val="20000"/>
                      </a:schemeClr>
                    </a:solidFill>
                  </a:tcPr>
                </a:tc>
                <a:tc hMerge="1">
                  <a:txBody>
                    <a:bodyPr/>
                    <a:lstStyle/>
                    <a:p>
                      <a:pPr algn="ctr" fontAlgn="b"/>
                      <a:endParaRPr lang="ru-KZ" sz="800" b="0" i="0" u="none" strike="noStrike" cap="none" dirty="0">
                        <a:solidFill>
                          <a:schemeClr val="tx1"/>
                        </a:solidFill>
                        <a:effectLst/>
                        <a:latin typeface="Arial Narrow" panose="020B0606020202030204" pitchFamily="34" charset="0"/>
                        <a:ea typeface="+mn-ea"/>
                        <a:cs typeface="+mn-cs"/>
                        <a:sym typeface="Arial"/>
                      </a:endParaRPr>
                    </a:p>
                  </a:txBody>
                  <a:tcPr marL="9525" marR="9525" marT="0" marB="0" anchor="ct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50000"/>
                        <a:alpha val="20000"/>
                      </a:schemeClr>
                    </a:solidFill>
                  </a:tcPr>
                </a:tc>
                <a:tc hMerge="1">
                  <a:txBody>
                    <a:bodyPr/>
                    <a:lstStyle/>
                    <a:p>
                      <a:pPr algn="ctr" fontAlgn="b"/>
                      <a:endParaRPr lang="ru-KZ" sz="800" b="0" i="0" u="none" strike="noStrike" cap="none" dirty="0">
                        <a:solidFill>
                          <a:schemeClr val="tx1"/>
                        </a:solidFill>
                        <a:effectLst/>
                        <a:latin typeface="Arial Narrow" panose="020B0606020202030204" pitchFamily="34" charset="0"/>
                        <a:ea typeface="+mn-ea"/>
                        <a:cs typeface="+mn-cs"/>
                        <a:sym typeface="Arial"/>
                      </a:endParaRPr>
                    </a:p>
                  </a:txBody>
                  <a:tcPr marL="9525" marR="9525" marT="0" marB="0" anchor="ctr">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50000"/>
                        <a:alpha val="20000"/>
                      </a:schemeClr>
                    </a:solidFill>
                  </a:tcPr>
                </a:tc>
                <a:tc hMerge="1">
                  <a:txBody>
                    <a:bodyPr/>
                    <a:lstStyle/>
                    <a:p>
                      <a:pPr algn="ctr" fontAlgn="ctr"/>
                      <a:endParaRPr lang="ru-KZ" sz="800" b="0" i="0" u="none" strike="noStrike" cap="none" dirty="0">
                        <a:solidFill>
                          <a:srgbClr val="007F76"/>
                        </a:solidFill>
                        <a:effectLst/>
                        <a:latin typeface="Arial Narrow" panose="020B0606020202030204" pitchFamily="34" charset="0"/>
                        <a:ea typeface="+mn-ea"/>
                        <a:cs typeface="+mn-cs"/>
                        <a:sym typeface="Arial"/>
                      </a:endParaRPr>
                    </a:p>
                  </a:txBody>
                  <a:tcPr marL="9525" marR="9525" marT="0" marB="0" anchor="ctr">
                    <a:lnL w="12700" cap="flat" cmpd="sng" algn="ctr">
                      <a:solidFill>
                        <a:schemeClr val="tx1"/>
                      </a:solidFill>
                      <a:prstDash val="solid"/>
                      <a:round/>
                      <a:headEnd type="none" w="med" len="med"/>
                      <a:tailEnd type="none" w="med" len="med"/>
                    </a:lnL>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007F76">
                        <a:alpha val="20000"/>
                      </a:srgbClr>
                    </a:solidFill>
                  </a:tcPr>
                </a:tc>
                <a:tc hMerge="1">
                  <a:txBody>
                    <a:bodyPr/>
                    <a:lstStyle/>
                    <a:p>
                      <a:pPr algn="ctr" fontAlgn="ctr"/>
                      <a:endParaRPr lang="ru-KZ" sz="800" b="0" i="0" u="none" strike="noStrike" cap="none" dirty="0">
                        <a:solidFill>
                          <a:schemeClr val="tx1"/>
                        </a:solidFill>
                        <a:effectLst/>
                        <a:latin typeface="Arial Narrow" panose="020B0606020202030204" pitchFamily="34" charset="0"/>
                        <a:ea typeface="+mn-ea"/>
                        <a:cs typeface="+mn-cs"/>
                        <a:sym typeface="Arial"/>
                      </a:endParaRPr>
                    </a:p>
                  </a:txBody>
                  <a:tcPr marL="9525" marR="9525" marT="0" marB="0" anchor="ct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50000"/>
                        <a:alpha val="20000"/>
                      </a:schemeClr>
                    </a:solidFill>
                  </a:tcPr>
                </a:tc>
                <a:tc hMerge="1">
                  <a:txBody>
                    <a:bodyPr/>
                    <a:lstStyle/>
                    <a:p>
                      <a:pPr algn="ctr" fontAlgn="ctr"/>
                      <a:endParaRPr lang="ru-KZ" sz="800" b="0" i="0" u="none" strike="noStrike" cap="none" dirty="0">
                        <a:solidFill>
                          <a:srgbClr val="007F76"/>
                        </a:solidFill>
                        <a:effectLst/>
                        <a:latin typeface="Arial Narrow" panose="020B0606020202030204" pitchFamily="34" charset="0"/>
                        <a:ea typeface="+mn-ea"/>
                        <a:cs typeface="+mn-cs"/>
                        <a:sym typeface="Arial"/>
                      </a:endParaRPr>
                    </a:p>
                  </a:txBody>
                  <a:tcPr marL="9525" marR="9525" marT="0" marB="0" anchor="ct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007F76">
                        <a:alpha val="20000"/>
                      </a:srgbClr>
                    </a:solidFill>
                  </a:tcPr>
                </a:tc>
                <a:tc hMerge="1">
                  <a:txBody>
                    <a:bodyPr/>
                    <a:lstStyle/>
                    <a:p>
                      <a:pPr algn="ctr" fontAlgn="ctr"/>
                      <a:endParaRPr lang="ru-KZ" sz="800" b="0" i="0" u="none" strike="noStrike" cap="none" dirty="0">
                        <a:solidFill>
                          <a:srgbClr val="007F76"/>
                        </a:solidFill>
                        <a:effectLst/>
                        <a:latin typeface="Arial Narrow" panose="020B0606020202030204" pitchFamily="34" charset="0"/>
                        <a:ea typeface="+mn-ea"/>
                        <a:cs typeface="+mn-cs"/>
                        <a:sym typeface="Arial"/>
                      </a:endParaRPr>
                    </a:p>
                  </a:txBody>
                  <a:tcPr marL="9525" marR="9525" marT="0" marB="0" anchor="ct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007F76">
                        <a:alpha val="20000"/>
                      </a:srgbClr>
                    </a:solidFill>
                  </a:tcPr>
                </a:tc>
                <a:tc hMerge="1">
                  <a:txBody>
                    <a:bodyPr/>
                    <a:lstStyle/>
                    <a:p>
                      <a:pPr algn="ctr" fontAlgn="ctr"/>
                      <a:endParaRPr lang="ru-KZ" sz="800" b="0" i="0" u="none" strike="noStrike" cap="none" dirty="0">
                        <a:solidFill>
                          <a:srgbClr val="007F76"/>
                        </a:solidFill>
                        <a:effectLst/>
                        <a:latin typeface="Arial Narrow" panose="020B0606020202030204" pitchFamily="34" charset="0"/>
                        <a:ea typeface="+mn-ea"/>
                        <a:cs typeface="+mn-cs"/>
                        <a:sym typeface="Arial"/>
                      </a:endParaRPr>
                    </a:p>
                  </a:txBody>
                  <a:tcPr marL="9525" marR="9525" marT="0" marB="0" anchor="ct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007F76">
                        <a:alpha val="20000"/>
                      </a:srgbClr>
                    </a:solidFill>
                  </a:tcPr>
                </a:tc>
                <a:tc hMerge="1">
                  <a:txBody>
                    <a:bodyPr/>
                    <a:lstStyle/>
                    <a:p>
                      <a:pPr algn="ctr" fontAlgn="ctr"/>
                      <a:endParaRPr lang="ru-KZ" sz="800" b="0" i="0" u="none" strike="noStrike" cap="none" dirty="0">
                        <a:solidFill>
                          <a:srgbClr val="007F76"/>
                        </a:solidFill>
                        <a:effectLst/>
                        <a:latin typeface="Arial Narrow" panose="020B0606020202030204" pitchFamily="34" charset="0"/>
                        <a:ea typeface="+mn-ea"/>
                        <a:cs typeface="+mn-cs"/>
                        <a:sym typeface="Arial"/>
                      </a:endParaRPr>
                    </a:p>
                  </a:txBody>
                  <a:tcPr marL="9525" marR="9525" marT="0" marB="0" anchor="ct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007F76">
                        <a:alpha val="20000"/>
                      </a:srgbClr>
                    </a:solidFill>
                  </a:tcPr>
                </a:tc>
                <a:extLst>
                  <a:ext uri="{0D108BD9-81ED-4DB2-BD59-A6C34878D82A}">
                    <a16:rowId xmlns:a16="http://schemas.microsoft.com/office/drawing/2014/main" val="3962794852"/>
                  </a:ext>
                </a:extLst>
              </a:tr>
              <a:tr h="144837">
                <a:tc>
                  <a:txBody>
                    <a:bodyPr/>
                    <a:lstStyle/>
                    <a:p>
                      <a:pPr algn="ctr" fontAlgn="b"/>
                      <a:r>
                        <a:rPr lang="ru-RU" sz="800" u="none" strike="noStrike" dirty="0">
                          <a:solidFill>
                            <a:schemeClr val="accent3">
                              <a:lumMod val="50000"/>
                            </a:schemeClr>
                          </a:solidFill>
                          <a:effectLst/>
                          <a:latin typeface="Arial Narrow" panose="020B0606020202030204" pitchFamily="34" charset="0"/>
                        </a:rPr>
                        <a:t>1</a:t>
                      </a:r>
                      <a:endParaRPr lang="en-US" sz="800" b="0" i="0" u="none" strike="noStrike" dirty="0">
                        <a:solidFill>
                          <a:schemeClr val="accent3">
                            <a:lumMod val="50000"/>
                          </a:schemeClr>
                        </a:solidFill>
                        <a:effectLst/>
                        <a:latin typeface="Arial Narrow" panose="020B0606020202030204" pitchFamily="34" charset="0"/>
                      </a:endParaRPr>
                    </a:p>
                  </a:txBody>
                  <a:tcPr marL="9525" marR="9525" marT="0" marB="0" anchor="ctr">
                    <a:lnT w="12700" cap="flat" cmpd="sng" algn="ctr">
                      <a:solidFill>
                        <a:schemeClr val="tx1"/>
                      </a:solidFill>
                      <a:prstDash val="solid"/>
                      <a:round/>
                      <a:headEnd type="none" w="med" len="med"/>
                      <a:tailEnd type="none" w="med" len="med"/>
                    </a:lnT>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9629-9</a:t>
                      </a:r>
                    </a:p>
                  </a:txBody>
                  <a:tcPr marL="9525" marR="9525" marT="9525" marB="0" anchor="ctr">
                    <a:lnT w="12700" cap="flat" cmpd="sng" algn="ctr">
                      <a:solidFill>
                        <a:schemeClr val="tx1"/>
                      </a:solidFill>
                      <a:prstDash val="solid"/>
                      <a:round/>
                      <a:headEnd type="none" w="med" len="med"/>
                      <a:tailEnd type="none" w="med" len="med"/>
                    </a:lnT>
                    <a:solidFill>
                      <a:schemeClr val="accent6">
                        <a:lumMod val="50000"/>
                        <a:alpha val="1000"/>
                      </a:schemeClr>
                    </a:solidFill>
                  </a:tcPr>
                </a:tc>
                <a:tc>
                  <a:txBody>
                    <a:bodyPr/>
                    <a:lstStyle/>
                    <a:p>
                      <a:pPr marL="72000" algn="l" fontAlgn="ctr"/>
                      <a:r>
                        <a:rPr lang="ru-RU" sz="800" b="0" i="0" u="none" strike="noStrike" dirty="0" err="1">
                          <a:solidFill>
                            <a:srgbClr val="000000"/>
                          </a:solidFill>
                          <a:effectLst/>
                          <a:latin typeface="Arial Narrow" panose="020B0606020202030204" pitchFamily="34" charset="0"/>
                        </a:rPr>
                        <a:t>Біліктілігі</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жоқ</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жұмысшылар</a:t>
                      </a:r>
                      <a:endParaRPr lang="ru-RU" sz="800" b="0" i="0" u="none" strike="noStrike" dirty="0">
                        <a:solidFill>
                          <a:srgbClr val="000000"/>
                        </a:solidFill>
                        <a:effectLst/>
                        <a:latin typeface="Arial Narrow" panose="020B0606020202030204" pitchFamily="34" charset="0"/>
                      </a:endParaRPr>
                    </a:p>
                  </a:txBody>
                  <a:tcPr marL="9525" marR="9525" marT="9525" marB="0" anchor="ctr">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12 511</a:t>
                      </a:r>
                    </a:p>
                  </a:txBody>
                  <a:tcPr marL="9525" marR="9525" marT="9525" marB="0" anchor="ctr">
                    <a:lnL w="12700" cap="flat" cmpd="sng" algn="ctr">
                      <a:solidFill>
                        <a:schemeClr val="tx1"/>
                      </a:solidFill>
                      <a:prstDash val="solid"/>
                      <a:round/>
                      <a:headEnd type="none" w="med" len="med"/>
                      <a:tailEnd type="none" w="med" len="med"/>
                    </a:lnL>
                    <a:lnT w="12700" cap="flat" cmpd="sng" algn="ctr">
                      <a:solidFill>
                        <a:schemeClr val="tx1"/>
                      </a:solidFill>
                      <a:prstDash val="solid"/>
                      <a:round/>
                      <a:headEnd type="none" w="med" len="med"/>
                      <a:tailEnd type="none" w="med" len="med"/>
                    </a:lnT>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647</a:t>
                      </a:r>
                    </a:p>
                  </a:txBody>
                  <a:tcPr marL="9525" marR="9525" marT="9525" marB="0" anchor="ctr">
                    <a:lnT w="12700" cap="flat" cmpd="sng" algn="ctr">
                      <a:solidFill>
                        <a:schemeClr val="tx1"/>
                      </a:solidFill>
                      <a:prstDash val="solid"/>
                      <a:round/>
                      <a:headEnd type="none" w="med" len="med"/>
                      <a:tailEnd type="none" w="med" len="med"/>
                    </a:lnT>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6 065</a:t>
                      </a:r>
                    </a:p>
                  </a:txBody>
                  <a:tcPr marL="9525" marR="9525" marT="9525" marB="0" anchor="ctr">
                    <a:lnT w="12700" cap="flat" cmpd="sng" algn="ctr">
                      <a:solidFill>
                        <a:schemeClr val="tx1"/>
                      </a:solidFill>
                      <a:prstDash val="solid"/>
                      <a:round/>
                      <a:headEnd type="none" w="med" len="med"/>
                      <a:tailEnd type="none" w="med" len="med"/>
                    </a:lnT>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2 015</a:t>
                      </a:r>
                    </a:p>
                  </a:txBody>
                  <a:tcPr marL="9525" marR="9525" marT="9525" marB="0" anchor="ctr">
                    <a:lnT w="12700" cap="flat" cmpd="sng" algn="ctr">
                      <a:solidFill>
                        <a:schemeClr val="tx1"/>
                      </a:solidFill>
                      <a:prstDash val="solid"/>
                      <a:round/>
                      <a:headEnd type="none" w="med" len="med"/>
                      <a:tailEnd type="none" w="med" len="med"/>
                    </a:lnT>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3 784</a:t>
                      </a:r>
                    </a:p>
                  </a:txBody>
                  <a:tcPr marL="9525" marR="9525" marT="9525" marB="0" anchor="ctr">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9 778</a:t>
                      </a:r>
                    </a:p>
                  </a:txBody>
                  <a:tcPr marL="9525" marR="9525" marT="9525" marB="0" anchor="ctr">
                    <a:lnL w="12700" cap="flat" cmpd="sng" algn="ctr">
                      <a:solidFill>
                        <a:schemeClr val="tx1"/>
                      </a:solidFill>
                      <a:prstDash val="solid"/>
                      <a:round/>
                      <a:headEnd type="none" w="med" len="med"/>
                      <a:tailEnd type="none" w="med" len="med"/>
                    </a:lnL>
                    <a:lnT w="12700" cap="flat" cmpd="sng" algn="ctr">
                      <a:solidFill>
                        <a:schemeClr val="tx1"/>
                      </a:solidFill>
                      <a:prstDash val="solid"/>
                      <a:round/>
                      <a:headEnd type="none" w="med" len="med"/>
                      <a:tailEnd type="none" w="med" len="med"/>
                    </a:lnT>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655</a:t>
                      </a:r>
                    </a:p>
                  </a:txBody>
                  <a:tcPr marL="9525" marR="9525" marT="9525" marB="0" anchor="ctr">
                    <a:lnT w="12700" cap="flat" cmpd="sng" algn="ctr">
                      <a:solidFill>
                        <a:schemeClr val="tx1"/>
                      </a:solidFill>
                      <a:prstDash val="solid"/>
                      <a:round/>
                      <a:headEnd type="none" w="med" len="med"/>
                      <a:tailEnd type="none" w="med" len="med"/>
                    </a:lnT>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1 242</a:t>
                      </a:r>
                    </a:p>
                  </a:txBody>
                  <a:tcPr marL="9525" marR="9525" marT="9525" marB="0" anchor="ctr">
                    <a:lnT w="12700" cap="flat" cmpd="sng" algn="ctr">
                      <a:solidFill>
                        <a:schemeClr val="tx1"/>
                      </a:solidFill>
                      <a:prstDash val="solid"/>
                      <a:round/>
                      <a:headEnd type="none" w="med" len="med"/>
                      <a:tailEnd type="none" w="med" len="med"/>
                    </a:lnT>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4 385</a:t>
                      </a:r>
                    </a:p>
                  </a:txBody>
                  <a:tcPr marL="9525" marR="9525" marT="9525" marB="0" anchor="ctr">
                    <a:lnT w="12700" cap="flat" cmpd="sng" algn="ctr">
                      <a:solidFill>
                        <a:schemeClr val="tx1"/>
                      </a:solidFill>
                      <a:prstDash val="solid"/>
                      <a:round/>
                      <a:headEnd type="none" w="med" len="med"/>
                      <a:tailEnd type="none" w="med" len="med"/>
                    </a:lnT>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3 496</a:t>
                      </a:r>
                    </a:p>
                  </a:txBody>
                  <a:tcPr marL="9525" marR="9525" marT="9525" marB="0" anchor="ctr">
                    <a:lnT w="12700" cap="flat" cmpd="sng" algn="ctr">
                      <a:solidFill>
                        <a:schemeClr val="tx1"/>
                      </a:solidFill>
                      <a:prstDash val="solid"/>
                      <a:round/>
                      <a:headEnd type="none" w="med" len="med"/>
                      <a:tailEnd type="none" w="med" len="med"/>
                    </a:lnT>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16,1%</a:t>
                      </a:r>
                    </a:p>
                  </a:txBody>
                  <a:tcPr marL="9525" marR="9525" marT="9525" marB="0" anchor="ctr">
                    <a:lnT w="12700" cap="flat" cmpd="sng" algn="ctr">
                      <a:solidFill>
                        <a:schemeClr val="tx1"/>
                      </a:solidFill>
                      <a:prstDash val="solid"/>
                      <a:round/>
                      <a:headEnd type="none" w="med" len="med"/>
                      <a:tailEnd type="none" w="med" len="med"/>
                    </a:lnT>
                    <a:solidFill>
                      <a:schemeClr val="accent6">
                        <a:lumMod val="50000"/>
                        <a:alpha val="1000"/>
                      </a:schemeClr>
                    </a:solidFill>
                  </a:tcPr>
                </a:tc>
                <a:extLst>
                  <a:ext uri="{0D108BD9-81ED-4DB2-BD59-A6C34878D82A}">
                    <a16:rowId xmlns:a16="http://schemas.microsoft.com/office/drawing/2014/main" val="1781471339"/>
                  </a:ext>
                </a:extLst>
              </a:tr>
              <a:tr h="144837">
                <a:tc>
                  <a:txBody>
                    <a:bodyPr/>
                    <a:lstStyle/>
                    <a:p>
                      <a:pPr algn="ctr" fontAlgn="b"/>
                      <a:r>
                        <a:rPr lang="ru-RU" sz="800" b="0" i="0" u="none" strike="noStrike" dirty="0">
                          <a:solidFill>
                            <a:schemeClr val="accent3">
                              <a:lumMod val="50000"/>
                            </a:schemeClr>
                          </a:solidFill>
                          <a:effectLst/>
                          <a:latin typeface="Arial Narrow" panose="020B0606020202030204" pitchFamily="34" charset="0"/>
                        </a:rPr>
                        <a:t>2</a:t>
                      </a:r>
                      <a:endParaRPr lang="en-US" sz="800" b="0" i="0" u="none" strike="noStrike" dirty="0">
                        <a:solidFill>
                          <a:schemeClr val="accent3">
                            <a:lumMod val="50000"/>
                          </a:schemeClr>
                        </a:solidFill>
                        <a:effectLst/>
                        <a:latin typeface="Arial Narrow" panose="020B0606020202030204" pitchFamily="34" charset="0"/>
                      </a:endParaRPr>
                    </a:p>
                  </a:txBody>
                  <a:tcPr marL="9525" marR="9525" marT="0" marB="0" anchor="ctr">
                    <a:solidFill>
                      <a:schemeClr val="accent3">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9629-7</a:t>
                      </a:r>
                    </a:p>
                  </a:txBody>
                  <a:tcPr marL="9525" marR="9525" marT="9525" marB="0" anchor="ctr">
                    <a:solidFill>
                      <a:schemeClr val="accent3">
                        <a:lumMod val="50000"/>
                        <a:alpha val="20000"/>
                      </a:schemeClr>
                    </a:solidFill>
                  </a:tcPr>
                </a:tc>
                <a:tc>
                  <a:txBody>
                    <a:bodyPr/>
                    <a:lstStyle/>
                    <a:p>
                      <a:pPr marL="72000" algn="l" fontAlgn="ctr"/>
                      <a:r>
                        <a:rPr lang="ru-RU" sz="800" b="0" i="0" u="none" strike="noStrike" dirty="0" err="1">
                          <a:solidFill>
                            <a:srgbClr val="000000"/>
                          </a:solidFill>
                          <a:effectLst/>
                          <a:latin typeface="Arial Narrow" panose="020B0606020202030204" pitchFamily="34" charset="0"/>
                        </a:rPr>
                        <a:t>Әртүрлі</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жұмысты</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атқарушылар</a:t>
                      </a:r>
                      <a:endParaRPr lang="ru-RU" sz="800" b="0" i="0" u="none" strike="noStrike" dirty="0">
                        <a:solidFill>
                          <a:srgbClr val="000000"/>
                        </a:solidFill>
                        <a:effectLst/>
                        <a:latin typeface="Arial Narrow" panose="020B0606020202030204" pitchFamily="34" charset="0"/>
                      </a:endParaRPr>
                    </a:p>
                  </a:txBody>
                  <a:tcPr marL="9525" marR="9525" marT="9525" marB="0" anchor="ctr">
                    <a:lnR w="12700" cap="flat" cmpd="sng" algn="ctr">
                      <a:solidFill>
                        <a:schemeClr val="tx1"/>
                      </a:solidFill>
                      <a:prstDash val="solid"/>
                      <a:round/>
                      <a:headEnd type="none" w="med" len="med"/>
                      <a:tailEnd type="none" w="med" len="med"/>
                    </a:lnR>
                    <a:solidFill>
                      <a:schemeClr val="accent3">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6 433</a:t>
                      </a:r>
                    </a:p>
                  </a:txBody>
                  <a:tcPr marL="9525" marR="9525" marT="9525" marB="0" anchor="ctr">
                    <a:lnL w="12700" cap="flat" cmpd="sng" algn="ctr">
                      <a:solidFill>
                        <a:schemeClr val="tx1"/>
                      </a:solidFill>
                      <a:prstDash val="solid"/>
                      <a:round/>
                      <a:headEnd type="none" w="med" len="med"/>
                      <a:tailEnd type="none" w="med" len="med"/>
                    </a:lnL>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488</a:t>
                      </a:r>
                    </a:p>
                  </a:txBody>
                  <a:tcPr marL="9525" marR="9525" marT="9525" marB="0" anchor="c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1 743</a:t>
                      </a:r>
                    </a:p>
                  </a:txBody>
                  <a:tcPr marL="9525" marR="9525" marT="9525" marB="0" anchor="c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1 908</a:t>
                      </a:r>
                    </a:p>
                  </a:txBody>
                  <a:tcPr marL="9525" marR="9525" marT="9525" marB="0" anchor="c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2 294</a:t>
                      </a:r>
                    </a:p>
                  </a:txBody>
                  <a:tcPr marL="9525" marR="9525" marT="9525" marB="0" anchor="ctr">
                    <a:lnR w="12700" cap="flat" cmpd="sng" algn="ctr">
                      <a:solidFill>
                        <a:schemeClr val="tx1"/>
                      </a:solidFill>
                      <a:prstDash val="solid"/>
                      <a:round/>
                      <a:headEnd type="none" w="med" len="med"/>
                      <a:tailEnd type="none" w="med" len="med"/>
                    </a:ln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7 626</a:t>
                      </a:r>
                    </a:p>
                  </a:txBody>
                  <a:tcPr marL="9525" marR="9525" marT="9525" marB="0" anchor="ctr">
                    <a:lnL w="12700" cap="flat" cmpd="sng" algn="ctr">
                      <a:solidFill>
                        <a:schemeClr val="tx1"/>
                      </a:solidFill>
                      <a:prstDash val="solid"/>
                      <a:round/>
                      <a:headEnd type="none" w="med" len="med"/>
                      <a:tailEnd type="none" w="med" len="med"/>
                    </a:lnL>
                    <a:solidFill>
                      <a:schemeClr val="accent3">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865</a:t>
                      </a:r>
                    </a:p>
                  </a:txBody>
                  <a:tcPr marL="9525" marR="9525" marT="9525" marB="0" anchor="c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1 780</a:t>
                      </a:r>
                    </a:p>
                  </a:txBody>
                  <a:tcPr marL="9525" marR="9525" marT="9525" marB="0" anchor="ctr">
                    <a:solidFill>
                      <a:schemeClr val="accent3">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2 390</a:t>
                      </a:r>
                    </a:p>
                  </a:txBody>
                  <a:tcPr marL="9525" marR="9525" marT="9525" marB="0" anchor="ctr">
                    <a:solidFill>
                      <a:schemeClr val="accent3">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2 591</a:t>
                      </a:r>
                    </a:p>
                  </a:txBody>
                  <a:tcPr marL="9525" marR="9525" marT="9525" marB="0" anchor="ctr">
                    <a:solidFill>
                      <a:schemeClr val="accent3">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12,5%</a:t>
                      </a:r>
                    </a:p>
                  </a:txBody>
                  <a:tcPr marL="9525" marR="9525" marT="9525" marB="0" anchor="ctr">
                    <a:solidFill>
                      <a:schemeClr val="accent3">
                        <a:lumMod val="50000"/>
                        <a:alpha val="20000"/>
                      </a:schemeClr>
                    </a:solidFill>
                  </a:tcPr>
                </a:tc>
                <a:extLst>
                  <a:ext uri="{0D108BD9-81ED-4DB2-BD59-A6C34878D82A}">
                    <a16:rowId xmlns:a16="http://schemas.microsoft.com/office/drawing/2014/main" val="4251926215"/>
                  </a:ext>
                </a:extLst>
              </a:tr>
              <a:tr h="144837">
                <a:tc>
                  <a:txBody>
                    <a:bodyPr/>
                    <a:lstStyle/>
                    <a:p>
                      <a:pPr algn="ctr" fontAlgn="b"/>
                      <a:r>
                        <a:rPr lang="ru-RU" sz="800" b="0" i="0" u="none" strike="noStrike" dirty="0">
                          <a:solidFill>
                            <a:schemeClr val="accent3">
                              <a:lumMod val="50000"/>
                            </a:schemeClr>
                          </a:solidFill>
                          <a:effectLst/>
                          <a:latin typeface="Arial Narrow" panose="020B0606020202030204" pitchFamily="34" charset="0"/>
                        </a:rPr>
                        <a:t>3</a:t>
                      </a:r>
                      <a:endParaRPr lang="en-US" sz="800" b="0" i="0" u="none" strike="noStrike" dirty="0">
                        <a:solidFill>
                          <a:schemeClr val="accent3">
                            <a:lumMod val="50000"/>
                          </a:schemeClr>
                        </a:solidFill>
                        <a:effectLst/>
                        <a:latin typeface="Arial Narrow" panose="020B0606020202030204" pitchFamily="34" charset="0"/>
                      </a:endParaRPr>
                    </a:p>
                  </a:txBody>
                  <a:tcPr marL="9525" marR="9525" marT="0"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2350-3</a:t>
                      </a:r>
                    </a:p>
                  </a:txBody>
                  <a:tcPr marL="9525" marR="9525" marT="9525" marB="0" anchor="ctr">
                    <a:solidFill>
                      <a:schemeClr val="accent6">
                        <a:lumMod val="50000"/>
                        <a:alpha val="1000"/>
                      </a:schemeClr>
                    </a:solidFill>
                  </a:tcPr>
                </a:tc>
                <a:tc>
                  <a:txBody>
                    <a:bodyPr/>
                    <a:lstStyle/>
                    <a:p>
                      <a:pPr marL="72000" algn="l" fontAlgn="ctr"/>
                      <a:r>
                        <a:rPr lang="ru-RU" sz="800" b="0" i="0" u="none" strike="noStrike" dirty="0" err="1">
                          <a:solidFill>
                            <a:srgbClr val="000000"/>
                          </a:solidFill>
                          <a:effectLst/>
                          <a:latin typeface="Arial Narrow" panose="020B0606020202030204" pitchFamily="34" charset="0"/>
                        </a:rPr>
                        <a:t>Қоғамдық</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ғылымдар</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бойынша</a:t>
                      </a:r>
                      <a:r>
                        <a:rPr lang="ru-RU" sz="800" b="0" i="0" u="none" strike="noStrike" dirty="0">
                          <a:solidFill>
                            <a:srgbClr val="000000"/>
                          </a:solidFill>
                          <a:effectLst/>
                          <a:latin typeface="Arial Narrow" panose="020B0606020202030204" pitchFamily="34" charset="0"/>
                        </a:rPr>
                        <a:t> орта </a:t>
                      </a:r>
                      <a:r>
                        <a:rPr lang="ru-RU" sz="800" b="0" i="0" u="none" strike="noStrike" dirty="0" err="1">
                          <a:solidFill>
                            <a:srgbClr val="000000"/>
                          </a:solidFill>
                          <a:effectLst/>
                          <a:latin typeface="Arial Narrow" panose="020B0606020202030204" pitchFamily="34" charset="0"/>
                        </a:rPr>
                        <a:t>мектеп</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мұғалімдері</a:t>
                      </a:r>
                      <a:endParaRPr lang="ru-RU" sz="800" b="0" i="0" u="none" strike="noStrike" dirty="0">
                        <a:solidFill>
                          <a:srgbClr val="000000"/>
                        </a:solidFill>
                        <a:effectLst/>
                        <a:latin typeface="Arial Narrow" panose="020B0606020202030204" pitchFamily="34" charset="0"/>
                      </a:endParaRPr>
                    </a:p>
                  </a:txBody>
                  <a:tcPr marL="9525" marR="9525" marT="9525" marB="0" anchor="ctr">
                    <a:lnR w="12700" cap="flat" cmpd="sng" algn="ctr">
                      <a:solidFill>
                        <a:schemeClr val="tx1"/>
                      </a:solidFill>
                      <a:prstDash val="solid"/>
                      <a:round/>
                      <a:headEnd type="none" w="med" len="med"/>
                      <a:tailEnd type="none" w="med" len="med"/>
                    </a:ln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2 377</a:t>
                      </a:r>
                    </a:p>
                  </a:txBody>
                  <a:tcPr marL="9525" marR="9525" marT="9525" marB="0" anchor="ctr">
                    <a:lnL w="12700" cap="flat" cmpd="sng" algn="ctr">
                      <a:solidFill>
                        <a:schemeClr val="tx1"/>
                      </a:solidFill>
                      <a:prstDash val="solid"/>
                      <a:round/>
                      <a:headEnd type="none" w="med" len="med"/>
                      <a:tailEnd type="none" w="med" len="med"/>
                    </a:lnL>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522</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527</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1 102</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226</a:t>
                      </a:r>
                    </a:p>
                  </a:txBody>
                  <a:tcPr marL="9525" marR="9525" marT="9525" marB="0" anchor="ctr">
                    <a:lnR w="12700" cap="flat" cmpd="sng" algn="ctr">
                      <a:solidFill>
                        <a:schemeClr val="tx1"/>
                      </a:solidFill>
                      <a:prstDash val="solid"/>
                      <a:round/>
                      <a:headEnd type="none" w="med" len="med"/>
                      <a:tailEnd type="none" w="med" len="med"/>
                    </a:ln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2 603</a:t>
                      </a:r>
                    </a:p>
                  </a:txBody>
                  <a:tcPr marL="9525" marR="9525" marT="9525" marB="0" anchor="ctr">
                    <a:lnL w="12700" cap="flat" cmpd="sng" algn="ctr">
                      <a:solidFill>
                        <a:schemeClr val="tx1"/>
                      </a:solidFill>
                      <a:prstDash val="solid"/>
                      <a:round/>
                      <a:headEnd type="none" w="med" len="med"/>
                      <a:tailEnd type="none" w="med" len="med"/>
                    </a:lnL>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341</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556</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469</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1 237</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4,3%</a:t>
                      </a:r>
                    </a:p>
                  </a:txBody>
                  <a:tcPr marL="9525" marR="9525" marT="9525" marB="0" anchor="ctr">
                    <a:solidFill>
                      <a:schemeClr val="accent6">
                        <a:lumMod val="50000"/>
                        <a:alpha val="1000"/>
                      </a:schemeClr>
                    </a:solidFill>
                  </a:tcPr>
                </a:tc>
                <a:extLst>
                  <a:ext uri="{0D108BD9-81ED-4DB2-BD59-A6C34878D82A}">
                    <a16:rowId xmlns:a16="http://schemas.microsoft.com/office/drawing/2014/main" val="3433509531"/>
                  </a:ext>
                </a:extLst>
              </a:tr>
              <a:tr h="144837">
                <a:tc>
                  <a:txBody>
                    <a:bodyPr/>
                    <a:lstStyle/>
                    <a:p>
                      <a:pPr algn="ctr" fontAlgn="b"/>
                      <a:r>
                        <a:rPr lang="ru-RU" sz="800" b="0" i="0" u="none" strike="noStrike" dirty="0">
                          <a:solidFill>
                            <a:schemeClr val="accent3">
                              <a:lumMod val="50000"/>
                            </a:schemeClr>
                          </a:solidFill>
                          <a:effectLst/>
                          <a:latin typeface="Arial Narrow" panose="020B0606020202030204" pitchFamily="34" charset="0"/>
                        </a:rPr>
                        <a:t>4</a:t>
                      </a:r>
                      <a:endParaRPr lang="en-US" sz="800" b="0" i="0" u="none" strike="noStrike" dirty="0">
                        <a:solidFill>
                          <a:schemeClr val="accent3">
                            <a:lumMod val="50000"/>
                          </a:schemeClr>
                        </a:solidFill>
                        <a:effectLst/>
                        <a:latin typeface="Arial Narrow" panose="020B0606020202030204" pitchFamily="34" charset="0"/>
                      </a:endParaRPr>
                    </a:p>
                  </a:txBody>
                  <a:tcPr marL="9525" marR="9525" marT="0" marB="0" anchor="ctr">
                    <a:solidFill>
                      <a:schemeClr val="accent3">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9116-0</a:t>
                      </a:r>
                    </a:p>
                  </a:txBody>
                  <a:tcPr marL="9525" marR="9525" marT="9525" marB="0" anchor="ctr">
                    <a:solidFill>
                      <a:schemeClr val="accent3">
                        <a:lumMod val="50000"/>
                        <a:alpha val="20000"/>
                      </a:schemeClr>
                    </a:solidFill>
                  </a:tcPr>
                </a:tc>
                <a:tc>
                  <a:txBody>
                    <a:bodyPr/>
                    <a:lstStyle/>
                    <a:p>
                      <a:pPr marL="72000" algn="l" fontAlgn="ctr"/>
                      <a:r>
                        <a:rPr lang="ru-RU" sz="800" b="0" i="0" u="none" strike="noStrike" dirty="0">
                          <a:solidFill>
                            <a:srgbClr val="000000"/>
                          </a:solidFill>
                          <a:effectLst/>
                          <a:latin typeface="Arial Narrow" panose="020B0606020202030204" pitchFamily="34" charset="0"/>
                        </a:rPr>
                        <a:t>Аула </a:t>
                      </a:r>
                      <a:r>
                        <a:rPr lang="ru-RU" sz="800" b="0" i="0" u="none" strike="noStrike" dirty="0" err="1">
                          <a:solidFill>
                            <a:srgbClr val="000000"/>
                          </a:solidFill>
                          <a:effectLst/>
                          <a:latin typeface="Arial Narrow" panose="020B0606020202030204" pitchFamily="34" charset="0"/>
                        </a:rPr>
                        <a:t>сыпырушылар</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және</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ашық</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аумақтарды</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тазалаушылар</a:t>
                      </a:r>
                      <a:endParaRPr lang="ru-RU" sz="800" b="0" i="0" u="none" strike="noStrike" dirty="0">
                        <a:solidFill>
                          <a:srgbClr val="000000"/>
                        </a:solidFill>
                        <a:effectLst/>
                        <a:latin typeface="Arial Narrow" panose="020B0606020202030204" pitchFamily="34" charset="0"/>
                      </a:endParaRPr>
                    </a:p>
                  </a:txBody>
                  <a:tcPr marL="9525" marR="9525" marT="9525" marB="0" anchor="ctr">
                    <a:lnR w="12700" cap="flat" cmpd="sng" algn="ctr">
                      <a:solidFill>
                        <a:schemeClr val="tx1"/>
                      </a:solidFill>
                      <a:prstDash val="solid"/>
                      <a:round/>
                      <a:headEnd type="none" w="med" len="med"/>
                      <a:tailEnd type="none" w="med" len="med"/>
                    </a:lnR>
                    <a:solidFill>
                      <a:schemeClr val="accent3">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1 749</a:t>
                      </a:r>
                    </a:p>
                  </a:txBody>
                  <a:tcPr marL="9525" marR="9525" marT="9525" marB="0" anchor="ctr">
                    <a:lnL w="12700" cap="flat" cmpd="sng" algn="ctr">
                      <a:solidFill>
                        <a:schemeClr val="tx1"/>
                      </a:solidFill>
                      <a:prstDash val="solid"/>
                      <a:round/>
                      <a:headEnd type="none" w="med" len="med"/>
                      <a:tailEnd type="none" w="med" len="med"/>
                    </a:lnL>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355</a:t>
                      </a:r>
                    </a:p>
                  </a:txBody>
                  <a:tcPr marL="9525" marR="9525" marT="9525" marB="0" anchor="c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407</a:t>
                      </a:r>
                    </a:p>
                  </a:txBody>
                  <a:tcPr marL="9525" marR="9525" marT="9525" marB="0" anchor="c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385</a:t>
                      </a:r>
                    </a:p>
                  </a:txBody>
                  <a:tcPr marL="9525" marR="9525" marT="9525" marB="0" anchor="c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602</a:t>
                      </a:r>
                    </a:p>
                  </a:txBody>
                  <a:tcPr marL="9525" marR="9525" marT="9525" marB="0" anchor="ctr">
                    <a:lnR w="12700" cap="flat" cmpd="sng" algn="ctr">
                      <a:solidFill>
                        <a:schemeClr val="tx1"/>
                      </a:solidFill>
                      <a:prstDash val="solid"/>
                      <a:round/>
                      <a:headEnd type="none" w="med" len="med"/>
                      <a:tailEnd type="none" w="med" len="med"/>
                    </a:ln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2 165</a:t>
                      </a:r>
                    </a:p>
                  </a:txBody>
                  <a:tcPr marL="9525" marR="9525" marT="9525" marB="0" anchor="ctr">
                    <a:lnL w="12700" cap="flat" cmpd="sng" algn="ctr">
                      <a:solidFill>
                        <a:schemeClr val="tx1"/>
                      </a:solidFill>
                      <a:prstDash val="solid"/>
                      <a:round/>
                      <a:headEnd type="none" w="med" len="med"/>
                      <a:tailEnd type="none" w="med" len="med"/>
                    </a:lnL>
                    <a:solidFill>
                      <a:schemeClr val="accent3">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360</a:t>
                      </a:r>
                    </a:p>
                  </a:txBody>
                  <a:tcPr marL="9525" marR="9525" marT="9525" marB="0" anchor="c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610</a:t>
                      </a:r>
                    </a:p>
                  </a:txBody>
                  <a:tcPr marL="9525" marR="9525" marT="9525" marB="0" anchor="ctr">
                    <a:solidFill>
                      <a:schemeClr val="accent3">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632</a:t>
                      </a:r>
                    </a:p>
                  </a:txBody>
                  <a:tcPr marL="9525" marR="9525" marT="9525" marB="0" anchor="ctr">
                    <a:solidFill>
                      <a:schemeClr val="accent3">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563</a:t>
                      </a:r>
                    </a:p>
                  </a:txBody>
                  <a:tcPr marL="9525" marR="9525" marT="9525" marB="0" anchor="ctr">
                    <a:solidFill>
                      <a:schemeClr val="accent3">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3,6%</a:t>
                      </a:r>
                    </a:p>
                  </a:txBody>
                  <a:tcPr marL="9525" marR="9525" marT="9525" marB="0" anchor="ctr">
                    <a:solidFill>
                      <a:schemeClr val="accent3">
                        <a:lumMod val="50000"/>
                        <a:alpha val="20000"/>
                      </a:schemeClr>
                    </a:solidFill>
                  </a:tcPr>
                </a:tc>
                <a:extLst>
                  <a:ext uri="{0D108BD9-81ED-4DB2-BD59-A6C34878D82A}">
                    <a16:rowId xmlns:a16="http://schemas.microsoft.com/office/drawing/2014/main" val="1108121153"/>
                  </a:ext>
                </a:extLst>
              </a:tr>
              <a:tr h="144837">
                <a:tc>
                  <a:txBody>
                    <a:bodyPr/>
                    <a:lstStyle/>
                    <a:p>
                      <a:pPr algn="ctr" fontAlgn="b"/>
                      <a:r>
                        <a:rPr lang="ru-RU" sz="800" b="0" i="0" u="none" strike="noStrike" dirty="0">
                          <a:solidFill>
                            <a:schemeClr val="accent3">
                              <a:lumMod val="50000"/>
                            </a:schemeClr>
                          </a:solidFill>
                          <a:effectLst/>
                          <a:latin typeface="Arial Narrow" panose="020B0606020202030204" pitchFamily="34" charset="0"/>
                        </a:rPr>
                        <a:t>5</a:t>
                      </a:r>
                      <a:endParaRPr lang="en-US" sz="800" b="0" i="0" u="none" strike="noStrike" dirty="0">
                        <a:solidFill>
                          <a:schemeClr val="accent3">
                            <a:lumMod val="50000"/>
                          </a:schemeClr>
                        </a:solidFill>
                        <a:effectLst/>
                        <a:latin typeface="Arial Narrow" panose="020B0606020202030204" pitchFamily="34" charset="0"/>
                      </a:endParaRPr>
                    </a:p>
                  </a:txBody>
                  <a:tcPr marL="9525" marR="9525" marT="0"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9329-9</a:t>
                      </a:r>
                    </a:p>
                  </a:txBody>
                  <a:tcPr marL="9525" marR="9525" marT="9525" marB="0" anchor="ctr">
                    <a:solidFill>
                      <a:schemeClr val="accent6">
                        <a:lumMod val="50000"/>
                        <a:alpha val="1000"/>
                      </a:schemeClr>
                    </a:solidFill>
                  </a:tcPr>
                </a:tc>
                <a:tc>
                  <a:txBody>
                    <a:bodyPr/>
                    <a:lstStyle/>
                    <a:p>
                      <a:pPr marL="72000" algn="l" fontAlgn="ctr"/>
                      <a:r>
                        <a:rPr lang="ru-RU" sz="800" b="0" i="0" u="none" strike="noStrike" dirty="0" err="1">
                          <a:solidFill>
                            <a:srgbClr val="000000"/>
                          </a:solidFill>
                          <a:effectLst/>
                          <a:latin typeface="Arial Narrow" panose="020B0606020202030204" pitchFamily="34" charset="0"/>
                        </a:rPr>
                        <a:t>Өңдеу</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өнеркәсібінде</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жұмыс</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істейтін</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басқа</a:t>
                      </a:r>
                      <a:r>
                        <a:rPr lang="ru-RU" sz="800" b="0" i="0" u="none" strike="noStrike" dirty="0">
                          <a:solidFill>
                            <a:srgbClr val="000000"/>
                          </a:solidFill>
                          <a:effectLst/>
                          <a:latin typeface="Arial Narrow" panose="020B0606020202030204" pitchFamily="34" charset="0"/>
                        </a:rPr>
                        <a:t> да </a:t>
                      </a:r>
                      <a:r>
                        <a:rPr lang="ru-RU" sz="800" b="0" i="0" u="none" strike="noStrike" dirty="0" err="1">
                          <a:solidFill>
                            <a:srgbClr val="000000"/>
                          </a:solidFill>
                          <a:effectLst/>
                          <a:latin typeface="Arial Narrow" panose="020B0606020202030204" pitchFamily="34" charset="0"/>
                        </a:rPr>
                        <a:t>біліктілігі</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жоқ</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жұмысшылар</a:t>
                      </a:r>
                      <a:endParaRPr lang="ru-RU" sz="800" b="0" i="0" u="none" strike="noStrike" dirty="0">
                        <a:solidFill>
                          <a:srgbClr val="000000"/>
                        </a:solidFill>
                        <a:effectLst/>
                        <a:latin typeface="Arial Narrow" panose="020B0606020202030204" pitchFamily="34" charset="0"/>
                      </a:endParaRPr>
                    </a:p>
                  </a:txBody>
                  <a:tcPr marL="9525" marR="9525" marT="9525" marB="0" anchor="ctr">
                    <a:lnR w="12700" cap="flat" cmpd="sng" algn="ctr">
                      <a:solidFill>
                        <a:schemeClr val="tx1"/>
                      </a:solidFill>
                      <a:prstDash val="solid"/>
                      <a:round/>
                      <a:headEnd type="none" w="med" len="med"/>
                      <a:tailEnd type="none" w="med" len="med"/>
                    </a:ln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1 491</a:t>
                      </a:r>
                    </a:p>
                  </a:txBody>
                  <a:tcPr marL="9525" marR="9525" marT="9525" marB="0" anchor="ctr">
                    <a:lnL w="12700" cap="flat" cmpd="sng" algn="ctr">
                      <a:solidFill>
                        <a:schemeClr val="tx1"/>
                      </a:solidFill>
                      <a:prstDash val="solid"/>
                      <a:round/>
                      <a:headEnd type="none" w="med" len="med"/>
                      <a:tailEnd type="none" w="med" len="med"/>
                    </a:lnL>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83</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448</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93</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867</a:t>
                      </a:r>
                    </a:p>
                  </a:txBody>
                  <a:tcPr marL="9525" marR="9525" marT="9525" marB="0" anchor="ctr">
                    <a:lnR w="12700" cap="flat" cmpd="sng" algn="ctr">
                      <a:solidFill>
                        <a:schemeClr val="tx1"/>
                      </a:solidFill>
                      <a:prstDash val="solid"/>
                      <a:round/>
                      <a:headEnd type="none" w="med" len="med"/>
                      <a:tailEnd type="none" w="med" len="med"/>
                    </a:ln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1 360</a:t>
                      </a:r>
                    </a:p>
                  </a:txBody>
                  <a:tcPr marL="9525" marR="9525" marT="9525" marB="0" anchor="ctr">
                    <a:lnL w="12700" cap="flat" cmpd="sng" algn="ctr">
                      <a:solidFill>
                        <a:schemeClr val="tx1"/>
                      </a:solidFill>
                      <a:prstDash val="solid"/>
                      <a:round/>
                      <a:headEnd type="none" w="med" len="med"/>
                      <a:tailEnd type="none" w="med" len="med"/>
                    </a:lnL>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214</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315</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467</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364</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2,2%</a:t>
                      </a:r>
                    </a:p>
                  </a:txBody>
                  <a:tcPr marL="9525" marR="9525" marT="9525" marB="0" anchor="ctr">
                    <a:solidFill>
                      <a:schemeClr val="accent6">
                        <a:lumMod val="50000"/>
                        <a:alpha val="1000"/>
                      </a:schemeClr>
                    </a:solidFill>
                  </a:tcPr>
                </a:tc>
                <a:extLst>
                  <a:ext uri="{0D108BD9-81ED-4DB2-BD59-A6C34878D82A}">
                    <a16:rowId xmlns:a16="http://schemas.microsoft.com/office/drawing/2014/main" val="3859109263"/>
                  </a:ext>
                </a:extLst>
              </a:tr>
              <a:tr h="144837">
                <a:tc>
                  <a:txBody>
                    <a:bodyPr/>
                    <a:lstStyle/>
                    <a:p>
                      <a:pPr algn="ctr" fontAlgn="b"/>
                      <a:r>
                        <a:rPr lang="ru-RU" sz="800" b="0" i="0" u="none" strike="noStrike" dirty="0">
                          <a:solidFill>
                            <a:schemeClr val="accent3">
                              <a:lumMod val="50000"/>
                            </a:schemeClr>
                          </a:solidFill>
                          <a:effectLst/>
                          <a:latin typeface="Arial Narrow" panose="020B0606020202030204" pitchFamily="34" charset="0"/>
                        </a:rPr>
                        <a:t>6</a:t>
                      </a:r>
                      <a:endParaRPr lang="en-US" sz="800" b="0" i="0" u="none" strike="noStrike" dirty="0">
                        <a:solidFill>
                          <a:schemeClr val="accent3">
                            <a:lumMod val="50000"/>
                          </a:schemeClr>
                        </a:solidFill>
                        <a:effectLst/>
                        <a:latin typeface="Arial Narrow" panose="020B0606020202030204" pitchFamily="34" charset="0"/>
                      </a:endParaRPr>
                    </a:p>
                  </a:txBody>
                  <a:tcPr marL="9525" marR="9525" marT="0" marB="0" anchor="ctr">
                    <a:solidFill>
                      <a:schemeClr val="accent3">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9113-0</a:t>
                      </a:r>
                    </a:p>
                  </a:txBody>
                  <a:tcPr marL="9525" marR="9525" marT="9525" marB="0" anchor="ctr">
                    <a:solidFill>
                      <a:schemeClr val="accent3">
                        <a:lumMod val="50000"/>
                        <a:alpha val="20000"/>
                      </a:schemeClr>
                    </a:solidFill>
                  </a:tcPr>
                </a:tc>
                <a:tc>
                  <a:txBody>
                    <a:bodyPr/>
                    <a:lstStyle/>
                    <a:p>
                      <a:pPr marL="72000" algn="l" fontAlgn="ctr"/>
                      <a:r>
                        <a:rPr lang="ru-RU" sz="800" b="0" i="0" u="none" strike="noStrike" dirty="0" err="1">
                          <a:solidFill>
                            <a:srgbClr val="000000"/>
                          </a:solidFill>
                          <a:effectLst/>
                          <a:latin typeface="Arial Narrow" panose="020B0606020202030204" pitchFamily="34" charset="0"/>
                        </a:rPr>
                        <a:t>Офистердегі</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жинаушылар</a:t>
                      </a:r>
                      <a:endParaRPr lang="ru-RU" sz="800" b="0" i="0" u="none" strike="noStrike" dirty="0">
                        <a:solidFill>
                          <a:srgbClr val="000000"/>
                        </a:solidFill>
                        <a:effectLst/>
                        <a:latin typeface="Arial Narrow" panose="020B0606020202030204" pitchFamily="34" charset="0"/>
                      </a:endParaRPr>
                    </a:p>
                  </a:txBody>
                  <a:tcPr marL="9525" marR="9525" marT="9525" marB="0" anchor="ctr">
                    <a:lnR w="12700" cap="flat" cmpd="sng" algn="ctr">
                      <a:solidFill>
                        <a:schemeClr val="tx1"/>
                      </a:solidFill>
                      <a:prstDash val="solid"/>
                      <a:round/>
                      <a:headEnd type="none" w="med" len="med"/>
                      <a:tailEnd type="none" w="med" len="med"/>
                    </a:lnR>
                    <a:solidFill>
                      <a:schemeClr val="accent3">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1 074</a:t>
                      </a:r>
                    </a:p>
                  </a:txBody>
                  <a:tcPr marL="9525" marR="9525" marT="9525" marB="0" anchor="ctr">
                    <a:lnL w="12700" cap="flat" cmpd="sng" algn="ctr">
                      <a:solidFill>
                        <a:schemeClr val="tx1"/>
                      </a:solidFill>
                      <a:prstDash val="solid"/>
                      <a:round/>
                      <a:headEnd type="none" w="med" len="med"/>
                      <a:tailEnd type="none" w="med" len="med"/>
                    </a:lnL>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176</a:t>
                      </a:r>
                    </a:p>
                  </a:txBody>
                  <a:tcPr marL="9525" marR="9525" marT="9525" marB="0" anchor="c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345</a:t>
                      </a:r>
                    </a:p>
                  </a:txBody>
                  <a:tcPr marL="9525" marR="9525" marT="9525" marB="0" anchor="c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297</a:t>
                      </a:r>
                    </a:p>
                  </a:txBody>
                  <a:tcPr marL="9525" marR="9525" marT="9525" marB="0" anchor="c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256</a:t>
                      </a:r>
                    </a:p>
                  </a:txBody>
                  <a:tcPr marL="9525" marR="9525" marT="9525" marB="0" anchor="ctr">
                    <a:lnR w="12700" cap="flat" cmpd="sng" algn="ctr">
                      <a:solidFill>
                        <a:schemeClr val="tx1"/>
                      </a:solidFill>
                      <a:prstDash val="solid"/>
                      <a:round/>
                      <a:headEnd type="none" w="med" len="med"/>
                      <a:tailEnd type="none" w="med" len="med"/>
                    </a:ln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1 342</a:t>
                      </a:r>
                    </a:p>
                  </a:txBody>
                  <a:tcPr marL="9525" marR="9525" marT="9525" marB="0" anchor="ctr">
                    <a:lnL w="12700" cap="flat" cmpd="sng" algn="ctr">
                      <a:solidFill>
                        <a:schemeClr val="tx1"/>
                      </a:solidFill>
                      <a:prstDash val="solid"/>
                      <a:round/>
                      <a:headEnd type="none" w="med" len="med"/>
                      <a:tailEnd type="none" w="med" len="med"/>
                    </a:lnL>
                    <a:solidFill>
                      <a:schemeClr val="accent3">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264</a:t>
                      </a:r>
                    </a:p>
                  </a:txBody>
                  <a:tcPr marL="9525" marR="9525" marT="9525" marB="0" anchor="c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306</a:t>
                      </a:r>
                    </a:p>
                  </a:txBody>
                  <a:tcPr marL="9525" marR="9525" marT="9525" marB="0" anchor="ctr">
                    <a:solidFill>
                      <a:schemeClr val="accent3">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369</a:t>
                      </a:r>
                    </a:p>
                  </a:txBody>
                  <a:tcPr marL="9525" marR="9525" marT="9525" marB="0" anchor="ctr">
                    <a:solidFill>
                      <a:schemeClr val="accent3">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403</a:t>
                      </a:r>
                    </a:p>
                  </a:txBody>
                  <a:tcPr marL="9525" marR="9525" marT="9525" marB="0" anchor="ctr">
                    <a:solidFill>
                      <a:schemeClr val="accent3">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2,2%</a:t>
                      </a:r>
                    </a:p>
                  </a:txBody>
                  <a:tcPr marL="9525" marR="9525" marT="9525" marB="0" anchor="ctr">
                    <a:solidFill>
                      <a:schemeClr val="accent3">
                        <a:lumMod val="50000"/>
                        <a:alpha val="20000"/>
                      </a:schemeClr>
                    </a:solidFill>
                  </a:tcPr>
                </a:tc>
                <a:extLst>
                  <a:ext uri="{0D108BD9-81ED-4DB2-BD59-A6C34878D82A}">
                    <a16:rowId xmlns:a16="http://schemas.microsoft.com/office/drawing/2014/main" val="614668957"/>
                  </a:ext>
                </a:extLst>
              </a:tr>
              <a:tr h="144837">
                <a:tc>
                  <a:txBody>
                    <a:bodyPr/>
                    <a:lstStyle/>
                    <a:p>
                      <a:pPr algn="ctr" fontAlgn="b"/>
                      <a:r>
                        <a:rPr lang="ru-RU" sz="800" b="0" i="0" u="none" strike="noStrike" dirty="0">
                          <a:solidFill>
                            <a:schemeClr val="accent3">
                              <a:lumMod val="50000"/>
                            </a:schemeClr>
                          </a:solidFill>
                          <a:effectLst/>
                          <a:latin typeface="Arial Narrow" panose="020B0606020202030204" pitchFamily="34" charset="0"/>
                        </a:rPr>
                        <a:t>7</a:t>
                      </a:r>
                      <a:endParaRPr lang="en-US" sz="800" b="0" i="0" u="none" strike="noStrike" dirty="0">
                        <a:solidFill>
                          <a:schemeClr val="accent3">
                            <a:lumMod val="50000"/>
                          </a:schemeClr>
                        </a:solidFill>
                        <a:effectLst/>
                        <a:latin typeface="Arial Narrow" panose="020B0606020202030204" pitchFamily="34" charset="0"/>
                      </a:endParaRPr>
                    </a:p>
                  </a:txBody>
                  <a:tcPr marL="9525" marR="9525" marT="0"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2350-2</a:t>
                      </a:r>
                    </a:p>
                  </a:txBody>
                  <a:tcPr marL="9525" marR="9525" marT="9525" marB="0" anchor="ctr">
                    <a:solidFill>
                      <a:schemeClr val="accent6">
                        <a:lumMod val="50000"/>
                        <a:alpha val="1000"/>
                      </a:schemeClr>
                    </a:solidFill>
                  </a:tcPr>
                </a:tc>
                <a:tc>
                  <a:txBody>
                    <a:bodyPr/>
                    <a:lstStyle/>
                    <a:p>
                      <a:pPr marL="72000" algn="l" fontAlgn="ctr"/>
                      <a:r>
                        <a:rPr lang="ru-RU" sz="800" b="0" i="0" u="none" strike="noStrike" dirty="0">
                          <a:solidFill>
                            <a:srgbClr val="000000"/>
                          </a:solidFill>
                          <a:effectLst/>
                          <a:latin typeface="Arial Narrow" panose="020B0606020202030204" pitchFamily="34" charset="0"/>
                        </a:rPr>
                        <a:t>Математика </a:t>
                      </a:r>
                      <a:r>
                        <a:rPr lang="ru-RU" sz="800" b="0" i="0" u="none" strike="noStrike" dirty="0" err="1">
                          <a:solidFill>
                            <a:srgbClr val="000000"/>
                          </a:solidFill>
                          <a:effectLst/>
                          <a:latin typeface="Arial Narrow" panose="020B0606020202030204" pitchFamily="34" charset="0"/>
                        </a:rPr>
                        <a:t>ғылымдары</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бойынша</a:t>
                      </a:r>
                      <a:r>
                        <a:rPr lang="ru-RU" sz="800" b="0" i="0" u="none" strike="noStrike" dirty="0">
                          <a:solidFill>
                            <a:srgbClr val="000000"/>
                          </a:solidFill>
                          <a:effectLst/>
                          <a:latin typeface="Arial Narrow" panose="020B0606020202030204" pitchFamily="34" charset="0"/>
                        </a:rPr>
                        <a:t> орта </a:t>
                      </a:r>
                      <a:r>
                        <a:rPr lang="ru-RU" sz="800" b="0" i="0" u="none" strike="noStrike" dirty="0" err="1">
                          <a:solidFill>
                            <a:srgbClr val="000000"/>
                          </a:solidFill>
                          <a:effectLst/>
                          <a:latin typeface="Arial Narrow" panose="020B0606020202030204" pitchFamily="34" charset="0"/>
                        </a:rPr>
                        <a:t>мектеп</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мұғалімдері</a:t>
                      </a:r>
                      <a:endParaRPr lang="ru-RU" sz="800" b="0" i="0" u="none" strike="noStrike" dirty="0">
                        <a:solidFill>
                          <a:srgbClr val="000000"/>
                        </a:solidFill>
                        <a:effectLst/>
                        <a:latin typeface="Arial Narrow" panose="020B0606020202030204" pitchFamily="34" charset="0"/>
                      </a:endParaRPr>
                    </a:p>
                  </a:txBody>
                  <a:tcPr marL="9525" marR="9525" marT="9525" marB="0" anchor="ctr">
                    <a:lnR w="12700" cap="flat" cmpd="sng" algn="ctr">
                      <a:solidFill>
                        <a:schemeClr val="tx1"/>
                      </a:solidFill>
                      <a:prstDash val="solid"/>
                      <a:round/>
                      <a:headEnd type="none" w="med" len="med"/>
                      <a:tailEnd type="none" w="med" len="med"/>
                    </a:ln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1 012</a:t>
                      </a:r>
                    </a:p>
                  </a:txBody>
                  <a:tcPr marL="9525" marR="9525" marT="9525" marB="0" anchor="ctr">
                    <a:lnL w="12700" cap="flat" cmpd="sng" algn="ctr">
                      <a:solidFill>
                        <a:schemeClr val="tx1"/>
                      </a:solidFill>
                      <a:prstDash val="solid"/>
                      <a:round/>
                      <a:headEnd type="none" w="med" len="med"/>
                      <a:tailEnd type="none" w="med" len="med"/>
                    </a:lnL>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179</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129</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560</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144</a:t>
                      </a:r>
                    </a:p>
                  </a:txBody>
                  <a:tcPr marL="9525" marR="9525" marT="9525" marB="0" anchor="ctr">
                    <a:lnR w="12700" cap="flat" cmpd="sng" algn="ctr">
                      <a:solidFill>
                        <a:schemeClr val="tx1"/>
                      </a:solidFill>
                      <a:prstDash val="solid"/>
                      <a:round/>
                      <a:headEnd type="none" w="med" len="med"/>
                      <a:tailEnd type="none" w="med" len="med"/>
                    </a:ln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1 203</a:t>
                      </a:r>
                    </a:p>
                  </a:txBody>
                  <a:tcPr marL="9525" marR="9525" marT="9525" marB="0" anchor="ctr">
                    <a:lnL w="12700" cap="flat" cmpd="sng" algn="ctr">
                      <a:solidFill>
                        <a:schemeClr val="tx1"/>
                      </a:solidFill>
                      <a:prstDash val="solid"/>
                      <a:round/>
                      <a:headEnd type="none" w="med" len="med"/>
                      <a:tailEnd type="none" w="med" len="med"/>
                    </a:lnL>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152</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277</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244</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530</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2,0%</a:t>
                      </a:r>
                    </a:p>
                  </a:txBody>
                  <a:tcPr marL="9525" marR="9525" marT="9525" marB="0" anchor="ctr">
                    <a:solidFill>
                      <a:schemeClr val="accent6">
                        <a:lumMod val="50000"/>
                        <a:alpha val="1000"/>
                      </a:schemeClr>
                    </a:solidFill>
                  </a:tcPr>
                </a:tc>
                <a:extLst>
                  <a:ext uri="{0D108BD9-81ED-4DB2-BD59-A6C34878D82A}">
                    <a16:rowId xmlns:a16="http://schemas.microsoft.com/office/drawing/2014/main" val="3006779909"/>
                  </a:ext>
                </a:extLst>
              </a:tr>
              <a:tr h="144837">
                <a:tc>
                  <a:txBody>
                    <a:bodyPr/>
                    <a:lstStyle/>
                    <a:p>
                      <a:pPr algn="ctr" fontAlgn="b"/>
                      <a:r>
                        <a:rPr lang="ru-RU" sz="800" b="0" i="0" u="none" strike="noStrike" dirty="0">
                          <a:solidFill>
                            <a:schemeClr val="accent3">
                              <a:lumMod val="50000"/>
                            </a:schemeClr>
                          </a:solidFill>
                          <a:effectLst/>
                          <a:latin typeface="Arial Narrow" panose="020B0606020202030204" pitchFamily="34" charset="0"/>
                        </a:rPr>
                        <a:t>8</a:t>
                      </a:r>
                      <a:endParaRPr lang="en-US" sz="800" b="0" i="0" u="none" strike="noStrike" dirty="0">
                        <a:solidFill>
                          <a:schemeClr val="accent3">
                            <a:lumMod val="50000"/>
                          </a:schemeClr>
                        </a:solidFill>
                        <a:effectLst/>
                        <a:latin typeface="Arial Narrow" panose="020B0606020202030204" pitchFamily="34" charset="0"/>
                      </a:endParaRPr>
                    </a:p>
                  </a:txBody>
                  <a:tcPr marL="9525" marR="9525" marT="0" marB="0" anchor="ctr">
                    <a:solidFill>
                      <a:schemeClr val="accent3">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2361-0</a:t>
                      </a:r>
                    </a:p>
                  </a:txBody>
                  <a:tcPr marL="9525" marR="9525" marT="9525" marB="0" anchor="ctr">
                    <a:solidFill>
                      <a:schemeClr val="accent3">
                        <a:lumMod val="50000"/>
                        <a:alpha val="20000"/>
                      </a:schemeClr>
                    </a:solidFill>
                  </a:tcPr>
                </a:tc>
                <a:tc>
                  <a:txBody>
                    <a:bodyPr/>
                    <a:lstStyle/>
                    <a:p>
                      <a:pPr marL="72000" algn="l" fontAlgn="ctr"/>
                      <a:r>
                        <a:rPr lang="ru-RU" sz="800" b="0" i="0" u="none" strike="noStrike" dirty="0" err="1">
                          <a:solidFill>
                            <a:srgbClr val="000000"/>
                          </a:solidFill>
                          <a:effectLst/>
                          <a:latin typeface="Arial Narrow" panose="020B0606020202030204" pitchFamily="34" charset="0"/>
                        </a:rPr>
                        <a:t>Бастауыш</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мектеп</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мұғалімі</a:t>
                      </a:r>
                      <a:endParaRPr lang="ru-RU" sz="800" b="0" i="0" u="none" strike="noStrike" dirty="0">
                        <a:solidFill>
                          <a:srgbClr val="000000"/>
                        </a:solidFill>
                        <a:effectLst/>
                        <a:latin typeface="Arial Narrow" panose="020B0606020202030204" pitchFamily="34" charset="0"/>
                      </a:endParaRPr>
                    </a:p>
                  </a:txBody>
                  <a:tcPr marL="9525" marR="9525" marT="9525" marB="0" anchor="ctr">
                    <a:lnR w="12700" cap="flat" cmpd="sng" algn="ctr">
                      <a:solidFill>
                        <a:schemeClr val="tx1"/>
                      </a:solidFill>
                      <a:prstDash val="solid"/>
                      <a:round/>
                      <a:headEnd type="none" w="med" len="med"/>
                      <a:tailEnd type="none" w="med" len="med"/>
                    </a:lnR>
                    <a:solidFill>
                      <a:schemeClr val="accent3">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1 169</a:t>
                      </a:r>
                    </a:p>
                  </a:txBody>
                  <a:tcPr marL="9525" marR="9525" marT="9525" marB="0" anchor="ctr">
                    <a:lnL w="12700" cap="flat" cmpd="sng" algn="ctr">
                      <a:solidFill>
                        <a:schemeClr val="tx1"/>
                      </a:solidFill>
                      <a:prstDash val="solid"/>
                      <a:round/>
                      <a:headEnd type="none" w="med" len="med"/>
                      <a:tailEnd type="none" w="med" len="med"/>
                    </a:lnL>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291</a:t>
                      </a:r>
                    </a:p>
                  </a:txBody>
                  <a:tcPr marL="9525" marR="9525" marT="9525" marB="0" anchor="c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357</a:t>
                      </a:r>
                    </a:p>
                  </a:txBody>
                  <a:tcPr marL="9525" marR="9525" marT="9525" marB="0" anchor="c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372</a:t>
                      </a:r>
                    </a:p>
                  </a:txBody>
                  <a:tcPr marL="9525" marR="9525" marT="9525" marB="0" anchor="c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149</a:t>
                      </a:r>
                    </a:p>
                  </a:txBody>
                  <a:tcPr marL="9525" marR="9525" marT="9525" marB="0" anchor="ctr">
                    <a:lnR w="12700" cap="flat" cmpd="sng" algn="ctr">
                      <a:solidFill>
                        <a:schemeClr val="tx1"/>
                      </a:solidFill>
                      <a:prstDash val="solid"/>
                      <a:round/>
                      <a:headEnd type="none" w="med" len="med"/>
                      <a:tailEnd type="none" w="med" len="med"/>
                    </a:ln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1 193</a:t>
                      </a:r>
                    </a:p>
                  </a:txBody>
                  <a:tcPr marL="9525" marR="9525" marT="9525" marB="0" anchor="ctr">
                    <a:lnL w="12700" cap="flat" cmpd="sng" algn="ctr">
                      <a:solidFill>
                        <a:schemeClr val="tx1"/>
                      </a:solidFill>
                      <a:prstDash val="solid"/>
                      <a:round/>
                      <a:headEnd type="none" w="med" len="med"/>
                      <a:tailEnd type="none" w="med" len="med"/>
                    </a:lnL>
                    <a:solidFill>
                      <a:schemeClr val="accent3">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163</a:t>
                      </a:r>
                    </a:p>
                  </a:txBody>
                  <a:tcPr marL="9525" marR="9525" marT="9525" marB="0" anchor="c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302</a:t>
                      </a:r>
                    </a:p>
                  </a:txBody>
                  <a:tcPr marL="9525" marR="9525" marT="9525" marB="0" anchor="ctr">
                    <a:solidFill>
                      <a:schemeClr val="accent3">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278</a:t>
                      </a:r>
                    </a:p>
                  </a:txBody>
                  <a:tcPr marL="9525" marR="9525" marT="9525" marB="0" anchor="ctr">
                    <a:solidFill>
                      <a:schemeClr val="accent3">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450</a:t>
                      </a:r>
                    </a:p>
                  </a:txBody>
                  <a:tcPr marL="9525" marR="9525" marT="9525" marB="0" anchor="ctr">
                    <a:solidFill>
                      <a:schemeClr val="accent3">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2,0%</a:t>
                      </a:r>
                    </a:p>
                  </a:txBody>
                  <a:tcPr marL="9525" marR="9525" marT="9525" marB="0" anchor="ctr">
                    <a:solidFill>
                      <a:schemeClr val="accent3">
                        <a:lumMod val="50000"/>
                        <a:alpha val="20000"/>
                      </a:schemeClr>
                    </a:solidFill>
                  </a:tcPr>
                </a:tc>
                <a:extLst>
                  <a:ext uri="{0D108BD9-81ED-4DB2-BD59-A6C34878D82A}">
                    <a16:rowId xmlns:a16="http://schemas.microsoft.com/office/drawing/2014/main" val="967742410"/>
                  </a:ext>
                </a:extLst>
              </a:tr>
              <a:tr h="144837">
                <a:tc>
                  <a:txBody>
                    <a:bodyPr/>
                    <a:lstStyle/>
                    <a:p>
                      <a:pPr algn="ctr" fontAlgn="b"/>
                      <a:r>
                        <a:rPr lang="ru-RU" sz="800" b="0" i="0" u="none" strike="noStrike" dirty="0">
                          <a:solidFill>
                            <a:schemeClr val="accent3">
                              <a:lumMod val="50000"/>
                            </a:schemeClr>
                          </a:solidFill>
                          <a:effectLst/>
                          <a:latin typeface="Arial Narrow" panose="020B0606020202030204" pitchFamily="34" charset="0"/>
                        </a:rPr>
                        <a:t>9</a:t>
                      </a:r>
                      <a:endParaRPr lang="en-US" sz="800" b="0" i="0" u="none" strike="noStrike" dirty="0">
                        <a:solidFill>
                          <a:schemeClr val="accent3">
                            <a:lumMod val="50000"/>
                          </a:schemeClr>
                        </a:solidFill>
                        <a:effectLst/>
                        <a:latin typeface="Arial Narrow" panose="020B0606020202030204" pitchFamily="34" charset="0"/>
                      </a:endParaRPr>
                    </a:p>
                  </a:txBody>
                  <a:tcPr marL="9525" marR="9525" marT="0"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2350-1</a:t>
                      </a:r>
                    </a:p>
                  </a:txBody>
                  <a:tcPr marL="9525" marR="9525" marT="9525" marB="0" anchor="ctr">
                    <a:solidFill>
                      <a:schemeClr val="accent6">
                        <a:lumMod val="50000"/>
                        <a:alpha val="1000"/>
                      </a:schemeClr>
                    </a:solidFill>
                  </a:tcPr>
                </a:tc>
                <a:tc>
                  <a:txBody>
                    <a:bodyPr/>
                    <a:lstStyle/>
                    <a:p>
                      <a:pPr marL="72000" algn="l" fontAlgn="ctr"/>
                      <a:r>
                        <a:rPr lang="ru-RU" sz="800" b="0" i="0" u="none" strike="noStrike" dirty="0" err="1">
                          <a:solidFill>
                            <a:srgbClr val="000000"/>
                          </a:solidFill>
                          <a:effectLst/>
                          <a:latin typeface="Arial Narrow" panose="020B0606020202030204" pitchFamily="34" charset="0"/>
                        </a:rPr>
                        <a:t>Жаратылыстану</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ғылымдары</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бойынша</a:t>
                      </a:r>
                      <a:r>
                        <a:rPr lang="ru-RU" sz="800" b="0" i="0" u="none" strike="noStrike" dirty="0">
                          <a:solidFill>
                            <a:srgbClr val="000000"/>
                          </a:solidFill>
                          <a:effectLst/>
                          <a:latin typeface="Arial Narrow" panose="020B0606020202030204" pitchFamily="34" charset="0"/>
                        </a:rPr>
                        <a:t> орта </a:t>
                      </a:r>
                      <a:r>
                        <a:rPr lang="ru-RU" sz="800" b="0" i="0" u="none" strike="noStrike" dirty="0" err="1">
                          <a:solidFill>
                            <a:srgbClr val="000000"/>
                          </a:solidFill>
                          <a:effectLst/>
                          <a:latin typeface="Arial Narrow" panose="020B0606020202030204" pitchFamily="34" charset="0"/>
                        </a:rPr>
                        <a:t>мектеп</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мұғалімдері</a:t>
                      </a:r>
                      <a:endParaRPr lang="ru-RU" sz="800" b="0" i="0" u="none" strike="noStrike" dirty="0">
                        <a:solidFill>
                          <a:srgbClr val="000000"/>
                        </a:solidFill>
                        <a:effectLst/>
                        <a:latin typeface="Arial Narrow" panose="020B0606020202030204" pitchFamily="34" charset="0"/>
                      </a:endParaRPr>
                    </a:p>
                  </a:txBody>
                  <a:tcPr marL="9525" marR="9525" marT="9525" marB="0" anchor="ctr">
                    <a:lnR w="12700" cap="flat" cmpd="sng" algn="ctr">
                      <a:solidFill>
                        <a:schemeClr val="tx1"/>
                      </a:solidFill>
                      <a:prstDash val="solid"/>
                      <a:round/>
                      <a:headEnd type="none" w="med" len="med"/>
                      <a:tailEnd type="none" w="med" len="med"/>
                    </a:ln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893</a:t>
                      </a:r>
                    </a:p>
                  </a:txBody>
                  <a:tcPr marL="9525" marR="9525" marT="9525" marB="0" anchor="ctr">
                    <a:lnL w="12700" cap="flat" cmpd="sng" algn="ctr">
                      <a:solidFill>
                        <a:schemeClr val="tx1"/>
                      </a:solidFill>
                      <a:prstDash val="solid"/>
                      <a:round/>
                      <a:headEnd type="none" w="med" len="med"/>
                      <a:tailEnd type="none" w="med" len="med"/>
                    </a:lnL>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117</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140</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475</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161</a:t>
                      </a:r>
                    </a:p>
                  </a:txBody>
                  <a:tcPr marL="9525" marR="9525" marT="9525" marB="0" anchor="ctr">
                    <a:lnR w="12700" cap="flat" cmpd="sng" algn="ctr">
                      <a:solidFill>
                        <a:schemeClr val="tx1"/>
                      </a:solidFill>
                      <a:prstDash val="solid"/>
                      <a:round/>
                      <a:headEnd type="none" w="med" len="med"/>
                      <a:tailEnd type="none" w="med" len="med"/>
                    </a:ln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998</a:t>
                      </a:r>
                    </a:p>
                  </a:txBody>
                  <a:tcPr marL="9525" marR="9525" marT="9525" marB="0" anchor="ctr">
                    <a:lnL w="12700" cap="flat" cmpd="sng" algn="ctr">
                      <a:solidFill>
                        <a:schemeClr val="tx1"/>
                      </a:solidFill>
                      <a:prstDash val="solid"/>
                      <a:round/>
                      <a:headEnd type="none" w="med" len="med"/>
                      <a:tailEnd type="none" w="med" len="med"/>
                    </a:lnL>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133</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208</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179</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478</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1,6%</a:t>
                      </a:r>
                    </a:p>
                  </a:txBody>
                  <a:tcPr marL="9525" marR="9525" marT="9525" marB="0" anchor="ctr">
                    <a:solidFill>
                      <a:schemeClr val="accent6">
                        <a:lumMod val="50000"/>
                        <a:alpha val="1000"/>
                      </a:schemeClr>
                    </a:solidFill>
                  </a:tcPr>
                </a:tc>
                <a:extLst>
                  <a:ext uri="{0D108BD9-81ED-4DB2-BD59-A6C34878D82A}">
                    <a16:rowId xmlns:a16="http://schemas.microsoft.com/office/drawing/2014/main" val="3145376209"/>
                  </a:ext>
                </a:extLst>
              </a:tr>
              <a:tr h="144837">
                <a:tc>
                  <a:txBody>
                    <a:bodyPr/>
                    <a:lstStyle/>
                    <a:p>
                      <a:pPr algn="ctr" fontAlgn="b"/>
                      <a:r>
                        <a:rPr lang="ru-RU" sz="800" b="0" i="0" u="none" strike="noStrike" dirty="0">
                          <a:solidFill>
                            <a:schemeClr val="accent3">
                              <a:lumMod val="50000"/>
                            </a:schemeClr>
                          </a:solidFill>
                          <a:effectLst/>
                          <a:latin typeface="Arial Narrow" panose="020B0606020202030204" pitchFamily="34" charset="0"/>
                        </a:rPr>
                        <a:t>10</a:t>
                      </a:r>
                      <a:endParaRPr lang="en-US" sz="800" b="0" i="0" u="none" strike="noStrike" dirty="0">
                        <a:solidFill>
                          <a:schemeClr val="accent3">
                            <a:lumMod val="50000"/>
                          </a:schemeClr>
                        </a:solidFill>
                        <a:effectLst/>
                        <a:latin typeface="Arial Narrow" panose="020B0606020202030204" pitchFamily="34" charset="0"/>
                      </a:endParaRPr>
                    </a:p>
                  </a:txBody>
                  <a:tcPr marL="9525" marR="9525" marT="0" marB="0" anchor="ctr">
                    <a:solidFill>
                      <a:srgbClr val="548235">
                        <a:alpha val="20000"/>
                      </a:srgbClr>
                    </a:solidFill>
                  </a:tcPr>
                </a:tc>
                <a:tc>
                  <a:txBody>
                    <a:bodyPr/>
                    <a:lstStyle/>
                    <a:p>
                      <a:pPr algn="ctr" fontAlgn="ctr"/>
                      <a:r>
                        <a:rPr lang="ru-RU" sz="800" b="0" i="0" u="none" strike="noStrike">
                          <a:solidFill>
                            <a:srgbClr val="000000"/>
                          </a:solidFill>
                          <a:effectLst/>
                          <a:latin typeface="Arial Narrow" panose="020B0606020202030204" pitchFamily="34" charset="0"/>
                        </a:rPr>
                        <a:t>3221-0</a:t>
                      </a:r>
                    </a:p>
                  </a:txBody>
                  <a:tcPr marL="9525" marR="9525" marT="9525" marB="0" anchor="ctr">
                    <a:solidFill>
                      <a:srgbClr val="548235">
                        <a:alpha val="20000"/>
                      </a:srgbClr>
                    </a:solidFill>
                  </a:tcPr>
                </a:tc>
                <a:tc>
                  <a:txBody>
                    <a:bodyPr/>
                    <a:lstStyle/>
                    <a:p>
                      <a:pPr marL="72000" algn="l" fontAlgn="ctr"/>
                      <a:r>
                        <a:rPr lang="ru-RU" sz="800" b="0" i="0" u="none" strike="noStrike" dirty="0" err="1">
                          <a:solidFill>
                            <a:srgbClr val="000000"/>
                          </a:solidFill>
                          <a:effectLst/>
                          <a:latin typeface="Arial Narrow" panose="020B0606020202030204" pitchFamily="34" charset="0"/>
                        </a:rPr>
                        <a:t>Күтім</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жөніндегі</a:t>
                      </a:r>
                      <a:r>
                        <a:rPr lang="ru-RU" sz="800" b="0" i="0" u="none" strike="noStrike" dirty="0">
                          <a:solidFill>
                            <a:srgbClr val="000000"/>
                          </a:solidFill>
                          <a:effectLst/>
                          <a:latin typeface="Arial Narrow" panose="020B0606020202030204" pitchFamily="34" charset="0"/>
                        </a:rPr>
                        <a:t> орта </a:t>
                      </a:r>
                      <a:r>
                        <a:rPr lang="ru-RU" sz="800" b="0" i="0" u="none" strike="noStrike" dirty="0" err="1">
                          <a:solidFill>
                            <a:srgbClr val="000000"/>
                          </a:solidFill>
                          <a:effectLst/>
                          <a:latin typeface="Arial Narrow" panose="020B0606020202030204" pitchFamily="34" charset="0"/>
                        </a:rPr>
                        <a:t>медициналық</a:t>
                      </a:r>
                      <a:r>
                        <a:rPr lang="ru-RU" sz="800" b="0" i="0" u="none" strike="noStrike" dirty="0">
                          <a:solidFill>
                            <a:srgbClr val="000000"/>
                          </a:solidFill>
                          <a:effectLst/>
                          <a:latin typeface="Arial Narrow" panose="020B0606020202030204" pitchFamily="34" charset="0"/>
                        </a:rPr>
                        <a:t> персонал</a:t>
                      </a:r>
                    </a:p>
                  </a:txBody>
                  <a:tcPr marL="9525" marR="9525" marT="9525" marB="0" anchor="ctr">
                    <a:lnR w="12700" cap="flat" cmpd="sng" algn="ctr">
                      <a:solidFill>
                        <a:schemeClr val="tx1"/>
                      </a:solidFill>
                      <a:prstDash val="solid"/>
                      <a:round/>
                      <a:headEnd type="none" w="med" len="med"/>
                      <a:tailEnd type="none" w="med" len="med"/>
                    </a:lnR>
                    <a:solidFill>
                      <a:srgbClr val="548235">
                        <a:alpha val="20000"/>
                      </a:srgbClr>
                    </a:solidFill>
                  </a:tcPr>
                </a:tc>
                <a:tc>
                  <a:txBody>
                    <a:bodyPr/>
                    <a:lstStyle/>
                    <a:p>
                      <a:pPr algn="ctr" fontAlgn="ctr"/>
                      <a:r>
                        <a:rPr lang="ru-RU" sz="800" b="0" i="0" u="none" strike="noStrike">
                          <a:solidFill>
                            <a:srgbClr val="000000"/>
                          </a:solidFill>
                          <a:effectLst/>
                          <a:latin typeface="Arial Narrow" panose="020B0606020202030204" pitchFamily="34" charset="0"/>
                        </a:rPr>
                        <a:t>867</a:t>
                      </a:r>
                    </a:p>
                  </a:txBody>
                  <a:tcPr marL="9525" marR="9525" marT="9525" marB="0" anchor="ctr">
                    <a:lnL w="12700" cap="flat" cmpd="sng" algn="ctr">
                      <a:solidFill>
                        <a:schemeClr val="tx1"/>
                      </a:solidFill>
                      <a:prstDash val="solid"/>
                      <a:round/>
                      <a:headEnd type="none" w="med" len="med"/>
                      <a:tailEnd type="none" w="med" len="med"/>
                    </a:lnL>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213</a:t>
                      </a:r>
                    </a:p>
                  </a:txBody>
                  <a:tcPr marL="9525" marR="9525" marT="9525" marB="0" anchor="c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192</a:t>
                      </a:r>
                    </a:p>
                  </a:txBody>
                  <a:tcPr marL="9525" marR="9525" marT="9525" marB="0" anchor="c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238</a:t>
                      </a:r>
                    </a:p>
                  </a:txBody>
                  <a:tcPr marL="9525" marR="9525" marT="9525" marB="0" anchor="c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224</a:t>
                      </a:r>
                    </a:p>
                  </a:txBody>
                  <a:tcPr marL="9525" marR="9525" marT="9525" marB="0" anchor="ctr">
                    <a:lnR w="12700" cap="flat" cmpd="sng" algn="ctr">
                      <a:solidFill>
                        <a:schemeClr val="tx1"/>
                      </a:solidFill>
                      <a:prstDash val="solid"/>
                      <a:round/>
                      <a:headEnd type="none" w="med" len="med"/>
                      <a:tailEnd type="none" w="med" len="med"/>
                    </a:ln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936</a:t>
                      </a:r>
                    </a:p>
                  </a:txBody>
                  <a:tcPr marL="9525" marR="9525" marT="9525" marB="0" anchor="ctr">
                    <a:lnL w="12700" cap="flat" cmpd="sng" algn="ctr">
                      <a:solidFill>
                        <a:schemeClr val="tx1"/>
                      </a:solidFill>
                      <a:prstDash val="solid"/>
                      <a:round/>
                      <a:headEnd type="none" w="med" len="med"/>
                      <a:tailEnd type="none" w="med" len="med"/>
                    </a:lnL>
                    <a:solidFill>
                      <a:srgbClr val="548235">
                        <a:alpha val="20000"/>
                      </a:srgbClr>
                    </a:solidFill>
                  </a:tcPr>
                </a:tc>
                <a:tc>
                  <a:txBody>
                    <a:bodyPr/>
                    <a:lstStyle/>
                    <a:p>
                      <a:pPr algn="ctr" fontAlgn="ctr"/>
                      <a:r>
                        <a:rPr lang="ru-RU" sz="800" b="0" i="0" u="none" strike="noStrike">
                          <a:solidFill>
                            <a:srgbClr val="000000"/>
                          </a:solidFill>
                          <a:effectLst/>
                          <a:latin typeface="Arial Narrow" panose="020B0606020202030204" pitchFamily="34" charset="0"/>
                        </a:rPr>
                        <a:t>224</a:t>
                      </a:r>
                    </a:p>
                  </a:txBody>
                  <a:tcPr marL="9525" marR="9525" marT="9525" marB="0" anchor="c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230</a:t>
                      </a:r>
                    </a:p>
                  </a:txBody>
                  <a:tcPr marL="9525" marR="9525" marT="9525" marB="0" anchor="ctr">
                    <a:solidFill>
                      <a:srgbClr val="548235">
                        <a:alpha val="20000"/>
                      </a:srgbClr>
                    </a:solidFill>
                  </a:tcPr>
                </a:tc>
                <a:tc>
                  <a:txBody>
                    <a:bodyPr/>
                    <a:lstStyle/>
                    <a:p>
                      <a:pPr algn="ctr" fontAlgn="ctr"/>
                      <a:r>
                        <a:rPr lang="ru-RU" sz="800" b="0" i="0" u="none" strike="noStrike">
                          <a:solidFill>
                            <a:srgbClr val="000000"/>
                          </a:solidFill>
                          <a:effectLst/>
                          <a:latin typeface="Arial Narrow" panose="020B0606020202030204" pitchFamily="34" charset="0"/>
                        </a:rPr>
                        <a:t>220</a:t>
                      </a:r>
                    </a:p>
                  </a:txBody>
                  <a:tcPr marL="9525" marR="9525" marT="9525" marB="0" anchor="ctr">
                    <a:solidFill>
                      <a:srgbClr val="548235">
                        <a:alpha val="20000"/>
                      </a:srgbClr>
                    </a:solidFill>
                  </a:tcPr>
                </a:tc>
                <a:tc>
                  <a:txBody>
                    <a:bodyPr/>
                    <a:lstStyle/>
                    <a:p>
                      <a:pPr algn="ctr" fontAlgn="ctr"/>
                      <a:r>
                        <a:rPr lang="ru-RU" sz="800" b="0" i="0" u="none" strike="noStrike">
                          <a:solidFill>
                            <a:srgbClr val="000000"/>
                          </a:solidFill>
                          <a:effectLst/>
                          <a:latin typeface="Arial Narrow" panose="020B0606020202030204" pitchFamily="34" charset="0"/>
                        </a:rPr>
                        <a:t>262</a:t>
                      </a:r>
                    </a:p>
                  </a:txBody>
                  <a:tcPr marL="9525" marR="9525" marT="9525" marB="0" anchor="ctr">
                    <a:solidFill>
                      <a:srgbClr val="548235">
                        <a:alpha val="20000"/>
                      </a:srgbClr>
                    </a:solidFill>
                  </a:tcPr>
                </a:tc>
                <a:tc>
                  <a:txBody>
                    <a:bodyPr/>
                    <a:lstStyle/>
                    <a:p>
                      <a:pPr algn="ctr" fontAlgn="ctr"/>
                      <a:r>
                        <a:rPr lang="ru-RU" sz="800" b="0" i="0" u="none" strike="noStrike">
                          <a:solidFill>
                            <a:srgbClr val="000000"/>
                          </a:solidFill>
                          <a:effectLst/>
                          <a:latin typeface="Arial Narrow" panose="020B0606020202030204" pitchFamily="34" charset="0"/>
                        </a:rPr>
                        <a:t>1,5%</a:t>
                      </a:r>
                    </a:p>
                  </a:txBody>
                  <a:tcPr marL="9525" marR="9525" marT="9525" marB="0" anchor="ctr">
                    <a:solidFill>
                      <a:srgbClr val="548235">
                        <a:alpha val="20000"/>
                      </a:srgbClr>
                    </a:solidFill>
                  </a:tcPr>
                </a:tc>
                <a:extLst>
                  <a:ext uri="{0D108BD9-81ED-4DB2-BD59-A6C34878D82A}">
                    <a16:rowId xmlns:a16="http://schemas.microsoft.com/office/drawing/2014/main" val="43189757"/>
                  </a:ext>
                </a:extLst>
              </a:tr>
              <a:tr h="152142">
                <a:tc gridSpan="3">
                  <a:txBody>
                    <a:bodyPr/>
                    <a:lstStyle/>
                    <a:p>
                      <a:pPr algn="ctr" fontAlgn="b"/>
                      <a:r>
                        <a:rPr lang="ru-RU" sz="900" b="1" u="none" strike="noStrike" dirty="0">
                          <a:solidFill>
                            <a:schemeClr val="accent3">
                              <a:lumMod val="50000"/>
                            </a:schemeClr>
                          </a:solidFill>
                          <a:effectLst/>
                          <a:latin typeface="Arial Narrow" panose="020B0606020202030204" pitchFamily="34" charset="0"/>
                        </a:rPr>
                        <a:t>ТОП-10 БОЙЫНША ЖИЫНЫ</a:t>
                      </a:r>
                      <a:endParaRPr lang="ru-RU" sz="900" b="1" i="0" u="none" strike="noStrike" cap="none" dirty="0">
                        <a:solidFill>
                          <a:schemeClr val="accent3">
                            <a:lumMod val="50000"/>
                          </a:schemeClr>
                        </a:solidFill>
                        <a:effectLst/>
                        <a:latin typeface="Arial Narrow" panose="020B0606020202030204" pitchFamily="34" charset="0"/>
                        <a:ea typeface="+mn-ea"/>
                        <a:cs typeface="+mn-cs"/>
                        <a:sym typeface="Arial"/>
                      </a:endParaRPr>
                    </a:p>
                  </a:txBody>
                  <a:tcPr marL="9525" marR="9525" marT="0" marB="0" anchor="ctr">
                    <a:lnR w="12700" cap="flat" cmpd="sng" algn="ctr">
                      <a:solidFill>
                        <a:schemeClr val="tx1"/>
                      </a:solidFill>
                      <a:prstDash val="solid"/>
                      <a:round/>
                      <a:headEnd type="none" w="med" len="med"/>
                      <a:tailEnd type="none" w="med" len="med"/>
                    </a:lnR>
                    <a:lnB w="12700" cap="flat" cmpd="sng" algn="ctr">
                      <a:solidFill>
                        <a:schemeClr val="tx1"/>
                      </a:solidFill>
                      <a:prstDash val="solid"/>
                      <a:round/>
                      <a:headEnd type="none" w="med" len="med"/>
                      <a:tailEnd type="none" w="med" len="med"/>
                    </a:lnB>
                    <a:noFill/>
                  </a:tcPr>
                </a:tc>
                <a:tc hMerge="1">
                  <a:txBody>
                    <a:bodyPr/>
                    <a:lstStyle/>
                    <a:p>
                      <a:pPr algn="ctr" fontAlgn="b"/>
                      <a:r>
                        <a:rPr lang="ru-KZ" sz="800" b="0" i="0" u="none" strike="noStrike" cap="none" dirty="0">
                          <a:solidFill>
                            <a:srgbClr val="007F76"/>
                          </a:solidFill>
                          <a:effectLst/>
                          <a:latin typeface="Arial Narrow" panose="020B0606020202030204" pitchFamily="34" charset="0"/>
                          <a:ea typeface="+mn-ea"/>
                          <a:cs typeface="+mn-cs"/>
                          <a:sym typeface="Arial"/>
                        </a:rPr>
                        <a:t>7239-2</a:t>
                      </a:r>
                    </a:p>
                  </a:txBody>
                  <a:tcPr marL="9525" marR="9525" marT="0" marB="0" anchor="ctr">
                    <a:lnB w="12700" cap="flat" cmpd="sng" algn="ctr">
                      <a:solidFill>
                        <a:schemeClr val="tx1"/>
                      </a:solidFill>
                      <a:prstDash val="solid"/>
                      <a:round/>
                      <a:headEnd type="none" w="med" len="med"/>
                      <a:tailEnd type="none" w="med" len="med"/>
                    </a:lnB>
                    <a:solidFill>
                      <a:schemeClr val="bg1">
                        <a:lumMod val="50000"/>
                        <a:alpha val="20000"/>
                      </a:schemeClr>
                    </a:solidFill>
                  </a:tcPr>
                </a:tc>
                <a:tc hMerge="1">
                  <a:txBody>
                    <a:bodyPr/>
                    <a:lstStyle/>
                    <a:p>
                      <a:pPr marL="72000" algn="l" fontAlgn="ctr"/>
                      <a:r>
                        <a:rPr lang="ru-RU" sz="800" b="0" i="0" u="none" strike="noStrike" cap="none" dirty="0">
                          <a:solidFill>
                            <a:srgbClr val="007F76"/>
                          </a:solidFill>
                          <a:effectLst/>
                          <a:latin typeface="Arial Narrow" panose="020B0606020202030204" pitchFamily="34" charset="0"/>
                          <a:ea typeface="+mn-ea"/>
                          <a:cs typeface="+mn-cs"/>
                          <a:sym typeface="Arial"/>
                        </a:rPr>
                        <a:t>Слесари промышленного оборудования</a:t>
                      </a:r>
                    </a:p>
                  </a:txBody>
                  <a:tcPr marL="9525" marR="9525" marT="0" marB="0" anchor="ctr">
                    <a:lnR w="12700" cap="flat" cmpd="sng" algn="ctr">
                      <a:solidFill>
                        <a:schemeClr val="tx1"/>
                      </a:solidFill>
                      <a:prstDash val="solid"/>
                      <a:round/>
                      <a:headEnd type="none" w="med" len="med"/>
                      <a:tailEnd type="none" w="med" len="med"/>
                    </a:lnR>
                    <a:lnB w="12700" cap="flat" cmpd="sng" algn="ctr">
                      <a:solidFill>
                        <a:schemeClr val="tx1"/>
                      </a:solidFill>
                      <a:prstDash val="solid"/>
                      <a:round/>
                      <a:headEnd type="none" w="med" len="med"/>
                      <a:tailEnd type="none" w="med" len="med"/>
                    </a:lnB>
                    <a:solidFill>
                      <a:schemeClr val="bg1">
                        <a:lumMod val="50000"/>
                        <a:alpha val="20000"/>
                      </a:schemeClr>
                    </a:solidFill>
                  </a:tcPr>
                </a:tc>
                <a:tc>
                  <a:txBody>
                    <a:bodyPr/>
                    <a:lstStyle/>
                    <a:p>
                      <a:pPr algn="ctr" fontAlgn="ctr"/>
                      <a:r>
                        <a:rPr lang="ru-RU" sz="800" b="1" i="0" u="none" strike="noStrike" dirty="0">
                          <a:solidFill>
                            <a:srgbClr val="000000"/>
                          </a:solidFill>
                          <a:effectLst/>
                          <a:latin typeface="Arial Narrow" panose="020B0606020202030204" pitchFamily="34" charset="0"/>
                        </a:rPr>
                        <a:t>29 576</a:t>
                      </a:r>
                    </a:p>
                  </a:txBody>
                  <a:tcPr marL="9525" marR="9525" marT="9525" marB="0" anchor="ctr">
                    <a:lnL w="12700" cap="flat" cmpd="sng" algn="ctr">
                      <a:solidFill>
                        <a:schemeClr val="tx1"/>
                      </a:solidFill>
                      <a:prstDash val="solid"/>
                      <a:round/>
                      <a:headEnd type="none" w="med" len="med"/>
                      <a:tailEnd type="none" w="med" len="med"/>
                    </a:lnL>
                    <a:lnB w="12700" cap="flat" cmpd="sng" algn="ctr">
                      <a:solidFill>
                        <a:schemeClr val="tx1"/>
                      </a:solidFill>
                      <a:prstDash val="solid"/>
                      <a:round/>
                      <a:headEnd type="none" w="med" len="med"/>
                      <a:tailEnd type="none" w="med" len="med"/>
                    </a:lnB>
                    <a:noFill/>
                  </a:tcPr>
                </a:tc>
                <a:tc>
                  <a:txBody>
                    <a:bodyPr/>
                    <a:lstStyle/>
                    <a:p>
                      <a:pPr algn="ctr" fontAlgn="ctr"/>
                      <a:r>
                        <a:rPr lang="ru-RU" sz="800" b="1" i="0" u="none" strike="noStrike" dirty="0">
                          <a:solidFill>
                            <a:srgbClr val="000000"/>
                          </a:solidFill>
                          <a:effectLst/>
                          <a:latin typeface="Arial Narrow" panose="020B0606020202030204" pitchFamily="34" charset="0"/>
                        </a:rPr>
                        <a:t>3 071</a:t>
                      </a:r>
                    </a:p>
                  </a:txBody>
                  <a:tcPr marL="9525" marR="9525" marT="9525" marB="0" anchor="ctr">
                    <a:lnB w="12700" cap="flat" cmpd="sng" algn="ctr">
                      <a:solidFill>
                        <a:schemeClr val="tx1"/>
                      </a:solidFill>
                      <a:prstDash val="solid"/>
                      <a:round/>
                      <a:headEnd type="none" w="med" len="med"/>
                      <a:tailEnd type="none" w="med" len="med"/>
                    </a:lnB>
                    <a:noFill/>
                  </a:tcPr>
                </a:tc>
                <a:tc>
                  <a:txBody>
                    <a:bodyPr/>
                    <a:lstStyle/>
                    <a:p>
                      <a:pPr algn="ctr" fontAlgn="ctr"/>
                      <a:r>
                        <a:rPr lang="ru-RU" sz="800" b="1" i="0" u="none" strike="noStrike" dirty="0">
                          <a:solidFill>
                            <a:srgbClr val="000000"/>
                          </a:solidFill>
                          <a:effectLst/>
                          <a:latin typeface="Arial Narrow" panose="020B0606020202030204" pitchFamily="34" charset="0"/>
                        </a:rPr>
                        <a:t>10 353</a:t>
                      </a:r>
                    </a:p>
                  </a:txBody>
                  <a:tcPr marL="9525" marR="9525" marT="9525" marB="0" anchor="ctr">
                    <a:lnB w="12700" cap="flat" cmpd="sng" algn="ctr">
                      <a:solidFill>
                        <a:schemeClr val="tx1"/>
                      </a:solidFill>
                      <a:prstDash val="solid"/>
                      <a:round/>
                      <a:headEnd type="none" w="med" len="med"/>
                      <a:tailEnd type="none" w="med" len="med"/>
                    </a:lnB>
                    <a:noFill/>
                  </a:tcPr>
                </a:tc>
                <a:tc>
                  <a:txBody>
                    <a:bodyPr/>
                    <a:lstStyle/>
                    <a:p>
                      <a:pPr algn="ctr" fontAlgn="ctr"/>
                      <a:r>
                        <a:rPr lang="ru-RU" sz="800" b="1" i="0" u="none" strike="noStrike" dirty="0">
                          <a:solidFill>
                            <a:srgbClr val="000000"/>
                          </a:solidFill>
                          <a:effectLst/>
                          <a:latin typeface="Arial Narrow" panose="020B0606020202030204" pitchFamily="34" charset="0"/>
                        </a:rPr>
                        <a:t>7 445</a:t>
                      </a:r>
                    </a:p>
                  </a:txBody>
                  <a:tcPr marL="9525" marR="9525" marT="9525" marB="0" anchor="ctr">
                    <a:lnB w="12700" cap="flat" cmpd="sng" algn="ctr">
                      <a:solidFill>
                        <a:schemeClr val="tx1"/>
                      </a:solidFill>
                      <a:prstDash val="solid"/>
                      <a:round/>
                      <a:headEnd type="none" w="med" len="med"/>
                      <a:tailEnd type="none" w="med" len="med"/>
                    </a:lnB>
                    <a:noFill/>
                  </a:tcPr>
                </a:tc>
                <a:tc>
                  <a:txBody>
                    <a:bodyPr/>
                    <a:lstStyle/>
                    <a:p>
                      <a:pPr algn="ctr" fontAlgn="ctr"/>
                      <a:r>
                        <a:rPr lang="ru-RU" sz="800" b="1" i="0" u="none" strike="noStrike" dirty="0">
                          <a:solidFill>
                            <a:srgbClr val="000000"/>
                          </a:solidFill>
                          <a:effectLst/>
                          <a:latin typeface="Arial Narrow" panose="020B0606020202030204" pitchFamily="34" charset="0"/>
                        </a:rPr>
                        <a:t>8 707</a:t>
                      </a:r>
                    </a:p>
                  </a:txBody>
                  <a:tcPr marL="9525" marR="9525" marT="9525" marB="0" anchor="ctr">
                    <a:lnR w="12700" cap="flat" cmpd="sng" algn="ctr">
                      <a:solidFill>
                        <a:schemeClr val="tx1"/>
                      </a:solidFill>
                      <a:prstDash val="solid"/>
                      <a:round/>
                      <a:headEnd type="none" w="med" len="med"/>
                      <a:tailEnd type="none" w="med" len="med"/>
                    </a:lnR>
                    <a:lnB w="12700" cap="flat" cmpd="sng" algn="ctr">
                      <a:solidFill>
                        <a:schemeClr val="tx1"/>
                      </a:solidFill>
                      <a:prstDash val="solid"/>
                      <a:round/>
                      <a:headEnd type="none" w="med" len="med"/>
                      <a:tailEnd type="none" w="med" len="med"/>
                    </a:lnB>
                    <a:noFill/>
                  </a:tcPr>
                </a:tc>
                <a:tc>
                  <a:txBody>
                    <a:bodyPr/>
                    <a:lstStyle/>
                    <a:p>
                      <a:pPr algn="ctr" fontAlgn="ctr"/>
                      <a:r>
                        <a:rPr lang="ru-RU" sz="800" b="1" i="0" u="none" strike="noStrike" dirty="0">
                          <a:solidFill>
                            <a:srgbClr val="000000"/>
                          </a:solidFill>
                          <a:effectLst/>
                          <a:latin typeface="Arial Narrow" panose="020B0606020202030204" pitchFamily="34" charset="0"/>
                        </a:rPr>
                        <a:t>29 204</a:t>
                      </a:r>
                    </a:p>
                  </a:txBody>
                  <a:tcPr marL="9525" marR="9525" marT="9525" marB="0" anchor="ctr">
                    <a:lnL w="12700" cap="flat" cmpd="sng" algn="ctr">
                      <a:solidFill>
                        <a:schemeClr val="tx1"/>
                      </a:solidFill>
                      <a:prstDash val="solid"/>
                      <a:round/>
                      <a:headEnd type="none" w="med" len="med"/>
                      <a:tailEnd type="none" w="med" len="med"/>
                    </a:lnL>
                    <a:lnB w="12700" cap="flat" cmpd="sng" algn="ctr">
                      <a:solidFill>
                        <a:schemeClr val="tx1"/>
                      </a:solidFill>
                      <a:prstDash val="solid"/>
                      <a:round/>
                      <a:headEnd type="none" w="med" len="med"/>
                      <a:tailEnd type="none" w="med" len="med"/>
                    </a:lnB>
                    <a:noFill/>
                  </a:tcPr>
                </a:tc>
                <a:tc>
                  <a:txBody>
                    <a:bodyPr/>
                    <a:lstStyle/>
                    <a:p>
                      <a:pPr algn="ctr" fontAlgn="ctr"/>
                      <a:r>
                        <a:rPr lang="ru-RU" sz="800" b="1" i="0" u="none" strike="noStrike" dirty="0">
                          <a:solidFill>
                            <a:srgbClr val="000000"/>
                          </a:solidFill>
                          <a:effectLst/>
                          <a:latin typeface="Arial Narrow" panose="020B0606020202030204" pitchFamily="34" charset="0"/>
                        </a:rPr>
                        <a:t>3 371</a:t>
                      </a:r>
                    </a:p>
                  </a:txBody>
                  <a:tcPr marL="9525" marR="9525" marT="9525" marB="0" anchor="ctr">
                    <a:lnB w="12700" cap="flat" cmpd="sng" algn="ctr">
                      <a:solidFill>
                        <a:schemeClr val="tx1"/>
                      </a:solidFill>
                      <a:prstDash val="solid"/>
                      <a:round/>
                      <a:headEnd type="none" w="med" len="med"/>
                      <a:tailEnd type="none" w="med" len="med"/>
                    </a:lnB>
                    <a:noFill/>
                  </a:tcPr>
                </a:tc>
                <a:tc>
                  <a:txBody>
                    <a:bodyPr/>
                    <a:lstStyle/>
                    <a:p>
                      <a:pPr algn="ctr" fontAlgn="ctr"/>
                      <a:r>
                        <a:rPr lang="ru-RU" sz="800" b="1" i="0" u="none" strike="noStrike" dirty="0">
                          <a:solidFill>
                            <a:srgbClr val="000000"/>
                          </a:solidFill>
                          <a:effectLst/>
                          <a:latin typeface="Arial Narrow" panose="020B0606020202030204" pitchFamily="34" charset="0"/>
                        </a:rPr>
                        <a:t>5 826</a:t>
                      </a:r>
                    </a:p>
                  </a:txBody>
                  <a:tcPr marL="9525" marR="9525" marT="9525" marB="0" anchor="ctr">
                    <a:lnB w="12700" cap="flat" cmpd="sng" algn="ctr">
                      <a:solidFill>
                        <a:schemeClr val="tx1"/>
                      </a:solidFill>
                      <a:prstDash val="solid"/>
                      <a:round/>
                      <a:headEnd type="none" w="med" len="med"/>
                      <a:tailEnd type="none" w="med" len="med"/>
                    </a:lnB>
                    <a:noFill/>
                  </a:tcPr>
                </a:tc>
                <a:tc>
                  <a:txBody>
                    <a:bodyPr/>
                    <a:lstStyle/>
                    <a:p>
                      <a:pPr algn="ctr" fontAlgn="ctr"/>
                      <a:r>
                        <a:rPr lang="ru-RU" sz="800" b="1" i="0" u="none" strike="noStrike">
                          <a:solidFill>
                            <a:srgbClr val="000000"/>
                          </a:solidFill>
                          <a:effectLst/>
                          <a:latin typeface="Arial Narrow" panose="020B0606020202030204" pitchFamily="34" charset="0"/>
                        </a:rPr>
                        <a:t>9 633</a:t>
                      </a:r>
                    </a:p>
                  </a:txBody>
                  <a:tcPr marL="9525" marR="9525" marT="9525" marB="0" anchor="ctr">
                    <a:lnB w="12700" cap="flat" cmpd="sng" algn="ctr">
                      <a:solidFill>
                        <a:schemeClr val="tx1"/>
                      </a:solidFill>
                      <a:prstDash val="solid"/>
                      <a:round/>
                      <a:headEnd type="none" w="med" len="med"/>
                      <a:tailEnd type="none" w="med" len="med"/>
                    </a:lnB>
                    <a:noFill/>
                  </a:tcPr>
                </a:tc>
                <a:tc>
                  <a:txBody>
                    <a:bodyPr/>
                    <a:lstStyle/>
                    <a:p>
                      <a:pPr algn="ctr" fontAlgn="ctr"/>
                      <a:r>
                        <a:rPr lang="ru-RU" sz="800" b="1" i="0" u="none" strike="noStrike">
                          <a:solidFill>
                            <a:srgbClr val="000000"/>
                          </a:solidFill>
                          <a:effectLst/>
                          <a:latin typeface="Arial Narrow" panose="020B0606020202030204" pitchFamily="34" charset="0"/>
                        </a:rPr>
                        <a:t>10 374</a:t>
                      </a:r>
                    </a:p>
                  </a:txBody>
                  <a:tcPr marL="9525" marR="9525" marT="9525" marB="0" anchor="ctr">
                    <a:lnB w="12700" cap="flat" cmpd="sng" algn="ctr">
                      <a:solidFill>
                        <a:schemeClr val="tx1"/>
                      </a:solidFill>
                      <a:prstDash val="solid"/>
                      <a:round/>
                      <a:headEnd type="none" w="med" len="med"/>
                      <a:tailEnd type="none" w="med" len="med"/>
                    </a:lnB>
                    <a:noFill/>
                  </a:tcPr>
                </a:tc>
                <a:tc>
                  <a:txBody>
                    <a:bodyPr/>
                    <a:lstStyle/>
                    <a:p>
                      <a:pPr algn="ctr" fontAlgn="ctr"/>
                      <a:r>
                        <a:rPr lang="ru-RU" sz="800" b="1" i="0" u="none" strike="noStrike" dirty="0">
                          <a:solidFill>
                            <a:srgbClr val="000000"/>
                          </a:solidFill>
                          <a:effectLst/>
                          <a:latin typeface="Arial Narrow" panose="020B0606020202030204" pitchFamily="34" charset="0"/>
                        </a:rPr>
                        <a:t>48,0%</a:t>
                      </a:r>
                    </a:p>
                  </a:txBody>
                  <a:tcPr marL="9525" marR="9525" marT="9525" marB="0" anchor="ctr">
                    <a:lnB w="12700"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3063250630"/>
                  </a:ext>
                </a:extLst>
              </a:tr>
              <a:tr h="152142">
                <a:tc gridSpan="14">
                  <a:txBody>
                    <a:bodyPr/>
                    <a:lstStyle/>
                    <a:p>
                      <a:pPr algn="ctr" fontAlgn="b"/>
                      <a:r>
                        <a:rPr lang="ru-RU" sz="900" b="1" i="0" u="none" strike="noStrike" dirty="0">
                          <a:solidFill>
                            <a:schemeClr val="accent6">
                              <a:lumMod val="50000"/>
                            </a:schemeClr>
                          </a:solidFill>
                          <a:effectLst/>
                          <a:latin typeface="Arial Narrow" panose="020B0606020202030204" pitchFamily="34" charset="0"/>
                        </a:rPr>
                        <a:t>ПЕССИМИСТІК СЦЕНАРИЙ</a:t>
                      </a:r>
                      <a:endParaRPr lang="en-US" sz="900" b="1" i="0" u="none" strike="noStrike" dirty="0">
                        <a:solidFill>
                          <a:schemeClr val="accent6">
                            <a:lumMod val="50000"/>
                          </a:schemeClr>
                        </a:solidFill>
                        <a:effectLst/>
                        <a:latin typeface="Arial Narrow" panose="020B0606020202030204" pitchFamily="34" charset="0"/>
                      </a:endParaRPr>
                    </a:p>
                  </a:txBody>
                  <a:tcPr marL="9525" marR="9525" marT="0" marB="0" anchor="ct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accent6">
                        <a:lumMod val="50000"/>
                        <a:alpha val="40000"/>
                      </a:schemeClr>
                    </a:solidFill>
                  </a:tcPr>
                </a:tc>
                <a:tc hMerge="1">
                  <a:txBody>
                    <a:bodyPr/>
                    <a:lstStyle/>
                    <a:p>
                      <a:pPr algn="ctr" fontAlgn="b"/>
                      <a:endParaRPr lang="ru-KZ" sz="800" b="0" i="0" u="none" strike="noStrike" cap="none" dirty="0">
                        <a:solidFill>
                          <a:srgbClr val="007F76"/>
                        </a:solidFill>
                        <a:effectLst/>
                        <a:latin typeface="Arial Narrow" panose="020B0606020202030204" pitchFamily="34" charset="0"/>
                        <a:ea typeface="+mn-ea"/>
                        <a:cs typeface="+mn-cs"/>
                        <a:sym typeface="Arial"/>
                      </a:endParaRPr>
                    </a:p>
                  </a:txBody>
                  <a:tcPr marL="9525" marR="9525" marT="0" marB="0" anchor="ct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007F76">
                        <a:alpha val="20000"/>
                      </a:srgbClr>
                    </a:solidFill>
                  </a:tcPr>
                </a:tc>
                <a:tc hMerge="1">
                  <a:txBody>
                    <a:bodyPr/>
                    <a:lstStyle/>
                    <a:p>
                      <a:pPr marL="72000" algn="l" fontAlgn="ctr"/>
                      <a:endParaRPr lang="ru-RU" sz="800" b="0" i="0" u="none" strike="noStrike" cap="none" dirty="0">
                        <a:solidFill>
                          <a:srgbClr val="007F76"/>
                        </a:solidFill>
                        <a:effectLst/>
                        <a:latin typeface="Arial Narrow" panose="020B0606020202030204" pitchFamily="34" charset="0"/>
                        <a:ea typeface="+mn-ea"/>
                        <a:cs typeface="+mn-cs"/>
                        <a:sym typeface="Arial"/>
                      </a:endParaRPr>
                    </a:p>
                  </a:txBody>
                  <a:tcPr marL="9525" marR="9525" marT="0" marB="0" anchor="ctr">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007F76">
                        <a:alpha val="20000"/>
                      </a:srgbClr>
                    </a:solidFill>
                  </a:tcPr>
                </a:tc>
                <a:tc hMerge="1">
                  <a:txBody>
                    <a:bodyPr/>
                    <a:lstStyle/>
                    <a:p>
                      <a:pPr algn="ctr" fontAlgn="b"/>
                      <a:endParaRPr lang="ru-KZ" sz="800" b="0" i="0" u="none" strike="noStrike" cap="none" dirty="0">
                        <a:solidFill>
                          <a:schemeClr val="tx1"/>
                        </a:solidFill>
                        <a:effectLst/>
                        <a:latin typeface="Arial Narrow" panose="020B0606020202030204" pitchFamily="34" charset="0"/>
                        <a:ea typeface="+mn-ea"/>
                        <a:cs typeface="+mn-cs"/>
                        <a:sym typeface="Arial"/>
                      </a:endParaRPr>
                    </a:p>
                  </a:txBody>
                  <a:tcPr marL="9525" marR="9525" marT="0" marB="0" anchor="ctr">
                    <a:lnL w="12700" cap="flat" cmpd="sng" algn="ctr">
                      <a:solidFill>
                        <a:schemeClr val="tx1"/>
                      </a:solidFill>
                      <a:prstDash val="solid"/>
                      <a:round/>
                      <a:headEnd type="none" w="med" len="med"/>
                      <a:tailEnd type="none" w="med" len="med"/>
                    </a:lnL>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50000"/>
                        <a:alpha val="20000"/>
                      </a:schemeClr>
                    </a:solidFill>
                  </a:tcPr>
                </a:tc>
                <a:tc hMerge="1">
                  <a:txBody>
                    <a:bodyPr/>
                    <a:lstStyle/>
                    <a:p>
                      <a:pPr algn="ctr" fontAlgn="b"/>
                      <a:endParaRPr lang="ru-KZ" sz="800" b="0" i="0" u="none" strike="noStrike" cap="none">
                        <a:solidFill>
                          <a:schemeClr val="tx1"/>
                        </a:solidFill>
                        <a:effectLst/>
                        <a:latin typeface="Arial Narrow" panose="020B0606020202030204" pitchFamily="34" charset="0"/>
                        <a:ea typeface="+mn-ea"/>
                        <a:cs typeface="+mn-cs"/>
                        <a:sym typeface="Arial"/>
                      </a:endParaRPr>
                    </a:p>
                  </a:txBody>
                  <a:tcPr marL="9525" marR="9525" marT="0" marB="0" anchor="ct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50000"/>
                        <a:alpha val="20000"/>
                      </a:schemeClr>
                    </a:solidFill>
                  </a:tcPr>
                </a:tc>
                <a:tc hMerge="1">
                  <a:txBody>
                    <a:bodyPr/>
                    <a:lstStyle/>
                    <a:p>
                      <a:pPr algn="ctr" fontAlgn="b"/>
                      <a:endParaRPr lang="ru-KZ" sz="800" b="0" i="0" u="none" strike="noStrike" cap="none" dirty="0">
                        <a:solidFill>
                          <a:schemeClr val="tx1"/>
                        </a:solidFill>
                        <a:effectLst/>
                        <a:latin typeface="Arial Narrow" panose="020B0606020202030204" pitchFamily="34" charset="0"/>
                        <a:ea typeface="+mn-ea"/>
                        <a:cs typeface="+mn-cs"/>
                        <a:sym typeface="Arial"/>
                      </a:endParaRPr>
                    </a:p>
                  </a:txBody>
                  <a:tcPr marL="9525" marR="9525" marT="0" marB="0" anchor="ct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50000"/>
                        <a:alpha val="20000"/>
                      </a:schemeClr>
                    </a:solidFill>
                  </a:tcPr>
                </a:tc>
                <a:tc hMerge="1">
                  <a:txBody>
                    <a:bodyPr/>
                    <a:lstStyle/>
                    <a:p>
                      <a:pPr algn="ctr" fontAlgn="b"/>
                      <a:endParaRPr lang="ru-KZ" sz="800" b="0" i="0" u="none" strike="noStrike" cap="none" dirty="0">
                        <a:solidFill>
                          <a:schemeClr val="tx1"/>
                        </a:solidFill>
                        <a:effectLst/>
                        <a:latin typeface="Arial Narrow" panose="020B0606020202030204" pitchFamily="34" charset="0"/>
                        <a:ea typeface="+mn-ea"/>
                        <a:cs typeface="+mn-cs"/>
                        <a:sym typeface="Arial"/>
                      </a:endParaRPr>
                    </a:p>
                  </a:txBody>
                  <a:tcPr marL="9525" marR="9525" marT="0" marB="0" anchor="ct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50000"/>
                        <a:alpha val="20000"/>
                      </a:schemeClr>
                    </a:solidFill>
                  </a:tcPr>
                </a:tc>
                <a:tc hMerge="1">
                  <a:txBody>
                    <a:bodyPr/>
                    <a:lstStyle/>
                    <a:p>
                      <a:pPr algn="ctr" fontAlgn="b"/>
                      <a:endParaRPr lang="ru-KZ" sz="800" b="0" i="0" u="none" strike="noStrike" cap="none">
                        <a:solidFill>
                          <a:schemeClr val="tx1"/>
                        </a:solidFill>
                        <a:effectLst/>
                        <a:latin typeface="Arial Narrow" panose="020B0606020202030204" pitchFamily="34" charset="0"/>
                        <a:ea typeface="+mn-ea"/>
                        <a:cs typeface="+mn-cs"/>
                        <a:sym typeface="Arial"/>
                      </a:endParaRPr>
                    </a:p>
                  </a:txBody>
                  <a:tcPr marL="9525" marR="9525" marT="0" marB="0" anchor="ctr">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50000"/>
                        <a:alpha val="20000"/>
                      </a:schemeClr>
                    </a:solidFill>
                  </a:tcPr>
                </a:tc>
                <a:tc hMerge="1">
                  <a:txBody>
                    <a:bodyPr/>
                    <a:lstStyle/>
                    <a:p>
                      <a:pPr algn="ctr" fontAlgn="ctr"/>
                      <a:endParaRPr lang="ru-KZ" sz="800" b="0" i="0" u="none" strike="noStrike" cap="none" dirty="0">
                        <a:solidFill>
                          <a:srgbClr val="007F76"/>
                        </a:solidFill>
                        <a:effectLst/>
                        <a:latin typeface="Arial Narrow" panose="020B0606020202030204" pitchFamily="34" charset="0"/>
                        <a:ea typeface="+mn-ea"/>
                        <a:cs typeface="+mn-cs"/>
                        <a:sym typeface="Arial"/>
                      </a:endParaRPr>
                    </a:p>
                  </a:txBody>
                  <a:tcPr marL="9525" marR="9525" marT="0" marB="0" anchor="ctr">
                    <a:lnL w="12700" cap="flat" cmpd="sng" algn="ctr">
                      <a:solidFill>
                        <a:schemeClr val="tx1"/>
                      </a:solidFill>
                      <a:prstDash val="solid"/>
                      <a:round/>
                      <a:headEnd type="none" w="med" len="med"/>
                      <a:tailEnd type="none" w="med" len="med"/>
                    </a:lnL>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007F76">
                        <a:alpha val="20000"/>
                      </a:srgbClr>
                    </a:solidFill>
                  </a:tcPr>
                </a:tc>
                <a:tc hMerge="1">
                  <a:txBody>
                    <a:bodyPr/>
                    <a:lstStyle/>
                    <a:p>
                      <a:pPr algn="ctr" fontAlgn="ctr"/>
                      <a:endParaRPr lang="ru-KZ" sz="800" b="0" i="0" u="none" strike="noStrike" cap="none" dirty="0">
                        <a:solidFill>
                          <a:schemeClr val="tx1"/>
                        </a:solidFill>
                        <a:effectLst/>
                        <a:latin typeface="Arial Narrow" panose="020B0606020202030204" pitchFamily="34" charset="0"/>
                        <a:ea typeface="+mn-ea"/>
                        <a:cs typeface="+mn-cs"/>
                        <a:sym typeface="Arial"/>
                      </a:endParaRPr>
                    </a:p>
                  </a:txBody>
                  <a:tcPr marL="9525" marR="9525" marT="0" marB="0" anchor="ct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50000"/>
                        <a:alpha val="20000"/>
                      </a:schemeClr>
                    </a:solidFill>
                  </a:tcPr>
                </a:tc>
                <a:tc hMerge="1">
                  <a:txBody>
                    <a:bodyPr/>
                    <a:lstStyle/>
                    <a:p>
                      <a:pPr algn="ctr" fontAlgn="ctr"/>
                      <a:endParaRPr lang="ru-KZ" sz="800" b="0" i="0" u="none" strike="noStrike" cap="none" dirty="0">
                        <a:solidFill>
                          <a:srgbClr val="007F76"/>
                        </a:solidFill>
                        <a:effectLst/>
                        <a:latin typeface="Arial Narrow" panose="020B0606020202030204" pitchFamily="34" charset="0"/>
                        <a:ea typeface="+mn-ea"/>
                        <a:cs typeface="+mn-cs"/>
                        <a:sym typeface="Arial"/>
                      </a:endParaRPr>
                    </a:p>
                  </a:txBody>
                  <a:tcPr marL="9525" marR="9525" marT="0" marB="0" anchor="ct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007F76">
                        <a:alpha val="20000"/>
                      </a:srgbClr>
                    </a:solidFill>
                  </a:tcPr>
                </a:tc>
                <a:tc hMerge="1">
                  <a:txBody>
                    <a:bodyPr/>
                    <a:lstStyle/>
                    <a:p>
                      <a:pPr algn="ctr" fontAlgn="ctr"/>
                      <a:endParaRPr lang="ru-KZ" sz="800" b="0" i="0" u="none" strike="noStrike" cap="none" dirty="0">
                        <a:solidFill>
                          <a:srgbClr val="007F76"/>
                        </a:solidFill>
                        <a:effectLst/>
                        <a:latin typeface="Arial Narrow" panose="020B0606020202030204" pitchFamily="34" charset="0"/>
                        <a:ea typeface="+mn-ea"/>
                        <a:cs typeface="+mn-cs"/>
                        <a:sym typeface="Arial"/>
                      </a:endParaRPr>
                    </a:p>
                  </a:txBody>
                  <a:tcPr marL="9525" marR="9525" marT="0" marB="0" anchor="ct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007F76">
                        <a:alpha val="20000"/>
                      </a:srgbClr>
                    </a:solidFill>
                  </a:tcPr>
                </a:tc>
                <a:tc hMerge="1">
                  <a:txBody>
                    <a:bodyPr/>
                    <a:lstStyle/>
                    <a:p>
                      <a:pPr algn="ctr" fontAlgn="ctr"/>
                      <a:endParaRPr lang="ru-KZ" sz="800" b="0" i="0" u="none" strike="noStrike" cap="none" dirty="0">
                        <a:solidFill>
                          <a:srgbClr val="007F76"/>
                        </a:solidFill>
                        <a:effectLst/>
                        <a:latin typeface="Arial Narrow" panose="020B0606020202030204" pitchFamily="34" charset="0"/>
                        <a:ea typeface="+mn-ea"/>
                        <a:cs typeface="+mn-cs"/>
                        <a:sym typeface="Arial"/>
                      </a:endParaRPr>
                    </a:p>
                  </a:txBody>
                  <a:tcPr marL="9525" marR="9525" marT="0" marB="0" anchor="ct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007F76">
                        <a:alpha val="20000"/>
                      </a:srgbClr>
                    </a:solidFill>
                  </a:tcPr>
                </a:tc>
                <a:tc hMerge="1">
                  <a:txBody>
                    <a:bodyPr/>
                    <a:lstStyle/>
                    <a:p>
                      <a:pPr algn="ctr" fontAlgn="ctr"/>
                      <a:endParaRPr lang="ru-KZ" sz="800" b="0" i="0" u="none" strike="noStrike" cap="none" dirty="0">
                        <a:solidFill>
                          <a:srgbClr val="007F76"/>
                        </a:solidFill>
                        <a:effectLst/>
                        <a:latin typeface="Arial Narrow" panose="020B0606020202030204" pitchFamily="34" charset="0"/>
                        <a:ea typeface="+mn-ea"/>
                        <a:cs typeface="+mn-cs"/>
                        <a:sym typeface="Arial"/>
                      </a:endParaRPr>
                    </a:p>
                  </a:txBody>
                  <a:tcPr marL="9525" marR="9525" marT="0" marB="0" anchor="ct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007F76">
                        <a:alpha val="20000"/>
                      </a:srgbClr>
                    </a:solidFill>
                  </a:tcPr>
                </a:tc>
                <a:extLst>
                  <a:ext uri="{0D108BD9-81ED-4DB2-BD59-A6C34878D82A}">
                    <a16:rowId xmlns:a16="http://schemas.microsoft.com/office/drawing/2014/main" val="2562410137"/>
                  </a:ext>
                </a:extLst>
              </a:tr>
              <a:tr h="144837">
                <a:tc>
                  <a:txBody>
                    <a:bodyPr/>
                    <a:lstStyle/>
                    <a:p>
                      <a:pPr algn="ctr" fontAlgn="b"/>
                      <a:r>
                        <a:rPr lang="ru-RU" sz="800" u="none" strike="noStrike" dirty="0">
                          <a:solidFill>
                            <a:schemeClr val="accent6">
                              <a:lumMod val="50000"/>
                            </a:schemeClr>
                          </a:solidFill>
                          <a:effectLst/>
                          <a:latin typeface="Arial Narrow" panose="020B0606020202030204" pitchFamily="34" charset="0"/>
                        </a:rPr>
                        <a:t>1</a:t>
                      </a:r>
                      <a:endParaRPr lang="en-US" sz="800" b="0" i="0" u="none" strike="noStrike" dirty="0">
                        <a:solidFill>
                          <a:schemeClr val="accent6">
                            <a:lumMod val="50000"/>
                          </a:schemeClr>
                        </a:solidFill>
                        <a:effectLst/>
                        <a:latin typeface="Arial Narrow" panose="020B0606020202030204" pitchFamily="34" charset="0"/>
                      </a:endParaRPr>
                    </a:p>
                  </a:txBody>
                  <a:tcPr marL="9525" marR="9525" marT="0" marB="0" anchor="ctr">
                    <a:lnT w="12700" cap="flat" cmpd="sng" algn="ctr">
                      <a:solidFill>
                        <a:schemeClr val="tx1"/>
                      </a:solidFill>
                      <a:prstDash val="solid"/>
                      <a:round/>
                      <a:headEnd type="none" w="med" len="med"/>
                      <a:tailEnd type="none" w="med" len="med"/>
                    </a:lnT>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9629-9</a:t>
                      </a:r>
                    </a:p>
                  </a:txBody>
                  <a:tcPr marL="9525" marR="9525" marT="9525" marB="0" anchor="ctr">
                    <a:lnT w="12700" cap="flat" cmpd="sng" algn="ctr">
                      <a:solidFill>
                        <a:schemeClr val="tx1"/>
                      </a:solidFill>
                      <a:prstDash val="solid"/>
                      <a:round/>
                      <a:headEnd type="none" w="med" len="med"/>
                      <a:tailEnd type="none" w="med" len="med"/>
                    </a:lnT>
                    <a:solidFill>
                      <a:schemeClr val="accent6">
                        <a:lumMod val="50000"/>
                        <a:alpha val="1000"/>
                      </a:schemeClr>
                    </a:solidFill>
                  </a:tcPr>
                </a:tc>
                <a:tc>
                  <a:txBody>
                    <a:bodyPr/>
                    <a:lstStyle/>
                    <a:p>
                      <a:pPr marL="72000" algn="l" fontAlgn="ctr"/>
                      <a:r>
                        <a:rPr lang="ru-RU" sz="800" b="0" i="0" u="none" strike="noStrike" dirty="0" err="1">
                          <a:solidFill>
                            <a:srgbClr val="000000"/>
                          </a:solidFill>
                          <a:effectLst/>
                          <a:latin typeface="Arial Narrow" panose="020B0606020202030204" pitchFamily="34" charset="0"/>
                        </a:rPr>
                        <a:t>Біліктілігі</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жоқ</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жұмысшылар</a:t>
                      </a:r>
                      <a:endParaRPr lang="ru-RU" sz="800" b="0" i="0" u="none" strike="noStrike" dirty="0">
                        <a:solidFill>
                          <a:srgbClr val="000000"/>
                        </a:solidFill>
                        <a:effectLst/>
                        <a:latin typeface="Arial Narrow" panose="020B0606020202030204" pitchFamily="34" charset="0"/>
                      </a:endParaRPr>
                    </a:p>
                  </a:txBody>
                  <a:tcPr marL="9525" marR="9525" marT="9525" marB="0" anchor="ctr">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12 511</a:t>
                      </a:r>
                    </a:p>
                  </a:txBody>
                  <a:tcPr marL="9525" marR="9525" marT="9525" marB="0" anchor="ctr">
                    <a:lnL w="12700" cap="flat" cmpd="sng" algn="ctr">
                      <a:solidFill>
                        <a:schemeClr val="tx1"/>
                      </a:solidFill>
                      <a:prstDash val="solid"/>
                      <a:round/>
                      <a:headEnd type="none" w="med" len="med"/>
                      <a:tailEnd type="none" w="med" len="med"/>
                    </a:lnL>
                    <a:lnT w="12700" cap="flat" cmpd="sng" algn="ctr">
                      <a:solidFill>
                        <a:schemeClr val="tx1"/>
                      </a:solidFill>
                      <a:prstDash val="solid"/>
                      <a:round/>
                      <a:headEnd type="none" w="med" len="med"/>
                      <a:tailEnd type="none" w="med" len="med"/>
                    </a:lnT>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647</a:t>
                      </a:r>
                    </a:p>
                  </a:txBody>
                  <a:tcPr marL="9525" marR="9525" marT="9525" marB="0" anchor="ctr">
                    <a:lnT w="12700" cap="flat" cmpd="sng" algn="ctr">
                      <a:solidFill>
                        <a:schemeClr val="tx1"/>
                      </a:solidFill>
                      <a:prstDash val="solid"/>
                      <a:round/>
                      <a:headEnd type="none" w="med" len="med"/>
                      <a:tailEnd type="none" w="med" len="med"/>
                    </a:lnT>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6 065</a:t>
                      </a:r>
                    </a:p>
                  </a:txBody>
                  <a:tcPr marL="9525" marR="9525" marT="9525" marB="0" anchor="ctr">
                    <a:lnT w="12700" cap="flat" cmpd="sng" algn="ctr">
                      <a:solidFill>
                        <a:schemeClr val="tx1"/>
                      </a:solidFill>
                      <a:prstDash val="solid"/>
                      <a:round/>
                      <a:headEnd type="none" w="med" len="med"/>
                      <a:tailEnd type="none" w="med" len="med"/>
                    </a:lnT>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2 015</a:t>
                      </a:r>
                    </a:p>
                  </a:txBody>
                  <a:tcPr marL="9525" marR="9525" marT="9525" marB="0" anchor="ctr">
                    <a:lnT w="12700" cap="flat" cmpd="sng" algn="ctr">
                      <a:solidFill>
                        <a:schemeClr val="tx1"/>
                      </a:solidFill>
                      <a:prstDash val="solid"/>
                      <a:round/>
                      <a:headEnd type="none" w="med" len="med"/>
                      <a:tailEnd type="none" w="med" len="med"/>
                    </a:lnT>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3 784</a:t>
                      </a:r>
                    </a:p>
                  </a:txBody>
                  <a:tcPr marL="9525" marR="9525" marT="9525" marB="0" anchor="ctr">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11 722</a:t>
                      </a:r>
                    </a:p>
                  </a:txBody>
                  <a:tcPr marL="9525" marR="9525" marT="9525" marB="0" anchor="ctr">
                    <a:lnL w="12700" cap="flat" cmpd="sng" algn="ctr">
                      <a:solidFill>
                        <a:schemeClr val="tx1"/>
                      </a:solidFill>
                      <a:prstDash val="solid"/>
                      <a:round/>
                      <a:headEnd type="none" w="med" len="med"/>
                      <a:tailEnd type="none" w="med" len="med"/>
                    </a:lnL>
                    <a:lnT w="12700" cap="flat" cmpd="sng" algn="ctr">
                      <a:solidFill>
                        <a:schemeClr val="tx1"/>
                      </a:solidFill>
                      <a:prstDash val="solid"/>
                      <a:round/>
                      <a:headEnd type="none" w="med" len="med"/>
                      <a:tailEnd type="none" w="med" len="med"/>
                    </a:lnT>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655</a:t>
                      </a:r>
                    </a:p>
                  </a:txBody>
                  <a:tcPr marL="9525" marR="9525" marT="9525" marB="0" anchor="ctr">
                    <a:lnT w="12700" cap="flat" cmpd="sng" algn="ctr">
                      <a:solidFill>
                        <a:schemeClr val="tx1"/>
                      </a:solidFill>
                      <a:prstDash val="solid"/>
                      <a:round/>
                      <a:headEnd type="none" w="med" len="med"/>
                      <a:tailEnd type="none" w="med" len="med"/>
                    </a:lnT>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1 630</a:t>
                      </a:r>
                    </a:p>
                  </a:txBody>
                  <a:tcPr marL="9525" marR="9525" marT="9525" marB="0" anchor="ctr">
                    <a:lnT w="12700" cap="flat" cmpd="sng" algn="ctr">
                      <a:solidFill>
                        <a:schemeClr val="tx1"/>
                      </a:solidFill>
                      <a:prstDash val="solid"/>
                      <a:round/>
                      <a:headEnd type="none" w="med" len="med"/>
                      <a:tailEnd type="none" w="med" len="med"/>
                    </a:lnT>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5 658</a:t>
                      </a:r>
                    </a:p>
                  </a:txBody>
                  <a:tcPr marL="9525" marR="9525" marT="9525" marB="0" anchor="ctr">
                    <a:lnT w="12700" cap="flat" cmpd="sng" algn="ctr">
                      <a:solidFill>
                        <a:schemeClr val="tx1"/>
                      </a:solidFill>
                      <a:prstDash val="solid"/>
                      <a:round/>
                      <a:headEnd type="none" w="med" len="med"/>
                      <a:tailEnd type="none" w="med" len="med"/>
                    </a:lnT>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3 779</a:t>
                      </a:r>
                    </a:p>
                  </a:txBody>
                  <a:tcPr marL="9525" marR="9525" marT="9525" marB="0" anchor="ctr">
                    <a:lnT w="12700" cap="flat" cmpd="sng" algn="ctr">
                      <a:solidFill>
                        <a:schemeClr val="tx1"/>
                      </a:solidFill>
                      <a:prstDash val="solid"/>
                      <a:round/>
                      <a:headEnd type="none" w="med" len="med"/>
                      <a:tailEnd type="none" w="med" len="med"/>
                    </a:lnT>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19,0%</a:t>
                      </a:r>
                    </a:p>
                  </a:txBody>
                  <a:tcPr marL="9525" marR="9525" marT="9525" marB="0" anchor="ctr">
                    <a:lnT w="12700" cap="flat" cmpd="sng" algn="ctr">
                      <a:solidFill>
                        <a:schemeClr val="tx1"/>
                      </a:solidFill>
                      <a:prstDash val="solid"/>
                      <a:round/>
                      <a:headEnd type="none" w="med" len="med"/>
                      <a:tailEnd type="none" w="med" len="med"/>
                    </a:lnT>
                    <a:solidFill>
                      <a:schemeClr val="accent6">
                        <a:lumMod val="50000"/>
                        <a:alpha val="1000"/>
                      </a:schemeClr>
                    </a:solidFill>
                  </a:tcPr>
                </a:tc>
                <a:extLst>
                  <a:ext uri="{0D108BD9-81ED-4DB2-BD59-A6C34878D82A}">
                    <a16:rowId xmlns:a16="http://schemas.microsoft.com/office/drawing/2014/main" val="1295061941"/>
                  </a:ext>
                </a:extLst>
              </a:tr>
              <a:tr h="144837">
                <a:tc>
                  <a:txBody>
                    <a:bodyPr/>
                    <a:lstStyle/>
                    <a:p>
                      <a:pPr algn="ctr" fontAlgn="b"/>
                      <a:r>
                        <a:rPr lang="ru-RU" sz="800" b="0" i="0" u="none" strike="noStrike" dirty="0">
                          <a:solidFill>
                            <a:schemeClr val="accent6">
                              <a:lumMod val="50000"/>
                            </a:schemeClr>
                          </a:solidFill>
                          <a:effectLst/>
                          <a:latin typeface="Arial Narrow" panose="020B0606020202030204" pitchFamily="34" charset="0"/>
                        </a:rPr>
                        <a:t>2</a:t>
                      </a:r>
                      <a:endParaRPr lang="en-US" sz="800" b="0" i="0" u="none" strike="noStrike" dirty="0">
                        <a:solidFill>
                          <a:schemeClr val="accent6">
                            <a:lumMod val="50000"/>
                          </a:schemeClr>
                        </a:solidFill>
                        <a:effectLst/>
                        <a:latin typeface="Arial Narrow" panose="020B0606020202030204" pitchFamily="34" charset="0"/>
                      </a:endParaRPr>
                    </a:p>
                  </a:txBody>
                  <a:tcPr marL="9525" marR="9525" marT="0" marB="0" anchor="ctr">
                    <a:solidFill>
                      <a:schemeClr val="accent6">
                        <a:lumMod val="75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9629-7</a:t>
                      </a:r>
                    </a:p>
                  </a:txBody>
                  <a:tcPr marL="9525" marR="9525" marT="9525" marB="0" anchor="ctr">
                    <a:solidFill>
                      <a:schemeClr val="accent6">
                        <a:lumMod val="75000"/>
                        <a:alpha val="20000"/>
                      </a:schemeClr>
                    </a:solidFill>
                  </a:tcPr>
                </a:tc>
                <a:tc>
                  <a:txBody>
                    <a:bodyPr/>
                    <a:lstStyle/>
                    <a:p>
                      <a:pPr marL="72000" algn="l" fontAlgn="ctr"/>
                      <a:r>
                        <a:rPr lang="ru-RU" sz="800" b="0" i="0" u="none" strike="noStrike" dirty="0" err="1">
                          <a:solidFill>
                            <a:srgbClr val="000000"/>
                          </a:solidFill>
                          <a:effectLst/>
                          <a:latin typeface="Arial Narrow" panose="020B0606020202030204" pitchFamily="34" charset="0"/>
                        </a:rPr>
                        <a:t>Әртүрлі</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жұмысты</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атқарушылар</a:t>
                      </a:r>
                      <a:endParaRPr lang="ru-RU" sz="800" b="0" i="0" u="none" strike="noStrike" dirty="0">
                        <a:solidFill>
                          <a:srgbClr val="000000"/>
                        </a:solidFill>
                        <a:effectLst/>
                        <a:latin typeface="Arial Narrow" panose="020B0606020202030204" pitchFamily="34" charset="0"/>
                      </a:endParaRPr>
                    </a:p>
                  </a:txBody>
                  <a:tcPr marL="9525" marR="9525" marT="9525" marB="0" anchor="ctr">
                    <a:lnR w="12700" cap="flat" cmpd="sng" algn="ctr">
                      <a:solidFill>
                        <a:schemeClr val="tx1"/>
                      </a:solidFill>
                      <a:prstDash val="solid"/>
                      <a:round/>
                      <a:headEnd type="none" w="med" len="med"/>
                      <a:tailEnd type="none" w="med" len="med"/>
                    </a:lnR>
                    <a:solidFill>
                      <a:schemeClr val="accent6">
                        <a:lumMod val="75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6 433</a:t>
                      </a:r>
                    </a:p>
                  </a:txBody>
                  <a:tcPr marL="9525" marR="9525" marT="9525" marB="0" anchor="ctr">
                    <a:lnL w="12700" cap="flat" cmpd="sng" algn="ctr">
                      <a:solidFill>
                        <a:schemeClr val="tx1"/>
                      </a:solidFill>
                      <a:prstDash val="solid"/>
                      <a:round/>
                      <a:headEnd type="none" w="med" len="med"/>
                      <a:tailEnd type="none" w="med" len="med"/>
                    </a:lnL>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488</a:t>
                      </a:r>
                    </a:p>
                  </a:txBody>
                  <a:tcPr marL="9525" marR="9525" marT="9525" marB="0" anchor="c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1 743</a:t>
                      </a:r>
                    </a:p>
                  </a:txBody>
                  <a:tcPr marL="9525" marR="9525" marT="9525" marB="0" anchor="c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1 908</a:t>
                      </a:r>
                    </a:p>
                  </a:txBody>
                  <a:tcPr marL="9525" marR="9525" marT="9525" marB="0" anchor="c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2 294</a:t>
                      </a:r>
                    </a:p>
                  </a:txBody>
                  <a:tcPr marL="9525" marR="9525" marT="9525" marB="0" anchor="ctr">
                    <a:lnR w="12700" cap="flat" cmpd="sng" algn="ctr">
                      <a:solidFill>
                        <a:schemeClr val="tx1"/>
                      </a:solidFill>
                      <a:prstDash val="solid"/>
                      <a:round/>
                      <a:headEnd type="none" w="med" len="med"/>
                      <a:tailEnd type="none" w="med" len="med"/>
                    </a:ln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8 348</a:t>
                      </a:r>
                    </a:p>
                  </a:txBody>
                  <a:tcPr marL="9525" marR="9525" marT="9525" marB="0" anchor="ctr">
                    <a:lnL w="12700" cap="flat" cmpd="sng" algn="ctr">
                      <a:solidFill>
                        <a:schemeClr val="tx1"/>
                      </a:solidFill>
                      <a:prstDash val="solid"/>
                      <a:round/>
                      <a:headEnd type="none" w="med" len="med"/>
                      <a:tailEnd type="none" w="med" len="med"/>
                    </a:lnL>
                    <a:solidFill>
                      <a:schemeClr val="accent6">
                        <a:lumMod val="75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865</a:t>
                      </a:r>
                    </a:p>
                  </a:txBody>
                  <a:tcPr marL="9525" marR="9525" marT="9525" marB="0" anchor="c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1 784</a:t>
                      </a:r>
                    </a:p>
                  </a:txBody>
                  <a:tcPr marL="9525" marR="9525" marT="9525" marB="0" anchor="ctr">
                    <a:solidFill>
                      <a:schemeClr val="accent6">
                        <a:lumMod val="75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2 700</a:t>
                      </a:r>
                    </a:p>
                  </a:txBody>
                  <a:tcPr marL="9525" marR="9525" marT="9525" marB="0" anchor="ctr">
                    <a:solidFill>
                      <a:schemeClr val="accent6">
                        <a:lumMod val="75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2 999</a:t>
                      </a:r>
                    </a:p>
                  </a:txBody>
                  <a:tcPr marL="9525" marR="9525" marT="9525" marB="0" anchor="ctr">
                    <a:solidFill>
                      <a:schemeClr val="accent6">
                        <a:lumMod val="75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13,5%</a:t>
                      </a:r>
                    </a:p>
                  </a:txBody>
                  <a:tcPr marL="9525" marR="9525" marT="9525" marB="0" anchor="ctr">
                    <a:solidFill>
                      <a:schemeClr val="accent6">
                        <a:lumMod val="75000"/>
                        <a:alpha val="20000"/>
                      </a:schemeClr>
                    </a:solidFill>
                  </a:tcPr>
                </a:tc>
                <a:extLst>
                  <a:ext uri="{0D108BD9-81ED-4DB2-BD59-A6C34878D82A}">
                    <a16:rowId xmlns:a16="http://schemas.microsoft.com/office/drawing/2014/main" val="750895560"/>
                  </a:ext>
                </a:extLst>
              </a:tr>
              <a:tr h="144837">
                <a:tc>
                  <a:txBody>
                    <a:bodyPr/>
                    <a:lstStyle/>
                    <a:p>
                      <a:pPr algn="ctr" fontAlgn="b"/>
                      <a:r>
                        <a:rPr lang="ru-RU" sz="800" b="0" i="0" u="none" strike="noStrike" dirty="0">
                          <a:solidFill>
                            <a:schemeClr val="accent6">
                              <a:lumMod val="50000"/>
                            </a:schemeClr>
                          </a:solidFill>
                          <a:effectLst/>
                          <a:latin typeface="Arial Narrow" panose="020B0606020202030204" pitchFamily="34" charset="0"/>
                        </a:rPr>
                        <a:t>3</a:t>
                      </a:r>
                      <a:endParaRPr lang="en-US" sz="800" b="0" i="0" u="none" strike="noStrike" dirty="0">
                        <a:solidFill>
                          <a:schemeClr val="accent6">
                            <a:lumMod val="50000"/>
                          </a:schemeClr>
                        </a:solidFill>
                        <a:effectLst/>
                        <a:latin typeface="Arial Narrow" panose="020B0606020202030204" pitchFamily="34" charset="0"/>
                      </a:endParaRPr>
                    </a:p>
                  </a:txBody>
                  <a:tcPr marL="9525" marR="9525" marT="0"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2350-3</a:t>
                      </a:r>
                    </a:p>
                  </a:txBody>
                  <a:tcPr marL="9525" marR="9525" marT="9525" marB="0" anchor="ctr">
                    <a:solidFill>
                      <a:schemeClr val="accent6">
                        <a:lumMod val="50000"/>
                        <a:alpha val="1000"/>
                      </a:schemeClr>
                    </a:solidFill>
                  </a:tcPr>
                </a:tc>
                <a:tc>
                  <a:txBody>
                    <a:bodyPr/>
                    <a:lstStyle/>
                    <a:p>
                      <a:pPr marL="72000" algn="l" fontAlgn="ctr"/>
                      <a:r>
                        <a:rPr lang="ru-RU" sz="800" b="0" i="0" u="none" strike="noStrike" dirty="0" err="1">
                          <a:solidFill>
                            <a:srgbClr val="000000"/>
                          </a:solidFill>
                          <a:effectLst/>
                          <a:latin typeface="Arial Narrow" panose="020B0606020202030204" pitchFamily="34" charset="0"/>
                        </a:rPr>
                        <a:t>Қоғамдық</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ғылымдар</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бойынша</a:t>
                      </a:r>
                      <a:r>
                        <a:rPr lang="ru-RU" sz="800" b="0" i="0" u="none" strike="noStrike" dirty="0">
                          <a:solidFill>
                            <a:srgbClr val="000000"/>
                          </a:solidFill>
                          <a:effectLst/>
                          <a:latin typeface="Arial Narrow" panose="020B0606020202030204" pitchFamily="34" charset="0"/>
                        </a:rPr>
                        <a:t> орта </a:t>
                      </a:r>
                      <a:r>
                        <a:rPr lang="ru-RU" sz="800" b="0" i="0" u="none" strike="noStrike" dirty="0" err="1">
                          <a:solidFill>
                            <a:srgbClr val="000000"/>
                          </a:solidFill>
                          <a:effectLst/>
                          <a:latin typeface="Arial Narrow" panose="020B0606020202030204" pitchFamily="34" charset="0"/>
                        </a:rPr>
                        <a:t>мектеп</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мұғалімдері</a:t>
                      </a:r>
                      <a:endParaRPr lang="ru-RU" sz="800" b="0" i="0" u="none" strike="noStrike" dirty="0">
                        <a:solidFill>
                          <a:srgbClr val="000000"/>
                        </a:solidFill>
                        <a:effectLst/>
                        <a:latin typeface="Arial Narrow" panose="020B0606020202030204" pitchFamily="34" charset="0"/>
                      </a:endParaRPr>
                    </a:p>
                  </a:txBody>
                  <a:tcPr marL="9525" marR="9525" marT="9525" marB="0" anchor="ctr">
                    <a:lnR w="12700" cap="flat" cmpd="sng" algn="ctr">
                      <a:solidFill>
                        <a:schemeClr val="tx1"/>
                      </a:solidFill>
                      <a:prstDash val="solid"/>
                      <a:round/>
                      <a:headEnd type="none" w="med" len="med"/>
                      <a:tailEnd type="none" w="med" len="med"/>
                    </a:ln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2 377</a:t>
                      </a:r>
                    </a:p>
                  </a:txBody>
                  <a:tcPr marL="9525" marR="9525" marT="9525" marB="0" anchor="ctr">
                    <a:lnL w="12700" cap="flat" cmpd="sng" algn="ctr">
                      <a:solidFill>
                        <a:schemeClr val="tx1"/>
                      </a:solidFill>
                      <a:prstDash val="solid"/>
                      <a:round/>
                      <a:headEnd type="none" w="med" len="med"/>
                      <a:tailEnd type="none" w="med" len="med"/>
                    </a:lnL>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522</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527</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1 102</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226</a:t>
                      </a:r>
                    </a:p>
                  </a:txBody>
                  <a:tcPr marL="9525" marR="9525" marT="9525" marB="0" anchor="ctr">
                    <a:lnR w="12700" cap="flat" cmpd="sng" algn="ctr">
                      <a:solidFill>
                        <a:schemeClr val="tx1"/>
                      </a:solidFill>
                      <a:prstDash val="solid"/>
                      <a:round/>
                      <a:headEnd type="none" w="med" len="med"/>
                      <a:tailEnd type="none" w="med" len="med"/>
                    </a:ln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2 695</a:t>
                      </a:r>
                    </a:p>
                  </a:txBody>
                  <a:tcPr marL="9525" marR="9525" marT="9525" marB="0" anchor="ctr">
                    <a:lnL w="12700" cap="flat" cmpd="sng" algn="ctr">
                      <a:solidFill>
                        <a:schemeClr val="tx1"/>
                      </a:solidFill>
                      <a:prstDash val="solid"/>
                      <a:round/>
                      <a:headEnd type="none" w="med" len="med"/>
                      <a:tailEnd type="none" w="med" len="med"/>
                    </a:lnL>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341</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552</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478</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1 324</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4,4%</a:t>
                      </a:r>
                    </a:p>
                  </a:txBody>
                  <a:tcPr marL="9525" marR="9525" marT="9525" marB="0" anchor="ctr">
                    <a:solidFill>
                      <a:schemeClr val="accent6">
                        <a:lumMod val="50000"/>
                        <a:alpha val="1000"/>
                      </a:schemeClr>
                    </a:solidFill>
                  </a:tcPr>
                </a:tc>
                <a:extLst>
                  <a:ext uri="{0D108BD9-81ED-4DB2-BD59-A6C34878D82A}">
                    <a16:rowId xmlns:a16="http://schemas.microsoft.com/office/drawing/2014/main" val="761244194"/>
                  </a:ext>
                </a:extLst>
              </a:tr>
              <a:tr h="144837">
                <a:tc>
                  <a:txBody>
                    <a:bodyPr/>
                    <a:lstStyle/>
                    <a:p>
                      <a:pPr algn="ctr" fontAlgn="b"/>
                      <a:r>
                        <a:rPr lang="ru-RU" sz="800" b="0" i="0" u="none" strike="noStrike" dirty="0">
                          <a:solidFill>
                            <a:schemeClr val="accent6">
                              <a:lumMod val="50000"/>
                            </a:schemeClr>
                          </a:solidFill>
                          <a:effectLst/>
                          <a:latin typeface="Arial Narrow" panose="020B0606020202030204" pitchFamily="34" charset="0"/>
                        </a:rPr>
                        <a:t>4</a:t>
                      </a:r>
                      <a:endParaRPr lang="en-US" sz="800" b="0" i="0" u="none" strike="noStrike" dirty="0">
                        <a:solidFill>
                          <a:schemeClr val="accent6">
                            <a:lumMod val="50000"/>
                          </a:schemeClr>
                        </a:solidFill>
                        <a:effectLst/>
                        <a:latin typeface="Arial Narrow" panose="020B0606020202030204" pitchFamily="34" charset="0"/>
                      </a:endParaRPr>
                    </a:p>
                  </a:txBody>
                  <a:tcPr marL="9525" marR="9525" marT="0" marB="0" anchor="ctr">
                    <a:solidFill>
                      <a:schemeClr val="accent6">
                        <a:lumMod val="75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9116-0</a:t>
                      </a:r>
                    </a:p>
                  </a:txBody>
                  <a:tcPr marL="9525" marR="9525" marT="9525" marB="0" anchor="ctr">
                    <a:solidFill>
                      <a:schemeClr val="accent6">
                        <a:lumMod val="75000"/>
                        <a:alpha val="20000"/>
                      </a:schemeClr>
                    </a:solidFill>
                  </a:tcPr>
                </a:tc>
                <a:tc>
                  <a:txBody>
                    <a:bodyPr/>
                    <a:lstStyle/>
                    <a:p>
                      <a:pPr marL="72000" algn="l" fontAlgn="ctr"/>
                      <a:r>
                        <a:rPr lang="ru-RU" sz="800" b="0" i="0" u="none" strike="noStrike" dirty="0">
                          <a:solidFill>
                            <a:srgbClr val="000000"/>
                          </a:solidFill>
                          <a:effectLst/>
                          <a:latin typeface="Arial Narrow" panose="020B0606020202030204" pitchFamily="34" charset="0"/>
                        </a:rPr>
                        <a:t>Аула </a:t>
                      </a:r>
                      <a:r>
                        <a:rPr lang="ru-RU" sz="800" b="0" i="0" u="none" strike="noStrike" dirty="0" err="1">
                          <a:solidFill>
                            <a:srgbClr val="000000"/>
                          </a:solidFill>
                          <a:effectLst/>
                          <a:latin typeface="Arial Narrow" panose="020B0606020202030204" pitchFamily="34" charset="0"/>
                        </a:rPr>
                        <a:t>сыпырушылар</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және</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ашық</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аумақтарды</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тазалаушылар</a:t>
                      </a:r>
                      <a:endParaRPr lang="ru-RU" sz="800" b="0" i="0" u="none" strike="noStrike" dirty="0">
                        <a:solidFill>
                          <a:srgbClr val="000000"/>
                        </a:solidFill>
                        <a:effectLst/>
                        <a:latin typeface="Arial Narrow" panose="020B0606020202030204" pitchFamily="34" charset="0"/>
                      </a:endParaRPr>
                    </a:p>
                  </a:txBody>
                  <a:tcPr marL="9525" marR="9525" marT="9525" marB="0" anchor="ctr">
                    <a:lnR w="12700" cap="flat" cmpd="sng" algn="ctr">
                      <a:solidFill>
                        <a:schemeClr val="tx1"/>
                      </a:solidFill>
                      <a:prstDash val="solid"/>
                      <a:round/>
                      <a:headEnd type="none" w="med" len="med"/>
                      <a:tailEnd type="none" w="med" len="med"/>
                    </a:lnR>
                    <a:solidFill>
                      <a:schemeClr val="accent6">
                        <a:lumMod val="75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1 749</a:t>
                      </a:r>
                    </a:p>
                  </a:txBody>
                  <a:tcPr marL="9525" marR="9525" marT="9525" marB="0" anchor="ctr">
                    <a:lnL w="12700" cap="flat" cmpd="sng" algn="ctr">
                      <a:solidFill>
                        <a:schemeClr val="tx1"/>
                      </a:solidFill>
                      <a:prstDash val="solid"/>
                      <a:round/>
                      <a:headEnd type="none" w="med" len="med"/>
                      <a:tailEnd type="none" w="med" len="med"/>
                    </a:lnL>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355</a:t>
                      </a:r>
                    </a:p>
                  </a:txBody>
                  <a:tcPr marL="9525" marR="9525" marT="9525" marB="0" anchor="c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407</a:t>
                      </a:r>
                    </a:p>
                  </a:txBody>
                  <a:tcPr marL="9525" marR="9525" marT="9525" marB="0" anchor="c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385</a:t>
                      </a:r>
                    </a:p>
                  </a:txBody>
                  <a:tcPr marL="9525" marR="9525" marT="9525" marB="0" anchor="c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602</a:t>
                      </a:r>
                    </a:p>
                  </a:txBody>
                  <a:tcPr marL="9525" marR="9525" marT="9525" marB="0" anchor="ctr">
                    <a:lnR w="12700" cap="flat" cmpd="sng" algn="ctr">
                      <a:solidFill>
                        <a:schemeClr val="tx1"/>
                      </a:solidFill>
                      <a:prstDash val="solid"/>
                      <a:round/>
                      <a:headEnd type="none" w="med" len="med"/>
                      <a:tailEnd type="none" w="med" len="med"/>
                    </a:ln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1 641</a:t>
                      </a:r>
                    </a:p>
                  </a:txBody>
                  <a:tcPr marL="9525" marR="9525" marT="9525" marB="0" anchor="ctr">
                    <a:lnL w="12700" cap="flat" cmpd="sng" algn="ctr">
                      <a:solidFill>
                        <a:schemeClr val="tx1"/>
                      </a:solidFill>
                      <a:prstDash val="solid"/>
                      <a:round/>
                      <a:headEnd type="none" w="med" len="med"/>
                      <a:tailEnd type="none" w="med" len="med"/>
                    </a:lnL>
                    <a:solidFill>
                      <a:schemeClr val="accent6">
                        <a:lumMod val="75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360</a:t>
                      </a:r>
                    </a:p>
                  </a:txBody>
                  <a:tcPr marL="9525" marR="9525" marT="9525" marB="0" anchor="c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465</a:t>
                      </a:r>
                    </a:p>
                  </a:txBody>
                  <a:tcPr marL="9525" marR="9525" marT="9525" marB="0" anchor="ctr">
                    <a:solidFill>
                      <a:schemeClr val="accent6">
                        <a:lumMod val="75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414</a:t>
                      </a:r>
                    </a:p>
                  </a:txBody>
                  <a:tcPr marL="9525" marR="9525" marT="9525" marB="0" anchor="ctr">
                    <a:solidFill>
                      <a:schemeClr val="accent6">
                        <a:lumMod val="75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402</a:t>
                      </a:r>
                    </a:p>
                  </a:txBody>
                  <a:tcPr marL="9525" marR="9525" marT="9525" marB="0" anchor="ctr">
                    <a:solidFill>
                      <a:schemeClr val="accent6">
                        <a:lumMod val="75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2,7%</a:t>
                      </a:r>
                    </a:p>
                  </a:txBody>
                  <a:tcPr marL="9525" marR="9525" marT="9525" marB="0" anchor="ctr">
                    <a:solidFill>
                      <a:schemeClr val="accent6">
                        <a:lumMod val="75000"/>
                        <a:alpha val="20000"/>
                      </a:schemeClr>
                    </a:solidFill>
                  </a:tcPr>
                </a:tc>
                <a:extLst>
                  <a:ext uri="{0D108BD9-81ED-4DB2-BD59-A6C34878D82A}">
                    <a16:rowId xmlns:a16="http://schemas.microsoft.com/office/drawing/2014/main" val="1996304957"/>
                  </a:ext>
                </a:extLst>
              </a:tr>
              <a:tr h="144837">
                <a:tc>
                  <a:txBody>
                    <a:bodyPr/>
                    <a:lstStyle/>
                    <a:p>
                      <a:pPr algn="ctr" fontAlgn="b"/>
                      <a:r>
                        <a:rPr lang="ru-RU" sz="800" b="0" i="0" u="none" strike="noStrike" dirty="0">
                          <a:solidFill>
                            <a:schemeClr val="accent6">
                              <a:lumMod val="50000"/>
                            </a:schemeClr>
                          </a:solidFill>
                          <a:effectLst/>
                          <a:latin typeface="Arial Narrow" panose="020B0606020202030204" pitchFamily="34" charset="0"/>
                        </a:rPr>
                        <a:t>5</a:t>
                      </a:r>
                      <a:endParaRPr lang="en-US" sz="800" b="0" i="0" u="none" strike="noStrike" dirty="0">
                        <a:solidFill>
                          <a:schemeClr val="accent6">
                            <a:lumMod val="50000"/>
                          </a:schemeClr>
                        </a:solidFill>
                        <a:effectLst/>
                        <a:latin typeface="Arial Narrow" panose="020B0606020202030204" pitchFamily="34" charset="0"/>
                      </a:endParaRPr>
                    </a:p>
                  </a:txBody>
                  <a:tcPr marL="9525" marR="9525" marT="0"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2361-0</a:t>
                      </a:r>
                    </a:p>
                  </a:txBody>
                  <a:tcPr marL="9525" marR="9525" marT="9525" marB="0" anchor="ctr">
                    <a:solidFill>
                      <a:schemeClr val="accent6">
                        <a:lumMod val="50000"/>
                        <a:alpha val="1000"/>
                      </a:schemeClr>
                    </a:solidFill>
                  </a:tcPr>
                </a:tc>
                <a:tc>
                  <a:txBody>
                    <a:bodyPr/>
                    <a:lstStyle/>
                    <a:p>
                      <a:pPr marL="72000" algn="l" fontAlgn="ctr"/>
                      <a:r>
                        <a:rPr lang="ru-RU" sz="800" b="0" i="0" u="none" strike="noStrike" dirty="0" err="1">
                          <a:solidFill>
                            <a:srgbClr val="000000"/>
                          </a:solidFill>
                          <a:effectLst/>
                          <a:latin typeface="Arial Narrow" panose="020B0606020202030204" pitchFamily="34" charset="0"/>
                        </a:rPr>
                        <a:t>Бастауыш</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мектеп</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мұғалімі</a:t>
                      </a:r>
                      <a:endParaRPr lang="ru-RU" sz="800" b="0" i="0" u="none" strike="noStrike" dirty="0">
                        <a:solidFill>
                          <a:srgbClr val="000000"/>
                        </a:solidFill>
                        <a:effectLst/>
                        <a:latin typeface="Arial Narrow" panose="020B0606020202030204" pitchFamily="34" charset="0"/>
                      </a:endParaRPr>
                    </a:p>
                  </a:txBody>
                  <a:tcPr marL="9525" marR="9525" marT="9525" marB="0" anchor="ctr">
                    <a:lnR w="12700" cap="flat" cmpd="sng" algn="ctr">
                      <a:solidFill>
                        <a:schemeClr val="tx1"/>
                      </a:solidFill>
                      <a:prstDash val="solid"/>
                      <a:round/>
                      <a:headEnd type="none" w="med" len="med"/>
                      <a:tailEnd type="none" w="med" len="med"/>
                    </a:ln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1 169</a:t>
                      </a:r>
                    </a:p>
                  </a:txBody>
                  <a:tcPr marL="9525" marR="9525" marT="9525" marB="0" anchor="ctr">
                    <a:lnL w="12700" cap="flat" cmpd="sng" algn="ctr">
                      <a:solidFill>
                        <a:schemeClr val="tx1"/>
                      </a:solidFill>
                      <a:prstDash val="solid"/>
                      <a:round/>
                      <a:headEnd type="none" w="med" len="med"/>
                      <a:tailEnd type="none" w="med" len="med"/>
                    </a:lnL>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291</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357</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372</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149</a:t>
                      </a:r>
                    </a:p>
                  </a:txBody>
                  <a:tcPr marL="9525" marR="9525" marT="9525" marB="0" anchor="ctr">
                    <a:lnR w="12700" cap="flat" cmpd="sng" algn="ctr">
                      <a:solidFill>
                        <a:schemeClr val="tx1"/>
                      </a:solidFill>
                      <a:prstDash val="solid"/>
                      <a:round/>
                      <a:headEnd type="none" w="med" len="med"/>
                      <a:tailEnd type="none" w="med" len="med"/>
                    </a:ln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1 590</a:t>
                      </a:r>
                    </a:p>
                  </a:txBody>
                  <a:tcPr marL="9525" marR="9525" marT="9525" marB="0" anchor="ctr">
                    <a:lnL w="12700" cap="flat" cmpd="sng" algn="ctr">
                      <a:solidFill>
                        <a:schemeClr val="tx1"/>
                      </a:solidFill>
                      <a:prstDash val="solid"/>
                      <a:round/>
                      <a:headEnd type="none" w="med" len="med"/>
                      <a:tailEnd type="none" w="med" len="med"/>
                    </a:lnL>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163</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433</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432</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562</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2,6%</a:t>
                      </a:r>
                    </a:p>
                  </a:txBody>
                  <a:tcPr marL="9525" marR="9525" marT="9525" marB="0" anchor="ctr">
                    <a:solidFill>
                      <a:schemeClr val="accent6">
                        <a:lumMod val="50000"/>
                        <a:alpha val="1000"/>
                      </a:schemeClr>
                    </a:solidFill>
                  </a:tcPr>
                </a:tc>
                <a:extLst>
                  <a:ext uri="{0D108BD9-81ED-4DB2-BD59-A6C34878D82A}">
                    <a16:rowId xmlns:a16="http://schemas.microsoft.com/office/drawing/2014/main" val="3085205914"/>
                  </a:ext>
                </a:extLst>
              </a:tr>
              <a:tr h="144837">
                <a:tc>
                  <a:txBody>
                    <a:bodyPr/>
                    <a:lstStyle/>
                    <a:p>
                      <a:pPr algn="ctr" fontAlgn="b"/>
                      <a:r>
                        <a:rPr lang="ru-RU" sz="800" b="0" i="0" u="none" strike="noStrike" dirty="0">
                          <a:solidFill>
                            <a:schemeClr val="accent6">
                              <a:lumMod val="50000"/>
                            </a:schemeClr>
                          </a:solidFill>
                          <a:effectLst/>
                          <a:latin typeface="Arial Narrow" panose="020B0606020202030204" pitchFamily="34" charset="0"/>
                        </a:rPr>
                        <a:t>6</a:t>
                      </a:r>
                      <a:endParaRPr lang="en-US" sz="800" b="0" i="0" u="none" strike="noStrike" dirty="0">
                        <a:solidFill>
                          <a:schemeClr val="accent6">
                            <a:lumMod val="50000"/>
                          </a:schemeClr>
                        </a:solidFill>
                        <a:effectLst/>
                        <a:latin typeface="Arial Narrow" panose="020B0606020202030204" pitchFamily="34" charset="0"/>
                      </a:endParaRPr>
                    </a:p>
                  </a:txBody>
                  <a:tcPr marL="9525" marR="9525" marT="0" marB="0" anchor="ctr">
                    <a:solidFill>
                      <a:schemeClr val="accent6">
                        <a:lumMod val="75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9113-0</a:t>
                      </a:r>
                    </a:p>
                  </a:txBody>
                  <a:tcPr marL="9525" marR="9525" marT="9525" marB="0" anchor="ctr">
                    <a:solidFill>
                      <a:schemeClr val="accent6">
                        <a:lumMod val="75000"/>
                        <a:alpha val="20000"/>
                      </a:schemeClr>
                    </a:solidFill>
                  </a:tcPr>
                </a:tc>
                <a:tc>
                  <a:txBody>
                    <a:bodyPr/>
                    <a:lstStyle/>
                    <a:p>
                      <a:pPr marL="72000" algn="l" fontAlgn="ctr"/>
                      <a:r>
                        <a:rPr lang="ru-RU" sz="800" b="0" i="0" u="none" strike="noStrike" dirty="0" err="1">
                          <a:solidFill>
                            <a:srgbClr val="000000"/>
                          </a:solidFill>
                          <a:effectLst/>
                          <a:latin typeface="Arial Narrow" panose="020B0606020202030204" pitchFamily="34" charset="0"/>
                        </a:rPr>
                        <a:t>Офистердегі</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жинаушылар</a:t>
                      </a:r>
                      <a:endParaRPr lang="ru-RU" sz="800" b="0" i="0" u="none" strike="noStrike" dirty="0">
                        <a:solidFill>
                          <a:srgbClr val="000000"/>
                        </a:solidFill>
                        <a:effectLst/>
                        <a:latin typeface="Arial Narrow" panose="020B0606020202030204" pitchFamily="34" charset="0"/>
                      </a:endParaRPr>
                    </a:p>
                  </a:txBody>
                  <a:tcPr marL="9525" marR="9525" marT="9525" marB="0" anchor="ctr">
                    <a:lnR w="12700" cap="flat" cmpd="sng" algn="ctr">
                      <a:solidFill>
                        <a:schemeClr val="tx1"/>
                      </a:solidFill>
                      <a:prstDash val="solid"/>
                      <a:round/>
                      <a:headEnd type="none" w="med" len="med"/>
                      <a:tailEnd type="none" w="med" len="med"/>
                    </a:lnR>
                    <a:solidFill>
                      <a:schemeClr val="accent6">
                        <a:lumMod val="75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1 074</a:t>
                      </a:r>
                    </a:p>
                  </a:txBody>
                  <a:tcPr marL="9525" marR="9525" marT="9525" marB="0" anchor="ctr">
                    <a:lnL w="12700" cap="flat" cmpd="sng" algn="ctr">
                      <a:solidFill>
                        <a:schemeClr val="tx1"/>
                      </a:solidFill>
                      <a:prstDash val="solid"/>
                      <a:round/>
                      <a:headEnd type="none" w="med" len="med"/>
                      <a:tailEnd type="none" w="med" len="med"/>
                    </a:lnL>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176</a:t>
                      </a:r>
                    </a:p>
                  </a:txBody>
                  <a:tcPr marL="9525" marR="9525" marT="9525" marB="0" anchor="c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345</a:t>
                      </a:r>
                    </a:p>
                  </a:txBody>
                  <a:tcPr marL="9525" marR="9525" marT="9525" marB="0" anchor="c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297</a:t>
                      </a:r>
                    </a:p>
                  </a:txBody>
                  <a:tcPr marL="9525" marR="9525" marT="9525" marB="0" anchor="c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256</a:t>
                      </a:r>
                    </a:p>
                  </a:txBody>
                  <a:tcPr marL="9525" marR="9525" marT="9525" marB="0" anchor="ctr">
                    <a:lnR w="12700" cap="flat" cmpd="sng" algn="ctr">
                      <a:solidFill>
                        <a:schemeClr val="tx1"/>
                      </a:solidFill>
                      <a:prstDash val="solid"/>
                      <a:round/>
                      <a:headEnd type="none" w="med" len="med"/>
                      <a:tailEnd type="none" w="med" len="med"/>
                    </a:ln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1 411</a:t>
                      </a:r>
                    </a:p>
                  </a:txBody>
                  <a:tcPr marL="9525" marR="9525" marT="9525" marB="0" anchor="ctr">
                    <a:lnL w="12700" cap="flat" cmpd="sng" algn="ctr">
                      <a:solidFill>
                        <a:schemeClr val="tx1"/>
                      </a:solidFill>
                      <a:prstDash val="solid"/>
                      <a:round/>
                      <a:headEnd type="none" w="med" len="med"/>
                      <a:tailEnd type="none" w="med" len="med"/>
                    </a:lnL>
                    <a:solidFill>
                      <a:schemeClr val="accent6">
                        <a:lumMod val="75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264</a:t>
                      </a:r>
                    </a:p>
                  </a:txBody>
                  <a:tcPr marL="9525" marR="9525" marT="9525" marB="0" anchor="c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311</a:t>
                      </a:r>
                    </a:p>
                  </a:txBody>
                  <a:tcPr marL="9525" marR="9525" marT="9525" marB="0" anchor="ctr">
                    <a:solidFill>
                      <a:schemeClr val="accent6">
                        <a:lumMod val="75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400</a:t>
                      </a:r>
                    </a:p>
                  </a:txBody>
                  <a:tcPr marL="9525" marR="9525" marT="9525" marB="0" anchor="ctr">
                    <a:solidFill>
                      <a:schemeClr val="accent6">
                        <a:lumMod val="75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436</a:t>
                      </a:r>
                    </a:p>
                  </a:txBody>
                  <a:tcPr marL="9525" marR="9525" marT="9525" marB="0" anchor="ctr">
                    <a:solidFill>
                      <a:schemeClr val="accent6">
                        <a:lumMod val="75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2,3%</a:t>
                      </a:r>
                    </a:p>
                  </a:txBody>
                  <a:tcPr marL="9525" marR="9525" marT="9525" marB="0" anchor="ctr">
                    <a:solidFill>
                      <a:schemeClr val="accent6">
                        <a:lumMod val="75000"/>
                        <a:alpha val="20000"/>
                      </a:schemeClr>
                    </a:solidFill>
                  </a:tcPr>
                </a:tc>
                <a:extLst>
                  <a:ext uri="{0D108BD9-81ED-4DB2-BD59-A6C34878D82A}">
                    <a16:rowId xmlns:a16="http://schemas.microsoft.com/office/drawing/2014/main" val="2706513750"/>
                  </a:ext>
                </a:extLst>
              </a:tr>
              <a:tr h="144837">
                <a:tc>
                  <a:txBody>
                    <a:bodyPr/>
                    <a:lstStyle/>
                    <a:p>
                      <a:pPr algn="ctr" fontAlgn="b"/>
                      <a:r>
                        <a:rPr lang="ru-RU" sz="800" b="0" i="0" u="none" strike="noStrike" dirty="0">
                          <a:solidFill>
                            <a:schemeClr val="accent6">
                              <a:lumMod val="50000"/>
                            </a:schemeClr>
                          </a:solidFill>
                          <a:effectLst/>
                          <a:latin typeface="Arial Narrow" panose="020B0606020202030204" pitchFamily="34" charset="0"/>
                        </a:rPr>
                        <a:t>7</a:t>
                      </a:r>
                      <a:endParaRPr lang="en-US" sz="800" b="0" i="0" u="none" strike="noStrike" dirty="0">
                        <a:solidFill>
                          <a:schemeClr val="accent6">
                            <a:lumMod val="50000"/>
                          </a:schemeClr>
                        </a:solidFill>
                        <a:effectLst/>
                        <a:latin typeface="Arial Narrow" panose="020B0606020202030204" pitchFamily="34" charset="0"/>
                      </a:endParaRPr>
                    </a:p>
                  </a:txBody>
                  <a:tcPr marL="9525" marR="9525" marT="0"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2350-2</a:t>
                      </a:r>
                    </a:p>
                  </a:txBody>
                  <a:tcPr marL="9525" marR="9525" marT="9525" marB="0" anchor="ctr">
                    <a:solidFill>
                      <a:schemeClr val="accent6">
                        <a:lumMod val="50000"/>
                        <a:alpha val="1000"/>
                      </a:schemeClr>
                    </a:solidFill>
                  </a:tcPr>
                </a:tc>
                <a:tc>
                  <a:txBody>
                    <a:bodyPr/>
                    <a:lstStyle/>
                    <a:p>
                      <a:pPr marL="72000" algn="l" fontAlgn="ctr"/>
                      <a:r>
                        <a:rPr lang="ru-RU" sz="800" b="0" i="0" u="none" strike="noStrike" dirty="0">
                          <a:solidFill>
                            <a:srgbClr val="000000"/>
                          </a:solidFill>
                          <a:effectLst/>
                          <a:latin typeface="Arial Narrow" panose="020B0606020202030204" pitchFamily="34" charset="0"/>
                        </a:rPr>
                        <a:t>Математика </a:t>
                      </a:r>
                      <a:r>
                        <a:rPr lang="ru-RU" sz="800" b="0" i="0" u="none" strike="noStrike" dirty="0" err="1">
                          <a:solidFill>
                            <a:srgbClr val="000000"/>
                          </a:solidFill>
                          <a:effectLst/>
                          <a:latin typeface="Arial Narrow" panose="020B0606020202030204" pitchFamily="34" charset="0"/>
                        </a:rPr>
                        <a:t>ғылымдары</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бойынша</a:t>
                      </a:r>
                      <a:r>
                        <a:rPr lang="ru-RU" sz="800" b="0" i="0" u="none" strike="noStrike" dirty="0">
                          <a:solidFill>
                            <a:srgbClr val="000000"/>
                          </a:solidFill>
                          <a:effectLst/>
                          <a:latin typeface="Arial Narrow" panose="020B0606020202030204" pitchFamily="34" charset="0"/>
                        </a:rPr>
                        <a:t> орта </a:t>
                      </a:r>
                      <a:r>
                        <a:rPr lang="ru-RU" sz="800" b="0" i="0" u="none" strike="noStrike" dirty="0" err="1">
                          <a:solidFill>
                            <a:srgbClr val="000000"/>
                          </a:solidFill>
                          <a:effectLst/>
                          <a:latin typeface="Arial Narrow" panose="020B0606020202030204" pitchFamily="34" charset="0"/>
                        </a:rPr>
                        <a:t>мектеп</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мұғалімдері</a:t>
                      </a:r>
                      <a:endParaRPr lang="ru-RU" sz="800" b="0" i="0" u="none" strike="noStrike" dirty="0">
                        <a:solidFill>
                          <a:srgbClr val="000000"/>
                        </a:solidFill>
                        <a:effectLst/>
                        <a:latin typeface="Arial Narrow" panose="020B0606020202030204" pitchFamily="34" charset="0"/>
                      </a:endParaRPr>
                    </a:p>
                  </a:txBody>
                  <a:tcPr marL="9525" marR="9525" marT="9525" marB="0" anchor="ctr">
                    <a:lnR w="12700" cap="flat" cmpd="sng" algn="ctr">
                      <a:solidFill>
                        <a:schemeClr val="tx1"/>
                      </a:solidFill>
                      <a:prstDash val="solid"/>
                      <a:round/>
                      <a:headEnd type="none" w="med" len="med"/>
                      <a:tailEnd type="none" w="med" len="med"/>
                    </a:ln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1 012</a:t>
                      </a:r>
                    </a:p>
                  </a:txBody>
                  <a:tcPr marL="9525" marR="9525" marT="9525" marB="0" anchor="ctr">
                    <a:lnL w="12700" cap="flat" cmpd="sng" algn="ctr">
                      <a:solidFill>
                        <a:schemeClr val="tx1"/>
                      </a:solidFill>
                      <a:prstDash val="solid"/>
                      <a:round/>
                      <a:headEnd type="none" w="med" len="med"/>
                      <a:tailEnd type="none" w="med" len="med"/>
                    </a:lnL>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179</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129</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560</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144</a:t>
                      </a:r>
                    </a:p>
                  </a:txBody>
                  <a:tcPr marL="9525" marR="9525" marT="9525" marB="0" anchor="ctr">
                    <a:lnR w="12700" cap="flat" cmpd="sng" algn="ctr">
                      <a:solidFill>
                        <a:schemeClr val="tx1"/>
                      </a:solidFill>
                      <a:prstDash val="solid"/>
                      <a:round/>
                      <a:headEnd type="none" w="med" len="med"/>
                      <a:tailEnd type="none" w="med" len="med"/>
                    </a:ln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1 289</a:t>
                      </a:r>
                    </a:p>
                  </a:txBody>
                  <a:tcPr marL="9525" marR="9525" marT="9525" marB="0" anchor="ctr">
                    <a:lnL w="12700" cap="flat" cmpd="sng" algn="ctr">
                      <a:solidFill>
                        <a:schemeClr val="tx1"/>
                      </a:solidFill>
                      <a:prstDash val="solid"/>
                      <a:round/>
                      <a:headEnd type="none" w="med" len="med"/>
                      <a:tailEnd type="none" w="med" len="med"/>
                    </a:lnL>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152</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285</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245</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607</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2,1%</a:t>
                      </a:r>
                    </a:p>
                  </a:txBody>
                  <a:tcPr marL="9525" marR="9525" marT="9525" marB="0" anchor="ctr">
                    <a:solidFill>
                      <a:schemeClr val="accent6">
                        <a:lumMod val="50000"/>
                        <a:alpha val="1000"/>
                      </a:schemeClr>
                    </a:solidFill>
                  </a:tcPr>
                </a:tc>
                <a:extLst>
                  <a:ext uri="{0D108BD9-81ED-4DB2-BD59-A6C34878D82A}">
                    <a16:rowId xmlns:a16="http://schemas.microsoft.com/office/drawing/2014/main" val="1208754249"/>
                  </a:ext>
                </a:extLst>
              </a:tr>
              <a:tr h="144837">
                <a:tc>
                  <a:txBody>
                    <a:bodyPr/>
                    <a:lstStyle/>
                    <a:p>
                      <a:pPr algn="ctr" fontAlgn="b"/>
                      <a:r>
                        <a:rPr lang="ru-RU" sz="800" b="0" i="0" u="none" strike="noStrike" dirty="0">
                          <a:solidFill>
                            <a:schemeClr val="accent6">
                              <a:lumMod val="50000"/>
                            </a:schemeClr>
                          </a:solidFill>
                          <a:effectLst/>
                          <a:latin typeface="Arial Narrow" panose="020B0606020202030204" pitchFamily="34" charset="0"/>
                        </a:rPr>
                        <a:t>8</a:t>
                      </a:r>
                      <a:endParaRPr lang="en-US" sz="800" b="0" i="0" u="none" strike="noStrike" dirty="0">
                        <a:solidFill>
                          <a:schemeClr val="accent6">
                            <a:lumMod val="50000"/>
                          </a:schemeClr>
                        </a:solidFill>
                        <a:effectLst/>
                        <a:latin typeface="Arial Narrow" panose="020B0606020202030204" pitchFamily="34" charset="0"/>
                      </a:endParaRPr>
                    </a:p>
                  </a:txBody>
                  <a:tcPr marL="9525" marR="9525" marT="0" marB="0" anchor="ctr">
                    <a:solidFill>
                      <a:schemeClr val="accent6">
                        <a:lumMod val="75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2350-1</a:t>
                      </a:r>
                    </a:p>
                  </a:txBody>
                  <a:tcPr marL="9525" marR="9525" marT="9525" marB="0" anchor="ctr">
                    <a:solidFill>
                      <a:schemeClr val="accent6">
                        <a:lumMod val="75000"/>
                        <a:alpha val="20000"/>
                      </a:schemeClr>
                    </a:solidFill>
                  </a:tcPr>
                </a:tc>
                <a:tc>
                  <a:txBody>
                    <a:bodyPr/>
                    <a:lstStyle/>
                    <a:p>
                      <a:pPr marL="72000" algn="l" fontAlgn="ctr"/>
                      <a:r>
                        <a:rPr lang="ru-RU" sz="800" b="0" i="0" u="none" strike="noStrike" dirty="0" err="1">
                          <a:solidFill>
                            <a:srgbClr val="000000"/>
                          </a:solidFill>
                          <a:effectLst/>
                          <a:latin typeface="Arial Narrow" panose="020B0606020202030204" pitchFamily="34" charset="0"/>
                        </a:rPr>
                        <a:t>Жаратылыстану</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ғылымдары</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бойынша</a:t>
                      </a:r>
                      <a:r>
                        <a:rPr lang="ru-RU" sz="800" b="0" i="0" u="none" strike="noStrike" dirty="0">
                          <a:solidFill>
                            <a:srgbClr val="000000"/>
                          </a:solidFill>
                          <a:effectLst/>
                          <a:latin typeface="Arial Narrow" panose="020B0606020202030204" pitchFamily="34" charset="0"/>
                        </a:rPr>
                        <a:t> орта </a:t>
                      </a:r>
                      <a:r>
                        <a:rPr lang="ru-RU" sz="800" b="0" i="0" u="none" strike="noStrike" dirty="0" err="1">
                          <a:solidFill>
                            <a:srgbClr val="000000"/>
                          </a:solidFill>
                          <a:effectLst/>
                          <a:latin typeface="Arial Narrow" panose="020B0606020202030204" pitchFamily="34" charset="0"/>
                        </a:rPr>
                        <a:t>мектеп</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мұғалімдері</a:t>
                      </a:r>
                      <a:endParaRPr lang="ru-RU" sz="800" b="0" i="0" u="none" strike="noStrike" dirty="0">
                        <a:solidFill>
                          <a:srgbClr val="000000"/>
                        </a:solidFill>
                        <a:effectLst/>
                        <a:latin typeface="Arial Narrow" panose="020B0606020202030204" pitchFamily="34" charset="0"/>
                      </a:endParaRPr>
                    </a:p>
                  </a:txBody>
                  <a:tcPr marL="9525" marR="9525" marT="9525" marB="0" anchor="ctr">
                    <a:lnR w="12700" cap="flat" cmpd="sng" algn="ctr">
                      <a:solidFill>
                        <a:schemeClr val="tx1"/>
                      </a:solidFill>
                      <a:prstDash val="solid"/>
                      <a:round/>
                      <a:headEnd type="none" w="med" len="med"/>
                      <a:tailEnd type="none" w="med" len="med"/>
                    </a:lnR>
                    <a:solidFill>
                      <a:schemeClr val="accent6">
                        <a:lumMod val="75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893</a:t>
                      </a:r>
                    </a:p>
                  </a:txBody>
                  <a:tcPr marL="9525" marR="9525" marT="9525" marB="0" anchor="ctr">
                    <a:lnL w="12700" cap="flat" cmpd="sng" algn="ctr">
                      <a:solidFill>
                        <a:schemeClr val="tx1"/>
                      </a:solidFill>
                      <a:prstDash val="solid"/>
                      <a:round/>
                      <a:headEnd type="none" w="med" len="med"/>
                      <a:tailEnd type="none" w="med" len="med"/>
                    </a:lnL>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117</a:t>
                      </a:r>
                    </a:p>
                  </a:txBody>
                  <a:tcPr marL="9525" marR="9525" marT="9525" marB="0" anchor="c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140</a:t>
                      </a:r>
                    </a:p>
                  </a:txBody>
                  <a:tcPr marL="9525" marR="9525" marT="9525" marB="0" anchor="c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475</a:t>
                      </a:r>
                    </a:p>
                  </a:txBody>
                  <a:tcPr marL="9525" marR="9525" marT="9525" marB="0" anchor="c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161</a:t>
                      </a:r>
                    </a:p>
                  </a:txBody>
                  <a:tcPr marL="9525" marR="9525" marT="9525" marB="0" anchor="ctr">
                    <a:lnR w="12700" cap="flat" cmpd="sng" algn="ctr">
                      <a:solidFill>
                        <a:schemeClr val="tx1"/>
                      </a:solidFill>
                      <a:prstDash val="solid"/>
                      <a:round/>
                      <a:headEnd type="none" w="med" len="med"/>
                      <a:tailEnd type="none" w="med" len="med"/>
                    </a:ln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1 046</a:t>
                      </a:r>
                    </a:p>
                  </a:txBody>
                  <a:tcPr marL="9525" marR="9525" marT="9525" marB="0" anchor="ctr">
                    <a:lnL w="12700" cap="flat" cmpd="sng" algn="ctr">
                      <a:solidFill>
                        <a:schemeClr val="tx1"/>
                      </a:solidFill>
                      <a:prstDash val="solid"/>
                      <a:round/>
                      <a:headEnd type="none" w="med" len="med"/>
                      <a:tailEnd type="none" w="med" len="med"/>
                    </a:lnL>
                    <a:solidFill>
                      <a:schemeClr val="accent6">
                        <a:lumMod val="75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133</a:t>
                      </a:r>
                    </a:p>
                  </a:txBody>
                  <a:tcPr marL="9525" marR="9525" marT="9525" marB="0" anchor="c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201</a:t>
                      </a:r>
                    </a:p>
                  </a:txBody>
                  <a:tcPr marL="9525" marR="9525" marT="9525" marB="0" anchor="ctr">
                    <a:solidFill>
                      <a:schemeClr val="accent6">
                        <a:lumMod val="75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186</a:t>
                      </a:r>
                    </a:p>
                  </a:txBody>
                  <a:tcPr marL="9525" marR="9525" marT="9525" marB="0" anchor="ctr">
                    <a:solidFill>
                      <a:schemeClr val="accent6">
                        <a:lumMod val="75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526</a:t>
                      </a:r>
                    </a:p>
                  </a:txBody>
                  <a:tcPr marL="9525" marR="9525" marT="9525" marB="0" anchor="ctr">
                    <a:solidFill>
                      <a:schemeClr val="accent6">
                        <a:lumMod val="75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1,7%</a:t>
                      </a:r>
                    </a:p>
                  </a:txBody>
                  <a:tcPr marL="9525" marR="9525" marT="9525" marB="0" anchor="ctr">
                    <a:solidFill>
                      <a:schemeClr val="accent6">
                        <a:lumMod val="75000"/>
                        <a:alpha val="20000"/>
                      </a:schemeClr>
                    </a:solidFill>
                  </a:tcPr>
                </a:tc>
                <a:extLst>
                  <a:ext uri="{0D108BD9-81ED-4DB2-BD59-A6C34878D82A}">
                    <a16:rowId xmlns:a16="http://schemas.microsoft.com/office/drawing/2014/main" val="470699172"/>
                  </a:ext>
                </a:extLst>
              </a:tr>
              <a:tr h="144837">
                <a:tc>
                  <a:txBody>
                    <a:bodyPr/>
                    <a:lstStyle/>
                    <a:p>
                      <a:pPr algn="ctr" fontAlgn="b"/>
                      <a:r>
                        <a:rPr lang="ru-RU" sz="800" b="0" i="0" u="none" strike="noStrike" dirty="0">
                          <a:solidFill>
                            <a:schemeClr val="accent6">
                              <a:lumMod val="50000"/>
                            </a:schemeClr>
                          </a:solidFill>
                          <a:effectLst/>
                          <a:latin typeface="Arial Narrow" panose="020B0606020202030204" pitchFamily="34" charset="0"/>
                        </a:rPr>
                        <a:t>9</a:t>
                      </a:r>
                      <a:endParaRPr lang="en-US" sz="800" b="0" i="0" u="none" strike="noStrike" dirty="0">
                        <a:solidFill>
                          <a:schemeClr val="accent6">
                            <a:lumMod val="50000"/>
                          </a:schemeClr>
                        </a:solidFill>
                        <a:effectLst/>
                        <a:latin typeface="Arial Narrow" panose="020B0606020202030204" pitchFamily="34" charset="0"/>
                      </a:endParaRPr>
                    </a:p>
                  </a:txBody>
                  <a:tcPr marL="9525" marR="9525" marT="0"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9329-9</a:t>
                      </a:r>
                    </a:p>
                  </a:txBody>
                  <a:tcPr marL="9525" marR="9525" marT="9525" marB="0" anchor="ctr">
                    <a:solidFill>
                      <a:schemeClr val="accent6">
                        <a:lumMod val="50000"/>
                        <a:alpha val="1000"/>
                      </a:schemeClr>
                    </a:solidFill>
                  </a:tcPr>
                </a:tc>
                <a:tc>
                  <a:txBody>
                    <a:bodyPr/>
                    <a:lstStyle/>
                    <a:p>
                      <a:pPr marL="72000" algn="l" fontAlgn="ctr"/>
                      <a:r>
                        <a:rPr lang="ru-RU" sz="800" b="0" i="0" u="none" strike="noStrike" dirty="0" err="1">
                          <a:solidFill>
                            <a:srgbClr val="000000"/>
                          </a:solidFill>
                          <a:effectLst/>
                          <a:latin typeface="Arial Narrow" panose="020B0606020202030204" pitchFamily="34" charset="0"/>
                        </a:rPr>
                        <a:t>Өңдеу</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өнеркәсібінде</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жұмыс</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істейтін</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басқа</a:t>
                      </a:r>
                      <a:r>
                        <a:rPr lang="ru-RU" sz="800" b="0" i="0" u="none" strike="noStrike" dirty="0">
                          <a:solidFill>
                            <a:srgbClr val="000000"/>
                          </a:solidFill>
                          <a:effectLst/>
                          <a:latin typeface="Arial Narrow" panose="020B0606020202030204" pitchFamily="34" charset="0"/>
                        </a:rPr>
                        <a:t> да </a:t>
                      </a:r>
                      <a:r>
                        <a:rPr lang="ru-RU" sz="800" b="0" i="0" u="none" strike="noStrike" dirty="0" err="1">
                          <a:solidFill>
                            <a:srgbClr val="000000"/>
                          </a:solidFill>
                          <a:effectLst/>
                          <a:latin typeface="Arial Narrow" panose="020B0606020202030204" pitchFamily="34" charset="0"/>
                        </a:rPr>
                        <a:t>біліктілігі</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жоқ</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жұмысшылар</a:t>
                      </a:r>
                      <a:endParaRPr lang="ru-RU" sz="800" b="0" i="0" u="none" strike="noStrike" dirty="0">
                        <a:solidFill>
                          <a:srgbClr val="000000"/>
                        </a:solidFill>
                        <a:effectLst/>
                        <a:latin typeface="Arial Narrow" panose="020B0606020202030204" pitchFamily="34" charset="0"/>
                      </a:endParaRPr>
                    </a:p>
                  </a:txBody>
                  <a:tcPr marL="9525" marR="9525" marT="9525" marB="0" anchor="ctr">
                    <a:lnR w="12700" cap="flat" cmpd="sng" algn="ctr">
                      <a:solidFill>
                        <a:schemeClr val="tx1"/>
                      </a:solidFill>
                      <a:prstDash val="solid"/>
                      <a:round/>
                      <a:headEnd type="none" w="med" len="med"/>
                      <a:tailEnd type="none" w="med" len="med"/>
                    </a:ln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1 491</a:t>
                      </a:r>
                    </a:p>
                  </a:txBody>
                  <a:tcPr marL="9525" marR="9525" marT="9525" marB="0" anchor="ctr">
                    <a:lnL w="12700" cap="flat" cmpd="sng" algn="ctr">
                      <a:solidFill>
                        <a:schemeClr val="tx1"/>
                      </a:solidFill>
                      <a:prstDash val="solid"/>
                      <a:round/>
                      <a:headEnd type="none" w="med" len="med"/>
                      <a:tailEnd type="none" w="med" len="med"/>
                    </a:lnL>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83</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448</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93</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867</a:t>
                      </a:r>
                    </a:p>
                  </a:txBody>
                  <a:tcPr marL="9525" marR="9525" marT="9525" marB="0" anchor="ctr">
                    <a:lnR w="12700" cap="flat" cmpd="sng" algn="ctr">
                      <a:solidFill>
                        <a:schemeClr val="tx1"/>
                      </a:solidFill>
                      <a:prstDash val="solid"/>
                      <a:round/>
                      <a:headEnd type="none" w="med" len="med"/>
                      <a:tailEnd type="none" w="med" len="med"/>
                    </a:ln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924</a:t>
                      </a:r>
                    </a:p>
                  </a:txBody>
                  <a:tcPr marL="9525" marR="9525" marT="9525" marB="0" anchor="ctr">
                    <a:lnL w="12700" cap="flat" cmpd="sng" algn="ctr">
                      <a:solidFill>
                        <a:schemeClr val="tx1"/>
                      </a:solidFill>
                      <a:prstDash val="solid"/>
                      <a:round/>
                      <a:headEnd type="none" w="med" len="med"/>
                      <a:tailEnd type="none" w="med" len="med"/>
                    </a:lnL>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214</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133</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361</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216</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1,5%</a:t>
                      </a:r>
                    </a:p>
                  </a:txBody>
                  <a:tcPr marL="9525" marR="9525" marT="9525" marB="0" anchor="ctr">
                    <a:solidFill>
                      <a:schemeClr val="accent6">
                        <a:lumMod val="50000"/>
                        <a:alpha val="1000"/>
                      </a:schemeClr>
                    </a:solidFill>
                  </a:tcPr>
                </a:tc>
                <a:extLst>
                  <a:ext uri="{0D108BD9-81ED-4DB2-BD59-A6C34878D82A}">
                    <a16:rowId xmlns:a16="http://schemas.microsoft.com/office/drawing/2014/main" val="1074593541"/>
                  </a:ext>
                </a:extLst>
              </a:tr>
              <a:tr h="144837">
                <a:tc>
                  <a:txBody>
                    <a:bodyPr/>
                    <a:lstStyle/>
                    <a:p>
                      <a:pPr algn="ctr" fontAlgn="b"/>
                      <a:r>
                        <a:rPr lang="ru-RU" sz="800" b="0" i="0" u="none" strike="noStrike" dirty="0">
                          <a:solidFill>
                            <a:schemeClr val="accent6">
                              <a:lumMod val="50000"/>
                            </a:schemeClr>
                          </a:solidFill>
                          <a:effectLst/>
                          <a:latin typeface="Arial Narrow" panose="020B0606020202030204" pitchFamily="34" charset="0"/>
                        </a:rPr>
                        <a:t>10</a:t>
                      </a:r>
                      <a:endParaRPr lang="en-US" sz="800" b="0" i="0" u="none" strike="noStrike" dirty="0">
                        <a:solidFill>
                          <a:schemeClr val="accent6">
                            <a:lumMod val="50000"/>
                          </a:schemeClr>
                        </a:solidFill>
                        <a:effectLst/>
                        <a:latin typeface="Arial Narrow" panose="020B0606020202030204" pitchFamily="34" charset="0"/>
                      </a:endParaRPr>
                    </a:p>
                  </a:txBody>
                  <a:tcPr marL="9525" marR="9525" marT="0" marB="0" anchor="ctr">
                    <a:solidFill>
                      <a:schemeClr val="accent6">
                        <a:lumMod val="75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3221-0</a:t>
                      </a:r>
                    </a:p>
                  </a:txBody>
                  <a:tcPr marL="9525" marR="9525" marT="9525" marB="0" anchor="ctr">
                    <a:solidFill>
                      <a:schemeClr val="accent6">
                        <a:lumMod val="75000"/>
                        <a:alpha val="20000"/>
                      </a:schemeClr>
                    </a:solidFill>
                  </a:tcPr>
                </a:tc>
                <a:tc>
                  <a:txBody>
                    <a:bodyPr/>
                    <a:lstStyle/>
                    <a:p>
                      <a:pPr marL="72000" algn="l" fontAlgn="ctr"/>
                      <a:r>
                        <a:rPr lang="ru-RU" sz="800" b="0" i="0" u="none" strike="noStrike" dirty="0" err="1">
                          <a:solidFill>
                            <a:srgbClr val="000000"/>
                          </a:solidFill>
                          <a:effectLst/>
                          <a:latin typeface="Arial Narrow" panose="020B0606020202030204" pitchFamily="34" charset="0"/>
                        </a:rPr>
                        <a:t>Күтім</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жөніндегі</a:t>
                      </a:r>
                      <a:r>
                        <a:rPr lang="ru-RU" sz="800" b="0" i="0" u="none" strike="noStrike" dirty="0">
                          <a:solidFill>
                            <a:srgbClr val="000000"/>
                          </a:solidFill>
                          <a:effectLst/>
                          <a:latin typeface="Arial Narrow" panose="020B0606020202030204" pitchFamily="34" charset="0"/>
                        </a:rPr>
                        <a:t> орта </a:t>
                      </a:r>
                      <a:r>
                        <a:rPr lang="ru-RU" sz="800" b="0" i="0" u="none" strike="noStrike" dirty="0" err="1">
                          <a:solidFill>
                            <a:srgbClr val="000000"/>
                          </a:solidFill>
                          <a:effectLst/>
                          <a:latin typeface="Arial Narrow" panose="020B0606020202030204" pitchFamily="34" charset="0"/>
                        </a:rPr>
                        <a:t>медициналық</a:t>
                      </a:r>
                      <a:r>
                        <a:rPr lang="ru-RU" sz="800" b="0" i="0" u="none" strike="noStrike" dirty="0">
                          <a:solidFill>
                            <a:srgbClr val="000000"/>
                          </a:solidFill>
                          <a:effectLst/>
                          <a:latin typeface="Arial Narrow" panose="020B0606020202030204" pitchFamily="34" charset="0"/>
                        </a:rPr>
                        <a:t> персонал</a:t>
                      </a:r>
                    </a:p>
                  </a:txBody>
                  <a:tcPr marL="9525" marR="9525" marT="9525" marB="0" anchor="ctr">
                    <a:lnR w="12700" cap="flat" cmpd="sng" algn="ctr">
                      <a:solidFill>
                        <a:schemeClr val="tx1"/>
                      </a:solidFill>
                      <a:prstDash val="solid"/>
                      <a:round/>
                      <a:headEnd type="none" w="med" len="med"/>
                      <a:tailEnd type="none" w="med" len="med"/>
                    </a:lnR>
                    <a:solidFill>
                      <a:schemeClr val="accent6">
                        <a:lumMod val="75000"/>
                        <a:alpha val="20000"/>
                      </a:schemeClr>
                    </a:solidFill>
                  </a:tcPr>
                </a:tc>
                <a:tc>
                  <a:txBody>
                    <a:bodyPr/>
                    <a:lstStyle/>
                    <a:p>
                      <a:pPr algn="ctr" fontAlgn="ctr"/>
                      <a:r>
                        <a:rPr lang="ru-RU" sz="800" b="0" i="0" u="none" strike="noStrike" dirty="0">
                          <a:solidFill>
                            <a:srgbClr val="000000"/>
                          </a:solidFill>
                          <a:effectLst/>
                          <a:latin typeface="Arial Narrow" panose="020B0606020202030204" pitchFamily="34" charset="0"/>
                        </a:rPr>
                        <a:t>867</a:t>
                      </a:r>
                    </a:p>
                  </a:txBody>
                  <a:tcPr marL="9525" marR="9525" marT="9525" marB="0" anchor="ctr">
                    <a:lnL w="12700" cap="flat" cmpd="sng" algn="ctr">
                      <a:solidFill>
                        <a:schemeClr val="tx1"/>
                      </a:solidFill>
                      <a:prstDash val="solid"/>
                      <a:round/>
                      <a:headEnd type="none" w="med" len="med"/>
                      <a:tailEnd type="none" w="med" len="med"/>
                    </a:lnL>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213</a:t>
                      </a:r>
                    </a:p>
                  </a:txBody>
                  <a:tcPr marL="9525" marR="9525" marT="9525" marB="0" anchor="c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192</a:t>
                      </a:r>
                    </a:p>
                  </a:txBody>
                  <a:tcPr marL="9525" marR="9525" marT="9525" marB="0" anchor="c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238</a:t>
                      </a:r>
                    </a:p>
                  </a:txBody>
                  <a:tcPr marL="9525" marR="9525" marT="9525" marB="0" anchor="c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224</a:t>
                      </a:r>
                    </a:p>
                  </a:txBody>
                  <a:tcPr marL="9525" marR="9525" marT="9525" marB="0" anchor="ctr">
                    <a:lnR w="12700" cap="flat" cmpd="sng" algn="ctr">
                      <a:solidFill>
                        <a:schemeClr val="tx1"/>
                      </a:solidFill>
                      <a:prstDash val="solid"/>
                      <a:round/>
                      <a:headEnd type="none" w="med" len="med"/>
                      <a:tailEnd type="none" w="med" len="med"/>
                    </a:ln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836</a:t>
                      </a:r>
                    </a:p>
                  </a:txBody>
                  <a:tcPr marL="9525" marR="9525" marT="9525" marB="0" anchor="ctr">
                    <a:lnL w="12700" cap="flat" cmpd="sng" algn="ctr">
                      <a:solidFill>
                        <a:schemeClr val="tx1"/>
                      </a:solidFill>
                      <a:prstDash val="solid"/>
                      <a:round/>
                      <a:headEnd type="none" w="med" len="med"/>
                      <a:tailEnd type="none" w="med" len="med"/>
                    </a:lnL>
                    <a:solidFill>
                      <a:schemeClr val="accent6">
                        <a:lumMod val="75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224</a:t>
                      </a:r>
                    </a:p>
                  </a:txBody>
                  <a:tcPr marL="9525" marR="9525" marT="9525" marB="0" anchor="c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195</a:t>
                      </a:r>
                    </a:p>
                  </a:txBody>
                  <a:tcPr marL="9525" marR="9525" marT="9525" marB="0" anchor="ctr">
                    <a:solidFill>
                      <a:schemeClr val="accent6">
                        <a:lumMod val="75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183</a:t>
                      </a:r>
                    </a:p>
                  </a:txBody>
                  <a:tcPr marL="9525" marR="9525" marT="9525" marB="0" anchor="ctr">
                    <a:solidFill>
                      <a:schemeClr val="accent6">
                        <a:lumMod val="75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234</a:t>
                      </a:r>
                    </a:p>
                  </a:txBody>
                  <a:tcPr marL="9525" marR="9525" marT="9525" marB="0" anchor="ctr">
                    <a:solidFill>
                      <a:schemeClr val="accent6">
                        <a:lumMod val="75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1,4%</a:t>
                      </a:r>
                    </a:p>
                  </a:txBody>
                  <a:tcPr marL="9525" marR="9525" marT="9525" marB="0" anchor="ctr">
                    <a:solidFill>
                      <a:schemeClr val="accent6">
                        <a:lumMod val="75000"/>
                        <a:alpha val="20000"/>
                      </a:schemeClr>
                    </a:solidFill>
                  </a:tcPr>
                </a:tc>
                <a:extLst>
                  <a:ext uri="{0D108BD9-81ED-4DB2-BD59-A6C34878D82A}">
                    <a16:rowId xmlns:a16="http://schemas.microsoft.com/office/drawing/2014/main" val="4147790647"/>
                  </a:ext>
                </a:extLst>
              </a:tr>
              <a:tr h="144837">
                <a:tc gridSpan="3">
                  <a:txBody>
                    <a:bodyPr/>
                    <a:lstStyle/>
                    <a:p>
                      <a:pPr algn="ctr" fontAlgn="b"/>
                      <a:r>
                        <a:rPr lang="ru-RU" sz="900" b="1" u="none" strike="noStrike" dirty="0">
                          <a:solidFill>
                            <a:schemeClr val="accent6">
                              <a:lumMod val="50000"/>
                            </a:schemeClr>
                          </a:solidFill>
                          <a:effectLst/>
                          <a:latin typeface="Arial Narrow" panose="020B0606020202030204" pitchFamily="34" charset="0"/>
                        </a:rPr>
                        <a:t>ТОП-10 БОЙЫНША ЖИЫНЫ</a:t>
                      </a:r>
                      <a:endParaRPr lang="ru-RU" sz="900" b="1" i="0" u="none" strike="noStrike" cap="none" dirty="0">
                        <a:solidFill>
                          <a:schemeClr val="accent6">
                            <a:lumMod val="50000"/>
                          </a:schemeClr>
                        </a:solidFill>
                        <a:effectLst/>
                        <a:latin typeface="Arial Narrow" panose="020B0606020202030204" pitchFamily="34" charset="0"/>
                        <a:ea typeface="+mn-ea"/>
                        <a:cs typeface="+mn-cs"/>
                        <a:sym typeface="Arial"/>
                      </a:endParaRPr>
                    </a:p>
                  </a:txBody>
                  <a:tcPr marL="9525" marR="9525" marT="0" marB="0" anchor="ctr">
                    <a:lnR w="12700" cap="flat" cmpd="sng" algn="ctr">
                      <a:solidFill>
                        <a:schemeClr val="tx1"/>
                      </a:solidFill>
                      <a:prstDash val="solid"/>
                      <a:round/>
                      <a:headEnd type="none" w="med" len="med"/>
                      <a:tailEnd type="none" w="med" len="med"/>
                    </a:lnR>
                    <a:lnB w="12700" cap="flat" cmpd="sng" algn="ctr">
                      <a:solidFill>
                        <a:schemeClr val="tx1"/>
                      </a:solidFill>
                      <a:prstDash val="solid"/>
                      <a:round/>
                      <a:headEnd type="none" w="med" len="med"/>
                      <a:tailEnd type="none" w="med" len="med"/>
                    </a:lnB>
                    <a:noFill/>
                  </a:tcPr>
                </a:tc>
                <a:tc hMerge="1">
                  <a:txBody>
                    <a:bodyPr/>
                    <a:lstStyle/>
                    <a:p>
                      <a:pPr algn="ctr" fontAlgn="b"/>
                      <a:r>
                        <a:rPr lang="ru-KZ" sz="800" b="0" i="0" u="none" strike="noStrike" cap="none" dirty="0">
                          <a:solidFill>
                            <a:srgbClr val="007F76"/>
                          </a:solidFill>
                          <a:effectLst/>
                          <a:latin typeface="Arial Narrow" panose="020B0606020202030204" pitchFamily="34" charset="0"/>
                          <a:ea typeface="+mn-ea"/>
                          <a:cs typeface="+mn-cs"/>
                          <a:sym typeface="Arial"/>
                        </a:rPr>
                        <a:t>7412-1</a:t>
                      </a:r>
                    </a:p>
                  </a:txBody>
                  <a:tcPr marL="9525" marR="9525" marT="0" marB="0" anchor="ctr">
                    <a:lnB w="12700" cap="flat" cmpd="sng" algn="ctr">
                      <a:solidFill>
                        <a:schemeClr val="tx1"/>
                      </a:solidFill>
                      <a:prstDash val="solid"/>
                      <a:round/>
                      <a:headEnd type="none" w="med" len="med"/>
                      <a:tailEnd type="none" w="med" len="med"/>
                    </a:lnB>
                    <a:noFill/>
                  </a:tcPr>
                </a:tc>
                <a:tc hMerge="1">
                  <a:txBody>
                    <a:bodyPr/>
                    <a:lstStyle/>
                    <a:p>
                      <a:pPr marL="72000" algn="l" fontAlgn="ctr"/>
                      <a:r>
                        <a:rPr lang="ru-RU" sz="800" b="0" i="0" u="none" strike="noStrike" cap="none" dirty="0">
                          <a:solidFill>
                            <a:srgbClr val="007F76"/>
                          </a:solidFill>
                          <a:effectLst/>
                          <a:latin typeface="Arial Narrow" panose="020B0606020202030204" pitchFamily="34" charset="0"/>
                          <a:ea typeface="+mn-ea"/>
                          <a:cs typeface="+mn-cs"/>
                          <a:sym typeface="Arial"/>
                        </a:rPr>
                        <a:t>Электромонтеры (общий профиль)</a:t>
                      </a:r>
                    </a:p>
                  </a:txBody>
                  <a:tcPr marL="9525" marR="9525" marT="0" marB="0" anchor="ctr">
                    <a:lnR w="12700" cap="flat" cmpd="sng" algn="ctr">
                      <a:solidFill>
                        <a:schemeClr val="tx1"/>
                      </a:solidFill>
                      <a:prstDash val="solid"/>
                      <a:round/>
                      <a:headEnd type="none" w="med" len="med"/>
                      <a:tailEnd type="none" w="med" len="med"/>
                    </a:lnR>
                    <a:lnB w="12700" cap="flat" cmpd="sng" algn="ctr">
                      <a:solidFill>
                        <a:schemeClr val="tx1"/>
                      </a:solidFill>
                      <a:prstDash val="solid"/>
                      <a:round/>
                      <a:headEnd type="none" w="med" len="med"/>
                      <a:tailEnd type="none" w="med" len="med"/>
                    </a:lnB>
                    <a:noFill/>
                  </a:tcPr>
                </a:tc>
                <a:tc>
                  <a:txBody>
                    <a:bodyPr/>
                    <a:lstStyle/>
                    <a:p>
                      <a:pPr algn="ctr" fontAlgn="ctr"/>
                      <a:r>
                        <a:rPr lang="ru-RU" sz="800" b="1" i="0" u="none" strike="noStrike" dirty="0">
                          <a:solidFill>
                            <a:srgbClr val="000000"/>
                          </a:solidFill>
                          <a:effectLst/>
                          <a:latin typeface="Arial Narrow" panose="020B0606020202030204" pitchFamily="34" charset="0"/>
                        </a:rPr>
                        <a:t>29 576</a:t>
                      </a:r>
                    </a:p>
                  </a:txBody>
                  <a:tcPr marL="9525" marR="9525" marT="9525" marB="0" anchor="ctr">
                    <a:lnL w="12700" cap="flat" cmpd="sng" algn="ctr">
                      <a:solidFill>
                        <a:schemeClr val="tx1"/>
                      </a:solidFill>
                      <a:prstDash val="solid"/>
                      <a:round/>
                      <a:headEnd type="none" w="med" len="med"/>
                      <a:tailEnd type="none" w="med" len="med"/>
                    </a:lnL>
                    <a:lnB w="12700" cap="flat" cmpd="sng" algn="ctr">
                      <a:solidFill>
                        <a:schemeClr val="tx1"/>
                      </a:solidFill>
                      <a:prstDash val="solid"/>
                      <a:round/>
                      <a:headEnd type="none" w="med" len="med"/>
                      <a:tailEnd type="none" w="med" len="med"/>
                    </a:lnB>
                    <a:noFill/>
                  </a:tcPr>
                </a:tc>
                <a:tc>
                  <a:txBody>
                    <a:bodyPr/>
                    <a:lstStyle/>
                    <a:p>
                      <a:pPr algn="ctr" fontAlgn="ctr"/>
                      <a:r>
                        <a:rPr lang="ru-RU" sz="800" b="1" i="0" u="none" strike="noStrike" dirty="0">
                          <a:solidFill>
                            <a:srgbClr val="000000"/>
                          </a:solidFill>
                          <a:effectLst/>
                          <a:latin typeface="Arial Narrow" panose="020B0606020202030204" pitchFamily="34" charset="0"/>
                        </a:rPr>
                        <a:t>3 071</a:t>
                      </a:r>
                    </a:p>
                  </a:txBody>
                  <a:tcPr marL="9525" marR="9525" marT="9525" marB="0" anchor="ctr">
                    <a:lnB w="12700" cap="flat" cmpd="sng" algn="ctr">
                      <a:solidFill>
                        <a:schemeClr val="tx1"/>
                      </a:solidFill>
                      <a:prstDash val="solid"/>
                      <a:round/>
                      <a:headEnd type="none" w="med" len="med"/>
                      <a:tailEnd type="none" w="med" len="med"/>
                    </a:lnB>
                    <a:noFill/>
                  </a:tcPr>
                </a:tc>
                <a:tc>
                  <a:txBody>
                    <a:bodyPr/>
                    <a:lstStyle/>
                    <a:p>
                      <a:pPr algn="ctr" fontAlgn="ctr"/>
                      <a:r>
                        <a:rPr lang="ru-RU" sz="800" b="1" i="0" u="none" strike="noStrike" dirty="0">
                          <a:solidFill>
                            <a:srgbClr val="000000"/>
                          </a:solidFill>
                          <a:effectLst/>
                          <a:latin typeface="Arial Narrow" panose="020B0606020202030204" pitchFamily="34" charset="0"/>
                        </a:rPr>
                        <a:t>10 353</a:t>
                      </a:r>
                    </a:p>
                  </a:txBody>
                  <a:tcPr marL="9525" marR="9525" marT="9525" marB="0" anchor="ctr">
                    <a:lnB w="12700" cap="flat" cmpd="sng" algn="ctr">
                      <a:solidFill>
                        <a:schemeClr val="tx1"/>
                      </a:solidFill>
                      <a:prstDash val="solid"/>
                      <a:round/>
                      <a:headEnd type="none" w="med" len="med"/>
                      <a:tailEnd type="none" w="med" len="med"/>
                    </a:lnB>
                    <a:noFill/>
                  </a:tcPr>
                </a:tc>
                <a:tc>
                  <a:txBody>
                    <a:bodyPr/>
                    <a:lstStyle/>
                    <a:p>
                      <a:pPr algn="ctr" fontAlgn="ctr"/>
                      <a:r>
                        <a:rPr lang="ru-RU" sz="800" b="1" i="0" u="none" strike="noStrike" dirty="0">
                          <a:solidFill>
                            <a:srgbClr val="000000"/>
                          </a:solidFill>
                          <a:effectLst/>
                          <a:latin typeface="Arial Narrow" panose="020B0606020202030204" pitchFamily="34" charset="0"/>
                        </a:rPr>
                        <a:t>7 445</a:t>
                      </a:r>
                    </a:p>
                  </a:txBody>
                  <a:tcPr marL="9525" marR="9525" marT="9525" marB="0" anchor="ctr">
                    <a:lnB w="12700" cap="flat" cmpd="sng" algn="ctr">
                      <a:solidFill>
                        <a:schemeClr val="tx1"/>
                      </a:solidFill>
                      <a:prstDash val="solid"/>
                      <a:round/>
                      <a:headEnd type="none" w="med" len="med"/>
                      <a:tailEnd type="none" w="med" len="med"/>
                    </a:lnB>
                    <a:noFill/>
                  </a:tcPr>
                </a:tc>
                <a:tc>
                  <a:txBody>
                    <a:bodyPr/>
                    <a:lstStyle/>
                    <a:p>
                      <a:pPr algn="ctr" fontAlgn="ctr"/>
                      <a:r>
                        <a:rPr lang="ru-RU" sz="800" b="1" i="0" u="none" strike="noStrike" dirty="0">
                          <a:solidFill>
                            <a:srgbClr val="000000"/>
                          </a:solidFill>
                          <a:effectLst/>
                          <a:latin typeface="Arial Narrow" panose="020B0606020202030204" pitchFamily="34" charset="0"/>
                        </a:rPr>
                        <a:t>8 707</a:t>
                      </a:r>
                    </a:p>
                  </a:txBody>
                  <a:tcPr marL="9525" marR="9525" marT="9525" marB="0" anchor="ctr">
                    <a:lnR w="12700" cap="flat" cmpd="sng" algn="ctr">
                      <a:solidFill>
                        <a:schemeClr val="tx1"/>
                      </a:solidFill>
                      <a:prstDash val="solid"/>
                      <a:round/>
                      <a:headEnd type="none" w="med" len="med"/>
                      <a:tailEnd type="none" w="med" len="med"/>
                    </a:lnR>
                    <a:lnB w="12700" cap="flat" cmpd="sng" algn="ctr">
                      <a:solidFill>
                        <a:schemeClr val="tx1"/>
                      </a:solidFill>
                      <a:prstDash val="solid"/>
                      <a:round/>
                      <a:headEnd type="none" w="med" len="med"/>
                      <a:tailEnd type="none" w="med" len="med"/>
                    </a:lnB>
                    <a:noFill/>
                  </a:tcPr>
                </a:tc>
                <a:tc>
                  <a:txBody>
                    <a:bodyPr/>
                    <a:lstStyle/>
                    <a:p>
                      <a:pPr algn="ctr" fontAlgn="ctr"/>
                      <a:r>
                        <a:rPr lang="ru-RU" sz="800" b="1" i="0" u="none" strike="noStrike" dirty="0">
                          <a:solidFill>
                            <a:srgbClr val="000000"/>
                          </a:solidFill>
                          <a:effectLst/>
                          <a:latin typeface="Arial Narrow" panose="020B0606020202030204" pitchFamily="34" charset="0"/>
                        </a:rPr>
                        <a:t>31 502</a:t>
                      </a:r>
                    </a:p>
                  </a:txBody>
                  <a:tcPr marL="9525" marR="9525" marT="9525" marB="0" anchor="ctr">
                    <a:lnL w="12700" cap="flat" cmpd="sng" algn="ctr">
                      <a:solidFill>
                        <a:schemeClr val="tx1"/>
                      </a:solidFill>
                      <a:prstDash val="solid"/>
                      <a:round/>
                      <a:headEnd type="none" w="med" len="med"/>
                      <a:tailEnd type="none" w="med" len="med"/>
                    </a:lnL>
                    <a:lnB w="12700" cap="flat" cmpd="sng" algn="ctr">
                      <a:solidFill>
                        <a:schemeClr val="tx1"/>
                      </a:solidFill>
                      <a:prstDash val="solid"/>
                      <a:round/>
                      <a:headEnd type="none" w="med" len="med"/>
                      <a:tailEnd type="none" w="med" len="med"/>
                    </a:lnB>
                    <a:noFill/>
                  </a:tcPr>
                </a:tc>
                <a:tc>
                  <a:txBody>
                    <a:bodyPr/>
                    <a:lstStyle/>
                    <a:p>
                      <a:pPr algn="ctr" fontAlgn="ctr"/>
                      <a:r>
                        <a:rPr lang="ru-RU" sz="800" b="1" i="0" u="none" strike="noStrike" dirty="0">
                          <a:solidFill>
                            <a:srgbClr val="000000"/>
                          </a:solidFill>
                          <a:effectLst/>
                          <a:latin typeface="Arial Narrow" panose="020B0606020202030204" pitchFamily="34" charset="0"/>
                        </a:rPr>
                        <a:t>3 371</a:t>
                      </a:r>
                    </a:p>
                  </a:txBody>
                  <a:tcPr marL="9525" marR="9525" marT="9525" marB="0" anchor="ctr">
                    <a:lnB w="12700" cap="flat" cmpd="sng" algn="ctr">
                      <a:solidFill>
                        <a:schemeClr val="tx1"/>
                      </a:solidFill>
                      <a:prstDash val="solid"/>
                      <a:round/>
                      <a:headEnd type="none" w="med" len="med"/>
                      <a:tailEnd type="none" w="med" len="med"/>
                    </a:lnB>
                    <a:noFill/>
                  </a:tcPr>
                </a:tc>
                <a:tc>
                  <a:txBody>
                    <a:bodyPr/>
                    <a:lstStyle/>
                    <a:p>
                      <a:pPr algn="ctr" fontAlgn="ctr"/>
                      <a:r>
                        <a:rPr lang="ru-RU" sz="800" b="1" i="0" u="none" strike="noStrike" dirty="0">
                          <a:solidFill>
                            <a:srgbClr val="000000"/>
                          </a:solidFill>
                          <a:effectLst/>
                          <a:latin typeface="Arial Narrow" panose="020B0606020202030204" pitchFamily="34" charset="0"/>
                        </a:rPr>
                        <a:t>5 989</a:t>
                      </a:r>
                    </a:p>
                  </a:txBody>
                  <a:tcPr marL="9525" marR="9525" marT="9525" marB="0" anchor="ctr">
                    <a:lnB w="12700" cap="flat" cmpd="sng" algn="ctr">
                      <a:solidFill>
                        <a:schemeClr val="tx1"/>
                      </a:solidFill>
                      <a:prstDash val="solid"/>
                      <a:round/>
                      <a:headEnd type="none" w="med" len="med"/>
                      <a:tailEnd type="none" w="med" len="med"/>
                    </a:lnB>
                    <a:noFill/>
                  </a:tcPr>
                </a:tc>
                <a:tc>
                  <a:txBody>
                    <a:bodyPr/>
                    <a:lstStyle/>
                    <a:p>
                      <a:pPr algn="ctr" fontAlgn="ctr"/>
                      <a:r>
                        <a:rPr lang="ru-RU" sz="800" b="1" i="0" u="none" strike="noStrike" dirty="0">
                          <a:solidFill>
                            <a:srgbClr val="000000"/>
                          </a:solidFill>
                          <a:effectLst/>
                          <a:latin typeface="Arial Narrow" panose="020B0606020202030204" pitchFamily="34" charset="0"/>
                        </a:rPr>
                        <a:t>11 057</a:t>
                      </a:r>
                    </a:p>
                  </a:txBody>
                  <a:tcPr marL="9525" marR="9525" marT="9525" marB="0" anchor="ctr">
                    <a:lnB w="12700" cap="flat" cmpd="sng" algn="ctr">
                      <a:solidFill>
                        <a:schemeClr val="tx1"/>
                      </a:solidFill>
                      <a:prstDash val="solid"/>
                      <a:round/>
                      <a:headEnd type="none" w="med" len="med"/>
                      <a:tailEnd type="none" w="med" len="med"/>
                    </a:lnB>
                    <a:noFill/>
                  </a:tcPr>
                </a:tc>
                <a:tc>
                  <a:txBody>
                    <a:bodyPr/>
                    <a:lstStyle/>
                    <a:p>
                      <a:pPr algn="ctr" fontAlgn="ctr"/>
                      <a:r>
                        <a:rPr lang="ru-RU" sz="800" b="1" i="0" u="none" strike="noStrike" dirty="0">
                          <a:solidFill>
                            <a:srgbClr val="000000"/>
                          </a:solidFill>
                          <a:effectLst/>
                          <a:latin typeface="Arial Narrow" panose="020B0606020202030204" pitchFamily="34" charset="0"/>
                        </a:rPr>
                        <a:t>11 085</a:t>
                      </a:r>
                    </a:p>
                  </a:txBody>
                  <a:tcPr marL="9525" marR="9525" marT="9525" marB="0" anchor="ctr">
                    <a:lnB w="12700" cap="flat" cmpd="sng" algn="ctr">
                      <a:solidFill>
                        <a:schemeClr val="tx1"/>
                      </a:solidFill>
                      <a:prstDash val="solid"/>
                      <a:round/>
                      <a:headEnd type="none" w="med" len="med"/>
                      <a:tailEnd type="none" w="med" len="med"/>
                    </a:lnB>
                    <a:noFill/>
                  </a:tcPr>
                </a:tc>
                <a:tc>
                  <a:txBody>
                    <a:bodyPr/>
                    <a:lstStyle/>
                    <a:p>
                      <a:pPr algn="ctr" fontAlgn="ctr"/>
                      <a:r>
                        <a:rPr lang="ru-RU" sz="800" b="1" i="0" u="none" strike="noStrike" dirty="0">
                          <a:solidFill>
                            <a:srgbClr val="000000"/>
                          </a:solidFill>
                          <a:effectLst/>
                          <a:latin typeface="Arial Narrow" panose="020B0606020202030204" pitchFamily="34" charset="0"/>
                        </a:rPr>
                        <a:t>51,0%</a:t>
                      </a:r>
                    </a:p>
                  </a:txBody>
                  <a:tcPr marL="9525" marR="9525" marT="9525" marB="0" anchor="ctr">
                    <a:lnB w="12700"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1977705671"/>
                  </a:ext>
                </a:extLst>
              </a:tr>
            </a:tbl>
          </a:graphicData>
        </a:graphic>
      </p:graphicFrame>
    </p:spTree>
    <p:extLst>
      <p:ext uri="{BB962C8B-B14F-4D97-AF65-F5344CB8AC3E}">
        <p14:creationId xmlns:p14="http://schemas.microsoft.com/office/powerpoint/2010/main" val="1744252720"/>
      </p:ext>
    </p:extLst>
  </p:cSld>
  <p:clrMapOvr>
    <a:masterClrMapping/>
  </p:clrMapOvr>
</p:sld>
</file>

<file path=ppt/slides/slide4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26" name="Таблица 25">
            <a:extLst>
              <a:ext uri="{FF2B5EF4-FFF2-40B4-BE49-F238E27FC236}">
                <a16:creationId xmlns:a16="http://schemas.microsoft.com/office/drawing/2014/main" id="{4CBADABA-60F6-6314-73AE-C5D1372941E0}"/>
              </a:ext>
            </a:extLst>
          </p:cNvPr>
          <p:cNvGraphicFramePr>
            <a:graphicFrameLocks noGrp="1"/>
          </p:cNvGraphicFramePr>
          <p:nvPr>
            <p:extLst>
              <p:ext uri="{D42A27DB-BD31-4B8C-83A1-F6EECF244321}">
                <p14:modId xmlns:p14="http://schemas.microsoft.com/office/powerpoint/2010/main" val="4135784178"/>
              </p:ext>
            </p:extLst>
          </p:nvPr>
        </p:nvGraphicFramePr>
        <p:xfrm>
          <a:off x="6768750" y="4835242"/>
          <a:ext cx="5328000" cy="1670332"/>
        </p:xfrm>
        <a:graphic>
          <a:graphicData uri="http://schemas.openxmlformats.org/drawingml/2006/table">
            <a:tbl>
              <a:tblPr firstRow="1" bandRow="1">
                <a:tableStyleId>{5C22544A-7EE6-4342-B048-85BDC9FD1C3A}</a:tableStyleId>
              </a:tblPr>
              <a:tblGrid>
                <a:gridCol w="3600000">
                  <a:extLst>
                    <a:ext uri="{9D8B030D-6E8A-4147-A177-3AD203B41FA5}">
                      <a16:colId xmlns:a16="http://schemas.microsoft.com/office/drawing/2014/main" val="1113104833"/>
                    </a:ext>
                  </a:extLst>
                </a:gridCol>
                <a:gridCol w="432000">
                  <a:extLst>
                    <a:ext uri="{9D8B030D-6E8A-4147-A177-3AD203B41FA5}">
                      <a16:colId xmlns:a16="http://schemas.microsoft.com/office/drawing/2014/main" val="132264586"/>
                    </a:ext>
                  </a:extLst>
                </a:gridCol>
                <a:gridCol w="432000">
                  <a:extLst>
                    <a:ext uri="{9D8B030D-6E8A-4147-A177-3AD203B41FA5}">
                      <a16:colId xmlns:a16="http://schemas.microsoft.com/office/drawing/2014/main" val="2572766800"/>
                    </a:ext>
                  </a:extLst>
                </a:gridCol>
                <a:gridCol w="432000">
                  <a:extLst>
                    <a:ext uri="{9D8B030D-6E8A-4147-A177-3AD203B41FA5}">
                      <a16:colId xmlns:a16="http://schemas.microsoft.com/office/drawing/2014/main" val="2849574652"/>
                    </a:ext>
                  </a:extLst>
                </a:gridCol>
                <a:gridCol w="432000">
                  <a:extLst>
                    <a:ext uri="{9D8B030D-6E8A-4147-A177-3AD203B41FA5}">
                      <a16:colId xmlns:a16="http://schemas.microsoft.com/office/drawing/2014/main" val="478621999"/>
                    </a:ext>
                  </a:extLst>
                </a:gridCol>
              </a:tblGrid>
              <a:tr h="167033">
                <a:tc>
                  <a:txBody>
                    <a:bodyPr/>
                    <a:lstStyle/>
                    <a:p>
                      <a:pPr marL="0" marR="0" lvl="0" indent="0" algn="l" defTabSz="685800" rtl="0" eaLnBrk="1" fontAlgn="auto" latinLnBrk="0" hangingPunct="1">
                        <a:lnSpc>
                          <a:spcPct val="107000"/>
                        </a:lnSpc>
                        <a:spcBef>
                          <a:spcPts val="0"/>
                        </a:spcBef>
                        <a:spcAft>
                          <a:spcPts val="0"/>
                        </a:spcAft>
                        <a:buClrTx/>
                        <a:buSzTx/>
                        <a:buFontTx/>
                        <a:buNone/>
                        <a:tabLst/>
                        <a:defRPr/>
                      </a:pPr>
                      <a:r>
                        <a:rPr lang="ru-RU" sz="1050" b="1" i="0" u="none" strike="noStrike" cap="none" noProof="0" dirty="0">
                          <a:solidFill>
                            <a:srgbClr val="000000"/>
                          </a:solidFill>
                          <a:effectLst/>
                          <a:latin typeface="Arial Narrow" panose="020B0606020202030204" pitchFamily="34" charset="0"/>
                          <a:ea typeface="+mn-ea"/>
                          <a:cs typeface="+mn-cs"/>
                          <a:sym typeface="Arial"/>
                        </a:rPr>
                        <a:t>ПЕССИМИСТІК СЦЕНАРИЙ</a:t>
                      </a:r>
                    </a:p>
                  </a:txBody>
                  <a:tcPr marT="0" marB="0" anchor="ctr">
                    <a:lnL w="76200" cap="flat" cmpd="sng" algn="ctr">
                      <a:noFill/>
                      <a:prstDash val="solid"/>
                      <a:round/>
                      <a:headEnd type="none" w="med" len="med"/>
                      <a:tailEnd type="none" w="med" len="med"/>
                    </a:lnL>
                    <a:lnR w="6350" cap="flat" cmpd="sng" algn="ctr">
                      <a:solidFill>
                        <a:schemeClr val="tx1"/>
                      </a:solidFill>
                      <a:prstDash val="sysDot"/>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accent6">
                        <a:lumMod val="50000"/>
                        <a:alpha val="20000"/>
                      </a:schemeClr>
                    </a:solidFill>
                  </a:tcPr>
                </a:tc>
                <a:tc>
                  <a:txBody>
                    <a:bodyPr/>
                    <a:lstStyle/>
                    <a:p>
                      <a:pPr algn="ctr" fontAlgn="ctr"/>
                      <a:r>
                        <a:rPr lang="en-US" sz="900" b="0" i="0" u="none" strike="noStrike" cap="none" dirty="0">
                          <a:solidFill>
                            <a:srgbClr val="000000"/>
                          </a:solidFill>
                          <a:effectLst/>
                          <a:latin typeface="Arial Narrow" panose="020B0606020202030204" pitchFamily="34" charset="0"/>
                          <a:ea typeface="+mn-ea"/>
                          <a:cs typeface="+mn-cs"/>
                          <a:sym typeface="Arial"/>
                        </a:rPr>
                        <a:t>Q1</a:t>
                      </a:r>
                      <a:endParaRPr lang="ru-KZ" sz="900" b="0" i="0" u="none" strike="noStrike" cap="none" dirty="0">
                        <a:solidFill>
                          <a:srgbClr val="000000"/>
                        </a:solidFill>
                        <a:effectLst/>
                        <a:latin typeface="Arial Narrow" panose="020B0606020202030204" pitchFamily="34" charset="0"/>
                        <a:ea typeface="+mn-ea"/>
                        <a:cs typeface="+mn-cs"/>
                        <a:sym typeface="Arial"/>
                      </a:endParaRPr>
                    </a:p>
                  </a:txBody>
                  <a:tcPr marL="9525" marR="9525" marT="0"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50000"/>
                        <a:alpha val="20000"/>
                      </a:schemeClr>
                    </a:solidFill>
                  </a:tcPr>
                </a:tc>
                <a:tc>
                  <a:txBody>
                    <a:bodyPr/>
                    <a:lstStyle/>
                    <a:p>
                      <a:pPr algn="ctr" fontAlgn="ctr"/>
                      <a:r>
                        <a:rPr lang="en-US" sz="900" b="0" i="0" u="none" strike="noStrike" cap="none" dirty="0">
                          <a:solidFill>
                            <a:srgbClr val="000000"/>
                          </a:solidFill>
                          <a:effectLst/>
                          <a:latin typeface="Arial Narrow" panose="020B0606020202030204" pitchFamily="34" charset="0"/>
                          <a:ea typeface="+mn-ea"/>
                          <a:cs typeface="+mn-cs"/>
                          <a:sym typeface="Arial"/>
                        </a:rPr>
                        <a:t>Q2</a:t>
                      </a:r>
                      <a:endParaRPr lang="ru-KZ" sz="900" b="0" i="0" u="none" strike="noStrike" cap="none" dirty="0">
                        <a:solidFill>
                          <a:srgbClr val="000000"/>
                        </a:solidFill>
                        <a:effectLst/>
                        <a:latin typeface="Arial Narrow" panose="020B0606020202030204" pitchFamily="34" charset="0"/>
                        <a:ea typeface="+mn-ea"/>
                        <a:cs typeface="+mn-cs"/>
                        <a:sym typeface="Arial"/>
                      </a:endParaRPr>
                    </a:p>
                  </a:txBody>
                  <a:tcPr marL="9525" marR="9525" marT="0"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6">
                        <a:lumMod val="50000"/>
                        <a:alpha val="20000"/>
                      </a:schemeClr>
                    </a:solidFill>
                  </a:tcPr>
                </a:tc>
                <a:tc>
                  <a:txBody>
                    <a:bodyPr/>
                    <a:lstStyle/>
                    <a:p>
                      <a:pPr algn="ctr" fontAlgn="ctr"/>
                      <a:r>
                        <a:rPr lang="en-US" sz="900" b="0" i="0" u="none" strike="noStrike" cap="none" dirty="0">
                          <a:solidFill>
                            <a:srgbClr val="000000"/>
                          </a:solidFill>
                          <a:effectLst/>
                          <a:latin typeface="Arial Narrow" panose="020B0606020202030204" pitchFamily="34" charset="0"/>
                          <a:ea typeface="+mn-ea"/>
                          <a:cs typeface="+mn-cs"/>
                          <a:sym typeface="Arial"/>
                        </a:rPr>
                        <a:t>Q3</a:t>
                      </a:r>
                      <a:endParaRPr lang="ru-KZ" sz="900" b="0" i="0" u="none" strike="noStrike" cap="none" dirty="0">
                        <a:solidFill>
                          <a:srgbClr val="000000"/>
                        </a:solidFill>
                        <a:effectLst/>
                        <a:latin typeface="Arial Narrow" panose="020B0606020202030204" pitchFamily="34" charset="0"/>
                        <a:ea typeface="+mn-ea"/>
                        <a:cs typeface="+mn-cs"/>
                        <a:sym typeface="Arial"/>
                      </a:endParaRPr>
                    </a:p>
                  </a:txBody>
                  <a:tcPr marL="9525" marR="9525" marT="0"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6">
                        <a:lumMod val="50000"/>
                        <a:alpha val="20000"/>
                      </a:schemeClr>
                    </a:solidFill>
                  </a:tcPr>
                </a:tc>
                <a:tc>
                  <a:txBody>
                    <a:bodyPr/>
                    <a:lstStyle/>
                    <a:p>
                      <a:pPr algn="ctr" fontAlgn="ctr"/>
                      <a:r>
                        <a:rPr lang="en-US" sz="900" b="0" i="0" u="none" strike="noStrike" cap="none" dirty="0">
                          <a:solidFill>
                            <a:srgbClr val="000000"/>
                          </a:solidFill>
                          <a:effectLst/>
                          <a:latin typeface="Arial Narrow" panose="020B0606020202030204" pitchFamily="34" charset="0"/>
                          <a:ea typeface="+mn-ea"/>
                          <a:cs typeface="+mn-cs"/>
                          <a:sym typeface="Arial"/>
                        </a:rPr>
                        <a:t>Q4</a:t>
                      </a:r>
                      <a:endParaRPr lang="ru-KZ" sz="900" b="0" i="0" u="none" strike="noStrike" cap="none" dirty="0">
                        <a:solidFill>
                          <a:srgbClr val="000000"/>
                        </a:solidFill>
                        <a:effectLst/>
                        <a:latin typeface="Arial Narrow" panose="020B0606020202030204" pitchFamily="34" charset="0"/>
                        <a:ea typeface="+mn-ea"/>
                        <a:cs typeface="+mn-cs"/>
                        <a:sym typeface="Arial"/>
                      </a:endParaRPr>
                    </a:p>
                  </a:txBody>
                  <a:tcPr marL="9525" marR="9525" marT="0" marB="0" anchor="ctr">
                    <a:lnL w="6350" cap="flat" cmpd="sng" algn="ctr">
                      <a:solidFill>
                        <a:schemeClr val="tx1"/>
                      </a:solidFill>
                      <a:prstDash val="sysDot"/>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6">
                        <a:lumMod val="50000"/>
                        <a:alpha val="20000"/>
                      </a:schemeClr>
                    </a:solidFill>
                  </a:tcPr>
                </a:tc>
                <a:extLst>
                  <a:ext uri="{0D108BD9-81ED-4DB2-BD59-A6C34878D82A}">
                    <a16:rowId xmlns:a16="http://schemas.microsoft.com/office/drawing/2014/main" val="877649079"/>
                  </a:ext>
                </a:extLst>
              </a:tr>
              <a:tr h="167033">
                <a:tc>
                  <a:txBody>
                    <a:bodyPr/>
                    <a:lstStyle/>
                    <a:p>
                      <a:pPr marL="0" marR="0" lvl="0" indent="0" algn="l" defTabSz="685800" rtl="0" eaLnBrk="1" fontAlgn="auto" latinLnBrk="0" hangingPunct="1">
                        <a:lnSpc>
                          <a:spcPct val="107000"/>
                        </a:lnSpc>
                        <a:spcBef>
                          <a:spcPts val="0"/>
                        </a:spcBef>
                        <a:spcAft>
                          <a:spcPts val="0"/>
                        </a:spcAft>
                        <a:buClrTx/>
                        <a:buSzTx/>
                        <a:buFontTx/>
                        <a:buNone/>
                        <a:tabLst/>
                        <a:defRPr/>
                      </a:pPr>
                      <a:r>
                        <a:rPr lang="ru-RU" sz="900" b="1" i="0" u="none" strike="noStrike" cap="none" noProof="0" dirty="0">
                          <a:solidFill>
                            <a:srgbClr val="000000"/>
                          </a:solidFill>
                          <a:effectLst/>
                          <a:latin typeface="Arial Narrow" panose="020B0606020202030204" pitchFamily="34" charset="0"/>
                          <a:ea typeface="+mn-ea"/>
                          <a:cs typeface="+mn-cs"/>
                          <a:sym typeface="Arial"/>
                        </a:rPr>
                        <a:t>БАРЛЫҒЫ</a:t>
                      </a:r>
                      <a:endParaRPr lang="ru-RU" sz="800" b="1" i="0" u="none" strike="noStrike" cap="none" noProof="0" dirty="0">
                        <a:solidFill>
                          <a:srgbClr val="000000"/>
                        </a:solidFill>
                        <a:effectLst/>
                        <a:latin typeface="Arial Narrow" panose="020B0606020202030204" pitchFamily="34" charset="0"/>
                        <a:ea typeface="+mn-ea"/>
                        <a:cs typeface="+mn-cs"/>
                        <a:sym typeface="Arial"/>
                      </a:endParaRPr>
                    </a:p>
                  </a:txBody>
                  <a:tcPr marT="0" marB="0" anchor="ctr">
                    <a:lnL w="76200" cap="flat" cmpd="sng" algn="ctr">
                      <a:noFill/>
                      <a:prstDash val="solid"/>
                      <a:round/>
                      <a:headEnd type="none" w="med" len="med"/>
                      <a:tailEnd type="none" w="med" len="med"/>
                    </a:lnL>
                    <a:lnR w="6350" cap="flat" cmpd="sng" algn="ctr">
                      <a:solidFill>
                        <a:schemeClr val="tx1"/>
                      </a:solidFill>
                      <a:prstDash val="sysDot"/>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accent6">
                        <a:lumMod val="50000"/>
                        <a:alpha val="20000"/>
                      </a:schemeClr>
                    </a:solidFill>
                  </a:tcPr>
                </a:tc>
                <a:tc>
                  <a:txBody>
                    <a:bodyPr/>
                    <a:lstStyle/>
                    <a:p>
                      <a:pPr algn="ctr" fontAlgn="ctr"/>
                      <a:r>
                        <a:rPr lang="kk-KZ" sz="900" b="1" i="0" u="none" strike="noStrike" cap="none" dirty="0">
                          <a:solidFill>
                            <a:srgbClr val="000000"/>
                          </a:solidFill>
                          <a:effectLst/>
                          <a:latin typeface="Arial Narrow" panose="020B0606020202030204" pitchFamily="34" charset="0"/>
                          <a:ea typeface="+mn-ea"/>
                          <a:cs typeface="+mn-cs"/>
                          <a:sym typeface="Arial"/>
                        </a:rPr>
                        <a:t>6 237</a:t>
                      </a:r>
                      <a:endParaRPr lang="ru-KZ" sz="900" b="1" i="0" u="none" strike="noStrike" cap="none" dirty="0">
                        <a:solidFill>
                          <a:srgbClr val="000000"/>
                        </a:solidFill>
                        <a:effectLst/>
                        <a:latin typeface="Arial Narrow" panose="020B0606020202030204" pitchFamily="34" charset="0"/>
                        <a:ea typeface="+mn-ea"/>
                        <a:cs typeface="+mn-cs"/>
                        <a:sym typeface="Arial"/>
                      </a:endParaRPr>
                    </a:p>
                  </a:txBody>
                  <a:tcPr marL="9525" marR="9525" marT="0"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50000"/>
                        <a:alpha val="20000"/>
                      </a:schemeClr>
                    </a:solidFill>
                  </a:tcPr>
                </a:tc>
                <a:tc>
                  <a:txBody>
                    <a:bodyPr/>
                    <a:lstStyle/>
                    <a:p>
                      <a:pPr algn="ctr" rtl="0" fontAlgn="ctr"/>
                      <a:r>
                        <a:rPr lang="ru-RU" sz="900" b="1" i="0" u="none" strike="noStrike" dirty="0">
                          <a:solidFill>
                            <a:srgbClr val="000000"/>
                          </a:solidFill>
                          <a:effectLst/>
                          <a:latin typeface="Arial Narrow" panose="020B0606020202030204" pitchFamily="34" charset="0"/>
                        </a:rPr>
                        <a:t>5 619</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6">
                        <a:lumMod val="50000"/>
                        <a:alpha val="20000"/>
                      </a:schemeClr>
                    </a:solidFill>
                  </a:tcPr>
                </a:tc>
                <a:tc>
                  <a:txBody>
                    <a:bodyPr/>
                    <a:lstStyle/>
                    <a:p>
                      <a:pPr algn="ctr" rtl="0" fontAlgn="ctr"/>
                      <a:r>
                        <a:rPr lang="ru-RU" sz="900" b="1" i="0" u="none" strike="noStrike">
                          <a:solidFill>
                            <a:srgbClr val="000000"/>
                          </a:solidFill>
                          <a:effectLst/>
                          <a:latin typeface="Arial Narrow" panose="020B0606020202030204" pitchFamily="34" charset="0"/>
                        </a:rPr>
                        <a:t>6 660</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6">
                        <a:lumMod val="50000"/>
                        <a:alpha val="20000"/>
                      </a:schemeClr>
                    </a:solidFill>
                  </a:tcPr>
                </a:tc>
                <a:tc>
                  <a:txBody>
                    <a:bodyPr/>
                    <a:lstStyle/>
                    <a:p>
                      <a:pPr algn="ctr" rtl="0" fontAlgn="ctr"/>
                      <a:r>
                        <a:rPr lang="ru-RU" sz="900" b="1" i="0" u="none" strike="noStrike" dirty="0">
                          <a:solidFill>
                            <a:srgbClr val="000000"/>
                          </a:solidFill>
                          <a:effectLst/>
                          <a:latin typeface="Arial Narrow" panose="020B0606020202030204" pitchFamily="34" charset="0"/>
                        </a:rPr>
                        <a:t>10 149</a:t>
                      </a:r>
                    </a:p>
                  </a:txBody>
                  <a:tcPr marL="9525" marR="9525" marT="9525" marB="0" anchor="ctr">
                    <a:lnL w="6350" cap="flat" cmpd="sng" algn="ctr">
                      <a:solidFill>
                        <a:schemeClr val="tx1"/>
                      </a:solidFill>
                      <a:prstDash val="sysDot"/>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6">
                        <a:lumMod val="50000"/>
                        <a:alpha val="20000"/>
                      </a:schemeClr>
                    </a:solidFill>
                  </a:tcPr>
                </a:tc>
                <a:extLst>
                  <a:ext uri="{0D108BD9-81ED-4DB2-BD59-A6C34878D82A}">
                    <a16:rowId xmlns:a16="http://schemas.microsoft.com/office/drawing/2014/main" val="1602871338"/>
                  </a:ext>
                </a:extLst>
              </a:tr>
              <a:tr h="148474">
                <a:tc>
                  <a:txBody>
                    <a:bodyPr/>
                    <a:lstStyle/>
                    <a:p>
                      <a:pPr marL="72000" algn="l" fontAlgn="b"/>
                      <a:r>
                        <a:rPr lang="ru-RU" sz="800" b="0" i="0" u="none" strike="noStrike" cap="none" dirty="0">
                          <a:solidFill>
                            <a:srgbClr val="000000"/>
                          </a:solidFill>
                          <a:effectLst/>
                          <a:latin typeface="Arial Narrow" panose="020B0606020202030204" pitchFamily="34" charset="0"/>
                          <a:ea typeface="+mn-ea"/>
                          <a:cs typeface="+mn-cs"/>
                          <a:sym typeface="Arial"/>
                        </a:rPr>
                        <a:t>БАСШЫЛАР ЖӘНЕ МЕМЛЕКЕТТІК ҚЫЗМЕТШІЛЕР</a:t>
                      </a:r>
                    </a:p>
                  </a:txBody>
                  <a:tcPr marL="9525" marR="9525" marT="0" marB="0" anchor="ctr">
                    <a:lnL w="76200" cap="flat" cmpd="sng" algn="ctr">
                      <a:noFill/>
                      <a:prstDash val="solid"/>
                      <a:round/>
                      <a:headEnd type="none" w="med" len="med"/>
                      <a:tailEnd type="none" w="med" len="med"/>
                    </a:lnL>
                    <a:lnR w="6350" cap="flat" cmpd="sng" algn="ctr">
                      <a:solidFill>
                        <a:schemeClr val="tx1"/>
                      </a:solidFill>
                      <a:prstDash val="sysDot"/>
                      <a:round/>
                      <a:headEnd type="none" w="med" len="med"/>
                      <a:tailEnd type="none" w="med" len="med"/>
                    </a:lnR>
                    <a:lnT w="12700" cap="flat" cmpd="sng" algn="ctr">
                      <a:solidFill>
                        <a:schemeClr val="tx1"/>
                      </a:solidFill>
                      <a:prstDash val="solid"/>
                      <a:round/>
                      <a:headEnd type="none" w="med" len="med"/>
                      <a:tailEnd type="none" w="med" len="med"/>
                    </a:lnT>
                    <a:lnB w="6350" cap="flat" cmpd="sng" algn="ctr">
                      <a:solidFill>
                        <a:schemeClr val="tx1"/>
                      </a:solidFill>
                      <a:prstDash val="sysDot"/>
                      <a:round/>
                      <a:headEnd type="none" w="med" len="med"/>
                      <a:tailEnd type="none" w="med" len="med"/>
                    </a:lnB>
                    <a:noFill/>
                  </a:tcPr>
                </a:tc>
                <a:tc>
                  <a:txBody>
                    <a:bodyPr/>
                    <a:lstStyle/>
                    <a:p>
                      <a:pPr algn="ctr" fontAlgn="ctr"/>
                      <a:r>
                        <a:rPr lang="ru-RU" sz="800" b="0" i="0" u="none" strike="noStrike">
                          <a:solidFill>
                            <a:srgbClr val="000000"/>
                          </a:solidFill>
                          <a:effectLst/>
                          <a:latin typeface="Arial Narrow" panose="020B0606020202030204" pitchFamily="34" charset="0"/>
                        </a:rPr>
                        <a:t>327</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12700" cap="flat" cmpd="sng" algn="ctr">
                      <a:solidFill>
                        <a:schemeClr val="tx1"/>
                      </a:solidFill>
                      <a:prstDash val="solid"/>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ru-RU" sz="800" b="0" i="0" u="none" strike="noStrike" dirty="0">
                          <a:solidFill>
                            <a:srgbClr val="000000"/>
                          </a:solidFill>
                          <a:effectLst/>
                          <a:latin typeface="Arial Narrow" panose="020B0606020202030204" pitchFamily="34" charset="0"/>
                        </a:rPr>
                        <a:t>196</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12700" cap="flat" cmpd="sng" algn="ctr">
                      <a:solidFill>
                        <a:schemeClr val="tx1"/>
                      </a:solidFill>
                      <a:prstDash val="solid"/>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ru-RU" sz="800" b="0" i="0" u="none" strike="noStrike">
                          <a:solidFill>
                            <a:srgbClr val="000000"/>
                          </a:solidFill>
                          <a:effectLst/>
                          <a:latin typeface="Arial Narrow" panose="020B0606020202030204" pitchFamily="34" charset="0"/>
                        </a:rPr>
                        <a:t>243</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12700" cap="flat" cmpd="sng" algn="ctr">
                      <a:solidFill>
                        <a:schemeClr val="tx1"/>
                      </a:solidFill>
                      <a:prstDash val="solid"/>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ru-RU" sz="800" b="0" i="0" u="none" strike="noStrike">
                          <a:solidFill>
                            <a:srgbClr val="000000"/>
                          </a:solidFill>
                          <a:effectLst/>
                          <a:latin typeface="Arial Narrow" panose="020B0606020202030204" pitchFamily="34" charset="0"/>
                        </a:rPr>
                        <a:t>277</a:t>
                      </a:r>
                    </a:p>
                  </a:txBody>
                  <a:tcPr marL="9525" marR="9525" marT="9525" marB="0" anchor="ctr">
                    <a:lnL w="6350" cap="flat" cmpd="sng" algn="ctr">
                      <a:solidFill>
                        <a:schemeClr val="tx1"/>
                      </a:solidFill>
                      <a:prstDash val="sysDot"/>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052355308"/>
                  </a:ext>
                </a:extLst>
              </a:tr>
              <a:tr h="148474">
                <a:tc>
                  <a:txBody>
                    <a:bodyPr/>
                    <a:lstStyle/>
                    <a:p>
                      <a:pPr marL="72000" algn="l" fontAlgn="b"/>
                      <a:r>
                        <a:rPr lang="ru-RU" sz="800" b="0" i="0" u="none" strike="noStrike" cap="none" dirty="0">
                          <a:solidFill>
                            <a:srgbClr val="000000"/>
                          </a:solidFill>
                          <a:effectLst/>
                          <a:latin typeface="Arial Narrow" panose="020B0606020202030204" pitchFamily="34" charset="0"/>
                          <a:ea typeface="+mn-ea"/>
                          <a:cs typeface="+mn-cs"/>
                          <a:sym typeface="Arial"/>
                        </a:rPr>
                        <a:t>КӘСІБИ МАМАНДАР</a:t>
                      </a:r>
                    </a:p>
                  </a:txBody>
                  <a:tcPr marL="9525" marR="9525" marT="0" marB="0" anchor="ctr">
                    <a:lnL w="76200" cap="flat" cmpd="sng" algn="ctr">
                      <a:noFill/>
                      <a:prstDash val="solid"/>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solidFill>
                      <a:schemeClr val="accent6">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1 979</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1 911</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solidFill>
                      <a:schemeClr val="accent6">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1 849</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solidFill>
                      <a:schemeClr val="accent6">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3 670</a:t>
                      </a:r>
                    </a:p>
                  </a:txBody>
                  <a:tcPr marL="9525" marR="9525" marT="9525" marB="0" anchor="ctr">
                    <a:lnL w="6350" cap="flat" cmpd="sng" algn="ctr">
                      <a:solidFill>
                        <a:schemeClr val="tx1"/>
                      </a:solidFill>
                      <a:prstDash val="sysDot"/>
                      <a:round/>
                      <a:headEnd type="none" w="med" len="med"/>
                      <a:tailEnd type="none" w="med" len="med"/>
                    </a:lnL>
                    <a:lnR w="12700" cap="flat" cmpd="sng" algn="ctr">
                      <a:noFill/>
                      <a:prstDash val="solid"/>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solidFill>
                      <a:schemeClr val="accent6">
                        <a:lumMod val="50000"/>
                        <a:alpha val="20000"/>
                      </a:schemeClr>
                    </a:solidFill>
                  </a:tcPr>
                </a:tc>
                <a:extLst>
                  <a:ext uri="{0D108BD9-81ED-4DB2-BD59-A6C34878D82A}">
                    <a16:rowId xmlns:a16="http://schemas.microsoft.com/office/drawing/2014/main" val="4077338817"/>
                  </a:ext>
                </a:extLst>
              </a:tr>
              <a:tr h="148474">
                <a:tc>
                  <a:txBody>
                    <a:bodyPr/>
                    <a:lstStyle/>
                    <a:p>
                      <a:pPr marL="72000" algn="l" fontAlgn="b"/>
                      <a:r>
                        <a:rPr lang="ru-RU" sz="800" b="0" i="0" u="none" strike="noStrike" cap="none" dirty="0">
                          <a:solidFill>
                            <a:srgbClr val="000000"/>
                          </a:solidFill>
                          <a:effectLst/>
                          <a:latin typeface="Arial Narrow" panose="020B0606020202030204" pitchFamily="34" charset="0"/>
                          <a:ea typeface="+mn-ea"/>
                          <a:cs typeface="+mn-cs"/>
                          <a:sym typeface="Arial"/>
                        </a:rPr>
                        <a:t>ТЕХНИК МАМАНДАР ЖӘНЕ БАСҚА ДА КӘСІБИ КӨМЕКШІ ПЕРСОНАЛ</a:t>
                      </a:r>
                    </a:p>
                  </a:txBody>
                  <a:tcPr marL="9525" marR="9525" marT="0" marB="0" anchor="ctr">
                    <a:lnL w="76200" cap="flat" cmpd="sng" algn="ctr">
                      <a:noFill/>
                      <a:prstDash val="solid"/>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noFill/>
                  </a:tcPr>
                </a:tc>
                <a:tc>
                  <a:txBody>
                    <a:bodyPr/>
                    <a:lstStyle/>
                    <a:p>
                      <a:pPr algn="ctr" fontAlgn="ctr"/>
                      <a:r>
                        <a:rPr lang="ru-RU" sz="800" b="0" i="0" u="none" strike="noStrike">
                          <a:solidFill>
                            <a:srgbClr val="000000"/>
                          </a:solidFill>
                          <a:effectLst/>
                          <a:latin typeface="Arial Narrow" panose="020B0606020202030204" pitchFamily="34" charset="0"/>
                        </a:rPr>
                        <a:t>591</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ru-RU" sz="800" b="0" i="0" u="none" strike="noStrike">
                          <a:solidFill>
                            <a:srgbClr val="000000"/>
                          </a:solidFill>
                          <a:effectLst/>
                          <a:latin typeface="Arial Narrow" panose="020B0606020202030204" pitchFamily="34" charset="0"/>
                        </a:rPr>
                        <a:t>553</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ru-RU" sz="800" b="0" i="0" u="none" strike="noStrike">
                          <a:solidFill>
                            <a:srgbClr val="000000"/>
                          </a:solidFill>
                          <a:effectLst/>
                          <a:latin typeface="Arial Narrow" panose="020B0606020202030204" pitchFamily="34" charset="0"/>
                        </a:rPr>
                        <a:t>472</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ru-RU" sz="800" b="0" i="0" u="none" strike="noStrike">
                          <a:solidFill>
                            <a:srgbClr val="000000"/>
                          </a:solidFill>
                          <a:effectLst/>
                          <a:latin typeface="Arial Narrow" panose="020B0606020202030204" pitchFamily="34" charset="0"/>
                        </a:rPr>
                        <a:t>716</a:t>
                      </a:r>
                    </a:p>
                  </a:txBody>
                  <a:tcPr marL="9525" marR="9525" marT="9525" marB="0" anchor="ctr">
                    <a:lnL w="6350" cap="flat" cmpd="sng" algn="ctr">
                      <a:solidFill>
                        <a:schemeClr val="tx1"/>
                      </a:solidFill>
                      <a:prstDash val="sysDot"/>
                      <a:round/>
                      <a:headEnd type="none" w="med" len="med"/>
                      <a:tailEnd type="none" w="med" len="med"/>
                    </a:lnL>
                    <a:lnR w="12700" cap="flat" cmpd="sng" algn="ctr">
                      <a:noFill/>
                      <a:prstDash val="solid"/>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500228116"/>
                  </a:ext>
                </a:extLst>
              </a:tr>
              <a:tr h="148474">
                <a:tc>
                  <a:txBody>
                    <a:bodyPr/>
                    <a:lstStyle/>
                    <a:p>
                      <a:pPr marL="72000" algn="l" fontAlgn="b"/>
                      <a:r>
                        <a:rPr lang="ru-RU" sz="800" b="0" i="0" u="none" strike="noStrike" cap="none" dirty="0">
                          <a:solidFill>
                            <a:srgbClr val="000000"/>
                          </a:solidFill>
                          <a:effectLst/>
                          <a:latin typeface="Arial Narrow" panose="020B0606020202030204" pitchFamily="34" charset="0"/>
                          <a:ea typeface="+mn-ea"/>
                          <a:cs typeface="+mn-cs"/>
                          <a:sym typeface="Arial"/>
                        </a:rPr>
                        <a:t>ӘКІМШІЛЕНДІРУ САЛАСЫНДАҒЫ ҚЫЗМЕТШІЛЕР</a:t>
                      </a:r>
                    </a:p>
                  </a:txBody>
                  <a:tcPr marL="9525" marR="9525" marT="0" marB="0" anchor="ctr">
                    <a:lnL w="76200" cap="flat" cmpd="sng" algn="ctr">
                      <a:noFill/>
                      <a:prstDash val="solid"/>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solidFill>
                      <a:schemeClr val="accent6">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254</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198</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solidFill>
                      <a:schemeClr val="accent6">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239</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solidFill>
                      <a:schemeClr val="accent6">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361</a:t>
                      </a:r>
                    </a:p>
                  </a:txBody>
                  <a:tcPr marL="9525" marR="9525" marT="9525" marB="0" anchor="ctr">
                    <a:lnL w="6350" cap="flat" cmpd="sng" algn="ctr">
                      <a:solidFill>
                        <a:schemeClr val="tx1"/>
                      </a:solidFill>
                      <a:prstDash val="sysDot"/>
                      <a:round/>
                      <a:headEnd type="none" w="med" len="med"/>
                      <a:tailEnd type="none" w="med" len="med"/>
                    </a:lnL>
                    <a:lnR w="12700" cap="flat" cmpd="sng" algn="ctr">
                      <a:noFill/>
                      <a:prstDash val="solid"/>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solidFill>
                      <a:schemeClr val="accent6">
                        <a:lumMod val="50000"/>
                        <a:alpha val="20000"/>
                      </a:schemeClr>
                    </a:solidFill>
                  </a:tcPr>
                </a:tc>
                <a:extLst>
                  <a:ext uri="{0D108BD9-81ED-4DB2-BD59-A6C34878D82A}">
                    <a16:rowId xmlns:a16="http://schemas.microsoft.com/office/drawing/2014/main" val="1221627480"/>
                  </a:ext>
                </a:extLst>
              </a:tr>
              <a:tr h="148474">
                <a:tc>
                  <a:txBody>
                    <a:bodyPr/>
                    <a:lstStyle/>
                    <a:p>
                      <a:pPr marL="72000" algn="l" fontAlgn="b"/>
                      <a:r>
                        <a:rPr lang="ru-RU" sz="800" b="0" i="0" u="none" strike="noStrike" cap="none" dirty="0">
                          <a:solidFill>
                            <a:srgbClr val="000000"/>
                          </a:solidFill>
                          <a:effectLst/>
                          <a:latin typeface="Arial Narrow" panose="020B0606020202030204" pitchFamily="34" charset="0"/>
                          <a:ea typeface="+mn-ea"/>
                          <a:cs typeface="+mn-cs"/>
                          <a:sym typeface="Arial"/>
                        </a:rPr>
                        <a:t>ҚЫЗМЕТ КӨРСЕТУ ЖӘНЕ САУДА САЛАСЫНЫҢ ЖҰМЫСКЕРЛЕРІ</a:t>
                      </a:r>
                    </a:p>
                  </a:txBody>
                  <a:tcPr marL="9525" marR="9525" marT="0" marB="0" anchor="ctr">
                    <a:lnL w="76200" cap="flat" cmpd="sng" algn="ctr">
                      <a:noFill/>
                      <a:prstDash val="solid"/>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noFill/>
                  </a:tcPr>
                </a:tc>
                <a:tc>
                  <a:txBody>
                    <a:bodyPr/>
                    <a:lstStyle/>
                    <a:p>
                      <a:pPr algn="ctr" fontAlgn="ctr"/>
                      <a:r>
                        <a:rPr lang="ru-RU" sz="800" b="0" i="0" u="none" strike="noStrike">
                          <a:solidFill>
                            <a:srgbClr val="000000"/>
                          </a:solidFill>
                          <a:effectLst/>
                          <a:latin typeface="Arial Narrow" panose="020B0606020202030204" pitchFamily="34" charset="0"/>
                        </a:rPr>
                        <a:t>615</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ru-RU" sz="800" b="0" i="0" u="none" strike="noStrike">
                          <a:solidFill>
                            <a:srgbClr val="000000"/>
                          </a:solidFill>
                          <a:effectLst/>
                          <a:latin typeface="Arial Narrow" panose="020B0606020202030204" pitchFamily="34" charset="0"/>
                        </a:rPr>
                        <a:t>615</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ru-RU" sz="800" b="0" i="0" u="none" strike="noStrike">
                          <a:solidFill>
                            <a:srgbClr val="000000"/>
                          </a:solidFill>
                          <a:effectLst/>
                          <a:latin typeface="Arial Narrow" panose="020B0606020202030204" pitchFamily="34" charset="0"/>
                        </a:rPr>
                        <a:t>622</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ru-RU" sz="800" b="0" i="0" u="none" strike="noStrike">
                          <a:solidFill>
                            <a:srgbClr val="000000"/>
                          </a:solidFill>
                          <a:effectLst/>
                          <a:latin typeface="Arial Narrow" panose="020B0606020202030204" pitchFamily="34" charset="0"/>
                        </a:rPr>
                        <a:t>1 037</a:t>
                      </a:r>
                    </a:p>
                  </a:txBody>
                  <a:tcPr marL="9525" marR="9525" marT="9525" marB="0" anchor="ctr">
                    <a:lnL w="6350" cap="flat" cmpd="sng" algn="ctr">
                      <a:solidFill>
                        <a:schemeClr val="tx1"/>
                      </a:solidFill>
                      <a:prstDash val="sysDot"/>
                      <a:round/>
                      <a:headEnd type="none" w="med" len="med"/>
                      <a:tailEnd type="none" w="med" len="med"/>
                    </a:lnL>
                    <a:lnR w="12700" cap="flat" cmpd="sng" algn="ctr">
                      <a:noFill/>
                      <a:prstDash val="solid"/>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182707914"/>
                  </a:ext>
                </a:extLst>
              </a:tr>
              <a:tr h="148474">
                <a:tc>
                  <a:txBody>
                    <a:bodyPr/>
                    <a:lstStyle/>
                    <a:p>
                      <a:pPr marL="72000" algn="l" fontAlgn="b"/>
                      <a:r>
                        <a:rPr lang="ru-RU" sz="800" b="0" i="0" u="none" strike="noStrike" cap="none" dirty="0">
                          <a:solidFill>
                            <a:srgbClr val="000000"/>
                          </a:solidFill>
                          <a:effectLst/>
                          <a:latin typeface="Arial Narrow" panose="020B0606020202030204" pitchFamily="34" charset="0"/>
                          <a:ea typeface="+mn-ea"/>
                          <a:cs typeface="+mn-cs"/>
                          <a:sym typeface="Arial"/>
                        </a:rPr>
                        <a:t>ФЕРМЕР Ж/Е АУЫЛ/ОРМАН, БАЛЫҚ ШАРУА-ЫҢ Ж/Е БАЛЫҚ АУЛАУ ЖҰМЫС-РЫ</a:t>
                      </a:r>
                    </a:p>
                  </a:txBody>
                  <a:tcPr marL="9525" marR="9525" marT="0" marB="0" anchor="ctr">
                    <a:lnL w="76200" cap="flat" cmpd="sng" algn="ctr">
                      <a:noFill/>
                      <a:prstDash val="solid"/>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solidFill>
                      <a:schemeClr val="accent6">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150</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77</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solidFill>
                      <a:schemeClr val="accent6">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153</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solidFill>
                      <a:schemeClr val="accent6">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139</a:t>
                      </a:r>
                    </a:p>
                  </a:txBody>
                  <a:tcPr marL="9525" marR="9525" marT="9525" marB="0" anchor="ctr">
                    <a:lnL w="6350" cap="flat" cmpd="sng" algn="ctr">
                      <a:solidFill>
                        <a:schemeClr val="tx1"/>
                      </a:solidFill>
                      <a:prstDash val="sysDot"/>
                      <a:round/>
                      <a:headEnd type="none" w="med" len="med"/>
                      <a:tailEnd type="none" w="med" len="med"/>
                    </a:lnL>
                    <a:lnR w="12700" cap="flat" cmpd="sng" algn="ctr">
                      <a:noFill/>
                      <a:prstDash val="solid"/>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solidFill>
                      <a:schemeClr val="accent6">
                        <a:lumMod val="50000"/>
                        <a:alpha val="20000"/>
                      </a:schemeClr>
                    </a:solidFill>
                  </a:tcPr>
                </a:tc>
                <a:extLst>
                  <a:ext uri="{0D108BD9-81ED-4DB2-BD59-A6C34878D82A}">
                    <a16:rowId xmlns:a16="http://schemas.microsoft.com/office/drawing/2014/main" val="3434696259"/>
                  </a:ext>
                </a:extLst>
              </a:tr>
              <a:tr h="148474">
                <a:tc>
                  <a:txBody>
                    <a:bodyPr/>
                    <a:lstStyle/>
                    <a:p>
                      <a:pPr marL="72000" algn="l" fontAlgn="b"/>
                      <a:r>
                        <a:rPr lang="ru-RU" sz="800" b="0" i="0" u="none" strike="noStrike" cap="none" dirty="0">
                          <a:solidFill>
                            <a:srgbClr val="000000"/>
                          </a:solidFill>
                          <a:effectLst/>
                          <a:latin typeface="Arial Narrow" panose="020B0606020202030204" pitchFamily="34" charset="0"/>
                          <a:ea typeface="+mn-ea"/>
                          <a:cs typeface="+mn-cs"/>
                          <a:sym typeface="Arial"/>
                        </a:rPr>
                        <a:t>ӨНЕРКӘСІП, ҚҰРЫЛЫС, КӨЛІК Ж/Е БАСҚА ТЕКТЕС ЖҰМЫСШЫЛАРЫ</a:t>
                      </a:r>
                    </a:p>
                  </a:txBody>
                  <a:tcPr marL="9525" marR="9525" marT="0" marB="0" anchor="ctr">
                    <a:lnL w="76200" cap="flat" cmpd="sng" algn="ctr">
                      <a:noFill/>
                      <a:prstDash val="solid"/>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noFill/>
                  </a:tcPr>
                </a:tc>
                <a:tc>
                  <a:txBody>
                    <a:bodyPr/>
                    <a:lstStyle/>
                    <a:p>
                      <a:pPr algn="ctr" fontAlgn="ctr"/>
                      <a:r>
                        <a:rPr lang="ru-RU" sz="800" b="0" i="0" u="none" strike="noStrike">
                          <a:solidFill>
                            <a:srgbClr val="000000"/>
                          </a:solidFill>
                          <a:effectLst/>
                          <a:latin typeface="Arial Narrow" panose="020B0606020202030204" pitchFamily="34" charset="0"/>
                        </a:rPr>
                        <a:t>351</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ru-RU" sz="800" b="0" i="0" u="none" strike="noStrike">
                          <a:solidFill>
                            <a:srgbClr val="000000"/>
                          </a:solidFill>
                          <a:effectLst/>
                          <a:latin typeface="Arial Narrow" panose="020B0606020202030204" pitchFamily="34" charset="0"/>
                        </a:rPr>
                        <a:t>491</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ru-RU" sz="800" b="0" i="0" u="none" strike="noStrike">
                          <a:solidFill>
                            <a:srgbClr val="000000"/>
                          </a:solidFill>
                          <a:effectLst/>
                          <a:latin typeface="Arial Narrow" panose="020B0606020202030204" pitchFamily="34" charset="0"/>
                        </a:rPr>
                        <a:t>597</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ru-RU" sz="800" b="0" i="0" u="none" strike="noStrike">
                          <a:solidFill>
                            <a:srgbClr val="000000"/>
                          </a:solidFill>
                          <a:effectLst/>
                          <a:latin typeface="Arial Narrow" panose="020B0606020202030204" pitchFamily="34" charset="0"/>
                        </a:rPr>
                        <a:t>756</a:t>
                      </a:r>
                    </a:p>
                  </a:txBody>
                  <a:tcPr marL="9525" marR="9525" marT="9525" marB="0" anchor="ctr">
                    <a:lnL w="6350" cap="flat" cmpd="sng" algn="ctr">
                      <a:solidFill>
                        <a:schemeClr val="tx1"/>
                      </a:solidFill>
                      <a:prstDash val="sysDot"/>
                      <a:round/>
                      <a:headEnd type="none" w="med" len="med"/>
                      <a:tailEnd type="none" w="med" len="med"/>
                    </a:lnL>
                    <a:lnR w="12700" cap="flat" cmpd="sng" algn="ctr">
                      <a:noFill/>
                      <a:prstDash val="solid"/>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033135677"/>
                  </a:ext>
                </a:extLst>
              </a:tr>
              <a:tr h="148474">
                <a:tc>
                  <a:txBody>
                    <a:bodyPr/>
                    <a:lstStyle/>
                    <a:p>
                      <a:pPr marL="72000" algn="l" fontAlgn="b"/>
                      <a:r>
                        <a:rPr lang="ru-RU" sz="800" b="0" i="0" u="none" strike="noStrike" cap="none" dirty="0">
                          <a:solidFill>
                            <a:srgbClr val="000000"/>
                          </a:solidFill>
                          <a:effectLst/>
                          <a:latin typeface="Arial Narrow" panose="020B0606020202030204" pitchFamily="34" charset="0"/>
                          <a:ea typeface="+mn-ea"/>
                          <a:cs typeface="+mn-cs"/>
                          <a:sym typeface="Arial"/>
                        </a:rPr>
                        <a:t>ӨНДІРІСТІК ЖАБДЫҚ ОПЕРАТОРЛАРЫ, ҚҰРАСТЫРУШЫЛАРЫ Ж/Е ЖҮРГІЗУШІЛЕРІ</a:t>
                      </a:r>
                    </a:p>
                  </a:txBody>
                  <a:tcPr marL="9525" marR="9525" marT="0" marB="0" anchor="ctr">
                    <a:lnL w="76200" cap="flat" cmpd="sng" algn="ctr">
                      <a:noFill/>
                      <a:prstDash val="solid"/>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solidFill>
                      <a:schemeClr val="accent6">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334</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512</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solidFill>
                      <a:schemeClr val="accent6">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468</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solidFill>
                      <a:schemeClr val="accent6">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509</a:t>
                      </a:r>
                    </a:p>
                  </a:txBody>
                  <a:tcPr marL="9525" marR="9525" marT="9525" marB="0" anchor="ctr">
                    <a:lnL w="6350" cap="flat" cmpd="sng" algn="ctr">
                      <a:solidFill>
                        <a:schemeClr val="tx1"/>
                      </a:solidFill>
                      <a:prstDash val="sysDot"/>
                      <a:round/>
                      <a:headEnd type="none" w="med" len="med"/>
                      <a:tailEnd type="none" w="med" len="med"/>
                    </a:lnL>
                    <a:lnR w="12700" cap="flat" cmpd="sng" algn="ctr">
                      <a:noFill/>
                      <a:prstDash val="solid"/>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solidFill>
                      <a:schemeClr val="accent6">
                        <a:lumMod val="50000"/>
                        <a:alpha val="20000"/>
                      </a:schemeClr>
                    </a:solidFill>
                  </a:tcPr>
                </a:tc>
                <a:extLst>
                  <a:ext uri="{0D108BD9-81ED-4DB2-BD59-A6C34878D82A}">
                    <a16:rowId xmlns:a16="http://schemas.microsoft.com/office/drawing/2014/main" val="3877348172"/>
                  </a:ext>
                </a:extLst>
              </a:tr>
              <a:tr h="148474">
                <a:tc>
                  <a:txBody>
                    <a:bodyPr/>
                    <a:lstStyle/>
                    <a:p>
                      <a:pPr marL="72000" algn="l" fontAlgn="b"/>
                      <a:r>
                        <a:rPr lang="ru-RU" sz="800" b="0" i="0" u="none" strike="noStrike" cap="none" dirty="0">
                          <a:solidFill>
                            <a:srgbClr val="000000"/>
                          </a:solidFill>
                          <a:effectLst/>
                          <a:latin typeface="Arial Narrow" panose="020B0606020202030204" pitchFamily="34" charset="0"/>
                          <a:ea typeface="+mn-ea"/>
                          <a:cs typeface="+mn-cs"/>
                          <a:sym typeface="Arial"/>
                        </a:rPr>
                        <a:t>БІЛІКТІЛІГІ ЖОҚ ЖҰМЫСШЫЛАР</a:t>
                      </a:r>
                    </a:p>
                  </a:txBody>
                  <a:tcPr marL="9525" marR="9525" marT="0" marB="0" anchor="ctr">
                    <a:lnL w="76200" cap="flat" cmpd="sng" algn="ctr">
                      <a:noFill/>
                      <a:prstDash val="solid"/>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noFill/>
                  </a:tcPr>
                </a:tc>
                <a:tc>
                  <a:txBody>
                    <a:bodyPr/>
                    <a:lstStyle/>
                    <a:p>
                      <a:pPr algn="ctr" fontAlgn="ctr"/>
                      <a:r>
                        <a:rPr lang="ru-RU" sz="800" b="0" i="0" u="none" strike="noStrike" dirty="0">
                          <a:solidFill>
                            <a:srgbClr val="000000"/>
                          </a:solidFill>
                          <a:effectLst/>
                          <a:latin typeface="Arial Narrow" panose="020B0606020202030204" pitchFamily="34" charset="0"/>
                        </a:rPr>
                        <a:t>1 636</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ru-RU" sz="800" b="0" i="0" u="none" strike="noStrike" dirty="0">
                          <a:solidFill>
                            <a:srgbClr val="000000"/>
                          </a:solidFill>
                          <a:effectLst/>
                          <a:latin typeface="Arial Narrow" panose="020B0606020202030204" pitchFamily="34" charset="0"/>
                        </a:rPr>
                        <a:t>1 066</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ru-RU" sz="800" b="0" i="0" u="none" strike="noStrike">
                          <a:solidFill>
                            <a:srgbClr val="000000"/>
                          </a:solidFill>
                          <a:effectLst/>
                          <a:latin typeface="Arial Narrow" panose="020B0606020202030204" pitchFamily="34" charset="0"/>
                        </a:rPr>
                        <a:t>2 017</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ru-RU" sz="800" b="0" i="0" u="none" strike="noStrike" dirty="0">
                          <a:solidFill>
                            <a:srgbClr val="000000"/>
                          </a:solidFill>
                          <a:effectLst/>
                          <a:latin typeface="Arial Narrow" panose="020B0606020202030204" pitchFamily="34" charset="0"/>
                        </a:rPr>
                        <a:t>2 684</a:t>
                      </a:r>
                    </a:p>
                  </a:txBody>
                  <a:tcPr marL="9525" marR="9525" marT="9525" marB="0" anchor="ctr">
                    <a:lnL w="6350" cap="flat" cmpd="sng" algn="ctr">
                      <a:solidFill>
                        <a:schemeClr val="tx1"/>
                      </a:solidFill>
                      <a:prstDash val="sysDot"/>
                      <a:round/>
                      <a:headEnd type="none" w="med" len="med"/>
                      <a:tailEnd type="none" w="med" len="med"/>
                    </a:lnL>
                    <a:lnR w="12700" cap="flat" cmpd="sng" algn="ctr">
                      <a:noFill/>
                      <a:prstDash val="solid"/>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605250712"/>
                  </a:ext>
                </a:extLst>
              </a:tr>
            </a:tbl>
          </a:graphicData>
        </a:graphic>
      </p:graphicFrame>
      <p:sp>
        <p:nvSpPr>
          <p:cNvPr id="3" name="Номер слайда 2">
            <a:extLst>
              <a:ext uri="{FF2B5EF4-FFF2-40B4-BE49-F238E27FC236}">
                <a16:creationId xmlns:a16="http://schemas.microsoft.com/office/drawing/2014/main" id="{0FE3E8E7-F31A-7D55-7372-1BEAD488D2B4}"/>
              </a:ext>
            </a:extLst>
          </p:cNvPr>
          <p:cNvSpPr>
            <a:spLocks noGrp="1"/>
          </p:cNvSpPr>
          <p:nvPr>
            <p:ph type="sldNum" sz="quarter" idx="12"/>
          </p:nvPr>
        </p:nvSpPr>
        <p:spPr/>
        <p:txBody>
          <a:bodyPr/>
          <a:lstStyle/>
          <a:p>
            <a:fld id="{4060C6F1-8618-4CCA-B45E-7B199C8F5830}" type="slidenum">
              <a:rPr lang="ru-RU" smtClean="0"/>
              <a:pPr/>
              <a:t>44</a:t>
            </a:fld>
            <a:r>
              <a:rPr lang="en-US" dirty="0"/>
              <a:t> </a:t>
            </a:r>
            <a:r>
              <a:rPr lang="ru-RU" dirty="0"/>
              <a:t>из 82</a:t>
            </a:r>
          </a:p>
        </p:txBody>
      </p:sp>
      <p:sp>
        <p:nvSpPr>
          <p:cNvPr id="6" name="Заголовок 3">
            <a:extLst>
              <a:ext uri="{FF2B5EF4-FFF2-40B4-BE49-F238E27FC236}">
                <a16:creationId xmlns:a16="http://schemas.microsoft.com/office/drawing/2014/main" id="{AC634985-2978-6D1D-9219-6D9F23D568B0}"/>
              </a:ext>
            </a:extLst>
          </p:cNvPr>
          <p:cNvSpPr txBox="1">
            <a:spLocks/>
          </p:cNvSpPr>
          <p:nvPr/>
        </p:nvSpPr>
        <p:spPr>
          <a:xfrm>
            <a:off x="72000" y="0"/>
            <a:ext cx="12120000" cy="859626"/>
          </a:xfrm>
          <a:prstGeom prst="rect">
            <a:avLst/>
          </a:prstGeom>
        </p:spPr>
        <p:txBody>
          <a:bodyPr anchor="ctr"/>
          <a:lstStyle>
            <a:defPPr marR="0" lvl="0" algn="l" rtl="0">
              <a:lnSpc>
                <a:spcPct val="100000"/>
              </a:lnSpc>
              <a:spcBef>
                <a:spcPts val="0"/>
              </a:spcBef>
              <a:spcAft>
                <a:spcPts val="0"/>
              </a:spcAft>
            </a:defPPr>
            <a:lvl1pPr marR="0" lvl="0" algn="l" rtl="0" eaLnBrk="1" hangingPunct="1">
              <a:lnSpc>
                <a:spcPct val="100000"/>
              </a:lnSpc>
              <a:spcBef>
                <a:spcPts val="0"/>
              </a:spcBef>
              <a:spcAft>
                <a:spcPts val="0"/>
              </a:spcAft>
              <a:buNone/>
              <a:defRPr sz="2667" b="1" i="0" u="none" strike="noStrike" cap="none">
                <a:solidFill>
                  <a:srgbClr val="007F76"/>
                </a:solidFill>
                <a:latin typeface="Arial" panose="020B0604020202020204" pitchFamily="34" charset="0"/>
                <a:ea typeface="Calibri" panose="020F0502020204030204" pitchFamily="34" charset="0"/>
                <a:cs typeface="Arial" panose="020B0604020202020204" pitchFamily="34" charset="0"/>
                <a:sym typeface="Arial"/>
              </a:defRPr>
            </a:lvl1pPr>
          </a:lstStyle>
          <a:p>
            <a:pPr defTabSz="914400"/>
            <a:r>
              <a:rPr lang="ru-RU" sz="2400" dirty="0" err="1"/>
              <a:t>Жетісу</a:t>
            </a:r>
            <a:r>
              <a:rPr lang="ru-RU" sz="2400" dirty="0"/>
              <a:t> </a:t>
            </a:r>
            <a:r>
              <a:rPr lang="ru-RU" sz="2400" dirty="0" err="1"/>
              <a:t>облысындағы</a:t>
            </a:r>
            <a:r>
              <a:rPr lang="ru-RU" sz="2400" dirty="0"/>
              <a:t> бос </a:t>
            </a:r>
            <a:r>
              <a:rPr lang="ru-RU" sz="2400" dirty="0" err="1"/>
              <a:t>жұмыс</a:t>
            </a:r>
            <a:r>
              <a:rPr lang="ru-RU" sz="2400" dirty="0"/>
              <a:t> </a:t>
            </a:r>
            <a:r>
              <a:rPr lang="ru-RU" sz="2400" dirty="0" err="1"/>
              <a:t>орындарының</a:t>
            </a:r>
            <a:r>
              <a:rPr lang="ru-RU" sz="2400" dirty="0"/>
              <a:t> </a:t>
            </a:r>
            <a:r>
              <a:rPr lang="ru-RU" sz="2400" dirty="0" err="1"/>
              <a:t>негізгі</a:t>
            </a:r>
            <a:r>
              <a:rPr lang="ru-RU" sz="2400" dirty="0"/>
              <a:t> </a:t>
            </a:r>
            <a:r>
              <a:rPr lang="ru-RU" sz="2400" dirty="0" err="1"/>
              <a:t>көрсеткіштері</a:t>
            </a:r>
            <a:endParaRPr lang="ru-KZ" sz="2400" kern="0" dirty="0"/>
          </a:p>
        </p:txBody>
      </p:sp>
      <p:graphicFrame>
        <p:nvGraphicFramePr>
          <p:cNvPr id="5" name="Диаграмма 4">
            <a:extLst>
              <a:ext uri="{FF2B5EF4-FFF2-40B4-BE49-F238E27FC236}">
                <a16:creationId xmlns:a16="http://schemas.microsoft.com/office/drawing/2014/main" id="{788C86C1-5554-716E-F3C9-BE0E716A6711}"/>
              </a:ext>
            </a:extLst>
          </p:cNvPr>
          <p:cNvGraphicFramePr/>
          <p:nvPr/>
        </p:nvGraphicFramePr>
        <p:xfrm>
          <a:off x="71999" y="1244713"/>
          <a:ext cx="6313561" cy="2460512"/>
        </p:xfrm>
        <a:graphic>
          <a:graphicData uri="http://schemas.openxmlformats.org/drawingml/2006/chart">
            <c:chart xmlns:c="http://schemas.openxmlformats.org/drawingml/2006/chart" xmlns:r="http://schemas.openxmlformats.org/officeDocument/2006/relationships" r:id="rId2"/>
          </a:graphicData>
        </a:graphic>
      </p:graphicFrame>
      <p:graphicFrame>
        <p:nvGraphicFramePr>
          <p:cNvPr id="7" name="Диаграмма 6">
            <a:extLst>
              <a:ext uri="{FF2B5EF4-FFF2-40B4-BE49-F238E27FC236}">
                <a16:creationId xmlns:a16="http://schemas.microsoft.com/office/drawing/2014/main" id="{E0DC69FB-5FF3-973A-3243-D6E26487BC70}"/>
              </a:ext>
            </a:extLst>
          </p:cNvPr>
          <p:cNvGraphicFramePr/>
          <p:nvPr/>
        </p:nvGraphicFramePr>
        <p:xfrm>
          <a:off x="103102" y="3956050"/>
          <a:ext cx="3022653" cy="2690506"/>
        </p:xfrm>
        <a:graphic>
          <a:graphicData uri="http://schemas.openxmlformats.org/drawingml/2006/chart">
            <c:chart xmlns:c="http://schemas.openxmlformats.org/drawingml/2006/chart" xmlns:r="http://schemas.openxmlformats.org/officeDocument/2006/relationships" r:id="rId3"/>
          </a:graphicData>
        </a:graphic>
      </p:graphicFrame>
      <p:graphicFrame>
        <p:nvGraphicFramePr>
          <p:cNvPr id="9" name="Диаграмма 8">
            <a:extLst>
              <a:ext uri="{FF2B5EF4-FFF2-40B4-BE49-F238E27FC236}">
                <a16:creationId xmlns:a16="http://schemas.microsoft.com/office/drawing/2014/main" id="{95D9626B-49CB-C876-797D-BCC0C1BBD715}"/>
              </a:ext>
            </a:extLst>
          </p:cNvPr>
          <p:cNvGraphicFramePr/>
          <p:nvPr/>
        </p:nvGraphicFramePr>
        <p:xfrm>
          <a:off x="3266179" y="3956050"/>
          <a:ext cx="3022653" cy="2690506"/>
        </p:xfrm>
        <a:graphic>
          <a:graphicData uri="http://schemas.openxmlformats.org/drawingml/2006/chart">
            <c:chart xmlns:c="http://schemas.openxmlformats.org/drawingml/2006/chart" xmlns:r="http://schemas.openxmlformats.org/officeDocument/2006/relationships" r:id="rId4"/>
          </a:graphicData>
        </a:graphic>
      </p:graphicFrame>
      <p:cxnSp>
        <p:nvCxnSpPr>
          <p:cNvPr id="11" name="Прямая соединительная линия 10">
            <a:extLst>
              <a:ext uri="{FF2B5EF4-FFF2-40B4-BE49-F238E27FC236}">
                <a16:creationId xmlns:a16="http://schemas.microsoft.com/office/drawing/2014/main" id="{99657457-206A-9F40-19FD-19D2B79F1EF4}"/>
              </a:ext>
            </a:extLst>
          </p:cNvPr>
          <p:cNvCxnSpPr>
            <a:cxnSpLocks/>
          </p:cNvCxnSpPr>
          <p:nvPr/>
        </p:nvCxnSpPr>
        <p:spPr>
          <a:xfrm>
            <a:off x="3200401" y="3750906"/>
            <a:ext cx="0" cy="2799183"/>
          </a:xfrm>
          <a:prstGeom prst="line">
            <a:avLst/>
          </a:prstGeom>
          <a:ln>
            <a:solidFill>
              <a:srgbClr val="007F76"/>
            </a:solidFill>
          </a:ln>
        </p:spPr>
        <p:style>
          <a:lnRef idx="1">
            <a:schemeClr val="accent1"/>
          </a:lnRef>
          <a:fillRef idx="0">
            <a:schemeClr val="accent1"/>
          </a:fillRef>
          <a:effectRef idx="0">
            <a:schemeClr val="accent1"/>
          </a:effectRef>
          <a:fontRef idx="minor">
            <a:schemeClr val="tx1"/>
          </a:fontRef>
        </p:style>
      </p:cxnSp>
      <p:sp>
        <p:nvSpPr>
          <p:cNvPr id="12" name="Заголовок 3">
            <a:extLst>
              <a:ext uri="{FF2B5EF4-FFF2-40B4-BE49-F238E27FC236}">
                <a16:creationId xmlns:a16="http://schemas.microsoft.com/office/drawing/2014/main" id="{E6E92AF7-86AB-ABC1-7734-2F295192455D}"/>
              </a:ext>
            </a:extLst>
          </p:cNvPr>
          <p:cNvSpPr txBox="1">
            <a:spLocks/>
          </p:cNvSpPr>
          <p:nvPr/>
        </p:nvSpPr>
        <p:spPr>
          <a:xfrm>
            <a:off x="366141" y="780178"/>
            <a:ext cx="5778066" cy="409575"/>
          </a:xfrm>
          <a:prstGeom prst="rect">
            <a:avLst/>
          </a:prstGeom>
        </p:spPr>
        <p:txBody>
          <a:bodyPr anchor="ctr"/>
          <a:lstStyle>
            <a:defPPr marR="0" lvl="0" algn="l" rtl="0">
              <a:lnSpc>
                <a:spcPct val="100000"/>
              </a:lnSpc>
              <a:spcBef>
                <a:spcPts val="0"/>
              </a:spcBef>
              <a:spcAft>
                <a:spcPts val="0"/>
              </a:spcAft>
            </a:defPPr>
            <a:lvl1pPr marR="0" lvl="0" algn="l" rtl="0" eaLnBrk="1" hangingPunct="1">
              <a:lnSpc>
                <a:spcPct val="100000"/>
              </a:lnSpc>
              <a:spcBef>
                <a:spcPts val="0"/>
              </a:spcBef>
              <a:spcAft>
                <a:spcPts val="0"/>
              </a:spcAft>
              <a:buNone/>
              <a:defRPr sz="2667" b="1" i="0" u="none" strike="noStrike" cap="none">
                <a:solidFill>
                  <a:srgbClr val="007F76"/>
                </a:solidFill>
                <a:latin typeface="Arial" panose="020B0604020202020204" pitchFamily="34" charset="0"/>
                <a:ea typeface="Calibri" panose="020F0502020204030204" pitchFamily="34" charset="0"/>
                <a:cs typeface="Arial" panose="020B0604020202020204" pitchFamily="34" charset="0"/>
                <a:sym typeface="Arial"/>
              </a:defRPr>
            </a:lvl1pPr>
          </a:lstStyle>
          <a:p>
            <a:pPr algn="ctr" defTabSz="914400"/>
            <a:r>
              <a:rPr lang="ru-RU" sz="1400" kern="0" dirty="0" err="1"/>
              <a:t>Базалық</a:t>
            </a:r>
            <a:r>
              <a:rPr lang="ru-RU" sz="1400" kern="0" dirty="0"/>
              <a:t> сценарий </a:t>
            </a:r>
            <a:r>
              <a:rPr lang="en-US" sz="1800" kern="0" dirty="0"/>
              <a:t>~ </a:t>
            </a:r>
            <a:r>
              <a:rPr lang="ru-RU" sz="1800" kern="0" dirty="0"/>
              <a:t>3</a:t>
            </a:r>
            <a:r>
              <a:rPr lang="en-US" sz="1800" kern="0" dirty="0"/>
              <a:t>0,</a:t>
            </a:r>
            <a:r>
              <a:rPr lang="ru-RU" sz="1800" kern="0" dirty="0"/>
              <a:t>3</a:t>
            </a:r>
            <a:r>
              <a:rPr lang="en-US" sz="1800" kern="0" dirty="0"/>
              <a:t> </a:t>
            </a:r>
            <a:r>
              <a:rPr lang="ru-RU" sz="1800" kern="0" dirty="0" err="1"/>
              <a:t>мың</a:t>
            </a:r>
            <a:r>
              <a:rPr lang="ru-RU" sz="1800" kern="0" dirty="0"/>
              <a:t>. бос </a:t>
            </a:r>
            <a:r>
              <a:rPr lang="ru-RU" sz="1800" kern="0" dirty="0" err="1"/>
              <a:t>орын</a:t>
            </a:r>
            <a:r>
              <a:rPr lang="ru-RU" sz="1800" kern="0" dirty="0"/>
              <a:t> 2023 </a:t>
            </a:r>
            <a:r>
              <a:rPr lang="ru-RU" sz="1800" kern="0" dirty="0" err="1"/>
              <a:t>жылда</a:t>
            </a:r>
            <a:endParaRPr lang="ru-KZ" sz="1400" kern="0" dirty="0"/>
          </a:p>
        </p:txBody>
      </p:sp>
      <p:sp>
        <p:nvSpPr>
          <p:cNvPr id="13" name="Заголовок 3">
            <a:extLst>
              <a:ext uri="{FF2B5EF4-FFF2-40B4-BE49-F238E27FC236}">
                <a16:creationId xmlns:a16="http://schemas.microsoft.com/office/drawing/2014/main" id="{629F0D5E-8C8A-1656-D706-B19255A33A9B}"/>
              </a:ext>
            </a:extLst>
          </p:cNvPr>
          <p:cNvSpPr txBox="1">
            <a:spLocks/>
          </p:cNvSpPr>
          <p:nvPr/>
        </p:nvSpPr>
        <p:spPr>
          <a:xfrm>
            <a:off x="396649" y="3740847"/>
            <a:ext cx="2496574" cy="409575"/>
          </a:xfrm>
          <a:prstGeom prst="rect">
            <a:avLst/>
          </a:prstGeom>
        </p:spPr>
        <p:txBody>
          <a:bodyPr anchor="ctr"/>
          <a:lstStyle>
            <a:defPPr marR="0" lvl="0" algn="l" rtl="0">
              <a:lnSpc>
                <a:spcPct val="100000"/>
              </a:lnSpc>
              <a:spcBef>
                <a:spcPts val="0"/>
              </a:spcBef>
              <a:spcAft>
                <a:spcPts val="0"/>
              </a:spcAft>
            </a:defPPr>
            <a:lvl1pPr marR="0" lvl="0" algn="l" rtl="0" eaLnBrk="1" hangingPunct="1">
              <a:lnSpc>
                <a:spcPct val="100000"/>
              </a:lnSpc>
              <a:spcBef>
                <a:spcPts val="0"/>
              </a:spcBef>
              <a:spcAft>
                <a:spcPts val="0"/>
              </a:spcAft>
              <a:buNone/>
              <a:defRPr sz="2667" b="1" i="0" u="none" strike="noStrike" cap="none">
                <a:solidFill>
                  <a:srgbClr val="007F76"/>
                </a:solidFill>
                <a:latin typeface="Arial" panose="020B0604020202020204" pitchFamily="34" charset="0"/>
                <a:ea typeface="Calibri" panose="020F0502020204030204" pitchFamily="34" charset="0"/>
                <a:cs typeface="Arial" panose="020B0604020202020204" pitchFamily="34" charset="0"/>
                <a:sym typeface="Arial"/>
              </a:defRPr>
            </a:lvl1pPr>
          </a:lstStyle>
          <a:p>
            <a:pPr algn="ctr" defTabSz="914400">
              <a:lnSpc>
                <a:spcPct val="80000"/>
              </a:lnSpc>
            </a:pPr>
            <a:r>
              <a:rPr lang="ru-RU" sz="1100" kern="0" dirty="0" err="1">
                <a:solidFill>
                  <a:schemeClr val="accent3">
                    <a:lumMod val="50000"/>
                  </a:schemeClr>
                </a:solidFill>
              </a:rPr>
              <a:t>Оптимистік</a:t>
            </a:r>
            <a:r>
              <a:rPr lang="ru-RU" sz="1100" kern="0" dirty="0">
                <a:solidFill>
                  <a:schemeClr val="accent3">
                    <a:lumMod val="50000"/>
                  </a:schemeClr>
                </a:solidFill>
              </a:rPr>
              <a:t> </a:t>
            </a:r>
            <a:r>
              <a:rPr lang="en-US" sz="1100" kern="0" dirty="0">
                <a:solidFill>
                  <a:schemeClr val="accent3">
                    <a:lumMod val="50000"/>
                  </a:schemeClr>
                </a:solidFill>
              </a:rPr>
              <a:t>~ </a:t>
            </a:r>
            <a:r>
              <a:rPr lang="ru-RU" sz="1400" kern="0" dirty="0">
                <a:solidFill>
                  <a:schemeClr val="accent3">
                    <a:lumMod val="50000"/>
                  </a:schemeClr>
                </a:solidFill>
              </a:rPr>
              <a:t>30,7 </a:t>
            </a:r>
            <a:r>
              <a:rPr lang="ru-RU" sz="1400" kern="0" dirty="0" err="1">
                <a:solidFill>
                  <a:schemeClr val="accent3">
                    <a:lumMod val="50000"/>
                  </a:schemeClr>
                </a:solidFill>
              </a:rPr>
              <a:t>мың</a:t>
            </a:r>
            <a:endParaRPr lang="ru-KZ" sz="1100" kern="0" dirty="0">
              <a:solidFill>
                <a:schemeClr val="accent3">
                  <a:lumMod val="50000"/>
                </a:schemeClr>
              </a:solidFill>
            </a:endParaRPr>
          </a:p>
        </p:txBody>
      </p:sp>
      <p:sp>
        <p:nvSpPr>
          <p:cNvPr id="15" name="Заголовок 3">
            <a:extLst>
              <a:ext uri="{FF2B5EF4-FFF2-40B4-BE49-F238E27FC236}">
                <a16:creationId xmlns:a16="http://schemas.microsoft.com/office/drawing/2014/main" id="{45056B73-6214-B10F-602F-FB014D8C2FA6}"/>
              </a:ext>
            </a:extLst>
          </p:cNvPr>
          <p:cNvSpPr txBox="1">
            <a:spLocks/>
          </p:cNvSpPr>
          <p:nvPr/>
        </p:nvSpPr>
        <p:spPr>
          <a:xfrm>
            <a:off x="3410802" y="3740847"/>
            <a:ext cx="2733405" cy="409575"/>
          </a:xfrm>
          <a:prstGeom prst="rect">
            <a:avLst/>
          </a:prstGeom>
        </p:spPr>
        <p:txBody>
          <a:bodyPr anchor="ctr"/>
          <a:lstStyle>
            <a:defPPr marR="0" lvl="0" algn="l" rtl="0">
              <a:lnSpc>
                <a:spcPct val="100000"/>
              </a:lnSpc>
              <a:spcBef>
                <a:spcPts val="0"/>
              </a:spcBef>
              <a:spcAft>
                <a:spcPts val="0"/>
              </a:spcAft>
            </a:defPPr>
            <a:lvl1pPr marR="0" lvl="0" algn="l" rtl="0" eaLnBrk="1" hangingPunct="1">
              <a:lnSpc>
                <a:spcPct val="100000"/>
              </a:lnSpc>
              <a:spcBef>
                <a:spcPts val="0"/>
              </a:spcBef>
              <a:spcAft>
                <a:spcPts val="0"/>
              </a:spcAft>
              <a:buNone/>
              <a:defRPr sz="2667" b="1" i="0" u="none" strike="noStrike" cap="none">
                <a:solidFill>
                  <a:srgbClr val="007F76"/>
                </a:solidFill>
                <a:latin typeface="Arial" panose="020B0604020202020204" pitchFamily="34" charset="0"/>
                <a:ea typeface="Calibri" panose="020F0502020204030204" pitchFamily="34" charset="0"/>
                <a:cs typeface="Arial" panose="020B0604020202020204" pitchFamily="34" charset="0"/>
                <a:sym typeface="Arial"/>
              </a:defRPr>
            </a:lvl1pPr>
          </a:lstStyle>
          <a:p>
            <a:pPr algn="ctr" defTabSz="914400">
              <a:lnSpc>
                <a:spcPct val="80000"/>
              </a:lnSpc>
            </a:pPr>
            <a:r>
              <a:rPr lang="ru-RU" sz="1100" kern="0" dirty="0" err="1">
                <a:solidFill>
                  <a:schemeClr val="accent6">
                    <a:lumMod val="50000"/>
                  </a:schemeClr>
                </a:solidFill>
              </a:rPr>
              <a:t>Пессимистік</a:t>
            </a:r>
            <a:r>
              <a:rPr lang="ru-RU" sz="1100" kern="0" dirty="0">
                <a:solidFill>
                  <a:schemeClr val="accent6">
                    <a:lumMod val="50000"/>
                  </a:schemeClr>
                </a:solidFill>
              </a:rPr>
              <a:t> </a:t>
            </a:r>
            <a:r>
              <a:rPr lang="en-US" sz="1100" kern="0" dirty="0">
                <a:solidFill>
                  <a:schemeClr val="accent6">
                    <a:lumMod val="50000"/>
                  </a:schemeClr>
                </a:solidFill>
              </a:rPr>
              <a:t>~ </a:t>
            </a:r>
            <a:r>
              <a:rPr lang="ru-RU" sz="1400" kern="0" dirty="0">
                <a:solidFill>
                  <a:schemeClr val="accent6">
                    <a:lumMod val="50000"/>
                  </a:schemeClr>
                </a:solidFill>
              </a:rPr>
              <a:t>28,7 </a:t>
            </a:r>
            <a:r>
              <a:rPr lang="ru-RU" sz="1400" kern="0" dirty="0" err="1">
                <a:solidFill>
                  <a:schemeClr val="accent6">
                    <a:lumMod val="50000"/>
                  </a:schemeClr>
                </a:solidFill>
              </a:rPr>
              <a:t>мың</a:t>
            </a:r>
            <a:endParaRPr lang="ru-KZ" sz="1100" kern="0" dirty="0">
              <a:solidFill>
                <a:schemeClr val="accent6">
                  <a:lumMod val="50000"/>
                </a:schemeClr>
              </a:solidFill>
            </a:endParaRPr>
          </a:p>
        </p:txBody>
      </p:sp>
      <p:grpSp>
        <p:nvGrpSpPr>
          <p:cNvPr id="16" name="Группа 15">
            <a:extLst>
              <a:ext uri="{FF2B5EF4-FFF2-40B4-BE49-F238E27FC236}">
                <a16:creationId xmlns:a16="http://schemas.microsoft.com/office/drawing/2014/main" id="{C74DEBE5-BB09-E0A1-2504-B25BF7A94D4D}"/>
              </a:ext>
            </a:extLst>
          </p:cNvPr>
          <p:cNvGrpSpPr/>
          <p:nvPr/>
        </p:nvGrpSpPr>
        <p:grpSpPr>
          <a:xfrm>
            <a:off x="4178300" y="1297305"/>
            <a:ext cx="1905000" cy="159385"/>
            <a:chOff x="731520" y="1257300"/>
            <a:chExt cx="7978140" cy="251266"/>
          </a:xfrm>
        </p:grpSpPr>
        <p:cxnSp>
          <p:nvCxnSpPr>
            <p:cNvPr id="17" name="Прямая соединительная линия 16">
              <a:extLst>
                <a:ext uri="{FF2B5EF4-FFF2-40B4-BE49-F238E27FC236}">
                  <a16:creationId xmlns:a16="http://schemas.microsoft.com/office/drawing/2014/main" id="{2AFDDB50-8B04-6E17-9993-8AFD25A3ACC8}"/>
                </a:ext>
              </a:extLst>
            </p:cNvPr>
            <p:cNvCxnSpPr>
              <a:cxnSpLocks/>
            </p:cNvCxnSpPr>
            <p:nvPr/>
          </p:nvCxnSpPr>
          <p:spPr>
            <a:xfrm>
              <a:off x="737818" y="1257300"/>
              <a:ext cx="0" cy="251266"/>
            </a:xfrm>
            <a:prstGeom prst="line">
              <a:avLst/>
            </a:prstGeom>
            <a:ln w="19050">
              <a:solidFill>
                <a:srgbClr val="007F76"/>
              </a:solidFill>
            </a:ln>
          </p:spPr>
          <p:style>
            <a:lnRef idx="1">
              <a:schemeClr val="accent1"/>
            </a:lnRef>
            <a:fillRef idx="0">
              <a:schemeClr val="accent1"/>
            </a:fillRef>
            <a:effectRef idx="0">
              <a:schemeClr val="accent1"/>
            </a:effectRef>
            <a:fontRef idx="minor">
              <a:schemeClr val="tx1"/>
            </a:fontRef>
          </p:style>
        </p:cxnSp>
        <p:cxnSp>
          <p:nvCxnSpPr>
            <p:cNvPr id="18" name="Прямая соединительная линия 17">
              <a:extLst>
                <a:ext uri="{FF2B5EF4-FFF2-40B4-BE49-F238E27FC236}">
                  <a16:creationId xmlns:a16="http://schemas.microsoft.com/office/drawing/2014/main" id="{83EB6613-AB26-9218-D288-8C2935AFBB23}"/>
                </a:ext>
              </a:extLst>
            </p:cNvPr>
            <p:cNvCxnSpPr>
              <a:cxnSpLocks/>
            </p:cNvCxnSpPr>
            <p:nvPr/>
          </p:nvCxnSpPr>
          <p:spPr>
            <a:xfrm flipH="1">
              <a:off x="731520" y="1257300"/>
              <a:ext cx="7978140" cy="0"/>
            </a:xfrm>
            <a:prstGeom prst="line">
              <a:avLst/>
            </a:prstGeom>
            <a:ln w="19050">
              <a:solidFill>
                <a:srgbClr val="007F76"/>
              </a:solidFill>
            </a:ln>
          </p:spPr>
          <p:style>
            <a:lnRef idx="1">
              <a:schemeClr val="accent1"/>
            </a:lnRef>
            <a:fillRef idx="0">
              <a:schemeClr val="accent1"/>
            </a:fillRef>
            <a:effectRef idx="0">
              <a:schemeClr val="accent1"/>
            </a:effectRef>
            <a:fontRef idx="minor">
              <a:schemeClr val="tx1"/>
            </a:fontRef>
          </p:style>
        </p:cxnSp>
        <p:cxnSp>
          <p:nvCxnSpPr>
            <p:cNvPr id="19" name="Прямая соединительная линия 18">
              <a:extLst>
                <a:ext uri="{FF2B5EF4-FFF2-40B4-BE49-F238E27FC236}">
                  <a16:creationId xmlns:a16="http://schemas.microsoft.com/office/drawing/2014/main" id="{CDDFDD74-1D08-20C2-50F8-5037B7CE1F5C}"/>
                </a:ext>
              </a:extLst>
            </p:cNvPr>
            <p:cNvCxnSpPr>
              <a:cxnSpLocks/>
            </p:cNvCxnSpPr>
            <p:nvPr/>
          </p:nvCxnSpPr>
          <p:spPr>
            <a:xfrm>
              <a:off x="8700718" y="1257300"/>
              <a:ext cx="0" cy="251266"/>
            </a:xfrm>
            <a:prstGeom prst="line">
              <a:avLst/>
            </a:prstGeom>
            <a:ln w="19050">
              <a:solidFill>
                <a:srgbClr val="007F76"/>
              </a:solidFill>
            </a:ln>
          </p:spPr>
          <p:style>
            <a:lnRef idx="1">
              <a:schemeClr val="accent1"/>
            </a:lnRef>
            <a:fillRef idx="0">
              <a:schemeClr val="accent1"/>
            </a:fillRef>
            <a:effectRef idx="0">
              <a:schemeClr val="accent1"/>
            </a:effectRef>
            <a:fontRef idx="minor">
              <a:schemeClr val="tx1"/>
            </a:fontRef>
          </p:style>
        </p:cxnSp>
      </p:grpSp>
      <p:cxnSp>
        <p:nvCxnSpPr>
          <p:cNvPr id="22" name="Прямая соединительная линия 21">
            <a:extLst>
              <a:ext uri="{FF2B5EF4-FFF2-40B4-BE49-F238E27FC236}">
                <a16:creationId xmlns:a16="http://schemas.microsoft.com/office/drawing/2014/main" id="{923425D7-6B5C-A041-7206-D39A60A59783}"/>
              </a:ext>
            </a:extLst>
          </p:cNvPr>
          <p:cNvCxnSpPr>
            <a:cxnSpLocks/>
          </p:cNvCxnSpPr>
          <p:nvPr/>
        </p:nvCxnSpPr>
        <p:spPr>
          <a:xfrm>
            <a:off x="158620" y="3750710"/>
            <a:ext cx="6061205" cy="0"/>
          </a:xfrm>
          <a:prstGeom prst="line">
            <a:avLst/>
          </a:prstGeom>
          <a:ln>
            <a:solidFill>
              <a:srgbClr val="007F76"/>
            </a:solidFill>
          </a:ln>
        </p:spPr>
        <p:style>
          <a:lnRef idx="1">
            <a:schemeClr val="accent1"/>
          </a:lnRef>
          <a:fillRef idx="0">
            <a:schemeClr val="accent1"/>
          </a:fillRef>
          <a:effectRef idx="0">
            <a:schemeClr val="accent1"/>
          </a:effectRef>
          <a:fontRef idx="minor">
            <a:schemeClr val="tx1"/>
          </a:fontRef>
        </p:style>
      </p:cxnSp>
      <p:graphicFrame>
        <p:nvGraphicFramePr>
          <p:cNvPr id="2" name="Таблица 1">
            <a:extLst>
              <a:ext uri="{FF2B5EF4-FFF2-40B4-BE49-F238E27FC236}">
                <a16:creationId xmlns:a16="http://schemas.microsoft.com/office/drawing/2014/main" id="{4E6142E5-F57C-610C-0076-8DC4B033BE1F}"/>
              </a:ext>
            </a:extLst>
          </p:cNvPr>
          <p:cNvGraphicFramePr>
            <a:graphicFrameLocks noGrp="1"/>
          </p:cNvGraphicFramePr>
          <p:nvPr>
            <p:extLst>
              <p:ext uri="{D42A27DB-BD31-4B8C-83A1-F6EECF244321}">
                <p14:modId xmlns:p14="http://schemas.microsoft.com/office/powerpoint/2010/main" val="642566748"/>
              </p:ext>
            </p:extLst>
          </p:nvPr>
        </p:nvGraphicFramePr>
        <p:xfrm>
          <a:off x="6768750" y="1215742"/>
          <a:ext cx="5328000" cy="1670332"/>
        </p:xfrm>
        <a:graphic>
          <a:graphicData uri="http://schemas.openxmlformats.org/drawingml/2006/table">
            <a:tbl>
              <a:tblPr firstRow="1" bandRow="1">
                <a:tableStyleId>{5C22544A-7EE6-4342-B048-85BDC9FD1C3A}</a:tableStyleId>
              </a:tblPr>
              <a:tblGrid>
                <a:gridCol w="3600000">
                  <a:extLst>
                    <a:ext uri="{9D8B030D-6E8A-4147-A177-3AD203B41FA5}">
                      <a16:colId xmlns:a16="http://schemas.microsoft.com/office/drawing/2014/main" val="1113104833"/>
                    </a:ext>
                  </a:extLst>
                </a:gridCol>
                <a:gridCol w="432000">
                  <a:extLst>
                    <a:ext uri="{9D8B030D-6E8A-4147-A177-3AD203B41FA5}">
                      <a16:colId xmlns:a16="http://schemas.microsoft.com/office/drawing/2014/main" val="132264586"/>
                    </a:ext>
                  </a:extLst>
                </a:gridCol>
                <a:gridCol w="432000">
                  <a:extLst>
                    <a:ext uri="{9D8B030D-6E8A-4147-A177-3AD203B41FA5}">
                      <a16:colId xmlns:a16="http://schemas.microsoft.com/office/drawing/2014/main" val="2572766800"/>
                    </a:ext>
                  </a:extLst>
                </a:gridCol>
                <a:gridCol w="432000">
                  <a:extLst>
                    <a:ext uri="{9D8B030D-6E8A-4147-A177-3AD203B41FA5}">
                      <a16:colId xmlns:a16="http://schemas.microsoft.com/office/drawing/2014/main" val="2849574652"/>
                    </a:ext>
                  </a:extLst>
                </a:gridCol>
                <a:gridCol w="432000">
                  <a:extLst>
                    <a:ext uri="{9D8B030D-6E8A-4147-A177-3AD203B41FA5}">
                      <a16:colId xmlns:a16="http://schemas.microsoft.com/office/drawing/2014/main" val="478621999"/>
                    </a:ext>
                  </a:extLst>
                </a:gridCol>
              </a:tblGrid>
              <a:tr h="167033">
                <a:tc>
                  <a:txBody>
                    <a:bodyPr/>
                    <a:lstStyle/>
                    <a:p>
                      <a:pPr marL="0" marR="0" lvl="0" indent="0" algn="l" defTabSz="685800" rtl="0" eaLnBrk="1" fontAlgn="auto" latinLnBrk="0" hangingPunct="1">
                        <a:lnSpc>
                          <a:spcPct val="107000"/>
                        </a:lnSpc>
                        <a:spcBef>
                          <a:spcPts val="0"/>
                        </a:spcBef>
                        <a:spcAft>
                          <a:spcPts val="0"/>
                        </a:spcAft>
                        <a:buClrTx/>
                        <a:buSzTx/>
                        <a:buFontTx/>
                        <a:buNone/>
                        <a:tabLst/>
                        <a:defRPr/>
                      </a:pPr>
                      <a:r>
                        <a:rPr lang="ru-RU" sz="1050" b="1" i="0" u="none" strike="noStrike" cap="none" noProof="0" dirty="0">
                          <a:solidFill>
                            <a:srgbClr val="000000"/>
                          </a:solidFill>
                          <a:effectLst/>
                          <a:latin typeface="Arial Narrow" panose="020B0606020202030204" pitchFamily="34" charset="0"/>
                          <a:ea typeface="+mn-ea"/>
                          <a:cs typeface="+mn-cs"/>
                          <a:sym typeface="Arial"/>
                        </a:rPr>
                        <a:t>БАЗАЛЫҚ СЦЕНАРИЙ</a:t>
                      </a:r>
                    </a:p>
                  </a:txBody>
                  <a:tcPr marT="0" marB="0" anchor="ctr">
                    <a:lnL w="76200" cap="flat" cmpd="sng" algn="ctr">
                      <a:noFill/>
                      <a:prstDash val="solid"/>
                      <a:round/>
                      <a:headEnd type="none" w="med" len="med"/>
                      <a:tailEnd type="none" w="med" len="med"/>
                    </a:lnL>
                    <a:lnR w="6350" cap="flat" cmpd="sng" algn="ctr">
                      <a:solidFill>
                        <a:schemeClr val="tx1"/>
                      </a:solidFill>
                      <a:prstDash val="sysDot"/>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007F76">
                        <a:alpha val="20000"/>
                      </a:srgbClr>
                    </a:solidFill>
                  </a:tcPr>
                </a:tc>
                <a:tc>
                  <a:txBody>
                    <a:bodyPr/>
                    <a:lstStyle/>
                    <a:p>
                      <a:pPr algn="ctr" fontAlgn="ctr"/>
                      <a:r>
                        <a:rPr lang="en-US" sz="900" b="0" i="0" u="none" strike="noStrike" cap="none" dirty="0">
                          <a:solidFill>
                            <a:srgbClr val="000000"/>
                          </a:solidFill>
                          <a:effectLst/>
                          <a:latin typeface="Arial Narrow" panose="020B0606020202030204" pitchFamily="34" charset="0"/>
                          <a:ea typeface="+mn-ea"/>
                          <a:cs typeface="+mn-cs"/>
                          <a:sym typeface="Arial"/>
                        </a:rPr>
                        <a:t>Q1</a:t>
                      </a:r>
                      <a:endParaRPr lang="ru-KZ" sz="900" b="0" i="0" u="none" strike="noStrike" cap="none" dirty="0">
                        <a:solidFill>
                          <a:srgbClr val="000000"/>
                        </a:solidFill>
                        <a:effectLst/>
                        <a:latin typeface="Arial Narrow" panose="020B0606020202030204" pitchFamily="34" charset="0"/>
                        <a:ea typeface="+mn-ea"/>
                        <a:cs typeface="+mn-cs"/>
                        <a:sym typeface="Arial"/>
                      </a:endParaRPr>
                    </a:p>
                  </a:txBody>
                  <a:tcPr marL="9525" marR="9525" marT="0"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50000"/>
                        <a:alpha val="20000"/>
                      </a:schemeClr>
                    </a:solidFill>
                  </a:tcPr>
                </a:tc>
                <a:tc>
                  <a:txBody>
                    <a:bodyPr/>
                    <a:lstStyle/>
                    <a:p>
                      <a:pPr algn="ctr" fontAlgn="ctr"/>
                      <a:r>
                        <a:rPr lang="en-US" sz="900" b="0" i="0" u="none" strike="noStrike" cap="none" dirty="0">
                          <a:solidFill>
                            <a:srgbClr val="000000"/>
                          </a:solidFill>
                          <a:effectLst/>
                          <a:latin typeface="Arial Narrow" panose="020B0606020202030204" pitchFamily="34" charset="0"/>
                          <a:ea typeface="+mn-ea"/>
                          <a:cs typeface="+mn-cs"/>
                          <a:sym typeface="Arial"/>
                        </a:rPr>
                        <a:t>Q2</a:t>
                      </a:r>
                      <a:endParaRPr lang="ru-KZ" sz="900" b="0" i="0" u="none" strike="noStrike" cap="none" dirty="0">
                        <a:solidFill>
                          <a:srgbClr val="000000"/>
                        </a:solidFill>
                        <a:effectLst/>
                        <a:latin typeface="Arial Narrow" panose="020B0606020202030204" pitchFamily="34" charset="0"/>
                        <a:ea typeface="+mn-ea"/>
                        <a:cs typeface="+mn-cs"/>
                        <a:sym typeface="Arial"/>
                      </a:endParaRPr>
                    </a:p>
                  </a:txBody>
                  <a:tcPr marL="9525" marR="9525" marT="0"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007F76">
                        <a:alpha val="20000"/>
                      </a:srgbClr>
                    </a:solidFill>
                  </a:tcPr>
                </a:tc>
                <a:tc>
                  <a:txBody>
                    <a:bodyPr/>
                    <a:lstStyle/>
                    <a:p>
                      <a:pPr algn="ctr" fontAlgn="ctr"/>
                      <a:r>
                        <a:rPr lang="en-US" sz="900" b="0" i="0" u="none" strike="noStrike" cap="none" dirty="0">
                          <a:solidFill>
                            <a:srgbClr val="000000"/>
                          </a:solidFill>
                          <a:effectLst/>
                          <a:latin typeface="Arial Narrow" panose="020B0606020202030204" pitchFamily="34" charset="0"/>
                          <a:ea typeface="+mn-ea"/>
                          <a:cs typeface="+mn-cs"/>
                          <a:sym typeface="Arial"/>
                        </a:rPr>
                        <a:t>Q3</a:t>
                      </a:r>
                      <a:endParaRPr lang="ru-KZ" sz="900" b="0" i="0" u="none" strike="noStrike" cap="none" dirty="0">
                        <a:solidFill>
                          <a:srgbClr val="000000"/>
                        </a:solidFill>
                        <a:effectLst/>
                        <a:latin typeface="Arial Narrow" panose="020B0606020202030204" pitchFamily="34" charset="0"/>
                        <a:ea typeface="+mn-ea"/>
                        <a:cs typeface="+mn-cs"/>
                        <a:sym typeface="Arial"/>
                      </a:endParaRPr>
                    </a:p>
                  </a:txBody>
                  <a:tcPr marL="9525" marR="9525" marT="0"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007F76">
                        <a:alpha val="20000"/>
                      </a:srgbClr>
                    </a:solidFill>
                  </a:tcPr>
                </a:tc>
                <a:tc>
                  <a:txBody>
                    <a:bodyPr/>
                    <a:lstStyle/>
                    <a:p>
                      <a:pPr algn="ctr" fontAlgn="ctr"/>
                      <a:r>
                        <a:rPr lang="en-US" sz="900" b="0" i="0" u="none" strike="noStrike" cap="none" dirty="0">
                          <a:solidFill>
                            <a:srgbClr val="000000"/>
                          </a:solidFill>
                          <a:effectLst/>
                          <a:latin typeface="Arial Narrow" panose="020B0606020202030204" pitchFamily="34" charset="0"/>
                          <a:ea typeface="+mn-ea"/>
                          <a:cs typeface="+mn-cs"/>
                          <a:sym typeface="Arial"/>
                        </a:rPr>
                        <a:t>Q4</a:t>
                      </a:r>
                      <a:endParaRPr lang="ru-KZ" sz="900" b="0" i="0" u="none" strike="noStrike" cap="none" dirty="0">
                        <a:solidFill>
                          <a:srgbClr val="000000"/>
                        </a:solidFill>
                        <a:effectLst/>
                        <a:latin typeface="Arial Narrow" panose="020B0606020202030204" pitchFamily="34" charset="0"/>
                        <a:ea typeface="+mn-ea"/>
                        <a:cs typeface="+mn-cs"/>
                        <a:sym typeface="Arial"/>
                      </a:endParaRPr>
                    </a:p>
                  </a:txBody>
                  <a:tcPr marL="9525" marR="9525" marT="0" marB="0" anchor="ctr">
                    <a:lnL w="6350" cap="flat" cmpd="sng" algn="ctr">
                      <a:solidFill>
                        <a:schemeClr val="tx1"/>
                      </a:solidFill>
                      <a:prstDash val="sysDot"/>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007F76">
                        <a:alpha val="20000"/>
                      </a:srgbClr>
                    </a:solidFill>
                  </a:tcPr>
                </a:tc>
                <a:extLst>
                  <a:ext uri="{0D108BD9-81ED-4DB2-BD59-A6C34878D82A}">
                    <a16:rowId xmlns:a16="http://schemas.microsoft.com/office/drawing/2014/main" val="877649079"/>
                  </a:ext>
                </a:extLst>
              </a:tr>
              <a:tr h="167033">
                <a:tc>
                  <a:txBody>
                    <a:bodyPr/>
                    <a:lstStyle/>
                    <a:p>
                      <a:pPr marL="0" marR="0" lvl="0" indent="0" algn="l" defTabSz="685800" rtl="0" eaLnBrk="1" fontAlgn="auto" latinLnBrk="0" hangingPunct="1">
                        <a:lnSpc>
                          <a:spcPct val="107000"/>
                        </a:lnSpc>
                        <a:spcBef>
                          <a:spcPts val="0"/>
                        </a:spcBef>
                        <a:spcAft>
                          <a:spcPts val="0"/>
                        </a:spcAft>
                        <a:buClrTx/>
                        <a:buSzTx/>
                        <a:buFontTx/>
                        <a:buNone/>
                        <a:tabLst/>
                        <a:defRPr/>
                      </a:pPr>
                      <a:r>
                        <a:rPr lang="ru-RU" sz="900" b="1" i="0" u="none" strike="noStrike" cap="none" noProof="0" dirty="0">
                          <a:solidFill>
                            <a:srgbClr val="000000"/>
                          </a:solidFill>
                          <a:effectLst/>
                          <a:latin typeface="Arial Narrow" panose="020B0606020202030204" pitchFamily="34" charset="0"/>
                          <a:ea typeface="+mn-ea"/>
                          <a:cs typeface="+mn-cs"/>
                          <a:sym typeface="Arial"/>
                        </a:rPr>
                        <a:t>БАРЛЫҒЫ</a:t>
                      </a:r>
                      <a:endParaRPr lang="ru-RU" sz="800" b="1" i="0" u="none" strike="noStrike" cap="none" noProof="0" dirty="0">
                        <a:solidFill>
                          <a:srgbClr val="000000"/>
                        </a:solidFill>
                        <a:effectLst/>
                        <a:latin typeface="Arial Narrow" panose="020B0606020202030204" pitchFamily="34" charset="0"/>
                        <a:ea typeface="+mn-ea"/>
                        <a:cs typeface="+mn-cs"/>
                        <a:sym typeface="Arial"/>
                      </a:endParaRPr>
                    </a:p>
                  </a:txBody>
                  <a:tcPr marT="0" marB="0" anchor="ctr">
                    <a:lnL w="76200" cap="flat" cmpd="sng" algn="ctr">
                      <a:noFill/>
                      <a:prstDash val="solid"/>
                      <a:round/>
                      <a:headEnd type="none" w="med" len="med"/>
                      <a:tailEnd type="none" w="med" len="med"/>
                    </a:lnL>
                    <a:lnR w="6350" cap="flat" cmpd="sng" algn="ctr">
                      <a:solidFill>
                        <a:schemeClr val="tx1"/>
                      </a:solidFill>
                      <a:prstDash val="sysDot"/>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007F76">
                        <a:alpha val="20000"/>
                      </a:srgbClr>
                    </a:solidFill>
                  </a:tcPr>
                </a:tc>
                <a:tc>
                  <a:txBody>
                    <a:bodyPr/>
                    <a:lstStyle/>
                    <a:p>
                      <a:pPr algn="ctr" fontAlgn="ctr"/>
                      <a:r>
                        <a:rPr lang="kk-KZ" sz="900" b="1" i="0" u="none" strike="noStrike" cap="none" dirty="0">
                          <a:solidFill>
                            <a:srgbClr val="000000"/>
                          </a:solidFill>
                          <a:effectLst/>
                          <a:latin typeface="Arial Narrow" panose="020B0606020202030204" pitchFamily="34" charset="0"/>
                          <a:ea typeface="+mn-ea"/>
                          <a:cs typeface="+mn-cs"/>
                          <a:sym typeface="Arial"/>
                        </a:rPr>
                        <a:t>6 237</a:t>
                      </a:r>
                      <a:endParaRPr lang="ru-KZ" sz="900" b="1" i="0" u="none" strike="noStrike" cap="none" dirty="0">
                        <a:solidFill>
                          <a:srgbClr val="000000"/>
                        </a:solidFill>
                        <a:effectLst/>
                        <a:latin typeface="Arial Narrow" panose="020B0606020202030204" pitchFamily="34" charset="0"/>
                        <a:ea typeface="+mn-ea"/>
                        <a:cs typeface="+mn-cs"/>
                        <a:sym typeface="Arial"/>
                      </a:endParaRPr>
                    </a:p>
                  </a:txBody>
                  <a:tcPr marL="9525" marR="9525" marT="0"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50000"/>
                        <a:alpha val="20000"/>
                      </a:schemeClr>
                    </a:solidFill>
                  </a:tcPr>
                </a:tc>
                <a:tc>
                  <a:txBody>
                    <a:bodyPr/>
                    <a:lstStyle/>
                    <a:p>
                      <a:pPr algn="ctr" rtl="0" fontAlgn="ctr"/>
                      <a:r>
                        <a:rPr lang="ru-RU" sz="900" b="1" i="0" u="none" strike="noStrike" dirty="0">
                          <a:solidFill>
                            <a:srgbClr val="000000"/>
                          </a:solidFill>
                          <a:effectLst/>
                          <a:latin typeface="Arial Narrow" panose="020B0606020202030204" pitchFamily="34" charset="0"/>
                        </a:rPr>
                        <a:t>5 774</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007F76">
                        <a:alpha val="20000"/>
                      </a:srgbClr>
                    </a:solidFill>
                  </a:tcPr>
                </a:tc>
                <a:tc>
                  <a:txBody>
                    <a:bodyPr/>
                    <a:lstStyle/>
                    <a:p>
                      <a:pPr algn="ctr" rtl="0" fontAlgn="ctr"/>
                      <a:r>
                        <a:rPr lang="ru-RU" sz="900" b="1" i="0" u="none" strike="noStrike">
                          <a:solidFill>
                            <a:srgbClr val="000000"/>
                          </a:solidFill>
                          <a:effectLst/>
                          <a:latin typeface="Arial Narrow" panose="020B0606020202030204" pitchFamily="34" charset="0"/>
                        </a:rPr>
                        <a:t>7 243</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007F76">
                        <a:alpha val="20000"/>
                      </a:srgbClr>
                    </a:solidFill>
                  </a:tcPr>
                </a:tc>
                <a:tc>
                  <a:txBody>
                    <a:bodyPr/>
                    <a:lstStyle/>
                    <a:p>
                      <a:pPr algn="ctr" rtl="0" fontAlgn="ctr"/>
                      <a:r>
                        <a:rPr lang="ru-RU" sz="900" b="1" i="0" u="none" strike="noStrike" dirty="0">
                          <a:solidFill>
                            <a:srgbClr val="000000"/>
                          </a:solidFill>
                          <a:effectLst/>
                          <a:latin typeface="Arial Narrow" panose="020B0606020202030204" pitchFamily="34" charset="0"/>
                        </a:rPr>
                        <a:t>11 076</a:t>
                      </a:r>
                    </a:p>
                  </a:txBody>
                  <a:tcPr marL="9525" marR="9525" marT="9525" marB="0" anchor="ctr">
                    <a:lnL w="6350" cap="flat" cmpd="sng" algn="ctr">
                      <a:solidFill>
                        <a:schemeClr val="tx1"/>
                      </a:solidFill>
                      <a:prstDash val="sysDot"/>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007F76">
                        <a:alpha val="20000"/>
                      </a:srgbClr>
                    </a:solidFill>
                  </a:tcPr>
                </a:tc>
                <a:extLst>
                  <a:ext uri="{0D108BD9-81ED-4DB2-BD59-A6C34878D82A}">
                    <a16:rowId xmlns:a16="http://schemas.microsoft.com/office/drawing/2014/main" val="1602871338"/>
                  </a:ext>
                </a:extLst>
              </a:tr>
              <a:tr h="148474">
                <a:tc>
                  <a:txBody>
                    <a:bodyPr/>
                    <a:lstStyle/>
                    <a:p>
                      <a:pPr marL="72000" algn="l" fontAlgn="b"/>
                      <a:r>
                        <a:rPr lang="ru-RU" sz="800" b="0" i="0" u="none" strike="noStrike" cap="none" dirty="0">
                          <a:solidFill>
                            <a:srgbClr val="000000"/>
                          </a:solidFill>
                          <a:effectLst/>
                          <a:latin typeface="Arial Narrow" panose="020B0606020202030204" pitchFamily="34" charset="0"/>
                          <a:ea typeface="+mn-ea"/>
                          <a:cs typeface="+mn-cs"/>
                          <a:sym typeface="Arial"/>
                        </a:rPr>
                        <a:t>БАСШЫЛАР ЖӘНЕ МЕМЛЕКЕТТІК ҚЫЗМЕТШІЛЕР</a:t>
                      </a:r>
                    </a:p>
                  </a:txBody>
                  <a:tcPr marL="9525" marR="9525" marT="0" marB="0" anchor="ctr">
                    <a:lnL w="76200" cap="flat" cmpd="sng" algn="ctr">
                      <a:noFill/>
                      <a:prstDash val="solid"/>
                      <a:round/>
                      <a:headEnd type="none" w="med" len="med"/>
                      <a:tailEnd type="none" w="med" len="med"/>
                    </a:lnL>
                    <a:lnR w="6350" cap="flat" cmpd="sng" algn="ctr">
                      <a:solidFill>
                        <a:schemeClr val="tx1"/>
                      </a:solidFill>
                      <a:prstDash val="sysDot"/>
                      <a:round/>
                      <a:headEnd type="none" w="med" len="med"/>
                      <a:tailEnd type="none" w="med" len="med"/>
                    </a:lnR>
                    <a:lnT w="12700" cap="flat" cmpd="sng" algn="ctr">
                      <a:solidFill>
                        <a:schemeClr val="tx1"/>
                      </a:solidFill>
                      <a:prstDash val="solid"/>
                      <a:round/>
                      <a:headEnd type="none" w="med" len="med"/>
                      <a:tailEnd type="none" w="med" len="med"/>
                    </a:lnT>
                    <a:lnB w="6350" cap="flat" cmpd="sng" algn="ctr">
                      <a:solidFill>
                        <a:schemeClr val="tx1"/>
                      </a:solidFill>
                      <a:prstDash val="sysDot"/>
                      <a:round/>
                      <a:headEnd type="none" w="med" len="med"/>
                      <a:tailEnd type="none" w="med" len="med"/>
                    </a:lnB>
                    <a:noFill/>
                  </a:tcPr>
                </a:tc>
                <a:tc>
                  <a:txBody>
                    <a:bodyPr/>
                    <a:lstStyle/>
                    <a:p>
                      <a:pPr algn="ctr" fontAlgn="ctr"/>
                      <a:r>
                        <a:rPr lang="ru-RU" sz="800" b="0" i="0" u="none" strike="noStrike">
                          <a:solidFill>
                            <a:srgbClr val="000000"/>
                          </a:solidFill>
                          <a:effectLst/>
                          <a:latin typeface="Arial Narrow" panose="020B0606020202030204" pitchFamily="34" charset="0"/>
                        </a:rPr>
                        <a:t>327</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12700" cap="flat" cmpd="sng" algn="ctr">
                      <a:solidFill>
                        <a:schemeClr val="tx1"/>
                      </a:solidFill>
                      <a:prstDash val="solid"/>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ru-RU" sz="800" b="0" i="0" u="none" strike="noStrike" dirty="0">
                          <a:solidFill>
                            <a:srgbClr val="000000"/>
                          </a:solidFill>
                          <a:effectLst/>
                          <a:latin typeface="Arial Narrow" panose="020B0606020202030204" pitchFamily="34" charset="0"/>
                        </a:rPr>
                        <a:t>228</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12700" cap="flat" cmpd="sng" algn="ctr">
                      <a:solidFill>
                        <a:schemeClr val="tx1"/>
                      </a:solidFill>
                      <a:prstDash val="solid"/>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ru-RU" sz="800" b="0" i="0" u="none" strike="noStrike">
                          <a:solidFill>
                            <a:srgbClr val="000000"/>
                          </a:solidFill>
                          <a:effectLst/>
                          <a:latin typeface="Arial Narrow" panose="020B0606020202030204" pitchFamily="34" charset="0"/>
                        </a:rPr>
                        <a:t>286</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12700" cap="flat" cmpd="sng" algn="ctr">
                      <a:solidFill>
                        <a:schemeClr val="tx1"/>
                      </a:solidFill>
                      <a:prstDash val="solid"/>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ru-RU" sz="800" b="0" i="0" u="none" strike="noStrike">
                          <a:solidFill>
                            <a:srgbClr val="000000"/>
                          </a:solidFill>
                          <a:effectLst/>
                          <a:latin typeface="Arial Narrow" panose="020B0606020202030204" pitchFamily="34" charset="0"/>
                        </a:rPr>
                        <a:t>299</a:t>
                      </a:r>
                    </a:p>
                  </a:txBody>
                  <a:tcPr marL="9525" marR="9525" marT="9525" marB="0" anchor="ctr">
                    <a:lnL w="6350" cap="flat" cmpd="sng" algn="ctr">
                      <a:solidFill>
                        <a:schemeClr val="tx1"/>
                      </a:solidFill>
                      <a:prstDash val="sysDot"/>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052355308"/>
                  </a:ext>
                </a:extLst>
              </a:tr>
              <a:tr h="148474">
                <a:tc>
                  <a:txBody>
                    <a:bodyPr/>
                    <a:lstStyle/>
                    <a:p>
                      <a:pPr marL="72000" algn="l" fontAlgn="b"/>
                      <a:r>
                        <a:rPr lang="ru-RU" sz="800" b="0" i="0" u="none" strike="noStrike" cap="none" dirty="0">
                          <a:solidFill>
                            <a:srgbClr val="000000"/>
                          </a:solidFill>
                          <a:effectLst/>
                          <a:latin typeface="Arial Narrow" panose="020B0606020202030204" pitchFamily="34" charset="0"/>
                          <a:ea typeface="+mn-ea"/>
                          <a:cs typeface="+mn-cs"/>
                          <a:sym typeface="Arial"/>
                        </a:rPr>
                        <a:t>КӘСІБИ МАМАНДАР</a:t>
                      </a:r>
                    </a:p>
                  </a:txBody>
                  <a:tcPr marL="9525" marR="9525" marT="0" marB="0" anchor="ctr">
                    <a:lnL w="76200" cap="flat" cmpd="sng" algn="ctr">
                      <a:noFill/>
                      <a:prstDash val="solid"/>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solidFill>
                      <a:srgbClr val="007F76">
                        <a:alpha val="10000"/>
                      </a:srgbClr>
                    </a:solidFill>
                  </a:tcPr>
                </a:tc>
                <a:tc>
                  <a:txBody>
                    <a:bodyPr/>
                    <a:lstStyle/>
                    <a:p>
                      <a:pPr algn="ctr" fontAlgn="ctr"/>
                      <a:r>
                        <a:rPr lang="ru-RU" sz="800" b="0" i="0" u="none" strike="noStrike">
                          <a:solidFill>
                            <a:srgbClr val="000000"/>
                          </a:solidFill>
                          <a:effectLst/>
                          <a:latin typeface="Arial Narrow" panose="020B0606020202030204" pitchFamily="34" charset="0"/>
                        </a:rPr>
                        <a:t>1 979</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1 811</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solidFill>
                      <a:srgbClr val="007F76">
                        <a:alpha val="10000"/>
                      </a:srgbClr>
                    </a:solidFill>
                  </a:tcPr>
                </a:tc>
                <a:tc>
                  <a:txBody>
                    <a:bodyPr/>
                    <a:lstStyle/>
                    <a:p>
                      <a:pPr algn="ctr" fontAlgn="ctr"/>
                      <a:r>
                        <a:rPr lang="ru-RU" sz="800" b="0" i="0" u="none" strike="noStrike">
                          <a:solidFill>
                            <a:srgbClr val="000000"/>
                          </a:solidFill>
                          <a:effectLst/>
                          <a:latin typeface="Arial Narrow" panose="020B0606020202030204" pitchFamily="34" charset="0"/>
                        </a:rPr>
                        <a:t>1 868</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solidFill>
                      <a:srgbClr val="007F76">
                        <a:alpha val="10000"/>
                      </a:srgbClr>
                    </a:solidFill>
                  </a:tcPr>
                </a:tc>
                <a:tc>
                  <a:txBody>
                    <a:bodyPr/>
                    <a:lstStyle/>
                    <a:p>
                      <a:pPr algn="ctr" fontAlgn="ctr"/>
                      <a:r>
                        <a:rPr lang="ru-RU" sz="800" b="0" i="0" u="none" strike="noStrike">
                          <a:solidFill>
                            <a:srgbClr val="000000"/>
                          </a:solidFill>
                          <a:effectLst/>
                          <a:latin typeface="Arial Narrow" panose="020B0606020202030204" pitchFamily="34" charset="0"/>
                        </a:rPr>
                        <a:t>3 810</a:t>
                      </a:r>
                    </a:p>
                  </a:txBody>
                  <a:tcPr marL="9525" marR="9525" marT="9525" marB="0" anchor="ctr">
                    <a:lnL w="6350" cap="flat" cmpd="sng" algn="ctr">
                      <a:solidFill>
                        <a:schemeClr val="tx1"/>
                      </a:solidFill>
                      <a:prstDash val="sysDot"/>
                      <a:round/>
                      <a:headEnd type="none" w="med" len="med"/>
                      <a:tailEnd type="none" w="med" len="med"/>
                    </a:lnL>
                    <a:lnR w="12700" cap="flat" cmpd="sng" algn="ctr">
                      <a:noFill/>
                      <a:prstDash val="solid"/>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solidFill>
                      <a:srgbClr val="007F76">
                        <a:alpha val="10000"/>
                      </a:srgbClr>
                    </a:solidFill>
                  </a:tcPr>
                </a:tc>
                <a:extLst>
                  <a:ext uri="{0D108BD9-81ED-4DB2-BD59-A6C34878D82A}">
                    <a16:rowId xmlns:a16="http://schemas.microsoft.com/office/drawing/2014/main" val="4077338817"/>
                  </a:ext>
                </a:extLst>
              </a:tr>
              <a:tr h="148474">
                <a:tc>
                  <a:txBody>
                    <a:bodyPr/>
                    <a:lstStyle/>
                    <a:p>
                      <a:pPr marL="72000" algn="l" fontAlgn="b"/>
                      <a:r>
                        <a:rPr lang="ru-RU" sz="800" b="0" i="0" u="none" strike="noStrike" cap="none" dirty="0">
                          <a:solidFill>
                            <a:srgbClr val="000000"/>
                          </a:solidFill>
                          <a:effectLst/>
                          <a:latin typeface="Arial Narrow" panose="020B0606020202030204" pitchFamily="34" charset="0"/>
                          <a:ea typeface="+mn-ea"/>
                          <a:cs typeface="+mn-cs"/>
                          <a:sym typeface="Arial"/>
                        </a:rPr>
                        <a:t>ТЕХНИК МАМАНДАР ЖӘНЕ БАСҚА ДА КӘСІБИ КӨМЕКШІ ПЕРСОНАЛ</a:t>
                      </a:r>
                    </a:p>
                  </a:txBody>
                  <a:tcPr marL="9525" marR="9525" marT="0" marB="0" anchor="ctr">
                    <a:lnL w="76200" cap="flat" cmpd="sng" algn="ctr">
                      <a:noFill/>
                      <a:prstDash val="solid"/>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noFill/>
                  </a:tcPr>
                </a:tc>
                <a:tc>
                  <a:txBody>
                    <a:bodyPr/>
                    <a:lstStyle/>
                    <a:p>
                      <a:pPr algn="ctr" fontAlgn="ctr"/>
                      <a:r>
                        <a:rPr lang="ru-RU" sz="800" b="0" i="0" u="none" strike="noStrike">
                          <a:solidFill>
                            <a:srgbClr val="000000"/>
                          </a:solidFill>
                          <a:effectLst/>
                          <a:latin typeface="Arial Narrow" panose="020B0606020202030204" pitchFamily="34" charset="0"/>
                        </a:rPr>
                        <a:t>591</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ru-RU" sz="800" b="0" i="0" u="none" strike="noStrike">
                          <a:solidFill>
                            <a:srgbClr val="000000"/>
                          </a:solidFill>
                          <a:effectLst/>
                          <a:latin typeface="Arial Narrow" panose="020B0606020202030204" pitchFamily="34" charset="0"/>
                        </a:rPr>
                        <a:t>594</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ru-RU" sz="800" b="0" i="0" u="none" strike="noStrike">
                          <a:solidFill>
                            <a:srgbClr val="000000"/>
                          </a:solidFill>
                          <a:effectLst/>
                          <a:latin typeface="Arial Narrow" panose="020B0606020202030204" pitchFamily="34" charset="0"/>
                        </a:rPr>
                        <a:t>484</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ru-RU" sz="800" b="0" i="0" u="none" strike="noStrike">
                          <a:solidFill>
                            <a:srgbClr val="000000"/>
                          </a:solidFill>
                          <a:effectLst/>
                          <a:latin typeface="Arial Narrow" panose="020B0606020202030204" pitchFamily="34" charset="0"/>
                        </a:rPr>
                        <a:t>802</a:t>
                      </a:r>
                    </a:p>
                  </a:txBody>
                  <a:tcPr marL="9525" marR="9525" marT="9525" marB="0" anchor="ctr">
                    <a:lnL w="6350" cap="flat" cmpd="sng" algn="ctr">
                      <a:solidFill>
                        <a:schemeClr val="tx1"/>
                      </a:solidFill>
                      <a:prstDash val="sysDot"/>
                      <a:round/>
                      <a:headEnd type="none" w="med" len="med"/>
                      <a:tailEnd type="none" w="med" len="med"/>
                    </a:lnL>
                    <a:lnR w="12700" cap="flat" cmpd="sng" algn="ctr">
                      <a:noFill/>
                      <a:prstDash val="solid"/>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500228116"/>
                  </a:ext>
                </a:extLst>
              </a:tr>
              <a:tr h="148474">
                <a:tc>
                  <a:txBody>
                    <a:bodyPr/>
                    <a:lstStyle/>
                    <a:p>
                      <a:pPr marL="72000" algn="l" fontAlgn="b"/>
                      <a:r>
                        <a:rPr lang="ru-RU" sz="800" b="0" i="0" u="none" strike="noStrike" cap="none" dirty="0">
                          <a:solidFill>
                            <a:srgbClr val="000000"/>
                          </a:solidFill>
                          <a:effectLst/>
                          <a:latin typeface="Arial Narrow" panose="020B0606020202030204" pitchFamily="34" charset="0"/>
                          <a:ea typeface="+mn-ea"/>
                          <a:cs typeface="+mn-cs"/>
                          <a:sym typeface="Arial"/>
                        </a:rPr>
                        <a:t>ӘКІМШІЛЕНДІРУ САЛАСЫНДАҒЫ ҚЫЗМЕТШІЛЕР</a:t>
                      </a:r>
                    </a:p>
                  </a:txBody>
                  <a:tcPr marL="9525" marR="9525" marT="0" marB="0" anchor="ctr">
                    <a:lnL w="76200" cap="flat" cmpd="sng" algn="ctr">
                      <a:noFill/>
                      <a:prstDash val="solid"/>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solidFill>
                      <a:srgbClr val="007F76">
                        <a:alpha val="10000"/>
                      </a:srgbClr>
                    </a:solidFill>
                  </a:tcPr>
                </a:tc>
                <a:tc>
                  <a:txBody>
                    <a:bodyPr/>
                    <a:lstStyle/>
                    <a:p>
                      <a:pPr algn="ctr" fontAlgn="ctr"/>
                      <a:r>
                        <a:rPr lang="ru-RU" sz="800" b="0" i="0" u="none" strike="noStrike">
                          <a:solidFill>
                            <a:srgbClr val="000000"/>
                          </a:solidFill>
                          <a:effectLst/>
                          <a:latin typeface="Arial Narrow" panose="020B0606020202030204" pitchFamily="34" charset="0"/>
                        </a:rPr>
                        <a:t>254</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236</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solidFill>
                      <a:srgbClr val="007F76">
                        <a:alpha val="10000"/>
                      </a:srgbClr>
                    </a:solidFill>
                  </a:tcPr>
                </a:tc>
                <a:tc>
                  <a:txBody>
                    <a:bodyPr/>
                    <a:lstStyle/>
                    <a:p>
                      <a:pPr algn="ctr" fontAlgn="ctr"/>
                      <a:r>
                        <a:rPr lang="ru-RU" sz="800" b="0" i="0" u="none" strike="noStrike">
                          <a:solidFill>
                            <a:srgbClr val="000000"/>
                          </a:solidFill>
                          <a:effectLst/>
                          <a:latin typeface="Arial Narrow" panose="020B0606020202030204" pitchFamily="34" charset="0"/>
                        </a:rPr>
                        <a:t>263</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solidFill>
                      <a:srgbClr val="007F76">
                        <a:alpha val="10000"/>
                      </a:srgbClr>
                    </a:solidFill>
                  </a:tcPr>
                </a:tc>
                <a:tc>
                  <a:txBody>
                    <a:bodyPr/>
                    <a:lstStyle/>
                    <a:p>
                      <a:pPr algn="ctr" fontAlgn="ctr"/>
                      <a:r>
                        <a:rPr lang="ru-RU" sz="800" b="0" i="0" u="none" strike="noStrike">
                          <a:solidFill>
                            <a:srgbClr val="000000"/>
                          </a:solidFill>
                          <a:effectLst/>
                          <a:latin typeface="Arial Narrow" panose="020B0606020202030204" pitchFamily="34" charset="0"/>
                        </a:rPr>
                        <a:t>434</a:t>
                      </a:r>
                    </a:p>
                  </a:txBody>
                  <a:tcPr marL="9525" marR="9525" marT="9525" marB="0" anchor="ctr">
                    <a:lnL w="6350" cap="flat" cmpd="sng" algn="ctr">
                      <a:solidFill>
                        <a:schemeClr val="tx1"/>
                      </a:solidFill>
                      <a:prstDash val="sysDot"/>
                      <a:round/>
                      <a:headEnd type="none" w="med" len="med"/>
                      <a:tailEnd type="none" w="med" len="med"/>
                    </a:lnL>
                    <a:lnR w="12700" cap="flat" cmpd="sng" algn="ctr">
                      <a:noFill/>
                      <a:prstDash val="solid"/>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solidFill>
                      <a:srgbClr val="007F76">
                        <a:alpha val="10000"/>
                      </a:srgbClr>
                    </a:solidFill>
                  </a:tcPr>
                </a:tc>
                <a:extLst>
                  <a:ext uri="{0D108BD9-81ED-4DB2-BD59-A6C34878D82A}">
                    <a16:rowId xmlns:a16="http://schemas.microsoft.com/office/drawing/2014/main" val="1221627480"/>
                  </a:ext>
                </a:extLst>
              </a:tr>
              <a:tr h="148474">
                <a:tc>
                  <a:txBody>
                    <a:bodyPr/>
                    <a:lstStyle/>
                    <a:p>
                      <a:pPr marL="72000" algn="l" fontAlgn="b"/>
                      <a:r>
                        <a:rPr lang="ru-RU" sz="800" b="0" i="0" u="none" strike="noStrike" cap="none" dirty="0">
                          <a:solidFill>
                            <a:srgbClr val="000000"/>
                          </a:solidFill>
                          <a:effectLst/>
                          <a:latin typeface="Arial Narrow" panose="020B0606020202030204" pitchFamily="34" charset="0"/>
                          <a:ea typeface="+mn-ea"/>
                          <a:cs typeface="+mn-cs"/>
                          <a:sym typeface="Arial"/>
                        </a:rPr>
                        <a:t>ҚЫЗМЕТ КӨРСЕТУ ЖӘНЕ САУДА САЛАСЫНЫҢ ЖҰМЫСКЕРЛЕРІ</a:t>
                      </a:r>
                    </a:p>
                  </a:txBody>
                  <a:tcPr marL="9525" marR="9525" marT="0" marB="0" anchor="ctr">
                    <a:lnL w="76200" cap="flat" cmpd="sng" algn="ctr">
                      <a:noFill/>
                      <a:prstDash val="solid"/>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noFill/>
                  </a:tcPr>
                </a:tc>
                <a:tc>
                  <a:txBody>
                    <a:bodyPr/>
                    <a:lstStyle/>
                    <a:p>
                      <a:pPr algn="ctr" fontAlgn="ctr"/>
                      <a:r>
                        <a:rPr lang="ru-RU" sz="800" b="0" i="0" u="none" strike="noStrike">
                          <a:solidFill>
                            <a:srgbClr val="000000"/>
                          </a:solidFill>
                          <a:effectLst/>
                          <a:latin typeface="Arial Narrow" panose="020B0606020202030204" pitchFamily="34" charset="0"/>
                        </a:rPr>
                        <a:t>615</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ru-RU" sz="800" b="0" i="0" u="none" strike="noStrike">
                          <a:solidFill>
                            <a:srgbClr val="000000"/>
                          </a:solidFill>
                          <a:effectLst/>
                          <a:latin typeface="Arial Narrow" panose="020B0606020202030204" pitchFamily="34" charset="0"/>
                        </a:rPr>
                        <a:t>648</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ru-RU" sz="800" b="0" i="0" u="none" strike="noStrike">
                          <a:solidFill>
                            <a:srgbClr val="000000"/>
                          </a:solidFill>
                          <a:effectLst/>
                          <a:latin typeface="Arial Narrow" panose="020B0606020202030204" pitchFamily="34" charset="0"/>
                        </a:rPr>
                        <a:t>552</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ru-RU" sz="800" b="0" i="0" u="none" strike="noStrike">
                          <a:solidFill>
                            <a:srgbClr val="000000"/>
                          </a:solidFill>
                          <a:effectLst/>
                          <a:latin typeface="Arial Narrow" panose="020B0606020202030204" pitchFamily="34" charset="0"/>
                        </a:rPr>
                        <a:t>1 041</a:t>
                      </a:r>
                    </a:p>
                  </a:txBody>
                  <a:tcPr marL="9525" marR="9525" marT="9525" marB="0" anchor="ctr">
                    <a:lnL w="6350" cap="flat" cmpd="sng" algn="ctr">
                      <a:solidFill>
                        <a:schemeClr val="tx1"/>
                      </a:solidFill>
                      <a:prstDash val="sysDot"/>
                      <a:round/>
                      <a:headEnd type="none" w="med" len="med"/>
                      <a:tailEnd type="none" w="med" len="med"/>
                    </a:lnL>
                    <a:lnR w="12700" cap="flat" cmpd="sng" algn="ctr">
                      <a:noFill/>
                      <a:prstDash val="solid"/>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182707914"/>
                  </a:ext>
                </a:extLst>
              </a:tr>
              <a:tr h="148474">
                <a:tc>
                  <a:txBody>
                    <a:bodyPr/>
                    <a:lstStyle/>
                    <a:p>
                      <a:pPr marL="72000" algn="l" fontAlgn="b"/>
                      <a:r>
                        <a:rPr lang="ru-RU" sz="800" b="0" i="0" u="none" strike="noStrike" cap="none" dirty="0">
                          <a:solidFill>
                            <a:srgbClr val="000000"/>
                          </a:solidFill>
                          <a:effectLst/>
                          <a:latin typeface="Arial Narrow" panose="020B0606020202030204" pitchFamily="34" charset="0"/>
                          <a:ea typeface="+mn-ea"/>
                          <a:cs typeface="+mn-cs"/>
                          <a:sym typeface="Arial"/>
                        </a:rPr>
                        <a:t>ФЕРМЕР Ж/Е АУЫЛ/ОРМАН, БАЛЫҚ ШАРУА-ЫҢ Ж/Е БАЛЫҚ АУЛАУ ЖҰМЫС-РЫ</a:t>
                      </a:r>
                    </a:p>
                  </a:txBody>
                  <a:tcPr marL="9525" marR="9525" marT="0" marB="0" anchor="ctr">
                    <a:lnL w="76200" cap="flat" cmpd="sng" algn="ctr">
                      <a:noFill/>
                      <a:prstDash val="solid"/>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solidFill>
                      <a:srgbClr val="007F76">
                        <a:alpha val="10000"/>
                      </a:srgbClr>
                    </a:solidFill>
                  </a:tcPr>
                </a:tc>
                <a:tc>
                  <a:txBody>
                    <a:bodyPr/>
                    <a:lstStyle/>
                    <a:p>
                      <a:pPr algn="ctr" fontAlgn="ctr"/>
                      <a:r>
                        <a:rPr lang="ru-RU" sz="800" b="0" i="0" u="none" strike="noStrike">
                          <a:solidFill>
                            <a:srgbClr val="000000"/>
                          </a:solidFill>
                          <a:effectLst/>
                          <a:latin typeface="Arial Narrow" panose="020B0606020202030204" pitchFamily="34" charset="0"/>
                        </a:rPr>
                        <a:t>150</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73</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solidFill>
                      <a:srgbClr val="007F76">
                        <a:alpha val="10000"/>
                      </a:srgbClr>
                    </a:solidFill>
                  </a:tcPr>
                </a:tc>
                <a:tc>
                  <a:txBody>
                    <a:bodyPr/>
                    <a:lstStyle/>
                    <a:p>
                      <a:pPr algn="ctr" fontAlgn="ctr"/>
                      <a:r>
                        <a:rPr lang="ru-RU" sz="800" b="0" i="0" u="none" strike="noStrike">
                          <a:solidFill>
                            <a:srgbClr val="000000"/>
                          </a:solidFill>
                          <a:effectLst/>
                          <a:latin typeface="Arial Narrow" panose="020B0606020202030204" pitchFamily="34" charset="0"/>
                        </a:rPr>
                        <a:t>149</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solidFill>
                      <a:srgbClr val="007F76">
                        <a:alpha val="10000"/>
                      </a:srgbClr>
                    </a:solidFill>
                  </a:tcPr>
                </a:tc>
                <a:tc>
                  <a:txBody>
                    <a:bodyPr/>
                    <a:lstStyle/>
                    <a:p>
                      <a:pPr algn="ctr" fontAlgn="ctr"/>
                      <a:r>
                        <a:rPr lang="ru-RU" sz="800" b="0" i="0" u="none" strike="noStrike">
                          <a:solidFill>
                            <a:srgbClr val="000000"/>
                          </a:solidFill>
                          <a:effectLst/>
                          <a:latin typeface="Arial Narrow" panose="020B0606020202030204" pitchFamily="34" charset="0"/>
                        </a:rPr>
                        <a:t>152</a:t>
                      </a:r>
                    </a:p>
                  </a:txBody>
                  <a:tcPr marL="9525" marR="9525" marT="9525" marB="0" anchor="ctr">
                    <a:lnL w="6350" cap="flat" cmpd="sng" algn="ctr">
                      <a:solidFill>
                        <a:schemeClr val="tx1"/>
                      </a:solidFill>
                      <a:prstDash val="sysDot"/>
                      <a:round/>
                      <a:headEnd type="none" w="med" len="med"/>
                      <a:tailEnd type="none" w="med" len="med"/>
                    </a:lnL>
                    <a:lnR w="12700" cap="flat" cmpd="sng" algn="ctr">
                      <a:noFill/>
                      <a:prstDash val="solid"/>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solidFill>
                      <a:srgbClr val="007F76">
                        <a:alpha val="10000"/>
                      </a:srgbClr>
                    </a:solidFill>
                  </a:tcPr>
                </a:tc>
                <a:extLst>
                  <a:ext uri="{0D108BD9-81ED-4DB2-BD59-A6C34878D82A}">
                    <a16:rowId xmlns:a16="http://schemas.microsoft.com/office/drawing/2014/main" val="3434696259"/>
                  </a:ext>
                </a:extLst>
              </a:tr>
              <a:tr h="148474">
                <a:tc>
                  <a:txBody>
                    <a:bodyPr/>
                    <a:lstStyle/>
                    <a:p>
                      <a:pPr marL="72000" algn="l" fontAlgn="b"/>
                      <a:r>
                        <a:rPr lang="ru-RU" sz="800" b="0" i="0" u="none" strike="noStrike" cap="none" dirty="0">
                          <a:solidFill>
                            <a:srgbClr val="000000"/>
                          </a:solidFill>
                          <a:effectLst/>
                          <a:latin typeface="Arial Narrow" panose="020B0606020202030204" pitchFamily="34" charset="0"/>
                          <a:ea typeface="+mn-ea"/>
                          <a:cs typeface="+mn-cs"/>
                          <a:sym typeface="Arial"/>
                        </a:rPr>
                        <a:t>ӨНЕРКӘСІП, ҚҰРЫЛЫС, КӨЛІК Ж/Е БАСҚА ТЕКТЕС ЖҰМЫСШЫЛАРЫ</a:t>
                      </a:r>
                    </a:p>
                  </a:txBody>
                  <a:tcPr marL="9525" marR="9525" marT="0" marB="0" anchor="ctr">
                    <a:lnL w="76200" cap="flat" cmpd="sng" algn="ctr">
                      <a:noFill/>
                      <a:prstDash val="solid"/>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noFill/>
                  </a:tcPr>
                </a:tc>
                <a:tc>
                  <a:txBody>
                    <a:bodyPr/>
                    <a:lstStyle/>
                    <a:p>
                      <a:pPr algn="ctr" fontAlgn="ctr"/>
                      <a:r>
                        <a:rPr lang="ru-RU" sz="800" b="0" i="0" u="none" strike="noStrike">
                          <a:solidFill>
                            <a:srgbClr val="000000"/>
                          </a:solidFill>
                          <a:effectLst/>
                          <a:latin typeface="Arial Narrow" panose="020B0606020202030204" pitchFamily="34" charset="0"/>
                        </a:rPr>
                        <a:t>351</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ru-RU" sz="800" b="0" i="0" u="none" strike="noStrike">
                          <a:solidFill>
                            <a:srgbClr val="000000"/>
                          </a:solidFill>
                          <a:effectLst/>
                          <a:latin typeface="Arial Narrow" panose="020B0606020202030204" pitchFamily="34" charset="0"/>
                        </a:rPr>
                        <a:t>458</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ru-RU" sz="800" b="0" i="0" u="none" strike="noStrike">
                          <a:solidFill>
                            <a:srgbClr val="000000"/>
                          </a:solidFill>
                          <a:effectLst/>
                          <a:latin typeface="Arial Narrow" panose="020B0606020202030204" pitchFamily="34" charset="0"/>
                        </a:rPr>
                        <a:t>550</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ru-RU" sz="800" b="0" i="0" u="none" strike="noStrike">
                          <a:solidFill>
                            <a:srgbClr val="000000"/>
                          </a:solidFill>
                          <a:effectLst/>
                          <a:latin typeface="Arial Narrow" panose="020B0606020202030204" pitchFamily="34" charset="0"/>
                        </a:rPr>
                        <a:t>720</a:t>
                      </a:r>
                    </a:p>
                  </a:txBody>
                  <a:tcPr marL="9525" marR="9525" marT="9525" marB="0" anchor="ctr">
                    <a:lnL w="6350" cap="flat" cmpd="sng" algn="ctr">
                      <a:solidFill>
                        <a:schemeClr val="tx1"/>
                      </a:solidFill>
                      <a:prstDash val="sysDot"/>
                      <a:round/>
                      <a:headEnd type="none" w="med" len="med"/>
                      <a:tailEnd type="none" w="med" len="med"/>
                    </a:lnL>
                    <a:lnR w="12700" cap="flat" cmpd="sng" algn="ctr">
                      <a:noFill/>
                      <a:prstDash val="solid"/>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033135677"/>
                  </a:ext>
                </a:extLst>
              </a:tr>
              <a:tr h="148474">
                <a:tc>
                  <a:txBody>
                    <a:bodyPr/>
                    <a:lstStyle/>
                    <a:p>
                      <a:pPr marL="72000" algn="l" fontAlgn="b"/>
                      <a:r>
                        <a:rPr lang="ru-RU" sz="800" b="0" i="0" u="none" strike="noStrike" cap="none" dirty="0">
                          <a:solidFill>
                            <a:srgbClr val="000000"/>
                          </a:solidFill>
                          <a:effectLst/>
                          <a:latin typeface="Arial Narrow" panose="020B0606020202030204" pitchFamily="34" charset="0"/>
                          <a:ea typeface="+mn-ea"/>
                          <a:cs typeface="+mn-cs"/>
                          <a:sym typeface="Arial"/>
                        </a:rPr>
                        <a:t>ӨНДІРІСТІК ЖАБДЫҚ ОПЕРАТОРЛАРЫ, ҚҰРАСТЫРУШЫЛАРЫ Ж/Е ЖҮРГІЗУШІЛЕРІ</a:t>
                      </a:r>
                    </a:p>
                  </a:txBody>
                  <a:tcPr marL="9525" marR="9525" marT="0" marB="0" anchor="ctr">
                    <a:lnL w="76200" cap="flat" cmpd="sng" algn="ctr">
                      <a:noFill/>
                      <a:prstDash val="solid"/>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solidFill>
                      <a:srgbClr val="007F76">
                        <a:alpha val="10000"/>
                      </a:srgbClr>
                    </a:solidFill>
                  </a:tcPr>
                </a:tc>
                <a:tc>
                  <a:txBody>
                    <a:bodyPr/>
                    <a:lstStyle/>
                    <a:p>
                      <a:pPr algn="ctr" fontAlgn="ctr"/>
                      <a:r>
                        <a:rPr lang="ru-RU" sz="800" b="0" i="0" u="none" strike="noStrike">
                          <a:solidFill>
                            <a:srgbClr val="000000"/>
                          </a:solidFill>
                          <a:effectLst/>
                          <a:latin typeface="Arial Narrow" panose="020B0606020202030204" pitchFamily="34" charset="0"/>
                        </a:rPr>
                        <a:t>334</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467</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solidFill>
                      <a:srgbClr val="007F76">
                        <a:alpha val="10000"/>
                      </a:srgbClr>
                    </a:solidFill>
                  </a:tcPr>
                </a:tc>
                <a:tc>
                  <a:txBody>
                    <a:bodyPr/>
                    <a:lstStyle/>
                    <a:p>
                      <a:pPr algn="ctr" fontAlgn="ctr"/>
                      <a:r>
                        <a:rPr lang="ru-RU" sz="800" b="0" i="0" u="none" strike="noStrike">
                          <a:solidFill>
                            <a:srgbClr val="000000"/>
                          </a:solidFill>
                          <a:effectLst/>
                          <a:latin typeface="Arial Narrow" panose="020B0606020202030204" pitchFamily="34" charset="0"/>
                        </a:rPr>
                        <a:t>417</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solidFill>
                      <a:srgbClr val="007F76">
                        <a:alpha val="10000"/>
                      </a:srgbClr>
                    </a:solidFill>
                  </a:tcPr>
                </a:tc>
                <a:tc>
                  <a:txBody>
                    <a:bodyPr/>
                    <a:lstStyle/>
                    <a:p>
                      <a:pPr algn="ctr" fontAlgn="ctr"/>
                      <a:r>
                        <a:rPr lang="ru-RU" sz="800" b="0" i="0" u="none" strike="noStrike">
                          <a:solidFill>
                            <a:srgbClr val="000000"/>
                          </a:solidFill>
                          <a:effectLst/>
                          <a:latin typeface="Arial Narrow" panose="020B0606020202030204" pitchFamily="34" charset="0"/>
                        </a:rPr>
                        <a:t>499</a:t>
                      </a:r>
                    </a:p>
                  </a:txBody>
                  <a:tcPr marL="9525" marR="9525" marT="9525" marB="0" anchor="ctr">
                    <a:lnL w="6350" cap="flat" cmpd="sng" algn="ctr">
                      <a:solidFill>
                        <a:schemeClr val="tx1"/>
                      </a:solidFill>
                      <a:prstDash val="sysDot"/>
                      <a:round/>
                      <a:headEnd type="none" w="med" len="med"/>
                      <a:tailEnd type="none" w="med" len="med"/>
                    </a:lnL>
                    <a:lnR w="12700" cap="flat" cmpd="sng" algn="ctr">
                      <a:noFill/>
                      <a:prstDash val="solid"/>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solidFill>
                      <a:srgbClr val="007F76">
                        <a:alpha val="10000"/>
                      </a:srgbClr>
                    </a:solidFill>
                  </a:tcPr>
                </a:tc>
                <a:extLst>
                  <a:ext uri="{0D108BD9-81ED-4DB2-BD59-A6C34878D82A}">
                    <a16:rowId xmlns:a16="http://schemas.microsoft.com/office/drawing/2014/main" val="3877348172"/>
                  </a:ext>
                </a:extLst>
              </a:tr>
              <a:tr h="148474">
                <a:tc>
                  <a:txBody>
                    <a:bodyPr/>
                    <a:lstStyle/>
                    <a:p>
                      <a:pPr marL="72000" algn="l" fontAlgn="b"/>
                      <a:r>
                        <a:rPr lang="ru-RU" sz="800" b="0" i="0" u="none" strike="noStrike" cap="none" dirty="0">
                          <a:solidFill>
                            <a:srgbClr val="000000"/>
                          </a:solidFill>
                          <a:effectLst/>
                          <a:latin typeface="Arial Narrow" panose="020B0606020202030204" pitchFamily="34" charset="0"/>
                          <a:ea typeface="+mn-ea"/>
                          <a:cs typeface="+mn-cs"/>
                          <a:sym typeface="Arial"/>
                        </a:rPr>
                        <a:t>БІЛІКТІЛІГІ ЖОҚ ЖҰМЫСШЫЛАР</a:t>
                      </a:r>
                    </a:p>
                  </a:txBody>
                  <a:tcPr marL="9525" marR="9525" marT="0" marB="0" anchor="ctr">
                    <a:lnL w="76200" cap="flat" cmpd="sng" algn="ctr">
                      <a:noFill/>
                      <a:prstDash val="solid"/>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noFill/>
                  </a:tcPr>
                </a:tc>
                <a:tc>
                  <a:txBody>
                    <a:bodyPr/>
                    <a:lstStyle/>
                    <a:p>
                      <a:pPr algn="ctr" fontAlgn="ctr"/>
                      <a:r>
                        <a:rPr lang="ru-RU" sz="800" b="0" i="0" u="none" strike="noStrike" dirty="0">
                          <a:solidFill>
                            <a:srgbClr val="000000"/>
                          </a:solidFill>
                          <a:effectLst/>
                          <a:latin typeface="Arial Narrow" panose="020B0606020202030204" pitchFamily="34" charset="0"/>
                        </a:rPr>
                        <a:t>1 636</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ru-RU" sz="800" b="0" i="0" u="none" strike="noStrike">
                          <a:solidFill>
                            <a:srgbClr val="000000"/>
                          </a:solidFill>
                          <a:effectLst/>
                          <a:latin typeface="Arial Narrow" panose="020B0606020202030204" pitchFamily="34" charset="0"/>
                        </a:rPr>
                        <a:t>1 259</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ru-RU" sz="800" b="0" i="0" u="none" strike="noStrike">
                          <a:solidFill>
                            <a:srgbClr val="000000"/>
                          </a:solidFill>
                          <a:effectLst/>
                          <a:latin typeface="Arial Narrow" panose="020B0606020202030204" pitchFamily="34" charset="0"/>
                        </a:rPr>
                        <a:t>2 674</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ru-RU" sz="800" b="0" i="0" u="none" strike="noStrike" dirty="0">
                          <a:solidFill>
                            <a:srgbClr val="000000"/>
                          </a:solidFill>
                          <a:effectLst/>
                          <a:latin typeface="Arial Narrow" panose="020B0606020202030204" pitchFamily="34" charset="0"/>
                        </a:rPr>
                        <a:t>3 319</a:t>
                      </a:r>
                    </a:p>
                  </a:txBody>
                  <a:tcPr marL="9525" marR="9525" marT="9525" marB="0" anchor="ctr">
                    <a:lnL w="6350" cap="flat" cmpd="sng" algn="ctr">
                      <a:solidFill>
                        <a:schemeClr val="tx1"/>
                      </a:solidFill>
                      <a:prstDash val="sysDot"/>
                      <a:round/>
                      <a:headEnd type="none" w="med" len="med"/>
                      <a:tailEnd type="none" w="med" len="med"/>
                    </a:lnL>
                    <a:lnR w="12700" cap="flat" cmpd="sng" algn="ctr">
                      <a:noFill/>
                      <a:prstDash val="solid"/>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605250712"/>
                  </a:ext>
                </a:extLst>
              </a:tr>
            </a:tbl>
          </a:graphicData>
        </a:graphic>
      </p:graphicFrame>
      <p:graphicFrame>
        <p:nvGraphicFramePr>
          <p:cNvPr id="25" name="Таблица 24">
            <a:extLst>
              <a:ext uri="{FF2B5EF4-FFF2-40B4-BE49-F238E27FC236}">
                <a16:creationId xmlns:a16="http://schemas.microsoft.com/office/drawing/2014/main" id="{B0A9FCBA-67D5-3916-3267-226B7595262D}"/>
              </a:ext>
            </a:extLst>
          </p:cNvPr>
          <p:cNvGraphicFramePr>
            <a:graphicFrameLocks noGrp="1"/>
          </p:cNvGraphicFramePr>
          <p:nvPr>
            <p:extLst>
              <p:ext uri="{D42A27DB-BD31-4B8C-83A1-F6EECF244321}">
                <p14:modId xmlns:p14="http://schemas.microsoft.com/office/powerpoint/2010/main" val="3972923187"/>
              </p:ext>
            </p:extLst>
          </p:nvPr>
        </p:nvGraphicFramePr>
        <p:xfrm>
          <a:off x="6768750" y="3025492"/>
          <a:ext cx="5328000" cy="1670332"/>
        </p:xfrm>
        <a:graphic>
          <a:graphicData uri="http://schemas.openxmlformats.org/drawingml/2006/table">
            <a:tbl>
              <a:tblPr firstRow="1" bandRow="1">
                <a:tableStyleId>{5C22544A-7EE6-4342-B048-85BDC9FD1C3A}</a:tableStyleId>
              </a:tblPr>
              <a:tblGrid>
                <a:gridCol w="3600000">
                  <a:extLst>
                    <a:ext uri="{9D8B030D-6E8A-4147-A177-3AD203B41FA5}">
                      <a16:colId xmlns:a16="http://schemas.microsoft.com/office/drawing/2014/main" val="1113104833"/>
                    </a:ext>
                  </a:extLst>
                </a:gridCol>
                <a:gridCol w="432000">
                  <a:extLst>
                    <a:ext uri="{9D8B030D-6E8A-4147-A177-3AD203B41FA5}">
                      <a16:colId xmlns:a16="http://schemas.microsoft.com/office/drawing/2014/main" val="132264586"/>
                    </a:ext>
                  </a:extLst>
                </a:gridCol>
                <a:gridCol w="432000">
                  <a:extLst>
                    <a:ext uri="{9D8B030D-6E8A-4147-A177-3AD203B41FA5}">
                      <a16:colId xmlns:a16="http://schemas.microsoft.com/office/drawing/2014/main" val="2572766800"/>
                    </a:ext>
                  </a:extLst>
                </a:gridCol>
                <a:gridCol w="432000">
                  <a:extLst>
                    <a:ext uri="{9D8B030D-6E8A-4147-A177-3AD203B41FA5}">
                      <a16:colId xmlns:a16="http://schemas.microsoft.com/office/drawing/2014/main" val="2849574652"/>
                    </a:ext>
                  </a:extLst>
                </a:gridCol>
                <a:gridCol w="432000">
                  <a:extLst>
                    <a:ext uri="{9D8B030D-6E8A-4147-A177-3AD203B41FA5}">
                      <a16:colId xmlns:a16="http://schemas.microsoft.com/office/drawing/2014/main" val="478621999"/>
                    </a:ext>
                  </a:extLst>
                </a:gridCol>
              </a:tblGrid>
              <a:tr h="167033">
                <a:tc>
                  <a:txBody>
                    <a:bodyPr/>
                    <a:lstStyle/>
                    <a:p>
                      <a:pPr marL="0" marR="0" lvl="0" indent="0" algn="l" defTabSz="685800" rtl="0" eaLnBrk="1" fontAlgn="auto" latinLnBrk="0" hangingPunct="1">
                        <a:lnSpc>
                          <a:spcPct val="107000"/>
                        </a:lnSpc>
                        <a:spcBef>
                          <a:spcPts val="0"/>
                        </a:spcBef>
                        <a:spcAft>
                          <a:spcPts val="0"/>
                        </a:spcAft>
                        <a:buClrTx/>
                        <a:buSzTx/>
                        <a:buFontTx/>
                        <a:buNone/>
                        <a:tabLst/>
                        <a:defRPr/>
                      </a:pPr>
                      <a:r>
                        <a:rPr lang="ru-RU" sz="1050" b="1" i="0" u="none" strike="noStrike" cap="none" noProof="0" dirty="0">
                          <a:solidFill>
                            <a:srgbClr val="000000"/>
                          </a:solidFill>
                          <a:effectLst/>
                          <a:latin typeface="Arial Narrow" panose="020B0606020202030204" pitchFamily="34" charset="0"/>
                          <a:ea typeface="+mn-ea"/>
                          <a:cs typeface="+mn-cs"/>
                          <a:sym typeface="Arial"/>
                        </a:rPr>
                        <a:t>ОПТИМИСТІК СЦЕНАРИЙ</a:t>
                      </a:r>
                    </a:p>
                  </a:txBody>
                  <a:tcPr marT="0" marB="0" anchor="ctr">
                    <a:lnL w="76200" cap="flat" cmpd="sng" algn="ctr">
                      <a:noFill/>
                      <a:prstDash val="solid"/>
                      <a:round/>
                      <a:headEnd type="none" w="med" len="med"/>
                      <a:tailEnd type="none" w="med" len="med"/>
                    </a:lnL>
                    <a:lnR w="6350" cap="flat" cmpd="sng" algn="ctr">
                      <a:solidFill>
                        <a:schemeClr val="tx1"/>
                      </a:solidFill>
                      <a:prstDash val="sysDot"/>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accent3">
                        <a:lumMod val="50000"/>
                        <a:alpha val="20000"/>
                      </a:schemeClr>
                    </a:solidFill>
                  </a:tcPr>
                </a:tc>
                <a:tc>
                  <a:txBody>
                    <a:bodyPr/>
                    <a:lstStyle/>
                    <a:p>
                      <a:pPr algn="ctr" fontAlgn="ctr"/>
                      <a:r>
                        <a:rPr lang="en-US" sz="900" b="0" i="0" u="none" strike="noStrike" cap="none" dirty="0">
                          <a:solidFill>
                            <a:srgbClr val="000000"/>
                          </a:solidFill>
                          <a:effectLst/>
                          <a:latin typeface="Arial Narrow" panose="020B0606020202030204" pitchFamily="34" charset="0"/>
                          <a:ea typeface="+mn-ea"/>
                          <a:cs typeface="+mn-cs"/>
                          <a:sym typeface="Arial"/>
                        </a:rPr>
                        <a:t>Q1</a:t>
                      </a:r>
                      <a:endParaRPr lang="ru-KZ" sz="900" b="0" i="0" u="none" strike="noStrike" cap="none" dirty="0">
                        <a:solidFill>
                          <a:srgbClr val="000000"/>
                        </a:solidFill>
                        <a:effectLst/>
                        <a:latin typeface="Arial Narrow" panose="020B0606020202030204" pitchFamily="34" charset="0"/>
                        <a:ea typeface="+mn-ea"/>
                        <a:cs typeface="+mn-cs"/>
                        <a:sym typeface="Arial"/>
                      </a:endParaRPr>
                    </a:p>
                  </a:txBody>
                  <a:tcPr marL="9525" marR="9525" marT="0"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50000"/>
                        <a:alpha val="20000"/>
                      </a:schemeClr>
                    </a:solidFill>
                  </a:tcPr>
                </a:tc>
                <a:tc>
                  <a:txBody>
                    <a:bodyPr/>
                    <a:lstStyle/>
                    <a:p>
                      <a:pPr algn="ctr" fontAlgn="ctr"/>
                      <a:r>
                        <a:rPr lang="en-US" sz="900" b="0" i="0" u="none" strike="noStrike" cap="none" dirty="0">
                          <a:solidFill>
                            <a:srgbClr val="000000"/>
                          </a:solidFill>
                          <a:effectLst/>
                          <a:latin typeface="Arial Narrow" panose="020B0606020202030204" pitchFamily="34" charset="0"/>
                          <a:ea typeface="+mn-ea"/>
                          <a:cs typeface="+mn-cs"/>
                          <a:sym typeface="Arial"/>
                        </a:rPr>
                        <a:t>Q2</a:t>
                      </a:r>
                      <a:endParaRPr lang="ru-KZ" sz="900" b="0" i="0" u="none" strike="noStrike" cap="none" dirty="0">
                        <a:solidFill>
                          <a:srgbClr val="000000"/>
                        </a:solidFill>
                        <a:effectLst/>
                        <a:latin typeface="Arial Narrow" panose="020B0606020202030204" pitchFamily="34" charset="0"/>
                        <a:ea typeface="+mn-ea"/>
                        <a:cs typeface="+mn-cs"/>
                        <a:sym typeface="Arial"/>
                      </a:endParaRPr>
                    </a:p>
                  </a:txBody>
                  <a:tcPr marL="9525" marR="9525" marT="0"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3">
                        <a:lumMod val="50000"/>
                        <a:alpha val="20000"/>
                      </a:schemeClr>
                    </a:solidFill>
                  </a:tcPr>
                </a:tc>
                <a:tc>
                  <a:txBody>
                    <a:bodyPr/>
                    <a:lstStyle/>
                    <a:p>
                      <a:pPr algn="ctr" fontAlgn="ctr"/>
                      <a:r>
                        <a:rPr lang="en-US" sz="900" b="0" i="0" u="none" strike="noStrike" cap="none" dirty="0">
                          <a:solidFill>
                            <a:srgbClr val="000000"/>
                          </a:solidFill>
                          <a:effectLst/>
                          <a:latin typeface="Arial Narrow" panose="020B0606020202030204" pitchFamily="34" charset="0"/>
                          <a:ea typeface="+mn-ea"/>
                          <a:cs typeface="+mn-cs"/>
                          <a:sym typeface="Arial"/>
                        </a:rPr>
                        <a:t>Q3</a:t>
                      </a:r>
                      <a:endParaRPr lang="ru-KZ" sz="900" b="0" i="0" u="none" strike="noStrike" cap="none" dirty="0">
                        <a:solidFill>
                          <a:srgbClr val="000000"/>
                        </a:solidFill>
                        <a:effectLst/>
                        <a:latin typeface="Arial Narrow" panose="020B0606020202030204" pitchFamily="34" charset="0"/>
                        <a:ea typeface="+mn-ea"/>
                        <a:cs typeface="+mn-cs"/>
                        <a:sym typeface="Arial"/>
                      </a:endParaRPr>
                    </a:p>
                  </a:txBody>
                  <a:tcPr marL="9525" marR="9525" marT="0"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3">
                        <a:lumMod val="50000"/>
                        <a:alpha val="20000"/>
                      </a:schemeClr>
                    </a:solidFill>
                  </a:tcPr>
                </a:tc>
                <a:tc>
                  <a:txBody>
                    <a:bodyPr/>
                    <a:lstStyle/>
                    <a:p>
                      <a:pPr algn="ctr" fontAlgn="ctr"/>
                      <a:r>
                        <a:rPr lang="en-US" sz="900" b="0" i="0" u="none" strike="noStrike" cap="none" dirty="0">
                          <a:solidFill>
                            <a:srgbClr val="000000"/>
                          </a:solidFill>
                          <a:effectLst/>
                          <a:latin typeface="Arial Narrow" panose="020B0606020202030204" pitchFamily="34" charset="0"/>
                          <a:ea typeface="+mn-ea"/>
                          <a:cs typeface="+mn-cs"/>
                          <a:sym typeface="Arial"/>
                        </a:rPr>
                        <a:t>Q4</a:t>
                      </a:r>
                      <a:endParaRPr lang="ru-KZ" sz="900" b="0" i="0" u="none" strike="noStrike" cap="none" dirty="0">
                        <a:solidFill>
                          <a:srgbClr val="000000"/>
                        </a:solidFill>
                        <a:effectLst/>
                        <a:latin typeface="Arial Narrow" panose="020B0606020202030204" pitchFamily="34" charset="0"/>
                        <a:ea typeface="+mn-ea"/>
                        <a:cs typeface="+mn-cs"/>
                        <a:sym typeface="Arial"/>
                      </a:endParaRPr>
                    </a:p>
                  </a:txBody>
                  <a:tcPr marL="9525" marR="9525" marT="0" marB="0" anchor="ctr">
                    <a:lnL w="6350" cap="flat" cmpd="sng" algn="ctr">
                      <a:solidFill>
                        <a:schemeClr val="tx1"/>
                      </a:solidFill>
                      <a:prstDash val="sysDot"/>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3">
                        <a:lumMod val="50000"/>
                        <a:alpha val="20000"/>
                      </a:schemeClr>
                    </a:solidFill>
                  </a:tcPr>
                </a:tc>
                <a:extLst>
                  <a:ext uri="{0D108BD9-81ED-4DB2-BD59-A6C34878D82A}">
                    <a16:rowId xmlns:a16="http://schemas.microsoft.com/office/drawing/2014/main" val="877649079"/>
                  </a:ext>
                </a:extLst>
              </a:tr>
              <a:tr h="167033">
                <a:tc>
                  <a:txBody>
                    <a:bodyPr/>
                    <a:lstStyle/>
                    <a:p>
                      <a:pPr marL="0" marR="0" lvl="0" indent="0" algn="l" defTabSz="685800" rtl="0" eaLnBrk="1" fontAlgn="auto" latinLnBrk="0" hangingPunct="1">
                        <a:lnSpc>
                          <a:spcPct val="107000"/>
                        </a:lnSpc>
                        <a:spcBef>
                          <a:spcPts val="0"/>
                        </a:spcBef>
                        <a:spcAft>
                          <a:spcPts val="0"/>
                        </a:spcAft>
                        <a:buClrTx/>
                        <a:buSzTx/>
                        <a:buFontTx/>
                        <a:buNone/>
                        <a:tabLst/>
                        <a:defRPr/>
                      </a:pPr>
                      <a:r>
                        <a:rPr lang="ru-RU" sz="900" b="1" i="0" u="none" strike="noStrike" cap="none" noProof="0" dirty="0">
                          <a:solidFill>
                            <a:srgbClr val="000000"/>
                          </a:solidFill>
                          <a:effectLst/>
                          <a:latin typeface="Arial Narrow" panose="020B0606020202030204" pitchFamily="34" charset="0"/>
                          <a:ea typeface="+mn-ea"/>
                          <a:cs typeface="+mn-cs"/>
                          <a:sym typeface="Arial"/>
                        </a:rPr>
                        <a:t>БАРЛЫҒЫ</a:t>
                      </a:r>
                      <a:endParaRPr lang="ru-RU" sz="800" b="1" i="0" u="none" strike="noStrike" cap="none" noProof="0" dirty="0">
                        <a:solidFill>
                          <a:srgbClr val="000000"/>
                        </a:solidFill>
                        <a:effectLst/>
                        <a:latin typeface="Arial Narrow" panose="020B0606020202030204" pitchFamily="34" charset="0"/>
                        <a:ea typeface="+mn-ea"/>
                        <a:cs typeface="+mn-cs"/>
                        <a:sym typeface="Arial"/>
                      </a:endParaRPr>
                    </a:p>
                  </a:txBody>
                  <a:tcPr marT="0" marB="0" anchor="ctr">
                    <a:lnL w="76200" cap="flat" cmpd="sng" algn="ctr">
                      <a:noFill/>
                      <a:prstDash val="solid"/>
                      <a:round/>
                      <a:headEnd type="none" w="med" len="med"/>
                      <a:tailEnd type="none" w="med" len="med"/>
                    </a:lnL>
                    <a:lnR w="6350" cap="flat" cmpd="sng" algn="ctr">
                      <a:solidFill>
                        <a:schemeClr val="tx1"/>
                      </a:solidFill>
                      <a:prstDash val="sysDot"/>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accent3">
                        <a:lumMod val="50000"/>
                        <a:alpha val="20000"/>
                      </a:schemeClr>
                    </a:solidFill>
                  </a:tcPr>
                </a:tc>
                <a:tc>
                  <a:txBody>
                    <a:bodyPr/>
                    <a:lstStyle/>
                    <a:p>
                      <a:pPr algn="ctr" fontAlgn="ctr"/>
                      <a:r>
                        <a:rPr lang="kk-KZ" sz="900" b="1" i="0" u="none" strike="noStrike" cap="none" dirty="0">
                          <a:solidFill>
                            <a:srgbClr val="000000"/>
                          </a:solidFill>
                          <a:effectLst/>
                          <a:latin typeface="Arial Narrow" panose="020B0606020202030204" pitchFamily="34" charset="0"/>
                          <a:ea typeface="+mn-ea"/>
                          <a:cs typeface="+mn-cs"/>
                          <a:sym typeface="Arial"/>
                        </a:rPr>
                        <a:t>6 237</a:t>
                      </a:r>
                      <a:endParaRPr lang="ru-KZ" sz="900" b="1" i="0" u="none" strike="noStrike" cap="none" dirty="0">
                        <a:solidFill>
                          <a:srgbClr val="000000"/>
                        </a:solidFill>
                        <a:effectLst/>
                        <a:latin typeface="Arial Narrow" panose="020B0606020202030204" pitchFamily="34" charset="0"/>
                        <a:ea typeface="+mn-ea"/>
                        <a:cs typeface="+mn-cs"/>
                        <a:sym typeface="Arial"/>
                      </a:endParaRPr>
                    </a:p>
                  </a:txBody>
                  <a:tcPr marL="9525" marR="9525" marT="0"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50000"/>
                        <a:alpha val="20000"/>
                      </a:schemeClr>
                    </a:solidFill>
                  </a:tcPr>
                </a:tc>
                <a:tc>
                  <a:txBody>
                    <a:bodyPr/>
                    <a:lstStyle/>
                    <a:p>
                      <a:pPr algn="ctr" rtl="0" fontAlgn="ctr"/>
                      <a:r>
                        <a:rPr lang="ru-RU" sz="900" b="1" i="0" u="none" strike="noStrike" dirty="0">
                          <a:solidFill>
                            <a:srgbClr val="000000"/>
                          </a:solidFill>
                          <a:effectLst/>
                          <a:latin typeface="Arial Narrow" panose="020B0606020202030204" pitchFamily="34" charset="0"/>
                        </a:rPr>
                        <a:t>5 980</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3">
                        <a:lumMod val="50000"/>
                        <a:alpha val="20000"/>
                      </a:schemeClr>
                    </a:solidFill>
                  </a:tcPr>
                </a:tc>
                <a:tc>
                  <a:txBody>
                    <a:bodyPr/>
                    <a:lstStyle/>
                    <a:p>
                      <a:pPr algn="ctr" rtl="0" fontAlgn="ctr"/>
                      <a:r>
                        <a:rPr lang="ru-RU" sz="900" b="1" i="0" u="none" strike="noStrike">
                          <a:solidFill>
                            <a:srgbClr val="000000"/>
                          </a:solidFill>
                          <a:effectLst/>
                          <a:latin typeface="Arial Narrow" panose="020B0606020202030204" pitchFamily="34" charset="0"/>
                        </a:rPr>
                        <a:t>7 715</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3">
                        <a:lumMod val="50000"/>
                        <a:alpha val="20000"/>
                      </a:schemeClr>
                    </a:solidFill>
                  </a:tcPr>
                </a:tc>
                <a:tc>
                  <a:txBody>
                    <a:bodyPr/>
                    <a:lstStyle/>
                    <a:p>
                      <a:pPr algn="ctr" rtl="0" fontAlgn="ctr"/>
                      <a:r>
                        <a:rPr lang="ru-RU" sz="900" b="1" i="0" u="none" strike="noStrike" dirty="0">
                          <a:solidFill>
                            <a:srgbClr val="000000"/>
                          </a:solidFill>
                          <a:effectLst/>
                          <a:latin typeface="Arial Narrow" panose="020B0606020202030204" pitchFamily="34" charset="0"/>
                        </a:rPr>
                        <a:t>10 732</a:t>
                      </a:r>
                    </a:p>
                  </a:txBody>
                  <a:tcPr marL="9525" marR="9525" marT="9525" marB="0" anchor="ctr">
                    <a:lnL w="6350" cap="flat" cmpd="sng" algn="ctr">
                      <a:solidFill>
                        <a:schemeClr val="tx1"/>
                      </a:solidFill>
                      <a:prstDash val="sysDot"/>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3">
                        <a:lumMod val="50000"/>
                        <a:alpha val="20000"/>
                      </a:schemeClr>
                    </a:solidFill>
                  </a:tcPr>
                </a:tc>
                <a:extLst>
                  <a:ext uri="{0D108BD9-81ED-4DB2-BD59-A6C34878D82A}">
                    <a16:rowId xmlns:a16="http://schemas.microsoft.com/office/drawing/2014/main" val="1602871338"/>
                  </a:ext>
                </a:extLst>
              </a:tr>
              <a:tr h="148474">
                <a:tc>
                  <a:txBody>
                    <a:bodyPr/>
                    <a:lstStyle/>
                    <a:p>
                      <a:pPr marL="72000" algn="l" fontAlgn="b"/>
                      <a:r>
                        <a:rPr lang="ru-RU" sz="800" b="0" i="0" u="none" strike="noStrike" cap="none" dirty="0">
                          <a:solidFill>
                            <a:srgbClr val="000000"/>
                          </a:solidFill>
                          <a:effectLst/>
                          <a:latin typeface="Arial Narrow" panose="020B0606020202030204" pitchFamily="34" charset="0"/>
                          <a:ea typeface="+mn-ea"/>
                          <a:cs typeface="+mn-cs"/>
                          <a:sym typeface="Arial"/>
                        </a:rPr>
                        <a:t>БАСШЫЛАР ЖӘНЕ МЕМЛЕКЕТТІК ҚЫЗМЕТШІЛЕР</a:t>
                      </a:r>
                    </a:p>
                  </a:txBody>
                  <a:tcPr marL="9525" marR="9525" marT="0" marB="0" anchor="ctr">
                    <a:lnL w="76200" cap="flat" cmpd="sng" algn="ctr">
                      <a:noFill/>
                      <a:prstDash val="solid"/>
                      <a:round/>
                      <a:headEnd type="none" w="med" len="med"/>
                      <a:tailEnd type="none" w="med" len="med"/>
                    </a:lnL>
                    <a:lnR w="6350" cap="flat" cmpd="sng" algn="ctr">
                      <a:solidFill>
                        <a:schemeClr val="tx1"/>
                      </a:solidFill>
                      <a:prstDash val="sysDot"/>
                      <a:round/>
                      <a:headEnd type="none" w="med" len="med"/>
                      <a:tailEnd type="none" w="med" len="med"/>
                    </a:lnR>
                    <a:lnT w="12700" cap="flat" cmpd="sng" algn="ctr">
                      <a:solidFill>
                        <a:schemeClr val="tx1"/>
                      </a:solidFill>
                      <a:prstDash val="solid"/>
                      <a:round/>
                      <a:headEnd type="none" w="med" len="med"/>
                      <a:tailEnd type="none" w="med" len="med"/>
                    </a:lnT>
                    <a:lnB w="6350" cap="flat" cmpd="sng" algn="ctr">
                      <a:solidFill>
                        <a:schemeClr val="tx1"/>
                      </a:solidFill>
                      <a:prstDash val="sysDot"/>
                      <a:round/>
                      <a:headEnd type="none" w="med" len="med"/>
                      <a:tailEnd type="none" w="med" len="med"/>
                    </a:lnB>
                    <a:noFill/>
                  </a:tcPr>
                </a:tc>
                <a:tc>
                  <a:txBody>
                    <a:bodyPr/>
                    <a:lstStyle/>
                    <a:p>
                      <a:pPr algn="ctr" fontAlgn="ctr"/>
                      <a:r>
                        <a:rPr lang="ru-RU" sz="800" b="0" i="0" u="none" strike="noStrike">
                          <a:solidFill>
                            <a:srgbClr val="000000"/>
                          </a:solidFill>
                          <a:effectLst/>
                          <a:latin typeface="Arial Narrow" panose="020B0606020202030204" pitchFamily="34" charset="0"/>
                        </a:rPr>
                        <a:t>327</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12700" cap="flat" cmpd="sng" algn="ctr">
                      <a:solidFill>
                        <a:schemeClr val="tx1"/>
                      </a:solidFill>
                      <a:prstDash val="solid"/>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ru-RU" sz="800" b="0" i="0" u="none" strike="noStrike" dirty="0">
                          <a:solidFill>
                            <a:srgbClr val="000000"/>
                          </a:solidFill>
                          <a:effectLst/>
                          <a:latin typeface="Arial Narrow" panose="020B0606020202030204" pitchFamily="34" charset="0"/>
                        </a:rPr>
                        <a:t>270</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12700" cap="flat" cmpd="sng" algn="ctr">
                      <a:solidFill>
                        <a:schemeClr val="tx1"/>
                      </a:solidFill>
                      <a:prstDash val="solid"/>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ru-RU" sz="800" b="0" i="0" u="none" strike="noStrike">
                          <a:solidFill>
                            <a:srgbClr val="000000"/>
                          </a:solidFill>
                          <a:effectLst/>
                          <a:latin typeface="Arial Narrow" panose="020B0606020202030204" pitchFamily="34" charset="0"/>
                        </a:rPr>
                        <a:t>297</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12700" cap="flat" cmpd="sng" algn="ctr">
                      <a:solidFill>
                        <a:schemeClr val="tx1"/>
                      </a:solidFill>
                      <a:prstDash val="solid"/>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ru-RU" sz="800" b="0" i="0" u="none" strike="noStrike">
                          <a:solidFill>
                            <a:srgbClr val="000000"/>
                          </a:solidFill>
                          <a:effectLst/>
                          <a:latin typeface="Arial Narrow" panose="020B0606020202030204" pitchFamily="34" charset="0"/>
                        </a:rPr>
                        <a:t>320</a:t>
                      </a:r>
                    </a:p>
                  </a:txBody>
                  <a:tcPr marL="9525" marR="9525" marT="9525" marB="0" anchor="ctr">
                    <a:lnL w="6350" cap="flat" cmpd="sng" algn="ctr">
                      <a:solidFill>
                        <a:schemeClr val="tx1"/>
                      </a:solidFill>
                      <a:prstDash val="sysDot"/>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052355308"/>
                  </a:ext>
                </a:extLst>
              </a:tr>
              <a:tr h="148474">
                <a:tc>
                  <a:txBody>
                    <a:bodyPr/>
                    <a:lstStyle/>
                    <a:p>
                      <a:pPr marL="72000" algn="l" fontAlgn="b"/>
                      <a:r>
                        <a:rPr lang="ru-RU" sz="800" b="0" i="0" u="none" strike="noStrike" cap="none" dirty="0">
                          <a:solidFill>
                            <a:srgbClr val="000000"/>
                          </a:solidFill>
                          <a:effectLst/>
                          <a:latin typeface="Arial Narrow" panose="020B0606020202030204" pitchFamily="34" charset="0"/>
                          <a:ea typeface="+mn-ea"/>
                          <a:cs typeface="+mn-cs"/>
                          <a:sym typeface="Arial"/>
                        </a:rPr>
                        <a:t>КӘСІБИ МАМАНДАР</a:t>
                      </a:r>
                    </a:p>
                  </a:txBody>
                  <a:tcPr marL="9525" marR="9525" marT="0" marB="0" anchor="ctr">
                    <a:lnL w="76200" cap="flat" cmpd="sng" algn="ctr">
                      <a:noFill/>
                      <a:prstDash val="solid"/>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solidFill>
                      <a:schemeClr val="accent3">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1 979</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1 884</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solidFill>
                      <a:schemeClr val="accent3">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1 879</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solidFill>
                      <a:schemeClr val="accent3">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3 346</a:t>
                      </a:r>
                    </a:p>
                  </a:txBody>
                  <a:tcPr marL="9525" marR="9525" marT="9525" marB="0" anchor="ctr">
                    <a:lnL w="6350" cap="flat" cmpd="sng" algn="ctr">
                      <a:solidFill>
                        <a:schemeClr val="tx1"/>
                      </a:solidFill>
                      <a:prstDash val="sysDot"/>
                      <a:round/>
                      <a:headEnd type="none" w="med" len="med"/>
                      <a:tailEnd type="none" w="med" len="med"/>
                    </a:lnL>
                    <a:lnR w="12700" cap="flat" cmpd="sng" algn="ctr">
                      <a:noFill/>
                      <a:prstDash val="solid"/>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solidFill>
                      <a:schemeClr val="accent3">
                        <a:lumMod val="50000"/>
                        <a:alpha val="20000"/>
                      </a:schemeClr>
                    </a:solidFill>
                  </a:tcPr>
                </a:tc>
                <a:extLst>
                  <a:ext uri="{0D108BD9-81ED-4DB2-BD59-A6C34878D82A}">
                    <a16:rowId xmlns:a16="http://schemas.microsoft.com/office/drawing/2014/main" val="4077338817"/>
                  </a:ext>
                </a:extLst>
              </a:tr>
              <a:tr h="148474">
                <a:tc>
                  <a:txBody>
                    <a:bodyPr/>
                    <a:lstStyle/>
                    <a:p>
                      <a:pPr marL="72000" algn="l" fontAlgn="b"/>
                      <a:r>
                        <a:rPr lang="ru-RU" sz="800" b="0" i="0" u="none" strike="noStrike" cap="none" dirty="0">
                          <a:solidFill>
                            <a:srgbClr val="000000"/>
                          </a:solidFill>
                          <a:effectLst/>
                          <a:latin typeface="Arial Narrow" panose="020B0606020202030204" pitchFamily="34" charset="0"/>
                          <a:ea typeface="+mn-ea"/>
                          <a:cs typeface="+mn-cs"/>
                          <a:sym typeface="Arial"/>
                        </a:rPr>
                        <a:t>ТЕХНИК МАМАНДАР ЖӘНЕ БАСҚА ДА КӘСІБИ КӨМЕКШІ ПЕРСОНАЛ</a:t>
                      </a:r>
                    </a:p>
                  </a:txBody>
                  <a:tcPr marL="9525" marR="9525" marT="0" marB="0" anchor="ctr">
                    <a:lnL w="76200" cap="flat" cmpd="sng" algn="ctr">
                      <a:noFill/>
                      <a:prstDash val="solid"/>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noFill/>
                  </a:tcPr>
                </a:tc>
                <a:tc>
                  <a:txBody>
                    <a:bodyPr/>
                    <a:lstStyle/>
                    <a:p>
                      <a:pPr algn="ctr" fontAlgn="ctr"/>
                      <a:r>
                        <a:rPr lang="ru-RU" sz="800" b="0" i="0" u="none" strike="noStrike">
                          <a:solidFill>
                            <a:srgbClr val="000000"/>
                          </a:solidFill>
                          <a:effectLst/>
                          <a:latin typeface="Arial Narrow" panose="020B0606020202030204" pitchFamily="34" charset="0"/>
                        </a:rPr>
                        <a:t>591</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ru-RU" sz="800" b="0" i="0" u="none" strike="noStrike">
                          <a:solidFill>
                            <a:srgbClr val="000000"/>
                          </a:solidFill>
                          <a:effectLst/>
                          <a:latin typeface="Arial Narrow" panose="020B0606020202030204" pitchFamily="34" charset="0"/>
                        </a:rPr>
                        <a:t>639</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ru-RU" sz="800" b="0" i="0" u="none" strike="noStrike">
                          <a:solidFill>
                            <a:srgbClr val="000000"/>
                          </a:solidFill>
                          <a:effectLst/>
                          <a:latin typeface="Arial Narrow" panose="020B0606020202030204" pitchFamily="34" charset="0"/>
                        </a:rPr>
                        <a:t>563</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ru-RU" sz="800" b="0" i="0" u="none" strike="noStrike">
                          <a:solidFill>
                            <a:srgbClr val="000000"/>
                          </a:solidFill>
                          <a:effectLst/>
                          <a:latin typeface="Arial Narrow" panose="020B0606020202030204" pitchFamily="34" charset="0"/>
                        </a:rPr>
                        <a:t>855</a:t>
                      </a:r>
                    </a:p>
                  </a:txBody>
                  <a:tcPr marL="9525" marR="9525" marT="9525" marB="0" anchor="ctr">
                    <a:lnL w="6350" cap="flat" cmpd="sng" algn="ctr">
                      <a:solidFill>
                        <a:schemeClr val="tx1"/>
                      </a:solidFill>
                      <a:prstDash val="sysDot"/>
                      <a:round/>
                      <a:headEnd type="none" w="med" len="med"/>
                      <a:tailEnd type="none" w="med" len="med"/>
                    </a:lnL>
                    <a:lnR w="12700" cap="flat" cmpd="sng" algn="ctr">
                      <a:noFill/>
                      <a:prstDash val="solid"/>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500228116"/>
                  </a:ext>
                </a:extLst>
              </a:tr>
              <a:tr h="148474">
                <a:tc>
                  <a:txBody>
                    <a:bodyPr/>
                    <a:lstStyle/>
                    <a:p>
                      <a:pPr marL="72000" algn="l" fontAlgn="b"/>
                      <a:r>
                        <a:rPr lang="ru-RU" sz="800" b="0" i="0" u="none" strike="noStrike" cap="none" dirty="0">
                          <a:solidFill>
                            <a:srgbClr val="000000"/>
                          </a:solidFill>
                          <a:effectLst/>
                          <a:latin typeface="Arial Narrow" panose="020B0606020202030204" pitchFamily="34" charset="0"/>
                          <a:ea typeface="+mn-ea"/>
                          <a:cs typeface="+mn-cs"/>
                          <a:sym typeface="Arial"/>
                        </a:rPr>
                        <a:t>ӘКІМШІЛЕНДІРУ САЛАСЫНДАҒЫ ҚЫЗМЕТШІЛЕР</a:t>
                      </a:r>
                    </a:p>
                  </a:txBody>
                  <a:tcPr marL="9525" marR="9525" marT="0" marB="0" anchor="ctr">
                    <a:lnL w="76200" cap="flat" cmpd="sng" algn="ctr">
                      <a:noFill/>
                      <a:prstDash val="solid"/>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solidFill>
                      <a:schemeClr val="accent3">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254</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258</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solidFill>
                      <a:schemeClr val="accent3">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276</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solidFill>
                      <a:schemeClr val="accent3">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423</a:t>
                      </a:r>
                    </a:p>
                  </a:txBody>
                  <a:tcPr marL="9525" marR="9525" marT="9525" marB="0" anchor="ctr">
                    <a:lnL w="6350" cap="flat" cmpd="sng" algn="ctr">
                      <a:solidFill>
                        <a:schemeClr val="tx1"/>
                      </a:solidFill>
                      <a:prstDash val="sysDot"/>
                      <a:round/>
                      <a:headEnd type="none" w="med" len="med"/>
                      <a:tailEnd type="none" w="med" len="med"/>
                    </a:lnL>
                    <a:lnR w="12700" cap="flat" cmpd="sng" algn="ctr">
                      <a:noFill/>
                      <a:prstDash val="solid"/>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solidFill>
                      <a:schemeClr val="accent3">
                        <a:lumMod val="50000"/>
                        <a:alpha val="20000"/>
                      </a:schemeClr>
                    </a:solidFill>
                  </a:tcPr>
                </a:tc>
                <a:extLst>
                  <a:ext uri="{0D108BD9-81ED-4DB2-BD59-A6C34878D82A}">
                    <a16:rowId xmlns:a16="http://schemas.microsoft.com/office/drawing/2014/main" val="1221627480"/>
                  </a:ext>
                </a:extLst>
              </a:tr>
              <a:tr h="148474">
                <a:tc>
                  <a:txBody>
                    <a:bodyPr/>
                    <a:lstStyle/>
                    <a:p>
                      <a:pPr marL="72000" algn="l" fontAlgn="b"/>
                      <a:r>
                        <a:rPr lang="ru-RU" sz="800" b="0" i="0" u="none" strike="noStrike" cap="none" dirty="0">
                          <a:solidFill>
                            <a:srgbClr val="000000"/>
                          </a:solidFill>
                          <a:effectLst/>
                          <a:latin typeface="Arial Narrow" panose="020B0606020202030204" pitchFamily="34" charset="0"/>
                          <a:ea typeface="+mn-ea"/>
                          <a:cs typeface="+mn-cs"/>
                          <a:sym typeface="Arial"/>
                        </a:rPr>
                        <a:t>ҚЫЗМЕТ КӨРСЕТУ ЖӘНЕ САУДА САЛАСЫНЫҢ ЖҰМЫСКЕРЛЕРІ</a:t>
                      </a:r>
                    </a:p>
                  </a:txBody>
                  <a:tcPr marL="9525" marR="9525" marT="0" marB="0" anchor="ctr">
                    <a:lnL w="76200" cap="flat" cmpd="sng" algn="ctr">
                      <a:noFill/>
                      <a:prstDash val="solid"/>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noFill/>
                  </a:tcPr>
                </a:tc>
                <a:tc>
                  <a:txBody>
                    <a:bodyPr/>
                    <a:lstStyle/>
                    <a:p>
                      <a:pPr algn="ctr" fontAlgn="ctr"/>
                      <a:r>
                        <a:rPr lang="ru-RU" sz="800" b="0" i="0" u="none" strike="noStrike">
                          <a:solidFill>
                            <a:srgbClr val="000000"/>
                          </a:solidFill>
                          <a:effectLst/>
                          <a:latin typeface="Arial Narrow" panose="020B0606020202030204" pitchFamily="34" charset="0"/>
                        </a:rPr>
                        <a:t>615</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ru-RU" sz="800" b="0" i="0" u="none" strike="noStrike">
                          <a:solidFill>
                            <a:srgbClr val="000000"/>
                          </a:solidFill>
                          <a:effectLst/>
                          <a:latin typeface="Arial Narrow" panose="020B0606020202030204" pitchFamily="34" charset="0"/>
                        </a:rPr>
                        <a:t>511</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ru-RU" sz="800" b="0" i="0" u="none" strike="noStrike">
                          <a:solidFill>
                            <a:srgbClr val="000000"/>
                          </a:solidFill>
                          <a:effectLst/>
                          <a:latin typeface="Arial Narrow" panose="020B0606020202030204" pitchFamily="34" charset="0"/>
                        </a:rPr>
                        <a:t>526</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ru-RU" sz="800" b="0" i="0" u="none" strike="noStrike">
                          <a:solidFill>
                            <a:srgbClr val="000000"/>
                          </a:solidFill>
                          <a:effectLst/>
                          <a:latin typeface="Arial Narrow" panose="020B0606020202030204" pitchFamily="34" charset="0"/>
                        </a:rPr>
                        <a:t>937</a:t>
                      </a:r>
                    </a:p>
                  </a:txBody>
                  <a:tcPr marL="9525" marR="9525" marT="9525" marB="0" anchor="ctr">
                    <a:lnL w="6350" cap="flat" cmpd="sng" algn="ctr">
                      <a:solidFill>
                        <a:schemeClr val="tx1"/>
                      </a:solidFill>
                      <a:prstDash val="sysDot"/>
                      <a:round/>
                      <a:headEnd type="none" w="med" len="med"/>
                      <a:tailEnd type="none" w="med" len="med"/>
                    </a:lnL>
                    <a:lnR w="12700" cap="flat" cmpd="sng" algn="ctr">
                      <a:noFill/>
                      <a:prstDash val="solid"/>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182707914"/>
                  </a:ext>
                </a:extLst>
              </a:tr>
              <a:tr h="148474">
                <a:tc>
                  <a:txBody>
                    <a:bodyPr/>
                    <a:lstStyle/>
                    <a:p>
                      <a:pPr marL="72000" algn="l" fontAlgn="b"/>
                      <a:r>
                        <a:rPr lang="ru-RU" sz="800" b="0" i="0" u="none" strike="noStrike" cap="none" dirty="0">
                          <a:solidFill>
                            <a:srgbClr val="000000"/>
                          </a:solidFill>
                          <a:effectLst/>
                          <a:latin typeface="Arial Narrow" panose="020B0606020202030204" pitchFamily="34" charset="0"/>
                          <a:ea typeface="+mn-ea"/>
                          <a:cs typeface="+mn-cs"/>
                          <a:sym typeface="Arial"/>
                        </a:rPr>
                        <a:t>ФЕРМЕР Ж/Е АУЫЛ/ОРМАН, БАЛЫҚ ШАРУА-ЫҢ Ж/Е БАЛЫҚ АУЛАУ ЖҰМЫС-РЫ</a:t>
                      </a:r>
                    </a:p>
                  </a:txBody>
                  <a:tcPr marL="9525" marR="9525" marT="0" marB="0" anchor="ctr">
                    <a:lnL w="76200" cap="flat" cmpd="sng" algn="ctr">
                      <a:noFill/>
                      <a:prstDash val="solid"/>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solidFill>
                      <a:schemeClr val="accent3">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150</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77</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solidFill>
                      <a:schemeClr val="accent3">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172</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solidFill>
                      <a:schemeClr val="accent3">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140</a:t>
                      </a:r>
                    </a:p>
                  </a:txBody>
                  <a:tcPr marL="9525" marR="9525" marT="9525" marB="0" anchor="ctr">
                    <a:lnL w="6350" cap="flat" cmpd="sng" algn="ctr">
                      <a:solidFill>
                        <a:schemeClr val="tx1"/>
                      </a:solidFill>
                      <a:prstDash val="sysDot"/>
                      <a:round/>
                      <a:headEnd type="none" w="med" len="med"/>
                      <a:tailEnd type="none" w="med" len="med"/>
                    </a:lnL>
                    <a:lnR w="12700" cap="flat" cmpd="sng" algn="ctr">
                      <a:noFill/>
                      <a:prstDash val="solid"/>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solidFill>
                      <a:schemeClr val="accent3">
                        <a:lumMod val="50000"/>
                        <a:alpha val="20000"/>
                      </a:schemeClr>
                    </a:solidFill>
                  </a:tcPr>
                </a:tc>
                <a:extLst>
                  <a:ext uri="{0D108BD9-81ED-4DB2-BD59-A6C34878D82A}">
                    <a16:rowId xmlns:a16="http://schemas.microsoft.com/office/drawing/2014/main" val="3434696259"/>
                  </a:ext>
                </a:extLst>
              </a:tr>
              <a:tr h="148474">
                <a:tc>
                  <a:txBody>
                    <a:bodyPr/>
                    <a:lstStyle/>
                    <a:p>
                      <a:pPr marL="72000" algn="l" fontAlgn="b"/>
                      <a:r>
                        <a:rPr lang="ru-RU" sz="800" b="0" i="0" u="none" strike="noStrike" cap="none" dirty="0">
                          <a:solidFill>
                            <a:srgbClr val="000000"/>
                          </a:solidFill>
                          <a:effectLst/>
                          <a:latin typeface="Arial Narrow" panose="020B0606020202030204" pitchFamily="34" charset="0"/>
                          <a:ea typeface="+mn-ea"/>
                          <a:cs typeface="+mn-cs"/>
                          <a:sym typeface="Arial"/>
                        </a:rPr>
                        <a:t>ӨНЕРКӘСІП, ҚҰРЫЛЫС, КӨЛІК Ж/Е БАСҚА ТЕКТЕС ЖҰМЫСШЫЛАРЫ</a:t>
                      </a:r>
                    </a:p>
                  </a:txBody>
                  <a:tcPr marL="9525" marR="9525" marT="0" marB="0" anchor="ctr">
                    <a:lnL w="76200" cap="flat" cmpd="sng" algn="ctr">
                      <a:noFill/>
                      <a:prstDash val="solid"/>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noFill/>
                  </a:tcPr>
                </a:tc>
                <a:tc>
                  <a:txBody>
                    <a:bodyPr/>
                    <a:lstStyle/>
                    <a:p>
                      <a:pPr algn="ctr" fontAlgn="ctr"/>
                      <a:r>
                        <a:rPr lang="ru-RU" sz="800" b="0" i="0" u="none" strike="noStrike">
                          <a:solidFill>
                            <a:srgbClr val="000000"/>
                          </a:solidFill>
                          <a:effectLst/>
                          <a:latin typeface="Arial Narrow" panose="020B0606020202030204" pitchFamily="34" charset="0"/>
                        </a:rPr>
                        <a:t>351</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ru-RU" sz="800" b="0" i="0" u="none" strike="noStrike">
                          <a:solidFill>
                            <a:srgbClr val="000000"/>
                          </a:solidFill>
                          <a:effectLst/>
                          <a:latin typeface="Arial Narrow" panose="020B0606020202030204" pitchFamily="34" charset="0"/>
                        </a:rPr>
                        <a:t>380</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ru-RU" sz="800" b="0" i="0" u="none" strike="noStrike">
                          <a:solidFill>
                            <a:srgbClr val="000000"/>
                          </a:solidFill>
                          <a:effectLst/>
                          <a:latin typeface="Arial Narrow" panose="020B0606020202030204" pitchFamily="34" charset="0"/>
                        </a:rPr>
                        <a:t>516</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ru-RU" sz="800" b="0" i="0" u="none" strike="noStrike">
                          <a:solidFill>
                            <a:srgbClr val="000000"/>
                          </a:solidFill>
                          <a:effectLst/>
                          <a:latin typeface="Arial Narrow" panose="020B0606020202030204" pitchFamily="34" charset="0"/>
                        </a:rPr>
                        <a:t>741</a:t>
                      </a:r>
                    </a:p>
                  </a:txBody>
                  <a:tcPr marL="9525" marR="9525" marT="9525" marB="0" anchor="ctr">
                    <a:lnL w="6350" cap="flat" cmpd="sng" algn="ctr">
                      <a:solidFill>
                        <a:schemeClr val="tx1"/>
                      </a:solidFill>
                      <a:prstDash val="sysDot"/>
                      <a:round/>
                      <a:headEnd type="none" w="med" len="med"/>
                      <a:tailEnd type="none" w="med" len="med"/>
                    </a:lnL>
                    <a:lnR w="12700" cap="flat" cmpd="sng" algn="ctr">
                      <a:noFill/>
                      <a:prstDash val="solid"/>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033135677"/>
                  </a:ext>
                </a:extLst>
              </a:tr>
              <a:tr h="148474">
                <a:tc>
                  <a:txBody>
                    <a:bodyPr/>
                    <a:lstStyle/>
                    <a:p>
                      <a:pPr marL="72000" algn="l" fontAlgn="b"/>
                      <a:r>
                        <a:rPr lang="ru-RU" sz="800" b="0" i="0" u="none" strike="noStrike" cap="none" dirty="0">
                          <a:solidFill>
                            <a:srgbClr val="000000"/>
                          </a:solidFill>
                          <a:effectLst/>
                          <a:latin typeface="Arial Narrow" panose="020B0606020202030204" pitchFamily="34" charset="0"/>
                          <a:ea typeface="+mn-ea"/>
                          <a:cs typeface="+mn-cs"/>
                          <a:sym typeface="Arial"/>
                        </a:rPr>
                        <a:t>ӨНДІРІСТІК ЖАБДЫҚ ОПЕРАТОРЛАРЫ, ҚҰРАСТЫРУШЫЛАРЫ Ж/Е ЖҮРГІЗУШІЛЕРІ</a:t>
                      </a:r>
                    </a:p>
                  </a:txBody>
                  <a:tcPr marL="9525" marR="9525" marT="0" marB="0" anchor="ctr">
                    <a:lnL w="76200" cap="flat" cmpd="sng" algn="ctr">
                      <a:noFill/>
                      <a:prstDash val="solid"/>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solidFill>
                      <a:schemeClr val="accent3">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334</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434</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solidFill>
                      <a:schemeClr val="accent3">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435</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solidFill>
                      <a:schemeClr val="accent3">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490</a:t>
                      </a:r>
                    </a:p>
                  </a:txBody>
                  <a:tcPr marL="9525" marR="9525" marT="9525" marB="0" anchor="ctr">
                    <a:lnL w="6350" cap="flat" cmpd="sng" algn="ctr">
                      <a:solidFill>
                        <a:schemeClr val="tx1"/>
                      </a:solidFill>
                      <a:prstDash val="sysDot"/>
                      <a:round/>
                      <a:headEnd type="none" w="med" len="med"/>
                      <a:tailEnd type="none" w="med" len="med"/>
                    </a:lnL>
                    <a:lnR w="12700" cap="flat" cmpd="sng" algn="ctr">
                      <a:noFill/>
                      <a:prstDash val="solid"/>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solidFill>
                      <a:schemeClr val="accent3">
                        <a:lumMod val="50000"/>
                        <a:alpha val="20000"/>
                      </a:schemeClr>
                    </a:solidFill>
                  </a:tcPr>
                </a:tc>
                <a:extLst>
                  <a:ext uri="{0D108BD9-81ED-4DB2-BD59-A6C34878D82A}">
                    <a16:rowId xmlns:a16="http://schemas.microsoft.com/office/drawing/2014/main" val="3877348172"/>
                  </a:ext>
                </a:extLst>
              </a:tr>
              <a:tr h="148474">
                <a:tc>
                  <a:txBody>
                    <a:bodyPr/>
                    <a:lstStyle/>
                    <a:p>
                      <a:pPr marL="72000" algn="l" fontAlgn="b"/>
                      <a:r>
                        <a:rPr lang="ru-RU" sz="800" b="0" i="0" u="none" strike="noStrike" cap="none" dirty="0">
                          <a:solidFill>
                            <a:srgbClr val="000000"/>
                          </a:solidFill>
                          <a:effectLst/>
                          <a:latin typeface="Arial Narrow" panose="020B0606020202030204" pitchFamily="34" charset="0"/>
                          <a:ea typeface="+mn-ea"/>
                          <a:cs typeface="+mn-cs"/>
                          <a:sym typeface="Arial"/>
                        </a:rPr>
                        <a:t>БІЛІКТІЛІГІ ЖОҚ ЖҰМЫСШЫЛАР</a:t>
                      </a:r>
                    </a:p>
                  </a:txBody>
                  <a:tcPr marL="9525" marR="9525" marT="0" marB="0" anchor="ctr">
                    <a:lnL w="76200" cap="flat" cmpd="sng" algn="ctr">
                      <a:noFill/>
                      <a:prstDash val="solid"/>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noFill/>
                  </a:tcPr>
                </a:tc>
                <a:tc>
                  <a:txBody>
                    <a:bodyPr/>
                    <a:lstStyle/>
                    <a:p>
                      <a:pPr algn="ctr" fontAlgn="ctr"/>
                      <a:r>
                        <a:rPr lang="ru-RU" sz="800" b="0" i="0" u="none" strike="noStrike" dirty="0">
                          <a:solidFill>
                            <a:srgbClr val="000000"/>
                          </a:solidFill>
                          <a:effectLst/>
                          <a:latin typeface="Arial Narrow" panose="020B0606020202030204" pitchFamily="34" charset="0"/>
                        </a:rPr>
                        <a:t>1 636</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ru-RU" sz="800" b="0" i="0" u="none" strike="noStrike">
                          <a:solidFill>
                            <a:srgbClr val="000000"/>
                          </a:solidFill>
                          <a:effectLst/>
                          <a:latin typeface="Arial Narrow" panose="020B0606020202030204" pitchFamily="34" charset="0"/>
                        </a:rPr>
                        <a:t>1 527</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ru-RU" sz="800" b="0" i="0" u="none" strike="noStrike">
                          <a:solidFill>
                            <a:srgbClr val="000000"/>
                          </a:solidFill>
                          <a:effectLst/>
                          <a:latin typeface="Arial Narrow" panose="020B0606020202030204" pitchFamily="34" charset="0"/>
                        </a:rPr>
                        <a:t>3 051</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ru-RU" sz="800" b="0" i="0" u="none" strike="noStrike" dirty="0">
                          <a:solidFill>
                            <a:srgbClr val="000000"/>
                          </a:solidFill>
                          <a:effectLst/>
                          <a:latin typeface="Arial Narrow" panose="020B0606020202030204" pitchFamily="34" charset="0"/>
                        </a:rPr>
                        <a:t>3 480</a:t>
                      </a:r>
                    </a:p>
                  </a:txBody>
                  <a:tcPr marL="9525" marR="9525" marT="9525" marB="0" anchor="ctr">
                    <a:lnL w="6350" cap="flat" cmpd="sng" algn="ctr">
                      <a:solidFill>
                        <a:schemeClr val="tx1"/>
                      </a:solidFill>
                      <a:prstDash val="sysDot"/>
                      <a:round/>
                      <a:headEnd type="none" w="med" len="med"/>
                      <a:tailEnd type="none" w="med" len="med"/>
                    </a:lnL>
                    <a:lnR w="12700" cap="flat" cmpd="sng" algn="ctr">
                      <a:noFill/>
                      <a:prstDash val="solid"/>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605250712"/>
                  </a:ext>
                </a:extLst>
              </a:tr>
            </a:tbl>
          </a:graphicData>
        </a:graphic>
      </p:graphicFrame>
      <p:cxnSp>
        <p:nvCxnSpPr>
          <p:cNvPr id="27" name="Прямая соединительная линия 26">
            <a:extLst>
              <a:ext uri="{FF2B5EF4-FFF2-40B4-BE49-F238E27FC236}">
                <a16:creationId xmlns:a16="http://schemas.microsoft.com/office/drawing/2014/main" id="{480B2A30-D1CC-17C9-94C0-97FF5DA84854}"/>
              </a:ext>
            </a:extLst>
          </p:cNvPr>
          <p:cNvCxnSpPr>
            <a:cxnSpLocks/>
          </p:cNvCxnSpPr>
          <p:nvPr/>
        </p:nvCxnSpPr>
        <p:spPr>
          <a:xfrm>
            <a:off x="6661786" y="1204913"/>
            <a:ext cx="0" cy="1690687"/>
          </a:xfrm>
          <a:prstGeom prst="line">
            <a:avLst/>
          </a:prstGeom>
          <a:ln w="28575">
            <a:solidFill>
              <a:srgbClr val="007F76"/>
            </a:solidFill>
          </a:ln>
        </p:spPr>
        <p:style>
          <a:lnRef idx="1">
            <a:schemeClr val="accent1"/>
          </a:lnRef>
          <a:fillRef idx="0">
            <a:schemeClr val="accent1"/>
          </a:fillRef>
          <a:effectRef idx="0">
            <a:schemeClr val="accent1"/>
          </a:effectRef>
          <a:fontRef idx="minor">
            <a:schemeClr val="tx1"/>
          </a:fontRef>
        </p:style>
      </p:cxnSp>
      <p:cxnSp>
        <p:nvCxnSpPr>
          <p:cNvPr id="30" name="Прямая соединительная линия 29">
            <a:extLst>
              <a:ext uri="{FF2B5EF4-FFF2-40B4-BE49-F238E27FC236}">
                <a16:creationId xmlns:a16="http://schemas.microsoft.com/office/drawing/2014/main" id="{2DDD45A9-69D2-201F-3470-541F6E72F277}"/>
              </a:ext>
            </a:extLst>
          </p:cNvPr>
          <p:cNvCxnSpPr>
            <a:cxnSpLocks/>
          </p:cNvCxnSpPr>
          <p:nvPr/>
        </p:nvCxnSpPr>
        <p:spPr>
          <a:xfrm>
            <a:off x="6661786" y="3019425"/>
            <a:ext cx="0" cy="1685882"/>
          </a:xfrm>
          <a:prstGeom prst="line">
            <a:avLst/>
          </a:prstGeom>
          <a:ln w="28575">
            <a:solidFill>
              <a:schemeClr val="accent3">
                <a:lumMod val="50000"/>
              </a:schemeClr>
            </a:solidFill>
          </a:ln>
        </p:spPr>
        <p:style>
          <a:lnRef idx="1">
            <a:schemeClr val="accent1"/>
          </a:lnRef>
          <a:fillRef idx="0">
            <a:schemeClr val="accent1"/>
          </a:fillRef>
          <a:effectRef idx="0">
            <a:schemeClr val="accent1"/>
          </a:effectRef>
          <a:fontRef idx="minor">
            <a:schemeClr val="tx1"/>
          </a:fontRef>
        </p:style>
      </p:cxnSp>
      <p:cxnSp>
        <p:nvCxnSpPr>
          <p:cNvPr id="31" name="Прямая соединительная линия 30">
            <a:extLst>
              <a:ext uri="{FF2B5EF4-FFF2-40B4-BE49-F238E27FC236}">
                <a16:creationId xmlns:a16="http://schemas.microsoft.com/office/drawing/2014/main" id="{A672A320-8DA2-339A-0CD3-33144AEBC3A9}"/>
              </a:ext>
            </a:extLst>
          </p:cNvPr>
          <p:cNvCxnSpPr>
            <a:cxnSpLocks/>
          </p:cNvCxnSpPr>
          <p:nvPr/>
        </p:nvCxnSpPr>
        <p:spPr>
          <a:xfrm>
            <a:off x="6661786" y="4838700"/>
            <a:ext cx="0" cy="1661275"/>
          </a:xfrm>
          <a:prstGeom prst="line">
            <a:avLst/>
          </a:prstGeom>
          <a:ln w="28575">
            <a:solidFill>
              <a:schemeClr val="accent6">
                <a:lumMod val="50000"/>
              </a:schemeClr>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370692823"/>
      </p:ext>
    </p:extLst>
  </p:cSld>
  <p:clrMapOvr>
    <a:masterClrMapping/>
  </p:clrMapOvr>
</p:sld>
</file>

<file path=ppt/slides/slide4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Номер слайда 2">
            <a:extLst>
              <a:ext uri="{FF2B5EF4-FFF2-40B4-BE49-F238E27FC236}">
                <a16:creationId xmlns:a16="http://schemas.microsoft.com/office/drawing/2014/main" id="{0FE3E8E7-F31A-7D55-7372-1BEAD488D2B4}"/>
              </a:ext>
            </a:extLst>
          </p:cNvPr>
          <p:cNvSpPr>
            <a:spLocks noGrp="1"/>
          </p:cNvSpPr>
          <p:nvPr>
            <p:ph type="sldNum" sz="quarter" idx="12"/>
          </p:nvPr>
        </p:nvSpPr>
        <p:spPr/>
        <p:txBody>
          <a:bodyPr/>
          <a:lstStyle/>
          <a:p>
            <a:fld id="{4060C6F1-8618-4CCA-B45E-7B199C8F5830}" type="slidenum">
              <a:rPr lang="ru-RU" smtClean="0"/>
              <a:pPr/>
              <a:t>45</a:t>
            </a:fld>
            <a:r>
              <a:rPr lang="en-US" dirty="0"/>
              <a:t> </a:t>
            </a:r>
            <a:r>
              <a:rPr lang="ru-RU" dirty="0"/>
              <a:t>из 82</a:t>
            </a:r>
          </a:p>
        </p:txBody>
      </p:sp>
      <p:sp>
        <p:nvSpPr>
          <p:cNvPr id="6" name="Заголовок 3">
            <a:extLst>
              <a:ext uri="{FF2B5EF4-FFF2-40B4-BE49-F238E27FC236}">
                <a16:creationId xmlns:a16="http://schemas.microsoft.com/office/drawing/2014/main" id="{AC634985-2978-6D1D-9219-6D9F23D568B0}"/>
              </a:ext>
            </a:extLst>
          </p:cNvPr>
          <p:cNvSpPr txBox="1">
            <a:spLocks/>
          </p:cNvSpPr>
          <p:nvPr/>
        </p:nvSpPr>
        <p:spPr>
          <a:xfrm>
            <a:off x="72000" y="0"/>
            <a:ext cx="12120000" cy="859626"/>
          </a:xfrm>
          <a:prstGeom prst="rect">
            <a:avLst/>
          </a:prstGeom>
        </p:spPr>
        <p:txBody>
          <a:bodyPr anchor="ctr"/>
          <a:lstStyle>
            <a:defPPr marR="0" lvl="0" algn="l" rtl="0">
              <a:lnSpc>
                <a:spcPct val="100000"/>
              </a:lnSpc>
              <a:spcBef>
                <a:spcPts val="0"/>
              </a:spcBef>
              <a:spcAft>
                <a:spcPts val="0"/>
              </a:spcAft>
            </a:defPPr>
            <a:lvl1pPr marR="0" lvl="0" algn="l" rtl="0" eaLnBrk="1" hangingPunct="1">
              <a:lnSpc>
                <a:spcPct val="100000"/>
              </a:lnSpc>
              <a:spcBef>
                <a:spcPts val="0"/>
              </a:spcBef>
              <a:spcAft>
                <a:spcPts val="0"/>
              </a:spcAft>
              <a:buNone/>
              <a:defRPr sz="2667" b="1" i="0" u="none" strike="noStrike" cap="none">
                <a:solidFill>
                  <a:srgbClr val="007F76"/>
                </a:solidFill>
                <a:latin typeface="Arial" panose="020B0604020202020204" pitchFamily="34" charset="0"/>
                <a:ea typeface="Calibri" panose="020F0502020204030204" pitchFamily="34" charset="0"/>
                <a:cs typeface="Arial" panose="020B0604020202020204" pitchFamily="34" charset="0"/>
                <a:sym typeface="Arial"/>
              </a:defRPr>
            </a:lvl1pPr>
          </a:lstStyle>
          <a:p>
            <a:pPr defTabSz="914400"/>
            <a:r>
              <a:rPr lang="ru-RU" dirty="0"/>
              <a:t>2019-2022 </a:t>
            </a:r>
            <a:r>
              <a:rPr lang="ru-RU" dirty="0" err="1"/>
              <a:t>жылдағы</a:t>
            </a:r>
            <a:r>
              <a:rPr lang="ru-RU" dirty="0"/>
              <a:t> </a:t>
            </a:r>
            <a:r>
              <a:rPr lang="ru-RU" dirty="0" err="1"/>
              <a:t>Жетісу</a:t>
            </a:r>
            <a:r>
              <a:rPr lang="ru-RU" dirty="0"/>
              <a:t> </a:t>
            </a:r>
            <a:r>
              <a:rPr lang="ru-RU" dirty="0" err="1"/>
              <a:t>облысы</a:t>
            </a:r>
            <a:r>
              <a:rPr lang="ru-RU" dirty="0"/>
              <a:t> </a:t>
            </a:r>
            <a:r>
              <a:rPr lang="ru-RU" dirty="0" err="1"/>
              <a:t>бойынша</a:t>
            </a:r>
            <a:r>
              <a:rPr lang="ru-RU" dirty="0"/>
              <a:t> бос </a:t>
            </a:r>
            <a:r>
              <a:rPr lang="ru-RU" dirty="0" err="1"/>
              <a:t>орындарТобы</a:t>
            </a:r>
            <a:endParaRPr lang="ru-KZ" kern="0" dirty="0"/>
          </a:p>
        </p:txBody>
      </p:sp>
      <p:graphicFrame>
        <p:nvGraphicFramePr>
          <p:cNvPr id="2" name="Таблица 3">
            <a:extLst>
              <a:ext uri="{FF2B5EF4-FFF2-40B4-BE49-F238E27FC236}">
                <a16:creationId xmlns:a16="http://schemas.microsoft.com/office/drawing/2014/main" id="{8F122EDF-B80C-49B6-7013-14325365416C}"/>
              </a:ext>
            </a:extLst>
          </p:cNvPr>
          <p:cNvGraphicFramePr>
            <a:graphicFrameLocks noGrp="1"/>
          </p:cNvGraphicFramePr>
          <p:nvPr/>
        </p:nvGraphicFramePr>
        <p:xfrm>
          <a:off x="146644" y="903211"/>
          <a:ext cx="11950106" cy="5600230"/>
        </p:xfrm>
        <a:graphic>
          <a:graphicData uri="http://schemas.openxmlformats.org/drawingml/2006/table">
            <a:tbl>
              <a:tblPr firstRow="1" bandRow="1">
                <a:tableStyleId>{5C22544A-7EE6-4342-B048-85BDC9FD1C3A}</a:tableStyleId>
              </a:tblPr>
              <a:tblGrid>
                <a:gridCol w="1128923">
                  <a:extLst>
                    <a:ext uri="{9D8B030D-6E8A-4147-A177-3AD203B41FA5}">
                      <a16:colId xmlns:a16="http://schemas.microsoft.com/office/drawing/2014/main" val="1887671937"/>
                    </a:ext>
                  </a:extLst>
                </a:gridCol>
                <a:gridCol w="4386636">
                  <a:extLst>
                    <a:ext uri="{9D8B030D-6E8A-4147-A177-3AD203B41FA5}">
                      <a16:colId xmlns:a16="http://schemas.microsoft.com/office/drawing/2014/main" val="2349791940"/>
                    </a:ext>
                  </a:extLst>
                </a:gridCol>
                <a:gridCol w="989153">
                  <a:extLst>
                    <a:ext uri="{9D8B030D-6E8A-4147-A177-3AD203B41FA5}">
                      <a16:colId xmlns:a16="http://schemas.microsoft.com/office/drawing/2014/main" val="3468745330"/>
                    </a:ext>
                  </a:extLst>
                </a:gridCol>
                <a:gridCol w="1236442">
                  <a:extLst>
                    <a:ext uri="{9D8B030D-6E8A-4147-A177-3AD203B41FA5}">
                      <a16:colId xmlns:a16="http://schemas.microsoft.com/office/drawing/2014/main" val="804095016"/>
                    </a:ext>
                  </a:extLst>
                </a:gridCol>
                <a:gridCol w="757255">
                  <a:extLst>
                    <a:ext uri="{9D8B030D-6E8A-4147-A177-3AD203B41FA5}">
                      <a16:colId xmlns:a16="http://schemas.microsoft.com/office/drawing/2014/main" val="2954860215"/>
                    </a:ext>
                  </a:extLst>
                </a:gridCol>
                <a:gridCol w="757255">
                  <a:extLst>
                    <a:ext uri="{9D8B030D-6E8A-4147-A177-3AD203B41FA5}">
                      <a16:colId xmlns:a16="http://schemas.microsoft.com/office/drawing/2014/main" val="3651837902"/>
                    </a:ext>
                  </a:extLst>
                </a:gridCol>
                <a:gridCol w="757255">
                  <a:extLst>
                    <a:ext uri="{9D8B030D-6E8A-4147-A177-3AD203B41FA5}">
                      <a16:colId xmlns:a16="http://schemas.microsoft.com/office/drawing/2014/main" val="920941884"/>
                    </a:ext>
                  </a:extLst>
                </a:gridCol>
                <a:gridCol w="757255">
                  <a:extLst>
                    <a:ext uri="{9D8B030D-6E8A-4147-A177-3AD203B41FA5}">
                      <a16:colId xmlns:a16="http://schemas.microsoft.com/office/drawing/2014/main" val="1560726908"/>
                    </a:ext>
                  </a:extLst>
                </a:gridCol>
                <a:gridCol w="1179932">
                  <a:extLst>
                    <a:ext uri="{9D8B030D-6E8A-4147-A177-3AD203B41FA5}">
                      <a16:colId xmlns:a16="http://schemas.microsoft.com/office/drawing/2014/main" val="3273998533"/>
                    </a:ext>
                  </a:extLst>
                </a:gridCol>
              </a:tblGrid>
              <a:tr h="279765">
                <a:tc rowSpan="2">
                  <a:txBody>
                    <a:bodyPr/>
                    <a:lstStyle/>
                    <a:p>
                      <a:pPr algn="ctr"/>
                      <a:r>
                        <a:rPr lang="ru-RU" sz="1100" dirty="0" err="1"/>
                        <a:t>Жыл</a:t>
                      </a:r>
                      <a:endParaRPr lang="ru-KZ" sz="1100" dirty="0"/>
                    </a:p>
                  </a:txBody>
                  <a:tcPr anchor="ctr"/>
                </a:tc>
                <a:tc rowSpan="2">
                  <a:txBody>
                    <a:bodyPr/>
                    <a:lstStyle/>
                    <a:p>
                      <a:pPr algn="ctr"/>
                      <a:r>
                        <a:rPr lang="ru-RU" sz="1100" dirty="0" err="1"/>
                        <a:t>Атауы</a:t>
                      </a:r>
                      <a:endParaRPr lang="ru-KZ" sz="1100" dirty="0"/>
                    </a:p>
                  </a:txBody>
                  <a:tcPr anchor="ctr">
                    <a:lnB w="28575" cap="flat" cmpd="sng" algn="ctr">
                      <a:solidFill>
                        <a:schemeClr val="bg1"/>
                      </a:solidFill>
                      <a:prstDash val="solid"/>
                      <a:round/>
                      <a:headEnd type="none" w="med" len="med"/>
                      <a:tailEnd type="none" w="med" len="med"/>
                    </a:lnB>
                  </a:tcPr>
                </a:tc>
                <a:tc rowSpan="2">
                  <a:txBody>
                    <a:bodyPr/>
                    <a:lstStyle/>
                    <a:p>
                      <a:pPr algn="ctr"/>
                      <a:r>
                        <a:rPr lang="ru-RU" sz="1100" dirty="0"/>
                        <a:t>ҰҚЖ-2017 </a:t>
                      </a:r>
                      <a:r>
                        <a:rPr lang="ru-RU" sz="1100" dirty="0" err="1"/>
                        <a:t>коді</a:t>
                      </a:r>
                      <a:endParaRPr lang="ru-KZ" sz="1100" dirty="0"/>
                    </a:p>
                  </a:txBody>
                  <a:tcPr anchor="ctr">
                    <a:lnB w="28575" cap="flat" cmpd="sng" algn="ctr">
                      <a:solidFill>
                        <a:schemeClr val="bg1"/>
                      </a:solidFill>
                      <a:prstDash val="solid"/>
                      <a:round/>
                      <a:headEnd type="none" w="med" len="med"/>
                      <a:tailEnd type="none" w="med" len="med"/>
                    </a:lnB>
                  </a:tcPr>
                </a:tc>
                <a:tc rowSpan="2">
                  <a:txBody>
                    <a:bodyPr/>
                    <a:lstStyle/>
                    <a:p>
                      <a:pPr algn="ctr"/>
                      <a:r>
                        <a:rPr lang="ru-RU" sz="1100" dirty="0"/>
                        <a:t>Бос </a:t>
                      </a:r>
                      <a:r>
                        <a:rPr lang="ru-RU" sz="1100" dirty="0" err="1"/>
                        <a:t>орындар</a:t>
                      </a:r>
                      <a:r>
                        <a:rPr lang="ru-RU" sz="1100" dirty="0"/>
                        <a:t> саны</a:t>
                      </a:r>
                      <a:endParaRPr lang="ru-KZ" sz="1100" dirty="0"/>
                    </a:p>
                  </a:txBody>
                  <a:tcPr anchor="ctr">
                    <a:lnB w="28575" cap="flat" cmpd="sng" algn="ctr">
                      <a:solidFill>
                        <a:schemeClr val="bg1"/>
                      </a:solidFill>
                      <a:prstDash val="solid"/>
                      <a:round/>
                      <a:headEnd type="none" w="med" len="med"/>
                      <a:tailEnd type="none" w="med" len="med"/>
                    </a:lnB>
                  </a:tcPr>
                </a:tc>
                <a:tc gridSpan="4">
                  <a:txBody>
                    <a:bodyPr/>
                    <a:lstStyle/>
                    <a:p>
                      <a:pPr algn="ctr"/>
                      <a:r>
                        <a:rPr lang="ru-RU" sz="1100" dirty="0" err="1"/>
                        <a:t>соның</a:t>
                      </a:r>
                      <a:r>
                        <a:rPr lang="ru-RU" sz="1100" dirty="0"/>
                        <a:t> </a:t>
                      </a:r>
                      <a:r>
                        <a:rPr lang="ru-RU" sz="1100" dirty="0" err="1"/>
                        <a:t>ішінде</a:t>
                      </a:r>
                      <a:r>
                        <a:rPr lang="ru-RU" sz="1100" dirty="0"/>
                        <a:t> </a:t>
                      </a:r>
                      <a:r>
                        <a:rPr lang="ru-RU" sz="1100" dirty="0" err="1"/>
                        <a:t>тоқсандар</a:t>
                      </a:r>
                      <a:r>
                        <a:rPr lang="ru-RU" sz="1100" dirty="0"/>
                        <a:t> </a:t>
                      </a:r>
                      <a:r>
                        <a:rPr lang="ru-RU" sz="1100" dirty="0" err="1"/>
                        <a:t>бойынша</a:t>
                      </a:r>
                      <a:endParaRPr lang="ru-KZ" sz="1100" dirty="0"/>
                    </a:p>
                  </a:txBody>
                  <a:tcPr anchor="ctr">
                    <a:lnB w="12700" cap="flat" cmpd="sng" algn="ctr">
                      <a:solidFill>
                        <a:schemeClr val="bg1"/>
                      </a:solidFill>
                      <a:prstDash val="solid"/>
                      <a:round/>
                      <a:headEnd type="none" w="med" len="med"/>
                      <a:tailEnd type="none" w="med" len="med"/>
                    </a:lnB>
                  </a:tcPr>
                </a:tc>
                <a:tc hMerge="1">
                  <a:txBody>
                    <a:bodyPr/>
                    <a:lstStyle/>
                    <a:p>
                      <a:pPr algn="ctr"/>
                      <a:endParaRPr lang="ru-KZ" sz="1100" dirty="0"/>
                    </a:p>
                  </a:txBody>
                  <a:tcPr anchor="ctr"/>
                </a:tc>
                <a:tc hMerge="1">
                  <a:txBody>
                    <a:bodyPr/>
                    <a:lstStyle/>
                    <a:p>
                      <a:pPr algn="ctr"/>
                      <a:endParaRPr lang="ru-KZ" sz="1100" dirty="0"/>
                    </a:p>
                  </a:txBody>
                  <a:tcPr anchor="ctr"/>
                </a:tc>
                <a:tc hMerge="1">
                  <a:txBody>
                    <a:bodyPr/>
                    <a:lstStyle/>
                    <a:p>
                      <a:pPr algn="ctr"/>
                      <a:endParaRPr lang="ru-KZ" sz="1100" dirty="0"/>
                    </a:p>
                  </a:txBody>
                  <a:tcPr anchor="ctr"/>
                </a:tc>
                <a:tc rowSpan="2">
                  <a:txBody>
                    <a:bodyPr/>
                    <a:lstStyle/>
                    <a:p>
                      <a:pPr algn="ctr"/>
                      <a:r>
                        <a:rPr lang="ru-RU" sz="1100" dirty="0" err="1"/>
                        <a:t>Жалпы</a:t>
                      </a:r>
                      <a:r>
                        <a:rPr lang="ru-RU" sz="1100" dirty="0"/>
                        <a:t> </a:t>
                      </a:r>
                      <a:r>
                        <a:rPr lang="ru-RU" sz="1100" dirty="0" err="1"/>
                        <a:t>үлесі</a:t>
                      </a:r>
                      <a:r>
                        <a:rPr lang="ru-RU" sz="1100" dirty="0"/>
                        <a:t>, %</a:t>
                      </a:r>
                      <a:endParaRPr lang="ru-KZ" sz="1100" dirty="0"/>
                    </a:p>
                  </a:txBody>
                  <a:tcPr anchor="ctr">
                    <a:lnB w="28575" cap="flat" cmpd="sng" algn="ctr">
                      <a:solidFill>
                        <a:schemeClr val="bg1"/>
                      </a:solidFill>
                      <a:prstDash val="solid"/>
                      <a:round/>
                      <a:headEnd type="none" w="med" len="med"/>
                      <a:tailEnd type="none" w="med" len="med"/>
                    </a:lnB>
                  </a:tcPr>
                </a:tc>
                <a:extLst>
                  <a:ext uri="{0D108BD9-81ED-4DB2-BD59-A6C34878D82A}">
                    <a16:rowId xmlns:a16="http://schemas.microsoft.com/office/drawing/2014/main" val="3292981516"/>
                  </a:ext>
                </a:extLst>
              </a:tr>
              <a:tr h="279765">
                <a:tc vMerge="1">
                  <a:txBody>
                    <a:bodyPr/>
                    <a:lstStyle/>
                    <a:p>
                      <a:endParaRPr lang="ru-KZ"/>
                    </a:p>
                  </a:txBody>
                  <a:tcPr/>
                </a:tc>
                <a:tc vMerge="1">
                  <a:txBody>
                    <a:bodyPr/>
                    <a:lstStyle/>
                    <a:p>
                      <a:endParaRPr lang="ru-KZ"/>
                    </a:p>
                  </a:txBody>
                  <a:tcPr/>
                </a:tc>
                <a:tc vMerge="1">
                  <a:txBody>
                    <a:bodyPr/>
                    <a:lstStyle/>
                    <a:p>
                      <a:endParaRPr lang="ru-KZ"/>
                    </a:p>
                  </a:txBody>
                  <a:tcPr/>
                </a:tc>
                <a:tc vMerge="1">
                  <a:txBody>
                    <a:bodyPr/>
                    <a:lstStyle/>
                    <a:p>
                      <a:endParaRPr lang="ru-KZ"/>
                    </a:p>
                  </a:txBody>
                  <a:tcPr/>
                </a:tc>
                <a:tc>
                  <a:txBody>
                    <a:bodyPr/>
                    <a:lstStyle/>
                    <a:p>
                      <a:pPr algn="ctr"/>
                      <a:r>
                        <a:rPr lang="en-US" sz="1100" dirty="0">
                          <a:solidFill>
                            <a:schemeClr val="bg1"/>
                          </a:solidFill>
                        </a:rPr>
                        <a:t>I</a:t>
                      </a:r>
                      <a:endParaRPr lang="ru-KZ" sz="1100" dirty="0">
                        <a:solidFill>
                          <a:schemeClr val="bg1"/>
                        </a:solidFill>
                      </a:endParaRPr>
                    </a:p>
                  </a:txBody>
                  <a:tcP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28575" cap="flat" cmpd="sng" algn="ctr">
                      <a:solidFill>
                        <a:schemeClr val="bg1"/>
                      </a:solidFill>
                      <a:prstDash val="solid"/>
                      <a:round/>
                      <a:headEnd type="none" w="med" len="med"/>
                      <a:tailEnd type="none" w="med" len="med"/>
                    </a:lnB>
                    <a:solidFill>
                      <a:schemeClr val="bg2">
                        <a:alpha val="80000"/>
                      </a:schemeClr>
                    </a:solidFill>
                  </a:tcPr>
                </a:tc>
                <a:tc>
                  <a:txBody>
                    <a:bodyPr/>
                    <a:lstStyle/>
                    <a:p>
                      <a:pPr algn="ctr"/>
                      <a:r>
                        <a:rPr lang="en-US" sz="1100" dirty="0">
                          <a:solidFill>
                            <a:schemeClr val="bg1"/>
                          </a:solidFill>
                        </a:rPr>
                        <a:t>II</a:t>
                      </a:r>
                      <a:endParaRPr lang="ru-KZ" sz="1100" dirty="0">
                        <a:solidFill>
                          <a:schemeClr val="bg1"/>
                        </a:solidFill>
                      </a:endParaRPr>
                    </a:p>
                  </a:txBody>
                  <a:tcP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28575" cap="flat" cmpd="sng" algn="ctr">
                      <a:solidFill>
                        <a:schemeClr val="bg1"/>
                      </a:solidFill>
                      <a:prstDash val="solid"/>
                      <a:round/>
                      <a:headEnd type="none" w="med" len="med"/>
                      <a:tailEnd type="none" w="med" len="med"/>
                    </a:lnB>
                    <a:solidFill>
                      <a:schemeClr val="bg2">
                        <a:alpha val="80000"/>
                      </a:schemeClr>
                    </a:solidFill>
                  </a:tcPr>
                </a:tc>
                <a:tc>
                  <a:txBody>
                    <a:bodyPr/>
                    <a:lstStyle/>
                    <a:p>
                      <a:pPr algn="ctr"/>
                      <a:r>
                        <a:rPr lang="en-US" sz="1100" dirty="0">
                          <a:solidFill>
                            <a:schemeClr val="bg1"/>
                          </a:solidFill>
                        </a:rPr>
                        <a:t>III</a:t>
                      </a:r>
                      <a:endParaRPr lang="ru-KZ" sz="1100" dirty="0">
                        <a:solidFill>
                          <a:schemeClr val="bg1"/>
                        </a:solidFill>
                      </a:endParaRPr>
                    </a:p>
                  </a:txBody>
                  <a:tcP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28575" cap="flat" cmpd="sng" algn="ctr">
                      <a:solidFill>
                        <a:schemeClr val="bg1"/>
                      </a:solidFill>
                      <a:prstDash val="solid"/>
                      <a:round/>
                      <a:headEnd type="none" w="med" len="med"/>
                      <a:tailEnd type="none" w="med" len="med"/>
                    </a:lnB>
                    <a:solidFill>
                      <a:schemeClr val="bg2">
                        <a:alpha val="80000"/>
                      </a:schemeClr>
                    </a:solidFill>
                  </a:tcPr>
                </a:tc>
                <a:tc>
                  <a:txBody>
                    <a:bodyPr/>
                    <a:lstStyle/>
                    <a:p>
                      <a:pPr algn="ctr"/>
                      <a:r>
                        <a:rPr lang="en-US" sz="1100" dirty="0">
                          <a:solidFill>
                            <a:schemeClr val="bg1"/>
                          </a:solidFill>
                        </a:rPr>
                        <a:t>IV</a:t>
                      </a:r>
                      <a:endParaRPr lang="ru-KZ" sz="1100" dirty="0">
                        <a:solidFill>
                          <a:schemeClr val="bg1"/>
                        </a:solidFill>
                      </a:endParaRPr>
                    </a:p>
                  </a:txBody>
                  <a:tcP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28575" cap="flat" cmpd="sng" algn="ctr">
                      <a:solidFill>
                        <a:schemeClr val="bg1"/>
                      </a:solidFill>
                      <a:prstDash val="solid"/>
                      <a:round/>
                      <a:headEnd type="none" w="med" len="med"/>
                      <a:tailEnd type="none" w="med" len="med"/>
                    </a:lnB>
                    <a:solidFill>
                      <a:schemeClr val="bg2">
                        <a:alpha val="80000"/>
                      </a:schemeClr>
                    </a:solidFill>
                  </a:tcPr>
                </a:tc>
                <a:tc vMerge="1">
                  <a:txBody>
                    <a:bodyPr/>
                    <a:lstStyle/>
                    <a:p>
                      <a:endParaRPr lang="ru-KZ"/>
                    </a:p>
                  </a:txBody>
                  <a:tcPr/>
                </a:tc>
                <a:extLst>
                  <a:ext uri="{0D108BD9-81ED-4DB2-BD59-A6C34878D82A}">
                    <a16:rowId xmlns:a16="http://schemas.microsoft.com/office/drawing/2014/main" val="3566652169"/>
                  </a:ext>
                </a:extLst>
              </a:tr>
              <a:tr h="252035">
                <a:tc rowSpan="5">
                  <a:txBody>
                    <a:bodyPr/>
                    <a:lstStyle/>
                    <a:p>
                      <a:pPr algn="ctr"/>
                      <a:r>
                        <a:rPr lang="en-US" sz="1100" dirty="0"/>
                        <a:t>2019</a:t>
                      </a:r>
                      <a:endParaRPr lang="ru-KZ" sz="1100" dirty="0"/>
                    </a:p>
                  </a:txBody>
                  <a:tcPr anchor="ctr">
                    <a:lnB w="28575" cap="flat" cmpd="sng" algn="ctr">
                      <a:solidFill>
                        <a:schemeClr val="bg2"/>
                      </a:solidFill>
                      <a:prstDash val="solid"/>
                      <a:round/>
                      <a:headEnd type="none" w="med" len="med"/>
                      <a:tailEnd type="none" w="med" len="med"/>
                    </a:lnB>
                  </a:tcPr>
                </a:tc>
                <a:tc>
                  <a:txBody>
                    <a:bodyPr/>
                    <a:lstStyle/>
                    <a:p>
                      <a:pPr marL="72000" algn="l" fontAlgn="b"/>
                      <a:r>
                        <a:rPr lang="ru-RU" sz="800" b="0" i="0" u="none" strike="noStrike" cap="none" dirty="0">
                          <a:solidFill>
                            <a:schemeClr val="dk1"/>
                          </a:solidFill>
                          <a:latin typeface="+mn-lt"/>
                          <a:ea typeface="+mn-ea"/>
                          <a:cs typeface="+mn-cs"/>
                          <a:sym typeface="Arial"/>
                        </a:rPr>
                        <a:t>1 </a:t>
                      </a:r>
                      <a:r>
                        <a:rPr lang="ru-RU" sz="800" b="0" i="0" u="none" strike="noStrike" cap="none" dirty="0" err="1">
                          <a:solidFill>
                            <a:schemeClr val="dk1"/>
                          </a:solidFill>
                          <a:latin typeface="+mn-lt"/>
                          <a:ea typeface="+mn-ea"/>
                          <a:cs typeface="+mn-cs"/>
                          <a:sym typeface="Arial"/>
                        </a:rPr>
                        <a:t>Басқа</a:t>
                      </a:r>
                      <a:r>
                        <a:rPr lang="ru-RU" sz="800" b="0" i="0" u="none" strike="noStrike" cap="none" dirty="0">
                          <a:solidFill>
                            <a:schemeClr val="dk1"/>
                          </a:solidFill>
                          <a:latin typeface="+mn-lt"/>
                          <a:ea typeface="+mn-ea"/>
                          <a:cs typeface="+mn-cs"/>
                          <a:sym typeface="Arial"/>
                        </a:rPr>
                        <a:t> да </a:t>
                      </a:r>
                      <a:r>
                        <a:rPr lang="ru-RU" sz="800" b="0" i="0" u="none" strike="noStrike" cap="none" dirty="0" err="1">
                          <a:solidFill>
                            <a:schemeClr val="dk1"/>
                          </a:solidFill>
                          <a:latin typeface="+mn-lt"/>
                          <a:ea typeface="+mn-ea"/>
                          <a:cs typeface="+mn-cs"/>
                          <a:sym typeface="Arial"/>
                        </a:rPr>
                        <a:t>біліктілігі</a:t>
                      </a:r>
                      <a:r>
                        <a:rPr lang="ru-RU" sz="800" b="0" i="0" u="none" strike="noStrike" cap="none" dirty="0">
                          <a:solidFill>
                            <a:schemeClr val="dk1"/>
                          </a:solidFill>
                          <a:latin typeface="+mn-lt"/>
                          <a:ea typeface="+mn-ea"/>
                          <a:cs typeface="+mn-cs"/>
                          <a:sym typeface="Arial"/>
                        </a:rPr>
                        <a:t> </a:t>
                      </a:r>
                      <a:r>
                        <a:rPr lang="ru-RU" sz="800" b="0" i="0" u="none" strike="noStrike" cap="none" dirty="0" err="1">
                          <a:solidFill>
                            <a:schemeClr val="dk1"/>
                          </a:solidFill>
                          <a:latin typeface="+mn-lt"/>
                          <a:ea typeface="+mn-ea"/>
                          <a:cs typeface="+mn-cs"/>
                          <a:sym typeface="Arial"/>
                        </a:rPr>
                        <a:t>жоқ</a:t>
                      </a:r>
                      <a:r>
                        <a:rPr lang="ru-RU" sz="800" b="0" i="0" u="none" strike="noStrike" cap="none" dirty="0">
                          <a:solidFill>
                            <a:schemeClr val="dk1"/>
                          </a:solidFill>
                          <a:latin typeface="+mn-lt"/>
                          <a:ea typeface="+mn-ea"/>
                          <a:cs typeface="+mn-cs"/>
                          <a:sym typeface="Arial"/>
                        </a:rPr>
                        <a:t> </a:t>
                      </a:r>
                      <a:r>
                        <a:rPr lang="ru-RU" sz="800" b="0" i="0" u="none" strike="noStrike" cap="none" dirty="0" err="1">
                          <a:solidFill>
                            <a:schemeClr val="dk1"/>
                          </a:solidFill>
                          <a:latin typeface="+mn-lt"/>
                          <a:ea typeface="+mn-ea"/>
                          <a:cs typeface="+mn-cs"/>
                          <a:sym typeface="Arial"/>
                        </a:rPr>
                        <a:t>жұмысшылар</a:t>
                      </a:r>
                      <a:endParaRPr lang="ru-RU" sz="800" b="0" i="0" u="none" strike="noStrike" cap="none" dirty="0">
                        <a:solidFill>
                          <a:schemeClr val="dk1"/>
                        </a:solidFill>
                        <a:latin typeface="+mn-lt"/>
                        <a:ea typeface="+mn-ea"/>
                        <a:cs typeface="+mn-cs"/>
                        <a:sym typeface="Arial"/>
                      </a:endParaRPr>
                    </a:p>
                  </a:txBody>
                  <a:tcPr marL="9525" marR="9525" marT="9525" marB="0" anchor="ctr">
                    <a:lnT w="28575" cap="flat" cmpd="sng" algn="ctr">
                      <a:solidFill>
                        <a:schemeClr val="bg1"/>
                      </a:solidFill>
                      <a:prstDash val="solid"/>
                      <a:round/>
                      <a:headEnd type="none" w="med" len="med"/>
                      <a:tailEnd type="none" w="med" len="med"/>
                    </a:lnT>
                  </a:tcPr>
                </a:tc>
                <a:tc>
                  <a:txBody>
                    <a:bodyPr/>
                    <a:lstStyle/>
                    <a:p>
                      <a:pPr algn="ctr" fontAlgn="b"/>
                      <a:r>
                        <a:rPr lang="ru-RU" sz="900" b="0" i="1" u="none" strike="noStrike" cap="none" dirty="0">
                          <a:solidFill>
                            <a:schemeClr val="dk1"/>
                          </a:solidFill>
                          <a:latin typeface="+mn-lt"/>
                          <a:ea typeface="+mn-ea"/>
                          <a:cs typeface="+mn-cs"/>
                          <a:sym typeface="Arial"/>
                        </a:rPr>
                        <a:t>9629-9</a:t>
                      </a:r>
                    </a:p>
                  </a:txBody>
                  <a:tcPr marL="9525" marR="9525" marT="9525" marB="0" anchor="ctr">
                    <a:lnT w="28575" cap="flat" cmpd="sng" algn="ctr">
                      <a:solidFill>
                        <a:schemeClr val="bg1"/>
                      </a:solidFill>
                      <a:prstDash val="solid"/>
                      <a:round/>
                      <a:headEnd type="none" w="med" len="med"/>
                      <a:tailEnd type="none" w="med" len="med"/>
                    </a:lnT>
                  </a:tcPr>
                </a:tc>
                <a:tc>
                  <a:txBody>
                    <a:bodyPr/>
                    <a:lstStyle/>
                    <a:p>
                      <a:pPr algn="ctr" fontAlgn="ctr"/>
                      <a:r>
                        <a:rPr lang="ru-RU" sz="1050" b="1" i="0" u="none" strike="noStrike" cap="none" dirty="0">
                          <a:solidFill>
                            <a:schemeClr val="dk1"/>
                          </a:solidFill>
                          <a:latin typeface="+mn-lt"/>
                          <a:ea typeface="+mn-ea"/>
                          <a:cs typeface="+mn-cs"/>
                          <a:sym typeface="Arial"/>
                        </a:rPr>
                        <a:t>6 033</a:t>
                      </a:r>
                    </a:p>
                  </a:txBody>
                  <a:tcPr marL="9525" marR="9525" marT="9525" marB="0" anchor="ctr">
                    <a:lnT w="28575" cap="flat" cmpd="sng" algn="ctr">
                      <a:solidFill>
                        <a:schemeClr val="bg1"/>
                      </a:solidFill>
                      <a:prstDash val="solid"/>
                      <a:round/>
                      <a:headEnd type="none" w="med" len="med"/>
                      <a:tailEnd type="none" w="med" len="med"/>
                    </a:lnT>
                  </a:tcPr>
                </a:tc>
                <a:tc>
                  <a:txBody>
                    <a:bodyPr/>
                    <a:lstStyle/>
                    <a:p>
                      <a:pPr algn="ctr" fontAlgn="ctr"/>
                      <a:r>
                        <a:rPr lang="ru-RU" sz="900" b="0" i="0" u="none" strike="noStrike" cap="none" dirty="0">
                          <a:solidFill>
                            <a:schemeClr val="dk1"/>
                          </a:solidFill>
                          <a:latin typeface="+mn-lt"/>
                          <a:ea typeface="+mn-ea"/>
                          <a:cs typeface="+mn-cs"/>
                          <a:sym typeface="Arial"/>
                        </a:rPr>
                        <a:t>405</a:t>
                      </a:r>
                    </a:p>
                  </a:txBody>
                  <a:tcPr marL="9525" marR="9525" marT="9525" marB="0" anchor="ctr">
                    <a:lnT w="28575" cap="flat" cmpd="sng" algn="ctr">
                      <a:solidFill>
                        <a:schemeClr val="bg1"/>
                      </a:solidFill>
                      <a:prstDash val="solid"/>
                      <a:round/>
                      <a:headEnd type="none" w="med" len="med"/>
                      <a:tailEnd type="none" w="med" len="med"/>
                    </a:lnT>
                  </a:tcPr>
                </a:tc>
                <a:tc>
                  <a:txBody>
                    <a:bodyPr/>
                    <a:lstStyle/>
                    <a:p>
                      <a:pPr algn="ctr" fontAlgn="ctr"/>
                      <a:r>
                        <a:rPr lang="ru-RU" sz="900" b="0" i="0" u="none" strike="noStrike" cap="none">
                          <a:solidFill>
                            <a:schemeClr val="dk1"/>
                          </a:solidFill>
                          <a:latin typeface="+mn-lt"/>
                          <a:ea typeface="+mn-ea"/>
                          <a:cs typeface="+mn-cs"/>
                          <a:sym typeface="Arial"/>
                        </a:rPr>
                        <a:t>1 457</a:t>
                      </a:r>
                    </a:p>
                  </a:txBody>
                  <a:tcPr marL="9525" marR="9525" marT="9525" marB="0" anchor="ctr">
                    <a:lnT w="28575" cap="flat" cmpd="sng" algn="ctr">
                      <a:solidFill>
                        <a:schemeClr val="bg1"/>
                      </a:solidFill>
                      <a:prstDash val="solid"/>
                      <a:round/>
                      <a:headEnd type="none" w="med" len="med"/>
                      <a:tailEnd type="none" w="med" len="med"/>
                    </a:lnT>
                  </a:tcPr>
                </a:tc>
                <a:tc>
                  <a:txBody>
                    <a:bodyPr/>
                    <a:lstStyle/>
                    <a:p>
                      <a:pPr algn="ctr" fontAlgn="ctr"/>
                      <a:r>
                        <a:rPr lang="ru-RU" sz="900" b="0" i="0" u="none" strike="noStrike" cap="none">
                          <a:solidFill>
                            <a:schemeClr val="dk1"/>
                          </a:solidFill>
                          <a:latin typeface="+mn-lt"/>
                          <a:ea typeface="+mn-ea"/>
                          <a:cs typeface="+mn-cs"/>
                          <a:sym typeface="Arial"/>
                        </a:rPr>
                        <a:t>1 326</a:t>
                      </a:r>
                    </a:p>
                  </a:txBody>
                  <a:tcPr marL="9525" marR="9525" marT="9525" marB="0" anchor="ctr">
                    <a:lnT w="28575" cap="flat" cmpd="sng" algn="ctr">
                      <a:solidFill>
                        <a:schemeClr val="bg1"/>
                      </a:solidFill>
                      <a:prstDash val="solid"/>
                      <a:round/>
                      <a:headEnd type="none" w="med" len="med"/>
                      <a:tailEnd type="none" w="med" len="med"/>
                    </a:lnT>
                  </a:tcPr>
                </a:tc>
                <a:tc>
                  <a:txBody>
                    <a:bodyPr/>
                    <a:lstStyle/>
                    <a:p>
                      <a:pPr algn="ctr" fontAlgn="ctr"/>
                      <a:r>
                        <a:rPr lang="ru-RU" sz="900" b="0" i="0" u="none" strike="noStrike" cap="none">
                          <a:solidFill>
                            <a:schemeClr val="dk1"/>
                          </a:solidFill>
                          <a:latin typeface="+mn-lt"/>
                          <a:ea typeface="+mn-ea"/>
                          <a:cs typeface="+mn-cs"/>
                          <a:sym typeface="Arial"/>
                        </a:rPr>
                        <a:t>2 845</a:t>
                      </a:r>
                    </a:p>
                  </a:txBody>
                  <a:tcPr marL="9525" marR="9525" marT="9525" marB="0" anchor="ctr">
                    <a:lnT w="28575" cap="flat" cmpd="sng" algn="ctr">
                      <a:solidFill>
                        <a:schemeClr val="bg1"/>
                      </a:solidFill>
                      <a:prstDash val="solid"/>
                      <a:round/>
                      <a:headEnd type="none" w="med" len="med"/>
                      <a:tailEnd type="none" w="med" len="med"/>
                    </a:lnT>
                  </a:tcPr>
                </a:tc>
                <a:tc>
                  <a:txBody>
                    <a:bodyPr/>
                    <a:lstStyle/>
                    <a:p>
                      <a:pPr algn="ctr" fontAlgn="ctr"/>
                      <a:r>
                        <a:rPr lang="ru-RU" sz="1050" b="1" i="0" u="none" strike="noStrike" cap="none" dirty="0">
                          <a:solidFill>
                            <a:schemeClr val="dk1"/>
                          </a:solidFill>
                          <a:latin typeface="+mn-lt"/>
                          <a:ea typeface="+mn-ea"/>
                          <a:cs typeface="+mn-cs"/>
                          <a:sym typeface="Arial"/>
                        </a:rPr>
                        <a:t>26,2%</a:t>
                      </a:r>
                    </a:p>
                  </a:txBody>
                  <a:tcPr marL="9525" marR="9525" marT="9525" marB="0" anchor="ctr">
                    <a:lnT w="28575" cap="flat" cmpd="sng" algn="ctr">
                      <a:solidFill>
                        <a:schemeClr val="bg1"/>
                      </a:solidFill>
                      <a:prstDash val="solid"/>
                      <a:round/>
                      <a:headEnd type="none" w="med" len="med"/>
                      <a:tailEnd type="none" w="med" len="med"/>
                    </a:lnT>
                  </a:tcPr>
                </a:tc>
                <a:extLst>
                  <a:ext uri="{0D108BD9-81ED-4DB2-BD59-A6C34878D82A}">
                    <a16:rowId xmlns:a16="http://schemas.microsoft.com/office/drawing/2014/main" val="3271101333"/>
                  </a:ext>
                </a:extLst>
              </a:tr>
              <a:tr h="252035">
                <a:tc vMerge="1">
                  <a:txBody>
                    <a:bodyPr/>
                    <a:lstStyle/>
                    <a:p>
                      <a:endParaRPr lang="ru-KZ" sz="1100" dirty="0"/>
                    </a:p>
                  </a:txBody>
                  <a:tcPr/>
                </a:tc>
                <a:tc>
                  <a:txBody>
                    <a:bodyPr/>
                    <a:lstStyle/>
                    <a:p>
                      <a:pPr marL="72000" algn="l" fontAlgn="b"/>
                      <a:r>
                        <a:rPr lang="ru-RU" sz="800" b="0" i="0" u="none" strike="noStrike" cap="none" dirty="0">
                          <a:solidFill>
                            <a:schemeClr val="dk1"/>
                          </a:solidFill>
                          <a:latin typeface="+mn-lt"/>
                          <a:ea typeface="+mn-ea"/>
                          <a:cs typeface="+mn-cs"/>
                          <a:sym typeface="Arial"/>
                        </a:rPr>
                        <a:t>2 </a:t>
                      </a:r>
                      <a:r>
                        <a:rPr lang="ru-RU" sz="800" b="0" i="0" u="none" strike="noStrike" cap="none" dirty="0" err="1">
                          <a:solidFill>
                            <a:schemeClr val="dk1"/>
                          </a:solidFill>
                          <a:latin typeface="+mn-lt"/>
                          <a:ea typeface="+mn-ea"/>
                          <a:cs typeface="+mn-cs"/>
                          <a:sym typeface="Arial"/>
                        </a:rPr>
                        <a:t>Ауыл</a:t>
                      </a:r>
                      <a:r>
                        <a:rPr lang="ru-RU" sz="800" b="0" i="0" u="none" strike="noStrike" cap="none" dirty="0">
                          <a:solidFill>
                            <a:schemeClr val="dk1"/>
                          </a:solidFill>
                          <a:latin typeface="+mn-lt"/>
                          <a:ea typeface="+mn-ea"/>
                          <a:cs typeface="+mn-cs"/>
                          <a:sym typeface="Arial"/>
                        </a:rPr>
                        <a:t> </a:t>
                      </a:r>
                      <a:r>
                        <a:rPr lang="ru-RU" sz="800" b="0" i="0" u="none" strike="noStrike" cap="none" dirty="0" err="1">
                          <a:solidFill>
                            <a:schemeClr val="dk1"/>
                          </a:solidFill>
                          <a:latin typeface="+mn-lt"/>
                          <a:ea typeface="+mn-ea"/>
                          <a:cs typeface="+mn-cs"/>
                          <a:sym typeface="Arial"/>
                        </a:rPr>
                        <a:t>шаруашылығы</a:t>
                      </a:r>
                      <a:r>
                        <a:rPr lang="ru-RU" sz="800" b="0" i="0" u="none" strike="noStrike" cap="none" dirty="0">
                          <a:solidFill>
                            <a:schemeClr val="dk1"/>
                          </a:solidFill>
                          <a:latin typeface="+mn-lt"/>
                          <a:ea typeface="+mn-ea"/>
                          <a:cs typeface="+mn-cs"/>
                          <a:sym typeface="Arial"/>
                        </a:rPr>
                        <a:t> </a:t>
                      </a:r>
                      <a:r>
                        <a:rPr lang="ru-RU" sz="800" b="0" i="0" u="none" strike="noStrike" cap="none" dirty="0" err="1">
                          <a:solidFill>
                            <a:schemeClr val="dk1"/>
                          </a:solidFill>
                          <a:latin typeface="+mn-lt"/>
                          <a:ea typeface="+mn-ea"/>
                          <a:cs typeface="+mn-cs"/>
                          <a:sym typeface="Arial"/>
                        </a:rPr>
                        <a:t>өнімдерін</a:t>
                      </a:r>
                      <a:r>
                        <a:rPr lang="ru-RU" sz="800" b="0" i="0" u="none" strike="noStrike" cap="none" dirty="0">
                          <a:solidFill>
                            <a:schemeClr val="dk1"/>
                          </a:solidFill>
                          <a:latin typeface="+mn-lt"/>
                          <a:ea typeface="+mn-ea"/>
                          <a:cs typeface="+mn-cs"/>
                          <a:sym typeface="Arial"/>
                        </a:rPr>
                        <a:t> </a:t>
                      </a:r>
                      <a:r>
                        <a:rPr lang="ru-RU" sz="800" b="0" i="0" u="none" strike="noStrike" cap="none" dirty="0" err="1">
                          <a:solidFill>
                            <a:schemeClr val="dk1"/>
                          </a:solidFill>
                          <a:latin typeface="+mn-lt"/>
                          <a:ea typeface="+mn-ea"/>
                          <a:cs typeface="+mn-cs"/>
                          <a:sym typeface="Arial"/>
                        </a:rPr>
                        <a:t>өндірудегі</a:t>
                      </a:r>
                      <a:r>
                        <a:rPr lang="ru-RU" sz="800" b="0" i="0" u="none" strike="noStrike" cap="none" dirty="0">
                          <a:solidFill>
                            <a:schemeClr val="dk1"/>
                          </a:solidFill>
                          <a:latin typeface="+mn-lt"/>
                          <a:ea typeface="+mn-ea"/>
                          <a:cs typeface="+mn-cs"/>
                          <a:sym typeface="Arial"/>
                        </a:rPr>
                        <a:t> </a:t>
                      </a:r>
                      <a:r>
                        <a:rPr lang="ru-RU" sz="800" b="0" i="0" u="none" strike="noStrike" cap="none" dirty="0" err="1">
                          <a:solidFill>
                            <a:schemeClr val="dk1"/>
                          </a:solidFill>
                          <a:latin typeface="+mn-lt"/>
                          <a:ea typeface="+mn-ea"/>
                          <a:cs typeface="+mn-cs"/>
                          <a:sym typeface="Arial"/>
                        </a:rPr>
                        <a:t>біліктілігі</a:t>
                      </a:r>
                      <a:r>
                        <a:rPr lang="ru-RU" sz="800" b="0" i="0" u="none" strike="noStrike" cap="none" dirty="0">
                          <a:solidFill>
                            <a:schemeClr val="dk1"/>
                          </a:solidFill>
                          <a:latin typeface="+mn-lt"/>
                          <a:ea typeface="+mn-ea"/>
                          <a:cs typeface="+mn-cs"/>
                          <a:sym typeface="Arial"/>
                        </a:rPr>
                        <a:t> </a:t>
                      </a:r>
                      <a:r>
                        <a:rPr lang="ru-RU" sz="800" b="0" i="0" u="none" strike="noStrike" cap="none" dirty="0" err="1">
                          <a:solidFill>
                            <a:schemeClr val="dk1"/>
                          </a:solidFill>
                          <a:latin typeface="+mn-lt"/>
                          <a:ea typeface="+mn-ea"/>
                          <a:cs typeface="+mn-cs"/>
                          <a:sym typeface="Arial"/>
                        </a:rPr>
                        <a:t>жоқ</a:t>
                      </a:r>
                      <a:r>
                        <a:rPr lang="ru-RU" sz="800" b="0" i="0" u="none" strike="noStrike" cap="none" dirty="0">
                          <a:solidFill>
                            <a:schemeClr val="dk1"/>
                          </a:solidFill>
                          <a:latin typeface="+mn-lt"/>
                          <a:ea typeface="+mn-ea"/>
                          <a:cs typeface="+mn-cs"/>
                          <a:sym typeface="Arial"/>
                        </a:rPr>
                        <a:t> </a:t>
                      </a:r>
                      <a:r>
                        <a:rPr lang="ru-RU" sz="800" b="0" i="0" u="none" strike="noStrike" cap="none" dirty="0" err="1">
                          <a:solidFill>
                            <a:schemeClr val="dk1"/>
                          </a:solidFill>
                          <a:latin typeface="+mn-lt"/>
                          <a:ea typeface="+mn-ea"/>
                          <a:cs typeface="+mn-cs"/>
                          <a:sym typeface="Arial"/>
                        </a:rPr>
                        <a:t>жұмысшылар</a:t>
                      </a:r>
                      <a:endParaRPr lang="ru-RU" sz="800" b="0" i="0" u="none" strike="noStrike" cap="none" dirty="0">
                        <a:solidFill>
                          <a:schemeClr val="dk1"/>
                        </a:solidFill>
                        <a:latin typeface="+mn-lt"/>
                        <a:ea typeface="+mn-ea"/>
                        <a:cs typeface="+mn-cs"/>
                        <a:sym typeface="Arial"/>
                      </a:endParaRPr>
                    </a:p>
                  </a:txBody>
                  <a:tcPr marL="9525" marR="9525" marT="9525" marB="0" anchor="ctr"/>
                </a:tc>
                <a:tc>
                  <a:txBody>
                    <a:bodyPr/>
                    <a:lstStyle/>
                    <a:p>
                      <a:pPr algn="ctr" fontAlgn="b"/>
                      <a:r>
                        <a:rPr lang="ru-RU" sz="900" b="0" i="1" u="none" strike="noStrike" cap="none">
                          <a:solidFill>
                            <a:schemeClr val="dk1"/>
                          </a:solidFill>
                          <a:latin typeface="+mn-lt"/>
                          <a:ea typeface="+mn-ea"/>
                          <a:cs typeface="+mn-cs"/>
                          <a:sym typeface="Arial"/>
                        </a:rPr>
                        <a:t>9211-3</a:t>
                      </a:r>
                    </a:p>
                  </a:txBody>
                  <a:tcPr marL="9525" marR="9525" marT="9525" marB="0" anchor="ctr"/>
                </a:tc>
                <a:tc>
                  <a:txBody>
                    <a:bodyPr/>
                    <a:lstStyle/>
                    <a:p>
                      <a:pPr algn="ctr" fontAlgn="ctr"/>
                      <a:r>
                        <a:rPr lang="ru-RU" sz="1050" b="1" i="0" u="none" strike="noStrike" cap="none">
                          <a:solidFill>
                            <a:schemeClr val="dk1"/>
                          </a:solidFill>
                          <a:latin typeface="+mn-lt"/>
                          <a:ea typeface="+mn-ea"/>
                          <a:cs typeface="+mn-cs"/>
                          <a:sym typeface="Arial"/>
                        </a:rPr>
                        <a:t>1 200</a:t>
                      </a:r>
                    </a:p>
                  </a:txBody>
                  <a:tcPr marL="9525" marR="9525" marT="9525" marB="0" anchor="ctr"/>
                </a:tc>
                <a:tc>
                  <a:txBody>
                    <a:bodyPr/>
                    <a:lstStyle/>
                    <a:p>
                      <a:pPr algn="ctr" fontAlgn="ctr"/>
                      <a:r>
                        <a:rPr lang="ru-RU" sz="900" b="0" i="0" u="none" strike="noStrike" cap="none">
                          <a:solidFill>
                            <a:schemeClr val="dk1"/>
                          </a:solidFill>
                          <a:latin typeface="+mn-lt"/>
                          <a:ea typeface="+mn-ea"/>
                          <a:cs typeface="+mn-cs"/>
                          <a:sym typeface="Arial"/>
                        </a:rPr>
                        <a:t>22</a:t>
                      </a:r>
                    </a:p>
                  </a:txBody>
                  <a:tcPr marL="9525" marR="9525" marT="9525" marB="0" anchor="ctr"/>
                </a:tc>
                <a:tc>
                  <a:txBody>
                    <a:bodyPr/>
                    <a:lstStyle/>
                    <a:p>
                      <a:pPr algn="ctr" fontAlgn="ctr"/>
                      <a:r>
                        <a:rPr lang="ru-RU" sz="900" b="0" i="0" u="none" strike="noStrike" cap="none">
                          <a:solidFill>
                            <a:schemeClr val="dk1"/>
                          </a:solidFill>
                          <a:latin typeface="+mn-lt"/>
                          <a:ea typeface="+mn-ea"/>
                          <a:cs typeface="+mn-cs"/>
                          <a:sym typeface="Arial"/>
                        </a:rPr>
                        <a:t>433</a:t>
                      </a:r>
                    </a:p>
                  </a:txBody>
                  <a:tcPr marL="9525" marR="9525" marT="9525" marB="0" anchor="ctr"/>
                </a:tc>
                <a:tc>
                  <a:txBody>
                    <a:bodyPr/>
                    <a:lstStyle/>
                    <a:p>
                      <a:pPr algn="ctr" fontAlgn="ctr"/>
                      <a:r>
                        <a:rPr lang="ru-RU" sz="900" b="0" i="0" u="none" strike="noStrike" cap="none">
                          <a:solidFill>
                            <a:schemeClr val="dk1"/>
                          </a:solidFill>
                          <a:latin typeface="+mn-lt"/>
                          <a:ea typeface="+mn-ea"/>
                          <a:cs typeface="+mn-cs"/>
                          <a:sym typeface="Arial"/>
                        </a:rPr>
                        <a:t>353</a:t>
                      </a:r>
                    </a:p>
                  </a:txBody>
                  <a:tcPr marL="9525" marR="9525" marT="9525" marB="0" anchor="ctr"/>
                </a:tc>
                <a:tc>
                  <a:txBody>
                    <a:bodyPr/>
                    <a:lstStyle/>
                    <a:p>
                      <a:pPr algn="ctr" fontAlgn="ctr"/>
                      <a:r>
                        <a:rPr lang="ru-RU" sz="900" b="0" i="0" u="none" strike="noStrike" cap="none">
                          <a:solidFill>
                            <a:schemeClr val="dk1"/>
                          </a:solidFill>
                          <a:latin typeface="+mn-lt"/>
                          <a:ea typeface="+mn-ea"/>
                          <a:cs typeface="+mn-cs"/>
                          <a:sym typeface="Arial"/>
                        </a:rPr>
                        <a:t>392</a:t>
                      </a:r>
                    </a:p>
                  </a:txBody>
                  <a:tcPr marL="9525" marR="9525" marT="9525" marB="0" anchor="ctr"/>
                </a:tc>
                <a:tc>
                  <a:txBody>
                    <a:bodyPr/>
                    <a:lstStyle/>
                    <a:p>
                      <a:pPr algn="ctr" fontAlgn="ctr"/>
                      <a:r>
                        <a:rPr lang="ru-RU" sz="1050" b="1" i="0" u="none" strike="noStrike" cap="none">
                          <a:solidFill>
                            <a:schemeClr val="dk1"/>
                          </a:solidFill>
                          <a:latin typeface="+mn-lt"/>
                          <a:ea typeface="+mn-ea"/>
                          <a:cs typeface="+mn-cs"/>
                          <a:sym typeface="Arial"/>
                        </a:rPr>
                        <a:t>5,2%</a:t>
                      </a:r>
                    </a:p>
                  </a:txBody>
                  <a:tcPr marL="9525" marR="9525" marT="9525" marB="0" anchor="ctr"/>
                </a:tc>
                <a:extLst>
                  <a:ext uri="{0D108BD9-81ED-4DB2-BD59-A6C34878D82A}">
                    <a16:rowId xmlns:a16="http://schemas.microsoft.com/office/drawing/2014/main" val="1275413563"/>
                  </a:ext>
                </a:extLst>
              </a:tr>
              <a:tr h="252035">
                <a:tc vMerge="1">
                  <a:txBody>
                    <a:bodyPr/>
                    <a:lstStyle/>
                    <a:p>
                      <a:endParaRPr lang="ru-KZ" sz="1100" dirty="0"/>
                    </a:p>
                  </a:txBody>
                  <a:tcPr/>
                </a:tc>
                <a:tc>
                  <a:txBody>
                    <a:bodyPr/>
                    <a:lstStyle/>
                    <a:p>
                      <a:pPr marL="72000" algn="l" fontAlgn="b"/>
                      <a:r>
                        <a:rPr lang="ru-RU" sz="800" b="0" i="0" u="none" strike="noStrike" cap="none" dirty="0">
                          <a:solidFill>
                            <a:schemeClr val="dk1"/>
                          </a:solidFill>
                          <a:latin typeface="+mn-lt"/>
                          <a:ea typeface="+mn-ea"/>
                          <a:cs typeface="+mn-cs"/>
                          <a:sym typeface="Arial"/>
                        </a:rPr>
                        <a:t>3 Аула </a:t>
                      </a:r>
                      <a:r>
                        <a:rPr lang="ru-RU" sz="800" b="0" i="0" u="none" strike="noStrike" cap="none" dirty="0" err="1">
                          <a:solidFill>
                            <a:schemeClr val="dk1"/>
                          </a:solidFill>
                          <a:latin typeface="+mn-lt"/>
                          <a:ea typeface="+mn-ea"/>
                          <a:cs typeface="+mn-cs"/>
                          <a:sym typeface="Arial"/>
                        </a:rPr>
                        <a:t>сыпырушылар</a:t>
                      </a:r>
                      <a:r>
                        <a:rPr lang="ru-RU" sz="800" b="0" i="0" u="none" strike="noStrike" cap="none" dirty="0">
                          <a:solidFill>
                            <a:schemeClr val="dk1"/>
                          </a:solidFill>
                          <a:latin typeface="+mn-lt"/>
                          <a:ea typeface="+mn-ea"/>
                          <a:cs typeface="+mn-cs"/>
                          <a:sym typeface="Arial"/>
                        </a:rPr>
                        <a:t> </a:t>
                      </a:r>
                      <a:r>
                        <a:rPr lang="ru-RU" sz="800" b="0" i="0" u="none" strike="noStrike" cap="none" dirty="0" err="1">
                          <a:solidFill>
                            <a:schemeClr val="dk1"/>
                          </a:solidFill>
                          <a:latin typeface="+mn-lt"/>
                          <a:ea typeface="+mn-ea"/>
                          <a:cs typeface="+mn-cs"/>
                          <a:sym typeface="Arial"/>
                        </a:rPr>
                        <a:t>және</a:t>
                      </a:r>
                      <a:r>
                        <a:rPr lang="ru-RU" sz="800" b="0" i="0" u="none" strike="noStrike" cap="none" dirty="0">
                          <a:solidFill>
                            <a:schemeClr val="dk1"/>
                          </a:solidFill>
                          <a:latin typeface="+mn-lt"/>
                          <a:ea typeface="+mn-ea"/>
                          <a:cs typeface="+mn-cs"/>
                          <a:sym typeface="Arial"/>
                        </a:rPr>
                        <a:t> </a:t>
                      </a:r>
                      <a:r>
                        <a:rPr lang="ru-RU" sz="800" b="0" i="0" u="none" strike="noStrike" cap="none" dirty="0" err="1">
                          <a:solidFill>
                            <a:schemeClr val="dk1"/>
                          </a:solidFill>
                          <a:latin typeface="+mn-lt"/>
                          <a:ea typeface="+mn-ea"/>
                          <a:cs typeface="+mn-cs"/>
                          <a:sym typeface="Arial"/>
                        </a:rPr>
                        <a:t>ашық</a:t>
                      </a:r>
                      <a:r>
                        <a:rPr lang="ru-RU" sz="800" b="0" i="0" u="none" strike="noStrike" cap="none" dirty="0">
                          <a:solidFill>
                            <a:schemeClr val="dk1"/>
                          </a:solidFill>
                          <a:latin typeface="+mn-lt"/>
                          <a:ea typeface="+mn-ea"/>
                          <a:cs typeface="+mn-cs"/>
                          <a:sym typeface="Arial"/>
                        </a:rPr>
                        <a:t> </a:t>
                      </a:r>
                      <a:r>
                        <a:rPr lang="ru-RU" sz="800" b="0" i="0" u="none" strike="noStrike" cap="none" dirty="0" err="1">
                          <a:solidFill>
                            <a:schemeClr val="dk1"/>
                          </a:solidFill>
                          <a:latin typeface="+mn-lt"/>
                          <a:ea typeface="+mn-ea"/>
                          <a:cs typeface="+mn-cs"/>
                          <a:sym typeface="Arial"/>
                        </a:rPr>
                        <a:t>аумақтарды</a:t>
                      </a:r>
                      <a:r>
                        <a:rPr lang="ru-RU" sz="800" b="0" i="0" u="none" strike="noStrike" cap="none" dirty="0">
                          <a:solidFill>
                            <a:schemeClr val="dk1"/>
                          </a:solidFill>
                          <a:latin typeface="+mn-lt"/>
                          <a:ea typeface="+mn-ea"/>
                          <a:cs typeface="+mn-cs"/>
                          <a:sym typeface="Arial"/>
                        </a:rPr>
                        <a:t> </a:t>
                      </a:r>
                      <a:r>
                        <a:rPr lang="ru-RU" sz="800" b="0" i="0" u="none" strike="noStrike" cap="none" dirty="0" err="1">
                          <a:solidFill>
                            <a:schemeClr val="dk1"/>
                          </a:solidFill>
                          <a:latin typeface="+mn-lt"/>
                          <a:ea typeface="+mn-ea"/>
                          <a:cs typeface="+mn-cs"/>
                          <a:sym typeface="Arial"/>
                        </a:rPr>
                        <a:t>тазалаушылар</a:t>
                      </a:r>
                      <a:endParaRPr lang="ru-RU" sz="800" b="0" i="0" u="none" strike="noStrike" cap="none" dirty="0">
                        <a:solidFill>
                          <a:schemeClr val="dk1"/>
                        </a:solidFill>
                        <a:latin typeface="+mn-lt"/>
                        <a:ea typeface="+mn-ea"/>
                        <a:cs typeface="+mn-cs"/>
                        <a:sym typeface="Arial"/>
                      </a:endParaRPr>
                    </a:p>
                  </a:txBody>
                  <a:tcPr marL="9525" marR="9525" marT="9525" marB="0" anchor="ctr"/>
                </a:tc>
                <a:tc>
                  <a:txBody>
                    <a:bodyPr/>
                    <a:lstStyle/>
                    <a:p>
                      <a:pPr algn="ctr" fontAlgn="b"/>
                      <a:r>
                        <a:rPr lang="ru-RU" sz="900" b="0" i="1" u="none" strike="noStrike" cap="none" dirty="0">
                          <a:solidFill>
                            <a:schemeClr val="dk1"/>
                          </a:solidFill>
                          <a:latin typeface="+mn-lt"/>
                          <a:ea typeface="+mn-ea"/>
                          <a:cs typeface="+mn-cs"/>
                          <a:sym typeface="Arial"/>
                        </a:rPr>
                        <a:t>9116-0</a:t>
                      </a:r>
                    </a:p>
                  </a:txBody>
                  <a:tcPr marL="9525" marR="9525" marT="9525" marB="0" anchor="ctr"/>
                </a:tc>
                <a:tc>
                  <a:txBody>
                    <a:bodyPr/>
                    <a:lstStyle/>
                    <a:p>
                      <a:pPr algn="ctr" fontAlgn="ctr"/>
                      <a:r>
                        <a:rPr lang="ru-RU" sz="1050" b="1" i="0" u="none" strike="noStrike" cap="none">
                          <a:solidFill>
                            <a:schemeClr val="dk1"/>
                          </a:solidFill>
                          <a:latin typeface="+mn-lt"/>
                          <a:ea typeface="+mn-ea"/>
                          <a:cs typeface="+mn-cs"/>
                          <a:sym typeface="Arial"/>
                        </a:rPr>
                        <a:t>1 196</a:t>
                      </a:r>
                    </a:p>
                  </a:txBody>
                  <a:tcPr marL="9525" marR="9525" marT="9525" marB="0" anchor="ctr"/>
                </a:tc>
                <a:tc>
                  <a:txBody>
                    <a:bodyPr/>
                    <a:lstStyle/>
                    <a:p>
                      <a:pPr algn="ctr" fontAlgn="ctr"/>
                      <a:r>
                        <a:rPr lang="ru-RU" sz="900" b="0" i="0" u="none" strike="noStrike" cap="none" dirty="0">
                          <a:solidFill>
                            <a:schemeClr val="dk1"/>
                          </a:solidFill>
                          <a:latin typeface="+mn-lt"/>
                          <a:ea typeface="+mn-ea"/>
                          <a:cs typeface="+mn-cs"/>
                          <a:sym typeface="Arial"/>
                        </a:rPr>
                        <a:t>86</a:t>
                      </a:r>
                    </a:p>
                  </a:txBody>
                  <a:tcPr marL="9525" marR="9525" marT="9525" marB="0" anchor="ctr"/>
                </a:tc>
                <a:tc>
                  <a:txBody>
                    <a:bodyPr/>
                    <a:lstStyle/>
                    <a:p>
                      <a:pPr algn="ctr" fontAlgn="ctr"/>
                      <a:r>
                        <a:rPr lang="ru-RU" sz="900" b="0" i="0" u="none" strike="noStrike" cap="none">
                          <a:solidFill>
                            <a:schemeClr val="dk1"/>
                          </a:solidFill>
                          <a:latin typeface="+mn-lt"/>
                          <a:ea typeface="+mn-ea"/>
                          <a:cs typeface="+mn-cs"/>
                          <a:sym typeface="Arial"/>
                        </a:rPr>
                        <a:t>370</a:t>
                      </a:r>
                    </a:p>
                  </a:txBody>
                  <a:tcPr marL="9525" marR="9525" marT="9525" marB="0" anchor="ctr"/>
                </a:tc>
                <a:tc>
                  <a:txBody>
                    <a:bodyPr/>
                    <a:lstStyle/>
                    <a:p>
                      <a:pPr algn="ctr" fontAlgn="ctr"/>
                      <a:r>
                        <a:rPr lang="ru-RU" sz="900" b="0" i="0" u="none" strike="noStrike" cap="none">
                          <a:solidFill>
                            <a:schemeClr val="dk1"/>
                          </a:solidFill>
                          <a:latin typeface="+mn-lt"/>
                          <a:ea typeface="+mn-ea"/>
                          <a:cs typeface="+mn-cs"/>
                          <a:sym typeface="Arial"/>
                        </a:rPr>
                        <a:t>201</a:t>
                      </a:r>
                    </a:p>
                  </a:txBody>
                  <a:tcPr marL="9525" marR="9525" marT="9525" marB="0" anchor="ctr"/>
                </a:tc>
                <a:tc>
                  <a:txBody>
                    <a:bodyPr/>
                    <a:lstStyle/>
                    <a:p>
                      <a:pPr algn="ctr" fontAlgn="ctr"/>
                      <a:r>
                        <a:rPr lang="ru-RU" sz="900" b="0" i="0" u="none" strike="noStrike" cap="none">
                          <a:solidFill>
                            <a:schemeClr val="dk1"/>
                          </a:solidFill>
                          <a:latin typeface="+mn-lt"/>
                          <a:ea typeface="+mn-ea"/>
                          <a:cs typeface="+mn-cs"/>
                          <a:sym typeface="Arial"/>
                        </a:rPr>
                        <a:t>539</a:t>
                      </a:r>
                    </a:p>
                  </a:txBody>
                  <a:tcPr marL="9525" marR="9525" marT="9525" marB="0" anchor="ctr"/>
                </a:tc>
                <a:tc>
                  <a:txBody>
                    <a:bodyPr/>
                    <a:lstStyle/>
                    <a:p>
                      <a:pPr algn="ctr" fontAlgn="ctr"/>
                      <a:r>
                        <a:rPr lang="ru-RU" sz="1050" b="1" i="0" u="none" strike="noStrike" cap="none" dirty="0">
                          <a:solidFill>
                            <a:schemeClr val="dk1"/>
                          </a:solidFill>
                          <a:latin typeface="+mn-lt"/>
                          <a:ea typeface="+mn-ea"/>
                          <a:cs typeface="+mn-cs"/>
                          <a:sym typeface="Arial"/>
                        </a:rPr>
                        <a:t>5,2%</a:t>
                      </a:r>
                    </a:p>
                  </a:txBody>
                  <a:tcPr marL="9525" marR="9525" marT="9525" marB="0" anchor="ctr"/>
                </a:tc>
                <a:extLst>
                  <a:ext uri="{0D108BD9-81ED-4DB2-BD59-A6C34878D82A}">
                    <a16:rowId xmlns:a16="http://schemas.microsoft.com/office/drawing/2014/main" val="4272407079"/>
                  </a:ext>
                </a:extLst>
              </a:tr>
              <a:tr h="252035">
                <a:tc vMerge="1">
                  <a:txBody>
                    <a:bodyPr/>
                    <a:lstStyle/>
                    <a:p>
                      <a:endParaRPr lang="ru-KZ" sz="1100" dirty="0"/>
                    </a:p>
                  </a:txBody>
                  <a:tcPr/>
                </a:tc>
                <a:tc>
                  <a:txBody>
                    <a:bodyPr/>
                    <a:lstStyle/>
                    <a:p>
                      <a:pPr marL="72000" algn="l" fontAlgn="b"/>
                      <a:r>
                        <a:rPr lang="ru-RU" sz="800" b="0" i="0" u="none" strike="noStrike" cap="none" dirty="0">
                          <a:solidFill>
                            <a:schemeClr val="dk1"/>
                          </a:solidFill>
                          <a:latin typeface="+mn-lt"/>
                          <a:ea typeface="+mn-ea"/>
                          <a:cs typeface="+mn-cs"/>
                          <a:sym typeface="Arial"/>
                        </a:rPr>
                        <a:t>4 </a:t>
                      </a:r>
                      <a:r>
                        <a:rPr lang="ru-RU" sz="800" b="0" i="0" u="none" strike="noStrike" cap="none" dirty="0" err="1">
                          <a:solidFill>
                            <a:schemeClr val="dk1"/>
                          </a:solidFill>
                          <a:latin typeface="+mn-lt"/>
                          <a:ea typeface="+mn-ea"/>
                          <a:cs typeface="+mn-cs"/>
                          <a:sym typeface="Arial"/>
                        </a:rPr>
                        <a:t>Күтім</a:t>
                      </a:r>
                      <a:r>
                        <a:rPr lang="ru-RU" sz="800" b="0" i="0" u="none" strike="noStrike" cap="none" dirty="0">
                          <a:solidFill>
                            <a:schemeClr val="dk1"/>
                          </a:solidFill>
                          <a:latin typeface="+mn-lt"/>
                          <a:ea typeface="+mn-ea"/>
                          <a:cs typeface="+mn-cs"/>
                          <a:sym typeface="Arial"/>
                        </a:rPr>
                        <a:t> </a:t>
                      </a:r>
                      <a:r>
                        <a:rPr lang="ru-RU" sz="800" b="0" i="0" u="none" strike="noStrike" cap="none" dirty="0" err="1">
                          <a:solidFill>
                            <a:schemeClr val="dk1"/>
                          </a:solidFill>
                          <a:latin typeface="+mn-lt"/>
                          <a:ea typeface="+mn-ea"/>
                          <a:cs typeface="+mn-cs"/>
                          <a:sym typeface="Arial"/>
                        </a:rPr>
                        <a:t>жөніндегі</a:t>
                      </a:r>
                      <a:r>
                        <a:rPr lang="ru-RU" sz="800" b="0" i="0" u="none" strike="noStrike" cap="none" dirty="0">
                          <a:solidFill>
                            <a:schemeClr val="dk1"/>
                          </a:solidFill>
                          <a:latin typeface="+mn-lt"/>
                          <a:ea typeface="+mn-ea"/>
                          <a:cs typeface="+mn-cs"/>
                          <a:sym typeface="Arial"/>
                        </a:rPr>
                        <a:t> орта </a:t>
                      </a:r>
                      <a:r>
                        <a:rPr lang="ru-RU" sz="800" b="0" i="0" u="none" strike="noStrike" cap="none" dirty="0" err="1">
                          <a:solidFill>
                            <a:schemeClr val="dk1"/>
                          </a:solidFill>
                          <a:latin typeface="+mn-lt"/>
                          <a:ea typeface="+mn-ea"/>
                          <a:cs typeface="+mn-cs"/>
                          <a:sym typeface="Arial"/>
                        </a:rPr>
                        <a:t>медициналық</a:t>
                      </a:r>
                      <a:r>
                        <a:rPr lang="ru-RU" sz="800" b="0" i="0" u="none" strike="noStrike" cap="none" dirty="0">
                          <a:solidFill>
                            <a:schemeClr val="dk1"/>
                          </a:solidFill>
                          <a:latin typeface="+mn-lt"/>
                          <a:ea typeface="+mn-ea"/>
                          <a:cs typeface="+mn-cs"/>
                          <a:sym typeface="Arial"/>
                        </a:rPr>
                        <a:t> персонал</a:t>
                      </a:r>
                    </a:p>
                  </a:txBody>
                  <a:tcPr marL="9525" marR="9525" marT="9525" marB="0" anchor="ctr"/>
                </a:tc>
                <a:tc>
                  <a:txBody>
                    <a:bodyPr/>
                    <a:lstStyle/>
                    <a:p>
                      <a:pPr algn="ctr" fontAlgn="b"/>
                      <a:r>
                        <a:rPr lang="ru-RU" sz="900" b="0" i="1" u="none" strike="noStrike" cap="none" dirty="0">
                          <a:solidFill>
                            <a:schemeClr val="dk1"/>
                          </a:solidFill>
                          <a:latin typeface="+mn-lt"/>
                          <a:ea typeface="+mn-ea"/>
                          <a:cs typeface="+mn-cs"/>
                          <a:sym typeface="Arial"/>
                        </a:rPr>
                        <a:t>3221-0</a:t>
                      </a:r>
                    </a:p>
                  </a:txBody>
                  <a:tcPr marL="9525" marR="9525" marT="9525" marB="0" anchor="ctr"/>
                </a:tc>
                <a:tc>
                  <a:txBody>
                    <a:bodyPr/>
                    <a:lstStyle/>
                    <a:p>
                      <a:pPr algn="ctr" fontAlgn="ctr"/>
                      <a:r>
                        <a:rPr lang="ru-RU" sz="1050" b="1" i="0" u="none" strike="noStrike" cap="none" dirty="0">
                          <a:solidFill>
                            <a:schemeClr val="dk1"/>
                          </a:solidFill>
                          <a:latin typeface="+mn-lt"/>
                          <a:ea typeface="+mn-ea"/>
                          <a:cs typeface="+mn-cs"/>
                          <a:sym typeface="Arial"/>
                        </a:rPr>
                        <a:t>626</a:t>
                      </a:r>
                    </a:p>
                  </a:txBody>
                  <a:tcPr marL="9525" marR="9525" marT="9525" marB="0" anchor="ctr"/>
                </a:tc>
                <a:tc>
                  <a:txBody>
                    <a:bodyPr/>
                    <a:lstStyle/>
                    <a:p>
                      <a:pPr algn="ctr" fontAlgn="ctr"/>
                      <a:r>
                        <a:rPr lang="ru-RU" sz="900" b="0" i="0" u="none" strike="noStrike" cap="none">
                          <a:solidFill>
                            <a:schemeClr val="dk1"/>
                          </a:solidFill>
                          <a:latin typeface="+mn-lt"/>
                          <a:ea typeface="+mn-ea"/>
                          <a:cs typeface="+mn-cs"/>
                          <a:sym typeface="Arial"/>
                        </a:rPr>
                        <a:t>141</a:t>
                      </a:r>
                    </a:p>
                  </a:txBody>
                  <a:tcPr marL="9525" marR="9525" marT="9525" marB="0" anchor="ctr"/>
                </a:tc>
                <a:tc>
                  <a:txBody>
                    <a:bodyPr/>
                    <a:lstStyle/>
                    <a:p>
                      <a:pPr algn="ctr" fontAlgn="ctr"/>
                      <a:r>
                        <a:rPr lang="ru-RU" sz="900" b="0" i="0" u="none" strike="noStrike" cap="none">
                          <a:solidFill>
                            <a:schemeClr val="dk1"/>
                          </a:solidFill>
                          <a:latin typeface="+mn-lt"/>
                          <a:ea typeface="+mn-ea"/>
                          <a:cs typeface="+mn-cs"/>
                          <a:sym typeface="Arial"/>
                        </a:rPr>
                        <a:t>104</a:t>
                      </a:r>
                    </a:p>
                  </a:txBody>
                  <a:tcPr marL="9525" marR="9525" marT="9525" marB="0" anchor="ctr"/>
                </a:tc>
                <a:tc>
                  <a:txBody>
                    <a:bodyPr/>
                    <a:lstStyle/>
                    <a:p>
                      <a:pPr algn="ctr" fontAlgn="ctr"/>
                      <a:r>
                        <a:rPr lang="ru-RU" sz="900" b="0" i="0" u="none" strike="noStrike" cap="none">
                          <a:solidFill>
                            <a:schemeClr val="dk1"/>
                          </a:solidFill>
                          <a:latin typeface="+mn-lt"/>
                          <a:ea typeface="+mn-ea"/>
                          <a:cs typeface="+mn-cs"/>
                          <a:sym typeface="Arial"/>
                        </a:rPr>
                        <a:t>198</a:t>
                      </a:r>
                    </a:p>
                  </a:txBody>
                  <a:tcPr marL="9525" marR="9525" marT="9525" marB="0" anchor="ctr"/>
                </a:tc>
                <a:tc>
                  <a:txBody>
                    <a:bodyPr/>
                    <a:lstStyle/>
                    <a:p>
                      <a:pPr algn="ctr" fontAlgn="ctr"/>
                      <a:r>
                        <a:rPr lang="ru-RU" sz="900" b="0" i="0" u="none" strike="noStrike" cap="none">
                          <a:solidFill>
                            <a:schemeClr val="dk1"/>
                          </a:solidFill>
                          <a:latin typeface="+mn-lt"/>
                          <a:ea typeface="+mn-ea"/>
                          <a:cs typeface="+mn-cs"/>
                          <a:sym typeface="Arial"/>
                        </a:rPr>
                        <a:t>183</a:t>
                      </a:r>
                    </a:p>
                  </a:txBody>
                  <a:tcPr marL="9525" marR="9525" marT="9525" marB="0" anchor="ctr"/>
                </a:tc>
                <a:tc>
                  <a:txBody>
                    <a:bodyPr/>
                    <a:lstStyle/>
                    <a:p>
                      <a:pPr algn="ctr" fontAlgn="ctr"/>
                      <a:r>
                        <a:rPr lang="ru-RU" sz="1050" b="1" i="0" u="none" strike="noStrike" cap="none">
                          <a:solidFill>
                            <a:schemeClr val="dk1"/>
                          </a:solidFill>
                          <a:latin typeface="+mn-lt"/>
                          <a:ea typeface="+mn-ea"/>
                          <a:cs typeface="+mn-cs"/>
                          <a:sym typeface="Arial"/>
                        </a:rPr>
                        <a:t>2,7%</a:t>
                      </a:r>
                    </a:p>
                  </a:txBody>
                  <a:tcPr marL="9525" marR="9525" marT="9525" marB="0" anchor="ctr"/>
                </a:tc>
                <a:extLst>
                  <a:ext uri="{0D108BD9-81ED-4DB2-BD59-A6C34878D82A}">
                    <a16:rowId xmlns:a16="http://schemas.microsoft.com/office/drawing/2014/main" val="2855516078"/>
                  </a:ext>
                </a:extLst>
              </a:tr>
              <a:tr h="252035">
                <a:tc vMerge="1">
                  <a:txBody>
                    <a:bodyPr/>
                    <a:lstStyle/>
                    <a:p>
                      <a:endParaRPr lang="ru-KZ" sz="1100" dirty="0"/>
                    </a:p>
                  </a:txBody>
                  <a:tcPr/>
                </a:tc>
                <a:tc>
                  <a:txBody>
                    <a:bodyPr/>
                    <a:lstStyle/>
                    <a:p>
                      <a:pPr marL="72000" algn="l" fontAlgn="b"/>
                      <a:r>
                        <a:rPr lang="ru-RU" sz="800" b="0" i="0" u="none" strike="noStrike" cap="none" dirty="0">
                          <a:solidFill>
                            <a:schemeClr val="dk1"/>
                          </a:solidFill>
                          <a:latin typeface="+mn-lt"/>
                          <a:ea typeface="+mn-ea"/>
                          <a:cs typeface="+mn-cs"/>
                          <a:sym typeface="Arial"/>
                        </a:rPr>
                        <a:t>5 </a:t>
                      </a:r>
                      <a:r>
                        <a:rPr lang="ru-RU" sz="800" b="0" i="0" u="none" strike="noStrike" cap="none" dirty="0" err="1">
                          <a:solidFill>
                            <a:schemeClr val="dk1"/>
                          </a:solidFill>
                          <a:latin typeface="+mn-lt"/>
                          <a:ea typeface="+mn-ea"/>
                          <a:cs typeface="+mn-cs"/>
                          <a:sym typeface="Arial"/>
                        </a:rPr>
                        <a:t>Қоғамдық</a:t>
                      </a:r>
                      <a:r>
                        <a:rPr lang="ru-RU" sz="800" b="0" i="0" u="none" strike="noStrike" cap="none" dirty="0">
                          <a:solidFill>
                            <a:schemeClr val="dk1"/>
                          </a:solidFill>
                          <a:latin typeface="+mn-lt"/>
                          <a:ea typeface="+mn-ea"/>
                          <a:cs typeface="+mn-cs"/>
                          <a:sym typeface="Arial"/>
                        </a:rPr>
                        <a:t> </a:t>
                      </a:r>
                      <a:r>
                        <a:rPr lang="ru-RU" sz="800" b="0" i="0" u="none" strike="noStrike" cap="none" dirty="0" err="1">
                          <a:solidFill>
                            <a:schemeClr val="dk1"/>
                          </a:solidFill>
                          <a:latin typeface="+mn-lt"/>
                          <a:ea typeface="+mn-ea"/>
                          <a:cs typeface="+mn-cs"/>
                          <a:sym typeface="Arial"/>
                        </a:rPr>
                        <a:t>ғылымдар</a:t>
                      </a:r>
                      <a:r>
                        <a:rPr lang="ru-RU" sz="800" b="0" i="0" u="none" strike="noStrike" cap="none" dirty="0">
                          <a:solidFill>
                            <a:schemeClr val="dk1"/>
                          </a:solidFill>
                          <a:latin typeface="+mn-lt"/>
                          <a:ea typeface="+mn-ea"/>
                          <a:cs typeface="+mn-cs"/>
                          <a:sym typeface="Arial"/>
                        </a:rPr>
                        <a:t> </a:t>
                      </a:r>
                      <a:r>
                        <a:rPr lang="ru-RU" sz="800" b="0" i="0" u="none" strike="noStrike" cap="none" dirty="0" err="1">
                          <a:solidFill>
                            <a:schemeClr val="dk1"/>
                          </a:solidFill>
                          <a:latin typeface="+mn-lt"/>
                          <a:ea typeface="+mn-ea"/>
                          <a:cs typeface="+mn-cs"/>
                          <a:sym typeface="Arial"/>
                        </a:rPr>
                        <a:t>бойынша</a:t>
                      </a:r>
                      <a:r>
                        <a:rPr lang="ru-RU" sz="800" b="0" i="0" u="none" strike="noStrike" cap="none" dirty="0">
                          <a:solidFill>
                            <a:schemeClr val="dk1"/>
                          </a:solidFill>
                          <a:latin typeface="+mn-lt"/>
                          <a:ea typeface="+mn-ea"/>
                          <a:cs typeface="+mn-cs"/>
                          <a:sym typeface="Arial"/>
                        </a:rPr>
                        <a:t> орта </a:t>
                      </a:r>
                      <a:r>
                        <a:rPr lang="ru-RU" sz="800" b="0" i="0" u="none" strike="noStrike" cap="none" dirty="0" err="1">
                          <a:solidFill>
                            <a:schemeClr val="dk1"/>
                          </a:solidFill>
                          <a:latin typeface="+mn-lt"/>
                          <a:ea typeface="+mn-ea"/>
                          <a:cs typeface="+mn-cs"/>
                          <a:sym typeface="Arial"/>
                        </a:rPr>
                        <a:t>мектеп</a:t>
                      </a:r>
                      <a:r>
                        <a:rPr lang="ru-RU" sz="800" b="0" i="0" u="none" strike="noStrike" cap="none" dirty="0">
                          <a:solidFill>
                            <a:schemeClr val="dk1"/>
                          </a:solidFill>
                          <a:latin typeface="+mn-lt"/>
                          <a:ea typeface="+mn-ea"/>
                          <a:cs typeface="+mn-cs"/>
                          <a:sym typeface="Arial"/>
                        </a:rPr>
                        <a:t> </a:t>
                      </a:r>
                      <a:r>
                        <a:rPr lang="ru-RU" sz="800" b="0" i="0" u="none" strike="noStrike" cap="none" dirty="0" err="1">
                          <a:solidFill>
                            <a:schemeClr val="dk1"/>
                          </a:solidFill>
                          <a:latin typeface="+mn-lt"/>
                          <a:ea typeface="+mn-ea"/>
                          <a:cs typeface="+mn-cs"/>
                          <a:sym typeface="Arial"/>
                        </a:rPr>
                        <a:t>мұғалімдері</a:t>
                      </a:r>
                      <a:endParaRPr lang="ru-RU" sz="800" b="0" i="0" u="none" strike="noStrike" cap="none" dirty="0">
                        <a:solidFill>
                          <a:schemeClr val="dk1"/>
                        </a:solidFill>
                        <a:latin typeface="+mn-lt"/>
                        <a:ea typeface="+mn-ea"/>
                        <a:cs typeface="+mn-cs"/>
                        <a:sym typeface="Arial"/>
                      </a:endParaRPr>
                    </a:p>
                  </a:txBody>
                  <a:tcPr marL="9525" marR="9525" marT="9525" marB="0" anchor="ctr">
                    <a:lnB w="28575" cap="flat" cmpd="sng" algn="ctr">
                      <a:solidFill>
                        <a:schemeClr val="bg2"/>
                      </a:solidFill>
                      <a:prstDash val="solid"/>
                      <a:round/>
                      <a:headEnd type="none" w="med" len="med"/>
                      <a:tailEnd type="none" w="med" len="med"/>
                    </a:lnB>
                  </a:tcPr>
                </a:tc>
                <a:tc>
                  <a:txBody>
                    <a:bodyPr/>
                    <a:lstStyle/>
                    <a:p>
                      <a:pPr algn="ctr" fontAlgn="b"/>
                      <a:r>
                        <a:rPr lang="ru-RU" sz="900" b="0" i="1" u="none" strike="noStrike" cap="none">
                          <a:solidFill>
                            <a:schemeClr val="dk1"/>
                          </a:solidFill>
                          <a:latin typeface="+mn-lt"/>
                          <a:ea typeface="+mn-ea"/>
                          <a:cs typeface="+mn-cs"/>
                          <a:sym typeface="Arial"/>
                        </a:rPr>
                        <a:t>2350-3</a:t>
                      </a:r>
                    </a:p>
                  </a:txBody>
                  <a:tcPr marL="9525" marR="9525" marT="9525" marB="0" anchor="ctr">
                    <a:lnB w="28575" cap="flat" cmpd="sng" algn="ctr">
                      <a:solidFill>
                        <a:schemeClr val="bg2"/>
                      </a:solidFill>
                      <a:prstDash val="solid"/>
                      <a:round/>
                      <a:headEnd type="none" w="med" len="med"/>
                      <a:tailEnd type="none" w="med" len="med"/>
                    </a:lnB>
                  </a:tcPr>
                </a:tc>
                <a:tc>
                  <a:txBody>
                    <a:bodyPr/>
                    <a:lstStyle/>
                    <a:p>
                      <a:pPr algn="ctr" fontAlgn="ctr"/>
                      <a:r>
                        <a:rPr lang="ru-RU" sz="1050" b="1" i="0" u="none" strike="noStrike" cap="none">
                          <a:solidFill>
                            <a:schemeClr val="dk1"/>
                          </a:solidFill>
                          <a:latin typeface="+mn-lt"/>
                          <a:ea typeface="+mn-ea"/>
                          <a:cs typeface="+mn-cs"/>
                          <a:sym typeface="Arial"/>
                        </a:rPr>
                        <a:t>504</a:t>
                      </a:r>
                    </a:p>
                  </a:txBody>
                  <a:tcPr marL="9525" marR="9525" marT="9525" marB="0" anchor="ctr">
                    <a:lnB w="28575" cap="flat" cmpd="sng" algn="ctr">
                      <a:solidFill>
                        <a:schemeClr val="bg2"/>
                      </a:solidFill>
                      <a:prstDash val="solid"/>
                      <a:round/>
                      <a:headEnd type="none" w="med" len="med"/>
                      <a:tailEnd type="none" w="med" len="med"/>
                    </a:lnB>
                  </a:tcPr>
                </a:tc>
                <a:tc>
                  <a:txBody>
                    <a:bodyPr/>
                    <a:lstStyle/>
                    <a:p>
                      <a:pPr algn="ctr" fontAlgn="ctr"/>
                      <a:r>
                        <a:rPr lang="ru-RU" sz="900" b="0" i="0" u="none" strike="noStrike" cap="none">
                          <a:solidFill>
                            <a:schemeClr val="dk1"/>
                          </a:solidFill>
                          <a:latin typeface="+mn-lt"/>
                          <a:ea typeface="+mn-ea"/>
                          <a:cs typeface="+mn-cs"/>
                          <a:sym typeface="Arial"/>
                        </a:rPr>
                        <a:t>53</a:t>
                      </a:r>
                    </a:p>
                  </a:txBody>
                  <a:tcPr marL="9525" marR="9525" marT="9525" marB="0" anchor="ctr">
                    <a:lnB w="28575" cap="flat" cmpd="sng" algn="ctr">
                      <a:solidFill>
                        <a:schemeClr val="bg2"/>
                      </a:solidFill>
                      <a:prstDash val="solid"/>
                      <a:round/>
                      <a:headEnd type="none" w="med" len="med"/>
                      <a:tailEnd type="none" w="med" len="med"/>
                    </a:lnB>
                  </a:tcPr>
                </a:tc>
                <a:tc>
                  <a:txBody>
                    <a:bodyPr/>
                    <a:lstStyle/>
                    <a:p>
                      <a:pPr algn="ctr" fontAlgn="ctr"/>
                      <a:r>
                        <a:rPr lang="ru-RU" sz="900" b="0" i="0" u="none" strike="noStrike" cap="none">
                          <a:solidFill>
                            <a:schemeClr val="dk1"/>
                          </a:solidFill>
                          <a:latin typeface="+mn-lt"/>
                          <a:ea typeface="+mn-ea"/>
                          <a:cs typeface="+mn-cs"/>
                          <a:sym typeface="Arial"/>
                        </a:rPr>
                        <a:t>17</a:t>
                      </a:r>
                    </a:p>
                  </a:txBody>
                  <a:tcPr marL="9525" marR="9525" marT="9525" marB="0" anchor="ctr">
                    <a:lnB w="28575" cap="flat" cmpd="sng" algn="ctr">
                      <a:solidFill>
                        <a:schemeClr val="bg2"/>
                      </a:solidFill>
                      <a:prstDash val="solid"/>
                      <a:round/>
                      <a:headEnd type="none" w="med" len="med"/>
                      <a:tailEnd type="none" w="med" len="med"/>
                    </a:lnB>
                  </a:tcPr>
                </a:tc>
                <a:tc>
                  <a:txBody>
                    <a:bodyPr/>
                    <a:lstStyle/>
                    <a:p>
                      <a:pPr algn="ctr" fontAlgn="ctr"/>
                      <a:r>
                        <a:rPr lang="ru-RU" sz="900" b="0" i="0" u="none" strike="noStrike" cap="none">
                          <a:solidFill>
                            <a:schemeClr val="dk1"/>
                          </a:solidFill>
                          <a:latin typeface="+mn-lt"/>
                          <a:ea typeface="+mn-ea"/>
                          <a:cs typeface="+mn-cs"/>
                          <a:sym typeface="Arial"/>
                        </a:rPr>
                        <a:t>315</a:t>
                      </a:r>
                    </a:p>
                  </a:txBody>
                  <a:tcPr marL="9525" marR="9525" marT="9525" marB="0" anchor="ctr">
                    <a:lnB w="28575" cap="flat" cmpd="sng" algn="ctr">
                      <a:solidFill>
                        <a:schemeClr val="bg2"/>
                      </a:solidFill>
                      <a:prstDash val="solid"/>
                      <a:round/>
                      <a:headEnd type="none" w="med" len="med"/>
                      <a:tailEnd type="none" w="med" len="med"/>
                    </a:lnB>
                  </a:tcPr>
                </a:tc>
                <a:tc>
                  <a:txBody>
                    <a:bodyPr/>
                    <a:lstStyle/>
                    <a:p>
                      <a:pPr algn="ctr" fontAlgn="ctr"/>
                      <a:r>
                        <a:rPr lang="ru-RU" sz="900" b="0" i="0" u="none" strike="noStrike" cap="none">
                          <a:solidFill>
                            <a:schemeClr val="dk1"/>
                          </a:solidFill>
                          <a:latin typeface="+mn-lt"/>
                          <a:ea typeface="+mn-ea"/>
                          <a:cs typeface="+mn-cs"/>
                          <a:sym typeface="Arial"/>
                        </a:rPr>
                        <a:t>119</a:t>
                      </a:r>
                    </a:p>
                  </a:txBody>
                  <a:tcPr marL="9525" marR="9525" marT="9525" marB="0" anchor="ctr">
                    <a:lnB w="28575" cap="flat" cmpd="sng" algn="ctr">
                      <a:solidFill>
                        <a:schemeClr val="bg2"/>
                      </a:solidFill>
                      <a:prstDash val="solid"/>
                      <a:round/>
                      <a:headEnd type="none" w="med" len="med"/>
                      <a:tailEnd type="none" w="med" len="med"/>
                    </a:lnB>
                  </a:tcPr>
                </a:tc>
                <a:tc>
                  <a:txBody>
                    <a:bodyPr/>
                    <a:lstStyle/>
                    <a:p>
                      <a:pPr algn="ctr" fontAlgn="ctr"/>
                      <a:r>
                        <a:rPr lang="ru-RU" sz="1050" b="1" i="0" u="none" strike="noStrike" cap="none" dirty="0">
                          <a:solidFill>
                            <a:schemeClr val="dk1"/>
                          </a:solidFill>
                          <a:latin typeface="+mn-lt"/>
                          <a:ea typeface="+mn-ea"/>
                          <a:cs typeface="+mn-cs"/>
                          <a:sym typeface="Arial"/>
                        </a:rPr>
                        <a:t>2,2%</a:t>
                      </a:r>
                    </a:p>
                  </a:txBody>
                  <a:tcPr marL="9525" marR="9525" marT="9525" marB="0" anchor="ctr">
                    <a:lnB w="28575" cap="flat" cmpd="sng" algn="ctr">
                      <a:solidFill>
                        <a:schemeClr val="bg2"/>
                      </a:solidFill>
                      <a:prstDash val="solid"/>
                      <a:round/>
                      <a:headEnd type="none" w="med" len="med"/>
                      <a:tailEnd type="none" w="med" len="med"/>
                    </a:lnB>
                  </a:tcPr>
                </a:tc>
                <a:extLst>
                  <a:ext uri="{0D108BD9-81ED-4DB2-BD59-A6C34878D82A}">
                    <a16:rowId xmlns:a16="http://schemas.microsoft.com/office/drawing/2014/main" val="1891601564"/>
                  </a:ext>
                </a:extLst>
              </a:tr>
              <a:tr h="252035">
                <a:tc rowSpan="5">
                  <a:txBody>
                    <a:bodyPr/>
                    <a:lstStyle/>
                    <a:p>
                      <a:pPr algn="ctr"/>
                      <a:r>
                        <a:rPr lang="ru-RU" sz="1100" dirty="0"/>
                        <a:t>2020</a:t>
                      </a:r>
                      <a:endParaRPr lang="ru-KZ" sz="1100" dirty="0"/>
                    </a:p>
                  </a:txBody>
                  <a:tcPr anchor="ctr">
                    <a:lnT w="28575" cap="flat" cmpd="sng" algn="ctr">
                      <a:solidFill>
                        <a:schemeClr val="bg2"/>
                      </a:solidFill>
                      <a:prstDash val="solid"/>
                      <a:round/>
                      <a:headEnd type="none" w="med" len="med"/>
                      <a:tailEnd type="none" w="med" len="med"/>
                    </a:lnT>
                    <a:lnB w="28575" cap="flat" cmpd="sng" algn="ctr">
                      <a:solidFill>
                        <a:schemeClr val="bg2"/>
                      </a:solidFill>
                      <a:prstDash val="solid"/>
                      <a:round/>
                      <a:headEnd type="none" w="med" len="med"/>
                      <a:tailEnd type="none" w="med" len="med"/>
                    </a:lnB>
                  </a:tcPr>
                </a:tc>
                <a:tc>
                  <a:txBody>
                    <a:bodyPr/>
                    <a:lstStyle/>
                    <a:p>
                      <a:pPr marL="72000" algn="l" fontAlgn="b"/>
                      <a:r>
                        <a:rPr lang="ru-RU" sz="800" b="0" i="0" u="none" strike="noStrike" cap="none" dirty="0">
                          <a:solidFill>
                            <a:schemeClr val="dk1"/>
                          </a:solidFill>
                          <a:latin typeface="+mn-lt"/>
                          <a:ea typeface="+mn-ea"/>
                          <a:cs typeface="+mn-cs"/>
                          <a:sym typeface="Arial"/>
                        </a:rPr>
                        <a:t>1 </a:t>
                      </a:r>
                      <a:r>
                        <a:rPr lang="ru-RU" sz="800" b="0" i="0" u="none" strike="noStrike" cap="none" dirty="0" err="1">
                          <a:solidFill>
                            <a:schemeClr val="dk1"/>
                          </a:solidFill>
                          <a:latin typeface="+mn-lt"/>
                          <a:ea typeface="+mn-ea"/>
                          <a:cs typeface="+mn-cs"/>
                          <a:sym typeface="Arial"/>
                        </a:rPr>
                        <a:t>Басқа</a:t>
                      </a:r>
                      <a:r>
                        <a:rPr lang="ru-RU" sz="800" b="0" i="0" u="none" strike="noStrike" cap="none" dirty="0">
                          <a:solidFill>
                            <a:schemeClr val="dk1"/>
                          </a:solidFill>
                          <a:latin typeface="+mn-lt"/>
                          <a:ea typeface="+mn-ea"/>
                          <a:cs typeface="+mn-cs"/>
                          <a:sym typeface="Arial"/>
                        </a:rPr>
                        <a:t> да </a:t>
                      </a:r>
                      <a:r>
                        <a:rPr lang="ru-RU" sz="800" b="0" i="0" u="none" strike="noStrike" cap="none" dirty="0" err="1">
                          <a:solidFill>
                            <a:schemeClr val="dk1"/>
                          </a:solidFill>
                          <a:latin typeface="+mn-lt"/>
                          <a:ea typeface="+mn-ea"/>
                          <a:cs typeface="+mn-cs"/>
                          <a:sym typeface="Arial"/>
                        </a:rPr>
                        <a:t>біліктілігі</a:t>
                      </a:r>
                      <a:r>
                        <a:rPr lang="ru-RU" sz="800" b="0" i="0" u="none" strike="noStrike" cap="none" dirty="0">
                          <a:solidFill>
                            <a:schemeClr val="dk1"/>
                          </a:solidFill>
                          <a:latin typeface="+mn-lt"/>
                          <a:ea typeface="+mn-ea"/>
                          <a:cs typeface="+mn-cs"/>
                          <a:sym typeface="Arial"/>
                        </a:rPr>
                        <a:t> </a:t>
                      </a:r>
                      <a:r>
                        <a:rPr lang="ru-RU" sz="800" b="0" i="0" u="none" strike="noStrike" cap="none" dirty="0" err="1">
                          <a:solidFill>
                            <a:schemeClr val="dk1"/>
                          </a:solidFill>
                          <a:latin typeface="+mn-lt"/>
                          <a:ea typeface="+mn-ea"/>
                          <a:cs typeface="+mn-cs"/>
                          <a:sym typeface="Arial"/>
                        </a:rPr>
                        <a:t>жоқ</a:t>
                      </a:r>
                      <a:r>
                        <a:rPr lang="ru-RU" sz="800" b="0" i="0" u="none" strike="noStrike" cap="none" dirty="0">
                          <a:solidFill>
                            <a:schemeClr val="dk1"/>
                          </a:solidFill>
                          <a:latin typeface="+mn-lt"/>
                          <a:ea typeface="+mn-ea"/>
                          <a:cs typeface="+mn-cs"/>
                          <a:sym typeface="Arial"/>
                        </a:rPr>
                        <a:t> </a:t>
                      </a:r>
                      <a:r>
                        <a:rPr lang="ru-RU" sz="800" b="0" i="0" u="none" strike="noStrike" cap="none" dirty="0" err="1">
                          <a:solidFill>
                            <a:schemeClr val="dk1"/>
                          </a:solidFill>
                          <a:latin typeface="+mn-lt"/>
                          <a:ea typeface="+mn-ea"/>
                          <a:cs typeface="+mn-cs"/>
                          <a:sym typeface="Arial"/>
                        </a:rPr>
                        <a:t>жұмысшылар</a:t>
                      </a:r>
                      <a:endParaRPr lang="ru-RU" sz="800" b="0" i="0" u="none" strike="noStrike" cap="none" dirty="0">
                        <a:solidFill>
                          <a:schemeClr val="dk1"/>
                        </a:solidFill>
                        <a:latin typeface="+mn-lt"/>
                        <a:ea typeface="+mn-ea"/>
                        <a:cs typeface="+mn-cs"/>
                        <a:sym typeface="Arial"/>
                      </a:endParaRPr>
                    </a:p>
                  </a:txBody>
                  <a:tcPr marL="9525" marR="9525" marT="9525" marB="0" anchor="ctr">
                    <a:lnT w="28575" cap="flat" cmpd="sng" algn="ctr">
                      <a:solidFill>
                        <a:schemeClr val="bg2"/>
                      </a:solidFill>
                      <a:prstDash val="solid"/>
                      <a:round/>
                      <a:headEnd type="none" w="med" len="med"/>
                      <a:tailEnd type="none" w="med" len="med"/>
                    </a:lnT>
                  </a:tcPr>
                </a:tc>
                <a:tc>
                  <a:txBody>
                    <a:bodyPr/>
                    <a:lstStyle/>
                    <a:p>
                      <a:pPr algn="ctr" fontAlgn="b"/>
                      <a:r>
                        <a:rPr lang="ru-RU" sz="900" b="0" i="1" u="none" strike="noStrike" cap="none" dirty="0">
                          <a:solidFill>
                            <a:schemeClr val="dk1"/>
                          </a:solidFill>
                          <a:latin typeface="+mn-lt"/>
                          <a:ea typeface="+mn-ea"/>
                          <a:cs typeface="+mn-cs"/>
                          <a:sym typeface="Arial"/>
                        </a:rPr>
                        <a:t>9629-9</a:t>
                      </a:r>
                    </a:p>
                  </a:txBody>
                  <a:tcPr marL="9525" marR="9525" marT="9525" marB="0" anchor="ctr">
                    <a:lnT w="28575" cap="flat" cmpd="sng" algn="ctr">
                      <a:solidFill>
                        <a:schemeClr val="bg2"/>
                      </a:solidFill>
                      <a:prstDash val="solid"/>
                      <a:round/>
                      <a:headEnd type="none" w="med" len="med"/>
                      <a:tailEnd type="none" w="med" len="med"/>
                    </a:lnT>
                  </a:tcPr>
                </a:tc>
                <a:tc>
                  <a:txBody>
                    <a:bodyPr/>
                    <a:lstStyle/>
                    <a:p>
                      <a:pPr algn="ctr" fontAlgn="ctr"/>
                      <a:r>
                        <a:rPr lang="ru-RU" sz="1050" b="1" i="0" u="none" strike="noStrike" cap="none" dirty="0">
                          <a:solidFill>
                            <a:schemeClr val="dk1"/>
                          </a:solidFill>
                          <a:latin typeface="+mn-lt"/>
                          <a:ea typeface="+mn-ea"/>
                          <a:cs typeface="+mn-cs"/>
                          <a:sym typeface="Arial"/>
                        </a:rPr>
                        <a:t>11 265</a:t>
                      </a:r>
                    </a:p>
                  </a:txBody>
                  <a:tcPr marL="9525" marR="9525" marT="9525" marB="0" anchor="ctr">
                    <a:lnT w="28575" cap="flat" cmpd="sng" algn="ctr">
                      <a:solidFill>
                        <a:schemeClr val="bg2"/>
                      </a:solidFill>
                      <a:prstDash val="solid"/>
                      <a:round/>
                      <a:headEnd type="none" w="med" len="med"/>
                      <a:tailEnd type="none" w="med" len="med"/>
                    </a:lnT>
                  </a:tcPr>
                </a:tc>
                <a:tc>
                  <a:txBody>
                    <a:bodyPr/>
                    <a:lstStyle/>
                    <a:p>
                      <a:pPr algn="ctr" fontAlgn="ctr"/>
                      <a:r>
                        <a:rPr lang="ru-RU" sz="900" b="0" i="0" u="none" strike="noStrike" cap="none">
                          <a:solidFill>
                            <a:schemeClr val="dk1"/>
                          </a:solidFill>
                          <a:latin typeface="+mn-lt"/>
                          <a:ea typeface="+mn-ea"/>
                          <a:cs typeface="+mn-cs"/>
                          <a:sym typeface="Arial"/>
                        </a:rPr>
                        <a:t>398</a:t>
                      </a:r>
                    </a:p>
                  </a:txBody>
                  <a:tcPr marL="9525" marR="9525" marT="9525" marB="0" anchor="ctr">
                    <a:lnT w="28575" cap="flat" cmpd="sng" algn="ctr">
                      <a:solidFill>
                        <a:schemeClr val="bg2"/>
                      </a:solidFill>
                      <a:prstDash val="solid"/>
                      <a:round/>
                      <a:headEnd type="none" w="med" len="med"/>
                      <a:tailEnd type="none" w="med" len="med"/>
                    </a:lnT>
                  </a:tcPr>
                </a:tc>
                <a:tc>
                  <a:txBody>
                    <a:bodyPr/>
                    <a:lstStyle/>
                    <a:p>
                      <a:pPr algn="ctr" fontAlgn="ctr"/>
                      <a:r>
                        <a:rPr lang="ru-RU" sz="900" b="0" i="0" u="none" strike="noStrike" cap="none" dirty="0">
                          <a:solidFill>
                            <a:schemeClr val="dk1"/>
                          </a:solidFill>
                          <a:latin typeface="+mn-lt"/>
                          <a:ea typeface="+mn-ea"/>
                          <a:cs typeface="+mn-cs"/>
                          <a:sym typeface="Arial"/>
                        </a:rPr>
                        <a:t>2 023</a:t>
                      </a:r>
                    </a:p>
                  </a:txBody>
                  <a:tcPr marL="9525" marR="9525" marT="9525" marB="0" anchor="ctr">
                    <a:lnT w="28575" cap="flat" cmpd="sng" algn="ctr">
                      <a:solidFill>
                        <a:schemeClr val="bg2"/>
                      </a:solidFill>
                      <a:prstDash val="solid"/>
                      <a:round/>
                      <a:headEnd type="none" w="med" len="med"/>
                      <a:tailEnd type="none" w="med" len="med"/>
                    </a:lnT>
                  </a:tcPr>
                </a:tc>
                <a:tc>
                  <a:txBody>
                    <a:bodyPr/>
                    <a:lstStyle/>
                    <a:p>
                      <a:pPr algn="ctr" fontAlgn="ctr"/>
                      <a:r>
                        <a:rPr lang="ru-RU" sz="900" b="0" i="0" u="none" strike="noStrike" cap="none">
                          <a:solidFill>
                            <a:schemeClr val="dk1"/>
                          </a:solidFill>
                          <a:latin typeface="+mn-lt"/>
                          <a:ea typeface="+mn-ea"/>
                          <a:cs typeface="+mn-cs"/>
                          <a:sym typeface="Arial"/>
                        </a:rPr>
                        <a:t>3 428</a:t>
                      </a:r>
                    </a:p>
                  </a:txBody>
                  <a:tcPr marL="9525" marR="9525" marT="9525" marB="0" anchor="ctr">
                    <a:lnT w="28575" cap="flat" cmpd="sng" algn="ctr">
                      <a:solidFill>
                        <a:schemeClr val="bg2"/>
                      </a:solidFill>
                      <a:prstDash val="solid"/>
                      <a:round/>
                      <a:headEnd type="none" w="med" len="med"/>
                      <a:tailEnd type="none" w="med" len="med"/>
                    </a:lnT>
                  </a:tcPr>
                </a:tc>
                <a:tc>
                  <a:txBody>
                    <a:bodyPr/>
                    <a:lstStyle/>
                    <a:p>
                      <a:pPr algn="ctr" fontAlgn="ctr"/>
                      <a:r>
                        <a:rPr lang="ru-RU" sz="900" b="0" i="0" u="none" strike="noStrike" cap="none">
                          <a:solidFill>
                            <a:schemeClr val="dk1"/>
                          </a:solidFill>
                          <a:latin typeface="+mn-lt"/>
                          <a:ea typeface="+mn-ea"/>
                          <a:cs typeface="+mn-cs"/>
                          <a:sym typeface="Arial"/>
                        </a:rPr>
                        <a:t>5 416</a:t>
                      </a:r>
                    </a:p>
                  </a:txBody>
                  <a:tcPr marL="9525" marR="9525" marT="9525" marB="0" anchor="ctr">
                    <a:lnT w="28575" cap="flat" cmpd="sng" algn="ctr">
                      <a:solidFill>
                        <a:schemeClr val="bg2"/>
                      </a:solidFill>
                      <a:prstDash val="solid"/>
                      <a:round/>
                      <a:headEnd type="none" w="med" len="med"/>
                      <a:tailEnd type="none" w="med" len="med"/>
                    </a:lnT>
                  </a:tcPr>
                </a:tc>
                <a:tc>
                  <a:txBody>
                    <a:bodyPr/>
                    <a:lstStyle/>
                    <a:p>
                      <a:pPr algn="ctr" fontAlgn="ctr"/>
                      <a:r>
                        <a:rPr lang="ru-RU" sz="1050" b="1" i="0" u="none" strike="noStrike" cap="none">
                          <a:solidFill>
                            <a:schemeClr val="dk1"/>
                          </a:solidFill>
                          <a:latin typeface="+mn-lt"/>
                          <a:ea typeface="+mn-ea"/>
                          <a:cs typeface="+mn-cs"/>
                          <a:sym typeface="Arial"/>
                        </a:rPr>
                        <a:t>39,9%</a:t>
                      </a:r>
                    </a:p>
                  </a:txBody>
                  <a:tcPr marL="9525" marR="9525" marT="9525" marB="0" anchor="ctr">
                    <a:lnT w="28575" cap="flat" cmpd="sng" algn="ctr">
                      <a:solidFill>
                        <a:schemeClr val="bg2"/>
                      </a:solidFill>
                      <a:prstDash val="solid"/>
                      <a:round/>
                      <a:headEnd type="none" w="med" len="med"/>
                      <a:tailEnd type="none" w="med" len="med"/>
                    </a:lnT>
                  </a:tcPr>
                </a:tc>
                <a:extLst>
                  <a:ext uri="{0D108BD9-81ED-4DB2-BD59-A6C34878D82A}">
                    <a16:rowId xmlns:a16="http://schemas.microsoft.com/office/drawing/2014/main" val="1385719993"/>
                  </a:ext>
                </a:extLst>
              </a:tr>
              <a:tr h="252035">
                <a:tc vMerge="1">
                  <a:txBody>
                    <a:bodyPr/>
                    <a:lstStyle/>
                    <a:p>
                      <a:endParaRPr lang="ru-KZ" sz="1100" dirty="0"/>
                    </a:p>
                  </a:txBody>
                  <a:tcPr/>
                </a:tc>
                <a:tc>
                  <a:txBody>
                    <a:bodyPr/>
                    <a:lstStyle/>
                    <a:p>
                      <a:pPr marL="72000" algn="l" fontAlgn="b"/>
                      <a:r>
                        <a:rPr lang="ru-RU" sz="800" b="0" i="0" u="none" strike="noStrike" cap="none" dirty="0">
                          <a:solidFill>
                            <a:schemeClr val="dk1"/>
                          </a:solidFill>
                          <a:latin typeface="+mn-lt"/>
                          <a:ea typeface="+mn-ea"/>
                          <a:cs typeface="+mn-cs"/>
                          <a:sym typeface="Arial"/>
                        </a:rPr>
                        <a:t>2 </a:t>
                      </a:r>
                      <a:r>
                        <a:rPr lang="ru-RU" sz="800" b="0" i="0" u="none" strike="noStrike" cap="none" dirty="0" err="1">
                          <a:solidFill>
                            <a:schemeClr val="dk1"/>
                          </a:solidFill>
                          <a:latin typeface="+mn-lt"/>
                          <a:ea typeface="+mn-ea"/>
                          <a:cs typeface="+mn-cs"/>
                          <a:sym typeface="Arial"/>
                        </a:rPr>
                        <a:t>Басқа</a:t>
                      </a:r>
                      <a:r>
                        <a:rPr lang="ru-RU" sz="800" b="0" i="0" u="none" strike="noStrike" cap="none" dirty="0">
                          <a:solidFill>
                            <a:schemeClr val="dk1"/>
                          </a:solidFill>
                          <a:latin typeface="+mn-lt"/>
                          <a:ea typeface="+mn-ea"/>
                          <a:cs typeface="+mn-cs"/>
                          <a:sym typeface="Arial"/>
                        </a:rPr>
                        <a:t> да </a:t>
                      </a:r>
                      <a:r>
                        <a:rPr lang="ru-RU" sz="800" b="0" i="0" u="none" strike="noStrike" cap="none" dirty="0" err="1">
                          <a:solidFill>
                            <a:schemeClr val="dk1"/>
                          </a:solidFill>
                          <a:latin typeface="+mn-lt"/>
                          <a:ea typeface="+mn-ea"/>
                          <a:cs typeface="+mn-cs"/>
                          <a:sym typeface="Arial"/>
                        </a:rPr>
                        <a:t>құрылысшы-монтаждаушылар</a:t>
                      </a:r>
                      <a:r>
                        <a:rPr lang="ru-RU" sz="800" b="0" i="0" u="none" strike="noStrike" cap="none" dirty="0">
                          <a:solidFill>
                            <a:schemeClr val="dk1"/>
                          </a:solidFill>
                          <a:latin typeface="+mn-lt"/>
                          <a:ea typeface="+mn-ea"/>
                          <a:cs typeface="+mn-cs"/>
                          <a:sym typeface="Arial"/>
                        </a:rPr>
                        <a:t> </a:t>
                      </a:r>
                      <a:r>
                        <a:rPr lang="ru-RU" sz="800" b="0" i="0" u="none" strike="noStrike" cap="none" dirty="0" err="1">
                          <a:solidFill>
                            <a:schemeClr val="dk1"/>
                          </a:solidFill>
                          <a:latin typeface="+mn-lt"/>
                          <a:ea typeface="+mn-ea"/>
                          <a:cs typeface="+mn-cs"/>
                          <a:sym typeface="Arial"/>
                        </a:rPr>
                        <a:t>және</a:t>
                      </a:r>
                      <a:r>
                        <a:rPr lang="ru-RU" sz="800" b="0" i="0" u="none" strike="noStrike" cap="none" dirty="0">
                          <a:solidFill>
                            <a:schemeClr val="dk1"/>
                          </a:solidFill>
                          <a:latin typeface="+mn-lt"/>
                          <a:ea typeface="+mn-ea"/>
                          <a:cs typeface="+mn-cs"/>
                          <a:sym typeface="Arial"/>
                        </a:rPr>
                        <a:t> </a:t>
                      </a:r>
                      <a:r>
                        <a:rPr lang="ru-RU" sz="800" b="0" i="0" u="none" strike="noStrike" cap="none" dirty="0" err="1">
                          <a:solidFill>
                            <a:schemeClr val="dk1"/>
                          </a:solidFill>
                          <a:latin typeface="+mn-lt"/>
                          <a:ea typeface="+mn-ea"/>
                          <a:cs typeface="+mn-cs"/>
                          <a:sym typeface="Arial"/>
                        </a:rPr>
                        <a:t>тектес</a:t>
                      </a:r>
                      <a:r>
                        <a:rPr lang="ru-RU" sz="800" b="0" i="0" u="none" strike="noStrike" cap="none" dirty="0">
                          <a:solidFill>
                            <a:schemeClr val="dk1"/>
                          </a:solidFill>
                          <a:latin typeface="+mn-lt"/>
                          <a:ea typeface="+mn-ea"/>
                          <a:cs typeface="+mn-cs"/>
                          <a:sym typeface="Arial"/>
                        </a:rPr>
                        <a:t> </a:t>
                      </a:r>
                      <a:r>
                        <a:rPr lang="ru-RU" sz="800" b="0" i="0" u="none" strike="noStrike" cap="none" dirty="0" err="1">
                          <a:solidFill>
                            <a:schemeClr val="dk1"/>
                          </a:solidFill>
                          <a:latin typeface="+mn-lt"/>
                          <a:ea typeface="+mn-ea"/>
                          <a:cs typeface="+mn-cs"/>
                          <a:sym typeface="Arial"/>
                        </a:rPr>
                        <a:t>қызметтер</a:t>
                      </a:r>
                      <a:r>
                        <a:rPr lang="ru-RU" sz="800" b="0" i="0" u="none" strike="noStrike" cap="none" dirty="0">
                          <a:solidFill>
                            <a:schemeClr val="dk1"/>
                          </a:solidFill>
                          <a:latin typeface="+mn-lt"/>
                          <a:ea typeface="+mn-ea"/>
                          <a:cs typeface="+mn-cs"/>
                          <a:sym typeface="Arial"/>
                        </a:rPr>
                        <a:t> </a:t>
                      </a:r>
                      <a:r>
                        <a:rPr lang="ru-RU" sz="800" b="0" i="0" u="none" strike="noStrike" cap="none" dirty="0" err="1">
                          <a:solidFill>
                            <a:schemeClr val="dk1"/>
                          </a:solidFill>
                          <a:latin typeface="+mn-lt"/>
                          <a:ea typeface="+mn-ea"/>
                          <a:cs typeface="+mn-cs"/>
                          <a:sym typeface="Arial"/>
                        </a:rPr>
                        <a:t>жұмысшылары</a:t>
                      </a:r>
                      <a:endParaRPr lang="ru-RU" sz="800" b="0" i="0" u="none" strike="noStrike" cap="none" dirty="0">
                        <a:solidFill>
                          <a:schemeClr val="dk1"/>
                        </a:solidFill>
                        <a:latin typeface="+mn-lt"/>
                        <a:ea typeface="+mn-ea"/>
                        <a:cs typeface="+mn-cs"/>
                        <a:sym typeface="Arial"/>
                      </a:endParaRPr>
                    </a:p>
                  </a:txBody>
                  <a:tcPr marL="9525" marR="9525" marT="9525" marB="0" anchor="ctr"/>
                </a:tc>
                <a:tc>
                  <a:txBody>
                    <a:bodyPr/>
                    <a:lstStyle/>
                    <a:p>
                      <a:pPr algn="ctr" fontAlgn="b"/>
                      <a:r>
                        <a:rPr lang="ru-RU" sz="900" b="0" i="1" u="none" strike="noStrike" cap="none">
                          <a:solidFill>
                            <a:schemeClr val="dk1"/>
                          </a:solidFill>
                          <a:latin typeface="+mn-lt"/>
                          <a:ea typeface="+mn-ea"/>
                          <a:cs typeface="+mn-cs"/>
                          <a:sym typeface="Arial"/>
                        </a:rPr>
                        <a:t>7119-9</a:t>
                      </a:r>
                    </a:p>
                  </a:txBody>
                  <a:tcPr marL="9525" marR="9525" marT="9525" marB="0" anchor="ctr"/>
                </a:tc>
                <a:tc>
                  <a:txBody>
                    <a:bodyPr/>
                    <a:lstStyle/>
                    <a:p>
                      <a:pPr algn="ctr" fontAlgn="ctr"/>
                      <a:r>
                        <a:rPr lang="ru-RU" sz="1050" b="1" i="0" u="none" strike="noStrike" cap="none">
                          <a:solidFill>
                            <a:schemeClr val="dk1"/>
                          </a:solidFill>
                          <a:latin typeface="+mn-lt"/>
                          <a:ea typeface="+mn-ea"/>
                          <a:cs typeface="+mn-cs"/>
                          <a:sym typeface="Arial"/>
                        </a:rPr>
                        <a:t>1 022</a:t>
                      </a:r>
                    </a:p>
                  </a:txBody>
                  <a:tcPr marL="9525" marR="9525" marT="9525" marB="0" anchor="ctr"/>
                </a:tc>
                <a:tc>
                  <a:txBody>
                    <a:bodyPr/>
                    <a:lstStyle/>
                    <a:p>
                      <a:pPr algn="ctr" fontAlgn="ctr"/>
                      <a:r>
                        <a:rPr lang="ru-RU" sz="900" b="0" i="0" u="none" strike="noStrike" cap="none">
                          <a:solidFill>
                            <a:schemeClr val="dk1"/>
                          </a:solidFill>
                          <a:latin typeface="+mn-lt"/>
                          <a:ea typeface="+mn-ea"/>
                          <a:cs typeface="+mn-cs"/>
                          <a:sym typeface="Arial"/>
                        </a:rPr>
                        <a:t>33</a:t>
                      </a:r>
                    </a:p>
                  </a:txBody>
                  <a:tcPr marL="9525" marR="9525" marT="9525" marB="0" anchor="ctr"/>
                </a:tc>
                <a:tc>
                  <a:txBody>
                    <a:bodyPr/>
                    <a:lstStyle/>
                    <a:p>
                      <a:pPr algn="ctr" fontAlgn="ctr"/>
                      <a:r>
                        <a:rPr lang="ru-RU" sz="900" b="0" i="0" u="none" strike="noStrike" cap="none">
                          <a:solidFill>
                            <a:schemeClr val="dk1"/>
                          </a:solidFill>
                          <a:latin typeface="+mn-lt"/>
                          <a:ea typeface="+mn-ea"/>
                          <a:cs typeface="+mn-cs"/>
                          <a:sym typeface="Arial"/>
                        </a:rPr>
                        <a:t>687</a:t>
                      </a:r>
                    </a:p>
                  </a:txBody>
                  <a:tcPr marL="9525" marR="9525" marT="9525" marB="0" anchor="ctr"/>
                </a:tc>
                <a:tc>
                  <a:txBody>
                    <a:bodyPr/>
                    <a:lstStyle/>
                    <a:p>
                      <a:pPr algn="ctr" fontAlgn="ctr"/>
                      <a:r>
                        <a:rPr lang="ru-RU" sz="900" b="0" i="0" u="none" strike="noStrike" cap="none">
                          <a:solidFill>
                            <a:schemeClr val="dk1"/>
                          </a:solidFill>
                          <a:latin typeface="+mn-lt"/>
                          <a:ea typeface="+mn-ea"/>
                          <a:cs typeface="+mn-cs"/>
                          <a:sym typeface="Arial"/>
                        </a:rPr>
                        <a:t>193</a:t>
                      </a:r>
                    </a:p>
                  </a:txBody>
                  <a:tcPr marL="9525" marR="9525" marT="9525" marB="0" anchor="ctr"/>
                </a:tc>
                <a:tc>
                  <a:txBody>
                    <a:bodyPr/>
                    <a:lstStyle/>
                    <a:p>
                      <a:pPr algn="ctr" fontAlgn="ctr"/>
                      <a:r>
                        <a:rPr lang="ru-RU" sz="900" b="0" i="0" u="none" strike="noStrike" cap="none">
                          <a:solidFill>
                            <a:schemeClr val="dk1"/>
                          </a:solidFill>
                          <a:latin typeface="+mn-lt"/>
                          <a:ea typeface="+mn-ea"/>
                          <a:cs typeface="+mn-cs"/>
                          <a:sym typeface="Arial"/>
                        </a:rPr>
                        <a:t>109</a:t>
                      </a:r>
                    </a:p>
                  </a:txBody>
                  <a:tcPr marL="9525" marR="9525" marT="9525" marB="0" anchor="ctr"/>
                </a:tc>
                <a:tc>
                  <a:txBody>
                    <a:bodyPr/>
                    <a:lstStyle/>
                    <a:p>
                      <a:pPr algn="ctr" fontAlgn="ctr"/>
                      <a:r>
                        <a:rPr lang="ru-RU" sz="1050" b="1" i="0" u="none" strike="noStrike" cap="none" dirty="0">
                          <a:solidFill>
                            <a:schemeClr val="dk1"/>
                          </a:solidFill>
                          <a:latin typeface="+mn-lt"/>
                          <a:ea typeface="+mn-ea"/>
                          <a:cs typeface="+mn-cs"/>
                          <a:sym typeface="Arial"/>
                        </a:rPr>
                        <a:t>3,6%</a:t>
                      </a:r>
                    </a:p>
                  </a:txBody>
                  <a:tcPr marL="9525" marR="9525" marT="9525" marB="0" anchor="ctr"/>
                </a:tc>
                <a:extLst>
                  <a:ext uri="{0D108BD9-81ED-4DB2-BD59-A6C34878D82A}">
                    <a16:rowId xmlns:a16="http://schemas.microsoft.com/office/drawing/2014/main" val="4184679391"/>
                  </a:ext>
                </a:extLst>
              </a:tr>
              <a:tr h="252035">
                <a:tc vMerge="1">
                  <a:txBody>
                    <a:bodyPr/>
                    <a:lstStyle/>
                    <a:p>
                      <a:endParaRPr lang="ru-KZ" sz="1100" dirty="0"/>
                    </a:p>
                  </a:txBody>
                  <a:tcPr/>
                </a:tc>
                <a:tc>
                  <a:txBody>
                    <a:bodyPr/>
                    <a:lstStyle/>
                    <a:p>
                      <a:pPr marL="72000" algn="l" fontAlgn="b"/>
                      <a:r>
                        <a:rPr lang="ru-RU" sz="800" b="0" i="0" u="none" strike="noStrike" cap="none" dirty="0">
                          <a:solidFill>
                            <a:schemeClr val="dk1"/>
                          </a:solidFill>
                          <a:latin typeface="+mn-lt"/>
                          <a:ea typeface="+mn-ea"/>
                          <a:cs typeface="+mn-cs"/>
                          <a:sym typeface="Arial"/>
                        </a:rPr>
                        <a:t>3 </a:t>
                      </a:r>
                      <a:r>
                        <a:rPr lang="ru-RU" sz="800" b="0" i="0" u="none" strike="noStrike" cap="none" dirty="0" err="1">
                          <a:solidFill>
                            <a:schemeClr val="dk1"/>
                          </a:solidFill>
                          <a:latin typeface="+mn-lt"/>
                          <a:ea typeface="+mn-ea"/>
                          <a:cs typeface="+mn-cs"/>
                          <a:sym typeface="Arial"/>
                        </a:rPr>
                        <a:t>Қоғамдық</a:t>
                      </a:r>
                      <a:r>
                        <a:rPr lang="ru-RU" sz="800" b="0" i="0" u="none" strike="noStrike" cap="none" dirty="0">
                          <a:solidFill>
                            <a:schemeClr val="dk1"/>
                          </a:solidFill>
                          <a:latin typeface="+mn-lt"/>
                          <a:ea typeface="+mn-ea"/>
                          <a:cs typeface="+mn-cs"/>
                          <a:sym typeface="Arial"/>
                        </a:rPr>
                        <a:t> </a:t>
                      </a:r>
                      <a:r>
                        <a:rPr lang="ru-RU" sz="800" b="0" i="0" u="none" strike="noStrike" cap="none" dirty="0" err="1">
                          <a:solidFill>
                            <a:schemeClr val="dk1"/>
                          </a:solidFill>
                          <a:latin typeface="+mn-lt"/>
                          <a:ea typeface="+mn-ea"/>
                          <a:cs typeface="+mn-cs"/>
                          <a:sym typeface="Arial"/>
                        </a:rPr>
                        <a:t>ғылымдар</a:t>
                      </a:r>
                      <a:r>
                        <a:rPr lang="ru-RU" sz="800" b="0" i="0" u="none" strike="noStrike" cap="none" dirty="0">
                          <a:solidFill>
                            <a:schemeClr val="dk1"/>
                          </a:solidFill>
                          <a:latin typeface="+mn-lt"/>
                          <a:ea typeface="+mn-ea"/>
                          <a:cs typeface="+mn-cs"/>
                          <a:sym typeface="Arial"/>
                        </a:rPr>
                        <a:t> </a:t>
                      </a:r>
                      <a:r>
                        <a:rPr lang="ru-RU" sz="800" b="0" i="0" u="none" strike="noStrike" cap="none" dirty="0" err="1">
                          <a:solidFill>
                            <a:schemeClr val="dk1"/>
                          </a:solidFill>
                          <a:latin typeface="+mn-lt"/>
                          <a:ea typeface="+mn-ea"/>
                          <a:cs typeface="+mn-cs"/>
                          <a:sym typeface="Arial"/>
                        </a:rPr>
                        <a:t>бойынша</a:t>
                      </a:r>
                      <a:r>
                        <a:rPr lang="ru-RU" sz="800" b="0" i="0" u="none" strike="noStrike" cap="none" dirty="0">
                          <a:solidFill>
                            <a:schemeClr val="dk1"/>
                          </a:solidFill>
                          <a:latin typeface="+mn-lt"/>
                          <a:ea typeface="+mn-ea"/>
                          <a:cs typeface="+mn-cs"/>
                          <a:sym typeface="Arial"/>
                        </a:rPr>
                        <a:t> орта </a:t>
                      </a:r>
                      <a:r>
                        <a:rPr lang="ru-RU" sz="800" b="0" i="0" u="none" strike="noStrike" cap="none" dirty="0" err="1">
                          <a:solidFill>
                            <a:schemeClr val="dk1"/>
                          </a:solidFill>
                          <a:latin typeface="+mn-lt"/>
                          <a:ea typeface="+mn-ea"/>
                          <a:cs typeface="+mn-cs"/>
                          <a:sym typeface="Arial"/>
                        </a:rPr>
                        <a:t>мектеп</a:t>
                      </a:r>
                      <a:r>
                        <a:rPr lang="ru-RU" sz="800" b="0" i="0" u="none" strike="noStrike" cap="none" dirty="0">
                          <a:solidFill>
                            <a:schemeClr val="dk1"/>
                          </a:solidFill>
                          <a:latin typeface="+mn-lt"/>
                          <a:ea typeface="+mn-ea"/>
                          <a:cs typeface="+mn-cs"/>
                          <a:sym typeface="Arial"/>
                        </a:rPr>
                        <a:t> </a:t>
                      </a:r>
                      <a:r>
                        <a:rPr lang="ru-RU" sz="800" b="0" i="0" u="none" strike="noStrike" cap="none" dirty="0" err="1">
                          <a:solidFill>
                            <a:schemeClr val="dk1"/>
                          </a:solidFill>
                          <a:latin typeface="+mn-lt"/>
                          <a:ea typeface="+mn-ea"/>
                          <a:cs typeface="+mn-cs"/>
                          <a:sym typeface="Arial"/>
                        </a:rPr>
                        <a:t>мұғалімдері</a:t>
                      </a:r>
                      <a:endParaRPr lang="ru-RU" sz="800" b="0" i="0" u="none" strike="noStrike" cap="none" dirty="0">
                        <a:solidFill>
                          <a:schemeClr val="dk1"/>
                        </a:solidFill>
                        <a:latin typeface="+mn-lt"/>
                        <a:ea typeface="+mn-ea"/>
                        <a:cs typeface="+mn-cs"/>
                        <a:sym typeface="Arial"/>
                      </a:endParaRPr>
                    </a:p>
                  </a:txBody>
                  <a:tcPr marL="9525" marR="9525" marT="9525" marB="0" anchor="ctr"/>
                </a:tc>
                <a:tc>
                  <a:txBody>
                    <a:bodyPr/>
                    <a:lstStyle/>
                    <a:p>
                      <a:pPr algn="ctr" fontAlgn="b"/>
                      <a:r>
                        <a:rPr lang="ru-RU" sz="900" b="0" i="1" u="none" strike="noStrike" cap="none" dirty="0">
                          <a:solidFill>
                            <a:schemeClr val="dk1"/>
                          </a:solidFill>
                          <a:latin typeface="+mn-lt"/>
                          <a:ea typeface="+mn-ea"/>
                          <a:cs typeface="+mn-cs"/>
                          <a:sym typeface="Arial"/>
                        </a:rPr>
                        <a:t>2350-3</a:t>
                      </a:r>
                    </a:p>
                  </a:txBody>
                  <a:tcPr marL="9525" marR="9525" marT="9525" marB="0" anchor="ctr"/>
                </a:tc>
                <a:tc>
                  <a:txBody>
                    <a:bodyPr/>
                    <a:lstStyle/>
                    <a:p>
                      <a:pPr algn="ctr" fontAlgn="ctr"/>
                      <a:r>
                        <a:rPr lang="ru-RU" sz="1050" b="1" i="0" u="none" strike="noStrike" cap="none" dirty="0">
                          <a:solidFill>
                            <a:schemeClr val="dk1"/>
                          </a:solidFill>
                          <a:latin typeface="+mn-lt"/>
                          <a:ea typeface="+mn-ea"/>
                          <a:cs typeface="+mn-cs"/>
                          <a:sym typeface="Arial"/>
                        </a:rPr>
                        <a:t>837</a:t>
                      </a:r>
                    </a:p>
                  </a:txBody>
                  <a:tcPr marL="9525" marR="9525" marT="9525" marB="0" anchor="ctr"/>
                </a:tc>
                <a:tc>
                  <a:txBody>
                    <a:bodyPr/>
                    <a:lstStyle/>
                    <a:p>
                      <a:pPr algn="ctr" fontAlgn="ctr"/>
                      <a:r>
                        <a:rPr lang="ru-RU" sz="900" b="0" i="0" u="none" strike="noStrike" cap="none">
                          <a:solidFill>
                            <a:schemeClr val="dk1"/>
                          </a:solidFill>
                          <a:latin typeface="+mn-lt"/>
                          <a:ea typeface="+mn-ea"/>
                          <a:cs typeface="+mn-cs"/>
                          <a:sym typeface="Arial"/>
                        </a:rPr>
                        <a:t>81</a:t>
                      </a:r>
                    </a:p>
                  </a:txBody>
                  <a:tcPr marL="9525" marR="9525" marT="9525" marB="0" anchor="ctr"/>
                </a:tc>
                <a:tc>
                  <a:txBody>
                    <a:bodyPr/>
                    <a:lstStyle/>
                    <a:p>
                      <a:pPr algn="ctr" fontAlgn="ctr"/>
                      <a:r>
                        <a:rPr lang="ru-RU" sz="900" b="0" i="0" u="none" strike="noStrike" cap="none">
                          <a:solidFill>
                            <a:schemeClr val="dk1"/>
                          </a:solidFill>
                          <a:latin typeface="+mn-lt"/>
                          <a:ea typeface="+mn-ea"/>
                          <a:cs typeface="+mn-cs"/>
                          <a:sym typeface="Arial"/>
                        </a:rPr>
                        <a:t>254</a:t>
                      </a:r>
                    </a:p>
                  </a:txBody>
                  <a:tcPr marL="9525" marR="9525" marT="9525" marB="0" anchor="ctr"/>
                </a:tc>
                <a:tc>
                  <a:txBody>
                    <a:bodyPr/>
                    <a:lstStyle/>
                    <a:p>
                      <a:pPr algn="ctr" fontAlgn="ctr"/>
                      <a:r>
                        <a:rPr lang="ru-RU" sz="900" b="0" i="0" u="none" strike="noStrike" cap="none" dirty="0">
                          <a:solidFill>
                            <a:schemeClr val="dk1"/>
                          </a:solidFill>
                          <a:latin typeface="+mn-lt"/>
                          <a:ea typeface="+mn-ea"/>
                          <a:cs typeface="+mn-cs"/>
                          <a:sym typeface="Arial"/>
                        </a:rPr>
                        <a:t>439</a:t>
                      </a:r>
                    </a:p>
                  </a:txBody>
                  <a:tcPr marL="9525" marR="9525" marT="9525" marB="0" anchor="ctr"/>
                </a:tc>
                <a:tc>
                  <a:txBody>
                    <a:bodyPr/>
                    <a:lstStyle/>
                    <a:p>
                      <a:pPr algn="ctr" fontAlgn="ctr"/>
                      <a:r>
                        <a:rPr lang="ru-RU" sz="900" b="0" i="0" u="none" strike="noStrike" cap="none">
                          <a:solidFill>
                            <a:schemeClr val="dk1"/>
                          </a:solidFill>
                          <a:latin typeface="+mn-lt"/>
                          <a:ea typeface="+mn-ea"/>
                          <a:cs typeface="+mn-cs"/>
                          <a:sym typeface="Arial"/>
                        </a:rPr>
                        <a:t>63</a:t>
                      </a:r>
                    </a:p>
                  </a:txBody>
                  <a:tcPr marL="9525" marR="9525" marT="9525" marB="0" anchor="ctr"/>
                </a:tc>
                <a:tc>
                  <a:txBody>
                    <a:bodyPr/>
                    <a:lstStyle/>
                    <a:p>
                      <a:pPr algn="ctr" fontAlgn="ctr"/>
                      <a:r>
                        <a:rPr lang="ru-RU" sz="1050" b="1" i="0" u="none" strike="noStrike" cap="none" dirty="0">
                          <a:solidFill>
                            <a:schemeClr val="dk1"/>
                          </a:solidFill>
                          <a:latin typeface="+mn-lt"/>
                          <a:ea typeface="+mn-ea"/>
                          <a:cs typeface="+mn-cs"/>
                          <a:sym typeface="Arial"/>
                        </a:rPr>
                        <a:t>3,0%</a:t>
                      </a:r>
                    </a:p>
                  </a:txBody>
                  <a:tcPr marL="9525" marR="9525" marT="9525" marB="0" anchor="ctr"/>
                </a:tc>
                <a:extLst>
                  <a:ext uri="{0D108BD9-81ED-4DB2-BD59-A6C34878D82A}">
                    <a16:rowId xmlns:a16="http://schemas.microsoft.com/office/drawing/2014/main" val="1073052614"/>
                  </a:ext>
                </a:extLst>
              </a:tr>
              <a:tr h="252035">
                <a:tc vMerge="1">
                  <a:txBody>
                    <a:bodyPr/>
                    <a:lstStyle/>
                    <a:p>
                      <a:endParaRPr lang="ru-KZ" sz="1100" dirty="0"/>
                    </a:p>
                  </a:txBody>
                  <a:tcPr/>
                </a:tc>
                <a:tc>
                  <a:txBody>
                    <a:bodyPr/>
                    <a:lstStyle/>
                    <a:p>
                      <a:pPr marL="72000" algn="l" fontAlgn="b"/>
                      <a:r>
                        <a:rPr lang="ru-RU" sz="800" b="0" i="0" u="none" strike="noStrike" cap="none" dirty="0">
                          <a:solidFill>
                            <a:schemeClr val="dk1"/>
                          </a:solidFill>
                          <a:latin typeface="+mn-lt"/>
                          <a:ea typeface="+mn-ea"/>
                          <a:cs typeface="+mn-cs"/>
                          <a:sym typeface="Arial"/>
                        </a:rPr>
                        <a:t>4 </a:t>
                      </a:r>
                      <a:r>
                        <a:rPr lang="ru-RU" sz="800" b="0" i="0" u="none" strike="noStrike" cap="none" dirty="0" err="1">
                          <a:solidFill>
                            <a:schemeClr val="dk1"/>
                          </a:solidFill>
                          <a:latin typeface="+mn-lt"/>
                          <a:ea typeface="+mn-ea"/>
                          <a:cs typeface="+mn-cs"/>
                          <a:sym typeface="Arial"/>
                        </a:rPr>
                        <a:t>Ауыл</a:t>
                      </a:r>
                      <a:r>
                        <a:rPr lang="ru-RU" sz="800" b="0" i="0" u="none" strike="noStrike" cap="none" dirty="0">
                          <a:solidFill>
                            <a:schemeClr val="dk1"/>
                          </a:solidFill>
                          <a:latin typeface="+mn-lt"/>
                          <a:ea typeface="+mn-ea"/>
                          <a:cs typeface="+mn-cs"/>
                          <a:sym typeface="Arial"/>
                        </a:rPr>
                        <a:t> </a:t>
                      </a:r>
                      <a:r>
                        <a:rPr lang="ru-RU" sz="800" b="0" i="0" u="none" strike="noStrike" cap="none" dirty="0" err="1">
                          <a:solidFill>
                            <a:schemeClr val="dk1"/>
                          </a:solidFill>
                          <a:latin typeface="+mn-lt"/>
                          <a:ea typeface="+mn-ea"/>
                          <a:cs typeface="+mn-cs"/>
                          <a:sym typeface="Arial"/>
                        </a:rPr>
                        <a:t>шаруашылығы</a:t>
                      </a:r>
                      <a:r>
                        <a:rPr lang="ru-RU" sz="800" b="0" i="0" u="none" strike="noStrike" cap="none" dirty="0">
                          <a:solidFill>
                            <a:schemeClr val="dk1"/>
                          </a:solidFill>
                          <a:latin typeface="+mn-lt"/>
                          <a:ea typeface="+mn-ea"/>
                          <a:cs typeface="+mn-cs"/>
                          <a:sym typeface="Arial"/>
                        </a:rPr>
                        <a:t> </a:t>
                      </a:r>
                      <a:r>
                        <a:rPr lang="ru-RU" sz="800" b="0" i="0" u="none" strike="noStrike" cap="none" dirty="0" err="1">
                          <a:solidFill>
                            <a:schemeClr val="dk1"/>
                          </a:solidFill>
                          <a:latin typeface="+mn-lt"/>
                          <a:ea typeface="+mn-ea"/>
                          <a:cs typeface="+mn-cs"/>
                          <a:sym typeface="Arial"/>
                        </a:rPr>
                        <a:t>өнімдерін</a:t>
                      </a:r>
                      <a:r>
                        <a:rPr lang="ru-RU" sz="800" b="0" i="0" u="none" strike="noStrike" cap="none" dirty="0">
                          <a:solidFill>
                            <a:schemeClr val="dk1"/>
                          </a:solidFill>
                          <a:latin typeface="+mn-lt"/>
                          <a:ea typeface="+mn-ea"/>
                          <a:cs typeface="+mn-cs"/>
                          <a:sym typeface="Arial"/>
                        </a:rPr>
                        <a:t> </a:t>
                      </a:r>
                      <a:r>
                        <a:rPr lang="ru-RU" sz="800" b="0" i="0" u="none" strike="noStrike" cap="none" dirty="0" err="1">
                          <a:solidFill>
                            <a:schemeClr val="dk1"/>
                          </a:solidFill>
                          <a:latin typeface="+mn-lt"/>
                          <a:ea typeface="+mn-ea"/>
                          <a:cs typeface="+mn-cs"/>
                          <a:sym typeface="Arial"/>
                        </a:rPr>
                        <a:t>өндірудегі</a:t>
                      </a:r>
                      <a:r>
                        <a:rPr lang="ru-RU" sz="800" b="0" i="0" u="none" strike="noStrike" cap="none" dirty="0">
                          <a:solidFill>
                            <a:schemeClr val="dk1"/>
                          </a:solidFill>
                          <a:latin typeface="+mn-lt"/>
                          <a:ea typeface="+mn-ea"/>
                          <a:cs typeface="+mn-cs"/>
                          <a:sym typeface="Arial"/>
                        </a:rPr>
                        <a:t> </a:t>
                      </a:r>
                      <a:r>
                        <a:rPr lang="ru-RU" sz="800" b="0" i="0" u="none" strike="noStrike" cap="none" dirty="0" err="1">
                          <a:solidFill>
                            <a:schemeClr val="dk1"/>
                          </a:solidFill>
                          <a:latin typeface="+mn-lt"/>
                          <a:ea typeface="+mn-ea"/>
                          <a:cs typeface="+mn-cs"/>
                          <a:sym typeface="Arial"/>
                        </a:rPr>
                        <a:t>біліктілігі</a:t>
                      </a:r>
                      <a:r>
                        <a:rPr lang="ru-RU" sz="800" b="0" i="0" u="none" strike="noStrike" cap="none" dirty="0">
                          <a:solidFill>
                            <a:schemeClr val="dk1"/>
                          </a:solidFill>
                          <a:latin typeface="+mn-lt"/>
                          <a:ea typeface="+mn-ea"/>
                          <a:cs typeface="+mn-cs"/>
                          <a:sym typeface="Arial"/>
                        </a:rPr>
                        <a:t> </a:t>
                      </a:r>
                      <a:r>
                        <a:rPr lang="ru-RU" sz="800" b="0" i="0" u="none" strike="noStrike" cap="none" dirty="0" err="1">
                          <a:solidFill>
                            <a:schemeClr val="dk1"/>
                          </a:solidFill>
                          <a:latin typeface="+mn-lt"/>
                          <a:ea typeface="+mn-ea"/>
                          <a:cs typeface="+mn-cs"/>
                          <a:sym typeface="Arial"/>
                        </a:rPr>
                        <a:t>жоқ</a:t>
                      </a:r>
                      <a:r>
                        <a:rPr lang="ru-RU" sz="800" b="0" i="0" u="none" strike="noStrike" cap="none" dirty="0">
                          <a:solidFill>
                            <a:schemeClr val="dk1"/>
                          </a:solidFill>
                          <a:latin typeface="+mn-lt"/>
                          <a:ea typeface="+mn-ea"/>
                          <a:cs typeface="+mn-cs"/>
                          <a:sym typeface="Arial"/>
                        </a:rPr>
                        <a:t> </a:t>
                      </a:r>
                      <a:r>
                        <a:rPr lang="ru-RU" sz="800" b="0" i="0" u="none" strike="noStrike" cap="none" dirty="0" err="1">
                          <a:solidFill>
                            <a:schemeClr val="dk1"/>
                          </a:solidFill>
                          <a:latin typeface="+mn-lt"/>
                          <a:ea typeface="+mn-ea"/>
                          <a:cs typeface="+mn-cs"/>
                          <a:sym typeface="Arial"/>
                        </a:rPr>
                        <a:t>жұмысшылар</a:t>
                      </a:r>
                      <a:endParaRPr lang="ru-RU" sz="800" b="0" i="0" u="none" strike="noStrike" cap="none" dirty="0">
                        <a:solidFill>
                          <a:schemeClr val="dk1"/>
                        </a:solidFill>
                        <a:latin typeface="+mn-lt"/>
                        <a:ea typeface="+mn-ea"/>
                        <a:cs typeface="+mn-cs"/>
                        <a:sym typeface="Arial"/>
                      </a:endParaRPr>
                    </a:p>
                  </a:txBody>
                  <a:tcPr marL="9525" marR="9525" marT="9525" marB="0" anchor="ctr"/>
                </a:tc>
                <a:tc>
                  <a:txBody>
                    <a:bodyPr/>
                    <a:lstStyle/>
                    <a:p>
                      <a:pPr algn="ctr" fontAlgn="b"/>
                      <a:r>
                        <a:rPr lang="ru-RU" sz="900" b="0" i="1" u="none" strike="noStrike" cap="none">
                          <a:solidFill>
                            <a:schemeClr val="dk1"/>
                          </a:solidFill>
                          <a:latin typeface="+mn-lt"/>
                          <a:ea typeface="+mn-ea"/>
                          <a:cs typeface="+mn-cs"/>
                          <a:sym typeface="Arial"/>
                        </a:rPr>
                        <a:t>9211-3</a:t>
                      </a:r>
                    </a:p>
                  </a:txBody>
                  <a:tcPr marL="9525" marR="9525" marT="9525" marB="0" anchor="ctr"/>
                </a:tc>
                <a:tc>
                  <a:txBody>
                    <a:bodyPr/>
                    <a:lstStyle/>
                    <a:p>
                      <a:pPr algn="ctr" fontAlgn="ctr"/>
                      <a:r>
                        <a:rPr lang="ru-RU" sz="1050" b="1" i="0" u="none" strike="noStrike" cap="none">
                          <a:solidFill>
                            <a:schemeClr val="dk1"/>
                          </a:solidFill>
                          <a:latin typeface="+mn-lt"/>
                          <a:ea typeface="+mn-ea"/>
                          <a:cs typeface="+mn-cs"/>
                          <a:sym typeface="Arial"/>
                        </a:rPr>
                        <a:t>778</a:t>
                      </a:r>
                    </a:p>
                  </a:txBody>
                  <a:tcPr marL="9525" marR="9525" marT="9525" marB="0" anchor="ctr"/>
                </a:tc>
                <a:tc>
                  <a:txBody>
                    <a:bodyPr/>
                    <a:lstStyle/>
                    <a:p>
                      <a:pPr algn="ctr" fontAlgn="ctr"/>
                      <a:r>
                        <a:rPr lang="ru-RU" sz="900" b="0" i="0" u="none" strike="noStrike" cap="none">
                          <a:solidFill>
                            <a:schemeClr val="dk1"/>
                          </a:solidFill>
                          <a:latin typeface="+mn-lt"/>
                          <a:ea typeface="+mn-ea"/>
                          <a:cs typeface="+mn-cs"/>
                          <a:sym typeface="Arial"/>
                        </a:rPr>
                        <a:t>71</a:t>
                      </a:r>
                    </a:p>
                  </a:txBody>
                  <a:tcPr marL="9525" marR="9525" marT="9525" marB="0" anchor="ctr"/>
                </a:tc>
                <a:tc>
                  <a:txBody>
                    <a:bodyPr/>
                    <a:lstStyle/>
                    <a:p>
                      <a:pPr algn="ctr" fontAlgn="ctr"/>
                      <a:r>
                        <a:rPr lang="ru-RU" sz="900" b="0" i="0" u="none" strike="noStrike" cap="none" dirty="0">
                          <a:solidFill>
                            <a:schemeClr val="dk1"/>
                          </a:solidFill>
                          <a:latin typeface="+mn-lt"/>
                          <a:ea typeface="+mn-ea"/>
                          <a:cs typeface="+mn-cs"/>
                          <a:sym typeface="Arial"/>
                        </a:rPr>
                        <a:t>163</a:t>
                      </a:r>
                    </a:p>
                  </a:txBody>
                  <a:tcPr marL="9525" marR="9525" marT="9525" marB="0" anchor="ctr"/>
                </a:tc>
                <a:tc>
                  <a:txBody>
                    <a:bodyPr/>
                    <a:lstStyle/>
                    <a:p>
                      <a:pPr algn="ctr" fontAlgn="ctr"/>
                      <a:r>
                        <a:rPr lang="ru-RU" sz="900" b="0" i="0" u="none" strike="noStrike" cap="none">
                          <a:solidFill>
                            <a:schemeClr val="dk1"/>
                          </a:solidFill>
                          <a:latin typeface="+mn-lt"/>
                          <a:ea typeface="+mn-ea"/>
                          <a:cs typeface="+mn-cs"/>
                          <a:sym typeface="Arial"/>
                        </a:rPr>
                        <a:t>211</a:t>
                      </a:r>
                    </a:p>
                  </a:txBody>
                  <a:tcPr marL="9525" marR="9525" marT="9525" marB="0" anchor="ctr"/>
                </a:tc>
                <a:tc>
                  <a:txBody>
                    <a:bodyPr/>
                    <a:lstStyle/>
                    <a:p>
                      <a:pPr algn="ctr" fontAlgn="ctr"/>
                      <a:r>
                        <a:rPr lang="ru-RU" sz="900" b="0" i="0" u="none" strike="noStrike" cap="none">
                          <a:solidFill>
                            <a:schemeClr val="dk1"/>
                          </a:solidFill>
                          <a:latin typeface="+mn-lt"/>
                          <a:ea typeface="+mn-ea"/>
                          <a:cs typeface="+mn-cs"/>
                          <a:sym typeface="Arial"/>
                        </a:rPr>
                        <a:t>333</a:t>
                      </a:r>
                    </a:p>
                  </a:txBody>
                  <a:tcPr marL="9525" marR="9525" marT="9525" marB="0" anchor="ctr"/>
                </a:tc>
                <a:tc>
                  <a:txBody>
                    <a:bodyPr/>
                    <a:lstStyle/>
                    <a:p>
                      <a:pPr algn="ctr" fontAlgn="ctr"/>
                      <a:r>
                        <a:rPr lang="ru-RU" sz="1050" b="1" i="0" u="none" strike="noStrike" cap="none">
                          <a:solidFill>
                            <a:schemeClr val="dk1"/>
                          </a:solidFill>
                          <a:latin typeface="+mn-lt"/>
                          <a:ea typeface="+mn-ea"/>
                          <a:cs typeface="+mn-cs"/>
                          <a:sym typeface="Arial"/>
                        </a:rPr>
                        <a:t>2,8%</a:t>
                      </a:r>
                    </a:p>
                  </a:txBody>
                  <a:tcPr marL="9525" marR="9525" marT="9525" marB="0" anchor="ctr"/>
                </a:tc>
                <a:extLst>
                  <a:ext uri="{0D108BD9-81ED-4DB2-BD59-A6C34878D82A}">
                    <a16:rowId xmlns:a16="http://schemas.microsoft.com/office/drawing/2014/main" val="2643833706"/>
                  </a:ext>
                </a:extLst>
              </a:tr>
              <a:tr h="252035">
                <a:tc vMerge="1">
                  <a:txBody>
                    <a:bodyPr/>
                    <a:lstStyle/>
                    <a:p>
                      <a:endParaRPr lang="ru-KZ" sz="1100" dirty="0"/>
                    </a:p>
                  </a:txBody>
                  <a:tcPr/>
                </a:tc>
                <a:tc>
                  <a:txBody>
                    <a:bodyPr/>
                    <a:lstStyle/>
                    <a:p>
                      <a:pPr marL="72000" algn="l" fontAlgn="b"/>
                      <a:r>
                        <a:rPr lang="ru-RU" sz="800" b="0" i="0" u="none" strike="noStrike" cap="none" dirty="0">
                          <a:solidFill>
                            <a:schemeClr val="dk1"/>
                          </a:solidFill>
                          <a:latin typeface="+mn-lt"/>
                          <a:ea typeface="+mn-ea"/>
                          <a:cs typeface="+mn-cs"/>
                          <a:sym typeface="Arial"/>
                        </a:rPr>
                        <a:t>5 </a:t>
                      </a:r>
                      <a:r>
                        <a:rPr lang="ru-RU" sz="800" b="0" i="0" u="none" strike="noStrike" cap="none" dirty="0" err="1">
                          <a:solidFill>
                            <a:schemeClr val="dk1"/>
                          </a:solidFill>
                          <a:latin typeface="+mn-lt"/>
                          <a:ea typeface="+mn-ea"/>
                          <a:cs typeface="+mn-cs"/>
                          <a:sym typeface="Arial"/>
                        </a:rPr>
                        <a:t>Ғимараттарды</a:t>
                      </a:r>
                      <a:r>
                        <a:rPr lang="ru-RU" sz="800" b="0" i="0" u="none" strike="noStrike" cap="none" dirty="0">
                          <a:solidFill>
                            <a:schemeClr val="dk1"/>
                          </a:solidFill>
                          <a:latin typeface="+mn-lt"/>
                          <a:ea typeface="+mn-ea"/>
                          <a:cs typeface="+mn-cs"/>
                          <a:sym typeface="Arial"/>
                        </a:rPr>
                        <a:t> салу </a:t>
                      </a:r>
                      <a:r>
                        <a:rPr lang="ru-RU" sz="800" b="0" i="0" u="none" strike="noStrike" cap="none" dirty="0" err="1">
                          <a:solidFill>
                            <a:schemeClr val="dk1"/>
                          </a:solidFill>
                          <a:latin typeface="+mn-lt"/>
                          <a:ea typeface="+mn-ea"/>
                          <a:cs typeface="+mn-cs"/>
                          <a:sym typeface="Arial"/>
                        </a:rPr>
                        <a:t>және</a:t>
                      </a:r>
                      <a:r>
                        <a:rPr lang="ru-RU" sz="800" b="0" i="0" u="none" strike="noStrike" cap="none" dirty="0">
                          <a:solidFill>
                            <a:schemeClr val="dk1"/>
                          </a:solidFill>
                          <a:latin typeface="+mn-lt"/>
                          <a:ea typeface="+mn-ea"/>
                          <a:cs typeface="+mn-cs"/>
                          <a:sym typeface="Arial"/>
                        </a:rPr>
                        <a:t> </a:t>
                      </a:r>
                      <a:r>
                        <a:rPr lang="ru-RU" sz="800" b="0" i="0" u="none" strike="noStrike" cap="none" dirty="0" err="1">
                          <a:solidFill>
                            <a:schemeClr val="dk1"/>
                          </a:solidFill>
                          <a:latin typeface="+mn-lt"/>
                          <a:ea typeface="+mn-ea"/>
                          <a:cs typeface="+mn-cs"/>
                          <a:sym typeface="Arial"/>
                        </a:rPr>
                        <a:t>жөндеу</a:t>
                      </a:r>
                      <a:r>
                        <a:rPr lang="ru-RU" sz="800" b="0" i="0" u="none" strike="noStrike" cap="none" dirty="0">
                          <a:solidFill>
                            <a:schemeClr val="dk1"/>
                          </a:solidFill>
                          <a:latin typeface="+mn-lt"/>
                          <a:ea typeface="+mn-ea"/>
                          <a:cs typeface="+mn-cs"/>
                          <a:sym typeface="Arial"/>
                        </a:rPr>
                        <a:t> </a:t>
                      </a:r>
                      <a:r>
                        <a:rPr lang="ru-RU" sz="800" b="0" i="0" u="none" strike="noStrike" cap="none" dirty="0" err="1">
                          <a:solidFill>
                            <a:schemeClr val="dk1"/>
                          </a:solidFill>
                          <a:latin typeface="+mn-lt"/>
                          <a:ea typeface="+mn-ea"/>
                          <a:cs typeface="+mn-cs"/>
                          <a:sym typeface="Arial"/>
                        </a:rPr>
                        <a:t>жөніндегі</a:t>
                      </a:r>
                      <a:r>
                        <a:rPr lang="ru-RU" sz="800" b="0" i="0" u="none" strike="noStrike" cap="none" dirty="0">
                          <a:solidFill>
                            <a:schemeClr val="dk1"/>
                          </a:solidFill>
                          <a:latin typeface="+mn-lt"/>
                          <a:ea typeface="+mn-ea"/>
                          <a:cs typeface="+mn-cs"/>
                          <a:sym typeface="Arial"/>
                        </a:rPr>
                        <a:t> </a:t>
                      </a:r>
                      <a:r>
                        <a:rPr lang="ru-RU" sz="800" b="0" i="0" u="none" strike="noStrike" cap="none" dirty="0" err="1">
                          <a:solidFill>
                            <a:schemeClr val="dk1"/>
                          </a:solidFill>
                          <a:latin typeface="+mn-lt"/>
                          <a:ea typeface="+mn-ea"/>
                          <a:cs typeface="+mn-cs"/>
                          <a:sym typeface="Arial"/>
                        </a:rPr>
                        <a:t>біліктілігі</a:t>
                      </a:r>
                      <a:r>
                        <a:rPr lang="ru-RU" sz="800" b="0" i="0" u="none" strike="noStrike" cap="none" dirty="0">
                          <a:solidFill>
                            <a:schemeClr val="dk1"/>
                          </a:solidFill>
                          <a:latin typeface="+mn-lt"/>
                          <a:ea typeface="+mn-ea"/>
                          <a:cs typeface="+mn-cs"/>
                          <a:sym typeface="Arial"/>
                        </a:rPr>
                        <a:t> </a:t>
                      </a:r>
                      <a:r>
                        <a:rPr lang="ru-RU" sz="800" b="0" i="0" u="none" strike="noStrike" cap="none" dirty="0" err="1">
                          <a:solidFill>
                            <a:schemeClr val="dk1"/>
                          </a:solidFill>
                          <a:latin typeface="+mn-lt"/>
                          <a:ea typeface="+mn-ea"/>
                          <a:cs typeface="+mn-cs"/>
                          <a:sym typeface="Arial"/>
                        </a:rPr>
                        <a:t>жоқ</a:t>
                      </a:r>
                      <a:r>
                        <a:rPr lang="ru-RU" sz="800" b="0" i="0" u="none" strike="noStrike" cap="none" dirty="0">
                          <a:solidFill>
                            <a:schemeClr val="dk1"/>
                          </a:solidFill>
                          <a:latin typeface="+mn-lt"/>
                          <a:ea typeface="+mn-ea"/>
                          <a:cs typeface="+mn-cs"/>
                          <a:sym typeface="Arial"/>
                        </a:rPr>
                        <a:t> </a:t>
                      </a:r>
                      <a:r>
                        <a:rPr lang="ru-RU" sz="800" b="0" i="0" u="none" strike="noStrike" cap="none" dirty="0" err="1">
                          <a:solidFill>
                            <a:schemeClr val="dk1"/>
                          </a:solidFill>
                          <a:latin typeface="+mn-lt"/>
                          <a:ea typeface="+mn-ea"/>
                          <a:cs typeface="+mn-cs"/>
                          <a:sym typeface="Arial"/>
                        </a:rPr>
                        <a:t>жұмысшылар</a:t>
                      </a:r>
                      <a:endParaRPr lang="ru-RU" sz="800" b="0" i="0" u="none" strike="noStrike" cap="none" dirty="0">
                        <a:solidFill>
                          <a:schemeClr val="dk1"/>
                        </a:solidFill>
                        <a:latin typeface="+mn-lt"/>
                        <a:ea typeface="+mn-ea"/>
                        <a:cs typeface="+mn-cs"/>
                        <a:sym typeface="Arial"/>
                      </a:endParaRPr>
                    </a:p>
                  </a:txBody>
                  <a:tcPr marL="9525" marR="9525" marT="9525" marB="0" anchor="ctr">
                    <a:lnB w="28575" cap="flat" cmpd="sng" algn="ctr">
                      <a:solidFill>
                        <a:schemeClr val="bg2"/>
                      </a:solidFill>
                      <a:prstDash val="solid"/>
                      <a:round/>
                      <a:headEnd type="none" w="med" len="med"/>
                      <a:tailEnd type="none" w="med" len="med"/>
                    </a:lnB>
                  </a:tcPr>
                </a:tc>
                <a:tc>
                  <a:txBody>
                    <a:bodyPr/>
                    <a:lstStyle/>
                    <a:p>
                      <a:pPr algn="ctr" fontAlgn="b"/>
                      <a:r>
                        <a:rPr lang="ru-RU" sz="900" b="0" i="1" u="none" strike="noStrike" cap="none">
                          <a:solidFill>
                            <a:schemeClr val="dk1"/>
                          </a:solidFill>
                          <a:latin typeface="+mn-lt"/>
                          <a:ea typeface="+mn-ea"/>
                          <a:cs typeface="+mn-cs"/>
                          <a:sym typeface="Arial"/>
                        </a:rPr>
                        <a:t>9312-2</a:t>
                      </a:r>
                    </a:p>
                  </a:txBody>
                  <a:tcPr marL="9525" marR="9525" marT="9525" marB="0" anchor="ctr">
                    <a:lnB w="28575" cap="flat" cmpd="sng" algn="ctr">
                      <a:solidFill>
                        <a:schemeClr val="bg2"/>
                      </a:solidFill>
                      <a:prstDash val="solid"/>
                      <a:round/>
                      <a:headEnd type="none" w="med" len="med"/>
                      <a:tailEnd type="none" w="med" len="med"/>
                    </a:lnB>
                  </a:tcPr>
                </a:tc>
                <a:tc>
                  <a:txBody>
                    <a:bodyPr/>
                    <a:lstStyle/>
                    <a:p>
                      <a:pPr algn="ctr" fontAlgn="ctr"/>
                      <a:r>
                        <a:rPr lang="ru-RU" sz="1050" b="1" i="0" u="none" strike="noStrike" cap="none" dirty="0">
                          <a:solidFill>
                            <a:schemeClr val="dk1"/>
                          </a:solidFill>
                          <a:latin typeface="+mn-lt"/>
                          <a:ea typeface="+mn-ea"/>
                          <a:cs typeface="+mn-cs"/>
                          <a:sym typeface="Arial"/>
                        </a:rPr>
                        <a:t>609</a:t>
                      </a:r>
                    </a:p>
                  </a:txBody>
                  <a:tcPr marL="9525" marR="9525" marT="9525" marB="0" anchor="ctr">
                    <a:lnB w="28575" cap="flat" cmpd="sng" algn="ctr">
                      <a:solidFill>
                        <a:schemeClr val="bg2"/>
                      </a:solidFill>
                      <a:prstDash val="solid"/>
                      <a:round/>
                      <a:headEnd type="none" w="med" len="med"/>
                      <a:tailEnd type="none" w="med" len="med"/>
                    </a:lnB>
                  </a:tcPr>
                </a:tc>
                <a:tc>
                  <a:txBody>
                    <a:bodyPr/>
                    <a:lstStyle/>
                    <a:p>
                      <a:pPr algn="ctr" fontAlgn="ctr"/>
                      <a:r>
                        <a:rPr lang="ru-RU" sz="900" b="0" i="0" u="none" strike="noStrike" cap="none">
                          <a:solidFill>
                            <a:schemeClr val="dk1"/>
                          </a:solidFill>
                          <a:latin typeface="+mn-lt"/>
                          <a:ea typeface="+mn-ea"/>
                          <a:cs typeface="+mn-cs"/>
                          <a:sym typeface="Arial"/>
                        </a:rPr>
                        <a:t>2</a:t>
                      </a:r>
                    </a:p>
                  </a:txBody>
                  <a:tcPr marL="9525" marR="9525" marT="9525" marB="0" anchor="ctr">
                    <a:lnB w="28575" cap="flat" cmpd="sng" algn="ctr">
                      <a:solidFill>
                        <a:schemeClr val="bg2"/>
                      </a:solidFill>
                      <a:prstDash val="solid"/>
                      <a:round/>
                      <a:headEnd type="none" w="med" len="med"/>
                      <a:tailEnd type="none" w="med" len="med"/>
                    </a:lnB>
                  </a:tcPr>
                </a:tc>
                <a:tc>
                  <a:txBody>
                    <a:bodyPr/>
                    <a:lstStyle/>
                    <a:p>
                      <a:pPr algn="ctr" fontAlgn="ctr"/>
                      <a:r>
                        <a:rPr lang="ru-RU" sz="900" b="0" i="0" u="none" strike="noStrike" cap="none">
                          <a:solidFill>
                            <a:schemeClr val="dk1"/>
                          </a:solidFill>
                          <a:latin typeface="+mn-lt"/>
                          <a:ea typeface="+mn-ea"/>
                          <a:cs typeface="+mn-cs"/>
                          <a:sym typeface="Arial"/>
                        </a:rPr>
                        <a:t>289</a:t>
                      </a:r>
                    </a:p>
                  </a:txBody>
                  <a:tcPr marL="9525" marR="9525" marT="9525" marB="0" anchor="ctr">
                    <a:lnB w="28575" cap="flat" cmpd="sng" algn="ctr">
                      <a:solidFill>
                        <a:schemeClr val="bg2"/>
                      </a:solidFill>
                      <a:prstDash val="solid"/>
                      <a:round/>
                      <a:headEnd type="none" w="med" len="med"/>
                      <a:tailEnd type="none" w="med" len="med"/>
                    </a:lnB>
                  </a:tcPr>
                </a:tc>
                <a:tc>
                  <a:txBody>
                    <a:bodyPr/>
                    <a:lstStyle/>
                    <a:p>
                      <a:pPr algn="ctr" fontAlgn="ctr"/>
                      <a:r>
                        <a:rPr lang="ru-RU" sz="900" b="0" i="0" u="none" strike="noStrike" cap="none" dirty="0">
                          <a:solidFill>
                            <a:schemeClr val="dk1"/>
                          </a:solidFill>
                          <a:latin typeface="+mn-lt"/>
                          <a:ea typeface="+mn-ea"/>
                          <a:cs typeface="+mn-cs"/>
                          <a:sym typeface="Arial"/>
                        </a:rPr>
                        <a:t>194</a:t>
                      </a:r>
                    </a:p>
                  </a:txBody>
                  <a:tcPr marL="9525" marR="9525" marT="9525" marB="0" anchor="ctr">
                    <a:lnB w="28575" cap="flat" cmpd="sng" algn="ctr">
                      <a:solidFill>
                        <a:schemeClr val="bg2"/>
                      </a:solidFill>
                      <a:prstDash val="solid"/>
                      <a:round/>
                      <a:headEnd type="none" w="med" len="med"/>
                      <a:tailEnd type="none" w="med" len="med"/>
                    </a:lnB>
                  </a:tcPr>
                </a:tc>
                <a:tc>
                  <a:txBody>
                    <a:bodyPr/>
                    <a:lstStyle/>
                    <a:p>
                      <a:pPr algn="ctr" fontAlgn="ctr"/>
                      <a:r>
                        <a:rPr lang="ru-RU" sz="900" b="0" i="0" u="none" strike="noStrike" cap="none">
                          <a:solidFill>
                            <a:schemeClr val="dk1"/>
                          </a:solidFill>
                          <a:latin typeface="+mn-lt"/>
                          <a:ea typeface="+mn-ea"/>
                          <a:cs typeface="+mn-cs"/>
                          <a:sym typeface="Arial"/>
                        </a:rPr>
                        <a:t>124</a:t>
                      </a:r>
                    </a:p>
                  </a:txBody>
                  <a:tcPr marL="9525" marR="9525" marT="9525" marB="0" anchor="ctr">
                    <a:lnB w="28575" cap="flat" cmpd="sng" algn="ctr">
                      <a:solidFill>
                        <a:schemeClr val="bg2"/>
                      </a:solidFill>
                      <a:prstDash val="solid"/>
                      <a:round/>
                      <a:headEnd type="none" w="med" len="med"/>
                      <a:tailEnd type="none" w="med" len="med"/>
                    </a:lnB>
                  </a:tcPr>
                </a:tc>
                <a:tc>
                  <a:txBody>
                    <a:bodyPr/>
                    <a:lstStyle/>
                    <a:p>
                      <a:pPr algn="ctr" fontAlgn="ctr"/>
                      <a:r>
                        <a:rPr lang="ru-RU" sz="1050" b="1" i="0" u="none" strike="noStrike" cap="none" dirty="0">
                          <a:solidFill>
                            <a:schemeClr val="dk1"/>
                          </a:solidFill>
                          <a:latin typeface="+mn-lt"/>
                          <a:ea typeface="+mn-ea"/>
                          <a:cs typeface="+mn-cs"/>
                          <a:sym typeface="Arial"/>
                        </a:rPr>
                        <a:t>2,2%</a:t>
                      </a:r>
                    </a:p>
                  </a:txBody>
                  <a:tcPr marL="9525" marR="9525" marT="9525" marB="0" anchor="ctr">
                    <a:lnB w="28575" cap="flat" cmpd="sng" algn="ctr">
                      <a:solidFill>
                        <a:schemeClr val="bg2"/>
                      </a:solidFill>
                      <a:prstDash val="solid"/>
                      <a:round/>
                      <a:headEnd type="none" w="med" len="med"/>
                      <a:tailEnd type="none" w="med" len="med"/>
                    </a:lnB>
                  </a:tcPr>
                </a:tc>
                <a:extLst>
                  <a:ext uri="{0D108BD9-81ED-4DB2-BD59-A6C34878D82A}">
                    <a16:rowId xmlns:a16="http://schemas.microsoft.com/office/drawing/2014/main" val="4160565161"/>
                  </a:ext>
                </a:extLst>
              </a:tr>
              <a:tr h="252035">
                <a:tc rowSpan="5">
                  <a:txBody>
                    <a:bodyPr/>
                    <a:lstStyle/>
                    <a:p>
                      <a:pPr algn="ctr"/>
                      <a:r>
                        <a:rPr lang="ru-RU" sz="1100" dirty="0"/>
                        <a:t>2021</a:t>
                      </a:r>
                      <a:endParaRPr lang="ru-KZ" sz="1100" dirty="0"/>
                    </a:p>
                  </a:txBody>
                  <a:tcPr anchor="ctr">
                    <a:lnT w="28575" cap="flat" cmpd="sng" algn="ctr">
                      <a:solidFill>
                        <a:schemeClr val="bg2"/>
                      </a:solidFill>
                      <a:prstDash val="solid"/>
                      <a:round/>
                      <a:headEnd type="none" w="med" len="med"/>
                      <a:tailEnd type="none" w="med" len="med"/>
                    </a:lnT>
                    <a:lnB w="28575" cap="flat" cmpd="sng" algn="ctr">
                      <a:solidFill>
                        <a:schemeClr val="bg2"/>
                      </a:solidFill>
                      <a:prstDash val="solid"/>
                      <a:round/>
                      <a:headEnd type="none" w="med" len="med"/>
                      <a:tailEnd type="none" w="med" len="med"/>
                    </a:lnB>
                  </a:tcPr>
                </a:tc>
                <a:tc>
                  <a:txBody>
                    <a:bodyPr/>
                    <a:lstStyle/>
                    <a:p>
                      <a:pPr marL="72000" algn="l" fontAlgn="b"/>
                      <a:r>
                        <a:rPr lang="ru-RU" sz="800" b="0" i="0" u="none" strike="noStrike" cap="none" dirty="0">
                          <a:solidFill>
                            <a:schemeClr val="dk1"/>
                          </a:solidFill>
                          <a:latin typeface="+mn-lt"/>
                          <a:ea typeface="+mn-ea"/>
                          <a:cs typeface="+mn-cs"/>
                          <a:sym typeface="Arial"/>
                        </a:rPr>
                        <a:t>1 </a:t>
                      </a:r>
                      <a:r>
                        <a:rPr lang="ru-RU" sz="800" b="0" i="0" u="none" strike="noStrike" cap="none" dirty="0" err="1">
                          <a:solidFill>
                            <a:schemeClr val="dk1"/>
                          </a:solidFill>
                          <a:latin typeface="+mn-lt"/>
                          <a:ea typeface="+mn-ea"/>
                          <a:cs typeface="+mn-cs"/>
                          <a:sym typeface="Arial"/>
                        </a:rPr>
                        <a:t>Басқа</a:t>
                      </a:r>
                      <a:r>
                        <a:rPr lang="ru-RU" sz="800" b="0" i="0" u="none" strike="noStrike" cap="none" dirty="0">
                          <a:solidFill>
                            <a:schemeClr val="dk1"/>
                          </a:solidFill>
                          <a:latin typeface="+mn-lt"/>
                          <a:ea typeface="+mn-ea"/>
                          <a:cs typeface="+mn-cs"/>
                          <a:sym typeface="Arial"/>
                        </a:rPr>
                        <a:t> да </a:t>
                      </a:r>
                      <a:r>
                        <a:rPr lang="ru-RU" sz="800" b="0" i="0" u="none" strike="noStrike" cap="none" dirty="0" err="1">
                          <a:solidFill>
                            <a:schemeClr val="dk1"/>
                          </a:solidFill>
                          <a:latin typeface="+mn-lt"/>
                          <a:ea typeface="+mn-ea"/>
                          <a:cs typeface="+mn-cs"/>
                          <a:sym typeface="Arial"/>
                        </a:rPr>
                        <a:t>біліктілігі</a:t>
                      </a:r>
                      <a:r>
                        <a:rPr lang="ru-RU" sz="800" b="0" i="0" u="none" strike="noStrike" cap="none" dirty="0">
                          <a:solidFill>
                            <a:schemeClr val="dk1"/>
                          </a:solidFill>
                          <a:latin typeface="+mn-lt"/>
                          <a:ea typeface="+mn-ea"/>
                          <a:cs typeface="+mn-cs"/>
                          <a:sym typeface="Arial"/>
                        </a:rPr>
                        <a:t> </a:t>
                      </a:r>
                      <a:r>
                        <a:rPr lang="ru-RU" sz="800" b="0" i="0" u="none" strike="noStrike" cap="none" dirty="0" err="1">
                          <a:solidFill>
                            <a:schemeClr val="dk1"/>
                          </a:solidFill>
                          <a:latin typeface="+mn-lt"/>
                          <a:ea typeface="+mn-ea"/>
                          <a:cs typeface="+mn-cs"/>
                          <a:sym typeface="Arial"/>
                        </a:rPr>
                        <a:t>жоқ</a:t>
                      </a:r>
                      <a:r>
                        <a:rPr lang="ru-RU" sz="800" b="0" i="0" u="none" strike="noStrike" cap="none" dirty="0">
                          <a:solidFill>
                            <a:schemeClr val="dk1"/>
                          </a:solidFill>
                          <a:latin typeface="+mn-lt"/>
                          <a:ea typeface="+mn-ea"/>
                          <a:cs typeface="+mn-cs"/>
                          <a:sym typeface="Arial"/>
                        </a:rPr>
                        <a:t> </a:t>
                      </a:r>
                      <a:r>
                        <a:rPr lang="ru-RU" sz="800" b="0" i="0" u="none" strike="noStrike" cap="none" dirty="0" err="1">
                          <a:solidFill>
                            <a:schemeClr val="dk1"/>
                          </a:solidFill>
                          <a:latin typeface="+mn-lt"/>
                          <a:ea typeface="+mn-ea"/>
                          <a:cs typeface="+mn-cs"/>
                          <a:sym typeface="Arial"/>
                        </a:rPr>
                        <a:t>жұмысшылар</a:t>
                      </a:r>
                      <a:endParaRPr lang="ru-RU" sz="800" b="0" i="0" u="none" strike="noStrike" cap="none" dirty="0">
                        <a:solidFill>
                          <a:schemeClr val="dk1"/>
                        </a:solidFill>
                        <a:latin typeface="+mn-lt"/>
                        <a:ea typeface="+mn-ea"/>
                        <a:cs typeface="+mn-cs"/>
                        <a:sym typeface="Arial"/>
                      </a:endParaRPr>
                    </a:p>
                  </a:txBody>
                  <a:tcPr marL="9525" marR="9525" marT="9525" marB="0" anchor="ctr">
                    <a:lnT w="28575" cap="flat" cmpd="sng" algn="ctr">
                      <a:solidFill>
                        <a:schemeClr val="bg2"/>
                      </a:solidFill>
                      <a:prstDash val="solid"/>
                      <a:round/>
                      <a:headEnd type="none" w="med" len="med"/>
                      <a:tailEnd type="none" w="med" len="med"/>
                    </a:lnT>
                  </a:tcPr>
                </a:tc>
                <a:tc>
                  <a:txBody>
                    <a:bodyPr/>
                    <a:lstStyle/>
                    <a:p>
                      <a:pPr algn="ctr" fontAlgn="b"/>
                      <a:r>
                        <a:rPr lang="ru-RU" sz="900" b="0" i="1" u="none" strike="noStrike" cap="none" dirty="0">
                          <a:solidFill>
                            <a:schemeClr val="dk1"/>
                          </a:solidFill>
                          <a:latin typeface="+mn-lt"/>
                          <a:ea typeface="+mn-ea"/>
                          <a:cs typeface="+mn-cs"/>
                          <a:sym typeface="Arial"/>
                        </a:rPr>
                        <a:t>9629-9</a:t>
                      </a:r>
                    </a:p>
                  </a:txBody>
                  <a:tcPr marL="9525" marR="9525" marT="9525" marB="0" anchor="ctr">
                    <a:lnT w="28575" cap="flat" cmpd="sng" algn="ctr">
                      <a:solidFill>
                        <a:schemeClr val="bg2"/>
                      </a:solidFill>
                      <a:prstDash val="solid"/>
                      <a:round/>
                      <a:headEnd type="none" w="med" len="med"/>
                      <a:tailEnd type="none" w="med" len="med"/>
                    </a:lnT>
                  </a:tcPr>
                </a:tc>
                <a:tc>
                  <a:txBody>
                    <a:bodyPr/>
                    <a:lstStyle/>
                    <a:p>
                      <a:pPr algn="ctr" fontAlgn="ctr"/>
                      <a:r>
                        <a:rPr lang="ru-RU" sz="1050" b="1" i="0" u="none" strike="noStrike" cap="none">
                          <a:solidFill>
                            <a:schemeClr val="dk1"/>
                          </a:solidFill>
                          <a:latin typeface="+mn-lt"/>
                          <a:ea typeface="+mn-ea"/>
                          <a:cs typeface="+mn-cs"/>
                          <a:sym typeface="Arial"/>
                        </a:rPr>
                        <a:t>7 446</a:t>
                      </a:r>
                    </a:p>
                  </a:txBody>
                  <a:tcPr marL="9525" marR="9525" marT="9525" marB="0" anchor="ctr">
                    <a:lnT w="28575" cap="flat" cmpd="sng" algn="ctr">
                      <a:solidFill>
                        <a:schemeClr val="bg2"/>
                      </a:solidFill>
                      <a:prstDash val="solid"/>
                      <a:round/>
                      <a:headEnd type="none" w="med" len="med"/>
                      <a:tailEnd type="none" w="med" len="med"/>
                    </a:lnT>
                  </a:tcPr>
                </a:tc>
                <a:tc>
                  <a:txBody>
                    <a:bodyPr/>
                    <a:lstStyle/>
                    <a:p>
                      <a:pPr algn="ctr" fontAlgn="ctr"/>
                      <a:r>
                        <a:rPr lang="ru-RU" sz="900" b="0" i="0" u="none" strike="noStrike" cap="none">
                          <a:solidFill>
                            <a:schemeClr val="dk1"/>
                          </a:solidFill>
                          <a:latin typeface="+mn-lt"/>
                          <a:ea typeface="+mn-ea"/>
                          <a:cs typeface="+mn-cs"/>
                          <a:sym typeface="Arial"/>
                        </a:rPr>
                        <a:t>523</a:t>
                      </a:r>
                    </a:p>
                  </a:txBody>
                  <a:tcPr marL="9525" marR="9525" marT="9525" marB="0" anchor="ctr">
                    <a:lnT w="28575" cap="flat" cmpd="sng" algn="ctr">
                      <a:solidFill>
                        <a:schemeClr val="bg2"/>
                      </a:solidFill>
                      <a:prstDash val="solid"/>
                      <a:round/>
                      <a:headEnd type="none" w="med" len="med"/>
                      <a:tailEnd type="none" w="med" len="med"/>
                    </a:lnT>
                  </a:tcPr>
                </a:tc>
                <a:tc>
                  <a:txBody>
                    <a:bodyPr/>
                    <a:lstStyle/>
                    <a:p>
                      <a:pPr algn="ctr" fontAlgn="ctr"/>
                      <a:r>
                        <a:rPr lang="ru-RU" sz="900" b="0" i="0" u="none" strike="noStrike" cap="none">
                          <a:solidFill>
                            <a:schemeClr val="dk1"/>
                          </a:solidFill>
                          <a:latin typeface="+mn-lt"/>
                          <a:ea typeface="+mn-ea"/>
                          <a:cs typeface="+mn-cs"/>
                          <a:sym typeface="Arial"/>
                        </a:rPr>
                        <a:t>1 396</a:t>
                      </a:r>
                    </a:p>
                  </a:txBody>
                  <a:tcPr marL="9525" marR="9525" marT="9525" marB="0" anchor="ctr">
                    <a:lnT w="28575" cap="flat" cmpd="sng" algn="ctr">
                      <a:solidFill>
                        <a:schemeClr val="bg2"/>
                      </a:solidFill>
                      <a:prstDash val="solid"/>
                      <a:round/>
                      <a:headEnd type="none" w="med" len="med"/>
                      <a:tailEnd type="none" w="med" len="med"/>
                    </a:lnT>
                  </a:tcPr>
                </a:tc>
                <a:tc>
                  <a:txBody>
                    <a:bodyPr/>
                    <a:lstStyle/>
                    <a:p>
                      <a:pPr algn="ctr" fontAlgn="ctr"/>
                      <a:r>
                        <a:rPr lang="ru-RU" sz="900" b="0" i="0" u="none" strike="noStrike" cap="none" dirty="0">
                          <a:solidFill>
                            <a:schemeClr val="dk1"/>
                          </a:solidFill>
                          <a:latin typeface="+mn-lt"/>
                          <a:ea typeface="+mn-ea"/>
                          <a:cs typeface="+mn-cs"/>
                          <a:sym typeface="Arial"/>
                        </a:rPr>
                        <a:t>2 066</a:t>
                      </a:r>
                    </a:p>
                  </a:txBody>
                  <a:tcPr marL="9525" marR="9525" marT="9525" marB="0" anchor="ctr">
                    <a:lnT w="28575" cap="flat" cmpd="sng" algn="ctr">
                      <a:solidFill>
                        <a:schemeClr val="bg2"/>
                      </a:solidFill>
                      <a:prstDash val="solid"/>
                      <a:round/>
                      <a:headEnd type="none" w="med" len="med"/>
                      <a:tailEnd type="none" w="med" len="med"/>
                    </a:lnT>
                  </a:tcPr>
                </a:tc>
                <a:tc>
                  <a:txBody>
                    <a:bodyPr/>
                    <a:lstStyle/>
                    <a:p>
                      <a:pPr algn="ctr" fontAlgn="ctr"/>
                      <a:r>
                        <a:rPr lang="ru-RU" sz="900" b="0" i="0" u="none" strike="noStrike" cap="none">
                          <a:solidFill>
                            <a:schemeClr val="dk1"/>
                          </a:solidFill>
                          <a:latin typeface="+mn-lt"/>
                          <a:ea typeface="+mn-ea"/>
                          <a:cs typeface="+mn-cs"/>
                          <a:sym typeface="Arial"/>
                        </a:rPr>
                        <a:t>3 461</a:t>
                      </a:r>
                    </a:p>
                  </a:txBody>
                  <a:tcPr marL="9525" marR="9525" marT="9525" marB="0" anchor="ctr">
                    <a:lnT w="28575" cap="flat" cmpd="sng" algn="ctr">
                      <a:solidFill>
                        <a:schemeClr val="bg2"/>
                      </a:solidFill>
                      <a:prstDash val="solid"/>
                      <a:round/>
                      <a:headEnd type="none" w="med" len="med"/>
                      <a:tailEnd type="none" w="med" len="med"/>
                    </a:lnT>
                  </a:tcPr>
                </a:tc>
                <a:tc>
                  <a:txBody>
                    <a:bodyPr/>
                    <a:lstStyle/>
                    <a:p>
                      <a:pPr algn="ctr" fontAlgn="ctr"/>
                      <a:r>
                        <a:rPr lang="ru-RU" sz="1050" b="1" i="0" u="none" strike="noStrike" cap="none">
                          <a:solidFill>
                            <a:schemeClr val="dk1"/>
                          </a:solidFill>
                          <a:latin typeface="+mn-lt"/>
                          <a:ea typeface="+mn-ea"/>
                          <a:cs typeface="+mn-cs"/>
                          <a:sym typeface="Arial"/>
                        </a:rPr>
                        <a:t>26,4%</a:t>
                      </a:r>
                    </a:p>
                  </a:txBody>
                  <a:tcPr marL="9525" marR="9525" marT="9525" marB="0" anchor="ctr">
                    <a:lnT w="28575" cap="flat" cmpd="sng" algn="ctr">
                      <a:solidFill>
                        <a:schemeClr val="bg2"/>
                      </a:solidFill>
                      <a:prstDash val="solid"/>
                      <a:round/>
                      <a:headEnd type="none" w="med" len="med"/>
                      <a:tailEnd type="none" w="med" len="med"/>
                    </a:lnT>
                  </a:tcPr>
                </a:tc>
                <a:extLst>
                  <a:ext uri="{0D108BD9-81ED-4DB2-BD59-A6C34878D82A}">
                    <a16:rowId xmlns:a16="http://schemas.microsoft.com/office/drawing/2014/main" val="1427977684"/>
                  </a:ext>
                </a:extLst>
              </a:tr>
              <a:tr h="252035">
                <a:tc vMerge="1">
                  <a:txBody>
                    <a:bodyPr/>
                    <a:lstStyle/>
                    <a:p>
                      <a:endParaRPr lang="ru-KZ" sz="1100" dirty="0"/>
                    </a:p>
                  </a:txBody>
                  <a:tcPr/>
                </a:tc>
                <a:tc>
                  <a:txBody>
                    <a:bodyPr/>
                    <a:lstStyle/>
                    <a:p>
                      <a:pPr marL="72000" algn="l" fontAlgn="b"/>
                      <a:r>
                        <a:rPr lang="ru-RU" sz="800" b="0" i="0" u="none" strike="noStrike" cap="none" dirty="0">
                          <a:solidFill>
                            <a:schemeClr val="dk1"/>
                          </a:solidFill>
                          <a:latin typeface="+mn-lt"/>
                          <a:ea typeface="+mn-ea"/>
                          <a:cs typeface="+mn-cs"/>
                          <a:sym typeface="Arial"/>
                        </a:rPr>
                        <a:t>2 </a:t>
                      </a:r>
                      <a:r>
                        <a:rPr lang="ru-RU" sz="800" b="0" i="0" u="none" strike="noStrike" cap="none" dirty="0" err="1">
                          <a:solidFill>
                            <a:schemeClr val="dk1"/>
                          </a:solidFill>
                          <a:latin typeface="+mn-lt"/>
                          <a:ea typeface="+mn-ea"/>
                          <a:cs typeface="+mn-cs"/>
                          <a:sym typeface="Arial"/>
                        </a:rPr>
                        <a:t>Әртүрлі</a:t>
                      </a:r>
                      <a:r>
                        <a:rPr lang="ru-RU" sz="800" b="0" i="0" u="none" strike="noStrike" cap="none" dirty="0">
                          <a:solidFill>
                            <a:schemeClr val="dk1"/>
                          </a:solidFill>
                          <a:latin typeface="+mn-lt"/>
                          <a:ea typeface="+mn-ea"/>
                          <a:cs typeface="+mn-cs"/>
                          <a:sym typeface="Arial"/>
                        </a:rPr>
                        <a:t> </a:t>
                      </a:r>
                      <a:r>
                        <a:rPr lang="ru-RU" sz="800" b="0" i="0" u="none" strike="noStrike" cap="none" dirty="0" err="1">
                          <a:solidFill>
                            <a:schemeClr val="dk1"/>
                          </a:solidFill>
                          <a:latin typeface="+mn-lt"/>
                          <a:ea typeface="+mn-ea"/>
                          <a:cs typeface="+mn-cs"/>
                          <a:sym typeface="Arial"/>
                        </a:rPr>
                        <a:t>жұмысты</a:t>
                      </a:r>
                      <a:r>
                        <a:rPr lang="ru-RU" sz="800" b="0" i="0" u="none" strike="noStrike" cap="none" dirty="0">
                          <a:solidFill>
                            <a:schemeClr val="dk1"/>
                          </a:solidFill>
                          <a:latin typeface="+mn-lt"/>
                          <a:ea typeface="+mn-ea"/>
                          <a:cs typeface="+mn-cs"/>
                          <a:sym typeface="Arial"/>
                        </a:rPr>
                        <a:t> </a:t>
                      </a:r>
                      <a:r>
                        <a:rPr lang="ru-RU" sz="800" b="0" i="0" u="none" strike="noStrike" cap="none" dirty="0" err="1">
                          <a:solidFill>
                            <a:schemeClr val="dk1"/>
                          </a:solidFill>
                          <a:latin typeface="+mn-lt"/>
                          <a:ea typeface="+mn-ea"/>
                          <a:cs typeface="+mn-cs"/>
                          <a:sym typeface="Arial"/>
                        </a:rPr>
                        <a:t>атқарушылар</a:t>
                      </a:r>
                      <a:endParaRPr lang="ru-RU" sz="800" b="0" i="0" u="none" strike="noStrike" cap="none" dirty="0">
                        <a:solidFill>
                          <a:schemeClr val="dk1"/>
                        </a:solidFill>
                        <a:latin typeface="+mn-lt"/>
                        <a:ea typeface="+mn-ea"/>
                        <a:cs typeface="+mn-cs"/>
                        <a:sym typeface="Arial"/>
                      </a:endParaRPr>
                    </a:p>
                  </a:txBody>
                  <a:tcPr marL="9525" marR="9525" marT="9525" marB="0" anchor="ctr"/>
                </a:tc>
                <a:tc>
                  <a:txBody>
                    <a:bodyPr/>
                    <a:lstStyle/>
                    <a:p>
                      <a:pPr algn="ctr" fontAlgn="b"/>
                      <a:r>
                        <a:rPr lang="ru-RU" sz="900" b="0" i="1" u="none" strike="noStrike" cap="none">
                          <a:solidFill>
                            <a:schemeClr val="dk1"/>
                          </a:solidFill>
                          <a:latin typeface="+mn-lt"/>
                          <a:ea typeface="+mn-ea"/>
                          <a:cs typeface="+mn-cs"/>
                          <a:sym typeface="Arial"/>
                        </a:rPr>
                        <a:t>9629-7</a:t>
                      </a:r>
                    </a:p>
                  </a:txBody>
                  <a:tcPr marL="9525" marR="9525" marT="9525" marB="0" anchor="ctr"/>
                </a:tc>
                <a:tc>
                  <a:txBody>
                    <a:bodyPr/>
                    <a:lstStyle/>
                    <a:p>
                      <a:pPr algn="ctr" fontAlgn="ctr"/>
                      <a:r>
                        <a:rPr lang="ru-RU" sz="1050" b="1" i="0" u="none" strike="noStrike" cap="none" dirty="0">
                          <a:solidFill>
                            <a:schemeClr val="dk1"/>
                          </a:solidFill>
                          <a:latin typeface="+mn-lt"/>
                          <a:ea typeface="+mn-ea"/>
                          <a:cs typeface="+mn-cs"/>
                          <a:sym typeface="Arial"/>
                        </a:rPr>
                        <a:t>1 295</a:t>
                      </a:r>
                    </a:p>
                  </a:txBody>
                  <a:tcPr marL="9525" marR="9525" marT="9525" marB="0" anchor="ctr"/>
                </a:tc>
                <a:tc>
                  <a:txBody>
                    <a:bodyPr/>
                    <a:lstStyle/>
                    <a:p>
                      <a:pPr algn="ctr" fontAlgn="ctr"/>
                      <a:r>
                        <a:rPr lang="ru-RU" sz="900" b="0" i="0" u="none" strike="noStrike" cap="none">
                          <a:solidFill>
                            <a:schemeClr val="dk1"/>
                          </a:solidFill>
                          <a:latin typeface="+mn-lt"/>
                          <a:ea typeface="+mn-ea"/>
                          <a:cs typeface="+mn-cs"/>
                          <a:sym typeface="Arial"/>
                        </a:rPr>
                        <a:t>20</a:t>
                      </a:r>
                    </a:p>
                  </a:txBody>
                  <a:tcPr marL="9525" marR="9525" marT="9525" marB="0" anchor="ctr"/>
                </a:tc>
                <a:tc>
                  <a:txBody>
                    <a:bodyPr/>
                    <a:lstStyle/>
                    <a:p>
                      <a:pPr algn="ctr" fontAlgn="ctr"/>
                      <a:r>
                        <a:rPr lang="ru-RU" sz="900" b="0" i="0" u="none" strike="noStrike" cap="none">
                          <a:solidFill>
                            <a:schemeClr val="dk1"/>
                          </a:solidFill>
                          <a:latin typeface="+mn-lt"/>
                          <a:ea typeface="+mn-ea"/>
                          <a:cs typeface="+mn-cs"/>
                          <a:sym typeface="Arial"/>
                        </a:rPr>
                        <a:t>330</a:t>
                      </a:r>
                    </a:p>
                  </a:txBody>
                  <a:tcPr marL="9525" marR="9525" marT="9525" marB="0" anchor="ctr"/>
                </a:tc>
                <a:tc>
                  <a:txBody>
                    <a:bodyPr/>
                    <a:lstStyle/>
                    <a:p>
                      <a:pPr algn="ctr" fontAlgn="ctr"/>
                      <a:r>
                        <a:rPr lang="ru-RU" sz="900" b="0" i="0" u="none" strike="noStrike" cap="none">
                          <a:solidFill>
                            <a:schemeClr val="dk1"/>
                          </a:solidFill>
                          <a:latin typeface="+mn-lt"/>
                          <a:ea typeface="+mn-ea"/>
                          <a:cs typeface="+mn-cs"/>
                          <a:sym typeface="Arial"/>
                        </a:rPr>
                        <a:t>195</a:t>
                      </a:r>
                    </a:p>
                  </a:txBody>
                  <a:tcPr marL="9525" marR="9525" marT="9525" marB="0" anchor="ctr"/>
                </a:tc>
                <a:tc>
                  <a:txBody>
                    <a:bodyPr/>
                    <a:lstStyle/>
                    <a:p>
                      <a:pPr algn="ctr" fontAlgn="ctr"/>
                      <a:r>
                        <a:rPr lang="ru-RU" sz="900" b="0" i="0" u="none" strike="noStrike" cap="none">
                          <a:solidFill>
                            <a:schemeClr val="dk1"/>
                          </a:solidFill>
                          <a:latin typeface="+mn-lt"/>
                          <a:ea typeface="+mn-ea"/>
                          <a:cs typeface="+mn-cs"/>
                          <a:sym typeface="Arial"/>
                        </a:rPr>
                        <a:t>750</a:t>
                      </a:r>
                    </a:p>
                  </a:txBody>
                  <a:tcPr marL="9525" marR="9525" marT="9525" marB="0" anchor="ctr"/>
                </a:tc>
                <a:tc>
                  <a:txBody>
                    <a:bodyPr/>
                    <a:lstStyle/>
                    <a:p>
                      <a:pPr algn="ctr" fontAlgn="ctr"/>
                      <a:r>
                        <a:rPr lang="ru-RU" sz="1050" b="1" i="0" u="none" strike="noStrike" cap="none" dirty="0">
                          <a:solidFill>
                            <a:schemeClr val="dk1"/>
                          </a:solidFill>
                          <a:latin typeface="+mn-lt"/>
                          <a:ea typeface="+mn-ea"/>
                          <a:cs typeface="+mn-cs"/>
                          <a:sym typeface="Arial"/>
                        </a:rPr>
                        <a:t>4,6%</a:t>
                      </a:r>
                    </a:p>
                  </a:txBody>
                  <a:tcPr marL="9525" marR="9525" marT="9525" marB="0" anchor="ctr"/>
                </a:tc>
                <a:extLst>
                  <a:ext uri="{0D108BD9-81ED-4DB2-BD59-A6C34878D82A}">
                    <a16:rowId xmlns:a16="http://schemas.microsoft.com/office/drawing/2014/main" val="1290809229"/>
                  </a:ext>
                </a:extLst>
              </a:tr>
              <a:tr h="252035">
                <a:tc vMerge="1">
                  <a:txBody>
                    <a:bodyPr/>
                    <a:lstStyle/>
                    <a:p>
                      <a:endParaRPr lang="ru-KZ" sz="1100" dirty="0"/>
                    </a:p>
                  </a:txBody>
                  <a:tcPr/>
                </a:tc>
                <a:tc>
                  <a:txBody>
                    <a:bodyPr/>
                    <a:lstStyle/>
                    <a:p>
                      <a:pPr marL="72000" algn="l" fontAlgn="b"/>
                      <a:r>
                        <a:rPr lang="ru-RU" sz="800" b="0" i="0" u="none" strike="noStrike" cap="none" dirty="0">
                          <a:solidFill>
                            <a:schemeClr val="dk1"/>
                          </a:solidFill>
                          <a:latin typeface="+mn-lt"/>
                          <a:ea typeface="+mn-ea"/>
                          <a:cs typeface="+mn-cs"/>
                          <a:sym typeface="Arial"/>
                        </a:rPr>
                        <a:t>3 </a:t>
                      </a:r>
                      <a:r>
                        <a:rPr lang="ru-RU" sz="800" b="0" i="0" u="none" strike="noStrike" cap="none" dirty="0" err="1">
                          <a:solidFill>
                            <a:schemeClr val="dk1"/>
                          </a:solidFill>
                          <a:latin typeface="+mn-lt"/>
                          <a:ea typeface="+mn-ea"/>
                          <a:cs typeface="+mn-cs"/>
                          <a:sym typeface="Arial"/>
                        </a:rPr>
                        <a:t>Ауыл</a:t>
                      </a:r>
                      <a:r>
                        <a:rPr lang="ru-RU" sz="800" b="0" i="0" u="none" strike="noStrike" cap="none" dirty="0">
                          <a:solidFill>
                            <a:schemeClr val="dk1"/>
                          </a:solidFill>
                          <a:latin typeface="+mn-lt"/>
                          <a:ea typeface="+mn-ea"/>
                          <a:cs typeface="+mn-cs"/>
                          <a:sym typeface="Arial"/>
                        </a:rPr>
                        <a:t> </a:t>
                      </a:r>
                      <a:r>
                        <a:rPr lang="ru-RU" sz="800" b="0" i="0" u="none" strike="noStrike" cap="none" dirty="0" err="1">
                          <a:solidFill>
                            <a:schemeClr val="dk1"/>
                          </a:solidFill>
                          <a:latin typeface="+mn-lt"/>
                          <a:ea typeface="+mn-ea"/>
                          <a:cs typeface="+mn-cs"/>
                          <a:sym typeface="Arial"/>
                        </a:rPr>
                        <a:t>шаруашылығы</a:t>
                      </a:r>
                      <a:r>
                        <a:rPr lang="ru-RU" sz="800" b="0" i="0" u="none" strike="noStrike" cap="none" dirty="0">
                          <a:solidFill>
                            <a:schemeClr val="dk1"/>
                          </a:solidFill>
                          <a:latin typeface="+mn-lt"/>
                          <a:ea typeface="+mn-ea"/>
                          <a:cs typeface="+mn-cs"/>
                          <a:sym typeface="Arial"/>
                        </a:rPr>
                        <a:t> </a:t>
                      </a:r>
                      <a:r>
                        <a:rPr lang="ru-RU" sz="800" b="0" i="0" u="none" strike="noStrike" cap="none" dirty="0" err="1">
                          <a:solidFill>
                            <a:schemeClr val="dk1"/>
                          </a:solidFill>
                          <a:latin typeface="+mn-lt"/>
                          <a:ea typeface="+mn-ea"/>
                          <a:cs typeface="+mn-cs"/>
                          <a:sym typeface="Arial"/>
                        </a:rPr>
                        <a:t>өнімдерін</a:t>
                      </a:r>
                      <a:r>
                        <a:rPr lang="ru-RU" sz="800" b="0" i="0" u="none" strike="noStrike" cap="none" dirty="0">
                          <a:solidFill>
                            <a:schemeClr val="dk1"/>
                          </a:solidFill>
                          <a:latin typeface="+mn-lt"/>
                          <a:ea typeface="+mn-ea"/>
                          <a:cs typeface="+mn-cs"/>
                          <a:sym typeface="Arial"/>
                        </a:rPr>
                        <a:t> </a:t>
                      </a:r>
                      <a:r>
                        <a:rPr lang="ru-RU" sz="800" b="0" i="0" u="none" strike="noStrike" cap="none" dirty="0" err="1">
                          <a:solidFill>
                            <a:schemeClr val="dk1"/>
                          </a:solidFill>
                          <a:latin typeface="+mn-lt"/>
                          <a:ea typeface="+mn-ea"/>
                          <a:cs typeface="+mn-cs"/>
                          <a:sym typeface="Arial"/>
                        </a:rPr>
                        <a:t>өндірудегі</a:t>
                      </a:r>
                      <a:r>
                        <a:rPr lang="ru-RU" sz="800" b="0" i="0" u="none" strike="noStrike" cap="none" dirty="0">
                          <a:solidFill>
                            <a:schemeClr val="dk1"/>
                          </a:solidFill>
                          <a:latin typeface="+mn-lt"/>
                          <a:ea typeface="+mn-ea"/>
                          <a:cs typeface="+mn-cs"/>
                          <a:sym typeface="Arial"/>
                        </a:rPr>
                        <a:t> </a:t>
                      </a:r>
                      <a:r>
                        <a:rPr lang="ru-RU" sz="800" b="0" i="0" u="none" strike="noStrike" cap="none" dirty="0" err="1">
                          <a:solidFill>
                            <a:schemeClr val="dk1"/>
                          </a:solidFill>
                          <a:latin typeface="+mn-lt"/>
                          <a:ea typeface="+mn-ea"/>
                          <a:cs typeface="+mn-cs"/>
                          <a:sym typeface="Arial"/>
                        </a:rPr>
                        <a:t>біліктілігі</a:t>
                      </a:r>
                      <a:r>
                        <a:rPr lang="ru-RU" sz="800" b="0" i="0" u="none" strike="noStrike" cap="none" dirty="0">
                          <a:solidFill>
                            <a:schemeClr val="dk1"/>
                          </a:solidFill>
                          <a:latin typeface="+mn-lt"/>
                          <a:ea typeface="+mn-ea"/>
                          <a:cs typeface="+mn-cs"/>
                          <a:sym typeface="Arial"/>
                        </a:rPr>
                        <a:t> </a:t>
                      </a:r>
                      <a:r>
                        <a:rPr lang="ru-RU" sz="800" b="0" i="0" u="none" strike="noStrike" cap="none" dirty="0" err="1">
                          <a:solidFill>
                            <a:schemeClr val="dk1"/>
                          </a:solidFill>
                          <a:latin typeface="+mn-lt"/>
                          <a:ea typeface="+mn-ea"/>
                          <a:cs typeface="+mn-cs"/>
                          <a:sym typeface="Arial"/>
                        </a:rPr>
                        <a:t>жоқ</a:t>
                      </a:r>
                      <a:r>
                        <a:rPr lang="ru-RU" sz="800" b="0" i="0" u="none" strike="noStrike" cap="none" dirty="0">
                          <a:solidFill>
                            <a:schemeClr val="dk1"/>
                          </a:solidFill>
                          <a:latin typeface="+mn-lt"/>
                          <a:ea typeface="+mn-ea"/>
                          <a:cs typeface="+mn-cs"/>
                          <a:sym typeface="Arial"/>
                        </a:rPr>
                        <a:t> </a:t>
                      </a:r>
                      <a:r>
                        <a:rPr lang="ru-RU" sz="800" b="0" i="0" u="none" strike="noStrike" cap="none" dirty="0" err="1">
                          <a:solidFill>
                            <a:schemeClr val="dk1"/>
                          </a:solidFill>
                          <a:latin typeface="+mn-lt"/>
                          <a:ea typeface="+mn-ea"/>
                          <a:cs typeface="+mn-cs"/>
                          <a:sym typeface="Arial"/>
                        </a:rPr>
                        <a:t>жұмысшылар</a:t>
                      </a:r>
                      <a:endParaRPr lang="ru-RU" sz="800" b="0" i="0" u="none" strike="noStrike" cap="none" dirty="0">
                        <a:solidFill>
                          <a:schemeClr val="dk1"/>
                        </a:solidFill>
                        <a:latin typeface="+mn-lt"/>
                        <a:ea typeface="+mn-ea"/>
                        <a:cs typeface="+mn-cs"/>
                        <a:sym typeface="Arial"/>
                      </a:endParaRPr>
                    </a:p>
                  </a:txBody>
                  <a:tcPr marL="9525" marR="9525" marT="9525" marB="0" anchor="ctr"/>
                </a:tc>
                <a:tc>
                  <a:txBody>
                    <a:bodyPr/>
                    <a:lstStyle/>
                    <a:p>
                      <a:pPr algn="ctr" fontAlgn="b"/>
                      <a:r>
                        <a:rPr lang="ru-RU" sz="900" b="0" i="1" u="none" strike="noStrike" cap="none" dirty="0">
                          <a:solidFill>
                            <a:schemeClr val="dk1"/>
                          </a:solidFill>
                          <a:latin typeface="+mn-lt"/>
                          <a:ea typeface="+mn-ea"/>
                          <a:cs typeface="+mn-cs"/>
                          <a:sym typeface="Arial"/>
                        </a:rPr>
                        <a:t>9211-3</a:t>
                      </a:r>
                    </a:p>
                  </a:txBody>
                  <a:tcPr marL="9525" marR="9525" marT="9525" marB="0" anchor="ctr"/>
                </a:tc>
                <a:tc>
                  <a:txBody>
                    <a:bodyPr/>
                    <a:lstStyle/>
                    <a:p>
                      <a:pPr algn="ctr" fontAlgn="ctr"/>
                      <a:r>
                        <a:rPr lang="ru-RU" sz="1050" b="1" i="0" u="none" strike="noStrike" cap="none">
                          <a:solidFill>
                            <a:schemeClr val="dk1"/>
                          </a:solidFill>
                          <a:latin typeface="+mn-lt"/>
                          <a:ea typeface="+mn-ea"/>
                          <a:cs typeface="+mn-cs"/>
                          <a:sym typeface="Arial"/>
                        </a:rPr>
                        <a:t>1 206</a:t>
                      </a:r>
                    </a:p>
                  </a:txBody>
                  <a:tcPr marL="9525" marR="9525" marT="9525" marB="0" anchor="ctr"/>
                </a:tc>
                <a:tc>
                  <a:txBody>
                    <a:bodyPr/>
                    <a:lstStyle/>
                    <a:p>
                      <a:pPr algn="ctr" fontAlgn="ctr"/>
                      <a:r>
                        <a:rPr lang="ru-RU" sz="900" b="0" i="0" u="none" strike="noStrike" cap="none">
                          <a:solidFill>
                            <a:schemeClr val="dk1"/>
                          </a:solidFill>
                          <a:latin typeface="+mn-lt"/>
                          <a:ea typeface="+mn-ea"/>
                          <a:cs typeface="+mn-cs"/>
                          <a:sym typeface="Arial"/>
                        </a:rPr>
                        <a:t>174</a:t>
                      </a:r>
                    </a:p>
                  </a:txBody>
                  <a:tcPr marL="9525" marR="9525" marT="9525" marB="0" anchor="ctr"/>
                </a:tc>
                <a:tc>
                  <a:txBody>
                    <a:bodyPr/>
                    <a:lstStyle/>
                    <a:p>
                      <a:pPr algn="ctr" fontAlgn="ctr"/>
                      <a:r>
                        <a:rPr lang="ru-RU" sz="900" b="0" i="0" u="none" strike="noStrike" cap="none">
                          <a:solidFill>
                            <a:schemeClr val="dk1"/>
                          </a:solidFill>
                          <a:latin typeface="+mn-lt"/>
                          <a:ea typeface="+mn-ea"/>
                          <a:cs typeface="+mn-cs"/>
                          <a:sym typeface="Arial"/>
                        </a:rPr>
                        <a:t>365</a:t>
                      </a:r>
                    </a:p>
                  </a:txBody>
                  <a:tcPr marL="9525" marR="9525" marT="9525" marB="0" anchor="ctr"/>
                </a:tc>
                <a:tc>
                  <a:txBody>
                    <a:bodyPr/>
                    <a:lstStyle/>
                    <a:p>
                      <a:pPr algn="ctr" fontAlgn="ctr"/>
                      <a:r>
                        <a:rPr lang="ru-RU" sz="900" b="0" i="0" u="none" strike="noStrike" cap="none" dirty="0">
                          <a:solidFill>
                            <a:schemeClr val="dk1"/>
                          </a:solidFill>
                          <a:latin typeface="+mn-lt"/>
                          <a:ea typeface="+mn-ea"/>
                          <a:cs typeface="+mn-cs"/>
                          <a:sym typeface="Arial"/>
                        </a:rPr>
                        <a:t>358</a:t>
                      </a:r>
                    </a:p>
                  </a:txBody>
                  <a:tcPr marL="9525" marR="9525" marT="9525" marB="0" anchor="ctr"/>
                </a:tc>
                <a:tc>
                  <a:txBody>
                    <a:bodyPr/>
                    <a:lstStyle/>
                    <a:p>
                      <a:pPr algn="ctr" fontAlgn="ctr"/>
                      <a:r>
                        <a:rPr lang="ru-RU" sz="900" b="0" i="0" u="none" strike="noStrike" cap="none">
                          <a:solidFill>
                            <a:schemeClr val="dk1"/>
                          </a:solidFill>
                          <a:latin typeface="+mn-lt"/>
                          <a:ea typeface="+mn-ea"/>
                          <a:cs typeface="+mn-cs"/>
                          <a:sym typeface="Arial"/>
                        </a:rPr>
                        <a:t>309</a:t>
                      </a:r>
                    </a:p>
                  </a:txBody>
                  <a:tcPr marL="9525" marR="9525" marT="9525" marB="0" anchor="ctr"/>
                </a:tc>
                <a:tc>
                  <a:txBody>
                    <a:bodyPr/>
                    <a:lstStyle/>
                    <a:p>
                      <a:pPr algn="ctr" fontAlgn="ctr"/>
                      <a:r>
                        <a:rPr lang="ru-RU" sz="1050" b="1" i="0" u="none" strike="noStrike" cap="none" dirty="0">
                          <a:solidFill>
                            <a:schemeClr val="dk1"/>
                          </a:solidFill>
                          <a:latin typeface="+mn-lt"/>
                          <a:ea typeface="+mn-ea"/>
                          <a:cs typeface="+mn-cs"/>
                          <a:sym typeface="Arial"/>
                        </a:rPr>
                        <a:t>4,3%</a:t>
                      </a:r>
                    </a:p>
                  </a:txBody>
                  <a:tcPr marL="9525" marR="9525" marT="9525" marB="0" anchor="ctr"/>
                </a:tc>
                <a:extLst>
                  <a:ext uri="{0D108BD9-81ED-4DB2-BD59-A6C34878D82A}">
                    <a16:rowId xmlns:a16="http://schemas.microsoft.com/office/drawing/2014/main" val="1542005649"/>
                  </a:ext>
                </a:extLst>
              </a:tr>
              <a:tr h="252035">
                <a:tc vMerge="1">
                  <a:txBody>
                    <a:bodyPr/>
                    <a:lstStyle/>
                    <a:p>
                      <a:endParaRPr lang="ru-KZ" sz="1100" dirty="0"/>
                    </a:p>
                  </a:txBody>
                  <a:tcPr/>
                </a:tc>
                <a:tc>
                  <a:txBody>
                    <a:bodyPr/>
                    <a:lstStyle/>
                    <a:p>
                      <a:pPr marL="72000" algn="l" fontAlgn="b"/>
                      <a:r>
                        <a:rPr lang="ru-RU" sz="800" b="0" i="0" u="none" strike="noStrike" cap="none" dirty="0">
                          <a:solidFill>
                            <a:schemeClr val="dk1"/>
                          </a:solidFill>
                          <a:latin typeface="+mn-lt"/>
                          <a:ea typeface="+mn-ea"/>
                          <a:cs typeface="+mn-cs"/>
                          <a:sym typeface="Arial"/>
                        </a:rPr>
                        <a:t>4 </a:t>
                      </a:r>
                      <a:r>
                        <a:rPr lang="ru-RU" sz="800" b="0" i="0" u="none" strike="noStrike" cap="none" dirty="0" err="1">
                          <a:solidFill>
                            <a:schemeClr val="dk1"/>
                          </a:solidFill>
                          <a:latin typeface="+mn-lt"/>
                          <a:ea typeface="+mn-ea"/>
                          <a:cs typeface="+mn-cs"/>
                          <a:sym typeface="Arial"/>
                        </a:rPr>
                        <a:t>Қоғамдық</a:t>
                      </a:r>
                      <a:r>
                        <a:rPr lang="ru-RU" sz="800" b="0" i="0" u="none" strike="noStrike" cap="none" dirty="0">
                          <a:solidFill>
                            <a:schemeClr val="dk1"/>
                          </a:solidFill>
                          <a:latin typeface="+mn-lt"/>
                          <a:ea typeface="+mn-ea"/>
                          <a:cs typeface="+mn-cs"/>
                          <a:sym typeface="Arial"/>
                        </a:rPr>
                        <a:t> </a:t>
                      </a:r>
                      <a:r>
                        <a:rPr lang="ru-RU" sz="800" b="0" i="0" u="none" strike="noStrike" cap="none" dirty="0" err="1">
                          <a:solidFill>
                            <a:schemeClr val="dk1"/>
                          </a:solidFill>
                          <a:latin typeface="+mn-lt"/>
                          <a:ea typeface="+mn-ea"/>
                          <a:cs typeface="+mn-cs"/>
                          <a:sym typeface="Arial"/>
                        </a:rPr>
                        <a:t>ғылымдар</a:t>
                      </a:r>
                      <a:r>
                        <a:rPr lang="ru-RU" sz="800" b="0" i="0" u="none" strike="noStrike" cap="none" dirty="0">
                          <a:solidFill>
                            <a:schemeClr val="dk1"/>
                          </a:solidFill>
                          <a:latin typeface="+mn-lt"/>
                          <a:ea typeface="+mn-ea"/>
                          <a:cs typeface="+mn-cs"/>
                          <a:sym typeface="Arial"/>
                        </a:rPr>
                        <a:t> </a:t>
                      </a:r>
                      <a:r>
                        <a:rPr lang="ru-RU" sz="800" b="0" i="0" u="none" strike="noStrike" cap="none" dirty="0" err="1">
                          <a:solidFill>
                            <a:schemeClr val="dk1"/>
                          </a:solidFill>
                          <a:latin typeface="+mn-lt"/>
                          <a:ea typeface="+mn-ea"/>
                          <a:cs typeface="+mn-cs"/>
                          <a:sym typeface="Arial"/>
                        </a:rPr>
                        <a:t>бойынша</a:t>
                      </a:r>
                      <a:r>
                        <a:rPr lang="ru-RU" sz="800" b="0" i="0" u="none" strike="noStrike" cap="none" dirty="0">
                          <a:solidFill>
                            <a:schemeClr val="dk1"/>
                          </a:solidFill>
                          <a:latin typeface="+mn-lt"/>
                          <a:ea typeface="+mn-ea"/>
                          <a:cs typeface="+mn-cs"/>
                          <a:sym typeface="Arial"/>
                        </a:rPr>
                        <a:t> орта </a:t>
                      </a:r>
                      <a:r>
                        <a:rPr lang="ru-RU" sz="800" b="0" i="0" u="none" strike="noStrike" cap="none" dirty="0" err="1">
                          <a:solidFill>
                            <a:schemeClr val="dk1"/>
                          </a:solidFill>
                          <a:latin typeface="+mn-lt"/>
                          <a:ea typeface="+mn-ea"/>
                          <a:cs typeface="+mn-cs"/>
                          <a:sym typeface="Arial"/>
                        </a:rPr>
                        <a:t>мектеп</a:t>
                      </a:r>
                      <a:r>
                        <a:rPr lang="ru-RU" sz="800" b="0" i="0" u="none" strike="noStrike" cap="none" dirty="0">
                          <a:solidFill>
                            <a:schemeClr val="dk1"/>
                          </a:solidFill>
                          <a:latin typeface="+mn-lt"/>
                          <a:ea typeface="+mn-ea"/>
                          <a:cs typeface="+mn-cs"/>
                          <a:sym typeface="Arial"/>
                        </a:rPr>
                        <a:t> </a:t>
                      </a:r>
                      <a:r>
                        <a:rPr lang="ru-RU" sz="800" b="0" i="0" u="none" strike="noStrike" cap="none" dirty="0" err="1">
                          <a:solidFill>
                            <a:schemeClr val="dk1"/>
                          </a:solidFill>
                          <a:latin typeface="+mn-lt"/>
                          <a:ea typeface="+mn-ea"/>
                          <a:cs typeface="+mn-cs"/>
                          <a:sym typeface="Arial"/>
                        </a:rPr>
                        <a:t>мұғалімдері</a:t>
                      </a:r>
                      <a:endParaRPr lang="ru-RU" sz="800" b="0" i="0" u="none" strike="noStrike" cap="none" dirty="0">
                        <a:solidFill>
                          <a:schemeClr val="dk1"/>
                        </a:solidFill>
                        <a:latin typeface="+mn-lt"/>
                        <a:ea typeface="+mn-ea"/>
                        <a:cs typeface="+mn-cs"/>
                        <a:sym typeface="Arial"/>
                      </a:endParaRPr>
                    </a:p>
                  </a:txBody>
                  <a:tcPr marL="9525" marR="9525" marT="9525" marB="0" anchor="ctr"/>
                </a:tc>
                <a:tc>
                  <a:txBody>
                    <a:bodyPr/>
                    <a:lstStyle/>
                    <a:p>
                      <a:pPr algn="ctr" fontAlgn="b"/>
                      <a:r>
                        <a:rPr lang="ru-RU" sz="900" b="0" i="1" u="none" strike="noStrike" cap="none" dirty="0">
                          <a:solidFill>
                            <a:schemeClr val="dk1"/>
                          </a:solidFill>
                          <a:latin typeface="+mn-lt"/>
                          <a:ea typeface="+mn-ea"/>
                          <a:cs typeface="+mn-cs"/>
                          <a:sym typeface="Arial"/>
                        </a:rPr>
                        <a:t>2350-3</a:t>
                      </a:r>
                    </a:p>
                  </a:txBody>
                  <a:tcPr marL="9525" marR="9525" marT="9525" marB="0" anchor="ctr"/>
                </a:tc>
                <a:tc>
                  <a:txBody>
                    <a:bodyPr/>
                    <a:lstStyle/>
                    <a:p>
                      <a:pPr algn="ctr" fontAlgn="ctr"/>
                      <a:r>
                        <a:rPr lang="ru-RU" sz="1050" b="1" i="0" u="none" strike="noStrike" cap="none" dirty="0">
                          <a:solidFill>
                            <a:schemeClr val="dk1"/>
                          </a:solidFill>
                          <a:latin typeface="+mn-lt"/>
                          <a:ea typeface="+mn-ea"/>
                          <a:cs typeface="+mn-cs"/>
                          <a:sym typeface="Arial"/>
                        </a:rPr>
                        <a:t>926</a:t>
                      </a:r>
                    </a:p>
                  </a:txBody>
                  <a:tcPr marL="9525" marR="9525" marT="9525" marB="0" anchor="ctr"/>
                </a:tc>
                <a:tc>
                  <a:txBody>
                    <a:bodyPr/>
                    <a:lstStyle/>
                    <a:p>
                      <a:pPr algn="ctr" fontAlgn="ctr"/>
                      <a:r>
                        <a:rPr lang="ru-RU" sz="900" b="0" i="0" u="none" strike="noStrike" cap="none">
                          <a:solidFill>
                            <a:schemeClr val="dk1"/>
                          </a:solidFill>
                          <a:latin typeface="+mn-lt"/>
                          <a:ea typeface="+mn-ea"/>
                          <a:cs typeface="+mn-cs"/>
                          <a:sym typeface="Arial"/>
                        </a:rPr>
                        <a:t>74</a:t>
                      </a:r>
                    </a:p>
                  </a:txBody>
                  <a:tcPr marL="9525" marR="9525" marT="9525" marB="0" anchor="ctr"/>
                </a:tc>
                <a:tc>
                  <a:txBody>
                    <a:bodyPr/>
                    <a:lstStyle/>
                    <a:p>
                      <a:pPr algn="ctr" fontAlgn="ctr"/>
                      <a:r>
                        <a:rPr lang="ru-RU" sz="900" b="0" i="0" u="none" strike="noStrike" cap="none">
                          <a:solidFill>
                            <a:schemeClr val="dk1"/>
                          </a:solidFill>
                          <a:latin typeface="+mn-lt"/>
                          <a:ea typeface="+mn-ea"/>
                          <a:cs typeface="+mn-cs"/>
                          <a:sym typeface="Arial"/>
                        </a:rPr>
                        <a:t>57</a:t>
                      </a:r>
                    </a:p>
                  </a:txBody>
                  <a:tcPr marL="9525" marR="9525" marT="9525" marB="0" anchor="ctr"/>
                </a:tc>
                <a:tc>
                  <a:txBody>
                    <a:bodyPr/>
                    <a:lstStyle/>
                    <a:p>
                      <a:pPr algn="ctr" fontAlgn="ctr"/>
                      <a:r>
                        <a:rPr lang="ru-RU" sz="900" b="0" i="0" u="none" strike="noStrike" cap="none">
                          <a:solidFill>
                            <a:schemeClr val="dk1"/>
                          </a:solidFill>
                          <a:latin typeface="+mn-lt"/>
                          <a:ea typeface="+mn-ea"/>
                          <a:cs typeface="+mn-cs"/>
                          <a:sym typeface="Arial"/>
                        </a:rPr>
                        <a:t>671</a:t>
                      </a:r>
                    </a:p>
                  </a:txBody>
                  <a:tcPr marL="9525" marR="9525" marT="9525" marB="0" anchor="ctr"/>
                </a:tc>
                <a:tc>
                  <a:txBody>
                    <a:bodyPr/>
                    <a:lstStyle/>
                    <a:p>
                      <a:pPr algn="ctr" fontAlgn="ctr"/>
                      <a:r>
                        <a:rPr lang="ru-RU" sz="900" b="0" i="0" u="none" strike="noStrike" cap="none">
                          <a:solidFill>
                            <a:schemeClr val="dk1"/>
                          </a:solidFill>
                          <a:latin typeface="+mn-lt"/>
                          <a:ea typeface="+mn-ea"/>
                          <a:cs typeface="+mn-cs"/>
                          <a:sym typeface="Arial"/>
                        </a:rPr>
                        <a:t>124</a:t>
                      </a:r>
                    </a:p>
                  </a:txBody>
                  <a:tcPr marL="9525" marR="9525" marT="9525" marB="0" anchor="ctr"/>
                </a:tc>
                <a:tc>
                  <a:txBody>
                    <a:bodyPr/>
                    <a:lstStyle/>
                    <a:p>
                      <a:pPr algn="ctr" fontAlgn="ctr"/>
                      <a:r>
                        <a:rPr lang="ru-RU" sz="1050" b="1" i="0" u="none" strike="noStrike" cap="none">
                          <a:solidFill>
                            <a:schemeClr val="dk1"/>
                          </a:solidFill>
                          <a:latin typeface="+mn-lt"/>
                          <a:ea typeface="+mn-ea"/>
                          <a:cs typeface="+mn-cs"/>
                          <a:sym typeface="Arial"/>
                        </a:rPr>
                        <a:t>3,3%</a:t>
                      </a:r>
                    </a:p>
                  </a:txBody>
                  <a:tcPr marL="9525" marR="9525" marT="9525" marB="0" anchor="ctr"/>
                </a:tc>
                <a:extLst>
                  <a:ext uri="{0D108BD9-81ED-4DB2-BD59-A6C34878D82A}">
                    <a16:rowId xmlns:a16="http://schemas.microsoft.com/office/drawing/2014/main" val="2119351882"/>
                  </a:ext>
                </a:extLst>
              </a:tr>
              <a:tr h="252035">
                <a:tc vMerge="1">
                  <a:txBody>
                    <a:bodyPr/>
                    <a:lstStyle/>
                    <a:p>
                      <a:endParaRPr lang="ru-KZ" sz="1100" dirty="0"/>
                    </a:p>
                  </a:txBody>
                  <a:tcPr/>
                </a:tc>
                <a:tc>
                  <a:txBody>
                    <a:bodyPr/>
                    <a:lstStyle/>
                    <a:p>
                      <a:pPr marL="72000" algn="l" fontAlgn="b"/>
                      <a:r>
                        <a:rPr lang="ru-RU" sz="800" b="0" i="0" u="none" strike="noStrike" cap="none" dirty="0">
                          <a:solidFill>
                            <a:schemeClr val="dk1"/>
                          </a:solidFill>
                          <a:latin typeface="+mn-lt"/>
                          <a:ea typeface="+mn-ea"/>
                          <a:cs typeface="+mn-cs"/>
                          <a:sym typeface="Arial"/>
                        </a:rPr>
                        <a:t>5 Аула </a:t>
                      </a:r>
                      <a:r>
                        <a:rPr lang="ru-RU" sz="800" b="0" i="0" u="none" strike="noStrike" cap="none" dirty="0" err="1">
                          <a:solidFill>
                            <a:schemeClr val="dk1"/>
                          </a:solidFill>
                          <a:latin typeface="+mn-lt"/>
                          <a:ea typeface="+mn-ea"/>
                          <a:cs typeface="+mn-cs"/>
                          <a:sym typeface="Arial"/>
                        </a:rPr>
                        <a:t>сыпырушылар</a:t>
                      </a:r>
                      <a:r>
                        <a:rPr lang="ru-RU" sz="800" b="0" i="0" u="none" strike="noStrike" cap="none" dirty="0">
                          <a:solidFill>
                            <a:schemeClr val="dk1"/>
                          </a:solidFill>
                          <a:latin typeface="+mn-lt"/>
                          <a:ea typeface="+mn-ea"/>
                          <a:cs typeface="+mn-cs"/>
                          <a:sym typeface="Arial"/>
                        </a:rPr>
                        <a:t> </a:t>
                      </a:r>
                      <a:r>
                        <a:rPr lang="ru-RU" sz="800" b="0" i="0" u="none" strike="noStrike" cap="none" dirty="0" err="1">
                          <a:solidFill>
                            <a:schemeClr val="dk1"/>
                          </a:solidFill>
                          <a:latin typeface="+mn-lt"/>
                          <a:ea typeface="+mn-ea"/>
                          <a:cs typeface="+mn-cs"/>
                          <a:sym typeface="Arial"/>
                        </a:rPr>
                        <a:t>және</a:t>
                      </a:r>
                      <a:r>
                        <a:rPr lang="ru-RU" sz="800" b="0" i="0" u="none" strike="noStrike" cap="none" dirty="0">
                          <a:solidFill>
                            <a:schemeClr val="dk1"/>
                          </a:solidFill>
                          <a:latin typeface="+mn-lt"/>
                          <a:ea typeface="+mn-ea"/>
                          <a:cs typeface="+mn-cs"/>
                          <a:sym typeface="Arial"/>
                        </a:rPr>
                        <a:t> </a:t>
                      </a:r>
                      <a:r>
                        <a:rPr lang="ru-RU" sz="800" b="0" i="0" u="none" strike="noStrike" cap="none" dirty="0" err="1">
                          <a:solidFill>
                            <a:schemeClr val="dk1"/>
                          </a:solidFill>
                          <a:latin typeface="+mn-lt"/>
                          <a:ea typeface="+mn-ea"/>
                          <a:cs typeface="+mn-cs"/>
                          <a:sym typeface="Arial"/>
                        </a:rPr>
                        <a:t>ашық</a:t>
                      </a:r>
                      <a:r>
                        <a:rPr lang="ru-RU" sz="800" b="0" i="0" u="none" strike="noStrike" cap="none" dirty="0">
                          <a:solidFill>
                            <a:schemeClr val="dk1"/>
                          </a:solidFill>
                          <a:latin typeface="+mn-lt"/>
                          <a:ea typeface="+mn-ea"/>
                          <a:cs typeface="+mn-cs"/>
                          <a:sym typeface="Arial"/>
                        </a:rPr>
                        <a:t> </a:t>
                      </a:r>
                      <a:r>
                        <a:rPr lang="ru-RU" sz="800" b="0" i="0" u="none" strike="noStrike" cap="none" dirty="0" err="1">
                          <a:solidFill>
                            <a:schemeClr val="dk1"/>
                          </a:solidFill>
                          <a:latin typeface="+mn-lt"/>
                          <a:ea typeface="+mn-ea"/>
                          <a:cs typeface="+mn-cs"/>
                          <a:sym typeface="Arial"/>
                        </a:rPr>
                        <a:t>аумақтарды</a:t>
                      </a:r>
                      <a:r>
                        <a:rPr lang="ru-RU" sz="800" b="0" i="0" u="none" strike="noStrike" cap="none" dirty="0">
                          <a:solidFill>
                            <a:schemeClr val="dk1"/>
                          </a:solidFill>
                          <a:latin typeface="+mn-lt"/>
                          <a:ea typeface="+mn-ea"/>
                          <a:cs typeface="+mn-cs"/>
                          <a:sym typeface="Arial"/>
                        </a:rPr>
                        <a:t> </a:t>
                      </a:r>
                      <a:r>
                        <a:rPr lang="ru-RU" sz="800" b="0" i="0" u="none" strike="noStrike" cap="none" dirty="0" err="1">
                          <a:solidFill>
                            <a:schemeClr val="dk1"/>
                          </a:solidFill>
                          <a:latin typeface="+mn-lt"/>
                          <a:ea typeface="+mn-ea"/>
                          <a:cs typeface="+mn-cs"/>
                          <a:sym typeface="Arial"/>
                        </a:rPr>
                        <a:t>тазалаушылар</a:t>
                      </a:r>
                      <a:endParaRPr lang="ru-RU" sz="800" b="0" i="0" u="none" strike="noStrike" cap="none" dirty="0">
                        <a:solidFill>
                          <a:schemeClr val="dk1"/>
                        </a:solidFill>
                        <a:latin typeface="+mn-lt"/>
                        <a:ea typeface="+mn-ea"/>
                        <a:cs typeface="+mn-cs"/>
                        <a:sym typeface="Arial"/>
                      </a:endParaRPr>
                    </a:p>
                  </a:txBody>
                  <a:tcPr marL="9525" marR="9525" marT="9525" marB="0" anchor="ctr">
                    <a:lnB w="28575" cap="flat" cmpd="sng" algn="ctr">
                      <a:solidFill>
                        <a:schemeClr val="bg2"/>
                      </a:solidFill>
                      <a:prstDash val="solid"/>
                      <a:round/>
                      <a:headEnd type="none" w="med" len="med"/>
                      <a:tailEnd type="none" w="med" len="med"/>
                    </a:lnB>
                  </a:tcPr>
                </a:tc>
                <a:tc>
                  <a:txBody>
                    <a:bodyPr/>
                    <a:lstStyle/>
                    <a:p>
                      <a:pPr algn="ctr" fontAlgn="b"/>
                      <a:r>
                        <a:rPr lang="ru-RU" sz="900" b="0" i="1" u="none" strike="noStrike" cap="none">
                          <a:solidFill>
                            <a:schemeClr val="dk1"/>
                          </a:solidFill>
                          <a:latin typeface="+mn-lt"/>
                          <a:ea typeface="+mn-ea"/>
                          <a:cs typeface="+mn-cs"/>
                          <a:sym typeface="Arial"/>
                        </a:rPr>
                        <a:t>9116-0</a:t>
                      </a:r>
                    </a:p>
                  </a:txBody>
                  <a:tcPr marL="9525" marR="9525" marT="9525" marB="0" anchor="ctr">
                    <a:lnB w="28575" cap="flat" cmpd="sng" algn="ctr">
                      <a:solidFill>
                        <a:schemeClr val="bg2"/>
                      </a:solidFill>
                      <a:prstDash val="solid"/>
                      <a:round/>
                      <a:headEnd type="none" w="med" len="med"/>
                      <a:tailEnd type="none" w="med" len="med"/>
                    </a:lnB>
                  </a:tcPr>
                </a:tc>
                <a:tc>
                  <a:txBody>
                    <a:bodyPr/>
                    <a:lstStyle/>
                    <a:p>
                      <a:pPr algn="ctr" fontAlgn="ctr"/>
                      <a:r>
                        <a:rPr lang="ru-RU" sz="1050" b="1" i="0" u="none" strike="noStrike" cap="none" dirty="0">
                          <a:solidFill>
                            <a:schemeClr val="dk1"/>
                          </a:solidFill>
                          <a:latin typeface="+mn-lt"/>
                          <a:ea typeface="+mn-ea"/>
                          <a:cs typeface="+mn-cs"/>
                          <a:sym typeface="Arial"/>
                        </a:rPr>
                        <a:t>759</a:t>
                      </a:r>
                    </a:p>
                  </a:txBody>
                  <a:tcPr marL="9525" marR="9525" marT="9525" marB="0" anchor="ctr">
                    <a:lnB w="28575" cap="flat" cmpd="sng" algn="ctr">
                      <a:solidFill>
                        <a:schemeClr val="bg2"/>
                      </a:solidFill>
                      <a:prstDash val="solid"/>
                      <a:round/>
                      <a:headEnd type="none" w="med" len="med"/>
                      <a:tailEnd type="none" w="med" len="med"/>
                    </a:lnB>
                  </a:tcPr>
                </a:tc>
                <a:tc>
                  <a:txBody>
                    <a:bodyPr/>
                    <a:lstStyle/>
                    <a:p>
                      <a:pPr algn="ctr" fontAlgn="ctr"/>
                      <a:r>
                        <a:rPr lang="ru-RU" sz="900" b="0" i="0" u="none" strike="noStrike" cap="none">
                          <a:solidFill>
                            <a:schemeClr val="dk1"/>
                          </a:solidFill>
                          <a:latin typeface="+mn-lt"/>
                          <a:ea typeface="+mn-ea"/>
                          <a:cs typeface="+mn-cs"/>
                          <a:sym typeface="Arial"/>
                        </a:rPr>
                        <a:t>126</a:t>
                      </a:r>
                    </a:p>
                  </a:txBody>
                  <a:tcPr marL="9525" marR="9525" marT="9525" marB="0" anchor="ctr">
                    <a:lnB w="28575" cap="flat" cmpd="sng" algn="ctr">
                      <a:solidFill>
                        <a:schemeClr val="bg2"/>
                      </a:solidFill>
                      <a:prstDash val="solid"/>
                      <a:round/>
                      <a:headEnd type="none" w="med" len="med"/>
                      <a:tailEnd type="none" w="med" len="med"/>
                    </a:lnB>
                  </a:tcPr>
                </a:tc>
                <a:tc>
                  <a:txBody>
                    <a:bodyPr/>
                    <a:lstStyle/>
                    <a:p>
                      <a:pPr algn="ctr" fontAlgn="ctr"/>
                      <a:r>
                        <a:rPr lang="ru-RU" sz="900" b="0" i="0" u="none" strike="noStrike" cap="none">
                          <a:solidFill>
                            <a:schemeClr val="dk1"/>
                          </a:solidFill>
                          <a:latin typeface="+mn-lt"/>
                          <a:ea typeface="+mn-ea"/>
                          <a:cs typeface="+mn-cs"/>
                          <a:sym typeface="Arial"/>
                        </a:rPr>
                        <a:t>199</a:t>
                      </a:r>
                    </a:p>
                  </a:txBody>
                  <a:tcPr marL="9525" marR="9525" marT="9525" marB="0" anchor="ctr">
                    <a:lnB w="28575" cap="flat" cmpd="sng" algn="ctr">
                      <a:solidFill>
                        <a:schemeClr val="bg2"/>
                      </a:solidFill>
                      <a:prstDash val="solid"/>
                      <a:round/>
                      <a:headEnd type="none" w="med" len="med"/>
                      <a:tailEnd type="none" w="med" len="med"/>
                    </a:lnB>
                  </a:tcPr>
                </a:tc>
                <a:tc>
                  <a:txBody>
                    <a:bodyPr/>
                    <a:lstStyle/>
                    <a:p>
                      <a:pPr algn="ctr" fontAlgn="ctr"/>
                      <a:r>
                        <a:rPr lang="ru-RU" sz="900" b="0" i="0" u="none" strike="noStrike" cap="none" dirty="0">
                          <a:solidFill>
                            <a:schemeClr val="dk1"/>
                          </a:solidFill>
                          <a:latin typeface="+mn-lt"/>
                          <a:ea typeface="+mn-ea"/>
                          <a:cs typeface="+mn-cs"/>
                          <a:sym typeface="Arial"/>
                        </a:rPr>
                        <a:t>221</a:t>
                      </a:r>
                    </a:p>
                  </a:txBody>
                  <a:tcPr marL="9525" marR="9525" marT="9525" marB="0" anchor="ctr">
                    <a:lnB w="28575" cap="flat" cmpd="sng" algn="ctr">
                      <a:solidFill>
                        <a:schemeClr val="bg2"/>
                      </a:solidFill>
                      <a:prstDash val="solid"/>
                      <a:round/>
                      <a:headEnd type="none" w="med" len="med"/>
                      <a:tailEnd type="none" w="med" len="med"/>
                    </a:lnB>
                  </a:tcPr>
                </a:tc>
                <a:tc>
                  <a:txBody>
                    <a:bodyPr/>
                    <a:lstStyle/>
                    <a:p>
                      <a:pPr algn="ctr" fontAlgn="ctr"/>
                      <a:r>
                        <a:rPr lang="ru-RU" sz="900" b="0" i="0" u="none" strike="noStrike" cap="none" dirty="0">
                          <a:solidFill>
                            <a:schemeClr val="dk1"/>
                          </a:solidFill>
                          <a:latin typeface="+mn-lt"/>
                          <a:ea typeface="+mn-ea"/>
                          <a:cs typeface="+mn-cs"/>
                          <a:sym typeface="Arial"/>
                        </a:rPr>
                        <a:t>213</a:t>
                      </a:r>
                    </a:p>
                  </a:txBody>
                  <a:tcPr marL="9525" marR="9525" marT="9525" marB="0" anchor="ctr">
                    <a:lnB w="28575" cap="flat" cmpd="sng" algn="ctr">
                      <a:solidFill>
                        <a:schemeClr val="bg2"/>
                      </a:solidFill>
                      <a:prstDash val="solid"/>
                      <a:round/>
                      <a:headEnd type="none" w="med" len="med"/>
                      <a:tailEnd type="none" w="med" len="med"/>
                    </a:lnB>
                  </a:tcPr>
                </a:tc>
                <a:tc>
                  <a:txBody>
                    <a:bodyPr/>
                    <a:lstStyle/>
                    <a:p>
                      <a:pPr algn="ctr" fontAlgn="ctr"/>
                      <a:r>
                        <a:rPr lang="ru-RU" sz="1050" b="1" i="0" u="none" strike="noStrike" cap="none" dirty="0">
                          <a:solidFill>
                            <a:schemeClr val="dk1"/>
                          </a:solidFill>
                          <a:latin typeface="+mn-lt"/>
                          <a:ea typeface="+mn-ea"/>
                          <a:cs typeface="+mn-cs"/>
                          <a:sym typeface="Arial"/>
                        </a:rPr>
                        <a:t>2,7%</a:t>
                      </a:r>
                    </a:p>
                  </a:txBody>
                  <a:tcPr marL="9525" marR="9525" marT="9525" marB="0" anchor="ctr">
                    <a:lnB w="28575" cap="flat" cmpd="sng" algn="ctr">
                      <a:solidFill>
                        <a:schemeClr val="bg2"/>
                      </a:solidFill>
                      <a:prstDash val="solid"/>
                      <a:round/>
                      <a:headEnd type="none" w="med" len="med"/>
                      <a:tailEnd type="none" w="med" len="med"/>
                    </a:lnB>
                  </a:tcPr>
                </a:tc>
                <a:extLst>
                  <a:ext uri="{0D108BD9-81ED-4DB2-BD59-A6C34878D82A}">
                    <a16:rowId xmlns:a16="http://schemas.microsoft.com/office/drawing/2014/main" val="4147065920"/>
                  </a:ext>
                </a:extLst>
              </a:tr>
              <a:tr h="252035">
                <a:tc rowSpan="5">
                  <a:txBody>
                    <a:bodyPr/>
                    <a:lstStyle/>
                    <a:p>
                      <a:pPr algn="ctr"/>
                      <a:r>
                        <a:rPr lang="ru-RU" sz="1100" dirty="0"/>
                        <a:t>2022</a:t>
                      </a:r>
                      <a:endParaRPr lang="ru-KZ" sz="1100" dirty="0"/>
                    </a:p>
                  </a:txBody>
                  <a:tcPr anchor="ctr">
                    <a:lnT w="28575" cap="flat" cmpd="sng" algn="ctr">
                      <a:solidFill>
                        <a:schemeClr val="bg2"/>
                      </a:solidFill>
                      <a:prstDash val="solid"/>
                      <a:round/>
                      <a:headEnd type="none" w="med" len="med"/>
                      <a:tailEnd type="none" w="med" len="med"/>
                    </a:lnT>
                  </a:tcPr>
                </a:tc>
                <a:tc>
                  <a:txBody>
                    <a:bodyPr/>
                    <a:lstStyle/>
                    <a:p>
                      <a:pPr marL="72000" algn="l" fontAlgn="b"/>
                      <a:r>
                        <a:rPr lang="ru-RU" sz="800" b="0" i="0" u="none" strike="noStrike" cap="none" dirty="0">
                          <a:solidFill>
                            <a:schemeClr val="dk1"/>
                          </a:solidFill>
                          <a:latin typeface="+mn-lt"/>
                          <a:ea typeface="+mn-ea"/>
                          <a:cs typeface="+mn-cs"/>
                          <a:sym typeface="Arial"/>
                        </a:rPr>
                        <a:t>1 </a:t>
                      </a:r>
                      <a:r>
                        <a:rPr lang="ru-RU" sz="800" b="0" i="0" u="none" strike="noStrike" cap="none" dirty="0" err="1">
                          <a:solidFill>
                            <a:schemeClr val="dk1"/>
                          </a:solidFill>
                          <a:latin typeface="+mn-lt"/>
                          <a:ea typeface="+mn-ea"/>
                          <a:cs typeface="+mn-cs"/>
                          <a:sym typeface="Arial"/>
                        </a:rPr>
                        <a:t>Басқа</a:t>
                      </a:r>
                      <a:r>
                        <a:rPr lang="ru-RU" sz="800" b="0" i="0" u="none" strike="noStrike" cap="none" dirty="0">
                          <a:solidFill>
                            <a:schemeClr val="dk1"/>
                          </a:solidFill>
                          <a:latin typeface="+mn-lt"/>
                          <a:ea typeface="+mn-ea"/>
                          <a:cs typeface="+mn-cs"/>
                          <a:sym typeface="Arial"/>
                        </a:rPr>
                        <a:t> да </a:t>
                      </a:r>
                      <a:r>
                        <a:rPr lang="ru-RU" sz="800" b="0" i="0" u="none" strike="noStrike" cap="none" dirty="0" err="1">
                          <a:solidFill>
                            <a:schemeClr val="dk1"/>
                          </a:solidFill>
                          <a:latin typeface="+mn-lt"/>
                          <a:ea typeface="+mn-ea"/>
                          <a:cs typeface="+mn-cs"/>
                          <a:sym typeface="Arial"/>
                        </a:rPr>
                        <a:t>біліктілігі</a:t>
                      </a:r>
                      <a:r>
                        <a:rPr lang="ru-RU" sz="800" b="0" i="0" u="none" strike="noStrike" cap="none" dirty="0">
                          <a:solidFill>
                            <a:schemeClr val="dk1"/>
                          </a:solidFill>
                          <a:latin typeface="+mn-lt"/>
                          <a:ea typeface="+mn-ea"/>
                          <a:cs typeface="+mn-cs"/>
                          <a:sym typeface="Arial"/>
                        </a:rPr>
                        <a:t> </a:t>
                      </a:r>
                      <a:r>
                        <a:rPr lang="ru-RU" sz="800" b="0" i="0" u="none" strike="noStrike" cap="none" dirty="0" err="1">
                          <a:solidFill>
                            <a:schemeClr val="dk1"/>
                          </a:solidFill>
                          <a:latin typeface="+mn-lt"/>
                          <a:ea typeface="+mn-ea"/>
                          <a:cs typeface="+mn-cs"/>
                          <a:sym typeface="Arial"/>
                        </a:rPr>
                        <a:t>жоқ</a:t>
                      </a:r>
                      <a:r>
                        <a:rPr lang="ru-RU" sz="800" b="0" i="0" u="none" strike="noStrike" cap="none" dirty="0">
                          <a:solidFill>
                            <a:schemeClr val="dk1"/>
                          </a:solidFill>
                          <a:latin typeface="+mn-lt"/>
                          <a:ea typeface="+mn-ea"/>
                          <a:cs typeface="+mn-cs"/>
                          <a:sym typeface="Arial"/>
                        </a:rPr>
                        <a:t> </a:t>
                      </a:r>
                      <a:r>
                        <a:rPr lang="ru-RU" sz="800" b="0" i="0" u="none" strike="noStrike" cap="none" dirty="0" err="1">
                          <a:solidFill>
                            <a:schemeClr val="dk1"/>
                          </a:solidFill>
                          <a:latin typeface="+mn-lt"/>
                          <a:ea typeface="+mn-ea"/>
                          <a:cs typeface="+mn-cs"/>
                          <a:sym typeface="Arial"/>
                        </a:rPr>
                        <a:t>жұмысшылар</a:t>
                      </a:r>
                      <a:endParaRPr lang="ru-RU" sz="800" b="0" i="0" u="none" strike="noStrike" cap="none" dirty="0">
                        <a:solidFill>
                          <a:schemeClr val="dk1"/>
                        </a:solidFill>
                        <a:latin typeface="+mn-lt"/>
                        <a:ea typeface="+mn-ea"/>
                        <a:cs typeface="+mn-cs"/>
                        <a:sym typeface="Arial"/>
                      </a:endParaRPr>
                    </a:p>
                  </a:txBody>
                  <a:tcPr marL="9525" marR="9525" marT="9525" marB="0" anchor="ctr">
                    <a:lnT w="28575" cap="flat" cmpd="sng" algn="ctr">
                      <a:solidFill>
                        <a:schemeClr val="bg2"/>
                      </a:solidFill>
                      <a:prstDash val="solid"/>
                      <a:round/>
                      <a:headEnd type="none" w="med" len="med"/>
                      <a:tailEnd type="none" w="med" len="med"/>
                    </a:lnT>
                  </a:tcPr>
                </a:tc>
                <a:tc>
                  <a:txBody>
                    <a:bodyPr/>
                    <a:lstStyle/>
                    <a:p>
                      <a:pPr algn="ctr" fontAlgn="b"/>
                      <a:r>
                        <a:rPr lang="ru-RU" sz="900" b="0" i="1" u="none" strike="noStrike" cap="none" dirty="0">
                          <a:solidFill>
                            <a:schemeClr val="dk1"/>
                          </a:solidFill>
                          <a:latin typeface="+mn-lt"/>
                          <a:ea typeface="+mn-ea"/>
                          <a:cs typeface="+mn-cs"/>
                          <a:sym typeface="Arial"/>
                        </a:rPr>
                        <a:t>9629-9</a:t>
                      </a:r>
                    </a:p>
                  </a:txBody>
                  <a:tcPr marL="9525" marR="9525" marT="9525" marB="0" anchor="ctr">
                    <a:lnT w="28575" cap="flat" cmpd="sng" algn="ctr">
                      <a:solidFill>
                        <a:schemeClr val="bg2"/>
                      </a:solidFill>
                      <a:prstDash val="solid"/>
                      <a:round/>
                      <a:headEnd type="none" w="med" len="med"/>
                      <a:tailEnd type="none" w="med" len="med"/>
                    </a:lnT>
                  </a:tcPr>
                </a:tc>
                <a:tc>
                  <a:txBody>
                    <a:bodyPr/>
                    <a:lstStyle/>
                    <a:p>
                      <a:pPr algn="ctr" fontAlgn="ctr"/>
                      <a:r>
                        <a:rPr lang="ru-RU" sz="1050" b="1" i="0" u="none" strike="noStrike" cap="none" dirty="0">
                          <a:solidFill>
                            <a:schemeClr val="dk1"/>
                          </a:solidFill>
                          <a:latin typeface="+mn-lt"/>
                          <a:ea typeface="+mn-ea"/>
                          <a:cs typeface="+mn-cs"/>
                          <a:sym typeface="Arial"/>
                        </a:rPr>
                        <a:t>5 232</a:t>
                      </a:r>
                    </a:p>
                  </a:txBody>
                  <a:tcPr marL="9525" marR="9525" marT="9525" marB="0" anchor="ctr">
                    <a:lnT w="28575" cap="flat" cmpd="sng" algn="ctr">
                      <a:solidFill>
                        <a:schemeClr val="bg2"/>
                      </a:solidFill>
                      <a:prstDash val="solid"/>
                      <a:round/>
                      <a:headEnd type="none" w="med" len="med"/>
                      <a:tailEnd type="none" w="med" len="med"/>
                    </a:lnT>
                  </a:tcPr>
                </a:tc>
                <a:tc>
                  <a:txBody>
                    <a:bodyPr/>
                    <a:lstStyle/>
                    <a:p>
                      <a:pPr algn="ctr" fontAlgn="ctr"/>
                      <a:r>
                        <a:rPr lang="ru-RU" sz="900" b="0" i="0" u="none" strike="noStrike" cap="none">
                          <a:solidFill>
                            <a:schemeClr val="dk1"/>
                          </a:solidFill>
                          <a:latin typeface="+mn-lt"/>
                          <a:ea typeface="+mn-ea"/>
                          <a:cs typeface="+mn-cs"/>
                          <a:sym typeface="Arial"/>
                        </a:rPr>
                        <a:t>412</a:t>
                      </a:r>
                    </a:p>
                  </a:txBody>
                  <a:tcPr marL="9525" marR="9525" marT="9525" marB="0" anchor="ctr">
                    <a:lnT w="28575" cap="flat" cmpd="sng" algn="ctr">
                      <a:solidFill>
                        <a:schemeClr val="bg2"/>
                      </a:solidFill>
                      <a:prstDash val="solid"/>
                      <a:round/>
                      <a:headEnd type="none" w="med" len="med"/>
                      <a:tailEnd type="none" w="med" len="med"/>
                    </a:lnT>
                  </a:tcPr>
                </a:tc>
                <a:tc>
                  <a:txBody>
                    <a:bodyPr/>
                    <a:lstStyle/>
                    <a:p>
                      <a:pPr algn="ctr" fontAlgn="ctr"/>
                      <a:r>
                        <a:rPr lang="ru-RU" sz="900" b="0" i="0" u="none" strike="noStrike" cap="none">
                          <a:solidFill>
                            <a:schemeClr val="dk1"/>
                          </a:solidFill>
                          <a:latin typeface="+mn-lt"/>
                          <a:ea typeface="+mn-ea"/>
                          <a:cs typeface="+mn-cs"/>
                          <a:sym typeface="Arial"/>
                        </a:rPr>
                        <a:t>942</a:t>
                      </a:r>
                    </a:p>
                  </a:txBody>
                  <a:tcPr marL="9525" marR="9525" marT="9525" marB="0" anchor="ctr">
                    <a:lnT w="28575" cap="flat" cmpd="sng" algn="ctr">
                      <a:solidFill>
                        <a:schemeClr val="bg2"/>
                      </a:solidFill>
                      <a:prstDash val="solid"/>
                      <a:round/>
                      <a:headEnd type="none" w="med" len="med"/>
                      <a:tailEnd type="none" w="med" len="med"/>
                    </a:lnT>
                  </a:tcPr>
                </a:tc>
                <a:tc>
                  <a:txBody>
                    <a:bodyPr/>
                    <a:lstStyle/>
                    <a:p>
                      <a:pPr algn="ctr" fontAlgn="ctr"/>
                      <a:r>
                        <a:rPr lang="ru-RU" sz="900" b="0" i="0" u="none" strike="noStrike" cap="none">
                          <a:solidFill>
                            <a:schemeClr val="dk1"/>
                          </a:solidFill>
                          <a:latin typeface="+mn-lt"/>
                          <a:ea typeface="+mn-ea"/>
                          <a:cs typeface="+mn-cs"/>
                          <a:sym typeface="Arial"/>
                        </a:rPr>
                        <a:t>832</a:t>
                      </a:r>
                    </a:p>
                  </a:txBody>
                  <a:tcPr marL="9525" marR="9525" marT="9525" marB="0" anchor="ctr">
                    <a:lnT w="28575" cap="flat" cmpd="sng" algn="ctr">
                      <a:solidFill>
                        <a:schemeClr val="bg2"/>
                      </a:solidFill>
                      <a:prstDash val="solid"/>
                      <a:round/>
                      <a:headEnd type="none" w="med" len="med"/>
                      <a:tailEnd type="none" w="med" len="med"/>
                    </a:lnT>
                  </a:tcPr>
                </a:tc>
                <a:tc>
                  <a:txBody>
                    <a:bodyPr/>
                    <a:lstStyle/>
                    <a:p>
                      <a:pPr algn="ctr" fontAlgn="ctr"/>
                      <a:r>
                        <a:rPr lang="ru-RU" sz="900" b="0" i="0" u="none" strike="noStrike" cap="none" dirty="0">
                          <a:solidFill>
                            <a:schemeClr val="dk1"/>
                          </a:solidFill>
                          <a:latin typeface="+mn-lt"/>
                          <a:ea typeface="+mn-ea"/>
                          <a:cs typeface="+mn-cs"/>
                          <a:sym typeface="Arial"/>
                        </a:rPr>
                        <a:t>3 046</a:t>
                      </a:r>
                    </a:p>
                  </a:txBody>
                  <a:tcPr marL="9525" marR="9525" marT="9525" marB="0" anchor="ctr">
                    <a:lnT w="28575" cap="flat" cmpd="sng" algn="ctr">
                      <a:solidFill>
                        <a:schemeClr val="bg2"/>
                      </a:solidFill>
                      <a:prstDash val="solid"/>
                      <a:round/>
                      <a:headEnd type="none" w="med" len="med"/>
                      <a:tailEnd type="none" w="med" len="med"/>
                    </a:lnT>
                  </a:tcPr>
                </a:tc>
                <a:tc>
                  <a:txBody>
                    <a:bodyPr/>
                    <a:lstStyle/>
                    <a:p>
                      <a:pPr algn="ctr" fontAlgn="ctr"/>
                      <a:r>
                        <a:rPr lang="ru-RU" sz="1050" b="1" i="0" u="none" strike="noStrike" cap="none">
                          <a:solidFill>
                            <a:schemeClr val="dk1"/>
                          </a:solidFill>
                          <a:latin typeface="+mn-lt"/>
                          <a:ea typeface="+mn-ea"/>
                          <a:cs typeface="+mn-cs"/>
                          <a:sym typeface="Arial"/>
                        </a:rPr>
                        <a:t>17,1%</a:t>
                      </a:r>
                    </a:p>
                  </a:txBody>
                  <a:tcPr marL="9525" marR="9525" marT="9525" marB="0" anchor="ctr">
                    <a:lnT w="28575" cap="flat" cmpd="sng" algn="ctr">
                      <a:solidFill>
                        <a:schemeClr val="bg2"/>
                      </a:solidFill>
                      <a:prstDash val="solid"/>
                      <a:round/>
                      <a:headEnd type="none" w="med" len="med"/>
                      <a:tailEnd type="none" w="med" len="med"/>
                    </a:lnT>
                  </a:tcPr>
                </a:tc>
                <a:extLst>
                  <a:ext uri="{0D108BD9-81ED-4DB2-BD59-A6C34878D82A}">
                    <a16:rowId xmlns:a16="http://schemas.microsoft.com/office/drawing/2014/main" val="1481085828"/>
                  </a:ext>
                </a:extLst>
              </a:tr>
              <a:tr h="252035">
                <a:tc vMerge="1">
                  <a:txBody>
                    <a:bodyPr/>
                    <a:lstStyle/>
                    <a:p>
                      <a:endParaRPr lang="ru-KZ" sz="1100" dirty="0"/>
                    </a:p>
                  </a:txBody>
                  <a:tcPr/>
                </a:tc>
                <a:tc>
                  <a:txBody>
                    <a:bodyPr/>
                    <a:lstStyle/>
                    <a:p>
                      <a:pPr marL="72000" algn="l" fontAlgn="b"/>
                      <a:r>
                        <a:rPr lang="ru-RU" sz="800" b="0" i="0" u="none" strike="noStrike" cap="none" dirty="0">
                          <a:solidFill>
                            <a:schemeClr val="dk1"/>
                          </a:solidFill>
                          <a:latin typeface="+mn-lt"/>
                          <a:ea typeface="+mn-ea"/>
                          <a:cs typeface="+mn-cs"/>
                          <a:sym typeface="Arial"/>
                        </a:rPr>
                        <a:t>2 Аула </a:t>
                      </a:r>
                      <a:r>
                        <a:rPr lang="ru-RU" sz="800" b="0" i="0" u="none" strike="noStrike" cap="none" dirty="0" err="1">
                          <a:solidFill>
                            <a:schemeClr val="dk1"/>
                          </a:solidFill>
                          <a:latin typeface="+mn-lt"/>
                          <a:ea typeface="+mn-ea"/>
                          <a:cs typeface="+mn-cs"/>
                          <a:sym typeface="Arial"/>
                        </a:rPr>
                        <a:t>сыпырушылар</a:t>
                      </a:r>
                      <a:r>
                        <a:rPr lang="ru-RU" sz="800" b="0" i="0" u="none" strike="noStrike" cap="none" dirty="0">
                          <a:solidFill>
                            <a:schemeClr val="dk1"/>
                          </a:solidFill>
                          <a:latin typeface="+mn-lt"/>
                          <a:ea typeface="+mn-ea"/>
                          <a:cs typeface="+mn-cs"/>
                          <a:sym typeface="Arial"/>
                        </a:rPr>
                        <a:t> </a:t>
                      </a:r>
                      <a:r>
                        <a:rPr lang="ru-RU" sz="800" b="0" i="0" u="none" strike="noStrike" cap="none" dirty="0" err="1">
                          <a:solidFill>
                            <a:schemeClr val="dk1"/>
                          </a:solidFill>
                          <a:latin typeface="+mn-lt"/>
                          <a:ea typeface="+mn-ea"/>
                          <a:cs typeface="+mn-cs"/>
                          <a:sym typeface="Arial"/>
                        </a:rPr>
                        <a:t>және</a:t>
                      </a:r>
                      <a:r>
                        <a:rPr lang="ru-RU" sz="800" b="0" i="0" u="none" strike="noStrike" cap="none" dirty="0">
                          <a:solidFill>
                            <a:schemeClr val="dk1"/>
                          </a:solidFill>
                          <a:latin typeface="+mn-lt"/>
                          <a:ea typeface="+mn-ea"/>
                          <a:cs typeface="+mn-cs"/>
                          <a:sym typeface="Arial"/>
                        </a:rPr>
                        <a:t> </a:t>
                      </a:r>
                      <a:r>
                        <a:rPr lang="ru-RU" sz="800" b="0" i="0" u="none" strike="noStrike" cap="none" dirty="0" err="1">
                          <a:solidFill>
                            <a:schemeClr val="dk1"/>
                          </a:solidFill>
                          <a:latin typeface="+mn-lt"/>
                          <a:ea typeface="+mn-ea"/>
                          <a:cs typeface="+mn-cs"/>
                          <a:sym typeface="Arial"/>
                        </a:rPr>
                        <a:t>ашық</a:t>
                      </a:r>
                      <a:r>
                        <a:rPr lang="ru-RU" sz="800" b="0" i="0" u="none" strike="noStrike" cap="none" dirty="0">
                          <a:solidFill>
                            <a:schemeClr val="dk1"/>
                          </a:solidFill>
                          <a:latin typeface="+mn-lt"/>
                          <a:ea typeface="+mn-ea"/>
                          <a:cs typeface="+mn-cs"/>
                          <a:sym typeface="Arial"/>
                        </a:rPr>
                        <a:t> </a:t>
                      </a:r>
                      <a:r>
                        <a:rPr lang="ru-RU" sz="800" b="0" i="0" u="none" strike="noStrike" cap="none" dirty="0" err="1">
                          <a:solidFill>
                            <a:schemeClr val="dk1"/>
                          </a:solidFill>
                          <a:latin typeface="+mn-lt"/>
                          <a:ea typeface="+mn-ea"/>
                          <a:cs typeface="+mn-cs"/>
                          <a:sym typeface="Arial"/>
                        </a:rPr>
                        <a:t>аумақтарды</a:t>
                      </a:r>
                      <a:r>
                        <a:rPr lang="ru-RU" sz="800" b="0" i="0" u="none" strike="noStrike" cap="none" dirty="0">
                          <a:solidFill>
                            <a:schemeClr val="dk1"/>
                          </a:solidFill>
                          <a:latin typeface="+mn-lt"/>
                          <a:ea typeface="+mn-ea"/>
                          <a:cs typeface="+mn-cs"/>
                          <a:sym typeface="Arial"/>
                        </a:rPr>
                        <a:t> </a:t>
                      </a:r>
                      <a:r>
                        <a:rPr lang="ru-RU" sz="800" b="0" i="0" u="none" strike="noStrike" cap="none" dirty="0" err="1">
                          <a:solidFill>
                            <a:schemeClr val="dk1"/>
                          </a:solidFill>
                          <a:latin typeface="+mn-lt"/>
                          <a:ea typeface="+mn-ea"/>
                          <a:cs typeface="+mn-cs"/>
                          <a:sym typeface="Arial"/>
                        </a:rPr>
                        <a:t>тазалаушылар</a:t>
                      </a:r>
                      <a:endParaRPr lang="ru-RU" sz="800" b="0" i="0" u="none" strike="noStrike" cap="none" dirty="0">
                        <a:solidFill>
                          <a:schemeClr val="dk1"/>
                        </a:solidFill>
                        <a:latin typeface="+mn-lt"/>
                        <a:ea typeface="+mn-ea"/>
                        <a:cs typeface="+mn-cs"/>
                        <a:sym typeface="Arial"/>
                      </a:endParaRPr>
                    </a:p>
                  </a:txBody>
                  <a:tcPr marL="9525" marR="9525" marT="9525" marB="0" anchor="ctr"/>
                </a:tc>
                <a:tc>
                  <a:txBody>
                    <a:bodyPr/>
                    <a:lstStyle/>
                    <a:p>
                      <a:pPr algn="ctr" fontAlgn="b"/>
                      <a:r>
                        <a:rPr lang="ru-RU" sz="900" b="0" i="1" u="none" strike="noStrike" cap="none">
                          <a:solidFill>
                            <a:schemeClr val="dk1"/>
                          </a:solidFill>
                          <a:latin typeface="+mn-lt"/>
                          <a:ea typeface="+mn-ea"/>
                          <a:cs typeface="+mn-cs"/>
                          <a:sym typeface="Arial"/>
                        </a:rPr>
                        <a:t>9116-0</a:t>
                      </a:r>
                    </a:p>
                  </a:txBody>
                  <a:tcPr marL="9525" marR="9525" marT="9525" marB="0" anchor="ctr"/>
                </a:tc>
                <a:tc>
                  <a:txBody>
                    <a:bodyPr/>
                    <a:lstStyle/>
                    <a:p>
                      <a:pPr algn="ctr" fontAlgn="ctr"/>
                      <a:r>
                        <a:rPr lang="ru-RU" sz="1050" b="1" i="0" u="none" strike="noStrike" cap="none" dirty="0">
                          <a:solidFill>
                            <a:schemeClr val="dk1"/>
                          </a:solidFill>
                          <a:latin typeface="+mn-lt"/>
                          <a:ea typeface="+mn-ea"/>
                          <a:cs typeface="+mn-cs"/>
                          <a:sym typeface="Arial"/>
                        </a:rPr>
                        <a:t>1 313</a:t>
                      </a:r>
                    </a:p>
                  </a:txBody>
                  <a:tcPr marL="9525" marR="9525" marT="9525" marB="0" anchor="ctr"/>
                </a:tc>
                <a:tc>
                  <a:txBody>
                    <a:bodyPr/>
                    <a:lstStyle/>
                    <a:p>
                      <a:pPr algn="ctr" fontAlgn="ctr"/>
                      <a:r>
                        <a:rPr lang="ru-RU" sz="900" b="0" i="0" u="none" strike="noStrike" cap="none">
                          <a:solidFill>
                            <a:schemeClr val="dk1"/>
                          </a:solidFill>
                          <a:latin typeface="+mn-lt"/>
                          <a:ea typeface="+mn-ea"/>
                          <a:cs typeface="+mn-cs"/>
                          <a:sym typeface="Arial"/>
                        </a:rPr>
                        <a:t>157</a:t>
                      </a:r>
                    </a:p>
                  </a:txBody>
                  <a:tcPr marL="9525" marR="9525" marT="9525" marB="0" anchor="ctr"/>
                </a:tc>
                <a:tc>
                  <a:txBody>
                    <a:bodyPr/>
                    <a:lstStyle/>
                    <a:p>
                      <a:pPr algn="ctr" fontAlgn="ctr"/>
                      <a:r>
                        <a:rPr lang="ru-RU" sz="900" b="0" i="0" u="none" strike="noStrike" cap="none">
                          <a:solidFill>
                            <a:schemeClr val="dk1"/>
                          </a:solidFill>
                          <a:latin typeface="+mn-lt"/>
                          <a:ea typeface="+mn-ea"/>
                          <a:cs typeface="+mn-cs"/>
                          <a:sym typeface="Arial"/>
                        </a:rPr>
                        <a:t>162</a:t>
                      </a:r>
                    </a:p>
                  </a:txBody>
                  <a:tcPr marL="9525" marR="9525" marT="9525" marB="0" anchor="ctr"/>
                </a:tc>
                <a:tc>
                  <a:txBody>
                    <a:bodyPr/>
                    <a:lstStyle/>
                    <a:p>
                      <a:pPr algn="ctr" fontAlgn="ctr"/>
                      <a:r>
                        <a:rPr lang="ru-RU" sz="900" b="0" i="0" u="none" strike="noStrike" cap="none">
                          <a:solidFill>
                            <a:schemeClr val="dk1"/>
                          </a:solidFill>
                          <a:latin typeface="+mn-lt"/>
                          <a:ea typeface="+mn-ea"/>
                          <a:cs typeface="+mn-cs"/>
                          <a:sym typeface="Arial"/>
                        </a:rPr>
                        <a:t>203</a:t>
                      </a:r>
                    </a:p>
                  </a:txBody>
                  <a:tcPr marL="9525" marR="9525" marT="9525" marB="0" anchor="ctr"/>
                </a:tc>
                <a:tc>
                  <a:txBody>
                    <a:bodyPr/>
                    <a:lstStyle/>
                    <a:p>
                      <a:pPr algn="ctr" fontAlgn="ctr"/>
                      <a:r>
                        <a:rPr lang="ru-RU" sz="900" b="0" i="0" u="none" strike="noStrike" cap="none" dirty="0">
                          <a:solidFill>
                            <a:schemeClr val="dk1"/>
                          </a:solidFill>
                          <a:latin typeface="+mn-lt"/>
                          <a:ea typeface="+mn-ea"/>
                          <a:cs typeface="+mn-cs"/>
                          <a:sym typeface="Arial"/>
                        </a:rPr>
                        <a:t>791</a:t>
                      </a:r>
                    </a:p>
                  </a:txBody>
                  <a:tcPr marL="9525" marR="9525" marT="9525" marB="0" anchor="ctr"/>
                </a:tc>
                <a:tc>
                  <a:txBody>
                    <a:bodyPr/>
                    <a:lstStyle/>
                    <a:p>
                      <a:pPr algn="ctr" fontAlgn="ctr"/>
                      <a:r>
                        <a:rPr lang="ru-RU" sz="1050" b="1" i="0" u="none" strike="noStrike" cap="none" dirty="0">
                          <a:solidFill>
                            <a:schemeClr val="dk1"/>
                          </a:solidFill>
                          <a:latin typeface="+mn-lt"/>
                          <a:ea typeface="+mn-ea"/>
                          <a:cs typeface="+mn-cs"/>
                          <a:sym typeface="Arial"/>
                        </a:rPr>
                        <a:t>4,3%</a:t>
                      </a:r>
                    </a:p>
                  </a:txBody>
                  <a:tcPr marL="9525" marR="9525" marT="9525" marB="0" anchor="ctr"/>
                </a:tc>
                <a:extLst>
                  <a:ext uri="{0D108BD9-81ED-4DB2-BD59-A6C34878D82A}">
                    <a16:rowId xmlns:a16="http://schemas.microsoft.com/office/drawing/2014/main" val="3915778474"/>
                  </a:ext>
                </a:extLst>
              </a:tr>
              <a:tr h="252035">
                <a:tc vMerge="1">
                  <a:txBody>
                    <a:bodyPr/>
                    <a:lstStyle/>
                    <a:p>
                      <a:endParaRPr lang="ru-KZ" sz="1100" dirty="0"/>
                    </a:p>
                  </a:txBody>
                  <a:tcPr/>
                </a:tc>
                <a:tc>
                  <a:txBody>
                    <a:bodyPr/>
                    <a:lstStyle/>
                    <a:p>
                      <a:pPr marL="72000" algn="l" fontAlgn="b"/>
                      <a:r>
                        <a:rPr lang="ru-RU" sz="800" b="0" i="0" u="none" strike="noStrike" cap="none" dirty="0">
                          <a:solidFill>
                            <a:schemeClr val="dk1"/>
                          </a:solidFill>
                          <a:latin typeface="+mn-lt"/>
                          <a:ea typeface="+mn-ea"/>
                          <a:cs typeface="+mn-cs"/>
                          <a:sym typeface="Arial"/>
                        </a:rPr>
                        <a:t>3 </a:t>
                      </a:r>
                      <a:r>
                        <a:rPr lang="ru-RU" sz="800" b="0" i="0" u="none" strike="noStrike" cap="none" dirty="0" err="1">
                          <a:solidFill>
                            <a:schemeClr val="dk1"/>
                          </a:solidFill>
                          <a:latin typeface="+mn-lt"/>
                          <a:ea typeface="+mn-ea"/>
                          <a:cs typeface="+mn-cs"/>
                          <a:sym typeface="Arial"/>
                        </a:rPr>
                        <a:t>Қоғамдық</a:t>
                      </a:r>
                      <a:r>
                        <a:rPr lang="ru-RU" sz="800" b="0" i="0" u="none" strike="noStrike" cap="none" dirty="0">
                          <a:solidFill>
                            <a:schemeClr val="dk1"/>
                          </a:solidFill>
                          <a:latin typeface="+mn-lt"/>
                          <a:ea typeface="+mn-ea"/>
                          <a:cs typeface="+mn-cs"/>
                          <a:sym typeface="Arial"/>
                        </a:rPr>
                        <a:t> </a:t>
                      </a:r>
                      <a:r>
                        <a:rPr lang="ru-RU" sz="800" b="0" i="0" u="none" strike="noStrike" cap="none" dirty="0" err="1">
                          <a:solidFill>
                            <a:schemeClr val="dk1"/>
                          </a:solidFill>
                          <a:latin typeface="+mn-lt"/>
                          <a:ea typeface="+mn-ea"/>
                          <a:cs typeface="+mn-cs"/>
                          <a:sym typeface="Arial"/>
                        </a:rPr>
                        <a:t>ғылымдар</a:t>
                      </a:r>
                      <a:r>
                        <a:rPr lang="ru-RU" sz="800" b="0" i="0" u="none" strike="noStrike" cap="none" dirty="0">
                          <a:solidFill>
                            <a:schemeClr val="dk1"/>
                          </a:solidFill>
                          <a:latin typeface="+mn-lt"/>
                          <a:ea typeface="+mn-ea"/>
                          <a:cs typeface="+mn-cs"/>
                          <a:sym typeface="Arial"/>
                        </a:rPr>
                        <a:t> </a:t>
                      </a:r>
                      <a:r>
                        <a:rPr lang="ru-RU" sz="800" b="0" i="0" u="none" strike="noStrike" cap="none" dirty="0" err="1">
                          <a:solidFill>
                            <a:schemeClr val="dk1"/>
                          </a:solidFill>
                          <a:latin typeface="+mn-lt"/>
                          <a:ea typeface="+mn-ea"/>
                          <a:cs typeface="+mn-cs"/>
                          <a:sym typeface="Arial"/>
                        </a:rPr>
                        <a:t>бойынша</a:t>
                      </a:r>
                      <a:r>
                        <a:rPr lang="ru-RU" sz="800" b="0" i="0" u="none" strike="noStrike" cap="none" dirty="0">
                          <a:solidFill>
                            <a:schemeClr val="dk1"/>
                          </a:solidFill>
                          <a:latin typeface="+mn-lt"/>
                          <a:ea typeface="+mn-ea"/>
                          <a:cs typeface="+mn-cs"/>
                          <a:sym typeface="Arial"/>
                        </a:rPr>
                        <a:t> орта </a:t>
                      </a:r>
                      <a:r>
                        <a:rPr lang="ru-RU" sz="800" b="0" i="0" u="none" strike="noStrike" cap="none" dirty="0" err="1">
                          <a:solidFill>
                            <a:schemeClr val="dk1"/>
                          </a:solidFill>
                          <a:latin typeface="+mn-lt"/>
                          <a:ea typeface="+mn-ea"/>
                          <a:cs typeface="+mn-cs"/>
                          <a:sym typeface="Arial"/>
                        </a:rPr>
                        <a:t>мектеп</a:t>
                      </a:r>
                      <a:r>
                        <a:rPr lang="ru-RU" sz="800" b="0" i="0" u="none" strike="noStrike" cap="none" dirty="0">
                          <a:solidFill>
                            <a:schemeClr val="dk1"/>
                          </a:solidFill>
                          <a:latin typeface="+mn-lt"/>
                          <a:ea typeface="+mn-ea"/>
                          <a:cs typeface="+mn-cs"/>
                          <a:sym typeface="Arial"/>
                        </a:rPr>
                        <a:t> </a:t>
                      </a:r>
                      <a:r>
                        <a:rPr lang="ru-RU" sz="800" b="0" i="0" u="none" strike="noStrike" cap="none" dirty="0" err="1">
                          <a:solidFill>
                            <a:schemeClr val="dk1"/>
                          </a:solidFill>
                          <a:latin typeface="+mn-lt"/>
                          <a:ea typeface="+mn-ea"/>
                          <a:cs typeface="+mn-cs"/>
                          <a:sym typeface="Arial"/>
                        </a:rPr>
                        <a:t>мұғалімдері</a:t>
                      </a:r>
                      <a:endParaRPr lang="ru-RU" sz="800" b="0" i="0" u="none" strike="noStrike" cap="none" dirty="0">
                        <a:solidFill>
                          <a:schemeClr val="dk1"/>
                        </a:solidFill>
                        <a:latin typeface="+mn-lt"/>
                        <a:ea typeface="+mn-ea"/>
                        <a:cs typeface="+mn-cs"/>
                        <a:sym typeface="Arial"/>
                      </a:endParaRPr>
                    </a:p>
                  </a:txBody>
                  <a:tcPr marL="9525" marR="9525" marT="9525" marB="0" anchor="ctr"/>
                </a:tc>
                <a:tc>
                  <a:txBody>
                    <a:bodyPr/>
                    <a:lstStyle/>
                    <a:p>
                      <a:pPr algn="ctr" fontAlgn="b"/>
                      <a:r>
                        <a:rPr lang="ru-RU" sz="900" b="0" i="1" u="none" strike="noStrike" cap="none" dirty="0">
                          <a:solidFill>
                            <a:schemeClr val="dk1"/>
                          </a:solidFill>
                          <a:latin typeface="+mn-lt"/>
                          <a:ea typeface="+mn-ea"/>
                          <a:cs typeface="+mn-cs"/>
                          <a:sym typeface="Arial"/>
                        </a:rPr>
                        <a:t>2350-3</a:t>
                      </a:r>
                    </a:p>
                  </a:txBody>
                  <a:tcPr marL="9525" marR="9525" marT="9525" marB="0" anchor="ctr"/>
                </a:tc>
                <a:tc>
                  <a:txBody>
                    <a:bodyPr/>
                    <a:lstStyle/>
                    <a:p>
                      <a:pPr algn="ctr" fontAlgn="ctr"/>
                      <a:r>
                        <a:rPr lang="ru-RU" sz="1050" b="1" i="0" u="none" strike="noStrike" cap="none" dirty="0">
                          <a:solidFill>
                            <a:schemeClr val="dk1"/>
                          </a:solidFill>
                          <a:latin typeface="+mn-lt"/>
                          <a:ea typeface="+mn-ea"/>
                          <a:cs typeface="+mn-cs"/>
                          <a:sym typeface="Arial"/>
                        </a:rPr>
                        <a:t>1 109</a:t>
                      </a:r>
                    </a:p>
                  </a:txBody>
                  <a:tcPr marL="9525" marR="9525" marT="9525" marB="0" anchor="ctr"/>
                </a:tc>
                <a:tc>
                  <a:txBody>
                    <a:bodyPr/>
                    <a:lstStyle/>
                    <a:p>
                      <a:pPr algn="ctr" fontAlgn="ctr"/>
                      <a:r>
                        <a:rPr lang="ru-RU" sz="900" b="0" i="0" u="none" strike="noStrike" cap="none">
                          <a:solidFill>
                            <a:schemeClr val="dk1"/>
                          </a:solidFill>
                          <a:latin typeface="+mn-lt"/>
                          <a:ea typeface="+mn-ea"/>
                          <a:cs typeface="+mn-cs"/>
                          <a:sym typeface="Arial"/>
                        </a:rPr>
                        <a:t>174</a:t>
                      </a:r>
                    </a:p>
                  </a:txBody>
                  <a:tcPr marL="9525" marR="9525" marT="9525" marB="0" anchor="ctr"/>
                </a:tc>
                <a:tc>
                  <a:txBody>
                    <a:bodyPr/>
                    <a:lstStyle/>
                    <a:p>
                      <a:pPr algn="ctr" fontAlgn="ctr"/>
                      <a:r>
                        <a:rPr lang="ru-RU" sz="900" b="0" i="0" u="none" strike="noStrike" cap="none">
                          <a:solidFill>
                            <a:schemeClr val="dk1"/>
                          </a:solidFill>
                          <a:latin typeface="+mn-lt"/>
                          <a:ea typeface="+mn-ea"/>
                          <a:cs typeface="+mn-cs"/>
                          <a:sym typeface="Arial"/>
                        </a:rPr>
                        <a:t>70</a:t>
                      </a:r>
                    </a:p>
                  </a:txBody>
                  <a:tcPr marL="9525" marR="9525" marT="9525" marB="0" anchor="ctr"/>
                </a:tc>
                <a:tc>
                  <a:txBody>
                    <a:bodyPr/>
                    <a:lstStyle/>
                    <a:p>
                      <a:pPr algn="ctr" fontAlgn="ctr"/>
                      <a:r>
                        <a:rPr lang="ru-RU" sz="900" b="0" i="0" u="none" strike="noStrike" cap="none">
                          <a:solidFill>
                            <a:schemeClr val="dk1"/>
                          </a:solidFill>
                          <a:latin typeface="+mn-lt"/>
                          <a:ea typeface="+mn-ea"/>
                          <a:cs typeface="+mn-cs"/>
                          <a:sym typeface="Arial"/>
                        </a:rPr>
                        <a:t>663</a:t>
                      </a:r>
                    </a:p>
                  </a:txBody>
                  <a:tcPr marL="9525" marR="9525" marT="9525" marB="0" anchor="ctr"/>
                </a:tc>
                <a:tc>
                  <a:txBody>
                    <a:bodyPr/>
                    <a:lstStyle/>
                    <a:p>
                      <a:pPr algn="ctr" fontAlgn="ctr"/>
                      <a:r>
                        <a:rPr lang="ru-RU" sz="900" b="0" i="0" u="none" strike="noStrike" cap="none" dirty="0">
                          <a:solidFill>
                            <a:schemeClr val="dk1"/>
                          </a:solidFill>
                          <a:latin typeface="+mn-lt"/>
                          <a:ea typeface="+mn-ea"/>
                          <a:cs typeface="+mn-cs"/>
                          <a:sym typeface="Arial"/>
                        </a:rPr>
                        <a:t>202</a:t>
                      </a:r>
                    </a:p>
                  </a:txBody>
                  <a:tcPr marL="9525" marR="9525" marT="9525" marB="0" anchor="ctr"/>
                </a:tc>
                <a:tc>
                  <a:txBody>
                    <a:bodyPr/>
                    <a:lstStyle/>
                    <a:p>
                      <a:pPr algn="ctr" fontAlgn="ctr"/>
                      <a:r>
                        <a:rPr lang="ru-RU" sz="1050" b="1" i="0" u="none" strike="noStrike" cap="none" dirty="0">
                          <a:solidFill>
                            <a:schemeClr val="dk1"/>
                          </a:solidFill>
                          <a:latin typeface="+mn-lt"/>
                          <a:ea typeface="+mn-ea"/>
                          <a:cs typeface="+mn-cs"/>
                          <a:sym typeface="Arial"/>
                        </a:rPr>
                        <a:t>3,6%</a:t>
                      </a:r>
                    </a:p>
                  </a:txBody>
                  <a:tcPr marL="9525" marR="9525" marT="9525" marB="0" anchor="ctr"/>
                </a:tc>
                <a:extLst>
                  <a:ext uri="{0D108BD9-81ED-4DB2-BD59-A6C34878D82A}">
                    <a16:rowId xmlns:a16="http://schemas.microsoft.com/office/drawing/2014/main" val="370619722"/>
                  </a:ext>
                </a:extLst>
              </a:tr>
              <a:tr h="252035">
                <a:tc vMerge="1">
                  <a:txBody>
                    <a:bodyPr/>
                    <a:lstStyle/>
                    <a:p>
                      <a:endParaRPr lang="ru-KZ" sz="1100" dirty="0"/>
                    </a:p>
                  </a:txBody>
                  <a:tcPr/>
                </a:tc>
                <a:tc>
                  <a:txBody>
                    <a:bodyPr/>
                    <a:lstStyle/>
                    <a:p>
                      <a:pPr marL="72000" algn="l" fontAlgn="b"/>
                      <a:r>
                        <a:rPr lang="ru-RU" sz="800" b="0" i="0" u="none" strike="noStrike" cap="none" dirty="0">
                          <a:solidFill>
                            <a:schemeClr val="dk1"/>
                          </a:solidFill>
                          <a:latin typeface="+mn-lt"/>
                          <a:ea typeface="+mn-ea"/>
                          <a:cs typeface="+mn-cs"/>
                          <a:sym typeface="Arial"/>
                        </a:rPr>
                        <a:t>4 </a:t>
                      </a:r>
                      <a:r>
                        <a:rPr lang="ru-RU" sz="800" b="0" i="0" u="none" strike="noStrike" cap="none" dirty="0" err="1">
                          <a:solidFill>
                            <a:schemeClr val="dk1"/>
                          </a:solidFill>
                          <a:latin typeface="+mn-lt"/>
                          <a:ea typeface="+mn-ea"/>
                          <a:cs typeface="+mn-cs"/>
                          <a:sym typeface="Arial"/>
                        </a:rPr>
                        <a:t>Әртүрлі</a:t>
                      </a:r>
                      <a:r>
                        <a:rPr lang="ru-RU" sz="800" b="0" i="0" u="none" strike="noStrike" cap="none" dirty="0">
                          <a:solidFill>
                            <a:schemeClr val="dk1"/>
                          </a:solidFill>
                          <a:latin typeface="+mn-lt"/>
                          <a:ea typeface="+mn-ea"/>
                          <a:cs typeface="+mn-cs"/>
                          <a:sym typeface="Arial"/>
                        </a:rPr>
                        <a:t> </a:t>
                      </a:r>
                      <a:r>
                        <a:rPr lang="ru-RU" sz="800" b="0" i="0" u="none" strike="noStrike" cap="none" dirty="0" err="1">
                          <a:solidFill>
                            <a:schemeClr val="dk1"/>
                          </a:solidFill>
                          <a:latin typeface="+mn-lt"/>
                          <a:ea typeface="+mn-ea"/>
                          <a:cs typeface="+mn-cs"/>
                          <a:sym typeface="Arial"/>
                        </a:rPr>
                        <a:t>жұмысты</a:t>
                      </a:r>
                      <a:r>
                        <a:rPr lang="ru-RU" sz="800" b="0" i="0" u="none" strike="noStrike" cap="none" dirty="0">
                          <a:solidFill>
                            <a:schemeClr val="dk1"/>
                          </a:solidFill>
                          <a:latin typeface="+mn-lt"/>
                          <a:ea typeface="+mn-ea"/>
                          <a:cs typeface="+mn-cs"/>
                          <a:sym typeface="Arial"/>
                        </a:rPr>
                        <a:t> </a:t>
                      </a:r>
                      <a:r>
                        <a:rPr lang="ru-RU" sz="800" b="0" i="0" u="none" strike="noStrike" cap="none" dirty="0" err="1">
                          <a:solidFill>
                            <a:schemeClr val="dk1"/>
                          </a:solidFill>
                          <a:latin typeface="+mn-lt"/>
                          <a:ea typeface="+mn-ea"/>
                          <a:cs typeface="+mn-cs"/>
                          <a:sym typeface="Arial"/>
                        </a:rPr>
                        <a:t>атқарушылар</a:t>
                      </a:r>
                      <a:endParaRPr lang="ru-RU" sz="800" b="0" i="0" u="none" strike="noStrike" cap="none" dirty="0">
                        <a:solidFill>
                          <a:schemeClr val="dk1"/>
                        </a:solidFill>
                        <a:latin typeface="+mn-lt"/>
                        <a:ea typeface="+mn-ea"/>
                        <a:cs typeface="+mn-cs"/>
                        <a:sym typeface="Arial"/>
                      </a:endParaRPr>
                    </a:p>
                  </a:txBody>
                  <a:tcPr marL="9525" marR="9525" marT="9525" marB="0" anchor="ctr"/>
                </a:tc>
                <a:tc>
                  <a:txBody>
                    <a:bodyPr/>
                    <a:lstStyle/>
                    <a:p>
                      <a:pPr algn="ctr" fontAlgn="b"/>
                      <a:r>
                        <a:rPr lang="ru-RU" sz="900" b="0" i="1" u="none" strike="noStrike" cap="none" dirty="0">
                          <a:solidFill>
                            <a:schemeClr val="dk1"/>
                          </a:solidFill>
                          <a:latin typeface="+mn-lt"/>
                          <a:ea typeface="+mn-ea"/>
                          <a:cs typeface="+mn-cs"/>
                          <a:sym typeface="Arial"/>
                        </a:rPr>
                        <a:t>9629-7</a:t>
                      </a:r>
                    </a:p>
                  </a:txBody>
                  <a:tcPr marL="9525" marR="9525" marT="9525" marB="0" anchor="ctr"/>
                </a:tc>
                <a:tc>
                  <a:txBody>
                    <a:bodyPr/>
                    <a:lstStyle/>
                    <a:p>
                      <a:pPr algn="ctr" fontAlgn="ctr"/>
                      <a:r>
                        <a:rPr lang="ru-RU" sz="1050" b="1" i="0" u="none" strike="noStrike" cap="none" dirty="0">
                          <a:solidFill>
                            <a:schemeClr val="dk1"/>
                          </a:solidFill>
                          <a:latin typeface="+mn-lt"/>
                          <a:ea typeface="+mn-ea"/>
                          <a:cs typeface="+mn-cs"/>
                          <a:sym typeface="Arial"/>
                        </a:rPr>
                        <a:t>1 081</a:t>
                      </a:r>
                    </a:p>
                  </a:txBody>
                  <a:tcPr marL="9525" marR="9525" marT="9525" marB="0" anchor="ctr"/>
                </a:tc>
                <a:tc>
                  <a:txBody>
                    <a:bodyPr/>
                    <a:lstStyle/>
                    <a:p>
                      <a:pPr algn="ctr" fontAlgn="ctr"/>
                      <a:r>
                        <a:rPr lang="ru-RU" sz="900" b="0" i="0" u="none" strike="noStrike" cap="none">
                          <a:solidFill>
                            <a:schemeClr val="dk1"/>
                          </a:solidFill>
                          <a:latin typeface="+mn-lt"/>
                          <a:ea typeface="+mn-ea"/>
                          <a:cs typeface="+mn-cs"/>
                          <a:sym typeface="Arial"/>
                        </a:rPr>
                        <a:t>74</a:t>
                      </a:r>
                    </a:p>
                  </a:txBody>
                  <a:tcPr marL="9525" marR="9525" marT="9525" marB="0" anchor="ctr"/>
                </a:tc>
                <a:tc>
                  <a:txBody>
                    <a:bodyPr/>
                    <a:lstStyle/>
                    <a:p>
                      <a:pPr algn="ctr" fontAlgn="ctr"/>
                      <a:r>
                        <a:rPr lang="ru-RU" sz="900" b="0" i="0" u="none" strike="noStrike" cap="none">
                          <a:solidFill>
                            <a:schemeClr val="dk1"/>
                          </a:solidFill>
                          <a:latin typeface="+mn-lt"/>
                          <a:ea typeface="+mn-ea"/>
                          <a:cs typeface="+mn-cs"/>
                          <a:sym typeface="Arial"/>
                        </a:rPr>
                        <a:t>102</a:t>
                      </a:r>
                    </a:p>
                  </a:txBody>
                  <a:tcPr marL="9525" marR="9525" marT="9525" marB="0" anchor="ctr"/>
                </a:tc>
                <a:tc>
                  <a:txBody>
                    <a:bodyPr/>
                    <a:lstStyle/>
                    <a:p>
                      <a:pPr algn="ctr" fontAlgn="ctr"/>
                      <a:r>
                        <a:rPr lang="ru-RU" sz="900" b="0" i="0" u="none" strike="noStrike" cap="none">
                          <a:solidFill>
                            <a:schemeClr val="dk1"/>
                          </a:solidFill>
                          <a:latin typeface="+mn-lt"/>
                          <a:ea typeface="+mn-ea"/>
                          <a:cs typeface="+mn-cs"/>
                          <a:sym typeface="Arial"/>
                        </a:rPr>
                        <a:t>326</a:t>
                      </a:r>
                    </a:p>
                  </a:txBody>
                  <a:tcPr marL="9525" marR="9525" marT="9525" marB="0" anchor="ctr"/>
                </a:tc>
                <a:tc>
                  <a:txBody>
                    <a:bodyPr/>
                    <a:lstStyle/>
                    <a:p>
                      <a:pPr algn="ctr" fontAlgn="ctr"/>
                      <a:r>
                        <a:rPr lang="ru-RU" sz="900" b="0" i="0" u="none" strike="noStrike" cap="none" dirty="0">
                          <a:solidFill>
                            <a:schemeClr val="dk1"/>
                          </a:solidFill>
                          <a:latin typeface="+mn-lt"/>
                          <a:ea typeface="+mn-ea"/>
                          <a:cs typeface="+mn-cs"/>
                          <a:sym typeface="Arial"/>
                        </a:rPr>
                        <a:t>579</a:t>
                      </a:r>
                    </a:p>
                  </a:txBody>
                  <a:tcPr marL="9525" marR="9525" marT="9525" marB="0" anchor="ctr"/>
                </a:tc>
                <a:tc>
                  <a:txBody>
                    <a:bodyPr/>
                    <a:lstStyle/>
                    <a:p>
                      <a:pPr algn="ctr" fontAlgn="ctr"/>
                      <a:r>
                        <a:rPr lang="ru-RU" sz="1050" b="1" i="0" u="none" strike="noStrike" cap="none" dirty="0">
                          <a:solidFill>
                            <a:schemeClr val="dk1"/>
                          </a:solidFill>
                          <a:latin typeface="+mn-lt"/>
                          <a:ea typeface="+mn-ea"/>
                          <a:cs typeface="+mn-cs"/>
                          <a:sym typeface="Arial"/>
                        </a:rPr>
                        <a:t>3,5%</a:t>
                      </a:r>
                    </a:p>
                  </a:txBody>
                  <a:tcPr marL="9525" marR="9525" marT="9525" marB="0" anchor="ctr"/>
                </a:tc>
                <a:extLst>
                  <a:ext uri="{0D108BD9-81ED-4DB2-BD59-A6C34878D82A}">
                    <a16:rowId xmlns:a16="http://schemas.microsoft.com/office/drawing/2014/main" val="3666239747"/>
                  </a:ext>
                </a:extLst>
              </a:tr>
              <a:tr h="252035">
                <a:tc vMerge="1">
                  <a:txBody>
                    <a:bodyPr/>
                    <a:lstStyle/>
                    <a:p>
                      <a:endParaRPr lang="ru-KZ" sz="1100" dirty="0"/>
                    </a:p>
                  </a:txBody>
                  <a:tcPr/>
                </a:tc>
                <a:tc>
                  <a:txBody>
                    <a:bodyPr/>
                    <a:lstStyle/>
                    <a:p>
                      <a:pPr marL="72000" algn="l" fontAlgn="b"/>
                      <a:r>
                        <a:rPr lang="ru-RU" sz="800" b="0" i="0" u="none" strike="noStrike" cap="none" dirty="0">
                          <a:solidFill>
                            <a:schemeClr val="dk1"/>
                          </a:solidFill>
                          <a:latin typeface="+mn-lt"/>
                          <a:ea typeface="+mn-ea"/>
                          <a:cs typeface="+mn-cs"/>
                          <a:sym typeface="Arial"/>
                        </a:rPr>
                        <a:t>5 </a:t>
                      </a:r>
                      <a:r>
                        <a:rPr lang="ru-RU" sz="800" b="0" i="0" u="none" strike="noStrike" cap="none" dirty="0" err="1">
                          <a:solidFill>
                            <a:schemeClr val="dk1"/>
                          </a:solidFill>
                          <a:latin typeface="+mn-lt"/>
                          <a:ea typeface="+mn-ea"/>
                          <a:cs typeface="+mn-cs"/>
                          <a:sym typeface="Arial"/>
                        </a:rPr>
                        <a:t>Ауыл</a:t>
                      </a:r>
                      <a:r>
                        <a:rPr lang="ru-RU" sz="800" b="0" i="0" u="none" strike="noStrike" cap="none" dirty="0">
                          <a:solidFill>
                            <a:schemeClr val="dk1"/>
                          </a:solidFill>
                          <a:latin typeface="+mn-lt"/>
                          <a:ea typeface="+mn-ea"/>
                          <a:cs typeface="+mn-cs"/>
                          <a:sym typeface="Arial"/>
                        </a:rPr>
                        <a:t> </a:t>
                      </a:r>
                      <a:r>
                        <a:rPr lang="ru-RU" sz="800" b="0" i="0" u="none" strike="noStrike" cap="none" dirty="0" err="1">
                          <a:solidFill>
                            <a:schemeClr val="dk1"/>
                          </a:solidFill>
                          <a:latin typeface="+mn-lt"/>
                          <a:ea typeface="+mn-ea"/>
                          <a:cs typeface="+mn-cs"/>
                          <a:sym typeface="Arial"/>
                        </a:rPr>
                        <a:t>шаруашылығы</a:t>
                      </a:r>
                      <a:r>
                        <a:rPr lang="ru-RU" sz="800" b="0" i="0" u="none" strike="noStrike" cap="none" dirty="0">
                          <a:solidFill>
                            <a:schemeClr val="dk1"/>
                          </a:solidFill>
                          <a:latin typeface="+mn-lt"/>
                          <a:ea typeface="+mn-ea"/>
                          <a:cs typeface="+mn-cs"/>
                          <a:sym typeface="Arial"/>
                        </a:rPr>
                        <a:t> </a:t>
                      </a:r>
                      <a:r>
                        <a:rPr lang="ru-RU" sz="800" b="0" i="0" u="none" strike="noStrike" cap="none" dirty="0" err="1">
                          <a:solidFill>
                            <a:schemeClr val="dk1"/>
                          </a:solidFill>
                          <a:latin typeface="+mn-lt"/>
                          <a:ea typeface="+mn-ea"/>
                          <a:cs typeface="+mn-cs"/>
                          <a:sym typeface="Arial"/>
                        </a:rPr>
                        <a:t>өнімдерін</a:t>
                      </a:r>
                      <a:r>
                        <a:rPr lang="ru-RU" sz="800" b="0" i="0" u="none" strike="noStrike" cap="none" dirty="0">
                          <a:solidFill>
                            <a:schemeClr val="dk1"/>
                          </a:solidFill>
                          <a:latin typeface="+mn-lt"/>
                          <a:ea typeface="+mn-ea"/>
                          <a:cs typeface="+mn-cs"/>
                          <a:sym typeface="Arial"/>
                        </a:rPr>
                        <a:t> </a:t>
                      </a:r>
                      <a:r>
                        <a:rPr lang="ru-RU" sz="800" b="0" i="0" u="none" strike="noStrike" cap="none" dirty="0" err="1">
                          <a:solidFill>
                            <a:schemeClr val="dk1"/>
                          </a:solidFill>
                          <a:latin typeface="+mn-lt"/>
                          <a:ea typeface="+mn-ea"/>
                          <a:cs typeface="+mn-cs"/>
                          <a:sym typeface="Arial"/>
                        </a:rPr>
                        <a:t>өндірудегі</a:t>
                      </a:r>
                      <a:r>
                        <a:rPr lang="ru-RU" sz="800" b="0" i="0" u="none" strike="noStrike" cap="none" dirty="0">
                          <a:solidFill>
                            <a:schemeClr val="dk1"/>
                          </a:solidFill>
                          <a:latin typeface="+mn-lt"/>
                          <a:ea typeface="+mn-ea"/>
                          <a:cs typeface="+mn-cs"/>
                          <a:sym typeface="Arial"/>
                        </a:rPr>
                        <a:t> </a:t>
                      </a:r>
                      <a:r>
                        <a:rPr lang="ru-RU" sz="800" b="0" i="0" u="none" strike="noStrike" cap="none" dirty="0" err="1">
                          <a:solidFill>
                            <a:schemeClr val="dk1"/>
                          </a:solidFill>
                          <a:latin typeface="+mn-lt"/>
                          <a:ea typeface="+mn-ea"/>
                          <a:cs typeface="+mn-cs"/>
                          <a:sym typeface="Arial"/>
                        </a:rPr>
                        <a:t>біліктілігі</a:t>
                      </a:r>
                      <a:r>
                        <a:rPr lang="ru-RU" sz="800" b="0" i="0" u="none" strike="noStrike" cap="none" dirty="0">
                          <a:solidFill>
                            <a:schemeClr val="dk1"/>
                          </a:solidFill>
                          <a:latin typeface="+mn-lt"/>
                          <a:ea typeface="+mn-ea"/>
                          <a:cs typeface="+mn-cs"/>
                          <a:sym typeface="Arial"/>
                        </a:rPr>
                        <a:t> </a:t>
                      </a:r>
                      <a:r>
                        <a:rPr lang="ru-RU" sz="800" b="0" i="0" u="none" strike="noStrike" cap="none" dirty="0" err="1">
                          <a:solidFill>
                            <a:schemeClr val="dk1"/>
                          </a:solidFill>
                          <a:latin typeface="+mn-lt"/>
                          <a:ea typeface="+mn-ea"/>
                          <a:cs typeface="+mn-cs"/>
                          <a:sym typeface="Arial"/>
                        </a:rPr>
                        <a:t>жоқ</a:t>
                      </a:r>
                      <a:r>
                        <a:rPr lang="ru-RU" sz="800" b="0" i="0" u="none" strike="noStrike" cap="none" dirty="0">
                          <a:solidFill>
                            <a:schemeClr val="dk1"/>
                          </a:solidFill>
                          <a:latin typeface="+mn-lt"/>
                          <a:ea typeface="+mn-ea"/>
                          <a:cs typeface="+mn-cs"/>
                          <a:sym typeface="Arial"/>
                        </a:rPr>
                        <a:t> </a:t>
                      </a:r>
                      <a:r>
                        <a:rPr lang="ru-RU" sz="800" b="0" i="0" u="none" strike="noStrike" cap="none" dirty="0" err="1">
                          <a:solidFill>
                            <a:schemeClr val="dk1"/>
                          </a:solidFill>
                          <a:latin typeface="+mn-lt"/>
                          <a:ea typeface="+mn-ea"/>
                          <a:cs typeface="+mn-cs"/>
                          <a:sym typeface="Arial"/>
                        </a:rPr>
                        <a:t>жұмысшылар</a:t>
                      </a:r>
                      <a:endParaRPr lang="ru-RU" sz="800" b="0" i="0" u="none" strike="noStrike" cap="none" dirty="0">
                        <a:solidFill>
                          <a:schemeClr val="dk1"/>
                        </a:solidFill>
                        <a:latin typeface="+mn-lt"/>
                        <a:ea typeface="+mn-ea"/>
                        <a:cs typeface="+mn-cs"/>
                        <a:sym typeface="Arial"/>
                      </a:endParaRPr>
                    </a:p>
                  </a:txBody>
                  <a:tcPr marL="9525" marR="9525" marT="9525" marB="0" anchor="ctr"/>
                </a:tc>
                <a:tc>
                  <a:txBody>
                    <a:bodyPr/>
                    <a:lstStyle/>
                    <a:p>
                      <a:pPr algn="ctr" fontAlgn="b"/>
                      <a:r>
                        <a:rPr lang="ru-RU" sz="900" b="0" i="1" u="none" strike="noStrike" cap="none" dirty="0">
                          <a:solidFill>
                            <a:schemeClr val="dk1"/>
                          </a:solidFill>
                          <a:latin typeface="+mn-lt"/>
                          <a:ea typeface="+mn-ea"/>
                          <a:cs typeface="+mn-cs"/>
                          <a:sym typeface="Arial"/>
                        </a:rPr>
                        <a:t>9211-3</a:t>
                      </a:r>
                    </a:p>
                  </a:txBody>
                  <a:tcPr marL="9525" marR="9525" marT="9525" marB="0" anchor="ctr"/>
                </a:tc>
                <a:tc>
                  <a:txBody>
                    <a:bodyPr/>
                    <a:lstStyle/>
                    <a:p>
                      <a:pPr algn="ctr" fontAlgn="ctr"/>
                      <a:r>
                        <a:rPr lang="ru-RU" sz="1050" b="1" i="0" u="none" strike="noStrike" cap="none" dirty="0">
                          <a:solidFill>
                            <a:schemeClr val="dk1"/>
                          </a:solidFill>
                          <a:latin typeface="+mn-lt"/>
                          <a:ea typeface="+mn-ea"/>
                          <a:cs typeface="+mn-cs"/>
                          <a:sym typeface="Arial"/>
                        </a:rPr>
                        <a:t>907</a:t>
                      </a:r>
                    </a:p>
                  </a:txBody>
                  <a:tcPr marL="9525" marR="9525" marT="9525" marB="0" anchor="ctr"/>
                </a:tc>
                <a:tc>
                  <a:txBody>
                    <a:bodyPr/>
                    <a:lstStyle/>
                    <a:p>
                      <a:pPr algn="ctr" fontAlgn="ctr"/>
                      <a:r>
                        <a:rPr lang="ru-RU" sz="900" b="0" i="0" u="none" strike="noStrike" cap="none">
                          <a:solidFill>
                            <a:schemeClr val="dk1"/>
                          </a:solidFill>
                          <a:latin typeface="+mn-lt"/>
                          <a:ea typeface="+mn-ea"/>
                          <a:cs typeface="+mn-cs"/>
                          <a:sym typeface="Arial"/>
                        </a:rPr>
                        <a:t>72</a:t>
                      </a:r>
                    </a:p>
                  </a:txBody>
                  <a:tcPr marL="9525" marR="9525" marT="9525" marB="0" anchor="ctr"/>
                </a:tc>
                <a:tc>
                  <a:txBody>
                    <a:bodyPr/>
                    <a:lstStyle/>
                    <a:p>
                      <a:pPr algn="ctr" fontAlgn="ctr"/>
                      <a:r>
                        <a:rPr lang="ru-RU" sz="900" b="0" i="0" u="none" strike="noStrike" cap="none">
                          <a:solidFill>
                            <a:schemeClr val="dk1"/>
                          </a:solidFill>
                          <a:latin typeface="+mn-lt"/>
                          <a:ea typeface="+mn-ea"/>
                          <a:cs typeface="+mn-cs"/>
                          <a:sym typeface="Arial"/>
                        </a:rPr>
                        <a:t>430</a:t>
                      </a:r>
                    </a:p>
                  </a:txBody>
                  <a:tcPr marL="9525" marR="9525" marT="9525" marB="0" anchor="ctr"/>
                </a:tc>
                <a:tc>
                  <a:txBody>
                    <a:bodyPr/>
                    <a:lstStyle/>
                    <a:p>
                      <a:pPr algn="ctr" fontAlgn="ctr"/>
                      <a:r>
                        <a:rPr lang="ru-RU" sz="900" b="0" i="0" u="none" strike="noStrike" cap="none">
                          <a:solidFill>
                            <a:schemeClr val="dk1"/>
                          </a:solidFill>
                          <a:latin typeface="+mn-lt"/>
                          <a:ea typeface="+mn-ea"/>
                          <a:cs typeface="+mn-cs"/>
                          <a:sym typeface="Arial"/>
                        </a:rPr>
                        <a:t>95</a:t>
                      </a:r>
                    </a:p>
                  </a:txBody>
                  <a:tcPr marL="9525" marR="9525" marT="9525" marB="0" anchor="ctr"/>
                </a:tc>
                <a:tc>
                  <a:txBody>
                    <a:bodyPr/>
                    <a:lstStyle/>
                    <a:p>
                      <a:pPr algn="ctr" fontAlgn="ctr"/>
                      <a:r>
                        <a:rPr lang="ru-RU" sz="900" b="0" i="0" u="none" strike="noStrike" cap="none" dirty="0">
                          <a:solidFill>
                            <a:schemeClr val="dk1"/>
                          </a:solidFill>
                          <a:latin typeface="+mn-lt"/>
                          <a:ea typeface="+mn-ea"/>
                          <a:cs typeface="+mn-cs"/>
                          <a:sym typeface="Arial"/>
                        </a:rPr>
                        <a:t>310</a:t>
                      </a:r>
                    </a:p>
                  </a:txBody>
                  <a:tcPr marL="9525" marR="9525" marT="9525" marB="0" anchor="ctr"/>
                </a:tc>
                <a:tc>
                  <a:txBody>
                    <a:bodyPr/>
                    <a:lstStyle/>
                    <a:p>
                      <a:pPr algn="ctr" fontAlgn="ctr"/>
                      <a:r>
                        <a:rPr lang="ru-RU" sz="1050" b="1" i="0" u="none" strike="noStrike" cap="none" dirty="0">
                          <a:solidFill>
                            <a:schemeClr val="dk1"/>
                          </a:solidFill>
                          <a:latin typeface="+mn-lt"/>
                          <a:ea typeface="+mn-ea"/>
                          <a:cs typeface="+mn-cs"/>
                          <a:sym typeface="Arial"/>
                        </a:rPr>
                        <a:t>3,0%</a:t>
                      </a:r>
                    </a:p>
                  </a:txBody>
                  <a:tcPr marL="9525" marR="9525" marT="9525" marB="0" anchor="ctr"/>
                </a:tc>
                <a:extLst>
                  <a:ext uri="{0D108BD9-81ED-4DB2-BD59-A6C34878D82A}">
                    <a16:rowId xmlns:a16="http://schemas.microsoft.com/office/drawing/2014/main" val="412311137"/>
                  </a:ext>
                </a:extLst>
              </a:tr>
            </a:tbl>
          </a:graphicData>
        </a:graphic>
      </p:graphicFrame>
    </p:spTree>
    <p:extLst>
      <p:ext uri="{BB962C8B-B14F-4D97-AF65-F5344CB8AC3E}">
        <p14:creationId xmlns:p14="http://schemas.microsoft.com/office/powerpoint/2010/main" val="2179627516"/>
      </p:ext>
    </p:extLst>
  </p:cSld>
  <p:clrMapOvr>
    <a:masterClrMapping/>
  </p:clrMapOvr>
</p:sld>
</file>

<file path=ppt/slides/slide4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Номер слайда 2">
            <a:extLst>
              <a:ext uri="{FF2B5EF4-FFF2-40B4-BE49-F238E27FC236}">
                <a16:creationId xmlns:a16="http://schemas.microsoft.com/office/drawing/2014/main" id="{0FE3E8E7-F31A-7D55-7372-1BEAD488D2B4}"/>
              </a:ext>
            </a:extLst>
          </p:cNvPr>
          <p:cNvSpPr>
            <a:spLocks noGrp="1"/>
          </p:cNvSpPr>
          <p:nvPr>
            <p:ph type="sldNum" sz="quarter" idx="12"/>
          </p:nvPr>
        </p:nvSpPr>
        <p:spPr/>
        <p:txBody>
          <a:bodyPr/>
          <a:lstStyle/>
          <a:p>
            <a:fld id="{4060C6F1-8618-4CCA-B45E-7B199C8F5830}" type="slidenum">
              <a:rPr lang="ru-RU" smtClean="0"/>
              <a:pPr/>
              <a:t>46</a:t>
            </a:fld>
            <a:r>
              <a:rPr lang="en-US" dirty="0"/>
              <a:t> </a:t>
            </a:r>
            <a:r>
              <a:rPr lang="ru-RU" dirty="0"/>
              <a:t>из 82</a:t>
            </a:r>
          </a:p>
        </p:txBody>
      </p:sp>
      <p:sp>
        <p:nvSpPr>
          <p:cNvPr id="2" name="Заголовок 3">
            <a:extLst>
              <a:ext uri="{FF2B5EF4-FFF2-40B4-BE49-F238E27FC236}">
                <a16:creationId xmlns:a16="http://schemas.microsoft.com/office/drawing/2014/main" id="{6B40C54E-AB09-425F-8B98-879F69EDE140}"/>
              </a:ext>
            </a:extLst>
          </p:cNvPr>
          <p:cNvSpPr txBox="1">
            <a:spLocks/>
          </p:cNvSpPr>
          <p:nvPr/>
        </p:nvSpPr>
        <p:spPr>
          <a:xfrm>
            <a:off x="72000" y="0"/>
            <a:ext cx="12120000" cy="859626"/>
          </a:xfrm>
          <a:prstGeom prst="rect">
            <a:avLst/>
          </a:prstGeom>
        </p:spPr>
        <p:txBody>
          <a:bodyPr anchor="ctr"/>
          <a:lstStyle>
            <a:defPPr marR="0" lvl="0" algn="l" rtl="0">
              <a:lnSpc>
                <a:spcPct val="100000"/>
              </a:lnSpc>
              <a:spcBef>
                <a:spcPts val="0"/>
              </a:spcBef>
              <a:spcAft>
                <a:spcPts val="0"/>
              </a:spcAft>
            </a:defPPr>
            <a:lvl1pPr marR="0" lvl="0" algn="l" rtl="0" eaLnBrk="1" hangingPunct="1">
              <a:lnSpc>
                <a:spcPct val="100000"/>
              </a:lnSpc>
              <a:spcBef>
                <a:spcPts val="0"/>
              </a:spcBef>
              <a:spcAft>
                <a:spcPts val="0"/>
              </a:spcAft>
              <a:buNone/>
              <a:defRPr sz="2667" b="1" i="0" u="none" strike="noStrike" cap="none">
                <a:solidFill>
                  <a:srgbClr val="007F76"/>
                </a:solidFill>
                <a:latin typeface="Arial" panose="020B0604020202020204" pitchFamily="34" charset="0"/>
                <a:ea typeface="Calibri" panose="020F0502020204030204" pitchFamily="34" charset="0"/>
                <a:cs typeface="Arial" panose="020B0604020202020204" pitchFamily="34" charset="0"/>
                <a:sym typeface="Arial"/>
              </a:defRPr>
            </a:lvl1pPr>
          </a:lstStyle>
          <a:p>
            <a:pPr defTabSz="914400"/>
            <a:r>
              <a:rPr lang="kk-KZ" sz="2400" dirty="0"/>
              <a:t>Жетісу облысы бойынша топ-10 бос жұмыс орындарының болжамы</a:t>
            </a:r>
            <a:endParaRPr lang="ru-KZ" sz="2400" kern="0" dirty="0"/>
          </a:p>
        </p:txBody>
      </p:sp>
      <p:graphicFrame>
        <p:nvGraphicFramePr>
          <p:cNvPr id="4" name="Таблица 3">
            <a:extLst>
              <a:ext uri="{FF2B5EF4-FFF2-40B4-BE49-F238E27FC236}">
                <a16:creationId xmlns:a16="http://schemas.microsoft.com/office/drawing/2014/main" id="{6DF87B24-59D4-648D-ECCC-9FBE7C4BF08A}"/>
              </a:ext>
            </a:extLst>
          </p:cNvPr>
          <p:cNvGraphicFramePr>
            <a:graphicFrameLocks noGrp="1"/>
          </p:cNvGraphicFramePr>
          <p:nvPr>
            <p:extLst>
              <p:ext uri="{D42A27DB-BD31-4B8C-83A1-F6EECF244321}">
                <p14:modId xmlns:p14="http://schemas.microsoft.com/office/powerpoint/2010/main" val="587176202"/>
              </p:ext>
            </p:extLst>
          </p:nvPr>
        </p:nvGraphicFramePr>
        <p:xfrm>
          <a:off x="141431" y="932399"/>
          <a:ext cx="11885729" cy="5617699"/>
        </p:xfrm>
        <a:graphic>
          <a:graphicData uri="http://schemas.openxmlformats.org/drawingml/2006/table">
            <a:tbl>
              <a:tblPr bandRow="1">
                <a:tableStyleId>{3B4B98B0-60AC-42C2-AFA5-B58CD77FA1E5}</a:tableStyleId>
              </a:tblPr>
              <a:tblGrid>
                <a:gridCol w="360812">
                  <a:extLst>
                    <a:ext uri="{9D8B030D-6E8A-4147-A177-3AD203B41FA5}">
                      <a16:colId xmlns:a16="http://schemas.microsoft.com/office/drawing/2014/main" val="2640444703"/>
                    </a:ext>
                  </a:extLst>
                </a:gridCol>
                <a:gridCol w="674456">
                  <a:extLst>
                    <a:ext uri="{9D8B030D-6E8A-4147-A177-3AD203B41FA5}">
                      <a16:colId xmlns:a16="http://schemas.microsoft.com/office/drawing/2014/main" val="308092926"/>
                    </a:ext>
                  </a:extLst>
                </a:gridCol>
                <a:gridCol w="4014030">
                  <a:extLst>
                    <a:ext uri="{9D8B030D-6E8A-4147-A177-3AD203B41FA5}">
                      <a16:colId xmlns:a16="http://schemas.microsoft.com/office/drawing/2014/main" val="2913193191"/>
                    </a:ext>
                  </a:extLst>
                </a:gridCol>
                <a:gridCol w="659670">
                  <a:extLst>
                    <a:ext uri="{9D8B030D-6E8A-4147-A177-3AD203B41FA5}">
                      <a16:colId xmlns:a16="http://schemas.microsoft.com/office/drawing/2014/main" val="3122760222"/>
                    </a:ext>
                  </a:extLst>
                </a:gridCol>
                <a:gridCol w="659670">
                  <a:extLst>
                    <a:ext uri="{9D8B030D-6E8A-4147-A177-3AD203B41FA5}">
                      <a16:colId xmlns:a16="http://schemas.microsoft.com/office/drawing/2014/main" val="463672542"/>
                    </a:ext>
                  </a:extLst>
                </a:gridCol>
                <a:gridCol w="659670">
                  <a:extLst>
                    <a:ext uri="{9D8B030D-6E8A-4147-A177-3AD203B41FA5}">
                      <a16:colId xmlns:a16="http://schemas.microsoft.com/office/drawing/2014/main" val="3124389490"/>
                    </a:ext>
                  </a:extLst>
                </a:gridCol>
                <a:gridCol w="659670">
                  <a:extLst>
                    <a:ext uri="{9D8B030D-6E8A-4147-A177-3AD203B41FA5}">
                      <a16:colId xmlns:a16="http://schemas.microsoft.com/office/drawing/2014/main" val="2941227421"/>
                    </a:ext>
                  </a:extLst>
                </a:gridCol>
                <a:gridCol w="659670">
                  <a:extLst>
                    <a:ext uri="{9D8B030D-6E8A-4147-A177-3AD203B41FA5}">
                      <a16:colId xmlns:a16="http://schemas.microsoft.com/office/drawing/2014/main" val="14517836"/>
                    </a:ext>
                  </a:extLst>
                </a:gridCol>
                <a:gridCol w="659670">
                  <a:extLst>
                    <a:ext uri="{9D8B030D-6E8A-4147-A177-3AD203B41FA5}">
                      <a16:colId xmlns:a16="http://schemas.microsoft.com/office/drawing/2014/main" val="2712067462"/>
                    </a:ext>
                  </a:extLst>
                </a:gridCol>
                <a:gridCol w="525731">
                  <a:extLst>
                    <a:ext uri="{9D8B030D-6E8A-4147-A177-3AD203B41FA5}">
                      <a16:colId xmlns:a16="http://schemas.microsoft.com/office/drawing/2014/main" val="926687325"/>
                    </a:ext>
                  </a:extLst>
                </a:gridCol>
                <a:gridCol w="525731">
                  <a:extLst>
                    <a:ext uri="{9D8B030D-6E8A-4147-A177-3AD203B41FA5}">
                      <a16:colId xmlns:a16="http://schemas.microsoft.com/office/drawing/2014/main" val="827406570"/>
                    </a:ext>
                  </a:extLst>
                </a:gridCol>
                <a:gridCol w="525731">
                  <a:extLst>
                    <a:ext uri="{9D8B030D-6E8A-4147-A177-3AD203B41FA5}">
                      <a16:colId xmlns:a16="http://schemas.microsoft.com/office/drawing/2014/main" val="2656866826"/>
                    </a:ext>
                  </a:extLst>
                </a:gridCol>
                <a:gridCol w="525731">
                  <a:extLst>
                    <a:ext uri="{9D8B030D-6E8A-4147-A177-3AD203B41FA5}">
                      <a16:colId xmlns:a16="http://schemas.microsoft.com/office/drawing/2014/main" val="3514456650"/>
                    </a:ext>
                  </a:extLst>
                </a:gridCol>
                <a:gridCol w="775487">
                  <a:extLst>
                    <a:ext uri="{9D8B030D-6E8A-4147-A177-3AD203B41FA5}">
                      <a16:colId xmlns:a16="http://schemas.microsoft.com/office/drawing/2014/main" val="3845195506"/>
                    </a:ext>
                  </a:extLst>
                </a:gridCol>
              </a:tblGrid>
              <a:tr h="185777">
                <a:tc rowSpan="2">
                  <a:txBody>
                    <a:bodyPr/>
                    <a:lstStyle/>
                    <a:p>
                      <a:pPr algn="ctr" rtl="0" fontAlgn="ctr"/>
                      <a:r>
                        <a:rPr lang="ru-RU" sz="1050" u="none" strike="noStrike" dirty="0">
                          <a:solidFill>
                            <a:srgbClr val="007F76"/>
                          </a:solidFill>
                          <a:effectLst/>
                          <a:latin typeface="Arial Narrow" panose="020B0606020202030204" pitchFamily="34" charset="0"/>
                        </a:rPr>
                        <a:t>№</a:t>
                      </a:r>
                      <a:endParaRPr lang="ru-RU" sz="1050" b="0" i="0" u="none" strike="noStrike" dirty="0">
                        <a:solidFill>
                          <a:srgbClr val="007F76"/>
                        </a:solidFill>
                        <a:effectLst/>
                        <a:latin typeface="Arial Narrow" panose="020B0606020202030204" pitchFamily="34" charset="0"/>
                      </a:endParaRPr>
                    </a:p>
                  </a:txBody>
                  <a:tcPr marL="6603" marR="6603" marT="0" marB="0"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rowSpan="2">
                  <a:txBody>
                    <a:bodyPr/>
                    <a:lstStyle/>
                    <a:p>
                      <a:pPr marL="0" algn="ctr" defTabSz="685800" rtl="0" eaLnBrk="1" fontAlgn="ctr" latinLnBrk="0" hangingPunct="1"/>
                      <a:r>
                        <a:rPr lang="ru-RU" sz="1050" b="0" i="0" u="none" strike="noStrike" cap="none" dirty="0">
                          <a:solidFill>
                            <a:srgbClr val="007F76"/>
                          </a:solidFill>
                          <a:effectLst/>
                          <a:latin typeface="Arial Narrow" panose="020B0606020202030204" pitchFamily="34" charset="0"/>
                          <a:ea typeface="+mn-ea"/>
                          <a:cs typeface="+mn-cs"/>
                          <a:sym typeface="Arial"/>
                        </a:rPr>
                        <a:t>ҰҚЖ-2017 </a:t>
                      </a:r>
                      <a:r>
                        <a:rPr lang="ru-RU" sz="1050" b="0" i="0" u="none" strike="noStrike" cap="none" dirty="0" err="1">
                          <a:solidFill>
                            <a:srgbClr val="007F76"/>
                          </a:solidFill>
                          <a:effectLst/>
                          <a:latin typeface="Arial Narrow" panose="020B0606020202030204" pitchFamily="34" charset="0"/>
                          <a:ea typeface="+mn-ea"/>
                          <a:cs typeface="+mn-cs"/>
                          <a:sym typeface="Arial"/>
                        </a:rPr>
                        <a:t>коді</a:t>
                      </a:r>
                      <a:endParaRPr lang="ru-RU" sz="1050" b="0" i="0" u="none" strike="noStrike" cap="none" dirty="0">
                        <a:solidFill>
                          <a:srgbClr val="007F76"/>
                        </a:solidFill>
                        <a:effectLst/>
                        <a:latin typeface="Arial Narrow" panose="020B0606020202030204" pitchFamily="34" charset="0"/>
                        <a:ea typeface="+mn-ea"/>
                        <a:cs typeface="+mn-cs"/>
                        <a:sym typeface="Arial"/>
                      </a:endParaRPr>
                    </a:p>
                  </a:txBody>
                  <a:tcPr marL="6603" marR="6603" marT="0" marB="0"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rowSpan="2">
                  <a:txBody>
                    <a:bodyPr/>
                    <a:lstStyle/>
                    <a:p>
                      <a:pPr algn="ctr" rtl="0" fontAlgn="ctr"/>
                      <a:r>
                        <a:rPr lang="ru-RU" sz="1050" u="none" strike="noStrike" dirty="0">
                          <a:solidFill>
                            <a:srgbClr val="007F76"/>
                          </a:solidFill>
                          <a:effectLst/>
                          <a:latin typeface="Arial Narrow" panose="020B0606020202030204" pitchFamily="34" charset="0"/>
                        </a:rPr>
                        <a:t>АТАУЫ</a:t>
                      </a:r>
                      <a:endParaRPr lang="ru-RU" sz="1050" b="0" i="0" u="none" strike="noStrike" dirty="0">
                        <a:solidFill>
                          <a:srgbClr val="007F76"/>
                        </a:solidFill>
                        <a:effectLst/>
                        <a:latin typeface="Arial Narrow" panose="020B0606020202030204" pitchFamily="34" charset="0"/>
                      </a:endParaRPr>
                    </a:p>
                  </a:txBody>
                  <a:tcPr marL="6603" marR="6603" marT="0" marB="0" anchor="ctr">
                    <a:lnL>
                      <a:noFill/>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rowSpan="2">
                  <a:txBody>
                    <a:bodyPr/>
                    <a:lstStyle/>
                    <a:p>
                      <a:pPr algn="ctr" fontAlgn="b"/>
                      <a:r>
                        <a:rPr lang="kk-KZ" sz="1050" u="none" strike="noStrike" dirty="0">
                          <a:solidFill>
                            <a:schemeClr val="tx1"/>
                          </a:solidFill>
                          <a:effectLst/>
                          <a:latin typeface="Arial Narrow" panose="020B0606020202030204" pitchFamily="34" charset="0"/>
                        </a:rPr>
                        <a:t>2022 ж. бос орындар</a:t>
                      </a:r>
                      <a:endParaRPr lang="ru-RU" sz="1050" b="0" i="0" u="none" strike="noStrike" dirty="0">
                        <a:solidFill>
                          <a:schemeClr val="tx1"/>
                        </a:solidFill>
                        <a:effectLst/>
                        <a:latin typeface="Arial Narrow" panose="020B0606020202030204" pitchFamily="34" charset="0"/>
                      </a:endParaRPr>
                    </a:p>
                  </a:txBody>
                  <a:tcPr marL="9525" marR="9525" marT="0" marB="0" anchor="ctr">
                    <a:lnL w="12700" cap="flat" cmpd="sng" algn="ctr">
                      <a:solidFill>
                        <a:schemeClr val="tx1"/>
                      </a:solidFill>
                      <a:prstDash val="solid"/>
                      <a:round/>
                      <a:headEnd type="none" w="med" len="med"/>
                      <a:tailEnd type="none" w="med" len="med"/>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gridSpan="4">
                  <a:txBody>
                    <a:bodyPr/>
                    <a:lstStyle/>
                    <a:p>
                      <a:pPr algn="ctr" fontAlgn="b"/>
                      <a:r>
                        <a:rPr lang="ru-RU" sz="1050" b="0" i="0" u="none" strike="noStrike" dirty="0" err="1">
                          <a:solidFill>
                            <a:schemeClr val="tx1"/>
                          </a:solidFill>
                          <a:effectLst/>
                          <a:latin typeface="Arial Narrow" panose="020B0606020202030204" pitchFamily="34" charset="0"/>
                        </a:rPr>
                        <a:t>оның</a:t>
                      </a:r>
                      <a:r>
                        <a:rPr lang="ru-RU" sz="1050" b="0" i="0" u="none" strike="noStrike" dirty="0">
                          <a:solidFill>
                            <a:schemeClr val="tx1"/>
                          </a:solidFill>
                          <a:effectLst/>
                          <a:latin typeface="Arial Narrow" panose="020B0606020202030204" pitchFamily="34" charset="0"/>
                        </a:rPr>
                        <a:t> </a:t>
                      </a:r>
                      <a:r>
                        <a:rPr lang="ru-RU" sz="1050" b="0" i="0" u="none" strike="noStrike" dirty="0" err="1">
                          <a:solidFill>
                            <a:schemeClr val="tx1"/>
                          </a:solidFill>
                          <a:effectLst/>
                          <a:latin typeface="Arial Narrow" panose="020B0606020202030204" pitchFamily="34" charset="0"/>
                        </a:rPr>
                        <a:t>ішінде</a:t>
                      </a:r>
                      <a:r>
                        <a:rPr lang="ru-RU" sz="1050" b="0" i="0" u="none" strike="noStrike" dirty="0">
                          <a:solidFill>
                            <a:schemeClr val="tx1"/>
                          </a:solidFill>
                          <a:effectLst/>
                          <a:latin typeface="Arial Narrow" panose="020B0606020202030204" pitchFamily="34" charset="0"/>
                        </a:rPr>
                        <a:t> 2022 ж. </a:t>
                      </a:r>
                      <a:r>
                        <a:rPr lang="ru-RU" sz="1050" b="0" i="0" u="none" strike="noStrike" dirty="0" err="1">
                          <a:solidFill>
                            <a:schemeClr val="tx1"/>
                          </a:solidFill>
                          <a:effectLst/>
                          <a:latin typeface="Arial Narrow" panose="020B0606020202030204" pitchFamily="34" charset="0"/>
                        </a:rPr>
                        <a:t>тоқсандары</a:t>
                      </a:r>
                      <a:r>
                        <a:rPr lang="ru-RU" sz="1050" b="0" i="0" u="none" strike="noStrike" dirty="0">
                          <a:solidFill>
                            <a:schemeClr val="tx1"/>
                          </a:solidFill>
                          <a:effectLst/>
                          <a:latin typeface="Arial Narrow" panose="020B0606020202030204" pitchFamily="34" charset="0"/>
                        </a:rPr>
                        <a:t> </a:t>
                      </a:r>
                      <a:r>
                        <a:rPr lang="ru-RU" sz="1050" b="0" i="0" u="none" strike="noStrike" dirty="0" err="1">
                          <a:solidFill>
                            <a:schemeClr val="tx1"/>
                          </a:solidFill>
                          <a:effectLst/>
                          <a:latin typeface="Arial Narrow" panose="020B0606020202030204" pitchFamily="34" charset="0"/>
                        </a:rPr>
                        <a:t>бойынша</a:t>
                      </a:r>
                      <a:endParaRPr lang="ru-RU" sz="1050" b="0" i="0" u="none" strike="noStrike" dirty="0">
                        <a:solidFill>
                          <a:schemeClr val="tx1"/>
                        </a:solidFill>
                        <a:effectLst/>
                        <a:latin typeface="Arial Narrow" panose="020B0606020202030204" pitchFamily="34" charset="0"/>
                      </a:endParaRPr>
                    </a:p>
                  </a:txBody>
                  <a:tcPr marL="9525" marR="9525" marT="0" marB="0" anchor="ctr">
                    <a:lnL>
                      <a:noFill/>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fontAlgn="b"/>
                      <a:endParaRPr lang="ru-RU" sz="900" b="0" i="0" u="none" strike="noStrike" dirty="0">
                        <a:solidFill>
                          <a:srgbClr val="007F76"/>
                        </a:solidFill>
                        <a:effectLst/>
                        <a:latin typeface="Arial Narrow" panose="020B0606020202030204" pitchFamily="34" charset="0"/>
                      </a:endParaRPr>
                    </a:p>
                  </a:txBody>
                  <a:tcPr marL="9525" marR="9525" marT="9525" marB="0"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fontAlgn="b"/>
                      <a:endParaRPr lang="ru-RU" sz="900" b="0" i="0" u="none" strike="noStrike" dirty="0">
                        <a:solidFill>
                          <a:srgbClr val="007F76"/>
                        </a:solidFill>
                        <a:effectLst/>
                        <a:latin typeface="Arial Narrow" panose="020B0606020202030204" pitchFamily="34" charset="0"/>
                      </a:endParaRPr>
                    </a:p>
                  </a:txBody>
                  <a:tcPr marL="9525" marR="9525" marT="9525" marB="0"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fontAlgn="b"/>
                      <a:endParaRPr lang="ru-RU" sz="900" b="0" i="0" u="none" strike="noStrike" dirty="0">
                        <a:solidFill>
                          <a:srgbClr val="007F76"/>
                        </a:solidFill>
                        <a:effectLst/>
                        <a:latin typeface="Arial Narrow" panose="020B0606020202030204" pitchFamily="34" charset="0"/>
                      </a:endParaRPr>
                    </a:p>
                  </a:txBody>
                  <a:tcPr marL="9525" marR="9525" marT="9525" marB="0"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rowSpan="2">
                  <a:txBody>
                    <a:bodyPr/>
                    <a:lstStyle/>
                    <a:p>
                      <a:pPr algn="ctr" fontAlgn="b"/>
                      <a:r>
                        <a:rPr lang="kk-KZ" sz="1050" b="0" i="0" u="none" strike="noStrike" cap="none" dirty="0">
                          <a:solidFill>
                            <a:srgbClr val="007F76"/>
                          </a:solidFill>
                          <a:effectLst/>
                          <a:latin typeface="Arial Narrow" panose="020B0606020202030204" pitchFamily="34" charset="0"/>
                          <a:ea typeface="+mn-ea"/>
                          <a:cs typeface="+mn-cs"/>
                          <a:sym typeface="Arial"/>
                        </a:rPr>
                        <a:t>2023 ж. бос орындар</a:t>
                      </a:r>
                      <a:endParaRPr lang="ru-RU" sz="1050" b="0" i="0" u="none" strike="noStrike" cap="none" dirty="0">
                        <a:solidFill>
                          <a:srgbClr val="007F76"/>
                        </a:solidFill>
                        <a:effectLst/>
                        <a:latin typeface="Arial Narrow" panose="020B0606020202030204" pitchFamily="34" charset="0"/>
                        <a:ea typeface="+mn-ea"/>
                        <a:cs typeface="+mn-cs"/>
                        <a:sym typeface="Arial"/>
                      </a:endParaRPr>
                    </a:p>
                  </a:txBody>
                  <a:tcPr marL="9525" marR="9525" marT="0" marB="0" anchor="ctr">
                    <a:lnL w="12700" cap="flat" cmpd="sng" algn="ctr">
                      <a:solidFill>
                        <a:schemeClr val="tx1"/>
                      </a:solidFill>
                      <a:prstDash val="solid"/>
                      <a:round/>
                      <a:headEnd type="none" w="med" len="med"/>
                      <a:tailEnd type="none" w="med" len="med"/>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gridSpan="4">
                  <a:txBody>
                    <a:bodyPr/>
                    <a:lstStyle/>
                    <a:p>
                      <a:pPr algn="ctr" fontAlgn="b"/>
                      <a:r>
                        <a:rPr lang="ru-RU" sz="1050" b="0" i="0" u="none" strike="noStrike" cap="none" dirty="0" err="1">
                          <a:solidFill>
                            <a:srgbClr val="007F76"/>
                          </a:solidFill>
                          <a:effectLst/>
                          <a:latin typeface="Arial Narrow" panose="020B0606020202030204" pitchFamily="34" charset="0"/>
                          <a:ea typeface="+mn-ea"/>
                          <a:cs typeface="+mn-cs"/>
                          <a:sym typeface="Arial"/>
                        </a:rPr>
                        <a:t>оның</a:t>
                      </a:r>
                      <a:r>
                        <a:rPr lang="ru-RU" sz="1050" b="0" i="0" u="none" strike="noStrike" cap="none" dirty="0">
                          <a:solidFill>
                            <a:srgbClr val="007F76"/>
                          </a:solidFill>
                          <a:effectLst/>
                          <a:latin typeface="Arial Narrow" panose="020B0606020202030204" pitchFamily="34" charset="0"/>
                          <a:ea typeface="+mn-ea"/>
                          <a:cs typeface="+mn-cs"/>
                          <a:sym typeface="Arial"/>
                        </a:rPr>
                        <a:t> </a:t>
                      </a:r>
                      <a:r>
                        <a:rPr lang="ru-RU" sz="1050" b="0" i="0" u="none" strike="noStrike" cap="none" dirty="0" err="1">
                          <a:solidFill>
                            <a:srgbClr val="007F76"/>
                          </a:solidFill>
                          <a:effectLst/>
                          <a:latin typeface="Arial Narrow" panose="020B0606020202030204" pitchFamily="34" charset="0"/>
                          <a:ea typeface="+mn-ea"/>
                          <a:cs typeface="+mn-cs"/>
                          <a:sym typeface="Arial"/>
                        </a:rPr>
                        <a:t>ішінде</a:t>
                      </a:r>
                      <a:r>
                        <a:rPr lang="ru-RU" sz="1050" b="0" i="0" u="none" strike="noStrike" cap="none" dirty="0">
                          <a:solidFill>
                            <a:srgbClr val="007F76"/>
                          </a:solidFill>
                          <a:effectLst/>
                          <a:latin typeface="Arial Narrow" panose="020B0606020202030204" pitchFamily="34" charset="0"/>
                          <a:ea typeface="+mn-ea"/>
                          <a:cs typeface="+mn-cs"/>
                          <a:sym typeface="Arial"/>
                        </a:rPr>
                        <a:t> 2023 ж. </a:t>
                      </a:r>
                      <a:r>
                        <a:rPr lang="ru-RU" sz="1050" b="0" i="0" u="none" strike="noStrike" cap="none" dirty="0" err="1">
                          <a:solidFill>
                            <a:srgbClr val="007F76"/>
                          </a:solidFill>
                          <a:effectLst/>
                          <a:latin typeface="Arial Narrow" panose="020B0606020202030204" pitchFamily="34" charset="0"/>
                          <a:ea typeface="+mn-ea"/>
                          <a:cs typeface="+mn-cs"/>
                          <a:sym typeface="Arial"/>
                        </a:rPr>
                        <a:t>тоқсан</a:t>
                      </a:r>
                      <a:r>
                        <a:rPr lang="ru-RU" sz="1050" b="0" i="0" u="none" strike="noStrike" cap="none" dirty="0">
                          <a:solidFill>
                            <a:srgbClr val="007F76"/>
                          </a:solidFill>
                          <a:effectLst/>
                          <a:latin typeface="Arial Narrow" panose="020B0606020202030204" pitchFamily="34" charset="0"/>
                          <a:ea typeface="+mn-ea"/>
                          <a:cs typeface="+mn-cs"/>
                          <a:sym typeface="Arial"/>
                        </a:rPr>
                        <a:t> </a:t>
                      </a:r>
                      <a:r>
                        <a:rPr lang="ru-RU" sz="1050" b="0" i="0" u="none" strike="noStrike" cap="none" dirty="0" err="1">
                          <a:solidFill>
                            <a:srgbClr val="007F76"/>
                          </a:solidFill>
                          <a:effectLst/>
                          <a:latin typeface="Arial Narrow" panose="020B0606020202030204" pitchFamily="34" charset="0"/>
                          <a:ea typeface="+mn-ea"/>
                          <a:cs typeface="+mn-cs"/>
                          <a:sym typeface="Arial"/>
                        </a:rPr>
                        <a:t>бойынша</a:t>
                      </a:r>
                      <a:endParaRPr lang="ru-RU" sz="1050" b="0" i="0" u="none" strike="noStrike" cap="none" dirty="0">
                        <a:solidFill>
                          <a:srgbClr val="007F76"/>
                        </a:solidFill>
                        <a:effectLst/>
                        <a:latin typeface="Arial Narrow" panose="020B0606020202030204" pitchFamily="34" charset="0"/>
                        <a:ea typeface="+mn-ea"/>
                        <a:cs typeface="+mn-cs"/>
                        <a:sym typeface="Arial"/>
                      </a:endParaRPr>
                    </a:p>
                  </a:txBody>
                  <a:tcPr marL="9525" marR="9525" marT="0" marB="0" anchor="ctr">
                    <a:lnL>
                      <a:noFill/>
                    </a:lnL>
                    <a:lnR>
                      <a:noFill/>
                    </a:lnR>
                    <a:lnT w="1270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fontAlgn="b"/>
                      <a:endParaRPr lang="ru-RU" sz="900" b="0" i="0" u="none" strike="noStrike" dirty="0">
                        <a:solidFill>
                          <a:srgbClr val="007F76"/>
                        </a:solidFill>
                        <a:effectLst/>
                        <a:latin typeface="Arial Narrow" panose="020B0606020202030204" pitchFamily="34" charset="0"/>
                      </a:endParaRPr>
                    </a:p>
                  </a:txBody>
                  <a:tcPr marL="9525" marR="9525" marT="9525" marB="0"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4D7A86">
                        <a:alpha val="20000"/>
                      </a:srgbClr>
                    </a:solidFill>
                  </a:tcPr>
                </a:tc>
                <a:tc hMerge="1">
                  <a:txBody>
                    <a:bodyPr/>
                    <a:lstStyle/>
                    <a:p>
                      <a:pPr algn="ctr" fontAlgn="b"/>
                      <a:endParaRPr lang="ru-RU" sz="900" b="0" i="0" u="none" strike="noStrike" dirty="0">
                        <a:solidFill>
                          <a:srgbClr val="007F76"/>
                        </a:solidFill>
                        <a:effectLst/>
                        <a:latin typeface="Arial Narrow" panose="020B0606020202030204" pitchFamily="34" charset="0"/>
                      </a:endParaRPr>
                    </a:p>
                  </a:txBody>
                  <a:tcPr marL="9525" marR="9525" marT="9525" marB="0"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4D7A86">
                        <a:alpha val="20000"/>
                      </a:srgbClr>
                    </a:solidFill>
                  </a:tcPr>
                </a:tc>
                <a:tc hMerge="1">
                  <a:txBody>
                    <a:bodyPr/>
                    <a:lstStyle/>
                    <a:p>
                      <a:pPr algn="ctr" fontAlgn="b"/>
                      <a:endParaRPr lang="ru-RU" sz="900" b="0" i="0" u="none" strike="noStrike" dirty="0">
                        <a:solidFill>
                          <a:srgbClr val="007F76"/>
                        </a:solidFill>
                        <a:effectLst/>
                        <a:latin typeface="Arial Narrow" panose="020B0606020202030204" pitchFamily="34" charset="0"/>
                      </a:endParaRPr>
                    </a:p>
                  </a:txBody>
                  <a:tcPr marL="9525" marR="9525" marT="9525" marB="0"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4D7A86">
                        <a:alpha val="20000"/>
                      </a:srgbClr>
                    </a:solidFill>
                  </a:tcPr>
                </a:tc>
                <a:tc rowSpan="2">
                  <a:txBody>
                    <a:bodyPr/>
                    <a:lstStyle/>
                    <a:p>
                      <a:pPr algn="ctr" fontAlgn="b"/>
                      <a:r>
                        <a:rPr lang="ru-RU" sz="1050" u="none" strike="noStrike" dirty="0">
                          <a:solidFill>
                            <a:srgbClr val="007F76"/>
                          </a:solidFill>
                          <a:effectLst/>
                          <a:latin typeface="Arial Narrow" panose="020B0606020202030204" pitchFamily="34" charset="0"/>
                        </a:rPr>
                        <a:t>ЖАЛПЫҒА </a:t>
                      </a:r>
                    </a:p>
                    <a:p>
                      <a:pPr algn="ctr" fontAlgn="b"/>
                      <a:r>
                        <a:rPr lang="ru-RU" sz="1050" u="none" strike="noStrike" dirty="0">
                          <a:solidFill>
                            <a:srgbClr val="007F76"/>
                          </a:solidFill>
                          <a:effectLst/>
                          <a:latin typeface="Arial Narrow" panose="020B0606020202030204" pitchFamily="34" charset="0"/>
                        </a:rPr>
                        <a:t>%-бен </a:t>
                      </a:r>
                      <a:endParaRPr lang="ru-RU" sz="1050" b="0" i="0" u="none" strike="noStrike" dirty="0">
                        <a:solidFill>
                          <a:srgbClr val="007F76"/>
                        </a:solidFill>
                        <a:effectLst/>
                        <a:latin typeface="Arial Narrow" panose="020B0606020202030204" pitchFamily="34" charset="0"/>
                      </a:endParaRPr>
                    </a:p>
                  </a:txBody>
                  <a:tcPr marL="9525" marR="9525" marT="0" marB="0"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821115214"/>
                  </a:ext>
                </a:extLst>
              </a:tr>
              <a:tr h="188570">
                <a:tc vMerge="1">
                  <a:txBody>
                    <a:bodyPr/>
                    <a:lstStyle/>
                    <a:p>
                      <a:pPr algn="ctr" rtl="0" fontAlgn="ctr"/>
                      <a:endParaRPr lang="ru-RU" sz="900" b="0" i="0" u="none" strike="noStrike" dirty="0">
                        <a:solidFill>
                          <a:srgbClr val="007F76"/>
                        </a:solidFill>
                        <a:effectLst/>
                        <a:latin typeface="Arial Narrow" panose="020B0606020202030204" pitchFamily="34" charset="0"/>
                      </a:endParaRPr>
                    </a:p>
                  </a:txBody>
                  <a:tcPr marL="6603" marR="6603" marT="10800" marB="10800"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4D7A86">
                        <a:alpha val="20000"/>
                      </a:srgbClr>
                    </a:solidFill>
                  </a:tcPr>
                </a:tc>
                <a:tc vMerge="1">
                  <a:txBody>
                    <a:bodyPr/>
                    <a:lstStyle/>
                    <a:p>
                      <a:pPr algn="ctr" rtl="0" fontAlgn="ctr"/>
                      <a:endParaRPr lang="ru-RU" sz="900" b="0" i="0" u="none" strike="noStrike" dirty="0">
                        <a:solidFill>
                          <a:srgbClr val="007F76"/>
                        </a:solidFill>
                        <a:effectLst/>
                        <a:latin typeface="Arial Narrow" panose="020B0606020202030204" pitchFamily="34" charset="0"/>
                      </a:endParaRPr>
                    </a:p>
                  </a:txBody>
                  <a:tcPr marL="6603" marR="6603" marT="10800" marB="10800"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4D7A86">
                        <a:alpha val="20000"/>
                      </a:srgbClr>
                    </a:solidFill>
                  </a:tcPr>
                </a:tc>
                <a:tc vMerge="1">
                  <a:txBody>
                    <a:bodyPr/>
                    <a:lstStyle/>
                    <a:p>
                      <a:pPr algn="ctr" rtl="0" fontAlgn="ctr"/>
                      <a:endParaRPr lang="ru-RU" sz="900" b="0" i="0" u="none" strike="noStrike" dirty="0">
                        <a:solidFill>
                          <a:srgbClr val="007F76"/>
                        </a:solidFill>
                        <a:effectLst/>
                        <a:latin typeface="Arial Narrow" panose="020B0606020202030204" pitchFamily="34" charset="0"/>
                      </a:endParaRPr>
                    </a:p>
                  </a:txBody>
                  <a:tcPr marL="6603" marR="6603" marT="10800" marB="10800"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4D7A86">
                        <a:alpha val="20000"/>
                      </a:srgbClr>
                    </a:solidFill>
                  </a:tcPr>
                </a:tc>
                <a:tc vMerge="1">
                  <a:txBody>
                    <a:bodyPr/>
                    <a:lstStyle/>
                    <a:p>
                      <a:endParaRPr lang="ru-KZ"/>
                    </a:p>
                  </a:txBody>
                  <a:tcPr/>
                </a:tc>
                <a:tc>
                  <a:txBody>
                    <a:bodyPr/>
                    <a:lstStyle/>
                    <a:p>
                      <a:pPr algn="ctr" fontAlgn="b"/>
                      <a:r>
                        <a:rPr lang="en-US" sz="1050" b="0" i="0" u="none" strike="noStrike" dirty="0">
                          <a:solidFill>
                            <a:schemeClr val="tx1"/>
                          </a:solidFill>
                          <a:effectLst/>
                          <a:latin typeface="Arial Narrow" panose="020B0606020202030204" pitchFamily="34" charset="0"/>
                        </a:rPr>
                        <a:t>I</a:t>
                      </a:r>
                      <a:endParaRPr lang="ru-RU" sz="1050" b="0" i="0" u="none" strike="noStrike" dirty="0">
                        <a:solidFill>
                          <a:schemeClr val="tx1"/>
                        </a:solidFill>
                        <a:effectLst/>
                        <a:latin typeface="Arial Narrow" panose="020B0606020202030204" pitchFamily="34" charset="0"/>
                      </a:endParaRPr>
                    </a:p>
                  </a:txBody>
                  <a:tcPr marL="9525" marR="9525" marT="0" marB="0" anchor="ctr">
                    <a:lnT w="635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ctr" fontAlgn="b"/>
                      <a:r>
                        <a:rPr lang="en-US" sz="1050" b="0" i="0" u="none" strike="noStrike" dirty="0">
                          <a:solidFill>
                            <a:schemeClr val="tx1"/>
                          </a:solidFill>
                          <a:effectLst/>
                          <a:latin typeface="Arial Narrow" panose="020B0606020202030204" pitchFamily="34" charset="0"/>
                        </a:rPr>
                        <a:t>II</a:t>
                      </a:r>
                      <a:endParaRPr lang="ru-RU" sz="1050" b="0" i="0" u="none" strike="noStrike" dirty="0">
                        <a:solidFill>
                          <a:schemeClr val="tx1"/>
                        </a:solidFill>
                        <a:effectLst/>
                        <a:latin typeface="Arial Narrow" panose="020B0606020202030204" pitchFamily="34" charset="0"/>
                      </a:endParaRPr>
                    </a:p>
                  </a:txBody>
                  <a:tcPr marL="9525" marR="9525" marT="0" marB="0" anchor="ctr">
                    <a:lnT w="635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ctr" fontAlgn="b"/>
                      <a:r>
                        <a:rPr lang="en-US" sz="1050" b="0" i="0" u="none" strike="noStrike" dirty="0">
                          <a:solidFill>
                            <a:schemeClr val="tx1"/>
                          </a:solidFill>
                          <a:effectLst/>
                          <a:latin typeface="Arial Narrow" panose="020B0606020202030204" pitchFamily="34" charset="0"/>
                        </a:rPr>
                        <a:t>III</a:t>
                      </a:r>
                      <a:endParaRPr lang="ru-RU" sz="1050" b="0" i="0" u="none" strike="noStrike" dirty="0">
                        <a:solidFill>
                          <a:schemeClr val="tx1"/>
                        </a:solidFill>
                        <a:effectLst/>
                        <a:latin typeface="Arial Narrow" panose="020B0606020202030204" pitchFamily="34" charset="0"/>
                      </a:endParaRPr>
                    </a:p>
                  </a:txBody>
                  <a:tcPr marL="9525" marR="9525" marT="0" marB="0" anchor="ctr">
                    <a:lnT w="635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ctr" fontAlgn="b"/>
                      <a:r>
                        <a:rPr lang="en-US" sz="1050" b="0" i="0" u="none" strike="noStrike" dirty="0">
                          <a:solidFill>
                            <a:schemeClr val="tx1"/>
                          </a:solidFill>
                          <a:effectLst/>
                          <a:latin typeface="Arial Narrow" panose="020B0606020202030204" pitchFamily="34" charset="0"/>
                        </a:rPr>
                        <a:t>IV</a:t>
                      </a:r>
                      <a:endParaRPr lang="ru-RU" sz="1050" b="0" i="0" u="none" strike="noStrike" dirty="0">
                        <a:solidFill>
                          <a:schemeClr val="tx1"/>
                        </a:solidFill>
                        <a:effectLst/>
                        <a:latin typeface="Arial Narrow" panose="020B0606020202030204" pitchFamily="34" charset="0"/>
                      </a:endParaRPr>
                    </a:p>
                  </a:txBody>
                  <a:tcPr marL="9525" marR="9525" marT="0" marB="0" anchor="ctr">
                    <a:lnR w="1270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vMerge="1">
                  <a:txBody>
                    <a:bodyPr/>
                    <a:lstStyle/>
                    <a:p>
                      <a:pPr algn="ctr" fontAlgn="b"/>
                      <a:endParaRPr lang="ru-RU" sz="1050" b="0" i="0" u="none" strike="noStrike" dirty="0">
                        <a:solidFill>
                          <a:srgbClr val="007F76"/>
                        </a:solidFill>
                        <a:effectLst/>
                        <a:latin typeface="Arial Narrow" panose="020B0606020202030204" pitchFamily="34" charset="0"/>
                      </a:endParaRPr>
                    </a:p>
                  </a:txBody>
                  <a:tcPr marL="9525" marR="9525" marT="9525" marB="0"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4D7A86">
                        <a:alpha val="20000"/>
                      </a:srgbClr>
                    </a:solidFill>
                  </a:tcPr>
                </a:tc>
                <a:tc>
                  <a:txBody>
                    <a:bodyPr/>
                    <a:lstStyle/>
                    <a:p>
                      <a:pPr algn="ctr" fontAlgn="b"/>
                      <a:r>
                        <a:rPr lang="en-US" sz="1050" b="0" i="0" u="none" strike="noStrike" dirty="0">
                          <a:solidFill>
                            <a:schemeClr val="tx1"/>
                          </a:solidFill>
                          <a:effectLst/>
                          <a:latin typeface="Arial Narrow" panose="020B0606020202030204" pitchFamily="34" charset="0"/>
                        </a:rPr>
                        <a:t>I </a:t>
                      </a:r>
                      <a:r>
                        <a:rPr lang="ru-RU" sz="1050" b="0" i="0" u="none" strike="noStrike" dirty="0">
                          <a:solidFill>
                            <a:schemeClr val="tx1"/>
                          </a:solidFill>
                          <a:effectLst/>
                          <a:latin typeface="Arial Narrow" panose="020B0606020202030204" pitchFamily="34" charset="0"/>
                        </a:rPr>
                        <a:t>(факт)</a:t>
                      </a:r>
                    </a:p>
                  </a:txBody>
                  <a:tcPr marL="9525" marR="9525" marT="0" marB="0" anchor="ctr">
                    <a:lnL>
                      <a:noFill/>
                    </a:lnL>
                    <a:lnR>
                      <a:noFill/>
                    </a:lnR>
                    <a:lnT w="635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50" b="0" i="0" u="none" strike="noStrike" dirty="0">
                          <a:solidFill>
                            <a:srgbClr val="007F76"/>
                          </a:solidFill>
                          <a:effectLst/>
                          <a:latin typeface="Arial Narrow" panose="020B0606020202030204" pitchFamily="34" charset="0"/>
                        </a:rPr>
                        <a:t>II</a:t>
                      </a:r>
                      <a:endParaRPr lang="ru-RU" sz="1050" b="0" i="0" u="none" strike="noStrike" dirty="0">
                        <a:solidFill>
                          <a:srgbClr val="007F76"/>
                        </a:solidFill>
                        <a:effectLst/>
                        <a:latin typeface="Arial Narrow" panose="020B0606020202030204" pitchFamily="34" charset="0"/>
                      </a:endParaRPr>
                    </a:p>
                  </a:txBody>
                  <a:tcPr marL="9525" marR="9525" marT="0" marB="0" anchor="ctr">
                    <a:lnL>
                      <a:noFill/>
                    </a:lnL>
                    <a:lnR>
                      <a:noFill/>
                    </a:lnR>
                    <a:lnT w="635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50" b="0" i="0" u="none" strike="noStrike" dirty="0">
                          <a:solidFill>
                            <a:srgbClr val="007F76"/>
                          </a:solidFill>
                          <a:effectLst/>
                          <a:latin typeface="Arial Narrow" panose="020B0606020202030204" pitchFamily="34" charset="0"/>
                        </a:rPr>
                        <a:t>III</a:t>
                      </a:r>
                      <a:endParaRPr lang="ru-RU" sz="1050" b="0" i="0" u="none" strike="noStrike" dirty="0">
                        <a:solidFill>
                          <a:srgbClr val="007F76"/>
                        </a:solidFill>
                        <a:effectLst/>
                        <a:latin typeface="Arial Narrow" panose="020B0606020202030204" pitchFamily="34" charset="0"/>
                      </a:endParaRPr>
                    </a:p>
                  </a:txBody>
                  <a:tcPr marL="9525" marR="9525" marT="0" marB="0" anchor="ctr">
                    <a:lnL>
                      <a:noFill/>
                    </a:lnL>
                    <a:lnR>
                      <a:noFill/>
                    </a:lnR>
                    <a:lnT w="635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50" b="0" i="0" u="none" strike="noStrike" dirty="0">
                          <a:solidFill>
                            <a:srgbClr val="007F76"/>
                          </a:solidFill>
                          <a:effectLst/>
                          <a:latin typeface="Arial Narrow" panose="020B0606020202030204" pitchFamily="34" charset="0"/>
                        </a:rPr>
                        <a:t>IV</a:t>
                      </a:r>
                      <a:endParaRPr lang="ru-RU" sz="1050" b="0" i="0" u="none" strike="noStrike" dirty="0">
                        <a:solidFill>
                          <a:srgbClr val="007F76"/>
                        </a:solidFill>
                        <a:effectLst/>
                        <a:latin typeface="Arial Narrow" panose="020B0606020202030204" pitchFamily="34" charset="0"/>
                      </a:endParaRPr>
                    </a:p>
                  </a:txBody>
                  <a:tcPr marL="9525" marR="9525" marT="0" marB="0" anchor="ctr">
                    <a:lnL>
                      <a:noFill/>
                    </a:lnL>
                    <a:lnR>
                      <a:noFill/>
                    </a:lnR>
                    <a:lnT w="635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vMerge="1">
                  <a:txBody>
                    <a:bodyPr/>
                    <a:lstStyle/>
                    <a:p>
                      <a:pPr algn="ctr" fontAlgn="b"/>
                      <a:endParaRPr lang="ru-RU" sz="900" b="0" i="0" u="none" strike="noStrike" dirty="0">
                        <a:solidFill>
                          <a:srgbClr val="007F76"/>
                        </a:solidFill>
                        <a:effectLst/>
                        <a:latin typeface="Arial Narrow" panose="020B0606020202030204" pitchFamily="34" charset="0"/>
                      </a:endParaRPr>
                    </a:p>
                  </a:txBody>
                  <a:tcPr marL="9525" marR="9525" marT="9525" marB="0"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4D7A86">
                        <a:alpha val="20000"/>
                      </a:srgbClr>
                    </a:solidFill>
                  </a:tcPr>
                </a:tc>
                <a:extLst>
                  <a:ext uri="{0D108BD9-81ED-4DB2-BD59-A6C34878D82A}">
                    <a16:rowId xmlns:a16="http://schemas.microsoft.com/office/drawing/2014/main" val="3582961751"/>
                  </a:ext>
                </a:extLst>
              </a:tr>
              <a:tr h="152142">
                <a:tc gridSpan="14">
                  <a:txBody>
                    <a:bodyPr/>
                    <a:lstStyle/>
                    <a:p>
                      <a:pPr algn="ctr" rtl="0" fontAlgn="ctr"/>
                      <a:r>
                        <a:rPr lang="ru-RU" sz="900" b="1" u="none" strike="noStrike" dirty="0">
                          <a:solidFill>
                            <a:srgbClr val="007F76"/>
                          </a:solidFill>
                          <a:effectLst/>
                          <a:latin typeface="Arial Narrow" panose="020B0606020202030204" pitchFamily="34" charset="0"/>
                        </a:rPr>
                        <a:t>БАЗАЛЫҚ СЦЕНАРИЙ</a:t>
                      </a:r>
                    </a:p>
                  </a:txBody>
                  <a:tcPr marL="9525" marR="9525" marT="0" marB="0"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007F76">
                        <a:alpha val="40000"/>
                      </a:srgbClr>
                    </a:solidFill>
                  </a:tcPr>
                </a:tc>
                <a:tc hMerge="1">
                  <a:txBody>
                    <a:bodyPr/>
                    <a:lstStyle/>
                    <a:p>
                      <a:endParaRPr lang="ru-RU"/>
                    </a:p>
                  </a:txBody>
                  <a:tcPr/>
                </a:tc>
                <a:tc hMerge="1">
                  <a:txBody>
                    <a:bodyPr/>
                    <a:lstStyle/>
                    <a:p>
                      <a:endParaRPr lang="ru-RU"/>
                    </a:p>
                  </a:txBody>
                  <a:tcPr>
                    <a:lnL w="12700" cap="flat" cmpd="sng" algn="ctr">
                      <a:solidFill>
                        <a:schemeClr val="tx1"/>
                      </a:solidFill>
                      <a:prstDash val="solid"/>
                      <a:round/>
                      <a:headEnd type="none" w="med" len="med"/>
                      <a:tailEnd type="none" w="med" len="med"/>
                    </a:lnL>
                    <a:lnT w="12700" cap="flat" cmpd="sng" algn="ctr">
                      <a:solidFill>
                        <a:schemeClr val="tx1"/>
                      </a:solidFill>
                      <a:prstDash val="solid"/>
                      <a:round/>
                      <a:headEnd type="none" w="med" len="med"/>
                      <a:tailEnd type="none" w="med" len="med"/>
                    </a:lnT>
                  </a:tcPr>
                </a:tc>
                <a:tc hMerge="1">
                  <a:txBody>
                    <a:bodyPr/>
                    <a:lstStyle/>
                    <a:p>
                      <a:pPr algn="ctr" fontAlgn="b"/>
                      <a:r>
                        <a:rPr lang="ru-RU" sz="900" b="1" i="0" u="none" strike="noStrike" cap="none" dirty="0">
                          <a:solidFill>
                            <a:schemeClr val="tx1"/>
                          </a:solidFill>
                          <a:effectLst/>
                          <a:latin typeface="Arial Narrow" panose="020B0606020202030204" pitchFamily="34" charset="0"/>
                          <a:ea typeface="+mn-ea"/>
                          <a:cs typeface="+mn-cs"/>
                          <a:sym typeface="Arial"/>
                        </a:rPr>
                        <a:t>1 074 391</a:t>
                      </a:r>
                      <a:endParaRPr lang="ru-KZ" sz="900" b="1" i="0" u="none" strike="noStrike" cap="none" dirty="0">
                        <a:solidFill>
                          <a:schemeClr val="tx1"/>
                        </a:solidFill>
                        <a:effectLst/>
                        <a:latin typeface="Arial Narrow" panose="020B0606020202030204" pitchFamily="34" charset="0"/>
                        <a:ea typeface="+mn-ea"/>
                        <a:cs typeface="+mn-cs"/>
                        <a:sym typeface="Arial"/>
                      </a:endParaRPr>
                    </a:p>
                  </a:txBody>
                  <a:tcPr marL="9525" marR="9525" marT="0" marB="0" anchor="ctr">
                    <a:lnL w="12700" cap="flat" cmpd="sng" algn="ctr">
                      <a:solidFill>
                        <a:schemeClr val="tx1"/>
                      </a:solidFill>
                      <a:prstDash val="solid"/>
                      <a:round/>
                      <a:headEnd type="none" w="med" len="med"/>
                      <a:tailEnd type="none" w="med" len="med"/>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65000"/>
                        <a:alpha val="20000"/>
                      </a:schemeClr>
                    </a:solidFill>
                  </a:tcPr>
                </a:tc>
                <a:tc hMerge="1">
                  <a:txBody>
                    <a:bodyPr/>
                    <a:lstStyle/>
                    <a:p>
                      <a:pPr algn="ctr" fontAlgn="b"/>
                      <a:r>
                        <a:rPr lang="ru-KZ" sz="900" b="1" i="0" u="none" strike="noStrike" cap="none" dirty="0">
                          <a:solidFill>
                            <a:schemeClr val="tx1"/>
                          </a:solidFill>
                          <a:effectLst/>
                          <a:latin typeface="Arial Narrow" panose="020B0606020202030204" pitchFamily="34" charset="0"/>
                          <a:ea typeface="+mn-ea"/>
                          <a:cs typeface="+mn-cs"/>
                          <a:sym typeface="Arial"/>
                        </a:rPr>
                        <a:t>211</a:t>
                      </a:r>
                      <a:r>
                        <a:rPr lang="ru-RU" sz="900" b="1" i="0" u="none" strike="noStrike" cap="none" dirty="0">
                          <a:solidFill>
                            <a:schemeClr val="tx1"/>
                          </a:solidFill>
                          <a:effectLst/>
                          <a:latin typeface="Arial Narrow" panose="020B0606020202030204" pitchFamily="34" charset="0"/>
                          <a:ea typeface="+mn-ea"/>
                          <a:cs typeface="+mn-cs"/>
                          <a:sym typeface="Arial"/>
                        </a:rPr>
                        <a:t> </a:t>
                      </a:r>
                      <a:r>
                        <a:rPr lang="ru-KZ" sz="900" b="1" i="0" u="none" strike="noStrike" cap="none" dirty="0">
                          <a:solidFill>
                            <a:schemeClr val="tx1"/>
                          </a:solidFill>
                          <a:effectLst/>
                          <a:latin typeface="Arial Narrow" panose="020B0606020202030204" pitchFamily="34" charset="0"/>
                          <a:ea typeface="+mn-ea"/>
                          <a:cs typeface="+mn-cs"/>
                          <a:sym typeface="Arial"/>
                        </a:rPr>
                        <a:t>344</a:t>
                      </a:r>
                    </a:p>
                  </a:txBody>
                  <a:tcPr marL="9525" marR="9525" marT="0" marB="0"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65000"/>
                        <a:alpha val="20000"/>
                      </a:schemeClr>
                    </a:solidFill>
                  </a:tcPr>
                </a:tc>
                <a:tc hMerge="1">
                  <a:txBody>
                    <a:bodyPr/>
                    <a:lstStyle/>
                    <a:p>
                      <a:pPr algn="ctr" fontAlgn="b"/>
                      <a:r>
                        <a:rPr lang="ru-KZ" sz="900" b="1" i="0" u="none" strike="noStrike" cap="none" dirty="0">
                          <a:solidFill>
                            <a:schemeClr val="tx1"/>
                          </a:solidFill>
                          <a:effectLst/>
                          <a:latin typeface="Arial Narrow" panose="020B0606020202030204" pitchFamily="34" charset="0"/>
                          <a:ea typeface="+mn-ea"/>
                          <a:cs typeface="+mn-cs"/>
                          <a:sym typeface="Arial"/>
                        </a:rPr>
                        <a:t>272</a:t>
                      </a:r>
                      <a:r>
                        <a:rPr lang="ru-RU" sz="900" b="1" i="0" u="none" strike="noStrike" cap="none" dirty="0">
                          <a:solidFill>
                            <a:schemeClr val="tx1"/>
                          </a:solidFill>
                          <a:effectLst/>
                          <a:latin typeface="Arial Narrow" panose="020B0606020202030204" pitchFamily="34" charset="0"/>
                          <a:ea typeface="+mn-ea"/>
                          <a:cs typeface="+mn-cs"/>
                          <a:sym typeface="Arial"/>
                        </a:rPr>
                        <a:t> </a:t>
                      </a:r>
                      <a:r>
                        <a:rPr lang="ru-KZ" sz="900" b="1" i="0" u="none" strike="noStrike" cap="none" dirty="0">
                          <a:solidFill>
                            <a:schemeClr val="tx1"/>
                          </a:solidFill>
                          <a:effectLst/>
                          <a:latin typeface="Arial Narrow" panose="020B0606020202030204" pitchFamily="34" charset="0"/>
                          <a:ea typeface="+mn-ea"/>
                          <a:cs typeface="+mn-cs"/>
                          <a:sym typeface="Arial"/>
                        </a:rPr>
                        <a:t>354</a:t>
                      </a:r>
                    </a:p>
                  </a:txBody>
                  <a:tcPr marL="9525" marR="9525" marT="0" marB="0"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65000"/>
                        <a:alpha val="20000"/>
                      </a:schemeClr>
                    </a:solidFill>
                  </a:tcPr>
                </a:tc>
                <a:tc hMerge="1">
                  <a:txBody>
                    <a:bodyPr/>
                    <a:lstStyle/>
                    <a:p>
                      <a:pPr algn="ctr" fontAlgn="b"/>
                      <a:r>
                        <a:rPr lang="ru-KZ" sz="900" b="1" i="0" u="none" strike="noStrike" cap="none" dirty="0">
                          <a:solidFill>
                            <a:schemeClr val="tx1"/>
                          </a:solidFill>
                          <a:effectLst/>
                          <a:latin typeface="Arial Narrow" panose="020B0606020202030204" pitchFamily="34" charset="0"/>
                          <a:ea typeface="+mn-ea"/>
                          <a:cs typeface="+mn-cs"/>
                          <a:sym typeface="Arial"/>
                        </a:rPr>
                        <a:t>299</a:t>
                      </a:r>
                      <a:r>
                        <a:rPr lang="ru-RU" sz="900" b="1" i="0" u="none" strike="noStrike" cap="none" dirty="0">
                          <a:solidFill>
                            <a:schemeClr val="tx1"/>
                          </a:solidFill>
                          <a:effectLst/>
                          <a:latin typeface="Arial Narrow" panose="020B0606020202030204" pitchFamily="34" charset="0"/>
                          <a:ea typeface="+mn-ea"/>
                          <a:cs typeface="+mn-cs"/>
                          <a:sym typeface="Arial"/>
                        </a:rPr>
                        <a:t> </a:t>
                      </a:r>
                      <a:r>
                        <a:rPr lang="ru-KZ" sz="900" b="1" i="0" u="none" strike="noStrike" cap="none" dirty="0">
                          <a:solidFill>
                            <a:schemeClr val="tx1"/>
                          </a:solidFill>
                          <a:effectLst/>
                          <a:latin typeface="Arial Narrow" panose="020B0606020202030204" pitchFamily="34" charset="0"/>
                          <a:ea typeface="+mn-ea"/>
                          <a:cs typeface="+mn-cs"/>
                          <a:sym typeface="Arial"/>
                        </a:rPr>
                        <a:t>136</a:t>
                      </a:r>
                    </a:p>
                  </a:txBody>
                  <a:tcPr marL="9525" marR="9525" marT="0" marB="0"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65000"/>
                        <a:alpha val="20000"/>
                      </a:schemeClr>
                    </a:solidFill>
                  </a:tcPr>
                </a:tc>
                <a:tc hMerge="1">
                  <a:txBody>
                    <a:bodyPr/>
                    <a:lstStyle/>
                    <a:p>
                      <a:pPr algn="ctr" fontAlgn="b"/>
                      <a:r>
                        <a:rPr lang="ru-KZ" sz="900" b="1" i="0" u="none" strike="noStrike" cap="none" dirty="0">
                          <a:solidFill>
                            <a:schemeClr val="tx1"/>
                          </a:solidFill>
                          <a:effectLst/>
                          <a:latin typeface="Arial Narrow" panose="020B0606020202030204" pitchFamily="34" charset="0"/>
                          <a:ea typeface="+mn-ea"/>
                          <a:cs typeface="+mn-cs"/>
                          <a:sym typeface="Arial"/>
                        </a:rPr>
                        <a:t>291</a:t>
                      </a:r>
                      <a:r>
                        <a:rPr lang="ru-RU" sz="900" b="1" i="0" u="none" strike="noStrike" cap="none" dirty="0">
                          <a:solidFill>
                            <a:schemeClr val="tx1"/>
                          </a:solidFill>
                          <a:effectLst/>
                          <a:latin typeface="Arial Narrow" panose="020B0606020202030204" pitchFamily="34" charset="0"/>
                          <a:ea typeface="+mn-ea"/>
                          <a:cs typeface="+mn-cs"/>
                          <a:sym typeface="Arial"/>
                        </a:rPr>
                        <a:t> </a:t>
                      </a:r>
                      <a:r>
                        <a:rPr lang="ru-KZ" sz="900" b="1" i="0" u="none" strike="noStrike" cap="none" dirty="0">
                          <a:solidFill>
                            <a:schemeClr val="tx1"/>
                          </a:solidFill>
                          <a:effectLst/>
                          <a:latin typeface="Arial Narrow" panose="020B0606020202030204" pitchFamily="34" charset="0"/>
                          <a:ea typeface="+mn-ea"/>
                          <a:cs typeface="+mn-cs"/>
                          <a:sym typeface="Arial"/>
                        </a:rPr>
                        <a:t>557</a:t>
                      </a:r>
                    </a:p>
                  </a:txBody>
                  <a:tcPr marL="9525" marR="9525" marT="0" marB="0" anchor="ctr">
                    <a:lnL>
                      <a:noFill/>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65000"/>
                        <a:alpha val="20000"/>
                      </a:schemeClr>
                    </a:solidFill>
                  </a:tcPr>
                </a:tc>
                <a:tc hMerge="1">
                  <a:txBody>
                    <a:bodyPr/>
                    <a:lstStyle/>
                    <a:p>
                      <a:pPr marL="0" marR="0" lvl="0" indent="0" algn="ctr" defTabSz="914400" rtl="0" eaLnBrk="1" fontAlgn="ctr" latinLnBrk="0" hangingPunct="1">
                        <a:lnSpc>
                          <a:spcPct val="100000"/>
                        </a:lnSpc>
                        <a:spcBef>
                          <a:spcPts val="0"/>
                        </a:spcBef>
                        <a:spcAft>
                          <a:spcPts val="0"/>
                        </a:spcAft>
                        <a:buClrTx/>
                        <a:buSzTx/>
                        <a:buFontTx/>
                        <a:buNone/>
                        <a:tabLst/>
                        <a:defRPr/>
                      </a:pPr>
                      <a:r>
                        <a:rPr lang="ru-KZ" sz="900" b="1" i="0" u="none" strike="noStrike" cap="none" dirty="0">
                          <a:solidFill>
                            <a:srgbClr val="007F76"/>
                          </a:solidFill>
                          <a:effectLst/>
                          <a:latin typeface="Arial Narrow" panose="020B0606020202030204" pitchFamily="34" charset="0"/>
                          <a:ea typeface="+mn-ea"/>
                          <a:cs typeface="+mn-cs"/>
                          <a:sym typeface="Arial"/>
                        </a:rPr>
                        <a:t>1 103 799</a:t>
                      </a:r>
                    </a:p>
                  </a:txBody>
                  <a:tcPr marL="9525" marR="9525" marT="0" marB="0" anchor="ctr">
                    <a:lnL w="12700" cap="flat" cmpd="sng" algn="ctr">
                      <a:solidFill>
                        <a:schemeClr val="tx1"/>
                      </a:solidFill>
                      <a:prstDash val="solid"/>
                      <a:round/>
                      <a:headEnd type="none" w="med" len="med"/>
                      <a:tailEnd type="none" w="med" len="med"/>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007F76">
                        <a:alpha val="20000"/>
                      </a:srgbClr>
                    </a:solidFill>
                  </a:tcPr>
                </a:tc>
                <a:tc hMerge="1">
                  <a:txBody>
                    <a:bodyPr/>
                    <a:lstStyle/>
                    <a:p>
                      <a:pPr algn="ctr" rtl="0" fontAlgn="ctr"/>
                      <a:r>
                        <a:rPr lang="ru-KZ" sz="900" b="1" i="0" u="none" strike="noStrike" cap="none" dirty="0">
                          <a:solidFill>
                            <a:schemeClr val="tx1"/>
                          </a:solidFill>
                          <a:effectLst/>
                          <a:latin typeface="Arial Narrow" panose="020B0606020202030204" pitchFamily="34" charset="0"/>
                          <a:ea typeface="+mn-ea"/>
                          <a:cs typeface="+mn-cs"/>
                          <a:sym typeface="Arial"/>
                        </a:rPr>
                        <a:t>220 533</a:t>
                      </a:r>
                    </a:p>
                  </a:txBody>
                  <a:tcPr marL="9525" marR="9525" marT="0" marB="0"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50000"/>
                        <a:alpha val="20000"/>
                      </a:schemeClr>
                    </a:solidFill>
                  </a:tcPr>
                </a:tc>
                <a:tc hMerge="1">
                  <a:txBody>
                    <a:bodyPr/>
                    <a:lstStyle/>
                    <a:p>
                      <a:pPr algn="ctr" rtl="0" fontAlgn="ctr"/>
                      <a:r>
                        <a:rPr lang="ru-KZ" sz="900" b="1" i="0" u="none" strike="noStrike" cap="none" dirty="0">
                          <a:solidFill>
                            <a:srgbClr val="007F76"/>
                          </a:solidFill>
                          <a:effectLst/>
                          <a:latin typeface="Arial Narrow" panose="020B0606020202030204" pitchFamily="34" charset="0"/>
                          <a:ea typeface="+mn-ea"/>
                          <a:cs typeface="+mn-cs"/>
                          <a:sym typeface="Arial"/>
                        </a:rPr>
                        <a:t>240 505</a:t>
                      </a:r>
                    </a:p>
                  </a:txBody>
                  <a:tcPr marL="9525" marR="9525" marT="0" marB="0"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007F76">
                        <a:alpha val="20000"/>
                      </a:srgbClr>
                    </a:solidFill>
                  </a:tcPr>
                </a:tc>
                <a:tc hMerge="1">
                  <a:txBody>
                    <a:bodyPr/>
                    <a:lstStyle/>
                    <a:p>
                      <a:pPr algn="ctr" rtl="0" fontAlgn="ctr"/>
                      <a:r>
                        <a:rPr lang="ru-KZ" sz="900" b="1" i="0" u="none" strike="noStrike" cap="none" dirty="0">
                          <a:solidFill>
                            <a:srgbClr val="007F76"/>
                          </a:solidFill>
                          <a:effectLst/>
                          <a:latin typeface="Arial Narrow" panose="020B0606020202030204" pitchFamily="34" charset="0"/>
                          <a:ea typeface="+mn-ea"/>
                          <a:cs typeface="+mn-cs"/>
                          <a:sym typeface="Arial"/>
                        </a:rPr>
                        <a:t>300 190</a:t>
                      </a:r>
                    </a:p>
                  </a:txBody>
                  <a:tcPr marL="9525" marR="9525" marT="0" marB="0"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007F76">
                        <a:alpha val="20000"/>
                      </a:srgbClr>
                    </a:solidFill>
                  </a:tcPr>
                </a:tc>
                <a:tc hMerge="1">
                  <a:txBody>
                    <a:bodyPr/>
                    <a:lstStyle/>
                    <a:p>
                      <a:pPr algn="ctr" rtl="0" fontAlgn="ctr"/>
                      <a:r>
                        <a:rPr lang="ru-KZ" sz="900" b="1" i="0" u="none" strike="noStrike" cap="none" dirty="0">
                          <a:solidFill>
                            <a:srgbClr val="007F76"/>
                          </a:solidFill>
                          <a:effectLst/>
                          <a:latin typeface="Arial Narrow" panose="020B0606020202030204" pitchFamily="34" charset="0"/>
                          <a:ea typeface="+mn-ea"/>
                          <a:cs typeface="+mn-cs"/>
                          <a:sym typeface="Arial"/>
                        </a:rPr>
                        <a:t>342 571</a:t>
                      </a:r>
                    </a:p>
                  </a:txBody>
                  <a:tcPr marL="9525" marR="9525" marT="0" marB="0"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007F76">
                        <a:alpha val="20000"/>
                      </a:srgbClr>
                    </a:solidFill>
                  </a:tcPr>
                </a:tc>
                <a:tc hMerge="1">
                  <a:txBody>
                    <a:bodyPr/>
                    <a:lstStyle/>
                    <a:p>
                      <a:pPr algn="ctr" rtl="0" fontAlgn="b"/>
                      <a:r>
                        <a:rPr lang="en-US" sz="900" b="1" i="0" u="none" strike="noStrike" dirty="0">
                          <a:solidFill>
                            <a:srgbClr val="007F76"/>
                          </a:solidFill>
                          <a:effectLst/>
                          <a:latin typeface="Arial Narrow" panose="020B0606020202030204" pitchFamily="34" charset="0"/>
                        </a:rPr>
                        <a:t>100%</a:t>
                      </a:r>
                    </a:p>
                  </a:txBody>
                  <a:tcPr marL="9525" marR="9525" marT="0" marB="0"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007F76">
                        <a:alpha val="20000"/>
                      </a:srgbClr>
                    </a:solidFill>
                  </a:tcPr>
                </a:tc>
                <a:extLst>
                  <a:ext uri="{0D108BD9-81ED-4DB2-BD59-A6C34878D82A}">
                    <a16:rowId xmlns:a16="http://schemas.microsoft.com/office/drawing/2014/main" val="2126759895"/>
                  </a:ext>
                </a:extLst>
              </a:tr>
              <a:tr h="144837">
                <a:tc>
                  <a:txBody>
                    <a:bodyPr/>
                    <a:lstStyle/>
                    <a:p>
                      <a:pPr algn="ctr" fontAlgn="b"/>
                      <a:r>
                        <a:rPr lang="ru-RU" sz="800" u="none" strike="noStrike" dirty="0">
                          <a:solidFill>
                            <a:srgbClr val="007F76"/>
                          </a:solidFill>
                          <a:effectLst/>
                          <a:latin typeface="Arial Narrow" panose="020B0606020202030204" pitchFamily="34" charset="0"/>
                        </a:rPr>
                        <a:t>1</a:t>
                      </a:r>
                      <a:endParaRPr lang="en-US" sz="800" b="0" i="0" u="none" strike="noStrike" dirty="0">
                        <a:solidFill>
                          <a:srgbClr val="007F76"/>
                        </a:solidFill>
                        <a:effectLst/>
                        <a:latin typeface="Arial Narrow" panose="020B0606020202030204" pitchFamily="34" charset="0"/>
                      </a:endParaRPr>
                    </a:p>
                  </a:txBody>
                  <a:tcPr marL="9525" marR="9525" marT="0" marB="0" anchor="ctr">
                    <a:lnT w="12700" cap="flat" cmpd="sng" algn="ctr">
                      <a:solidFill>
                        <a:schemeClr val="tx1"/>
                      </a:solidFill>
                      <a:prstDash val="solid"/>
                      <a:round/>
                      <a:headEnd type="none" w="med" len="med"/>
                      <a:tailEnd type="none" w="med" len="med"/>
                    </a:lnT>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9629-9</a:t>
                      </a:r>
                    </a:p>
                  </a:txBody>
                  <a:tcPr marL="9525" marR="9525" marT="9525" marB="0" anchor="ctr">
                    <a:lnT w="12700" cap="flat" cmpd="sng" algn="ctr">
                      <a:solidFill>
                        <a:schemeClr val="tx1"/>
                      </a:solidFill>
                      <a:prstDash val="solid"/>
                      <a:round/>
                      <a:headEnd type="none" w="med" len="med"/>
                      <a:tailEnd type="none" w="med" len="med"/>
                    </a:lnT>
                    <a:solidFill>
                      <a:schemeClr val="accent6">
                        <a:lumMod val="50000"/>
                        <a:alpha val="1000"/>
                      </a:schemeClr>
                    </a:solidFill>
                  </a:tcPr>
                </a:tc>
                <a:tc>
                  <a:txBody>
                    <a:bodyPr/>
                    <a:lstStyle/>
                    <a:p>
                      <a:pPr marL="72000" algn="l" fontAlgn="ctr"/>
                      <a:r>
                        <a:rPr lang="ru-RU" sz="800" b="0" i="0" u="none" strike="noStrike" dirty="0" err="1">
                          <a:solidFill>
                            <a:srgbClr val="000000"/>
                          </a:solidFill>
                          <a:effectLst/>
                          <a:latin typeface="Arial Narrow" panose="020B0606020202030204" pitchFamily="34" charset="0"/>
                        </a:rPr>
                        <a:t>Біліктілігі</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жоқ</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жұмысшылар</a:t>
                      </a:r>
                      <a:endParaRPr lang="ru-RU" sz="800" b="0" i="0" u="none" strike="noStrike" dirty="0">
                        <a:solidFill>
                          <a:srgbClr val="000000"/>
                        </a:solidFill>
                        <a:effectLst/>
                        <a:latin typeface="Arial Narrow" panose="020B0606020202030204" pitchFamily="34" charset="0"/>
                      </a:endParaRPr>
                    </a:p>
                  </a:txBody>
                  <a:tcPr marL="9525" marR="9525" marT="9525" marB="0" anchor="ctr">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5 232</a:t>
                      </a:r>
                    </a:p>
                  </a:txBody>
                  <a:tcPr marL="9525" marR="9525" marT="9525" marB="0" anchor="ctr">
                    <a:lnL w="12700" cap="flat" cmpd="sng" algn="ctr">
                      <a:solidFill>
                        <a:schemeClr val="tx1"/>
                      </a:solidFill>
                      <a:prstDash val="solid"/>
                      <a:round/>
                      <a:headEnd type="none" w="med" len="med"/>
                      <a:tailEnd type="none" w="med" len="med"/>
                    </a:lnL>
                    <a:lnT w="12700" cap="flat" cmpd="sng" algn="ctr">
                      <a:solidFill>
                        <a:schemeClr val="tx1"/>
                      </a:solidFill>
                      <a:prstDash val="solid"/>
                      <a:round/>
                      <a:headEnd type="none" w="med" len="med"/>
                      <a:tailEnd type="none" w="med" len="med"/>
                    </a:lnT>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412</a:t>
                      </a:r>
                    </a:p>
                  </a:txBody>
                  <a:tcPr marL="9525" marR="9525" marT="9525" marB="0" anchor="ctr">
                    <a:lnT w="12700" cap="flat" cmpd="sng" algn="ctr">
                      <a:solidFill>
                        <a:schemeClr val="tx1"/>
                      </a:solidFill>
                      <a:prstDash val="solid"/>
                      <a:round/>
                      <a:headEnd type="none" w="med" len="med"/>
                      <a:tailEnd type="none" w="med" len="med"/>
                    </a:lnT>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942</a:t>
                      </a:r>
                    </a:p>
                  </a:txBody>
                  <a:tcPr marL="9525" marR="9525" marT="9525" marB="0" anchor="ctr">
                    <a:lnT w="12700" cap="flat" cmpd="sng" algn="ctr">
                      <a:solidFill>
                        <a:schemeClr val="tx1"/>
                      </a:solidFill>
                      <a:prstDash val="solid"/>
                      <a:round/>
                      <a:headEnd type="none" w="med" len="med"/>
                      <a:tailEnd type="none" w="med" len="med"/>
                    </a:lnT>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832</a:t>
                      </a:r>
                    </a:p>
                  </a:txBody>
                  <a:tcPr marL="9525" marR="9525" marT="9525" marB="0" anchor="ctr">
                    <a:lnT w="12700" cap="flat" cmpd="sng" algn="ctr">
                      <a:solidFill>
                        <a:schemeClr val="tx1"/>
                      </a:solidFill>
                      <a:prstDash val="solid"/>
                      <a:round/>
                      <a:headEnd type="none" w="med" len="med"/>
                      <a:tailEnd type="none" w="med" len="med"/>
                    </a:lnT>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3 046</a:t>
                      </a:r>
                    </a:p>
                  </a:txBody>
                  <a:tcPr marL="9525" marR="9525" marT="9525" marB="0" anchor="ctr">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2 267</a:t>
                      </a:r>
                    </a:p>
                  </a:txBody>
                  <a:tcPr marL="9525" marR="9525" marT="9525" marB="0" anchor="ctr">
                    <a:lnL w="12700" cap="flat" cmpd="sng" algn="ctr">
                      <a:solidFill>
                        <a:schemeClr val="tx1"/>
                      </a:solidFill>
                      <a:prstDash val="solid"/>
                      <a:round/>
                      <a:headEnd type="none" w="med" len="med"/>
                      <a:tailEnd type="none" w="med" len="med"/>
                    </a:lnL>
                    <a:lnT w="12700" cap="flat" cmpd="sng" algn="ctr">
                      <a:solidFill>
                        <a:schemeClr val="tx1"/>
                      </a:solidFill>
                      <a:prstDash val="solid"/>
                      <a:round/>
                      <a:headEnd type="none" w="med" len="med"/>
                      <a:tailEnd type="none" w="med" len="med"/>
                    </a:lnT>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268</a:t>
                      </a:r>
                    </a:p>
                  </a:txBody>
                  <a:tcPr marL="9525" marR="9525" marT="9525" marB="0" anchor="ctr">
                    <a:lnT w="12700" cap="flat" cmpd="sng" algn="ctr">
                      <a:solidFill>
                        <a:schemeClr val="tx1"/>
                      </a:solidFill>
                      <a:prstDash val="solid"/>
                      <a:round/>
                      <a:headEnd type="none" w="med" len="med"/>
                      <a:tailEnd type="none" w="med" len="med"/>
                    </a:lnT>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109</a:t>
                      </a:r>
                    </a:p>
                  </a:txBody>
                  <a:tcPr marL="9525" marR="9525" marT="9525" marB="0" anchor="ctr">
                    <a:lnT w="12700" cap="flat" cmpd="sng" algn="ctr">
                      <a:solidFill>
                        <a:schemeClr val="tx1"/>
                      </a:solidFill>
                      <a:prstDash val="solid"/>
                      <a:round/>
                      <a:headEnd type="none" w="med" len="med"/>
                      <a:tailEnd type="none" w="med" len="med"/>
                    </a:lnT>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824</a:t>
                      </a:r>
                    </a:p>
                  </a:txBody>
                  <a:tcPr marL="9525" marR="9525" marT="9525" marB="0" anchor="ctr">
                    <a:lnT w="12700" cap="flat" cmpd="sng" algn="ctr">
                      <a:solidFill>
                        <a:schemeClr val="tx1"/>
                      </a:solidFill>
                      <a:prstDash val="solid"/>
                      <a:round/>
                      <a:headEnd type="none" w="med" len="med"/>
                      <a:tailEnd type="none" w="med" len="med"/>
                    </a:lnT>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1 066</a:t>
                      </a:r>
                    </a:p>
                  </a:txBody>
                  <a:tcPr marL="9525" marR="9525" marT="9525" marB="0" anchor="ctr">
                    <a:lnT w="12700" cap="flat" cmpd="sng" algn="ctr">
                      <a:solidFill>
                        <a:schemeClr val="tx1"/>
                      </a:solidFill>
                      <a:prstDash val="solid"/>
                      <a:round/>
                      <a:headEnd type="none" w="med" len="med"/>
                      <a:tailEnd type="none" w="med" len="med"/>
                    </a:lnT>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7,5%</a:t>
                      </a:r>
                    </a:p>
                  </a:txBody>
                  <a:tcPr marL="9525" marR="9525" marT="9525" marB="0" anchor="ctr">
                    <a:lnT w="12700" cap="flat" cmpd="sng" algn="ctr">
                      <a:solidFill>
                        <a:schemeClr val="tx1"/>
                      </a:solidFill>
                      <a:prstDash val="solid"/>
                      <a:round/>
                      <a:headEnd type="none" w="med" len="med"/>
                      <a:tailEnd type="none" w="med" len="med"/>
                    </a:lnT>
                    <a:solidFill>
                      <a:schemeClr val="accent6">
                        <a:lumMod val="50000"/>
                        <a:alpha val="1000"/>
                      </a:schemeClr>
                    </a:solidFill>
                  </a:tcPr>
                </a:tc>
                <a:extLst>
                  <a:ext uri="{0D108BD9-81ED-4DB2-BD59-A6C34878D82A}">
                    <a16:rowId xmlns:a16="http://schemas.microsoft.com/office/drawing/2014/main" val="4220248122"/>
                  </a:ext>
                </a:extLst>
              </a:tr>
              <a:tr h="144837">
                <a:tc>
                  <a:txBody>
                    <a:bodyPr/>
                    <a:lstStyle/>
                    <a:p>
                      <a:pPr algn="ctr" fontAlgn="b"/>
                      <a:r>
                        <a:rPr lang="ru-RU" sz="800" u="none" strike="noStrike" dirty="0">
                          <a:solidFill>
                            <a:srgbClr val="007F76"/>
                          </a:solidFill>
                          <a:effectLst/>
                          <a:latin typeface="Arial Narrow" panose="020B0606020202030204" pitchFamily="34" charset="0"/>
                        </a:rPr>
                        <a:t>2</a:t>
                      </a:r>
                      <a:endParaRPr lang="en-US" sz="800" b="0" i="0" u="none" strike="noStrike" dirty="0">
                        <a:solidFill>
                          <a:srgbClr val="007F76"/>
                        </a:solidFill>
                        <a:effectLst/>
                        <a:latin typeface="Arial Narrow" panose="020B0606020202030204" pitchFamily="34" charset="0"/>
                      </a:endParaRPr>
                    </a:p>
                  </a:txBody>
                  <a:tcPr marL="9525" marR="9525" marT="0" marB="0" anchor="ctr">
                    <a:solidFill>
                      <a:srgbClr val="007F76">
                        <a:alpha val="20000"/>
                      </a:srgbClr>
                    </a:solidFill>
                  </a:tcPr>
                </a:tc>
                <a:tc>
                  <a:txBody>
                    <a:bodyPr/>
                    <a:lstStyle/>
                    <a:p>
                      <a:pPr algn="ctr" fontAlgn="ctr"/>
                      <a:r>
                        <a:rPr lang="ru-RU" sz="800" b="0" i="0" u="none" strike="noStrike">
                          <a:solidFill>
                            <a:srgbClr val="000000"/>
                          </a:solidFill>
                          <a:effectLst/>
                          <a:latin typeface="Arial Narrow" panose="020B0606020202030204" pitchFamily="34" charset="0"/>
                        </a:rPr>
                        <a:t>2350-3</a:t>
                      </a:r>
                    </a:p>
                  </a:txBody>
                  <a:tcPr marL="9525" marR="9525" marT="9525" marB="0" anchor="ctr">
                    <a:solidFill>
                      <a:srgbClr val="007F76">
                        <a:alpha val="20000"/>
                      </a:srgbClr>
                    </a:solidFill>
                  </a:tcPr>
                </a:tc>
                <a:tc>
                  <a:txBody>
                    <a:bodyPr/>
                    <a:lstStyle/>
                    <a:p>
                      <a:pPr marL="72000" algn="l" fontAlgn="ctr"/>
                      <a:r>
                        <a:rPr lang="ru-RU" sz="800" b="0" i="0" u="none" strike="noStrike" dirty="0" err="1">
                          <a:solidFill>
                            <a:srgbClr val="000000"/>
                          </a:solidFill>
                          <a:effectLst/>
                          <a:latin typeface="Arial Narrow" panose="020B0606020202030204" pitchFamily="34" charset="0"/>
                        </a:rPr>
                        <a:t>Қоғамдық</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ғылымдар</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бойынша</a:t>
                      </a:r>
                      <a:r>
                        <a:rPr lang="ru-RU" sz="800" b="0" i="0" u="none" strike="noStrike" dirty="0">
                          <a:solidFill>
                            <a:srgbClr val="000000"/>
                          </a:solidFill>
                          <a:effectLst/>
                          <a:latin typeface="Arial Narrow" panose="020B0606020202030204" pitchFamily="34" charset="0"/>
                        </a:rPr>
                        <a:t> орта </a:t>
                      </a:r>
                      <a:r>
                        <a:rPr lang="ru-RU" sz="800" b="0" i="0" u="none" strike="noStrike" dirty="0" err="1">
                          <a:solidFill>
                            <a:srgbClr val="000000"/>
                          </a:solidFill>
                          <a:effectLst/>
                          <a:latin typeface="Arial Narrow" panose="020B0606020202030204" pitchFamily="34" charset="0"/>
                        </a:rPr>
                        <a:t>мектеп</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мұғалімдері</a:t>
                      </a:r>
                      <a:endParaRPr lang="ru-RU" sz="800" b="0" i="0" u="none" strike="noStrike" dirty="0">
                        <a:solidFill>
                          <a:srgbClr val="000000"/>
                        </a:solidFill>
                        <a:effectLst/>
                        <a:latin typeface="Arial Narrow" panose="020B0606020202030204" pitchFamily="34" charset="0"/>
                      </a:endParaRPr>
                    </a:p>
                  </a:txBody>
                  <a:tcPr marL="9525" marR="9525" marT="9525" marB="0" anchor="ctr">
                    <a:lnR w="12700" cap="flat" cmpd="sng" algn="ctr">
                      <a:solidFill>
                        <a:schemeClr val="tx1"/>
                      </a:solidFill>
                      <a:prstDash val="solid"/>
                      <a:round/>
                      <a:headEnd type="none" w="med" len="med"/>
                      <a:tailEnd type="none" w="med" len="med"/>
                    </a:lnR>
                    <a:solidFill>
                      <a:srgbClr val="007F76">
                        <a:alpha val="20000"/>
                      </a:srgbClr>
                    </a:solidFill>
                  </a:tcPr>
                </a:tc>
                <a:tc>
                  <a:txBody>
                    <a:bodyPr/>
                    <a:lstStyle/>
                    <a:p>
                      <a:pPr algn="ctr" fontAlgn="ctr"/>
                      <a:r>
                        <a:rPr lang="ru-RU" sz="800" b="0" i="0" u="none" strike="noStrike">
                          <a:solidFill>
                            <a:srgbClr val="000000"/>
                          </a:solidFill>
                          <a:effectLst/>
                          <a:latin typeface="Arial Narrow" panose="020B0606020202030204" pitchFamily="34" charset="0"/>
                        </a:rPr>
                        <a:t>1 109</a:t>
                      </a:r>
                    </a:p>
                  </a:txBody>
                  <a:tcPr marL="9525" marR="9525" marT="9525" marB="0" anchor="ctr">
                    <a:lnL w="12700" cap="flat" cmpd="sng" algn="ctr">
                      <a:solidFill>
                        <a:schemeClr val="tx1"/>
                      </a:solidFill>
                      <a:prstDash val="solid"/>
                      <a:round/>
                      <a:headEnd type="none" w="med" len="med"/>
                      <a:tailEnd type="none" w="med" len="med"/>
                    </a:lnL>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174</a:t>
                      </a:r>
                    </a:p>
                  </a:txBody>
                  <a:tcPr marL="9525" marR="9525" marT="9525" marB="0" anchor="c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70</a:t>
                      </a:r>
                    </a:p>
                  </a:txBody>
                  <a:tcPr marL="9525" marR="9525" marT="9525" marB="0" anchor="c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663</a:t>
                      </a:r>
                    </a:p>
                  </a:txBody>
                  <a:tcPr marL="9525" marR="9525" marT="9525" marB="0" anchor="c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202</a:t>
                      </a:r>
                    </a:p>
                  </a:txBody>
                  <a:tcPr marL="9525" marR="9525" marT="9525" marB="0" anchor="ctr">
                    <a:lnR w="12700" cap="flat" cmpd="sng" algn="ctr">
                      <a:solidFill>
                        <a:schemeClr val="tx1"/>
                      </a:solidFill>
                      <a:prstDash val="solid"/>
                      <a:round/>
                      <a:headEnd type="none" w="med" len="med"/>
                      <a:tailEnd type="none" w="med" len="med"/>
                    </a:ln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1 446</a:t>
                      </a:r>
                    </a:p>
                  </a:txBody>
                  <a:tcPr marL="9525" marR="9525" marT="9525" marB="0" anchor="ctr">
                    <a:lnL w="12700" cap="flat" cmpd="sng" algn="ctr">
                      <a:solidFill>
                        <a:schemeClr val="tx1"/>
                      </a:solidFill>
                      <a:prstDash val="solid"/>
                      <a:round/>
                      <a:headEnd type="none" w="med" len="med"/>
                      <a:tailEnd type="none" w="med" len="med"/>
                    </a:lnL>
                    <a:solidFill>
                      <a:srgbClr val="007F76">
                        <a:alpha val="20000"/>
                      </a:srgbClr>
                    </a:solidFill>
                  </a:tcPr>
                </a:tc>
                <a:tc>
                  <a:txBody>
                    <a:bodyPr/>
                    <a:lstStyle/>
                    <a:p>
                      <a:pPr algn="ctr" fontAlgn="ctr"/>
                      <a:r>
                        <a:rPr lang="ru-RU" sz="800" b="0" i="0" u="none" strike="noStrike">
                          <a:solidFill>
                            <a:srgbClr val="000000"/>
                          </a:solidFill>
                          <a:effectLst/>
                          <a:latin typeface="Arial Narrow" panose="020B0606020202030204" pitchFamily="34" charset="0"/>
                        </a:rPr>
                        <a:t>185</a:t>
                      </a:r>
                    </a:p>
                  </a:txBody>
                  <a:tcPr marL="9525" marR="9525" marT="9525" marB="0" anchor="c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160</a:t>
                      </a:r>
                    </a:p>
                  </a:txBody>
                  <a:tcPr marL="9525" marR="9525" marT="9525" marB="0" anchor="ctr">
                    <a:solidFill>
                      <a:srgbClr val="007F76">
                        <a:alpha val="20000"/>
                      </a:srgbClr>
                    </a:solidFill>
                  </a:tcPr>
                </a:tc>
                <a:tc>
                  <a:txBody>
                    <a:bodyPr/>
                    <a:lstStyle/>
                    <a:p>
                      <a:pPr algn="ctr" fontAlgn="ctr"/>
                      <a:r>
                        <a:rPr lang="ru-RU" sz="800" b="0" i="0" u="none" strike="noStrike">
                          <a:solidFill>
                            <a:srgbClr val="000000"/>
                          </a:solidFill>
                          <a:effectLst/>
                          <a:latin typeface="Arial Narrow" panose="020B0606020202030204" pitchFamily="34" charset="0"/>
                        </a:rPr>
                        <a:t>210</a:t>
                      </a:r>
                    </a:p>
                  </a:txBody>
                  <a:tcPr marL="9525" marR="9525" marT="9525" marB="0" anchor="ctr">
                    <a:solidFill>
                      <a:srgbClr val="007F76">
                        <a:alpha val="20000"/>
                      </a:srgbClr>
                    </a:solidFill>
                  </a:tcPr>
                </a:tc>
                <a:tc>
                  <a:txBody>
                    <a:bodyPr/>
                    <a:lstStyle/>
                    <a:p>
                      <a:pPr algn="ctr" fontAlgn="ctr"/>
                      <a:r>
                        <a:rPr lang="ru-RU" sz="800" b="0" i="0" u="none" strike="noStrike">
                          <a:solidFill>
                            <a:srgbClr val="000000"/>
                          </a:solidFill>
                          <a:effectLst/>
                          <a:latin typeface="Arial Narrow" panose="020B0606020202030204" pitchFamily="34" charset="0"/>
                        </a:rPr>
                        <a:t>891</a:t>
                      </a:r>
                    </a:p>
                  </a:txBody>
                  <a:tcPr marL="9525" marR="9525" marT="9525" marB="0" anchor="ctr">
                    <a:solidFill>
                      <a:srgbClr val="007F76">
                        <a:alpha val="20000"/>
                      </a:srgbClr>
                    </a:solidFill>
                  </a:tcPr>
                </a:tc>
                <a:tc>
                  <a:txBody>
                    <a:bodyPr/>
                    <a:lstStyle/>
                    <a:p>
                      <a:pPr algn="ctr" fontAlgn="ctr"/>
                      <a:r>
                        <a:rPr lang="ru-RU" sz="800" b="0" i="0" u="none" strike="noStrike">
                          <a:solidFill>
                            <a:srgbClr val="000000"/>
                          </a:solidFill>
                          <a:effectLst/>
                          <a:latin typeface="Arial Narrow" panose="020B0606020202030204" pitchFamily="34" charset="0"/>
                        </a:rPr>
                        <a:t>4,8%</a:t>
                      </a:r>
                    </a:p>
                  </a:txBody>
                  <a:tcPr marL="9525" marR="9525" marT="9525" marB="0" anchor="ctr">
                    <a:solidFill>
                      <a:srgbClr val="007F76">
                        <a:alpha val="20000"/>
                      </a:srgbClr>
                    </a:solidFill>
                  </a:tcPr>
                </a:tc>
                <a:extLst>
                  <a:ext uri="{0D108BD9-81ED-4DB2-BD59-A6C34878D82A}">
                    <a16:rowId xmlns:a16="http://schemas.microsoft.com/office/drawing/2014/main" val="2728981022"/>
                  </a:ext>
                </a:extLst>
              </a:tr>
              <a:tr h="144837">
                <a:tc>
                  <a:txBody>
                    <a:bodyPr/>
                    <a:lstStyle/>
                    <a:p>
                      <a:pPr algn="ctr" fontAlgn="b"/>
                      <a:r>
                        <a:rPr lang="ru-RU" sz="800" u="none" strike="noStrike" dirty="0">
                          <a:solidFill>
                            <a:srgbClr val="007F76"/>
                          </a:solidFill>
                          <a:effectLst/>
                          <a:latin typeface="Arial Narrow" panose="020B0606020202030204" pitchFamily="34" charset="0"/>
                        </a:rPr>
                        <a:t>3</a:t>
                      </a:r>
                      <a:endParaRPr lang="en-US" sz="800" b="0" i="0" u="none" strike="noStrike" dirty="0">
                        <a:solidFill>
                          <a:srgbClr val="007F76"/>
                        </a:solidFill>
                        <a:effectLst/>
                        <a:latin typeface="Arial Narrow" panose="020B0606020202030204" pitchFamily="34" charset="0"/>
                      </a:endParaRPr>
                    </a:p>
                  </a:txBody>
                  <a:tcPr marL="9525" marR="9525" marT="0"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9116-0</a:t>
                      </a:r>
                    </a:p>
                  </a:txBody>
                  <a:tcPr marL="9525" marR="9525" marT="9525" marB="0" anchor="ctr">
                    <a:solidFill>
                      <a:schemeClr val="accent6">
                        <a:lumMod val="50000"/>
                        <a:alpha val="1000"/>
                      </a:schemeClr>
                    </a:solidFill>
                  </a:tcPr>
                </a:tc>
                <a:tc>
                  <a:txBody>
                    <a:bodyPr/>
                    <a:lstStyle/>
                    <a:p>
                      <a:pPr marL="72000" algn="l" fontAlgn="ctr"/>
                      <a:r>
                        <a:rPr lang="ru-RU" sz="800" b="0" i="0" u="none" strike="noStrike" dirty="0">
                          <a:solidFill>
                            <a:srgbClr val="000000"/>
                          </a:solidFill>
                          <a:effectLst/>
                          <a:latin typeface="Arial Narrow" panose="020B0606020202030204" pitchFamily="34" charset="0"/>
                        </a:rPr>
                        <a:t>Аула </a:t>
                      </a:r>
                      <a:r>
                        <a:rPr lang="ru-RU" sz="800" b="0" i="0" u="none" strike="noStrike" dirty="0" err="1">
                          <a:solidFill>
                            <a:srgbClr val="000000"/>
                          </a:solidFill>
                          <a:effectLst/>
                          <a:latin typeface="Arial Narrow" panose="020B0606020202030204" pitchFamily="34" charset="0"/>
                        </a:rPr>
                        <a:t>сыпырушылар</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және</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ашық</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аумақтарды</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тазалаушылар</a:t>
                      </a:r>
                      <a:endParaRPr lang="ru-RU" sz="800" b="0" i="0" u="none" strike="noStrike" dirty="0">
                        <a:solidFill>
                          <a:srgbClr val="000000"/>
                        </a:solidFill>
                        <a:effectLst/>
                        <a:latin typeface="Arial Narrow" panose="020B0606020202030204" pitchFamily="34" charset="0"/>
                      </a:endParaRPr>
                    </a:p>
                  </a:txBody>
                  <a:tcPr marL="9525" marR="9525" marT="9525" marB="0" anchor="ctr">
                    <a:lnR w="12700" cap="flat" cmpd="sng" algn="ctr">
                      <a:solidFill>
                        <a:schemeClr val="tx1"/>
                      </a:solidFill>
                      <a:prstDash val="solid"/>
                      <a:round/>
                      <a:headEnd type="none" w="med" len="med"/>
                      <a:tailEnd type="none" w="med" len="med"/>
                    </a:ln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1 313</a:t>
                      </a:r>
                    </a:p>
                  </a:txBody>
                  <a:tcPr marL="9525" marR="9525" marT="9525" marB="0" anchor="ctr">
                    <a:lnL w="12700" cap="flat" cmpd="sng" algn="ctr">
                      <a:solidFill>
                        <a:schemeClr val="tx1"/>
                      </a:solidFill>
                      <a:prstDash val="solid"/>
                      <a:round/>
                      <a:headEnd type="none" w="med" len="med"/>
                      <a:tailEnd type="none" w="med" len="med"/>
                    </a:lnL>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157</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162</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203</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791</a:t>
                      </a:r>
                    </a:p>
                  </a:txBody>
                  <a:tcPr marL="9525" marR="9525" marT="9525" marB="0" anchor="ctr">
                    <a:lnR w="12700" cap="flat" cmpd="sng" algn="ctr">
                      <a:solidFill>
                        <a:schemeClr val="tx1"/>
                      </a:solidFill>
                      <a:prstDash val="solid"/>
                      <a:round/>
                      <a:headEnd type="none" w="med" len="med"/>
                      <a:tailEnd type="none" w="med" len="med"/>
                    </a:ln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1 150</a:t>
                      </a:r>
                    </a:p>
                  </a:txBody>
                  <a:tcPr marL="9525" marR="9525" marT="9525" marB="0" anchor="ctr">
                    <a:lnL w="12700" cap="flat" cmpd="sng" algn="ctr">
                      <a:solidFill>
                        <a:schemeClr val="tx1"/>
                      </a:solidFill>
                      <a:prstDash val="solid"/>
                      <a:round/>
                      <a:headEnd type="none" w="med" len="med"/>
                      <a:tailEnd type="none" w="med" len="med"/>
                    </a:lnL>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282</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224</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393</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251</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3,8%</a:t>
                      </a:r>
                    </a:p>
                  </a:txBody>
                  <a:tcPr marL="9525" marR="9525" marT="9525" marB="0" anchor="ctr">
                    <a:solidFill>
                      <a:schemeClr val="accent6">
                        <a:lumMod val="50000"/>
                        <a:alpha val="1000"/>
                      </a:schemeClr>
                    </a:solidFill>
                  </a:tcPr>
                </a:tc>
                <a:extLst>
                  <a:ext uri="{0D108BD9-81ED-4DB2-BD59-A6C34878D82A}">
                    <a16:rowId xmlns:a16="http://schemas.microsoft.com/office/drawing/2014/main" val="496541397"/>
                  </a:ext>
                </a:extLst>
              </a:tr>
              <a:tr h="144837">
                <a:tc>
                  <a:txBody>
                    <a:bodyPr/>
                    <a:lstStyle/>
                    <a:p>
                      <a:pPr algn="ctr" fontAlgn="b"/>
                      <a:r>
                        <a:rPr lang="ru-RU" sz="800" u="none" strike="noStrike" dirty="0">
                          <a:solidFill>
                            <a:srgbClr val="007F76"/>
                          </a:solidFill>
                          <a:effectLst/>
                          <a:latin typeface="Arial Narrow" panose="020B0606020202030204" pitchFamily="34" charset="0"/>
                        </a:rPr>
                        <a:t>4</a:t>
                      </a:r>
                      <a:endParaRPr lang="en-US" sz="800" b="0" i="0" u="none" strike="noStrike" dirty="0">
                        <a:solidFill>
                          <a:srgbClr val="007F76"/>
                        </a:solidFill>
                        <a:effectLst/>
                        <a:latin typeface="Arial Narrow" panose="020B0606020202030204" pitchFamily="34" charset="0"/>
                      </a:endParaRPr>
                    </a:p>
                  </a:txBody>
                  <a:tcPr marL="9525" marR="9525" marT="0" marB="0" anchor="ctr">
                    <a:solidFill>
                      <a:srgbClr val="007F76">
                        <a:alpha val="20000"/>
                      </a:srgbClr>
                    </a:solidFill>
                  </a:tcPr>
                </a:tc>
                <a:tc>
                  <a:txBody>
                    <a:bodyPr/>
                    <a:lstStyle/>
                    <a:p>
                      <a:pPr algn="ctr" fontAlgn="ctr"/>
                      <a:r>
                        <a:rPr lang="ru-RU" sz="800" b="0" i="0" u="none" strike="noStrike">
                          <a:solidFill>
                            <a:srgbClr val="000000"/>
                          </a:solidFill>
                          <a:effectLst/>
                          <a:latin typeface="Arial Narrow" panose="020B0606020202030204" pitchFamily="34" charset="0"/>
                        </a:rPr>
                        <a:t>9629-7</a:t>
                      </a:r>
                    </a:p>
                  </a:txBody>
                  <a:tcPr marL="9525" marR="9525" marT="9525" marB="0" anchor="ctr">
                    <a:solidFill>
                      <a:srgbClr val="007F76">
                        <a:alpha val="20000"/>
                      </a:srgbClr>
                    </a:solidFill>
                  </a:tcPr>
                </a:tc>
                <a:tc>
                  <a:txBody>
                    <a:bodyPr/>
                    <a:lstStyle/>
                    <a:p>
                      <a:pPr marL="72000" algn="l" fontAlgn="ctr"/>
                      <a:r>
                        <a:rPr lang="ru-RU" sz="800" b="0" i="0" u="none" strike="noStrike" dirty="0" err="1">
                          <a:solidFill>
                            <a:srgbClr val="000000"/>
                          </a:solidFill>
                          <a:effectLst/>
                          <a:latin typeface="Arial Narrow" panose="020B0606020202030204" pitchFamily="34" charset="0"/>
                        </a:rPr>
                        <a:t>Әртүрлі</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жұмысты</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атқарушылар</a:t>
                      </a:r>
                      <a:endParaRPr lang="ru-RU" sz="800" b="0" i="0" u="none" strike="noStrike" dirty="0">
                        <a:solidFill>
                          <a:srgbClr val="000000"/>
                        </a:solidFill>
                        <a:effectLst/>
                        <a:latin typeface="Arial Narrow" panose="020B0606020202030204" pitchFamily="34" charset="0"/>
                      </a:endParaRPr>
                    </a:p>
                  </a:txBody>
                  <a:tcPr marL="9525" marR="9525" marT="9525" marB="0" anchor="ctr">
                    <a:lnR w="12700" cap="flat" cmpd="sng" algn="ctr">
                      <a:solidFill>
                        <a:schemeClr val="tx1"/>
                      </a:solidFill>
                      <a:prstDash val="solid"/>
                      <a:round/>
                      <a:headEnd type="none" w="med" len="med"/>
                      <a:tailEnd type="none" w="med" len="med"/>
                    </a:lnR>
                    <a:solidFill>
                      <a:srgbClr val="007F76">
                        <a:alpha val="20000"/>
                      </a:srgbClr>
                    </a:solidFill>
                  </a:tcPr>
                </a:tc>
                <a:tc>
                  <a:txBody>
                    <a:bodyPr/>
                    <a:lstStyle/>
                    <a:p>
                      <a:pPr algn="ctr" fontAlgn="ctr"/>
                      <a:r>
                        <a:rPr lang="ru-RU" sz="800" b="0" i="0" u="none" strike="noStrike">
                          <a:solidFill>
                            <a:srgbClr val="000000"/>
                          </a:solidFill>
                          <a:effectLst/>
                          <a:latin typeface="Arial Narrow" panose="020B0606020202030204" pitchFamily="34" charset="0"/>
                        </a:rPr>
                        <a:t>1 081</a:t>
                      </a:r>
                    </a:p>
                  </a:txBody>
                  <a:tcPr marL="9525" marR="9525" marT="9525" marB="0" anchor="ctr">
                    <a:lnL w="12700" cap="flat" cmpd="sng" algn="ctr">
                      <a:solidFill>
                        <a:schemeClr val="tx1"/>
                      </a:solidFill>
                      <a:prstDash val="solid"/>
                      <a:round/>
                      <a:headEnd type="none" w="med" len="med"/>
                      <a:tailEnd type="none" w="med" len="med"/>
                    </a:lnL>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74</a:t>
                      </a:r>
                    </a:p>
                  </a:txBody>
                  <a:tcPr marL="9525" marR="9525" marT="9525" marB="0" anchor="c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102</a:t>
                      </a:r>
                    </a:p>
                  </a:txBody>
                  <a:tcPr marL="9525" marR="9525" marT="9525" marB="0" anchor="c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326</a:t>
                      </a:r>
                    </a:p>
                  </a:txBody>
                  <a:tcPr marL="9525" marR="9525" marT="9525" marB="0" anchor="c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579</a:t>
                      </a:r>
                    </a:p>
                  </a:txBody>
                  <a:tcPr marL="9525" marR="9525" marT="9525" marB="0" anchor="ctr">
                    <a:lnR w="12700" cap="flat" cmpd="sng" algn="ctr">
                      <a:solidFill>
                        <a:schemeClr val="tx1"/>
                      </a:solidFill>
                      <a:prstDash val="solid"/>
                      <a:round/>
                      <a:headEnd type="none" w="med" len="med"/>
                      <a:tailEnd type="none" w="med" len="med"/>
                    </a:ln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1 005</a:t>
                      </a:r>
                    </a:p>
                  </a:txBody>
                  <a:tcPr marL="9525" marR="9525" marT="9525" marB="0" anchor="ctr">
                    <a:lnL w="12700" cap="flat" cmpd="sng" algn="ctr">
                      <a:solidFill>
                        <a:schemeClr val="tx1"/>
                      </a:solidFill>
                      <a:prstDash val="solid"/>
                      <a:round/>
                      <a:headEnd type="none" w="med" len="med"/>
                      <a:tailEnd type="none" w="med" len="med"/>
                    </a:lnL>
                    <a:solidFill>
                      <a:srgbClr val="007F76">
                        <a:alpha val="20000"/>
                      </a:srgbClr>
                    </a:solidFill>
                  </a:tcPr>
                </a:tc>
                <a:tc>
                  <a:txBody>
                    <a:bodyPr/>
                    <a:lstStyle/>
                    <a:p>
                      <a:pPr algn="ctr" fontAlgn="ctr"/>
                      <a:r>
                        <a:rPr lang="ru-RU" sz="800" b="0" i="0" u="none" strike="noStrike">
                          <a:solidFill>
                            <a:srgbClr val="000000"/>
                          </a:solidFill>
                          <a:effectLst/>
                          <a:latin typeface="Arial Narrow" panose="020B0606020202030204" pitchFamily="34" charset="0"/>
                        </a:rPr>
                        <a:t>319</a:t>
                      </a:r>
                    </a:p>
                  </a:txBody>
                  <a:tcPr marL="9525" marR="9525" marT="9525" marB="0" anchor="c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159</a:t>
                      </a:r>
                    </a:p>
                  </a:txBody>
                  <a:tcPr marL="9525" marR="9525" marT="9525" marB="0" anchor="ctr">
                    <a:solidFill>
                      <a:srgbClr val="007F76">
                        <a:alpha val="20000"/>
                      </a:srgbClr>
                    </a:solidFill>
                  </a:tcPr>
                </a:tc>
                <a:tc>
                  <a:txBody>
                    <a:bodyPr/>
                    <a:lstStyle/>
                    <a:p>
                      <a:pPr algn="ctr" fontAlgn="ctr"/>
                      <a:r>
                        <a:rPr lang="ru-RU" sz="800" b="0" i="0" u="none" strike="noStrike">
                          <a:solidFill>
                            <a:srgbClr val="000000"/>
                          </a:solidFill>
                          <a:effectLst/>
                          <a:latin typeface="Arial Narrow" panose="020B0606020202030204" pitchFamily="34" charset="0"/>
                        </a:rPr>
                        <a:t>252</a:t>
                      </a:r>
                    </a:p>
                  </a:txBody>
                  <a:tcPr marL="9525" marR="9525" marT="9525" marB="0" anchor="ctr">
                    <a:solidFill>
                      <a:srgbClr val="007F76">
                        <a:alpha val="20000"/>
                      </a:srgbClr>
                    </a:solidFill>
                  </a:tcPr>
                </a:tc>
                <a:tc>
                  <a:txBody>
                    <a:bodyPr/>
                    <a:lstStyle/>
                    <a:p>
                      <a:pPr algn="ctr" fontAlgn="ctr"/>
                      <a:r>
                        <a:rPr lang="ru-RU" sz="800" b="0" i="0" u="none" strike="noStrike">
                          <a:solidFill>
                            <a:srgbClr val="000000"/>
                          </a:solidFill>
                          <a:effectLst/>
                          <a:latin typeface="Arial Narrow" panose="020B0606020202030204" pitchFamily="34" charset="0"/>
                        </a:rPr>
                        <a:t>275</a:t>
                      </a:r>
                    </a:p>
                  </a:txBody>
                  <a:tcPr marL="9525" marR="9525" marT="9525" marB="0" anchor="ctr">
                    <a:solidFill>
                      <a:srgbClr val="007F76">
                        <a:alpha val="20000"/>
                      </a:srgbClr>
                    </a:solidFill>
                  </a:tcPr>
                </a:tc>
                <a:tc>
                  <a:txBody>
                    <a:bodyPr/>
                    <a:lstStyle/>
                    <a:p>
                      <a:pPr algn="ctr" fontAlgn="ctr"/>
                      <a:r>
                        <a:rPr lang="ru-RU" sz="800" b="0" i="0" u="none" strike="noStrike">
                          <a:solidFill>
                            <a:srgbClr val="000000"/>
                          </a:solidFill>
                          <a:effectLst/>
                          <a:latin typeface="Arial Narrow" panose="020B0606020202030204" pitchFamily="34" charset="0"/>
                        </a:rPr>
                        <a:t>3,3%</a:t>
                      </a:r>
                    </a:p>
                  </a:txBody>
                  <a:tcPr marL="9525" marR="9525" marT="9525" marB="0" anchor="ctr">
                    <a:solidFill>
                      <a:srgbClr val="007F76">
                        <a:alpha val="20000"/>
                      </a:srgbClr>
                    </a:solidFill>
                  </a:tcPr>
                </a:tc>
                <a:extLst>
                  <a:ext uri="{0D108BD9-81ED-4DB2-BD59-A6C34878D82A}">
                    <a16:rowId xmlns:a16="http://schemas.microsoft.com/office/drawing/2014/main" val="4195104307"/>
                  </a:ext>
                </a:extLst>
              </a:tr>
              <a:tr h="144837">
                <a:tc>
                  <a:txBody>
                    <a:bodyPr/>
                    <a:lstStyle/>
                    <a:p>
                      <a:pPr algn="ctr" fontAlgn="b"/>
                      <a:r>
                        <a:rPr lang="ru-RU" sz="800" u="none" strike="noStrike" dirty="0">
                          <a:solidFill>
                            <a:srgbClr val="007F76"/>
                          </a:solidFill>
                          <a:effectLst/>
                          <a:latin typeface="Arial Narrow" panose="020B0606020202030204" pitchFamily="34" charset="0"/>
                        </a:rPr>
                        <a:t>5</a:t>
                      </a:r>
                      <a:endParaRPr lang="en-US" sz="800" b="0" i="0" u="none" strike="noStrike" dirty="0">
                        <a:solidFill>
                          <a:srgbClr val="007F76"/>
                        </a:solidFill>
                        <a:effectLst/>
                        <a:latin typeface="Arial Narrow" panose="020B0606020202030204" pitchFamily="34" charset="0"/>
                      </a:endParaRPr>
                    </a:p>
                  </a:txBody>
                  <a:tcPr marL="9525" marR="9525" marT="0"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2362-0</a:t>
                      </a:r>
                    </a:p>
                  </a:txBody>
                  <a:tcPr marL="9525" marR="9525" marT="9525" marB="0" anchor="ctr">
                    <a:solidFill>
                      <a:schemeClr val="accent6">
                        <a:lumMod val="50000"/>
                        <a:alpha val="1000"/>
                      </a:schemeClr>
                    </a:solidFill>
                  </a:tcPr>
                </a:tc>
                <a:tc>
                  <a:txBody>
                    <a:bodyPr/>
                    <a:lstStyle/>
                    <a:p>
                      <a:pPr marL="72000" algn="l" fontAlgn="ctr"/>
                      <a:r>
                        <a:rPr lang="ru-RU" sz="800" b="0" i="0" u="none" strike="noStrike" dirty="0" err="1">
                          <a:solidFill>
                            <a:srgbClr val="000000"/>
                          </a:solidFill>
                          <a:effectLst/>
                          <a:latin typeface="Arial Narrow" panose="020B0606020202030204" pitchFamily="34" charset="0"/>
                        </a:rPr>
                        <a:t>Мектепке</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дейінгі</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білім</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берудегі</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тәрбиешілер</a:t>
                      </a:r>
                      <a:endParaRPr lang="ru-RU" sz="800" b="0" i="0" u="none" strike="noStrike" dirty="0">
                        <a:solidFill>
                          <a:srgbClr val="000000"/>
                        </a:solidFill>
                        <a:effectLst/>
                        <a:latin typeface="Arial Narrow" panose="020B0606020202030204" pitchFamily="34" charset="0"/>
                      </a:endParaRPr>
                    </a:p>
                  </a:txBody>
                  <a:tcPr marL="9525" marR="9525" marT="9525" marB="0" anchor="ctr">
                    <a:lnR w="12700" cap="flat" cmpd="sng" algn="ctr">
                      <a:solidFill>
                        <a:schemeClr val="tx1"/>
                      </a:solidFill>
                      <a:prstDash val="solid"/>
                      <a:round/>
                      <a:headEnd type="none" w="med" len="med"/>
                      <a:tailEnd type="none" w="med" len="med"/>
                    </a:ln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647</a:t>
                      </a:r>
                    </a:p>
                  </a:txBody>
                  <a:tcPr marL="9525" marR="9525" marT="9525" marB="0" anchor="ctr">
                    <a:lnL w="12700" cap="flat" cmpd="sng" algn="ctr">
                      <a:solidFill>
                        <a:schemeClr val="tx1"/>
                      </a:solidFill>
                      <a:prstDash val="solid"/>
                      <a:round/>
                      <a:headEnd type="none" w="med" len="med"/>
                      <a:tailEnd type="none" w="med" len="med"/>
                    </a:lnL>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75</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117</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299</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156</a:t>
                      </a:r>
                    </a:p>
                  </a:txBody>
                  <a:tcPr marL="9525" marR="9525" marT="9525" marB="0" anchor="ctr">
                    <a:lnR w="12700" cap="flat" cmpd="sng" algn="ctr">
                      <a:solidFill>
                        <a:schemeClr val="tx1"/>
                      </a:solidFill>
                      <a:prstDash val="solid"/>
                      <a:round/>
                      <a:headEnd type="none" w="med" len="med"/>
                      <a:tailEnd type="none" w="med" len="med"/>
                    </a:ln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783</a:t>
                      </a:r>
                    </a:p>
                  </a:txBody>
                  <a:tcPr marL="9525" marR="9525" marT="9525" marB="0" anchor="ctr">
                    <a:lnL w="12700" cap="flat" cmpd="sng" algn="ctr">
                      <a:solidFill>
                        <a:schemeClr val="tx1"/>
                      </a:solidFill>
                      <a:prstDash val="solid"/>
                      <a:round/>
                      <a:headEnd type="none" w="med" len="med"/>
                      <a:tailEnd type="none" w="med" len="med"/>
                    </a:lnL>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171</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167</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132</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313</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2,6%</a:t>
                      </a:r>
                    </a:p>
                  </a:txBody>
                  <a:tcPr marL="9525" marR="9525" marT="9525" marB="0" anchor="ctr">
                    <a:solidFill>
                      <a:schemeClr val="accent6">
                        <a:lumMod val="50000"/>
                        <a:alpha val="1000"/>
                      </a:schemeClr>
                    </a:solidFill>
                  </a:tcPr>
                </a:tc>
                <a:extLst>
                  <a:ext uri="{0D108BD9-81ED-4DB2-BD59-A6C34878D82A}">
                    <a16:rowId xmlns:a16="http://schemas.microsoft.com/office/drawing/2014/main" val="2161733166"/>
                  </a:ext>
                </a:extLst>
              </a:tr>
              <a:tr h="144837">
                <a:tc>
                  <a:txBody>
                    <a:bodyPr/>
                    <a:lstStyle/>
                    <a:p>
                      <a:pPr algn="ctr" fontAlgn="b"/>
                      <a:r>
                        <a:rPr lang="ru-RU" sz="800" u="none" strike="noStrike" dirty="0">
                          <a:solidFill>
                            <a:srgbClr val="007F76"/>
                          </a:solidFill>
                          <a:effectLst/>
                          <a:latin typeface="Arial Narrow" panose="020B0606020202030204" pitchFamily="34" charset="0"/>
                        </a:rPr>
                        <a:t>6</a:t>
                      </a:r>
                      <a:endParaRPr lang="en-US" sz="800" b="0" i="0" u="none" strike="noStrike" dirty="0">
                        <a:solidFill>
                          <a:srgbClr val="007F76"/>
                        </a:solidFill>
                        <a:effectLst/>
                        <a:latin typeface="Arial Narrow" panose="020B0606020202030204" pitchFamily="34" charset="0"/>
                      </a:endParaRPr>
                    </a:p>
                  </a:txBody>
                  <a:tcPr marL="9525" marR="9525" marT="0" marB="0" anchor="ctr">
                    <a:solidFill>
                      <a:srgbClr val="007F76">
                        <a:alpha val="20000"/>
                      </a:srgbClr>
                    </a:solidFill>
                  </a:tcPr>
                </a:tc>
                <a:tc>
                  <a:txBody>
                    <a:bodyPr/>
                    <a:lstStyle/>
                    <a:p>
                      <a:pPr algn="ctr" fontAlgn="ctr"/>
                      <a:r>
                        <a:rPr lang="ru-RU" sz="800" b="0" i="0" u="none" strike="noStrike">
                          <a:solidFill>
                            <a:srgbClr val="000000"/>
                          </a:solidFill>
                          <a:effectLst/>
                          <a:latin typeface="Arial Narrow" panose="020B0606020202030204" pitchFamily="34" charset="0"/>
                        </a:rPr>
                        <a:t>2350-2</a:t>
                      </a:r>
                    </a:p>
                  </a:txBody>
                  <a:tcPr marL="9525" marR="9525" marT="9525" marB="0" anchor="ctr">
                    <a:solidFill>
                      <a:srgbClr val="007F76">
                        <a:alpha val="20000"/>
                      </a:srgbClr>
                    </a:solidFill>
                  </a:tcPr>
                </a:tc>
                <a:tc>
                  <a:txBody>
                    <a:bodyPr/>
                    <a:lstStyle/>
                    <a:p>
                      <a:pPr marL="72000" algn="l" fontAlgn="ctr"/>
                      <a:r>
                        <a:rPr lang="ru-RU" sz="800" b="0" i="0" u="none" strike="noStrike" dirty="0">
                          <a:solidFill>
                            <a:srgbClr val="000000"/>
                          </a:solidFill>
                          <a:effectLst/>
                          <a:latin typeface="Arial Narrow" panose="020B0606020202030204" pitchFamily="34" charset="0"/>
                        </a:rPr>
                        <a:t>Математика </a:t>
                      </a:r>
                      <a:r>
                        <a:rPr lang="ru-RU" sz="800" b="0" i="0" u="none" strike="noStrike" dirty="0" err="1">
                          <a:solidFill>
                            <a:srgbClr val="000000"/>
                          </a:solidFill>
                          <a:effectLst/>
                          <a:latin typeface="Arial Narrow" panose="020B0606020202030204" pitchFamily="34" charset="0"/>
                        </a:rPr>
                        <a:t>ғылымдары</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бойынша</a:t>
                      </a:r>
                      <a:r>
                        <a:rPr lang="ru-RU" sz="800" b="0" i="0" u="none" strike="noStrike" dirty="0">
                          <a:solidFill>
                            <a:srgbClr val="000000"/>
                          </a:solidFill>
                          <a:effectLst/>
                          <a:latin typeface="Arial Narrow" panose="020B0606020202030204" pitchFamily="34" charset="0"/>
                        </a:rPr>
                        <a:t> орта </a:t>
                      </a:r>
                      <a:r>
                        <a:rPr lang="ru-RU" sz="800" b="0" i="0" u="none" strike="noStrike" dirty="0" err="1">
                          <a:solidFill>
                            <a:srgbClr val="000000"/>
                          </a:solidFill>
                          <a:effectLst/>
                          <a:latin typeface="Arial Narrow" panose="020B0606020202030204" pitchFamily="34" charset="0"/>
                        </a:rPr>
                        <a:t>мектеп</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мұғалімдері</a:t>
                      </a:r>
                      <a:endParaRPr lang="ru-RU" sz="800" b="0" i="0" u="none" strike="noStrike" dirty="0">
                        <a:solidFill>
                          <a:srgbClr val="000000"/>
                        </a:solidFill>
                        <a:effectLst/>
                        <a:latin typeface="Arial Narrow" panose="020B0606020202030204" pitchFamily="34" charset="0"/>
                      </a:endParaRPr>
                    </a:p>
                  </a:txBody>
                  <a:tcPr marL="9525" marR="9525" marT="9525" marB="0" anchor="ctr">
                    <a:lnR w="12700" cap="flat" cmpd="sng" algn="ctr">
                      <a:solidFill>
                        <a:schemeClr val="tx1"/>
                      </a:solidFill>
                      <a:prstDash val="solid"/>
                      <a:round/>
                      <a:headEnd type="none" w="med" len="med"/>
                      <a:tailEnd type="none" w="med" len="med"/>
                    </a:lnR>
                    <a:solidFill>
                      <a:srgbClr val="007F76">
                        <a:alpha val="20000"/>
                      </a:srgbClr>
                    </a:solidFill>
                  </a:tcPr>
                </a:tc>
                <a:tc>
                  <a:txBody>
                    <a:bodyPr/>
                    <a:lstStyle/>
                    <a:p>
                      <a:pPr algn="ctr" fontAlgn="ctr"/>
                      <a:r>
                        <a:rPr lang="ru-RU" sz="800" b="0" i="0" u="none" strike="noStrike">
                          <a:solidFill>
                            <a:srgbClr val="000000"/>
                          </a:solidFill>
                          <a:effectLst/>
                          <a:latin typeface="Arial Narrow" panose="020B0606020202030204" pitchFamily="34" charset="0"/>
                        </a:rPr>
                        <a:t>502</a:t>
                      </a:r>
                    </a:p>
                  </a:txBody>
                  <a:tcPr marL="9525" marR="9525" marT="9525" marB="0" anchor="ctr">
                    <a:lnL w="12700" cap="flat" cmpd="sng" algn="ctr">
                      <a:solidFill>
                        <a:schemeClr val="tx1"/>
                      </a:solidFill>
                      <a:prstDash val="solid"/>
                      <a:round/>
                      <a:headEnd type="none" w="med" len="med"/>
                      <a:tailEnd type="none" w="med" len="med"/>
                    </a:lnL>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54</a:t>
                      </a:r>
                    </a:p>
                  </a:txBody>
                  <a:tcPr marL="9525" marR="9525" marT="9525" marB="0" anchor="c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35</a:t>
                      </a:r>
                    </a:p>
                  </a:txBody>
                  <a:tcPr marL="9525" marR="9525" marT="9525" marB="0" anchor="c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317</a:t>
                      </a:r>
                    </a:p>
                  </a:txBody>
                  <a:tcPr marL="9525" marR="9525" marT="9525" marB="0" anchor="c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96</a:t>
                      </a:r>
                    </a:p>
                  </a:txBody>
                  <a:tcPr marL="9525" marR="9525" marT="9525" marB="0" anchor="ctr">
                    <a:lnR w="12700" cap="flat" cmpd="sng" algn="ctr">
                      <a:solidFill>
                        <a:schemeClr val="tx1"/>
                      </a:solidFill>
                      <a:prstDash val="solid"/>
                      <a:round/>
                      <a:headEnd type="none" w="med" len="med"/>
                      <a:tailEnd type="none" w="med" len="med"/>
                    </a:ln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706</a:t>
                      </a:r>
                    </a:p>
                  </a:txBody>
                  <a:tcPr marL="9525" marR="9525" marT="9525" marB="0" anchor="ctr">
                    <a:lnL w="12700" cap="flat" cmpd="sng" algn="ctr">
                      <a:solidFill>
                        <a:schemeClr val="tx1"/>
                      </a:solidFill>
                      <a:prstDash val="solid"/>
                      <a:round/>
                      <a:headEnd type="none" w="med" len="med"/>
                      <a:tailEnd type="none" w="med" len="med"/>
                    </a:lnL>
                    <a:solidFill>
                      <a:srgbClr val="007F76">
                        <a:alpha val="20000"/>
                      </a:srgbClr>
                    </a:solidFill>
                  </a:tcPr>
                </a:tc>
                <a:tc>
                  <a:txBody>
                    <a:bodyPr/>
                    <a:lstStyle/>
                    <a:p>
                      <a:pPr algn="ctr" fontAlgn="ctr"/>
                      <a:r>
                        <a:rPr lang="ru-RU" sz="800" b="0" i="0" u="none" strike="noStrike">
                          <a:solidFill>
                            <a:srgbClr val="000000"/>
                          </a:solidFill>
                          <a:effectLst/>
                          <a:latin typeface="Arial Narrow" panose="020B0606020202030204" pitchFamily="34" charset="0"/>
                        </a:rPr>
                        <a:t>132</a:t>
                      </a:r>
                    </a:p>
                  </a:txBody>
                  <a:tcPr marL="9525" marR="9525" marT="9525" marB="0" anchor="c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125</a:t>
                      </a:r>
                    </a:p>
                  </a:txBody>
                  <a:tcPr marL="9525" marR="9525" marT="9525" marB="0" anchor="ctr">
                    <a:solidFill>
                      <a:srgbClr val="007F76">
                        <a:alpha val="20000"/>
                      </a:srgbClr>
                    </a:solidFill>
                  </a:tcPr>
                </a:tc>
                <a:tc>
                  <a:txBody>
                    <a:bodyPr/>
                    <a:lstStyle/>
                    <a:p>
                      <a:pPr algn="ctr" fontAlgn="ctr"/>
                      <a:r>
                        <a:rPr lang="ru-RU" sz="800" b="0" i="0" u="none" strike="noStrike">
                          <a:solidFill>
                            <a:srgbClr val="000000"/>
                          </a:solidFill>
                          <a:effectLst/>
                          <a:latin typeface="Arial Narrow" panose="020B0606020202030204" pitchFamily="34" charset="0"/>
                        </a:rPr>
                        <a:t>101</a:t>
                      </a:r>
                    </a:p>
                  </a:txBody>
                  <a:tcPr marL="9525" marR="9525" marT="9525" marB="0" anchor="ctr">
                    <a:solidFill>
                      <a:srgbClr val="007F76">
                        <a:alpha val="20000"/>
                      </a:srgbClr>
                    </a:solidFill>
                  </a:tcPr>
                </a:tc>
                <a:tc>
                  <a:txBody>
                    <a:bodyPr/>
                    <a:lstStyle/>
                    <a:p>
                      <a:pPr algn="ctr" fontAlgn="ctr"/>
                      <a:r>
                        <a:rPr lang="ru-RU" sz="800" b="0" i="0" u="none" strike="noStrike">
                          <a:solidFill>
                            <a:srgbClr val="000000"/>
                          </a:solidFill>
                          <a:effectLst/>
                          <a:latin typeface="Arial Narrow" panose="020B0606020202030204" pitchFamily="34" charset="0"/>
                        </a:rPr>
                        <a:t>348</a:t>
                      </a:r>
                    </a:p>
                  </a:txBody>
                  <a:tcPr marL="9525" marR="9525" marT="9525" marB="0" anchor="ctr">
                    <a:solidFill>
                      <a:srgbClr val="007F76">
                        <a:alpha val="20000"/>
                      </a:srgbClr>
                    </a:solidFill>
                  </a:tcPr>
                </a:tc>
                <a:tc>
                  <a:txBody>
                    <a:bodyPr/>
                    <a:lstStyle/>
                    <a:p>
                      <a:pPr algn="ctr" fontAlgn="ctr"/>
                      <a:r>
                        <a:rPr lang="ru-RU" sz="800" b="0" i="0" u="none" strike="noStrike">
                          <a:solidFill>
                            <a:srgbClr val="000000"/>
                          </a:solidFill>
                          <a:effectLst/>
                          <a:latin typeface="Arial Narrow" panose="020B0606020202030204" pitchFamily="34" charset="0"/>
                        </a:rPr>
                        <a:t>2,3%</a:t>
                      </a:r>
                    </a:p>
                  </a:txBody>
                  <a:tcPr marL="9525" marR="9525" marT="9525" marB="0" anchor="ctr">
                    <a:solidFill>
                      <a:srgbClr val="007F76">
                        <a:alpha val="20000"/>
                      </a:srgbClr>
                    </a:solidFill>
                  </a:tcPr>
                </a:tc>
                <a:extLst>
                  <a:ext uri="{0D108BD9-81ED-4DB2-BD59-A6C34878D82A}">
                    <a16:rowId xmlns:a16="http://schemas.microsoft.com/office/drawing/2014/main" val="1745570149"/>
                  </a:ext>
                </a:extLst>
              </a:tr>
              <a:tr h="144837">
                <a:tc>
                  <a:txBody>
                    <a:bodyPr/>
                    <a:lstStyle/>
                    <a:p>
                      <a:pPr algn="ctr" fontAlgn="b"/>
                      <a:r>
                        <a:rPr lang="ru-RU" sz="800" u="none" strike="noStrike" dirty="0">
                          <a:solidFill>
                            <a:srgbClr val="007F76"/>
                          </a:solidFill>
                          <a:effectLst/>
                          <a:latin typeface="Arial Narrow" panose="020B0606020202030204" pitchFamily="34" charset="0"/>
                        </a:rPr>
                        <a:t>7</a:t>
                      </a:r>
                      <a:endParaRPr lang="en-US" sz="800" b="0" i="0" u="none" strike="noStrike" dirty="0">
                        <a:solidFill>
                          <a:srgbClr val="007F76"/>
                        </a:solidFill>
                        <a:effectLst/>
                        <a:latin typeface="Arial Narrow" panose="020B0606020202030204" pitchFamily="34" charset="0"/>
                      </a:endParaRPr>
                    </a:p>
                  </a:txBody>
                  <a:tcPr marL="9525" marR="9525" marT="0"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2374-9</a:t>
                      </a:r>
                    </a:p>
                  </a:txBody>
                  <a:tcPr marL="9525" marR="9525" marT="9525" marB="0" anchor="ctr">
                    <a:solidFill>
                      <a:schemeClr val="accent6">
                        <a:lumMod val="50000"/>
                        <a:alpha val="1000"/>
                      </a:schemeClr>
                    </a:solidFill>
                  </a:tcPr>
                </a:tc>
                <a:tc>
                  <a:txBody>
                    <a:bodyPr/>
                    <a:lstStyle/>
                    <a:p>
                      <a:pPr marL="72000" algn="l" fontAlgn="ctr"/>
                      <a:r>
                        <a:rPr lang="ru-RU" sz="800" b="0" i="0" u="none" strike="noStrike" dirty="0" err="1">
                          <a:solidFill>
                            <a:srgbClr val="000000"/>
                          </a:solidFill>
                          <a:effectLst/>
                          <a:latin typeface="Arial Narrow" panose="020B0606020202030204" pitchFamily="34" charset="0"/>
                        </a:rPr>
                        <a:t>Арнайы</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білім</a:t>
                      </a:r>
                      <a:r>
                        <a:rPr lang="ru-RU" sz="800" b="0" i="0" u="none" strike="noStrike" dirty="0">
                          <a:solidFill>
                            <a:srgbClr val="000000"/>
                          </a:solidFill>
                          <a:effectLst/>
                          <a:latin typeface="Arial Narrow" panose="020B0606020202030204" pitchFamily="34" charset="0"/>
                        </a:rPr>
                        <a:t> беру </a:t>
                      </a:r>
                      <a:r>
                        <a:rPr lang="ru-RU" sz="800" b="0" i="0" u="none" strike="noStrike" dirty="0" err="1">
                          <a:solidFill>
                            <a:srgbClr val="000000"/>
                          </a:solidFill>
                          <a:effectLst/>
                          <a:latin typeface="Arial Narrow" panose="020B0606020202030204" pitchFamily="34" charset="0"/>
                        </a:rPr>
                        <a:t>саласындағы</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басқа</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оқытушылары</a:t>
                      </a:r>
                      <a:endParaRPr lang="ru-RU" sz="800" b="0" i="0" u="none" strike="noStrike" dirty="0">
                        <a:solidFill>
                          <a:srgbClr val="000000"/>
                        </a:solidFill>
                        <a:effectLst/>
                        <a:latin typeface="Arial Narrow" panose="020B0606020202030204" pitchFamily="34" charset="0"/>
                      </a:endParaRPr>
                    </a:p>
                  </a:txBody>
                  <a:tcPr marL="9525" marR="9525" marT="9525" marB="0" anchor="ctr">
                    <a:lnR w="12700" cap="flat" cmpd="sng" algn="ctr">
                      <a:solidFill>
                        <a:schemeClr val="tx1"/>
                      </a:solidFill>
                      <a:prstDash val="solid"/>
                      <a:round/>
                      <a:headEnd type="none" w="med" len="med"/>
                      <a:tailEnd type="none" w="med" len="med"/>
                    </a:ln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518</a:t>
                      </a:r>
                    </a:p>
                  </a:txBody>
                  <a:tcPr marL="9525" marR="9525" marT="9525" marB="0" anchor="ctr">
                    <a:lnL w="12700" cap="flat" cmpd="sng" algn="ctr">
                      <a:solidFill>
                        <a:schemeClr val="tx1"/>
                      </a:solidFill>
                      <a:prstDash val="solid"/>
                      <a:round/>
                      <a:headEnd type="none" w="med" len="med"/>
                      <a:tailEnd type="none" w="med" len="med"/>
                    </a:lnL>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65</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67</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196</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190</a:t>
                      </a:r>
                    </a:p>
                  </a:txBody>
                  <a:tcPr marL="9525" marR="9525" marT="9525" marB="0" anchor="ctr">
                    <a:lnR w="12700" cap="flat" cmpd="sng" algn="ctr">
                      <a:solidFill>
                        <a:schemeClr val="tx1"/>
                      </a:solidFill>
                      <a:prstDash val="solid"/>
                      <a:round/>
                      <a:headEnd type="none" w="med" len="med"/>
                      <a:tailEnd type="none" w="med" len="med"/>
                    </a:ln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700</a:t>
                      </a:r>
                    </a:p>
                  </a:txBody>
                  <a:tcPr marL="9525" marR="9525" marT="9525" marB="0" anchor="ctr">
                    <a:lnL w="12700" cap="flat" cmpd="sng" algn="ctr">
                      <a:solidFill>
                        <a:schemeClr val="tx1"/>
                      </a:solidFill>
                      <a:prstDash val="solid"/>
                      <a:round/>
                      <a:headEnd type="none" w="med" len="med"/>
                      <a:tailEnd type="none" w="med" len="med"/>
                    </a:lnL>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190</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141</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139</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230</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2,3%</a:t>
                      </a:r>
                    </a:p>
                  </a:txBody>
                  <a:tcPr marL="9525" marR="9525" marT="9525" marB="0" anchor="ctr">
                    <a:solidFill>
                      <a:schemeClr val="accent6">
                        <a:lumMod val="50000"/>
                        <a:alpha val="1000"/>
                      </a:schemeClr>
                    </a:solidFill>
                  </a:tcPr>
                </a:tc>
                <a:extLst>
                  <a:ext uri="{0D108BD9-81ED-4DB2-BD59-A6C34878D82A}">
                    <a16:rowId xmlns:a16="http://schemas.microsoft.com/office/drawing/2014/main" val="4097615506"/>
                  </a:ext>
                </a:extLst>
              </a:tr>
              <a:tr h="144837">
                <a:tc>
                  <a:txBody>
                    <a:bodyPr/>
                    <a:lstStyle/>
                    <a:p>
                      <a:pPr algn="ctr" fontAlgn="b"/>
                      <a:r>
                        <a:rPr lang="ru-RU" sz="800" u="none" strike="noStrike" dirty="0">
                          <a:solidFill>
                            <a:srgbClr val="007F76"/>
                          </a:solidFill>
                          <a:effectLst/>
                          <a:latin typeface="Arial Narrow" panose="020B0606020202030204" pitchFamily="34" charset="0"/>
                        </a:rPr>
                        <a:t>8</a:t>
                      </a:r>
                      <a:endParaRPr lang="en-US" sz="800" b="0" i="0" u="none" strike="noStrike" dirty="0">
                        <a:solidFill>
                          <a:srgbClr val="007F76"/>
                        </a:solidFill>
                        <a:effectLst/>
                        <a:latin typeface="Arial Narrow" panose="020B0606020202030204" pitchFamily="34" charset="0"/>
                      </a:endParaRPr>
                    </a:p>
                  </a:txBody>
                  <a:tcPr marL="9525" marR="9525" marT="0" marB="0" anchor="ctr">
                    <a:solidFill>
                      <a:srgbClr val="007F76">
                        <a:alpha val="20000"/>
                      </a:srgbClr>
                    </a:solidFill>
                  </a:tcPr>
                </a:tc>
                <a:tc>
                  <a:txBody>
                    <a:bodyPr/>
                    <a:lstStyle/>
                    <a:p>
                      <a:pPr algn="ctr" fontAlgn="ctr"/>
                      <a:r>
                        <a:rPr lang="ru-RU" sz="800" b="0" i="0" u="none" strike="noStrike">
                          <a:solidFill>
                            <a:srgbClr val="000000"/>
                          </a:solidFill>
                          <a:effectLst/>
                          <a:latin typeface="Arial Narrow" panose="020B0606020202030204" pitchFamily="34" charset="0"/>
                        </a:rPr>
                        <a:t>3221-0</a:t>
                      </a:r>
                    </a:p>
                  </a:txBody>
                  <a:tcPr marL="9525" marR="9525" marT="9525" marB="0" anchor="ctr">
                    <a:solidFill>
                      <a:srgbClr val="007F76">
                        <a:alpha val="20000"/>
                      </a:srgbClr>
                    </a:solidFill>
                  </a:tcPr>
                </a:tc>
                <a:tc>
                  <a:txBody>
                    <a:bodyPr/>
                    <a:lstStyle/>
                    <a:p>
                      <a:pPr marL="72000" algn="l" fontAlgn="ctr"/>
                      <a:r>
                        <a:rPr lang="ru-RU" sz="800" b="0" i="0" u="none" strike="noStrike" dirty="0" err="1">
                          <a:solidFill>
                            <a:srgbClr val="000000"/>
                          </a:solidFill>
                          <a:effectLst/>
                          <a:latin typeface="Arial Narrow" panose="020B0606020202030204" pitchFamily="34" charset="0"/>
                        </a:rPr>
                        <a:t>Күтім</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жөніндегі</a:t>
                      </a:r>
                      <a:r>
                        <a:rPr lang="ru-RU" sz="800" b="0" i="0" u="none" strike="noStrike" dirty="0">
                          <a:solidFill>
                            <a:srgbClr val="000000"/>
                          </a:solidFill>
                          <a:effectLst/>
                          <a:latin typeface="Arial Narrow" panose="020B0606020202030204" pitchFamily="34" charset="0"/>
                        </a:rPr>
                        <a:t> орта </a:t>
                      </a:r>
                      <a:r>
                        <a:rPr lang="ru-RU" sz="800" b="0" i="0" u="none" strike="noStrike" dirty="0" err="1">
                          <a:solidFill>
                            <a:srgbClr val="000000"/>
                          </a:solidFill>
                          <a:effectLst/>
                          <a:latin typeface="Arial Narrow" panose="020B0606020202030204" pitchFamily="34" charset="0"/>
                        </a:rPr>
                        <a:t>медициналық</a:t>
                      </a:r>
                      <a:r>
                        <a:rPr lang="ru-RU" sz="800" b="0" i="0" u="none" strike="noStrike" dirty="0">
                          <a:solidFill>
                            <a:srgbClr val="000000"/>
                          </a:solidFill>
                          <a:effectLst/>
                          <a:latin typeface="Arial Narrow" panose="020B0606020202030204" pitchFamily="34" charset="0"/>
                        </a:rPr>
                        <a:t> персонал</a:t>
                      </a:r>
                    </a:p>
                  </a:txBody>
                  <a:tcPr marL="9525" marR="9525" marT="9525" marB="0" anchor="ctr">
                    <a:lnR w="12700" cap="flat" cmpd="sng" algn="ctr">
                      <a:solidFill>
                        <a:schemeClr val="tx1"/>
                      </a:solidFill>
                      <a:prstDash val="solid"/>
                      <a:round/>
                      <a:headEnd type="none" w="med" len="med"/>
                      <a:tailEnd type="none" w="med" len="med"/>
                    </a:lnR>
                    <a:solidFill>
                      <a:srgbClr val="007F76">
                        <a:alpha val="20000"/>
                      </a:srgbClr>
                    </a:solidFill>
                  </a:tcPr>
                </a:tc>
                <a:tc>
                  <a:txBody>
                    <a:bodyPr/>
                    <a:lstStyle/>
                    <a:p>
                      <a:pPr algn="ctr" fontAlgn="ctr"/>
                      <a:r>
                        <a:rPr lang="ru-RU" sz="800" b="0" i="0" u="none" strike="noStrike">
                          <a:solidFill>
                            <a:srgbClr val="000000"/>
                          </a:solidFill>
                          <a:effectLst/>
                          <a:latin typeface="Arial Narrow" panose="020B0606020202030204" pitchFamily="34" charset="0"/>
                        </a:rPr>
                        <a:t>644</a:t>
                      </a:r>
                    </a:p>
                  </a:txBody>
                  <a:tcPr marL="9525" marR="9525" marT="9525" marB="0" anchor="ctr">
                    <a:lnL w="12700" cap="flat" cmpd="sng" algn="ctr">
                      <a:solidFill>
                        <a:schemeClr val="tx1"/>
                      </a:solidFill>
                      <a:prstDash val="solid"/>
                      <a:round/>
                      <a:headEnd type="none" w="med" len="med"/>
                      <a:tailEnd type="none" w="med" len="med"/>
                    </a:lnL>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129</a:t>
                      </a:r>
                    </a:p>
                  </a:txBody>
                  <a:tcPr marL="9525" marR="9525" marT="9525" marB="0" anchor="c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157</a:t>
                      </a:r>
                    </a:p>
                  </a:txBody>
                  <a:tcPr marL="9525" marR="9525" marT="9525" marB="0" anchor="c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211</a:t>
                      </a:r>
                    </a:p>
                  </a:txBody>
                  <a:tcPr marL="9525" marR="9525" marT="9525" marB="0" anchor="c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147</a:t>
                      </a:r>
                    </a:p>
                  </a:txBody>
                  <a:tcPr marL="9525" marR="9525" marT="9525" marB="0" anchor="ctr">
                    <a:lnR w="12700" cap="flat" cmpd="sng" algn="ctr">
                      <a:solidFill>
                        <a:schemeClr val="tx1"/>
                      </a:solidFill>
                      <a:prstDash val="solid"/>
                      <a:round/>
                      <a:headEnd type="none" w="med" len="med"/>
                      <a:tailEnd type="none" w="med" len="med"/>
                    </a:ln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694</a:t>
                      </a:r>
                    </a:p>
                  </a:txBody>
                  <a:tcPr marL="9525" marR="9525" marT="9525" marB="0" anchor="ctr">
                    <a:lnL w="12700" cap="flat" cmpd="sng" algn="ctr">
                      <a:solidFill>
                        <a:schemeClr val="tx1"/>
                      </a:solidFill>
                      <a:prstDash val="solid"/>
                      <a:round/>
                      <a:headEnd type="none" w="med" len="med"/>
                      <a:tailEnd type="none" w="med" len="med"/>
                    </a:lnL>
                    <a:solidFill>
                      <a:srgbClr val="007F76">
                        <a:alpha val="20000"/>
                      </a:srgbClr>
                    </a:solidFill>
                  </a:tcPr>
                </a:tc>
                <a:tc>
                  <a:txBody>
                    <a:bodyPr/>
                    <a:lstStyle/>
                    <a:p>
                      <a:pPr algn="ctr" fontAlgn="ctr"/>
                      <a:r>
                        <a:rPr lang="ru-RU" sz="800" b="0" i="0" u="none" strike="noStrike">
                          <a:solidFill>
                            <a:srgbClr val="000000"/>
                          </a:solidFill>
                          <a:effectLst/>
                          <a:latin typeface="Arial Narrow" panose="020B0606020202030204" pitchFamily="34" charset="0"/>
                        </a:rPr>
                        <a:t>168</a:t>
                      </a:r>
                    </a:p>
                  </a:txBody>
                  <a:tcPr marL="9525" marR="9525" marT="9525" marB="0" anchor="c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153</a:t>
                      </a:r>
                    </a:p>
                  </a:txBody>
                  <a:tcPr marL="9525" marR="9525" marT="9525" marB="0" anchor="ctr">
                    <a:solidFill>
                      <a:srgbClr val="007F76">
                        <a:alpha val="20000"/>
                      </a:srgbClr>
                    </a:solidFill>
                  </a:tcPr>
                </a:tc>
                <a:tc>
                  <a:txBody>
                    <a:bodyPr/>
                    <a:lstStyle/>
                    <a:p>
                      <a:pPr algn="ctr" fontAlgn="ctr"/>
                      <a:r>
                        <a:rPr lang="ru-RU" sz="800" b="0" i="0" u="none" strike="noStrike">
                          <a:solidFill>
                            <a:srgbClr val="000000"/>
                          </a:solidFill>
                          <a:effectLst/>
                          <a:latin typeface="Arial Narrow" panose="020B0606020202030204" pitchFamily="34" charset="0"/>
                        </a:rPr>
                        <a:t>128</a:t>
                      </a:r>
                    </a:p>
                  </a:txBody>
                  <a:tcPr marL="9525" marR="9525" marT="9525" marB="0" anchor="ctr">
                    <a:solidFill>
                      <a:srgbClr val="007F76">
                        <a:alpha val="20000"/>
                      </a:srgbClr>
                    </a:solidFill>
                  </a:tcPr>
                </a:tc>
                <a:tc>
                  <a:txBody>
                    <a:bodyPr/>
                    <a:lstStyle/>
                    <a:p>
                      <a:pPr algn="ctr" fontAlgn="ctr"/>
                      <a:r>
                        <a:rPr lang="ru-RU" sz="800" b="0" i="0" u="none" strike="noStrike">
                          <a:solidFill>
                            <a:srgbClr val="000000"/>
                          </a:solidFill>
                          <a:effectLst/>
                          <a:latin typeface="Arial Narrow" panose="020B0606020202030204" pitchFamily="34" charset="0"/>
                        </a:rPr>
                        <a:t>245</a:t>
                      </a:r>
                    </a:p>
                  </a:txBody>
                  <a:tcPr marL="9525" marR="9525" marT="9525" marB="0" anchor="ctr">
                    <a:solidFill>
                      <a:srgbClr val="007F76">
                        <a:alpha val="20000"/>
                      </a:srgbClr>
                    </a:solidFill>
                  </a:tcPr>
                </a:tc>
                <a:tc>
                  <a:txBody>
                    <a:bodyPr/>
                    <a:lstStyle/>
                    <a:p>
                      <a:pPr algn="ctr" fontAlgn="ctr"/>
                      <a:r>
                        <a:rPr lang="ru-RU" sz="800" b="0" i="0" u="none" strike="noStrike">
                          <a:solidFill>
                            <a:srgbClr val="000000"/>
                          </a:solidFill>
                          <a:effectLst/>
                          <a:latin typeface="Arial Narrow" panose="020B0606020202030204" pitchFamily="34" charset="0"/>
                        </a:rPr>
                        <a:t>2,3%</a:t>
                      </a:r>
                    </a:p>
                  </a:txBody>
                  <a:tcPr marL="9525" marR="9525" marT="9525" marB="0" anchor="ctr">
                    <a:solidFill>
                      <a:srgbClr val="007F76">
                        <a:alpha val="20000"/>
                      </a:srgbClr>
                    </a:solidFill>
                  </a:tcPr>
                </a:tc>
                <a:extLst>
                  <a:ext uri="{0D108BD9-81ED-4DB2-BD59-A6C34878D82A}">
                    <a16:rowId xmlns:a16="http://schemas.microsoft.com/office/drawing/2014/main" val="2737083061"/>
                  </a:ext>
                </a:extLst>
              </a:tr>
              <a:tr h="144837">
                <a:tc>
                  <a:txBody>
                    <a:bodyPr/>
                    <a:lstStyle/>
                    <a:p>
                      <a:pPr algn="ctr" fontAlgn="b"/>
                      <a:r>
                        <a:rPr lang="ru-RU" sz="800" u="none" strike="noStrike" dirty="0">
                          <a:solidFill>
                            <a:srgbClr val="007F76"/>
                          </a:solidFill>
                          <a:effectLst/>
                          <a:latin typeface="Arial Narrow" panose="020B0606020202030204" pitchFamily="34" charset="0"/>
                        </a:rPr>
                        <a:t>9</a:t>
                      </a:r>
                      <a:endParaRPr lang="en-US" sz="800" b="0" i="0" u="none" strike="noStrike" dirty="0">
                        <a:solidFill>
                          <a:srgbClr val="007F76"/>
                        </a:solidFill>
                        <a:effectLst/>
                        <a:latin typeface="Arial Narrow" panose="020B0606020202030204" pitchFamily="34" charset="0"/>
                      </a:endParaRPr>
                    </a:p>
                  </a:txBody>
                  <a:tcPr marL="9525" marR="9525" marT="0"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9113-0</a:t>
                      </a:r>
                    </a:p>
                  </a:txBody>
                  <a:tcPr marL="9525" marR="9525" marT="9525" marB="0" anchor="ctr">
                    <a:solidFill>
                      <a:schemeClr val="accent6">
                        <a:lumMod val="50000"/>
                        <a:alpha val="1000"/>
                      </a:schemeClr>
                    </a:solidFill>
                  </a:tcPr>
                </a:tc>
                <a:tc>
                  <a:txBody>
                    <a:bodyPr/>
                    <a:lstStyle/>
                    <a:p>
                      <a:pPr marL="72000" algn="l" fontAlgn="ctr"/>
                      <a:r>
                        <a:rPr lang="ru-RU" sz="800" b="0" i="0" u="none" strike="noStrike" dirty="0" err="1">
                          <a:solidFill>
                            <a:srgbClr val="000000"/>
                          </a:solidFill>
                          <a:effectLst/>
                          <a:latin typeface="Arial Narrow" panose="020B0606020202030204" pitchFamily="34" charset="0"/>
                        </a:rPr>
                        <a:t>Офистердегі</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жинаушылар</a:t>
                      </a:r>
                      <a:endParaRPr lang="ru-RU" sz="800" b="0" i="0" u="none" strike="noStrike" dirty="0">
                        <a:solidFill>
                          <a:srgbClr val="000000"/>
                        </a:solidFill>
                        <a:effectLst/>
                        <a:latin typeface="Arial Narrow" panose="020B0606020202030204" pitchFamily="34" charset="0"/>
                      </a:endParaRPr>
                    </a:p>
                  </a:txBody>
                  <a:tcPr marL="9525" marR="9525" marT="9525" marB="0" anchor="ctr">
                    <a:lnR w="12700" cap="flat" cmpd="sng" algn="ctr">
                      <a:solidFill>
                        <a:schemeClr val="tx1"/>
                      </a:solidFill>
                      <a:prstDash val="solid"/>
                      <a:round/>
                      <a:headEnd type="none" w="med" len="med"/>
                      <a:tailEnd type="none" w="med" len="med"/>
                    </a:ln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555</a:t>
                      </a:r>
                    </a:p>
                  </a:txBody>
                  <a:tcPr marL="9525" marR="9525" marT="9525" marB="0" anchor="ctr">
                    <a:lnL w="12700" cap="flat" cmpd="sng" algn="ctr">
                      <a:solidFill>
                        <a:schemeClr val="tx1"/>
                      </a:solidFill>
                      <a:prstDash val="solid"/>
                      <a:round/>
                      <a:headEnd type="none" w="med" len="med"/>
                      <a:tailEnd type="none" w="med" len="med"/>
                    </a:lnL>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95</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81</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198</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181</a:t>
                      </a:r>
                    </a:p>
                  </a:txBody>
                  <a:tcPr marL="9525" marR="9525" marT="9525" marB="0" anchor="ctr">
                    <a:lnR w="12700" cap="flat" cmpd="sng" algn="ctr">
                      <a:solidFill>
                        <a:schemeClr val="tx1"/>
                      </a:solidFill>
                      <a:prstDash val="solid"/>
                      <a:round/>
                      <a:headEnd type="none" w="med" len="med"/>
                      <a:tailEnd type="none" w="med" len="med"/>
                    </a:ln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680</a:t>
                      </a:r>
                    </a:p>
                  </a:txBody>
                  <a:tcPr marL="9525" marR="9525" marT="9525" marB="0" anchor="ctr">
                    <a:lnL w="12700" cap="flat" cmpd="sng" algn="ctr">
                      <a:solidFill>
                        <a:schemeClr val="tx1"/>
                      </a:solidFill>
                      <a:prstDash val="solid"/>
                      <a:round/>
                      <a:headEnd type="none" w="med" len="med"/>
                      <a:tailEnd type="none" w="med" len="med"/>
                    </a:lnL>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186</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126</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101</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267</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2,2%</a:t>
                      </a:r>
                    </a:p>
                  </a:txBody>
                  <a:tcPr marL="9525" marR="9525" marT="9525" marB="0" anchor="ctr">
                    <a:solidFill>
                      <a:schemeClr val="accent6">
                        <a:lumMod val="50000"/>
                        <a:alpha val="1000"/>
                      </a:schemeClr>
                    </a:solidFill>
                  </a:tcPr>
                </a:tc>
                <a:extLst>
                  <a:ext uri="{0D108BD9-81ED-4DB2-BD59-A6C34878D82A}">
                    <a16:rowId xmlns:a16="http://schemas.microsoft.com/office/drawing/2014/main" val="1465641651"/>
                  </a:ext>
                </a:extLst>
              </a:tr>
              <a:tr h="144837">
                <a:tc>
                  <a:txBody>
                    <a:bodyPr/>
                    <a:lstStyle/>
                    <a:p>
                      <a:pPr algn="ctr" fontAlgn="b"/>
                      <a:r>
                        <a:rPr lang="ru-RU" sz="800" b="0" i="0" u="none" strike="noStrike" dirty="0">
                          <a:solidFill>
                            <a:srgbClr val="007F76"/>
                          </a:solidFill>
                          <a:effectLst/>
                          <a:latin typeface="Arial Narrow" panose="020B0606020202030204" pitchFamily="34" charset="0"/>
                        </a:rPr>
                        <a:t>10</a:t>
                      </a:r>
                      <a:endParaRPr lang="en-US" sz="800" b="0" i="0" u="none" strike="noStrike" dirty="0">
                        <a:solidFill>
                          <a:srgbClr val="007F76"/>
                        </a:solidFill>
                        <a:effectLst/>
                        <a:latin typeface="Arial Narrow" panose="020B0606020202030204" pitchFamily="34" charset="0"/>
                      </a:endParaRPr>
                    </a:p>
                  </a:txBody>
                  <a:tcPr marL="9525" marR="9525" marT="0" marB="0" anchor="ctr">
                    <a:solidFill>
                      <a:srgbClr val="007F76">
                        <a:alpha val="20000"/>
                      </a:srgbClr>
                    </a:solidFill>
                  </a:tcPr>
                </a:tc>
                <a:tc>
                  <a:txBody>
                    <a:bodyPr/>
                    <a:lstStyle/>
                    <a:p>
                      <a:pPr algn="ctr" fontAlgn="ctr"/>
                      <a:r>
                        <a:rPr lang="ru-RU" sz="800" b="0" i="0" u="none" strike="noStrike">
                          <a:solidFill>
                            <a:srgbClr val="000000"/>
                          </a:solidFill>
                          <a:effectLst/>
                          <a:latin typeface="Arial Narrow" panose="020B0606020202030204" pitchFamily="34" charset="0"/>
                        </a:rPr>
                        <a:t>9211-3</a:t>
                      </a:r>
                    </a:p>
                  </a:txBody>
                  <a:tcPr marL="9525" marR="9525" marT="9525" marB="0" anchor="ctr">
                    <a:solidFill>
                      <a:srgbClr val="007F76">
                        <a:alpha val="20000"/>
                      </a:srgbClr>
                    </a:solidFill>
                  </a:tcPr>
                </a:tc>
                <a:tc>
                  <a:txBody>
                    <a:bodyPr/>
                    <a:lstStyle/>
                    <a:p>
                      <a:pPr marL="72000" algn="l" fontAlgn="ctr"/>
                      <a:r>
                        <a:rPr lang="ru-RU" sz="800" b="0" i="0" u="none" strike="noStrike" dirty="0" err="1">
                          <a:solidFill>
                            <a:srgbClr val="000000"/>
                          </a:solidFill>
                          <a:effectLst/>
                          <a:latin typeface="Arial Narrow" panose="020B0606020202030204" pitchFamily="34" charset="0"/>
                        </a:rPr>
                        <a:t>Ауыл</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шаруашылығы</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өнімдерін</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өндірудегі</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біліктілігі</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жоқ</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жұмысшылар</a:t>
                      </a:r>
                      <a:endParaRPr lang="ru-RU" sz="800" b="0" i="0" u="none" strike="noStrike" dirty="0">
                        <a:solidFill>
                          <a:srgbClr val="000000"/>
                        </a:solidFill>
                        <a:effectLst/>
                        <a:latin typeface="Arial Narrow" panose="020B0606020202030204" pitchFamily="34" charset="0"/>
                      </a:endParaRPr>
                    </a:p>
                  </a:txBody>
                  <a:tcPr marL="9525" marR="9525" marT="9525" marB="0" anchor="ctr">
                    <a:lnR w="12700" cap="flat" cmpd="sng" algn="ctr">
                      <a:solidFill>
                        <a:schemeClr val="tx1"/>
                      </a:solidFill>
                      <a:prstDash val="solid"/>
                      <a:round/>
                      <a:headEnd type="none" w="med" len="med"/>
                      <a:tailEnd type="none" w="med" len="med"/>
                    </a:lnR>
                    <a:solidFill>
                      <a:srgbClr val="007F76">
                        <a:alpha val="20000"/>
                      </a:srgbClr>
                    </a:solidFill>
                  </a:tcPr>
                </a:tc>
                <a:tc>
                  <a:txBody>
                    <a:bodyPr/>
                    <a:lstStyle/>
                    <a:p>
                      <a:pPr algn="ctr" fontAlgn="ctr"/>
                      <a:r>
                        <a:rPr lang="ru-RU" sz="800" b="0" i="0" u="none" strike="noStrike">
                          <a:solidFill>
                            <a:srgbClr val="000000"/>
                          </a:solidFill>
                          <a:effectLst/>
                          <a:latin typeface="Arial Narrow" panose="020B0606020202030204" pitchFamily="34" charset="0"/>
                        </a:rPr>
                        <a:t>907</a:t>
                      </a:r>
                    </a:p>
                  </a:txBody>
                  <a:tcPr marL="9525" marR="9525" marT="9525" marB="0" anchor="ctr">
                    <a:lnL w="12700" cap="flat" cmpd="sng" algn="ctr">
                      <a:solidFill>
                        <a:schemeClr val="tx1"/>
                      </a:solidFill>
                      <a:prstDash val="solid"/>
                      <a:round/>
                      <a:headEnd type="none" w="med" len="med"/>
                      <a:tailEnd type="none" w="med" len="med"/>
                    </a:lnL>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72</a:t>
                      </a:r>
                    </a:p>
                  </a:txBody>
                  <a:tcPr marL="9525" marR="9525" marT="9525" marB="0" anchor="c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430</a:t>
                      </a:r>
                    </a:p>
                  </a:txBody>
                  <a:tcPr marL="9525" marR="9525" marT="9525" marB="0" anchor="c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95</a:t>
                      </a:r>
                    </a:p>
                  </a:txBody>
                  <a:tcPr marL="9525" marR="9525" marT="9525" marB="0" anchor="c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310</a:t>
                      </a:r>
                    </a:p>
                  </a:txBody>
                  <a:tcPr marL="9525" marR="9525" marT="9525" marB="0" anchor="ctr">
                    <a:lnR w="12700" cap="flat" cmpd="sng" algn="ctr">
                      <a:solidFill>
                        <a:schemeClr val="tx1"/>
                      </a:solidFill>
                      <a:prstDash val="solid"/>
                      <a:round/>
                      <a:headEnd type="none" w="med" len="med"/>
                      <a:tailEnd type="none" w="med" len="med"/>
                    </a:ln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617</a:t>
                      </a:r>
                    </a:p>
                  </a:txBody>
                  <a:tcPr marL="9525" marR="9525" marT="9525" marB="0" anchor="ctr">
                    <a:lnL w="12700" cap="flat" cmpd="sng" algn="ctr">
                      <a:solidFill>
                        <a:schemeClr val="tx1"/>
                      </a:solidFill>
                      <a:prstDash val="solid"/>
                      <a:round/>
                      <a:headEnd type="none" w="med" len="med"/>
                      <a:tailEnd type="none" w="med" len="med"/>
                    </a:lnL>
                    <a:solidFill>
                      <a:srgbClr val="007F76">
                        <a:alpha val="20000"/>
                      </a:srgbClr>
                    </a:solidFill>
                  </a:tcPr>
                </a:tc>
                <a:tc>
                  <a:txBody>
                    <a:bodyPr/>
                    <a:lstStyle/>
                    <a:p>
                      <a:pPr algn="ctr" fontAlgn="ctr"/>
                      <a:r>
                        <a:rPr lang="ru-RU" sz="800" b="0" i="0" u="none" strike="noStrike">
                          <a:solidFill>
                            <a:srgbClr val="000000"/>
                          </a:solidFill>
                          <a:effectLst/>
                          <a:latin typeface="Arial Narrow" panose="020B0606020202030204" pitchFamily="34" charset="0"/>
                        </a:rPr>
                        <a:t>96</a:t>
                      </a:r>
                    </a:p>
                  </a:txBody>
                  <a:tcPr marL="9525" marR="9525" marT="9525" marB="0" anchor="c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11</a:t>
                      </a:r>
                    </a:p>
                  </a:txBody>
                  <a:tcPr marL="9525" marR="9525" marT="9525" marB="0" anchor="ctr">
                    <a:solidFill>
                      <a:srgbClr val="007F76">
                        <a:alpha val="20000"/>
                      </a:srgbClr>
                    </a:solidFill>
                  </a:tcPr>
                </a:tc>
                <a:tc>
                  <a:txBody>
                    <a:bodyPr/>
                    <a:lstStyle/>
                    <a:p>
                      <a:pPr algn="ctr" fontAlgn="ctr"/>
                      <a:r>
                        <a:rPr lang="ru-RU" sz="800" b="0" i="0" u="none" strike="noStrike">
                          <a:solidFill>
                            <a:srgbClr val="000000"/>
                          </a:solidFill>
                          <a:effectLst/>
                          <a:latin typeface="Arial Narrow" panose="020B0606020202030204" pitchFamily="34" charset="0"/>
                        </a:rPr>
                        <a:t>340</a:t>
                      </a:r>
                    </a:p>
                  </a:txBody>
                  <a:tcPr marL="9525" marR="9525" marT="9525" marB="0" anchor="ctr">
                    <a:solidFill>
                      <a:srgbClr val="007F76">
                        <a:alpha val="20000"/>
                      </a:srgbClr>
                    </a:solidFill>
                  </a:tcPr>
                </a:tc>
                <a:tc>
                  <a:txBody>
                    <a:bodyPr/>
                    <a:lstStyle/>
                    <a:p>
                      <a:pPr algn="ctr" fontAlgn="ctr"/>
                      <a:r>
                        <a:rPr lang="ru-RU" sz="800" b="0" i="0" u="none" strike="noStrike">
                          <a:solidFill>
                            <a:srgbClr val="000000"/>
                          </a:solidFill>
                          <a:effectLst/>
                          <a:latin typeface="Arial Narrow" panose="020B0606020202030204" pitchFamily="34" charset="0"/>
                        </a:rPr>
                        <a:t>170</a:t>
                      </a:r>
                    </a:p>
                  </a:txBody>
                  <a:tcPr marL="9525" marR="9525" marT="9525" marB="0" anchor="ctr">
                    <a:solidFill>
                      <a:srgbClr val="007F76">
                        <a:alpha val="20000"/>
                      </a:srgbClr>
                    </a:solidFill>
                  </a:tcPr>
                </a:tc>
                <a:tc>
                  <a:txBody>
                    <a:bodyPr/>
                    <a:lstStyle/>
                    <a:p>
                      <a:pPr algn="ctr" fontAlgn="ctr"/>
                      <a:r>
                        <a:rPr lang="ru-RU" sz="800" b="0" i="0" u="none" strike="noStrike">
                          <a:solidFill>
                            <a:srgbClr val="000000"/>
                          </a:solidFill>
                          <a:effectLst/>
                          <a:latin typeface="Arial Narrow" panose="020B0606020202030204" pitchFamily="34" charset="0"/>
                        </a:rPr>
                        <a:t>2,0%</a:t>
                      </a:r>
                    </a:p>
                  </a:txBody>
                  <a:tcPr marL="9525" marR="9525" marT="9525" marB="0" anchor="ctr">
                    <a:solidFill>
                      <a:srgbClr val="007F76">
                        <a:alpha val="20000"/>
                      </a:srgbClr>
                    </a:solidFill>
                  </a:tcPr>
                </a:tc>
                <a:extLst>
                  <a:ext uri="{0D108BD9-81ED-4DB2-BD59-A6C34878D82A}">
                    <a16:rowId xmlns:a16="http://schemas.microsoft.com/office/drawing/2014/main" val="1743389312"/>
                  </a:ext>
                </a:extLst>
              </a:tr>
              <a:tr h="144837">
                <a:tc gridSpan="3">
                  <a:txBody>
                    <a:bodyPr/>
                    <a:lstStyle/>
                    <a:p>
                      <a:pPr algn="ctr" fontAlgn="b"/>
                      <a:r>
                        <a:rPr lang="ru-RU" sz="800" b="1" u="none" strike="noStrike" dirty="0">
                          <a:solidFill>
                            <a:srgbClr val="007F76"/>
                          </a:solidFill>
                          <a:effectLst/>
                          <a:latin typeface="Arial Narrow" panose="020B0606020202030204" pitchFamily="34" charset="0"/>
                        </a:rPr>
                        <a:t>ТОП-10 БОЙЫНША ЖИЫНЫ</a:t>
                      </a:r>
                      <a:endParaRPr lang="ru-RU" sz="800" b="1" i="0" u="none" strike="noStrike" cap="none" dirty="0">
                        <a:solidFill>
                          <a:srgbClr val="007F76"/>
                        </a:solidFill>
                        <a:effectLst/>
                        <a:latin typeface="Arial Narrow" panose="020B0606020202030204" pitchFamily="34" charset="0"/>
                        <a:ea typeface="+mn-ea"/>
                        <a:cs typeface="+mn-cs"/>
                        <a:sym typeface="Arial"/>
                      </a:endParaRPr>
                    </a:p>
                  </a:txBody>
                  <a:tcPr marL="9525" marR="9525" marT="0" marB="0" anchor="ctr">
                    <a:lnR w="12700" cap="flat" cmpd="sng" algn="ctr">
                      <a:solidFill>
                        <a:schemeClr val="tx1"/>
                      </a:solidFill>
                      <a:prstDash val="solid"/>
                      <a:round/>
                      <a:headEnd type="none" w="med" len="med"/>
                      <a:tailEnd type="none" w="med" len="med"/>
                    </a:lnR>
                    <a:lnB w="12700" cap="flat" cmpd="sng" algn="ctr">
                      <a:solidFill>
                        <a:schemeClr val="tx1"/>
                      </a:solidFill>
                      <a:prstDash val="solid"/>
                      <a:round/>
                      <a:headEnd type="none" w="med" len="med"/>
                      <a:tailEnd type="none" w="med" len="med"/>
                    </a:lnB>
                    <a:noFill/>
                  </a:tcPr>
                </a:tc>
                <a:tc hMerge="1">
                  <a:txBody>
                    <a:bodyPr/>
                    <a:lstStyle/>
                    <a:p>
                      <a:pPr algn="ctr" fontAlgn="b"/>
                      <a:r>
                        <a:rPr lang="ru-KZ" sz="800" b="0" i="0" u="none" strike="noStrike" cap="none" dirty="0">
                          <a:solidFill>
                            <a:srgbClr val="007F76"/>
                          </a:solidFill>
                          <a:effectLst/>
                          <a:latin typeface="Arial Narrow" panose="020B0606020202030204" pitchFamily="34" charset="0"/>
                          <a:ea typeface="+mn-ea"/>
                          <a:cs typeface="+mn-cs"/>
                          <a:sym typeface="Arial"/>
                        </a:rPr>
                        <a:t>9112-9</a:t>
                      </a:r>
                    </a:p>
                  </a:txBody>
                  <a:tcPr marL="9525" marR="9525" marT="0" marB="0" anchor="ctr">
                    <a:lnB w="12700" cap="flat" cmpd="sng" algn="ctr">
                      <a:solidFill>
                        <a:schemeClr val="tx1"/>
                      </a:solidFill>
                      <a:prstDash val="solid"/>
                      <a:round/>
                      <a:headEnd type="none" w="med" len="med"/>
                      <a:tailEnd type="none" w="med" len="med"/>
                    </a:lnB>
                    <a:noFill/>
                  </a:tcPr>
                </a:tc>
                <a:tc hMerge="1">
                  <a:txBody>
                    <a:bodyPr/>
                    <a:lstStyle/>
                    <a:p>
                      <a:pPr marL="72000" algn="l" fontAlgn="ctr"/>
                      <a:r>
                        <a:rPr lang="ru-RU" sz="800" b="0" i="0" u="none" strike="noStrike" cap="none" dirty="0">
                          <a:solidFill>
                            <a:srgbClr val="007F76"/>
                          </a:solidFill>
                          <a:effectLst/>
                          <a:latin typeface="Arial Narrow" panose="020B0606020202030204" pitchFamily="34" charset="0"/>
                          <a:ea typeface="+mn-ea"/>
                          <a:cs typeface="+mn-cs"/>
                          <a:sym typeface="Arial"/>
                        </a:rPr>
                        <a:t>Иные уборщики и прислуга в отелях и аналогичных учреждениях</a:t>
                      </a:r>
                    </a:p>
                  </a:txBody>
                  <a:tcPr marL="9525" marR="9525" marT="0" marB="0" anchor="ctr">
                    <a:lnR w="12700" cap="flat" cmpd="sng" algn="ctr">
                      <a:solidFill>
                        <a:schemeClr val="tx1"/>
                      </a:solidFill>
                      <a:prstDash val="solid"/>
                      <a:round/>
                      <a:headEnd type="none" w="med" len="med"/>
                      <a:tailEnd type="none" w="med" len="med"/>
                    </a:lnR>
                    <a:lnB w="12700" cap="flat" cmpd="sng" algn="ctr">
                      <a:solidFill>
                        <a:schemeClr val="tx1"/>
                      </a:solidFill>
                      <a:prstDash val="solid"/>
                      <a:round/>
                      <a:headEnd type="none" w="med" len="med"/>
                      <a:tailEnd type="none" w="med" len="med"/>
                    </a:lnB>
                    <a:noFill/>
                  </a:tcPr>
                </a:tc>
                <a:tc>
                  <a:txBody>
                    <a:bodyPr/>
                    <a:lstStyle/>
                    <a:p>
                      <a:pPr algn="ctr" fontAlgn="ctr"/>
                      <a:r>
                        <a:rPr lang="ru-RU" sz="800" b="1" i="0" u="none" strike="noStrike" dirty="0">
                          <a:solidFill>
                            <a:srgbClr val="000000"/>
                          </a:solidFill>
                          <a:effectLst/>
                          <a:latin typeface="Arial Narrow" panose="020B0606020202030204" pitchFamily="34" charset="0"/>
                        </a:rPr>
                        <a:t>12 508</a:t>
                      </a:r>
                    </a:p>
                  </a:txBody>
                  <a:tcPr marL="9525" marR="9525" marT="9525" marB="0" anchor="ctr">
                    <a:lnL w="12700" cap="flat" cmpd="sng" algn="ctr">
                      <a:solidFill>
                        <a:schemeClr val="tx1"/>
                      </a:solidFill>
                      <a:prstDash val="solid"/>
                      <a:round/>
                      <a:headEnd type="none" w="med" len="med"/>
                      <a:tailEnd type="none" w="med" len="med"/>
                    </a:lnL>
                    <a:lnB w="12700" cap="flat" cmpd="sng" algn="ctr">
                      <a:solidFill>
                        <a:schemeClr val="tx1"/>
                      </a:solidFill>
                      <a:prstDash val="solid"/>
                      <a:round/>
                      <a:headEnd type="none" w="med" len="med"/>
                      <a:tailEnd type="none" w="med" len="med"/>
                    </a:lnB>
                    <a:noFill/>
                  </a:tcPr>
                </a:tc>
                <a:tc>
                  <a:txBody>
                    <a:bodyPr/>
                    <a:lstStyle/>
                    <a:p>
                      <a:pPr algn="ctr" fontAlgn="ctr"/>
                      <a:r>
                        <a:rPr lang="ru-RU" sz="800" b="1" i="0" u="none" strike="noStrike" dirty="0">
                          <a:solidFill>
                            <a:srgbClr val="000000"/>
                          </a:solidFill>
                          <a:effectLst/>
                          <a:latin typeface="Arial Narrow" panose="020B0606020202030204" pitchFamily="34" charset="0"/>
                        </a:rPr>
                        <a:t>1 307</a:t>
                      </a:r>
                    </a:p>
                  </a:txBody>
                  <a:tcPr marL="9525" marR="9525" marT="9525" marB="0" anchor="ctr">
                    <a:lnB w="12700" cap="flat" cmpd="sng" algn="ctr">
                      <a:solidFill>
                        <a:schemeClr val="tx1"/>
                      </a:solidFill>
                      <a:prstDash val="solid"/>
                      <a:round/>
                      <a:headEnd type="none" w="med" len="med"/>
                      <a:tailEnd type="none" w="med" len="med"/>
                    </a:lnB>
                    <a:noFill/>
                  </a:tcPr>
                </a:tc>
                <a:tc>
                  <a:txBody>
                    <a:bodyPr/>
                    <a:lstStyle/>
                    <a:p>
                      <a:pPr algn="ctr" fontAlgn="ctr"/>
                      <a:r>
                        <a:rPr lang="ru-RU" sz="800" b="1" i="0" u="none" strike="noStrike" dirty="0">
                          <a:solidFill>
                            <a:srgbClr val="000000"/>
                          </a:solidFill>
                          <a:effectLst/>
                          <a:latin typeface="Arial Narrow" panose="020B0606020202030204" pitchFamily="34" charset="0"/>
                        </a:rPr>
                        <a:t>2 163</a:t>
                      </a:r>
                    </a:p>
                  </a:txBody>
                  <a:tcPr marL="9525" marR="9525" marT="9525" marB="0" anchor="ctr">
                    <a:lnB w="12700" cap="flat" cmpd="sng" algn="ctr">
                      <a:solidFill>
                        <a:schemeClr val="tx1"/>
                      </a:solidFill>
                      <a:prstDash val="solid"/>
                      <a:round/>
                      <a:headEnd type="none" w="med" len="med"/>
                      <a:tailEnd type="none" w="med" len="med"/>
                    </a:lnB>
                    <a:noFill/>
                  </a:tcPr>
                </a:tc>
                <a:tc>
                  <a:txBody>
                    <a:bodyPr/>
                    <a:lstStyle/>
                    <a:p>
                      <a:pPr algn="ctr" fontAlgn="ctr"/>
                      <a:r>
                        <a:rPr lang="ru-RU" sz="800" b="1" i="0" u="none" strike="noStrike">
                          <a:solidFill>
                            <a:srgbClr val="000000"/>
                          </a:solidFill>
                          <a:effectLst/>
                          <a:latin typeface="Arial Narrow" panose="020B0606020202030204" pitchFamily="34" charset="0"/>
                        </a:rPr>
                        <a:t>3 340</a:t>
                      </a:r>
                    </a:p>
                  </a:txBody>
                  <a:tcPr marL="9525" marR="9525" marT="9525" marB="0" anchor="ctr">
                    <a:lnB w="12700" cap="flat" cmpd="sng" algn="ctr">
                      <a:solidFill>
                        <a:schemeClr val="tx1"/>
                      </a:solidFill>
                      <a:prstDash val="solid"/>
                      <a:round/>
                      <a:headEnd type="none" w="med" len="med"/>
                      <a:tailEnd type="none" w="med" len="med"/>
                    </a:lnB>
                    <a:noFill/>
                  </a:tcPr>
                </a:tc>
                <a:tc>
                  <a:txBody>
                    <a:bodyPr/>
                    <a:lstStyle/>
                    <a:p>
                      <a:pPr algn="ctr" fontAlgn="ctr"/>
                      <a:r>
                        <a:rPr lang="ru-RU" sz="800" b="1" i="0" u="none" strike="noStrike" dirty="0">
                          <a:solidFill>
                            <a:srgbClr val="000000"/>
                          </a:solidFill>
                          <a:effectLst/>
                          <a:latin typeface="Arial Narrow" panose="020B0606020202030204" pitchFamily="34" charset="0"/>
                        </a:rPr>
                        <a:t>5 698</a:t>
                      </a:r>
                    </a:p>
                  </a:txBody>
                  <a:tcPr marL="9525" marR="9525" marT="9525" marB="0" anchor="ctr">
                    <a:lnR w="12700" cap="flat" cmpd="sng" algn="ctr">
                      <a:solidFill>
                        <a:schemeClr val="tx1"/>
                      </a:solidFill>
                      <a:prstDash val="solid"/>
                      <a:round/>
                      <a:headEnd type="none" w="med" len="med"/>
                      <a:tailEnd type="none" w="med" len="med"/>
                    </a:lnR>
                    <a:lnB w="12700" cap="flat" cmpd="sng" algn="ctr">
                      <a:solidFill>
                        <a:schemeClr val="tx1"/>
                      </a:solidFill>
                      <a:prstDash val="solid"/>
                      <a:round/>
                      <a:headEnd type="none" w="med" len="med"/>
                      <a:tailEnd type="none" w="med" len="med"/>
                    </a:lnB>
                    <a:noFill/>
                  </a:tcPr>
                </a:tc>
                <a:tc>
                  <a:txBody>
                    <a:bodyPr/>
                    <a:lstStyle/>
                    <a:p>
                      <a:pPr algn="ctr" fontAlgn="ctr"/>
                      <a:r>
                        <a:rPr lang="ru-RU" sz="800" b="1" i="0" u="none" strike="noStrike" dirty="0">
                          <a:solidFill>
                            <a:srgbClr val="000000"/>
                          </a:solidFill>
                          <a:effectLst/>
                          <a:latin typeface="Arial Narrow" panose="020B0606020202030204" pitchFamily="34" charset="0"/>
                        </a:rPr>
                        <a:t>10 048</a:t>
                      </a:r>
                    </a:p>
                  </a:txBody>
                  <a:tcPr marL="9525" marR="9525" marT="9525" marB="0" anchor="ctr">
                    <a:lnL w="12700" cap="flat" cmpd="sng" algn="ctr">
                      <a:solidFill>
                        <a:schemeClr val="tx1"/>
                      </a:solidFill>
                      <a:prstDash val="solid"/>
                      <a:round/>
                      <a:headEnd type="none" w="med" len="med"/>
                      <a:tailEnd type="none" w="med" len="med"/>
                    </a:lnL>
                    <a:lnB w="12700" cap="flat" cmpd="sng" algn="ctr">
                      <a:solidFill>
                        <a:schemeClr val="tx1"/>
                      </a:solidFill>
                      <a:prstDash val="solid"/>
                      <a:round/>
                      <a:headEnd type="none" w="med" len="med"/>
                      <a:tailEnd type="none" w="med" len="med"/>
                    </a:lnB>
                    <a:noFill/>
                  </a:tcPr>
                </a:tc>
                <a:tc>
                  <a:txBody>
                    <a:bodyPr/>
                    <a:lstStyle/>
                    <a:p>
                      <a:pPr algn="ctr" fontAlgn="ctr"/>
                      <a:r>
                        <a:rPr lang="ru-RU" sz="800" b="1" i="0" u="none" strike="noStrike" dirty="0">
                          <a:solidFill>
                            <a:srgbClr val="000000"/>
                          </a:solidFill>
                          <a:effectLst/>
                          <a:latin typeface="Arial Narrow" panose="020B0606020202030204" pitchFamily="34" charset="0"/>
                        </a:rPr>
                        <a:t>1 997</a:t>
                      </a:r>
                    </a:p>
                  </a:txBody>
                  <a:tcPr marL="9525" marR="9525" marT="9525" marB="0" anchor="ctr">
                    <a:lnB w="12700" cap="flat" cmpd="sng" algn="ctr">
                      <a:solidFill>
                        <a:schemeClr val="tx1"/>
                      </a:solidFill>
                      <a:prstDash val="solid"/>
                      <a:round/>
                      <a:headEnd type="none" w="med" len="med"/>
                      <a:tailEnd type="none" w="med" len="med"/>
                    </a:lnB>
                    <a:noFill/>
                  </a:tcPr>
                </a:tc>
                <a:tc>
                  <a:txBody>
                    <a:bodyPr/>
                    <a:lstStyle/>
                    <a:p>
                      <a:pPr algn="ctr" fontAlgn="ctr"/>
                      <a:r>
                        <a:rPr lang="ru-RU" sz="800" b="1" i="0" u="none" strike="noStrike" dirty="0">
                          <a:solidFill>
                            <a:srgbClr val="000000"/>
                          </a:solidFill>
                          <a:effectLst/>
                          <a:latin typeface="Arial Narrow" panose="020B0606020202030204" pitchFamily="34" charset="0"/>
                        </a:rPr>
                        <a:t>1 375</a:t>
                      </a:r>
                    </a:p>
                  </a:txBody>
                  <a:tcPr marL="9525" marR="9525" marT="9525" marB="0" anchor="ctr">
                    <a:lnB w="12700" cap="flat" cmpd="sng" algn="ctr">
                      <a:solidFill>
                        <a:schemeClr val="tx1"/>
                      </a:solidFill>
                      <a:prstDash val="solid"/>
                      <a:round/>
                      <a:headEnd type="none" w="med" len="med"/>
                      <a:tailEnd type="none" w="med" len="med"/>
                    </a:lnB>
                    <a:noFill/>
                  </a:tcPr>
                </a:tc>
                <a:tc>
                  <a:txBody>
                    <a:bodyPr/>
                    <a:lstStyle/>
                    <a:p>
                      <a:pPr algn="ctr" fontAlgn="ctr"/>
                      <a:r>
                        <a:rPr lang="ru-RU" sz="800" b="1" i="0" u="none" strike="noStrike" dirty="0">
                          <a:solidFill>
                            <a:srgbClr val="000000"/>
                          </a:solidFill>
                          <a:effectLst/>
                          <a:latin typeface="Arial Narrow" panose="020B0606020202030204" pitchFamily="34" charset="0"/>
                        </a:rPr>
                        <a:t>2 620</a:t>
                      </a:r>
                    </a:p>
                  </a:txBody>
                  <a:tcPr marL="9525" marR="9525" marT="9525" marB="0" anchor="ctr">
                    <a:lnB w="12700" cap="flat" cmpd="sng" algn="ctr">
                      <a:solidFill>
                        <a:schemeClr val="tx1"/>
                      </a:solidFill>
                      <a:prstDash val="solid"/>
                      <a:round/>
                      <a:headEnd type="none" w="med" len="med"/>
                      <a:tailEnd type="none" w="med" len="med"/>
                    </a:lnB>
                    <a:noFill/>
                  </a:tcPr>
                </a:tc>
                <a:tc>
                  <a:txBody>
                    <a:bodyPr/>
                    <a:lstStyle/>
                    <a:p>
                      <a:pPr algn="ctr" fontAlgn="ctr"/>
                      <a:r>
                        <a:rPr lang="ru-RU" sz="800" b="1" i="0" u="none" strike="noStrike" dirty="0">
                          <a:solidFill>
                            <a:srgbClr val="000000"/>
                          </a:solidFill>
                          <a:effectLst/>
                          <a:latin typeface="Arial Narrow" panose="020B0606020202030204" pitchFamily="34" charset="0"/>
                        </a:rPr>
                        <a:t>4 056</a:t>
                      </a:r>
                    </a:p>
                  </a:txBody>
                  <a:tcPr marL="9525" marR="9525" marT="9525" marB="0" anchor="ctr">
                    <a:lnB w="12700" cap="flat" cmpd="sng" algn="ctr">
                      <a:solidFill>
                        <a:schemeClr val="tx1"/>
                      </a:solidFill>
                      <a:prstDash val="solid"/>
                      <a:round/>
                      <a:headEnd type="none" w="med" len="med"/>
                      <a:tailEnd type="none" w="med" len="med"/>
                    </a:lnB>
                    <a:noFill/>
                  </a:tcPr>
                </a:tc>
                <a:tc>
                  <a:txBody>
                    <a:bodyPr/>
                    <a:lstStyle/>
                    <a:p>
                      <a:pPr algn="ctr" fontAlgn="ctr"/>
                      <a:r>
                        <a:rPr lang="ru-RU" sz="800" b="1" i="0" u="none" strike="noStrike" dirty="0">
                          <a:solidFill>
                            <a:srgbClr val="000000"/>
                          </a:solidFill>
                          <a:effectLst/>
                          <a:latin typeface="Arial Narrow" panose="020B0606020202030204" pitchFamily="34" charset="0"/>
                        </a:rPr>
                        <a:t>33,1%</a:t>
                      </a:r>
                    </a:p>
                  </a:txBody>
                  <a:tcPr marL="9525" marR="9525" marT="9525" marB="0" anchor="ctr">
                    <a:lnB w="12700"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2390657696"/>
                  </a:ext>
                </a:extLst>
              </a:tr>
              <a:tr h="152142">
                <a:tc gridSpan="14">
                  <a:txBody>
                    <a:bodyPr/>
                    <a:lstStyle/>
                    <a:p>
                      <a:pPr algn="ctr" fontAlgn="b"/>
                      <a:r>
                        <a:rPr lang="ru-RU" sz="900" b="1" i="0" u="none" strike="noStrike" dirty="0">
                          <a:solidFill>
                            <a:schemeClr val="accent3">
                              <a:lumMod val="50000"/>
                            </a:schemeClr>
                          </a:solidFill>
                          <a:effectLst/>
                          <a:latin typeface="Arial Narrow" panose="020B0606020202030204" pitchFamily="34" charset="0"/>
                        </a:rPr>
                        <a:t>ОПТИМИСТІК СЦЕНАРИЙ</a:t>
                      </a:r>
                      <a:endParaRPr lang="en-US" sz="900" b="1" i="0" u="none" strike="noStrike" dirty="0">
                        <a:solidFill>
                          <a:schemeClr val="accent3">
                            <a:lumMod val="50000"/>
                          </a:schemeClr>
                        </a:solidFill>
                        <a:effectLst/>
                        <a:latin typeface="Arial Narrow" panose="020B0606020202030204" pitchFamily="34" charset="0"/>
                      </a:endParaRPr>
                    </a:p>
                  </a:txBody>
                  <a:tcPr marL="9525" marR="9525" marT="0" marB="0" anchor="ct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accent3">
                        <a:lumMod val="50000"/>
                        <a:alpha val="40000"/>
                      </a:schemeClr>
                    </a:solidFill>
                  </a:tcPr>
                </a:tc>
                <a:tc hMerge="1">
                  <a:txBody>
                    <a:bodyPr/>
                    <a:lstStyle/>
                    <a:p>
                      <a:pPr algn="ctr" fontAlgn="b"/>
                      <a:endParaRPr lang="ru-KZ" sz="800" b="0" i="0" u="none" strike="noStrike" cap="none" dirty="0">
                        <a:solidFill>
                          <a:srgbClr val="007F76"/>
                        </a:solidFill>
                        <a:effectLst/>
                        <a:latin typeface="Arial Narrow" panose="020B0606020202030204" pitchFamily="34" charset="0"/>
                        <a:ea typeface="+mn-ea"/>
                        <a:cs typeface="+mn-cs"/>
                        <a:sym typeface="Arial"/>
                      </a:endParaRPr>
                    </a:p>
                  </a:txBody>
                  <a:tcPr marL="9525" marR="9525" marT="0" marB="0" anchor="ct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007F76">
                        <a:alpha val="20000"/>
                      </a:srgbClr>
                    </a:solidFill>
                  </a:tcPr>
                </a:tc>
                <a:tc hMerge="1">
                  <a:txBody>
                    <a:bodyPr/>
                    <a:lstStyle/>
                    <a:p>
                      <a:pPr marL="72000" algn="l" fontAlgn="ctr"/>
                      <a:endParaRPr lang="ru-RU" sz="800" b="0" i="0" u="none" strike="noStrike" cap="none" dirty="0">
                        <a:solidFill>
                          <a:srgbClr val="007F76"/>
                        </a:solidFill>
                        <a:effectLst/>
                        <a:latin typeface="Arial Narrow" panose="020B0606020202030204" pitchFamily="34" charset="0"/>
                        <a:ea typeface="+mn-ea"/>
                        <a:cs typeface="+mn-cs"/>
                        <a:sym typeface="Arial"/>
                      </a:endParaRPr>
                    </a:p>
                  </a:txBody>
                  <a:tcPr marL="9525" marR="9525" marT="0" marB="0" anchor="ctr">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007F76">
                        <a:alpha val="20000"/>
                      </a:srgbClr>
                    </a:solidFill>
                  </a:tcPr>
                </a:tc>
                <a:tc hMerge="1">
                  <a:txBody>
                    <a:bodyPr/>
                    <a:lstStyle/>
                    <a:p>
                      <a:pPr algn="ctr" fontAlgn="b"/>
                      <a:endParaRPr lang="ru-KZ" sz="800" b="0" i="0" u="none" strike="noStrike" cap="none" dirty="0">
                        <a:solidFill>
                          <a:schemeClr val="tx1"/>
                        </a:solidFill>
                        <a:effectLst/>
                        <a:latin typeface="Arial Narrow" panose="020B0606020202030204" pitchFamily="34" charset="0"/>
                        <a:ea typeface="+mn-ea"/>
                        <a:cs typeface="+mn-cs"/>
                        <a:sym typeface="Arial"/>
                      </a:endParaRPr>
                    </a:p>
                  </a:txBody>
                  <a:tcPr marL="9525" marR="9525" marT="0" marB="0" anchor="ctr">
                    <a:lnL w="12700" cap="flat" cmpd="sng" algn="ctr">
                      <a:solidFill>
                        <a:schemeClr val="tx1"/>
                      </a:solidFill>
                      <a:prstDash val="solid"/>
                      <a:round/>
                      <a:headEnd type="none" w="med" len="med"/>
                      <a:tailEnd type="none" w="med" len="med"/>
                    </a:lnL>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50000"/>
                        <a:alpha val="20000"/>
                      </a:schemeClr>
                    </a:solidFill>
                  </a:tcPr>
                </a:tc>
                <a:tc hMerge="1">
                  <a:txBody>
                    <a:bodyPr/>
                    <a:lstStyle/>
                    <a:p>
                      <a:pPr algn="ctr" fontAlgn="b"/>
                      <a:endParaRPr lang="ru-KZ" sz="800" b="0" i="0" u="none" strike="noStrike" cap="none" dirty="0">
                        <a:solidFill>
                          <a:schemeClr val="tx1"/>
                        </a:solidFill>
                        <a:effectLst/>
                        <a:latin typeface="Arial Narrow" panose="020B0606020202030204" pitchFamily="34" charset="0"/>
                        <a:ea typeface="+mn-ea"/>
                        <a:cs typeface="+mn-cs"/>
                        <a:sym typeface="Arial"/>
                      </a:endParaRPr>
                    </a:p>
                  </a:txBody>
                  <a:tcPr marL="9525" marR="9525" marT="0" marB="0" anchor="ct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50000"/>
                        <a:alpha val="20000"/>
                      </a:schemeClr>
                    </a:solidFill>
                  </a:tcPr>
                </a:tc>
                <a:tc hMerge="1">
                  <a:txBody>
                    <a:bodyPr/>
                    <a:lstStyle/>
                    <a:p>
                      <a:pPr algn="ctr" fontAlgn="b"/>
                      <a:endParaRPr lang="ru-KZ" sz="800" b="0" i="0" u="none" strike="noStrike" cap="none" dirty="0">
                        <a:solidFill>
                          <a:schemeClr val="tx1"/>
                        </a:solidFill>
                        <a:effectLst/>
                        <a:latin typeface="Arial Narrow" panose="020B0606020202030204" pitchFamily="34" charset="0"/>
                        <a:ea typeface="+mn-ea"/>
                        <a:cs typeface="+mn-cs"/>
                        <a:sym typeface="Arial"/>
                      </a:endParaRPr>
                    </a:p>
                  </a:txBody>
                  <a:tcPr marL="9525" marR="9525" marT="0" marB="0" anchor="ct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50000"/>
                        <a:alpha val="20000"/>
                      </a:schemeClr>
                    </a:solidFill>
                  </a:tcPr>
                </a:tc>
                <a:tc hMerge="1">
                  <a:txBody>
                    <a:bodyPr/>
                    <a:lstStyle/>
                    <a:p>
                      <a:pPr algn="ctr" fontAlgn="b"/>
                      <a:endParaRPr lang="ru-KZ" sz="800" b="0" i="0" u="none" strike="noStrike" cap="none" dirty="0">
                        <a:solidFill>
                          <a:schemeClr val="tx1"/>
                        </a:solidFill>
                        <a:effectLst/>
                        <a:latin typeface="Arial Narrow" panose="020B0606020202030204" pitchFamily="34" charset="0"/>
                        <a:ea typeface="+mn-ea"/>
                        <a:cs typeface="+mn-cs"/>
                        <a:sym typeface="Arial"/>
                      </a:endParaRPr>
                    </a:p>
                  </a:txBody>
                  <a:tcPr marL="9525" marR="9525" marT="0" marB="0" anchor="ct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50000"/>
                        <a:alpha val="20000"/>
                      </a:schemeClr>
                    </a:solidFill>
                  </a:tcPr>
                </a:tc>
                <a:tc hMerge="1">
                  <a:txBody>
                    <a:bodyPr/>
                    <a:lstStyle/>
                    <a:p>
                      <a:pPr algn="ctr" fontAlgn="b"/>
                      <a:endParaRPr lang="ru-KZ" sz="800" b="0" i="0" u="none" strike="noStrike" cap="none" dirty="0">
                        <a:solidFill>
                          <a:schemeClr val="tx1"/>
                        </a:solidFill>
                        <a:effectLst/>
                        <a:latin typeface="Arial Narrow" panose="020B0606020202030204" pitchFamily="34" charset="0"/>
                        <a:ea typeface="+mn-ea"/>
                        <a:cs typeface="+mn-cs"/>
                        <a:sym typeface="Arial"/>
                      </a:endParaRPr>
                    </a:p>
                  </a:txBody>
                  <a:tcPr marL="9525" marR="9525" marT="0" marB="0" anchor="ctr">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50000"/>
                        <a:alpha val="20000"/>
                      </a:schemeClr>
                    </a:solidFill>
                  </a:tcPr>
                </a:tc>
                <a:tc hMerge="1">
                  <a:txBody>
                    <a:bodyPr/>
                    <a:lstStyle/>
                    <a:p>
                      <a:pPr algn="ctr" fontAlgn="ctr"/>
                      <a:endParaRPr lang="ru-KZ" sz="800" b="0" i="0" u="none" strike="noStrike" cap="none" dirty="0">
                        <a:solidFill>
                          <a:srgbClr val="007F76"/>
                        </a:solidFill>
                        <a:effectLst/>
                        <a:latin typeface="Arial Narrow" panose="020B0606020202030204" pitchFamily="34" charset="0"/>
                        <a:ea typeface="+mn-ea"/>
                        <a:cs typeface="+mn-cs"/>
                        <a:sym typeface="Arial"/>
                      </a:endParaRPr>
                    </a:p>
                  </a:txBody>
                  <a:tcPr marL="9525" marR="9525" marT="0" marB="0" anchor="ctr">
                    <a:lnL w="12700" cap="flat" cmpd="sng" algn="ctr">
                      <a:solidFill>
                        <a:schemeClr val="tx1"/>
                      </a:solidFill>
                      <a:prstDash val="solid"/>
                      <a:round/>
                      <a:headEnd type="none" w="med" len="med"/>
                      <a:tailEnd type="none" w="med" len="med"/>
                    </a:lnL>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007F76">
                        <a:alpha val="20000"/>
                      </a:srgbClr>
                    </a:solidFill>
                  </a:tcPr>
                </a:tc>
                <a:tc hMerge="1">
                  <a:txBody>
                    <a:bodyPr/>
                    <a:lstStyle/>
                    <a:p>
                      <a:pPr algn="ctr" fontAlgn="ctr"/>
                      <a:endParaRPr lang="ru-KZ" sz="800" b="0" i="0" u="none" strike="noStrike" cap="none" dirty="0">
                        <a:solidFill>
                          <a:schemeClr val="tx1"/>
                        </a:solidFill>
                        <a:effectLst/>
                        <a:latin typeface="Arial Narrow" panose="020B0606020202030204" pitchFamily="34" charset="0"/>
                        <a:ea typeface="+mn-ea"/>
                        <a:cs typeface="+mn-cs"/>
                        <a:sym typeface="Arial"/>
                      </a:endParaRPr>
                    </a:p>
                  </a:txBody>
                  <a:tcPr marL="9525" marR="9525" marT="0" marB="0" anchor="ct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50000"/>
                        <a:alpha val="20000"/>
                      </a:schemeClr>
                    </a:solidFill>
                  </a:tcPr>
                </a:tc>
                <a:tc hMerge="1">
                  <a:txBody>
                    <a:bodyPr/>
                    <a:lstStyle/>
                    <a:p>
                      <a:pPr algn="ctr" fontAlgn="ctr"/>
                      <a:endParaRPr lang="ru-KZ" sz="800" b="0" i="0" u="none" strike="noStrike" cap="none" dirty="0">
                        <a:solidFill>
                          <a:srgbClr val="007F76"/>
                        </a:solidFill>
                        <a:effectLst/>
                        <a:latin typeface="Arial Narrow" panose="020B0606020202030204" pitchFamily="34" charset="0"/>
                        <a:ea typeface="+mn-ea"/>
                        <a:cs typeface="+mn-cs"/>
                        <a:sym typeface="Arial"/>
                      </a:endParaRPr>
                    </a:p>
                  </a:txBody>
                  <a:tcPr marL="9525" marR="9525" marT="0" marB="0" anchor="ct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007F76">
                        <a:alpha val="20000"/>
                      </a:srgbClr>
                    </a:solidFill>
                  </a:tcPr>
                </a:tc>
                <a:tc hMerge="1">
                  <a:txBody>
                    <a:bodyPr/>
                    <a:lstStyle/>
                    <a:p>
                      <a:pPr algn="ctr" fontAlgn="ctr"/>
                      <a:endParaRPr lang="ru-KZ" sz="800" b="0" i="0" u="none" strike="noStrike" cap="none" dirty="0">
                        <a:solidFill>
                          <a:srgbClr val="007F76"/>
                        </a:solidFill>
                        <a:effectLst/>
                        <a:latin typeface="Arial Narrow" panose="020B0606020202030204" pitchFamily="34" charset="0"/>
                        <a:ea typeface="+mn-ea"/>
                        <a:cs typeface="+mn-cs"/>
                        <a:sym typeface="Arial"/>
                      </a:endParaRPr>
                    </a:p>
                  </a:txBody>
                  <a:tcPr marL="9525" marR="9525" marT="0" marB="0" anchor="ct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007F76">
                        <a:alpha val="20000"/>
                      </a:srgbClr>
                    </a:solidFill>
                  </a:tcPr>
                </a:tc>
                <a:tc hMerge="1">
                  <a:txBody>
                    <a:bodyPr/>
                    <a:lstStyle/>
                    <a:p>
                      <a:pPr algn="ctr" fontAlgn="ctr"/>
                      <a:endParaRPr lang="ru-KZ" sz="800" b="0" i="0" u="none" strike="noStrike" cap="none" dirty="0">
                        <a:solidFill>
                          <a:srgbClr val="007F76"/>
                        </a:solidFill>
                        <a:effectLst/>
                        <a:latin typeface="Arial Narrow" panose="020B0606020202030204" pitchFamily="34" charset="0"/>
                        <a:ea typeface="+mn-ea"/>
                        <a:cs typeface="+mn-cs"/>
                        <a:sym typeface="Arial"/>
                      </a:endParaRPr>
                    </a:p>
                  </a:txBody>
                  <a:tcPr marL="9525" marR="9525" marT="0" marB="0" anchor="ct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007F76">
                        <a:alpha val="20000"/>
                      </a:srgbClr>
                    </a:solidFill>
                  </a:tcPr>
                </a:tc>
                <a:tc hMerge="1">
                  <a:txBody>
                    <a:bodyPr/>
                    <a:lstStyle/>
                    <a:p>
                      <a:pPr algn="ctr" fontAlgn="ctr"/>
                      <a:endParaRPr lang="ru-KZ" sz="800" b="0" i="0" u="none" strike="noStrike" cap="none" dirty="0">
                        <a:solidFill>
                          <a:srgbClr val="007F76"/>
                        </a:solidFill>
                        <a:effectLst/>
                        <a:latin typeface="Arial Narrow" panose="020B0606020202030204" pitchFamily="34" charset="0"/>
                        <a:ea typeface="+mn-ea"/>
                        <a:cs typeface="+mn-cs"/>
                        <a:sym typeface="Arial"/>
                      </a:endParaRPr>
                    </a:p>
                  </a:txBody>
                  <a:tcPr marL="9525" marR="9525" marT="0" marB="0" anchor="ct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007F76">
                        <a:alpha val="20000"/>
                      </a:srgbClr>
                    </a:solidFill>
                  </a:tcPr>
                </a:tc>
                <a:extLst>
                  <a:ext uri="{0D108BD9-81ED-4DB2-BD59-A6C34878D82A}">
                    <a16:rowId xmlns:a16="http://schemas.microsoft.com/office/drawing/2014/main" val="3962794852"/>
                  </a:ext>
                </a:extLst>
              </a:tr>
              <a:tr h="144837">
                <a:tc>
                  <a:txBody>
                    <a:bodyPr/>
                    <a:lstStyle/>
                    <a:p>
                      <a:pPr algn="ctr" fontAlgn="b"/>
                      <a:r>
                        <a:rPr lang="ru-RU" sz="800" u="none" strike="noStrike" dirty="0">
                          <a:solidFill>
                            <a:schemeClr val="accent3">
                              <a:lumMod val="50000"/>
                            </a:schemeClr>
                          </a:solidFill>
                          <a:effectLst/>
                          <a:latin typeface="Arial Narrow" panose="020B0606020202030204" pitchFamily="34" charset="0"/>
                        </a:rPr>
                        <a:t>1</a:t>
                      </a:r>
                      <a:endParaRPr lang="en-US" sz="800" b="0" i="0" u="none" strike="noStrike" dirty="0">
                        <a:solidFill>
                          <a:schemeClr val="accent3">
                            <a:lumMod val="50000"/>
                          </a:schemeClr>
                        </a:solidFill>
                        <a:effectLst/>
                        <a:latin typeface="Arial Narrow" panose="020B0606020202030204" pitchFamily="34" charset="0"/>
                      </a:endParaRPr>
                    </a:p>
                  </a:txBody>
                  <a:tcPr marL="9525" marR="9525" marT="0" marB="0" anchor="ctr">
                    <a:lnT w="12700" cap="flat" cmpd="sng" algn="ctr">
                      <a:solidFill>
                        <a:schemeClr val="tx1"/>
                      </a:solidFill>
                      <a:prstDash val="solid"/>
                      <a:round/>
                      <a:headEnd type="none" w="med" len="med"/>
                      <a:tailEnd type="none" w="med" len="med"/>
                    </a:lnT>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9629-9</a:t>
                      </a:r>
                    </a:p>
                  </a:txBody>
                  <a:tcPr marL="9525" marR="9525" marT="9525" marB="0" anchor="ctr">
                    <a:lnT w="12700" cap="flat" cmpd="sng" algn="ctr">
                      <a:solidFill>
                        <a:schemeClr val="tx1"/>
                      </a:solidFill>
                      <a:prstDash val="solid"/>
                      <a:round/>
                      <a:headEnd type="none" w="med" len="med"/>
                      <a:tailEnd type="none" w="med" len="med"/>
                    </a:lnT>
                    <a:solidFill>
                      <a:schemeClr val="accent6">
                        <a:lumMod val="50000"/>
                        <a:alpha val="1000"/>
                      </a:schemeClr>
                    </a:solidFill>
                  </a:tcPr>
                </a:tc>
                <a:tc>
                  <a:txBody>
                    <a:bodyPr/>
                    <a:lstStyle/>
                    <a:p>
                      <a:pPr marL="72000" algn="l" fontAlgn="ctr"/>
                      <a:r>
                        <a:rPr lang="ru-RU" sz="800" b="0" i="0" u="none" strike="noStrike" dirty="0" err="1">
                          <a:solidFill>
                            <a:srgbClr val="000000"/>
                          </a:solidFill>
                          <a:effectLst/>
                          <a:latin typeface="Arial Narrow" panose="020B0606020202030204" pitchFamily="34" charset="0"/>
                        </a:rPr>
                        <a:t>Біліктілігі</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жоқ</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жұмысшылар</a:t>
                      </a:r>
                      <a:endParaRPr lang="ru-RU" sz="800" b="0" i="0" u="none" strike="noStrike" dirty="0">
                        <a:solidFill>
                          <a:srgbClr val="000000"/>
                        </a:solidFill>
                        <a:effectLst/>
                        <a:latin typeface="Arial Narrow" panose="020B0606020202030204" pitchFamily="34" charset="0"/>
                      </a:endParaRPr>
                    </a:p>
                  </a:txBody>
                  <a:tcPr marL="9525" marR="9525" marT="9525" marB="0" anchor="ctr">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5 232</a:t>
                      </a:r>
                    </a:p>
                  </a:txBody>
                  <a:tcPr marL="9525" marR="9525" marT="9525" marB="0" anchor="ctr">
                    <a:lnL w="12700" cap="flat" cmpd="sng" algn="ctr">
                      <a:solidFill>
                        <a:schemeClr val="tx1"/>
                      </a:solidFill>
                      <a:prstDash val="solid"/>
                      <a:round/>
                      <a:headEnd type="none" w="med" len="med"/>
                      <a:tailEnd type="none" w="med" len="med"/>
                    </a:lnL>
                    <a:lnT w="12700" cap="flat" cmpd="sng" algn="ctr">
                      <a:solidFill>
                        <a:schemeClr val="tx1"/>
                      </a:solidFill>
                      <a:prstDash val="solid"/>
                      <a:round/>
                      <a:headEnd type="none" w="med" len="med"/>
                      <a:tailEnd type="none" w="med" len="med"/>
                    </a:lnT>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412</a:t>
                      </a:r>
                    </a:p>
                  </a:txBody>
                  <a:tcPr marL="9525" marR="9525" marT="9525" marB="0" anchor="ctr">
                    <a:lnT w="12700" cap="flat" cmpd="sng" algn="ctr">
                      <a:solidFill>
                        <a:schemeClr val="tx1"/>
                      </a:solidFill>
                      <a:prstDash val="solid"/>
                      <a:round/>
                      <a:headEnd type="none" w="med" len="med"/>
                      <a:tailEnd type="none" w="med" len="med"/>
                    </a:lnT>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942</a:t>
                      </a:r>
                    </a:p>
                  </a:txBody>
                  <a:tcPr marL="9525" marR="9525" marT="9525" marB="0" anchor="ctr">
                    <a:lnT w="12700" cap="flat" cmpd="sng" algn="ctr">
                      <a:solidFill>
                        <a:schemeClr val="tx1"/>
                      </a:solidFill>
                      <a:prstDash val="solid"/>
                      <a:round/>
                      <a:headEnd type="none" w="med" len="med"/>
                      <a:tailEnd type="none" w="med" len="med"/>
                    </a:lnT>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832</a:t>
                      </a:r>
                    </a:p>
                  </a:txBody>
                  <a:tcPr marL="9525" marR="9525" marT="9525" marB="0" anchor="ctr">
                    <a:lnT w="12700" cap="flat" cmpd="sng" algn="ctr">
                      <a:solidFill>
                        <a:schemeClr val="tx1"/>
                      </a:solidFill>
                      <a:prstDash val="solid"/>
                      <a:round/>
                      <a:headEnd type="none" w="med" len="med"/>
                      <a:tailEnd type="none" w="med" len="med"/>
                    </a:lnT>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3 046</a:t>
                      </a:r>
                    </a:p>
                  </a:txBody>
                  <a:tcPr marL="9525" marR="9525" marT="9525" marB="0" anchor="ctr">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2 787</a:t>
                      </a:r>
                    </a:p>
                  </a:txBody>
                  <a:tcPr marL="9525" marR="9525" marT="9525" marB="0" anchor="ctr">
                    <a:lnL w="12700" cap="flat" cmpd="sng" algn="ctr">
                      <a:solidFill>
                        <a:schemeClr val="tx1"/>
                      </a:solidFill>
                      <a:prstDash val="solid"/>
                      <a:round/>
                      <a:headEnd type="none" w="med" len="med"/>
                      <a:tailEnd type="none" w="med" len="med"/>
                    </a:lnL>
                    <a:lnT w="12700" cap="flat" cmpd="sng" algn="ctr">
                      <a:solidFill>
                        <a:schemeClr val="tx1"/>
                      </a:solidFill>
                      <a:prstDash val="solid"/>
                      <a:round/>
                      <a:headEnd type="none" w="med" len="med"/>
                      <a:tailEnd type="none" w="med" len="med"/>
                    </a:lnT>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268</a:t>
                      </a:r>
                    </a:p>
                  </a:txBody>
                  <a:tcPr marL="9525" marR="9525" marT="9525" marB="0" anchor="ctr">
                    <a:lnT w="12700" cap="flat" cmpd="sng" algn="ctr">
                      <a:solidFill>
                        <a:schemeClr val="tx1"/>
                      </a:solidFill>
                      <a:prstDash val="solid"/>
                      <a:round/>
                      <a:headEnd type="none" w="med" len="med"/>
                      <a:tailEnd type="none" w="med" len="med"/>
                    </a:lnT>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246</a:t>
                      </a:r>
                    </a:p>
                  </a:txBody>
                  <a:tcPr marL="9525" marR="9525" marT="9525" marB="0" anchor="ctr">
                    <a:lnT w="12700" cap="flat" cmpd="sng" algn="ctr">
                      <a:solidFill>
                        <a:schemeClr val="tx1"/>
                      </a:solidFill>
                      <a:prstDash val="solid"/>
                      <a:round/>
                      <a:headEnd type="none" w="med" len="med"/>
                      <a:tailEnd type="none" w="med" len="med"/>
                    </a:lnT>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1 065</a:t>
                      </a:r>
                    </a:p>
                  </a:txBody>
                  <a:tcPr marL="9525" marR="9525" marT="9525" marB="0" anchor="ctr">
                    <a:lnT w="12700" cap="flat" cmpd="sng" algn="ctr">
                      <a:solidFill>
                        <a:schemeClr val="tx1"/>
                      </a:solidFill>
                      <a:prstDash val="solid"/>
                      <a:round/>
                      <a:headEnd type="none" w="med" len="med"/>
                      <a:tailEnd type="none" w="med" len="med"/>
                    </a:lnT>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1 208</a:t>
                      </a:r>
                    </a:p>
                  </a:txBody>
                  <a:tcPr marL="9525" marR="9525" marT="9525" marB="0" anchor="ctr">
                    <a:lnT w="12700" cap="flat" cmpd="sng" algn="ctr">
                      <a:solidFill>
                        <a:schemeClr val="tx1"/>
                      </a:solidFill>
                      <a:prstDash val="solid"/>
                      <a:round/>
                      <a:headEnd type="none" w="med" len="med"/>
                      <a:tailEnd type="none" w="med" len="med"/>
                    </a:lnT>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9,1%</a:t>
                      </a:r>
                    </a:p>
                  </a:txBody>
                  <a:tcPr marL="9525" marR="9525" marT="9525" marB="0" anchor="ctr">
                    <a:lnT w="12700" cap="flat" cmpd="sng" algn="ctr">
                      <a:solidFill>
                        <a:schemeClr val="tx1"/>
                      </a:solidFill>
                      <a:prstDash val="solid"/>
                      <a:round/>
                      <a:headEnd type="none" w="med" len="med"/>
                      <a:tailEnd type="none" w="med" len="med"/>
                    </a:lnT>
                    <a:solidFill>
                      <a:schemeClr val="accent6">
                        <a:lumMod val="50000"/>
                        <a:alpha val="1000"/>
                      </a:schemeClr>
                    </a:solidFill>
                  </a:tcPr>
                </a:tc>
                <a:extLst>
                  <a:ext uri="{0D108BD9-81ED-4DB2-BD59-A6C34878D82A}">
                    <a16:rowId xmlns:a16="http://schemas.microsoft.com/office/drawing/2014/main" val="1781471339"/>
                  </a:ext>
                </a:extLst>
              </a:tr>
              <a:tr h="144837">
                <a:tc>
                  <a:txBody>
                    <a:bodyPr/>
                    <a:lstStyle/>
                    <a:p>
                      <a:pPr algn="ctr" fontAlgn="b"/>
                      <a:r>
                        <a:rPr lang="ru-RU" sz="800" b="0" i="0" u="none" strike="noStrike" dirty="0">
                          <a:solidFill>
                            <a:schemeClr val="accent3">
                              <a:lumMod val="50000"/>
                            </a:schemeClr>
                          </a:solidFill>
                          <a:effectLst/>
                          <a:latin typeface="Arial Narrow" panose="020B0606020202030204" pitchFamily="34" charset="0"/>
                        </a:rPr>
                        <a:t>2</a:t>
                      </a:r>
                      <a:endParaRPr lang="en-US" sz="800" b="0" i="0" u="none" strike="noStrike" dirty="0">
                        <a:solidFill>
                          <a:schemeClr val="accent3">
                            <a:lumMod val="50000"/>
                          </a:schemeClr>
                        </a:solidFill>
                        <a:effectLst/>
                        <a:latin typeface="Arial Narrow" panose="020B0606020202030204" pitchFamily="34" charset="0"/>
                      </a:endParaRPr>
                    </a:p>
                  </a:txBody>
                  <a:tcPr marL="9525" marR="9525" marT="0" marB="0" anchor="ctr">
                    <a:solidFill>
                      <a:schemeClr val="accent3">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9629-7</a:t>
                      </a:r>
                    </a:p>
                  </a:txBody>
                  <a:tcPr marL="9525" marR="9525" marT="9525" marB="0" anchor="ctr">
                    <a:solidFill>
                      <a:schemeClr val="accent3">
                        <a:lumMod val="50000"/>
                        <a:alpha val="20000"/>
                      </a:schemeClr>
                    </a:solidFill>
                  </a:tcPr>
                </a:tc>
                <a:tc>
                  <a:txBody>
                    <a:bodyPr/>
                    <a:lstStyle/>
                    <a:p>
                      <a:pPr marL="72000" algn="l" fontAlgn="ctr"/>
                      <a:r>
                        <a:rPr lang="ru-RU" sz="800" b="0" i="0" u="none" strike="noStrike" dirty="0" err="1">
                          <a:solidFill>
                            <a:srgbClr val="000000"/>
                          </a:solidFill>
                          <a:effectLst/>
                          <a:latin typeface="Arial Narrow" panose="020B0606020202030204" pitchFamily="34" charset="0"/>
                        </a:rPr>
                        <a:t>Әртүрлі</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жұмысты</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атқарушылар</a:t>
                      </a:r>
                      <a:endParaRPr lang="ru-RU" sz="800" b="0" i="0" u="none" strike="noStrike" dirty="0">
                        <a:solidFill>
                          <a:srgbClr val="000000"/>
                        </a:solidFill>
                        <a:effectLst/>
                        <a:latin typeface="Arial Narrow" panose="020B0606020202030204" pitchFamily="34" charset="0"/>
                      </a:endParaRPr>
                    </a:p>
                  </a:txBody>
                  <a:tcPr marL="9525" marR="9525" marT="9525" marB="0" anchor="ctr">
                    <a:lnR w="12700" cap="flat" cmpd="sng" algn="ctr">
                      <a:solidFill>
                        <a:schemeClr val="tx1"/>
                      </a:solidFill>
                      <a:prstDash val="solid"/>
                      <a:round/>
                      <a:headEnd type="none" w="med" len="med"/>
                      <a:tailEnd type="none" w="med" len="med"/>
                    </a:lnR>
                    <a:solidFill>
                      <a:schemeClr val="accent3">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1 081</a:t>
                      </a:r>
                    </a:p>
                  </a:txBody>
                  <a:tcPr marL="9525" marR="9525" marT="9525" marB="0" anchor="ctr">
                    <a:lnL w="12700" cap="flat" cmpd="sng" algn="ctr">
                      <a:solidFill>
                        <a:schemeClr val="tx1"/>
                      </a:solidFill>
                      <a:prstDash val="solid"/>
                      <a:round/>
                      <a:headEnd type="none" w="med" len="med"/>
                      <a:tailEnd type="none" w="med" len="med"/>
                    </a:lnL>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74</a:t>
                      </a:r>
                    </a:p>
                  </a:txBody>
                  <a:tcPr marL="9525" marR="9525" marT="9525" marB="0" anchor="c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102</a:t>
                      </a:r>
                    </a:p>
                  </a:txBody>
                  <a:tcPr marL="9525" marR="9525" marT="9525" marB="0" anchor="c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326</a:t>
                      </a:r>
                    </a:p>
                  </a:txBody>
                  <a:tcPr marL="9525" marR="9525" marT="9525" marB="0" anchor="c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579</a:t>
                      </a:r>
                    </a:p>
                  </a:txBody>
                  <a:tcPr marL="9525" marR="9525" marT="9525" marB="0" anchor="ctr">
                    <a:lnR w="12700" cap="flat" cmpd="sng" algn="ctr">
                      <a:solidFill>
                        <a:schemeClr val="tx1"/>
                      </a:solidFill>
                      <a:prstDash val="solid"/>
                      <a:round/>
                      <a:headEnd type="none" w="med" len="med"/>
                      <a:tailEnd type="none" w="med" len="med"/>
                    </a:ln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1 472</a:t>
                      </a:r>
                    </a:p>
                  </a:txBody>
                  <a:tcPr marL="9525" marR="9525" marT="9525" marB="0" anchor="ctr">
                    <a:lnL w="12700" cap="flat" cmpd="sng" algn="ctr">
                      <a:solidFill>
                        <a:schemeClr val="tx1"/>
                      </a:solidFill>
                      <a:prstDash val="solid"/>
                      <a:round/>
                      <a:headEnd type="none" w="med" len="med"/>
                      <a:tailEnd type="none" w="med" len="med"/>
                    </a:lnL>
                    <a:solidFill>
                      <a:schemeClr val="accent3">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319</a:t>
                      </a:r>
                    </a:p>
                  </a:txBody>
                  <a:tcPr marL="9525" marR="9525" marT="9525" marB="0" anchor="c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299</a:t>
                      </a:r>
                    </a:p>
                  </a:txBody>
                  <a:tcPr marL="9525" marR="9525" marT="9525" marB="0" anchor="ctr">
                    <a:solidFill>
                      <a:schemeClr val="accent3">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412</a:t>
                      </a:r>
                    </a:p>
                  </a:txBody>
                  <a:tcPr marL="9525" marR="9525" marT="9525" marB="0" anchor="ctr">
                    <a:solidFill>
                      <a:schemeClr val="accent3">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442</a:t>
                      </a:r>
                    </a:p>
                  </a:txBody>
                  <a:tcPr marL="9525" marR="9525" marT="9525" marB="0" anchor="ctr">
                    <a:solidFill>
                      <a:schemeClr val="accent3">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4,8%</a:t>
                      </a:r>
                    </a:p>
                  </a:txBody>
                  <a:tcPr marL="9525" marR="9525" marT="9525" marB="0" anchor="ctr">
                    <a:solidFill>
                      <a:schemeClr val="accent3">
                        <a:lumMod val="50000"/>
                        <a:alpha val="20000"/>
                      </a:schemeClr>
                    </a:solidFill>
                  </a:tcPr>
                </a:tc>
                <a:extLst>
                  <a:ext uri="{0D108BD9-81ED-4DB2-BD59-A6C34878D82A}">
                    <a16:rowId xmlns:a16="http://schemas.microsoft.com/office/drawing/2014/main" val="4251926215"/>
                  </a:ext>
                </a:extLst>
              </a:tr>
              <a:tr h="144837">
                <a:tc>
                  <a:txBody>
                    <a:bodyPr/>
                    <a:lstStyle/>
                    <a:p>
                      <a:pPr algn="ctr" fontAlgn="b"/>
                      <a:r>
                        <a:rPr lang="ru-RU" sz="800" b="0" i="0" u="none" strike="noStrike" dirty="0">
                          <a:solidFill>
                            <a:schemeClr val="accent3">
                              <a:lumMod val="50000"/>
                            </a:schemeClr>
                          </a:solidFill>
                          <a:effectLst/>
                          <a:latin typeface="Arial Narrow" panose="020B0606020202030204" pitchFamily="34" charset="0"/>
                        </a:rPr>
                        <a:t>3</a:t>
                      </a:r>
                      <a:endParaRPr lang="en-US" sz="800" b="0" i="0" u="none" strike="noStrike" dirty="0">
                        <a:solidFill>
                          <a:schemeClr val="accent3">
                            <a:lumMod val="50000"/>
                          </a:schemeClr>
                        </a:solidFill>
                        <a:effectLst/>
                        <a:latin typeface="Arial Narrow" panose="020B0606020202030204" pitchFamily="34" charset="0"/>
                      </a:endParaRPr>
                    </a:p>
                  </a:txBody>
                  <a:tcPr marL="9525" marR="9525" marT="0"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2350-3</a:t>
                      </a:r>
                    </a:p>
                  </a:txBody>
                  <a:tcPr marL="9525" marR="9525" marT="9525" marB="0" anchor="ctr">
                    <a:solidFill>
                      <a:schemeClr val="accent6">
                        <a:lumMod val="50000"/>
                        <a:alpha val="1000"/>
                      </a:schemeClr>
                    </a:solidFill>
                  </a:tcPr>
                </a:tc>
                <a:tc>
                  <a:txBody>
                    <a:bodyPr/>
                    <a:lstStyle/>
                    <a:p>
                      <a:pPr marL="72000" algn="l" fontAlgn="ctr"/>
                      <a:r>
                        <a:rPr lang="ru-RU" sz="800" b="0" i="0" u="none" strike="noStrike" dirty="0" err="1">
                          <a:solidFill>
                            <a:srgbClr val="000000"/>
                          </a:solidFill>
                          <a:effectLst/>
                          <a:latin typeface="Arial Narrow" panose="020B0606020202030204" pitchFamily="34" charset="0"/>
                        </a:rPr>
                        <a:t>Қоғамдық</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ғылымдар</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бойынша</a:t>
                      </a:r>
                      <a:r>
                        <a:rPr lang="ru-RU" sz="800" b="0" i="0" u="none" strike="noStrike" dirty="0">
                          <a:solidFill>
                            <a:srgbClr val="000000"/>
                          </a:solidFill>
                          <a:effectLst/>
                          <a:latin typeface="Arial Narrow" panose="020B0606020202030204" pitchFamily="34" charset="0"/>
                        </a:rPr>
                        <a:t> орта </a:t>
                      </a:r>
                      <a:r>
                        <a:rPr lang="ru-RU" sz="800" b="0" i="0" u="none" strike="noStrike" dirty="0" err="1">
                          <a:solidFill>
                            <a:srgbClr val="000000"/>
                          </a:solidFill>
                          <a:effectLst/>
                          <a:latin typeface="Arial Narrow" panose="020B0606020202030204" pitchFamily="34" charset="0"/>
                        </a:rPr>
                        <a:t>мектеп</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мұғалімдері</a:t>
                      </a:r>
                      <a:endParaRPr lang="ru-RU" sz="800" b="0" i="0" u="none" strike="noStrike" dirty="0">
                        <a:solidFill>
                          <a:srgbClr val="000000"/>
                        </a:solidFill>
                        <a:effectLst/>
                        <a:latin typeface="Arial Narrow" panose="020B0606020202030204" pitchFamily="34" charset="0"/>
                      </a:endParaRPr>
                    </a:p>
                  </a:txBody>
                  <a:tcPr marL="9525" marR="9525" marT="9525" marB="0" anchor="ctr">
                    <a:lnR w="12700" cap="flat" cmpd="sng" algn="ctr">
                      <a:solidFill>
                        <a:schemeClr val="tx1"/>
                      </a:solidFill>
                      <a:prstDash val="solid"/>
                      <a:round/>
                      <a:headEnd type="none" w="med" len="med"/>
                      <a:tailEnd type="none" w="med" len="med"/>
                    </a:ln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1 109</a:t>
                      </a:r>
                    </a:p>
                  </a:txBody>
                  <a:tcPr marL="9525" marR="9525" marT="9525" marB="0" anchor="ctr">
                    <a:lnL w="12700" cap="flat" cmpd="sng" algn="ctr">
                      <a:solidFill>
                        <a:schemeClr val="tx1"/>
                      </a:solidFill>
                      <a:prstDash val="solid"/>
                      <a:round/>
                      <a:headEnd type="none" w="med" len="med"/>
                      <a:tailEnd type="none" w="med" len="med"/>
                    </a:lnL>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174</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70</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663</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202</a:t>
                      </a:r>
                    </a:p>
                  </a:txBody>
                  <a:tcPr marL="9525" marR="9525" marT="9525" marB="0" anchor="ctr">
                    <a:lnR w="12700" cap="flat" cmpd="sng" algn="ctr">
                      <a:solidFill>
                        <a:schemeClr val="tx1"/>
                      </a:solidFill>
                      <a:prstDash val="solid"/>
                      <a:round/>
                      <a:headEnd type="none" w="med" len="med"/>
                      <a:tailEnd type="none" w="med" len="med"/>
                    </a:ln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1 337</a:t>
                      </a:r>
                    </a:p>
                  </a:txBody>
                  <a:tcPr marL="9525" marR="9525" marT="9525" marB="0" anchor="ctr">
                    <a:lnL w="12700" cap="flat" cmpd="sng" algn="ctr">
                      <a:solidFill>
                        <a:schemeClr val="tx1"/>
                      </a:solidFill>
                      <a:prstDash val="solid"/>
                      <a:round/>
                      <a:headEnd type="none" w="med" len="med"/>
                      <a:tailEnd type="none" w="med" len="med"/>
                    </a:lnL>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185</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252</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199</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701</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4,4%</a:t>
                      </a:r>
                    </a:p>
                  </a:txBody>
                  <a:tcPr marL="9525" marR="9525" marT="9525" marB="0" anchor="ctr">
                    <a:solidFill>
                      <a:schemeClr val="accent6">
                        <a:lumMod val="50000"/>
                        <a:alpha val="1000"/>
                      </a:schemeClr>
                    </a:solidFill>
                  </a:tcPr>
                </a:tc>
                <a:extLst>
                  <a:ext uri="{0D108BD9-81ED-4DB2-BD59-A6C34878D82A}">
                    <a16:rowId xmlns:a16="http://schemas.microsoft.com/office/drawing/2014/main" val="3433509531"/>
                  </a:ext>
                </a:extLst>
              </a:tr>
              <a:tr h="144837">
                <a:tc>
                  <a:txBody>
                    <a:bodyPr/>
                    <a:lstStyle/>
                    <a:p>
                      <a:pPr algn="ctr" fontAlgn="b"/>
                      <a:r>
                        <a:rPr lang="ru-RU" sz="800" b="0" i="0" u="none" strike="noStrike" dirty="0">
                          <a:solidFill>
                            <a:schemeClr val="accent3">
                              <a:lumMod val="50000"/>
                            </a:schemeClr>
                          </a:solidFill>
                          <a:effectLst/>
                          <a:latin typeface="Arial Narrow" panose="020B0606020202030204" pitchFamily="34" charset="0"/>
                        </a:rPr>
                        <a:t>4</a:t>
                      </a:r>
                      <a:endParaRPr lang="en-US" sz="800" b="0" i="0" u="none" strike="noStrike" dirty="0">
                        <a:solidFill>
                          <a:schemeClr val="accent3">
                            <a:lumMod val="50000"/>
                          </a:schemeClr>
                        </a:solidFill>
                        <a:effectLst/>
                        <a:latin typeface="Arial Narrow" panose="020B0606020202030204" pitchFamily="34" charset="0"/>
                      </a:endParaRPr>
                    </a:p>
                  </a:txBody>
                  <a:tcPr marL="9525" marR="9525" marT="0" marB="0" anchor="ctr">
                    <a:solidFill>
                      <a:schemeClr val="accent3">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9116-0</a:t>
                      </a:r>
                    </a:p>
                  </a:txBody>
                  <a:tcPr marL="9525" marR="9525" marT="9525" marB="0" anchor="ctr">
                    <a:solidFill>
                      <a:schemeClr val="accent3">
                        <a:lumMod val="50000"/>
                        <a:alpha val="20000"/>
                      </a:schemeClr>
                    </a:solidFill>
                  </a:tcPr>
                </a:tc>
                <a:tc>
                  <a:txBody>
                    <a:bodyPr/>
                    <a:lstStyle/>
                    <a:p>
                      <a:pPr marL="72000" algn="l" fontAlgn="ctr"/>
                      <a:r>
                        <a:rPr lang="ru-RU" sz="800" b="0" i="0" u="none" strike="noStrike" dirty="0">
                          <a:solidFill>
                            <a:srgbClr val="000000"/>
                          </a:solidFill>
                          <a:effectLst/>
                          <a:latin typeface="Arial Narrow" panose="020B0606020202030204" pitchFamily="34" charset="0"/>
                        </a:rPr>
                        <a:t>Аула </a:t>
                      </a:r>
                      <a:r>
                        <a:rPr lang="ru-RU" sz="800" b="0" i="0" u="none" strike="noStrike" dirty="0" err="1">
                          <a:solidFill>
                            <a:srgbClr val="000000"/>
                          </a:solidFill>
                          <a:effectLst/>
                          <a:latin typeface="Arial Narrow" panose="020B0606020202030204" pitchFamily="34" charset="0"/>
                        </a:rPr>
                        <a:t>сыпырушылар</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және</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ашық</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аумақтарды</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тазалаушылар</a:t>
                      </a:r>
                      <a:endParaRPr lang="ru-RU" sz="800" b="0" i="0" u="none" strike="noStrike" dirty="0">
                        <a:solidFill>
                          <a:srgbClr val="000000"/>
                        </a:solidFill>
                        <a:effectLst/>
                        <a:latin typeface="Arial Narrow" panose="020B0606020202030204" pitchFamily="34" charset="0"/>
                      </a:endParaRPr>
                    </a:p>
                  </a:txBody>
                  <a:tcPr marL="9525" marR="9525" marT="9525" marB="0" anchor="ctr">
                    <a:lnR w="12700" cap="flat" cmpd="sng" algn="ctr">
                      <a:solidFill>
                        <a:schemeClr val="tx1"/>
                      </a:solidFill>
                      <a:prstDash val="solid"/>
                      <a:round/>
                      <a:headEnd type="none" w="med" len="med"/>
                      <a:tailEnd type="none" w="med" len="med"/>
                    </a:lnR>
                    <a:solidFill>
                      <a:schemeClr val="accent3">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1 313</a:t>
                      </a:r>
                    </a:p>
                  </a:txBody>
                  <a:tcPr marL="9525" marR="9525" marT="9525" marB="0" anchor="ctr">
                    <a:lnL w="12700" cap="flat" cmpd="sng" algn="ctr">
                      <a:solidFill>
                        <a:schemeClr val="tx1"/>
                      </a:solidFill>
                      <a:prstDash val="solid"/>
                      <a:round/>
                      <a:headEnd type="none" w="med" len="med"/>
                      <a:tailEnd type="none" w="med" len="med"/>
                    </a:lnL>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157</a:t>
                      </a:r>
                    </a:p>
                  </a:txBody>
                  <a:tcPr marL="9525" marR="9525" marT="9525" marB="0" anchor="c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162</a:t>
                      </a:r>
                    </a:p>
                  </a:txBody>
                  <a:tcPr marL="9525" marR="9525" marT="9525" marB="0" anchor="c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203</a:t>
                      </a:r>
                    </a:p>
                  </a:txBody>
                  <a:tcPr marL="9525" marR="9525" marT="9525" marB="0" anchor="c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791</a:t>
                      </a:r>
                    </a:p>
                  </a:txBody>
                  <a:tcPr marL="9525" marR="9525" marT="9525" marB="0" anchor="ctr">
                    <a:lnR w="12700" cap="flat" cmpd="sng" algn="ctr">
                      <a:solidFill>
                        <a:schemeClr val="tx1"/>
                      </a:solidFill>
                      <a:prstDash val="solid"/>
                      <a:round/>
                      <a:headEnd type="none" w="med" len="med"/>
                      <a:tailEnd type="none" w="med" len="med"/>
                    </a:ln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945</a:t>
                      </a:r>
                    </a:p>
                  </a:txBody>
                  <a:tcPr marL="9525" marR="9525" marT="9525" marB="0" anchor="ctr">
                    <a:lnL w="12700" cap="flat" cmpd="sng" algn="ctr">
                      <a:solidFill>
                        <a:schemeClr val="tx1"/>
                      </a:solidFill>
                      <a:prstDash val="solid"/>
                      <a:round/>
                      <a:headEnd type="none" w="med" len="med"/>
                      <a:tailEnd type="none" w="med" len="med"/>
                    </a:lnL>
                    <a:solidFill>
                      <a:schemeClr val="accent3">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282</a:t>
                      </a:r>
                    </a:p>
                  </a:txBody>
                  <a:tcPr marL="9525" marR="9525" marT="9525" marB="0" anchor="c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152</a:t>
                      </a:r>
                    </a:p>
                  </a:txBody>
                  <a:tcPr marL="9525" marR="9525" marT="9525" marB="0" anchor="ctr">
                    <a:solidFill>
                      <a:schemeClr val="accent3">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273</a:t>
                      </a:r>
                    </a:p>
                  </a:txBody>
                  <a:tcPr marL="9525" marR="9525" marT="9525" marB="0" anchor="ctr">
                    <a:solidFill>
                      <a:schemeClr val="accent3">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238</a:t>
                      </a:r>
                    </a:p>
                  </a:txBody>
                  <a:tcPr marL="9525" marR="9525" marT="9525" marB="0" anchor="ctr">
                    <a:solidFill>
                      <a:schemeClr val="accent3">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3,1%</a:t>
                      </a:r>
                    </a:p>
                  </a:txBody>
                  <a:tcPr marL="9525" marR="9525" marT="9525" marB="0" anchor="ctr">
                    <a:solidFill>
                      <a:schemeClr val="accent3">
                        <a:lumMod val="50000"/>
                        <a:alpha val="20000"/>
                      </a:schemeClr>
                    </a:solidFill>
                  </a:tcPr>
                </a:tc>
                <a:extLst>
                  <a:ext uri="{0D108BD9-81ED-4DB2-BD59-A6C34878D82A}">
                    <a16:rowId xmlns:a16="http://schemas.microsoft.com/office/drawing/2014/main" val="1108121153"/>
                  </a:ext>
                </a:extLst>
              </a:tr>
              <a:tr h="144837">
                <a:tc>
                  <a:txBody>
                    <a:bodyPr/>
                    <a:lstStyle/>
                    <a:p>
                      <a:pPr algn="ctr" fontAlgn="b"/>
                      <a:r>
                        <a:rPr lang="ru-RU" sz="800" b="0" i="0" u="none" strike="noStrike" dirty="0">
                          <a:solidFill>
                            <a:schemeClr val="accent3">
                              <a:lumMod val="50000"/>
                            </a:schemeClr>
                          </a:solidFill>
                          <a:effectLst/>
                          <a:latin typeface="Arial Narrow" panose="020B0606020202030204" pitchFamily="34" charset="0"/>
                        </a:rPr>
                        <a:t>5</a:t>
                      </a:r>
                      <a:endParaRPr lang="en-US" sz="800" b="0" i="0" u="none" strike="noStrike" dirty="0">
                        <a:solidFill>
                          <a:schemeClr val="accent3">
                            <a:lumMod val="50000"/>
                          </a:schemeClr>
                        </a:solidFill>
                        <a:effectLst/>
                        <a:latin typeface="Arial Narrow" panose="020B0606020202030204" pitchFamily="34" charset="0"/>
                      </a:endParaRPr>
                    </a:p>
                  </a:txBody>
                  <a:tcPr marL="9525" marR="9525" marT="0"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2362-0</a:t>
                      </a:r>
                    </a:p>
                  </a:txBody>
                  <a:tcPr marL="9525" marR="9525" marT="9525" marB="0" anchor="ctr">
                    <a:solidFill>
                      <a:schemeClr val="accent6">
                        <a:lumMod val="50000"/>
                        <a:alpha val="1000"/>
                      </a:schemeClr>
                    </a:solidFill>
                  </a:tcPr>
                </a:tc>
                <a:tc>
                  <a:txBody>
                    <a:bodyPr/>
                    <a:lstStyle/>
                    <a:p>
                      <a:pPr marL="72000" algn="l" fontAlgn="ctr"/>
                      <a:r>
                        <a:rPr lang="ru-RU" sz="800" b="0" i="0" u="none" strike="noStrike" dirty="0" err="1">
                          <a:solidFill>
                            <a:srgbClr val="000000"/>
                          </a:solidFill>
                          <a:effectLst/>
                          <a:latin typeface="Arial Narrow" panose="020B0606020202030204" pitchFamily="34" charset="0"/>
                        </a:rPr>
                        <a:t>Мектепке</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дейінгі</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білім</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берудегі</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тәрбиешілер</a:t>
                      </a:r>
                      <a:endParaRPr lang="ru-RU" sz="800" b="0" i="0" u="none" strike="noStrike" dirty="0">
                        <a:solidFill>
                          <a:srgbClr val="000000"/>
                        </a:solidFill>
                        <a:effectLst/>
                        <a:latin typeface="Arial Narrow" panose="020B0606020202030204" pitchFamily="34" charset="0"/>
                      </a:endParaRPr>
                    </a:p>
                  </a:txBody>
                  <a:tcPr marL="9525" marR="9525" marT="9525" marB="0" anchor="ctr">
                    <a:lnR w="12700" cap="flat" cmpd="sng" algn="ctr">
                      <a:solidFill>
                        <a:schemeClr val="tx1"/>
                      </a:solidFill>
                      <a:prstDash val="solid"/>
                      <a:round/>
                      <a:headEnd type="none" w="med" len="med"/>
                      <a:tailEnd type="none" w="med" len="med"/>
                    </a:ln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647</a:t>
                      </a:r>
                    </a:p>
                  </a:txBody>
                  <a:tcPr marL="9525" marR="9525" marT="9525" marB="0" anchor="ctr">
                    <a:lnL w="12700" cap="flat" cmpd="sng" algn="ctr">
                      <a:solidFill>
                        <a:schemeClr val="tx1"/>
                      </a:solidFill>
                      <a:prstDash val="solid"/>
                      <a:round/>
                      <a:headEnd type="none" w="med" len="med"/>
                      <a:tailEnd type="none" w="med" len="med"/>
                    </a:lnL>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75</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117</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299</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156</a:t>
                      </a:r>
                    </a:p>
                  </a:txBody>
                  <a:tcPr marL="9525" marR="9525" marT="9525" marB="0" anchor="ctr">
                    <a:lnR w="12700" cap="flat" cmpd="sng" algn="ctr">
                      <a:solidFill>
                        <a:schemeClr val="tx1"/>
                      </a:solidFill>
                      <a:prstDash val="solid"/>
                      <a:round/>
                      <a:headEnd type="none" w="med" len="med"/>
                      <a:tailEnd type="none" w="med" len="med"/>
                    </a:ln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707</a:t>
                      </a:r>
                    </a:p>
                  </a:txBody>
                  <a:tcPr marL="9525" marR="9525" marT="9525" marB="0" anchor="ctr">
                    <a:lnL w="12700" cap="flat" cmpd="sng" algn="ctr">
                      <a:solidFill>
                        <a:schemeClr val="tx1"/>
                      </a:solidFill>
                      <a:prstDash val="solid"/>
                      <a:round/>
                      <a:headEnd type="none" w="med" len="med"/>
                      <a:tailEnd type="none" w="med" len="med"/>
                    </a:lnL>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171</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123</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146</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267</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2,3%</a:t>
                      </a:r>
                    </a:p>
                  </a:txBody>
                  <a:tcPr marL="9525" marR="9525" marT="9525" marB="0" anchor="ctr">
                    <a:solidFill>
                      <a:schemeClr val="accent6">
                        <a:lumMod val="50000"/>
                        <a:alpha val="1000"/>
                      </a:schemeClr>
                    </a:solidFill>
                  </a:tcPr>
                </a:tc>
                <a:extLst>
                  <a:ext uri="{0D108BD9-81ED-4DB2-BD59-A6C34878D82A}">
                    <a16:rowId xmlns:a16="http://schemas.microsoft.com/office/drawing/2014/main" val="3859109263"/>
                  </a:ext>
                </a:extLst>
              </a:tr>
              <a:tr h="144837">
                <a:tc>
                  <a:txBody>
                    <a:bodyPr/>
                    <a:lstStyle/>
                    <a:p>
                      <a:pPr algn="ctr" fontAlgn="b"/>
                      <a:r>
                        <a:rPr lang="ru-RU" sz="800" b="0" i="0" u="none" strike="noStrike" dirty="0">
                          <a:solidFill>
                            <a:schemeClr val="accent3">
                              <a:lumMod val="50000"/>
                            </a:schemeClr>
                          </a:solidFill>
                          <a:effectLst/>
                          <a:latin typeface="Arial Narrow" panose="020B0606020202030204" pitchFamily="34" charset="0"/>
                        </a:rPr>
                        <a:t>6</a:t>
                      </a:r>
                      <a:endParaRPr lang="en-US" sz="800" b="0" i="0" u="none" strike="noStrike" dirty="0">
                        <a:solidFill>
                          <a:schemeClr val="accent3">
                            <a:lumMod val="50000"/>
                          </a:schemeClr>
                        </a:solidFill>
                        <a:effectLst/>
                        <a:latin typeface="Arial Narrow" panose="020B0606020202030204" pitchFamily="34" charset="0"/>
                      </a:endParaRPr>
                    </a:p>
                  </a:txBody>
                  <a:tcPr marL="9525" marR="9525" marT="0" marB="0" anchor="ctr">
                    <a:solidFill>
                      <a:schemeClr val="accent3">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2350-2</a:t>
                      </a:r>
                    </a:p>
                  </a:txBody>
                  <a:tcPr marL="9525" marR="9525" marT="9525" marB="0" anchor="ctr">
                    <a:solidFill>
                      <a:schemeClr val="accent3">
                        <a:lumMod val="50000"/>
                        <a:alpha val="20000"/>
                      </a:schemeClr>
                    </a:solidFill>
                  </a:tcPr>
                </a:tc>
                <a:tc>
                  <a:txBody>
                    <a:bodyPr/>
                    <a:lstStyle/>
                    <a:p>
                      <a:pPr marL="72000" algn="l" fontAlgn="ctr"/>
                      <a:r>
                        <a:rPr lang="ru-RU" sz="800" b="0" i="0" u="none" strike="noStrike" dirty="0">
                          <a:solidFill>
                            <a:srgbClr val="000000"/>
                          </a:solidFill>
                          <a:effectLst/>
                          <a:latin typeface="Arial Narrow" panose="020B0606020202030204" pitchFamily="34" charset="0"/>
                        </a:rPr>
                        <a:t>Математика </a:t>
                      </a:r>
                      <a:r>
                        <a:rPr lang="ru-RU" sz="800" b="0" i="0" u="none" strike="noStrike" dirty="0" err="1">
                          <a:solidFill>
                            <a:srgbClr val="000000"/>
                          </a:solidFill>
                          <a:effectLst/>
                          <a:latin typeface="Arial Narrow" panose="020B0606020202030204" pitchFamily="34" charset="0"/>
                        </a:rPr>
                        <a:t>ғылымдары</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бойынша</a:t>
                      </a:r>
                      <a:r>
                        <a:rPr lang="ru-RU" sz="800" b="0" i="0" u="none" strike="noStrike" dirty="0">
                          <a:solidFill>
                            <a:srgbClr val="000000"/>
                          </a:solidFill>
                          <a:effectLst/>
                          <a:latin typeface="Arial Narrow" panose="020B0606020202030204" pitchFamily="34" charset="0"/>
                        </a:rPr>
                        <a:t> орта </a:t>
                      </a:r>
                      <a:r>
                        <a:rPr lang="ru-RU" sz="800" b="0" i="0" u="none" strike="noStrike" dirty="0" err="1">
                          <a:solidFill>
                            <a:srgbClr val="000000"/>
                          </a:solidFill>
                          <a:effectLst/>
                          <a:latin typeface="Arial Narrow" panose="020B0606020202030204" pitchFamily="34" charset="0"/>
                        </a:rPr>
                        <a:t>мектеп</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мұғалімдері</a:t>
                      </a:r>
                      <a:endParaRPr lang="ru-RU" sz="800" b="0" i="0" u="none" strike="noStrike" dirty="0">
                        <a:solidFill>
                          <a:srgbClr val="000000"/>
                        </a:solidFill>
                        <a:effectLst/>
                        <a:latin typeface="Arial Narrow" panose="020B0606020202030204" pitchFamily="34" charset="0"/>
                      </a:endParaRPr>
                    </a:p>
                  </a:txBody>
                  <a:tcPr marL="9525" marR="9525" marT="9525" marB="0" anchor="ctr">
                    <a:lnR w="12700" cap="flat" cmpd="sng" algn="ctr">
                      <a:solidFill>
                        <a:schemeClr val="tx1"/>
                      </a:solidFill>
                      <a:prstDash val="solid"/>
                      <a:round/>
                      <a:headEnd type="none" w="med" len="med"/>
                      <a:tailEnd type="none" w="med" len="med"/>
                    </a:lnR>
                    <a:solidFill>
                      <a:schemeClr val="accent3">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502</a:t>
                      </a:r>
                    </a:p>
                  </a:txBody>
                  <a:tcPr marL="9525" marR="9525" marT="9525" marB="0" anchor="ctr">
                    <a:lnL w="12700" cap="flat" cmpd="sng" algn="ctr">
                      <a:solidFill>
                        <a:schemeClr val="tx1"/>
                      </a:solidFill>
                      <a:prstDash val="solid"/>
                      <a:round/>
                      <a:headEnd type="none" w="med" len="med"/>
                      <a:tailEnd type="none" w="med" len="med"/>
                    </a:lnL>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54</a:t>
                      </a:r>
                    </a:p>
                  </a:txBody>
                  <a:tcPr marL="9525" marR="9525" marT="9525" marB="0" anchor="c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35</a:t>
                      </a:r>
                    </a:p>
                  </a:txBody>
                  <a:tcPr marL="9525" marR="9525" marT="9525" marB="0" anchor="c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317</a:t>
                      </a:r>
                    </a:p>
                  </a:txBody>
                  <a:tcPr marL="9525" marR="9525" marT="9525" marB="0" anchor="c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96</a:t>
                      </a:r>
                    </a:p>
                  </a:txBody>
                  <a:tcPr marL="9525" marR="9525" marT="9525" marB="0" anchor="ctr">
                    <a:lnR w="12700" cap="flat" cmpd="sng" algn="ctr">
                      <a:solidFill>
                        <a:schemeClr val="tx1"/>
                      </a:solidFill>
                      <a:prstDash val="solid"/>
                      <a:round/>
                      <a:headEnd type="none" w="med" len="med"/>
                      <a:tailEnd type="none" w="med" len="med"/>
                    </a:ln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669</a:t>
                      </a:r>
                    </a:p>
                  </a:txBody>
                  <a:tcPr marL="9525" marR="9525" marT="9525" marB="0" anchor="ctr">
                    <a:lnL w="12700" cap="flat" cmpd="sng" algn="ctr">
                      <a:solidFill>
                        <a:schemeClr val="tx1"/>
                      </a:solidFill>
                      <a:prstDash val="solid"/>
                      <a:round/>
                      <a:headEnd type="none" w="med" len="med"/>
                      <a:tailEnd type="none" w="med" len="med"/>
                    </a:lnL>
                    <a:solidFill>
                      <a:schemeClr val="accent3">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132</a:t>
                      </a:r>
                    </a:p>
                  </a:txBody>
                  <a:tcPr marL="9525" marR="9525" marT="9525" marB="0" anchor="c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132</a:t>
                      </a:r>
                    </a:p>
                  </a:txBody>
                  <a:tcPr marL="9525" marR="9525" marT="9525" marB="0" anchor="ctr">
                    <a:solidFill>
                      <a:schemeClr val="accent3">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128</a:t>
                      </a:r>
                    </a:p>
                  </a:txBody>
                  <a:tcPr marL="9525" marR="9525" marT="9525" marB="0" anchor="ctr">
                    <a:solidFill>
                      <a:schemeClr val="accent3">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277</a:t>
                      </a:r>
                    </a:p>
                  </a:txBody>
                  <a:tcPr marL="9525" marR="9525" marT="9525" marB="0" anchor="ctr">
                    <a:solidFill>
                      <a:schemeClr val="accent3">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2,2%</a:t>
                      </a:r>
                    </a:p>
                  </a:txBody>
                  <a:tcPr marL="9525" marR="9525" marT="9525" marB="0" anchor="ctr">
                    <a:solidFill>
                      <a:schemeClr val="accent3">
                        <a:lumMod val="50000"/>
                        <a:alpha val="20000"/>
                      </a:schemeClr>
                    </a:solidFill>
                  </a:tcPr>
                </a:tc>
                <a:extLst>
                  <a:ext uri="{0D108BD9-81ED-4DB2-BD59-A6C34878D82A}">
                    <a16:rowId xmlns:a16="http://schemas.microsoft.com/office/drawing/2014/main" val="614668957"/>
                  </a:ext>
                </a:extLst>
              </a:tr>
              <a:tr h="144837">
                <a:tc>
                  <a:txBody>
                    <a:bodyPr/>
                    <a:lstStyle/>
                    <a:p>
                      <a:pPr algn="ctr" fontAlgn="b"/>
                      <a:r>
                        <a:rPr lang="ru-RU" sz="800" b="0" i="0" u="none" strike="noStrike" dirty="0">
                          <a:solidFill>
                            <a:schemeClr val="accent3">
                              <a:lumMod val="50000"/>
                            </a:schemeClr>
                          </a:solidFill>
                          <a:effectLst/>
                          <a:latin typeface="Arial Narrow" panose="020B0606020202030204" pitchFamily="34" charset="0"/>
                        </a:rPr>
                        <a:t>7</a:t>
                      </a:r>
                      <a:endParaRPr lang="en-US" sz="800" b="0" i="0" u="none" strike="noStrike" dirty="0">
                        <a:solidFill>
                          <a:schemeClr val="accent3">
                            <a:lumMod val="50000"/>
                          </a:schemeClr>
                        </a:solidFill>
                        <a:effectLst/>
                        <a:latin typeface="Arial Narrow" panose="020B0606020202030204" pitchFamily="34" charset="0"/>
                      </a:endParaRPr>
                    </a:p>
                  </a:txBody>
                  <a:tcPr marL="9525" marR="9525" marT="0"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3221-0</a:t>
                      </a:r>
                    </a:p>
                  </a:txBody>
                  <a:tcPr marL="9525" marR="9525" marT="9525" marB="0" anchor="ctr">
                    <a:solidFill>
                      <a:schemeClr val="accent6">
                        <a:lumMod val="50000"/>
                        <a:alpha val="1000"/>
                      </a:schemeClr>
                    </a:solidFill>
                  </a:tcPr>
                </a:tc>
                <a:tc>
                  <a:txBody>
                    <a:bodyPr/>
                    <a:lstStyle/>
                    <a:p>
                      <a:pPr marL="72000" algn="l" fontAlgn="ctr"/>
                      <a:r>
                        <a:rPr lang="ru-RU" sz="800" b="0" i="0" u="none" strike="noStrike" dirty="0" err="1">
                          <a:solidFill>
                            <a:srgbClr val="000000"/>
                          </a:solidFill>
                          <a:effectLst/>
                          <a:latin typeface="Arial Narrow" panose="020B0606020202030204" pitchFamily="34" charset="0"/>
                        </a:rPr>
                        <a:t>Күтім</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жөніндегі</a:t>
                      </a:r>
                      <a:r>
                        <a:rPr lang="ru-RU" sz="800" b="0" i="0" u="none" strike="noStrike" dirty="0">
                          <a:solidFill>
                            <a:srgbClr val="000000"/>
                          </a:solidFill>
                          <a:effectLst/>
                          <a:latin typeface="Arial Narrow" panose="020B0606020202030204" pitchFamily="34" charset="0"/>
                        </a:rPr>
                        <a:t> орта </a:t>
                      </a:r>
                      <a:r>
                        <a:rPr lang="ru-RU" sz="800" b="0" i="0" u="none" strike="noStrike" dirty="0" err="1">
                          <a:solidFill>
                            <a:srgbClr val="000000"/>
                          </a:solidFill>
                          <a:effectLst/>
                          <a:latin typeface="Arial Narrow" panose="020B0606020202030204" pitchFamily="34" charset="0"/>
                        </a:rPr>
                        <a:t>медициналық</a:t>
                      </a:r>
                      <a:r>
                        <a:rPr lang="ru-RU" sz="800" b="0" i="0" u="none" strike="noStrike" dirty="0">
                          <a:solidFill>
                            <a:srgbClr val="000000"/>
                          </a:solidFill>
                          <a:effectLst/>
                          <a:latin typeface="Arial Narrow" panose="020B0606020202030204" pitchFamily="34" charset="0"/>
                        </a:rPr>
                        <a:t> персонал</a:t>
                      </a:r>
                    </a:p>
                  </a:txBody>
                  <a:tcPr marL="9525" marR="9525" marT="9525" marB="0" anchor="ctr">
                    <a:lnR w="12700" cap="flat" cmpd="sng" algn="ctr">
                      <a:solidFill>
                        <a:schemeClr val="tx1"/>
                      </a:solidFill>
                      <a:prstDash val="solid"/>
                      <a:round/>
                      <a:headEnd type="none" w="med" len="med"/>
                      <a:tailEnd type="none" w="med" len="med"/>
                    </a:ln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644</a:t>
                      </a:r>
                    </a:p>
                  </a:txBody>
                  <a:tcPr marL="9525" marR="9525" marT="9525" marB="0" anchor="ctr">
                    <a:lnL w="12700" cap="flat" cmpd="sng" algn="ctr">
                      <a:solidFill>
                        <a:schemeClr val="tx1"/>
                      </a:solidFill>
                      <a:prstDash val="solid"/>
                      <a:round/>
                      <a:headEnd type="none" w="med" len="med"/>
                      <a:tailEnd type="none" w="med" len="med"/>
                    </a:lnL>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129</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157</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211</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147</a:t>
                      </a:r>
                    </a:p>
                  </a:txBody>
                  <a:tcPr marL="9525" marR="9525" marT="9525" marB="0" anchor="ctr">
                    <a:lnR w="12700" cap="flat" cmpd="sng" algn="ctr">
                      <a:solidFill>
                        <a:schemeClr val="tx1"/>
                      </a:solidFill>
                      <a:prstDash val="solid"/>
                      <a:round/>
                      <a:headEnd type="none" w="med" len="med"/>
                      <a:tailEnd type="none" w="med" len="med"/>
                    </a:ln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654</a:t>
                      </a:r>
                    </a:p>
                  </a:txBody>
                  <a:tcPr marL="9525" marR="9525" marT="9525" marB="0" anchor="ctr">
                    <a:lnL w="12700" cap="flat" cmpd="sng" algn="ctr">
                      <a:solidFill>
                        <a:schemeClr val="tx1"/>
                      </a:solidFill>
                      <a:prstDash val="solid"/>
                      <a:round/>
                      <a:headEnd type="none" w="med" len="med"/>
                      <a:tailEnd type="none" w="med" len="med"/>
                    </a:lnL>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168</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146</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130</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210</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2,1%</a:t>
                      </a:r>
                    </a:p>
                  </a:txBody>
                  <a:tcPr marL="9525" marR="9525" marT="9525" marB="0" anchor="ctr">
                    <a:solidFill>
                      <a:schemeClr val="accent6">
                        <a:lumMod val="50000"/>
                        <a:alpha val="1000"/>
                      </a:schemeClr>
                    </a:solidFill>
                  </a:tcPr>
                </a:tc>
                <a:extLst>
                  <a:ext uri="{0D108BD9-81ED-4DB2-BD59-A6C34878D82A}">
                    <a16:rowId xmlns:a16="http://schemas.microsoft.com/office/drawing/2014/main" val="3006779909"/>
                  </a:ext>
                </a:extLst>
              </a:tr>
              <a:tr h="144837">
                <a:tc>
                  <a:txBody>
                    <a:bodyPr/>
                    <a:lstStyle/>
                    <a:p>
                      <a:pPr algn="ctr" fontAlgn="b"/>
                      <a:r>
                        <a:rPr lang="ru-RU" sz="800" b="0" i="0" u="none" strike="noStrike" dirty="0">
                          <a:solidFill>
                            <a:schemeClr val="accent3">
                              <a:lumMod val="50000"/>
                            </a:schemeClr>
                          </a:solidFill>
                          <a:effectLst/>
                          <a:latin typeface="Arial Narrow" panose="020B0606020202030204" pitchFamily="34" charset="0"/>
                        </a:rPr>
                        <a:t>8</a:t>
                      </a:r>
                      <a:endParaRPr lang="en-US" sz="800" b="0" i="0" u="none" strike="noStrike" dirty="0">
                        <a:solidFill>
                          <a:schemeClr val="accent3">
                            <a:lumMod val="50000"/>
                          </a:schemeClr>
                        </a:solidFill>
                        <a:effectLst/>
                        <a:latin typeface="Arial Narrow" panose="020B0606020202030204" pitchFamily="34" charset="0"/>
                      </a:endParaRPr>
                    </a:p>
                  </a:txBody>
                  <a:tcPr marL="9525" marR="9525" marT="0" marB="0" anchor="ctr">
                    <a:solidFill>
                      <a:schemeClr val="accent3">
                        <a:lumMod val="50000"/>
                        <a:alpha val="20000"/>
                      </a:schemeClr>
                    </a:solidFill>
                  </a:tcPr>
                </a:tc>
                <a:tc>
                  <a:txBody>
                    <a:bodyPr/>
                    <a:lstStyle/>
                    <a:p>
                      <a:pPr algn="ctr" fontAlgn="ctr"/>
                      <a:r>
                        <a:rPr lang="ru-RU" sz="800" b="0" i="0" u="none" strike="noStrike" dirty="0">
                          <a:solidFill>
                            <a:srgbClr val="000000"/>
                          </a:solidFill>
                          <a:effectLst/>
                          <a:latin typeface="Arial Narrow" panose="020B0606020202030204" pitchFamily="34" charset="0"/>
                        </a:rPr>
                        <a:t>9211-3</a:t>
                      </a:r>
                    </a:p>
                  </a:txBody>
                  <a:tcPr marL="9525" marR="9525" marT="9525" marB="0" anchor="ctr">
                    <a:solidFill>
                      <a:schemeClr val="accent3">
                        <a:lumMod val="50000"/>
                        <a:alpha val="20000"/>
                      </a:schemeClr>
                    </a:solidFill>
                  </a:tcPr>
                </a:tc>
                <a:tc>
                  <a:txBody>
                    <a:bodyPr/>
                    <a:lstStyle/>
                    <a:p>
                      <a:pPr marL="72000" algn="l" fontAlgn="ctr"/>
                      <a:r>
                        <a:rPr lang="ru-RU" sz="800" b="0" i="0" u="none" strike="noStrike" dirty="0" err="1">
                          <a:solidFill>
                            <a:srgbClr val="000000"/>
                          </a:solidFill>
                          <a:effectLst/>
                          <a:latin typeface="Arial Narrow" panose="020B0606020202030204" pitchFamily="34" charset="0"/>
                        </a:rPr>
                        <a:t>Ауыл</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шаруашылығы</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өнімдерін</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өндірудегі</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біліктілігі</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жоқ</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жұмысшылар</a:t>
                      </a:r>
                      <a:endParaRPr lang="ru-RU" sz="800" b="0" i="0" u="none" strike="noStrike" dirty="0">
                        <a:solidFill>
                          <a:srgbClr val="000000"/>
                        </a:solidFill>
                        <a:effectLst/>
                        <a:latin typeface="Arial Narrow" panose="020B0606020202030204" pitchFamily="34" charset="0"/>
                      </a:endParaRPr>
                    </a:p>
                  </a:txBody>
                  <a:tcPr marL="9525" marR="9525" marT="9525" marB="0" anchor="ctr">
                    <a:lnR w="12700" cap="flat" cmpd="sng" algn="ctr">
                      <a:solidFill>
                        <a:schemeClr val="tx1"/>
                      </a:solidFill>
                      <a:prstDash val="solid"/>
                      <a:round/>
                      <a:headEnd type="none" w="med" len="med"/>
                      <a:tailEnd type="none" w="med" len="med"/>
                    </a:lnR>
                    <a:solidFill>
                      <a:schemeClr val="accent3">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907</a:t>
                      </a:r>
                    </a:p>
                  </a:txBody>
                  <a:tcPr marL="9525" marR="9525" marT="9525" marB="0" anchor="ctr">
                    <a:lnL w="12700" cap="flat" cmpd="sng" algn="ctr">
                      <a:solidFill>
                        <a:schemeClr val="tx1"/>
                      </a:solidFill>
                      <a:prstDash val="solid"/>
                      <a:round/>
                      <a:headEnd type="none" w="med" len="med"/>
                      <a:tailEnd type="none" w="med" len="med"/>
                    </a:lnL>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72</a:t>
                      </a:r>
                    </a:p>
                  </a:txBody>
                  <a:tcPr marL="9525" marR="9525" marT="9525" marB="0" anchor="c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430</a:t>
                      </a:r>
                    </a:p>
                  </a:txBody>
                  <a:tcPr marL="9525" marR="9525" marT="9525" marB="0" anchor="c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95</a:t>
                      </a:r>
                    </a:p>
                  </a:txBody>
                  <a:tcPr marL="9525" marR="9525" marT="9525" marB="0" anchor="c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310</a:t>
                      </a:r>
                    </a:p>
                  </a:txBody>
                  <a:tcPr marL="9525" marR="9525" marT="9525" marB="0" anchor="ctr">
                    <a:lnR w="12700" cap="flat" cmpd="sng" algn="ctr">
                      <a:solidFill>
                        <a:schemeClr val="tx1"/>
                      </a:solidFill>
                      <a:prstDash val="solid"/>
                      <a:round/>
                      <a:headEnd type="none" w="med" len="med"/>
                      <a:tailEnd type="none" w="med" len="med"/>
                    </a:ln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643</a:t>
                      </a:r>
                    </a:p>
                  </a:txBody>
                  <a:tcPr marL="9525" marR="9525" marT="9525" marB="0" anchor="ctr">
                    <a:lnL w="12700" cap="flat" cmpd="sng" algn="ctr">
                      <a:solidFill>
                        <a:schemeClr val="tx1"/>
                      </a:solidFill>
                      <a:prstDash val="solid"/>
                      <a:round/>
                      <a:headEnd type="none" w="med" len="med"/>
                      <a:tailEnd type="none" w="med" len="med"/>
                    </a:lnL>
                    <a:solidFill>
                      <a:schemeClr val="accent3">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96</a:t>
                      </a:r>
                    </a:p>
                  </a:txBody>
                  <a:tcPr marL="9525" marR="9525" marT="9525" marB="0" anchor="c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16</a:t>
                      </a:r>
                    </a:p>
                  </a:txBody>
                  <a:tcPr marL="9525" marR="9525" marT="9525" marB="0" anchor="ctr">
                    <a:solidFill>
                      <a:schemeClr val="accent3">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336</a:t>
                      </a:r>
                    </a:p>
                  </a:txBody>
                  <a:tcPr marL="9525" marR="9525" marT="9525" marB="0" anchor="ctr">
                    <a:solidFill>
                      <a:schemeClr val="accent3">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195</a:t>
                      </a:r>
                    </a:p>
                  </a:txBody>
                  <a:tcPr marL="9525" marR="9525" marT="9525" marB="0" anchor="ctr">
                    <a:solidFill>
                      <a:schemeClr val="accent3">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2,1%</a:t>
                      </a:r>
                    </a:p>
                  </a:txBody>
                  <a:tcPr marL="9525" marR="9525" marT="9525" marB="0" anchor="ctr">
                    <a:solidFill>
                      <a:schemeClr val="accent3">
                        <a:lumMod val="50000"/>
                        <a:alpha val="20000"/>
                      </a:schemeClr>
                    </a:solidFill>
                  </a:tcPr>
                </a:tc>
                <a:extLst>
                  <a:ext uri="{0D108BD9-81ED-4DB2-BD59-A6C34878D82A}">
                    <a16:rowId xmlns:a16="http://schemas.microsoft.com/office/drawing/2014/main" val="967742410"/>
                  </a:ext>
                </a:extLst>
              </a:tr>
              <a:tr h="144837">
                <a:tc>
                  <a:txBody>
                    <a:bodyPr/>
                    <a:lstStyle/>
                    <a:p>
                      <a:pPr algn="ctr" fontAlgn="b"/>
                      <a:r>
                        <a:rPr lang="ru-RU" sz="800" b="0" i="0" u="none" strike="noStrike" dirty="0">
                          <a:solidFill>
                            <a:schemeClr val="accent3">
                              <a:lumMod val="50000"/>
                            </a:schemeClr>
                          </a:solidFill>
                          <a:effectLst/>
                          <a:latin typeface="Arial Narrow" panose="020B0606020202030204" pitchFamily="34" charset="0"/>
                        </a:rPr>
                        <a:t>9</a:t>
                      </a:r>
                      <a:endParaRPr lang="en-US" sz="800" b="0" i="0" u="none" strike="noStrike" dirty="0">
                        <a:solidFill>
                          <a:schemeClr val="accent3">
                            <a:lumMod val="50000"/>
                          </a:schemeClr>
                        </a:solidFill>
                        <a:effectLst/>
                        <a:latin typeface="Arial Narrow" panose="020B0606020202030204" pitchFamily="34" charset="0"/>
                      </a:endParaRPr>
                    </a:p>
                  </a:txBody>
                  <a:tcPr marL="9525" marR="9525" marT="0"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9113-0</a:t>
                      </a:r>
                    </a:p>
                  </a:txBody>
                  <a:tcPr marL="9525" marR="9525" marT="9525" marB="0" anchor="ctr">
                    <a:solidFill>
                      <a:schemeClr val="accent6">
                        <a:lumMod val="50000"/>
                        <a:alpha val="1000"/>
                      </a:schemeClr>
                    </a:solidFill>
                  </a:tcPr>
                </a:tc>
                <a:tc>
                  <a:txBody>
                    <a:bodyPr/>
                    <a:lstStyle/>
                    <a:p>
                      <a:pPr marL="72000" algn="l" fontAlgn="ctr"/>
                      <a:r>
                        <a:rPr lang="ru-RU" sz="800" b="0" i="0" u="none" strike="noStrike" dirty="0" err="1">
                          <a:solidFill>
                            <a:srgbClr val="000000"/>
                          </a:solidFill>
                          <a:effectLst/>
                          <a:latin typeface="Arial Narrow" panose="020B0606020202030204" pitchFamily="34" charset="0"/>
                        </a:rPr>
                        <a:t>Офистердегі</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жинаушылар</a:t>
                      </a:r>
                      <a:endParaRPr lang="ru-RU" sz="800" b="0" i="0" u="none" strike="noStrike" dirty="0">
                        <a:solidFill>
                          <a:srgbClr val="000000"/>
                        </a:solidFill>
                        <a:effectLst/>
                        <a:latin typeface="Arial Narrow" panose="020B0606020202030204" pitchFamily="34" charset="0"/>
                      </a:endParaRPr>
                    </a:p>
                  </a:txBody>
                  <a:tcPr marL="9525" marR="9525" marT="9525" marB="0" anchor="ctr">
                    <a:lnR w="12700" cap="flat" cmpd="sng" algn="ctr">
                      <a:solidFill>
                        <a:schemeClr val="tx1"/>
                      </a:solidFill>
                      <a:prstDash val="solid"/>
                      <a:round/>
                      <a:headEnd type="none" w="med" len="med"/>
                      <a:tailEnd type="none" w="med" len="med"/>
                    </a:ln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555</a:t>
                      </a:r>
                    </a:p>
                  </a:txBody>
                  <a:tcPr marL="9525" marR="9525" marT="9525" marB="0" anchor="ctr">
                    <a:lnL w="12700" cap="flat" cmpd="sng" algn="ctr">
                      <a:solidFill>
                        <a:schemeClr val="tx1"/>
                      </a:solidFill>
                      <a:prstDash val="solid"/>
                      <a:round/>
                      <a:headEnd type="none" w="med" len="med"/>
                      <a:tailEnd type="none" w="med" len="med"/>
                    </a:lnL>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95</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81</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198</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181</a:t>
                      </a:r>
                    </a:p>
                  </a:txBody>
                  <a:tcPr marL="9525" marR="9525" marT="9525" marB="0" anchor="ctr">
                    <a:lnR w="12700" cap="flat" cmpd="sng" algn="ctr">
                      <a:solidFill>
                        <a:schemeClr val="tx1"/>
                      </a:solidFill>
                      <a:prstDash val="solid"/>
                      <a:round/>
                      <a:headEnd type="none" w="med" len="med"/>
                      <a:tailEnd type="none" w="med" len="med"/>
                    </a:ln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641</a:t>
                      </a:r>
                    </a:p>
                  </a:txBody>
                  <a:tcPr marL="9525" marR="9525" marT="9525" marB="0" anchor="ctr">
                    <a:lnL w="12700" cap="flat" cmpd="sng" algn="ctr">
                      <a:solidFill>
                        <a:schemeClr val="tx1"/>
                      </a:solidFill>
                      <a:prstDash val="solid"/>
                      <a:round/>
                      <a:headEnd type="none" w="med" len="med"/>
                      <a:tailEnd type="none" w="med" len="med"/>
                    </a:lnL>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186</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107</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108</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240</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2,1%</a:t>
                      </a:r>
                    </a:p>
                  </a:txBody>
                  <a:tcPr marL="9525" marR="9525" marT="9525" marB="0" anchor="ctr">
                    <a:solidFill>
                      <a:schemeClr val="accent6">
                        <a:lumMod val="50000"/>
                        <a:alpha val="1000"/>
                      </a:schemeClr>
                    </a:solidFill>
                  </a:tcPr>
                </a:tc>
                <a:extLst>
                  <a:ext uri="{0D108BD9-81ED-4DB2-BD59-A6C34878D82A}">
                    <a16:rowId xmlns:a16="http://schemas.microsoft.com/office/drawing/2014/main" val="3145376209"/>
                  </a:ext>
                </a:extLst>
              </a:tr>
              <a:tr h="144837">
                <a:tc>
                  <a:txBody>
                    <a:bodyPr/>
                    <a:lstStyle/>
                    <a:p>
                      <a:pPr algn="ctr" fontAlgn="b"/>
                      <a:r>
                        <a:rPr lang="ru-RU" sz="800" b="0" i="0" u="none" strike="noStrike" dirty="0">
                          <a:solidFill>
                            <a:schemeClr val="accent3">
                              <a:lumMod val="50000"/>
                            </a:schemeClr>
                          </a:solidFill>
                          <a:effectLst/>
                          <a:latin typeface="Arial Narrow" panose="020B0606020202030204" pitchFamily="34" charset="0"/>
                        </a:rPr>
                        <a:t>10</a:t>
                      </a:r>
                      <a:endParaRPr lang="en-US" sz="800" b="0" i="0" u="none" strike="noStrike" dirty="0">
                        <a:solidFill>
                          <a:schemeClr val="accent3">
                            <a:lumMod val="50000"/>
                          </a:schemeClr>
                        </a:solidFill>
                        <a:effectLst/>
                        <a:latin typeface="Arial Narrow" panose="020B0606020202030204" pitchFamily="34" charset="0"/>
                      </a:endParaRPr>
                    </a:p>
                  </a:txBody>
                  <a:tcPr marL="9525" marR="9525" marT="0" marB="0" anchor="ctr">
                    <a:solidFill>
                      <a:srgbClr val="548235">
                        <a:alpha val="20000"/>
                      </a:srgbClr>
                    </a:solidFill>
                  </a:tcPr>
                </a:tc>
                <a:tc>
                  <a:txBody>
                    <a:bodyPr/>
                    <a:lstStyle/>
                    <a:p>
                      <a:pPr algn="ctr" fontAlgn="ctr"/>
                      <a:r>
                        <a:rPr lang="ru-RU" sz="800" b="0" i="0" u="none" strike="noStrike">
                          <a:solidFill>
                            <a:srgbClr val="000000"/>
                          </a:solidFill>
                          <a:effectLst/>
                          <a:latin typeface="Arial Narrow" panose="020B0606020202030204" pitchFamily="34" charset="0"/>
                        </a:rPr>
                        <a:t>2374-9</a:t>
                      </a:r>
                    </a:p>
                  </a:txBody>
                  <a:tcPr marL="9525" marR="9525" marT="9525" marB="0" anchor="ctr">
                    <a:solidFill>
                      <a:srgbClr val="548235">
                        <a:alpha val="20000"/>
                      </a:srgbClr>
                    </a:solidFill>
                  </a:tcPr>
                </a:tc>
                <a:tc>
                  <a:txBody>
                    <a:bodyPr/>
                    <a:lstStyle/>
                    <a:p>
                      <a:pPr marL="72000" algn="l" fontAlgn="ctr"/>
                      <a:r>
                        <a:rPr lang="ru-RU" sz="800" b="0" i="0" u="none" strike="noStrike" dirty="0" err="1">
                          <a:solidFill>
                            <a:srgbClr val="000000"/>
                          </a:solidFill>
                          <a:effectLst/>
                          <a:latin typeface="Arial Narrow" panose="020B0606020202030204" pitchFamily="34" charset="0"/>
                        </a:rPr>
                        <a:t>Арнайы</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білім</a:t>
                      </a:r>
                      <a:r>
                        <a:rPr lang="ru-RU" sz="800" b="0" i="0" u="none" strike="noStrike" dirty="0">
                          <a:solidFill>
                            <a:srgbClr val="000000"/>
                          </a:solidFill>
                          <a:effectLst/>
                          <a:latin typeface="Arial Narrow" panose="020B0606020202030204" pitchFamily="34" charset="0"/>
                        </a:rPr>
                        <a:t> беру </a:t>
                      </a:r>
                      <a:r>
                        <a:rPr lang="ru-RU" sz="800" b="0" i="0" u="none" strike="noStrike" dirty="0" err="1">
                          <a:solidFill>
                            <a:srgbClr val="000000"/>
                          </a:solidFill>
                          <a:effectLst/>
                          <a:latin typeface="Arial Narrow" panose="020B0606020202030204" pitchFamily="34" charset="0"/>
                        </a:rPr>
                        <a:t>саласындағы</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басқа</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оқытушылары</a:t>
                      </a:r>
                      <a:endParaRPr lang="ru-RU" sz="800" b="0" i="0" u="none" strike="noStrike" dirty="0">
                        <a:solidFill>
                          <a:srgbClr val="000000"/>
                        </a:solidFill>
                        <a:effectLst/>
                        <a:latin typeface="Arial Narrow" panose="020B0606020202030204" pitchFamily="34" charset="0"/>
                      </a:endParaRPr>
                    </a:p>
                  </a:txBody>
                  <a:tcPr marL="9525" marR="9525" marT="9525" marB="0" anchor="ctr">
                    <a:lnR w="12700" cap="flat" cmpd="sng" algn="ctr">
                      <a:solidFill>
                        <a:schemeClr val="tx1"/>
                      </a:solidFill>
                      <a:prstDash val="solid"/>
                      <a:round/>
                      <a:headEnd type="none" w="med" len="med"/>
                      <a:tailEnd type="none" w="med" len="med"/>
                    </a:lnR>
                    <a:solidFill>
                      <a:srgbClr val="548235">
                        <a:alpha val="20000"/>
                      </a:srgbClr>
                    </a:solidFill>
                  </a:tcPr>
                </a:tc>
                <a:tc>
                  <a:txBody>
                    <a:bodyPr/>
                    <a:lstStyle/>
                    <a:p>
                      <a:pPr algn="ctr" fontAlgn="ctr"/>
                      <a:r>
                        <a:rPr lang="ru-RU" sz="800" b="0" i="0" u="none" strike="noStrike">
                          <a:solidFill>
                            <a:srgbClr val="000000"/>
                          </a:solidFill>
                          <a:effectLst/>
                          <a:latin typeface="Arial Narrow" panose="020B0606020202030204" pitchFamily="34" charset="0"/>
                        </a:rPr>
                        <a:t>518</a:t>
                      </a:r>
                    </a:p>
                  </a:txBody>
                  <a:tcPr marL="9525" marR="9525" marT="9525" marB="0" anchor="ctr">
                    <a:lnL w="12700" cap="flat" cmpd="sng" algn="ctr">
                      <a:solidFill>
                        <a:schemeClr val="tx1"/>
                      </a:solidFill>
                      <a:prstDash val="solid"/>
                      <a:round/>
                      <a:headEnd type="none" w="med" len="med"/>
                      <a:tailEnd type="none" w="med" len="med"/>
                    </a:lnL>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65</a:t>
                      </a:r>
                    </a:p>
                  </a:txBody>
                  <a:tcPr marL="9525" marR="9525" marT="9525" marB="0" anchor="c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67</a:t>
                      </a:r>
                    </a:p>
                  </a:txBody>
                  <a:tcPr marL="9525" marR="9525" marT="9525" marB="0" anchor="c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196</a:t>
                      </a:r>
                    </a:p>
                  </a:txBody>
                  <a:tcPr marL="9525" marR="9525" marT="9525" marB="0" anchor="c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190</a:t>
                      </a:r>
                    </a:p>
                  </a:txBody>
                  <a:tcPr marL="9525" marR="9525" marT="9525" marB="0" anchor="ctr">
                    <a:lnR w="12700" cap="flat" cmpd="sng" algn="ctr">
                      <a:solidFill>
                        <a:schemeClr val="tx1"/>
                      </a:solidFill>
                      <a:prstDash val="solid"/>
                      <a:round/>
                      <a:headEnd type="none" w="med" len="med"/>
                      <a:tailEnd type="none" w="med" len="med"/>
                    </a:ln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633</a:t>
                      </a:r>
                    </a:p>
                  </a:txBody>
                  <a:tcPr marL="9525" marR="9525" marT="9525" marB="0" anchor="ctr">
                    <a:lnL w="12700" cap="flat" cmpd="sng" algn="ctr">
                      <a:solidFill>
                        <a:schemeClr val="tx1"/>
                      </a:solidFill>
                      <a:prstDash val="solid"/>
                      <a:round/>
                      <a:headEnd type="none" w="med" len="med"/>
                      <a:tailEnd type="none" w="med" len="med"/>
                    </a:lnL>
                    <a:solidFill>
                      <a:srgbClr val="548235">
                        <a:alpha val="20000"/>
                      </a:srgbClr>
                    </a:solidFill>
                  </a:tcPr>
                </a:tc>
                <a:tc>
                  <a:txBody>
                    <a:bodyPr/>
                    <a:lstStyle/>
                    <a:p>
                      <a:pPr algn="ctr" fontAlgn="ctr"/>
                      <a:r>
                        <a:rPr lang="ru-RU" sz="800" b="0" i="0" u="none" strike="noStrike">
                          <a:solidFill>
                            <a:srgbClr val="000000"/>
                          </a:solidFill>
                          <a:effectLst/>
                          <a:latin typeface="Arial Narrow" panose="020B0606020202030204" pitchFamily="34" charset="0"/>
                        </a:rPr>
                        <a:t>190</a:t>
                      </a:r>
                    </a:p>
                  </a:txBody>
                  <a:tcPr marL="9525" marR="9525" marT="9525" marB="0" anchor="c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132</a:t>
                      </a:r>
                    </a:p>
                  </a:txBody>
                  <a:tcPr marL="9525" marR="9525" marT="9525" marB="0" anchor="ctr">
                    <a:solidFill>
                      <a:srgbClr val="548235">
                        <a:alpha val="20000"/>
                      </a:srgbClr>
                    </a:solidFill>
                  </a:tcPr>
                </a:tc>
                <a:tc>
                  <a:txBody>
                    <a:bodyPr/>
                    <a:lstStyle/>
                    <a:p>
                      <a:pPr algn="ctr" fontAlgn="ctr"/>
                      <a:r>
                        <a:rPr lang="ru-RU" sz="800" b="0" i="0" u="none" strike="noStrike">
                          <a:solidFill>
                            <a:srgbClr val="000000"/>
                          </a:solidFill>
                          <a:effectLst/>
                          <a:latin typeface="Arial Narrow" panose="020B0606020202030204" pitchFamily="34" charset="0"/>
                        </a:rPr>
                        <a:t>109</a:t>
                      </a:r>
                    </a:p>
                  </a:txBody>
                  <a:tcPr marL="9525" marR="9525" marT="9525" marB="0" anchor="ctr">
                    <a:solidFill>
                      <a:srgbClr val="548235">
                        <a:alpha val="20000"/>
                      </a:srgbClr>
                    </a:solidFill>
                  </a:tcPr>
                </a:tc>
                <a:tc>
                  <a:txBody>
                    <a:bodyPr/>
                    <a:lstStyle/>
                    <a:p>
                      <a:pPr algn="ctr" fontAlgn="ctr"/>
                      <a:r>
                        <a:rPr lang="ru-RU" sz="800" b="0" i="0" u="none" strike="noStrike">
                          <a:solidFill>
                            <a:srgbClr val="000000"/>
                          </a:solidFill>
                          <a:effectLst/>
                          <a:latin typeface="Arial Narrow" panose="020B0606020202030204" pitchFamily="34" charset="0"/>
                        </a:rPr>
                        <a:t>202</a:t>
                      </a:r>
                    </a:p>
                  </a:txBody>
                  <a:tcPr marL="9525" marR="9525" marT="9525" marB="0" anchor="ctr">
                    <a:solidFill>
                      <a:srgbClr val="548235">
                        <a:alpha val="20000"/>
                      </a:srgbClr>
                    </a:solidFill>
                  </a:tcPr>
                </a:tc>
                <a:tc>
                  <a:txBody>
                    <a:bodyPr/>
                    <a:lstStyle/>
                    <a:p>
                      <a:pPr algn="ctr" fontAlgn="ctr"/>
                      <a:r>
                        <a:rPr lang="ru-RU" sz="800" b="0" i="0" u="none" strike="noStrike">
                          <a:solidFill>
                            <a:srgbClr val="000000"/>
                          </a:solidFill>
                          <a:effectLst/>
                          <a:latin typeface="Arial Narrow" panose="020B0606020202030204" pitchFamily="34" charset="0"/>
                        </a:rPr>
                        <a:t>2,1%</a:t>
                      </a:r>
                    </a:p>
                  </a:txBody>
                  <a:tcPr marL="9525" marR="9525" marT="9525" marB="0" anchor="ctr">
                    <a:solidFill>
                      <a:srgbClr val="548235">
                        <a:alpha val="20000"/>
                      </a:srgbClr>
                    </a:solidFill>
                  </a:tcPr>
                </a:tc>
                <a:extLst>
                  <a:ext uri="{0D108BD9-81ED-4DB2-BD59-A6C34878D82A}">
                    <a16:rowId xmlns:a16="http://schemas.microsoft.com/office/drawing/2014/main" val="43189757"/>
                  </a:ext>
                </a:extLst>
              </a:tr>
              <a:tr h="152142">
                <a:tc gridSpan="3">
                  <a:txBody>
                    <a:bodyPr/>
                    <a:lstStyle/>
                    <a:p>
                      <a:pPr algn="ctr" fontAlgn="b"/>
                      <a:r>
                        <a:rPr lang="ru-RU" sz="900" b="1" u="none" strike="noStrike" dirty="0">
                          <a:solidFill>
                            <a:schemeClr val="accent3">
                              <a:lumMod val="50000"/>
                            </a:schemeClr>
                          </a:solidFill>
                          <a:effectLst/>
                          <a:latin typeface="Arial Narrow" panose="020B0606020202030204" pitchFamily="34" charset="0"/>
                        </a:rPr>
                        <a:t>ТОП-10 БОЙЫНША ЖИЫНЫ</a:t>
                      </a:r>
                      <a:endParaRPr lang="ru-RU" sz="900" b="1" i="0" u="none" strike="noStrike" cap="none" dirty="0">
                        <a:solidFill>
                          <a:schemeClr val="accent3">
                            <a:lumMod val="50000"/>
                          </a:schemeClr>
                        </a:solidFill>
                        <a:effectLst/>
                        <a:latin typeface="Arial Narrow" panose="020B0606020202030204" pitchFamily="34" charset="0"/>
                        <a:ea typeface="+mn-ea"/>
                        <a:cs typeface="+mn-cs"/>
                        <a:sym typeface="Arial"/>
                      </a:endParaRPr>
                    </a:p>
                  </a:txBody>
                  <a:tcPr marL="9525" marR="9525" marT="0" marB="0" anchor="ctr">
                    <a:lnR w="12700" cap="flat" cmpd="sng" algn="ctr">
                      <a:solidFill>
                        <a:schemeClr val="tx1"/>
                      </a:solidFill>
                      <a:prstDash val="solid"/>
                      <a:round/>
                      <a:headEnd type="none" w="med" len="med"/>
                      <a:tailEnd type="none" w="med" len="med"/>
                    </a:lnR>
                    <a:lnB w="12700" cap="flat" cmpd="sng" algn="ctr">
                      <a:solidFill>
                        <a:schemeClr val="tx1"/>
                      </a:solidFill>
                      <a:prstDash val="solid"/>
                      <a:round/>
                      <a:headEnd type="none" w="med" len="med"/>
                      <a:tailEnd type="none" w="med" len="med"/>
                    </a:lnB>
                    <a:noFill/>
                  </a:tcPr>
                </a:tc>
                <a:tc hMerge="1">
                  <a:txBody>
                    <a:bodyPr/>
                    <a:lstStyle/>
                    <a:p>
                      <a:pPr algn="ctr" fontAlgn="b"/>
                      <a:r>
                        <a:rPr lang="ru-KZ" sz="800" b="0" i="0" u="none" strike="noStrike" cap="none" dirty="0">
                          <a:solidFill>
                            <a:srgbClr val="007F76"/>
                          </a:solidFill>
                          <a:effectLst/>
                          <a:latin typeface="Arial Narrow" panose="020B0606020202030204" pitchFamily="34" charset="0"/>
                          <a:ea typeface="+mn-ea"/>
                          <a:cs typeface="+mn-cs"/>
                          <a:sym typeface="Arial"/>
                        </a:rPr>
                        <a:t>7239-2</a:t>
                      </a:r>
                    </a:p>
                  </a:txBody>
                  <a:tcPr marL="9525" marR="9525" marT="0" marB="0" anchor="ctr">
                    <a:lnB w="12700" cap="flat" cmpd="sng" algn="ctr">
                      <a:solidFill>
                        <a:schemeClr val="tx1"/>
                      </a:solidFill>
                      <a:prstDash val="solid"/>
                      <a:round/>
                      <a:headEnd type="none" w="med" len="med"/>
                      <a:tailEnd type="none" w="med" len="med"/>
                    </a:lnB>
                    <a:solidFill>
                      <a:schemeClr val="bg1">
                        <a:lumMod val="50000"/>
                        <a:alpha val="20000"/>
                      </a:schemeClr>
                    </a:solidFill>
                  </a:tcPr>
                </a:tc>
                <a:tc hMerge="1">
                  <a:txBody>
                    <a:bodyPr/>
                    <a:lstStyle/>
                    <a:p>
                      <a:pPr marL="72000" algn="l" fontAlgn="ctr"/>
                      <a:r>
                        <a:rPr lang="ru-RU" sz="800" b="0" i="0" u="none" strike="noStrike" cap="none" dirty="0">
                          <a:solidFill>
                            <a:srgbClr val="007F76"/>
                          </a:solidFill>
                          <a:effectLst/>
                          <a:latin typeface="Arial Narrow" panose="020B0606020202030204" pitchFamily="34" charset="0"/>
                          <a:ea typeface="+mn-ea"/>
                          <a:cs typeface="+mn-cs"/>
                          <a:sym typeface="Arial"/>
                        </a:rPr>
                        <a:t>Слесари промышленного оборудования</a:t>
                      </a:r>
                    </a:p>
                  </a:txBody>
                  <a:tcPr marL="9525" marR="9525" marT="0" marB="0" anchor="ctr">
                    <a:lnR w="12700" cap="flat" cmpd="sng" algn="ctr">
                      <a:solidFill>
                        <a:schemeClr val="tx1"/>
                      </a:solidFill>
                      <a:prstDash val="solid"/>
                      <a:round/>
                      <a:headEnd type="none" w="med" len="med"/>
                      <a:tailEnd type="none" w="med" len="med"/>
                    </a:lnR>
                    <a:lnB w="12700" cap="flat" cmpd="sng" algn="ctr">
                      <a:solidFill>
                        <a:schemeClr val="tx1"/>
                      </a:solidFill>
                      <a:prstDash val="solid"/>
                      <a:round/>
                      <a:headEnd type="none" w="med" len="med"/>
                      <a:tailEnd type="none" w="med" len="med"/>
                    </a:lnB>
                    <a:solidFill>
                      <a:schemeClr val="bg1">
                        <a:lumMod val="50000"/>
                        <a:alpha val="20000"/>
                      </a:schemeClr>
                    </a:solidFill>
                  </a:tcPr>
                </a:tc>
                <a:tc>
                  <a:txBody>
                    <a:bodyPr/>
                    <a:lstStyle/>
                    <a:p>
                      <a:pPr algn="ctr" fontAlgn="ctr"/>
                      <a:r>
                        <a:rPr lang="ru-RU" sz="800" b="1" i="0" u="none" strike="noStrike" dirty="0">
                          <a:solidFill>
                            <a:srgbClr val="000000"/>
                          </a:solidFill>
                          <a:effectLst/>
                          <a:latin typeface="Arial Narrow" panose="020B0606020202030204" pitchFamily="34" charset="0"/>
                        </a:rPr>
                        <a:t>12 508</a:t>
                      </a:r>
                    </a:p>
                  </a:txBody>
                  <a:tcPr marL="9525" marR="9525" marT="9525" marB="0" anchor="ctr">
                    <a:lnL w="12700" cap="flat" cmpd="sng" algn="ctr">
                      <a:solidFill>
                        <a:schemeClr val="tx1"/>
                      </a:solidFill>
                      <a:prstDash val="solid"/>
                      <a:round/>
                      <a:headEnd type="none" w="med" len="med"/>
                      <a:tailEnd type="none" w="med" len="med"/>
                    </a:lnL>
                    <a:lnB w="12700" cap="flat" cmpd="sng" algn="ctr">
                      <a:solidFill>
                        <a:schemeClr val="tx1"/>
                      </a:solidFill>
                      <a:prstDash val="solid"/>
                      <a:round/>
                      <a:headEnd type="none" w="med" len="med"/>
                      <a:tailEnd type="none" w="med" len="med"/>
                    </a:lnB>
                    <a:noFill/>
                  </a:tcPr>
                </a:tc>
                <a:tc>
                  <a:txBody>
                    <a:bodyPr/>
                    <a:lstStyle/>
                    <a:p>
                      <a:pPr algn="ctr" fontAlgn="ctr"/>
                      <a:r>
                        <a:rPr lang="ru-RU" sz="800" b="1" i="0" u="none" strike="noStrike" dirty="0">
                          <a:solidFill>
                            <a:srgbClr val="000000"/>
                          </a:solidFill>
                          <a:effectLst/>
                          <a:latin typeface="Arial Narrow" panose="020B0606020202030204" pitchFamily="34" charset="0"/>
                        </a:rPr>
                        <a:t>1 307</a:t>
                      </a:r>
                    </a:p>
                  </a:txBody>
                  <a:tcPr marL="9525" marR="9525" marT="9525" marB="0" anchor="ctr">
                    <a:lnB w="12700" cap="flat" cmpd="sng" algn="ctr">
                      <a:solidFill>
                        <a:schemeClr val="tx1"/>
                      </a:solidFill>
                      <a:prstDash val="solid"/>
                      <a:round/>
                      <a:headEnd type="none" w="med" len="med"/>
                      <a:tailEnd type="none" w="med" len="med"/>
                    </a:lnB>
                    <a:noFill/>
                  </a:tcPr>
                </a:tc>
                <a:tc>
                  <a:txBody>
                    <a:bodyPr/>
                    <a:lstStyle/>
                    <a:p>
                      <a:pPr algn="ctr" fontAlgn="ctr"/>
                      <a:r>
                        <a:rPr lang="ru-RU" sz="800" b="1" i="0" u="none" strike="noStrike" dirty="0">
                          <a:solidFill>
                            <a:srgbClr val="000000"/>
                          </a:solidFill>
                          <a:effectLst/>
                          <a:latin typeface="Arial Narrow" panose="020B0606020202030204" pitchFamily="34" charset="0"/>
                        </a:rPr>
                        <a:t>2 163</a:t>
                      </a:r>
                    </a:p>
                  </a:txBody>
                  <a:tcPr marL="9525" marR="9525" marT="9525" marB="0" anchor="ctr">
                    <a:lnB w="12700" cap="flat" cmpd="sng" algn="ctr">
                      <a:solidFill>
                        <a:schemeClr val="tx1"/>
                      </a:solidFill>
                      <a:prstDash val="solid"/>
                      <a:round/>
                      <a:headEnd type="none" w="med" len="med"/>
                      <a:tailEnd type="none" w="med" len="med"/>
                    </a:lnB>
                    <a:noFill/>
                  </a:tcPr>
                </a:tc>
                <a:tc>
                  <a:txBody>
                    <a:bodyPr/>
                    <a:lstStyle/>
                    <a:p>
                      <a:pPr algn="ctr" fontAlgn="ctr"/>
                      <a:r>
                        <a:rPr lang="ru-RU" sz="800" b="1" i="0" u="none" strike="noStrike" dirty="0">
                          <a:solidFill>
                            <a:srgbClr val="000000"/>
                          </a:solidFill>
                          <a:effectLst/>
                          <a:latin typeface="Arial Narrow" panose="020B0606020202030204" pitchFamily="34" charset="0"/>
                        </a:rPr>
                        <a:t>3 340</a:t>
                      </a:r>
                    </a:p>
                  </a:txBody>
                  <a:tcPr marL="9525" marR="9525" marT="9525" marB="0" anchor="ctr">
                    <a:lnB w="12700" cap="flat" cmpd="sng" algn="ctr">
                      <a:solidFill>
                        <a:schemeClr val="tx1"/>
                      </a:solidFill>
                      <a:prstDash val="solid"/>
                      <a:round/>
                      <a:headEnd type="none" w="med" len="med"/>
                      <a:tailEnd type="none" w="med" len="med"/>
                    </a:lnB>
                    <a:noFill/>
                  </a:tcPr>
                </a:tc>
                <a:tc>
                  <a:txBody>
                    <a:bodyPr/>
                    <a:lstStyle/>
                    <a:p>
                      <a:pPr algn="ctr" fontAlgn="ctr"/>
                      <a:r>
                        <a:rPr lang="ru-RU" sz="800" b="1" i="0" u="none" strike="noStrike">
                          <a:solidFill>
                            <a:srgbClr val="000000"/>
                          </a:solidFill>
                          <a:effectLst/>
                          <a:latin typeface="Arial Narrow" panose="020B0606020202030204" pitchFamily="34" charset="0"/>
                        </a:rPr>
                        <a:t>5 698</a:t>
                      </a:r>
                    </a:p>
                  </a:txBody>
                  <a:tcPr marL="9525" marR="9525" marT="9525" marB="0" anchor="ctr">
                    <a:lnR w="12700" cap="flat" cmpd="sng" algn="ctr">
                      <a:solidFill>
                        <a:schemeClr val="tx1"/>
                      </a:solidFill>
                      <a:prstDash val="solid"/>
                      <a:round/>
                      <a:headEnd type="none" w="med" len="med"/>
                      <a:tailEnd type="none" w="med" len="med"/>
                    </a:lnR>
                    <a:lnB w="12700" cap="flat" cmpd="sng" algn="ctr">
                      <a:solidFill>
                        <a:schemeClr val="tx1"/>
                      </a:solidFill>
                      <a:prstDash val="solid"/>
                      <a:round/>
                      <a:headEnd type="none" w="med" len="med"/>
                      <a:tailEnd type="none" w="med" len="med"/>
                    </a:lnB>
                    <a:noFill/>
                  </a:tcPr>
                </a:tc>
                <a:tc>
                  <a:txBody>
                    <a:bodyPr/>
                    <a:lstStyle/>
                    <a:p>
                      <a:pPr algn="ctr" fontAlgn="ctr"/>
                      <a:r>
                        <a:rPr lang="ru-RU" sz="800" b="1" i="0" u="none" strike="noStrike" dirty="0">
                          <a:solidFill>
                            <a:srgbClr val="000000"/>
                          </a:solidFill>
                          <a:effectLst/>
                          <a:latin typeface="Arial Narrow" panose="020B0606020202030204" pitchFamily="34" charset="0"/>
                        </a:rPr>
                        <a:t>10 488</a:t>
                      </a:r>
                    </a:p>
                  </a:txBody>
                  <a:tcPr marL="9525" marR="9525" marT="9525" marB="0" anchor="ctr">
                    <a:lnL w="12700" cap="flat" cmpd="sng" algn="ctr">
                      <a:solidFill>
                        <a:schemeClr val="tx1"/>
                      </a:solidFill>
                      <a:prstDash val="solid"/>
                      <a:round/>
                      <a:headEnd type="none" w="med" len="med"/>
                      <a:tailEnd type="none" w="med" len="med"/>
                    </a:lnL>
                    <a:lnB w="12700" cap="flat" cmpd="sng" algn="ctr">
                      <a:solidFill>
                        <a:schemeClr val="tx1"/>
                      </a:solidFill>
                      <a:prstDash val="solid"/>
                      <a:round/>
                      <a:headEnd type="none" w="med" len="med"/>
                      <a:tailEnd type="none" w="med" len="med"/>
                    </a:lnB>
                    <a:noFill/>
                  </a:tcPr>
                </a:tc>
                <a:tc>
                  <a:txBody>
                    <a:bodyPr/>
                    <a:lstStyle/>
                    <a:p>
                      <a:pPr algn="ctr" fontAlgn="ctr"/>
                      <a:r>
                        <a:rPr lang="ru-RU" sz="800" b="1" i="0" u="none" strike="noStrike" dirty="0">
                          <a:solidFill>
                            <a:srgbClr val="000000"/>
                          </a:solidFill>
                          <a:effectLst/>
                          <a:latin typeface="Arial Narrow" panose="020B0606020202030204" pitchFamily="34" charset="0"/>
                        </a:rPr>
                        <a:t>1 997</a:t>
                      </a:r>
                    </a:p>
                  </a:txBody>
                  <a:tcPr marL="9525" marR="9525" marT="9525" marB="0" anchor="ctr">
                    <a:lnB w="12700" cap="flat" cmpd="sng" algn="ctr">
                      <a:solidFill>
                        <a:schemeClr val="tx1"/>
                      </a:solidFill>
                      <a:prstDash val="solid"/>
                      <a:round/>
                      <a:headEnd type="none" w="med" len="med"/>
                      <a:tailEnd type="none" w="med" len="med"/>
                    </a:lnB>
                    <a:noFill/>
                  </a:tcPr>
                </a:tc>
                <a:tc>
                  <a:txBody>
                    <a:bodyPr/>
                    <a:lstStyle/>
                    <a:p>
                      <a:pPr algn="ctr" fontAlgn="ctr"/>
                      <a:r>
                        <a:rPr lang="ru-RU" sz="800" b="1" i="0" u="none" strike="noStrike" dirty="0">
                          <a:solidFill>
                            <a:srgbClr val="000000"/>
                          </a:solidFill>
                          <a:effectLst/>
                          <a:latin typeface="Arial Narrow" panose="020B0606020202030204" pitchFamily="34" charset="0"/>
                        </a:rPr>
                        <a:t>1 605</a:t>
                      </a:r>
                    </a:p>
                  </a:txBody>
                  <a:tcPr marL="9525" marR="9525" marT="9525" marB="0" anchor="ctr">
                    <a:lnB w="12700" cap="flat" cmpd="sng" algn="ctr">
                      <a:solidFill>
                        <a:schemeClr val="tx1"/>
                      </a:solidFill>
                      <a:prstDash val="solid"/>
                      <a:round/>
                      <a:headEnd type="none" w="med" len="med"/>
                      <a:tailEnd type="none" w="med" len="med"/>
                    </a:lnB>
                    <a:noFill/>
                  </a:tcPr>
                </a:tc>
                <a:tc>
                  <a:txBody>
                    <a:bodyPr/>
                    <a:lstStyle/>
                    <a:p>
                      <a:pPr algn="ctr" fontAlgn="ctr"/>
                      <a:r>
                        <a:rPr lang="ru-RU" sz="800" b="1" i="0" u="none" strike="noStrike" dirty="0">
                          <a:solidFill>
                            <a:srgbClr val="000000"/>
                          </a:solidFill>
                          <a:effectLst/>
                          <a:latin typeface="Arial Narrow" panose="020B0606020202030204" pitchFamily="34" charset="0"/>
                        </a:rPr>
                        <a:t>2 906</a:t>
                      </a:r>
                    </a:p>
                  </a:txBody>
                  <a:tcPr marL="9525" marR="9525" marT="9525" marB="0" anchor="ctr">
                    <a:lnB w="12700" cap="flat" cmpd="sng" algn="ctr">
                      <a:solidFill>
                        <a:schemeClr val="tx1"/>
                      </a:solidFill>
                      <a:prstDash val="solid"/>
                      <a:round/>
                      <a:headEnd type="none" w="med" len="med"/>
                      <a:tailEnd type="none" w="med" len="med"/>
                    </a:lnB>
                    <a:noFill/>
                  </a:tcPr>
                </a:tc>
                <a:tc>
                  <a:txBody>
                    <a:bodyPr/>
                    <a:lstStyle/>
                    <a:p>
                      <a:pPr algn="ctr" fontAlgn="ctr"/>
                      <a:r>
                        <a:rPr lang="ru-RU" sz="800" b="1" i="0" u="none" strike="noStrike" dirty="0">
                          <a:solidFill>
                            <a:srgbClr val="000000"/>
                          </a:solidFill>
                          <a:effectLst/>
                          <a:latin typeface="Arial Narrow" panose="020B0606020202030204" pitchFamily="34" charset="0"/>
                        </a:rPr>
                        <a:t>3 980</a:t>
                      </a:r>
                    </a:p>
                  </a:txBody>
                  <a:tcPr marL="9525" marR="9525" marT="9525" marB="0" anchor="ctr">
                    <a:lnB w="12700" cap="flat" cmpd="sng" algn="ctr">
                      <a:solidFill>
                        <a:schemeClr val="tx1"/>
                      </a:solidFill>
                      <a:prstDash val="solid"/>
                      <a:round/>
                      <a:headEnd type="none" w="med" len="med"/>
                      <a:tailEnd type="none" w="med" len="med"/>
                    </a:lnB>
                    <a:noFill/>
                  </a:tcPr>
                </a:tc>
                <a:tc>
                  <a:txBody>
                    <a:bodyPr/>
                    <a:lstStyle/>
                    <a:p>
                      <a:pPr algn="ctr" fontAlgn="ctr"/>
                      <a:r>
                        <a:rPr lang="ru-RU" sz="800" b="1" i="0" u="none" strike="noStrike" dirty="0">
                          <a:solidFill>
                            <a:srgbClr val="000000"/>
                          </a:solidFill>
                          <a:effectLst/>
                          <a:latin typeface="Arial Narrow" panose="020B0606020202030204" pitchFamily="34" charset="0"/>
                        </a:rPr>
                        <a:t>34,2%</a:t>
                      </a:r>
                    </a:p>
                  </a:txBody>
                  <a:tcPr marL="9525" marR="9525" marT="9525" marB="0" anchor="ctr">
                    <a:lnB w="12700"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3063250630"/>
                  </a:ext>
                </a:extLst>
              </a:tr>
              <a:tr h="152142">
                <a:tc gridSpan="14">
                  <a:txBody>
                    <a:bodyPr/>
                    <a:lstStyle/>
                    <a:p>
                      <a:pPr algn="ctr" fontAlgn="b"/>
                      <a:r>
                        <a:rPr lang="ru-RU" sz="900" b="1" i="0" u="none" strike="noStrike" dirty="0">
                          <a:solidFill>
                            <a:schemeClr val="accent6">
                              <a:lumMod val="50000"/>
                            </a:schemeClr>
                          </a:solidFill>
                          <a:effectLst/>
                          <a:latin typeface="Arial Narrow" panose="020B0606020202030204" pitchFamily="34" charset="0"/>
                        </a:rPr>
                        <a:t>ПЕССИМИСТІК СЦЕНАРИЙ</a:t>
                      </a:r>
                      <a:endParaRPr lang="en-US" sz="900" b="1" i="0" u="none" strike="noStrike" dirty="0">
                        <a:solidFill>
                          <a:schemeClr val="accent6">
                            <a:lumMod val="50000"/>
                          </a:schemeClr>
                        </a:solidFill>
                        <a:effectLst/>
                        <a:latin typeface="Arial Narrow" panose="020B0606020202030204" pitchFamily="34" charset="0"/>
                      </a:endParaRPr>
                    </a:p>
                  </a:txBody>
                  <a:tcPr marL="9525" marR="9525" marT="0" marB="0" anchor="ct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accent6">
                        <a:lumMod val="50000"/>
                        <a:alpha val="40000"/>
                      </a:schemeClr>
                    </a:solidFill>
                  </a:tcPr>
                </a:tc>
                <a:tc hMerge="1">
                  <a:txBody>
                    <a:bodyPr/>
                    <a:lstStyle/>
                    <a:p>
                      <a:pPr algn="ctr" fontAlgn="b"/>
                      <a:endParaRPr lang="ru-KZ" sz="800" b="0" i="0" u="none" strike="noStrike" cap="none" dirty="0">
                        <a:solidFill>
                          <a:srgbClr val="007F76"/>
                        </a:solidFill>
                        <a:effectLst/>
                        <a:latin typeface="Arial Narrow" panose="020B0606020202030204" pitchFamily="34" charset="0"/>
                        <a:ea typeface="+mn-ea"/>
                        <a:cs typeface="+mn-cs"/>
                        <a:sym typeface="Arial"/>
                      </a:endParaRPr>
                    </a:p>
                  </a:txBody>
                  <a:tcPr marL="9525" marR="9525" marT="0" marB="0" anchor="ct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007F76">
                        <a:alpha val="20000"/>
                      </a:srgbClr>
                    </a:solidFill>
                  </a:tcPr>
                </a:tc>
                <a:tc hMerge="1">
                  <a:txBody>
                    <a:bodyPr/>
                    <a:lstStyle/>
                    <a:p>
                      <a:pPr marL="72000" algn="l" fontAlgn="ctr"/>
                      <a:endParaRPr lang="ru-RU" sz="800" b="0" i="0" u="none" strike="noStrike" cap="none" dirty="0">
                        <a:solidFill>
                          <a:srgbClr val="007F76"/>
                        </a:solidFill>
                        <a:effectLst/>
                        <a:latin typeface="Arial Narrow" panose="020B0606020202030204" pitchFamily="34" charset="0"/>
                        <a:ea typeface="+mn-ea"/>
                        <a:cs typeface="+mn-cs"/>
                        <a:sym typeface="Arial"/>
                      </a:endParaRPr>
                    </a:p>
                  </a:txBody>
                  <a:tcPr marL="9525" marR="9525" marT="0" marB="0" anchor="ctr">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007F76">
                        <a:alpha val="20000"/>
                      </a:srgbClr>
                    </a:solidFill>
                  </a:tcPr>
                </a:tc>
                <a:tc hMerge="1">
                  <a:txBody>
                    <a:bodyPr/>
                    <a:lstStyle/>
                    <a:p>
                      <a:pPr algn="ctr" fontAlgn="b"/>
                      <a:endParaRPr lang="ru-KZ" sz="800" b="0" i="0" u="none" strike="noStrike" cap="none" dirty="0">
                        <a:solidFill>
                          <a:schemeClr val="tx1"/>
                        </a:solidFill>
                        <a:effectLst/>
                        <a:latin typeface="Arial Narrow" panose="020B0606020202030204" pitchFamily="34" charset="0"/>
                        <a:ea typeface="+mn-ea"/>
                        <a:cs typeface="+mn-cs"/>
                        <a:sym typeface="Arial"/>
                      </a:endParaRPr>
                    </a:p>
                  </a:txBody>
                  <a:tcPr marL="9525" marR="9525" marT="0" marB="0" anchor="ctr">
                    <a:lnL w="12700" cap="flat" cmpd="sng" algn="ctr">
                      <a:solidFill>
                        <a:schemeClr val="tx1"/>
                      </a:solidFill>
                      <a:prstDash val="solid"/>
                      <a:round/>
                      <a:headEnd type="none" w="med" len="med"/>
                      <a:tailEnd type="none" w="med" len="med"/>
                    </a:lnL>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50000"/>
                        <a:alpha val="20000"/>
                      </a:schemeClr>
                    </a:solidFill>
                  </a:tcPr>
                </a:tc>
                <a:tc hMerge="1">
                  <a:txBody>
                    <a:bodyPr/>
                    <a:lstStyle/>
                    <a:p>
                      <a:pPr algn="ctr" fontAlgn="b"/>
                      <a:endParaRPr lang="ru-KZ" sz="800" b="0" i="0" u="none" strike="noStrike" cap="none">
                        <a:solidFill>
                          <a:schemeClr val="tx1"/>
                        </a:solidFill>
                        <a:effectLst/>
                        <a:latin typeface="Arial Narrow" panose="020B0606020202030204" pitchFamily="34" charset="0"/>
                        <a:ea typeface="+mn-ea"/>
                        <a:cs typeface="+mn-cs"/>
                        <a:sym typeface="Arial"/>
                      </a:endParaRPr>
                    </a:p>
                  </a:txBody>
                  <a:tcPr marL="9525" marR="9525" marT="0" marB="0" anchor="ct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50000"/>
                        <a:alpha val="20000"/>
                      </a:schemeClr>
                    </a:solidFill>
                  </a:tcPr>
                </a:tc>
                <a:tc hMerge="1">
                  <a:txBody>
                    <a:bodyPr/>
                    <a:lstStyle/>
                    <a:p>
                      <a:pPr algn="ctr" fontAlgn="b"/>
                      <a:endParaRPr lang="ru-KZ" sz="800" b="0" i="0" u="none" strike="noStrike" cap="none" dirty="0">
                        <a:solidFill>
                          <a:schemeClr val="tx1"/>
                        </a:solidFill>
                        <a:effectLst/>
                        <a:latin typeface="Arial Narrow" panose="020B0606020202030204" pitchFamily="34" charset="0"/>
                        <a:ea typeface="+mn-ea"/>
                        <a:cs typeface="+mn-cs"/>
                        <a:sym typeface="Arial"/>
                      </a:endParaRPr>
                    </a:p>
                  </a:txBody>
                  <a:tcPr marL="9525" marR="9525" marT="0" marB="0" anchor="ct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50000"/>
                        <a:alpha val="20000"/>
                      </a:schemeClr>
                    </a:solidFill>
                  </a:tcPr>
                </a:tc>
                <a:tc hMerge="1">
                  <a:txBody>
                    <a:bodyPr/>
                    <a:lstStyle/>
                    <a:p>
                      <a:pPr algn="ctr" fontAlgn="b"/>
                      <a:endParaRPr lang="ru-KZ" sz="800" b="0" i="0" u="none" strike="noStrike" cap="none" dirty="0">
                        <a:solidFill>
                          <a:schemeClr val="tx1"/>
                        </a:solidFill>
                        <a:effectLst/>
                        <a:latin typeface="Arial Narrow" panose="020B0606020202030204" pitchFamily="34" charset="0"/>
                        <a:ea typeface="+mn-ea"/>
                        <a:cs typeface="+mn-cs"/>
                        <a:sym typeface="Arial"/>
                      </a:endParaRPr>
                    </a:p>
                  </a:txBody>
                  <a:tcPr marL="9525" marR="9525" marT="0" marB="0" anchor="ct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50000"/>
                        <a:alpha val="20000"/>
                      </a:schemeClr>
                    </a:solidFill>
                  </a:tcPr>
                </a:tc>
                <a:tc hMerge="1">
                  <a:txBody>
                    <a:bodyPr/>
                    <a:lstStyle/>
                    <a:p>
                      <a:pPr algn="ctr" fontAlgn="b"/>
                      <a:endParaRPr lang="ru-KZ" sz="800" b="0" i="0" u="none" strike="noStrike" cap="none">
                        <a:solidFill>
                          <a:schemeClr val="tx1"/>
                        </a:solidFill>
                        <a:effectLst/>
                        <a:latin typeface="Arial Narrow" panose="020B0606020202030204" pitchFamily="34" charset="0"/>
                        <a:ea typeface="+mn-ea"/>
                        <a:cs typeface="+mn-cs"/>
                        <a:sym typeface="Arial"/>
                      </a:endParaRPr>
                    </a:p>
                  </a:txBody>
                  <a:tcPr marL="9525" marR="9525" marT="0" marB="0" anchor="ctr">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50000"/>
                        <a:alpha val="20000"/>
                      </a:schemeClr>
                    </a:solidFill>
                  </a:tcPr>
                </a:tc>
                <a:tc hMerge="1">
                  <a:txBody>
                    <a:bodyPr/>
                    <a:lstStyle/>
                    <a:p>
                      <a:pPr algn="ctr" fontAlgn="ctr"/>
                      <a:endParaRPr lang="ru-KZ" sz="800" b="0" i="0" u="none" strike="noStrike" cap="none" dirty="0">
                        <a:solidFill>
                          <a:srgbClr val="007F76"/>
                        </a:solidFill>
                        <a:effectLst/>
                        <a:latin typeface="Arial Narrow" panose="020B0606020202030204" pitchFamily="34" charset="0"/>
                        <a:ea typeface="+mn-ea"/>
                        <a:cs typeface="+mn-cs"/>
                        <a:sym typeface="Arial"/>
                      </a:endParaRPr>
                    </a:p>
                  </a:txBody>
                  <a:tcPr marL="9525" marR="9525" marT="0" marB="0" anchor="ctr">
                    <a:lnL w="12700" cap="flat" cmpd="sng" algn="ctr">
                      <a:solidFill>
                        <a:schemeClr val="tx1"/>
                      </a:solidFill>
                      <a:prstDash val="solid"/>
                      <a:round/>
                      <a:headEnd type="none" w="med" len="med"/>
                      <a:tailEnd type="none" w="med" len="med"/>
                    </a:lnL>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007F76">
                        <a:alpha val="20000"/>
                      </a:srgbClr>
                    </a:solidFill>
                  </a:tcPr>
                </a:tc>
                <a:tc hMerge="1">
                  <a:txBody>
                    <a:bodyPr/>
                    <a:lstStyle/>
                    <a:p>
                      <a:pPr algn="ctr" fontAlgn="ctr"/>
                      <a:endParaRPr lang="ru-KZ" sz="800" b="0" i="0" u="none" strike="noStrike" cap="none" dirty="0">
                        <a:solidFill>
                          <a:schemeClr val="tx1"/>
                        </a:solidFill>
                        <a:effectLst/>
                        <a:latin typeface="Arial Narrow" panose="020B0606020202030204" pitchFamily="34" charset="0"/>
                        <a:ea typeface="+mn-ea"/>
                        <a:cs typeface="+mn-cs"/>
                        <a:sym typeface="Arial"/>
                      </a:endParaRPr>
                    </a:p>
                  </a:txBody>
                  <a:tcPr marL="9525" marR="9525" marT="0" marB="0" anchor="ct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50000"/>
                        <a:alpha val="20000"/>
                      </a:schemeClr>
                    </a:solidFill>
                  </a:tcPr>
                </a:tc>
                <a:tc hMerge="1">
                  <a:txBody>
                    <a:bodyPr/>
                    <a:lstStyle/>
                    <a:p>
                      <a:pPr algn="ctr" fontAlgn="ctr"/>
                      <a:endParaRPr lang="ru-KZ" sz="800" b="0" i="0" u="none" strike="noStrike" cap="none" dirty="0">
                        <a:solidFill>
                          <a:srgbClr val="007F76"/>
                        </a:solidFill>
                        <a:effectLst/>
                        <a:latin typeface="Arial Narrow" panose="020B0606020202030204" pitchFamily="34" charset="0"/>
                        <a:ea typeface="+mn-ea"/>
                        <a:cs typeface="+mn-cs"/>
                        <a:sym typeface="Arial"/>
                      </a:endParaRPr>
                    </a:p>
                  </a:txBody>
                  <a:tcPr marL="9525" marR="9525" marT="0" marB="0" anchor="ct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007F76">
                        <a:alpha val="20000"/>
                      </a:srgbClr>
                    </a:solidFill>
                  </a:tcPr>
                </a:tc>
                <a:tc hMerge="1">
                  <a:txBody>
                    <a:bodyPr/>
                    <a:lstStyle/>
                    <a:p>
                      <a:pPr algn="ctr" fontAlgn="ctr"/>
                      <a:endParaRPr lang="ru-KZ" sz="800" b="0" i="0" u="none" strike="noStrike" cap="none" dirty="0">
                        <a:solidFill>
                          <a:srgbClr val="007F76"/>
                        </a:solidFill>
                        <a:effectLst/>
                        <a:latin typeface="Arial Narrow" panose="020B0606020202030204" pitchFamily="34" charset="0"/>
                        <a:ea typeface="+mn-ea"/>
                        <a:cs typeface="+mn-cs"/>
                        <a:sym typeface="Arial"/>
                      </a:endParaRPr>
                    </a:p>
                  </a:txBody>
                  <a:tcPr marL="9525" marR="9525" marT="0" marB="0" anchor="ct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007F76">
                        <a:alpha val="20000"/>
                      </a:srgbClr>
                    </a:solidFill>
                  </a:tcPr>
                </a:tc>
                <a:tc hMerge="1">
                  <a:txBody>
                    <a:bodyPr/>
                    <a:lstStyle/>
                    <a:p>
                      <a:pPr algn="ctr" fontAlgn="ctr"/>
                      <a:endParaRPr lang="ru-KZ" sz="800" b="0" i="0" u="none" strike="noStrike" cap="none" dirty="0">
                        <a:solidFill>
                          <a:srgbClr val="007F76"/>
                        </a:solidFill>
                        <a:effectLst/>
                        <a:latin typeface="Arial Narrow" panose="020B0606020202030204" pitchFamily="34" charset="0"/>
                        <a:ea typeface="+mn-ea"/>
                        <a:cs typeface="+mn-cs"/>
                        <a:sym typeface="Arial"/>
                      </a:endParaRPr>
                    </a:p>
                  </a:txBody>
                  <a:tcPr marL="9525" marR="9525" marT="0" marB="0" anchor="ct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007F76">
                        <a:alpha val="20000"/>
                      </a:srgbClr>
                    </a:solidFill>
                  </a:tcPr>
                </a:tc>
                <a:tc hMerge="1">
                  <a:txBody>
                    <a:bodyPr/>
                    <a:lstStyle/>
                    <a:p>
                      <a:pPr algn="ctr" fontAlgn="ctr"/>
                      <a:endParaRPr lang="ru-KZ" sz="800" b="0" i="0" u="none" strike="noStrike" cap="none" dirty="0">
                        <a:solidFill>
                          <a:srgbClr val="007F76"/>
                        </a:solidFill>
                        <a:effectLst/>
                        <a:latin typeface="Arial Narrow" panose="020B0606020202030204" pitchFamily="34" charset="0"/>
                        <a:ea typeface="+mn-ea"/>
                        <a:cs typeface="+mn-cs"/>
                        <a:sym typeface="Arial"/>
                      </a:endParaRPr>
                    </a:p>
                  </a:txBody>
                  <a:tcPr marL="9525" marR="9525" marT="0" marB="0" anchor="ct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007F76">
                        <a:alpha val="20000"/>
                      </a:srgbClr>
                    </a:solidFill>
                  </a:tcPr>
                </a:tc>
                <a:extLst>
                  <a:ext uri="{0D108BD9-81ED-4DB2-BD59-A6C34878D82A}">
                    <a16:rowId xmlns:a16="http://schemas.microsoft.com/office/drawing/2014/main" val="2562410137"/>
                  </a:ext>
                </a:extLst>
              </a:tr>
              <a:tr h="144837">
                <a:tc>
                  <a:txBody>
                    <a:bodyPr/>
                    <a:lstStyle/>
                    <a:p>
                      <a:pPr algn="ctr" fontAlgn="b"/>
                      <a:r>
                        <a:rPr lang="ru-RU" sz="800" u="none" strike="noStrike" dirty="0">
                          <a:solidFill>
                            <a:schemeClr val="accent6">
                              <a:lumMod val="50000"/>
                            </a:schemeClr>
                          </a:solidFill>
                          <a:effectLst/>
                          <a:latin typeface="Arial Narrow" panose="020B0606020202030204" pitchFamily="34" charset="0"/>
                        </a:rPr>
                        <a:t>1</a:t>
                      </a:r>
                      <a:endParaRPr lang="en-US" sz="800" b="0" i="0" u="none" strike="noStrike" dirty="0">
                        <a:solidFill>
                          <a:schemeClr val="accent6">
                            <a:lumMod val="50000"/>
                          </a:schemeClr>
                        </a:solidFill>
                        <a:effectLst/>
                        <a:latin typeface="Arial Narrow" panose="020B0606020202030204" pitchFamily="34" charset="0"/>
                      </a:endParaRPr>
                    </a:p>
                  </a:txBody>
                  <a:tcPr marL="9525" marR="9525" marT="0" marB="0" anchor="ctr">
                    <a:lnT w="12700" cap="flat" cmpd="sng" algn="ctr">
                      <a:solidFill>
                        <a:schemeClr val="tx1"/>
                      </a:solidFill>
                      <a:prstDash val="solid"/>
                      <a:round/>
                      <a:headEnd type="none" w="med" len="med"/>
                      <a:tailEnd type="none" w="med" len="med"/>
                    </a:lnT>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9116-0</a:t>
                      </a:r>
                    </a:p>
                  </a:txBody>
                  <a:tcPr marL="9525" marR="9525" marT="9525" marB="0" anchor="ctr">
                    <a:lnT w="12700" cap="flat" cmpd="sng" algn="ctr">
                      <a:solidFill>
                        <a:schemeClr val="tx1"/>
                      </a:solidFill>
                      <a:prstDash val="solid"/>
                      <a:round/>
                      <a:headEnd type="none" w="med" len="med"/>
                      <a:tailEnd type="none" w="med" len="med"/>
                    </a:lnT>
                    <a:solidFill>
                      <a:schemeClr val="accent6">
                        <a:lumMod val="50000"/>
                        <a:alpha val="1000"/>
                      </a:schemeClr>
                    </a:solidFill>
                  </a:tcPr>
                </a:tc>
                <a:tc>
                  <a:txBody>
                    <a:bodyPr/>
                    <a:lstStyle/>
                    <a:p>
                      <a:pPr marL="72000" algn="l" fontAlgn="ctr"/>
                      <a:r>
                        <a:rPr lang="ru-RU" sz="800" b="0" i="0" u="none" strike="noStrike" dirty="0">
                          <a:solidFill>
                            <a:srgbClr val="000000"/>
                          </a:solidFill>
                          <a:effectLst/>
                          <a:latin typeface="Arial Narrow" panose="020B0606020202030204" pitchFamily="34" charset="0"/>
                        </a:rPr>
                        <a:t>Аула </a:t>
                      </a:r>
                      <a:r>
                        <a:rPr lang="ru-RU" sz="800" b="0" i="0" u="none" strike="noStrike" dirty="0" err="1">
                          <a:solidFill>
                            <a:srgbClr val="000000"/>
                          </a:solidFill>
                          <a:effectLst/>
                          <a:latin typeface="Arial Narrow" panose="020B0606020202030204" pitchFamily="34" charset="0"/>
                        </a:rPr>
                        <a:t>сыпырушылар</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және</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ашық</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аумақтарды</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тазалаушылар</a:t>
                      </a:r>
                      <a:endParaRPr lang="ru-RU" sz="800" b="0" i="0" u="none" strike="noStrike" dirty="0">
                        <a:solidFill>
                          <a:srgbClr val="000000"/>
                        </a:solidFill>
                        <a:effectLst/>
                        <a:latin typeface="Arial Narrow" panose="020B0606020202030204" pitchFamily="34" charset="0"/>
                      </a:endParaRPr>
                    </a:p>
                  </a:txBody>
                  <a:tcPr marL="9525" marR="9525" marT="9525" marB="0" anchor="ctr">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1 313</a:t>
                      </a:r>
                    </a:p>
                  </a:txBody>
                  <a:tcPr marL="9525" marR="9525" marT="9525" marB="0" anchor="ctr">
                    <a:lnL w="12700" cap="flat" cmpd="sng" algn="ctr">
                      <a:solidFill>
                        <a:schemeClr val="tx1"/>
                      </a:solidFill>
                      <a:prstDash val="solid"/>
                      <a:round/>
                      <a:headEnd type="none" w="med" len="med"/>
                      <a:tailEnd type="none" w="med" len="med"/>
                    </a:lnL>
                    <a:lnT w="12700" cap="flat" cmpd="sng" algn="ctr">
                      <a:solidFill>
                        <a:schemeClr val="tx1"/>
                      </a:solidFill>
                      <a:prstDash val="solid"/>
                      <a:round/>
                      <a:headEnd type="none" w="med" len="med"/>
                      <a:tailEnd type="none" w="med" len="med"/>
                    </a:lnT>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157</a:t>
                      </a:r>
                    </a:p>
                  </a:txBody>
                  <a:tcPr marL="9525" marR="9525" marT="9525" marB="0" anchor="ctr">
                    <a:lnT w="12700" cap="flat" cmpd="sng" algn="ctr">
                      <a:solidFill>
                        <a:schemeClr val="tx1"/>
                      </a:solidFill>
                      <a:prstDash val="solid"/>
                      <a:round/>
                      <a:headEnd type="none" w="med" len="med"/>
                      <a:tailEnd type="none" w="med" len="med"/>
                    </a:lnT>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162</a:t>
                      </a:r>
                    </a:p>
                  </a:txBody>
                  <a:tcPr marL="9525" marR="9525" marT="9525" marB="0" anchor="ctr">
                    <a:lnT w="12700" cap="flat" cmpd="sng" algn="ctr">
                      <a:solidFill>
                        <a:schemeClr val="tx1"/>
                      </a:solidFill>
                      <a:prstDash val="solid"/>
                      <a:round/>
                      <a:headEnd type="none" w="med" len="med"/>
                      <a:tailEnd type="none" w="med" len="med"/>
                    </a:lnT>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203</a:t>
                      </a:r>
                    </a:p>
                  </a:txBody>
                  <a:tcPr marL="9525" marR="9525" marT="9525" marB="0" anchor="ctr">
                    <a:lnT w="12700" cap="flat" cmpd="sng" algn="ctr">
                      <a:solidFill>
                        <a:schemeClr val="tx1"/>
                      </a:solidFill>
                      <a:prstDash val="solid"/>
                      <a:round/>
                      <a:headEnd type="none" w="med" len="med"/>
                      <a:tailEnd type="none" w="med" len="med"/>
                    </a:lnT>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791</a:t>
                      </a:r>
                    </a:p>
                  </a:txBody>
                  <a:tcPr marL="9525" marR="9525" marT="9525" marB="0" anchor="ctr">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1 439</a:t>
                      </a:r>
                    </a:p>
                  </a:txBody>
                  <a:tcPr marL="9525" marR="9525" marT="9525" marB="0" anchor="ctr">
                    <a:lnL w="12700" cap="flat" cmpd="sng" algn="ctr">
                      <a:solidFill>
                        <a:schemeClr val="tx1"/>
                      </a:solidFill>
                      <a:prstDash val="solid"/>
                      <a:round/>
                      <a:headEnd type="none" w="med" len="med"/>
                      <a:tailEnd type="none" w="med" len="med"/>
                    </a:lnL>
                    <a:lnT w="12700" cap="flat" cmpd="sng" algn="ctr">
                      <a:solidFill>
                        <a:schemeClr val="tx1"/>
                      </a:solidFill>
                      <a:prstDash val="solid"/>
                      <a:round/>
                      <a:headEnd type="none" w="med" len="med"/>
                      <a:tailEnd type="none" w="med" len="med"/>
                    </a:lnT>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282</a:t>
                      </a:r>
                    </a:p>
                  </a:txBody>
                  <a:tcPr marL="9525" marR="9525" marT="9525" marB="0" anchor="ctr">
                    <a:lnT w="12700" cap="flat" cmpd="sng" algn="ctr">
                      <a:solidFill>
                        <a:schemeClr val="tx1"/>
                      </a:solidFill>
                      <a:prstDash val="solid"/>
                      <a:round/>
                      <a:headEnd type="none" w="med" len="med"/>
                      <a:tailEnd type="none" w="med" len="med"/>
                    </a:lnT>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349</a:t>
                      </a:r>
                    </a:p>
                  </a:txBody>
                  <a:tcPr marL="9525" marR="9525" marT="9525" marB="0" anchor="ctr">
                    <a:lnT w="12700" cap="flat" cmpd="sng" algn="ctr">
                      <a:solidFill>
                        <a:schemeClr val="tx1"/>
                      </a:solidFill>
                      <a:prstDash val="solid"/>
                      <a:round/>
                      <a:headEnd type="none" w="med" len="med"/>
                      <a:tailEnd type="none" w="med" len="med"/>
                    </a:lnT>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388</a:t>
                      </a:r>
                    </a:p>
                  </a:txBody>
                  <a:tcPr marL="9525" marR="9525" marT="9525" marB="0" anchor="ctr">
                    <a:lnT w="12700" cap="flat" cmpd="sng" algn="ctr">
                      <a:solidFill>
                        <a:schemeClr val="tx1"/>
                      </a:solidFill>
                      <a:prstDash val="solid"/>
                      <a:round/>
                      <a:headEnd type="none" w="med" len="med"/>
                      <a:tailEnd type="none" w="med" len="med"/>
                    </a:lnT>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420</a:t>
                      </a:r>
                    </a:p>
                  </a:txBody>
                  <a:tcPr marL="9525" marR="9525" marT="9525" marB="0" anchor="ctr">
                    <a:lnT w="12700" cap="flat" cmpd="sng" algn="ctr">
                      <a:solidFill>
                        <a:schemeClr val="tx1"/>
                      </a:solidFill>
                      <a:prstDash val="solid"/>
                      <a:round/>
                      <a:headEnd type="none" w="med" len="med"/>
                      <a:tailEnd type="none" w="med" len="med"/>
                    </a:lnT>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5,0%</a:t>
                      </a:r>
                    </a:p>
                  </a:txBody>
                  <a:tcPr marL="9525" marR="9525" marT="9525" marB="0" anchor="ctr">
                    <a:lnT w="12700" cap="flat" cmpd="sng" algn="ctr">
                      <a:solidFill>
                        <a:schemeClr val="tx1"/>
                      </a:solidFill>
                      <a:prstDash val="solid"/>
                      <a:round/>
                      <a:headEnd type="none" w="med" len="med"/>
                      <a:tailEnd type="none" w="med" len="med"/>
                    </a:lnT>
                    <a:solidFill>
                      <a:schemeClr val="accent6">
                        <a:lumMod val="50000"/>
                        <a:alpha val="1000"/>
                      </a:schemeClr>
                    </a:solidFill>
                  </a:tcPr>
                </a:tc>
                <a:extLst>
                  <a:ext uri="{0D108BD9-81ED-4DB2-BD59-A6C34878D82A}">
                    <a16:rowId xmlns:a16="http://schemas.microsoft.com/office/drawing/2014/main" val="1295061941"/>
                  </a:ext>
                </a:extLst>
              </a:tr>
              <a:tr h="144837">
                <a:tc>
                  <a:txBody>
                    <a:bodyPr/>
                    <a:lstStyle/>
                    <a:p>
                      <a:pPr algn="ctr" fontAlgn="b"/>
                      <a:r>
                        <a:rPr lang="ru-RU" sz="800" b="0" i="0" u="none" strike="noStrike" dirty="0">
                          <a:solidFill>
                            <a:schemeClr val="accent6">
                              <a:lumMod val="50000"/>
                            </a:schemeClr>
                          </a:solidFill>
                          <a:effectLst/>
                          <a:latin typeface="Arial Narrow" panose="020B0606020202030204" pitchFamily="34" charset="0"/>
                        </a:rPr>
                        <a:t>2</a:t>
                      </a:r>
                      <a:endParaRPr lang="en-US" sz="800" b="0" i="0" u="none" strike="noStrike" dirty="0">
                        <a:solidFill>
                          <a:schemeClr val="accent6">
                            <a:lumMod val="50000"/>
                          </a:schemeClr>
                        </a:solidFill>
                        <a:effectLst/>
                        <a:latin typeface="Arial Narrow" panose="020B0606020202030204" pitchFamily="34" charset="0"/>
                      </a:endParaRPr>
                    </a:p>
                  </a:txBody>
                  <a:tcPr marL="9525" marR="9525" marT="0" marB="0" anchor="ctr">
                    <a:solidFill>
                      <a:schemeClr val="accent6">
                        <a:lumMod val="75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2350-3</a:t>
                      </a:r>
                    </a:p>
                  </a:txBody>
                  <a:tcPr marL="9525" marR="9525" marT="9525" marB="0" anchor="ctr">
                    <a:solidFill>
                      <a:schemeClr val="accent6">
                        <a:lumMod val="75000"/>
                        <a:alpha val="20000"/>
                      </a:schemeClr>
                    </a:solidFill>
                  </a:tcPr>
                </a:tc>
                <a:tc>
                  <a:txBody>
                    <a:bodyPr/>
                    <a:lstStyle/>
                    <a:p>
                      <a:pPr marL="72000" algn="l" fontAlgn="ctr"/>
                      <a:r>
                        <a:rPr lang="ru-RU" sz="800" b="0" i="0" u="none" strike="noStrike" dirty="0" err="1">
                          <a:solidFill>
                            <a:srgbClr val="000000"/>
                          </a:solidFill>
                          <a:effectLst/>
                          <a:latin typeface="Arial Narrow" panose="020B0606020202030204" pitchFamily="34" charset="0"/>
                        </a:rPr>
                        <a:t>Қоғамдық</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ғылымдар</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бойынша</a:t>
                      </a:r>
                      <a:r>
                        <a:rPr lang="ru-RU" sz="800" b="0" i="0" u="none" strike="noStrike" dirty="0">
                          <a:solidFill>
                            <a:srgbClr val="000000"/>
                          </a:solidFill>
                          <a:effectLst/>
                          <a:latin typeface="Arial Narrow" panose="020B0606020202030204" pitchFamily="34" charset="0"/>
                        </a:rPr>
                        <a:t> орта </a:t>
                      </a:r>
                      <a:r>
                        <a:rPr lang="ru-RU" sz="800" b="0" i="0" u="none" strike="noStrike" dirty="0" err="1">
                          <a:solidFill>
                            <a:srgbClr val="000000"/>
                          </a:solidFill>
                          <a:effectLst/>
                          <a:latin typeface="Arial Narrow" panose="020B0606020202030204" pitchFamily="34" charset="0"/>
                        </a:rPr>
                        <a:t>мектеп</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мұғалімдері</a:t>
                      </a:r>
                      <a:endParaRPr lang="ru-RU" sz="800" b="0" i="0" u="none" strike="noStrike" dirty="0">
                        <a:solidFill>
                          <a:srgbClr val="000000"/>
                        </a:solidFill>
                        <a:effectLst/>
                        <a:latin typeface="Arial Narrow" panose="020B0606020202030204" pitchFamily="34" charset="0"/>
                      </a:endParaRPr>
                    </a:p>
                  </a:txBody>
                  <a:tcPr marL="9525" marR="9525" marT="9525" marB="0" anchor="ctr">
                    <a:lnR w="12700" cap="flat" cmpd="sng" algn="ctr">
                      <a:solidFill>
                        <a:schemeClr val="tx1"/>
                      </a:solidFill>
                      <a:prstDash val="solid"/>
                      <a:round/>
                      <a:headEnd type="none" w="med" len="med"/>
                      <a:tailEnd type="none" w="med" len="med"/>
                    </a:lnR>
                    <a:solidFill>
                      <a:schemeClr val="accent6">
                        <a:lumMod val="75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1 109</a:t>
                      </a:r>
                    </a:p>
                  </a:txBody>
                  <a:tcPr marL="9525" marR="9525" marT="9525" marB="0" anchor="ctr">
                    <a:lnL w="12700" cap="flat" cmpd="sng" algn="ctr">
                      <a:solidFill>
                        <a:schemeClr val="tx1"/>
                      </a:solidFill>
                      <a:prstDash val="solid"/>
                      <a:round/>
                      <a:headEnd type="none" w="med" len="med"/>
                      <a:tailEnd type="none" w="med" len="med"/>
                    </a:lnL>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174</a:t>
                      </a:r>
                    </a:p>
                  </a:txBody>
                  <a:tcPr marL="9525" marR="9525" marT="9525" marB="0" anchor="c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70</a:t>
                      </a:r>
                    </a:p>
                  </a:txBody>
                  <a:tcPr marL="9525" marR="9525" marT="9525" marB="0" anchor="c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663</a:t>
                      </a:r>
                    </a:p>
                  </a:txBody>
                  <a:tcPr marL="9525" marR="9525" marT="9525" marB="0" anchor="c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202</a:t>
                      </a:r>
                    </a:p>
                  </a:txBody>
                  <a:tcPr marL="9525" marR="9525" marT="9525" marB="0" anchor="ctr">
                    <a:lnR w="12700" cap="flat" cmpd="sng" algn="ctr">
                      <a:solidFill>
                        <a:schemeClr val="tx1"/>
                      </a:solidFill>
                      <a:prstDash val="solid"/>
                      <a:round/>
                      <a:headEnd type="none" w="med" len="med"/>
                      <a:tailEnd type="none" w="med" len="med"/>
                    </a:ln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1 246</a:t>
                      </a:r>
                    </a:p>
                  </a:txBody>
                  <a:tcPr marL="9525" marR="9525" marT="9525" marB="0" anchor="ctr">
                    <a:lnL w="12700" cap="flat" cmpd="sng" algn="ctr">
                      <a:solidFill>
                        <a:schemeClr val="tx1"/>
                      </a:solidFill>
                      <a:prstDash val="solid"/>
                      <a:round/>
                      <a:headEnd type="none" w="med" len="med"/>
                      <a:tailEnd type="none" w="med" len="med"/>
                    </a:lnL>
                    <a:solidFill>
                      <a:schemeClr val="accent6">
                        <a:lumMod val="75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185</a:t>
                      </a:r>
                    </a:p>
                  </a:txBody>
                  <a:tcPr marL="9525" marR="9525" marT="9525" marB="0" anchor="c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193</a:t>
                      </a:r>
                    </a:p>
                  </a:txBody>
                  <a:tcPr marL="9525" marR="9525" marT="9525" marB="0" anchor="ctr">
                    <a:solidFill>
                      <a:schemeClr val="accent6">
                        <a:lumMod val="75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132</a:t>
                      </a:r>
                    </a:p>
                  </a:txBody>
                  <a:tcPr marL="9525" marR="9525" marT="9525" marB="0" anchor="ctr">
                    <a:solidFill>
                      <a:schemeClr val="accent6">
                        <a:lumMod val="75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736</a:t>
                      </a:r>
                    </a:p>
                  </a:txBody>
                  <a:tcPr marL="9525" marR="9525" marT="9525" marB="0" anchor="ctr">
                    <a:solidFill>
                      <a:schemeClr val="accent6">
                        <a:lumMod val="75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4,3%</a:t>
                      </a:r>
                    </a:p>
                  </a:txBody>
                  <a:tcPr marL="9525" marR="9525" marT="9525" marB="0" anchor="ctr">
                    <a:solidFill>
                      <a:schemeClr val="accent6">
                        <a:lumMod val="75000"/>
                        <a:alpha val="20000"/>
                      </a:schemeClr>
                    </a:solidFill>
                  </a:tcPr>
                </a:tc>
                <a:extLst>
                  <a:ext uri="{0D108BD9-81ED-4DB2-BD59-A6C34878D82A}">
                    <a16:rowId xmlns:a16="http://schemas.microsoft.com/office/drawing/2014/main" val="750895560"/>
                  </a:ext>
                </a:extLst>
              </a:tr>
              <a:tr h="144837">
                <a:tc>
                  <a:txBody>
                    <a:bodyPr/>
                    <a:lstStyle/>
                    <a:p>
                      <a:pPr algn="ctr" fontAlgn="b"/>
                      <a:r>
                        <a:rPr lang="ru-RU" sz="800" b="0" i="0" u="none" strike="noStrike" dirty="0">
                          <a:solidFill>
                            <a:schemeClr val="accent6">
                              <a:lumMod val="50000"/>
                            </a:schemeClr>
                          </a:solidFill>
                          <a:effectLst/>
                          <a:latin typeface="Arial Narrow" panose="020B0606020202030204" pitchFamily="34" charset="0"/>
                        </a:rPr>
                        <a:t>3</a:t>
                      </a:r>
                      <a:endParaRPr lang="en-US" sz="800" b="0" i="0" u="none" strike="noStrike" dirty="0">
                        <a:solidFill>
                          <a:schemeClr val="accent6">
                            <a:lumMod val="50000"/>
                          </a:schemeClr>
                        </a:solidFill>
                        <a:effectLst/>
                        <a:latin typeface="Arial Narrow" panose="020B0606020202030204" pitchFamily="34" charset="0"/>
                      </a:endParaRPr>
                    </a:p>
                  </a:txBody>
                  <a:tcPr marL="9525" marR="9525" marT="0"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9629-9</a:t>
                      </a:r>
                    </a:p>
                  </a:txBody>
                  <a:tcPr marL="9525" marR="9525" marT="9525" marB="0" anchor="ctr">
                    <a:solidFill>
                      <a:schemeClr val="accent6">
                        <a:lumMod val="50000"/>
                        <a:alpha val="1000"/>
                      </a:schemeClr>
                    </a:solidFill>
                  </a:tcPr>
                </a:tc>
                <a:tc>
                  <a:txBody>
                    <a:bodyPr/>
                    <a:lstStyle/>
                    <a:p>
                      <a:pPr marL="72000" algn="l" fontAlgn="ctr"/>
                      <a:r>
                        <a:rPr lang="ru-RU" sz="800" b="0" i="0" u="none" strike="noStrike" dirty="0" err="1">
                          <a:solidFill>
                            <a:srgbClr val="000000"/>
                          </a:solidFill>
                          <a:effectLst/>
                          <a:latin typeface="Arial Narrow" panose="020B0606020202030204" pitchFamily="34" charset="0"/>
                        </a:rPr>
                        <a:t>Біліктілігі</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жоқ</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жұмысшылар</a:t>
                      </a:r>
                      <a:endParaRPr lang="ru-RU" sz="800" b="0" i="0" u="none" strike="noStrike" dirty="0">
                        <a:solidFill>
                          <a:srgbClr val="000000"/>
                        </a:solidFill>
                        <a:effectLst/>
                        <a:latin typeface="Arial Narrow" panose="020B0606020202030204" pitchFamily="34" charset="0"/>
                      </a:endParaRPr>
                    </a:p>
                  </a:txBody>
                  <a:tcPr marL="9525" marR="9525" marT="9525" marB="0" anchor="ctr">
                    <a:lnR w="12700" cap="flat" cmpd="sng" algn="ctr">
                      <a:solidFill>
                        <a:schemeClr val="tx1"/>
                      </a:solidFill>
                      <a:prstDash val="solid"/>
                      <a:round/>
                      <a:headEnd type="none" w="med" len="med"/>
                      <a:tailEnd type="none" w="med" len="med"/>
                    </a:ln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5 232</a:t>
                      </a:r>
                    </a:p>
                  </a:txBody>
                  <a:tcPr marL="9525" marR="9525" marT="9525" marB="0" anchor="ctr">
                    <a:lnL w="12700" cap="flat" cmpd="sng" algn="ctr">
                      <a:solidFill>
                        <a:schemeClr val="tx1"/>
                      </a:solidFill>
                      <a:prstDash val="solid"/>
                      <a:round/>
                      <a:headEnd type="none" w="med" len="med"/>
                      <a:tailEnd type="none" w="med" len="med"/>
                    </a:lnL>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412</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942</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832</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3 046</a:t>
                      </a:r>
                    </a:p>
                  </a:txBody>
                  <a:tcPr marL="9525" marR="9525" marT="9525" marB="0" anchor="ctr">
                    <a:lnR w="12700" cap="flat" cmpd="sng" algn="ctr">
                      <a:solidFill>
                        <a:schemeClr val="tx1"/>
                      </a:solidFill>
                      <a:prstDash val="solid"/>
                      <a:round/>
                      <a:headEnd type="none" w="med" len="med"/>
                      <a:tailEnd type="none" w="med" len="med"/>
                    </a:ln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1 226</a:t>
                      </a:r>
                    </a:p>
                  </a:txBody>
                  <a:tcPr marL="9525" marR="9525" marT="9525" marB="0" anchor="ctr">
                    <a:lnL w="12700" cap="flat" cmpd="sng" algn="ctr">
                      <a:solidFill>
                        <a:schemeClr val="tx1"/>
                      </a:solidFill>
                      <a:prstDash val="solid"/>
                      <a:round/>
                      <a:headEnd type="none" w="med" len="med"/>
                      <a:tailEnd type="none" w="med" len="med"/>
                    </a:lnL>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268</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0</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339</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619</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4,3%</a:t>
                      </a:r>
                    </a:p>
                  </a:txBody>
                  <a:tcPr marL="9525" marR="9525" marT="9525" marB="0" anchor="ctr">
                    <a:solidFill>
                      <a:schemeClr val="accent6">
                        <a:lumMod val="50000"/>
                        <a:alpha val="1000"/>
                      </a:schemeClr>
                    </a:solidFill>
                  </a:tcPr>
                </a:tc>
                <a:extLst>
                  <a:ext uri="{0D108BD9-81ED-4DB2-BD59-A6C34878D82A}">
                    <a16:rowId xmlns:a16="http://schemas.microsoft.com/office/drawing/2014/main" val="761244194"/>
                  </a:ext>
                </a:extLst>
              </a:tr>
              <a:tr h="144837">
                <a:tc>
                  <a:txBody>
                    <a:bodyPr/>
                    <a:lstStyle/>
                    <a:p>
                      <a:pPr algn="ctr" fontAlgn="b"/>
                      <a:r>
                        <a:rPr lang="ru-RU" sz="800" b="0" i="0" u="none" strike="noStrike" dirty="0">
                          <a:solidFill>
                            <a:schemeClr val="accent6">
                              <a:lumMod val="50000"/>
                            </a:schemeClr>
                          </a:solidFill>
                          <a:effectLst/>
                          <a:latin typeface="Arial Narrow" panose="020B0606020202030204" pitchFamily="34" charset="0"/>
                        </a:rPr>
                        <a:t>4</a:t>
                      </a:r>
                      <a:endParaRPr lang="en-US" sz="800" b="0" i="0" u="none" strike="noStrike" dirty="0">
                        <a:solidFill>
                          <a:schemeClr val="accent6">
                            <a:lumMod val="50000"/>
                          </a:schemeClr>
                        </a:solidFill>
                        <a:effectLst/>
                        <a:latin typeface="Arial Narrow" panose="020B0606020202030204" pitchFamily="34" charset="0"/>
                      </a:endParaRPr>
                    </a:p>
                  </a:txBody>
                  <a:tcPr marL="9525" marR="9525" marT="0" marB="0" anchor="ctr">
                    <a:solidFill>
                      <a:schemeClr val="accent6">
                        <a:lumMod val="75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2362-0</a:t>
                      </a:r>
                    </a:p>
                  </a:txBody>
                  <a:tcPr marL="9525" marR="9525" marT="9525" marB="0" anchor="ctr">
                    <a:solidFill>
                      <a:schemeClr val="accent6">
                        <a:lumMod val="75000"/>
                        <a:alpha val="20000"/>
                      </a:schemeClr>
                    </a:solidFill>
                  </a:tcPr>
                </a:tc>
                <a:tc>
                  <a:txBody>
                    <a:bodyPr/>
                    <a:lstStyle/>
                    <a:p>
                      <a:pPr marL="72000" algn="l" fontAlgn="ctr"/>
                      <a:r>
                        <a:rPr lang="ru-RU" sz="800" b="0" i="0" u="none" strike="noStrike" dirty="0" err="1">
                          <a:solidFill>
                            <a:srgbClr val="000000"/>
                          </a:solidFill>
                          <a:effectLst/>
                          <a:latin typeface="Arial Narrow" panose="020B0606020202030204" pitchFamily="34" charset="0"/>
                        </a:rPr>
                        <a:t>Мектепке</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дейінгі</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білім</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берудегі</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тәрбиешілер</a:t>
                      </a:r>
                      <a:endParaRPr lang="ru-RU" sz="800" b="0" i="0" u="none" strike="noStrike" dirty="0">
                        <a:solidFill>
                          <a:srgbClr val="000000"/>
                        </a:solidFill>
                        <a:effectLst/>
                        <a:latin typeface="Arial Narrow" panose="020B0606020202030204" pitchFamily="34" charset="0"/>
                      </a:endParaRPr>
                    </a:p>
                  </a:txBody>
                  <a:tcPr marL="9525" marR="9525" marT="9525" marB="0" anchor="ctr">
                    <a:lnR w="12700" cap="flat" cmpd="sng" algn="ctr">
                      <a:solidFill>
                        <a:schemeClr val="tx1"/>
                      </a:solidFill>
                      <a:prstDash val="solid"/>
                      <a:round/>
                      <a:headEnd type="none" w="med" len="med"/>
                      <a:tailEnd type="none" w="med" len="med"/>
                    </a:lnR>
                    <a:solidFill>
                      <a:schemeClr val="accent6">
                        <a:lumMod val="75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647</a:t>
                      </a:r>
                    </a:p>
                  </a:txBody>
                  <a:tcPr marL="9525" marR="9525" marT="9525" marB="0" anchor="ctr">
                    <a:lnL w="12700" cap="flat" cmpd="sng" algn="ctr">
                      <a:solidFill>
                        <a:schemeClr val="tx1"/>
                      </a:solidFill>
                      <a:prstDash val="solid"/>
                      <a:round/>
                      <a:headEnd type="none" w="med" len="med"/>
                      <a:tailEnd type="none" w="med" len="med"/>
                    </a:lnL>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75</a:t>
                      </a:r>
                    </a:p>
                  </a:txBody>
                  <a:tcPr marL="9525" marR="9525" marT="9525" marB="0" anchor="c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117</a:t>
                      </a:r>
                    </a:p>
                  </a:txBody>
                  <a:tcPr marL="9525" marR="9525" marT="9525" marB="0" anchor="c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299</a:t>
                      </a:r>
                    </a:p>
                  </a:txBody>
                  <a:tcPr marL="9525" marR="9525" marT="9525" marB="0" anchor="c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156</a:t>
                      </a:r>
                    </a:p>
                  </a:txBody>
                  <a:tcPr marL="9525" marR="9525" marT="9525" marB="0" anchor="ctr">
                    <a:lnR w="12700" cap="flat" cmpd="sng" algn="ctr">
                      <a:solidFill>
                        <a:schemeClr val="tx1"/>
                      </a:solidFill>
                      <a:prstDash val="solid"/>
                      <a:round/>
                      <a:headEnd type="none" w="med" len="med"/>
                      <a:tailEnd type="none" w="med" len="med"/>
                    </a:ln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837</a:t>
                      </a:r>
                    </a:p>
                  </a:txBody>
                  <a:tcPr marL="9525" marR="9525" marT="9525" marB="0" anchor="ctr">
                    <a:lnL w="12700" cap="flat" cmpd="sng" algn="ctr">
                      <a:solidFill>
                        <a:schemeClr val="tx1"/>
                      </a:solidFill>
                      <a:prstDash val="solid"/>
                      <a:round/>
                      <a:headEnd type="none" w="med" len="med"/>
                      <a:tailEnd type="none" w="med" len="med"/>
                    </a:lnL>
                    <a:solidFill>
                      <a:schemeClr val="accent6">
                        <a:lumMod val="75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171</a:t>
                      </a:r>
                    </a:p>
                  </a:txBody>
                  <a:tcPr marL="9525" marR="9525" marT="9525" marB="0" anchor="c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159</a:t>
                      </a:r>
                    </a:p>
                  </a:txBody>
                  <a:tcPr marL="9525" marR="9525" marT="9525" marB="0" anchor="ctr">
                    <a:solidFill>
                      <a:schemeClr val="accent6">
                        <a:lumMod val="75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178</a:t>
                      </a:r>
                    </a:p>
                  </a:txBody>
                  <a:tcPr marL="9525" marR="9525" marT="9525" marB="0" anchor="ctr">
                    <a:solidFill>
                      <a:schemeClr val="accent6">
                        <a:lumMod val="75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329</a:t>
                      </a:r>
                    </a:p>
                  </a:txBody>
                  <a:tcPr marL="9525" marR="9525" marT="9525" marB="0" anchor="ctr">
                    <a:solidFill>
                      <a:schemeClr val="accent6">
                        <a:lumMod val="75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2,9%</a:t>
                      </a:r>
                    </a:p>
                  </a:txBody>
                  <a:tcPr marL="9525" marR="9525" marT="9525" marB="0" anchor="ctr">
                    <a:solidFill>
                      <a:schemeClr val="accent6">
                        <a:lumMod val="75000"/>
                        <a:alpha val="20000"/>
                      </a:schemeClr>
                    </a:solidFill>
                  </a:tcPr>
                </a:tc>
                <a:extLst>
                  <a:ext uri="{0D108BD9-81ED-4DB2-BD59-A6C34878D82A}">
                    <a16:rowId xmlns:a16="http://schemas.microsoft.com/office/drawing/2014/main" val="1996304957"/>
                  </a:ext>
                </a:extLst>
              </a:tr>
              <a:tr h="144837">
                <a:tc>
                  <a:txBody>
                    <a:bodyPr/>
                    <a:lstStyle/>
                    <a:p>
                      <a:pPr algn="ctr" fontAlgn="b"/>
                      <a:r>
                        <a:rPr lang="ru-RU" sz="800" b="0" i="0" u="none" strike="noStrike" dirty="0">
                          <a:solidFill>
                            <a:schemeClr val="accent6">
                              <a:lumMod val="50000"/>
                            </a:schemeClr>
                          </a:solidFill>
                          <a:effectLst/>
                          <a:latin typeface="Arial Narrow" panose="020B0606020202030204" pitchFamily="34" charset="0"/>
                        </a:rPr>
                        <a:t>5</a:t>
                      </a:r>
                      <a:endParaRPr lang="en-US" sz="800" b="0" i="0" u="none" strike="noStrike" dirty="0">
                        <a:solidFill>
                          <a:schemeClr val="accent6">
                            <a:lumMod val="50000"/>
                          </a:schemeClr>
                        </a:solidFill>
                        <a:effectLst/>
                        <a:latin typeface="Arial Narrow" panose="020B0606020202030204" pitchFamily="34" charset="0"/>
                      </a:endParaRPr>
                    </a:p>
                  </a:txBody>
                  <a:tcPr marL="9525" marR="9525" marT="0"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2350-2</a:t>
                      </a:r>
                    </a:p>
                  </a:txBody>
                  <a:tcPr marL="9525" marR="9525" marT="9525" marB="0" anchor="ctr">
                    <a:solidFill>
                      <a:schemeClr val="accent6">
                        <a:lumMod val="50000"/>
                        <a:alpha val="1000"/>
                      </a:schemeClr>
                    </a:solidFill>
                  </a:tcPr>
                </a:tc>
                <a:tc>
                  <a:txBody>
                    <a:bodyPr/>
                    <a:lstStyle/>
                    <a:p>
                      <a:pPr marL="72000" algn="l" fontAlgn="ctr"/>
                      <a:r>
                        <a:rPr lang="ru-RU" sz="800" b="0" i="0" u="none" strike="noStrike" dirty="0">
                          <a:solidFill>
                            <a:srgbClr val="000000"/>
                          </a:solidFill>
                          <a:effectLst/>
                          <a:latin typeface="Arial Narrow" panose="020B0606020202030204" pitchFamily="34" charset="0"/>
                        </a:rPr>
                        <a:t>Математика </a:t>
                      </a:r>
                      <a:r>
                        <a:rPr lang="ru-RU" sz="800" b="0" i="0" u="none" strike="noStrike" dirty="0" err="1">
                          <a:solidFill>
                            <a:srgbClr val="000000"/>
                          </a:solidFill>
                          <a:effectLst/>
                          <a:latin typeface="Arial Narrow" panose="020B0606020202030204" pitchFamily="34" charset="0"/>
                        </a:rPr>
                        <a:t>ғылымдары</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бойынша</a:t>
                      </a:r>
                      <a:r>
                        <a:rPr lang="ru-RU" sz="800" b="0" i="0" u="none" strike="noStrike" dirty="0">
                          <a:solidFill>
                            <a:srgbClr val="000000"/>
                          </a:solidFill>
                          <a:effectLst/>
                          <a:latin typeface="Arial Narrow" panose="020B0606020202030204" pitchFamily="34" charset="0"/>
                        </a:rPr>
                        <a:t> орта </a:t>
                      </a:r>
                      <a:r>
                        <a:rPr lang="ru-RU" sz="800" b="0" i="0" u="none" strike="noStrike" dirty="0" err="1">
                          <a:solidFill>
                            <a:srgbClr val="000000"/>
                          </a:solidFill>
                          <a:effectLst/>
                          <a:latin typeface="Arial Narrow" panose="020B0606020202030204" pitchFamily="34" charset="0"/>
                        </a:rPr>
                        <a:t>мектеп</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мұғалімдері</a:t>
                      </a:r>
                      <a:endParaRPr lang="ru-RU" sz="800" b="0" i="0" u="none" strike="noStrike" dirty="0">
                        <a:solidFill>
                          <a:srgbClr val="000000"/>
                        </a:solidFill>
                        <a:effectLst/>
                        <a:latin typeface="Arial Narrow" panose="020B0606020202030204" pitchFamily="34" charset="0"/>
                      </a:endParaRPr>
                    </a:p>
                  </a:txBody>
                  <a:tcPr marL="9525" marR="9525" marT="9525" marB="0" anchor="ctr">
                    <a:lnR w="12700" cap="flat" cmpd="sng" algn="ctr">
                      <a:solidFill>
                        <a:schemeClr val="tx1"/>
                      </a:solidFill>
                      <a:prstDash val="solid"/>
                      <a:round/>
                      <a:headEnd type="none" w="med" len="med"/>
                      <a:tailEnd type="none" w="med" len="med"/>
                    </a:ln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502</a:t>
                      </a:r>
                    </a:p>
                  </a:txBody>
                  <a:tcPr marL="9525" marR="9525" marT="9525" marB="0" anchor="ctr">
                    <a:lnL w="12700" cap="flat" cmpd="sng" algn="ctr">
                      <a:solidFill>
                        <a:schemeClr val="tx1"/>
                      </a:solidFill>
                      <a:prstDash val="solid"/>
                      <a:round/>
                      <a:headEnd type="none" w="med" len="med"/>
                      <a:tailEnd type="none" w="med" len="med"/>
                    </a:lnL>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54</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35</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317</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96</a:t>
                      </a:r>
                    </a:p>
                  </a:txBody>
                  <a:tcPr marL="9525" marR="9525" marT="9525" marB="0" anchor="ctr">
                    <a:lnR w="12700" cap="flat" cmpd="sng" algn="ctr">
                      <a:solidFill>
                        <a:schemeClr val="tx1"/>
                      </a:solidFill>
                      <a:prstDash val="solid"/>
                      <a:round/>
                      <a:headEnd type="none" w="med" len="med"/>
                      <a:tailEnd type="none" w="med" len="med"/>
                    </a:ln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760</a:t>
                      </a:r>
                    </a:p>
                  </a:txBody>
                  <a:tcPr marL="9525" marR="9525" marT="9525" marB="0" anchor="ctr">
                    <a:lnL w="12700" cap="flat" cmpd="sng" algn="ctr">
                      <a:solidFill>
                        <a:schemeClr val="tx1"/>
                      </a:solidFill>
                      <a:prstDash val="solid"/>
                      <a:round/>
                      <a:headEnd type="none" w="med" len="med"/>
                      <a:tailEnd type="none" w="med" len="med"/>
                    </a:lnL>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132</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146</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143</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339</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2,7%</a:t>
                      </a:r>
                    </a:p>
                  </a:txBody>
                  <a:tcPr marL="9525" marR="9525" marT="9525" marB="0" anchor="ctr">
                    <a:solidFill>
                      <a:schemeClr val="accent6">
                        <a:lumMod val="50000"/>
                        <a:alpha val="1000"/>
                      </a:schemeClr>
                    </a:solidFill>
                  </a:tcPr>
                </a:tc>
                <a:extLst>
                  <a:ext uri="{0D108BD9-81ED-4DB2-BD59-A6C34878D82A}">
                    <a16:rowId xmlns:a16="http://schemas.microsoft.com/office/drawing/2014/main" val="3085205914"/>
                  </a:ext>
                </a:extLst>
              </a:tr>
              <a:tr h="144837">
                <a:tc>
                  <a:txBody>
                    <a:bodyPr/>
                    <a:lstStyle/>
                    <a:p>
                      <a:pPr algn="ctr" fontAlgn="b"/>
                      <a:r>
                        <a:rPr lang="ru-RU" sz="800" b="0" i="0" u="none" strike="noStrike" dirty="0">
                          <a:solidFill>
                            <a:schemeClr val="accent6">
                              <a:lumMod val="50000"/>
                            </a:schemeClr>
                          </a:solidFill>
                          <a:effectLst/>
                          <a:latin typeface="Arial Narrow" panose="020B0606020202030204" pitchFamily="34" charset="0"/>
                        </a:rPr>
                        <a:t>6</a:t>
                      </a:r>
                      <a:endParaRPr lang="en-US" sz="800" b="0" i="0" u="none" strike="noStrike" dirty="0">
                        <a:solidFill>
                          <a:schemeClr val="accent6">
                            <a:lumMod val="50000"/>
                          </a:schemeClr>
                        </a:solidFill>
                        <a:effectLst/>
                        <a:latin typeface="Arial Narrow" panose="020B0606020202030204" pitchFamily="34" charset="0"/>
                      </a:endParaRPr>
                    </a:p>
                  </a:txBody>
                  <a:tcPr marL="9525" marR="9525" marT="0" marB="0" anchor="ctr">
                    <a:solidFill>
                      <a:schemeClr val="accent6">
                        <a:lumMod val="75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9113-0</a:t>
                      </a:r>
                    </a:p>
                  </a:txBody>
                  <a:tcPr marL="9525" marR="9525" marT="9525" marB="0" anchor="ctr">
                    <a:solidFill>
                      <a:schemeClr val="accent6">
                        <a:lumMod val="75000"/>
                        <a:alpha val="20000"/>
                      </a:schemeClr>
                    </a:solidFill>
                  </a:tcPr>
                </a:tc>
                <a:tc>
                  <a:txBody>
                    <a:bodyPr/>
                    <a:lstStyle/>
                    <a:p>
                      <a:pPr marL="72000" algn="l" fontAlgn="ctr"/>
                      <a:r>
                        <a:rPr lang="ru-RU" sz="800" b="0" i="0" u="none" strike="noStrike" dirty="0" err="1">
                          <a:solidFill>
                            <a:srgbClr val="000000"/>
                          </a:solidFill>
                          <a:effectLst/>
                          <a:latin typeface="Arial Narrow" panose="020B0606020202030204" pitchFamily="34" charset="0"/>
                        </a:rPr>
                        <a:t>Офистердегі</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жинаушылар</a:t>
                      </a:r>
                      <a:endParaRPr lang="ru-RU" sz="800" b="0" i="0" u="none" strike="noStrike" dirty="0">
                        <a:solidFill>
                          <a:srgbClr val="000000"/>
                        </a:solidFill>
                        <a:effectLst/>
                        <a:latin typeface="Arial Narrow" panose="020B0606020202030204" pitchFamily="34" charset="0"/>
                      </a:endParaRPr>
                    </a:p>
                  </a:txBody>
                  <a:tcPr marL="9525" marR="9525" marT="9525" marB="0" anchor="ctr">
                    <a:lnR w="12700" cap="flat" cmpd="sng" algn="ctr">
                      <a:solidFill>
                        <a:schemeClr val="tx1"/>
                      </a:solidFill>
                      <a:prstDash val="solid"/>
                      <a:round/>
                      <a:headEnd type="none" w="med" len="med"/>
                      <a:tailEnd type="none" w="med" len="med"/>
                    </a:lnR>
                    <a:solidFill>
                      <a:schemeClr val="accent6">
                        <a:lumMod val="75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555</a:t>
                      </a:r>
                    </a:p>
                  </a:txBody>
                  <a:tcPr marL="9525" marR="9525" marT="9525" marB="0" anchor="ctr">
                    <a:lnL w="12700" cap="flat" cmpd="sng" algn="ctr">
                      <a:solidFill>
                        <a:schemeClr val="tx1"/>
                      </a:solidFill>
                      <a:prstDash val="solid"/>
                      <a:round/>
                      <a:headEnd type="none" w="med" len="med"/>
                      <a:tailEnd type="none" w="med" len="med"/>
                    </a:lnL>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95</a:t>
                      </a:r>
                    </a:p>
                  </a:txBody>
                  <a:tcPr marL="9525" marR="9525" marT="9525" marB="0" anchor="c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81</a:t>
                      </a:r>
                    </a:p>
                  </a:txBody>
                  <a:tcPr marL="9525" marR="9525" marT="9525" marB="0" anchor="c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198</a:t>
                      </a:r>
                    </a:p>
                  </a:txBody>
                  <a:tcPr marL="9525" marR="9525" marT="9525" marB="0" anchor="c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181</a:t>
                      </a:r>
                    </a:p>
                  </a:txBody>
                  <a:tcPr marL="9525" marR="9525" marT="9525" marB="0" anchor="ctr">
                    <a:lnR w="12700" cap="flat" cmpd="sng" algn="ctr">
                      <a:solidFill>
                        <a:schemeClr val="tx1"/>
                      </a:solidFill>
                      <a:prstDash val="solid"/>
                      <a:round/>
                      <a:headEnd type="none" w="med" len="med"/>
                      <a:tailEnd type="none" w="med" len="med"/>
                    </a:ln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747</a:t>
                      </a:r>
                    </a:p>
                  </a:txBody>
                  <a:tcPr marL="9525" marR="9525" marT="9525" marB="0" anchor="ctr">
                    <a:lnL w="12700" cap="flat" cmpd="sng" algn="ctr">
                      <a:solidFill>
                        <a:schemeClr val="tx1"/>
                      </a:solidFill>
                      <a:prstDash val="solid"/>
                      <a:round/>
                      <a:headEnd type="none" w="med" len="med"/>
                      <a:tailEnd type="none" w="med" len="med"/>
                    </a:lnL>
                    <a:solidFill>
                      <a:schemeClr val="accent6">
                        <a:lumMod val="75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186</a:t>
                      </a:r>
                    </a:p>
                  </a:txBody>
                  <a:tcPr marL="9525" marR="9525" marT="9525" marB="0" anchor="c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161</a:t>
                      </a:r>
                    </a:p>
                  </a:txBody>
                  <a:tcPr marL="9525" marR="9525" marT="9525" marB="0" anchor="ctr">
                    <a:solidFill>
                      <a:schemeClr val="accent6">
                        <a:lumMod val="75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152</a:t>
                      </a:r>
                    </a:p>
                  </a:txBody>
                  <a:tcPr marL="9525" marR="9525" marT="9525" marB="0" anchor="ctr">
                    <a:solidFill>
                      <a:schemeClr val="accent6">
                        <a:lumMod val="75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248</a:t>
                      </a:r>
                    </a:p>
                  </a:txBody>
                  <a:tcPr marL="9525" marR="9525" marT="9525" marB="0" anchor="ctr">
                    <a:solidFill>
                      <a:schemeClr val="accent6">
                        <a:lumMod val="75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2,6%</a:t>
                      </a:r>
                    </a:p>
                  </a:txBody>
                  <a:tcPr marL="9525" marR="9525" marT="9525" marB="0" anchor="ctr">
                    <a:solidFill>
                      <a:schemeClr val="accent6">
                        <a:lumMod val="75000"/>
                        <a:alpha val="20000"/>
                      </a:schemeClr>
                    </a:solidFill>
                  </a:tcPr>
                </a:tc>
                <a:extLst>
                  <a:ext uri="{0D108BD9-81ED-4DB2-BD59-A6C34878D82A}">
                    <a16:rowId xmlns:a16="http://schemas.microsoft.com/office/drawing/2014/main" val="2706513750"/>
                  </a:ext>
                </a:extLst>
              </a:tr>
              <a:tr h="144837">
                <a:tc>
                  <a:txBody>
                    <a:bodyPr/>
                    <a:lstStyle/>
                    <a:p>
                      <a:pPr algn="ctr" fontAlgn="b"/>
                      <a:r>
                        <a:rPr lang="ru-RU" sz="800" b="0" i="0" u="none" strike="noStrike" dirty="0">
                          <a:solidFill>
                            <a:schemeClr val="accent6">
                              <a:lumMod val="50000"/>
                            </a:schemeClr>
                          </a:solidFill>
                          <a:effectLst/>
                          <a:latin typeface="Arial Narrow" panose="020B0606020202030204" pitchFamily="34" charset="0"/>
                        </a:rPr>
                        <a:t>7</a:t>
                      </a:r>
                      <a:endParaRPr lang="en-US" sz="800" b="0" i="0" u="none" strike="noStrike" dirty="0">
                        <a:solidFill>
                          <a:schemeClr val="accent6">
                            <a:lumMod val="50000"/>
                          </a:schemeClr>
                        </a:solidFill>
                        <a:effectLst/>
                        <a:latin typeface="Arial Narrow" panose="020B0606020202030204" pitchFamily="34" charset="0"/>
                      </a:endParaRPr>
                    </a:p>
                  </a:txBody>
                  <a:tcPr marL="9525" marR="9525" marT="0"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2374-9</a:t>
                      </a:r>
                    </a:p>
                  </a:txBody>
                  <a:tcPr marL="9525" marR="9525" marT="9525" marB="0" anchor="ctr">
                    <a:solidFill>
                      <a:schemeClr val="accent6">
                        <a:lumMod val="50000"/>
                        <a:alpha val="1000"/>
                      </a:schemeClr>
                    </a:solidFill>
                  </a:tcPr>
                </a:tc>
                <a:tc>
                  <a:txBody>
                    <a:bodyPr/>
                    <a:lstStyle/>
                    <a:p>
                      <a:pPr marL="72000" algn="l" fontAlgn="ctr"/>
                      <a:r>
                        <a:rPr lang="ru-RU" sz="800" b="0" i="0" u="none" strike="noStrike" dirty="0" err="1">
                          <a:solidFill>
                            <a:srgbClr val="000000"/>
                          </a:solidFill>
                          <a:effectLst/>
                          <a:latin typeface="Arial Narrow" panose="020B0606020202030204" pitchFamily="34" charset="0"/>
                        </a:rPr>
                        <a:t>Арнайы</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білім</a:t>
                      </a:r>
                      <a:r>
                        <a:rPr lang="ru-RU" sz="800" b="0" i="0" u="none" strike="noStrike" dirty="0">
                          <a:solidFill>
                            <a:srgbClr val="000000"/>
                          </a:solidFill>
                          <a:effectLst/>
                          <a:latin typeface="Arial Narrow" panose="020B0606020202030204" pitchFamily="34" charset="0"/>
                        </a:rPr>
                        <a:t> беру </a:t>
                      </a:r>
                      <a:r>
                        <a:rPr lang="ru-RU" sz="800" b="0" i="0" u="none" strike="noStrike" dirty="0" err="1">
                          <a:solidFill>
                            <a:srgbClr val="000000"/>
                          </a:solidFill>
                          <a:effectLst/>
                          <a:latin typeface="Arial Narrow" panose="020B0606020202030204" pitchFamily="34" charset="0"/>
                        </a:rPr>
                        <a:t>саласындағы</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басқа</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оқытушылары</a:t>
                      </a:r>
                      <a:endParaRPr lang="ru-RU" sz="800" b="0" i="0" u="none" strike="noStrike" dirty="0">
                        <a:solidFill>
                          <a:srgbClr val="000000"/>
                        </a:solidFill>
                        <a:effectLst/>
                        <a:latin typeface="Arial Narrow" panose="020B0606020202030204" pitchFamily="34" charset="0"/>
                      </a:endParaRPr>
                    </a:p>
                  </a:txBody>
                  <a:tcPr marL="9525" marR="9525" marT="9525" marB="0" anchor="ctr">
                    <a:lnR w="12700" cap="flat" cmpd="sng" algn="ctr">
                      <a:solidFill>
                        <a:schemeClr val="tx1"/>
                      </a:solidFill>
                      <a:prstDash val="solid"/>
                      <a:round/>
                      <a:headEnd type="none" w="med" len="med"/>
                      <a:tailEnd type="none" w="med" len="med"/>
                    </a:ln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518</a:t>
                      </a:r>
                    </a:p>
                  </a:txBody>
                  <a:tcPr marL="9525" marR="9525" marT="9525" marB="0" anchor="ctr">
                    <a:lnL w="12700" cap="flat" cmpd="sng" algn="ctr">
                      <a:solidFill>
                        <a:schemeClr val="tx1"/>
                      </a:solidFill>
                      <a:prstDash val="solid"/>
                      <a:round/>
                      <a:headEnd type="none" w="med" len="med"/>
                      <a:tailEnd type="none" w="med" len="med"/>
                    </a:lnL>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65</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67</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196</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190</a:t>
                      </a:r>
                    </a:p>
                  </a:txBody>
                  <a:tcPr marL="9525" marR="9525" marT="9525" marB="0" anchor="ctr">
                    <a:lnR w="12700" cap="flat" cmpd="sng" algn="ctr">
                      <a:solidFill>
                        <a:schemeClr val="tx1"/>
                      </a:solidFill>
                      <a:prstDash val="solid"/>
                      <a:round/>
                      <a:headEnd type="none" w="med" len="med"/>
                      <a:tailEnd type="none" w="med" len="med"/>
                    </a:ln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701</a:t>
                      </a:r>
                    </a:p>
                  </a:txBody>
                  <a:tcPr marL="9525" marR="9525" marT="9525" marB="0" anchor="ctr">
                    <a:lnL w="12700" cap="flat" cmpd="sng" algn="ctr">
                      <a:solidFill>
                        <a:schemeClr val="tx1"/>
                      </a:solidFill>
                      <a:prstDash val="solid"/>
                      <a:round/>
                      <a:headEnd type="none" w="med" len="med"/>
                      <a:tailEnd type="none" w="med" len="med"/>
                    </a:lnL>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190</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149</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126</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236</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2,4%</a:t>
                      </a:r>
                    </a:p>
                  </a:txBody>
                  <a:tcPr marL="9525" marR="9525" marT="9525" marB="0" anchor="ctr">
                    <a:solidFill>
                      <a:schemeClr val="accent6">
                        <a:lumMod val="50000"/>
                        <a:alpha val="1000"/>
                      </a:schemeClr>
                    </a:solidFill>
                  </a:tcPr>
                </a:tc>
                <a:extLst>
                  <a:ext uri="{0D108BD9-81ED-4DB2-BD59-A6C34878D82A}">
                    <a16:rowId xmlns:a16="http://schemas.microsoft.com/office/drawing/2014/main" val="1208754249"/>
                  </a:ext>
                </a:extLst>
              </a:tr>
              <a:tr h="144837">
                <a:tc>
                  <a:txBody>
                    <a:bodyPr/>
                    <a:lstStyle/>
                    <a:p>
                      <a:pPr algn="ctr" fontAlgn="b"/>
                      <a:r>
                        <a:rPr lang="ru-RU" sz="800" b="0" i="0" u="none" strike="noStrike" dirty="0">
                          <a:solidFill>
                            <a:schemeClr val="accent6">
                              <a:lumMod val="50000"/>
                            </a:schemeClr>
                          </a:solidFill>
                          <a:effectLst/>
                          <a:latin typeface="Arial Narrow" panose="020B0606020202030204" pitchFamily="34" charset="0"/>
                        </a:rPr>
                        <a:t>8</a:t>
                      </a:r>
                      <a:endParaRPr lang="en-US" sz="800" b="0" i="0" u="none" strike="noStrike" dirty="0">
                        <a:solidFill>
                          <a:schemeClr val="accent6">
                            <a:lumMod val="50000"/>
                          </a:schemeClr>
                        </a:solidFill>
                        <a:effectLst/>
                        <a:latin typeface="Arial Narrow" panose="020B0606020202030204" pitchFamily="34" charset="0"/>
                      </a:endParaRPr>
                    </a:p>
                  </a:txBody>
                  <a:tcPr marL="9525" marR="9525" marT="0" marB="0" anchor="ctr">
                    <a:solidFill>
                      <a:schemeClr val="accent6">
                        <a:lumMod val="75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3221-0</a:t>
                      </a:r>
                    </a:p>
                  </a:txBody>
                  <a:tcPr marL="9525" marR="9525" marT="9525" marB="0" anchor="ctr">
                    <a:solidFill>
                      <a:schemeClr val="accent6">
                        <a:lumMod val="75000"/>
                        <a:alpha val="20000"/>
                      </a:schemeClr>
                    </a:solidFill>
                  </a:tcPr>
                </a:tc>
                <a:tc>
                  <a:txBody>
                    <a:bodyPr/>
                    <a:lstStyle/>
                    <a:p>
                      <a:pPr marL="72000" algn="l" fontAlgn="ctr"/>
                      <a:r>
                        <a:rPr lang="ru-RU" sz="800" b="0" i="0" u="none" strike="noStrike" dirty="0" err="1">
                          <a:solidFill>
                            <a:srgbClr val="000000"/>
                          </a:solidFill>
                          <a:effectLst/>
                          <a:latin typeface="Arial Narrow" panose="020B0606020202030204" pitchFamily="34" charset="0"/>
                        </a:rPr>
                        <a:t>Күтім</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жөніндегі</a:t>
                      </a:r>
                      <a:r>
                        <a:rPr lang="ru-RU" sz="800" b="0" i="0" u="none" strike="noStrike" dirty="0">
                          <a:solidFill>
                            <a:srgbClr val="000000"/>
                          </a:solidFill>
                          <a:effectLst/>
                          <a:latin typeface="Arial Narrow" panose="020B0606020202030204" pitchFamily="34" charset="0"/>
                        </a:rPr>
                        <a:t> орта </a:t>
                      </a:r>
                      <a:r>
                        <a:rPr lang="ru-RU" sz="800" b="0" i="0" u="none" strike="noStrike" dirty="0" err="1">
                          <a:solidFill>
                            <a:srgbClr val="000000"/>
                          </a:solidFill>
                          <a:effectLst/>
                          <a:latin typeface="Arial Narrow" panose="020B0606020202030204" pitchFamily="34" charset="0"/>
                        </a:rPr>
                        <a:t>медициналық</a:t>
                      </a:r>
                      <a:r>
                        <a:rPr lang="ru-RU" sz="800" b="0" i="0" u="none" strike="noStrike" dirty="0">
                          <a:solidFill>
                            <a:srgbClr val="000000"/>
                          </a:solidFill>
                          <a:effectLst/>
                          <a:latin typeface="Arial Narrow" panose="020B0606020202030204" pitchFamily="34" charset="0"/>
                        </a:rPr>
                        <a:t> персонал</a:t>
                      </a:r>
                    </a:p>
                  </a:txBody>
                  <a:tcPr marL="9525" marR="9525" marT="9525" marB="0" anchor="ctr">
                    <a:lnR w="12700" cap="flat" cmpd="sng" algn="ctr">
                      <a:solidFill>
                        <a:schemeClr val="tx1"/>
                      </a:solidFill>
                      <a:prstDash val="solid"/>
                      <a:round/>
                      <a:headEnd type="none" w="med" len="med"/>
                      <a:tailEnd type="none" w="med" len="med"/>
                    </a:lnR>
                    <a:solidFill>
                      <a:schemeClr val="accent6">
                        <a:lumMod val="75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644</a:t>
                      </a:r>
                    </a:p>
                  </a:txBody>
                  <a:tcPr marL="9525" marR="9525" marT="9525" marB="0" anchor="ctr">
                    <a:lnL w="12700" cap="flat" cmpd="sng" algn="ctr">
                      <a:solidFill>
                        <a:schemeClr val="tx1"/>
                      </a:solidFill>
                      <a:prstDash val="solid"/>
                      <a:round/>
                      <a:headEnd type="none" w="med" len="med"/>
                      <a:tailEnd type="none" w="med" len="med"/>
                    </a:lnL>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129</a:t>
                      </a:r>
                    </a:p>
                  </a:txBody>
                  <a:tcPr marL="9525" marR="9525" marT="9525" marB="0" anchor="c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157</a:t>
                      </a:r>
                    </a:p>
                  </a:txBody>
                  <a:tcPr marL="9525" marR="9525" marT="9525" marB="0" anchor="c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211</a:t>
                      </a:r>
                    </a:p>
                  </a:txBody>
                  <a:tcPr marL="9525" marR="9525" marT="9525" marB="0" anchor="c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147</a:t>
                      </a:r>
                    </a:p>
                  </a:txBody>
                  <a:tcPr marL="9525" marR="9525" marT="9525" marB="0" anchor="ctr">
                    <a:lnR w="12700" cap="flat" cmpd="sng" algn="ctr">
                      <a:solidFill>
                        <a:schemeClr val="tx1"/>
                      </a:solidFill>
                      <a:prstDash val="solid"/>
                      <a:round/>
                      <a:headEnd type="none" w="med" len="med"/>
                      <a:tailEnd type="none" w="med" len="med"/>
                    </a:ln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700</a:t>
                      </a:r>
                    </a:p>
                  </a:txBody>
                  <a:tcPr marL="9525" marR="9525" marT="9525" marB="0" anchor="ctr">
                    <a:lnL w="12700" cap="flat" cmpd="sng" algn="ctr">
                      <a:solidFill>
                        <a:schemeClr val="tx1"/>
                      </a:solidFill>
                      <a:prstDash val="solid"/>
                      <a:round/>
                      <a:headEnd type="none" w="med" len="med"/>
                      <a:tailEnd type="none" w="med" len="med"/>
                    </a:lnL>
                    <a:solidFill>
                      <a:schemeClr val="accent6">
                        <a:lumMod val="75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168</a:t>
                      </a:r>
                    </a:p>
                  </a:txBody>
                  <a:tcPr marL="9525" marR="9525" marT="9525" marB="0" anchor="c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157</a:t>
                      </a:r>
                    </a:p>
                  </a:txBody>
                  <a:tcPr marL="9525" marR="9525" marT="9525" marB="0" anchor="ctr">
                    <a:solidFill>
                      <a:schemeClr val="accent6">
                        <a:lumMod val="75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151</a:t>
                      </a:r>
                    </a:p>
                  </a:txBody>
                  <a:tcPr marL="9525" marR="9525" marT="9525" marB="0" anchor="ctr">
                    <a:solidFill>
                      <a:schemeClr val="accent6">
                        <a:lumMod val="75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224</a:t>
                      </a:r>
                    </a:p>
                  </a:txBody>
                  <a:tcPr marL="9525" marR="9525" marT="9525" marB="0" anchor="ctr">
                    <a:solidFill>
                      <a:schemeClr val="accent6">
                        <a:lumMod val="75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2,4%</a:t>
                      </a:r>
                    </a:p>
                  </a:txBody>
                  <a:tcPr marL="9525" marR="9525" marT="9525" marB="0" anchor="ctr">
                    <a:solidFill>
                      <a:schemeClr val="accent6">
                        <a:lumMod val="75000"/>
                        <a:alpha val="20000"/>
                      </a:schemeClr>
                    </a:solidFill>
                  </a:tcPr>
                </a:tc>
                <a:extLst>
                  <a:ext uri="{0D108BD9-81ED-4DB2-BD59-A6C34878D82A}">
                    <a16:rowId xmlns:a16="http://schemas.microsoft.com/office/drawing/2014/main" val="470699172"/>
                  </a:ext>
                </a:extLst>
              </a:tr>
              <a:tr h="144837">
                <a:tc>
                  <a:txBody>
                    <a:bodyPr/>
                    <a:lstStyle/>
                    <a:p>
                      <a:pPr algn="ctr" fontAlgn="b"/>
                      <a:r>
                        <a:rPr lang="ru-RU" sz="800" b="0" i="0" u="none" strike="noStrike" dirty="0">
                          <a:solidFill>
                            <a:schemeClr val="accent6">
                              <a:lumMod val="50000"/>
                            </a:schemeClr>
                          </a:solidFill>
                          <a:effectLst/>
                          <a:latin typeface="Arial Narrow" panose="020B0606020202030204" pitchFamily="34" charset="0"/>
                        </a:rPr>
                        <a:t>9</a:t>
                      </a:r>
                      <a:endParaRPr lang="en-US" sz="800" b="0" i="0" u="none" strike="noStrike" dirty="0">
                        <a:solidFill>
                          <a:schemeClr val="accent6">
                            <a:lumMod val="50000"/>
                          </a:schemeClr>
                        </a:solidFill>
                        <a:effectLst/>
                        <a:latin typeface="Arial Narrow" panose="020B0606020202030204" pitchFamily="34" charset="0"/>
                      </a:endParaRPr>
                    </a:p>
                  </a:txBody>
                  <a:tcPr marL="9525" marR="9525" marT="0"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9629-7</a:t>
                      </a:r>
                    </a:p>
                  </a:txBody>
                  <a:tcPr marL="9525" marR="9525" marT="9525" marB="0" anchor="ctr">
                    <a:solidFill>
                      <a:schemeClr val="accent6">
                        <a:lumMod val="50000"/>
                        <a:alpha val="1000"/>
                      </a:schemeClr>
                    </a:solidFill>
                  </a:tcPr>
                </a:tc>
                <a:tc>
                  <a:txBody>
                    <a:bodyPr/>
                    <a:lstStyle/>
                    <a:p>
                      <a:pPr marL="72000" algn="l" fontAlgn="ctr"/>
                      <a:r>
                        <a:rPr lang="ru-RU" sz="800" b="0" i="0" u="none" strike="noStrike" dirty="0" err="1">
                          <a:solidFill>
                            <a:srgbClr val="000000"/>
                          </a:solidFill>
                          <a:effectLst/>
                          <a:latin typeface="Arial Narrow" panose="020B0606020202030204" pitchFamily="34" charset="0"/>
                        </a:rPr>
                        <a:t>Әртүрлі</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жұмысты</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атқарушылар</a:t>
                      </a:r>
                      <a:endParaRPr lang="ru-RU" sz="800" b="0" i="0" u="none" strike="noStrike" dirty="0">
                        <a:solidFill>
                          <a:srgbClr val="000000"/>
                        </a:solidFill>
                        <a:effectLst/>
                        <a:latin typeface="Arial Narrow" panose="020B0606020202030204" pitchFamily="34" charset="0"/>
                      </a:endParaRPr>
                    </a:p>
                  </a:txBody>
                  <a:tcPr marL="9525" marR="9525" marT="9525" marB="0" anchor="ctr">
                    <a:lnR w="12700" cap="flat" cmpd="sng" algn="ctr">
                      <a:solidFill>
                        <a:schemeClr val="tx1"/>
                      </a:solidFill>
                      <a:prstDash val="solid"/>
                      <a:round/>
                      <a:headEnd type="none" w="med" len="med"/>
                      <a:tailEnd type="none" w="med" len="med"/>
                    </a:ln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1 081</a:t>
                      </a:r>
                    </a:p>
                  </a:txBody>
                  <a:tcPr marL="9525" marR="9525" marT="9525" marB="0" anchor="ctr">
                    <a:lnL w="12700" cap="flat" cmpd="sng" algn="ctr">
                      <a:solidFill>
                        <a:schemeClr val="tx1"/>
                      </a:solidFill>
                      <a:prstDash val="solid"/>
                      <a:round/>
                      <a:headEnd type="none" w="med" len="med"/>
                      <a:tailEnd type="none" w="med" len="med"/>
                    </a:lnL>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74</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102</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326</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579</a:t>
                      </a:r>
                    </a:p>
                  </a:txBody>
                  <a:tcPr marL="9525" marR="9525" marT="9525" marB="0" anchor="ctr">
                    <a:lnR w="12700" cap="flat" cmpd="sng" algn="ctr">
                      <a:solidFill>
                        <a:schemeClr val="tx1"/>
                      </a:solidFill>
                      <a:prstDash val="solid"/>
                      <a:round/>
                      <a:headEnd type="none" w="med" len="med"/>
                      <a:tailEnd type="none" w="med" len="med"/>
                    </a:ln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635</a:t>
                      </a:r>
                    </a:p>
                  </a:txBody>
                  <a:tcPr marL="9525" marR="9525" marT="9525" marB="0" anchor="ctr">
                    <a:lnL w="12700" cap="flat" cmpd="sng" algn="ctr">
                      <a:solidFill>
                        <a:schemeClr val="tx1"/>
                      </a:solidFill>
                      <a:prstDash val="solid"/>
                      <a:round/>
                      <a:headEnd type="none" w="med" len="med"/>
                      <a:tailEnd type="none" w="med" len="med"/>
                    </a:lnL>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319</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0</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136</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180</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2,2%</a:t>
                      </a:r>
                    </a:p>
                  </a:txBody>
                  <a:tcPr marL="9525" marR="9525" marT="9525" marB="0" anchor="ctr">
                    <a:solidFill>
                      <a:schemeClr val="accent6">
                        <a:lumMod val="50000"/>
                        <a:alpha val="1000"/>
                      </a:schemeClr>
                    </a:solidFill>
                  </a:tcPr>
                </a:tc>
                <a:extLst>
                  <a:ext uri="{0D108BD9-81ED-4DB2-BD59-A6C34878D82A}">
                    <a16:rowId xmlns:a16="http://schemas.microsoft.com/office/drawing/2014/main" val="1074593541"/>
                  </a:ext>
                </a:extLst>
              </a:tr>
              <a:tr h="144837">
                <a:tc>
                  <a:txBody>
                    <a:bodyPr/>
                    <a:lstStyle/>
                    <a:p>
                      <a:pPr algn="ctr" fontAlgn="b"/>
                      <a:r>
                        <a:rPr lang="ru-RU" sz="800" b="0" i="0" u="none" strike="noStrike" dirty="0">
                          <a:solidFill>
                            <a:schemeClr val="accent6">
                              <a:lumMod val="50000"/>
                            </a:schemeClr>
                          </a:solidFill>
                          <a:effectLst/>
                          <a:latin typeface="Arial Narrow" panose="020B0606020202030204" pitchFamily="34" charset="0"/>
                        </a:rPr>
                        <a:t>10</a:t>
                      </a:r>
                      <a:endParaRPr lang="en-US" sz="800" b="0" i="0" u="none" strike="noStrike" dirty="0">
                        <a:solidFill>
                          <a:schemeClr val="accent6">
                            <a:lumMod val="50000"/>
                          </a:schemeClr>
                        </a:solidFill>
                        <a:effectLst/>
                        <a:latin typeface="Arial Narrow" panose="020B0606020202030204" pitchFamily="34" charset="0"/>
                      </a:endParaRPr>
                    </a:p>
                  </a:txBody>
                  <a:tcPr marL="9525" marR="9525" marT="0" marB="0" anchor="ctr">
                    <a:solidFill>
                      <a:schemeClr val="accent6">
                        <a:lumMod val="75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5414-9</a:t>
                      </a:r>
                    </a:p>
                  </a:txBody>
                  <a:tcPr marL="9525" marR="9525" marT="9525" marB="0" anchor="ctr">
                    <a:solidFill>
                      <a:schemeClr val="accent6">
                        <a:lumMod val="75000"/>
                        <a:alpha val="20000"/>
                      </a:schemeClr>
                    </a:solidFill>
                  </a:tcPr>
                </a:tc>
                <a:tc>
                  <a:txBody>
                    <a:bodyPr/>
                    <a:lstStyle/>
                    <a:p>
                      <a:pPr marL="72000" algn="l" fontAlgn="ctr"/>
                      <a:r>
                        <a:rPr lang="ru-RU" sz="800" b="0" i="0" u="none" strike="noStrike" dirty="0" err="1">
                          <a:solidFill>
                            <a:srgbClr val="000000"/>
                          </a:solidFill>
                          <a:effectLst/>
                          <a:latin typeface="Arial Narrow" panose="020B0606020202030204" pitchFamily="34" charset="0"/>
                        </a:rPr>
                        <a:t>Күзетшілер</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инкассаторлар</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және</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тектес</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қызметтер</a:t>
                      </a:r>
                      <a:endParaRPr lang="ru-RU" sz="800" b="0" i="0" u="none" strike="noStrike" dirty="0">
                        <a:solidFill>
                          <a:srgbClr val="000000"/>
                        </a:solidFill>
                        <a:effectLst/>
                        <a:latin typeface="Arial Narrow" panose="020B0606020202030204" pitchFamily="34" charset="0"/>
                      </a:endParaRPr>
                    </a:p>
                  </a:txBody>
                  <a:tcPr marL="9525" marR="9525" marT="9525" marB="0" anchor="ctr">
                    <a:lnR w="12700" cap="flat" cmpd="sng" algn="ctr">
                      <a:solidFill>
                        <a:schemeClr val="tx1"/>
                      </a:solidFill>
                      <a:prstDash val="solid"/>
                      <a:round/>
                      <a:headEnd type="none" w="med" len="med"/>
                      <a:tailEnd type="none" w="med" len="med"/>
                    </a:lnR>
                    <a:solidFill>
                      <a:schemeClr val="accent6">
                        <a:lumMod val="75000"/>
                        <a:alpha val="20000"/>
                      </a:schemeClr>
                    </a:solidFill>
                  </a:tcPr>
                </a:tc>
                <a:tc>
                  <a:txBody>
                    <a:bodyPr/>
                    <a:lstStyle/>
                    <a:p>
                      <a:pPr algn="ctr" fontAlgn="ctr"/>
                      <a:r>
                        <a:rPr lang="ru-RU" sz="800" b="0" i="0" u="none" strike="noStrike" dirty="0">
                          <a:solidFill>
                            <a:srgbClr val="000000"/>
                          </a:solidFill>
                          <a:effectLst/>
                          <a:latin typeface="Arial Narrow" panose="020B0606020202030204" pitchFamily="34" charset="0"/>
                        </a:rPr>
                        <a:t>434</a:t>
                      </a:r>
                    </a:p>
                  </a:txBody>
                  <a:tcPr marL="9525" marR="9525" marT="9525" marB="0" anchor="ctr">
                    <a:lnL w="12700" cap="flat" cmpd="sng" algn="ctr">
                      <a:solidFill>
                        <a:schemeClr val="tx1"/>
                      </a:solidFill>
                      <a:prstDash val="solid"/>
                      <a:round/>
                      <a:headEnd type="none" w="med" len="med"/>
                      <a:tailEnd type="none" w="med" len="med"/>
                    </a:lnL>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161</a:t>
                      </a:r>
                    </a:p>
                  </a:txBody>
                  <a:tcPr marL="9525" marR="9525" marT="9525" marB="0" anchor="c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69</a:t>
                      </a:r>
                    </a:p>
                  </a:txBody>
                  <a:tcPr marL="9525" marR="9525" marT="9525" marB="0" anchor="c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72</a:t>
                      </a:r>
                    </a:p>
                  </a:txBody>
                  <a:tcPr marL="9525" marR="9525" marT="9525" marB="0" anchor="c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132</a:t>
                      </a:r>
                    </a:p>
                  </a:txBody>
                  <a:tcPr marL="9525" marR="9525" marT="9525" marB="0" anchor="ctr">
                    <a:lnR w="12700" cap="flat" cmpd="sng" algn="ctr">
                      <a:solidFill>
                        <a:schemeClr val="tx1"/>
                      </a:solidFill>
                      <a:prstDash val="solid"/>
                      <a:round/>
                      <a:headEnd type="none" w="med" len="med"/>
                      <a:tailEnd type="none" w="med" len="med"/>
                    </a:ln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577</a:t>
                      </a:r>
                    </a:p>
                  </a:txBody>
                  <a:tcPr marL="9525" marR="9525" marT="9525" marB="0" anchor="ctr">
                    <a:lnL w="12700" cap="flat" cmpd="sng" algn="ctr">
                      <a:solidFill>
                        <a:schemeClr val="tx1"/>
                      </a:solidFill>
                      <a:prstDash val="solid"/>
                      <a:round/>
                      <a:headEnd type="none" w="med" len="med"/>
                      <a:tailEnd type="none" w="med" len="med"/>
                    </a:lnL>
                    <a:solidFill>
                      <a:schemeClr val="accent6">
                        <a:lumMod val="75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50</a:t>
                      </a:r>
                    </a:p>
                  </a:txBody>
                  <a:tcPr marL="9525" marR="9525" marT="9525" marB="0" anchor="c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202</a:t>
                      </a:r>
                    </a:p>
                  </a:txBody>
                  <a:tcPr marL="9525" marR="9525" marT="9525" marB="0" anchor="ctr">
                    <a:solidFill>
                      <a:schemeClr val="accent6">
                        <a:lumMod val="75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163</a:t>
                      </a:r>
                    </a:p>
                  </a:txBody>
                  <a:tcPr marL="9525" marR="9525" marT="9525" marB="0" anchor="ctr">
                    <a:solidFill>
                      <a:schemeClr val="accent6">
                        <a:lumMod val="75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162</a:t>
                      </a:r>
                    </a:p>
                  </a:txBody>
                  <a:tcPr marL="9525" marR="9525" marT="9525" marB="0" anchor="ctr">
                    <a:solidFill>
                      <a:schemeClr val="accent6">
                        <a:lumMod val="75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2,0%</a:t>
                      </a:r>
                    </a:p>
                  </a:txBody>
                  <a:tcPr marL="9525" marR="9525" marT="9525" marB="0" anchor="ctr">
                    <a:solidFill>
                      <a:schemeClr val="accent6">
                        <a:lumMod val="75000"/>
                        <a:alpha val="20000"/>
                      </a:schemeClr>
                    </a:solidFill>
                  </a:tcPr>
                </a:tc>
                <a:extLst>
                  <a:ext uri="{0D108BD9-81ED-4DB2-BD59-A6C34878D82A}">
                    <a16:rowId xmlns:a16="http://schemas.microsoft.com/office/drawing/2014/main" val="4147790647"/>
                  </a:ext>
                </a:extLst>
              </a:tr>
              <a:tr h="144837">
                <a:tc gridSpan="3">
                  <a:txBody>
                    <a:bodyPr/>
                    <a:lstStyle/>
                    <a:p>
                      <a:pPr algn="ctr" fontAlgn="b"/>
                      <a:r>
                        <a:rPr lang="ru-RU" sz="900" b="1" u="none" strike="noStrike" dirty="0">
                          <a:solidFill>
                            <a:schemeClr val="accent6">
                              <a:lumMod val="50000"/>
                            </a:schemeClr>
                          </a:solidFill>
                          <a:effectLst/>
                          <a:latin typeface="Arial Narrow" panose="020B0606020202030204" pitchFamily="34" charset="0"/>
                        </a:rPr>
                        <a:t>ТОП-10 БОЙЫНША ЖИЫНЫ</a:t>
                      </a:r>
                      <a:endParaRPr lang="ru-RU" sz="900" b="1" i="0" u="none" strike="noStrike" cap="none" dirty="0">
                        <a:solidFill>
                          <a:schemeClr val="accent6">
                            <a:lumMod val="50000"/>
                          </a:schemeClr>
                        </a:solidFill>
                        <a:effectLst/>
                        <a:latin typeface="Arial Narrow" panose="020B0606020202030204" pitchFamily="34" charset="0"/>
                        <a:ea typeface="+mn-ea"/>
                        <a:cs typeface="+mn-cs"/>
                        <a:sym typeface="Arial"/>
                      </a:endParaRPr>
                    </a:p>
                  </a:txBody>
                  <a:tcPr marL="9525" marR="9525" marT="0" marB="0" anchor="ctr">
                    <a:lnR w="12700" cap="flat" cmpd="sng" algn="ctr">
                      <a:solidFill>
                        <a:schemeClr val="tx1"/>
                      </a:solidFill>
                      <a:prstDash val="solid"/>
                      <a:round/>
                      <a:headEnd type="none" w="med" len="med"/>
                      <a:tailEnd type="none" w="med" len="med"/>
                    </a:lnR>
                    <a:lnB w="12700" cap="flat" cmpd="sng" algn="ctr">
                      <a:solidFill>
                        <a:schemeClr val="tx1"/>
                      </a:solidFill>
                      <a:prstDash val="solid"/>
                      <a:round/>
                      <a:headEnd type="none" w="med" len="med"/>
                      <a:tailEnd type="none" w="med" len="med"/>
                    </a:lnB>
                    <a:noFill/>
                  </a:tcPr>
                </a:tc>
                <a:tc hMerge="1">
                  <a:txBody>
                    <a:bodyPr/>
                    <a:lstStyle/>
                    <a:p>
                      <a:pPr algn="ctr" fontAlgn="b"/>
                      <a:r>
                        <a:rPr lang="ru-KZ" sz="800" b="0" i="0" u="none" strike="noStrike" cap="none" dirty="0">
                          <a:solidFill>
                            <a:srgbClr val="007F76"/>
                          </a:solidFill>
                          <a:effectLst/>
                          <a:latin typeface="Arial Narrow" panose="020B0606020202030204" pitchFamily="34" charset="0"/>
                          <a:ea typeface="+mn-ea"/>
                          <a:cs typeface="+mn-cs"/>
                          <a:sym typeface="Arial"/>
                        </a:rPr>
                        <a:t>7412-1</a:t>
                      </a:r>
                    </a:p>
                  </a:txBody>
                  <a:tcPr marL="9525" marR="9525" marT="0" marB="0" anchor="ctr">
                    <a:lnB w="12700" cap="flat" cmpd="sng" algn="ctr">
                      <a:solidFill>
                        <a:schemeClr val="tx1"/>
                      </a:solidFill>
                      <a:prstDash val="solid"/>
                      <a:round/>
                      <a:headEnd type="none" w="med" len="med"/>
                      <a:tailEnd type="none" w="med" len="med"/>
                    </a:lnB>
                    <a:noFill/>
                  </a:tcPr>
                </a:tc>
                <a:tc hMerge="1">
                  <a:txBody>
                    <a:bodyPr/>
                    <a:lstStyle/>
                    <a:p>
                      <a:pPr marL="72000" algn="l" fontAlgn="ctr"/>
                      <a:r>
                        <a:rPr lang="ru-RU" sz="800" b="0" i="0" u="none" strike="noStrike" cap="none" dirty="0">
                          <a:solidFill>
                            <a:srgbClr val="007F76"/>
                          </a:solidFill>
                          <a:effectLst/>
                          <a:latin typeface="Arial Narrow" panose="020B0606020202030204" pitchFamily="34" charset="0"/>
                          <a:ea typeface="+mn-ea"/>
                          <a:cs typeface="+mn-cs"/>
                          <a:sym typeface="Arial"/>
                        </a:rPr>
                        <a:t>Электромонтеры (общий профиль)</a:t>
                      </a:r>
                    </a:p>
                  </a:txBody>
                  <a:tcPr marL="9525" marR="9525" marT="0" marB="0" anchor="ctr">
                    <a:lnR w="12700" cap="flat" cmpd="sng" algn="ctr">
                      <a:solidFill>
                        <a:schemeClr val="tx1"/>
                      </a:solidFill>
                      <a:prstDash val="solid"/>
                      <a:round/>
                      <a:headEnd type="none" w="med" len="med"/>
                      <a:tailEnd type="none" w="med" len="med"/>
                    </a:lnR>
                    <a:lnB w="12700" cap="flat" cmpd="sng" algn="ctr">
                      <a:solidFill>
                        <a:schemeClr val="tx1"/>
                      </a:solidFill>
                      <a:prstDash val="solid"/>
                      <a:round/>
                      <a:headEnd type="none" w="med" len="med"/>
                      <a:tailEnd type="none" w="med" len="med"/>
                    </a:lnB>
                    <a:noFill/>
                  </a:tcPr>
                </a:tc>
                <a:tc>
                  <a:txBody>
                    <a:bodyPr/>
                    <a:lstStyle/>
                    <a:p>
                      <a:pPr algn="ctr" fontAlgn="ctr"/>
                      <a:r>
                        <a:rPr lang="ru-RU" sz="800" b="1" i="0" u="none" strike="noStrike" dirty="0">
                          <a:solidFill>
                            <a:srgbClr val="000000"/>
                          </a:solidFill>
                          <a:effectLst/>
                          <a:latin typeface="Arial Narrow" panose="020B0606020202030204" pitchFamily="34" charset="0"/>
                        </a:rPr>
                        <a:t>12 035</a:t>
                      </a:r>
                    </a:p>
                  </a:txBody>
                  <a:tcPr marL="9525" marR="9525" marT="9525" marB="0" anchor="ctr">
                    <a:lnL w="12700" cap="flat" cmpd="sng" algn="ctr">
                      <a:solidFill>
                        <a:schemeClr val="tx1"/>
                      </a:solidFill>
                      <a:prstDash val="solid"/>
                      <a:round/>
                      <a:headEnd type="none" w="med" len="med"/>
                      <a:tailEnd type="none" w="med" len="med"/>
                    </a:lnL>
                    <a:lnB w="12700" cap="flat" cmpd="sng" algn="ctr">
                      <a:solidFill>
                        <a:schemeClr val="tx1"/>
                      </a:solidFill>
                      <a:prstDash val="solid"/>
                      <a:round/>
                      <a:headEnd type="none" w="med" len="med"/>
                      <a:tailEnd type="none" w="med" len="med"/>
                    </a:lnB>
                    <a:noFill/>
                  </a:tcPr>
                </a:tc>
                <a:tc>
                  <a:txBody>
                    <a:bodyPr/>
                    <a:lstStyle/>
                    <a:p>
                      <a:pPr algn="ctr" fontAlgn="ctr"/>
                      <a:r>
                        <a:rPr lang="ru-RU" sz="800" b="1" i="0" u="none" strike="noStrike" dirty="0">
                          <a:solidFill>
                            <a:srgbClr val="000000"/>
                          </a:solidFill>
                          <a:effectLst/>
                          <a:latin typeface="Arial Narrow" panose="020B0606020202030204" pitchFamily="34" charset="0"/>
                        </a:rPr>
                        <a:t>1 396</a:t>
                      </a:r>
                    </a:p>
                  </a:txBody>
                  <a:tcPr marL="9525" marR="9525" marT="9525" marB="0" anchor="ctr">
                    <a:lnB w="12700" cap="flat" cmpd="sng" algn="ctr">
                      <a:solidFill>
                        <a:schemeClr val="tx1"/>
                      </a:solidFill>
                      <a:prstDash val="solid"/>
                      <a:round/>
                      <a:headEnd type="none" w="med" len="med"/>
                      <a:tailEnd type="none" w="med" len="med"/>
                    </a:lnB>
                    <a:noFill/>
                  </a:tcPr>
                </a:tc>
                <a:tc>
                  <a:txBody>
                    <a:bodyPr/>
                    <a:lstStyle/>
                    <a:p>
                      <a:pPr algn="ctr" fontAlgn="ctr"/>
                      <a:r>
                        <a:rPr lang="ru-RU" sz="800" b="1" i="0" u="none" strike="noStrike" dirty="0">
                          <a:solidFill>
                            <a:srgbClr val="000000"/>
                          </a:solidFill>
                          <a:effectLst/>
                          <a:latin typeface="Arial Narrow" panose="020B0606020202030204" pitchFamily="34" charset="0"/>
                        </a:rPr>
                        <a:t>1 802</a:t>
                      </a:r>
                    </a:p>
                  </a:txBody>
                  <a:tcPr marL="9525" marR="9525" marT="9525" marB="0" anchor="ctr">
                    <a:lnB w="12700" cap="flat" cmpd="sng" algn="ctr">
                      <a:solidFill>
                        <a:schemeClr val="tx1"/>
                      </a:solidFill>
                      <a:prstDash val="solid"/>
                      <a:round/>
                      <a:headEnd type="none" w="med" len="med"/>
                      <a:tailEnd type="none" w="med" len="med"/>
                    </a:lnB>
                    <a:noFill/>
                  </a:tcPr>
                </a:tc>
                <a:tc>
                  <a:txBody>
                    <a:bodyPr/>
                    <a:lstStyle/>
                    <a:p>
                      <a:pPr algn="ctr" fontAlgn="ctr"/>
                      <a:r>
                        <a:rPr lang="ru-RU" sz="800" b="1" i="0" u="none" strike="noStrike" dirty="0">
                          <a:solidFill>
                            <a:srgbClr val="000000"/>
                          </a:solidFill>
                          <a:effectLst/>
                          <a:latin typeface="Arial Narrow" panose="020B0606020202030204" pitchFamily="34" charset="0"/>
                        </a:rPr>
                        <a:t>3 317</a:t>
                      </a:r>
                    </a:p>
                  </a:txBody>
                  <a:tcPr marL="9525" marR="9525" marT="9525" marB="0" anchor="ctr">
                    <a:lnB w="12700" cap="flat" cmpd="sng" algn="ctr">
                      <a:solidFill>
                        <a:schemeClr val="tx1"/>
                      </a:solidFill>
                      <a:prstDash val="solid"/>
                      <a:round/>
                      <a:headEnd type="none" w="med" len="med"/>
                      <a:tailEnd type="none" w="med" len="med"/>
                    </a:lnB>
                    <a:noFill/>
                  </a:tcPr>
                </a:tc>
                <a:tc>
                  <a:txBody>
                    <a:bodyPr/>
                    <a:lstStyle/>
                    <a:p>
                      <a:pPr algn="ctr" fontAlgn="ctr"/>
                      <a:r>
                        <a:rPr lang="ru-RU" sz="800" b="1" i="0" u="none" strike="noStrike" dirty="0">
                          <a:solidFill>
                            <a:srgbClr val="000000"/>
                          </a:solidFill>
                          <a:effectLst/>
                          <a:latin typeface="Arial Narrow" panose="020B0606020202030204" pitchFamily="34" charset="0"/>
                        </a:rPr>
                        <a:t>5 520</a:t>
                      </a:r>
                    </a:p>
                  </a:txBody>
                  <a:tcPr marL="9525" marR="9525" marT="9525" marB="0" anchor="ctr">
                    <a:lnR w="12700" cap="flat" cmpd="sng" algn="ctr">
                      <a:solidFill>
                        <a:schemeClr val="tx1"/>
                      </a:solidFill>
                      <a:prstDash val="solid"/>
                      <a:round/>
                      <a:headEnd type="none" w="med" len="med"/>
                      <a:tailEnd type="none" w="med" len="med"/>
                    </a:lnR>
                    <a:lnB w="12700" cap="flat" cmpd="sng" algn="ctr">
                      <a:solidFill>
                        <a:schemeClr val="tx1"/>
                      </a:solidFill>
                      <a:prstDash val="solid"/>
                      <a:round/>
                      <a:headEnd type="none" w="med" len="med"/>
                      <a:tailEnd type="none" w="med" len="med"/>
                    </a:lnB>
                    <a:noFill/>
                  </a:tcPr>
                </a:tc>
                <a:tc>
                  <a:txBody>
                    <a:bodyPr/>
                    <a:lstStyle/>
                    <a:p>
                      <a:pPr algn="ctr" fontAlgn="ctr"/>
                      <a:r>
                        <a:rPr lang="ru-RU" sz="800" b="1" i="0" u="none" strike="noStrike" dirty="0">
                          <a:solidFill>
                            <a:srgbClr val="000000"/>
                          </a:solidFill>
                          <a:effectLst/>
                          <a:latin typeface="Arial Narrow" panose="020B0606020202030204" pitchFamily="34" charset="0"/>
                        </a:rPr>
                        <a:t>8 868</a:t>
                      </a:r>
                    </a:p>
                  </a:txBody>
                  <a:tcPr marL="9525" marR="9525" marT="9525" marB="0" anchor="ctr">
                    <a:lnL w="12700" cap="flat" cmpd="sng" algn="ctr">
                      <a:solidFill>
                        <a:schemeClr val="tx1"/>
                      </a:solidFill>
                      <a:prstDash val="solid"/>
                      <a:round/>
                      <a:headEnd type="none" w="med" len="med"/>
                      <a:tailEnd type="none" w="med" len="med"/>
                    </a:lnL>
                    <a:lnB w="12700" cap="flat" cmpd="sng" algn="ctr">
                      <a:solidFill>
                        <a:schemeClr val="tx1"/>
                      </a:solidFill>
                      <a:prstDash val="solid"/>
                      <a:round/>
                      <a:headEnd type="none" w="med" len="med"/>
                      <a:tailEnd type="none" w="med" len="med"/>
                    </a:lnB>
                    <a:noFill/>
                  </a:tcPr>
                </a:tc>
                <a:tc>
                  <a:txBody>
                    <a:bodyPr/>
                    <a:lstStyle/>
                    <a:p>
                      <a:pPr algn="ctr" fontAlgn="ctr"/>
                      <a:r>
                        <a:rPr lang="ru-RU" sz="800" b="1" i="0" u="none" strike="noStrike" dirty="0">
                          <a:solidFill>
                            <a:srgbClr val="000000"/>
                          </a:solidFill>
                          <a:effectLst/>
                          <a:latin typeface="Arial Narrow" panose="020B0606020202030204" pitchFamily="34" charset="0"/>
                        </a:rPr>
                        <a:t>1 951</a:t>
                      </a:r>
                    </a:p>
                  </a:txBody>
                  <a:tcPr marL="9525" marR="9525" marT="9525" marB="0" anchor="ctr">
                    <a:lnB w="12700" cap="flat" cmpd="sng" algn="ctr">
                      <a:solidFill>
                        <a:schemeClr val="tx1"/>
                      </a:solidFill>
                      <a:prstDash val="solid"/>
                      <a:round/>
                      <a:headEnd type="none" w="med" len="med"/>
                      <a:tailEnd type="none" w="med" len="med"/>
                    </a:lnB>
                    <a:noFill/>
                  </a:tcPr>
                </a:tc>
                <a:tc>
                  <a:txBody>
                    <a:bodyPr/>
                    <a:lstStyle/>
                    <a:p>
                      <a:pPr algn="ctr" fontAlgn="ctr"/>
                      <a:r>
                        <a:rPr lang="ru-RU" sz="800" b="1" i="0" u="none" strike="noStrike" dirty="0">
                          <a:solidFill>
                            <a:srgbClr val="000000"/>
                          </a:solidFill>
                          <a:effectLst/>
                          <a:latin typeface="Arial Narrow" panose="020B0606020202030204" pitchFamily="34" charset="0"/>
                        </a:rPr>
                        <a:t>1 516</a:t>
                      </a:r>
                    </a:p>
                  </a:txBody>
                  <a:tcPr marL="9525" marR="9525" marT="9525" marB="0" anchor="ctr">
                    <a:lnB w="12700" cap="flat" cmpd="sng" algn="ctr">
                      <a:solidFill>
                        <a:schemeClr val="tx1"/>
                      </a:solidFill>
                      <a:prstDash val="solid"/>
                      <a:round/>
                      <a:headEnd type="none" w="med" len="med"/>
                      <a:tailEnd type="none" w="med" len="med"/>
                    </a:lnB>
                    <a:noFill/>
                  </a:tcPr>
                </a:tc>
                <a:tc>
                  <a:txBody>
                    <a:bodyPr/>
                    <a:lstStyle/>
                    <a:p>
                      <a:pPr algn="ctr" fontAlgn="ctr"/>
                      <a:r>
                        <a:rPr lang="ru-RU" sz="800" b="1" i="0" u="none" strike="noStrike" dirty="0">
                          <a:solidFill>
                            <a:srgbClr val="000000"/>
                          </a:solidFill>
                          <a:effectLst/>
                          <a:latin typeface="Arial Narrow" panose="020B0606020202030204" pitchFamily="34" charset="0"/>
                        </a:rPr>
                        <a:t>1 908</a:t>
                      </a:r>
                    </a:p>
                  </a:txBody>
                  <a:tcPr marL="9525" marR="9525" marT="9525" marB="0" anchor="ctr">
                    <a:lnB w="12700" cap="flat" cmpd="sng" algn="ctr">
                      <a:solidFill>
                        <a:schemeClr val="tx1"/>
                      </a:solidFill>
                      <a:prstDash val="solid"/>
                      <a:round/>
                      <a:headEnd type="none" w="med" len="med"/>
                      <a:tailEnd type="none" w="med" len="med"/>
                    </a:lnB>
                    <a:noFill/>
                  </a:tcPr>
                </a:tc>
                <a:tc>
                  <a:txBody>
                    <a:bodyPr/>
                    <a:lstStyle/>
                    <a:p>
                      <a:pPr algn="ctr" fontAlgn="ctr"/>
                      <a:r>
                        <a:rPr lang="ru-RU" sz="800" b="1" i="0" u="none" strike="noStrike" dirty="0">
                          <a:solidFill>
                            <a:srgbClr val="000000"/>
                          </a:solidFill>
                          <a:effectLst/>
                          <a:latin typeface="Arial Narrow" panose="020B0606020202030204" pitchFamily="34" charset="0"/>
                        </a:rPr>
                        <a:t>3 493</a:t>
                      </a:r>
                    </a:p>
                  </a:txBody>
                  <a:tcPr marL="9525" marR="9525" marT="9525" marB="0" anchor="ctr">
                    <a:lnB w="12700" cap="flat" cmpd="sng" algn="ctr">
                      <a:solidFill>
                        <a:schemeClr val="tx1"/>
                      </a:solidFill>
                      <a:prstDash val="solid"/>
                      <a:round/>
                      <a:headEnd type="none" w="med" len="med"/>
                      <a:tailEnd type="none" w="med" len="med"/>
                    </a:lnB>
                    <a:noFill/>
                  </a:tcPr>
                </a:tc>
                <a:tc>
                  <a:txBody>
                    <a:bodyPr/>
                    <a:lstStyle/>
                    <a:p>
                      <a:pPr algn="ctr" fontAlgn="ctr"/>
                      <a:r>
                        <a:rPr lang="ru-RU" sz="800" b="1" i="0" u="none" strike="noStrike" dirty="0">
                          <a:solidFill>
                            <a:srgbClr val="000000"/>
                          </a:solidFill>
                          <a:effectLst/>
                          <a:latin typeface="Arial Narrow" panose="020B0606020202030204" pitchFamily="34" charset="0"/>
                        </a:rPr>
                        <a:t>30,9%</a:t>
                      </a:r>
                    </a:p>
                  </a:txBody>
                  <a:tcPr marL="9525" marR="9525" marT="9525" marB="0" anchor="ctr">
                    <a:lnB w="12700"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1977705671"/>
                  </a:ext>
                </a:extLst>
              </a:tr>
            </a:tbl>
          </a:graphicData>
        </a:graphic>
      </p:graphicFrame>
    </p:spTree>
    <p:extLst>
      <p:ext uri="{BB962C8B-B14F-4D97-AF65-F5344CB8AC3E}">
        <p14:creationId xmlns:p14="http://schemas.microsoft.com/office/powerpoint/2010/main" val="879508959"/>
      </p:ext>
    </p:extLst>
  </p:cSld>
  <p:clrMapOvr>
    <a:masterClrMapping/>
  </p:clrMapOvr>
</p:sld>
</file>

<file path=ppt/slides/slide4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26" name="Таблица 25">
            <a:extLst>
              <a:ext uri="{FF2B5EF4-FFF2-40B4-BE49-F238E27FC236}">
                <a16:creationId xmlns:a16="http://schemas.microsoft.com/office/drawing/2014/main" id="{4CBADABA-60F6-6314-73AE-C5D1372941E0}"/>
              </a:ext>
            </a:extLst>
          </p:cNvPr>
          <p:cNvGraphicFramePr>
            <a:graphicFrameLocks noGrp="1"/>
          </p:cNvGraphicFramePr>
          <p:nvPr>
            <p:extLst>
              <p:ext uri="{D42A27DB-BD31-4B8C-83A1-F6EECF244321}">
                <p14:modId xmlns:p14="http://schemas.microsoft.com/office/powerpoint/2010/main" val="4240194334"/>
              </p:ext>
            </p:extLst>
          </p:nvPr>
        </p:nvGraphicFramePr>
        <p:xfrm>
          <a:off x="6768750" y="4835242"/>
          <a:ext cx="5328000" cy="1670332"/>
        </p:xfrm>
        <a:graphic>
          <a:graphicData uri="http://schemas.openxmlformats.org/drawingml/2006/table">
            <a:tbl>
              <a:tblPr firstRow="1" bandRow="1">
                <a:tableStyleId>{5C22544A-7EE6-4342-B048-85BDC9FD1C3A}</a:tableStyleId>
              </a:tblPr>
              <a:tblGrid>
                <a:gridCol w="3600000">
                  <a:extLst>
                    <a:ext uri="{9D8B030D-6E8A-4147-A177-3AD203B41FA5}">
                      <a16:colId xmlns:a16="http://schemas.microsoft.com/office/drawing/2014/main" val="1113104833"/>
                    </a:ext>
                  </a:extLst>
                </a:gridCol>
                <a:gridCol w="432000">
                  <a:extLst>
                    <a:ext uri="{9D8B030D-6E8A-4147-A177-3AD203B41FA5}">
                      <a16:colId xmlns:a16="http://schemas.microsoft.com/office/drawing/2014/main" val="132264586"/>
                    </a:ext>
                  </a:extLst>
                </a:gridCol>
                <a:gridCol w="432000">
                  <a:extLst>
                    <a:ext uri="{9D8B030D-6E8A-4147-A177-3AD203B41FA5}">
                      <a16:colId xmlns:a16="http://schemas.microsoft.com/office/drawing/2014/main" val="2572766800"/>
                    </a:ext>
                  </a:extLst>
                </a:gridCol>
                <a:gridCol w="432000">
                  <a:extLst>
                    <a:ext uri="{9D8B030D-6E8A-4147-A177-3AD203B41FA5}">
                      <a16:colId xmlns:a16="http://schemas.microsoft.com/office/drawing/2014/main" val="2849574652"/>
                    </a:ext>
                  </a:extLst>
                </a:gridCol>
                <a:gridCol w="432000">
                  <a:extLst>
                    <a:ext uri="{9D8B030D-6E8A-4147-A177-3AD203B41FA5}">
                      <a16:colId xmlns:a16="http://schemas.microsoft.com/office/drawing/2014/main" val="478621999"/>
                    </a:ext>
                  </a:extLst>
                </a:gridCol>
              </a:tblGrid>
              <a:tr h="167033">
                <a:tc>
                  <a:txBody>
                    <a:bodyPr/>
                    <a:lstStyle/>
                    <a:p>
                      <a:pPr marL="0" marR="0" lvl="0" indent="0" algn="l" defTabSz="685800" rtl="0" eaLnBrk="1" fontAlgn="auto" latinLnBrk="0" hangingPunct="1">
                        <a:lnSpc>
                          <a:spcPct val="107000"/>
                        </a:lnSpc>
                        <a:spcBef>
                          <a:spcPts val="0"/>
                        </a:spcBef>
                        <a:spcAft>
                          <a:spcPts val="0"/>
                        </a:spcAft>
                        <a:buClrTx/>
                        <a:buSzTx/>
                        <a:buFontTx/>
                        <a:buNone/>
                        <a:tabLst/>
                        <a:defRPr/>
                      </a:pPr>
                      <a:r>
                        <a:rPr lang="ru-RU" sz="1050" b="1" i="0" u="none" strike="noStrike" cap="none" noProof="0" dirty="0">
                          <a:solidFill>
                            <a:srgbClr val="000000"/>
                          </a:solidFill>
                          <a:effectLst/>
                          <a:latin typeface="Arial Narrow" panose="020B0606020202030204" pitchFamily="34" charset="0"/>
                          <a:ea typeface="+mn-ea"/>
                          <a:cs typeface="+mn-cs"/>
                          <a:sym typeface="Arial"/>
                        </a:rPr>
                        <a:t>ПЕССИМИСТІК СЦЕНАРИЙ</a:t>
                      </a:r>
                    </a:p>
                  </a:txBody>
                  <a:tcPr marT="0" marB="0" anchor="ctr">
                    <a:lnL w="76200" cap="flat" cmpd="sng" algn="ctr">
                      <a:noFill/>
                      <a:prstDash val="solid"/>
                      <a:round/>
                      <a:headEnd type="none" w="med" len="med"/>
                      <a:tailEnd type="none" w="med" len="med"/>
                    </a:lnL>
                    <a:lnR w="6350" cap="flat" cmpd="sng" algn="ctr">
                      <a:solidFill>
                        <a:schemeClr val="tx1"/>
                      </a:solidFill>
                      <a:prstDash val="sysDot"/>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accent6">
                        <a:lumMod val="50000"/>
                        <a:alpha val="20000"/>
                      </a:schemeClr>
                    </a:solidFill>
                  </a:tcPr>
                </a:tc>
                <a:tc>
                  <a:txBody>
                    <a:bodyPr/>
                    <a:lstStyle/>
                    <a:p>
                      <a:pPr algn="ctr" fontAlgn="ctr"/>
                      <a:r>
                        <a:rPr lang="en-US" sz="900" b="0" i="0" u="none" strike="noStrike" cap="none" dirty="0">
                          <a:solidFill>
                            <a:srgbClr val="000000"/>
                          </a:solidFill>
                          <a:effectLst/>
                          <a:latin typeface="Arial Narrow" panose="020B0606020202030204" pitchFamily="34" charset="0"/>
                          <a:ea typeface="+mn-ea"/>
                          <a:cs typeface="+mn-cs"/>
                          <a:sym typeface="Arial"/>
                        </a:rPr>
                        <a:t>Q1</a:t>
                      </a:r>
                      <a:endParaRPr lang="ru-KZ" sz="900" b="0" i="0" u="none" strike="noStrike" cap="none" dirty="0">
                        <a:solidFill>
                          <a:srgbClr val="000000"/>
                        </a:solidFill>
                        <a:effectLst/>
                        <a:latin typeface="Arial Narrow" panose="020B0606020202030204" pitchFamily="34" charset="0"/>
                        <a:ea typeface="+mn-ea"/>
                        <a:cs typeface="+mn-cs"/>
                        <a:sym typeface="Arial"/>
                      </a:endParaRPr>
                    </a:p>
                  </a:txBody>
                  <a:tcPr marL="9525" marR="9525" marT="0"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50000"/>
                        <a:alpha val="20000"/>
                      </a:schemeClr>
                    </a:solidFill>
                  </a:tcPr>
                </a:tc>
                <a:tc>
                  <a:txBody>
                    <a:bodyPr/>
                    <a:lstStyle/>
                    <a:p>
                      <a:pPr algn="ctr" fontAlgn="ctr"/>
                      <a:r>
                        <a:rPr lang="en-US" sz="900" b="0" i="0" u="none" strike="noStrike" cap="none" dirty="0">
                          <a:solidFill>
                            <a:srgbClr val="000000"/>
                          </a:solidFill>
                          <a:effectLst/>
                          <a:latin typeface="Arial Narrow" panose="020B0606020202030204" pitchFamily="34" charset="0"/>
                          <a:ea typeface="+mn-ea"/>
                          <a:cs typeface="+mn-cs"/>
                          <a:sym typeface="Arial"/>
                        </a:rPr>
                        <a:t>Q2</a:t>
                      </a:r>
                      <a:endParaRPr lang="ru-KZ" sz="900" b="0" i="0" u="none" strike="noStrike" cap="none" dirty="0">
                        <a:solidFill>
                          <a:srgbClr val="000000"/>
                        </a:solidFill>
                        <a:effectLst/>
                        <a:latin typeface="Arial Narrow" panose="020B0606020202030204" pitchFamily="34" charset="0"/>
                        <a:ea typeface="+mn-ea"/>
                        <a:cs typeface="+mn-cs"/>
                        <a:sym typeface="Arial"/>
                      </a:endParaRPr>
                    </a:p>
                  </a:txBody>
                  <a:tcPr marL="9525" marR="9525" marT="0"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6">
                        <a:lumMod val="50000"/>
                        <a:alpha val="20000"/>
                      </a:schemeClr>
                    </a:solidFill>
                  </a:tcPr>
                </a:tc>
                <a:tc>
                  <a:txBody>
                    <a:bodyPr/>
                    <a:lstStyle/>
                    <a:p>
                      <a:pPr algn="ctr" fontAlgn="ctr"/>
                      <a:r>
                        <a:rPr lang="en-US" sz="900" b="0" i="0" u="none" strike="noStrike" cap="none" dirty="0">
                          <a:solidFill>
                            <a:srgbClr val="000000"/>
                          </a:solidFill>
                          <a:effectLst/>
                          <a:latin typeface="Arial Narrow" panose="020B0606020202030204" pitchFamily="34" charset="0"/>
                          <a:ea typeface="+mn-ea"/>
                          <a:cs typeface="+mn-cs"/>
                          <a:sym typeface="Arial"/>
                        </a:rPr>
                        <a:t>Q3</a:t>
                      </a:r>
                      <a:endParaRPr lang="ru-KZ" sz="900" b="0" i="0" u="none" strike="noStrike" cap="none" dirty="0">
                        <a:solidFill>
                          <a:srgbClr val="000000"/>
                        </a:solidFill>
                        <a:effectLst/>
                        <a:latin typeface="Arial Narrow" panose="020B0606020202030204" pitchFamily="34" charset="0"/>
                        <a:ea typeface="+mn-ea"/>
                        <a:cs typeface="+mn-cs"/>
                        <a:sym typeface="Arial"/>
                      </a:endParaRPr>
                    </a:p>
                  </a:txBody>
                  <a:tcPr marL="9525" marR="9525" marT="0"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6">
                        <a:lumMod val="50000"/>
                        <a:alpha val="20000"/>
                      </a:schemeClr>
                    </a:solidFill>
                  </a:tcPr>
                </a:tc>
                <a:tc>
                  <a:txBody>
                    <a:bodyPr/>
                    <a:lstStyle/>
                    <a:p>
                      <a:pPr algn="ctr" fontAlgn="ctr"/>
                      <a:r>
                        <a:rPr lang="en-US" sz="900" b="0" i="0" u="none" strike="noStrike" cap="none" dirty="0">
                          <a:solidFill>
                            <a:srgbClr val="000000"/>
                          </a:solidFill>
                          <a:effectLst/>
                          <a:latin typeface="Arial Narrow" panose="020B0606020202030204" pitchFamily="34" charset="0"/>
                          <a:ea typeface="+mn-ea"/>
                          <a:cs typeface="+mn-cs"/>
                          <a:sym typeface="Arial"/>
                        </a:rPr>
                        <a:t>Q4</a:t>
                      </a:r>
                      <a:endParaRPr lang="ru-KZ" sz="900" b="0" i="0" u="none" strike="noStrike" cap="none" dirty="0">
                        <a:solidFill>
                          <a:srgbClr val="000000"/>
                        </a:solidFill>
                        <a:effectLst/>
                        <a:latin typeface="Arial Narrow" panose="020B0606020202030204" pitchFamily="34" charset="0"/>
                        <a:ea typeface="+mn-ea"/>
                        <a:cs typeface="+mn-cs"/>
                        <a:sym typeface="Arial"/>
                      </a:endParaRPr>
                    </a:p>
                  </a:txBody>
                  <a:tcPr marL="9525" marR="9525" marT="0" marB="0" anchor="ctr">
                    <a:lnL w="6350" cap="flat" cmpd="sng" algn="ctr">
                      <a:solidFill>
                        <a:schemeClr val="tx1"/>
                      </a:solidFill>
                      <a:prstDash val="sysDot"/>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6">
                        <a:lumMod val="50000"/>
                        <a:alpha val="20000"/>
                      </a:schemeClr>
                    </a:solidFill>
                  </a:tcPr>
                </a:tc>
                <a:extLst>
                  <a:ext uri="{0D108BD9-81ED-4DB2-BD59-A6C34878D82A}">
                    <a16:rowId xmlns:a16="http://schemas.microsoft.com/office/drawing/2014/main" val="877649079"/>
                  </a:ext>
                </a:extLst>
              </a:tr>
              <a:tr h="167033">
                <a:tc>
                  <a:txBody>
                    <a:bodyPr/>
                    <a:lstStyle/>
                    <a:p>
                      <a:pPr marL="0" marR="0" lvl="0" indent="0" algn="l" defTabSz="685800" rtl="0" eaLnBrk="1" fontAlgn="auto" latinLnBrk="0" hangingPunct="1">
                        <a:lnSpc>
                          <a:spcPct val="107000"/>
                        </a:lnSpc>
                        <a:spcBef>
                          <a:spcPts val="0"/>
                        </a:spcBef>
                        <a:spcAft>
                          <a:spcPts val="0"/>
                        </a:spcAft>
                        <a:buClrTx/>
                        <a:buSzTx/>
                        <a:buFontTx/>
                        <a:buNone/>
                        <a:tabLst/>
                        <a:defRPr/>
                      </a:pPr>
                      <a:r>
                        <a:rPr lang="ru-RU" sz="900" b="1" i="0" u="none" strike="noStrike" cap="none" noProof="0" dirty="0">
                          <a:solidFill>
                            <a:srgbClr val="000000"/>
                          </a:solidFill>
                          <a:effectLst/>
                          <a:latin typeface="Arial Narrow" panose="020B0606020202030204" pitchFamily="34" charset="0"/>
                          <a:ea typeface="+mn-ea"/>
                          <a:cs typeface="+mn-cs"/>
                          <a:sym typeface="Arial"/>
                        </a:rPr>
                        <a:t>БАРЛЫҒЫ</a:t>
                      </a:r>
                      <a:endParaRPr lang="ru-RU" sz="800" b="1" i="0" u="none" strike="noStrike" cap="none" noProof="0" dirty="0">
                        <a:solidFill>
                          <a:srgbClr val="000000"/>
                        </a:solidFill>
                        <a:effectLst/>
                        <a:latin typeface="Arial Narrow" panose="020B0606020202030204" pitchFamily="34" charset="0"/>
                        <a:ea typeface="+mn-ea"/>
                        <a:cs typeface="+mn-cs"/>
                        <a:sym typeface="Arial"/>
                      </a:endParaRPr>
                    </a:p>
                  </a:txBody>
                  <a:tcPr marT="0" marB="0" anchor="ctr">
                    <a:lnL w="76200" cap="flat" cmpd="sng" algn="ctr">
                      <a:noFill/>
                      <a:prstDash val="solid"/>
                      <a:round/>
                      <a:headEnd type="none" w="med" len="med"/>
                      <a:tailEnd type="none" w="med" len="med"/>
                    </a:lnL>
                    <a:lnR w="6350" cap="flat" cmpd="sng" algn="ctr">
                      <a:solidFill>
                        <a:schemeClr val="tx1"/>
                      </a:solidFill>
                      <a:prstDash val="sysDot"/>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accent6">
                        <a:lumMod val="50000"/>
                        <a:alpha val="20000"/>
                      </a:schemeClr>
                    </a:solidFill>
                  </a:tcPr>
                </a:tc>
                <a:tc>
                  <a:txBody>
                    <a:bodyPr/>
                    <a:lstStyle/>
                    <a:p>
                      <a:pPr algn="ctr" fontAlgn="ctr"/>
                      <a:r>
                        <a:rPr lang="ru-RU" sz="900" b="1" i="0" u="none" strike="noStrike" cap="none" dirty="0">
                          <a:solidFill>
                            <a:srgbClr val="000000"/>
                          </a:solidFill>
                          <a:effectLst/>
                          <a:latin typeface="Arial Narrow" panose="020B0606020202030204" pitchFamily="34" charset="0"/>
                          <a:ea typeface="+mn-ea"/>
                          <a:cs typeface="+mn-cs"/>
                          <a:sym typeface="Arial"/>
                        </a:rPr>
                        <a:t>18 137</a:t>
                      </a:r>
                      <a:endParaRPr lang="ru-KZ" sz="900" b="1" i="0" u="none" strike="noStrike" cap="none" dirty="0">
                        <a:solidFill>
                          <a:srgbClr val="000000"/>
                        </a:solidFill>
                        <a:effectLst/>
                        <a:latin typeface="Arial Narrow" panose="020B0606020202030204" pitchFamily="34" charset="0"/>
                        <a:ea typeface="+mn-ea"/>
                        <a:cs typeface="+mn-cs"/>
                        <a:sym typeface="Arial"/>
                      </a:endParaRPr>
                    </a:p>
                  </a:txBody>
                  <a:tcPr marL="9525" marR="9525" marT="0"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50000"/>
                        <a:alpha val="20000"/>
                      </a:schemeClr>
                    </a:solidFill>
                  </a:tcPr>
                </a:tc>
                <a:tc>
                  <a:txBody>
                    <a:bodyPr/>
                    <a:lstStyle/>
                    <a:p>
                      <a:pPr algn="ctr" rtl="0" fontAlgn="ctr"/>
                      <a:r>
                        <a:rPr lang="ru-RU" sz="900" b="1" i="0" u="none" strike="noStrike">
                          <a:solidFill>
                            <a:srgbClr val="000000"/>
                          </a:solidFill>
                          <a:effectLst/>
                          <a:latin typeface="Arial Narrow" panose="020B0606020202030204" pitchFamily="34" charset="0"/>
                        </a:rPr>
                        <a:t>17 130</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6">
                        <a:lumMod val="50000"/>
                        <a:alpha val="20000"/>
                      </a:schemeClr>
                    </a:solidFill>
                  </a:tcPr>
                </a:tc>
                <a:tc>
                  <a:txBody>
                    <a:bodyPr/>
                    <a:lstStyle/>
                    <a:p>
                      <a:pPr algn="ctr" rtl="0" fontAlgn="ctr"/>
                      <a:r>
                        <a:rPr lang="ru-RU" sz="900" b="1" i="0" u="none" strike="noStrike">
                          <a:solidFill>
                            <a:srgbClr val="000000"/>
                          </a:solidFill>
                          <a:effectLst/>
                          <a:latin typeface="Arial Narrow" panose="020B0606020202030204" pitchFamily="34" charset="0"/>
                        </a:rPr>
                        <a:t>23 182</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6">
                        <a:lumMod val="50000"/>
                        <a:alpha val="20000"/>
                      </a:schemeClr>
                    </a:solidFill>
                  </a:tcPr>
                </a:tc>
                <a:tc>
                  <a:txBody>
                    <a:bodyPr/>
                    <a:lstStyle/>
                    <a:p>
                      <a:pPr algn="ctr" rtl="0" fontAlgn="ctr"/>
                      <a:r>
                        <a:rPr lang="ru-RU" sz="900" b="1" i="0" u="none" strike="noStrike" dirty="0">
                          <a:solidFill>
                            <a:srgbClr val="000000"/>
                          </a:solidFill>
                          <a:effectLst/>
                          <a:latin typeface="Arial Narrow" panose="020B0606020202030204" pitchFamily="34" charset="0"/>
                        </a:rPr>
                        <a:t>25 245</a:t>
                      </a:r>
                    </a:p>
                  </a:txBody>
                  <a:tcPr marL="9525" marR="9525" marT="9525" marB="0" anchor="ctr">
                    <a:lnL w="6350" cap="flat" cmpd="sng" algn="ctr">
                      <a:solidFill>
                        <a:schemeClr val="tx1"/>
                      </a:solidFill>
                      <a:prstDash val="sysDot"/>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6">
                        <a:lumMod val="50000"/>
                        <a:alpha val="20000"/>
                      </a:schemeClr>
                    </a:solidFill>
                  </a:tcPr>
                </a:tc>
                <a:extLst>
                  <a:ext uri="{0D108BD9-81ED-4DB2-BD59-A6C34878D82A}">
                    <a16:rowId xmlns:a16="http://schemas.microsoft.com/office/drawing/2014/main" val="1602871338"/>
                  </a:ext>
                </a:extLst>
              </a:tr>
              <a:tr h="148474">
                <a:tc>
                  <a:txBody>
                    <a:bodyPr/>
                    <a:lstStyle/>
                    <a:p>
                      <a:pPr marL="72000" algn="l" fontAlgn="b"/>
                      <a:r>
                        <a:rPr lang="ru-RU" sz="800" b="0" i="0" u="none" strike="noStrike" cap="none" dirty="0">
                          <a:solidFill>
                            <a:srgbClr val="000000"/>
                          </a:solidFill>
                          <a:effectLst/>
                          <a:latin typeface="Arial Narrow" panose="020B0606020202030204" pitchFamily="34" charset="0"/>
                          <a:ea typeface="+mn-ea"/>
                          <a:cs typeface="+mn-cs"/>
                          <a:sym typeface="Arial"/>
                        </a:rPr>
                        <a:t>БАСШЫЛАР ЖӘНЕ МЕМЛЕКЕТТІК ҚЫЗМЕТШІЛЕР</a:t>
                      </a:r>
                    </a:p>
                  </a:txBody>
                  <a:tcPr marL="9525" marR="9525" marT="0" marB="0" anchor="ctr">
                    <a:lnL w="76200" cap="flat" cmpd="sng" algn="ctr">
                      <a:noFill/>
                      <a:prstDash val="solid"/>
                      <a:round/>
                      <a:headEnd type="none" w="med" len="med"/>
                      <a:tailEnd type="none" w="med" len="med"/>
                    </a:lnL>
                    <a:lnR w="6350" cap="flat" cmpd="sng" algn="ctr">
                      <a:solidFill>
                        <a:schemeClr val="tx1"/>
                      </a:solidFill>
                      <a:prstDash val="sysDot"/>
                      <a:round/>
                      <a:headEnd type="none" w="med" len="med"/>
                      <a:tailEnd type="none" w="med" len="med"/>
                    </a:lnR>
                    <a:lnT w="12700" cap="flat" cmpd="sng" algn="ctr">
                      <a:solidFill>
                        <a:schemeClr val="tx1"/>
                      </a:solidFill>
                      <a:prstDash val="solid"/>
                      <a:round/>
                      <a:headEnd type="none" w="med" len="med"/>
                      <a:tailEnd type="none" w="med" len="med"/>
                    </a:lnT>
                    <a:lnB w="6350" cap="flat" cmpd="sng" algn="ctr">
                      <a:solidFill>
                        <a:schemeClr val="tx1"/>
                      </a:solidFill>
                      <a:prstDash val="sysDot"/>
                      <a:round/>
                      <a:headEnd type="none" w="med" len="med"/>
                      <a:tailEnd type="none" w="med" len="med"/>
                    </a:lnB>
                    <a:noFill/>
                  </a:tcPr>
                </a:tc>
                <a:tc>
                  <a:txBody>
                    <a:bodyPr/>
                    <a:lstStyle/>
                    <a:p>
                      <a:pPr algn="ctr" fontAlgn="ctr"/>
                      <a:r>
                        <a:rPr lang="ru-RU" sz="800" b="0" i="0" u="none" strike="noStrike">
                          <a:solidFill>
                            <a:srgbClr val="000000"/>
                          </a:solidFill>
                          <a:effectLst/>
                          <a:latin typeface="Arial Narrow" panose="020B0606020202030204" pitchFamily="34" charset="0"/>
                        </a:rPr>
                        <a:t>835</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12700" cap="flat" cmpd="sng" algn="ctr">
                      <a:solidFill>
                        <a:schemeClr val="tx1"/>
                      </a:solidFill>
                      <a:prstDash val="solid"/>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ru-RU" sz="800" b="0" i="0" u="none" strike="noStrike">
                          <a:solidFill>
                            <a:srgbClr val="000000"/>
                          </a:solidFill>
                          <a:effectLst/>
                          <a:latin typeface="Arial Narrow" panose="020B0606020202030204" pitchFamily="34" charset="0"/>
                        </a:rPr>
                        <a:t>647</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12700" cap="flat" cmpd="sng" algn="ctr">
                      <a:solidFill>
                        <a:schemeClr val="tx1"/>
                      </a:solidFill>
                      <a:prstDash val="solid"/>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ru-RU" sz="800" b="0" i="0" u="none" strike="noStrike">
                          <a:solidFill>
                            <a:srgbClr val="000000"/>
                          </a:solidFill>
                          <a:effectLst/>
                          <a:latin typeface="Arial Narrow" panose="020B0606020202030204" pitchFamily="34" charset="0"/>
                        </a:rPr>
                        <a:t>782</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12700" cap="flat" cmpd="sng" algn="ctr">
                      <a:solidFill>
                        <a:schemeClr val="tx1"/>
                      </a:solidFill>
                      <a:prstDash val="solid"/>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ru-RU" sz="800" b="0" i="0" u="none" strike="noStrike">
                          <a:solidFill>
                            <a:srgbClr val="000000"/>
                          </a:solidFill>
                          <a:effectLst/>
                          <a:latin typeface="Arial Narrow" panose="020B0606020202030204" pitchFamily="34" charset="0"/>
                        </a:rPr>
                        <a:t>880</a:t>
                      </a:r>
                    </a:p>
                  </a:txBody>
                  <a:tcPr marL="9525" marR="9525" marT="9525" marB="0" anchor="ctr">
                    <a:lnL w="6350" cap="flat" cmpd="sng" algn="ctr">
                      <a:solidFill>
                        <a:schemeClr val="tx1"/>
                      </a:solidFill>
                      <a:prstDash val="sysDot"/>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052355308"/>
                  </a:ext>
                </a:extLst>
              </a:tr>
              <a:tr h="148474">
                <a:tc>
                  <a:txBody>
                    <a:bodyPr/>
                    <a:lstStyle/>
                    <a:p>
                      <a:pPr marL="72000" algn="l" fontAlgn="b"/>
                      <a:r>
                        <a:rPr lang="ru-RU" sz="800" b="0" i="0" u="none" strike="noStrike" cap="none" dirty="0">
                          <a:solidFill>
                            <a:srgbClr val="000000"/>
                          </a:solidFill>
                          <a:effectLst/>
                          <a:latin typeface="Arial Narrow" panose="020B0606020202030204" pitchFamily="34" charset="0"/>
                          <a:ea typeface="+mn-ea"/>
                          <a:cs typeface="+mn-cs"/>
                          <a:sym typeface="Arial"/>
                        </a:rPr>
                        <a:t>КӘСІБИ МАМАНДАР</a:t>
                      </a:r>
                    </a:p>
                  </a:txBody>
                  <a:tcPr marL="9525" marR="9525" marT="0" marB="0" anchor="ctr">
                    <a:lnL w="76200" cap="flat" cmpd="sng" algn="ctr">
                      <a:noFill/>
                      <a:prstDash val="solid"/>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solidFill>
                      <a:schemeClr val="accent6">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5 058</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4 391</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solidFill>
                      <a:schemeClr val="accent6">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5 313</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solidFill>
                      <a:schemeClr val="accent6">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6 367</a:t>
                      </a:r>
                    </a:p>
                  </a:txBody>
                  <a:tcPr marL="9525" marR="9525" marT="9525" marB="0" anchor="ctr">
                    <a:lnL w="6350" cap="flat" cmpd="sng" algn="ctr">
                      <a:solidFill>
                        <a:schemeClr val="tx1"/>
                      </a:solidFill>
                      <a:prstDash val="sysDot"/>
                      <a:round/>
                      <a:headEnd type="none" w="med" len="med"/>
                      <a:tailEnd type="none" w="med" len="med"/>
                    </a:lnL>
                    <a:lnR w="12700" cap="flat" cmpd="sng" algn="ctr">
                      <a:noFill/>
                      <a:prstDash val="solid"/>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solidFill>
                      <a:schemeClr val="accent6">
                        <a:lumMod val="50000"/>
                        <a:alpha val="20000"/>
                      </a:schemeClr>
                    </a:solidFill>
                  </a:tcPr>
                </a:tc>
                <a:extLst>
                  <a:ext uri="{0D108BD9-81ED-4DB2-BD59-A6C34878D82A}">
                    <a16:rowId xmlns:a16="http://schemas.microsoft.com/office/drawing/2014/main" val="4077338817"/>
                  </a:ext>
                </a:extLst>
              </a:tr>
              <a:tr h="148474">
                <a:tc>
                  <a:txBody>
                    <a:bodyPr/>
                    <a:lstStyle/>
                    <a:p>
                      <a:pPr marL="72000" algn="l" fontAlgn="b"/>
                      <a:r>
                        <a:rPr lang="ru-RU" sz="800" b="0" i="0" u="none" strike="noStrike" cap="none" dirty="0">
                          <a:solidFill>
                            <a:srgbClr val="000000"/>
                          </a:solidFill>
                          <a:effectLst/>
                          <a:latin typeface="Arial Narrow" panose="020B0606020202030204" pitchFamily="34" charset="0"/>
                          <a:ea typeface="+mn-ea"/>
                          <a:cs typeface="+mn-cs"/>
                          <a:sym typeface="Arial"/>
                        </a:rPr>
                        <a:t>ТЕХНИК МАМАНДАР ЖӘНЕ БАСҚА ДА КӘСІБИ КӨМЕКШІ ПЕРСОНАЛ</a:t>
                      </a:r>
                    </a:p>
                  </a:txBody>
                  <a:tcPr marL="9525" marR="9525" marT="0" marB="0" anchor="ctr">
                    <a:lnL w="76200" cap="flat" cmpd="sng" algn="ctr">
                      <a:noFill/>
                      <a:prstDash val="solid"/>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noFill/>
                  </a:tcPr>
                </a:tc>
                <a:tc>
                  <a:txBody>
                    <a:bodyPr/>
                    <a:lstStyle/>
                    <a:p>
                      <a:pPr algn="ctr" fontAlgn="ctr"/>
                      <a:r>
                        <a:rPr lang="ru-RU" sz="800" b="0" i="0" u="none" strike="noStrike">
                          <a:solidFill>
                            <a:srgbClr val="000000"/>
                          </a:solidFill>
                          <a:effectLst/>
                          <a:latin typeface="Arial Narrow" panose="020B0606020202030204" pitchFamily="34" charset="0"/>
                        </a:rPr>
                        <a:t>1 562</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ru-RU" sz="800" b="0" i="0" u="none" strike="noStrike">
                          <a:solidFill>
                            <a:srgbClr val="000000"/>
                          </a:solidFill>
                          <a:effectLst/>
                          <a:latin typeface="Arial Narrow" panose="020B0606020202030204" pitchFamily="34" charset="0"/>
                        </a:rPr>
                        <a:t>1 499</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ru-RU" sz="800" b="0" i="0" u="none" strike="noStrike">
                          <a:solidFill>
                            <a:srgbClr val="000000"/>
                          </a:solidFill>
                          <a:effectLst/>
                          <a:latin typeface="Arial Narrow" panose="020B0606020202030204" pitchFamily="34" charset="0"/>
                        </a:rPr>
                        <a:t>1 754</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ru-RU" sz="800" b="0" i="0" u="none" strike="noStrike">
                          <a:solidFill>
                            <a:srgbClr val="000000"/>
                          </a:solidFill>
                          <a:effectLst/>
                          <a:latin typeface="Arial Narrow" panose="020B0606020202030204" pitchFamily="34" charset="0"/>
                        </a:rPr>
                        <a:t>1 858</a:t>
                      </a:r>
                    </a:p>
                  </a:txBody>
                  <a:tcPr marL="9525" marR="9525" marT="9525" marB="0" anchor="ctr">
                    <a:lnL w="6350" cap="flat" cmpd="sng" algn="ctr">
                      <a:solidFill>
                        <a:schemeClr val="tx1"/>
                      </a:solidFill>
                      <a:prstDash val="sysDot"/>
                      <a:round/>
                      <a:headEnd type="none" w="med" len="med"/>
                      <a:tailEnd type="none" w="med" len="med"/>
                    </a:lnL>
                    <a:lnR w="12700" cap="flat" cmpd="sng" algn="ctr">
                      <a:noFill/>
                      <a:prstDash val="solid"/>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500228116"/>
                  </a:ext>
                </a:extLst>
              </a:tr>
              <a:tr h="148474">
                <a:tc>
                  <a:txBody>
                    <a:bodyPr/>
                    <a:lstStyle/>
                    <a:p>
                      <a:pPr marL="72000" algn="l" fontAlgn="b"/>
                      <a:r>
                        <a:rPr lang="ru-RU" sz="800" b="0" i="0" u="none" strike="noStrike" cap="none" dirty="0">
                          <a:solidFill>
                            <a:srgbClr val="000000"/>
                          </a:solidFill>
                          <a:effectLst/>
                          <a:latin typeface="Arial Narrow" panose="020B0606020202030204" pitchFamily="34" charset="0"/>
                          <a:ea typeface="+mn-ea"/>
                          <a:cs typeface="+mn-cs"/>
                          <a:sym typeface="Arial"/>
                        </a:rPr>
                        <a:t>ӘКІМШІЛЕНДІРУ САЛАСЫНДАҒЫ ҚЫЗМЕТШІЛЕР</a:t>
                      </a:r>
                    </a:p>
                  </a:txBody>
                  <a:tcPr marL="9525" marR="9525" marT="0" marB="0" anchor="ctr">
                    <a:lnL w="76200" cap="flat" cmpd="sng" algn="ctr">
                      <a:noFill/>
                      <a:prstDash val="solid"/>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solidFill>
                      <a:schemeClr val="accent6">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596</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466</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solidFill>
                      <a:schemeClr val="accent6">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566</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solidFill>
                      <a:schemeClr val="accent6">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716</a:t>
                      </a:r>
                    </a:p>
                  </a:txBody>
                  <a:tcPr marL="9525" marR="9525" marT="9525" marB="0" anchor="ctr">
                    <a:lnL w="6350" cap="flat" cmpd="sng" algn="ctr">
                      <a:solidFill>
                        <a:schemeClr val="tx1"/>
                      </a:solidFill>
                      <a:prstDash val="sysDot"/>
                      <a:round/>
                      <a:headEnd type="none" w="med" len="med"/>
                      <a:tailEnd type="none" w="med" len="med"/>
                    </a:lnL>
                    <a:lnR w="12700" cap="flat" cmpd="sng" algn="ctr">
                      <a:noFill/>
                      <a:prstDash val="solid"/>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solidFill>
                      <a:schemeClr val="accent6">
                        <a:lumMod val="50000"/>
                        <a:alpha val="20000"/>
                      </a:schemeClr>
                    </a:solidFill>
                  </a:tcPr>
                </a:tc>
                <a:extLst>
                  <a:ext uri="{0D108BD9-81ED-4DB2-BD59-A6C34878D82A}">
                    <a16:rowId xmlns:a16="http://schemas.microsoft.com/office/drawing/2014/main" val="1221627480"/>
                  </a:ext>
                </a:extLst>
              </a:tr>
              <a:tr h="148474">
                <a:tc>
                  <a:txBody>
                    <a:bodyPr/>
                    <a:lstStyle/>
                    <a:p>
                      <a:pPr marL="72000" algn="l" fontAlgn="b"/>
                      <a:r>
                        <a:rPr lang="ru-RU" sz="800" b="0" i="0" u="none" strike="noStrike" cap="none" dirty="0">
                          <a:solidFill>
                            <a:srgbClr val="000000"/>
                          </a:solidFill>
                          <a:effectLst/>
                          <a:latin typeface="Arial Narrow" panose="020B0606020202030204" pitchFamily="34" charset="0"/>
                          <a:ea typeface="+mn-ea"/>
                          <a:cs typeface="+mn-cs"/>
                          <a:sym typeface="Arial"/>
                        </a:rPr>
                        <a:t>ҚЫЗМЕТ КӨРСЕТУ ЖӘНЕ САУДА САЛАСЫНЫҢ ЖҰМЫСКЕРЛЕРІ</a:t>
                      </a:r>
                    </a:p>
                  </a:txBody>
                  <a:tcPr marL="9525" marR="9525" marT="0" marB="0" anchor="ctr">
                    <a:lnL w="76200" cap="flat" cmpd="sng" algn="ctr">
                      <a:noFill/>
                      <a:prstDash val="solid"/>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noFill/>
                  </a:tcPr>
                </a:tc>
                <a:tc>
                  <a:txBody>
                    <a:bodyPr/>
                    <a:lstStyle/>
                    <a:p>
                      <a:pPr algn="ctr" fontAlgn="ctr"/>
                      <a:r>
                        <a:rPr lang="ru-RU" sz="800" b="0" i="0" u="none" strike="noStrike">
                          <a:solidFill>
                            <a:srgbClr val="000000"/>
                          </a:solidFill>
                          <a:effectLst/>
                          <a:latin typeface="Arial Narrow" panose="020B0606020202030204" pitchFamily="34" charset="0"/>
                        </a:rPr>
                        <a:t>1 558</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ru-RU" sz="800" b="0" i="0" u="none" strike="noStrike">
                          <a:solidFill>
                            <a:srgbClr val="000000"/>
                          </a:solidFill>
                          <a:effectLst/>
                          <a:latin typeface="Arial Narrow" panose="020B0606020202030204" pitchFamily="34" charset="0"/>
                        </a:rPr>
                        <a:t>1 296</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ru-RU" sz="800" b="0" i="0" u="none" strike="noStrike">
                          <a:solidFill>
                            <a:srgbClr val="000000"/>
                          </a:solidFill>
                          <a:effectLst/>
                          <a:latin typeface="Arial Narrow" panose="020B0606020202030204" pitchFamily="34" charset="0"/>
                        </a:rPr>
                        <a:t>1 778</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ru-RU" sz="800" b="0" i="0" u="none" strike="noStrike">
                          <a:solidFill>
                            <a:srgbClr val="000000"/>
                          </a:solidFill>
                          <a:effectLst/>
                          <a:latin typeface="Arial Narrow" panose="020B0606020202030204" pitchFamily="34" charset="0"/>
                        </a:rPr>
                        <a:t>1 860</a:t>
                      </a:r>
                    </a:p>
                  </a:txBody>
                  <a:tcPr marL="9525" marR="9525" marT="9525" marB="0" anchor="ctr">
                    <a:lnL w="6350" cap="flat" cmpd="sng" algn="ctr">
                      <a:solidFill>
                        <a:schemeClr val="tx1"/>
                      </a:solidFill>
                      <a:prstDash val="sysDot"/>
                      <a:round/>
                      <a:headEnd type="none" w="med" len="med"/>
                      <a:tailEnd type="none" w="med" len="med"/>
                    </a:lnL>
                    <a:lnR w="12700" cap="flat" cmpd="sng" algn="ctr">
                      <a:noFill/>
                      <a:prstDash val="solid"/>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182707914"/>
                  </a:ext>
                </a:extLst>
              </a:tr>
              <a:tr h="148474">
                <a:tc>
                  <a:txBody>
                    <a:bodyPr/>
                    <a:lstStyle/>
                    <a:p>
                      <a:pPr marL="72000" algn="l" fontAlgn="b"/>
                      <a:r>
                        <a:rPr lang="ru-RU" sz="800" b="0" i="0" u="none" strike="noStrike" cap="none" dirty="0">
                          <a:solidFill>
                            <a:srgbClr val="000000"/>
                          </a:solidFill>
                          <a:effectLst/>
                          <a:latin typeface="Arial Narrow" panose="020B0606020202030204" pitchFamily="34" charset="0"/>
                          <a:ea typeface="+mn-ea"/>
                          <a:cs typeface="+mn-cs"/>
                          <a:sym typeface="Arial"/>
                        </a:rPr>
                        <a:t>ФЕРМЕР Ж/Е АУЫЛ/ОРМАН, БАЛЫҚ ШАРУА-ЫҢ Ж/Е БАЛЫҚ АУЛАУ ЖҰМЫС-РЫ</a:t>
                      </a:r>
                    </a:p>
                  </a:txBody>
                  <a:tcPr marL="9525" marR="9525" marT="0" marB="0" anchor="ctr">
                    <a:lnL w="76200" cap="flat" cmpd="sng" algn="ctr">
                      <a:noFill/>
                      <a:prstDash val="solid"/>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solidFill>
                      <a:schemeClr val="accent6">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131</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91</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solidFill>
                      <a:schemeClr val="accent6">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172</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solidFill>
                      <a:schemeClr val="accent6">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116</a:t>
                      </a:r>
                    </a:p>
                  </a:txBody>
                  <a:tcPr marL="9525" marR="9525" marT="9525" marB="0" anchor="ctr">
                    <a:lnL w="6350" cap="flat" cmpd="sng" algn="ctr">
                      <a:solidFill>
                        <a:schemeClr val="tx1"/>
                      </a:solidFill>
                      <a:prstDash val="sysDot"/>
                      <a:round/>
                      <a:headEnd type="none" w="med" len="med"/>
                      <a:tailEnd type="none" w="med" len="med"/>
                    </a:lnL>
                    <a:lnR w="12700" cap="flat" cmpd="sng" algn="ctr">
                      <a:noFill/>
                      <a:prstDash val="solid"/>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solidFill>
                      <a:schemeClr val="accent6">
                        <a:lumMod val="50000"/>
                        <a:alpha val="20000"/>
                      </a:schemeClr>
                    </a:solidFill>
                  </a:tcPr>
                </a:tc>
                <a:extLst>
                  <a:ext uri="{0D108BD9-81ED-4DB2-BD59-A6C34878D82A}">
                    <a16:rowId xmlns:a16="http://schemas.microsoft.com/office/drawing/2014/main" val="3434696259"/>
                  </a:ext>
                </a:extLst>
              </a:tr>
              <a:tr h="148474">
                <a:tc>
                  <a:txBody>
                    <a:bodyPr/>
                    <a:lstStyle/>
                    <a:p>
                      <a:pPr marL="72000" algn="l" fontAlgn="b"/>
                      <a:r>
                        <a:rPr lang="ru-RU" sz="800" b="0" i="0" u="none" strike="noStrike" cap="none" dirty="0">
                          <a:solidFill>
                            <a:srgbClr val="000000"/>
                          </a:solidFill>
                          <a:effectLst/>
                          <a:latin typeface="Arial Narrow" panose="020B0606020202030204" pitchFamily="34" charset="0"/>
                          <a:ea typeface="+mn-ea"/>
                          <a:cs typeface="+mn-cs"/>
                          <a:sym typeface="Arial"/>
                        </a:rPr>
                        <a:t>ӨНЕРКӘСІП, ҚҰРЫЛЫС, КӨЛІК Ж/Е БАСҚА ТЕКТЕС ЖҰМЫСШЫЛАРЫ</a:t>
                      </a:r>
                    </a:p>
                  </a:txBody>
                  <a:tcPr marL="9525" marR="9525" marT="0" marB="0" anchor="ctr">
                    <a:lnL w="76200" cap="flat" cmpd="sng" algn="ctr">
                      <a:noFill/>
                      <a:prstDash val="solid"/>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noFill/>
                  </a:tcPr>
                </a:tc>
                <a:tc>
                  <a:txBody>
                    <a:bodyPr/>
                    <a:lstStyle/>
                    <a:p>
                      <a:pPr algn="ctr" fontAlgn="ctr"/>
                      <a:r>
                        <a:rPr lang="ru-RU" sz="800" b="0" i="0" u="none" strike="noStrike">
                          <a:solidFill>
                            <a:srgbClr val="000000"/>
                          </a:solidFill>
                          <a:effectLst/>
                          <a:latin typeface="Arial Narrow" panose="020B0606020202030204" pitchFamily="34" charset="0"/>
                        </a:rPr>
                        <a:t>2 594</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ru-RU" sz="800" b="0" i="0" u="none" strike="noStrike">
                          <a:solidFill>
                            <a:srgbClr val="000000"/>
                          </a:solidFill>
                          <a:effectLst/>
                          <a:latin typeface="Arial Narrow" panose="020B0606020202030204" pitchFamily="34" charset="0"/>
                        </a:rPr>
                        <a:t>2 668</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ru-RU" sz="800" b="0" i="0" u="none" strike="noStrike">
                          <a:solidFill>
                            <a:srgbClr val="000000"/>
                          </a:solidFill>
                          <a:effectLst/>
                          <a:latin typeface="Arial Narrow" panose="020B0606020202030204" pitchFamily="34" charset="0"/>
                        </a:rPr>
                        <a:t>4 014</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ru-RU" sz="800" b="0" i="0" u="none" strike="noStrike">
                          <a:solidFill>
                            <a:srgbClr val="000000"/>
                          </a:solidFill>
                          <a:effectLst/>
                          <a:latin typeface="Arial Narrow" panose="020B0606020202030204" pitchFamily="34" charset="0"/>
                        </a:rPr>
                        <a:t>4 037</a:t>
                      </a:r>
                    </a:p>
                  </a:txBody>
                  <a:tcPr marL="9525" marR="9525" marT="9525" marB="0" anchor="ctr">
                    <a:lnL w="6350" cap="flat" cmpd="sng" algn="ctr">
                      <a:solidFill>
                        <a:schemeClr val="tx1"/>
                      </a:solidFill>
                      <a:prstDash val="sysDot"/>
                      <a:round/>
                      <a:headEnd type="none" w="med" len="med"/>
                      <a:tailEnd type="none" w="med" len="med"/>
                    </a:lnL>
                    <a:lnR w="12700" cap="flat" cmpd="sng" algn="ctr">
                      <a:noFill/>
                      <a:prstDash val="solid"/>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033135677"/>
                  </a:ext>
                </a:extLst>
              </a:tr>
              <a:tr h="148474">
                <a:tc>
                  <a:txBody>
                    <a:bodyPr/>
                    <a:lstStyle/>
                    <a:p>
                      <a:pPr marL="72000" algn="l" fontAlgn="b"/>
                      <a:r>
                        <a:rPr lang="ru-RU" sz="800" b="0" i="0" u="none" strike="noStrike" cap="none" dirty="0">
                          <a:solidFill>
                            <a:srgbClr val="000000"/>
                          </a:solidFill>
                          <a:effectLst/>
                          <a:latin typeface="Arial Narrow" panose="020B0606020202030204" pitchFamily="34" charset="0"/>
                          <a:ea typeface="+mn-ea"/>
                          <a:cs typeface="+mn-cs"/>
                          <a:sym typeface="Arial"/>
                        </a:rPr>
                        <a:t>ӨНДІРІСТІК ЖАБДЫҚ ОПЕРАТОРЛАРЫ, ҚҰРАСТЫРУШЫЛАРЫ Ж/Е ЖҮРГІЗУШІЛЕРІ</a:t>
                      </a:r>
                    </a:p>
                  </a:txBody>
                  <a:tcPr marL="9525" marR="9525" marT="0" marB="0" anchor="ctr">
                    <a:lnL w="76200" cap="flat" cmpd="sng" algn="ctr">
                      <a:noFill/>
                      <a:prstDash val="solid"/>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solidFill>
                      <a:schemeClr val="accent6">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2 305</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2 363</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solidFill>
                      <a:schemeClr val="accent6">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3 295</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solidFill>
                      <a:schemeClr val="accent6">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3 189</a:t>
                      </a:r>
                    </a:p>
                  </a:txBody>
                  <a:tcPr marL="9525" marR="9525" marT="9525" marB="0" anchor="ctr">
                    <a:lnL w="6350" cap="flat" cmpd="sng" algn="ctr">
                      <a:solidFill>
                        <a:schemeClr val="tx1"/>
                      </a:solidFill>
                      <a:prstDash val="sysDot"/>
                      <a:round/>
                      <a:headEnd type="none" w="med" len="med"/>
                      <a:tailEnd type="none" w="med" len="med"/>
                    </a:lnL>
                    <a:lnR w="12700" cap="flat" cmpd="sng" algn="ctr">
                      <a:noFill/>
                      <a:prstDash val="solid"/>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solidFill>
                      <a:schemeClr val="accent6">
                        <a:lumMod val="50000"/>
                        <a:alpha val="20000"/>
                      </a:schemeClr>
                    </a:solidFill>
                  </a:tcPr>
                </a:tc>
                <a:extLst>
                  <a:ext uri="{0D108BD9-81ED-4DB2-BD59-A6C34878D82A}">
                    <a16:rowId xmlns:a16="http://schemas.microsoft.com/office/drawing/2014/main" val="3877348172"/>
                  </a:ext>
                </a:extLst>
              </a:tr>
              <a:tr h="148474">
                <a:tc>
                  <a:txBody>
                    <a:bodyPr/>
                    <a:lstStyle/>
                    <a:p>
                      <a:pPr marL="72000" algn="l" fontAlgn="b"/>
                      <a:r>
                        <a:rPr lang="ru-RU" sz="800" b="0" i="0" u="none" strike="noStrike" cap="none" dirty="0">
                          <a:solidFill>
                            <a:srgbClr val="000000"/>
                          </a:solidFill>
                          <a:effectLst/>
                          <a:latin typeface="Arial Narrow" panose="020B0606020202030204" pitchFamily="34" charset="0"/>
                          <a:ea typeface="+mn-ea"/>
                          <a:cs typeface="+mn-cs"/>
                          <a:sym typeface="Arial"/>
                        </a:rPr>
                        <a:t>БІЛІКТІЛІГІ ЖОҚ ЖҰМЫСШЫЛАР</a:t>
                      </a:r>
                    </a:p>
                  </a:txBody>
                  <a:tcPr marL="9525" marR="9525" marT="0" marB="0" anchor="ctr">
                    <a:lnL w="76200" cap="flat" cmpd="sng" algn="ctr">
                      <a:noFill/>
                      <a:prstDash val="solid"/>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noFill/>
                  </a:tcPr>
                </a:tc>
                <a:tc>
                  <a:txBody>
                    <a:bodyPr/>
                    <a:lstStyle/>
                    <a:p>
                      <a:pPr algn="ctr" fontAlgn="ctr"/>
                      <a:r>
                        <a:rPr lang="ru-RU" sz="800" b="0" i="0" u="none" strike="noStrike" dirty="0">
                          <a:solidFill>
                            <a:srgbClr val="000000"/>
                          </a:solidFill>
                          <a:effectLst/>
                          <a:latin typeface="Arial Narrow" panose="020B0606020202030204" pitchFamily="34" charset="0"/>
                        </a:rPr>
                        <a:t>3 498</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ru-RU" sz="800" b="0" i="0" u="none" strike="noStrike">
                          <a:solidFill>
                            <a:srgbClr val="000000"/>
                          </a:solidFill>
                          <a:effectLst/>
                          <a:latin typeface="Arial Narrow" panose="020B0606020202030204" pitchFamily="34" charset="0"/>
                        </a:rPr>
                        <a:t>3 709</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ru-RU" sz="800" b="0" i="0" u="none" strike="noStrike">
                          <a:solidFill>
                            <a:srgbClr val="000000"/>
                          </a:solidFill>
                          <a:effectLst/>
                          <a:latin typeface="Arial Narrow" panose="020B0606020202030204" pitchFamily="34" charset="0"/>
                        </a:rPr>
                        <a:t>5 508</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ru-RU" sz="800" b="0" i="0" u="none" strike="noStrike" dirty="0">
                          <a:solidFill>
                            <a:srgbClr val="000000"/>
                          </a:solidFill>
                          <a:effectLst/>
                          <a:latin typeface="Arial Narrow" panose="020B0606020202030204" pitchFamily="34" charset="0"/>
                        </a:rPr>
                        <a:t>6 222</a:t>
                      </a:r>
                    </a:p>
                  </a:txBody>
                  <a:tcPr marL="9525" marR="9525" marT="9525" marB="0" anchor="ctr">
                    <a:lnL w="6350" cap="flat" cmpd="sng" algn="ctr">
                      <a:solidFill>
                        <a:schemeClr val="tx1"/>
                      </a:solidFill>
                      <a:prstDash val="sysDot"/>
                      <a:round/>
                      <a:headEnd type="none" w="med" len="med"/>
                      <a:tailEnd type="none" w="med" len="med"/>
                    </a:lnL>
                    <a:lnR w="12700" cap="flat" cmpd="sng" algn="ctr">
                      <a:noFill/>
                      <a:prstDash val="solid"/>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605250712"/>
                  </a:ext>
                </a:extLst>
              </a:tr>
            </a:tbl>
          </a:graphicData>
        </a:graphic>
      </p:graphicFrame>
      <p:sp>
        <p:nvSpPr>
          <p:cNvPr id="3" name="Номер слайда 2">
            <a:extLst>
              <a:ext uri="{FF2B5EF4-FFF2-40B4-BE49-F238E27FC236}">
                <a16:creationId xmlns:a16="http://schemas.microsoft.com/office/drawing/2014/main" id="{0FE3E8E7-F31A-7D55-7372-1BEAD488D2B4}"/>
              </a:ext>
            </a:extLst>
          </p:cNvPr>
          <p:cNvSpPr>
            <a:spLocks noGrp="1"/>
          </p:cNvSpPr>
          <p:nvPr>
            <p:ph type="sldNum" sz="quarter" idx="12"/>
          </p:nvPr>
        </p:nvSpPr>
        <p:spPr/>
        <p:txBody>
          <a:bodyPr/>
          <a:lstStyle/>
          <a:p>
            <a:fld id="{4060C6F1-8618-4CCA-B45E-7B199C8F5830}" type="slidenum">
              <a:rPr lang="ru-RU" smtClean="0"/>
              <a:pPr/>
              <a:t>47</a:t>
            </a:fld>
            <a:r>
              <a:rPr lang="en-US" dirty="0"/>
              <a:t> </a:t>
            </a:r>
            <a:r>
              <a:rPr lang="ru-RU" dirty="0"/>
              <a:t>из 82</a:t>
            </a:r>
          </a:p>
        </p:txBody>
      </p:sp>
      <p:sp>
        <p:nvSpPr>
          <p:cNvPr id="6" name="Заголовок 3">
            <a:extLst>
              <a:ext uri="{FF2B5EF4-FFF2-40B4-BE49-F238E27FC236}">
                <a16:creationId xmlns:a16="http://schemas.microsoft.com/office/drawing/2014/main" id="{AC634985-2978-6D1D-9219-6D9F23D568B0}"/>
              </a:ext>
            </a:extLst>
          </p:cNvPr>
          <p:cNvSpPr txBox="1">
            <a:spLocks/>
          </p:cNvSpPr>
          <p:nvPr/>
        </p:nvSpPr>
        <p:spPr>
          <a:xfrm>
            <a:off x="72000" y="0"/>
            <a:ext cx="12120000" cy="859626"/>
          </a:xfrm>
          <a:prstGeom prst="rect">
            <a:avLst/>
          </a:prstGeom>
        </p:spPr>
        <p:txBody>
          <a:bodyPr anchor="ctr"/>
          <a:lstStyle>
            <a:defPPr marR="0" lvl="0" algn="l" rtl="0">
              <a:lnSpc>
                <a:spcPct val="100000"/>
              </a:lnSpc>
              <a:spcBef>
                <a:spcPts val="0"/>
              </a:spcBef>
              <a:spcAft>
                <a:spcPts val="0"/>
              </a:spcAft>
            </a:defPPr>
            <a:lvl1pPr marR="0" lvl="0" algn="l" rtl="0" eaLnBrk="1" hangingPunct="1">
              <a:lnSpc>
                <a:spcPct val="100000"/>
              </a:lnSpc>
              <a:spcBef>
                <a:spcPts val="0"/>
              </a:spcBef>
              <a:spcAft>
                <a:spcPts val="0"/>
              </a:spcAft>
              <a:buNone/>
              <a:defRPr sz="2667" b="1" i="0" u="none" strike="noStrike" cap="none">
                <a:solidFill>
                  <a:srgbClr val="007F76"/>
                </a:solidFill>
                <a:latin typeface="Arial" panose="020B0604020202020204" pitchFamily="34" charset="0"/>
                <a:ea typeface="Calibri" panose="020F0502020204030204" pitchFamily="34" charset="0"/>
                <a:cs typeface="Arial" panose="020B0604020202020204" pitchFamily="34" charset="0"/>
                <a:sym typeface="Arial"/>
              </a:defRPr>
            </a:lvl1pPr>
          </a:lstStyle>
          <a:p>
            <a:pPr defTabSz="914400"/>
            <a:r>
              <a:rPr lang="ru-RU" sz="2400" dirty="0" err="1"/>
              <a:t>Қарағанды</a:t>
            </a:r>
            <a:r>
              <a:rPr lang="ru-RU" sz="2400" dirty="0"/>
              <a:t> </a:t>
            </a:r>
            <a:r>
              <a:rPr lang="ru-RU" sz="2400" dirty="0" err="1"/>
              <a:t>облысындағы</a:t>
            </a:r>
            <a:r>
              <a:rPr lang="ru-RU" sz="2400" dirty="0"/>
              <a:t> бос </a:t>
            </a:r>
            <a:r>
              <a:rPr lang="ru-RU" sz="2400" dirty="0" err="1"/>
              <a:t>жұмыс</a:t>
            </a:r>
            <a:r>
              <a:rPr lang="ru-RU" sz="2400" dirty="0"/>
              <a:t> </a:t>
            </a:r>
            <a:r>
              <a:rPr lang="ru-RU" sz="2400" dirty="0" err="1"/>
              <a:t>орындарының</a:t>
            </a:r>
            <a:r>
              <a:rPr lang="ru-RU" sz="2400" dirty="0"/>
              <a:t> </a:t>
            </a:r>
            <a:r>
              <a:rPr lang="ru-RU" sz="2400" dirty="0" err="1"/>
              <a:t>негізгі</a:t>
            </a:r>
            <a:r>
              <a:rPr lang="ru-RU" sz="2400" dirty="0"/>
              <a:t> </a:t>
            </a:r>
            <a:r>
              <a:rPr lang="ru-RU" sz="2400" dirty="0" err="1"/>
              <a:t>көрсеткіштері</a:t>
            </a:r>
            <a:endParaRPr lang="ru-KZ" sz="2400" kern="0" dirty="0"/>
          </a:p>
        </p:txBody>
      </p:sp>
      <p:graphicFrame>
        <p:nvGraphicFramePr>
          <p:cNvPr id="5" name="Диаграмма 4">
            <a:extLst>
              <a:ext uri="{FF2B5EF4-FFF2-40B4-BE49-F238E27FC236}">
                <a16:creationId xmlns:a16="http://schemas.microsoft.com/office/drawing/2014/main" id="{788C86C1-5554-716E-F3C9-BE0E716A6711}"/>
              </a:ext>
            </a:extLst>
          </p:cNvPr>
          <p:cNvGraphicFramePr/>
          <p:nvPr/>
        </p:nvGraphicFramePr>
        <p:xfrm>
          <a:off x="71999" y="1244713"/>
          <a:ext cx="6313561" cy="2460512"/>
        </p:xfrm>
        <a:graphic>
          <a:graphicData uri="http://schemas.openxmlformats.org/drawingml/2006/chart">
            <c:chart xmlns:c="http://schemas.openxmlformats.org/drawingml/2006/chart" xmlns:r="http://schemas.openxmlformats.org/officeDocument/2006/relationships" r:id="rId2"/>
          </a:graphicData>
        </a:graphic>
      </p:graphicFrame>
      <p:graphicFrame>
        <p:nvGraphicFramePr>
          <p:cNvPr id="7" name="Диаграмма 6">
            <a:extLst>
              <a:ext uri="{FF2B5EF4-FFF2-40B4-BE49-F238E27FC236}">
                <a16:creationId xmlns:a16="http://schemas.microsoft.com/office/drawing/2014/main" id="{E0DC69FB-5FF3-973A-3243-D6E26487BC70}"/>
              </a:ext>
            </a:extLst>
          </p:cNvPr>
          <p:cNvGraphicFramePr/>
          <p:nvPr/>
        </p:nvGraphicFramePr>
        <p:xfrm>
          <a:off x="103102" y="3956050"/>
          <a:ext cx="3022653" cy="2690506"/>
        </p:xfrm>
        <a:graphic>
          <a:graphicData uri="http://schemas.openxmlformats.org/drawingml/2006/chart">
            <c:chart xmlns:c="http://schemas.openxmlformats.org/drawingml/2006/chart" xmlns:r="http://schemas.openxmlformats.org/officeDocument/2006/relationships" r:id="rId3"/>
          </a:graphicData>
        </a:graphic>
      </p:graphicFrame>
      <p:graphicFrame>
        <p:nvGraphicFramePr>
          <p:cNvPr id="9" name="Диаграмма 8">
            <a:extLst>
              <a:ext uri="{FF2B5EF4-FFF2-40B4-BE49-F238E27FC236}">
                <a16:creationId xmlns:a16="http://schemas.microsoft.com/office/drawing/2014/main" id="{95D9626B-49CB-C876-797D-BCC0C1BBD715}"/>
              </a:ext>
            </a:extLst>
          </p:cNvPr>
          <p:cNvGraphicFramePr/>
          <p:nvPr/>
        </p:nvGraphicFramePr>
        <p:xfrm>
          <a:off x="3266179" y="3956050"/>
          <a:ext cx="3022653" cy="2690506"/>
        </p:xfrm>
        <a:graphic>
          <a:graphicData uri="http://schemas.openxmlformats.org/drawingml/2006/chart">
            <c:chart xmlns:c="http://schemas.openxmlformats.org/drawingml/2006/chart" xmlns:r="http://schemas.openxmlformats.org/officeDocument/2006/relationships" r:id="rId4"/>
          </a:graphicData>
        </a:graphic>
      </p:graphicFrame>
      <p:cxnSp>
        <p:nvCxnSpPr>
          <p:cNvPr id="11" name="Прямая соединительная линия 10">
            <a:extLst>
              <a:ext uri="{FF2B5EF4-FFF2-40B4-BE49-F238E27FC236}">
                <a16:creationId xmlns:a16="http://schemas.microsoft.com/office/drawing/2014/main" id="{99657457-206A-9F40-19FD-19D2B79F1EF4}"/>
              </a:ext>
            </a:extLst>
          </p:cNvPr>
          <p:cNvCxnSpPr>
            <a:cxnSpLocks/>
          </p:cNvCxnSpPr>
          <p:nvPr/>
        </p:nvCxnSpPr>
        <p:spPr>
          <a:xfrm>
            <a:off x="3200401" y="3750906"/>
            <a:ext cx="0" cy="2799183"/>
          </a:xfrm>
          <a:prstGeom prst="line">
            <a:avLst/>
          </a:prstGeom>
          <a:ln>
            <a:solidFill>
              <a:srgbClr val="007F76"/>
            </a:solidFill>
          </a:ln>
        </p:spPr>
        <p:style>
          <a:lnRef idx="1">
            <a:schemeClr val="accent1"/>
          </a:lnRef>
          <a:fillRef idx="0">
            <a:schemeClr val="accent1"/>
          </a:fillRef>
          <a:effectRef idx="0">
            <a:schemeClr val="accent1"/>
          </a:effectRef>
          <a:fontRef idx="minor">
            <a:schemeClr val="tx1"/>
          </a:fontRef>
        </p:style>
      </p:cxnSp>
      <p:sp>
        <p:nvSpPr>
          <p:cNvPr id="12" name="Заголовок 3">
            <a:extLst>
              <a:ext uri="{FF2B5EF4-FFF2-40B4-BE49-F238E27FC236}">
                <a16:creationId xmlns:a16="http://schemas.microsoft.com/office/drawing/2014/main" id="{E6E92AF7-86AB-ABC1-7734-2F295192455D}"/>
              </a:ext>
            </a:extLst>
          </p:cNvPr>
          <p:cNvSpPr txBox="1">
            <a:spLocks/>
          </p:cNvSpPr>
          <p:nvPr/>
        </p:nvSpPr>
        <p:spPr>
          <a:xfrm>
            <a:off x="366141" y="780178"/>
            <a:ext cx="5778066" cy="409575"/>
          </a:xfrm>
          <a:prstGeom prst="rect">
            <a:avLst/>
          </a:prstGeom>
        </p:spPr>
        <p:txBody>
          <a:bodyPr anchor="ctr"/>
          <a:lstStyle>
            <a:defPPr marR="0" lvl="0" algn="l" rtl="0">
              <a:lnSpc>
                <a:spcPct val="100000"/>
              </a:lnSpc>
              <a:spcBef>
                <a:spcPts val="0"/>
              </a:spcBef>
              <a:spcAft>
                <a:spcPts val="0"/>
              </a:spcAft>
            </a:defPPr>
            <a:lvl1pPr marR="0" lvl="0" algn="l" rtl="0" eaLnBrk="1" hangingPunct="1">
              <a:lnSpc>
                <a:spcPct val="100000"/>
              </a:lnSpc>
              <a:spcBef>
                <a:spcPts val="0"/>
              </a:spcBef>
              <a:spcAft>
                <a:spcPts val="0"/>
              </a:spcAft>
              <a:buNone/>
              <a:defRPr sz="2667" b="1" i="0" u="none" strike="noStrike" cap="none">
                <a:solidFill>
                  <a:srgbClr val="007F76"/>
                </a:solidFill>
                <a:latin typeface="Arial" panose="020B0604020202020204" pitchFamily="34" charset="0"/>
                <a:ea typeface="Calibri" panose="020F0502020204030204" pitchFamily="34" charset="0"/>
                <a:cs typeface="Arial" panose="020B0604020202020204" pitchFamily="34" charset="0"/>
                <a:sym typeface="Arial"/>
              </a:defRPr>
            </a:lvl1pPr>
          </a:lstStyle>
          <a:p>
            <a:pPr algn="ctr" defTabSz="914400"/>
            <a:r>
              <a:rPr lang="ru-RU" sz="1400" kern="0" dirty="0" err="1"/>
              <a:t>Базалық</a:t>
            </a:r>
            <a:r>
              <a:rPr lang="ru-RU" sz="1400" kern="0" dirty="0"/>
              <a:t> сценарий </a:t>
            </a:r>
            <a:r>
              <a:rPr lang="en-US" sz="1800" kern="0" dirty="0"/>
              <a:t>~ </a:t>
            </a:r>
            <a:r>
              <a:rPr lang="ru-RU" sz="1800" kern="0" dirty="0"/>
              <a:t>85,2</a:t>
            </a:r>
            <a:r>
              <a:rPr lang="en-US" sz="1800" kern="0" dirty="0"/>
              <a:t> </a:t>
            </a:r>
            <a:r>
              <a:rPr lang="ru-RU" sz="1800" kern="0" dirty="0" err="1"/>
              <a:t>мың</a:t>
            </a:r>
            <a:r>
              <a:rPr lang="ru-RU" sz="1800" kern="0" dirty="0"/>
              <a:t>. бос </a:t>
            </a:r>
            <a:r>
              <a:rPr lang="ru-RU" sz="1800" kern="0" dirty="0" err="1"/>
              <a:t>орын</a:t>
            </a:r>
            <a:r>
              <a:rPr lang="ru-RU" sz="1800" kern="0" dirty="0"/>
              <a:t> 2023 </a:t>
            </a:r>
            <a:r>
              <a:rPr lang="ru-RU" sz="1800" kern="0" dirty="0" err="1"/>
              <a:t>жылда</a:t>
            </a:r>
            <a:endParaRPr lang="ru-KZ" sz="1400" kern="0" dirty="0"/>
          </a:p>
        </p:txBody>
      </p:sp>
      <p:sp>
        <p:nvSpPr>
          <p:cNvPr id="13" name="Заголовок 3">
            <a:extLst>
              <a:ext uri="{FF2B5EF4-FFF2-40B4-BE49-F238E27FC236}">
                <a16:creationId xmlns:a16="http://schemas.microsoft.com/office/drawing/2014/main" id="{629F0D5E-8C8A-1656-D706-B19255A33A9B}"/>
              </a:ext>
            </a:extLst>
          </p:cNvPr>
          <p:cNvSpPr txBox="1">
            <a:spLocks/>
          </p:cNvSpPr>
          <p:nvPr/>
        </p:nvSpPr>
        <p:spPr>
          <a:xfrm>
            <a:off x="396649" y="3740847"/>
            <a:ext cx="2496574" cy="409575"/>
          </a:xfrm>
          <a:prstGeom prst="rect">
            <a:avLst/>
          </a:prstGeom>
        </p:spPr>
        <p:txBody>
          <a:bodyPr anchor="ctr"/>
          <a:lstStyle>
            <a:defPPr marR="0" lvl="0" algn="l" rtl="0">
              <a:lnSpc>
                <a:spcPct val="100000"/>
              </a:lnSpc>
              <a:spcBef>
                <a:spcPts val="0"/>
              </a:spcBef>
              <a:spcAft>
                <a:spcPts val="0"/>
              </a:spcAft>
            </a:defPPr>
            <a:lvl1pPr marR="0" lvl="0" algn="l" rtl="0" eaLnBrk="1" hangingPunct="1">
              <a:lnSpc>
                <a:spcPct val="100000"/>
              </a:lnSpc>
              <a:spcBef>
                <a:spcPts val="0"/>
              </a:spcBef>
              <a:spcAft>
                <a:spcPts val="0"/>
              </a:spcAft>
              <a:buNone/>
              <a:defRPr sz="2667" b="1" i="0" u="none" strike="noStrike" cap="none">
                <a:solidFill>
                  <a:srgbClr val="007F76"/>
                </a:solidFill>
                <a:latin typeface="Arial" panose="020B0604020202020204" pitchFamily="34" charset="0"/>
                <a:ea typeface="Calibri" panose="020F0502020204030204" pitchFamily="34" charset="0"/>
                <a:cs typeface="Arial" panose="020B0604020202020204" pitchFamily="34" charset="0"/>
                <a:sym typeface="Arial"/>
              </a:defRPr>
            </a:lvl1pPr>
          </a:lstStyle>
          <a:p>
            <a:pPr algn="ctr" defTabSz="914400">
              <a:lnSpc>
                <a:spcPct val="80000"/>
              </a:lnSpc>
            </a:pPr>
            <a:r>
              <a:rPr lang="ru-RU" sz="1100" kern="0" dirty="0" err="1">
                <a:solidFill>
                  <a:schemeClr val="accent3">
                    <a:lumMod val="50000"/>
                  </a:schemeClr>
                </a:solidFill>
              </a:rPr>
              <a:t>Оптимистік</a:t>
            </a:r>
            <a:r>
              <a:rPr lang="ru-RU" sz="1100" kern="0" dirty="0">
                <a:solidFill>
                  <a:schemeClr val="accent3">
                    <a:lumMod val="50000"/>
                  </a:schemeClr>
                </a:solidFill>
              </a:rPr>
              <a:t> </a:t>
            </a:r>
            <a:r>
              <a:rPr lang="en-US" sz="1100" kern="0" dirty="0">
                <a:solidFill>
                  <a:schemeClr val="accent3">
                    <a:lumMod val="50000"/>
                  </a:schemeClr>
                </a:solidFill>
              </a:rPr>
              <a:t>~ </a:t>
            </a:r>
            <a:r>
              <a:rPr lang="ru-RU" sz="1400" kern="0" dirty="0">
                <a:solidFill>
                  <a:schemeClr val="accent3">
                    <a:lumMod val="50000"/>
                  </a:schemeClr>
                </a:solidFill>
              </a:rPr>
              <a:t>89,1 </a:t>
            </a:r>
            <a:r>
              <a:rPr lang="ru-RU" sz="1400" kern="0" dirty="0" err="1">
                <a:solidFill>
                  <a:schemeClr val="accent3">
                    <a:lumMod val="50000"/>
                  </a:schemeClr>
                </a:solidFill>
              </a:rPr>
              <a:t>мың</a:t>
            </a:r>
            <a:endParaRPr lang="ru-KZ" sz="1100" kern="0" dirty="0">
              <a:solidFill>
                <a:schemeClr val="accent3">
                  <a:lumMod val="50000"/>
                </a:schemeClr>
              </a:solidFill>
            </a:endParaRPr>
          </a:p>
        </p:txBody>
      </p:sp>
      <p:sp>
        <p:nvSpPr>
          <p:cNvPr id="15" name="Заголовок 3">
            <a:extLst>
              <a:ext uri="{FF2B5EF4-FFF2-40B4-BE49-F238E27FC236}">
                <a16:creationId xmlns:a16="http://schemas.microsoft.com/office/drawing/2014/main" id="{45056B73-6214-B10F-602F-FB014D8C2FA6}"/>
              </a:ext>
            </a:extLst>
          </p:cNvPr>
          <p:cNvSpPr txBox="1">
            <a:spLocks/>
          </p:cNvSpPr>
          <p:nvPr/>
        </p:nvSpPr>
        <p:spPr>
          <a:xfrm>
            <a:off x="3410802" y="3740847"/>
            <a:ext cx="2733405" cy="409575"/>
          </a:xfrm>
          <a:prstGeom prst="rect">
            <a:avLst/>
          </a:prstGeom>
        </p:spPr>
        <p:txBody>
          <a:bodyPr anchor="ctr"/>
          <a:lstStyle>
            <a:defPPr marR="0" lvl="0" algn="l" rtl="0">
              <a:lnSpc>
                <a:spcPct val="100000"/>
              </a:lnSpc>
              <a:spcBef>
                <a:spcPts val="0"/>
              </a:spcBef>
              <a:spcAft>
                <a:spcPts val="0"/>
              </a:spcAft>
            </a:defPPr>
            <a:lvl1pPr marR="0" lvl="0" algn="l" rtl="0" eaLnBrk="1" hangingPunct="1">
              <a:lnSpc>
                <a:spcPct val="100000"/>
              </a:lnSpc>
              <a:spcBef>
                <a:spcPts val="0"/>
              </a:spcBef>
              <a:spcAft>
                <a:spcPts val="0"/>
              </a:spcAft>
              <a:buNone/>
              <a:defRPr sz="2667" b="1" i="0" u="none" strike="noStrike" cap="none">
                <a:solidFill>
                  <a:srgbClr val="007F76"/>
                </a:solidFill>
                <a:latin typeface="Arial" panose="020B0604020202020204" pitchFamily="34" charset="0"/>
                <a:ea typeface="Calibri" panose="020F0502020204030204" pitchFamily="34" charset="0"/>
                <a:cs typeface="Arial" panose="020B0604020202020204" pitchFamily="34" charset="0"/>
                <a:sym typeface="Arial"/>
              </a:defRPr>
            </a:lvl1pPr>
          </a:lstStyle>
          <a:p>
            <a:pPr algn="ctr" defTabSz="914400">
              <a:lnSpc>
                <a:spcPct val="80000"/>
              </a:lnSpc>
            </a:pPr>
            <a:r>
              <a:rPr lang="ru-RU" sz="1100" kern="0" dirty="0" err="1">
                <a:solidFill>
                  <a:schemeClr val="accent6">
                    <a:lumMod val="50000"/>
                  </a:schemeClr>
                </a:solidFill>
              </a:rPr>
              <a:t>Пессимистік</a:t>
            </a:r>
            <a:r>
              <a:rPr lang="ru-RU" sz="1100" kern="0" dirty="0">
                <a:solidFill>
                  <a:schemeClr val="accent6">
                    <a:lumMod val="50000"/>
                  </a:schemeClr>
                </a:solidFill>
              </a:rPr>
              <a:t> </a:t>
            </a:r>
            <a:r>
              <a:rPr lang="en-US" sz="1100" kern="0" dirty="0">
                <a:solidFill>
                  <a:schemeClr val="accent6">
                    <a:lumMod val="50000"/>
                  </a:schemeClr>
                </a:solidFill>
              </a:rPr>
              <a:t>~ </a:t>
            </a:r>
            <a:r>
              <a:rPr lang="ru-RU" sz="1400" kern="0" dirty="0">
                <a:solidFill>
                  <a:schemeClr val="accent6">
                    <a:lumMod val="50000"/>
                  </a:schemeClr>
                </a:solidFill>
              </a:rPr>
              <a:t>83,7 </a:t>
            </a:r>
            <a:r>
              <a:rPr lang="ru-RU" sz="1400" kern="0" dirty="0" err="1">
                <a:solidFill>
                  <a:schemeClr val="accent6">
                    <a:lumMod val="50000"/>
                  </a:schemeClr>
                </a:solidFill>
              </a:rPr>
              <a:t>мың</a:t>
            </a:r>
            <a:endParaRPr lang="ru-KZ" sz="1100" kern="0" dirty="0">
              <a:solidFill>
                <a:schemeClr val="accent6">
                  <a:lumMod val="50000"/>
                </a:schemeClr>
              </a:solidFill>
            </a:endParaRPr>
          </a:p>
        </p:txBody>
      </p:sp>
      <p:grpSp>
        <p:nvGrpSpPr>
          <p:cNvPr id="16" name="Группа 15">
            <a:extLst>
              <a:ext uri="{FF2B5EF4-FFF2-40B4-BE49-F238E27FC236}">
                <a16:creationId xmlns:a16="http://schemas.microsoft.com/office/drawing/2014/main" id="{C74DEBE5-BB09-E0A1-2504-B25BF7A94D4D}"/>
              </a:ext>
            </a:extLst>
          </p:cNvPr>
          <p:cNvGrpSpPr/>
          <p:nvPr/>
        </p:nvGrpSpPr>
        <p:grpSpPr>
          <a:xfrm>
            <a:off x="4178300" y="1297305"/>
            <a:ext cx="1905000" cy="159385"/>
            <a:chOff x="731520" y="1257300"/>
            <a:chExt cx="7978140" cy="251266"/>
          </a:xfrm>
        </p:grpSpPr>
        <p:cxnSp>
          <p:nvCxnSpPr>
            <p:cNvPr id="17" name="Прямая соединительная линия 16">
              <a:extLst>
                <a:ext uri="{FF2B5EF4-FFF2-40B4-BE49-F238E27FC236}">
                  <a16:creationId xmlns:a16="http://schemas.microsoft.com/office/drawing/2014/main" id="{2AFDDB50-8B04-6E17-9993-8AFD25A3ACC8}"/>
                </a:ext>
              </a:extLst>
            </p:cNvPr>
            <p:cNvCxnSpPr>
              <a:cxnSpLocks/>
            </p:cNvCxnSpPr>
            <p:nvPr/>
          </p:nvCxnSpPr>
          <p:spPr>
            <a:xfrm>
              <a:off x="737818" y="1257300"/>
              <a:ext cx="0" cy="251266"/>
            </a:xfrm>
            <a:prstGeom prst="line">
              <a:avLst/>
            </a:prstGeom>
            <a:ln w="19050">
              <a:solidFill>
                <a:srgbClr val="007F76"/>
              </a:solidFill>
            </a:ln>
          </p:spPr>
          <p:style>
            <a:lnRef idx="1">
              <a:schemeClr val="accent1"/>
            </a:lnRef>
            <a:fillRef idx="0">
              <a:schemeClr val="accent1"/>
            </a:fillRef>
            <a:effectRef idx="0">
              <a:schemeClr val="accent1"/>
            </a:effectRef>
            <a:fontRef idx="minor">
              <a:schemeClr val="tx1"/>
            </a:fontRef>
          </p:style>
        </p:cxnSp>
        <p:cxnSp>
          <p:nvCxnSpPr>
            <p:cNvPr id="18" name="Прямая соединительная линия 17">
              <a:extLst>
                <a:ext uri="{FF2B5EF4-FFF2-40B4-BE49-F238E27FC236}">
                  <a16:creationId xmlns:a16="http://schemas.microsoft.com/office/drawing/2014/main" id="{83EB6613-AB26-9218-D288-8C2935AFBB23}"/>
                </a:ext>
              </a:extLst>
            </p:cNvPr>
            <p:cNvCxnSpPr>
              <a:cxnSpLocks/>
            </p:cNvCxnSpPr>
            <p:nvPr/>
          </p:nvCxnSpPr>
          <p:spPr>
            <a:xfrm flipH="1">
              <a:off x="731520" y="1257300"/>
              <a:ext cx="7978140" cy="0"/>
            </a:xfrm>
            <a:prstGeom prst="line">
              <a:avLst/>
            </a:prstGeom>
            <a:ln w="19050">
              <a:solidFill>
                <a:srgbClr val="007F76"/>
              </a:solidFill>
            </a:ln>
          </p:spPr>
          <p:style>
            <a:lnRef idx="1">
              <a:schemeClr val="accent1"/>
            </a:lnRef>
            <a:fillRef idx="0">
              <a:schemeClr val="accent1"/>
            </a:fillRef>
            <a:effectRef idx="0">
              <a:schemeClr val="accent1"/>
            </a:effectRef>
            <a:fontRef idx="minor">
              <a:schemeClr val="tx1"/>
            </a:fontRef>
          </p:style>
        </p:cxnSp>
        <p:cxnSp>
          <p:nvCxnSpPr>
            <p:cNvPr id="19" name="Прямая соединительная линия 18">
              <a:extLst>
                <a:ext uri="{FF2B5EF4-FFF2-40B4-BE49-F238E27FC236}">
                  <a16:creationId xmlns:a16="http://schemas.microsoft.com/office/drawing/2014/main" id="{CDDFDD74-1D08-20C2-50F8-5037B7CE1F5C}"/>
                </a:ext>
              </a:extLst>
            </p:cNvPr>
            <p:cNvCxnSpPr>
              <a:cxnSpLocks/>
            </p:cNvCxnSpPr>
            <p:nvPr/>
          </p:nvCxnSpPr>
          <p:spPr>
            <a:xfrm>
              <a:off x="8700718" y="1257300"/>
              <a:ext cx="0" cy="251266"/>
            </a:xfrm>
            <a:prstGeom prst="line">
              <a:avLst/>
            </a:prstGeom>
            <a:ln w="19050">
              <a:solidFill>
                <a:srgbClr val="007F76"/>
              </a:solidFill>
            </a:ln>
          </p:spPr>
          <p:style>
            <a:lnRef idx="1">
              <a:schemeClr val="accent1"/>
            </a:lnRef>
            <a:fillRef idx="0">
              <a:schemeClr val="accent1"/>
            </a:fillRef>
            <a:effectRef idx="0">
              <a:schemeClr val="accent1"/>
            </a:effectRef>
            <a:fontRef idx="minor">
              <a:schemeClr val="tx1"/>
            </a:fontRef>
          </p:style>
        </p:cxnSp>
      </p:grpSp>
      <p:cxnSp>
        <p:nvCxnSpPr>
          <p:cNvPr id="22" name="Прямая соединительная линия 21">
            <a:extLst>
              <a:ext uri="{FF2B5EF4-FFF2-40B4-BE49-F238E27FC236}">
                <a16:creationId xmlns:a16="http://schemas.microsoft.com/office/drawing/2014/main" id="{923425D7-6B5C-A041-7206-D39A60A59783}"/>
              </a:ext>
            </a:extLst>
          </p:cNvPr>
          <p:cNvCxnSpPr>
            <a:cxnSpLocks/>
          </p:cNvCxnSpPr>
          <p:nvPr/>
        </p:nvCxnSpPr>
        <p:spPr>
          <a:xfrm>
            <a:off x="158620" y="3750710"/>
            <a:ext cx="6061205" cy="0"/>
          </a:xfrm>
          <a:prstGeom prst="line">
            <a:avLst/>
          </a:prstGeom>
          <a:ln>
            <a:solidFill>
              <a:srgbClr val="007F76"/>
            </a:solidFill>
          </a:ln>
        </p:spPr>
        <p:style>
          <a:lnRef idx="1">
            <a:schemeClr val="accent1"/>
          </a:lnRef>
          <a:fillRef idx="0">
            <a:schemeClr val="accent1"/>
          </a:fillRef>
          <a:effectRef idx="0">
            <a:schemeClr val="accent1"/>
          </a:effectRef>
          <a:fontRef idx="minor">
            <a:schemeClr val="tx1"/>
          </a:fontRef>
        </p:style>
      </p:cxnSp>
      <p:graphicFrame>
        <p:nvGraphicFramePr>
          <p:cNvPr id="2" name="Таблица 1">
            <a:extLst>
              <a:ext uri="{FF2B5EF4-FFF2-40B4-BE49-F238E27FC236}">
                <a16:creationId xmlns:a16="http://schemas.microsoft.com/office/drawing/2014/main" id="{4E6142E5-F57C-610C-0076-8DC4B033BE1F}"/>
              </a:ext>
            </a:extLst>
          </p:cNvPr>
          <p:cNvGraphicFramePr>
            <a:graphicFrameLocks noGrp="1"/>
          </p:cNvGraphicFramePr>
          <p:nvPr>
            <p:extLst>
              <p:ext uri="{D42A27DB-BD31-4B8C-83A1-F6EECF244321}">
                <p14:modId xmlns:p14="http://schemas.microsoft.com/office/powerpoint/2010/main" val="441616166"/>
              </p:ext>
            </p:extLst>
          </p:nvPr>
        </p:nvGraphicFramePr>
        <p:xfrm>
          <a:off x="6768750" y="1215742"/>
          <a:ext cx="5328000" cy="1670332"/>
        </p:xfrm>
        <a:graphic>
          <a:graphicData uri="http://schemas.openxmlformats.org/drawingml/2006/table">
            <a:tbl>
              <a:tblPr firstRow="1" bandRow="1">
                <a:tableStyleId>{5C22544A-7EE6-4342-B048-85BDC9FD1C3A}</a:tableStyleId>
              </a:tblPr>
              <a:tblGrid>
                <a:gridCol w="3600000">
                  <a:extLst>
                    <a:ext uri="{9D8B030D-6E8A-4147-A177-3AD203B41FA5}">
                      <a16:colId xmlns:a16="http://schemas.microsoft.com/office/drawing/2014/main" val="1113104833"/>
                    </a:ext>
                  </a:extLst>
                </a:gridCol>
                <a:gridCol w="432000">
                  <a:extLst>
                    <a:ext uri="{9D8B030D-6E8A-4147-A177-3AD203B41FA5}">
                      <a16:colId xmlns:a16="http://schemas.microsoft.com/office/drawing/2014/main" val="132264586"/>
                    </a:ext>
                  </a:extLst>
                </a:gridCol>
                <a:gridCol w="432000">
                  <a:extLst>
                    <a:ext uri="{9D8B030D-6E8A-4147-A177-3AD203B41FA5}">
                      <a16:colId xmlns:a16="http://schemas.microsoft.com/office/drawing/2014/main" val="2572766800"/>
                    </a:ext>
                  </a:extLst>
                </a:gridCol>
                <a:gridCol w="432000">
                  <a:extLst>
                    <a:ext uri="{9D8B030D-6E8A-4147-A177-3AD203B41FA5}">
                      <a16:colId xmlns:a16="http://schemas.microsoft.com/office/drawing/2014/main" val="2849574652"/>
                    </a:ext>
                  </a:extLst>
                </a:gridCol>
                <a:gridCol w="432000">
                  <a:extLst>
                    <a:ext uri="{9D8B030D-6E8A-4147-A177-3AD203B41FA5}">
                      <a16:colId xmlns:a16="http://schemas.microsoft.com/office/drawing/2014/main" val="478621999"/>
                    </a:ext>
                  </a:extLst>
                </a:gridCol>
              </a:tblGrid>
              <a:tr h="167033">
                <a:tc>
                  <a:txBody>
                    <a:bodyPr/>
                    <a:lstStyle/>
                    <a:p>
                      <a:pPr marL="0" marR="0" lvl="0" indent="0" algn="l" defTabSz="685800" rtl="0" eaLnBrk="1" fontAlgn="auto" latinLnBrk="0" hangingPunct="1">
                        <a:lnSpc>
                          <a:spcPct val="107000"/>
                        </a:lnSpc>
                        <a:spcBef>
                          <a:spcPts val="0"/>
                        </a:spcBef>
                        <a:spcAft>
                          <a:spcPts val="0"/>
                        </a:spcAft>
                        <a:buClrTx/>
                        <a:buSzTx/>
                        <a:buFontTx/>
                        <a:buNone/>
                        <a:tabLst/>
                        <a:defRPr/>
                      </a:pPr>
                      <a:r>
                        <a:rPr lang="ru-RU" sz="1050" b="1" i="0" u="none" strike="noStrike" cap="none" noProof="0" dirty="0">
                          <a:solidFill>
                            <a:srgbClr val="000000"/>
                          </a:solidFill>
                          <a:effectLst/>
                          <a:latin typeface="Arial Narrow" panose="020B0606020202030204" pitchFamily="34" charset="0"/>
                          <a:ea typeface="+mn-ea"/>
                          <a:cs typeface="+mn-cs"/>
                          <a:sym typeface="Arial"/>
                        </a:rPr>
                        <a:t>БАЗАЛЫҚ СЦЕНАРИЙ</a:t>
                      </a:r>
                    </a:p>
                  </a:txBody>
                  <a:tcPr marT="0" marB="0" anchor="ctr">
                    <a:lnL w="76200" cap="flat" cmpd="sng" algn="ctr">
                      <a:noFill/>
                      <a:prstDash val="solid"/>
                      <a:round/>
                      <a:headEnd type="none" w="med" len="med"/>
                      <a:tailEnd type="none" w="med" len="med"/>
                    </a:lnL>
                    <a:lnR w="6350" cap="flat" cmpd="sng" algn="ctr">
                      <a:solidFill>
                        <a:schemeClr val="tx1"/>
                      </a:solidFill>
                      <a:prstDash val="sysDot"/>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007F76">
                        <a:alpha val="20000"/>
                      </a:srgbClr>
                    </a:solidFill>
                  </a:tcPr>
                </a:tc>
                <a:tc>
                  <a:txBody>
                    <a:bodyPr/>
                    <a:lstStyle/>
                    <a:p>
                      <a:pPr algn="ctr" fontAlgn="ctr"/>
                      <a:r>
                        <a:rPr lang="en-US" sz="900" b="0" i="0" u="none" strike="noStrike" cap="none" dirty="0">
                          <a:solidFill>
                            <a:srgbClr val="000000"/>
                          </a:solidFill>
                          <a:effectLst/>
                          <a:latin typeface="Arial Narrow" panose="020B0606020202030204" pitchFamily="34" charset="0"/>
                          <a:ea typeface="+mn-ea"/>
                          <a:cs typeface="+mn-cs"/>
                          <a:sym typeface="Arial"/>
                        </a:rPr>
                        <a:t>Q1</a:t>
                      </a:r>
                      <a:endParaRPr lang="ru-KZ" sz="900" b="0" i="0" u="none" strike="noStrike" cap="none" dirty="0">
                        <a:solidFill>
                          <a:srgbClr val="000000"/>
                        </a:solidFill>
                        <a:effectLst/>
                        <a:latin typeface="Arial Narrow" panose="020B0606020202030204" pitchFamily="34" charset="0"/>
                        <a:ea typeface="+mn-ea"/>
                        <a:cs typeface="+mn-cs"/>
                        <a:sym typeface="Arial"/>
                      </a:endParaRPr>
                    </a:p>
                  </a:txBody>
                  <a:tcPr marL="9525" marR="9525" marT="0"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50000"/>
                        <a:alpha val="20000"/>
                      </a:schemeClr>
                    </a:solidFill>
                  </a:tcPr>
                </a:tc>
                <a:tc>
                  <a:txBody>
                    <a:bodyPr/>
                    <a:lstStyle/>
                    <a:p>
                      <a:pPr algn="ctr" fontAlgn="ctr"/>
                      <a:r>
                        <a:rPr lang="en-US" sz="900" b="0" i="0" u="none" strike="noStrike" cap="none" dirty="0">
                          <a:solidFill>
                            <a:srgbClr val="000000"/>
                          </a:solidFill>
                          <a:effectLst/>
                          <a:latin typeface="Arial Narrow" panose="020B0606020202030204" pitchFamily="34" charset="0"/>
                          <a:ea typeface="+mn-ea"/>
                          <a:cs typeface="+mn-cs"/>
                          <a:sym typeface="Arial"/>
                        </a:rPr>
                        <a:t>Q2</a:t>
                      </a:r>
                      <a:endParaRPr lang="ru-KZ" sz="900" b="0" i="0" u="none" strike="noStrike" cap="none" dirty="0">
                        <a:solidFill>
                          <a:srgbClr val="000000"/>
                        </a:solidFill>
                        <a:effectLst/>
                        <a:latin typeface="Arial Narrow" panose="020B0606020202030204" pitchFamily="34" charset="0"/>
                        <a:ea typeface="+mn-ea"/>
                        <a:cs typeface="+mn-cs"/>
                        <a:sym typeface="Arial"/>
                      </a:endParaRPr>
                    </a:p>
                  </a:txBody>
                  <a:tcPr marL="9525" marR="9525" marT="0"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007F76">
                        <a:alpha val="20000"/>
                      </a:srgbClr>
                    </a:solidFill>
                  </a:tcPr>
                </a:tc>
                <a:tc>
                  <a:txBody>
                    <a:bodyPr/>
                    <a:lstStyle/>
                    <a:p>
                      <a:pPr algn="ctr" fontAlgn="ctr"/>
                      <a:r>
                        <a:rPr lang="en-US" sz="900" b="0" i="0" u="none" strike="noStrike" cap="none" dirty="0">
                          <a:solidFill>
                            <a:srgbClr val="000000"/>
                          </a:solidFill>
                          <a:effectLst/>
                          <a:latin typeface="Arial Narrow" panose="020B0606020202030204" pitchFamily="34" charset="0"/>
                          <a:ea typeface="+mn-ea"/>
                          <a:cs typeface="+mn-cs"/>
                          <a:sym typeface="Arial"/>
                        </a:rPr>
                        <a:t>Q3</a:t>
                      </a:r>
                      <a:endParaRPr lang="ru-KZ" sz="900" b="0" i="0" u="none" strike="noStrike" cap="none" dirty="0">
                        <a:solidFill>
                          <a:srgbClr val="000000"/>
                        </a:solidFill>
                        <a:effectLst/>
                        <a:latin typeface="Arial Narrow" panose="020B0606020202030204" pitchFamily="34" charset="0"/>
                        <a:ea typeface="+mn-ea"/>
                        <a:cs typeface="+mn-cs"/>
                        <a:sym typeface="Arial"/>
                      </a:endParaRPr>
                    </a:p>
                  </a:txBody>
                  <a:tcPr marL="9525" marR="9525" marT="0"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007F76">
                        <a:alpha val="20000"/>
                      </a:srgbClr>
                    </a:solidFill>
                  </a:tcPr>
                </a:tc>
                <a:tc>
                  <a:txBody>
                    <a:bodyPr/>
                    <a:lstStyle/>
                    <a:p>
                      <a:pPr algn="ctr" fontAlgn="ctr"/>
                      <a:r>
                        <a:rPr lang="en-US" sz="900" b="0" i="0" u="none" strike="noStrike" cap="none" dirty="0">
                          <a:solidFill>
                            <a:srgbClr val="000000"/>
                          </a:solidFill>
                          <a:effectLst/>
                          <a:latin typeface="Arial Narrow" panose="020B0606020202030204" pitchFamily="34" charset="0"/>
                          <a:ea typeface="+mn-ea"/>
                          <a:cs typeface="+mn-cs"/>
                          <a:sym typeface="Arial"/>
                        </a:rPr>
                        <a:t>Q4</a:t>
                      </a:r>
                      <a:endParaRPr lang="ru-KZ" sz="900" b="0" i="0" u="none" strike="noStrike" cap="none" dirty="0">
                        <a:solidFill>
                          <a:srgbClr val="000000"/>
                        </a:solidFill>
                        <a:effectLst/>
                        <a:latin typeface="Arial Narrow" panose="020B0606020202030204" pitchFamily="34" charset="0"/>
                        <a:ea typeface="+mn-ea"/>
                        <a:cs typeface="+mn-cs"/>
                        <a:sym typeface="Arial"/>
                      </a:endParaRPr>
                    </a:p>
                  </a:txBody>
                  <a:tcPr marL="9525" marR="9525" marT="0" marB="0" anchor="ctr">
                    <a:lnL w="6350" cap="flat" cmpd="sng" algn="ctr">
                      <a:solidFill>
                        <a:schemeClr val="tx1"/>
                      </a:solidFill>
                      <a:prstDash val="sysDot"/>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007F76">
                        <a:alpha val="20000"/>
                      </a:srgbClr>
                    </a:solidFill>
                  </a:tcPr>
                </a:tc>
                <a:extLst>
                  <a:ext uri="{0D108BD9-81ED-4DB2-BD59-A6C34878D82A}">
                    <a16:rowId xmlns:a16="http://schemas.microsoft.com/office/drawing/2014/main" val="877649079"/>
                  </a:ext>
                </a:extLst>
              </a:tr>
              <a:tr h="167033">
                <a:tc>
                  <a:txBody>
                    <a:bodyPr/>
                    <a:lstStyle/>
                    <a:p>
                      <a:pPr marL="0" marR="0" lvl="0" indent="0" algn="l" defTabSz="685800" rtl="0" eaLnBrk="1" fontAlgn="auto" latinLnBrk="0" hangingPunct="1">
                        <a:lnSpc>
                          <a:spcPct val="107000"/>
                        </a:lnSpc>
                        <a:spcBef>
                          <a:spcPts val="0"/>
                        </a:spcBef>
                        <a:spcAft>
                          <a:spcPts val="0"/>
                        </a:spcAft>
                        <a:buClrTx/>
                        <a:buSzTx/>
                        <a:buFontTx/>
                        <a:buNone/>
                        <a:tabLst/>
                        <a:defRPr/>
                      </a:pPr>
                      <a:r>
                        <a:rPr lang="ru-RU" sz="900" b="1" i="0" u="none" strike="noStrike" cap="none" noProof="0" dirty="0">
                          <a:solidFill>
                            <a:srgbClr val="000000"/>
                          </a:solidFill>
                          <a:effectLst/>
                          <a:latin typeface="Arial Narrow" panose="020B0606020202030204" pitchFamily="34" charset="0"/>
                          <a:ea typeface="+mn-ea"/>
                          <a:cs typeface="+mn-cs"/>
                          <a:sym typeface="Arial"/>
                        </a:rPr>
                        <a:t>БАРЛЫҒЫ</a:t>
                      </a:r>
                      <a:endParaRPr lang="ru-RU" sz="800" b="1" i="0" u="none" strike="noStrike" cap="none" noProof="0" dirty="0">
                        <a:solidFill>
                          <a:srgbClr val="000000"/>
                        </a:solidFill>
                        <a:effectLst/>
                        <a:latin typeface="Arial Narrow" panose="020B0606020202030204" pitchFamily="34" charset="0"/>
                        <a:ea typeface="+mn-ea"/>
                        <a:cs typeface="+mn-cs"/>
                        <a:sym typeface="Arial"/>
                      </a:endParaRPr>
                    </a:p>
                  </a:txBody>
                  <a:tcPr marT="0" marB="0" anchor="ctr">
                    <a:lnL w="76200" cap="flat" cmpd="sng" algn="ctr">
                      <a:noFill/>
                      <a:prstDash val="solid"/>
                      <a:round/>
                      <a:headEnd type="none" w="med" len="med"/>
                      <a:tailEnd type="none" w="med" len="med"/>
                    </a:lnL>
                    <a:lnR w="6350" cap="flat" cmpd="sng" algn="ctr">
                      <a:solidFill>
                        <a:schemeClr val="tx1"/>
                      </a:solidFill>
                      <a:prstDash val="sysDot"/>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007F76">
                        <a:alpha val="20000"/>
                      </a:srgbClr>
                    </a:solidFill>
                  </a:tcPr>
                </a:tc>
                <a:tc>
                  <a:txBody>
                    <a:bodyPr/>
                    <a:lstStyle/>
                    <a:p>
                      <a:pPr algn="ctr" fontAlgn="ctr"/>
                      <a:r>
                        <a:rPr lang="ru-RU" sz="900" b="1" i="0" u="none" strike="noStrike" cap="none" dirty="0">
                          <a:solidFill>
                            <a:srgbClr val="000000"/>
                          </a:solidFill>
                          <a:effectLst/>
                          <a:latin typeface="Arial Narrow" panose="020B0606020202030204" pitchFamily="34" charset="0"/>
                          <a:ea typeface="+mn-ea"/>
                          <a:cs typeface="+mn-cs"/>
                          <a:sym typeface="Arial"/>
                        </a:rPr>
                        <a:t>18 137</a:t>
                      </a:r>
                      <a:endParaRPr lang="ru-KZ" sz="900" b="1" i="0" u="none" strike="noStrike" cap="none" dirty="0">
                        <a:solidFill>
                          <a:srgbClr val="000000"/>
                        </a:solidFill>
                        <a:effectLst/>
                        <a:latin typeface="Arial Narrow" panose="020B0606020202030204" pitchFamily="34" charset="0"/>
                        <a:ea typeface="+mn-ea"/>
                        <a:cs typeface="+mn-cs"/>
                        <a:sym typeface="Arial"/>
                      </a:endParaRPr>
                    </a:p>
                  </a:txBody>
                  <a:tcPr marL="9525" marR="9525" marT="0"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50000"/>
                        <a:alpha val="20000"/>
                      </a:schemeClr>
                    </a:solidFill>
                  </a:tcPr>
                </a:tc>
                <a:tc>
                  <a:txBody>
                    <a:bodyPr/>
                    <a:lstStyle/>
                    <a:p>
                      <a:pPr algn="ctr" rtl="0" fontAlgn="ctr"/>
                      <a:r>
                        <a:rPr lang="ru-RU" sz="900" b="1" i="0" u="none" strike="noStrike">
                          <a:solidFill>
                            <a:srgbClr val="000000"/>
                          </a:solidFill>
                          <a:effectLst/>
                          <a:latin typeface="Arial Narrow" panose="020B0606020202030204" pitchFamily="34" charset="0"/>
                        </a:rPr>
                        <a:t>18 861</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007F76">
                        <a:alpha val="20000"/>
                      </a:srgbClr>
                    </a:solidFill>
                  </a:tcPr>
                </a:tc>
                <a:tc>
                  <a:txBody>
                    <a:bodyPr/>
                    <a:lstStyle/>
                    <a:p>
                      <a:pPr algn="ctr" rtl="0" fontAlgn="ctr"/>
                      <a:r>
                        <a:rPr lang="ru-RU" sz="900" b="1" i="0" u="none" strike="noStrike">
                          <a:solidFill>
                            <a:srgbClr val="000000"/>
                          </a:solidFill>
                          <a:effectLst/>
                          <a:latin typeface="Arial Narrow" panose="020B0606020202030204" pitchFamily="34" charset="0"/>
                        </a:rPr>
                        <a:t>23 147</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007F76">
                        <a:alpha val="20000"/>
                      </a:srgbClr>
                    </a:solidFill>
                  </a:tcPr>
                </a:tc>
                <a:tc>
                  <a:txBody>
                    <a:bodyPr/>
                    <a:lstStyle/>
                    <a:p>
                      <a:pPr algn="ctr" rtl="0" fontAlgn="ctr"/>
                      <a:r>
                        <a:rPr lang="ru-RU" sz="900" b="1" i="0" u="none" strike="noStrike" dirty="0">
                          <a:solidFill>
                            <a:srgbClr val="000000"/>
                          </a:solidFill>
                          <a:effectLst/>
                          <a:latin typeface="Arial Narrow" panose="020B0606020202030204" pitchFamily="34" charset="0"/>
                        </a:rPr>
                        <a:t>25 102</a:t>
                      </a:r>
                    </a:p>
                  </a:txBody>
                  <a:tcPr marL="9525" marR="9525" marT="9525" marB="0" anchor="ctr">
                    <a:lnL w="6350" cap="flat" cmpd="sng" algn="ctr">
                      <a:solidFill>
                        <a:schemeClr val="tx1"/>
                      </a:solidFill>
                      <a:prstDash val="sysDot"/>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007F76">
                        <a:alpha val="20000"/>
                      </a:srgbClr>
                    </a:solidFill>
                  </a:tcPr>
                </a:tc>
                <a:extLst>
                  <a:ext uri="{0D108BD9-81ED-4DB2-BD59-A6C34878D82A}">
                    <a16:rowId xmlns:a16="http://schemas.microsoft.com/office/drawing/2014/main" val="1602871338"/>
                  </a:ext>
                </a:extLst>
              </a:tr>
              <a:tr h="148474">
                <a:tc>
                  <a:txBody>
                    <a:bodyPr/>
                    <a:lstStyle/>
                    <a:p>
                      <a:pPr marL="72000" algn="l" fontAlgn="b"/>
                      <a:r>
                        <a:rPr lang="ru-RU" sz="800" b="0" i="0" u="none" strike="noStrike" cap="none" dirty="0">
                          <a:solidFill>
                            <a:srgbClr val="000000"/>
                          </a:solidFill>
                          <a:effectLst/>
                          <a:latin typeface="Arial Narrow" panose="020B0606020202030204" pitchFamily="34" charset="0"/>
                          <a:ea typeface="+mn-ea"/>
                          <a:cs typeface="+mn-cs"/>
                          <a:sym typeface="Arial"/>
                        </a:rPr>
                        <a:t>БАСШЫЛАР ЖӘНЕ МЕМЛЕКЕТТІК ҚЫЗМЕТШІЛЕР</a:t>
                      </a:r>
                    </a:p>
                  </a:txBody>
                  <a:tcPr marL="9525" marR="9525" marT="0" marB="0" anchor="ctr">
                    <a:lnL w="76200" cap="flat" cmpd="sng" algn="ctr">
                      <a:noFill/>
                      <a:prstDash val="solid"/>
                      <a:round/>
                      <a:headEnd type="none" w="med" len="med"/>
                      <a:tailEnd type="none" w="med" len="med"/>
                    </a:lnL>
                    <a:lnR w="6350" cap="flat" cmpd="sng" algn="ctr">
                      <a:solidFill>
                        <a:schemeClr val="tx1"/>
                      </a:solidFill>
                      <a:prstDash val="sysDot"/>
                      <a:round/>
                      <a:headEnd type="none" w="med" len="med"/>
                      <a:tailEnd type="none" w="med" len="med"/>
                    </a:lnR>
                    <a:lnT w="12700" cap="flat" cmpd="sng" algn="ctr">
                      <a:solidFill>
                        <a:schemeClr val="tx1"/>
                      </a:solidFill>
                      <a:prstDash val="solid"/>
                      <a:round/>
                      <a:headEnd type="none" w="med" len="med"/>
                      <a:tailEnd type="none" w="med" len="med"/>
                    </a:lnT>
                    <a:lnB w="6350" cap="flat" cmpd="sng" algn="ctr">
                      <a:solidFill>
                        <a:schemeClr val="tx1"/>
                      </a:solidFill>
                      <a:prstDash val="sysDot"/>
                      <a:round/>
                      <a:headEnd type="none" w="med" len="med"/>
                      <a:tailEnd type="none" w="med" len="med"/>
                    </a:lnB>
                    <a:noFill/>
                  </a:tcPr>
                </a:tc>
                <a:tc>
                  <a:txBody>
                    <a:bodyPr/>
                    <a:lstStyle/>
                    <a:p>
                      <a:pPr algn="ctr" fontAlgn="ctr"/>
                      <a:r>
                        <a:rPr lang="ru-RU" sz="800" b="0" i="0" u="none" strike="noStrike">
                          <a:solidFill>
                            <a:srgbClr val="000000"/>
                          </a:solidFill>
                          <a:effectLst/>
                          <a:latin typeface="Arial Narrow" panose="020B0606020202030204" pitchFamily="34" charset="0"/>
                        </a:rPr>
                        <a:t>835</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12700" cap="flat" cmpd="sng" algn="ctr">
                      <a:solidFill>
                        <a:schemeClr val="tx1"/>
                      </a:solidFill>
                      <a:prstDash val="solid"/>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ru-RU" sz="800" b="0" i="0" u="none" strike="noStrike">
                          <a:solidFill>
                            <a:srgbClr val="000000"/>
                          </a:solidFill>
                          <a:effectLst/>
                          <a:latin typeface="Arial Narrow" panose="020B0606020202030204" pitchFamily="34" charset="0"/>
                        </a:rPr>
                        <a:t>720</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12700" cap="flat" cmpd="sng" algn="ctr">
                      <a:solidFill>
                        <a:schemeClr val="tx1"/>
                      </a:solidFill>
                      <a:prstDash val="solid"/>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ru-RU" sz="800" b="0" i="0" u="none" strike="noStrike">
                          <a:solidFill>
                            <a:srgbClr val="000000"/>
                          </a:solidFill>
                          <a:effectLst/>
                          <a:latin typeface="Arial Narrow" panose="020B0606020202030204" pitchFamily="34" charset="0"/>
                        </a:rPr>
                        <a:t>898</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12700" cap="flat" cmpd="sng" algn="ctr">
                      <a:solidFill>
                        <a:schemeClr val="tx1"/>
                      </a:solidFill>
                      <a:prstDash val="solid"/>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ru-RU" sz="800" b="0" i="0" u="none" strike="noStrike">
                          <a:solidFill>
                            <a:srgbClr val="000000"/>
                          </a:solidFill>
                          <a:effectLst/>
                          <a:latin typeface="Arial Narrow" panose="020B0606020202030204" pitchFamily="34" charset="0"/>
                        </a:rPr>
                        <a:t>979</a:t>
                      </a:r>
                    </a:p>
                  </a:txBody>
                  <a:tcPr marL="9525" marR="9525" marT="9525" marB="0" anchor="ctr">
                    <a:lnL w="6350" cap="flat" cmpd="sng" algn="ctr">
                      <a:solidFill>
                        <a:schemeClr val="tx1"/>
                      </a:solidFill>
                      <a:prstDash val="sysDot"/>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052355308"/>
                  </a:ext>
                </a:extLst>
              </a:tr>
              <a:tr h="148474">
                <a:tc>
                  <a:txBody>
                    <a:bodyPr/>
                    <a:lstStyle/>
                    <a:p>
                      <a:pPr marL="72000" algn="l" fontAlgn="b"/>
                      <a:r>
                        <a:rPr lang="ru-RU" sz="800" b="0" i="0" u="none" strike="noStrike" cap="none" dirty="0">
                          <a:solidFill>
                            <a:srgbClr val="000000"/>
                          </a:solidFill>
                          <a:effectLst/>
                          <a:latin typeface="Arial Narrow" panose="020B0606020202030204" pitchFamily="34" charset="0"/>
                          <a:ea typeface="+mn-ea"/>
                          <a:cs typeface="+mn-cs"/>
                          <a:sym typeface="Arial"/>
                        </a:rPr>
                        <a:t>КӘСІБИ МАМАНДАР</a:t>
                      </a:r>
                    </a:p>
                  </a:txBody>
                  <a:tcPr marL="9525" marR="9525" marT="0" marB="0" anchor="ctr">
                    <a:lnL w="76200" cap="flat" cmpd="sng" algn="ctr">
                      <a:noFill/>
                      <a:prstDash val="solid"/>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solidFill>
                      <a:srgbClr val="007F76">
                        <a:alpha val="10000"/>
                      </a:srgbClr>
                    </a:solidFill>
                  </a:tcPr>
                </a:tc>
                <a:tc>
                  <a:txBody>
                    <a:bodyPr/>
                    <a:lstStyle/>
                    <a:p>
                      <a:pPr algn="ctr" fontAlgn="ctr"/>
                      <a:r>
                        <a:rPr lang="ru-RU" sz="800" b="0" i="0" u="none" strike="noStrike">
                          <a:solidFill>
                            <a:srgbClr val="000000"/>
                          </a:solidFill>
                          <a:effectLst/>
                          <a:latin typeface="Arial Narrow" panose="020B0606020202030204" pitchFamily="34" charset="0"/>
                        </a:rPr>
                        <a:t>5 058</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4 647</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solidFill>
                      <a:srgbClr val="007F76">
                        <a:alpha val="10000"/>
                      </a:srgbClr>
                    </a:solidFill>
                  </a:tcPr>
                </a:tc>
                <a:tc>
                  <a:txBody>
                    <a:bodyPr/>
                    <a:lstStyle/>
                    <a:p>
                      <a:pPr algn="ctr" fontAlgn="ctr"/>
                      <a:r>
                        <a:rPr lang="ru-RU" sz="800" b="0" i="0" u="none" strike="noStrike">
                          <a:solidFill>
                            <a:srgbClr val="000000"/>
                          </a:solidFill>
                          <a:effectLst/>
                          <a:latin typeface="Arial Narrow" panose="020B0606020202030204" pitchFamily="34" charset="0"/>
                        </a:rPr>
                        <a:t>5 577</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solidFill>
                      <a:srgbClr val="007F76">
                        <a:alpha val="10000"/>
                      </a:srgbClr>
                    </a:solidFill>
                  </a:tcPr>
                </a:tc>
                <a:tc>
                  <a:txBody>
                    <a:bodyPr/>
                    <a:lstStyle/>
                    <a:p>
                      <a:pPr algn="ctr" fontAlgn="ctr"/>
                      <a:r>
                        <a:rPr lang="ru-RU" sz="800" b="0" i="0" u="none" strike="noStrike">
                          <a:solidFill>
                            <a:srgbClr val="000000"/>
                          </a:solidFill>
                          <a:effectLst/>
                          <a:latin typeface="Arial Narrow" panose="020B0606020202030204" pitchFamily="34" charset="0"/>
                        </a:rPr>
                        <a:t>5 760</a:t>
                      </a:r>
                    </a:p>
                  </a:txBody>
                  <a:tcPr marL="9525" marR="9525" marT="9525" marB="0" anchor="ctr">
                    <a:lnL w="6350" cap="flat" cmpd="sng" algn="ctr">
                      <a:solidFill>
                        <a:schemeClr val="tx1"/>
                      </a:solidFill>
                      <a:prstDash val="sysDot"/>
                      <a:round/>
                      <a:headEnd type="none" w="med" len="med"/>
                      <a:tailEnd type="none" w="med" len="med"/>
                    </a:lnL>
                    <a:lnR w="12700" cap="flat" cmpd="sng" algn="ctr">
                      <a:noFill/>
                      <a:prstDash val="solid"/>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solidFill>
                      <a:srgbClr val="007F76">
                        <a:alpha val="10000"/>
                      </a:srgbClr>
                    </a:solidFill>
                  </a:tcPr>
                </a:tc>
                <a:extLst>
                  <a:ext uri="{0D108BD9-81ED-4DB2-BD59-A6C34878D82A}">
                    <a16:rowId xmlns:a16="http://schemas.microsoft.com/office/drawing/2014/main" val="4077338817"/>
                  </a:ext>
                </a:extLst>
              </a:tr>
              <a:tr h="148474">
                <a:tc>
                  <a:txBody>
                    <a:bodyPr/>
                    <a:lstStyle/>
                    <a:p>
                      <a:pPr marL="72000" algn="l" fontAlgn="b"/>
                      <a:r>
                        <a:rPr lang="ru-RU" sz="800" b="0" i="0" u="none" strike="noStrike" cap="none" dirty="0">
                          <a:solidFill>
                            <a:srgbClr val="000000"/>
                          </a:solidFill>
                          <a:effectLst/>
                          <a:latin typeface="Arial Narrow" panose="020B0606020202030204" pitchFamily="34" charset="0"/>
                          <a:ea typeface="+mn-ea"/>
                          <a:cs typeface="+mn-cs"/>
                          <a:sym typeface="Arial"/>
                        </a:rPr>
                        <a:t>ТЕХНИК МАМАНДАР ЖӘНЕ БАСҚА ДА КӘСІБИ КӨМЕКШІ ПЕРСОНАЛ</a:t>
                      </a:r>
                    </a:p>
                  </a:txBody>
                  <a:tcPr marL="9525" marR="9525" marT="0" marB="0" anchor="ctr">
                    <a:lnL w="76200" cap="flat" cmpd="sng" algn="ctr">
                      <a:noFill/>
                      <a:prstDash val="solid"/>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noFill/>
                  </a:tcPr>
                </a:tc>
                <a:tc>
                  <a:txBody>
                    <a:bodyPr/>
                    <a:lstStyle/>
                    <a:p>
                      <a:pPr algn="ctr" fontAlgn="ctr"/>
                      <a:r>
                        <a:rPr lang="ru-RU" sz="800" b="0" i="0" u="none" strike="noStrike">
                          <a:solidFill>
                            <a:srgbClr val="000000"/>
                          </a:solidFill>
                          <a:effectLst/>
                          <a:latin typeface="Arial Narrow" panose="020B0606020202030204" pitchFamily="34" charset="0"/>
                        </a:rPr>
                        <a:t>1 562</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ru-RU" sz="800" b="0" i="0" u="none" strike="noStrike">
                          <a:solidFill>
                            <a:srgbClr val="000000"/>
                          </a:solidFill>
                          <a:effectLst/>
                          <a:latin typeface="Arial Narrow" panose="020B0606020202030204" pitchFamily="34" charset="0"/>
                        </a:rPr>
                        <a:t>1 550</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ru-RU" sz="800" b="0" i="0" u="none" strike="noStrike">
                          <a:solidFill>
                            <a:srgbClr val="000000"/>
                          </a:solidFill>
                          <a:effectLst/>
                          <a:latin typeface="Arial Narrow" panose="020B0606020202030204" pitchFamily="34" charset="0"/>
                        </a:rPr>
                        <a:t>1 672</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ru-RU" sz="800" b="0" i="0" u="none" strike="noStrike">
                          <a:solidFill>
                            <a:srgbClr val="000000"/>
                          </a:solidFill>
                          <a:effectLst/>
                          <a:latin typeface="Arial Narrow" panose="020B0606020202030204" pitchFamily="34" charset="0"/>
                        </a:rPr>
                        <a:t>1 819</a:t>
                      </a:r>
                    </a:p>
                  </a:txBody>
                  <a:tcPr marL="9525" marR="9525" marT="9525" marB="0" anchor="ctr">
                    <a:lnL w="6350" cap="flat" cmpd="sng" algn="ctr">
                      <a:solidFill>
                        <a:schemeClr val="tx1"/>
                      </a:solidFill>
                      <a:prstDash val="sysDot"/>
                      <a:round/>
                      <a:headEnd type="none" w="med" len="med"/>
                      <a:tailEnd type="none" w="med" len="med"/>
                    </a:lnL>
                    <a:lnR w="12700" cap="flat" cmpd="sng" algn="ctr">
                      <a:noFill/>
                      <a:prstDash val="solid"/>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500228116"/>
                  </a:ext>
                </a:extLst>
              </a:tr>
              <a:tr h="148474">
                <a:tc>
                  <a:txBody>
                    <a:bodyPr/>
                    <a:lstStyle/>
                    <a:p>
                      <a:pPr marL="72000" algn="l" fontAlgn="b"/>
                      <a:r>
                        <a:rPr lang="ru-RU" sz="800" b="0" i="0" u="none" strike="noStrike" cap="none" dirty="0">
                          <a:solidFill>
                            <a:srgbClr val="000000"/>
                          </a:solidFill>
                          <a:effectLst/>
                          <a:latin typeface="Arial Narrow" panose="020B0606020202030204" pitchFamily="34" charset="0"/>
                          <a:ea typeface="+mn-ea"/>
                          <a:cs typeface="+mn-cs"/>
                          <a:sym typeface="Arial"/>
                        </a:rPr>
                        <a:t>ӘКІМШІЛЕНДІРУ САЛАСЫНДАҒЫ ҚЫЗМЕТШІЛЕР</a:t>
                      </a:r>
                    </a:p>
                  </a:txBody>
                  <a:tcPr marL="9525" marR="9525" marT="0" marB="0" anchor="ctr">
                    <a:lnL w="76200" cap="flat" cmpd="sng" algn="ctr">
                      <a:noFill/>
                      <a:prstDash val="solid"/>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solidFill>
                      <a:srgbClr val="007F76">
                        <a:alpha val="10000"/>
                      </a:srgbClr>
                    </a:solidFill>
                  </a:tcPr>
                </a:tc>
                <a:tc>
                  <a:txBody>
                    <a:bodyPr/>
                    <a:lstStyle/>
                    <a:p>
                      <a:pPr algn="ctr" fontAlgn="ctr"/>
                      <a:r>
                        <a:rPr lang="ru-RU" sz="800" b="0" i="0" u="none" strike="noStrike">
                          <a:solidFill>
                            <a:srgbClr val="000000"/>
                          </a:solidFill>
                          <a:effectLst/>
                          <a:latin typeface="Arial Narrow" panose="020B0606020202030204" pitchFamily="34" charset="0"/>
                        </a:rPr>
                        <a:t>596</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488</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solidFill>
                      <a:srgbClr val="007F76">
                        <a:alpha val="10000"/>
                      </a:srgbClr>
                    </a:solidFill>
                  </a:tcPr>
                </a:tc>
                <a:tc>
                  <a:txBody>
                    <a:bodyPr/>
                    <a:lstStyle/>
                    <a:p>
                      <a:pPr algn="ctr" fontAlgn="ctr"/>
                      <a:r>
                        <a:rPr lang="ru-RU" sz="800" b="0" i="0" u="none" strike="noStrike">
                          <a:solidFill>
                            <a:srgbClr val="000000"/>
                          </a:solidFill>
                          <a:effectLst/>
                          <a:latin typeface="Arial Narrow" panose="020B0606020202030204" pitchFamily="34" charset="0"/>
                        </a:rPr>
                        <a:t>517</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solidFill>
                      <a:srgbClr val="007F76">
                        <a:alpha val="10000"/>
                      </a:srgbClr>
                    </a:solidFill>
                  </a:tcPr>
                </a:tc>
                <a:tc>
                  <a:txBody>
                    <a:bodyPr/>
                    <a:lstStyle/>
                    <a:p>
                      <a:pPr algn="ctr" fontAlgn="ctr"/>
                      <a:r>
                        <a:rPr lang="ru-RU" sz="800" b="0" i="0" u="none" strike="noStrike">
                          <a:solidFill>
                            <a:srgbClr val="000000"/>
                          </a:solidFill>
                          <a:effectLst/>
                          <a:latin typeface="Arial Narrow" panose="020B0606020202030204" pitchFamily="34" charset="0"/>
                        </a:rPr>
                        <a:t>811</a:t>
                      </a:r>
                    </a:p>
                  </a:txBody>
                  <a:tcPr marL="9525" marR="9525" marT="9525" marB="0" anchor="ctr">
                    <a:lnL w="6350" cap="flat" cmpd="sng" algn="ctr">
                      <a:solidFill>
                        <a:schemeClr val="tx1"/>
                      </a:solidFill>
                      <a:prstDash val="sysDot"/>
                      <a:round/>
                      <a:headEnd type="none" w="med" len="med"/>
                      <a:tailEnd type="none" w="med" len="med"/>
                    </a:lnL>
                    <a:lnR w="12700" cap="flat" cmpd="sng" algn="ctr">
                      <a:noFill/>
                      <a:prstDash val="solid"/>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solidFill>
                      <a:srgbClr val="007F76">
                        <a:alpha val="10000"/>
                      </a:srgbClr>
                    </a:solidFill>
                  </a:tcPr>
                </a:tc>
                <a:extLst>
                  <a:ext uri="{0D108BD9-81ED-4DB2-BD59-A6C34878D82A}">
                    <a16:rowId xmlns:a16="http://schemas.microsoft.com/office/drawing/2014/main" val="1221627480"/>
                  </a:ext>
                </a:extLst>
              </a:tr>
              <a:tr h="148474">
                <a:tc>
                  <a:txBody>
                    <a:bodyPr/>
                    <a:lstStyle/>
                    <a:p>
                      <a:pPr marL="72000" algn="l" fontAlgn="b"/>
                      <a:r>
                        <a:rPr lang="ru-RU" sz="800" b="0" i="0" u="none" strike="noStrike" cap="none" dirty="0">
                          <a:solidFill>
                            <a:srgbClr val="000000"/>
                          </a:solidFill>
                          <a:effectLst/>
                          <a:latin typeface="Arial Narrow" panose="020B0606020202030204" pitchFamily="34" charset="0"/>
                          <a:ea typeface="+mn-ea"/>
                          <a:cs typeface="+mn-cs"/>
                          <a:sym typeface="Arial"/>
                        </a:rPr>
                        <a:t>ҚЫЗМЕТ КӨРСЕТУ ЖӘНЕ САУДА САЛАСЫНЫҢ ЖҰМЫСКЕРЛЕРІ</a:t>
                      </a:r>
                    </a:p>
                  </a:txBody>
                  <a:tcPr marL="9525" marR="9525" marT="0" marB="0" anchor="ctr">
                    <a:lnL w="76200" cap="flat" cmpd="sng" algn="ctr">
                      <a:noFill/>
                      <a:prstDash val="solid"/>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noFill/>
                  </a:tcPr>
                </a:tc>
                <a:tc>
                  <a:txBody>
                    <a:bodyPr/>
                    <a:lstStyle/>
                    <a:p>
                      <a:pPr algn="ctr" fontAlgn="ctr"/>
                      <a:r>
                        <a:rPr lang="ru-RU" sz="800" b="0" i="0" u="none" strike="noStrike">
                          <a:solidFill>
                            <a:srgbClr val="000000"/>
                          </a:solidFill>
                          <a:effectLst/>
                          <a:latin typeface="Arial Narrow" panose="020B0606020202030204" pitchFamily="34" charset="0"/>
                        </a:rPr>
                        <a:t>1 558</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ru-RU" sz="800" b="0" i="0" u="none" strike="noStrike">
                          <a:solidFill>
                            <a:srgbClr val="000000"/>
                          </a:solidFill>
                          <a:effectLst/>
                          <a:latin typeface="Arial Narrow" panose="020B0606020202030204" pitchFamily="34" charset="0"/>
                        </a:rPr>
                        <a:t>1 567</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ru-RU" sz="800" b="0" i="0" u="none" strike="noStrike">
                          <a:solidFill>
                            <a:srgbClr val="000000"/>
                          </a:solidFill>
                          <a:effectLst/>
                          <a:latin typeface="Arial Narrow" panose="020B0606020202030204" pitchFamily="34" charset="0"/>
                        </a:rPr>
                        <a:t>1 796</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ru-RU" sz="800" b="0" i="0" u="none" strike="noStrike">
                          <a:solidFill>
                            <a:srgbClr val="000000"/>
                          </a:solidFill>
                          <a:effectLst/>
                          <a:latin typeface="Arial Narrow" panose="020B0606020202030204" pitchFamily="34" charset="0"/>
                        </a:rPr>
                        <a:t>1 948</a:t>
                      </a:r>
                    </a:p>
                  </a:txBody>
                  <a:tcPr marL="9525" marR="9525" marT="9525" marB="0" anchor="ctr">
                    <a:lnL w="6350" cap="flat" cmpd="sng" algn="ctr">
                      <a:solidFill>
                        <a:schemeClr val="tx1"/>
                      </a:solidFill>
                      <a:prstDash val="sysDot"/>
                      <a:round/>
                      <a:headEnd type="none" w="med" len="med"/>
                      <a:tailEnd type="none" w="med" len="med"/>
                    </a:lnL>
                    <a:lnR w="12700" cap="flat" cmpd="sng" algn="ctr">
                      <a:noFill/>
                      <a:prstDash val="solid"/>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182707914"/>
                  </a:ext>
                </a:extLst>
              </a:tr>
              <a:tr h="148474">
                <a:tc>
                  <a:txBody>
                    <a:bodyPr/>
                    <a:lstStyle/>
                    <a:p>
                      <a:pPr marL="72000" algn="l" fontAlgn="b"/>
                      <a:r>
                        <a:rPr lang="ru-RU" sz="800" b="0" i="0" u="none" strike="noStrike" cap="none" dirty="0">
                          <a:solidFill>
                            <a:srgbClr val="000000"/>
                          </a:solidFill>
                          <a:effectLst/>
                          <a:latin typeface="Arial Narrow" panose="020B0606020202030204" pitchFamily="34" charset="0"/>
                          <a:ea typeface="+mn-ea"/>
                          <a:cs typeface="+mn-cs"/>
                          <a:sym typeface="Arial"/>
                        </a:rPr>
                        <a:t>ФЕРМЕР Ж/Е АУЫЛ/ОРМАН, БАЛЫҚ ШАРУА-ЫҢ Ж/Е БАЛЫҚ АУЛАУ ЖҰМЫС-РЫ</a:t>
                      </a:r>
                    </a:p>
                  </a:txBody>
                  <a:tcPr marL="9525" marR="9525" marT="0" marB="0" anchor="ctr">
                    <a:lnL w="76200" cap="flat" cmpd="sng" algn="ctr">
                      <a:noFill/>
                      <a:prstDash val="solid"/>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solidFill>
                      <a:srgbClr val="007F76">
                        <a:alpha val="10000"/>
                      </a:srgbClr>
                    </a:solidFill>
                  </a:tcPr>
                </a:tc>
                <a:tc>
                  <a:txBody>
                    <a:bodyPr/>
                    <a:lstStyle/>
                    <a:p>
                      <a:pPr algn="ctr" fontAlgn="ctr"/>
                      <a:r>
                        <a:rPr lang="ru-RU" sz="800" b="0" i="0" u="none" strike="noStrike">
                          <a:solidFill>
                            <a:srgbClr val="000000"/>
                          </a:solidFill>
                          <a:effectLst/>
                          <a:latin typeface="Arial Narrow" panose="020B0606020202030204" pitchFamily="34" charset="0"/>
                        </a:rPr>
                        <a:t>131</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81</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solidFill>
                      <a:srgbClr val="007F76">
                        <a:alpha val="10000"/>
                      </a:srgbClr>
                    </a:solidFill>
                  </a:tcPr>
                </a:tc>
                <a:tc>
                  <a:txBody>
                    <a:bodyPr/>
                    <a:lstStyle/>
                    <a:p>
                      <a:pPr algn="ctr" fontAlgn="ctr"/>
                      <a:r>
                        <a:rPr lang="ru-RU" sz="800" b="0" i="0" u="none" strike="noStrike">
                          <a:solidFill>
                            <a:srgbClr val="000000"/>
                          </a:solidFill>
                          <a:effectLst/>
                          <a:latin typeface="Arial Narrow" panose="020B0606020202030204" pitchFamily="34" charset="0"/>
                        </a:rPr>
                        <a:t>149</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solidFill>
                      <a:srgbClr val="007F76">
                        <a:alpha val="10000"/>
                      </a:srgbClr>
                    </a:solidFill>
                  </a:tcPr>
                </a:tc>
                <a:tc>
                  <a:txBody>
                    <a:bodyPr/>
                    <a:lstStyle/>
                    <a:p>
                      <a:pPr algn="ctr" fontAlgn="ctr"/>
                      <a:r>
                        <a:rPr lang="ru-RU" sz="800" b="0" i="0" u="none" strike="noStrike">
                          <a:solidFill>
                            <a:srgbClr val="000000"/>
                          </a:solidFill>
                          <a:effectLst/>
                          <a:latin typeface="Arial Narrow" panose="020B0606020202030204" pitchFamily="34" charset="0"/>
                        </a:rPr>
                        <a:t>114</a:t>
                      </a:r>
                    </a:p>
                  </a:txBody>
                  <a:tcPr marL="9525" marR="9525" marT="9525" marB="0" anchor="ctr">
                    <a:lnL w="6350" cap="flat" cmpd="sng" algn="ctr">
                      <a:solidFill>
                        <a:schemeClr val="tx1"/>
                      </a:solidFill>
                      <a:prstDash val="sysDot"/>
                      <a:round/>
                      <a:headEnd type="none" w="med" len="med"/>
                      <a:tailEnd type="none" w="med" len="med"/>
                    </a:lnL>
                    <a:lnR w="12700" cap="flat" cmpd="sng" algn="ctr">
                      <a:noFill/>
                      <a:prstDash val="solid"/>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solidFill>
                      <a:srgbClr val="007F76">
                        <a:alpha val="10000"/>
                      </a:srgbClr>
                    </a:solidFill>
                  </a:tcPr>
                </a:tc>
                <a:extLst>
                  <a:ext uri="{0D108BD9-81ED-4DB2-BD59-A6C34878D82A}">
                    <a16:rowId xmlns:a16="http://schemas.microsoft.com/office/drawing/2014/main" val="3434696259"/>
                  </a:ext>
                </a:extLst>
              </a:tr>
              <a:tr h="148474">
                <a:tc>
                  <a:txBody>
                    <a:bodyPr/>
                    <a:lstStyle/>
                    <a:p>
                      <a:pPr marL="72000" algn="l" fontAlgn="b"/>
                      <a:r>
                        <a:rPr lang="ru-RU" sz="800" b="0" i="0" u="none" strike="noStrike" cap="none" dirty="0">
                          <a:solidFill>
                            <a:srgbClr val="000000"/>
                          </a:solidFill>
                          <a:effectLst/>
                          <a:latin typeface="Arial Narrow" panose="020B0606020202030204" pitchFamily="34" charset="0"/>
                          <a:ea typeface="+mn-ea"/>
                          <a:cs typeface="+mn-cs"/>
                          <a:sym typeface="Arial"/>
                        </a:rPr>
                        <a:t>ӨНЕРКӘСІП, ҚҰРЫЛЫС, КӨЛІК Ж/Е БАСҚА ТЕКТЕС ЖҰМЫСШЫЛАРЫ</a:t>
                      </a:r>
                    </a:p>
                  </a:txBody>
                  <a:tcPr marL="9525" marR="9525" marT="0" marB="0" anchor="ctr">
                    <a:lnL w="76200" cap="flat" cmpd="sng" algn="ctr">
                      <a:noFill/>
                      <a:prstDash val="solid"/>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noFill/>
                  </a:tcPr>
                </a:tc>
                <a:tc>
                  <a:txBody>
                    <a:bodyPr/>
                    <a:lstStyle/>
                    <a:p>
                      <a:pPr algn="ctr" fontAlgn="ctr"/>
                      <a:r>
                        <a:rPr lang="ru-RU" sz="800" b="0" i="0" u="none" strike="noStrike">
                          <a:solidFill>
                            <a:srgbClr val="000000"/>
                          </a:solidFill>
                          <a:effectLst/>
                          <a:latin typeface="Arial Narrow" panose="020B0606020202030204" pitchFamily="34" charset="0"/>
                        </a:rPr>
                        <a:t>2 594</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ru-RU" sz="800" b="0" i="0" u="none" strike="noStrike">
                          <a:solidFill>
                            <a:srgbClr val="000000"/>
                          </a:solidFill>
                          <a:effectLst/>
                          <a:latin typeface="Arial Narrow" panose="020B0606020202030204" pitchFamily="34" charset="0"/>
                        </a:rPr>
                        <a:t>3 188</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ru-RU" sz="800" b="0" i="0" u="none" strike="noStrike">
                          <a:solidFill>
                            <a:srgbClr val="000000"/>
                          </a:solidFill>
                          <a:effectLst/>
                          <a:latin typeface="Arial Narrow" panose="020B0606020202030204" pitchFamily="34" charset="0"/>
                        </a:rPr>
                        <a:t>4 090</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ru-RU" sz="800" b="0" i="0" u="none" strike="noStrike">
                          <a:solidFill>
                            <a:srgbClr val="000000"/>
                          </a:solidFill>
                          <a:effectLst/>
                          <a:latin typeface="Arial Narrow" panose="020B0606020202030204" pitchFamily="34" charset="0"/>
                        </a:rPr>
                        <a:t>4 561</a:t>
                      </a:r>
                    </a:p>
                  </a:txBody>
                  <a:tcPr marL="9525" marR="9525" marT="9525" marB="0" anchor="ctr">
                    <a:lnL w="6350" cap="flat" cmpd="sng" algn="ctr">
                      <a:solidFill>
                        <a:schemeClr val="tx1"/>
                      </a:solidFill>
                      <a:prstDash val="sysDot"/>
                      <a:round/>
                      <a:headEnd type="none" w="med" len="med"/>
                      <a:tailEnd type="none" w="med" len="med"/>
                    </a:lnL>
                    <a:lnR w="12700" cap="flat" cmpd="sng" algn="ctr">
                      <a:noFill/>
                      <a:prstDash val="solid"/>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033135677"/>
                  </a:ext>
                </a:extLst>
              </a:tr>
              <a:tr h="148474">
                <a:tc>
                  <a:txBody>
                    <a:bodyPr/>
                    <a:lstStyle/>
                    <a:p>
                      <a:pPr marL="72000" algn="l" fontAlgn="b"/>
                      <a:r>
                        <a:rPr lang="ru-RU" sz="800" b="0" i="0" u="none" strike="noStrike" cap="none" dirty="0">
                          <a:solidFill>
                            <a:srgbClr val="000000"/>
                          </a:solidFill>
                          <a:effectLst/>
                          <a:latin typeface="Arial Narrow" panose="020B0606020202030204" pitchFamily="34" charset="0"/>
                          <a:ea typeface="+mn-ea"/>
                          <a:cs typeface="+mn-cs"/>
                          <a:sym typeface="Arial"/>
                        </a:rPr>
                        <a:t>ӨНДІРІСТІК ЖАБДЫҚ ОПЕРАТОРЛАРЫ, ҚҰРАСТЫРУШЫЛАРЫ Ж/Е ЖҮРГІЗУШІЛЕРІ</a:t>
                      </a:r>
                    </a:p>
                  </a:txBody>
                  <a:tcPr marL="9525" marR="9525" marT="0" marB="0" anchor="ctr">
                    <a:lnL w="76200" cap="flat" cmpd="sng" algn="ctr">
                      <a:noFill/>
                      <a:prstDash val="solid"/>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solidFill>
                      <a:srgbClr val="007F76">
                        <a:alpha val="10000"/>
                      </a:srgbClr>
                    </a:solidFill>
                  </a:tcPr>
                </a:tc>
                <a:tc>
                  <a:txBody>
                    <a:bodyPr/>
                    <a:lstStyle/>
                    <a:p>
                      <a:pPr algn="ctr" fontAlgn="ctr"/>
                      <a:r>
                        <a:rPr lang="ru-RU" sz="800" b="0" i="0" u="none" strike="noStrike">
                          <a:solidFill>
                            <a:srgbClr val="000000"/>
                          </a:solidFill>
                          <a:effectLst/>
                          <a:latin typeface="Arial Narrow" panose="020B0606020202030204" pitchFamily="34" charset="0"/>
                        </a:rPr>
                        <a:t>2 305</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2 593</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solidFill>
                      <a:srgbClr val="007F76">
                        <a:alpha val="10000"/>
                      </a:srgbClr>
                    </a:solidFill>
                  </a:tcPr>
                </a:tc>
                <a:tc>
                  <a:txBody>
                    <a:bodyPr/>
                    <a:lstStyle/>
                    <a:p>
                      <a:pPr algn="ctr" fontAlgn="ctr"/>
                      <a:r>
                        <a:rPr lang="ru-RU" sz="800" b="0" i="0" u="none" strike="noStrike">
                          <a:solidFill>
                            <a:srgbClr val="000000"/>
                          </a:solidFill>
                          <a:effectLst/>
                          <a:latin typeface="Arial Narrow" panose="020B0606020202030204" pitchFamily="34" charset="0"/>
                        </a:rPr>
                        <a:t>3 274</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solidFill>
                      <a:srgbClr val="007F76">
                        <a:alpha val="10000"/>
                      </a:srgbClr>
                    </a:solidFill>
                  </a:tcPr>
                </a:tc>
                <a:tc>
                  <a:txBody>
                    <a:bodyPr/>
                    <a:lstStyle/>
                    <a:p>
                      <a:pPr algn="ctr" fontAlgn="ctr"/>
                      <a:r>
                        <a:rPr lang="ru-RU" sz="800" b="0" i="0" u="none" strike="noStrike">
                          <a:solidFill>
                            <a:srgbClr val="000000"/>
                          </a:solidFill>
                          <a:effectLst/>
                          <a:latin typeface="Arial Narrow" panose="020B0606020202030204" pitchFamily="34" charset="0"/>
                        </a:rPr>
                        <a:t>3 246</a:t>
                      </a:r>
                    </a:p>
                  </a:txBody>
                  <a:tcPr marL="9525" marR="9525" marT="9525" marB="0" anchor="ctr">
                    <a:lnL w="6350" cap="flat" cmpd="sng" algn="ctr">
                      <a:solidFill>
                        <a:schemeClr val="tx1"/>
                      </a:solidFill>
                      <a:prstDash val="sysDot"/>
                      <a:round/>
                      <a:headEnd type="none" w="med" len="med"/>
                      <a:tailEnd type="none" w="med" len="med"/>
                    </a:lnL>
                    <a:lnR w="12700" cap="flat" cmpd="sng" algn="ctr">
                      <a:noFill/>
                      <a:prstDash val="solid"/>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solidFill>
                      <a:srgbClr val="007F76">
                        <a:alpha val="10000"/>
                      </a:srgbClr>
                    </a:solidFill>
                  </a:tcPr>
                </a:tc>
                <a:extLst>
                  <a:ext uri="{0D108BD9-81ED-4DB2-BD59-A6C34878D82A}">
                    <a16:rowId xmlns:a16="http://schemas.microsoft.com/office/drawing/2014/main" val="3877348172"/>
                  </a:ext>
                </a:extLst>
              </a:tr>
              <a:tr h="148474">
                <a:tc>
                  <a:txBody>
                    <a:bodyPr/>
                    <a:lstStyle/>
                    <a:p>
                      <a:pPr marL="72000" algn="l" fontAlgn="b"/>
                      <a:r>
                        <a:rPr lang="ru-RU" sz="800" b="0" i="0" u="none" strike="noStrike" cap="none" dirty="0">
                          <a:solidFill>
                            <a:srgbClr val="000000"/>
                          </a:solidFill>
                          <a:effectLst/>
                          <a:latin typeface="Arial Narrow" panose="020B0606020202030204" pitchFamily="34" charset="0"/>
                          <a:ea typeface="+mn-ea"/>
                          <a:cs typeface="+mn-cs"/>
                          <a:sym typeface="Arial"/>
                        </a:rPr>
                        <a:t>БІЛІКТІЛІГІ ЖОҚ ЖҰМЫСШЫЛАР</a:t>
                      </a:r>
                    </a:p>
                  </a:txBody>
                  <a:tcPr marL="9525" marR="9525" marT="0" marB="0" anchor="ctr">
                    <a:lnL w="76200" cap="flat" cmpd="sng" algn="ctr">
                      <a:noFill/>
                      <a:prstDash val="solid"/>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noFill/>
                  </a:tcPr>
                </a:tc>
                <a:tc>
                  <a:txBody>
                    <a:bodyPr/>
                    <a:lstStyle/>
                    <a:p>
                      <a:pPr algn="ctr" fontAlgn="ctr"/>
                      <a:r>
                        <a:rPr lang="ru-RU" sz="800" b="0" i="0" u="none" strike="noStrike" dirty="0">
                          <a:solidFill>
                            <a:srgbClr val="000000"/>
                          </a:solidFill>
                          <a:effectLst/>
                          <a:latin typeface="Arial Narrow" panose="020B0606020202030204" pitchFamily="34" charset="0"/>
                        </a:rPr>
                        <a:t>3 498</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ru-RU" sz="800" b="0" i="0" u="none" strike="noStrike">
                          <a:solidFill>
                            <a:srgbClr val="000000"/>
                          </a:solidFill>
                          <a:effectLst/>
                          <a:latin typeface="Arial Narrow" panose="020B0606020202030204" pitchFamily="34" charset="0"/>
                        </a:rPr>
                        <a:t>4 027</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ru-RU" sz="800" b="0" i="0" u="none" strike="noStrike">
                          <a:solidFill>
                            <a:srgbClr val="000000"/>
                          </a:solidFill>
                          <a:effectLst/>
                          <a:latin typeface="Arial Narrow" panose="020B0606020202030204" pitchFamily="34" charset="0"/>
                        </a:rPr>
                        <a:t>5 174</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ru-RU" sz="800" b="0" i="0" u="none" strike="noStrike" dirty="0">
                          <a:solidFill>
                            <a:srgbClr val="000000"/>
                          </a:solidFill>
                          <a:effectLst/>
                          <a:latin typeface="Arial Narrow" panose="020B0606020202030204" pitchFamily="34" charset="0"/>
                        </a:rPr>
                        <a:t>5 864</a:t>
                      </a:r>
                    </a:p>
                  </a:txBody>
                  <a:tcPr marL="9525" marR="9525" marT="9525" marB="0" anchor="ctr">
                    <a:lnL w="6350" cap="flat" cmpd="sng" algn="ctr">
                      <a:solidFill>
                        <a:schemeClr val="tx1"/>
                      </a:solidFill>
                      <a:prstDash val="sysDot"/>
                      <a:round/>
                      <a:headEnd type="none" w="med" len="med"/>
                      <a:tailEnd type="none" w="med" len="med"/>
                    </a:lnL>
                    <a:lnR w="12700" cap="flat" cmpd="sng" algn="ctr">
                      <a:noFill/>
                      <a:prstDash val="solid"/>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605250712"/>
                  </a:ext>
                </a:extLst>
              </a:tr>
            </a:tbl>
          </a:graphicData>
        </a:graphic>
      </p:graphicFrame>
      <p:graphicFrame>
        <p:nvGraphicFramePr>
          <p:cNvPr id="25" name="Таблица 24">
            <a:extLst>
              <a:ext uri="{FF2B5EF4-FFF2-40B4-BE49-F238E27FC236}">
                <a16:creationId xmlns:a16="http://schemas.microsoft.com/office/drawing/2014/main" id="{B0A9FCBA-67D5-3916-3267-226B7595262D}"/>
              </a:ext>
            </a:extLst>
          </p:cNvPr>
          <p:cNvGraphicFramePr>
            <a:graphicFrameLocks noGrp="1"/>
          </p:cNvGraphicFramePr>
          <p:nvPr>
            <p:extLst>
              <p:ext uri="{D42A27DB-BD31-4B8C-83A1-F6EECF244321}">
                <p14:modId xmlns:p14="http://schemas.microsoft.com/office/powerpoint/2010/main" val="1051546292"/>
              </p:ext>
            </p:extLst>
          </p:nvPr>
        </p:nvGraphicFramePr>
        <p:xfrm>
          <a:off x="6768750" y="3025492"/>
          <a:ext cx="5328000" cy="1670332"/>
        </p:xfrm>
        <a:graphic>
          <a:graphicData uri="http://schemas.openxmlformats.org/drawingml/2006/table">
            <a:tbl>
              <a:tblPr firstRow="1" bandRow="1">
                <a:tableStyleId>{5C22544A-7EE6-4342-B048-85BDC9FD1C3A}</a:tableStyleId>
              </a:tblPr>
              <a:tblGrid>
                <a:gridCol w="3600000">
                  <a:extLst>
                    <a:ext uri="{9D8B030D-6E8A-4147-A177-3AD203B41FA5}">
                      <a16:colId xmlns:a16="http://schemas.microsoft.com/office/drawing/2014/main" val="1113104833"/>
                    </a:ext>
                  </a:extLst>
                </a:gridCol>
                <a:gridCol w="432000">
                  <a:extLst>
                    <a:ext uri="{9D8B030D-6E8A-4147-A177-3AD203B41FA5}">
                      <a16:colId xmlns:a16="http://schemas.microsoft.com/office/drawing/2014/main" val="132264586"/>
                    </a:ext>
                  </a:extLst>
                </a:gridCol>
                <a:gridCol w="432000">
                  <a:extLst>
                    <a:ext uri="{9D8B030D-6E8A-4147-A177-3AD203B41FA5}">
                      <a16:colId xmlns:a16="http://schemas.microsoft.com/office/drawing/2014/main" val="2572766800"/>
                    </a:ext>
                  </a:extLst>
                </a:gridCol>
                <a:gridCol w="432000">
                  <a:extLst>
                    <a:ext uri="{9D8B030D-6E8A-4147-A177-3AD203B41FA5}">
                      <a16:colId xmlns:a16="http://schemas.microsoft.com/office/drawing/2014/main" val="2849574652"/>
                    </a:ext>
                  </a:extLst>
                </a:gridCol>
                <a:gridCol w="432000">
                  <a:extLst>
                    <a:ext uri="{9D8B030D-6E8A-4147-A177-3AD203B41FA5}">
                      <a16:colId xmlns:a16="http://schemas.microsoft.com/office/drawing/2014/main" val="478621999"/>
                    </a:ext>
                  </a:extLst>
                </a:gridCol>
              </a:tblGrid>
              <a:tr h="167033">
                <a:tc>
                  <a:txBody>
                    <a:bodyPr/>
                    <a:lstStyle/>
                    <a:p>
                      <a:pPr marL="0" marR="0" lvl="0" indent="0" algn="l" defTabSz="685800" rtl="0" eaLnBrk="1" fontAlgn="auto" latinLnBrk="0" hangingPunct="1">
                        <a:lnSpc>
                          <a:spcPct val="107000"/>
                        </a:lnSpc>
                        <a:spcBef>
                          <a:spcPts val="0"/>
                        </a:spcBef>
                        <a:spcAft>
                          <a:spcPts val="0"/>
                        </a:spcAft>
                        <a:buClrTx/>
                        <a:buSzTx/>
                        <a:buFontTx/>
                        <a:buNone/>
                        <a:tabLst/>
                        <a:defRPr/>
                      </a:pPr>
                      <a:r>
                        <a:rPr lang="ru-RU" sz="1050" b="1" i="0" u="none" strike="noStrike" cap="none" noProof="0" dirty="0">
                          <a:solidFill>
                            <a:srgbClr val="000000"/>
                          </a:solidFill>
                          <a:effectLst/>
                          <a:latin typeface="Arial Narrow" panose="020B0606020202030204" pitchFamily="34" charset="0"/>
                          <a:ea typeface="+mn-ea"/>
                          <a:cs typeface="+mn-cs"/>
                          <a:sym typeface="Arial"/>
                        </a:rPr>
                        <a:t>ОПТИМИСТІК СЦЕНАРИЙ</a:t>
                      </a:r>
                    </a:p>
                  </a:txBody>
                  <a:tcPr marT="0" marB="0" anchor="ctr">
                    <a:lnL w="76200" cap="flat" cmpd="sng" algn="ctr">
                      <a:noFill/>
                      <a:prstDash val="solid"/>
                      <a:round/>
                      <a:headEnd type="none" w="med" len="med"/>
                      <a:tailEnd type="none" w="med" len="med"/>
                    </a:lnL>
                    <a:lnR w="6350" cap="flat" cmpd="sng" algn="ctr">
                      <a:solidFill>
                        <a:schemeClr val="tx1"/>
                      </a:solidFill>
                      <a:prstDash val="sysDot"/>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accent3">
                        <a:lumMod val="50000"/>
                        <a:alpha val="20000"/>
                      </a:schemeClr>
                    </a:solidFill>
                  </a:tcPr>
                </a:tc>
                <a:tc>
                  <a:txBody>
                    <a:bodyPr/>
                    <a:lstStyle/>
                    <a:p>
                      <a:pPr algn="ctr" fontAlgn="ctr"/>
                      <a:r>
                        <a:rPr lang="en-US" sz="900" b="0" i="0" u="none" strike="noStrike" cap="none" dirty="0">
                          <a:solidFill>
                            <a:srgbClr val="000000"/>
                          </a:solidFill>
                          <a:effectLst/>
                          <a:latin typeface="Arial Narrow" panose="020B0606020202030204" pitchFamily="34" charset="0"/>
                          <a:ea typeface="+mn-ea"/>
                          <a:cs typeface="+mn-cs"/>
                          <a:sym typeface="Arial"/>
                        </a:rPr>
                        <a:t>Q1</a:t>
                      </a:r>
                      <a:endParaRPr lang="ru-KZ" sz="900" b="0" i="0" u="none" strike="noStrike" cap="none" dirty="0">
                        <a:solidFill>
                          <a:srgbClr val="000000"/>
                        </a:solidFill>
                        <a:effectLst/>
                        <a:latin typeface="Arial Narrow" panose="020B0606020202030204" pitchFamily="34" charset="0"/>
                        <a:ea typeface="+mn-ea"/>
                        <a:cs typeface="+mn-cs"/>
                        <a:sym typeface="Arial"/>
                      </a:endParaRPr>
                    </a:p>
                  </a:txBody>
                  <a:tcPr marL="9525" marR="9525" marT="0"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50000"/>
                        <a:alpha val="20000"/>
                      </a:schemeClr>
                    </a:solidFill>
                  </a:tcPr>
                </a:tc>
                <a:tc>
                  <a:txBody>
                    <a:bodyPr/>
                    <a:lstStyle/>
                    <a:p>
                      <a:pPr algn="ctr" fontAlgn="ctr"/>
                      <a:r>
                        <a:rPr lang="en-US" sz="900" b="0" i="0" u="none" strike="noStrike" cap="none" dirty="0">
                          <a:solidFill>
                            <a:srgbClr val="000000"/>
                          </a:solidFill>
                          <a:effectLst/>
                          <a:latin typeface="Arial Narrow" panose="020B0606020202030204" pitchFamily="34" charset="0"/>
                          <a:ea typeface="+mn-ea"/>
                          <a:cs typeface="+mn-cs"/>
                          <a:sym typeface="Arial"/>
                        </a:rPr>
                        <a:t>Q2</a:t>
                      </a:r>
                      <a:endParaRPr lang="ru-KZ" sz="900" b="0" i="0" u="none" strike="noStrike" cap="none" dirty="0">
                        <a:solidFill>
                          <a:srgbClr val="000000"/>
                        </a:solidFill>
                        <a:effectLst/>
                        <a:latin typeface="Arial Narrow" panose="020B0606020202030204" pitchFamily="34" charset="0"/>
                        <a:ea typeface="+mn-ea"/>
                        <a:cs typeface="+mn-cs"/>
                        <a:sym typeface="Arial"/>
                      </a:endParaRPr>
                    </a:p>
                  </a:txBody>
                  <a:tcPr marL="9525" marR="9525" marT="0"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3">
                        <a:lumMod val="50000"/>
                        <a:alpha val="20000"/>
                      </a:schemeClr>
                    </a:solidFill>
                  </a:tcPr>
                </a:tc>
                <a:tc>
                  <a:txBody>
                    <a:bodyPr/>
                    <a:lstStyle/>
                    <a:p>
                      <a:pPr algn="ctr" fontAlgn="ctr"/>
                      <a:r>
                        <a:rPr lang="en-US" sz="900" b="0" i="0" u="none" strike="noStrike" cap="none" dirty="0">
                          <a:solidFill>
                            <a:srgbClr val="000000"/>
                          </a:solidFill>
                          <a:effectLst/>
                          <a:latin typeface="Arial Narrow" panose="020B0606020202030204" pitchFamily="34" charset="0"/>
                          <a:ea typeface="+mn-ea"/>
                          <a:cs typeface="+mn-cs"/>
                          <a:sym typeface="Arial"/>
                        </a:rPr>
                        <a:t>Q3</a:t>
                      </a:r>
                      <a:endParaRPr lang="ru-KZ" sz="900" b="0" i="0" u="none" strike="noStrike" cap="none" dirty="0">
                        <a:solidFill>
                          <a:srgbClr val="000000"/>
                        </a:solidFill>
                        <a:effectLst/>
                        <a:latin typeface="Arial Narrow" panose="020B0606020202030204" pitchFamily="34" charset="0"/>
                        <a:ea typeface="+mn-ea"/>
                        <a:cs typeface="+mn-cs"/>
                        <a:sym typeface="Arial"/>
                      </a:endParaRPr>
                    </a:p>
                  </a:txBody>
                  <a:tcPr marL="9525" marR="9525" marT="0"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3">
                        <a:lumMod val="50000"/>
                        <a:alpha val="20000"/>
                      </a:schemeClr>
                    </a:solidFill>
                  </a:tcPr>
                </a:tc>
                <a:tc>
                  <a:txBody>
                    <a:bodyPr/>
                    <a:lstStyle/>
                    <a:p>
                      <a:pPr algn="ctr" fontAlgn="ctr"/>
                      <a:r>
                        <a:rPr lang="en-US" sz="900" b="0" i="0" u="none" strike="noStrike" cap="none" dirty="0">
                          <a:solidFill>
                            <a:srgbClr val="000000"/>
                          </a:solidFill>
                          <a:effectLst/>
                          <a:latin typeface="Arial Narrow" panose="020B0606020202030204" pitchFamily="34" charset="0"/>
                          <a:ea typeface="+mn-ea"/>
                          <a:cs typeface="+mn-cs"/>
                          <a:sym typeface="Arial"/>
                        </a:rPr>
                        <a:t>Q4</a:t>
                      </a:r>
                      <a:endParaRPr lang="ru-KZ" sz="900" b="0" i="0" u="none" strike="noStrike" cap="none" dirty="0">
                        <a:solidFill>
                          <a:srgbClr val="000000"/>
                        </a:solidFill>
                        <a:effectLst/>
                        <a:latin typeface="Arial Narrow" panose="020B0606020202030204" pitchFamily="34" charset="0"/>
                        <a:ea typeface="+mn-ea"/>
                        <a:cs typeface="+mn-cs"/>
                        <a:sym typeface="Arial"/>
                      </a:endParaRPr>
                    </a:p>
                  </a:txBody>
                  <a:tcPr marL="9525" marR="9525" marT="0" marB="0" anchor="ctr">
                    <a:lnL w="6350" cap="flat" cmpd="sng" algn="ctr">
                      <a:solidFill>
                        <a:schemeClr val="tx1"/>
                      </a:solidFill>
                      <a:prstDash val="sysDot"/>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3">
                        <a:lumMod val="50000"/>
                        <a:alpha val="20000"/>
                      </a:schemeClr>
                    </a:solidFill>
                  </a:tcPr>
                </a:tc>
                <a:extLst>
                  <a:ext uri="{0D108BD9-81ED-4DB2-BD59-A6C34878D82A}">
                    <a16:rowId xmlns:a16="http://schemas.microsoft.com/office/drawing/2014/main" val="877649079"/>
                  </a:ext>
                </a:extLst>
              </a:tr>
              <a:tr h="167033">
                <a:tc>
                  <a:txBody>
                    <a:bodyPr/>
                    <a:lstStyle/>
                    <a:p>
                      <a:pPr marL="0" marR="0" lvl="0" indent="0" algn="l" defTabSz="685800" rtl="0" eaLnBrk="1" fontAlgn="auto" latinLnBrk="0" hangingPunct="1">
                        <a:lnSpc>
                          <a:spcPct val="107000"/>
                        </a:lnSpc>
                        <a:spcBef>
                          <a:spcPts val="0"/>
                        </a:spcBef>
                        <a:spcAft>
                          <a:spcPts val="0"/>
                        </a:spcAft>
                        <a:buClrTx/>
                        <a:buSzTx/>
                        <a:buFontTx/>
                        <a:buNone/>
                        <a:tabLst/>
                        <a:defRPr/>
                      </a:pPr>
                      <a:r>
                        <a:rPr lang="ru-RU" sz="900" b="1" i="0" u="none" strike="noStrike" cap="none" noProof="0" dirty="0">
                          <a:solidFill>
                            <a:srgbClr val="000000"/>
                          </a:solidFill>
                          <a:effectLst/>
                          <a:latin typeface="Arial Narrow" panose="020B0606020202030204" pitchFamily="34" charset="0"/>
                          <a:ea typeface="+mn-ea"/>
                          <a:cs typeface="+mn-cs"/>
                          <a:sym typeface="Arial"/>
                        </a:rPr>
                        <a:t>БАРЛЫҒЫ</a:t>
                      </a:r>
                      <a:endParaRPr lang="ru-RU" sz="800" b="1" i="0" u="none" strike="noStrike" cap="none" noProof="0" dirty="0">
                        <a:solidFill>
                          <a:srgbClr val="000000"/>
                        </a:solidFill>
                        <a:effectLst/>
                        <a:latin typeface="Arial Narrow" panose="020B0606020202030204" pitchFamily="34" charset="0"/>
                        <a:ea typeface="+mn-ea"/>
                        <a:cs typeface="+mn-cs"/>
                        <a:sym typeface="Arial"/>
                      </a:endParaRPr>
                    </a:p>
                  </a:txBody>
                  <a:tcPr marT="0" marB="0" anchor="ctr">
                    <a:lnL w="76200" cap="flat" cmpd="sng" algn="ctr">
                      <a:noFill/>
                      <a:prstDash val="solid"/>
                      <a:round/>
                      <a:headEnd type="none" w="med" len="med"/>
                      <a:tailEnd type="none" w="med" len="med"/>
                    </a:lnL>
                    <a:lnR w="6350" cap="flat" cmpd="sng" algn="ctr">
                      <a:solidFill>
                        <a:schemeClr val="tx1"/>
                      </a:solidFill>
                      <a:prstDash val="sysDot"/>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accent3">
                        <a:lumMod val="50000"/>
                        <a:alpha val="20000"/>
                      </a:schemeClr>
                    </a:solidFill>
                  </a:tcPr>
                </a:tc>
                <a:tc>
                  <a:txBody>
                    <a:bodyPr/>
                    <a:lstStyle/>
                    <a:p>
                      <a:pPr algn="ctr" fontAlgn="ctr"/>
                      <a:r>
                        <a:rPr lang="ru-RU" sz="900" b="1" i="0" u="none" strike="noStrike" cap="none" dirty="0">
                          <a:solidFill>
                            <a:srgbClr val="000000"/>
                          </a:solidFill>
                          <a:effectLst/>
                          <a:latin typeface="Arial Narrow" panose="020B0606020202030204" pitchFamily="34" charset="0"/>
                          <a:ea typeface="+mn-ea"/>
                          <a:cs typeface="+mn-cs"/>
                          <a:sym typeface="Arial"/>
                        </a:rPr>
                        <a:t>18 137</a:t>
                      </a:r>
                      <a:endParaRPr lang="ru-KZ" sz="900" b="1" i="0" u="none" strike="noStrike" cap="none" dirty="0">
                        <a:solidFill>
                          <a:srgbClr val="000000"/>
                        </a:solidFill>
                        <a:effectLst/>
                        <a:latin typeface="Arial Narrow" panose="020B0606020202030204" pitchFamily="34" charset="0"/>
                        <a:ea typeface="+mn-ea"/>
                        <a:cs typeface="+mn-cs"/>
                        <a:sym typeface="Arial"/>
                      </a:endParaRPr>
                    </a:p>
                  </a:txBody>
                  <a:tcPr marL="9525" marR="9525" marT="0"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50000"/>
                        <a:alpha val="20000"/>
                      </a:schemeClr>
                    </a:solidFill>
                  </a:tcPr>
                </a:tc>
                <a:tc>
                  <a:txBody>
                    <a:bodyPr/>
                    <a:lstStyle/>
                    <a:p>
                      <a:pPr algn="ctr" rtl="0" fontAlgn="ctr"/>
                      <a:r>
                        <a:rPr lang="ru-RU" sz="900" b="1" i="0" u="none" strike="noStrike">
                          <a:solidFill>
                            <a:srgbClr val="000000"/>
                          </a:solidFill>
                          <a:effectLst/>
                          <a:latin typeface="Arial Narrow" panose="020B0606020202030204" pitchFamily="34" charset="0"/>
                        </a:rPr>
                        <a:t>19 844</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3">
                        <a:lumMod val="50000"/>
                        <a:alpha val="20000"/>
                      </a:schemeClr>
                    </a:solidFill>
                  </a:tcPr>
                </a:tc>
                <a:tc>
                  <a:txBody>
                    <a:bodyPr/>
                    <a:lstStyle/>
                    <a:p>
                      <a:pPr algn="ctr" rtl="0" fontAlgn="ctr"/>
                      <a:r>
                        <a:rPr lang="ru-RU" sz="900" b="1" i="0" u="none" strike="noStrike">
                          <a:solidFill>
                            <a:srgbClr val="000000"/>
                          </a:solidFill>
                          <a:effectLst/>
                          <a:latin typeface="Arial Narrow" panose="020B0606020202030204" pitchFamily="34" charset="0"/>
                        </a:rPr>
                        <a:t>24 234</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3">
                        <a:lumMod val="50000"/>
                        <a:alpha val="20000"/>
                      </a:schemeClr>
                    </a:solidFill>
                  </a:tcPr>
                </a:tc>
                <a:tc>
                  <a:txBody>
                    <a:bodyPr/>
                    <a:lstStyle/>
                    <a:p>
                      <a:pPr algn="ctr" rtl="0" fontAlgn="ctr"/>
                      <a:r>
                        <a:rPr lang="ru-RU" sz="900" b="1" i="0" u="none" strike="noStrike" dirty="0">
                          <a:solidFill>
                            <a:srgbClr val="000000"/>
                          </a:solidFill>
                          <a:effectLst/>
                          <a:latin typeface="Arial Narrow" panose="020B0606020202030204" pitchFamily="34" charset="0"/>
                        </a:rPr>
                        <a:t>26 861</a:t>
                      </a:r>
                    </a:p>
                  </a:txBody>
                  <a:tcPr marL="9525" marR="9525" marT="9525" marB="0" anchor="ctr">
                    <a:lnL w="6350" cap="flat" cmpd="sng" algn="ctr">
                      <a:solidFill>
                        <a:schemeClr val="tx1"/>
                      </a:solidFill>
                      <a:prstDash val="sysDot"/>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3">
                        <a:lumMod val="50000"/>
                        <a:alpha val="20000"/>
                      </a:schemeClr>
                    </a:solidFill>
                  </a:tcPr>
                </a:tc>
                <a:extLst>
                  <a:ext uri="{0D108BD9-81ED-4DB2-BD59-A6C34878D82A}">
                    <a16:rowId xmlns:a16="http://schemas.microsoft.com/office/drawing/2014/main" val="1602871338"/>
                  </a:ext>
                </a:extLst>
              </a:tr>
              <a:tr h="148474">
                <a:tc>
                  <a:txBody>
                    <a:bodyPr/>
                    <a:lstStyle/>
                    <a:p>
                      <a:pPr marL="72000" algn="l" fontAlgn="b"/>
                      <a:r>
                        <a:rPr lang="ru-RU" sz="800" b="0" i="0" u="none" strike="noStrike" cap="none" dirty="0">
                          <a:solidFill>
                            <a:srgbClr val="000000"/>
                          </a:solidFill>
                          <a:effectLst/>
                          <a:latin typeface="Arial Narrow" panose="020B0606020202030204" pitchFamily="34" charset="0"/>
                          <a:ea typeface="+mn-ea"/>
                          <a:cs typeface="+mn-cs"/>
                          <a:sym typeface="Arial"/>
                        </a:rPr>
                        <a:t>БАСШЫЛАР ЖӘНЕ МЕМЛЕКЕТТІК ҚЫЗМЕТШІЛЕР</a:t>
                      </a:r>
                    </a:p>
                  </a:txBody>
                  <a:tcPr marL="9525" marR="9525" marT="0" marB="0" anchor="ctr">
                    <a:lnL w="76200" cap="flat" cmpd="sng" algn="ctr">
                      <a:noFill/>
                      <a:prstDash val="solid"/>
                      <a:round/>
                      <a:headEnd type="none" w="med" len="med"/>
                      <a:tailEnd type="none" w="med" len="med"/>
                    </a:lnL>
                    <a:lnR w="6350" cap="flat" cmpd="sng" algn="ctr">
                      <a:solidFill>
                        <a:schemeClr val="tx1"/>
                      </a:solidFill>
                      <a:prstDash val="sysDot"/>
                      <a:round/>
                      <a:headEnd type="none" w="med" len="med"/>
                      <a:tailEnd type="none" w="med" len="med"/>
                    </a:lnR>
                    <a:lnT w="12700" cap="flat" cmpd="sng" algn="ctr">
                      <a:solidFill>
                        <a:schemeClr val="tx1"/>
                      </a:solidFill>
                      <a:prstDash val="solid"/>
                      <a:round/>
                      <a:headEnd type="none" w="med" len="med"/>
                      <a:tailEnd type="none" w="med" len="med"/>
                    </a:lnT>
                    <a:lnB w="6350" cap="flat" cmpd="sng" algn="ctr">
                      <a:solidFill>
                        <a:schemeClr val="tx1"/>
                      </a:solidFill>
                      <a:prstDash val="sysDot"/>
                      <a:round/>
                      <a:headEnd type="none" w="med" len="med"/>
                      <a:tailEnd type="none" w="med" len="med"/>
                    </a:lnB>
                    <a:noFill/>
                  </a:tcPr>
                </a:tc>
                <a:tc>
                  <a:txBody>
                    <a:bodyPr/>
                    <a:lstStyle/>
                    <a:p>
                      <a:pPr algn="ctr" fontAlgn="ctr"/>
                      <a:r>
                        <a:rPr lang="ru-RU" sz="800" b="0" i="0" u="none" strike="noStrike">
                          <a:solidFill>
                            <a:srgbClr val="000000"/>
                          </a:solidFill>
                          <a:effectLst/>
                          <a:latin typeface="Arial Narrow" panose="020B0606020202030204" pitchFamily="34" charset="0"/>
                        </a:rPr>
                        <a:t>835</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12700" cap="flat" cmpd="sng" algn="ctr">
                      <a:solidFill>
                        <a:schemeClr val="tx1"/>
                      </a:solidFill>
                      <a:prstDash val="solid"/>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ru-RU" sz="800" b="0" i="0" u="none" strike="noStrike">
                          <a:solidFill>
                            <a:srgbClr val="000000"/>
                          </a:solidFill>
                          <a:effectLst/>
                          <a:latin typeface="Arial Narrow" panose="020B0606020202030204" pitchFamily="34" charset="0"/>
                        </a:rPr>
                        <a:t>859</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12700" cap="flat" cmpd="sng" algn="ctr">
                      <a:solidFill>
                        <a:schemeClr val="tx1"/>
                      </a:solidFill>
                      <a:prstDash val="solid"/>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ru-RU" sz="800" b="0" i="0" u="none" strike="noStrike">
                          <a:solidFill>
                            <a:srgbClr val="000000"/>
                          </a:solidFill>
                          <a:effectLst/>
                          <a:latin typeface="Arial Narrow" panose="020B0606020202030204" pitchFamily="34" charset="0"/>
                        </a:rPr>
                        <a:t>925</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12700" cap="flat" cmpd="sng" algn="ctr">
                      <a:solidFill>
                        <a:schemeClr val="tx1"/>
                      </a:solidFill>
                      <a:prstDash val="solid"/>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ru-RU" sz="800" b="0" i="0" u="none" strike="noStrike">
                          <a:solidFill>
                            <a:srgbClr val="000000"/>
                          </a:solidFill>
                          <a:effectLst/>
                          <a:latin typeface="Arial Narrow" panose="020B0606020202030204" pitchFamily="34" charset="0"/>
                        </a:rPr>
                        <a:t>1 013</a:t>
                      </a:r>
                    </a:p>
                  </a:txBody>
                  <a:tcPr marL="9525" marR="9525" marT="9525" marB="0" anchor="ctr">
                    <a:lnL w="6350" cap="flat" cmpd="sng" algn="ctr">
                      <a:solidFill>
                        <a:schemeClr val="tx1"/>
                      </a:solidFill>
                      <a:prstDash val="sysDot"/>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052355308"/>
                  </a:ext>
                </a:extLst>
              </a:tr>
              <a:tr h="148474">
                <a:tc>
                  <a:txBody>
                    <a:bodyPr/>
                    <a:lstStyle/>
                    <a:p>
                      <a:pPr marL="72000" algn="l" fontAlgn="b"/>
                      <a:r>
                        <a:rPr lang="ru-RU" sz="800" b="0" i="0" u="none" strike="noStrike" cap="none" dirty="0">
                          <a:solidFill>
                            <a:srgbClr val="000000"/>
                          </a:solidFill>
                          <a:effectLst/>
                          <a:latin typeface="Arial Narrow" panose="020B0606020202030204" pitchFamily="34" charset="0"/>
                          <a:ea typeface="+mn-ea"/>
                          <a:cs typeface="+mn-cs"/>
                          <a:sym typeface="Arial"/>
                        </a:rPr>
                        <a:t>КӘСІБИ МАМАНДАР</a:t>
                      </a:r>
                    </a:p>
                  </a:txBody>
                  <a:tcPr marL="9525" marR="9525" marT="0" marB="0" anchor="ctr">
                    <a:lnL w="76200" cap="flat" cmpd="sng" algn="ctr">
                      <a:noFill/>
                      <a:prstDash val="solid"/>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solidFill>
                      <a:schemeClr val="accent3">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5 058</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4 941</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solidFill>
                      <a:schemeClr val="accent3">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5 767</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solidFill>
                      <a:schemeClr val="accent3">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6 552</a:t>
                      </a:r>
                    </a:p>
                  </a:txBody>
                  <a:tcPr marL="9525" marR="9525" marT="9525" marB="0" anchor="ctr">
                    <a:lnL w="6350" cap="flat" cmpd="sng" algn="ctr">
                      <a:solidFill>
                        <a:schemeClr val="tx1"/>
                      </a:solidFill>
                      <a:prstDash val="sysDot"/>
                      <a:round/>
                      <a:headEnd type="none" w="med" len="med"/>
                      <a:tailEnd type="none" w="med" len="med"/>
                    </a:lnL>
                    <a:lnR w="12700" cap="flat" cmpd="sng" algn="ctr">
                      <a:noFill/>
                      <a:prstDash val="solid"/>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solidFill>
                      <a:schemeClr val="accent3">
                        <a:lumMod val="50000"/>
                        <a:alpha val="20000"/>
                      </a:schemeClr>
                    </a:solidFill>
                  </a:tcPr>
                </a:tc>
                <a:extLst>
                  <a:ext uri="{0D108BD9-81ED-4DB2-BD59-A6C34878D82A}">
                    <a16:rowId xmlns:a16="http://schemas.microsoft.com/office/drawing/2014/main" val="4077338817"/>
                  </a:ext>
                </a:extLst>
              </a:tr>
              <a:tr h="148474">
                <a:tc>
                  <a:txBody>
                    <a:bodyPr/>
                    <a:lstStyle/>
                    <a:p>
                      <a:pPr marL="72000" algn="l" fontAlgn="b"/>
                      <a:r>
                        <a:rPr lang="ru-RU" sz="800" b="0" i="0" u="none" strike="noStrike" cap="none" dirty="0">
                          <a:solidFill>
                            <a:srgbClr val="000000"/>
                          </a:solidFill>
                          <a:effectLst/>
                          <a:latin typeface="Arial Narrow" panose="020B0606020202030204" pitchFamily="34" charset="0"/>
                          <a:ea typeface="+mn-ea"/>
                          <a:cs typeface="+mn-cs"/>
                          <a:sym typeface="Arial"/>
                        </a:rPr>
                        <a:t>ТЕХНИК МАМАНДАР ЖӘНЕ БАСҚА ДА КӘСІБИ КӨМЕКШІ ПЕРСОНАЛ</a:t>
                      </a:r>
                    </a:p>
                  </a:txBody>
                  <a:tcPr marL="9525" marR="9525" marT="0" marB="0" anchor="ctr">
                    <a:lnL w="76200" cap="flat" cmpd="sng" algn="ctr">
                      <a:noFill/>
                      <a:prstDash val="solid"/>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noFill/>
                  </a:tcPr>
                </a:tc>
                <a:tc>
                  <a:txBody>
                    <a:bodyPr/>
                    <a:lstStyle/>
                    <a:p>
                      <a:pPr algn="ctr" fontAlgn="ctr"/>
                      <a:r>
                        <a:rPr lang="ru-RU" sz="800" b="0" i="0" u="none" strike="noStrike">
                          <a:solidFill>
                            <a:srgbClr val="000000"/>
                          </a:solidFill>
                          <a:effectLst/>
                          <a:latin typeface="Arial Narrow" panose="020B0606020202030204" pitchFamily="34" charset="0"/>
                        </a:rPr>
                        <a:t>1 562</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ru-RU" sz="800" b="0" i="0" u="none" strike="noStrike">
                          <a:solidFill>
                            <a:srgbClr val="000000"/>
                          </a:solidFill>
                          <a:effectLst/>
                          <a:latin typeface="Arial Narrow" panose="020B0606020202030204" pitchFamily="34" charset="0"/>
                        </a:rPr>
                        <a:t>1 422</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ru-RU" sz="800" b="0" i="0" u="none" strike="noStrike">
                          <a:solidFill>
                            <a:srgbClr val="000000"/>
                          </a:solidFill>
                          <a:effectLst/>
                          <a:latin typeface="Arial Narrow" panose="020B0606020202030204" pitchFamily="34" charset="0"/>
                        </a:rPr>
                        <a:t>1 641</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ru-RU" sz="800" b="0" i="0" u="none" strike="noStrike">
                          <a:solidFill>
                            <a:srgbClr val="000000"/>
                          </a:solidFill>
                          <a:effectLst/>
                          <a:latin typeface="Arial Narrow" panose="020B0606020202030204" pitchFamily="34" charset="0"/>
                        </a:rPr>
                        <a:t>1 821</a:t>
                      </a:r>
                    </a:p>
                  </a:txBody>
                  <a:tcPr marL="9525" marR="9525" marT="9525" marB="0" anchor="ctr">
                    <a:lnL w="6350" cap="flat" cmpd="sng" algn="ctr">
                      <a:solidFill>
                        <a:schemeClr val="tx1"/>
                      </a:solidFill>
                      <a:prstDash val="sysDot"/>
                      <a:round/>
                      <a:headEnd type="none" w="med" len="med"/>
                      <a:tailEnd type="none" w="med" len="med"/>
                    </a:lnL>
                    <a:lnR w="12700" cap="flat" cmpd="sng" algn="ctr">
                      <a:noFill/>
                      <a:prstDash val="solid"/>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500228116"/>
                  </a:ext>
                </a:extLst>
              </a:tr>
              <a:tr h="148474">
                <a:tc>
                  <a:txBody>
                    <a:bodyPr/>
                    <a:lstStyle/>
                    <a:p>
                      <a:pPr marL="72000" algn="l" fontAlgn="b"/>
                      <a:r>
                        <a:rPr lang="ru-RU" sz="800" b="0" i="0" u="none" strike="noStrike" cap="none" dirty="0">
                          <a:solidFill>
                            <a:srgbClr val="000000"/>
                          </a:solidFill>
                          <a:effectLst/>
                          <a:latin typeface="Arial Narrow" panose="020B0606020202030204" pitchFamily="34" charset="0"/>
                          <a:ea typeface="+mn-ea"/>
                          <a:cs typeface="+mn-cs"/>
                          <a:sym typeface="Arial"/>
                        </a:rPr>
                        <a:t>ӘКІМШІЛЕНДІРУ САЛАСЫНДАҒЫ ҚЫЗМЕТШІЛЕР</a:t>
                      </a:r>
                    </a:p>
                  </a:txBody>
                  <a:tcPr marL="9525" marR="9525" marT="0" marB="0" anchor="ctr">
                    <a:lnL w="76200" cap="flat" cmpd="sng" algn="ctr">
                      <a:noFill/>
                      <a:prstDash val="solid"/>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solidFill>
                      <a:schemeClr val="accent3">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596</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517</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solidFill>
                      <a:schemeClr val="accent3">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616</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solidFill>
                      <a:schemeClr val="accent3">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1 038</a:t>
                      </a:r>
                    </a:p>
                  </a:txBody>
                  <a:tcPr marL="9525" marR="9525" marT="9525" marB="0" anchor="ctr">
                    <a:lnL w="6350" cap="flat" cmpd="sng" algn="ctr">
                      <a:solidFill>
                        <a:schemeClr val="tx1"/>
                      </a:solidFill>
                      <a:prstDash val="sysDot"/>
                      <a:round/>
                      <a:headEnd type="none" w="med" len="med"/>
                      <a:tailEnd type="none" w="med" len="med"/>
                    </a:lnL>
                    <a:lnR w="12700" cap="flat" cmpd="sng" algn="ctr">
                      <a:noFill/>
                      <a:prstDash val="solid"/>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solidFill>
                      <a:schemeClr val="accent3">
                        <a:lumMod val="50000"/>
                        <a:alpha val="20000"/>
                      </a:schemeClr>
                    </a:solidFill>
                  </a:tcPr>
                </a:tc>
                <a:extLst>
                  <a:ext uri="{0D108BD9-81ED-4DB2-BD59-A6C34878D82A}">
                    <a16:rowId xmlns:a16="http://schemas.microsoft.com/office/drawing/2014/main" val="1221627480"/>
                  </a:ext>
                </a:extLst>
              </a:tr>
              <a:tr h="148474">
                <a:tc>
                  <a:txBody>
                    <a:bodyPr/>
                    <a:lstStyle/>
                    <a:p>
                      <a:pPr marL="72000" algn="l" fontAlgn="b"/>
                      <a:r>
                        <a:rPr lang="ru-RU" sz="800" b="0" i="0" u="none" strike="noStrike" cap="none" dirty="0">
                          <a:solidFill>
                            <a:srgbClr val="000000"/>
                          </a:solidFill>
                          <a:effectLst/>
                          <a:latin typeface="Arial Narrow" panose="020B0606020202030204" pitchFamily="34" charset="0"/>
                          <a:ea typeface="+mn-ea"/>
                          <a:cs typeface="+mn-cs"/>
                          <a:sym typeface="Arial"/>
                        </a:rPr>
                        <a:t>ҚЫЗМЕТ КӨРСЕТУ ЖӘНЕ САУДА САЛАСЫНЫҢ ЖҰМЫСКЕРЛЕРІ</a:t>
                      </a:r>
                    </a:p>
                  </a:txBody>
                  <a:tcPr marL="9525" marR="9525" marT="0" marB="0" anchor="ctr">
                    <a:lnL w="76200" cap="flat" cmpd="sng" algn="ctr">
                      <a:noFill/>
                      <a:prstDash val="solid"/>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noFill/>
                  </a:tcPr>
                </a:tc>
                <a:tc>
                  <a:txBody>
                    <a:bodyPr/>
                    <a:lstStyle/>
                    <a:p>
                      <a:pPr algn="ctr" fontAlgn="ctr"/>
                      <a:r>
                        <a:rPr lang="ru-RU" sz="800" b="0" i="0" u="none" strike="noStrike">
                          <a:solidFill>
                            <a:srgbClr val="000000"/>
                          </a:solidFill>
                          <a:effectLst/>
                          <a:latin typeface="Arial Narrow" panose="020B0606020202030204" pitchFamily="34" charset="0"/>
                        </a:rPr>
                        <a:t>1 558</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ru-RU" sz="800" b="0" i="0" u="none" strike="noStrike">
                          <a:solidFill>
                            <a:srgbClr val="000000"/>
                          </a:solidFill>
                          <a:effectLst/>
                          <a:latin typeface="Arial Narrow" panose="020B0606020202030204" pitchFamily="34" charset="0"/>
                        </a:rPr>
                        <a:t>1 490</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ru-RU" sz="800" b="0" i="0" u="none" strike="noStrike">
                          <a:solidFill>
                            <a:srgbClr val="000000"/>
                          </a:solidFill>
                          <a:effectLst/>
                          <a:latin typeface="Arial Narrow" panose="020B0606020202030204" pitchFamily="34" charset="0"/>
                        </a:rPr>
                        <a:t>1 896</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ru-RU" sz="800" b="0" i="0" u="none" strike="noStrike">
                          <a:solidFill>
                            <a:srgbClr val="000000"/>
                          </a:solidFill>
                          <a:effectLst/>
                          <a:latin typeface="Arial Narrow" panose="020B0606020202030204" pitchFamily="34" charset="0"/>
                        </a:rPr>
                        <a:t>2 036</a:t>
                      </a:r>
                    </a:p>
                  </a:txBody>
                  <a:tcPr marL="9525" marR="9525" marT="9525" marB="0" anchor="ctr">
                    <a:lnL w="6350" cap="flat" cmpd="sng" algn="ctr">
                      <a:solidFill>
                        <a:schemeClr val="tx1"/>
                      </a:solidFill>
                      <a:prstDash val="sysDot"/>
                      <a:round/>
                      <a:headEnd type="none" w="med" len="med"/>
                      <a:tailEnd type="none" w="med" len="med"/>
                    </a:lnL>
                    <a:lnR w="12700" cap="flat" cmpd="sng" algn="ctr">
                      <a:noFill/>
                      <a:prstDash val="solid"/>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182707914"/>
                  </a:ext>
                </a:extLst>
              </a:tr>
              <a:tr h="148474">
                <a:tc>
                  <a:txBody>
                    <a:bodyPr/>
                    <a:lstStyle/>
                    <a:p>
                      <a:pPr marL="72000" algn="l" fontAlgn="b"/>
                      <a:r>
                        <a:rPr lang="ru-RU" sz="800" b="0" i="0" u="none" strike="noStrike" cap="none" dirty="0">
                          <a:solidFill>
                            <a:srgbClr val="000000"/>
                          </a:solidFill>
                          <a:effectLst/>
                          <a:latin typeface="Arial Narrow" panose="020B0606020202030204" pitchFamily="34" charset="0"/>
                          <a:ea typeface="+mn-ea"/>
                          <a:cs typeface="+mn-cs"/>
                          <a:sym typeface="Arial"/>
                        </a:rPr>
                        <a:t>ФЕРМЕР Ж/Е АУЫЛ/ОРМАН, БАЛЫҚ ШАРУА-ЫҢ Ж/Е БАЛЫҚ АУЛАУ ЖҰМЫС-РЫ</a:t>
                      </a:r>
                    </a:p>
                  </a:txBody>
                  <a:tcPr marL="9525" marR="9525" marT="0" marB="0" anchor="ctr">
                    <a:lnL w="76200" cap="flat" cmpd="sng" algn="ctr">
                      <a:noFill/>
                      <a:prstDash val="solid"/>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solidFill>
                      <a:schemeClr val="accent3">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131</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77</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solidFill>
                      <a:schemeClr val="accent3">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156</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solidFill>
                      <a:schemeClr val="accent3">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89</a:t>
                      </a:r>
                    </a:p>
                  </a:txBody>
                  <a:tcPr marL="9525" marR="9525" marT="9525" marB="0" anchor="ctr">
                    <a:lnL w="6350" cap="flat" cmpd="sng" algn="ctr">
                      <a:solidFill>
                        <a:schemeClr val="tx1"/>
                      </a:solidFill>
                      <a:prstDash val="sysDot"/>
                      <a:round/>
                      <a:headEnd type="none" w="med" len="med"/>
                      <a:tailEnd type="none" w="med" len="med"/>
                    </a:lnL>
                    <a:lnR w="12700" cap="flat" cmpd="sng" algn="ctr">
                      <a:noFill/>
                      <a:prstDash val="solid"/>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solidFill>
                      <a:schemeClr val="accent3">
                        <a:lumMod val="50000"/>
                        <a:alpha val="20000"/>
                      </a:schemeClr>
                    </a:solidFill>
                  </a:tcPr>
                </a:tc>
                <a:extLst>
                  <a:ext uri="{0D108BD9-81ED-4DB2-BD59-A6C34878D82A}">
                    <a16:rowId xmlns:a16="http://schemas.microsoft.com/office/drawing/2014/main" val="3434696259"/>
                  </a:ext>
                </a:extLst>
              </a:tr>
              <a:tr h="148474">
                <a:tc>
                  <a:txBody>
                    <a:bodyPr/>
                    <a:lstStyle/>
                    <a:p>
                      <a:pPr marL="72000" algn="l" fontAlgn="b"/>
                      <a:r>
                        <a:rPr lang="ru-RU" sz="800" b="0" i="0" u="none" strike="noStrike" cap="none" dirty="0">
                          <a:solidFill>
                            <a:srgbClr val="000000"/>
                          </a:solidFill>
                          <a:effectLst/>
                          <a:latin typeface="Arial Narrow" panose="020B0606020202030204" pitchFamily="34" charset="0"/>
                          <a:ea typeface="+mn-ea"/>
                          <a:cs typeface="+mn-cs"/>
                          <a:sym typeface="Arial"/>
                        </a:rPr>
                        <a:t>ӨНЕРКӘСІП, ҚҰРЫЛЫС, КӨЛІК Ж/Е БАСҚА ТЕКТЕС ЖҰМЫСШЫЛАРЫ</a:t>
                      </a:r>
                    </a:p>
                  </a:txBody>
                  <a:tcPr marL="9525" marR="9525" marT="0" marB="0" anchor="ctr">
                    <a:lnL w="76200" cap="flat" cmpd="sng" algn="ctr">
                      <a:noFill/>
                      <a:prstDash val="solid"/>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noFill/>
                  </a:tcPr>
                </a:tc>
                <a:tc>
                  <a:txBody>
                    <a:bodyPr/>
                    <a:lstStyle/>
                    <a:p>
                      <a:pPr algn="ctr" fontAlgn="ctr"/>
                      <a:r>
                        <a:rPr lang="ru-RU" sz="800" b="0" i="0" u="none" strike="noStrike">
                          <a:solidFill>
                            <a:srgbClr val="000000"/>
                          </a:solidFill>
                          <a:effectLst/>
                          <a:latin typeface="Arial Narrow" panose="020B0606020202030204" pitchFamily="34" charset="0"/>
                        </a:rPr>
                        <a:t>2 594</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ru-RU" sz="800" b="0" i="0" u="none" strike="noStrike">
                          <a:solidFill>
                            <a:srgbClr val="000000"/>
                          </a:solidFill>
                          <a:effectLst/>
                          <a:latin typeface="Arial Narrow" panose="020B0606020202030204" pitchFamily="34" charset="0"/>
                        </a:rPr>
                        <a:t>3 566</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ru-RU" sz="800" b="0" i="0" u="none" strike="noStrike">
                          <a:solidFill>
                            <a:srgbClr val="000000"/>
                          </a:solidFill>
                          <a:effectLst/>
                          <a:latin typeface="Arial Narrow" panose="020B0606020202030204" pitchFamily="34" charset="0"/>
                        </a:rPr>
                        <a:t>4 599</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ru-RU" sz="800" b="0" i="0" u="none" strike="noStrike">
                          <a:solidFill>
                            <a:srgbClr val="000000"/>
                          </a:solidFill>
                          <a:effectLst/>
                          <a:latin typeface="Arial Narrow" panose="020B0606020202030204" pitchFamily="34" charset="0"/>
                        </a:rPr>
                        <a:t>4 785</a:t>
                      </a:r>
                    </a:p>
                  </a:txBody>
                  <a:tcPr marL="9525" marR="9525" marT="9525" marB="0" anchor="ctr">
                    <a:lnL w="6350" cap="flat" cmpd="sng" algn="ctr">
                      <a:solidFill>
                        <a:schemeClr val="tx1"/>
                      </a:solidFill>
                      <a:prstDash val="sysDot"/>
                      <a:round/>
                      <a:headEnd type="none" w="med" len="med"/>
                      <a:tailEnd type="none" w="med" len="med"/>
                    </a:lnL>
                    <a:lnR w="12700" cap="flat" cmpd="sng" algn="ctr">
                      <a:noFill/>
                      <a:prstDash val="solid"/>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033135677"/>
                  </a:ext>
                </a:extLst>
              </a:tr>
              <a:tr h="148474">
                <a:tc>
                  <a:txBody>
                    <a:bodyPr/>
                    <a:lstStyle/>
                    <a:p>
                      <a:pPr marL="72000" algn="l" fontAlgn="b"/>
                      <a:r>
                        <a:rPr lang="ru-RU" sz="800" b="0" i="0" u="none" strike="noStrike" cap="none" dirty="0">
                          <a:solidFill>
                            <a:srgbClr val="000000"/>
                          </a:solidFill>
                          <a:effectLst/>
                          <a:latin typeface="Arial Narrow" panose="020B0606020202030204" pitchFamily="34" charset="0"/>
                          <a:ea typeface="+mn-ea"/>
                          <a:cs typeface="+mn-cs"/>
                          <a:sym typeface="Arial"/>
                        </a:rPr>
                        <a:t>ӨНДІРІСТІК ЖАБДЫҚ ОПЕРАТОРЛАРЫ, ҚҰРАСТЫРУШЫЛАРЫ Ж/Е ЖҮРГІЗУШІЛЕРІ</a:t>
                      </a:r>
                    </a:p>
                  </a:txBody>
                  <a:tcPr marL="9525" marR="9525" marT="0" marB="0" anchor="ctr">
                    <a:lnL w="76200" cap="flat" cmpd="sng" algn="ctr">
                      <a:noFill/>
                      <a:prstDash val="solid"/>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solidFill>
                      <a:schemeClr val="accent3">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2 305</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3 098</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solidFill>
                      <a:schemeClr val="accent3">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3 549</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solidFill>
                      <a:schemeClr val="accent3">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3 640</a:t>
                      </a:r>
                    </a:p>
                  </a:txBody>
                  <a:tcPr marL="9525" marR="9525" marT="9525" marB="0" anchor="ctr">
                    <a:lnL w="6350" cap="flat" cmpd="sng" algn="ctr">
                      <a:solidFill>
                        <a:schemeClr val="tx1"/>
                      </a:solidFill>
                      <a:prstDash val="sysDot"/>
                      <a:round/>
                      <a:headEnd type="none" w="med" len="med"/>
                      <a:tailEnd type="none" w="med" len="med"/>
                    </a:lnL>
                    <a:lnR w="12700" cap="flat" cmpd="sng" algn="ctr">
                      <a:noFill/>
                      <a:prstDash val="solid"/>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solidFill>
                      <a:schemeClr val="accent3">
                        <a:lumMod val="50000"/>
                        <a:alpha val="20000"/>
                      </a:schemeClr>
                    </a:solidFill>
                  </a:tcPr>
                </a:tc>
                <a:extLst>
                  <a:ext uri="{0D108BD9-81ED-4DB2-BD59-A6C34878D82A}">
                    <a16:rowId xmlns:a16="http://schemas.microsoft.com/office/drawing/2014/main" val="3877348172"/>
                  </a:ext>
                </a:extLst>
              </a:tr>
              <a:tr h="148474">
                <a:tc>
                  <a:txBody>
                    <a:bodyPr/>
                    <a:lstStyle/>
                    <a:p>
                      <a:pPr marL="72000" algn="l" fontAlgn="b"/>
                      <a:r>
                        <a:rPr lang="ru-RU" sz="800" b="0" i="0" u="none" strike="noStrike" cap="none" dirty="0">
                          <a:solidFill>
                            <a:srgbClr val="000000"/>
                          </a:solidFill>
                          <a:effectLst/>
                          <a:latin typeface="Arial Narrow" panose="020B0606020202030204" pitchFamily="34" charset="0"/>
                          <a:ea typeface="+mn-ea"/>
                          <a:cs typeface="+mn-cs"/>
                          <a:sym typeface="Arial"/>
                        </a:rPr>
                        <a:t>БІЛІКТІЛІГІ ЖОҚ ЖҰМЫСШЫЛАР</a:t>
                      </a:r>
                    </a:p>
                  </a:txBody>
                  <a:tcPr marL="9525" marR="9525" marT="0" marB="0" anchor="ctr">
                    <a:lnL w="76200" cap="flat" cmpd="sng" algn="ctr">
                      <a:noFill/>
                      <a:prstDash val="solid"/>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noFill/>
                  </a:tcPr>
                </a:tc>
                <a:tc>
                  <a:txBody>
                    <a:bodyPr/>
                    <a:lstStyle/>
                    <a:p>
                      <a:pPr algn="ctr" fontAlgn="ctr"/>
                      <a:r>
                        <a:rPr lang="ru-RU" sz="800" b="0" i="0" u="none" strike="noStrike" dirty="0">
                          <a:solidFill>
                            <a:srgbClr val="000000"/>
                          </a:solidFill>
                          <a:effectLst/>
                          <a:latin typeface="Arial Narrow" panose="020B0606020202030204" pitchFamily="34" charset="0"/>
                        </a:rPr>
                        <a:t>3 498</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ru-RU" sz="800" b="0" i="0" u="none" strike="noStrike">
                          <a:solidFill>
                            <a:srgbClr val="000000"/>
                          </a:solidFill>
                          <a:effectLst/>
                          <a:latin typeface="Arial Narrow" panose="020B0606020202030204" pitchFamily="34" charset="0"/>
                        </a:rPr>
                        <a:t>3 874</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ru-RU" sz="800" b="0" i="0" u="none" strike="noStrike">
                          <a:solidFill>
                            <a:srgbClr val="000000"/>
                          </a:solidFill>
                          <a:effectLst/>
                          <a:latin typeface="Arial Narrow" panose="020B0606020202030204" pitchFamily="34" charset="0"/>
                        </a:rPr>
                        <a:t>5 085</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ru-RU" sz="800" b="0" i="0" u="none" strike="noStrike" dirty="0">
                          <a:solidFill>
                            <a:srgbClr val="000000"/>
                          </a:solidFill>
                          <a:effectLst/>
                          <a:latin typeface="Arial Narrow" panose="020B0606020202030204" pitchFamily="34" charset="0"/>
                        </a:rPr>
                        <a:t>5 887</a:t>
                      </a:r>
                    </a:p>
                  </a:txBody>
                  <a:tcPr marL="9525" marR="9525" marT="9525" marB="0" anchor="ctr">
                    <a:lnL w="6350" cap="flat" cmpd="sng" algn="ctr">
                      <a:solidFill>
                        <a:schemeClr val="tx1"/>
                      </a:solidFill>
                      <a:prstDash val="sysDot"/>
                      <a:round/>
                      <a:headEnd type="none" w="med" len="med"/>
                      <a:tailEnd type="none" w="med" len="med"/>
                    </a:lnL>
                    <a:lnR w="12700" cap="flat" cmpd="sng" algn="ctr">
                      <a:noFill/>
                      <a:prstDash val="solid"/>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605250712"/>
                  </a:ext>
                </a:extLst>
              </a:tr>
            </a:tbl>
          </a:graphicData>
        </a:graphic>
      </p:graphicFrame>
      <p:cxnSp>
        <p:nvCxnSpPr>
          <p:cNvPr id="27" name="Прямая соединительная линия 26">
            <a:extLst>
              <a:ext uri="{FF2B5EF4-FFF2-40B4-BE49-F238E27FC236}">
                <a16:creationId xmlns:a16="http://schemas.microsoft.com/office/drawing/2014/main" id="{480B2A30-D1CC-17C9-94C0-97FF5DA84854}"/>
              </a:ext>
            </a:extLst>
          </p:cNvPr>
          <p:cNvCxnSpPr>
            <a:cxnSpLocks/>
          </p:cNvCxnSpPr>
          <p:nvPr/>
        </p:nvCxnSpPr>
        <p:spPr>
          <a:xfrm>
            <a:off x="6661786" y="1204913"/>
            <a:ext cx="0" cy="1690687"/>
          </a:xfrm>
          <a:prstGeom prst="line">
            <a:avLst/>
          </a:prstGeom>
          <a:ln w="28575">
            <a:solidFill>
              <a:srgbClr val="007F76"/>
            </a:solidFill>
          </a:ln>
        </p:spPr>
        <p:style>
          <a:lnRef idx="1">
            <a:schemeClr val="accent1"/>
          </a:lnRef>
          <a:fillRef idx="0">
            <a:schemeClr val="accent1"/>
          </a:fillRef>
          <a:effectRef idx="0">
            <a:schemeClr val="accent1"/>
          </a:effectRef>
          <a:fontRef idx="minor">
            <a:schemeClr val="tx1"/>
          </a:fontRef>
        </p:style>
      </p:cxnSp>
      <p:cxnSp>
        <p:nvCxnSpPr>
          <p:cNvPr id="30" name="Прямая соединительная линия 29">
            <a:extLst>
              <a:ext uri="{FF2B5EF4-FFF2-40B4-BE49-F238E27FC236}">
                <a16:creationId xmlns:a16="http://schemas.microsoft.com/office/drawing/2014/main" id="{2DDD45A9-69D2-201F-3470-541F6E72F277}"/>
              </a:ext>
            </a:extLst>
          </p:cNvPr>
          <p:cNvCxnSpPr>
            <a:cxnSpLocks/>
          </p:cNvCxnSpPr>
          <p:nvPr/>
        </p:nvCxnSpPr>
        <p:spPr>
          <a:xfrm>
            <a:off x="6661786" y="3019425"/>
            <a:ext cx="0" cy="1685882"/>
          </a:xfrm>
          <a:prstGeom prst="line">
            <a:avLst/>
          </a:prstGeom>
          <a:ln w="28575">
            <a:solidFill>
              <a:schemeClr val="accent3">
                <a:lumMod val="50000"/>
              </a:schemeClr>
            </a:solidFill>
          </a:ln>
        </p:spPr>
        <p:style>
          <a:lnRef idx="1">
            <a:schemeClr val="accent1"/>
          </a:lnRef>
          <a:fillRef idx="0">
            <a:schemeClr val="accent1"/>
          </a:fillRef>
          <a:effectRef idx="0">
            <a:schemeClr val="accent1"/>
          </a:effectRef>
          <a:fontRef idx="minor">
            <a:schemeClr val="tx1"/>
          </a:fontRef>
        </p:style>
      </p:cxnSp>
      <p:cxnSp>
        <p:nvCxnSpPr>
          <p:cNvPr id="31" name="Прямая соединительная линия 30">
            <a:extLst>
              <a:ext uri="{FF2B5EF4-FFF2-40B4-BE49-F238E27FC236}">
                <a16:creationId xmlns:a16="http://schemas.microsoft.com/office/drawing/2014/main" id="{A672A320-8DA2-339A-0CD3-33144AEBC3A9}"/>
              </a:ext>
            </a:extLst>
          </p:cNvPr>
          <p:cNvCxnSpPr>
            <a:cxnSpLocks/>
          </p:cNvCxnSpPr>
          <p:nvPr/>
        </p:nvCxnSpPr>
        <p:spPr>
          <a:xfrm>
            <a:off x="6661786" y="4838700"/>
            <a:ext cx="0" cy="1661275"/>
          </a:xfrm>
          <a:prstGeom prst="line">
            <a:avLst/>
          </a:prstGeom>
          <a:ln w="28575">
            <a:solidFill>
              <a:schemeClr val="accent6">
                <a:lumMod val="50000"/>
              </a:schemeClr>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335763979"/>
      </p:ext>
    </p:extLst>
  </p:cSld>
  <p:clrMapOvr>
    <a:masterClrMapping/>
  </p:clrMapOvr>
</p:sld>
</file>

<file path=ppt/slides/slide4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Номер слайда 2">
            <a:extLst>
              <a:ext uri="{FF2B5EF4-FFF2-40B4-BE49-F238E27FC236}">
                <a16:creationId xmlns:a16="http://schemas.microsoft.com/office/drawing/2014/main" id="{0FE3E8E7-F31A-7D55-7372-1BEAD488D2B4}"/>
              </a:ext>
            </a:extLst>
          </p:cNvPr>
          <p:cNvSpPr>
            <a:spLocks noGrp="1"/>
          </p:cNvSpPr>
          <p:nvPr>
            <p:ph type="sldNum" sz="quarter" idx="12"/>
          </p:nvPr>
        </p:nvSpPr>
        <p:spPr/>
        <p:txBody>
          <a:bodyPr/>
          <a:lstStyle/>
          <a:p>
            <a:fld id="{4060C6F1-8618-4CCA-B45E-7B199C8F5830}" type="slidenum">
              <a:rPr lang="ru-RU" smtClean="0"/>
              <a:pPr/>
              <a:t>48</a:t>
            </a:fld>
            <a:r>
              <a:rPr lang="en-US" dirty="0"/>
              <a:t> </a:t>
            </a:r>
            <a:r>
              <a:rPr lang="ru-RU" dirty="0"/>
              <a:t>из 82</a:t>
            </a:r>
          </a:p>
        </p:txBody>
      </p:sp>
      <p:sp>
        <p:nvSpPr>
          <p:cNvPr id="6" name="Заголовок 3">
            <a:extLst>
              <a:ext uri="{FF2B5EF4-FFF2-40B4-BE49-F238E27FC236}">
                <a16:creationId xmlns:a16="http://schemas.microsoft.com/office/drawing/2014/main" id="{AC634985-2978-6D1D-9219-6D9F23D568B0}"/>
              </a:ext>
            </a:extLst>
          </p:cNvPr>
          <p:cNvSpPr txBox="1">
            <a:spLocks/>
          </p:cNvSpPr>
          <p:nvPr/>
        </p:nvSpPr>
        <p:spPr>
          <a:xfrm>
            <a:off x="72000" y="0"/>
            <a:ext cx="12120000" cy="859626"/>
          </a:xfrm>
          <a:prstGeom prst="rect">
            <a:avLst/>
          </a:prstGeom>
        </p:spPr>
        <p:txBody>
          <a:bodyPr anchor="ctr"/>
          <a:lstStyle>
            <a:defPPr marR="0" lvl="0" algn="l" rtl="0">
              <a:lnSpc>
                <a:spcPct val="100000"/>
              </a:lnSpc>
              <a:spcBef>
                <a:spcPts val="0"/>
              </a:spcBef>
              <a:spcAft>
                <a:spcPts val="0"/>
              </a:spcAft>
            </a:defPPr>
            <a:lvl1pPr marR="0" lvl="0" algn="l" rtl="0" eaLnBrk="1" hangingPunct="1">
              <a:lnSpc>
                <a:spcPct val="100000"/>
              </a:lnSpc>
              <a:spcBef>
                <a:spcPts val="0"/>
              </a:spcBef>
              <a:spcAft>
                <a:spcPts val="0"/>
              </a:spcAft>
              <a:buNone/>
              <a:defRPr sz="2667" b="1" i="0" u="none" strike="noStrike" cap="none">
                <a:solidFill>
                  <a:srgbClr val="007F76"/>
                </a:solidFill>
                <a:latin typeface="Arial" panose="020B0604020202020204" pitchFamily="34" charset="0"/>
                <a:ea typeface="Calibri" panose="020F0502020204030204" pitchFamily="34" charset="0"/>
                <a:cs typeface="Arial" panose="020B0604020202020204" pitchFamily="34" charset="0"/>
                <a:sym typeface="Arial"/>
              </a:defRPr>
            </a:lvl1pPr>
          </a:lstStyle>
          <a:p>
            <a:pPr defTabSz="914400"/>
            <a:r>
              <a:rPr lang="ru-RU" dirty="0"/>
              <a:t>2019-2022 </a:t>
            </a:r>
            <a:r>
              <a:rPr lang="ru-RU" dirty="0" err="1"/>
              <a:t>жылдағы</a:t>
            </a:r>
            <a:r>
              <a:rPr lang="ru-RU" dirty="0"/>
              <a:t> </a:t>
            </a:r>
            <a:r>
              <a:rPr lang="ru-RU" dirty="0" err="1"/>
              <a:t>Қарағанды</a:t>
            </a:r>
            <a:r>
              <a:rPr lang="ru-RU" dirty="0"/>
              <a:t> </a:t>
            </a:r>
            <a:r>
              <a:rPr lang="ru-RU" dirty="0" err="1"/>
              <a:t>облысы</a:t>
            </a:r>
            <a:r>
              <a:rPr lang="ru-RU" dirty="0"/>
              <a:t> </a:t>
            </a:r>
            <a:r>
              <a:rPr lang="ru-RU" dirty="0" err="1"/>
              <a:t>бойынша</a:t>
            </a:r>
            <a:r>
              <a:rPr lang="ru-RU" dirty="0"/>
              <a:t> бос </a:t>
            </a:r>
            <a:r>
              <a:rPr lang="ru-RU" dirty="0" err="1"/>
              <a:t>орындарТобы</a:t>
            </a:r>
            <a:endParaRPr lang="ru-KZ" kern="0" dirty="0"/>
          </a:p>
        </p:txBody>
      </p:sp>
      <p:graphicFrame>
        <p:nvGraphicFramePr>
          <p:cNvPr id="2" name="Таблица 3">
            <a:extLst>
              <a:ext uri="{FF2B5EF4-FFF2-40B4-BE49-F238E27FC236}">
                <a16:creationId xmlns:a16="http://schemas.microsoft.com/office/drawing/2014/main" id="{8F122EDF-B80C-49B6-7013-14325365416C}"/>
              </a:ext>
            </a:extLst>
          </p:cNvPr>
          <p:cNvGraphicFramePr>
            <a:graphicFrameLocks noGrp="1"/>
          </p:cNvGraphicFramePr>
          <p:nvPr/>
        </p:nvGraphicFramePr>
        <p:xfrm>
          <a:off x="146644" y="903211"/>
          <a:ext cx="11950106" cy="5600230"/>
        </p:xfrm>
        <a:graphic>
          <a:graphicData uri="http://schemas.openxmlformats.org/drawingml/2006/table">
            <a:tbl>
              <a:tblPr firstRow="1" bandRow="1">
                <a:tableStyleId>{5C22544A-7EE6-4342-B048-85BDC9FD1C3A}</a:tableStyleId>
              </a:tblPr>
              <a:tblGrid>
                <a:gridCol w="1128923">
                  <a:extLst>
                    <a:ext uri="{9D8B030D-6E8A-4147-A177-3AD203B41FA5}">
                      <a16:colId xmlns:a16="http://schemas.microsoft.com/office/drawing/2014/main" val="1887671937"/>
                    </a:ext>
                  </a:extLst>
                </a:gridCol>
                <a:gridCol w="4386636">
                  <a:extLst>
                    <a:ext uri="{9D8B030D-6E8A-4147-A177-3AD203B41FA5}">
                      <a16:colId xmlns:a16="http://schemas.microsoft.com/office/drawing/2014/main" val="2349791940"/>
                    </a:ext>
                  </a:extLst>
                </a:gridCol>
                <a:gridCol w="989153">
                  <a:extLst>
                    <a:ext uri="{9D8B030D-6E8A-4147-A177-3AD203B41FA5}">
                      <a16:colId xmlns:a16="http://schemas.microsoft.com/office/drawing/2014/main" val="3468745330"/>
                    </a:ext>
                  </a:extLst>
                </a:gridCol>
                <a:gridCol w="1236442">
                  <a:extLst>
                    <a:ext uri="{9D8B030D-6E8A-4147-A177-3AD203B41FA5}">
                      <a16:colId xmlns:a16="http://schemas.microsoft.com/office/drawing/2014/main" val="804095016"/>
                    </a:ext>
                  </a:extLst>
                </a:gridCol>
                <a:gridCol w="757255">
                  <a:extLst>
                    <a:ext uri="{9D8B030D-6E8A-4147-A177-3AD203B41FA5}">
                      <a16:colId xmlns:a16="http://schemas.microsoft.com/office/drawing/2014/main" val="2954860215"/>
                    </a:ext>
                  </a:extLst>
                </a:gridCol>
                <a:gridCol w="757255">
                  <a:extLst>
                    <a:ext uri="{9D8B030D-6E8A-4147-A177-3AD203B41FA5}">
                      <a16:colId xmlns:a16="http://schemas.microsoft.com/office/drawing/2014/main" val="3651837902"/>
                    </a:ext>
                  </a:extLst>
                </a:gridCol>
                <a:gridCol w="757255">
                  <a:extLst>
                    <a:ext uri="{9D8B030D-6E8A-4147-A177-3AD203B41FA5}">
                      <a16:colId xmlns:a16="http://schemas.microsoft.com/office/drawing/2014/main" val="920941884"/>
                    </a:ext>
                  </a:extLst>
                </a:gridCol>
                <a:gridCol w="757255">
                  <a:extLst>
                    <a:ext uri="{9D8B030D-6E8A-4147-A177-3AD203B41FA5}">
                      <a16:colId xmlns:a16="http://schemas.microsoft.com/office/drawing/2014/main" val="1560726908"/>
                    </a:ext>
                  </a:extLst>
                </a:gridCol>
                <a:gridCol w="1179932">
                  <a:extLst>
                    <a:ext uri="{9D8B030D-6E8A-4147-A177-3AD203B41FA5}">
                      <a16:colId xmlns:a16="http://schemas.microsoft.com/office/drawing/2014/main" val="3273998533"/>
                    </a:ext>
                  </a:extLst>
                </a:gridCol>
              </a:tblGrid>
              <a:tr h="279765">
                <a:tc rowSpan="2">
                  <a:txBody>
                    <a:bodyPr/>
                    <a:lstStyle/>
                    <a:p>
                      <a:pPr algn="ctr"/>
                      <a:r>
                        <a:rPr lang="ru-RU" sz="1100" dirty="0" err="1"/>
                        <a:t>Жыл</a:t>
                      </a:r>
                      <a:endParaRPr lang="ru-KZ" sz="1100" dirty="0"/>
                    </a:p>
                  </a:txBody>
                  <a:tcPr anchor="ctr"/>
                </a:tc>
                <a:tc rowSpan="2">
                  <a:txBody>
                    <a:bodyPr/>
                    <a:lstStyle/>
                    <a:p>
                      <a:pPr algn="ctr"/>
                      <a:r>
                        <a:rPr lang="ru-RU" sz="1100" dirty="0" err="1"/>
                        <a:t>Атауы</a:t>
                      </a:r>
                      <a:endParaRPr lang="ru-KZ" sz="1100" dirty="0"/>
                    </a:p>
                  </a:txBody>
                  <a:tcPr anchor="ctr">
                    <a:lnB w="28575" cap="flat" cmpd="sng" algn="ctr">
                      <a:solidFill>
                        <a:schemeClr val="bg1"/>
                      </a:solidFill>
                      <a:prstDash val="solid"/>
                      <a:round/>
                      <a:headEnd type="none" w="med" len="med"/>
                      <a:tailEnd type="none" w="med" len="med"/>
                    </a:lnB>
                  </a:tcPr>
                </a:tc>
                <a:tc rowSpan="2">
                  <a:txBody>
                    <a:bodyPr/>
                    <a:lstStyle/>
                    <a:p>
                      <a:pPr algn="ctr"/>
                      <a:r>
                        <a:rPr lang="ru-RU" sz="1100" dirty="0"/>
                        <a:t>ҰҚЖ-2017 </a:t>
                      </a:r>
                      <a:r>
                        <a:rPr lang="ru-RU" sz="1100" dirty="0" err="1"/>
                        <a:t>коді</a:t>
                      </a:r>
                      <a:endParaRPr lang="ru-KZ" sz="1100" dirty="0"/>
                    </a:p>
                  </a:txBody>
                  <a:tcPr anchor="ctr">
                    <a:lnB w="28575" cap="flat" cmpd="sng" algn="ctr">
                      <a:solidFill>
                        <a:schemeClr val="bg1"/>
                      </a:solidFill>
                      <a:prstDash val="solid"/>
                      <a:round/>
                      <a:headEnd type="none" w="med" len="med"/>
                      <a:tailEnd type="none" w="med" len="med"/>
                    </a:lnB>
                  </a:tcPr>
                </a:tc>
                <a:tc rowSpan="2">
                  <a:txBody>
                    <a:bodyPr/>
                    <a:lstStyle/>
                    <a:p>
                      <a:pPr algn="ctr"/>
                      <a:r>
                        <a:rPr lang="ru-RU" sz="1100" dirty="0"/>
                        <a:t>Бос </a:t>
                      </a:r>
                      <a:r>
                        <a:rPr lang="ru-RU" sz="1100" dirty="0" err="1"/>
                        <a:t>орындар</a:t>
                      </a:r>
                      <a:r>
                        <a:rPr lang="ru-RU" sz="1100" dirty="0"/>
                        <a:t> саны</a:t>
                      </a:r>
                      <a:endParaRPr lang="ru-KZ" sz="1100" dirty="0"/>
                    </a:p>
                  </a:txBody>
                  <a:tcPr anchor="ctr">
                    <a:lnB w="28575" cap="flat" cmpd="sng" algn="ctr">
                      <a:solidFill>
                        <a:schemeClr val="bg1"/>
                      </a:solidFill>
                      <a:prstDash val="solid"/>
                      <a:round/>
                      <a:headEnd type="none" w="med" len="med"/>
                      <a:tailEnd type="none" w="med" len="med"/>
                    </a:lnB>
                  </a:tcPr>
                </a:tc>
                <a:tc gridSpan="4">
                  <a:txBody>
                    <a:bodyPr/>
                    <a:lstStyle/>
                    <a:p>
                      <a:pPr algn="ctr"/>
                      <a:r>
                        <a:rPr lang="ru-RU" sz="1100" dirty="0" err="1"/>
                        <a:t>соның</a:t>
                      </a:r>
                      <a:r>
                        <a:rPr lang="ru-RU" sz="1100" dirty="0"/>
                        <a:t> </a:t>
                      </a:r>
                      <a:r>
                        <a:rPr lang="ru-RU" sz="1100" dirty="0" err="1"/>
                        <a:t>ішінде</a:t>
                      </a:r>
                      <a:r>
                        <a:rPr lang="ru-RU" sz="1100" dirty="0"/>
                        <a:t> </a:t>
                      </a:r>
                      <a:r>
                        <a:rPr lang="ru-RU" sz="1100" dirty="0" err="1"/>
                        <a:t>тоқсандар</a:t>
                      </a:r>
                      <a:r>
                        <a:rPr lang="ru-RU" sz="1100" dirty="0"/>
                        <a:t> </a:t>
                      </a:r>
                      <a:r>
                        <a:rPr lang="ru-RU" sz="1100" dirty="0" err="1"/>
                        <a:t>бойынша</a:t>
                      </a:r>
                      <a:endParaRPr lang="ru-KZ" sz="1100" dirty="0"/>
                    </a:p>
                  </a:txBody>
                  <a:tcPr anchor="ctr">
                    <a:lnB w="12700" cap="flat" cmpd="sng" algn="ctr">
                      <a:solidFill>
                        <a:schemeClr val="bg1"/>
                      </a:solidFill>
                      <a:prstDash val="solid"/>
                      <a:round/>
                      <a:headEnd type="none" w="med" len="med"/>
                      <a:tailEnd type="none" w="med" len="med"/>
                    </a:lnB>
                  </a:tcPr>
                </a:tc>
                <a:tc hMerge="1">
                  <a:txBody>
                    <a:bodyPr/>
                    <a:lstStyle/>
                    <a:p>
                      <a:pPr algn="ctr"/>
                      <a:endParaRPr lang="ru-KZ" sz="1100" dirty="0"/>
                    </a:p>
                  </a:txBody>
                  <a:tcPr anchor="ctr"/>
                </a:tc>
                <a:tc hMerge="1">
                  <a:txBody>
                    <a:bodyPr/>
                    <a:lstStyle/>
                    <a:p>
                      <a:pPr algn="ctr"/>
                      <a:endParaRPr lang="ru-KZ" sz="1100" dirty="0"/>
                    </a:p>
                  </a:txBody>
                  <a:tcPr anchor="ctr"/>
                </a:tc>
                <a:tc hMerge="1">
                  <a:txBody>
                    <a:bodyPr/>
                    <a:lstStyle/>
                    <a:p>
                      <a:pPr algn="ctr"/>
                      <a:endParaRPr lang="ru-KZ" sz="1100" dirty="0"/>
                    </a:p>
                  </a:txBody>
                  <a:tcPr anchor="ctr"/>
                </a:tc>
                <a:tc rowSpan="2">
                  <a:txBody>
                    <a:bodyPr/>
                    <a:lstStyle/>
                    <a:p>
                      <a:pPr algn="ctr"/>
                      <a:r>
                        <a:rPr lang="ru-RU" sz="1100" dirty="0" err="1"/>
                        <a:t>Жалпы</a:t>
                      </a:r>
                      <a:r>
                        <a:rPr lang="ru-RU" sz="1100" dirty="0"/>
                        <a:t> </a:t>
                      </a:r>
                      <a:r>
                        <a:rPr lang="ru-RU" sz="1100" dirty="0" err="1"/>
                        <a:t>үлесі</a:t>
                      </a:r>
                      <a:r>
                        <a:rPr lang="ru-RU" sz="1100" dirty="0"/>
                        <a:t>, %</a:t>
                      </a:r>
                      <a:endParaRPr lang="ru-KZ" sz="1100" dirty="0"/>
                    </a:p>
                  </a:txBody>
                  <a:tcPr anchor="ctr">
                    <a:lnB w="28575" cap="flat" cmpd="sng" algn="ctr">
                      <a:solidFill>
                        <a:schemeClr val="bg1"/>
                      </a:solidFill>
                      <a:prstDash val="solid"/>
                      <a:round/>
                      <a:headEnd type="none" w="med" len="med"/>
                      <a:tailEnd type="none" w="med" len="med"/>
                    </a:lnB>
                  </a:tcPr>
                </a:tc>
                <a:extLst>
                  <a:ext uri="{0D108BD9-81ED-4DB2-BD59-A6C34878D82A}">
                    <a16:rowId xmlns:a16="http://schemas.microsoft.com/office/drawing/2014/main" val="3292981516"/>
                  </a:ext>
                </a:extLst>
              </a:tr>
              <a:tr h="279765">
                <a:tc vMerge="1">
                  <a:txBody>
                    <a:bodyPr/>
                    <a:lstStyle/>
                    <a:p>
                      <a:endParaRPr lang="ru-KZ"/>
                    </a:p>
                  </a:txBody>
                  <a:tcPr/>
                </a:tc>
                <a:tc vMerge="1">
                  <a:txBody>
                    <a:bodyPr/>
                    <a:lstStyle/>
                    <a:p>
                      <a:endParaRPr lang="ru-KZ"/>
                    </a:p>
                  </a:txBody>
                  <a:tcPr/>
                </a:tc>
                <a:tc vMerge="1">
                  <a:txBody>
                    <a:bodyPr/>
                    <a:lstStyle/>
                    <a:p>
                      <a:endParaRPr lang="ru-KZ"/>
                    </a:p>
                  </a:txBody>
                  <a:tcPr/>
                </a:tc>
                <a:tc vMerge="1">
                  <a:txBody>
                    <a:bodyPr/>
                    <a:lstStyle/>
                    <a:p>
                      <a:endParaRPr lang="ru-KZ"/>
                    </a:p>
                  </a:txBody>
                  <a:tcPr/>
                </a:tc>
                <a:tc>
                  <a:txBody>
                    <a:bodyPr/>
                    <a:lstStyle/>
                    <a:p>
                      <a:pPr algn="ctr"/>
                      <a:r>
                        <a:rPr lang="en-US" sz="1100" dirty="0">
                          <a:solidFill>
                            <a:schemeClr val="bg1"/>
                          </a:solidFill>
                        </a:rPr>
                        <a:t>I</a:t>
                      </a:r>
                      <a:endParaRPr lang="ru-KZ" sz="1100" dirty="0">
                        <a:solidFill>
                          <a:schemeClr val="bg1"/>
                        </a:solidFill>
                      </a:endParaRPr>
                    </a:p>
                  </a:txBody>
                  <a:tcP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28575" cap="flat" cmpd="sng" algn="ctr">
                      <a:solidFill>
                        <a:schemeClr val="bg1"/>
                      </a:solidFill>
                      <a:prstDash val="solid"/>
                      <a:round/>
                      <a:headEnd type="none" w="med" len="med"/>
                      <a:tailEnd type="none" w="med" len="med"/>
                    </a:lnB>
                    <a:solidFill>
                      <a:schemeClr val="bg2">
                        <a:alpha val="80000"/>
                      </a:schemeClr>
                    </a:solidFill>
                  </a:tcPr>
                </a:tc>
                <a:tc>
                  <a:txBody>
                    <a:bodyPr/>
                    <a:lstStyle/>
                    <a:p>
                      <a:pPr algn="ctr"/>
                      <a:r>
                        <a:rPr lang="en-US" sz="1100" dirty="0">
                          <a:solidFill>
                            <a:schemeClr val="bg1"/>
                          </a:solidFill>
                        </a:rPr>
                        <a:t>II</a:t>
                      </a:r>
                      <a:endParaRPr lang="ru-KZ" sz="1100" dirty="0">
                        <a:solidFill>
                          <a:schemeClr val="bg1"/>
                        </a:solidFill>
                      </a:endParaRPr>
                    </a:p>
                  </a:txBody>
                  <a:tcP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28575" cap="flat" cmpd="sng" algn="ctr">
                      <a:solidFill>
                        <a:schemeClr val="bg1"/>
                      </a:solidFill>
                      <a:prstDash val="solid"/>
                      <a:round/>
                      <a:headEnd type="none" w="med" len="med"/>
                      <a:tailEnd type="none" w="med" len="med"/>
                    </a:lnB>
                    <a:solidFill>
                      <a:schemeClr val="bg2">
                        <a:alpha val="80000"/>
                      </a:schemeClr>
                    </a:solidFill>
                  </a:tcPr>
                </a:tc>
                <a:tc>
                  <a:txBody>
                    <a:bodyPr/>
                    <a:lstStyle/>
                    <a:p>
                      <a:pPr algn="ctr"/>
                      <a:r>
                        <a:rPr lang="en-US" sz="1100" dirty="0">
                          <a:solidFill>
                            <a:schemeClr val="bg1"/>
                          </a:solidFill>
                        </a:rPr>
                        <a:t>III</a:t>
                      </a:r>
                      <a:endParaRPr lang="ru-KZ" sz="1100" dirty="0">
                        <a:solidFill>
                          <a:schemeClr val="bg1"/>
                        </a:solidFill>
                      </a:endParaRPr>
                    </a:p>
                  </a:txBody>
                  <a:tcP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28575" cap="flat" cmpd="sng" algn="ctr">
                      <a:solidFill>
                        <a:schemeClr val="bg1"/>
                      </a:solidFill>
                      <a:prstDash val="solid"/>
                      <a:round/>
                      <a:headEnd type="none" w="med" len="med"/>
                      <a:tailEnd type="none" w="med" len="med"/>
                    </a:lnB>
                    <a:solidFill>
                      <a:schemeClr val="bg2">
                        <a:alpha val="80000"/>
                      </a:schemeClr>
                    </a:solidFill>
                  </a:tcPr>
                </a:tc>
                <a:tc>
                  <a:txBody>
                    <a:bodyPr/>
                    <a:lstStyle/>
                    <a:p>
                      <a:pPr algn="ctr"/>
                      <a:r>
                        <a:rPr lang="en-US" sz="1100" dirty="0">
                          <a:solidFill>
                            <a:schemeClr val="bg1"/>
                          </a:solidFill>
                        </a:rPr>
                        <a:t>IV</a:t>
                      </a:r>
                      <a:endParaRPr lang="ru-KZ" sz="1100" dirty="0">
                        <a:solidFill>
                          <a:schemeClr val="bg1"/>
                        </a:solidFill>
                      </a:endParaRPr>
                    </a:p>
                  </a:txBody>
                  <a:tcP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28575" cap="flat" cmpd="sng" algn="ctr">
                      <a:solidFill>
                        <a:schemeClr val="bg1"/>
                      </a:solidFill>
                      <a:prstDash val="solid"/>
                      <a:round/>
                      <a:headEnd type="none" w="med" len="med"/>
                      <a:tailEnd type="none" w="med" len="med"/>
                    </a:lnB>
                    <a:solidFill>
                      <a:schemeClr val="bg2">
                        <a:alpha val="80000"/>
                      </a:schemeClr>
                    </a:solidFill>
                  </a:tcPr>
                </a:tc>
                <a:tc vMerge="1">
                  <a:txBody>
                    <a:bodyPr/>
                    <a:lstStyle/>
                    <a:p>
                      <a:endParaRPr lang="ru-KZ"/>
                    </a:p>
                  </a:txBody>
                  <a:tcPr/>
                </a:tc>
                <a:extLst>
                  <a:ext uri="{0D108BD9-81ED-4DB2-BD59-A6C34878D82A}">
                    <a16:rowId xmlns:a16="http://schemas.microsoft.com/office/drawing/2014/main" val="3566652169"/>
                  </a:ext>
                </a:extLst>
              </a:tr>
              <a:tr h="252035">
                <a:tc rowSpan="5">
                  <a:txBody>
                    <a:bodyPr/>
                    <a:lstStyle/>
                    <a:p>
                      <a:pPr algn="ctr"/>
                      <a:r>
                        <a:rPr lang="en-US" sz="1100" dirty="0"/>
                        <a:t>2019</a:t>
                      </a:r>
                      <a:endParaRPr lang="ru-KZ" sz="1100" dirty="0"/>
                    </a:p>
                  </a:txBody>
                  <a:tcPr anchor="ctr">
                    <a:lnB w="28575" cap="flat" cmpd="sng" algn="ctr">
                      <a:solidFill>
                        <a:schemeClr val="bg2"/>
                      </a:solidFill>
                      <a:prstDash val="solid"/>
                      <a:round/>
                      <a:headEnd type="none" w="med" len="med"/>
                      <a:tailEnd type="none" w="med" len="med"/>
                    </a:lnB>
                  </a:tcPr>
                </a:tc>
                <a:tc>
                  <a:txBody>
                    <a:bodyPr/>
                    <a:lstStyle/>
                    <a:p>
                      <a:pPr marL="72000" algn="l" fontAlgn="b"/>
                      <a:r>
                        <a:rPr lang="ru-RU" sz="800" b="0" i="0" u="none" strike="noStrike" cap="none" dirty="0">
                          <a:solidFill>
                            <a:schemeClr val="dk1"/>
                          </a:solidFill>
                          <a:latin typeface="+mn-lt"/>
                          <a:ea typeface="+mn-ea"/>
                          <a:cs typeface="+mn-cs"/>
                          <a:sym typeface="Arial"/>
                        </a:rPr>
                        <a:t>1 </a:t>
                      </a:r>
                      <a:r>
                        <a:rPr lang="ru-RU" sz="800" b="0" i="0" u="none" strike="noStrike" cap="none" dirty="0" err="1">
                          <a:solidFill>
                            <a:schemeClr val="dk1"/>
                          </a:solidFill>
                          <a:latin typeface="+mn-lt"/>
                          <a:ea typeface="+mn-ea"/>
                          <a:cs typeface="+mn-cs"/>
                          <a:sym typeface="Arial"/>
                        </a:rPr>
                        <a:t>Басқа</a:t>
                      </a:r>
                      <a:r>
                        <a:rPr lang="ru-RU" sz="800" b="0" i="0" u="none" strike="noStrike" cap="none" dirty="0">
                          <a:solidFill>
                            <a:schemeClr val="dk1"/>
                          </a:solidFill>
                          <a:latin typeface="+mn-lt"/>
                          <a:ea typeface="+mn-ea"/>
                          <a:cs typeface="+mn-cs"/>
                          <a:sym typeface="Arial"/>
                        </a:rPr>
                        <a:t> да </a:t>
                      </a:r>
                      <a:r>
                        <a:rPr lang="ru-RU" sz="800" b="0" i="0" u="none" strike="noStrike" cap="none" dirty="0" err="1">
                          <a:solidFill>
                            <a:schemeClr val="dk1"/>
                          </a:solidFill>
                          <a:latin typeface="+mn-lt"/>
                          <a:ea typeface="+mn-ea"/>
                          <a:cs typeface="+mn-cs"/>
                          <a:sym typeface="Arial"/>
                        </a:rPr>
                        <a:t>біліктілігі</a:t>
                      </a:r>
                      <a:r>
                        <a:rPr lang="ru-RU" sz="800" b="0" i="0" u="none" strike="noStrike" cap="none" dirty="0">
                          <a:solidFill>
                            <a:schemeClr val="dk1"/>
                          </a:solidFill>
                          <a:latin typeface="+mn-lt"/>
                          <a:ea typeface="+mn-ea"/>
                          <a:cs typeface="+mn-cs"/>
                          <a:sym typeface="Arial"/>
                        </a:rPr>
                        <a:t> </a:t>
                      </a:r>
                      <a:r>
                        <a:rPr lang="ru-RU" sz="800" b="0" i="0" u="none" strike="noStrike" cap="none" dirty="0" err="1">
                          <a:solidFill>
                            <a:schemeClr val="dk1"/>
                          </a:solidFill>
                          <a:latin typeface="+mn-lt"/>
                          <a:ea typeface="+mn-ea"/>
                          <a:cs typeface="+mn-cs"/>
                          <a:sym typeface="Arial"/>
                        </a:rPr>
                        <a:t>жоқ</a:t>
                      </a:r>
                      <a:r>
                        <a:rPr lang="ru-RU" sz="800" b="0" i="0" u="none" strike="noStrike" cap="none" dirty="0">
                          <a:solidFill>
                            <a:schemeClr val="dk1"/>
                          </a:solidFill>
                          <a:latin typeface="+mn-lt"/>
                          <a:ea typeface="+mn-ea"/>
                          <a:cs typeface="+mn-cs"/>
                          <a:sym typeface="Arial"/>
                        </a:rPr>
                        <a:t> </a:t>
                      </a:r>
                      <a:r>
                        <a:rPr lang="ru-RU" sz="800" b="0" i="0" u="none" strike="noStrike" cap="none" dirty="0" err="1">
                          <a:solidFill>
                            <a:schemeClr val="dk1"/>
                          </a:solidFill>
                          <a:latin typeface="+mn-lt"/>
                          <a:ea typeface="+mn-ea"/>
                          <a:cs typeface="+mn-cs"/>
                          <a:sym typeface="Arial"/>
                        </a:rPr>
                        <a:t>жұмысшылар</a:t>
                      </a:r>
                      <a:endParaRPr lang="ru-RU" sz="800" b="0" i="0" u="none" strike="noStrike" cap="none" dirty="0">
                        <a:solidFill>
                          <a:schemeClr val="dk1"/>
                        </a:solidFill>
                        <a:latin typeface="+mn-lt"/>
                        <a:ea typeface="+mn-ea"/>
                        <a:cs typeface="+mn-cs"/>
                        <a:sym typeface="Arial"/>
                      </a:endParaRPr>
                    </a:p>
                  </a:txBody>
                  <a:tcPr marL="9525" marR="9525" marT="9525" marB="0" anchor="ctr">
                    <a:lnT w="28575" cap="flat" cmpd="sng" algn="ctr">
                      <a:solidFill>
                        <a:schemeClr val="bg1"/>
                      </a:solidFill>
                      <a:prstDash val="solid"/>
                      <a:round/>
                      <a:headEnd type="none" w="med" len="med"/>
                      <a:tailEnd type="none" w="med" len="med"/>
                    </a:lnT>
                  </a:tcPr>
                </a:tc>
                <a:tc>
                  <a:txBody>
                    <a:bodyPr/>
                    <a:lstStyle/>
                    <a:p>
                      <a:pPr algn="ctr" fontAlgn="b"/>
                      <a:r>
                        <a:rPr lang="ru-RU" sz="900" b="0" i="1" u="none" strike="noStrike" cap="none" dirty="0">
                          <a:solidFill>
                            <a:schemeClr val="dk1"/>
                          </a:solidFill>
                          <a:latin typeface="+mn-lt"/>
                          <a:ea typeface="+mn-ea"/>
                          <a:cs typeface="+mn-cs"/>
                          <a:sym typeface="Arial"/>
                        </a:rPr>
                        <a:t>9629-9</a:t>
                      </a:r>
                    </a:p>
                  </a:txBody>
                  <a:tcPr marL="9525" marR="9525" marT="9525" marB="0" anchor="ctr">
                    <a:lnT w="28575" cap="flat" cmpd="sng" algn="ctr">
                      <a:solidFill>
                        <a:schemeClr val="bg1"/>
                      </a:solidFill>
                      <a:prstDash val="solid"/>
                      <a:round/>
                      <a:headEnd type="none" w="med" len="med"/>
                      <a:tailEnd type="none" w="med" len="med"/>
                    </a:lnT>
                  </a:tcPr>
                </a:tc>
                <a:tc>
                  <a:txBody>
                    <a:bodyPr/>
                    <a:lstStyle/>
                    <a:p>
                      <a:pPr algn="ctr" fontAlgn="ctr"/>
                      <a:r>
                        <a:rPr lang="ru-RU" sz="1050" b="1" i="0" u="none" strike="noStrike" cap="none" dirty="0">
                          <a:solidFill>
                            <a:schemeClr val="dk1"/>
                          </a:solidFill>
                          <a:latin typeface="+mn-lt"/>
                          <a:ea typeface="+mn-ea"/>
                          <a:cs typeface="+mn-cs"/>
                          <a:sym typeface="Arial"/>
                        </a:rPr>
                        <a:t>7 449</a:t>
                      </a:r>
                    </a:p>
                  </a:txBody>
                  <a:tcPr marL="9525" marR="9525" marT="9525" marB="0" anchor="ctr">
                    <a:lnT w="28575" cap="flat" cmpd="sng" algn="ctr">
                      <a:solidFill>
                        <a:schemeClr val="bg1"/>
                      </a:solidFill>
                      <a:prstDash val="solid"/>
                      <a:round/>
                      <a:headEnd type="none" w="med" len="med"/>
                      <a:tailEnd type="none" w="med" len="med"/>
                    </a:lnT>
                  </a:tcPr>
                </a:tc>
                <a:tc>
                  <a:txBody>
                    <a:bodyPr/>
                    <a:lstStyle/>
                    <a:p>
                      <a:pPr algn="ctr" fontAlgn="ctr"/>
                      <a:r>
                        <a:rPr lang="ru-RU" sz="900" b="0" i="0" u="none" strike="noStrike" cap="none" dirty="0">
                          <a:solidFill>
                            <a:schemeClr val="dk1"/>
                          </a:solidFill>
                          <a:latin typeface="+mn-lt"/>
                          <a:ea typeface="+mn-ea"/>
                          <a:cs typeface="+mn-cs"/>
                          <a:sym typeface="Arial"/>
                        </a:rPr>
                        <a:t>797</a:t>
                      </a:r>
                    </a:p>
                  </a:txBody>
                  <a:tcPr marL="9525" marR="9525" marT="9525" marB="0" anchor="ctr">
                    <a:lnT w="28575" cap="flat" cmpd="sng" algn="ctr">
                      <a:solidFill>
                        <a:schemeClr val="bg1"/>
                      </a:solidFill>
                      <a:prstDash val="solid"/>
                      <a:round/>
                      <a:headEnd type="none" w="med" len="med"/>
                      <a:tailEnd type="none" w="med" len="med"/>
                    </a:lnT>
                  </a:tcPr>
                </a:tc>
                <a:tc>
                  <a:txBody>
                    <a:bodyPr/>
                    <a:lstStyle/>
                    <a:p>
                      <a:pPr algn="ctr" fontAlgn="ctr"/>
                      <a:r>
                        <a:rPr lang="ru-RU" sz="900" b="0" i="0" u="none" strike="noStrike" cap="none">
                          <a:solidFill>
                            <a:schemeClr val="dk1"/>
                          </a:solidFill>
                          <a:latin typeface="+mn-lt"/>
                          <a:ea typeface="+mn-ea"/>
                          <a:cs typeface="+mn-cs"/>
                          <a:sym typeface="Arial"/>
                        </a:rPr>
                        <a:t>1 810</a:t>
                      </a:r>
                    </a:p>
                  </a:txBody>
                  <a:tcPr marL="9525" marR="9525" marT="9525" marB="0" anchor="ctr">
                    <a:lnT w="28575" cap="flat" cmpd="sng" algn="ctr">
                      <a:solidFill>
                        <a:schemeClr val="bg1"/>
                      </a:solidFill>
                      <a:prstDash val="solid"/>
                      <a:round/>
                      <a:headEnd type="none" w="med" len="med"/>
                      <a:tailEnd type="none" w="med" len="med"/>
                    </a:lnT>
                  </a:tcPr>
                </a:tc>
                <a:tc>
                  <a:txBody>
                    <a:bodyPr/>
                    <a:lstStyle/>
                    <a:p>
                      <a:pPr algn="ctr" fontAlgn="ctr"/>
                      <a:r>
                        <a:rPr lang="ru-RU" sz="900" b="0" i="0" u="none" strike="noStrike" cap="none">
                          <a:solidFill>
                            <a:schemeClr val="dk1"/>
                          </a:solidFill>
                          <a:latin typeface="+mn-lt"/>
                          <a:ea typeface="+mn-ea"/>
                          <a:cs typeface="+mn-cs"/>
                          <a:sym typeface="Arial"/>
                        </a:rPr>
                        <a:t>2 332</a:t>
                      </a:r>
                    </a:p>
                  </a:txBody>
                  <a:tcPr marL="9525" marR="9525" marT="9525" marB="0" anchor="ctr">
                    <a:lnT w="28575" cap="flat" cmpd="sng" algn="ctr">
                      <a:solidFill>
                        <a:schemeClr val="bg1"/>
                      </a:solidFill>
                      <a:prstDash val="solid"/>
                      <a:round/>
                      <a:headEnd type="none" w="med" len="med"/>
                      <a:tailEnd type="none" w="med" len="med"/>
                    </a:lnT>
                  </a:tcPr>
                </a:tc>
                <a:tc>
                  <a:txBody>
                    <a:bodyPr/>
                    <a:lstStyle/>
                    <a:p>
                      <a:pPr algn="ctr" fontAlgn="ctr"/>
                      <a:r>
                        <a:rPr lang="ru-RU" sz="900" b="0" i="0" u="none" strike="noStrike" cap="none">
                          <a:solidFill>
                            <a:schemeClr val="dk1"/>
                          </a:solidFill>
                          <a:latin typeface="+mn-lt"/>
                          <a:ea typeface="+mn-ea"/>
                          <a:cs typeface="+mn-cs"/>
                          <a:sym typeface="Arial"/>
                        </a:rPr>
                        <a:t>2 510</a:t>
                      </a:r>
                    </a:p>
                  </a:txBody>
                  <a:tcPr marL="9525" marR="9525" marT="9525" marB="0" anchor="ctr">
                    <a:lnT w="28575" cap="flat" cmpd="sng" algn="ctr">
                      <a:solidFill>
                        <a:schemeClr val="bg1"/>
                      </a:solidFill>
                      <a:prstDash val="solid"/>
                      <a:round/>
                      <a:headEnd type="none" w="med" len="med"/>
                      <a:tailEnd type="none" w="med" len="med"/>
                    </a:lnT>
                  </a:tcPr>
                </a:tc>
                <a:tc>
                  <a:txBody>
                    <a:bodyPr/>
                    <a:lstStyle/>
                    <a:p>
                      <a:pPr algn="ctr" fontAlgn="ctr"/>
                      <a:r>
                        <a:rPr lang="ru-RU" sz="1050" b="1" i="0" u="none" strike="noStrike" cap="none" dirty="0">
                          <a:solidFill>
                            <a:schemeClr val="dk1"/>
                          </a:solidFill>
                          <a:latin typeface="+mn-lt"/>
                          <a:ea typeface="+mn-ea"/>
                          <a:cs typeface="+mn-cs"/>
                          <a:sym typeface="Arial"/>
                        </a:rPr>
                        <a:t>11,6%</a:t>
                      </a:r>
                    </a:p>
                  </a:txBody>
                  <a:tcPr marL="9525" marR="9525" marT="9525" marB="0" anchor="ctr">
                    <a:lnT w="28575" cap="flat" cmpd="sng" algn="ctr">
                      <a:solidFill>
                        <a:schemeClr val="bg1"/>
                      </a:solidFill>
                      <a:prstDash val="solid"/>
                      <a:round/>
                      <a:headEnd type="none" w="med" len="med"/>
                      <a:tailEnd type="none" w="med" len="med"/>
                    </a:lnT>
                  </a:tcPr>
                </a:tc>
                <a:extLst>
                  <a:ext uri="{0D108BD9-81ED-4DB2-BD59-A6C34878D82A}">
                    <a16:rowId xmlns:a16="http://schemas.microsoft.com/office/drawing/2014/main" val="3271101333"/>
                  </a:ext>
                </a:extLst>
              </a:tr>
              <a:tr h="252035">
                <a:tc vMerge="1">
                  <a:txBody>
                    <a:bodyPr/>
                    <a:lstStyle/>
                    <a:p>
                      <a:endParaRPr lang="ru-KZ" sz="1100" dirty="0"/>
                    </a:p>
                  </a:txBody>
                  <a:tcPr/>
                </a:tc>
                <a:tc>
                  <a:txBody>
                    <a:bodyPr/>
                    <a:lstStyle/>
                    <a:p>
                      <a:pPr marL="72000" algn="l" fontAlgn="b"/>
                      <a:r>
                        <a:rPr lang="ru-RU" sz="800" b="0" i="0" u="none" strike="noStrike" cap="none" dirty="0">
                          <a:solidFill>
                            <a:schemeClr val="dk1"/>
                          </a:solidFill>
                          <a:latin typeface="+mn-lt"/>
                          <a:ea typeface="+mn-ea"/>
                          <a:cs typeface="+mn-cs"/>
                          <a:sym typeface="Arial"/>
                        </a:rPr>
                        <a:t>2 </a:t>
                      </a:r>
                      <a:r>
                        <a:rPr lang="ru-RU" sz="800" b="0" i="0" u="none" strike="noStrike" cap="none" dirty="0" err="1">
                          <a:solidFill>
                            <a:schemeClr val="dk1"/>
                          </a:solidFill>
                          <a:latin typeface="+mn-lt"/>
                          <a:ea typeface="+mn-ea"/>
                          <a:cs typeface="+mn-cs"/>
                          <a:sym typeface="Arial"/>
                        </a:rPr>
                        <a:t>Персоналды</a:t>
                      </a:r>
                      <a:r>
                        <a:rPr lang="ru-RU" sz="800" b="0" i="0" u="none" strike="noStrike" cap="none" dirty="0">
                          <a:solidFill>
                            <a:schemeClr val="dk1"/>
                          </a:solidFill>
                          <a:latin typeface="+mn-lt"/>
                          <a:ea typeface="+mn-ea"/>
                          <a:cs typeface="+mn-cs"/>
                          <a:sym typeface="Arial"/>
                        </a:rPr>
                        <a:t> </a:t>
                      </a:r>
                      <a:r>
                        <a:rPr lang="ru-RU" sz="800" b="0" i="0" u="none" strike="noStrike" cap="none" dirty="0" err="1">
                          <a:solidFill>
                            <a:schemeClr val="dk1"/>
                          </a:solidFill>
                          <a:latin typeface="+mn-lt"/>
                          <a:ea typeface="+mn-ea"/>
                          <a:cs typeface="+mn-cs"/>
                          <a:sym typeface="Arial"/>
                        </a:rPr>
                        <a:t>іріктеу</a:t>
                      </a:r>
                      <a:r>
                        <a:rPr lang="ru-RU" sz="800" b="0" i="0" u="none" strike="noStrike" cap="none" dirty="0">
                          <a:solidFill>
                            <a:schemeClr val="dk1"/>
                          </a:solidFill>
                          <a:latin typeface="+mn-lt"/>
                          <a:ea typeface="+mn-ea"/>
                          <a:cs typeface="+mn-cs"/>
                          <a:sym typeface="Arial"/>
                        </a:rPr>
                        <a:t> </a:t>
                      </a:r>
                      <a:r>
                        <a:rPr lang="ru-RU" sz="800" b="0" i="0" u="none" strike="noStrike" cap="none" dirty="0" err="1">
                          <a:solidFill>
                            <a:schemeClr val="dk1"/>
                          </a:solidFill>
                          <a:latin typeface="+mn-lt"/>
                          <a:ea typeface="+mn-ea"/>
                          <a:cs typeface="+mn-cs"/>
                          <a:sym typeface="Arial"/>
                        </a:rPr>
                        <a:t>және</a:t>
                      </a:r>
                      <a:r>
                        <a:rPr lang="ru-RU" sz="800" b="0" i="0" u="none" strike="noStrike" cap="none" dirty="0">
                          <a:solidFill>
                            <a:schemeClr val="dk1"/>
                          </a:solidFill>
                          <a:latin typeface="+mn-lt"/>
                          <a:ea typeface="+mn-ea"/>
                          <a:cs typeface="+mn-cs"/>
                          <a:sym typeface="Arial"/>
                        </a:rPr>
                        <a:t> </a:t>
                      </a:r>
                      <a:r>
                        <a:rPr lang="ru-RU" sz="800" b="0" i="0" u="none" strike="noStrike" cap="none" dirty="0" err="1">
                          <a:solidFill>
                            <a:schemeClr val="dk1"/>
                          </a:solidFill>
                          <a:latin typeface="+mn-lt"/>
                          <a:ea typeface="+mn-ea"/>
                          <a:cs typeface="+mn-cs"/>
                          <a:sym typeface="Arial"/>
                        </a:rPr>
                        <a:t>пайдалану</a:t>
                      </a:r>
                      <a:r>
                        <a:rPr lang="ru-RU" sz="800" b="0" i="0" u="none" strike="noStrike" cap="none" dirty="0">
                          <a:solidFill>
                            <a:schemeClr val="dk1"/>
                          </a:solidFill>
                          <a:latin typeface="+mn-lt"/>
                          <a:ea typeface="+mn-ea"/>
                          <a:cs typeface="+mn-cs"/>
                          <a:sym typeface="Arial"/>
                        </a:rPr>
                        <a:t> </a:t>
                      </a:r>
                      <a:r>
                        <a:rPr lang="ru-RU" sz="800" b="0" i="0" u="none" strike="noStrike" cap="none" dirty="0" err="1">
                          <a:solidFill>
                            <a:schemeClr val="dk1"/>
                          </a:solidFill>
                          <a:latin typeface="+mn-lt"/>
                          <a:ea typeface="+mn-ea"/>
                          <a:cs typeface="+mn-cs"/>
                          <a:sym typeface="Arial"/>
                        </a:rPr>
                        <a:t>саласындағы</a:t>
                      </a:r>
                      <a:r>
                        <a:rPr lang="ru-RU" sz="800" b="0" i="0" u="none" strike="noStrike" cap="none" dirty="0">
                          <a:solidFill>
                            <a:schemeClr val="dk1"/>
                          </a:solidFill>
                          <a:latin typeface="+mn-lt"/>
                          <a:ea typeface="+mn-ea"/>
                          <a:cs typeface="+mn-cs"/>
                          <a:sym typeface="Arial"/>
                        </a:rPr>
                        <a:t> </a:t>
                      </a:r>
                      <a:r>
                        <a:rPr lang="ru-RU" sz="800" b="0" i="0" u="none" strike="noStrike" cap="none" dirty="0" err="1">
                          <a:solidFill>
                            <a:schemeClr val="dk1"/>
                          </a:solidFill>
                          <a:latin typeface="+mn-lt"/>
                          <a:ea typeface="+mn-ea"/>
                          <a:cs typeface="+mn-cs"/>
                          <a:sym typeface="Arial"/>
                        </a:rPr>
                        <a:t>кәсіби</a:t>
                      </a:r>
                      <a:r>
                        <a:rPr lang="ru-RU" sz="800" b="0" i="0" u="none" strike="noStrike" cap="none" dirty="0">
                          <a:solidFill>
                            <a:schemeClr val="dk1"/>
                          </a:solidFill>
                          <a:latin typeface="+mn-lt"/>
                          <a:ea typeface="+mn-ea"/>
                          <a:cs typeface="+mn-cs"/>
                          <a:sym typeface="Arial"/>
                        </a:rPr>
                        <a:t> </a:t>
                      </a:r>
                      <a:r>
                        <a:rPr lang="ru-RU" sz="800" b="0" i="0" u="none" strike="noStrike" cap="none" dirty="0" err="1">
                          <a:solidFill>
                            <a:schemeClr val="dk1"/>
                          </a:solidFill>
                          <a:latin typeface="+mn-lt"/>
                          <a:ea typeface="+mn-ea"/>
                          <a:cs typeface="+mn-cs"/>
                          <a:sym typeface="Arial"/>
                        </a:rPr>
                        <a:t>мамандар</a:t>
                      </a:r>
                      <a:endParaRPr lang="ru-RU" sz="800" b="0" i="0" u="none" strike="noStrike" cap="none" dirty="0">
                        <a:solidFill>
                          <a:schemeClr val="dk1"/>
                        </a:solidFill>
                        <a:latin typeface="+mn-lt"/>
                        <a:ea typeface="+mn-ea"/>
                        <a:cs typeface="+mn-cs"/>
                        <a:sym typeface="Arial"/>
                      </a:endParaRPr>
                    </a:p>
                  </a:txBody>
                  <a:tcPr marL="9525" marR="9525" marT="9525" marB="0" anchor="ctr"/>
                </a:tc>
                <a:tc>
                  <a:txBody>
                    <a:bodyPr/>
                    <a:lstStyle/>
                    <a:p>
                      <a:pPr algn="ctr" fontAlgn="b"/>
                      <a:r>
                        <a:rPr lang="ru-RU" sz="900" b="0" i="1" u="none" strike="noStrike" cap="none" dirty="0">
                          <a:solidFill>
                            <a:schemeClr val="dk1"/>
                          </a:solidFill>
                          <a:latin typeface="+mn-lt"/>
                          <a:ea typeface="+mn-ea"/>
                          <a:cs typeface="+mn-cs"/>
                          <a:sym typeface="Arial"/>
                        </a:rPr>
                        <a:t>2422-1</a:t>
                      </a:r>
                    </a:p>
                  </a:txBody>
                  <a:tcPr marL="9525" marR="9525" marT="9525" marB="0" anchor="ctr"/>
                </a:tc>
                <a:tc>
                  <a:txBody>
                    <a:bodyPr/>
                    <a:lstStyle/>
                    <a:p>
                      <a:pPr algn="ctr" fontAlgn="ctr"/>
                      <a:r>
                        <a:rPr lang="ru-RU" sz="1050" b="1" i="0" u="none" strike="noStrike" cap="none">
                          <a:solidFill>
                            <a:schemeClr val="dk1"/>
                          </a:solidFill>
                          <a:latin typeface="+mn-lt"/>
                          <a:ea typeface="+mn-ea"/>
                          <a:cs typeface="+mn-cs"/>
                          <a:sym typeface="Arial"/>
                        </a:rPr>
                        <a:t>3 448</a:t>
                      </a:r>
                    </a:p>
                  </a:txBody>
                  <a:tcPr marL="9525" marR="9525" marT="9525" marB="0" anchor="ctr"/>
                </a:tc>
                <a:tc>
                  <a:txBody>
                    <a:bodyPr/>
                    <a:lstStyle/>
                    <a:p>
                      <a:pPr algn="ctr" fontAlgn="ctr"/>
                      <a:r>
                        <a:rPr lang="ru-RU" sz="900" b="0" i="0" u="none" strike="noStrike" cap="none" dirty="0">
                          <a:solidFill>
                            <a:schemeClr val="dk1"/>
                          </a:solidFill>
                          <a:latin typeface="+mn-lt"/>
                          <a:ea typeface="+mn-ea"/>
                          <a:cs typeface="+mn-cs"/>
                          <a:sym typeface="Arial"/>
                        </a:rPr>
                        <a:t>458</a:t>
                      </a:r>
                    </a:p>
                  </a:txBody>
                  <a:tcPr marL="9525" marR="9525" marT="9525" marB="0" anchor="ctr"/>
                </a:tc>
                <a:tc>
                  <a:txBody>
                    <a:bodyPr/>
                    <a:lstStyle/>
                    <a:p>
                      <a:pPr algn="ctr" fontAlgn="ctr"/>
                      <a:r>
                        <a:rPr lang="ru-RU" sz="900" b="0" i="0" u="none" strike="noStrike" cap="none">
                          <a:solidFill>
                            <a:schemeClr val="dk1"/>
                          </a:solidFill>
                          <a:latin typeface="+mn-lt"/>
                          <a:ea typeface="+mn-ea"/>
                          <a:cs typeface="+mn-cs"/>
                          <a:sym typeface="Arial"/>
                        </a:rPr>
                        <a:t>345</a:t>
                      </a:r>
                    </a:p>
                  </a:txBody>
                  <a:tcPr marL="9525" marR="9525" marT="9525" marB="0" anchor="ctr"/>
                </a:tc>
                <a:tc>
                  <a:txBody>
                    <a:bodyPr/>
                    <a:lstStyle/>
                    <a:p>
                      <a:pPr algn="ctr" fontAlgn="ctr"/>
                      <a:r>
                        <a:rPr lang="ru-RU" sz="900" b="0" i="0" u="none" strike="noStrike" cap="none">
                          <a:solidFill>
                            <a:schemeClr val="dk1"/>
                          </a:solidFill>
                          <a:latin typeface="+mn-lt"/>
                          <a:ea typeface="+mn-ea"/>
                          <a:cs typeface="+mn-cs"/>
                          <a:sym typeface="Arial"/>
                        </a:rPr>
                        <a:t>401</a:t>
                      </a:r>
                    </a:p>
                  </a:txBody>
                  <a:tcPr marL="9525" marR="9525" marT="9525" marB="0" anchor="ctr"/>
                </a:tc>
                <a:tc>
                  <a:txBody>
                    <a:bodyPr/>
                    <a:lstStyle/>
                    <a:p>
                      <a:pPr algn="ctr" fontAlgn="ctr"/>
                      <a:r>
                        <a:rPr lang="ru-RU" sz="900" b="0" i="0" u="none" strike="noStrike" cap="none">
                          <a:solidFill>
                            <a:schemeClr val="dk1"/>
                          </a:solidFill>
                          <a:latin typeface="+mn-lt"/>
                          <a:ea typeface="+mn-ea"/>
                          <a:cs typeface="+mn-cs"/>
                          <a:sym typeface="Arial"/>
                        </a:rPr>
                        <a:t>2 244</a:t>
                      </a:r>
                    </a:p>
                  </a:txBody>
                  <a:tcPr marL="9525" marR="9525" marT="9525" marB="0" anchor="ctr"/>
                </a:tc>
                <a:tc>
                  <a:txBody>
                    <a:bodyPr/>
                    <a:lstStyle/>
                    <a:p>
                      <a:pPr algn="ctr" fontAlgn="ctr"/>
                      <a:r>
                        <a:rPr lang="ru-RU" sz="1050" b="1" i="0" u="none" strike="noStrike" cap="none">
                          <a:solidFill>
                            <a:schemeClr val="dk1"/>
                          </a:solidFill>
                          <a:latin typeface="+mn-lt"/>
                          <a:ea typeface="+mn-ea"/>
                          <a:cs typeface="+mn-cs"/>
                          <a:sym typeface="Arial"/>
                        </a:rPr>
                        <a:t>5,4%</a:t>
                      </a:r>
                    </a:p>
                  </a:txBody>
                  <a:tcPr marL="9525" marR="9525" marT="9525" marB="0" anchor="ctr"/>
                </a:tc>
                <a:extLst>
                  <a:ext uri="{0D108BD9-81ED-4DB2-BD59-A6C34878D82A}">
                    <a16:rowId xmlns:a16="http://schemas.microsoft.com/office/drawing/2014/main" val="1275413563"/>
                  </a:ext>
                </a:extLst>
              </a:tr>
              <a:tr h="252035">
                <a:tc vMerge="1">
                  <a:txBody>
                    <a:bodyPr/>
                    <a:lstStyle/>
                    <a:p>
                      <a:endParaRPr lang="ru-KZ" sz="1100" dirty="0"/>
                    </a:p>
                  </a:txBody>
                  <a:tcPr/>
                </a:tc>
                <a:tc>
                  <a:txBody>
                    <a:bodyPr/>
                    <a:lstStyle/>
                    <a:p>
                      <a:pPr marL="72000" algn="l" fontAlgn="b"/>
                      <a:r>
                        <a:rPr lang="ru-RU" sz="800" b="0" i="0" u="none" strike="noStrike" cap="none" dirty="0">
                          <a:solidFill>
                            <a:schemeClr val="dk1"/>
                          </a:solidFill>
                          <a:latin typeface="+mn-lt"/>
                          <a:ea typeface="+mn-ea"/>
                          <a:cs typeface="+mn-cs"/>
                          <a:sym typeface="Arial"/>
                        </a:rPr>
                        <a:t>3 </a:t>
                      </a:r>
                      <a:r>
                        <a:rPr lang="ru-RU" sz="800" b="0" i="0" u="none" strike="noStrike" cap="none" dirty="0" err="1">
                          <a:solidFill>
                            <a:schemeClr val="dk1"/>
                          </a:solidFill>
                          <a:latin typeface="+mn-lt"/>
                          <a:ea typeface="+mn-ea"/>
                          <a:cs typeface="+mn-cs"/>
                          <a:sym typeface="Arial"/>
                        </a:rPr>
                        <a:t>Күтім</a:t>
                      </a:r>
                      <a:r>
                        <a:rPr lang="ru-RU" sz="800" b="0" i="0" u="none" strike="noStrike" cap="none" dirty="0">
                          <a:solidFill>
                            <a:schemeClr val="dk1"/>
                          </a:solidFill>
                          <a:latin typeface="+mn-lt"/>
                          <a:ea typeface="+mn-ea"/>
                          <a:cs typeface="+mn-cs"/>
                          <a:sym typeface="Arial"/>
                        </a:rPr>
                        <a:t> </a:t>
                      </a:r>
                      <a:r>
                        <a:rPr lang="ru-RU" sz="800" b="0" i="0" u="none" strike="noStrike" cap="none" dirty="0" err="1">
                          <a:solidFill>
                            <a:schemeClr val="dk1"/>
                          </a:solidFill>
                          <a:latin typeface="+mn-lt"/>
                          <a:ea typeface="+mn-ea"/>
                          <a:cs typeface="+mn-cs"/>
                          <a:sym typeface="Arial"/>
                        </a:rPr>
                        <a:t>жөніндегі</a:t>
                      </a:r>
                      <a:r>
                        <a:rPr lang="ru-RU" sz="800" b="0" i="0" u="none" strike="noStrike" cap="none" dirty="0">
                          <a:solidFill>
                            <a:schemeClr val="dk1"/>
                          </a:solidFill>
                          <a:latin typeface="+mn-lt"/>
                          <a:ea typeface="+mn-ea"/>
                          <a:cs typeface="+mn-cs"/>
                          <a:sym typeface="Arial"/>
                        </a:rPr>
                        <a:t> орта </a:t>
                      </a:r>
                      <a:r>
                        <a:rPr lang="ru-RU" sz="800" b="0" i="0" u="none" strike="noStrike" cap="none" dirty="0" err="1">
                          <a:solidFill>
                            <a:schemeClr val="dk1"/>
                          </a:solidFill>
                          <a:latin typeface="+mn-lt"/>
                          <a:ea typeface="+mn-ea"/>
                          <a:cs typeface="+mn-cs"/>
                          <a:sym typeface="Arial"/>
                        </a:rPr>
                        <a:t>медициналық</a:t>
                      </a:r>
                      <a:r>
                        <a:rPr lang="ru-RU" sz="800" b="0" i="0" u="none" strike="noStrike" cap="none" dirty="0">
                          <a:solidFill>
                            <a:schemeClr val="dk1"/>
                          </a:solidFill>
                          <a:latin typeface="+mn-lt"/>
                          <a:ea typeface="+mn-ea"/>
                          <a:cs typeface="+mn-cs"/>
                          <a:sym typeface="Arial"/>
                        </a:rPr>
                        <a:t> персонал</a:t>
                      </a:r>
                    </a:p>
                  </a:txBody>
                  <a:tcPr marL="9525" marR="9525" marT="9525" marB="0" anchor="ctr"/>
                </a:tc>
                <a:tc>
                  <a:txBody>
                    <a:bodyPr/>
                    <a:lstStyle/>
                    <a:p>
                      <a:pPr algn="ctr" fontAlgn="b"/>
                      <a:r>
                        <a:rPr lang="ru-RU" sz="900" b="0" i="1" u="none" strike="noStrike" cap="none" dirty="0">
                          <a:solidFill>
                            <a:schemeClr val="dk1"/>
                          </a:solidFill>
                          <a:latin typeface="+mn-lt"/>
                          <a:ea typeface="+mn-ea"/>
                          <a:cs typeface="+mn-cs"/>
                          <a:sym typeface="Arial"/>
                        </a:rPr>
                        <a:t>3221-0</a:t>
                      </a:r>
                    </a:p>
                  </a:txBody>
                  <a:tcPr marL="9525" marR="9525" marT="9525" marB="0" anchor="ctr"/>
                </a:tc>
                <a:tc>
                  <a:txBody>
                    <a:bodyPr/>
                    <a:lstStyle/>
                    <a:p>
                      <a:pPr algn="ctr" fontAlgn="ctr"/>
                      <a:r>
                        <a:rPr lang="ru-RU" sz="1050" b="1" i="0" u="none" strike="noStrike" cap="none" dirty="0">
                          <a:solidFill>
                            <a:schemeClr val="dk1"/>
                          </a:solidFill>
                          <a:latin typeface="+mn-lt"/>
                          <a:ea typeface="+mn-ea"/>
                          <a:cs typeface="+mn-cs"/>
                          <a:sym typeface="Arial"/>
                        </a:rPr>
                        <a:t>1 982</a:t>
                      </a:r>
                    </a:p>
                  </a:txBody>
                  <a:tcPr marL="9525" marR="9525" marT="9525" marB="0" anchor="ctr"/>
                </a:tc>
                <a:tc>
                  <a:txBody>
                    <a:bodyPr/>
                    <a:lstStyle/>
                    <a:p>
                      <a:pPr algn="ctr" fontAlgn="ctr"/>
                      <a:r>
                        <a:rPr lang="ru-RU" sz="900" b="0" i="0" u="none" strike="noStrike" cap="none">
                          <a:solidFill>
                            <a:schemeClr val="dk1"/>
                          </a:solidFill>
                          <a:latin typeface="+mn-lt"/>
                          <a:ea typeface="+mn-ea"/>
                          <a:cs typeface="+mn-cs"/>
                          <a:sym typeface="Arial"/>
                        </a:rPr>
                        <a:t>375</a:t>
                      </a:r>
                    </a:p>
                  </a:txBody>
                  <a:tcPr marL="9525" marR="9525" marT="9525" marB="0" anchor="ctr"/>
                </a:tc>
                <a:tc>
                  <a:txBody>
                    <a:bodyPr/>
                    <a:lstStyle/>
                    <a:p>
                      <a:pPr algn="ctr" fontAlgn="ctr"/>
                      <a:r>
                        <a:rPr lang="ru-RU" sz="900" b="0" i="0" u="none" strike="noStrike" cap="none">
                          <a:solidFill>
                            <a:schemeClr val="dk1"/>
                          </a:solidFill>
                          <a:latin typeface="+mn-lt"/>
                          <a:ea typeface="+mn-ea"/>
                          <a:cs typeface="+mn-cs"/>
                          <a:sym typeface="Arial"/>
                        </a:rPr>
                        <a:t>448</a:t>
                      </a:r>
                    </a:p>
                  </a:txBody>
                  <a:tcPr marL="9525" marR="9525" marT="9525" marB="0" anchor="ctr"/>
                </a:tc>
                <a:tc>
                  <a:txBody>
                    <a:bodyPr/>
                    <a:lstStyle/>
                    <a:p>
                      <a:pPr algn="ctr" fontAlgn="ctr"/>
                      <a:r>
                        <a:rPr lang="ru-RU" sz="900" b="0" i="0" u="none" strike="noStrike" cap="none">
                          <a:solidFill>
                            <a:schemeClr val="dk1"/>
                          </a:solidFill>
                          <a:latin typeface="+mn-lt"/>
                          <a:ea typeface="+mn-ea"/>
                          <a:cs typeface="+mn-cs"/>
                          <a:sym typeface="Arial"/>
                        </a:rPr>
                        <a:t>425</a:t>
                      </a:r>
                    </a:p>
                  </a:txBody>
                  <a:tcPr marL="9525" marR="9525" marT="9525" marB="0" anchor="ctr"/>
                </a:tc>
                <a:tc>
                  <a:txBody>
                    <a:bodyPr/>
                    <a:lstStyle/>
                    <a:p>
                      <a:pPr algn="ctr" fontAlgn="ctr"/>
                      <a:r>
                        <a:rPr lang="ru-RU" sz="900" b="0" i="0" u="none" strike="noStrike" cap="none">
                          <a:solidFill>
                            <a:schemeClr val="dk1"/>
                          </a:solidFill>
                          <a:latin typeface="+mn-lt"/>
                          <a:ea typeface="+mn-ea"/>
                          <a:cs typeface="+mn-cs"/>
                          <a:sym typeface="Arial"/>
                        </a:rPr>
                        <a:t>734</a:t>
                      </a:r>
                    </a:p>
                  </a:txBody>
                  <a:tcPr marL="9525" marR="9525" marT="9525" marB="0" anchor="ctr"/>
                </a:tc>
                <a:tc>
                  <a:txBody>
                    <a:bodyPr/>
                    <a:lstStyle/>
                    <a:p>
                      <a:pPr algn="ctr" fontAlgn="ctr"/>
                      <a:r>
                        <a:rPr lang="ru-RU" sz="1050" b="1" i="0" u="none" strike="noStrike" cap="none" dirty="0">
                          <a:solidFill>
                            <a:schemeClr val="dk1"/>
                          </a:solidFill>
                          <a:latin typeface="+mn-lt"/>
                          <a:ea typeface="+mn-ea"/>
                          <a:cs typeface="+mn-cs"/>
                          <a:sym typeface="Arial"/>
                        </a:rPr>
                        <a:t>3,1%</a:t>
                      </a:r>
                    </a:p>
                  </a:txBody>
                  <a:tcPr marL="9525" marR="9525" marT="9525" marB="0" anchor="ctr"/>
                </a:tc>
                <a:extLst>
                  <a:ext uri="{0D108BD9-81ED-4DB2-BD59-A6C34878D82A}">
                    <a16:rowId xmlns:a16="http://schemas.microsoft.com/office/drawing/2014/main" val="4272407079"/>
                  </a:ext>
                </a:extLst>
              </a:tr>
              <a:tr h="252035">
                <a:tc vMerge="1">
                  <a:txBody>
                    <a:bodyPr/>
                    <a:lstStyle/>
                    <a:p>
                      <a:endParaRPr lang="ru-KZ" sz="1100" dirty="0"/>
                    </a:p>
                  </a:txBody>
                  <a:tcPr/>
                </a:tc>
                <a:tc>
                  <a:txBody>
                    <a:bodyPr/>
                    <a:lstStyle/>
                    <a:p>
                      <a:pPr marL="72000" algn="l" fontAlgn="b"/>
                      <a:r>
                        <a:rPr lang="ru-RU" sz="800" b="0" i="0" u="none" strike="noStrike" cap="none" dirty="0">
                          <a:solidFill>
                            <a:schemeClr val="dk1"/>
                          </a:solidFill>
                          <a:latin typeface="+mn-lt"/>
                          <a:ea typeface="+mn-ea"/>
                          <a:cs typeface="+mn-cs"/>
                          <a:sym typeface="Arial"/>
                        </a:rPr>
                        <a:t>4 </a:t>
                      </a:r>
                      <a:r>
                        <a:rPr lang="ru-RU" sz="800" b="0" i="0" u="none" strike="noStrike" cap="none" dirty="0" err="1">
                          <a:solidFill>
                            <a:schemeClr val="dk1"/>
                          </a:solidFill>
                          <a:latin typeface="+mn-lt"/>
                          <a:ea typeface="+mn-ea"/>
                          <a:cs typeface="+mn-cs"/>
                          <a:sym typeface="Arial"/>
                        </a:rPr>
                        <a:t>Отельдердегі</a:t>
                      </a:r>
                      <a:r>
                        <a:rPr lang="ru-RU" sz="800" b="0" i="0" u="none" strike="noStrike" cap="none" dirty="0">
                          <a:solidFill>
                            <a:schemeClr val="dk1"/>
                          </a:solidFill>
                          <a:latin typeface="+mn-lt"/>
                          <a:ea typeface="+mn-ea"/>
                          <a:cs typeface="+mn-cs"/>
                          <a:sym typeface="Arial"/>
                        </a:rPr>
                        <a:t> ж/е </a:t>
                      </a:r>
                      <a:r>
                        <a:rPr lang="ru-RU" sz="800" b="0" i="0" u="none" strike="noStrike" cap="none" dirty="0" err="1">
                          <a:solidFill>
                            <a:schemeClr val="dk1"/>
                          </a:solidFill>
                          <a:latin typeface="+mn-lt"/>
                          <a:ea typeface="+mn-ea"/>
                          <a:cs typeface="+mn-cs"/>
                          <a:sym typeface="Arial"/>
                        </a:rPr>
                        <a:t>ұқсас</a:t>
                      </a:r>
                      <a:r>
                        <a:rPr lang="ru-RU" sz="800" b="0" i="0" u="none" strike="noStrike" cap="none" dirty="0">
                          <a:solidFill>
                            <a:schemeClr val="dk1"/>
                          </a:solidFill>
                          <a:latin typeface="+mn-lt"/>
                          <a:ea typeface="+mn-ea"/>
                          <a:cs typeface="+mn-cs"/>
                          <a:sym typeface="Arial"/>
                        </a:rPr>
                        <a:t> </a:t>
                      </a:r>
                      <a:r>
                        <a:rPr lang="ru-RU" sz="800" b="0" i="0" u="none" strike="noStrike" cap="none" dirty="0" err="1">
                          <a:solidFill>
                            <a:schemeClr val="dk1"/>
                          </a:solidFill>
                          <a:latin typeface="+mn-lt"/>
                          <a:ea typeface="+mn-ea"/>
                          <a:cs typeface="+mn-cs"/>
                          <a:sym typeface="Arial"/>
                        </a:rPr>
                        <a:t>мекемелердегі</a:t>
                      </a:r>
                      <a:r>
                        <a:rPr lang="ru-RU" sz="800" b="0" i="0" u="none" strike="noStrike" cap="none" dirty="0">
                          <a:solidFill>
                            <a:schemeClr val="dk1"/>
                          </a:solidFill>
                          <a:latin typeface="+mn-lt"/>
                          <a:ea typeface="+mn-ea"/>
                          <a:cs typeface="+mn-cs"/>
                          <a:sym typeface="Arial"/>
                        </a:rPr>
                        <a:t> </a:t>
                      </a:r>
                      <a:r>
                        <a:rPr lang="ru-RU" sz="800" b="0" i="0" u="none" strike="noStrike" cap="none" dirty="0" err="1">
                          <a:solidFill>
                            <a:schemeClr val="dk1"/>
                          </a:solidFill>
                          <a:latin typeface="+mn-lt"/>
                          <a:ea typeface="+mn-ea"/>
                          <a:cs typeface="+mn-cs"/>
                          <a:sym typeface="Arial"/>
                        </a:rPr>
                        <a:t>тазалаушылар</a:t>
                      </a:r>
                      <a:r>
                        <a:rPr lang="ru-RU" sz="800" b="0" i="0" u="none" strike="noStrike" cap="none" dirty="0">
                          <a:solidFill>
                            <a:schemeClr val="dk1"/>
                          </a:solidFill>
                          <a:latin typeface="+mn-lt"/>
                          <a:ea typeface="+mn-ea"/>
                          <a:cs typeface="+mn-cs"/>
                          <a:sym typeface="Arial"/>
                        </a:rPr>
                        <a:t> ж/е </a:t>
                      </a:r>
                      <a:r>
                        <a:rPr lang="ru-RU" sz="800" b="0" i="0" u="none" strike="noStrike" cap="none" dirty="0" err="1">
                          <a:solidFill>
                            <a:schemeClr val="dk1"/>
                          </a:solidFill>
                          <a:latin typeface="+mn-lt"/>
                          <a:ea typeface="+mn-ea"/>
                          <a:cs typeface="+mn-cs"/>
                          <a:sym typeface="Arial"/>
                        </a:rPr>
                        <a:t>үй</a:t>
                      </a:r>
                      <a:r>
                        <a:rPr lang="ru-RU" sz="800" b="0" i="0" u="none" strike="noStrike" cap="none" dirty="0">
                          <a:solidFill>
                            <a:schemeClr val="dk1"/>
                          </a:solidFill>
                          <a:latin typeface="+mn-lt"/>
                          <a:ea typeface="+mn-ea"/>
                          <a:cs typeface="+mn-cs"/>
                          <a:sym typeface="Arial"/>
                        </a:rPr>
                        <a:t> </a:t>
                      </a:r>
                      <a:r>
                        <a:rPr lang="ru-RU" sz="800" b="0" i="0" u="none" strike="noStrike" cap="none" dirty="0" err="1">
                          <a:solidFill>
                            <a:schemeClr val="dk1"/>
                          </a:solidFill>
                          <a:latin typeface="+mn-lt"/>
                          <a:ea typeface="+mn-ea"/>
                          <a:cs typeface="+mn-cs"/>
                          <a:sym typeface="Arial"/>
                        </a:rPr>
                        <a:t>қызметшілері</a:t>
                      </a:r>
                      <a:endParaRPr lang="ru-RU" sz="800" b="0" i="0" u="none" strike="noStrike" cap="none" dirty="0">
                        <a:solidFill>
                          <a:schemeClr val="dk1"/>
                        </a:solidFill>
                        <a:latin typeface="+mn-lt"/>
                        <a:ea typeface="+mn-ea"/>
                        <a:cs typeface="+mn-cs"/>
                        <a:sym typeface="Arial"/>
                      </a:endParaRPr>
                    </a:p>
                  </a:txBody>
                  <a:tcPr marL="9525" marR="9525" marT="9525" marB="0" anchor="ctr"/>
                </a:tc>
                <a:tc>
                  <a:txBody>
                    <a:bodyPr/>
                    <a:lstStyle/>
                    <a:p>
                      <a:pPr algn="ctr" fontAlgn="b"/>
                      <a:r>
                        <a:rPr lang="ru-RU" sz="900" b="0" i="1" u="none" strike="noStrike" cap="none">
                          <a:solidFill>
                            <a:schemeClr val="dk1"/>
                          </a:solidFill>
                          <a:latin typeface="+mn-lt"/>
                          <a:ea typeface="+mn-ea"/>
                          <a:cs typeface="+mn-cs"/>
                          <a:sym typeface="Arial"/>
                        </a:rPr>
                        <a:t>9112-9</a:t>
                      </a:r>
                    </a:p>
                  </a:txBody>
                  <a:tcPr marL="9525" marR="9525" marT="9525" marB="0" anchor="ctr"/>
                </a:tc>
                <a:tc>
                  <a:txBody>
                    <a:bodyPr/>
                    <a:lstStyle/>
                    <a:p>
                      <a:pPr algn="ctr" fontAlgn="ctr"/>
                      <a:r>
                        <a:rPr lang="ru-RU" sz="1050" b="1" i="0" u="none" strike="noStrike" cap="none">
                          <a:solidFill>
                            <a:schemeClr val="dk1"/>
                          </a:solidFill>
                          <a:latin typeface="+mn-lt"/>
                          <a:ea typeface="+mn-ea"/>
                          <a:cs typeface="+mn-cs"/>
                          <a:sym typeface="Arial"/>
                        </a:rPr>
                        <a:t>1 846</a:t>
                      </a:r>
                    </a:p>
                  </a:txBody>
                  <a:tcPr marL="9525" marR="9525" marT="9525" marB="0" anchor="ctr"/>
                </a:tc>
                <a:tc>
                  <a:txBody>
                    <a:bodyPr/>
                    <a:lstStyle/>
                    <a:p>
                      <a:pPr algn="ctr" fontAlgn="ctr"/>
                      <a:r>
                        <a:rPr lang="ru-RU" sz="900" b="0" i="0" u="none" strike="noStrike" cap="none">
                          <a:solidFill>
                            <a:schemeClr val="dk1"/>
                          </a:solidFill>
                          <a:latin typeface="+mn-lt"/>
                          <a:ea typeface="+mn-ea"/>
                          <a:cs typeface="+mn-cs"/>
                          <a:sym typeface="Arial"/>
                        </a:rPr>
                        <a:t>377</a:t>
                      </a:r>
                    </a:p>
                  </a:txBody>
                  <a:tcPr marL="9525" marR="9525" marT="9525" marB="0" anchor="ctr"/>
                </a:tc>
                <a:tc>
                  <a:txBody>
                    <a:bodyPr/>
                    <a:lstStyle/>
                    <a:p>
                      <a:pPr algn="ctr" fontAlgn="ctr"/>
                      <a:r>
                        <a:rPr lang="ru-RU" sz="900" b="0" i="0" u="none" strike="noStrike" cap="none" dirty="0">
                          <a:solidFill>
                            <a:schemeClr val="dk1"/>
                          </a:solidFill>
                          <a:latin typeface="+mn-lt"/>
                          <a:ea typeface="+mn-ea"/>
                          <a:cs typeface="+mn-cs"/>
                          <a:sym typeface="Arial"/>
                        </a:rPr>
                        <a:t>409</a:t>
                      </a:r>
                    </a:p>
                  </a:txBody>
                  <a:tcPr marL="9525" marR="9525" marT="9525" marB="0" anchor="ctr"/>
                </a:tc>
                <a:tc>
                  <a:txBody>
                    <a:bodyPr/>
                    <a:lstStyle/>
                    <a:p>
                      <a:pPr algn="ctr" fontAlgn="ctr"/>
                      <a:r>
                        <a:rPr lang="ru-RU" sz="900" b="0" i="0" u="none" strike="noStrike" cap="none">
                          <a:solidFill>
                            <a:schemeClr val="dk1"/>
                          </a:solidFill>
                          <a:latin typeface="+mn-lt"/>
                          <a:ea typeface="+mn-ea"/>
                          <a:cs typeface="+mn-cs"/>
                          <a:sym typeface="Arial"/>
                        </a:rPr>
                        <a:t>519</a:t>
                      </a:r>
                    </a:p>
                  </a:txBody>
                  <a:tcPr marL="9525" marR="9525" marT="9525" marB="0" anchor="ctr"/>
                </a:tc>
                <a:tc>
                  <a:txBody>
                    <a:bodyPr/>
                    <a:lstStyle/>
                    <a:p>
                      <a:pPr algn="ctr" fontAlgn="ctr"/>
                      <a:r>
                        <a:rPr lang="ru-RU" sz="900" b="0" i="0" u="none" strike="noStrike" cap="none">
                          <a:solidFill>
                            <a:schemeClr val="dk1"/>
                          </a:solidFill>
                          <a:latin typeface="+mn-lt"/>
                          <a:ea typeface="+mn-ea"/>
                          <a:cs typeface="+mn-cs"/>
                          <a:sym typeface="Arial"/>
                        </a:rPr>
                        <a:t>541</a:t>
                      </a:r>
                    </a:p>
                  </a:txBody>
                  <a:tcPr marL="9525" marR="9525" marT="9525" marB="0" anchor="ctr"/>
                </a:tc>
                <a:tc>
                  <a:txBody>
                    <a:bodyPr/>
                    <a:lstStyle/>
                    <a:p>
                      <a:pPr algn="ctr" fontAlgn="ctr"/>
                      <a:r>
                        <a:rPr lang="ru-RU" sz="1050" b="1" i="0" u="none" strike="noStrike" cap="none">
                          <a:solidFill>
                            <a:schemeClr val="dk1"/>
                          </a:solidFill>
                          <a:latin typeface="+mn-lt"/>
                          <a:ea typeface="+mn-ea"/>
                          <a:cs typeface="+mn-cs"/>
                          <a:sym typeface="Arial"/>
                        </a:rPr>
                        <a:t>2,9%</a:t>
                      </a:r>
                    </a:p>
                  </a:txBody>
                  <a:tcPr marL="9525" marR="9525" marT="9525" marB="0" anchor="ctr"/>
                </a:tc>
                <a:extLst>
                  <a:ext uri="{0D108BD9-81ED-4DB2-BD59-A6C34878D82A}">
                    <a16:rowId xmlns:a16="http://schemas.microsoft.com/office/drawing/2014/main" val="2855516078"/>
                  </a:ext>
                </a:extLst>
              </a:tr>
              <a:tr h="252035">
                <a:tc vMerge="1">
                  <a:txBody>
                    <a:bodyPr/>
                    <a:lstStyle/>
                    <a:p>
                      <a:endParaRPr lang="ru-KZ" sz="1100" dirty="0"/>
                    </a:p>
                  </a:txBody>
                  <a:tcPr/>
                </a:tc>
                <a:tc>
                  <a:txBody>
                    <a:bodyPr/>
                    <a:lstStyle/>
                    <a:p>
                      <a:pPr marL="72000" algn="l" fontAlgn="b"/>
                      <a:r>
                        <a:rPr lang="ru-RU" sz="800" b="0" i="0" u="none" strike="noStrike" cap="none" dirty="0">
                          <a:solidFill>
                            <a:schemeClr val="dk1"/>
                          </a:solidFill>
                          <a:latin typeface="+mn-lt"/>
                          <a:ea typeface="+mn-ea"/>
                          <a:cs typeface="+mn-cs"/>
                          <a:sym typeface="Arial"/>
                        </a:rPr>
                        <a:t>5 Жеке </a:t>
                      </a:r>
                      <a:r>
                        <a:rPr lang="ru-RU" sz="800" b="0" i="0" u="none" strike="noStrike" cap="none" dirty="0" err="1">
                          <a:solidFill>
                            <a:schemeClr val="dk1"/>
                          </a:solidFill>
                          <a:latin typeface="+mn-lt"/>
                          <a:ea typeface="+mn-ea"/>
                          <a:cs typeface="+mn-cs"/>
                          <a:sym typeface="Arial"/>
                        </a:rPr>
                        <a:t>жүргізушілер</a:t>
                      </a:r>
                      <a:r>
                        <a:rPr lang="ru-RU" sz="800" b="0" i="0" u="none" strike="noStrike" cap="none" dirty="0">
                          <a:solidFill>
                            <a:schemeClr val="dk1"/>
                          </a:solidFill>
                          <a:latin typeface="+mn-lt"/>
                          <a:ea typeface="+mn-ea"/>
                          <a:cs typeface="+mn-cs"/>
                          <a:sym typeface="Arial"/>
                        </a:rPr>
                        <a:t> мен </a:t>
                      </a:r>
                      <a:r>
                        <a:rPr lang="ru-RU" sz="800" b="0" i="0" u="none" strike="noStrike" cap="none" dirty="0" err="1">
                          <a:solidFill>
                            <a:schemeClr val="dk1"/>
                          </a:solidFill>
                          <a:latin typeface="+mn-lt"/>
                          <a:ea typeface="+mn-ea"/>
                          <a:cs typeface="+mn-cs"/>
                          <a:sym typeface="Arial"/>
                        </a:rPr>
                        <a:t>шопырлар</a:t>
                      </a:r>
                      <a:endParaRPr lang="ru-RU" sz="800" b="0" i="0" u="none" strike="noStrike" cap="none" dirty="0">
                        <a:solidFill>
                          <a:schemeClr val="dk1"/>
                        </a:solidFill>
                        <a:latin typeface="+mn-lt"/>
                        <a:ea typeface="+mn-ea"/>
                        <a:cs typeface="+mn-cs"/>
                        <a:sym typeface="Arial"/>
                      </a:endParaRPr>
                    </a:p>
                  </a:txBody>
                  <a:tcPr marL="9525" marR="9525" marT="9525" marB="0" anchor="ctr">
                    <a:lnB w="28575" cap="flat" cmpd="sng" algn="ctr">
                      <a:solidFill>
                        <a:schemeClr val="bg2"/>
                      </a:solidFill>
                      <a:prstDash val="solid"/>
                      <a:round/>
                      <a:headEnd type="none" w="med" len="med"/>
                      <a:tailEnd type="none" w="med" len="med"/>
                    </a:lnB>
                  </a:tcPr>
                </a:tc>
                <a:tc>
                  <a:txBody>
                    <a:bodyPr/>
                    <a:lstStyle/>
                    <a:p>
                      <a:pPr algn="ctr" fontAlgn="b"/>
                      <a:r>
                        <a:rPr lang="ru-RU" sz="900" b="0" i="1" u="none" strike="noStrike" cap="none">
                          <a:solidFill>
                            <a:schemeClr val="dk1"/>
                          </a:solidFill>
                          <a:latin typeface="+mn-lt"/>
                          <a:ea typeface="+mn-ea"/>
                          <a:cs typeface="+mn-cs"/>
                          <a:sym typeface="Arial"/>
                        </a:rPr>
                        <a:t>8322-2</a:t>
                      </a:r>
                    </a:p>
                  </a:txBody>
                  <a:tcPr marL="9525" marR="9525" marT="9525" marB="0" anchor="ctr">
                    <a:lnB w="28575" cap="flat" cmpd="sng" algn="ctr">
                      <a:solidFill>
                        <a:schemeClr val="bg2"/>
                      </a:solidFill>
                      <a:prstDash val="solid"/>
                      <a:round/>
                      <a:headEnd type="none" w="med" len="med"/>
                      <a:tailEnd type="none" w="med" len="med"/>
                    </a:lnB>
                  </a:tcPr>
                </a:tc>
                <a:tc>
                  <a:txBody>
                    <a:bodyPr/>
                    <a:lstStyle/>
                    <a:p>
                      <a:pPr algn="ctr" fontAlgn="ctr"/>
                      <a:r>
                        <a:rPr lang="ru-RU" sz="1050" b="1" i="0" u="none" strike="noStrike" cap="none" dirty="0">
                          <a:solidFill>
                            <a:schemeClr val="dk1"/>
                          </a:solidFill>
                          <a:latin typeface="+mn-lt"/>
                          <a:ea typeface="+mn-ea"/>
                          <a:cs typeface="+mn-cs"/>
                          <a:sym typeface="Arial"/>
                        </a:rPr>
                        <a:t>1 591</a:t>
                      </a:r>
                    </a:p>
                  </a:txBody>
                  <a:tcPr marL="9525" marR="9525" marT="9525" marB="0" anchor="ctr">
                    <a:lnB w="28575" cap="flat" cmpd="sng" algn="ctr">
                      <a:solidFill>
                        <a:schemeClr val="bg2"/>
                      </a:solidFill>
                      <a:prstDash val="solid"/>
                      <a:round/>
                      <a:headEnd type="none" w="med" len="med"/>
                      <a:tailEnd type="none" w="med" len="med"/>
                    </a:lnB>
                  </a:tcPr>
                </a:tc>
                <a:tc>
                  <a:txBody>
                    <a:bodyPr/>
                    <a:lstStyle/>
                    <a:p>
                      <a:pPr algn="ctr" fontAlgn="ctr"/>
                      <a:r>
                        <a:rPr lang="ru-RU" sz="900" b="0" i="0" u="none" strike="noStrike" cap="none">
                          <a:solidFill>
                            <a:schemeClr val="dk1"/>
                          </a:solidFill>
                          <a:latin typeface="+mn-lt"/>
                          <a:ea typeface="+mn-ea"/>
                          <a:cs typeface="+mn-cs"/>
                          <a:sym typeface="Arial"/>
                        </a:rPr>
                        <a:t>393</a:t>
                      </a:r>
                    </a:p>
                  </a:txBody>
                  <a:tcPr marL="9525" marR="9525" marT="9525" marB="0" anchor="ctr">
                    <a:lnB w="28575" cap="flat" cmpd="sng" algn="ctr">
                      <a:solidFill>
                        <a:schemeClr val="bg2"/>
                      </a:solidFill>
                      <a:prstDash val="solid"/>
                      <a:round/>
                      <a:headEnd type="none" w="med" len="med"/>
                      <a:tailEnd type="none" w="med" len="med"/>
                    </a:lnB>
                  </a:tcPr>
                </a:tc>
                <a:tc>
                  <a:txBody>
                    <a:bodyPr/>
                    <a:lstStyle/>
                    <a:p>
                      <a:pPr algn="ctr" fontAlgn="ctr"/>
                      <a:r>
                        <a:rPr lang="ru-RU" sz="900" b="0" i="0" u="none" strike="noStrike" cap="none">
                          <a:solidFill>
                            <a:schemeClr val="dk1"/>
                          </a:solidFill>
                          <a:latin typeface="+mn-lt"/>
                          <a:ea typeface="+mn-ea"/>
                          <a:cs typeface="+mn-cs"/>
                          <a:sym typeface="Arial"/>
                        </a:rPr>
                        <a:t>293</a:t>
                      </a:r>
                    </a:p>
                  </a:txBody>
                  <a:tcPr marL="9525" marR="9525" marT="9525" marB="0" anchor="ctr">
                    <a:lnB w="28575" cap="flat" cmpd="sng" algn="ctr">
                      <a:solidFill>
                        <a:schemeClr val="bg2"/>
                      </a:solidFill>
                      <a:prstDash val="solid"/>
                      <a:round/>
                      <a:headEnd type="none" w="med" len="med"/>
                      <a:tailEnd type="none" w="med" len="med"/>
                    </a:lnB>
                  </a:tcPr>
                </a:tc>
                <a:tc>
                  <a:txBody>
                    <a:bodyPr/>
                    <a:lstStyle/>
                    <a:p>
                      <a:pPr algn="ctr" fontAlgn="ctr"/>
                      <a:r>
                        <a:rPr lang="ru-RU" sz="900" b="0" i="0" u="none" strike="noStrike" cap="none">
                          <a:solidFill>
                            <a:schemeClr val="dk1"/>
                          </a:solidFill>
                          <a:latin typeface="+mn-lt"/>
                          <a:ea typeface="+mn-ea"/>
                          <a:cs typeface="+mn-cs"/>
                          <a:sym typeface="Arial"/>
                        </a:rPr>
                        <a:t>443</a:t>
                      </a:r>
                    </a:p>
                  </a:txBody>
                  <a:tcPr marL="9525" marR="9525" marT="9525" marB="0" anchor="ctr">
                    <a:lnB w="28575" cap="flat" cmpd="sng" algn="ctr">
                      <a:solidFill>
                        <a:schemeClr val="bg2"/>
                      </a:solidFill>
                      <a:prstDash val="solid"/>
                      <a:round/>
                      <a:headEnd type="none" w="med" len="med"/>
                      <a:tailEnd type="none" w="med" len="med"/>
                    </a:lnB>
                  </a:tcPr>
                </a:tc>
                <a:tc>
                  <a:txBody>
                    <a:bodyPr/>
                    <a:lstStyle/>
                    <a:p>
                      <a:pPr algn="ctr" fontAlgn="ctr"/>
                      <a:r>
                        <a:rPr lang="ru-RU" sz="900" b="0" i="0" u="none" strike="noStrike" cap="none">
                          <a:solidFill>
                            <a:schemeClr val="dk1"/>
                          </a:solidFill>
                          <a:latin typeface="+mn-lt"/>
                          <a:ea typeface="+mn-ea"/>
                          <a:cs typeface="+mn-cs"/>
                          <a:sym typeface="Arial"/>
                        </a:rPr>
                        <a:t>462</a:t>
                      </a:r>
                    </a:p>
                  </a:txBody>
                  <a:tcPr marL="9525" marR="9525" marT="9525" marB="0" anchor="ctr">
                    <a:lnB w="28575" cap="flat" cmpd="sng" algn="ctr">
                      <a:solidFill>
                        <a:schemeClr val="bg2"/>
                      </a:solidFill>
                      <a:prstDash val="solid"/>
                      <a:round/>
                      <a:headEnd type="none" w="med" len="med"/>
                      <a:tailEnd type="none" w="med" len="med"/>
                    </a:lnB>
                  </a:tcPr>
                </a:tc>
                <a:tc>
                  <a:txBody>
                    <a:bodyPr/>
                    <a:lstStyle/>
                    <a:p>
                      <a:pPr algn="ctr" fontAlgn="ctr"/>
                      <a:r>
                        <a:rPr lang="ru-RU" sz="1050" b="1" i="0" u="none" strike="noStrike" cap="none" dirty="0">
                          <a:solidFill>
                            <a:schemeClr val="dk1"/>
                          </a:solidFill>
                          <a:latin typeface="+mn-lt"/>
                          <a:ea typeface="+mn-ea"/>
                          <a:cs typeface="+mn-cs"/>
                          <a:sym typeface="Arial"/>
                        </a:rPr>
                        <a:t>2,5%</a:t>
                      </a:r>
                    </a:p>
                  </a:txBody>
                  <a:tcPr marL="9525" marR="9525" marT="9525" marB="0" anchor="ctr">
                    <a:lnB w="28575" cap="flat" cmpd="sng" algn="ctr">
                      <a:solidFill>
                        <a:schemeClr val="bg2"/>
                      </a:solidFill>
                      <a:prstDash val="solid"/>
                      <a:round/>
                      <a:headEnd type="none" w="med" len="med"/>
                      <a:tailEnd type="none" w="med" len="med"/>
                    </a:lnB>
                  </a:tcPr>
                </a:tc>
                <a:extLst>
                  <a:ext uri="{0D108BD9-81ED-4DB2-BD59-A6C34878D82A}">
                    <a16:rowId xmlns:a16="http://schemas.microsoft.com/office/drawing/2014/main" val="1891601564"/>
                  </a:ext>
                </a:extLst>
              </a:tr>
              <a:tr h="252035">
                <a:tc rowSpan="5">
                  <a:txBody>
                    <a:bodyPr/>
                    <a:lstStyle/>
                    <a:p>
                      <a:pPr algn="ctr"/>
                      <a:r>
                        <a:rPr lang="ru-RU" sz="1100" dirty="0"/>
                        <a:t>2020</a:t>
                      </a:r>
                      <a:endParaRPr lang="ru-KZ" sz="1100" dirty="0"/>
                    </a:p>
                  </a:txBody>
                  <a:tcPr anchor="ctr">
                    <a:lnT w="28575" cap="flat" cmpd="sng" algn="ctr">
                      <a:solidFill>
                        <a:schemeClr val="bg2"/>
                      </a:solidFill>
                      <a:prstDash val="solid"/>
                      <a:round/>
                      <a:headEnd type="none" w="med" len="med"/>
                      <a:tailEnd type="none" w="med" len="med"/>
                    </a:lnT>
                    <a:lnB w="28575" cap="flat" cmpd="sng" algn="ctr">
                      <a:solidFill>
                        <a:schemeClr val="bg2"/>
                      </a:solidFill>
                      <a:prstDash val="solid"/>
                      <a:round/>
                      <a:headEnd type="none" w="med" len="med"/>
                      <a:tailEnd type="none" w="med" len="med"/>
                    </a:lnB>
                  </a:tcPr>
                </a:tc>
                <a:tc>
                  <a:txBody>
                    <a:bodyPr/>
                    <a:lstStyle/>
                    <a:p>
                      <a:pPr marL="72000" algn="l" fontAlgn="b"/>
                      <a:r>
                        <a:rPr lang="ru-RU" sz="800" b="0" i="0" u="none" strike="noStrike" cap="none" dirty="0">
                          <a:solidFill>
                            <a:schemeClr val="dk1"/>
                          </a:solidFill>
                          <a:latin typeface="+mn-lt"/>
                          <a:ea typeface="+mn-ea"/>
                          <a:cs typeface="+mn-cs"/>
                          <a:sym typeface="Arial"/>
                        </a:rPr>
                        <a:t>1 </a:t>
                      </a:r>
                      <a:r>
                        <a:rPr lang="ru-RU" sz="800" b="0" i="0" u="none" strike="noStrike" cap="none" dirty="0" err="1">
                          <a:solidFill>
                            <a:schemeClr val="dk1"/>
                          </a:solidFill>
                          <a:latin typeface="+mn-lt"/>
                          <a:ea typeface="+mn-ea"/>
                          <a:cs typeface="+mn-cs"/>
                          <a:sym typeface="Arial"/>
                        </a:rPr>
                        <a:t>Басқа</a:t>
                      </a:r>
                      <a:r>
                        <a:rPr lang="ru-RU" sz="800" b="0" i="0" u="none" strike="noStrike" cap="none" dirty="0">
                          <a:solidFill>
                            <a:schemeClr val="dk1"/>
                          </a:solidFill>
                          <a:latin typeface="+mn-lt"/>
                          <a:ea typeface="+mn-ea"/>
                          <a:cs typeface="+mn-cs"/>
                          <a:sym typeface="Arial"/>
                        </a:rPr>
                        <a:t> да </a:t>
                      </a:r>
                      <a:r>
                        <a:rPr lang="ru-RU" sz="800" b="0" i="0" u="none" strike="noStrike" cap="none" dirty="0" err="1">
                          <a:solidFill>
                            <a:schemeClr val="dk1"/>
                          </a:solidFill>
                          <a:latin typeface="+mn-lt"/>
                          <a:ea typeface="+mn-ea"/>
                          <a:cs typeface="+mn-cs"/>
                          <a:sym typeface="Arial"/>
                        </a:rPr>
                        <a:t>біліктілігі</a:t>
                      </a:r>
                      <a:r>
                        <a:rPr lang="ru-RU" sz="800" b="0" i="0" u="none" strike="noStrike" cap="none" dirty="0">
                          <a:solidFill>
                            <a:schemeClr val="dk1"/>
                          </a:solidFill>
                          <a:latin typeface="+mn-lt"/>
                          <a:ea typeface="+mn-ea"/>
                          <a:cs typeface="+mn-cs"/>
                          <a:sym typeface="Arial"/>
                        </a:rPr>
                        <a:t> </a:t>
                      </a:r>
                      <a:r>
                        <a:rPr lang="ru-RU" sz="800" b="0" i="0" u="none" strike="noStrike" cap="none" dirty="0" err="1">
                          <a:solidFill>
                            <a:schemeClr val="dk1"/>
                          </a:solidFill>
                          <a:latin typeface="+mn-lt"/>
                          <a:ea typeface="+mn-ea"/>
                          <a:cs typeface="+mn-cs"/>
                          <a:sym typeface="Arial"/>
                        </a:rPr>
                        <a:t>жоқ</a:t>
                      </a:r>
                      <a:r>
                        <a:rPr lang="ru-RU" sz="800" b="0" i="0" u="none" strike="noStrike" cap="none" dirty="0">
                          <a:solidFill>
                            <a:schemeClr val="dk1"/>
                          </a:solidFill>
                          <a:latin typeface="+mn-lt"/>
                          <a:ea typeface="+mn-ea"/>
                          <a:cs typeface="+mn-cs"/>
                          <a:sym typeface="Arial"/>
                        </a:rPr>
                        <a:t> </a:t>
                      </a:r>
                      <a:r>
                        <a:rPr lang="ru-RU" sz="800" b="0" i="0" u="none" strike="noStrike" cap="none" dirty="0" err="1">
                          <a:solidFill>
                            <a:schemeClr val="dk1"/>
                          </a:solidFill>
                          <a:latin typeface="+mn-lt"/>
                          <a:ea typeface="+mn-ea"/>
                          <a:cs typeface="+mn-cs"/>
                          <a:sym typeface="Arial"/>
                        </a:rPr>
                        <a:t>жұмысшылар</a:t>
                      </a:r>
                      <a:endParaRPr lang="ru-RU" sz="800" b="0" i="0" u="none" strike="noStrike" cap="none" dirty="0">
                        <a:solidFill>
                          <a:schemeClr val="dk1"/>
                        </a:solidFill>
                        <a:latin typeface="+mn-lt"/>
                        <a:ea typeface="+mn-ea"/>
                        <a:cs typeface="+mn-cs"/>
                        <a:sym typeface="Arial"/>
                      </a:endParaRPr>
                    </a:p>
                  </a:txBody>
                  <a:tcPr marL="9525" marR="9525" marT="9525" marB="0" anchor="ctr">
                    <a:lnT w="28575" cap="flat" cmpd="sng" algn="ctr">
                      <a:solidFill>
                        <a:schemeClr val="bg2"/>
                      </a:solidFill>
                      <a:prstDash val="solid"/>
                      <a:round/>
                      <a:headEnd type="none" w="med" len="med"/>
                      <a:tailEnd type="none" w="med" len="med"/>
                    </a:lnT>
                  </a:tcPr>
                </a:tc>
                <a:tc>
                  <a:txBody>
                    <a:bodyPr/>
                    <a:lstStyle/>
                    <a:p>
                      <a:pPr algn="ctr" fontAlgn="b"/>
                      <a:r>
                        <a:rPr lang="ru-RU" sz="900" b="0" i="1" u="none" strike="noStrike" cap="none">
                          <a:solidFill>
                            <a:schemeClr val="dk1"/>
                          </a:solidFill>
                          <a:latin typeface="+mn-lt"/>
                          <a:ea typeface="+mn-ea"/>
                          <a:cs typeface="+mn-cs"/>
                          <a:sym typeface="Arial"/>
                        </a:rPr>
                        <a:t>9629-9</a:t>
                      </a:r>
                    </a:p>
                  </a:txBody>
                  <a:tcPr marL="9525" marR="9525" marT="9525" marB="0" anchor="ctr">
                    <a:lnT w="28575" cap="flat" cmpd="sng" algn="ctr">
                      <a:solidFill>
                        <a:schemeClr val="bg2"/>
                      </a:solidFill>
                      <a:prstDash val="solid"/>
                      <a:round/>
                      <a:headEnd type="none" w="med" len="med"/>
                      <a:tailEnd type="none" w="med" len="med"/>
                    </a:lnT>
                  </a:tcPr>
                </a:tc>
                <a:tc>
                  <a:txBody>
                    <a:bodyPr/>
                    <a:lstStyle/>
                    <a:p>
                      <a:pPr algn="ctr" fontAlgn="ctr"/>
                      <a:r>
                        <a:rPr lang="ru-RU" sz="1050" b="1" i="0" u="none" strike="noStrike" cap="none" dirty="0">
                          <a:solidFill>
                            <a:schemeClr val="dk1"/>
                          </a:solidFill>
                          <a:latin typeface="+mn-lt"/>
                          <a:ea typeface="+mn-ea"/>
                          <a:cs typeface="+mn-cs"/>
                          <a:sym typeface="Arial"/>
                        </a:rPr>
                        <a:t>9 640</a:t>
                      </a:r>
                    </a:p>
                  </a:txBody>
                  <a:tcPr marL="9525" marR="9525" marT="9525" marB="0" anchor="ctr">
                    <a:lnT w="28575" cap="flat" cmpd="sng" algn="ctr">
                      <a:solidFill>
                        <a:schemeClr val="bg2"/>
                      </a:solidFill>
                      <a:prstDash val="solid"/>
                      <a:round/>
                      <a:headEnd type="none" w="med" len="med"/>
                      <a:tailEnd type="none" w="med" len="med"/>
                    </a:lnT>
                  </a:tcPr>
                </a:tc>
                <a:tc>
                  <a:txBody>
                    <a:bodyPr/>
                    <a:lstStyle/>
                    <a:p>
                      <a:pPr algn="ctr" fontAlgn="ctr"/>
                      <a:r>
                        <a:rPr lang="ru-RU" sz="900" b="0" i="0" u="none" strike="noStrike" cap="none">
                          <a:solidFill>
                            <a:schemeClr val="dk1"/>
                          </a:solidFill>
                          <a:latin typeface="+mn-lt"/>
                          <a:ea typeface="+mn-ea"/>
                          <a:cs typeface="+mn-cs"/>
                          <a:sym typeface="Arial"/>
                        </a:rPr>
                        <a:t>578</a:t>
                      </a:r>
                    </a:p>
                  </a:txBody>
                  <a:tcPr marL="9525" marR="9525" marT="9525" marB="0" anchor="ctr">
                    <a:lnT w="28575" cap="flat" cmpd="sng" algn="ctr">
                      <a:solidFill>
                        <a:schemeClr val="bg2"/>
                      </a:solidFill>
                      <a:prstDash val="solid"/>
                      <a:round/>
                      <a:headEnd type="none" w="med" len="med"/>
                      <a:tailEnd type="none" w="med" len="med"/>
                    </a:lnT>
                  </a:tcPr>
                </a:tc>
                <a:tc>
                  <a:txBody>
                    <a:bodyPr/>
                    <a:lstStyle/>
                    <a:p>
                      <a:pPr algn="ctr" fontAlgn="ctr"/>
                      <a:r>
                        <a:rPr lang="ru-RU" sz="900" b="0" i="0" u="none" strike="noStrike" cap="none">
                          <a:solidFill>
                            <a:schemeClr val="dk1"/>
                          </a:solidFill>
                          <a:latin typeface="+mn-lt"/>
                          <a:ea typeface="+mn-ea"/>
                          <a:cs typeface="+mn-cs"/>
                          <a:sym typeface="Arial"/>
                        </a:rPr>
                        <a:t>4 659</a:t>
                      </a:r>
                    </a:p>
                  </a:txBody>
                  <a:tcPr marL="9525" marR="9525" marT="9525" marB="0" anchor="ctr">
                    <a:lnT w="28575" cap="flat" cmpd="sng" algn="ctr">
                      <a:solidFill>
                        <a:schemeClr val="bg2"/>
                      </a:solidFill>
                      <a:prstDash val="solid"/>
                      <a:round/>
                      <a:headEnd type="none" w="med" len="med"/>
                      <a:tailEnd type="none" w="med" len="med"/>
                    </a:lnT>
                  </a:tcPr>
                </a:tc>
                <a:tc>
                  <a:txBody>
                    <a:bodyPr/>
                    <a:lstStyle/>
                    <a:p>
                      <a:pPr algn="ctr" fontAlgn="ctr"/>
                      <a:r>
                        <a:rPr lang="ru-RU" sz="900" b="0" i="0" u="none" strike="noStrike" cap="none">
                          <a:solidFill>
                            <a:schemeClr val="dk1"/>
                          </a:solidFill>
                          <a:latin typeface="+mn-lt"/>
                          <a:ea typeface="+mn-ea"/>
                          <a:cs typeface="+mn-cs"/>
                          <a:sym typeface="Arial"/>
                        </a:rPr>
                        <a:t>2 503</a:t>
                      </a:r>
                    </a:p>
                  </a:txBody>
                  <a:tcPr marL="9525" marR="9525" marT="9525" marB="0" anchor="ctr">
                    <a:lnT w="28575" cap="flat" cmpd="sng" algn="ctr">
                      <a:solidFill>
                        <a:schemeClr val="bg2"/>
                      </a:solidFill>
                      <a:prstDash val="solid"/>
                      <a:round/>
                      <a:headEnd type="none" w="med" len="med"/>
                      <a:tailEnd type="none" w="med" len="med"/>
                    </a:lnT>
                  </a:tcPr>
                </a:tc>
                <a:tc>
                  <a:txBody>
                    <a:bodyPr/>
                    <a:lstStyle/>
                    <a:p>
                      <a:pPr algn="ctr" fontAlgn="ctr"/>
                      <a:r>
                        <a:rPr lang="ru-RU" sz="900" b="0" i="0" u="none" strike="noStrike" cap="none">
                          <a:solidFill>
                            <a:schemeClr val="dk1"/>
                          </a:solidFill>
                          <a:latin typeface="+mn-lt"/>
                          <a:ea typeface="+mn-ea"/>
                          <a:cs typeface="+mn-cs"/>
                          <a:sym typeface="Arial"/>
                        </a:rPr>
                        <a:t>1 900</a:t>
                      </a:r>
                    </a:p>
                  </a:txBody>
                  <a:tcPr marL="9525" marR="9525" marT="9525" marB="0" anchor="ctr">
                    <a:lnT w="28575" cap="flat" cmpd="sng" algn="ctr">
                      <a:solidFill>
                        <a:schemeClr val="bg2"/>
                      </a:solidFill>
                      <a:prstDash val="solid"/>
                      <a:round/>
                      <a:headEnd type="none" w="med" len="med"/>
                      <a:tailEnd type="none" w="med" len="med"/>
                    </a:lnT>
                  </a:tcPr>
                </a:tc>
                <a:tc>
                  <a:txBody>
                    <a:bodyPr/>
                    <a:lstStyle/>
                    <a:p>
                      <a:pPr algn="ctr" fontAlgn="ctr"/>
                      <a:r>
                        <a:rPr lang="ru-RU" sz="1050" b="1" i="0" u="none" strike="noStrike" cap="none">
                          <a:solidFill>
                            <a:schemeClr val="dk1"/>
                          </a:solidFill>
                          <a:latin typeface="+mn-lt"/>
                          <a:ea typeface="+mn-ea"/>
                          <a:cs typeface="+mn-cs"/>
                          <a:sym typeface="Arial"/>
                        </a:rPr>
                        <a:t>14,1%</a:t>
                      </a:r>
                    </a:p>
                  </a:txBody>
                  <a:tcPr marL="9525" marR="9525" marT="9525" marB="0" anchor="ctr">
                    <a:lnT w="28575" cap="flat" cmpd="sng" algn="ctr">
                      <a:solidFill>
                        <a:schemeClr val="bg2"/>
                      </a:solidFill>
                      <a:prstDash val="solid"/>
                      <a:round/>
                      <a:headEnd type="none" w="med" len="med"/>
                      <a:tailEnd type="none" w="med" len="med"/>
                    </a:lnT>
                  </a:tcPr>
                </a:tc>
                <a:extLst>
                  <a:ext uri="{0D108BD9-81ED-4DB2-BD59-A6C34878D82A}">
                    <a16:rowId xmlns:a16="http://schemas.microsoft.com/office/drawing/2014/main" val="1385719993"/>
                  </a:ext>
                </a:extLst>
              </a:tr>
              <a:tr h="252035">
                <a:tc vMerge="1">
                  <a:txBody>
                    <a:bodyPr/>
                    <a:lstStyle/>
                    <a:p>
                      <a:endParaRPr lang="ru-KZ" sz="1100" dirty="0"/>
                    </a:p>
                  </a:txBody>
                  <a:tcPr/>
                </a:tc>
                <a:tc>
                  <a:txBody>
                    <a:bodyPr/>
                    <a:lstStyle/>
                    <a:p>
                      <a:pPr marL="72000" algn="l" fontAlgn="b"/>
                      <a:r>
                        <a:rPr lang="ru-RU" sz="800" b="0" i="0" u="none" strike="noStrike" cap="none" dirty="0">
                          <a:solidFill>
                            <a:schemeClr val="dk1"/>
                          </a:solidFill>
                          <a:latin typeface="+mn-lt"/>
                          <a:ea typeface="+mn-ea"/>
                          <a:cs typeface="+mn-cs"/>
                          <a:sym typeface="Arial"/>
                        </a:rPr>
                        <a:t>2 </a:t>
                      </a:r>
                      <a:r>
                        <a:rPr lang="ru-RU" sz="800" b="0" i="0" u="none" strike="noStrike" cap="none" dirty="0" err="1">
                          <a:solidFill>
                            <a:schemeClr val="dk1"/>
                          </a:solidFill>
                          <a:latin typeface="+mn-lt"/>
                          <a:ea typeface="+mn-ea"/>
                          <a:cs typeface="+mn-cs"/>
                          <a:sym typeface="Arial"/>
                        </a:rPr>
                        <a:t>Басқа</a:t>
                      </a:r>
                      <a:r>
                        <a:rPr lang="ru-RU" sz="800" b="0" i="0" u="none" strike="noStrike" cap="none" dirty="0">
                          <a:solidFill>
                            <a:schemeClr val="dk1"/>
                          </a:solidFill>
                          <a:latin typeface="+mn-lt"/>
                          <a:ea typeface="+mn-ea"/>
                          <a:cs typeface="+mn-cs"/>
                          <a:sym typeface="Arial"/>
                        </a:rPr>
                        <a:t> да </a:t>
                      </a:r>
                      <a:r>
                        <a:rPr lang="ru-RU" sz="800" b="0" i="0" u="none" strike="noStrike" cap="none" dirty="0" err="1">
                          <a:solidFill>
                            <a:schemeClr val="dk1"/>
                          </a:solidFill>
                          <a:latin typeface="+mn-lt"/>
                          <a:ea typeface="+mn-ea"/>
                          <a:cs typeface="+mn-cs"/>
                          <a:sym typeface="Arial"/>
                        </a:rPr>
                        <a:t>құрылысшы-монтаждаушылар</a:t>
                      </a:r>
                      <a:r>
                        <a:rPr lang="ru-RU" sz="800" b="0" i="0" u="none" strike="noStrike" cap="none" dirty="0">
                          <a:solidFill>
                            <a:schemeClr val="dk1"/>
                          </a:solidFill>
                          <a:latin typeface="+mn-lt"/>
                          <a:ea typeface="+mn-ea"/>
                          <a:cs typeface="+mn-cs"/>
                          <a:sym typeface="Arial"/>
                        </a:rPr>
                        <a:t> </a:t>
                      </a:r>
                      <a:r>
                        <a:rPr lang="ru-RU" sz="800" b="0" i="0" u="none" strike="noStrike" cap="none" dirty="0" err="1">
                          <a:solidFill>
                            <a:schemeClr val="dk1"/>
                          </a:solidFill>
                          <a:latin typeface="+mn-lt"/>
                          <a:ea typeface="+mn-ea"/>
                          <a:cs typeface="+mn-cs"/>
                          <a:sym typeface="Arial"/>
                        </a:rPr>
                        <a:t>және</a:t>
                      </a:r>
                      <a:r>
                        <a:rPr lang="ru-RU" sz="800" b="0" i="0" u="none" strike="noStrike" cap="none" dirty="0">
                          <a:solidFill>
                            <a:schemeClr val="dk1"/>
                          </a:solidFill>
                          <a:latin typeface="+mn-lt"/>
                          <a:ea typeface="+mn-ea"/>
                          <a:cs typeface="+mn-cs"/>
                          <a:sym typeface="Arial"/>
                        </a:rPr>
                        <a:t> </a:t>
                      </a:r>
                      <a:r>
                        <a:rPr lang="ru-RU" sz="800" b="0" i="0" u="none" strike="noStrike" cap="none" dirty="0" err="1">
                          <a:solidFill>
                            <a:schemeClr val="dk1"/>
                          </a:solidFill>
                          <a:latin typeface="+mn-lt"/>
                          <a:ea typeface="+mn-ea"/>
                          <a:cs typeface="+mn-cs"/>
                          <a:sym typeface="Arial"/>
                        </a:rPr>
                        <a:t>тектес</a:t>
                      </a:r>
                      <a:r>
                        <a:rPr lang="ru-RU" sz="800" b="0" i="0" u="none" strike="noStrike" cap="none" dirty="0">
                          <a:solidFill>
                            <a:schemeClr val="dk1"/>
                          </a:solidFill>
                          <a:latin typeface="+mn-lt"/>
                          <a:ea typeface="+mn-ea"/>
                          <a:cs typeface="+mn-cs"/>
                          <a:sym typeface="Arial"/>
                        </a:rPr>
                        <a:t> </a:t>
                      </a:r>
                      <a:r>
                        <a:rPr lang="ru-RU" sz="800" b="0" i="0" u="none" strike="noStrike" cap="none" dirty="0" err="1">
                          <a:solidFill>
                            <a:schemeClr val="dk1"/>
                          </a:solidFill>
                          <a:latin typeface="+mn-lt"/>
                          <a:ea typeface="+mn-ea"/>
                          <a:cs typeface="+mn-cs"/>
                          <a:sym typeface="Arial"/>
                        </a:rPr>
                        <a:t>қызметтер</a:t>
                      </a:r>
                      <a:r>
                        <a:rPr lang="ru-RU" sz="800" b="0" i="0" u="none" strike="noStrike" cap="none" dirty="0">
                          <a:solidFill>
                            <a:schemeClr val="dk1"/>
                          </a:solidFill>
                          <a:latin typeface="+mn-lt"/>
                          <a:ea typeface="+mn-ea"/>
                          <a:cs typeface="+mn-cs"/>
                          <a:sym typeface="Arial"/>
                        </a:rPr>
                        <a:t> </a:t>
                      </a:r>
                      <a:r>
                        <a:rPr lang="ru-RU" sz="800" b="0" i="0" u="none" strike="noStrike" cap="none" dirty="0" err="1">
                          <a:solidFill>
                            <a:schemeClr val="dk1"/>
                          </a:solidFill>
                          <a:latin typeface="+mn-lt"/>
                          <a:ea typeface="+mn-ea"/>
                          <a:cs typeface="+mn-cs"/>
                          <a:sym typeface="Arial"/>
                        </a:rPr>
                        <a:t>жұмысшылары</a:t>
                      </a:r>
                      <a:endParaRPr lang="ru-RU" sz="800" b="0" i="0" u="none" strike="noStrike" cap="none" dirty="0">
                        <a:solidFill>
                          <a:schemeClr val="dk1"/>
                        </a:solidFill>
                        <a:latin typeface="+mn-lt"/>
                        <a:ea typeface="+mn-ea"/>
                        <a:cs typeface="+mn-cs"/>
                        <a:sym typeface="Arial"/>
                      </a:endParaRPr>
                    </a:p>
                  </a:txBody>
                  <a:tcPr marL="9525" marR="9525" marT="9525" marB="0" anchor="ctr"/>
                </a:tc>
                <a:tc>
                  <a:txBody>
                    <a:bodyPr/>
                    <a:lstStyle/>
                    <a:p>
                      <a:pPr algn="ctr" fontAlgn="b"/>
                      <a:r>
                        <a:rPr lang="ru-RU" sz="900" b="0" i="1" u="none" strike="noStrike" cap="none" dirty="0">
                          <a:solidFill>
                            <a:schemeClr val="dk1"/>
                          </a:solidFill>
                          <a:latin typeface="+mn-lt"/>
                          <a:ea typeface="+mn-ea"/>
                          <a:cs typeface="+mn-cs"/>
                          <a:sym typeface="Arial"/>
                        </a:rPr>
                        <a:t>7119-9</a:t>
                      </a:r>
                    </a:p>
                  </a:txBody>
                  <a:tcPr marL="9525" marR="9525" marT="9525" marB="0" anchor="ctr"/>
                </a:tc>
                <a:tc>
                  <a:txBody>
                    <a:bodyPr/>
                    <a:lstStyle/>
                    <a:p>
                      <a:pPr algn="ctr" fontAlgn="ctr"/>
                      <a:r>
                        <a:rPr lang="ru-RU" sz="1050" b="1" i="0" u="none" strike="noStrike" cap="none">
                          <a:solidFill>
                            <a:schemeClr val="dk1"/>
                          </a:solidFill>
                          <a:latin typeface="+mn-lt"/>
                          <a:ea typeface="+mn-ea"/>
                          <a:cs typeface="+mn-cs"/>
                          <a:sym typeface="Arial"/>
                        </a:rPr>
                        <a:t>2 266</a:t>
                      </a:r>
                    </a:p>
                  </a:txBody>
                  <a:tcPr marL="9525" marR="9525" marT="9525" marB="0" anchor="ctr"/>
                </a:tc>
                <a:tc>
                  <a:txBody>
                    <a:bodyPr/>
                    <a:lstStyle/>
                    <a:p>
                      <a:pPr algn="ctr" fontAlgn="ctr"/>
                      <a:r>
                        <a:rPr lang="ru-RU" sz="900" b="0" i="0" u="none" strike="noStrike" cap="none" dirty="0">
                          <a:solidFill>
                            <a:schemeClr val="dk1"/>
                          </a:solidFill>
                          <a:latin typeface="+mn-lt"/>
                          <a:ea typeface="+mn-ea"/>
                          <a:cs typeface="+mn-cs"/>
                          <a:sym typeface="Arial"/>
                        </a:rPr>
                        <a:t>189</a:t>
                      </a:r>
                    </a:p>
                  </a:txBody>
                  <a:tcPr marL="9525" marR="9525" marT="9525" marB="0" anchor="ctr"/>
                </a:tc>
                <a:tc>
                  <a:txBody>
                    <a:bodyPr/>
                    <a:lstStyle/>
                    <a:p>
                      <a:pPr algn="ctr" fontAlgn="ctr"/>
                      <a:r>
                        <a:rPr lang="ru-RU" sz="900" b="0" i="0" u="none" strike="noStrike" cap="none" dirty="0">
                          <a:solidFill>
                            <a:schemeClr val="dk1"/>
                          </a:solidFill>
                          <a:latin typeface="+mn-lt"/>
                          <a:ea typeface="+mn-ea"/>
                          <a:cs typeface="+mn-cs"/>
                          <a:sym typeface="Arial"/>
                        </a:rPr>
                        <a:t>949</a:t>
                      </a:r>
                    </a:p>
                  </a:txBody>
                  <a:tcPr marL="9525" marR="9525" marT="9525" marB="0" anchor="ctr"/>
                </a:tc>
                <a:tc>
                  <a:txBody>
                    <a:bodyPr/>
                    <a:lstStyle/>
                    <a:p>
                      <a:pPr algn="ctr" fontAlgn="ctr"/>
                      <a:r>
                        <a:rPr lang="ru-RU" sz="900" b="0" i="0" u="none" strike="noStrike" cap="none">
                          <a:solidFill>
                            <a:schemeClr val="dk1"/>
                          </a:solidFill>
                          <a:latin typeface="+mn-lt"/>
                          <a:ea typeface="+mn-ea"/>
                          <a:cs typeface="+mn-cs"/>
                          <a:sym typeface="Arial"/>
                        </a:rPr>
                        <a:t>742</a:t>
                      </a:r>
                    </a:p>
                  </a:txBody>
                  <a:tcPr marL="9525" marR="9525" marT="9525" marB="0" anchor="ctr"/>
                </a:tc>
                <a:tc>
                  <a:txBody>
                    <a:bodyPr/>
                    <a:lstStyle/>
                    <a:p>
                      <a:pPr algn="ctr" fontAlgn="ctr"/>
                      <a:r>
                        <a:rPr lang="ru-RU" sz="900" b="0" i="0" u="none" strike="noStrike" cap="none">
                          <a:solidFill>
                            <a:schemeClr val="dk1"/>
                          </a:solidFill>
                          <a:latin typeface="+mn-lt"/>
                          <a:ea typeface="+mn-ea"/>
                          <a:cs typeface="+mn-cs"/>
                          <a:sym typeface="Arial"/>
                        </a:rPr>
                        <a:t>386</a:t>
                      </a:r>
                    </a:p>
                  </a:txBody>
                  <a:tcPr marL="9525" marR="9525" marT="9525" marB="0" anchor="ctr"/>
                </a:tc>
                <a:tc>
                  <a:txBody>
                    <a:bodyPr/>
                    <a:lstStyle/>
                    <a:p>
                      <a:pPr algn="ctr" fontAlgn="ctr"/>
                      <a:r>
                        <a:rPr lang="ru-RU" sz="1050" b="1" i="0" u="none" strike="noStrike" cap="none" dirty="0">
                          <a:solidFill>
                            <a:schemeClr val="dk1"/>
                          </a:solidFill>
                          <a:latin typeface="+mn-lt"/>
                          <a:ea typeface="+mn-ea"/>
                          <a:cs typeface="+mn-cs"/>
                          <a:sym typeface="Arial"/>
                        </a:rPr>
                        <a:t>3,3%</a:t>
                      </a:r>
                    </a:p>
                  </a:txBody>
                  <a:tcPr marL="9525" marR="9525" marT="9525" marB="0" anchor="ctr"/>
                </a:tc>
                <a:extLst>
                  <a:ext uri="{0D108BD9-81ED-4DB2-BD59-A6C34878D82A}">
                    <a16:rowId xmlns:a16="http://schemas.microsoft.com/office/drawing/2014/main" val="4184679391"/>
                  </a:ext>
                </a:extLst>
              </a:tr>
              <a:tr h="252035">
                <a:tc vMerge="1">
                  <a:txBody>
                    <a:bodyPr/>
                    <a:lstStyle/>
                    <a:p>
                      <a:endParaRPr lang="ru-KZ" sz="1100" dirty="0"/>
                    </a:p>
                  </a:txBody>
                  <a:tcPr/>
                </a:tc>
                <a:tc>
                  <a:txBody>
                    <a:bodyPr/>
                    <a:lstStyle/>
                    <a:p>
                      <a:pPr marL="72000" algn="l" fontAlgn="b"/>
                      <a:r>
                        <a:rPr lang="ru-RU" sz="800" b="0" i="0" u="none" strike="noStrike" cap="none" dirty="0">
                          <a:solidFill>
                            <a:schemeClr val="dk1"/>
                          </a:solidFill>
                          <a:latin typeface="+mn-lt"/>
                          <a:ea typeface="+mn-ea"/>
                          <a:cs typeface="+mn-cs"/>
                          <a:sym typeface="Arial"/>
                        </a:rPr>
                        <a:t>3 </a:t>
                      </a:r>
                      <a:r>
                        <a:rPr lang="ru-RU" sz="800" b="0" i="0" u="none" strike="noStrike" cap="none" dirty="0" err="1">
                          <a:solidFill>
                            <a:schemeClr val="dk1"/>
                          </a:solidFill>
                          <a:latin typeface="+mn-lt"/>
                          <a:ea typeface="+mn-ea"/>
                          <a:cs typeface="+mn-cs"/>
                          <a:sym typeface="Arial"/>
                        </a:rPr>
                        <a:t>Ғимараттарды</a:t>
                      </a:r>
                      <a:r>
                        <a:rPr lang="ru-RU" sz="800" b="0" i="0" u="none" strike="noStrike" cap="none" dirty="0">
                          <a:solidFill>
                            <a:schemeClr val="dk1"/>
                          </a:solidFill>
                          <a:latin typeface="+mn-lt"/>
                          <a:ea typeface="+mn-ea"/>
                          <a:cs typeface="+mn-cs"/>
                          <a:sym typeface="Arial"/>
                        </a:rPr>
                        <a:t> салу </a:t>
                      </a:r>
                      <a:r>
                        <a:rPr lang="ru-RU" sz="800" b="0" i="0" u="none" strike="noStrike" cap="none" dirty="0" err="1">
                          <a:solidFill>
                            <a:schemeClr val="dk1"/>
                          </a:solidFill>
                          <a:latin typeface="+mn-lt"/>
                          <a:ea typeface="+mn-ea"/>
                          <a:cs typeface="+mn-cs"/>
                          <a:sym typeface="Arial"/>
                        </a:rPr>
                        <a:t>және</a:t>
                      </a:r>
                      <a:r>
                        <a:rPr lang="ru-RU" sz="800" b="0" i="0" u="none" strike="noStrike" cap="none" dirty="0">
                          <a:solidFill>
                            <a:schemeClr val="dk1"/>
                          </a:solidFill>
                          <a:latin typeface="+mn-lt"/>
                          <a:ea typeface="+mn-ea"/>
                          <a:cs typeface="+mn-cs"/>
                          <a:sym typeface="Arial"/>
                        </a:rPr>
                        <a:t> </a:t>
                      </a:r>
                      <a:r>
                        <a:rPr lang="ru-RU" sz="800" b="0" i="0" u="none" strike="noStrike" cap="none" dirty="0" err="1">
                          <a:solidFill>
                            <a:schemeClr val="dk1"/>
                          </a:solidFill>
                          <a:latin typeface="+mn-lt"/>
                          <a:ea typeface="+mn-ea"/>
                          <a:cs typeface="+mn-cs"/>
                          <a:sym typeface="Arial"/>
                        </a:rPr>
                        <a:t>жөндеу</a:t>
                      </a:r>
                      <a:r>
                        <a:rPr lang="ru-RU" sz="800" b="0" i="0" u="none" strike="noStrike" cap="none" dirty="0">
                          <a:solidFill>
                            <a:schemeClr val="dk1"/>
                          </a:solidFill>
                          <a:latin typeface="+mn-lt"/>
                          <a:ea typeface="+mn-ea"/>
                          <a:cs typeface="+mn-cs"/>
                          <a:sym typeface="Arial"/>
                        </a:rPr>
                        <a:t> </a:t>
                      </a:r>
                      <a:r>
                        <a:rPr lang="ru-RU" sz="800" b="0" i="0" u="none" strike="noStrike" cap="none" dirty="0" err="1">
                          <a:solidFill>
                            <a:schemeClr val="dk1"/>
                          </a:solidFill>
                          <a:latin typeface="+mn-lt"/>
                          <a:ea typeface="+mn-ea"/>
                          <a:cs typeface="+mn-cs"/>
                          <a:sym typeface="Arial"/>
                        </a:rPr>
                        <a:t>жөніндегі</a:t>
                      </a:r>
                      <a:r>
                        <a:rPr lang="ru-RU" sz="800" b="0" i="0" u="none" strike="noStrike" cap="none" dirty="0">
                          <a:solidFill>
                            <a:schemeClr val="dk1"/>
                          </a:solidFill>
                          <a:latin typeface="+mn-lt"/>
                          <a:ea typeface="+mn-ea"/>
                          <a:cs typeface="+mn-cs"/>
                          <a:sym typeface="Arial"/>
                        </a:rPr>
                        <a:t> </a:t>
                      </a:r>
                      <a:r>
                        <a:rPr lang="ru-RU" sz="800" b="0" i="0" u="none" strike="noStrike" cap="none" dirty="0" err="1">
                          <a:solidFill>
                            <a:schemeClr val="dk1"/>
                          </a:solidFill>
                          <a:latin typeface="+mn-lt"/>
                          <a:ea typeface="+mn-ea"/>
                          <a:cs typeface="+mn-cs"/>
                          <a:sym typeface="Arial"/>
                        </a:rPr>
                        <a:t>біліктілігі</a:t>
                      </a:r>
                      <a:r>
                        <a:rPr lang="ru-RU" sz="800" b="0" i="0" u="none" strike="noStrike" cap="none" dirty="0">
                          <a:solidFill>
                            <a:schemeClr val="dk1"/>
                          </a:solidFill>
                          <a:latin typeface="+mn-lt"/>
                          <a:ea typeface="+mn-ea"/>
                          <a:cs typeface="+mn-cs"/>
                          <a:sym typeface="Arial"/>
                        </a:rPr>
                        <a:t> </a:t>
                      </a:r>
                      <a:r>
                        <a:rPr lang="ru-RU" sz="800" b="0" i="0" u="none" strike="noStrike" cap="none" dirty="0" err="1">
                          <a:solidFill>
                            <a:schemeClr val="dk1"/>
                          </a:solidFill>
                          <a:latin typeface="+mn-lt"/>
                          <a:ea typeface="+mn-ea"/>
                          <a:cs typeface="+mn-cs"/>
                          <a:sym typeface="Arial"/>
                        </a:rPr>
                        <a:t>жоқ</a:t>
                      </a:r>
                      <a:r>
                        <a:rPr lang="ru-RU" sz="800" b="0" i="0" u="none" strike="noStrike" cap="none" dirty="0">
                          <a:solidFill>
                            <a:schemeClr val="dk1"/>
                          </a:solidFill>
                          <a:latin typeface="+mn-lt"/>
                          <a:ea typeface="+mn-ea"/>
                          <a:cs typeface="+mn-cs"/>
                          <a:sym typeface="Arial"/>
                        </a:rPr>
                        <a:t> </a:t>
                      </a:r>
                      <a:r>
                        <a:rPr lang="ru-RU" sz="800" b="0" i="0" u="none" strike="noStrike" cap="none" dirty="0" err="1">
                          <a:solidFill>
                            <a:schemeClr val="dk1"/>
                          </a:solidFill>
                          <a:latin typeface="+mn-lt"/>
                          <a:ea typeface="+mn-ea"/>
                          <a:cs typeface="+mn-cs"/>
                          <a:sym typeface="Arial"/>
                        </a:rPr>
                        <a:t>жұмысшылар</a:t>
                      </a:r>
                      <a:endParaRPr lang="ru-RU" sz="800" b="0" i="0" u="none" strike="noStrike" cap="none" dirty="0">
                        <a:solidFill>
                          <a:schemeClr val="dk1"/>
                        </a:solidFill>
                        <a:latin typeface="+mn-lt"/>
                        <a:ea typeface="+mn-ea"/>
                        <a:cs typeface="+mn-cs"/>
                        <a:sym typeface="Arial"/>
                      </a:endParaRPr>
                    </a:p>
                  </a:txBody>
                  <a:tcPr marL="9525" marR="9525" marT="9525" marB="0" anchor="ctr"/>
                </a:tc>
                <a:tc>
                  <a:txBody>
                    <a:bodyPr/>
                    <a:lstStyle/>
                    <a:p>
                      <a:pPr algn="ctr" fontAlgn="b"/>
                      <a:r>
                        <a:rPr lang="ru-RU" sz="900" b="0" i="1" u="none" strike="noStrike" cap="none" dirty="0">
                          <a:solidFill>
                            <a:schemeClr val="dk1"/>
                          </a:solidFill>
                          <a:latin typeface="+mn-lt"/>
                          <a:ea typeface="+mn-ea"/>
                          <a:cs typeface="+mn-cs"/>
                          <a:sym typeface="Arial"/>
                        </a:rPr>
                        <a:t>9312-2</a:t>
                      </a:r>
                    </a:p>
                  </a:txBody>
                  <a:tcPr marL="9525" marR="9525" marT="9525" marB="0" anchor="ctr"/>
                </a:tc>
                <a:tc>
                  <a:txBody>
                    <a:bodyPr/>
                    <a:lstStyle/>
                    <a:p>
                      <a:pPr algn="ctr" fontAlgn="ctr"/>
                      <a:r>
                        <a:rPr lang="ru-RU" sz="1050" b="1" i="0" u="none" strike="noStrike" cap="none" dirty="0">
                          <a:solidFill>
                            <a:schemeClr val="dk1"/>
                          </a:solidFill>
                          <a:latin typeface="+mn-lt"/>
                          <a:ea typeface="+mn-ea"/>
                          <a:cs typeface="+mn-cs"/>
                          <a:sym typeface="Arial"/>
                        </a:rPr>
                        <a:t>1 994</a:t>
                      </a:r>
                    </a:p>
                  </a:txBody>
                  <a:tcPr marL="9525" marR="9525" marT="9525" marB="0" anchor="ctr"/>
                </a:tc>
                <a:tc>
                  <a:txBody>
                    <a:bodyPr/>
                    <a:lstStyle/>
                    <a:p>
                      <a:pPr algn="ctr" fontAlgn="ctr"/>
                      <a:r>
                        <a:rPr lang="ru-RU" sz="900" b="0" i="0" u="none" strike="noStrike" cap="none">
                          <a:solidFill>
                            <a:schemeClr val="dk1"/>
                          </a:solidFill>
                          <a:latin typeface="+mn-lt"/>
                          <a:ea typeface="+mn-ea"/>
                          <a:cs typeface="+mn-cs"/>
                          <a:sym typeface="Arial"/>
                        </a:rPr>
                        <a:t>1</a:t>
                      </a:r>
                    </a:p>
                  </a:txBody>
                  <a:tcPr marL="9525" marR="9525" marT="9525" marB="0" anchor="ctr"/>
                </a:tc>
                <a:tc>
                  <a:txBody>
                    <a:bodyPr/>
                    <a:lstStyle/>
                    <a:p>
                      <a:pPr algn="ctr" fontAlgn="ctr"/>
                      <a:r>
                        <a:rPr lang="ru-RU" sz="900" b="0" i="0" u="none" strike="noStrike" cap="none" dirty="0">
                          <a:solidFill>
                            <a:schemeClr val="dk1"/>
                          </a:solidFill>
                          <a:latin typeface="+mn-lt"/>
                          <a:ea typeface="+mn-ea"/>
                          <a:cs typeface="+mn-cs"/>
                          <a:sym typeface="Arial"/>
                        </a:rPr>
                        <a:t>834</a:t>
                      </a:r>
                    </a:p>
                  </a:txBody>
                  <a:tcPr marL="9525" marR="9525" marT="9525" marB="0" anchor="ctr"/>
                </a:tc>
                <a:tc>
                  <a:txBody>
                    <a:bodyPr/>
                    <a:lstStyle/>
                    <a:p>
                      <a:pPr algn="ctr" fontAlgn="ctr"/>
                      <a:r>
                        <a:rPr lang="ru-RU" sz="900" b="0" i="0" u="none" strike="noStrike" cap="none">
                          <a:solidFill>
                            <a:schemeClr val="dk1"/>
                          </a:solidFill>
                          <a:latin typeface="+mn-lt"/>
                          <a:ea typeface="+mn-ea"/>
                          <a:cs typeface="+mn-cs"/>
                          <a:sym typeface="Arial"/>
                        </a:rPr>
                        <a:t>871</a:t>
                      </a:r>
                    </a:p>
                  </a:txBody>
                  <a:tcPr marL="9525" marR="9525" marT="9525" marB="0" anchor="ctr"/>
                </a:tc>
                <a:tc>
                  <a:txBody>
                    <a:bodyPr/>
                    <a:lstStyle/>
                    <a:p>
                      <a:pPr algn="ctr" fontAlgn="ctr"/>
                      <a:r>
                        <a:rPr lang="ru-RU" sz="900" b="0" i="0" u="none" strike="noStrike" cap="none">
                          <a:solidFill>
                            <a:schemeClr val="dk1"/>
                          </a:solidFill>
                          <a:latin typeface="+mn-lt"/>
                          <a:ea typeface="+mn-ea"/>
                          <a:cs typeface="+mn-cs"/>
                          <a:sym typeface="Arial"/>
                        </a:rPr>
                        <a:t>288</a:t>
                      </a:r>
                    </a:p>
                  </a:txBody>
                  <a:tcPr marL="9525" marR="9525" marT="9525" marB="0" anchor="ctr"/>
                </a:tc>
                <a:tc>
                  <a:txBody>
                    <a:bodyPr/>
                    <a:lstStyle/>
                    <a:p>
                      <a:pPr algn="ctr" fontAlgn="ctr"/>
                      <a:r>
                        <a:rPr lang="ru-RU" sz="1050" b="1" i="0" u="none" strike="noStrike" cap="none">
                          <a:solidFill>
                            <a:schemeClr val="dk1"/>
                          </a:solidFill>
                          <a:latin typeface="+mn-lt"/>
                          <a:ea typeface="+mn-ea"/>
                          <a:cs typeface="+mn-cs"/>
                          <a:sym typeface="Arial"/>
                        </a:rPr>
                        <a:t>2,9%</a:t>
                      </a:r>
                    </a:p>
                  </a:txBody>
                  <a:tcPr marL="9525" marR="9525" marT="9525" marB="0" anchor="ctr"/>
                </a:tc>
                <a:extLst>
                  <a:ext uri="{0D108BD9-81ED-4DB2-BD59-A6C34878D82A}">
                    <a16:rowId xmlns:a16="http://schemas.microsoft.com/office/drawing/2014/main" val="1073052614"/>
                  </a:ext>
                </a:extLst>
              </a:tr>
              <a:tr h="252035">
                <a:tc vMerge="1">
                  <a:txBody>
                    <a:bodyPr/>
                    <a:lstStyle/>
                    <a:p>
                      <a:endParaRPr lang="ru-KZ" sz="1100" dirty="0"/>
                    </a:p>
                  </a:txBody>
                  <a:tcPr/>
                </a:tc>
                <a:tc>
                  <a:txBody>
                    <a:bodyPr/>
                    <a:lstStyle/>
                    <a:p>
                      <a:pPr marL="72000" algn="l" fontAlgn="b"/>
                      <a:r>
                        <a:rPr lang="ru-RU" sz="800" b="0" i="0" u="none" strike="noStrike" cap="none" dirty="0">
                          <a:solidFill>
                            <a:schemeClr val="dk1"/>
                          </a:solidFill>
                          <a:latin typeface="+mn-lt"/>
                          <a:ea typeface="+mn-ea"/>
                          <a:cs typeface="+mn-cs"/>
                          <a:sym typeface="Arial"/>
                        </a:rPr>
                        <a:t>4 </a:t>
                      </a:r>
                      <a:r>
                        <a:rPr lang="ru-RU" sz="800" b="0" i="0" u="none" strike="noStrike" cap="none" dirty="0" err="1">
                          <a:solidFill>
                            <a:schemeClr val="dk1"/>
                          </a:solidFill>
                          <a:latin typeface="+mn-lt"/>
                          <a:ea typeface="+mn-ea"/>
                          <a:cs typeface="+mn-cs"/>
                          <a:sym typeface="Arial"/>
                        </a:rPr>
                        <a:t>Басқа</a:t>
                      </a:r>
                      <a:r>
                        <a:rPr lang="ru-RU" sz="800" b="0" i="0" u="none" strike="noStrike" cap="none" dirty="0">
                          <a:solidFill>
                            <a:schemeClr val="dk1"/>
                          </a:solidFill>
                          <a:latin typeface="+mn-lt"/>
                          <a:ea typeface="+mn-ea"/>
                          <a:cs typeface="+mn-cs"/>
                          <a:sym typeface="Arial"/>
                        </a:rPr>
                        <a:t> да </a:t>
                      </a:r>
                      <a:r>
                        <a:rPr lang="ru-RU" sz="800" b="0" i="0" u="none" strike="noStrike" cap="none" dirty="0" err="1">
                          <a:solidFill>
                            <a:schemeClr val="dk1"/>
                          </a:solidFill>
                          <a:latin typeface="+mn-lt"/>
                          <a:ea typeface="+mn-ea"/>
                          <a:cs typeface="+mn-cs"/>
                          <a:sym typeface="Arial"/>
                        </a:rPr>
                        <a:t>күзетшілер</a:t>
                      </a:r>
                      <a:r>
                        <a:rPr lang="ru-RU" sz="800" b="0" i="0" u="none" strike="noStrike" cap="none" dirty="0">
                          <a:solidFill>
                            <a:schemeClr val="dk1"/>
                          </a:solidFill>
                          <a:latin typeface="+mn-lt"/>
                          <a:ea typeface="+mn-ea"/>
                          <a:cs typeface="+mn-cs"/>
                          <a:sym typeface="Arial"/>
                        </a:rPr>
                        <a:t>, </a:t>
                      </a:r>
                      <a:r>
                        <a:rPr lang="ru-RU" sz="800" b="0" i="0" u="none" strike="noStrike" cap="none" dirty="0" err="1">
                          <a:solidFill>
                            <a:schemeClr val="dk1"/>
                          </a:solidFill>
                          <a:latin typeface="+mn-lt"/>
                          <a:ea typeface="+mn-ea"/>
                          <a:cs typeface="+mn-cs"/>
                          <a:sym typeface="Arial"/>
                        </a:rPr>
                        <a:t>инкассаторлар</a:t>
                      </a:r>
                      <a:r>
                        <a:rPr lang="ru-RU" sz="800" b="0" i="0" u="none" strike="noStrike" cap="none" dirty="0">
                          <a:solidFill>
                            <a:schemeClr val="dk1"/>
                          </a:solidFill>
                          <a:latin typeface="+mn-lt"/>
                          <a:ea typeface="+mn-ea"/>
                          <a:cs typeface="+mn-cs"/>
                          <a:sym typeface="Arial"/>
                        </a:rPr>
                        <a:t> </a:t>
                      </a:r>
                      <a:r>
                        <a:rPr lang="ru-RU" sz="800" b="0" i="0" u="none" strike="noStrike" cap="none" dirty="0" err="1">
                          <a:solidFill>
                            <a:schemeClr val="dk1"/>
                          </a:solidFill>
                          <a:latin typeface="+mn-lt"/>
                          <a:ea typeface="+mn-ea"/>
                          <a:cs typeface="+mn-cs"/>
                          <a:sym typeface="Arial"/>
                        </a:rPr>
                        <a:t>және</a:t>
                      </a:r>
                      <a:r>
                        <a:rPr lang="ru-RU" sz="800" b="0" i="0" u="none" strike="noStrike" cap="none" dirty="0">
                          <a:solidFill>
                            <a:schemeClr val="dk1"/>
                          </a:solidFill>
                          <a:latin typeface="+mn-lt"/>
                          <a:ea typeface="+mn-ea"/>
                          <a:cs typeface="+mn-cs"/>
                          <a:sym typeface="Arial"/>
                        </a:rPr>
                        <a:t>  </a:t>
                      </a:r>
                      <a:r>
                        <a:rPr lang="ru-RU" sz="800" b="0" i="0" u="none" strike="noStrike" cap="none" dirty="0" err="1">
                          <a:solidFill>
                            <a:schemeClr val="dk1"/>
                          </a:solidFill>
                          <a:latin typeface="+mn-lt"/>
                          <a:ea typeface="+mn-ea"/>
                          <a:cs typeface="+mn-cs"/>
                          <a:sym typeface="Arial"/>
                        </a:rPr>
                        <a:t>тектес</a:t>
                      </a:r>
                      <a:r>
                        <a:rPr lang="ru-RU" sz="800" b="0" i="0" u="none" strike="noStrike" cap="none" dirty="0">
                          <a:solidFill>
                            <a:schemeClr val="dk1"/>
                          </a:solidFill>
                          <a:latin typeface="+mn-lt"/>
                          <a:ea typeface="+mn-ea"/>
                          <a:cs typeface="+mn-cs"/>
                          <a:sym typeface="Arial"/>
                        </a:rPr>
                        <a:t> </a:t>
                      </a:r>
                      <a:r>
                        <a:rPr lang="ru-RU" sz="800" b="0" i="0" u="none" strike="noStrike" cap="none" dirty="0" err="1">
                          <a:solidFill>
                            <a:schemeClr val="dk1"/>
                          </a:solidFill>
                          <a:latin typeface="+mn-lt"/>
                          <a:ea typeface="+mn-ea"/>
                          <a:cs typeface="+mn-cs"/>
                          <a:sym typeface="Arial"/>
                        </a:rPr>
                        <a:t>қызметтер</a:t>
                      </a:r>
                      <a:endParaRPr lang="ru-RU" sz="800" b="0" i="0" u="none" strike="noStrike" cap="none" dirty="0">
                        <a:solidFill>
                          <a:schemeClr val="dk1"/>
                        </a:solidFill>
                        <a:latin typeface="+mn-lt"/>
                        <a:ea typeface="+mn-ea"/>
                        <a:cs typeface="+mn-cs"/>
                        <a:sym typeface="Arial"/>
                      </a:endParaRPr>
                    </a:p>
                  </a:txBody>
                  <a:tcPr marL="9525" marR="9525" marT="9525" marB="0" anchor="ctr"/>
                </a:tc>
                <a:tc>
                  <a:txBody>
                    <a:bodyPr/>
                    <a:lstStyle/>
                    <a:p>
                      <a:pPr algn="ctr" fontAlgn="b"/>
                      <a:r>
                        <a:rPr lang="ru-RU" sz="900" b="0" i="1" u="none" strike="noStrike" cap="none">
                          <a:solidFill>
                            <a:schemeClr val="dk1"/>
                          </a:solidFill>
                          <a:latin typeface="+mn-lt"/>
                          <a:ea typeface="+mn-ea"/>
                          <a:cs typeface="+mn-cs"/>
                          <a:sym typeface="Arial"/>
                        </a:rPr>
                        <a:t>5414-9</a:t>
                      </a:r>
                    </a:p>
                  </a:txBody>
                  <a:tcPr marL="9525" marR="9525" marT="9525" marB="0" anchor="ctr"/>
                </a:tc>
                <a:tc>
                  <a:txBody>
                    <a:bodyPr/>
                    <a:lstStyle/>
                    <a:p>
                      <a:pPr algn="ctr" fontAlgn="ctr"/>
                      <a:r>
                        <a:rPr lang="ru-RU" sz="1050" b="1" i="0" u="none" strike="noStrike" cap="none" dirty="0">
                          <a:solidFill>
                            <a:schemeClr val="dk1"/>
                          </a:solidFill>
                          <a:latin typeface="+mn-lt"/>
                          <a:ea typeface="+mn-ea"/>
                          <a:cs typeface="+mn-cs"/>
                          <a:sym typeface="Arial"/>
                        </a:rPr>
                        <a:t>1 802</a:t>
                      </a:r>
                    </a:p>
                  </a:txBody>
                  <a:tcPr marL="9525" marR="9525" marT="9525" marB="0" anchor="ctr"/>
                </a:tc>
                <a:tc>
                  <a:txBody>
                    <a:bodyPr/>
                    <a:lstStyle/>
                    <a:p>
                      <a:pPr algn="ctr" fontAlgn="ctr"/>
                      <a:r>
                        <a:rPr lang="ru-RU" sz="900" b="0" i="0" u="none" strike="noStrike" cap="none">
                          <a:solidFill>
                            <a:schemeClr val="dk1"/>
                          </a:solidFill>
                          <a:latin typeface="+mn-lt"/>
                          <a:ea typeface="+mn-ea"/>
                          <a:cs typeface="+mn-cs"/>
                          <a:sym typeface="Arial"/>
                        </a:rPr>
                        <a:t>455</a:t>
                      </a:r>
                    </a:p>
                  </a:txBody>
                  <a:tcPr marL="9525" marR="9525" marT="9525" marB="0" anchor="ctr"/>
                </a:tc>
                <a:tc>
                  <a:txBody>
                    <a:bodyPr/>
                    <a:lstStyle/>
                    <a:p>
                      <a:pPr algn="ctr" fontAlgn="ctr"/>
                      <a:r>
                        <a:rPr lang="ru-RU" sz="900" b="0" i="0" u="none" strike="noStrike" cap="none">
                          <a:solidFill>
                            <a:schemeClr val="dk1"/>
                          </a:solidFill>
                          <a:latin typeface="+mn-lt"/>
                          <a:ea typeface="+mn-ea"/>
                          <a:cs typeface="+mn-cs"/>
                          <a:sym typeface="Arial"/>
                        </a:rPr>
                        <a:t>279</a:t>
                      </a:r>
                    </a:p>
                  </a:txBody>
                  <a:tcPr marL="9525" marR="9525" marT="9525" marB="0" anchor="ctr"/>
                </a:tc>
                <a:tc>
                  <a:txBody>
                    <a:bodyPr/>
                    <a:lstStyle/>
                    <a:p>
                      <a:pPr algn="ctr" fontAlgn="ctr"/>
                      <a:r>
                        <a:rPr lang="ru-RU" sz="900" b="0" i="0" u="none" strike="noStrike" cap="none">
                          <a:solidFill>
                            <a:schemeClr val="dk1"/>
                          </a:solidFill>
                          <a:latin typeface="+mn-lt"/>
                          <a:ea typeface="+mn-ea"/>
                          <a:cs typeface="+mn-cs"/>
                          <a:sym typeface="Arial"/>
                        </a:rPr>
                        <a:t>462</a:t>
                      </a:r>
                    </a:p>
                  </a:txBody>
                  <a:tcPr marL="9525" marR="9525" marT="9525" marB="0" anchor="ctr"/>
                </a:tc>
                <a:tc>
                  <a:txBody>
                    <a:bodyPr/>
                    <a:lstStyle/>
                    <a:p>
                      <a:pPr algn="ctr" fontAlgn="ctr"/>
                      <a:r>
                        <a:rPr lang="ru-RU" sz="900" b="0" i="0" u="none" strike="noStrike" cap="none">
                          <a:solidFill>
                            <a:schemeClr val="dk1"/>
                          </a:solidFill>
                          <a:latin typeface="+mn-lt"/>
                          <a:ea typeface="+mn-ea"/>
                          <a:cs typeface="+mn-cs"/>
                          <a:sym typeface="Arial"/>
                        </a:rPr>
                        <a:t>606</a:t>
                      </a:r>
                    </a:p>
                  </a:txBody>
                  <a:tcPr marL="9525" marR="9525" marT="9525" marB="0" anchor="ctr"/>
                </a:tc>
                <a:tc>
                  <a:txBody>
                    <a:bodyPr/>
                    <a:lstStyle/>
                    <a:p>
                      <a:pPr algn="ctr" fontAlgn="ctr"/>
                      <a:r>
                        <a:rPr lang="ru-RU" sz="1050" b="1" i="0" u="none" strike="noStrike" cap="none" dirty="0">
                          <a:solidFill>
                            <a:schemeClr val="dk1"/>
                          </a:solidFill>
                          <a:latin typeface="+mn-lt"/>
                          <a:ea typeface="+mn-ea"/>
                          <a:cs typeface="+mn-cs"/>
                          <a:sym typeface="Arial"/>
                        </a:rPr>
                        <a:t>2,6%</a:t>
                      </a:r>
                    </a:p>
                  </a:txBody>
                  <a:tcPr marL="9525" marR="9525" marT="9525" marB="0" anchor="ctr"/>
                </a:tc>
                <a:extLst>
                  <a:ext uri="{0D108BD9-81ED-4DB2-BD59-A6C34878D82A}">
                    <a16:rowId xmlns:a16="http://schemas.microsoft.com/office/drawing/2014/main" val="2643833706"/>
                  </a:ext>
                </a:extLst>
              </a:tr>
              <a:tr h="252035">
                <a:tc vMerge="1">
                  <a:txBody>
                    <a:bodyPr/>
                    <a:lstStyle/>
                    <a:p>
                      <a:endParaRPr lang="ru-KZ" sz="1100" dirty="0"/>
                    </a:p>
                  </a:txBody>
                  <a:tcPr/>
                </a:tc>
                <a:tc>
                  <a:txBody>
                    <a:bodyPr/>
                    <a:lstStyle/>
                    <a:p>
                      <a:pPr marL="72000" algn="l" fontAlgn="b"/>
                      <a:r>
                        <a:rPr lang="ru-RU" sz="800" b="0" i="0" u="none" strike="noStrike" cap="none" dirty="0">
                          <a:solidFill>
                            <a:schemeClr val="dk1"/>
                          </a:solidFill>
                          <a:latin typeface="+mn-lt"/>
                          <a:ea typeface="+mn-ea"/>
                          <a:cs typeface="+mn-cs"/>
                          <a:sym typeface="Arial"/>
                        </a:rPr>
                        <a:t>5 Аула </a:t>
                      </a:r>
                      <a:r>
                        <a:rPr lang="ru-RU" sz="800" b="0" i="0" u="none" strike="noStrike" cap="none" dirty="0" err="1">
                          <a:solidFill>
                            <a:schemeClr val="dk1"/>
                          </a:solidFill>
                          <a:latin typeface="+mn-lt"/>
                          <a:ea typeface="+mn-ea"/>
                          <a:cs typeface="+mn-cs"/>
                          <a:sym typeface="Arial"/>
                        </a:rPr>
                        <a:t>сыпырушылар</a:t>
                      </a:r>
                      <a:r>
                        <a:rPr lang="ru-RU" sz="800" b="0" i="0" u="none" strike="noStrike" cap="none" dirty="0">
                          <a:solidFill>
                            <a:schemeClr val="dk1"/>
                          </a:solidFill>
                          <a:latin typeface="+mn-lt"/>
                          <a:ea typeface="+mn-ea"/>
                          <a:cs typeface="+mn-cs"/>
                          <a:sym typeface="Arial"/>
                        </a:rPr>
                        <a:t> </a:t>
                      </a:r>
                      <a:r>
                        <a:rPr lang="ru-RU" sz="800" b="0" i="0" u="none" strike="noStrike" cap="none" dirty="0" err="1">
                          <a:solidFill>
                            <a:schemeClr val="dk1"/>
                          </a:solidFill>
                          <a:latin typeface="+mn-lt"/>
                          <a:ea typeface="+mn-ea"/>
                          <a:cs typeface="+mn-cs"/>
                          <a:sym typeface="Arial"/>
                        </a:rPr>
                        <a:t>және</a:t>
                      </a:r>
                      <a:r>
                        <a:rPr lang="ru-RU" sz="800" b="0" i="0" u="none" strike="noStrike" cap="none" dirty="0">
                          <a:solidFill>
                            <a:schemeClr val="dk1"/>
                          </a:solidFill>
                          <a:latin typeface="+mn-lt"/>
                          <a:ea typeface="+mn-ea"/>
                          <a:cs typeface="+mn-cs"/>
                          <a:sym typeface="Arial"/>
                        </a:rPr>
                        <a:t> </a:t>
                      </a:r>
                      <a:r>
                        <a:rPr lang="ru-RU" sz="800" b="0" i="0" u="none" strike="noStrike" cap="none" dirty="0" err="1">
                          <a:solidFill>
                            <a:schemeClr val="dk1"/>
                          </a:solidFill>
                          <a:latin typeface="+mn-lt"/>
                          <a:ea typeface="+mn-ea"/>
                          <a:cs typeface="+mn-cs"/>
                          <a:sym typeface="Arial"/>
                        </a:rPr>
                        <a:t>ашық</a:t>
                      </a:r>
                      <a:r>
                        <a:rPr lang="ru-RU" sz="800" b="0" i="0" u="none" strike="noStrike" cap="none" dirty="0">
                          <a:solidFill>
                            <a:schemeClr val="dk1"/>
                          </a:solidFill>
                          <a:latin typeface="+mn-lt"/>
                          <a:ea typeface="+mn-ea"/>
                          <a:cs typeface="+mn-cs"/>
                          <a:sym typeface="Arial"/>
                        </a:rPr>
                        <a:t> </a:t>
                      </a:r>
                      <a:r>
                        <a:rPr lang="ru-RU" sz="800" b="0" i="0" u="none" strike="noStrike" cap="none" dirty="0" err="1">
                          <a:solidFill>
                            <a:schemeClr val="dk1"/>
                          </a:solidFill>
                          <a:latin typeface="+mn-lt"/>
                          <a:ea typeface="+mn-ea"/>
                          <a:cs typeface="+mn-cs"/>
                          <a:sym typeface="Arial"/>
                        </a:rPr>
                        <a:t>аумақтарды</a:t>
                      </a:r>
                      <a:r>
                        <a:rPr lang="ru-RU" sz="800" b="0" i="0" u="none" strike="noStrike" cap="none" dirty="0">
                          <a:solidFill>
                            <a:schemeClr val="dk1"/>
                          </a:solidFill>
                          <a:latin typeface="+mn-lt"/>
                          <a:ea typeface="+mn-ea"/>
                          <a:cs typeface="+mn-cs"/>
                          <a:sym typeface="Arial"/>
                        </a:rPr>
                        <a:t> </a:t>
                      </a:r>
                      <a:r>
                        <a:rPr lang="ru-RU" sz="800" b="0" i="0" u="none" strike="noStrike" cap="none" dirty="0" err="1">
                          <a:solidFill>
                            <a:schemeClr val="dk1"/>
                          </a:solidFill>
                          <a:latin typeface="+mn-lt"/>
                          <a:ea typeface="+mn-ea"/>
                          <a:cs typeface="+mn-cs"/>
                          <a:sym typeface="Arial"/>
                        </a:rPr>
                        <a:t>тазалаушылар</a:t>
                      </a:r>
                      <a:endParaRPr lang="ru-RU" sz="800" b="0" i="0" u="none" strike="noStrike" cap="none" dirty="0">
                        <a:solidFill>
                          <a:schemeClr val="dk1"/>
                        </a:solidFill>
                        <a:latin typeface="+mn-lt"/>
                        <a:ea typeface="+mn-ea"/>
                        <a:cs typeface="+mn-cs"/>
                        <a:sym typeface="Arial"/>
                      </a:endParaRPr>
                    </a:p>
                  </a:txBody>
                  <a:tcPr marL="9525" marR="9525" marT="9525" marB="0" anchor="ctr">
                    <a:lnB w="28575" cap="flat" cmpd="sng" algn="ctr">
                      <a:solidFill>
                        <a:schemeClr val="bg2"/>
                      </a:solidFill>
                      <a:prstDash val="solid"/>
                      <a:round/>
                      <a:headEnd type="none" w="med" len="med"/>
                      <a:tailEnd type="none" w="med" len="med"/>
                    </a:lnB>
                  </a:tcPr>
                </a:tc>
                <a:tc>
                  <a:txBody>
                    <a:bodyPr/>
                    <a:lstStyle/>
                    <a:p>
                      <a:pPr algn="ctr" fontAlgn="b"/>
                      <a:r>
                        <a:rPr lang="ru-RU" sz="900" b="0" i="1" u="none" strike="noStrike" cap="none" dirty="0">
                          <a:solidFill>
                            <a:schemeClr val="dk1"/>
                          </a:solidFill>
                          <a:latin typeface="+mn-lt"/>
                          <a:ea typeface="+mn-ea"/>
                          <a:cs typeface="+mn-cs"/>
                          <a:sym typeface="Arial"/>
                        </a:rPr>
                        <a:t>9116-0</a:t>
                      </a:r>
                    </a:p>
                  </a:txBody>
                  <a:tcPr marL="9525" marR="9525" marT="9525" marB="0" anchor="ctr">
                    <a:lnB w="28575" cap="flat" cmpd="sng" algn="ctr">
                      <a:solidFill>
                        <a:schemeClr val="bg2"/>
                      </a:solidFill>
                      <a:prstDash val="solid"/>
                      <a:round/>
                      <a:headEnd type="none" w="med" len="med"/>
                      <a:tailEnd type="none" w="med" len="med"/>
                    </a:lnB>
                  </a:tcPr>
                </a:tc>
                <a:tc>
                  <a:txBody>
                    <a:bodyPr/>
                    <a:lstStyle/>
                    <a:p>
                      <a:pPr algn="ctr" fontAlgn="ctr"/>
                      <a:r>
                        <a:rPr lang="ru-RU" sz="1050" b="1" i="0" u="none" strike="noStrike" cap="none">
                          <a:solidFill>
                            <a:schemeClr val="dk1"/>
                          </a:solidFill>
                          <a:latin typeface="+mn-lt"/>
                          <a:ea typeface="+mn-ea"/>
                          <a:cs typeface="+mn-cs"/>
                          <a:sym typeface="Arial"/>
                        </a:rPr>
                        <a:t>1 642</a:t>
                      </a:r>
                    </a:p>
                  </a:txBody>
                  <a:tcPr marL="9525" marR="9525" marT="9525" marB="0" anchor="ctr">
                    <a:lnB w="28575" cap="flat" cmpd="sng" algn="ctr">
                      <a:solidFill>
                        <a:schemeClr val="bg2"/>
                      </a:solidFill>
                      <a:prstDash val="solid"/>
                      <a:round/>
                      <a:headEnd type="none" w="med" len="med"/>
                      <a:tailEnd type="none" w="med" len="med"/>
                    </a:lnB>
                  </a:tcPr>
                </a:tc>
                <a:tc>
                  <a:txBody>
                    <a:bodyPr/>
                    <a:lstStyle/>
                    <a:p>
                      <a:pPr algn="ctr" fontAlgn="ctr"/>
                      <a:r>
                        <a:rPr lang="ru-RU" sz="900" b="0" i="0" u="none" strike="noStrike" cap="none">
                          <a:solidFill>
                            <a:schemeClr val="dk1"/>
                          </a:solidFill>
                          <a:latin typeface="+mn-lt"/>
                          <a:ea typeface="+mn-ea"/>
                          <a:cs typeface="+mn-cs"/>
                          <a:sym typeface="Arial"/>
                        </a:rPr>
                        <a:t>475</a:t>
                      </a:r>
                    </a:p>
                  </a:txBody>
                  <a:tcPr marL="9525" marR="9525" marT="9525" marB="0" anchor="ctr">
                    <a:lnB w="28575" cap="flat" cmpd="sng" algn="ctr">
                      <a:solidFill>
                        <a:schemeClr val="bg2"/>
                      </a:solidFill>
                      <a:prstDash val="solid"/>
                      <a:round/>
                      <a:headEnd type="none" w="med" len="med"/>
                      <a:tailEnd type="none" w="med" len="med"/>
                    </a:lnB>
                  </a:tcPr>
                </a:tc>
                <a:tc>
                  <a:txBody>
                    <a:bodyPr/>
                    <a:lstStyle/>
                    <a:p>
                      <a:pPr algn="ctr" fontAlgn="ctr"/>
                      <a:r>
                        <a:rPr lang="ru-RU" sz="900" b="0" i="0" u="none" strike="noStrike" cap="none" dirty="0">
                          <a:solidFill>
                            <a:schemeClr val="dk1"/>
                          </a:solidFill>
                          <a:latin typeface="+mn-lt"/>
                          <a:ea typeface="+mn-ea"/>
                          <a:cs typeface="+mn-cs"/>
                          <a:sym typeface="Arial"/>
                        </a:rPr>
                        <a:t>496</a:t>
                      </a:r>
                    </a:p>
                  </a:txBody>
                  <a:tcPr marL="9525" marR="9525" marT="9525" marB="0" anchor="ctr">
                    <a:lnB w="28575" cap="flat" cmpd="sng" algn="ctr">
                      <a:solidFill>
                        <a:schemeClr val="bg2"/>
                      </a:solidFill>
                      <a:prstDash val="solid"/>
                      <a:round/>
                      <a:headEnd type="none" w="med" len="med"/>
                      <a:tailEnd type="none" w="med" len="med"/>
                    </a:lnB>
                  </a:tcPr>
                </a:tc>
                <a:tc>
                  <a:txBody>
                    <a:bodyPr/>
                    <a:lstStyle/>
                    <a:p>
                      <a:pPr algn="ctr" fontAlgn="ctr"/>
                      <a:r>
                        <a:rPr lang="ru-RU" sz="900" b="0" i="0" u="none" strike="noStrike" cap="none">
                          <a:solidFill>
                            <a:schemeClr val="dk1"/>
                          </a:solidFill>
                          <a:latin typeface="+mn-lt"/>
                          <a:ea typeface="+mn-ea"/>
                          <a:cs typeface="+mn-cs"/>
                          <a:sym typeface="Arial"/>
                        </a:rPr>
                        <a:t>284</a:t>
                      </a:r>
                    </a:p>
                  </a:txBody>
                  <a:tcPr marL="9525" marR="9525" marT="9525" marB="0" anchor="ctr">
                    <a:lnB w="28575" cap="flat" cmpd="sng" algn="ctr">
                      <a:solidFill>
                        <a:schemeClr val="bg2"/>
                      </a:solidFill>
                      <a:prstDash val="solid"/>
                      <a:round/>
                      <a:headEnd type="none" w="med" len="med"/>
                      <a:tailEnd type="none" w="med" len="med"/>
                    </a:lnB>
                  </a:tcPr>
                </a:tc>
                <a:tc>
                  <a:txBody>
                    <a:bodyPr/>
                    <a:lstStyle/>
                    <a:p>
                      <a:pPr algn="ctr" fontAlgn="ctr"/>
                      <a:r>
                        <a:rPr lang="ru-RU" sz="900" b="0" i="0" u="none" strike="noStrike" cap="none">
                          <a:solidFill>
                            <a:schemeClr val="dk1"/>
                          </a:solidFill>
                          <a:latin typeface="+mn-lt"/>
                          <a:ea typeface="+mn-ea"/>
                          <a:cs typeface="+mn-cs"/>
                          <a:sym typeface="Arial"/>
                        </a:rPr>
                        <a:t>387</a:t>
                      </a:r>
                    </a:p>
                  </a:txBody>
                  <a:tcPr marL="9525" marR="9525" marT="9525" marB="0" anchor="ctr">
                    <a:lnB w="28575" cap="flat" cmpd="sng" algn="ctr">
                      <a:solidFill>
                        <a:schemeClr val="bg2"/>
                      </a:solidFill>
                      <a:prstDash val="solid"/>
                      <a:round/>
                      <a:headEnd type="none" w="med" len="med"/>
                      <a:tailEnd type="none" w="med" len="med"/>
                    </a:lnB>
                  </a:tcPr>
                </a:tc>
                <a:tc>
                  <a:txBody>
                    <a:bodyPr/>
                    <a:lstStyle/>
                    <a:p>
                      <a:pPr algn="ctr" fontAlgn="ctr"/>
                      <a:r>
                        <a:rPr lang="ru-RU" sz="1050" b="1" i="0" u="none" strike="noStrike" cap="none" dirty="0">
                          <a:solidFill>
                            <a:schemeClr val="dk1"/>
                          </a:solidFill>
                          <a:latin typeface="+mn-lt"/>
                          <a:ea typeface="+mn-ea"/>
                          <a:cs typeface="+mn-cs"/>
                          <a:sym typeface="Arial"/>
                        </a:rPr>
                        <a:t>2,4%</a:t>
                      </a:r>
                    </a:p>
                  </a:txBody>
                  <a:tcPr marL="9525" marR="9525" marT="9525" marB="0" anchor="ctr">
                    <a:lnB w="28575" cap="flat" cmpd="sng" algn="ctr">
                      <a:solidFill>
                        <a:schemeClr val="bg2"/>
                      </a:solidFill>
                      <a:prstDash val="solid"/>
                      <a:round/>
                      <a:headEnd type="none" w="med" len="med"/>
                      <a:tailEnd type="none" w="med" len="med"/>
                    </a:lnB>
                  </a:tcPr>
                </a:tc>
                <a:extLst>
                  <a:ext uri="{0D108BD9-81ED-4DB2-BD59-A6C34878D82A}">
                    <a16:rowId xmlns:a16="http://schemas.microsoft.com/office/drawing/2014/main" val="4160565161"/>
                  </a:ext>
                </a:extLst>
              </a:tr>
              <a:tr h="252035">
                <a:tc rowSpan="5">
                  <a:txBody>
                    <a:bodyPr/>
                    <a:lstStyle/>
                    <a:p>
                      <a:pPr algn="ctr"/>
                      <a:r>
                        <a:rPr lang="ru-RU" sz="1100" dirty="0"/>
                        <a:t>2021</a:t>
                      </a:r>
                      <a:endParaRPr lang="ru-KZ" sz="1100" dirty="0"/>
                    </a:p>
                  </a:txBody>
                  <a:tcPr anchor="ctr">
                    <a:lnT w="28575" cap="flat" cmpd="sng" algn="ctr">
                      <a:solidFill>
                        <a:schemeClr val="bg2"/>
                      </a:solidFill>
                      <a:prstDash val="solid"/>
                      <a:round/>
                      <a:headEnd type="none" w="med" len="med"/>
                      <a:tailEnd type="none" w="med" len="med"/>
                    </a:lnT>
                    <a:lnB w="28575" cap="flat" cmpd="sng" algn="ctr">
                      <a:solidFill>
                        <a:schemeClr val="bg2"/>
                      </a:solidFill>
                      <a:prstDash val="solid"/>
                      <a:round/>
                      <a:headEnd type="none" w="med" len="med"/>
                      <a:tailEnd type="none" w="med" len="med"/>
                    </a:lnB>
                  </a:tcPr>
                </a:tc>
                <a:tc>
                  <a:txBody>
                    <a:bodyPr/>
                    <a:lstStyle/>
                    <a:p>
                      <a:pPr marL="72000" algn="l" fontAlgn="b"/>
                      <a:r>
                        <a:rPr lang="ru-RU" sz="800" b="0" i="0" u="none" strike="noStrike" cap="none" dirty="0">
                          <a:solidFill>
                            <a:schemeClr val="dk1"/>
                          </a:solidFill>
                          <a:latin typeface="+mn-lt"/>
                          <a:ea typeface="+mn-ea"/>
                          <a:cs typeface="+mn-cs"/>
                          <a:sym typeface="Arial"/>
                        </a:rPr>
                        <a:t>1 </a:t>
                      </a:r>
                      <a:r>
                        <a:rPr lang="ru-RU" sz="800" b="0" i="0" u="none" strike="noStrike" cap="none" dirty="0" err="1">
                          <a:solidFill>
                            <a:schemeClr val="dk1"/>
                          </a:solidFill>
                          <a:latin typeface="+mn-lt"/>
                          <a:ea typeface="+mn-ea"/>
                          <a:cs typeface="+mn-cs"/>
                          <a:sym typeface="Arial"/>
                        </a:rPr>
                        <a:t>Басқа</a:t>
                      </a:r>
                      <a:r>
                        <a:rPr lang="ru-RU" sz="800" b="0" i="0" u="none" strike="noStrike" cap="none" dirty="0">
                          <a:solidFill>
                            <a:schemeClr val="dk1"/>
                          </a:solidFill>
                          <a:latin typeface="+mn-lt"/>
                          <a:ea typeface="+mn-ea"/>
                          <a:cs typeface="+mn-cs"/>
                          <a:sym typeface="Arial"/>
                        </a:rPr>
                        <a:t> да </a:t>
                      </a:r>
                      <a:r>
                        <a:rPr lang="ru-RU" sz="800" b="0" i="0" u="none" strike="noStrike" cap="none" dirty="0" err="1">
                          <a:solidFill>
                            <a:schemeClr val="dk1"/>
                          </a:solidFill>
                          <a:latin typeface="+mn-lt"/>
                          <a:ea typeface="+mn-ea"/>
                          <a:cs typeface="+mn-cs"/>
                          <a:sym typeface="Arial"/>
                        </a:rPr>
                        <a:t>біліктілігі</a:t>
                      </a:r>
                      <a:r>
                        <a:rPr lang="ru-RU" sz="800" b="0" i="0" u="none" strike="noStrike" cap="none" dirty="0">
                          <a:solidFill>
                            <a:schemeClr val="dk1"/>
                          </a:solidFill>
                          <a:latin typeface="+mn-lt"/>
                          <a:ea typeface="+mn-ea"/>
                          <a:cs typeface="+mn-cs"/>
                          <a:sym typeface="Arial"/>
                        </a:rPr>
                        <a:t> </a:t>
                      </a:r>
                      <a:r>
                        <a:rPr lang="ru-RU" sz="800" b="0" i="0" u="none" strike="noStrike" cap="none" dirty="0" err="1">
                          <a:solidFill>
                            <a:schemeClr val="dk1"/>
                          </a:solidFill>
                          <a:latin typeface="+mn-lt"/>
                          <a:ea typeface="+mn-ea"/>
                          <a:cs typeface="+mn-cs"/>
                          <a:sym typeface="Arial"/>
                        </a:rPr>
                        <a:t>жоқ</a:t>
                      </a:r>
                      <a:r>
                        <a:rPr lang="ru-RU" sz="800" b="0" i="0" u="none" strike="noStrike" cap="none" dirty="0">
                          <a:solidFill>
                            <a:schemeClr val="dk1"/>
                          </a:solidFill>
                          <a:latin typeface="+mn-lt"/>
                          <a:ea typeface="+mn-ea"/>
                          <a:cs typeface="+mn-cs"/>
                          <a:sym typeface="Arial"/>
                        </a:rPr>
                        <a:t> </a:t>
                      </a:r>
                      <a:r>
                        <a:rPr lang="ru-RU" sz="800" b="0" i="0" u="none" strike="noStrike" cap="none" dirty="0" err="1">
                          <a:solidFill>
                            <a:schemeClr val="dk1"/>
                          </a:solidFill>
                          <a:latin typeface="+mn-lt"/>
                          <a:ea typeface="+mn-ea"/>
                          <a:cs typeface="+mn-cs"/>
                          <a:sym typeface="Arial"/>
                        </a:rPr>
                        <a:t>жұмысшылар</a:t>
                      </a:r>
                      <a:endParaRPr lang="ru-RU" sz="800" b="0" i="0" u="none" strike="noStrike" cap="none" dirty="0">
                        <a:solidFill>
                          <a:schemeClr val="dk1"/>
                        </a:solidFill>
                        <a:latin typeface="+mn-lt"/>
                        <a:ea typeface="+mn-ea"/>
                        <a:cs typeface="+mn-cs"/>
                        <a:sym typeface="Arial"/>
                      </a:endParaRPr>
                    </a:p>
                  </a:txBody>
                  <a:tcPr marL="9525" marR="9525" marT="9525" marB="0" anchor="ctr">
                    <a:lnT w="28575" cap="flat" cmpd="sng" algn="ctr">
                      <a:solidFill>
                        <a:schemeClr val="bg2"/>
                      </a:solidFill>
                      <a:prstDash val="solid"/>
                      <a:round/>
                      <a:headEnd type="none" w="med" len="med"/>
                      <a:tailEnd type="none" w="med" len="med"/>
                    </a:lnT>
                  </a:tcPr>
                </a:tc>
                <a:tc>
                  <a:txBody>
                    <a:bodyPr/>
                    <a:lstStyle/>
                    <a:p>
                      <a:pPr algn="ctr" fontAlgn="b"/>
                      <a:r>
                        <a:rPr lang="ru-RU" sz="900" b="0" i="1" u="none" strike="noStrike" cap="none">
                          <a:solidFill>
                            <a:schemeClr val="dk1"/>
                          </a:solidFill>
                          <a:latin typeface="+mn-lt"/>
                          <a:ea typeface="+mn-ea"/>
                          <a:cs typeface="+mn-cs"/>
                          <a:sym typeface="Arial"/>
                        </a:rPr>
                        <a:t>9629-9</a:t>
                      </a:r>
                    </a:p>
                  </a:txBody>
                  <a:tcPr marL="9525" marR="9525" marT="9525" marB="0" anchor="ctr">
                    <a:lnT w="28575" cap="flat" cmpd="sng" algn="ctr">
                      <a:solidFill>
                        <a:schemeClr val="bg2"/>
                      </a:solidFill>
                      <a:prstDash val="solid"/>
                      <a:round/>
                      <a:headEnd type="none" w="med" len="med"/>
                      <a:tailEnd type="none" w="med" len="med"/>
                    </a:lnT>
                  </a:tcPr>
                </a:tc>
                <a:tc>
                  <a:txBody>
                    <a:bodyPr/>
                    <a:lstStyle/>
                    <a:p>
                      <a:pPr algn="ctr" fontAlgn="ctr"/>
                      <a:r>
                        <a:rPr lang="ru-RU" sz="1050" b="1" i="0" u="none" strike="noStrike" cap="none" dirty="0">
                          <a:solidFill>
                            <a:schemeClr val="dk1"/>
                          </a:solidFill>
                          <a:latin typeface="+mn-lt"/>
                          <a:ea typeface="+mn-ea"/>
                          <a:cs typeface="+mn-cs"/>
                          <a:sym typeface="Arial"/>
                        </a:rPr>
                        <a:t>2 725</a:t>
                      </a:r>
                    </a:p>
                  </a:txBody>
                  <a:tcPr marL="9525" marR="9525" marT="9525" marB="0" anchor="ctr">
                    <a:lnT w="28575" cap="flat" cmpd="sng" algn="ctr">
                      <a:solidFill>
                        <a:schemeClr val="bg2"/>
                      </a:solidFill>
                      <a:prstDash val="solid"/>
                      <a:round/>
                      <a:headEnd type="none" w="med" len="med"/>
                      <a:tailEnd type="none" w="med" len="med"/>
                    </a:lnT>
                  </a:tcPr>
                </a:tc>
                <a:tc>
                  <a:txBody>
                    <a:bodyPr/>
                    <a:lstStyle/>
                    <a:p>
                      <a:pPr algn="ctr" fontAlgn="ctr"/>
                      <a:r>
                        <a:rPr lang="ru-RU" sz="900" b="0" i="0" u="none" strike="noStrike" cap="none">
                          <a:solidFill>
                            <a:schemeClr val="dk1"/>
                          </a:solidFill>
                          <a:latin typeface="+mn-lt"/>
                          <a:ea typeface="+mn-ea"/>
                          <a:cs typeface="+mn-cs"/>
                          <a:sym typeface="Arial"/>
                        </a:rPr>
                        <a:t>448</a:t>
                      </a:r>
                    </a:p>
                  </a:txBody>
                  <a:tcPr marL="9525" marR="9525" marT="9525" marB="0" anchor="ctr">
                    <a:lnT w="28575" cap="flat" cmpd="sng" algn="ctr">
                      <a:solidFill>
                        <a:schemeClr val="bg2"/>
                      </a:solidFill>
                      <a:prstDash val="solid"/>
                      <a:round/>
                      <a:headEnd type="none" w="med" len="med"/>
                      <a:tailEnd type="none" w="med" len="med"/>
                    </a:lnT>
                  </a:tcPr>
                </a:tc>
                <a:tc>
                  <a:txBody>
                    <a:bodyPr/>
                    <a:lstStyle/>
                    <a:p>
                      <a:pPr algn="ctr" fontAlgn="ctr"/>
                      <a:r>
                        <a:rPr lang="ru-RU" sz="900" b="0" i="0" u="none" strike="noStrike" cap="none" dirty="0">
                          <a:solidFill>
                            <a:schemeClr val="dk1"/>
                          </a:solidFill>
                          <a:latin typeface="+mn-lt"/>
                          <a:ea typeface="+mn-ea"/>
                          <a:cs typeface="+mn-cs"/>
                          <a:sym typeface="Arial"/>
                        </a:rPr>
                        <a:t>805</a:t>
                      </a:r>
                    </a:p>
                  </a:txBody>
                  <a:tcPr marL="9525" marR="9525" marT="9525" marB="0" anchor="ctr">
                    <a:lnT w="28575" cap="flat" cmpd="sng" algn="ctr">
                      <a:solidFill>
                        <a:schemeClr val="bg2"/>
                      </a:solidFill>
                      <a:prstDash val="solid"/>
                      <a:round/>
                      <a:headEnd type="none" w="med" len="med"/>
                      <a:tailEnd type="none" w="med" len="med"/>
                    </a:lnT>
                  </a:tcPr>
                </a:tc>
                <a:tc>
                  <a:txBody>
                    <a:bodyPr/>
                    <a:lstStyle/>
                    <a:p>
                      <a:pPr algn="ctr" fontAlgn="ctr"/>
                      <a:r>
                        <a:rPr lang="ru-RU" sz="900" b="0" i="0" u="none" strike="noStrike" cap="none">
                          <a:solidFill>
                            <a:schemeClr val="dk1"/>
                          </a:solidFill>
                          <a:latin typeface="+mn-lt"/>
                          <a:ea typeface="+mn-ea"/>
                          <a:cs typeface="+mn-cs"/>
                          <a:sym typeface="Arial"/>
                        </a:rPr>
                        <a:t>789</a:t>
                      </a:r>
                    </a:p>
                  </a:txBody>
                  <a:tcPr marL="9525" marR="9525" marT="9525" marB="0" anchor="ctr">
                    <a:lnT w="28575" cap="flat" cmpd="sng" algn="ctr">
                      <a:solidFill>
                        <a:schemeClr val="bg2"/>
                      </a:solidFill>
                      <a:prstDash val="solid"/>
                      <a:round/>
                      <a:headEnd type="none" w="med" len="med"/>
                      <a:tailEnd type="none" w="med" len="med"/>
                    </a:lnT>
                  </a:tcPr>
                </a:tc>
                <a:tc>
                  <a:txBody>
                    <a:bodyPr/>
                    <a:lstStyle/>
                    <a:p>
                      <a:pPr algn="ctr" fontAlgn="ctr"/>
                      <a:r>
                        <a:rPr lang="ru-RU" sz="900" b="0" i="0" u="none" strike="noStrike" cap="none">
                          <a:solidFill>
                            <a:schemeClr val="dk1"/>
                          </a:solidFill>
                          <a:latin typeface="+mn-lt"/>
                          <a:ea typeface="+mn-ea"/>
                          <a:cs typeface="+mn-cs"/>
                          <a:sym typeface="Arial"/>
                        </a:rPr>
                        <a:t>683</a:t>
                      </a:r>
                    </a:p>
                  </a:txBody>
                  <a:tcPr marL="9525" marR="9525" marT="9525" marB="0" anchor="ctr">
                    <a:lnT w="28575" cap="flat" cmpd="sng" algn="ctr">
                      <a:solidFill>
                        <a:schemeClr val="bg2"/>
                      </a:solidFill>
                      <a:prstDash val="solid"/>
                      <a:round/>
                      <a:headEnd type="none" w="med" len="med"/>
                      <a:tailEnd type="none" w="med" len="med"/>
                    </a:lnT>
                  </a:tcPr>
                </a:tc>
                <a:tc>
                  <a:txBody>
                    <a:bodyPr/>
                    <a:lstStyle/>
                    <a:p>
                      <a:pPr algn="ctr" fontAlgn="ctr"/>
                      <a:r>
                        <a:rPr lang="ru-RU" sz="1050" b="1" i="0" u="none" strike="noStrike" cap="none">
                          <a:solidFill>
                            <a:schemeClr val="dk1"/>
                          </a:solidFill>
                          <a:latin typeface="+mn-lt"/>
                          <a:ea typeface="+mn-ea"/>
                          <a:cs typeface="+mn-cs"/>
                          <a:sym typeface="Arial"/>
                        </a:rPr>
                        <a:t>3,6%</a:t>
                      </a:r>
                    </a:p>
                  </a:txBody>
                  <a:tcPr marL="9525" marR="9525" marT="9525" marB="0" anchor="ctr">
                    <a:lnT w="28575" cap="flat" cmpd="sng" algn="ctr">
                      <a:solidFill>
                        <a:schemeClr val="bg2"/>
                      </a:solidFill>
                      <a:prstDash val="solid"/>
                      <a:round/>
                      <a:headEnd type="none" w="med" len="med"/>
                      <a:tailEnd type="none" w="med" len="med"/>
                    </a:lnT>
                  </a:tcPr>
                </a:tc>
                <a:extLst>
                  <a:ext uri="{0D108BD9-81ED-4DB2-BD59-A6C34878D82A}">
                    <a16:rowId xmlns:a16="http://schemas.microsoft.com/office/drawing/2014/main" val="1427977684"/>
                  </a:ext>
                </a:extLst>
              </a:tr>
              <a:tr h="252035">
                <a:tc vMerge="1">
                  <a:txBody>
                    <a:bodyPr/>
                    <a:lstStyle/>
                    <a:p>
                      <a:endParaRPr lang="ru-KZ" sz="1100" dirty="0"/>
                    </a:p>
                  </a:txBody>
                  <a:tcPr/>
                </a:tc>
                <a:tc>
                  <a:txBody>
                    <a:bodyPr/>
                    <a:lstStyle/>
                    <a:p>
                      <a:pPr marL="72000" algn="l" fontAlgn="b"/>
                      <a:r>
                        <a:rPr lang="ru-RU" sz="800" b="0" i="0" u="none" strike="noStrike" cap="none" dirty="0">
                          <a:solidFill>
                            <a:schemeClr val="dk1"/>
                          </a:solidFill>
                          <a:latin typeface="+mn-lt"/>
                          <a:ea typeface="+mn-ea"/>
                          <a:cs typeface="+mn-cs"/>
                          <a:sym typeface="Arial"/>
                        </a:rPr>
                        <a:t>2 Аула </a:t>
                      </a:r>
                      <a:r>
                        <a:rPr lang="ru-RU" sz="800" b="0" i="0" u="none" strike="noStrike" cap="none" dirty="0" err="1">
                          <a:solidFill>
                            <a:schemeClr val="dk1"/>
                          </a:solidFill>
                          <a:latin typeface="+mn-lt"/>
                          <a:ea typeface="+mn-ea"/>
                          <a:cs typeface="+mn-cs"/>
                          <a:sym typeface="Arial"/>
                        </a:rPr>
                        <a:t>сыпырушылар</a:t>
                      </a:r>
                      <a:r>
                        <a:rPr lang="ru-RU" sz="800" b="0" i="0" u="none" strike="noStrike" cap="none" dirty="0">
                          <a:solidFill>
                            <a:schemeClr val="dk1"/>
                          </a:solidFill>
                          <a:latin typeface="+mn-lt"/>
                          <a:ea typeface="+mn-ea"/>
                          <a:cs typeface="+mn-cs"/>
                          <a:sym typeface="Arial"/>
                        </a:rPr>
                        <a:t> </a:t>
                      </a:r>
                      <a:r>
                        <a:rPr lang="ru-RU" sz="800" b="0" i="0" u="none" strike="noStrike" cap="none" dirty="0" err="1">
                          <a:solidFill>
                            <a:schemeClr val="dk1"/>
                          </a:solidFill>
                          <a:latin typeface="+mn-lt"/>
                          <a:ea typeface="+mn-ea"/>
                          <a:cs typeface="+mn-cs"/>
                          <a:sym typeface="Arial"/>
                        </a:rPr>
                        <a:t>және</a:t>
                      </a:r>
                      <a:r>
                        <a:rPr lang="ru-RU" sz="800" b="0" i="0" u="none" strike="noStrike" cap="none" dirty="0">
                          <a:solidFill>
                            <a:schemeClr val="dk1"/>
                          </a:solidFill>
                          <a:latin typeface="+mn-lt"/>
                          <a:ea typeface="+mn-ea"/>
                          <a:cs typeface="+mn-cs"/>
                          <a:sym typeface="Arial"/>
                        </a:rPr>
                        <a:t> </a:t>
                      </a:r>
                      <a:r>
                        <a:rPr lang="ru-RU" sz="800" b="0" i="0" u="none" strike="noStrike" cap="none" dirty="0" err="1">
                          <a:solidFill>
                            <a:schemeClr val="dk1"/>
                          </a:solidFill>
                          <a:latin typeface="+mn-lt"/>
                          <a:ea typeface="+mn-ea"/>
                          <a:cs typeface="+mn-cs"/>
                          <a:sym typeface="Arial"/>
                        </a:rPr>
                        <a:t>ашық</a:t>
                      </a:r>
                      <a:r>
                        <a:rPr lang="ru-RU" sz="800" b="0" i="0" u="none" strike="noStrike" cap="none" dirty="0">
                          <a:solidFill>
                            <a:schemeClr val="dk1"/>
                          </a:solidFill>
                          <a:latin typeface="+mn-lt"/>
                          <a:ea typeface="+mn-ea"/>
                          <a:cs typeface="+mn-cs"/>
                          <a:sym typeface="Arial"/>
                        </a:rPr>
                        <a:t> </a:t>
                      </a:r>
                      <a:r>
                        <a:rPr lang="ru-RU" sz="800" b="0" i="0" u="none" strike="noStrike" cap="none" dirty="0" err="1">
                          <a:solidFill>
                            <a:schemeClr val="dk1"/>
                          </a:solidFill>
                          <a:latin typeface="+mn-lt"/>
                          <a:ea typeface="+mn-ea"/>
                          <a:cs typeface="+mn-cs"/>
                          <a:sym typeface="Arial"/>
                        </a:rPr>
                        <a:t>аумақтарды</a:t>
                      </a:r>
                      <a:r>
                        <a:rPr lang="ru-RU" sz="800" b="0" i="0" u="none" strike="noStrike" cap="none" dirty="0">
                          <a:solidFill>
                            <a:schemeClr val="dk1"/>
                          </a:solidFill>
                          <a:latin typeface="+mn-lt"/>
                          <a:ea typeface="+mn-ea"/>
                          <a:cs typeface="+mn-cs"/>
                          <a:sym typeface="Arial"/>
                        </a:rPr>
                        <a:t> </a:t>
                      </a:r>
                      <a:r>
                        <a:rPr lang="ru-RU" sz="800" b="0" i="0" u="none" strike="noStrike" cap="none" dirty="0" err="1">
                          <a:solidFill>
                            <a:schemeClr val="dk1"/>
                          </a:solidFill>
                          <a:latin typeface="+mn-lt"/>
                          <a:ea typeface="+mn-ea"/>
                          <a:cs typeface="+mn-cs"/>
                          <a:sym typeface="Arial"/>
                        </a:rPr>
                        <a:t>тазалаушылар</a:t>
                      </a:r>
                      <a:endParaRPr lang="ru-RU" sz="800" b="0" i="0" u="none" strike="noStrike" cap="none" dirty="0">
                        <a:solidFill>
                          <a:schemeClr val="dk1"/>
                        </a:solidFill>
                        <a:latin typeface="+mn-lt"/>
                        <a:ea typeface="+mn-ea"/>
                        <a:cs typeface="+mn-cs"/>
                        <a:sym typeface="Arial"/>
                      </a:endParaRPr>
                    </a:p>
                  </a:txBody>
                  <a:tcPr marL="9525" marR="9525" marT="9525" marB="0" anchor="ctr"/>
                </a:tc>
                <a:tc>
                  <a:txBody>
                    <a:bodyPr/>
                    <a:lstStyle/>
                    <a:p>
                      <a:pPr algn="ctr" fontAlgn="b"/>
                      <a:r>
                        <a:rPr lang="ru-RU" sz="900" b="0" i="1" u="none" strike="noStrike" cap="none" dirty="0">
                          <a:solidFill>
                            <a:schemeClr val="dk1"/>
                          </a:solidFill>
                          <a:latin typeface="+mn-lt"/>
                          <a:ea typeface="+mn-ea"/>
                          <a:cs typeface="+mn-cs"/>
                          <a:sym typeface="Arial"/>
                        </a:rPr>
                        <a:t>9116-0</a:t>
                      </a:r>
                    </a:p>
                  </a:txBody>
                  <a:tcPr marL="9525" marR="9525" marT="9525" marB="0" anchor="ctr"/>
                </a:tc>
                <a:tc>
                  <a:txBody>
                    <a:bodyPr/>
                    <a:lstStyle/>
                    <a:p>
                      <a:pPr algn="ctr" fontAlgn="ctr"/>
                      <a:r>
                        <a:rPr lang="ru-RU" sz="1050" b="1" i="0" u="none" strike="noStrike" cap="none">
                          <a:solidFill>
                            <a:schemeClr val="dk1"/>
                          </a:solidFill>
                          <a:latin typeface="+mn-lt"/>
                          <a:ea typeface="+mn-ea"/>
                          <a:cs typeface="+mn-cs"/>
                          <a:sym typeface="Arial"/>
                        </a:rPr>
                        <a:t>2 058</a:t>
                      </a:r>
                    </a:p>
                  </a:txBody>
                  <a:tcPr marL="9525" marR="9525" marT="9525" marB="0" anchor="ctr"/>
                </a:tc>
                <a:tc>
                  <a:txBody>
                    <a:bodyPr/>
                    <a:lstStyle/>
                    <a:p>
                      <a:pPr algn="ctr" fontAlgn="ctr"/>
                      <a:r>
                        <a:rPr lang="ru-RU" sz="900" b="0" i="0" u="none" strike="noStrike" cap="none">
                          <a:solidFill>
                            <a:schemeClr val="dk1"/>
                          </a:solidFill>
                          <a:latin typeface="+mn-lt"/>
                          <a:ea typeface="+mn-ea"/>
                          <a:cs typeface="+mn-cs"/>
                          <a:sym typeface="Arial"/>
                        </a:rPr>
                        <a:t>331</a:t>
                      </a:r>
                    </a:p>
                  </a:txBody>
                  <a:tcPr marL="9525" marR="9525" marT="9525" marB="0" anchor="ctr"/>
                </a:tc>
                <a:tc>
                  <a:txBody>
                    <a:bodyPr/>
                    <a:lstStyle/>
                    <a:p>
                      <a:pPr algn="ctr" fontAlgn="ctr"/>
                      <a:r>
                        <a:rPr lang="ru-RU" sz="900" b="0" i="0" u="none" strike="noStrike" cap="none" dirty="0">
                          <a:solidFill>
                            <a:schemeClr val="dk1"/>
                          </a:solidFill>
                          <a:latin typeface="+mn-lt"/>
                          <a:ea typeface="+mn-ea"/>
                          <a:cs typeface="+mn-cs"/>
                          <a:sym typeface="Arial"/>
                        </a:rPr>
                        <a:t>597</a:t>
                      </a:r>
                    </a:p>
                  </a:txBody>
                  <a:tcPr marL="9525" marR="9525" marT="9525" marB="0" anchor="ctr"/>
                </a:tc>
                <a:tc>
                  <a:txBody>
                    <a:bodyPr/>
                    <a:lstStyle/>
                    <a:p>
                      <a:pPr algn="ctr" fontAlgn="ctr"/>
                      <a:r>
                        <a:rPr lang="ru-RU" sz="900" b="0" i="0" u="none" strike="noStrike" cap="none">
                          <a:solidFill>
                            <a:schemeClr val="dk1"/>
                          </a:solidFill>
                          <a:latin typeface="+mn-lt"/>
                          <a:ea typeface="+mn-ea"/>
                          <a:cs typeface="+mn-cs"/>
                          <a:sym typeface="Arial"/>
                        </a:rPr>
                        <a:t>490</a:t>
                      </a:r>
                    </a:p>
                  </a:txBody>
                  <a:tcPr marL="9525" marR="9525" marT="9525" marB="0" anchor="ctr"/>
                </a:tc>
                <a:tc>
                  <a:txBody>
                    <a:bodyPr/>
                    <a:lstStyle/>
                    <a:p>
                      <a:pPr algn="ctr" fontAlgn="ctr"/>
                      <a:r>
                        <a:rPr lang="ru-RU" sz="900" b="0" i="0" u="none" strike="noStrike" cap="none">
                          <a:solidFill>
                            <a:schemeClr val="dk1"/>
                          </a:solidFill>
                          <a:latin typeface="+mn-lt"/>
                          <a:ea typeface="+mn-ea"/>
                          <a:cs typeface="+mn-cs"/>
                          <a:sym typeface="Arial"/>
                        </a:rPr>
                        <a:t>640</a:t>
                      </a:r>
                    </a:p>
                  </a:txBody>
                  <a:tcPr marL="9525" marR="9525" marT="9525" marB="0" anchor="ctr"/>
                </a:tc>
                <a:tc>
                  <a:txBody>
                    <a:bodyPr/>
                    <a:lstStyle/>
                    <a:p>
                      <a:pPr algn="ctr" fontAlgn="ctr"/>
                      <a:r>
                        <a:rPr lang="ru-RU" sz="1050" b="1" i="0" u="none" strike="noStrike" cap="none" dirty="0">
                          <a:solidFill>
                            <a:schemeClr val="dk1"/>
                          </a:solidFill>
                          <a:latin typeface="+mn-lt"/>
                          <a:ea typeface="+mn-ea"/>
                          <a:cs typeface="+mn-cs"/>
                          <a:sym typeface="Arial"/>
                        </a:rPr>
                        <a:t>2,7%</a:t>
                      </a:r>
                    </a:p>
                  </a:txBody>
                  <a:tcPr marL="9525" marR="9525" marT="9525" marB="0" anchor="ctr"/>
                </a:tc>
                <a:extLst>
                  <a:ext uri="{0D108BD9-81ED-4DB2-BD59-A6C34878D82A}">
                    <a16:rowId xmlns:a16="http://schemas.microsoft.com/office/drawing/2014/main" val="1290809229"/>
                  </a:ext>
                </a:extLst>
              </a:tr>
              <a:tr h="252035">
                <a:tc vMerge="1">
                  <a:txBody>
                    <a:bodyPr/>
                    <a:lstStyle/>
                    <a:p>
                      <a:endParaRPr lang="ru-KZ" sz="1100" dirty="0"/>
                    </a:p>
                  </a:txBody>
                  <a:tcPr/>
                </a:tc>
                <a:tc>
                  <a:txBody>
                    <a:bodyPr/>
                    <a:lstStyle/>
                    <a:p>
                      <a:pPr marL="72000" algn="l" fontAlgn="b"/>
                      <a:r>
                        <a:rPr lang="ru-RU" sz="800" b="0" i="0" u="none" strike="noStrike" cap="none" dirty="0">
                          <a:solidFill>
                            <a:schemeClr val="dk1"/>
                          </a:solidFill>
                          <a:latin typeface="+mn-lt"/>
                          <a:ea typeface="+mn-ea"/>
                          <a:cs typeface="+mn-cs"/>
                          <a:sym typeface="Arial"/>
                        </a:rPr>
                        <a:t>3 </a:t>
                      </a:r>
                      <a:r>
                        <a:rPr lang="ru-RU" sz="800" b="0" i="0" u="none" strike="noStrike" cap="none" dirty="0" err="1">
                          <a:solidFill>
                            <a:schemeClr val="dk1"/>
                          </a:solidFill>
                          <a:latin typeface="+mn-lt"/>
                          <a:ea typeface="+mn-ea"/>
                          <a:cs typeface="+mn-cs"/>
                          <a:sym typeface="Arial"/>
                        </a:rPr>
                        <a:t>Қоғамдық</a:t>
                      </a:r>
                      <a:r>
                        <a:rPr lang="ru-RU" sz="800" b="0" i="0" u="none" strike="noStrike" cap="none" dirty="0">
                          <a:solidFill>
                            <a:schemeClr val="dk1"/>
                          </a:solidFill>
                          <a:latin typeface="+mn-lt"/>
                          <a:ea typeface="+mn-ea"/>
                          <a:cs typeface="+mn-cs"/>
                          <a:sym typeface="Arial"/>
                        </a:rPr>
                        <a:t> </a:t>
                      </a:r>
                      <a:r>
                        <a:rPr lang="ru-RU" sz="800" b="0" i="0" u="none" strike="noStrike" cap="none" dirty="0" err="1">
                          <a:solidFill>
                            <a:schemeClr val="dk1"/>
                          </a:solidFill>
                          <a:latin typeface="+mn-lt"/>
                          <a:ea typeface="+mn-ea"/>
                          <a:cs typeface="+mn-cs"/>
                          <a:sym typeface="Arial"/>
                        </a:rPr>
                        <a:t>ғылымдар</a:t>
                      </a:r>
                      <a:r>
                        <a:rPr lang="ru-RU" sz="800" b="0" i="0" u="none" strike="noStrike" cap="none" dirty="0">
                          <a:solidFill>
                            <a:schemeClr val="dk1"/>
                          </a:solidFill>
                          <a:latin typeface="+mn-lt"/>
                          <a:ea typeface="+mn-ea"/>
                          <a:cs typeface="+mn-cs"/>
                          <a:sym typeface="Arial"/>
                        </a:rPr>
                        <a:t> </a:t>
                      </a:r>
                      <a:r>
                        <a:rPr lang="ru-RU" sz="800" b="0" i="0" u="none" strike="noStrike" cap="none" dirty="0" err="1">
                          <a:solidFill>
                            <a:schemeClr val="dk1"/>
                          </a:solidFill>
                          <a:latin typeface="+mn-lt"/>
                          <a:ea typeface="+mn-ea"/>
                          <a:cs typeface="+mn-cs"/>
                          <a:sym typeface="Arial"/>
                        </a:rPr>
                        <a:t>бойынша</a:t>
                      </a:r>
                      <a:r>
                        <a:rPr lang="ru-RU" sz="800" b="0" i="0" u="none" strike="noStrike" cap="none" dirty="0">
                          <a:solidFill>
                            <a:schemeClr val="dk1"/>
                          </a:solidFill>
                          <a:latin typeface="+mn-lt"/>
                          <a:ea typeface="+mn-ea"/>
                          <a:cs typeface="+mn-cs"/>
                          <a:sym typeface="Arial"/>
                        </a:rPr>
                        <a:t> орта </a:t>
                      </a:r>
                      <a:r>
                        <a:rPr lang="ru-RU" sz="800" b="0" i="0" u="none" strike="noStrike" cap="none" dirty="0" err="1">
                          <a:solidFill>
                            <a:schemeClr val="dk1"/>
                          </a:solidFill>
                          <a:latin typeface="+mn-lt"/>
                          <a:ea typeface="+mn-ea"/>
                          <a:cs typeface="+mn-cs"/>
                          <a:sym typeface="Arial"/>
                        </a:rPr>
                        <a:t>мектеп</a:t>
                      </a:r>
                      <a:r>
                        <a:rPr lang="ru-RU" sz="800" b="0" i="0" u="none" strike="noStrike" cap="none" dirty="0">
                          <a:solidFill>
                            <a:schemeClr val="dk1"/>
                          </a:solidFill>
                          <a:latin typeface="+mn-lt"/>
                          <a:ea typeface="+mn-ea"/>
                          <a:cs typeface="+mn-cs"/>
                          <a:sym typeface="Arial"/>
                        </a:rPr>
                        <a:t> </a:t>
                      </a:r>
                      <a:r>
                        <a:rPr lang="ru-RU" sz="800" b="0" i="0" u="none" strike="noStrike" cap="none" dirty="0" err="1">
                          <a:solidFill>
                            <a:schemeClr val="dk1"/>
                          </a:solidFill>
                          <a:latin typeface="+mn-lt"/>
                          <a:ea typeface="+mn-ea"/>
                          <a:cs typeface="+mn-cs"/>
                          <a:sym typeface="Arial"/>
                        </a:rPr>
                        <a:t>мұғалімдері</a:t>
                      </a:r>
                      <a:endParaRPr lang="ru-RU" sz="800" b="0" i="0" u="none" strike="noStrike" cap="none" dirty="0">
                        <a:solidFill>
                          <a:schemeClr val="dk1"/>
                        </a:solidFill>
                        <a:latin typeface="+mn-lt"/>
                        <a:ea typeface="+mn-ea"/>
                        <a:cs typeface="+mn-cs"/>
                        <a:sym typeface="Arial"/>
                      </a:endParaRPr>
                    </a:p>
                  </a:txBody>
                  <a:tcPr marL="9525" marR="9525" marT="9525" marB="0" anchor="ctr"/>
                </a:tc>
                <a:tc>
                  <a:txBody>
                    <a:bodyPr/>
                    <a:lstStyle/>
                    <a:p>
                      <a:pPr algn="ctr" fontAlgn="b"/>
                      <a:r>
                        <a:rPr lang="ru-RU" sz="900" b="0" i="1" u="none" strike="noStrike" cap="none" dirty="0">
                          <a:solidFill>
                            <a:schemeClr val="dk1"/>
                          </a:solidFill>
                          <a:latin typeface="+mn-lt"/>
                          <a:ea typeface="+mn-ea"/>
                          <a:cs typeface="+mn-cs"/>
                          <a:sym typeface="Arial"/>
                        </a:rPr>
                        <a:t>2350-3</a:t>
                      </a:r>
                    </a:p>
                  </a:txBody>
                  <a:tcPr marL="9525" marR="9525" marT="9525" marB="0" anchor="ctr"/>
                </a:tc>
                <a:tc>
                  <a:txBody>
                    <a:bodyPr/>
                    <a:lstStyle/>
                    <a:p>
                      <a:pPr algn="ctr" fontAlgn="ctr"/>
                      <a:r>
                        <a:rPr lang="ru-RU" sz="1050" b="1" i="0" u="none" strike="noStrike" cap="none" dirty="0">
                          <a:solidFill>
                            <a:schemeClr val="dk1"/>
                          </a:solidFill>
                          <a:latin typeface="+mn-lt"/>
                          <a:ea typeface="+mn-ea"/>
                          <a:cs typeface="+mn-cs"/>
                          <a:sym typeface="Arial"/>
                        </a:rPr>
                        <a:t>2 054</a:t>
                      </a:r>
                    </a:p>
                  </a:txBody>
                  <a:tcPr marL="9525" marR="9525" marT="9525" marB="0" anchor="ctr"/>
                </a:tc>
                <a:tc>
                  <a:txBody>
                    <a:bodyPr/>
                    <a:lstStyle/>
                    <a:p>
                      <a:pPr algn="ctr" fontAlgn="ctr"/>
                      <a:r>
                        <a:rPr lang="ru-RU" sz="900" b="0" i="0" u="none" strike="noStrike" cap="none">
                          <a:solidFill>
                            <a:schemeClr val="dk1"/>
                          </a:solidFill>
                          <a:latin typeface="+mn-lt"/>
                          <a:ea typeface="+mn-ea"/>
                          <a:cs typeface="+mn-cs"/>
                          <a:sym typeface="Arial"/>
                        </a:rPr>
                        <a:t>301</a:t>
                      </a:r>
                    </a:p>
                  </a:txBody>
                  <a:tcPr marL="9525" marR="9525" marT="9525" marB="0" anchor="ctr"/>
                </a:tc>
                <a:tc>
                  <a:txBody>
                    <a:bodyPr/>
                    <a:lstStyle/>
                    <a:p>
                      <a:pPr algn="ctr" fontAlgn="ctr"/>
                      <a:r>
                        <a:rPr lang="ru-RU" sz="900" b="0" i="0" u="none" strike="noStrike" cap="none">
                          <a:solidFill>
                            <a:schemeClr val="dk1"/>
                          </a:solidFill>
                          <a:latin typeface="+mn-lt"/>
                          <a:ea typeface="+mn-ea"/>
                          <a:cs typeface="+mn-cs"/>
                          <a:sym typeface="Arial"/>
                        </a:rPr>
                        <a:t>512</a:t>
                      </a:r>
                    </a:p>
                  </a:txBody>
                  <a:tcPr marL="9525" marR="9525" marT="9525" marB="0" anchor="ctr"/>
                </a:tc>
                <a:tc>
                  <a:txBody>
                    <a:bodyPr/>
                    <a:lstStyle/>
                    <a:p>
                      <a:pPr algn="ctr" fontAlgn="ctr"/>
                      <a:r>
                        <a:rPr lang="ru-RU" sz="900" b="0" i="0" u="none" strike="noStrike" cap="none">
                          <a:solidFill>
                            <a:schemeClr val="dk1"/>
                          </a:solidFill>
                          <a:latin typeface="+mn-lt"/>
                          <a:ea typeface="+mn-ea"/>
                          <a:cs typeface="+mn-cs"/>
                          <a:sym typeface="Arial"/>
                        </a:rPr>
                        <a:t>945</a:t>
                      </a:r>
                    </a:p>
                  </a:txBody>
                  <a:tcPr marL="9525" marR="9525" marT="9525" marB="0" anchor="ctr"/>
                </a:tc>
                <a:tc>
                  <a:txBody>
                    <a:bodyPr/>
                    <a:lstStyle/>
                    <a:p>
                      <a:pPr algn="ctr" fontAlgn="ctr"/>
                      <a:r>
                        <a:rPr lang="ru-RU" sz="900" b="0" i="0" u="none" strike="noStrike" cap="none">
                          <a:solidFill>
                            <a:schemeClr val="dk1"/>
                          </a:solidFill>
                          <a:latin typeface="+mn-lt"/>
                          <a:ea typeface="+mn-ea"/>
                          <a:cs typeface="+mn-cs"/>
                          <a:sym typeface="Arial"/>
                        </a:rPr>
                        <a:t>296</a:t>
                      </a:r>
                    </a:p>
                  </a:txBody>
                  <a:tcPr marL="9525" marR="9525" marT="9525" marB="0" anchor="ctr"/>
                </a:tc>
                <a:tc>
                  <a:txBody>
                    <a:bodyPr/>
                    <a:lstStyle/>
                    <a:p>
                      <a:pPr algn="ctr" fontAlgn="ctr"/>
                      <a:r>
                        <a:rPr lang="ru-RU" sz="1050" b="1" i="0" u="none" strike="noStrike" cap="none">
                          <a:solidFill>
                            <a:schemeClr val="dk1"/>
                          </a:solidFill>
                          <a:latin typeface="+mn-lt"/>
                          <a:ea typeface="+mn-ea"/>
                          <a:cs typeface="+mn-cs"/>
                          <a:sym typeface="Arial"/>
                        </a:rPr>
                        <a:t>2,7%</a:t>
                      </a:r>
                    </a:p>
                  </a:txBody>
                  <a:tcPr marL="9525" marR="9525" marT="9525" marB="0" anchor="ctr"/>
                </a:tc>
                <a:extLst>
                  <a:ext uri="{0D108BD9-81ED-4DB2-BD59-A6C34878D82A}">
                    <a16:rowId xmlns:a16="http://schemas.microsoft.com/office/drawing/2014/main" val="1542005649"/>
                  </a:ext>
                </a:extLst>
              </a:tr>
              <a:tr h="252035">
                <a:tc vMerge="1">
                  <a:txBody>
                    <a:bodyPr/>
                    <a:lstStyle/>
                    <a:p>
                      <a:endParaRPr lang="ru-KZ" sz="1100" dirty="0"/>
                    </a:p>
                  </a:txBody>
                  <a:tcPr/>
                </a:tc>
                <a:tc>
                  <a:txBody>
                    <a:bodyPr/>
                    <a:lstStyle/>
                    <a:p>
                      <a:pPr marL="72000" algn="l" fontAlgn="b"/>
                      <a:r>
                        <a:rPr lang="ru-RU" sz="800" b="0" i="0" u="none" strike="noStrike" cap="none" dirty="0">
                          <a:solidFill>
                            <a:schemeClr val="dk1"/>
                          </a:solidFill>
                          <a:latin typeface="+mn-lt"/>
                          <a:ea typeface="+mn-ea"/>
                          <a:cs typeface="+mn-cs"/>
                          <a:sym typeface="Arial"/>
                        </a:rPr>
                        <a:t>4 </a:t>
                      </a:r>
                      <a:r>
                        <a:rPr lang="ru-RU" sz="800" b="0" i="0" u="none" strike="noStrike" cap="none" dirty="0" err="1">
                          <a:solidFill>
                            <a:schemeClr val="dk1"/>
                          </a:solidFill>
                          <a:latin typeface="+mn-lt"/>
                          <a:ea typeface="+mn-ea"/>
                          <a:cs typeface="+mn-cs"/>
                          <a:sym typeface="Arial"/>
                        </a:rPr>
                        <a:t>Басқа</a:t>
                      </a:r>
                      <a:r>
                        <a:rPr lang="ru-RU" sz="800" b="0" i="0" u="none" strike="noStrike" cap="none" dirty="0">
                          <a:solidFill>
                            <a:schemeClr val="dk1"/>
                          </a:solidFill>
                          <a:latin typeface="+mn-lt"/>
                          <a:ea typeface="+mn-ea"/>
                          <a:cs typeface="+mn-cs"/>
                          <a:sym typeface="Arial"/>
                        </a:rPr>
                        <a:t> да </a:t>
                      </a:r>
                      <a:r>
                        <a:rPr lang="ru-RU" sz="800" b="0" i="0" u="none" strike="noStrike" cap="none" dirty="0" err="1">
                          <a:solidFill>
                            <a:schemeClr val="dk1"/>
                          </a:solidFill>
                          <a:latin typeface="+mn-lt"/>
                          <a:ea typeface="+mn-ea"/>
                          <a:cs typeface="+mn-cs"/>
                          <a:sym typeface="Arial"/>
                        </a:rPr>
                        <a:t>күзетшілер</a:t>
                      </a:r>
                      <a:r>
                        <a:rPr lang="ru-RU" sz="800" b="0" i="0" u="none" strike="noStrike" cap="none" dirty="0">
                          <a:solidFill>
                            <a:schemeClr val="dk1"/>
                          </a:solidFill>
                          <a:latin typeface="+mn-lt"/>
                          <a:ea typeface="+mn-ea"/>
                          <a:cs typeface="+mn-cs"/>
                          <a:sym typeface="Arial"/>
                        </a:rPr>
                        <a:t>, </a:t>
                      </a:r>
                      <a:r>
                        <a:rPr lang="ru-RU" sz="800" b="0" i="0" u="none" strike="noStrike" cap="none" dirty="0" err="1">
                          <a:solidFill>
                            <a:schemeClr val="dk1"/>
                          </a:solidFill>
                          <a:latin typeface="+mn-lt"/>
                          <a:ea typeface="+mn-ea"/>
                          <a:cs typeface="+mn-cs"/>
                          <a:sym typeface="Arial"/>
                        </a:rPr>
                        <a:t>инкассаторлар</a:t>
                      </a:r>
                      <a:r>
                        <a:rPr lang="ru-RU" sz="800" b="0" i="0" u="none" strike="noStrike" cap="none" dirty="0">
                          <a:solidFill>
                            <a:schemeClr val="dk1"/>
                          </a:solidFill>
                          <a:latin typeface="+mn-lt"/>
                          <a:ea typeface="+mn-ea"/>
                          <a:cs typeface="+mn-cs"/>
                          <a:sym typeface="Arial"/>
                        </a:rPr>
                        <a:t> </a:t>
                      </a:r>
                      <a:r>
                        <a:rPr lang="ru-RU" sz="800" b="0" i="0" u="none" strike="noStrike" cap="none" dirty="0" err="1">
                          <a:solidFill>
                            <a:schemeClr val="dk1"/>
                          </a:solidFill>
                          <a:latin typeface="+mn-lt"/>
                          <a:ea typeface="+mn-ea"/>
                          <a:cs typeface="+mn-cs"/>
                          <a:sym typeface="Arial"/>
                        </a:rPr>
                        <a:t>және</a:t>
                      </a:r>
                      <a:r>
                        <a:rPr lang="ru-RU" sz="800" b="0" i="0" u="none" strike="noStrike" cap="none" dirty="0">
                          <a:solidFill>
                            <a:schemeClr val="dk1"/>
                          </a:solidFill>
                          <a:latin typeface="+mn-lt"/>
                          <a:ea typeface="+mn-ea"/>
                          <a:cs typeface="+mn-cs"/>
                          <a:sym typeface="Arial"/>
                        </a:rPr>
                        <a:t>  </a:t>
                      </a:r>
                      <a:r>
                        <a:rPr lang="ru-RU" sz="800" b="0" i="0" u="none" strike="noStrike" cap="none" dirty="0" err="1">
                          <a:solidFill>
                            <a:schemeClr val="dk1"/>
                          </a:solidFill>
                          <a:latin typeface="+mn-lt"/>
                          <a:ea typeface="+mn-ea"/>
                          <a:cs typeface="+mn-cs"/>
                          <a:sym typeface="Arial"/>
                        </a:rPr>
                        <a:t>тектес</a:t>
                      </a:r>
                      <a:r>
                        <a:rPr lang="ru-RU" sz="800" b="0" i="0" u="none" strike="noStrike" cap="none" dirty="0">
                          <a:solidFill>
                            <a:schemeClr val="dk1"/>
                          </a:solidFill>
                          <a:latin typeface="+mn-lt"/>
                          <a:ea typeface="+mn-ea"/>
                          <a:cs typeface="+mn-cs"/>
                          <a:sym typeface="Arial"/>
                        </a:rPr>
                        <a:t> </a:t>
                      </a:r>
                      <a:r>
                        <a:rPr lang="ru-RU" sz="800" b="0" i="0" u="none" strike="noStrike" cap="none" dirty="0" err="1">
                          <a:solidFill>
                            <a:schemeClr val="dk1"/>
                          </a:solidFill>
                          <a:latin typeface="+mn-lt"/>
                          <a:ea typeface="+mn-ea"/>
                          <a:cs typeface="+mn-cs"/>
                          <a:sym typeface="Arial"/>
                        </a:rPr>
                        <a:t>қызметтер</a:t>
                      </a:r>
                      <a:endParaRPr lang="ru-RU" sz="800" b="0" i="0" u="none" strike="noStrike" cap="none" dirty="0">
                        <a:solidFill>
                          <a:schemeClr val="dk1"/>
                        </a:solidFill>
                        <a:latin typeface="+mn-lt"/>
                        <a:ea typeface="+mn-ea"/>
                        <a:cs typeface="+mn-cs"/>
                        <a:sym typeface="Arial"/>
                      </a:endParaRPr>
                    </a:p>
                  </a:txBody>
                  <a:tcPr marL="9525" marR="9525" marT="9525" marB="0" anchor="ctr"/>
                </a:tc>
                <a:tc>
                  <a:txBody>
                    <a:bodyPr/>
                    <a:lstStyle/>
                    <a:p>
                      <a:pPr algn="ctr" fontAlgn="b"/>
                      <a:r>
                        <a:rPr lang="ru-RU" sz="900" b="0" i="1" u="none" strike="noStrike" cap="none">
                          <a:solidFill>
                            <a:schemeClr val="dk1"/>
                          </a:solidFill>
                          <a:latin typeface="+mn-lt"/>
                          <a:ea typeface="+mn-ea"/>
                          <a:cs typeface="+mn-cs"/>
                          <a:sym typeface="Arial"/>
                        </a:rPr>
                        <a:t>5414-9</a:t>
                      </a:r>
                    </a:p>
                  </a:txBody>
                  <a:tcPr marL="9525" marR="9525" marT="9525" marB="0" anchor="ctr"/>
                </a:tc>
                <a:tc>
                  <a:txBody>
                    <a:bodyPr/>
                    <a:lstStyle/>
                    <a:p>
                      <a:pPr algn="ctr" fontAlgn="ctr"/>
                      <a:r>
                        <a:rPr lang="ru-RU" sz="1050" b="1" i="0" u="none" strike="noStrike" cap="none">
                          <a:solidFill>
                            <a:schemeClr val="dk1"/>
                          </a:solidFill>
                          <a:latin typeface="+mn-lt"/>
                          <a:ea typeface="+mn-ea"/>
                          <a:cs typeface="+mn-cs"/>
                          <a:sym typeface="Arial"/>
                        </a:rPr>
                        <a:t>1 990</a:t>
                      </a:r>
                    </a:p>
                  </a:txBody>
                  <a:tcPr marL="9525" marR="9525" marT="9525" marB="0" anchor="ctr"/>
                </a:tc>
                <a:tc>
                  <a:txBody>
                    <a:bodyPr/>
                    <a:lstStyle/>
                    <a:p>
                      <a:pPr algn="ctr" fontAlgn="ctr"/>
                      <a:r>
                        <a:rPr lang="ru-RU" sz="900" b="0" i="0" u="none" strike="noStrike" cap="none">
                          <a:solidFill>
                            <a:schemeClr val="dk1"/>
                          </a:solidFill>
                          <a:latin typeface="+mn-lt"/>
                          <a:ea typeface="+mn-ea"/>
                          <a:cs typeface="+mn-cs"/>
                          <a:sym typeface="Arial"/>
                        </a:rPr>
                        <a:t>404</a:t>
                      </a:r>
                    </a:p>
                  </a:txBody>
                  <a:tcPr marL="9525" marR="9525" marT="9525" marB="0" anchor="ctr"/>
                </a:tc>
                <a:tc>
                  <a:txBody>
                    <a:bodyPr/>
                    <a:lstStyle/>
                    <a:p>
                      <a:pPr algn="ctr" fontAlgn="ctr"/>
                      <a:r>
                        <a:rPr lang="ru-RU" sz="900" b="0" i="0" u="none" strike="noStrike" cap="none">
                          <a:solidFill>
                            <a:schemeClr val="dk1"/>
                          </a:solidFill>
                          <a:latin typeface="+mn-lt"/>
                          <a:ea typeface="+mn-ea"/>
                          <a:cs typeface="+mn-cs"/>
                          <a:sym typeface="Arial"/>
                        </a:rPr>
                        <a:t>443</a:t>
                      </a:r>
                    </a:p>
                  </a:txBody>
                  <a:tcPr marL="9525" marR="9525" marT="9525" marB="0" anchor="ctr"/>
                </a:tc>
                <a:tc>
                  <a:txBody>
                    <a:bodyPr/>
                    <a:lstStyle/>
                    <a:p>
                      <a:pPr algn="ctr" fontAlgn="ctr"/>
                      <a:r>
                        <a:rPr lang="ru-RU" sz="900" b="0" i="0" u="none" strike="noStrike" cap="none" dirty="0">
                          <a:solidFill>
                            <a:schemeClr val="dk1"/>
                          </a:solidFill>
                          <a:latin typeface="+mn-lt"/>
                          <a:ea typeface="+mn-ea"/>
                          <a:cs typeface="+mn-cs"/>
                          <a:sym typeface="Arial"/>
                        </a:rPr>
                        <a:t>628</a:t>
                      </a:r>
                    </a:p>
                  </a:txBody>
                  <a:tcPr marL="9525" marR="9525" marT="9525" marB="0" anchor="ctr"/>
                </a:tc>
                <a:tc>
                  <a:txBody>
                    <a:bodyPr/>
                    <a:lstStyle/>
                    <a:p>
                      <a:pPr algn="ctr" fontAlgn="ctr"/>
                      <a:r>
                        <a:rPr lang="ru-RU" sz="900" b="0" i="0" u="none" strike="noStrike" cap="none">
                          <a:solidFill>
                            <a:schemeClr val="dk1"/>
                          </a:solidFill>
                          <a:latin typeface="+mn-lt"/>
                          <a:ea typeface="+mn-ea"/>
                          <a:cs typeface="+mn-cs"/>
                          <a:sym typeface="Arial"/>
                        </a:rPr>
                        <a:t>515</a:t>
                      </a:r>
                    </a:p>
                  </a:txBody>
                  <a:tcPr marL="9525" marR="9525" marT="9525" marB="0" anchor="ctr"/>
                </a:tc>
                <a:tc>
                  <a:txBody>
                    <a:bodyPr/>
                    <a:lstStyle/>
                    <a:p>
                      <a:pPr algn="ctr" fontAlgn="ctr"/>
                      <a:r>
                        <a:rPr lang="ru-RU" sz="1050" b="1" i="0" u="none" strike="noStrike" cap="none" dirty="0">
                          <a:solidFill>
                            <a:schemeClr val="dk1"/>
                          </a:solidFill>
                          <a:latin typeface="+mn-lt"/>
                          <a:ea typeface="+mn-ea"/>
                          <a:cs typeface="+mn-cs"/>
                          <a:sym typeface="Arial"/>
                        </a:rPr>
                        <a:t>2,6%</a:t>
                      </a:r>
                    </a:p>
                  </a:txBody>
                  <a:tcPr marL="9525" marR="9525" marT="9525" marB="0" anchor="ctr"/>
                </a:tc>
                <a:extLst>
                  <a:ext uri="{0D108BD9-81ED-4DB2-BD59-A6C34878D82A}">
                    <a16:rowId xmlns:a16="http://schemas.microsoft.com/office/drawing/2014/main" val="2119351882"/>
                  </a:ext>
                </a:extLst>
              </a:tr>
              <a:tr h="252035">
                <a:tc vMerge="1">
                  <a:txBody>
                    <a:bodyPr/>
                    <a:lstStyle/>
                    <a:p>
                      <a:endParaRPr lang="ru-KZ" sz="1100" dirty="0"/>
                    </a:p>
                  </a:txBody>
                  <a:tcPr/>
                </a:tc>
                <a:tc>
                  <a:txBody>
                    <a:bodyPr/>
                    <a:lstStyle/>
                    <a:p>
                      <a:pPr marL="72000" algn="l" fontAlgn="b"/>
                      <a:r>
                        <a:rPr lang="ru-RU" sz="800" b="0" i="0" u="none" strike="noStrike" cap="none" dirty="0">
                          <a:solidFill>
                            <a:schemeClr val="dk1"/>
                          </a:solidFill>
                          <a:latin typeface="+mn-lt"/>
                          <a:ea typeface="+mn-ea"/>
                          <a:cs typeface="+mn-cs"/>
                          <a:sym typeface="Arial"/>
                        </a:rPr>
                        <a:t>5 </a:t>
                      </a:r>
                      <a:r>
                        <a:rPr lang="ru-RU" sz="800" b="0" i="0" u="none" strike="noStrike" cap="none" dirty="0" err="1">
                          <a:solidFill>
                            <a:schemeClr val="dk1"/>
                          </a:solidFill>
                          <a:latin typeface="+mn-lt"/>
                          <a:ea typeface="+mn-ea"/>
                          <a:cs typeface="+mn-cs"/>
                          <a:sym typeface="Arial"/>
                        </a:rPr>
                        <a:t>Газбен</a:t>
                      </a:r>
                      <a:r>
                        <a:rPr lang="ru-RU" sz="800" b="0" i="0" u="none" strike="noStrike" cap="none" dirty="0">
                          <a:solidFill>
                            <a:schemeClr val="dk1"/>
                          </a:solidFill>
                          <a:latin typeface="+mn-lt"/>
                          <a:ea typeface="+mn-ea"/>
                          <a:cs typeface="+mn-cs"/>
                          <a:sym typeface="Arial"/>
                        </a:rPr>
                        <a:t> </a:t>
                      </a:r>
                      <a:r>
                        <a:rPr lang="ru-RU" sz="800" b="0" i="0" u="none" strike="noStrike" cap="none" dirty="0" err="1">
                          <a:solidFill>
                            <a:schemeClr val="dk1"/>
                          </a:solidFill>
                          <a:latin typeface="+mn-lt"/>
                          <a:ea typeface="+mn-ea"/>
                          <a:cs typeface="+mn-cs"/>
                          <a:sym typeface="Arial"/>
                        </a:rPr>
                        <a:t>кесушілер</a:t>
                      </a:r>
                      <a:endParaRPr lang="ru-RU" sz="800" b="0" i="0" u="none" strike="noStrike" cap="none" dirty="0">
                        <a:solidFill>
                          <a:schemeClr val="dk1"/>
                        </a:solidFill>
                        <a:latin typeface="+mn-lt"/>
                        <a:ea typeface="+mn-ea"/>
                        <a:cs typeface="+mn-cs"/>
                        <a:sym typeface="Arial"/>
                      </a:endParaRPr>
                    </a:p>
                  </a:txBody>
                  <a:tcPr marL="9525" marR="9525" marT="9525" marB="0" anchor="ctr">
                    <a:lnB w="28575" cap="flat" cmpd="sng" algn="ctr">
                      <a:solidFill>
                        <a:schemeClr val="bg2"/>
                      </a:solidFill>
                      <a:prstDash val="solid"/>
                      <a:round/>
                      <a:headEnd type="none" w="med" len="med"/>
                      <a:tailEnd type="none" w="med" len="med"/>
                    </a:lnB>
                  </a:tcPr>
                </a:tc>
                <a:tc>
                  <a:txBody>
                    <a:bodyPr/>
                    <a:lstStyle/>
                    <a:p>
                      <a:pPr algn="ctr" fontAlgn="b"/>
                      <a:r>
                        <a:rPr lang="ru-RU" sz="900" b="0" i="1" u="none" strike="noStrike" cap="none" dirty="0">
                          <a:solidFill>
                            <a:schemeClr val="dk1"/>
                          </a:solidFill>
                          <a:latin typeface="+mn-lt"/>
                          <a:ea typeface="+mn-ea"/>
                          <a:cs typeface="+mn-cs"/>
                          <a:sym typeface="Arial"/>
                        </a:rPr>
                        <a:t>7212-2</a:t>
                      </a:r>
                    </a:p>
                  </a:txBody>
                  <a:tcPr marL="9525" marR="9525" marT="9525" marB="0" anchor="ctr">
                    <a:lnB w="28575" cap="flat" cmpd="sng" algn="ctr">
                      <a:solidFill>
                        <a:schemeClr val="bg2"/>
                      </a:solidFill>
                      <a:prstDash val="solid"/>
                      <a:round/>
                      <a:headEnd type="none" w="med" len="med"/>
                      <a:tailEnd type="none" w="med" len="med"/>
                    </a:lnB>
                  </a:tcPr>
                </a:tc>
                <a:tc>
                  <a:txBody>
                    <a:bodyPr/>
                    <a:lstStyle/>
                    <a:p>
                      <a:pPr algn="ctr" fontAlgn="ctr"/>
                      <a:r>
                        <a:rPr lang="ru-RU" sz="1050" b="1" i="0" u="none" strike="noStrike" cap="none" dirty="0">
                          <a:solidFill>
                            <a:schemeClr val="dk1"/>
                          </a:solidFill>
                          <a:latin typeface="+mn-lt"/>
                          <a:ea typeface="+mn-ea"/>
                          <a:cs typeface="+mn-cs"/>
                          <a:sym typeface="Arial"/>
                        </a:rPr>
                        <a:t>1 880</a:t>
                      </a:r>
                    </a:p>
                  </a:txBody>
                  <a:tcPr marL="9525" marR="9525" marT="9525" marB="0" anchor="ctr">
                    <a:lnB w="28575" cap="flat" cmpd="sng" algn="ctr">
                      <a:solidFill>
                        <a:schemeClr val="bg2"/>
                      </a:solidFill>
                      <a:prstDash val="solid"/>
                      <a:round/>
                      <a:headEnd type="none" w="med" len="med"/>
                      <a:tailEnd type="none" w="med" len="med"/>
                    </a:lnB>
                  </a:tcPr>
                </a:tc>
                <a:tc>
                  <a:txBody>
                    <a:bodyPr/>
                    <a:lstStyle/>
                    <a:p>
                      <a:pPr algn="ctr" fontAlgn="ctr"/>
                      <a:r>
                        <a:rPr lang="ru-RU" sz="900" b="0" i="0" u="none" strike="noStrike" cap="none">
                          <a:solidFill>
                            <a:schemeClr val="dk1"/>
                          </a:solidFill>
                          <a:latin typeface="+mn-lt"/>
                          <a:ea typeface="+mn-ea"/>
                          <a:cs typeface="+mn-cs"/>
                          <a:sym typeface="Arial"/>
                        </a:rPr>
                        <a:t>329</a:t>
                      </a:r>
                    </a:p>
                  </a:txBody>
                  <a:tcPr marL="9525" marR="9525" marT="9525" marB="0" anchor="ctr">
                    <a:lnB w="28575" cap="flat" cmpd="sng" algn="ctr">
                      <a:solidFill>
                        <a:schemeClr val="bg2"/>
                      </a:solidFill>
                      <a:prstDash val="solid"/>
                      <a:round/>
                      <a:headEnd type="none" w="med" len="med"/>
                      <a:tailEnd type="none" w="med" len="med"/>
                    </a:lnB>
                  </a:tcPr>
                </a:tc>
                <a:tc>
                  <a:txBody>
                    <a:bodyPr/>
                    <a:lstStyle/>
                    <a:p>
                      <a:pPr algn="ctr" fontAlgn="ctr"/>
                      <a:r>
                        <a:rPr lang="ru-RU" sz="900" b="0" i="0" u="none" strike="noStrike" cap="none">
                          <a:solidFill>
                            <a:schemeClr val="dk1"/>
                          </a:solidFill>
                          <a:latin typeface="+mn-lt"/>
                          <a:ea typeface="+mn-ea"/>
                          <a:cs typeface="+mn-cs"/>
                          <a:sym typeface="Arial"/>
                        </a:rPr>
                        <a:t>538</a:t>
                      </a:r>
                    </a:p>
                  </a:txBody>
                  <a:tcPr marL="9525" marR="9525" marT="9525" marB="0" anchor="ctr">
                    <a:lnB w="28575" cap="flat" cmpd="sng" algn="ctr">
                      <a:solidFill>
                        <a:schemeClr val="bg2"/>
                      </a:solidFill>
                      <a:prstDash val="solid"/>
                      <a:round/>
                      <a:headEnd type="none" w="med" len="med"/>
                      <a:tailEnd type="none" w="med" len="med"/>
                    </a:lnB>
                  </a:tcPr>
                </a:tc>
                <a:tc>
                  <a:txBody>
                    <a:bodyPr/>
                    <a:lstStyle/>
                    <a:p>
                      <a:pPr algn="ctr" fontAlgn="ctr"/>
                      <a:r>
                        <a:rPr lang="ru-RU" sz="900" b="0" i="0" u="none" strike="noStrike" cap="none" dirty="0">
                          <a:solidFill>
                            <a:schemeClr val="dk1"/>
                          </a:solidFill>
                          <a:latin typeface="+mn-lt"/>
                          <a:ea typeface="+mn-ea"/>
                          <a:cs typeface="+mn-cs"/>
                          <a:sym typeface="Arial"/>
                        </a:rPr>
                        <a:t>554</a:t>
                      </a:r>
                    </a:p>
                  </a:txBody>
                  <a:tcPr marL="9525" marR="9525" marT="9525" marB="0" anchor="ctr">
                    <a:lnB w="28575" cap="flat" cmpd="sng" algn="ctr">
                      <a:solidFill>
                        <a:schemeClr val="bg2"/>
                      </a:solidFill>
                      <a:prstDash val="solid"/>
                      <a:round/>
                      <a:headEnd type="none" w="med" len="med"/>
                      <a:tailEnd type="none" w="med" len="med"/>
                    </a:lnB>
                  </a:tcPr>
                </a:tc>
                <a:tc>
                  <a:txBody>
                    <a:bodyPr/>
                    <a:lstStyle/>
                    <a:p>
                      <a:pPr algn="ctr" fontAlgn="ctr"/>
                      <a:r>
                        <a:rPr lang="ru-RU" sz="900" b="0" i="0" u="none" strike="noStrike" cap="none">
                          <a:solidFill>
                            <a:schemeClr val="dk1"/>
                          </a:solidFill>
                          <a:latin typeface="+mn-lt"/>
                          <a:ea typeface="+mn-ea"/>
                          <a:cs typeface="+mn-cs"/>
                          <a:sym typeface="Arial"/>
                        </a:rPr>
                        <a:t>459</a:t>
                      </a:r>
                    </a:p>
                  </a:txBody>
                  <a:tcPr marL="9525" marR="9525" marT="9525" marB="0" anchor="ctr">
                    <a:lnB w="28575" cap="flat" cmpd="sng" algn="ctr">
                      <a:solidFill>
                        <a:schemeClr val="bg2"/>
                      </a:solidFill>
                      <a:prstDash val="solid"/>
                      <a:round/>
                      <a:headEnd type="none" w="med" len="med"/>
                      <a:tailEnd type="none" w="med" len="med"/>
                    </a:lnB>
                  </a:tcPr>
                </a:tc>
                <a:tc>
                  <a:txBody>
                    <a:bodyPr/>
                    <a:lstStyle/>
                    <a:p>
                      <a:pPr algn="ctr" fontAlgn="ctr"/>
                      <a:r>
                        <a:rPr lang="ru-RU" sz="1050" b="1" i="0" u="none" strike="noStrike" cap="none" dirty="0">
                          <a:solidFill>
                            <a:schemeClr val="dk1"/>
                          </a:solidFill>
                          <a:latin typeface="+mn-lt"/>
                          <a:ea typeface="+mn-ea"/>
                          <a:cs typeface="+mn-cs"/>
                          <a:sym typeface="Arial"/>
                        </a:rPr>
                        <a:t>2,5%</a:t>
                      </a:r>
                    </a:p>
                  </a:txBody>
                  <a:tcPr marL="9525" marR="9525" marT="9525" marB="0" anchor="ctr">
                    <a:lnB w="28575" cap="flat" cmpd="sng" algn="ctr">
                      <a:solidFill>
                        <a:schemeClr val="bg2"/>
                      </a:solidFill>
                      <a:prstDash val="solid"/>
                      <a:round/>
                      <a:headEnd type="none" w="med" len="med"/>
                      <a:tailEnd type="none" w="med" len="med"/>
                    </a:lnB>
                  </a:tcPr>
                </a:tc>
                <a:extLst>
                  <a:ext uri="{0D108BD9-81ED-4DB2-BD59-A6C34878D82A}">
                    <a16:rowId xmlns:a16="http://schemas.microsoft.com/office/drawing/2014/main" val="4147065920"/>
                  </a:ext>
                </a:extLst>
              </a:tr>
              <a:tr h="252035">
                <a:tc rowSpan="5">
                  <a:txBody>
                    <a:bodyPr/>
                    <a:lstStyle/>
                    <a:p>
                      <a:pPr algn="ctr"/>
                      <a:r>
                        <a:rPr lang="ru-RU" sz="1100" dirty="0"/>
                        <a:t>2022</a:t>
                      </a:r>
                      <a:endParaRPr lang="ru-KZ" sz="1100" dirty="0"/>
                    </a:p>
                  </a:txBody>
                  <a:tcPr anchor="ctr">
                    <a:lnT w="28575" cap="flat" cmpd="sng" algn="ctr">
                      <a:solidFill>
                        <a:schemeClr val="bg2"/>
                      </a:solidFill>
                      <a:prstDash val="solid"/>
                      <a:round/>
                      <a:headEnd type="none" w="med" len="med"/>
                      <a:tailEnd type="none" w="med" len="med"/>
                    </a:lnT>
                  </a:tcPr>
                </a:tc>
                <a:tc>
                  <a:txBody>
                    <a:bodyPr/>
                    <a:lstStyle/>
                    <a:p>
                      <a:pPr marL="72000" algn="l" fontAlgn="b"/>
                      <a:r>
                        <a:rPr lang="ru-RU" sz="800" b="0" i="0" u="none" strike="noStrike" cap="none" dirty="0">
                          <a:solidFill>
                            <a:schemeClr val="dk1"/>
                          </a:solidFill>
                          <a:latin typeface="+mn-lt"/>
                          <a:ea typeface="+mn-ea"/>
                          <a:cs typeface="+mn-cs"/>
                          <a:sym typeface="Arial"/>
                        </a:rPr>
                        <a:t>1 </a:t>
                      </a:r>
                      <a:r>
                        <a:rPr lang="ru-RU" sz="800" b="0" i="0" u="none" strike="noStrike" cap="none" dirty="0" err="1">
                          <a:solidFill>
                            <a:schemeClr val="dk1"/>
                          </a:solidFill>
                          <a:latin typeface="+mn-lt"/>
                          <a:ea typeface="+mn-ea"/>
                          <a:cs typeface="+mn-cs"/>
                          <a:sym typeface="Arial"/>
                        </a:rPr>
                        <a:t>Басқа</a:t>
                      </a:r>
                      <a:r>
                        <a:rPr lang="ru-RU" sz="800" b="0" i="0" u="none" strike="noStrike" cap="none" dirty="0">
                          <a:solidFill>
                            <a:schemeClr val="dk1"/>
                          </a:solidFill>
                          <a:latin typeface="+mn-lt"/>
                          <a:ea typeface="+mn-ea"/>
                          <a:cs typeface="+mn-cs"/>
                          <a:sym typeface="Arial"/>
                        </a:rPr>
                        <a:t> да </a:t>
                      </a:r>
                      <a:r>
                        <a:rPr lang="ru-RU" sz="800" b="0" i="0" u="none" strike="noStrike" cap="none" dirty="0" err="1">
                          <a:solidFill>
                            <a:schemeClr val="dk1"/>
                          </a:solidFill>
                          <a:latin typeface="+mn-lt"/>
                          <a:ea typeface="+mn-ea"/>
                          <a:cs typeface="+mn-cs"/>
                          <a:sym typeface="Arial"/>
                        </a:rPr>
                        <a:t>біліктілігі</a:t>
                      </a:r>
                      <a:r>
                        <a:rPr lang="ru-RU" sz="800" b="0" i="0" u="none" strike="noStrike" cap="none" dirty="0">
                          <a:solidFill>
                            <a:schemeClr val="dk1"/>
                          </a:solidFill>
                          <a:latin typeface="+mn-lt"/>
                          <a:ea typeface="+mn-ea"/>
                          <a:cs typeface="+mn-cs"/>
                          <a:sym typeface="Arial"/>
                        </a:rPr>
                        <a:t> </a:t>
                      </a:r>
                      <a:r>
                        <a:rPr lang="ru-RU" sz="800" b="0" i="0" u="none" strike="noStrike" cap="none" dirty="0" err="1">
                          <a:solidFill>
                            <a:schemeClr val="dk1"/>
                          </a:solidFill>
                          <a:latin typeface="+mn-lt"/>
                          <a:ea typeface="+mn-ea"/>
                          <a:cs typeface="+mn-cs"/>
                          <a:sym typeface="Arial"/>
                        </a:rPr>
                        <a:t>жоқ</a:t>
                      </a:r>
                      <a:r>
                        <a:rPr lang="ru-RU" sz="800" b="0" i="0" u="none" strike="noStrike" cap="none" dirty="0">
                          <a:solidFill>
                            <a:schemeClr val="dk1"/>
                          </a:solidFill>
                          <a:latin typeface="+mn-lt"/>
                          <a:ea typeface="+mn-ea"/>
                          <a:cs typeface="+mn-cs"/>
                          <a:sym typeface="Arial"/>
                        </a:rPr>
                        <a:t> </a:t>
                      </a:r>
                      <a:r>
                        <a:rPr lang="ru-RU" sz="800" b="0" i="0" u="none" strike="noStrike" cap="none" dirty="0" err="1">
                          <a:solidFill>
                            <a:schemeClr val="dk1"/>
                          </a:solidFill>
                          <a:latin typeface="+mn-lt"/>
                          <a:ea typeface="+mn-ea"/>
                          <a:cs typeface="+mn-cs"/>
                          <a:sym typeface="Arial"/>
                        </a:rPr>
                        <a:t>жұмысшылар</a:t>
                      </a:r>
                      <a:endParaRPr lang="ru-RU" sz="800" b="0" i="0" u="none" strike="noStrike" cap="none" dirty="0">
                        <a:solidFill>
                          <a:schemeClr val="dk1"/>
                        </a:solidFill>
                        <a:latin typeface="+mn-lt"/>
                        <a:ea typeface="+mn-ea"/>
                        <a:cs typeface="+mn-cs"/>
                        <a:sym typeface="Arial"/>
                      </a:endParaRPr>
                    </a:p>
                  </a:txBody>
                  <a:tcPr marL="9525" marR="9525" marT="9525" marB="0" anchor="ctr">
                    <a:lnT w="28575" cap="flat" cmpd="sng" algn="ctr">
                      <a:solidFill>
                        <a:schemeClr val="bg2"/>
                      </a:solidFill>
                      <a:prstDash val="solid"/>
                      <a:round/>
                      <a:headEnd type="none" w="med" len="med"/>
                      <a:tailEnd type="none" w="med" len="med"/>
                    </a:lnT>
                  </a:tcPr>
                </a:tc>
                <a:tc>
                  <a:txBody>
                    <a:bodyPr/>
                    <a:lstStyle/>
                    <a:p>
                      <a:pPr algn="ctr" fontAlgn="b"/>
                      <a:r>
                        <a:rPr lang="ru-RU" sz="900" b="0" i="1" u="none" strike="noStrike" cap="none" dirty="0">
                          <a:solidFill>
                            <a:schemeClr val="dk1"/>
                          </a:solidFill>
                          <a:latin typeface="+mn-lt"/>
                          <a:ea typeface="+mn-ea"/>
                          <a:cs typeface="+mn-cs"/>
                          <a:sym typeface="Arial"/>
                        </a:rPr>
                        <a:t>9629-9</a:t>
                      </a:r>
                    </a:p>
                  </a:txBody>
                  <a:tcPr marL="9525" marR="9525" marT="9525" marB="0" anchor="ctr">
                    <a:lnT w="28575" cap="flat" cmpd="sng" algn="ctr">
                      <a:solidFill>
                        <a:schemeClr val="bg2"/>
                      </a:solidFill>
                      <a:prstDash val="solid"/>
                      <a:round/>
                      <a:headEnd type="none" w="med" len="med"/>
                      <a:tailEnd type="none" w="med" len="med"/>
                    </a:lnT>
                  </a:tcPr>
                </a:tc>
                <a:tc>
                  <a:txBody>
                    <a:bodyPr/>
                    <a:lstStyle/>
                    <a:p>
                      <a:pPr algn="ctr" fontAlgn="ctr"/>
                      <a:r>
                        <a:rPr lang="ru-RU" sz="1050" b="1" i="0" u="none" strike="noStrike" cap="none" dirty="0">
                          <a:solidFill>
                            <a:schemeClr val="dk1"/>
                          </a:solidFill>
                          <a:latin typeface="+mn-lt"/>
                          <a:ea typeface="+mn-ea"/>
                          <a:cs typeface="+mn-cs"/>
                          <a:sym typeface="Arial"/>
                        </a:rPr>
                        <a:t>3 262</a:t>
                      </a:r>
                    </a:p>
                  </a:txBody>
                  <a:tcPr marL="9525" marR="9525" marT="9525" marB="0" anchor="ctr">
                    <a:lnT w="28575" cap="flat" cmpd="sng" algn="ctr">
                      <a:solidFill>
                        <a:schemeClr val="bg2"/>
                      </a:solidFill>
                      <a:prstDash val="solid"/>
                      <a:round/>
                      <a:headEnd type="none" w="med" len="med"/>
                      <a:tailEnd type="none" w="med" len="med"/>
                    </a:lnT>
                  </a:tcPr>
                </a:tc>
                <a:tc>
                  <a:txBody>
                    <a:bodyPr/>
                    <a:lstStyle/>
                    <a:p>
                      <a:pPr algn="ctr" fontAlgn="ctr"/>
                      <a:r>
                        <a:rPr lang="ru-RU" sz="900" b="0" i="0" u="none" strike="noStrike" cap="none">
                          <a:solidFill>
                            <a:schemeClr val="dk1"/>
                          </a:solidFill>
                          <a:latin typeface="+mn-lt"/>
                          <a:ea typeface="+mn-ea"/>
                          <a:cs typeface="+mn-cs"/>
                          <a:sym typeface="Arial"/>
                        </a:rPr>
                        <a:t>460</a:t>
                      </a:r>
                    </a:p>
                  </a:txBody>
                  <a:tcPr marL="9525" marR="9525" marT="9525" marB="0" anchor="ctr">
                    <a:lnT w="28575" cap="flat" cmpd="sng" algn="ctr">
                      <a:solidFill>
                        <a:schemeClr val="bg2"/>
                      </a:solidFill>
                      <a:prstDash val="solid"/>
                      <a:round/>
                      <a:headEnd type="none" w="med" len="med"/>
                      <a:tailEnd type="none" w="med" len="med"/>
                    </a:lnT>
                  </a:tcPr>
                </a:tc>
                <a:tc>
                  <a:txBody>
                    <a:bodyPr/>
                    <a:lstStyle/>
                    <a:p>
                      <a:pPr algn="ctr" fontAlgn="ctr"/>
                      <a:r>
                        <a:rPr lang="ru-RU" sz="900" b="0" i="0" u="none" strike="noStrike" cap="none">
                          <a:solidFill>
                            <a:schemeClr val="dk1"/>
                          </a:solidFill>
                          <a:latin typeface="+mn-lt"/>
                          <a:ea typeface="+mn-ea"/>
                          <a:cs typeface="+mn-cs"/>
                          <a:sym typeface="Arial"/>
                        </a:rPr>
                        <a:t>877</a:t>
                      </a:r>
                    </a:p>
                  </a:txBody>
                  <a:tcPr marL="9525" marR="9525" marT="9525" marB="0" anchor="ctr">
                    <a:lnT w="28575" cap="flat" cmpd="sng" algn="ctr">
                      <a:solidFill>
                        <a:schemeClr val="bg2"/>
                      </a:solidFill>
                      <a:prstDash val="solid"/>
                      <a:round/>
                      <a:headEnd type="none" w="med" len="med"/>
                      <a:tailEnd type="none" w="med" len="med"/>
                    </a:lnT>
                  </a:tcPr>
                </a:tc>
                <a:tc>
                  <a:txBody>
                    <a:bodyPr/>
                    <a:lstStyle/>
                    <a:p>
                      <a:pPr algn="ctr" fontAlgn="ctr"/>
                      <a:r>
                        <a:rPr lang="ru-RU" sz="900" b="0" i="0" u="none" strike="noStrike" cap="none" dirty="0">
                          <a:solidFill>
                            <a:schemeClr val="dk1"/>
                          </a:solidFill>
                          <a:latin typeface="+mn-lt"/>
                          <a:ea typeface="+mn-ea"/>
                          <a:cs typeface="+mn-cs"/>
                          <a:sym typeface="Arial"/>
                        </a:rPr>
                        <a:t>825</a:t>
                      </a:r>
                    </a:p>
                  </a:txBody>
                  <a:tcPr marL="9525" marR="9525" marT="9525" marB="0" anchor="ctr">
                    <a:lnT w="28575" cap="flat" cmpd="sng" algn="ctr">
                      <a:solidFill>
                        <a:schemeClr val="bg2"/>
                      </a:solidFill>
                      <a:prstDash val="solid"/>
                      <a:round/>
                      <a:headEnd type="none" w="med" len="med"/>
                      <a:tailEnd type="none" w="med" len="med"/>
                    </a:lnT>
                  </a:tcPr>
                </a:tc>
                <a:tc>
                  <a:txBody>
                    <a:bodyPr/>
                    <a:lstStyle/>
                    <a:p>
                      <a:pPr algn="ctr" fontAlgn="ctr"/>
                      <a:r>
                        <a:rPr lang="ru-RU" sz="900" b="0" i="0" u="none" strike="noStrike" cap="none">
                          <a:solidFill>
                            <a:schemeClr val="dk1"/>
                          </a:solidFill>
                          <a:latin typeface="+mn-lt"/>
                          <a:ea typeface="+mn-ea"/>
                          <a:cs typeface="+mn-cs"/>
                          <a:sym typeface="Arial"/>
                        </a:rPr>
                        <a:t>1 100</a:t>
                      </a:r>
                    </a:p>
                  </a:txBody>
                  <a:tcPr marL="9525" marR="9525" marT="9525" marB="0" anchor="ctr">
                    <a:lnT w="28575" cap="flat" cmpd="sng" algn="ctr">
                      <a:solidFill>
                        <a:schemeClr val="bg2"/>
                      </a:solidFill>
                      <a:prstDash val="solid"/>
                      <a:round/>
                      <a:headEnd type="none" w="med" len="med"/>
                      <a:tailEnd type="none" w="med" len="med"/>
                    </a:lnT>
                  </a:tcPr>
                </a:tc>
                <a:tc>
                  <a:txBody>
                    <a:bodyPr/>
                    <a:lstStyle/>
                    <a:p>
                      <a:pPr algn="ctr" fontAlgn="ctr"/>
                      <a:r>
                        <a:rPr lang="ru-RU" sz="1050" b="1" i="0" u="none" strike="noStrike" cap="none">
                          <a:solidFill>
                            <a:schemeClr val="dk1"/>
                          </a:solidFill>
                          <a:latin typeface="+mn-lt"/>
                          <a:ea typeface="+mn-ea"/>
                          <a:cs typeface="+mn-cs"/>
                          <a:sym typeface="Arial"/>
                        </a:rPr>
                        <a:t>4,1%</a:t>
                      </a:r>
                    </a:p>
                  </a:txBody>
                  <a:tcPr marL="9525" marR="9525" marT="9525" marB="0" anchor="ctr">
                    <a:lnT w="28575" cap="flat" cmpd="sng" algn="ctr">
                      <a:solidFill>
                        <a:schemeClr val="bg2"/>
                      </a:solidFill>
                      <a:prstDash val="solid"/>
                      <a:round/>
                      <a:headEnd type="none" w="med" len="med"/>
                      <a:tailEnd type="none" w="med" len="med"/>
                    </a:lnT>
                  </a:tcPr>
                </a:tc>
                <a:extLst>
                  <a:ext uri="{0D108BD9-81ED-4DB2-BD59-A6C34878D82A}">
                    <a16:rowId xmlns:a16="http://schemas.microsoft.com/office/drawing/2014/main" val="1481085828"/>
                  </a:ext>
                </a:extLst>
              </a:tr>
              <a:tr h="252035">
                <a:tc vMerge="1">
                  <a:txBody>
                    <a:bodyPr/>
                    <a:lstStyle/>
                    <a:p>
                      <a:endParaRPr lang="ru-KZ" sz="1100" dirty="0"/>
                    </a:p>
                  </a:txBody>
                  <a:tcPr/>
                </a:tc>
                <a:tc>
                  <a:txBody>
                    <a:bodyPr/>
                    <a:lstStyle/>
                    <a:p>
                      <a:pPr marL="72000" algn="l" fontAlgn="b"/>
                      <a:r>
                        <a:rPr lang="ru-RU" sz="800" b="0" i="0" u="none" strike="noStrike" cap="none" dirty="0">
                          <a:solidFill>
                            <a:schemeClr val="dk1"/>
                          </a:solidFill>
                          <a:latin typeface="+mn-lt"/>
                          <a:ea typeface="+mn-ea"/>
                          <a:cs typeface="+mn-cs"/>
                          <a:sym typeface="Arial"/>
                        </a:rPr>
                        <a:t>2 </a:t>
                      </a:r>
                      <a:r>
                        <a:rPr lang="ru-RU" sz="800" b="0" i="0" u="none" strike="noStrike" cap="none" dirty="0" err="1">
                          <a:solidFill>
                            <a:schemeClr val="dk1"/>
                          </a:solidFill>
                          <a:latin typeface="+mn-lt"/>
                          <a:ea typeface="+mn-ea"/>
                          <a:cs typeface="+mn-cs"/>
                          <a:sym typeface="Arial"/>
                        </a:rPr>
                        <a:t>Әртүрлі</a:t>
                      </a:r>
                      <a:r>
                        <a:rPr lang="ru-RU" sz="800" b="0" i="0" u="none" strike="noStrike" cap="none" dirty="0">
                          <a:solidFill>
                            <a:schemeClr val="dk1"/>
                          </a:solidFill>
                          <a:latin typeface="+mn-lt"/>
                          <a:ea typeface="+mn-ea"/>
                          <a:cs typeface="+mn-cs"/>
                          <a:sym typeface="Arial"/>
                        </a:rPr>
                        <a:t> </a:t>
                      </a:r>
                      <a:r>
                        <a:rPr lang="ru-RU" sz="800" b="0" i="0" u="none" strike="noStrike" cap="none" dirty="0" err="1">
                          <a:solidFill>
                            <a:schemeClr val="dk1"/>
                          </a:solidFill>
                          <a:latin typeface="+mn-lt"/>
                          <a:ea typeface="+mn-ea"/>
                          <a:cs typeface="+mn-cs"/>
                          <a:sym typeface="Arial"/>
                        </a:rPr>
                        <a:t>жұмысты</a:t>
                      </a:r>
                      <a:r>
                        <a:rPr lang="ru-RU" sz="800" b="0" i="0" u="none" strike="noStrike" cap="none" dirty="0">
                          <a:solidFill>
                            <a:schemeClr val="dk1"/>
                          </a:solidFill>
                          <a:latin typeface="+mn-lt"/>
                          <a:ea typeface="+mn-ea"/>
                          <a:cs typeface="+mn-cs"/>
                          <a:sym typeface="Arial"/>
                        </a:rPr>
                        <a:t> </a:t>
                      </a:r>
                      <a:r>
                        <a:rPr lang="ru-RU" sz="800" b="0" i="0" u="none" strike="noStrike" cap="none" dirty="0" err="1">
                          <a:solidFill>
                            <a:schemeClr val="dk1"/>
                          </a:solidFill>
                          <a:latin typeface="+mn-lt"/>
                          <a:ea typeface="+mn-ea"/>
                          <a:cs typeface="+mn-cs"/>
                          <a:sym typeface="Arial"/>
                        </a:rPr>
                        <a:t>атқарушылар</a:t>
                      </a:r>
                      <a:endParaRPr lang="ru-RU" sz="800" b="0" i="0" u="none" strike="noStrike" cap="none" dirty="0">
                        <a:solidFill>
                          <a:schemeClr val="dk1"/>
                        </a:solidFill>
                        <a:latin typeface="+mn-lt"/>
                        <a:ea typeface="+mn-ea"/>
                        <a:cs typeface="+mn-cs"/>
                        <a:sym typeface="Arial"/>
                      </a:endParaRPr>
                    </a:p>
                  </a:txBody>
                  <a:tcPr marL="9525" marR="9525" marT="9525" marB="0" anchor="ctr"/>
                </a:tc>
                <a:tc>
                  <a:txBody>
                    <a:bodyPr/>
                    <a:lstStyle/>
                    <a:p>
                      <a:pPr algn="ctr" fontAlgn="b"/>
                      <a:r>
                        <a:rPr lang="ru-RU" sz="900" b="0" i="1" u="none" strike="noStrike" cap="none" dirty="0">
                          <a:solidFill>
                            <a:schemeClr val="dk1"/>
                          </a:solidFill>
                          <a:latin typeface="+mn-lt"/>
                          <a:ea typeface="+mn-ea"/>
                          <a:cs typeface="+mn-cs"/>
                          <a:sym typeface="Arial"/>
                        </a:rPr>
                        <a:t>9629-7</a:t>
                      </a:r>
                    </a:p>
                  </a:txBody>
                  <a:tcPr marL="9525" marR="9525" marT="9525" marB="0" anchor="ctr"/>
                </a:tc>
                <a:tc>
                  <a:txBody>
                    <a:bodyPr/>
                    <a:lstStyle/>
                    <a:p>
                      <a:pPr algn="ctr" fontAlgn="ctr"/>
                      <a:r>
                        <a:rPr lang="ru-RU" sz="1050" b="1" i="0" u="none" strike="noStrike" cap="none" dirty="0">
                          <a:solidFill>
                            <a:schemeClr val="dk1"/>
                          </a:solidFill>
                          <a:latin typeface="+mn-lt"/>
                          <a:ea typeface="+mn-ea"/>
                          <a:cs typeface="+mn-cs"/>
                          <a:sym typeface="Arial"/>
                        </a:rPr>
                        <a:t>2 427</a:t>
                      </a:r>
                    </a:p>
                  </a:txBody>
                  <a:tcPr marL="9525" marR="9525" marT="9525" marB="0" anchor="ctr"/>
                </a:tc>
                <a:tc>
                  <a:txBody>
                    <a:bodyPr/>
                    <a:lstStyle/>
                    <a:p>
                      <a:pPr algn="ctr" fontAlgn="ctr"/>
                      <a:r>
                        <a:rPr lang="ru-RU" sz="900" b="0" i="0" u="none" strike="noStrike" cap="none">
                          <a:solidFill>
                            <a:schemeClr val="dk1"/>
                          </a:solidFill>
                          <a:latin typeface="+mn-lt"/>
                          <a:ea typeface="+mn-ea"/>
                          <a:cs typeface="+mn-cs"/>
                          <a:sym typeface="Arial"/>
                        </a:rPr>
                        <a:t>228</a:t>
                      </a:r>
                    </a:p>
                  </a:txBody>
                  <a:tcPr marL="9525" marR="9525" marT="9525" marB="0" anchor="ctr"/>
                </a:tc>
                <a:tc>
                  <a:txBody>
                    <a:bodyPr/>
                    <a:lstStyle/>
                    <a:p>
                      <a:pPr algn="ctr" fontAlgn="ctr"/>
                      <a:r>
                        <a:rPr lang="ru-RU" sz="900" b="0" i="0" u="none" strike="noStrike" cap="none">
                          <a:solidFill>
                            <a:schemeClr val="dk1"/>
                          </a:solidFill>
                          <a:latin typeface="+mn-lt"/>
                          <a:ea typeface="+mn-ea"/>
                          <a:cs typeface="+mn-cs"/>
                          <a:sym typeface="Arial"/>
                        </a:rPr>
                        <a:t>742</a:t>
                      </a:r>
                    </a:p>
                  </a:txBody>
                  <a:tcPr marL="9525" marR="9525" marT="9525" marB="0" anchor="ctr"/>
                </a:tc>
                <a:tc>
                  <a:txBody>
                    <a:bodyPr/>
                    <a:lstStyle/>
                    <a:p>
                      <a:pPr algn="ctr" fontAlgn="ctr"/>
                      <a:r>
                        <a:rPr lang="ru-RU" sz="900" b="0" i="0" u="none" strike="noStrike" cap="none" dirty="0">
                          <a:solidFill>
                            <a:schemeClr val="dk1"/>
                          </a:solidFill>
                          <a:latin typeface="+mn-lt"/>
                          <a:ea typeface="+mn-ea"/>
                          <a:cs typeface="+mn-cs"/>
                          <a:sym typeface="Arial"/>
                        </a:rPr>
                        <a:t>1 011</a:t>
                      </a:r>
                    </a:p>
                  </a:txBody>
                  <a:tcPr marL="9525" marR="9525" marT="9525" marB="0" anchor="ctr"/>
                </a:tc>
                <a:tc>
                  <a:txBody>
                    <a:bodyPr/>
                    <a:lstStyle/>
                    <a:p>
                      <a:pPr algn="ctr" fontAlgn="ctr"/>
                      <a:r>
                        <a:rPr lang="ru-RU" sz="900" b="0" i="0" u="none" strike="noStrike" cap="none" dirty="0">
                          <a:solidFill>
                            <a:schemeClr val="dk1"/>
                          </a:solidFill>
                          <a:latin typeface="+mn-lt"/>
                          <a:ea typeface="+mn-ea"/>
                          <a:cs typeface="+mn-cs"/>
                          <a:sym typeface="Arial"/>
                        </a:rPr>
                        <a:t>446</a:t>
                      </a:r>
                    </a:p>
                  </a:txBody>
                  <a:tcPr marL="9525" marR="9525" marT="9525" marB="0" anchor="ctr"/>
                </a:tc>
                <a:tc>
                  <a:txBody>
                    <a:bodyPr/>
                    <a:lstStyle/>
                    <a:p>
                      <a:pPr algn="ctr" fontAlgn="ctr"/>
                      <a:r>
                        <a:rPr lang="ru-RU" sz="1050" b="1" i="0" u="none" strike="noStrike" cap="none" dirty="0">
                          <a:solidFill>
                            <a:schemeClr val="dk1"/>
                          </a:solidFill>
                          <a:latin typeface="+mn-lt"/>
                          <a:ea typeface="+mn-ea"/>
                          <a:cs typeface="+mn-cs"/>
                          <a:sym typeface="Arial"/>
                        </a:rPr>
                        <a:t>3,0%</a:t>
                      </a:r>
                    </a:p>
                  </a:txBody>
                  <a:tcPr marL="9525" marR="9525" marT="9525" marB="0" anchor="ctr"/>
                </a:tc>
                <a:extLst>
                  <a:ext uri="{0D108BD9-81ED-4DB2-BD59-A6C34878D82A}">
                    <a16:rowId xmlns:a16="http://schemas.microsoft.com/office/drawing/2014/main" val="3915778474"/>
                  </a:ext>
                </a:extLst>
              </a:tr>
              <a:tr h="252035">
                <a:tc vMerge="1">
                  <a:txBody>
                    <a:bodyPr/>
                    <a:lstStyle/>
                    <a:p>
                      <a:endParaRPr lang="ru-KZ" sz="1100" dirty="0"/>
                    </a:p>
                  </a:txBody>
                  <a:tcPr/>
                </a:tc>
                <a:tc>
                  <a:txBody>
                    <a:bodyPr/>
                    <a:lstStyle/>
                    <a:p>
                      <a:pPr marL="72000" algn="l" fontAlgn="b"/>
                      <a:r>
                        <a:rPr lang="ru-RU" sz="800" b="0" i="0" u="none" strike="noStrike" cap="none" dirty="0">
                          <a:solidFill>
                            <a:schemeClr val="dk1"/>
                          </a:solidFill>
                          <a:latin typeface="+mn-lt"/>
                          <a:ea typeface="+mn-ea"/>
                          <a:cs typeface="+mn-cs"/>
                          <a:sym typeface="Arial"/>
                        </a:rPr>
                        <a:t>3 </a:t>
                      </a:r>
                      <a:r>
                        <a:rPr lang="ru-RU" sz="800" b="0" i="0" u="none" strike="noStrike" cap="none" dirty="0" err="1">
                          <a:solidFill>
                            <a:schemeClr val="dk1"/>
                          </a:solidFill>
                          <a:latin typeface="+mn-lt"/>
                          <a:ea typeface="+mn-ea"/>
                          <a:cs typeface="+mn-cs"/>
                          <a:sym typeface="Arial"/>
                        </a:rPr>
                        <a:t>Отельдердегі</a:t>
                      </a:r>
                      <a:r>
                        <a:rPr lang="ru-RU" sz="800" b="0" i="0" u="none" strike="noStrike" cap="none" dirty="0">
                          <a:solidFill>
                            <a:schemeClr val="dk1"/>
                          </a:solidFill>
                          <a:latin typeface="+mn-lt"/>
                          <a:ea typeface="+mn-ea"/>
                          <a:cs typeface="+mn-cs"/>
                          <a:sym typeface="Arial"/>
                        </a:rPr>
                        <a:t> ж/е </a:t>
                      </a:r>
                      <a:r>
                        <a:rPr lang="ru-RU" sz="800" b="0" i="0" u="none" strike="noStrike" cap="none" dirty="0" err="1">
                          <a:solidFill>
                            <a:schemeClr val="dk1"/>
                          </a:solidFill>
                          <a:latin typeface="+mn-lt"/>
                          <a:ea typeface="+mn-ea"/>
                          <a:cs typeface="+mn-cs"/>
                          <a:sym typeface="Arial"/>
                        </a:rPr>
                        <a:t>ұқсас</a:t>
                      </a:r>
                      <a:r>
                        <a:rPr lang="ru-RU" sz="800" b="0" i="0" u="none" strike="noStrike" cap="none" dirty="0">
                          <a:solidFill>
                            <a:schemeClr val="dk1"/>
                          </a:solidFill>
                          <a:latin typeface="+mn-lt"/>
                          <a:ea typeface="+mn-ea"/>
                          <a:cs typeface="+mn-cs"/>
                          <a:sym typeface="Arial"/>
                        </a:rPr>
                        <a:t> </a:t>
                      </a:r>
                      <a:r>
                        <a:rPr lang="ru-RU" sz="800" b="0" i="0" u="none" strike="noStrike" cap="none" dirty="0" err="1">
                          <a:solidFill>
                            <a:schemeClr val="dk1"/>
                          </a:solidFill>
                          <a:latin typeface="+mn-lt"/>
                          <a:ea typeface="+mn-ea"/>
                          <a:cs typeface="+mn-cs"/>
                          <a:sym typeface="Arial"/>
                        </a:rPr>
                        <a:t>мекемелердегі</a:t>
                      </a:r>
                      <a:r>
                        <a:rPr lang="ru-RU" sz="800" b="0" i="0" u="none" strike="noStrike" cap="none" dirty="0">
                          <a:solidFill>
                            <a:schemeClr val="dk1"/>
                          </a:solidFill>
                          <a:latin typeface="+mn-lt"/>
                          <a:ea typeface="+mn-ea"/>
                          <a:cs typeface="+mn-cs"/>
                          <a:sym typeface="Arial"/>
                        </a:rPr>
                        <a:t> </a:t>
                      </a:r>
                      <a:r>
                        <a:rPr lang="ru-RU" sz="800" b="0" i="0" u="none" strike="noStrike" cap="none" dirty="0" err="1">
                          <a:solidFill>
                            <a:schemeClr val="dk1"/>
                          </a:solidFill>
                          <a:latin typeface="+mn-lt"/>
                          <a:ea typeface="+mn-ea"/>
                          <a:cs typeface="+mn-cs"/>
                          <a:sym typeface="Arial"/>
                        </a:rPr>
                        <a:t>тазалаушылар</a:t>
                      </a:r>
                      <a:r>
                        <a:rPr lang="ru-RU" sz="800" b="0" i="0" u="none" strike="noStrike" cap="none" dirty="0">
                          <a:solidFill>
                            <a:schemeClr val="dk1"/>
                          </a:solidFill>
                          <a:latin typeface="+mn-lt"/>
                          <a:ea typeface="+mn-ea"/>
                          <a:cs typeface="+mn-cs"/>
                          <a:sym typeface="Arial"/>
                        </a:rPr>
                        <a:t> ж/е </a:t>
                      </a:r>
                      <a:r>
                        <a:rPr lang="ru-RU" sz="800" b="0" i="0" u="none" strike="noStrike" cap="none" dirty="0" err="1">
                          <a:solidFill>
                            <a:schemeClr val="dk1"/>
                          </a:solidFill>
                          <a:latin typeface="+mn-lt"/>
                          <a:ea typeface="+mn-ea"/>
                          <a:cs typeface="+mn-cs"/>
                          <a:sym typeface="Arial"/>
                        </a:rPr>
                        <a:t>үй</a:t>
                      </a:r>
                      <a:r>
                        <a:rPr lang="ru-RU" sz="800" b="0" i="0" u="none" strike="noStrike" cap="none" dirty="0">
                          <a:solidFill>
                            <a:schemeClr val="dk1"/>
                          </a:solidFill>
                          <a:latin typeface="+mn-lt"/>
                          <a:ea typeface="+mn-ea"/>
                          <a:cs typeface="+mn-cs"/>
                          <a:sym typeface="Arial"/>
                        </a:rPr>
                        <a:t> </a:t>
                      </a:r>
                      <a:r>
                        <a:rPr lang="ru-RU" sz="800" b="0" i="0" u="none" strike="noStrike" cap="none" dirty="0" err="1">
                          <a:solidFill>
                            <a:schemeClr val="dk1"/>
                          </a:solidFill>
                          <a:latin typeface="+mn-lt"/>
                          <a:ea typeface="+mn-ea"/>
                          <a:cs typeface="+mn-cs"/>
                          <a:sym typeface="Arial"/>
                        </a:rPr>
                        <a:t>қызметшілері</a:t>
                      </a:r>
                      <a:endParaRPr lang="ru-RU" sz="800" b="0" i="0" u="none" strike="noStrike" cap="none" dirty="0">
                        <a:solidFill>
                          <a:schemeClr val="dk1"/>
                        </a:solidFill>
                        <a:latin typeface="+mn-lt"/>
                        <a:ea typeface="+mn-ea"/>
                        <a:cs typeface="+mn-cs"/>
                        <a:sym typeface="Arial"/>
                      </a:endParaRPr>
                    </a:p>
                  </a:txBody>
                  <a:tcPr marL="9525" marR="9525" marT="9525" marB="0" anchor="ctr"/>
                </a:tc>
                <a:tc>
                  <a:txBody>
                    <a:bodyPr/>
                    <a:lstStyle/>
                    <a:p>
                      <a:pPr algn="ctr" fontAlgn="b"/>
                      <a:r>
                        <a:rPr lang="ru-RU" sz="900" b="0" i="1" u="none" strike="noStrike" cap="none" dirty="0">
                          <a:solidFill>
                            <a:schemeClr val="dk1"/>
                          </a:solidFill>
                          <a:latin typeface="+mn-lt"/>
                          <a:ea typeface="+mn-ea"/>
                          <a:cs typeface="+mn-cs"/>
                          <a:sym typeface="Arial"/>
                        </a:rPr>
                        <a:t>9112-9</a:t>
                      </a:r>
                    </a:p>
                  </a:txBody>
                  <a:tcPr marL="9525" marR="9525" marT="9525" marB="0" anchor="ctr"/>
                </a:tc>
                <a:tc>
                  <a:txBody>
                    <a:bodyPr/>
                    <a:lstStyle/>
                    <a:p>
                      <a:pPr algn="ctr" fontAlgn="ctr"/>
                      <a:r>
                        <a:rPr lang="ru-RU" sz="1050" b="1" i="0" u="none" strike="noStrike" cap="none" dirty="0">
                          <a:solidFill>
                            <a:schemeClr val="dk1"/>
                          </a:solidFill>
                          <a:latin typeface="+mn-lt"/>
                          <a:ea typeface="+mn-ea"/>
                          <a:cs typeface="+mn-cs"/>
                          <a:sym typeface="Arial"/>
                        </a:rPr>
                        <a:t>2 190</a:t>
                      </a:r>
                    </a:p>
                  </a:txBody>
                  <a:tcPr marL="9525" marR="9525" marT="9525" marB="0" anchor="ctr"/>
                </a:tc>
                <a:tc>
                  <a:txBody>
                    <a:bodyPr/>
                    <a:lstStyle/>
                    <a:p>
                      <a:pPr algn="ctr" fontAlgn="ctr"/>
                      <a:r>
                        <a:rPr lang="ru-RU" sz="900" b="0" i="0" u="none" strike="noStrike" cap="none">
                          <a:solidFill>
                            <a:schemeClr val="dk1"/>
                          </a:solidFill>
                          <a:latin typeface="+mn-lt"/>
                          <a:ea typeface="+mn-ea"/>
                          <a:cs typeface="+mn-cs"/>
                          <a:sym typeface="Arial"/>
                        </a:rPr>
                        <a:t>464</a:t>
                      </a:r>
                    </a:p>
                  </a:txBody>
                  <a:tcPr marL="9525" marR="9525" marT="9525" marB="0" anchor="ctr"/>
                </a:tc>
                <a:tc>
                  <a:txBody>
                    <a:bodyPr/>
                    <a:lstStyle/>
                    <a:p>
                      <a:pPr algn="ctr" fontAlgn="ctr"/>
                      <a:r>
                        <a:rPr lang="ru-RU" sz="900" b="0" i="0" u="none" strike="noStrike" cap="none">
                          <a:solidFill>
                            <a:schemeClr val="dk1"/>
                          </a:solidFill>
                          <a:latin typeface="+mn-lt"/>
                          <a:ea typeface="+mn-ea"/>
                          <a:cs typeface="+mn-cs"/>
                          <a:sym typeface="Arial"/>
                        </a:rPr>
                        <a:t>461</a:t>
                      </a:r>
                    </a:p>
                  </a:txBody>
                  <a:tcPr marL="9525" marR="9525" marT="9525" marB="0" anchor="ctr"/>
                </a:tc>
                <a:tc>
                  <a:txBody>
                    <a:bodyPr/>
                    <a:lstStyle/>
                    <a:p>
                      <a:pPr algn="ctr" fontAlgn="ctr"/>
                      <a:r>
                        <a:rPr lang="ru-RU" sz="900" b="0" i="0" u="none" strike="noStrike" cap="none">
                          <a:solidFill>
                            <a:schemeClr val="dk1"/>
                          </a:solidFill>
                          <a:latin typeface="+mn-lt"/>
                          <a:ea typeface="+mn-ea"/>
                          <a:cs typeface="+mn-cs"/>
                          <a:sym typeface="Arial"/>
                        </a:rPr>
                        <a:t>603</a:t>
                      </a:r>
                    </a:p>
                  </a:txBody>
                  <a:tcPr marL="9525" marR="9525" marT="9525" marB="0" anchor="ctr"/>
                </a:tc>
                <a:tc>
                  <a:txBody>
                    <a:bodyPr/>
                    <a:lstStyle/>
                    <a:p>
                      <a:pPr algn="ctr" fontAlgn="ctr"/>
                      <a:r>
                        <a:rPr lang="ru-RU" sz="900" b="0" i="0" u="none" strike="noStrike" cap="none" dirty="0">
                          <a:solidFill>
                            <a:schemeClr val="dk1"/>
                          </a:solidFill>
                          <a:latin typeface="+mn-lt"/>
                          <a:ea typeface="+mn-ea"/>
                          <a:cs typeface="+mn-cs"/>
                          <a:sym typeface="Arial"/>
                        </a:rPr>
                        <a:t>662</a:t>
                      </a:r>
                    </a:p>
                  </a:txBody>
                  <a:tcPr marL="9525" marR="9525" marT="9525" marB="0" anchor="ctr"/>
                </a:tc>
                <a:tc>
                  <a:txBody>
                    <a:bodyPr/>
                    <a:lstStyle/>
                    <a:p>
                      <a:pPr algn="ctr" fontAlgn="ctr"/>
                      <a:r>
                        <a:rPr lang="ru-RU" sz="1050" b="1" i="0" u="none" strike="noStrike" cap="none" dirty="0">
                          <a:solidFill>
                            <a:schemeClr val="dk1"/>
                          </a:solidFill>
                          <a:latin typeface="+mn-lt"/>
                          <a:ea typeface="+mn-ea"/>
                          <a:cs typeface="+mn-cs"/>
                          <a:sym typeface="Arial"/>
                        </a:rPr>
                        <a:t>2,7%</a:t>
                      </a:r>
                    </a:p>
                  </a:txBody>
                  <a:tcPr marL="9525" marR="9525" marT="9525" marB="0" anchor="ctr"/>
                </a:tc>
                <a:extLst>
                  <a:ext uri="{0D108BD9-81ED-4DB2-BD59-A6C34878D82A}">
                    <a16:rowId xmlns:a16="http://schemas.microsoft.com/office/drawing/2014/main" val="370619722"/>
                  </a:ext>
                </a:extLst>
              </a:tr>
              <a:tr h="252035">
                <a:tc vMerge="1">
                  <a:txBody>
                    <a:bodyPr/>
                    <a:lstStyle/>
                    <a:p>
                      <a:endParaRPr lang="ru-KZ" sz="1100" dirty="0"/>
                    </a:p>
                  </a:txBody>
                  <a:tcPr/>
                </a:tc>
                <a:tc>
                  <a:txBody>
                    <a:bodyPr/>
                    <a:lstStyle/>
                    <a:p>
                      <a:pPr marL="72000" algn="l" fontAlgn="b"/>
                      <a:r>
                        <a:rPr lang="ru-RU" sz="800" b="0" i="0" u="none" strike="noStrike" cap="none" dirty="0">
                          <a:solidFill>
                            <a:schemeClr val="dk1"/>
                          </a:solidFill>
                          <a:latin typeface="+mn-lt"/>
                          <a:ea typeface="+mn-ea"/>
                          <a:cs typeface="+mn-cs"/>
                          <a:sym typeface="Arial"/>
                        </a:rPr>
                        <a:t>4 Аула </a:t>
                      </a:r>
                      <a:r>
                        <a:rPr lang="ru-RU" sz="800" b="0" i="0" u="none" strike="noStrike" cap="none" dirty="0" err="1">
                          <a:solidFill>
                            <a:schemeClr val="dk1"/>
                          </a:solidFill>
                          <a:latin typeface="+mn-lt"/>
                          <a:ea typeface="+mn-ea"/>
                          <a:cs typeface="+mn-cs"/>
                          <a:sym typeface="Arial"/>
                        </a:rPr>
                        <a:t>сыпырушылар</a:t>
                      </a:r>
                      <a:r>
                        <a:rPr lang="ru-RU" sz="800" b="0" i="0" u="none" strike="noStrike" cap="none" dirty="0">
                          <a:solidFill>
                            <a:schemeClr val="dk1"/>
                          </a:solidFill>
                          <a:latin typeface="+mn-lt"/>
                          <a:ea typeface="+mn-ea"/>
                          <a:cs typeface="+mn-cs"/>
                          <a:sym typeface="Arial"/>
                        </a:rPr>
                        <a:t> </a:t>
                      </a:r>
                      <a:r>
                        <a:rPr lang="ru-RU" sz="800" b="0" i="0" u="none" strike="noStrike" cap="none" dirty="0" err="1">
                          <a:solidFill>
                            <a:schemeClr val="dk1"/>
                          </a:solidFill>
                          <a:latin typeface="+mn-lt"/>
                          <a:ea typeface="+mn-ea"/>
                          <a:cs typeface="+mn-cs"/>
                          <a:sym typeface="Arial"/>
                        </a:rPr>
                        <a:t>және</a:t>
                      </a:r>
                      <a:r>
                        <a:rPr lang="ru-RU" sz="800" b="0" i="0" u="none" strike="noStrike" cap="none" dirty="0">
                          <a:solidFill>
                            <a:schemeClr val="dk1"/>
                          </a:solidFill>
                          <a:latin typeface="+mn-lt"/>
                          <a:ea typeface="+mn-ea"/>
                          <a:cs typeface="+mn-cs"/>
                          <a:sym typeface="Arial"/>
                        </a:rPr>
                        <a:t> </a:t>
                      </a:r>
                      <a:r>
                        <a:rPr lang="ru-RU" sz="800" b="0" i="0" u="none" strike="noStrike" cap="none" dirty="0" err="1">
                          <a:solidFill>
                            <a:schemeClr val="dk1"/>
                          </a:solidFill>
                          <a:latin typeface="+mn-lt"/>
                          <a:ea typeface="+mn-ea"/>
                          <a:cs typeface="+mn-cs"/>
                          <a:sym typeface="Arial"/>
                        </a:rPr>
                        <a:t>ашық</a:t>
                      </a:r>
                      <a:r>
                        <a:rPr lang="ru-RU" sz="800" b="0" i="0" u="none" strike="noStrike" cap="none" dirty="0">
                          <a:solidFill>
                            <a:schemeClr val="dk1"/>
                          </a:solidFill>
                          <a:latin typeface="+mn-lt"/>
                          <a:ea typeface="+mn-ea"/>
                          <a:cs typeface="+mn-cs"/>
                          <a:sym typeface="Arial"/>
                        </a:rPr>
                        <a:t> </a:t>
                      </a:r>
                      <a:r>
                        <a:rPr lang="ru-RU" sz="800" b="0" i="0" u="none" strike="noStrike" cap="none" dirty="0" err="1">
                          <a:solidFill>
                            <a:schemeClr val="dk1"/>
                          </a:solidFill>
                          <a:latin typeface="+mn-lt"/>
                          <a:ea typeface="+mn-ea"/>
                          <a:cs typeface="+mn-cs"/>
                          <a:sym typeface="Arial"/>
                        </a:rPr>
                        <a:t>аумақтарды</a:t>
                      </a:r>
                      <a:r>
                        <a:rPr lang="ru-RU" sz="800" b="0" i="0" u="none" strike="noStrike" cap="none" dirty="0">
                          <a:solidFill>
                            <a:schemeClr val="dk1"/>
                          </a:solidFill>
                          <a:latin typeface="+mn-lt"/>
                          <a:ea typeface="+mn-ea"/>
                          <a:cs typeface="+mn-cs"/>
                          <a:sym typeface="Arial"/>
                        </a:rPr>
                        <a:t> </a:t>
                      </a:r>
                      <a:r>
                        <a:rPr lang="ru-RU" sz="800" b="0" i="0" u="none" strike="noStrike" cap="none" dirty="0" err="1">
                          <a:solidFill>
                            <a:schemeClr val="dk1"/>
                          </a:solidFill>
                          <a:latin typeface="+mn-lt"/>
                          <a:ea typeface="+mn-ea"/>
                          <a:cs typeface="+mn-cs"/>
                          <a:sym typeface="Arial"/>
                        </a:rPr>
                        <a:t>тазалаушылар</a:t>
                      </a:r>
                      <a:endParaRPr lang="ru-RU" sz="800" b="0" i="0" u="none" strike="noStrike" cap="none" dirty="0">
                        <a:solidFill>
                          <a:schemeClr val="dk1"/>
                        </a:solidFill>
                        <a:latin typeface="+mn-lt"/>
                        <a:ea typeface="+mn-ea"/>
                        <a:cs typeface="+mn-cs"/>
                        <a:sym typeface="Arial"/>
                      </a:endParaRPr>
                    </a:p>
                  </a:txBody>
                  <a:tcPr marL="9525" marR="9525" marT="9525" marB="0" anchor="ctr"/>
                </a:tc>
                <a:tc>
                  <a:txBody>
                    <a:bodyPr/>
                    <a:lstStyle/>
                    <a:p>
                      <a:pPr algn="ctr" fontAlgn="b"/>
                      <a:r>
                        <a:rPr lang="ru-RU" sz="900" b="0" i="1" u="none" strike="noStrike" cap="none" dirty="0">
                          <a:solidFill>
                            <a:schemeClr val="dk1"/>
                          </a:solidFill>
                          <a:latin typeface="+mn-lt"/>
                          <a:ea typeface="+mn-ea"/>
                          <a:cs typeface="+mn-cs"/>
                          <a:sym typeface="Arial"/>
                        </a:rPr>
                        <a:t>9116-0</a:t>
                      </a:r>
                    </a:p>
                  </a:txBody>
                  <a:tcPr marL="9525" marR="9525" marT="9525" marB="0" anchor="ctr"/>
                </a:tc>
                <a:tc>
                  <a:txBody>
                    <a:bodyPr/>
                    <a:lstStyle/>
                    <a:p>
                      <a:pPr algn="ctr" fontAlgn="ctr"/>
                      <a:r>
                        <a:rPr lang="ru-RU" sz="1050" b="1" i="0" u="none" strike="noStrike" cap="none" dirty="0">
                          <a:solidFill>
                            <a:schemeClr val="dk1"/>
                          </a:solidFill>
                          <a:latin typeface="+mn-lt"/>
                          <a:ea typeface="+mn-ea"/>
                          <a:cs typeface="+mn-cs"/>
                          <a:sym typeface="Arial"/>
                        </a:rPr>
                        <a:t>2 053</a:t>
                      </a:r>
                    </a:p>
                  </a:txBody>
                  <a:tcPr marL="9525" marR="9525" marT="9525" marB="0" anchor="ctr"/>
                </a:tc>
                <a:tc>
                  <a:txBody>
                    <a:bodyPr/>
                    <a:lstStyle/>
                    <a:p>
                      <a:pPr algn="ctr" fontAlgn="ctr"/>
                      <a:r>
                        <a:rPr lang="ru-RU" sz="900" b="0" i="0" u="none" strike="noStrike" cap="none">
                          <a:solidFill>
                            <a:schemeClr val="dk1"/>
                          </a:solidFill>
                          <a:latin typeface="+mn-lt"/>
                          <a:ea typeface="+mn-ea"/>
                          <a:cs typeface="+mn-cs"/>
                          <a:sym typeface="Arial"/>
                        </a:rPr>
                        <a:t>380</a:t>
                      </a:r>
                    </a:p>
                  </a:txBody>
                  <a:tcPr marL="9525" marR="9525" marT="9525" marB="0" anchor="ctr"/>
                </a:tc>
                <a:tc>
                  <a:txBody>
                    <a:bodyPr/>
                    <a:lstStyle/>
                    <a:p>
                      <a:pPr algn="ctr" fontAlgn="ctr"/>
                      <a:r>
                        <a:rPr lang="ru-RU" sz="900" b="0" i="0" u="none" strike="noStrike" cap="none">
                          <a:solidFill>
                            <a:schemeClr val="dk1"/>
                          </a:solidFill>
                          <a:latin typeface="+mn-lt"/>
                          <a:ea typeface="+mn-ea"/>
                          <a:cs typeface="+mn-cs"/>
                          <a:sym typeface="Arial"/>
                        </a:rPr>
                        <a:t>656</a:t>
                      </a:r>
                    </a:p>
                  </a:txBody>
                  <a:tcPr marL="9525" marR="9525" marT="9525" marB="0" anchor="ctr"/>
                </a:tc>
                <a:tc>
                  <a:txBody>
                    <a:bodyPr/>
                    <a:lstStyle/>
                    <a:p>
                      <a:pPr algn="ctr" fontAlgn="ctr"/>
                      <a:r>
                        <a:rPr lang="ru-RU" sz="900" b="0" i="0" u="none" strike="noStrike" cap="none">
                          <a:solidFill>
                            <a:schemeClr val="dk1"/>
                          </a:solidFill>
                          <a:latin typeface="+mn-lt"/>
                          <a:ea typeface="+mn-ea"/>
                          <a:cs typeface="+mn-cs"/>
                          <a:sym typeface="Arial"/>
                        </a:rPr>
                        <a:t>513</a:t>
                      </a:r>
                    </a:p>
                  </a:txBody>
                  <a:tcPr marL="9525" marR="9525" marT="9525" marB="0" anchor="ctr"/>
                </a:tc>
                <a:tc>
                  <a:txBody>
                    <a:bodyPr/>
                    <a:lstStyle/>
                    <a:p>
                      <a:pPr algn="ctr" fontAlgn="ctr"/>
                      <a:r>
                        <a:rPr lang="ru-RU" sz="900" b="0" i="0" u="none" strike="noStrike" cap="none" dirty="0">
                          <a:solidFill>
                            <a:schemeClr val="dk1"/>
                          </a:solidFill>
                          <a:latin typeface="+mn-lt"/>
                          <a:ea typeface="+mn-ea"/>
                          <a:cs typeface="+mn-cs"/>
                          <a:sym typeface="Arial"/>
                        </a:rPr>
                        <a:t>504</a:t>
                      </a:r>
                    </a:p>
                  </a:txBody>
                  <a:tcPr marL="9525" marR="9525" marT="9525" marB="0" anchor="ctr"/>
                </a:tc>
                <a:tc>
                  <a:txBody>
                    <a:bodyPr/>
                    <a:lstStyle/>
                    <a:p>
                      <a:pPr algn="ctr" fontAlgn="ctr"/>
                      <a:r>
                        <a:rPr lang="ru-RU" sz="1050" b="1" i="0" u="none" strike="noStrike" cap="none" dirty="0">
                          <a:solidFill>
                            <a:schemeClr val="dk1"/>
                          </a:solidFill>
                          <a:latin typeface="+mn-lt"/>
                          <a:ea typeface="+mn-ea"/>
                          <a:cs typeface="+mn-cs"/>
                          <a:sym typeface="Arial"/>
                        </a:rPr>
                        <a:t>2,6%</a:t>
                      </a:r>
                    </a:p>
                  </a:txBody>
                  <a:tcPr marL="9525" marR="9525" marT="9525" marB="0" anchor="ctr"/>
                </a:tc>
                <a:extLst>
                  <a:ext uri="{0D108BD9-81ED-4DB2-BD59-A6C34878D82A}">
                    <a16:rowId xmlns:a16="http://schemas.microsoft.com/office/drawing/2014/main" val="3666239747"/>
                  </a:ext>
                </a:extLst>
              </a:tr>
              <a:tr h="252035">
                <a:tc vMerge="1">
                  <a:txBody>
                    <a:bodyPr/>
                    <a:lstStyle/>
                    <a:p>
                      <a:endParaRPr lang="ru-KZ" sz="1100" dirty="0"/>
                    </a:p>
                  </a:txBody>
                  <a:tcPr/>
                </a:tc>
                <a:tc>
                  <a:txBody>
                    <a:bodyPr/>
                    <a:lstStyle/>
                    <a:p>
                      <a:pPr marL="72000" algn="l" fontAlgn="b"/>
                      <a:r>
                        <a:rPr lang="ru-RU" sz="800" b="0" i="0" u="none" strike="noStrike" cap="none" dirty="0">
                          <a:solidFill>
                            <a:schemeClr val="dk1"/>
                          </a:solidFill>
                          <a:latin typeface="+mn-lt"/>
                          <a:ea typeface="+mn-ea"/>
                          <a:cs typeface="+mn-cs"/>
                          <a:sym typeface="Arial"/>
                        </a:rPr>
                        <a:t>5 </a:t>
                      </a:r>
                      <a:r>
                        <a:rPr lang="ru-RU" sz="800" b="0" i="0" u="none" strike="noStrike" cap="none" dirty="0" err="1">
                          <a:solidFill>
                            <a:schemeClr val="dk1"/>
                          </a:solidFill>
                          <a:latin typeface="+mn-lt"/>
                          <a:ea typeface="+mn-ea"/>
                          <a:cs typeface="+mn-cs"/>
                          <a:sym typeface="Arial"/>
                        </a:rPr>
                        <a:t>Өңдеу</a:t>
                      </a:r>
                      <a:r>
                        <a:rPr lang="ru-RU" sz="800" b="0" i="0" u="none" strike="noStrike" cap="none" dirty="0">
                          <a:solidFill>
                            <a:schemeClr val="dk1"/>
                          </a:solidFill>
                          <a:latin typeface="+mn-lt"/>
                          <a:ea typeface="+mn-ea"/>
                          <a:cs typeface="+mn-cs"/>
                          <a:sym typeface="Arial"/>
                        </a:rPr>
                        <a:t> </a:t>
                      </a:r>
                      <a:r>
                        <a:rPr lang="ru-RU" sz="800" b="0" i="0" u="none" strike="noStrike" cap="none" dirty="0" err="1">
                          <a:solidFill>
                            <a:schemeClr val="dk1"/>
                          </a:solidFill>
                          <a:latin typeface="+mn-lt"/>
                          <a:ea typeface="+mn-ea"/>
                          <a:cs typeface="+mn-cs"/>
                          <a:sym typeface="Arial"/>
                        </a:rPr>
                        <a:t>өнеркәсібінде</a:t>
                      </a:r>
                      <a:r>
                        <a:rPr lang="ru-RU" sz="800" b="0" i="0" u="none" strike="noStrike" cap="none" dirty="0">
                          <a:solidFill>
                            <a:schemeClr val="dk1"/>
                          </a:solidFill>
                          <a:latin typeface="+mn-lt"/>
                          <a:ea typeface="+mn-ea"/>
                          <a:cs typeface="+mn-cs"/>
                          <a:sym typeface="Arial"/>
                        </a:rPr>
                        <a:t> </a:t>
                      </a:r>
                      <a:r>
                        <a:rPr lang="ru-RU" sz="800" b="0" i="0" u="none" strike="noStrike" cap="none" dirty="0" err="1">
                          <a:solidFill>
                            <a:schemeClr val="dk1"/>
                          </a:solidFill>
                          <a:latin typeface="+mn-lt"/>
                          <a:ea typeface="+mn-ea"/>
                          <a:cs typeface="+mn-cs"/>
                          <a:sym typeface="Arial"/>
                        </a:rPr>
                        <a:t>жұмыс</a:t>
                      </a:r>
                      <a:r>
                        <a:rPr lang="ru-RU" sz="800" b="0" i="0" u="none" strike="noStrike" cap="none" dirty="0">
                          <a:solidFill>
                            <a:schemeClr val="dk1"/>
                          </a:solidFill>
                          <a:latin typeface="+mn-lt"/>
                          <a:ea typeface="+mn-ea"/>
                          <a:cs typeface="+mn-cs"/>
                          <a:sym typeface="Arial"/>
                        </a:rPr>
                        <a:t> </a:t>
                      </a:r>
                      <a:r>
                        <a:rPr lang="ru-RU" sz="800" b="0" i="0" u="none" strike="noStrike" cap="none" dirty="0" err="1">
                          <a:solidFill>
                            <a:schemeClr val="dk1"/>
                          </a:solidFill>
                          <a:latin typeface="+mn-lt"/>
                          <a:ea typeface="+mn-ea"/>
                          <a:cs typeface="+mn-cs"/>
                          <a:sym typeface="Arial"/>
                        </a:rPr>
                        <a:t>істейтін</a:t>
                      </a:r>
                      <a:r>
                        <a:rPr lang="ru-RU" sz="800" b="0" i="0" u="none" strike="noStrike" cap="none" dirty="0">
                          <a:solidFill>
                            <a:schemeClr val="dk1"/>
                          </a:solidFill>
                          <a:latin typeface="+mn-lt"/>
                          <a:ea typeface="+mn-ea"/>
                          <a:cs typeface="+mn-cs"/>
                          <a:sym typeface="Arial"/>
                        </a:rPr>
                        <a:t> </a:t>
                      </a:r>
                      <a:r>
                        <a:rPr lang="ru-RU" sz="800" b="0" i="0" u="none" strike="noStrike" cap="none" dirty="0" err="1">
                          <a:solidFill>
                            <a:schemeClr val="dk1"/>
                          </a:solidFill>
                          <a:latin typeface="+mn-lt"/>
                          <a:ea typeface="+mn-ea"/>
                          <a:cs typeface="+mn-cs"/>
                          <a:sym typeface="Arial"/>
                        </a:rPr>
                        <a:t>басқа</a:t>
                      </a:r>
                      <a:r>
                        <a:rPr lang="ru-RU" sz="800" b="0" i="0" u="none" strike="noStrike" cap="none" dirty="0">
                          <a:solidFill>
                            <a:schemeClr val="dk1"/>
                          </a:solidFill>
                          <a:latin typeface="+mn-lt"/>
                          <a:ea typeface="+mn-ea"/>
                          <a:cs typeface="+mn-cs"/>
                          <a:sym typeface="Arial"/>
                        </a:rPr>
                        <a:t> да </a:t>
                      </a:r>
                      <a:r>
                        <a:rPr lang="ru-RU" sz="800" b="0" i="0" u="none" strike="noStrike" cap="none" dirty="0" err="1">
                          <a:solidFill>
                            <a:schemeClr val="dk1"/>
                          </a:solidFill>
                          <a:latin typeface="+mn-lt"/>
                          <a:ea typeface="+mn-ea"/>
                          <a:cs typeface="+mn-cs"/>
                          <a:sym typeface="Arial"/>
                        </a:rPr>
                        <a:t>біліктілігі</a:t>
                      </a:r>
                      <a:r>
                        <a:rPr lang="ru-RU" sz="800" b="0" i="0" u="none" strike="noStrike" cap="none" dirty="0">
                          <a:solidFill>
                            <a:schemeClr val="dk1"/>
                          </a:solidFill>
                          <a:latin typeface="+mn-lt"/>
                          <a:ea typeface="+mn-ea"/>
                          <a:cs typeface="+mn-cs"/>
                          <a:sym typeface="Arial"/>
                        </a:rPr>
                        <a:t> </a:t>
                      </a:r>
                      <a:r>
                        <a:rPr lang="ru-RU" sz="800" b="0" i="0" u="none" strike="noStrike" cap="none" dirty="0" err="1">
                          <a:solidFill>
                            <a:schemeClr val="dk1"/>
                          </a:solidFill>
                          <a:latin typeface="+mn-lt"/>
                          <a:ea typeface="+mn-ea"/>
                          <a:cs typeface="+mn-cs"/>
                          <a:sym typeface="Arial"/>
                        </a:rPr>
                        <a:t>жоқ</a:t>
                      </a:r>
                      <a:r>
                        <a:rPr lang="ru-RU" sz="800" b="0" i="0" u="none" strike="noStrike" cap="none" dirty="0">
                          <a:solidFill>
                            <a:schemeClr val="dk1"/>
                          </a:solidFill>
                          <a:latin typeface="+mn-lt"/>
                          <a:ea typeface="+mn-ea"/>
                          <a:cs typeface="+mn-cs"/>
                          <a:sym typeface="Arial"/>
                        </a:rPr>
                        <a:t> </a:t>
                      </a:r>
                      <a:r>
                        <a:rPr lang="ru-RU" sz="800" b="0" i="0" u="none" strike="noStrike" cap="none" dirty="0" err="1">
                          <a:solidFill>
                            <a:schemeClr val="dk1"/>
                          </a:solidFill>
                          <a:latin typeface="+mn-lt"/>
                          <a:ea typeface="+mn-ea"/>
                          <a:cs typeface="+mn-cs"/>
                          <a:sym typeface="Arial"/>
                        </a:rPr>
                        <a:t>жұмысшылар</a:t>
                      </a:r>
                      <a:endParaRPr lang="ru-RU" sz="800" b="0" i="0" u="none" strike="noStrike" cap="none" dirty="0">
                        <a:solidFill>
                          <a:schemeClr val="dk1"/>
                        </a:solidFill>
                        <a:latin typeface="+mn-lt"/>
                        <a:ea typeface="+mn-ea"/>
                        <a:cs typeface="+mn-cs"/>
                        <a:sym typeface="Arial"/>
                      </a:endParaRPr>
                    </a:p>
                  </a:txBody>
                  <a:tcPr marL="9525" marR="9525" marT="9525" marB="0" anchor="ctr"/>
                </a:tc>
                <a:tc>
                  <a:txBody>
                    <a:bodyPr/>
                    <a:lstStyle/>
                    <a:p>
                      <a:pPr algn="ctr" fontAlgn="b"/>
                      <a:r>
                        <a:rPr lang="ru-RU" sz="900" b="0" i="1" u="none" strike="noStrike" cap="none" dirty="0">
                          <a:solidFill>
                            <a:schemeClr val="dk1"/>
                          </a:solidFill>
                          <a:latin typeface="+mn-lt"/>
                          <a:ea typeface="+mn-ea"/>
                          <a:cs typeface="+mn-cs"/>
                          <a:sym typeface="Arial"/>
                        </a:rPr>
                        <a:t>9329-9</a:t>
                      </a:r>
                    </a:p>
                  </a:txBody>
                  <a:tcPr marL="9525" marR="9525" marT="9525" marB="0" anchor="ctr"/>
                </a:tc>
                <a:tc>
                  <a:txBody>
                    <a:bodyPr/>
                    <a:lstStyle/>
                    <a:p>
                      <a:pPr algn="ctr" fontAlgn="ctr"/>
                      <a:r>
                        <a:rPr lang="ru-RU" sz="1050" b="1" i="0" u="none" strike="noStrike" cap="none" dirty="0">
                          <a:solidFill>
                            <a:schemeClr val="dk1"/>
                          </a:solidFill>
                          <a:latin typeface="+mn-lt"/>
                          <a:ea typeface="+mn-ea"/>
                          <a:cs typeface="+mn-cs"/>
                          <a:sym typeface="Arial"/>
                        </a:rPr>
                        <a:t>2 026</a:t>
                      </a:r>
                    </a:p>
                  </a:txBody>
                  <a:tcPr marL="9525" marR="9525" marT="9525" marB="0" anchor="ctr"/>
                </a:tc>
                <a:tc>
                  <a:txBody>
                    <a:bodyPr/>
                    <a:lstStyle/>
                    <a:p>
                      <a:pPr algn="ctr" fontAlgn="ctr"/>
                      <a:r>
                        <a:rPr lang="ru-RU" sz="900" b="0" i="0" u="none" strike="noStrike" cap="none">
                          <a:solidFill>
                            <a:schemeClr val="dk1"/>
                          </a:solidFill>
                          <a:latin typeface="+mn-lt"/>
                          <a:ea typeface="+mn-ea"/>
                          <a:cs typeface="+mn-cs"/>
                          <a:sym typeface="Arial"/>
                        </a:rPr>
                        <a:t>142</a:t>
                      </a:r>
                    </a:p>
                  </a:txBody>
                  <a:tcPr marL="9525" marR="9525" marT="9525" marB="0" anchor="ctr"/>
                </a:tc>
                <a:tc>
                  <a:txBody>
                    <a:bodyPr/>
                    <a:lstStyle/>
                    <a:p>
                      <a:pPr algn="ctr" fontAlgn="ctr"/>
                      <a:r>
                        <a:rPr lang="ru-RU" sz="900" b="0" i="0" u="none" strike="noStrike" cap="none">
                          <a:solidFill>
                            <a:schemeClr val="dk1"/>
                          </a:solidFill>
                          <a:latin typeface="+mn-lt"/>
                          <a:ea typeface="+mn-ea"/>
                          <a:cs typeface="+mn-cs"/>
                          <a:sym typeface="Arial"/>
                        </a:rPr>
                        <a:t>125</a:t>
                      </a:r>
                    </a:p>
                  </a:txBody>
                  <a:tcPr marL="9525" marR="9525" marT="9525" marB="0" anchor="ctr"/>
                </a:tc>
                <a:tc>
                  <a:txBody>
                    <a:bodyPr/>
                    <a:lstStyle/>
                    <a:p>
                      <a:pPr algn="ctr" fontAlgn="ctr"/>
                      <a:r>
                        <a:rPr lang="ru-RU" sz="900" b="0" i="0" u="none" strike="noStrike" cap="none">
                          <a:solidFill>
                            <a:schemeClr val="dk1"/>
                          </a:solidFill>
                          <a:latin typeface="+mn-lt"/>
                          <a:ea typeface="+mn-ea"/>
                          <a:cs typeface="+mn-cs"/>
                          <a:sym typeface="Arial"/>
                        </a:rPr>
                        <a:t>837</a:t>
                      </a:r>
                    </a:p>
                  </a:txBody>
                  <a:tcPr marL="9525" marR="9525" marT="9525" marB="0" anchor="ctr"/>
                </a:tc>
                <a:tc>
                  <a:txBody>
                    <a:bodyPr/>
                    <a:lstStyle/>
                    <a:p>
                      <a:pPr algn="ctr" fontAlgn="ctr"/>
                      <a:r>
                        <a:rPr lang="ru-RU" sz="900" b="0" i="0" u="none" strike="noStrike" cap="none" dirty="0">
                          <a:solidFill>
                            <a:schemeClr val="dk1"/>
                          </a:solidFill>
                          <a:latin typeface="+mn-lt"/>
                          <a:ea typeface="+mn-ea"/>
                          <a:cs typeface="+mn-cs"/>
                          <a:sym typeface="Arial"/>
                        </a:rPr>
                        <a:t>922</a:t>
                      </a:r>
                    </a:p>
                  </a:txBody>
                  <a:tcPr marL="9525" marR="9525" marT="9525" marB="0" anchor="ctr"/>
                </a:tc>
                <a:tc>
                  <a:txBody>
                    <a:bodyPr/>
                    <a:lstStyle/>
                    <a:p>
                      <a:pPr algn="ctr" fontAlgn="ctr"/>
                      <a:r>
                        <a:rPr lang="ru-RU" sz="1050" b="1" i="0" u="none" strike="noStrike" cap="none" dirty="0">
                          <a:solidFill>
                            <a:schemeClr val="dk1"/>
                          </a:solidFill>
                          <a:latin typeface="+mn-lt"/>
                          <a:ea typeface="+mn-ea"/>
                          <a:cs typeface="+mn-cs"/>
                          <a:sym typeface="Arial"/>
                        </a:rPr>
                        <a:t>2,5%</a:t>
                      </a:r>
                    </a:p>
                  </a:txBody>
                  <a:tcPr marL="9525" marR="9525" marT="9525" marB="0" anchor="ctr"/>
                </a:tc>
                <a:extLst>
                  <a:ext uri="{0D108BD9-81ED-4DB2-BD59-A6C34878D82A}">
                    <a16:rowId xmlns:a16="http://schemas.microsoft.com/office/drawing/2014/main" val="412311137"/>
                  </a:ext>
                </a:extLst>
              </a:tr>
            </a:tbl>
          </a:graphicData>
        </a:graphic>
      </p:graphicFrame>
    </p:spTree>
    <p:extLst>
      <p:ext uri="{BB962C8B-B14F-4D97-AF65-F5344CB8AC3E}">
        <p14:creationId xmlns:p14="http://schemas.microsoft.com/office/powerpoint/2010/main" val="3794163823"/>
      </p:ext>
    </p:extLst>
  </p:cSld>
  <p:clrMapOvr>
    <a:masterClrMapping/>
  </p:clrMapOvr>
</p:sld>
</file>

<file path=ppt/slides/slide4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Номер слайда 2">
            <a:extLst>
              <a:ext uri="{FF2B5EF4-FFF2-40B4-BE49-F238E27FC236}">
                <a16:creationId xmlns:a16="http://schemas.microsoft.com/office/drawing/2014/main" id="{0FE3E8E7-F31A-7D55-7372-1BEAD488D2B4}"/>
              </a:ext>
            </a:extLst>
          </p:cNvPr>
          <p:cNvSpPr>
            <a:spLocks noGrp="1"/>
          </p:cNvSpPr>
          <p:nvPr>
            <p:ph type="sldNum" sz="quarter" idx="12"/>
          </p:nvPr>
        </p:nvSpPr>
        <p:spPr/>
        <p:txBody>
          <a:bodyPr/>
          <a:lstStyle/>
          <a:p>
            <a:fld id="{4060C6F1-8618-4CCA-B45E-7B199C8F5830}" type="slidenum">
              <a:rPr lang="ru-RU" smtClean="0"/>
              <a:pPr/>
              <a:t>49</a:t>
            </a:fld>
            <a:r>
              <a:rPr lang="en-US" dirty="0"/>
              <a:t> </a:t>
            </a:r>
            <a:r>
              <a:rPr lang="ru-RU" dirty="0"/>
              <a:t>из 82</a:t>
            </a:r>
          </a:p>
        </p:txBody>
      </p:sp>
      <p:sp>
        <p:nvSpPr>
          <p:cNvPr id="2" name="Заголовок 3">
            <a:extLst>
              <a:ext uri="{FF2B5EF4-FFF2-40B4-BE49-F238E27FC236}">
                <a16:creationId xmlns:a16="http://schemas.microsoft.com/office/drawing/2014/main" id="{6B40C54E-AB09-425F-8B98-879F69EDE140}"/>
              </a:ext>
            </a:extLst>
          </p:cNvPr>
          <p:cNvSpPr txBox="1">
            <a:spLocks/>
          </p:cNvSpPr>
          <p:nvPr/>
        </p:nvSpPr>
        <p:spPr>
          <a:xfrm>
            <a:off x="72000" y="0"/>
            <a:ext cx="12120000" cy="859626"/>
          </a:xfrm>
          <a:prstGeom prst="rect">
            <a:avLst/>
          </a:prstGeom>
        </p:spPr>
        <p:txBody>
          <a:bodyPr anchor="ctr"/>
          <a:lstStyle>
            <a:defPPr marR="0" lvl="0" algn="l" rtl="0">
              <a:lnSpc>
                <a:spcPct val="100000"/>
              </a:lnSpc>
              <a:spcBef>
                <a:spcPts val="0"/>
              </a:spcBef>
              <a:spcAft>
                <a:spcPts val="0"/>
              </a:spcAft>
            </a:defPPr>
            <a:lvl1pPr marR="0" lvl="0" algn="l" rtl="0" eaLnBrk="1" hangingPunct="1">
              <a:lnSpc>
                <a:spcPct val="100000"/>
              </a:lnSpc>
              <a:spcBef>
                <a:spcPts val="0"/>
              </a:spcBef>
              <a:spcAft>
                <a:spcPts val="0"/>
              </a:spcAft>
              <a:buNone/>
              <a:defRPr sz="2667" b="1" i="0" u="none" strike="noStrike" cap="none">
                <a:solidFill>
                  <a:srgbClr val="007F76"/>
                </a:solidFill>
                <a:latin typeface="Arial" panose="020B0604020202020204" pitchFamily="34" charset="0"/>
                <a:ea typeface="Calibri" panose="020F0502020204030204" pitchFamily="34" charset="0"/>
                <a:cs typeface="Arial" panose="020B0604020202020204" pitchFamily="34" charset="0"/>
                <a:sym typeface="Arial"/>
              </a:defRPr>
            </a:lvl1pPr>
          </a:lstStyle>
          <a:p>
            <a:pPr defTabSz="914400"/>
            <a:r>
              <a:rPr lang="kk-KZ" sz="2400" dirty="0"/>
              <a:t>Қарағанды облысы бойынша топ-10 бос жұмыс орындарының болжамы</a:t>
            </a:r>
            <a:endParaRPr lang="ru-KZ" sz="2400" kern="0" dirty="0"/>
          </a:p>
        </p:txBody>
      </p:sp>
      <p:graphicFrame>
        <p:nvGraphicFramePr>
          <p:cNvPr id="4" name="Таблица 3">
            <a:extLst>
              <a:ext uri="{FF2B5EF4-FFF2-40B4-BE49-F238E27FC236}">
                <a16:creationId xmlns:a16="http://schemas.microsoft.com/office/drawing/2014/main" id="{6DF87B24-59D4-648D-ECCC-9FBE7C4BF08A}"/>
              </a:ext>
            </a:extLst>
          </p:cNvPr>
          <p:cNvGraphicFramePr>
            <a:graphicFrameLocks noGrp="1"/>
          </p:cNvGraphicFramePr>
          <p:nvPr>
            <p:extLst>
              <p:ext uri="{D42A27DB-BD31-4B8C-83A1-F6EECF244321}">
                <p14:modId xmlns:p14="http://schemas.microsoft.com/office/powerpoint/2010/main" val="4050678634"/>
              </p:ext>
            </p:extLst>
          </p:nvPr>
        </p:nvGraphicFramePr>
        <p:xfrm>
          <a:off x="141431" y="932399"/>
          <a:ext cx="11885729" cy="5617699"/>
        </p:xfrm>
        <a:graphic>
          <a:graphicData uri="http://schemas.openxmlformats.org/drawingml/2006/table">
            <a:tbl>
              <a:tblPr bandRow="1">
                <a:tableStyleId>{3B4B98B0-60AC-42C2-AFA5-B58CD77FA1E5}</a:tableStyleId>
              </a:tblPr>
              <a:tblGrid>
                <a:gridCol w="360812">
                  <a:extLst>
                    <a:ext uri="{9D8B030D-6E8A-4147-A177-3AD203B41FA5}">
                      <a16:colId xmlns:a16="http://schemas.microsoft.com/office/drawing/2014/main" val="2640444703"/>
                    </a:ext>
                  </a:extLst>
                </a:gridCol>
                <a:gridCol w="674456">
                  <a:extLst>
                    <a:ext uri="{9D8B030D-6E8A-4147-A177-3AD203B41FA5}">
                      <a16:colId xmlns:a16="http://schemas.microsoft.com/office/drawing/2014/main" val="308092926"/>
                    </a:ext>
                  </a:extLst>
                </a:gridCol>
                <a:gridCol w="4014030">
                  <a:extLst>
                    <a:ext uri="{9D8B030D-6E8A-4147-A177-3AD203B41FA5}">
                      <a16:colId xmlns:a16="http://schemas.microsoft.com/office/drawing/2014/main" val="2913193191"/>
                    </a:ext>
                  </a:extLst>
                </a:gridCol>
                <a:gridCol w="659670">
                  <a:extLst>
                    <a:ext uri="{9D8B030D-6E8A-4147-A177-3AD203B41FA5}">
                      <a16:colId xmlns:a16="http://schemas.microsoft.com/office/drawing/2014/main" val="3122760222"/>
                    </a:ext>
                  </a:extLst>
                </a:gridCol>
                <a:gridCol w="659670">
                  <a:extLst>
                    <a:ext uri="{9D8B030D-6E8A-4147-A177-3AD203B41FA5}">
                      <a16:colId xmlns:a16="http://schemas.microsoft.com/office/drawing/2014/main" val="463672542"/>
                    </a:ext>
                  </a:extLst>
                </a:gridCol>
                <a:gridCol w="659670">
                  <a:extLst>
                    <a:ext uri="{9D8B030D-6E8A-4147-A177-3AD203B41FA5}">
                      <a16:colId xmlns:a16="http://schemas.microsoft.com/office/drawing/2014/main" val="3124389490"/>
                    </a:ext>
                  </a:extLst>
                </a:gridCol>
                <a:gridCol w="659670">
                  <a:extLst>
                    <a:ext uri="{9D8B030D-6E8A-4147-A177-3AD203B41FA5}">
                      <a16:colId xmlns:a16="http://schemas.microsoft.com/office/drawing/2014/main" val="2941227421"/>
                    </a:ext>
                  </a:extLst>
                </a:gridCol>
                <a:gridCol w="659670">
                  <a:extLst>
                    <a:ext uri="{9D8B030D-6E8A-4147-A177-3AD203B41FA5}">
                      <a16:colId xmlns:a16="http://schemas.microsoft.com/office/drawing/2014/main" val="14517836"/>
                    </a:ext>
                  </a:extLst>
                </a:gridCol>
                <a:gridCol w="659670">
                  <a:extLst>
                    <a:ext uri="{9D8B030D-6E8A-4147-A177-3AD203B41FA5}">
                      <a16:colId xmlns:a16="http://schemas.microsoft.com/office/drawing/2014/main" val="2712067462"/>
                    </a:ext>
                  </a:extLst>
                </a:gridCol>
                <a:gridCol w="525731">
                  <a:extLst>
                    <a:ext uri="{9D8B030D-6E8A-4147-A177-3AD203B41FA5}">
                      <a16:colId xmlns:a16="http://schemas.microsoft.com/office/drawing/2014/main" val="926687325"/>
                    </a:ext>
                  </a:extLst>
                </a:gridCol>
                <a:gridCol w="525731">
                  <a:extLst>
                    <a:ext uri="{9D8B030D-6E8A-4147-A177-3AD203B41FA5}">
                      <a16:colId xmlns:a16="http://schemas.microsoft.com/office/drawing/2014/main" val="827406570"/>
                    </a:ext>
                  </a:extLst>
                </a:gridCol>
                <a:gridCol w="525731">
                  <a:extLst>
                    <a:ext uri="{9D8B030D-6E8A-4147-A177-3AD203B41FA5}">
                      <a16:colId xmlns:a16="http://schemas.microsoft.com/office/drawing/2014/main" val="2656866826"/>
                    </a:ext>
                  </a:extLst>
                </a:gridCol>
                <a:gridCol w="525731">
                  <a:extLst>
                    <a:ext uri="{9D8B030D-6E8A-4147-A177-3AD203B41FA5}">
                      <a16:colId xmlns:a16="http://schemas.microsoft.com/office/drawing/2014/main" val="3514456650"/>
                    </a:ext>
                  </a:extLst>
                </a:gridCol>
                <a:gridCol w="775487">
                  <a:extLst>
                    <a:ext uri="{9D8B030D-6E8A-4147-A177-3AD203B41FA5}">
                      <a16:colId xmlns:a16="http://schemas.microsoft.com/office/drawing/2014/main" val="3845195506"/>
                    </a:ext>
                  </a:extLst>
                </a:gridCol>
              </a:tblGrid>
              <a:tr h="185777">
                <a:tc rowSpan="2">
                  <a:txBody>
                    <a:bodyPr/>
                    <a:lstStyle/>
                    <a:p>
                      <a:pPr algn="ctr" rtl="0" fontAlgn="ctr"/>
                      <a:r>
                        <a:rPr lang="ru-RU" sz="1050" u="none" strike="noStrike" dirty="0">
                          <a:solidFill>
                            <a:srgbClr val="007F76"/>
                          </a:solidFill>
                          <a:effectLst/>
                          <a:latin typeface="Arial Narrow" panose="020B0606020202030204" pitchFamily="34" charset="0"/>
                        </a:rPr>
                        <a:t>№</a:t>
                      </a:r>
                      <a:endParaRPr lang="ru-RU" sz="1050" b="0" i="0" u="none" strike="noStrike" dirty="0">
                        <a:solidFill>
                          <a:srgbClr val="007F76"/>
                        </a:solidFill>
                        <a:effectLst/>
                        <a:latin typeface="Arial Narrow" panose="020B0606020202030204" pitchFamily="34" charset="0"/>
                      </a:endParaRPr>
                    </a:p>
                  </a:txBody>
                  <a:tcPr marL="6603" marR="6603" marT="0" marB="0"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rowSpan="2">
                  <a:txBody>
                    <a:bodyPr/>
                    <a:lstStyle/>
                    <a:p>
                      <a:pPr marL="0" algn="ctr" defTabSz="685800" rtl="0" eaLnBrk="1" fontAlgn="ctr" latinLnBrk="0" hangingPunct="1"/>
                      <a:r>
                        <a:rPr lang="ru-RU" sz="1050" b="0" i="0" u="none" strike="noStrike" cap="none" dirty="0">
                          <a:solidFill>
                            <a:srgbClr val="007F76"/>
                          </a:solidFill>
                          <a:effectLst/>
                          <a:latin typeface="Arial Narrow" panose="020B0606020202030204" pitchFamily="34" charset="0"/>
                          <a:ea typeface="+mn-ea"/>
                          <a:cs typeface="+mn-cs"/>
                          <a:sym typeface="Arial"/>
                        </a:rPr>
                        <a:t>ҰҚЖ-2017 </a:t>
                      </a:r>
                      <a:r>
                        <a:rPr lang="ru-RU" sz="1050" b="0" i="0" u="none" strike="noStrike" cap="none" dirty="0" err="1">
                          <a:solidFill>
                            <a:srgbClr val="007F76"/>
                          </a:solidFill>
                          <a:effectLst/>
                          <a:latin typeface="Arial Narrow" panose="020B0606020202030204" pitchFamily="34" charset="0"/>
                          <a:ea typeface="+mn-ea"/>
                          <a:cs typeface="+mn-cs"/>
                          <a:sym typeface="Arial"/>
                        </a:rPr>
                        <a:t>коді</a:t>
                      </a:r>
                      <a:endParaRPr lang="ru-RU" sz="1050" b="0" i="0" u="none" strike="noStrike" cap="none" dirty="0">
                        <a:solidFill>
                          <a:srgbClr val="007F76"/>
                        </a:solidFill>
                        <a:effectLst/>
                        <a:latin typeface="Arial Narrow" panose="020B0606020202030204" pitchFamily="34" charset="0"/>
                        <a:ea typeface="+mn-ea"/>
                        <a:cs typeface="+mn-cs"/>
                        <a:sym typeface="Arial"/>
                      </a:endParaRPr>
                    </a:p>
                  </a:txBody>
                  <a:tcPr marL="6603" marR="6603" marT="0" marB="0"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rowSpan="2">
                  <a:txBody>
                    <a:bodyPr/>
                    <a:lstStyle/>
                    <a:p>
                      <a:pPr algn="ctr" rtl="0" fontAlgn="ctr"/>
                      <a:r>
                        <a:rPr lang="ru-RU" sz="1050" u="none" strike="noStrike" dirty="0">
                          <a:solidFill>
                            <a:srgbClr val="007F76"/>
                          </a:solidFill>
                          <a:effectLst/>
                          <a:latin typeface="Arial Narrow" panose="020B0606020202030204" pitchFamily="34" charset="0"/>
                        </a:rPr>
                        <a:t>АТАУЫ</a:t>
                      </a:r>
                      <a:endParaRPr lang="ru-RU" sz="1050" b="0" i="0" u="none" strike="noStrike" dirty="0">
                        <a:solidFill>
                          <a:srgbClr val="007F76"/>
                        </a:solidFill>
                        <a:effectLst/>
                        <a:latin typeface="Arial Narrow" panose="020B0606020202030204" pitchFamily="34" charset="0"/>
                      </a:endParaRPr>
                    </a:p>
                  </a:txBody>
                  <a:tcPr marL="6603" marR="6603" marT="0" marB="0" anchor="ctr">
                    <a:lnL>
                      <a:noFill/>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rowSpan="2">
                  <a:txBody>
                    <a:bodyPr/>
                    <a:lstStyle/>
                    <a:p>
                      <a:pPr algn="ctr" fontAlgn="b"/>
                      <a:r>
                        <a:rPr lang="kk-KZ" sz="1050" u="none" strike="noStrike" dirty="0">
                          <a:solidFill>
                            <a:schemeClr val="tx1"/>
                          </a:solidFill>
                          <a:effectLst/>
                          <a:latin typeface="Arial Narrow" panose="020B0606020202030204" pitchFamily="34" charset="0"/>
                        </a:rPr>
                        <a:t>2022 ж. бос орындар</a:t>
                      </a:r>
                      <a:endParaRPr lang="ru-RU" sz="1050" b="0" i="0" u="none" strike="noStrike" dirty="0">
                        <a:solidFill>
                          <a:schemeClr val="tx1"/>
                        </a:solidFill>
                        <a:effectLst/>
                        <a:latin typeface="Arial Narrow" panose="020B0606020202030204" pitchFamily="34" charset="0"/>
                      </a:endParaRPr>
                    </a:p>
                  </a:txBody>
                  <a:tcPr marL="9525" marR="9525" marT="0" marB="0" anchor="ctr">
                    <a:lnL w="12700" cap="flat" cmpd="sng" algn="ctr">
                      <a:solidFill>
                        <a:schemeClr val="tx1"/>
                      </a:solidFill>
                      <a:prstDash val="solid"/>
                      <a:round/>
                      <a:headEnd type="none" w="med" len="med"/>
                      <a:tailEnd type="none" w="med" len="med"/>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gridSpan="4">
                  <a:txBody>
                    <a:bodyPr/>
                    <a:lstStyle/>
                    <a:p>
                      <a:pPr algn="ctr" fontAlgn="b"/>
                      <a:r>
                        <a:rPr lang="ru-RU" sz="1050" b="0" i="0" u="none" strike="noStrike" dirty="0" err="1">
                          <a:solidFill>
                            <a:schemeClr val="tx1"/>
                          </a:solidFill>
                          <a:effectLst/>
                          <a:latin typeface="Arial Narrow" panose="020B0606020202030204" pitchFamily="34" charset="0"/>
                        </a:rPr>
                        <a:t>оның</a:t>
                      </a:r>
                      <a:r>
                        <a:rPr lang="ru-RU" sz="1050" b="0" i="0" u="none" strike="noStrike" dirty="0">
                          <a:solidFill>
                            <a:schemeClr val="tx1"/>
                          </a:solidFill>
                          <a:effectLst/>
                          <a:latin typeface="Arial Narrow" panose="020B0606020202030204" pitchFamily="34" charset="0"/>
                        </a:rPr>
                        <a:t> </a:t>
                      </a:r>
                      <a:r>
                        <a:rPr lang="ru-RU" sz="1050" b="0" i="0" u="none" strike="noStrike" dirty="0" err="1">
                          <a:solidFill>
                            <a:schemeClr val="tx1"/>
                          </a:solidFill>
                          <a:effectLst/>
                          <a:latin typeface="Arial Narrow" panose="020B0606020202030204" pitchFamily="34" charset="0"/>
                        </a:rPr>
                        <a:t>ішінде</a:t>
                      </a:r>
                      <a:r>
                        <a:rPr lang="ru-RU" sz="1050" b="0" i="0" u="none" strike="noStrike" dirty="0">
                          <a:solidFill>
                            <a:schemeClr val="tx1"/>
                          </a:solidFill>
                          <a:effectLst/>
                          <a:latin typeface="Arial Narrow" panose="020B0606020202030204" pitchFamily="34" charset="0"/>
                        </a:rPr>
                        <a:t> 2022 ж. </a:t>
                      </a:r>
                      <a:r>
                        <a:rPr lang="ru-RU" sz="1050" b="0" i="0" u="none" strike="noStrike" dirty="0" err="1">
                          <a:solidFill>
                            <a:schemeClr val="tx1"/>
                          </a:solidFill>
                          <a:effectLst/>
                          <a:latin typeface="Arial Narrow" panose="020B0606020202030204" pitchFamily="34" charset="0"/>
                        </a:rPr>
                        <a:t>тоқсандары</a:t>
                      </a:r>
                      <a:r>
                        <a:rPr lang="ru-RU" sz="1050" b="0" i="0" u="none" strike="noStrike" dirty="0">
                          <a:solidFill>
                            <a:schemeClr val="tx1"/>
                          </a:solidFill>
                          <a:effectLst/>
                          <a:latin typeface="Arial Narrow" panose="020B0606020202030204" pitchFamily="34" charset="0"/>
                        </a:rPr>
                        <a:t> </a:t>
                      </a:r>
                      <a:r>
                        <a:rPr lang="ru-RU" sz="1050" b="0" i="0" u="none" strike="noStrike" dirty="0" err="1">
                          <a:solidFill>
                            <a:schemeClr val="tx1"/>
                          </a:solidFill>
                          <a:effectLst/>
                          <a:latin typeface="Arial Narrow" panose="020B0606020202030204" pitchFamily="34" charset="0"/>
                        </a:rPr>
                        <a:t>бойынша</a:t>
                      </a:r>
                      <a:endParaRPr lang="ru-RU" sz="1050" b="0" i="0" u="none" strike="noStrike" dirty="0">
                        <a:solidFill>
                          <a:schemeClr val="tx1"/>
                        </a:solidFill>
                        <a:effectLst/>
                        <a:latin typeface="Arial Narrow" panose="020B0606020202030204" pitchFamily="34" charset="0"/>
                      </a:endParaRPr>
                    </a:p>
                  </a:txBody>
                  <a:tcPr marL="9525" marR="9525" marT="0" marB="0" anchor="ctr">
                    <a:lnL>
                      <a:noFill/>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fontAlgn="b"/>
                      <a:endParaRPr lang="ru-RU" sz="900" b="0" i="0" u="none" strike="noStrike" dirty="0">
                        <a:solidFill>
                          <a:srgbClr val="007F76"/>
                        </a:solidFill>
                        <a:effectLst/>
                        <a:latin typeface="Arial Narrow" panose="020B0606020202030204" pitchFamily="34" charset="0"/>
                      </a:endParaRPr>
                    </a:p>
                  </a:txBody>
                  <a:tcPr marL="9525" marR="9525" marT="9525" marB="0"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fontAlgn="b"/>
                      <a:endParaRPr lang="ru-RU" sz="900" b="0" i="0" u="none" strike="noStrike" dirty="0">
                        <a:solidFill>
                          <a:srgbClr val="007F76"/>
                        </a:solidFill>
                        <a:effectLst/>
                        <a:latin typeface="Arial Narrow" panose="020B0606020202030204" pitchFamily="34" charset="0"/>
                      </a:endParaRPr>
                    </a:p>
                  </a:txBody>
                  <a:tcPr marL="9525" marR="9525" marT="9525" marB="0"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fontAlgn="b"/>
                      <a:endParaRPr lang="ru-RU" sz="900" b="0" i="0" u="none" strike="noStrike" dirty="0">
                        <a:solidFill>
                          <a:srgbClr val="007F76"/>
                        </a:solidFill>
                        <a:effectLst/>
                        <a:latin typeface="Arial Narrow" panose="020B0606020202030204" pitchFamily="34" charset="0"/>
                      </a:endParaRPr>
                    </a:p>
                  </a:txBody>
                  <a:tcPr marL="9525" marR="9525" marT="9525" marB="0"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rowSpan="2">
                  <a:txBody>
                    <a:bodyPr/>
                    <a:lstStyle/>
                    <a:p>
                      <a:pPr algn="ctr" fontAlgn="b"/>
                      <a:r>
                        <a:rPr lang="kk-KZ" sz="1050" b="0" i="0" u="none" strike="noStrike" cap="none" dirty="0">
                          <a:solidFill>
                            <a:srgbClr val="007F76"/>
                          </a:solidFill>
                          <a:effectLst/>
                          <a:latin typeface="Arial Narrow" panose="020B0606020202030204" pitchFamily="34" charset="0"/>
                          <a:ea typeface="+mn-ea"/>
                          <a:cs typeface="+mn-cs"/>
                          <a:sym typeface="Arial"/>
                        </a:rPr>
                        <a:t>2023 ж. бос орындар</a:t>
                      </a:r>
                      <a:endParaRPr lang="ru-RU" sz="1050" b="0" i="0" u="none" strike="noStrike" cap="none" dirty="0">
                        <a:solidFill>
                          <a:srgbClr val="007F76"/>
                        </a:solidFill>
                        <a:effectLst/>
                        <a:latin typeface="Arial Narrow" panose="020B0606020202030204" pitchFamily="34" charset="0"/>
                        <a:ea typeface="+mn-ea"/>
                        <a:cs typeface="+mn-cs"/>
                        <a:sym typeface="Arial"/>
                      </a:endParaRPr>
                    </a:p>
                  </a:txBody>
                  <a:tcPr marL="9525" marR="9525" marT="0" marB="0" anchor="ctr">
                    <a:lnL w="12700" cap="flat" cmpd="sng" algn="ctr">
                      <a:solidFill>
                        <a:schemeClr val="tx1"/>
                      </a:solidFill>
                      <a:prstDash val="solid"/>
                      <a:round/>
                      <a:headEnd type="none" w="med" len="med"/>
                      <a:tailEnd type="none" w="med" len="med"/>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gridSpan="4">
                  <a:txBody>
                    <a:bodyPr/>
                    <a:lstStyle/>
                    <a:p>
                      <a:pPr algn="ctr" fontAlgn="b"/>
                      <a:r>
                        <a:rPr lang="ru-RU" sz="1050" b="0" i="0" u="none" strike="noStrike" cap="none" dirty="0" err="1">
                          <a:solidFill>
                            <a:srgbClr val="007F76"/>
                          </a:solidFill>
                          <a:effectLst/>
                          <a:latin typeface="Arial Narrow" panose="020B0606020202030204" pitchFamily="34" charset="0"/>
                          <a:ea typeface="+mn-ea"/>
                          <a:cs typeface="+mn-cs"/>
                          <a:sym typeface="Arial"/>
                        </a:rPr>
                        <a:t>оның</a:t>
                      </a:r>
                      <a:r>
                        <a:rPr lang="ru-RU" sz="1050" b="0" i="0" u="none" strike="noStrike" cap="none" dirty="0">
                          <a:solidFill>
                            <a:srgbClr val="007F76"/>
                          </a:solidFill>
                          <a:effectLst/>
                          <a:latin typeface="Arial Narrow" panose="020B0606020202030204" pitchFamily="34" charset="0"/>
                          <a:ea typeface="+mn-ea"/>
                          <a:cs typeface="+mn-cs"/>
                          <a:sym typeface="Arial"/>
                        </a:rPr>
                        <a:t> </a:t>
                      </a:r>
                      <a:r>
                        <a:rPr lang="ru-RU" sz="1050" b="0" i="0" u="none" strike="noStrike" cap="none" dirty="0" err="1">
                          <a:solidFill>
                            <a:srgbClr val="007F76"/>
                          </a:solidFill>
                          <a:effectLst/>
                          <a:latin typeface="Arial Narrow" panose="020B0606020202030204" pitchFamily="34" charset="0"/>
                          <a:ea typeface="+mn-ea"/>
                          <a:cs typeface="+mn-cs"/>
                          <a:sym typeface="Arial"/>
                        </a:rPr>
                        <a:t>ішінде</a:t>
                      </a:r>
                      <a:r>
                        <a:rPr lang="ru-RU" sz="1050" b="0" i="0" u="none" strike="noStrike" cap="none" dirty="0">
                          <a:solidFill>
                            <a:srgbClr val="007F76"/>
                          </a:solidFill>
                          <a:effectLst/>
                          <a:latin typeface="Arial Narrow" panose="020B0606020202030204" pitchFamily="34" charset="0"/>
                          <a:ea typeface="+mn-ea"/>
                          <a:cs typeface="+mn-cs"/>
                          <a:sym typeface="Arial"/>
                        </a:rPr>
                        <a:t> 2023 ж. </a:t>
                      </a:r>
                      <a:r>
                        <a:rPr lang="ru-RU" sz="1050" b="0" i="0" u="none" strike="noStrike" cap="none" dirty="0" err="1">
                          <a:solidFill>
                            <a:srgbClr val="007F76"/>
                          </a:solidFill>
                          <a:effectLst/>
                          <a:latin typeface="Arial Narrow" panose="020B0606020202030204" pitchFamily="34" charset="0"/>
                          <a:ea typeface="+mn-ea"/>
                          <a:cs typeface="+mn-cs"/>
                          <a:sym typeface="Arial"/>
                        </a:rPr>
                        <a:t>тоқсан</a:t>
                      </a:r>
                      <a:r>
                        <a:rPr lang="ru-RU" sz="1050" b="0" i="0" u="none" strike="noStrike" cap="none" dirty="0">
                          <a:solidFill>
                            <a:srgbClr val="007F76"/>
                          </a:solidFill>
                          <a:effectLst/>
                          <a:latin typeface="Arial Narrow" panose="020B0606020202030204" pitchFamily="34" charset="0"/>
                          <a:ea typeface="+mn-ea"/>
                          <a:cs typeface="+mn-cs"/>
                          <a:sym typeface="Arial"/>
                        </a:rPr>
                        <a:t> </a:t>
                      </a:r>
                      <a:r>
                        <a:rPr lang="ru-RU" sz="1050" b="0" i="0" u="none" strike="noStrike" cap="none" dirty="0" err="1">
                          <a:solidFill>
                            <a:srgbClr val="007F76"/>
                          </a:solidFill>
                          <a:effectLst/>
                          <a:latin typeface="Arial Narrow" panose="020B0606020202030204" pitchFamily="34" charset="0"/>
                          <a:ea typeface="+mn-ea"/>
                          <a:cs typeface="+mn-cs"/>
                          <a:sym typeface="Arial"/>
                        </a:rPr>
                        <a:t>бойынша</a:t>
                      </a:r>
                      <a:endParaRPr lang="ru-RU" sz="1050" b="0" i="0" u="none" strike="noStrike" cap="none" dirty="0">
                        <a:solidFill>
                          <a:srgbClr val="007F76"/>
                        </a:solidFill>
                        <a:effectLst/>
                        <a:latin typeface="Arial Narrow" panose="020B0606020202030204" pitchFamily="34" charset="0"/>
                        <a:ea typeface="+mn-ea"/>
                        <a:cs typeface="+mn-cs"/>
                        <a:sym typeface="Arial"/>
                      </a:endParaRPr>
                    </a:p>
                  </a:txBody>
                  <a:tcPr marL="9525" marR="9525" marT="0" marB="0" anchor="ctr">
                    <a:lnL>
                      <a:noFill/>
                    </a:lnL>
                    <a:lnR>
                      <a:noFill/>
                    </a:lnR>
                    <a:lnT w="1270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fontAlgn="b"/>
                      <a:endParaRPr lang="ru-RU" sz="900" b="0" i="0" u="none" strike="noStrike" dirty="0">
                        <a:solidFill>
                          <a:srgbClr val="007F76"/>
                        </a:solidFill>
                        <a:effectLst/>
                        <a:latin typeface="Arial Narrow" panose="020B0606020202030204" pitchFamily="34" charset="0"/>
                      </a:endParaRPr>
                    </a:p>
                  </a:txBody>
                  <a:tcPr marL="9525" marR="9525" marT="9525" marB="0"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4D7A86">
                        <a:alpha val="20000"/>
                      </a:srgbClr>
                    </a:solidFill>
                  </a:tcPr>
                </a:tc>
                <a:tc hMerge="1">
                  <a:txBody>
                    <a:bodyPr/>
                    <a:lstStyle/>
                    <a:p>
                      <a:pPr algn="ctr" fontAlgn="b"/>
                      <a:endParaRPr lang="ru-RU" sz="900" b="0" i="0" u="none" strike="noStrike" dirty="0">
                        <a:solidFill>
                          <a:srgbClr val="007F76"/>
                        </a:solidFill>
                        <a:effectLst/>
                        <a:latin typeface="Arial Narrow" panose="020B0606020202030204" pitchFamily="34" charset="0"/>
                      </a:endParaRPr>
                    </a:p>
                  </a:txBody>
                  <a:tcPr marL="9525" marR="9525" marT="9525" marB="0"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4D7A86">
                        <a:alpha val="20000"/>
                      </a:srgbClr>
                    </a:solidFill>
                  </a:tcPr>
                </a:tc>
                <a:tc hMerge="1">
                  <a:txBody>
                    <a:bodyPr/>
                    <a:lstStyle/>
                    <a:p>
                      <a:pPr algn="ctr" fontAlgn="b"/>
                      <a:endParaRPr lang="ru-RU" sz="900" b="0" i="0" u="none" strike="noStrike" dirty="0">
                        <a:solidFill>
                          <a:srgbClr val="007F76"/>
                        </a:solidFill>
                        <a:effectLst/>
                        <a:latin typeface="Arial Narrow" panose="020B0606020202030204" pitchFamily="34" charset="0"/>
                      </a:endParaRPr>
                    </a:p>
                  </a:txBody>
                  <a:tcPr marL="9525" marR="9525" marT="9525" marB="0"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4D7A86">
                        <a:alpha val="20000"/>
                      </a:srgbClr>
                    </a:solidFill>
                  </a:tcPr>
                </a:tc>
                <a:tc rowSpan="2">
                  <a:txBody>
                    <a:bodyPr/>
                    <a:lstStyle/>
                    <a:p>
                      <a:pPr algn="ctr" fontAlgn="b"/>
                      <a:r>
                        <a:rPr lang="ru-RU" sz="1050" u="none" strike="noStrike" dirty="0">
                          <a:solidFill>
                            <a:srgbClr val="007F76"/>
                          </a:solidFill>
                          <a:effectLst/>
                          <a:latin typeface="Arial Narrow" panose="020B0606020202030204" pitchFamily="34" charset="0"/>
                        </a:rPr>
                        <a:t>ЖАЛПЫҒА </a:t>
                      </a:r>
                    </a:p>
                    <a:p>
                      <a:pPr algn="ctr" fontAlgn="b"/>
                      <a:r>
                        <a:rPr lang="ru-RU" sz="1050" u="none" strike="noStrike" dirty="0">
                          <a:solidFill>
                            <a:srgbClr val="007F76"/>
                          </a:solidFill>
                          <a:effectLst/>
                          <a:latin typeface="Arial Narrow" panose="020B0606020202030204" pitchFamily="34" charset="0"/>
                        </a:rPr>
                        <a:t>%-бен </a:t>
                      </a:r>
                      <a:endParaRPr lang="ru-RU" sz="1050" b="0" i="0" u="none" strike="noStrike" dirty="0">
                        <a:solidFill>
                          <a:srgbClr val="007F76"/>
                        </a:solidFill>
                        <a:effectLst/>
                        <a:latin typeface="Arial Narrow" panose="020B0606020202030204" pitchFamily="34" charset="0"/>
                      </a:endParaRPr>
                    </a:p>
                  </a:txBody>
                  <a:tcPr marL="9525" marR="9525" marT="0" marB="0"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821115214"/>
                  </a:ext>
                </a:extLst>
              </a:tr>
              <a:tr h="188570">
                <a:tc vMerge="1">
                  <a:txBody>
                    <a:bodyPr/>
                    <a:lstStyle/>
                    <a:p>
                      <a:pPr algn="ctr" rtl="0" fontAlgn="ctr"/>
                      <a:endParaRPr lang="ru-RU" sz="900" b="0" i="0" u="none" strike="noStrike" dirty="0">
                        <a:solidFill>
                          <a:srgbClr val="007F76"/>
                        </a:solidFill>
                        <a:effectLst/>
                        <a:latin typeface="Arial Narrow" panose="020B0606020202030204" pitchFamily="34" charset="0"/>
                      </a:endParaRPr>
                    </a:p>
                  </a:txBody>
                  <a:tcPr marL="6603" marR="6603" marT="10800" marB="10800"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4D7A86">
                        <a:alpha val="20000"/>
                      </a:srgbClr>
                    </a:solidFill>
                  </a:tcPr>
                </a:tc>
                <a:tc vMerge="1">
                  <a:txBody>
                    <a:bodyPr/>
                    <a:lstStyle/>
                    <a:p>
                      <a:pPr algn="ctr" rtl="0" fontAlgn="ctr"/>
                      <a:endParaRPr lang="ru-RU" sz="900" b="0" i="0" u="none" strike="noStrike" dirty="0">
                        <a:solidFill>
                          <a:srgbClr val="007F76"/>
                        </a:solidFill>
                        <a:effectLst/>
                        <a:latin typeface="Arial Narrow" panose="020B0606020202030204" pitchFamily="34" charset="0"/>
                      </a:endParaRPr>
                    </a:p>
                  </a:txBody>
                  <a:tcPr marL="6603" marR="6603" marT="10800" marB="10800"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4D7A86">
                        <a:alpha val="20000"/>
                      </a:srgbClr>
                    </a:solidFill>
                  </a:tcPr>
                </a:tc>
                <a:tc vMerge="1">
                  <a:txBody>
                    <a:bodyPr/>
                    <a:lstStyle/>
                    <a:p>
                      <a:pPr algn="ctr" rtl="0" fontAlgn="ctr"/>
                      <a:endParaRPr lang="ru-RU" sz="900" b="0" i="0" u="none" strike="noStrike" dirty="0">
                        <a:solidFill>
                          <a:srgbClr val="007F76"/>
                        </a:solidFill>
                        <a:effectLst/>
                        <a:latin typeface="Arial Narrow" panose="020B0606020202030204" pitchFamily="34" charset="0"/>
                      </a:endParaRPr>
                    </a:p>
                  </a:txBody>
                  <a:tcPr marL="6603" marR="6603" marT="10800" marB="10800"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4D7A86">
                        <a:alpha val="20000"/>
                      </a:srgbClr>
                    </a:solidFill>
                  </a:tcPr>
                </a:tc>
                <a:tc vMerge="1">
                  <a:txBody>
                    <a:bodyPr/>
                    <a:lstStyle/>
                    <a:p>
                      <a:endParaRPr lang="ru-KZ"/>
                    </a:p>
                  </a:txBody>
                  <a:tcPr/>
                </a:tc>
                <a:tc>
                  <a:txBody>
                    <a:bodyPr/>
                    <a:lstStyle/>
                    <a:p>
                      <a:pPr algn="ctr" fontAlgn="b"/>
                      <a:r>
                        <a:rPr lang="en-US" sz="1050" b="0" i="0" u="none" strike="noStrike" dirty="0">
                          <a:solidFill>
                            <a:schemeClr val="tx1"/>
                          </a:solidFill>
                          <a:effectLst/>
                          <a:latin typeface="Arial Narrow" panose="020B0606020202030204" pitchFamily="34" charset="0"/>
                        </a:rPr>
                        <a:t>I</a:t>
                      </a:r>
                      <a:endParaRPr lang="ru-RU" sz="1050" b="0" i="0" u="none" strike="noStrike" dirty="0">
                        <a:solidFill>
                          <a:schemeClr val="tx1"/>
                        </a:solidFill>
                        <a:effectLst/>
                        <a:latin typeface="Arial Narrow" panose="020B0606020202030204" pitchFamily="34" charset="0"/>
                      </a:endParaRPr>
                    </a:p>
                  </a:txBody>
                  <a:tcPr marL="9525" marR="9525" marT="0" marB="0" anchor="ctr">
                    <a:lnT w="635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ctr" fontAlgn="b"/>
                      <a:r>
                        <a:rPr lang="en-US" sz="1050" b="0" i="0" u="none" strike="noStrike" dirty="0">
                          <a:solidFill>
                            <a:schemeClr val="tx1"/>
                          </a:solidFill>
                          <a:effectLst/>
                          <a:latin typeface="Arial Narrow" panose="020B0606020202030204" pitchFamily="34" charset="0"/>
                        </a:rPr>
                        <a:t>II</a:t>
                      </a:r>
                      <a:endParaRPr lang="ru-RU" sz="1050" b="0" i="0" u="none" strike="noStrike" dirty="0">
                        <a:solidFill>
                          <a:schemeClr val="tx1"/>
                        </a:solidFill>
                        <a:effectLst/>
                        <a:latin typeface="Arial Narrow" panose="020B0606020202030204" pitchFamily="34" charset="0"/>
                      </a:endParaRPr>
                    </a:p>
                  </a:txBody>
                  <a:tcPr marL="9525" marR="9525" marT="0" marB="0" anchor="ctr">
                    <a:lnT w="635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ctr" fontAlgn="b"/>
                      <a:r>
                        <a:rPr lang="en-US" sz="1050" b="0" i="0" u="none" strike="noStrike" dirty="0">
                          <a:solidFill>
                            <a:schemeClr val="tx1"/>
                          </a:solidFill>
                          <a:effectLst/>
                          <a:latin typeface="Arial Narrow" panose="020B0606020202030204" pitchFamily="34" charset="0"/>
                        </a:rPr>
                        <a:t>III</a:t>
                      </a:r>
                      <a:endParaRPr lang="ru-RU" sz="1050" b="0" i="0" u="none" strike="noStrike" dirty="0">
                        <a:solidFill>
                          <a:schemeClr val="tx1"/>
                        </a:solidFill>
                        <a:effectLst/>
                        <a:latin typeface="Arial Narrow" panose="020B0606020202030204" pitchFamily="34" charset="0"/>
                      </a:endParaRPr>
                    </a:p>
                  </a:txBody>
                  <a:tcPr marL="9525" marR="9525" marT="0" marB="0" anchor="ctr">
                    <a:lnT w="635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ctr" fontAlgn="b"/>
                      <a:r>
                        <a:rPr lang="en-US" sz="1050" b="0" i="0" u="none" strike="noStrike" dirty="0">
                          <a:solidFill>
                            <a:schemeClr val="tx1"/>
                          </a:solidFill>
                          <a:effectLst/>
                          <a:latin typeface="Arial Narrow" panose="020B0606020202030204" pitchFamily="34" charset="0"/>
                        </a:rPr>
                        <a:t>IV</a:t>
                      </a:r>
                      <a:endParaRPr lang="ru-RU" sz="1050" b="0" i="0" u="none" strike="noStrike" dirty="0">
                        <a:solidFill>
                          <a:schemeClr val="tx1"/>
                        </a:solidFill>
                        <a:effectLst/>
                        <a:latin typeface="Arial Narrow" panose="020B0606020202030204" pitchFamily="34" charset="0"/>
                      </a:endParaRPr>
                    </a:p>
                  </a:txBody>
                  <a:tcPr marL="9525" marR="9525" marT="0" marB="0" anchor="ctr">
                    <a:lnR w="1270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vMerge="1">
                  <a:txBody>
                    <a:bodyPr/>
                    <a:lstStyle/>
                    <a:p>
                      <a:pPr algn="ctr" fontAlgn="b"/>
                      <a:endParaRPr lang="ru-RU" sz="1050" b="0" i="0" u="none" strike="noStrike" dirty="0">
                        <a:solidFill>
                          <a:srgbClr val="007F76"/>
                        </a:solidFill>
                        <a:effectLst/>
                        <a:latin typeface="Arial Narrow" panose="020B0606020202030204" pitchFamily="34" charset="0"/>
                      </a:endParaRPr>
                    </a:p>
                  </a:txBody>
                  <a:tcPr marL="9525" marR="9525" marT="9525" marB="0"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4D7A86">
                        <a:alpha val="20000"/>
                      </a:srgbClr>
                    </a:solidFill>
                  </a:tcPr>
                </a:tc>
                <a:tc>
                  <a:txBody>
                    <a:bodyPr/>
                    <a:lstStyle/>
                    <a:p>
                      <a:pPr algn="ctr" fontAlgn="b"/>
                      <a:r>
                        <a:rPr lang="en-US" sz="1050" b="0" i="0" u="none" strike="noStrike" dirty="0">
                          <a:solidFill>
                            <a:schemeClr val="tx1"/>
                          </a:solidFill>
                          <a:effectLst/>
                          <a:latin typeface="Arial Narrow" panose="020B0606020202030204" pitchFamily="34" charset="0"/>
                        </a:rPr>
                        <a:t>I </a:t>
                      </a:r>
                      <a:r>
                        <a:rPr lang="ru-RU" sz="1050" b="0" i="0" u="none" strike="noStrike" dirty="0">
                          <a:solidFill>
                            <a:schemeClr val="tx1"/>
                          </a:solidFill>
                          <a:effectLst/>
                          <a:latin typeface="Arial Narrow" panose="020B0606020202030204" pitchFamily="34" charset="0"/>
                        </a:rPr>
                        <a:t>(факт)</a:t>
                      </a:r>
                    </a:p>
                  </a:txBody>
                  <a:tcPr marL="9525" marR="9525" marT="0" marB="0" anchor="ctr">
                    <a:lnL>
                      <a:noFill/>
                    </a:lnL>
                    <a:lnR>
                      <a:noFill/>
                    </a:lnR>
                    <a:lnT w="635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50" b="0" i="0" u="none" strike="noStrike" dirty="0">
                          <a:solidFill>
                            <a:srgbClr val="007F76"/>
                          </a:solidFill>
                          <a:effectLst/>
                          <a:latin typeface="Arial Narrow" panose="020B0606020202030204" pitchFamily="34" charset="0"/>
                        </a:rPr>
                        <a:t>II</a:t>
                      </a:r>
                      <a:endParaRPr lang="ru-RU" sz="1050" b="0" i="0" u="none" strike="noStrike" dirty="0">
                        <a:solidFill>
                          <a:srgbClr val="007F76"/>
                        </a:solidFill>
                        <a:effectLst/>
                        <a:latin typeface="Arial Narrow" panose="020B0606020202030204" pitchFamily="34" charset="0"/>
                      </a:endParaRPr>
                    </a:p>
                  </a:txBody>
                  <a:tcPr marL="9525" marR="9525" marT="0" marB="0" anchor="ctr">
                    <a:lnL>
                      <a:noFill/>
                    </a:lnL>
                    <a:lnR>
                      <a:noFill/>
                    </a:lnR>
                    <a:lnT w="635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50" b="0" i="0" u="none" strike="noStrike" dirty="0">
                          <a:solidFill>
                            <a:srgbClr val="007F76"/>
                          </a:solidFill>
                          <a:effectLst/>
                          <a:latin typeface="Arial Narrow" panose="020B0606020202030204" pitchFamily="34" charset="0"/>
                        </a:rPr>
                        <a:t>III</a:t>
                      </a:r>
                      <a:endParaRPr lang="ru-RU" sz="1050" b="0" i="0" u="none" strike="noStrike" dirty="0">
                        <a:solidFill>
                          <a:srgbClr val="007F76"/>
                        </a:solidFill>
                        <a:effectLst/>
                        <a:latin typeface="Arial Narrow" panose="020B0606020202030204" pitchFamily="34" charset="0"/>
                      </a:endParaRPr>
                    </a:p>
                  </a:txBody>
                  <a:tcPr marL="9525" marR="9525" marT="0" marB="0" anchor="ctr">
                    <a:lnL>
                      <a:noFill/>
                    </a:lnL>
                    <a:lnR>
                      <a:noFill/>
                    </a:lnR>
                    <a:lnT w="635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50" b="0" i="0" u="none" strike="noStrike" dirty="0">
                          <a:solidFill>
                            <a:srgbClr val="007F76"/>
                          </a:solidFill>
                          <a:effectLst/>
                          <a:latin typeface="Arial Narrow" panose="020B0606020202030204" pitchFamily="34" charset="0"/>
                        </a:rPr>
                        <a:t>IV</a:t>
                      </a:r>
                      <a:endParaRPr lang="ru-RU" sz="1050" b="0" i="0" u="none" strike="noStrike" dirty="0">
                        <a:solidFill>
                          <a:srgbClr val="007F76"/>
                        </a:solidFill>
                        <a:effectLst/>
                        <a:latin typeface="Arial Narrow" panose="020B0606020202030204" pitchFamily="34" charset="0"/>
                      </a:endParaRPr>
                    </a:p>
                  </a:txBody>
                  <a:tcPr marL="9525" marR="9525" marT="0" marB="0" anchor="ctr">
                    <a:lnL>
                      <a:noFill/>
                    </a:lnL>
                    <a:lnR>
                      <a:noFill/>
                    </a:lnR>
                    <a:lnT w="635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vMerge="1">
                  <a:txBody>
                    <a:bodyPr/>
                    <a:lstStyle/>
                    <a:p>
                      <a:pPr algn="ctr" fontAlgn="b"/>
                      <a:endParaRPr lang="ru-RU" sz="900" b="0" i="0" u="none" strike="noStrike" dirty="0">
                        <a:solidFill>
                          <a:srgbClr val="007F76"/>
                        </a:solidFill>
                        <a:effectLst/>
                        <a:latin typeface="Arial Narrow" panose="020B0606020202030204" pitchFamily="34" charset="0"/>
                      </a:endParaRPr>
                    </a:p>
                  </a:txBody>
                  <a:tcPr marL="9525" marR="9525" marT="9525" marB="0"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4D7A86">
                        <a:alpha val="20000"/>
                      </a:srgbClr>
                    </a:solidFill>
                  </a:tcPr>
                </a:tc>
                <a:extLst>
                  <a:ext uri="{0D108BD9-81ED-4DB2-BD59-A6C34878D82A}">
                    <a16:rowId xmlns:a16="http://schemas.microsoft.com/office/drawing/2014/main" val="3582961751"/>
                  </a:ext>
                </a:extLst>
              </a:tr>
              <a:tr h="152142">
                <a:tc gridSpan="14">
                  <a:txBody>
                    <a:bodyPr/>
                    <a:lstStyle/>
                    <a:p>
                      <a:pPr algn="ctr" rtl="0" fontAlgn="ctr"/>
                      <a:r>
                        <a:rPr lang="ru-RU" sz="900" b="1" u="none" strike="noStrike" dirty="0">
                          <a:solidFill>
                            <a:srgbClr val="007F76"/>
                          </a:solidFill>
                          <a:effectLst/>
                          <a:latin typeface="Arial Narrow" panose="020B0606020202030204" pitchFamily="34" charset="0"/>
                        </a:rPr>
                        <a:t>БАЗАЛЫҚ СЦЕНАРИЙ</a:t>
                      </a:r>
                    </a:p>
                  </a:txBody>
                  <a:tcPr marL="9525" marR="9525" marT="0" marB="0"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007F76">
                        <a:alpha val="40000"/>
                      </a:srgbClr>
                    </a:solidFill>
                  </a:tcPr>
                </a:tc>
                <a:tc hMerge="1">
                  <a:txBody>
                    <a:bodyPr/>
                    <a:lstStyle/>
                    <a:p>
                      <a:endParaRPr lang="ru-RU"/>
                    </a:p>
                  </a:txBody>
                  <a:tcPr/>
                </a:tc>
                <a:tc hMerge="1">
                  <a:txBody>
                    <a:bodyPr/>
                    <a:lstStyle/>
                    <a:p>
                      <a:endParaRPr lang="ru-RU"/>
                    </a:p>
                  </a:txBody>
                  <a:tcPr>
                    <a:lnL w="12700" cap="flat" cmpd="sng" algn="ctr">
                      <a:solidFill>
                        <a:schemeClr val="tx1"/>
                      </a:solidFill>
                      <a:prstDash val="solid"/>
                      <a:round/>
                      <a:headEnd type="none" w="med" len="med"/>
                      <a:tailEnd type="none" w="med" len="med"/>
                    </a:lnL>
                    <a:lnT w="12700" cap="flat" cmpd="sng" algn="ctr">
                      <a:solidFill>
                        <a:schemeClr val="tx1"/>
                      </a:solidFill>
                      <a:prstDash val="solid"/>
                      <a:round/>
                      <a:headEnd type="none" w="med" len="med"/>
                      <a:tailEnd type="none" w="med" len="med"/>
                    </a:lnT>
                  </a:tcPr>
                </a:tc>
                <a:tc hMerge="1">
                  <a:txBody>
                    <a:bodyPr/>
                    <a:lstStyle/>
                    <a:p>
                      <a:pPr algn="ctr" fontAlgn="b"/>
                      <a:r>
                        <a:rPr lang="ru-RU" sz="900" b="1" i="0" u="none" strike="noStrike" cap="none" dirty="0">
                          <a:solidFill>
                            <a:schemeClr val="tx1"/>
                          </a:solidFill>
                          <a:effectLst/>
                          <a:latin typeface="Arial Narrow" panose="020B0606020202030204" pitchFamily="34" charset="0"/>
                          <a:ea typeface="+mn-ea"/>
                          <a:cs typeface="+mn-cs"/>
                          <a:sym typeface="Arial"/>
                        </a:rPr>
                        <a:t>1 074 391</a:t>
                      </a:r>
                      <a:endParaRPr lang="ru-KZ" sz="900" b="1" i="0" u="none" strike="noStrike" cap="none" dirty="0">
                        <a:solidFill>
                          <a:schemeClr val="tx1"/>
                        </a:solidFill>
                        <a:effectLst/>
                        <a:latin typeface="Arial Narrow" panose="020B0606020202030204" pitchFamily="34" charset="0"/>
                        <a:ea typeface="+mn-ea"/>
                        <a:cs typeface="+mn-cs"/>
                        <a:sym typeface="Arial"/>
                      </a:endParaRPr>
                    </a:p>
                  </a:txBody>
                  <a:tcPr marL="9525" marR="9525" marT="0" marB="0" anchor="ctr">
                    <a:lnL w="12700" cap="flat" cmpd="sng" algn="ctr">
                      <a:solidFill>
                        <a:schemeClr val="tx1"/>
                      </a:solidFill>
                      <a:prstDash val="solid"/>
                      <a:round/>
                      <a:headEnd type="none" w="med" len="med"/>
                      <a:tailEnd type="none" w="med" len="med"/>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65000"/>
                        <a:alpha val="20000"/>
                      </a:schemeClr>
                    </a:solidFill>
                  </a:tcPr>
                </a:tc>
                <a:tc hMerge="1">
                  <a:txBody>
                    <a:bodyPr/>
                    <a:lstStyle/>
                    <a:p>
                      <a:pPr algn="ctr" fontAlgn="b"/>
                      <a:r>
                        <a:rPr lang="ru-KZ" sz="900" b="1" i="0" u="none" strike="noStrike" cap="none" dirty="0">
                          <a:solidFill>
                            <a:schemeClr val="tx1"/>
                          </a:solidFill>
                          <a:effectLst/>
                          <a:latin typeface="Arial Narrow" panose="020B0606020202030204" pitchFamily="34" charset="0"/>
                          <a:ea typeface="+mn-ea"/>
                          <a:cs typeface="+mn-cs"/>
                          <a:sym typeface="Arial"/>
                        </a:rPr>
                        <a:t>211</a:t>
                      </a:r>
                      <a:r>
                        <a:rPr lang="ru-RU" sz="900" b="1" i="0" u="none" strike="noStrike" cap="none" dirty="0">
                          <a:solidFill>
                            <a:schemeClr val="tx1"/>
                          </a:solidFill>
                          <a:effectLst/>
                          <a:latin typeface="Arial Narrow" panose="020B0606020202030204" pitchFamily="34" charset="0"/>
                          <a:ea typeface="+mn-ea"/>
                          <a:cs typeface="+mn-cs"/>
                          <a:sym typeface="Arial"/>
                        </a:rPr>
                        <a:t> </a:t>
                      </a:r>
                      <a:r>
                        <a:rPr lang="ru-KZ" sz="900" b="1" i="0" u="none" strike="noStrike" cap="none" dirty="0">
                          <a:solidFill>
                            <a:schemeClr val="tx1"/>
                          </a:solidFill>
                          <a:effectLst/>
                          <a:latin typeface="Arial Narrow" panose="020B0606020202030204" pitchFamily="34" charset="0"/>
                          <a:ea typeface="+mn-ea"/>
                          <a:cs typeface="+mn-cs"/>
                          <a:sym typeface="Arial"/>
                        </a:rPr>
                        <a:t>344</a:t>
                      </a:r>
                    </a:p>
                  </a:txBody>
                  <a:tcPr marL="9525" marR="9525" marT="0" marB="0"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65000"/>
                        <a:alpha val="20000"/>
                      </a:schemeClr>
                    </a:solidFill>
                  </a:tcPr>
                </a:tc>
                <a:tc hMerge="1">
                  <a:txBody>
                    <a:bodyPr/>
                    <a:lstStyle/>
                    <a:p>
                      <a:pPr algn="ctr" fontAlgn="b"/>
                      <a:r>
                        <a:rPr lang="ru-KZ" sz="900" b="1" i="0" u="none" strike="noStrike" cap="none" dirty="0">
                          <a:solidFill>
                            <a:schemeClr val="tx1"/>
                          </a:solidFill>
                          <a:effectLst/>
                          <a:latin typeface="Arial Narrow" panose="020B0606020202030204" pitchFamily="34" charset="0"/>
                          <a:ea typeface="+mn-ea"/>
                          <a:cs typeface="+mn-cs"/>
                          <a:sym typeface="Arial"/>
                        </a:rPr>
                        <a:t>272</a:t>
                      </a:r>
                      <a:r>
                        <a:rPr lang="ru-RU" sz="900" b="1" i="0" u="none" strike="noStrike" cap="none" dirty="0">
                          <a:solidFill>
                            <a:schemeClr val="tx1"/>
                          </a:solidFill>
                          <a:effectLst/>
                          <a:latin typeface="Arial Narrow" panose="020B0606020202030204" pitchFamily="34" charset="0"/>
                          <a:ea typeface="+mn-ea"/>
                          <a:cs typeface="+mn-cs"/>
                          <a:sym typeface="Arial"/>
                        </a:rPr>
                        <a:t> </a:t>
                      </a:r>
                      <a:r>
                        <a:rPr lang="ru-KZ" sz="900" b="1" i="0" u="none" strike="noStrike" cap="none" dirty="0">
                          <a:solidFill>
                            <a:schemeClr val="tx1"/>
                          </a:solidFill>
                          <a:effectLst/>
                          <a:latin typeface="Arial Narrow" panose="020B0606020202030204" pitchFamily="34" charset="0"/>
                          <a:ea typeface="+mn-ea"/>
                          <a:cs typeface="+mn-cs"/>
                          <a:sym typeface="Arial"/>
                        </a:rPr>
                        <a:t>354</a:t>
                      </a:r>
                    </a:p>
                  </a:txBody>
                  <a:tcPr marL="9525" marR="9525" marT="0" marB="0"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65000"/>
                        <a:alpha val="20000"/>
                      </a:schemeClr>
                    </a:solidFill>
                  </a:tcPr>
                </a:tc>
                <a:tc hMerge="1">
                  <a:txBody>
                    <a:bodyPr/>
                    <a:lstStyle/>
                    <a:p>
                      <a:pPr algn="ctr" fontAlgn="b"/>
                      <a:r>
                        <a:rPr lang="ru-KZ" sz="900" b="1" i="0" u="none" strike="noStrike" cap="none" dirty="0">
                          <a:solidFill>
                            <a:schemeClr val="tx1"/>
                          </a:solidFill>
                          <a:effectLst/>
                          <a:latin typeface="Arial Narrow" panose="020B0606020202030204" pitchFamily="34" charset="0"/>
                          <a:ea typeface="+mn-ea"/>
                          <a:cs typeface="+mn-cs"/>
                          <a:sym typeface="Arial"/>
                        </a:rPr>
                        <a:t>299</a:t>
                      </a:r>
                      <a:r>
                        <a:rPr lang="ru-RU" sz="900" b="1" i="0" u="none" strike="noStrike" cap="none" dirty="0">
                          <a:solidFill>
                            <a:schemeClr val="tx1"/>
                          </a:solidFill>
                          <a:effectLst/>
                          <a:latin typeface="Arial Narrow" panose="020B0606020202030204" pitchFamily="34" charset="0"/>
                          <a:ea typeface="+mn-ea"/>
                          <a:cs typeface="+mn-cs"/>
                          <a:sym typeface="Arial"/>
                        </a:rPr>
                        <a:t> </a:t>
                      </a:r>
                      <a:r>
                        <a:rPr lang="ru-KZ" sz="900" b="1" i="0" u="none" strike="noStrike" cap="none" dirty="0">
                          <a:solidFill>
                            <a:schemeClr val="tx1"/>
                          </a:solidFill>
                          <a:effectLst/>
                          <a:latin typeface="Arial Narrow" panose="020B0606020202030204" pitchFamily="34" charset="0"/>
                          <a:ea typeface="+mn-ea"/>
                          <a:cs typeface="+mn-cs"/>
                          <a:sym typeface="Arial"/>
                        </a:rPr>
                        <a:t>136</a:t>
                      </a:r>
                    </a:p>
                  </a:txBody>
                  <a:tcPr marL="9525" marR="9525" marT="0" marB="0"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65000"/>
                        <a:alpha val="20000"/>
                      </a:schemeClr>
                    </a:solidFill>
                  </a:tcPr>
                </a:tc>
                <a:tc hMerge="1">
                  <a:txBody>
                    <a:bodyPr/>
                    <a:lstStyle/>
                    <a:p>
                      <a:pPr algn="ctr" fontAlgn="b"/>
                      <a:r>
                        <a:rPr lang="ru-KZ" sz="900" b="1" i="0" u="none" strike="noStrike" cap="none" dirty="0">
                          <a:solidFill>
                            <a:schemeClr val="tx1"/>
                          </a:solidFill>
                          <a:effectLst/>
                          <a:latin typeface="Arial Narrow" panose="020B0606020202030204" pitchFamily="34" charset="0"/>
                          <a:ea typeface="+mn-ea"/>
                          <a:cs typeface="+mn-cs"/>
                          <a:sym typeface="Arial"/>
                        </a:rPr>
                        <a:t>291</a:t>
                      </a:r>
                      <a:r>
                        <a:rPr lang="ru-RU" sz="900" b="1" i="0" u="none" strike="noStrike" cap="none" dirty="0">
                          <a:solidFill>
                            <a:schemeClr val="tx1"/>
                          </a:solidFill>
                          <a:effectLst/>
                          <a:latin typeface="Arial Narrow" panose="020B0606020202030204" pitchFamily="34" charset="0"/>
                          <a:ea typeface="+mn-ea"/>
                          <a:cs typeface="+mn-cs"/>
                          <a:sym typeface="Arial"/>
                        </a:rPr>
                        <a:t> </a:t>
                      </a:r>
                      <a:r>
                        <a:rPr lang="ru-KZ" sz="900" b="1" i="0" u="none" strike="noStrike" cap="none" dirty="0">
                          <a:solidFill>
                            <a:schemeClr val="tx1"/>
                          </a:solidFill>
                          <a:effectLst/>
                          <a:latin typeface="Arial Narrow" panose="020B0606020202030204" pitchFamily="34" charset="0"/>
                          <a:ea typeface="+mn-ea"/>
                          <a:cs typeface="+mn-cs"/>
                          <a:sym typeface="Arial"/>
                        </a:rPr>
                        <a:t>557</a:t>
                      </a:r>
                    </a:p>
                  </a:txBody>
                  <a:tcPr marL="9525" marR="9525" marT="0" marB="0" anchor="ctr">
                    <a:lnL>
                      <a:noFill/>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65000"/>
                        <a:alpha val="20000"/>
                      </a:schemeClr>
                    </a:solidFill>
                  </a:tcPr>
                </a:tc>
                <a:tc hMerge="1">
                  <a:txBody>
                    <a:bodyPr/>
                    <a:lstStyle/>
                    <a:p>
                      <a:pPr marL="0" marR="0" lvl="0" indent="0" algn="ctr" defTabSz="914400" rtl="0" eaLnBrk="1" fontAlgn="ctr" latinLnBrk="0" hangingPunct="1">
                        <a:lnSpc>
                          <a:spcPct val="100000"/>
                        </a:lnSpc>
                        <a:spcBef>
                          <a:spcPts val="0"/>
                        </a:spcBef>
                        <a:spcAft>
                          <a:spcPts val="0"/>
                        </a:spcAft>
                        <a:buClrTx/>
                        <a:buSzTx/>
                        <a:buFontTx/>
                        <a:buNone/>
                        <a:tabLst/>
                        <a:defRPr/>
                      </a:pPr>
                      <a:r>
                        <a:rPr lang="ru-KZ" sz="900" b="1" i="0" u="none" strike="noStrike" cap="none" dirty="0">
                          <a:solidFill>
                            <a:srgbClr val="007F76"/>
                          </a:solidFill>
                          <a:effectLst/>
                          <a:latin typeface="Arial Narrow" panose="020B0606020202030204" pitchFamily="34" charset="0"/>
                          <a:ea typeface="+mn-ea"/>
                          <a:cs typeface="+mn-cs"/>
                          <a:sym typeface="Arial"/>
                        </a:rPr>
                        <a:t>1 103 799</a:t>
                      </a:r>
                    </a:p>
                  </a:txBody>
                  <a:tcPr marL="9525" marR="9525" marT="0" marB="0" anchor="ctr">
                    <a:lnL w="12700" cap="flat" cmpd="sng" algn="ctr">
                      <a:solidFill>
                        <a:schemeClr val="tx1"/>
                      </a:solidFill>
                      <a:prstDash val="solid"/>
                      <a:round/>
                      <a:headEnd type="none" w="med" len="med"/>
                      <a:tailEnd type="none" w="med" len="med"/>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007F76">
                        <a:alpha val="20000"/>
                      </a:srgbClr>
                    </a:solidFill>
                  </a:tcPr>
                </a:tc>
                <a:tc hMerge="1">
                  <a:txBody>
                    <a:bodyPr/>
                    <a:lstStyle/>
                    <a:p>
                      <a:pPr algn="ctr" rtl="0" fontAlgn="ctr"/>
                      <a:r>
                        <a:rPr lang="ru-KZ" sz="900" b="1" i="0" u="none" strike="noStrike" cap="none" dirty="0">
                          <a:solidFill>
                            <a:schemeClr val="tx1"/>
                          </a:solidFill>
                          <a:effectLst/>
                          <a:latin typeface="Arial Narrow" panose="020B0606020202030204" pitchFamily="34" charset="0"/>
                          <a:ea typeface="+mn-ea"/>
                          <a:cs typeface="+mn-cs"/>
                          <a:sym typeface="Arial"/>
                        </a:rPr>
                        <a:t>220 533</a:t>
                      </a:r>
                    </a:p>
                  </a:txBody>
                  <a:tcPr marL="9525" marR="9525" marT="0" marB="0"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50000"/>
                        <a:alpha val="20000"/>
                      </a:schemeClr>
                    </a:solidFill>
                  </a:tcPr>
                </a:tc>
                <a:tc hMerge="1">
                  <a:txBody>
                    <a:bodyPr/>
                    <a:lstStyle/>
                    <a:p>
                      <a:pPr algn="ctr" rtl="0" fontAlgn="ctr"/>
                      <a:r>
                        <a:rPr lang="ru-KZ" sz="900" b="1" i="0" u="none" strike="noStrike" cap="none" dirty="0">
                          <a:solidFill>
                            <a:srgbClr val="007F76"/>
                          </a:solidFill>
                          <a:effectLst/>
                          <a:latin typeface="Arial Narrow" panose="020B0606020202030204" pitchFamily="34" charset="0"/>
                          <a:ea typeface="+mn-ea"/>
                          <a:cs typeface="+mn-cs"/>
                          <a:sym typeface="Arial"/>
                        </a:rPr>
                        <a:t>240 505</a:t>
                      </a:r>
                    </a:p>
                  </a:txBody>
                  <a:tcPr marL="9525" marR="9525" marT="0" marB="0"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007F76">
                        <a:alpha val="20000"/>
                      </a:srgbClr>
                    </a:solidFill>
                  </a:tcPr>
                </a:tc>
                <a:tc hMerge="1">
                  <a:txBody>
                    <a:bodyPr/>
                    <a:lstStyle/>
                    <a:p>
                      <a:pPr algn="ctr" rtl="0" fontAlgn="ctr"/>
                      <a:r>
                        <a:rPr lang="ru-KZ" sz="900" b="1" i="0" u="none" strike="noStrike" cap="none" dirty="0">
                          <a:solidFill>
                            <a:srgbClr val="007F76"/>
                          </a:solidFill>
                          <a:effectLst/>
                          <a:latin typeface="Arial Narrow" panose="020B0606020202030204" pitchFamily="34" charset="0"/>
                          <a:ea typeface="+mn-ea"/>
                          <a:cs typeface="+mn-cs"/>
                          <a:sym typeface="Arial"/>
                        </a:rPr>
                        <a:t>300 190</a:t>
                      </a:r>
                    </a:p>
                  </a:txBody>
                  <a:tcPr marL="9525" marR="9525" marT="0" marB="0"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007F76">
                        <a:alpha val="20000"/>
                      </a:srgbClr>
                    </a:solidFill>
                  </a:tcPr>
                </a:tc>
                <a:tc hMerge="1">
                  <a:txBody>
                    <a:bodyPr/>
                    <a:lstStyle/>
                    <a:p>
                      <a:pPr algn="ctr" rtl="0" fontAlgn="ctr"/>
                      <a:r>
                        <a:rPr lang="ru-KZ" sz="900" b="1" i="0" u="none" strike="noStrike" cap="none" dirty="0">
                          <a:solidFill>
                            <a:srgbClr val="007F76"/>
                          </a:solidFill>
                          <a:effectLst/>
                          <a:latin typeface="Arial Narrow" panose="020B0606020202030204" pitchFamily="34" charset="0"/>
                          <a:ea typeface="+mn-ea"/>
                          <a:cs typeface="+mn-cs"/>
                          <a:sym typeface="Arial"/>
                        </a:rPr>
                        <a:t>342 571</a:t>
                      </a:r>
                    </a:p>
                  </a:txBody>
                  <a:tcPr marL="9525" marR="9525" marT="0" marB="0"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007F76">
                        <a:alpha val="20000"/>
                      </a:srgbClr>
                    </a:solidFill>
                  </a:tcPr>
                </a:tc>
                <a:tc hMerge="1">
                  <a:txBody>
                    <a:bodyPr/>
                    <a:lstStyle/>
                    <a:p>
                      <a:pPr algn="ctr" rtl="0" fontAlgn="b"/>
                      <a:r>
                        <a:rPr lang="en-US" sz="900" b="1" i="0" u="none" strike="noStrike" dirty="0">
                          <a:solidFill>
                            <a:srgbClr val="007F76"/>
                          </a:solidFill>
                          <a:effectLst/>
                          <a:latin typeface="Arial Narrow" panose="020B0606020202030204" pitchFamily="34" charset="0"/>
                        </a:rPr>
                        <a:t>100%</a:t>
                      </a:r>
                    </a:p>
                  </a:txBody>
                  <a:tcPr marL="9525" marR="9525" marT="0" marB="0"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007F76">
                        <a:alpha val="20000"/>
                      </a:srgbClr>
                    </a:solidFill>
                  </a:tcPr>
                </a:tc>
                <a:extLst>
                  <a:ext uri="{0D108BD9-81ED-4DB2-BD59-A6C34878D82A}">
                    <a16:rowId xmlns:a16="http://schemas.microsoft.com/office/drawing/2014/main" val="2126759895"/>
                  </a:ext>
                </a:extLst>
              </a:tr>
              <a:tr h="144837">
                <a:tc>
                  <a:txBody>
                    <a:bodyPr/>
                    <a:lstStyle/>
                    <a:p>
                      <a:pPr algn="ctr" fontAlgn="b"/>
                      <a:r>
                        <a:rPr lang="ru-RU" sz="800" u="none" strike="noStrike" dirty="0">
                          <a:solidFill>
                            <a:srgbClr val="007F76"/>
                          </a:solidFill>
                          <a:effectLst/>
                          <a:latin typeface="Arial Narrow" panose="020B0606020202030204" pitchFamily="34" charset="0"/>
                        </a:rPr>
                        <a:t>1</a:t>
                      </a:r>
                      <a:endParaRPr lang="en-US" sz="800" b="0" i="0" u="none" strike="noStrike" dirty="0">
                        <a:solidFill>
                          <a:srgbClr val="007F76"/>
                        </a:solidFill>
                        <a:effectLst/>
                        <a:latin typeface="Arial Narrow" panose="020B0606020202030204" pitchFamily="34" charset="0"/>
                      </a:endParaRPr>
                    </a:p>
                  </a:txBody>
                  <a:tcPr marL="9525" marR="9525" marT="0" marB="0" anchor="ctr">
                    <a:lnT w="12700" cap="flat" cmpd="sng" algn="ctr">
                      <a:solidFill>
                        <a:schemeClr val="tx1"/>
                      </a:solidFill>
                      <a:prstDash val="solid"/>
                      <a:round/>
                      <a:headEnd type="none" w="med" len="med"/>
                      <a:tailEnd type="none" w="med" len="med"/>
                    </a:lnT>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9629-7</a:t>
                      </a:r>
                    </a:p>
                  </a:txBody>
                  <a:tcPr marL="9525" marR="9525" marT="9525" marB="0" anchor="ctr">
                    <a:lnT w="12700" cap="flat" cmpd="sng" algn="ctr">
                      <a:solidFill>
                        <a:schemeClr val="tx1"/>
                      </a:solidFill>
                      <a:prstDash val="solid"/>
                      <a:round/>
                      <a:headEnd type="none" w="med" len="med"/>
                      <a:tailEnd type="none" w="med" len="med"/>
                    </a:lnT>
                    <a:solidFill>
                      <a:schemeClr val="accent6">
                        <a:lumMod val="50000"/>
                        <a:alpha val="1000"/>
                      </a:schemeClr>
                    </a:solidFill>
                  </a:tcPr>
                </a:tc>
                <a:tc>
                  <a:txBody>
                    <a:bodyPr/>
                    <a:lstStyle/>
                    <a:p>
                      <a:pPr marL="72000" algn="l" fontAlgn="ctr"/>
                      <a:r>
                        <a:rPr lang="ru-RU" sz="800" b="0" i="0" u="none" strike="noStrike" dirty="0" err="1">
                          <a:solidFill>
                            <a:srgbClr val="000000"/>
                          </a:solidFill>
                          <a:effectLst/>
                          <a:latin typeface="Arial Narrow" panose="020B0606020202030204" pitchFamily="34" charset="0"/>
                        </a:rPr>
                        <a:t>Әртүрлі</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жұмысты</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атқарушылар</a:t>
                      </a:r>
                      <a:endParaRPr lang="ru-RU" sz="800" b="0" i="0" u="none" strike="noStrike" dirty="0">
                        <a:solidFill>
                          <a:srgbClr val="000000"/>
                        </a:solidFill>
                        <a:effectLst/>
                        <a:latin typeface="Arial Narrow" panose="020B0606020202030204" pitchFamily="34" charset="0"/>
                      </a:endParaRPr>
                    </a:p>
                  </a:txBody>
                  <a:tcPr marL="9525" marR="9525" marT="9525" marB="0" anchor="ctr">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2 427</a:t>
                      </a:r>
                    </a:p>
                  </a:txBody>
                  <a:tcPr marL="9525" marR="9525" marT="9525" marB="0" anchor="ctr">
                    <a:lnL w="12700" cap="flat" cmpd="sng" algn="ctr">
                      <a:solidFill>
                        <a:schemeClr val="tx1"/>
                      </a:solidFill>
                      <a:prstDash val="solid"/>
                      <a:round/>
                      <a:headEnd type="none" w="med" len="med"/>
                      <a:tailEnd type="none" w="med" len="med"/>
                    </a:lnL>
                    <a:lnT w="12700" cap="flat" cmpd="sng" algn="ctr">
                      <a:solidFill>
                        <a:schemeClr val="tx1"/>
                      </a:solidFill>
                      <a:prstDash val="solid"/>
                      <a:round/>
                      <a:headEnd type="none" w="med" len="med"/>
                      <a:tailEnd type="none" w="med" len="med"/>
                    </a:lnT>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228</a:t>
                      </a:r>
                    </a:p>
                  </a:txBody>
                  <a:tcPr marL="9525" marR="9525" marT="9525" marB="0" anchor="ctr">
                    <a:lnT w="12700" cap="flat" cmpd="sng" algn="ctr">
                      <a:solidFill>
                        <a:schemeClr val="tx1"/>
                      </a:solidFill>
                      <a:prstDash val="solid"/>
                      <a:round/>
                      <a:headEnd type="none" w="med" len="med"/>
                      <a:tailEnd type="none" w="med" len="med"/>
                    </a:lnT>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742</a:t>
                      </a:r>
                    </a:p>
                  </a:txBody>
                  <a:tcPr marL="9525" marR="9525" marT="9525" marB="0" anchor="ctr">
                    <a:lnT w="12700" cap="flat" cmpd="sng" algn="ctr">
                      <a:solidFill>
                        <a:schemeClr val="tx1"/>
                      </a:solidFill>
                      <a:prstDash val="solid"/>
                      <a:round/>
                      <a:headEnd type="none" w="med" len="med"/>
                      <a:tailEnd type="none" w="med" len="med"/>
                    </a:lnT>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1 011</a:t>
                      </a:r>
                    </a:p>
                  </a:txBody>
                  <a:tcPr marL="9525" marR="9525" marT="9525" marB="0" anchor="ctr">
                    <a:lnT w="12700" cap="flat" cmpd="sng" algn="ctr">
                      <a:solidFill>
                        <a:schemeClr val="tx1"/>
                      </a:solidFill>
                      <a:prstDash val="solid"/>
                      <a:round/>
                      <a:headEnd type="none" w="med" len="med"/>
                      <a:tailEnd type="none" w="med" len="med"/>
                    </a:lnT>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446</a:t>
                      </a:r>
                    </a:p>
                  </a:txBody>
                  <a:tcPr marL="9525" marR="9525" marT="9525" marB="0" anchor="ctr">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2 710</a:t>
                      </a:r>
                    </a:p>
                  </a:txBody>
                  <a:tcPr marL="9525" marR="9525" marT="9525" marB="0" anchor="ctr">
                    <a:lnL w="12700" cap="flat" cmpd="sng" algn="ctr">
                      <a:solidFill>
                        <a:schemeClr val="tx1"/>
                      </a:solidFill>
                      <a:prstDash val="solid"/>
                      <a:round/>
                      <a:headEnd type="none" w="med" len="med"/>
                      <a:tailEnd type="none" w="med" len="med"/>
                    </a:lnL>
                    <a:lnT w="12700" cap="flat" cmpd="sng" algn="ctr">
                      <a:solidFill>
                        <a:schemeClr val="tx1"/>
                      </a:solidFill>
                      <a:prstDash val="solid"/>
                      <a:round/>
                      <a:headEnd type="none" w="med" len="med"/>
                      <a:tailEnd type="none" w="med" len="med"/>
                    </a:lnT>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301</a:t>
                      </a:r>
                    </a:p>
                  </a:txBody>
                  <a:tcPr marL="9525" marR="9525" marT="9525" marB="0" anchor="ctr">
                    <a:lnT w="12700" cap="flat" cmpd="sng" algn="ctr">
                      <a:solidFill>
                        <a:schemeClr val="tx1"/>
                      </a:solidFill>
                      <a:prstDash val="solid"/>
                      <a:round/>
                      <a:headEnd type="none" w="med" len="med"/>
                      <a:tailEnd type="none" w="med" len="med"/>
                    </a:lnT>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697</a:t>
                      </a:r>
                    </a:p>
                  </a:txBody>
                  <a:tcPr marL="9525" marR="9525" marT="9525" marB="0" anchor="ctr">
                    <a:lnT w="12700" cap="flat" cmpd="sng" algn="ctr">
                      <a:solidFill>
                        <a:schemeClr val="tx1"/>
                      </a:solidFill>
                      <a:prstDash val="solid"/>
                      <a:round/>
                      <a:headEnd type="none" w="med" len="med"/>
                      <a:tailEnd type="none" w="med" len="med"/>
                    </a:lnT>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871</a:t>
                      </a:r>
                    </a:p>
                  </a:txBody>
                  <a:tcPr marL="9525" marR="9525" marT="9525" marB="0" anchor="ctr">
                    <a:lnT w="12700" cap="flat" cmpd="sng" algn="ctr">
                      <a:solidFill>
                        <a:schemeClr val="tx1"/>
                      </a:solidFill>
                      <a:prstDash val="solid"/>
                      <a:round/>
                      <a:headEnd type="none" w="med" len="med"/>
                      <a:tailEnd type="none" w="med" len="med"/>
                    </a:lnT>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841</a:t>
                      </a:r>
                    </a:p>
                  </a:txBody>
                  <a:tcPr marL="9525" marR="9525" marT="9525" marB="0" anchor="ctr">
                    <a:lnT w="12700" cap="flat" cmpd="sng" algn="ctr">
                      <a:solidFill>
                        <a:schemeClr val="tx1"/>
                      </a:solidFill>
                      <a:prstDash val="solid"/>
                      <a:round/>
                      <a:headEnd type="none" w="med" len="med"/>
                      <a:tailEnd type="none" w="med" len="med"/>
                    </a:lnT>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3,2%</a:t>
                      </a:r>
                    </a:p>
                  </a:txBody>
                  <a:tcPr marL="9525" marR="9525" marT="9525" marB="0" anchor="ctr">
                    <a:lnT w="12700" cap="flat" cmpd="sng" algn="ctr">
                      <a:solidFill>
                        <a:schemeClr val="tx1"/>
                      </a:solidFill>
                      <a:prstDash val="solid"/>
                      <a:round/>
                      <a:headEnd type="none" w="med" len="med"/>
                      <a:tailEnd type="none" w="med" len="med"/>
                    </a:lnT>
                    <a:solidFill>
                      <a:schemeClr val="accent6">
                        <a:lumMod val="50000"/>
                        <a:alpha val="1000"/>
                      </a:schemeClr>
                    </a:solidFill>
                  </a:tcPr>
                </a:tc>
                <a:extLst>
                  <a:ext uri="{0D108BD9-81ED-4DB2-BD59-A6C34878D82A}">
                    <a16:rowId xmlns:a16="http://schemas.microsoft.com/office/drawing/2014/main" val="4220248122"/>
                  </a:ext>
                </a:extLst>
              </a:tr>
              <a:tr h="144837">
                <a:tc>
                  <a:txBody>
                    <a:bodyPr/>
                    <a:lstStyle/>
                    <a:p>
                      <a:pPr algn="ctr" fontAlgn="b"/>
                      <a:r>
                        <a:rPr lang="ru-RU" sz="800" u="none" strike="noStrike" dirty="0">
                          <a:solidFill>
                            <a:srgbClr val="007F76"/>
                          </a:solidFill>
                          <a:effectLst/>
                          <a:latin typeface="Arial Narrow" panose="020B0606020202030204" pitchFamily="34" charset="0"/>
                        </a:rPr>
                        <a:t>2</a:t>
                      </a:r>
                      <a:endParaRPr lang="en-US" sz="800" b="0" i="0" u="none" strike="noStrike" dirty="0">
                        <a:solidFill>
                          <a:srgbClr val="007F76"/>
                        </a:solidFill>
                        <a:effectLst/>
                        <a:latin typeface="Arial Narrow" panose="020B0606020202030204" pitchFamily="34" charset="0"/>
                      </a:endParaRPr>
                    </a:p>
                  </a:txBody>
                  <a:tcPr marL="9525" marR="9525" marT="0" marB="0" anchor="ctr">
                    <a:solidFill>
                      <a:srgbClr val="007F76">
                        <a:alpha val="20000"/>
                      </a:srgbClr>
                    </a:solidFill>
                  </a:tcPr>
                </a:tc>
                <a:tc>
                  <a:txBody>
                    <a:bodyPr/>
                    <a:lstStyle/>
                    <a:p>
                      <a:pPr algn="ctr" fontAlgn="ctr"/>
                      <a:r>
                        <a:rPr lang="ru-RU" sz="800" b="0" i="0" u="none" strike="noStrike">
                          <a:solidFill>
                            <a:srgbClr val="000000"/>
                          </a:solidFill>
                          <a:effectLst/>
                          <a:latin typeface="Arial Narrow" panose="020B0606020202030204" pitchFamily="34" charset="0"/>
                        </a:rPr>
                        <a:t>9112-9</a:t>
                      </a:r>
                    </a:p>
                  </a:txBody>
                  <a:tcPr marL="9525" marR="9525" marT="9525" marB="0" anchor="ctr">
                    <a:solidFill>
                      <a:srgbClr val="007F76">
                        <a:alpha val="20000"/>
                      </a:srgbClr>
                    </a:solidFill>
                  </a:tcPr>
                </a:tc>
                <a:tc>
                  <a:txBody>
                    <a:bodyPr/>
                    <a:lstStyle/>
                    <a:p>
                      <a:pPr marL="72000" algn="l" fontAlgn="ctr"/>
                      <a:r>
                        <a:rPr lang="ru-RU" sz="800" b="0" i="0" u="none" strike="noStrike" dirty="0" err="1">
                          <a:solidFill>
                            <a:srgbClr val="000000"/>
                          </a:solidFill>
                          <a:effectLst/>
                          <a:latin typeface="Arial Narrow" panose="020B0606020202030204" pitchFamily="34" charset="0"/>
                        </a:rPr>
                        <a:t>Отельдердегі</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және</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ұқсас</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мекемелердегі</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басқа</a:t>
                      </a:r>
                      <a:r>
                        <a:rPr lang="ru-RU" sz="800" b="0" i="0" u="none" strike="noStrike" dirty="0">
                          <a:solidFill>
                            <a:srgbClr val="000000"/>
                          </a:solidFill>
                          <a:effectLst/>
                          <a:latin typeface="Arial Narrow" panose="020B0606020202030204" pitchFamily="34" charset="0"/>
                        </a:rPr>
                        <a:t> да </a:t>
                      </a:r>
                      <a:r>
                        <a:rPr lang="ru-RU" sz="800" b="0" i="0" u="none" strike="noStrike" dirty="0" err="1">
                          <a:solidFill>
                            <a:srgbClr val="000000"/>
                          </a:solidFill>
                          <a:effectLst/>
                          <a:latin typeface="Arial Narrow" panose="020B0606020202030204" pitchFamily="34" charset="0"/>
                        </a:rPr>
                        <a:t>тазалаушылар</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және</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үй</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қызметшілері</a:t>
                      </a:r>
                      <a:endParaRPr lang="ru-RU" sz="800" b="0" i="0" u="none" strike="noStrike" dirty="0">
                        <a:solidFill>
                          <a:srgbClr val="000000"/>
                        </a:solidFill>
                        <a:effectLst/>
                        <a:latin typeface="Arial Narrow" panose="020B0606020202030204" pitchFamily="34" charset="0"/>
                      </a:endParaRPr>
                    </a:p>
                  </a:txBody>
                  <a:tcPr marL="9525" marR="9525" marT="9525" marB="0" anchor="ctr">
                    <a:lnR w="12700" cap="flat" cmpd="sng" algn="ctr">
                      <a:solidFill>
                        <a:schemeClr val="tx1"/>
                      </a:solidFill>
                      <a:prstDash val="solid"/>
                      <a:round/>
                      <a:headEnd type="none" w="med" len="med"/>
                      <a:tailEnd type="none" w="med" len="med"/>
                    </a:lnR>
                    <a:solidFill>
                      <a:srgbClr val="007F76">
                        <a:alpha val="20000"/>
                      </a:srgbClr>
                    </a:solidFill>
                  </a:tcPr>
                </a:tc>
                <a:tc>
                  <a:txBody>
                    <a:bodyPr/>
                    <a:lstStyle/>
                    <a:p>
                      <a:pPr algn="ctr" fontAlgn="ctr"/>
                      <a:r>
                        <a:rPr lang="ru-RU" sz="800" b="0" i="0" u="none" strike="noStrike">
                          <a:solidFill>
                            <a:srgbClr val="000000"/>
                          </a:solidFill>
                          <a:effectLst/>
                          <a:latin typeface="Arial Narrow" panose="020B0606020202030204" pitchFamily="34" charset="0"/>
                        </a:rPr>
                        <a:t>2 190</a:t>
                      </a:r>
                    </a:p>
                  </a:txBody>
                  <a:tcPr marL="9525" marR="9525" marT="9525" marB="0" anchor="ctr">
                    <a:lnL w="12700" cap="flat" cmpd="sng" algn="ctr">
                      <a:solidFill>
                        <a:schemeClr val="tx1"/>
                      </a:solidFill>
                      <a:prstDash val="solid"/>
                      <a:round/>
                      <a:headEnd type="none" w="med" len="med"/>
                      <a:tailEnd type="none" w="med" len="med"/>
                    </a:lnL>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464</a:t>
                      </a:r>
                    </a:p>
                  </a:txBody>
                  <a:tcPr marL="9525" marR="9525" marT="9525" marB="0" anchor="c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461</a:t>
                      </a:r>
                    </a:p>
                  </a:txBody>
                  <a:tcPr marL="9525" marR="9525" marT="9525" marB="0" anchor="c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603</a:t>
                      </a:r>
                    </a:p>
                  </a:txBody>
                  <a:tcPr marL="9525" marR="9525" marT="9525" marB="0" anchor="c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662</a:t>
                      </a:r>
                    </a:p>
                  </a:txBody>
                  <a:tcPr marL="9525" marR="9525" marT="9525" marB="0" anchor="ctr">
                    <a:lnR w="12700" cap="flat" cmpd="sng" algn="ctr">
                      <a:solidFill>
                        <a:schemeClr val="tx1"/>
                      </a:solidFill>
                      <a:prstDash val="solid"/>
                      <a:round/>
                      <a:headEnd type="none" w="med" len="med"/>
                      <a:tailEnd type="none" w="med" len="med"/>
                    </a:ln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2 573</a:t>
                      </a:r>
                    </a:p>
                  </a:txBody>
                  <a:tcPr marL="9525" marR="9525" marT="9525" marB="0" anchor="ctr">
                    <a:lnL w="12700" cap="flat" cmpd="sng" algn="ctr">
                      <a:solidFill>
                        <a:schemeClr val="tx1"/>
                      </a:solidFill>
                      <a:prstDash val="solid"/>
                      <a:round/>
                      <a:headEnd type="none" w="med" len="med"/>
                      <a:tailEnd type="none" w="med" len="med"/>
                    </a:lnL>
                    <a:solidFill>
                      <a:srgbClr val="007F76">
                        <a:alpha val="20000"/>
                      </a:srgbClr>
                    </a:solidFill>
                  </a:tcPr>
                </a:tc>
                <a:tc>
                  <a:txBody>
                    <a:bodyPr/>
                    <a:lstStyle/>
                    <a:p>
                      <a:pPr algn="ctr" fontAlgn="ctr"/>
                      <a:r>
                        <a:rPr lang="ru-RU" sz="800" b="0" i="0" u="none" strike="noStrike">
                          <a:solidFill>
                            <a:srgbClr val="000000"/>
                          </a:solidFill>
                          <a:effectLst/>
                          <a:latin typeface="Arial Narrow" panose="020B0606020202030204" pitchFamily="34" charset="0"/>
                        </a:rPr>
                        <a:t>536</a:t>
                      </a:r>
                    </a:p>
                  </a:txBody>
                  <a:tcPr marL="9525" marR="9525" marT="9525" marB="0" anchor="c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677</a:t>
                      </a:r>
                    </a:p>
                  </a:txBody>
                  <a:tcPr marL="9525" marR="9525" marT="9525" marB="0" anchor="ctr">
                    <a:solidFill>
                      <a:srgbClr val="007F76">
                        <a:alpha val="20000"/>
                      </a:srgbClr>
                    </a:solidFill>
                  </a:tcPr>
                </a:tc>
                <a:tc>
                  <a:txBody>
                    <a:bodyPr/>
                    <a:lstStyle/>
                    <a:p>
                      <a:pPr algn="ctr" fontAlgn="ctr"/>
                      <a:r>
                        <a:rPr lang="ru-RU" sz="800" b="0" i="0" u="none" strike="noStrike">
                          <a:solidFill>
                            <a:srgbClr val="000000"/>
                          </a:solidFill>
                          <a:effectLst/>
                          <a:latin typeface="Arial Narrow" panose="020B0606020202030204" pitchFamily="34" charset="0"/>
                        </a:rPr>
                        <a:t>608</a:t>
                      </a:r>
                    </a:p>
                  </a:txBody>
                  <a:tcPr marL="9525" marR="9525" marT="9525" marB="0" anchor="ctr">
                    <a:solidFill>
                      <a:srgbClr val="007F76">
                        <a:alpha val="20000"/>
                      </a:srgbClr>
                    </a:solidFill>
                  </a:tcPr>
                </a:tc>
                <a:tc>
                  <a:txBody>
                    <a:bodyPr/>
                    <a:lstStyle/>
                    <a:p>
                      <a:pPr algn="ctr" fontAlgn="ctr"/>
                      <a:r>
                        <a:rPr lang="ru-RU" sz="800" b="0" i="0" u="none" strike="noStrike">
                          <a:solidFill>
                            <a:srgbClr val="000000"/>
                          </a:solidFill>
                          <a:effectLst/>
                          <a:latin typeface="Arial Narrow" panose="020B0606020202030204" pitchFamily="34" charset="0"/>
                        </a:rPr>
                        <a:t>752</a:t>
                      </a:r>
                    </a:p>
                  </a:txBody>
                  <a:tcPr marL="9525" marR="9525" marT="9525" marB="0" anchor="ctr">
                    <a:solidFill>
                      <a:srgbClr val="007F76">
                        <a:alpha val="20000"/>
                      </a:srgbClr>
                    </a:solidFill>
                  </a:tcPr>
                </a:tc>
                <a:tc>
                  <a:txBody>
                    <a:bodyPr/>
                    <a:lstStyle/>
                    <a:p>
                      <a:pPr algn="ctr" fontAlgn="ctr"/>
                      <a:r>
                        <a:rPr lang="ru-RU" sz="800" b="0" i="0" u="none" strike="noStrike">
                          <a:solidFill>
                            <a:srgbClr val="000000"/>
                          </a:solidFill>
                          <a:effectLst/>
                          <a:latin typeface="Arial Narrow" panose="020B0606020202030204" pitchFamily="34" charset="0"/>
                        </a:rPr>
                        <a:t>3,0%</a:t>
                      </a:r>
                    </a:p>
                  </a:txBody>
                  <a:tcPr marL="9525" marR="9525" marT="9525" marB="0" anchor="ctr">
                    <a:solidFill>
                      <a:srgbClr val="007F76">
                        <a:alpha val="20000"/>
                      </a:srgbClr>
                    </a:solidFill>
                  </a:tcPr>
                </a:tc>
                <a:extLst>
                  <a:ext uri="{0D108BD9-81ED-4DB2-BD59-A6C34878D82A}">
                    <a16:rowId xmlns:a16="http://schemas.microsoft.com/office/drawing/2014/main" val="2728981022"/>
                  </a:ext>
                </a:extLst>
              </a:tr>
              <a:tr h="144837">
                <a:tc>
                  <a:txBody>
                    <a:bodyPr/>
                    <a:lstStyle/>
                    <a:p>
                      <a:pPr algn="ctr" fontAlgn="b"/>
                      <a:r>
                        <a:rPr lang="ru-RU" sz="800" u="none" strike="noStrike" dirty="0">
                          <a:solidFill>
                            <a:srgbClr val="007F76"/>
                          </a:solidFill>
                          <a:effectLst/>
                          <a:latin typeface="Arial Narrow" panose="020B0606020202030204" pitchFamily="34" charset="0"/>
                        </a:rPr>
                        <a:t>3</a:t>
                      </a:r>
                      <a:endParaRPr lang="en-US" sz="800" b="0" i="0" u="none" strike="noStrike" dirty="0">
                        <a:solidFill>
                          <a:srgbClr val="007F76"/>
                        </a:solidFill>
                        <a:effectLst/>
                        <a:latin typeface="Arial Narrow" panose="020B0606020202030204" pitchFamily="34" charset="0"/>
                      </a:endParaRPr>
                    </a:p>
                  </a:txBody>
                  <a:tcPr marL="9525" marR="9525" marT="0"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9116-0</a:t>
                      </a:r>
                    </a:p>
                  </a:txBody>
                  <a:tcPr marL="9525" marR="9525" marT="9525" marB="0" anchor="ctr">
                    <a:solidFill>
                      <a:schemeClr val="accent6">
                        <a:lumMod val="50000"/>
                        <a:alpha val="1000"/>
                      </a:schemeClr>
                    </a:solidFill>
                  </a:tcPr>
                </a:tc>
                <a:tc>
                  <a:txBody>
                    <a:bodyPr/>
                    <a:lstStyle/>
                    <a:p>
                      <a:pPr marL="72000" algn="l" fontAlgn="ctr"/>
                      <a:r>
                        <a:rPr lang="ru-RU" sz="800" b="0" i="0" u="none" strike="noStrike" dirty="0">
                          <a:solidFill>
                            <a:srgbClr val="000000"/>
                          </a:solidFill>
                          <a:effectLst/>
                          <a:latin typeface="Arial Narrow" panose="020B0606020202030204" pitchFamily="34" charset="0"/>
                        </a:rPr>
                        <a:t>Аула </a:t>
                      </a:r>
                      <a:r>
                        <a:rPr lang="ru-RU" sz="800" b="0" i="0" u="none" strike="noStrike" dirty="0" err="1">
                          <a:solidFill>
                            <a:srgbClr val="000000"/>
                          </a:solidFill>
                          <a:effectLst/>
                          <a:latin typeface="Arial Narrow" panose="020B0606020202030204" pitchFamily="34" charset="0"/>
                        </a:rPr>
                        <a:t>сыпырушылар</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және</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ашық</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аумақтарды</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тазалаушылар</a:t>
                      </a:r>
                      <a:endParaRPr lang="ru-RU" sz="800" b="0" i="0" u="none" strike="noStrike" dirty="0">
                        <a:solidFill>
                          <a:srgbClr val="000000"/>
                        </a:solidFill>
                        <a:effectLst/>
                        <a:latin typeface="Arial Narrow" panose="020B0606020202030204" pitchFamily="34" charset="0"/>
                      </a:endParaRPr>
                    </a:p>
                  </a:txBody>
                  <a:tcPr marL="9525" marR="9525" marT="9525" marB="0" anchor="ctr">
                    <a:lnR w="12700" cap="flat" cmpd="sng" algn="ctr">
                      <a:solidFill>
                        <a:schemeClr val="tx1"/>
                      </a:solidFill>
                      <a:prstDash val="solid"/>
                      <a:round/>
                      <a:headEnd type="none" w="med" len="med"/>
                      <a:tailEnd type="none" w="med" len="med"/>
                    </a:ln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2 053</a:t>
                      </a:r>
                    </a:p>
                  </a:txBody>
                  <a:tcPr marL="9525" marR="9525" marT="9525" marB="0" anchor="ctr">
                    <a:lnL w="12700" cap="flat" cmpd="sng" algn="ctr">
                      <a:solidFill>
                        <a:schemeClr val="tx1"/>
                      </a:solidFill>
                      <a:prstDash val="solid"/>
                      <a:round/>
                      <a:headEnd type="none" w="med" len="med"/>
                      <a:tailEnd type="none" w="med" len="med"/>
                    </a:lnL>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380</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656</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513</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504</a:t>
                      </a:r>
                    </a:p>
                  </a:txBody>
                  <a:tcPr marL="9525" marR="9525" marT="9525" marB="0" anchor="ctr">
                    <a:lnR w="12700" cap="flat" cmpd="sng" algn="ctr">
                      <a:solidFill>
                        <a:schemeClr val="tx1"/>
                      </a:solidFill>
                      <a:prstDash val="solid"/>
                      <a:round/>
                      <a:headEnd type="none" w="med" len="med"/>
                      <a:tailEnd type="none" w="med" len="med"/>
                    </a:ln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2 292</a:t>
                      </a:r>
                    </a:p>
                  </a:txBody>
                  <a:tcPr marL="9525" marR="9525" marT="9525" marB="0" anchor="ctr">
                    <a:lnL w="12700" cap="flat" cmpd="sng" algn="ctr">
                      <a:solidFill>
                        <a:schemeClr val="tx1"/>
                      </a:solidFill>
                      <a:prstDash val="solid"/>
                      <a:round/>
                      <a:headEnd type="none" w="med" len="med"/>
                      <a:tailEnd type="none" w="med" len="med"/>
                    </a:lnL>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527</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467</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754</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544</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2,7%</a:t>
                      </a:r>
                    </a:p>
                  </a:txBody>
                  <a:tcPr marL="9525" marR="9525" marT="9525" marB="0" anchor="ctr">
                    <a:solidFill>
                      <a:schemeClr val="accent6">
                        <a:lumMod val="50000"/>
                        <a:alpha val="1000"/>
                      </a:schemeClr>
                    </a:solidFill>
                  </a:tcPr>
                </a:tc>
                <a:extLst>
                  <a:ext uri="{0D108BD9-81ED-4DB2-BD59-A6C34878D82A}">
                    <a16:rowId xmlns:a16="http://schemas.microsoft.com/office/drawing/2014/main" val="496541397"/>
                  </a:ext>
                </a:extLst>
              </a:tr>
              <a:tr h="144837">
                <a:tc>
                  <a:txBody>
                    <a:bodyPr/>
                    <a:lstStyle/>
                    <a:p>
                      <a:pPr algn="ctr" fontAlgn="b"/>
                      <a:r>
                        <a:rPr lang="ru-RU" sz="800" u="none" strike="noStrike" dirty="0">
                          <a:solidFill>
                            <a:srgbClr val="007F76"/>
                          </a:solidFill>
                          <a:effectLst/>
                          <a:latin typeface="Arial Narrow" panose="020B0606020202030204" pitchFamily="34" charset="0"/>
                        </a:rPr>
                        <a:t>4</a:t>
                      </a:r>
                      <a:endParaRPr lang="en-US" sz="800" b="0" i="0" u="none" strike="noStrike" dirty="0">
                        <a:solidFill>
                          <a:srgbClr val="007F76"/>
                        </a:solidFill>
                        <a:effectLst/>
                        <a:latin typeface="Arial Narrow" panose="020B0606020202030204" pitchFamily="34" charset="0"/>
                      </a:endParaRPr>
                    </a:p>
                  </a:txBody>
                  <a:tcPr marL="9525" marR="9525" marT="0" marB="0" anchor="ctr">
                    <a:solidFill>
                      <a:srgbClr val="007F76">
                        <a:alpha val="20000"/>
                      </a:srgbClr>
                    </a:solidFill>
                  </a:tcPr>
                </a:tc>
                <a:tc>
                  <a:txBody>
                    <a:bodyPr/>
                    <a:lstStyle/>
                    <a:p>
                      <a:pPr algn="ctr" fontAlgn="ctr"/>
                      <a:r>
                        <a:rPr lang="ru-RU" sz="800" b="0" i="0" u="none" strike="noStrike">
                          <a:solidFill>
                            <a:srgbClr val="000000"/>
                          </a:solidFill>
                          <a:effectLst/>
                          <a:latin typeface="Arial Narrow" panose="020B0606020202030204" pitchFamily="34" charset="0"/>
                        </a:rPr>
                        <a:t>9629-9</a:t>
                      </a:r>
                    </a:p>
                  </a:txBody>
                  <a:tcPr marL="9525" marR="9525" marT="9525" marB="0" anchor="ctr">
                    <a:solidFill>
                      <a:srgbClr val="007F76">
                        <a:alpha val="20000"/>
                      </a:srgbClr>
                    </a:solidFill>
                  </a:tcPr>
                </a:tc>
                <a:tc>
                  <a:txBody>
                    <a:bodyPr/>
                    <a:lstStyle/>
                    <a:p>
                      <a:pPr marL="72000" algn="l" fontAlgn="ctr"/>
                      <a:r>
                        <a:rPr lang="ru-RU" sz="800" b="0" i="0" u="none" strike="noStrike" dirty="0" err="1">
                          <a:solidFill>
                            <a:srgbClr val="000000"/>
                          </a:solidFill>
                          <a:effectLst/>
                          <a:latin typeface="Arial Narrow" panose="020B0606020202030204" pitchFamily="34" charset="0"/>
                        </a:rPr>
                        <a:t>Біліктілігі</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жоқ</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жұмысшылар</a:t>
                      </a:r>
                      <a:endParaRPr lang="ru-RU" sz="800" b="0" i="0" u="none" strike="noStrike" dirty="0">
                        <a:solidFill>
                          <a:srgbClr val="000000"/>
                        </a:solidFill>
                        <a:effectLst/>
                        <a:latin typeface="Arial Narrow" panose="020B0606020202030204" pitchFamily="34" charset="0"/>
                      </a:endParaRPr>
                    </a:p>
                  </a:txBody>
                  <a:tcPr marL="9525" marR="9525" marT="9525" marB="0" anchor="ctr">
                    <a:lnR w="12700" cap="flat" cmpd="sng" algn="ctr">
                      <a:solidFill>
                        <a:schemeClr val="tx1"/>
                      </a:solidFill>
                      <a:prstDash val="solid"/>
                      <a:round/>
                      <a:headEnd type="none" w="med" len="med"/>
                      <a:tailEnd type="none" w="med" len="med"/>
                    </a:lnR>
                    <a:solidFill>
                      <a:srgbClr val="007F76">
                        <a:alpha val="20000"/>
                      </a:srgbClr>
                    </a:solidFill>
                  </a:tcPr>
                </a:tc>
                <a:tc>
                  <a:txBody>
                    <a:bodyPr/>
                    <a:lstStyle/>
                    <a:p>
                      <a:pPr algn="ctr" fontAlgn="ctr"/>
                      <a:r>
                        <a:rPr lang="ru-RU" sz="800" b="0" i="0" u="none" strike="noStrike">
                          <a:solidFill>
                            <a:srgbClr val="000000"/>
                          </a:solidFill>
                          <a:effectLst/>
                          <a:latin typeface="Arial Narrow" panose="020B0606020202030204" pitchFamily="34" charset="0"/>
                        </a:rPr>
                        <a:t>3 262</a:t>
                      </a:r>
                    </a:p>
                  </a:txBody>
                  <a:tcPr marL="9525" marR="9525" marT="9525" marB="0" anchor="ctr">
                    <a:lnL w="12700" cap="flat" cmpd="sng" algn="ctr">
                      <a:solidFill>
                        <a:schemeClr val="tx1"/>
                      </a:solidFill>
                      <a:prstDash val="solid"/>
                      <a:round/>
                      <a:headEnd type="none" w="med" len="med"/>
                      <a:tailEnd type="none" w="med" len="med"/>
                    </a:lnL>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460</a:t>
                      </a:r>
                    </a:p>
                  </a:txBody>
                  <a:tcPr marL="9525" marR="9525" marT="9525" marB="0" anchor="c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877</a:t>
                      </a:r>
                    </a:p>
                  </a:txBody>
                  <a:tcPr marL="9525" marR="9525" marT="9525" marB="0" anchor="c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825</a:t>
                      </a:r>
                    </a:p>
                  </a:txBody>
                  <a:tcPr marL="9525" marR="9525" marT="9525" marB="0" anchor="c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1 100</a:t>
                      </a:r>
                    </a:p>
                  </a:txBody>
                  <a:tcPr marL="9525" marR="9525" marT="9525" marB="0" anchor="ctr">
                    <a:lnR w="12700" cap="flat" cmpd="sng" algn="ctr">
                      <a:solidFill>
                        <a:schemeClr val="tx1"/>
                      </a:solidFill>
                      <a:prstDash val="solid"/>
                      <a:round/>
                      <a:headEnd type="none" w="med" len="med"/>
                      <a:tailEnd type="none" w="med" len="med"/>
                    </a:ln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2 166</a:t>
                      </a:r>
                    </a:p>
                  </a:txBody>
                  <a:tcPr marL="9525" marR="9525" marT="9525" marB="0" anchor="ctr">
                    <a:lnL w="12700" cap="flat" cmpd="sng" algn="ctr">
                      <a:solidFill>
                        <a:schemeClr val="tx1"/>
                      </a:solidFill>
                      <a:prstDash val="solid"/>
                      <a:round/>
                      <a:headEnd type="none" w="med" len="med"/>
                      <a:tailEnd type="none" w="med" len="med"/>
                    </a:lnL>
                    <a:solidFill>
                      <a:srgbClr val="007F76">
                        <a:alpha val="20000"/>
                      </a:srgbClr>
                    </a:solidFill>
                  </a:tcPr>
                </a:tc>
                <a:tc>
                  <a:txBody>
                    <a:bodyPr/>
                    <a:lstStyle/>
                    <a:p>
                      <a:pPr algn="ctr" fontAlgn="ctr"/>
                      <a:r>
                        <a:rPr lang="ru-RU" sz="800" b="0" i="0" u="none" strike="noStrike">
                          <a:solidFill>
                            <a:srgbClr val="000000"/>
                          </a:solidFill>
                          <a:effectLst/>
                          <a:latin typeface="Arial Narrow" panose="020B0606020202030204" pitchFamily="34" charset="0"/>
                        </a:rPr>
                        <a:t>516</a:t>
                      </a:r>
                    </a:p>
                  </a:txBody>
                  <a:tcPr marL="9525" marR="9525" marT="9525" marB="0" anchor="c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399</a:t>
                      </a:r>
                    </a:p>
                  </a:txBody>
                  <a:tcPr marL="9525" marR="9525" marT="9525" marB="0" anchor="ctr">
                    <a:solidFill>
                      <a:srgbClr val="007F76">
                        <a:alpha val="20000"/>
                      </a:srgbClr>
                    </a:solidFill>
                  </a:tcPr>
                </a:tc>
                <a:tc>
                  <a:txBody>
                    <a:bodyPr/>
                    <a:lstStyle/>
                    <a:p>
                      <a:pPr algn="ctr" fontAlgn="ctr"/>
                      <a:r>
                        <a:rPr lang="ru-RU" sz="800" b="0" i="0" u="none" strike="noStrike">
                          <a:solidFill>
                            <a:srgbClr val="000000"/>
                          </a:solidFill>
                          <a:effectLst/>
                          <a:latin typeface="Arial Narrow" panose="020B0606020202030204" pitchFamily="34" charset="0"/>
                        </a:rPr>
                        <a:t>518</a:t>
                      </a:r>
                    </a:p>
                  </a:txBody>
                  <a:tcPr marL="9525" marR="9525" marT="9525" marB="0" anchor="ctr">
                    <a:solidFill>
                      <a:srgbClr val="007F76">
                        <a:alpha val="20000"/>
                      </a:srgbClr>
                    </a:solidFill>
                  </a:tcPr>
                </a:tc>
                <a:tc>
                  <a:txBody>
                    <a:bodyPr/>
                    <a:lstStyle/>
                    <a:p>
                      <a:pPr algn="ctr" fontAlgn="ctr"/>
                      <a:r>
                        <a:rPr lang="ru-RU" sz="800" b="0" i="0" u="none" strike="noStrike">
                          <a:solidFill>
                            <a:srgbClr val="000000"/>
                          </a:solidFill>
                          <a:effectLst/>
                          <a:latin typeface="Arial Narrow" panose="020B0606020202030204" pitchFamily="34" charset="0"/>
                        </a:rPr>
                        <a:t>733</a:t>
                      </a:r>
                    </a:p>
                  </a:txBody>
                  <a:tcPr marL="9525" marR="9525" marT="9525" marB="0" anchor="ctr">
                    <a:solidFill>
                      <a:srgbClr val="007F76">
                        <a:alpha val="20000"/>
                      </a:srgbClr>
                    </a:solidFill>
                  </a:tcPr>
                </a:tc>
                <a:tc>
                  <a:txBody>
                    <a:bodyPr/>
                    <a:lstStyle/>
                    <a:p>
                      <a:pPr algn="ctr" fontAlgn="ctr"/>
                      <a:r>
                        <a:rPr lang="ru-RU" sz="800" b="0" i="0" u="none" strike="noStrike">
                          <a:solidFill>
                            <a:srgbClr val="000000"/>
                          </a:solidFill>
                          <a:effectLst/>
                          <a:latin typeface="Arial Narrow" panose="020B0606020202030204" pitchFamily="34" charset="0"/>
                        </a:rPr>
                        <a:t>2,5%</a:t>
                      </a:r>
                    </a:p>
                  </a:txBody>
                  <a:tcPr marL="9525" marR="9525" marT="9525" marB="0" anchor="ctr">
                    <a:solidFill>
                      <a:srgbClr val="007F76">
                        <a:alpha val="20000"/>
                      </a:srgbClr>
                    </a:solidFill>
                  </a:tcPr>
                </a:tc>
                <a:extLst>
                  <a:ext uri="{0D108BD9-81ED-4DB2-BD59-A6C34878D82A}">
                    <a16:rowId xmlns:a16="http://schemas.microsoft.com/office/drawing/2014/main" val="4195104307"/>
                  </a:ext>
                </a:extLst>
              </a:tr>
              <a:tr h="144837">
                <a:tc>
                  <a:txBody>
                    <a:bodyPr/>
                    <a:lstStyle/>
                    <a:p>
                      <a:pPr algn="ctr" fontAlgn="b"/>
                      <a:r>
                        <a:rPr lang="ru-RU" sz="800" u="none" strike="noStrike" dirty="0">
                          <a:solidFill>
                            <a:srgbClr val="007F76"/>
                          </a:solidFill>
                          <a:effectLst/>
                          <a:latin typeface="Arial Narrow" panose="020B0606020202030204" pitchFamily="34" charset="0"/>
                        </a:rPr>
                        <a:t>5</a:t>
                      </a:r>
                      <a:endParaRPr lang="en-US" sz="800" b="0" i="0" u="none" strike="noStrike" dirty="0">
                        <a:solidFill>
                          <a:srgbClr val="007F76"/>
                        </a:solidFill>
                        <a:effectLst/>
                        <a:latin typeface="Arial Narrow" panose="020B0606020202030204" pitchFamily="34" charset="0"/>
                      </a:endParaRPr>
                    </a:p>
                  </a:txBody>
                  <a:tcPr marL="9525" marR="9525" marT="0"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2350-3</a:t>
                      </a:r>
                    </a:p>
                  </a:txBody>
                  <a:tcPr marL="9525" marR="9525" marT="9525" marB="0" anchor="ctr">
                    <a:solidFill>
                      <a:schemeClr val="accent6">
                        <a:lumMod val="50000"/>
                        <a:alpha val="1000"/>
                      </a:schemeClr>
                    </a:solidFill>
                  </a:tcPr>
                </a:tc>
                <a:tc>
                  <a:txBody>
                    <a:bodyPr/>
                    <a:lstStyle/>
                    <a:p>
                      <a:pPr marL="72000" algn="l" fontAlgn="ctr"/>
                      <a:r>
                        <a:rPr lang="ru-RU" sz="800" b="0" i="0" u="none" strike="noStrike" dirty="0" err="1">
                          <a:solidFill>
                            <a:srgbClr val="000000"/>
                          </a:solidFill>
                          <a:effectLst/>
                          <a:latin typeface="Arial Narrow" panose="020B0606020202030204" pitchFamily="34" charset="0"/>
                        </a:rPr>
                        <a:t>Қоғамдық</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ғылымдар</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бойынша</a:t>
                      </a:r>
                      <a:r>
                        <a:rPr lang="ru-RU" sz="800" b="0" i="0" u="none" strike="noStrike" dirty="0">
                          <a:solidFill>
                            <a:srgbClr val="000000"/>
                          </a:solidFill>
                          <a:effectLst/>
                          <a:latin typeface="Arial Narrow" panose="020B0606020202030204" pitchFamily="34" charset="0"/>
                        </a:rPr>
                        <a:t> орта </a:t>
                      </a:r>
                      <a:r>
                        <a:rPr lang="ru-RU" sz="800" b="0" i="0" u="none" strike="noStrike" dirty="0" err="1">
                          <a:solidFill>
                            <a:srgbClr val="000000"/>
                          </a:solidFill>
                          <a:effectLst/>
                          <a:latin typeface="Arial Narrow" panose="020B0606020202030204" pitchFamily="34" charset="0"/>
                        </a:rPr>
                        <a:t>мектеп</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мұғалімдері</a:t>
                      </a:r>
                      <a:endParaRPr lang="ru-RU" sz="800" b="0" i="0" u="none" strike="noStrike" dirty="0">
                        <a:solidFill>
                          <a:srgbClr val="000000"/>
                        </a:solidFill>
                        <a:effectLst/>
                        <a:latin typeface="Arial Narrow" panose="020B0606020202030204" pitchFamily="34" charset="0"/>
                      </a:endParaRPr>
                    </a:p>
                  </a:txBody>
                  <a:tcPr marL="9525" marR="9525" marT="9525" marB="0" anchor="ctr">
                    <a:lnR w="12700" cap="flat" cmpd="sng" algn="ctr">
                      <a:solidFill>
                        <a:schemeClr val="tx1"/>
                      </a:solidFill>
                      <a:prstDash val="solid"/>
                      <a:round/>
                      <a:headEnd type="none" w="med" len="med"/>
                      <a:tailEnd type="none" w="med" len="med"/>
                    </a:ln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1 888</a:t>
                      </a:r>
                    </a:p>
                  </a:txBody>
                  <a:tcPr marL="9525" marR="9525" marT="9525" marB="0" anchor="ctr">
                    <a:lnL w="12700" cap="flat" cmpd="sng" algn="ctr">
                      <a:solidFill>
                        <a:schemeClr val="tx1"/>
                      </a:solidFill>
                      <a:prstDash val="solid"/>
                      <a:round/>
                      <a:headEnd type="none" w="med" len="med"/>
                      <a:tailEnd type="none" w="med" len="med"/>
                    </a:lnL>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292</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452</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808</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336</a:t>
                      </a:r>
                    </a:p>
                  </a:txBody>
                  <a:tcPr marL="9525" marR="9525" marT="9525" marB="0" anchor="ctr">
                    <a:lnR w="12700" cap="flat" cmpd="sng" algn="ctr">
                      <a:solidFill>
                        <a:schemeClr val="tx1"/>
                      </a:solidFill>
                      <a:prstDash val="solid"/>
                      <a:round/>
                      <a:headEnd type="none" w="med" len="med"/>
                      <a:tailEnd type="none" w="med" len="med"/>
                    </a:ln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2 075</a:t>
                      </a:r>
                    </a:p>
                  </a:txBody>
                  <a:tcPr marL="9525" marR="9525" marT="9525" marB="0" anchor="ctr">
                    <a:lnL w="12700" cap="flat" cmpd="sng" algn="ctr">
                      <a:solidFill>
                        <a:schemeClr val="tx1"/>
                      </a:solidFill>
                      <a:prstDash val="solid"/>
                      <a:round/>
                      <a:headEnd type="none" w="med" len="med"/>
                      <a:tailEnd type="none" w="med" len="med"/>
                    </a:lnL>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373</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432</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520</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750</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2,4%</a:t>
                      </a:r>
                    </a:p>
                  </a:txBody>
                  <a:tcPr marL="9525" marR="9525" marT="9525" marB="0" anchor="ctr">
                    <a:solidFill>
                      <a:schemeClr val="accent6">
                        <a:lumMod val="50000"/>
                        <a:alpha val="1000"/>
                      </a:schemeClr>
                    </a:solidFill>
                  </a:tcPr>
                </a:tc>
                <a:extLst>
                  <a:ext uri="{0D108BD9-81ED-4DB2-BD59-A6C34878D82A}">
                    <a16:rowId xmlns:a16="http://schemas.microsoft.com/office/drawing/2014/main" val="2161733166"/>
                  </a:ext>
                </a:extLst>
              </a:tr>
              <a:tr h="144837">
                <a:tc>
                  <a:txBody>
                    <a:bodyPr/>
                    <a:lstStyle/>
                    <a:p>
                      <a:pPr algn="ctr" fontAlgn="b"/>
                      <a:r>
                        <a:rPr lang="ru-RU" sz="800" u="none" strike="noStrike" dirty="0">
                          <a:solidFill>
                            <a:srgbClr val="007F76"/>
                          </a:solidFill>
                          <a:effectLst/>
                          <a:latin typeface="Arial Narrow" panose="020B0606020202030204" pitchFamily="34" charset="0"/>
                        </a:rPr>
                        <a:t>6</a:t>
                      </a:r>
                      <a:endParaRPr lang="en-US" sz="800" b="0" i="0" u="none" strike="noStrike" dirty="0">
                        <a:solidFill>
                          <a:srgbClr val="007F76"/>
                        </a:solidFill>
                        <a:effectLst/>
                        <a:latin typeface="Arial Narrow" panose="020B0606020202030204" pitchFamily="34" charset="0"/>
                      </a:endParaRPr>
                    </a:p>
                  </a:txBody>
                  <a:tcPr marL="9525" marR="9525" marT="0" marB="0" anchor="ctr">
                    <a:solidFill>
                      <a:srgbClr val="007F76">
                        <a:alpha val="20000"/>
                      </a:srgbClr>
                    </a:solidFill>
                  </a:tcPr>
                </a:tc>
                <a:tc>
                  <a:txBody>
                    <a:bodyPr/>
                    <a:lstStyle/>
                    <a:p>
                      <a:pPr algn="ctr" fontAlgn="ctr"/>
                      <a:r>
                        <a:rPr lang="ru-RU" sz="800" b="0" i="0" u="none" strike="noStrike">
                          <a:solidFill>
                            <a:srgbClr val="000000"/>
                          </a:solidFill>
                          <a:effectLst/>
                          <a:latin typeface="Arial Narrow" panose="020B0606020202030204" pitchFamily="34" charset="0"/>
                        </a:rPr>
                        <a:t>7212-2</a:t>
                      </a:r>
                    </a:p>
                  </a:txBody>
                  <a:tcPr marL="9525" marR="9525" marT="9525" marB="0" anchor="ctr">
                    <a:solidFill>
                      <a:srgbClr val="007F76">
                        <a:alpha val="20000"/>
                      </a:srgbClr>
                    </a:solidFill>
                  </a:tcPr>
                </a:tc>
                <a:tc>
                  <a:txBody>
                    <a:bodyPr/>
                    <a:lstStyle/>
                    <a:p>
                      <a:pPr marL="72000" algn="l" fontAlgn="ctr"/>
                      <a:r>
                        <a:rPr lang="ru-RU" sz="800" b="0" i="0" u="none" strike="noStrike" dirty="0" err="1">
                          <a:solidFill>
                            <a:srgbClr val="000000"/>
                          </a:solidFill>
                          <a:effectLst/>
                          <a:latin typeface="Arial Narrow" panose="020B0606020202030204" pitchFamily="34" charset="0"/>
                        </a:rPr>
                        <a:t>Газбен</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кесушілер</a:t>
                      </a:r>
                      <a:endParaRPr lang="ru-RU" sz="800" b="0" i="0" u="none" strike="noStrike" dirty="0">
                        <a:solidFill>
                          <a:srgbClr val="000000"/>
                        </a:solidFill>
                        <a:effectLst/>
                        <a:latin typeface="Arial Narrow" panose="020B0606020202030204" pitchFamily="34" charset="0"/>
                      </a:endParaRPr>
                    </a:p>
                  </a:txBody>
                  <a:tcPr marL="9525" marR="9525" marT="9525" marB="0" anchor="ctr">
                    <a:lnR w="12700" cap="flat" cmpd="sng" algn="ctr">
                      <a:solidFill>
                        <a:schemeClr val="tx1"/>
                      </a:solidFill>
                      <a:prstDash val="solid"/>
                      <a:round/>
                      <a:headEnd type="none" w="med" len="med"/>
                      <a:tailEnd type="none" w="med" len="med"/>
                    </a:lnR>
                    <a:solidFill>
                      <a:srgbClr val="007F76">
                        <a:alpha val="20000"/>
                      </a:srgbClr>
                    </a:solidFill>
                  </a:tcPr>
                </a:tc>
                <a:tc>
                  <a:txBody>
                    <a:bodyPr/>
                    <a:lstStyle/>
                    <a:p>
                      <a:pPr algn="ctr" fontAlgn="ctr"/>
                      <a:r>
                        <a:rPr lang="ru-RU" sz="800" b="0" i="0" u="none" strike="noStrike">
                          <a:solidFill>
                            <a:srgbClr val="000000"/>
                          </a:solidFill>
                          <a:effectLst/>
                          <a:latin typeface="Arial Narrow" panose="020B0606020202030204" pitchFamily="34" charset="0"/>
                        </a:rPr>
                        <a:t>1 738</a:t>
                      </a:r>
                    </a:p>
                  </a:txBody>
                  <a:tcPr marL="9525" marR="9525" marT="9525" marB="0" anchor="ctr">
                    <a:lnL w="12700" cap="flat" cmpd="sng" algn="ctr">
                      <a:solidFill>
                        <a:schemeClr val="tx1"/>
                      </a:solidFill>
                      <a:prstDash val="solid"/>
                      <a:round/>
                      <a:headEnd type="none" w="med" len="med"/>
                      <a:tailEnd type="none" w="med" len="med"/>
                    </a:lnL>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335</a:t>
                      </a:r>
                    </a:p>
                  </a:txBody>
                  <a:tcPr marL="9525" marR="9525" marT="9525" marB="0" anchor="c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605</a:t>
                      </a:r>
                    </a:p>
                  </a:txBody>
                  <a:tcPr marL="9525" marR="9525" marT="9525" marB="0" anchor="c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485</a:t>
                      </a:r>
                    </a:p>
                  </a:txBody>
                  <a:tcPr marL="9525" marR="9525" marT="9525" marB="0" anchor="c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313</a:t>
                      </a:r>
                    </a:p>
                  </a:txBody>
                  <a:tcPr marL="9525" marR="9525" marT="9525" marB="0" anchor="ctr">
                    <a:lnR w="12700" cap="flat" cmpd="sng" algn="ctr">
                      <a:solidFill>
                        <a:schemeClr val="tx1"/>
                      </a:solidFill>
                      <a:prstDash val="solid"/>
                      <a:round/>
                      <a:headEnd type="none" w="med" len="med"/>
                      <a:tailEnd type="none" w="med" len="med"/>
                    </a:ln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1 944</a:t>
                      </a:r>
                    </a:p>
                  </a:txBody>
                  <a:tcPr marL="9525" marR="9525" marT="9525" marB="0" anchor="ctr">
                    <a:lnL w="12700" cap="flat" cmpd="sng" algn="ctr">
                      <a:solidFill>
                        <a:schemeClr val="tx1"/>
                      </a:solidFill>
                      <a:prstDash val="solid"/>
                      <a:round/>
                      <a:headEnd type="none" w="med" len="med"/>
                      <a:tailEnd type="none" w="med" len="med"/>
                    </a:lnL>
                    <a:solidFill>
                      <a:srgbClr val="007F76">
                        <a:alpha val="20000"/>
                      </a:srgbClr>
                    </a:solidFill>
                  </a:tcPr>
                </a:tc>
                <a:tc>
                  <a:txBody>
                    <a:bodyPr/>
                    <a:lstStyle/>
                    <a:p>
                      <a:pPr algn="ctr" fontAlgn="ctr"/>
                      <a:r>
                        <a:rPr lang="ru-RU" sz="800" b="0" i="0" u="none" strike="noStrike">
                          <a:solidFill>
                            <a:srgbClr val="000000"/>
                          </a:solidFill>
                          <a:effectLst/>
                          <a:latin typeface="Arial Narrow" panose="020B0606020202030204" pitchFamily="34" charset="0"/>
                        </a:rPr>
                        <a:t>342</a:t>
                      </a:r>
                    </a:p>
                  </a:txBody>
                  <a:tcPr marL="9525" marR="9525" marT="9525" marB="0" anchor="c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482</a:t>
                      </a:r>
                    </a:p>
                  </a:txBody>
                  <a:tcPr marL="9525" marR="9525" marT="9525" marB="0" anchor="ctr">
                    <a:solidFill>
                      <a:srgbClr val="007F76">
                        <a:alpha val="20000"/>
                      </a:srgbClr>
                    </a:solidFill>
                  </a:tcPr>
                </a:tc>
                <a:tc>
                  <a:txBody>
                    <a:bodyPr/>
                    <a:lstStyle/>
                    <a:p>
                      <a:pPr algn="ctr" fontAlgn="ctr"/>
                      <a:r>
                        <a:rPr lang="ru-RU" sz="800" b="0" i="0" u="none" strike="noStrike">
                          <a:solidFill>
                            <a:srgbClr val="000000"/>
                          </a:solidFill>
                          <a:effectLst/>
                          <a:latin typeface="Arial Narrow" panose="020B0606020202030204" pitchFamily="34" charset="0"/>
                        </a:rPr>
                        <a:t>474</a:t>
                      </a:r>
                    </a:p>
                  </a:txBody>
                  <a:tcPr marL="9525" marR="9525" marT="9525" marB="0" anchor="ctr">
                    <a:solidFill>
                      <a:srgbClr val="007F76">
                        <a:alpha val="20000"/>
                      </a:srgbClr>
                    </a:solidFill>
                  </a:tcPr>
                </a:tc>
                <a:tc>
                  <a:txBody>
                    <a:bodyPr/>
                    <a:lstStyle/>
                    <a:p>
                      <a:pPr algn="ctr" fontAlgn="ctr"/>
                      <a:r>
                        <a:rPr lang="ru-RU" sz="800" b="0" i="0" u="none" strike="noStrike">
                          <a:solidFill>
                            <a:srgbClr val="000000"/>
                          </a:solidFill>
                          <a:effectLst/>
                          <a:latin typeface="Arial Narrow" panose="020B0606020202030204" pitchFamily="34" charset="0"/>
                        </a:rPr>
                        <a:t>646</a:t>
                      </a:r>
                    </a:p>
                  </a:txBody>
                  <a:tcPr marL="9525" marR="9525" marT="9525" marB="0" anchor="ctr">
                    <a:solidFill>
                      <a:srgbClr val="007F76">
                        <a:alpha val="20000"/>
                      </a:srgbClr>
                    </a:solidFill>
                  </a:tcPr>
                </a:tc>
                <a:tc>
                  <a:txBody>
                    <a:bodyPr/>
                    <a:lstStyle/>
                    <a:p>
                      <a:pPr algn="ctr" fontAlgn="ctr"/>
                      <a:r>
                        <a:rPr lang="ru-RU" sz="800" b="0" i="0" u="none" strike="noStrike">
                          <a:solidFill>
                            <a:srgbClr val="000000"/>
                          </a:solidFill>
                          <a:effectLst/>
                          <a:latin typeface="Arial Narrow" panose="020B0606020202030204" pitchFamily="34" charset="0"/>
                        </a:rPr>
                        <a:t>2,3%</a:t>
                      </a:r>
                    </a:p>
                  </a:txBody>
                  <a:tcPr marL="9525" marR="9525" marT="9525" marB="0" anchor="ctr">
                    <a:solidFill>
                      <a:srgbClr val="007F76">
                        <a:alpha val="20000"/>
                      </a:srgbClr>
                    </a:solidFill>
                  </a:tcPr>
                </a:tc>
                <a:extLst>
                  <a:ext uri="{0D108BD9-81ED-4DB2-BD59-A6C34878D82A}">
                    <a16:rowId xmlns:a16="http://schemas.microsoft.com/office/drawing/2014/main" val="1745570149"/>
                  </a:ext>
                </a:extLst>
              </a:tr>
              <a:tr h="144837">
                <a:tc>
                  <a:txBody>
                    <a:bodyPr/>
                    <a:lstStyle/>
                    <a:p>
                      <a:pPr algn="ctr" fontAlgn="b"/>
                      <a:r>
                        <a:rPr lang="ru-RU" sz="800" u="none" strike="noStrike" dirty="0">
                          <a:solidFill>
                            <a:srgbClr val="007F76"/>
                          </a:solidFill>
                          <a:effectLst/>
                          <a:latin typeface="Arial Narrow" panose="020B0606020202030204" pitchFamily="34" charset="0"/>
                        </a:rPr>
                        <a:t>7</a:t>
                      </a:r>
                      <a:endParaRPr lang="en-US" sz="800" b="0" i="0" u="none" strike="noStrike" dirty="0">
                        <a:solidFill>
                          <a:srgbClr val="007F76"/>
                        </a:solidFill>
                        <a:effectLst/>
                        <a:latin typeface="Arial Narrow" panose="020B0606020202030204" pitchFamily="34" charset="0"/>
                      </a:endParaRPr>
                    </a:p>
                  </a:txBody>
                  <a:tcPr marL="9525" marR="9525" marT="0"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9329-9</a:t>
                      </a:r>
                    </a:p>
                  </a:txBody>
                  <a:tcPr marL="9525" marR="9525" marT="9525" marB="0" anchor="ctr">
                    <a:solidFill>
                      <a:schemeClr val="accent6">
                        <a:lumMod val="50000"/>
                        <a:alpha val="1000"/>
                      </a:schemeClr>
                    </a:solidFill>
                  </a:tcPr>
                </a:tc>
                <a:tc>
                  <a:txBody>
                    <a:bodyPr/>
                    <a:lstStyle/>
                    <a:p>
                      <a:pPr marL="72000" algn="l" fontAlgn="ctr"/>
                      <a:r>
                        <a:rPr lang="ru-RU" sz="800" b="0" i="0" u="none" strike="noStrike" dirty="0" err="1">
                          <a:solidFill>
                            <a:srgbClr val="000000"/>
                          </a:solidFill>
                          <a:effectLst/>
                          <a:latin typeface="Arial Narrow" panose="020B0606020202030204" pitchFamily="34" charset="0"/>
                        </a:rPr>
                        <a:t>Өңдеу</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өнеркәсібінде</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жұмыс</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істейтін</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басқа</a:t>
                      </a:r>
                      <a:r>
                        <a:rPr lang="ru-RU" sz="800" b="0" i="0" u="none" strike="noStrike" dirty="0">
                          <a:solidFill>
                            <a:srgbClr val="000000"/>
                          </a:solidFill>
                          <a:effectLst/>
                          <a:latin typeface="Arial Narrow" panose="020B0606020202030204" pitchFamily="34" charset="0"/>
                        </a:rPr>
                        <a:t> да </a:t>
                      </a:r>
                      <a:r>
                        <a:rPr lang="ru-RU" sz="800" b="0" i="0" u="none" strike="noStrike" dirty="0" err="1">
                          <a:solidFill>
                            <a:srgbClr val="000000"/>
                          </a:solidFill>
                          <a:effectLst/>
                          <a:latin typeface="Arial Narrow" panose="020B0606020202030204" pitchFamily="34" charset="0"/>
                        </a:rPr>
                        <a:t>біліктілігі</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жоқ</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жұмысшылар</a:t>
                      </a:r>
                      <a:endParaRPr lang="ru-RU" sz="800" b="0" i="0" u="none" strike="noStrike" dirty="0">
                        <a:solidFill>
                          <a:srgbClr val="000000"/>
                        </a:solidFill>
                        <a:effectLst/>
                        <a:latin typeface="Arial Narrow" panose="020B0606020202030204" pitchFamily="34" charset="0"/>
                      </a:endParaRPr>
                    </a:p>
                  </a:txBody>
                  <a:tcPr marL="9525" marR="9525" marT="9525" marB="0" anchor="ctr">
                    <a:lnR w="12700" cap="flat" cmpd="sng" algn="ctr">
                      <a:solidFill>
                        <a:schemeClr val="tx1"/>
                      </a:solidFill>
                      <a:prstDash val="solid"/>
                      <a:round/>
                      <a:headEnd type="none" w="med" len="med"/>
                      <a:tailEnd type="none" w="med" len="med"/>
                    </a:ln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2 026</a:t>
                      </a:r>
                    </a:p>
                  </a:txBody>
                  <a:tcPr marL="9525" marR="9525" marT="9525" marB="0" anchor="ctr">
                    <a:lnL w="12700" cap="flat" cmpd="sng" algn="ctr">
                      <a:solidFill>
                        <a:schemeClr val="tx1"/>
                      </a:solidFill>
                      <a:prstDash val="solid"/>
                      <a:round/>
                      <a:headEnd type="none" w="med" len="med"/>
                      <a:tailEnd type="none" w="med" len="med"/>
                    </a:lnL>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142</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125</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837</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922</a:t>
                      </a:r>
                    </a:p>
                  </a:txBody>
                  <a:tcPr marL="9525" marR="9525" marT="9525" marB="0" anchor="ctr">
                    <a:lnR w="12700" cap="flat" cmpd="sng" algn="ctr">
                      <a:solidFill>
                        <a:schemeClr val="tx1"/>
                      </a:solidFill>
                      <a:prstDash val="solid"/>
                      <a:round/>
                      <a:headEnd type="none" w="med" len="med"/>
                      <a:tailEnd type="none" w="med" len="med"/>
                    </a:ln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1 725</a:t>
                      </a:r>
                    </a:p>
                  </a:txBody>
                  <a:tcPr marL="9525" marR="9525" marT="9525" marB="0" anchor="ctr">
                    <a:lnL w="12700" cap="flat" cmpd="sng" algn="ctr">
                      <a:solidFill>
                        <a:schemeClr val="tx1"/>
                      </a:solidFill>
                      <a:prstDash val="solid"/>
                      <a:round/>
                      <a:headEnd type="none" w="med" len="med"/>
                      <a:tailEnd type="none" w="med" len="med"/>
                    </a:lnL>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211</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338</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465</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711</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2,0%</a:t>
                      </a:r>
                    </a:p>
                  </a:txBody>
                  <a:tcPr marL="9525" marR="9525" marT="9525" marB="0" anchor="ctr">
                    <a:solidFill>
                      <a:schemeClr val="accent6">
                        <a:lumMod val="50000"/>
                        <a:alpha val="1000"/>
                      </a:schemeClr>
                    </a:solidFill>
                  </a:tcPr>
                </a:tc>
                <a:extLst>
                  <a:ext uri="{0D108BD9-81ED-4DB2-BD59-A6C34878D82A}">
                    <a16:rowId xmlns:a16="http://schemas.microsoft.com/office/drawing/2014/main" val="4097615506"/>
                  </a:ext>
                </a:extLst>
              </a:tr>
              <a:tr h="144837">
                <a:tc>
                  <a:txBody>
                    <a:bodyPr/>
                    <a:lstStyle/>
                    <a:p>
                      <a:pPr algn="ctr" fontAlgn="b"/>
                      <a:r>
                        <a:rPr lang="ru-RU" sz="800" u="none" strike="noStrike" dirty="0">
                          <a:solidFill>
                            <a:srgbClr val="007F76"/>
                          </a:solidFill>
                          <a:effectLst/>
                          <a:latin typeface="Arial Narrow" panose="020B0606020202030204" pitchFamily="34" charset="0"/>
                        </a:rPr>
                        <a:t>8</a:t>
                      </a:r>
                      <a:endParaRPr lang="en-US" sz="800" b="0" i="0" u="none" strike="noStrike" dirty="0">
                        <a:solidFill>
                          <a:srgbClr val="007F76"/>
                        </a:solidFill>
                        <a:effectLst/>
                        <a:latin typeface="Arial Narrow" panose="020B0606020202030204" pitchFamily="34" charset="0"/>
                      </a:endParaRPr>
                    </a:p>
                  </a:txBody>
                  <a:tcPr marL="9525" marR="9525" marT="0" marB="0" anchor="ctr">
                    <a:solidFill>
                      <a:srgbClr val="007F76">
                        <a:alpha val="20000"/>
                      </a:srgbClr>
                    </a:solidFill>
                  </a:tcPr>
                </a:tc>
                <a:tc>
                  <a:txBody>
                    <a:bodyPr/>
                    <a:lstStyle/>
                    <a:p>
                      <a:pPr algn="ctr" fontAlgn="ctr"/>
                      <a:r>
                        <a:rPr lang="ru-RU" sz="800" b="0" i="0" u="none" strike="noStrike">
                          <a:solidFill>
                            <a:srgbClr val="000000"/>
                          </a:solidFill>
                          <a:effectLst/>
                          <a:latin typeface="Arial Narrow" panose="020B0606020202030204" pitchFamily="34" charset="0"/>
                        </a:rPr>
                        <a:t>5414-9</a:t>
                      </a:r>
                    </a:p>
                  </a:txBody>
                  <a:tcPr marL="9525" marR="9525" marT="9525" marB="0" anchor="ctr">
                    <a:solidFill>
                      <a:srgbClr val="007F76">
                        <a:alpha val="20000"/>
                      </a:srgbClr>
                    </a:solidFill>
                  </a:tcPr>
                </a:tc>
                <a:tc>
                  <a:txBody>
                    <a:bodyPr/>
                    <a:lstStyle/>
                    <a:p>
                      <a:pPr marL="72000" algn="l" fontAlgn="ctr"/>
                      <a:r>
                        <a:rPr lang="ru-RU" sz="800" b="0" i="0" u="none" strike="noStrike" dirty="0" err="1">
                          <a:solidFill>
                            <a:srgbClr val="000000"/>
                          </a:solidFill>
                          <a:effectLst/>
                          <a:latin typeface="Arial Narrow" panose="020B0606020202030204" pitchFamily="34" charset="0"/>
                        </a:rPr>
                        <a:t>Күзетшілер</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инкассаторлар</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және</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тектес</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қызметтер</a:t>
                      </a:r>
                      <a:endParaRPr lang="ru-RU" sz="800" b="0" i="0" u="none" strike="noStrike" dirty="0">
                        <a:solidFill>
                          <a:srgbClr val="000000"/>
                        </a:solidFill>
                        <a:effectLst/>
                        <a:latin typeface="Arial Narrow" panose="020B0606020202030204" pitchFamily="34" charset="0"/>
                      </a:endParaRPr>
                    </a:p>
                  </a:txBody>
                  <a:tcPr marL="9525" marR="9525" marT="9525" marB="0" anchor="ctr">
                    <a:lnR w="12700" cap="flat" cmpd="sng" algn="ctr">
                      <a:solidFill>
                        <a:schemeClr val="tx1"/>
                      </a:solidFill>
                      <a:prstDash val="solid"/>
                      <a:round/>
                      <a:headEnd type="none" w="med" len="med"/>
                      <a:tailEnd type="none" w="med" len="med"/>
                    </a:lnR>
                    <a:solidFill>
                      <a:srgbClr val="007F76">
                        <a:alpha val="20000"/>
                      </a:srgbClr>
                    </a:solidFill>
                  </a:tcPr>
                </a:tc>
                <a:tc>
                  <a:txBody>
                    <a:bodyPr/>
                    <a:lstStyle/>
                    <a:p>
                      <a:pPr algn="ctr" fontAlgn="ctr"/>
                      <a:r>
                        <a:rPr lang="ru-RU" sz="800" b="0" i="0" u="none" strike="noStrike">
                          <a:solidFill>
                            <a:srgbClr val="000000"/>
                          </a:solidFill>
                          <a:effectLst/>
                          <a:latin typeface="Arial Narrow" panose="020B0606020202030204" pitchFamily="34" charset="0"/>
                        </a:rPr>
                        <a:t>1 682</a:t>
                      </a:r>
                    </a:p>
                  </a:txBody>
                  <a:tcPr marL="9525" marR="9525" marT="9525" marB="0" anchor="ctr">
                    <a:lnL w="12700" cap="flat" cmpd="sng" algn="ctr">
                      <a:solidFill>
                        <a:schemeClr val="tx1"/>
                      </a:solidFill>
                      <a:prstDash val="solid"/>
                      <a:round/>
                      <a:headEnd type="none" w="med" len="med"/>
                      <a:tailEnd type="none" w="med" len="med"/>
                    </a:lnL>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302</a:t>
                      </a:r>
                    </a:p>
                  </a:txBody>
                  <a:tcPr marL="9525" marR="9525" marT="9525" marB="0" anchor="c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617</a:t>
                      </a:r>
                    </a:p>
                  </a:txBody>
                  <a:tcPr marL="9525" marR="9525" marT="9525" marB="0" anchor="c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397</a:t>
                      </a:r>
                    </a:p>
                  </a:txBody>
                  <a:tcPr marL="9525" marR="9525" marT="9525" marB="0" anchor="c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366</a:t>
                      </a:r>
                    </a:p>
                  </a:txBody>
                  <a:tcPr marL="9525" marR="9525" marT="9525" marB="0" anchor="ctr">
                    <a:lnR w="12700" cap="flat" cmpd="sng" algn="ctr">
                      <a:solidFill>
                        <a:schemeClr val="tx1"/>
                      </a:solidFill>
                      <a:prstDash val="solid"/>
                      <a:round/>
                      <a:headEnd type="none" w="med" len="med"/>
                      <a:tailEnd type="none" w="med" len="med"/>
                    </a:ln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1 691</a:t>
                      </a:r>
                    </a:p>
                  </a:txBody>
                  <a:tcPr marL="9525" marR="9525" marT="9525" marB="0" anchor="ctr">
                    <a:lnL w="12700" cap="flat" cmpd="sng" algn="ctr">
                      <a:solidFill>
                        <a:schemeClr val="tx1"/>
                      </a:solidFill>
                      <a:prstDash val="solid"/>
                      <a:round/>
                      <a:headEnd type="none" w="med" len="med"/>
                      <a:tailEnd type="none" w="med" len="med"/>
                    </a:lnL>
                    <a:solidFill>
                      <a:srgbClr val="007F76">
                        <a:alpha val="20000"/>
                      </a:srgbClr>
                    </a:solidFill>
                  </a:tcPr>
                </a:tc>
                <a:tc>
                  <a:txBody>
                    <a:bodyPr/>
                    <a:lstStyle/>
                    <a:p>
                      <a:pPr algn="ctr" fontAlgn="ctr"/>
                      <a:r>
                        <a:rPr lang="ru-RU" sz="800" b="0" i="0" u="none" strike="noStrike">
                          <a:solidFill>
                            <a:srgbClr val="000000"/>
                          </a:solidFill>
                          <a:effectLst/>
                          <a:latin typeface="Arial Narrow" panose="020B0606020202030204" pitchFamily="34" charset="0"/>
                        </a:rPr>
                        <a:t>225</a:t>
                      </a:r>
                    </a:p>
                  </a:txBody>
                  <a:tcPr marL="9525" marR="9525" marT="9525" marB="0" anchor="c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352</a:t>
                      </a:r>
                    </a:p>
                  </a:txBody>
                  <a:tcPr marL="9525" marR="9525" marT="9525" marB="0" anchor="ctr">
                    <a:solidFill>
                      <a:srgbClr val="007F76">
                        <a:alpha val="20000"/>
                      </a:srgbClr>
                    </a:solidFill>
                  </a:tcPr>
                </a:tc>
                <a:tc>
                  <a:txBody>
                    <a:bodyPr/>
                    <a:lstStyle/>
                    <a:p>
                      <a:pPr algn="ctr" fontAlgn="ctr"/>
                      <a:r>
                        <a:rPr lang="ru-RU" sz="800" b="0" i="0" u="none" strike="noStrike">
                          <a:solidFill>
                            <a:srgbClr val="000000"/>
                          </a:solidFill>
                          <a:effectLst/>
                          <a:latin typeface="Arial Narrow" panose="020B0606020202030204" pitchFamily="34" charset="0"/>
                        </a:rPr>
                        <a:t>567</a:t>
                      </a:r>
                    </a:p>
                  </a:txBody>
                  <a:tcPr marL="9525" marR="9525" marT="9525" marB="0" anchor="ctr">
                    <a:solidFill>
                      <a:srgbClr val="007F76">
                        <a:alpha val="20000"/>
                      </a:srgbClr>
                    </a:solidFill>
                  </a:tcPr>
                </a:tc>
                <a:tc>
                  <a:txBody>
                    <a:bodyPr/>
                    <a:lstStyle/>
                    <a:p>
                      <a:pPr algn="ctr" fontAlgn="ctr"/>
                      <a:r>
                        <a:rPr lang="ru-RU" sz="800" b="0" i="0" u="none" strike="noStrike">
                          <a:solidFill>
                            <a:srgbClr val="000000"/>
                          </a:solidFill>
                          <a:effectLst/>
                          <a:latin typeface="Arial Narrow" panose="020B0606020202030204" pitchFamily="34" charset="0"/>
                        </a:rPr>
                        <a:t>547</a:t>
                      </a:r>
                    </a:p>
                  </a:txBody>
                  <a:tcPr marL="9525" marR="9525" marT="9525" marB="0" anchor="ctr">
                    <a:solidFill>
                      <a:srgbClr val="007F76">
                        <a:alpha val="20000"/>
                      </a:srgbClr>
                    </a:solidFill>
                  </a:tcPr>
                </a:tc>
                <a:tc>
                  <a:txBody>
                    <a:bodyPr/>
                    <a:lstStyle/>
                    <a:p>
                      <a:pPr algn="ctr" fontAlgn="ctr"/>
                      <a:r>
                        <a:rPr lang="ru-RU" sz="800" b="0" i="0" u="none" strike="noStrike">
                          <a:solidFill>
                            <a:srgbClr val="000000"/>
                          </a:solidFill>
                          <a:effectLst/>
                          <a:latin typeface="Arial Narrow" panose="020B0606020202030204" pitchFamily="34" charset="0"/>
                        </a:rPr>
                        <a:t>2,0%</a:t>
                      </a:r>
                    </a:p>
                  </a:txBody>
                  <a:tcPr marL="9525" marR="9525" marT="9525" marB="0" anchor="ctr">
                    <a:solidFill>
                      <a:srgbClr val="007F76">
                        <a:alpha val="20000"/>
                      </a:srgbClr>
                    </a:solidFill>
                  </a:tcPr>
                </a:tc>
                <a:extLst>
                  <a:ext uri="{0D108BD9-81ED-4DB2-BD59-A6C34878D82A}">
                    <a16:rowId xmlns:a16="http://schemas.microsoft.com/office/drawing/2014/main" val="2737083061"/>
                  </a:ext>
                </a:extLst>
              </a:tr>
              <a:tr h="144837">
                <a:tc>
                  <a:txBody>
                    <a:bodyPr/>
                    <a:lstStyle/>
                    <a:p>
                      <a:pPr algn="ctr" fontAlgn="b"/>
                      <a:r>
                        <a:rPr lang="ru-RU" sz="800" u="none" strike="noStrike" dirty="0">
                          <a:solidFill>
                            <a:srgbClr val="007F76"/>
                          </a:solidFill>
                          <a:effectLst/>
                          <a:latin typeface="Arial Narrow" panose="020B0606020202030204" pitchFamily="34" charset="0"/>
                        </a:rPr>
                        <a:t>9</a:t>
                      </a:r>
                      <a:endParaRPr lang="en-US" sz="800" b="0" i="0" u="none" strike="noStrike" dirty="0">
                        <a:solidFill>
                          <a:srgbClr val="007F76"/>
                        </a:solidFill>
                        <a:effectLst/>
                        <a:latin typeface="Arial Narrow" panose="020B0606020202030204" pitchFamily="34" charset="0"/>
                      </a:endParaRPr>
                    </a:p>
                  </a:txBody>
                  <a:tcPr marL="9525" marR="9525" marT="0"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9113-0</a:t>
                      </a:r>
                    </a:p>
                  </a:txBody>
                  <a:tcPr marL="9525" marR="9525" marT="9525" marB="0" anchor="ctr">
                    <a:solidFill>
                      <a:schemeClr val="accent6">
                        <a:lumMod val="50000"/>
                        <a:alpha val="1000"/>
                      </a:schemeClr>
                    </a:solidFill>
                  </a:tcPr>
                </a:tc>
                <a:tc>
                  <a:txBody>
                    <a:bodyPr/>
                    <a:lstStyle/>
                    <a:p>
                      <a:pPr marL="72000" algn="l" fontAlgn="ctr"/>
                      <a:r>
                        <a:rPr lang="ru-RU" sz="800" b="0" i="0" u="none" strike="noStrike" dirty="0" err="1">
                          <a:solidFill>
                            <a:srgbClr val="000000"/>
                          </a:solidFill>
                          <a:effectLst/>
                          <a:latin typeface="Arial Narrow" panose="020B0606020202030204" pitchFamily="34" charset="0"/>
                        </a:rPr>
                        <a:t>Офистердегі</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жинаушылар</a:t>
                      </a:r>
                      <a:endParaRPr lang="ru-RU" sz="800" b="0" i="0" u="none" strike="noStrike" dirty="0">
                        <a:solidFill>
                          <a:srgbClr val="000000"/>
                        </a:solidFill>
                        <a:effectLst/>
                        <a:latin typeface="Arial Narrow" panose="020B0606020202030204" pitchFamily="34" charset="0"/>
                      </a:endParaRPr>
                    </a:p>
                  </a:txBody>
                  <a:tcPr marL="9525" marR="9525" marT="9525" marB="0" anchor="ctr">
                    <a:lnR w="12700" cap="flat" cmpd="sng" algn="ctr">
                      <a:solidFill>
                        <a:schemeClr val="tx1"/>
                      </a:solidFill>
                      <a:prstDash val="solid"/>
                      <a:round/>
                      <a:headEnd type="none" w="med" len="med"/>
                      <a:tailEnd type="none" w="med" len="med"/>
                    </a:ln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1 198</a:t>
                      </a:r>
                    </a:p>
                  </a:txBody>
                  <a:tcPr marL="9525" marR="9525" marT="9525" marB="0" anchor="ctr">
                    <a:lnL w="12700" cap="flat" cmpd="sng" algn="ctr">
                      <a:solidFill>
                        <a:schemeClr val="tx1"/>
                      </a:solidFill>
                      <a:prstDash val="solid"/>
                      <a:round/>
                      <a:headEnd type="none" w="med" len="med"/>
                      <a:tailEnd type="none" w="med" len="med"/>
                    </a:lnL>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253</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301</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321</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323</a:t>
                      </a:r>
                    </a:p>
                  </a:txBody>
                  <a:tcPr marL="9525" marR="9525" marT="9525" marB="0" anchor="ctr">
                    <a:lnR w="12700" cap="flat" cmpd="sng" algn="ctr">
                      <a:solidFill>
                        <a:schemeClr val="tx1"/>
                      </a:solidFill>
                      <a:prstDash val="solid"/>
                      <a:round/>
                      <a:headEnd type="none" w="med" len="med"/>
                      <a:tailEnd type="none" w="med" len="med"/>
                    </a:ln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1 601</a:t>
                      </a:r>
                    </a:p>
                  </a:txBody>
                  <a:tcPr marL="9525" marR="9525" marT="9525" marB="0" anchor="ctr">
                    <a:lnL w="12700" cap="flat" cmpd="sng" algn="ctr">
                      <a:solidFill>
                        <a:schemeClr val="tx1"/>
                      </a:solidFill>
                      <a:prstDash val="solid"/>
                      <a:round/>
                      <a:headEnd type="none" w="med" len="med"/>
                      <a:tailEnd type="none" w="med" len="med"/>
                    </a:lnL>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358</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392</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310</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541</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1,9%</a:t>
                      </a:r>
                    </a:p>
                  </a:txBody>
                  <a:tcPr marL="9525" marR="9525" marT="9525" marB="0" anchor="ctr">
                    <a:solidFill>
                      <a:schemeClr val="accent6">
                        <a:lumMod val="50000"/>
                        <a:alpha val="1000"/>
                      </a:schemeClr>
                    </a:solidFill>
                  </a:tcPr>
                </a:tc>
                <a:extLst>
                  <a:ext uri="{0D108BD9-81ED-4DB2-BD59-A6C34878D82A}">
                    <a16:rowId xmlns:a16="http://schemas.microsoft.com/office/drawing/2014/main" val="1465641651"/>
                  </a:ext>
                </a:extLst>
              </a:tr>
              <a:tr h="144837">
                <a:tc>
                  <a:txBody>
                    <a:bodyPr/>
                    <a:lstStyle/>
                    <a:p>
                      <a:pPr algn="ctr" fontAlgn="b"/>
                      <a:r>
                        <a:rPr lang="ru-RU" sz="800" b="0" i="0" u="none" strike="noStrike" dirty="0">
                          <a:solidFill>
                            <a:srgbClr val="007F76"/>
                          </a:solidFill>
                          <a:effectLst/>
                          <a:latin typeface="Arial Narrow" panose="020B0606020202030204" pitchFamily="34" charset="0"/>
                        </a:rPr>
                        <a:t>10</a:t>
                      </a:r>
                      <a:endParaRPr lang="en-US" sz="800" b="0" i="0" u="none" strike="noStrike" dirty="0">
                        <a:solidFill>
                          <a:srgbClr val="007F76"/>
                        </a:solidFill>
                        <a:effectLst/>
                        <a:latin typeface="Arial Narrow" panose="020B0606020202030204" pitchFamily="34" charset="0"/>
                      </a:endParaRPr>
                    </a:p>
                  </a:txBody>
                  <a:tcPr marL="9525" marR="9525" marT="0" marB="0" anchor="ctr">
                    <a:solidFill>
                      <a:srgbClr val="007F76">
                        <a:alpha val="20000"/>
                      </a:srgbClr>
                    </a:solidFill>
                  </a:tcPr>
                </a:tc>
                <a:tc>
                  <a:txBody>
                    <a:bodyPr/>
                    <a:lstStyle/>
                    <a:p>
                      <a:pPr algn="ctr" fontAlgn="ctr"/>
                      <a:r>
                        <a:rPr lang="ru-RU" sz="800" b="0" i="0" u="none" strike="noStrike">
                          <a:solidFill>
                            <a:srgbClr val="000000"/>
                          </a:solidFill>
                          <a:effectLst/>
                          <a:latin typeface="Arial Narrow" panose="020B0606020202030204" pitchFamily="34" charset="0"/>
                        </a:rPr>
                        <a:t>2362-0</a:t>
                      </a:r>
                    </a:p>
                  </a:txBody>
                  <a:tcPr marL="9525" marR="9525" marT="9525" marB="0" anchor="ctr">
                    <a:solidFill>
                      <a:srgbClr val="007F76">
                        <a:alpha val="20000"/>
                      </a:srgbClr>
                    </a:solidFill>
                  </a:tcPr>
                </a:tc>
                <a:tc>
                  <a:txBody>
                    <a:bodyPr/>
                    <a:lstStyle/>
                    <a:p>
                      <a:pPr marL="72000" algn="l" fontAlgn="ctr"/>
                      <a:r>
                        <a:rPr lang="ru-RU" sz="800" b="0" i="0" u="none" strike="noStrike" dirty="0" err="1">
                          <a:solidFill>
                            <a:srgbClr val="000000"/>
                          </a:solidFill>
                          <a:effectLst/>
                          <a:latin typeface="Arial Narrow" panose="020B0606020202030204" pitchFamily="34" charset="0"/>
                        </a:rPr>
                        <a:t>Мектепке</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дейінгі</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білім</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берудегі</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тәрбиешілер</a:t>
                      </a:r>
                      <a:endParaRPr lang="ru-RU" sz="800" b="0" i="0" u="none" strike="noStrike" dirty="0">
                        <a:solidFill>
                          <a:srgbClr val="000000"/>
                        </a:solidFill>
                        <a:effectLst/>
                        <a:latin typeface="Arial Narrow" panose="020B0606020202030204" pitchFamily="34" charset="0"/>
                      </a:endParaRPr>
                    </a:p>
                  </a:txBody>
                  <a:tcPr marL="9525" marR="9525" marT="9525" marB="0" anchor="ctr">
                    <a:lnR w="12700" cap="flat" cmpd="sng" algn="ctr">
                      <a:solidFill>
                        <a:schemeClr val="tx1"/>
                      </a:solidFill>
                      <a:prstDash val="solid"/>
                      <a:round/>
                      <a:headEnd type="none" w="med" len="med"/>
                      <a:tailEnd type="none" w="med" len="med"/>
                    </a:lnR>
                    <a:solidFill>
                      <a:srgbClr val="007F76">
                        <a:alpha val="20000"/>
                      </a:srgbClr>
                    </a:solidFill>
                  </a:tcPr>
                </a:tc>
                <a:tc>
                  <a:txBody>
                    <a:bodyPr/>
                    <a:lstStyle/>
                    <a:p>
                      <a:pPr algn="ctr" fontAlgn="ctr"/>
                      <a:r>
                        <a:rPr lang="ru-RU" sz="800" b="0" i="0" u="none" strike="noStrike">
                          <a:solidFill>
                            <a:srgbClr val="000000"/>
                          </a:solidFill>
                          <a:effectLst/>
                          <a:latin typeface="Arial Narrow" panose="020B0606020202030204" pitchFamily="34" charset="0"/>
                        </a:rPr>
                        <a:t>1 447</a:t>
                      </a:r>
                    </a:p>
                  </a:txBody>
                  <a:tcPr marL="9525" marR="9525" marT="9525" marB="0" anchor="ctr">
                    <a:lnL w="12700" cap="flat" cmpd="sng" algn="ctr">
                      <a:solidFill>
                        <a:schemeClr val="tx1"/>
                      </a:solidFill>
                      <a:prstDash val="solid"/>
                      <a:round/>
                      <a:headEnd type="none" w="med" len="med"/>
                      <a:tailEnd type="none" w="med" len="med"/>
                    </a:lnL>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273</a:t>
                      </a:r>
                    </a:p>
                  </a:txBody>
                  <a:tcPr marL="9525" marR="9525" marT="9525" marB="0" anchor="c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341</a:t>
                      </a:r>
                    </a:p>
                  </a:txBody>
                  <a:tcPr marL="9525" marR="9525" marT="9525" marB="0" anchor="c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480</a:t>
                      </a:r>
                    </a:p>
                  </a:txBody>
                  <a:tcPr marL="9525" marR="9525" marT="9525" marB="0" anchor="c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353</a:t>
                      </a:r>
                    </a:p>
                  </a:txBody>
                  <a:tcPr marL="9525" marR="9525" marT="9525" marB="0" anchor="ctr">
                    <a:lnR w="12700" cap="flat" cmpd="sng" algn="ctr">
                      <a:solidFill>
                        <a:schemeClr val="tx1"/>
                      </a:solidFill>
                      <a:prstDash val="solid"/>
                      <a:round/>
                      <a:headEnd type="none" w="med" len="med"/>
                      <a:tailEnd type="none" w="med" len="med"/>
                    </a:ln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1 473</a:t>
                      </a:r>
                    </a:p>
                  </a:txBody>
                  <a:tcPr marL="9525" marR="9525" marT="9525" marB="0" anchor="ctr">
                    <a:lnL w="12700" cap="flat" cmpd="sng" algn="ctr">
                      <a:solidFill>
                        <a:schemeClr val="tx1"/>
                      </a:solidFill>
                      <a:prstDash val="solid"/>
                      <a:round/>
                      <a:headEnd type="none" w="med" len="med"/>
                      <a:tailEnd type="none" w="med" len="med"/>
                    </a:lnL>
                    <a:solidFill>
                      <a:srgbClr val="007F76">
                        <a:alpha val="20000"/>
                      </a:srgbClr>
                    </a:solidFill>
                  </a:tcPr>
                </a:tc>
                <a:tc>
                  <a:txBody>
                    <a:bodyPr/>
                    <a:lstStyle/>
                    <a:p>
                      <a:pPr algn="ctr" fontAlgn="ctr"/>
                      <a:r>
                        <a:rPr lang="ru-RU" sz="800" b="0" i="0" u="none" strike="noStrike">
                          <a:solidFill>
                            <a:srgbClr val="000000"/>
                          </a:solidFill>
                          <a:effectLst/>
                          <a:latin typeface="Arial Narrow" panose="020B0606020202030204" pitchFamily="34" charset="0"/>
                        </a:rPr>
                        <a:t>513</a:t>
                      </a:r>
                    </a:p>
                  </a:txBody>
                  <a:tcPr marL="9525" marR="9525" marT="9525" marB="0" anchor="c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267</a:t>
                      </a:r>
                    </a:p>
                  </a:txBody>
                  <a:tcPr marL="9525" marR="9525" marT="9525" marB="0" anchor="ctr">
                    <a:solidFill>
                      <a:srgbClr val="007F76">
                        <a:alpha val="20000"/>
                      </a:srgbClr>
                    </a:solidFill>
                  </a:tcPr>
                </a:tc>
                <a:tc>
                  <a:txBody>
                    <a:bodyPr/>
                    <a:lstStyle/>
                    <a:p>
                      <a:pPr algn="ctr" fontAlgn="ctr"/>
                      <a:r>
                        <a:rPr lang="ru-RU" sz="800" b="0" i="0" u="none" strike="noStrike">
                          <a:solidFill>
                            <a:srgbClr val="000000"/>
                          </a:solidFill>
                          <a:effectLst/>
                          <a:latin typeface="Arial Narrow" panose="020B0606020202030204" pitchFamily="34" charset="0"/>
                        </a:rPr>
                        <a:t>296</a:t>
                      </a:r>
                    </a:p>
                  </a:txBody>
                  <a:tcPr marL="9525" marR="9525" marT="9525" marB="0" anchor="ctr">
                    <a:solidFill>
                      <a:srgbClr val="007F76">
                        <a:alpha val="20000"/>
                      </a:srgbClr>
                    </a:solidFill>
                  </a:tcPr>
                </a:tc>
                <a:tc>
                  <a:txBody>
                    <a:bodyPr/>
                    <a:lstStyle/>
                    <a:p>
                      <a:pPr algn="ctr" fontAlgn="ctr"/>
                      <a:r>
                        <a:rPr lang="ru-RU" sz="800" b="0" i="0" u="none" strike="noStrike">
                          <a:solidFill>
                            <a:srgbClr val="000000"/>
                          </a:solidFill>
                          <a:effectLst/>
                          <a:latin typeface="Arial Narrow" panose="020B0606020202030204" pitchFamily="34" charset="0"/>
                        </a:rPr>
                        <a:t>397</a:t>
                      </a:r>
                    </a:p>
                  </a:txBody>
                  <a:tcPr marL="9525" marR="9525" marT="9525" marB="0" anchor="ctr">
                    <a:solidFill>
                      <a:srgbClr val="007F76">
                        <a:alpha val="20000"/>
                      </a:srgbClr>
                    </a:solidFill>
                  </a:tcPr>
                </a:tc>
                <a:tc>
                  <a:txBody>
                    <a:bodyPr/>
                    <a:lstStyle/>
                    <a:p>
                      <a:pPr algn="ctr" fontAlgn="ctr"/>
                      <a:r>
                        <a:rPr lang="ru-RU" sz="800" b="0" i="0" u="none" strike="noStrike">
                          <a:solidFill>
                            <a:srgbClr val="000000"/>
                          </a:solidFill>
                          <a:effectLst/>
                          <a:latin typeface="Arial Narrow" panose="020B0606020202030204" pitchFamily="34" charset="0"/>
                        </a:rPr>
                        <a:t>1,7%</a:t>
                      </a:r>
                    </a:p>
                  </a:txBody>
                  <a:tcPr marL="9525" marR="9525" marT="9525" marB="0" anchor="ctr">
                    <a:solidFill>
                      <a:srgbClr val="007F76">
                        <a:alpha val="20000"/>
                      </a:srgbClr>
                    </a:solidFill>
                  </a:tcPr>
                </a:tc>
                <a:extLst>
                  <a:ext uri="{0D108BD9-81ED-4DB2-BD59-A6C34878D82A}">
                    <a16:rowId xmlns:a16="http://schemas.microsoft.com/office/drawing/2014/main" val="1743389312"/>
                  </a:ext>
                </a:extLst>
              </a:tr>
              <a:tr h="144837">
                <a:tc gridSpan="3">
                  <a:txBody>
                    <a:bodyPr/>
                    <a:lstStyle/>
                    <a:p>
                      <a:pPr algn="ctr" fontAlgn="b"/>
                      <a:r>
                        <a:rPr lang="ru-RU" sz="800" b="1" u="none" strike="noStrike" dirty="0">
                          <a:solidFill>
                            <a:srgbClr val="007F76"/>
                          </a:solidFill>
                          <a:effectLst/>
                          <a:latin typeface="Arial Narrow" panose="020B0606020202030204" pitchFamily="34" charset="0"/>
                        </a:rPr>
                        <a:t>ТОП-10 БОЙЫНША ЖИЫНЫ</a:t>
                      </a:r>
                      <a:endParaRPr lang="ru-RU" sz="800" b="1" i="0" u="none" strike="noStrike" cap="none" dirty="0">
                        <a:solidFill>
                          <a:srgbClr val="007F76"/>
                        </a:solidFill>
                        <a:effectLst/>
                        <a:latin typeface="Arial Narrow" panose="020B0606020202030204" pitchFamily="34" charset="0"/>
                        <a:ea typeface="+mn-ea"/>
                        <a:cs typeface="+mn-cs"/>
                        <a:sym typeface="Arial"/>
                      </a:endParaRPr>
                    </a:p>
                  </a:txBody>
                  <a:tcPr marL="9525" marR="9525" marT="0" marB="0" anchor="ctr">
                    <a:lnR w="12700" cap="flat" cmpd="sng" algn="ctr">
                      <a:solidFill>
                        <a:schemeClr val="tx1"/>
                      </a:solidFill>
                      <a:prstDash val="solid"/>
                      <a:round/>
                      <a:headEnd type="none" w="med" len="med"/>
                      <a:tailEnd type="none" w="med" len="med"/>
                    </a:lnR>
                    <a:lnB w="12700" cap="flat" cmpd="sng" algn="ctr">
                      <a:solidFill>
                        <a:schemeClr val="tx1"/>
                      </a:solidFill>
                      <a:prstDash val="solid"/>
                      <a:round/>
                      <a:headEnd type="none" w="med" len="med"/>
                      <a:tailEnd type="none" w="med" len="med"/>
                    </a:lnB>
                    <a:noFill/>
                  </a:tcPr>
                </a:tc>
                <a:tc hMerge="1">
                  <a:txBody>
                    <a:bodyPr/>
                    <a:lstStyle/>
                    <a:p>
                      <a:pPr algn="ctr" fontAlgn="b"/>
                      <a:r>
                        <a:rPr lang="ru-KZ" sz="800" b="0" i="0" u="none" strike="noStrike" cap="none" dirty="0">
                          <a:solidFill>
                            <a:srgbClr val="007F76"/>
                          </a:solidFill>
                          <a:effectLst/>
                          <a:latin typeface="Arial Narrow" panose="020B0606020202030204" pitchFamily="34" charset="0"/>
                          <a:ea typeface="+mn-ea"/>
                          <a:cs typeface="+mn-cs"/>
                          <a:sym typeface="Arial"/>
                        </a:rPr>
                        <a:t>9112-9</a:t>
                      </a:r>
                    </a:p>
                  </a:txBody>
                  <a:tcPr marL="9525" marR="9525" marT="0" marB="0" anchor="ctr">
                    <a:lnB w="12700" cap="flat" cmpd="sng" algn="ctr">
                      <a:solidFill>
                        <a:schemeClr val="tx1"/>
                      </a:solidFill>
                      <a:prstDash val="solid"/>
                      <a:round/>
                      <a:headEnd type="none" w="med" len="med"/>
                      <a:tailEnd type="none" w="med" len="med"/>
                    </a:lnB>
                    <a:noFill/>
                  </a:tcPr>
                </a:tc>
                <a:tc hMerge="1">
                  <a:txBody>
                    <a:bodyPr/>
                    <a:lstStyle/>
                    <a:p>
                      <a:pPr marL="72000" algn="l" fontAlgn="ctr"/>
                      <a:r>
                        <a:rPr lang="ru-RU" sz="800" b="0" i="0" u="none" strike="noStrike" cap="none" dirty="0">
                          <a:solidFill>
                            <a:srgbClr val="007F76"/>
                          </a:solidFill>
                          <a:effectLst/>
                          <a:latin typeface="Arial Narrow" panose="020B0606020202030204" pitchFamily="34" charset="0"/>
                          <a:ea typeface="+mn-ea"/>
                          <a:cs typeface="+mn-cs"/>
                          <a:sym typeface="Arial"/>
                        </a:rPr>
                        <a:t>Иные уборщики и прислуга в отелях и аналогичных учреждениях</a:t>
                      </a:r>
                    </a:p>
                  </a:txBody>
                  <a:tcPr marL="9525" marR="9525" marT="0" marB="0" anchor="ctr">
                    <a:lnR w="12700" cap="flat" cmpd="sng" algn="ctr">
                      <a:solidFill>
                        <a:schemeClr val="tx1"/>
                      </a:solidFill>
                      <a:prstDash val="solid"/>
                      <a:round/>
                      <a:headEnd type="none" w="med" len="med"/>
                      <a:tailEnd type="none" w="med" len="med"/>
                    </a:lnR>
                    <a:lnB w="12700" cap="flat" cmpd="sng" algn="ctr">
                      <a:solidFill>
                        <a:schemeClr val="tx1"/>
                      </a:solidFill>
                      <a:prstDash val="solid"/>
                      <a:round/>
                      <a:headEnd type="none" w="med" len="med"/>
                      <a:tailEnd type="none" w="med" len="med"/>
                    </a:lnB>
                    <a:noFill/>
                  </a:tcPr>
                </a:tc>
                <a:tc>
                  <a:txBody>
                    <a:bodyPr/>
                    <a:lstStyle/>
                    <a:p>
                      <a:pPr algn="ctr" fontAlgn="ctr"/>
                      <a:r>
                        <a:rPr lang="ru-RU" sz="800" b="1" i="0" u="none" strike="noStrike" dirty="0">
                          <a:solidFill>
                            <a:srgbClr val="000000"/>
                          </a:solidFill>
                          <a:effectLst/>
                          <a:latin typeface="Arial Narrow" panose="020B0606020202030204" pitchFamily="34" charset="0"/>
                        </a:rPr>
                        <a:t>19 911</a:t>
                      </a:r>
                    </a:p>
                  </a:txBody>
                  <a:tcPr marL="9525" marR="9525" marT="9525" marB="0" anchor="ctr">
                    <a:lnL w="12700" cap="flat" cmpd="sng" algn="ctr">
                      <a:solidFill>
                        <a:schemeClr val="tx1"/>
                      </a:solidFill>
                      <a:prstDash val="solid"/>
                      <a:round/>
                      <a:headEnd type="none" w="med" len="med"/>
                      <a:tailEnd type="none" w="med" len="med"/>
                    </a:lnL>
                    <a:lnB w="12700" cap="flat" cmpd="sng" algn="ctr">
                      <a:solidFill>
                        <a:schemeClr val="tx1"/>
                      </a:solidFill>
                      <a:prstDash val="solid"/>
                      <a:round/>
                      <a:headEnd type="none" w="med" len="med"/>
                      <a:tailEnd type="none" w="med" len="med"/>
                    </a:lnB>
                    <a:noFill/>
                  </a:tcPr>
                </a:tc>
                <a:tc>
                  <a:txBody>
                    <a:bodyPr/>
                    <a:lstStyle/>
                    <a:p>
                      <a:pPr algn="ctr" fontAlgn="ctr"/>
                      <a:r>
                        <a:rPr lang="ru-RU" sz="800" b="1" i="0" u="none" strike="noStrike" dirty="0">
                          <a:solidFill>
                            <a:srgbClr val="000000"/>
                          </a:solidFill>
                          <a:effectLst/>
                          <a:latin typeface="Arial Narrow" panose="020B0606020202030204" pitchFamily="34" charset="0"/>
                        </a:rPr>
                        <a:t>3 129</a:t>
                      </a:r>
                    </a:p>
                  </a:txBody>
                  <a:tcPr marL="9525" marR="9525" marT="9525" marB="0" anchor="ctr">
                    <a:lnB w="12700" cap="flat" cmpd="sng" algn="ctr">
                      <a:solidFill>
                        <a:schemeClr val="tx1"/>
                      </a:solidFill>
                      <a:prstDash val="solid"/>
                      <a:round/>
                      <a:headEnd type="none" w="med" len="med"/>
                      <a:tailEnd type="none" w="med" len="med"/>
                    </a:lnB>
                    <a:noFill/>
                  </a:tcPr>
                </a:tc>
                <a:tc>
                  <a:txBody>
                    <a:bodyPr/>
                    <a:lstStyle/>
                    <a:p>
                      <a:pPr algn="ctr" fontAlgn="ctr"/>
                      <a:r>
                        <a:rPr lang="ru-RU" sz="800" b="1" i="0" u="none" strike="noStrike">
                          <a:solidFill>
                            <a:srgbClr val="000000"/>
                          </a:solidFill>
                          <a:effectLst/>
                          <a:latin typeface="Arial Narrow" panose="020B0606020202030204" pitchFamily="34" charset="0"/>
                        </a:rPr>
                        <a:t>5 177</a:t>
                      </a:r>
                    </a:p>
                  </a:txBody>
                  <a:tcPr marL="9525" marR="9525" marT="9525" marB="0" anchor="ctr">
                    <a:lnB w="12700" cap="flat" cmpd="sng" algn="ctr">
                      <a:solidFill>
                        <a:schemeClr val="tx1"/>
                      </a:solidFill>
                      <a:prstDash val="solid"/>
                      <a:round/>
                      <a:headEnd type="none" w="med" len="med"/>
                      <a:tailEnd type="none" w="med" len="med"/>
                    </a:lnB>
                    <a:noFill/>
                  </a:tcPr>
                </a:tc>
                <a:tc>
                  <a:txBody>
                    <a:bodyPr/>
                    <a:lstStyle/>
                    <a:p>
                      <a:pPr algn="ctr" fontAlgn="ctr"/>
                      <a:r>
                        <a:rPr lang="ru-RU" sz="800" b="1" i="0" u="none" strike="noStrike" dirty="0">
                          <a:solidFill>
                            <a:srgbClr val="000000"/>
                          </a:solidFill>
                          <a:effectLst/>
                          <a:latin typeface="Arial Narrow" panose="020B0606020202030204" pitchFamily="34" charset="0"/>
                        </a:rPr>
                        <a:t>6 280</a:t>
                      </a:r>
                    </a:p>
                  </a:txBody>
                  <a:tcPr marL="9525" marR="9525" marT="9525" marB="0" anchor="ctr">
                    <a:lnB w="12700" cap="flat" cmpd="sng" algn="ctr">
                      <a:solidFill>
                        <a:schemeClr val="tx1"/>
                      </a:solidFill>
                      <a:prstDash val="solid"/>
                      <a:round/>
                      <a:headEnd type="none" w="med" len="med"/>
                      <a:tailEnd type="none" w="med" len="med"/>
                    </a:lnB>
                    <a:noFill/>
                  </a:tcPr>
                </a:tc>
                <a:tc>
                  <a:txBody>
                    <a:bodyPr/>
                    <a:lstStyle/>
                    <a:p>
                      <a:pPr algn="ctr" fontAlgn="ctr"/>
                      <a:r>
                        <a:rPr lang="ru-RU" sz="800" b="1" i="0" u="none" strike="noStrike" dirty="0">
                          <a:solidFill>
                            <a:srgbClr val="000000"/>
                          </a:solidFill>
                          <a:effectLst/>
                          <a:latin typeface="Arial Narrow" panose="020B0606020202030204" pitchFamily="34" charset="0"/>
                        </a:rPr>
                        <a:t>5 325</a:t>
                      </a:r>
                    </a:p>
                  </a:txBody>
                  <a:tcPr marL="9525" marR="9525" marT="9525" marB="0" anchor="ctr">
                    <a:lnR w="12700" cap="flat" cmpd="sng" algn="ctr">
                      <a:solidFill>
                        <a:schemeClr val="tx1"/>
                      </a:solidFill>
                      <a:prstDash val="solid"/>
                      <a:round/>
                      <a:headEnd type="none" w="med" len="med"/>
                      <a:tailEnd type="none" w="med" len="med"/>
                    </a:lnR>
                    <a:lnB w="12700" cap="flat" cmpd="sng" algn="ctr">
                      <a:solidFill>
                        <a:schemeClr val="tx1"/>
                      </a:solidFill>
                      <a:prstDash val="solid"/>
                      <a:round/>
                      <a:headEnd type="none" w="med" len="med"/>
                      <a:tailEnd type="none" w="med" len="med"/>
                    </a:lnB>
                    <a:noFill/>
                  </a:tcPr>
                </a:tc>
                <a:tc>
                  <a:txBody>
                    <a:bodyPr/>
                    <a:lstStyle/>
                    <a:p>
                      <a:pPr algn="ctr" fontAlgn="ctr"/>
                      <a:r>
                        <a:rPr lang="ru-RU" sz="800" b="1" i="0" u="none" strike="noStrike">
                          <a:solidFill>
                            <a:srgbClr val="000000"/>
                          </a:solidFill>
                          <a:effectLst/>
                          <a:latin typeface="Arial Narrow" panose="020B0606020202030204" pitchFamily="34" charset="0"/>
                        </a:rPr>
                        <a:t>20 250</a:t>
                      </a:r>
                    </a:p>
                  </a:txBody>
                  <a:tcPr marL="9525" marR="9525" marT="9525" marB="0" anchor="ctr">
                    <a:lnL w="12700" cap="flat" cmpd="sng" algn="ctr">
                      <a:solidFill>
                        <a:schemeClr val="tx1"/>
                      </a:solidFill>
                      <a:prstDash val="solid"/>
                      <a:round/>
                      <a:headEnd type="none" w="med" len="med"/>
                      <a:tailEnd type="none" w="med" len="med"/>
                    </a:lnL>
                    <a:lnB w="12700" cap="flat" cmpd="sng" algn="ctr">
                      <a:solidFill>
                        <a:schemeClr val="tx1"/>
                      </a:solidFill>
                      <a:prstDash val="solid"/>
                      <a:round/>
                      <a:headEnd type="none" w="med" len="med"/>
                      <a:tailEnd type="none" w="med" len="med"/>
                    </a:lnB>
                    <a:noFill/>
                  </a:tcPr>
                </a:tc>
                <a:tc>
                  <a:txBody>
                    <a:bodyPr/>
                    <a:lstStyle/>
                    <a:p>
                      <a:pPr algn="ctr" fontAlgn="ctr"/>
                      <a:r>
                        <a:rPr lang="ru-RU" sz="800" b="1" i="0" u="none" strike="noStrike" dirty="0">
                          <a:solidFill>
                            <a:srgbClr val="000000"/>
                          </a:solidFill>
                          <a:effectLst/>
                          <a:latin typeface="Arial Narrow" panose="020B0606020202030204" pitchFamily="34" charset="0"/>
                        </a:rPr>
                        <a:t>3 902</a:t>
                      </a:r>
                    </a:p>
                  </a:txBody>
                  <a:tcPr marL="9525" marR="9525" marT="9525" marB="0" anchor="ctr">
                    <a:lnB w="12700" cap="flat" cmpd="sng" algn="ctr">
                      <a:solidFill>
                        <a:schemeClr val="tx1"/>
                      </a:solidFill>
                      <a:prstDash val="solid"/>
                      <a:round/>
                      <a:headEnd type="none" w="med" len="med"/>
                      <a:tailEnd type="none" w="med" len="med"/>
                    </a:lnB>
                    <a:noFill/>
                  </a:tcPr>
                </a:tc>
                <a:tc>
                  <a:txBody>
                    <a:bodyPr/>
                    <a:lstStyle/>
                    <a:p>
                      <a:pPr algn="ctr" fontAlgn="ctr"/>
                      <a:r>
                        <a:rPr lang="ru-RU" sz="800" b="1" i="0" u="none" strike="noStrike">
                          <a:solidFill>
                            <a:srgbClr val="000000"/>
                          </a:solidFill>
                          <a:effectLst/>
                          <a:latin typeface="Arial Narrow" panose="020B0606020202030204" pitchFamily="34" charset="0"/>
                        </a:rPr>
                        <a:t>4 503</a:t>
                      </a:r>
                    </a:p>
                  </a:txBody>
                  <a:tcPr marL="9525" marR="9525" marT="9525" marB="0" anchor="ctr">
                    <a:lnB w="12700" cap="flat" cmpd="sng" algn="ctr">
                      <a:solidFill>
                        <a:schemeClr val="tx1"/>
                      </a:solidFill>
                      <a:prstDash val="solid"/>
                      <a:round/>
                      <a:headEnd type="none" w="med" len="med"/>
                      <a:tailEnd type="none" w="med" len="med"/>
                    </a:lnB>
                    <a:noFill/>
                  </a:tcPr>
                </a:tc>
                <a:tc>
                  <a:txBody>
                    <a:bodyPr/>
                    <a:lstStyle/>
                    <a:p>
                      <a:pPr algn="ctr" fontAlgn="ctr"/>
                      <a:r>
                        <a:rPr lang="ru-RU" sz="800" b="1" i="0" u="none" strike="noStrike" dirty="0">
                          <a:solidFill>
                            <a:srgbClr val="000000"/>
                          </a:solidFill>
                          <a:effectLst/>
                          <a:latin typeface="Arial Narrow" panose="020B0606020202030204" pitchFamily="34" charset="0"/>
                        </a:rPr>
                        <a:t>5 383</a:t>
                      </a:r>
                    </a:p>
                  </a:txBody>
                  <a:tcPr marL="9525" marR="9525" marT="9525" marB="0" anchor="ctr">
                    <a:lnB w="12700" cap="flat" cmpd="sng" algn="ctr">
                      <a:solidFill>
                        <a:schemeClr val="tx1"/>
                      </a:solidFill>
                      <a:prstDash val="solid"/>
                      <a:round/>
                      <a:headEnd type="none" w="med" len="med"/>
                      <a:tailEnd type="none" w="med" len="med"/>
                    </a:lnB>
                    <a:noFill/>
                  </a:tcPr>
                </a:tc>
                <a:tc>
                  <a:txBody>
                    <a:bodyPr/>
                    <a:lstStyle/>
                    <a:p>
                      <a:pPr algn="ctr" fontAlgn="ctr"/>
                      <a:r>
                        <a:rPr lang="ru-RU" sz="800" b="1" i="0" u="none" strike="noStrike" dirty="0">
                          <a:solidFill>
                            <a:srgbClr val="000000"/>
                          </a:solidFill>
                          <a:effectLst/>
                          <a:latin typeface="Arial Narrow" panose="020B0606020202030204" pitchFamily="34" charset="0"/>
                        </a:rPr>
                        <a:t>6 462</a:t>
                      </a:r>
                    </a:p>
                  </a:txBody>
                  <a:tcPr marL="9525" marR="9525" marT="9525" marB="0" anchor="ctr">
                    <a:lnB w="12700" cap="flat" cmpd="sng" algn="ctr">
                      <a:solidFill>
                        <a:schemeClr val="tx1"/>
                      </a:solidFill>
                      <a:prstDash val="solid"/>
                      <a:round/>
                      <a:headEnd type="none" w="med" len="med"/>
                      <a:tailEnd type="none" w="med" len="med"/>
                    </a:lnB>
                    <a:noFill/>
                  </a:tcPr>
                </a:tc>
                <a:tc>
                  <a:txBody>
                    <a:bodyPr/>
                    <a:lstStyle/>
                    <a:p>
                      <a:pPr algn="ctr" fontAlgn="ctr"/>
                      <a:r>
                        <a:rPr lang="ru-RU" sz="800" b="1" i="0" u="none" strike="noStrike" dirty="0">
                          <a:solidFill>
                            <a:srgbClr val="000000"/>
                          </a:solidFill>
                          <a:effectLst/>
                          <a:latin typeface="Arial Narrow" panose="020B0606020202030204" pitchFamily="34" charset="0"/>
                        </a:rPr>
                        <a:t>23,8%</a:t>
                      </a:r>
                    </a:p>
                  </a:txBody>
                  <a:tcPr marL="9525" marR="9525" marT="9525" marB="0" anchor="ctr">
                    <a:lnB w="12700"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2390657696"/>
                  </a:ext>
                </a:extLst>
              </a:tr>
              <a:tr h="152142">
                <a:tc gridSpan="14">
                  <a:txBody>
                    <a:bodyPr/>
                    <a:lstStyle/>
                    <a:p>
                      <a:pPr algn="ctr" fontAlgn="b"/>
                      <a:r>
                        <a:rPr lang="ru-RU" sz="900" b="1" i="0" u="none" strike="noStrike" dirty="0">
                          <a:solidFill>
                            <a:schemeClr val="accent3">
                              <a:lumMod val="50000"/>
                            </a:schemeClr>
                          </a:solidFill>
                          <a:effectLst/>
                          <a:latin typeface="Arial Narrow" panose="020B0606020202030204" pitchFamily="34" charset="0"/>
                        </a:rPr>
                        <a:t>ОПТИМИСТІК СЦЕНАРИЙ</a:t>
                      </a:r>
                      <a:endParaRPr lang="en-US" sz="900" b="1" i="0" u="none" strike="noStrike" dirty="0">
                        <a:solidFill>
                          <a:schemeClr val="accent3">
                            <a:lumMod val="50000"/>
                          </a:schemeClr>
                        </a:solidFill>
                        <a:effectLst/>
                        <a:latin typeface="Arial Narrow" panose="020B0606020202030204" pitchFamily="34" charset="0"/>
                      </a:endParaRPr>
                    </a:p>
                  </a:txBody>
                  <a:tcPr marL="9525" marR="9525" marT="0" marB="0" anchor="ct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accent3">
                        <a:lumMod val="50000"/>
                        <a:alpha val="40000"/>
                      </a:schemeClr>
                    </a:solidFill>
                  </a:tcPr>
                </a:tc>
                <a:tc hMerge="1">
                  <a:txBody>
                    <a:bodyPr/>
                    <a:lstStyle/>
                    <a:p>
                      <a:pPr algn="ctr" fontAlgn="b"/>
                      <a:endParaRPr lang="ru-KZ" sz="800" b="0" i="0" u="none" strike="noStrike" cap="none" dirty="0">
                        <a:solidFill>
                          <a:srgbClr val="007F76"/>
                        </a:solidFill>
                        <a:effectLst/>
                        <a:latin typeface="Arial Narrow" panose="020B0606020202030204" pitchFamily="34" charset="0"/>
                        <a:ea typeface="+mn-ea"/>
                        <a:cs typeface="+mn-cs"/>
                        <a:sym typeface="Arial"/>
                      </a:endParaRPr>
                    </a:p>
                  </a:txBody>
                  <a:tcPr marL="9525" marR="9525" marT="0" marB="0" anchor="ct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007F76">
                        <a:alpha val="20000"/>
                      </a:srgbClr>
                    </a:solidFill>
                  </a:tcPr>
                </a:tc>
                <a:tc hMerge="1">
                  <a:txBody>
                    <a:bodyPr/>
                    <a:lstStyle/>
                    <a:p>
                      <a:pPr marL="72000" algn="l" fontAlgn="ctr"/>
                      <a:endParaRPr lang="ru-RU" sz="800" b="0" i="0" u="none" strike="noStrike" cap="none" dirty="0">
                        <a:solidFill>
                          <a:srgbClr val="007F76"/>
                        </a:solidFill>
                        <a:effectLst/>
                        <a:latin typeface="Arial Narrow" panose="020B0606020202030204" pitchFamily="34" charset="0"/>
                        <a:ea typeface="+mn-ea"/>
                        <a:cs typeface="+mn-cs"/>
                        <a:sym typeface="Arial"/>
                      </a:endParaRPr>
                    </a:p>
                  </a:txBody>
                  <a:tcPr marL="9525" marR="9525" marT="0" marB="0" anchor="ctr">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007F76">
                        <a:alpha val="20000"/>
                      </a:srgbClr>
                    </a:solidFill>
                  </a:tcPr>
                </a:tc>
                <a:tc hMerge="1">
                  <a:txBody>
                    <a:bodyPr/>
                    <a:lstStyle/>
                    <a:p>
                      <a:pPr algn="ctr" fontAlgn="b"/>
                      <a:endParaRPr lang="ru-KZ" sz="800" b="0" i="0" u="none" strike="noStrike" cap="none" dirty="0">
                        <a:solidFill>
                          <a:schemeClr val="tx1"/>
                        </a:solidFill>
                        <a:effectLst/>
                        <a:latin typeface="Arial Narrow" panose="020B0606020202030204" pitchFamily="34" charset="0"/>
                        <a:ea typeface="+mn-ea"/>
                        <a:cs typeface="+mn-cs"/>
                        <a:sym typeface="Arial"/>
                      </a:endParaRPr>
                    </a:p>
                  </a:txBody>
                  <a:tcPr marL="9525" marR="9525" marT="0" marB="0" anchor="ctr">
                    <a:lnL w="12700" cap="flat" cmpd="sng" algn="ctr">
                      <a:solidFill>
                        <a:schemeClr val="tx1"/>
                      </a:solidFill>
                      <a:prstDash val="solid"/>
                      <a:round/>
                      <a:headEnd type="none" w="med" len="med"/>
                      <a:tailEnd type="none" w="med" len="med"/>
                    </a:lnL>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50000"/>
                        <a:alpha val="20000"/>
                      </a:schemeClr>
                    </a:solidFill>
                  </a:tcPr>
                </a:tc>
                <a:tc hMerge="1">
                  <a:txBody>
                    <a:bodyPr/>
                    <a:lstStyle/>
                    <a:p>
                      <a:pPr algn="ctr" fontAlgn="b"/>
                      <a:endParaRPr lang="ru-KZ" sz="800" b="0" i="0" u="none" strike="noStrike" cap="none" dirty="0">
                        <a:solidFill>
                          <a:schemeClr val="tx1"/>
                        </a:solidFill>
                        <a:effectLst/>
                        <a:latin typeface="Arial Narrow" panose="020B0606020202030204" pitchFamily="34" charset="0"/>
                        <a:ea typeface="+mn-ea"/>
                        <a:cs typeface="+mn-cs"/>
                        <a:sym typeface="Arial"/>
                      </a:endParaRPr>
                    </a:p>
                  </a:txBody>
                  <a:tcPr marL="9525" marR="9525" marT="0" marB="0" anchor="ct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50000"/>
                        <a:alpha val="20000"/>
                      </a:schemeClr>
                    </a:solidFill>
                  </a:tcPr>
                </a:tc>
                <a:tc hMerge="1">
                  <a:txBody>
                    <a:bodyPr/>
                    <a:lstStyle/>
                    <a:p>
                      <a:pPr algn="ctr" fontAlgn="b"/>
                      <a:endParaRPr lang="ru-KZ" sz="800" b="0" i="0" u="none" strike="noStrike" cap="none" dirty="0">
                        <a:solidFill>
                          <a:schemeClr val="tx1"/>
                        </a:solidFill>
                        <a:effectLst/>
                        <a:latin typeface="Arial Narrow" panose="020B0606020202030204" pitchFamily="34" charset="0"/>
                        <a:ea typeface="+mn-ea"/>
                        <a:cs typeface="+mn-cs"/>
                        <a:sym typeface="Arial"/>
                      </a:endParaRPr>
                    </a:p>
                  </a:txBody>
                  <a:tcPr marL="9525" marR="9525" marT="0" marB="0" anchor="ct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50000"/>
                        <a:alpha val="20000"/>
                      </a:schemeClr>
                    </a:solidFill>
                  </a:tcPr>
                </a:tc>
                <a:tc hMerge="1">
                  <a:txBody>
                    <a:bodyPr/>
                    <a:lstStyle/>
                    <a:p>
                      <a:pPr algn="ctr" fontAlgn="b"/>
                      <a:endParaRPr lang="ru-KZ" sz="800" b="0" i="0" u="none" strike="noStrike" cap="none" dirty="0">
                        <a:solidFill>
                          <a:schemeClr val="tx1"/>
                        </a:solidFill>
                        <a:effectLst/>
                        <a:latin typeface="Arial Narrow" panose="020B0606020202030204" pitchFamily="34" charset="0"/>
                        <a:ea typeface="+mn-ea"/>
                        <a:cs typeface="+mn-cs"/>
                        <a:sym typeface="Arial"/>
                      </a:endParaRPr>
                    </a:p>
                  </a:txBody>
                  <a:tcPr marL="9525" marR="9525" marT="0" marB="0" anchor="ct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50000"/>
                        <a:alpha val="20000"/>
                      </a:schemeClr>
                    </a:solidFill>
                  </a:tcPr>
                </a:tc>
                <a:tc hMerge="1">
                  <a:txBody>
                    <a:bodyPr/>
                    <a:lstStyle/>
                    <a:p>
                      <a:pPr algn="ctr" fontAlgn="b"/>
                      <a:endParaRPr lang="ru-KZ" sz="800" b="0" i="0" u="none" strike="noStrike" cap="none" dirty="0">
                        <a:solidFill>
                          <a:schemeClr val="tx1"/>
                        </a:solidFill>
                        <a:effectLst/>
                        <a:latin typeface="Arial Narrow" panose="020B0606020202030204" pitchFamily="34" charset="0"/>
                        <a:ea typeface="+mn-ea"/>
                        <a:cs typeface="+mn-cs"/>
                        <a:sym typeface="Arial"/>
                      </a:endParaRPr>
                    </a:p>
                  </a:txBody>
                  <a:tcPr marL="9525" marR="9525" marT="0" marB="0" anchor="ctr">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50000"/>
                        <a:alpha val="20000"/>
                      </a:schemeClr>
                    </a:solidFill>
                  </a:tcPr>
                </a:tc>
                <a:tc hMerge="1">
                  <a:txBody>
                    <a:bodyPr/>
                    <a:lstStyle/>
                    <a:p>
                      <a:pPr algn="ctr" fontAlgn="ctr"/>
                      <a:endParaRPr lang="ru-KZ" sz="800" b="0" i="0" u="none" strike="noStrike" cap="none" dirty="0">
                        <a:solidFill>
                          <a:srgbClr val="007F76"/>
                        </a:solidFill>
                        <a:effectLst/>
                        <a:latin typeface="Arial Narrow" panose="020B0606020202030204" pitchFamily="34" charset="0"/>
                        <a:ea typeface="+mn-ea"/>
                        <a:cs typeface="+mn-cs"/>
                        <a:sym typeface="Arial"/>
                      </a:endParaRPr>
                    </a:p>
                  </a:txBody>
                  <a:tcPr marL="9525" marR="9525" marT="0" marB="0" anchor="ctr">
                    <a:lnL w="12700" cap="flat" cmpd="sng" algn="ctr">
                      <a:solidFill>
                        <a:schemeClr val="tx1"/>
                      </a:solidFill>
                      <a:prstDash val="solid"/>
                      <a:round/>
                      <a:headEnd type="none" w="med" len="med"/>
                      <a:tailEnd type="none" w="med" len="med"/>
                    </a:lnL>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007F76">
                        <a:alpha val="20000"/>
                      </a:srgbClr>
                    </a:solidFill>
                  </a:tcPr>
                </a:tc>
                <a:tc hMerge="1">
                  <a:txBody>
                    <a:bodyPr/>
                    <a:lstStyle/>
                    <a:p>
                      <a:pPr algn="ctr" fontAlgn="ctr"/>
                      <a:endParaRPr lang="ru-KZ" sz="800" b="0" i="0" u="none" strike="noStrike" cap="none" dirty="0">
                        <a:solidFill>
                          <a:schemeClr val="tx1"/>
                        </a:solidFill>
                        <a:effectLst/>
                        <a:latin typeface="Arial Narrow" panose="020B0606020202030204" pitchFamily="34" charset="0"/>
                        <a:ea typeface="+mn-ea"/>
                        <a:cs typeface="+mn-cs"/>
                        <a:sym typeface="Arial"/>
                      </a:endParaRPr>
                    </a:p>
                  </a:txBody>
                  <a:tcPr marL="9525" marR="9525" marT="0" marB="0" anchor="ct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50000"/>
                        <a:alpha val="20000"/>
                      </a:schemeClr>
                    </a:solidFill>
                  </a:tcPr>
                </a:tc>
                <a:tc hMerge="1">
                  <a:txBody>
                    <a:bodyPr/>
                    <a:lstStyle/>
                    <a:p>
                      <a:pPr algn="ctr" fontAlgn="ctr"/>
                      <a:endParaRPr lang="ru-KZ" sz="800" b="0" i="0" u="none" strike="noStrike" cap="none" dirty="0">
                        <a:solidFill>
                          <a:srgbClr val="007F76"/>
                        </a:solidFill>
                        <a:effectLst/>
                        <a:latin typeface="Arial Narrow" panose="020B0606020202030204" pitchFamily="34" charset="0"/>
                        <a:ea typeface="+mn-ea"/>
                        <a:cs typeface="+mn-cs"/>
                        <a:sym typeface="Arial"/>
                      </a:endParaRPr>
                    </a:p>
                  </a:txBody>
                  <a:tcPr marL="9525" marR="9525" marT="0" marB="0" anchor="ct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007F76">
                        <a:alpha val="20000"/>
                      </a:srgbClr>
                    </a:solidFill>
                  </a:tcPr>
                </a:tc>
                <a:tc hMerge="1">
                  <a:txBody>
                    <a:bodyPr/>
                    <a:lstStyle/>
                    <a:p>
                      <a:pPr algn="ctr" fontAlgn="ctr"/>
                      <a:endParaRPr lang="ru-KZ" sz="800" b="0" i="0" u="none" strike="noStrike" cap="none" dirty="0">
                        <a:solidFill>
                          <a:srgbClr val="007F76"/>
                        </a:solidFill>
                        <a:effectLst/>
                        <a:latin typeface="Arial Narrow" panose="020B0606020202030204" pitchFamily="34" charset="0"/>
                        <a:ea typeface="+mn-ea"/>
                        <a:cs typeface="+mn-cs"/>
                        <a:sym typeface="Arial"/>
                      </a:endParaRPr>
                    </a:p>
                  </a:txBody>
                  <a:tcPr marL="9525" marR="9525" marT="0" marB="0" anchor="ct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007F76">
                        <a:alpha val="20000"/>
                      </a:srgbClr>
                    </a:solidFill>
                  </a:tcPr>
                </a:tc>
                <a:tc hMerge="1">
                  <a:txBody>
                    <a:bodyPr/>
                    <a:lstStyle/>
                    <a:p>
                      <a:pPr algn="ctr" fontAlgn="ctr"/>
                      <a:endParaRPr lang="ru-KZ" sz="800" b="0" i="0" u="none" strike="noStrike" cap="none" dirty="0">
                        <a:solidFill>
                          <a:srgbClr val="007F76"/>
                        </a:solidFill>
                        <a:effectLst/>
                        <a:latin typeface="Arial Narrow" panose="020B0606020202030204" pitchFamily="34" charset="0"/>
                        <a:ea typeface="+mn-ea"/>
                        <a:cs typeface="+mn-cs"/>
                        <a:sym typeface="Arial"/>
                      </a:endParaRPr>
                    </a:p>
                  </a:txBody>
                  <a:tcPr marL="9525" marR="9525" marT="0" marB="0" anchor="ct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007F76">
                        <a:alpha val="20000"/>
                      </a:srgbClr>
                    </a:solidFill>
                  </a:tcPr>
                </a:tc>
                <a:tc hMerge="1">
                  <a:txBody>
                    <a:bodyPr/>
                    <a:lstStyle/>
                    <a:p>
                      <a:pPr algn="ctr" fontAlgn="ctr"/>
                      <a:endParaRPr lang="ru-KZ" sz="800" b="0" i="0" u="none" strike="noStrike" cap="none" dirty="0">
                        <a:solidFill>
                          <a:srgbClr val="007F76"/>
                        </a:solidFill>
                        <a:effectLst/>
                        <a:latin typeface="Arial Narrow" panose="020B0606020202030204" pitchFamily="34" charset="0"/>
                        <a:ea typeface="+mn-ea"/>
                        <a:cs typeface="+mn-cs"/>
                        <a:sym typeface="Arial"/>
                      </a:endParaRPr>
                    </a:p>
                  </a:txBody>
                  <a:tcPr marL="9525" marR="9525" marT="0" marB="0" anchor="ct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007F76">
                        <a:alpha val="20000"/>
                      </a:srgbClr>
                    </a:solidFill>
                  </a:tcPr>
                </a:tc>
                <a:extLst>
                  <a:ext uri="{0D108BD9-81ED-4DB2-BD59-A6C34878D82A}">
                    <a16:rowId xmlns:a16="http://schemas.microsoft.com/office/drawing/2014/main" val="3962794852"/>
                  </a:ext>
                </a:extLst>
              </a:tr>
              <a:tr h="144837">
                <a:tc>
                  <a:txBody>
                    <a:bodyPr/>
                    <a:lstStyle/>
                    <a:p>
                      <a:pPr algn="ctr" fontAlgn="b"/>
                      <a:r>
                        <a:rPr lang="ru-RU" sz="800" u="none" strike="noStrike" dirty="0">
                          <a:solidFill>
                            <a:schemeClr val="accent3">
                              <a:lumMod val="50000"/>
                            </a:schemeClr>
                          </a:solidFill>
                          <a:effectLst/>
                          <a:latin typeface="Arial Narrow" panose="020B0606020202030204" pitchFamily="34" charset="0"/>
                        </a:rPr>
                        <a:t>1</a:t>
                      </a:r>
                      <a:endParaRPr lang="en-US" sz="800" b="0" i="0" u="none" strike="noStrike" dirty="0">
                        <a:solidFill>
                          <a:schemeClr val="accent3">
                            <a:lumMod val="50000"/>
                          </a:schemeClr>
                        </a:solidFill>
                        <a:effectLst/>
                        <a:latin typeface="Arial Narrow" panose="020B0606020202030204" pitchFamily="34" charset="0"/>
                      </a:endParaRPr>
                    </a:p>
                  </a:txBody>
                  <a:tcPr marL="9525" marR="9525" marT="0" marB="0" anchor="ctr">
                    <a:lnT w="12700" cap="flat" cmpd="sng" algn="ctr">
                      <a:solidFill>
                        <a:schemeClr val="tx1"/>
                      </a:solidFill>
                      <a:prstDash val="solid"/>
                      <a:round/>
                      <a:headEnd type="none" w="med" len="med"/>
                      <a:tailEnd type="none" w="med" len="med"/>
                    </a:lnT>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9629-7</a:t>
                      </a:r>
                    </a:p>
                  </a:txBody>
                  <a:tcPr marL="9525" marR="9525" marT="9525" marB="0" anchor="ctr">
                    <a:lnT w="12700" cap="flat" cmpd="sng" algn="ctr">
                      <a:solidFill>
                        <a:schemeClr val="tx1"/>
                      </a:solidFill>
                      <a:prstDash val="solid"/>
                      <a:round/>
                      <a:headEnd type="none" w="med" len="med"/>
                      <a:tailEnd type="none" w="med" len="med"/>
                    </a:lnT>
                    <a:solidFill>
                      <a:schemeClr val="accent6">
                        <a:lumMod val="50000"/>
                        <a:alpha val="1000"/>
                      </a:schemeClr>
                    </a:solidFill>
                  </a:tcPr>
                </a:tc>
                <a:tc>
                  <a:txBody>
                    <a:bodyPr/>
                    <a:lstStyle/>
                    <a:p>
                      <a:pPr marL="72000" algn="l" fontAlgn="ctr"/>
                      <a:r>
                        <a:rPr lang="ru-RU" sz="800" b="0" i="0" u="none" strike="noStrike" dirty="0" err="1">
                          <a:solidFill>
                            <a:srgbClr val="000000"/>
                          </a:solidFill>
                          <a:effectLst/>
                          <a:latin typeface="Arial Narrow" panose="020B0606020202030204" pitchFamily="34" charset="0"/>
                        </a:rPr>
                        <a:t>Әртүрлі</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жұмысты</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атқарушылар</a:t>
                      </a:r>
                      <a:endParaRPr lang="ru-RU" sz="800" b="0" i="0" u="none" strike="noStrike" dirty="0">
                        <a:solidFill>
                          <a:srgbClr val="000000"/>
                        </a:solidFill>
                        <a:effectLst/>
                        <a:latin typeface="Arial Narrow" panose="020B0606020202030204" pitchFamily="34" charset="0"/>
                      </a:endParaRPr>
                    </a:p>
                  </a:txBody>
                  <a:tcPr marL="9525" marR="9525" marT="9525" marB="0" anchor="ctr">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2 427</a:t>
                      </a:r>
                    </a:p>
                  </a:txBody>
                  <a:tcPr marL="9525" marR="9525" marT="9525" marB="0" anchor="ctr">
                    <a:lnL w="12700" cap="flat" cmpd="sng" algn="ctr">
                      <a:solidFill>
                        <a:schemeClr val="tx1"/>
                      </a:solidFill>
                      <a:prstDash val="solid"/>
                      <a:round/>
                      <a:headEnd type="none" w="med" len="med"/>
                      <a:tailEnd type="none" w="med" len="med"/>
                    </a:lnL>
                    <a:lnT w="12700" cap="flat" cmpd="sng" algn="ctr">
                      <a:solidFill>
                        <a:schemeClr val="tx1"/>
                      </a:solidFill>
                      <a:prstDash val="solid"/>
                      <a:round/>
                      <a:headEnd type="none" w="med" len="med"/>
                      <a:tailEnd type="none" w="med" len="med"/>
                    </a:lnT>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228</a:t>
                      </a:r>
                    </a:p>
                  </a:txBody>
                  <a:tcPr marL="9525" marR="9525" marT="9525" marB="0" anchor="ctr">
                    <a:lnT w="12700" cap="flat" cmpd="sng" algn="ctr">
                      <a:solidFill>
                        <a:schemeClr val="tx1"/>
                      </a:solidFill>
                      <a:prstDash val="solid"/>
                      <a:round/>
                      <a:headEnd type="none" w="med" len="med"/>
                      <a:tailEnd type="none" w="med" len="med"/>
                    </a:lnT>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742</a:t>
                      </a:r>
                    </a:p>
                  </a:txBody>
                  <a:tcPr marL="9525" marR="9525" marT="9525" marB="0" anchor="ctr">
                    <a:lnT w="12700" cap="flat" cmpd="sng" algn="ctr">
                      <a:solidFill>
                        <a:schemeClr val="tx1"/>
                      </a:solidFill>
                      <a:prstDash val="solid"/>
                      <a:round/>
                      <a:headEnd type="none" w="med" len="med"/>
                      <a:tailEnd type="none" w="med" len="med"/>
                    </a:lnT>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1 011</a:t>
                      </a:r>
                    </a:p>
                  </a:txBody>
                  <a:tcPr marL="9525" marR="9525" marT="9525" marB="0" anchor="ctr">
                    <a:lnT w="12700" cap="flat" cmpd="sng" algn="ctr">
                      <a:solidFill>
                        <a:schemeClr val="tx1"/>
                      </a:solidFill>
                      <a:prstDash val="solid"/>
                      <a:round/>
                      <a:headEnd type="none" w="med" len="med"/>
                      <a:tailEnd type="none" w="med" len="med"/>
                    </a:lnT>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446</a:t>
                      </a:r>
                    </a:p>
                  </a:txBody>
                  <a:tcPr marL="9525" marR="9525" marT="9525" marB="0" anchor="ctr">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3 176</a:t>
                      </a:r>
                    </a:p>
                  </a:txBody>
                  <a:tcPr marL="9525" marR="9525" marT="9525" marB="0" anchor="ctr">
                    <a:lnL w="12700" cap="flat" cmpd="sng" algn="ctr">
                      <a:solidFill>
                        <a:schemeClr val="tx1"/>
                      </a:solidFill>
                      <a:prstDash val="solid"/>
                      <a:round/>
                      <a:headEnd type="none" w="med" len="med"/>
                      <a:tailEnd type="none" w="med" len="med"/>
                    </a:lnL>
                    <a:lnT w="12700" cap="flat" cmpd="sng" algn="ctr">
                      <a:solidFill>
                        <a:schemeClr val="tx1"/>
                      </a:solidFill>
                      <a:prstDash val="solid"/>
                      <a:round/>
                      <a:headEnd type="none" w="med" len="med"/>
                      <a:tailEnd type="none" w="med" len="med"/>
                    </a:lnT>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301</a:t>
                      </a:r>
                    </a:p>
                  </a:txBody>
                  <a:tcPr marL="9525" marR="9525" marT="9525" marB="0" anchor="ctr">
                    <a:lnT w="12700" cap="flat" cmpd="sng" algn="ctr">
                      <a:solidFill>
                        <a:schemeClr val="tx1"/>
                      </a:solidFill>
                      <a:prstDash val="solid"/>
                      <a:round/>
                      <a:headEnd type="none" w="med" len="med"/>
                      <a:tailEnd type="none" w="med" len="med"/>
                    </a:lnT>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695</a:t>
                      </a:r>
                    </a:p>
                  </a:txBody>
                  <a:tcPr marL="9525" marR="9525" marT="9525" marB="0" anchor="ctr">
                    <a:lnT w="12700" cap="flat" cmpd="sng" algn="ctr">
                      <a:solidFill>
                        <a:schemeClr val="tx1"/>
                      </a:solidFill>
                      <a:prstDash val="solid"/>
                      <a:round/>
                      <a:headEnd type="none" w="med" len="med"/>
                      <a:tailEnd type="none" w="med" len="med"/>
                    </a:lnT>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1 046</a:t>
                      </a:r>
                    </a:p>
                  </a:txBody>
                  <a:tcPr marL="9525" marR="9525" marT="9525" marB="0" anchor="ctr">
                    <a:lnT w="12700" cap="flat" cmpd="sng" algn="ctr">
                      <a:solidFill>
                        <a:schemeClr val="tx1"/>
                      </a:solidFill>
                      <a:prstDash val="solid"/>
                      <a:round/>
                      <a:headEnd type="none" w="med" len="med"/>
                      <a:tailEnd type="none" w="med" len="med"/>
                    </a:lnT>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1 134</a:t>
                      </a:r>
                    </a:p>
                  </a:txBody>
                  <a:tcPr marL="9525" marR="9525" marT="9525" marB="0" anchor="ctr">
                    <a:lnT w="12700" cap="flat" cmpd="sng" algn="ctr">
                      <a:solidFill>
                        <a:schemeClr val="tx1"/>
                      </a:solidFill>
                      <a:prstDash val="solid"/>
                      <a:round/>
                      <a:headEnd type="none" w="med" len="med"/>
                      <a:tailEnd type="none" w="med" len="med"/>
                    </a:lnT>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3,6%</a:t>
                      </a:r>
                    </a:p>
                  </a:txBody>
                  <a:tcPr marL="9525" marR="9525" marT="9525" marB="0" anchor="ctr">
                    <a:lnT w="12700" cap="flat" cmpd="sng" algn="ctr">
                      <a:solidFill>
                        <a:schemeClr val="tx1"/>
                      </a:solidFill>
                      <a:prstDash val="solid"/>
                      <a:round/>
                      <a:headEnd type="none" w="med" len="med"/>
                      <a:tailEnd type="none" w="med" len="med"/>
                    </a:lnT>
                    <a:solidFill>
                      <a:schemeClr val="accent6">
                        <a:lumMod val="50000"/>
                        <a:alpha val="1000"/>
                      </a:schemeClr>
                    </a:solidFill>
                  </a:tcPr>
                </a:tc>
                <a:extLst>
                  <a:ext uri="{0D108BD9-81ED-4DB2-BD59-A6C34878D82A}">
                    <a16:rowId xmlns:a16="http://schemas.microsoft.com/office/drawing/2014/main" val="1781471339"/>
                  </a:ext>
                </a:extLst>
              </a:tr>
              <a:tr h="144837">
                <a:tc>
                  <a:txBody>
                    <a:bodyPr/>
                    <a:lstStyle/>
                    <a:p>
                      <a:pPr algn="ctr" fontAlgn="b"/>
                      <a:r>
                        <a:rPr lang="ru-RU" sz="800" b="0" i="0" u="none" strike="noStrike" dirty="0">
                          <a:solidFill>
                            <a:schemeClr val="accent3">
                              <a:lumMod val="50000"/>
                            </a:schemeClr>
                          </a:solidFill>
                          <a:effectLst/>
                          <a:latin typeface="Arial Narrow" panose="020B0606020202030204" pitchFamily="34" charset="0"/>
                        </a:rPr>
                        <a:t>2</a:t>
                      </a:r>
                      <a:endParaRPr lang="en-US" sz="800" b="0" i="0" u="none" strike="noStrike" dirty="0">
                        <a:solidFill>
                          <a:schemeClr val="accent3">
                            <a:lumMod val="50000"/>
                          </a:schemeClr>
                        </a:solidFill>
                        <a:effectLst/>
                        <a:latin typeface="Arial Narrow" panose="020B0606020202030204" pitchFamily="34" charset="0"/>
                      </a:endParaRPr>
                    </a:p>
                  </a:txBody>
                  <a:tcPr marL="9525" marR="9525" marT="0" marB="0" anchor="ctr">
                    <a:solidFill>
                      <a:schemeClr val="accent3">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9116-0</a:t>
                      </a:r>
                    </a:p>
                  </a:txBody>
                  <a:tcPr marL="9525" marR="9525" marT="9525" marB="0" anchor="ctr">
                    <a:solidFill>
                      <a:schemeClr val="accent3">
                        <a:lumMod val="50000"/>
                        <a:alpha val="20000"/>
                      </a:schemeClr>
                    </a:solidFill>
                  </a:tcPr>
                </a:tc>
                <a:tc>
                  <a:txBody>
                    <a:bodyPr/>
                    <a:lstStyle/>
                    <a:p>
                      <a:pPr marL="72000" algn="l" fontAlgn="ctr"/>
                      <a:r>
                        <a:rPr lang="ru-RU" sz="800" b="0" i="0" u="none" strike="noStrike" dirty="0">
                          <a:solidFill>
                            <a:srgbClr val="000000"/>
                          </a:solidFill>
                          <a:effectLst/>
                          <a:latin typeface="Arial Narrow" panose="020B0606020202030204" pitchFamily="34" charset="0"/>
                        </a:rPr>
                        <a:t>Аула </a:t>
                      </a:r>
                      <a:r>
                        <a:rPr lang="ru-RU" sz="800" b="0" i="0" u="none" strike="noStrike" dirty="0" err="1">
                          <a:solidFill>
                            <a:srgbClr val="000000"/>
                          </a:solidFill>
                          <a:effectLst/>
                          <a:latin typeface="Arial Narrow" panose="020B0606020202030204" pitchFamily="34" charset="0"/>
                        </a:rPr>
                        <a:t>сыпырушылар</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және</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ашық</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аумақтарды</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тазалаушылар</a:t>
                      </a:r>
                      <a:endParaRPr lang="ru-RU" sz="800" b="0" i="0" u="none" strike="noStrike" dirty="0">
                        <a:solidFill>
                          <a:srgbClr val="000000"/>
                        </a:solidFill>
                        <a:effectLst/>
                        <a:latin typeface="Arial Narrow" panose="020B0606020202030204" pitchFamily="34" charset="0"/>
                      </a:endParaRPr>
                    </a:p>
                  </a:txBody>
                  <a:tcPr marL="9525" marR="9525" marT="9525" marB="0" anchor="ctr">
                    <a:lnR w="12700" cap="flat" cmpd="sng" algn="ctr">
                      <a:solidFill>
                        <a:schemeClr val="tx1"/>
                      </a:solidFill>
                      <a:prstDash val="solid"/>
                      <a:round/>
                      <a:headEnd type="none" w="med" len="med"/>
                      <a:tailEnd type="none" w="med" len="med"/>
                    </a:lnR>
                    <a:solidFill>
                      <a:schemeClr val="accent3">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2 053</a:t>
                      </a:r>
                    </a:p>
                  </a:txBody>
                  <a:tcPr marL="9525" marR="9525" marT="9525" marB="0" anchor="ctr">
                    <a:lnL w="12700" cap="flat" cmpd="sng" algn="ctr">
                      <a:solidFill>
                        <a:schemeClr val="tx1"/>
                      </a:solidFill>
                      <a:prstDash val="solid"/>
                      <a:round/>
                      <a:headEnd type="none" w="med" len="med"/>
                      <a:tailEnd type="none" w="med" len="med"/>
                    </a:lnL>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380</a:t>
                      </a:r>
                    </a:p>
                  </a:txBody>
                  <a:tcPr marL="9525" marR="9525" marT="9525" marB="0" anchor="c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656</a:t>
                      </a:r>
                    </a:p>
                  </a:txBody>
                  <a:tcPr marL="9525" marR="9525" marT="9525" marB="0" anchor="c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513</a:t>
                      </a:r>
                    </a:p>
                  </a:txBody>
                  <a:tcPr marL="9525" marR="9525" marT="9525" marB="0" anchor="c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504</a:t>
                      </a:r>
                    </a:p>
                  </a:txBody>
                  <a:tcPr marL="9525" marR="9525" marT="9525" marB="0" anchor="ctr">
                    <a:lnR w="12700" cap="flat" cmpd="sng" algn="ctr">
                      <a:solidFill>
                        <a:schemeClr val="tx1"/>
                      </a:solidFill>
                      <a:prstDash val="solid"/>
                      <a:round/>
                      <a:headEnd type="none" w="med" len="med"/>
                      <a:tailEnd type="none" w="med" len="med"/>
                    </a:ln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2 673</a:t>
                      </a:r>
                    </a:p>
                  </a:txBody>
                  <a:tcPr marL="9525" marR="9525" marT="9525" marB="0" anchor="ctr">
                    <a:lnL w="12700" cap="flat" cmpd="sng" algn="ctr">
                      <a:solidFill>
                        <a:schemeClr val="tx1"/>
                      </a:solidFill>
                      <a:prstDash val="solid"/>
                      <a:round/>
                      <a:headEnd type="none" w="med" len="med"/>
                      <a:tailEnd type="none" w="med" len="med"/>
                    </a:lnL>
                    <a:solidFill>
                      <a:schemeClr val="accent3">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527</a:t>
                      </a:r>
                    </a:p>
                  </a:txBody>
                  <a:tcPr marL="9525" marR="9525" marT="9525" marB="0" anchor="c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612</a:t>
                      </a:r>
                    </a:p>
                  </a:txBody>
                  <a:tcPr marL="9525" marR="9525" marT="9525" marB="0" anchor="ctr">
                    <a:solidFill>
                      <a:schemeClr val="accent3">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818</a:t>
                      </a:r>
                    </a:p>
                  </a:txBody>
                  <a:tcPr marL="9525" marR="9525" marT="9525" marB="0" anchor="ctr">
                    <a:solidFill>
                      <a:schemeClr val="accent3">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716</a:t>
                      </a:r>
                    </a:p>
                  </a:txBody>
                  <a:tcPr marL="9525" marR="9525" marT="9525" marB="0" anchor="ctr">
                    <a:solidFill>
                      <a:schemeClr val="accent3">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3,0%</a:t>
                      </a:r>
                    </a:p>
                  </a:txBody>
                  <a:tcPr marL="9525" marR="9525" marT="9525" marB="0" anchor="ctr">
                    <a:solidFill>
                      <a:schemeClr val="accent3">
                        <a:lumMod val="50000"/>
                        <a:alpha val="20000"/>
                      </a:schemeClr>
                    </a:solidFill>
                  </a:tcPr>
                </a:tc>
                <a:extLst>
                  <a:ext uri="{0D108BD9-81ED-4DB2-BD59-A6C34878D82A}">
                    <a16:rowId xmlns:a16="http://schemas.microsoft.com/office/drawing/2014/main" val="4251926215"/>
                  </a:ext>
                </a:extLst>
              </a:tr>
              <a:tr h="144837">
                <a:tc>
                  <a:txBody>
                    <a:bodyPr/>
                    <a:lstStyle/>
                    <a:p>
                      <a:pPr algn="ctr" fontAlgn="b"/>
                      <a:r>
                        <a:rPr lang="ru-RU" sz="800" b="0" i="0" u="none" strike="noStrike" dirty="0">
                          <a:solidFill>
                            <a:schemeClr val="accent3">
                              <a:lumMod val="50000"/>
                            </a:schemeClr>
                          </a:solidFill>
                          <a:effectLst/>
                          <a:latin typeface="Arial Narrow" panose="020B0606020202030204" pitchFamily="34" charset="0"/>
                        </a:rPr>
                        <a:t>3</a:t>
                      </a:r>
                      <a:endParaRPr lang="en-US" sz="800" b="0" i="0" u="none" strike="noStrike" dirty="0">
                        <a:solidFill>
                          <a:schemeClr val="accent3">
                            <a:lumMod val="50000"/>
                          </a:schemeClr>
                        </a:solidFill>
                        <a:effectLst/>
                        <a:latin typeface="Arial Narrow" panose="020B0606020202030204" pitchFamily="34" charset="0"/>
                      </a:endParaRPr>
                    </a:p>
                  </a:txBody>
                  <a:tcPr marL="9525" marR="9525" marT="0"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2350-3</a:t>
                      </a:r>
                    </a:p>
                  </a:txBody>
                  <a:tcPr marL="9525" marR="9525" marT="9525" marB="0" anchor="ctr">
                    <a:solidFill>
                      <a:schemeClr val="accent6">
                        <a:lumMod val="50000"/>
                        <a:alpha val="1000"/>
                      </a:schemeClr>
                    </a:solidFill>
                  </a:tcPr>
                </a:tc>
                <a:tc>
                  <a:txBody>
                    <a:bodyPr/>
                    <a:lstStyle/>
                    <a:p>
                      <a:pPr marL="72000" algn="l" fontAlgn="ctr"/>
                      <a:r>
                        <a:rPr lang="ru-RU" sz="800" b="0" i="0" u="none" strike="noStrike" dirty="0" err="1">
                          <a:solidFill>
                            <a:srgbClr val="000000"/>
                          </a:solidFill>
                          <a:effectLst/>
                          <a:latin typeface="Arial Narrow" panose="020B0606020202030204" pitchFamily="34" charset="0"/>
                        </a:rPr>
                        <a:t>Қоғамдық</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ғылымдар</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бойынша</a:t>
                      </a:r>
                      <a:r>
                        <a:rPr lang="ru-RU" sz="800" b="0" i="0" u="none" strike="noStrike" dirty="0">
                          <a:solidFill>
                            <a:srgbClr val="000000"/>
                          </a:solidFill>
                          <a:effectLst/>
                          <a:latin typeface="Arial Narrow" panose="020B0606020202030204" pitchFamily="34" charset="0"/>
                        </a:rPr>
                        <a:t> орта </a:t>
                      </a:r>
                      <a:r>
                        <a:rPr lang="ru-RU" sz="800" b="0" i="0" u="none" strike="noStrike" dirty="0" err="1">
                          <a:solidFill>
                            <a:srgbClr val="000000"/>
                          </a:solidFill>
                          <a:effectLst/>
                          <a:latin typeface="Arial Narrow" panose="020B0606020202030204" pitchFamily="34" charset="0"/>
                        </a:rPr>
                        <a:t>мектеп</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мұғалімдері</a:t>
                      </a:r>
                      <a:endParaRPr lang="ru-RU" sz="800" b="0" i="0" u="none" strike="noStrike" dirty="0">
                        <a:solidFill>
                          <a:srgbClr val="000000"/>
                        </a:solidFill>
                        <a:effectLst/>
                        <a:latin typeface="Arial Narrow" panose="020B0606020202030204" pitchFamily="34" charset="0"/>
                      </a:endParaRPr>
                    </a:p>
                  </a:txBody>
                  <a:tcPr marL="9525" marR="9525" marT="9525" marB="0" anchor="ctr">
                    <a:lnR w="12700" cap="flat" cmpd="sng" algn="ctr">
                      <a:solidFill>
                        <a:schemeClr val="tx1"/>
                      </a:solidFill>
                      <a:prstDash val="solid"/>
                      <a:round/>
                      <a:headEnd type="none" w="med" len="med"/>
                      <a:tailEnd type="none" w="med" len="med"/>
                    </a:ln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1 888</a:t>
                      </a:r>
                    </a:p>
                  </a:txBody>
                  <a:tcPr marL="9525" marR="9525" marT="9525" marB="0" anchor="ctr">
                    <a:lnL w="12700" cap="flat" cmpd="sng" algn="ctr">
                      <a:solidFill>
                        <a:schemeClr val="tx1"/>
                      </a:solidFill>
                      <a:prstDash val="solid"/>
                      <a:round/>
                      <a:headEnd type="none" w="med" len="med"/>
                      <a:tailEnd type="none" w="med" len="med"/>
                    </a:lnL>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292</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452</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808</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336</a:t>
                      </a:r>
                    </a:p>
                  </a:txBody>
                  <a:tcPr marL="9525" marR="9525" marT="9525" marB="0" anchor="ctr">
                    <a:lnR w="12700" cap="flat" cmpd="sng" algn="ctr">
                      <a:solidFill>
                        <a:schemeClr val="tx1"/>
                      </a:solidFill>
                      <a:prstDash val="solid"/>
                      <a:round/>
                      <a:headEnd type="none" w="med" len="med"/>
                      <a:tailEnd type="none" w="med" len="med"/>
                    </a:ln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2 436</a:t>
                      </a:r>
                    </a:p>
                  </a:txBody>
                  <a:tcPr marL="9525" marR="9525" marT="9525" marB="0" anchor="ctr">
                    <a:lnL w="12700" cap="flat" cmpd="sng" algn="ctr">
                      <a:solidFill>
                        <a:schemeClr val="tx1"/>
                      </a:solidFill>
                      <a:prstDash val="solid"/>
                      <a:round/>
                      <a:headEnd type="none" w="med" len="med"/>
                      <a:tailEnd type="none" w="med" len="med"/>
                    </a:lnL>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373</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504</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613</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946</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2,7%</a:t>
                      </a:r>
                    </a:p>
                  </a:txBody>
                  <a:tcPr marL="9525" marR="9525" marT="9525" marB="0" anchor="ctr">
                    <a:solidFill>
                      <a:schemeClr val="accent6">
                        <a:lumMod val="50000"/>
                        <a:alpha val="1000"/>
                      </a:schemeClr>
                    </a:solidFill>
                  </a:tcPr>
                </a:tc>
                <a:extLst>
                  <a:ext uri="{0D108BD9-81ED-4DB2-BD59-A6C34878D82A}">
                    <a16:rowId xmlns:a16="http://schemas.microsoft.com/office/drawing/2014/main" val="3433509531"/>
                  </a:ext>
                </a:extLst>
              </a:tr>
              <a:tr h="144837">
                <a:tc>
                  <a:txBody>
                    <a:bodyPr/>
                    <a:lstStyle/>
                    <a:p>
                      <a:pPr algn="ctr" fontAlgn="b"/>
                      <a:r>
                        <a:rPr lang="ru-RU" sz="800" b="0" i="0" u="none" strike="noStrike" dirty="0">
                          <a:solidFill>
                            <a:schemeClr val="accent3">
                              <a:lumMod val="50000"/>
                            </a:schemeClr>
                          </a:solidFill>
                          <a:effectLst/>
                          <a:latin typeface="Arial Narrow" panose="020B0606020202030204" pitchFamily="34" charset="0"/>
                        </a:rPr>
                        <a:t>4</a:t>
                      </a:r>
                      <a:endParaRPr lang="en-US" sz="800" b="0" i="0" u="none" strike="noStrike" dirty="0">
                        <a:solidFill>
                          <a:schemeClr val="accent3">
                            <a:lumMod val="50000"/>
                          </a:schemeClr>
                        </a:solidFill>
                        <a:effectLst/>
                        <a:latin typeface="Arial Narrow" panose="020B0606020202030204" pitchFamily="34" charset="0"/>
                      </a:endParaRPr>
                    </a:p>
                  </a:txBody>
                  <a:tcPr marL="9525" marR="9525" marT="0" marB="0" anchor="ctr">
                    <a:solidFill>
                      <a:schemeClr val="accent3">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9112-9</a:t>
                      </a:r>
                    </a:p>
                  </a:txBody>
                  <a:tcPr marL="9525" marR="9525" marT="9525" marB="0" anchor="ctr">
                    <a:solidFill>
                      <a:schemeClr val="accent3">
                        <a:lumMod val="50000"/>
                        <a:alpha val="20000"/>
                      </a:schemeClr>
                    </a:solidFill>
                  </a:tcPr>
                </a:tc>
                <a:tc>
                  <a:txBody>
                    <a:bodyPr/>
                    <a:lstStyle/>
                    <a:p>
                      <a:pPr marL="72000" algn="l" fontAlgn="ctr"/>
                      <a:r>
                        <a:rPr lang="ru-RU" sz="800" b="0" i="0" u="none" strike="noStrike" dirty="0" err="1">
                          <a:solidFill>
                            <a:srgbClr val="000000"/>
                          </a:solidFill>
                          <a:effectLst/>
                          <a:latin typeface="Arial Narrow" panose="020B0606020202030204" pitchFamily="34" charset="0"/>
                        </a:rPr>
                        <a:t>Отельдердегі</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және</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ұқсас</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мекемелердегі</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басқа</a:t>
                      </a:r>
                      <a:r>
                        <a:rPr lang="ru-RU" sz="800" b="0" i="0" u="none" strike="noStrike" dirty="0">
                          <a:solidFill>
                            <a:srgbClr val="000000"/>
                          </a:solidFill>
                          <a:effectLst/>
                          <a:latin typeface="Arial Narrow" panose="020B0606020202030204" pitchFamily="34" charset="0"/>
                        </a:rPr>
                        <a:t> да </a:t>
                      </a:r>
                      <a:r>
                        <a:rPr lang="ru-RU" sz="800" b="0" i="0" u="none" strike="noStrike" dirty="0" err="1">
                          <a:solidFill>
                            <a:srgbClr val="000000"/>
                          </a:solidFill>
                          <a:effectLst/>
                          <a:latin typeface="Arial Narrow" panose="020B0606020202030204" pitchFamily="34" charset="0"/>
                        </a:rPr>
                        <a:t>тазалаушылар</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және</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үй</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қызметшілері</a:t>
                      </a:r>
                      <a:endParaRPr lang="ru-RU" sz="800" b="0" i="0" u="none" strike="noStrike" dirty="0">
                        <a:solidFill>
                          <a:srgbClr val="000000"/>
                        </a:solidFill>
                        <a:effectLst/>
                        <a:latin typeface="Arial Narrow" panose="020B0606020202030204" pitchFamily="34" charset="0"/>
                      </a:endParaRPr>
                    </a:p>
                  </a:txBody>
                  <a:tcPr marL="9525" marR="9525" marT="9525" marB="0" anchor="ctr">
                    <a:lnR w="12700" cap="flat" cmpd="sng" algn="ctr">
                      <a:solidFill>
                        <a:schemeClr val="tx1"/>
                      </a:solidFill>
                      <a:prstDash val="solid"/>
                      <a:round/>
                      <a:headEnd type="none" w="med" len="med"/>
                      <a:tailEnd type="none" w="med" len="med"/>
                    </a:lnR>
                    <a:solidFill>
                      <a:schemeClr val="accent3">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2 190</a:t>
                      </a:r>
                    </a:p>
                  </a:txBody>
                  <a:tcPr marL="9525" marR="9525" marT="9525" marB="0" anchor="ctr">
                    <a:lnL w="12700" cap="flat" cmpd="sng" algn="ctr">
                      <a:solidFill>
                        <a:schemeClr val="tx1"/>
                      </a:solidFill>
                      <a:prstDash val="solid"/>
                      <a:round/>
                      <a:headEnd type="none" w="med" len="med"/>
                      <a:tailEnd type="none" w="med" len="med"/>
                    </a:lnL>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464</a:t>
                      </a:r>
                    </a:p>
                  </a:txBody>
                  <a:tcPr marL="9525" marR="9525" marT="9525" marB="0" anchor="c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461</a:t>
                      </a:r>
                    </a:p>
                  </a:txBody>
                  <a:tcPr marL="9525" marR="9525" marT="9525" marB="0" anchor="c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603</a:t>
                      </a:r>
                    </a:p>
                  </a:txBody>
                  <a:tcPr marL="9525" marR="9525" marT="9525" marB="0" anchor="c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662</a:t>
                      </a:r>
                    </a:p>
                  </a:txBody>
                  <a:tcPr marL="9525" marR="9525" marT="9525" marB="0" anchor="ctr">
                    <a:lnR w="12700" cap="flat" cmpd="sng" algn="ctr">
                      <a:solidFill>
                        <a:schemeClr val="tx1"/>
                      </a:solidFill>
                      <a:prstDash val="solid"/>
                      <a:round/>
                      <a:headEnd type="none" w="med" len="med"/>
                      <a:tailEnd type="none" w="med" len="med"/>
                    </a:ln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2 139</a:t>
                      </a:r>
                    </a:p>
                  </a:txBody>
                  <a:tcPr marL="9525" marR="9525" marT="9525" marB="0" anchor="ctr">
                    <a:lnL w="12700" cap="flat" cmpd="sng" algn="ctr">
                      <a:solidFill>
                        <a:schemeClr val="tx1"/>
                      </a:solidFill>
                      <a:prstDash val="solid"/>
                      <a:round/>
                      <a:headEnd type="none" w="med" len="med"/>
                      <a:tailEnd type="none" w="med" len="med"/>
                    </a:lnL>
                    <a:solidFill>
                      <a:schemeClr val="accent3">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536</a:t>
                      </a:r>
                    </a:p>
                  </a:txBody>
                  <a:tcPr marL="9525" marR="9525" marT="9525" marB="0" anchor="c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493</a:t>
                      </a:r>
                    </a:p>
                  </a:txBody>
                  <a:tcPr marL="9525" marR="9525" marT="9525" marB="0" anchor="ctr">
                    <a:solidFill>
                      <a:schemeClr val="accent3">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490</a:t>
                      </a:r>
                    </a:p>
                  </a:txBody>
                  <a:tcPr marL="9525" marR="9525" marT="9525" marB="0" anchor="ctr">
                    <a:solidFill>
                      <a:schemeClr val="accent3">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620</a:t>
                      </a:r>
                    </a:p>
                  </a:txBody>
                  <a:tcPr marL="9525" marR="9525" marT="9525" marB="0" anchor="ctr">
                    <a:solidFill>
                      <a:schemeClr val="accent3">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2,4%</a:t>
                      </a:r>
                    </a:p>
                  </a:txBody>
                  <a:tcPr marL="9525" marR="9525" marT="9525" marB="0" anchor="ctr">
                    <a:solidFill>
                      <a:schemeClr val="accent3">
                        <a:lumMod val="50000"/>
                        <a:alpha val="20000"/>
                      </a:schemeClr>
                    </a:solidFill>
                  </a:tcPr>
                </a:tc>
                <a:extLst>
                  <a:ext uri="{0D108BD9-81ED-4DB2-BD59-A6C34878D82A}">
                    <a16:rowId xmlns:a16="http://schemas.microsoft.com/office/drawing/2014/main" val="1108121153"/>
                  </a:ext>
                </a:extLst>
              </a:tr>
              <a:tr h="144837">
                <a:tc>
                  <a:txBody>
                    <a:bodyPr/>
                    <a:lstStyle/>
                    <a:p>
                      <a:pPr algn="ctr" fontAlgn="b"/>
                      <a:r>
                        <a:rPr lang="ru-RU" sz="800" b="0" i="0" u="none" strike="noStrike" dirty="0">
                          <a:solidFill>
                            <a:schemeClr val="accent3">
                              <a:lumMod val="50000"/>
                            </a:schemeClr>
                          </a:solidFill>
                          <a:effectLst/>
                          <a:latin typeface="Arial Narrow" panose="020B0606020202030204" pitchFamily="34" charset="0"/>
                        </a:rPr>
                        <a:t>5</a:t>
                      </a:r>
                      <a:endParaRPr lang="en-US" sz="800" b="0" i="0" u="none" strike="noStrike" dirty="0">
                        <a:solidFill>
                          <a:schemeClr val="accent3">
                            <a:lumMod val="50000"/>
                          </a:schemeClr>
                        </a:solidFill>
                        <a:effectLst/>
                        <a:latin typeface="Arial Narrow" panose="020B0606020202030204" pitchFamily="34" charset="0"/>
                      </a:endParaRPr>
                    </a:p>
                  </a:txBody>
                  <a:tcPr marL="9525" marR="9525" marT="0"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7212-2</a:t>
                      </a:r>
                    </a:p>
                  </a:txBody>
                  <a:tcPr marL="9525" marR="9525" marT="9525" marB="0" anchor="ctr">
                    <a:solidFill>
                      <a:schemeClr val="accent6">
                        <a:lumMod val="50000"/>
                        <a:alpha val="1000"/>
                      </a:schemeClr>
                    </a:solidFill>
                  </a:tcPr>
                </a:tc>
                <a:tc>
                  <a:txBody>
                    <a:bodyPr/>
                    <a:lstStyle/>
                    <a:p>
                      <a:pPr marL="72000" algn="l" fontAlgn="ctr"/>
                      <a:r>
                        <a:rPr lang="ru-RU" sz="800" b="0" i="0" u="none" strike="noStrike" dirty="0" err="1">
                          <a:solidFill>
                            <a:srgbClr val="000000"/>
                          </a:solidFill>
                          <a:effectLst/>
                          <a:latin typeface="Arial Narrow" panose="020B0606020202030204" pitchFamily="34" charset="0"/>
                        </a:rPr>
                        <a:t>Газбен</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кесушілер</a:t>
                      </a:r>
                      <a:endParaRPr lang="ru-RU" sz="800" b="0" i="0" u="none" strike="noStrike" dirty="0">
                        <a:solidFill>
                          <a:srgbClr val="000000"/>
                        </a:solidFill>
                        <a:effectLst/>
                        <a:latin typeface="Arial Narrow" panose="020B0606020202030204" pitchFamily="34" charset="0"/>
                      </a:endParaRPr>
                    </a:p>
                  </a:txBody>
                  <a:tcPr marL="9525" marR="9525" marT="9525" marB="0" anchor="ctr">
                    <a:lnR w="12700" cap="flat" cmpd="sng" algn="ctr">
                      <a:solidFill>
                        <a:schemeClr val="tx1"/>
                      </a:solidFill>
                      <a:prstDash val="solid"/>
                      <a:round/>
                      <a:headEnd type="none" w="med" len="med"/>
                      <a:tailEnd type="none" w="med" len="med"/>
                    </a:ln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1 738</a:t>
                      </a:r>
                    </a:p>
                  </a:txBody>
                  <a:tcPr marL="9525" marR="9525" marT="9525" marB="0" anchor="ctr">
                    <a:lnL w="12700" cap="flat" cmpd="sng" algn="ctr">
                      <a:solidFill>
                        <a:schemeClr val="tx1"/>
                      </a:solidFill>
                      <a:prstDash val="solid"/>
                      <a:round/>
                      <a:headEnd type="none" w="med" len="med"/>
                      <a:tailEnd type="none" w="med" len="med"/>
                    </a:lnL>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335</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605</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485</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313</a:t>
                      </a:r>
                    </a:p>
                  </a:txBody>
                  <a:tcPr marL="9525" marR="9525" marT="9525" marB="0" anchor="ctr">
                    <a:lnR w="12700" cap="flat" cmpd="sng" algn="ctr">
                      <a:solidFill>
                        <a:schemeClr val="tx1"/>
                      </a:solidFill>
                      <a:prstDash val="solid"/>
                      <a:round/>
                      <a:headEnd type="none" w="med" len="med"/>
                      <a:tailEnd type="none" w="med" len="med"/>
                    </a:ln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2 075</a:t>
                      </a:r>
                    </a:p>
                  </a:txBody>
                  <a:tcPr marL="9525" marR="9525" marT="9525" marB="0" anchor="ctr">
                    <a:lnL w="12700" cap="flat" cmpd="sng" algn="ctr">
                      <a:solidFill>
                        <a:schemeClr val="tx1"/>
                      </a:solidFill>
                      <a:prstDash val="solid"/>
                      <a:round/>
                      <a:headEnd type="none" w="med" len="med"/>
                      <a:tailEnd type="none" w="med" len="med"/>
                    </a:lnL>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342</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468</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638</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627</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2,3%</a:t>
                      </a:r>
                    </a:p>
                  </a:txBody>
                  <a:tcPr marL="9525" marR="9525" marT="9525" marB="0" anchor="ctr">
                    <a:solidFill>
                      <a:schemeClr val="accent6">
                        <a:lumMod val="50000"/>
                        <a:alpha val="1000"/>
                      </a:schemeClr>
                    </a:solidFill>
                  </a:tcPr>
                </a:tc>
                <a:extLst>
                  <a:ext uri="{0D108BD9-81ED-4DB2-BD59-A6C34878D82A}">
                    <a16:rowId xmlns:a16="http://schemas.microsoft.com/office/drawing/2014/main" val="3859109263"/>
                  </a:ext>
                </a:extLst>
              </a:tr>
              <a:tr h="144837">
                <a:tc>
                  <a:txBody>
                    <a:bodyPr/>
                    <a:lstStyle/>
                    <a:p>
                      <a:pPr algn="ctr" fontAlgn="b"/>
                      <a:r>
                        <a:rPr lang="ru-RU" sz="800" b="0" i="0" u="none" strike="noStrike" dirty="0">
                          <a:solidFill>
                            <a:schemeClr val="accent3">
                              <a:lumMod val="50000"/>
                            </a:schemeClr>
                          </a:solidFill>
                          <a:effectLst/>
                          <a:latin typeface="Arial Narrow" panose="020B0606020202030204" pitchFamily="34" charset="0"/>
                        </a:rPr>
                        <a:t>6</a:t>
                      </a:r>
                      <a:endParaRPr lang="en-US" sz="800" b="0" i="0" u="none" strike="noStrike" dirty="0">
                        <a:solidFill>
                          <a:schemeClr val="accent3">
                            <a:lumMod val="50000"/>
                          </a:schemeClr>
                        </a:solidFill>
                        <a:effectLst/>
                        <a:latin typeface="Arial Narrow" panose="020B0606020202030204" pitchFamily="34" charset="0"/>
                      </a:endParaRPr>
                    </a:p>
                  </a:txBody>
                  <a:tcPr marL="9525" marR="9525" marT="0" marB="0" anchor="ctr">
                    <a:solidFill>
                      <a:schemeClr val="accent3">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9329-9</a:t>
                      </a:r>
                    </a:p>
                  </a:txBody>
                  <a:tcPr marL="9525" marR="9525" marT="9525" marB="0" anchor="ctr">
                    <a:solidFill>
                      <a:schemeClr val="accent3">
                        <a:lumMod val="50000"/>
                        <a:alpha val="20000"/>
                      </a:schemeClr>
                    </a:solidFill>
                  </a:tcPr>
                </a:tc>
                <a:tc>
                  <a:txBody>
                    <a:bodyPr/>
                    <a:lstStyle/>
                    <a:p>
                      <a:pPr marL="72000" algn="l" fontAlgn="ctr"/>
                      <a:r>
                        <a:rPr lang="ru-RU" sz="800" b="0" i="0" u="none" strike="noStrike" dirty="0" err="1">
                          <a:solidFill>
                            <a:srgbClr val="000000"/>
                          </a:solidFill>
                          <a:effectLst/>
                          <a:latin typeface="Arial Narrow" panose="020B0606020202030204" pitchFamily="34" charset="0"/>
                        </a:rPr>
                        <a:t>Өңдеу</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өнеркәсібінде</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жұмыс</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істейтін</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басқа</a:t>
                      </a:r>
                      <a:r>
                        <a:rPr lang="ru-RU" sz="800" b="0" i="0" u="none" strike="noStrike" dirty="0">
                          <a:solidFill>
                            <a:srgbClr val="000000"/>
                          </a:solidFill>
                          <a:effectLst/>
                          <a:latin typeface="Arial Narrow" panose="020B0606020202030204" pitchFamily="34" charset="0"/>
                        </a:rPr>
                        <a:t> да </a:t>
                      </a:r>
                      <a:r>
                        <a:rPr lang="ru-RU" sz="800" b="0" i="0" u="none" strike="noStrike" dirty="0" err="1">
                          <a:solidFill>
                            <a:srgbClr val="000000"/>
                          </a:solidFill>
                          <a:effectLst/>
                          <a:latin typeface="Arial Narrow" panose="020B0606020202030204" pitchFamily="34" charset="0"/>
                        </a:rPr>
                        <a:t>біліктілігі</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жоқ</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жұмысшылар</a:t>
                      </a:r>
                      <a:endParaRPr lang="ru-RU" sz="800" b="0" i="0" u="none" strike="noStrike" dirty="0">
                        <a:solidFill>
                          <a:srgbClr val="000000"/>
                        </a:solidFill>
                        <a:effectLst/>
                        <a:latin typeface="Arial Narrow" panose="020B0606020202030204" pitchFamily="34" charset="0"/>
                      </a:endParaRPr>
                    </a:p>
                  </a:txBody>
                  <a:tcPr marL="9525" marR="9525" marT="9525" marB="0" anchor="ctr">
                    <a:lnR w="12700" cap="flat" cmpd="sng" algn="ctr">
                      <a:solidFill>
                        <a:schemeClr val="tx1"/>
                      </a:solidFill>
                      <a:prstDash val="solid"/>
                      <a:round/>
                      <a:headEnd type="none" w="med" len="med"/>
                      <a:tailEnd type="none" w="med" len="med"/>
                    </a:lnR>
                    <a:solidFill>
                      <a:schemeClr val="accent3">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2 026</a:t>
                      </a:r>
                    </a:p>
                  </a:txBody>
                  <a:tcPr marL="9525" marR="9525" marT="9525" marB="0" anchor="ctr">
                    <a:lnL w="12700" cap="flat" cmpd="sng" algn="ctr">
                      <a:solidFill>
                        <a:schemeClr val="tx1"/>
                      </a:solidFill>
                      <a:prstDash val="solid"/>
                      <a:round/>
                      <a:headEnd type="none" w="med" len="med"/>
                      <a:tailEnd type="none" w="med" len="med"/>
                    </a:lnL>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142</a:t>
                      </a:r>
                    </a:p>
                  </a:txBody>
                  <a:tcPr marL="9525" marR="9525" marT="9525" marB="0" anchor="c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125</a:t>
                      </a:r>
                    </a:p>
                  </a:txBody>
                  <a:tcPr marL="9525" marR="9525" marT="9525" marB="0" anchor="c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837</a:t>
                      </a:r>
                    </a:p>
                  </a:txBody>
                  <a:tcPr marL="9525" marR="9525" marT="9525" marB="0" anchor="c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922</a:t>
                      </a:r>
                    </a:p>
                  </a:txBody>
                  <a:tcPr marL="9525" marR="9525" marT="9525" marB="0" anchor="ctr">
                    <a:lnR w="12700" cap="flat" cmpd="sng" algn="ctr">
                      <a:solidFill>
                        <a:schemeClr val="tx1"/>
                      </a:solidFill>
                      <a:prstDash val="solid"/>
                      <a:round/>
                      <a:headEnd type="none" w="med" len="med"/>
                      <a:tailEnd type="none" w="med" len="med"/>
                    </a:ln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1 992</a:t>
                      </a:r>
                    </a:p>
                  </a:txBody>
                  <a:tcPr marL="9525" marR="9525" marT="9525" marB="0" anchor="ctr">
                    <a:lnL w="12700" cap="flat" cmpd="sng" algn="ctr">
                      <a:solidFill>
                        <a:schemeClr val="tx1"/>
                      </a:solidFill>
                      <a:prstDash val="solid"/>
                      <a:round/>
                      <a:headEnd type="none" w="med" len="med"/>
                      <a:tailEnd type="none" w="med" len="med"/>
                    </a:lnL>
                    <a:solidFill>
                      <a:schemeClr val="accent3">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211</a:t>
                      </a:r>
                    </a:p>
                  </a:txBody>
                  <a:tcPr marL="9525" marR="9525" marT="9525" marB="0" anchor="c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467</a:t>
                      </a:r>
                    </a:p>
                  </a:txBody>
                  <a:tcPr marL="9525" marR="9525" marT="9525" marB="0" anchor="ctr">
                    <a:solidFill>
                      <a:schemeClr val="accent3">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467</a:t>
                      </a:r>
                    </a:p>
                  </a:txBody>
                  <a:tcPr marL="9525" marR="9525" marT="9525" marB="0" anchor="ctr">
                    <a:solidFill>
                      <a:schemeClr val="accent3">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847</a:t>
                      </a:r>
                    </a:p>
                  </a:txBody>
                  <a:tcPr marL="9525" marR="9525" marT="9525" marB="0" anchor="ctr">
                    <a:solidFill>
                      <a:schemeClr val="accent3">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2,2%</a:t>
                      </a:r>
                    </a:p>
                  </a:txBody>
                  <a:tcPr marL="9525" marR="9525" marT="9525" marB="0" anchor="ctr">
                    <a:solidFill>
                      <a:schemeClr val="accent3">
                        <a:lumMod val="50000"/>
                        <a:alpha val="20000"/>
                      </a:schemeClr>
                    </a:solidFill>
                  </a:tcPr>
                </a:tc>
                <a:extLst>
                  <a:ext uri="{0D108BD9-81ED-4DB2-BD59-A6C34878D82A}">
                    <a16:rowId xmlns:a16="http://schemas.microsoft.com/office/drawing/2014/main" val="614668957"/>
                  </a:ext>
                </a:extLst>
              </a:tr>
              <a:tr h="144837">
                <a:tc>
                  <a:txBody>
                    <a:bodyPr/>
                    <a:lstStyle/>
                    <a:p>
                      <a:pPr algn="ctr" fontAlgn="b"/>
                      <a:r>
                        <a:rPr lang="ru-RU" sz="800" b="0" i="0" u="none" strike="noStrike" dirty="0">
                          <a:solidFill>
                            <a:schemeClr val="accent3">
                              <a:lumMod val="50000"/>
                            </a:schemeClr>
                          </a:solidFill>
                          <a:effectLst/>
                          <a:latin typeface="Arial Narrow" panose="020B0606020202030204" pitchFamily="34" charset="0"/>
                        </a:rPr>
                        <a:t>7</a:t>
                      </a:r>
                      <a:endParaRPr lang="en-US" sz="800" b="0" i="0" u="none" strike="noStrike" dirty="0">
                        <a:solidFill>
                          <a:schemeClr val="accent3">
                            <a:lumMod val="50000"/>
                          </a:schemeClr>
                        </a:solidFill>
                        <a:effectLst/>
                        <a:latin typeface="Arial Narrow" panose="020B0606020202030204" pitchFamily="34" charset="0"/>
                      </a:endParaRPr>
                    </a:p>
                  </a:txBody>
                  <a:tcPr marL="9525" marR="9525" marT="0"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5414-9</a:t>
                      </a:r>
                    </a:p>
                  </a:txBody>
                  <a:tcPr marL="9525" marR="9525" marT="9525" marB="0" anchor="ctr">
                    <a:solidFill>
                      <a:schemeClr val="accent6">
                        <a:lumMod val="50000"/>
                        <a:alpha val="1000"/>
                      </a:schemeClr>
                    </a:solidFill>
                  </a:tcPr>
                </a:tc>
                <a:tc>
                  <a:txBody>
                    <a:bodyPr/>
                    <a:lstStyle/>
                    <a:p>
                      <a:pPr marL="72000" algn="l" fontAlgn="ctr"/>
                      <a:r>
                        <a:rPr lang="ru-RU" sz="800" b="0" i="0" u="none" strike="noStrike" dirty="0" err="1">
                          <a:solidFill>
                            <a:srgbClr val="000000"/>
                          </a:solidFill>
                          <a:effectLst/>
                          <a:latin typeface="Arial Narrow" panose="020B0606020202030204" pitchFamily="34" charset="0"/>
                        </a:rPr>
                        <a:t>Күзетшілер</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инкассаторлар</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және</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тектес</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қызметтер</a:t>
                      </a:r>
                      <a:endParaRPr lang="ru-RU" sz="800" b="0" i="0" u="none" strike="noStrike" dirty="0">
                        <a:solidFill>
                          <a:srgbClr val="000000"/>
                        </a:solidFill>
                        <a:effectLst/>
                        <a:latin typeface="Arial Narrow" panose="020B0606020202030204" pitchFamily="34" charset="0"/>
                      </a:endParaRPr>
                    </a:p>
                  </a:txBody>
                  <a:tcPr marL="9525" marR="9525" marT="9525" marB="0" anchor="ctr">
                    <a:lnR w="12700" cap="flat" cmpd="sng" algn="ctr">
                      <a:solidFill>
                        <a:schemeClr val="tx1"/>
                      </a:solidFill>
                      <a:prstDash val="solid"/>
                      <a:round/>
                      <a:headEnd type="none" w="med" len="med"/>
                      <a:tailEnd type="none" w="med" len="med"/>
                    </a:ln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1 682</a:t>
                      </a:r>
                    </a:p>
                  </a:txBody>
                  <a:tcPr marL="9525" marR="9525" marT="9525" marB="0" anchor="ctr">
                    <a:lnL w="12700" cap="flat" cmpd="sng" algn="ctr">
                      <a:solidFill>
                        <a:schemeClr val="tx1"/>
                      </a:solidFill>
                      <a:prstDash val="solid"/>
                      <a:round/>
                      <a:headEnd type="none" w="med" len="med"/>
                      <a:tailEnd type="none" w="med" len="med"/>
                    </a:lnL>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302</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617</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397</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366</a:t>
                      </a:r>
                    </a:p>
                  </a:txBody>
                  <a:tcPr marL="9525" marR="9525" marT="9525" marB="0" anchor="ctr">
                    <a:lnR w="12700" cap="flat" cmpd="sng" algn="ctr">
                      <a:solidFill>
                        <a:schemeClr val="tx1"/>
                      </a:solidFill>
                      <a:prstDash val="solid"/>
                      <a:round/>
                      <a:headEnd type="none" w="med" len="med"/>
                      <a:tailEnd type="none" w="med" len="med"/>
                    </a:ln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1 643</a:t>
                      </a:r>
                    </a:p>
                  </a:txBody>
                  <a:tcPr marL="9525" marR="9525" marT="9525" marB="0" anchor="ctr">
                    <a:lnL w="12700" cap="flat" cmpd="sng" algn="ctr">
                      <a:solidFill>
                        <a:schemeClr val="tx1"/>
                      </a:solidFill>
                      <a:prstDash val="solid"/>
                      <a:round/>
                      <a:headEnd type="none" w="med" len="med"/>
                      <a:tailEnd type="none" w="med" len="med"/>
                    </a:lnL>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225</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382</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510</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526</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1,8%</a:t>
                      </a:r>
                    </a:p>
                  </a:txBody>
                  <a:tcPr marL="9525" marR="9525" marT="9525" marB="0" anchor="ctr">
                    <a:solidFill>
                      <a:schemeClr val="accent6">
                        <a:lumMod val="50000"/>
                        <a:alpha val="1000"/>
                      </a:schemeClr>
                    </a:solidFill>
                  </a:tcPr>
                </a:tc>
                <a:extLst>
                  <a:ext uri="{0D108BD9-81ED-4DB2-BD59-A6C34878D82A}">
                    <a16:rowId xmlns:a16="http://schemas.microsoft.com/office/drawing/2014/main" val="3006779909"/>
                  </a:ext>
                </a:extLst>
              </a:tr>
              <a:tr h="144837">
                <a:tc>
                  <a:txBody>
                    <a:bodyPr/>
                    <a:lstStyle/>
                    <a:p>
                      <a:pPr algn="ctr" fontAlgn="b"/>
                      <a:r>
                        <a:rPr lang="ru-RU" sz="800" b="0" i="0" u="none" strike="noStrike" dirty="0">
                          <a:solidFill>
                            <a:schemeClr val="accent3">
                              <a:lumMod val="50000"/>
                            </a:schemeClr>
                          </a:solidFill>
                          <a:effectLst/>
                          <a:latin typeface="Arial Narrow" panose="020B0606020202030204" pitchFamily="34" charset="0"/>
                        </a:rPr>
                        <a:t>8</a:t>
                      </a:r>
                      <a:endParaRPr lang="en-US" sz="800" b="0" i="0" u="none" strike="noStrike" dirty="0">
                        <a:solidFill>
                          <a:schemeClr val="accent3">
                            <a:lumMod val="50000"/>
                          </a:schemeClr>
                        </a:solidFill>
                        <a:effectLst/>
                        <a:latin typeface="Arial Narrow" panose="020B0606020202030204" pitchFamily="34" charset="0"/>
                      </a:endParaRPr>
                    </a:p>
                  </a:txBody>
                  <a:tcPr marL="9525" marR="9525" marT="0" marB="0" anchor="ctr">
                    <a:solidFill>
                      <a:schemeClr val="accent3">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2362-0</a:t>
                      </a:r>
                    </a:p>
                  </a:txBody>
                  <a:tcPr marL="9525" marR="9525" marT="9525" marB="0" anchor="ctr">
                    <a:solidFill>
                      <a:schemeClr val="accent3">
                        <a:lumMod val="50000"/>
                        <a:alpha val="20000"/>
                      </a:schemeClr>
                    </a:solidFill>
                  </a:tcPr>
                </a:tc>
                <a:tc>
                  <a:txBody>
                    <a:bodyPr/>
                    <a:lstStyle/>
                    <a:p>
                      <a:pPr marL="72000" algn="l" fontAlgn="ctr"/>
                      <a:r>
                        <a:rPr lang="ru-RU" sz="800" b="0" i="0" u="none" strike="noStrike" dirty="0" err="1">
                          <a:solidFill>
                            <a:srgbClr val="000000"/>
                          </a:solidFill>
                          <a:effectLst/>
                          <a:latin typeface="Arial Narrow" panose="020B0606020202030204" pitchFamily="34" charset="0"/>
                        </a:rPr>
                        <a:t>Мектепке</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дейінгі</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білім</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берудегі</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тәрбиешілер</a:t>
                      </a:r>
                      <a:endParaRPr lang="ru-RU" sz="800" b="0" i="0" u="none" strike="noStrike" dirty="0">
                        <a:solidFill>
                          <a:srgbClr val="000000"/>
                        </a:solidFill>
                        <a:effectLst/>
                        <a:latin typeface="Arial Narrow" panose="020B0606020202030204" pitchFamily="34" charset="0"/>
                      </a:endParaRPr>
                    </a:p>
                  </a:txBody>
                  <a:tcPr marL="9525" marR="9525" marT="9525" marB="0" anchor="ctr">
                    <a:lnR w="12700" cap="flat" cmpd="sng" algn="ctr">
                      <a:solidFill>
                        <a:schemeClr val="tx1"/>
                      </a:solidFill>
                      <a:prstDash val="solid"/>
                      <a:round/>
                      <a:headEnd type="none" w="med" len="med"/>
                      <a:tailEnd type="none" w="med" len="med"/>
                    </a:lnR>
                    <a:solidFill>
                      <a:schemeClr val="accent3">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1 447</a:t>
                      </a:r>
                    </a:p>
                  </a:txBody>
                  <a:tcPr marL="9525" marR="9525" marT="9525" marB="0" anchor="ctr">
                    <a:lnL w="12700" cap="flat" cmpd="sng" algn="ctr">
                      <a:solidFill>
                        <a:schemeClr val="tx1"/>
                      </a:solidFill>
                      <a:prstDash val="solid"/>
                      <a:round/>
                      <a:headEnd type="none" w="med" len="med"/>
                      <a:tailEnd type="none" w="med" len="med"/>
                    </a:lnL>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273</a:t>
                      </a:r>
                    </a:p>
                  </a:txBody>
                  <a:tcPr marL="9525" marR="9525" marT="9525" marB="0" anchor="c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341</a:t>
                      </a:r>
                    </a:p>
                  </a:txBody>
                  <a:tcPr marL="9525" marR="9525" marT="9525" marB="0" anchor="c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480</a:t>
                      </a:r>
                    </a:p>
                  </a:txBody>
                  <a:tcPr marL="9525" marR="9525" marT="9525" marB="0" anchor="c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353</a:t>
                      </a:r>
                    </a:p>
                  </a:txBody>
                  <a:tcPr marL="9525" marR="9525" marT="9525" marB="0" anchor="ctr">
                    <a:lnR w="12700" cap="flat" cmpd="sng" algn="ctr">
                      <a:solidFill>
                        <a:schemeClr val="tx1"/>
                      </a:solidFill>
                      <a:prstDash val="solid"/>
                      <a:round/>
                      <a:headEnd type="none" w="med" len="med"/>
                      <a:tailEnd type="none" w="med" len="med"/>
                    </a:ln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1 628</a:t>
                      </a:r>
                    </a:p>
                  </a:txBody>
                  <a:tcPr marL="9525" marR="9525" marT="9525" marB="0" anchor="ctr">
                    <a:lnL w="12700" cap="flat" cmpd="sng" algn="ctr">
                      <a:solidFill>
                        <a:schemeClr val="tx1"/>
                      </a:solidFill>
                      <a:prstDash val="solid"/>
                      <a:round/>
                      <a:headEnd type="none" w="med" len="med"/>
                      <a:tailEnd type="none" w="med" len="med"/>
                    </a:lnL>
                    <a:solidFill>
                      <a:schemeClr val="accent3">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513</a:t>
                      </a:r>
                    </a:p>
                  </a:txBody>
                  <a:tcPr marL="9525" marR="9525" marT="9525" marB="0" anchor="c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340</a:t>
                      </a:r>
                    </a:p>
                  </a:txBody>
                  <a:tcPr marL="9525" marR="9525" marT="9525" marB="0" anchor="ctr">
                    <a:solidFill>
                      <a:schemeClr val="accent3">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337</a:t>
                      </a:r>
                    </a:p>
                  </a:txBody>
                  <a:tcPr marL="9525" marR="9525" marT="9525" marB="0" anchor="ctr">
                    <a:solidFill>
                      <a:schemeClr val="accent3">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438</a:t>
                      </a:r>
                    </a:p>
                  </a:txBody>
                  <a:tcPr marL="9525" marR="9525" marT="9525" marB="0" anchor="ctr">
                    <a:solidFill>
                      <a:schemeClr val="accent3">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1,8%</a:t>
                      </a:r>
                    </a:p>
                  </a:txBody>
                  <a:tcPr marL="9525" marR="9525" marT="9525" marB="0" anchor="ctr">
                    <a:solidFill>
                      <a:schemeClr val="accent3">
                        <a:lumMod val="50000"/>
                        <a:alpha val="20000"/>
                      </a:schemeClr>
                    </a:solidFill>
                  </a:tcPr>
                </a:tc>
                <a:extLst>
                  <a:ext uri="{0D108BD9-81ED-4DB2-BD59-A6C34878D82A}">
                    <a16:rowId xmlns:a16="http://schemas.microsoft.com/office/drawing/2014/main" val="967742410"/>
                  </a:ext>
                </a:extLst>
              </a:tr>
              <a:tr h="144837">
                <a:tc>
                  <a:txBody>
                    <a:bodyPr/>
                    <a:lstStyle/>
                    <a:p>
                      <a:pPr algn="ctr" fontAlgn="b"/>
                      <a:r>
                        <a:rPr lang="ru-RU" sz="800" b="0" i="0" u="none" strike="noStrike" dirty="0">
                          <a:solidFill>
                            <a:schemeClr val="accent3">
                              <a:lumMod val="50000"/>
                            </a:schemeClr>
                          </a:solidFill>
                          <a:effectLst/>
                          <a:latin typeface="Arial Narrow" panose="020B0606020202030204" pitchFamily="34" charset="0"/>
                        </a:rPr>
                        <a:t>9</a:t>
                      </a:r>
                      <a:endParaRPr lang="en-US" sz="800" b="0" i="0" u="none" strike="noStrike" dirty="0">
                        <a:solidFill>
                          <a:schemeClr val="accent3">
                            <a:lumMod val="50000"/>
                          </a:schemeClr>
                        </a:solidFill>
                        <a:effectLst/>
                        <a:latin typeface="Arial Narrow" panose="020B0606020202030204" pitchFamily="34" charset="0"/>
                      </a:endParaRPr>
                    </a:p>
                  </a:txBody>
                  <a:tcPr marL="9525" marR="9525" marT="0"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9113-0</a:t>
                      </a:r>
                    </a:p>
                  </a:txBody>
                  <a:tcPr marL="9525" marR="9525" marT="9525" marB="0" anchor="ctr">
                    <a:solidFill>
                      <a:schemeClr val="accent6">
                        <a:lumMod val="50000"/>
                        <a:alpha val="1000"/>
                      </a:schemeClr>
                    </a:solidFill>
                  </a:tcPr>
                </a:tc>
                <a:tc>
                  <a:txBody>
                    <a:bodyPr/>
                    <a:lstStyle/>
                    <a:p>
                      <a:pPr marL="72000" algn="l" fontAlgn="ctr"/>
                      <a:r>
                        <a:rPr lang="ru-RU" sz="800" b="0" i="0" u="none" strike="noStrike" dirty="0" err="1">
                          <a:solidFill>
                            <a:srgbClr val="000000"/>
                          </a:solidFill>
                          <a:effectLst/>
                          <a:latin typeface="Arial Narrow" panose="020B0606020202030204" pitchFamily="34" charset="0"/>
                        </a:rPr>
                        <a:t>Офистердегі</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жинаушылар</a:t>
                      </a:r>
                      <a:endParaRPr lang="ru-RU" sz="800" b="0" i="0" u="none" strike="noStrike" dirty="0">
                        <a:solidFill>
                          <a:srgbClr val="000000"/>
                        </a:solidFill>
                        <a:effectLst/>
                        <a:latin typeface="Arial Narrow" panose="020B0606020202030204" pitchFamily="34" charset="0"/>
                      </a:endParaRPr>
                    </a:p>
                  </a:txBody>
                  <a:tcPr marL="9525" marR="9525" marT="9525" marB="0" anchor="ctr">
                    <a:lnR w="12700" cap="flat" cmpd="sng" algn="ctr">
                      <a:solidFill>
                        <a:schemeClr val="tx1"/>
                      </a:solidFill>
                      <a:prstDash val="solid"/>
                      <a:round/>
                      <a:headEnd type="none" w="med" len="med"/>
                      <a:tailEnd type="none" w="med" len="med"/>
                    </a:ln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1 198</a:t>
                      </a:r>
                    </a:p>
                  </a:txBody>
                  <a:tcPr marL="9525" marR="9525" marT="9525" marB="0" anchor="ctr">
                    <a:lnL w="12700" cap="flat" cmpd="sng" algn="ctr">
                      <a:solidFill>
                        <a:schemeClr val="tx1"/>
                      </a:solidFill>
                      <a:prstDash val="solid"/>
                      <a:round/>
                      <a:headEnd type="none" w="med" len="med"/>
                      <a:tailEnd type="none" w="med" len="med"/>
                    </a:lnL>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253</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301</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321</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323</a:t>
                      </a:r>
                    </a:p>
                  </a:txBody>
                  <a:tcPr marL="9525" marR="9525" marT="9525" marB="0" anchor="ctr">
                    <a:lnR w="12700" cap="flat" cmpd="sng" algn="ctr">
                      <a:solidFill>
                        <a:schemeClr val="tx1"/>
                      </a:solidFill>
                      <a:prstDash val="solid"/>
                      <a:round/>
                      <a:headEnd type="none" w="med" len="med"/>
                      <a:tailEnd type="none" w="med" len="med"/>
                    </a:ln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1 600</a:t>
                      </a:r>
                    </a:p>
                  </a:txBody>
                  <a:tcPr marL="9525" marR="9525" marT="9525" marB="0" anchor="ctr">
                    <a:lnL w="12700" cap="flat" cmpd="sng" algn="ctr">
                      <a:solidFill>
                        <a:schemeClr val="tx1"/>
                      </a:solidFill>
                      <a:prstDash val="solid"/>
                      <a:round/>
                      <a:headEnd type="none" w="med" len="med"/>
                      <a:tailEnd type="none" w="med" len="med"/>
                    </a:lnL>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358</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374</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408</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460</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1,8%</a:t>
                      </a:r>
                    </a:p>
                  </a:txBody>
                  <a:tcPr marL="9525" marR="9525" marT="9525" marB="0" anchor="ctr">
                    <a:solidFill>
                      <a:schemeClr val="accent6">
                        <a:lumMod val="50000"/>
                        <a:alpha val="1000"/>
                      </a:schemeClr>
                    </a:solidFill>
                  </a:tcPr>
                </a:tc>
                <a:extLst>
                  <a:ext uri="{0D108BD9-81ED-4DB2-BD59-A6C34878D82A}">
                    <a16:rowId xmlns:a16="http://schemas.microsoft.com/office/drawing/2014/main" val="3145376209"/>
                  </a:ext>
                </a:extLst>
              </a:tr>
              <a:tr h="144837">
                <a:tc>
                  <a:txBody>
                    <a:bodyPr/>
                    <a:lstStyle/>
                    <a:p>
                      <a:pPr algn="ctr" fontAlgn="b"/>
                      <a:r>
                        <a:rPr lang="ru-RU" sz="800" b="0" i="0" u="none" strike="noStrike" dirty="0">
                          <a:solidFill>
                            <a:schemeClr val="accent3">
                              <a:lumMod val="50000"/>
                            </a:schemeClr>
                          </a:solidFill>
                          <a:effectLst/>
                          <a:latin typeface="Arial Narrow" panose="020B0606020202030204" pitchFamily="34" charset="0"/>
                        </a:rPr>
                        <a:t>10</a:t>
                      </a:r>
                      <a:endParaRPr lang="en-US" sz="800" b="0" i="0" u="none" strike="noStrike" dirty="0">
                        <a:solidFill>
                          <a:schemeClr val="accent3">
                            <a:lumMod val="50000"/>
                          </a:schemeClr>
                        </a:solidFill>
                        <a:effectLst/>
                        <a:latin typeface="Arial Narrow" panose="020B0606020202030204" pitchFamily="34" charset="0"/>
                      </a:endParaRPr>
                    </a:p>
                  </a:txBody>
                  <a:tcPr marL="9525" marR="9525" marT="0" marB="0" anchor="ctr">
                    <a:solidFill>
                      <a:srgbClr val="548235">
                        <a:alpha val="20000"/>
                      </a:srgbClr>
                    </a:solidFill>
                  </a:tcPr>
                </a:tc>
                <a:tc>
                  <a:txBody>
                    <a:bodyPr/>
                    <a:lstStyle/>
                    <a:p>
                      <a:pPr algn="ctr" fontAlgn="ctr"/>
                      <a:r>
                        <a:rPr lang="ru-RU" sz="800" b="0" i="0" u="none" strike="noStrike">
                          <a:solidFill>
                            <a:srgbClr val="000000"/>
                          </a:solidFill>
                          <a:effectLst/>
                          <a:latin typeface="Arial Narrow" panose="020B0606020202030204" pitchFamily="34" charset="0"/>
                        </a:rPr>
                        <a:t>7239-2</a:t>
                      </a:r>
                    </a:p>
                  </a:txBody>
                  <a:tcPr marL="9525" marR="9525" marT="9525" marB="0" anchor="ctr">
                    <a:solidFill>
                      <a:srgbClr val="548235">
                        <a:alpha val="20000"/>
                      </a:srgbClr>
                    </a:solidFill>
                  </a:tcPr>
                </a:tc>
                <a:tc>
                  <a:txBody>
                    <a:bodyPr/>
                    <a:lstStyle/>
                    <a:p>
                      <a:pPr marL="72000" algn="l" fontAlgn="ctr"/>
                      <a:r>
                        <a:rPr lang="ru-RU" sz="800" b="0" i="0" u="none" strike="noStrike" dirty="0" err="1">
                          <a:solidFill>
                            <a:srgbClr val="000000"/>
                          </a:solidFill>
                          <a:effectLst/>
                          <a:latin typeface="Arial Narrow" panose="020B0606020202030204" pitchFamily="34" charset="0"/>
                        </a:rPr>
                        <a:t>Өнеркәсіптік</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жабдықтардың</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слесарлары</a:t>
                      </a:r>
                      <a:endParaRPr lang="ru-RU" sz="800" b="0" i="0" u="none" strike="noStrike" dirty="0">
                        <a:solidFill>
                          <a:srgbClr val="000000"/>
                        </a:solidFill>
                        <a:effectLst/>
                        <a:latin typeface="Arial Narrow" panose="020B0606020202030204" pitchFamily="34" charset="0"/>
                      </a:endParaRPr>
                    </a:p>
                  </a:txBody>
                  <a:tcPr marL="9525" marR="9525" marT="9525" marB="0" anchor="ctr">
                    <a:lnR w="12700" cap="flat" cmpd="sng" algn="ctr">
                      <a:solidFill>
                        <a:schemeClr val="tx1"/>
                      </a:solidFill>
                      <a:prstDash val="solid"/>
                      <a:round/>
                      <a:headEnd type="none" w="med" len="med"/>
                      <a:tailEnd type="none" w="med" len="med"/>
                    </a:lnR>
                    <a:solidFill>
                      <a:srgbClr val="548235">
                        <a:alpha val="20000"/>
                      </a:srgbClr>
                    </a:solidFill>
                  </a:tcPr>
                </a:tc>
                <a:tc>
                  <a:txBody>
                    <a:bodyPr/>
                    <a:lstStyle/>
                    <a:p>
                      <a:pPr algn="ctr" fontAlgn="ctr"/>
                      <a:r>
                        <a:rPr lang="ru-RU" sz="800" b="0" i="0" u="none" strike="noStrike">
                          <a:solidFill>
                            <a:srgbClr val="000000"/>
                          </a:solidFill>
                          <a:effectLst/>
                          <a:latin typeface="Arial Narrow" panose="020B0606020202030204" pitchFamily="34" charset="0"/>
                        </a:rPr>
                        <a:t>1 250</a:t>
                      </a:r>
                    </a:p>
                  </a:txBody>
                  <a:tcPr marL="9525" marR="9525" marT="9525" marB="0" anchor="ctr">
                    <a:lnL w="12700" cap="flat" cmpd="sng" algn="ctr">
                      <a:solidFill>
                        <a:schemeClr val="tx1"/>
                      </a:solidFill>
                      <a:prstDash val="solid"/>
                      <a:round/>
                      <a:headEnd type="none" w="med" len="med"/>
                      <a:tailEnd type="none" w="med" len="med"/>
                    </a:lnL>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226</a:t>
                      </a:r>
                    </a:p>
                  </a:txBody>
                  <a:tcPr marL="9525" marR="9525" marT="9525" marB="0" anchor="c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428</a:t>
                      </a:r>
                    </a:p>
                  </a:txBody>
                  <a:tcPr marL="9525" marR="9525" marT="9525" marB="0" anchor="c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355</a:t>
                      </a:r>
                    </a:p>
                  </a:txBody>
                  <a:tcPr marL="9525" marR="9525" marT="9525" marB="0" anchor="c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241</a:t>
                      </a:r>
                    </a:p>
                  </a:txBody>
                  <a:tcPr marL="9525" marR="9525" marT="9525" marB="0" anchor="ctr">
                    <a:lnR w="12700" cap="flat" cmpd="sng" algn="ctr">
                      <a:solidFill>
                        <a:schemeClr val="tx1"/>
                      </a:solidFill>
                      <a:prstDash val="solid"/>
                      <a:round/>
                      <a:headEnd type="none" w="med" len="med"/>
                      <a:tailEnd type="none" w="med" len="med"/>
                    </a:ln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1 524</a:t>
                      </a:r>
                    </a:p>
                  </a:txBody>
                  <a:tcPr marL="9525" marR="9525" marT="9525" marB="0" anchor="ctr">
                    <a:lnL w="12700" cap="flat" cmpd="sng" algn="ctr">
                      <a:solidFill>
                        <a:schemeClr val="tx1"/>
                      </a:solidFill>
                      <a:prstDash val="solid"/>
                      <a:round/>
                      <a:headEnd type="none" w="med" len="med"/>
                      <a:tailEnd type="none" w="med" len="med"/>
                    </a:lnL>
                    <a:solidFill>
                      <a:srgbClr val="548235">
                        <a:alpha val="20000"/>
                      </a:srgbClr>
                    </a:solidFill>
                  </a:tcPr>
                </a:tc>
                <a:tc>
                  <a:txBody>
                    <a:bodyPr/>
                    <a:lstStyle/>
                    <a:p>
                      <a:pPr algn="ctr" fontAlgn="ctr"/>
                      <a:r>
                        <a:rPr lang="ru-RU" sz="800" b="0" i="0" u="none" strike="noStrike">
                          <a:solidFill>
                            <a:srgbClr val="000000"/>
                          </a:solidFill>
                          <a:effectLst/>
                          <a:latin typeface="Arial Narrow" panose="020B0606020202030204" pitchFamily="34" charset="0"/>
                        </a:rPr>
                        <a:t>217</a:t>
                      </a:r>
                    </a:p>
                  </a:txBody>
                  <a:tcPr marL="9525" marR="9525" marT="9525" marB="0" anchor="c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416</a:t>
                      </a:r>
                    </a:p>
                  </a:txBody>
                  <a:tcPr marL="9525" marR="9525" marT="9525" marB="0" anchor="ctr">
                    <a:solidFill>
                      <a:srgbClr val="548235">
                        <a:alpha val="20000"/>
                      </a:srgbClr>
                    </a:solidFill>
                  </a:tcPr>
                </a:tc>
                <a:tc>
                  <a:txBody>
                    <a:bodyPr/>
                    <a:lstStyle/>
                    <a:p>
                      <a:pPr algn="ctr" fontAlgn="ctr"/>
                      <a:r>
                        <a:rPr lang="ru-RU" sz="800" b="0" i="0" u="none" strike="noStrike">
                          <a:solidFill>
                            <a:srgbClr val="000000"/>
                          </a:solidFill>
                          <a:effectLst/>
                          <a:latin typeface="Arial Narrow" panose="020B0606020202030204" pitchFamily="34" charset="0"/>
                        </a:rPr>
                        <a:t>461</a:t>
                      </a:r>
                    </a:p>
                  </a:txBody>
                  <a:tcPr marL="9525" marR="9525" marT="9525" marB="0" anchor="ctr">
                    <a:solidFill>
                      <a:srgbClr val="548235">
                        <a:alpha val="20000"/>
                      </a:srgbClr>
                    </a:solidFill>
                  </a:tcPr>
                </a:tc>
                <a:tc>
                  <a:txBody>
                    <a:bodyPr/>
                    <a:lstStyle/>
                    <a:p>
                      <a:pPr algn="ctr" fontAlgn="ctr"/>
                      <a:r>
                        <a:rPr lang="ru-RU" sz="800" b="0" i="0" u="none" strike="noStrike">
                          <a:solidFill>
                            <a:srgbClr val="000000"/>
                          </a:solidFill>
                          <a:effectLst/>
                          <a:latin typeface="Arial Narrow" panose="020B0606020202030204" pitchFamily="34" charset="0"/>
                        </a:rPr>
                        <a:t>430</a:t>
                      </a:r>
                    </a:p>
                  </a:txBody>
                  <a:tcPr marL="9525" marR="9525" marT="9525" marB="0" anchor="ctr">
                    <a:solidFill>
                      <a:srgbClr val="548235">
                        <a:alpha val="20000"/>
                      </a:srgbClr>
                    </a:solidFill>
                  </a:tcPr>
                </a:tc>
                <a:tc>
                  <a:txBody>
                    <a:bodyPr/>
                    <a:lstStyle/>
                    <a:p>
                      <a:pPr algn="ctr" fontAlgn="ctr"/>
                      <a:r>
                        <a:rPr lang="ru-RU" sz="800" b="0" i="0" u="none" strike="noStrike">
                          <a:solidFill>
                            <a:srgbClr val="000000"/>
                          </a:solidFill>
                          <a:effectLst/>
                          <a:latin typeface="Arial Narrow" panose="020B0606020202030204" pitchFamily="34" charset="0"/>
                        </a:rPr>
                        <a:t>1,7%</a:t>
                      </a:r>
                    </a:p>
                  </a:txBody>
                  <a:tcPr marL="9525" marR="9525" marT="9525" marB="0" anchor="ctr">
                    <a:solidFill>
                      <a:srgbClr val="548235">
                        <a:alpha val="20000"/>
                      </a:srgbClr>
                    </a:solidFill>
                  </a:tcPr>
                </a:tc>
                <a:extLst>
                  <a:ext uri="{0D108BD9-81ED-4DB2-BD59-A6C34878D82A}">
                    <a16:rowId xmlns:a16="http://schemas.microsoft.com/office/drawing/2014/main" val="43189757"/>
                  </a:ext>
                </a:extLst>
              </a:tr>
              <a:tr h="152142">
                <a:tc gridSpan="3">
                  <a:txBody>
                    <a:bodyPr/>
                    <a:lstStyle/>
                    <a:p>
                      <a:pPr algn="ctr" fontAlgn="b"/>
                      <a:r>
                        <a:rPr lang="ru-RU" sz="900" b="1" u="none" strike="noStrike" dirty="0">
                          <a:solidFill>
                            <a:schemeClr val="accent3">
                              <a:lumMod val="50000"/>
                            </a:schemeClr>
                          </a:solidFill>
                          <a:effectLst/>
                          <a:latin typeface="Arial Narrow" panose="020B0606020202030204" pitchFamily="34" charset="0"/>
                        </a:rPr>
                        <a:t>ТОП-10 БОЙЫНША ЖИЫНЫ</a:t>
                      </a:r>
                      <a:endParaRPr lang="ru-RU" sz="900" b="1" i="0" u="none" strike="noStrike" cap="none" dirty="0">
                        <a:solidFill>
                          <a:schemeClr val="accent3">
                            <a:lumMod val="50000"/>
                          </a:schemeClr>
                        </a:solidFill>
                        <a:effectLst/>
                        <a:latin typeface="Arial Narrow" panose="020B0606020202030204" pitchFamily="34" charset="0"/>
                        <a:ea typeface="+mn-ea"/>
                        <a:cs typeface="+mn-cs"/>
                        <a:sym typeface="Arial"/>
                      </a:endParaRPr>
                    </a:p>
                  </a:txBody>
                  <a:tcPr marL="9525" marR="9525" marT="0" marB="0" anchor="ctr">
                    <a:lnR w="12700" cap="flat" cmpd="sng" algn="ctr">
                      <a:solidFill>
                        <a:schemeClr val="tx1"/>
                      </a:solidFill>
                      <a:prstDash val="solid"/>
                      <a:round/>
                      <a:headEnd type="none" w="med" len="med"/>
                      <a:tailEnd type="none" w="med" len="med"/>
                    </a:lnR>
                    <a:lnB w="12700" cap="flat" cmpd="sng" algn="ctr">
                      <a:solidFill>
                        <a:schemeClr val="tx1"/>
                      </a:solidFill>
                      <a:prstDash val="solid"/>
                      <a:round/>
                      <a:headEnd type="none" w="med" len="med"/>
                      <a:tailEnd type="none" w="med" len="med"/>
                    </a:lnB>
                    <a:noFill/>
                  </a:tcPr>
                </a:tc>
                <a:tc hMerge="1">
                  <a:txBody>
                    <a:bodyPr/>
                    <a:lstStyle/>
                    <a:p>
                      <a:pPr algn="ctr" fontAlgn="b"/>
                      <a:r>
                        <a:rPr lang="ru-KZ" sz="800" b="0" i="0" u="none" strike="noStrike" cap="none" dirty="0">
                          <a:solidFill>
                            <a:srgbClr val="007F76"/>
                          </a:solidFill>
                          <a:effectLst/>
                          <a:latin typeface="Arial Narrow" panose="020B0606020202030204" pitchFamily="34" charset="0"/>
                          <a:ea typeface="+mn-ea"/>
                          <a:cs typeface="+mn-cs"/>
                          <a:sym typeface="Arial"/>
                        </a:rPr>
                        <a:t>7239-2</a:t>
                      </a:r>
                    </a:p>
                  </a:txBody>
                  <a:tcPr marL="9525" marR="9525" marT="0" marB="0" anchor="ctr">
                    <a:lnB w="12700" cap="flat" cmpd="sng" algn="ctr">
                      <a:solidFill>
                        <a:schemeClr val="tx1"/>
                      </a:solidFill>
                      <a:prstDash val="solid"/>
                      <a:round/>
                      <a:headEnd type="none" w="med" len="med"/>
                      <a:tailEnd type="none" w="med" len="med"/>
                    </a:lnB>
                    <a:solidFill>
                      <a:schemeClr val="bg1">
                        <a:lumMod val="50000"/>
                        <a:alpha val="20000"/>
                      </a:schemeClr>
                    </a:solidFill>
                  </a:tcPr>
                </a:tc>
                <a:tc hMerge="1">
                  <a:txBody>
                    <a:bodyPr/>
                    <a:lstStyle/>
                    <a:p>
                      <a:pPr marL="72000" algn="l" fontAlgn="ctr"/>
                      <a:r>
                        <a:rPr lang="ru-RU" sz="800" b="0" i="0" u="none" strike="noStrike" cap="none" dirty="0">
                          <a:solidFill>
                            <a:srgbClr val="007F76"/>
                          </a:solidFill>
                          <a:effectLst/>
                          <a:latin typeface="Arial Narrow" panose="020B0606020202030204" pitchFamily="34" charset="0"/>
                          <a:ea typeface="+mn-ea"/>
                          <a:cs typeface="+mn-cs"/>
                          <a:sym typeface="Arial"/>
                        </a:rPr>
                        <a:t>Слесари промышленного оборудования</a:t>
                      </a:r>
                    </a:p>
                  </a:txBody>
                  <a:tcPr marL="9525" marR="9525" marT="0" marB="0" anchor="ctr">
                    <a:lnR w="12700" cap="flat" cmpd="sng" algn="ctr">
                      <a:solidFill>
                        <a:schemeClr val="tx1"/>
                      </a:solidFill>
                      <a:prstDash val="solid"/>
                      <a:round/>
                      <a:headEnd type="none" w="med" len="med"/>
                      <a:tailEnd type="none" w="med" len="med"/>
                    </a:lnR>
                    <a:lnB w="12700" cap="flat" cmpd="sng" algn="ctr">
                      <a:solidFill>
                        <a:schemeClr val="tx1"/>
                      </a:solidFill>
                      <a:prstDash val="solid"/>
                      <a:round/>
                      <a:headEnd type="none" w="med" len="med"/>
                      <a:tailEnd type="none" w="med" len="med"/>
                    </a:lnB>
                    <a:solidFill>
                      <a:schemeClr val="bg1">
                        <a:lumMod val="50000"/>
                        <a:alpha val="20000"/>
                      </a:schemeClr>
                    </a:solidFill>
                  </a:tcPr>
                </a:tc>
                <a:tc>
                  <a:txBody>
                    <a:bodyPr/>
                    <a:lstStyle/>
                    <a:p>
                      <a:pPr algn="ctr" fontAlgn="ctr"/>
                      <a:r>
                        <a:rPr lang="ru-RU" sz="800" b="1" i="0" u="none" strike="noStrike" dirty="0">
                          <a:solidFill>
                            <a:srgbClr val="000000"/>
                          </a:solidFill>
                          <a:effectLst/>
                          <a:latin typeface="Arial Narrow" panose="020B0606020202030204" pitchFamily="34" charset="0"/>
                        </a:rPr>
                        <a:t>17 899</a:t>
                      </a:r>
                    </a:p>
                  </a:txBody>
                  <a:tcPr marL="9525" marR="9525" marT="9525" marB="0" anchor="ctr">
                    <a:lnL w="12700" cap="flat" cmpd="sng" algn="ctr">
                      <a:solidFill>
                        <a:schemeClr val="tx1"/>
                      </a:solidFill>
                      <a:prstDash val="solid"/>
                      <a:round/>
                      <a:headEnd type="none" w="med" len="med"/>
                      <a:tailEnd type="none" w="med" len="med"/>
                    </a:lnL>
                    <a:lnB w="12700" cap="flat" cmpd="sng" algn="ctr">
                      <a:solidFill>
                        <a:schemeClr val="tx1"/>
                      </a:solidFill>
                      <a:prstDash val="solid"/>
                      <a:round/>
                      <a:headEnd type="none" w="med" len="med"/>
                      <a:tailEnd type="none" w="med" len="med"/>
                    </a:lnB>
                    <a:noFill/>
                  </a:tcPr>
                </a:tc>
                <a:tc>
                  <a:txBody>
                    <a:bodyPr/>
                    <a:lstStyle/>
                    <a:p>
                      <a:pPr algn="ctr" fontAlgn="ctr"/>
                      <a:r>
                        <a:rPr lang="ru-RU" sz="800" b="1" i="0" u="none" strike="noStrike" dirty="0">
                          <a:solidFill>
                            <a:srgbClr val="000000"/>
                          </a:solidFill>
                          <a:effectLst/>
                          <a:latin typeface="Arial Narrow" panose="020B0606020202030204" pitchFamily="34" charset="0"/>
                        </a:rPr>
                        <a:t>2 895</a:t>
                      </a:r>
                    </a:p>
                  </a:txBody>
                  <a:tcPr marL="9525" marR="9525" marT="9525" marB="0" anchor="ctr">
                    <a:lnB w="12700" cap="flat" cmpd="sng" algn="ctr">
                      <a:solidFill>
                        <a:schemeClr val="tx1"/>
                      </a:solidFill>
                      <a:prstDash val="solid"/>
                      <a:round/>
                      <a:headEnd type="none" w="med" len="med"/>
                      <a:tailEnd type="none" w="med" len="med"/>
                    </a:lnB>
                    <a:noFill/>
                  </a:tcPr>
                </a:tc>
                <a:tc>
                  <a:txBody>
                    <a:bodyPr/>
                    <a:lstStyle/>
                    <a:p>
                      <a:pPr algn="ctr" fontAlgn="ctr"/>
                      <a:r>
                        <a:rPr lang="ru-RU" sz="800" b="1" i="0" u="none" strike="noStrike" dirty="0">
                          <a:solidFill>
                            <a:srgbClr val="000000"/>
                          </a:solidFill>
                          <a:effectLst/>
                          <a:latin typeface="Arial Narrow" panose="020B0606020202030204" pitchFamily="34" charset="0"/>
                        </a:rPr>
                        <a:t>4 728</a:t>
                      </a:r>
                    </a:p>
                  </a:txBody>
                  <a:tcPr marL="9525" marR="9525" marT="9525" marB="0" anchor="ctr">
                    <a:lnB w="12700" cap="flat" cmpd="sng" algn="ctr">
                      <a:solidFill>
                        <a:schemeClr val="tx1"/>
                      </a:solidFill>
                      <a:prstDash val="solid"/>
                      <a:round/>
                      <a:headEnd type="none" w="med" len="med"/>
                      <a:tailEnd type="none" w="med" len="med"/>
                    </a:lnB>
                    <a:noFill/>
                  </a:tcPr>
                </a:tc>
                <a:tc>
                  <a:txBody>
                    <a:bodyPr/>
                    <a:lstStyle/>
                    <a:p>
                      <a:pPr algn="ctr" fontAlgn="ctr"/>
                      <a:r>
                        <a:rPr lang="ru-RU" sz="800" b="1" i="0" u="none" strike="noStrike" dirty="0">
                          <a:solidFill>
                            <a:srgbClr val="000000"/>
                          </a:solidFill>
                          <a:effectLst/>
                          <a:latin typeface="Arial Narrow" panose="020B0606020202030204" pitchFamily="34" charset="0"/>
                        </a:rPr>
                        <a:t>5 810</a:t>
                      </a:r>
                    </a:p>
                  </a:txBody>
                  <a:tcPr marL="9525" marR="9525" marT="9525" marB="0" anchor="ctr">
                    <a:lnB w="12700" cap="flat" cmpd="sng" algn="ctr">
                      <a:solidFill>
                        <a:schemeClr val="tx1"/>
                      </a:solidFill>
                      <a:prstDash val="solid"/>
                      <a:round/>
                      <a:headEnd type="none" w="med" len="med"/>
                      <a:tailEnd type="none" w="med" len="med"/>
                    </a:lnB>
                    <a:noFill/>
                  </a:tcPr>
                </a:tc>
                <a:tc>
                  <a:txBody>
                    <a:bodyPr/>
                    <a:lstStyle/>
                    <a:p>
                      <a:pPr algn="ctr" fontAlgn="ctr"/>
                      <a:r>
                        <a:rPr lang="ru-RU" sz="800" b="1" i="0" u="none" strike="noStrike">
                          <a:solidFill>
                            <a:srgbClr val="000000"/>
                          </a:solidFill>
                          <a:effectLst/>
                          <a:latin typeface="Arial Narrow" panose="020B0606020202030204" pitchFamily="34" charset="0"/>
                        </a:rPr>
                        <a:t>4 466</a:t>
                      </a:r>
                    </a:p>
                  </a:txBody>
                  <a:tcPr marL="9525" marR="9525" marT="9525" marB="0" anchor="ctr">
                    <a:lnR w="12700" cap="flat" cmpd="sng" algn="ctr">
                      <a:solidFill>
                        <a:schemeClr val="tx1"/>
                      </a:solidFill>
                      <a:prstDash val="solid"/>
                      <a:round/>
                      <a:headEnd type="none" w="med" len="med"/>
                      <a:tailEnd type="none" w="med" len="med"/>
                    </a:lnR>
                    <a:lnB w="12700" cap="flat" cmpd="sng" algn="ctr">
                      <a:solidFill>
                        <a:schemeClr val="tx1"/>
                      </a:solidFill>
                      <a:prstDash val="solid"/>
                      <a:round/>
                      <a:headEnd type="none" w="med" len="med"/>
                      <a:tailEnd type="none" w="med" len="med"/>
                    </a:lnB>
                    <a:noFill/>
                  </a:tcPr>
                </a:tc>
                <a:tc>
                  <a:txBody>
                    <a:bodyPr/>
                    <a:lstStyle/>
                    <a:p>
                      <a:pPr algn="ctr" fontAlgn="ctr"/>
                      <a:r>
                        <a:rPr lang="ru-RU" sz="800" b="1" i="0" u="none" strike="noStrike" dirty="0">
                          <a:solidFill>
                            <a:srgbClr val="000000"/>
                          </a:solidFill>
                          <a:effectLst/>
                          <a:latin typeface="Arial Narrow" panose="020B0606020202030204" pitchFamily="34" charset="0"/>
                        </a:rPr>
                        <a:t>20 886</a:t>
                      </a:r>
                    </a:p>
                  </a:txBody>
                  <a:tcPr marL="9525" marR="9525" marT="9525" marB="0" anchor="ctr">
                    <a:lnL w="12700" cap="flat" cmpd="sng" algn="ctr">
                      <a:solidFill>
                        <a:schemeClr val="tx1"/>
                      </a:solidFill>
                      <a:prstDash val="solid"/>
                      <a:round/>
                      <a:headEnd type="none" w="med" len="med"/>
                      <a:tailEnd type="none" w="med" len="med"/>
                    </a:lnL>
                    <a:lnB w="12700" cap="flat" cmpd="sng" algn="ctr">
                      <a:solidFill>
                        <a:schemeClr val="tx1"/>
                      </a:solidFill>
                      <a:prstDash val="solid"/>
                      <a:round/>
                      <a:headEnd type="none" w="med" len="med"/>
                      <a:tailEnd type="none" w="med" len="med"/>
                    </a:lnB>
                    <a:noFill/>
                  </a:tcPr>
                </a:tc>
                <a:tc>
                  <a:txBody>
                    <a:bodyPr/>
                    <a:lstStyle/>
                    <a:p>
                      <a:pPr algn="ctr" fontAlgn="ctr"/>
                      <a:r>
                        <a:rPr lang="ru-RU" sz="800" b="1" i="0" u="none" strike="noStrike" dirty="0">
                          <a:solidFill>
                            <a:srgbClr val="000000"/>
                          </a:solidFill>
                          <a:effectLst/>
                          <a:latin typeface="Arial Narrow" panose="020B0606020202030204" pitchFamily="34" charset="0"/>
                        </a:rPr>
                        <a:t>3 603</a:t>
                      </a:r>
                    </a:p>
                  </a:txBody>
                  <a:tcPr marL="9525" marR="9525" marT="9525" marB="0" anchor="ctr">
                    <a:lnB w="12700" cap="flat" cmpd="sng" algn="ctr">
                      <a:solidFill>
                        <a:schemeClr val="tx1"/>
                      </a:solidFill>
                      <a:prstDash val="solid"/>
                      <a:round/>
                      <a:headEnd type="none" w="med" len="med"/>
                      <a:tailEnd type="none" w="med" len="med"/>
                    </a:lnB>
                    <a:noFill/>
                  </a:tcPr>
                </a:tc>
                <a:tc>
                  <a:txBody>
                    <a:bodyPr/>
                    <a:lstStyle/>
                    <a:p>
                      <a:pPr algn="ctr" fontAlgn="ctr"/>
                      <a:r>
                        <a:rPr lang="ru-RU" sz="800" b="1" i="0" u="none" strike="noStrike" dirty="0">
                          <a:solidFill>
                            <a:srgbClr val="000000"/>
                          </a:solidFill>
                          <a:effectLst/>
                          <a:latin typeface="Arial Narrow" panose="020B0606020202030204" pitchFamily="34" charset="0"/>
                        </a:rPr>
                        <a:t>4 751</a:t>
                      </a:r>
                    </a:p>
                  </a:txBody>
                  <a:tcPr marL="9525" marR="9525" marT="9525" marB="0" anchor="ctr">
                    <a:lnB w="12700" cap="flat" cmpd="sng" algn="ctr">
                      <a:solidFill>
                        <a:schemeClr val="tx1"/>
                      </a:solidFill>
                      <a:prstDash val="solid"/>
                      <a:round/>
                      <a:headEnd type="none" w="med" len="med"/>
                      <a:tailEnd type="none" w="med" len="med"/>
                    </a:lnB>
                    <a:noFill/>
                  </a:tcPr>
                </a:tc>
                <a:tc>
                  <a:txBody>
                    <a:bodyPr/>
                    <a:lstStyle/>
                    <a:p>
                      <a:pPr algn="ctr" fontAlgn="ctr"/>
                      <a:r>
                        <a:rPr lang="ru-RU" sz="800" b="1" i="0" u="none" strike="noStrike" dirty="0">
                          <a:solidFill>
                            <a:srgbClr val="000000"/>
                          </a:solidFill>
                          <a:effectLst/>
                          <a:latin typeface="Arial Narrow" panose="020B0606020202030204" pitchFamily="34" charset="0"/>
                        </a:rPr>
                        <a:t>5 788</a:t>
                      </a:r>
                    </a:p>
                  </a:txBody>
                  <a:tcPr marL="9525" marR="9525" marT="9525" marB="0" anchor="ctr">
                    <a:lnB w="12700" cap="flat" cmpd="sng" algn="ctr">
                      <a:solidFill>
                        <a:schemeClr val="tx1"/>
                      </a:solidFill>
                      <a:prstDash val="solid"/>
                      <a:round/>
                      <a:headEnd type="none" w="med" len="med"/>
                      <a:tailEnd type="none" w="med" len="med"/>
                    </a:lnB>
                    <a:noFill/>
                  </a:tcPr>
                </a:tc>
                <a:tc>
                  <a:txBody>
                    <a:bodyPr/>
                    <a:lstStyle/>
                    <a:p>
                      <a:pPr algn="ctr" fontAlgn="ctr"/>
                      <a:r>
                        <a:rPr lang="ru-RU" sz="800" b="1" i="0" u="none" strike="noStrike" dirty="0">
                          <a:solidFill>
                            <a:srgbClr val="000000"/>
                          </a:solidFill>
                          <a:effectLst/>
                          <a:latin typeface="Arial Narrow" panose="020B0606020202030204" pitchFamily="34" charset="0"/>
                        </a:rPr>
                        <a:t>6 744</a:t>
                      </a:r>
                    </a:p>
                  </a:txBody>
                  <a:tcPr marL="9525" marR="9525" marT="9525" marB="0" anchor="ctr">
                    <a:lnB w="12700" cap="flat" cmpd="sng" algn="ctr">
                      <a:solidFill>
                        <a:schemeClr val="tx1"/>
                      </a:solidFill>
                      <a:prstDash val="solid"/>
                      <a:round/>
                      <a:headEnd type="none" w="med" len="med"/>
                      <a:tailEnd type="none" w="med" len="med"/>
                    </a:lnB>
                    <a:noFill/>
                  </a:tcPr>
                </a:tc>
                <a:tc>
                  <a:txBody>
                    <a:bodyPr/>
                    <a:lstStyle/>
                    <a:p>
                      <a:pPr algn="ctr" fontAlgn="ctr"/>
                      <a:r>
                        <a:rPr lang="ru-RU" sz="800" b="1" i="0" u="none" strike="noStrike" dirty="0">
                          <a:solidFill>
                            <a:srgbClr val="000000"/>
                          </a:solidFill>
                          <a:effectLst/>
                          <a:latin typeface="Arial Narrow" panose="020B0606020202030204" pitchFamily="34" charset="0"/>
                        </a:rPr>
                        <a:t>23,4%</a:t>
                      </a:r>
                    </a:p>
                  </a:txBody>
                  <a:tcPr marL="9525" marR="9525" marT="9525" marB="0" anchor="ctr">
                    <a:lnB w="12700"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3063250630"/>
                  </a:ext>
                </a:extLst>
              </a:tr>
              <a:tr h="152142">
                <a:tc gridSpan="14">
                  <a:txBody>
                    <a:bodyPr/>
                    <a:lstStyle/>
                    <a:p>
                      <a:pPr algn="ctr" fontAlgn="b"/>
                      <a:r>
                        <a:rPr lang="ru-RU" sz="900" b="1" i="0" u="none" strike="noStrike" dirty="0">
                          <a:solidFill>
                            <a:schemeClr val="accent6">
                              <a:lumMod val="50000"/>
                            </a:schemeClr>
                          </a:solidFill>
                          <a:effectLst/>
                          <a:latin typeface="Arial Narrow" panose="020B0606020202030204" pitchFamily="34" charset="0"/>
                        </a:rPr>
                        <a:t>ПЕССИМИСТІК СЦЕНАРИЙ</a:t>
                      </a:r>
                      <a:endParaRPr lang="en-US" sz="900" b="1" i="0" u="none" strike="noStrike" dirty="0">
                        <a:solidFill>
                          <a:schemeClr val="accent6">
                            <a:lumMod val="50000"/>
                          </a:schemeClr>
                        </a:solidFill>
                        <a:effectLst/>
                        <a:latin typeface="Arial Narrow" panose="020B0606020202030204" pitchFamily="34" charset="0"/>
                      </a:endParaRPr>
                    </a:p>
                  </a:txBody>
                  <a:tcPr marL="9525" marR="9525" marT="0" marB="0" anchor="ct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accent6">
                        <a:lumMod val="50000"/>
                        <a:alpha val="40000"/>
                      </a:schemeClr>
                    </a:solidFill>
                  </a:tcPr>
                </a:tc>
                <a:tc hMerge="1">
                  <a:txBody>
                    <a:bodyPr/>
                    <a:lstStyle/>
                    <a:p>
                      <a:pPr algn="ctr" fontAlgn="b"/>
                      <a:endParaRPr lang="ru-KZ" sz="800" b="0" i="0" u="none" strike="noStrike" cap="none" dirty="0">
                        <a:solidFill>
                          <a:srgbClr val="007F76"/>
                        </a:solidFill>
                        <a:effectLst/>
                        <a:latin typeface="Arial Narrow" panose="020B0606020202030204" pitchFamily="34" charset="0"/>
                        <a:ea typeface="+mn-ea"/>
                        <a:cs typeface="+mn-cs"/>
                        <a:sym typeface="Arial"/>
                      </a:endParaRPr>
                    </a:p>
                  </a:txBody>
                  <a:tcPr marL="9525" marR="9525" marT="0" marB="0" anchor="ct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007F76">
                        <a:alpha val="20000"/>
                      </a:srgbClr>
                    </a:solidFill>
                  </a:tcPr>
                </a:tc>
                <a:tc hMerge="1">
                  <a:txBody>
                    <a:bodyPr/>
                    <a:lstStyle/>
                    <a:p>
                      <a:pPr marL="72000" algn="l" fontAlgn="ctr"/>
                      <a:endParaRPr lang="ru-RU" sz="800" b="0" i="0" u="none" strike="noStrike" cap="none" dirty="0">
                        <a:solidFill>
                          <a:srgbClr val="007F76"/>
                        </a:solidFill>
                        <a:effectLst/>
                        <a:latin typeface="Arial Narrow" panose="020B0606020202030204" pitchFamily="34" charset="0"/>
                        <a:ea typeface="+mn-ea"/>
                        <a:cs typeface="+mn-cs"/>
                        <a:sym typeface="Arial"/>
                      </a:endParaRPr>
                    </a:p>
                  </a:txBody>
                  <a:tcPr marL="9525" marR="9525" marT="0" marB="0" anchor="ctr">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007F76">
                        <a:alpha val="20000"/>
                      </a:srgbClr>
                    </a:solidFill>
                  </a:tcPr>
                </a:tc>
                <a:tc hMerge="1">
                  <a:txBody>
                    <a:bodyPr/>
                    <a:lstStyle/>
                    <a:p>
                      <a:pPr algn="ctr" fontAlgn="b"/>
                      <a:endParaRPr lang="ru-KZ" sz="800" b="0" i="0" u="none" strike="noStrike" cap="none" dirty="0">
                        <a:solidFill>
                          <a:schemeClr val="tx1"/>
                        </a:solidFill>
                        <a:effectLst/>
                        <a:latin typeface="Arial Narrow" panose="020B0606020202030204" pitchFamily="34" charset="0"/>
                        <a:ea typeface="+mn-ea"/>
                        <a:cs typeface="+mn-cs"/>
                        <a:sym typeface="Arial"/>
                      </a:endParaRPr>
                    </a:p>
                  </a:txBody>
                  <a:tcPr marL="9525" marR="9525" marT="0" marB="0" anchor="ctr">
                    <a:lnL w="12700" cap="flat" cmpd="sng" algn="ctr">
                      <a:solidFill>
                        <a:schemeClr val="tx1"/>
                      </a:solidFill>
                      <a:prstDash val="solid"/>
                      <a:round/>
                      <a:headEnd type="none" w="med" len="med"/>
                      <a:tailEnd type="none" w="med" len="med"/>
                    </a:lnL>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50000"/>
                        <a:alpha val="20000"/>
                      </a:schemeClr>
                    </a:solidFill>
                  </a:tcPr>
                </a:tc>
                <a:tc hMerge="1">
                  <a:txBody>
                    <a:bodyPr/>
                    <a:lstStyle/>
                    <a:p>
                      <a:pPr algn="ctr" fontAlgn="b"/>
                      <a:endParaRPr lang="ru-KZ" sz="800" b="0" i="0" u="none" strike="noStrike" cap="none">
                        <a:solidFill>
                          <a:schemeClr val="tx1"/>
                        </a:solidFill>
                        <a:effectLst/>
                        <a:latin typeface="Arial Narrow" panose="020B0606020202030204" pitchFamily="34" charset="0"/>
                        <a:ea typeface="+mn-ea"/>
                        <a:cs typeface="+mn-cs"/>
                        <a:sym typeface="Arial"/>
                      </a:endParaRPr>
                    </a:p>
                  </a:txBody>
                  <a:tcPr marL="9525" marR="9525" marT="0" marB="0" anchor="ct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50000"/>
                        <a:alpha val="20000"/>
                      </a:schemeClr>
                    </a:solidFill>
                  </a:tcPr>
                </a:tc>
                <a:tc hMerge="1">
                  <a:txBody>
                    <a:bodyPr/>
                    <a:lstStyle/>
                    <a:p>
                      <a:pPr algn="ctr" fontAlgn="b"/>
                      <a:endParaRPr lang="ru-KZ" sz="800" b="0" i="0" u="none" strike="noStrike" cap="none" dirty="0">
                        <a:solidFill>
                          <a:schemeClr val="tx1"/>
                        </a:solidFill>
                        <a:effectLst/>
                        <a:latin typeface="Arial Narrow" panose="020B0606020202030204" pitchFamily="34" charset="0"/>
                        <a:ea typeface="+mn-ea"/>
                        <a:cs typeface="+mn-cs"/>
                        <a:sym typeface="Arial"/>
                      </a:endParaRPr>
                    </a:p>
                  </a:txBody>
                  <a:tcPr marL="9525" marR="9525" marT="0" marB="0" anchor="ct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50000"/>
                        <a:alpha val="20000"/>
                      </a:schemeClr>
                    </a:solidFill>
                  </a:tcPr>
                </a:tc>
                <a:tc hMerge="1">
                  <a:txBody>
                    <a:bodyPr/>
                    <a:lstStyle/>
                    <a:p>
                      <a:pPr algn="ctr" fontAlgn="b"/>
                      <a:endParaRPr lang="ru-KZ" sz="800" b="0" i="0" u="none" strike="noStrike" cap="none" dirty="0">
                        <a:solidFill>
                          <a:schemeClr val="tx1"/>
                        </a:solidFill>
                        <a:effectLst/>
                        <a:latin typeface="Arial Narrow" panose="020B0606020202030204" pitchFamily="34" charset="0"/>
                        <a:ea typeface="+mn-ea"/>
                        <a:cs typeface="+mn-cs"/>
                        <a:sym typeface="Arial"/>
                      </a:endParaRPr>
                    </a:p>
                  </a:txBody>
                  <a:tcPr marL="9525" marR="9525" marT="0" marB="0" anchor="ct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50000"/>
                        <a:alpha val="20000"/>
                      </a:schemeClr>
                    </a:solidFill>
                  </a:tcPr>
                </a:tc>
                <a:tc hMerge="1">
                  <a:txBody>
                    <a:bodyPr/>
                    <a:lstStyle/>
                    <a:p>
                      <a:pPr algn="ctr" fontAlgn="b"/>
                      <a:endParaRPr lang="ru-KZ" sz="800" b="0" i="0" u="none" strike="noStrike" cap="none">
                        <a:solidFill>
                          <a:schemeClr val="tx1"/>
                        </a:solidFill>
                        <a:effectLst/>
                        <a:latin typeface="Arial Narrow" panose="020B0606020202030204" pitchFamily="34" charset="0"/>
                        <a:ea typeface="+mn-ea"/>
                        <a:cs typeface="+mn-cs"/>
                        <a:sym typeface="Arial"/>
                      </a:endParaRPr>
                    </a:p>
                  </a:txBody>
                  <a:tcPr marL="9525" marR="9525" marT="0" marB="0" anchor="ctr">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50000"/>
                        <a:alpha val="20000"/>
                      </a:schemeClr>
                    </a:solidFill>
                  </a:tcPr>
                </a:tc>
                <a:tc hMerge="1">
                  <a:txBody>
                    <a:bodyPr/>
                    <a:lstStyle/>
                    <a:p>
                      <a:pPr algn="ctr" fontAlgn="ctr"/>
                      <a:endParaRPr lang="ru-KZ" sz="800" b="0" i="0" u="none" strike="noStrike" cap="none" dirty="0">
                        <a:solidFill>
                          <a:srgbClr val="007F76"/>
                        </a:solidFill>
                        <a:effectLst/>
                        <a:latin typeface="Arial Narrow" panose="020B0606020202030204" pitchFamily="34" charset="0"/>
                        <a:ea typeface="+mn-ea"/>
                        <a:cs typeface="+mn-cs"/>
                        <a:sym typeface="Arial"/>
                      </a:endParaRPr>
                    </a:p>
                  </a:txBody>
                  <a:tcPr marL="9525" marR="9525" marT="0" marB="0" anchor="ctr">
                    <a:lnL w="12700" cap="flat" cmpd="sng" algn="ctr">
                      <a:solidFill>
                        <a:schemeClr val="tx1"/>
                      </a:solidFill>
                      <a:prstDash val="solid"/>
                      <a:round/>
                      <a:headEnd type="none" w="med" len="med"/>
                      <a:tailEnd type="none" w="med" len="med"/>
                    </a:lnL>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007F76">
                        <a:alpha val="20000"/>
                      </a:srgbClr>
                    </a:solidFill>
                  </a:tcPr>
                </a:tc>
                <a:tc hMerge="1">
                  <a:txBody>
                    <a:bodyPr/>
                    <a:lstStyle/>
                    <a:p>
                      <a:pPr algn="ctr" fontAlgn="ctr"/>
                      <a:endParaRPr lang="ru-KZ" sz="800" b="0" i="0" u="none" strike="noStrike" cap="none" dirty="0">
                        <a:solidFill>
                          <a:schemeClr val="tx1"/>
                        </a:solidFill>
                        <a:effectLst/>
                        <a:latin typeface="Arial Narrow" panose="020B0606020202030204" pitchFamily="34" charset="0"/>
                        <a:ea typeface="+mn-ea"/>
                        <a:cs typeface="+mn-cs"/>
                        <a:sym typeface="Arial"/>
                      </a:endParaRPr>
                    </a:p>
                  </a:txBody>
                  <a:tcPr marL="9525" marR="9525" marT="0" marB="0" anchor="ct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50000"/>
                        <a:alpha val="20000"/>
                      </a:schemeClr>
                    </a:solidFill>
                  </a:tcPr>
                </a:tc>
                <a:tc hMerge="1">
                  <a:txBody>
                    <a:bodyPr/>
                    <a:lstStyle/>
                    <a:p>
                      <a:pPr algn="ctr" fontAlgn="ctr"/>
                      <a:endParaRPr lang="ru-KZ" sz="800" b="0" i="0" u="none" strike="noStrike" cap="none" dirty="0">
                        <a:solidFill>
                          <a:srgbClr val="007F76"/>
                        </a:solidFill>
                        <a:effectLst/>
                        <a:latin typeface="Arial Narrow" panose="020B0606020202030204" pitchFamily="34" charset="0"/>
                        <a:ea typeface="+mn-ea"/>
                        <a:cs typeface="+mn-cs"/>
                        <a:sym typeface="Arial"/>
                      </a:endParaRPr>
                    </a:p>
                  </a:txBody>
                  <a:tcPr marL="9525" marR="9525" marT="0" marB="0" anchor="ct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007F76">
                        <a:alpha val="20000"/>
                      </a:srgbClr>
                    </a:solidFill>
                  </a:tcPr>
                </a:tc>
                <a:tc hMerge="1">
                  <a:txBody>
                    <a:bodyPr/>
                    <a:lstStyle/>
                    <a:p>
                      <a:pPr algn="ctr" fontAlgn="ctr"/>
                      <a:endParaRPr lang="ru-KZ" sz="800" b="0" i="0" u="none" strike="noStrike" cap="none" dirty="0">
                        <a:solidFill>
                          <a:srgbClr val="007F76"/>
                        </a:solidFill>
                        <a:effectLst/>
                        <a:latin typeface="Arial Narrow" panose="020B0606020202030204" pitchFamily="34" charset="0"/>
                        <a:ea typeface="+mn-ea"/>
                        <a:cs typeface="+mn-cs"/>
                        <a:sym typeface="Arial"/>
                      </a:endParaRPr>
                    </a:p>
                  </a:txBody>
                  <a:tcPr marL="9525" marR="9525" marT="0" marB="0" anchor="ct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007F76">
                        <a:alpha val="20000"/>
                      </a:srgbClr>
                    </a:solidFill>
                  </a:tcPr>
                </a:tc>
                <a:tc hMerge="1">
                  <a:txBody>
                    <a:bodyPr/>
                    <a:lstStyle/>
                    <a:p>
                      <a:pPr algn="ctr" fontAlgn="ctr"/>
                      <a:endParaRPr lang="ru-KZ" sz="800" b="0" i="0" u="none" strike="noStrike" cap="none" dirty="0">
                        <a:solidFill>
                          <a:srgbClr val="007F76"/>
                        </a:solidFill>
                        <a:effectLst/>
                        <a:latin typeface="Arial Narrow" panose="020B0606020202030204" pitchFamily="34" charset="0"/>
                        <a:ea typeface="+mn-ea"/>
                        <a:cs typeface="+mn-cs"/>
                        <a:sym typeface="Arial"/>
                      </a:endParaRPr>
                    </a:p>
                  </a:txBody>
                  <a:tcPr marL="9525" marR="9525" marT="0" marB="0" anchor="ct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007F76">
                        <a:alpha val="20000"/>
                      </a:srgbClr>
                    </a:solidFill>
                  </a:tcPr>
                </a:tc>
                <a:tc hMerge="1">
                  <a:txBody>
                    <a:bodyPr/>
                    <a:lstStyle/>
                    <a:p>
                      <a:pPr algn="ctr" fontAlgn="ctr"/>
                      <a:endParaRPr lang="ru-KZ" sz="800" b="0" i="0" u="none" strike="noStrike" cap="none" dirty="0">
                        <a:solidFill>
                          <a:srgbClr val="007F76"/>
                        </a:solidFill>
                        <a:effectLst/>
                        <a:latin typeface="Arial Narrow" panose="020B0606020202030204" pitchFamily="34" charset="0"/>
                        <a:ea typeface="+mn-ea"/>
                        <a:cs typeface="+mn-cs"/>
                        <a:sym typeface="Arial"/>
                      </a:endParaRPr>
                    </a:p>
                  </a:txBody>
                  <a:tcPr marL="9525" marR="9525" marT="0" marB="0" anchor="ct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007F76">
                        <a:alpha val="20000"/>
                      </a:srgbClr>
                    </a:solidFill>
                  </a:tcPr>
                </a:tc>
                <a:extLst>
                  <a:ext uri="{0D108BD9-81ED-4DB2-BD59-A6C34878D82A}">
                    <a16:rowId xmlns:a16="http://schemas.microsoft.com/office/drawing/2014/main" val="2562410137"/>
                  </a:ext>
                </a:extLst>
              </a:tr>
              <a:tr h="144837">
                <a:tc>
                  <a:txBody>
                    <a:bodyPr/>
                    <a:lstStyle/>
                    <a:p>
                      <a:pPr algn="ctr" fontAlgn="b"/>
                      <a:r>
                        <a:rPr lang="ru-RU" sz="800" u="none" strike="noStrike" dirty="0">
                          <a:solidFill>
                            <a:schemeClr val="accent6">
                              <a:lumMod val="50000"/>
                            </a:schemeClr>
                          </a:solidFill>
                          <a:effectLst/>
                          <a:latin typeface="Arial Narrow" panose="020B0606020202030204" pitchFamily="34" charset="0"/>
                        </a:rPr>
                        <a:t>1</a:t>
                      </a:r>
                      <a:endParaRPr lang="en-US" sz="800" b="0" i="0" u="none" strike="noStrike" dirty="0">
                        <a:solidFill>
                          <a:schemeClr val="accent6">
                            <a:lumMod val="50000"/>
                          </a:schemeClr>
                        </a:solidFill>
                        <a:effectLst/>
                        <a:latin typeface="Arial Narrow" panose="020B0606020202030204" pitchFamily="34" charset="0"/>
                      </a:endParaRPr>
                    </a:p>
                  </a:txBody>
                  <a:tcPr marL="9525" marR="9525" marT="0" marB="0" anchor="ctr">
                    <a:lnT w="12700" cap="flat" cmpd="sng" algn="ctr">
                      <a:solidFill>
                        <a:schemeClr val="tx1"/>
                      </a:solidFill>
                      <a:prstDash val="solid"/>
                      <a:round/>
                      <a:headEnd type="none" w="med" len="med"/>
                      <a:tailEnd type="none" w="med" len="med"/>
                    </a:lnT>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9629-9</a:t>
                      </a:r>
                    </a:p>
                  </a:txBody>
                  <a:tcPr marL="9525" marR="9525" marT="9525" marB="0" anchor="ctr">
                    <a:lnT w="12700" cap="flat" cmpd="sng" algn="ctr">
                      <a:solidFill>
                        <a:schemeClr val="tx1"/>
                      </a:solidFill>
                      <a:prstDash val="solid"/>
                      <a:round/>
                      <a:headEnd type="none" w="med" len="med"/>
                      <a:tailEnd type="none" w="med" len="med"/>
                    </a:lnT>
                    <a:solidFill>
                      <a:schemeClr val="accent6">
                        <a:lumMod val="50000"/>
                        <a:alpha val="1000"/>
                      </a:schemeClr>
                    </a:solidFill>
                  </a:tcPr>
                </a:tc>
                <a:tc>
                  <a:txBody>
                    <a:bodyPr/>
                    <a:lstStyle/>
                    <a:p>
                      <a:pPr marL="72000" algn="l" fontAlgn="ctr"/>
                      <a:r>
                        <a:rPr lang="ru-RU" sz="800" b="0" i="0" u="none" strike="noStrike" dirty="0" err="1">
                          <a:solidFill>
                            <a:srgbClr val="000000"/>
                          </a:solidFill>
                          <a:effectLst/>
                          <a:latin typeface="Arial Narrow" panose="020B0606020202030204" pitchFamily="34" charset="0"/>
                        </a:rPr>
                        <a:t>Біліктілігі</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жоқ</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жұмысшылар</a:t>
                      </a:r>
                      <a:endParaRPr lang="ru-RU" sz="800" b="0" i="0" u="none" strike="noStrike" dirty="0">
                        <a:solidFill>
                          <a:srgbClr val="000000"/>
                        </a:solidFill>
                        <a:effectLst/>
                        <a:latin typeface="Arial Narrow" panose="020B0606020202030204" pitchFamily="34" charset="0"/>
                      </a:endParaRPr>
                    </a:p>
                  </a:txBody>
                  <a:tcPr marL="9525" marR="9525" marT="9525" marB="0" anchor="ctr">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3 262</a:t>
                      </a:r>
                    </a:p>
                  </a:txBody>
                  <a:tcPr marL="9525" marR="9525" marT="9525" marB="0" anchor="ctr">
                    <a:lnL w="12700" cap="flat" cmpd="sng" algn="ctr">
                      <a:solidFill>
                        <a:schemeClr val="tx1"/>
                      </a:solidFill>
                      <a:prstDash val="solid"/>
                      <a:round/>
                      <a:headEnd type="none" w="med" len="med"/>
                      <a:tailEnd type="none" w="med" len="med"/>
                    </a:lnL>
                    <a:lnT w="12700" cap="flat" cmpd="sng" algn="ctr">
                      <a:solidFill>
                        <a:schemeClr val="tx1"/>
                      </a:solidFill>
                      <a:prstDash val="solid"/>
                      <a:round/>
                      <a:headEnd type="none" w="med" len="med"/>
                      <a:tailEnd type="none" w="med" len="med"/>
                    </a:lnT>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460</a:t>
                      </a:r>
                    </a:p>
                  </a:txBody>
                  <a:tcPr marL="9525" marR="9525" marT="9525" marB="0" anchor="ctr">
                    <a:lnT w="12700" cap="flat" cmpd="sng" algn="ctr">
                      <a:solidFill>
                        <a:schemeClr val="tx1"/>
                      </a:solidFill>
                      <a:prstDash val="solid"/>
                      <a:round/>
                      <a:headEnd type="none" w="med" len="med"/>
                      <a:tailEnd type="none" w="med" len="med"/>
                    </a:lnT>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877</a:t>
                      </a:r>
                    </a:p>
                  </a:txBody>
                  <a:tcPr marL="9525" marR="9525" marT="9525" marB="0" anchor="ctr">
                    <a:lnT w="12700" cap="flat" cmpd="sng" algn="ctr">
                      <a:solidFill>
                        <a:schemeClr val="tx1"/>
                      </a:solidFill>
                      <a:prstDash val="solid"/>
                      <a:round/>
                      <a:headEnd type="none" w="med" len="med"/>
                      <a:tailEnd type="none" w="med" len="med"/>
                    </a:lnT>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825</a:t>
                      </a:r>
                    </a:p>
                  </a:txBody>
                  <a:tcPr marL="9525" marR="9525" marT="9525" marB="0" anchor="ctr">
                    <a:lnT w="12700" cap="flat" cmpd="sng" algn="ctr">
                      <a:solidFill>
                        <a:schemeClr val="tx1"/>
                      </a:solidFill>
                      <a:prstDash val="solid"/>
                      <a:round/>
                      <a:headEnd type="none" w="med" len="med"/>
                      <a:tailEnd type="none" w="med" len="med"/>
                    </a:lnT>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1 100</a:t>
                      </a:r>
                    </a:p>
                  </a:txBody>
                  <a:tcPr marL="9525" marR="9525" marT="9525" marB="0" anchor="ctr">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3 221</a:t>
                      </a:r>
                    </a:p>
                  </a:txBody>
                  <a:tcPr marL="9525" marR="9525" marT="9525" marB="0" anchor="ctr">
                    <a:lnL w="12700" cap="flat" cmpd="sng" algn="ctr">
                      <a:solidFill>
                        <a:schemeClr val="tx1"/>
                      </a:solidFill>
                      <a:prstDash val="solid"/>
                      <a:round/>
                      <a:headEnd type="none" w="med" len="med"/>
                      <a:tailEnd type="none" w="med" len="med"/>
                    </a:lnL>
                    <a:lnT w="12700" cap="flat" cmpd="sng" algn="ctr">
                      <a:solidFill>
                        <a:schemeClr val="tx1"/>
                      </a:solidFill>
                      <a:prstDash val="solid"/>
                      <a:round/>
                      <a:headEnd type="none" w="med" len="med"/>
                      <a:tailEnd type="none" w="med" len="med"/>
                    </a:lnT>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516</a:t>
                      </a:r>
                    </a:p>
                  </a:txBody>
                  <a:tcPr marL="9525" marR="9525" marT="9525" marB="0" anchor="ctr">
                    <a:lnT w="12700" cap="flat" cmpd="sng" algn="ctr">
                      <a:solidFill>
                        <a:schemeClr val="tx1"/>
                      </a:solidFill>
                      <a:prstDash val="solid"/>
                      <a:round/>
                      <a:headEnd type="none" w="med" len="med"/>
                      <a:tailEnd type="none" w="med" len="med"/>
                    </a:lnT>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655</a:t>
                      </a:r>
                    </a:p>
                  </a:txBody>
                  <a:tcPr marL="9525" marR="9525" marT="9525" marB="0" anchor="ctr">
                    <a:lnT w="12700" cap="flat" cmpd="sng" algn="ctr">
                      <a:solidFill>
                        <a:schemeClr val="tx1"/>
                      </a:solidFill>
                      <a:prstDash val="solid"/>
                      <a:round/>
                      <a:headEnd type="none" w="med" len="med"/>
                      <a:tailEnd type="none" w="med" len="med"/>
                    </a:lnT>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1 042</a:t>
                      </a:r>
                    </a:p>
                  </a:txBody>
                  <a:tcPr marL="9525" marR="9525" marT="9525" marB="0" anchor="ctr">
                    <a:lnT w="12700" cap="flat" cmpd="sng" algn="ctr">
                      <a:solidFill>
                        <a:schemeClr val="tx1"/>
                      </a:solidFill>
                      <a:prstDash val="solid"/>
                      <a:round/>
                      <a:headEnd type="none" w="med" len="med"/>
                      <a:tailEnd type="none" w="med" len="med"/>
                    </a:lnT>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1 008</a:t>
                      </a:r>
                    </a:p>
                  </a:txBody>
                  <a:tcPr marL="9525" marR="9525" marT="9525" marB="0" anchor="ctr">
                    <a:lnT w="12700" cap="flat" cmpd="sng" algn="ctr">
                      <a:solidFill>
                        <a:schemeClr val="tx1"/>
                      </a:solidFill>
                      <a:prstDash val="solid"/>
                      <a:round/>
                      <a:headEnd type="none" w="med" len="med"/>
                      <a:tailEnd type="none" w="med" len="med"/>
                    </a:lnT>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3,8%</a:t>
                      </a:r>
                    </a:p>
                  </a:txBody>
                  <a:tcPr marL="9525" marR="9525" marT="9525" marB="0" anchor="ctr">
                    <a:lnT w="12700" cap="flat" cmpd="sng" algn="ctr">
                      <a:solidFill>
                        <a:schemeClr val="tx1"/>
                      </a:solidFill>
                      <a:prstDash val="solid"/>
                      <a:round/>
                      <a:headEnd type="none" w="med" len="med"/>
                      <a:tailEnd type="none" w="med" len="med"/>
                    </a:lnT>
                    <a:solidFill>
                      <a:schemeClr val="accent6">
                        <a:lumMod val="50000"/>
                        <a:alpha val="1000"/>
                      </a:schemeClr>
                    </a:solidFill>
                  </a:tcPr>
                </a:tc>
                <a:extLst>
                  <a:ext uri="{0D108BD9-81ED-4DB2-BD59-A6C34878D82A}">
                    <a16:rowId xmlns:a16="http://schemas.microsoft.com/office/drawing/2014/main" val="1295061941"/>
                  </a:ext>
                </a:extLst>
              </a:tr>
              <a:tr h="144837">
                <a:tc>
                  <a:txBody>
                    <a:bodyPr/>
                    <a:lstStyle/>
                    <a:p>
                      <a:pPr algn="ctr" fontAlgn="b"/>
                      <a:r>
                        <a:rPr lang="ru-RU" sz="800" b="0" i="0" u="none" strike="noStrike" dirty="0">
                          <a:solidFill>
                            <a:schemeClr val="accent6">
                              <a:lumMod val="50000"/>
                            </a:schemeClr>
                          </a:solidFill>
                          <a:effectLst/>
                          <a:latin typeface="Arial Narrow" panose="020B0606020202030204" pitchFamily="34" charset="0"/>
                        </a:rPr>
                        <a:t>2</a:t>
                      </a:r>
                      <a:endParaRPr lang="en-US" sz="800" b="0" i="0" u="none" strike="noStrike" dirty="0">
                        <a:solidFill>
                          <a:schemeClr val="accent6">
                            <a:lumMod val="50000"/>
                          </a:schemeClr>
                        </a:solidFill>
                        <a:effectLst/>
                        <a:latin typeface="Arial Narrow" panose="020B0606020202030204" pitchFamily="34" charset="0"/>
                      </a:endParaRPr>
                    </a:p>
                  </a:txBody>
                  <a:tcPr marL="9525" marR="9525" marT="0" marB="0" anchor="ctr">
                    <a:solidFill>
                      <a:schemeClr val="accent6">
                        <a:lumMod val="75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9629-7</a:t>
                      </a:r>
                    </a:p>
                  </a:txBody>
                  <a:tcPr marL="9525" marR="9525" marT="9525" marB="0" anchor="ctr">
                    <a:solidFill>
                      <a:schemeClr val="accent6">
                        <a:lumMod val="75000"/>
                        <a:alpha val="20000"/>
                      </a:schemeClr>
                    </a:solidFill>
                  </a:tcPr>
                </a:tc>
                <a:tc>
                  <a:txBody>
                    <a:bodyPr/>
                    <a:lstStyle/>
                    <a:p>
                      <a:pPr marL="72000" algn="l" fontAlgn="ctr"/>
                      <a:r>
                        <a:rPr lang="ru-RU" sz="800" b="0" i="0" u="none" strike="noStrike" dirty="0" err="1">
                          <a:solidFill>
                            <a:srgbClr val="000000"/>
                          </a:solidFill>
                          <a:effectLst/>
                          <a:latin typeface="Arial Narrow" panose="020B0606020202030204" pitchFamily="34" charset="0"/>
                        </a:rPr>
                        <a:t>Әртүрлі</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жұмысты</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атқарушылар</a:t>
                      </a:r>
                      <a:endParaRPr lang="ru-RU" sz="800" b="0" i="0" u="none" strike="noStrike" dirty="0">
                        <a:solidFill>
                          <a:srgbClr val="000000"/>
                        </a:solidFill>
                        <a:effectLst/>
                        <a:latin typeface="Arial Narrow" panose="020B0606020202030204" pitchFamily="34" charset="0"/>
                      </a:endParaRPr>
                    </a:p>
                  </a:txBody>
                  <a:tcPr marL="9525" marR="9525" marT="9525" marB="0" anchor="ctr">
                    <a:lnR w="12700" cap="flat" cmpd="sng" algn="ctr">
                      <a:solidFill>
                        <a:schemeClr val="tx1"/>
                      </a:solidFill>
                      <a:prstDash val="solid"/>
                      <a:round/>
                      <a:headEnd type="none" w="med" len="med"/>
                      <a:tailEnd type="none" w="med" len="med"/>
                    </a:lnR>
                    <a:solidFill>
                      <a:schemeClr val="accent6">
                        <a:lumMod val="75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2 427</a:t>
                      </a:r>
                    </a:p>
                  </a:txBody>
                  <a:tcPr marL="9525" marR="9525" marT="9525" marB="0" anchor="ctr">
                    <a:lnL w="12700" cap="flat" cmpd="sng" algn="ctr">
                      <a:solidFill>
                        <a:schemeClr val="tx1"/>
                      </a:solidFill>
                      <a:prstDash val="solid"/>
                      <a:round/>
                      <a:headEnd type="none" w="med" len="med"/>
                      <a:tailEnd type="none" w="med" len="med"/>
                    </a:lnL>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228</a:t>
                      </a:r>
                    </a:p>
                  </a:txBody>
                  <a:tcPr marL="9525" marR="9525" marT="9525" marB="0" anchor="c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742</a:t>
                      </a:r>
                    </a:p>
                  </a:txBody>
                  <a:tcPr marL="9525" marR="9525" marT="9525" marB="0" anchor="c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1 011</a:t>
                      </a:r>
                    </a:p>
                  </a:txBody>
                  <a:tcPr marL="9525" marR="9525" marT="9525" marB="0" anchor="c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446</a:t>
                      </a:r>
                    </a:p>
                  </a:txBody>
                  <a:tcPr marL="9525" marR="9525" marT="9525" marB="0" anchor="ctr">
                    <a:lnR w="12700" cap="flat" cmpd="sng" algn="ctr">
                      <a:solidFill>
                        <a:schemeClr val="tx1"/>
                      </a:solidFill>
                      <a:prstDash val="solid"/>
                      <a:round/>
                      <a:headEnd type="none" w="med" len="med"/>
                      <a:tailEnd type="none" w="med" len="med"/>
                    </a:ln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2 639</a:t>
                      </a:r>
                    </a:p>
                  </a:txBody>
                  <a:tcPr marL="9525" marR="9525" marT="9525" marB="0" anchor="ctr">
                    <a:lnL w="12700" cap="flat" cmpd="sng" algn="ctr">
                      <a:solidFill>
                        <a:schemeClr val="tx1"/>
                      </a:solidFill>
                      <a:prstDash val="solid"/>
                      <a:round/>
                      <a:headEnd type="none" w="med" len="med"/>
                      <a:tailEnd type="none" w="med" len="med"/>
                    </a:lnL>
                    <a:solidFill>
                      <a:schemeClr val="accent6">
                        <a:lumMod val="75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301</a:t>
                      </a:r>
                    </a:p>
                  </a:txBody>
                  <a:tcPr marL="9525" marR="9525" marT="9525" marB="0" anchor="c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390</a:t>
                      </a:r>
                    </a:p>
                  </a:txBody>
                  <a:tcPr marL="9525" marR="9525" marT="9525" marB="0" anchor="ctr">
                    <a:solidFill>
                      <a:schemeClr val="accent6">
                        <a:lumMod val="75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908</a:t>
                      </a:r>
                    </a:p>
                  </a:txBody>
                  <a:tcPr marL="9525" marR="9525" marT="9525" marB="0" anchor="ctr">
                    <a:solidFill>
                      <a:schemeClr val="accent6">
                        <a:lumMod val="75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1 040</a:t>
                      </a:r>
                    </a:p>
                  </a:txBody>
                  <a:tcPr marL="9525" marR="9525" marT="9525" marB="0" anchor="ctr">
                    <a:solidFill>
                      <a:schemeClr val="accent6">
                        <a:lumMod val="75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3,2%</a:t>
                      </a:r>
                    </a:p>
                  </a:txBody>
                  <a:tcPr marL="9525" marR="9525" marT="9525" marB="0" anchor="ctr">
                    <a:solidFill>
                      <a:schemeClr val="accent6">
                        <a:lumMod val="75000"/>
                        <a:alpha val="20000"/>
                      </a:schemeClr>
                    </a:solidFill>
                  </a:tcPr>
                </a:tc>
                <a:extLst>
                  <a:ext uri="{0D108BD9-81ED-4DB2-BD59-A6C34878D82A}">
                    <a16:rowId xmlns:a16="http://schemas.microsoft.com/office/drawing/2014/main" val="750895560"/>
                  </a:ext>
                </a:extLst>
              </a:tr>
              <a:tr h="144837">
                <a:tc>
                  <a:txBody>
                    <a:bodyPr/>
                    <a:lstStyle/>
                    <a:p>
                      <a:pPr algn="ctr" fontAlgn="b"/>
                      <a:r>
                        <a:rPr lang="ru-RU" sz="800" b="0" i="0" u="none" strike="noStrike" dirty="0">
                          <a:solidFill>
                            <a:schemeClr val="accent6">
                              <a:lumMod val="50000"/>
                            </a:schemeClr>
                          </a:solidFill>
                          <a:effectLst/>
                          <a:latin typeface="Arial Narrow" panose="020B0606020202030204" pitchFamily="34" charset="0"/>
                        </a:rPr>
                        <a:t>3</a:t>
                      </a:r>
                      <a:endParaRPr lang="en-US" sz="800" b="0" i="0" u="none" strike="noStrike" dirty="0">
                        <a:solidFill>
                          <a:schemeClr val="accent6">
                            <a:lumMod val="50000"/>
                          </a:schemeClr>
                        </a:solidFill>
                        <a:effectLst/>
                        <a:latin typeface="Arial Narrow" panose="020B0606020202030204" pitchFamily="34" charset="0"/>
                      </a:endParaRPr>
                    </a:p>
                  </a:txBody>
                  <a:tcPr marL="9525" marR="9525" marT="0"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9112-9</a:t>
                      </a:r>
                    </a:p>
                  </a:txBody>
                  <a:tcPr marL="9525" marR="9525" marT="9525" marB="0" anchor="ctr">
                    <a:solidFill>
                      <a:schemeClr val="accent6">
                        <a:lumMod val="50000"/>
                        <a:alpha val="1000"/>
                      </a:schemeClr>
                    </a:solidFill>
                  </a:tcPr>
                </a:tc>
                <a:tc>
                  <a:txBody>
                    <a:bodyPr/>
                    <a:lstStyle/>
                    <a:p>
                      <a:pPr marL="72000" algn="l" fontAlgn="ctr"/>
                      <a:r>
                        <a:rPr lang="ru-RU" sz="800" b="0" i="0" u="none" strike="noStrike" dirty="0" err="1">
                          <a:solidFill>
                            <a:srgbClr val="000000"/>
                          </a:solidFill>
                          <a:effectLst/>
                          <a:latin typeface="Arial Narrow" panose="020B0606020202030204" pitchFamily="34" charset="0"/>
                        </a:rPr>
                        <a:t>Отельдердегі</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және</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ұқсас</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мекемелердегі</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басқа</a:t>
                      </a:r>
                      <a:r>
                        <a:rPr lang="ru-RU" sz="800" b="0" i="0" u="none" strike="noStrike" dirty="0">
                          <a:solidFill>
                            <a:srgbClr val="000000"/>
                          </a:solidFill>
                          <a:effectLst/>
                          <a:latin typeface="Arial Narrow" panose="020B0606020202030204" pitchFamily="34" charset="0"/>
                        </a:rPr>
                        <a:t> да </a:t>
                      </a:r>
                      <a:r>
                        <a:rPr lang="ru-RU" sz="800" b="0" i="0" u="none" strike="noStrike" dirty="0" err="1">
                          <a:solidFill>
                            <a:srgbClr val="000000"/>
                          </a:solidFill>
                          <a:effectLst/>
                          <a:latin typeface="Arial Narrow" panose="020B0606020202030204" pitchFamily="34" charset="0"/>
                        </a:rPr>
                        <a:t>тазалаушылар</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және</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үй</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қызметшілері</a:t>
                      </a:r>
                      <a:endParaRPr lang="ru-RU" sz="800" b="0" i="0" u="none" strike="noStrike" dirty="0">
                        <a:solidFill>
                          <a:srgbClr val="000000"/>
                        </a:solidFill>
                        <a:effectLst/>
                        <a:latin typeface="Arial Narrow" panose="020B0606020202030204" pitchFamily="34" charset="0"/>
                      </a:endParaRPr>
                    </a:p>
                  </a:txBody>
                  <a:tcPr marL="9525" marR="9525" marT="9525" marB="0" anchor="ctr">
                    <a:lnR w="12700" cap="flat" cmpd="sng" algn="ctr">
                      <a:solidFill>
                        <a:schemeClr val="tx1"/>
                      </a:solidFill>
                      <a:prstDash val="solid"/>
                      <a:round/>
                      <a:headEnd type="none" w="med" len="med"/>
                      <a:tailEnd type="none" w="med" len="med"/>
                    </a:ln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2 190</a:t>
                      </a:r>
                    </a:p>
                  </a:txBody>
                  <a:tcPr marL="9525" marR="9525" marT="9525" marB="0" anchor="ctr">
                    <a:lnL w="12700" cap="flat" cmpd="sng" algn="ctr">
                      <a:solidFill>
                        <a:schemeClr val="tx1"/>
                      </a:solidFill>
                      <a:prstDash val="solid"/>
                      <a:round/>
                      <a:headEnd type="none" w="med" len="med"/>
                      <a:tailEnd type="none" w="med" len="med"/>
                    </a:lnL>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464</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461</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603</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662</a:t>
                      </a:r>
                    </a:p>
                  </a:txBody>
                  <a:tcPr marL="9525" marR="9525" marT="9525" marB="0" anchor="ctr">
                    <a:lnR w="12700" cap="flat" cmpd="sng" algn="ctr">
                      <a:solidFill>
                        <a:schemeClr val="tx1"/>
                      </a:solidFill>
                      <a:prstDash val="solid"/>
                      <a:round/>
                      <a:headEnd type="none" w="med" len="med"/>
                      <a:tailEnd type="none" w="med" len="med"/>
                    </a:ln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2 465</a:t>
                      </a:r>
                    </a:p>
                  </a:txBody>
                  <a:tcPr marL="9525" marR="9525" marT="9525" marB="0" anchor="ctr">
                    <a:lnL w="12700" cap="flat" cmpd="sng" algn="ctr">
                      <a:solidFill>
                        <a:schemeClr val="tx1"/>
                      </a:solidFill>
                      <a:prstDash val="solid"/>
                      <a:round/>
                      <a:headEnd type="none" w="med" len="med"/>
                      <a:tailEnd type="none" w="med" len="med"/>
                    </a:lnL>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536</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609</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590</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730</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2,9%</a:t>
                      </a:r>
                    </a:p>
                  </a:txBody>
                  <a:tcPr marL="9525" marR="9525" marT="9525" marB="0" anchor="ctr">
                    <a:solidFill>
                      <a:schemeClr val="accent6">
                        <a:lumMod val="50000"/>
                        <a:alpha val="1000"/>
                      </a:schemeClr>
                    </a:solidFill>
                  </a:tcPr>
                </a:tc>
                <a:extLst>
                  <a:ext uri="{0D108BD9-81ED-4DB2-BD59-A6C34878D82A}">
                    <a16:rowId xmlns:a16="http://schemas.microsoft.com/office/drawing/2014/main" val="761244194"/>
                  </a:ext>
                </a:extLst>
              </a:tr>
              <a:tr h="144837">
                <a:tc>
                  <a:txBody>
                    <a:bodyPr/>
                    <a:lstStyle/>
                    <a:p>
                      <a:pPr algn="ctr" fontAlgn="b"/>
                      <a:r>
                        <a:rPr lang="ru-RU" sz="800" b="0" i="0" u="none" strike="noStrike" dirty="0">
                          <a:solidFill>
                            <a:schemeClr val="accent6">
                              <a:lumMod val="50000"/>
                            </a:schemeClr>
                          </a:solidFill>
                          <a:effectLst/>
                          <a:latin typeface="Arial Narrow" panose="020B0606020202030204" pitchFamily="34" charset="0"/>
                        </a:rPr>
                        <a:t>4</a:t>
                      </a:r>
                      <a:endParaRPr lang="en-US" sz="800" b="0" i="0" u="none" strike="noStrike" dirty="0">
                        <a:solidFill>
                          <a:schemeClr val="accent6">
                            <a:lumMod val="50000"/>
                          </a:schemeClr>
                        </a:solidFill>
                        <a:effectLst/>
                        <a:latin typeface="Arial Narrow" panose="020B0606020202030204" pitchFamily="34" charset="0"/>
                      </a:endParaRPr>
                    </a:p>
                  </a:txBody>
                  <a:tcPr marL="9525" marR="9525" marT="0" marB="0" anchor="ctr">
                    <a:solidFill>
                      <a:schemeClr val="accent6">
                        <a:lumMod val="75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9116-0</a:t>
                      </a:r>
                    </a:p>
                  </a:txBody>
                  <a:tcPr marL="9525" marR="9525" marT="9525" marB="0" anchor="ctr">
                    <a:solidFill>
                      <a:schemeClr val="accent6">
                        <a:lumMod val="75000"/>
                        <a:alpha val="20000"/>
                      </a:schemeClr>
                    </a:solidFill>
                  </a:tcPr>
                </a:tc>
                <a:tc>
                  <a:txBody>
                    <a:bodyPr/>
                    <a:lstStyle/>
                    <a:p>
                      <a:pPr marL="72000" algn="l" fontAlgn="ctr"/>
                      <a:r>
                        <a:rPr lang="ru-RU" sz="800" b="0" i="0" u="none" strike="noStrike" dirty="0">
                          <a:solidFill>
                            <a:srgbClr val="000000"/>
                          </a:solidFill>
                          <a:effectLst/>
                          <a:latin typeface="Arial Narrow" panose="020B0606020202030204" pitchFamily="34" charset="0"/>
                        </a:rPr>
                        <a:t>Аула </a:t>
                      </a:r>
                      <a:r>
                        <a:rPr lang="ru-RU" sz="800" b="0" i="0" u="none" strike="noStrike" dirty="0" err="1">
                          <a:solidFill>
                            <a:srgbClr val="000000"/>
                          </a:solidFill>
                          <a:effectLst/>
                          <a:latin typeface="Arial Narrow" panose="020B0606020202030204" pitchFamily="34" charset="0"/>
                        </a:rPr>
                        <a:t>сыпырушылар</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және</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ашық</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аумақтарды</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тазалаушылар</a:t>
                      </a:r>
                      <a:endParaRPr lang="ru-RU" sz="800" b="0" i="0" u="none" strike="noStrike" dirty="0">
                        <a:solidFill>
                          <a:srgbClr val="000000"/>
                        </a:solidFill>
                        <a:effectLst/>
                        <a:latin typeface="Arial Narrow" panose="020B0606020202030204" pitchFamily="34" charset="0"/>
                      </a:endParaRPr>
                    </a:p>
                  </a:txBody>
                  <a:tcPr marL="9525" marR="9525" marT="9525" marB="0" anchor="ctr">
                    <a:lnR w="12700" cap="flat" cmpd="sng" algn="ctr">
                      <a:solidFill>
                        <a:schemeClr val="tx1"/>
                      </a:solidFill>
                      <a:prstDash val="solid"/>
                      <a:round/>
                      <a:headEnd type="none" w="med" len="med"/>
                      <a:tailEnd type="none" w="med" len="med"/>
                    </a:lnR>
                    <a:solidFill>
                      <a:schemeClr val="accent6">
                        <a:lumMod val="75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2 053</a:t>
                      </a:r>
                    </a:p>
                  </a:txBody>
                  <a:tcPr marL="9525" marR="9525" marT="9525" marB="0" anchor="ctr">
                    <a:lnL w="12700" cap="flat" cmpd="sng" algn="ctr">
                      <a:solidFill>
                        <a:schemeClr val="tx1"/>
                      </a:solidFill>
                      <a:prstDash val="solid"/>
                      <a:round/>
                      <a:headEnd type="none" w="med" len="med"/>
                      <a:tailEnd type="none" w="med" len="med"/>
                    </a:lnL>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380</a:t>
                      </a:r>
                    </a:p>
                  </a:txBody>
                  <a:tcPr marL="9525" marR="9525" marT="9525" marB="0" anchor="c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656</a:t>
                      </a:r>
                    </a:p>
                  </a:txBody>
                  <a:tcPr marL="9525" marR="9525" marT="9525" marB="0" anchor="c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513</a:t>
                      </a:r>
                    </a:p>
                  </a:txBody>
                  <a:tcPr marL="9525" marR="9525" marT="9525" marB="0" anchor="c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504</a:t>
                      </a:r>
                    </a:p>
                  </a:txBody>
                  <a:tcPr marL="9525" marR="9525" marT="9525" marB="0" anchor="ctr">
                    <a:lnR w="12700" cap="flat" cmpd="sng" algn="ctr">
                      <a:solidFill>
                        <a:schemeClr val="tx1"/>
                      </a:solidFill>
                      <a:prstDash val="solid"/>
                      <a:round/>
                      <a:headEnd type="none" w="med" len="med"/>
                      <a:tailEnd type="none" w="med" len="med"/>
                    </a:ln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2 006</a:t>
                      </a:r>
                    </a:p>
                  </a:txBody>
                  <a:tcPr marL="9525" marR="9525" marT="9525" marB="0" anchor="ctr">
                    <a:lnL w="12700" cap="flat" cmpd="sng" algn="ctr">
                      <a:solidFill>
                        <a:schemeClr val="tx1"/>
                      </a:solidFill>
                      <a:prstDash val="solid"/>
                      <a:round/>
                      <a:headEnd type="none" w="med" len="med"/>
                      <a:tailEnd type="none" w="med" len="med"/>
                    </a:lnL>
                    <a:solidFill>
                      <a:schemeClr val="accent6">
                        <a:lumMod val="75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527</a:t>
                      </a:r>
                    </a:p>
                  </a:txBody>
                  <a:tcPr marL="9525" marR="9525" marT="9525" marB="0" anchor="c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354</a:t>
                      </a:r>
                    </a:p>
                  </a:txBody>
                  <a:tcPr marL="9525" marR="9525" marT="9525" marB="0" anchor="ctr">
                    <a:solidFill>
                      <a:schemeClr val="accent6">
                        <a:lumMod val="75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625</a:t>
                      </a:r>
                    </a:p>
                  </a:txBody>
                  <a:tcPr marL="9525" marR="9525" marT="9525" marB="0" anchor="ctr">
                    <a:solidFill>
                      <a:schemeClr val="accent6">
                        <a:lumMod val="75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500</a:t>
                      </a:r>
                    </a:p>
                  </a:txBody>
                  <a:tcPr marL="9525" marR="9525" marT="9525" marB="0" anchor="ctr">
                    <a:solidFill>
                      <a:schemeClr val="accent6">
                        <a:lumMod val="75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2,4%</a:t>
                      </a:r>
                    </a:p>
                  </a:txBody>
                  <a:tcPr marL="9525" marR="9525" marT="9525" marB="0" anchor="ctr">
                    <a:solidFill>
                      <a:schemeClr val="accent6">
                        <a:lumMod val="75000"/>
                        <a:alpha val="20000"/>
                      </a:schemeClr>
                    </a:solidFill>
                  </a:tcPr>
                </a:tc>
                <a:extLst>
                  <a:ext uri="{0D108BD9-81ED-4DB2-BD59-A6C34878D82A}">
                    <a16:rowId xmlns:a16="http://schemas.microsoft.com/office/drawing/2014/main" val="1996304957"/>
                  </a:ext>
                </a:extLst>
              </a:tr>
              <a:tr h="144837">
                <a:tc>
                  <a:txBody>
                    <a:bodyPr/>
                    <a:lstStyle/>
                    <a:p>
                      <a:pPr algn="ctr" fontAlgn="b"/>
                      <a:r>
                        <a:rPr lang="ru-RU" sz="800" b="0" i="0" u="none" strike="noStrike" dirty="0">
                          <a:solidFill>
                            <a:schemeClr val="accent6">
                              <a:lumMod val="50000"/>
                            </a:schemeClr>
                          </a:solidFill>
                          <a:effectLst/>
                          <a:latin typeface="Arial Narrow" panose="020B0606020202030204" pitchFamily="34" charset="0"/>
                        </a:rPr>
                        <a:t>5</a:t>
                      </a:r>
                      <a:endParaRPr lang="en-US" sz="800" b="0" i="0" u="none" strike="noStrike" dirty="0">
                        <a:solidFill>
                          <a:schemeClr val="accent6">
                            <a:lumMod val="50000"/>
                          </a:schemeClr>
                        </a:solidFill>
                        <a:effectLst/>
                        <a:latin typeface="Arial Narrow" panose="020B0606020202030204" pitchFamily="34" charset="0"/>
                      </a:endParaRPr>
                    </a:p>
                  </a:txBody>
                  <a:tcPr marL="9525" marR="9525" marT="0"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2350-3</a:t>
                      </a:r>
                    </a:p>
                  </a:txBody>
                  <a:tcPr marL="9525" marR="9525" marT="9525" marB="0" anchor="ctr">
                    <a:solidFill>
                      <a:schemeClr val="accent6">
                        <a:lumMod val="50000"/>
                        <a:alpha val="1000"/>
                      </a:schemeClr>
                    </a:solidFill>
                  </a:tcPr>
                </a:tc>
                <a:tc>
                  <a:txBody>
                    <a:bodyPr/>
                    <a:lstStyle/>
                    <a:p>
                      <a:pPr marL="72000" algn="l" fontAlgn="ctr"/>
                      <a:r>
                        <a:rPr lang="ru-RU" sz="800" b="0" i="0" u="none" strike="noStrike" dirty="0" err="1">
                          <a:solidFill>
                            <a:srgbClr val="000000"/>
                          </a:solidFill>
                          <a:effectLst/>
                          <a:latin typeface="Arial Narrow" panose="020B0606020202030204" pitchFamily="34" charset="0"/>
                        </a:rPr>
                        <a:t>Қоғамдық</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ғылымдар</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бойынша</a:t>
                      </a:r>
                      <a:r>
                        <a:rPr lang="ru-RU" sz="800" b="0" i="0" u="none" strike="noStrike" dirty="0">
                          <a:solidFill>
                            <a:srgbClr val="000000"/>
                          </a:solidFill>
                          <a:effectLst/>
                          <a:latin typeface="Arial Narrow" panose="020B0606020202030204" pitchFamily="34" charset="0"/>
                        </a:rPr>
                        <a:t> орта </a:t>
                      </a:r>
                      <a:r>
                        <a:rPr lang="ru-RU" sz="800" b="0" i="0" u="none" strike="noStrike" dirty="0" err="1">
                          <a:solidFill>
                            <a:srgbClr val="000000"/>
                          </a:solidFill>
                          <a:effectLst/>
                          <a:latin typeface="Arial Narrow" panose="020B0606020202030204" pitchFamily="34" charset="0"/>
                        </a:rPr>
                        <a:t>мектеп</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мұғалімдері</a:t>
                      </a:r>
                      <a:endParaRPr lang="ru-RU" sz="800" b="0" i="0" u="none" strike="noStrike" dirty="0">
                        <a:solidFill>
                          <a:srgbClr val="000000"/>
                        </a:solidFill>
                        <a:effectLst/>
                        <a:latin typeface="Arial Narrow" panose="020B0606020202030204" pitchFamily="34" charset="0"/>
                      </a:endParaRPr>
                    </a:p>
                  </a:txBody>
                  <a:tcPr marL="9525" marR="9525" marT="9525" marB="0" anchor="ctr">
                    <a:lnR w="12700" cap="flat" cmpd="sng" algn="ctr">
                      <a:solidFill>
                        <a:schemeClr val="tx1"/>
                      </a:solidFill>
                      <a:prstDash val="solid"/>
                      <a:round/>
                      <a:headEnd type="none" w="med" len="med"/>
                      <a:tailEnd type="none" w="med" len="med"/>
                    </a:ln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1 888</a:t>
                      </a:r>
                    </a:p>
                  </a:txBody>
                  <a:tcPr marL="9525" marR="9525" marT="9525" marB="0" anchor="ctr">
                    <a:lnL w="12700" cap="flat" cmpd="sng" algn="ctr">
                      <a:solidFill>
                        <a:schemeClr val="tx1"/>
                      </a:solidFill>
                      <a:prstDash val="solid"/>
                      <a:round/>
                      <a:headEnd type="none" w="med" len="med"/>
                      <a:tailEnd type="none" w="med" len="med"/>
                    </a:lnL>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292</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452</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808</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336</a:t>
                      </a:r>
                    </a:p>
                  </a:txBody>
                  <a:tcPr marL="9525" marR="9525" marT="9525" marB="0" anchor="ctr">
                    <a:lnR w="12700" cap="flat" cmpd="sng" algn="ctr">
                      <a:solidFill>
                        <a:schemeClr val="tx1"/>
                      </a:solidFill>
                      <a:prstDash val="solid"/>
                      <a:round/>
                      <a:headEnd type="none" w="med" len="med"/>
                      <a:tailEnd type="none" w="med" len="med"/>
                    </a:ln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1 841</a:t>
                      </a:r>
                    </a:p>
                  </a:txBody>
                  <a:tcPr marL="9525" marR="9525" marT="9525" marB="0" anchor="ctr">
                    <a:lnL w="12700" cap="flat" cmpd="sng" algn="ctr">
                      <a:solidFill>
                        <a:schemeClr val="tx1"/>
                      </a:solidFill>
                      <a:prstDash val="solid"/>
                      <a:round/>
                      <a:headEnd type="none" w="med" len="med"/>
                      <a:tailEnd type="none" w="med" len="med"/>
                    </a:lnL>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373</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234</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420</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814</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2,2%</a:t>
                      </a:r>
                    </a:p>
                  </a:txBody>
                  <a:tcPr marL="9525" marR="9525" marT="9525" marB="0" anchor="ctr">
                    <a:solidFill>
                      <a:schemeClr val="accent6">
                        <a:lumMod val="50000"/>
                        <a:alpha val="1000"/>
                      </a:schemeClr>
                    </a:solidFill>
                  </a:tcPr>
                </a:tc>
                <a:extLst>
                  <a:ext uri="{0D108BD9-81ED-4DB2-BD59-A6C34878D82A}">
                    <a16:rowId xmlns:a16="http://schemas.microsoft.com/office/drawing/2014/main" val="3085205914"/>
                  </a:ext>
                </a:extLst>
              </a:tr>
              <a:tr h="144837">
                <a:tc>
                  <a:txBody>
                    <a:bodyPr/>
                    <a:lstStyle/>
                    <a:p>
                      <a:pPr algn="ctr" fontAlgn="b"/>
                      <a:r>
                        <a:rPr lang="ru-RU" sz="800" b="0" i="0" u="none" strike="noStrike" dirty="0">
                          <a:solidFill>
                            <a:schemeClr val="accent6">
                              <a:lumMod val="50000"/>
                            </a:schemeClr>
                          </a:solidFill>
                          <a:effectLst/>
                          <a:latin typeface="Arial Narrow" panose="020B0606020202030204" pitchFamily="34" charset="0"/>
                        </a:rPr>
                        <a:t>6</a:t>
                      </a:r>
                      <a:endParaRPr lang="en-US" sz="800" b="0" i="0" u="none" strike="noStrike" dirty="0">
                        <a:solidFill>
                          <a:schemeClr val="accent6">
                            <a:lumMod val="50000"/>
                          </a:schemeClr>
                        </a:solidFill>
                        <a:effectLst/>
                        <a:latin typeface="Arial Narrow" panose="020B0606020202030204" pitchFamily="34" charset="0"/>
                      </a:endParaRPr>
                    </a:p>
                  </a:txBody>
                  <a:tcPr marL="9525" marR="9525" marT="0" marB="0" anchor="ctr">
                    <a:solidFill>
                      <a:schemeClr val="accent6">
                        <a:lumMod val="75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2362-0</a:t>
                      </a:r>
                    </a:p>
                  </a:txBody>
                  <a:tcPr marL="9525" marR="9525" marT="9525" marB="0" anchor="ctr">
                    <a:solidFill>
                      <a:schemeClr val="accent6">
                        <a:lumMod val="75000"/>
                        <a:alpha val="20000"/>
                      </a:schemeClr>
                    </a:solidFill>
                  </a:tcPr>
                </a:tc>
                <a:tc>
                  <a:txBody>
                    <a:bodyPr/>
                    <a:lstStyle/>
                    <a:p>
                      <a:pPr marL="72000" algn="l" fontAlgn="ctr"/>
                      <a:r>
                        <a:rPr lang="ru-RU" sz="800" b="0" i="0" u="none" strike="noStrike" dirty="0" err="1">
                          <a:solidFill>
                            <a:srgbClr val="000000"/>
                          </a:solidFill>
                          <a:effectLst/>
                          <a:latin typeface="Arial Narrow" panose="020B0606020202030204" pitchFamily="34" charset="0"/>
                        </a:rPr>
                        <a:t>Мектепке</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дейінгі</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білім</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берудегі</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тәрбиешілер</a:t>
                      </a:r>
                      <a:endParaRPr lang="ru-RU" sz="800" b="0" i="0" u="none" strike="noStrike" dirty="0">
                        <a:solidFill>
                          <a:srgbClr val="000000"/>
                        </a:solidFill>
                        <a:effectLst/>
                        <a:latin typeface="Arial Narrow" panose="020B0606020202030204" pitchFamily="34" charset="0"/>
                      </a:endParaRPr>
                    </a:p>
                  </a:txBody>
                  <a:tcPr marL="9525" marR="9525" marT="9525" marB="0" anchor="ctr">
                    <a:lnR w="12700" cap="flat" cmpd="sng" algn="ctr">
                      <a:solidFill>
                        <a:schemeClr val="tx1"/>
                      </a:solidFill>
                      <a:prstDash val="solid"/>
                      <a:round/>
                      <a:headEnd type="none" w="med" len="med"/>
                      <a:tailEnd type="none" w="med" len="med"/>
                    </a:lnR>
                    <a:solidFill>
                      <a:schemeClr val="accent6">
                        <a:lumMod val="75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1 447</a:t>
                      </a:r>
                    </a:p>
                  </a:txBody>
                  <a:tcPr marL="9525" marR="9525" marT="9525" marB="0" anchor="ctr">
                    <a:lnL w="12700" cap="flat" cmpd="sng" algn="ctr">
                      <a:solidFill>
                        <a:schemeClr val="tx1"/>
                      </a:solidFill>
                      <a:prstDash val="solid"/>
                      <a:round/>
                      <a:headEnd type="none" w="med" len="med"/>
                      <a:tailEnd type="none" w="med" len="med"/>
                    </a:lnL>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273</a:t>
                      </a:r>
                    </a:p>
                  </a:txBody>
                  <a:tcPr marL="9525" marR="9525" marT="9525" marB="0" anchor="c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341</a:t>
                      </a:r>
                    </a:p>
                  </a:txBody>
                  <a:tcPr marL="9525" marR="9525" marT="9525" marB="0" anchor="c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480</a:t>
                      </a:r>
                    </a:p>
                  </a:txBody>
                  <a:tcPr marL="9525" marR="9525" marT="9525" marB="0" anchor="c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353</a:t>
                      </a:r>
                    </a:p>
                  </a:txBody>
                  <a:tcPr marL="9525" marR="9525" marT="9525" marB="0" anchor="ctr">
                    <a:lnR w="12700" cap="flat" cmpd="sng" algn="ctr">
                      <a:solidFill>
                        <a:schemeClr val="tx1"/>
                      </a:solidFill>
                      <a:prstDash val="solid"/>
                      <a:round/>
                      <a:headEnd type="none" w="med" len="med"/>
                      <a:tailEnd type="none" w="med" len="med"/>
                    </a:ln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1 826</a:t>
                      </a:r>
                    </a:p>
                  </a:txBody>
                  <a:tcPr marL="9525" marR="9525" marT="9525" marB="0" anchor="ctr">
                    <a:lnL w="12700" cap="flat" cmpd="sng" algn="ctr">
                      <a:solidFill>
                        <a:schemeClr val="tx1"/>
                      </a:solidFill>
                      <a:prstDash val="solid"/>
                      <a:round/>
                      <a:headEnd type="none" w="med" len="med"/>
                      <a:tailEnd type="none" w="med" len="med"/>
                    </a:lnL>
                    <a:solidFill>
                      <a:schemeClr val="accent6">
                        <a:lumMod val="75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513</a:t>
                      </a:r>
                    </a:p>
                  </a:txBody>
                  <a:tcPr marL="9525" marR="9525" marT="9525" marB="0" anchor="c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383</a:t>
                      </a:r>
                    </a:p>
                  </a:txBody>
                  <a:tcPr marL="9525" marR="9525" marT="9525" marB="0" anchor="ctr">
                    <a:solidFill>
                      <a:schemeClr val="accent6">
                        <a:lumMod val="75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398</a:t>
                      </a:r>
                    </a:p>
                  </a:txBody>
                  <a:tcPr marL="9525" marR="9525" marT="9525" marB="0" anchor="ctr">
                    <a:solidFill>
                      <a:schemeClr val="accent6">
                        <a:lumMod val="75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532</a:t>
                      </a:r>
                    </a:p>
                  </a:txBody>
                  <a:tcPr marL="9525" marR="9525" marT="9525" marB="0" anchor="ctr">
                    <a:solidFill>
                      <a:schemeClr val="accent6">
                        <a:lumMod val="75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2,2%</a:t>
                      </a:r>
                    </a:p>
                  </a:txBody>
                  <a:tcPr marL="9525" marR="9525" marT="9525" marB="0" anchor="ctr">
                    <a:solidFill>
                      <a:schemeClr val="accent6">
                        <a:lumMod val="75000"/>
                        <a:alpha val="20000"/>
                      </a:schemeClr>
                    </a:solidFill>
                  </a:tcPr>
                </a:tc>
                <a:extLst>
                  <a:ext uri="{0D108BD9-81ED-4DB2-BD59-A6C34878D82A}">
                    <a16:rowId xmlns:a16="http://schemas.microsoft.com/office/drawing/2014/main" val="2706513750"/>
                  </a:ext>
                </a:extLst>
              </a:tr>
              <a:tr h="144837">
                <a:tc>
                  <a:txBody>
                    <a:bodyPr/>
                    <a:lstStyle/>
                    <a:p>
                      <a:pPr algn="ctr" fontAlgn="b"/>
                      <a:r>
                        <a:rPr lang="ru-RU" sz="800" b="0" i="0" u="none" strike="noStrike" dirty="0">
                          <a:solidFill>
                            <a:schemeClr val="accent6">
                              <a:lumMod val="50000"/>
                            </a:schemeClr>
                          </a:solidFill>
                          <a:effectLst/>
                          <a:latin typeface="Arial Narrow" panose="020B0606020202030204" pitchFamily="34" charset="0"/>
                        </a:rPr>
                        <a:t>7</a:t>
                      </a:r>
                      <a:endParaRPr lang="en-US" sz="800" b="0" i="0" u="none" strike="noStrike" dirty="0">
                        <a:solidFill>
                          <a:schemeClr val="accent6">
                            <a:lumMod val="50000"/>
                          </a:schemeClr>
                        </a:solidFill>
                        <a:effectLst/>
                        <a:latin typeface="Arial Narrow" panose="020B0606020202030204" pitchFamily="34" charset="0"/>
                      </a:endParaRPr>
                    </a:p>
                  </a:txBody>
                  <a:tcPr marL="9525" marR="9525" marT="0"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9329-9</a:t>
                      </a:r>
                    </a:p>
                  </a:txBody>
                  <a:tcPr marL="9525" marR="9525" marT="9525" marB="0" anchor="ctr">
                    <a:solidFill>
                      <a:schemeClr val="accent6">
                        <a:lumMod val="50000"/>
                        <a:alpha val="1000"/>
                      </a:schemeClr>
                    </a:solidFill>
                  </a:tcPr>
                </a:tc>
                <a:tc>
                  <a:txBody>
                    <a:bodyPr/>
                    <a:lstStyle/>
                    <a:p>
                      <a:pPr marL="72000" algn="l" fontAlgn="ctr"/>
                      <a:r>
                        <a:rPr lang="ru-RU" sz="800" b="0" i="0" u="none" strike="noStrike" dirty="0" err="1">
                          <a:solidFill>
                            <a:srgbClr val="000000"/>
                          </a:solidFill>
                          <a:effectLst/>
                          <a:latin typeface="Arial Narrow" panose="020B0606020202030204" pitchFamily="34" charset="0"/>
                        </a:rPr>
                        <a:t>Өңдеу</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өнеркәсібінде</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жұмыс</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істейтін</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басқа</a:t>
                      </a:r>
                      <a:r>
                        <a:rPr lang="ru-RU" sz="800" b="0" i="0" u="none" strike="noStrike" dirty="0">
                          <a:solidFill>
                            <a:srgbClr val="000000"/>
                          </a:solidFill>
                          <a:effectLst/>
                          <a:latin typeface="Arial Narrow" panose="020B0606020202030204" pitchFamily="34" charset="0"/>
                        </a:rPr>
                        <a:t> да </a:t>
                      </a:r>
                      <a:r>
                        <a:rPr lang="ru-RU" sz="800" b="0" i="0" u="none" strike="noStrike" dirty="0" err="1">
                          <a:solidFill>
                            <a:srgbClr val="000000"/>
                          </a:solidFill>
                          <a:effectLst/>
                          <a:latin typeface="Arial Narrow" panose="020B0606020202030204" pitchFamily="34" charset="0"/>
                        </a:rPr>
                        <a:t>біліктілігі</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жоқ</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жұмысшылар</a:t>
                      </a:r>
                      <a:endParaRPr lang="ru-RU" sz="800" b="0" i="0" u="none" strike="noStrike" dirty="0">
                        <a:solidFill>
                          <a:srgbClr val="000000"/>
                        </a:solidFill>
                        <a:effectLst/>
                        <a:latin typeface="Arial Narrow" panose="020B0606020202030204" pitchFamily="34" charset="0"/>
                      </a:endParaRPr>
                    </a:p>
                  </a:txBody>
                  <a:tcPr marL="9525" marR="9525" marT="9525" marB="0" anchor="ctr">
                    <a:lnR w="12700" cap="flat" cmpd="sng" algn="ctr">
                      <a:solidFill>
                        <a:schemeClr val="tx1"/>
                      </a:solidFill>
                      <a:prstDash val="solid"/>
                      <a:round/>
                      <a:headEnd type="none" w="med" len="med"/>
                      <a:tailEnd type="none" w="med" len="med"/>
                    </a:ln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2 026</a:t>
                      </a:r>
                    </a:p>
                  </a:txBody>
                  <a:tcPr marL="9525" marR="9525" marT="9525" marB="0" anchor="ctr">
                    <a:lnL w="12700" cap="flat" cmpd="sng" algn="ctr">
                      <a:solidFill>
                        <a:schemeClr val="tx1"/>
                      </a:solidFill>
                      <a:prstDash val="solid"/>
                      <a:round/>
                      <a:headEnd type="none" w="med" len="med"/>
                      <a:tailEnd type="none" w="med" len="med"/>
                    </a:lnL>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142</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125</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837</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922</a:t>
                      </a:r>
                    </a:p>
                  </a:txBody>
                  <a:tcPr marL="9525" marR="9525" marT="9525" marB="0" anchor="ctr">
                    <a:lnR w="12700" cap="flat" cmpd="sng" algn="ctr">
                      <a:solidFill>
                        <a:schemeClr val="tx1"/>
                      </a:solidFill>
                      <a:prstDash val="solid"/>
                      <a:round/>
                      <a:headEnd type="none" w="med" len="med"/>
                      <a:tailEnd type="none" w="med" len="med"/>
                    </a:ln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1 759</a:t>
                      </a:r>
                    </a:p>
                  </a:txBody>
                  <a:tcPr marL="9525" marR="9525" marT="9525" marB="0" anchor="ctr">
                    <a:lnL w="12700" cap="flat" cmpd="sng" algn="ctr">
                      <a:solidFill>
                        <a:schemeClr val="tx1"/>
                      </a:solidFill>
                      <a:prstDash val="solid"/>
                      <a:round/>
                      <a:headEnd type="none" w="med" len="med"/>
                      <a:tailEnd type="none" w="med" len="med"/>
                    </a:lnL>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211</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315</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338</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895</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2,1%</a:t>
                      </a:r>
                    </a:p>
                  </a:txBody>
                  <a:tcPr marL="9525" marR="9525" marT="9525" marB="0" anchor="ctr">
                    <a:solidFill>
                      <a:schemeClr val="accent6">
                        <a:lumMod val="50000"/>
                        <a:alpha val="1000"/>
                      </a:schemeClr>
                    </a:solidFill>
                  </a:tcPr>
                </a:tc>
                <a:extLst>
                  <a:ext uri="{0D108BD9-81ED-4DB2-BD59-A6C34878D82A}">
                    <a16:rowId xmlns:a16="http://schemas.microsoft.com/office/drawing/2014/main" val="1208754249"/>
                  </a:ext>
                </a:extLst>
              </a:tr>
              <a:tr h="144837">
                <a:tc>
                  <a:txBody>
                    <a:bodyPr/>
                    <a:lstStyle/>
                    <a:p>
                      <a:pPr algn="ctr" fontAlgn="b"/>
                      <a:r>
                        <a:rPr lang="ru-RU" sz="800" b="0" i="0" u="none" strike="noStrike" dirty="0">
                          <a:solidFill>
                            <a:schemeClr val="accent6">
                              <a:lumMod val="50000"/>
                            </a:schemeClr>
                          </a:solidFill>
                          <a:effectLst/>
                          <a:latin typeface="Arial Narrow" panose="020B0606020202030204" pitchFamily="34" charset="0"/>
                        </a:rPr>
                        <a:t>8</a:t>
                      </a:r>
                      <a:endParaRPr lang="en-US" sz="800" b="0" i="0" u="none" strike="noStrike" dirty="0">
                        <a:solidFill>
                          <a:schemeClr val="accent6">
                            <a:lumMod val="50000"/>
                          </a:schemeClr>
                        </a:solidFill>
                        <a:effectLst/>
                        <a:latin typeface="Arial Narrow" panose="020B0606020202030204" pitchFamily="34" charset="0"/>
                      </a:endParaRPr>
                    </a:p>
                  </a:txBody>
                  <a:tcPr marL="9525" marR="9525" marT="0" marB="0" anchor="ctr">
                    <a:solidFill>
                      <a:schemeClr val="accent6">
                        <a:lumMod val="75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3221-0</a:t>
                      </a:r>
                    </a:p>
                  </a:txBody>
                  <a:tcPr marL="9525" marR="9525" marT="9525" marB="0" anchor="ctr">
                    <a:solidFill>
                      <a:schemeClr val="accent6">
                        <a:lumMod val="75000"/>
                        <a:alpha val="20000"/>
                      </a:schemeClr>
                    </a:solidFill>
                  </a:tcPr>
                </a:tc>
                <a:tc>
                  <a:txBody>
                    <a:bodyPr/>
                    <a:lstStyle/>
                    <a:p>
                      <a:pPr marL="72000" algn="l" fontAlgn="ctr"/>
                      <a:r>
                        <a:rPr lang="ru-RU" sz="800" b="0" i="0" u="none" strike="noStrike" dirty="0" err="1">
                          <a:solidFill>
                            <a:srgbClr val="000000"/>
                          </a:solidFill>
                          <a:effectLst/>
                          <a:latin typeface="Arial Narrow" panose="020B0606020202030204" pitchFamily="34" charset="0"/>
                        </a:rPr>
                        <a:t>Күтім</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жөніндегі</a:t>
                      </a:r>
                      <a:r>
                        <a:rPr lang="ru-RU" sz="800" b="0" i="0" u="none" strike="noStrike" dirty="0">
                          <a:solidFill>
                            <a:srgbClr val="000000"/>
                          </a:solidFill>
                          <a:effectLst/>
                          <a:latin typeface="Arial Narrow" panose="020B0606020202030204" pitchFamily="34" charset="0"/>
                        </a:rPr>
                        <a:t> орта </a:t>
                      </a:r>
                      <a:r>
                        <a:rPr lang="ru-RU" sz="800" b="0" i="0" u="none" strike="noStrike" dirty="0" err="1">
                          <a:solidFill>
                            <a:srgbClr val="000000"/>
                          </a:solidFill>
                          <a:effectLst/>
                          <a:latin typeface="Arial Narrow" panose="020B0606020202030204" pitchFamily="34" charset="0"/>
                        </a:rPr>
                        <a:t>медициналық</a:t>
                      </a:r>
                      <a:r>
                        <a:rPr lang="ru-RU" sz="800" b="0" i="0" u="none" strike="noStrike" dirty="0">
                          <a:solidFill>
                            <a:srgbClr val="000000"/>
                          </a:solidFill>
                          <a:effectLst/>
                          <a:latin typeface="Arial Narrow" panose="020B0606020202030204" pitchFamily="34" charset="0"/>
                        </a:rPr>
                        <a:t> персонал</a:t>
                      </a:r>
                    </a:p>
                  </a:txBody>
                  <a:tcPr marL="9525" marR="9525" marT="9525" marB="0" anchor="ctr">
                    <a:lnR w="12700" cap="flat" cmpd="sng" algn="ctr">
                      <a:solidFill>
                        <a:schemeClr val="tx1"/>
                      </a:solidFill>
                      <a:prstDash val="solid"/>
                      <a:round/>
                      <a:headEnd type="none" w="med" len="med"/>
                      <a:tailEnd type="none" w="med" len="med"/>
                    </a:lnR>
                    <a:solidFill>
                      <a:schemeClr val="accent6">
                        <a:lumMod val="75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1 493</a:t>
                      </a:r>
                    </a:p>
                  </a:txBody>
                  <a:tcPr marL="9525" marR="9525" marT="9525" marB="0" anchor="ctr">
                    <a:lnL w="12700" cap="flat" cmpd="sng" algn="ctr">
                      <a:solidFill>
                        <a:schemeClr val="tx1"/>
                      </a:solidFill>
                      <a:prstDash val="solid"/>
                      <a:round/>
                      <a:headEnd type="none" w="med" len="med"/>
                      <a:tailEnd type="none" w="med" len="med"/>
                    </a:lnL>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405</a:t>
                      </a:r>
                    </a:p>
                  </a:txBody>
                  <a:tcPr marL="9525" marR="9525" marT="9525" marB="0" anchor="c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453</a:t>
                      </a:r>
                    </a:p>
                  </a:txBody>
                  <a:tcPr marL="9525" marR="9525" marT="9525" marB="0" anchor="c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341</a:t>
                      </a:r>
                    </a:p>
                  </a:txBody>
                  <a:tcPr marL="9525" marR="9525" marT="9525" marB="0" anchor="c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294</a:t>
                      </a:r>
                    </a:p>
                  </a:txBody>
                  <a:tcPr marL="9525" marR="9525" marT="9525" marB="0" anchor="ctr">
                    <a:lnR w="12700" cap="flat" cmpd="sng" algn="ctr">
                      <a:solidFill>
                        <a:schemeClr val="tx1"/>
                      </a:solidFill>
                      <a:prstDash val="solid"/>
                      <a:round/>
                      <a:headEnd type="none" w="med" len="med"/>
                      <a:tailEnd type="none" w="med" len="med"/>
                    </a:ln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1 621</a:t>
                      </a:r>
                    </a:p>
                  </a:txBody>
                  <a:tcPr marL="9525" marR="9525" marT="9525" marB="0" anchor="ctr">
                    <a:lnL w="12700" cap="flat" cmpd="sng" algn="ctr">
                      <a:solidFill>
                        <a:schemeClr val="tx1"/>
                      </a:solidFill>
                      <a:prstDash val="solid"/>
                      <a:round/>
                      <a:headEnd type="none" w="med" len="med"/>
                      <a:tailEnd type="none" w="med" len="med"/>
                    </a:lnL>
                    <a:solidFill>
                      <a:schemeClr val="accent6">
                        <a:lumMod val="75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384</a:t>
                      </a:r>
                    </a:p>
                  </a:txBody>
                  <a:tcPr marL="9525" marR="9525" marT="9525" marB="0" anchor="c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430</a:t>
                      </a:r>
                    </a:p>
                  </a:txBody>
                  <a:tcPr marL="9525" marR="9525" marT="9525" marB="0" anchor="ctr">
                    <a:solidFill>
                      <a:schemeClr val="accent6">
                        <a:lumMod val="75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423</a:t>
                      </a:r>
                    </a:p>
                  </a:txBody>
                  <a:tcPr marL="9525" marR="9525" marT="9525" marB="0" anchor="ctr">
                    <a:solidFill>
                      <a:schemeClr val="accent6">
                        <a:lumMod val="75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384</a:t>
                      </a:r>
                    </a:p>
                  </a:txBody>
                  <a:tcPr marL="9525" marR="9525" marT="9525" marB="0" anchor="ctr">
                    <a:solidFill>
                      <a:schemeClr val="accent6">
                        <a:lumMod val="75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1,9%</a:t>
                      </a:r>
                    </a:p>
                  </a:txBody>
                  <a:tcPr marL="9525" marR="9525" marT="9525" marB="0" anchor="ctr">
                    <a:solidFill>
                      <a:schemeClr val="accent6">
                        <a:lumMod val="75000"/>
                        <a:alpha val="20000"/>
                      </a:schemeClr>
                    </a:solidFill>
                  </a:tcPr>
                </a:tc>
                <a:extLst>
                  <a:ext uri="{0D108BD9-81ED-4DB2-BD59-A6C34878D82A}">
                    <a16:rowId xmlns:a16="http://schemas.microsoft.com/office/drawing/2014/main" val="470699172"/>
                  </a:ext>
                </a:extLst>
              </a:tr>
              <a:tr h="144837">
                <a:tc>
                  <a:txBody>
                    <a:bodyPr/>
                    <a:lstStyle/>
                    <a:p>
                      <a:pPr algn="ctr" fontAlgn="b"/>
                      <a:r>
                        <a:rPr lang="ru-RU" sz="800" b="0" i="0" u="none" strike="noStrike" dirty="0">
                          <a:solidFill>
                            <a:schemeClr val="accent6">
                              <a:lumMod val="50000"/>
                            </a:schemeClr>
                          </a:solidFill>
                          <a:effectLst/>
                          <a:latin typeface="Arial Narrow" panose="020B0606020202030204" pitchFamily="34" charset="0"/>
                        </a:rPr>
                        <a:t>9</a:t>
                      </a:r>
                      <a:endParaRPr lang="en-US" sz="800" b="0" i="0" u="none" strike="noStrike" dirty="0">
                        <a:solidFill>
                          <a:schemeClr val="accent6">
                            <a:lumMod val="50000"/>
                          </a:schemeClr>
                        </a:solidFill>
                        <a:effectLst/>
                        <a:latin typeface="Arial Narrow" panose="020B0606020202030204" pitchFamily="34" charset="0"/>
                      </a:endParaRPr>
                    </a:p>
                  </a:txBody>
                  <a:tcPr marL="9525" marR="9525" marT="0" marB="0" anchor="ctr">
                    <a:solidFill>
                      <a:schemeClr val="accent6">
                        <a:lumMod val="50000"/>
                        <a:alpha val="1000"/>
                      </a:schemeClr>
                    </a:solidFill>
                  </a:tcPr>
                </a:tc>
                <a:tc>
                  <a:txBody>
                    <a:bodyPr/>
                    <a:lstStyle/>
                    <a:p>
                      <a:pPr algn="ctr" fontAlgn="ctr"/>
                      <a:r>
                        <a:rPr lang="ru-RU" sz="800" b="0" i="0" u="none" strike="noStrike" dirty="0">
                          <a:solidFill>
                            <a:srgbClr val="000000"/>
                          </a:solidFill>
                          <a:effectLst/>
                          <a:latin typeface="Arial Narrow" panose="020B0606020202030204" pitchFamily="34" charset="0"/>
                        </a:rPr>
                        <a:t>7119-9</a:t>
                      </a:r>
                    </a:p>
                  </a:txBody>
                  <a:tcPr marL="9525" marR="9525" marT="9525" marB="0" anchor="ctr">
                    <a:solidFill>
                      <a:schemeClr val="accent6">
                        <a:lumMod val="50000"/>
                        <a:alpha val="1000"/>
                      </a:schemeClr>
                    </a:solidFill>
                  </a:tcPr>
                </a:tc>
                <a:tc>
                  <a:txBody>
                    <a:bodyPr/>
                    <a:lstStyle/>
                    <a:p>
                      <a:pPr marL="72000" algn="l" fontAlgn="ctr"/>
                      <a:r>
                        <a:rPr lang="ru-RU" sz="800" b="0" i="0" u="none" strike="noStrike" dirty="0" err="1">
                          <a:solidFill>
                            <a:srgbClr val="000000"/>
                          </a:solidFill>
                          <a:effectLst/>
                          <a:latin typeface="Arial Narrow" panose="020B0606020202030204" pitchFamily="34" charset="0"/>
                        </a:rPr>
                        <a:t>Құрылысшы-монтаждаушылар</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және</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тектес</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қызметтер</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саласындағы</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жұмысшылары</a:t>
                      </a:r>
                      <a:endParaRPr lang="ru-RU" sz="800" b="0" i="0" u="none" strike="noStrike" dirty="0">
                        <a:solidFill>
                          <a:srgbClr val="000000"/>
                        </a:solidFill>
                        <a:effectLst/>
                        <a:latin typeface="Arial Narrow" panose="020B0606020202030204" pitchFamily="34" charset="0"/>
                      </a:endParaRPr>
                    </a:p>
                  </a:txBody>
                  <a:tcPr marL="9525" marR="9525" marT="9525" marB="0" anchor="ctr">
                    <a:lnR w="12700" cap="flat" cmpd="sng" algn="ctr">
                      <a:solidFill>
                        <a:schemeClr val="tx1"/>
                      </a:solidFill>
                      <a:prstDash val="solid"/>
                      <a:round/>
                      <a:headEnd type="none" w="med" len="med"/>
                      <a:tailEnd type="none" w="med" len="med"/>
                    </a:ln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1 303</a:t>
                      </a:r>
                    </a:p>
                  </a:txBody>
                  <a:tcPr marL="9525" marR="9525" marT="9525" marB="0" anchor="ctr">
                    <a:lnL w="12700" cap="flat" cmpd="sng" algn="ctr">
                      <a:solidFill>
                        <a:schemeClr val="tx1"/>
                      </a:solidFill>
                      <a:prstDash val="solid"/>
                      <a:round/>
                      <a:headEnd type="none" w="med" len="med"/>
                      <a:tailEnd type="none" w="med" len="med"/>
                    </a:lnL>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82</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505</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572</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144</a:t>
                      </a:r>
                    </a:p>
                  </a:txBody>
                  <a:tcPr marL="9525" marR="9525" marT="9525" marB="0" anchor="ctr">
                    <a:lnR w="12700" cap="flat" cmpd="sng" algn="ctr">
                      <a:solidFill>
                        <a:schemeClr val="tx1"/>
                      </a:solidFill>
                      <a:prstDash val="solid"/>
                      <a:round/>
                      <a:headEnd type="none" w="med" len="med"/>
                      <a:tailEnd type="none" w="med" len="med"/>
                    </a:ln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1 621</a:t>
                      </a:r>
                    </a:p>
                  </a:txBody>
                  <a:tcPr marL="9525" marR="9525" marT="9525" marB="0" anchor="ctr">
                    <a:lnL w="12700" cap="flat" cmpd="sng" algn="ctr">
                      <a:solidFill>
                        <a:schemeClr val="tx1"/>
                      </a:solidFill>
                      <a:prstDash val="solid"/>
                      <a:round/>
                      <a:headEnd type="none" w="med" len="med"/>
                      <a:tailEnd type="none" w="med" len="med"/>
                    </a:lnL>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86</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344</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592</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599</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1,9%</a:t>
                      </a:r>
                    </a:p>
                  </a:txBody>
                  <a:tcPr marL="9525" marR="9525" marT="9525" marB="0" anchor="ctr">
                    <a:solidFill>
                      <a:schemeClr val="accent6">
                        <a:lumMod val="50000"/>
                        <a:alpha val="1000"/>
                      </a:schemeClr>
                    </a:solidFill>
                  </a:tcPr>
                </a:tc>
                <a:extLst>
                  <a:ext uri="{0D108BD9-81ED-4DB2-BD59-A6C34878D82A}">
                    <a16:rowId xmlns:a16="http://schemas.microsoft.com/office/drawing/2014/main" val="1074593541"/>
                  </a:ext>
                </a:extLst>
              </a:tr>
              <a:tr h="144837">
                <a:tc>
                  <a:txBody>
                    <a:bodyPr/>
                    <a:lstStyle/>
                    <a:p>
                      <a:pPr algn="ctr" fontAlgn="b"/>
                      <a:r>
                        <a:rPr lang="ru-RU" sz="800" b="0" i="0" u="none" strike="noStrike" dirty="0">
                          <a:solidFill>
                            <a:schemeClr val="accent6">
                              <a:lumMod val="50000"/>
                            </a:schemeClr>
                          </a:solidFill>
                          <a:effectLst/>
                          <a:latin typeface="Arial Narrow" panose="020B0606020202030204" pitchFamily="34" charset="0"/>
                        </a:rPr>
                        <a:t>10</a:t>
                      </a:r>
                      <a:endParaRPr lang="en-US" sz="800" b="0" i="0" u="none" strike="noStrike" dirty="0">
                        <a:solidFill>
                          <a:schemeClr val="accent6">
                            <a:lumMod val="50000"/>
                          </a:schemeClr>
                        </a:solidFill>
                        <a:effectLst/>
                        <a:latin typeface="Arial Narrow" panose="020B0606020202030204" pitchFamily="34" charset="0"/>
                      </a:endParaRPr>
                    </a:p>
                  </a:txBody>
                  <a:tcPr marL="9525" marR="9525" marT="0" marB="0" anchor="ctr">
                    <a:solidFill>
                      <a:schemeClr val="accent6">
                        <a:lumMod val="75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7212-2</a:t>
                      </a:r>
                    </a:p>
                  </a:txBody>
                  <a:tcPr marL="9525" marR="9525" marT="9525" marB="0" anchor="ctr">
                    <a:solidFill>
                      <a:schemeClr val="accent6">
                        <a:lumMod val="75000"/>
                        <a:alpha val="20000"/>
                      </a:schemeClr>
                    </a:solidFill>
                  </a:tcPr>
                </a:tc>
                <a:tc>
                  <a:txBody>
                    <a:bodyPr/>
                    <a:lstStyle/>
                    <a:p>
                      <a:pPr marL="72000" algn="l" fontAlgn="ctr"/>
                      <a:r>
                        <a:rPr lang="ru-RU" sz="800" b="0" i="0" u="none" strike="noStrike" dirty="0" err="1">
                          <a:solidFill>
                            <a:srgbClr val="000000"/>
                          </a:solidFill>
                          <a:effectLst/>
                          <a:latin typeface="Arial Narrow" panose="020B0606020202030204" pitchFamily="34" charset="0"/>
                        </a:rPr>
                        <a:t>Газбен</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кесушілер</a:t>
                      </a:r>
                      <a:endParaRPr lang="ru-RU" sz="800" b="0" i="0" u="none" strike="noStrike" dirty="0">
                        <a:solidFill>
                          <a:srgbClr val="000000"/>
                        </a:solidFill>
                        <a:effectLst/>
                        <a:latin typeface="Arial Narrow" panose="020B0606020202030204" pitchFamily="34" charset="0"/>
                      </a:endParaRPr>
                    </a:p>
                  </a:txBody>
                  <a:tcPr marL="9525" marR="9525" marT="9525" marB="0" anchor="ctr">
                    <a:lnR w="12700" cap="flat" cmpd="sng" algn="ctr">
                      <a:solidFill>
                        <a:schemeClr val="tx1"/>
                      </a:solidFill>
                      <a:prstDash val="solid"/>
                      <a:round/>
                      <a:headEnd type="none" w="med" len="med"/>
                      <a:tailEnd type="none" w="med" len="med"/>
                    </a:lnR>
                    <a:solidFill>
                      <a:schemeClr val="accent6">
                        <a:lumMod val="75000"/>
                        <a:alpha val="20000"/>
                      </a:schemeClr>
                    </a:solidFill>
                  </a:tcPr>
                </a:tc>
                <a:tc>
                  <a:txBody>
                    <a:bodyPr/>
                    <a:lstStyle/>
                    <a:p>
                      <a:pPr algn="ctr" fontAlgn="ctr"/>
                      <a:r>
                        <a:rPr lang="ru-RU" sz="800" b="0" i="0" u="none" strike="noStrike" dirty="0">
                          <a:solidFill>
                            <a:srgbClr val="000000"/>
                          </a:solidFill>
                          <a:effectLst/>
                          <a:latin typeface="Arial Narrow" panose="020B0606020202030204" pitchFamily="34" charset="0"/>
                        </a:rPr>
                        <a:t>1 738</a:t>
                      </a:r>
                    </a:p>
                  </a:txBody>
                  <a:tcPr marL="9525" marR="9525" marT="9525" marB="0" anchor="ctr">
                    <a:lnL w="12700" cap="flat" cmpd="sng" algn="ctr">
                      <a:solidFill>
                        <a:schemeClr val="tx1"/>
                      </a:solidFill>
                      <a:prstDash val="solid"/>
                      <a:round/>
                      <a:headEnd type="none" w="med" len="med"/>
                      <a:tailEnd type="none" w="med" len="med"/>
                    </a:lnL>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335</a:t>
                      </a:r>
                    </a:p>
                  </a:txBody>
                  <a:tcPr marL="9525" marR="9525" marT="9525" marB="0" anchor="c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605</a:t>
                      </a:r>
                    </a:p>
                  </a:txBody>
                  <a:tcPr marL="9525" marR="9525" marT="9525" marB="0" anchor="c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485</a:t>
                      </a:r>
                    </a:p>
                  </a:txBody>
                  <a:tcPr marL="9525" marR="9525" marT="9525" marB="0" anchor="c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313</a:t>
                      </a:r>
                    </a:p>
                  </a:txBody>
                  <a:tcPr marL="9525" marR="9525" marT="9525" marB="0" anchor="ctr">
                    <a:lnR w="12700" cap="flat" cmpd="sng" algn="ctr">
                      <a:solidFill>
                        <a:schemeClr val="tx1"/>
                      </a:solidFill>
                      <a:prstDash val="solid"/>
                      <a:round/>
                      <a:headEnd type="none" w="med" len="med"/>
                      <a:tailEnd type="none" w="med" len="med"/>
                    </a:ln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1 605</a:t>
                      </a:r>
                    </a:p>
                  </a:txBody>
                  <a:tcPr marL="9525" marR="9525" marT="9525" marB="0" anchor="ctr">
                    <a:lnL w="12700" cap="flat" cmpd="sng" algn="ctr">
                      <a:solidFill>
                        <a:schemeClr val="tx1"/>
                      </a:solidFill>
                      <a:prstDash val="solid"/>
                      <a:round/>
                      <a:headEnd type="none" w="med" len="med"/>
                      <a:tailEnd type="none" w="med" len="med"/>
                    </a:lnL>
                    <a:solidFill>
                      <a:schemeClr val="accent6">
                        <a:lumMod val="75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342</a:t>
                      </a:r>
                    </a:p>
                  </a:txBody>
                  <a:tcPr marL="9525" marR="9525" marT="9525" marB="0" anchor="c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279</a:t>
                      </a:r>
                    </a:p>
                  </a:txBody>
                  <a:tcPr marL="9525" marR="9525" marT="9525" marB="0" anchor="ctr">
                    <a:solidFill>
                      <a:schemeClr val="accent6">
                        <a:lumMod val="75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518</a:t>
                      </a:r>
                    </a:p>
                  </a:txBody>
                  <a:tcPr marL="9525" marR="9525" marT="9525" marB="0" anchor="ctr">
                    <a:solidFill>
                      <a:schemeClr val="accent6">
                        <a:lumMod val="75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466</a:t>
                      </a:r>
                    </a:p>
                  </a:txBody>
                  <a:tcPr marL="9525" marR="9525" marT="9525" marB="0" anchor="ctr">
                    <a:solidFill>
                      <a:schemeClr val="accent6">
                        <a:lumMod val="75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1,9%</a:t>
                      </a:r>
                    </a:p>
                  </a:txBody>
                  <a:tcPr marL="9525" marR="9525" marT="9525" marB="0" anchor="ctr">
                    <a:solidFill>
                      <a:schemeClr val="accent6">
                        <a:lumMod val="75000"/>
                        <a:alpha val="20000"/>
                      </a:schemeClr>
                    </a:solidFill>
                  </a:tcPr>
                </a:tc>
                <a:extLst>
                  <a:ext uri="{0D108BD9-81ED-4DB2-BD59-A6C34878D82A}">
                    <a16:rowId xmlns:a16="http://schemas.microsoft.com/office/drawing/2014/main" val="4147790647"/>
                  </a:ext>
                </a:extLst>
              </a:tr>
              <a:tr h="144837">
                <a:tc gridSpan="3">
                  <a:txBody>
                    <a:bodyPr/>
                    <a:lstStyle/>
                    <a:p>
                      <a:pPr algn="ctr" fontAlgn="b"/>
                      <a:r>
                        <a:rPr lang="ru-RU" sz="900" b="1" u="none" strike="noStrike" dirty="0">
                          <a:solidFill>
                            <a:schemeClr val="accent6">
                              <a:lumMod val="50000"/>
                            </a:schemeClr>
                          </a:solidFill>
                          <a:effectLst/>
                          <a:latin typeface="Arial Narrow" panose="020B0606020202030204" pitchFamily="34" charset="0"/>
                        </a:rPr>
                        <a:t>ТОП-10 БОЙЫНША ЖИЫНЫ</a:t>
                      </a:r>
                      <a:endParaRPr lang="ru-RU" sz="900" b="1" i="0" u="none" strike="noStrike" cap="none" dirty="0">
                        <a:solidFill>
                          <a:schemeClr val="accent6">
                            <a:lumMod val="50000"/>
                          </a:schemeClr>
                        </a:solidFill>
                        <a:effectLst/>
                        <a:latin typeface="Arial Narrow" panose="020B0606020202030204" pitchFamily="34" charset="0"/>
                        <a:ea typeface="+mn-ea"/>
                        <a:cs typeface="+mn-cs"/>
                        <a:sym typeface="Arial"/>
                      </a:endParaRPr>
                    </a:p>
                  </a:txBody>
                  <a:tcPr marL="9525" marR="9525" marT="0" marB="0" anchor="ctr">
                    <a:lnR w="12700" cap="flat" cmpd="sng" algn="ctr">
                      <a:solidFill>
                        <a:schemeClr val="tx1"/>
                      </a:solidFill>
                      <a:prstDash val="solid"/>
                      <a:round/>
                      <a:headEnd type="none" w="med" len="med"/>
                      <a:tailEnd type="none" w="med" len="med"/>
                    </a:lnR>
                    <a:lnB w="12700" cap="flat" cmpd="sng" algn="ctr">
                      <a:solidFill>
                        <a:schemeClr val="tx1"/>
                      </a:solidFill>
                      <a:prstDash val="solid"/>
                      <a:round/>
                      <a:headEnd type="none" w="med" len="med"/>
                      <a:tailEnd type="none" w="med" len="med"/>
                    </a:lnB>
                    <a:noFill/>
                  </a:tcPr>
                </a:tc>
                <a:tc hMerge="1">
                  <a:txBody>
                    <a:bodyPr/>
                    <a:lstStyle/>
                    <a:p>
                      <a:pPr algn="ctr" fontAlgn="b"/>
                      <a:r>
                        <a:rPr lang="ru-KZ" sz="800" b="0" i="0" u="none" strike="noStrike" cap="none" dirty="0">
                          <a:solidFill>
                            <a:srgbClr val="007F76"/>
                          </a:solidFill>
                          <a:effectLst/>
                          <a:latin typeface="Arial Narrow" panose="020B0606020202030204" pitchFamily="34" charset="0"/>
                          <a:ea typeface="+mn-ea"/>
                          <a:cs typeface="+mn-cs"/>
                          <a:sym typeface="Arial"/>
                        </a:rPr>
                        <a:t>7412-1</a:t>
                      </a:r>
                    </a:p>
                  </a:txBody>
                  <a:tcPr marL="9525" marR="9525" marT="0" marB="0" anchor="ctr">
                    <a:lnB w="12700" cap="flat" cmpd="sng" algn="ctr">
                      <a:solidFill>
                        <a:schemeClr val="tx1"/>
                      </a:solidFill>
                      <a:prstDash val="solid"/>
                      <a:round/>
                      <a:headEnd type="none" w="med" len="med"/>
                      <a:tailEnd type="none" w="med" len="med"/>
                    </a:lnB>
                    <a:noFill/>
                  </a:tcPr>
                </a:tc>
                <a:tc hMerge="1">
                  <a:txBody>
                    <a:bodyPr/>
                    <a:lstStyle/>
                    <a:p>
                      <a:pPr marL="72000" algn="l" fontAlgn="ctr"/>
                      <a:r>
                        <a:rPr lang="ru-RU" sz="800" b="0" i="0" u="none" strike="noStrike" cap="none" dirty="0">
                          <a:solidFill>
                            <a:srgbClr val="007F76"/>
                          </a:solidFill>
                          <a:effectLst/>
                          <a:latin typeface="Arial Narrow" panose="020B0606020202030204" pitchFamily="34" charset="0"/>
                          <a:ea typeface="+mn-ea"/>
                          <a:cs typeface="+mn-cs"/>
                          <a:sym typeface="Arial"/>
                        </a:rPr>
                        <a:t>Электромонтеры (общий профиль)</a:t>
                      </a:r>
                    </a:p>
                  </a:txBody>
                  <a:tcPr marL="9525" marR="9525" marT="0" marB="0" anchor="ctr">
                    <a:lnR w="12700" cap="flat" cmpd="sng" algn="ctr">
                      <a:solidFill>
                        <a:schemeClr val="tx1"/>
                      </a:solidFill>
                      <a:prstDash val="solid"/>
                      <a:round/>
                      <a:headEnd type="none" w="med" len="med"/>
                      <a:tailEnd type="none" w="med" len="med"/>
                    </a:lnR>
                    <a:lnB w="12700" cap="flat" cmpd="sng" algn="ctr">
                      <a:solidFill>
                        <a:schemeClr val="tx1"/>
                      </a:solidFill>
                      <a:prstDash val="solid"/>
                      <a:round/>
                      <a:headEnd type="none" w="med" len="med"/>
                      <a:tailEnd type="none" w="med" len="med"/>
                    </a:lnB>
                    <a:noFill/>
                  </a:tcPr>
                </a:tc>
                <a:tc>
                  <a:txBody>
                    <a:bodyPr/>
                    <a:lstStyle/>
                    <a:p>
                      <a:pPr algn="ctr" fontAlgn="ctr"/>
                      <a:r>
                        <a:rPr lang="ru-RU" sz="800" b="1" i="0" u="none" strike="noStrike" dirty="0">
                          <a:solidFill>
                            <a:srgbClr val="000000"/>
                          </a:solidFill>
                          <a:effectLst/>
                          <a:latin typeface="Arial Narrow" panose="020B0606020202030204" pitchFamily="34" charset="0"/>
                        </a:rPr>
                        <a:t>19 827</a:t>
                      </a:r>
                    </a:p>
                  </a:txBody>
                  <a:tcPr marL="9525" marR="9525" marT="9525" marB="0" anchor="ctr">
                    <a:lnL w="12700" cap="flat" cmpd="sng" algn="ctr">
                      <a:solidFill>
                        <a:schemeClr val="tx1"/>
                      </a:solidFill>
                      <a:prstDash val="solid"/>
                      <a:round/>
                      <a:headEnd type="none" w="med" len="med"/>
                      <a:tailEnd type="none" w="med" len="med"/>
                    </a:lnL>
                    <a:lnB w="12700" cap="flat" cmpd="sng" algn="ctr">
                      <a:solidFill>
                        <a:schemeClr val="tx1"/>
                      </a:solidFill>
                      <a:prstDash val="solid"/>
                      <a:round/>
                      <a:headEnd type="none" w="med" len="med"/>
                      <a:tailEnd type="none" w="med" len="med"/>
                    </a:lnB>
                    <a:noFill/>
                  </a:tcPr>
                </a:tc>
                <a:tc>
                  <a:txBody>
                    <a:bodyPr/>
                    <a:lstStyle/>
                    <a:p>
                      <a:pPr algn="ctr" fontAlgn="ctr"/>
                      <a:r>
                        <a:rPr lang="ru-RU" sz="800" b="1" i="0" u="none" strike="noStrike" dirty="0">
                          <a:solidFill>
                            <a:srgbClr val="000000"/>
                          </a:solidFill>
                          <a:effectLst/>
                          <a:latin typeface="Arial Narrow" panose="020B0606020202030204" pitchFamily="34" charset="0"/>
                        </a:rPr>
                        <a:t>3 061</a:t>
                      </a:r>
                    </a:p>
                  </a:txBody>
                  <a:tcPr marL="9525" marR="9525" marT="9525" marB="0" anchor="ctr">
                    <a:lnB w="12700" cap="flat" cmpd="sng" algn="ctr">
                      <a:solidFill>
                        <a:schemeClr val="tx1"/>
                      </a:solidFill>
                      <a:prstDash val="solid"/>
                      <a:round/>
                      <a:headEnd type="none" w="med" len="med"/>
                      <a:tailEnd type="none" w="med" len="med"/>
                    </a:lnB>
                    <a:noFill/>
                  </a:tcPr>
                </a:tc>
                <a:tc>
                  <a:txBody>
                    <a:bodyPr/>
                    <a:lstStyle/>
                    <a:p>
                      <a:pPr algn="ctr" fontAlgn="ctr"/>
                      <a:r>
                        <a:rPr lang="ru-RU" sz="800" b="1" i="0" u="none" strike="noStrike" dirty="0">
                          <a:solidFill>
                            <a:srgbClr val="000000"/>
                          </a:solidFill>
                          <a:effectLst/>
                          <a:latin typeface="Arial Narrow" panose="020B0606020202030204" pitchFamily="34" charset="0"/>
                        </a:rPr>
                        <a:t>5 217</a:t>
                      </a:r>
                    </a:p>
                  </a:txBody>
                  <a:tcPr marL="9525" marR="9525" marT="9525" marB="0" anchor="ctr">
                    <a:lnB w="12700" cap="flat" cmpd="sng" algn="ctr">
                      <a:solidFill>
                        <a:schemeClr val="tx1"/>
                      </a:solidFill>
                      <a:prstDash val="solid"/>
                      <a:round/>
                      <a:headEnd type="none" w="med" len="med"/>
                      <a:tailEnd type="none" w="med" len="med"/>
                    </a:lnB>
                    <a:noFill/>
                  </a:tcPr>
                </a:tc>
                <a:tc>
                  <a:txBody>
                    <a:bodyPr/>
                    <a:lstStyle/>
                    <a:p>
                      <a:pPr algn="ctr" fontAlgn="ctr"/>
                      <a:r>
                        <a:rPr lang="ru-RU" sz="800" b="1" i="0" u="none" strike="noStrike" dirty="0">
                          <a:solidFill>
                            <a:srgbClr val="000000"/>
                          </a:solidFill>
                          <a:effectLst/>
                          <a:latin typeface="Arial Narrow" panose="020B0606020202030204" pitchFamily="34" charset="0"/>
                        </a:rPr>
                        <a:t>6 475</a:t>
                      </a:r>
                    </a:p>
                  </a:txBody>
                  <a:tcPr marL="9525" marR="9525" marT="9525" marB="0" anchor="ctr">
                    <a:lnB w="12700" cap="flat" cmpd="sng" algn="ctr">
                      <a:solidFill>
                        <a:schemeClr val="tx1"/>
                      </a:solidFill>
                      <a:prstDash val="solid"/>
                      <a:round/>
                      <a:headEnd type="none" w="med" len="med"/>
                      <a:tailEnd type="none" w="med" len="med"/>
                    </a:lnB>
                    <a:noFill/>
                  </a:tcPr>
                </a:tc>
                <a:tc>
                  <a:txBody>
                    <a:bodyPr/>
                    <a:lstStyle/>
                    <a:p>
                      <a:pPr algn="ctr" fontAlgn="ctr"/>
                      <a:r>
                        <a:rPr lang="ru-RU" sz="800" b="1" i="0" u="none" strike="noStrike" dirty="0">
                          <a:solidFill>
                            <a:srgbClr val="000000"/>
                          </a:solidFill>
                          <a:effectLst/>
                          <a:latin typeface="Arial Narrow" panose="020B0606020202030204" pitchFamily="34" charset="0"/>
                        </a:rPr>
                        <a:t>5 074</a:t>
                      </a:r>
                    </a:p>
                  </a:txBody>
                  <a:tcPr marL="9525" marR="9525" marT="9525" marB="0" anchor="ctr">
                    <a:lnR w="12700" cap="flat" cmpd="sng" algn="ctr">
                      <a:solidFill>
                        <a:schemeClr val="tx1"/>
                      </a:solidFill>
                      <a:prstDash val="solid"/>
                      <a:round/>
                      <a:headEnd type="none" w="med" len="med"/>
                      <a:tailEnd type="none" w="med" len="med"/>
                    </a:lnR>
                    <a:lnB w="12700" cap="flat" cmpd="sng" algn="ctr">
                      <a:solidFill>
                        <a:schemeClr val="tx1"/>
                      </a:solidFill>
                      <a:prstDash val="solid"/>
                      <a:round/>
                      <a:headEnd type="none" w="med" len="med"/>
                      <a:tailEnd type="none" w="med" len="med"/>
                    </a:lnB>
                    <a:noFill/>
                  </a:tcPr>
                </a:tc>
                <a:tc>
                  <a:txBody>
                    <a:bodyPr/>
                    <a:lstStyle/>
                    <a:p>
                      <a:pPr algn="ctr" fontAlgn="ctr"/>
                      <a:r>
                        <a:rPr lang="ru-RU" sz="800" b="1" i="0" u="none" strike="noStrike" dirty="0">
                          <a:solidFill>
                            <a:srgbClr val="000000"/>
                          </a:solidFill>
                          <a:effectLst/>
                          <a:latin typeface="Arial Narrow" panose="020B0606020202030204" pitchFamily="34" charset="0"/>
                        </a:rPr>
                        <a:t>20 604</a:t>
                      </a:r>
                    </a:p>
                  </a:txBody>
                  <a:tcPr marL="9525" marR="9525" marT="9525" marB="0" anchor="ctr">
                    <a:lnL w="12700" cap="flat" cmpd="sng" algn="ctr">
                      <a:solidFill>
                        <a:schemeClr val="tx1"/>
                      </a:solidFill>
                      <a:prstDash val="solid"/>
                      <a:round/>
                      <a:headEnd type="none" w="med" len="med"/>
                      <a:tailEnd type="none" w="med" len="med"/>
                    </a:lnL>
                    <a:lnB w="12700" cap="flat" cmpd="sng" algn="ctr">
                      <a:solidFill>
                        <a:schemeClr val="tx1"/>
                      </a:solidFill>
                      <a:prstDash val="solid"/>
                      <a:round/>
                      <a:headEnd type="none" w="med" len="med"/>
                      <a:tailEnd type="none" w="med" len="med"/>
                    </a:lnB>
                    <a:noFill/>
                  </a:tcPr>
                </a:tc>
                <a:tc>
                  <a:txBody>
                    <a:bodyPr/>
                    <a:lstStyle/>
                    <a:p>
                      <a:pPr algn="ctr" fontAlgn="ctr"/>
                      <a:r>
                        <a:rPr lang="ru-RU" sz="800" b="1" i="0" u="none" strike="noStrike" dirty="0">
                          <a:solidFill>
                            <a:srgbClr val="000000"/>
                          </a:solidFill>
                          <a:effectLst/>
                          <a:latin typeface="Arial Narrow" panose="020B0606020202030204" pitchFamily="34" charset="0"/>
                        </a:rPr>
                        <a:t>3 789</a:t>
                      </a:r>
                    </a:p>
                  </a:txBody>
                  <a:tcPr marL="9525" marR="9525" marT="9525" marB="0" anchor="ctr">
                    <a:lnB w="12700" cap="flat" cmpd="sng" algn="ctr">
                      <a:solidFill>
                        <a:schemeClr val="tx1"/>
                      </a:solidFill>
                      <a:prstDash val="solid"/>
                      <a:round/>
                      <a:headEnd type="none" w="med" len="med"/>
                      <a:tailEnd type="none" w="med" len="med"/>
                    </a:lnB>
                    <a:noFill/>
                  </a:tcPr>
                </a:tc>
                <a:tc>
                  <a:txBody>
                    <a:bodyPr/>
                    <a:lstStyle/>
                    <a:p>
                      <a:pPr algn="ctr" fontAlgn="ctr"/>
                      <a:r>
                        <a:rPr lang="ru-RU" sz="800" b="1" i="0" u="none" strike="noStrike" dirty="0">
                          <a:solidFill>
                            <a:srgbClr val="000000"/>
                          </a:solidFill>
                          <a:effectLst/>
                          <a:latin typeface="Arial Narrow" panose="020B0606020202030204" pitchFamily="34" charset="0"/>
                        </a:rPr>
                        <a:t>3 993</a:t>
                      </a:r>
                    </a:p>
                  </a:txBody>
                  <a:tcPr marL="9525" marR="9525" marT="9525" marB="0" anchor="ctr">
                    <a:lnB w="12700" cap="flat" cmpd="sng" algn="ctr">
                      <a:solidFill>
                        <a:schemeClr val="tx1"/>
                      </a:solidFill>
                      <a:prstDash val="solid"/>
                      <a:round/>
                      <a:headEnd type="none" w="med" len="med"/>
                      <a:tailEnd type="none" w="med" len="med"/>
                    </a:lnB>
                    <a:noFill/>
                  </a:tcPr>
                </a:tc>
                <a:tc>
                  <a:txBody>
                    <a:bodyPr/>
                    <a:lstStyle/>
                    <a:p>
                      <a:pPr algn="ctr" fontAlgn="ctr"/>
                      <a:r>
                        <a:rPr lang="ru-RU" sz="800" b="1" i="0" u="none" strike="noStrike" dirty="0">
                          <a:solidFill>
                            <a:srgbClr val="000000"/>
                          </a:solidFill>
                          <a:effectLst/>
                          <a:latin typeface="Arial Narrow" panose="020B0606020202030204" pitchFamily="34" charset="0"/>
                        </a:rPr>
                        <a:t>5 854</a:t>
                      </a:r>
                    </a:p>
                  </a:txBody>
                  <a:tcPr marL="9525" marR="9525" marT="9525" marB="0" anchor="ctr">
                    <a:lnB w="12700" cap="flat" cmpd="sng" algn="ctr">
                      <a:solidFill>
                        <a:schemeClr val="tx1"/>
                      </a:solidFill>
                      <a:prstDash val="solid"/>
                      <a:round/>
                      <a:headEnd type="none" w="med" len="med"/>
                      <a:tailEnd type="none" w="med" len="med"/>
                    </a:lnB>
                    <a:noFill/>
                  </a:tcPr>
                </a:tc>
                <a:tc>
                  <a:txBody>
                    <a:bodyPr/>
                    <a:lstStyle/>
                    <a:p>
                      <a:pPr algn="ctr" fontAlgn="ctr"/>
                      <a:r>
                        <a:rPr lang="ru-RU" sz="800" b="1" i="0" u="none" strike="noStrike" dirty="0">
                          <a:solidFill>
                            <a:srgbClr val="000000"/>
                          </a:solidFill>
                          <a:effectLst/>
                          <a:latin typeface="Arial Narrow" panose="020B0606020202030204" pitchFamily="34" charset="0"/>
                        </a:rPr>
                        <a:t>6 968</a:t>
                      </a:r>
                    </a:p>
                  </a:txBody>
                  <a:tcPr marL="9525" marR="9525" marT="9525" marB="0" anchor="ctr">
                    <a:lnB w="12700" cap="flat" cmpd="sng" algn="ctr">
                      <a:solidFill>
                        <a:schemeClr val="tx1"/>
                      </a:solidFill>
                      <a:prstDash val="solid"/>
                      <a:round/>
                      <a:headEnd type="none" w="med" len="med"/>
                      <a:tailEnd type="none" w="med" len="med"/>
                    </a:lnB>
                    <a:noFill/>
                  </a:tcPr>
                </a:tc>
                <a:tc>
                  <a:txBody>
                    <a:bodyPr/>
                    <a:lstStyle/>
                    <a:p>
                      <a:pPr algn="ctr" fontAlgn="ctr"/>
                      <a:r>
                        <a:rPr lang="ru-RU" sz="800" b="1" i="0" u="none" strike="noStrike" dirty="0">
                          <a:solidFill>
                            <a:srgbClr val="000000"/>
                          </a:solidFill>
                          <a:effectLst/>
                          <a:latin typeface="Arial Narrow" panose="020B0606020202030204" pitchFamily="34" charset="0"/>
                        </a:rPr>
                        <a:t>24,6%</a:t>
                      </a:r>
                    </a:p>
                  </a:txBody>
                  <a:tcPr marL="9525" marR="9525" marT="9525" marB="0" anchor="ctr">
                    <a:lnB w="12700"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1977705671"/>
                  </a:ext>
                </a:extLst>
              </a:tr>
            </a:tbl>
          </a:graphicData>
        </a:graphic>
      </p:graphicFrame>
    </p:spTree>
    <p:extLst>
      <p:ext uri="{BB962C8B-B14F-4D97-AF65-F5344CB8AC3E}">
        <p14:creationId xmlns:p14="http://schemas.microsoft.com/office/powerpoint/2010/main" val="3243365152"/>
      </p:ext>
    </p:extLst>
  </p:cSld>
  <p:clrMapOvr>
    <a:masterClrMapping/>
  </p:clrMapOvr>
</p:sld>
</file>

<file path=ppt/slides/slide5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26" name="Таблица 25">
            <a:extLst>
              <a:ext uri="{FF2B5EF4-FFF2-40B4-BE49-F238E27FC236}">
                <a16:creationId xmlns:a16="http://schemas.microsoft.com/office/drawing/2014/main" id="{4CBADABA-60F6-6314-73AE-C5D1372941E0}"/>
              </a:ext>
            </a:extLst>
          </p:cNvPr>
          <p:cNvGraphicFramePr>
            <a:graphicFrameLocks noGrp="1"/>
          </p:cNvGraphicFramePr>
          <p:nvPr>
            <p:extLst>
              <p:ext uri="{D42A27DB-BD31-4B8C-83A1-F6EECF244321}">
                <p14:modId xmlns:p14="http://schemas.microsoft.com/office/powerpoint/2010/main" val="1908103877"/>
              </p:ext>
            </p:extLst>
          </p:nvPr>
        </p:nvGraphicFramePr>
        <p:xfrm>
          <a:off x="6768750" y="4835242"/>
          <a:ext cx="5328000" cy="1670332"/>
        </p:xfrm>
        <a:graphic>
          <a:graphicData uri="http://schemas.openxmlformats.org/drawingml/2006/table">
            <a:tbl>
              <a:tblPr firstRow="1" bandRow="1">
                <a:tableStyleId>{5C22544A-7EE6-4342-B048-85BDC9FD1C3A}</a:tableStyleId>
              </a:tblPr>
              <a:tblGrid>
                <a:gridCol w="3600000">
                  <a:extLst>
                    <a:ext uri="{9D8B030D-6E8A-4147-A177-3AD203B41FA5}">
                      <a16:colId xmlns:a16="http://schemas.microsoft.com/office/drawing/2014/main" val="1113104833"/>
                    </a:ext>
                  </a:extLst>
                </a:gridCol>
                <a:gridCol w="432000">
                  <a:extLst>
                    <a:ext uri="{9D8B030D-6E8A-4147-A177-3AD203B41FA5}">
                      <a16:colId xmlns:a16="http://schemas.microsoft.com/office/drawing/2014/main" val="132264586"/>
                    </a:ext>
                  </a:extLst>
                </a:gridCol>
                <a:gridCol w="432000">
                  <a:extLst>
                    <a:ext uri="{9D8B030D-6E8A-4147-A177-3AD203B41FA5}">
                      <a16:colId xmlns:a16="http://schemas.microsoft.com/office/drawing/2014/main" val="2572766800"/>
                    </a:ext>
                  </a:extLst>
                </a:gridCol>
                <a:gridCol w="432000">
                  <a:extLst>
                    <a:ext uri="{9D8B030D-6E8A-4147-A177-3AD203B41FA5}">
                      <a16:colId xmlns:a16="http://schemas.microsoft.com/office/drawing/2014/main" val="2849574652"/>
                    </a:ext>
                  </a:extLst>
                </a:gridCol>
                <a:gridCol w="432000">
                  <a:extLst>
                    <a:ext uri="{9D8B030D-6E8A-4147-A177-3AD203B41FA5}">
                      <a16:colId xmlns:a16="http://schemas.microsoft.com/office/drawing/2014/main" val="478621999"/>
                    </a:ext>
                  </a:extLst>
                </a:gridCol>
              </a:tblGrid>
              <a:tr h="167033">
                <a:tc>
                  <a:txBody>
                    <a:bodyPr/>
                    <a:lstStyle/>
                    <a:p>
                      <a:pPr marL="0" marR="0" lvl="0" indent="0" algn="l" defTabSz="685800" rtl="0" eaLnBrk="1" fontAlgn="auto" latinLnBrk="0" hangingPunct="1">
                        <a:lnSpc>
                          <a:spcPct val="107000"/>
                        </a:lnSpc>
                        <a:spcBef>
                          <a:spcPts val="0"/>
                        </a:spcBef>
                        <a:spcAft>
                          <a:spcPts val="0"/>
                        </a:spcAft>
                        <a:buClrTx/>
                        <a:buSzTx/>
                        <a:buFontTx/>
                        <a:buNone/>
                        <a:tabLst/>
                        <a:defRPr/>
                      </a:pPr>
                      <a:r>
                        <a:rPr lang="ru-RU" sz="1050" b="1" i="0" u="none" strike="noStrike" cap="none" noProof="0" dirty="0">
                          <a:solidFill>
                            <a:srgbClr val="000000"/>
                          </a:solidFill>
                          <a:effectLst/>
                          <a:latin typeface="Arial Narrow" panose="020B0606020202030204" pitchFamily="34" charset="0"/>
                          <a:ea typeface="+mn-ea"/>
                          <a:cs typeface="+mn-cs"/>
                          <a:sym typeface="Arial"/>
                        </a:rPr>
                        <a:t>ПЕССИМИСТІК СЦЕНАРИЙ</a:t>
                      </a:r>
                    </a:p>
                  </a:txBody>
                  <a:tcPr marT="0" marB="0" anchor="ctr">
                    <a:lnL w="76200" cap="flat" cmpd="sng" algn="ctr">
                      <a:noFill/>
                      <a:prstDash val="solid"/>
                      <a:round/>
                      <a:headEnd type="none" w="med" len="med"/>
                      <a:tailEnd type="none" w="med" len="med"/>
                    </a:lnL>
                    <a:lnR w="6350" cap="flat" cmpd="sng" algn="ctr">
                      <a:solidFill>
                        <a:schemeClr val="tx1"/>
                      </a:solidFill>
                      <a:prstDash val="sysDot"/>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accent6">
                        <a:lumMod val="50000"/>
                        <a:alpha val="20000"/>
                      </a:schemeClr>
                    </a:solidFill>
                  </a:tcPr>
                </a:tc>
                <a:tc>
                  <a:txBody>
                    <a:bodyPr/>
                    <a:lstStyle/>
                    <a:p>
                      <a:pPr algn="ctr" fontAlgn="ctr"/>
                      <a:r>
                        <a:rPr lang="en-US" sz="900" b="0" i="0" u="none" strike="noStrike" cap="none" dirty="0">
                          <a:solidFill>
                            <a:srgbClr val="000000"/>
                          </a:solidFill>
                          <a:effectLst/>
                          <a:latin typeface="Arial Narrow" panose="020B0606020202030204" pitchFamily="34" charset="0"/>
                          <a:ea typeface="+mn-ea"/>
                          <a:cs typeface="+mn-cs"/>
                          <a:sym typeface="Arial"/>
                        </a:rPr>
                        <a:t>Q1</a:t>
                      </a:r>
                      <a:endParaRPr lang="ru-KZ" sz="900" b="0" i="0" u="none" strike="noStrike" cap="none" dirty="0">
                        <a:solidFill>
                          <a:srgbClr val="000000"/>
                        </a:solidFill>
                        <a:effectLst/>
                        <a:latin typeface="Arial Narrow" panose="020B0606020202030204" pitchFamily="34" charset="0"/>
                        <a:ea typeface="+mn-ea"/>
                        <a:cs typeface="+mn-cs"/>
                        <a:sym typeface="Arial"/>
                      </a:endParaRPr>
                    </a:p>
                  </a:txBody>
                  <a:tcPr marL="9525" marR="9525" marT="0"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50000"/>
                        <a:alpha val="20000"/>
                      </a:schemeClr>
                    </a:solidFill>
                  </a:tcPr>
                </a:tc>
                <a:tc>
                  <a:txBody>
                    <a:bodyPr/>
                    <a:lstStyle/>
                    <a:p>
                      <a:pPr algn="ctr" fontAlgn="ctr"/>
                      <a:r>
                        <a:rPr lang="en-US" sz="900" b="0" i="0" u="none" strike="noStrike" cap="none" dirty="0">
                          <a:solidFill>
                            <a:srgbClr val="000000"/>
                          </a:solidFill>
                          <a:effectLst/>
                          <a:latin typeface="Arial Narrow" panose="020B0606020202030204" pitchFamily="34" charset="0"/>
                          <a:ea typeface="+mn-ea"/>
                          <a:cs typeface="+mn-cs"/>
                          <a:sym typeface="Arial"/>
                        </a:rPr>
                        <a:t>Q2</a:t>
                      </a:r>
                      <a:endParaRPr lang="ru-KZ" sz="900" b="0" i="0" u="none" strike="noStrike" cap="none" dirty="0">
                        <a:solidFill>
                          <a:srgbClr val="000000"/>
                        </a:solidFill>
                        <a:effectLst/>
                        <a:latin typeface="Arial Narrow" panose="020B0606020202030204" pitchFamily="34" charset="0"/>
                        <a:ea typeface="+mn-ea"/>
                        <a:cs typeface="+mn-cs"/>
                        <a:sym typeface="Arial"/>
                      </a:endParaRPr>
                    </a:p>
                  </a:txBody>
                  <a:tcPr marL="9525" marR="9525" marT="0"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6">
                        <a:lumMod val="50000"/>
                        <a:alpha val="20000"/>
                      </a:schemeClr>
                    </a:solidFill>
                  </a:tcPr>
                </a:tc>
                <a:tc>
                  <a:txBody>
                    <a:bodyPr/>
                    <a:lstStyle/>
                    <a:p>
                      <a:pPr algn="ctr" fontAlgn="ctr"/>
                      <a:r>
                        <a:rPr lang="en-US" sz="900" b="0" i="0" u="none" strike="noStrike" cap="none" dirty="0">
                          <a:solidFill>
                            <a:srgbClr val="000000"/>
                          </a:solidFill>
                          <a:effectLst/>
                          <a:latin typeface="Arial Narrow" panose="020B0606020202030204" pitchFamily="34" charset="0"/>
                          <a:ea typeface="+mn-ea"/>
                          <a:cs typeface="+mn-cs"/>
                          <a:sym typeface="Arial"/>
                        </a:rPr>
                        <a:t>Q3</a:t>
                      </a:r>
                      <a:endParaRPr lang="ru-KZ" sz="900" b="0" i="0" u="none" strike="noStrike" cap="none" dirty="0">
                        <a:solidFill>
                          <a:srgbClr val="000000"/>
                        </a:solidFill>
                        <a:effectLst/>
                        <a:latin typeface="Arial Narrow" panose="020B0606020202030204" pitchFamily="34" charset="0"/>
                        <a:ea typeface="+mn-ea"/>
                        <a:cs typeface="+mn-cs"/>
                        <a:sym typeface="Arial"/>
                      </a:endParaRPr>
                    </a:p>
                  </a:txBody>
                  <a:tcPr marL="9525" marR="9525" marT="0"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6">
                        <a:lumMod val="50000"/>
                        <a:alpha val="20000"/>
                      </a:schemeClr>
                    </a:solidFill>
                  </a:tcPr>
                </a:tc>
                <a:tc>
                  <a:txBody>
                    <a:bodyPr/>
                    <a:lstStyle/>
                    <a:p>
                      <a:pPr algn="ctr" fontAlgn="ctr"/>
                      <a:r>
                        <a:rPr lang="en-US" sz="900" b="0" i="0" u="none" strike="noStrike" cap="none" dirty="0">
                          <a:solidFill>
                            <a:srgbClr val="000000"/>
                          </a:solidFill>
                          <a:effectLst/>
                          <a:latin typeface="Arial Narrow" panose="020B0606020202030204" pitchFamily="34" charset="0"/>
                          <a:ea typeface="+mn-ea"/>
                          <a:cs typeface="+mn-cs"/>
                          <a:sym typeface="Arial"/>
                        </a:rPr>
                        <a:t>Q4</a:t>
                      </a:r>
                      <a:endParaRPr lang="ru-KZ" sz="900" b="0" i="0" u="none" strike="noStrike" cap="none" dirty="0">
                        <a:solidFill>
                          <a:srgbClr val="000000"/>
                        </a:solidFill>
                        <a:effectLst/>
                        <a:latin typeface="Arial Narrow" panose="020B0606020202030204" pitchFamily="34" charset="0"/>
                        <a:ea typeface="+mn-ea"/>
                        <a:cs typeface="+mn-cs"/>
                        <a:sym typeface="Arial"/>
                      </a:endParaRPr>
                    </a:p>
                  </a:txBody>
                  <a:tcPr marL="9525" marR="9525" marT="0" marB="0" anchor="ctr">
                    <a:lnL w="6350" cap="flat" cmpd="sng" algn="ctr">
                      <a:solidFill>
                        <a:schemeClr val="tx1"/>
                      </a:solidFill>
                      <a:prstDash val="sysDot"/>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6">
                        <a:lumMod val="50000"/>
                        <a:alpha val="20000"/>
                      </a:schemeClr>
                    </a:solidFill>
                  </a:tcPr>
                </a:tc>
                <a:extLst>
                  <a:ext uri="{0D108BD9-81ED-4DB2-BD59-A6C34878D82A}">
                    <a16:rowId xmlns:a16="http://schemas.microsoft.com/office/drawing/2014/main" val="877649079"/>
                  </a:ext>
                </a:extLst>
              </a:tr>
              <a:tr h="167033">
                <a:tc>
                  <a:txBody>
                    <a:bodyPr/>
                    <a:lstStyle/>
                    <a:p>
                      <a:pPr marL="0" marR="0" lvl="0" indent="0" algn="l" defTabSz="685800" rtl="0" eaLnBrk="1" fontAlgn="auto" latinLnBrk="0" hangingPunct="1">
                        <a:lnSpc>
                          <a:spcPct val="107000"/>
                        </a:lnSpc>
                        <a:spcBef>
                          <a:spcPts val="0"/>
                        </a:spcBef>
                        <a:spcAft>
                          <a:spcPts val="0"/>
                        </a:spcAft>
                        <a:buClrTx/>
                        <a:buSzTx/>
                        <a:buFontTx/>
                        <a:buNone/>
                        <a:tabLst/>
                        <a:defRPr/>
                      </a:pPr>
                      <a:r>
                        <a:rPr lang="ru-RU" sz="900" b="1" i="0" u="none" strike="noStrike" cap="none" noProof="0" dirty="0">
                          <a:solidFill>
                            <a:srgbClr val="000000"/>
                          </a:solidFill>
                          <a:effectLst/>
                          <a:latin typeface="Arial Narrow" panose="020B0606020202030204" pitchFamily="34" charset="0"/>
                          <a:ea typeface="+mn-ea"/>
                          <a:cs typeface="+mn-cs"/>
                          <a:sym typeface="Arial"/>
                        </a:rPr>
                        <a:t>БАРЛЫҒЫ</a:t>
                      </a:r>
                      <a:endParaRPr lang="ru-RU" sz="800" b="1" i="0" u="none" strike="noStrike" cap="none" noProof="0" dirty="0">
                        <a:solidFill>
                          <a:srgbClr val="000000"/>
                        </a:solidFill>
                        <a:effectLst/>
                        <a:latin typeface="Arial Narrow" panose="020B0606020202030204" pitchFamily="34" charset="0"/>
                        <a:ea typeface="+mn-ea"/>
                        <a:cs typeface="+mn-cs"/>
                        <a:sym typeface="Arial"/>
                      </a:endParaRPr>
                    </a:p>
                  </a:txBody>
                  <a:tcPr marT="0" marB="0" anchor="ctr">
                    <a:lnL w="76200" cap="flat" cmpd="sng" algn="ctr">
                      <a:noFill/>
                      <a:prstDash val="solid"/>
                      <a:round/>
                      <a:headEnd type="none" w="med" len="med"/>
                      <a:tailEnd type="none" w="med" len="med"/>
                    </a:lnL>
                    <a:lnR w="6350" cap="flat" cmpd="sng" algn="ctr">
                      <a:solidFill>
                        <a:schemeClr val="tx1"/>
                      </a:solidFill>
                      <a:prstDash val="sysDot"/>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accent6">
                        <a:lumMod val="50000"/>
                        <a:alpha val="20000"/>
                      </a:schemeClr>
                    </a:solidFill>
                  </a:tcPr>
                </a:tc>
                <a:tc>
                  <a:txBody>
                    <a:bodyPr/>
                    <a:lstStyle/>
                    <a:p>
                      <a:pPr algn="ctr" fontAlgn="ctr"/>
                      <a:r>
                        <a:rPr lang="ru-RU" sz="900" b="1" i="0" u="none" strike="noStrike" cap="none" dirty="0">
                          <a:solidFill>
                            <a:srgbClr val="000000"/>
                          </a:solidFill>
                          <a:effectLst/>
                          <a:latin typeface="Arial Narrow" panose="020B0606020202030204" pitchFamily="34" charset="0"/>
                          <a:ea typeface="+mn-ea"/>
                          <a:cs typeface="+mn-cs"/>
                          <a:sym typeface="Arial"/>
                        </a:rPr>
                        <a:t>18 137</a:t>
                      </a:r>
                      <a:endParaRPr lang="ru-KZ" sz="900" b="1" i="0" u="none" strike="noStrike" cap="none" dirty="0">
                        <a:solidFill>
                          <a:srgbClr val="000000"/>
                        </a:solidFill>
                        <a:effectLst/>
                        <a:latin typeface="Arial Narrow" panose="020B0606020202030204" pitchFamily="34" charset="0"/>
                        <a:ea typeface="+mn-ea"/>
                        <a:cs typeface="+mn-cs"/>
                        <a:sym typeface="Arial"/>
                      </a:endParaRPr>
                    </a:p>
                  </a:txBody>
                  <a:tcPr marL="9525" marR="9525" marT="0"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50000"/>
                        <a:alpha val="20000"/>
                      </a:schemeClr>
                    </a:solidFill>
                  </a:tcPr>
                </a:tc>
                <a:tc>
                  <a:txBody>
                    <a:bodyPr/>
                    <a:lstStyle/>
                    <a:p>
                      <a:pPr algn="ctr" rtl="0" fontAlgn="ctr"/>
                      <a:r>
                        <a:rPr lang="ru-RU" sz="900" b="1" i="0" u="none" strike="noStrike">
                          <a:solidFill>
                            <a:srgbClr val="000000"/>
                          </a:solidFill>
                          <a:effectLst/>
                          <a:latin typeface="Arial Narrow" panose="020B0606020202030204" pitchFamily="34" charset="0"/>
                        </a:rPr>
                        <a:t>22 911</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6">
                        <a:lumMod val="50000"/>
                        <a:alpha val="20000"/>
                      </a:schemeClr>
                    </a:solidFill>
                  </a:tcPr>
                </a:tc>
                <a:tc>
                  <a:txBody>
                    <a:bodyPr/>
                    <a:lstStyle/>
                    <a:p>
                      <a:pPr algn="ctr" rtl="0" fontAlgn="ctr"/>
                      <a:r>
                        <a:rPr lang="ru-RU" sz="900" b="1" i="0" u="none" strike="noStrike">
                          <a:solidFill>
                            <a:srgbClr val="000000"/>
                          </a:solidFill>
                          <a:effectLst/>
                          <a:latin typeface="Arial Narrow" panose="020B0606020202030204" pitchFamily="34" charset="0"/>
                        </a:rPr>
                        <a:t>30 567</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6">
                        <a:lumMod val="50000"/>
                        <a:alpha val="20000"/>
                      </a:schemeClr>
                    </a:solidFill>
                  </a:tcPr>
                </a:tc>
                <a:tc>
                  <a:txBody>
                    <a:bodyPr/>
                    <a:lstStyle/>
                    <a:p>
                      <a:pPr algn="ctr" rtl="0" fontAlgn="ctr"/>
                      <a:r>
                        <a:rPr lang="ru-RU" sz="900" b="1" i="0" u="none" strike="noStrike" dirty="0">
                          <a:solidFill>
                            <a:srgbClr val="000000"/>
                          </a:solidFill>
                          <a:effectLst/>
                          <a:latin typeface="Arial Narrow" panose="020B0606020202030204" pitchFamily="34" charset="0"/>
                        </a:rPr>
                        <a:t>27 071</a:t>
                      </a:r>
                    </a:p>
                  </a:txBody>
                  <a:tcPr marL="9525" marR="9525" marT="9525" marB="0" anchor="ctr">
                    <a:lnL w="6350" cap="flat" cmpd="sng" algn="ctr">
                      <a:solidFill>
                        <a:schemeClr val="tx1"/>
                      </a:solidFill>
                      <a:prstDash val="sysDot"/>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6">
                        <a:lumMod val="50000"/>
                        <a:alpha val="20000"/>
                      </a:schemeClr>
                    </a:solidFill>
                  </a:tcPr>
                </a:tc>
                <a:extLst>
                  <a:ext uri="{0D108BD9-81ED-4DB2-BD59-A6C34878D82A}">
                    <a16:rowId xmlns:a16="http://schemas.microsoft.com/office/drawing/2014/main" val="1602871338"/>
                  </a:ext>
                </a:extLst>
              </a:tr>
              <a:tr h="148474">
                <a:tc>
                  <a:txBody>
                    <a:bodyPr/>
                    <a:lstStyle/>
                    <a:p>
                      <a:pPr marL="72000" algn="l" fontAlgn="b"/>
                      <a:r>
                        <a:rPr lang="ru-RU" sz="800" b="0" i="0" u="none" strike="noStrike" cap="none" dirty="0">
                          <a:solidFill>
                            <a:srgbClr val="000000"/>
                          </a:solidFill>
                          <a:effectLst/>
                          <a:latin typeface="Arial Narrow" panose="020B0606020202030204" pitchFamily="34" charset="0"/>
                          <a:ea typeface="+mn-ea"/>
                          <a:cs typeface="+mn-cs"/>
                          <a:sym typeface="Arial"/>
                        </a:rPr>
                        <a:t>БАСШЫЛАР ЖӘНЕ МЕМЛЕКЕТТІК ҚЫЗМЕТШІЛЕР</a:t>
                      </a:r>
                    </a:p>
                  </a:txBody>
                  <a:tcPr marL="9525" marR="9525" marT="0" marB="0" anchor="ctr">
                    <a:lnL w="76200" cap="flat" cmpd="sng" algn="ctr">
                      <a:noFill/>
                      <a:prstDash val="solid"/>
                      <a:round/>
                      <a:headEnd type="none" w="med" len="med"/>
                      <a:tailEnd type="none" w="med" len="med"/>
                    </a:lnL>
                    <a:lnR w="6350" cap="flat" cmpd="sng" algn="ctr">
                      <a:solidFill>
                        <a:schemeClr val="tx1"/>
                      </a:solidFill>
                      <a:prstDash val="sysDot"/>
                      <a:round/>
                      <a:headEnd type="none" w="med" len="med"/>
                      <a:tailEnd type="none" w="med" len="med"/>
                    </a:lnR>
                    <a:lnT w="12700" cap="flat" cmpd="sng" algn="ctr">
                      <a:solidFill>
                        <a:schemeClr val="tx1"/>
                      </a:solidFill>
                      <a:prstDash val="solid"/>
                      <a:round/>
                      <a:headEnd type="none" w="med" len="med"/>
                      <a:tailEnd type="none" w="med" len="med"/>
                    </a:lnT>
                    <a:lnB w="6350" cap="flat" cmpd="sng" algn="ctr">
                      <a:solidFill>
                        <a:schemeClr val="tx1"/>
                      </a:solidFill>
                      <a:prstDash val="sysDot"/>
                      <a:round/>
                      <a:headEnd type="none" w="med" len="med"/>
                      <a:tailEnd type="none" w="med" len="med"/>
                    </a:lnB>
                    <a:noFill/>
                  </a:tcPr>
                </a:tc>
                <a:tc>
                  <a:txBody>
                    <a:bodyPr/>
                    <a:lstStyle/>
                    <a:p>
                      <a:pPr algn="ctr" fontAlgn="ctr"/>
                      <a:r>
                        <a:rPr lang="ru-RU" sz="800" b="0" i="0" u="none" strike="noStrike">
                          <a:solidFill>
                            <a:srgbClr val="000000"/>
                          </a:solidFill>
                          <a:effectLst/>
                          <a:latin typeface="Arial Narrow" panose="020B0606020202030204" pitchFamily="34" charset="0"/>
                        </a:rPr>
                        <a:t>1 429</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12700" cap="flat" cmpd="sng" algn="ctr">
                      <a:solidFill>
                        <a:schemeClr val="tx1"/>
                      </a:solidFill>
                      <a:prstDash val="solid"/>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ru-RU" sz="800" b="0" i="0" u="none" strike="noStrike">
                          <a:solidFill>
                            <a:srgbClr val="000000"/>
                          </a:solidFill>
                          <a:effectLst/>
                          <a:latin typeface="Arial Narrow" panose="020B0606020202030204" pitchFamily="34" charset="0"/>
                        </a:rPr>
                        <a:t>1 349</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12700" cap="flat" cmpd="sng" algn="ctr">
                      <a:solidFill>
                        <a:schemeClr val="tx1"/>
                      </a:solidFill>
                      <a:prstDash val="solid"/>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ru-RU" sz="800" b="0" i="0" u="none" strike="noStrike">
                          <a:solidFill>
                            <a:srgbClr val="000000"/>
                          </a:solidFill>
                          <a:effectLst/>
                          <a:latin typeface="Arial Narrow" panose="020B0606020202030204" pitchFamily="34" charset="0"/>
                        </a:rPr>
                        <a:t>1 939</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12700" cap="flat" cmpd="sng" algn="ctr">
                      <a:solidFill>
                        <a:schemeClr val="tx1"/>
                      </a:solidFill>
                      <a:prstDash val="solid"/>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ru-RU" sz="800" b="0" i="0" u="none" strike="noStrike">
                          <a:solidFill>
                            <a:srgbClr val="000000"/>
                          </a:solidFill>
                          <a:effectLst/>
                          <a:latin typeface="Arial Narrow" panose="020B0606020202030204" pitchFamily="34" charset="0"/>
                        </a:rPr>
                        <a:t>1 649</a:t>
                      </a:r>
                    </a:p>
                  </a:txBody>
                  <a:tcPr marL="9525" marR="9525" marT="9525" marB="0" anchor="ctr">
                    <a:lnL w="6350" cap="flat" cmpd="sng" algn="ctr">
                      <a:solidFill>
                        <a:schemeClr val="tx1"/>
                      </a:solidFill>
                      <a:prstDash val="sysDot"/>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052355308"/>
                  </a:ext>
                </a:extLst>
              </a:tr>
              <a:tr h="148474">
                <a:tc>
                  <a:txBody>
                    <a:bodyPr/>
                    <a:lstStyle/>
                    <a:p>
                      <a:pPr marL="72000" algn="l" fontAlgn="b"/>
                      <a:r>
                        <a:rPr lang="ru-RU" sz="800" b="0" i="0" u="none" strike="noStrike" cap="none" dirty="0">
                          <a:solidFill>
                            <a:srgbClr val="000000"/>
                          </a:solidFill>
                          <a:effectLst/>
                          <a:latin typeface="Arial Narrow" panose="020B0606020202030204" pitchFamily="34" charset="0"/>
                          <a:ea typeface="+mn-ea"/>
                          <a:cs typeface="+mn-cs"/>
                          <a:sym typeface="Arial"/>
                        </a:rPr>
                        <a:t>КӘСІБИ МАМАНДАР</a:t>
                      </a:r>
                    </a:p>
                  </a:txBody>
                  <a:tcPr marL="9525" marR="9525" marT="0" marB="0" anchor="ctr">
                    <a:lnL w="76200" cap="flat" cmpd="sng" algn="ctr">
                      <a:noFill/>
                      <a:prstDash val="solid"/>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solidFill>
                      <a:schemeClr val="accent6">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4 456</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4 213</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solidFill>
                      <a:schemeClr val="accent6">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4 754</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solidFill>
                      <a:schemeClr val="accent6">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5 298</a:t>
                      </a:r>
                    </a:p>
                  </a:txBody>
                  <a:tcPr marL="9525" marR="9525" marT="9525" marB="0" anchor="ctr">
                    <a:lnL w="6350" cap="flat" cmpd="sng" algn="ctr">
                      <a:solidFill>
                        <a:schemeClr val="tx1"/>
                      </a:solidFill>
                      <a:prstDash val="sysDot"/>
                      <a:round/>
                      <a:headEnd type="none" w="med" len="med"/>
                      <a:tailEnd type="none" w="med" len="med"/>
                    </a:lnL>
                    <a:lnR w="12700" cap="flat" cmpd="sng" algn="ctr">
                      <a:noFill/>
                      <a:prstDash val="solid"/>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solidFill>
                      <a:schemeClr val="accent6">
                        <a:lumMod val="50000"/>
                        <a:alpha val="20000"/>
                      </a:schemeClr>
                    </a:solidFill>
                  </a:tcPr>
                </a:tc>
                <a:extLst>
                  <a:ext uri="{0D108BD9-81ED-4DB2-BD59-A6C34878D82A}">
                    <a16:rowId xmlns:a16="http://schemas.microsoft.com/office/drawing/2014/main" val="4077338817"/>
                  </a:ext>
                </a:extLst>
              </a:tr>
              <a:tr h="148474">
                <a:tc>
                  <a:txBody>
                    <a:bodyPr/>
                    <a:lstStyle/>
                    <a:p>
                      <a:pPr marL="72000" algn="l" fontAlgn="b"/>
                      <a:r>
                        <a:rPr lang="ru-RU" sz="800" b="0" i="0" u="none" strike="noStrike" cap="none" dirty="0">
                          <a:solidFill>
                            <a:srgbClr val="000000"/>
                          </a:solidFill>
                          <a:effectLst/>
                          <a:latin typeface="Arial Narrow" panose="020B0606020202030204" pitchFamily="34" charset="0"/>
                          <a:ea typeface="+mn-ea"/>
                          <a:cs typeface="+mn-cs"/>
                          <a:sym typeface="Arial"/>
                        </a:rPr>
                        <a:t>ТЕХНИК МАМАНДАР ЖӘНЕ БАСҚА ДА КӘСІБИ КӨМЕКШІ ПЕРСОНАЛ</a:t>
                      </a:r>
                    </a:p>
                  </a:txBody>
                  <a:tcPr marL="9525" marR="9525" marT="0" marB="0" anchor="ctr">
                    <a:lnL w="76200" cap="flat" cmpd="sng" algn="ctr">
                      <a:noFill/>
                      <a:prstDash val="solid"/>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noFill/>
                  </a:tcPr>
                </a:tc>
                <a:tc>
                  <a:txBody>
                    <a:bodyPr/>
                    <a:lstStyle/>
                    <a:p>
                      <a:pPr algn="ctr" fontAlgn="ctr"/>
                      <a:r>
                        <a:rPr lang="ru-RU" sz="800" b="0" i="0" u="none" strike="noStrike">
                          <a:solidFill>
                            <a:srgbClr val="000000"/>
                          </a:solidFill>
                          <a:effectLst/>
                          <a:latin typeface="Arial Narrow" panose="020B0606020202030204" pitchFamily="34" charset="0"/>
                        </a:rPr>
                        <a:t>2 207</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ru-RU" sz="800" b="0" i="0" u="none" strike="noStrike">
                          <a:solidFill>
                            <a:srgbClr val="000000"/>
                          </a:solidFill>
                          <a:effectLst/>
                          <a:latin typeface="Arial Narrow" panose="020B0606020202030204" pitchFamily="34" charset="0"/>
                        </a:rPr>
                        <a:t>2 669</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ru-RU" sz="800" b="0" i="0" u="none" strike="noStrike">
                          <a:solidFill>
                            <a:srgbClr val="000000"/>
                          </a:solidFill>
                          <a:effectLst/>
                          <a:latin typeface="Arial Narrow" panose="020B0606020202030204" pitchFamily="34" charset="0"/>
                        </a:rPr>
                        <a:t>2 920</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ru-RU" sz="800" b="0" i="0" u="none" strike="noStrike">
                          <a:solidFill>
                            <a:srgbClr val="000000"/>
                          </a:solidFill>
                          <a:effectLst/>
                          <a:latin typeface="Arial Narrow" panose="020B0606020202030204" pitchFamily="34" charset="0"/>
                        </a:rPr>
                        <a:t>2 602</a:t>
                      </a:r>
                    </a:p>
                  </a:txBody>
                  <a:tcPr marL="9525" marR="9525" marT="9525" marB="0" anchor="ctr">
                    <a:lnL w="6350" cap="flat" cmpd="sng" algn="ctr">
                      <a:solidFill>
                        <a:schemeClr val="tx1"/>
                      </a:solidFill>
                      <a:prstDash val="sysDot"/>
                      <a:round/>
                      <a:headEnd type="none" w="med" len="med"/>
                      <a:tailEnd type="none" w="med" len="med"/>
                    </a:lnL>
                    <a:lnR w="12700" cap="flat" cmpd="sng" algn="ctr">
                      <a:noFill/>
                      <a:prstDash val="solid"/>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500228116"/>
                  </a:ext>
                </a:extLst>
              </a:tr>
              <a:tr h="148474">
                <a:tc>
                  <a:txBody>
                    <a:bodyPr/>
                    <a:lstStyle/>
                    <a:p>
                      <a:pPr marL="72000" algn="l" fontAlgn="b"/>
                      <a:r>
                        <a:rPr lang="ru-RU" sz="800" b="0" i="0" u="none" strike="noStrike" cap="none" dirty="0">
                          <a:solidFill>
                            <a:srgbClr val="000000"/>
                          </a:solidFill>
                          <a:effectLst/>
                          <a:latin typeface="Arial Narrow" panose="020B0606020202030204" pitchFamily="34" charset="0"/>
                          <a:ea typeface="+mn-ea"/>
                          <a:cs typeface="+mn-cs"/>
                          <a:sym typeface="Arial"/>
                        </a:rPr>
                        <a:t>ӘКІМШІЛЕНДІРУ САЛАСЫНДАҒЫ ҚЫЗМЕТШІЛЕР</a:t>
                      </a:r>
                    </a:p>
                  </a:txBody>
                  <a:tcPr marL="9525" marR="9525" marT="0" marB="0" anchor="ctr">
                    <a:lnL w="76200" cap="flat" cmpd="sng" algn="ctr">
                      <a:noFill/>
                      <a:prstDash val="solid"/>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solidFill>
                      <a:schemeClr val="accent6">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1 231</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1 167</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solidFill>
                      <a:schemeClr val="accent6">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1 273</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solidFill>
                      <a:schemeClr val="accent6">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1 158</a:t>
                      </a:r>
                    </a:p>
                  </a:txBody>
                  <a:tcPr marL="9525" marR="9525" marT="9525" marB="0" anchor="ctr">
                    <a:lnL w="6350" cap="flat" cmpd="sng" algn="ctr">
                      <a:solidFill>
                        <a:schemeClr val="tx1"/>
                      </a:solidFill>
                      <a:prstDash val="sysDot"/>
                      <a:round/>
                      <a:headEnd type="none" w="med" len="med"/>
                      <a:tailEnd type="none" w="med" len="med"/>
                    </a:lnL>
                    <a:lnR w="12700" cap="flat" cmpd="sng" algn="ctr">
                      <a:noFill/>
                      <a:prstDash val="solid"/>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solidFill>
                      <a:schemeClr val="accent6">
                        <a:lumMod val="50000"/>
                        <a:alpha val="20000"/>
                      </a:schemeClr>
                    </a:solidFill>
                  </a:tcPr>
                </a:tc>
                <a:extLst>
                  <a:ext uri="{0D108BD9-81ED-4DB2-BD59-A6C34878D82A}">
                    <a16:rowId xmlns:a16="http://schemas.microsoft.com/office/drawing/2014/main" val="1221627480"/>
                  </a:ext>
                </a:extLst>
              </a:tr>
              <a:tr h="148474">
                <a:tc>
                  <a:txBody>
                    <a:bodyPr/>
                    <a:lstStyle/>
                    <a:p>
                      <a:pPr marL="72000" algn="l" fontAlgn="b"/>
                      <a:r>
                        <a:rPr lang="ru-RU" sz="800" b="0" i="0" u="none" strike="noStrike" cap="none" dirty="0">
                          <a:solidFill>
                            <a:srgbClr val="000000"/>
                          </a:solidFill>
                          <a:effectLst/>
                          <a:latin typeface="Arial Narrow" panose="020B0606020202030204" pitchFamily="34" charset="0"/>
                          <a:ea typeface="+mn-ea"/>
                          <a:cs typeface="+mn-cs"/>
                          <a:sym typeface="Arial"/>
                        </a:rPr>
                        <a:t>ҚЫЗМЕТ КӨРСЕТУ ЖӘНЕ САУДА САЛАСЫНЫҢ ЖҰМЫСКЕРЛЕРІ</a:t>
                      </a:r>
                    </a:p>
                  </a:txBody>
                  <a:tcPr marL="9525" marR="9525" marT="0" marB="0" anchor="ctr">
                    <a:lnL w="76200" cap="flat" cmpd="sng" algn="ctr">
                      <a:noFill/>
                      <a:prstDash val="solid"/>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noFill/>
                  </a:tcPr>
                </a:tc>
                <a:tc>
                  <a:txBody>
                    <a:bodyPr/>
                    <a:lstStyle/>
                    <a:p>
                      <a:pPr algn="ctr" fontAlgn="ctr"/>
                      <a:r>
                        <a:rPr lang="ru-RU" sz="800" b="0" i="0" u="none" strike="noStrike">
                          <a:solidFill>
                            <a:srgbClr val="000000"/>
                          </a:solidFill>
                          <a:effectLst/>
                          <a:latin typeface="Arial Narrow" panose="020B0606020202030204" pitchFamily="34" charset="0"/>
                        </a:rPr>
                        <a:t>2 021</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ru-RU" sz="800" b="0" i="0" u="none" strike="noStrike">
                          <a:solidFill>
                            <a:srgbClr val="000000"/>
                          </a:solidFill>
                          <a:effectLst/>
                          <a:latin typeface="Arial Narrow" panose="020B0606020202030204" pitchFamily="34" charset="0"/>
                        </a:rPr>
                        <a:t>2 463</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ru-RU" sz="800" b="0" i="0" u="none" strike="noStrike">
                          <a:solidFill>
                            <a:srgbClr val="000000"/>
                          </a:solidFill>
                          <a:effectLst/>
                          <a:latin typeface="Arial Narrow" panose="020B0606020202030204" pitchFamily="34" charset="0"/>
                        </a:rPr>
                        <a:t>3 050</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ru-RU" sz="800" b="0" i="0" u="none" strike="noStrike">
                          <a:solidFill>
                            <a:srgbClr val="000000"/>
                          </a:solidFill>
                          <a:effectLst/>
                          <a:latin typeface="Arial Narrow" panose="020B0606020202030204" pitchFamily="34" charset="0"/>
                        </a:rPr>
                        <a:t>2 377</a:t>
                      </a:r>
                    </a:p>
                  </a:txBody>
                  <a:tcPr marL="9525" marR="9525" marT="9525" marB="0" anchor="ctr">
                    <a:lnL w="6350" cap="flat" cmpd="sng" algn="ctr">
                      <a:solidFill>
                        <a:schemeClr val="tx1"/>
                      </a:solidFill>
                      <a:prstDash val="sysDot"/>
                      <a:round/>
                      <a:headEnd type="none" w="med" len="med"/>
                      <a:tailEnd type="none" w="med" len="med"/>
                    </a:lnL>
                    <a:lnR w="12700" cap="flat" cmpd="sng" algn="ctr">
                      <a:noFill/>
                      <a:prstDash val="solid"/>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182707914"/>
                  </a:ext>
                </a:extLst>
              </a:tr>
              <a:tr h="148474">
                <a:tc>
                  <a:txBody>
                    <a:bodyPr/>
                    <a:lstStyle/>
                    <a:p>
                      <a:pPr marL="72000" algn="l" fontAlgn="b"/>
                      <a:r>
                        <a:rPr lang="ru-RU" sz="800" b="0" i="0" u="none" strike="noStrike" cap="none" dirty="0">
                          <a:solidFill>
                            <a:srgbClr val="000000"/>
                          </a:solidFill>
                          <a:effectLst/>
                          <a:latin typeface="Arial Narrow" panose="020B0606020202030204" pitchFamily="34" charset="0"/>
                          <a:ea typeface="+mn-ea"/>
                          <a:cs typeface="+mn-cs"/>
                          <a:sym typeface="Arial"/>
                        </a:rPr>
                        <a:t>ФЕРМЕР Ж/Е АУЫЛ/ОРМАН, БАЛЫҚ ШАРУА-ЫҢ Ж/Е БАЛЫҚ АУЛАУ ЖҰМЫС-РЫ</a:t>
                      </a:r>
                    </a:p>
                  </a:txBody>
                  <a:tcPr marL="9525" marR="9525" marT="0" marB="0" anchor="ctr">
                    <a:lnL w="76200" cap="flat" cmpd="sng" algn="ctr">
                      <a:noFill/>
                      <a:prstDash val="solid"/>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solidFill>
                      <a:schemeClr val="accent6">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306</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350</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solidFill>
                      <a:schemeClr val="accent6">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729</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solidFill>
                      <a:schemeClr val="accent6">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388</a:t>
                      </a:r>
                    </a:p>
                  </a:txBody>
                  <a:tcPr marL="9525" marR="9525" marT="9525" marB="0" anchor="ctr">
                    <a:lnL w="6350" cap="flat" cmpd="sng" algn="ctr">
                      <a:solidFill>
                        <a:schemeClr val="tx1"/>
                      </a:solidFill>
                      <a:prstDash val="sysDot"/>
                      <a:round/>
                      <a:headEnd type="none" w="med" len="med"/>
                      <a:tailEnd type="none" w="med" len="med"/>
                    </a:lnL>
                    <a:lnR w="12700" cap="flat" cmpd="sng" algn="ctr">
                      <a:noFill/>
                      <a:prstDash val="solid"/>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solidFill>
                      <a:schemeClr val="accent6">
                        <a:lumMod val="50000"/>
                        <a:alpha val="20000"/>
                      </a:schemeClr>
                    </a:solidFill>
                  </a:tcPr>
                </a:tc>
                <a:extLst>
                  <a:ext uri="{0D108BD9-81ED-4DB2-BD59-A6C34878D82A}">
                    <a16:rowId xmlns:a16="http://schemas.microsoft.com/office/drawing/2014/main" val="3434696259"/>
                  </a:ext>
                </a:extLst>
              </a:tr>
              <a:tr h="148474">
                <a:tc>
                  <a:txBody>
                    <a:bodyPr/>
                    <a:lstStyle/>
                    <a:p>
                      <a:pPr marL="72000" algn="l" fontAlgn="b"/>
                      <a:r>
                        <a:rPr lang="ru-RU" sz="800" b="0" i="0" u="none" strike="noStrike" cap="none" dirty="0">
                          <a:solidFill>
                            <a:srgbClr val="000000"/>
                          </a:solidFill>
                          <a:effectLst/>
                          <a:latin typeface="Arial Narrow" panose="020B0606020202030204" pitchFamily="34" charset="0"/>
                          <a:ea typeface="+mn-ea"/>
                          <a:cs typeface="+mn-cs"/>
                          <a:sym typeface="Arial"/>
                        </a:rPr>
                        <a:t>ӨНЕРКӘСІП, ҚҰРЫЛЫС, КӨЛІК Ж/Е БАСҚА ТЕКТЕС ЖҰМЫСШЫЛАРЫ</a:t>
                      </a:r>
                    </a:p>
                  </a:txBody>
                  <a:tcPr marL="9525" marR="9525" marT="0" marB="0" anchor="ctr">
                    <a:lnL w="76200" cap="flat" cmpd="sng" algn="ctr">
                      <a:noFill/>
                      <a:prstDash val="solid"/>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noFill/>
                  </a:tcPr>
                </a:tc>
                <a:tc>
                  <a:txBody>
                    <a:bodyPr/>
                    <a:lstStyle/>
                    <a:p>
                      <a:pPr algn="ctr" fontAlgn="ctr"/>
                      <a:r>
                        <a:rPr lang="ru-RU" sz="800" b="0" i="0" u="none" strike="noStrike">
                          <a:solidFill>
                            <a:srgbClr val="000000"/>
                          </a:solidFill>
                          <a:effectLst/>
                          <a:latin typeface="Arial Narrow" panose="020B0606020202030204" pitchFamily="34" charset="0"/>
                        </a:rPr>
                        <a:t>3 232</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ru-RU" sz="800" b="0" i="0" u="none" strike="noStrike">
                          <a:solidFill>
                            <a:srgbClr val="000000"/>
                          </a:solidFill>
                          <a:effectLst/>
                          <a:latin typeface="Arial Narrow" panose="020B0606020202030204" pitchFamily="34" charset="0"/>
                        </a:rPr>
                        <a:t>3 692</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ru-RU" sz="800" b="0" i="0" u="none" strike="noStrike">
                          <a:solidFill>
                            <a:srgbClr val="000000"/>
                          </a:solidFill>
                          <a:effectLst/>
                          <a:latin typeface="Arial Narrow" panose="020B0606020202030204" pitchFamily="34" charset="0"/>
                        </a:rPr>
                        <a:t>4 764</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ru-RU" sz="800" b="0" i="0" u="none" strike="noStrike">
                          <a:solidFill>
                            <a:srgbClr val="000000"/>
                          </a:solidFill>
                          <a:effectLst/>
                          <a:latin typeface="Arial Narrow" panose="020B0606020202030204" pitchFamily="34" charset="0"/>
                        </a:rPr>
                        <a:t>4 283</a:t>
                      </a:r>
                    </a:p>
                  </a:txBody>
                  <a:tcPr marL="9525" marR="9525" marT="9525" marB="0" anchor="ctr">
                    <a:lnL w="6350" cap="flat" cmpd="sng" algn="ctr">
                      <a:solidFill>
                        <a:schemeClr val="tx1"/>
                      </a:solidFill>
                      <a:prstDash val="sysDot"/>
                      <a:round/>
                      <a:headEnd type="none" w="med" len="med"/>
                      <a:tailEnd type="none" w="med" len="med"/>
                    </a:lnL>
                    <a:lnR w="12700" cap="flat" cmpd="sng" algn="ctr">
                      <a:noFill/>
                      <a:prstDash val="solid"/>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033135677"/>
                  </a:ext>
                </a:extLst>
              </a:tr>
              <a:tr h="148474">
                <a:tc>
                  <a:txBody>
                    <a:bodyPr/>
                    <a:lstStyle/>
                    <a:p>
                      <a:pPr marL="72000" algn="l" fontAlgn="b"/>
                      <a:r>
                        <a:rPr lang="ru-RU" sz="800" b="0" i="0" u="none" strike="noStrike" cap="none" dirty="0">
                          <a:solidFill>
                            <a:srgbClr val="000000"/>
                          </a:solidFill>
                          <a:effectLst/>
                          <a:latin typeface="Arial Narrow" panose="020B0606020202030204" pitchFamily="34" charset="0"/>
                          <a:ea typeface="+mn-ea"/>
                          <a:cs typeface="+mn-cs"/>
                          <a:sym typeface="Arial"/>
                        </a:rPr>
                        <a:t>ӨНДІРІСТІК ЖАБДЫҚ ОПЕРАТОРЛАРЫ, ҚҰРАСТЫРУШЫЛАРЫ Ж/Е ЖҮРГІЗУШІЛЕРІ</a:t>
                      </a:r>
                    </a:p>
                  </a:txBody>
                  <a:tcPr marL="9525" marR="9525" marT="0" marB="0" anchor="ctr">
                    <a:lnL w="76200" cap="flat" cmpd="sng" algn="ctr">
                      <a:noFill/>
                      <a:prstDash val="solid"/>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solidFill>
                      <a:schemeClr val="accent6">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2 952</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3 245</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solidFill>
                      <a:schemeClr val="accent6">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4 496</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solidFill>
                      <a:schemeClr val="accent6">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3 013</a:t>
                      </a:r>
                    </a:p>
                  </a:txBody>
                  <a:tcPr marL="9525" marR="9525" marT="9525" marB="0" anchor="ctr">
                    <a:lnL w="6350" cap="flat" cmpd="sng" algn="ctr">
                      <a:solidFill>
                        <a:schemeClr val="tx1"/>
                      </a:solidFill>
                      <a:prstDash val="sysDot"/>
                      <a:round/>
                      <a:headEnd type="none" w="med" len="med"/>
                      <a:tailEnd type="none" w="med" len="med"/>
                    </a:lnL>
                    <a:lnR w="12700" cap="flat" cmpd="sng" algn="ctr">
                      <a:noFill/>
                      <a:prstDash val="solid"/>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solidFill>
                      <a:schemeClr val="accent6">
                        <a:lumMod val="50000"/>
                        <a:alpha val="20000"/>
                      </a:schemeClr>
                    </a:solidFill>
                  </a:tcPr>
                </a:tc>
                <a:extLst>
                  <a:ext uri="{0D108BD9-81ED-4DB2-BD59-A6C34878D82A}">
                    <a16:rowId xmlns:a16="http://schemas.microsoft.com/office/drawing/2014/main" val="3877348172"/>
                  </a:ext>
                </a:extLst>
              </a:tr>
              <a:tr h="148474">
                <a:tc>
                  <a:txBody>
                    <a:bodyPr/>
                    <a:lstStyle/>
                    <a:p>
                      <a:pPr marL="72000" algn="l" fontAlgn="b"/>
                      <a:r>
                        <a:rPr lang="ru-RU" sz="800" b="0" i="0" u="none" strike="noStrike" cap="none" dirty="0">
                          <a:solidFill>
                            <a:srgbClr val="000000"/>
                          </a:solidFill>
                          <a:effectLst/>
                          <a:latin typeface="Arial Narrow" panose="020B0606020202030204" pitchFamily="34" charset="0"/>
                          <a:ea typeface="+mn-ea"/>
                          <a:cs typeface="+mn-cs"/>
                          <a:sym typeface="Arial"/>
                        </a:rPr>
                        <a:t>БІЛІКТІЛІГІ ЖОҚ ЖҰМЫСШЫЛАР</a:t>
                      </a:r>
                    </a:p>
                  </a:txBody>
                  <a:tcPr marL="9525" marR="9525" marT="0" marB="0" anchor="ctr">
                    <a:lnL w="76200" cap="flat" cmpd="sng" algn="ctr">
                      <a:noFill/>
                      <a:prstDash val="solid"/>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noFill/>
                  </a:tcPr>
                </a:tc>
                <a:tc>
                  <a:txBody>
                    <a:bodyPr/>
                    <a:lstStyle/>
                    <a:p>
                      <a:pPr algn="ctr" fontAlgn="ctr"/>
                      <a:r>
                        <a:rPr lang="ru-RU" sz="800" b="0" i="0" u="none" strike="noStrike" dirty="0">
                          <a:solidFill>
                            <a:srgbClr val="000000"/>
                          </a:solidFill>
                          <a:effectLst/>
                          <a:latin typeface="Arial Narrow" panose="020B0606020202030204" pitchFamily="34" charset="0"/>
                        </a:rPr>
                        <a:t>3 645</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ru-RU" sz="800" b="0" i="0" u="none" strike="noStrike">
                          <a:solidFill>
                            <a:srgbClr val="000000"/>
                          </a:solidFill>
                          <a:effectLst/>
                          <a:latin typeface="Arial Narrow" panose="020B0606020202030204" pitchFamily="34" charset="0"/>
                        </a:rPr>
                        <a:t>3 763</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ru-RU" sz="800" b="0" i="0" u="none" strike="noStrike">
                          <a:solidFill>
                            <a:srgbClr val="000000"/>
                          </a:solidFill>
                          <a:effectLst/>
                          <a:latin typeface="Arial Narrow" panose="020B0606020202030204" pitchFamily="34" charset="0"/>
                        </a:rPr>
                        <a:t>6 642</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ru-RU" sz="800" b="0" i="0" u="none" strike="noStrike" dirty="0">
                          <a:solidFill>
                            <a:srgbClr val="000000"/>
                          </a:solidFill>
                          <a:effectLst/>
                          <a:latin typeface="Arial Narrow" panose="020B0606020202030204" pitchFamily="34" charset="0"/>
                        </a:rPr>
                        <a:t>6 303</a:t>
                      </a:r>
                    </a:p>
                  </a:txBody>
                  <a:tcPr marL="9525" marR="9525" marT="9525" marB="0" anchor="ctr">
                    <a:lnL w="6350" cap="flat" cmpd="sng" algn="ctr">
                      <a:solidFill>
                        <a:schemeClr val="tx1"/>
                      </a:solidFill>
                      <a:prstDash val="sysDot"/>
                      <a:round/>
                      <a:headEnd type="none" w="med" len="med"/>
                      <a:tailEnd type="none" w="med" len="med"/>
                    </a:lnL>
                    <a:lnR w="12700" cap="flat" cmpd="sng" algn="ctr">
                      <a:noFill/>
                      <a:prstDash val="solid"/>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605250712"/>
                  </a:ext>
                </a:extLst>
              </a:tr>
            </a:tbl>
          </a:graphicData>
        </a:graphic>
      </p:graphicFrame>
      <p:sp>
        <p:nvSpPr>
          <p:cNvPr id="3" name="Номер слайда 2">
            <a:extLst>
              <a:ext uri="{FF2B5EF4-FFF2-40B4-BE49-F238E27FC236}">
                <a16:creationId xmlns:a16="http://schemas.microsoft.com/office/drawing/2014/main" id="{0FE3E8E7-F31A-7D55-7372-1BEAD488D2B4}"/>
              </a:ext>
            </a:extLst>
          </p:cNvPr>
          <p:cNvSpPr>
            <a:spLocks noGrp="1"/>
          </p:cNvSpPr>
          <p:nvPr>
            <p:ph type="sldNum" sz="quarter" idx="12"/>
          </p:nvPr>
        </p:nvSpPr>
        <p:spPr/>
        <p:txBody>
          <a:bodyPr/>
          <a:lstStyle/>
          <a:p>
            <a:fld id="{4060C6F1-8618-4CCA-B45E-7B199C8F5830}" type="slidenum">
              <a:rPr lang="ru-RU" smtClean="0"/>
              <a:pPr/>
              <a:t>50</a:t>
            </a:fld>
            <a:r>
              <a:rPr lang="en-US" dirty="0"/>
              <a:t> </a:t>
            </a:r>
            <a:r>
              <a:rPr lang="ru-RU" dirty="0"/>
              <a:t>из 82</a:t>
            </a:r>
          </a:p>
        </p:txBody>
      </p:sp>
      <p:sp>
        <p:nvSpPr>
          <p:cNvPr id="6" name="Заголовок 3">
            <a:extLst>
              <a:ext uri="{FF2B5EF4-FFF2-40B4-BE49-F238E27FC236}">
                <a16:creationId xmlns:a16="http://schemas.microsoft.com/office/drawing/2014/main" id="{AC634985-2978-6D1D-9219-6D9F23D568B0}"/>
              </a:ext>
            </a:extLst>
          </p:cNvPr>
          <p:cNvSpPr txBox="1">
            <a:spLocks/>
          </p:cNvSpPr>
          <p:nvPr/>
        </p:nvSpPr>
        <p:spPr>
          <a:xfrm>
            <a:off x="72000" y="0"/>
            <a:ext cx="12120000" cy="859626"/>
          </a:xfrm>
          <a:prstGeom prst="rect">
            <a:avLst/>
          </a:prstGeom>
        </p:spPr>
        <p:txBody>
          <a:bodyPr anchor="ctr"/>
          <a:lstStyle>
            <a:defPPr marR="0" lvl="0" algn="l" rtl="0">
              <a:lnSpc>
                <a:spcPct val="100000"/>
              </a:lnSpc>
              <a:spcBef>
                <a:spcPts val="0"/>
              </a:spcBef>
              <a:spcAft>
                <a:spcPts val="0"/>
              </a:spcAft>
            </a:defPPr>
            <a:lvl1pPr marR="0" lvl="0" algn="l" rtl="0" eaLnBrk="1" hangingPunct="1">
              <a:lnSpc>
                <a:spcPct val="100000"/>
              </a:lnSpc>
              <a:spcBef>
                <a:spcPts val="0"/>
              </a:spcBef>
              <a:spcAft>
                <a:spcPts val="0"/>
              </a:spcAft>
              <a:buNone/>
              <a:defRPr sz="2667" b="1" i="0" u="none" strike="noStrike" cap="none">
                <a:solidFill>
                  <a:srgbClr val="007F76"/>
                </a:solidFill>
                <a:latin typeface="Arial" panose="020B0604020202020204" pitchFamily="34" charset="0"/>
                <a:ea typeface="Calibri" panose="020F0502020204030204" pitchFamily="34" charset="0"/>
                <a:cs typeface="Arial" panose="020B0604020202020204" pitchFamily="34" charset="0"/>
                <a:sym typeface="Arial"/>
              </a:defRPr>
            </a:lvl1pPr>
          </a:lstStyle>
          <a:p>
            <a:pPr defTabSz="914400"/>
            <a:r>
              <a:rPr lang="ru-RU" sz="2400" dirty="0" err="1"/>
              <a:t>Қостанай</a:t>
            </a:r>
            <a:r>
              <a:rPr lang="ru-RU" sz="2400" dirty="0"/>
              <a:t> </a:t>
            </a:r>
            <a:r>
              <a:rPr lang="ru-RU" sz="2400" dirty="0" err="1"/>
              <a:t>облысындағы</a:t>
            </a:r>
            <a:r>
              <a:rPr lang="ru-RU" sz="2400" dirty="0"/>
              <a:t> бос </a:t>
            </a:r>
            <a:r>
              <a:rPr lang="ru-RU" sz="2400" dirty="0" err="1"/>
              <a:t>жұмыс</a:t>
            </a:r>
            <a:r>
              <a:rPr lang="ru-RU" sz="2400" dirty="0"/>
              <a:t> </a:t>
            </a:r>
            <a:r>
              <a:rPr lang="ru-RU" sz="2400" dirty="0" err="1"/>
              <a:t>орындарының</a:t>
            </a:r>
            <a:r>
              <a:rPr lang="ru-RU" sz="2400" dirty="0"/>
              <a:t> </a:t>
            </a:r>
            <a:r>
              <a:rPr lang="ru-RU" sz="2400" dirty="0" err="1"/>
              <a:t>негізгі</a:t>
            </a:r>
            <a:r>
              <a:rPr lang="ru-RU" sz="2400" dirty="0"/>
              <a:t> </a:t>
            </a:r>
            <a:r>
              <a:rPr lang="ru-RU" sz="2400" dirty="0" err="1"/>
              <a:t>көрсеткіштері</a:t>
            </a:r>
            <a:endParaRPr lang="ru-KZ" sz="2400" kern="0" dirty="0"/>
          </a:p>
        </p:txBody>
      </p:sp>
      <p:graphicFrame>
        <p:nvGraphicFramePr>
          <p:cNvPr id="5" name="Диаграмма 4">
            <a:extLst>
              <a:ext uri="{FF2B5EF4-FFF2-40B4-BE49-F238E27FC236}">
                <a16:creationId xmlns:a16="http://schemas.microsoft.com/office/drawing/2014/main" id="{788C86C1-5554-716E-F3C9-BE0E716A6711}"/>
              </a:ext>
            </a:extLst>
          </p:cNvPr>
          <p:cNvGraphicFramePr/>
          <p:nvPr/>
        </p:nvGraphicFramePr>
        <p:xfrm>
          <a:off x="71999" y="1244713"/>
          <a:ext cx="6313561" cy="2460512"/>
        </p:xfrm>
        <a:graphic>
          <a:graphicData uri="http://schemas.openxmlformats.org/drawingml/2006/chart">
            <c:chart xmlns:c="http://schemas.openxmlformats.org/drawingml/2006/chart" xmlns:r="http://schemas.openxmlformats.org/officeDocument/2006/relationships" r:id="rId2"/>
          </a:graphicData>
        </a:graphic>
      </p:graphicFrame>
      <p:graphicFrame>
        <p:nvGraphicFramePr>
          <p:cNvPr id="7" name="Диаграмма 6">
            <a:extLst>
              <a:ext uri="{FF2B5EF4-FFF2-40B4-BE49-F238E27FC236}">
                <a16:creationId xmlns:a16="http://schemas.microsoft.com/office/drawing/2014/main" id="{E0DC69FB-5FF3-973A-3243-D6E26487BC70}"/>
              </a:ext>
            </a:extLst>
          </p:cNvPr>
          <p:cNvGraphicFramePr/>
          <p:nvPr/>
        </p:nvGraphicFramePr>
        <p:xfrm>
          <a:off x="103102" y="3956050"/>
          <a:ext cx="3022653" cy="2690506"/>
        </p:xfrm>
        <a:graphic>
          <a:graphicData uri="http://schemas.openxmlformats.org/drawingml/2006/chart">
            <c:chart xmlns:c="http://schemas.openxmlformats.org/drawingml/2006/chart" xmlns:r="http://schemas.openxmlformats.org/officeDocument/2006/relationships" r:id="rId3"/>
          </a:graphicData>
        </a:graphic>
      </p:graphicFrame>
      <p:graphicFrame>
        <p:nvGraphicFramePr>
          <p:cNvPr id="9" name="Диаграмма 8">
            <a:extLst>
              <a:ext uri="{FF2B5EF4-FFF2-40B4-BE49-F238E27FC236}">
                <a16:creationId xmlns:a16="http://schemas.microsoft.com/office/drawing/2014/main" id="{95D9626B-49CB-C876-797D-BCC0C1BBD715}"/>
              </a:ext>
            </a:extLst>
          </p:cNvPr>
          <p:cNvGraphicFramePr/>
          <p:nvPr/>
        </p:nvGraphicFramePr>
        <p:xfrm>
          <a:off x="3266179" y="3956050"/>
          <a:ext cx="3022653" cy="2690506"/>
        </p:xfrm>
        <a:graphic>
          <a:graphicData uri="http://schemas.openxmlformats.org/drawingml/2006/chart">
            <c:chart xmlns:c="http://schemas.openxmlformats.org/drawingml/2006/chart" xmlns:r="http://schemas.openxmlformats.org/officeDocument/2006/relationships" r:id="rId4"/>
          </a:graphicData>
        </a:graphic>
      </p:graphicFrame>
      <p:cxnSp>
        <p:nvCxnSpPr>
          <p:cNvPr id="11" name="Прямая соединительная линия 10">
            <a:extLst>
              <a:ext uri="{FF2B5EF4-FFF2-40B4-BE49-F238E27FC236}">
                <a16:creationId xmlns:a16="http://schemas.microsoft.com/office/drawing/2014/main" id="{99657457-206A-9F40-19FD-19D2B79F1EF4}"/>
              </a:ext>
            </a:extLst>
          </p:cNvPr>
          <p:cNvCxnSpPr>
            <a:cxnSpLocks/>
          </p:cNvCxnSpPr>
          <p:nvPr/>
        </p:nvCxnSpPr>
        <p:spPr>
          <a:xfrm>
            <a:off x="3200401" y="3750906"/>
            <a:ext cx="0" cy="2799183"/>
          </a:xfrm>
          <a:prstGeom prst="line">
            <a:avLst/>
          </a:prstGeom>
          <a:ln>
            <a:solidFill>
              <a:srgbClr val="007F76"/>
            </a:solidFill>
          </a:ln>
        </p:spPr>
        <p:style>
          <a:lnRef idx="1">
            <a:schemeClr val="accent1"/>
          </a:lnRef>
          <a:fillRef idx="0">
            <a:schemeClr val="accent1"/>
          </a:fillRef>
          <a:effectRef idx="0">
            <a:schemeClr val="accent1"/>
          </a:effectRef>
          <a:fontRef idx="minor">
            <a:schemeClr val="tx1"/>
          </a:fontRef>
        </p:style>
      </p:cxnSp>
      <p:sp>
        <p:nvSpPr>
          <p:cNvPr id="12" name="Заголовок 3">
            <a:extLst>
              <a:ext uri="{FF2B5EF4-FFF2-40B4-BE49-F238E27FC236}">
                <a16:creationId xmlns:a16="http://schemas.microsoft.com/office/drawing/2014/main" id="{E6E92AF7-86AB-ABC1-7734-2F295192455D}"/>
              </a:ext>
            </a:extLst>
          </p:cNvPr>
          <p:cNvSpPr txBox="1">
            <a:spLocks/>
          </p:cNvSpPr>
          <p:nvPr/>
        </p:nvSpPr>
        <p:spPr>
          <a:xfrm>
            <a:off x="366141" y="780178"/>
            <a:ext cx="5853684" cy="409575"/>
          </a:xfrm>
          <a:prstGeom prst="rect">
            <a:avLst/>
          </a:prstGeom>
        </p:spPr>
        <p:txBody>
          <a:bodyPr anchor="ctr"/>
          <a:lstStyle>
            <a:defPPr marR="0" lvl="0" algn="l" rtl="0">
              <a:lnSpc>
                <a:spcPct val="100000"/>
              </a:lnSpc>
              <a:spcBef>
                <a:spcPts val="0"/>
              </a:spcBef>
              <a:spcAft>
                <a:spcPts val="0"/>
              </a:spcAft>
            </a:defPPr>
            <a:lvl1pPr marR="0" lvl="0" algn="l" rtl="0" eaLnBrk="1" hangingPunct="1">
              <a:lnSpc>
                <a:spcPct val="100000"/>
              </a:lnSpc>
              <a:spcBef>
                <a:spcPts val="0"/>
              </a:spcBef>
              <a:spcAft>
                <a:spcPts val="0"/>
              </a:spcAft>
              <a:buNone/>
              <a:defRPr sz="2667" b="1" i="0" u="none" strike="noStrike" cap="none">
                <a:solidFill>
                  <a:srgbClr val="007F76"/>
                </a:solidFill>
                <a:latin typeface="Arial" panose="020B0604020202020204" pitchFamily="34" charset="0"/>
                <a:ea typeface="Calibri" panose="020F0502020204030204" pitchFamily="34" charset="0"/>
                <a:cs typeface="Arial" panose="020B0604020202020204" pitchFamily="34" charset="0"/>
                <a:sym typeface="Arial"/>
              </a:defRPr>
            </a:lvl1pPr>
          </a:lstStyle>
          <a:p>
            <a:pPr algn="ctr" defTabSz="914400"/>
            <a:r>
              <a:rPr lang="ru-RU" sz="1400" kern="0" dirty="0" err="1"/>
              <a:t>Базалық</a:t>
            </a:r>
            <a:r>
              <a:rPr lang="ru-RU" sz="1400" kern="0" dirty="0"/>
              <a:t> сценарий </a:t>
            </a:r>
            <a:r>
              <a:rPr lang="en-US" sz="1800" kern="0" dirty="0"/>
              <a:t>~ </a:t>
            </a:r>
            <a:r>
              <a:rPr lang="ru-RU" sz="1800" kern="0" dirty="0"/>
              <a:t>109,7</a:t>
            </a:r>
            <a:r>
              <a:rPr lang="en-US" sz="1800" kern="0" dirty="0"/>
              <a:t> </a:t>
            </a:r>
            <a:r>
              <a:rPr lang="ru-RU" sz="1800" kern="0" dirty="0" err="1"/>
              <a:t>мың</a:t>
            </a:r>
            <a:r>
              <a:rPr lang="ru-RU" sz="1800" kern="0" dirty="0"/>
              <a:t>. бос </a:t>
            </a:r>
            <a:r>
              <a:rPr lang="ru-RU" sz="1800" kern="0" dirty="0" err="1"/>
              <a:t>орын</a:t>
            </a:r>
            <a:r>
              <a:rPr lang="ru-RU" sz="1800" kern="0" dirty="0"/>
              <a:t> 2023 </a:t>
            </a:r>
            <a:r>
              <a:rPr lang="ru-RU" sz="1800" kern="0" dirty="0" err="1"/>
              <a:t>жылда</a:t>
            </a:r>
            <a:endParaRPr lang="ru-KZ" sz="1400" kern="0" dirty="0"/>
          </a:p>
        </p:txBody>
      </p:sp>
      <p:sp>
        <p:nvSpPr>
          <p:cNvPr id="13" name="Заголовок 3">
            <a:extLst>
              <a:ext uri="{FF2B5EF4-FFF2-40B4-BE49-F238E27FC236}">
                <a16:creationId xmlns:a16="http://schemas.microsoft.com/office/drawing/2014/main" id="{629F0D5E-8C8A-1656-D706-B19255A33A9B}"/>
              </a:ext>
            </a:extLst>
          </p:cNvPr>
          <p:cNvSpPr txBox="1">
            <a:spLocks/>
          </p:cNvSpPr>
          <p:nvPr/>
        </p:nvSpPr>
        <p:spPr>
          <a:xfrm>
            <a:off x="396649" y="3740847"/>
            <a:ext cx="2496574" cy="409575"/>
          </a:xfrm>
          <a:prstGeom prst="rect">
            <a:avLst/>
          </a:prstGeom>
        </p:spPr>
        <p:txBody>
          <a:bodyPr anchor="ctr"/>
          <a:lstStyle>
            <a:defPPr marR="0" lvl="0" algn="l" rtl="0">
              <a:lnSpc>
                <a:spcPct val="100000"/>
              </a:lnSpc>
              <a:spcBef>
                <a:spcPts val="0"/>
              </a:spcBef>
              <a:spcAft>
                <a:spcPts val="0"/>
              </a:spcAft>
            </a:defPPr>
            <a:lvl1pPr marR="0" lvl="0" algn="l" rtl="0" eaLnBrk="1" hangingPunct="1">
              <a:lnSpc>
                <a:spcPct val="100000"/>
              </a:lnSpc>
              <a:spcBef>
                <a:spcPts val="0"/>
              </a:spcBef>
              <a:spcAft>
                <a:spcPts val="0"/>
              </a:spcAft>
              <a:buNone/>
              <a:defRPr sz="2667" b="1" i="0" u="none" strike="noStrike" cap="none">
                <a:solidFill>
                  <a:srgbClr val="007F76"/>
                </a:solidFill>
                <a:latin typeface="Arial" panose="020B0604020202020204" pitchFamily="34" charset="0"/>
                <a:ea typeface="Calibri" panose="020F0502020204030204" pitchFamily="34" charset="0"/>
                <a:cs typeface="Arial" panose="020B0604020202020204" pitchFamily="34" charset="0"/>
                <a:sym typeface="Arial"/>
              </a:defRPr>
            </a:lvl1pPr>
          </a:lstStyle>
          <a:p>
            <a:pPr algn="ctr" defTabSz="914400">
              <a:lnSpc>
                <a:spcPct val="80000"/>
              </a:lnSpc>
            </a:pPr>
            <a:r>
              <a:rPr lang="ru-RU" sz="1100" kern="0" dirty="0" err="1">
                <a:solidFill>
                  <a:schemeClr val="accent3">
                    <a:lumMod val="50000"/>
                  </a:schemeClr>
                </a:solidFill>
              </a:rPr>
              <a:t>Оптимистік</a:t>
            </a:r>
            <a:r>
              <a:rPr lang="ru-RU" sz="1100" kern="0" dirty="0">
                <a:solidFill>
                  <a:schemeClr val="accent3">
                    <a:lumMod val="50000"/>
                  </a:schemeClr>
                </a:solidFill>
              </a:rPr>
              <a:t> </a:t>
            </a:r>
            <a:r>
              <a:rPr lang="en-US" sz="1100" kern="0" dirty="0">
                <a:solidFill>
                  <a:schemeClr val="accent3">
                    <a:lumMod val="50000"/>
                  </a:schemeClr>
                </a:solidFill>
              </a:rPr>
              <a:t>~ </a:t>
            </a:r>
            <a:r>
              <a:rPr lang="ru-RU" sz="1400" kern="0" dirty="0">
                <a:solidFill>
                  <a:schemeClr val="accent3">
                    <a:lumMod val="50000"/>
                  </a:schemeClr>
                </a:solidFill>
              </a:rPr>
              <a:t>118 </a:t>
            </a:r>
            <a:r>
              <a:rPr lang="ru-RU" sz="1400" kern="0" dirty="0" err="1">
                <a:solidFill>
                  <a:schemeClr val="accent3">
                    <a:lumMod val="50000"/>
                  </a:schemeClr>
                </a:solidFill>
              </a:rPr>
              <a:t>мың</a:t>
            </a:r>
            <a:endParaRPr lang="ru-KZ" sz="1100" kern="0" dirty="0">
              <a:solidFill>
                <a:schemeClr val="accent3">
                  <a:lumMod val="50000"/>
                </a:schemeClr>
              </a:solidFill>
            </a:endParaRPr>
          </a:p>
        </p:txBody>
      </p:sp>
      <p:sp>
        <p:nvSpPr>
          <p:cNvPr id="15" name="Заголовок 3">
            <a:extLst>
              <a:ext uri="{FF2B5EF4-FFF2-40B4-BE49-F238E27FC236}">
                <a16:creationId xmlns:a16="http://schemas.microsoft.com/office/drawing/2014/main" id="{45056B73-6214-B10F-602F-FB014D8C2FA6}"/>
              </a:ext>
            </a:extLst>
          </p:cNvPr>
          <p:cNvSpPr txBox="1">
            <a:spLocks/>
          </p:cNvSpPr>
          <p:nvPr/>
        </p:nvSpPr>
        <p:spPr>
          <a:xfrm>
            <a:off x="3410802" y="3740847"/>
            <a:ext cx="2733405" cy="409575"/>
          </a:xfrm>
          <a:prstGeom prst="rect">
            <a:avLst/>
          </a:prstGeom>
        </p:spPr>
        <p:txBody>
          <a:bodyPr anchor="ctr"/>
          <a:lstStyle>
            <a:defPPr marR="0" lvl="0" algn="l" rtl="0">
              <a:lnSpc>
                <a:spcPct val="100000"/>
              </a:lnSpc>
              <a:spcBef>
                <a:spcPts val="0"/>
              </a:spcBef>
              <a:spcAft>
                <a:spcPts val="0"/>
              </a:spcAft>
            </a:defPPr>
            <a:lvl1pPr marR="0" lvl="0" algn="l" rtl="0" eaLnBrk="1" hangingPunct="1">
              <a:lnSpc>
                <a:spcPct val="100000"/>
              </a:lnSpc>
              <a:spcBef>
                <a:spcPts val="0"/>
              </a:spcBef>
              <a:spcAft>
                <a:spcPts val="0"/>
              </a:spcAft>
              <a:buNone/>
              <a:defRPr sz="2667" b="1" i="0" u="none" strike="noStrike" cap="none">
                <a:solidFill>
                  <a:srgbClr val="007F76"/>
                </a:solidFill>
                <a:latin typeface="Arial" panose="020B0604020202020204" pitchFamily="34" charset="0"/>
                <a:ea typeface="Calibri" panose="020F0502020204030204" pitchFamily="34" charset="0"/>
                <a:cs typeface="Arial" panose="020B0604020202020204" pitchFamily="34" charset="0"/>
                <a:sym typeface="Arial"/>
              </a:defRPr>
            </a:lvl1pPr>
          </a:lstStyle>
          <a:p>
            <a:pPr algn="ctr" defTabSz="914400">
              <a:lnSpc>
                <a:spcPct val="80000"/>
              </a:lnSpc>
            </a:pPr>
            <a:r>
              <a:rPr lang="ru-RU" sz="1100" kern="0" dirty="0" err="1">
                <a:solidFill>
                  <a:schemeClr val="accent6">
                    <a:lumMod val="50000"/>
                  </a:schemeClr>
                </a:solidFill>
              </a:rPr>
              <a:t>Пессимистік</a:t>
            </a:r>
            <a:r>
              <a:rPr lang="ru-RU" sz="1100" kern="0" dirty="0">
                <a:solidFill>
                  <a:schemeClr val="accent6">
                    <a:lumMod val="50000"/>
                  </a:schemeClr>
                </a:solidFill>
              </a:rPr>
              <a:t> </a:t>
            </a:r>
            <a:r>
              <a:rPr lang="en-US" sz="1100" kern="0" dirty="0">
                <a:solidFill>
                  <a:schemeClr val="accent6">
                    <a:lumMod val="50000"/>
                  </a:schemeClr>
                </a:solidFill>
              </a:rPr>
              <a:t>~ </a:t>
            </a:r>
            <a:r>
              <a:rPr lang="ru-RU" sz="1400" kern="0" dirty="0">
                <a:solidFill>
                  <a:schemeClr val="accent6">
                    <a:lumMod val="50000"/>
                  </a:schemeClr>
                </a:solidFill>
              </a:rPr>
              <a:t>102 </a:t>
            </a:r>
            <a:r>
              <a:rPr lang="ru-RU" sz="1400" kern="0" dirty="0" err="1">
                <a:solidFill>
                  <a:schemeClr val="accent6">
                    <a:lumMod val="50000"/>
                  </a:schemeClr>
                </a:solidFill>
              </a:rPr>
              <a:t>мың</a:t>
            </a:r>
            <a:endParaRPr lang="ru-KZ" sz="1100" kern="0" dirty="0">
              <a:solidFill>
                <a:schemeClr val="accent6">
                  <a:lumMod val="50000"/>
                </a:schemeClr>
              </a:solidFill>
            </a:endParaRPr>
          </a:p>
        </p:txBody>
      </p:sp>
      <p:grpSp>
        <p:nvGrpSpPr>
          <p:cNvPr id="16" name="Группа 15">
            <a:extLst>
              <a:ext uri="{FF2B5EF4-FFF2-40B4-BE49-F238E27FC236}">
                <a16:creationId xmlns:a16="http://schemas.microsoft.com/office/drawing/2014/main" id="{C74DEBE5-BB09-E0A1-2504-B25BF7A94D4D}"/>
              </a:ext>
            </a:extLst>
          </p:cNvPr>
          <p:cNvGrpSpPr/>
          <p:nvPr/>
        </p:nvGrpSpPr>
        <p:grpSpPr>
          <a:xfrm>
            <a:off x="4178300" y="1297305"/>
            <a:ext cx="1905000" cy="159385"/>
            <a:chOff x="731520" y="1257300"/>
            <a:chExt cx="7978140" cy="251266"/>
          </a:xfrm>
        </p:grpSpPr>
        <p:cxnSp>
          <p:nvCxnSpPr>
            <p:cNvPr id="17" name="Прямая соединительная линия 16">
              <a:extLst>
                <a:ext uri="{FF2B5EF4-FFF2-40B4-BE49-F238E27FC236}">
                  <a16:creationId xmlns:a16="http://schemas.microsoft.com/office/drawing/2014/main" id="{2AFDDB50-8B04-6E17-9993-8AFD25A3ACC8}"/>
                </a:ext>
              </a:extLst>
            </p:cNvPr>
            <p:cNvCxnSpPr>
              <a:cxnSpLocks/>
            </p:cNvCxnSpPr>
            <p:nvPr/>
          </p:nvCxnSpPr>
          <p:spPr>
            <a:xfrm>
              <a:off x="737818" y="1257300"/>
              <a:ext cx="0" cy="251266"/>
            </a:xfrm>
            <a:prstGeom prst="line">
              <a:avLst/>
            </a:prstGeom>
            <a:ln w="19050">
              <a:solidFill>
                <a:srgbClr val="007F76"/>
              </a:solidFill>
            </a:ln>
          </p:spPr>
          <p:style>
            <a:lnRef idx="1">
              <a:schemeClr val="accent1"/>
            </a:lnRef>
            <a:fillRef idx="0">
              <a:schemeClr val="accent1"/>
            </a:fillRef>
            <a:effectRef idx="0">
              <a:schemeClr val="accent1"/>
            </a:effectRef>
            <a:fontRef idx="minor">
              <a:schemeClr val="tx1"/>
            </a:fontRef>
          </p:style>
        </p:cxnSp>
        <p:cxnSp>
          <p:nvCxnSpPr>
            <p:cNvPr id="18" name="Прямая соединительная линия 17">
              <a:extLst>
                <a:ext uri="{FF2B5EF4-FFF2-40B4-BE49-F238E27FC236}">
                  <a16:creationId xmlns:a16="http://schemas.microsoft.com/office/drawing/2014/main" id="{83EB6613-AB26-9218-D288-8C2935AFBB23}"/>
                </a:ext>
              </a:extLst>
            </p:cNvPr>
            <p:cNvCxnSpPr>
              <a:cxnSpLocks/>
            </p:cNvCxnSpPr>
            <p:nvPr/>
          </p:nvCxnSpPr>
          <p:spPr>
            <a:xfrm flipH="1">
              <a:off x="731520" y="1257300"/>
              <a:ext cx="7978140" cy="0"/>
            </a:xfrm>
            <a:prstGeom prst="line">
              <a:avLst/>
            </a:prstGeom>
            <a:ln w="19050">
              <a:solidFill>
                <a:srgbClr val="007F76"/>
              </a:solidFill>
            </a:ln>
          </p:spPr>
          <p:style>
            <a:lnRef idx="1">
              <a:schemeClr val="accent1"/>
            </a:lnRef>
            <a:fillRef idx="0">
              <a:schemeClr val="accent1"/>
            </a:fillRef>
            <a:effectRef idx="0">
              <a:schemeClr val="accent1"/>
            </a:effectRef>
            <a:fontRef idx="minor">
              <a:schemeClr val="tx1"/>
            </a:fontRef>
          </p:style>
        </p:cxnSp>
        <p:cxnSp>
          <p:nvCxnSpPr>
            <p:cNvPr id="19" name="Прямая соединительная линия 18">
              <a:extLst>
                <a:ext uri="{FF2B5EF4-FFF2-40B4-BE49-F238E27FC236}">
                  <a16:creationId xmlns:a16="http://schemas.microsoft.com/office/drawing/2014/main" id="{CDDFDD74-1D08-20C2-50F8-5037B7CE1F5C}"/>
                </a:ext>
              </a:extLst>
            </p:cNvPr>
            <p:cNvCxnSpPr>
              <a:cxnSpLocks/>
            </p:cNvCxnSpPr>
            <p:nvPr/>
          </p:nvCxnSpPr>
          <p:spPr>
            <a:xfrm>
              <a:off x="8700718" y="1257300"/>
              <a:ext cx="0" cy="251266"/>
            </a:xfrm>
            <a:prstGeom prst="line">
              <a:avLst/>
            </a:prstGeom>
            <a:ln w="19050">
              <a:solidFill>
                <a:srgbClr val="007F76"/>
              </a:solidFill>
            </a:ln>
          </p:spPr>
          <p:style>
            <a:lnRef idx="1">
              <a:schemeClr val="accent1"/>
            </a:lnRef>
            <a:fillRef idx="0">
              <a:schemeClr val="accent1"/>
            </a:fillRef>
            <a:effectRef idx="0">
              <a:schemeClr val="accent1"/>
            </a:effectRef>
            <a:fontRef idx="minor">
              <a:schemeClr val="tx1"/>
            </a:fontRef>
          </p:style>
        </p:cxnSp>
      </p:grpSp>
      <p:cxnSp>
        <p:nvCxnSpPr>
          <p:cNvPr id="22" name="Прямая соединительная линия 21">
            <a:extLst>
              <a:ext uri="{FF2B5EF4-FFF2-40B4-BE49-F238E27FC236}">
                <a16:creationId xmlns:a16="http://schemas.microsoft.com/office/drawing/2014/main" id="{923425D7-6B5C-A041-7206-D39A60A59783}"/>
              </a:ext>
            </a:extLst>
          </p:cNvPr>
          <p:cNvCxnSpPr>
            <a:cxnSpLocks/>
          </p:cNvCxnSpPr>
          <p:nvPr/>
        </p:nvCxnSpPr>
        <p:spPr>
          <a:xfrm>
            <a:off x="158620" y="3750710"/>
            <a:ext cx="6061205" cy="0"/>
          </a:xfrm>
          <a:prstGeom prst="line">
            <a:avLst/>
          </a:prstGeom>
          <a:ln>
            <a:solidFill>
              <a:srgbClr val="007F76"/>
            </a:solidFill>
          </a:ln>
        </p:spPr>
        <p:style>
          <a:lnRef idx="1">
            <a:schemeClr val="accent1"/>
          </a:lnRef>
          <a:fillRef idx="0">
            <a:schemeClr val="accent1"/>
          </a:fillRef>
          <a:effectRef idx="0">
            <a:schemeClr val="accent1"/>
          </a:effectRef>
          <a:fontRef idx="minor">
            <a:schemeClr val="tx1"/>
          </a:fontRef>
        </p:style>
      </p:cxnSp>
      <p:graphicFrame>
        <p:nvGraphicFramePr>
          <p:cNvPr id="2" name="Таблица 1">
            <a:extLst>
              <a:ext uri="{FF2B5EF4-FFF2-40B4-BE49-F238E27FC236}">
                <a16:creationId xmlns:a16="http://schemas.microsoft.com/office/drawing/2014/main" id="{4E6142E5-F57C-610C-0076-8DC4B033BE1F}"/>
              </a:ext>
            </a:extLst>
          </p:cNvPr>
          <p:cNvGraphicFramePr>
            <a:graphicFrameLocks noGrp="1"/>
          </p:cNvGraphicFramePr>
          <p:nvPr>
            <p:extLst>
              <p:ext uri="{D42A27DB-BD31-4B8C-83A1-F6EECF244321}">
                <p14:modId xmlns:p14="http://schemas.microsoft.com/office/powerpoint/2010/main" val="2500023001"/>
              </p:ext>
            </p:extLst>
          </p:nvPr>
        </p:nvGraphicFramePr>
        <p:xfrm>
          <a:off x="6768750" y="1215742"/>
          <a:ext cx="5328000" cy="1670332"/>
        </p:xfrm>
        <a:graphic>
          <a:graphicData uri="http://schemas.openxmlformats.org/drawingml/2006/table">
            <a:tbl>
              <a:tblPr firstRow="1" bandRow="1">
                <a:tableStyleId>{5C22544A-7EE6-4342-B048-85BDC9FD1C3A}</a:tableStyleId>
              </a:tblPr>
              <a:tblGrid>
                <a:gridCol w="3600000">
                  <a:extLst>
                    <a:ext uri="{9D8B030D-6E8A-4147-A177-3AD203B41FA5}">
                      <a16:colId xmlns:a16="http://schemas.microsoft.com/office/drawing/2014/main" val="1113104833"/>
                    </a:ext>
                  </a:extLst>
                </a:gridCol>
                <a:gridCol w="432000">
                  <a:extLst>
                    <a:ext uri="{9D8B030D-6E8A-4147-A177-3AD203B41FA5}">
                      <a16:colId xmlns:a16="http://schemas.microsoft.com/office/drawing/2014/main" val="132264586"/>
                    </a:ext>
                  </a:extLst>
                </a:gridCol>
                <a:gridCol w="432000">
                  <a:extLst>
                    <a:ext uri="{9D8B030D-6E8A-4147-A177-3AD203B41FA5}">
                      <a16:colId xmlns:a16="http://schemas.microsoft.com/office/drawing/2014/main" val="2572766800"/>
                    </a:ext>
                  </a:extLst>
                </a:gridCol>
                <a:gridCol w="432000">
                  <a:extLst>
                    <a:ext uri="{9D8B030D-6E8A-4147-A177-3AD203B41FA5}">
                      <a16:colId xmlns:a16="http://schemas.microsoft.com/office/drawing/2014/main" val="2849574652"/>
                    </a:ext>
                  </a:extLst>
                </a:gridCol>
                <a:gridCol w="432000">
                  <a:extLst>
                    <a:ext uri="{9D8B030D-6E8A-4147-A177-3AD203B41FA5}">
                      <a16:colId xmlns:a16="http://schemas.microsoft.com/office/drawing/2014/main" val="478621999"/>
                    </a:ext>
                  </a:extLst>
                </a:gridCol>
              </a:tblGrid>
              <a:tr h="167033">
                <a:tc>
                  <a:txBody>
                    <a:bodyPr/>
                    <a:lstStyle/>
                    <a:p>
                      <a:pPr marL="0" marR="0" lvl="0" indent="0" algn="l" defTabSz="685800" rtl="0" eaLnBrk="1" fontAlgn="auto" latinLnBrk="0" hangingPunct="1">
                        <a:lnSpc>
                          <a:spcPct val="107000"/>
                        </a:lnSpc>
                        <a:spcBef>
                          <a:spcPts val="0"/>
                        </a:spcBef>
                        <a:spcAft>
                          <a:spcPts val="0"/>
                        </a:spcAft>
                        <a:buClrTx/>
                        <a:buSzTx/>
                        <a:buFontTx/>
                        <a:buNone/>
                        <a:tabLst/>
                        <a:defRPr/>
                      </a:pPr>
                      <a:r>
                        <a:rPr lang="ru-RU" sz="1050" b="1" i="0" u="none" strike="noStrike" cap="none" noProof="0" dirty="0">
                          <a:solidFill>
                            <a:srgbClr val="000000"/>
                          </a:solidFill>
                          <a:effectLst/>
                          <a:latin typeface="Arial Narrow" panose="020B0606020202030204" pitchFamily="34" charset="0"/>
                          <a:ea typeface="+mn-ea"/>
                          <a:cs typeface="+mn-cs"/>
                          <a:sym typeface="Arial"/>
                        </a:rPr>
                        <a:t>БАЗАЛЫҚ СЦЕНАРИЙ</a:t>
                      </a:r>
                    </a:p>
                  </a:txBody>
                  <a:tcPr marT="0" marB="0" anchor="ctr">
                    <a:lnL w="76200" cap="flat" cmpd="sng" algn="ctr">
                      <a:noFill/>
                      <a:prstDash val="solid"/>
                      <a:round/>
                      <a:headEnd type="none" w="med" len="med"/>
                      <a:tailEnd type="none" w="med" len="med"/>
                    </a:lnL>
                    <a:lnR w="6350" cap="flat" cmpd="sng" algn="ctr">
                      <a:solidFill>
                        <a:schemeClr val="tx1"/>
                      </a:solidFill>
                      <a:prstDash val="sysDot"/>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007F76">
                        <a:alpha val="20000"/>
                      </a:srgbClr>
                    </a:solidFill>
                  </a:tcPr>
                </a:tc>
                <a:tc>
                  <a:txBody>
                    <a:bodyPr/>
                    <a:lstStyle/>
                    <a:p>
                      <a:pPr algn="ctr" fontAlgn="ctr"/>
                      <a:r>
                        <a:rPr lang="en-US" sz="900" b="0" i="0" u="none" strike="noStrike" cap="none" dirty="0">
                          <a:solidFill>
                            <a:srgbClr val="000000"/>
                          </a:solidFill>
                          <a:effectLst/>
                          <a:latin typeface="Arial Narrow" panose="020B0606020202030204" pitchFamily="34" charset="0"/>
                          <a:ea typeface="+mn-ea"/>
                          <a:cs typeface="+mn-cs"/>
                          <a:sym typeface="Arial"/>
                        </a:rPr>
                        <a:t>Q1</a:t>
                      </a:r>
                      <a:endParaRPr lang="ru-KZ" sz="900" b="0" i="0" u="none" strike="noStrike" cap="none" dirty="0">
                        <a:solidFill>
                          <a:srgbClr val="000000"/>
                        </a:solidFill>
                        <a:effectLst/>
                        <a:latin typeface="Arial Narrow" panose="020B0606020202030204" pitchFamily="34" charset="0"/>
                        <a:ea typeface="+mn-ea"/>
                        <a:cs typeface="+mn-cs"/>
                        <a:sym typeface="Arial"/>
                      </a:endParaRPr>
                    </a:p>
                  </a:txBody>
                  <a:tcPr marL="9525" marR="9525" marT="0"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50000"/>
                        <a:alpha val="20000"/>
                      </a:schemeClr>
                    </a:solidFill>
                  </a:tcPr>
                </a:tc>
                <a:tc>
                  <a:txBody>
                    <a:bodyPr/>
                    <a:lstStyle/>
                    <a:p>
                      <a:pPr algn="ctr" fontAlgn="ctr"/>
                      <a:r>
                        <a:rPr lang="en-US" sz="900" b="0" i="0" u="none" strike="noStrike" cap="none" dirty="0">
                          <a:solidFill>
                            <a:srgbClr val="000000"/>
                          </a:solidFill>
                          <a:effectLst/>
                          <a:latin typeface="Arial Narrow" panose="020B0606020202030204" pitchFamily="34" charset="0"/>
                          <a:ea typeface="+mn-ea"/>
                          <a:cs typeface="+mn-cs"/>
                          <a:sym typeface="Arial"/>
                        </a:rPr>
                        <a:t>Q2</a:t>
                      </a:r>
                      <a:endParaRPr lang="ru-KZ" sz="900" b="0" i="0" u="none" strike="noStrike" cap="none" dirty="0">
                        <a:solidFill>
                          <a:srgbClr val="000000"/>
                        </a:solidFill>
                        <a:effectLst/>
                        <a:latin typeface="Arial Narrow" panose="020B0606020202030204" pitchFamily="34" charset="0"/>
                        <a:ea typeface="+mn-ea"/>
                        <a:cs typeface="+mn-cs"/>
                        <a:sym typeface="Arial"/>
                      </a:endParaRPr>
                    </a:p>
                  </a:txBody>
                  <a:tcPr marL="9525" marR="9525" marT="0"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007F76">
                        <a:alpha val="20000"/>
                      </a:srgbClr>
                    </a:solidFill>
                  </a:tcPr>
                </a:tc>
                <a:tc>
                  <a:txBody>
                    <a:bodyPr/>
                    <a:lstStyle/>
                    <a:p>
                      <a:pPr algn="ctr" fontAlgn="ctr"/>
                      <a:r>
                        <a:rPr lang="en-US" sz="900" b="0" i="0" u="none" strike="noStrike" cap="none" dirty="0">
                          <a:solidFill>
                            <a:srgbClr val="000000"/>
                          </a:solidFill>
                          <a:effectLst/>
                          <a:latin typeface="Arial Narrow" panose="020B0606020202030204" pitchFamily="34" charset="0"/>
                          <a:ea typeface="+mn-ea"/>
                          <a:cs typeface="+mn-cs"/>
                          <a:sym typeface="Arial"/>
                        </a:rPr>
                        <a:t>Q3</a:t>
                      </a:r>
                      <a:endParaRPr lang="ru-KZ" sz="900" b="0" i="0" u="none" strike="noStrike" cap="none" dirty="0">
                        <a:solidFill>
                          <a:srgbClr val="000000"/>
                        </a:solidFill>
                        <a:effectLst/>
                        <a:latin typeface="Arial Narrow" panose="020B0606020202030204" pitchFamily="34" charset="0"/>
                        <a:ea typeface="+mn-ea"/>
                        <a:cs typeface="+mn-cs"/>
                        <a:sym typeface="Arial"/>
                      </a:endParaRPr>
                    </a:p>
                  </a:txBody>
                  <a:tcPr marL="9525" marR="9525" marT="0"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007F76">
                        <a:alpha val="20000"/>
                      </a:srgbClr>
                    </a:solidFill>
                  </a:tcPr>
                </a:tc>
                <a:tc>
                  <a:txBody>
                    <a:bodyPr/>
                    <a:lstStyle/>
                    <a:p>
                      <a:pPr algn="ctr" fontAlgn="ctr"/>
                      <a:r>
                        <a:rPr lang="en-US" sz="900" b="0" i="0" u="none" strike="noStrike" cap="none" dirty="0">
                          <a:solidFill>
                            <a:srgbClr val="000000"/>
                          </a:solidFill>
                          <a:effectLst/>
                          <a:latin typeface="Arial Narrow" panose="020B0606020202030204" pitchFamily="34" charset="0"/>
                          <a:ea typeface="+mn-ea"/>
                          <a:cs typeface="+mn-cs"/>
                          <a:sym typeface="Arial"/>
                        </a:rPr>
                        <a:t>Q4</a:t>
                      </a:r>
                      <a:endParaRPr lang="ru-KZ" sz="900" b="0" i="0" u="none" strike="noStrike" cap="none" dirty="0">
                        <a:solidFill>
                          <a:srgbClr val="000000"/>
                        </a:solidFill>
                        <a:effectLst/>
                        <a:latin typeface="Arial Narrow" panose="020B0606020202030204" pitchFamily="34" charset="0"/>
                        <a:ea typeface="+mn-ea"/>
                        <a:cs typeface="+mn-cs"/>
                        <a:sym typeface="Arial"/>
                      </a:endParaRPr>
                    </a:p>
                  </a:txBody>
                  <a:tcPr marL="9525" marR="9525" marT="0" marB="0" anchor="ctr">
                    <a:lnL w="6350" cap="flat" cmpd="sng" algn="ctr">
                      <a:solidFill>
                        <a:schemeClr val="tx1"/>
                      </a:solidFill>
                      <a:prstDash val="sysDot"/>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007F76">
                        <a:alpha val="20000"/>
                      </a:srgbClr>
                    </a:solidFill>
                  </a:tcPr>
                </a:tc>
                <a:extLst>
                  <a:ext uri="{0D108BD9-81ED-4DB2-BD59-A6C34878D82A}">
                    <a16:rowId xmlns:a16="http://schemas.microsoft.com/office/drawing/2014/main" val="877649079"/>
                  </a:ext>
                </a:extLst>
              </a:tr>
              <a:tr h="167033">
                <a:tc>
                  <a:txBody>
                    <a:bodyPr/>
                    <a:lstStyle/>
                    <a:p>
                      <a:pPr marL="0" marR="0" lvl="0" indent="0" algn="l" defTabSz="685800" rtl="0" eaLnBrk="1" fontAlgn="auto" latinLnBrk="0" hangingPunct="1">
                        <a:lnSpc>
                          <a:spcPct val="107000"/>
                        </a:lnSpc>
                        <a:spcBef>
                          <a:spcPts val="0"/>
                        </a:spcBef>
                        <a:spcAft>
                          <a:spcPts val="0"/>
                        </a:spcAft>
                        <a:buClrTx/>
                        <a:buSzTx/>
                        <a:buFontTx/>
                        <a:buNone/>
                        <a:tabLst/>
                        <a:defRPr/>
                      </a:pPr>
                      <a:r>
                        <a:rPr lang="ru-RU" sz="900" b="1" i="0" u="none" strike="noStrike" cap="none" noProof="0" dirty="0">
                          <a:solidFill>
                            <a:srgbClr val="000000"/>
                          </a:solidFill>
                          <a:effectLst/>
                          <a:latin typeface="Arial Narrow" panose="020B0606020202030204" pitchFamily="34" charset="0"/>
                          <a:ea typeface="+mn-ea"/>
                          <a:cs typeface="+mn-cs"/>
                          <a:sym typeface="Arial"/>
                        </a:rPr>
                        <a:t>БАРЛЫҒЫ</a:t>
                      </a:r>
                      <a:endParaRPr lang="ru-RU" sz="800" b="1" i="0" u="none" strike="noStrike" cap="none" noProof="0" dirty="0">
                        <a:solidFill>
                          <a:srgbClr val="000000"/>
                        </a:solidFill>
                        <a:effectLst/>
                        <a:latin typeface="Arial Narrow" panose="020B0606020202030204" pitchFamily="34" charset="0"/>
                        <a:ea typeface="+mn-ea"/>
                        <a:cs typeface="+mn-cs"/>
                        <a:sym typeface="Arial"/>
                      </a:endParaRPr>
                    </a:p>
                  </a:txBody>
                  <a:tcPr marT="0" marB="0" anchor="ctr">
                    <a:lnL w="76200" cap="flat" cmpd="sng" algn="ctr">
                      <a:noFill/>
                      <a:prstDash val="solid"/>
                      <a:round/>
                      <a:headEnd type="none" w="med" len="med"/>
                      <a:tailEnd type="none" w="med" len="med"/>
                    </a:lnL>
                    <a:lnR w="6350" cap="flat" cmpd="sng" algn="ctr">
                      <a:solidFill>
                        <a:schemeClr val="tx1"/>
                      </a:solidFill>
                      <a:prstDash val="sysDot"/>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007F76">
                        <a:alpha val="20000"/>
                      </a:srgbClr>
                    </a:solidFill>
                  </a:tcPr>
                </a:tc>
                <a:tc>
                  <a:txBody>
                    <a:bodyPr/>
                    <a:lstStyle/>
                    <a:p>
                      <a:pPr algn="ctr" fontAlgn="ctr"/>
                      <a:r>
                        <a:rPr lang="ru-RU" sz="900" b="1" i="0" u="none" strike="noStrike" cap="none" dirty="0">
                          <a:solidFill>
                            <a:srgbClr val="000000"/>
                          </a:solidFill>
                          <a:effectLst/>
                          <a:latin typeface="Arial Narrow" panose="020B0606020202030204" pitchFamily="34" charset="0"/>
                          <a:ea typeface="+mn-ea"/>
                          <a:cs typeface="+mn-cs"/>
                          <a:sym typeface="Arial"/>
                        </a:rPr>
                        <a:t>18 137</a:t>
                      </a:r>
                      <a:endParaRPr lang="ru-KZ" sz="900" b="1" i="0" u="none" strike="noStrike" cap="none" dirty="0">
                        <a:solidFill>
                          <a:srgbClr val="000000"/>
                        </a:solidFill>
                        <a:effectLst/>
                        <a:latin typeface="Arial Narrow" panose="020B0606020202030204" pitchFamily="34" charset="0"/>
                        <a:ea typeface="+mn-ea"/>
                        <a:cs typeface="+mn-cs"/>
                        <a:sym typeface="Arial"/>
                      </a:endParaRPr>
                    </a:p>
                  </a:txBody>
                  <a:tcPr marL="9525" marR="9525" marT="0"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50000"/>
                        <a:alpha val="20000"/>
                      </a:schemeClr>
                    </a:solidFill>
                  </a:tcPr>
                </a:tc>
                <a:tc>
                  <a:txBody>
                    <a:bodyPr/>
                    <a:lstStyle/>
                    <a:p>
                      <a:pPr algn="ctr" rtl="0" fontAlgn="ctr"/>
                      <a:r>
                        <a:rPr lang="ru-RU" sz="900" b="1" i="0" u="none" strike="noStrike">
                          <a:solidFill>
                            <a:srgbClr val="000000"/>
                          </a:solidFill>
                          <a:effectLst/>
                          <a:latin typeface="Arial Narrow" panose="020B0606020202030204" pitchFamily="34" charset="0"/>
                        </a:rPr>
                        <a:t>25 564</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007F76">
                        <a:alpha val="20000"/>
                      </a:srgbClr>
                    </a:solidFill>
                  </a:tcPr>
                </a:tc>
                <a:tc>
                  <a:txBody>
                    <a:bodyPr/>
                    <a:lstStyle/>
                    <a:p>
                      <a:pPr algn="ctr" rtl="0" fontAlgn="ctr"/>
                      <a:r>
                        <a:rPr lang="ru-RU" sz="900" b="1" i="0" u="none" strike="noStrike">
                          <a:solidFill>
                            <a:srgbClr val="000000"/>
                          </a:solidFill>
                          <a:effectLst/>
                          <a:latin typeface="Arial Narrow" panose="020B0606020202030204" pitchFamily="34" charset="0"/>
                        </a:rPr>
                        <a:t>31 639</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007F76">
                        <a:alpha val="20000"/>
                      </a:srgbClr>
                    </a:solidFill>
                  </a:tcPr>
                </a:tc>
                <a:tc>
                  <a:txBody>
                    <a:bodyPr/>
                    <a:lstStyle/>
                    <a:p>
                      <a:pPr algn="ctr" rtl="0" fontAlgn="ctr"/>
                      <a:r>
                        <a:rPr lang="ru-RU" sz="900" b="1" i="0" u="none" strike="noStrike" dirty="0">
                          <a:solidFill>
                            <a:srgbClr val="000000"/>
                          </a:solidFill>
                          <a:effectLst/>
                          <a:latin typeface="Arial Narrow" panose="020B0606020202030204" pitchFamily="34" charset="0"/>
                        </a:rPr>
                        <a:t>31 029</a:t>
                      </a:r>
                    </a:p>
                  </a:txBody>
                  <a:tcPr marL="9525" marR="9525" marT="9525" marB="0" anchor="ctr">
                    <a:lnL w="6350" cap="flat" cmpd="sng" algn="ctr">
                      <a:solidFill>
                        <a:schemeClr val="tx1"/>
                      </a:solidFill>
                      <a:prstDash val="sysDot"/>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007F76">
                        <a:alpha val="20000"/>
                      </a:srgbClr>
                    </a:solidFill>
                  </a:tcPr>
                </a:tc>
                <a:extLst>
                  <a:ext uri="{0D108BD9-81ED-4DB2-BD59-A6C34878D82A}">
                    <a16:rowId xmlns:a16="http://schemas.microsoft.com/office/drawing/2014/main" val="1602871338"/>
                  </a:ext>
                </a:extLst>
              </a:tr>
              <a:tr h="148474">
                <a:tc>
                  <a:txBody>
                    <a:bodyPr/>
                    <a:lstStyle/>
                    <a:p>
                      <a:pPr marL="72000" algn="l" fontAlgn="b"/>
                      <a:r>
                        <a:rPr lang="ru-RU" sz="800" b="0" i="0" u="none" strike="noStrike" cap="none" dirty="0">
                          <a:solidFill>
                            <a:srgbClr val="000000"/>
                          </a:solidFill>
                          <a:effectLst/>
                          <a:latin typeface="Arial Narrow" panose="020B0606020202030204" pitchFamily="34" charset="0"/>
                          <a:ea typeface="+mn-ea"/>
                          <a:cs typeface="+mn-cs"/>
                          <a:sym typeface="Arial"/>
                        </a:rPr>
                        <a:t>БАСШЫЛАР ЖӘНЕ МЕМЛЕКЕТТІК ҚЫЗМЕТШІЛЕР</a:t>
                      </a:r>
                    </a:p>
                  </a:txBody>
                  <a:tcPr marL="9525" marR="9525" marT="0" marB="0" anchor="ctr">
                    <a:lnL w="76200" cap="flat" cmpd="sng" algn="ctr">
                      <a:noFill/>
                      <a:prstDash val="solid"/>
                      <a:round/>
                      <a:headEnd type="none" w="med" len="med"/>
                      <a:tailEnd type="none" w="med" len="med"/>
                    </a:lnL>
                    <a:lnR w="6350" cap="flat" cmpd="sng" algn="ctr">
                      <a:solidFill>
                        <a:schemeClr val="tx1"/>
                      </a:solidFill>
                      <a:prstDash val="sysDot"/>
                      <a:round/>
                      <a:headEnd type="none" w="med" len="med"/>
                      <a:tailEnd type="none" w="med" len="med"/>
                    </a:lnR>
                    <a:lnT w="12700" cap="flat" cmpd="sng" algn="ctr">
                      <a:solidFill>
                        <a:schemeClr val="tx1"/>
                      </a:solidFill>
                      <a:prstDash val="solid"/>
                      <a:round/>
                      <a:headEnd type="none" w="med" len="med"/>
                      <a:tailEnd type="none" w="med" len="med"/>
                    </a:lnT>
                    <a:lnB w="6350" cap="flat" cmpd="sng" algn="ctr">
                      <a:solidFill>
                        <a:schemeClr val="tx1"/>
                      </a:solidFill>
                      <a:prstDash val="sysDot"/>
                      <a:round/>
                      <a:headEnd type="none" w="med" len="med"/>
                      <a:tailEnd type="none" w="med" len="med"/>
                    </a:lnB>
                    <a:noFill/>
                  </a:tcPr>
                </a:tc>
                <a:tc>
                  <a:txBody>
                    <a:bodyPr/>
                    <a:lstStyle/>
                    <a:p>
                      <a:pPr algn="ctr" fontAlgn="ctr"/>
                      <a:r>
                        <a:rPr lang="ru-RU" sz="800" b="0" i="0" u="none" strike="noStrike">
                          <a:solidFill>
                            <a:srgbClr val="000000"/>
                          </a:solidFill>
                          <a:effectLst/>
                          <a:latin typeface="Arial Narrow" panose="020B0606020202030204" pitchFamily="34" charset="0"/>
                        </a:rPr>
                        <a:t>1 429</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12700" cap="flat" cmpd="sng" algn="ctr">
                      <a:solidFill>
                        <a:schemeClr val="tx1"/>
                      </a:solidFill>
                      <a:prstDash val="solid"/>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ru-RU" sz="800" b="0" i="0" u="none" strike="noStrike">
                          <a:solidFill>
                            <a:srgbClr val="000000"/>
                          </a:solidFill>
                          <a:effectLst/>
                          <a:latin typeface="Arial Narrow" panose="020B0606020202030204" pitchFamily="34" charset="0"/>
                        </a:rPr>
                        <a:t>1 765</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12700" cap="flat" cmpd="sng" algn="ctr">
                      <a:solidFill>
                        <a:schemeClr val="tx1"/>
                      </a:solidFill>
                      <a:prstDash val="solid"/>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ru-RU" sz="800" b="0" i="0" u="none" strike="noStrike">
                          <a:solidFill>
                            <a:srgbClr val="000000"/>
                          </a:solidFill>
                          <a:effectLst/>
                          <a:latin typeface="Arial Narrow" panose="020B0606020202030204" pitchFamily="34" charset="0"/>
                        </a:rPr>
                        <a:t>2 326</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12700" cap="flat" cmpd="sng" algn="ctr">
                      <a:solidFill>
                        <a:schemeClr val="tx1"/>
                      </a:solidFill>
                      <a:prstDash val="solid"/>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ru-RU" sz="800" b="0" i="0" u="none" strike="noStrike">
                          <a:solidFill>
                            <a:srgbClr val="000000"/>
                          </a:solidFill>
                          <a:effectLst/>
                          <a:latin typeface="Arial Narrow" panose="020B0606020202030204" pitchFamily="34" charset="0"/>
                        </a:rPr>
                        <a:t>2 123</a:t>
                      </a:r>
                    </a:p>
                  </a:txBody>
                  <a:tcPr marL="9525" marR="9525" marT="9525" marB="0" anchor="ctr">
                    <a:lnL w="6350" cap="flat" cmpd="sng" algn="ctr">
                      <a:solidFill>
                        <a:schemeClr val="tx1"/>
                      </a:solidFill>
                      <a:prstDash val="sysDot"/>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052355308"/>
                  </a:ext>
                </a:extLst>
              </a:tr>
              <a:tr h="148474">
                <a:tc>
                  <a:txBody>
                    <a:bodyPr/>
                    <a:lstStyle/>
                    <a:p>
                      <a:pPr marL="72000" algn="l" fontAlgn="b"/>
                      <a:r>
                        <a:rPr lang="ru-RU" sz="800" b="0" i="0" u="none" strike="noStrike" cap="none" dirty="0">
                          <a:solidFill>
                            <a:srgbClr val="000000"/>
                          </a:solidFill>
                          <a:effectLst/>
                          <a:latin typeface="Arial Narrow" panose="020B0606020202030204" pitchFamily="34" charset="0"/>
                          <a:ea typeface="+mn-ea"/>
                          <a:cs typeface="+mn-cs"/>
                          <a:sym typeface="Arial"/>
                        </a:rPr>
                        <a:t>КӘСІБИ МАМАНДАР</a:t>
                      </a:r>
                    </a:p>
                  </a:txBody>
                  <a:tcPr marL="9525" marR="9525" marT="0" marB="0" anchor="ctr">
                    <a:lnL w="76200" cap="flat" cmpd="sng" algn="ctr">
                      <a:noFill/>
                      <a:prstDash val="solid"/>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solidFill>
                      <a:srgbClr val="007F76">
                        <a:alpha val="10000"/>
                      </a:srgbClr>
                    </a:solidFill>
                  </a:tcPr>
                </a:tc>
                <a:tc>
                  <a:txBody>
                    <a:bodyPr/>
                    <a:lstStyle/>
                    <a:p>
                      <a:pPr algn="ctr" fontAlgn="ctr"/>
                      <a:r>
                        <a:rPr lang="ru-RU" sz="800" b="0" i="0" u="none" strike="noStrike">
                          <a:solidFill>
                            <a:srgbClr val="000000"/>
                          </a:solidFill>
                          <a:effectLst/>
                          <a:latin typeface="Arial Narrow" panose="020B0606020202030204" pitchFamily="34" charset="0"/>
                        </a:rPr>
                        <a:t>4 456</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4 569</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solidFill>
                      <a:srgbClr val="007F76">
                        <a:alpha val="10000"/>
                      </a:srgbClr>
                    </a:solidFill>
                  </a:tcPr>
                </a:tc>
                <a:tc>
                  <a:txBody>
                    <a:bodyPr/>
                    <a:lstStyle/>
                    <a:p>
                      <a:pPr algn="ctr" fontAlgn="ctr"/>
                      <a:r>
                        <a:rPr lang="ru-RU" sz="800" b="0" i="0" u="none" strike="noStrike">
                          <a:solidFill>
                            <a:srgbClr val="000000"/>
                          </a:solidFill>
                          <a:effectLst/>
                          <a:latin typeface="Arial Narrow" panose="020B0606020202030204" pitchFamily="34" charset="0"/>
                        </a:rPr>
                        <a:t>5 264</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solidFill>
                      <a:srgbClr val="007F76">
                        <a:alpha val="10000"/>
                      </a:srgbClr>
                    </a:solidFill>
                  </a:tcPr>
                </a:tc>
                <a:tc>
                  <a:txBody>
                    <a:bodyPr/>
                    <a:lstStyle/>
                    <a:p>
                      <a:pPr algn="ctr" fontAlgn="ctr"/>
                      <a:r>
                        <a:rPr lang="ru-RU" sz="800" b="0" i="0" u="none" strike="noStrike">
                          <a:solidFill>
                            <a:srgbClr val="000000"/>
                          </a:solidFill>
                          <a:effectLst/>
                          <a:latin typeface="Arial Narrow" panose="020B0606020202030204" pitchFamily="34" charset="0"/>
                        </a:rPr>
                        <a:t>6 100</a:t>
                      </a:r>
                    </a:p>
                  </a:txBody>
                  <a:tcPr marL="9525" marR="9525" marT="9525" marB="0" anchor="ctr">
                    <a:lnL w="6350" cap="flat" cmpd="sng" algn="ctr">
                      <a:solidFill>
                        <a:schemeClr val="tx1"/>
                      </a:solidFill>
                      <a:prstDash val="sysDot"/>
                      <a:round/>
                      <a:headEnd type="none" w="med" len="med"/>
                      <a:tailEnd type="none" w="med" len="med"/>
                    </a:lnL>
                    <a:lnR w="12700" cap="flat" cmpd="sng" algn="ctr">
                      <a:noFill/>
                      <a:prstDash val="solid"/>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solidFill>
                      <a:srgbClr val="007F76">
                        <a:alpha val="10000"/>
                      </a:srgbClr>
                    </a:solidFill>
                  </a:tcPr>
                </a:tc>
                <a:extLst>
                  <a:ext uri="{0D108BD9-81ED-4DB2-BD59-A6C34878D82A}">
                    <a16:rowId xmlns:a16="http://schemas.microsoft.com/office/drawing/2014/main" val="4077338817"/>
                  </a:ext>
                </a:extLst>
              </a:tr>
              <a:tr h="148474">
                <a:tc>
                  <a:txBody>
                    <a:bodyPr/>
                    <a:lstStyle/>
                    <a:p>
                      <a:pPr marL="72000" algn="l" fontAlgn="b"/>
                      <a:r>
                        <a:rPr lang="ru-RU" sz="800" b="0" i="0" u="none" strike="noStrike" cap="none" dirty="0">
                          <a:solidFill>
                            <a:srgbClr val="000000"/>
                          </a:solidFill>
                          <a:effectLst/>
                          <a:latin typeface="Arial Narrow" panose="020B0606020202030204" pitchFamily="34" charset="0"/>
                          <a:ea typeface="+mn-ea"/>
                          <a:cs typeface="+mn-cs"/>
                          <a:sym typeface="Arial"/>
                        </a:rPr>
                        <a:t>ТЕХНИК МАМАНДАР ЖӘНЕ БАСҚА ДА КӘСІБИ КӨМЕКШІ ПЕРСОНАЛ</a:t>
                      </a:r>
                    </a:p>
                  </a:txBody>
                  <a:tcPr marL="9525" marR="9525" marT="0" marB="0" anchor="ctr">
                    <a:lnL w="76200" cap="flat" cmpd="sng" algn="ctr">
                      <a:noFill/>
                      <a:prstDash val="solid"/>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noFill/>
                  </a:tcPr>
                </a:tc>
                <a:tc>
                  <a:txBody>
                    <a:bodyPr/>
                    <a:lstStyle/>
                    <a:p>
                      <a:pPr algn="ctr" fontAlgn="ctr"/>
                      <a:r>
                        <a:rPr lang="ru-RU" sz="800" b="0" i="0" u="none" strike="noStrike">
                          <a:solidFill>
                            <a:srgbClr val="000000"/>
                          </a:solidFill>
                          <a:effectLst/>
                          <a:latin typeface="Arial Narrow" panose="020B0606020202030204" pitchFamily="34" charset="0"/>
                        </a:rPr>
                        <a:t>2 207</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ru-RU" sz="800" b="0" i="0" u="none" strike="noStrike">
                          <a:solidFill>
                            <a:srgbClr val="000000"/>
                          </a:solidFill>
                          <a:effectLst/>
                          <a:latin typeface="Arial Narrow" panose="020B0606020202030204" pitchFamily="34" charset="0"/>
                        </a:rPr>
                        <a:t>3 032</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ru-RU" sz="800" b="0" i="0" u="none" strike="noStrike">
                          <a:solidFill>
                            <a:srgbClr val="000000"/>
                          </a:solidFill>
                          <a:effectLst/>
                          <a:latin typeface="Arial Narrow" panose="020B0606020202030204" pitchFamily="34" charset="0"/>
                        </a:rPr>
                        <a:t>3 114</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ru-RU" sz="800" b="0" i="0" u="none" strike="noStrike">
                          <a:solidFill>
                            <a:srgbClr val="000000"/>
                          </a:solidFill>
                          <a:effectLst/>
                          <a:latin typeface="Arial Narrow" panose="020B0606020202030204" pitchFamily="34" charset="0"/>
                        </a:rPr>
                        <a:t>3 060</a:t>
                      </a:r>
                    </a:p>
                  </a:txBody>
                  <a:tcPr marL="9525" marR="9525" marT="9525" marB="0" anchor="ctr">
                    <a:lnL w="6350" cap="flat" cmpd="sng" algn="ctr">
                      <a:solidFill>
                        <a:schemeClr val="tx1"/>
                      </a:solidFill>
                      <a:prstDash val="sysDot"/>
                      <a:round/>
                      <a:headEnd type="none" w="med" len="med"/>
                      <a:tailEnd type="none" w="med" len="med"/>
                    </a:lnL>
                    <a:lnR w="12700" cap="flat" cmpd="sng" algn="ctr">
                      <a:noFill/>
                      <a:prstDash val="solid"/>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500228116"/>
                  </a:ext>
                </a:extLst>
              </a:tr>
              <a:tr h="148474">
                <a:tc>
                  <a:txBody>
                    <a:bodyPr/>
                    <a:lstStyle/>
                    <a:p>
                      <a:pPr marL="72000" algn="l" fontAlgn="b"/>
                      <a:r>
                        <a:rPr lang="ru-RU" sz="800" b="0" i="0" u="none" strike="noStrike" cap="none" dirty="0">
                          <a:solidFill>
                            <a:srgbClr val="000000"/>
                          </a:solidFill>
                          <a:effectLst/>
                          <a:latin typeface="Arial Narrow" panose="020B0606020202030204" pitchFamily="34" charset="0"/>
                          <a:ea typeface="+mn-ea"/>
                          <a:cs typeface="+mn-cs"/>
                          <a:sym typeface="Arial"/>
                        </a:rPr>
                        <a:t>ӘКІМШІЛЕНДІРУ САЛАСЫНДАҒЫ ҚЫЗМЕТШІЛЕР</a:t>
                      </a:r>
                    </a:p>
                  </a:txBody>
                  <a:tcPr marL="9525" marR="9525" marT="0" marB="0" anchor="ctr">
                    <a:lnL w="76200" cap="flat" cmpd="sng" algn="ctr">
                      <a:noFill/>
                      <a:prstDash val="solid"/>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solidFill>
                      <a:srgbClr val="007F76">
                        <a:alpha val="10000"/>
                      </a:srgbClr>
                    </a:solidFill>
                  </a:tcPr>
                </a:tc>
                <a:tc>
                  <a:txBody>
                    <a:bodyPr/>
                    <a:lstStyle/>
                    <a:p>
                      <a:pPr algn="ctr" fontAlgn="ctr"/>
                      <a:r>
                        <a:rPr lang="ru-RU" sz="800" b="0" i="0" u="none" strike="noStrike">
                          <a:solidFill>
                            <a:srgbClr val="000000"/>
                          </a:solidFill>
                          <a:effectLst/>
                          <a:latin typeface="Arial Narrow" panose="020B0606020202030204" pitchFamily="34" charset="0"/>
                        </a:rPr>
                        <a:t>1 231</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1 324</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solidFill>
                      <a:srgbClr val="007F76">
                        <a:alpha val="10000"/>
                      </a:srgbClr>
                    </a:solidFill>
                  </a:tcPr>
                </a:tc>
                <a:tc>
                  <a:txBody>
                    <a:bodyPr/>
                    <a:lstStyle/>
                    <a:p>
                      <a:pPr algn="ctr" fontAlgn="ctr"/>
                      <a:r>
                        <a:rPr lang="ru-RU" sz="800" b="0" i="0" u="none" strike="noStrike">
                          <a:solidFill>
                            <a:srgbClr val="000000"/>
                          </a:solidFill>
                          <a:effectLst/>
                          <a:latin typeface="Arial Narrow" panose="020B0606020202030204" pitchFamily="34" charset="0"/>
                        </a:rPr>
                        <a:t>1 267</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solidFill>
                      <a:srgbClr val="007F76">
                        <a:alpha val="10000"/>
                      </a:srgbClr>
                    </a:solidFill>
                  </a:tcPr>
                </a:tc>
                <a:tc>
                  <a:txBody>
                    <a:bodyPr/>
                    <a:lstStyle/>
                    <a:p>
                      <a:pPr algn="ctr" fontAlgn="ctr"/>
                      <a:r>
                        <a:rPr lang="ru-RU" sz="800" b="0" i="0" u="none" strike="noStrike">
                          <a:solidFill>
                            <a:srgbClr val="000000"/>
                          </a:solidFill>
                          <a:effectLst/>
                          <a:latin typeface="Arial Narrow" panose="020B0606020202030204" pitchFamily="34" charset="0"/>
                        </a:rPr>
                        <a:t>1 331</a:t>
                      </a:r>
                    </a:p>
                  </a:txBody>
                  <a:tcPr marL="9525" marR="9525" marT="9525" marB="0" anchor="ctr">
                    <a:lnL w="6350" cap="flat" cmpd="sng" algn="ctr">
                      <a:solidFill>
                        <a:schemeClr val="tx1"/>
                      </a:solidFill>
                      <a:prstDash val="sysDot"/>
                      <a:round/>
                      <a:headEnd type="none" w="med" len="med"/>
                      <a:tailEnd type="none" w="med" len="med"/>
                    </a:lnL>
                    <a:lnR w="12700" cap="flat" cmpd="sng" algn="ctr">
                      <a:noFill/>
                      <a:prstDash val="solid"/>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solidFill>
                      <a:srgbClr val="007F76">
                        <a:alpha val="10000"/>
                      </a:srgbClr>
                    </a:solidFill>
                  </a:tcPr>
                </a:tc>
                <a:extLst>
                  <a:ext uri="{0D108BD9-81ED-4DB2-BD59-A6C34878D82A}">
                    <a16:rowId xmlns:a16="http://schemas.microsoft.com/office/drawing/2014/main" val="1221627480"/>
                  </a:ext>
                </a:extLst>
              </a:tr>
              <a:tr h="148474">
                <a:tc>
                  <a:txBody>
                    <a:bodyPr/>
                    <a:lstStyle/>
                    <a:p>
                      <a:pPr marL="72000" algn="l" fontAlgn="b"/>
                      <a:r>
                        <a:rPr lang="ru-RU" sz="800" b="0" i="0" u="none" strike="noStrike" cap="none" dirty="0">
                          <a:solidFill>
                            <a:srgbClr val="000000"/>
                          </a:solidFill>
                          <a:effectLst/>
                          <a:latin typeface="Arial Narrow" panose="020B0606020202030204" pitchFamily="34" charset="0"/>
                          <a:ea typeface="+mn-ea"/>
                          <a:cs typeface="+mn-cs"/>
                          <a:sym typeface="Arial"/>
                        </a:rPr>
                        <a:t>ҚЫЗМЕТ КӨРСЕТУ ЖӘНЕ САУДА САЛАСЫНЫҢ ЖҰМЫСКЕРЛЕРІ</a:t>
                      </a:r>
                    </a:p>
                  </a:txBody>
                  <a:tcPr marL="9525" marR="9525" marT="0" marB="0" anchor="ctr">
                    <a:lnL w="76200" cap="flat" cmpd="sng" algn="ctr">
                      <a:noFill/>
                      <a:prstDash val="solid"/>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noFill/>
                  </a:tcPr>
                </a:tc>
                <a:tc>
                  <a:txBody>
                    <a:bodyPr/>
                    <a:lstStyle/>
                    <a:p>
                      <a:pPr algn="ctr" fontAlgn="ctr"/>
                      <a:r>
                        <a:rPr lang="ru-RU" sz="800" b="0" i="0" u="none" strike="noStrike">
                          <a:solidFill>
                            <a:srgbClr val="000000"/>
                          </a:solidFill>
                          <a:effectLst/>
                          <a:latin typeface="Arial Narrow" panose="020B0606020202030204" pitchFamily="34" charset="0"/>
                        </a:rPr>
                        <a:t>2 021</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ru-RU" sz="800" b="0" i="0" u="none" strike="noStrike">
                          <a:solidFill>
                            <a:srgbClr val="000000"/>
                          </a:solidFill>
                          <a:effectLst/>
                          <a:latin typeface="Arial Narrow" panose="020B0606020202030204" pitchFamily="34" charset="0"/>
                        </a:rPr>
                        <a:t>2 736</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ru-RU" sz="800" b="0" i="0" u="none" strike="noStrike">
                          <a:solidFill>
                            <a:srgbClr val="000000"/>
                          </a:solidFill>
                          <a:effectLst/>
                          <a:latin typeface="Arial Narrow" panose="020B0606020202030204" pitchFamily="34" charset="0"/>
                        </a:rPr>
                        <a:t>2 953</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ru-RU" sz="800" b="0" i="0" u="none" strike="noStrike">
                          <a:solidFill>
                            <a:srgbClr val="000000"/>
                          </a:solidFill>
                          <a:effectLst/>
                          <a:latin typeface="Arial Narrow" panose="020B0606020202030204" pitchFamily="34" charset="0"/>
                        </a:rPr>
                        <a:t>2 961</a:t>
                      </a:r>
                    </a:p>
                  </a:txBody>
                  <a:tcPr marL="9525" marR="9525" marT="9525" marB="0" anchor="ctr">
                    <a:lnL w="6350" cap="flat" cmpd="sng" algn="ctr">
                      <a:solidFill>
                        <a:schemeClr val="tx1"/>
                      </a:solidFill>
                      <a:prstDash val="sysDot"/>
                      <a:round/>
                      <a:headEnd type="none" w="med" len="med"/>
                      <a:tailEnd type="none" w="med" len="med"/>
                    </a:lnL>
                    <a:lnR w="12700" cap="flat" cmpd="sng" algn="ctr">
                      <a:noFill/>
                      <a:prstDash val="solid"/>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182707914"/>
                  </a:ext>
                </a:extLst>
              </a:tr>
              <a:tr h="148474">
                <a:tc>
                  <a:txBody>
                    <a:bodyPr/>
                    <a:lstStyle/>
                    <a:p>
                      <a:pPr marL="72000" algn="l" fontAlgn="b"/>
                      <a:r>
                        <a:rPr lang="ru-RU" sz="800" b="0" i="0" u="none" strike="noStrike" cap="none" dirty="0">
                          <a:solidFill>
                            <a:srgbClr val="000000"/>
                          </a:solidFill>
                          <a:effectLst/>
                          <a:latin typeface="Arial Narrow" panose="020B0606020202030204" pitchFamily="34" charset="0"/>
                          <a:ea typeface="+mn-ea"/>
                          <a:cs typeface="+mn-cs"/>
                          <a:sym typeface="Arial"/>
                        </a:rPr>
                        <a:t>ФЕРМЕР Ж/Е АУЫЛ/ОРМАН, БАЛЫҚ ШАРУА-ЫҢ Ж/Е БАЛЫҚ АУЛАУ ЖҰМЫС-РЫ</a:t>
                      </a:r>
                    </a:p>
                  </a:txBody>
                  <a:tcPr marL="9525" marR="9525" marT="0" marB="0" anchor="ctr">
                    <a:lnL w="76200" cap="flat" cmpd="sng" algn="ctr">
                      <a:noFill/>
                      <a:prstDash val="solid"/>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solidFill>
                      <a:srgbClr val="007F76">
                        <a:alpha val="10000"/>
                      </a:srgbClr>
                    </a:solidFill>
                  </a:tcPr>
                </a:tc>
                <a:tc>
                  <a:txBody>
                    <a:bodyPr/>
                    <a:lstStyle/>
                    <a:p>
                      <a:pPr algn="ctr" fontAlgn="ctr"/>
                      <a:r>
                        <a:rPr lang="ru-RU" sz="800" b="0" i="0" u="none" strike="noStrike">
                          <a:solidFill>
                            <a:srgbClr val="000000"/>
                          </a:solidFill>
                          <a:effectLst/>
                          <a:latin typeface="Arial Narrow" panose="020B0606020202030204" pitchFamily="34" charset="0"/>
                        </a:rPr>
                        <a:t>306</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276</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solidFill>
                      <a:srgbClr val="007F76">
                        <a:alpha val="10000"/>
                      </a:srgbClr>
                    </a:solidFill>
                  </a:tcPr>
                </a:tc>
                <a:tc>
                  <a:txBody>
                    <a:bodyPr/>
                    <a:lstStyle/>
                    <a:p>
                      <a:pPr algn="ctr" fontAlgn="ctr"/>
                      <a:r>
                        <a:rPr lang="ru-RU" sz="800" b="0" i="0" u="none" strike="noStrike">
                          <a:solidFill>
                            <a:srgbClr val="000000"/>
                          </a:solidFill>
                          <a:effectLst/>
                          <a:latin typeface="Arial Narrow" panose="020B0606020202030204" pitchFamily="34" charset="0"/>
                        </a:rPr>
                        <a:t>630</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solidFill>
                      <a:srgbClr val="007F76">
                        <a:alpha val="10000"/>
                      </a:srgbClr>
                    </a:solidFill>
                  </a:tcPr>
                </a:tc>
                <a:tc>
                  <a:txBody>
                    <a:bodyPr/>
                    <a:lstStyle/>
                    <a:p>
                      <a:pPr algn="ctr" fontAlgn="ctr"/>
                      <a:r>
                        <a:rPr lang="ru-RU" sz="800" b="0" i="0" u="none" strike="noStrike">
                          <a:solidFill>
                            <a:srgbClr val="000000"/>
                          </a:solidFill>
                          <a:effectLst/>
                          <a:latin typeface="Arial Narrow" panose="020B0606020202030204" pitchFamily="34" charset="0"/>
                        </a:rPr>
                        <a:t>346</a:t>
                      </a:r>
                    </a:p>
                  </a:txBody>
                  <a:tcPr marL="9525" marR="9525" marT="9525" marB="0" anchor="ctr">
                    <a:lnL w="6350" cap="flat" cmpd="sng" algn="ctr">
                      <a:solidFill>
                        <a:schemeClr val="tx1"/>
                      </a:solidFill>
                      <a:prstDash val="sysDot"/>
                      <a:round/>
                      <a:headEnd type="none" w="med" len="med"/>
                      <a:tailEnd type="none" w="med" len="med"/>
                    </a:lnL>
                    <a:lnR w="12700" cap="flat" cmpd="sng" algn="ctr">
                      <a:noFill/>
                      <a:prstDash val="solid"/>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solidFill>
                      <a:srgbClr val="007F76">
                        <a:alpha val="10000"/>
                      </a:srgbClr>
                    </a:solidFill>
                  </a:tcPr>
                </a:tc>
                <a:extLst>
                  <a:ext uri="{0D108BD9-81ED-4DB2-BD59-A6C34878D82A}">
                    <a16:rowId xmlns:a16="http://schemas.microsoft.com/office/drawing/2014/main" val="3434696259"/>
                  </a:ext>
                </a:extLst>
              </a:tr>
              <a:tr h="148474">
                <a:tc>
                  <a:txBody>
                    <a:bodyPr/>
                    <a:lstStyle/>
                    <a:p>
                      <a:pPr marL="72000" algn="l" fontAlgn="b"/>
                      <a:r>
                        <a:rPr lang="ru-RU" sz="800" b="0" i="0" u="none" strike="noStrike" cap="none" dirty="0">
                          <a:solidFill>
                            <a:srgbClr val="000000"/>
                          </a:solidFill>
                          <a:effectLst/>
                          <a:latin typeface="Arial Narrow" panose="020B0606020202030204" pitchFamily="34" charset="0"/>
                          <a:ea typeface="+mn-ea"/>
                          <a:cs typeface="+mn-cs"/>
                          <a:sym typeface="Arial"/>
                        </a:rPr>
                        <a:t>ӨНЕРКӘСІП, ҚҰРЫЛЫС, КӨЛІК Ж/Е БАСҚА ТЕКТЕС ЖҰМЫСШЫЛАРЫ</a:t>
                      </a:r>
                    </a:p>
                  </a:txBody>
                  <a:tcPr marL="9525" marR="9525" marT="0" marB="0" anchor="ctr">
                    <a:lnL w="76200" cap="flat" cmpd="sng" algn="ctr">
                      <a:noFill/>
                      <a:prstDash val="solid"/>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noFill/>
                  </a:tcPr>
                </a:tc>
                <a:tc>
                  <a:txBody>
                    <a:bodyPr/>
                    <a:lstStyle/>
                    <a:p>
                      <a:pPr algn="ctr" fontAlgn="ctr"/>
                      <a:r>
                        <a:rPr lang="ru-RU" sz="800" b="0" i="0" u="none" strike="noStrike">
                          <a:solidFill>
                            <a:srgbClr val="000000"/>
                          </a:solidFill>
                          <a:effectLst/>
                          <a:latin typeface="Arial Narrow" panose="020B0606020202030204" pitchFamily="34" charset="0"/>
                        </a:rPr>
                        <a:t>3 232</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ru-RU" sz="800" b="0" i="0" u="none" strike="noStrike">
                          <a:solidFill>
                            <a:srgbClr val="000000"/>
                          </a:solidFill>
                          <a:effectLst/>
                          <a:latin typeface="Arial Narrow" panose="020B0606020202030204" pitchFamily="34" charset="0"/>
                        </a:rPr>
                        <a:t>3 834</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ru-RU" sz="800" b="0" i="0" u="none" strike="noStrike">
                          <a:solidFill>
                            <a:srgbClr val="000000"/>
                          </a:solidFill>
                          <a:effectLst/>
                          <a:latin typeface="Arial Narrow" panose="020B0606020202030204" pitchFamily="34" charset="0"/>
                        </a:rPr>
                        <a:t>4 802</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ru-RU" sz="800" b="0" i="0" u="none" strike="noStrike">
                          <a:solidFill>
                            <a:srgbClr val="000000"/>
                          </a:solidFill>
                          <a:effectLst/>
                          <a:latin typeface="Arial Narrow" panose="020B0606020202030204" pitchFamily="34" charset="0"/>
                        </a:rPr>
                        <a:t>4 570</a:t>
                      </a:r>
                    </a:p>
                  </a:txBody>
                  <a:tcPr marL="9525" marR="9525" marT="9525" marB="0" anchor="ctr">
                    <a:lnL w="6350" cap="flat" cmpd="sng" algn="ctr">
                      <a:solidFill>
                        <a:schemeClr val="tx1"/>
                      </a:solidFill>
                      <a:prstDash val="sysDot"/>
                      <a:round/>
                      <a:headEnd type="none" w="med" len="med"/>
                      <a:tailEnd type="none" w="med" len="med"/>
                    </a:lnL>
                    <a:lnR w="12700" cap="flat" cmpd="sng" algn="ctr">
                      <a:noFill/>
                      <a:prstDash val="solid"/>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033135677"/>
                  </a:ext>
                </a:extLst>
              </a:tr>
              <a:tr h="148474">
                <a:tc>
                  <a:txBody>
                    <a:bodyPr/>
                    <a:lstStyle/>
                    <a:p>
                      <a:pPr marL="72000" algn="l" fontAlgn="b"/>
                      <a:r>
                        <a:rPr lang="ru-RU" sz="800" b="0" i="0" u="none" strike="noStrike" cap="none" dirty="0">
                          <a:solidFill>
                            <a:srgbClr val="000000"/>
                          </a:solidFill>
                          <a:effectLst/>
                          <a:latin typeface="Arial Narrow" panose="020B0606020202030204" pitchFamily="34" charset="0"/>
                          <a:ea typeface="+mn-ea"/>
                          <a:cs typeface="+mn-cs"/>
                          <a:sym typeface="Arial"/>
                        </a:rPr>
                        <a:t>ӨНДІРІСТІК ЖАБДЫҚ ОПЕРАТОРЛАРЫ, ҚҰРАСТЫРУШЫЛАРЫ Ж/Е ЖҮРГІЗУШІЛЕРІ</a:t>
                      </a:r>
                    </a:p>
                  </a:txBody>
                  <a:tcPr marL="9525" marR="9525" marT="0" marB="0" anchor="ctr">
                    <a:lnL w="76200" cap="flat" cmpd="sng" algn="ctr">
                      <a:noFill/>
                      <a:prstDash val="solid"/>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solidFill>
                      <a:srgbClr val="007F76">
                        <a:alpha val="10000"/>
                      </a:srgbClr>
                    </a:solidFill>
                  </a:tcPr>
                </a:tc>
                <a:tc>
                  <a:txBody>
                    <a:bodyPr/>
                    <a:lstStyle/>
                    <a:p>
                      <a:pPr algn="ctr" fontAlgn="ctr"/>
                      <a:r>
                        <a:rPr lang="ru-RU" sz="800" b="0" i="0" u="none" strike="noStrike">
                          <a:solidFill>
                            <a:srgbClr val="000000"/>
                          </a:solidFill>
                          <a:effectLst/>
                          <a:latin typeface="Arial Narrow" panose="020B0606020202030204" pitchFamily="34" charset="0"/>
                        </a:rPr>
                        <a:t>2 952</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3 766</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solidFill>
                      <a:srgbClr val="007F76">
                        <a:alpha val="10000"/>
                      </a:srgbClr>
                    </a:solidFill>
                  </a:tcPr>
                </a:tc>
                <a:tc>
                  <a:txBody>
                    <a:bodyPr/>
                    <a:lstStyle/>
                    <a:p>
                      <a:pPr algn="ctr" fontAlgn="ctr"/>
                      <a:r>
                        <a:rPr lang="ru-RU" sz="800" b="0" i="0" u="none" strike="noStrike">
                          <a:solidFill>
                            <a:srgbClr val="000000"/>
                          </a:solidFill>
                          <a:effectLst/>
                          <a:latin typeface="Arial Narrow" panose="020B0606020202030204" pitchFamily="34" charset="0"/>
                        </a:rPr>
                        <a:t>4 544</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solidFill>
                      <a:srgbClr val="007F76">
                        <a:alpha val="10000"/>
                      </a:srgbClr>
                    </a:solidFill>
                  </a:tcPr>
                </a:tc>
                <a:tc>
                  <a:txBody>
                    <a:bodyPr/>
                    <a:lstStyle/>
                    <a:p>
                      <a:pPr algn="ctr" fontAlgn="ctr"/>
                      <a:r>
                        <a:rPr lang="ru-RU" sz="800" b="0" i="0" u="none" strike="noStrike">
                          <a:solidFill>
                            <a:srgbClr val="000000"/>
                          </a:solidFill>
                          <a:effectLst/>
                          <a:latin typeface="Arial Narrow" panose="020B0606020202030204" pitchFamily="34" charset="0"/>
                        </a:rPr>
                        <a:t>3 158</a:t>
                      </a:r>
                    </a:p>
                  </a:txBody>
                  <a:tcPr marL="9525" marR="9525" marT="9525" marB="0" anchor="ctr">
                    <a:lnL w="6350" cap="flat" cmpd="sng" algn="ctr">
                      <a:solidFill>
                        <a:schemeClr val="tx1"/>
                      </a:solidFill>
                      <a:prstDash val="sysDot"/>
                      <a:round/>
                      <a:headEnd type="none" w="med" len="med"/>
                      <a:tailEnd type="none" w="med" len="med"/>
                    </a:lnL>
                    <a:lnR w="12700" cap="flat" cmpd="sng" algn="ctr">
                      <a:noFill/>
                      <a:prstDash val="solid"/>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solidFill>
                      <a:srgbClr val="007F76">
                        <a:alpha val="10000"/>
                      </a:srgbClr>
                    </a:solidFill>
                  </a:tcPr>
                </a:tc>
                <a:extLst>
                  <a:ext uri="{0D108BD9-81ED-4DB2-BD59-A6C34878D82A}">
                    <a16:rowId xmlns:a16="http://schemas.microsoft.com/office/drawing/2014/main" val="3877348172"/>
                  </a:ext>
                </a:extLst>
              </a:tr>
              <a:tr h="148474">
                <a:tc>
                  <a:txBody>
                    <a:bodyPr/>
                    <a:lstStyle/>
                    <a:p>
                      <a:pPr marL="72000" algn="l" fontAlgn="b"/>
                      <a:r>
                        <a:rPr lang="ru-RU" sz="800" b="0" i="0" u="none" strike="noStrike" cap="none" dirty="0">
                          <a:solidFill>
                            <a:srgbClr val="000000"/>
                          </a:solidFill>
                          <a:effectLst/>
                          <a:latin typeface="Arial Narrow" panose="020B0606020202030204" pitchFamily="34" charset="0"/>
                          <a:ea typeface="+mn-ea"/>
                          <a:cs typeface="+mn-cs"/>
                          <a:sym typeface="Arial"/>
                        </a:rPr>
                        <a:t>БІЛІКТІЛІГІ ЖОҚ ЖҰМЫСШЫЛАР</a:t>
                      </a:r>
                    </a:p>
                  </a:txBody>
                  <a:tcPr marL="9525" marR="9525" marT="0" marB="0" anchor="ctr">
                    <a:lnL w="76200" cap="flat" cmpd="sng" algn="ctr">
                      <a:noFill/>
                      <a:prstDash val="solid"/>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noFill/>
                  </a:tcPr>
                </a:tc>
                <a:tc>
                  <a:txBody>
                    <a:bodyPr/>
                    <a:lstStyle/>
                    <a:p>
                      <a:pPr algn="ctr" fontAlgn="ctr"/>
                      <a:r>
                        <a:rPr lang="ru-RU" sz="800" b="0" i="0" u="none" strike="noStrike" dirty="0">
                          <a:solidFill>
                            <a:srgbClr val="000000"/>
                          </a:solidFill>
                          <a:effectLst/>
                          <a:latin typeface="Arial Narrow" panose="020B0606020202030204" pitchFamily="34" charset="0"/>
                        </a:rPr>
                        <a:t>3 645</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ru-RU" sz="800" b="0" i="0" u="none" strike="noStrike">
                          <a:solidFill>
                            <a:srgbClr val="000000"/>
                          </a:solidFill>
                          <a:effectLst/>
                          <a:latin typeface="Arial Narrow" panose="020B0606020202030204" pitchFamily="34" charset="0"/>
                        </a:rPr>
                        <a:t>4 262</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ru-RU" sz="800" b="0" i="0" u="none" strike="noStrike">
                          <a:solidFill>
                            <a:srgbClr val="000000"/>
                          </a:solidFill>
                          <a:effectLst/>
                          <a:latin typeface="Arial Narrow" panose="020B0606020202030204" pitchFamily="34" charset="0"/>
                        </a:rPr>
                        <a:t>6 739</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ru-RU" sz="800" b="0" i="0" u="none" strike="noStrike" dirty="0">
                          <a:solidFill>
                            <a:srgbClr val="000000"/>
                          </a:solidFill>
                          <a:effectLst/>
                          <a:latin typeface="Arial Narrow" panose="020B0606020202030204" pitchFamily="34" charset="0"/>
                        </a:rPr>
                        <a:t>7 380</a:t>
                      </a:r>
                    </a:p>
                  </a:txBody>
                  <a:tcPr marL="9525" marR="9525" marT="9525" marB="0" anchor="ctr">
                    <a:lnL w="6350" cap="flat" cmpd="sng" algn="ctr">
                      <a:solidFill>
                        <a:schemeClr val="tx1"/>
                      </a:solidFill>
                      <a:prstDash val="sysDot"/>
                      <a:round/>
                      <a:headEnd type="none" w="med" len="med"/>
                      <a:tailEnd type="none" w="med" len="med"/>
                    </a:lnL>
                    <a:lnR w="12700" cap="flat" cmpd="sng" algn="ctr">
                      <a:noFill/>
                      <a:prstDash val="solid"/>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605250712"/>
                  </a:ext>
                </a:extLst>
              </a:tr>
            </a:tbl>
          </a:graphicData>
        </a:graphic>
      </p:graphicFrame>
      <p:graphicFrame>
        <p:nvGraphicFramePr>
          <p:cNvPr id="25" name="Таблица 24">
            <a:extLst>
              <a:ext uri="{FF2B5EF4-FFF2-40B4-BE49-F238E27FC236}">
                <a16:creationId xmlns:a16="http://schemas.microsoft.com/office/drawing/2014/main" id="{B0A9FCBA-67D5-3916-3267-226B7595262D}"/>
              </a:ext>
            </a:extLst>
          </p:cNvPr>
          <p:cNvGraphicFramePr>
            <a:graphicFrameLocks noGrp="1"/>
          </p:cNvGraphicFramePr>
          <p:nvPr>
            <p:extLst>
              <p:ext uri="{D42A27DB-BD31-4B8C-83A1-F6EECF244321}">
                <p14:modId xmlns:p14="http://schemas.microsoft.com/office/powerpoint/2010/main" val="2630758799"/>
              </p:ext>
            </p:extLst>
          </p:nvPr>
        </p:nvGraphicFramePr>
        <p:xfrm>
          <a:off x="6768750" y="3025492"/>
          <a:ext cx="5328000" cy="1670332"/>
        </p:xfrm>
        <a:graphic>
          <a:graphicData uri="http://schemas.openxmlformats.org/drawingml/2006/table">
            <a:tbl>
              <a:tblPr firstRow="1" bandRow="1">
                <a:tableStyleId>{5C22544A-7EE6-4342-B048-85BDC9FD1C3A}</a:tableStyleId>
              </a:tblPr>
              <a:tblGrid>
                <a:gridCol w="3600000">
                  <a:extLst>
                    <a:ext uri="{9D8B030D-6E8A-4147-A177-3AD203B41FA5}">
                      <a16:colId xmlns:a16="http://schemas.microsoft.com/office/drawing/2014/main" val="1113104833"/>
                    </a:ext>
                  </a:extLst>
                </a:gridCol>
                <a:gridCol w="432000">
                  <a:extLst>
                    <a:ext uri="{9D8B030D-6E8A-4147-A177-3AD203B41FA5}">
                      <a16:colId xmlns:a16="http://schemas.microsoft.com/office/drawing/2014/main" val="132264586"/>
                    </a:ext>
                  </a:extLst>
                </a:gridCol>
                <a:gridCol w="432000">
                  <a:extLst>
                    <a:ext uri="{9D8B030D-6E8A-4147-A177-3AD203B41FA5}">
                      <a16:colId xmlns:a16="http://schemas.microsoft.com/office/drawing/2014/main" val="2572766800"/>
                    </a:ext>
                  </a:extLst>
                </a:gridCol>
                <a:gridCol w="432000">
                  <a:extLst>
                    <a:ext uri="{9D8B030D-6E8A-4147-A177-3AD203B41FA5}">
                      <a16:colId xmlns:a16="http://schemas.microsoft.com/office/drawing/2014/main" val="2849574652"/>
                    </a:ext>
                  </a:extLst>
                </a:gridCol>
                <a:gridCol w="432000">
                  <a:extLst>
                    <a:ext uri="{9D8B030D-6E8A-4147-A177-3AD203B41FA5}">
                      <a16:colId xmlns:a16="http://schemas.microsoft.com/office/drawing/2014/main" val="478621999"/>
                    </a:ext>
                  </a:extLst>
                </a:gridCol>
              </a:tblGrid>
              <a:tr h="167033">
                <a:tc>
                  <a:txBody>
                    <a:bodyPr/>
                    <a:lstStyle/>
                    <a:p>
                      <a:pPr marL="0" marR="0" lvl="0" indent="0" algn="l" defTabSz="685800" rtl="0" eaLnBrk="1" fontAlgn="auto" latinLnBrk="0" hangingPunct="1">
                        <a:lnSpc>
                          <a:spcPct val="107000"/>
                        </a:lnSpc>
                        <a:spcBef>
                          <a:spcPts val="0"/>
                        </a:spcBef>
                        <a:spcAft>
                          <a:spcPts val="0"/>
                        </a:spcAft>
                        <a:buClrTx/>
                        <a:buSzTx/>
                        <a:buFontTx/>
                        <a:buNone/>
                        <a:tabLst/>
                        <a:defRPr/>
                      </a:pPr>
                      <a:r>
                        <a:rPr lang="ru-RU" sz="1050" b="1" i="0" u="none" strike="noStrike" cap="none" noProof="0" dirty="0">
                          <a:solidFill>
                            <a:srgbClr val="000000"/>
                          </a:solidFill>
                          <a:effectLst/>
                          <a:latin typeface="Arial Narrow" panose="020B0606020202030204" pitchFamily="34" charset="0"/>
                          <a:ea typeface="+mn-ea"/>
                          <a:cs typeface="+mn-cs"/>
                          <a:sym typeface="Arial"/>
                        </a:rPr>
                        <a:t>ОПТИМИСТІК СЦЕНАРИЙ</a:t>
                      </a:r>
                    </a:p>
                  </a:txBody>
                  <a:tcPr marT="0" marB="0" anchor="ctr">
                    <a:lnL w="76200" cap="flat" cmpd="sng" algn="ctr">
                      <a:noFill/>
                      <a:prstDash val="solid"/>
                      <a:round/>
                      <a:headEnd type="none" w="med" len="med"/>
                      <a:tailEnd type="none" w="med" len="med"/>
                    </a:lnL>
                    <a:lnR w="6350" cap="flat" cmpd="sng" algn="ctr">
                      <a:solidFill>
                        <a:schemeClr val="tx1"/>
                      </a:solidFill>
                      <a:prstDash val="sysDot"/>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accent3">
                        <a:lumMod val="50000"/>
                        <a:alpha val="20000"/>
                      </a:schemeClr>
                    </a:solidFill>
                  </a:tcPr>
                </a:tc>
                <a:tc>
                  <a:txBody>
                    <a:bodyPr/>
                    <a:lstStyle/>
                    <a:p>
                      <a:pPr algn="ctr" fontAlgn="ctr"/>
                      <a:r>
                        <a:rPr lang="en-US" sz="900" b="0" i="0" u="none" strike="noStrike" cap="none" dirty="0">
                          <a:solidFill>
                            <a:srgbClr val="000000"/>
                          </a:solidFill>
                          <a:effectLst/>
                          <a:latin typeface="Arial Narrow" panose="020B0606020202030204" pitchFamily="34" charset="0"/>
                          <a:ea typeface="+mn-ea"/>
                          <a:cs typeface="+mn-cs"/>
                          <a:sym typeface="Arial"/>
                        </a:rPr>
                        <a:t>Q1</a:t>
                      </a:r>
                      <a:endParaRPr lang="ru-KZ" sz="900" b="0" i="0" u="none" strike="noStrike" cap="none" dirty="0">
                        <a:solidFill>
                          <a:srgbClr val="000000"/>
                        </a:solidFill>
                        <a:effectLst/>
                        <a:latin typeface="Arial Narrow" panose="020B0606020202030204" pitchFamily="34" charset="0"/>
                        <a:ea typeface="+mn-ea"/>
                        <a:cs typeface="+mn-cs"/>
                        <a:sym typeface="Arial"/>
                      </a:endParaRPr>
                    </a:p>
                  </a:txBody>
                  <a:tcPr marL="9525" marR="9525" marT="0"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50000"/>
                        <a:alpha val="20000"/>
                      </a:schemeClr>
                    </a:solidFill>
                  </a:tcPr>
                </a:tc>
                <a:tc>
                  <a:txBody>
                    <a:bodyPr/>
                    <a:lstStyle/>
                    <a:p>
                      <a:pPr algn="ctr" fontAlgn="ctr"/>
                      <a:r>
                        <a:rPr lang="en-US" sz="900" b="0" i="0" u="none" strike="noStrike" cap="none" dirty="0">
                          <a:solidFill>
                            <a:srgbClr val="000000"/>
                          </a:solidFill>
                          <a:effectLst/>
                          <a:latin typeface="Arial Narrow" panose="020B0606020202030204" pitchFamily="34" charset="0"/>
                          <a:ea typeface="+mn-ea"/>
                          <a:cs typeface="+mn-cs"/>
                          <a:sym typeface="Arial"/>
                        </a:rPr>
                        <a:t>Q2</a:t>
                      </a:r>
                      <a:endParaRPr lang="ru-KZ" sz="900" b="0" i="0" u="none" strike="noStrike" cap="none" dirty="0">
                        <a:solidFill>
                          <a:srgbClr val="000000"/>
                        </a:solidFill>
                        <a:effectLst/>
                        <a:latin typeface="Arial Narrow" panose="020B0606020202030204" pitchFamily="34" charset="0"/>
                        <a:ea typeface="+mn-ea"/>
                        <a:cs typeface="+mn-cs"/>
                        <a:sym typeface="Arial"/>
                      </a:endParaRPr>
                    </a:p>
                  </a:txBody>
                  <a:tcPr marL="9525" marR="9525" marT="0"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3">
                        <a:lumMod val="50000"/>
                        <a:alpha val="20000"/>
                      </a:schemeClr>
                    </a:solidFill>
                  </a:tcPr>
                </a:tc>
                <a:tc>
                  <a:txBody>
                    <a:bodyPr/>
                    <a:lstStyle/>
                    <a:p>
                      <a:pPr algn="ctr" fontAlgn="ctr"/>
                      <a:r>
                        <a:rPr lang="en-US" sz="900" b="0" i="0" u="none" strike="noStrike" cap="none" dirty="0">
                          <a:solidFill>
                            <a:srgbClr val="000000"/>
                          </a:solidFill>
                          <a:effectLst/>
                          <a:latin typeface="Arial Narrow" panose="020B0606020202030204" pitchFamily="34" charset="0"/>
                          <a:ea typeface="+mn-ea"/>
                          <a:cs typeface="+mn-cs"/>
                          <a:sym typeface="Arial"/>
                        </a:rPr>
                        <a:t>Q3</a:t>
                      </a:r>
                      <a:endParaRPr lang="ru-KZ" sz="900" b="0" i="0" u="none" strike="noStrike" cap="none" dirty="0">
                        <a:solidFill>
                          <a:srgbClr val="000000"/>
                        </a:solidFill>
                        <a:effectLst/>
                        <a:latin typeface="Arial Narrow" panose="020B0606020202030204" pitchFamily="34" charset="0"/>
                        <a:ea typeface="+mn-ea"/>
                        <a:cs typeface="+mn-cs"/>
                        <a:sym typeface="Arial"/>
                      </a:endParaRPr>
                    </a:p>
                  </a:txBody>
                  <a:tcPr marL="9525" marR="9525" marT="0"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3">
                        <a:lumMod val="50000"/>
                        <a:alpha val="20000"/>
                      </a:schemeClr>
                    </a:solidFill>
                  </a:tcPr>
                </a:tc>
                <a:tc>
                  <a:txBody>
                    <a:bodyPr/>
                    <a:lstStyle/>
                    <a:p>
                      <a:pPr algn="ctr" fontAlgn="ctr"/>
                      <a:r>
                        <a:rPr lang="en-US" sz="900" b="0" i="0" u="none" strike="noStrike" cap="none" dirty="0">
                          <a:solidFill>
                            <a:srgbClr val="000000"/>
                          </a:solidFill>
                          <a:effectLst/>
                          <a:latin typeface="Arial Narrow" panose="020B0606020202030204" pitchFamily="34" charset="0"/>
                          <a:ea typeface="+mn-ea"/>
                          <a:cs typeface="+mn-cs"/>
                          <a:sym typeface="Arial"/>
                        </a:rPr>
                        <a:t>Q4</a:t>
                      </a:r>
                      <a:endParaRPr lang="ru-KZ" sz="900" b="0" i="0" u="none" strike="noStrike" cap="none" dirty="0">
                        <a:solidFill>
                          <a:srgbClr val="000000"/>
                        </a:solidFill>
                        <a:effectLst/>
                        <a:latin typeface="Arial Narrow" panose="020B0606020202030204" pitchFamily="34" charset="0"/>
                        <a:ea typeface="+mn-ea"/>
                        <a:cs typeface="+mn-cs"/>
                        <a:sym typeface="Arial"/>
                      </a:endParaRPr>
                    </a:p>
                  </a:txBody>
                  <a:tcPr marL="9525" marR="9525" marT="0" marB="0" anchor="ctr">
                    <a:lnL w="6350" cap="flat" cmpd="sng" algn="ctr">
                      <a:solidFill>
                        <a:schemeClr val="tx1"/>
                      </a:solidFill>
                      <a:prstDash val="sysDot"/>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3">
                        <a:lumMod val="50000"/>
                        <a:alpha val="20000"/>
                      </a:schemeClr>
                    </a:solidFill>
                  </a:tcPr>
                </a:tc>
                <a:extLst>
                  <a:ext uri="{0D108BD9-81ED-4DB2-BD59-A6C34878D82A}">
                    <a16:rowId xmlns:a16="http://schemas.microsoft.com/office/drawing/2014/main" val="877649079"/>
                  </a:ext>
                </a:extLst>
              </a:tr>
              <a:tr h="167033">
                <a:tc>
                  <a:txBody>
                    <a:bodyPr/>
                    <a:lstStyle/>
                    <a:p>
                      <a:pPr marL="0" marR="0" lvl="0" indent="0" algn="l" defTabSz="685800" rtl="0" eaLnBrk="1" fontAlgn="auto" latinLnBrk="0" hangingPunct="1">
                        <a:lnSpc>
                          <a:spcPct val="107000"/>
                        </a:lnSpc>
                        <a:spcBef>
                          <a:spcPts val="0"/>
                        </a:spcBef>
                        <a:spcAft>
                          <a:spcPts val="0"/>
                        </a:spcAft>
                        <a:buClrTx/>
                        <a:buSzTx/>
                        <a:buFontTx/>
                        <a:buNone/>
                        <a:tabLst/>
                        <a:defRPr/>
                      </a:pPr>
                      <a:r>
                        <a:rPr lang="ru-RU" sz="900" b="1" i="0" u="none" strike="noStrike" cap="none" noProof="0" dirty="0">
                          <a:solidFill>
                            <a:srgbClr val="000000"/>
                          </a:solidFill>
                          <a:effectLst/>
                          <a:latin typeface="Arial Narrow" panose="020B0606020202030204" pitchFamily="34" charset="0"/>
                          <a:ea typeface="+mn-ea"/>
                          <a:cs typeface="+mn-cs"/>
                          <a:sym typeface="Arial"/>
                        </a:rPr>
                        <a:t>БАРЛЫҒЫ</a:t>
                      </a:r>
                      <a:endParaRPr lang="ru-RU" sz="800" b="1" i="0" u="none" strike="noStrike" cap="none" noProof="0" dirty="0">
                        <a:solidFill>
                          <a:srgbClr val="000000"/>
                        </a:solidFill>
                        <a:effectLst/>
                        <a:latin typeface="Arial Narrow" panose="020B0606020202030204" pitchFamily="34" charset="0"/>
                        <a:ea typeface="+mn-ea"/>
                        <a:cs typeface="+mn-cs"/>
                        <a:sym typeface="Arial"/>
                      </a:endParaRPr>
                    </a:p>
                  </a:txBody>
                  <a:tcPr marT="0" marB="0" anchor="ctr">
                    <a:lnL w="76200" cap="flat" cmpd="sng" algn="ctr">
                      <a:noFill/>
                      <a:prstDash val="solid"/>
                      <a:round/>
                      <a:headEnd type="none" w="med" len="med"/>
                      <a:tailEnd type="none" w="med" len="med"/>
                    </a:lnL>
                    <a:lnR w="6350" cap="flat" cmpd="sng" algn="ctr">
                      <a:solidFill>
                        <a:schemeClr val="tx1"/>
                      </a:solidFill>
                      <a:prstDash val="sysDot"/>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accent3">
                        <a:lumMod val="50000"/>
                        <a:alpha val="20000"/>
                      </a:schemeClr>
                    </a:solidFill>
                  </a:tcPr>
                </a:tc>
                <a:tc>
                  <a:txBody>
                    <a:bodyPr/>
                    <a:lstStyle/>
                    <a:p>
                      <a:pPr algn="ctr" fontAlgn="ctr"/>
                      <a:r>
                        <a:rPr lang="ru-RU" sz="900" b="1" i="0" u="none" strike="noStrike" cap="none" dirty="0">
                          <a:solidFill>
                            <a:srgbClr val="000000"/>
                          </a:solidFill>
                          <a:effectLst/>
                          <a:latin typeface="Arial Narrow" panose="020B0606020202030204" pitchFamily="34" charset="0"/>
                          <a:ea typeface="+mn-ea"/>
                          <a:cs typeface="+mn-cs"/>
                          <a:sym typeface="Arial"/>
                        </a:rPr>
                        <a:t>18 137</a:t>
                      </a:r>
                      <a:endParaRPr lang="ru-KZ" sz="900" b="1" i="0" u="none" strike="noStrike" cap="none" dirty="0">
                        <a:solidFill>
                          <a:srgbClr val="000000"/>
                        </a:solidFill>
                        <a:effectLst/>
                        <a:latin typeface="Arial Narrow" panose="020B0606020202030204" pitchFamily="34" charset="0"/>
                        <a:ea typeface="+mn-ea"/>
                        <a:cs typeface="+mn-cs"/>
                        <a:sym typeface="Arial"/>
                      </a:endParaRPr>
                    </a:p>
                  </a:txBody>
                  <a:tcPr marL="9525" marR="9525" marT="0"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50000"/>
                        <a:alpha val="20000"/>
                      </a:schemeClr>
                    </a:solidFill>
                  </a:tcPr>
                </a:tc>
                <a:tc>
                  <a:txBody>
                    <a:bodyPr/>
                    <a:lstStyle/>
                    <a:p>
                      <a:pPr algn="ctr" rtl="0" fontAlgn="ctr"/>
                      <a:r>
                        <a:rPr lang="ru-RU" sz="900" b="1" i="0" u="none" strike="noStrike">
                          <a:solidFill>
                            <a:srgbClr val="000000"/>
                          </a:solidFill>
                          <a:effectLst/>
                          <a:latin typeface="Arial Narrow" panose="020B0606020202030204" pitchFamily="34" charset="0"/>
                        </a:rPr>
                        <a:t>28 415</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3">
                        <a:lumMod val="50000"/>
                        <a:alpha val="20000"/>
                      </a:schemeClr>
                    </a:solidFill>
                  </a:tcPr>
                </a:tc>
                <a:tc>
                  <a:txBody>
                    <a:bodyPr/>
                    <a:lstStyle/>
                    <a:p>
                      <a:pPr algn="ctr" rtl="0" fontAlgn="ctr"/>
                      <a:r>
                        <a:rPr lang="ru-RU" sz="900" b="1" i="0" u="none" strike="noStrike">
                          <a:solidFill>
                            <a:srgbClr val="000000"/>
                          </a:solidFill>
                          <a:effectLst/>
                          <a:latin typeface="Arial Narrow" panose="020B0606020202030204" pitchFamily="34" charset="0"/>
                        </a:rPr>
                        <a:t>35 156</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3">
                        <a:lumMod val="50000"/>
                        <a:alpha val="20000"/>
                      </a:schemeClr>
                    </a:solidFill>
                  </a:tcPr>
                </a:tc>
                <a:tc>
                  <a:txBody>
                    <a:bodyPr/>
                    <a:lstStyle/>
                    <a:p>
                      <a:pPr algn="ctr" rtl="0" fontAlgn="ctr"/>
                      <a:r>
                        <a:rPr lang="ru-RU" sz="900" b="1" i="0" u="none" strike="noStrike" dirty="0">
                          <a:solidFill>
                            <a:srgbClr val="000000"/>
                          </a:solidFill>
                          <a:effectLst/>
                          <a:latin typeface="Arial Narrow" panose="020B0606020202030204" pitchFamily="34" charset="0"/>
                        </a:rPr>
                        <a:t>32 927</a:t>
                      </a:r>
                    </a:p>
                  </a:txBody>
                  <a:tcPr marL="9525" marR="9525" marT="9525" marB="0" anchor="ctr">
                    <a:lnL w="6350" cap="flat" cmpd="sng" algn="ctr">
                      <a:solidFill>
                        <a:schemeClr val="tx1"/>
                      </a:solidFill>
                      <a:prstDash val="sysDot"/>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3">
                        <a:lumMod val="50000"/>
                        <a:alpha val="20000"/>
                      </a:schemeClr>
                    </a:solidFill>
                  </a:tcPr>
                </a:tc>
                <a:extLst>
                  <a:ext uri="{0D108BD9-81ED-4DB2-BD59-A6C34878D82A}">
                    <a16:rowId xmlns:a16="http://schemas.microsoft.com/office/drawing/2014/main" val="1602871338"/>
                  </a:ext>
                </a:extLst>
              </a:tr>
              <a:tr h="148474">
                <a:tc>
                  <a:txBody>
                    <a:bodyPr/>
                    <a:lstStyle/>
                    <a:p>
                      <a:pPr marL="72000" algn="l" fontAlgn="b"/>
                      <a:r>
                        <a:rPr lang="ru-RU" sz="800" b="0" i="0" u="none" strike="noStrike" cap="none" dirty="0">
                          <a:solidFill>
                            <a:srgbClr val="000000"/>
                          </a:solidFill>
                          <a:effectLst/>
                          <a:latin typeface="Arial Narrow" panose="020B0606020202030204" pitchFamily="34" charset="0"/>
                          <a:ea typeface="+mn-ea"/>
                          <a:cs typeface="+mn-cs"/>
                          <a:sym typeface="Arial"/>
                        </a:rPr>
                        <a:t>БАСШЫЛАР ЖӘНЕ МЕМЛЕКЕТТІК ҚЫЗМЕТШІЛЕР</a:t>
                      </a:r>
                    </a:p>
                  </a:txBody>
                  <a:tcPr marL="9525" marR="9525" marT="0" marB="0" anchor="ctr">
                    <a:lnL w="76200" cap="flat" cmpd="sng" algn="ctr">
                      <a:noFill/>
                      <a:prstDash val="solid"/>
                      <a:round/>
                      <a:headEnd type="none" w="med" len="med"/>
                      <a:tailEnd type="none" w="med" len="med"/>
                    </a:lnL>
                    <a:lnR w="6350" cap="flat" cmpd="sng" algn="ctr">
                      <a:solidFill>
                        <a:schemeClr val="tx1"/>
                      </a:solidFill>
                      <a:prstDash val="sysDot"/>
                      <a:round/>
                      <a:headEnd type="none" w="med" len="med"/>
                      <a:tailEnd type="none" w="med" len="med"/>
                    </a:lnR>
                    <a:lnT w="12700" cap="flat" cmpd="sng" algn="ctr">
                      <a:solidFill>
                        <a:schemeClr val="tx1"/>
                      </a:solidFill>
                      <a:prstDash val="solid"/>
                      <a:round/>
                      <a:headEnd type="none" w="med" len="med"/>
                      <a:tailEnd type="none" w="med" len="med"/>
                    </a:lnT>
                    <a:lnB w="6350" cap="flat" cmpd="sng" algn="ctr">
                      <a:solidFill>
                        <a:schemeClr val="tx1"/>
                      </a:solidFill>
                      <a:prstDash val="sysDot"/>
                      <a:round/>
                      <a:headEnd type="none" w="med" len="med"/>
                      <a:tailEnd type="none" w="med" len="med"/>
                    </a:lnB>
                    <a:noFill/>
                  </a:tcPr>
                </a:tc>
                <a:tc>
                  <a:txBody>
                    <a:bodyPr/>
                    <a:lstStyle/>
                    <a:p>
                      <a:pPr algn="ctr" fontAlgn="ctr"/>
                      <a:r>
                        <a:rPr lang="ru-RU" sz="800" b="0" i="0" u="none" strike="noStrike">
                          <a:solidFill>
                            <a:srgbClr val="000000"/>
                          </a:solidFill>
                          <a:effectLst/>
                          <a:latin typeface="Arial Narrow" panose="020B0606020202030204" pitchFamily="34" charset="0"/>
                        </a:rPr>
                        <a:t>1 429</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12700" cap="flat" cmpd="sng" algn="ctr">
                      <a:solidFill>
                        <a:schemeClr val="tx1"/>
                      </a:solidFill>
                      <a:prstDash val="solid"/>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ru-RU" sz="800" b="0" i="0" u="none" strike="noStrike">
                          <a:solidFill>
                            <a:srgbClr val="000000"/>
                          </a:solidFill>
                          <a:effectLst/>
                          <a:latin typeface="Arial Narrow" panose="020B0606020202030204" pitchFamily="34" charset="0"/>
                        </a:rPr>
                        <a:t>1 986</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12700" cap="flat" cmpd="sng" algn="ctr">
                      <a:solidFill>
                        <a:schemeClr val="tx1"/>
                      </a:solidFill>
                      <a:prstDash val="solid"/>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ru-RU" sz="800" b="0" i="0" u="none" strike="noStrike">
                          <a:solidFill>
                            <a:srgbClr val="000000"/>
                          </a:solidFill>
                          <a:effectLst/>
                          <a:latin typeface="Arial Narrow" panose="020B0606020202030204" pitchFamily="34" charset="0"/>
                        </a:rPr>
                        <a:t>2 402</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12700" cap="flat" cmpd="sng" algn="ctr">
                      <a:solidFill>
                        <a:schemeClr val="tx1"/>
                      </a:solidFill>
                      <a:prstDash val="solid"/>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ru-RU" sz="800" b="0" i="0" u="none" strike="noStrike">
                          <a:solidFill>
                            <a:srgbClr val="000000"/>
                          </a:solidFill>
                          <a:effectLst/>
                          <a:latin typeface="Arial Narrow" panose="020B0606020202030204" pitchFamily="34" charset="0"/>
                        </a:rPr>
                        <a:t>2 196</a:t>
                      </a:r>
                    </a:p>
                  </a:txBody>
                  <a:tcPr marL="9525" marR="9525" marT="9525" marB="0" anchor="ctr">
                    <a:lnL w="6350" cap="flat" cmpd="sng" algn="ctr">
                      <a:solidFill>
                        <a:schemeClr val="tx1"/>
                      </a:solidFill>
                      <a:prstDash val="sysDot"/>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052355308"/>
                  </a:ext>
                </a:extLst>
              </a:tr>
              <a:tr h="148474">
                <a:tc>
                  <a:txBody>
                    <a:bodyPr/>
                    <a:lstStyle/>
                    <a:p>
                      <a:pPr marL="72000" algn="l" fontAlgn="b"/>
                      <a:r>
                        <a:rPr lang="ru-RU" sz="800" b="0" i="0" u="none" strike="noStrike" cap="none" dirty="0">
                          <a:solidFill>
                            <a:srgbClr val="000000"/>
                          </a:solidFill>
                          <a:effectLst/>
                          <a:latin typeface="Arial Narrow" panose="020B0606020202030204" pitchFamily="34" charset="0"/>
                          <a:ea typeface="+mn-ea"/>
                          <a:cs typeface="+mn-cs"/>
                          <a:sym typeface="Arial"/>
                        </a:rPr>
                        <a:t>КӘСІБИ МАМАНДАР</a:t>
                      </a:r>
                    </a:p>
                  </a:txBody>
                  <a:tcPr marL="9525" marR="9525" marT="0" marB="0" anchor="ctr">
                    <a:lnL w="76200" cap="flat" cmpd="sng" algn="ctr">
                      <a:noFill/>
                      <a:prstDash val="solid"/>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solidFill>
                      <a:schemeClr val="accent3">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4 456</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5 140</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solidFill>
                      <a:schemeClr val="accent3">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5 810</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solidFill>
                      <a:schemeClr val="accent3">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6 149</a:t>
                      </a:r>
                    </a:p>
                  </a:txBody>
                  <a:tcPr marL="9525" marR="9525" marT="9525" marB="0" anchor="ctr">
                    <a:lnL w="6350" cap="flat" cmpd="sng" algn="ctr">
                      <a:solidFill>
                        <a:schemeClr val="tx1"/>
                      </a:solidFill>
                      <a:prstDash val="sysDot"/>
                      <a:round/>
                      <a:headEnd type="none" w="med" len="med"/>
                      <a:tailEnd type="none" w="med" len="med"/>
                    </a:lnL>
                    <a:lnR w="12700" cap="flat" cmpd="sng" algn="ctr">
                      <a:noFill/>
                      <a:prstDash val="solid"/>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solidFill>
                      <a:schemeClr val="accent3">
                        <a:lumMod val="50000"/>
                        <a:alpha val="20000"/>
                      </a:schemeClr>
                    </a:solidFill>
                  </a:tcPr>
                </a:tc>
                <a:extLst>
                  <a:ext uri="{0D108BD9-81ED-4DB2-BD59-A6C34878D82A}">
                    <a16:rowId xmlns:a16="http://schemas.microsoft.com/office/drawing/2014/main" val="4077338817"/>
                  </a:ext>
                </a:extLst>
              </a:tr>
              <a:tr h="148474">
                <a:tc>
                  <a:txBody>
                    <a:bodyPr/>
                    <a:lstStyle/>
                    <a:p>
                      <a:pPr marL="72000" algn="l" fontAlgn="b"/>
                      <a:r>
                        <a:rPr lang="ru-RU" sz="800" b="0" i="0" u="none" strike="noStrike" cap="none" dirty="0">
                          <a:solidFill>
                            <a:srgbClr val="000000"/>
                          </a:solidFill>
                          <a:effectLst/>
                          <a:latin typeface="Arial Narrow" panose="020B0606020202030204" pitchFamily="34" charset="0"/>
                          <a:ea typeface="+mn-ea"/>
                          <a:cs typeface="+mn-cs"/>
                          <a:sym typeface="Arial"/>
                        </a:rPr>
                        <a:t>ТЕХНИК МАМАНДАР ЖӘНЕ БАСҚА ДА КӘСІБИ КӨМЕКШІ ПЕРСОНАЛ</a:t>
                      </a:r>
                    </a:p>
                  </a:txBody>
                  <a:tcPr marL="9525" marR="9525" marT="0" marB="0" anchor="ctr">
                    <a:lnL w="76200" cap="flat" cmpd="sng" algn="ctr">
                      <a:noFill/>
                      <a:prstDash val="solid"/>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noFill/>
                  </a:tcPr>
                </a:tc>
                <a:tc>
                  <a:txBody>
                    <a:bodyPr/>
                    <a:lstStyle/>
                    <a:p>
                      <a:pPr algn="ctr" fontAlgn="ctr"/>
                      <a:r>
                        <a:rPr lang="ru-RU" sz="800" b="0" i="0" u="none" strike="noStrike">
                          <a:solidFill>
                            <a:srgbClr val="000000"/>
                          </a:solidFill>
                          <a:effectLst/>
                          <a:latin typeface="Arial Narrow" panose="020B0606020202030204" pitchFamily="34" charset="0"/>
                        </a:rPr>
                        <a:t>2 207</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ru-RU" sz="800" b="0" i="0" u="none" strike="noStrike">
                          <a:solidFill>
                            <a:srgbClr val="000000"/>
                          </a:solidFill>
                          <a:effectLst/>
                          <a:latin typeface="Arial Narrow" panose="020B0606020202030204" pitchFamily="34" charset="0"/>
                        </a:rPr>
                        <a:t>3 211</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ru-RU" sz="800" b="0" i="0" u="none" strike="noStrike">
                          <a:solidFill>
                            <a:srgbClr val="000000"/>
                          </a:solidFill>
                          <a:effectLst/>
                          <a:latin typeface="Arial Narrow" panose="020B0606020202030204" pitchFamily="34" charset="0"/>
                        </a:rPr>
                        <a:t>3 527</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ru-RU" sz="800" b="0" i="0" u="none" strike="noStrike">
                          <a:solidFill>
                            <a:srgbClr val="000000"/>
                          </a:solidFill>
                          <a:effectLst/>
                          <a:latin typeface="Arial Narrow" panose="020B0606020202030204" pitchFamily="34" charset="0"/>
                        </a:rPr>
                        <a:t>3 265</a:t>
                      </a:r>
                    </a:p>
                  </a:txBody>
                  <a:tcPr marL="9525" marR="9525" marT="9525" marB="0" anchor="ctr">
                    <a:lnL w="6350" cap="flat" cmpd="sng" algn="ctr">
                      <a:solidFill>
                        <a:schemeClr val="tx1"/>
                      </a:solidFill>
                      <a:prstDash val="sysDot"/>
                      <a:round/>
                      <a:headEnd type="none" w="med" len="med"/>
                      <a:tailEnd type="none" w="med" len="med"/>
                    </a:lnL>
                    <a:lnR w="12700" cap="flat" cmpd="sng" algn="ctr">
                      <a:noFill/>
                      <a:prstDash val="solid"/>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500228116"/>
                  </a:ext>
                </a:extLst>
              </a:tr>
              <a:tr h="148474">
                <a:tc>
                  <a:txBody>
                    <a:bodyPr/>
                    <a:lstStyle/>
                    <a:p>
                      <a:pPr marL="72000" algn="l" fontAlgn="b"/>
                      <a:r>
                        <a:rPr lang="ru-RU" sz="800" b="0" i="0" u="none" strike="noStrike" cap="none" dirty="0">
                          <a:solidFill>
                            <a:srgbClr val="000000"/>
                          </a:solidFill>
                          <a:effectLst/>
                          <a:latin typeface="Arial Narrow" panose="020B0606020202030204" pitchFamily="34" charset="0"/>
                          <a:ea typeface="+mn-ea"/>
                          <a:cs typeface="+mn-cs"/>
                          <a:sym typeface="Arial"/>
                        </a:rPr>
                        <a:t>ӘКІМШІЛЕНДІРУ САЛАСЫНДАҒЫ ҚЫЗМЕТШІЛЕР</a:t>
                      </a:r>
                    </a:p>
                  </a:txBody>
                  <a:tcPr marL="9525" marR="9525" marT="0" marB="0" anchor="ctr">
                    <a:lnL w="76200" cap="flat" cmpd="sng" algn="ctr">
                      <a:noFill/>
                      <a:prstDash val="solid"/>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solidFill>
                      <a:schemeClr val="accent3">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1 231</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1 477</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solidFill>
                      <a:schemeClr val="accent3">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1 579</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solidFill>
                      <a:schemeClr val="accent3">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1 477</a:t>
                      </a:r>
                    </a:p>
                  </a:txBody>
                  <a:tcPr marL="9525" marR="9525" marT="9525" marB="0" anchor="ctr">
                    <a:lnL w="6350" cap="flat" cmpd="sng" algn="ctr">
                      <a:solidFill>
                        <a:schemeClr val="tx1"/>
                      </a:solidFill>
                      <a:prstDash val="sysDot"/>
                      <a:round/>
                      <a:headEnd type="none" w="med" len="med"/>
                      <a:tailEnd type="none" w="med" len="med"/>
                    </a:lnL>
                    <a:lnR w="12700" cap="flat" cmpd="sng" algn="ctr">
                      <a:noFill/>
                      <a:prstDash val="solid"/>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solidFill>
                      <a:schemeClr val="accent3">
                        <a:lumMod val="50000"/>
                        <a:alpha val="20000"/>
                      </a:schemeClr>
                    </a:solidFill>
                  </a:tcPr>
                </a:tc>
                <a:extLst>
                  <a:ext uri="{0D108BD9-81ED-4DB2-BD59-A6C34878D82A}">
                    <a16:rowId xmlns:a16="http://schemas.microsoft.com/office/drawing/2014/main" val="1221627480"/>
                  </a:ext>
                </a:extLst>
              </a:tr>
              <a:tr h="148474">
                <a:tc>
                  <a:txBody>
                    <a:bodyPr/>
                    <a:lstStyle/>
                    <a:p>
                      <a:pPr marL="72000" algn="l" fontAlgn="b"/>
                      <a:r>
                        <a:rPr lang="ru-RU" sz="800" b="0" i="0" u="none" strike="noStrike" cap="none" dirty="0">
                          <a:solidFill>
                            <a:srgbClr val="000000"/>
                          </a:solidFill>
                          <a:effectLst/>
                          <a:latin typeface="Arial Narrow" panose="020B0606020202030204" pitchFamily="34" charset="0"/>
                          <a:ea typeface="+mn-ea"/>
                          <a:cs typeface="+mn-cs"/>
                          <a:sym typeface="Arial"/>
                        </a:rPr>
                        <a:t>ҚЫЗМЕТ КӨРСЕТУ ЖӘНЕ САУДА САЛАСЫНЫҢ ЖҰМЫСКЕРЛЕРІ</a:t>
                      </a:r>
                    </a:p>
                  </a:txBody>
                  <a:tcPr marL="9525" marR="9525" marT="0" marB="0" anchor="ctr">
                    <a:lnL w="76200" cap="flat" cmpd="sng" algn="ctr">
                      <a:noFill/>
                      <a:prstDash val="solid"/>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noFill/>
                  </a:tcPr>
                </a:tc>
                <a:tc>
                  <a:txBody>
                    <a:bodyPr/>
                    <a:lstStyle/>
                    <a:p>
                      <a:pPr algn="ctr" fontAlgn="ctr"/>
                      <a:r>
                        <a:rPr lang="ru-RU" sz="800" b="0" i="0" u="none" strike="noStrike">
                          <a:solidFill>
                            <a:srgbClr val="000000"/>
                          </a:solidFill>
                          <a:effectLst/>
                          <a:latin typeface="Arial Narrow" panose="020B0606020202030204" pitchFamily="34" charset="0"/>
                        </a:rPr>
                        <a:t>2 021</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ru-RU" sz="800" b="0" i="0" u="none" strike="noStrike">
                          <a:solidFill>
                            <a:srgbClr val="000000"/>
                          </a:solidFill>
                          <a:effectLst/>
                          <a:latin typeface="Arial Narrow" panose="020B0606020202030204" pitchFamily="34" charset="0"/>
                        </a:rPr>
                        <a:t>2 799</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ru-RU" sz="800" b="0" i="0" u="none" strike="noStrike">
                          <a:solidFill>
                            <a:srgbClr val="000000"/>
                          </a:solidFill>
                          <a:effectLst/>
                          <a:latin typeface="Arial Narrow" panose="020B0606020202030204" pitchFamily="34" charset="0"/>
                        </a:rPr>
                        <a:t>3 328</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ru-RU" sz="800" b="0" i="0" u="none" strike="noStrike">
                          <a:solidFill>
                            <a:srgbClr val="000000"/>
                          </a:solidFill>
                          <a:effectLst/>
                          <a:latin typeface="Arial Narrow" panose="020B0606020202030204" pitchFamily="34" charset="0"/>
                        </a:rPr>
                        <a:t>2 879</a:t>
                      </a:r>
                    </a:p>
                  </a:txBody>
                  <a:tcPr marL="9525" marR="9525" marT="9525" marB="0" anchor="ctr">
                    <a:lnL w="6350" cap="flat" cmpd="sng" algn="ctr">
                      <a:solidFill>
                        <a:schemeClr val="tx1"/>
                      </a:solidFill>
                      <a:prstDash val="sysDot"/>
                      <a:round/>
                      <a:headEnd type="none" w="med" len="med"/>
                      <a:tailEnd type="none" w="med" len="med"/>
                    </a:lnL>
                    <a:lnR w="12700" cap="flat" cmpd="sng" algn="ctr">
                      <a:noFill/>
                      <a:prstDash val="solid"/>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182707914"/>
                  </a:ext>
                </a:extLst>
              </a:tr>
              <a:tr h="148474">
                <a:tc>
                  <a:txBody>
                    <a:bodyPr/>
                    <a:lstStyle/>
                    <a:p>
                      <a:pPr marL="72000" algn="l" fontAlgn="b"/>
                      <a:r>
                        <a:rPr lang="ru-RU" sz="800" b="0" i="0" u="none" strike="noStrike" cap="none" dirty="0">
                          <a:solidFill>
                            <a:srgbClr val="000000"/>
                          </a:solidFill>
                          <a:effectLst/>
                          <a:latin typeface="Arial Narrow" panose="020B0606020202030204" pitchFamily="34" charset="0"/>
                          <a:ea typeface="+mn-ea"/>
                          <a:cs typeface="+mn-cs"/>
                          <a:sym typeface="Arial"/>
                        </a:rPr>
                        <a:t>ФЕРМЕР Ж/Е АУЫЛ/ОРМАН, БАЛЫҚ ШАРУА-ЫҢ Ж/Е БАЛЫҚ АУЛАУ ЖҰМЫС-РЫ</a:t>
                      </a:r>
                    </a:p>
                  </a:txBody>
                  <a:tcPr marL="9525" marR="9525" marT="0" marB="0" anchor="ctr">
                    <a:lnL w="76200" cap="flat" cmpd="sng" algn="ctr">
                      <a:noFill/>
                      <a:prstDash val="solid"/>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solidFill>
                      <a:schemeClr val="accent3">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306</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297</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solidFill>
                      <a:schemeClr val="accent3">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617</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solidFill>
                      <a:schemeClr val="accent3">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341</a:t>
                      </a:r>
                    </a:p>
                  </a:txBody>
                  <a:tcPr marL="9525" marR="9525" marT="9525" marB="0" anchor="ctr">
                    <a:lnL w="6350" cap="flat" cmpd="sng" algn="ctr">
                      <a:solidFill>
                        <a:schemeClr val="tx1"/>
                      </a:solidFill>
                      <a:prstDash val="sysDot"/>
                      <a:round/>
                      <a:headEnd type="none" w="med" len="med"/>
                      <a:tailEnd type="none" w="med" len="med"/>
                    </a:lnL>
                    <a:lnR w="12700" cap="flat" cmpd="sng" algn="ctr">
                      <a:noFill/>
                      <a:prstDash val="solid"/>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solidFill>
                      <a:schemeClr val="accent3">
                        <a:lumMod val="50000"/>
                        <a:alpha val="20000"/>
                      </a:schemeClr>
                    </a:solidFill>
                  </a:tcPr>
                </a:tc>
                <a:extLst>
                  <a:ext uri="{0D108BD9-81ED-4DB2-BD59-A6C34878D82A}">
                    <a16:rowId xmlns:a16="http://schemas.microsoft.com/office/drawing/2014/main" val="3434696259"/>
                  </a:ext>
                </a:extLst>
              </a:tr>
              <a:tr h="148474">
                <a:tc>
                  <a:txBody>
                    <a:bodyPr/>
                    <a:lstStyle/>
                    <a:p>
                      <a:pPr marL="72000" algn="l" fontAlgn="b"/>
                      <a:r>
                        <a:rPr lang="ru-RU" sz="800" b="0" i="0" u="none" strike="noStrike" cap="none" dirty="0">
                          <a:solidFill>
                            <a:srgbClr val="000000"/>
                          </a:solidFill>
                          <a:effectLst/>
                          <a:latin typeface="Arial Narrow" panose="020B0606020202030204" pitchFamily="34" charset="0"/>
                          <a:ea typeface="+mn-ea"/>
                          <a:cs typeface="+mn-cs"/>
                          <a:sym typeface="Arial"/>
                        </a:rPr>
                        <a:t>ӨНЕРКӘСІП, ҚҰРЫЛЫС, КӨЛІК Ж/Е БАСҚА ТЕКТЕС ЖҰМЫСШЫЛАРЫ</a:t>
                      </a:r>
                    </a:p>
                  </a:txBody>
                  <a:tcPr marL="9525" marR="9525" marT="0" marB="0" anchor="ctr">
                    <a:lnL w="76200" cap="flat" cmpd="sng" algn="ctr">
                      <a:noFill/>
                      <a:prstDash val="solid"/>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noFill/>
                  </a:tcPr>
                </a:tc>
                <a:tc>
                  <a:txBody>
                    <a:bodyPr/>
                    <a:lstStyle/>
                    <a:p>
                      <a:pPr algn="ctr" fontAlgn="ctr"/>
                      <a:r>
                        <a:rPr lang="ru-RU" sz="800" b="0" i="0" u="none" strike="noStrike">
                          <a:solidFill>
                            <a:srgbClr val="000000"/>
                          </a:solidFill>
                          <a:effectLst/>
                          <a:latin typeface="Arial Narrow" panose="020B0606020202030204" pitchFamily="34" charset="0"/>
                        </a:rPr>
                        <a:t>3 232</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ru-RU" sz="800" b="0" i="0" u="none" strike="noStrike">
                          <a:solidFill>
                            <a:srgbClr val="000000"/>
                          </a:solidFill>
                          <a:effectLst/>
                          <a:latin typeface="Arial Narrow" panose="020B0606020202030204" pitchFamily="34" charset="0"/>
                        </a:rPr>
                        <a:t>4 412</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ru-RU" sz="800" b="0" i="0" u="none" strike="noStrike">
                          <a:solidFill>
                            <a:srgbClr val="000000"/>
                          </a:solidFill>
                          <a:effectLst/>
                          <a:latin typeface="Arial Narrow" panose="020B0606020202030204" pitchFamily="34" charset="0"/>
                        </a:rPr>
                        <a:t>5 288</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ru-RU" sz="800" b="0" i="0" u="none" strike="noStrike">
                          <a:solidFill>
                            <a:srgbClr val="000000"/>
                          </a:solidFill>
                          <a:effectLst/>
                          <a:latin typeface="Arial Narrow" panose="020B0606020202030204" pitchFamily="34" charset="0"/>
                        </a:rPr>
                        <a:t>5 034</a:t>
                      </a:r>
                    </a:p>
                  </a:txBody>
                  <a:tcPr marL="9525" marR="9525" marT="9525" marB="0" anchor="ctr">
                    <a:lnL w="6350" cap="flat" cmpd="sng" algn="ctr">
                      <a:solidFill>
                        <a:schemeClr val="tx1"/>
                      </a:solidFill>
                      <a:prstDash val="sysDot"/>
                      <a:round/>
                      <a:headEnd type="none" w="med" len="med"/>
                      <a:tailEnd type="none" w="med" len="med"/>
                    </a:lnL>
                    <a:lnR w="12700" cap="flat" cmpd="sng" algn="ctr">
                      <a:noFill/>
                      <a:prstDash val="solid"/>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033135677"/>
                  </a:ext>
                </a:extLst>
              </a:tr>
              <a:tr h="148474">
                <a:tc>
                  <a:txBody>
                    <a:bodyPr/>
                    <a:lstStyle/>
                    <a:p>
                      <a:pPr marL="72000" algn="l" fontAlgn="b"/>
                      <a:r>
                        <a:rPr lang="ru-RU" sz="800" b="0" i="0" u="none" strike="noStrike" cap="none" dirty="0">
                          <a:solidFill>
                            <a:srgbClr val="000000"/>
                          </a:solidFill>
                          <a:effectLst/>
                          <a:latin typeface="Arial Narrow" panose="020B0606020202030204" pitchFamily="34" charset="0"/>
                          <a:ea typeface="+mn-ea"/>
                          <a:cs typeface="+mn-cs"/>
                          <a:sym typeface="Arial"/>
                        </a:rPr>
                        <a:t>ӨНДІРІСТІК ЖАБДЫҚ ОПЕРАТОРЛАРЫ, ҚҰРАСТЫРУШЫЛАРЫ Ж/Е ЖҮРГІЗУШІЛЕРІ</a:t>
                      </a:r>
                    </a:p>
                  </a:txBody>
                  <a:tcPr marL="9525" marR="9525" marT="0" marB="0" anchor="ctr">
                    <a:lnL w="76200" cap="flat" cmpd="sng" algn="ctr">
                      <a:noFill/>
                      <a:prstDash val="solid"/>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solidFill>
                      <a:schemeClr val="accent3">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2 952</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3 742</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solidFill>
                      <a:schemeClr val="accent3">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4 863</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solidFill>
                      <a:schemeClr val="accent3">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3 860</a:t>
                      </a:r>
                    </a:p>
                  </a:txBody>
                  <a:tcPr marL="9525" marR="9525" marT="9525" marB="0" anchor="ctr">
                    <a:lnL w="6350" cap="flat" cmpd="sng" algn="ctr">
                      <a:solidFill>
                        <a:schemeClr val="tx1"/>
                      </a:solidFill>
                      <a:prstDash val="sysDot"/>
                      <a:round/>
                      <a:headEnd type="none" w="med" len="med"/>
                      <a:tailEnd type="none" w="med" len="med"/>
                    </a:lnL>
                    <a:lnR w="12700" cap="flat" cmpd="sng" algn="ctr">
                      <a:noFill/>
                      <a:prstDash val="solid"/>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solidFill>
                      <a:schemeClr val="accent3">
                        <a:lumMod val="50000"/>
                        <a:alpha val="20000"/>
                      </a:schemeClr>
                    </a:solidFill>
                  </a:tcPr>
                </a:tc>
                <a:extLst>
                  <a:ext uri="{0D108BD9-81ED-4DB2-BD59-A6C34878D82A}">
                    <a16:rowId xmlns:a16="http://schemas.microsoft.com/office/drawing/2014/main" val="3877348172"/>
                  </a:ext>
                </a:extLst>
              </a:tr>
              <a:tr h="148474">
                <a:tc>
                  <a:txBody>
                    <a:bodyPr/>
                    <a:lstStyle/>
                    <a:p>
                      <a:pPr marL="72000" algn="l" fontAlgn="b"/>
                      <a:r>
                        <a:rPr lang="ru-RU" sz="800" b="0" i="0" u="none" strike="noStrike" cap="none" dirty="0">
                          <a:solidFill>
                            <a:srgbClr val="000000"/>
                          </a:solidFill>
                          <a:effectLst/>
                          <a:latin typeface="Arial Narrow" panose="020B0606020202030204" pitchFamily="34" charset="0"/>
                          <a:ea typeface="+mn-ea"/>
                          <a:cs typeface="+mn-cs"/>
                          <a:sym typeface="Arial"/>
                        </a:rPr>
                        <a:t>БІЛІКТІЛІГІ ЖОҚ ЖҰМЫСШЫЛАР</a:t>
                      </a:r>
                    </a:p>
                  </a:txBody>
                  <a:tcPr marL="9525" marR="9525" marT="0" marB="0" anchor="ctr">
                    <a:lnL w="76200" cap="flat" cmpd="sng" algn="ctr">
                      <a:noFill/>
                      <a:prstDash val="solid"/>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noFill/>
                  </a:tcPr>
                </a:tc>
                <a:tc>
                  <a:txBody>
                    <a:bodyPr/>
                    <a:lstStyle/>
                    <a:p>
                      <a:pPr algn="ctr" fontAlgn="ctr"/>
                      <a:r>
                        <a:rPr lang="ru-RU" sz="800" b="0" i="0" u="none" strike="noStrike" dirty="0">
                          <a:solidFill>
                            <a:srgbClr val="000000"/>
                          </a:solidFill>
                          <a:effectLst/>
                          <a:latin typeface="Arial Narrow" panose="020B0606020202030204" pitchFamily="34" charset="0"/>
                        </a:rPr>
                        <a:t>3 645</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ru-RU" sz="800" b="0" i="0" u="none" strike="noStrike">
                          <a:solidFill>
                            <a:srgbClr val="000000"/>
                          </a:solidFill>
                          <a:effectLst/>
                          <a:latin typeface="Arial Narrow" panose="020B0606020202030204" pitchFamily="34" charset="0"/>
                        </a:rPr>
                        <a:t>5 351</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ru-RU" sz="800" b="0" i="0" u="none" strike="noStrike">
                          <a:solidFill>
                            <a:srgbClr val="000000"/>
                          </a:solidFill>
                          <a:effectLst/>
                          <a:latin typeface="Arial Narrow" panose="020B0606020202030204" pitchFamily="34" charset="0"/>
                        </a:rPr>
                        <a:t>7 742</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ru-RU" sz="800" b="0" i="0" u="none" strike="noStrike" dirty="0">
                          <a:solidFill>
                            <a:srgbClr val="000000"/>
                          </a:solidFill>
                          <a:effectLst/>
                          <a:latin typeface="Arial Narrow" panose="020B0606020202030204" pitchFamily="34" charset="0"/>
                        </a:rPr>
                        <a:t>7 726</a:t>
                      </a:r>
                    </a:p>
                  </a:txBody>
                  <a:tcPr marL="9525" marR="9525" marT="9525" marB="0" anchor="ctr">
                    <a:lnL w="6350" cap="flat" cmpd="sng" algn="ctr">
                      <a:solidFill>
                        <a:schemeClr val="tx1"/>
                      </a:solidFill>
                      <a:prstDash val="sysDot"/>
                      <a:round/>
                      <a:headEnd type="none" w="med" len="med"/>
                      <a:tailEnd type="none" w="med" len="med"/>
                    </a:lnL>
                    <a:lnR w="12700" cap="flat" cmpd="sng" algn="ctr">
                      <a:noFill/>
                      <a:prstDash val="solid"/>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605250712"/>
                  </a:ext>
                </a:extLst>
              </a:tr>
            </a:tbl>
          </a:graphicData>
        </a:graphic>
      </p:graphicFrame>
      <p:cxnSp>
        <p:nvCxnSpPr>
          <p:cNvPr id="27" name="Прямая соединительная линия 26">
            <a:extLst>
              <a:ext uri="{FF2B5EF4-FFF2-40B4-BE49-F238E27FC236}">
                <a16:creationId xmlns:a16="http://schemas.microsoft.com/office/drawing/2014/main" id="{480B2A30-D1CC-17C9-94C0-97FF5DA84854}"/>
              </a:ext>
            </a:extLst>
          </p:cNvPr>
          <p:cNvCxnSpPr>
            <a:cxnSpLocks/>
          </p:cNvCxnSpPr>
          <p:nvPr/>
        </p:nvCxnSpPr>
        <p:spPr>
          <a:xfrm>
            <a:off x="6661786" y="1204913"/>
            <a:ext cx="0" cy="1690687"/>
          </a:xfrm>
          <a:prstGeom prst="line">
            <a:avLst/>
          </a:prstGeom>
          <a:ln w="28575">
            <a:solidFill>
              <a:srgbClr val="007F76"/>
            </a:solidFill>
          </a:ln>
        </p:spPr>
        <p:style>
          <a:lnRef idx="1">
            <a:schemeClr val="accent1"/>
          </a:lnRef>
          <a:fillRef idx="0">
            <a:schemeClr val="accent1"/>
          </a:fillRef>
          <a:effectRef idx="0">
            <a:schemeClr val="accent1"/>
          </a:effectRef>
          <a:fontRef idx="minor">
            <a:schemeClr val="tx1"/>
          </a:fontRef>
        </p:style>
      </p:cxnSp>
      <p:cxnSp>
        <p:nvCxnSpPr>
          <p:cNvPr id="30" name="Прямая соединительная линия 29">
            <a:extLst>
              <a:ext uri="{FF2B5EF4-FFF2-40B4-BE49-F238E27FC236}">
                <a16:creationId xmlns:a16="http://schemas.microsoft.com/office/drawing/2014/main" id="{2DDD45A9-69D2-201F-3470-541F6E72F277}"/>
              </a:ext>
            </a:extLst>
          </p:cNvPr>
          <p:cNvCxnSpPr>
            <a:cxnSpLocks/>
          </p:cNvCxnSpPr>
          <p:nvPr/>
        </p:nvCxnSpPr>
        <p:spPr>
          <a:xfrm>
            <a:off x="6661786" y="3019425"/>
            <a:ext cx="0" cy="1685882"/>
          </a:xfrm>
          <a:prstGeom prst="line">
            <a:avLst/>
          </a:prstGeom>
          <a:ln w="28575">
            <a:solidFill>
              <a:schemeClr val="accent3">
                <a:lumMod val="50000"/>
              </a:schemeClr>
            </a:solidFill>
          </a:ln>
        </p:spPr>
        <p:style>
          <a:lnRef idx="1">
            <a:schemeClr val="accent1"/>
          </a:lnRef>
          <a:fillRef idx="0">
            <a:schemeClr val="accent1"/>
          </a:fillRef>
          <a:effectRef idx="0">
            <a:schemeClr val="accent1"/>
          </a:effectRef>
          <a:fontRef idx="minor">
            <a:schemeClr val="tx1"/>
          </a:fontRef>
        </p:style>
      </p:cxnSp>
      <p:cxnSp>
        <p:nvCxnSpPr>
          <p:cNvPr id="31" name="Прямая соединительная линия 30">
            <a:extLst>
              <a:ext uri="{FF2B5EF4-FFF2-40B4-BE49-F238E27FC236}">
                <a16:creationId xmlns:a16="http://schemas.microsoft.com/office/drawing/2014/main" id="{A672A320-8DA2-339A-0CD3-33144AEBC3A9}"/>
              </a:ext>
            </a:extLst>
          </p:cNvPr>
          <p:cNvCxnSpPr>
            <a:cxnSpLocks/>
          </p:cNvCxnSpPr>
          <p:nvPr/>
        </p:nvCxnSpPr>
        <p:spPr>
          <a:xfrm>
            <a:off x="6661786" y="4838700"/>
            <a:ext cx="0" cy="1661275"/>
          </a:xfrm>
          <a:prstGeom prst="line">
            <a:avLst/>
          </a:prstGeom>
          <a:ln w="28575">
            <a:solidFill>
              <a:schemeClr val="accent6">
                <a:lumMod val="50000"/>
              </a:schemeClr>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917452970"/>
      </p:ext>
    </p:extLst>
  </p:cSld>
  <p:clrMapOvr>
    <a:masterClrMapping/>
  </p:clrMapOvr>
</p:sld>
</file>

<file path=ppt/slides/slide5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Номер слайда 2">
            <a:extLst>
              <a:ext uri="{FF2B5EF4-FFF2-40B4-BE49-F238E27FC236}">
                <a16:creationId xmlns:a16="http://schemas.microsoft.com/office/drawing/2014/main" id="{0FE3E8E7-F31A-7D55-7372-1BEAD488D2B4}"/>
              </a:ext>
            </a:extLst>
          </p:cNvPr>
          <p:cNvSpPr>
            <a:spLocks noGrp="1"/>
          </p:cNvSpPr>
          <p:nvPr>
            <p:ph type="sldNum" sz="quarter" idx="12"/>
          </p:nvPr>
        </p:nvSpPr>
        <p:spPr/>
        <p:txBody>
          <a:bodyPr/>
          <a:lstStyle/>
          <a:p>
            <a:fld id="{4060C6F1-8618-4CCA-B45E-7B199C8F5830}" type="slidenum">
              <a:rPr lang="ru-RU" smtClean="0"/>
              <a:pPr/>
              <a:t>51</a:t>
            </a:fld>
            <a:r>
              <a:rPr lang="en-US" dirty="0"/>
              <a:t> </a:t>
            </a:r>
            <a:r>
              <a:rPr lang="ru-RU" dirty="0"/>
              <a:t>из 82</a:t>
            </a:r>
          </a:p>
        </p:txBody>
      </p:sp>
      <p:sp>
        <p:nvSpPr>
          <p:cNvPr id="6" name="Заголовок 3">
            <a:extLst>
              <a:ext uri="{FF2B5EF4-FFF2-40B4-BE49-F238E27FC236}">
                <a16:creationId xmlns:a16="http://schemas.microsoft.com/office/drawing/2014/main" id="{AC634985-2978-6D1D-9219-6D9F23D568B0}"/>
              </a:ext>
            </a:extLst>
          </p:cNvPr>
          <p:cNvSpPr txBox="1">
            <a:spLocks/>
          </p:cNvSpPr>
          <p:nvPr/>
        </p:nvSpPr>
        <p:spPr>
          <a:xfrm>
            <a:off x="72000" y="0"/>
            <a:ext cx="12120000" cy="859626"/>
          </a:xfrm>
          <a:prstGeom prst="rect">
            <a:avLst/>
          </a:prstGeom>
        </p:spPr>
        <p:txBody>
          <a:bodyPr anchor="ctr"/>
          <a:lstStyle>
            <a:defPPr marR="0" lvl="0" algn="l" rtl="0">
              <a:lnSpc>
                <a:spcPct val="100000"/>
              </a:lnSpc>
              <a:spcBef>
                <a:spcPts val="0"/>
              </a:spcBef>
              <a:spcAft>
                <a:spcPts val="0"/>
              </a:spcAft>
            </a:defPPr>
            <a:lvl1pPr marR="0" lvl="0" algn="l" rtl="0" eaLnBrk="1" hangingPunct="1">
              <a:lnSpc>
                <a:spcPct val="100000"/>
              </a:lnSpc>
              <a:spcBef>
                <a:spcPts val="0"/>
              </a:spcBef>
              <a:spcAft>
                <a:spcPts val="0"/>
              </a:spcAft>
              <a:buNone/>
              <a:defRPr sz="2667" b="1" i="0" u="none" strike="noStrike" cap="none">
                <a:solidFill>
                  <a:srgbClr val="007F76"/>
                </a:solidFill>
                <a:latin typeface="Arial" panose="020B0604020202020204" pitchFamily="34" charset="0"/>
                <a:ea typeface="Calibri" panose="020F0502020204030204" pitchFamily="34" charset="0"/>
                <a:cs typeface="Arial" panose="020B0604020202020204" pitchFamily="34" charset="0"/>
                <a:sym typeface="Arial"/>
              </a:defRPr>
            </a:lvl1pPr>
          </a:lstStyle>
          <a:p>
            <a:pPr defTabSz="914400"/>
            <a:r>
              <a:rPr lang="ru-RU" dirty="0"/>
              <a:t>2019-2022 </a:t>
            </a:r>
            <a:r>
              <a:rPr lang="ru-RU" dirty="0" err="1"/>
              <a:t>жылдағы</a:t>
            </a:r>
            <a:r>
              <a:rPr lang="ru-RU" dirty="0"/>
              <a:t> </a:t>
            </a:r>
            <a:r>
              <a:rPr lang="ru-RU" dirty="0" err="1"/>
              <a:t>Қостанай</a:t>
            </a:r>
            <a:r>
              <a:rPr lang="ru-RU" dirty="0"/>
              <a:t> </a:t>
            </a:r>
            <a:r>
              <a:rPr lang="ru-RU" dirty="0" err="1"/>
              <a:t>облысы</a:t>
            </a:r>
            <a:r>
              <a:rPr lang="ru-RU" dirty="0"/>
              <a:t> </a:t>
            </a:r>
            <a:r>
              <a:rPr lang="ru-RU" dirty="0" err="1"/>
              <a:t>бойынша</a:t>
            </a:r>
            <a:r>
              <a:rPr lang="ru-RU" dirty="0"/>
              <a:t> бос </a:t>
            </a:r>
            <a:r>
              <a:rPr lang="ru-RU" dirty="0" err="1"/>
              <a:t>орындарТобы</a:t>
            </a:r>
            <a:endParaRPr lang="ru-KZ" kern="0" dirty="0"/>
          </a:p>
        </p:txBody>
      </p:sp>
      <p:graphicFrame>
        <p:nvGraphicFramePr>
          <p:cNvPr id="2" name="Таблица 3">
            <a:extLst>
              <a:ext uri="{FF2B5EF4-FFF2-40B4-BE49-F238E27FC236}">
                <a16:creationId xmlns:a16="http://schemas.microsoft.com/office/drawing/2014/main" id="{8F122EDF-B80C-49B6-7013-14325365416C}"/>
              </a:ext>
            </a:extLst>
          </p:cNvPr>
          <p:cNvGraphicFramePr>
            <a:graphicFrameLocks noGrp="1"/>
          </p:cNvGraphicFramePr>
          <p:nvPr>
            <p:extLst>
              <p:ext uri="{D42A27DB-BD31-4B8C-83A1-F6EECF244321}">
                <p14:modId xmlns:p14="http://schemas.microsoft.com/office/powerpoint/2010/main" val="965253646"/>
              </p:ext>
            </p:extLst>
          </p:nvPr>
        </p:nvGraphicFramePr>
        <p:xfrm>
          <a:off x="146644" y="903211"/>
          <a:ext cx="11950106" cy="5600230"/>
        </p:xfrm>
        <a:graphic>
          <a:graphicData uri="http://schemas.openxmlformats.org/drawingml/2006/table">
            <a:tbl>
              <a:tblPr firstRow="1" bandRow="1">
                <a:tableStyleId>{5C22544A-7EE6-4342-B048-85BDC9FD1C3A}</a:tableStyleId>
              </a:tblPr>
              <a:tblGrid>
                <a:gridCol w="1128923">
                  <a:extLst>
                    <a:ext uri="{9D8B030D-6E8A-4147-A177-3AD203B41FA5}">
                      <a16:colId xmlns:a16="http://schemas.microsoft.com/office/drawing/2014/main" val="1887671937"/>
                    </a:ext>
                  </a:extLst>
                </a:gridCol>
                <a:gridCol w="4386636">
                  <a:extLst>
                    <a:ext uri="{9D8B030D-6E8A-4147-A177-3AD203B41FA5}">
                      <a16:colId xmlns:a16="http://schemas.microsoft.com/office/drawing/2014/main" val="2349791940"/>
                    </a:ext>
                  </a:extLst>
                </a:gridCol>
                <a:gridCol w="989153">
                  <a:extLst>
                    <a:ext uri="{9D8B030D-6E8A-4147-A177-3AD203B41FA5}">
                      <a16:colId xmlns:a16="http://schemas.microsoft.com/office/drawing/2014/main" val="3468745330"/>
                    </a:ext>
                  </a:extLst>
                </a:gridCol>
                <a:gridCol w="1236442">
                  <a:extLst>
                    <a:ext uri="{9D8B030D-6E8A-4147-A177-3AD203B41FA5}">
                      <a16:colId xmlns:a16="http://schemas.microsoft.com/office/drawing/2014/main" val="804095016"/>
                    </a:ext>
                  </a:extLst>
                </a:gridCol>
                <a:gridCol w="757255">
                  <a:extLst>
                    <a:ext uri="{9D8B030D-6E8A-4147-A177-3AD203B41FA5}">
                      <a16:colId xmlns:a16="http://schemas.microsoft.com/office/drawing/2014/main" val="2954860215"/>
                    </a:ext>
                  </a:extLst>
                </a:gridCol>
                <a:gridCol w="757255">
                  <a:extLst>
                    <a:ext uri="{9D8B030D-6E8A-4147-A177-3AD203B41FA5}">
                      <a16:colId xmlns:a16="http://schemas.microsoft.com/office/drawing/2014/main" val="3651837902"/>
                    </a:ext>
                  </a:extLst>
                </a:gridCol>
                <a:gridCol w="757255">
                  <a:extLst>
                    <a:ext uri="{9D8B030D-6E8A-4147-A177-3AD203B41FA5}">
                      <a16:colId xmlns:a16="http://schemas.microsoft.com/office/drawing/2014/main" val="920941884"/>
                    </a:ext>
                  </a:extLst>
                </a:gridCol>
                <a:gridCol w="757255">
                  <a:extLst>
                    <a:ext uri="{9D8B030D-6E8A-4147-A177-3AD203B41FA5}">
                      <a16:colId xmlns:a16="http://schemas.microsoft.com/office/drawing/2014/main" val="1560726908"/>
                    </a:ext>
                  </a:extLst>
                </a:gridCol>
                <a:gridCol w="1179932">
                  <a:extLst>
                    <a:ext uri="{9D8B030D-6E8A-4147-A177-3AD203B41FA5}">
                      <a16:colId xmlns:a16="http://schemas.microsoft.com/office/drawing/2014/main" val="3273998533"/>
                    </a:ext>
                  </a:extLst>
                </a:gridCol>
              </a:tblGrid>
              <a:tr h="279765">
                <a:tc rowSpan="2">
                  <a:txBody>
                    <a:bodyPr/>
                    <a:lstStyle/>
                    <a:p>
                      <a:pPr algn="ctr"/>
                      <a:r>
                        <a:rPr lang="ru-RU" sz="1100" dirty="0" err="1"/>
                        <a:t>Жыл</a:t>
                      </a:r>
                      <a:endParaRPr lang="ru-KZ" sz="1100" dirty="0"/>
                    </a:p>
                  </a:txBody>
                  <a:tcPr anchor="ctr"/>
                </a:tc>
                <a:tc rowSpan="2">
                  <a:txBody>
                    <a:bodyPr/>
                    <a:lstStyle/>
                    <a:p>
                      <a:pPr algn="ctr"/>
                      <a:r>
                        <a:rPr lang="ru-RU" sz="1100" dirty="0" err="1"/>
                        <a:t>Атауы</a:t>
                      </a:r>
                      <a:endParaRPr lang="ru-KZ" sz="1100" dirty="0"/>
                    </a:p>
                  </a:txBody>
                  <a:tcPr anchor="ctr">
                    <a:lnB w="28575" cap="flat" cmpd="sng" algn="ctr">
                      <a:solidFill>
                        <a:schemeClr val="bg1"/>
                      </a:solidFill>
                      <a:prstDash val="solid"/>
                      <a:round/>
                      <a:headEnd type="none" w="med" len="med"/>
                      <a:tailEnd type="none" w="med" len="med"/>
                    </a:lnB>
                  </a:tcPr>
                </a:tc>
                <a:tc rowSpan="2">
                  <a:txBody>
                    <a:bodyPr/>
                    <a:lstStyle/>
                    <a:p>
                      <a:pPr algn="ctr"/>
                      <a:r>
                        <a:rPr lang="ru-RU" sz="1100" dirty="0"/>
                        <a:t>ҰҚЖ-2017 </a:t>
                      </a:r>
                      <a:r>
                        <a:rPr lang="ru-RU" sz="1100" dirty="0" err="1"/>
                        <a:t>коді</a:t>
                      </a:r>
                      <a:endParaRPr lang="ru-KZ" sz="1100" dirty="0"/>
                    </a:p>
                  </a:txBody>
                  <a:tcPr anchor="ctr">
                    <a:lnB w="28575" cap="flat" cmpd="sng" algn="ctr">
                      <a:solidFill>
                        <a:schemeClr val="bg1"/>
                      </a:solidFill>
                      <a:prstDash val="solid"/>
                      <a:round/>
                      <a:headEnd type="none" w="med" len="med"/>
                      <a:tailEnd type="none" w="med" len="med"/>
                    </a:lnB>
                  </a:tcPr>
                </a:tc>
                <a:tc rowSpan="2">
                  <a:txBody>
                    <a:bodyPr/>
                    <a:lstStyle/>
                    <a:p>
                      <a:pPr algn="ctr"/>
                      <a:r>
                        <a:rPr lang="ru-RU" sz="1100" dirty="0"/>
                        <a:t>Бос </a:t>
                      </a:r>
                      <a:r>
                        <a:rPr lang="ru-RU" sz="1100" dirty="0" err="1"/>
                        <a:t>орындар</a:t>
                      </a:r>
                      <a:r>
                        <a:rPr lang="ru-RU" sz="1100" dirty="0"/>
                        <a:t> саны</a:t>
                      </a:r>
                      <a:endParaRPr lang="ru-KZ" sz="1100" dirty="0"/>
                    </a:p>
                  </a:txBody>
                  <a:tcPr anchor="ctr">
                    <a:lnB w="28575" cap="flat" cmpd="sng" algn="ctr">
                      <a:solidFill>
                        <a:schemeClr val="bg1"/>
                      </a:solidFill>
                      <a:prstDash val="solid"/>
                      <a:round/>
                      <a:headEnd type="none" w="med" len="med"/>
                      <a:tailEnd type="none" w="med" len="med"/>
                    </a:lnB>
                  </a:tcPr>
                </a:tc>
                <a:tc gridSpan="4">
                  <a:txBody>
                    <a:bodyPr/>
                    <a:lstStyle/>
                    <a:p>
                      <a:pPr algn="ctr"/>
                      <a:r>
                        <a:rPr lang="ru-RU" sz="1100" dirty="0" err="1"/>
                        <a:t>соның</a:t>
                      </a:r>
                      <a:r>
                        <a:rPr lang="ru-RU" sz="1100" dirty="0"/>
                        <a:t> </a:t>
                      </a:r>
                      <a:r>
                        <a:rPr lang="ru-RU" sz="1100" dirty="0" err="1"/>
                        <a:t>ішінде</a:t>
                      </a:r>
                      <a:r>
                        <a:rPr lang="ru-RU" sz="1100" dirty="0"/>
                        <a:t> </a:t>
                      </a:r>
                      <a:r>
                        <a:rPr lang="ru-RU" sz="1100" dirty="0" err="1"/>
                        <a:t>тоқсандар</a:t>
                      </a:r>
                      <a:r>
                        <a:rPr lang="ru-RU" sz="1100" dirty="0"/>
                        <a:t> </a:t>
                      </a:r>
                      <a:r>
                        <a:rPr lang="ru-RU" sz="1100" dirty="0" err="1"/>
                        <a:t>бойынша</a:t>
                      </a:r>
                      <a:endParaRPr lang="ru-KZ" sz="1100" dirty="0"/>
                    </a:p>
                  </a:txBody>
                  <a:tcPr anchor="ctr">
                    <a:lnB w="12700" cap="flat" cmpd="sng" algn="ctr">
                      <a:solidFill>
                        <a:schemeClr val="bg1"/>
                      </a:solidFill>
                      <a:prstDash val="solid"/>
                      <a:round/>
                      <a:headEnd type="none" w="med" len="med"/>
                      <a:tailEnd type="none" w="med" len="med"/>
                    </a:lnB>
                  </a:tcPr>
                </a:tc>
                <a:tc hMerge="1">
                  <a:txBody>
                    <a:bodyPr/>
                    <a:lstStyle/>
                    <a:p>
                      <a:pPr algn="ctr"/>
                      <a:endParaRPr lang="ru-KZ" sz="1100" dirty="0"/>
                    </a:p>
                  </a:txBody>
                  <a:tcPr anchor="ctr"/>
                </a:tc>
                <a:tc hMerge="1">
                  <a:txBody>
                    <a:bodyPr/>
                    <a:lstStyle/>
                    <a:p>
                      <a:pPr algn="ctr"/>
                      <a:endParaRPr lang="ru-KZ" sz="1100" dirty="0"/>
                    </a:p>
                  </a:txBody>
                  <a:tcPr anchor="ctr"/>
                </a:tc>
                <a:tc hMerge="1">
                  <a:txBody>
                    <a:bodyPr/>
                    <a:lstStyle/>
                    <a:p>
                      <a:pPr algn="ctr"/>
                      <a:endParaRPr lang="ru-KZ" sz="1100" dirty="0"/>
                    </a:p>
                  </a:txBody>
                  <a:tcPr anchor="ctr"/>
                </a:tc>
                <a:tc rowSpan="2">
                  <a:txBody>
                    <a:bodyPr/>
                    <a:lstStyle/>
                    <a:p>
                      <a:pPr algn="ctr"/>
                      <a:r>
                        <a:rPr lang="ru-RU" sz="1100" dirty="0" err="1"/>
                        <a:t>Жалпы</a:t>
                      </a:r>
                      <a:r>
                        <a:rPr lang="ru-RU" sz="1100" dirty="0"/>
                        <a:t> </a:t>
                      </a:r>
                      <a:r>
                        <a:rPr lang="ru-RU" sz="1100" dirty="0" err="1"/>
                        <a:t>үлесі</a:t>
                      </a:r>
                      <a:r>
                        <a:rPr lang="ru-RU" sz="1100" dirty="0"/>
                        <a:t>, %</a:t>
                      </a:r>
                      <a:endParaRPr lang="ru-KZ" sz="1100" dirty="0"/>
                    </a:p>
                  </a:txBody>
                  <a:tcPr anchor="ctr">
                    <a:lnB w="28575" cap="flat" cmpd="sng" algn="ctr">
                      <a:solidFill>
                        <a:schemeClr val="bg1"/>
                      </a:solidFill>
                      <a:prstDash val="solid"/>
                      <a:round/>
                      <a:headEnd type="none" w="med" len="med"/>
                      <a:tailEnd type="none" w="med" len="med"/>
                    </a:lnB>
                  </a:tcPr>
                </a:tc>
                <a:extLst>
                  <a:ext uri="{0D108BD9-81ED-4DB2-BD59-A6C34878D82A}">
                    <a16:rowId xmlns:a16="http://schemas.microsoft.com/office/drawing/2014/main" val="3292981516"/>
                  </a:ext>
                </a:extLst>
              </a:tr>
              <a:tr h="279765">
                <a:tc vMerge="1">
                  <a:txBody>
                    <a:bodyPr/>
                    <a:lstStyle/>
                    <a:p>
                      <a:endParaRPr lang="ru-KZ"/>
                    </a:p>
                  </a:txBody>
                  <a:tcPr/>
                </a:tc>
                <a:tc vMerge="1">
                  <a:txBody>
                    <a:bodyPr/>
                    <a:lstStyle/>
                    <a:p>
                      <a:endParaRPr lang="ru-KZ"/>
                    </a:p>
                  </a:txBody>
                  <a:tcPr/>
                </a:tc>
                <a:tc vMerge="1">
                  <a:txBody>
                    <a:bodyPr/>
                    <a:lstStyle/>
                    <a:p>
                      <a:endParaRPr lang="ru-KZ"/>
                    </a:p>
                  </a:txBody>
                  <a:tcPr/>
                </a:tc>
                <a:tc vMerge="1">
                  <a:txBody>
                    <a:bodyPr/>
                    <a:lstStyle/>
                    <a:p>
                      <a:endParaRPr lang="ru-KZ"/>
                    </a:p>
                  </a:txBody>
                  <a:tcPr/>
                </a:tc>
                <a:tc>
                  <a:txBody>
                    <a:bodyPr/>
                    <a:lstStyle/>
                    <a:p>
                      <a:pPr algn="ctr"/>
                      <a:r>
                        <a:rPr lang="en-US" sz="1100" dirty="0">
                          <a:solidFill>
                            <a:schemeClr val="bg1"/>
                          </a:solidFill>
                        </a:rPr>
                        <a:t>I</a:t>
                      </a:r>
                      <a:endParaRPr lang="ru-KZ" sz="1100" dirty="0">
                        <a:solidFill>
                          <a:schemeClr val="bg1"/>
                        </a:solidFill>
                      </a:endParaRPr>
                    </a:p>
                  </a:txBody>
                  <a:tcP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28575" cap="flat" cmpd="sng" algn="ctr">
                      <a:solidFill>
                        <a:schemeClr val="bg1"/>
                      </a:solidFill>
                      <a:prstDash val="solid"/>
                      <a:round/>
                      <a:headEnd type="none" w="med" len="med"/>
                      <a:tailEnd type="none" w="med" len="med"/>
                    </a:lnB>
                    <a:solidFill>
                      <a:schemeClr val="bg2">
                        <a:alpha val="80000"/>
                      </a:schemeClr>
                    </a:solidFill>
                  </a:tcPr>
                </a:tc>
                <a:tc>
                  <a:txBody>
                    <a:bodyPr/>
                    <a:lstStyle/>
                    <a:p>
                      <a:pPr algn="ctr"/>
                      <a:r>
                        <a:rPr lang="en-US" sz="1100" dirty="0">
                          <a:solidFill>
                            <a:schemeClr val="bg1"/>
                          </a:solidFill>
                        </a:rPr>
                        <a:t>II</a:t>
                      </a:r>
                      <a:endParaRPr lang="ru-KZ" sz="1100" dirty="0">
                        <a:solidFill>
                          <a:schemeClr val="bg1"/>
                        </a:solidFill>
                      </a:endParaRPr>
                    </a:p>
                  </a:txBody>
                  <a:tcP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28575" cap="flat" cmpd="sng" algn="ctr">
                      <a:solidFill>
                        <a:schemeClr val="bg1"/>
                      </a:solidFill>
                      <a:prstDash val="solid"/>
                      <a:round/>
                      <a:headEnd type="none" w="med" len="med"/>
                      <a:tailEnd type="none" w="med" len="med"/>
                    </a:lnB>
                    <a:solidFill>
                      <a:schemeClr val="bg2">
                        <a:alpha val="80000"/>
                      </a:schemeClr>
                    </a:solidFill>
                  </a:tcPr>
                </a:tc>
                <a:tc>
                  <a:txBody>
                    <a:bodyPr/>
                    <a:lstStyle/>
                    <a:p>
                      <a:pPr algn="ctr"/>
                      <a:r>
                        <a:rPr lang="en-US" sz="1100" dirty="0">
                          <a:solidFill>
                            <a:schemeClr val="bg1"/>
                          </a:solidFill>
                        </a:rPr>
                        <a:t>III</a:t>
                      </a:r>
                      <a:endParaRPr lang="ru-KZ" sz="1100" dirty="0">
                        <a:solidFill>
                          <a:schemeClr val="bg1"/>
                        </a:solidFill>
                      </a:endParaRPr>
                    </a:p>
                  </a:txBody>
                  <a:tcP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28575" cap="flat" cmpd="sng" algn="ctr">
                      <a:solidFill>
                        <a:schemeClr val="bg1"/>
                      </a:solidFill>
                      <a:prstDash val="solid"/>
                      <a:round/>
                      <a:headEnd type="none" w="med" len="med"/>
                      <a:tailEnd type="none" w="med" len="med"/>
                    </a:lnB>
                    <a:solidFill>
                      <a:schemeClr val="bg2">
                        <a:alpha val="80000"/>
                      </a:schemeClr>
                    </a:solidFill>
                  </a:tcPr>
                </a:tc>
                <a:tc>
                  <a:txBody>
                    <a:bodyPr/>
                    <a:lstStyle/>
                    <a:p>
                      <a:pPr algn="ctr"/>
                      <a:r>
                        <a:rPr lang="en-US" sz="1100" dirty="0">
                          <a:solidFill>
                            <a:schemeClr val="bg1"/>
                          </a:solidFill>
                        </a:rPr>
                        <a:t>IV</a:t>
                      </a:r>
                      <a:endParaRPr lang="ru-KZ" sz="1100" dirty="0">
                        <a:solidFill>
                          <a:schemeClr val="bg1"/>
                        </a:solidFill>
                      </a:endParaRPr>
                    </a:p>
                  </a:txBody>
                  <a:tcP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28575" cap="flat" cmpd="sng" algn="ctr">
                      <a:solidFill>
                        <a:schemeClr val="bg1"/>
                      </a:solidFill>
                      <a:prstDash val="solid"/>
                      <a:round/>
                      <a:headEnd type="none" w="med" len="med"/>
                      <a:tailEnd type="none" w="med" len="med"/>
                    </a:lnB>
                    <a:solidFill>
                      <a:schemeClr val="bg2">
                        <a:alpha val="80000"/>
                      </a:schemeClr>
                    </a:solidFill>
                  </a:tcPr>
                </a:tc>
                <a:tc vMerge="1">
                  <a:txBody>
                    <a:bodyPr/>
                    <a:lstStyle/>
                    <a:p>
                      <a:endParaRPr lang="ru-KZ"/>
                    </a:p>
                  </a:txBody>
                  <a:tcPr/>
                </a:tc>
                <a:extLst>
                  <a:ext uri="{0D108BD9-81ED-4DB2-BD59-A6C34878D82A}">
                    <a16:rowId xmlns:a16="http://schemas.microsoft.com/office/drawing/2014/main" val="3566652169"/>
                  </a:ext>
                </a:extLst>
              </a:tr>
              <a:tr h="252035">
                <a:tc rowSpan="5">
                  <a:txBody>
                    <a:bodyPr/>
                    <a:lstStyle/>
                    <a:p>
                      <a:pPr algn="ctr"/>
                      <a:r>
                        <a:rPr lang="en-US" sz="1100" dirty="0"/>
                        <a:t>2019</a:t>
                      </a:r>
                      <a:endParaRPr lang="ru-KZ" sz="1100" dirty="0"/>
                    </a:p>
                  </a:txBody>
                  <a:tcPr anchor="ctr">
                    <a:lnB w="28575" cap="flat" cmpd="sng" algn="ctr">
                      <a:solidFill>
                        <a:schemeClr val="bg2"/>
                      </a:solidFill>
                      <a:prstDash val="solid"/>
                      <a:round/>
                      <a:headEnd type="none" w="med" len="med"/>
                      <a:tailEnd type="none" w="med" len="med"/>
                    </a:lnB>
                  </a:tcPr>
                </a:tc>
                <a:tc>
                  <a:txBody>
                    <a:bodyPr/>
                    <a:lstStyle/>
                    <a:p>
                      <a:pPr marL="72000" algn="l" fontAlgn="b"/>
                      <a:r>
                        <a:rPr lang="ru-RU" sz="800" b="0" i="0" u="none" strike="noStrike" cap="none" dirty="0">
                          <a:solidFill>
                            <a:schemeClr val="dk1"/>
                          </a:solidFill>
                          <a:latin typeface="+mn-lt"/>
                          <a:ea typeface="+mn-ea"/>
                          <a:cs typeface="+mn-cs"/>
                          <a:sym typeface="Arial"/>
                        </a:rPr>
                        <a:t>1 Жеке </a:t>
                      </a:r>
                      <a:r>
                        <a:rPr lang="ru-RU" sz="800" b="0" i="0" u="none" strike="noStrike" cap="none" dirty="0" err="1">
                          <a:solidFill>
                            <a:schemeClr val="dk1"/>
                          </a:solidFill>
                          <a:latin typeface="+mn-lt"/>
                          <a:ea typeface="+mn-ea"/>
                          <a:cs typeface="+mn-cs"/>
                          <a:sym typeface="Arial"/>
                        </a:rPr>
                        <a:t>жүргізушілер</a:t>
                      </a:r>
                      <a:r>
                        <a:rPr lang="ru-RU" sz="800" b="0" i="0" u="none" strike="noStrike" cap="none" dirty="0">
                          <a:solidFill>
                            <a:schemeClr val="dk1"/>
                          </a:solidFill>
                          <a:latin typeface="+mn-lt"/>
                          <a:ea typeface="+mn-ea"/>
                          <a:cs typeface="+mn-cs"/>
                          <a:sym typeface="Arial"/>
                        </a:rPr>
                        <a:t> мен </a:t>
                      </a:r>
                      <a:r>
                        <a:rPr lang="ru-RU" sz="800" b="0" i="0" u="none" strike="noStrike" cap="none" dirty="0" err="1">
                          <a:solidFill>
                            <a:schemeClr val="dk1"/>
                          </a:solidFill>
                          <a:latin typeface="+mn-lt"/>
                          <a:ea typeface="+mn-ea"/>
                          <a:cs typeface="+mn-cs"/>
                          <a:sym typeface="Arial"/>
                        </a:rPr>
                        <a:t>шопырлар</a:t>
                      </a:r>
                      <a:endParaRPr lang="ru-RU" sz="800" b="0" i="0" u="none" strike="noStrike" cap="none" dirty="0">
                        <a:solidFill>
                          <a:schemeClr val="dk1"/>
                        </a:solidFill>
                        <a:latin typeface="+mn-lt"/>
                        <a:ea typeface="+mn-ea"/>
                        <a:cs typeface="+mn-cs"/>
                        <a:sym typeface="Arial"/>
                      </a:endParaRPr>
                    </a:p>
                  </a:txBody>
                  <a:tcPr marL="9525" marR="9525" marT="9525" marB="0" anchor="ctr">
                    <a:lnT w="28575" cap="flat" cmpd="sng" algn="ctr">
                      <a:solidFill>
                        <a:schemeClr val="bg1"/>
                      </a:solidFill>
                      <a:prstDash val="solid"/>
                      <a:round/>
                      <a:headEnd type="none" w="med" len="med"/>
                      <a:tailEnd type="none" w="med" len="med"/>
                    </a:lnT>
                  </a:tcPr>
                </a:tc>
                <a:tc>
                  <a:txBody>
                    <a:bodyPr/>
                    <a:lstStyle/>
                    <a:p>
                      <a:pPr algn="ctr" fontAlgn="b"/>
                      <a:r>
                        <a:rPr lang="ru-RU" sz="900" b="0" i="1" u="none" strike="noStrike" cap="none" dirty="0">
                          <a:solidFill>
                            <a:schemeClr val="dk1"/>
                          </a:solidFill>
                          <a:latin typeface="+mn-lt"/>
                          <a:ea typeface="+mn-ea"/>
                          <a:cs typeface="+mn-cs"/>
                          <a:sym typeface="Arial"/>
                        </a:rPr>
                        <a:t>8322-2</a:t>
                      </a:r>
                    </a:p>
                  </a:txBody>
                  <a:tcPr marL="9525" marR="9525" marT="9525" marB="0" anchor="ctr">
                    <a:lnT w="28575" cap="flat" cmpd="sng" algn="ctr">
                      <a:solidFill>
                        <a:schemeClr val="bg1"/>
                      </a:solidFill>
                      <a:prstDash val="solid"/>
                      <a:round/>
                      <a:headEnd type="none" w="med" len="med"/>
                      <a:tailEnd type="none" w="med" len="med"/>
                    </a:lnT>
                  </a:tcPr>
                </a:tc>
                <a:tc>
                  <a:txBody>
                    <a:bodyPr/>
                    <a:lstStyle/>
                    <a:p>
                      <a:pPr algn="ctr" fontAlgn="ctr"/>
                      <a:r>
                        <a:rPr lang="ru-RU" sz="1050" b="1" i="0" u="none" strike="noStrike" cap="none" dirty="0">
                          <a:solidFill>
                            <a:schemeClr val="dk1"/>
                          </a:solidFill>
                          <a:latin typeface="+mn-lt"/>
                          <a:ea typeface="+mn-ea"/>
                          <a:cs typeface="+mn-cs"/>
                          <a:sym typeface="Arial"/>
                        </a:rPr>
                        <a:t>4 520</a:t>
                      </a:r>
                    </a:p>
                  </a:txBody>
                  <a:tcPr marL="9525" marR="9525" marT="9525" marB="0" anchor="ctr">
                    <a:lnT w="28575" cap="flat" cmpd="sng" algn="ctr">
                      <a:solidFill>
                        <a:schemeClr val="bg1"/>
                      </a:solidFill>
                      <a:prstDash val="solid"/>
                      <a:round/>
                      <a:headEnd type="none" w="med" len="med"/>
                      <a:tailEnd type="none" w="med" len="med"/>
                    </a:lnT>
                  </a:tcPr>
                </a:tc>
                <a:tc>
                  <a:txBody>
                    <a:bodyPr/>
                    <a:lstStyle/>
                    <a:p>
                      <a:pPr algn="ctr" fontAlgn="ctr"/>
                      <a:r>
                        <a:rPr lang="ru-RU" sz="900" b="0" i="0" u="none" strike="noStrike" cap="none" dirty="0">
                          <a:solidFill>
                            <a:schemeClr val="dk1"/>
                          </a:solidFill>
                          <a:latin typeface="+mn-lt"/>
                          <a:ea typeface="+mn-ea"/>
                          <a:cs typeface="+mn-cs"/>
                          <a:sym typeface="Arial"/>
                        </a:rPr>
                        <a:t>992</a:t>
                      </a:r>
                    </a:p>
                  </a:txBody>
                  <a:tcPr marL="9525" marR="9525" marT="9525" marB="0" anchor="ctr">
                    <a:lnT w="28575" cap="flat" cmpd="sng" algn="ctr">
                      <a:solidFill>
                        <a:schemeClr val="bg1"/>
                      </a:solidFill>
                      <a:prstDash val="solid"/>
                      <a:round/>
                      <a:headEnd type="none" w="med" len="med"/>
                      <a:tailEnd type="none" w="med" len="med"/>
                    </a:lnT>
                  </a:tcPr>
                </a:tc>
                <a:tc>
                  <a:txBody>
                    <a:bodyPr/>
                    <a:lstStyle/>
                    <a:p>
                      <a:pPr algn="ctr" fontAlgn="ctr"/>
                      <a:r>
                        <a:rPr lang="ru-RU" sz="900" b="0" i="0" u="none" strike="noStrike" cap="none">
                          <a:solidFill>
                            <a:schemeClr val="dk1"/>
                          </a:solidFill>
                          <a:latin typeface="+mn-lt"/>
                          <a:ea typeface="+mn-ea"/>
                          <a:cs typeface="+mn-cs"/>
                          <a:sym typeface="Arial"/>
                        </a:rPr>
                        <a:t>1 223</a:t>
                      </a:r>
                    </a:p>
                  </a:txBody>
                  <a:tcPr marL="9525" marR="9525" marT="9525" marB="0" anchor="ctr">
                    <a:lnT w="28575" cap="flat" cmpd="sng" algn="ctr">
                      <a:solidFill>
                        <a:schemeClr val="bg1"/>
                      </a:solidFill>
                      <a:prstDash val="solid"/>
                      <a:round/>
                      <a:headEnd type="none" w="med" len="med"/>
                      <a:tailEnd type="none" w="med" len="med"/>
                    </a:lnT>
                  </a:tcPr>
                </a:tc>
                <a:tc>
                  <a:txBody>
                    <a:bodyPr/>
                    <a:lstStyle/>
                    <a:p>
                      <a:pPr algn="ctr" fontAlgn="ctr"/>
                      <a:r>
                        <a:rPr lang="ru-RU" sz="900" b="0" i="0" u="none" strike="noStrike" cap="none">
                          <a:solidFill>
                            <a:schemeClr val="dk1"/>
                          </a:solidFill>
                          <a:latin typeface="+mn-lt"/>
                          <a:ea typeface="+mn-ea"/>
                          <a:cs typeface="+mn-cs"/>
                          <a:sym typeface="Arial"/>
                        </a:rPr>
                        <a:t>1 074</a:t>
                      </a:r>
                    </a:p>
                  </a:txBody>
                  <a:tcPr marL="9525" marR="9525" marT="9525" marB="0" anchor="ctr">
                    <a:lnT w="28575" cap="flat" cmpd="sng" algn="ctr">
                      <a:solidFill>
                        <a:schemeClr val="bg1"/>
                      </a:solidFill>
                      <a:prstDash val="solid"/>
                      <a:round/>
                      <a:headEnd type="none" w="med" len="med"/>
                      <a:tailEnd type="none" w="med" len="med"/>
                    </a:lnT>
                  </a:tcPr>
                </a:tc>
                <a:tc>
                  <a:txBody>
                    <a:bodyPr/>
                    <a:lstStyle/>
                    <a:p>
                      <a:pPr algn="ctr" fontAlgn="ctr"/>
                      <a:r>
                        <a:rPr lang="ru-RU" sz="900" b="0" i="0" u="none" strike="noStrike" cap="none">
                          <a:solidFill>
                            <a:schemeClr val="dk1"/>
                          </a:solidFill>
                          <a:latin typeface="+mn-lt"/>
                          <a:ea typeface="+mn-ea"/>
                          <a:cs typeface="+mn-cs"/>
                          <a:sym typeface="Arial"/>
                        </a:rPr>
                        <a:t>1 231</a:t>
                      </a:r>
                    </a:p>
                  </a:txBody>
                  <a:tcPr marL="9525" marR="9525" marT="9525" marB="0" anchor="ctr">
                    <a:lnT w="28575" cap="flat" cmpd="sng" algn="ctr">
                      <a:solidFill>
                        <a:schemeClr val="bg1"/>
                      </a:solidFill>
                      <a:prstDash val="solid"/>
                      <a:round/>
                      <a:headEnd type="none" w="med" len="med"/>
                      <a:tailEnd type="none" w="med" len="med"/>
                    </a:lnT>
                  </a:tcPr>
                </a:tc>
                <a:tc>
                  <a:txBody>
                    <a:bodyPr/>
                    <a:lstStyle/>
                    <a:p>
                      <a:pPr algn="ctr" fontAlgn="ctr"/>
                      <a:r>
                        <a:rPr lang="ru-RU" sz="1050" b="1" i="0" u="none" strike="noStrike" cap="none" dirty="0">
                          <a:solidFill>
                            <a:schemeClr val="dk1"/>
                          </a:solidFill>
                          <a:latin typeface="+mn-lt"/>
                          <a:ea typeface="+mn-ea"/>
                          <a:cs typeface="+mn-cs"/>
                          <a:sym typeface="Arial"/>
                        </a:rPr>
                        <a:t>6,6%</a:t>
                      </a:r>
                    </a:p>
                  </a:txBody>
                  <a:tcPr marL="9525" marR="9525" marT="9525" marB="0" anchor="ctr">
                    <a:lnT w="28575" cap="flat" cmpd="sng" algn="ctr">
                      <a:solidFill>
                        <a:schemeClr val="bg1"/>
                      </a:solidFill>
                      <a:prstDash val="solid"/>
                      <a:round/>
                      <a:headEnd type="none" w="med" len="med"/>
                      <a:tailEnd type="none" w="med" len="med"/>
                    </a:lnT>
                  </a:tcPr>
                </a:tc>
                <a:extLst>
                  <a:ext uri="{0D108BD9-81ED-4DB2-BD59-A6C34878D82A}">
                    <a16:rowId xmlns:a16="http://schemas.microsoft.com/office/drawing/2014/main" val="3271101333"/>
                  </a:ext>
                </a:extLst>
              </a:tr>
              <a:tr h="252035">
                <a:tc vMerge="1">
                  <a:txBody>
                    <a:bodyPr/>
                    <a:lstStyle/>
                    <a:p>
                      <a:endParaRPr lang="ru-KZ" sz="1100" dirty="0"/>
                    </a:p>
                  </a:txBody>
                  <a:tcPr/>
                </a:tc>
                <a:tc>
                  <a:txBody>
                    <a:bodyPr/>
                    <a:lstStyle/>
                    <a:p>
                      <a:pPr marL="72000" algn="l" fontAlgn="b"/>
                      <a:r>
                        <a:rPr lang="ru-RU" sz="800" b="0" i="0" u="none" strike="noStrike" cap="none" dirty="0">
                          <a:solidFill>
                            <a:schemeClr val="dk1"/>
                          </a:solidFill>
                          <a:latin typeface="+mn-lt"/>
                          <a:ea typeface="+mn-ea"/>
                          <a:cs typeface="+mn-cs"/>
                          <a:sym typeface="Arial"/>
                        </a:rPr>
                        <a:t>2 </a:t>
                      </a:r>
                      <a:r>
                        <a:rPr lang="ru-RU" sz="800" b="0" i="0" u="none" strike="noStrike" cap="none" dirty="0" err="1">
                          <a:solidFill>
                            <a:schemeClr val="dk1"/>
                          </a:solidFill>
                          <a:latin typeface="+mn-lt"/>
                          <a:ea typeface="+mn-ea"/>
                          <a:cs typeface="+mn-cs"/>
                          <a:sym typeface="Arial"/>
                        </a:rPr>
                        <a:t>Басқа</a:t>
                      </a:r>
                      <a:r>
                        <a:rPr lang="ru-RU" sz="800" b="0" i="0" u="none" strike="noStrike" cap="none" dirty="0">
                          <a:solidFill>
                            <a:schemeClr val="dk1"/>
                          </a:solidFill>
                          <a:latin typeface="+mn-lt"/>
                          <a:ea typeface="+mn-ea"/>
                          <a:cs typeface="+mn-cs"/>
                          <a:sym typeface="Arial"/>
                        </a:rPr>
                        <a:t> да </a:t>
                      </a:r>
                      <a:r>
                        <a:rPr lang="ru-RU" sz="800" b="0" i="0" u="none" strike="noStrike" cap="none" dirty="0" err="1">
                          <a:solidFill>
                            <a:schemeClr val="dk1"/>
                          </a:solidFill>
                          <a:latin typeface="+mn-lt"/>
                          <a:ea typeface="+mn-ea"/>
                          <a:cs typeface="+mn-cs"/>
                          <a:sym typeface="Arial"/>
                        </a:rPr>
                        <a:t>күзетшілер</a:t>
                      </a:r>
                      <a:r>
                        <a:rPr lang="ru-RU" sz="800" b="0" i="0" u="none" strike="noStrike" cap="none" dirty="0">
                          <a:solidFill>
                            <a:schemeClr val="dk1"/>
                          </a:solidFill>
                          <a:latin typeface="+mn-lt"/>
                          <a:ea typeface="+mn-ea"/>
                          <a:cs typeface="+mn-cs"/>
                          <a:sym typeface="Arial"/>
                        </a:rPr>
                        <a:t>, </a:t>
                      </a:r>
                      <a:r>
                        <a:rPr lang="ru-RU" sz="800" b="0" i="0" u="none" strike="noStrike" cap="none" dirty="0" err="1">
                          <a:solidFill>
                            <a:schemeClr val="dk1"/>
                          </a:solidFill>
                          <a:latin typeface="+mn-lt"/>
                          <a:ea typeface="+mn-ea"/>
                          <a:cs typeface="+mn-cs"/>
                          <a:sym typeface="Arial"/>
                        </a:rPr>
                        <a:t>инкассаторлар</a:t>
                      </a:r>
                      <a:r>
                        <a:rPr lang="ru-RU" sz="800" b="0" i="0" u="none" strike="noStrike" cap="none" dirty="0">
                          <a:solidFill>
                            <a:schemeClr val="dk1"/>
                          </a:solidFill>
                          <a:latin typeface="+mn-lt"/>
                          <a:ea typeface="+mn-ea"/>
                          <a:cs typeface="+mn-cs"/>
                          <a:sym typeface="Arial"/>
                        </a:rPr>
                        <a:t> </a:t>
                      </a:r>
                      <a:r>
                        <a:rPr lang="ru-RU" sz="800" b="0" i="0" u="none" strike="noStrike" cap="none" dirty="0" err="1">
                          <a:solidFill>
                            <a:schemeClr val="dk1"/>
                          </a:solidFill>
                          <a:latin typeface="+mn-lt"/>
                          <a:ea typeface="+mn-ea"/>
                          <a:cs typeface="+mn-cs"/>
                          <a:sym typeface="Arial"/>
                        </a:rPr>
                        <a:t>және</a:t>
                      </a:r>
                      <a:r>
                        <a:rPr lang="ru-RU" sz="800" b="0" i="0" u="none" strike="noStrike" cap="none" dirty="0">
                          <a:solidFill>
                            <a:schemeClr val="dk1"/>
                          </a:solidFill>
                          <a:latin typeface="+mn-lt"/>
                          <a:ea typeface="+mn-ea"/>
                          <a:cs typeface="+mn-cs"/>
                          <a:sym typeface="Arial"/>
                        </a:rPr>
                        <a:t>  </a:t>
                      </a:r>
                      <a:r>
                        <a:rPr lang="ru-RU" sz="800" b="0" i="0" u="none" strike="noStrike" cap="none" dirty="0" err="1">
                          <a:solidFill>
                            <a:schemeClr val="dk1"/>
                          </a:solidFill>
                          <a:latin typeface="+mn-lt"/>
                          <a:ea typeface="+mn-ea"/>
                          <a:cs typeface="+mn-cs"/>
                          <a:sym typeface="Arial"/>
                        </a:rPr>
                        <a:t>тектес</a:t>
                      </a:r>
                      <a:r>
                        <a:rPr lang="ru-RU" sz="800" b="0" i="0" u="none" strike="noStrike" cap="none" dirty="0">
                          <a:solidFill>
                            <a:schemeClr val="dk1"/>
                          </a:solidFill>
                          <a:latin typeface="+mn-lt"/>
                          <a:ea typeface="+mn-ea"/>
                          <a:cs typeface="+mn-cs"/>
                          <a:sym typeface="Arial"/>
                        </a:rPr>
                        <a:t> </a:t>
                      </a:r>
                      <a:r>
                        <a:rPr lang="ru-RU" sz="800" b="0" i="0" u="none" strike="noStrike" cap="none" dirty="0" err="1">
                          <a:solidFill>
                            <a:schemeClr val="dk1"/>
                          </a:solidFill>
                          <a:latin typeface="+mn-lt"/>
                          <a:ea typeface="+mn-ea"/>
                          <a:cs typeface="+mn-cs"/>
                          <a:sym typeface="Arial"/>
                        </a:rPr>
                        <a:t>қызметтер</a:t>
                      </a:r>
                      <a:endParaRPr lang="ru-RU" sz="800" b="0" i="0" u="none" strike="noStrike" cap="none" dirty="0">
                        <a:solidFill>
                          <a:schemeClr val="dk1"/>
                        </a:solidFill>
                        <a:latin typeface="+mn-lt"/>
                        <a:ea typeface="+mn-ea"/>
                        <a:cs typeface="+mn-cs"/>
                        <a:sym typeface="Arial"/>
                      </a:endParaRPr>
                    </a:p>
                  </a:txBody>
                  <a:tcPr marL="9525" marR="9525" marT="9525" marB="0" anchor="ctr"/>
                </a:tc>
                <a:tc>
                  <a:txBody>
                    <a:bodyPr/>
                    <a:lstStyle/>
                    <a:p>
                      <a:pPr algn="ctr" fontAlgn="b"/>
                      <a:r>
                        <a:rPr lang="ru-RU" sz="900" b="0" i="1" u="none" strike="noStrike" cap="none">
                          <a:solidFill>
                            <a:schemeClr val="dk1"/>
                          </a:solidFill>
                          <a:latin typeface="+mn-lt"/>
                          <a:ea typeface="+mn-ea"/>
                          <a:cs typeface="+mn-cs"/>
                          <a:sym typeface="Arial"/>
                        </a:rPr>
                        <a:t>5414-9</a:t>
                      </a:r>
                    </a:p>
                  </a:txBody>
                  <a:tcPr marL="9525" marR="9525" marT="9525" marB="0" anchor="ctr"/>
                </a:tc>
                <a:tc>
                  <a:txBody>
                    <a:bodyPr/>
                    <a:lstStyle/>
                    <a:p>
                      <a:pPr algn="ctr" fontAlgn="ctr"/>
                      <a:r>
                        <a:rPr lang="ru-RU" sz="1050" b="1" i="0" u="none" strike="noStrike" cap="none" dirty="0">
                          <a:solidFill>
                            <a:schemeClr val="dk1"/>
                          </a:solidFill>
                          <a:latin typeface="+mn-lt"/>
                          <a:ea typeface="+mn-ea"/>
                          <a:cs typeface="+mn-cs"/>
                          <a:sym typeface="Arial"/>
                        </a:rPr>
                        <a:t>4 416</a:t>
                      </a:r>
                    </a:p>
                  </a:txBody>
                  <a:tcPr marL="9525" marR="9525" marT="9525" marB="0" anchor="ctr"/>
                </a:tc>
                <a:tc>
                  <a:txBody>
                    <a:bodyPr/>
                    <a:lstStyle/>
                    <a:p>
                      <a:pPr algn="ctr" fontAlgn="ctr"/>
                      <a:r>
                        <a:rPr lang="ru-RU" sz="900" b="0" i="0" u="none" strike="noStrike" cap="none">
                          <a:solidFill>
                            <a:schemeClr val="dk1"/>
                          </a:solidFill>
                          <a:latin typeface="+mn-lt"/>
                          <a:ea typeface="+mn-ea"/>
                          <a:cs typeface="+mn-cs"/>
                          <a:sym typeface="Arial"/>
                        </a:rPr>
                        <a:t>995</a:t>
                      </a:r>
                    </a:p>
                  </a:txBody>
                  <a:tcPr marL="9525" marR="9525" marT="9525" marB="0" anchor="ctr"/>
                </a:tc>
                <a:tc>
                  <a:txBody>
                    <a:bodyPr/>
                    <a:lstStyle/>
                    <a:p>
                      <a:pPr algn="ctr" fontAlgn="ctr"/>
                      <a:r>
                        <a:rPr lang="ru-RU" sz="900" b="0" i="0" u="none" strike="noStrike" cap="none">
                          <a:solidFill>
                            <a:schemeClr val="dk1"/>
                          </a:solidFill>
                          <a:latin typeface="+mn-lt"/>
                          <a:ea typeface="+mn-ea"/>
                          <a:cs typeface="+mn-cs"/>
                          <a:sym typeface="Arial"/>
                        </a:rPr>
                        <a:t>1 259</a:t>
                      </a:r>
                    </a:p>
                  </a:txBody>
                  <a:tcPr marL="9525" marR="9525" marT="9525" marB="0" anchor="ctr"/>
                </a:tc>
                <a:tc>
                  <a:txBody>
                    <a:bodyPr/>
                    <a:lstStyle/>
                    <a:p>
                      <a:pPr algn="ctr" fontAlgn="ctr"/>
                      <a:r>
                        <a:rPr lang="ru-RU" sz="900" b="0" i="0" u="none" strike="noStrike" cap="none">
                          <a:solidFill>
                            <a:schemeClr val="dk1"/>
                          </a:solidFill>
                          <a:latin typeface="+mn-lt"/>
                          <a:ea typeface="+mn-ea"/>
                          <a:cs typeface="+mn-cs"/>
                          <a:sym typeface="Arial"/>
                        </a:rPr>
                        <a:t>1 120</a:t>
                      </a:r>
                    </a:p>
                  </a:txBody>
                  <a:tcPr marL="9525" marR="9525" marT="9525" marB="0" anchor="ctr"/>
                </a:tc>
                <a:tc>
                  <a:txBody>
                    <a:bodyPr/>
                    <a:lstStyle/>
                    <a:p>
                      <a:pPr algn="ctr" fontAlgn="ctr"/>
                      <a:r>
                        <a:rPr lang="ru-RU" sz="900" b="0" i="0" u="none" strike="noStrike" cap="none">
                          <a:solidFill>
                            <a:schemeClr val="dk1"/>
                          </a:solidFill>
                          <a:latin typeface="+mn-lt"/>
                          <a:ea typeface="+mn-ea"/>
                          <a:cs typeface="+mn-cs"/>
                          <a:sym typeface="Arial"/>
                        </a:rPr>
                        <a:t>1 042</a:t>
                      </a:r>
                    </a:p>
                  </a:txBody>
                  <a:tcPr marL="9525" marR="9525" marT="9525" marB="0" anchor="ctr"/>
                </a:tc>
                <a:tc>
                  <a:txBody>
                    <a:bodyPr/>
                    <a:lstStyle/>
                    <a:p>
                      <a:pPr algn="ctr" fontAlgn="ctr"/>
                      <a:r>
                        <a:rPr lang="ru-RU" sz="1050" b="1" i="0" u="none" strike="noStrike" cap="none">
                          <a:solidFill>
                            <a:schemeClr val="dk1"/>
                          </a:solidFill>
                          <a:latin typeface="+mn-lt"/>
                          <a:ea typeface="+mn-ea"/>
                          <a:cs typeface="+mn-cs"/>
                          <a:sym typeface="Arial"/>
                        </a:rPr>
                        <a:t>6,4%</a:t>
                      </a:r>
                    </a:p>
                  </a:txBody>
                  <a:tcPr marL="9525" marR="9525" marT="9525" marB="0" anchor="ctr"/>
                </a:tc>
                <a:extLst>
                  <a:ext uri="{0D108BD9-81ED-4DB2-BD59-A6C34878D82A}">
                    <a16:rowId xmlns:a16="http://schemas.microsoft.com/office/drawing/2014/main" val="1275413563"/>
                  </a:ext>
                </a:extLst>
              </a:tr>
              <a:tr h="252035">
                <a:tc vMerge="1">
                  <a:txBody>
                    <a:bodyPr/>
                    <a:lstStyle/>
                    <a:p>
                      <a:endParaRPr lang="ru-KZ" sz="1100" dirty="0"/>
                    </a:p>
                  </a:txBody>
                  <a:tcPr/>
                </a:tc>
                <a:tc>
                  <a:txBody>
                    <a:bodyPr/>
                    <a:lstStyle/>
                    <a:p>
                      <a:pPr marL="72000" algn="l" fontAlgn="b"/>
                      <a:r>
                        <a:rPr lang="ru-RU" sz="800" b="0" i="0" u="none" strike="noStrike" cap="none" dirty="0">
                          <a:solidFill>
                            <a:schemeClr val="dk1"/>
                          </a:solidFill>
                          <a:latin typeface="+mn-lt"/>
                          <a:ea typeface="+mn-ea"/>
                          <a:cs typeface="+mn-cs"/>
                          <a:sym typeface="Arial"/>
                        </a:rPr>
                        <a:t>3 </a:t>
                      </a:r>
                      <a:r>
                        <a:rPr lang="ru-RU" sz="800" b="0" i="0" u="none" strike="noStrike" cap="none" dirty="0" err="1">
                          <a:solidFill>
                            <a:schemeClr val="dk1"/>
                          </a:solidFill>
                          <a:latin typeface="+mn-lt"/>
                          <a:ea typeface="+mn-ea"/>
                          <a:cs typeface="+mn-cs"/>
                          <a:sym typeface="Arial"/>
                        </a:rPr>
                        <a:t>Басқа</a:t>
                      </a:r>
                      <a:r>
                        <a:rPr lang="ru-RU" sz="800" b="0" i="0" u="none" strike="noStrike" cap="none" dirty="0">
                          <a:solidFill>
                            <a:schemeClr val="dk1"/>
                          </a:solidFill>
                          <a:latin typeface="+mn-lt"/>
                          <a:ea typeface="+mn-ea"/>
                          <a:cs typeface="+mn-cs"/>
                          <a:sym typeface="Arial"/>
                        </a:rPr>
                        <a:t> да </a:t>
                      </a:r>
                      <a:r>
                        <a:rPr lang="ru-RU" sz="800" b="0" i="0" u="none" strike="noStrike" cap="none" dirty="0" err="1">
                          <a:solidFill>
                            <a:schemeClr val="dk1"/>
                          </a:solidFill>
                          <a:latin typeface="+mn-lt"/>
                          <a:ea typeface="+mn-ea"/>
                          <a:cs typeface="+mn-cs"/>
                          <a:sym typeface="Arial"/>
                        </a:rPr>
                        <a:t>біліктілігі</a:t>
                      </a:r>
                      <a:r>
                        <a:rPr lang="ru-RU" sz="800" b="0" i="0" u="none" strike="noStrike" cap="none" dirty="0">
                          <a:solidFill>
                            <a:schemeClr val="dk1"/>
                          </a:solidFill>
                          <a:latin typeface="+mn-lt"/>
                          <a:ea typeface="+mn-ea"/>
                          <a:cs typeface="+mn-cs"/>
                          <a:sym typeface="Arial"/>
                        </a:rPr>
                        <a:t> </a:t>
                      </a:r>
                      <a:r>
                        <a:rPr lang="ru-RU" sz="800" b="0" i="0" u="none" strike="noStrike" cap="none" dirty="0" err="1">
                          <a:solidFill>
                            <a:schemeClr val="dk1"/>
                          </a:solidFill>
                          <a:latin typeface="+mn-lt"/>
                          <a:ea typeface="+mn-ea"/>
                          <a:cs typeface="+mn-cs"/>
                          <a:sym typeface="Arial"/>
                        </a:rPr>
                        <a:t>жоқ</a:t>
                      </a:r>
                      <a:r>
                        <a:rPr lang="ru-RU" sz="800" b="0" i="0" u="none" strike="noStrike" cap="none" dirty="0">
                          <a:solidFill>
                            <a:schemeClr val="dk1"/>
                          </a:solidFill>
                          <a:latin typeface="+mn-lt"/>
                          <a:ea typeface="+mn-ea"/>
                          <a:cs typeface="+mn-cs"/>
                          <a:sym typeface="Arial"/>
                        </a:rPr>
                        <a:t> </a:t>
                      </a:r>
                      <a:r>
                        <a:rPr lang="ru-RU" sz="800" b="0" i="0" u="none" strike="noStrike" cap="none" dirty="0" err="1">
                          <a:solidFill>
                            <a:schemeClr val="dk1"/>
                          </a:solidFill>
                          <a:latin typeface="+mn-lt"/>
                          <a:ea typeface="+mn-ea"/>
                          <a:cs typeface="+mn-cs"/>
                          <a:sym typeface="Arial"/>
                        </a:rPr>
                        <a:t>жұмысшылар</a:t>
                      </a:r>
                      <a:endParaRPr lang="ru-RU" sz="800" b="0" i="0" u="none" strike="noStrike" cap="none" dirty="0">
                        <a:solidFill>
                          <a:schemeClr val="dk1"/>
                        </a:solidFill>
                        <a:latin typeface="+mn-lt"/>
                        <a:ea typeface="+mn-ea"/>
                        <a:cs typeface="+mn-cs"/>
                        <a:sym typeface="Arial"/>
                      </a:endParaRPr>
                    </a:p>
                  </a:txBody>
                  <a:tcPr marL="9525" marR="9525" marT="9525" marB="0" anchor="ctr"/>
                </a:tc>
                <a:tc>
                  <a:txBody>
                    <a:bodyPr/>
                    <a:lstStyle/>
                    <a:p>
                      <a:pPr algn="ctr" fontAlgn="b"/>
                      <a:r>
                        <a:rPr lang="ru-RU" sz="900" b="0" i="1" u="none" strike="noStrike" cap="none" dirty="0">
                          <a:solidFill>
                            <a:schemeClr val="dk1"/>
                          </a:solidFill>
                          <a:latin typeface="+mn-lt"/>
                          <a:ea typeface="+mn-ea"/>
                          <a:cs typeface="+mn-cs"/>
                          <a:sym typeface="Arial"/>
                        </a:rPr>
                        <a:t>9629-9</a:t>
                      </a:r>
                    </a:p>
                  </a:txBody>
                  <a:tcPr marL="9525" marR="9525" marT="9525" marB="0" anchor="ctr"/>
                </a:tc>
                <a:tc>
                  <a:txBody>
                    <a:bodyPr/>
                    <a:lstStyle/>
                    <a:p>
                      <a:pPr algn="ctr" fontAlgn="ctr"/>
                      <a:r>
                        <a:rPr lang="ru-RU" sz="1050" b="1" i="0" u="none" strike="noStrike" cap="none">
                          <a:solidFill>
                            <a:schemeClr val="dk1"/>
                          </a:solidFill>
                          <a:latin typeface="+mn-lt"/>
                          <a:ea typeface="+mn-ea"/>
                          <a:cs typeface="+mn-cs"/>
                          <a:sym typeface="Arial"/>
                        </a:rPr>
                        <a:t>4 318</a:t>
                      </a:r>
                    </a:p>
                  </a:txBody>
                  <a:tcPr marL="9525" marR="9525" marT="9525" marB="0" anchor="ctr"/>
                </a:tc>
                <a:tc>
                  <a:txBody>
                    <a:bodyPr/>
                    <a:lstStyle/>
                    <a:p>
                      <a:pPr algn="ctr" fontAlgn="ctr"/>
                      <a:r>
                        <a:rPr lang="ru-RU" sz="900" b="0" i="0" u="none" strike="noStrike" cap="none" dirty="0">
                          <a:solidFill>
                            <a:schemeClr val="dk1"/>
                          </a:solidFill>
                          <a:latin typeface="+mn-lt"/>
                          <a:ea typeface="+mn-ea"/>
                          <a:cs typeface="+mn-cs"/>
                          <a:sym typeface="Arial"/>
                        </a:rPr>
                        <a:t>318</a:t>
                      </a:r>
                    </a:p>
                  </a:txBody>
                  <a:tcPr marL="9525" marR="9525" marT="9525" marB="0" anchor="ctr"/>
                </a:tc>
                <a:tc>
                  <a:txBody>
                    <a:bodyPr/>
                    <a:lstStyle/>
                    <a:p>
                      <a:pPr algn="ctr" fontAlgn="ctr"/>
                      <a:r>
                        <a:rPr lang="ru-RU" sz="900" b="0" i="0" u="none" strike="noStrike" cap="none">
                          <a:solidFill>
                            <a:schemeClr val="dk1"/>
                          </a:solidFill>
                          <a:latin typeface="+mn-lt"/>
                          <a:ea typeface="+mn-ea"/>
                          <a:cs typeface="+mn-cs"/>
                          <a:sym typeface="Arial"/>
                        </a:rPr>
                        <a:t>1 314</a:t>
                      </a:r>
                    </a:p>
                  </a:txBody>
                  <a:tcPr marL="9525" marR="9525" marT="9525" marB="0" anchor="ctr"/>
                </a:tc>
                <a:tc>
                  <a:txBody>
                    <a:bodyPr/>
                    <a:lstStyle/>
                    <a:p>
                      <a:pPr algn="ctr" fontAlgn="ctr"/>
                      <a:r>
                        <a:rPr lang="ru-RU" sz="900" b="0" i="0" u="none" strike="noStrike" cap="none">
                          <a:solidFill>
                            <a:schemeClr val="dk1"/>
                          </a:solidFill>
                          <a:latin typeface="+mn-lt"/>
                          <a:ea typeface="+mn-ea"/>
                          <a:cs typeface="+mn-cs"/>
                          <a:sym typeface="Arial"/>
                        </a:rPr>
                        <a:t>1 257</a:t>
                      </a:r>
                    </a:p>
                  </a:txBody>
                  <a:tcPr marL="9525" marR="9525" marT="9525" marB="0" anchor="ctr"/>
                </a:tc>
                <a:tc>
                  <a:txBody>
                    <a:bodyPr/>
                    <a:lstStyle/>
                    <a:p>
                      <a:pPr algn="ctr" fontAlgn="ctr"/>
                      <a:r>
                        <a:rPr lang="ru-RU" sz="900" b="0" i="0" u="none" strike="noStrike" cap="none">
                          <a:solidFill>
                            <a:schemeClr val="dk1"/>
                          </a:solidFill>
                          <a:latin typeface="+mn-lt"/>
                          <a:ea typeface="+mn-ea"/>
                          <a:cs typeface="+mn-cs"/>
                          <a:sym typeface="Arial"/>
                        </a:rPr>
                        <a:t>1 429</a:t>
                      </a:r>
                    </a:p>
                  </a:txBody>
                  <a:tcPr marL="9525" marR="9525" marT="9525" marB="0" anchor="ctr"/>
                </a:tc>
                <a:tc>
                  <a:txBody>
                    <a:bodyPr/>
                    <a:lstStyle/>
                    <a:p>
                      <a:pPr algn="ctr" fontAlgn="ctr"/>
                      <a:r>
                        <a:rPr lang="ru-RU" sz="1050" b="1" i="0" u="none" strike="noStrike" cap="none" dirty="0">
                          <a:solidFill>
                            <a:schemeClr val="dk1"/>
                          </a:solidFill>
                          <a:latin typeface="+mn-lt"/>
                          <a:ea typeface="+mn-ea"/>
                          <a:cs typeface="+mn-cs"/>
                          <a:sym typeface="Arial"/>
                        </a:rPr>
                        <a:t>6,3%</a:t>
                      </a:r>
                    </a:p>
                  </a:txBody>
                  <a:tcPr marL="9525" marR="9525" marT="9525" marB="0" anchor="ctr"/>
                </a:tc>
                <a:extLst>
                  <a:ext uri="{0D108BD9-81ED-4DB2-BD59-A6C34878D82A}">
                    <a16:rowId xmlns:a16="http://schemas.microsoft.com/office/drawing/2014/main" val="4272407079"/>
                  </a:ext>
                </a:extLst>
              </a:tr>
              <a:tr h="252035">
                <a:tc vMerge="1">
                  <a:txBody>
                    <a:bodyPr/>
                    <a:lstStyle/>
                    <a:p>
                      <a:endParaRPr lang="ru-KZ" sz="1100" dirty="0"/>
                    </a:p>
                  </a:txBody>
                  <a:tcPr/>
                </a:tc>
                <a:tc>
                  <a:txBody>
                    <a:bodyPr/>
                    <a:lstStyle/>
                    <a:p>
                      <a:pPr marL="72000" algn="l" fontAlgn="b"/>
                      <a:r>
                        <a:rPr lang="ru-RU" sz="800" b="0" i="0" u="none" strike="noStrike" cap="none" dirty="0">
                          <a:solidFill>
                            <a:schemeClr val="dk1"/>
                          </a:solidFill>
                          <a:latin typeface="+mn-lt"/>
                          <a:ea typeface="+mn-ea"/>
                          <a:cs typeface="+mn-cs"/>
                          <a:sym typeface="Arial"/>
                        </a:rPr>
                        <a:t>4 </a:t>
                      </a:r>
                      <a:r>
                        <a:rPr lang="ru-RU" sz="800" b="0" i="0" u="none" strike="noStrike" cap="none" dirty="0" err="1">
                          <a:solidFill>
                            <a:schemeClr val="dk1"/>
                          </a:solidFill>
                          <a:latin typeface="+mn-lt"/>
                          <a:ea typeface="+mn-ea"/>
                          <a:cs typeface="+mn-cs"/>
                          <a:sym typeface="Arial"/>
                        </a:rPr>
                        <a:t>Даяшылар</a:t>
                      </a:r>
                      <a:endParaRPr lang="ru-RU" sz="800" b="0" i="0" u="none" strike="noStrike" cap="none" dirty="0">
                        <a:solidFill>
                          <a:schemeClr val="dk1"/>
                        </a:solidFill>
                        <a:latin typeface="+mn-lt"/>
                        <a:ea typeface="+mn-ea"/>
                        <a:cs typeface="+mn-cs"/>
                        <a:sym typeface="Arial"/>
                      </a:endParaRPr>
                    </a:p>
                  </a:txBody>
                  <a:tcPr marL="9525" marR="9525" marT="9525" marB="0" anchor="ctr"/>
                </a:tc>
                <a:tc>
                  <a:txBody>
                    <a:bodyPr/>
                    <a:lstStyle/>
                    <a:p>
                      <a:pPr algn="ctr" fontAlgn="b"/>
                      <a:r>
                        <a:rPr lang="ru-RU" sz="900" b="0" i="1" u="none" strike="noStrike" cap="none" dirty="0">
                          <a:solidFill>
                            <a:schemeClr val="dk1"/>
                          </a:solidFill>
                          <a:latin typeface="+mn-lt"/>
                          <a:ea typeface="+mn-ea"/>
                          <a:cs typeface="+mn-cs"/>
                          <a:sym typeface="Arial"/>
                        </a:rPr>
                        <a:t>5130-3</a:t>
                      </a:r>
                    </a:p>
                  </a:txBody>
                  <a:tcPr marL="9525" marR="9525" marT="9525" marB="0" anchor="ctr"/>
                </a:tc>
                <a:tc>
                  <a:txBody>
                    <a:bodyPr/>
                    <a:lstStyle/>
                    <a:p>
                      <a:pPr algn="ctr" fontAlgn="ctr"/>
                      <a:r>
                        <a:rPr lang="ru-RU" sz="1050" b="1" i="0" u="none" strike="noStrike" cap="none" dirty="0">
                          <a:solidFill>
                            <a:schemeClr val="dk1"/>
                          </a:solidFill>
                          <a:latin typeface="+mn-lt"/>
                          <a:ea typeface="+mn-ea"/>
                          <a:cs typeface="+mn-cs"/>
                          <a:sym typeface="Arial"/>
                        </a:rPr>
                        <a:t>2 740</a:t>
                      </a:r>
                    </a:p>
                  </a:txBody>
                  <a:tcPr marL="9525" marR="9525" marT="9525" marB="0" anchor="ctr"/>
                </a:tc>
                <a:tc>
                  <a:txBody>
                    <a:bodyPr/>
                    <a:lstStyle/>
                    <a:p>
                      <a:pPr algn="ctr" fontAlgn="ctr"/>
                      <a:r>
                        <a:rPr lang="ru-RU" sz="900" b="0" i="0" u="none" strike="noStrike" cap="none">
                          <a:solidFill>
                            <a:schemeClr val="dk1"/>
                          </a:solidFill>
                          <a:latin typeface="+mn-lt"/>
                          <a:ea typeface="+mn-ea"/>
                          <a:cs typeface="+mn-cs"/>
                          <a:sym typeface="Arial"/>
                        </a:rPr>
                        <a:t>542</a:t>
                      </a:r>
                    </a:p>
                  </a:txBody>
                  <a:tcPr marL="9525" marR="9525" marT="9525" marB="0" anchor="ctr"/>
                </a:tc>
                <a:tc>
                  <a:txBody>
                    <a:bodyPr/>
                    <a:lstStyle/>
                    <a:p>
                      <a:pPr algn="ctr" fontAlgn="ctr"/>
                      <a:r>
                        <a:rPr lang="ru-RU" sz="900" b="0" i="0" u="none" strike="noStrike" cap="none">
                          <a:solidFill>
                            <a:schemeClr val="dk1"/>
                          </a:solidFill>
                          <a:latin typeface="+mn-lt"/>
                          <a:ea typeface="+mn-ea"/>
                          <a:cs typeface="+mn-cs"/>
                          <a:sym typeface="Arial"/>
                        </a:rPr>
                        <a:t>596</a:t>
                      </a:r>
                    </a:p>
                  </a:txBody>
                  <a:tcPr marL="9525" marR="9525" marT="9525" marB="0" anchor="ctr"/>
                </a:tc>
                <a:tc>
                  <a:txBody>
                    <a:bodyPr/>
                    <a:lstStyle/>
                    <a:p>
                      <a:pPr algn="ctr" fontAlgn="ctr"/>
                      <a:r>
                        <a:rPr lang="ru-RU" sz="900" b="0" i="0" u="none" strike="noStrike" cap="none">
                          <a:solidFill>
                            <a:schemeClr val="dk1"/>
                          </a:solidFill>
                          <a:latin typeface="+mn-lt"/>
                          <a:ea typeface="+mn-ea"/>
                          <a:cs typeface="+mn-cs"/>
                          <a:sym typeface="Arial"/>
                        </a:rPr>
                        <a:t>692</a:t>
                      </a:r>
                    </a:p>
                  </a:txBody>
                  <a:tcPr marL="9525" marR="9525" marT="9525" marB="0" anchor="ctr"/>
                </a:tc>
                <a:tc>
                  <a:txBody>
                    <a:bodyPr/>
                    <a:lstStyle/>
                    <a:p>
                      <a:pPr algn="ctr" fontAlgn="ctr"/>
                      <a:r>
                        <a:rPr lang="ru-RU" sz="900" b="0" i="0" u="none" strike="noStrike" cap="none">
                          <a:solidFill>
                            <a:schemeClr val="dk1"/>
                          </a:solidFill>
                          <a:latin typeface="+mn-lt"/>
                          <a:ea typeface="+mn-ea"/>
                          <a:cs typeface="+mn-cs"/>
                          <a:sym typeface="Arial"/>
                        </a:rPr>
                        <a:t>910</a:t>
                      </a:r>
                    </a:p>
                  </a:txBody>
                  <a:tcPr marL="9525" marR="9525" marT="9525" marB="0" anchor="ctr"/>
                </a:tc>
                <a:tc>
                  <a:txBody>
                    <a:bodyPr/>
                    <a:lstStyle/>
                    <a:p>
                      <a:pPr algn="ctr" fontAlgn="ctr"/>
                      <a:r>
                        <a:rPr lang="ru-RU" sz="1050" b="1" i="0" u="none" strike="noStrike" cap="none">
                          <a:solidFill>
                            <a:schemeClr val="dk1"/>
                          </a:solidFill>
                          <a:latin typeface="+mn-lt"/>
                          <a:ea typeface="+mn-ea"/>
                          <a:cs typeface="+mn-cs"/>
                          <a:sym typeface="Arial"/>
                        </a:rPr>
                        <a:t>4,0%</a:t>
                      </a:r>
                    </a:p>
                  </a:txBody>
                  <a:tcPr marL="9525" marR="9525" marT="9525" marB="0" anchor="ctr"/>
                </a:tc>
                <a:extLst>
                  <a:ext uri="{0D108BD9-81ED-4DB2-BD59-A6C34878D82A}">
                    <a16:rowId xmlns:a16="http://schemas.microsoft.com/office/drawing/2014/main" val="2855516078"/>
                  </a:ext>
                </a:extLst>
              </a:tr>
              <a:tr h="252035">
                <a:tc vMerge="1">
                  <a:txBody>
                    <a:bodyPr/>
                    <a:lstStyle/>
                    <a:p>
                      <a:endParaRPr lang="ru-KZ" sz="1100" dirty="0"/>
                    </a:p>
                  </a:txBody>
                  <a:tcPr/>
                </a:tc>
                <a:tc>
                  <a:txBody>
                    <a:bodyPr/>
                    <a:lstStyle/>
                    <a:p>
                      <a:pPr marL="72000" algn="l" fontAlgn="b"/>
                      <a:r>
                        <a:rPr lang="ru-RU" sz="800" b="0" i="0" u="none" strike="noStrike" cap="none" dirty="0">
                          <a:solidFill>
                            <a:schemeClr val="dk1"/>
                          </a:solidFill>
                          <a:latin typeface="+mn-lt"/>
                          <a:ea typeface="+mn-ea"/>
                          <a:cs typeface="+mn-cs"/>
                          <a:sym typeface="Arial"/>
                        </a:rPr>
                        <a:t>5 </a:t>
                      </a:r>
                      <a:r>
                        <a:rPr lang="ru-RU" sz="800" b="0" i="0" u="none" strike="noStrike" cap="none" dirty="0" err="1">
                          <a:solidFill>
                            <a:schemeClr val="dk1"/>
                          </a:solidFill>
                          <a:latin typeface="+mn-lt"/>
                          <a:ea typeface="+mn-ea"/>
                          <a:cs typeface="+mn-cs"/>
                          <a:sym typeface="Arial"/>
                        </a:rPr>
                        <a:t>Тоқыма</a:t>
                      </a:r>
                      <a:r>
                        <a:rPr lang="ru-RU" sz="800" b="0" i="0" u="none" strike="noStrike" cap="none" dirty="0">
                          <a:solidFill>
                            <a:schemeClr val="dk1"/>
                          </a:solidFill>
                          <a:latin typeface="+mn-lt"/>
                          <a:ea typeface="+mn-ea"/>
                          <a:cs typeface="+mn-cs"/>
                          <a:sym typeface="Arial"/>
                        </a:rPr>
                        <a:t>, </a:t>
                      </a:r>
                      <a:r>
                        <a:rPr lang="ru-RU" sz="800" b="0" i="0" u="none" strike="noStrike" cap="none" dirty="0" err="1">
                          <a:solidFill>
                            <a:schemeClr val="dk1"/>
                          </a:solidFill>
                          <a:latin typeface="+mn-lt"/>
                          <a:ea typeface="+mn-ea"/>
                          <a:cs typeface="+mn-cs"/>
                          <a:sym typeface="Arial"/>
                        </a:rPr>
                        <a:t>тері</a:t>
                      </a:r>
                      <a:r>
                        <a:rPr lang="ru-RU" sz="800" b="0" i="0" u="none" strike="noStrike" cap="none" dirty="0">
                          <a:solidFill>
                            <a:schemeClr val="dk1"/>
                          </a:solidFill>
                          <a:latin typeface="+mn-lt"/>
                          <a:ea typeface="+mn-ea"/>
                          <a:cs typeface="+mn-cs"/>
                          <a:sym typeface="Arial"/>
                        </a:rPr>
                        <a:t> </a:t>
                      </a:r>
                      <a:r>
                        <a:rPr lang="ru-RU" sz="800" b="0" i="0" u="none" strike="noStrike" cap="none" dirty="0" err="1">
                          <a:solidFill>
                            <a:schemeClr val="dk1"/>
                          </a:solidFill>
                          <a:latin typeface="+mn-lt"/>
                          <a:ea typeface="+mn-ea"/>
                          <a:cs typeface="+mn-cs"/>
                          <a:sym typeface="Arial"/>
                        </a:rPr>
                        <a:t>және</a:t>
                      </a:r>
                      <a:r>
                        <a:rPr lang="ru-RU" sz="800" b="0" i="0" u="none" strike="noStrike" cap="none" dirty="0">
                          <a:solidFill>
                            <a:schemeClr val="dk1"/>
                          </a:solidFill>
                          <a:latin typeface="+mn-lt"/>
                          <a:ea typeface="+mn-ea"/>
                          <a:cs typeface="+mn-cs"/>
                          <a:sym typeface="Arial"/>
                        </a:rPr>
                        <a:t> </a:t>
                      </a:r>
                      <a:r>
                        <a:rPr lang="ru-RU" sz="800" b="0" i="0" u="none" strike="noStrike" cap="none" dirty="0" err="1">
                          <a:solidFill>
                            <a:schemeClr val="dk1"/>
                          </a:solidFill>
                          <a:latin typeface="+mn-lt"/>
                          <a:ea typeface="+mn-ea"/>
                          <a:cs typeface="+mn-cs"/>
                          <a:sym typeface="Arial"/>
                        </a:rPr>
                        <a:t>былғары</a:t>
                      </a:r>
                      <a:r>
                        <a:rPr lang="ru-RU" sz="800" b="0" i="0" u="none" strike="noStrike" cap="none" dirty="0">
                          <a:solidFill>
                            <a:schemeClr val="dk1"/>
                          </a:solidFill>
                          <a:latin typeface="+mn-lt"/>
                          <a:ea typeface="+mn-ea"/>
                          <a:cs typeface="+mn-cs"/>
                          <a:sym typeface="Arial"/>
                        </a:rPr>
                        <a:t>  </a:t>
                      </a:r>
                      <a:r>
                        <a:rPr lang="ru-RU" sz="800" b="0" i="0" u="none" strike="noStrike" cap="none" dirty="0" err="1">
                          <a:solidFill>
                            <a:schemeClr val="dk1"/>
                          </a:solidFill>
                          <a:latin typeface="+mn-lt"/>
                          <a:ea typeface="+mn-ea"/>
                          <a:cs typeface="+mn-cs"/>
                          <a:sym typeface="Arial"/>
                        </a:rPr>
                        <a:t>өнімдерін</a:t>
                      </a:r>
                      <a:r>
                        <a:rPr lang="ru-RU" sz="800" b="0" i="0" u="none" strike="noStrike" cap="none" dirty="0">
                          <a:solidFill>
                            <a:schemeClr val="dk1"/>
                          </a:solidFill>
                          <a:latin typeface="+mn-lt"/>
                          <a:ea typeface="+mn-ea"/>
                          <a:cs typeface="+mn-cs"/>
                          <a:sym typeface="Arial"/>
                        </a:rPr>
                        <a:t> </a:t>
                      </a:r>
                      <a:r>
                        <a:rPr lang="ru-RU" sz="800" b="0" i="0" u="none" strike="noStrike" cap="none" dirty="0" err="1">
                          <a:solidFill>
                            <a:schemeClr val="dk1"/>
                          </a:solidFill>
                          <a:latin typeface="+mn-lt"/>
                          <a:ea typeface="+mn-ea"/>
                          <a:cs typeface="+mn-cs"/>
                          <a:sym typeface="Arial"/>
                        </a:rPr>
                        <a:t>өндіру</a:t>
                      </a:r>
                      <a:r>
                        <a:rPr lang="ru-RU" sz="800" b="0" i="0" u="none" strike="noStrike" cap="none" dirty="0">
                          <a:solidFill>
                            <a:schemeClr val="dk1"/>
                          </a:solidFill>
                          <a:latin typeface="+mn-lt"/>
                          <a:ea typeface="+mn-ea"/>
                          <a:cs typeface="+mn-cs"/>
                          <a:sym typeface="Arial"/>
                        </a:rPr>
                        <a:t> </a:t>
                      </a:r>
                      <a:r>
                        <a:rPr lang="ru-RU" sz="800" b="0" i="0" u="none" strike="noStrike" cap="none" dirty="0" err="1">
                          <a:solidFill>
                            <a:schemeClr val="dk1"/>
                          </a:solidFill>
                          <a:latin typeface="+mn-lt"/>
                          <a:ea typeface="+mn-ea"/>
                          <a:cs typeface="+mn-cs"/>
                          <a:sym typeface="Arial"/>
                        </a:rPr>
                        <a:t>жөніндегі</a:t>
                      </a:r>
                      <a:r>
                        <a:rPr lang="ru-RU" sz="800" b="0" i="0" u="none" strike="noStrike" cap="none" dirty="0">
                          <a:solidFill>
                            <a:schemeClr val="dk1"/>
                          </a:solidFill>
                          <a:latin typeface="+mn-lt"/>
                          <a:ea typeface="+mn-ea"/>
                          <a:cs typeface="+mn-cs"/>
                          <a:sym typeface="Arial"/>
                        </a:rPr>
                        <a:t> </a:t>
                      </a:r>
                      <a:r>
                        <a:rPr lang="ru-RU" sz="800" b="0" i="0" u="none" strike="noStrike" cap="none" dirty="0" err="1">
                          <a:solidFill>
                            <a:schemeClr val="dk1"/>
                          </a:solidFill>
                          <a:latin typeface="+mn-lt"/>
                          <a:ea typeface="+mn-ea"/>
                          <a:cs typeface="+mn-cs"/>
                          <a:sym typeface="Arial"/>
                        </a:rPr>
                        <a:t>басқа</a:t>
                      </a:r>
                      <a:r>
                        <a:rPr lang="ru-RU" sz="800" b="0" i="0" u="none" strike="noStrike" cap="none" dirty="0">
                          <a:solidFill>
                            <a:schemeClr val="dk1"/>
                          </a:solidFill>
                          <a:latin typeface="+mn-lt"/>
                          <a:ea typeface="+mn-ea"/>
                          <a:cs typeface="+mn-cs"/>
                          <a:sym typeface="Arial"/>
                        </a:rPr>
                        <a:t> да </a:t>
                      </a:r>
                      <a:r>
                        <a:rPr lang="ru-RU" sz="800" b="0" i="0" u="none" strike="noStrike" cap="none" dirty="0" err="1">
                          <a:solidFill>
                            <a:schemeClr val="dk1"/>
                          </a:solidFill>
                          <a:latin typeface="+mn-lt"/>
                          <a:ea typeface="+mn-ea"/>
                          <a:cs typeface="+mn-cs"/>
                          <a:sym typeface="Arial"/>
                        </a:rPr>
                        <a:t>операторлар</a:t>
                      </a:r>
                      <a:endParaRPr lang="ru-RU" sz="800" b="0" i="0" u="none" strike="noStrike" cap="none" dirty="0">
                        <a:solidFill>
                          <a:schemeClr val="dk1"/>
                        </a:solidFill>
                        <a:latin typeface="+mn-lt"/>
                        <a:ea typeface="+mn-ea"/>
                        <a:cs typeface="+mn-cs"/>
                        <a:sym typeface="Arial"/>
                      </a:endParaRPr>
                    </a:p>
                  </a:txBody>
                  <a:tcPr marL="9525" marR="9525" marT="9525" marB="0" anchor="ctr">
                    <a:lnB w="28575" cap="flat" cmpd="sng" algn="ctr">
                      <a:solidFill>
                        <a:schemeClr val="bg2"/>
                      </a:solidFill>
                      <a:prstDash val="solid"/>
                      <a:round/>
                      <a:headEnd type="none" w="med" len="med"/>
                      <a:tailEnd type="none" w="med" len="med"/>
                    </a:lnB>
                  </a:tcPr>
                </a:tc>
                <a:tc>
                  <a:txBody>
                    <a:bodyPr/>
                    <a:lstStyle/>
                    <a:p>
                      <a:pPr algn="ctr" fontAlgn="b"/>
                      <a:r>
                        <a:rPr lang="ru-RU" sz="900" b="0" i="1" u="none" strike="noStrike" cap="none" dirty="0">
                          <a:solidFill>
                            <a:schemeClr val="dk1"/>
                          </a:solidFill>
                          <a:latin typeface="+mn-lt"/>
                          <a:ea typeface="+mn-ea"/>
                          <a:cs typeface="+mn-cs"/>
                          <a:sym typeface="Arial"/>
                        </a:rPr>
                        <a:t>8159-9</a:t>
                      </a:r>
                    </a:p>
                  </a:txBody>
                  <a:tcPr marL="9525" marR="9525" marT="9525" marB="0" anchor="ctr">
                    <a:lnB w="28575" cap="flat" cmpd="sng" algn="ctr">
                      <a:solidFill>
                        <a:schemeClr val="bg2"/>
                      </a:solidFill>
                      <a:prstDash val="solid"/>
                      <a:round/>
                      <a:headEnd type="none" w="med" len="med"/>
                      <a:tailEnd type="none" w="med" len="med"/>
                    </a:lnB>
                  </a:tcPr>
                </a:tc>
                <a:tc>
                  <a:txBody>
                    <a:bodyPr/>
                    <a:lstStyle/>
                    <a:p>
                      <a:pPr algn="ctr" fontAlgn="ctr"/>
                      <a:r>
                        <a:rPr lang="ru-RU" sz="1050" b="1" i="0" u="none" strike="noStrike" cap="none">
                          <a:solidFill>
                            <a:schemeClr val="dk1"/>
                          </a:solidFill>
                          <a:latin typeface="+mn-lt"/>
                          <a:ea typeface="+mn-ea"/>
                          <a:cs typeface="+mn-cs"/>
                          <a:sym typeface="Arial"/>
                        </a:rPr>
                        <a:t>2 197</a:t>
                      </a:r>
                    </a:p>
                  </a:txBody>
                  <a:tcPr marL="9525" marR="9525" marT="9525" marB="0" anchor="ctr">
                    <a:lnB w="28575" cap="flat" cmpd="sng" algn="ctr">
                      <a:solidFill>
                        <a:schemeClr val="bg2"/>
                      </a:solidFill>
                      <a:prstDash val="solid"/>
                      <a:round/>
                      <a:headEnd type="none" w="med" len="med"/>
                      <a:tailEnd type="none" w="med" len="med"/>
                    </a:lnB>
                  </a:tcPr>
                </a:tc>
                <a:tc>
                  <a:txBody>
                    <a:bodyPr/>
                    <a:lstStyle/>
                    <a:p>
                      <a:pPr algn="ctr" fontAlgn="ctr"/>
                      <a:r>
                        <a:rPr lang="ru-RU" sz="900" b="0" i="0" u="none" strike="noStrike" cap="none">
                          <a:solidFill>
                            <a:schemeClr val="dk1"/>
                          </a:solidFill>
                          <a:latin typeface="+mn-lt"/>
                          <a:ea typeface="+mn-ea"/>
                          <a:cs typeface="+mn-cs"/>
                          <a:sym typeface="Arial"/>
                        </a:rPr>
                        <a:t>409</a:t>
                      </a:r>
                    </a:p>
                  </a:txBody>
                  <a:tcPr marL="9525" marR="9525" marT="9525" marB="0" anchor="ctr">
                    <a:lnB w="28575" cap="flat" cmpd="sng" algn="ctr">
                      <a:solidFill>
                        <a:schemeClr val="bg2"/>
                      </a:solidFill>
                      <a:prstDash val="solid"/>
                      <a:round/>
                      <a:headEnd type="none" w="med" len="med"/>
                      <a:tailEnd type="none" w="med" len="med"/>
                    </a:lnB>
                  </a:tcPr>
                </a:tc>
                <a:tc>
                  <a:txBody>
                    <a:bodyPr/>
                    <a:lstStyle/>
                    <a:p>
                      <a:pPr algn="ctr" fontAlgn="ctr"/>
                      <a:r>
                        <a:rPr lang="ru-RU" sz="900" b="0" i="0" u="none" strike="noStrike" cap="none" dirty="0">
                          <a:solidFill>
                            <a:schemeClr val="dk1"/>
                          </a:solidFill>
                          <a:latin typeface="+mn-lt"/>
                          <a:ea typeface="+mn-ea"/>
                          <a:cs typeface="+mn-cs"/>
                          <a:sym typeface="Arial"/>
                        </a:rPr>
                        <a:t>526</a:t>
                      </a:r>
                    </a:p>
                  </a:txBody>
                  <a:tcPr marL="9525" marR="9525" marT="9525" marB="0" anchor="ctr">
                    <a:lnB w="28575" cap="flat" cmpd="sng" algn="ctr">
                      <a:solidFill>
                        <a:schemeClr val="bg2"/>
                      </a:solidFill>
                      <a:prstDash val="solid"/>
                      <a:round/>
                      <a:headEnd type="none" w="med" len="med"/>
                      <a:tailEnd type="none" w="med" len="med"/>
                    </a:lnB>
                  </a:tcPr>
                </a:tc>
                <a:tc>
                  <a:txBody>
                    <a:bodyPr/>
                    <a:lstStyle/>
                    <a:p>
                      <a:pPr algn="ctr" fontAlgn="ctr"/>
                      <a:r>
                        <a:rPr lang="ru-RU" sz="900" b="0" i="0" u="none" strike="noStrike" cap="none">
                          <a:solidFill>
                            <a:schemeClr val="dk1"/>
                          </a:solidFill>
                          <a:latin typeface="+mn-lt"/>
                          <a:ea typeface="+mn-ea"/>
                          <a:cs typeface="+mn-cs"/>
                          <a:sym typeface="Arial"/>
                        </a:rPr>
                        <a:t>526</a:t>
                      </a:r>
                    </a:p>
                  </a:txBody>
                  <a:tcPr marL="9525" marR="9525" marT="9525" marB="0" anchor="ctr">
                    <a:lnB w="28575" cap="flat" cmpd="sng" algn="ctr">
                      <a:solidFill>
                        <a:schemeClr val="bg2"/>
                      </a:solidFill>
                      <a:prstDash val="solid"/>
                      <a:round/>
                      <a:headEnd type="none" w="med" len="med"/>
                      <a:tailEnd type="none" w="med" len="med"/>
                    </a:lnB>
                  </a:tcPr>
                </a:tc>
                <a:tc>
                  <a:txBody>
                    <a:bodyPr/>
                    <a:lstStyle/>
                    <a:p>
                      <a:pPr algn="ctr" fontAlgn="ctr"/>
                      <a:r>
                        <a:rPr lang="ru-RU" sz="900" b="0" i="0" u="none" strike="noStrike" cap="none">
                          <a:solidFill>
                            <a:schemeClr val="dk1"/>
                          </a:solidFill>
                          <a:latin typeface="+mn-lt"/>
                          <a:ea typeface="+mn-ea"/>
                          <a:cs typeface="+mn-cs"/>
                          <a:sym typeface="Arial"/>
                        </a:rPr>
                        <a:t>736</a:t>
                      </a:r>
                    </a:p>
                  </a:txBody>
                  <a:tcPr marL="9525" marR="9525" marT="9525" marB="0" anchor="ctr">
                    <a:lnB w="28575" cap="flat" cmpd="sng" algn="ctr">
                      <a:solidFill>
                        <a:schemeClr val="bg2"/>
                      </a:solidFill>
                      <a:prstDash val="solid"/>
                      <a:round/>
                      <a:headEnd type="none" w="med" len="med"/>
                      <a:tailEnd type="none" w="med" len="med"/>
                    </a:lnB>
                  </a:tcPr>
                </a:tc>
                <a:tc>
                  <a:txBody>
                    <a:bodyPr/>
                    <a:lstStyle/>
                    <a:p>
                      <a:pPr algn="ctr" fontAlgn="ctr"/>
                      <a:r>
                        <a:rPr lang="ru-RU" sz="1050" b="1" i="0" u="none" strike="noStrike" cap="none">
                          <a:solidFill>
                            <a:schemeClr val="dk1"/>
                          </a:solidFill>
                          <a:latin typeface="+mn-lt"/>
                          <a:ea typeface="+mn-ea"/>
                          <a:cs typeface="+mn-cs"/>
                          <a:sym typeface="Arial"/>
                        </a:rPr>
                        <a:t>3,2%</a:t>
                      </a:r>
                    </a:p>
                  </a:txBody>
                  <a:tcPr marL="9525" marR="9525" marT="9525" marB="0" anchor="ctr">
                    <a:lnB w="28575" cap="flat" cmpd="sng" algn="ctr">
                      <a:solidFill>
                        <a:schemeClr val="bg2"/>
                      </a:solidFill>
                      <a:prstDash val="solid"/>
                      <a:round/>
                      <a:headEnd type="none" w="med" len="med"/>
                      <a:tailEnd type="none" w="med" len="med"/>
                    </a:lnB>
                  </a:tcPr>
                </a:tc>
                <a:extLst>
                  <a:ext uri="{0D108BD9-81ED-4DB2-BD59-A6C34878D82A}">
                    <a16:rowId xmlns:a16="http://schemas.microsoft.com/office/drawing/2014/main" val="1891601564"/>
                  </a:ext>
                </a:extLst>
              </a:tr>
              <a:tr h="252035">
                <a:tc rowSpan="5">
                  <a:txBody>
                    <a:bodyPr/>
                    <a:lstStyle/>
                    <a:p>
                      <a:pPr algn="ctr"/>
                      <a:r>
                        <a:rPr lang="ru-RU" sz="1100" dirty="0"/>
                        <a:t>2020</a:t>
                      </a:r>
                      <a:endParaRPr lang="ru-KZ" sz="1100" dirty="0"/>
                    </a:p>
                  </a:txBody>
                  <a:tcPr anchor="ctr">
                    <a:lnT w="28575" cap="flat" cmpd="sng" algn="ctr">
                      <a:solidFill>
                        <a:schemeClr val="bg2"/>
                      </a:solidFill>
                      <a:prstDash val="solid"/>
                      <a:round/>
                      <a:headEnd type="none" w="med" len="med"/>
                      <a:tailEnd type="none" w="med" len="med"/>
                    </a:lnT>
                    <a:lnB w="28575" cap="flat" cmpd="sng" algn="ctr">
                      <a:solidFill>
                        <a:schemeClr val="bg2"/>
                      </a:solidFill>
                      <a:prstDash val="solid"/>
                      <a:round/>
                      <a:headEnd type="none" w="med" len="med"/>
                      <a:tailEnd type="none" w="med" len="med"/>
                    </a:lnB>
                  </a:tcPr>
                </a:tc>
                <a:tc>
                  <a:txBody>
                    <a:bodyPr/>
                    <a:lstStyle/>
                    <a:p>
                      <a:pPr marL="72000" algn="l" fontAlgn="b"/>
                      <a:r>
                        <a:rPr lang="ru-RU" sz="800" b="0" i="0" u="none" strike="noStrike" cap="none" dirty="0">
                          <a:solidFill>
                            <a:schemeClr val="dk1"/>
                          </a:solidFill>
                          <a:latin typeface="+mn-lt"/>
                          <a:ea typeface="+mn-ea"/>
                          <a:cs typeface="+mn-cs"/>
                          <a:sym typeface="Arial"/>
                        </a:rPr>
                        <a:t>1 </a:t>
                      </a:r>
                      <a:r>
                        <a:rPr lang="ru-RU" sz="800" b="0" i="0" u="none" strike="noStrike" cap="none" dirty="0" err="1">
                          <a:solidFill>
                            <a:schemeClr val="dk1"/>
                          </a:solidFill>
                          <a:latin typeface="+mn-lt"/>
                          <a:ea typeface="+mn-ea"/>
                          <a:cs typeface="+mn-cs"/>
                          <a:sym typeface="Arial"/>
                        </a:rPr>
                        <a:t>Басқа</a:t>
                      </a:r>
                      <a:r>
                        <a:rPr lang="ru-RU" sz="800" b="0" i="0" u="none" strike="noStrike" cap="none" dirty="0">
                          <a:solidFill>
                            <a:schemeClr val="dk1"/>
                          </a:solidFill>
                          <a:latin typeface="+mn-lt"/>
                          <a:ea typeface="+mn-ea"/>
                          <a:cs typeface="+mn-cs"/>
                          <a:sym typeface="Arial"/>
                        </a:rPr>
                        <a:t> да </a:t>
                      </a:r>
                      <a:r>
                        <a:rPr lang="ru-RU" sz="800" b="0" i="0" u="none" strike="noStrike" cap="none" dirty="0" err="1">
                          <a:solidFill>
                            <a:schemeClr val="dk1"/>
                          </a:solidFill>
                          <a:latin typeface="+mn-lt"/>
                          <a:ea typeface="+mn-ea"/>
                          <a:cs typeface="+mn-cs"/>
                          <a:sym typeface="Arial"/>
                        </a:rPr>
                        <a:t>біліктілігі</a:t>
                      </a:r>
                      <a:r>
                        <a:rPr lang="ru-RU" sz="800" b="0" i="0" u="none" strike="noStrike" cap="none" dirty="0">
                          <a:solidFill>
                            <a:schemeClr val="dk1"/>
                          </a:solidFill>
                          <a:latin typeface="+mn-lt"/>
                          <a:ea typeface="+mn-ea"/>
                          <a:cs typeface="+mn-cs"/>
                          <a:sym typeface="Arial"/>
                        </a:rPr>
                        <a:t> </a:t>
                      </a:r>
                      <a:r>
                        <a:rPr lang="ru-RU" sz="800" b="0" i="0" u="none" strike="noStrike" cap="none" dirty="0" err="1">
                          <a:solidFill>
                            <a:schemeClr val="dk1"/>
                          </a:solidFill>
                          <a:latin typeface="+mn-lt"/>
                          <a:ea typeface="+mn-ea"/>
                          <a:cs typeface="+mn-cs"/>
                          <a:sym typeface="Arial"/>
                        </a:rPr>
                        <a:t>жоқ</a:t>
                      </a:r>
                      <a:r>
                        <a:rPr lang="ru-RU" sz="800" b="0" i="0" u="none" strike="noStrike" cap="none" dirty="0">
                          <a:solidFill>
                            <a:schemeClr val="dk1"/>
                          </a:solidFill>
                          <a:latin typeface="+mn-lt"/>
                          <a:ea typeface="+mn-ea"/>
                          <a:cs typeface="+mn-cs"/>
                          <a:sym typeface="Arial"/>
                        </a:rPr>
                        <a:t> </a:t>
                      </a:r>
                      <a:r>
                        <a:rPr lang="ru-RU" sz="800" b="0" i="0" u="none" strike="noStrike" cap="none" dirty="0" err="1">
                          <a:solidFill>
                            <a:schemeClr val="dk1"/>
                          </a:solidFill>
                          <a:latin typeface="+mn-lt"/>
                          <a:ea typeface="+mn-ea"/>
                          <a:cs typeface="+mn-cs"/>
                          <a:sym typeface="Arial"/>
                        </a:rPr>
                        <a:t>жұмысшылар</a:t>
                      </a:r>
                      <a:endParaRPr lang="ru-RU" sz="800" b="0" i="0" u="none" strike="noStrike" cap="none" dirty="0">
                        <a:solidFill>
                          <a:schemeClr val="dk1"/>
                        </a:solidFill>
                        <a:latin typeface="+mn-lt"/>
                        <a:ea typeface="+mn-ea"/>
                        <a:cs typeface="+mn-cs"/>
                        <a:sym typeface="Arial"/>
                      </a:endParaRPr>
                    </a:p>
                  </a:txBody>
                  <a:tcPr marL="9525" marR="9525" marT="9525" marB="0" anchor="ctr">
                    <a:lnT w="28575" cap="flat" cmpd="sng" algn="ctr">
                      <a:solidFill>
                        <a:schemeClr val="bg2"/>
                      </a:solidFill>
                      <a:prstDash val="solid"/>
                      <a:round/>
                      <a:headEnd type="none" w="med" len="med"/>
                      <a:tailEnd type="none" w="med" len="med"/>
                    </a:lnT>
                  </a:tcPr>
                </a:tc>
                <a:tc>
                  <a:txBody>
                    <a:bodyPr/>
                    <a:lstStyle/>
                    <a:p>
                      <a:pPr algn="ctr" fontAlgn="b"/>
                      <a:r>
                        <a:rPr lang="ru-RU" sz="900" b="0" i="1" u="none" strike="noStrike" cap="none">
                          <a:solidFill>
                            <a:schemeClr val="dk1"/>
                          </a:solidFill>
                          <a:latin typeface="+mn-lt"/>
                          <a:ea typeface="+mn-ea"/>
                          <a:cs typeface="+mn-cs"/>
                          <a:sym typeface="Arial"/>
                        </a:rPr>
                        <a:t>9629-9</a:t>
                      </a:r>
                    </a:p>
                  </a:txBody>
                  <a:tcPr marL="9525" marR="9525" marT="9525" marB="0" anchor="ctr">
                    <a:lnT w="28575" cap="flat" cmpd="sng" algn="ctr">
                      <a:solidFill>
                        <a:schemeClr val="bg2"/>
                      </a:solidFill>
                      <a:prstDash val="solid"/>
                      <a:round/>
                      <a:headEnd type="none" w="med" len="med"/>
                      <a:tailEnd type="none" w="med" len="med"/>
                    </a:lnT>
                  </a:tcPr>
                </a:tc>
                <a:tc>
                  <a:txBody>
                    <a:bodyPr/>
                    <a:lstStyle/>
                    <a:p>
                      <a:pPr algn="ctr" fontAlgn="ctr"/>
                      <a:r>
                        <a:rPr lang="ru-RU" sz="1050" b="1" i="0" u="none" strike="noStrike" cap="none" dirty="0">
                          <a:solidFill>
                            <a:schemeClr val="dk1"/>
                          </a:solidFill>
                          <a:latin typeface="+mn-lt"/>
                          <a:ea typeface="+mn-ea"/>
                          <a:cs typeface="+mn-cs"/>
                          <a:sym typeface="Arial"/>
                        </a:rPr>
                        <a:t>8 987</a:t>
                      </a:r>
                    </a:p>
                  </a:txBody>
                  <a:tcPr marL="9525" marR="9525" marT="9525" marB="0" anchor="ctr">
                    <a:lnT w="28575" cap="flat" cmpd="sng" algn="ctr">
                      <a:solidFill>
                        <a:schemeClr val="bg2"/>
                      </a:solidFill>
                      <a:prstDash val="solid"/>
                      <a:round/>
                      <a:headEnd type="none" w="med" len="med"/>
                      <a:tailEnd type="none" w="med" len="med"/>
                    </a:lnT>
                  </a:tcPr>
                </a:tc>
                <a:tc>
                  <a:txBody>
                    <a:bodyPr/>
                    <a:lstStyle/>
                    <a:p>
                      <a:pPr algn="ctr" fontAlgn="ctr"/>
                      <a:r>
                        <a:rPr lang="ru-RU" sz="900" b="0" i="0" u="none" strike="noStrike" cap="none">
                          <a:solidFill>
                            <a:schemeClr val="dk1"/>
                          </a:solidFill>
                          <a:latin typeface="+mn-lt"/>
                          <a:ea typeface="+mn-ea"/>
                          <a:cs typeface="+mn-cs"/>
                          <a:sym typeface="Arial"/>
                        </a:rPr>
                        <a:t>669</a:t>
                      </a:r>
                    </a:p>
                  </a:txBody>
                  <a:tcPr marL="9525" marR="9525" marT="9525" marB="0" anchor="ctr">
                    <a:lnT w="28575" cap="flat" cmpd="sng" algn="ctr">
                      <a:solidFill>
                        <a:schemeClr val="bg2"/>
                      </a:solidFill>
                      <a:prstDash val="solid"/>
                      <a:round/>
                      <a:headEnd type="none" w="med" len="med"/>
                      <a:tailEnd type="none" w="med" len="med"/>
                    </a:lnT>
                  </a:tcPr>
                </a:tc>
                <a:tc>
                  <a:txBody>
                    <a:bodyPr/>
                    <a:lstStyle/>
                    <a:p>
                      <a:pPr algn="ctr" fontAlgn="ctr"/>
                      <a:r>
                        <a:rPr lang="ru-RU" sz="900" b="0" i="0" u="none" strike="noStrike" cap="none" dirty="0">
                          <a:solidFill>
                            <a:schemeClr val="dk1"/>
                          </a:solidFill>
                          <a:latin typeface="+mn-lt"/>
                          <a:ea typeface="+mn-ea"/>
                          <a:cs typeface="+mn-cs"/>
                          <a:sym typeface="Arial"/>
                        </a:rPr>
                        <a:t>4 116</a:t>
                      </a:r>
                    </a:p>
                  </a:txBody>
                  <a:tcPr marL="9525" marR="9525" marT="9525" marB="0" anchor="ctr">
                    <a:lnT w="28575" cap="flat" cmpd="sng" algn="ctr">
                      <a:solidFill>
                        <a:schemeClr val="bg2"/>
                      </a:solidFill>
                      <a:prstDash val="solid"/>
                      <a:round/>
                      <a:headEnd type="none" w="med" len="med"/>
                      <a:tailEnd type="none" w="med" len="med"/>
                    </a:lnT>
                  </a:tcPr>
                </a:tc>
                <a:tc>
                  <a:txBody>
                    <a:bodyPr/>
                    <a:lstStyle/>
                    <a:p>
                      <a:pPr algn="ctr" fontAlgn="ctr"/>
                      <a:r>
                        <a:rPr lang="ru-RU" sz="900" b="0" i="0" u="none" strike="noStrike" cap="none">
                          <a:solidFill>
                            <a:schemeClr val="dk1"/>
                          </a:solidFill>
                          <a:latin typeface="+mn-lt"/>
                          <a:ea typeface="+mn-ea"/>
                          <a:cs typeface="+mn-cs"/>
                          <a:sym typeface="Arial"/>
                        </a:rPr>
                        <a:t>2 246</a:t>
                      </a:r>
                    </a:p>
                  </a:txBody>
                  <a:tcPr marL="9525" marR="9525" marT="9525" marB="0" anchor="ctr">
                    <a:lnT w="28575" cap="flat" cmpd="sng" algn="ctr">
                      <a:solidFill>
                        <a:schemeClr val="bg2"/>
                      </a:solidFill>
                      <a:prstDash val="solid"/>
                      <a:round/>
                      <a:headEnd type="none" w="med" len="med"/>
                      <a:tailEnd type="none" w="med" len="med"/>
                    </a:lnT>
                  </a:tcPr>
                </a:tc>
                <a:tc>
                  <a:txBody>
                    <a:bodyPr/>
                    <a:lstStyle/>
                    <a:p>
                      <a:pPr algn="ctr" fontAlgn="ctr"/>
                      <a:r>
                        <a:rPr lang="ru-RU" sz="900" b="0" i="0" u="none" strike="noStrike" cap="none">
                          <a:solidFill>
                            <a:schemeClr val="dk1"/>
                          </a:solidFill>
                          <a:latin typeface="+mn-lt"/>
                          <a:ea typeface="+mn-ea"/>
                          <a:cs typeface="+mn-cs"/>
                          <a:sym typeface="Arial"/>
                        </a:rPr>
                        <a:t>1 956</a:t>
                      </a:r>
                    </a:p>
                  </a:txBody>
                  <a:tcPr marL="9525" marR="9525" marT="9525" marB="0" anchor="ctr">
                    <a:lnT w="28575" cap="flat" cmpd="sng" algn="ctr">
                      <a:solidFill>
                        <a:schemeClr val="bg2"/>
                      </a:solidFill>
                      <a:prstDash val="solid"/>
                      <a:round/>
                      <a:headEnd type="none" w="med" len="med"/>
                      <a:tailEnd type="none" w="med" len="med"/>
                    </a:lnT>
                  </a:tcPr>
                </a:tc>
                <a:tc>
                  <a:txBody>
                    <a:bodyPr/>
                    <a:lstStyle/>
                    <a:p>
                      <a:pPr algn="ctr" fontAlgn="ctr"/>
                      <a:r>
                        <a:rPr lang="ru-RU" sz="1050" b="1" i="0" u="none" strike="noStrike" cap="none">
                          <a:solidFill>
                            <a:schemeClr val="dk1"/>
                          </a:solidFill>
                          <a:latin typeface="+mn-lt"/>
                          <a:ea typeface="+mn-ea"/>
                          <a:cs typeface="+mn-cs"/>
                          <a:sym typeface="Arial"/>
                        </a:rPr>
                        <a:t>11,2%</a:t>
                      </a:r>
                    </a:p>
                  </a:txBody>
                  <a:tcPr marL="9525" marR="9525" marT="9525" marB="0" anchor="ctr">
                    <a:lnT w="28575" cap="flat" cmpd="sng" algn="ctr">
                      <a:solidFill>
                        <a:schemeClr val="bg2"/>
                      </a:solidFill>
                      <a:prstDash val="solid"/>
                      <a:round/>
                      <a:headEnd type="none" w="med" len="med"/>
                      <a:tailEnd type="none" w="med" len="med"/>
                    </a:lnT>
                  </a:tcPr>
                </a:tc>
                <a:extLst>
                  <a:ext uri="{0D108BD9-81ED-4DB2-BD59-A6C34878D82A}">
                    <a16:rowId xmlns:a16="http://schemas.microsoft.com/office/drawing/2014/main" val="1385719993"/>
                  </a:ext>
                </a:extLst>
              </a:tr>
              <a:tr h="252035">
                <a:tc vMerge="1">
                  <a:txBody>
                    <a:bodyPr/>
                    <a:lstStyle/>
                    <a:p>
                      <a:endParaRPr lang="ru-KZ" sz="1100" dirty="0"/>
                    </a:p>
                  </a:txBody>
                  <a:tcPr/>
                </a:tc>
                <a:tc>
                  <a:txBody>
                    <a:bodyPr/>
                    <a:lstStyle/>
                    <a:p>
                      <a:pPr marL="72000" algn="l" fontAlgn="b"/>
                      <a:r>
                        <a:rPr lang="ru-RU" sz="800" b="0" i="0" u="none" strike="noStrike" cap="none" dirty="0">
                          <a:solidFill>
                            <a:schemeClr val="dk1"/>
                          </a:solidFill>
                          <a:latin typeface="+mn-lt"/>
                          <a:ea typeface="+mn-ea"/>
                          <a:cs typeface="+mn-cs"/>
                          <a:sym typeface="Arial"/>
                        </a:rPr>
                        <a:t>2 Жеке </a:t>
                      </a:r>
                      <a:r>
                        <a:rPr lang="ru-RU" sz="800" b="0" i="0" u="none" strike="noStrike" cap="none" dirty="0" err="1">
                          <a:solidFill>
                            <a:schemeClr val="dk1"/>
                          </a:solidFill>
                          <a:latin typeface="+mn-lt"/>
                          <a:ea typeface="+mn-ea"/>
                          <a:cs typeface="+mn-cs"/>
                          <a:sym typeface="Arial"/>
                        </a:rPr>
                        <a:t>жүргізушілер</a:t>
                      </a:r>
                      <a:r>
                        <a:rPr lang="ru-RU" sz="800" b="0" i="0" u="none" strike="noStrike" cap="none" dirty="0">
                          <a:solidFill>
                            <a:schemeClr val="dk1"/>
                          </a:solidFill>
                          <a:latin typeface="+mn-lt"/>
                          <a:ea typeface="+mn-ea"/>
                          <a:cs typeface="+mn-cs"/>
                          <a:sym typeface="Arial"/>
                        </a:rPr>
                        <a:t> мен </a:t>
                      </a:r>
                      <a:r>
                        <a:rPr lang="ru-RU" sz="800" b="0" i="0" u="none" strike="noStrike" cap="none" dirty="0" err="1">
                          <a:solidFill>
                            <a:schemeClr val="dk1"/>
                          </a:solidFill>
                          <a:latin typeface="+mn-lt"/>
                          <a:ea typeface="+mn-ea"/>
                          <a:cs typeface="+mn-cs"/>
                          <a:sym typeface="Arial"/>
                        </a:rPr>
                        <a:t>шопырлар</a:t>
                      </a:r>
                      <a:endParaRPr lang="ru-RU" sz="800" b="0" i="0" u="none" strike="noStrike" cap="none" dirty="0">
                        <a:solidFill>
                          <a:schemeClr val="dk1"/>
                        </a:solidFill>
                        <a:latin typeface="+mn-lt"/>
                        <a:ea typeface="+mn-ea"/>
                        <a:cs typeface="+mn-cs"/>
                        <a:sym typeface="Arial"/>
                      </a:endParaRPr>
                    </a:p>
                  </a:txBody>
                  <a:tcPr marL="9525" marR="9525" marT="9525" marB="0" anchor="ctr"/>
                </a:tc>
                <a:tc>
                  <a:txBody>
                    <a:bodyPr/>
                    <a:lstStyle/>
                    <a:p>
                      <a:pPr algn="ctr" fontAlgn="b"/>
                      <a:r>
                        <a:rPr lang="ru-RU" sz="900" b="0" i="1" u="none" strike="noStrike" cap="none" dirty="0">
                          <a:solidFill>
                            <a:schemeClr val="dk1"/>
                          </a:solidFill>
                          <a:latin typeface="+mn-lt"/>
                          <a:ea typeface="+mn-ea"/>
                          <a:cs typeface="+mn-cs"/>
                          <a:sym typeface="Arial"/>
                        </a:rPr>
                        <a:t>8322-2</a:t>
                      </a:r>
                    </a:p>
                  </a:txBody>
                  <a:tcPr marL="9525" marR="9525" marT="9525" marB="0" anchor="ctr"/>
                </a:tc>
                <a:tc>
                  <a:txBody>
                    <a:bodyPr/>
                    <a:lstStyle/>
                    <a:p>
                      <a:pPr algn="ctr" fontAlgn="ctr"/>
                      <a:r>
                        <a:rPr lang="ru-RU" sz="1050" b="1" i="0" u="none" strike="noStrike" cap="none">
                          <a:solidFill>
                            <a:schemeClr val="dk1"/>
                          </a:solidFill>
                          <a:latin typeface="+mn-lt"/>
                          <a:ea typeface="+mn-ea"/>
                          <a:cs typeface="+mn-cs"/>
                          <a:sym typeface="Arial"/>
                        </a:rPr>
                        <a:t>4 729</a:t>
                      </a:r>
                    </a:p>
                  </a:txBody>
                  <a:tcPr marL="9525" marR="9525" marT="9525" marB="0" anchor="ctr"/>
                </a:tc>
                <a:tc>
                  <a:txBody>
                    <a:bodyPr/>
                    <a:lstStyle/>
                    <a:p>
                      <a:pPr algn="ctr" fontAlgn="ctr"/>
                      <a:r>
                        <a:rPr lang="ru-RU" sz="900" b="0" i="0" u="none" strike="noStrike" cap="none">
                          <a:solidFill>
                            <a:schemeClr val="dk1"/>
                          </a:solidFill>
                          <a:latin typeface="+mn-lt"/>
                          <a:ea typeface="+mn-ea"/>
                          <a:cs typeface="+mn-cs"/>
                          <a:sym typeface="Arial"/>
                        </a:rPr>
                        <a:t>1 370</a:t>
                      </a:r>
                    </a:p>
                  </a:txBody>
                  <a:tcPr marL="9525" marR="9525" marT="9525" marB="0" anchor="ctr"/>
                </a:tc>
                <a:tc>
                  <a:txBody>
                    <a:bodyPr/>
                    <a:lstStyle/>
                    <a:p>
                      <a:pPr algn="ctr" fontAlgn="ctr"/>
                      <a:r>
                        <a:rPr lang="ru-RU" sz="900" b="0" i="0" u="none" strike="noStrike" cap="none">
                          <a:solidFill>
                            <a:schemeClr val="dk1"/>
                          </a:solidFill>
                          <a:latin typeface="+mn-lt"/>
                          <a:ea typeface="+mn-ea"/>
                          <a:cs typeface="+mn-cs"/>
                          <a:sym typeface="Arial"/>
                        </a:rPr>
                        <a:t>1 111</a:t>
                      </a:r>
                    </a:p>
                  </a:txBody>
                  <a:tcPr marL="9525" marR="9525" marT="9525" marB="0" anchor="ctr"/>
                </a:tc>
                <a:tc>
                  <a:txBody>
                    <a:bodyPr/>
                    <a:lstStyle/>
                    <a:p>
                      <a:pPr algn="ctr" fontAlgn="ctr"/>
                      <a:r>
                        <a:rPr lang="ru-RU" sz="900" b="0" i="0" u="none" strike="noStrike" cap="none">
                          <a:solidFill>
                            <a:schemeClr val="dk1"/>
                          </a:solidFill>
                          <a:latin typeface="+mn-lt"/>
                          <a:ea typeface="+mn-ea"/>
                          <a:cs typeface="+mn-cs"/>
                          <a:sym typeface="Arial"/>
                        </a:rPr>
                        <a:t>1 292</a:t>
                      </a:r>
                    </a:p>
                  </a:txBody>
                  <a:tcPr marL="9525" marR="9525" marT="9525" marB="0" anchor="ctr"/>
                </a:tc>
                <a:tc>
                  <a:txBody>
                    <a:bodyPr/>
                    <a:lstStyle/>
                    <a:p>
                      <a:pPr algn="ctr" fontAlgn="ctr"/>
                      <a:r>
                        <a:rPr lang="ru-RU" sz="900" b="0" i="0" u="none" strike="noStrike" cap="none">
                          <a:solidFill>
                            <a:schemeClr val="dk1"/>
                          </a:solidFill>
                          <a:latin typeface="+mn-lt"/>
                          <a:ea typeface="+mn-ea"/>
                          <a:cs typeface="+mn-cs"/>
                          <a:sym typeface="Arial"/>
                        </a:rPr>
                        <a:t>956</a:t>
                      </a:r>
                    </a:p>
                  </a:txBody>
                  <a:tcPr marL="9525" marR="9525" marT="9525" marB="0" anchor="ctr"/>
                </a:tc>
                <a:tc>
                  <a:txBody>
                    <a:bodyPr/>
                    <a:lstStyle/>
                    <a:p>
                      <a:pPr algn="ctr" fontAlgn="ctr"/>
                      <a:r>
                        <a:rPr lang="ru-RU" sz="1050" b="1" i="0" u="none" strike="noStrike" cap="none">
                          <a:solidFill>
                            <a:schemeClr val="dk1"/>
                          </a:solidFill>
                          <a:latin typeface="+mn-lt"/>
                          <a:ea typeface="+mn-ea"/>
                          <a:cs typeface="+mn-cs"/>
                          <a:sym typeface="Arial"/>
                        </a:rPr>
                        <a:t>5,9%</a:t>
                      </a:r>
                    </a:p>
                  </a:txBody>
                  <a:tcPr marL="9525" marR="9525" marT="9525" marB="0" anchor="ctr"/>
                </a:tc>
                <a:extLst>
                  <a:ext uri="{0D108BD9-81ED-4DB2-BD59-A6C34878D82A}">
                    <a16:rowId xmlns:a16="http://schemas.microsoft.com/office/drawing/2014/main" val="4184679391"/>
                  </a:ext>
                </a:extLst>
              </a:tr>
              <a:tr h="252035">
                <a:tc vMerge="1">
                  <a:txBody>
                    <a:bodyPr/>
                    <a:lstStyle/>
                    <a:p>
                      <a:endParaRPr lang="ru-KZ" sz="1100" dirty="0"/>
                    </a:p>
                  </a:txBody>
                  <a:tcPr/>
                </a:tc>
                <a:tc>
                  <a:txBody>
                    <a:bodyPr/>
                    <a:lstStyle/>
                    <a:p>
                      <a:pPr marL="72000" algn="l" fontAlgn="b"/>
                      <a:r>
                        <a:rPr lang="ru-RU" sz="800" b="0" i="0" u="none" strike="noStrike" cap="none" dirty="0">
                          <a:solidFill>
                            <a:schemeClr val="dk1"/>
                          </a:solidFill>
                          <a:latin typeface="+mn-lt"/>
                          <a:ea typeface="+mn-ea"/>
                          <a:cs typeface="+mn-cs"/>
                          <a:sym typeface="Arial"/>
                        </a:rPr>
                        <a:t>3 </a:t>
                      </a:r>
                      <a:r>
                        <a:rPr lang="ru-RU" sz="800" b="0" i="0" u="none" strike="noStrike" cap="none" dirty="0" err="1">
                          <a:solidFill>
                            <a:schemeClr val="dk1"/>
                          </a:solidFill>
                          <a:latin typeface="+mn-lt"/>
                          <a:ea typeface="+mn-ea"/>
                          <a:cs typeface="+mn-cs"/>
                          <a:sym typeface="Arial"/>
                        </a:rPr>
                        <a:t>Басқа</a:t>
                      </a:r>
                      <a:r>
                        <a:rPr lang="ru-RU" sz="800" b="0" i="0" u="none" strike="noStrike" cap="none" dirty="0">
                          <a:solidFill>
                            <a:schemeClr val="dk1"/>
                          </a:solidFill>
                          <a:latin typeface="+mn-lt"/>
                          <a:ea typeface="+mn-ea"/>
                          <a:cs typeface="+mn-cs"/>
                          <a:sym typeface="Arial"/>
                        </a:rPr>
                        <a:t> да </a:t>
                      </a:r>
                      <a:r>
                        <a:rPr lang="ru-RU" sz="800" b="0" i="0" u="none" strike="noStrike" cap="none" dirty="0" err="1">
                          <a:solidFill>
                            <a:schemeClr val="dk1"/>
                          </a:solidFill>
                          <a:latin typeface="+mn-lt"/>
                          <a:ea typeface="+mn-ea"/>
                          <a:cs typeface="+mn-cs"/>
                          <a:sym typeface="Arial"/>
                        </a:rPr>
                        <a:t>күзетшілер</a:t>
                      </a:r>
                      <a:r>
                        <a:rPr lang="ru-RU" sz="800" b="0" i="0" u="none" strike="noStrike" cap="none" dirty="0">
                          <a:solidFill>
                            <a:schemeClr val="dk1"/>
                          </a:solidFill>
                          <a:latin typeface="+mn-lt"/>
                          <a:ea typeface="+mn-ea"/>
                          <a:cs typeface="+mn-cs"/>
                          <a:sym typeface="Arial"/>
                        </a:rPr>
                        <a:t>, </a:t>
                      </a:r>
                      <a:r>
                        <a:rPr lang="ru-RU" sz="800" b="0" i="0" u="none" strike="noStrike" cap="none" dirty="0" err="1">
                          <a:solidFill>
                            <a:schemeClr val="dk1"/>
                          </a:solidFill>
                          <a:latin typeface="+mn-lt"/>
                          <a:ea typeface="+mn-ea"/>
                          <a:cs typeface="+mn-cs"/>
                          <a:sym typeface="Arial"/>
                        </a:rPr>
                        <a:t>инкассаторлар</a:t>
                      </a:r>
                      <a:r>
                        <a:rPr lang="ru-RU" sz="800" b="0" i="0" u="none" strike="noStrike" cap="none" dirty="0">
                          <a:solidFill>
                            <a:schemeClr val="dk1"/>
                          </a:solidFill>
                          <a:latin typeface="+mn-lt"/>
                          <a:ea typeface="+mn-ea"/>
                          <a:cs typeface="+mn-cs"/>
                          <a:sym typeface="Arial"/>
                        </a:rPr>
                        <a:t> </a:t>
                      </a:r>
                      <a:r>
                        <a:rPr lang="ru-RU" sz="800" b="0" i="0" u="none" strike="noStrike" cap="none" dirty="0" err="1">
                          <a:solidFill>
                            <a:schemeClr val="dk1"/>
                          </a:solidFill>
                          <a:latin typeface="+mn-lt"/>
                          <a:ea typeface="+mn-ea"/>
                          <a:cs typeface="+mn-cs"/>
                          <a:sym typeface="Arial"/>
                        </a:rPr>
                        <a:t>және</a:t>
                      </a:r>
                      <a:r>
                        <a:rPr lang="ru-RU" sz="800" b="0" i="0" u="none" strike="noStrike" cap="none" dirty="0">
                          <a:solidFill>
                            <a:schemeClr val="dk1"/>
                          </a:solidFill>
                          <a:latin typeface="+mn-lt"/>
                          <a:ea typeface="+mn-ea"/>
                          <a:cs typeface="+mn-cs"/>
                          <a:sym typeface="Arial"/>
                        </a:rPr>
                        <a:t>  </a:t>
                      </a:r>
                      <a:r>
                        <a:rPr lang="ru-RU" sz="800" b="0" i="0" u="none" strike="noStrike" cap="none" dirty="0" err="1">
                          <a:solidFill>
                            <a:schemeClr val="dk1"/>
                          </a:solidFill>
                          <a:latin typeface="+mn-lt"/>
                          <a:ea typeface="+mn-ea"/>
                          <a:cs typeface="+mn-cs"/>
                          <a:sym typeface="Arial"/>
                        </a:rPr>
                        <a:t>тектес</a:t>
                      </a:r>
                      <a:r>
                        <a:rPr lang="ru-RU" sz="800" b="0" i="0" u="none" strike="noStrike" cap="none" dirty="0">
                          <a:solidFill>
                            <a:schemeClr val="dk1"/>
                          </a:solidFill>
                          <a:latin typeface="+mn-lt"/>
                          <a:ea typeface="+mn-ea"/>
                          <a:cs typeface="+mn-cs"/>
                          <a:sym typeface="Arial"/>
                        </a:rPr>
                        <a:t> </a:t>
                      </a:r>
                      <a:r>
                        <a:rPr lang="ru-RU" sz="800" b="0" i="0" u="none" strike="noStrike" cap="none" dirty="0" err="1">
                          <a:solidFill>
                            <a:schemeClr val="dk1"/>
                          </a:solidFill>
                          <a:latin typeface="+mn-lt"/>
                          <a:ea typeface="+mn-ea"/>
                          <a:cs typeface="+mn-cs"/>
                          <a:sym typeface="Arial"/>
                        </a:rPr>
                        <a:t>қызметтер</a:t>
                      </a:r>
                      <a:endParaRPr lang="ru-RU" sz="800" b="0" i="0" u="none" strike="noStrike" cap="none" dirty="0">
                        <a:solidFill>
                          <a:schemeClr val="dk1"/>
                        </a:solidFill>
                        <a:latin typeface="+mn-lt"/>
                        <a:ea typeface="+mn-ea"/>
                        <a:cs typeface="+mn-cs"/>
                        <a:sym typeface="Arial"/>
                      </a:endParaRPr>
                    </a:p>
                  </a:txBody>
                  <a:tcPr marL="9525" marR="9525" marT="9525" marB="0" anchor="ctr"/>
                </a:tc>
                <a:tc>
                  <a:txBody>
                    <a:bodyPr/>
                    <a:lstStyle/>
                    <a:p>
                      <a:pPr algn="ctr" fontAlgn="b"/>
                      <a:r>
                        <a:rPr lang="ru-RU" sz="900" b="0" i="1" u="none" strike="noStrike" cap="none">
                          <a:solidFill>
                            <a:schemeClr val="dk1"/>
                          </a:solidFill>
                          <a:latin typeface="+mn-lt"/>
                          <a:ea typeface="+mn-ea"/>
                          <a:cs typeface="+mn-cs"/>
                          <a:sym typeface="Arial"/>
                        </a:rPr>
                        <a:t>5414-9</a:t>
                      </a:r>
                    </a:p>
                  </a:txBody>
                  <a:tcPr marL="9525" marR="9525" marT="9525" marB="0" anchor="ctr"/>
                </a:tc>
                <a:tc>
                  <a:txBody>
                    <a:bodyPr/>
                    <a:lstStyle/>
                    <a:p>
                      <a:pPr algn="ctr" fontAlgn="ctr"/>
                      <a:r>
                        <a:rPr lang="ru-RU" sz="1050" b="1" i="0" u="none" strike="noStrike" cap="none">
                          <a:solidFill>
                            <a:schemeClr val="dk1"/>
                          </a:solidFill>
                          <a:latin typeface="+mn-lt"/>
                          <a:ea typeface="+mn-ea"/>
                          <a:cs typeface="+mn-cs"/>
                          <a:sym typeface="Arial"/>
                        </a:rPr>
                        <a:t>3 868</a:t>
                      </a:r>
                    </a:p>
                  </a:txBody>
                  <a:tcPr marL="9525" marR="9525" marT="9525" marB="0" anchor="ctr"/>
                </a:tc>
                <a:tc>
                  <a:txBody>
                    <a:bodyPr/>
                    <a:lstStyle/>
                    <a:p>
                      <a:pPr algn="ctr" fontAlgn="ctr"/>
                      <a:r>
                        <a:rPr lang="ru-RU" sz="900" b="0" i="0" u="none" strike="noStrike" cap="none">
                          <a:solidFill>
                            <a:schemeClr val="dk1"/>
                          </a:solidFill>
                          <a:latin typeface="+mn-lt"/>
                          <a:ea typeface="+mn-ea"/>
                          <a:cs typeface="+mn-cs"/>
                          <a:sym typeface="Arial"/>
                        </a:rPr>
                        <a:t>1 092</a:t>
                      </a:r>
                    </a:p>
                  </a:txBody>
                  <a:tcPr marL="9525" marR="9525" marT="9525" marB="0" anchor="ctr"/>
                </a:tc>
                <a:tc>
                  <a:txBody>
                    <a:bodyPr/>
                    <a:lstStyle/>
                    <a:p>
                      <a:pPr algn="ctr" fontAlgn="ctr"/>
                      <a:r>
                        <a:rPr lang="ru-RU" sz="900" b="0" i="0" u="none" strike="noStrike" cap="none" dirty="0">
                          <a:solidFill>
                            <a:schemeClr val="dk1"/>
                          </a:solidFill>
                          <a:latin typeface="+mn-lt"/>
                          <a:ea typeface="+mn-ea"/>
                          <a:cs typeface="+mn-cs"/>
                          <a:sym typeface="Arial"/>
                        </a:rPr>
                        <a:t>921</a:t>
                      </a:r>
                    </a:p>
                  </a:txBody>
                  <a:tcPr marL="9525" marR="9525" marT="9525" marB="0" anchor="ctr"/>
                </a:tc>
                <a:tc>
                  <a:txBody>
                    <a:bodyPr/>
                    <a:lstStyle/>
                    <a:p>
                      <a:pPr algn="ctr" fontAlgn="ctr"/>
                      <a:r>
                        <a:rPr lang="ru-RU" sz="900" b="0" i="0" u="none" strike="noStrike" cap="none">
                          <a:solidFill>
                            <a:schemeClr val="dk1"/>
                          </a:solidFill>
                          <a:latin typeface="+mn-lt"/>
                          <a:ea typeface="+mn-ea"/>
                          <a:cs typeface="+mn-cs"/>
                          <a:sym typeface="Arial"/>
                        </a:rPr>
                        <a:t>1 164</a:t>
                      </a:r>
                    </a:p>
                  </a:txBody>
                  <a:tcPr marL="9525" marR="9525" marT="9525" marB="0" anchor="ctr"/>
                </a:tc>
                <a:tc>
                  <a:txBody>
                    <a:bodyPr/>
                    <a:lstStyle/>
                    <a:p>
                      <a:pPr algn="ctr" fontAlgn="ctr"/>
                      <a:r>
                        <a:rPr lang="ru-RU" sz="900" b="0" i="0" u="none" strike="noStrike" cap="none">
                          <a:solidFill>
                            <a:schemeClr val="dk1"/>
                          </a:solidFill>
                          <a:latin typeface="+mn-lt"/>
                          <a:ea typeface="+mn-ea"/>
                          <a:cs typeface="+mn-cs"/>
                          <a:sym typeface="Arial"/>
                        </a:rPr>
                        <a:t>691</a:t>
                      </a:r>
                    </a:p>
                  </a:txBody>
                  <a:tcPr marL="9525" marR="9525" marT="9525" marB="0" anchor="ctr"/>
                </a:tc>
                <a:tc>
                  <a:txBody>
                    <a:bodyPr/>
                    <a:lstStyle/>
                    <a:p>
                      <a:pPr algn="ctr" fontAlgn="ctr"/>
                      <a:r>
                        <a:rPr lang="ru-RU" sz="1050" b="1" i="0" u="none" strike="noStrike" cap="none" dirty="0">
                          <a:solidFill>
                            <a:schemeClr val="dk1"/>
                          </a:solidFill>
                          <a:latin typeface="+mn-lt"/>
                          <a:ea typeface="+mn-ea"/>
                          <a:cs typeface="+mn-cs"/>
                          <a:sym typeface="Arial"/>
                        </a:rPr>
                        <a:t>4,8%</a:t>
                      </a:r>
                    </a:p>
                  </a:txBody>
                  <a:tcPr marL="9525" marR="9525" marT="9525" marB="0" anchor="ctr"/>
                </a:tc>
                <a:extLst>
                  <a:ext uri="{0D108BD9-81ED-4DB2-BD59-A6C34878D82A}">
                    <a16:rowId xmlns:a16="http://schemas.microsoft.com/office/drawing/2014/main" val="1073052614"/>
                  </a:ext>
                </a:extLst>
              </a:tr>
              <a:tr h="252035">
                <a:tc vMerge="1">
                  <a:txBody>
                    <a:bodyPr/>
                    <a:lstStyle/>
                    <a:p>
                      <a:endParaRPr lang="ru-KZ" sz="1100" dirty="0"/>
                    </a:p>
                  </a:txBody>
                  <a:tcPr/>
                </a:tc>
                <a:tc>
                  <a:txBody>
                    <a:bodyPr/>
                    <a:lstStyle/>
                    <a:p>
                      <a:pPr marL="72000" algn="l" fontAlgn="b"/>
                      <a:r>
                        <a:rPr lang="ru-RU" sz="800" b="0" i="0" u="none" strike="noStrike" cap="none" dirty="0">
                          <a:solidFill>
                            <a:schemeClr val="dk1"/>
                          </a:solidFill>
                          <a:latin typeface="+mn-lt"/>
                          <a:ea typeface="+mn-ea"/>
                          <a:cs typeface="+mn-cs"/>
                          <a:sym typeface="Arial"/>
                        </a:rPr>
                        <a:t>4 </a:t>
                      </a:r>
                      <a:r>
                        <a:rPr lang="ru-RU" sz="800" b="0" i="0" u="none" strike="noStrike" cap="none" dirty="0" err="1">
                          <a:solidFill>
                            <a:schemeClr val="dk1"/>
                          </a:solidFill>
                          <a:latin typeface="+mn-lt"/>
                          <a:ea typeface="+mn-ea"/>
                          <a:cs typeface="+mn-cs"/>
                          <a:sym typeface="Arial"/>
                        </a:rPr>
                        <a:t>Даяшылар</a:t>
                      </a:r>
                      <a:endParaRPr lang="ru-RU" sz="800" b="0" i="0" u="none" strike="noStrike" cap="none" dirty="0">
                        <a:solidFill>
                          <a:schemeClr val="dk1"/>
                        </a:solidFill>
                        <a:latin typeface="+mn-lt"/>
                        <a:ea typeface="+mn-ea"/>
                        <a:cs typeface="+mn-cs"/>
                        <a:sym typeface="Arial"/>
                      </a:endParaRPr>
                    </a:p>
                  </a:txBody>
                  <a:tcPr marL="9525" marR="9525" marT="9525" marB="0" anchor="ctr"/>
                </a:tc>
                <a:tc>
                  <a:txBody>
                    <a:bodyPr/>
                    <a:lstStyle/>
                    <a:p>
                      <a:pPr algn="ctr" fontAlgn="b"/>
                      <a:r>
                        <a:rPr lang="ru-RU" sz="900" b="0" i="1" u="none" strike="noStrike" cap="none">
                          <a:solidFill>
                            <a:schemeClr val="dk1"/>
                          </a:solidFill>
                          <a:latin typeface="+mn-lt"/>
                          <a:ea typeface="+mn-ea"/>
                          <a:cs typeface="+mn-cs"/>
                          <a:sym typeface="Arial"/>
                        </a:rPr>
                        <a:t>5130-3</a:t>
                      </a:r>
                    </a:p>
                  </a:txBody>
                  <a:tcPr marL="9525" marR="9525" marT="9525" marB="0" anchor="ctr"/>
                </a:tc>
                <a:tc>
                  <a:txBody>
                    <a:bodyPr/>
                    <a:lstStyle/>
                    <a:p>
                      <a:pPr algn="ctr" fontAlgn="ctr"/>
                      <a:r>
                        <a:rPr lang="ru-RU" sz="1050" b="1" i="0" u="none" strike="noStrike" cap="none">
                          <a:solidFill>
                            <a:schemeClr val="dk1"/>
                          </a:solidFill>
                          <a:latin typeface="+mn-lt"/>
                          <a:ea typeface="+mn-ea"/>
                          <a:cs typeface="+mn-cs"/>
                          <a:sym typeface="Arial"/>
                        </a:rPr>
                        <a:t>3 406</a:t>
                      </a:r>
                    </a:p>
                  </a:txBody>
                  <a:tcPr marL="9525" marR="9525" marT="9525" marB="0" anchor="ctr"/>
                </a:tc>
                <a:tc>
                  <a:txBody>
                    <a:bodyPr/>
                    <a:lstStyle/>
                    <a:p>
                      <a:pPr algn="ctr" fontAlgn="ctr"/>
                      <a:r>
                        <a:rPr lang="ru-RU" sz="900" b="0" i="0" u="none" strike="noStrike" cap="none">
                          <a:solidFill>
                            <a:schemeClr val="dk1"/>
                          </a:solidFill>
                          <a:latin typeface="+mn-lt"/>
                          <a:ea typeface="+mn-ea"/>
                          <a:cs typeface="+mn-cs"/>
                          <a:sym typeface="Arial"/>
                        </a:rPr>
                        <a:t>1 190</a:t>
                      </a:r>
                    </a:p>
                  </a:txBody>
                  <a:tcPr marL="9525" marR="9525" marT="9525" marB="0" anchor="ctr"/>
                </a:tc>
                <a:tc>
                  <a:txBody>
                    <a:bodyPr/>
                    <a:lstStyle/>
                    <a:p>
                      <a:pPr algn="ctr" fontAlgn="ctr"/>
                      <a:r>
                        <a:rPr lang="ru-RU" sz="900" b="0" i="0" u="none" strike="noStrike" cap="none">
                          <a:solidFill>
                            <a:schemeClr val="dk1"/>
                          </a:solidFill>
                          <a:latin typeface="+mn-lt"/>
                          <a:ea typeface="+mn-ea"/>
                          <a:cs typeface="+mn-cs"/>
                          <a:sym typeface="Arial"/>
                        </a:rPr>
                        <a:t>634</a:t>
                      </a:r>
                    </a:p>
                  </a:txBody>
                  <a:tcPr marL="9525" marR="9525" marT="9525" marB="0" anchor="ctr"/>
                </a:tc>
                <a:tc>
                  <a:txBody>
                    <a:bodyPr/>
                    <a:lstStyle/>
                    <a:p>
                      <a:pPr algn="ctr" fontAlgn="ctr"/>
                      <a:r>
                        <a:rPr lang="ru-RU" sz="900" b="0" i="0" u="none" strike="noStrike" cap="none" dirty="0">
                          <a:solidFill>
                            <a:schemeClr val="dk1"/>
                          </a:solidFill>
                          <a:latin typeface="+mn-lt"/>
                          <a:ea typeface="+mn-ea"/>
                          <a:cs typeface="+mn-cs"/>
                          <a:sym typeface="Arial"/>
                        </a:rPr>
                        <a:t>929</a:t>
                      </a:r>
                    </a:p>
                  </a:txBody>
                  <a:tcPr marL="9525" marR="9525" marT="9525" marB="0" anchor="ctr"/>
                </a:tc>
                <a:tc>
                  <a:txBody>
                    <a:bodyPr/>
                    <a:lstStyle/>
                    <a:p>
                      <a:pPr algn="ctr" fontAlgn="ctr"/>
                      <a:r>
                        <a:rPr lang="ru-RU" sz="900" b="0" i="0" u="none" strike="noStrike" cap="none">
                          <a:solidFill>
                            <a:schemeClr val="dk1"/>
                          </a:solidFill>
                          <a:latin typeface="+mn-lt"/>
                          <a:ea typeface="+mn-ea"/>
                          <a:cs typeface="+mn-cs"/>
                          <a:sym typeface="Arial"/>
                        </a:rPr>
                        <a:t>653</a:t>
                      </a:r>
                    </a:p>
                  </a:txBody>
                  <a:tcPr marL="9525" marR="9525" marT="9525" marB="0" anchor="ctr"/>
                </a:tc>
                <a:tc>
                  <a:txBody>
                    <a:bodyPr/>
                    <a:lstStyle/>
                    <a:p>
                      <a:pPr algn="ctr" fontAlgn="ctr"/>
                      <a:r>
                        <a:rPr lang="ru-RU" sz="1050" b="1" i="0" u="none" strike="noStrike" cap="none">
                          <a:solidFill>
                            <a:schemeClr val="dk1"/>
                          </a:solidFill>
                          <a:latin typeface="+mn-lt"/>
                          <a:ea typeface="+mn-ea"/>
                          <a:cs typeface="+mn-cs"/>
                          <a:sym typeface="Arial"/>
                        </a:rPr>
                        <a:t>4,2%</a:t>
                      </a:r>
                    </a:p>
                  </a:txBody>
                  <a:tcPr marL="9525" marR="9525" marT="9525" marB="0" anchor="ctr"/>
                </a:tc>
                <a:extLst>
                  <a:ext uri="{0D108BD9-81ED-4DB2-BD59-A6C34878D82A}">
                    <a16:rowId xmlns:a16="http://schemas.microsoft.com/office/drawing/2014/main" val="2643833706"/>
                  </a:ext>
                </a:extLst>
              </a:tr>
              <a:tr h="252035">
                <a:tc vMerge="1">
                  <a:txBody>
                    <a:bodyPr/>
                    <a:lstStyle/>
                    <a:p>
                      <a:endParaRPr lang="ru-KZ" sz="1100" dirty="0"/>
                    </a:p>
                  </a:txBody>
                  <a:tcPr/>
                </a:tc>
                <a:tc>
                  <a:txBody>
                    <a:bodyPr/>
                    <a:lstStyle/>
                    <a:p>
                      <a:pPr marL="72000" algn="l" fontAlgn="b"/>
                      <a:r>
                        <a:rPr lang="ru-RU" sz="800" b="0" i="0" u="none" strike="noStrike" cap="none" dirty="0">
                          <a:solidFill>
                            <a:schemeClr val="dk1"/>
                          </a:solidFill>
                          <a:latin typeface="+mn-lt"/>
                          <a:ea typeface="+mn-ea"/>
                          <a:cs typeface="+mn-cs"/>
                          <a:sym typeface="Arial"/>
                        </a:rPr>
                        <a:t>5 </a:t>
                      </a:r>
                      <a:r>
                        <a:rPr lang="ru-RU" sz="800" b="0" i="0" u="none" strike="noStrike" cap="none" dirty="0" err="1">
                          <a:solidFill>
                            <a:schemeClr val="dk1"/>
                          </a:solidFill>
                          <a:latin typeface="+mn-lt"/>
                          <a:ea typeface="+mn-ea"/>
                          <a:cs typeface="+mn-cs"/>
                          <a:sym typeface="Arial"/>
                        </a:rPr>
                        <a:t>Басқа</a:t>
                      </a:r>
                      <a:r>
                        <a:rPr lang="ru-RU" sz="800" b="0" i="0" u="none" strike="noStrike" cap="none" dirty="0">
                          <a:solidFill>
                            <a:schemeClr val="dk1"/>
                          </a:solidFill>
                          <a:latin typeface="+mn-lt"/>
                          <a:ea typeface="+mn-ea"/>
                          <a:cs typeface="+mn-cs"/>
                          <a:sym typeface="Arial"/>
                        </a:rPr>
                        <a:t> да </a:t>
                      </a:r>
                      <a:r>
                        <a:rPr lang="ru-RU" sz="800" b="0" i="0" u="none" strike="noStrike" cap="none" dirty="0" err="1">
                          <a:solidFill>
                            <a:schemeClr val="dk1"/>
                          </a:solidFill>
                          <a:latin typeface="+mn-lt"/>
                          <a:ea typeface="+mn-ea"/>
                          <a:cs typeface="+mn-cs"/>
                          <a:sym typeface="Arial"/>
                        </a:rPr>
                        <a:t>құрылысшы-монтаждаушылар</a:t>
                      </a:r>
                      <a:r>
                        <a:rPr lang="ru-RU" sz="800" b="0" i="0" u="none" strike="noStrike" cap="none" dirty="0">
                          <a:solidFill>
                            <a:schemeClr val="dk1"/>
                          </a:solidFill>
                          <a:latin typeface="+mn-lt"/>
                          <a:ea typeface="+mn-ea"/>
                          <a:cs typeface="+mn-cs"/>
                          <a:sym typeface="Arial"/>
                        </a:rPr>
                        <a:t> </a:t>
                      </a:r>
                      <a:r>
                        <a:rPr lang="ru-RU" sz="800" b="0" i="0" u="none" strike="noStrike" cap="none" dirty="0" err="1">
                          <a:solidFill>
                            <a:schemeClr val="dk1"/>
                          </a:solidFill>
                          <a:latin typeface="+mn-lt"/>
                          <a:ea typeface="+mn-ea"/>
                          <a:cs typeface="+mn-cs"/>
                          <a:sym typeface="Arial"/>
                        </a:rPr>
                        <a:t>және</a:t>
                      </a:r>
                      <a:r>
                        <a:rPr lang="ru-RU" sz="800" b="0" i="0" u="none" strike="noStrike" cap="none" dirty="0">
                          <a:solidFill>
                            <a:schemeClr val="dk1"/>
                          </a:solidFill>
                          <a:latin typeface="+mn-lt"/>
                          <a:ea typeface="+mn-ea"/>
                          <a:cs typeface="+mn-cs"/>
                          <a:sym typeface="Arial"/>
                        </a:rPr>
                        <a:t> </a:t>
                      </a:r>
                      <a:r>
                        <a:rPr lang="ru-RU" sz="800" b="0" i="0" u="none" strike="noStrike" cap="none" dirty="0" err="1">
                          <a:solidFill>
                            <a:schemeClr val="dk1"/>
                          </a:solidFill>
                          <a:latin typeface="+mn-lt"/>
                          <a:ea typeface="+mn-ea"/>
                          <a:cs typeface="+mn-cs"/>
                          <a:sym typeface="Arial"/>
                        </a:rPr>
                        <a:t>тектес</a:t>
                      </a:r>
                      <a:r>
                        <a:rPr lang="ru-RU" sz="800" b="0" i="0" u="none" strike="noStrike" cap="none" dirty="0">
                          <a:solidFill>
                            <a:schemeClr val="dk1"/>
                          </a:solidFill>
                          <a:latin typeface="+mn-lt"/>
                          <a:ea typeface="+mn-ea"/>
                          <a:cs typeface="+mn-cs"/>
                          <a:sym typeface="Arial"/>
                        </a:rPr>
                        <a:t> </a:t>
                      </a:r>
                      <a:r>
                        <a:rPr lang="ru-RU" sz="800" b="0" i="0" u="none" strike="noStrike" cap="none" dirty="0" err="1">
                          <a:solidFill>
                            <a:schemeClr val="dk1"/>
                          </a:solidFill>
                          <a:latin typeface="+mn-lt"/>
                          <a:ea typeface="+mn-ea"/>
                          <a:cs typeface="+mn-cs"/>
                          <a:sym typeface="Arial"/>
                        </a:rPr>
                        <a:t>қызметтер</a:t>
                      </a:r>
                      <a:r>
                        <a:rPr lang="ru-RU" sz="800" b="0" i="0" u="none" strike="noStrike" cap="none" dirty="0">
                          <a:solidFill>
                            <a:schemeClr val="dk1"/>
                          </a:solidFill>
                          <a:latin typeface="+mn-lt"/>
                          <a:ea typeface="+mn-ea"/>
                          <a:cs typeface="+mn-cs"/>
                          <a:sym typeface="Arial"/>
                        </a:rPr>
                        <a:t> </a:t>
                      </a:r>
                      <a:r>
                        <a:rPr lang="ru-RU" sz="800" b="0" i="0" u="none" strike="noStrike" cap="none" dirty="0" err="1">
                          <a:solidFill>
                            <a:schemeClr val="dk1"/>
                          </a:solidFill>
                          <a:latin typeface="+mn-lt"/>
                          <a:ea typeface="+mn-ea"/>
                          <a:cs typeface="+mn-cs"/>
                          <a:sym typeface="Arial"/>
                        </a:rPr>
                        <a:t>жұмысшылары</a:t>
                      </a:r>
                      <a:endParaRPr lang="ru-RU" sz="800" b="0" i="0" u="none" strike="noStrike" cap="none" dirty="0">
                        <a:solidFill>
                          <a:schemeClr val="dk1"/>
                        </a:solidFill>
                        <a:latin typeface="+mn-lt"/>
                        <a:ea typeface="+mn-ea"/>
                        <a:cs typeface="+mn-cs"/>
                        <a:sym typeface="Arial"/>
                      </a:endParaRPr>
                    </a:p>
                  </a:txBody>
                  <a:tcPr marL="9525" marR="9525" marT="9525" marB="0" anchor="ctr">
                    <a:lnB w="28575" cap="flat" cmpd="sng" algn="ctr">
                      <a:solidFill>
                        <a:schemeClr val="bg2"/>
                      </a:solidFill>
                      <a:prstDash val="solid"/>
                      <a:round/>
                      <a:headEnd type="none" w="med" len="med"/>
                      <a:tailEnd type="none" w="med" len="med"/>
                    </a:lnB>
                  </a:tcPr>
                </a:tc>
                <a:tc>
                  <a:txBody>
                    <a:bodyPr/>
                    <a:lstStyle/>
                    <a:p>
                      <a:pPr algn="ctr" fontAlgn="b"/>
                      <a:r>
                        <a:rPr lang="ru-RU" sz="900" b="0" i="1" u="none" strike="noStrike" cap="none" dirty="0">
                          <a:solidFill>
                            <a:schemeClr val="dk1"/>
                          </a:solidFill>
                          <a:latin typeface="+mn-lt"/>
                          <a:ea typeface="+mn-ea"/>
                          <a:cs typeface="+mn-cs"/>
                          <a:sym typeface="Arial"/>
                        </a:rPr>
                        <a:t>7119-9</a:t>
                      </a:r>
                    </a:p>
                  </a:txBody>
                  <a:tcPr marL="9525" marR="9525" marT="9525" marB="0" anchor="ctr">
                    <a:lnB w="28575" cap="flat" cmpd="sng" algn="ctr">
                      <a:solidFill>
                        <a:schemeClr val="bg2"/>
                      </a:solidFill>
                      <a:prstDash val="solid"/>
                      <a:round/>
                      <a:headEnd type="none" w="med" len="med"/>
                      <a:tailEnd type="none" w="med" len="med"/>
                    </a:lnB>
                  </a:tcPr>
                </a:tc>
                <a:tc>
                  <a:txBody>
                    <a:bodyPr/>
                    <a:lstStyle/>
                    <a:p>
                      <a:pPr algn="ctr" fontAlgn="ctr"/>
                      <a:r>
                        <a:rPr lang="ru-RU" sz="1050" b="1" i="0" u="none" strike="noStrike" cap="none" dirty="0">
                          <a:solidFill>
                            <a:schemeClr val="dk1"/>
                          </a:solidFill>
                          <a:latin typeface="+mn-lt"/>
                          <a:ea typeface="+mn-ea"/>
                          <a:cs typeface="+mn-cs"/>
                          <a:sym typeface="Arial"/>
                        </a:rPr>
                        <a:t>2 988</a:t>
                      </a:r>
                    </a:p>
                  </a:txBody>
                  <a:tcPr marL="9525" marR="9525" marT="9525" marB="0" anchor="ctr">
                    <a:lnB w="28575" cap="flat" cmpd="sng" algn="ctr">
                      <a:solidFill>
                        <a:schemeClr val="bg2"/>
                      </a:solidFill>
                      <a:prstDash val="solid"/>
                      <a:round/>
                      <a:headEnd type="none" w="med" len="med"/>
                      <a:tailEnd type="none" w="med" len="med"/>
                    </a:lnB>
                  </a:tcPr>
                </a:tc>
                <a:tc>
                  <a:txBody>
                    <a:bodyPr/>
                    <a:lstStyle/>
                    <a:p>
                      <a:pPr algn="ctr" fontAlgn="ctr"/>
                      <a:r>
                        <a:rPr lang="ru-RU" sz="900" b="0" i="0" u="none" strike="noStrike" cap="none">
                          <a:solidFill>
                            <a:schemeClr val="dk1"/>
                          </a:solidFill>
                          <a:latin typeface="+mn-lt"/>
                          <a:ea typeface="+mn-ea"/>
                          <a:cs typeface="+mn-cs"/>
                          <a:sym typeface="Arial"/>
                        </a:rPr>
                        <a:t>56</a:t>
                      </a:r>
                    </a:p>
                  </a:txBody>
                  <a:tcPr marL="9525" marR="9525" marT="9525" marB="0" anchor="ctr">
                    <a:lnB w="28575" cap="flat" cmpd="sng" algn="ctr">
                      <a:solidFill>
                        <a:schemeClr val="bg2"/>
                      </a:solidFill>
                      <a:prstDash val="solid"/>
                      <a:round/>
                      <a:headEnd type="none" w="med" len="med"/>
                      <a:tailEnd type="none" w="med" len="med"/>
                    </a:lnB>
                  </a:tcPr>
                </a:tc>
                <a:tc>
                  <a:txBody>
                    <a:bodyPr/>
                    <a:lstStyle/>
                    <a:p>
                      <a:pPr algn="ctr" fontAlgn="ctr"/>
                      <a:r>
                        <a:rPr lang="ru-RU" sz="900" b="0" i="0" u="none" strike="noStrike" cap="none" dirty="0">
                          <a:solidFill>
                            <a:schemeClr val="dk1"/>
                          </a:solidFill>
                          <a:latin typeface="+mn-lt"/>
                          <a:ea typeface="+mn-ea"/>
                          <a:cs typeface="+mn-cs"/>
                          <a:sym typeface="Arial"/>
                        </a:rPr>
                        <a:t>1 457</a:t>
                      </a:r>
                    </a:p>
                  </a:txBody>
                  <a:tcPr marL="9525" marR="9525" marT="9525" marB="0" anchor="ctr">
                    <a:lnB w="28575" cap="flat" cmpd="sng" algn="ctr">
                      <a:solidFill>
                        <a:schemeClr val="bg2"/>
                      </a:solidFill>
                      <a:prstDash val="solid"/>
                      <a:round/>
                      <a:headEnd type="none" w="med" len="med"/>
                      <a:tailEnd type="none" w="med" len="med"/>
                    </a:lnB>
                  </a:tcPr>
                </a:tc>
                <a:tc>
                  <a:txBody>
                    <a:bodyPr/>
                    <a:lstStyle/>
                    <a:p>
                      <a:pPr algn="ctr" fontAlgn="ctr"/>
                      <a:r>
                        <a:rPr lang="ru-RU" sz="900" b="0" i="0" u="none" strike="noStrike" cap="none">
                          <a:solidFill>
                            <a:schemeClr val="dk1"/>
                          </a:solidFill>
                          <a:latin typeface="+mn-lt"/>
                          <a:ea typeface="+mn-ea"/>
                          <a:cs typeface="+mn-cs"/>
                          <a:sym typeface="Arial"/>
                        </a:rPr>
                        <a:t>1 136</a:t>
                      </a:r>
                    </a:p>
                  </a:txBody>
                  <a:tcPr marL="9525" marR="9525" marT="9525" marB="0" anchor="ctr">
                    <a:lnB w="28575" cap="flat" cmpd="sng" algn="ctr">
                      <a:solidFill>
                        <a:schemeClr val="bg2"/>
                      </a:solidFill>
                      <a:prstDash val="solid"/>
                      <a:round/>
                      <a:headEnd type="none" w="med" len="med"/>
                      <a:tailEnd type="none" w="med" len="med"/>
                    </a:lnB>
                  </a:tcPr>
                </a:tc>
                <a:tc>
                  <a:txBody>
                    <a:bodyPr/>
                    <a:lstStyle/>
                    <a:p>
                      <a:pPr algn="ctr" fontAlgn="ctr"/>
                      <a:r>
                        <a:rPr lang="ru-RU" sz="900" b="0" i="0" u="none" strike="noStrike" cap="none">
                          <a:solidFill>
                            <a:schemeClr val="dk1"/>
                          </a:solidFill>
                          <a:latin typeface="+mn-lt"/>
                          <a:ea typeface="+mn-ea"/>
                          <a:cs typeface="+mn-cs"/>
                          <a:sym typeface="Arial"/>
                        </a:rPr>
                        <a:t>339</a:t>
                      </a:r>
                    </a:p>
                  </a:txBody>
                  <a:tcPr marL="9525" marR="9525" marT="9525" marB="0" anchor="ctr">
                    <a:lnB w="28575" cap="flat" cmpd="sng" algn="ctr">
                      <a:solidFill>
                        <a:schemeClr val="bg2"/>
                      </a:solidFill>
                      <a:prstDash val="solid"/>
                      <a:round/>
                      <a:headEnd type="none" w="med" len="med"/>
                      <a:tailEnd type="none" w="med" len="med"/>
                    </a:lnB>
                  </a:tcPr>
                </a:tc>
                <a:tc>
                  <a:txBody>
                    <a:bodyPr/>
                    <a:lstStyle/>
                    <a:p>
                      <a:pPr algn="ctr" fontAlgn="ctr"/>
                      <a:r>
                        <a:rPr lang="ru-RU" sz="1050" b="1" i="0" u="none" strike="noStrike" cap="none">
                          <a:solidFill>
                            <a:schemeClr val="dk1"/>
                          </a:solidFill>
                          <a:latin typeface="+mn-lt"/>
                          <a:ea typeface="+mn-ea"/>
                          <a:cs typeface="+mn-cs"/>
                          <a:sym typeface="Arial"/>
                        </a:rPr>
                        <a:t>3,7%</a:t>
                      </a:r>
                    </a:p>
                  </a:txBody>
                  <a:tcPr marL="9525" marR="9525" marT="9525" marB="0" anchor="ctr">
                    <a:lnB w="28575" cap="flat" cmpd="sng" algn="ctr">
                      <a:solidFill>
                        <a:schemeClr val="bg2"/>
                      </a:solidFill>
                      <a:prstDash val="solid"/>
                      <a:round/>
                      <a:headEnd type="none" w="med" len="med"/>
                      <a:tailEnd type="none" w="med" len="med"/>
                    </a:lnB>
                  </a:tcPr>
                </a:tc>
                <a:extLst>
                  <a:ext uri="{0D108BD9-81ED-4DB2-BD59-A6C34878D82A}">
                    <a16:rowId xmlns:a16="http://schemas.microsoft.com/office/drawing/2014/main" val="4160565161"/>
                  </a:ext>
                </a:extLst>
              </a:tr>
              <a:tr h="252035">
                <a:tc rowSpan="5">
                  <a:txBody>
                    <a:bodyPr/>
                    <a:lstStyle/>
                    <a:p>
                      <a:pPr algn="ctr"/>
                      <a:r>
                        <a:rPr lang="ru-RU" sz="1100" dirty="0"/>
                        <a:t>2021</a:t>
                      </a:r>
                      <a:endParaRPr lang="ru-KZ" sz="1100" dirty="0"/>
                    </a:p>
                  </a:txBody>
                  <a:tcPr anchor="ctr">
                    <a:lnT w="28575" cap="flat" cmpd="sng" algn="ctr">
                      <a:solidFill>
                        <a:schemeClr val="bg2"/>
                      </a:solidFill>
                      <a:prstDash val="solid"/>
                      <a:round/>
                      <a:headEnd type="none" w="med" len="med"/>
                      <a:tailEnd type="none" w="med" len="med"/>
                    </a:lnT>
                    <a:lnB w="28575" cap="flat" cmpd="sng" algn="ctr">
                      <a:solidFill>
                        <a:schemeClr val="bg2"/>
                      </a:solidFill>
                      <a:prstDash val="solid"/>
                      <a:round/>
                      <a:headEnd type="none" w="med" len="med"/>
                      <a:tailEnd type="none" w="med" len="med"/>
                    </a:lnB>
                  </a:tcPr>
                </a:tc>
                <a:tc>
                  <a:txBody>
                    <a:bodyPr/>
                    <a:lstStyle/>
                    <a:p>
                      <a:pPr marL="72000" algn="l" fontAlgn="b"/>
                      <a:r>
                        <a:rPr lang="ru-RU" sz="800" b="0" i="0" u="none" strike="noStrike" cap="none" dirty="0">
                          <a:solidFill>
                            <a:schemeClr val="dk1"/>
                          </a:solidFill>
                          <a:latin typeface="+mn-lt"/>
                          <a:ea typeface="+mn-ea"/>
                          <a:cs typeface="+mn-cs"/>
                          <a:sym typeface="Arial"/>
                        </a:rPr>
                        <a:t>1 Жеке </a:t>
                      </a:r>
                      <a:r>
                        <a:rPr lang="ru-RU" sz="800" b="0" i="0" u="none" strike="noStrike" cap="none" dirty="0" err="1">
                          <a:solidFill>
                            <a:schemeClr val="dk1"/>
                          </a:solidFill>
                          <a:latin typeface="+mn-lt"/>
                          <a:ea typeface="+mn-ea"/>
                          <a:cs typeface="+mn-cs"/>
                          <a:sym typeface="Arial"/>
                        </a:rPr>
                        <a:t>жүргізушілер</a:t>
                      </a:r>
                      <a:r>
                        <a:rPr lang="ru-RU" sz="800" b="0" i="0" u="none" strike="noStrike" cap="none" dirty="0">
                          <a:solidFill>
                            <a:schemeClr val="dk1"/>
                          </a:solidFill>
                          <a:latin typeface="+mn-lt"/>
                          <a:ea typeface="+mn-ea"/>
                          <a:cs typeface="+mn-cs"/>
                          <a:sym typeface="Arial"/>
                        </a:rPr>
                        <a:t> мен </a:t>
                      </a:r>
                      <a:r>
                        <a:rPr lang="ru-RU" sz="800" b="0" i="0" u="none" strike="noStrike" cap="none" dirty="0" err="1">
                          <a:solidFill>
                            <a:schemeClr val="dk1"/>
                          </a:solidFill>
                          <a:latin typeface="+mn-lt"/>
                          <a:ea typeface="+mn-ea"/>
                          <a:cs typeface="+mn-cs"/>
                          <a:sym typeface="Arial"/>
                        </a:rPr>
                        <a:t>шопырлар</a:t>
                      </a:r>
                      <a:endParaRPr lang="ru-RU" sz="800" b="0" i="0" u="none" strike="noStrike" cap="none" dirty="0">
                        <a:solidFill>
                          <a:schemeClr val="dk1"/>
                        </a:solidFill>
                        <a:latin typeface="+mn-lt"/>
                        <a:ea typeface="+mn-ea"/>
                        <a:cs typeface="+mn-cs"/>
                        <a:sym typeface="Arial"/>
                      </a:endParaRPr>
                    </a:p>
                  </a:txBody>
                  <a:tcPr marL="9525" marR="9525" marT="9525" marB="0" anchor="ctr">
                    <a:lnT w="28575" cap="flat" cmpd="sng" algn="ctr">
                      <a:solidFill>
                        <a:schemeClr val="bg2"/>
                      </a:solidFill>
                      <a:prstDash val="solid"/>
                      <a:round/>
                      <a:headEnd type="none" w="med" len="med"/>
                      <a:tailEnd type="none" w="med" len="med"/>
                    </a:lnT>
                  </a:tcPr>
                </a:tc>
                <a:tc>
                  <a:txBody>
                    <a:bodyPr/>
                    <a:lstStyle/>
                    <a:p>
                      <a:pPr algn="ctr" fontAlgn="b"/>
                      <a:r>
                        <a:rPr lang="ru-RU" sz="900" b="0" i="1" u="none" strike="noStrike" cap="none">
                          <a:solidFill>
                            <a:schemeClr val="dk1"/>
                          </a:solidFill>
                          <a:latin typeface="+mn-lt"/>
                          <a:ea typeface="+mn-ea"/>
                          <a:cs typeface="+mn-cs"/>
                          <a:sym typeface="Arial"/>
                        </a:rPr>
                        <a:t>8322-2</a:t>
                      </a:r>
                    </a:p>
                  </a:txBody>
                  <a:tcPr marL="9525" marR="9525" marT="9525" marB="0" anchor="ctr">
                    <a:lnT w="28575" cap="flat" cmpd="sng" algn="ctr">
                      <a:solidFill>
                        <a:schemeClr val="bg2"/>
                      </a:solidFill>
                      <a:prstDash val="solid"/>
                      <a:round/>
                      <a:headEnd type="none" w="med" len="med"/>
                      <a:tailEnd type="none" w="med" len="med"/>
                    </a:lnT>
                  </a:tcPr>
                </a:tc>
                <a:tc>
                  <a:txBody>
                    <a:bodyPr/>
                    <a:lstStyle/>
                    <a:p>
                      <a:pPr algn="ctr" fontAlgn="ctr"/>
                      <a:r>
                        <a:rPr lang="ru-RU" sz="1050" b="1" i="0" u="none" strike="noStrike" cap="none">
                          <a:solidFill>
                            <a:schemeClr val="dk1"/>
                          </a:solidFill>
                          <a:latin typeface="+mn-lt"/>
                          <a:ea typeface="+mn-ea"/>
                          <a:cs typeface="+mn-cs"/>
                          <a:sym typeface="Arial"/>
                        </a:rPr>
                        <a:t>5 517</a:t>
                      </a:r>
                    </a:p>
                  </a:txBody>
                  <a:tcPr marL="9525" marR="9525" marT="9525" marB="0" anchor="ctr">
                    <a:lnT w="28575" cap="flat" cmpd="sng" algn="ctr">
                      <a:solidFill>
                        <a:schemeClr val="bg2"/>
                      </a:solidFill>
                      <a:prstDash val="solid"/>
                      <a:round/>
                      <a:headEnd type="none" w="med" len="med"/>
                      <a:tailEnd type="none" w="med" len="med"/>
                    </a:lnT>
                  </a:tcPr>
                </a:tc>
                <a:tc>
                  <a:txBody>
                    <a:bodyPr/>
                    <a:lstStyle/>
                    <a:p>
                      <a:pPr algn="ctr" fontAlgn="ctr"/>
                      <a:r>
                        <a:rPr lang="ru-RU" sz="900" b="0" i="0" u="none" strike="noStrike" cap="none">
                          <a:solidFill>
                            <a:schemeClr val="dk1"/>
                          </a:solidFill>
                          <a:latin typeface="+mn-lt"/>
                          <a:ea typeface="+mn-ea"/>
                          <a:cs typeface="+mn-cs"/>
                          <a:sym typeface="Arial"/>
                        </a:rPr>
                        <a:t>1 243</a:t>
                      </a:r>
                    </a:p>
                  </a:txBody>
                  <a:tcPr marL="9525" marR="9525" marT="9525" marB="0" anchor="ctr">
                    <a:lnT w="28575" cap="flat" cmpd="sng" algn="ctr">
                      <a:solidFill>
                        <a:schemeClr val="bg2"/>
                      </a:solidFill>
                      <a:prstDash val="solid"/>
                      <a:round/>
                      <a:headEnd type="none" w="med" len="med"/>
                      <a:tailEnd type="none" w="med" len="med"/>
                    </a:lnT>
                  </a:tcPr>
                </a:tc>
                <a:tc>
                  <a:txBody>
                    <a:bodyPr/>
                    <a:lstStyle/>
                    <a:p>
                      <a:pPr algn="ctr" fontAlgn="ctr"/>
                      <a:r>
                        <a:rPr lang="ru-RU" sz="900" b="0" i="0" u="none" strike="noStrike" cap="none">
                          <a:solidFill>
                            <a:schemeClr val="dk1"/>
                          </a:solidFill>
                          <a:latin typeface="+mn-lt"/>
                          <a:ea typeface="+mn-ea"/>
                          <a:cs typeface="+mn-cs"/>
                          <a:sym typeface="Arial"/>
                        </a:rPr>
                        <a:t>1 705</a:t>
                      </a:r>
                    </a:p>
                  </a:txBody>
                  <a:tcPr marL="9525" marR="9525" marT="9525" marB="0" anchor="ctr">
                    <a:lnT w="28575" cap="flat" cmpd="sng" algn="ctr">
                      <a:solidFill>
                        <a:schemeClr val="bg2"/>
                      </a:solidFill>
                      <a:prstDash val="solid"/>
                      <a:round/>
                      <a:headEnd type="none" w="med" len="med"/>
                      <a:tailEnd type="none" w="med" len="med"/>
                    </a:lnT>
                  </a:tcPr>
                </a:tc>
                <a:tc>
                  <a:txBody>
                    <a:bodyPr/>
                    <a:lstStyle/>
                    <a:p>
                      <a:pPr algn="ctr" fontAlgn="ctr"/>
                      <a:r>
                        <a:rPr lang="ru-RU" sz="900" b="0" i="0" u="none" strike="noStrike" cap="none">
                          <a:solidFill>
                            <a:schemeClr val="dk1"/>
                          </a:solidFill>
                          <a:latin typeface="+mn-lt"/>
                          <a:ea typeface="+mn-ea"/>
                          <a:cs typeface="+mn-cs"/>
                          <a:sym typeface="Arial"/>
                        </a:rPr>
                        <a:t>1 261</a:t>
                      </a:r>
                    </a:p>
                  </a:txBody>
                  <a:tcPr marL="9525" marR="9525" marT="9525" marB="0" anchor="ctr">
                    <a:lnT w="28575" cap="flat" cmpd="sng" algn="ctr">
                      <a:solidFill>
                        <a:schemeClr val="bg2"/>
                      </a:solidFill>
                      <a:prstDash val="solid"/>
                      <a:round/>
                      <a:headEnd type="none" w="med" len="med"/>
                      <a:tailEnd type="none" w="med" len="med"/>
                    </a:lnT>
                  </a:tcPr>
                </a:tc>
                <a:tc>
                  <a:txBody>
                    <a:bodyPr/>
                    <a:lstStyle/>
                    <a:p>
                      <a:pPr algn="ctr" fontAlgn="ctr"/>
                      <a:r>
                        <a:rPr lang="ru-RU" sz="900" b="0" i="0" u="none" strike="noStrike" cap="none" dirty="0">
                          <a:solidFill>
                            <a:schemeClr val="dk1"/>
                          </a:solidFill>
                          <a:latin typeface="+mn-lt"/>
                          <a:ea typeface="+mn-ea"/>
                          <a:cs typeface="+mn-cs"/>
                          <a:sym typeface="Arial"/>
                        </a:rPr>
                        <a:t>1 308</a:t>
                      </a:r>
                    </a:p>
                  </a:txBody>
                  <a:tcPr marL="9525" marR="9525" marT="9525" marB="0" anchor="ctr">
                    <a:lnT w="28575" cap="flat" cmpd="sng" algn="ctr">
                      <a:solidFill>
                        <a:schemeClr val="bg2"/>
                      </a:solidFill>
                      <a:prstDash val="solid"/>
                      <a:round/>
                      <a:headEnd type="none" w="med" len="med"/>
                      <a:tailEnd type="none" w="med" len="med"/>
                    </a:lnT>
                  </a:tcPr>
                </a:tc>
                <a:tc>
                  <a:txBody>
                    <a:bodyPr/>
                    <a:lstStyle/>
                    <a:p>
                      <a:pPr algn="ctr" fontAlgn="ctr"/>
                      <a:r>
                        <a:rPr lang="ru-RU" sz="1050" b="1" i="0" u="none" strike="noStrike" cap="none" dirty="0">
                          <a:solidFill>
                            <a:schemeClr val="dk1"/>
                          </a:solidFill>
                          <a:latin typeface="+mn-lt"/>
                          <a:ea typeface="+mn-ea"/>
                          <a:cs typeface="+mn-cs"/>
                          <a:sym typeface="Arial"/>
                        </a:rPr>
                        <a:t>5,4%</a:t>
                      </a:r>
                    </a:p>
                  </a:txBody>
                  <a:tcPr marL="9525" marR="9525" marT="9525" marB="0" anchor="ctr">
                    <a:lnT w="28575" cap="flat" cmpd="sng" algn="ctr">
                      <a:solidFill>
                        <a:schemeClr val="bg2"/>
                      </a:solidFill>
                      <a:prstDash val="solid"/>
                      <a:round/>
                      <a:headEnd type="none" w="med" len="med"/>
                      <a:tailEnd type="none" w="med" len="med"/>
                    </a:lnT>
                  </a:tcPr>
                </a:tc>
                <a:extLst>
                  <a:ext uri="{0D108BD9-81ED-4DB2-BD59-A6C34878D82A}">
                    <a16:rowId xmlns:a16="http://schemas.microsoft.com/office/drawing/2014/main" val="1427977684"/>
                  </a:ext>
                </a:extLst>
              </a:tr>
              <a:tr h="252035">
                <a:tc vMerge="1">
                  <a:txBody>
                    <a:bodyPr/>
                    <a:lstStyle/>
                    <a:p>
                      <a:endParaRPr lang="ru-KZ" sz="1100" dirty="0"/>
                    </a:p>
                  </a:txBody>
                  <a:tcPr/>
                </a:tc>
                <a:tc>
                  <a:txBody>
                    <a:bodyPr/>
                    <a:lstStyle/>
                    <a:p>
                      <a:pPr marL="72000" algn="l" fontAlgn="b"/>
                      <a:r>
                        <a:rPr lang="ru-RU" sz="800" b="0" i="0" u="none" strike="noStrike" cap="none" dirty="0">
                          <a:solidFill>
                            <a:schemeClr val="dk1"/>
                          </a:solidFill>
                          <a:latin typeface="+mn-lt"/>
                          <a:ea typeface="+mn-ea"/>
                          <a:cs typeface="+mn-cs"/>
                          <a:sym typeface="Arial"/>
                        </a:rPr>
                        <a:t>2 </a:t>
                      </a:r>
                      <a:r>
                        <a:rPr lang="ru-RU" sz="800" b="0" i="0" u="none" strike="noStrike" cap="none" dirty="0" err="1">
                          <a:solidFill>
                            <a:schemeClr val="dk1"/>
                          </a:solidFill>
                          <a:latin typeface="+mn-lt"/>
                          <a:ea typeface="+mn-ea"/>
                          <a:cs typeface="+mn-cs"/>
                          <a:sym typeface="Arial"/>
                        </a:rPr>
                        <a:t>Басқа</a:t>
                      </a:r>
                      <a:r>
                        <a:rPr lang="ru-RU" sz="800" b="0" i="0" u="none" strike="noStrike" cap="none" dirty="0">
                          <a:solidFill>
                            <a:schemeClr val="dk1"/>
                          </a:solidFill>
                          <a:latin typeface="+mn-lt"/>
                          <a:ea typeface="+mn-ea"/>
                          <a:cs typeface="+mn-cs"/>
                          <a:sym typeface="Arial"/>
                        </a:rPr>
                        <a:t> да </a:t>
                      </a:r>
                      <a:r>
                        <a:rPr lang="ru-RU" sz="800" b="0" i="0" u="none" strike="noStrike" cap="none" dirty="0" err="1">
                          <a:solidFill>
                            <a:schemeClr val="dk1"/>
                          </a:solidFill>
                          <a:latin typeface="+mn-lt"/>
                          <a:ea typeface="+mn-ea"/>
                          <a:cs typeface="+mn-cs"/>
                          <a:sym typeface="Arial"/>
                        </a:rPr>
                        <a:t>күзетшілер</a:t>
                      </a:r>
                      <a:r>
                        <a:rPr lang="ru-RU" sz="800" b="0" i="0" u="none" strike="noStrike" cap="none" dirty="0">
                          <a:solidFill>
                            <a:schemeClr val="dk1"/>
                          </a:solidFill>
                          <a:latin typeface="+mn-lt"/>
                          <a:ea typeface="+mn-ea"/>
                          <a:cs typeface="+mn-cs"/>
                          <a:sym typeface="Arial"/>
                        </a:rPr>
                        <a:t>, </a:t>
                      </a:r>
                      <a:r>
                        <a:rPr lang="ru-RU" sz="800" b="0" i="0" u="none" strike="noStrike" cap="none" dirty="0" err="1">
                          <a:solidFill>
                            <a:schemeClr val="dk1"/>
                          </a:solidFill>
                          <a:latin typeface="+mn-lt"/>
                          <a:ea typeface="+mn-ea"/>
                          <a:cs typeface="+mn-cs"/>
                          <a:sym typeface="Arial"/>
                        </a:rPr>
                        <a:t>инкассаторлар</a:t>
                      </a:r>
                      <a:r>
                        <a:rPr lang="ru-RU" sz="800" b="0" i="0" u="none" strike="noStrike" cap="none" dirty="0">
                          <a:solidFill>
                            <a:schemeClr val="dk1"/>
                          </a:solidFill>
                          <a:latin typeface="+mn-lt"/>
                          <a:ea typeface="+mn-ea"/>
                          <a:cs typeface="+mn-cs"/>
                          <a:sym typeface="Arial"/>
                        </a:rPr>
                        <a:t> </a:t>
                      </a:r>
                      <a:r>
                        <a:rPr lang="ru-RU" sz="800" b="0" i="0" u="none" strike="noStrike" cap="none" dirty="0" err="1">
                          <a:solidFill>
                            <a:schemeClr val="dk1"/>
                          </a:solidFill>
                          <a:latin typeface="+mn-lt"/>
                          <a:ea typeface="+mn-ea"/>
                          <a:cs typeface="+mn-cs"/>
                          <a:sym typeface="Arial"/>
                        </a:rPr>
                        <a:t>және</a:t>
                      </a:r>
                      <a:r>
                        <a:rPr lang="ru-RU" sz="800" b="0" i="0" u="none" strike="noStrike" cap="none" dirty="0">
                          <a:solidFill>
                            <a:schemeClr val="dk1"/>
                          </a:solidFill>
                          <a:latin typeface="+mn-lt"/>
                          <a:ea typeface="+mn-ea"/>
                          <a:cs typeface="+mn-cs"/>
                          <a:sym typeface="Arial"/>
                        </a:rPr>
                        <a:t>  </a:t>
                      </a:r>
                      <a:r>
                        <a:rPr lang="ru-RU" sz="800" b="0" i="0" u="none" strike="noStrike" cap="none" dirty="0" err="1">
                          <a:solidFill>
                            <a:schemeClr val="dk1"/>
                          </a:solidFill>
                          <a:latin typeface="+mn-lt"/>
                          <a:ea typeface="+mn-ea"/>
                          <a:cs typeface="+mn-cs"/>
                          <a:sym typeface="Arial"/>
                        </a:rPr>
                        <a:t>тектес</a:t>
                      </a:r>
                      <a:r>
                        <a:rPr lang="ru-RU" sz="800" b="0" i="0" u="none" strike="noStrike" cap="none" dirty="0">
                          <a:solidFill>
                            <a:schemeClr val="dk1"/>
                          </a:solidFill>
                          <a:latin typeface="+mn-lt"/>
                          <a:ea typeface="+mn-ea"/>
                          <a:cs typeface="+mn-cs"/>
                          <a:sym typeface="Arial"/>
                        </a:rPr>
                        <a:t> </a:t>
                      </a:r>
                      <a:r>
                        <a:rPr lang="ru-RU" sz="800" b="0" i="0" u="none" strike="noStrike" cap="none" dirty="0" err="1">
                          <a:solidFill>
                            <a:schemeClr val="dk1"/>
                          </a:solidFill>
                          <a:latin typeface="+mn-lt"/>
                          <a:ea typeface="+mn-ea"/>
                          <a:cs typeface="+mn-cs"/>
                          <a:sym typeface="Arial"/>
                        </a:rPr>
                        <a:t>қызметтер</a:t>
                      </a:r>
                      <a:endParaRPr lang="ru-RU" sz="800" b="0" i="0" u="none" strike="noStrike" cap="none" dirty="0">
                        <a:solidFill>
                          <a:schemeClr val="dk1"/>
                        </a:solidFill>
                        <a:latin typeface="+mn-lt"/>
                        <a:ea typeface="+mn-ea"/>
                        <a:cs typeface="+mn-cs"/>
                        <a:sym typeface="Arial"/>
                      </a:endParaRPr>
                    </a:p>
                  </a:txBody>
                  <a:tcPr marL="9525" marR="9525" marT="9525" marB="0" anchor="ctr"/>
                </a:tc>
                <a:tc>
                  <a:txBody>
                    <a:bodyPr/>
                    <a:lstStyle/>
                    <a:p>
                      <a:pPr algn="ctr" fontAlgn="b"/>
                      <a:r>
                        <a:rPr lang="ru-RU" sz="900" b="0" i="1" u="none" strike="noStrike" cap="none" dirty="0">
                          <a:solidFill>
                            <a:schemeClr val="dk1"/>
                          </a:solidFill>
                          <a:latin typeface="+mn-lt"/>
                          <a:ea typeface="+mn-ea"/>
                          <a:cs typeface="+mn-cs"/>
                          <a:sym typeface="Arial"/>
                        </a:rPr>
                        <a:t>5414-9</a:t>
                      </a:r>
                    </a:p>
                  </a:txBody>
                  <a:tcPr marL="9525" marR="9525" marT="9525" marB="0" anchor="ctr"/>
                </a:tc>
                <a:tc>
                  <a:txBody>
                    <a:bodyPr/>
                    <a:lstStyle/>
                    <a:p>
                      <a:pPr algn="ctr" fontAlgn="ctr"/>
                      <a:r>
                        <a:rPr lang="ru-RU" sz="1050" b="1" i="0" u="none" strike="noStrike" cap="none">
                          <a:solidFill>
                            <a:schemeClr val="dk1"/>
                          </a:solidFill>
                          <a:latin typeface="+mn-lt"/>
                          <a:ea typeface="+mn-ea"/>
                          <a:cs typeface="+mn-cs"/>
                          <a:sym typeface="Arial"/>
                        </a:rPr>
                        <a:t>3 898</a:t>
                      </a:r>
                    </a:p>
                  </a:txBody>
                  <a:tcPr marL="9525" marR="9525" marT="9525" marB="0" anchor="ctr"/>
                </a:tc>
                <a:tc>
                  <a:txBody>
                    <a:bodyPr/>
                    <a:lstStyle/>
                    <a:p>
                      <a:pPr algn="ctr" fontAlgn="ctr"/>
                      <a:r>
                        <a:rPr lang="ru-RU" sz="900" b="0" i="0" u="none" strike="noStrike" cap="none">
                          <a:solidFill>
                            <a:schemeClr val="dk1"/>
                          </a:solidFill>
                          <a:latin typeface="+mn-lt"/>
                          <a:ea typeface="+mn-ea"/>
                          <a:cs typeface="+mn-cs"/>
                          <a:sym typeface="Arial"/>
                        </a:rPr>
                        <a:t>1 049</a:t>
                      </a:r>
                    </a:p>
                  </a:txBody>
                  <a:tcPr marL="9525" marR="9525" marT="9525" marB="0" anchor="ctr"/>
                </a:tc>
                <a:tc>
                  <a:txBody>
                    <a:bodyPr/>
                    <a:lstStyle/>
                    <a:p>
                      <a:pPr algn="ctr" fontAlgn="ctr"/>
                      <a:r>
                        <a:rPr lang="ru-RU" sz="900" b="0" i="0" u="none" strike="noStrike" cap="none">
                          <a:solidFill>
                            <a:schemeClr val="dk1"/>
                          </a:solidFill>
                          <a:latin typeface="+mn-lt"/>
                          <a:ea typeface="+mn-ea"/>
                          <a:cs typeface="+mn-cs"/>
                          <a:sym typeface="Arial"/>
                        </a:rPr>
                        <a:t>1 196</a:t>
                      </a:r>
                    </a:p>
                  </a:txBody>
                  <a:tcPr marL="9525" marR="9525" marT="9525" marB="0" anchor="ctr"/>
                </a:tc>
                <a:tc>
                  <a:txBody>
                    <a:bodyPr/>
                    <a:lstStyle/>
                    <a:p>
                      <a:pPr algn="ctr" fontAlgn="ctr"/>
                      <a:r>
                        <a:rPr lang="ru-RU" sz="900" b="0" i="0" u="none" strike="noStrike" cap="none" dirty="0">
                          <a:solidFill>
                            <a:schemeClr val="dk1"/>
                          </a:solidFill>
                          <a:latin typeface="+mn-lt"/>
                          <a:ea typeface="+mn-ea"/>
                          <a:cs typeface="+mn-cs"/>
                          <a:sym typeface="Arial"/>
                        </a:rPr>
                        <a:t>875</a:t>
                      </a:r>
                    </a:p>
                  </a:txBody>
                  <a:tcPr marL="9525" marR="9525" marT="9525" marB="0" anchor="ctr"/>
                </a:tc>
                <a:tc>
                  <a:txBody>
                    <a:bodyPr/>
                    <a:lstStyle/>
                    <a:p>
                      <a:pPr algn="ctr" fontAlgn="ctr"/>
                      <a:r>
                        <a:rPr lang="ru-RU" sz="900" b="0" i="0" u="none" strike="noStrike" cap="none">
                          <a:solidFill>
                            <a:schemeClr val="dk1"/>
                          </a:solidFill>
                          <a:latin typeface="+mn-lt"/>
                          <a:ea typeface="+mn-ea"/>
                          <a:cs typeface="+mn-cs"/>
                          <a:sym typeface="Arial"/>
                        </a:rPr>
                        <a:t>778</a:t>
                      </a:r>
                    </a:p>
                  </a:txBody>
                  <a:tcPr marL="9525" marR="9525" marT="9525" marB="0" anchor="ctr"/>
                </a:tc>
                <a:tc>
                  <a:txBody>
                    <a:bodyPr/>
                    <a:lstStyle/>
                    <a:p>
                      <a:pPr algn="ctr" fontAlgn="ctr"/>
                      <a:r>
                        <a:rPr lang="ru-RU" sz="1050" b="1" i="0" u="none" strike="noStrike" cap="none">
                          <a:solidFill>
                            <a:schemeClr val="dk1"/>
                          </a:solidFill>
                          <a:latin typeface="+mn-lt"/>
                          <a:ea typeface="+mn-ea"/>
                          <a:cs typeface="+mn-cs"/>
                          <a:sym typeface="Arial"/>
                        </a:rPr>
                        <a:t>3,8%</a:t>
                      </a:r>
                    </a:p>
                  </a:txBody>
                  <a:tcPr marL="9525" marR="9525" marT="9525" marB="0" anchor="ctr"/>
                </a:tc>
                <a:extLst>
                  <a:ext uri="{0D108BD9-81ED-4DB2-BD59-A6C34878D82A}">
                    <a16:rowId xmlns:a16="http://schemas.microsoft.com/office/drawing/2014/main" val="1290809229"/>
                  </a:ext>
                </a:extLst>
              </a:tr>
              <a:tr h="252035">
                <a:tc vMerge="1">
                  <a:txBody>
                    <a:bodyPr/>
                    <a:lstStyle/>
                    <a:p>
                      <a:endParaRPr lang="ru-KZ" sz="1100" dirty="0"/>
                    </a:p>
                  </a:txBody>
                  <a:tcPr/>
                </a:tc>
                <a:tc>
                  <a:txBody>
                    <a:bodyPr/>
                    <a:lstStyle/>
                    <a:p>
                      <a:pPr marL="72000" algn="l" fontAlgn="b"/>
                      <a:r>
                        <a:rPr lang="ru-RU" sz="800" b="0" i="0" u="none" strike="noStrike" cap="none" dirty="0">
                          <a:solidFill>
                            <a:schemeClr val="dk1"/>
                          </a:solidFill>
                          <a:latin typeface="+mn-lt"/>
                          <a:ea typeface="+mn-ea"/>
                          <a:cs typeface="+mn-cs"/>
                          <a:sym typeface="Arial"/>
                        </a:rPr>
                        <a:t>3 </a:t>
                      </a:r>
                      <a:r>
                        <a:rPr lang="ru-RU" sz="800" b="0" i="0" u="none" strike="noStrike" cap="none" dirty="0" err="1">
                          <a:solidFill>
                            <a:schemeClr val="dk1"/>
                          </a:solidFill>
                          <a:latin typeface="+mn-lt"/>
                          <a:ea typeface="+mn-ea"/>
                          <a:cs typeface="+mn-cs"/>
                          <a:sym typeface="Arial"/>
                        </a:rPr>
                        <a:t>Басқа</a:t>
                      </a:r>
                      <a:r>
                        <a:rPr lang="ru-RU" sz="800" b="0" i="0" u="none" strike="noStrike" cap="none" dirty="0">
                          <a:solidFill>
                            <a:schemeClr val="dk1"/>
                          </a:solidFill>
                          <a:latin typeface="+mn-lt"/>
                          <a:ea typeface="+mn-ea"/>
                          <a:cs typeface="+mn-cs"/>
                          <a:sym typeface="Arial"/>
                        </a:rPr>
                        <a:t> да </a:t>
                      </a:r>
                      <a:r>
                        <a:rPr lang="ru-RU" sz="800" b="0" i="0" u="none" strike="noStrike" cap="none" dirty="0" err="1">
                          <a:solidFill>
                            <a:schemeClr val="dk1"/>
                          </a:solidFill>
                          <a:latin typeface="+mn-lt"/>
                          <a:ea typeface="+mn-ea"/>
                          <a:cs typeface="+mn-cs"/>
                          <a:sym typeface="Arial"/>
                        </a:rPr>
                        <a:t>біліктілігі</a:t>
                      </a:r>
                      <a:r>
                        <a:rPr lang="ru-RU" sz="800" b="0" i="0" u="none" strike="noStrike" cap="none" dirty="0">
                          <a:solidFill>
                            <a:schemeClr val="dk1"/>
                          </a:solidFill>
                          <a:latin typeface="+mn-lt"/>
                          <a:ea typeface="+mn-ea"/>
                          <a:cs typeface="+mn-cs"/>
                          <a:sym typeface="Arial"/>
                        </a:rPr>
                        <a:t> </a:t>
                      </a:r>
                      <a:r>
                        <a:rPr lang="ru-RU" sz="800" b="0" i="0" u="none" strike="noStrike" cap="none" dirty="0" err="1">
                          <a:solidFill>
                            <a:schemeClr val="dk1"/>
                          </a:solidFill>
                          <a:latin typeface="+mn-lt"/>
                          <a:ea typeface="+mn-ea"/>
                          <a:cs typeface="+mn-cs"/>
                          <a:sym typeface="Arial"/>
                        </a:rPr>
                        <a:t>жоқ</a:t>
                      </a:r>
                      <a:r>
                        <a:rPr lang="ru-RU" sz="800" b="0" i="0" u="none" strike="noStrike" cap="none" dirty="0">
                          <a:solidFill>
                            <a:schemeClr val="dk1"/>
                          </a:solidFill>
                          <a:latin typeface="+mn-lt"/>
                          <a:ea typeface="+mn-ea"/>
                          <a:cs typeface="+mn-cs"/>
                          <a:sym typeface="Arial"/>
                        </a:rPr>
                        <a:t> </a:t>
                      </a:r>
                      <a:r>
                        <a:rPr lang="ru-RU" sz="800" b="0" i="0" u="none" strike="noStrike" cap="none" dirty="0" err="1">
                          <a:solidFill>
                            <a:schemeClr val="dk1"/>
                          </a:solidFill>
                          <a:latin typeface="+mn-lt"/>
                          <a:ea typeface="+mn-ea"/>
                          <a:cs typeface="+mn-cs"/>
                          <a:sym typeface="Arial"/>
                        </a:rPr>
                        <a:t>жұмысшылар</a:t>
                      </a:r>
                      <a:endParaRPr lang="ru-RU" sz="800" b="0" i="0" u="none" strike="noStrike" cap="none" dirty="0">
                        <a:solidFill>
                          <a:schemeClr val="dk1"/>
                        </a:solidFill>
                        <a:latin typeface="+mn-lt"/>
                        <a:ea typeface="+mn-ea"/>
                        <a:cs typeface="+mn-cs"/>
                        <a:sym typeface="Arial"/>
                      </a:endParaRPr>
                    </a:p>
                  </a:txBody>
                  <a:tcPr marL="9525" marR="9525" marT="9525" marB="0" anchor="ctr"/>
                </a:tc>
                <a:tc>
                  <a:txBody>
                    <a:bodyPr/>
                    <a:lstStyle/>
                    <a:p>
                      <a:pPr algn="ctr" fontAlgn="b"/>
                      <a:r>
                        <a:rPr lang="ru-RU" sz="900" b="0" i="1" u="none" strike="noStrike" cap="none">
                          <a:solidFill>
                            <a:schemeClr val="dk1"/>
                          </a:solidFill>
                          <a:latin typeface="+mn-lt"/>
                          <a:ea typeface="+mn-ea"/>
                          <a:cs typeface="+mn-cs"/>
                          <a:sym typeface="Arial"/>
                        </a:rPr>
                        <a:t>9629-9</a:t>
                      </a:r>
                    </a:p>
                  </a:txBody>
                  <a:tcPr marL="9525" marR="9525" marT="9525" marB="0" anchor="ctr"/>
                </a:tc>
                <a:tc>
                  <a:txBody>
                    <a:bodyPr/>
                    <a:lstStyle/>
                    <a:p>
                      <a:pPr algn="ctr" fontAlgn="ctr"/>
                      <a:r>
                        <a:rPr lang="ru-RU" sz="1050" b="1" i="0" u="none" strike="noStrike" cap="none" dirty="0">
                          <a:solidFill>
                            <a:schemeClr val="dk1"/>
                          </a:solidFill>
                          <a:latin typeface="+mn-lt"/>
                          <a:ea typeface="+mn-ea"/>
                          <a:cs typeface="+mn-cs"/>
                          <a:sym typeface="Arial"/>
                        </a:rPr>
                        <a:t>3 513</a:t>
                      </a:r>
                    </a:p>
                  </a:txBody>
                  <a:tcPr marL="9525" marR="9525" marT="9525" marB="0" anchor="ctr"/>
                </a:tc>
                <a:tc>
                  <a:txBody>
                    <a:bodyPr/>
                    <a:lstStyle/>
                    <a:p>
                      <a:pPr algn="ctr" fontAlgn="ctr"/>
                      <a:r>
                        <a:rPr lang="ru-RU" sz="900" b="0" i="0" u="none" strike="noStrike" cap="none">
                          <a:solidFill>
                            <a:schemeClr val="dk1"/>
                          </a:solidFill>
                          <a:latin typeface="+mn-lt"/>
                          <a:ea typeface="+mn-ea"/>
                          <a:cs typeface="+mn-cs"/>
                          <a:sym typeface="Arial"/>
                        </a:rPr>
                        <a:t>403</a:t>
                      </a:r>
                    </a:p>
                  </a:txBody>
                  <a:tcPr marL="9525" marR="9525" marT="9525" marB="0" anchor="ctr"/>
                </a:tc>
                <a:tc>
                  <a:txBody>
                    <a:bodyPr/>
                    <a:lstStyle/>
                    <a:p>
                      <a:pPr algn="ctr" fontAlgn="ctr"/>
                      <a:r>
                        <a:rPr lang="ru-RU" sz="900" b="0" i="0" u="none" strike="noStrike" cap="none">
                          <a:solidFill>
                            <a:schemeClr val="dk1"/>
                          </a:solidFill>
                          <a:latin typeface="+mn-lt"/>
                          <a:ea typeface="+mn-ea"/>
                          <a:cs typeface="+mn-cs"/>
                          <a:sym typeface="Arial"/>
                        </a:rPr>
                        <a:t>1 164</a:t>
                      </a:r>
                    </a:p>
                  </a:txBody>
                  <a:tcPr marL="9525" marR="9525" marT="9525" marB="0" anchor="ctr"/>
                </a:tc>
                <a:tc>
                  <a:txBody>
                    <a:bodyPr/>
                    <a:lstStyle/>
                    <a:p>
                      <a:pPr algn="ctr" fontAlgn="ctr"/>
                      <a:r>
                        <a:rPr lang="ru-RU" sz="900" b="0" i="0" u="none" strike="noStrike" cap="none" dirty="0">
                          <a:solidFill>
                            <a:schemeClr val="dk1"/>
                          </a:solidFill>
                          <a:latin typeface="+mn-lt"/>
                          <a:ea typeface="+mn-ea"/>
                          <a:cs typeface="+mn-cs"/>
                          <a:sym typeface="Arial"/>
                        </a:rPr>
                        <a:t>1 312</a:t>
                      </a:r>
                    </a:p>
                  </a:txBody>
                  <a:tcPr marL="9525" marR="9525" marT="9525" marB="0" anchor="ctr"/>
                </a:tc>
                <a:tc>
                  <a:txBody>
                    <a:bodyPr/>
                    <a:lstStyle/>
                    <a:p>
                      <a:pPr algn="ctr" fontAlgn="ctr"/>
                      <a:r>
                        <a:rPr lang="ru-RU" sz="900" b="0" i="0" u="none" strike="noStrike" cap="none" dirty="0">
                          <a:solidFill>
                            <a:schemeClr val="dk1"/>
                          </a:solidFill>
                          <a:latin typeface="+mn-lt"/>
                          <a:ea typeface="+mn-ea"/>
                          <a:cs typeface="+mn-cs"/>
                          <a:sym typeface="Arial"/>
                        </a:rPr>
                        <a:t>634</a:t>
                      </a:r>
                    </a:p>
                  </a:txBody>
                  <a:tcPr marL="9525" marR="9525" marT="9525" marB="0" anchor="ctr"/>
                </a:tc>
                <a:tc>
                  <a:txBody>
                    <a:bodyPr/>
                    <a:lstStyle/>
                    <a:p>
                      <a:pPr algn="ctr" fontAlgn="ctr"/>
                      <a:r>
                        <a:rPr lang="ru-RU" sz="1050" b="1" i="0" u="none" strike="noStrike" cap="none" dirty="0">
                          <a:solidFill>
                            <a:schemeClr val="dk1"/>
                          </a:solidFill>
                          <a:latin typeface="+mn-lt"/>
                          <a:ea typeface="+mn-ea"/>
                          <a:cs typeface="+mn-cs"/>
                          <a:sym typeface="Arial"/>
                        </a:rPr>
                        <a:t>3,4%</a:t>
                      </a:r>
                    </a:p>
                  </a:txBody>
                  <a:tcPr marL="9525" marR="9525" marT="9525" marB="0" anchor="ctr"/>
                </a:tc>
                <a:extLst>
                  <a:ext uri="{0D108BD9-81ED-4DB2-BD59-A6C34878D82A}">
                    <a16:rowId xmlns:a16="http://schemas.microsoft.com/office/drawing/2014/main" val="1542005649"/>
                  </a:ext>
                </a:extLst>
              </a:tr>
              <a:tr h="252035">
                <a:tc vMerge="1">
                  <a:txBody>
                    <a:bodyPr/>
                    <a:lstStyle/>
                    <a:p>
                      <a:endParaRPr lang="ru-KZ" sz="1100" dirty="0"/>
                    </a:p>
                  </a:txBody>
                  <a:tcPr/>
                </a:tc>
                <a:tc>
                  <a:txBody>
                    <a:bodyPr/>
                    <a:lstStyle/>
                    <a:p>
                      <a:pPr marL="72000" algn="l" fontAlgn="b"/>
                      <a:r>
                        <a:rPr lang="ru-RU" sz="800" b="0" i="0" u="none" strike="noStrike" cap="none" dirty="0">
                          <a:solidFill>
                            <a:schemeClr val="dk1"/>
                          </a:solidFill>
                          <a:latin typeface="+mn-lt"/>
                          <a:ea typeface="+mn-ea"/>
                          <a:cs typeface="+mn-cs"/>
                          <a:sym typeface="Arial"/>
                        </a:rPr>
                        <a:t>4 </a:t>
                      </a:r>
                      <a:r>
                        <a:rPr lang="ru-RU" sz="800" b="0" i="0" u="none" strike="noStrike" cap="none" dirty="0" err="1">
                          <a:solidFill>
                            <a:schemeClr val="dk1"/>
                          </a:solidFill>
                          <a:latin typeface="+mn-lt"/>
                          <a:ea typeface="+mn-ea"/>
                          <a:cs typeface="+mn-cs"/>
                          <a:sym typeface="Arial"/>
                        </a:rPr>
                        <a:t>Даяшылар</a:t>
                      </a:r>
                      <a:endParaRPr lang="ru-RU" sz="800" b="0" i="0" u="none" strike="noStrike" cap="none" dirty="0">
                        <a:solidFill>
                          <a:schemeClr val="dk1"/>
                        </a:solidFill>
                        <a:latin typeface="+mn-lt"/>
                        <a:ea typeface="+mn-ea"/>
                        <a:cs typeface="+mn-cs"/>
                        <a:sym typeface="Arial"/>
                      </a:endParaRPr>
                    </a:p>
                  </a:txBody>
                  <a:tcPr marL="9525" marR="9525" marT="9525" marB="0" anchor="ctr"/>
                </a:tc>
                <a:tc>
                  <a:txBody>
                    <a:bodyPr/>
                    <a:lstStyle/>
                    <a:p>
                      <a:pPr algn="ctr" fontAlgn="b"/>
                      <a:r>
                        <a:rPr lang="ru-RU" sz="900" b="0" i="1" u="none" strike="noStrike" cap="none" dirty="0">
                          <a:solidFill>
                            <a:schemeClr val="dk1"/>
                          </a:solidFill>
                          <a:latin typeface="+mn-lt"/>
                          <a:ea typeface="+mn-ea"/>
                          <a:cs typeface="+mn-cs"/>
                          <a:sym typeface="Arial"/>
                        </a:rPr>
                        <a:t>5130-3</a:t>
                      </a:r>
                    </a:p>
                  </a:txBody>
                  <a:tcPr marL="9525" marR="9525" marT="9525" marB="0" anchor="ctr"/>
                </a:tc>
                <a:tc>
                  <a:txBody>
                    <a:bodyPr/>
                    <a:lstStyle/>
                    <a:p>
                      <a:pPr algn="ctr" fontAlgn="ctr"/>
                      <a:r>
                        <a:rPr lang="ru-RU" sz="1050" b="1" i="0" u="none" strike="noStrike" cap="none">
                          <a:solidFill>
                            <a:schemeClr val="dk1"/>
                          </a:solidFill>
                          <a:latin typeface="+mn-lt"/>
                          <a:ea typeface="+mn-ea"/>
                          <a:cs typeface="+mn-cs"/>
                          <a:sym typeface="Arial"/>
                        </a:rPr>
                        <a:t>3 036</a:t>
                      </a:r>
                    </a:p>
                  </a:txBody>
                  <a:tcPr marL="9525" marR="9525" marT="9525" marB="0" anchor="ctr"/>
                </a:tc>
                <a:tc>
                  <a:txBody>
                    <a:bodyPr/>
                    <a:lstStyle/>
                    <a:p>
                      <a:pPr algn="ctr" fontAlgn="ctr"/>
                      <a:r>
                        <a:rPr lang="ru-RU" sz="900" b="0" i="0" u="none" strike="noStrike" cap="none">
                          <a:solidFill>
                            <a:schemeClr val="dk1"/>
                          </a:solidFill>
                          <a:latin typeface="+mn-lt"/>
                          <a:ea typeface="+mn-ea"/>
                          <a:cs typeface="+mn-cs"/>
                          <a:sym typeface="Arial"/>
                        </a:rPr>
                        <a:t>1 024</a:t>
                      </a:r>
                    </a:p>
                  </a:txBody>
                  <a:tcPr marL="9525" marR="9525" marT="9525" marB="0" anchor="ctr"/>
                </a:tc>
                <a:tc>
                  <a:txBody>
                    <a:bodyPr/>
                    <a:lstStyle/>
                    <a:p>
                      <a:pPr algn="ctr" fontAlgn="ctr"/>
                      <a:r>
                        <a:rPr lang="ru-RU" sz="900" b="0" i="0" u="none" strike="noStrike" cap="none">
                          <a:solidFill>
                            <a:schemeClr val="dk1"/>
                          </a:solidFill>
                          <a:latin typeface="+mn-lt"/>
                          <a:ea typeface="+mn-ea"/>
                          <a:cs typeface="+mn-cs"/>
                          <a:sym typeface="Arial"/>
                        </a:rPr>
                        <a:t>943</a:t>
                      </a:r>
                    </a:p>
                  </a:txBody>
                  <a:tcPr marL="9525" marR="9525" marT="9525" marB="0" anchor="ctr"/>
                </a:tc>
                <a:tc>
                  <a:txBody>
                    <a:bodyPr/>
                    <a:lstStyle/>
                    <a:p>
                      <a:pPr algn="ctr" fontAlgn="ctr"/>
                      <a:r>
                        <a:rPr lang="ru-RU" sz="900" b="0" i="0" u="none" strike="noStrike" cap="none">
                          <a:solidFill>
                            <a:schemeClr val="dk1"/>
                          </a:solidFill>
                          <a:latin typeface="+mn-lt"/>
                          <a:ea typeface="+mn-ea"/>
                          <a:cs typeface="+mn-cs"/>
                          <a:sym typeface="Arial"/>
                        </a:rPr>
                        <a:t>490</a:t>
                      </a:r>
                    </a:p>
                  </a:txBody>
                  <a:tcPr marL="9525" marR="9525" marT="9525" marB="0" anchor="ctr"/>
                </a:tc>
                <a:tc>
                  <a:txBody>
                    <a:bodyPr/>
                    <a:lstStyle/>
                    <a:p>
                      <a:pPr algn="ctr" fontAlgn="ctr"/>
                      <a:r>
                        <a:rPr lang="ru-RU" sz="900" b="0" i="0" u="none" strike="noStrike" cap="none">
                          <a:solidFill>
                            <a:schemeClr val="dk1"/>
                          </a:solidFill>
                          <a:latin typeface="+mn-lt"/>
                          <a:ea typeface="+mn-ea"/>
                          <a:cs typeface="+mn-cs"/>
                          <a:sym typeface="Arial"/>
                        </a:rPr>
                        <a:t>579</a:t>
                      </a:r>
                    </a:p>
                  </a:txBody>
                  <a:tcPr marL="9525" marR="9525" marT="9525" marB="0" anchor="ctr"/>
                </a:tc>
                <a:tc>
                  <a:txBody>
                    <a:bodyPr/>
                    <a:lstStyle/>
                    <a:p>
                      <a:pPr algn="ctr" fontAlgn="ctr"/>
                      <a:r>
                        <a:rPr lang="ru-RU" sz="1050" b="1" i="0" u="none" strike="noStrike" cap="none" dirty="0">
                          <a:solidFill>
                            <a:schemeClr val="dk1"/>
                          </a:solidFill>
                          <a:latin typeface="+mn-lt"/>
                          <a:ea typeface="+mn-ea"/>
                          <a:cs typeface="+mn-cs"/>
                          <a:sym typeface="Arial"/>
                        </a:rPr>
                        <a:t>3,0%</a:t>
                      </a:r>
                    </a:p>
                  </a:txBody>
                  <a:tcPr marL="9525" marR="9525" marT="9525" marB="0" anchor="ctr"/>
                </a:tc>
                <a:extLst>
                  <a:ext uri="{0D108BD9-81ED-4DB2-BD59-A6C34878D82A}">
                    <a16:rowId xmlns:a16="http://schemas.microsoft.com/office/drawing/2014/main" val="2119351882"/>
                  </a:ext>
                </a:extLst>
              </a:tr>
              <a:tr h="252035">
                <a:tc vMerge="1">
                  <a:txBody>
                    <a:bodyPr/>
                    <a:lstStyle/>
                    <a:p>
                      <a:endParaRPr lang="ru-KZ" sz="1100" dirty="0"/>
                    </a:p>
                  </a:txBody>
                  <a:tcPr/>
                </a:tc>
                <a:tc>
                  <a:txBody>
                    <a:bodyPr/>
                    <a:lstStyle/>
                    <a:p>
                      <a:pPr marL="72000" algn="l" fontAlgn="b"/>
                      <a:r>
                        <a:rPr lang="ru-RU" sz="800" b="0" i="0" u="none" strike="noStrike" cap="none" dirty="0">
                          <a:solidFill>
                            <a:schemeClr val="dk1"/>
                          </a:solidFill>
                          <a:latin typeface="+mn-lt"/>
                          <a:ea typeface="+mn-ea"/>
                          <a:cs typeface="+mn-cs"/>
                          <a:sym typeface="Arial"/>
                        </a:rPr>
                        <a:t>5 Аула </a:t>
                      </a:r>
                      <a:r>
                        <a:rPr lang="ru-RU" sz="800" b="0" i="0" u="none" strike="noStrike" cap="none" dirty="0" err="1">
                          <a:solidFill>
                            <a:schemeClr val="dk1"/>
                          </a:solidFill>
                          <a:latin typeface="+mn-lt"/>
                          <a:ea typeface="+mn-ea"/>
                          <a:cs typeface="+mn-cs"/>
                          <a:sym typeface="Arial"/>
                        </a:rPr>
                        <a:t>сыпырушылар</a:t>
                      </a:r>
                      <a:r>
                        <a:rPr lang="ru-RU" sz="800" b="0" i="0" u="none" strike="noStrike" cap="none" dirty="0">
                          <a:solidFill>
                            <a:schemeClr val="dk1"/>
                          </a:solidFill>
                          <a:latin typeface="+mn-lt"/>
                          <a:ea typeface="+mn-ea"/>
                          <a:cs typeface="+mn-cs"/>
                          <a:sym typeface="Arial"/>
                        </a:rPr>
                        <a:t> </a:t>
                      </a:r>
                      <a:r>
                        <a:rPr lang="ru-RU" sz="800" b="0" i="0" u="none" strike="noStrike" cap="none" dirty="0" err="1">
                          <a:solidFill>
                            <a:schemeClr val="dk1"/>
                          </a:solidFill>
                          <a:latin typeface="+mn-lt"/>
                          <a:ea typeface="+mn-ea"/>
                          <a:cs typeface="+mn-cs"/>
                          <a:sym typeface="Arial"/>
                        </a:rPr>
                        <a:t>және</a:t>
                      </a:r>
                      <a:r>
                        <a:rPr lang="ru-RU" sz="800" b="0" i="0" u="none" strike="noStrike" cap="none" dirty="0">
                          <a:solidFill>
                            <a:schemeClr val="dk1"/>
                          </a:solidFill>
                          <a:latin typeface="+mn-lt"/>
                          <a:ea typeface="+mn-ea"/>
                          <a:cs typeface="+mn-cs"/>
                          <a:sym typeface="Arial"/>
                        </a:rPr>
                        <a:t> </a:t>
                      </a:r>
                      <a:r>
                        <a:rPr lang="ru-RU" sz="800" b="0" i="0" u="none" strike="noStrike" cap="none" dirty="0" err="1">
                          <a:solidFill>
                            <a:schemeClr val="dk1"/>
                          </a:solidFill>
                          <a:latin typeface="+mn-lt"/>
                          <a:ea typeface="+mn-ea"/>
                          <a:cs typeface="+mn-cs"/>
                          <a:sym typeface="Arial"/>
                        </a:rPr>
                        <a:t>ашық</a:t>
                      </a:r>
                      <a:r>
                        <a:rPr lang="ru-RU" sz="800" b="0" i="0" u="none" strike="noStrike" cap="none" dirty="0">
                          <a:solidFill>
                            <a:schemeClr val="dk1"/>
                          </a:solidFill>
                          <a:latin typeface="+mn-lt"/>
                          <a:ea typeface="+mn-ea"/>
                          <a:cs typeface="+mn-cs"/>
                          <a:sym typeface="Arial"/>
                        </a:rPr>
                        <a:t> </a:t>
                      </a:r>
                      <a:r>
                        <a:rPr lang="ru-RU" sz="800" b="0" i="0" u="none" strike="noStrike" cap="none" dirty="0" err="1">
                          <a:solidFill>
                            <a:schemeClr val="dk1"/>
                          </a:solidFill>
                          <a:latin typeface="+mn-lt"/>
                          <a:ea typeface="+mn-ea"/>
                          <a:cs typeface="+mn-cs"/>
                          <a:sym typeface="Arial"/>
                        </a:rPr>
                        <a:t>аумақтарды</a:t>
                      </a:r>
                      <a:r>
                        <a:rPr lang="ru-RU" sz="800" b="0" i="0" u="none" strike="noStrike" cap="none" dirty="0">
                          <a:solidFill>
                            <a:schemeClr val="dk1"/>
                          </a:solidFill>
                          <a:latin typeface="+mn-lt"/>
                          <a:ea typeface="+mn-ea"/>
                          <a:cs typeface="+mn-cs"/>
                          <a:sym typeface="Arial"/>
                        </a:rPr>
                        <a:t> </a:t>
                      </a:r>
                      <a:r>
                        <a:rPr lang="ru-RU" sz="800" b="0" i="0" u="none" strike="noStrike" cap="none" dirty="0" err="1">
                          <a:solidFill>
                            <a:schemeClr val="dk1"/>
                          </a:solidFill>
                          <a:latin typeface="+mn-lt"/>
                          <a:ea typeface="+mn-ea"/>
                          <a:cs typeface="+mn-cs"/>
                          <a:sym typeface="Arial"/>
                        </a:rPr>
                        <a:t>тазалаушылар</a:t>
                      </a:r>
                      <a:endParaRPr lang="ru-RU" sz="800" b="0" i="0" u="none" strike="noStrike" cap="none" dirty="0">
                        <a:solidFill>
                          <a:schemeClr val="dk1"/>
                        </a:solidFill>
                        <a:latin typeface="+mn-lt"/>
                        <a:ea typeface="+mn-ea"/>
                        <a:cs typeface="+mn-cs"/>
                        <a:sym typeface="Arial"/>
                      </a:endParaRPr>
                    </a:p>
                  </a:txBody>
                  <a:tcPr marL="9525" marR="9525" marT="9525" marB="0" anchor="ctr">
                    <a:lnB w="28575" cap="flat" cmpd="sng" algn="ctr">
                      <a:solidFill>
                        <a:schemeClr val="bg2"/>
                      </a:solidFill>
                      <a:prstDash val="solid"/>
                      <a:round/>
                      <a:headEnd type="none" w="med" len="med"/>
                      <a:tailEnd type="none" w="med" len="med"/>
                    </a:lnB>
                  </a:tcPr>
                </a:tc>
                <a:tc>
                  <a:txBody>
                    <a:bodyPr/>
                    <a:lstStyle/>
                    <a:p>
                      <a:pPr algn="ctr" fontAlgn="b"/>
                      <a:r>
                        <a:rPr lang="ru-RU" sz="900" b="0" i="1" u="none" strike="noStrike" cap="none">
                          <a:solidFill>
                            <a:schemeClr val="dk1"/>
                          </a:solidFill>
                          <a:latin typeface="+mn-lt"/>
                          <a:ea typeface="+mn-ea"/>
                          <a:cs typeface="+mn-cs"/>
                          <a:sym typeface="Arial"/>
                        </a:rPr>
                        <a:t>9116-0</a:t>
                      </a:r>
                    </a:p>
                  </a:txBody>
                  <a:tcPr marL="9525" marR="9525" marT="9525" marB="0" anchor="ctr">
                    <a:lnB w="28575" cap="flat" cmpd="sng" algn="ctr">
                      <a:solidFill>
                        <a:schemeClr val="bg2"/>
                      </a:solidFill>
                      <a:prstDash val="solid"/>
                      <a:round/>
                      <a:headEnd type="none" w="med" len="med"/>
                      <a:tailEnd type="none" w="med" len="med"/>
                    </a:lnB>
                  </a:tcPr>
                </a:tc>
                <a:tc>
                  <a:txBody>
                    <a:bodyPr/>
                    <a:lstStyle/>
                    <a:p>
                      <a:pPr algn="ctr" fontAlgn="ctr"/>
                      <a:r>
                        <a:rPr lang="ru-RU" sz="1050" b="1" i="0" u="none" strike="noStrike" cap="none" dirty="0">
                          <a:solidFill>
                            <a:schemeClr val="dk1"/>
                          </a:solidFill>
                          <a:latin typeface="+mn-lt"/>
                          <a:ea typeface="+mn-ea"/>
                          <a:cs typeface="+mn-cs"/>
                          <a:sym typeface="Arial"/>
                        </a:rPr>
                        <a:t>2 874</a:t>
                      </a:r>
                    </a:p>
                  </a:txBody>
                  <a:tcPr marL="9525" marR="9525" marT="9525" marB="0" anchor="ctr">
                    <a:lnB w="28575" cap="flat" cmpd="sng" algn="ctr">
                      <a:solidFill>
                        <a:schemeClr val="bg2"/>
                      </a:solidFill>
                      <a:prstDash val="solid"/>
                      <a:round/>
                      <a:headEnd type="none" w="med" len="med"/>
                      <a:tailEnd type="none" w="med" len="med"/>
                    </a:lnB>
                  </a:tcPr>
                </a:tc>
                <a:tc>
                  <a:txBody>
                    <a:bodyPr/>
                    <a:lstStyle/>
                    <a:p>
                      <a:pPr algn="ctr" fontAlgn="ctr"/>
                      <a:r>
                        <a:rPr lang="ru-RU" sz="900" b="0" i="0" u="none" strike="noStrike" cap="none">
                          <a:solidFill>
                            <a:schemeClr val="dk1"/>
                          </a:solidFill>
                          <a:latin typeface="+mn-lt"/>
                          <a:ea typeface="+mn-ea"/>
                          <a:cs typeface="+mn-cs"/>
                          <a:sym typeface="Arial"/>
                        </a:rPr>
                        <a:t>519</a:t>
                      </a:r>
                    </a:p>
                  </a:txBody>
                  <a:tcPr marL="9525" marR="9525" marT="9525" marB="0" anchor="ctr">
                    <a:lnB w="28575" cap="flat" cmpd="sng" algn="ctr">
                      <a:solidFill>
                        <a:schemeClr val="bg2"/>
                      </a:solidFill>
                      <a:prstDash val="solid"/>
                      <a:round/>
                      <a:headEnd type="none" w="med" len="med"/>
                      <a:tailEnd type="none" w="med" len="med"/>
                    </a:lnB>
                  </a:tcPr>
                </a:tc>
                <a:tc>
                  <a:txBody>
                    <a:bodyPr/>
                    <a:lstStyle/>
                    <a:p>
                      <a:pPr algn="ctr" fontAlgn="ctr"/>
                      <a:r>
                        <a:rPr lang="ru-RU" sz="900" b="0" i="0" u="none" strike="noStrike" cap="none">
                          <a:solidFill>
                            <a:schemeClr val="dk1"/>
                          </a:solidFill>
                          <a:latin typeface="+mn-lt"/>
                          <a:ea typeface="+mn-ea"/>
                          <a:cs typeface="+mn-cs"/>
                          <a:sym typeface="Arial"/>
                        </a:rPr>
                        <a:t>1 004</a:t>
                      </a:r>
                    </a:p>
                  </a:txBody>
                  <a:tcPr marL="9525" marR="9525" marT="9525" marB="0" anchor="ctr">
                    <a:lnB w="28575" cap="flat" cmpd="sng" algn="ctr">
                      <a:solidFill>
                        <a:schemeClr val="bg2"/>
                      </a:solidFill>
                      <a:prstDash val="solid"/>
                      <a:round/>
                      <a:headEnd type="none" w="med" len="med"/>
                      <a:tailEnd type="none" w="med" len="med"/>
                    </a:lnB>
                  </a:tcPr>
                </a:tc>
                <a:tc>
                  <a:txBody>
                    <a:bodyPr/>
                    <a:lstStyle/>
                    <a:p>
                      <a:pPr algn="ctr" fontAlgn="ctr"/>
                      <a:r>
                        <a:rPr lang="ru-RU" sz="900" b="0" i="0" u="none" strike="noStrike" cap="none" dirty="0">
                          <a:solidFill>
                            <a:schemeClr val="dk1"/>
                          </a:solidFill>
                          <a:latin typeface="+mn-lt"/>
                          <a:ea typeface="+mn-ea"/>
                          <a:cs typeface="+mn-cs"/>
                          <a:sym typeface="Arial"/>
                        </a:rPr>
                        <a:t>724</a:t>
                      </a:r>
                    </a:p>
                  </a:txBody>
                  <a:tcPr marL="9525" marR="9525" marT="9525" marB="0" anchor="ctr">
                    <a:lnB w="28575" cap="flat" cmpd="sng" algn="ctr">
                      <a:solidFill>
                        <a:schemeClr val="bg2"/>
                      </a:solidFill>
                      <a:prstDash val="solid"/>
                      <a:round/>
                      <a:headEnd type="none" w="med" len="med"/>
                      <a:tailEnd type="none" w="med" len="med"/>
                    </a:lnB>
                  </a:tcPr>
                </a:tc>
                <a:tc>
                  <a:txBody>
                    <a:bodyPr/>
                    <a:lstStyle/>
                    <a:p>
                      <a:pPr algn="ctr" fontAlgn="ctr"/>
                      <a:r>
                        <a:rPr lang="ru-RU" sz="900" b="0" i="0" u="none" strike="noStrike" cap="none">
                          <a:solidFill>
                            <a:schemeClr val="dk1"/>
                          </a:solidFill>
                          <a:latin typeface="+mn-lt"/>
                          <a:ea typeface="+mn-ea"/>
                          <a:cs typeface="+mn-cs"/>
                          <a:sym typeface="Arial"/>
                        </a:rPr>
                        <a:t>627</a:t>
                      </a:r>
                    </a:p>
                  </a:txBody>
                  <a:tcPr marL="9525" marR="9525" marT="9525" marB="0" anchor="ctr">
                    <a:lnB w="28575" cap="flat" cmpd="sng" algn="ctr">
                      <a:solidFill>
                        <a:schemeClr val="bg2"/>
                      </a:solidFill>
                      <a:prstDash val="solid"/>
                      <a:round/>
                      <a:headEnd type="none" w="med" len="med"/>
                      <a:tailEnd type="none" w="med" len="med"/>
                    </a:lnB>
                  </a:tcPr>
                </a:tc>
                <a:tc>
                  <a:txBody>
                    <a:bodyPr/>
                    <a:lstStyle/>
                    <a:p>
                      <a:pPr algn="ctr" fontAlgn="ctr"/>
                      <a:r>
                        <a:rPr lang="ru-RU" sz="1050" b="1" i="0" u="none" strike="noStrike" cap="none" dirty="0">
                          <a:solidFill>
                            <a:schemeClr val="dk1"/>
                          </a:solidFill>
                          <a:latin typeface="+mn-lt"/>
                          <a:ea typeface="+mn-ea"/>
                          <a:cs typeface="+mn-cs"/>
                          <a:sym typeface="Arial"/>
                        </a:rPr>
                        <a:t>2,8%</a:t>
                      </a:r>
                    </a:p>
                  </a:txBody>
                  <a:tcPr marL="9525" marR="9525" marT="9525" marB="0" anchor="ctr">
                    <a:lnB w="28575" cap="flat" cmpd="sng" algn="ctr">
                      <a:solidFill>
                        <a:schemeClr val="bg2"/>
                      </a:solidFill>
                      <a:prstDash val="solid"/>
                      <a:round/>
                      <a:headEnd type="none" w="med" len="med"/>
                      <a:tailEnd type="none" w="med" len="med"/>
                    </a:lnB>
                  </a:tcPr>
                </a:tc>
                <a:extLst>
                  <a:ext uri="{0D108BD9-81ED-4DB2-BD59-A6C34878D82A}">
                    <a16:rowId xmlns:a16="http://schemas.microsoft.com/office/drawing/2014/main" val="4147065920"/>
                  </a:ext>
                </a:extLst>
              </a:tr>
              <a:tr h="252035">
                <a:tc rowSpan="5">
                  <a:txBody>
                    <a:bodyPr/>
                    <a:lstStyle/>
                    <a:p>
                      <a:pPr algn="ctr"/>
                      <a:r>
                        <a:rPr lang="ru-RU" sz="1100" dirty="0"/>
                        <a:t>2022</a:t>
                      </a:r>
                      <a:endParaRPr lang="ru-KZ" sz="1100" dirty="0"/>
                    </a:p>
                  </a:txBody>
                  <a:tcPr anchor="ctr">
                    <a:lnT w="28575" cap="flat" cmpd="sng" algn="ctr">
                      <a:solidFill>
                        <a:schemeClr val="bg2"/>
                      </a:solidFill>
                      <a:prstDash val="solid"/>
                      <a:round/>
                      <a:headEnd type="none" w="med" len="med"/>
                      <a:tailEnd type="none" w="med" len="med"/>
                    </a:lnT>
                  </a:tcPr>
                </a:tc>
                <a:tc>
                  <a:txBody>
                    <a:bodyPr/>
                    <a:lstStyle/>
                    <a:p>
                      <a:pPr marL="72000" algn="l" fontAlgn="b"/>
                      <a:r>
                        <a:rPr lang="ru-RU" sz="800" b="0" i="0" u="none" strike="noStrike" cap="none" dirty="0">
                          <a:solidFill>
                            <a:schemeClr val="dk1"/>
                          </a:solidFill>
                          <a:latin typeface="+mn-lt"/>
                          <a:ea typeface="+mn-ea"/>
                          <a:cs typeface="+mn-cs"/>
                          <a:sym typeface="Arial"/>
                        </a:rPr>
                        <a:t>1 Жеке </a:t>
                      </a:r>
                      <a:r>
                        <a:rPr lang="ru-RU" sz="800" b="0" i="0" u="none" strike="noStrike" cap="none" dirty="0" err="1">
                          <a:solidFill>
                            <a:schemeClr val="dk1"/>
                          </a:solidFill>
                          <a:latin typeface="+mn-lt"/>
                          <a:ea typeface="+mn-ea"/>
                          <a:cs typeface="+mn-cs"/>
                          <a:sym typeface="Arial"/>
                        </a:rPr>
                        <a:t>жүргізушілер</a:t>
                      </a:r>
                      <a:r>
                        <a:rPr lang="ru-RU" sz="800" b="0" i="0" u="none" strike="noStrike" cap="none" dirty="0">
                          <a:solidFill>
                            <a:schemeClr val="dk1"/>
                          </a:solidFill>
                          <a:latin typeface="+mn-lt"/>
                          <a:ea typeface="+mn-ea"/>
                          <a:cs typeface="+mn-cs"/>
                          <a:sym typeface="Arial"/>
                        </a:rPr>
                        <a:t> мен </a:t>
                      </a:r>
                      <a:r>
                        <a:rPr lang="ru-RU" sz="800" b="0" i="0" u="none" strike="noStrike" cap="none" dirty="0" err="1">
                          <a:solidFill>
                            <a:schemeClr val="dk1"/>
                          </a:solidFill>
                          <a:latin typeface="+mn-lt"/>
                          <a:ea typeface="+mn-ea"/>
                          <a:cs typeface="+mn-cs"/>
                          <a:sym typeface="Arial"/>
                        </a:rPr>
                        <a:t>шопырлар</a:t>
                      </a:r>
                      <a:endParaRPr lang="ru-RU" sz="800" b="0" i="0" u="none" strike="noStrike" cap="none" dirty="0">
                        <a:solidFill>
                          <a:schemeClr val="dk1"/>
                        </a:solidFill>
                        <a:latin typeface="+mn-lt"/>
                        <a:ea typeface="+mn-ea"/>
                        <a:cs typeface="+mn-cs"/>
                        <a:sym typeface="Arial"/>
                      </a:endParaRPr>
                    </a:p>
                  </a:txBody>
                  <a:tcPr marL="9525" marR="9525" marT="9525" marB="0" anchor="ctr">
                    <a:lnT w="28575" cap="flat" cmpd="sng" algn="ctr">
                      <a:solidFill>
                        <a:schemeClr val="bg2"/>
                      </a:solidFill>
                      <a:prstDash val="solid"/>
                      <a:round/>
                      <a:headEnd type="none" w="med" len="med"/>
                      <a:tailEnd type="none" w="med" len="med"/>
                    </a:lnT>
                  </a:tcPr>
                </a:tc>
                <a:tc>
                  <a:txBody>
                    <a:bodyPr/>
                    <a:lstStyle/>
                    <a:p>
                      <a:pPr algn="ctr" fontAlgn="b"/>
                      <a:r>
                        <a:rPr lang="ru-RU" sz="900" b="0" i="1" u="none" strike="noStrike" cap="none" dirty="0">
                          <a:solidFill>
                            <a:schemeClr val="dk1"/>
                          </a:solidFill>
                          <a:latin typeface="+mn-lt"/>
                          <a:ea typeface="+mn-ea"/>
                          <a:cs typeface="+mn-cs"/>
                          <a:sym typeface="Arial"/>
                        </a:rPr>
                        <a:t>8322-2</a:t>
                      </a:r>
                    </a:p>
                  </a:txBody>
                  <a:tcPr marL="9525" marR="9525" marT="9525" marB="0" anchor="ctr">
                    <a:lnT w="28575" cap="flat" cmpd="sng" algn="ctr">
                      <a:solidFill>
                        <a:schemeClr val="bg2"/>
                      </a:solidFill>
                      <a:prstDash val="solid"/>
                      <a:round/>
                      <a:headEnd type="none" w="med" len="med"/>
                      <a:tailEnd type="none" w="med" len="med"/>
                    </a:lnT>
                  </a:tcPr>
                </a:tc>
                <a:tc>
                  <a:txBody>
                    <a:bodyPr/>
                    <a:lstStyle/>
                    <a:p>
                      <a:pPr algn="ctr" fontAlgn="ctr"/>
                      <a:r>
                        <a:rPr lang="ru-RU" sz="1050" b="1" i="0" u="none" strike="noStrike" cap="none">
                          <a:solidFill>
                            <a:schemeClr val="dk1"/>
                          </a:solidFill>
                          <a:latin typeface="+mn-lt"/>
                          <a:ea typeface="+mn-ea"/>
                          <a:cs typeface="+mn-cs"/>
                          <a:sym typeface="Arial"/>
                        </a:rPr>
                        <a:t>4 061</a:t>
                      </a:r>
                    </a:p>
                  </a:txBody>
                  <a:tcPr marL="9525" marR="9525" marT="9525" marB="0" anchor="ctr">
                    <a:lnT w="28575" cap="flat" cmpd="sng" algn="ctr">
                      <a:solidFill>
                        <a:schemeClr val="bg2"/>
                      </a:solidFill>
                      <a:prstDash val="solid"/>
                      <a:round/>
                      <a:headEnd type="none" w="med" len="med"/>
                      <a:tailEnd type="none" w="med" len="med"/>
                    </a:lnT>
                  </a:tcPr>
                </a:tc>
                <a:tc>
                  <a:txBody>
                    <a:bodyPr/>
                    <a:lstStyle/>
                    <a:p>
                      <a:pPr algn="ctr" fontAlgn="ctr"/>
                      <a:r>
                        <a:rPr lang="ru-RU" sz="900" b="0" i="0" u="none" strike="noStrike" cap="none">
                          <a:solidFill>
                            <a:schemeClr val="dk1"/>
                          </a:solidFill>
                          <a:latin typeface="+mn-lt"/>
                          <a:ea typeface="+mn-ea"/>
                          <a:cs typeface="+mn-cs"/>
                          <a:sym typeface="Arial"/>
                        </a:rPr>
                        <a:t>1 177</a:t>
                      </a:r>
                    </a:p>
                  </a:txBody>
                  <a:tcPr marL="9525" marR="9525" marT="9525" marB="0" anchor="ctr">
                    <a:lnT w="28575" cap="flat" cmpd="sng" algn="ctr">
                      <a:solidFill>
                        <a:schemeClr val="bg2"/>
                      </a:solidFill>
                      <a:prstDash val="solid"/>
                      <a:round/>
                      <a:headEnd type="none" w="med" len="med"/>
                      <a:tailEnd type="none" w="med" len="med"/>
                    </a:lnT>
                  </a:tcPr>
                </a:tc>
                <a:tc>
                  <a:txBody>
                    <a:bodyPr/>
                    <a:lstStyle/>
                    <a:p>
                      <a:pPr algn="ctr" fontAlgn="ctr"/>
                      <a:r>
                        <a:rPr lang="ru-RU" sz="900" b="0" i="0" u="none" strike="noStrike" cap="none">
                          <a:solidFill>
                            <a:schemeClr val="dk1"/>
                          </a:solidFill>
                          <a:latin typeface="+mn-lt"/>
                          <a:ea typeface="+mn-ea"/>
                          <a:cs typeface="+mn-cs"/>
                          <a:sym typeface="Arial"/>
                        </a:rPr>
                        <a:t>1 394</a:t>
                      </a:r>
                    </a:p>
                  </a:txBody>
                  <a:tcPr marL="9525" marR="9525" marT="9525" marB="0" anchor="ctr">
                    <a:lnT w="28575" cap="flat" cmpd="sng" algn="ctr">
                      <a:solidFill>
                        <a:schemeClr val="bg2"/>
                      </a:solidFill>
                      <a:prstDash val="solid"/>
                      <a:round/>
                      <a:headEnd type="none" w="med" len="med"/>
                      <a:tailEnd type="none" w="med" len="med"/>
                    </a:lnT>
                  </a:tcPr>
                </a:tc>
                <a:tc>
                  <a:txBody>
                    <a:bodyPr/>
                    <a:lstStyle/>
                    <a:p>
                      <a:pPr algn="ctr" fontAlgn="ctr"/>
                      <a:r>
                        <a:rPr lang="ru-RU" sz="900" b="0" i="0" u="none" strike="noStrike" cap="none" dirty="0">
                          <a:solidFill>
                            <a:schemeClr val="dk1"/>
                          </a:solidFill>
                          <a:latin typeface="+mn-lt"/>
                          <a:ea typeface="+mn-ea"/>
                          <a:cs typeface="+mn-cs"/>
                          <a:sym typeface="Arial"/>
                        </a:rPr>
                        <a:t>935</a:t>
                      </a:r>
                    </a:p>
                  </a:txBody>
                  <a:tcPr marL="9525" marR="9525" marT="9525" marB="0" anchor="ctr">
                    <a:lnT w="28575" cap="flat" cmpd="sng" algn="ctr">
                      <a:solidFill>
                        <a:schemeClr val="bg2"/>
                      </a:solidFill>
                      <a:prstDash val="solid"/>
                      <a:round/>
                      <a:headEnd type="none" w="med" len="med"/>
                      <a:tailEnd type="none" w="med" len="med"/>
                    </a:lnT>
                  </a:tcPr>
                </a:tc>
                <a:tc>
                  <a:txBody>
                    <a:bodyPr/>
                    <a:lstStyle/>
                    <a:p>
                      <a:pPr algn="ctr" fontAlgn="ctr"/>
                      <a:r>
                        <a:rPr lang="ru-RU" sz="900" b="0" i="0" u="none" strike="noStrike" cap="none">
                          <a:solidFill>
                            <a:schemeClr val="dk1"/>
                          </a:solidFill>
                          <a:latin typeface="+mn-lt"/>
                          <a:ea typeface="+mn-ea"/>
                          <a:cs typeface="+mn-cs"/>
                          <a:sym typeface="Arial"/>
                        </a:rPr>
                        <a:t>555</a:t>
                      </a:r>
                    </a:p>
                  </a:txBody>
                  <a:tcPr marL="9525" marR="9525" marT="9525" marB="0" anchor="ctr">
                    <a:lnT w="28575" cap="flat" cmpd="sng" algn="ctr">
                      <a:solidFill>
                        <a:schemeClr val="bg2"/>
                      </a:solidFill>
                      <a:prstDash val="solid"/>
                      <a:round/>
                      <a:headEnd type="none" w="med" len="med"/>
                      <a:tailEnd type="none" w="med" len="med"/>
                    </a:lnT>
                  </a:tcPr>
                </a:tc>
                <a:tc>
                  <a:txBody>
                    <a:bodyPr/>
                    <a:lstStyle/>
                    <a:p>
                      <a:pPr algn="ctr" fontAlgn="ctr"/>
                      <a:r>
                        <a:rPr lang="ru-RU" sz="1050" b="1" i="0" u="none" strike="noStrike" cap="none" dirty="0">
                          <a:solidFill>
                            <a:schemeClr val="dk1"/>
                          </a:solidFill>
                          <a:latin typeface="+mn-lt"/>
                          <a:ea typeface="+mn-ea"/>
                          <a:cs typeface="+mn-cs"/>
                          <a:sym typeface="Arial"/>
                        </a:rPr>
                        <a:t>4,0%</a:t>
                      </a:r>
                    </a:p>
                  </a:txBody>
                  <a:tcPr marL="9525" marR="9525" marT="9525" marB="0" anchor="ctr">
                    <a:lnT w="28575" cap="flat" cmpd="sng" algn="ctr">
                      <a:solidFill>
                        <a:schemeClr val="bg2"/>
                      </a:solidFill>
                      <a:prstDash val="solid"/>
                      <a:round/>
                      <a:headEnd type="none" w="med" len="med"/>
                      <a:tailEnd type="none" w="med" len="med"/>
                    </a:lnT>
                  </a:tcPr>
                </a:tc>
                <a:extLst>
                  <a:ext uri="{0D108BD9-81ED-4DB2-BD59-A6C34878D82A}">
                    <a16:rowId xmlns:a16="http://schemas.microsoft.com/office/drawing/2014/main" val="1481085828"/>
                  </a:ext>
                </a:extLst>
              </a:tr>
              <a:tr h="252035">
                <a:tc vMerge="1">
                  <a:txBody>
                    <a:bodyPr/>
                    <a:lstStyle/>
                    <a:p>
                      <a:endParaRPr lang="ru-KZ" sz="1100" dirty="0"/>
                    </a:p>
                  </a:txBody>
                  <a:tcPr/>
                </a:tc>
                <a:tc>
                  <a:txBody>
                    <a:bodyPr/>
                    <a:lstStyle/>
                    <a:p>
                      <a:pPr marL="72000" algn="l" fontAlgn="b"/>
                      <a:r>
                        <a:rPr lang="ru-RU" sz="800" b="0" i="0" u="none" strike="noStrike" cap="none" dirty="0">
                          <a:solidFill>
                            <a:schemeClr val="dk1"/>
                          </a:solidFill>
                          <a:latin typeface="+mn-lt"/>
                          <a:ea typeface="+mn-ea"/>
                          <a:cs typeface="+mn-cs"/>
                          <a:sym typeface="Arial"/>
                        </a:rPr>
                        <a:t>2 </a:t>
                      </a:r>
                      <a:r>
                        <a:rPr lang="ru-RU" sz="800" b="0" i="0" u="none" strike="noStrike" cap="none" dirty="0" err="1">
                          <a:solidFill>
                            <a:schemeClr val="dk1"/>
                          </a:solidFill>
                          <a:latin typeface="+mn-lt"/>
                          <a:ea typeface="+mn-ea"/>
                          <a:cs typeface="+mn-cs"/>
                          <a:sym typeface="Arial"/>
                        </a:rPr>
                        <a:t>Әртүрлі</a:t>
                      </a:r>
                      <a:r>
                        <a:rPr lang="ru-RU" sz="800" b="0" i="0" u="none" strike="noStrike" cap="none" dirty="0">
                          <a:solidFill>
                            <a:schemeClr val="dk1"/>
                          </a:solidFill>
                          <a:latin typeface="+mn-lt"/>
                          <a:ea typeface="+mn-ea"/>
                          <a:cs typeface="+mn-cs"/>
                          <a:sym typeface="Arial"/>
                        </a:rPr>
                        <a:t> </a:t>
                      </a:r>
                      <a:r>
                        <a:rPr lang="ru-RU" sz="800" b="0" i="0" u="none" strike="noStrike" cap="none" dirty="0" err="1">
                          <a:solidFill>
                            <a:schemeClr val="dk1"/>
                          </a:solidFill>
                          <a:latin typeface="+mn-lt"/>
                          <a:ea typeface="+mn-ea"/>
                          <a:cs typeface="+mn-cs"/>
                          <a:sym typeface="Arial"/>
                        </a:rPr>
                        <a:t>жұмысты</a:t>
                      </a:r>
                      <a:r>
                        <a:rPr lang="ru-RU" sz="800" b="0" i="0" u="none" strike="noStrike" cap="none" dirty="0">
                          <a:solidFill>
                            <a:schemeClr val="dk1"/>
                          </a:solidFill>
                          <a:latin typeface="+mn-lt"/>
                          <a:ea typeface="+mn-ea"/>
                          <a:cs typeface="+mn-cs"/>
                          <a:sym typeface="Arial"/>
                        </a:rPr>
                        <a:t> </a:t>
                      </a:r>
                      <a:r>
                        <a:rPr lang="ru-RU" sz="800" b="0" i="0" u="none" strike="noStrike" cap="none" dirty="0" err="1">
                          <a:solidFill>
                            <a:schemeClr val="dk1"/>
                          </a:solidFill>
                          <a:latin typeface="+mn-lt"/>
                          <a:ea typeface="+mn-ea"/>
                          <a:cs typeface="+mn-cs"/>
                          <a:sym typeface="Arial"/>
                        </a:rPr>
                        <a:t>атқарушылар</a:t>
                      </a:r>
                      <a:endParaRPr lang="ru-RU" sz="800" b="0" i="0" u="none" strike="noStrike" cap="none" dirty="0">
                        <a:solidFill>
                          <a:schemeClr val="dk1"/>
                        </a:solidFill>
                        <a:latin typeface="+mn-lt"/>
                        <a:ea typeface="+mn-ea"/>
                        <a:cs typeface="+mn-cs"/>
                        <a:sym typeface="Arial"/>
                      </a:endParaRPr>
                    </a:p>
                  </a:txBody>
                  <a:tcPr marL="9525" marR="9525" marT="9525" marB="0" anchor="ctr"/>
                </a:tc>
                <a:tc>
                  <a:txBody>
                    <a:bodyPr/>
                    <a:lstStyle/>
                    <a:p>
                      <a:pPr algn="ctr" fontAlgn="b"/>
                      <a:r>
                        <a:rPr lang="ru-RU" sz="900" b="0" i="1" u="none" strike="noStrike" cap="none" dirty="0">
                          <a:solidFill>
                            <a:schemeClr val="dk1"/>
                          </a:solidFill>
                          <a:latin typeface="+mn-lt"/>
                          <a:ea typeface="+mn-ea"/>
                          <a:cs typeface="+mn-cs"/>
                          <a:sym typeface="Arial"/>
                        </a:rPr>
                        <a:t>9629-7</a:t>
                      </a:r>
                    </a:p>
                  </a:txBody>
                  <a:tcPr marL="9525" marR="9525" marT="9525" marB="0" anchor="ctr"/>
                </a:tc>
                <a:tc>
                  <a:txBody>
                    <a:bodyPr/>
                    <a:lstStyle/>
                    <a:p>
                      <a:pPr algn="ctr" fontAlgn="ctr"/>
                      <a:r>
                        <a:rPr lang="ru-RU" sz="1050" b="1" i="0" u="none" strike="noStrike" cap="none" dirty="0">
                          <a:solidFill>
                            <a:schemeClr val="dk1"/>
                          </a:solidFill>
                          <a:latin typeface="+mn-lt"/>
                          <a:ea typeface="+mn-ea"/>
                          <a:cs typeface="+mn-cs"/>
                          <a:sym typeface="Arial"/>
                        </a:rPr>
                        <a:t>3 240</a:t>
                      </a:r>
                    </a:p>
                  </a:txBody>
                  <a:tcPr marL="9525" marR="9525" marT="9525" marB="0" anchor="ctr"/>
                </a:tc>
                <a:tc>
                  <a:txBody>
                    <a:bodyPr/>
                    <a:lstStyle/>
                    <a:p>
                      <a:pPr algn="ctr" fontAlgn="ctr"/>
                      <a:r>
                        <a:rPr lang="ru-RU" sz="900" b="0" i="0" u="none" strike="noStrike" cap="none">
                          <a:solidFill>
                            <a:schemeClr val="dk1"/>
                          </a:solidFill>
                          <a:latin typeface="+mn-lt"/>
                          <a:ea typeface="+mn-ea"/>
                          <a:cs typeface="+mn-cs"/>
                          <a:sym typeface="Arial"/>
                        </a:rPr>
                        <a:t>283</a:t>
                      </a:r>
                    </a:p>
                  </a:txBody>
                  <a:tcPr marL="9525" marR="9525" marT="9525" marB="0" anchor="ctr"/>
                </a:tc>
                <a:tc>
                  <a:txBody>
                    <a:bodyPr/>
                    <a:lstStyle/>
                    <a:p>
                      <a:pPr algn="ctr" fontAlgn="ctr"/>
                      <a:r>
                        <a:rPr lang="ru-RU" sz="900" b="0" i="0" u="none" strike="noStrike" cap="none">
                          <a:solidFill>
                            <a:schemeClr val="dk1"/>
                          </a:solidFill>
                          <a:latin typeface="+mn-lt"/>
                          <a:ea typeface="+mn-ea"/>
                          <a:cs typeface="+mn-cs"/>
                          <a:sym typeface="Arial"/>
                        </a:rPr>
                        <a:t>1 071</a:t>
                      </a:r>
                    </a:p>
                  </a:txBody>
                  <a:tcPr marL="9525" marR="9525" marT="9525" marB="0" anchor="ctr"/>
                </a:tc>
                <a:tc>
                  <a:txBody>
                    <a:bodyPr/>
                    <a:lstStyle/>
                    <a:p>
                      <a:pPr algn="ctr" fontAlgn="ctr"/>
                      <a:r>
                        <a:rPr lang="ru-RU" sz="900" b="0" i="0" u="none" strike="noStrike" cap="none" dirty="0">
                          <a:solidFill>
                            <a:schemeClr val="dk1"/>
                          </a:solidFill>
                          <a:latin typeface="+mn-lt"/>
                          <a:ea typeface="+mn-ea"/>
                          <a:cs typeface="+mn-cs"/>
                          <a:sym typeface="Arial"/>
                        </a:rPr>
                        <a:t>813</a:t>
                      </a:r>
                    </a:p>
                  </a:txBody>
                  <a:tcPr marL="9525" marR="9525" marT="9525" marB="0" anchor="ctr"/>
                </a:tc>
                <a:tc>
                  <a:txBody>
                    <a:bodyPr/>
                    <a:lstStyle/>
                    <a:p>
                      <a:pPr algn="ctr" fontAlgn="ctr"/>
                      <a:r>
                        <a:rPr lang="ru-RU" sz="900" b="0" i="0" u="none" strike="noStrike" cap="none">
                          <a:solidFill>
                            <a:schemeClr val="dk1"/>
                          </a:solidFill>
                          <a:latin typeface="+mn-lt"/>
                          <a:ea typeface="+mn-ea"/>
                          <a:cs typeface="+mn-cs"/>
                          <a:sym typeface="Arial"/>
                        </a:rPr>
                        <a:t>1 073</a:t>
                      </a:r>
                    </a:p>
                  </a:txBody>
                  <a:tcPr marL="9525" marR="9525" marT="9525" marB="0" anchor="ctr"/>
                </a:tc>
                <a:tc>
                  <a:txBody>
                    <a:bodyPr/>
                    <a:lstStyle/>
                    <a:p>
                      <a:pPr algn="ctr" fontAlgn="ctr"/>
                      <a:r>
                        <a:rPr lang="ru-RU" sz="1050" b="1" i="0" u="none" strike="noStrike" cap="none" dirty="0">
                          <a:solidFill>
                            <a:schemeClr val="dk1"/>
                          </a:solidFill>
                          <a:latin typeface="+mn-lt"/>
                          <a:ea typeface="+mn-ea"/>
                          <a:cs typeface="+mn-cs"/>
                          <a:sym typeface="Arial"/>
                        </a:rPr>
                        <a:t>3,2%</a:t>
                      </a:r>
                    </a:p>
                  </a:txBody>
                  <a:tcPr marL="9525" marR="9525" marT="9525" marB="0" anchor="ctr"/>
                </a:tc>
                <a:extLst>
                  <a:ext uri="{0D108BD9-81ED-4DB2-BD59-A6C34878D82A}">
                    <a16:rowId xmlns:a16="http://schemas.microsoft.com/office/drawing/2014/main" val="3915778474"/>
                  </a:ext>
                </a:extLst>
              </a:tr>
              <a:tr h="252035">
                <a:tc vMerge="1">
                  <a:txBody>
                    <a:bodyPr/>
                    <a:lstStyle/>
                    <a:p>
                      <a:endParaRPr lang="ru-KZ" sz="1100" dirty="0"/>
                    </a:p>
                  </a:txBody>
                  <a:tcPr/>
                </a:tc>
                <a:tc>
                  <a:txBody>
                    <a:bodyPr/>
                    <a:lstStyle/>
                    <a:p>
                      <a:pPr marL="72000" algn="l" fontAlgn="b"/>
                      <a:r>
                        <a:rPr lang="ru-RU" sz="800" b="0" i="0" u="none" strike="noStrike" cap="none" dirty="0">
                          <a:solidFill>
                            <a:schemeClr val="dk1"/>
                          </a:solidFill>
                          <a:latin typeface="+mn-lt"/>
                          <a:ea typeface="+mn-ea"/>
                          <a:cs typeface="+mn-cs"/>
                          <a:sym typeface="Arial"/>
                        </a:rPr>
                        <a:t>3 </a:t>
                      </a:r>
                      <a:r>
                        <a:rPr lang="ru-RU" sz="800" b="0" i="0" u="none" strike="noStrike" cap="none" dirty="0" err="1">
                          <a:solidFill>
                            <a:schemeClr val="dk1"/>
                          </a:solidFill>
                          <a:latin typeface="+mn-lt"/>
                          <a:ea typeface="+mn-ea"/>
                          <a:cs typeface="+mn-cs"/>
                          <a:sym typeface="Arial"/>
                        </a:rPr>
                        <a:t>Басқа</a:t>
                      </a:r>
                      <a:r>
                        <a:rPr lang="ru-RU" sz="800" b="0" i="0" u="none" strike="noStrike" cap="none" dirty="0">
                          <a:solidFill>
                            <a:schemeClr val="dk1"/>
                          </a:solidFill>
                          <a:latin typeface="+mn-lt"/>
                          <a:ea typeface="+mn-ea"/>
                          <a:cs typeface="+mn-cs"/>
                          <a:sym typeface="Arial"/>
                        </a:rPr>
                        <a:t> да </a:t>
                      </a:r>
                      <a:r>
                        <a:rPr lang="ru-RU" sz="800" b="0" i="0" u="none" strike="noStrike" cap="none" dirty="0" err="1">
                          <a:solidFill>
                            <a:schemeClr val="dk1"/>
                          </a:solidFill>
                          <a:latin typeface="+mn-lt"/>
                          <a:ea typeface="+mn-ea"/>
                          <a:cs typeface="+mn-cs"/>
                          <a:sym typeface="Arial"/>
                        </a:rPr>
                        <a:t>біліктілігі</a:t>
                      </a:r>
                      <a:r>
                        <a:rPr lang="ru-RU" sz="800" b="0" i="0" u="none" strike="noStrike" cap="none" dirty="0">
                          <a:solidFill>
                            <a:schemeClr val="dk1"/>
                          </a:solidFill>
                          <a:latin typeface="+mn-lt"/>
                          <a:ea typeface="+mn-ea"/>
                          <a:cs typeface="+mn-cs"/>
                          <a:sym typeface="Arial"/>
                        </a:rPr>
                        <a:t> </a:t>
                      </a:r>
                      <a:r>
                        <a:rPr lang="ru-RU" sz="800" b="0" i="0" u="none" strike="noStrike" cap="none" dirty="0" err="1">
                          <a:solidFill>
                            <a:schemeClr val="dk1"/>
                          </a:solidFill>
                          <a:latin typeface="+mn-lt"/>
                          <a:ea typeface="+mn-ea"/>
                          <a:cs typeface="+mn-cs"/>
                          <a:sym typeface="Arial"/>
                        </a:rPr>
                        <a:t>жоқ</a:t>
                      </a:r>
                      <a:r>
                        <a:rPr lang="ru-RU" sz="800" b="0" i="0" u="none" strike="noStrike" cap="none" dirty="0">
                          <a:solidFill>
                            <a:schemeClr val="dk1"/>
                          </a:solidFill>
                          <a:latin typeface="+mn-lt"/>
                          <a:ea typeface="+mn-ea"/>
                          <a:cs typeface="+mn-cs"/>
                          <a:sym typeface="Arial"/>
                        </a:rPr>
                        <a:t> </a:t>
                      </a:r>
                      <a:r>
                        <a:rPr lang="ru-RU" sz="800" b="0" i="0" u="none" strike="noStrike" cap="none" dirty="0" err="1">
                          <a:solidFill>
                            <a:schemeClr val="dk1"/>
                          </a:solidFill>
                          <a:latin typeface="+mn-lt"/>
                          <a:ea typeface="+mn-ea"/>
                          <a:cs typeface="+mn-cs"/>
                          <a:sym typeface="Arial"/>
                        </a:rPr>
                        <a:t>жұмысшылар</a:t>
                      </a:r>
                      <a:endParaRPr lang="ru-RU" sz="800" b="0" i="0" u="none" strike="noStrike" cap="none" dirty="0">
                        <a:solidFill>
                          <a:schemeClr val="dk1"/>
                        </a:solidFill>
                        <a:latin typeface="+mn-lt"/>
                        <a:ea typeface="+mn-ea"/>
                        <a:cs typeface="+mn-cs"/>
                        <a:sym typeface="Arial"/>
                      </a:endParaRPr>
                    </a:p>
                  </a:txBody>
                  <a:tcPr marL="9525" marR="9525" marT="9525" marB="0" anchor="ctr"/>
                </a:tc>
                <a:tc>
                  <a:txBody>
                    <a:bodyPr/>
                    <a:lstStyle/>
                    <a:p>
                      <a:pPr algn="ctr" fontAlgn="b"/>
                      <a:r>
                        <a:rPr lang="ru-RU" sz="900" b="0" i="1" u="none" strike="noStrike" cap="none" dirty="0">
                          <a:solidFill>
                            <a:schemeClr val="dk1"/>
                          </a:solidFill>
                          <a:latin typeface="+mn-lt"/>
                          <a:ea typeface="+mn-ea"/>
                          <a:cs typeface="+mn-cs"/>
                          <a:sym typeface="Arial"/>
                        </a:rPr>
                        <a:t>9629-9</a:t>
                      </a:r>
                    </a:p>
                  </a:txBody>
                  <a:tcPr marL="9525" marR="9525" marT="9525" marB="0" anchor="ctr"/>
                </a:tc>
                <a:tc>
                  <a:txBody>
                    <a:bodyPr/>
                    <a:lstStyle/>
                    <a:p>
                      <a:pPr algn="ctr" fontAlgn="ctr"/>
                      <a:r>
                        <a:rPr lang="ru-RU" sz="1050" b="1" i="0" u="none" strike="noStrike" cap="none" dirty="0">
                          <a:solidFill>
                            <a:schemeClr val="dk1"/>
                          </a:solidFill>
                          <a:latin typeface="+mn-lt"/>
                          <a:ea typeface="+mn-ea"/>
                          <a:cs typeface="+mn-cs"/>
                          <a:sym typeface="Arial"/>
                        </a:rPr>
                        <a:t>3 212</a:t>
                      </a:r>
                    </a:p>
                  </a:txBody>
                  <a:tcPr marL="9525" marR="9525" marT="9525" marB="0" anchor="ctr"/>
                </a:tc>
                <a:tc>
                  <a:txBody>
                    <a:bodyPr/>
                    <a:lstStyle/>
                    <a:p>
                      <a:pPr algn="ctr" fontAlgn="ctr"/>
                      <a:r>
                        <a:rPr lang="ru-RU" sz="900" b="0" i="0" u="none" strike="noStrike" cap="none">
                          <a:solidFill>
                            <a:schemeClr val="dk1"/>
                          </a:solidFill>
                          <a:latin typeface="+mn-lt"/>
                          <a:ea typeface="+mn-ea"/>
                          <a:cs typeface="+mn-cs"/>
                          <a:sym typeface="Arial"/>
                        </a:rPr>
                        <a:t>715</a:t>
                      </a:r>
                    </a:p>
                  </a:txBody>
                  <a:tcPr marL="9525" marR="9525" marT="9525" marB="0" anchor="ctr"/>
                </a:tc>
                <a:tc>
                  <a:txBody>
                    <a:bodyPr/>
                    <a:lstStyle/>
                    <a:p>
                      <a:pPr algn="ctr" fontAlgn="ctr"/>
                      <a:r>
                        <a:rPr lang="ru-RU" sz="900" b="0" i="0" u="none" strike="noStrike" cap="none">
                          <a:solidFill>
                            <a:schemeClr val="dk1"/>
                          </a:solidFill>
                          <a:latin typeface="+mn-lt"/>
                          <a:ea typeface="+mn-ea"/>
                          <a:cs typeface="+mn-cs"/>
                          <a:sym typeface="Arial"/>
                        </a:rPr>
                        <a:t>881</a:t>
                      </a:r>
                    </a:p>
                  </a:txBody>
                  <a:tcPr marL="9525" marR="9525" marT="9525" marB="0" anchor="ctr"/>
                </a:tc>
                <a:tc>
                  <a:txBody>
                    <a:bodyPr/>
                    <a:lstStyle/>
                    <a:p>
                      <a:pPr algn="ctr" fontAlgn="ctr"/>
                      <a:r>
                        <a:rPr lang="ru-RU" sz="900" b="0" i="0" u="none" strike="noStrike" cap="none">
                          <a:solidFill>
                            <a:schemeClr val="dk1"/>
                          </a:solidFill>
                          <a:latin typeface="+mn-lt"/>
                          <a:ea typeface="+mn-ea"/>
                          <a:cs typeface="+mn-cs"/>
                          <a:sym typeface="Arial"/>
                        </a:rPr>
                        <a:t>726</a:t>
                      </a:r>
                    </a:p>
                  </a:txBody>
                  <a:tcPr marL="9525" marR="9525" marT="9525" marB="0" anchor="ctr"/>
                </a:tc>
                <a:tc>
                  <a:txBody>
                    <a:bodyPr/>
                    <a:lstStyle/>
                    <a:p>
                      <a:pPr algn="ctr" fontAlgn="ctr"/>
                      <a:r>
                        <a:rPr lang="ru-RU" sz="900" b="0" i="0" u="none" strike="noStrike" cap="none" dirty="0">
                          <a:solidFill>
                            <a:schemeClr val="dk1"/>
                          </a:solidFill>
                          <a:latin typeface="+mn-lt"/>
                          <a:ea typeface="+mn-ea"/>
                          <a:cs typeface="+mn-cs"/>
                          <a:sym typeface="Arial"/>
                        </a:rPr>
                        <a:t>890</a:t>
                      </a:r>
                    </a:p>
                  </a:txBody>
                  <a:tcPr marL="9525" marR="9525" marT="9525" marB="0" anchor="ctr"/>
                </a:tc>
                <a:tc>
                  <a:txBody>
                    <a:bodyPr/>
                    <a:lstStyle/>
                    <a:p>
                      <a:pPr algn="ctr" fontAlgn="ctr"/>
                      <a:r>
                        <a:rPr lang="ru-RU" sz="1050" b="1" i="0" u="none" strike="noStrike" cap="none" dirty="0">
                          <a:solidFill>
                            <a:schemeClr val="dk1"/>
                          </a:solidFill>
                          <a:latin typeface="+mn-lt"/>
                          <a:ea typeface="+mn-ea"/>
                          <a:cs typeface="+mn-cs"/>
                          <a:sym typeface="Arial"/>
                        </a:rPr>
                        <a:t>3,2%</a:t>
                      </a:r>
                    </a:p>
                  </a:txBody>
                  <a:tcPr marL="9525" marR="9525" marT="9525" marB="0" anchor="ctr"/>
                </a:tc>
                <a:extLst>
                  <a:ext uri="{0D108BD9-81ED-4DB2-BD59-A6C34878D82A}">
                    <a16:rowId xmlns:a16="http://schemas.microsoft.com/office/drawing/2014/main" val="370619722"/>
                  </a:ext>
                </a:extLst>
              </a:tr>
              <a:tr h="252035">
                <a:tc vMerge="1">
                  <a:txBody>
                    <a:bodyPr/>
                    <a:lstStyle/>
                    <a:p>
                      <a:endParaRPr lang="ru-KZ" sz="1100" dirty="0"/>
                    </a:p>
                  </a:txBody>
                  <a:tcPr/>
                </a:tc>
                <a:tc>
                  <a:txBody>
                    <a:bodyPr/>
                    <a:lstStyle/>
                    <a:p>
                      <a:pPr marL="72000" algn="l" fontAlgn="b"/>
                      <a:r>
                        <a:rPr lang="ru-RU" sz="800" b="0" i="0" u="none" strike="noStrike" cap="none" dirty="0">
                          <a:solidFill>
                            <a:schemeClr val="dk1"/>
                          </a:solidFill>
                          <a:latin typeface="+mn-lt"/>
                          <a:ea typeface="+mn-ea"/>
                          <a:cs typeface="+mn-cs"/>
                          <a:sym typeface="Arial"/>
                        </a:rPr>
                        <a:t>4 </a:t>
                      </a:r>
                      <a:r>
                        <a:rPr lang="ru-RU" sz="800" b="0" i="0" u="none" strike="noStrike" cap="none" dirty="0" err="1">
                          <a:solidFill>
                            <a:schemeClr val="dk1"/>
                          </a:solidFill>
                          <a:latin typeface="+mn-lt"/>
                          <a:ea typeface="+mn-ea"/>
                          <a:cs typeface="+mn-cs"/>
                          <a:sym typeface="Arial"/>
                        </a:rPr>
                        <a:t>Күтім</a:t>
                      </a:r>
                      <a:r>
                        <a:rPr lang="ru-RU" sz="800" b="0" i="0" u="none" strike="noStrike" cap="none" dirty="0">
                          <a:solidFill>
                            <a:schemeClr val="dk1"/>
                          </a:solidFill>
                          <a:latin typeface="+mn-lt"/>
                          <a:ea typeface="+mn-ea"/>
                          <a:cs typeface="+mn-cs"/>
                          <a:sym typeface="Arial"/>
                        </a:rPr>
                        <a:t> </a:t>
                      </a:r>
                      <a:r>
                        <a:rPr lang="ru-RU" sz="800" b="0" i="0" u="none" strike="noStrike" cap="none" dirty="0" err="1">
                          <a:solidFill>
                            <a:schemeClr val="dk1"/>
                          </a:solidFill>
                          <a:latin typeface="+mn-lt"/>
                          <a:ea typeface="+mn-ea"/>
                          <a:cs typeface="+mn-cs"/>
                          <a:sym typeface="Arial"/>
                        </a:rPr>
                        <a:t>жөніндегі</a:t>
                      </a:r>
                      <a:r>
                        <a:rPr lang="ru-RU" sz="800" b="0" i="0" u="none" strike="noStrike" cap="none" dirty="0">
                          <a:solidFill>
                            <a:schemeClr val="dk1"/>
                          </a:solidFill>
                          <a:latin typeface="+mn-lt"/>
                          <a:ea typeface="+mn-ea"/>
                          <a:cs typeface="+mn-cs"/>
                          <a:sym typeface="Arial"/>
                        </a:rPr>
                        <a:t> орта </a:t>
                      </a:r>
                      <a:r>
                        <a:rPr lang="ru-RU" sz="800" b="0" i="0" u="none" strike="noStrike" cap="none" dirty="0" err="1">
                          <a:solidFill>
                            <a:schemeClr val="dk1"/>
                          </a:solidFill>
                          <a:latin typeface="+mn-lt"/>
                          <a:ea typeface="+mn-ea"/>
                          <a:cs typeface="+mn-cs"/>
                          <a:sym typeface="Arial"/>
                        </a:rPr>
                        <a:t>медициналық</a:t>
                      </a:r>
                      <a:r>
                        <a:rPr lang="ru-RU" sz="800" b="0" i="0" u="none" strike="noStrike" cap="none" dirty="0">
                          <a:solidFill>
                            <a:schemeClr val="dk1"/>
                          </a:solidFill>
                          <a:latin typeface="+mn-lt"/>
                          <a:ea typeface="+mn-ea"/>
                          <a:cs typeface="+mn-cs"/>
                          <a:sym typeface="Arial"/>
                        </a:rPr>
                        <a:t> персонал</a:t>
                      </a:r>
                    </a:p>
                  </a:txBody>
                  <a:tcPr marL="9525" marR="9525" marT="9525" marB="0" anchor="ctr"/>
                </a:tc>
                <a:tc>
                  <a:txBody>
                    <a:bodyPr/>
                    <a:lstStyle/>
                    <a:p>
                      <a:pPr algn="ctr" fontAlgn="b"/>
                      <a:r>
                        <a:rPr lang="ru-RU" sz="900" b="0" i="1" u="none" strike="noStrike" cap="none" dirty="0">
                          <a:solidFill>
                            <a:schemeClr val="dk1"/>
                          </a:solidFill>
                          <a:latin typeface="+mn-lt"/>
                          <a:ea typeface="+mn-ea"/>
                          <a:cs typeface="+mn-cs"/>
                          <a:sym typeface="Arial"/>
                        </a:rPr>
                        <a:t>3221-0</a:t>
                      </a:r>
                    </a:p>
                  </a:txBody>
                  <a:tcPr marL="9525" marR="9525" marT="9525" marB="0" anchor="ctr"/>
                </a:tc>
                <a:tc>
                  <a:txBody>
                    <a:bodyPr/>
                    <a:lstStyle/>
                    <a:p>
                      <a:pPr algn="ctr" fontAlgn="ctr"/>
                      <a:r>
                        <a:rPr lang="ru-RU" sz="1050" b="1" i="0" u="none" strike="noStrike" cap="none" dirty="0">
                          <a:solidFill>
                            <a:schemeClr val="dk1"/>
                          </a:solidFill>
                          <a:latin typeface="+mn-lt"/>
                          <a:ea typeface="+mn-ea"/>
                          <a:cs typeface="+mn-cs"/>
                          <a:sym typeface="Arial"/>
                        </a:rPr>
                        <a:t>3 198</a:t>
                      </a:r>
                    </a:p>
                  </a:txBody>
                  <a:tcPr marL="9525" marR="9525" marT="9525" marB="0" anchor="ctr"/>
                </a:tc>
                <a:tc>
                  <a:txBody>
                    <a:bodyPr/>
                    <a:lstStyle/>
                    <a:p>
                      <a:pPr algn="ctr" fontAlgn="ctr"/>
                      <a:r>
                        <a:rPr lang="ru-RU" sz="900" b="0" i="0" u="none" strike="noStrike" cap="none">
                          <a:solidFill>
                            <a:schemeClr val="dk1"/>
                          </a:solidFill>
                          <a:latin typeface="+mn-lt"/>
                          <a:ea typeface="+mn-ea"/>
                          <a:cs typeface="+mn-cs"/>
                          <a:sym typeface="Arial"/>
                        </a:rPr>
                        <a:t>1 057</a:t>
                      </a:r>
                    </a:p>
                  </a:txBody>
                  <a:tcPr marL="9525" marR="9525" marT="9525" marB="0" anchor="ctr"/>
                </a:tc>
                <a:tc>
                  <a:txBody>
                    <a:bodyPr/>
                    <a:lstStyle/>
                    <a:p>
                      <a:pPr algn="ctr" fontAlgn="ctr"/>
                      <a:r>
                        <a:rPr lang="ru-RU" sz="900" b="0" i="0" u="none" strike="noStrike" cap="none">
                          <a:solidFill>
                            <a:schemeClr val="dk1"/>
                          </a:solidFill>
                          <a:latin typeface="+mn-lt"/>
                          <a:ea typeface="+mn-ea"/>
                          <a:cs typeface="+mn-cs"/>
                          <a:sym typeface="Arial"/>
                        </a:rPr>
                        <a:t>1 015</a:t>
                      </a:r>
                    </a:p>
                  </a:txBody>
                  <a:tcPr marL="9525" marR="9525" marT="9525" marB="0" anchor="ctr"/>
                </a:tc>
                <a:tc>
                  <a:txBody>
                    <a:bodyPr/>
                    <a:lstStyle/>
                    <a:p>
                      <a:pPr algn="ctr" fontAlgn="ctr"/>
                      <a:r>
                        <a:rPr lang="ru-RU" sz="900" b="0" i="0" u="none" strike="noStrike" cap="none">
                          <a:solidFill>
                            <a:schemeClr val="dk1"/>
                          </a:solidFill>
                          <a:latin typeface="+mn-lt"/>
                          <a:ea typeface="+mn-ea"/>
                          <a:cs typeface="+mn-cs"/>
                          <a:sym typeface="Arial"/>
                        </a:rPr>
                        <a:t>675</a:t>
                      </a:r>
                    </a:p>
                  </a:txBody>
                  <a:tcPr marL="9525" marR="9525" marT="9525" marB="0" anchor="ctr"/>
                </a:tc>
                <a:tc>
                  <a:txBody>
                    <a:bodyPr/>
                    <a:lstStyle/>
                    <a:p>
                      <a:pPr algn="ctr" fontAlgn="ctr"/>
                      <a:r>
                        <a:rPr lang="ru-RU" sz="900" b="0" i="0" u="none" strike="noStrike" cap="none" dirty="0">
                          <a:solidFill>
                            <a:schemeClr val="dk1"/>
                          </a:solidFill>
                          <a:latin typeface="+mn-lt"/>
                          <a:ea typeface="+mn-ea"/>
                          <a:cs typeface="+mn-cs"/>
                          <a:sym typeface="Arial"/>
                        </a:rPr>
                        <a:t>451</a:t>
                      </a:r>
                    </a:p>
                  </a:txBody>
                  <a:tcPr marL="9525" marR="9525" marT="9525" marB="0" anchor="ctr"/>
                </a:tc>
                <a:tc>
                  <a:txBody>
                    <a:bodyPr/>
                    <a:lstStyle/>
                    <a:p>
                      <a:pPr algn="ctr" fontAlgn="ctr"/>
                      <a:r>
                        <a:rPr lang="ru-RU" sz="1050" b="1" i="0" u="none" strike="noStrike" cap="none" dirty="0">
                          <a:solidFill>
                            <a:schemeClr val="dk1"/>
                          </a:solidFill>
                          <a:latin typeface="+mn-lt"/>
                          <a:ea typeface="+mn-ea"/>
                          <a:cs typeface="+mn-cs"/>
                          <a:sym typeface="Arial"/>
                        </a:rPr>
                        <a:t>3,2%</a:t>
                      </a:r>
                    </a:p>
                  </a:txBody>
                  <a:tcPr marL="9525" marR="9525" marT="9525" marB="0" anchor="ctr"/>
                </a:tc>
                <a:extLst>
                  <a:ext uri="{0D108BD9-81ED-4DB2-BD59-A6C34878D82A}">
                    <a16:rowId xmlns:a16="http://schemas.microsoft.com/office/drawing/2014/main" val="3666239747"/>
                  </a:ext>
                </a:extLst>
              </a:tr>
              <a:tr h="252035">
                <a:tc vMerge="1">
                  <a:txBody>
                    <a:bodyPr/>
                    <a:lstStyle/>
                    <a:p>
                      <a:endParaRPr lang="ru-KZ" sz="1100" dirty="0"/>
                    </a:p>
                  </a:txBody>
                  <a:tcPr/>
                </a:tc>
                <a:tc>
                  <a:txBody>
                    <a:bodyPr/>
                    <a:lstStyle/>
                    <a:p>
                      <a:pPr marL="72000" algn="l" fontAlgn="b"/>
                      <a:r>
                        <a:rPr lang="ru-RU" sz="800" b="0" i="0" u="none" strike="noStrike" cap="none" dirty="0">
                          <a:solidFill>
                            <a:schemeClr val="dk1"/>
                          </a:solidFill>
                          <a:latin typeface="+mn-lt"/>
                          <a:ea typeface="+mn-ea"/>
                          <a:cs typeface="+mn-cs"/>
                          <a:sym typeface="Arial"/>
                        </a:rPr>
                        <a:t>5 </a:t>
                      </a:r>
                      <a:r>
                        <a:rPr lang="ru-RU" sz="800" b="0" i="0" u="none" strike="noStrike" cap="none" dirty="0" err="1">
                          <a:solidFill>
                            <a:schemeClr val="dk1"/>
                          </a:solidFill>
                          <a:latin typeface="+mn-lt"/>
                          <a:ea typeface="+mn-ea"/>
                          <a:cs typeface="+mn-cs"/>
                          <a:sym typeface="Arial"/>
                        </a:rPr>
                        <a:t>Басқа</a:t>
                      </a:r>
                      <a:r>
                        <a:rPr lang="ru-RU" sz="800" b="0" i="0" u="none" strike="noStrike" cap="none" dirty="0">
                          <a:solidFill>
                            <a:schemeClr val="dk1"/>
                          </a:solidFill>
                          <a:latin typeface="+mn-lt"/>
                          <a:ea typeface="+mn-ea"/>
                          <a:cs typeface="+mn-cs"/>
                          <a:sym typeface="Arial"/>
                        </a:rPr>
                        <a:t> да </a:t>
                      </a:r>
                      <a:r>
                        <a:rPr lang="ru-RU" sz="800" b="0" i="0" u="none" strike="noStrike" cap="none" dirty="0" err="1">
                          <a:solidFill>
                            <a:schemeClr val="dk1"/>
                          </a:solidFill>
                          <a:latin typeface="+mn-lt"/>
                          <a:ea typeface="+mn-ea"/>
                          <a:cs typeface="+mn-cs"/>
                          <a:sym typeface="Arial"/>
                        </a:rPr>
                        <a:t>күзетшілер</a:t>
                      </a:r>
                      <a:r>
                        <a:rPr lang="ru-RU" sz="800" b="0" i="0" u="none" strike="noStrike" cap="none" dirty="0">
                          <a:solidFill>
                            <a:schemeClr val="dk1"/>
                          </a:solidFill>
                          <a:latin typeface="+mn-lt"/>
                          <a:ea typeface="+mn-ea"/>
                          <a:cs typeface="+mn-cs"/>
                          <a:sym typeface="Arial"/>
                        </a:rPr>
                        <a:t>, </a:t>
                      </a:r>
                      <a:r>
                        <a:rPr lang="ru-RU" sz="800" b="0" i="0" u="none" strike="noStrike" cap="none" dirty="0" err="1">
                          <a:solidFill>
                            <a:schemeClr val="dk1"/>
                          </a:solidFill>
                          <a:latin typeface="+mn-lt"/>
                          <a:ea typeface="+mn-ea"/>
                          <a:cs typeface="+mn-cs"/>
                          <a:sym typeface="Arial"/>
                        </a:rPr>
                        <a:t>инкассаторлар</a:t>
                      </a:r>
                      <a:r>
                        <a:rPr lang="ru-RU" sz="800" b="0" i="0" u="none" strike="noStrike" cap="none" dirty="0">
                          <a:solidFill>
                            <a:schemeClr val="dk1"/>
                          </a:solidFill>
                          <a:latin typeface="+mn-lt"/>
                          <a:ea typeface="+mn-ea"/>
                          <a:cs typeface="+mn-cs"/>
                          <a:sym typeface="Arial"/>
                        </a:rPr>
                        <a:t> </a:t>
                      </a:r>
                      <a:r>
                        <a:rPr lang="ru-RU" sz="800" b="0" i="0" u="none" strike="noStrike" cap="none" dirty="0" err="1">
                          <a:solidFill>
                            <a:schemeClr val="dk1"/>
                          </a:solidFill>
                          <a:latin typeface="+mn-lt"/>
                          <a:ea typeface="+mn-ea"/>
                          <a:cs typeface="+mn-cs"/>
                          <a:sym typeface="Arial"/>
                        </a:rPr>
                        <a:t>және</a:t>
                      </a:r>
                      <a:r>
                        <a:rPr lang="ru-RU" sz="800" b="0" i="0" u="none" strike="noStrike" cap="none" dirty="0">
                          <a:solidFill>
                            <a:schemeClr val="dk1"/>
                          </a:solidFill>
                          <a:latin typeface="+mn-lt"/>
                          <a:ea typeface="+mn-ea"/>
                          <a:cs typeface="+mn-cs"/>
                          <a:sym typeface="Arial"/>
                        </a:rPr>
                        <a:t>  </a:t>
                      </a:r>
                      <a:r>
                        <a:rPr lang="ru-RU" sz="800" b="0" i="0" u="none" strike="noStrike" cap="none" dirty="0" err="1">
                          <a:solidFill>
                            <a:schemeClr val="dk1"/>
                          </a:solidFill>
                          <a:latin typeface="+mn-lt"/>
                          <a:ea typeface="+mn-ea"/>
                          <a:cs typeface="+mn-cs"/>
                          <a:sym typeface="Arial"/>
                        </a:rPr>
                        <a:t>тектес</a:t>
                      </a:r>
                      <a:r>
                        <a:rPr lang="ru-RU" sz="800" b="0" i="0" u="none" strike="noStrike" cap="none" dirty="0">
                          <a:solidFill>
                            <a:schemeClr val="dk1"/>
                          </a:solidFill>
                          <a:latin typeface="+mn-lt"/>
                          <a:ea typeface="+mn-ea"/>
                          <a:cs typeface="+mn-cs"/>
                          <a:sym typeface="Arial"/>
                        </a:rPr>
                        <a:t> </a:t>
                      </a:r>
                      <a:r>
                        <a:rPr lang="ru-RU" sz="800" b="0" i="0" u="none" strike="noStrike" cap="none" dirty="0" err="1">
                          <a:solidFill>
                            <a:schemeClr val="dk1"/>
                          </a:solidFill>
                          <a:latin typeface="+mn-lt"/>
                          <a:ea typeface="+mn-ea"/>
                          <a:cs typeface="+mn-cs"/>
                          <a:sym typeface="Arial"/>
                        </a:rPr>
                        <a:t>қызметтер</a:t>
                      </a:r>
                      <a:endParaRPr lang="ru-RU" sz="800" b="0" i="0" u="none" strike="noStrike" cap="none" dirty="0">
                        <a:solidFill>
                          <a:schemeClr val="dk1"/>
                        </a:solidFill>
                        <a:latin typeface="+mn-lt"/>
                        <a:ea typeface="+mn-ea"/>
                        <a:cs typeface="+mn-cs"/>
                        <a:sym typeface="Arial"/>
                      </a:endParaRPr>
                    </a:p>
                  </a:txBody>
                  <a:tcPr marL="9525" marR="9525" marT="9525" marB="0" anchor="ctr"/>
                </a:tc>
                <a:tc>
                  <a:txBody>
                    <a:bodyPr/>
                    <a:lstStyle/>
                    <a:p>
                      <a:pPr algn="ctr" fontAlgn="b"/>
                      <a:r>
                        <a:rPr lang="ru-RU" sz="900" b="0" i="1" u="none" strike="noStrike" cap="none" dirty="0">
                          <a:solidFill>
                            <a:schemeClr val="dk1"/>
                          </a:solidFill>
                          <a:latin typeface="+mn-lt"/>
                          <a:ea typeface="+mn-ea"/>
                          <a:cs typeface="+mn-cs"/>
                          <a:sym typeface="Arial"/>
                        </a:rPr>
                        <a:t>5414-9</a:t>
                      </a:r>
                    </a:p>
                  </a:txBody>
                  <a:tcPr marL="9525" marR="9525" marT="9525" marB="0" anchor="ctr"/>
                </a:tc>
                <a:tc>
                  <a:txBody>
                    <a:bodyPr/>
                    <a:lstStyle/>
                    <a:p>
                      <a:pPr algn="ctr" fontAlgn="ctr"/>
                      <a:r>
                        <a:rPr lang="ru-RU" sz="1050" b="1" i="0" u="none" strike="noStrike" cap="none" dirty="0">
                          <a:solidFill>
                            <a:schemeClr val="dk1"/>
                          </a:solidFill>
                          <a:latin typeface="+mn-lt"/>
                          <a:ea typeface="+mn-ea"/>
                          <a:cs typeface="+mn-cs"/>
                          <a:sym typeface="Arial"/>
                        </a:rPr>
                        <a:t>2 872</a:t>
                      </a:r>
                    </a:p>
                  </a:txBody>
                  <a:tcPr marL="9525" marR="9525" marT="9525" marB="0" anchor="ctr"/>
                </a:tc>
                <a:tc>
                  <a:txBody>
                    <a:bodyPr/>
                    <a:lstStyle/>
                    <a:p>
                      <a:pPr algn="ctr" fontAlgn="ctr"/>
                      <a:r>
                        <a:rPr lang="ru-RU" sz="900" b="0" i="0" u="none" strike="noStrike" cap="none">
                          <a:solidFill>
                            <a:schemeClr val="dk1"/>
                          </a:solidFill>
                          <a:latin typeface="+mn-lt"/>
                          <a:ea typeface="+mn-ea"/>
                          <a:cs typeface="+mn-cs"/>
                          <a:sym typeface="Arial"/>
                        </a:rPr>
                        <a:t>863</a:t>
                      </a:r>
                    </a:p>
                  </a:txBody>
                  <a:tcPr marL="9525" marR="9525" marT="9525" marB="0" anchor="ctr"/>
                </a:tc>
                <a:tc>
                  <a:txBody>
                    <a:bodyPr/>
                    <a:lstStyle/>
                    <a:p>
                      <a:pPr algn="ctr" fontAlgn="ctr"/>
                      <a:r>
                        <a:rPr lang="ru-RU" sz="900" b="0" i="0" u="none" strike="noStrike" cap="none">
                          <a:solidFill>
                            <a:schemeClr val="dk1"/>
                          </a:solidFill>
                          <a:latin typeface="+mn-lt"/>
                          <a:ea typeface="+mn-ea"/>
                          <a:cs typeface="+mn-cs"/>
                          <a:sym typeface="Arial"/>
                        </a:rPr>
                        <a:t>998</a:t>
                      </a:r>
                    </a:p>
                  </a:txBody>
                  <a:tcPr marL="9525" marR="9525" marT="9525" marB="0" anchor="ctr"/>
                </a:tc>
                <a:tc>
                  <a:txBody>
                    <a:bodyPr/>
                    <a:lstStyle/>
                    <a:p>
                      <a:pPr algn="ctr" fontAlgn="ctr"/>
                      <a:r>
                        <a:rPr lang="ru-RU" sz="900" b="0" i="0" u="none" strike="noStrike" cap="none">
                          <a:solidFill>
                            <a:schemeClr val="dk1"/>
                          </a:solidFill>
                          <a:latin typeface="+mn-lt"/>
                          <a:ea typeface="+mn-ea"/>
                          <a:cs typeface="+mn-cs"/>
                          <a:sym typeface="Arial"/>
                        </a:rPr>
                        <a:t>670</a:t>
                      </a:r>
                    </a:p>
                  </a:txBody>
                  <a:tcPr marL="9525" marR="9525" marT="9525" marB="0" anchor="ctr"/>
                </a:tc>
                <a:tc>
                  <a:txBody>
                    <a:bodyPr/>
                    <a:lstStyle/>
                    <a:p>
                      <a:pPr algn="ctr" fontAlgn="ctr"/>
                      <a:r>
                        <a:rPr lang="ru-RU" sz="900" b="0" i="0" u="none" strike="noStrike" cap="none" dirty="0">
                          <a:solidFill>
                            <a:schemeClr val="dk1"/>
                          </a:solidFill>
                          <a:latin typeface="+mn-lt"/>
                          <a:ea typeface="+mn-ea"/>
                          <a:cs typeface="+mn-cs"/>
                          <a:sym typeface="Arial"/>
                        </a:rPr>
                        <a:t>341</a:t>
                      </a:r>
                    </a:p>
                  </a:txBody>
                  <a:tcPr marL="9525" marR="9525" marT="9525" marB="0" anchor="ctr"/>
                </a:tc>
                <a:tc>
                  <a:txBody>
                    <a:bodyPr/>
                    <a:lstStyle/>
                    <a:p>
                      <a:pPr algn="ctr" fontAlgn="ctr"/>
                      <a:r>
                        <a:rPr lang="ru-RU" sz="1050" b="1" i="0" u="none" strike="noStrike" cap="none" dirty="0">
                          <a:solidFill>
                            <a:schemeClr val="dk1"/>
                          </a:solidFill>
                          <a:latin typeface="+mn-lt"/>
                          <a:ea typeface="+mn-ea"/>
                          <a:cs typeface="+mn-cs"/>
                          <a:sym typeface="Arial"/>
                        </a:rPr>
                        <a:t>2,8%</a:t>
                      </a:r>
                    </a:p>
                  </a:txBody>
                  <a:tcPr marL="9525" marR="9525" marT="9525" marB="0" anchor="ctr"/>
                </a:tc>
                <a:extLst>
                  <a:ext uri="{0D108BD9-81ED-4DB2-BD59-A6C34878D82A}">
                    <a16:rowId xmlns:a16="http://schemas.microsoft.com/office/drawing/2014/main" val="412311137"/>
                  </a:ext>
                </a:extLst>
              </a:tr>
            </a:tbl>
          </a:graphicData>
        </a:graphic>
      </p:graphicFrame>
    </p:spTree>
    <p:extLst>
      <p:ext uri="{BB962C8B-B14F-4D97-AF65-F5344CB8AC3E}">
        <p14:creationId xmlns:p14="http://schemas.microsoft.com/office/powerpoint/2010/main" val="2180346289"/>
      </p:ext>
    </p:extLst>
  </p:cSld>
  <p:clrMapOvr>
    <a:masterClrMapping/>
  </p:clrMapOvr>
</p:sld>
</file>

<file path=ppt/slides/slide5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Номер слайда 2">
            <a:extLst>
              <a:ext uri="{FF2B5EF4-FFF2-40B4-BE49-F238E27FC236}">
                <a16:creationId xmlns:a16="http://schemas.microsoft.com/office/drawing/2014/main" id="{0FE3E8E7-F31A-7D55-7372-1BEAD488D2B4}"/>
              </a:ext>
            </a:extLst>
          </p:cNvPr>
          <p:cNvSpPr>
            <a:spLocks noGrp="1"/>
          </p:cNvSpPr>
          <p:nvPr>
            <p:ph type="sldNum" sz="quarter" idx="12"/>
          </p:nvPr>
        </p:nvSpPr>
        <p:spPr/>
        <p:txBody>
          <a:bodyPr/>
          <a:lstStyle/>
          <a:p>
            <a:fld id="{4060C6F1-8618-4CCA-B45E-7B199C8F5830}" type="slidenum">
              <a:rPr lang="ru-RU" smtClean="0"/>
              <a:pPr/>
              <a:t>52</a:t>
            </a:fld>
            <a:r>
              <a:rPr lang="en-US" dirty="0"/>
              <a:t> </a:t>
            </a:r>
            <a:r>
              <a:rPr lang="ru-RU" dirty="0"/>
              <a:t>из 82</a:t>
            </a:r>
          </a:p>
        </p:txBody>
      </p:sp>
      <p:sp>
        <p:nvSpPr>
          <p:cNvPr id="2" name="Заголовок 3">
            <a:extLst>
              <a:ext uri="{FF2B5EF4-FFF2-40B4-BE49-F238E27FC236}">
                <a16:creationId xmlns:a16="http://schemas.microsoft.com/office/drawing/2014/main" id="{6B40C54E-AB09-425F-8B98-879F69EDE140}"/>
              </a:ext>
            </a:extLst>
          </p:cNvPr>
          <p:cNvSpPr txBox="1">
            <a:spLocks/>
          </p:cNvSpPr>
          <p:nvPr/>
        </p:nvSpPr>
        <p:spPr>
          <a:xfrm>
            <a:off x="72000" y="0"/>
            <a:ext cx="12120000" cy="859626"/>
          </a:xfrm>
          <a:prstGeom prst="rect">
            <a:avLst/>
          </a:prstGeom>
        </p:spPr>
        <p:txBody>
          <a:bodyPr anchor="ctr"/>
          <a:lstStyle>
            <a:defPPr marR="0" lvl="0" algn="l" rtl="0">
              <a:lnSpc>
                <a:spcPct val="100000"/>
              </a:lnSpc>
              <a:spcBef>
                <a:spcPts val="0"/>
              </a:spcBef>
              <a:spcAft>
                <a:spcPts val="0"/>
              </a:spcAft>
            </a:defPPr>
            <a:lvl1pPr marR="0" lvl="0" algn="l" rtl="0" eaLnBrk="1" hangingPunct="1">
              <a:lnSpc>
                <a:spcPct val="100000"/>
              </a:lnSpc>
              <a:spcBef>
                <a:spcPts val="0"/>
              </a:spcBef>
              <a:spcAft>
                <a:spcPts val="0"/>
              </a:spcAft>
              <a:buNone/>
              <a:defRPr sz="2667" b="1" i="0" u="none" strike="noStrike" cap="none">
                <a:solidFill>
                  <a:srgbClr val="007F76"/>
                </a:solidFill>
                <a:latin typeface="Arial" panose="020B0604020202020204" pitchFamily="34" charset="0"/>
                <a:ea typeface="Calibri" panose="020F0502020204030204" pitchFamily="34" charset="0"/>
                <a:cs typeface="Arial" panose="020B0604020202020204" pitchFamily="34" charset="0"/>
                <a:sym typeface="Arial"/>
              </a:defRPr>
            </a:lvl1pPr>
          </a:lstStyle>
          <a:p>
            <a:pPr defTabSz="914400"/>
            <a:r>
              <a:rPr lang="kk-KZ" sz="2400" dirty="0"/>
              <a:t>Қостанай облысы бойынша топ-10 бос жұмыс орындарының болжамы</a:t>
            </a:r>
            <a:endParaRPr lang="ru-KZ" sz="2400" kern="0" dirty="0"/>
          </a:p>
        </p:txBody>
      </p:sp>
      <p:graphicFrame>
        <p:nvGraphicFramePr>
          <p:cNvPr id="4" name="Таблица 3">
            <a:extLst>
              <a:ext uri="{FF2B5EF4-FFF2-40B4-BE49-F238E27FC236}">
                <a16:creationId xmlns:a16="http://schemas.microsoft.com/office/drawing/2014/main" id="{6DF87B24-59D4-648D-ECCC-9FBE7C4BF08A}"/>
              </a:ext>
            </a:extLst>
          </p:cNvPr>
          <p:cNvGraphicFramePr>
            <a:graphicFrameLocks noGrp="1"/>
          </p:cNvGraphicFramePr>
          <p:nvPr>
            <p:extLst>
              <p:ext uri="{D42A27DB-BD31-4B8C-83A1-F6EECF244321}">
                <p14:modId xmlns:p14="http://schemas.microsoft.com/office/powerpoint/2010/main" val="3878217231"/>
              </p:ext>
            </p:extLst>
          </p:nvPr>
        </p:nvGraphicFramePr>
        <p:xfrm>
          <a:off x="141431" y="932399"/>
          <a:ext cx="11885729" cy="5617699"/>
        </p:xfrm>
        <a:graphic>
          <a:graphicData uri="http://schemas.openxmlformats.org/drawingml/2006/table">
            <a:tbl>
              <a:tblPr bandRow="1">
                <a:tableStyleId>{3B4B98B0-60AC-42C2-AFA5-B58CD77FA1E5}</a:tableStyleId>
              </a:tblPr>
              <a:tblGrid>
                <a:gridCol w="360812">
                  <a:extLst>
                    <a:ext uri="{9D8B030D-6E8A-4147-A177-3AD203B41FA5}">
                      <a16:colId xmlns:a16="http://schemas.microsoft.com/office/drawing/2014/main" val="2640444703"/>
                    </a:ext>
                  </a:extLst>
                </a:gridCol>
                <a:gridCol w="674456">
                  <a:extLst>
                    <a:ext uri="{9D8B030D-6E8A-4147-A177-3AD203B41FA5}">
                      <a16:colId xmlns:a16="http://schemas.microsoft.com/office/drawing/2014/main" val="308092926"/>
                    </a:ext>
                  </a:extLst>
                </a:gridCol>
                <a:gridCol w="4014030">
                  <a:extLst>
                    <a:ext uri="{9D8B030D-6E8A-4147-A177-3AD203B41FA5}">
                      <a16:colId xmlns:a16="http://schemas.microsoft.com/office/drawing/2014/main" val="2913193191"/>
                    </a:ext>
                  </a:extLst>
                </a:gridCol>
                <a:gridCol w="659670">
                  <a:extLst>
                    <a:ext uri="{9D8B030D-6E8A-4147-A177-3AD203B41FA5}">
                      <a16:colId xmlns:a16="http://schemas.microsoft.com/office/drawing/2014/main" val="3122760222"/>
                    </a:ext>
                  </a:extLst>
                </a:gridCol>
                <a:gridCol w="659670">
                  <a:extLst>
                    <a:ext uri="{9D8B030D-6E8A-4147-A177-3AD203B41FA5}">
                      <a16:colId xmlns:a16="http://schemas.microsoft.com/office/drawing/2014/main" val="463672542"/>
                    </a:ext>
                  </a:extLst>
                </a:gridCol>
                <a:gridCol w="659670">
                  <a:extLst>
                    <a:ext uri="{9D8B030D-6E8A-4147-A177-3AD203B41FA5}">
                      <a16:colId xmlns:a16="http://schemas.microsoft.com/office/drawing/2014/main" val="3124389490"/>
                    </a:ext>
                  </a:extLst>
                </a:gridCol>
                <a:gridCol w="659670">
                  <a:extLst>
                    <a:ext uri="{9D8B030D-6E8A-4147-A177-3AD203B41FA5}">
                      <a16:colId xmlns:a16="http://schemas.microsoft.com/office/drawing/2014/main" val="2941227421"/>
                    </a:ext>
                  </a:extLst>
                </a:gridCol>
                <a:gridCol w="659670">
                  <a:extLst>
                    <a:ext uri="{9D8B030D-6E8A-4147-A177-3AD203B41FA5}">
                      <a16:colId xmlns:a16="http://schemas.microsoft.com/office/drawing/2014/main" val="14517836"/>
                    </a:ext>
                  </a:extLst>
                </a:gridCol>
                <a:gridCol w="659670">
                  <a:extLst>
                    <a:ext uri="{9D8B030D-6E8A-4147-A177-3AD203B41FA5}">
                      <a16:colId xmlns:a16="http://schemas.microsoft.com/office/drawing/2014/main" val="2712067462"/>
                    </a:ext>
                  </a:extLst>
                </a:gridCol>
                <a:gridCol w="525731">
                  <a:extLst>
                    <a:ext uri="{9D8B030D-6E8A-4147-A177-3AD203B41FA5}">
                      <a16:colId xmlns:a16="http://schemas.microsoft.com/office/drawing/2014/main" val="926687325"/>
                    </a:ext>
                  </a:extLst>
                </a:gridCol>
                <a:gridCol w="525731">
                  <a:extLst>
                    <a:ext uri="{9D8B030D-6E8A-4147-A177-3AD203B41FA5}">
                      <a16:colId xmlns:a16="http://schemas.microsoft.com/office/drawing/2014/main" val="827406570"/>
                    </a:ext>
                  </a:extLst>
                </a:gridCol>
                <a:gridCol w="525731">
                  <a:extLst>
                    <a:ext uri="{9D8B030D-6E8A-4147-A177-3AD203B41FA5}">
                      <a16:colId xmlns:a16="http://schemas.microsoft.com/office/drawing/2014/main" val="2656866826"/>
                    </a:ext>
                  </a:extLst>
                </a:gridCol>
                <a:gridCol w="525731">
                  <a:extLst>
                    <a:ext uri="{9D8B030D-6E8A-4147-A177-3AD203B41FA5}">
                      <a16:colId xmlns:a16="http://schemas.microsoft.com/office/drawing/2014/main" val="3514456650"/>
                    </a:ext>
                  </a:extLst>
                </a:gridCol>
                <a:gridCol w="775487">
                  <a:extLst>
                    <a:ext uri="{9D8B030D-6E8A-4147-A177-3AD203B41FA5}">
                      <a16:colId xmlns:a16="http://schemas.microsoft.com/office/drawing/2014/main" val="3845195506"/>
                    </a:ext>
                  </a:extLst>
                </a:gridCol>
              </a:tblGrid>
              <a:tr h="185777">
                <a:tc rowSpan="2">
                  <a:txBody>
                    <a:bodyPr/>
                    <a:lstStyle/>
                    <a:p>
                      <a:pPr algn="ctr" rtl="0" fontAlgn="ctr"/>
                      <a:r>
                        <a:rPr lang="ru-RU" sz="1050" u="none" strike="noStrike" dirty="0">
                          <a:solidFill>
                            <a:srgbClr val="007F76"/>
                          </a:solidFill>
                          <a:effectLst/>
                          <a:latin typeface="Arial Narrow" panose="020B0606020202030204" pitchFamily="34" charset="0"/>
                        </a:rPr>
                        <a:t>№</a:t>
                      </a:r>
                      <a:endParaRPr lang="ru-RU" sz="1050" b="0" i="0" u="none" strike="noStrike" dirty="0">
                        <a:solidFill>
                          <a:srgbClr val="007F76"/>
                        </a:solidFill>
                        <a:effectLst/>
                        <a:latin typeface="Arial Narrow" panose="020B0606020202030204" pitchFamily="34" charset="0"/>
                      </a:endParaRPr>
                    </a:p>
                  </a:txBody>
                  <a:tcPr marL="6603" marR="6603" marT="0" marB="0"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rowSpan="2">
                  <a:txBody>
                    <a:bodyPr/>
                    <a:lstStyle/>
                    <a:p>
                      <a:pPr marL="0" algn="ctr" defTabSz="685800" rtl="0" eaLnBrk="1" fontAlgn="ctr" latinLnBrk="0" hangingPunct="1"/>
                      <a:r>
                        <a:rPr lang="ru-RU" sz="1050" b="0" i="0" u="none" strike="noStrike" cap="none" dirty="0">
                          <a:solidFill>
                            <a:srgbClr val="007F76"/>
                          </a:solidFill>
                          <a:effectLst/>
                          <a:latin typeface="Arial Narrow" panose="020B0606020202030204" pitchFamily="34" charset="0"/>
                          <a:ea typeface="+mn-ea"/>
                          <a:cs typeface="+mn-cs"/>
                          <a:sym typeface="Arial"/>
                        </a:rPr>
                        <a:t>ҰҚЖ-2017 </a:t>
                      </a:r>
                      <a:r>
                        <a:rPr lang="ru-RU" sz="1050" b="0" i="0" u="none" strike="noStrike" cap="none" dirty="0" err="1">
                          <a:solidFill>
                            <a:srgbClr val="007F76"/>
                          </a:solidFill>
                          <a:effectLst/>
                          <a:latin typeface="Arial Narrow" panose="020B0606020202030204" pitchFamily="34" charset="0"/>
                          <a:ea typeface="+mn-ea"/>
                          <a:cs typeface="+mn-cs"/>
                          <a:sym typeface="Arial"/>
                        </a:rPr>
                        <a:t>коді</a:t>
                      </a:r>
                      <a:endParaRPr lang="ru-RU" sz="1050" b="0" i="0" u="none" strike="noStrike" cap="none" dirty="0">
                        <a:solidFill>
                          <a:srgbClr val="007F76"/>
                        </a:solidFill>
                        <a:effectLst/>
                        <a:latin typeface="Arial Narrow" panose="020B0606020202030204" pitchFamily="34" charset="0"/>
                        <a:ea typeface="+mn-ea"/>
                        <a:cs typeface="+mn-cs"/>
                        <a:sym typeface="Arial"/>
                      </a:endParaRPr>
                    </a:p>
                  </a:txBody>
                  <a:tcPr marL="6603" marR="6603" marT="0" marB="0"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rowSpan="2">
                  <a:txBody>
                    <a:bodyPr/>
                    <a:lstStyle/>
                    <a:p>
                      <a:pPr algn="ctr" rtl="0" fontAlgn="ctr"/>
                      <a:r>
                        <a:rPr lang="ru-RU" sz="1050" u="none" strike="noStrike" dirty="0">
                          <a:solidFill>
                            <a:srgbClr val="007F76"/>
                          </a:solidFill>
                          <a:effectLst/>
                          <a:latin typeface="Arial Narrow" panose="020B0606020202030204" pitchFamily="34" charset="0"/>
                        </a:rPr>
                        <a:t>АТАУЫ</a:t>
                      </a:r>
                      <a:endParaRPr lang="ru-RU" sz="1050" b="0" i="0" u="none" strike="noStrike" dirty="0">
                        <a:solidFill>
                          <a:srgbClr val="007F76"/>
                        </a:solidFill>
                        <a:effectLst/>
                        <a:latin typeface="Arial Narrow" panose="020B0606020202030204" pitchFamily="34" charset="0"/>
                      </a:endParaRPr>
                    </a:p>
                  </a:txBody>
                  <a:tcPr marL="6603" marR="6603" marT="0" marB="0" anchor="ctr">
                    <a:lnL>
                      <a:noFill/>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rowSpan="2">
                  <a:txBody>
                    <a:bodyPr/>
                    <a:lstStyle/>
                    <a:p>
                      <a:pPr algn="ctr" fontAlgn="b"/>
                      <a:r>
                        <a:rPr lang="kk-KZ" sz="1050" u="none" strike="noStrike" dirty="0">
                          <a:solidFill>
                            <a:schemeClr val="tx1"/>
                          </a:solidFill>
                          <a:effectLst/>
                          <a:latin typeface="Arial Narrow" panose="020B0606020202030204" pitchFamily="34" charset="0"/>
                        </a:rPr>
                        <a:t>2022 ж. бос орындар</a:t>
                      </a:r>
                      <a:endParaRPr lang="ru-RU" sz="1050" b="0" i="0" u="none" strike="noStrike" dirty="0">
                        <a:solidFill>
                          <a:schemeClr val="tx1"/>
                        </a:solidFill>
                        <a:effectLst/>
                        <a:latin typeface="Arial Narrow" panose="020B0606020202030204" pitchFamily="34" charset="0"/>
                      </a:endParaRPr>
                    </a:p>
                  </a:txBody>
                  <a:tcPr marL="9525" marR="9525" marT="0" marB="0" anchor="ctr">
                    <a:lnL w="12700" cap="flat" cmpd="sng" algn="ctr">
                      <a:solidFill>
                        <a:schemeClr val="tx1"/>
                      </a:solidFill>
                      <a:prstDash val="solid"/>
                      <a:round/>
                      <a:headEnd type="none" w="med" len="med"/>
                      <a:tailEnd type="none" w="med" len="med"/>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gridSpan="4">
                  <a:txBody>
                    <a:bodyPr/>
                    <a:lstStyle/>
                    <a:p>
                      <a:pPr algn="ctr" fontAlgn="b"/>
                      <a:r>
                        <a:rPr lang="ru-RU" sz="1050" b="0" i="0" u="none" strike="noStrike" dirty="0" err="1">
                          <a:solidFill>
                            <a:schemeClr val="tx1"/>
                          </a:solidFill>
                          <a:effectLst/>
                          <a:latin typeface="Arial Narrow" panose="020B0606020202030204" pitchFamily="34" charset="0"/>
                        </a:rPr>
                        <a:t>оның</a:t>
                      </a:r>
                      <a:r>
                        <a:rPr lang="ru-RU" sz="1050" b="0" i="0" u="none" strike="noStrike" dirty="0">
                          <a:solidFill>
                            <a:schemeClr val="tx1"/>
                          </a:solidFill>
                          <a:effectLst/>
                          <a:latin typeface="Arial Narrow" panose="020B0606020202030204" pitchFamily="34" charset="0"/>
                        </a:rPr>
                        <a:t> </a:t>
                      </a:r>
                      <a:r>
                        <a:rPr lang="ru-RU" sz="1050" b="0" i="0" u="none" strike="noStrike" dirty="0" err="1">
                          <a:solidFill>
                            <a:schemeClr val="tx1"/>
                          </a:solidFill>
                          <a:effectLst/>
                          <a:latin typeface="Arial Narrow" panose="020B0606020202030204" pitchFamily="34" charset="0"/>
                        </a:rPr>
                        <a:t>ішінде</a:t>
                      </a:r>
                      <a:r>
                        <a:rPr lang="ru-RU" sz="1050" b="0" i="0" u="none" strike="noStrike" dirty="0">
                          <a:solidFill>
                            <a:schemeClr val="tx1"/>
                          </a:solidFill>
                          <a:effectLst/>
                          <a:latin typeface="Arial Narrow" panose="020B0606020202030204" pitchFamily="34" charset="0"/>
                        </a:rPr>
                        <a:t> 2022 ж. </a:t>
                      </a:r>
                      <a:r>
                        <a:rPr lang="ru-RU" sz="1050" b="0" i="0" u="none" strike="noStrike" dirty="0" err="1">
                          <a:solidFill>
                            <a:schemeClr val="tx1"/>
                          </a:solidFill>
                          <a:effectLst/>
                          <a:latin typeface="Arial Narrow" panose="020B0606020202030204" pitchFamily="34" charset="0"/>
                        </a:rPr>
                        <a:t>тоқсандары</a:t>
                      </a:r>
                      <a:r>
                        <a:rPr lang="ru-RU" sz="1050" b="0" i="0" u="none" strike="noStrike" dirty="0">
                          <a:solidFill>
                            <a:schemeClr val="tx1"/>
                          </a:solidFill>
                          <a:effectLst/>
                          <a:latin typeface="Arial Narrow" panose="020B0606020202030204" pitchFamily="34" charset="0"/>
                        </a:rPr>
                        <a:t> </a:t>
                      </a:r>
                      <a:r>
                        <a:rPr lang="ru-RU" sz="1050" b="0" i="0" u="none" strike="noStrike" dirty="0" err="1">
                          <a:solidFill>
                            <a:schemeClr val="tx1"/>
                          </a:solidFill>
                          <a:effectLst/>
                          <a:latin typeface="Arial Narrow" panose="020B0606020202030204" pitchFamily="34" charset="0"/>
                        </a:rPr>
                        <a:t>бойынша</a:t>
                      </a:r>
                      <a:endParaRPr lang="ru-RU" sz="1050" b="0" i="0" u="none" strike="noStrike" dirty="0">
                        <a:solidFill>
                          <a:schemeClr val="tx1"/>
                        </a:solidFill>
                        <a:effectLst/>
                        <a:latin typeface="Arial Narrow" panose="020B0606020202030204" pitchFamily="34" charset="0"/>
                      </a:endParaRPr>
                    </a:p>
                  </a:txBody>
                  <a:tcPr marL="9525" marR="9525" marT="0" marB="0" anchor="ctr">
                    <a:lnL>
                      <a:noFill/>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fontAlgn="b"/>
                      <a:endParaRPr lang="ru-RU" sz="900" b="0" i="0" u="none" strike="noStrike" dirty="0">
                        <a:solidFill>
                          <a:srgbClr val="007F76"/>
                        </a:solidFill>
                        <a:effectLst/>
                        <a:latin typeface="Arial Narrow" panose="020B0606020202030204" pitchFamily="34" charset="0"/>
                      </a:endParaRPr>
                    </a:p>
                  </a:txBody>
                  <a:tcPr marL="9525" marR="9525" marT="9525" marB="0"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fontAlgn="b"/>
                      <a:endParaRPr lang="ru-RU" sz="900" b="0" i="0" u="none" strike="noStrike" dirty="0">
                        <a:solidFill>
                          <a:srgbClr val="007F76"/>
                        </a:solidFill>
                        <a:effectLst/>
                        <a:latin typeface="Arial Narrow" panose="020B0606020202030204" pitchFamily="34" charset="0"/>
                      </a:endParaRPr>
                    </a:p>
                  </a:txBody>
                  <a:tcPr marL="9525" marR="9525" marT="9525" marB="0"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fontAlgn="b"/>
                      <a:endParaRPr lang="ru-RU" sz="900" b="0" i="0" u="none" strike="noStrike" dirty="0">
                        <a:solidFill>
                          <a:srgbClr val="007F76"/>
                        </a:solidFill>
                        <a:effectLst/>
                        <a:latin typeface="Arial Narrow" panose="020B0606020202030204" pitchFamily="34" charset="0"/>
                      </a:endParaRPr>
                    </a:p>
                  </a:txBody>
                  <a:tcPr marL="9525" marR="9525" marT="9525" marB="0"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rowSpan="2">
                  <a:txBody>
                    <a:bodyPr/>
                    <a:lstStyle/>
                    <a:p>
                      <a:pPr algn="ctr" fontAlgn="b"/>
                      <a:r>
                        <a:rPr lang="kk-KZ" sz="1050" b="0" i="0" u="none" strike="noStrike" cap="none" dirty="0">
                          <a:solidFill>
                            <a:srgbClr val="007F76"/>
                          </a:solidFill>
                          <a:effectLst/>
                          <a:latin typeface="Arial Narrow" panose="020B0606020202030204" pitchFamily="34" charset="0"/>
                          <a:ea typeface="+mn-ea"/>
                          <a:cs typeface="+mn-cs"/>
                          <a:sym typeface="Arial"/>
                        </a:rPr>
                        <a:t>2023 ж. бос орындар</a:t>
                      </a:r>
                      <a:endParaRPr lang="ru-RU" sz="1050" b="0" i="0" u="none" strike="noStrike" cap="none" dirty="0">
                        <a:solidFill>
                          <a:srgbClr val="007F76"/>
                        </a:solidFill>
                        <a:effectLst/>
                        <a:latin typeface="Arial Narrow" panose="020B0606020202030204" pitchFamily="34" charset="0"/>
                        <a:ea typeface="+mn-ea"/>
                        <a:cs typeface="+mn-cs"/>
                        <a:sym typeface="Arial"/>
                      </a:endParaRPr>
                    </a:p>
                  </a:txBody>
                  <a:tcPr marL="9525" marR="9525" marT="0" marB="0" anchor="ctr">
                    <a:lnL w="12700" cap="flat" cmpd="sng" algn="ctr">
                      <a:solidFill>
                        <a:schemeClr val="tx1"/>
                      </a:solidFill>
                      <a:prstDash val="solid"/>
                      <a:round/>
                      <a:headEnd type="none" w="med" len="med"/>
                      <a:tailEnd type="none" w="med" len="med"/>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gridSpan="4">
                  <a:txBody>
                    <a:bodyPr/>
                    <a:lstStyle/>
                    <a:p>
                      <a:pPr algn="ctr" fontAlgn="b"/>
                      <a:r>
                        <a:rPr lang="ru-RU" sz="1050" b="0" i="0" u="none" strike="noStrike" cap="none" dirty="0" err="1">
                          <a:solidFill>
                            <a:srgbClr val="007F76"/>
                          </a:solidFill>
                          <a:effectLst/>
                          <a:latin typeface="Arial Narrow" panose="020B0606020202030204" pitchFamily="34" charset="0"/>
                          <a:ea typeface="+mn-ea"/>
                          <a:cs typeface="+mn-cs"/>
                          <a:sym typeface="Arial"/>
                        </a:rPr>
                        <a:t>оның</a:t>
                      </a:r>
                      <a:r>
                        <a:rPr lang="ru-RU" sz="1050" b="0" i="0" u="none" strike="noStrike" cap="none" dirty="0">
                          <a:solidFill>
                            <a:srgbClr val="007F76"/>
                          </a:solidFill>
                          <a:effectLst/>
                          <a:latin typeface="Arial Narrow" panose="020B0606020202030204" pitchFamily="34" charset="0"/>
                          <a:ea typeface="+mn-ea"/>
                          <a:cs typeface="+mn-cs"/>
                          <a:sym typeface="Arial"/>
                        </a:rPr>
                        <a:t> </a:t>
                      </a:r>
                      <a:r>
                        <a:rPr lang="ru-RU" sz="1050" b="0" i="0" u="none" strike="noStrike" cap="none" dirty="0" err="1">
                          <a:solidFill>
                            <a:srgbClr val="007F76"/>
                          </a:solidFill>
                          <a:effectLst/>
                          <a:latin typeface="Arial Narrow" panose="020B0606020202030204" pitchFamily="34" charset="0"/>
                          <a:ea typeface="+mn-ea"/>
                          <a:cs typeface="+mn-cs"/>
                          <a:sym typeface="Arial"/>
                        </a:rPr>
                        <a:t>ішінде</a:t>
                      </a:r>
                      <a:r>
                        <a:rPr lang="ru-RU" sz="1050" b="0" i="0" u="none" strike="noStrike" cap="none" dirty="0">
                          <a:solidFill>
                            <a:srgbClr val="007F76"/>
                          </a:solidFill>
                          <a:effectLst/>
                          <a:latin typeface="Arial Narrow" panose="020B0606020202030204" pitchFamily="34" charset="0"/>
                          <a:ea typeface="+mn-ea"/>
                          <a:cs typeface="+mn-cs"/>
                          <a:sym typeface="Arial"/>
                        </a:rPr>
                        <a:t> 2023 ж. </a:t>
                      </a:r>
                      <a:r>
                        <a:rPr lang="ru-RU" sz="1050" b="0" i="0" u="none" strike="noStrike" cap="none" dirty="0" err="1">
                          <a:solidFill>
                            <a:srgbClr val="007F76"/>
                          </a:solidFill>
                          <a:effectLst/>
                          <a:latin typeface="Arial Narrow" panose="020B0606020202030204" pitchFamily="34" charset="0"/>
                          <a:ea typeface="+mn-ea"/>
                          <a:cs typeface="+mn-cs"/>
                          <a:sym typeface="Arial"/>
                        </a:rPr>
                        <a:t>тоқсан</a:t>
                      </a:r>
                      <a:r>
                        <a:rPr lang="ru-RU" sz="1050" b="0" i="0" u="none" strike="noStrike" cap="none" dirty="0">
                          <a:solidFill>
                            <a:srgbClr val="007F76"/>
                          </a:solidFill>
                          <a:effectLst/>
                          <a:latin typeface="Arial Narrow" panose="020B0606020202030204" pitchFamily="34" charset="0"/>
                          <a:ea typeface="+mn-ea"/>
                          <a:cs typeface="+mn-cs"/>
                          <a:sym typeface="Arial"/>
                        </a:rPr>
                        <a:t> </a:t>
                      </a:r>
                      <a:r>
                        <a:rPr lang="ru-RU" sz="1050" b="0" i="0" u="none" strike="noStrike" cap="none" dirty="0" err="1">
                          <a:solidFill>
                            <a:srgbClr val="007F76"/>
                          </a:solidFill>
                          <a:effectLst/>
                          <a:latin typeface="Arial Narrow" panose="020B0606020202030204" pitchFamily="34" charset="0"/>
                          <a:ea typeface="+mn-ea"/>
                          <a:cs typeface="+mn-cs"/>
                          <a:sym typeface="Arial"/>
                        </a:rPr>
                        <a:t>бойынша</a:t>
                      </a:r>
                      <a:endParaRPr lang="ru-RU" sz="1050" b="0" i="0" u="none" strike="noStrike" cap="none" dirty="0">
                        <a:solidFill>
                          <a:srgbClr val="007F76"/>
                        </a:solidFill>
                        <a:effectLst/>
                        <a:latin typeface="Arial Narrow" panose="020B0606020202030204" pitchFamily="34" charset="0"/>
                        <a:ea typeface="+mn-ea"/>
                        <a:cs typeface="+mn-cs"/>
                        <a:sym typeface="Arial"/>
                      </a:endParaRPr>
                    </a:p>
                  </a:txBody>
                  <a:tcPr marL="9525" marR="9525" marT="0" marB="0" anchor="ctr">
                    <a:lnL>
                      <a:noFill/>
                    </a:lnL>
                    <a:lnR>
                      <a:noFill/>
                    </a:lnR>
                    <a:lnT w="1270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fontAlgn="b"/>
                      <a:endParaRPr lang="ru-RU" sz="900" b="0" i="0" u="none" strike="noStrike" dirty="0">
                        <a:solidFill>
                          <a:srgbClr val="007F76"/>
                        </a:solidFill>
                        <a:effectLst/>
                        <a:latin typeface="Arial Narrow" panose="020B0606020202030204" pitchFamily="34" charset="0"/>
                      </a:endParaRPr>
                    </a:p>
                  </a:txBody>
                  <a:tcPr marL="9525" marR="9525" marT="9525" marB="0"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4D7A86">
                        <a:alpha val="20000"/>
                      </a:srgbClr>
                    </a:solidFill>
                  </a:tcPr>
                </a:tc>
                <a:tc hMerge="1">
                  <a:txBody>
                    <a:bodyPr/>
                    <a:lstStyle/>
                    <a:p>
                      <a:pPr algn="ctr" fontAlgn="b"/>
                      <a:endParaRPr lang="ru-RU" sz="900" b="0" i="0" u="none" strike="noStrike" dirty="0">
                        <a:solidFill>
                          <a:srgbClr val="007F76"/>
                        </a:solidFill>
                        <a:effectLst/>
                        <a:latin typeface="Arial Narrow" panose="020B0606020202030204" pitchFamily="34" charset="0"/>
                      </a:endParaRPr>
                    </a:p>
                  </a:txBody>
                  <a:tcPr marL="9525" marR="9525" marT="9525" marB="0"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4D7A86">
                        <a:alpha val="20000"/>
                      </a:srgbClr>
                    </a:solidFill>
                  </a:tcPr>
                </a:tc>
                <a:tc hMerge="1">
                  <a:txBody>
                    <a:bodyPr/>
                    <a:lstStyle/>
                    <a:p>
                      <a:pPr algn="ctr" fontAlgn="b"/>
                      <a:endParaRPr lang="ru-RU" sz="900" b="0" i="0" u="none" strike="noStrike" dirty="0">
                        <a:solidFill>
                          <a:srgbClr val="007F76"/>
                        </a:solidFill>
                        <a:effectLst/>
                        <a:latin typeface="Arial Narrow" panose="020B0606020202030204" pitchFamily="34" charset="0"/>
                      </a:endParaRPr>
                    </a:p>
                  </a:txBody>
                  <a:tcPr marL="9525" marR="9525" marT="9525" marB="0"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4D7A86">
                        <a:alpha val="20000"/>
                      </a:srgbClr>
                    </a:solidFill>
                  </a:tcPr>
                </a:tc>
                <a:tc rowSpan="2">
                  <a:txBody>
                    <a:bodyPr/>
                    <a:lstStyle/>
                    <a:p>
                      <a:pPr algn="ctr" fontAlgn="b"/>
                      <a:r>
                        <a:rPr lang="ru-RU" sz="1050" u="none" strike="noStrike" dirty="0">
                          <a:solidFill>
                            <a:srgbClr val="007F76"/>
                          </a:solidFill>
                          <a:effectLst/>
                          <a:latin typeface="Arial Narrow" panose="020B0606020202030204" pitchFamily="34" charset="0"/>
                        </a:rPr>
                        <a:t>ЖАЛПЫҒА </a:t>
                      </a:r>
                    </a:p>
                    <a:p>
                      <a:pPr algn="ctr" fontAlgn="b"/>
                      <a:r>
                        <a:rPr lang="ru-RU" sz="1050" u="none" strike="noStrike" dirty="0">
                          <a:solidFill>
                            <a:srgbClr val="007F76"/>
                          </a:solidFill>
                          <a:effectLst/>
                          <a:latin typeface="Arial Narrow" panose="020B0606020202030204" pitchFamily="34" charset="0"/>
                        </a:rPr>
                        <a:t>%-бен </a:t>
                      </a:r>
                      <a:endParaRPr lang="ru-RU" sz="1050" b="0" i="0" u="none" strike="noStrike" dirty="0">
                        <a:solidFill>
                          <a:srgbClr val="007F76"/>
                        </a:solidFill>
                        <a:effectLst/>
                        <a:latin typeface="Arial Narrow" panose="020B0606020202030204" pitchFamily="34" charset="0"/>
                      </a:endParaRPr>
                    </a:p>
                  </a:txBody>
                  <a:tcPr marL="9525" marR="9525" marT="0" marB="0"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821115214"/>
                  </a:ext>
                </a:extLst>
              </a:tr>
              <a:tr h="188570">
                <a:tc vMerge="1">
                  <a:txBody>
                    <a:bodyPr/>
                    <a:lstStyle/>
                    <a:p>
                      <a:pPr algn="ctr" rtl="0" fontAlgn="ctr"/>
                      <a:endParaRPr lang="ru-RU" sz="900" b="0" i="0" u="none" strike="noStrike" dirty="0">
                        <a:solidFill>
                          <a:srgbClr val="007F76"/>
                        </a:solidFill>
                        <a:effectLst/>
                        <a:latin typeface="Arial Narrow" panose="020B0606020202030204" pitchFamily="34" charset="0"/>
                      </a:endParaRPr>
                    </a:p>
                  </a:txBody>
                  <a:tcPr marL="6603" marR="6603" marT="10800" marB="10800"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4D7A86">
                        <a:alpha val="20000"/>
                      </a:srgbClr>
                    </a:solidFill>
                  </a:tcPr>
                </a:tc>
                <a:tc vMerge="1">
                  <a:txBody>
                    <a:bodyPr/>
                    <a:lstStyle/>
                    <a:p>
                      <a:pPr algn="ctr" rtl="0" fontAlgn="ctr"/>
                      <a:endParaRPr lang="ru-RU" sz="900" b="0" i="0" u="none" strike="noStrike" dirty="0">
                        <a:solidFill>
                          <a:srgbClr val="007F76"/>
                        </a:solidFill>
                        <a:effectLst/>
                        <a:latin typeface="Arial Narrow" panose="020B0606020202030204" pitchFamily="34" charset="0"/>
                      </a:endParaRPr>
                    </a:p>
                  </a:txBody>
                  <a:tcPr marL="6603" marR="6603" marT="10800" marB="10800"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4D7A86">
                        <a:alpha val="20000"/>
                      </a:srgbClr>
                    </a:solidFill>
                  </a:tcPr>
                </a:tc>
                <a:tc vMerge="1">
                  <a:txBody>
                    <a:bodyPr/>
                    <a:lstStyle/>
                    <a:p>
                      <a:pPr algn="ctr" rtl="0" fontAlgn="ctr"/>
                      <a:endParaRPr lang="ru-RU" sz="900" b="0" i="0" u="none" strike="noStrike" dirty="0">
                        <a:solidFill>
                          <a:srgbClr val="007F76"/>
                        </a:solidFill>
                        <a:effectLst/>
                        <a:latin typeface="Arial Narrow" panose="020B0606020202030204" pitchFamily="34" charset="0"/>
                      </a:endParaRPr>
                    </a:p>
                  </a:txBody>
                  <a:tcPr marL="6603" marR="6603" marT="10800" marB="10800"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4D7A86">
                        <a:alpha val="20000"/>
                      </a:srgbClr>
                    </a:solidFill>
                  </a:tcPr>
                </a:tc>
                <a:tc vMerge="1">
                  <a:txBody>
                    <a:bodyPr/>
                    <a:lstStyle/>
                    <a:p>
                      <a:endParaRPr lang="ru-KZ"/>
                    </a:p>
                  </a:txBody>
                  <a:tcPr/>
                </a:tc>
                <a:tc>
                  <a:txBody>
                    <a:bodyPr/>
                    <a:lstStyle/>
                    <a:p>
                      <a:pPr algn="ctr" fontAlgn="b"/>
                      <a:r>
                        <a:rPr lang="en-US" sz="1050" b="0" i="0" u="none" strike="noStrike" dirty="0">
                          <a:solidFill>
                            <a:schemeClr val="tx1"/>
                          </a:solidFill>
                          <a:effectLst/>
                          <a:latin typeface="Arial Narrow" panose="020B0606020202030204" pitchFamily="34" charset="0"/>
                        </a:rPr>
                        <a:t>I</a:t>
                      </a:r>
                      <a:endParaRPr lang="ru-RU" sz="1050" b="0" i="0" u="none" strike="noStrike" dirty="0">
                        <a:solidFill>
                          <a:schemeClr val="tx1"/>
                        </a:solidFill>
                        <a:effectLst/>
                        <a:latin typeface="Arial Narrow" panose="020B0606020202030204" pitchFamily="34" charset="0"/>
                      </a:endParaRPr>
                    </a:p>
                  </a:txBody>
                  <a:tcPr marL="9525" marR="9525" marT="0" marB="0" anchor="ctr">
                    <a:lnT w="635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ctr" fontAlgn="b"/>
                      <a:r>
                        <a:rPr lang="en-US" sz="1050" b="0" i="0" u="none" strike="noStrike" dirty="0">
                          <a:solidFill>
                            <a:schemeClr val="tx1"/>
                          </a:solidFill>
                          <a:effectLst/>
                          <a:latin typeface="Arial Narrow" panose="020B0606020202030204" pitchFamily="34" charset="0"/>
                        </a:rPr>
                        <a:t>II</a:t>
                      </a:r>
                      <a:endParaRPr lang="ru-RU" sz="1050" b="0" i="0" u="none" strike="noStrike" dirty="0">
                        <a:solidFill>
                          <a:schemeClr val="tx1"/>
                        </a:solidFill>
                        <a:effectLst/>
                        <a:latin typeface="Arial Narrow" panose="020B0606020202030204" pitchFamily="34" charset="0"/>
                      </a:endParaRPr>
                    </a:p>
                  </a:txBody>
                  <a:tcPr marL="9525" marR="9525" marT="0" marB="0" anchor="ctr">
                    <a:lnT w="635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ctr" fontAlgn="b"/>
                      <a:r>
                        <a:rPr lang="en-US" sz="1050" b="0" i="0" u="none" strike="noStrike" dirty="0">
                          <a:solidFill>
                            <a:schemeClr val="tx1"/>
                          </a:solidFill>
                          <a:effectLst/>
                          <a:latin typeface="Arial Narrow" panose="020B0606020202030204" pitchFamily="34" charset="0"/>
                        </a:rPr>
                        <a:t>III</a:t>
                      </a:r>
                      <a:endParaRPr lang="ru-RU" sz="1050" b="0" i="0" u="none" strike="noStrike" dirty="0">
                        <a:solidFill>
                          <a:schemeClr val="tx1"/>
                        </a:solidFill>
                        <a:effectLst/>
                        <a:latin typeface="Arial Narrow" panose="020B0606020202030204" pitchFamily="34" charset="0"/>
                      </a:endParaRPr>
                    </a:p>
                  </a:txBody>
                  <a:tcPr marL="9525" marR="9525" marT="0" marB="0" anchor="ctr">
                    <a:lnT w="635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ctr" fontAlgn="b"/>
                      <a:r>
                        <a:rPr lang="en-US" sz="1050" b="0" i="0" u="none" strike="noStrike" dirty="0">
                          <a:solidFill>
                            <a:schemeClr val="tx1"/>
                          </a:solidFill>
                          <a:effectLst/>
                          <a:latin typeface="Arial Narrow" panose="020B0606020202030204" pitchFamily="34" charset="0"/>
                        </a:rPr>
                        <a:t>IV</a:t>
                      </a:r>
                      <a:endParaRPr lang="ru-RU" sz="1050" b="0" i="0" u="none" strike="noStrike" dirty="0">
                        <a:solidFill>
                          <a:schemeClr val="tx1"/>
                        </a:solidFill>
                        <a:effectLst/>
                        <a:latin typeface="Arial Narrow" panose="020B0606020202030204" pitchFamily="34" charset="0"/>
                      </a:endParaRPr>
                    </a:p>
                  </a:txBody>
                  <a:tcPr marL="9525" marR="9525" marT="0" marB="0" anchor="ctr">
                    <a:lnR w="1270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vMerge="1">
                  <a:txBody>
                    <a:bodyPr/>
                    <a:lstStyle/>
                    <a:p>
                      <a:pPr algn="ctr" fontAlgn="b"/>
                      <a:endParaRPr lang="ru-RU" sz="1050" b="0" i="0" u="none" strike="noStrike" dirty="0">
                        <a:solidFill>
                          <a:srgbClr val="007F76"/>
                        </a:solidFill>
                        <a:effectLst/>
                        <a:latin typeface="Arial Narrow" panose="020B0606020202030204" pitchFamily="34" charset="0"/>
                      </a:endParaRPr>
                    </a:p>
                  </a:txBody>
                  <a:tcPr marL="9525" marR="9525" marT="9525" marB="0"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4D7A86">
                        <a:alpha val="20000"/>
                      </a:srgbClr>
                    </a:solidFill>
                  </a:tcPr>
                </a:tc>
                <a:tc>
                  <a:txBody>
                    <a:bodyPr/>
                    <a:lstStyle/>
                    <a:p>
                      <a:pPr algn="ctr" fontAlgn="b"/>
                      <a:r>
                        <a:rPr lang="en-US" sz="1050" b="0" i="0" u="none" strike="noStrike" dirty="0">
                          <a:solidFill>
                            <a:schemeClr val="tx1"/>
                          </a:solidFill>
                          <a:effectLst/>
                          <a:latin typeface="Arial Narrow" panose="020B0606020202030204" pitchFamily="34" charset="0"/>
                        </a:rPr>
                        <a:t>I </a:t>
                      </a:r>
                      <a:r>
                        <a:rPr lang="ru-RU" sz="1050" b="0" i="0" u="none" strike="noStrike" dirty="0">
                          <a:solidFill>
                            <a:schemeClr val="tx1"/>
                          </a:solidFill>
                          <a:effectLst/>
                          <a:latin typeface="Arial Narrow" panose="020B0606020202030204" pitchFamily="34" charset="0"/>
                        </a:rPr>
                        <a:t>(факт)</a:t>
                      </a:r>
                    </a:p>
                  </a:txBody>
                  <a:tcPr marL="9525" marR="9525" marT="0" marB="0" anchor="ctr">
                    <a:lnL>
                      <a:noFill/>
                    </a:lnL>
                    <a:lnR>
                      <a:noFill/>
                    </a:lnR>
                    <a:lnT w="635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50" b="0" i="0" u="none" strike="noStrike" dirty="0">
                          <a:solidFill>
                            <a:srgbClr val="007F76"/>
                          </a:solidFill>
                          <a:effectLst/>
                          <a:latin typeface="Arial Narrow" panose="020B0606020202030204" pitchFamily="34" charset="0"/>
                        </a:rPr>
                        <a:t>II</a:t>
                      </a:r>
                      <a:endParaRPr lang="ru-RU" sz="1050" b="0" i="0" u="none" strike="noStrike" dirty="0">
                        <a:solidFill>
                          <a:srgbClr val="007F76"/>
                        </a:solidFill>
                        <a:effectLst/>
                        <a:latin typeface="Arial Narrow" panose="020B0606020202030204" pitchFamily="34" charset="0"/>
                      </a:endParaRPr>
                    </a:p>
                  </a:txBody>
                  <a:tcPr marL="9525" marR="9525" marT="0" marB="0" anchor="ctr">
                    <a:lnL>
                      <a:noFill/>
                    </a:lnL>
                    <a:lnR>
                      <a:noFill/>
                    </a:lnR>
                    <a:lnT w="635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50" b="0" i="0" u="none" strike="noStrike" dirty="0">
                          <a:solidFill>
                            <a:srgbClr val="007F76"/>
                          </a:solidFill>
                          <a:effectLst/>
                          <a:latin typeface="Arial Narrow" panose="020B0606020202030204" pitchFamily="34" charset="0"/>
                        </a:rPr>
                        <a:t>III</a:t>
                      </a:r>
                      <a:endParaRPr lang="ru-RU" sz="1050" b="0" i="0" u="none" strike="noStrike" dirty="0">
                        <a:solidFill>
                          <a:srgbClr val="007F76"/>
                        </a:solidFill>
                        <a:effectLst/>
                        <a:latin typeface="Arial Narrow" panose="020B0606020202030204" pitchFamily="34" charset="0"/>
                      </a:endParaRPr>
                    </a:p>
                  </a:txBody>
                  <a:tcPr marL="9525" marR="9525" marT="0" marB="0" anchor="ctr">
                    <a:lnL>
                      <a:noFill/>
                    </a:lnL>
                    <a:lnR>
                      <a:noFill/>
                    </a:lnR>
                    <a:lnT w="635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50" b="0" i="0" u="none" strike="noStrike" dirty="0">
                          <a:solidFill>
                            <a:srgbClr val="007F76"/>
                          </a:solidFill>
                          <a:effectLst/>
                          <a:latin typeface="Arial Narrow" panose="020B0606020202030204" pitchFamily="34" charset="0"/>
                        </a:rPr>
                        <a:t>IV</a:t>
                      </a:r>
                      <a:endParaRPr lang="ru-RU" sz="1050" b="0" i="0" u="none" strike="noStrike" dirty="0">
                        <a:solidFill>
                          <a:srgbClr val="007F76"/>
                        </a:solidFill>
                        <a:effectLst/>
                        <a:latin typeface="Arial Narrow" panose="020B0606020202030204" pitchFamily="34" charset="0"/>
                      </a:endParaRPr>
                    </a:p>
                  </a:txBody>
                  <a:tcPr marL="9525" marR="9525" marT="0" marB="0" anchor="ctr">
                    <a:lnL>
                      <a:noFill/>
                    </a:lnL>
                    <a:lnR>
                      <a:noFill/>
                    </a:lnR>
                    <a:lnT w="635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vMerge="1">
                  <a:txBody>
                    <a:bodyPr/>
                    <a:lstStyle/>
                    <a:p>
                      <a:pPr algn="ctr" fontAlgn="b"/>
                      <a:endParaRPr lang="ru-RU" sz="900" b="0" i="0" u="none" strike="noStrike" dirty="0">
                        <a:solidFill>
                          <a:srgbClr val="007F76"/>
                        </a:solidFill>
                        <a:effectLst/>
                        <a:latin typeface="Arial Narrow" panose="020B0606020202030204" pitchFamily="34" charset="0"/>
                      </a:endParaRPr>
                    </a:p>
                  </a:txBody>
                  <a:tcPr marL="9525" marR="9525" marT="9525" marB="0"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4D7A86">
                        <a:alpha val="20000"/>
                      </a:srgbClr>
                    </a:solidFill>
                  </a:tcPr>
                </a:tc>
                <a:extLst>
                  <a:ext uri="{0D108BD9-81ED-4DB2-BD59-A6C34878D82A}">
                    <a16:rowId xmlns:a16="http://schemas.microsoft.com/office/drawing/2014/main" val="3582961751"/>
                  </a:ext>
                </a:extLst>
              </a:tr>
              <a:tr h="152142">
                <a:tc gridSpan="14">
                  <a:txBody>
                    <a:bodyPr/>
                    <a:lstStyle/>
                    <a:p>
                      <a:pPr algn="ctr" rtl="0" fontAlgn="ctr"/>
                      <a:r>
                        <a:rPr lang="ru-RU" sz="900" b="1" u="none" strike="noStrike" dirty="0">
                          <a:solidFill>
                            <a:srgbClr val="007F76"/>
                          </a:solidFill>
                          <a:effectLst/>
                          <a:latin typeface="Arial Narrow" panose="020B0606020202030204" pitchFamily="34" charset="0"/>
                        </a:rPr>
                        <a:t>БАЗАЛЫҚ СЦЕНАРИЙ</a:t>
                      </a:r>
                    </a:p>
                  </a:txBody>
                  <a:tcPr marL="9525" marR="9525" marT="0" marB="0"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007F76">
                        <a:alpha val="40000"/>
                      </a:srgbClr>
                    </a:solidFill>
                  </a:tcPr>
                </a:tc>
                <a:tc hMerge="1">
                  <a:txBody>
                    <a:bodyPr/>
                    <a:lstStyle/>
                    <a:p>
                      <a:endParaRPr lang="ru-RU"/>
                    </a:p>
                  </a:txBody>
                  <a:tcPr/>
                </a:tc>
                <a:tc hMerge="1">
                  <a:txBody>
                    <a:bodyPr/>
                    <a:lstStyle/>
                    <a:p>
                      <a:endParaRPr lang="ru-RU"/>
                    </a:p>
                  </a:txBody>
                  <a:tcPr>
                    <a:lnL w="12700" cap="flat" cmpd="sng" algn="ctr">
                      <a:solidFill>
                        <a:schemeClr val="tx1"/>
                      </a:solidFill>
                      <a:prstDash val="solid"/>
                      <a:round/>
                      <a:headEnd type="none" w="med" len="med"/>
                      <a:tailEnd type="none" w="med" len="med"/>
                    </a:lnL>
                    <a:lnT w="12700" cap="flat" cmpd="sng" algn="ctr">
                      <a:solidFill>
                        <a:schemeClr val="tx1"/>
                      </a:solidFill>
                      <a:prstDash val="solid"/>
                      <a:round/>
                      <a:headEnd type="none" w="med" len="med"/>
                      <a:tailEnd type="none" w="med" len="med"/>
                    </a:lnT>
                  </a:tcPr>
                </a:tc>
                <a:tc hMerge="1">
                  <a:txBody>
                    <a:bodyPr/>
                    <a:lstStyle/>
                    <a:p>
                      <a:pPr algn="ctr" fontAlgn="b"/>
                      <a:r>
                        <a:rPr lang="ru-RU" sz="900" b="1" i="0" u="none" strike="noStrike" cap="none" dirty="0">
                          <a:solidFill>
                            <a:schemeClr val="tx1"/>
                          </a:solidFill>
                          <a:effectLst/>
                          <a:latin typeface="Arial Narrow" panose="020B0606020202030204" pitchFamily="34" charset="0"/>
                          <a:ea typeface="+mn-ea"/>
                          <a:cs typeface="+mn-cs"/>
                          <a:sym typeface="Arial"/>
                        </a:rPr>
                        <a:t>1 074 391</a:t>
                      </a:r>
                      <a:endParaRPr lang="ru-KZ" sz="900" b="1" i="0" u="none" strike="noStrike" cap="none" dirty="0">
                        <a:solidFill>
                          <a:schemeClr val="tx1"/>
                        </a:solidFill>
                        <a:effectLst/>
                        <a:latin typeface="Arial Narrow" panose="020B0606020202030204" pitchFamily="34" charset="0"/>
                        <a:ea typeface="+mn-ea"/>
                        <a:cs typeface="+mn-cs"/>
                        <a:sym typeface="Arial"/>
                      </a:endParaRPr>
                    </a:p>
                  </a:txBody>
                  <a:tcPr marL="9525" marR="9525" marT="0" marB="0" anchor="ctr">
                    <a:lnL w="12700" cap="flat" cmpd="sng" algn="ctr">
                      <a:solidFill>
                        <a:schemeClr val="tx1"/>
                      </a:solidFill>
                      <a:prstDash val="solid"/>
                      <a:round/>
                      <a:headEnd type="none" w="med" len="med"/>
                      <a:tailEnd type="none" w="med" len="med"/>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65000"/>
                        <a:alpha val="20000"/>
                      </a:schemeClr>
                    </a:solidFill>
                  </a:tcPr>
                </a:tc>
                <a:tc hMerge="1">
                  <a:txBody>
                    <a:bodyPr/>
                    <a:lstStyle/>
                    <a:p>
                      <a:pPr algn="ctr" fontAlgn="b"/>
                      <a:r>
                        <a:rPr lang="ru-KZ" sz="900" b="1" i="0" u="none" strike="noStrike" cap="none" dirty="0">
                          <a:solidFill>
                            <a:schemeClr val="tx1"/>
                          </a:solidFill>
                          <a:effectLst/>
                          <a:latin typeface="Arial Narrow" panose="020B0606020202030204" pitchFamily="34" charset="0"/>
                          <a:ea typeface="+mn-ea"/>
                          <a:cs typeface="+mn-cs"/>
                          <a:sym typeface="Arial"/>
                        </a:rPr>
                        <a:t>211</a:t>
                      </a:r>
                      <a:r>
                        <a:rPr lang="ru-RU" sz="900" b="1" i="0" u="none" strike="noStrike" cap="none" dirty="0">
                          <a:solidFill>
                            <a:schemeClr val="tx1"/>
                          </a:solidFill>
                          <a:effectLst/>
                          <a:latin typeface="Arial Narrow" panose="020B0606020202030204" pitchFamily="34" charset="0"/>
                          <a:ea typeface="+mn-ea"/>
                          <a:cs typeface="+mn-cs"/>
                          <a:sym typeface="Arial"/>
                        </a:rPr>
                        <a:t> </a:t>
                      </a:r>
                      <a:r>
                        <a:rPr lang="ru-KZ" sz="900" b="1" i="0" u="none" strike="noStrike" cap="none" dirty="0">
                          <a:solidFill>
                            <a:schemeClr val="tx1"/>
                          </a:solidFill>
                          <a:effectLst/>
                          <a:latin typeface="Arial Narrow" panose="020B0606020202030204" pitchFamily="34" charset="0"/>
                          <a:ea typeface="+mn-ea"/>
                          <a:cs typeface="+mn-cs"/>
                          <a:sym typeface="Arial"/>
                        </a:rPr>
                        <a:t>344</a:t>
                      </a:r>
                    </a:p>
                  </a:txBody>
                  <a:tcPr marL="9525" marR="9525" marT="0" marB="0"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65000"/>
                        <a:alpha val="20000"/>
                      </a:schemeClr>
                    </a:solidFill>
                  </a:tcPr>
                </a:tc>
                <a:tc hMerge="1">
                  <a:txBody>
                    <a:bodyPr/>
                    <a:lstStyle/>
                    <a:p>
                      <a:pPr algn="ctr" fontAlgn="b"/>
                      <a:r>
                        <a:rPr lang="ru-KZ" sz="900" b="1" i="0" u="none" strike="noStrike" cap="none" dirty="0">
                          <a:solidFill>
                            <a:schemeClr val="tx1"/>
                          </a:solidFill>
                          <a:effectLst/>
                          <a:latin typeface="Arial Narrow" panose="020B0606020202030204" pitchFamily="34" charset="0"/>
                          <a:ea typeface="+mn-ea"/>
                          <a:cs typeface="+mn-cs"/>
                          <a:sym typeface="Arial"/>
                        </a:rPr>
                        <a:t>272</a:t>
                      </a:r>
                      <a:r>
                        <a:rPr lang="ru-RU" sz="900" b="1" i="0" u="none" strike="noStrike" cap="none" dirty="0">
                          <a:solidFill>
                            <a:schemeClr val="tx1"/>
                          </a:solidFill>
                          <a:effectLst/>
                          <a:latin typeface="Arial Narrow" panose="020B0606020202030204" pitchFamily="34" charset="0"/>
                          <a:ea typeface="+mn-ea"/>
                          <a:cs typeface="+mn-cs"/>
                          <a:sym typeface="Arial"/>
                        </a:rPr>
                        <a:t> </a:t>
                      </a:r>
                      <a:r>
                        <a:rPr lang="ru-KZ" sz="900" b="1" i="0" u="none" strike="noStrike" cap="none" dirty="0">
                          <a:solidFill>
                            <a:schemeClr val="tx1"/>
                          </a:solidFill>
                          <a:effectLst/>
                          <a:latin typeface="Arial Narrow" panose="020B0606020202030204" pitchFamily="34" charset="0"/>
                          <a:ea typeface="+mn-ea"/>
                          <a:cs typeface="+mn-cs"/>
                          <a:sym typeface="Arial"/>
                        </a:rPr>
                        <a:t>354</a:t>
                      </a:r>
                    </a:p>
                  </a:txBody>
                  <a:tcPr marL="9525" marR="9525" marT="0" marB="0"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65000"/>
                        <a:alpha val="20000"/>
                      </a:schemeClr>
                    </a:solidFill>
                  </a:tcPr>
                </a:tc>
                <a:tc hMerge="1">
                  <a:txBody>
                    <a:bodyPr/>
                    <a:lstStyle/>
                    <a:p>
                      <a:pPr algn="ctr" fontAlgn="b"/>
                      <a:r>
                        <a:rPr lang="ru-KZ" sz="900" b="1" i="0" u="none" strike="noStrike" cap="none" dirty="0">
                          <a:solidFill>
                            <a:schemeClr val="tx1"/>
                          </a:solidFill>
                          <a:effectLst/>
                          <a:latin typeface="Arial Narrow" panose="020B0606020202030204" pitchFamily="34" charset="0"/>
                          <a:ea typeface="+mn-ea"/>
                          <a:cs typeface="+mn-cs"/>
                          <a:sym typeface="Arial"/>
                        </a:rPr>
                        <a:t>299</a:t>
                      </a:r>
                      <a:r>
                        <a:rPr lang="ru-RU" sz="900" b="1" i="0" u="none" strike="noStrike" cap="none" dirty="0">
                          <a:solidFill>
                            <a:schemeClr val="tx1"/>
                          </a:solidFill>
                          <a:effectLst/>
                          <a:latin typeface="Arial Narrow" panose="020B0606020202030204" pitchFamily="34" charset="0"/>
                          <a:ea typeface="+mn-ea"/>
                          <a:cs typeface="+mn-cs"/>
                          <a:sym typeface="Arial"/>
                        </a:rPr>
                        <a:t> </a:t>
                      </a:r>
                      <a:r>
                        <a:rPr lang="ru-KZ" sz="900" b="1" i="0" u="none" strike="noStrike" cap="none" dirty="0">
                          <a:solidFill>
                            <a:schemeClr val="tx1"/>
                          </a:solidFill>
                          <a:effectLst/>
                          <a:latin typeface="Arial Narrow" panose="020B0606020202030204" pitchFamily="34" charset="0"/>
                          <a:ea typeface="+mn-ea"/>
                          <a:cs typeface="+mn-cs"/>
                          <a:sym typeface="Arial"/>
                        </a:rPr>
                        <a:t>136</a:t>
                      </a:r>
                    </a:p>
                  </a:txBody>
                  <a:tcPr marL="9525" marR="9525" marT="0" marB="0"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65000"/>
                        <a:alpha val="20000"/>
                      </a:schemeClr>
                    </a:solidFill>
                  </a:tcPr>
                </a:tc>
                <a:tc hMerge="1">
                  <a:txBody>
                    <a:bodyPr/>
                    <a:lstStyle/>
                    <a:p>
                      <a:pPr algn="ctr" fontAlgn="b"/>
                      <a:r>
                        <a:rPr lang="ru-KZ" sz="900" b="1" i="0" u="none" strike="noStrike" cap="none" dirty="0">
                          <a:solidFill>
                            <a:schemeClr val="tx1"/>
                          </a:solidFill>
                          <a:effectLst/>
                          <a:latin typeface="Arial Narrow" panose="020B0606020202030204" pitchFamily="34" charset="0"/>
                          <a:ea typeface="+mn-ea"/>
                          <a:cs typeface="+mn-cs"/>
                          <a:sym typeface="Arial"/>
                        </a:rPr>
                        <a:t>291</a:t>
                      </a:r>
                      <a:r>
                        <a:rPr lang="ru-RU" sz="900" b="1" i="0" u="none" strike="noStrike" cap="none" dirty="0">
                          <a:solidFill>
                            <a:schemeClr val="tx1"/>
                          </a:solidFill>
                          <a:effectLst/>
                          <a:latin typeface="Arial Narrow" panose="020B0606020202030204" pitchFamily="34" charset="0"/>
                          <a:ea typeface="+mn-ea"/>
                          <a:cs typeface="+mn-cs"/>
                          <a:sym typeface="Arial"/>
                        </a:rPr>
                        <a:t> </a:t>
                      </a:r>
                      <a:r>
                        <a:rPr lang="ru-KZ" sz="900" b="1" i="0" u="none" strike="noStrike" cap="none" dirty="0">
                          <a:solidFill>
                            <a:schemeClr val="tx1"/>
                          </a:solidFill>
                          <a:effectLst/>
                          <a:latin typeface="Arial Narrow" panose="020B0606020202030204" pitchFamily="34" charset="0"/>
                          <a:ea typeface="+mn-ea"/>
                          <a:cs typeface="+mn-cs"/>
                          <a:sym typeface="Arial"/>
                        </a:rPr>
                        <a:t>557</a:t>
                      </a:r>
                    </a:p>
                  </a:txBody>
                  <a:tcPr marL="9525" marR="9525" marT="0" marB="0" anchor="ctr">
                    <a:lnL>
                      <a:noFill/>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65000"/>
                        <a:alpha val="20000"/>
                      </a:schemeClr>
                    </a:solidFill>
                  </a:tcPr>
                </a:tc>
                <a:tc hMerge="1">
                  <a:txBody>
                    <a:bodyPr/>
                    <a:lstStyle/>
                    <a:p>
                      <a:pPr marL="0" marR="0" lvl="0" indent="0" algn="ctr" defTabSz="914400" rtl="0" eaLnBrk="1" fontAlgn="ctr" latinLnBrk="0" hangingPunct="1">
                        <a:lnSpc>
                          <a:spcPct val="100000"/>
                        </a:lnSpc>
                        <a:spcBef>
                          <a:spcPts val="0"/>
                        </a:spcBef>
                        <a:spcAft>
                          <a:spcPts val="0"/>
                        </a:spcAft>
                        <a:buClrTx/>
                        <a:buSzTx/>
                        <a:buFontTx/>
                        <a:buNone/>
                        <a:tabLst/>
                        <a:defRPr/>
                      </a:pPr>
                      <a:r>
                        <a:rPr lang="ru-KZ" sz="900" b="1" i="0" u="none" strike="noStrike" cap="none" dirty="0">
                          <a:solidFill>
                            <a:srgbClr val="007F76"/>
                          </a:solidFill>
                          <a:effectLst/>
                          <a:latin typeface="Arial Narrow" panose="020B0606020202030204" pitchFamily="34" charset="0"/>
                          <a:ea typeface="+mn-ea"/>
                          <a:cs typeface="+mn-cs"/>
                          <a:sym typeface="Arial"/>
                        </a:rPr>
                        <a:t>1 103 799</a:t>
                      </a:r>
                    </a:p>
                  </a:txBody>
                  <a:tcPr marL="9525" marR="9525" marT="0" marB="0" anchor="ctr">
                    <a:lnL w="12700" cap="flat" cmpd="sng" algn="ctr">
                      <a:solidFill>
                        <a:schemeClr val="tx1"/>
                      </a:solidFill>
                      <a:prstDash val="solid"/>
                      <a:round/>
                      <a:headEnd type="none" w="med" len="med"/>
                      <a:tailEnd type="none" w="med" len="med"/>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007F76">
                        <a:alpha val="20000"/>
                      </a:srgbClr>
                    </a:solidFill>
                  </a:tcPr>
                </a:tc>
                <a:tc hMerge="1">
                  <a:txBody>
                    <a:bodyPr/>
                    <a:lstStyle/>
                    <a:p>
                      <a:pPr algn="ctr" rtl="0" fontAlgn="ctr"/>
                      <a:r>
                        <a:rPr lang="ru-KZ" sz="900" b="1" i="0" u="none" strike="noStrike" cap="none" dirty="0">
                          <a:solidFill>
                            <a:schemeClr val="tx1"/>
                          </a:solidFill>
                          <a:effectLst/>
                          <a:latin typeface="Arial Narrow" panose="020B0606020202030204" pitchFamily="34" charset="0"/>
                          <a:ea typeface="+mn-ea"/>
                          <a:cs typeface="+mn-cs"/>
                          <a:sym typeface="Arial"/>
                        </a:rPr>
                        <a:t>220 533</a:t>
                      </a:r>
                    </a:p>
                  </a:txBody>
                  <a:tcPr marL="9525" marR="9525" marT="0" marB="0"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50000"/>
                        <a:alpha val="20000"/>
                      </a:schemeClr>
                    </a:solidFill>
                  </a:tcPr>
                </a:tc>
                <a:tc hMerge="1">
                  <a:txBody>
                    <a:bodyPr/>
                    <a:lstStyle/>
                    <a:p>
                      <a:pPr algn="ctr" rtl="0" fontAlgn="ctr"/>
                      <a:r>
                        <a:rPr lang="ru-KZ" sz="900" b="1" i="0" u="none" strike="noStrike" cap="none" dirty="0">
                          <a:solidFill>
                            <a:srgbClr val="007F76"/>
                          </a:solidFill>
                          <a:effectLst/>
                          <a:latin typeface="Arial Narrow" panose="020B0606020202030204" pitchFamily="34" charset="0"/>
                          <a:ea typeface="+mn-ea"/>
                          <a:cs typeface="+mn-cs"/>
                          <a:sym typeface="Arial"/>
                        </a:rPr>
                        <a:t>240 505</a:t>
                      </a:r>
                    </a:p>
                  </a:txBody>
                  <a:tcPr marL="9525" marR="9525" marT="0" marB="0"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007F76">
                        <a:alpha val="20000"/>
                      </a:srgbClr>
                    </a:solidFill>
                  </a:tcPr>
                </a:tc>
                <a:tc hMerge="1">
                  <a:txBody>
                    <a:bodyPr/>
                    <a:lstStyle/>
                    <a:p>
                      <a:pPr algn="ctr" rtl="0" fontAlgn="ctr"/>
                      <a:r>
                        <a:rPr lang="ru-KZ" sz="900" b="1" i="0" u="none" strike="noStrike" cap="none" dirty="0">
                          <a:solidFill>
                            <a:srgbClr val="007F76"/>
                          </a:solidFill>
                          <a:effectLst/>
                          <a:latin typeface="Arial Narrow" panose="020B0606020202030204" pitchFamily="34" charset="0"/>
                          <a:ea typeface="+mn-ea"/>
                          <a:cs typeface="+mn-cs"/>
                          <a:sym typeface="Arial"/>
                        </a:rPr>
                        <a:t>300 190</a:t>
                      </a:r>
                    </a:p>
                  </a:txBody>
                  <a:tcPr marL="9525" marR="9525" marT="0" marB="0"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007F76">
                        <a:alpha val="20000"/>
                      </a:srgbClr>
                    </a:solidFill>
                  </a:tcPr>
                </a:tc>
                <a:tc hMerge="1">
                  <a:txBody>
                    <a:bodyPr/>
                    <a:lstStyle/>
                    <a:p>
                      <a:pPr algn="ctr" rtl="0" fontAlgn="ctr"/>
                      <a:r>
                        <a:rPr lang="ru-KZ" sz="900" b="1" i="0" u="none" strike="noStrike" cap="none" dirty="0">
                          <a:solidFill>
                            <a:srgbClr val="007F76"/>
                          </a:solidFill>
                          <a:effectLst/>
                          <a:latin typeface="Arial Narrow" panose="020B0606020202030204" pitchFamily="34" charset="0"/>
                          <a:ea typeface="+mn-ea"/>
                          <a:cs typeface="+mn-cs"/>
                          <a:sym typeface="Arial"/>
                        </a:rPr>
                        <a:t>342 571</a:t>
                      </a:r>
                    </a:p>
                  </a:txBody>
                  <a:tcPr marL="9525" marR="9525" marT="0" marB="0"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007F76">
                        <a:alpha val="20000"/>
                      </a:srgbClr>
                    </a:solidFill>
                  </a:tcPr>
                </a:tc>
                <a:tc hMerge="1">
                  <a:txBody>
                    <a:bodyPr/>
                    <a:lstStyle/>
                    <a:p>
                      <a:pPr algn="ctr" rtl="0" fontAlgn="b"/>
                      <a:r>
                        <a:rPr lang="en-US" sz="900" b="1" i="0" u="none" strike="noStrike" dirty="0">
                          <a:solidFill>
                            <a:srgbClr val="007F76"/>
                          </a:solidFill>
                          <a:effectLst/>
                          <a:latin typeface="Arial Narrow" panose="020B0606020202030204" pitchFamily="34" charset="0"/>
                        </a:rPr>
                        <a:t>100%</a:t>
                      </a:r>
                    </a:p>
                  </a:txBody>
                  <a:tcPr marL="9525" marR="9525" marT="0" marB="0"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007F76">
                        <a:alpha val="20000"/>
                      </a:srgbClr>
                    </a:solidFill>
                  </a:tcPr>
                </a:tc>
                <a:extLst>
                  <a:ext uri="{0D108BD9-81ED-4DB2-BD59-A6C34878D82A}">
                    <a16:rowId xmlns:a16="http://schemas.microsoft.com/office/drawing/2014/main" val="2126759895"/>
                  </a:ext>
                </a:extLst>
              </a:tr>
              <a:tr h="144837">
                <a:tc>
                  <a:txBody>
                    <a:bodyPr/>
                    <a:lstStyle/>
                    <a:p>
                      <a:pPr algn="ctr" fontAlgn="b"/>
                      <a:r>
                        <a:rPr lang="ru-RU" sz="800" u="none" strike="noStrike" dirty="0">
                          <a:solidFill>
                            <a:srgbClr val="007F76"/>
                          </a:solidFill>
                          <a:effectLst/>
                          <a:latin typeface="Arial Narrow" panose="020B0606020202030204" pitchFamily="34" charset="0"/>
                        </a:rPr>
                        <a:t>1</a:t>
                      </a:r>
                      <a:endParaRPr lang="en-US" sz="800" b="0" i="0" u="none" strike="noStrike" dirty="0">
                        <a:solidFill>
                          <a:srgbClr val="007F76"/>
                        </a:solidFill>
                        <a:effectLst/>
                        <a:latin typeface="Arial Narrow" panose="020B0606020202030204" pitchFamily="34" charset="0"/>
                      </a:endParaRPr>
                    </a:p>
                  </a:txBody>
                  <a:tcPr marL="9525" marR="9525" marT="0" marB="0" anchor="ctr">
                    <a:lnT w="12700" cap="flat" cmpd="sng" algn="ctr">
                      <a:solidFill>
                        <a:schemeClr val="tx1"/>
                      </a:solidFill>
                      <a:prstDash val="solid"/>
                      <a:round/>
                      <a:headEnd type="none" w="med" len="med"/>
                      <a:tailEnd type="none" w="med" len="med"/>
                    </a:lnT>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9629-7</a:t>
                      </a:r>
                    </a:p>
                  </a:txBody>
                  <a:tcPr marL="9525" marR="9525" marT="9525" marB="0" anchor="ctr">
                    <a:lnT w="12700" cap="flat" cmpd="sng" algn="ctr">
                      <a:solidFill>
                        <a:schemeClr val="tx1"/>
                      </a:solidFill>
                      <a:prstDash val="solid"/>
                      <a:round/>
                      <a:headEnd type="none" w="med" len="med"/>
                      <a:tailEnd type="none" w="med" len="med"/>
                    </a:lnT>
                    <a:solidFill>
                      <a:schemeClr val="accent6">
                        <a:lumMod val="50000"/>
                        <a:alpha val="1000"/>
                      </a:schemeClr>
                    </a:solidFill>
                  </a:tcPr>
                </a:tc>
                <a:tc>
                  <a:txBody>
                    <a:bodyPr/>
                    <a:lstStyle/>
                    <a:p>
                      <a:pPr marL="72000" algn="l" fontAlgn="ctr"/>
                      <a:r>
                        <a:rPr lang="ru-RU" sz="800" b="0" i="0" u="none" strike="noStrike" dirty="0" err="1">
                          <a:solidFill>
                            <a:srgbClr val="000000"/>
                          </a:solidFill>
                          <a:effectLst/>
                          <a:latin typeface="Arial Narrow" panose="020B0606020202030204" pitchFamily="34" charset="0"/>
                        </a:rPr>
                        <a:t>Әртүрлі</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жұмысты</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атқарушылар</a:t>
                      </a:r>
                      <a:endParaRPr lang="ru-RU" sz="800" b="0" i="0" u="none" strike="noStrike" dirty="0">
                        <a:solidFill>
                          <a:srgbClr val="000000"/>
                        </a:solidFill>
                        <a:effectLst/>
                        <a:latin typeface="Arial Narrow" panose="020B0606020202030204" pitchFamily="34" charset="0"/>
                      </a:endParaRPr>
                    </a:p>
                  </a:txBody>
                  <a:tcPr marL="9525" marR="9525" marT="9525" marB="0" anchor="ctr">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3 240</a:t>
                      </a:r>
                    </a:p>
                  </a:txBody>
                  <a:tcPr marL="9525" marR="9525" marT="9525" marB="0" anchor="ctr">
                    <a:lnL w="12700" cap="flat" cmpd="sng" algn="ctr">
                      <a:solidFill>
                        <a:schemeClr val="tx1"/>
                      </a:solidFill>
                      <a:prstDash val="solid"/>
                      <a:round/>
                      <a:headEnd type="none" w="med" len="med"/>
                      <a:tailEnd type="none" w="med" len="med"/>
                    </a:lnL>
                    <a:lnT w="12700" cap="flat" cmpd="sng" algn="ctr">
                      <a:solidFill>
                        <a:schemeClr val="tx1"/>
                      </a:solidFill>
                      <a:prstDash val="solid"/>
                      <a:round/>
                      <a:headEnd type="none" w="med" len="med"/>
                      <a:tailEnd type="none" w="med" len="med"/>
                    </a:lnT>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283</a:t>
                      </a:r>
                    </a:p>
                  </a:txBody>
                  <a:tcPr marL="9525" marR="9525" marT="9525" marB="0" anchor="ctr">
                    <a:lnT w="12700" cap="flat" cmpd="sng" algn="ctr">
                      <a:solidFill>
                        <a:schemeClr val="tx1"/>
                      </a:solidFill>
                      <a:prstDash val="solid"/>
                      <a:round/>
                      <a:headEnd type="none" w="med" len="med"/>
                      <a:tailEnd type="none" w="med" len="med"/>
                    </a:lnT>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1 071</a:t>
                      </a:r>
                    </a:p>
                  </a:txBody>
                  <a:tcPr marL="9525" marR="9525" marT="9525" marB="0" anchor="ctr">
                    <a:lnT w="12700" cap="flat" cmpd="sng" algn="ctr">
                      <a:solidFill>
                        <a:schemeClr val="tx1"/>
                      </a:solidFill>
                      <a:prstDash val="solid"/>
                      <a:round/>
                      <a:headEnd type="none" w="med" len="med"/>
                      <a:tailEnd type="none" w="med" len="med"/>
                    </a:lnT>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813</a:t>
                      </a:r>
                    </a:p>
                  </a:txBody>
                  <a:tcPr marL="9525" marR="9525" marT="9525" marB="0" anchor="ctr">
                    <a:lnT w="12700" cap="flat" cmpd="sng" algn="ctr">
                      <a:solidFill>
                        <a:schemeClr val="tx1"/>
                      </a:solidFill>
                      <a:prstDash val="solid"/>
                      <a:round/>
                      <a:headEnd type="none" w="med" len="med"/>
                      <a:tailEnd type="none" w="med" len="med"/>
                    </a:lnT>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1 073</a:t>
                      </a:r>
                    </a:p>
                  </a:txBody>
                  <a:tcPr marL="9525" marR="9525" marT="9525" marB="0" anchor="ctr">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3 929</a:t>
                      </a:r>
                    </a:p>
                  </a:txBody>
                  <a:tcPr marL="9525" marR="9525" marT="9525" marB="0" anchor="ctr">
                    <a:lnL w="12700" cap="flat" cmpd="sng" algn="ctr">
                      <a:solidFill>
                        <a:schemeClr val="tx1"/>
                      </a:solidFill>
                      <a:prstDash val="solid"/>
                      <a:round/>
                      <a:headEnd type="none" w="med" len="med"/>
                      <a:tailEnd type="none" w="med" len="med"/>
                    </a:lnL>
                    <a:lnT w="12700" cap="flat" cmpd="sng" algn="ctr">
                      <a:solidFill>
                        <a:schemeClr val="tx1"/>
                      </a:solidFill>
                      <a:prstDash val="solid"/>
                      <a:round/>
                      <a:headEnd type="none" w="med" len="med"/>
                      <a:tailEnd type="none" w="med" len="med"/>
                    </a:lnT>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441</a:t>
                      </a:r>
                    </a:p>
                  </a:txBody>
                  <a:tcPr marL="9525" marR="9525" marT="9525" marB="0" anchor="ctr">
                    <a:lnT w="12700" cap="flat" cmpd="sng" algn="ctr">
                      <a:solidFill>
                        <a:schemeClr val="tx1"/>
                      </a:solidFill>
                      <a:prstDash val="solid"/>
                      <a:round/>
                      <a:headEnd type="none" w="med" len="med"/>
                      <a:tailEnd type="none" w="med" len="med"/>
                    </a:lnT>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869</a:t>
                      </a:r>
                    </a:p>
                  </a:txBody>
                  <a:tcPr marL="9525" marR="9525" marT="9525" marB="0" anchor="ctr">
                    <a:lnT w="12700" cap="flat" cmpd="sng" algn="ctr">
                      <a:solidFill>
                        <a:schemeClr val="tx1"/>
                      </a:solidFill>
                      <a:prstDash val="solid"/>
                      <a:round/>
                      <a:headEnd type="none" w="med" len="med"/>
                      <a:tailEnd type="none" w="med" len="med"/>
                    </a:lnT>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1 073</a:t>
                      </a:r>
                    </a:p>
                  </a:txBody>
                  <a:tcPr marL="9525" marR="9525" marT="9525" marB="0" anchor="ctr">
                    <a:lnT w="12700" cap="flat" cmpd="sng" algn="ctr">
                      <a:solidFill>
                        <a:schemeClr val="tx1"/>
                      </a:solidFill>
                      <a:prstDash val="solid"/>
                      <a:round/>
                      <a:headEnd type="none" w="med" len="med"/>
                      <a:tailEnd type="none" w="med" len="med"/>
                    </a:lnT>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1 546</a:t>
                      </a:r>
                    </a:p>
                  </a:txBody>
                  <a:tcPr marL="9525" marR="9525" marT="9525" marB="0" anchor="ctr">
                    <a:lnT w="12700" cap="flat" cmpd="sng" algn="ctr">
                      <a:solidFill>
                        <a:schemeClr val="tx1"/>
                      </a:solidFill>
                      <a:prstDash val="solid"/>
                      <a:round/>
                      <a:headEnd type="none" w="med" len="med"/>
                      <a:tailEnd type="none" w="med" len="med"/>
                    </a:lnT>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3,6%</a:t>
                      </a:r>
                    </a:p>
                  </a:txBody>
                  <a:tcPr marL="9525" marR="9525" marT="9525" marB="0" anchor="ctr">
                    <a:lnT w="12700" cap="flat" cmpd="sng" algn="ctr">
                      <a:solidFill>
                        <a:schemeClr val="tx1"/>
                      </a:solidFill>
                      <a:prstDash val="solid"/>
                      <a:round/>
                      <a:headEnd type="none" w="med" len="med"/>
                      <a:tailEnd type="none" w="med" len="med"/>
                    </a:lnT>
                    <a:solidFill>
                      <a:schemeClr val="accent6">
                        <a:lumMod val="50000"/>
                        <a:alpha val="1000"/>
                      </a:schemeClr>
                    </a:solidFill>
                  </a:tcPr>
                </a:tc>
                <a:extLst>
                  <a:ext uri="{0D108BD9-81ED-4DB2-BD59-A6C34878D82A}">
                    <a16:rowId xmlns:a16="http://schemas.microsoft.com/office/drawing/2014/main" val="4220248122"/>
                  </a:ext>
                </a:extLst>
              </a:tr>
              <a:tr h="144837">
                <a:tc>
                  <a:txBody>
                    <a:bodyPr/>
                    <a:lstStyle/>
                    <a:p>
                      <a:pPr algn="ctr" fontAlgn="b"/>
                      <a:r>
                        <a:rPr lang="ru-RU" sz="800" u="none" strike="noStrike" dirty="0">
                          <a:solidFill>
                            <a:srgbClr val="007F76"/>
                          </a:solidFill>
                          <a:effectLst/>
                          <a:latin typeface="Arial Narrow" panose="020B0606020202030204" pitchFamily="34" charset="0"/>
                        </a:rPr>
                        <a:t>2</a:t>
                      </a:r>
                      <a:endParaRPr lang="en-US" sz="800" b="0" i="0" u="none" strike="noStrike" dirty="0">
                        <a:solidFill>
                          <a:srgbClr val="007F76"/>
                        </a:solidFill>
                        <a:effectLst/>
                        <a:latin typeface="Arial Narrow" panose="020B0606020202030204" pitchFamily="34" charset="0"/>
                      </a:endParaRPr>
                    </a:p>
                  </a:txBody>
                  <a:tcPr marL="9525" marR="9525" marT="0" marB="0" anchor="ctr">
                    <a:solidFill>
                      <a:srgbClr val="007F76">
                        <a:alpha val="20000"/>
                      </a:srgbClr>
                    </a:solidFill>
                  </a:tcPr>
                </a:tc>
                <a:tc>
                  <a:txBody>
                    <a:bodyPr/>
                    <a:lstStyle/>
                    <a:p>
                      <a:pPr algn="ctr" fontAlgn="ctr"/>
                      <a:r>
                        <a:rPr lang="ru-RU" sz="800" b="0" i="0" u="none" strike="noStrike">
                          <a:solidFill>
                            <a:srgbClr val="000000"/>
                          </a:solidFill>
                          <a:effectLst/>
                          <a:latin typeface="Arial Narrow" panose="020B0606020202030204" pitchFamily="34" charset="0"/>
                        </a:rPr>
                        <a:t>8322-2</a:t>
                      </a:r>
                    </a:p>
                  </a:txBody>
                  <a:tcPr marL="9525" marR="9525" marT="9525" marB="0" anchor="ctr">
                    <a:solidFill>
                      <a:srgbClr val="007F76">
                        <a:alpha val="20000"/>
                      </a:srgbClr>
                    </a:solidFill>
                  </a:tcPr>
                </a:tc>
                <a:tc>
                  <a:txBody>
                    <a:bodyPr/>
                    <a:lstStyle/>
                    <a:p>
                      <a:pPr marL="72000" algn="l" fontAlgn="ctr"/>
                      <a:r>
                        <a:rPr lang="ru-RU" sz="800" b="0" i="0" u="none" strike="noStrike" dirty="0">
                          <a:solidFill>
                            <a:srgbClr val="000000"/>
                          </a:solidFill>
                          <a:effectLst/>
                          <a:latin typeface="Arial Narrow" panose="020B0606020202030204" pitchFamily="34" charset="0"/>
                        </a:rPr>
                        <a:t>Жеке </a:t>
                      </a:r>
                      <a:r>
                        <a:rPr lang="ru-RU" sz="800" b="0" i="0" u="none" strike="noStrike" dirty="0" err="1">
                          <a:solidFill>
                            <a:srgbClr val="000000"/>
                          </a:solidFill>
                          <a:effectLst/>
                          <a:latin typeface="Arial Narrow" panose="020B0606020202030204" pitchFamily="34" charset="0"/>
                        </a:rPr>
                        <a:t>жүргізушілер</a:t>
                      </a:r>
                      <a:r>
                        <a:rPr lang="ru-RU" sz="800" b="0" i="0" u="none" strike="noStrike" dirty="0">
                          <a:solidFill>
                            <a:srgbClr val="000000"/>
                          </a:solidFill>
                          <a:effectLst/>
                          <a:latin typeface="Arial Narrow" panose="020B0606020202030204" pitchFamily="34" charset="0"/>
                        </a:rPr>
                        <a:t> мен </a:t>
                      </a:r>
                      <a:r>
                        <a:rPr lang="ru-RU" sz="800" b="0" i="0" u="none" strike="noStrike" dirty="0" err="1">
                          <a:solidFill>
                            <a:srgbClr val="000000"/>
                          </a:solidFill>
                          <a:effectLst/>
                          <a:latin typeface="Arial Narrow" panose="020B0606020202030204" pitchFamily="34" charset="0"/>
                        </a:rPr>
                        <a:t>шопырлар</a:t>
                      </a:r>
                      <a:endParaRPr lang="ru-RU" sz="800" b="0" i="0" u="none" strike="noStrike" dirty="0">
                        <a:solidFill>
                          <a:srgbClr val="000000"/>
                        </a:solidFill>
                        <a:effectLst/>
                        <a:latin typeface="Arial Narrow" panose="020B0606020202030204" pitchFamily="34" charset="0"/>
                      </a:endParaRPr>
                    </a:p>
                  </a:txBody>
                  <a:tcPr marL="9525" marR="9525" marT="9525" marB="0" anchor="ctr">
                    <a:lnR w="12700" cap="flat" cmpd="sng" algn="ctr">
                      <a:solidFill>
                        <a:schemeClr val="tx1"/>
                      </a:solidFill>
                      <a:prstDash val="solid"/>
                      <a:round/>
                      <a:headEnd type="none" w="med" len="med"/>
                      <a:tailEnd type="none" w="med" len="med"/>
                    </a:lnR>
                    <a:solidFill>
                      <a:srgbClr val="007F76">
                        <a:alpha val="20000"/>
                      </a:srgbClr>
                    </a:solidFill>
                  </a:tcPr>
                </a:tc>
                <a:tc>
                  <a:txBody>
                    <a:bodyPr/>
                    <a:lstStyle/>
                    <a:p>
                      <a:pPr algn="ctr" fontAlgn="ctr"/>
                      <a:r>
                        <a:rPr lang="ru-RU" sz="800" b="0" i="0" u="none" strike="noStrike">
                          <a:solidFill>
                            <a:srgbClr val="000000"/>
                          </a:solidFill>
                          <a:effectLst/>
                          <a:latin typeface="Arial Narrow" panose="020B0606020202030204" pitchFamily="34" charset="0"/>
                        </a:rPr>
                        <a:t>4 061</a:t>
                      </a:r>
                    </a:p>
                  </a:txBody>
                  <a:tcPr marL="9525" marR="9525" marT="9525" marB="0" anchor="ctr">
                    <a:lnL w="12700" cap="flat" cmpd="sng" algn="ctr">
                      <a:solidFill>
                        <a:schemeClr val="tx1"/>
                      </a:solidFill>
                      <a:prstDash val="solid"/>
                      <a:round/>
                      <a:headEnd type="none" w="med" len="med"/>
                      <a:tailEnd type="none" w="med" len="med"/>
                    </a:lnL>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1 177</a:t>
                      </a:r>
                    </a:p>
                  </a:txBody>
                  <a:tcPr marL="9525" marR="9525" marT="9525" marB="0" anchor="c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1 394</a:t>
                      </a:r>
                    </a:p>
                  </a:txBody>
                  <a:tcPr marL="9525" marR="9525" marT="9525" marB="0" anchor="c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935</a:t>
                      </a:r>
                    </a:p>
                  </a:txBody>
                  <a:tcPr marL="9525" marR="9525" marT="9525" marB="0" anchor="c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555</a:t>
                      </a:r>
                    </a:p>
                  </a:txBody>
                  <a:tcPr marL="9525" marR="9525" marT="9525" marB="0" anchor="ctr">
                    <a:lnR w="12700" cap="flat" cmpd="sng" algn="ctr">
                      <a:solidFill>
                        <a:schemeClr val="tx1"/>
                      </a:solidFill>
                      <a:prstDash val="solid"/>
                      <a:round/>
                      <a:headEnd type="none" w="med" len="med"/>
                      <a:tailEnd type="none" w="med" len="med"/>
                    </a:ln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3 671</a:t>
                      </a:r>
                    </a:p>
                  </a:txBody>
                  <a:tcPr marL="9525" marR="9525" marT="9525" marB="0" anchor="ctr">
                    <a:lnL w="12700" cap="flat" cmpd="sng" algn="ctr">
                      <a:solidFill>
                        <a:schemeClr val="tx1"/>
                      </a:solidFill>
                      <a:prstDash val="solid"/>
                      <a:round/>
                      <a:headEnd type="none" w="med" len="med"/>
                      <a:tailEnd type="none" w="med" len="med"/>
                    </a:lnL>
                    <a:solidFill>
                      <a:srgbClr val="007F76">
                        <a:alpha val="20000"/>
                      </a:srgbClr>
                    </a:solidFill>
                  </a:tcPr>
                </a:tc>
                <a:tc>
                  <a:txBody>
                    <a:bodyPr/>
                    <a:lstStyle/>
                    <a:p>
                      <a:pPr algn="ctr" fontAlgn="ctr"/>
                      <a:r>
                        <a:rPr lang="ru-RU" sz="800" b="0" i="0" u="none" strike="noStrike">
                          <a:solidFill>
                            <a:srgbClr val="000000"/>
                          </a:solidFill>
                          <a:effectLst/>
                          <a:latin typeface="Arial Narrow" panose="020B0606020202030204" pitchFamily="34" charset="0"/>
                        </a:rPr>
                        <a:t>672</a:t>
                      </a:r>
                    </a:p>
                  </a:txBody>
                  <a:tcPr marL="9525" marR="9525" marT="9525" marB="0" anchor="c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1 000</a:t>
                      </a:r>
                    </a:p>
                  </a:txBody>
                  <a:tcPr marL="9525" marR="9525" marT="9525" marB="0" anchor="ctr">
                    <a:solidFill>
                      <a:srgbClr val="007F76">
                        <a:alpha val="20000"/>
                      </a:srgbClr>
                    </a:solidFill>
                  </a:tcPr>
                </a:tc>
                <a:tc>
                  <a:txBody>
                    <a:bodyPr/>
                    <a:lstStyle/>
                    <a:p>
                      <a:pPr algn="ctr" fontAlgn="ctr"/>
                      <a:r>
                        <a:rPr lang="ru-RU" sz="800" b="0" i="0" u="none" strike="noStrike">
                          <a:solidFill>
                            <a:srgbClr val="000000"/>
                          </a:solidFill>
                          <a:effectLst/>
                          <a:latin typeface="Arial Narrow" panose="020B0606020202030204" pitchFamily="34" charset="0"/>
                        </a:rPr>
                        <a:t>1 277</a:t>
                      </a:r>
                    </a:p>
                  </a:txBody>
                  <a:tcPr marL="9525" marR="9525" marT="9525" marB="0" anchor="ctr">
                    <a:solidFill>
                      <a:srgbClr val="007F76">
                        <a:alpha val="20000"/>
                      </a:srgbClr>
                    </a:solidFill>
                  </a:tcPr>
                </a:tc>
                <a:tc>
                  <a:txBody>
                    <a:bodyPr/>
                    <a:lstStyle/>
                    <a:p>
                      <a:pPr algn="ctr" fontAlgn="ctr"/>
                      <a:r>
                        <a:rPr lang="ru-RU" sz="800" b="0" i="0" u="none" strike="noStrike">
                          <a:solidFill>
                            <a:srgbClr val="000000"/>
                          </a:solidFill>
                          <a:effectLst/>
                          <a:latin typeface="Arial Narrow" panose="020B0606020202030204" pitchFamily="34" charset="0"/>
                        </a:rPr>
                        <a:t>722</a:t>
                      </a:r>
                    </a:p>
                  </a:txBody>
                  <a:tcPr marL="9525" marR="9525" marT="9525" marB="0" anchor="ctr">
                    <a:solidFill>
                      <a:srgbClr val="007F76">
                        <a:alpha val="20000"/>
                      </a:srgbClr>
                    </a:solidFill>
                  </a:tcPr>
                </a:tc>
                <a:tc>
                  <a:txBody>
                    <a:bodyPr/>
                    <a:lstStyle/>
                    <a:p>
                      <a:pPr algn="ctr" fontAlgn="ctr"/>
                      <a:r>
                        <a:rPr lang="ru-RU" sz="800" b="0" i="0" u="none" strike="noStrike">
                          <a:solidFill>
                            <a:srgbClr val="000000"/>
                          </a:solidFill>
                          <a:effectLst/>
                          <a:latin typeface="Arial Narrow" panose="020B0606020202030204" pitchFamily="34" charset="0"/>
                        </a:rPr>
                        <a:t>3,3%</a:t>
                      </a:r>
                    </a:p>
                  </a:txBody>
                  <a:tcPr marL="9525" marR="9525" marT="9525" marB="0" anchor="ctr">
                    <a:solidFill>
                      <a:srgbClr val="007F76">
                        <a:alpha val="20000"/>
                      </a:srgbClr>
                    </a:solidFill>
                  </a:tcPr>
                </a:tc>
                <a:extLst>
                  <a:ext uri="{0D108BD9-81ED-4DB2-BD59-A6C34878D82A}">
                    <a16:rowId xmlns:a16="http://schemas.microsoft.com/office/drawing/2014/main" val="2728981022"/>
                  </a:ext>
                </a:extLst>
              </a:tr>
              <a:tr h="144837">
                <a:tc>
                  <a:txBody>
                    <a:bodyPr/>
                    <a:lstStyle/>
                    <a:p>
                      <a:pPr algn="ctr" fontAlgn="b"/>
                      <a:r>
                        <a:rPr lang="ru-RU" sz="800" u="none" strike="noStrike" dirty="0">
                          <a:solidFill>
                            <a:srgbClr val="007F76"/>
                          </a:solidFill>
                          <a:effectLst/>
                          <a:latin typeface="Arial Narrow" panose="020B0606020202030204" pitchFamily="34" charset="0"/>
                        </a:rPr>
                        <a:t>3</a:t>
                      </a:r>
                      <a:endParaRPr lang="en-US" sz="800" b="0" i="0" u="none" strike="noStrike" dirty="0">
                        <a:solidFill>
                          <a:srgbClr val="007F76"/>
                        </a:solidFill>
                        <a:effectLst/>
                        <a:latin typeface="Arial Narrow" panose="020B0606020202030204" pitchFamily="34" charset="0"/>
                      </a:endParaRPr>
                    </a:p>
                  </a:txBody>
                  <a:tcPr marL="9525" marR="9525" marT="0"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3221-0</a:t>
                      </a:r>
                    </a:p>
                  </a:txBody>
                  <a:tcPr marL="9525" marR="9525" marT="9525" marB="0" anchor="ctr">
                    <a:solidFill>
                      <a:schemeClr val="accent6">
                        <a:lumMod val="50000"/>
                        <a:alpha val="1000"/>
                      </a:schemeClr>
                    </a:solidFill>
                  </a:tcPr>
                </a:tc>
                <a:tc>
                  <a:txBody>
                    <a:bodyPr/>
                    <a:lstStyle/>
                    <a:p>
                      <a:pPr marL="72000" algn="l" fontAlgn="ctr"/>
                      <a:r>
                        <a:rPr lang="ru-RU" sz="800" b="0" i="0" u="none" strike="noStrike" dirty="0" err="1">
                          <a:solidFill>
                            <a:srgbClr val="000000"/>
                          </a:solidFill>
                          <a:effectLst/>
                          <a:latin typeface="Arial Narrow" panose="020B0606020202030204" pitchFamily="34" charset="0"/>
                        </a:rPr>
                        <a:t>Күтім</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жөніндегі</a:t>
                      </a:r>
                      <a:r>
                        <a:rPr lang="ru-RU" sz="800" b="0" i="0" u="none" strike="noStrike" dirty="0">
                          <a:solidFill>
                            <a:srgbClr val="000000"/>
                          </a:solidFill>
                          <a:effectLst/>
                          <a:latin typeface="Arial Narrow" panose="020B0606020202030204" pitchFamily="34" charset="0"/>
                        </a:rPr>
                        <a:t> орта </a:t>
                      </a:r>
                      <a:r>
                        <a:rPr lang="ru-RU" sz="800" b="0" i="0" u="none" strike="noStrike" dirty="0" err="1">
                          <a:solidFill>
                            <a:srgbClr val="000000"/>
                          </a:solidFill>
                          <a:effectLst/>
                          <a:latin typeface="Arial Narrow" panose="020B0606020202030204" pitchFamily="34" charset="0"/>
                        </a:rPr>
                        <a:t>медициналық</a:t>
                      </a:r>
                      <a:r>
                        <a:rPr lang="ru-RU" sz="800" b="0" i="0" u="none" strike="noStrike" dirty="0">
                          <a:solidFill>
                            <a:srgbClr val="000000"/>
                          </a:solidFill>
                          <a:effectLst/>
                          <a:latin typeface="Arial Narrow" panose="020B0606020202030204" pitchFamily="34" charset="0"/>
                        </a:rPr>
                        <a:t> персонал</a:t>
                      </a:r>
                    </a:p>
                  </a:txBody>
                  <a:tcPr marL="9525" marR="9525" marT="9525" marB="0" anchor="ctr">
                    <a:lnR w="12700" cap="flat" cmpd="sng" algn="ctr">
                      <a:solidFill>
                        <a:schemeClr val="tx1"/>
                      </a:solidFill>
                      <a:prstDash val="solid"/>
                      <a:round/>
                      <a:headEnd type="none" w="med" len="med"/>
                      <a:tailEnd type="none" w="med" len="med"/>
                    </a:ln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3 198</a:t>
                      </a:r>
                    </a:p>
                  </a:txBody>
                  <a:tcPr marL="9525" marR="9525" marT="9525" marB="0" anchor="ctr">
                    <a:lnL w="12700" cap="flat" cmpd="sng" algn="ctr">
                      <a:solidFill>
                        <a:schemeClr val="tx1"/>
                      </a:solidFill>
                      <a:prstDash val="solid"/>
                      <a:round/>
                      <a:headEnd type="none" w="med" len="med"/>
                      <a:tailEnd type="none" w="med" len="med"/>
                    </a:lnL>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1 057</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1 015</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675</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451</a:t>
                      </a:r>
                    </a:p>
                  </a:txBody>
                  <a:tcPr marL="9525" marR="9525" marT="9525" marB="0" anchor="ctr">
                    <a:lnR w="12700" cap="flat" cmpd="sng" algn="ctr">
                      <a:solidFill>
                        <a:schemeClr val="tx1"/>
                      </a:solidFill>
                      <a:prstDash val="solid"/>
                      <a:round/>
                      <a:headEnd type="none" w="med" len="med"/>
                      <a:tailEnd type="none" w="med" len="med"/>
                    </a:ln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3 348</a:t>
                      </a:r>
                    </a:p>
                  </a:txBody>
                  <a:tcPr marL="9525" marR="9525" marT="9525" marB="0" anchor="ctr">
                    <a:lnL w="12700" cap="flat" cmpd="sng" algn="ctr">
                      <a:solidFill>
                        <a:schemeClr val="tx1"/>
                      </a:solidFill>
                      <a:prstDash val="solid"/>
                      <a:round/>
                      <a:headEnd type="none" w="med" len="med"/>
                      <a:tailEnd type="none" w="med" len="med"/>
                    </a:lnL>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600</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896</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759</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1 093</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3,1%</a:t>
                      </a:r>
                    </a:p>
                  </a:txBody>
                  <a:tcPr marL="9525" marR="9525" marT="9525" marB="0" anchor="ctr">
                    <a:solidFill>
                      <a:schemeClr val="accent6">
                        <a:lumMod val="50000"/>
                        <a:alpha val="1000"/>
                      </a:schemeClr>
                    </a:solidFill>
                  </a:tcPr>
                </a:tc>
                <a:extLst>
                  <a:ext uri="{0D108BD9-81ED-4DB2-BD59-A6C34878D82A}">
                    <a16:rowId xmlns:a16="http://schemas.microsoft.com/office/drawing/2014/main" val="496541397"/>
                  </a:ext>
                </a:extLst>
              </a:tr>
              <a:tr h="144837">
                <a:tc>
                  <a:txBody>
                    <a:bodyPr/>
                    <a:lstStyle/>
                    <a:p>
                      <a:pPr algn="ctr" fontAlgn="b"/>
                      <a:r>
                        <a:rPr lang="ru-RU" sz="800" u="none" strike="noStrike" dirty="0">
                          <a:solidFill>
                            <a:srgbClr val="007F76"/>
                          </a:solidFill>
                          <a:effectLst/>
                          <a:latin typeface="Arial Narrow" panose="020B0606020202030204" pitchFamily="34" charset="0"/>
                        </a:rPr>
                        <a:t>4</a:t>
                      </a:r>
                      <a:endParaRPr lang="en-US" sz="800" b="0" i="0" u="none" strike="noStrike" dirty="0">
                        <a:solidFill>
                          <a:srgbClr val="007F76"/>
                        </a:solidFill>
                        <a:effectLst/>
                        <a:latin typeface="Arial Narrow" panose="020B0606020202030204" pitchFamily="34" charset="0"/>
                      </a:endParaRPr>
                    </a:p>
                  </a:txBody>
                  <a:tcPr marL="9525" marR="9525" marT="0" marB="0" anchor="ctr">
                    <a:solidFill>
                      <a:srgbClr val="007F76">
                        <a:alpha val="20000"/>
                      </a:srgbClr>
                    </a:solidFill>
                  </a:tcPr>
                </a:tc>
                <a:tc>
                  <a:txBody>
                    <a:bodyPr/>
                    <a:lstStyle/>
                    <a:p>
                      <a:pPr algn="ctr" fontAlgn="ctr"/>
                      <a:r>
                        <a:rPr lang="ru-RU" sz="800" b="0" i="0" u="none" strike="noStrike">
                          <a:solidFill>
                            <a:srgbClr val="000000"/>
                          </a:solidFill>
                          <a:effectLst/>
                          <a:latin typeface="Arial Narrow" panose="020B0606020202030204" pitchFamily="34" charset="0"/>
                        </a:rPr>
                        <a:t>2411-1</a:t>
                      </a:r>
                    </a:p>
                  </a:txBody>
                  <a:tcPr marL="9525" marR="9525" marT="9525" marB="0" anchor="ctr">
                    <a:solidFill>
                      <a:srgbClr val="007F76">
                        <a:alpha val="20000"/>
                      </a:srgbClr>
                    </a:solidFill>
                  </a:tcPr>
                </a:tc>
                <a:tc>
                  <a:txBody>
                    <a:bodyPr/>
                    <a:lstStyle/>
                    <a:p>
                      <a:pPr marL="72000" algn="l" fontAlgn="ctr"/>
                      <a:r>
                        <a:rPr lang="ru-RU" sz="800" b="0" i="0" u="none" strike="noStrike" dirty="0" err="1">
                          <a:solidFill>
                            <a:srgbClr val="000000"/>
                          </a:solidFill>
                          <a:effectLst/>
                          <a:latin typeface="Arial Narrow" panose="020B0606020202030204" pitchFamily="34" charset="0"/>
                        </a:rPr>
                        <a:t>Бухгалтерлер</a:t>
                      </a:r>
                      <a:endParaRPr lang="ru-RU" sz="800" b="0" i="0" u="none" strike="noStrike" dirty="0">
                        <a:solidFill>
                          <a:srgbClr val="000000"/>
                        </a:solidFill>
                        <a:effectLst/>
                        <a:latin typeface="Arial Narrow" panose="020B0606020202030204" pitchFamily="34" charset="0"/>
                      </a:endParaRPr>
                    </a:p>
                  </a:txBody>
                  <a:tcPr marL="9525" marR="9525" marT="9525" marB="0" anchor="ctr">
                    <a:lnR w="12700" cap="flat" cmpd="sng" algn="ctr">
                      <a:solidFill>
                        <a:schemeClr val="tx1"/>
                      </a:solidFill>
                      <a:prstDash val="solid"/>
                      <a:round/>
                      <a:headEnd type="none" w="med" len="med"/>
                      <a:tailEnd type="none" w="med" len="med"/>
                    </a:lnR>
                    <a:solidFill>
                      <a:srgbClr val="007F76">
                        <a:alpha val="20000"/>
                      </a:srgbClr>
                    </a:solidFill>
                  </a:tcPr>
                </a:tc>
                <a:tc>
                  <a:txBody>
                    <a:bodyPr/>
                    <a:lstStyle/>
                    <a:p>
                      <a:pPr algn="ctr" fontAlgn="ctr"/>
                      <a:r>
                        <a:rPr lang="ru-RU" sz="800" b="0" i="0" u="none" strike="noStrike">
                          <a:solidFill>
                            <a:srgbClr val="000000"/>
                          </a:solidFill>
                          <a:effectLst/>
                          <a:latin typeface="Arial Narrow" panose="020B0606020202030204" pitchFamily="34" charset="0"/>
                        </a:rPr>
                        <a:t>2 570</a:t>
                      </a:r>
                    </a:p>
                  </a:txBody>
                  <a:tcPr marL="9525" marR="9525" marT="9525" marB="0" anchor="ctr">
                    <a:lnL w="12700" cap="flat" cmpd="sng" algn="ctr">
                      <a:solidFill>
                        <a:schemeClr val="tx1"/>
                      </a:solidFill>
                      <a:prstDash val="solid"/>
                      <a:round/>
                      <a:headEnd type="none" w="med" len="med"/>
                      <a:tailEnd type="none" w="med" len="med"/>
                    </a:lnL>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742</a:t>
                      </a:r>
                    </a:p>
                  </a:txBody>
                  <a:tcPr marL="9525" marR="9525" marT="9525" marB="0" anchor="c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849</a:t>
                      </a:r>
                    </a:p>
                  </a:txBody>
                  <a:tcPr marL="9525" marR="9525" marT="9525" marB="0" anchor="c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579</a:t>
                      </a:r>
                    </a:p>
                  </a:txBody>
                  <a:tcPr marL="9525" marR="9525" marT="9525" marB="0" anchor="c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400</a:t>
                      </a:r>
                    </a:p>
                  </a:txBody>
                  <a:tcPr marL="9525" marR="9525" marT="9525" marB="0" anchor="ctr">
                    <a:lnR w="12700" cap="flat" cmpd="sng" algn="ctr">
                      <a:solidFill>
                        <a:schemeClr val="tx1"/>
                      </a:solidFill>
                      <a:prstDash val="solid"/>
                      <a:round/>
                      <a:headEnd type="none" w="med" len="med"/>
                      <a:tailEnd type="none" w="med" len="med"/>
                    </a:ln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2 879</a:t>
                      </a:r>
                    </a:p>
                  </a:txBody>
                  <a:tcPr marL="9525" marR="9525" marT="9525" marB="0" anchor="ctr">
                    <a:lnL w="12700" cap="flat" cmpd="sng" algn="ctr">
                      <a:solidFill>
                        <a:schemeClr val="tx1"/>
                      </a:solidFill>
                      <a:prstDash val="solid"/>
                      <a:round/>
                      <a:headEnd type="none" w="med" len="med"/>
                      <a:tailEnd type="none" w="med" len="med"/>
                    </a:lnL>
                    <a:solidFill>
                      <a:srgbClr val="007F76">
                        <a:alpha val="20000"/>
                      </a:srgbClr>
                    </a:solidFill>
                  </a:tcPr>
                </a:tc>
                <a:tc>
                  <a:txBody>
                    <a:bodyPr/>
                    <a:lstStyle/>
                    <a:p>
                      <a:pPr algn="ctr" fontAlgn="ctr"/>
                      <a:r>
                        <a:rPr lang="ru-RU" sz="800" b="0" i="0" u="none" strike="noStrike">
                          <a:solidFill>
                            <a:srgbClr val="000000"/>
                          </a:solidFill>
                          <a:effectLst/>
                          <a:latin typeface="Arial Narrow" panose="020B0606020202030204" pitchFamily="34" charset="0"/>
                        </a:rPr>
                        <a:t>527</a:t>
                      </a:r>
                    </a:p>
                  </a:txBody>
                  <a:tcPr marL="9525" marR="9525" marT="9525" marB="0" anchor="c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547</a:t>
                      </a:r>
                    </a:p>
                  </a:txBody>
                  <a:tcPr marL="9525" marR="9525" marT="9525" marB="0" anchor="ctr">
                    <a:solidFill>
                      <a:srgbClr val="007F76">
                        <a:alpha val="20000"/>
                      </a:srgbClr>
                    </a:solidFill>
                  </a:tcPr>
                </a:tc>
                <a:tc>
                  <a:txBody>
                    <a:bodyPr/>
                    <a:lstStyle/>
                    <a:p>
                      <a:pPr algn="ctr" fontAlgn="ctr"/>
                      <a:r>
                        <a:rPr lang="ru-RU" sz="800" b="0" i="0" u="none" strike="noStrike">
                          <a:solidFill>
                            <a:srgbClr val="000000"/>
                          </a:solidFill>
                          <a:effectLst/>
                          <a:latin typeface="Arial Narrow" panose="020B0606020202030204" pitchFamily="34" charset="0"/>
                        </a:rPr>
                        <a:t>854</a:t>
                      </a:r>
                    </a:p>
                  </a:txBody>
                  <a:tcPr marL="9525" marR="9525" marT="9525" marB="0" anchor="ctr">
                    <a:solidFill>
                      <a:srgbClr val="007F76">
                        <a:alpha val="20000"/>
                      </a:srgbClr>
                    </a:solidFill>
                  </a:tcPr>
                </a:tc>
                <a:tc>
                  <a:txBody>
                    <a:bodyPr/>
                    <a:lstStyle/>
                    <a:p>
                      <a:pPr algn="ctr" fontAlgn="ctr"/>
                      <a:r>
                        <a:rPr lang="ru-RU" sz="800" b="0" i="0" u="none" strike="noStrike">
                          <a:solidFill>
                            <a:srgbClr val="000000"/>
                          </a:solidFill>
                          <a:effectLst/>
                          <a:latin typeface="Arial Narrow" panose="020B0606020202030204" pitchFamily="34" charset="0"/>
                        </a:rPr>
                        <a:t>951</a:t>
                      </a:r>
                    </a:p>
                  </a:txBody>
                  <a:tcPr marL="9525" marR="9525" marT="9525" marB="0" anchor="ctr">
                    <a:solidFill>
                      <a:srgbClr val="007F76">
                        <a:alpha val="20000"/>
                      </a:srgbClr>
                    </a:solidFill>
                  </a:tcPr>
                </a:tc>
                <a:tc>
                  <a:txBody>
                    <a:bodyPr/>
                    <a:lstStyle/>
                    <a:p>
                      <a:pPr algn="ctr" fontAlgn="ctr"/>
                      <a:r>
                        <a:rPr lang="ru-RU" sz="800" b="0" i="0" u="none" strike="noStrike">
                          <a:solidFill>
                            <a:srgbClr val="000000"/>
                          </a:solidFill>
                          <a:effectLst/>
                          <a:latin typeface="Arial Narrow" panose="020B0606020202030204" pitchFamily="34" charset="0"/>
                        </a:rPr>
                        <a:t>2,6%</a:t>
                      </a:r>
                    </a:p>
                  </a:txBody>
                  <a:tcPr marL="9525" marR="9525" marT="9525" marB="0" anchor="ctr">
                    <a:solidFill>
                      <a:srgbClr val="007F76">
                        <a:alpha val="20000"/>
                      </a:srgbClr>
                    </a:solidFill>
                  </a:tcPr>
                </a:tc>
                <a:extLst>
                  <a:ext uri="{0D108BD9-81ED-4DB2-BD59-A6C34878D82A}">
                    <a16:rowId xmlns:a16="http://schemas.microsoft.com/office/drawing/2014/main" val="4195104307"/>
                  </a:ext>
                </a:extLst>
              </a:tr>
              <a:tr h="144837">
                <a:tc>
                  <a:txBody>
                    <a:bodyPr/>
                    <a:lstStyle/>
                    <a:p>
                      <a:pPr algn="ctr" fontAlgn="b"/>
                      <a:r>
                        <a:rPr lang="ru-RU" sz="800" u="none" strike="noStrike" dirty="0">
                          <a:solidFill>
                            <a:srgbClr val="007F76"/>
                          </a:solidFill>
                          <a:effectLst/>
                          <a:latin typeface="Arial Narrow" panose="020B0606020202030204" pitchFamily="34" charset="0"/>
                        </a:rPr>
                        <a:t>5</a:t>
                      </a:r>
                      <a:endParaRPr lang="en-US" sz="800" b="0" i="0" u="none" strike="noStrike" dirty="0">
                        <a:solidFill>
                          <a:srgbClr val="007F76"/>
                        </a:solidFill>
                        <a:effectLst/>
                        <a:latin typeface="Arial Narrow" panose="020B0606020202030204" pitchFamily="34" charset="0"/>
                      </a:endParaRPr>
                    </a:p>
                  </a:txBody>
                  <a:tcPr marL="9525" marR="9525" marT="0"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8341-1</a:t>
                      </a:r>
                    </a:p>
                  </a:txBody>
                  <a:tcPr marL="9525" marR="9525" marT="9525" marB="0" anchor="ctr">
                    <a:solidFill>
                      <a:schemeClr val="accent6">
                        <a:lumMod val="50000"/>
                        <a:alpha val="1000"/>
                      </a:schemeClr>
                    </a:solidFill>
                  </a:tcPr>
                </a:tc>
                <a:tc>
                  <a:txBody>
                    <a:bodyPr/>
                    <a:lstStyle/>
                    <a:p>
                      <a:pPr marL="72000" algn="l" fontAlgn="ctr"/>
                      <a:r>
                        <a:rPr lang="ru-RU" sz="800" b="0" i="0" u="none" strike="noStrike" dirty="0" err="1">
                          <a:solidFill>
                            <a:srgbClr val="000000"/>
                          </a:solidFill>
                          <a:effectLst/>
                          <a:latin typeface="Arial Narrow" panose="020B0606020202030204" pitchFamily="34" charset="0"/>
                        </a:rPr>
                        <a:t>Тракторшылар</a:t>
                      </a:r>
                      <a:endParaRPr lang="ru-RU" sz="800" b="0" i="0" u="none" strike="noStrike" dirty="0">
                        <a:solidFill>
                          <a:srgbClr val="000000"/>
                        </a:solidFill>
                        <a:effectLst/>
                        <a:latin typeface="Arial Narrow" panose="020B0606020202030204" pitchFamily="34" charset="0"/>
                      </a:endParaRPr>
                    </a:p>
                  </a:txBody>
                  <a:tcPr marL="9525" marR="9525" marT="9525" marB="0" anchor="ctr">
                    <a:lnR w="12700" cap="flat" cmpd="sng" algn="ctr">
                      <a:solidFill>
                        <a:schemeClr val="tx1"/>
                      </a:solidFill>
                      <a:prstDash val="solid"/>
                      <a:round/>
                      <a:headEnd type="none" w="med" len="med"/>
                      <a:tailEnd type="none" w="med" len="med"/>
                    </a:ln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2 363</a:t>
                      </a:r>
                    </a:p>
                  </a:txBody>
                  <a:tcPr marL="9525" marR="9525" marT="9525" marB="0" anchor="ctr">
                    <a:lnL w="12700" cap="flat" cmpd="sng" algn="ctr">
                      <a:solidFill>
                        <a:schemeClr val="tx1"/>
                      </a:solidFill>
                      <a:prstDash val="solid"/>
                      <a:round/>
                      <a:headEnd type="none" w="med" len="med"/>
                      <a:tailEnd type="none" w="med" len="med"/>
                    </a:lnL>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688</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823</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557</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295</a:t>
                      </a:r>
                    </a:p>
                  </a:txBody>
                  <a:tcPr marL="9525" marR="9525" marT="9525" marB="0" anchor="ctr">
                    <a:lnR w="12700" cap="flat" cmpd="sng" algn="ctr">
                      <a:solidFill>
                        <a:schemeClr val="tx1"/>
                      </a:solidFill>
                      <a:prstDash val="solid"/>
                      <a:round/>
                      <a:headEnd type="none" w="med" len="med"/>
                      <a:tailEnd type="none" w="med" len="med"/>
                    </a:ln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2 723</a:t>
                      </a:r>
                    </a:p>
                  </a:txBody>
                  <a:tcPr marL="9525" marR="9525" marT="9525" marB="0" anchor="ctr">
                    <a:lnL w="12700" cap="flat" cmpd="sng" algn="ctr">
                      <a:solidFill>
                        <a:schemeClr val="tx1"/>
                      </a:solidFill>
                      <a:prstDash val="solid"/>
                      <a:round/>
                      <a:headEnd type="none" w="med" len="med"/>
                      <a:tailEnd type="none" w="med" len="med"/>
                    </a:lnL>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553</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698</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902</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570</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2,5%</a:t>
                      </a:r>
                    </a:p>
                  </a:txBody>
                  <a:tcPr marL="9525" marR="9525" marT="9525" marB="0" anchor="ctr">
                    <a:solidFill>
                      <a:schemeClr val="accent6">
                        <a:lumMod val="50000"/>
                        <a:alpha val="1000"/>
                      </a:schemeClr>
                    </a:solidFill>
                  </a:tcPr>
                </a:tc>
                <a:extLst>
                  <a:ext uri="{0D108BD9-81ED-4DB2-BD59-A6C34878D82A}">
                    <a16:rowId xmlns:a16="http://schemas.microsoft.com/office/drawing/2014/main" val="2161733166"/>
                  </a:ext>
                </a:extLst>
              </a:tr>
              <a:tr h="144837">
                <a:tc>
                  <a:txBody>
                    <a:bodyPr/>
                    <a:lstStyle/>
                    <a:p>
                      <a:pPr algn="ctr" fontAlgn="b"/>
                      <a:r>
                        <a:rPr lang="ru-RU" sz="800" u="none" strike="noStrike" dirty="0">
                          <a:solidFill>
                            <a:srgbClr val="007F76"/>
                          </a:solidFill>
                          <a:effectLst/>
                          <a:latin typeface="Arial Narrow" panose="020B0606020202030204" pitchFamily="34" charset="0"/>
                        </a:rPr>
                        <a:t>6</a:t>
                      </a:r>
                      <a:endParaRPr lang="en-US" sz="800" b="0" i="0" u="none" strike="noStrike" dirty="0">
                        <a:solidFill>
                          <a:srgbClr val="007F76"/>
                        </a:solidFill>
                        <a:effectLst/>
                        <a:latin typeface="Arial Narrow" panose="020B0606020202030204" pitchFamily="34" charset="0"/>
                      </a:endParaRPr>
                    </a:p>
                  </a:txBody>
                  <a:tcPr marL="9525" marR="9525" marT="0" marB="0" anchor="ctr">
                    <a:solidFill>
                      <a:srgbClr val="007F76">
                        <a:alpha val="20000"/>
                      </a:srgbClr>
                    </a:solidFill>
                  </a:tcPr>
                </a:tc>
                <a:tc>
                  <a:txBody>
                    <a:bodyPr/>
                    <a:lstStyle/>
                    <a:p>
                      <a:pPr algn="ctr" fontAlgn="ctr"/>
                      <a:r>
                        <a:rPr lang="ru-RU" sz="800" b="0" i="0" u="none" strike="noStrike">
                          <a:solidFill>
                            <a:srgbClr val="000000"/>
                          </a:solidFill>
                          <a:effectLst/>
                          <a:latin typeface="Arial Narrow" panose="020B0606020202030204" pitchFamily="34" charset="0"/>
                        </a:rPr>
                        <a:t>1323-0</a:t>
                      </a:r>
                    </a:p>
                  </a:txBody>
                  <a:tcPr marL="9525" marR="9525" marT="9525" marB="0" anchor="ctr">
                    <a:solidFill>
                      <a:srgbClr val="007F76">
                        <a:alpha val="20000"/>
                      </a:srgbClr>
                    </a:solidFill>
                  </a:tcPr>
                </a:tc>
                <a:tc>
                  <a:txBody>
                    <a:bodyPr/>
                    <a:lstStyle/>
                    <a:p>
                      <a:pPr marL="72000" algn="l" fontAlgn="ctr"/>
                      <a:r>
                        <a:rPr lang="ru-RU" sz="800" b="0" i="0" u="none" strike="noStrike" dirty="0" err="1">
                          <a:solidFill>
                            <a:srgbClr val="000000"/>
                          </a:solidFill>
                          <a:effectLst/>
                          <a:latin typeface="Arial Narrow" panose="020B0606020202030204" pitchFamily="34" charset="0"/>
                        </a:rPr>
                        <a:t>Мамандандырылған</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құрылыс</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бөлімшелерінің</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басшылары</a:t>
                      </a:r>
                      <a:endParaRPr lang="ru-RU" sz="800" b="0" i="0" u="none" strike="noStrike" dirty="0">
                        <a:solidFill>
                          <a:srgbClr val="000000"/>
                        </a:solidFill>
                        <a:effectLst/>
                        <a:latin typeface="Arial Narrow" panose="020B0606020202030204" pitchFamily="34" charset="0"/>
                      </a:endParaRPr>
                    </a:p>
                  </a:txBody>
                  <a:tcPr marL="9525" marR="9525" marT="9525" marB="0" anchor="ctr">
                    <a:lnR w="12700" cap="flat" cmpd="sng" algn="ctr">
                      <a:solidFill>
                        <a:schemeClr val="tx1"/>
                      </a:solidFill>
                      <a:prstDash val="solid"/>
                      <a:round/>
                      <a:headEnd type="none" w="med" len="med"/>
                      <a:tailEnd type="none" w="med" len="med"/>
                    </a:lnR>
                    <a:solidFill>
                      <a:srgbClr val="007F76">
                        <a:alpha val="20000"/>
                      </a:srgbClr>
                    </a:solidFill>
                  </a:tcPr>
                </a:tc>
                <a:tc>
                  <a:txBody>
                    <a:bodyPr/>
                    <a:lstStyle/>
                    <a:p>
                      <a:pPr algn="ctr" fontAlgn="ctr"/>
                      <a:r>
                        <a:rPr lang="ru-RU" sz="800" b="0" i="0" u="none" strike="noStrike">
                          <a:solidFill>
                            <a:srgbClr val="000000"/>
                          </a:solidFill>
                          <a:effectLst/>
                          <a:latin typeface="Arial Narrow" panose="020B0606020202030204" pitchFamily="34" charset="0"/>
                        </a:rPr>
                        <a:t>1 738</a:t>
                      </a:r>
                    </a:p>
                  </a:txBody>
                  <a:tcPr marL="9525" marR="9525" marT="9525" marB="0" anchor="ctr">
                    <a:lnL w="12700" cap="flat" cmpd="sng" algn="ctr">
                      <a:solidFill>
                        <a:schemeClr val="tx1"/>
                      </a:solidFill>
                      <a:prstDash val="solid"/>
                      <a:round/>
                      <a:headEnd type="none" w="med" len="med"/>
                      <a:tailEnd type="none" w="med" len="med"/>
                    </a:lnL>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513</a:t>
                      </a:r>
                    </a:p>
                  </a:txBody>
                  <a:tcPr marL="9525" marR="9525" marT="9525" marB="0" anchor="c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577</a:t>
                      </a:r>
                    </a:p>
                  </a:txBody>
                  <a:tcPr marL="9525" marR="9525" marT="9525" marB="0" anchor="c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383</a:t>
                      </a:r>
                    </a:p>
                  </a:txBody>
                  <a:tcPr marL="9525" marR="9525" marT="9525" marB="0" anchor="c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265</a:t>
                      </a:r>
                    </a:p>
                  </a:txBody>
                  <a:tcPr marL="9525" marR="9525" marT="9525" marB="0" anchor="ctr">
                    <a:lnR w="12700" cap="flat" cmpd="sng" algn="ctr">
                      <a:solidFill>
                        <a:schemeClr val="tx1"/>
                      </a:solidFill>
                      <a:prstDash val="solid"/>
                      <a:round/>
                      <a:headEnd type="none" w="med" len="med"/>
                      <a:tailEnd type="none" w="med" len="med"/>
                    </a:ln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2 634</a:t>
                      </a:r>
                    </a:p>
                  </a:txBody>
                  <a:tcPr marL="9525" marR="9525" marT="9525" marB="0" anchor="ctr">
                    <a:lnL w="12700" cap="flat" cmpd="sng" algn="ctr">
                      <a:solidFill>
                        <a:schemeClr val="tx1"/>
                      </a:solidFill>
                      <a:prstDash val="solid"/>
                      <a:round/>
                      <a:headEnd type="none" w="med" len="med"/>
                      <a:tailEnd type="none" w="med" len="med"/>
                    </a:lnL>
                    <a:solidFill>
                      <a:srgbClr val="007F76">
                        <a:alpha val="20000"/>
                      </a:srgbClr>
                    </a:solidFill>
                  </a:tcPr>
                </a:tc>
                <a:tc>
                  <a:txBody>
                    <a:bodyPr/>
                    <a:lstStyle/>
                    <a:p>
                      <a:pPr algn="ctr" fontAlgn="ctr"/>
                      <a:r>
                        <a:rPr lang="ru-RU" sz="800" b="0" i="0" u="none" strike="noStrike">
                          <a:solidFill>
                            <a:srgbClr val="000000"/>
                          </a:solidFill>
                          <a:effectLst/>
                          <a:latin typeface="Arial Narrow" panose="020B0606020202030204" pitchFamily="34" charset="0"/>
                        </a:rPr>
                        <a:t>430</a:t>
                      </a:r>
                    </a:p>
                  </a:txBody>
                  <a:tcPr marL="9525" marR="9525" marT="9525" marB="0" anchor="c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537</a:t>
                      </a:r>
                    </a:p>
                  </a:txBody>
                  <a:tcPr marL="9525" marR="9525" marT="9525" marB="0" anchor="ctr">
                    <a:solidFill>
                      <a:srgbClr val="007F76">
                        <a:alpha val="20000"/>
                      </a:srgbClr>
                    </a:solidFill>
                  </a:tcPr>
                </a:tc>
                <a:tc>
                  <a:txBody>
                    <a:bodyPr/>
                    <a:lstStyle/>
                    <a:p>
                      <a:pPr algn="ctr" fontAlgn="ctr"/>
                      <a:r>
                        <a:rPr lang="ru-RU" sz="800" b="0" i="0" u="none" strike="noStrike">
                          <a:solidFill>
                            <a:srgbClr val="000000"/>
                          </a:solidFill>
                          <a:effectLst/>
                          <a:latin typeface="Arial Narrow" panose="020B0606020202030204" pitchFamily="34" charset="0"/>
                        </a:rPr>
                        <a:t>934</a:t>
                      </a:r>
                    </a:p>
                  </a:txBody>
                  <a:tcPr marL="9525" marR="9525" marT="9525" marB="0" anchor="ctr">
                    <a:solidFill>
                      <a:srgbClr val="007F76">
                        <a:alpha val="20000"/>
                      </a:srgbClr>
                    </a:solidFill>
                  </a:tcPr>
                </a:tc>
                <a:tc>
                  <a:txBody>
                    <a:bodyPr/>
                    <a:lstStyle/>
                    <a:p>
                      <a:pPr algn="ctr" fontAlgn="ctr"/>
                      <a:r>
                        <a:rPr lang="ru-RU" sz="800" b="0" i="0" u="none" strike="noStrike">
                          <a:solidFill>
                            <a:srgbClr val="000000"/>
                          </a:solidFill>
                          <a:effectLst/>
                          <a:latin typeface="Arial Narrow" panose="020B0606020202030204" pitchFamily="34" charset="0"/>
                        </a:rPr>
                        <a:t>733</a:t>
                      </a:r>
                    </a:p>
                  </a:txBody>
                  <a:tcPr marL="9525" marR="9525" marT="9525" marB="0" anchor="ctr">
                    <a:solidFill>
                      <a:srgbClr val="007F76">
                        <a:alpha val="20000"/>
                      </a:srgbClr>
                    </a:solidFill>
                  </a:tcPr>
                </a:tc>
                <a:tc>
                  <a:txBody>
                    <a:bodyPr/>
                    <a:lstStyle/>
                    <a:p>
                      <a:pPr algn="ctr" fontAlgn="ctr"/>
                      <a:r>
                        <a:rPr lang="ru-RU" sz="800" b="0" i="0" u="none" strike="noStrike">
                          <a:solidFill>
                            <a:srgbClr val="000000"/>
                          </a:solidFill>
                          <a:effectLst/>
                          <a:latin typeface="Arial Narrow" panose="020B0606020202030204" pitchFamily="34" charset="0"/>
                        </a:rPr>
                        <a:t>2,4%</a:t>
                      </a:r>
                    </a:p>
                  </a:txBody>
                  <a:tcPr marL="9525" marR="9525" marT="9525" marB="0" anchor="ctr">
                    <a:solidFill>
                      <a:srgbClr val="007F76">
                        <a:alpha val="20000"/>
                      </a:srgbClr>
                    </a:solidFill>
                  </a:tcPr>
                </a:tc>
                <a:extLst>
                  <a:ext uri="{0D108BD9-81ED-4DB2-BD59-A6C34878D82A}">
                    <a16:rowId xmlns:a16="http://schemas.microsoft.com/office/drawing/2014/main" val="1745570149"/>
                  </a:ext>
                </a:extLst>
              </a:tr>
              <a:tr h="144837">
                <a:tc>
                  <a:txBody>
                    <a:bodyPr/>
                    <a:lstStyle/>
                    <a:p>
                      <a:pPr algn="ctr" fontAlgn="b"/>
                      <a:r>
                        <a:rPr lang="ru-RU" sz="800" u="none" strike="noStrike" dirty="0">
                          <a:solidFill>
                            <a:srgbClr val="007F76"/>
                          </a:solidFill>
                          <a:effectLst/>
                          <a:latin typeface="Arial Narrow" panose="020B0606020202030204" pitchFamily="34" charset="0"/>
                        </a:rPr>
                        <a:t>7</a:t>
                      </a:r>
                      <a:endParaRPr lang="en-US" sz="800" b="0" i="0" u="none" strike="noStrike" dirty="0">
                        <a:solidFill>
                          <a:srgbClr val="007F76"/>
                        </a:solidFill>
                        <a:effectLst/>
                        <a:latin typeface="Arial Narrow" panose="020B0606020202030204" pitchFamily="34" charset="0"/>
                      </a:endParaRPr>
                    </a:p>
                  </a:txBody>
                  <a:tcPr marL="9525" marR="9525" marT="0"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9116-0</a:t>
                      </a:r>
                    </a:p>
                  </a:txBody>
                  <a:tcPr marL="9525" marR="9525" marT="9525" marB="0" anchor="ctr">
                    <a:solidFill>
                      <a:schemeClr val="accent6">
                        <a:lumMod val="50000"/>
                        <a:alpha val="1000"/>
                      </a:schemeClr>
                    </a:solidFill>
                  </a:tcPr>
                </a:tc>
                <a:tc>
                  <a:txBody>
                    <a:bodyPr/>
                    <a:lstStyle/>
                    <a:p>
                      <a:pPr marL="72000" algn="l" fontAlgn="ctr"/>
                      <a:r>
                        <a:rPr lang="ru-RU" sz="800" b="0" i="0" u="none" strike="noStrike" dirty="0">
                          <a:solidFill>
                            <a:srgbClr val="000000"/>
                          </a:solidFill>
                          <a:effectLst/>
                          <a:latin typeface="Arial Narrow" panose="020B0606020202030204" pitchFamily="34" charset="0"/>
                        </a:rPr>
                        <a:t>Аула </a:t>
                      </a:r>
                      <a:r>
                        <a:rPr lang="ru-RU" sz="800" b="0" i="0" u="none" strike="noStrike" dirty="0" err="1">
                          <a:solidFill>
                            <a:srgbClr val="000000"/>
                          </a:solidFill>
                          <a:effectLst/>
                          <a:latin typeface="Arial Narrow" panose="020B0606020202030204" pitchFamily="34" charset="0"/>
                        </a:rPr>
                        <a:t>сыпырушылар</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және</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ашық</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аумақтарды</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тазалаушылар</a:t>
                      </a:r>
                      <a:endParaRPr lang="ru-RU" sz="800" b="0" i="0" u="none" strike="noStrike" dirty="0">
                        <a:solidFill>
                          <a:srgbClr val="000000"/>
                        </a:solidFill>
                        <a:effectLst/>
                        <a:latin typeface="Arial Narrow" panose="020B0606020202030204" pitchFamily="34" charset="0"/>
                      </a:endParaRPr>
                    </a:p>
                  </a:txBody>
                  <a:tcPr marL="9525" marR="9525" marT="9525" marB="0" anchor="ctr">
                    <a:lnR w="12700" cap="flat" cmpd="sng" algn="ctr">
                      <a:solidFill>
                        <a:schemeClr val="tx1"/>
                      </a:solidFill>
                      <a:prstDash val="solid"/>
                      <a:round/>
                      <a:headEnd type="none" w="med" len="med"/>
                      <a:tailEnd type="none" w="med" len="med"/>
                    </a:ln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2 391</a:t>
                      </a:r>
                    </a:p>
                  </a:txBody>
                  <a:tcPr marL="9525" marR="9525" marT="9525" marB="0" anchor="ctr">
                    <a:lnL w="12700" cap="flat" cmpd="sng" algn="ctr">
                      <a:solidFill>
                        <a:schemeClr val="tx1"/>
                      </a:solidFill>
                      <a:prstDash val="solid"/>
                      <a:round/>
                      <a:headEnd type="none" w="med" len="med"/>
                      <a:tailEnd type="none" w="med" len="med"/>
                    </a:lnL>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462</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797</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701</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431</a:t>
                      </a:r>
                    </a:p>
                  </a:txBody>
                  <a:tcPr marL="9525" marR="9525" marT="9525" marB="0" anchor="ctr">
                    <a:lnR w="12700" cap="flat" cmpd="sng" algn="ctr">
                      <a:solidFill>
                        <a:schemeClr val="tx1"/>
                      </a:solidFill>
                      <a:prstDash val="solid"/>
                      <a:round/>
                      <a:headEnd type="none" w="med" len="med"/>
                      <a:tailEnd type="none" w="med" len="med"/>
                    </a:ln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2 355</a:t>
                      </a:r>
                    </a:p>
                  </a:txBody>
                  <a:tcPr marL="9525" marR="9525" marT="9525" marB="0" anchor="ctr">
                    <a:lnL w="12700" cap="flat" cmpd="sng" algn="ctr">
                      <a:solidFill>
                        <a:schemeClr val="tx1"/>
                      </a:solidFill>
                      <a:prstDash val="solid"/>
                      <a:round/>
                      <a:headEnd type="none" w="med" len="med"/>
                      <a:tailEnd type="none" w="med" len="med"/>
                    </a:lnL>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414</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459</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839</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643</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2,1%</a:t>
                      </a:r>
                    </a:p>
                  </a:txBody>
                  <a:tcPr marL="9525" marR="9525" marT="9525" marB="0" anchor="ctr">
                    <a:solidFill>
                      <a:schemeClr val="accent6">
                        <a:lumMod val="50000"/>
                        <a:alpha val="1000"/>
                      </a:schemeClr>
                    </a:solidFill>
                  </a:tcPr>
                </a:tc>
                <a:extLst>
                  <a:ext uri="{0D108BD9-81ED-4DB2-BD59-A6C34878D82A}">
                    <a16:rowId xmlns:a16="http://schemas.microsoft.com/office/drawing/2014/main" val="4097615506"/>
                  </a:ext>
                </a:extLst>
              </a:tr>
              <a:tr h="144837">
                <a:tc>
                  <a:txBody>
                    <a:bodyPr/>
                    <a:lstStyle/>
                    <a:p>
                      <a:pPr algn="ctr" fontAlgn="b"/>
                      <a:r>
                        <a:rPr lang="ru-RU" sz="800" u="none" strike="noStrike" dirty="0">
                          <a:solidFill>
                            <a:srgbClr val="007F76"/>
                          </a:solidFill>
                          <a:effectLst/>
                          <a:latin typeface="Arial Narrow" panose="020B0606020202030204" pitchFamily="34" charset="0"/>
                        </a:rPr>
                        <a:t>8</a:t>
                      </a:r>
                      <a:endParaRPr lang="en-US" sz="800" b="0" i="0" u="none" strike="noStrike" dirty="0">
                        <a:solidFill>
                          <a:srgbClr val="007F76"/>
                        </a:solidFill>
                        <a:effectLst/>
                        <a:latin typeface="Arial Narrow" panose="020B0606020202030204" pitchFamily="34" charset="0"/>
                      </a:endParaRPr>
                    </a:p>
                  </a:txBody>
                  <a:tcPr marL="9525" marR="9525" marT="0" marB="0" anchor="ctr">
                    <a:solidFill>
                      <a:srgbClr val="007F76">
                        <a:alpha val="20000"/>
                      </a:srgbClr>
                    </a:solidFill>
                  </a:tcPr>
                </a:tc>
                <a:tc>
                  <a:txBody>
                    <a:bodyPr/>
                    <a:lstStyle/>
                    <a:p>
                      <a:pPr algn="ctr" fontAlgn="ctr"/>
                      <a:r>
                        <a:rPr lang="ru-RU" sz="800" b="0" i="0" u="none" strike="noStrike">
                          <a:solidFill>
                            <a:srgbClr val="000000"/>
                          </a:solidFill>
                          <a:effectLst/>
                          <a:latin typeface="Arial Narrow" panose="020B0606020202030204" pitchFamily="34" charset="0"/>
                        </a:rPr>
                        <a:t>3349-0</a:t>
                      </a:r>
                    </a:p>
                  </a:txBody>
                  <a:tcPr marL="9525" marR="9525" marT="9525" marB="0" anchor="ctr">
                    <a:solidFill>
                      <a:srgbClr val="007F76">
                        <a:alpha val="20000"/>
                      </a:srgbClr>
                    </a:solidFill>
                  </a:tcPr>
                </a:tc>
                <a:tc>
                  <a:txBody>
                    <a:bodyPr/>
                    <a:lstStyle/>
                    <a:p>
                      <a:pPr marL="72000" algn="l" fontAlgn="ctr"/>
                      <a:r>
                        <a:rPr lang="ru-RU" sz="800" b="0" i="0" u="none" strike="noStrike" dirty="0" err="1">
                          <a:solidFill>
                            <a:srgbClr val="000000"/>
                          </a:solidFill>
                          <a:effectLst/>
                          <a:latin typeface="Arial Narrow" panose="020B0606020202030204" pitchFamily="34" charset="0"/>
                        </a:rPr>
                        <a:t>Әкімшілік-басқару</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қызметімен</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айналысатын</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басқа</a:t>
                      </a:r>
                      <a:r>
                        <a:rPr lang="ru-RU" sz="800" b="0" i="0" u="none" strike="noStrike" dirty="0">
                          <a:solidFill>
                            <a:srgbClr val="000000"/>
                          </a:solidFill>
                          <a:effectLst/>
                          <a:latin typeface="Arial Narrow" panose="020B0606020202030204" pitchFamily="34" charset="0"/>
                        </a:rPr>
                        <a:t> да </a:t>
                      </a:r>
                      <a:r>
                        <a:rPr lang="ru-RU" sz="800" b="0" i="0" u="none" strike="noStrike" dirty="0" err="1">
                          <a:solidFill>
                            <a:srgbClr val="000000"/>
                          </a:solidFill>
                          <a:effectLst/>
                          <a:latin typeface="Arial Narrow" panose="020B0606020202030204" pitchFamily="34" charset="0"/>
                        </a:rPr>
                        <a:t>кәсіби</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көмекші</a:t>
                      </a:r>
                      <a:r>
                        <a:rPr lang="ru-RU" sz="800" b="0" i="0" u="none" strike="noStrike" dirty="0">
                          <a:solidFill>
                            <a:srgbClr val="000000"/>
                          </a:solidFill>
                          <a:effectLst/>
                          <a:latin typeface="Arial Narrow" panose="020B0606020202030204" pitchFamily="34" charset="0"/>
                        </a:rPr>
                        <a:t> персонал</a:t>
                      </a:r>
                    </a:p>
                  </a:txBody>
                  <a:tcPr marL="9525" marR="9525" marT="9525" marB="0" anchor="ctr">
                    <a:lnR w="12700" cap="flat" cmpd="sng" algn="ctr">
                      <a:solidFill>
                        <a:schemeClr val="tx1"/>
                      </a:solidFill>
                      <a:prstDash val="solid"/>
                      <a:round/>
                      <a:headEnd type="none" w="med" len="med"/>
                      <a:tailEnd type="none" w="med" len="med"/>
                    </a:lnR>
                    <a:solidFill>
                      <a:srgbClr val="007F76">
                        <a:alpha val="20000"/>
                      </a:srgbClr>
                    </a:solidFill>
                  </a:tcPr>
                </a:tc>
                <a:tc>
                  <a:txBody>
                    <a:bodyPr/>
                    <a:lstStyle/>
                    <a:p>
                      <a:pPr algn="ctr" fontAlgn="ctr"/>
                      <a:r>
                        <a:rPr lang="ru-RU" sz="800" b="0" i="0" u="none" strike="noStrike">
                          <a:solidFill>
                            <a:srgbClr val="000000"/>
                          </a:solidFill>
                          <a:effectLst/>
                          <a:latin typeface="Arial Narrow" panose="020B0606020202030204" pitchFamily="34" charset="0"/>
                        </a:rPr>
                        <a:t>2 144</a:t>
                      </a:r>
                    </a:p>
                  </a:txBody>
                  <a:tcPr marL="9525" marR="9525" marT="9525" marB="0" anchor="ctr">
                    <a:lnL w="12700" cap="flat" cmpd="sng" algn="ctr">
                      <a:solidFill>
                        <a:schemeClr val="tx1"/>
                      </a:solidFill>
                      <a:prstDash val="solid"/>
                      <a:round/>
                      <a:headEnd type="none" w="med" len="med"/>
                      <a:tailEnd type="none" w="med" len="med"/>
                    </a:lnL>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709</a:t>
                      </a:r>
                    </a:p>
                  </a:txBody>
                  <a:tcPr marL="9525" marR="9525" marT="9525" marB="0" anchor="c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651</a:t>
                      </a:r>
                    </a:p>
                  </a:txBody>
                  <a:tcPr marL="9525" marR="9525" marT="9525" marB="0" anchor="c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448</a:t>
                      </a:r>
                    </a:p>
                  </a:txBody>
                  <a:tcPr marL="9525" marR="9525" marT="9525" marB="0" anchor="c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336</a:t>
                      </a:r>
                    </a:p>
                  </a:txBody>
                  <a:tcPr marL="9525" marR="9525" marT="9525" marB="0" anchor="ctr">
                    <a:lnR w="12700" cap="flat" cmpd="sng" algn="ctr">
                      <a:solidFill>
                        <a:schemeClr val="tx1"/>
                      </a:solidFill>
                      <a:prstDash val="solid"/>
                      <a:round/>
                      <a:headEnd type="none" w="med" len="med"/>
                      <a:tailEnd type="none" w="med" len="med"/>
                    </a:ln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2 333</a:t>
                      </a:r>
                    </a:p>
                  </a:txBody>
                  <a:tcPr marL="9525" marR="9525" marT="9525" marB="0" anchor="ctr">
                    <a:lnL w="12700" cap="flat" cmpd="sng" algn="ctr">
                      <a:solidFill>
                        <a:schemeClr val="tx1"/>
                      </a:solidFill>
                      <a:prstDash val="solid"/>
                      <a:round/>
                      <a:headEnd type="none" w="med" len="med"/>
                      <a:tailEnd type="none" w="med" len="med"/>
                    </a:lnL>
                    <a:solidFill>
                      <a:srgbClr val="007F76">
                        <a:alpha val="20000"/>
                      </a:srgbClr>
                    </a:solidFill>
                  </a:tcPr>
                </a:tc>
                <a:tc>
                  <a:txBody>
                    <a:bodyPr/>
                    <a:lstStyle/>
                    <a:p>
                      <a:pPr algn="ctr" fontAlgn="ctr"/>
                      <a:r>
                        <a:rPr lang="ru-RU" sz="800" b="0" i="0" u="none" strike="noStrike">
                          <a:solidFill>
                            <a:srgbClr val="000000"/>
                          </a:solidFill>
                          <a:effectLst/>
                          <a:latin typeface="Arial Narrow" panose="020B0606020202030204" pitchFamily="34" charset="0"/>
                        </a:rPr>
                        <a:t>333</a:t>
                      </a:r>
                    </a:p>
                  </a:txBody>
                  <a:tcPr marL="9525" marR="9525" marT="9525" marB="0" anchor="c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664</a:t>
                      </a:r>
                    </a:p>
                  </a:txBody>
                  <a:tcPr marL="9525" marR="9525" marT="9525" marB="0" anchor="ctr">
                    <a:solidFill>
                      <a:srgbClr val="007F76">
                        <a:alpha val="20000"/>
                      </a:srgbClr>
                    </a:solidFill>
                  </a:tcPr>
                </a:tc>
                <a:tc>
                  <a:txBody>
                    <a:bodyPr/>
                    <a:lstStyle/>
                    <a:p>
                      <a:pPr algn="ctr" fontAlgn="ctr"/>
                      <a:r>
                        <a:rPr lang="ru-RU" sz="800" b="0" i="0" u="none" strike="noStrike">
                          <a:solidFill>
                            <a:srgbClr val="000000"/>
                          </a:solidFill>
                          <a:effectLst/>
                          <a:latin typeface="Arial Narrow" panose="020B0606020202030204" pitchFamily="34" charset="0"/>
                        </a:rPr>
                        <a:t>772</a:t>
                      </a:r>
                    </a:p>
                  </a:txBody>
                  <a:tcPr marL="9525" marR="9525" marT="9525" marB="0" anchor="ctr">
                    <a:solidFill>
                      <a:srgbClr val="007F76">
                        <a:alpha val="20000"/>
                      </a:srgbClr>
                    </a:solidFill>
                  </a:tcPr>
                </a:tc>
                <a:tc>
                  <a:txBody>
                    <a:bodyPr/>
                    <a:lstStyle/>
                    <a:p>
                      <a:pPr algn="ctr" fontAlgn="ctr"/>
                      <a:r>
                        <a:rPr lang="ru-RU" sz="800" b="0" i="0" u="none" strike="noStrike">
                          <a:solidFill>
                            <a:srgbClr val="000000"/>
                          </a:solidFill>
                          <a:effectLst/>
                          <a:latin typeface="Arial Narrow" panose="020B0606020202030204" pitchFamily="34" charset="0"/>
                        </a:rPr>
                        <a:t>564</a:t>
                      </a:r>
                    </a:p>
                  </a:txBody>
                  <a:tcPr marL="9525" marR="9525" marT="9525" marB="0" anchor="ctr">
                    <a:solidFill>
                      <a:srgbClr val="007F76">
                        <a:alpha val="20000"/>
                      </a:srgbClr>
                    </a:solidFill>
                  </a:tcPr>
                </a:tc>
                <a:tc>
                  <a:txBody>
                    <a:bodyPr/>
                    <a:lstStyle/>
                    <a:p>
                      <a:pPr algn="ctr" fontAlgn="ctr"/>
                      <a:r>
                        <a:rPr lang="ru-RU" sz="800" b="0" i="0" u="none" strike="noStrike">
                          <a:solidFill>
                            <a:srgbClr val="000000"/>
                          </a:solidFill>
                          <a:effectLst/>
                          <a:latin typeface="Arial Narrow" panose="020B0606020202030204" pitchFamily="34" charset="0"/>
                        </a:rPr>
                        <a:t>2,1%</a:t>
                      </a:r>
                    </a:p>
                  </a:txBody>
                  <a:tcPr marL="9525" marR="9525" marT="9525" marB="0" anchor="ctr">
                    <a:solidFill>
                      <a:srgbClr val="007F76">
                        <a:alpha val="20000"/>
                      </a:srgbClr>
                    </a:solidFill>
                  </a:tcPr>
                </a:tc>
                <a:extLst>
                  <a:ext uri="{0D108BD9-81ED-4DB2-BD59-A6C34878D82A}">
                    <a16:rowId xmlns:a16="http://schemas.microsoft.com/office/drawing/2014/main" val="2737083061"/>
                  </a:ext>
                </a:extLst>
              </a:tr>
              <a:tr h="144837">
                <a:tc>
                  <a:txBody>
                    <a:bodyPr/>
                    <a:lstStyle/>
                    <a:p>
                      <a:pPr algn="ctr" fontAlgn="b"/>
                      <a:r>
                        <a:rPr lang="ru-RU" sz="800" u="none" strike="noStrike" dirty="0">
                          <a:solidFill>
                            <a:srgbClr val="007F76"/>
                          </a:solidFill>
                          <a:effectLst/>
                          <a:latin typeface="Arial Narrow" panose="020B0606020202030204" pitchFamily="34" charset="0"/>
                        </a:rPr>
                        <a:t>9</a:t>
                      </a:r>
                      <a:endParaRPr lang="en-US" sz="800" b="0" i="0" u="none" strike="noStrike" dirty="0">
                        <a:solidFill>
                          <a:srgbClr val="007F76"/>
                        </a:solidFill>
                        <a:effectLst/>
                        <a:latin typeface="Arial Narrow" panose="020B0606020202030204" pitchFamily="34" charset="0"/>
                      </a:endParaRPr>
                    </a:p>
                  </a:txBody>
                  <a:tcPr marL="9525" marR="9525" marT="0"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7119-9</a:t>
                      </a:r>
                    </a:p>
                  </a:txBody>
                  <a:tcPr marL="9525" marR="9525" marT="9525" marB="0" anchor="ctr">
                    <a:solidFill>
                      <a:schemeClr val="accent6">
                        <a:lumMod val="50000"/>
                        <a:alpha val="1000"/>
                      </a:schemeClr>
                    </a:solidFill>
                  </a:tcPr>
                </a:tc>
                <a:tc>
                  <a:txBody>
                    <a:bodyPr/>
                    <a:lstStyle/>
                    <a:p>
                      <a:pPr marL="72000" algn="l" fontAlgn="ctr"/>
                      <a:r>
                        <a:rPr lang="ru-RU" sz="800" b="0" i="0" u="none" strike="noStrike" dirty="0" err="1">
                          <a:solidFill>
                            <a:srgbClr val="000000"/>
                          </a:solidFill>
                          <a:effectLst/>
                          <a:latin typeface="Arial Narrow" panose="020B0606020202030204" pitchFamily="34" charset="0"/>
                        </a:rPr>
                        <a:t>Құрылысшы-монтаждаушылар</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және</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тектес</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қызметтер</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саласындағы</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жұмысшылары</a:t>
                      </a:r>
                      <a:endParaRPr lang="ru-RU" sz="800" b="0" i="0" u="none" strike="noStrike" dirty="0">
                        <a:solidFill>
                          <a:srgbClr val="000000"/>
                        </a:solidFill>
                        <a:effectLst/>
                        <a:latin typeface="Arial Narrow" panose="020B0606020202030204" pitchFamily="34" charset="0"/>
                      </a:endParaRPr>
                    </a:p>
                  </a:txBody>
                  <a:tcPr marL="9525" marR="9525" marT="9525" marB="0" anchor="ctr">
                    <a:lnR w="12700" cap="flat" cmpd="sng" algn="ctr">
                      <a:solidFill>
                        <a:schemeClr val="tx1"/>
                      </a:solidFill>
                      <a:prstDash val="solid"/>
                      <a:round/>
                      <a:headEnd type="none" w="med" len="med"/>
                      <a:tailEnd type="none" w="med" len="med"/>
                    </a:ln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1 984</a:t>
                      </a:r>
                    </a:p>
                  </a:txBody>
                  <a:tcPr marL="9525" marR="9525" marT="9525" marB="0" anchor="ctr">
                    <a:lnL w="12700" cap="flat" cmpd="sng" algn="ctr">
                      <a:solidFill>
                        <a:schemeClr val="tx1"/>
                      </a:solidFill>
                      <a:prstDash val="solid"/>
                      <a:round/>
                      <a:headEnd type="none" w="med" len="med"/>
                      <a:tailEnd type="none" w="med" len="med"/>
                    </a:lnL>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131</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871</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785</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197</a:t>
                      </a:r>
                    </a:p>
                  </a:txBody>
                  <a:tcPr marL="9525" marR="9525" marT="9525" marB="0" anchor="ctr">
                    <a:lnR w="12700" cap="flat" cmpd="sng" algn="ctr">
                      <a:solidFill>
                        <a:schemeClr val="tx1"/>
                      </a:solidFill>
                      <a:prstDash val="solid"/>
                      <a:round/>
                      <a:headEnd type="none" w="med" len="med"/>
                      <a:tailEnd type="none" w="med" len="med"/>
                    </a:ln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2 304</a:t>
                      </a:r>
                    </a:p>
                  </a:txBody>
                  <a:tcPr marL="9525" marR="9525" marT="9525" marB="0" anchor="ctr">
                    <a:lnL w="12700" cap="flat" cmpd="sng" algn="ctr">
                      <a:solidFill>
                        <a:schemeClr val="tx1"/>
                      </a:solidFill>
                      <a:prstDash val="solid"/>
                      <a:round/>
                      <a:headEnd type="none" w="med" len="med"/>
                      <a:tailEnd type="none" w="med" len="med"/>
                    </a:lnL>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116</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640</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803</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745</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2,1%</a:t>
                      </a:r>
                    </a:p>
                  </a:txBody>
                  <a:tcPr marL="9525" marR="9525" marT="9525" marB="0" anchor="ctr">
                    <a:solidFill>
                      <a:schemeClr val="accent6">
                        <a:lumMod val="50000"/>
                        <a:alpha val="1000"/>
                      </a:schemeClr>
                    </a:solidFill>
                  </a:tcPr>
                </a:tc>
                <a:extLst>
                  <a:ext uri="{0D108BD9-81ED-4DB2-BD59-A6C34878D82A}">
                    <a16:rowId xmlns:a16="http://schemas.microsoft.com/office/drawing/2014/main" val="1465641651"/>
                  </a:ext>
                </a:extLst>
              </a:tr>
              <a:tr h="144837">
                <a:tc>
                  <a:txBody>
                    <a:bodyPr/>
                    <a:lstStyle/>
                    <a:p>
                      <a:pPr algn="ctr" fontAlgn="b"/>
                      <a:r>
                        <a:rPr lang="ru-RU" sz="800" b="0" i="0" u="none" strike="noStrike" dirty="0">
                          <a:solidFill>
                            <a:srgbClr val="007F76"/>
                          </a:solidFill>
                          <a:effectLst/>
                          <a:latin typeface="Arial Narrow" panose="020B0606020202030204" pitchFamily="34" charset="0"/>
                        </a:rPr>
                        <a:t>10</a:t>
                      </a:r>
                      <a:endParaRPr lang="en-US" sz="800" b="0" i="0" u="none" strike="noStrike" dirty="0">
                        <a:solidFill>
                          <a:srgbClr val="007F76"/>
                        </a:solidFill>
                        <a:effectLst/>
                        <a:latin typeface="Arial Narrow" panose="020B0606020202030204" pitchFamily="34" charset="0"/>
                      </a:endParaRPr>
                    </a:p>
                  </a:txBody>
                  <a:tcPr marL="9525" marR="9525" marT="0" marB="0" anchor="ctr">
                    <a:solidFill>
                      <a:srgbClr val="007F76">
                        <a:alpha val="20000"/>
                      </a:srgbClr>
                    </a:solidFill>
                  </a:tcPr>
                </a:tc>
                <a:tc>
                  <a:txBody>
                    <a:bodyPr/>
                    <a:lstStyle/>
                    <a:p>
                      <a:pPr algn="ctr" fontAlgn="ctr"/>
                      <a:r>
                        <a:rPr lang="ru-RU" sz="800" b="0" i="0" u="none" strike="noStrike">
                          <a:solidFill>
                            <a:srgbClr val="000000"/>
                          </a:solidFill>
                          <a:effectLst/>
                          <a:latin typeface="Arial Narrow" panose="020B0606020202030204" pitchFamily="34" charset="0"/>
                        </a:rPr>
                        <a:t>9629-9</a:t>
                      </a:r>
                    </a:p>
                  </a:txBody>
                  <a:tcPr marL="9525" marR="9525" marT="9525" marB="0" anchor="ctr">
                    <a:solidFill>
                      <a:srgbClr val="007F76">
                        <a:alpha val="20000"/>
                      </a:srgbClr>
                    </a:solidFill>
                  </a:tcPr>
                </a:tc>
                <a:tc>
                  <a:txBody>
                    <a:bodyPr/>
                    <a:lstStyle/>
                    <a:p>
                      <a:pPr marL="72000" algn="l" fontAlgn="ctr"/>
                      <a:r>
                        <a:rPr lang="ru-RU" sz="800" b="0" i="0" u="none" strike="noStrike" dirty="0" err="1">
                          <a:solidFill>
                            <a:srgbClr val="000000"/>
                          </a:solidFill>
                          <a:effectLst/>
                          <a:latin typeface="Arial Narrow" panose="020B0606020202030204" pitchFamily="34" charset="0"/>
                        </a:rPr>
                        <a:t>Біліктілігі</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жоқ</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жұмысшылар</a:t>
                      </a:r>
                      <a:endParaRPr lang="ru-RU" sz="800" b="0" i="0" u="none" strike="noStrike" dirty="0">
                        <a:solidFill>
                          <a:srgbClr val="000000"/>
                        </a:solidFill>
                        <a:effectLst/>
                        <a:latin typeface="Arial Narrow" panose="020B0606020202030204" pitchFamily="34" charset="0"/>
                      </a:endParaRPr>
                    </a:p>
                  </a:txBody>
                  <a:tcPr marL="9525" marR="9525" marT="9525" marB="0" anchor="ctr">
                    <a:lnR w="12700" cap="flat" cmpd="sng" algn="ctr">
                      <a:solidFill>
                        <a:schemeClr val="tx1"/>
                      </a:solidFill>
                      <a:prstDash val="solid"/>
                      <a:round/>
                      <a:headEnd type="none" w="med" len="med"/>
                      <a:tailEnd type="none" w="med" len="med"/>
                    </a:lnR>
                    <a:solidFill>
                      <a:srgbClr val="007F76">
                        <a:alpha val="20000"/>
                      </a:srgbClr>
                    </a:solidFill>
                  </a:tcPr>
                </a:tc>
                <a:tc>
                  <a:txBody>
                    <a:bodyPr/>
                    <a:lstStyle/>
                    <a:p>
                      <a:pPr algn="ctr" fontAlgn="ctr"/>
                      <a:r>
                        <a:rPr lang="ru-RU" sz="800" b="0" i="0" u="none" strike="noStrike">
                          <a:solidFill>
                            <a:srgbClr val="000000"/>
                          </a:solidFill>
                          <a:effectLst/>
                          <a:latin typeface="Arial Narrow" panose="020B0606020202030204" pitchFamily="34" charset="0"/>
                        </a:rPr>
                        <a:t>3 212</a:t>
                      </a:r>
                    </a:p>
                  </a:txBody>
                  <a:tcPr marL="9525" marR="9525" marT="9525" marB="0" anchor="ctr">
                    <a:lnL w="12700" cap="flat" cmpd="sng" algn="ctr">
                      <a:solidFill>
                        <a:schemeClr val="tx1"/>
                      </a:solidFill>
                      <a:prstDash val="solid"/>
                      <a:round/>
                      <a:headEnd type="none" w="med" len="med"/>
                      <a:tailEnd type="none" w="med" len="med"/>
                    </a:lnL>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715</a:t>
                      </a:r>
                    </a:p>
                  </a:txBody>
                  <a:tcPr marL="9525" marR="9525" marT="9525" marB="0" anchor="c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881</a:t>
                      </a:r>
                    </a:p>
                  </a:txBody>
                  <a:tcPr marL="9525" marR="9525" marT="9525" marB="0" anchor="c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726</a:t>
                      </a:r>
                    </a:p>
                  </a:txBody>
                  <a:tcPr marL="9525" marR="9525" marT="9525" marB="0" anchor="c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890</a:t>
                      </a:r>
                    </a:p>
                  </a:txBody>
                  <a:tcPr marL="9525" marR="9525" marT="9525" marB="0" anchor="ctr">
                    <a:lnR w="12700" cap="flat" cmpd="sng" algn="ctr">
                      <a:solidFill>
                        <a:schemeClr val="tx1"/>
                      </a:solidFill>
                      <a:prstDash val="solid"/>
                      <a:round/>
                      <a:headEnd type="none" w="med" len="med"/>
                      <a:tailEnd type="none" w="med" len="med"/>
                    </a:ln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2 263</a:t>
                      </a:r>
                    </a:p>
                  </a:txBody>
                  <a:tcPr marL="9525" marR="9525" marT="9525" marB="0" anchor="ctr">
                    <a:lnL w="12700" cap="flat" cmpd="sng" algn="ctr">
                      <a:solidFill>
                        <a:schemeClr val="tx1"/>
                      </a:solidFill>
                      <a:prstDash val="solid"/>
                      <a:round/>
                      <a:headEnd type="none" w="med" len="med"/>
                      <a:tailEnd type="none" w="med" len="med"/>
                    </a:lnL>
                    <a:solidFill>
                      <a:srgbClr val="007F76">
                        <a:alpha val="20000"/>
                      </a:srgbClr>
                    </a:solidFill>
                  </a:tcPr>
                </a:tc>
                <a:tc>
                  <a:txBody>
                    <a:bodyPr/>
                    <a:lstStyle/>
                    <a:p>
                      <a:pPr algn="ctr" fontAlgn="ctr"/>
                      <a:r>
                        <a:rPr lang="ru-RU" sz="800" b="0" i="0" u="none" strike="noStrike">
                          <a:solidFill>
                            <a:srgbClr val="000000"/>
                          </a:solidFill>
                          <a:effectLst/>
                          <a:latin typeface="Arial Narrow" panose="020B0606020202030204" pitchFamily="34" charset="0"/>
                        </a:rPr>
                        <a:t>416</a:t>
                      </a:r>
                    </a:p>
                  </a:txBody>
                  <a:tcPr marL="9525" marR="9525" marT="9525" marB="0" anchor="c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243</a:t>
                      </a:r>
                    </a:p>
                  </a:txBody>
                  <a:tcPr marL="9525" marR="9525" marT="9525" marB="0" anchor="ctr">
                    <a:solidFill>
                      <a:srgbClr val="007F76">
                        <a:alpha val="20000"/>
                      </a:srgbClr>
                    </a:solidFill>
                  </a:tcPr>
                </a:tc>
                <a:tc>
                  <a:txBody>
                    <a:bodyPr/>
                    <a:lstStyle/>
                    <a:p>
                      <a:pPr algn="ctr" fontAlgn="ctr"/>
                      <a:r>
                        <a:rPr lang="ru-RU" sz="800" b="0" i="0" u="none" strike="noStrike">
                          <a:solidFill>
                            <a:srgbClr val="000000"/>
                          </a:solidFill>
                          <a:effectLst/>
                          <a:latin typeface="Arial Narrow" panose="020B0606020202030204" pitchFamily="34" charset="0"/>
                        </a:rPr>
                        <a:t>753</a:t>
                      </a:r>
                    </a:p>
                  </a:txBody>
                  <a:tcPr marL="9525" marR="9525" marT="9525" marB="0" anchor="ctr">
                    <a:solidFill>
                      <a:srgbClr val="007F76">
                        <a:alpha val="20000"/>
                      </a:srgbClr>
                    </a:solidFill>
                  </a:tcPr>
                </a:tc>
                <a:tc>
                  <a:txBody>
                    <a:bodyPr/>
                    <a:lstStyle/>
                    <a:p>
                      <a:pPr algn="ctr" fontAlgn="ctr"/>
                      <a:r>
                        <a:rPr lang="ru-RU" sz="800" b="0" i="0" u="none" strike="noStrike">
                          <a:solidFill>
                            <a:srgbClr val="000000"/>
                          </a:solidFill>
                          <a:effectLst/>
                          <a:latin typeface="Arial Narrow" panose="020B0606020202030204" pitchFamily="34" charset="0"/>
                        </a:rPr>
                        <a:t>851</a:t>
                      </a:r>
                    </a:p>
                  </a:txBody>
                  <a:tcPr marL="9525" marR="9525" marT="9525" marB="0" anchor="ctr">
                    <a:solidFill>
                      <a:srgbClr val="007F76">
                        <a:alpha val="20000"/>
                      </a:srgbClr>
                    </a:solidFill>
                  </a:tcPr>
                </a:tc>
                <a:tc>
                  <a:txBody>
                    <a:bodyPr/>
                    <a:lstStyle/>
                    <a:p>
                      <a:pPr algn="ctr" fontAlgn="ctr"/>
                      <a:r>
                        <a:rPr lang="ru-RU" sz="800" b="0" i="0" u="none" strike="noStrike">
                          <a:solidFill>
                            <a:srgbClr val="000000"/>
                          </a:solidFill>
                          <a:effectLst/>
                          <a:latin typeface="Arial Narrow" panose="020B0606020202030204" pitchFamily="34" charset="0"/>
                        </a:rPr>
                        <a:t>2,1%</a:t>
                      </a:r>
                    </a:p>
                  </a:txBody>
                  <a:tcPr marL="9525" marR="9525" marT="9525" marB="0" anchor="ctr">
                    <a:solidFill>
                      <a:srgbClr val="007F76">
                        <a:alpha val="20000"/>
                      </a:srgbClr>
                    </a:solidFill>
                  </a:tcPr>
                </a:tc>
                <a:extLst>
                  <a:ext uri="{0D108BD9-81ED-4DB2-BD59-A6C34878D82A}">
                    <a16:rowId xmlns:a16="http://schemas.microsoft.com/office/drawing/2014/main" val="1743389312"/>
                  </a:ext>
                </a:extLst>
              </a:tr>
              <a:tr h="144837">
                <a:tc gridSpan="3">
                  <a:txBody>
                    <a:bodyPr/>
                    <a:lstStyle/>
                    <a:p>
                      <a:pPr algn="ctr" fontAlgn="b"/>
                      <a:r>
                        <a:rPr lang="ru-RU" sz="800" b="1" u="none" strike="noStrike" dirty="0">
                          <a:solidFill>
                            <a:srgbClr val="007F76"/>
                          </a:solidFill>
                          <a:effectLst/>
                          <a:latin typeface="Arial Narrow" panose="020B0606020202030204" pitchFamily="34" charset="0"/>
                        </a:rPr>
                        <a:t>ТОП-10 БОЙЫНША ЖИЫНЫ</a:t>
                      </a:r>
                      <a:endParaRPr lang="ru-RU" sz="800" b="1" i="0" u="none" strike="noStrike" cap="none" dirty="0">
                        <a:solidFill>
                          <a:srgbClr val="007F76"/>
                        </a:solidFill>
                        <a:effectLst/>
                        <a:latin typeface="Arial Narrow" panose="020B0606020202030204" pitchFamily="34" charset="0"/>
                        <a:ea typeface="+mn-ea"/>
                        <a:cs typeface="+mn-cs"/>
                        <a:sym typeface="Arial"/>
                      </a:endParaRPr>
                    </a:p>
                  </a:txBody>
                  <a:tcPr marL="9525" marR="9525" marT="0" marB="0" anchor="ctr">
                    <a:lnR w="12700" cap="flat" cmpd="sng" algn="ctr">
                      <a:solidFill>
                        <a:schemeClr val="tx1"/>
                      </a:solidFill>
                      <a:prstDash val="solid"/>
                      <a:round/>
                      <a:headEnd type="none" w="med" len="med"/>
                      <a:tailEnd type="none" w="med" len="med"/>
                    </a:lnR>
                    <a:lnB w="12700" cap="flat" cmpd="sng" algn="ctr">
                      <a:solidFill>
                        <a:schemeClr val="tx1"/>
                      </a:solidFill>
                      <a:prstDash val="solid"/>
                      <a:round/>
                      <a:headEnd type="none" w="med" len="med"/>
                      <a:tailEnd type="none" w="med" len="med"/>
                    </a:lnB>
                    <a:noFill/>
                  </a:tcPr>
                </a:tc>
                <a:tc hMerge="1">
                  <a:txBody>
                    <a:bodyPr/>
                    <a:lstStyle/>
                    <a:p>
                      <a:pPr algn="ctr" fontAlgn="b"/>
                      <a:r>
                        <a:rPr lang="ru-KZ" sz="800" b="0" i="0" u="none" strike="noStrike" cap="none" dirty="0">
                          <a:solidFill>
                            <a:srgbClr val="007F76"/>
                          </a:solidFill>
                          <a:effectLst/>
                          <a:latin typeface="Arial Narrow" panose="020B0606020202030204" pitchFamily="34" charset="0"/>
                          <a:ea typeface="+mn-ea"/>
                          <a:cs typeface="+mn-cs"/>
                          <a:sym typeface="Arial"/>
                        </a:rPr>
                        <a:t>9112-9</a:t>
                      </a:r>
                    </a:p>
                  </a:txBody>
                  <a:tcPr marL="9525" marR="9525" marT="0" marB="0" anchor="ctr">
                    <a:lnB w="12700" cap="flat" cmpd="sng" algn="ctr">
                      <a:solidFill>
                        <a:schemeClr val="tx1"/>
                      </a:solidFill>
                      <a:prstDash val="solid"/>
                      <a:round/>
                      <a:headEnd type="none" w="med" len="med"/>
                      <a:tailEnd type="none" w="med" len="med"/>
                    </a:lnB>
                    <a:noFill/>
                  </a:tcPr>
                </a:tc>
                <a:tc hMerge="1">
                  <a:txBody>
                    <a:bodyPr/>
                    <a:lstStyle/>
                    <a:p>
                      <a:pPr marL="72000" algn="l" fontAlgn="ctr"/>
                      <a:r>
                        <a:rPr lang="ru-RU" sz="800" b="0" i="0" u="none" strike="noStrike" cap="none" dirty="0">
                          <a:solidFill>
                            <a:srgbClr val="007F76"/>
                          </a:solidFill>
                          <a:effectLst/>
                          <a:latin typeface="Arial Narrow" panose="020B0606020202030204" pitchFamily="34" charset="0"/>
                          <a:ea typeface="+mn-ea"/>
                          <a:cs typeface="+mn-cs"/>
                          <a:sym typeface="Arial"/>
                        </a:rPr>
                        <a:t>Иные уборщики и прислуга в отелях и аналогичных учреждениях</a:t>
                      </a:r>
                    </a:p>
                  </a:txBody>
                  <a:tcPr marL="9525" marR="9525" marT="0" marB="0" anchor="ctr">
                    <a:lnR w="12700" cap="flat" cmpd="sng" algn="ctr">
                      <a:solidFill>
                        <a:schemeClr val="tx1"/>
                      </a:solidFill>
                      <a:prstDash val="solid"/>
                      <a:round/>
                      <a:headEnd type="none" w="med" len="med"/>
                      <a:tailEnd type="none" w="med" len="med"/>
                    </a:lnR>
                    <a:lnB w="12700" cap="flat" cmpd="sng" algn="ctr">
                      <a:solidFill>
                        <a:schemeClr val="tx1"/>
                      </a:solidFill>
                      <a:prstDash val="solid"/>
                      <a:round/>
                      <a:headEnd type="none" w="med" len="med"/>
                      <a:tailEnd type="none" w="med" len="med"/>
                    </a:lnB>
                    <a:noFill/>
                  </a:tcPr>
                </a:tc>
                <a:tc>
                  <a:txBody>
                    <a:bodyPr/>
                    <a:lstStyle/>
                    <a:p>
                      <a:pPr algn="ctr" fontAlgn="ctr"/>
                      <a:r>
                        <a:rPr lang="ru-RU" sz="800" b="1" i="0" u="none" strike="noStrike" dirty="0">
                          <a:solidFill>
                            <a:srgbClr val="000000"/>
                          </a:solidFill>
                          <a:effectLst/>
                          <a:latin typeface="Arial Narrow" panose="020B0606020202030204" pitchFamily="34" charset="0"/>
                        </a:rPr>
                        <a:t>26 901</a:t>
                      </a:r>
                    </a:p>
                  </a:txBody>
                  <a:tcPr marL="9525" marR="9525" marT="9525" marB="0" anchor="ctr">
                    <a:lnL w="12700" cap="flat" cmpd="sng" algn="ctr">
                      <a:solidFill>
                        <a:schemeClr val="tx1"/>
                      </a:solidFill>
                      <a:prstDash val="solid"/>
                      <a:round/>
                      <a:headEnd type="none" w="med" len="med"/>
                      <a:tailEnd type="none" w="med" len="med"/>
                    </a:lnL>
                    <a:lnB w="12700" cap="flat" cmpd="sng" algn="ctr">
                      <a:solidFill>
                        <a:schemeClr val="tx1"/>
                      </a:solidFill>
                      <a:prstDash val="solid"/>
                      <a:round/>
                      <a:headEnd type="none" w="med" len="med"/>
                      <a:tailEnd type="none" w="med" len="med"/>
                    </a:lnB>
                    <a:noFill/>
                  </a:tcPr>
                </a:tc>
                <a:tc>
                  <a:txBody>
                    <a:bodyPr/>
                    <a:lstStyle/>
                    <a:p>
                      <a:pPr algn="ctr" fontAlgn="ctr"/>
                      <a:r>
                        <a:rPr lang="ru-RU" sz="800" b="1" i="0" u="none" strike="noStrike" dirty="0">
                          <a:solidFill>
                            <a:srgbClr val="000000"/>
                          </a:solidFill>
                          <a:effectLst/>
                          <a:latin typeface="Arial Narrow" panose="020B0606020202030204" pitchFamily="34" charset="0"/>
                        </a:rPr>
                        <a:t>6 477</a:t>
                      </a:r>
                    </a:p>
                  </a:txBody>
                  <a:tcPr marL="9525" marR="9525" marT="9525" marB="0" anchor="ctr">
                    <a:lnB w="12700" cap="flat" cmpd="sng" algn="ctr">
                      <a:solidFill>
                        <a:schemeClr val="tx1"/>
                      </a:solidFill>
                      <a:prstDash val="solid"/>
                      <a:round/>
                      <a:headEnd type="none" w="med" len="med"/>
                      <a:tailEnd type="none" w="med" len="med"/>
                    </a:lnB>
                    <a:noFill/>
                  </a:tcPr>
                </a:tc>
                <a:tc>
                  <a:txBody>
                    <a:bodyPr/>
                    <a:lstStyle/>
                    <a:p>
                      <a:pPr algn="ctr" fontAlgn="ctr"/>
                      <a:r>
                        <a:rPr lang="ru-RU" sz="800" b="1" i="0" u="none" strike="noStrike" dirty="0">
                          <a:solidFill>
                            <a:srgbClr val="000000"/>
                          </a:solidFill>
                          <a:effectLst/>
                          <a:latin typeface="Arial Narrow" panose="020B0606020202030204" pitchFamily="34" charset="0"/>
                        </a:rPr>
                        <a:t>8 929</a:t>
                      </a:r>
                    </a:p>
                  </a:txBody>
                  <a:tcPr marL="9525" marR="9525" marT="9525" marB="0" anchor="ctr">
                    <a:lnB w="12700" cap="flat" cmpd="sng" algn="ctr">
                      <a:solidFill>
                        <a:schemeClr val="tx1"/>
                      </a:solidFill>
                      <a:prstDash val="solid"/>
                      <a:round/>
                      <a:headEnd type="none" w="med" len="med"/>
                      <a:tailEnd type="none" w="med" len="med"/>
                    </a:lnB>
                    <a:noFill/>
                  </a:tcPr>
                </a:tc>
                <a:tc>
                  <a:txBody>
                    <a:bodyPr/>
                    <a:lstStyle/>
                    <a:p>
                      <a:pPr algn="ctr" fontAlgn="ctr"/>
                      <a:r>
                        <a:rPr lang="ru-RU" sz="800" b="1" i="0" u="none" strike="noStrike">
                          <a:solidFill>
                            <a:srgbClr val="000000"/>
                          </a:solidFill>
                          <a:effectLst/>
                          <a:latin typeface="Arial Narrow" panose="020B0606020202030204" pitchFamily="34" charset="0"/>
                        </a:rPr>
                        <a:t>6 602</a:t>
                      </a:r>
                    </a:p>
                  </a:txBody>
                  <a:tcPr marL="9525" marR="9525" marT="9525" marB="0" anchor="ctr">
                    <a:lnB w="12700" cap="flat" cmpd="sng" algn="ctr">
                      <a:solidFill>
                        <a:schemeClr val="tx1"/>
                      </a:solidFill>
                      <a:prstDash val="solid"/>
                      <a:round/>
                      <a:headEnd type="none" w="med" len="med"/>
                      <a:tailEnd type="none" w="med" len="med"/>
                    </a:lnB>
                    <a:noFill/>
                  </a:tcPr>
                </a:tc>
                <a:tc>
                  <a:txBody>
                    <a:bodyPr/>
                    <a:lstStyle/>
                    <a:p>
                      <a:pPr algn="ctr" fontAlgn="ctr"/>
                      <a:r>
                        <a:rPr lang="ru-RU" sz="800" b="1" i="0" u="none" strike="noStrike" dirty="0">
                          <a:solidFill>
                            <a:srgbClr val="000000"/>
                          </a:solidFill>
                          <a:effectLst/>
                          <a:latin typeface="Arial Narrow" panose="020B0606020202030204" pitchFamily="34" charset="0"/>
                        </a:rPr>
                        <a:t>4 893</a:t>
                      </a:r>
                    </a:p>
                  </a:txBody>
                  <a:tcPr marL="9525" marR="9525" marT="9525" marB="0" anchor="ctr">
                    <a:lnR w="12700" cap="flat" cmpd="sng" algn="ctr">
                      <a:solidFill>
                        <a:schemeClr val="tx1"/>
                      </a:solidFill>
                      <a:prstDash val="solid"/>
                      <a:round/>
                      <a:headEnd type="none" w="med" len="med"/>
                      <a:tailEnd type="none" w="med" len="med"/>
                    </a:lnR>
                    <a:lnB w="12700" cap="flat" cmpd="sng" algn="ctr">
                      <a:solidFill>
                        <a:schemeClr val="tx1"/>
                      </a:solidFill>
                      <a:prstDash val="solid"/>
                      <a:round/>
                      <a:headEnd type="none" w="med" len="med"/>
                      <a:tailEnd type="none" w="med" len="med"/>
                    </a:lnB>
                    <a:noFill/>
                  </a:tcPr>
                </a:tc>
                <a:tc>
                  <a:txBody>
                    <a:bodyPr/>
                    <a:lstStyle/>
                    <a:p>
                      <a:pPr algn="ctr" fontAlgn="ctr"/>
                      <a:r>
                        <a:rPr lang="ru-RU" sz="800" b="1" i="0" u="none" strike="noStrike">
                          <a:solidFill>
                            <a:srgbClr val="000000"/>
                          </a:solidFill>
                          <a:effectLst/>
                          <a:latin typeface="Arial Narrow" panose="020B0606020202030204" pitchFamily="34" charset="0"/>
                        </a:rPr>
                        <a:t>28 439</a:t>
                      </a:r>
                    </a:p>
                  </a:txBody>
                  <a:tcPr marL="9525" marR="9525" marT="9525" marB="0" anchor="ctr">
                    <a:lnL w="12700" cap="flat" cmpd="sng" algn="ctr">
                      <a:solidFill>
                        <a:schemeClr val="tx1"/>
                      </a:solidFill>
                      <a:prstDash val="solid"/>
                      <a:round/>
                      <a:headEnd type="none" w="med" len="med"/>
                      <a:tailEnd type="none" w="med" len="med"/>
                    </a:lnL>
                    <a:lnB w="12700" cap="flat" cmpd="sng" algn="ctr">
                      <a:solidFill>
                        <a:schemeClr val="tx1"/>
                      </a:solidFill>
                      <a:prstDash val="solid"/>
                      <a:round/>
                      <a:headEnd type="none" w="med" len="med"/>
                      <a:tailEnd type="none" w="med" len="med"/>
                    </a:lnB>
                    <a:noFill/>
                  </a:tcPr>
                </a:tc>
                <a:tc>
                  <a:txBody>
                    <a:bodyPr/>
                    <a:lstStyle/>
                    <a:p>
                      <a:pPr algn="ctr" fontAlgn="ctr"/>
                      <a:r>
                        <a:rPr lang="ru-RU" sz="800" b="1" i="0" u="none" strike="noStrike" dirty="0">
                          <a:solidFill>
                            <a:srgbClr val="000000"/>
                          </a:solidFill>
                          <a:effectLst/>
                          <a:latin typeface="Arial Narrow" panose="020B0606020202030204" pitchFamily="34" charset="0"/>
                        </a:rPr>
                        <a:t>4 502</a:t>
                      </a:r>
                    </a:p>
                  </a:txBody>
                  <a:tcPr marL="9525" marR="9525" marT="9525" marB="0" anchor="ctr">
                    <a:lnB w="12700" cap="flat" cmpd="sng" algn="ctr">
                      <a:solidFill>
                        <a:schemeClr val="tx1"/>
                      </a:solidFill>
                      <a:prstDash val="solid"/>
                      <a:round/>
                      <a:headEnd type="none" w="med" len="med"/>
                      <a:tailEnd type="none" w="med" len="med"/>
                    </a:lnB>
                    <a:noFill/>
                  </a:tcPr>
                </a:tc>
                <a:tc>
                  <a:txBody>
                    <a:bodyPr/>
                    <a:lstStyle/>
                    <a:p>
                      <a:pPr algn="ctr" fontAlgn="ctr"/>
                      <a:r>
                        <a:rPr lang="ru-RU" sz="800" b="1" i="0" u="none" strike="noStrike" dirty="0">
                          <a:solidFill>
                            <a:srgbClr val="000000"/>
                          </a:solidFill>
                          <a:effectLst/>
                          <a:latin typeface="Arial Narrow" panose="020B0606020202030204" pitchFamily="34" charset="0"/>
                        </a:rPr>
                        <a:t>6 553</a:t>
                      </a:r>
                    </a:p>
                  </a:txBody>
                  <a:tcPr marL="9525" marR="9525" marT="9525" marB="0" anchor="ctr">
                    <a:lnB w="12700" cap="flat" cmpd="sng" algn="ctr">
                      <a:solidFill>
                        <a:schemeClr val="tx1"/>
                      </a:solidFill>
                      <a:prstDash val="solid"/>
                      <a:round/>
                      <a:headEnd type="none" w="med" len="med"/>
                      <a:tailEnd type="none" w="med" len="med"/>
                    </a:lnB>
                    <a:noFill/>
                  </a:tcPr>
                </a:tc>
                <a:tc>
                  <a:txBody>
                    <a:bodyPr/>
                    <a:lstStyle/>
                    <a:p>
                      <a:pPr algn="ctr" fontAlgn="ctr"/>
                      <a:r>
                        <a:rPr lang="ru-RU" sz="800" b="1" i="0" u="none" strike="noStrike" dirty="0">
                          <a:solidFill>
                            <a:srgbClr val="000000"/>
                          </a:solidFill>
                          <a:effectLst/>
                          <a:latin typeface="Arial Narrow" panose="020B0606020202030204" pitchFamily="34" charset="0"/>
                        </a:rPr>
                        <a:t>8 966</a:t>
                      </a:r>
                    </a:p>
                  </a:txBody>
                  <a:tcPr marL="9525" marR="9525" marT="9525" marB="0" anchor="ctr">
                    <a:lnB w="12700" cap="flat" cmpd="sng" algn="ctr">
                      <a:solidFill>
                        <a:schemeClr val="tx1"/>
                      </a:solidFill>
                      <a:prstDash val="solid"/>
                      <a:round/>
                      <a:headEnd type="none" w="med" len="med"/>
                      <a:tailEnd type="none" w="med" len="med"/>
                    </a:lnB>
                    <a:noFill/>
                  </a:tcPr>
                </a:tc>
                <a:tc>
                  <a:txBody>
                    <a:bodyPr/>
                    <a:lstStyle/>
                    <a:p>
                      <a:pPr algn="ctr" fontAlgn="ctr"/>
                      <a:r>
                        <a:rPr lang="ru-RU" sz="800" b="1" i="0" u="none" strike="noStrike" dirty="0">
                          <a:solidFill>
                            <a:srgbClr val="000000"/>
                          </a:solidFill>
                          <a:effectLst/>
                          <a:latin typeface="Arial Narrow" panose="020B0606020202030204" pitchFamily="34" charset="0"/>
                        </a:rPr>
                        <a:t>8 418</a:t>
                      </a:r>
                    </a:p>
                  </a:txBody>
                  <a:tcPr marL="9525" marR="9525" marT="9525" marB="0" anchor="ctr">
                    <a:lnB w="12700" cap="flat" cmpd="sng" algn="ctr">
                      <a:solidFill>
                        <a:schemeClr val="tx1"/>
                      </a:solidFill>
                      <a:prstDash val="solid"/>
                      <a:round/>
                      <a:headEnd type="none" w="med" len="med"/>
                      <a:tailEnd type="none" w="med" len="med"/>
                    </a:lnB>
                    <a:noFill/>
                  </a:tcPr>
                </a:tc>
                <a:tc>
                  <a:txBody>
                    <a:bodyPr/>
                    <a:lstStyle/>
                    <a:p>
                      <a:pPr algn="ctr" fontAlgn="ctr"/>
                      <a:r>
                        <a:rPr lang="ru-RU" sz="800" b="1" i="0" u="none" strike="noStrike" dirty="0">
                          <a:solidFill>
                            <a:srgbClr val="000000"/>
                          </a:solidFill>
                          <a:effectLst/>
                          <a:latin typeface="Arial Narrow" panose="020B0606020202030204" pitchFamily="34" charset="0"/>
                        </a:rPr>
                        <a:t>25,9%</a:t>
                      </a:r>
                    </a:p>
                  </a:txBody>
                  <a:tcPr marL="9525" marR="9525" marT="9525" marB="0" anchor="ctr">
                    <a:lnB w="12700"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2390657696"/>
                  </a:ext>
                </a:extLst>
              </a:tr>
              <a:tr h="152142">
                <a:tc gridSpan="14">
                  <a:txBody>
                    <a:bodyPr/>
                    <a:lstStyle/>
                    <a:p>
                      <a:pPr algn="ctr" fontAlgn="b"/>
                      <a:r>
                        <a:rPr lang="ru-RU" sz="900" b="1" i="0" u="none" strike="noStrike" dirty="0">
                          <a:solidFill>
                            <a:schemeClr val="accent3">
                              <a:lumMod val="50000"/>
                            </a:schemeClr>
                          </a:solidFill>
                          <a:effectLst/>
                          <a:latin typeface="Arial Narrow" panose="020B0606020202030204" pitchFamily="34" charset="0"/>
                        </a:rPr>
                        <a:t>ОПТИМИСТІК СЦЕНАРИЙ</a:t>
                      </a:r>
                      <a:endParaRPr lang="en-US" sz="900" b="1" i="0" u="none" strike="noStrike" dirty="0">
                        <a:solidFill>
                          <a:schemeClr val="accent3">
                            <a:lumMod val="50000"/>
                          </a:schemeClr>
                        </a:solidFill>
                        <a:effectLst/>
                        <a:latin typeface="Arial Narrow" panose="020B0606020202030204" pitchFamily="34" charset="0"/>
                      </a:endParaRPr>
                    </a:p>
                  </a:txBody>
                  <a:tcPr marL="9525" marR="9525" marT="0" marB="0" anchor="ct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accent3">
                        <a:lumMod val="50000"/>
                        <a:alpha val="40000"/>
                      </a:schemeClr>
                    </a:solidFill>
                  </a:tcPr>
                </a:tc>
                <a:tc hMerge="1">
                  <a:txBody>
                    <a:bodyPr/>
                    <a:lstStyle/>
                    <a:p>
                      <a:pPr algn="ctr" fontAlgn="b"/>
                      <a:endParaRPr lang="ru-KZ" sz="800" b="0" i="0" u="none" strike="noStrike" cap="none" dirty="0">
                        <a:solidFill>
                          <a:srgbClr val="007F76"/>
                        </a:solidFill>
                        <a:effectLst/>
                        <a:latin typeface="Arial Narrow" panose="020B0606020202030204" pitchFamily="34" charset="0"/>
                        <a:ea typeface="+mn-ea"/>
                        <a:cs typeface="+mn-cs"/>
                        <a:sym typeface="Arial"/>
                      </a:endParaRPr>
                    </a:p>
                  </a:txBody>
                  <a:tcPr marL="9525" marR="9525" marT="0" marB="0" anchor="ct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007F76">
                        <a:alpha val="20000"/>
                      </a:srgbClr>
                    </a:solidFill>
                  </a:tcPr>
                </a:tc>
                <a:tc hMerge="1">
                  <a:txBody>
                    <a:bodyPr/>
                    <a:lstStyle/>
                    <a:p>
                      <a:pPr marL="72000" algn="l" fontAlgn="ctr"/>
                      <a:endParaRPr lang="ru-RU" sz="800" b="0" i="0" u="none" strike="noStrike" cap="none" dirty="0">
                        <a:solidFill>
                          <a:srgbClr val="007F76"/>
                        </a:solidFill>
                        <a:effectLst/>
                        <a:latin typeface="Arial Narrow" panose="020B0606020202030204" pitchFamily="34" charset="0"/>
                        <a:ea typeface="+mn-ea"/>
                        <a:cs typeface="+mn-cs"/>
                        <a:sym typeface="Arial"/>
                      </a:endParaRPr>
                    </a:p>
                  </a:txBody>
                  <a:tcPr marL="9525" marR="9525" marT="0" marB="0" anchor="ctr">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007F76">
                        <a:alpha val="20000"/>
                      </a:srgbClr>
                    </a:solidFill>
                  </a:tcPr>
                </a:tc>
                <a:tc hMerge="1">
                  <a:txBody>
                    <a:bodyPr/>
                    <a:lstStyle/>
                    <a:p>
                      <a:pPr algn="ctr" fontAlgn="b"/>
                      <a:endParaRPr lang="ru-KZ" sz="800" b="0" i="0" u="none" strike="noStrike" cap="none" dirty="0">
                        <a:solidFill>
                          <a:schemeClr val="tx1"/>
                        </a:solidFill>
                        <a:effectLst/>
                        <a:latin typeface="Arial Narrow" panose="020B0606020202030204" pitchFamily="34" charset="0"/>
                        <a:ea typeface="+mn-ea"/>
                        <a:cs typeface="+mn-cs"/>
                        <a:sym typeface="Arial"/>
                      </a:endParaRPr>
                    </a:p>
                  </a:txBody>
                  <a:tcPr marL="9525" marR="9525" marT="0" marB="0" anchor="ctr">
                    <a:lnL w="12700" cap="flat" cmpd="sng" algn="ctr">
                      <a:solidFill>
                        <a:schemeClr val="tx1"/>
                      </a:solidFill>
                      <a:prstDash val="solid"/>
                      <a:round/>
                      <a:headEnd type="none" w="med" len="med"/>
                      <a:tailEnd type="none" w="med" len="med"/>
                    </a:lnL>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50000"/>
                        <a:alpha val="20000"/>
                      </a:schemeClr>
                    </a:solidFill>
                  </a:tcPr>
                </a:tc>
                <a:tc hMerge="1">
                  <a:txBody>
                    <a:bodyPr/>
                    <a:lstStyle/>
                    <a:p>
                      <a:pPr algn="ctr" fontAlgn="b"/>
                      <a:endParaRPr lang="ru-KZ" sz="800" b="0" i="0" u="none" strike="noStrike" cap="none" dirty="0">
                        <a:solidFill>
                          <a:schemeClr val="tx1"/>
                        </a:solidFill>
                        <a:effectLst/>
                        <a:latin typeface="Arial Narrow" panose="020B0606020202030204" pitchFamily="34" charset="0"/>
                        <a:ea typeface="+mn-ea"/>
                        <a:cs typeface="+mn-cs"/>
                        <a:sym typeface="Arial"/>
                      </a:endParaRPr>
                    </a:p>
                  </a:txBody>
                  <a:tcPr marL="9525" marR="9525" marT="0" marB="0" anchor="ct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50000"/>
                        <a:alpha val="20000"/>
                      </a:schemeClr>
                    </a:solidFill>
                  </a:tcPr>
                </a:tc>
                <a:tc hMerge="1">
                  <a:txBody>
                    <a:bodyPr/>
                    <a:lstStyle/>
                    <a:p>
                      <a:pPr algn="ctr" fontAlgn="b"/>
                      <a:endParaRPr lang="ru-KZ" sz="800" b="0" i="0" u="none" strike="noStrike" cap="none" dirty="0">
                        <a:solidFill>
                          <a:schemeClr val="tx1"/>
                        </a:solidFill>
                        <a:effectLst/>
                        <a:latin typeface="Arial Narrow" panose="020B0606020202030204" pitchFamily="34" charset="0"/>
                        <a:ea typeface="+mn-ea"/>
                        <a:cs typeface="+mn-cs"/>
                        <a:sym typeface="Arial"/>
                      </a:endParaRPr>
                    </a:p>
                  </a:txBody>
                  <a:tcPr marL="9525" marR="9525" marT="0" marB="0" anchor="ct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50000"/>
                        <a:alpha val="20000"/>
                      </a:schemeClr>
                    </a:solidFill>
                  </a:tcPr>
                </a:tc>
                <a:tc hMerge="1">
                  <a:txBody>
                    <a:bodyPr/>
                    <a:lstStyle/>
                    <a:p>
                      <a:pPr algn="ctr" fontAlgn="b"/>
                      <a:endParaRPr lang="ru-KZ" sz="800" b="0" i="0" u="none" strike="noStrike" cap="none" dirty="0">
                        <a:solidFill>
                          <a:schemeClr val="tx1"/>
                        </a:solidFill>
                        <a:effectLst/>
                        <a:latin typeface="Arial Narrow" panose="020B0606020202030204" pitchFamily="34" charset="0"/>
                        <a:ea typeface="+mn-ea"/>
                        <a:cs typeface="+mn-cs"/>
                        <a:sym typeface="Arial"/>
                      </a:endParaRPr>
                    </a:p>
                  </a:txBody>
                  <a:tcPr marL="9525" marR="9525" marT="0" marB="0" anchor="ct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50000"/>
                        <a:alpha val="20000"/>
                      </a:schemeClr>
                    </a:solidFill>
                  </a:tcPr>
                </a:tc>
                <a:tc hMerge="1">
                  <a:txBody>
                    <a:bodyPr/>
                    <a:lstStyle/>
                    <a:p>
                      <a:pPr algn="ctr" fontAlgn="b"/>
                      <a:endParaRPr lang="ru-KZ" sz="800" b="0" i="0" u="none" strike="noStrike" cap="none" dirty="0">
                        <a:solidFill>
                          <a:schemeClr val="tx1"/>
                        </a:solidFill>
                        <a:effectLst/>
                        <a:latin typeface="Arial Narrow" panose="020B0606020202030204" pitchFamily="34" charset="0"/>
                        <a:ea typeface="+mn-ea"/>
                        <a:cs typeface="+mn-cs"/>
                        <a:sym typeface="Arial"/>
                      </a:endParaRPr>
                    </a:p>
                  </a:txBody>
                  <a:tcPr marL="9525" marR="9525" marT="0" marB="0" anchor="ctr">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50000"/>
                        <a:alpha val="20000"/>
                      </a:schemeClr>
                    </a:solidFill>
                  </a:tcPr>
                </a:tc>
                <a:tc hMerge="1">
                  <a:txBody>
                    <a:bodyPr/>
                    <a:lstStyle/>
                    <a:p>
                      <a:pPr algn="ctr" fontAlgn="ctr"/>
                      <a:endParaRPr lang="ru-KZ" sz="800" b="0" i="0" u="none" strike="noStrike" cap="none" dirty="0">
                        <a:solidFill>
                          <a:srgbClr val="007F76"/>
                        </a:solidFill>
                        <a:effectLst/>
                        <a:latin typeface="Arial Narrow" panose="020B0606020202030204" pitchFamily="34" charset="0"/>
                        <a:ea typeface="+mn-ea"/>
                        <a:cs typeface="+mn-cs"/>
                        <a:sym typeface="Arial"/>
                      </a:endParaRPr>
                    </a:p>
                  </a:txBody>
                  <a:tcPr marL="9525" marR="9525" marT="0" marB="0" anchor="ctr">
                    <a:lnL w="12700" cap="flat" cmpd="sng" algn="ctr">
                      <a:solidFill>
                        <a:schemeClr val="tx1"/>
                      </a:solidFill>
                      <a:prstDash val="solid"/>
                      <a:round/>
                      <a:headEnd type="none" w="med" len="med"/>
                      <a:tailEnd type="none" w="med" len="med"/>
                    </a:lnL>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007F76">
                        <a:alpha val="20000"/>
                      </a:srgbClr>
                    </a:solidFill>
                  </a:tcPr>
                </a:tc>
                <a:tc hMerge="1">
                  <a:txBody>
                    <a:bodyPr/>
                    <a:lstStyle/>
                    <a:p>
                      <a:pPr algn="ctr" fontAlgn="ctr"/>
                      <a:endParaRPr lang="ru-KZ" sz="800" b="0" i="0" u="none" strike="noStrike" cap="none" dirty="0">
                        <a:solidFill>
                          <a:schemeClr val="tx1"/>
                        </a:solidFill>
                        <a:effectLst/>
                        <a:latin typeface="Arial Narrow" panose="020B0606020202030204" pitchFamily="34" charset="0"/>
                        <a:ea typeface="+mn-ea"/>
                        <a:cs typeface="+mn-cs"/>
                        <a:sym typeface="Arial"/>
                      </a:endParaRPr>
                    </a:p>
                  </a:txBody>
                  <a:tcPr marL="9525" marR="9525" marT="0" marB="0" anchor="ct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50000"/>
                        <a:alpha val="20000"/>
                      </a:schemeClr>
                    </a:solidFill>
                  </a:tcPr>
                </a:tc>
                <a:tc hMerge="1">
                  <a:txBody>
                    <a:bodyPr/>
                    <a:lstStyle/>
                    <a:p>
                      <a:pPr algn="ctr" fontAlgn="ctr"/>
                      <a:endParaRPr lang="ru-KZ" sz="800" b="0" i="0" u="none" strike="noStrike" cap="none" dirty="0">
                        <a:solidFill>
                          <a:srgbClr val="007F76"/>
                        </a:solidFill>
                        <a:effectLst/>
                        <a:latin typeface="Arial Narrow" panose="020B0606020202030204" pitchFamily="34" charset="0"/>
                        <a:ea typeface="+mn-ea"/>
                        <a:cs typeface="+mn-cs"/>
                        <a:sym typeface="Arial"/>
                      </a:endParaRPr>
                    </a:p>
                  </a:txBody>
                  <a:tcPr marL="9525" marR="9525" marT="0" marB="0" anchor="ct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007F76">
                        <a:alpha val="20000"/>
                      </a:srgbClr>
                    </a:solidFill>
                  </a:tcPr>
                </a:tc>
                <a:tc hMerge="1">
                  <a:txBody>
                    <a:bodyPr/>
                    <a:lstStyle/>
                    <a:p>
                      <a:pPr algn="ctr" fontAlgn="ctr"/>
                      <a:endParaRPr lang="ru-KZ" sz="800" b="0" i="0" u="none" strike="noStrike" cap="none" dirty="0">
                        <a:solidFill>
                          <a:srgbClr val="007F76"/>
                        </a:solidFill>
                        <a:effectLst/>
                        <a:latin typeface="Arial Narrow" panose="020B0606020202030204" pitchFamily="34" charset="0"/>
                        <a:ea typeface="+mn-ea"/>
                        <a:cs typeface="+mn-cs"/>
                        <a:sym typeface="Arial"/>
                      </a:endParaRPr>
                    </a:p>
                  </a:txBody>
                  <a:tcPr marL="9525" marR="9525" marT="0" marB="0" anchor="ct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007F76">
                        <a:alpha val="20000"/>
                      </a:srgbClr>
                    </a:solidFill>
                  </a:tcPr>
                </a:tc>
                <a:tc hMerge="1">
                  <a:txBody>
                    <a:bodyPr/>
                    <a:lstStyle/>
                    <a:p>
                      <a:pPr algn="ctr" fontAlgn="ctr"/>
                      <a:endParaRPr lang="ru-KZ" sz="800" b="0" i="0" u="none" strike="noStrike" cap="none" dirty="0">
                        <a:solidFill>
                          <a:srgbClr val="007F76"/>
                        </a:solidFill>
                        <a:effectLst/>
                        <a:latin typeface="Arial Narrow" panose="020B0606020202030204" pitchFamily="34" charset="0"/>
                        <a:ea typeface="+mn-ea"/>
                        <a:cs typeface="+mn-cs"/>
                        <a:sym typeface="Arial"/>
                      </a:endParaRPr>
                    </a:p>
                  </a:txBody>
                  <a:tcPr marL="9525" marR="9525" marT="0" marB="0" anchor="ct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007F76">
                        <a:alpha val="20000"/>
                      </a:srgbClr>
                    </a:solidFill>
                  </a:tcPr>
                </a:tc>
                <a:tc hMerge="1">
                  <a:txBody>
                    <a:bodyPr/>
                    <a:lstStyle/>
                    <a:p>
                      <a:pPr algn="ctr" fontAlgn="ctr"/>
                      <a:endParaRPr lang="ru-KZ" sz="800" b="0" i="0" u="none" strike="noStrike" cap="none" dirty="0">
                        <a:solidFill>
                          <a:srgbClr val="007F76"/>
                        </a:solidFill>
                        <a:effectLst/>
                        <a:latin typeface="Arial Narrow" panose="020B0606020202030204" pitchFamily="34" charset="0"/>
                        <a:ea typeface="+mn-ea"/>
                        <a:cs typeface="+mn-cs"/>
                        <a:sym typeface="Arial"/>
                      </a:endParaRPr>
                    </a:p>
                  </a:txBody>
                  <a:tcPr marL="9525" marR="9525" marT="0" marB="0" anchor="ct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007F76">
                        <a:alpha val="20000"/>
                      </a:srgbClr>
                    </a:solidFill>
                  </a:tcPr>
                </a:tc>
                <a:extLst>
                  <a:ext uri="{0D108BD9-81ED-4DB2-BD59-A6C34878D82A}">
                    <a16:rowId xmlns:a16="http://schemas.microsoft.com/office/drawing/2014/main" val="3962794852"/>
                  </a:ext>
                </a:extLst>
              </a:tr>
              <a:tr h="144837">
                <a:tc>
                  <a:txBody>
                    <a:bodyPr/>
                    <a:lstStyle/>
                    <a:p>
                      <a:pPr algn="ctr" fontAlgn="b"/>
                      <a:r>
                        <a:rPr lang="ru-RU" sz="800" u="none" strike="noStrike" dirty="0">
                          <a:solidFill>
                            <a:schemeClr val="accent3">
                              <a:lumMod val="50000"/>
                            </a:schemeClr>
                          </a:solidFill>
                          <a:effectLst/>
                          <a:latin typeface="Arial Narrow" panose="020B0606020202030204" pitchFamily="34" charset="0"/>
                        </a:rPr>
                        <a:t>1</a:t>
                      </a:r>
                      <a:endParaRPr lang="en-US" sz="800" b="0" i="0" u="none" strike="noStrike" dirty="0">
                        <a:solidFill>
                          <a:schemeClr val="accent3">
                            <a:lumMod val="50000"/>
                          </a:schemeClr>
                        </a:solidFill>
                        <a:effectLst/>
                        <a:latin typeface="Arial Narrow" panose="020B0606020202030204" pitchFamily="34" charset="0"/>
                      </a:endParaRPr>
                    </a:p>
                  </a:txBody>
                  <a:tcPr marL="9525" marR="9525" marT="0" marB="0" anchor="ctr">
                    <a:lnT w="12700" cap="flat" cmpd="sng" algn="ctr">
                      <a:solidFill>
                        <a:schemeClr val="tx1"/>
                      </a:solidFill>
                      <a:prstDash val="solid"/>
                      <a:round/>
                      <a:headEnd type="none" w="med" len="med"/>
                      <a:tailEnd type="none" w="med" len="med"/>
                    </a:lnT>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9629-7</a:t>
                      </a:r>
                    </a:p>
                  </a:txBody>
                  <a:tcPr marL="9525" marR="9525" marT="9525" marB="0" anchor="ctr">
                    <a:lnT w="12700" cap="flat" cmpd="sng" algn="ctr">
                      <a:solidFill>
                        <a:schemeClr val="tx1"/>
                      </a:solidFill>
                      <a:prstDash val="solid"/>
                      <a:round/>
                      <a:headEnd type="none" w="med" len="med"/>
                      <a:tailEnd type="none" w="med" len="med"/>
                    </a:lnT>
                    <a:solidFill>
                      <a:schemeClr val="accent6">
                        <a:lumMod val="50000"/>
                        <a:alpha val="1000"/>
                      </a:schemeClr>
                    </a:solidFill>
                  </a:tcPr>
                </a:tc>
                <a:tc>
                  <a:txBody>
                    <a:bodyPr/>
                    <a:lstStyle/>
                    <a:p>
                      <a:pPr marL="72000" algn="l" fontAlgn="ctr"/>
                      <a:r>
                        <a:rPr lang="ru-RU" sz="800" b="0" i="0" u="none" strike="noStrike" dirty="0" err="1">
                          <a:solidFill>
                            <a:srgbClr val="000000"/>
                          </a:solidFill>
                          <a:effectLst/>
                          <a:latin typeface="Arial Narrow" panose="020B0606020202030204" pitchFamily="34" charset="0"/>
                        </a:rPr>
                        <a:t>Әртүрлі</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жұмысты</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атқарушылар</a:t>
                      </a:r>
                      <a:endParaRPr lang="ru-RU" sz="800" b="0" i="0" u="none" strike="noStrike" dirty="0">
                        <a:solidFill>
                          <a:srgbClr val="000000"/>
                        </a:solidFill>
                        <a:effectLst/>
                        <a:latin typeface="Arial Narrow" panose="020B0606020202030204" pitchFamily="34" charset="0"/>
                      </a:endParaRPr>
                    </a:p>
                  </a:txBody>
                  <a:tcPr marL="9525" marR="9525" marT="9525" marB="0" anchor="ctr">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3 240</a:t>
                      </a:r>
                    </a:p>
                  </a:txBody>
                  <a:tcPr marL="9525" marR="9525" marT="9525" marB="0" anchor="ctr">
                    <a:lnL w="12700" cap="flat" cmpd="sng" algn="ctr">
                      <a:solidFill>
                        <a:schemeClr val="tx1"/>
                      </a:solidFill>
                      <a:prstDash val="solid"/>
                      <a:round/>
                      <a:headEnd type="none" w="med" len="med"/>
                      <a:tailEnd type="none" w="med" len="med"/>
                    </a:lnL>
                    <a:lnT w="12700" cap="flat" cmpd="sng" algn="ctr">
                      <a:solidFill>
                        <a:schemeClr val="tx1"/>
                      </a:solidFill>
                      <a:prstDash val="solid"/>
                      <a:round/>
                      <a:headEnd type="none" w="med" len="med"/>
                      <a:tailEnd type="none" w="med" len="med"/>
                    </a:lnT>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283</a:t>
                      </a:r>
                    </a:p>
                  </a:txBody>
                  <a:tcPr marL="9525" marR="9525" marT="9525" marB="0" anchor="ctr">
                    <a:lnT w="12700" cap="flat" cmpd="sng" algn="ctr">
                      <a:solidFill>
                        <a:schemeClr val="tx1"/>
                      </a:solidFill>
                      <a:prstDash val="solid"/>
                      <a:round/>
                      <a:headEnd type="none" w="med" len="med"/>
                      <a:tailEnd type="none" w="med" len="med"/>
                    </a:lnT>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1 071</a:t>
                      </a:r>
                    </a:p>
                  </a:txBody>
                  <a:tcPr marL="9525" marR="9525" marT="9525" marB="0" anchor="ctr">
                    <a:lnT w="12700" cap="flat" cmpd="sng" algn="ctr">
                      <a:solidFill>
                        <a:schemeClr val="tx1"/>
                      </a:solidFill>
                      <a:prstDash val="solid"/>
                      <a:round/>
                      <a:headEnd type="none" w="med" len="med"/>
                      <a:tailEnd type="none" w="med" len="med"/>
                    </a:lnT>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813</a:t>
                      </a:r>
                    </a:p>
                  </a:txBody>
                  <a:tcPr marL="9525" marR="9525" marT="9525" marB="0" anchor="ctr">
                    <a:lnT w="12700" cap="flat" cmpd="sng" algn="ctr">
                      <a:solidFill>
                        <a:schemeClr val="tx1"/>
                      </a:solidFill>
                      <a:prstDash val="solid"/>
                      <a:round/>
                      <a:headEnd type="none" w="med" len="med"/>
                      <a:tailEnd type="none" w="med" len="med"/>
                    </a:lnT>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1 073</a:t>
                      </a:r>
                    </a:p>
                  </a:txBody>
                  <a:tcPr marL="9525" marR="9525" marT="9525" marB="0" anchor="ctr">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4 123</a:t>
                      </a:r>
                    </a:p>
                  </a:txBody>
                  <a:tcPr marL="9525" marR="9525" marT="9525" marB="0" anchor="ctr">
                    <a:lnL w="12700" cap="flat" cmpd="sng" algn="ctr">
                      <a:solidFill>
                        <a:schemeClr val="tx1"/>
                      </a:solidFill>
                      <a:prstDash val="solid"/>
                      <a:round/>
                      <a:headEnd type="none" w="med" len="med"/>
                      <a:tailEnd type="none" w="med" len="med"/>
                    </a:lnL>
                    <a:lnT w="12700" cap="flat" cmpd="sng" algn="ctr">
                      <a:solidFill>
                        <a:schemeClr val="tx1"/>
                      </a:solidFill>
                      <a:prstDash val="solid"/>
                      <a:round/>
                      <a:headEnd type="none" w="med" len="med"/>
                      <a:tailEnd type="none" w="med" len="med"/>
                    </a:lnT>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441</a:t>
                      </a:r>
                    </a:p>
                  </a:txBody>
                  <a:tcPr marL="9525" marR="9525" marT="9525" marB="0" anchor="ctr">
                    <a:lnT w="12700" cap="flat" cmpd="sng" algn="ctr">
                      <a:solidFill>
                        <a:schemeClr val="tx1"/>
                      </a:solidFill>
                      <a:prstDash val="solid"/>
                      <a:round/>
                      <a:headEnd type="none" w="med" len="med"/>
                      <a:tailEnd type="none" w="med" len="med"/>
                    </a:lnT>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921</a:t>
                      </a:r>
                    </a:p>
                  </a:txBody>
                  <a:tcPr marL="9525" marR="9525" marT="9525" marB="0" anchor="ctr">
                    <a:lnT w="12700" cap="flat" cmpd="sng" algn="ctr">
                      <a:solidFill>
                        <a:schemeClr val="tx1"/>
                      </a:solidFill>
                      <a:prstDash val="solid"/>
                      <a:round/>
                      <a:headEnd type="none" w="med" len="med"/>
                      <a:tailEnd type="none" w="med" len="med"/>
                    </a:lnT>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1 479</a:t>
                      </a:r>
                    </a:p>
                  </a:txBody>
                  <a:tcPr marL="9525" marR="9525" marT="9525" marB="0" anchor="ctr">
                    <a:lnT w="12700" cap="flat" cmpd="sng" algn="ctr">
                      <a:solidFill>
                        <a:schemeClr val="tx1"/>
                      </a:solidFill>
                      <a:prstDash val="solid"/>
                      <a:round/>
                      <a:headEnd type="none" w="med" len="med"/>
                      <a:tailEnd type="none" w="med" len="med"/>
                    </a:lnT>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1 282</a:t>
                      </a:r>
                    </a:p>
                  </a:txBody>
                  <a:tcPr marL="9525" marR="9525" marT="9525" marB="0" anchor="ctr">
                    <a:lnT w="12700" cap="flat" cmpd="sng" algn="ctr">
                      <a:solidFill>
                        <a:schemeClr val="tx1"/>
                      </a:solidFill>
                      <a:prstDash val="solid"/>
                      <a:round/>
                      <a:headEnd type="none" w="med" len="med"/>
                      <a:tailEnd type="none" w="med" len="med"/>
                    </a:lnT>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3,5%</a:t>
                      </a:r>
                    </a:p>
                  </a:txBody>
                  <a:tcPr marL="9525" marR="9525" marT="9525" marB="0" anchor="ctr">
                    <a:lnT w="12700" cap="flat" cmpd="sng" algn="ctr">
                      <a:solidFill>
                        <a:schemeClr val="tx1"/>
                      </a:solidFill>
                      <a:prstDash val="solid"/>
                      <a:round/>
                      <a:headEnd type="none" w="med" len="med"/>
                      <a:tailEnd type="none" w="med" len="med"/>
                    </a:lnT>
                    <a:solidFill>
                      <a:schemeClr val="accent6">
                        <a:lumMod val="50000"/>
                        <a:alpha val="1000"/>
                      </a:schemeClr>
                    </a:solidFill>
                  </a:tcPr>
                </a:tc>
                <a:extLst>
                  <a:ext uri="{0D108BD9-81ED-4DB2-BD59-A6C34878D82A}">
                    <a16:rowId xmlns:a16="http://schemas.microsoft.com/office/drawing/2014/main" val="1781471339"/>
                  </a:ext>
                </a:extLst>
              </a:tr>
              <a:tr h="144837">
                <a:tc>
                  <a:txBody>
                    <a:bodyPr/>
                    <a:lstStyle/>
                    <a:p>
                      <a:pPr algn="ctr" fontAlgn="b"/>
                      <a:r>
                        <a:rPr lang="ru-RU" sz="800" b="0" i="0" u="none" strike="noStrike" dirty="0">
                          <a:solidFill>
                            <a:schemeClr val="accent3">
                              <a:lumMod val="50000"/>
                            </a:schemeClr>
                          </a:solidFill>
                          <a:effectLst/>
                          <a:latin typeface="Arial Narrow" panose="020B0606020202030204" pitchFamily="34" charset="0"/>
                        </a:rPr>
                        <a:t>2</a:t>
                      </a:r>
                      <a:endParaRPr lang="en-US" sz="800" b="0" i="0" u="none" strike="noStrike" dirty="0">
                        <a:solidFill>
                          <a:schemeClr val="accent3">
                            <a:lumMod val="50000"/>
                          </a:schemeClr>
                        </a:solidFill>
                        <a:effectLst/>
                        <a:latin typeface="Arial Narrow" panose="020B0606020202030204" pitchFamily="34" charset="0"/>
                      </a:endParaRPr>
                    </a:p>
                  </a:txBody>
                  <a:tcPr marL="9525" marR="9525" marT="0" marB="0" anchor="ctr">
                    <a:solidFill>
                      <a:schemeClr val="accent3">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8322-2</a:t>
                      </a:r>
                    </a:p>
                  </a:txBody>
                  <a:tcPr marL="9525" marR="9525" marT="9525" marB="0" anchor="ctr">
                    <a:solidFill>
                      <a:schemeClr val="accent3">
                        <a:lumMod val="50000"/>
                        <a:alpha val="20000"/>
                      </a:schemeClr>
                    </a:solidFill>
                  </a:tcPr>
                </a:tc>
                <a:tc>
                  <a:txBody>
                    <a:bodyPr/>
                    <a:lstStyle/>
                    <a:p>
                      <a:pPr marL="72000" algn="l" fontAlgn="ctr"/>
                      <a:r>
                        <a:rPr lang="ru-RU" sz="800" b="0" i="0" u="none" strike="noStrike" dirty="0">
                          <a:solidFill>
                            <a:srgbClr val="000000"/>
                          </a:solidFill>
                          <a:effectLst/>
                          <a:latin typeface="Arial Narrow" panose="020B0606020202030204" pitchFamily="34" charset="0"/>
                        </a:rPr>
                        <a:t>Жеке </a:t>
                      </a:r>
                      <a:r>
                        <a:rPr lang="ru-RU" sz="800" b="0" i="0" u="none" strike="noStrike" dirty="0" err="1">
                          <a:solidFill>
                            <a:srgbClr val="000000"/>
                          </a:solidFill>
                          <a:effectLst/>
                          <a:latin typeface="Arial Narrow" panose="020B0606020202030204" pitchFamily="34" charset="0"/>
                        </a:rPr>
                        <a:t>жүргізушілер</a:t>
                      </a:r>
                      <a:r>
                        <a:rPr lang="ru-RU" sz="800" b="0" i="0" u="none" strike="noStrike" dirty="0">
                          <a:solidFill>
                            <a:srgbClr val="000000"/>
                          </a:solidFill>
                          <a:effectLst/>
                          <a:latin typeface="Arial Narrow" panose="020B0606020202030204" pitchFamily="34" charset="0"/>
                        </a:rPr>
                        <a:t> мен </a:t>
                      </a:r>
                      <a:r>
                        <a:rPr lang="ru-RU" sz="800" b="0" i="0" u="none" strike="noStrike" dirty="0" err="1">
                          <a:solidFill>
                            <a:srgbClr val="000000"/>
                          </a:solidFill>
                          <a:effectLst/>
                          <a:latin typeface="Arial Narrow" panose="020B0606020202030204" pitchFamily="34" charset="0"/>
                        </a:rPr>
                        <a:t>шопырлар</a:t>
                      </a:r>
                      <a:endParaRPr lang="ru-RU" sz="800" b="0" i="0" u="none" strike="noStrike" dirty="0">
                        <a:solidFill>
                          <a:srgbClr val="000000"/>
                        </a:solidFill>
                        <a:effectLst/>
                        <a:latin typeface="Arial Narrow" panose="020B0606020202030204" pitchFamily="34" charset="0"/>
                      </a:endParaRPr>
                    </a:p>
                  </a:txBody>
                  <a:tcPr marL="9525" marR="9525" marT="9525" marB="0" anchor="ctr">
                    <a:lnR w="12700" cap="flat" cmpd="sng" algn="ctr">
                      <a:solidFill>
                        <a:schemeClr val="tx1"/>
                      </a:solidFill>
                      <a:prstDash val="solid"/>
                      <a:round/>
                      <a:headEnd type="none" w="med" len="med"/>
                      <a:tailEnd type="none" w="med" len="med"/>
                    </a:lnR>
                    <a:solidFill>
                      <a:schemeClr val="accent3">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4 061</a:t>
                      </a:r>
                    </a:p>
                  </a:txBody>
                  <a:tcPr marL="9525" marR="9525" marT="9525" marB="0" anchor="ctr">
                    <a:lnL w="12700" cap="flat" cmpd="sng" algn="ctr">
                      <a:solidFill>
                        <a:schemeClr val="tx1"/>
                      </a:solidFill>
                      <a:prstDash val="solid"/>
                      <a:round/>
                      <a:headEnd type="none" w="med" len="med"/>
                      <a:tailEnd type="none" w="med" len="med"/>
                    </a:lnL>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1 177</a:t>
                      </a:r>
                    </a:p>
                  </a:txBody>
                  <a:tcPr marL="9525" marR="9525" marT="9525" marB="0" anchor="c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1 394</a:t>
                      </a:r>
                    </a:p>
                  </a:txBody>
                  <a:tcPr marL="9525" marR="9525" marT="9525" marB="0" anchor="c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935</a:t>
                      </a:r>
                    </a:p>
                  </a:txBody>
                  <a:tcPr marL="9525" marR="9525" marT="9525" marB="0" anchor="c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555</a:t>
                      </a:r>
                    </a:p>
                  </a:txBody>
                  <a:tcPr marL="9525" marR="9525" marT="9525" marB="0" anchor="ctr">
                    <a:lnR w="12700" cap="flat" cmpd="sng" algn="ctr">
                      <a:solidFill>
                        <a:schemeClr val="tx1"/>
                      </a:solidFill>
                      <a:prstDash val="solid"/>
                      <a:round/>
                      <a:headEnd type="none" w="med" len="med"/>
                      <a:tailEnd type="none" w="med" len="med"/>
                    </a:ln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3 996</a:t>
                      </a:r>
                    </a:p>
                  </a:txBody>
                  <a:tcPr marL="9525" marR="9525" marT="9525" marB="0" anchor="ctr">
                    <a:lnL w="12700" cap="flat" cmpd="sng" algn="ctr">
                      <a:solidFill>
                        <a:schemeClr val="tx1"/>
                      </a:solidFill>
                      <a:prstDash val="solid"/>
                      <a:round/>
                      <a:headEnd type="none" w="med" len="med"/>
                      <a:tailEnd type="none" w="med" len="med"/>
                    </a:lnL>
                    <a:solidFill>
                      <a:schemeClr val="accent3">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672</a:t>
                      </a:r>
                    </a:p>
                  </a:txBody>
                  <a:tcPr marL="9525" marR="9525" marT="9525" marB="0" anchor="c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1 023</a:t>
                      </a:r>
                    </a:p>
                  </a:txBody>
                  <a:tcPr marL="9525" marR="9525" marT="9525" marB="0" anchor="ctr">
                    <a:solidFill>
                      <a:schemeClr val="accent3">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1 326</a:t>
                      </a:r>
                    </a:p>
                  </a:txBody>
                  <a:tcPr marL="9525" marR="9525" marT="9525" marB="0" anchor="ctr">
                    <a:solidFill>
                      <a:schemeClr val="accent3">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975</a:t>
                      </a:r>
                    </a:p>
                  </a:txBody>
                  <a:tcPr marL="9525" marR="9525" marT="9525" marB="0" anchor="ctr">
                    <a:solidFill>
                      <a:schemeClr val="accent3">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3,4%</a:t>
                      </a:r>
                    </a:p>
                  </a:txBody>
                  <a:tcPr marL="9525" marR="9525" marT="9525" marB="0" anchor="ctr">
                    <a:solidFill>
                      <a:schemeClr val="accent3">
                        <a:lumMod val="50000"/>
                        <a:alpha val="20000"/>
                      </a:schemeClr>
                    </a:solidFill>
                  </a:tcPr>
                </a:tc>
                <a:extLst>
                  <a:ext uri="{0D108BD9-81ED-4DB2-BD59-A6C34878D82A}">
                    <a16:rowId xmlns:a16="http://schemas.microsoft.com/office/drawing/2014/main" val="4251926215"/>
                  </a:ext>
                </a:extLst>
              </a:tr>
              <a:tr h="144837">
                <a:tc>
                  <a:txBody>
                    <a:bodyPr/>
                    <a:lstStyle/>
                    <a:p>
                      <a:pPr algn="ctr" fontAlgn="b"/>
                      <a:r>
                        <a:rPr lang="ru-RU" sz="800" b="0" i="0" u="none" strike="noStrike" dirty="0">
                          <a:solidFill>
                            <a:schemeClr val="accent3">
                              <a:lumMod val="50000"/>
                            </a:schemeClr>
                          </a:solidFill>
                          <a:effectLst/>
                          <a:latin typeface="Arial Narrow" panose="020B0606020202030204" pitchFamily="34" charset="0"/>
                        </a:rPr>
                        <a:t>3</a:t>
                      </a:r>
                      <a:endParaRPr lang="en-US" sz="800" b="0" i="0" u="none" strike="noStrike" dirty="0">
                        <a:solidFill>
                          <a:schemeClr val="accent3">
                            <a:lumMod val="50000"/>
                          </a:schemeClr>
                        </a:solidFill>
                        <a:effectLst/>
                        <a:latin typeface="Arial Narrow" panose="020B0606020202030204" pitchFamily="34" charset="0"/>
                      </a:endParaRPr>
                    </a:p>
                  </a:txBody>
                  <a:tcPr marL="9525" marR="9525" marT="0"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3221-0</a:t>
                      </a:r>
                    </a:p>
                  </a:txBody>
                  <a:tcPr marL="9525" marR="9525" marT="9525" marB="0" anchor="ctr">
                    <a:solidFill>
                      <a:schemeClr val="accent6">
                        <a:lumMod val="50000"/>
                        <a:alpha val="1000"/>
                      </a:schemeClr>
                    </a:solidFill>
                  </a:tcPr>
                </a:tc>
                <a:tc>
                  <a:txBody>
                    <a:bodyPr/>
                    <a:lstStyle/>
                    <a:p>
                      <a:pPr marL="72000" algn="l" fontAlgn="ctr"/>
                      <a:r>
                        <a:rPr lang="ru-RU" sz="800" b="0" i="0" u="none" strike="noStrike" dirty="0" err="1">
                          <a:solidFill>
                            <a:srgbClr val="000000"/>
                          </a:solidFill>
                          <a:effectLst/>
                          <a:latin typeface="Arial Narrow" panose="020B0606020202030204" pitchFamily="34" charset="0"/>
                        </a:rPr>
                        <a:t>Күтім</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жөніндегі</a:t>
                      </a:r>
                      <a:r>
                        <a:rPr lang="ru-RU" sz="800" b="0" i="0" u="none" strike="noStrike" dirty="0">
                          <a:solidFill>
                            <a:srgbClr val="000000"/>
                          </a:solidFill>
                          <a:effectLst/>
                          <a:latin typeface="Arial Narrow" panose="020B0606020202030204" pitchFamily="34" charset="0"/>
                        </a:rPr>
                        <a:t> орта </a:t>
                      </a:r>
                      <a:r>
                        <a:rPr lang="ru-RU" sz="800" b="0" i="0" u="none" strike="noStrike" dirty="0" err="1">
                          <a:solidFill>
                            <a:srgbClr val="000000"/>
                          </a:solidFill>
                          <a:effectLst/>
                          <a:latin typeface="Arial Narrow" panose="020B0606020202030204" pitchFamily="34" charset="0"/>
                        </a:rPr>
                        <a:t>медициналық</a:t>
                      </a:r>
                      <a:r>
                        <a:rPr lang="ru-RU" sz="800" b="0" i="0" u="none" strike="noStrike" dirty="0">
                          <a:solidFill>
                            <a:srgbClr val="000000"/>
                          </a:solidFill>
                          <a:effectLst/>
                          <a:latin typeface="Arial Narrow" panose="020B0606020202030204" pitchFamily="34" charset="0"/>
                        </a:rPr>
                        <a:t> персонал</a:t>
                      </a:r>
                    </a:p>
                  </a:txBody>
                  <a:tcPr marL="9525" marR="9525" marT="9525" marB="0" anchor="ctr">
                    <a:lnR w="12700" cap="flat" cmpd="sng" algn="ctr">
                      <a:solidFill>
                        <a:schemeClr val="tx1"/>
                      </a:solidFill>
                      <a:prstDash val="solid"/>
                      <a:round/>
                      <a:headEnd type="none" w="med" len="med"/>
                      <a:tailEnd type="none" w="med" len="med"/>
                    </a:ln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3 198</a:t>
                      </a:r>
                    </a:p>
                  </a:txBody>
                  <a:tcPr marL="9525" marR="9525" marT="9525" marB="0" anchor="ctr">
                    <a:lnL w="12700" cap="flat" cmpd="sng" algn="ctr">
                      <a:solidFill>
                        <a:schemeClr val="tx1"/>
                      </a:solidFill>
                      <a:prstDash val="solid"/>
                      <a:round/>
                      <a:headEnd type="none" w="med" len="med"/>
                      <a:tailEnd type="none" w="med" len="med"/>
                    </a:lnL>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1 057</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1 015</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675</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451</a:t>
                      </a:r>
                    </a:p>
                  </a:txBody>
                  <a:tcPr marL="9525" marR="9525" marT="9525" marB="0" anchor="ctr">
                    <a:lnR w="12700" cap="flat" cmpd="sng" algn="ctr">
                      <a:solidFill>
                        <a:schemeClr val="tx1"/>
                      </a:solidFill>
                      <a:prstDash val="solid"/>
                      <a:round/>
                      <a:headEnd type="none" w="med" len="med"/>
                      <a:tailEnd type="none" w="med" len="med"/>
                    </a:ln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3 694</a:t>
                      </a:r>
                    </a:p>
                  </a:txBody>
                  <a:tcPr marL="9525" marR="9525" marT="9525" marB="0" anchor="ctr">
                    <a:lnL w="12700" cap="flat" cmpd="sng" algn="ctr">
                      <a:solidFill>
                        <a:schemeClr val="tx1"/>
                      </a:solidFill>
                      <a:prstDash val="solid"/>
                      <a:round/>
                      <a:headEnd type="none" w="med" len="med"/>
                      <a:tailEnd type="none" w="med" len="med"/>
                    </a:lnL>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600</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1 007</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1 103</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984</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3,1%</a:t>
                      </a:r>
                    </a:p>
                  </a:txBody>
                  <a:tcPr marL="9525" marR="9525" marT="9525" marB="0" anchor="ctr">
                    <a:solidFill>
                      <a:schemeClr val="accent6">
                        <a:lumMod val="50000"/>
                        <a:alpha val="1000"/>
                      </a:schemeClr>
                    </a:solidFill>
                  </a:tcPr>
                </a:tc>
                <a:extLst>
                  <a:ext uri="{0D108BD9-81ED-4DB2-BD59-A6C34878D82A}">
                    <a16:rowId xmlns:a16="http://schemas.microsoft.com/office/drawing/2014/main" val="3433509531"/>
                  </a:ext>
                </a:extLst>
              </a:tr>
              <a:tr h="144837">
                <a:tc>
                  <a:txBody>
                    <a:bodyPr/>
                    <a:lstStyle/>
                    <a:p>
                      <a:pPr algn="ctr" fontAlgn="b"/>
                      <a:r>
                        <a:rPr lang="ru-RU" sz="800" b="0" i="0" u="none" strike="noStrike" dirty="0">
                          <a:solidFill>
                            <a:schemeClr val="accent3">
                              <a:lumMod val="50000"/>
                            </a:schemeClr>
                          </a:solidFill>
                          <a:effectLst/>
                          <a:latin typeface="Arial Narrow" panose="020B0606020202030204" pitchFamily="34" charset="0"/>
                        </a:rPr>
                        <a:t>4</a:t>
                      </a:r>
                      <a:endParaRPr lang="en-US" sz="800" b="0" i="0" u="none" strike="noStrike" dirty="0">
                        <a:solidFill>
                          <a:schemeClr val="accent3">
                            <a:lumMod val="50000"/>
                          </a:schemeClr>
                        </a:solidFill>
                        <a:effectLst/>
                        <a:latin typeface="Arial Narrow" panose="020B0606020202030204" pitchFamily="34" charset="0"/>
                      </a:endParaRPr>
                    </a:p>
                  </a:txBody>
                  <a:tcPr marL="9525" marR="9525" marT="0" marB="0" anchor="ctr">
                    <a:solidFill>
                      <a:schemeClr val="accent3">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8341-1</a:t>
                      </a:r>
                    </a:p>
                  </a:txBody>
                  <a:tcPr marL="9525" marR="9525" marT="9525" marB="0" anchor="ctr">
                    <a:solidFill>
                      <a:schemeClr val="accent3">
                        <a:lumMod val="50000"/>
                        <a:alpha val="20000"/>
                      </a:schemeClr>
                    </a:solidFill>
                  </a:tcPr>
                </a:tc>
                <a:tc>
                  <a:txBody>
                    <a:bodyPr/>
                    <a:lstStyle/>
                    <a:p>
                      <a:pPr marL="72000" algn="l" fontAlgn="ctr"/>
                      <a:r>
                        <a:rPr lang="ru-RU" sz="800" b="0" i="0" u="none" strike="noStrike" dirty="0" err="1">
                          <a:solidFill>
                            <a:srgbClr val="000000"/>
                          </a:solidFill>
                          <a:effectLst/>
                          <a:latin typeface="Arial Narrow" panose="020B0606020202030204" pitchFamily="34" charset="0"/>
                        </a:rPr>
                        <a:t>Тракторшылар</a:t>
                      </a:r>
                      <a:endParaRPr lang="ru-RU" sz="800" b="0" i="0" u="none" strike="noStrike" dirty="0">
                        <a:solidFill>
                          <a:srgbClr val="000000"/>
                        </a:solidFill>
                        <a:effectLst/>
                        <a:latin typeface="Arial Narrow" panose="020B0606020202030204" pitchFamily="34" charset="0"/>
                      </a:endParaRPr>
                    </a:p>
                  </a:txBody>
                  <a:tcPr marL="9525" marR="9525" marT="9525" marB="0" anchor="ctr">
                    <a:lnR w="12700" cap="flat" cmpd="sng" algn="ctr">
                      <a:solidFill>
                        <a:schemeClr val="tx1"/>
                      </a:solidFill>
                      <a:prstDash val="solid"/>
                      <a:round/>
                      <a:headEnd type="none" w="med" len="med"/>
                      <a:tailEnd type="none" w="med" len="med"/>
                    </a:lnR>
                    <a:solidFill>
                      <a:schemeClr val="accent3">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2 363</a:t>
                      </a:r>
                    </a:p>
                  </a:txBody>
                  <a:tcPr marL="9525" marR="9525" marT="9525" marB="0" anchor="ctr">
                    <a:lnL w="12700" cap="flat" cmpd="sng" algn="ctr">
                      <a:solidFill>
                        <a:schemeClr val="tx1"/>
                      </a:solidFill>
                      <a:prstDash val="solid"/>
                      <a:round/>
                      <a:headEnd type="none" w="med" len="med"/>
                      <a:tailEnd type="none" w="med" len="med"/>
                    </a:lnL>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688</a:t>
                      </a:r>
                    </a:p>
                  </a:txBody>
                  <a:tcPr marL="9525" marR="9525" marT="9525" marB="0" anchor="c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823</a:t>
                      </a:r>
                    </a:p>
                  </a:txBody>
                  <a:tcPr marL="9525" marR="9525" marT="9525" marB="0" anchor="c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557</a:t>
                      </a:r>
                    </a:p>
                  </a:txBody>
                  <a:tcPr marL="9525" marR="9525" marT="9525" marB="0" anchor="c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295</a:t>
                      </a:r>
                    </a:p>
                  </a:txBody>
                  <a:tcPr marL="9525" marR="9525" marT="9525" marB="0" anchor="ctr">
                    <a:lnR w="12700" cap="flat" cmpd="sng" algn="ctr">
                      <a:solidFill>
                        <a:schemeClr val="tx1"/>
                      </a:solidFill>
                      <a:prstDash val="solid"/>
                      <a:round/>
                      <a:headEnd type="none" w="med" len="med"/>
                      <a:tailEnd type="none" w="med" len="med"/>
                    </a:ln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3 305</a:t>
                      </a:r>
                    </a:p>
                  </a:txBody>
                  <a:tcPr marL="9525" marR="9525" marT="9525" marB="0" anchor="ctr">
                    <a:lnL w="12700" cap="flat" cmpd="sng" algn="ctr">
                      <a:solidFill>
                        <a:schemeClr val="tx1"/>
                      </a:solidFill>
                      <a:prstDash val="solid"/>
                      <a:round/>
                      <a:headEnd type="none" w="med" len="med"/>
                      <a:tailEnd type="none" w="med" len="med"/>
                    </a:lnL>
                    <a:solidFill>
                      <a:schemeClr val="accent3">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553</a:t>
                      </a:r>
                    </a:p>
                  </a:txBody>
                  <a:tcPr marL="9525" marR="9525" marT="9525" marB="0" anchor="c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752</a:t>
                      </a:r>
                    </a:p>
                  </a:txBody>
                  <a:tcPr marL="9525" marR="9525" marT="9525" marB="0" anchor="ctr">
                    <a:solidFill>
                      <a:schemeClr val="accent3">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1 117</a:t>
                      </a:r>
                    </a:p>
                  </a:txBody>
                  <a:tcPr marL="9525" marR="9525" marT="9525" marB="0" anchor="ctr">
                    <a:solidFill>
                      <a:schemeClr val="accent3">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883</a:t>
                      </a:r>
                    </a:p>
                  </a:txBody>
                  <a:tcPr marL="9525" marR="9525" marT="9525" marB="0" anchor="ctr">
                    <a:solidFill>
                      <a:schemeClr val="accent3">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2,8%</a:t>
                      </a:r>
                    </a:p>
                  </a:txBody>
                  <a:tcPr marL="9525" marR="9525" marT="9525" marB="0" anchor="ctr">
                    <a:solidFill>
                      <a:schemeClr val="accent3">
                        <a:lumMod val="50000"/>
                        <a:alpha val="20000"/>
                      </a:schemeClr>
                    </a:solidFill>
                  </a:tcPr>
                </a:tc>
                <a:extLst>
                  <a:ext uri="{0D108BD9-81ED-4DB2-BD59-A6C34878D82A}">
                    <a16:rowId xmlns:a16="http://schemas.microsoft.com/office/drawing/2014/main" val="1108121153"/>
                  </a:ext>
                </a:extLst>
              </a:tr>
              <a:tr h="144837">
                <a:tc>
                  <a:txBody>
                    <a:bodyPr/>
                    <a:lstStyle/>
                    <a:p>
                      <a:pPr algn="ctr" fontAlgn="b"/>
                      <a:r>
                        <a:rPr lang="ru-RU" sz="800" b="0" i="0" u="none" strike="noStrike" dirty="0">
                          <a:solidFill>
                            <a:schemeClr val="accent3">
                              <a:lumMod val="50000"/>
                            </a:schemeClr>
                          </a:solidFill>
                          <a:effectLst/>
                          <a:latin typeface="Arial Narrow" panose="020B0606020202030204" pitchFamily="34" charset="0"/>
                        </a:rPr>
                        <a:t>5</a:t>
                      </a:r>
                      <a:endParaRPr lang="en-US" sz="800" b="0" i="0" u="none" strike="noStrike" dirty="0">
                        <a:solidFill>
                          <a:schemeClr val="accent3">
                            <a:lumMod val="50000"/>
                          </a:schemeClr>
                        </a:solidFill>
                        <a:effectLst/>
                        <a:latin typeface="Arial Narrow" panose="020B0606020202030204" pitchFamily="34" charset="0"/>
                      </a:endParaRPr>
                    </a:p>
                  </a:txBody>
                  <a:tcPr marL="9525" marR="9525" marT="0"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2411-1</a:t>
                      </a:r>
                    </a:p>
                  </a:txBody>
                  <a:tcPr marL="9525" marR="9525" marT="9525" marB="0" anchor="ctr">
                    <a:solidFill>
                      <a:schemeClr val="accent6">
                        <a:lumMod val="50000"/>
                        <a:alpha val="1000"/>
                      </a:schemeClr>
                    </a:solidFill>
                  </a:tcPr>
                </a:tc>
                <a:tc>
                  <a:txBody>
                    <a:bodyPr/>
                    <a:lstStyle/>
                    <a:p>
                      <a:pPr marL="72000" algn="l" fontAlgn="ctr"/>
                      <a:r>
                        <a:rPr lang="ru-RU" sz="800" b="0" i="0" u="none" strike="noStrike" dirty="0" err="1">
                          <a:solidFill>
                            <a:srgbClr val="000000"/>
                          </a:solidFill>
                          <a:effectLst/>
                          <a:latin typeface="Arial Narrow" panose="020B0606020202030204" pitchFamily="34" charset="0"/>
                        </a:rPr>
                        <a:t>Бухгалтерлер</a:t>
                      </a:r>
                      <a:endParaRPr lang="ru-RU" sz="800" b="0" i="0" u="none" strike="noStrike" dirty="0">
                        <a:solidFill>
                          <a:srgbClr val="000000"/>
                        </a:solidFill>
                        <a:effectLst/>
                        <a:latin typeface="Arial Narrow" panose="020B0606020202030204" pitchFamily="34" charset="0"/>
                      </a:endParaRPr>
                    </a:p>
                  </a:txBody>
                  <a:tcPr marL="9525" marR="9525" marT="9525" marB="0" anchor="ctr">
                    <a:lnR w="12700" cap="flat" cmpd="sng" algn="ctr">
                      <a:solidFill>
                        <a:schemeClr val="tx1"/>
                      </a:solidFill>
                      <a:prstDash val="solid"/>
                      <a:round/>
                      <a:headEnd type="none" w="med" len="med"/>
                      <a:tailEnd type="none" w="med" len="med"/>
                    </a:ln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2 570</a:t>
                      </a:r>
                    </a:p>
                  </a:txBody>
                  <a:tcPr marL="9525" marR="9525" marT="9525" marB="0" anchor="ctr">
                    <a:lnL w="12700" cap="flat" cmpd="sng" algn="ctr">
                      <a:solidFill>
                        <a:schemeClr val="tx1"/>
                      </a:solidFill>
                      <a:prstDash val="solid"/>
                      <a:round/>
                      <a:headEnd type="none" w="med" len="med"/>
                      <a:tailEnd type="none" w="med" len="med"/>
                    </a:lnL>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742</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849</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579</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400</a:t>
                      </a:r>
                    </a:p>
                  </a:txBody>
                  <a:tcPr marL="9525" marR="9525" marT="9525" marB="0" anchor="ctr">
                    <a:lnR w="12700" cap="flat" cmpd="sng" algn="ctr">
                      <a:solidFill>
                        <a:schemeClr val="tx1"/>
                      </a:solidFill>
                      <a:prstDash val="solid"/>
                      <a:round/>
                      <a:headEnd type="none" w="med" len="med"/>
                      <a:tailEnd type="none" w="med" len="med"/>
                    </a:ln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3 112</a:t>
                      </a:r>
                    </a:p>
                  </a:txBody>
                  <a:tcPr marL="9525" marR="9525" marT="9525" marB="0" anchor="ctr">
                    <a:lnL w="12700" cap="flat" cmpd="sng" algn="ctr">
                      <a:solidFill>
                        <a:schemeClr val="tx1"/>
                      </a:solidFill>
                      <a:prstDash val="solid"/>
                      <a:round/>
                      <a:headEnd type="none" w="med" len="med"/>
                      <a:tailEnd type="none" w="med" len="med"/>
                    </a:lnL>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527</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808</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941</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836</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2,6%</a:t>
                      </a:r>
                    </a:p>
                  </a:txBody>
                  <a:tcPr marL="9525" marR="9525" marT="9525" marB="0" anchor="ctr">
                    <a:solidFill>
                      <a:schemeClr val="accent6">
                        <a:lumMod val="50000"/>
                        <a:alpha val="1000"/>
                      </a:schemeClr>
                    </a:solidFill>
                  </a:tcPr>
                </a:tc>
                <a:extLst>
                  <a:ext uri="{0D108BD9-81ED-4DB2-BD59-A6C34878D82A}">
                    <a16:rowId xmlns:a16="http://schemas.microsoft.com/office/drawing/2014/main" val="3859109263"/>
                  </a:ext>
                </a:extLst>
              </a:tr>
              <a:tr h="144837">
                <a:tc>
                  <a:txBody>
                    <a:bodyPr/>
                    <a:lstStyle/>
                    <a:p>
                      <a:pPr algn="ctr" fontAlgn="b"/>
                      <a:r>
                        <a:rPr lang="ru-RU" sz="800" b="0" i="0" u="none" strike="noStrike" dirty="0">
                          <a:solidFill>
                            <a:schemeClr val="accent3">
                              <a:lumMod val="50000"/>
                            </a:schemeClr>
                          </a:solidFill>
                          <a:effectLst/>
                          <a:latin typeface="Arial Narrow" panose="020B0606020202030204" pitchFamily="34" charset="0"/>
                        </a:rPr>
                        <a:t>6</a:t>
                      </a:r>
                      <a:endParaRPr lang="en-US" sz="800" b="0" i="0" u="none" strike="noStrike" dirty="0">
                        <a:solidFill>
                          <a:schemeClr val="accent3">
                            <a:lumMod val="50000"/>
                          </a:schemeClr>
                        </a:solidFill>
                        <a:effectLst/>
                        <a:latin typeface="Arial Narrow" panose="020B0606020202030204" pitchFamily="34" charset="0"/>
                      </a:endParaRPr>
                    </a:p>
                  </a:txBody>
                  <a:tcPr marL="9525" marR="9525" marT="0" marB="0" anchor="ctr">
                    <a:solidFill>
                      <a:schemeClr val="accent3">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9116-0</a:t>
                      </a:r>
                    </a:p>
                  </a:txBody>
                  <a:tcPr marL="9525" marR="9525" marT="9525" marB="0" anchor="ctr">
                    <a:solidFill>
                      <a:schemeClr val="accent3">
                        <a:lumMod val="50000"/>
                        <a:alpha val="20000"/>
                      </a:schemeClr>
                    </a:solidFill>
                  </a:tcPr>
                </a:tc>
                <a:tc>
                  <a:txBody>
                    <a:bodyPr/>
                    <a:lstStyle/>
                    <a:p>
                      <a:pPr marL="72000" algn="l" fontAlgn="ctr"/>
                      <a:r>
                        <a:rPr lang="ru-RU" sz="800" b="0" i="0" u="none" strike="noStrike" dirty="0">
                          <a:solidFill>
                            <a:srgbClr val="000000"/>
                          </a:solidFill>
                          <a:effectLst/>
                          <a:latin typeface="Arial Narrow" panose="020B0606020202030204" pitchFamily="34" charset="0"/>
                        </a:rPr>
                        <a:t>Аула </a:t>
                      </a:r>
                      <a:r>
                        <a:rPr lang="ru-RU" sz="800" b="0" i="0" u="none" strike="noStrike" dirty="0" err="1">
                          <a:solidFill>
                            <a:srgbClr val="000000"/>
                          </a:solidFill>
                          <a:effectLst/>
                          <a:latin typeface="Arial Narrow" panose="020B0606020202030204" pitchFamily="34" charset="0"/>
                        </a:rPr>
                        <a:t>сыпырушылар</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және</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ашық</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аумақтарды</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тазалаушылар</a:t>
                      </a:r>
                      <a:endParaRPr lang="ru-RU" sz="800" b="0" i="0" u="none" strike="noStrike" dirty="0">
                        <a:solidFill>
                          <a:srgbClr val="000000"/>
                        </a:solidFill>
                        <a:effectLst/>
                        <a:latin typeface="Arial Narrow" panose="020B0606020202030204" pitchFamily="34" charset="0"/>
                      </a:endParaRPr>
                    </a:p>
                  </a:txBody>
                  <a:tcPr marL="9525" marR="9525" marT="9525" marB="0" anchor="ctr">
                    <a:lnR w="12700" cap="flat" cmpd="sng" algn="ctr">
                      <a:solidFill>
                        <a:schemeClr val="tx1"/>
                      </a:solidFill>
                      <a:prstDash val="solid"/>
                      <a:round/>
                      <a:headEnd type="none" w="med" len="med"/>
                      <a:tailEnd type="none" w="med" len="med"/>
                    </a:lnR>
                    <a:solidFill>
                      <a:schemeClr val="accent3">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2 391</a:t>
                      </a:r>
                    </a:p>
                  </a:txBody>
                  <a:tcPr marL="9525" marR="9525" marT="9525" marB="0" anchor="ctr">
                    <a:lnL w="12700" cap="flat" cmpd="sng" algn="ctr">
                      <a:solidFill>
                        <a:schemeClr val="tx1"/>
                      </a:solidFill>
                      <a:prstDash val="solid"/>
                      <a:round/>
                      <a:headEnd type="none" w="med" len="med"/>
                      <a:tailEnd type="none" w="med" len="med"/>
                    </a:lnL>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462</a:t>
                      </a:r>
                    </a:p>
                  </a:txBody>
                  <a:tcPr marL="9525" marR="9525" marT="9525" marB="0" anchor="c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797</a:t>
                      </a:r>
                    </a:p>
                  </a:txBody>
                  <a:tcPr marL="9525" marR="9525" marT="9525" marB="0" anchor="c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701</a:t>
                      </a:r>
                    </a:p>
                  </a:txBody>
                  <a:tcPr marL="9525" marR="9525" marT="9525" marB="0" anchor="c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431</a:t>
                      </a:r>
                    </a:p>
                  </a:txBody>
                  <a:tcPr marL="9525" marR="9525" marT="9525" marB="0" anchor="ctr">
                    <a:lnR w="12700" cap="flat" cmpd="sng" algn="ctr">
                      <a:solidFill>
                        <a:schemeClr val="tx1"/>
                      </a:solidFill>
                      <a:prstDash val="solid"/>
                      <a:round/>
                      <a:headEnd type="none" w="med" len="med"/>
                      <a:tailEnd type="none" w="med" len="med"/>
                    </a:ln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2 990</a:t>
                      </a:r>
                    </a:p>
                  </a:txBody>
                  <a:tcPr marL="9525" marR="9525" marT="9525" marB="0" anchor="ctr">
                    <a:lnL w="12700" cap="flat" cmpd="sng" algn="ctr">
                      <a:solidFill>
                        <a:schemeClr val="tx1"/>
                      </a:solidFill>
                      <a:prstDash val="solid"/>
                      <a:round/>
                      <a:headEnd type="none" w="med" len="med"/>
                      <a:tailEnd type="none" w="med" len="med"/>
                    </a:lnL>
                    <a:solidFill>
                      <a:schemeClr val="accent3">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414</a:t>
                      </a:r>
                    </a:p>
                  </a:txBody>
                  <a:tcPr marL="9525" marR="9525" marT="9525" marB="0" anchor="c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669</a:t>
                      </a:r>
                    </a:p>
                  </a:txBody>
                  <a:tcPr marL="9525" marR="9525" marT="9525" marB="0" anchor="ctr">
                    <a:solidFill>
                      <a:schemeClr val="accent3">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1 000</a:t>
                      </a:r>
                    </a:p>
                  </a:txBody>
                  <a:tcPr marL="9525" marR="9525" marT="9525" marB="0" anchor="ctr">
                    <a:solidFill>
                      <a:schemeClr val="accent3">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907</a:t>
                      </a:r>
                    </a:p>
                  </a:txBody>
                  <a:tcPr marL="9525" marR="9525" marT="9525" marB="0" anchor="ctr">
                    <a:solidFill>
                      <a:schemeClr val="accent3">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2,5%</a:t>
                      </a:r>
                    </a:p>
                  </a:txBody>
                  <a:tcPr marL="9525" marR="9525" marT="9525" marB="0" anchor="ctr">
                    <a:solidFill>
                      <a:schemeClr val="accent3">
                        <a:lumMod val="50000"/>
                        <a:alpha val="20000"/>
                      </a:schemeClr>
                    </a:solidFill>
                  </a:tcPr>
                </a:tc>
                <a:extLst>
                  <a:ext uri="{0D108BD9-81ED-4DB2-BD59-A6C34878D82A}">
                    <a16:rowId xmlns:a16="http://schemas.microsoft.com/office/drawing/2014/main" val="614668957"/>
                  </a:ext>
                </a:extLst>
              </a:tr>
              <a:tr h="144837">
                <a:tc>
                  <a:txBody>
                    <a:bodyPr/>
                    <a:lstStyle/>
                    <a:p>
                      <a:pPr algn="ctr" fontAlgn="b"/>
                      <a:r>
                        <a:rPr lang="ru-RU" sz="800" b="0" i="0" u="none" strike="noStrike" dirty="0">
                          <a:solidFill>
                            <a:schemeClr val="accent3">
                              <a:lumMod val="50000"/>
                            </a:schemeClr>
                          </a:solidFill>
                          <a:effectLst/>
                          <a:latin typeface="Arial Narrow" panose="020B0606020202030204" pitchFamily="34" charset="0"/>
                        </a:rPr>
                        <a:t>7</a:t>
                      </a:r>
                      <a:endParaRPr lang="en-US" sz="800" b="0" i="0" u="none" strike="noStrike" dirty="0">
                        <a:solidFill>
                          <a:schemeClr val="accent3">
                            <a:lumMod val="50000"/>
                          </a:schemeClr>
                        </a:solidFill>
                        <a:effectLst/>
                        <a:latin typeface="Arial Narrow" panose="020B0606020202030204" pitchFamily="34" charset="0"/>
                      </a:endParaRPr>
                    </a:p>
                  </a:txBody>
                  <a:tcPr marL="9525" marR="9525" marT="0"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1323-0</a:t>
                      </a:r>
                    </a:p>
                  </a:txBody>
                  <a:tcPr marL="9525" marR="9525" marT="9525" marB="0" anchor="ctr">
                    <a:solidFill>
                      <a:schemeClr val="accent6">
                        <a:lumMod val="50000"/>
                        <a:alpha val="1000"/>
                      </a:schemeClr>
                    </a:solidFill>
                  </a:tcPr>
                </a:tc>
                <a:tc>
                  <a:txBody>
                    <a:bodyPr/>
                    <a:lstStyle/>
                    <a:p>
                      <a:pPr marL="72000" algn="l" fontAlgn="ctr"/>
                      <a:r>
                        <a:rPr lang="ru-RU" sz="800" b="0" i="0" u="none" strike="noStrike" dirty="0" err="1">
                          <a:solidFill>
                            <a:srgbClr val="000000"/>
                          </a:solidFill>
                          <a:effectLst/>
                          <a:latin typeface="Arial Narrow" panose="020B0606020202030204" pitchFamily="34" charset="0"/>
                        </a:rPr>
                        <a:t>Мамандандырылған</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құрылыс</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бөлімшелерінің</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басшылары</a:t>
                      </a:r>
                      <a:endParaRPr lang="ru-RU" sz="800" b="0" i="0" u="none" strike="noStrike" dirty="0">
                        <a:solidFill>
                          <a:srgbClr val="000000"/>
                        </a:solidFill>
                        <a:effectLst/>
                        <a:latin typeface="Arial Narrow" panose="020B0606020202030204" pitchFamily="34" charset="0"/>
                      </a:endParaRPr>
                    </a:p>
                  </a:txBody>
                  <a:tcPr marL="9525" marR="9525" marT="9525" marB="0" anchor="ctr">
                    <a:lnR w="12700" cap="flat" cmpd="sng" algn="ctr">
                      <a:solidFill>
                        <a:schemeClr val="tx1"/>
                      </a:solidFill>
                      <a:prstDash val="solid"/>
                      <a:round/>
                      <a:headEnd type="none" w="med" len="med"/>
                      <a:tailEnd type="none" w="med" len="med"/>
                    </a:ln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1 738</a:t>
                      </a:r>
                    </a:p>
                  </a:txBody>
                  <a:tcPr marL="9525" marR="9525" marT="9525" marB="0" anchor="ctr">
                    <a:lnL w="12700" cap="flat" cmpd="sng" algn="ctr">
                      <a:solidFill>
                        <a:schemeClr val="tx1"/>
                      </a:solidFill>
                      <a:prstDash val="solid"/>
                      <a:round/>
                      <a:headEnd type="none" w="med" len="med"/>
                      <a:tailEnd type="none" w="med" len="med"/>
                    </a:lnL>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513</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577</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383</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265</a:t>
                      </a:r>
                    </a:p>
                  </a:txBody>
                  <a:tcPr marL="9525" marR="9525" marT="9525" marB="0" anchor="ctr">
                    <a:lnR w="12700" cap="flat" cmpd="sng" algn="ctr">
                      <a:solidFill>
                        <a:schemeClr val="tx1"/>
                      </a:solidFill>
                      <a:prstDash val="solid"/>
                      <a:round/>
                      <a:headEnd type="none" w="med" len="med"/>
                      <a:tailEnd type="none" w="med" len="med"/>
                    </a:ln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2 660</a:t>
                      </a:r>
                    </a:p>
                  </a:txBody>
                  <a:tcPr marL="9525" marR="9525" marT="9525" marB="0" anchor="ctr">
                    <a:lnL w="12700" cap="flat" cmpd="sng" algn="ctr">
                      <a:solidFill>
                        <a:schemeClr val="tx1"/>
                      </a:solidFill>
                      <a:prstDash val="solid"/>
                      <a:round/>
                      <a:headEnd type="none" w="med" len="med"/>
                      <a:tailEnd type="none" w="med" len="med"/>
                    </a:lnL>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430</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624</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865</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741</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2,3%</a:t>
                      </a:r>
                    </a:p>
                  </a:txBody>
                  <a:tcPr marL="9525" marR="9525" marT="9525" marB="0" anchor="ctr">
                    <a:solidFill>
                      <a:schemeClr val="accent6">
                        <a:lumMod val="50000"/>
                        <a:alpha val="1000"/>
                      </a:schemeClr>
                    </a:solidFill>
                  </a:tcPr>
                </a:tc>
                <a:extLst>
                  <a:ext uri="{0D108BD9-81ED-4DB2-BD59-A6C34878D82A}">
                    <a16:rowId xmlns:a16="http://schemas.microsoft.com/office/drawing/2014/main" val="3006779909"/>
                  </a:ext>
                </a:extLst>
              </a:tr>
              <a:tr h="144837">
                <a:tc>
                  <a:txBody>
                    <a:bodyPr/>
                    <a:lstStyle/>
                    <a:p>
                      <a:pPr algn="ctr" fontAlgn="b"/>
                      <a:r>
                        <a:rPr lang="ru-RU" sz="800" b="0" i="0" u="none" strike="noStrike" dirty="0">
                          <a:solidFill>
                            <a:schemeClr val="accent3">
                              <a:lumMod val="50000"/>
                            </a:schemeClr>
                          </a:solidFill>
                          <a:effectLst/>
                          <a:latin typeface="Arial Narrow" panose="020B0606020202030204" pitchFamily="34" charset="0"/>
                        </a:rPr>
                        <a:t>8</a:t>
                      </a:r>
                      <a:endParaRPr lang="en-US" sz="800" b="0" i="0" u="none" strike="noStrike" dirty="0">
                        <a:solidFill>
                          <a:schemeClr val="accent3">
                            <a:lumMod val="50000"/>
                          </a:schemeClr>
                        </a:solidFill>
                        <a:effectLst/>
                        <a:latin typeface="Arial Narrow" panose="020B0606020202030204" pitchFamily="34" charset="0"/>
                      </a:endParaRPr>
                    </a:p>
                  </a:txBody>
                  <a:tcPr marL="9525" marR="9525" marT="0" marB="0" anchor="ctr">
                    <a:solidFill>
                      <a:schemeClr val="accent3">
                        <a:lumMod val="50000"/>
                        <a:alpha val="20000"/>
                      </a:schemeClr>
                    </a:solidFill>
                  </a:tcPr>
                </a:tc>
                <a:tc>
                  <a:txBody>
                    <a:bodyPr/>
                    <a:lstStyle/>
                    <a:p>
                      <a:pPr algn="ctr" fontAlgn="ctr"/>
                      <a:r>
                        <a:rPr lang="ru-RU" sz="800" b="0" i="0" u="none" strike="noStrike" dirty="0">
                          <a:solidFill>
                            <a:srgbClr val="000000"/>
                          </a:solidFill>
                          <a:effectLst/>
                          <a:latin typeface="Arial Narrow" panose="020B0606020202030204" pitchFamily="34" charset="0"/>
                        </a:rPr>
                        <a:t>9321-0</a:t>
                      </a:r>
                    </a:p>
                  </a:txBody>
                  <a:tcPr marL="9525" marR="9525" marT="9525" marB="0" anchor="ctr">
                    <a:solidFill>
                      <a:schemeClr val="accent3">
                        <a:lumMod val="50000"/>
                        <a:alpha val="20000"/>
                      </a:schemeClr>
                    </a:solidFill>
                  </a:tcPr>
                </a:tc>
                <a:tc>
                  <a:txBody>
                    <a:bodyPr/>
                    <a:lstStyle/>
                    <a:p>
                      <a:pPr marL="72000" algn="l" fontAlgn="ctr"/>
                      <a:r>
                        <a:rPr lang="ru-RU" sz="800" b="0" i="0" u="none" strike="noStrike" dirty="0" err="1">
                          <a:solidFill>
                            <a:srgbClr val="000000"/>
                          </a:solidFill>
                          <a:effectLst/>
                          <a:latin typeface="Arial Narrow" panose="020B0606020202030204" pitchFamily="34" charset="0"/>
                        </a:rPr>
                        <a:t>Қолмен</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қаптаушылар</a:t>
                      </a:r>
                      <a:endParaRPr lang="ru-RU" sz="800" b="0" i="0" u="none" strike="noStrike" dirty="0">
                        <a:solidFill>
                          <a:srgbClr val="000000"/>
                        </a:solidFill>
                        <a:effectLst/>
                        <a:latin typeface="Arial Narrow" panose="020B0606020202030204" pitchFamily="34" charset="0"/>
                      </a:endParaRPr>
                    </a:p>
                  </a:txBody>
                  <a:tcPr marL="9525" marR="9525" marT="9525" marB="0" anchor="ctr">
                    <a:lnR w="12700" cap="flat" cmpd="sng" algn="ctr">
                      <a:solidFill>
                        <a:schemeClr val="tx1"/>
                      </a:solidFill>
                      <a:prstDash val="solid"/>
                      <a:round/>
                      <a:headEnd type="none" w="med" len="med"/>
                      <a:tailEnd type="none" w="med" len="med"/>
                    </a:lnR>
                    <a:solidFill>
                      <a:schemeClr val="accent3">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1 621</a:t>
                      </a:r>
                    </a:p>
                  </a:txBody>
                  <a:tcPr marL="9525" marR="9525" marT="9525" marB="0" anchor="ctr">
                    <a:lnL w="12700" cap="flat" cmpd="sng" algn="ctr">
                      <a:solidFill>
                        <a:schemeClr val="tx1"/>
                      </a:solidFill>
                      <a:prstDash val="solid"/>
                      <a:round/>
                      <a:headEnd type="none" w="med" len="med"/>
                      <a:tailEnd type="none" w="med" len="med"/>
                    </a:lnL>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481</a:t>
                      </a:r>
                    </a:p>
                  </a:txBody>
                  <a:tcPr marL="9525" marR="9525" marT="9525" marB="0" anchor="c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499</a:t>
                      </a:r>
                    </a:p>
                  </a:txBody>
                  <a:tcPr marL="9525" marR="9525" marT="9525" marB="0" anchor="c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346</a:t>
                      </a:r>
                    </a:p>
                  </a:txBody>
                  <a:tcPr marL="9525" marR="9525" marT="9525" marB="0" anchor="c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295</a:t>
                      </a:r>
                    </a:p>
                  </a:txBody>
                  <a:tcPr marL="9525" marR="9525" marT="9525" marB="0" anchor="ctr">
                    <a:lnR w="12700" cap="flat" cmpd="sng" algn="ctr">
                      <a:solidFill>
                        <a:schemeClr val="tx1"/>
                      </a:solidFill>
                      <a:prstDash val="solid"/>
                      <a:round/>
                      <a:headEnd type="none" w="med" len="med"/>
                      <a:tailEnd type="none" w="med" len="med"/>
                    </a:ln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2 417</a:t>
                      </a:r>
                    </a:p>
                  </a:txBody>
                  <a:tcPr marL="9525" marR="9525" marT="9525" marB="0" anchor="ctr">
                    <a:lnL w="12700" cap="flat" cmpd="sng" algn="ctr">
                      <a:solidFill>
                        <a:schemeClr val="tx1"/>
                      </a:solidFill>
                      <a:prstDash val="solid"/>
                      <a:round/>
                      <a:headEnd type="none" w="med" len="med"/>
                      <a:tailEnd type="none" w="med" len="med"/>
                    </a:lnL>
                    <a:solidFill>
                      <a:schemeClr val="accent3">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359</a:t>
                      </a:r>
                    </a:p>
                  </a:txBody>
                  <a:tcPr marL="9525" marR="9525" marT="9525" marB="0" anchor="c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597</a:t>
                      </a:r>
                    </a:p>
                  </a:txBody>
                  <a:tcPr marL="9525" marR="9525" marT="9525" marB="0" anchor="ctr">
                    <a:solidFill>
                      <a:schemeClr val="accent3">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764</a:t>
                      </a:r>
                    </a:p>
                  </a:txBody>
                  <a:tcPr marL="9525" marR="9525" marT="9525" marB="0" anchor="ctr">
                    <a:solidFill>
                      <a:schemeClr val="accent3">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697</a:t>
                      </a:r>
                    </a:p>
                  </a:txBody>
                  <a:tcPr marL="9525" marR="9525" marT="9525" marB="0" anchor="ctr">
                    <a:solidFill>
                      <a:schemeClr val="accent3">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2,0%</a:t>
                      </a:r>
                    </a:p>
                  </a:txBody>
                  <a:tcPr marL="9525" marR="9525" marT="9525" marB="0" anchor="ctr">
                    <a:solidFill>
                      <a:schemeClr val="accent3">
                        <a:lumMod val="50000"/>
                        <a:alpha val="20000"/>
                      </a:schemeClr>
                    </a:solidFill>
                  </a:tcPr>
                </a:tc>
                <a:extLst>
                  <a:ext uri="{0D108BD9-81ED-4DB2-BD59-A6C34878D82A}">
                    <a16:rowId xmlns:a16="http://schemas.microsoft.com/office/drawing/2014/main" val="967742410"/>
                  </a:ext>
                </a:extLst>
              </a:tr>
              <a:tr h="144837">
                <a:tc>
                  <a:txBody>
                    <a:bodyPr/>
                    <a:lstStyle/>
                    <a:p>
                      <a:pPr algn="ctr" fontAlgn="b"/>
                      <a:r>
                        <a:rPr lang="ru-RU" sz="800" b="0" i="0" u="none" strike="noStrike" dirty="0">
                          <a:solidFill>
                            <a:schemeClr val="accent3">
                              <a:lumMod val="50000"/>
                            </a:schemeClr>
                          </a:solidFill>
                          <a:effectLst/>
                          <a:latin typeface="Arial Narrow" panose="020B0606020202030204" pitchFamily="34" charset="0"/>
                        </a:rPr>
                        <a:t>9</a:t>
                      </a:r>
                      <a:endParaRPr lang="en-US" sz="800" b="0" i="0" u="none" strike="noStrike" dirty="0">
                        <a:solidFill>
                          <a:schemeClr val="accent3">
                            <a:lumMod val="50000"/>
                          </a:schemeClr>
                        </a:solidFill>
                        <a:effectLst/>
                        <a:latin typeface="Arial Narrow" panose="020B0606020202030204" pitchFamily="34" charset="0"/>
                      </a:endParaRPr>
                    </a:p>
                  </a:txBody>
                  <a:tcPr marL="9525" marR="9525" marT="0"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2362-0</a:t>
                      </a:r>
                    </a:p>
                  </a:txBody>
                  <a:tcPr marL="9525" marR="9525" marT="9525" marB="0" anchor="ctr">
                    <a:solidFill>
                      <a:schemeClr val="accent6">
                        <a:lumMod val="50000"/>
                        <a:alpha val="1000"/>
                      </a:schemeClr>
                    </a:solidFill>
                  </a:tcPr>
                </a:tc>
                <a:tc>
                  <a:txBody>
                    <a:bodyPr/>
                    <a:lstStyle/>
                    <a:p>
                      <a:pPr marL="72000" algn="l" fontAlgn="ctr"/>
                      <a:r>
                        <a:rPr lang="ru-RU" sz="800" b="0" i="0" u="none" strike="noStrike" dirty="0" err="1">
                          <a:solidFill>
                            <a:srgbClr val="000000"/>
                          </a:solidFill>
                          <a:effectLst/>
                          <a:latin typeface="Arial Narrow" panose="020B0606020202030204" pitchFamily="34" charset="0"/>
                        </a:rPr>
                        <a:t>Мектепке</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дейінгі</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білім</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берудегі</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тәрбиешілер</a:t>
                      </a:r>
                      <a:endParaRPr lang="ru-RU" sz="800" b="0" i="0" u="none" strike="noStrike" dirty="0">
                        <a:solidFill>
                          <a:srgbClr val="000000"/>
                        </a:solidFill>
                        <a:effectLst/>
                        <a:latin typeface="Arial Narrow" panose="020B0606020202030204" pitchFamily="34" charset="0"/>
                      </a:endParaRPr>
                    </a:p>
                  </a:txBody>
                  <a:tcPr marL="9525" marR="9525" marT="9525" marB="0" anchor="ctr">
                    <a:lnR w="12700" cap="flat" cmpd="sng" algn="ctr">
                      <a:solidFill>
                        <a:schemeClr val="tx1"/>
                      </a:solidFill>
                      <a:prstDash val="solid"/>
                      <a:round/>
                      <a:headEnd type="none" w="med" len="med"/>
                      <a:tailEnd type="none" w="med" len="med"/>
                    </a:ln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1 749</a:t>
                      </a:r>
                    </a:p>
                  </a:txBody>
                  <a:tcPr marL="9525" marR="9525" marT="9525" marB="0" anchor="ctr">
                    <a:lnL w="12700" cap="flat" cmpd="sng" algn="ctr">
                      <a:solidFill>
                        <a:schemeClr val="tx1"/>
                      </a:solidFill>
                      <a:prstDash val="solid"/>
                      <a:round/>
                      <a:headEnd type="none" w="med" len="med"/>
                      <a:tailEnd type="none" w="med" len="med"/>
                    </a:lnL>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478</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493</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511</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267</a:t>
                      </a:r>
                    </a:p>
                  </a:txBody>
                  <a:tcPr marL="9525" marR="9525" marT="9525" marB="0" anchor="ctr">
                    <a:lnR w="12700" cap="flat" cmpd="sng" algn="ctr">
                      <a:solidFill>
                        <a:schemeClr val="tx1"/>
                      </a:solidFill>
                      <a:prstDash val="solid"/>
                      <a:round/>
                      <a:headEnd type="none" w="med" len="med"/>
                      <a:tailEnd type="none" w="med" len="med"/>
                    </a:ln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2 303</a:t>
                      </a:r>
                    </a:p>
                  </a:txBody>
                  <a:tcPr marL="9525" marR="9525" marT="9525" marB="0" anchor="ctr">
                    <a:lnL w="12700" cap="flat" cmpd="sng" algn="ctr">
                      <a:solidFill>
                        <a:schemeClr val="tx1"/>
                      </a:solidFill>
                      <a:prstDash val="solid"/>
                      <a:round/>
                      <a:headEnd type="none" w="med" len="med"/>
                      <a:tailEnd type="none" w="med" len="med"/>
                    </a:lnL>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396</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566</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609</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732</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2,0%</a:t>
                      </a:r>
                    </a:p>
                  </a:txBody>
                  <a:tcPr marL="9525" marR="9525" marT="9525" marB="0" anchor="ctr">
                    <a:solidFill>
                      <a:schemeClr val="accent6">
                        <a:lumMod val="50000"/>
                        <a:alpha val="1000"/>
                      </a:schemeClr>
                    </a:solidFill>
                  </a:tcPr>
                </a:tc>
                <a:extLst>
                  <a:ext uri="{0D108BD9-81ED-4DB2-BD59-A6C34878D82A}">
                    <a16:rowId xmlns:a16="http://schemas.microsoft.com/office/drawing/2014/main" val="3145376209"/>
                  </a:ext>
                </a:extLst>
              </a:tr>
              <a:tr h="144837">
                <a:tc>
                  <a:txBody>
                    <a:bodyPr/>
                    <a:lstStyle/>
                    <a:p>
                      <a:pPr algn="ctr" fontAlgn="b"/>
                      <a:r>
                        <a:rPr lang="ru-RU" sz="800" b="0" i="0" u="none" strike="noStrike" dirty="0">
                          <a:solidFill>
                            <a:schemeClr val="accent3">
                              <a:lumMod val="50000"/>
                            </a:schemeClr>
                          </a:solidFill>
                          <a:effectLst/>
                          <a:latin typeface="Arial Narrow" panose="020B0606020202030204" pitchFamily="34" charset="0"/>
                        </a:rPr>
                        <a:t>10</a:t>
                      </a:r>
                      <a:endParaRPr lang="en-US" sz="800" b="0" i="0" u="none" strike="noStrike" dirty="0">
                        <a:solidFill>
                          <a:schemeClr val="accent3">
                            <a:lumMod val="50000"/>
                          </a:schemeClr>
                        </a:solidFill>
                        <a:effectLst/>
                        <a:latin typeface="Arial Narrow" panose="020B0606020202030204" pitchFamily="34" charset="0"/>
                      </a:endParaRPr>
                    </a:p>
                  </a:txBody>
                  <a:tcPr marL="9525" marR="9525" marT="0" marB="0" anchor="ctr">
                    <a:solidFill>
                      <a:srgbClr val="548235">
                        <a:alpha val="20000"/>
                      </a:srgbClr>
                    </a:solidFill>
                  </a:tcPr>
                </a:tc>
                <a:tc>
                  <a:txBody>
                    <a:bodyPr/>
                    <a:lstStyle/>
                    <a:p>
                      <a:pPr algn="ctr" fontAlgn="ctr"/>
                      <a:r>
                        <a:rPr lang="ru-RU" sz="800" b="0" i="0" u="none" strike="noStrike">
                          <a:solidFill>
                            <a:srgbClr val="000000"/>
                          </a:solidFill>
                          <a:effectLst/>
                          <a:latin typeface="Arial Narrow" panose="020B0606020202030204" pitchFamily="34" charset="0"/>
                        </a:rPr>
                        <a:t>9629-9</a:t>
                      </a:r>
                    </a:p>
                  </a:txBody>
                  <a:tcPr marL="9525" marR="9525" marT="9525" marB="0" anchor="ctr">
                    <a:solidFill>
                      <a:srgbClr val="548235">
                        <a:alpha val="20000"/>
                      </a:srgbClr>
                    </a:solidFill>
                  </a:tcPr>
                </a:tc>
                <a:tc>
                  <a:txBody>
                    <a:bodyPr/>
                    <a:lstStyle/>
                    <a:p>
                      <a:pPr marL="72000" algn="l" fontAlgn="ctr"/>
                      <a:r>
                        <a:rPr lang="ru-RU" sz="800" b="0" i="0" u="none" strike="noStrike" dirty="0" err="1">
                          <a:solidFill>
                            <a:srgbClr val="000000"/>
                          </a:solidFill>
                          <a:effectLst/>
                          <a:latin typeface="Arial Narrow" panose="020B0606020202030204" pitchFamily="34" charset="0"/>
                        </a:rPr>
                        <a:t>Біліктілігі</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жоқ</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жұмысшылар</a:t>
                      </a:r>
                      <a:endParaRPr lang="ru-RU" sz="800" b="0" i="0" u="none" strike="noStrike" dirty="0">
                        <a:solidFill>
                          <a:srgbClr val="000000"/>
                        </a:solidFill>
                        <a:effectLst/>
                        <a:latin typeface="Arial Narrow" panose="020B0606020202030204" pitchFamily="34" charset="0"/>
                      </a:endParaRPr>
                    </a:p>
                  </a:txBody>
                  <a:tcPr marL="9525" marR="9525" marT="9525" marB="0" anchor="ctr">
                    <a:lnR w="12700" cap="flat" cmpd="sng" algn="ctr">
                      <a:solidFill>
                        <a:schemeClr val="tx1"/>
                      </a:solidFill>
                      <a:prstDash val="solid"/>
                      <a:round/>
                      <a:headEnd type="none" w="med" len="med"/>
                      <a:tailEnd type="none" w="med" len="med"/>
                    </a:lnR>
                    <a:solidFill>
                      <a:srgbClr val="548235">
                        <a:alpha val="20000"/>
                      </a:srgbClr>
                    </a:solidFill>
                  </a:tcPr>
                </a:tc>
                <a:tc>
                  <a:txBody>
                    <a:bodyPr/>
                    <a:lstStyle/>
                    <a:p>
                      <a:pPr algn="ctr" fontAlgn="ctr"/>
                      <a:r>
                        <a:rPr lang="ru-RU" sz="800" b="0" i="0" u="none" strike="noStrike">
                          <a:solidFill>
                            <a:srgbClr val="000000"/>
                          </a:solidFill>
                          <a:effectLst/>
                          <a:latin typeface="Arial Narrow" panose="020B0606020202030204" pitchFamily="34" charset="0"/>
                        </a:rPr>
                        <a:t>3 212</a:t>
                      </a:r>
                    </a:p>
                  </a:txBody>
                  <a:tcPr marL="9525" marR="9525" marT="9525" marB="0" anchor="ctr">
                    <a:lnL w="12700" cap="flat" cmpd="sng" algn="ctr">
                      <a:solidFill>
                        <a:schemeClr val="tx1"/>
                      </a:solidFill>
                      <a:prstDash val="solid"/>
                      <a:round/>
                      <a:headEnd type="none" w="med" len="med"/>
                      <a:tailEnd type="none" w="med" len="med"/>
                    </a:lnL>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715</a:t>
                      </a:r>
                    </a:p>
                  </a:txBody>
                  <a:tcPr marL="9525" marR="9525" marT="9525" marB="0" anchor="c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881</a:t>
                      </a:r>
                    </a:p>
                  </a:txBody>
                  <a:tcPr marL="9525" marR="9525" marT="9525" marB="0" anchor="c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726</a:t>
                      </a:r>
                    </a:p>
                  </a:txBody>
                  <a:tcPr marL="9525" marR="9525" marT="9525" marB="0" anchor="c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890</a:t>
                      </a:r>
                    </a:p>
                  </a:txBody>
                  <a:tcPr marL="9525" marR="9525" marT="9525" marB="0" anchor="ctr">
                    <a:lnR w="12700" cap="flat" cmpd="sng" algn="ctr">
                      <a:solidFill>
                        <a:schemeClr val="tx1"/>
                      </a:solidFill>
                      <a:prstDash val="solid"/>
                      <a:round/>
                      <a:headEnd type="none" w="med" len="med"/>
                      <a:tailEnd type="none" w="med" len="med"/>
                    </a:ln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2 283</a:t>
                      </a:r>
                    </a:p>
                  </a:txBody>
                  <a:tcPr marL="9525" marR="9525" marT="9525" marB="0" anchor="ctr">
                    <a:lnL w="12700" cap="flat" cmpd="sng" algn="ctr">
                      <a:solidFill>
                        <a:schemeClr val="tx1"/>
                      </a:solidFill>
                      <a:prstDash val="solid"/>
                      <a:round/>
                      <a:headEnd type="none" w="med" len="med"/>
                      <a:tailEnd type="none" w="med" len="med"/>
                    </a:lnL>
                    <a:solidFill>
                      <a:srgbClr val="548235">
                        <a:alpha val="20000"/>
                      </a:srgbClr>
                    </a:solidFill>
                  </a:tcPr>
                </a:tc>
                <a:tc>
                  <a:txBody>
                    <a:bodyPr/>
                    <a:lstStyle/>
                    <a:p>
                      <a:pPr algn="ctr" fontAlgn="ctr"/>
                      <a:r>
                        <a:rPr lang="ru-RU" sz="800" b="0" i="0" u="none" strike="noStrike">
                          <a:solidFill>
                            <a:srgbClr val="000000"/>
                          </a:solidFill>
                          <a:effectLst/>
                          <a:latin typeface="Arial Narrow" panose="020B0606020202030204" pitchFamily="34" charset="0"/>
                        </a:rPr>
                        <a:t>416</a:t>
                      </a:r>
                    </a:p>
                  </a:txBody>
                  <a:tcPr marL="9525" marR="9525" marT="9525" marB="0" anchor="c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202</a:t>
                      </a:r>
                    </a:p>
                  </a:txBody>
                  <a:tcPr marL="9525" marR="9525" marT="9525" marB="0" anchor="ctr">
                    <a:solidFill>
                      <a:srgbClr val="548235">
                        <a:alpha val="20000"/>
                      </a:srgbClr>
                    </a:solidFill>
                  </a:tcPr>
                </a:tc>
                <a:tc>
                  <a:txBody>
                    <a:bodyPr/>
                    <a:lstStyle/>
                    <a:p>
                      <a:pPr algn="ctr" fontAlgn="ctr"/>
                      <a:r>
                        <a:rPr lang="ru-RU" sz="800" b="0" i="0" u="none" strike="noStrike">
                          <a:solidFill>
                            <a:srgbClr val="000000"/>
                          </a:solidFill>
                          <a:effectLst/>
                          <a:latin typeface="Arial Narrow" panose="020B0606020202030204" pitchFamily="34" charset="0"/>
                        </a:rPr>
                        <a:t>843</a:t>
                      </a:r>
                    </a:p>
                  </a:txBody>
                  <a:tcPr marL="9525" marR="9525" marT="9525" marB="0" anchor="ctr">
                    <a:solidFill>
                      <a:srgbClr val="548235">
                        <a:alpha val="20000"/>
                      </a:srgbClr>
                    </a:solidFill>
                  </a:tcPr>
                </a:tc>
                <a:tc>
                  <a:txBody>
                    <a:bodyPr/>
                    <a:lstStyle/>
                    <a:p>
                      <a:pPr algn="ctr" fontAlgn="ctr"/>
                      <a:r>
                        <a:rPr lang="ru-RU" sz="800" b="0" i="0" u="none" strike="noStrike">
                          <a:solidFill>
                            <a:srgbClr val="000000"/>
                          </a:solidFill>
                          <a:effectLst/>
                          <a:latin typeface="Arial Narrow" panose="020B0606020202030204" pitchFamily="34" charset="0"/>
                        </a:rPr>
                        <a:t>822</a:t>
                      </a:r>
                    </a:p>
                  </a:txBody>
                  <a:tcPr marL="9525" marR="9525" marT="9525" marB="0" anchor="ctr">
                    <a:solidFill>
                      <a:srgbClr val="548235">
                        <a:alpha val="20000"/>
                      </a:srgbClr>
                    </a:solidFill>
                  </a:tcPr>
                </a:tc>
                <a:tc>
                  <a:txBody>
                    <a:bodyPr/>
                    <a:lstStyle/>
                    <a:p>
                      <a:pPr algn="ctr" fontAlgn="ctr"/>
                      <a:r>
                        <a:rPr lang="ru-RU" sz="800" b="0" i="0" u="none" strike="noStrike">
                          <a:solidFill>
                            <a:srgbClr val="000000"/>
                          </a:solidFill>
                          <a:effectLst/>
                          <a:latin typeface="Arial Narrow" panose="020B0606020202030204" pitchFamily="34" charset="0"/>
                        </a:rPr>
                        <a:t>1,9%</a:t>
                      </a:r>
                    </a:p>
                  </a:txBody>
                  <a:tcPr marL="9525" marR="9525" marT="9525" marB="0" anchor="ctr">
                    <a:solidFill>
                      <a:srgbClr val="548235">
                        <a:alpha val="20000"/>
                      </a:srgbClr>
                    </a:solidFill>
                  </a:tcPr>
                </a:tc>
                <a:extLst>
                  <a:ext uri="{0D108BD9-81ED-4DB2-BD59-A6C34878D82A}">
                    <a16:rowId xmlns:a16="http://schemas.microsoft.com/office/drawing/2014/main" val="43189757"/>
                  </a:ext>
                </a:extLst>
              </a:tr>
              <a:tr h="152142">
                <a:tc gridSpan="3">
                  <a:txBody>
                    <a:bodyPr/>
                    <a:lstStyle/>
                    <a:p>
                      <a:pPr algn="ctr" fontAlgn="b"/>
                      <a:r>
                        <a:rPr lang="ru-RU" sz="900" b="1" u="none" strike="noStrike" dirty="0">
                          <a:solidFill>
                            <a:schemeClr val="accent3">
                              <a:lumMod val="50000"/>
                            </a:schemeClr>
                          </a:solidFill>
                          <a:effectLst/>
                          <a:latin typeface="Arial Narrow" panose="020B0606020202030204" pitchFamily="34" charset="0"/>
                        </a:rPr>
                        <a:t>ТОП-10 БОЙЫНША ЖИЫНЫ</a:t>
                      </a:r>
                      <a:endParaRPr lang="ru-RU" sz="900" b="1" i="0" u="none" strike="noStrike" cap="none" dirty="0">
                        <a:solidFill>
                          <a:schemeClr val="accent3">
                            <a:lumMod val="50000"/>
                          </a:schemeClr>
                        </a:solidFill>
                        <a:effectLst/>
                        <a:latin typeface="Arial Narrow" panose="020B0606020202030204" pitchFamily="34" charset="0"/>
                        <a:ea typeface="+mn-ea"/>
                        <a:cs typeface="+mn-cs"/>
                        <a:sym typeface="Arial"/>
                      </a:endParaRPr>
                    </a:p>
                  </a:txBody>
                  <a:tcPr marL="9525" marR="9525" marT="0" marB="0" anchor="ctr">
                    <a:lnR w="12700" cap="flat" cmpd="sng" algn="ctr">
                      <a:solidFill>
                        <a:schemeClr val="tx1"/>
                      </a:solidFill>
                      <a:prstDash val="solid"/>
                      <a:round/>
                      <a:headEnd type="none" w="med" len="med"/>
                      <a:tailEnd type="none" w="med" len="med"/>
                    </a:lnR>
                    <a:lnB w="12700" cap="flat" cmpd="sng" algn="ctr">
                      <a:solidFill>
                        <a:schemeClr val="tx1"/>
                      </a:solidFill>
                      <a:prstDash val="solid"/>
                      <a:round/>
                      <a:headEnd type="none" w="med" len="med"/>
                      <a:tailEnd type="none" w="med" len="med"/>
                    </a:lnB>
                    <a:noFill/>
                  </a:tcPr>
                </a:tc>
                <a:tc hMerge="1">
                  <a:txBody>
                    <a:bodyPr/>
                    <a:lstStyle/>
                    <a:p>
                      <a:pPr algn="ctr" fontAlgn="b"/>
                      <a:r>
                        <a:rPr lang="ru-KZ" sz="800" b="0" i="0" u="none" strike="noStrike" cap="none" dirty="0">
                          <a:solidFill>
                            <a:srgbClr val="007F76"/>
                          </a:solidFill>
                          <a:effectLst/>
                          <a:latin typeface="Arial Narrow" panose="020B0606020202030204" pitchFamily="34" charset="0"/>
                          <a:ea typeface="+mn-ea"/>
                          <a:cs typeface="+mn-cs"/>
                          <a:sym typeface="Arial"/>
                        </a:rPr>
                        <a:t>7239-2</a:t>
                      </a:r>
                    </a:p>
                  </a:txBody>
                  <a:tcPr marL="9525" marR="9525" marT="0" marB="0" anchor="ctr">
                    <a:lnB w="12700" cap="flat" cmpd="sng" algn="ctr">
                      <a:solidFill>
                        <a:schemeClr val="tx1"/>
                      </a:solidFill>
                      <a:prstDash val="solid"/>
                      <a:round/>
                      <a:headEnd type="none" w="med" len="med"/>
                      <a:tailEnd type="none" w="med" len="med"/>
                    </a:lnB>
                    <a:solidFill>
                      <a:schemeClr val="bg1">
                        <a:lumMod val="50000"/>
                        <a:alpha val="20000"/>
                      </a:schemeClr>
                    </a:solidFill>
                  </a:tcPr>
                </a:tc>
                <a:tc hMerge="1">
                  <a:txBody>
                    <a:bodyPr/>
                    <a:lstStyle/>
                    <a:p>
                      <a:pPr marL="72000" algn="l" fontAlgn="ctr"/>
                      <a:r>
                        <a:rPr lang="ru-RU" sz="800" b="0" i="0" u="none" strike="noStrike" cap="none" dirty="0">
                          <a:solidFill>
                            <a:srgbClr val="007F76"/>
                          </a:solidFill>
                          <a:effectLst/>
                          <a:latin typeface="Arial Narrow" panose="020B0606020202030204" pitchFamily="34" charset="0"/>
                          <a:ea typeface="+mn-ea"/>
                          <a:cs typeface="+mn-cs"/>
                          <a:sym typeface="Arial"/>
                        </a:rPr>
                        <a:t>Слесари промышленного оборудования</a:t>
                      </a:r>
                    </a:p>
                  </a:txBody>
                  <a:tcPr marL="9525" marR="9525" marT="0" marB="0" anchor="ctr">
                    <a:lnR w="12700" cap="flat" cmpd="sng" algn="ctr">
                      <a:solidFill>
                        <a:schemeClr val="tx1"/>
                      </a:solidFill>
                      <a:prstDash val="solid"/>
                      <a:round/>
                      <a:headEnd type="none" w="med" len="med"/>
                      <a:tailEnd type="none" w="med" len="med"/>
                    </a:lnR>
                    <a:lnB w="12700" cap="flat" cmpd="sng" algn="ctr">
                      <a:solidFill>
                        <a:schemeClr val="tx1"/>
                      </a:solidFill>
                      <a:prstDash val="solid"/>
                      <a:round/>
                      <a:headEnd type="none" w="med" len="med"/>
                      <a:tailEnd type="none" w="med" len="med"/>
                    </a:lnB>
                    <a:solidFill>
                      <a:schemeClr val="bg1">
                        <a:lumMod val="50000"/>
                        <a:alpha val="20000"/>
                      </a:schemeClr>
                    </a:solidFill>
                  </a:tcPr>
                </a:tc>
                <a:tc>
                  <a:txBody>
                    <a:bodyPr/>
                    <a:lstStyle/>
                    <a:p>
                      <a:pPr algn="ctr" fontAlgn="ctr"/>
                      <a:r>
                        <a:rPr lang="ru-RU" sz="800" b="1" i="0" u="none" strike="noStrike" dirty="0">
                          <a:solidFill>
                            <a:srgbClr val="000000"/>
                          </a:solidFill>
                          <a:effectLst/>
                          <a:latin typeface="Arial Narrow" panose="020B0606020202030204" pitchFamily="34" charset="0"/>
                        </a:rPr>
                        <a:t>26 143</a:t>
                      </a:r>
                    </a:p>
                  </a:txBody>
                  <a:tcPr marL="9525" marR="9525" marT="9525" marB="0" anchor="ctr">
                    <a:lnL w="12700" cap="flat" cmpd="sng" algn="ctr">
                      <a:solidFill>
                        <a:schemeClr val="tx1"/>
                      </a:solidFill>
                      <a:prstDash val="solid"/>
                      <a:round/>
                      <a:headEnd type="none" w="med" len="med"/>
                      <a:tailEnd type="none" w="med" len="med"/>
                    </a:lnL>
                    <a:lnB w="12700" cap="flat" cmpd="sng" algn="ctr">
                      <a:solidFill>
                        <a:schemeClr val="tx1"/>
                      </a:solidFill>
                      <a:prstDash val="solid"/>
                      <a:round/>
                      <a:headEnd type="none" w="med" len="med"/>
                      <a:tailEnd type="none" w="med" len="med"/>
                    </a:lnB>
                    <a:noFill/>
                  </a:tcPr>
                </a:tc>
                <a:tc>
                  <a:txBody>
                    <a:bodyPr/>
                    <a:lstStyle/>
                    <a:p>
                      <a:pPr algn="ctr" fontAlgn="ctr"/>
                      <a:r>
                        <a:rPr lang="ru-RU" sz="800" b="1" i="0" u="none" strike="noStrike" dirty="0">
                          <a:solidFill>
                            <a:srgbClr val="000000"/>
                          </a:solidFill>
                          <a:effectLst/>
                          <a:latin typeface="Arial Narrow" panose="020B0606020202030204" pitchFamily="34" charset="0"/>
                        </a:rPr>
                        <a:t>6 596</a:t>
                      </a:r>
                    </a:p>
                  </a:txBody>
                  <a:tcPr marL="9525" marR="9525" marT="9525" marB="0" anchor="ctr">
                    <a:lnB w="12700" cap="flat" cmpd="sng" algn="ctr">
                      <a:solidFill>
                        <a:schemeClr val="tx1"/>
                      </a:solidFill>
                      <a:prstDash val="solid"/>
                      <a:round/>
                      <a:headEnd type="none" w="med" len="med"/>
                      <a:tailEnd type="none" w="med" len="med"/>
                    </a:lnB>
                    <a:noFill/>
                  </a:tcPr>
                </a:tc>
                <a:tc>
                  <a:txBody>
                    <a:bodyPr/>
                    <a:lstStyle/>
                    <a:p>
                      <a:pPr algn="ctr" fontAlgn="ctr"/>
                      <a:r>
                        <a:rPr lang="ru-RU" sz="800" b="1" i="0" u="none" strike="noStrike" dirty="0">
                          <a:solidFill>
                            <a:srgbClr val="000000"/>
                          </a:solidFill>
                          <a:effectLst/>
                          <a:latin typeface="Arial Narrow" panose="020B0606020202030204" pitchFamily="34" charset="0"/>
                        </a:rPr>
                        <a:t>8 399</a:t>
                      </a:r>
                    </a:p>
                  </a:txBody>
                  <a:tcPr marL="9525" marR="9525" marT="9525" marB="0" anchor="ctr">
                    <a:lnB w="12700" cap="flat" cmpd="sng" algn="ctr">
                      <a:solidFill>
                        <a:schemeClr val="tx1"/>
                      </a:solidFill>
                      <a:prstDash val="solid"/>
                      <a:round/>
                      <a:headEnd type="none" w="med" len="med"/>
                      <a:tailEnd type="none" w="med" len="med"/>
                    </a:lnB>
                    <a:noFill/>
                  </a:tcPr>
                </a:tc>
                <a:tc>
                  <a:txBody>
                    <a:bodyPr/>
                    <a:lstStyle/>
                    <a:p>
                      <a:pPr algn="ctr" fontAlgn="ctr"/>
                      <a:r>
                        <a:rPr lang="ru-RU" sz="800" b="1" i="0" u="none" strike="noStrike" dirty="0">
                          <a:solidFill>
                            <a:srgbClr val="000000"/>
                          </a:solidFill>
                          <a:effectLst/>
                          <a:latin typeface="Arial Narrow" panose="020B0606020202030204" pitchFamily="34" charset="0"/>
                        </a:rPr>
                        <a:t>6 226</a:t>
                      </a:r>
                    </a:p>
                  </a:txBody>
                  <a:tcPr marL="9525" marR="9525" marT="9525" marB="0" anchor="ctr">
                    <a:lnB w="12700" cap="flat" cmpd="sng" algn="ctr">
                      <a:solidFill>
                        <a:schemeClr val="tx1"/>
                      </a:solidFill>
                      <a:prstDash val="solid"/>
                      <a:round/>
                      <a:headEnd type="none" w="med" len="med"/>
                      <a:tailEnd type="none" w="med" len="med"/>
                    </a:lnB>
                    <a:noFill/>
                  </a:tcPr>
                </a:tc>
                <a:tc>
                  <a:txBody>
                    <a:bodyPr/>
                    <a:lstStyle/>
                    <a:p>
                      <a:pPr algn="ctr" fontAlgn="ctr"/>
                      <a:r>
                        <a:rPr lang="ru-RU" sz="800" b="1" i="0" u="none" strike="noStrike">
                          <a:solidFill>
                            <a:srgbClr val="000000"/>
                          </a:solidFill>
                          <a:effectLst/>
                          <a:latin typeface="Arial Narrow" panose="020B0606020202030204" pitchFamily="34" charset="0"/>
                        </a:rPr>
                        <a:t>4 922</a:t>
                      </a:r>
                    </a:p>
                  </a:txBody>
                  <a:tcPr marL="9525" marR="9525" marT="9525" marB="0" anchor="ctr">
                    <a:lnR w="12700" cap="flat" cmpd="sng" algn="ctr">
                      <a:solidFill>
                        <a:schemeClr val="tx1"/>
                      </a:solidFill>
                      <a:prstDash val="solid"/>
                      <a:round/>
                      <a:headEnd type="none" w="med" len="med"/>
                      <a:tailEnd type="none" w="med" len="med"/>
                    </a:lnR>
                    <a:lnB w="12700" cap="flat" cmpd="sng" algn="ctr">
                      <a:solidFill>
                        <a:schemeClr val="tx1"/>
                      </a:solidFill>
                      <a:prstDash val="solid"/>
                      <a:round/>
                      <a:headEnd type="none" w="med" len="med"/>
                      <a:tailEnd type="none" w="med" len="med"/>
                    </a:lnB>
                    <a:noFill/>
                  </a:tcPr>
                </a:tc>
                <a:tc>
                  <a:txBody>
                    <a:bodyPr/>
                    <a:lstStyle/>
                    <a:p>
                      <a:pPr algn="ctr" fontAlgn="ctr"/>
                      <a:r>
                        <a:rPr lang="ru-RU" sz="800" b="1" i="0" u="none" strike="noStrike" dirty="0">
                          <a:solidFill>
                            <a:srgbClr val="000000"/>
                          </a:solidFill>
                          <a:effectLst/>
                          <a:latin typeface="Arial Narrow" panose="020B0606020202030204" pitchFamily="34" charset="0"/>
                        </a:rPr>
                        <a:t>30 883</a:t>
                      </a:r>
                    </a:p>
                  </a:txBody>
                  <a:tcPr marL="9525" marR="9525" marT="9525" marB="0" anchor="ctr">
                    <a:lnL w="12700" cap="flat" cmpd="sng" algn="ctr">
                      <a:solidFill>
                        <a:schemeClr val="tx1"/>
                      </a:solidFill>
                      <a:prstDash val="solid"/>
                      <a:round/>
                      <a:headEnd type="none" w="med" len="med"/>
                      <a:tailEnd type="none" w="med" len="med"/>
                    </a:lnL>
                    <a:lnB w="12700" cap="flat" cmpd="sng" algn="ctr">
                      <a:solidFill>
                        <a:schemeClr val="tx1"/>
                      </a:solidFill>
                      <a:prstDash val="solid"/>
                      <a:round/>
                      <a:headEnd type="none" w="med" len="med"/>
                      <a:tailEnd type="none" w="med" len="med"/>
                    </a:lnB>
                    <a:noFill/>
                  </a:tcPr>
                </a:tc>
                <a:tc>
                  <a:txBody>
                    <a:bodyPr/>
                    <a:lstStyle/>
                    <a:p>
                      <a:pPr algn="ctr" fontAlgn="ctr"/>
                      <a:r>
                        <a:rPr lang="ru-RU" sz="800" b="1" i="0" u="none" strike="noStrike">
                          <a:solidFill>
                            <a:srgbClr val="000000"/>
                          </a:solidFill>
                          <a:effectLst/>
                          <a:latin typeface="Arial Narrow" panose="020B0606020202030204" pitchFamily="34" charset="0"/>
                        </a:rPr>
                        <a:t>4 808</a:t>
                      </a:r>
                    </a:p>
                  </a:txBody>
                  <a:tcPr marL="9525" marR="9525" marT="9525" marB="0" anchor="ctr">
                    <a:lnB w="12700" cap="flat" cmpd="sng" algn="ctr">
                      <a:solidFill>
                        <a:schemeClr val="tx1"/>
                      </a:solidFill>
                      <a:prstDash val="solid"/>
                      <a:round/>
                      <a:headEnd type="none" w="med" len="med"/>
                      <a:tailEnd type="none" w="med" len="med"/>
                    </a:lnB>
                    <a:noFill/>
                  </a:tcPr>
                </a:tc>
                <a:tc>
                  <a:txBody>
                    <a:bodyPr/>
                    <a:lstStyle/>
                    <a:p>
                      <a:pPr algn="ctr" fontAlgn="ctr"/>
                      <a:r>
                        <a:rPr lang="ru-RU" sz="800" b="1" i="0" u="none" strike="noStrike" dirty="0">
                          <a:solidFill>
                            <a:srgbClr val="000000"/>
                          </a:solidFill>
                          <a:effectLst/>
                          <a:latin typeface="Arial Narrow" panose="020B0606020202030204" pitchFamily="34" charset="0"/>
                        </a:rPr>
                        <a:t>7 169</a:t>
                      </a:r>
                    </a:p>
                  </a:txBody>
                  <a:tcPr marL="9525" marR="9525" marT="9525" marB="0" anchor="ctr">
                    <a:lnB w="12700" cap="flat" cmpd="sng" algn="ctr">
                      <a:solidFill>
                        <a:schemeClr val="tx1"/>
                      </a:solidFill>
                      <a:prstDash val="solid"/>
                      <a:round/>
                      <a:headEnd type="none" w="med" len="med"/>
                      <a:tailEnd type="none" w="med" len="med"/>
                    </a:lnB>
                    <a:noFill/>
                  </a:tcPr>
                </a:tc>
                <a:tc>
                  <a:txBody>
                    <a:bodyPr/>
                    <a:lstStyle/>
                    <a:p>
                      <a:pPr algn="ctr" fontAlgn="ctr"/>
                      <a:r>
                        <a:rPr lang="ru-RU" sz="800" b="1" i="0" u="none" strike="noStrike" dirty="0">
                          <a:solidFill>
                            <a:srgbClr val="000000"/>
                          </a:solidFill>
                          <a:effectLst/>
                          <a:latin typeface="Arial Narrow" panose="020B0606020202030204" pitchFamily="34" charset="0"/>
                        </a:rPr>
                        <a:t>10 047</a:t>
                      </a:r>
                    </a:p>
                  </a:txBody>
                  <a:tcPr marL="9525" marR="9525" marT="9525" marB="0" anchor="ctr">
                    <a:lnB w="12700" cap="flat" cmpd="sng" algn="ctr">
                      <a:solidFill>
                        <a:schemeClr val="tx1"/>
                      </a:solidFill>
                      <a:prstDash val="solid"/>
                      <a:round/>
                      <a:headEnd type="none" w="med" len="med"/>
                      <a:tailEnd type="none" w="med" len="med"/>
                    </a:lnB>
                    <a:noFill/>
                  </a:tcPr>
                </a:tc>
                <a:tc>
                  <a:txBody>
                    <a:bodyPr/>
                    <a:lstStyle/>
                    <a:p>
                      <a:pPr algn="ctr" fontAlgn="ctr"/>
                      <a:r>
                        <a:rPr lang="ru-RU" sz="800" b="1" i="0" u="none" strike="noStrike" dirty="0">
                          <a:solidFill>
                            <a:srgbClr val="000000"/>
                          </a:solidFill>
                          <a:effectLst/>
                          <a:latin typeface="Arial Narrow" panose="020B0606020202030204" pitchFamily="34" charset="0"/>
                        </a:rPr>
                        <a:t>8 859</a:t>
                      </a:r>
                    </a:p>
                  </a:txBody>
                  <a:tcPr marL="9525" marR="9525" marT="9525" marB="0" anchor="ctr">
                    <a:lnB w="12700" cap="flat" cmpd="sng" algn="ctr">
                      <a:solidFill>
                        <a:schemeClr val="tx1"/>
                      </a:solidFill>
                      <a:prstDash val="solid"/>
                      <a:round/>
                      <a:headEnd type="none" w="med" len="med"/>
                      <a:tailEnd type="none" w="med" len="med"/>
                    </a:lnB>
                    <a:noFill/>
                  </a:tcPr>
                </a:tc>
                <a:tc>
                  <a:txBody>
                    <a:bodyPr/>
                    <a:lstStyle/>
                    <a:p>
                      <a:pPr algn="ctr" fontAlgn="ctr"/>
                      <a:r>
                        <a:rPr lang="ru-RU" sz="800" b="1" i="0" u="none" strike="noStrike" dirty="0">
                          <a:solidFill>
                            <a:srgbClr val="000000"/>
                          </a:solidFill>
                          <a:effectLst/>
                          <a:latin typeface="Arial Narrow" panose="020B0606020202030204" pitchFamily="34" charset="0"/>
                        </a:rPr>
                        <a:t>26,2%</a:t>
                      </a:r>
                    </a:p>
                  </a:txBody>
                  <a:tcPr marL="9525" marR="9525" marT="9525" marB="0" anchor="ctr">
                    <a:lnB w="12700"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3063250630"/>
                  </a:ext>
                </a:extLst>
              </a:tr>
              <a:tr h="152142">
                <a:tc gridSpan="14">
                  <a:txBody>
                    <a:bodyPr/>
                    <a:lstStyle/>
                    <a:p>
                      <a:pPr algn="ctr" fontAlgn="b"/>
                      <a:r>
                        <a:rPr lang="ru-RU" sz="900" b="1" i="0" u="none" strike="noStrike" dirty="0">
                          <a:solidFill>
                            <a:schemeClr val="accent6">
                              <a:lumMod val="50000"/>
                            </a:schemeClr>
                          </a:solidFill>
                          <a:effectLst/>
                          <a:latin typeface="Arial Narrow" panose="020B0606020202030204" pitchFamily="34" charset="0"/>
                        </a:rPr>
                        <a:t>ПЕССИМИСТІК СЦЕНАРИЙ</a:t>
                      </a:r>
                      <a:endParaRPr lang="en-US" sz="900" b="1" i="0" u="none" strike="noStrike" dirty="0">
                        <a:solidFill>
                          <a:schemeClr val="accent6">
                            <a:lumMod val="50000"/>
                          </a:schemeClr>
                        </a:solidFill>
                        <a:effectLst/>
                        <a:latin typeface="Arial Narrow" panose="020B0606020202030204" pitchFamily="34" charset="0"/>
                      </a:endParaRPr>
                    </a:p>
                  </a:txBody>
                  <a:tcPr marL="9525" marR="9525" marT="0" marB="0" anchor="ct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accent6">
                        <a:lumMod val="50000"/>
                        <a:alpha val="40000"/>
                      </a:schemeClr>
                    </a:solidFill>
                  </a:tcPr>
                </a:tc>
                <a:tc hMerge="1">
                  <a:txBody>
                    <a:bodyPr/>
                    <a:lstStyle/>
                    <a:p>
                      <a:pPr algn="ctr" fontAlgn="b"/>
                      <a:endParaRPr lang="ru-KZ" sz="800" b="0" i="0" u="none" strike="noStrike" cap="none" dirty="0">
                        <a:solidFill>
                          <a:srgbClr val="007F76"/>
                        </a:solidFill>
                        <a:effectLst/>
                        <a:latin typeface="Arial Narrow" panose="020B0606020202030204" pitchFamily="34" charset="0"/>
                        <a:ea typeface="+mn-ea"/>
                        <a:cs typeface="+mn-cs"/>
                        <a:sym typeface="Arial"/>
                      </a:endParaRPr>
                    </a:p>
                  </a:txBody>
                  <a:tcPr marL="9525" marR="9525" marT="0" marB="0" anchor="ct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007F76">
                        <a:alpha val="20000"/>
                      </a:srgbClr>
                    </a:solidFill>
                  </a:tcPr>
                </a:tc>
                <a:tc hMerge="1">
                  <a:txBody>
                    <a:bodyPr/>
                    <a:lstStyle/>
                    <a:p>
                      <a:pPr marL="72000" algn="l" fontAlgn="ctr"/>
                      <a:endParaRPr lang="ru-RU" sz="800" b="0" i="0" u="none" strike="noStrike" cap="none" dirty="0">
                        <a:solidFill>
                          <a:srgbClr val="007F76"/>
                        </a:solidFill>
                        <a:effectLst/>
                        <a:latin typeface="Arial Narrow" panose="020B0606020202030204" pitchFamily="34" charset="0"/>
                        <a:ea typeface="+mn-ea"/>
                        <a:cs typeface="+mn-cs"/>
                        <a:sym typeface="Arial"/>
                      </a:endParaRPr>
                    </a:p>
                  </a:txBody>
                  <a:tcPr marL="9525" marR="9525" marT="0" marB="0" anchor="ctr">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007F76">
                        <a:alpha val="20000"/>
                      </a:srgbClr>
                    </a:solidFill>
                  </a:tcPr>
                </a:tc>
                <a:tc hMerge="1">
                  <a:txBody>
                    <a:bodyPr/>
                    <a:lstStyle/>
                    <a:p>
                      <a:pPr algn="ctr" fontAlgn="b"/>
                      <a:endParaRPr lang="ru-KZ" sz="800" b="0" i="0" u="none" strike="noStrike" cap="none" dirty="0">
                        <a:solidFill>
                          <a:schemeClr val="tx1"/>
                        </a:solidFill>
                        <a:effectLst/>
                        <a:latin typeface="Arial Narrow" panose="020B0606020202030204" pitchFamily="34" charset="0"/>
                        <a:ea typeface="+mn-ea"/>
                        <a:cs typeface="+mn-cs"/>
                        <a:sym typeface="Arial"/>
                      </a:endParaRPr>
                    </a:p>
                  </a:txBody>
                  <a:tcPr marL="9525" marR="9525" marT="0" marB="0" anchor="ctr">
                    <a:lnL w="12700" cap="flat" cmpd="sng" algn="ctr">
                      <a:solidFill>
                        <a:schemeClr val="tx1"/>
                      </a:solidFill>
                      <a:prstDash val="solid"/>
                      <a:round/>
                      <a:headEnd type="none" w="med" len="med"/>
                      <a:tailEnd type="none" w="med" len="med"/>
                    </a:lnL>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50000"/>
                        <a:alpha val="20000"/>
                      </a:schemeClr>
                    </a:solidFill>
                  </a:tcPr>
                </a:tc>
                <a:tc hMerge="1">
                  <a:txBody>
                    <a:bodyPr/>
                    <a:lstStyle/>
                    <a:p>
                      <a:pPr algn="ctr" fontAlgn="b"/>
                      <a:endParaRPr lang="ru-KZ" sz="800" b="0" i="0" u="none" strike="noStrike" cap="none">
                        <a:solidFill>
                          <a:schemeClr val="tx1"/>
                        </a:solidFill>
                        <a:effectLst/>
                        <a:latin typeface="Arial Narrow" panose="020B0606020202030204" pitchFamily="34" charset="0"/>
                        <a:ea typeface="+mn-ea"/>
                        <a:cs typeface="+mn-cs"/>
                        <a:sym typeface="Arial"/>
                      </a:endParaRPr>
                    </a:p>
                  </a:txBody>
                  <a:tcPr marL="9525" marR="9525" marT="0" marB="0" anchor="ct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50000"/>
                        <a:alpha val="20000"/>
                      </a:schemeClr>
                    </a:solidFill>
                  </a:tcPr>
                </a:tc>
                <a:tc hMerge="1">
                  <a:txBody>
                    <a:bodyPr/>
                    <a:lstStyle/>
                    <a:p>
                      <a:pPr algn="ctr" fontAlgn="b"/>
                      <a:endParaRPr lang="ru-KZ" sz="800" b="0" i="0" u="none" strike="noStrike" cap="none" dirty="0">
                        <a:solidFill>
                          <a:schemeClr val="tx1"/>
                        </a:solidFill>
                        <a:effectLst/>
                        <a:latin typeface="Arial Narrow" panose="020B0606020202030204" pitchFamily="34" charset="0"/>
                        <a:ea typeface="+mn-ea"/>
                        <a:cs typeface="+mn-cs"/>
                        <a:sym typeface="Arial"/>
                      </a:endParaRPr>
                    </a:p>
                  </a:txBody>
                  <a:tcPr marL="9525" marR="9525" marT="0" marB="0" anchor="ct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50000"/>
                        <a:alpha val="20000"/>
                      </a:schemeClr>
                    </a:solidFill>
                  </a:tcPr>
                </a:tc>
                <a:tc hMerge="1">
                  <a:txBody>
                    <a:bodyPr/>
                    <a:lstStyle/>
                    <a:p>
                      <a:pPr algn="ctr" fontAlgn="b"/>
                      <a:endParaRPr lang="ru-KZ" sz="800" b="0" i="0" u="none" strike="noStrike" cap="none" dirty="0">
                        <a:solidFill>
                          <a:schemeClr val="tx1"/>
                        </a:solidFill>
                        <a:effectLst/>
                        <a:latin typeface="Arial Narrow" panose="020B0606020202030204" pitchFamily="34" charset="0"/>
                        <a:ea typeface="+mn-ea"/>
                        <a:cs typeface="+mn-cs"/>
                        <a:sym typeface="Arial"/>
                      </a:endParaRPr>
                    </a:p>
                  </a:txBody>
                  <a:tcPr marL="9525" marR="9525" marT="0" marB="0" anchor="ct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50000"/>
                        <a:alpha val="20000"/>
                      </a:schemeClr>
                    </a:solidFill>
                  </a:tcPr>
                </a:tc>
                <a:tc hMerge="1">
                  <a:txBody>
                    <a:bodyPr/>
                    <a:lstStyle/>
                    <a:p>
                      <a:pPr algn="ctr" fontAlgn="b"/>
                      <a:endParaRPr lang="ru-KZ" sz="800" b="0" i="0" u="none" strike="noStrike" cap="none">
                        <a:solidFill>
                          <a:schemeClr val="tx1"/>
                        </a:solidFill>
                        <a:effectLst/>
                        <a:latin typeface="Arial Narrow" panose="020B0606020202030204" pitchFamily="34" charset="0"/>
                        <a:ea typeface="+mn-ea"/>
                        <a:cs typeface="+mn-cs"/>
                        <a:sym typeface="Arial"/>
                      </a:endParaRPr>
                    </a:p>
                  </a:txBody>
                  <a:tcPr marL="9525" marR="9525" marT="0" marB="0" anchor="ctr">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50000"/>
                        <a:alpha val="20000"/>
                      </a:schemeClr>
                    </a:solidFill>
                  </a:tcPr>
                </a:tc>
                <a:tc hMerge="1">
                  <a:txBody>
                    <a:bodyPr/>
                    <a:lstStyle/>
                    <a:p>
                      <a:pPr algn="ctr" fontAlgn="ctr"/>
                      <a:endParaRPr lang="ru-KZ" sz="800" b="0" i="0" u="none" strike="noStrike" cap="none" dirty="0">
                        <a:solidFill>
                          <a:srgbClr val="007F76"/>
                        </a:solidFill>
                        <a:effectLst/>
                        <a:latin typeface="Arial Narrow" panose="020B0606020202030204" pitchFamily="34" charset="0"/>
                        <a:ea typeface="+mn-ea"/>
                        <a:cs typeface="+mn-cs"/>
                        <a:sym typeface="Arial"/>
                      </a:endParaRPr>
                    </a:p>
                  </a:txBody>
                  <a:tcPr marL="9525" marR="9525" marT="0" marB="0" anchor="ctr">
                    <a:lnL w="12700" cap="flat" cmpd="sng" algn="ctr">
                      <a:solidFill>
                        <a:schemeClr val="tx1"/>
                      </a:solidFill>
                      <a:prstDash val="solid"/>
                      <a:round/>
                      <a:headEnd type="none" w="med" len="med"/>
                      <a:tailEnd type="none" w="med" len="med"/>
                    </a:lnL>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007F76">
                        <a:alpha val="20000"/>
                      </a:srgbClr>
                    </a:solidFill>
                  </a:tcPr>
                </a:tc>
                <a:tc hMerge="1">
                  <a:txBody>
                    <a:bodyPr/>
                    <a:lstStyle/>
                    <a:p>
                      <a:pPr algn="ctr" fontAlgn="ctr"/>
                      <a:endParaRPr lang="ru-KZ" sz="800" b="0" i="0" u="none" strike="noStrike" cap="none" dirty="0">
                        <a:solidFill>
                          <a:schemeClr val="tx1"/>
                        </a:solidFill>
                        <a:effectLst/>
                        <a:latin typeface="Arial Narrow" panose="020B0606020202030204" pitchFamily="34" charset="0"/>
                        <a:ea typeface="+mn-ea"/>
                        <a:cs typeface="+mn-cs"/>
                        <a:sym typeface="Arial"/>
                      </a:endParaRPr>
                    </a:p>
                  </a:txBody>
                  <a:tcPr marL="9525" marR="9525" marT="0" marB="0" anchor="ct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50000"/>
                        <a:alpha val="20000"/>
                      </a:schemeClr>
                    </a:solidFill>
                  </a:tcPr>
                </a:tc>
                <a:tc hMerge="1">
                  <a:txBody>
                    <a:bodyPr/>
                    <a:lstStyle/>
                    <a:p>
                      <a:pPr algn="ctr" fontAlgn="ctr"/>
                      <a:endParaRPr lang="ru-KZ" sz="800" b="0" i="0" u="none" strike="noStrike" cap="none" dirty="0">
                        <a:solidFill>
                          <a:srgbClr val="007F76"/>
                        </a:solidFill>
                        <a:effectLst/>
                        <a:latin typeface="Arial Narrow" panose="020B0606020202030204" pitchFamily="34" charset="0"/>
                        <a:ea typeface="+mn-ea"/>
                        <a:cs typeface="+mn-cs"/>
                        <a:sym typeface="Arial"/>
                      </a:endParaRPr>
                    </a:p>
                  </a:txBody>
                  <a:tcPr marL="9525" marR="9525" marT="0" marB="0" anchor="ct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007F76">
                        <a:alpha val="20000"/>
                      </a:srgbClr>
                    </a:solidFill>
                  </a:tcPr>
                </a:tc>
                <a:tc hMerge="1">
                  <a:txBody>
                    <a:bodyPr/>
                    <a:lstStyle/>
                    <a:p>
                      <a:pPr algn="ctr" fontAlgn="ctr"/>
                      <a:endParaRPr lang="ru-KZ" sz="800" b="0" i="0" u="none" strike="noStrike" cap="none" dirty="0">
                        <a:solidFill>
                          <a:srgbClr val="007F76"/>
                        </a:solidFill>
                        <a:effectLst/>
                        <a:latin typeface="Arial Narrow" panose="020B0606020202030204" pitchFamily="34" charset="0"/>
                        <a:ea typeface="+mn-ea"/>
                        <a:cs typeface="+mn-cs"/>
                        <a:sym typeface="Arial"/>
                      </a:endParaRPr>
                    </a:p>
                  </a:txBody>
                  <a:tcPr marL="9525" marR="9525" marT="0" marB="0" anchor="ct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007F76">
                        <a:alpha val="20000"/>
                      </a:srgbClr>
                    </a:solidFill>
                  </a:tcPr>
                </a:tc>
                <a:tc hMerge="1">
                  <a:txBody>
                    <a:bodyPr/>
                    <a:lstStyle/>
                    <a:p>
                      <a:pPr algn="ctr" fontAlgn="ctr"/>
                      <a:endParaRPr lang="ru-KZ" sz="800" b="0" i="0" u="none" strike="noStrike" cap="none" dirty="0">
                        <a:solidFill>
                          <a:srgbClr val="007F76"/>
                        </a:solidFill>
                        <a:effectLst/>
                        <a:latin typeface="Arial Narrow" panose="020B0606020202030204" pitchFamily="34" charset="0"/>
                        <a:ea typeface="+mn-ea"/>
                        <a:cs typeface="+mn-cs"/>
                        <a:sym typeface="Arial"/>
                      </a:endParaRPr>
                    </a:p>
                  </a:txBody>
                  <a:tcPr marL="9525" marR="9525" marT="0" marB="0" anchor="ct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007F76">
                        <a:alpha val="20000"/>
                      </a:srgbClr>
                    </a:solidFill>
                  </a:tcPr>
                </a:tc>
                <a:tc hMerge="1">
                  <a:txBody>
                    <a:bodyPr/>
                    <a:lstStyle/>
                    <a:p>
                      <a:pPr algn="ctr" fontAlgn="ctr"/>
                      <a:endParaRPr lang="ru-KZ" sz="800" b="0" i="0" u="none" strike="noStrike" cap="none" dirty="0">
                        <a:solidFill>
                          <a:srgbClr val="007F76"/>
                        </a:solidFill>
                        <a:effectLst/>
                        <a:latin typeface="Arial Narrow" panose="020B0606020202030204" pitchFamily="34" charset="0"/>
                        <a:ea typeface="+mn-ea"/>
                        <a:cs typeface="+mn-cs"/>
                        <a:sym typeface="Arial"/>
                      </a:endParaRPr>
                    </a:p>
                  </a:txBody>
                  <a:tcPr marL="9525" marR="9525" marT="0" marB="0" anchor="ct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007F76">
                        <a:alpha val="20000"/>
                      </a:srgbClr>
                    </a:solidFill>
                  </a:tcPr>
                </a:tc>
                <a:extLst>
                  <a:ext uri="{0D108BD9-81ED-4DB2-BD59-A6C34878D82A}">
                    <a16:rowId xmlns:a16="http://schemas.microsoft.com/office/drawing/2014/main" val="2562410137"/>
                  </a:ext>
                </a:extLst>
              </a:tr>
              <a:tr h="144837">
                <a:tc>
                  <a:txBody>
                    <a:bodyPr/>
                    <a:lstStyle/>
                    <a:p>
                      <a:pPr algn="ctr" fontAlgn="b"/>
                      <a:r>
                        <a:rPr lang="ru-RU" sz="800" u="none" strike="noStrike" dirty="0">
                          <a:solidFill>
                            <a:schemeClr val="accent6">
                              <a:lumMod val="50000"/>
                            </a:schemeClr>
                          </a:solidFill>
                          <a:effectLst/>
                          <a:latin typeface="Arial Narrow" panose="020B0606020202030204" pitchFamily="34" charset="0"/>
                        </a:rPr>
                        <a:t>1</a:t>
                      </a:r>
                      <a:endParaRPr lang="en-US" sz="800" b="0" i="0" u="none" strike="noStrike" dirty="0">
                        <a:solidFill>
                          <a:schemeClr val="accent6">
                            <a:lumMod val="50000"/>
                          </a:schemeClr>
                        </a:solidFill>
                        <a:effectLst/>
                        <a:latin typeface="Arial Narrow" panose="020B0606020202030204" pitchFamily="34" charset="0"/>
                      </a:endParaRPr>
                    </a:p>
                  </a:txBody>
                  <a:tcPr marL="9525" marR="9525" marT="0" marB="0" anchor="ctr">
                    <a:lnT w="12700" cap="flat" cmpd="sng" algn="ctr">
                      <a:solidFill>
                        <a:schemeClr val="tx1"/>
                      </a:solidFill>
                      <a:prstDash val="solid"/>
                      <a:round/>
                      <a:headEnd type="none" w="med" len="med"/>
                      <a:tailEnd type="none" w="med" len="med"/>
                    </a:lnT>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9629-7</a:t>
                      </a:r>
                    </a:p>
                  </a:txBody>
                  <a:tcPr marL="9525" marR="9525" marT="9525" marB="0" anchor="ctr">
                    <a:lnT w="12700" cap="flat" cmpd="sng" algn="ctr">
                      <a:solidFill>
                        <a:schemeClr val="tx1"/>
                      </a:solidFill>
                      <a:prstDash val="solid"/>
                      <a:round/>
                      <a:headEnd type="none" w="med" len="med"/>
                      <a:tailEnd type="none" w="med" len="med"/>
                    </a:lnT>
                    <a:solidFill>
                      <a:schemeClr val="accent6">
                        <a:lumMod val="50000"/>
                        <a:alpha val="1000"/>
                      </a:schemeClr>
                    </a:solidFill>
                  </a:tcPr>
                </a:tc>
                <a:tc>
                  <a:txBody>
                    <a:bodyPr/>
                    <a:lstStyle/>
                    <a:p>
                      <a:pPr marL="72000" algn="l" fontAlgn="ctr"/>
                      <a:r>
                        <a:rPr lang="ru-RU" sz="800" b="0" i="0" u="none" strike="noStrike" dirty="0" err="1">
                          <a:solidFill>
                            <a:srgbClr val="000000"/>
                          </a:solidFill>
                          <a:effectLst/>
                          <a:latin typeface="Arial Narrow" panose="020B0606020202030204" pitchFamily="34" charset="0"/>
                        </a:rPr>
                        <a:t>Әртүрлі</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жұмысты</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атқарушылар</a:t>
                      </a:r>
                      <a:endParaRPr lang="ru-RU" sz="800" b="0" i="0" u="none" strike="noStrike" dirty="0">
                        <a:solidFill>
                          <a:srgbClr val="000000"/>
                        </a:solidFill>
                        <a:effectLst/>
                        <a:latin typeface="Arial Narrow" panose="020B0606020202030204" pitchFamily="34" charset="0"/>
                      </a:endParaRPr>
                    </a:p>
                  </a:txBody>
                  <a:tcPr marL="9525" marR="9525" marT="9525" marB="0" anchor="ctr">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3 240</a:t>
                      </a:r>
                    </a:p>
                  </a:txBody>
                  <a:tcPr marL="9525" marR="9525" marT="9525" marB="0" anchor="ctr">
                    <a:lnL w="12700" cap="flat" cmpd="sng" algn="ctr">
                      <a:solidFill>
                        <a:schemeClr val="tx1"/>
                      </a:solidFill>
                      <a:prstDash val="solid"/>
                      <a:round/>
                      <a:headEnd type="none" w="med" len="med"/>
                      <a:tailEnd type="none" w="med" len="med"/>
                    </a:lnL>
                    <a:lnT w="12700" cap="flat" cmpd="sng" algn="ctr">
                      <a:solidFill>
                        <a:schemeClr val="tx1"/>
                      </a:solidFill>
                      <a:prstDash val="solid"/>
                      <a:round/>
                      <a:headEnd type="none" w="med" len="med"/>
                      <a:tailEnd type="none" w="med" len="med"/>
                    </a:lnT>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283</a:t>
                      </a:r>
                    </a:p>
                  </a:txBody>
                  <a:tcPr marL="9525" marR="9525" marT="9525" marB="0" anchor="ctr">
                    <a:lnT w="12700" cap="flat" cmpd="sng" algn="ctr">
                      <a:solidFill>
                        <a:schemeClr val="tx1"/>
                      </a:solidFill>
                      <a:prstDash val="solid"/>
                      <a:round/>
                      <a:headEnd type="none" w="med" len="med"/>
                      <a:tailEnd type="none" w="med" len="med"/>
                    </a:lnT>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1 071</a:t>
                      </a:r>
                    </a:p>
                  </a:txBody>
                  <a:tcPr marL="9525" marR="9525" marT="9525" marB="0" anchor="ctr">
                    <a:lnT w="12700" cap="flat" cmpd="sng" algn="ctr">
                      <a:solidFill>
                        <a:schemeClr val="tx1"/>
                      </a:solidFill>
                      <a:prstDash val="solid"/>
                      <a:round/>
                      <a:headEnd type="none" w="med" len="med"/>
                      <a:tailEnd type="none" w="med" len="med"/>
                    </a:lnT>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813</a:t>
                      </a:r>
                    </a:p>
                  </a:txBody>
                  <a:tcPr marL="9525" marR="9525" marT="9525" marB="0" anchor="ctr">
                    <a:lnT w="12700" cap="flat" cmpd="sng" algn="ctr">
                      <a:solidFill>
                        <a:schemeClr val="tx1"/>
                      </a:solidFill>
                      <a:prstDash val="solid"/>
                      <a:round/>
                      <a:headEnd type="none" w="med" len="med"/>
                      <a:tailEnd type="none" w="med" len="med"/>
                    </a:lnT>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1 073</a:t>
                      </a:r>
                    </a:p>
                  </a:txBody>
                  <a:tcPr marL="9525" marR="9525" marT="9525" marB="0" anchor="ctr">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3 807</a:t>
                      </a:r>
                    </a:p>
                  </a:txBody>
                  <a:tcPr marL="9525" marR="9525" marT="9525" marB="0" anchor="ctr">
                    <a:lnL w="12700" cap="flat" cmpd="sng" algn="ctr">
                      <a:solidFill>
                        <a:schemeClr val="tx1"/>
                      </a:solidFill>
                      <a:prstDash val="solid"/>
                      <a:round/>
                      <a:headEnd type="none" w="med" len="med"/>
                      <a:tailEnd type="none" w="med" len="med"/>
                    </a:lnL>
                    <a:lnT w="12700" cap="flat" cmpd="sng" algn="ctr">
                      <a:solidFill>
                        <a:schemeClr val="tx1"/>
                      </a:solidFill>
                      <a:prstDash val="solid"/>
                      <a:round/>
                      <a:headEnd type="none" w="med" len="med"/>
                      <a:tailEnd type="none" w="med" len="med"/>
                    </a:lnT>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441</a:t>
                      </a:r>
                    </a:p>
                  </a:txBody>
                  <a:tcPr marL="9525" marR="9525" marT="9525" marB="0" anchor="ctr">
                    <a:lnT w="12700" cap="flat" cmpd="sng" algn="ctr">
                      <a:solidFill>
                        <a:schemeClr val="tx1"/>
                      </a:solidFill>
                      <a:prstDash val="solid"/>
                      <a:round/>
                      <a:headEnd type="none" w="med" len="med"/>
                      <a:tailEnd type="none" w="med" len="med"/>
                    </a:lnT>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663</a:t>
                      </a:r>
                    </a:p>
                  </a:txBody>
                  <a:tcPr marL="9525" marR="9525" marT="9525" marB="0" anchor="ctr">
                    <a:lnT w="12700" cap="flat" cmpd="sng" algn="ctr">
                      <a:solidFill>
                        <a:schemeClr val="tx1"/>
                      </a:solidFill>
                      <a:prstDash val="solid"/>
                      <a:round/>
                      <a:headEnd type="none" w="med" len="med"/>
                      <a:tailEnd type="none" w="med" len="med"/>
                    </a:lnT>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1 500</a:t>
                      </a:r>
                    </a:p>
                  </a:txBody>
                  <a:tcPr marL="9525" marR="9525" marT="9525" marB="0" anchor="ctr">
                    <a:lnT w="12700" cap="flat" cmpd="sng" algn="ctr">
                      <a:solidFill>
                        <a:schemeClr val="tx1"/>
                      </a:solidFill>
                      <a:prstDash val="solid"/>
                      <a:round/>
                      <a:headEnd type="none" w="med" len="med"/>
                      <a:tailEnd type="none" w="med" len="med"/>
                    </a:lnT>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1 203</a:t>
                      </a:r>
                    </a:p>
                  </a:txBody>
                  <a:tcPr marL="9525" marR="9525" marT="9525" marB="0" anchor="ctr">
                    <a:lnT w="12700" cap="flat" cmpd="sng" algn="ctr">
                      <a:solidFill>
                        <a:schemeClr val="tx1"/>
                      </a:solidFill>
                      <a:prstDash val="solid"/>
                      <a:round/>
                      <a:headEnd type="none" w="med" len="med"/>
                      <a:tailEnd type="none" w="med" len="med"/>
                    </a:lnT>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3,7%</a:t>
                      </a:r>
                    </a:p>
                  </a:txBody>
                  <a:tcPr marL="9525" marR="9525" marT="9525" marB="0" anchor="ctr">
                    <a:lnT w="12700" cap="flat" cmpd="sng" algn="ctr">
                      <a:solidFill>
                        <a:schemeClr val="tx1"/>
                      </a:solidFill>
                      <a:prstDash val="solid"/>
                      <a:round/>
                      <a:headEnd type="none" w="med" len="med"/>
                      <a:tailEnd type="none" w="med" len="med"/>
                    </a:lnT>
                    <a:solidFill>
                      <a:schemeClr val="accent6">
                        <a:lumMod val="50000"/>
                        <a:alpha val="1000"/>
                      </a:schemeClr>
                    </a:solidFill>
                  </a:tcPr>
                </a:tc>
                <a:extLst>
                  <a:ext uri="{0D108BD9-81ED-4DB2-BD59-A6C34878D82A}">
                    <a16:rowId xmlns:a16="http://schemas.microsoft.com/office/drawing/2014/main" val="1295061941"/>
                  </a:ext>
                </a:extLst>
              </a:tr>
              <a:tr h="144837">
                <a:tc>
                  <a:txBody>
                    <a:bodyPr/>
                    <a:lstStyle/>
                    <a:p>
                      <a:pPr algn="ctr" fontAlgn="b"/>
                      <a:r>
                        <a:rPr lang="ru-RU" sz="800" b="0" i="0" u="none" strike="noStrike" dirty="0">
                          <a:solidFill>
                            <a:schemeClr val="accent6">
                              <a:lumMod val="50000"/>
                            </a:schemeClr>
                          </a:solidFill>
                          <a:effectLst/>
                          <a:latin typeface="Arial Narrow" panose="020B0606020202030204" pitchFamily="34" charset="0"/>
                        </a:rPr>
                        <a:t>2</a:t>
                      </a:r>
                      <a:endParaRPr lang="en-US" sz="800" b="0" i="0" u="none" strike="noStrike" dirty="0">
                        <a:solidFill>
                          <a:schemeClr val="accent6">
                            <a:lumMod val="50000"/>
                          </a:schemeClr>
                        </a:solidFill>
                        <a:effectLst/>
                        <a:latin typeface="Arial Narrow" panose="020B0606020202030204" pitchFamily="34" charset="0"/>
                      </a:endParaRPr>
                    </a:p>
                  </a:txBody>
                  <a:tcPr marL="9525" marR="9525" marT="0" marB="0" anchor="ctr">
                    <a:solidFill>
                      <a:schemeClr val="accent6">
                        <a:lumMod val="75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3221-0</a:t>
                      </a:r>
                    </a:p>
                  </a:txBody>
                  <a:tcPr marL="9525" marR="9525" marT="9525" marB="0" anchor="ctr">
                    <a:solidFill>
                      <a:schemeClr val="accent6">
                        <a:lumMod val="75000"/>
                        <a:alpha val="20000"/>
                      </a:schemeClr>
                    </a:solidFill>
                  </a:tcPr>
                </a:tc>
                <a:tc>
                  <a:txBody>
                    <a:bodyPr/>
                    <a:lstStyle/>
                    <a:p>
                      <a:pPr marL="72000" algn="l" fontAlgn="ctr"/>
                      <a:r>
                        <a:rPr lang="ru-RU" sz="800" b="0" i="0" u="none" strike="noStrike" dirty="0" err="1">
                          <a:solidFill>
                            <a:srgbClr val="000000"/>
                          </a:solidFill>
                          <a:effectLst/>
                          <a:latin typeface="Arial Narrow" panose="020B0606020202030204" pitchFamily="34" charset="0"/>
                        </a:rPr>
                        <a:t>Күтім</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жөніндегі</a:t>
                      </a:r>
                      <a:r>
                        <a:rPr lang="ru-RU" sz="800" b="0" i="0" u="none" strike="noStrike" dirty="0">
                          <a:solidFill>
                            <a:srgbClr val="000000"/>
                          </a:solidFill>
                          <a:effectLst/>
                          <a:latin typeface="Arial Narrow" panose="020B0606020202030204" pitchFamily="34" charset="0"/>
                        </a:rPr>
                        <a:t> орта </a:t>
                      </a:r>
                      <a:r>
                        <a:rPr lang="ru-RU" sz="800" b="0" i="0" u="none" strike="noStrike" dirty="0" err="1">
                          <a:solidFill>
                            <a:srgbClr val="000000"/>
                          </a:solidFill>
                          <a:effectLst/>
                          <a:latin typeface="Arial Narrow" panose="020B0606020202030204" pitchFamily="34" charset="0"/>
                        </a:rPr>
                        <a:t>медициналық</a:t>
                      </a:r>
                      <a:r>
                        <a:rPr lang="ru-RU" sz="800" b="0" i="0" u="none" strike="noStrike" dirty="0">
                          <a:solidFill>
                            <a:srgbClr val="000000"/>
                          </a:solidFill>
                          <a:effectLst/>
                          <a:latin typeface="Arial Narrow" panose="020B0606020202030204" pitchFamily="34" charset="0"/>
                        </a:rPr>
                        <a:t> персонал</a:t>
                      </a:r>
                    </a:p>
                  </a:txBody>
                  <a:tcPr marL="9525" marR="9525" marT="9525" marB="0" anchor="ctr">
                    <a:lnR w="12700" cap="flat" cmpd="sng" algn="ctr">
                      <a:solidFill>
                        <a:schemeClr val="tx1"/>
                      </a:solidFill>
                      <a:prstDash val="solid"/>
                      <a:round/>
                      <a:headEnd type="none" w="med" len="med"/>
                      <a:tailEnd type="none" w="med" len="med"/>
                    </a:lnR>
                    <a:solidFill>
                      <a:schemeClr val="accent6">
                        <a:lumMod val="75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3 198</a:t>
                      </a:r>
                    </a:p>
                  </a:txBody>
                  <a:tcPr marL="9525" marR="9525" marT="9525" marB="0" anchor="ctr">
                    <a:lnL w="12700" cap="flat" cmpd="sng" algn="ctr">
                      <a:solidFill>
                        <a:schemeClr val="tx1"/>
                      </a:solidFill>
                      <a:prstDash val="solid"/>
                      <a:round/>
                      <a:headEnd type="none" w="med" len="med"/>
                      <a:tailEnd type="none" w="med" len="med"/>
                    </a:lnL>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1 057</a:t>
                      </a:r>
                    </a:p>
                  </a:txBody>
                  <a:tcPr marL="9525" marR="9525" marT="9525" marB="0" anchor="c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1 015</a:t>
                      </a:r>
                    </a:p>
                  </a:txBody>
                  <a:tcPr marL="9525" marR="9525" marT="9525" marB="0" anchor="c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675</a:t>
                      </a:r>
                    </a:p>
                  </a:txBody>
                  <a:tcPr marL="9525" marR="9525" marT="9525" marB="0" anchor="c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451</a:t>
                      </a:r>
                    </a:p>
                  </a:txBody>
                  <a:tcPr marL="9525" marR="9525" marT="9525" marB="0" anchor="ctr">
                    <a:lnR w="12700" cap="flat" cmpd="sng" algn="ctr">
                      <a:solidFill>
                        <a:schemeClr val="tx1"/>
                      </a:solidFill>
                      <a:prstDash val="solid"/>
                      <a:round/>
                      <a:headEnd type="none" w="med" len="med"/>
                      <a:tailEnd type="none" w="med" len="med"/>
                    </a:ln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3 461</a:t>
                      </a:r>
                    </a:p>
                  </a:txBody>
                  <a:tcPr marL="9525" marR="9525" marT="9525" marB="0" anchor="ctr">
                    <a:lnL w="12700" cap="flat" cmpd="sng" algn="ctr">
                      <a:solidFill>
                        <a:schemeClr val="tx1"/>
                      </a:solidFill>
                      <a:prstDash val="solid"/>
                      <a:round/>
                      <a:headEnd type="none" w="med" len="med"/>
                      <a:tailEnd type="none" w="med" len="med"/>
                    </a:lnL>
                    <a:solidFill>
                      <a:schemeClr val="accent6">
                        <a:lumMod val="75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600</a:t>
                      </a:r>
                    </a:p>
                  </a:txBody>
                  <a:tcPr marL="9525" marR="9525" marT="9525" marB="0" anchor="c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927</a:t>
                      </a:r>
                    </a:p>
                  </a:txBody>
                  <a:tcPr marL="9525" marR="9525" marT="9525" marB="0" anchor="ctr">
                    <a:solidFill>
                      <a:schemeClr val="accent6">
                        <a:lumMod val="75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1 010</a:t>
                      </a:r>
                    </a:p>
                  </a:txBody>
                  <a:tcPr marL="9525" marR="9525" marT="9525" marB="0" anchor="ctr">
                    <a:solidFill>
                      <a:schemeClr val="accent6">
                        <a:lumMod val="75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924</a:t>
                      </a:r>
                    </a:p>
                  </a:txBody>
                  <a:tcPr marL="9525" marR="9525" marT="9525" marB="0" anchor="ctr">
                    <a:solidFill>
                      <a:schemeClr val="accent6">
                        <a:lumMod val="75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3,4%</a:t>
                      </a:r>
                    </a:p>
                  </a:txBody>
                  <a:tcPr marL="9525" marR="9525" marT="9525" marB="0" anchor="ctr">
                    <a:solidFill>
                      <a:schemeClr val="accent6">
                        <a:lumMod val="75000"/>
                        <a:alpha val="20000"/>
                      </a:schemeClr>
                    </a:solidFill>
                  </a:tcPr>
                </a:tc>
                <a:extLst>
                  <a:ext uri="{0D108BD9-81ED-4DB2-BD59-A6C34878D82A}">
                    <a16:rowId xmlns:a16="http://schemas.microsoft.com/office/drawing/2014/main" val="750895560"/>
                  </a:ext>
                </a:extLst>
              </a:tr>
              <a:tr h="144837">
                <a:tc>
                  <a:txBody>
                    <a:bodyPr/>
                    <a:lstStyle/>
                    <a:p>
                      <a:pPr algn="ctr" fontAlgn="b"/>
                      <a:r>
                        <a:rPr lang="ru-RU" sz="800" b="0" i="0" u="none" strike="noStrike" dirty="0">
                          <a:solidFill>
                            <a:schemeClr val="accent6">
                              <a:lumMod val="50000"/>
                            </a:schemeClr>
                          </a:solidFill>
                          <a:effectLst/>
                          <a:latin typeface="Arial Narrow" panose="020B0606020202030204" pitchFamily="34" charset="0"/>
                        </a:rPr>
                        <a:t>3</a:t>
                      </a:r>
                      <a:endParaRPr lang="en-US" sz="800" b="0" i="0" u="none" strike="noStrike" dirty="0">
                        <a:solidFill>
                          <a:schemeClr val="accent6">
                            <a:lumMod val="50000"/>
                          </a:schemeClr>
                        </a:solidFill>
                        <a:effectLst/>
                        <a:latin typeface="Arial Narrow" panose="020B0606020202030204" pitchFamily="34" charset="0"/>
                      </a:endParaRPr>
                    </a:p>
                  </a:txBody>
                  <a:tcPr marL="9525" marR="9525" marT="0"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8322-2</a:t>
                      </a:r>
                    </a:p>
                  </a:txBody>
                  <a:tcPr marL="9525" marR="9525" marT="9525" marB="0" anchor="ctr">
                    <a:solidFill>
                      <a:schemeClr val="accent6">
                        <a:lumMod val="50000"/>
                        <a:alpha val="1000"/>
                      </a:schemeClr>
                    </a:solidFill>
                  </a:tcPr>
                </a:tc>
                <a:tc>
                  <a:txBody>
                    <a:bodyPr/>
                    <a:lstStyle/>
                    <a:p>
                      <a:pPr marL="72000" algn="l" fontAlgn="ctr"/>
                      <a:r>
                        <a:rPr lang="ru-RU" sz="800" b="0" i="0" u="none" strike="noStrike" dirty="0">
                          <a:solidFill>
                            <a:srgbClr val="000000"/>
                          </a:solidFill>
                          <a:effectLst/>
                          <a:latin typeface="Arial Narrow" panose="020B0606020202030204" pitchFamily="34" charset="0"/>
                        </a:rPr>
                        <a:t>Жеке </a:t>
                      </a:r>
                      <a:r>
                        <a:rPr lang="ru-RU" sz="800" b="0" i="0" u="none" strike="noStrike" dirty="0" err="1">
                          <a:solidFill>
                            <a:srgbClr val="000000"/>
                          </a:solidFill>
                          <a:effectLst/>
                          <a:latin typeface="Arial Narrow" panose="020B0606020202030204" pitchFamily="34" charset="0"/>
                        </a:rPr>
                        <a:t>жүргізушілер</a:t>
                      </a:r>
                      <a:r>
                        <a:rPr lang="ru-RU" sz="800" b="0" i="0" u="none" strike="noStrike" dirty="0">
                          <a:solidFill>
                            <a:srgbClr val="000000"/>
                          </a:solidFill>
                          <a:effectLst/>
                          <a:latin typeface="Arial Narrow" panose="020B0606020202030204" pitchFamily="34" charset="0"/>
                        </a:rPr>
                        <a:t> мен </a:t>
                      </a:r>
                      <a:r>
                        <a:rPr lang="ru-RU" sz="800" b="0" i="0" u="none" strike="noStrike" dirty="0" err="1">
                          <a:solidFill>
                            <a:srgbClr val="000000"/>
                          </a:solidFill>
                          <a:effectLst/>
                          <a:latin typeface="Arial Narrow" panose="020B0606020202030204" pitchFamily="34" charset="0"/>
                        </a:rPr>
                        <a:t>шопырлар</a:t>
                      </a:r>
                      <a:endParaRPr lang="ru-RU" sz="800" b="0" i="0" u="none" strike="noStrike" dirty="0">
                        <a:solidFill>
                          <a:srgbClr val="000000"/>
                        </a:solidFill>
                        <a:effectLst/>
                        <a:latin typeface="Arial Narrow" panose="020B0606020202030204" pitchFamily="34" charset="0"/>
                      </a:endParaRPr>
                    </a:p>
                  </a:txBody>
                  <a:tcPr marL="9525" marR="9525" marT="9525" marB="0" anchor="ctr">
                    <a:lnR w="12700" cap="flat" cmpd="sng" algn="ctr">
                      <a:solidFill>
                        <a:schemeClr val="tx1"/>
                      </a:solidFill>
                      <a:prstDash val="solid"/>
                      <a:round/>
                      <a:headEnd type="none" w="med" len="med"/>
                      <a:tailEnd type="none" w="med" len="med"/>
                    </a:ln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4 061</a:t>
                      </a:r>
                    </a:p>
                  </a:txBody>
                  <a:tcPr marL="9525" marR="9525" marT="9525" marB="0" anchor="ctr">
                    <a:lnL w="12700" cap="flat" cmpd="sng" algn="ctr">
                      <a:solidFill>
                        <a:schemeClr val="tx1"/>
                      </a:solidFill>
                      <a:prstDash val="solid"/>
                      <a:round/>
                      <a:headEnd type="none" w="med" len="med"/>
                      <a:tailEnd type="none" w="med" len="med"/>
                    </a:lnL>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1 177</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1 394</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935</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555</a:t>
                      </a:r>
                    </a:p>
                  </a:txBody>
                  <a:tcPr marL="9525" marR="9525" marT="9525" marB="0" anchor="ctr">
                    <a:lnR w="12700" cap="flat" cmpd="sng" algn="ctr">
                      <a:solidFill>
                        <a:schemeClr val="tx1"/>
                      </a:solidFill>
                      <a:prstDash val="solid"/>
                      <a:round/>
                      <a:headEnd type="none" w="med" len="med"/>
                      <a:tailEnd type="none" w="med" len="med"/>
                    </a:ln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2 891</a:t>
                      </a:r>
                    </a:p>
                  </a:txBody>
                  <a:tcPr marL="9525" marR="9525" marT="9525" marB="0" anchor="ctr">
                    <a:lnL w="12700" cap="flat" cmpd="sng" algn="ctr">
                      <a:solidFill>
                        <a:schemeClr val="tx1"/>
                      </a:solidFill>
                      <a:prstDash val="solid"/>
                      <a:round/>
                      <a:headEnd type="none" w="med" len="med"/>
                      <a:tailEnd type="none" w="med" len="med"/>
                    </a:lnL>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672</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664</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1 003</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552</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2,8%</a:t>
                      </a:r>
                    </a:p>
                  </a:txBody>
                  <a:tcPr marL="9525" marR="9525" marT="9525" marB="0" anchor="ctr">
                    <a:solidFill>
                      <a:schemeClr val="accent6">
                        <a:lumMod val="50000"/>
                        <a:alpha val="1000"/>
                      </a:schemeClr>
                    </a:solidFill>
                  </a:tcPr>
                </a:tc>
                <a:extLst>
                  <a:ext uri="{0D108BD9-81ED-4DB2-BD59-A6C34878D82A}">
                    <a16:rowId xmlns:a16="http://schemas.microsoft.com/office/drawing/2014/main" val="761244194"/>
                  </a:ext>
                </a:extLst>
              </a:tr>
              <a:tr h="144837">
                <a:tc>
                  <a:txBody>
                    <a:bodyPr/>
                    <a:lstStyle/>
                    <a:p>
                      <a:pPr algn="ctr" fontAlgn="b"/>
                      <a:r>
                        <a:rPr lang="ru-RU" sz="800" b="0" i="0" u="none" strike="noStrike" dirty="0">
                          <a:solidFill>
                            <a:schemeClr val="accent6">
                              <a:lumMod val="50000"/>
                            </a:schemeClr>
                          </a:solidFill>
                          <a:effectLst/>
                          <a:latin typeface="Arial Narrow" panose="020B0606020202030204" pitchFamily="34" charset="0"/>
                        </a:rPr>
                        <a:t>4</a:t>
                      </a:r>
                      <a:endParaRPr lang="en-US" sz="800" b="0" i="0" u="none" strike="noStrike" dirty="0">
                        <a:solidFill>
                          <a:schemeClr val="accent6">
                            <a:lumMod val="50000"/>
                          </a:schemeClr>
                        </a:solidFill>
                        <a:effectLst/>
                        <a:latin typeface="Arial Narrow" panose="020B0606020202030204" pitchFamily="34" charset="0"/>
                      </a:endParaRPr>
                    </a:p>
                  </a:txBody>
                  <a:tcPr marL="9525" marR="9525" marT="0" marB="0" anchor="ctr">
                    <a:solidFill>
                      <a:schemeClr val="accent6">
                        <a:lumMod val="75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7119-9</a:t>
                      </a:r>
                    </a:p>
                  </a:txBody>
                  <a:tcPr marL="9525" marR="9525" marT="9525" marB="0" anchor="ctr">
                    <a:solidFill>
                      <a:schemeClr val="accent6">
                        <a:lumMod val="75000"/>
                        <a:alpha val="20000"/>
                      </a:schemeClr>
                    </a:solidFill>
                  </a:tcPr>
                </a:tc>
                <a:tc>
                  <a:txBody>
                    <a:bodyPr/>
                    <a:lstStyle/>
                    <a:p>
                      <a:pPr marL="72000" algn="l" fontAlgn="ctr"/>
                      <a:r>
                        <a:rPr lang="ru-RU" sz="800" b="0" i="0" u="none" strike="noStrike" dirty="0" err="1">
                          <a:solidFill>
                            <a:srgbClr val="000000"/>
                          </a:solidFill>
                          <a:effectLst/>
                          <a:latin typeface="Arial Narrow" panose="020B0606020202030204" pitchFamily="34" charset="0"/>
                        </a:rPr>
                        <a:t>Құрылысшы-монтаждаушылар</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және</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тектес</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қызметтер</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саласындағы</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жұмысшылары</a:t>
                      </a:r>
                      <a:endParaRPr lang="ru-RU" sz="800" b="0" i="0" u="none" strike="noStrike" dirty="0">
                        <a:solidFill>
                          <a:srgbClr val="000000"/>
                        </a:solidFill>
                        <a:effectLst/>
                        <a:latin typeface="Arial Narrow" panose="020B0606020202030204" pitchFamily="34" charset="0"/>
                      </a:endParaRPr>
                    </a:p>
                  </a:txBody>
                  <a:tcPr marL="9525" marR="9525" marT="9525" marB="0" anchor="ctr">
                    <a:lnR w="12700" cap="flat" cmpd="sng" algn="ctr">
                      <a:solidFill>
                        <a:schemeClr val="tx1"/>
                      </a:solidFill>
                      <a:prstDash val="solid"/>
                      <a:round/>
                      <a:headEnd type="none" w="med" len="med"/>
                      <a:tailEnd type="none" w="med" len="med"/>
                    </a:lnR>
                    <a:solidFill>
                      <a:schemeClr val="accent6">
                        <a:lumMod val="75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1 984</a:t>
                      </a:r>
                    </a:p>
                  </a:txBody>
                  <a:tcPr marL="9525" marR="9525" marT="9525" marB="0" anchor="ctr">
                    <a:lnL w="12700" cap="flat" cmpd="sng" algn="ctr">
                      <a:solidFill>
                        <a:schemeClr val="tx1"/>
                      </a:solidFill>
                      <a:prstDash val="solid"/>
                      <a:round/>
                      <a:headEnd type="none" w="med" len="med"/>
                      <a:tailEnd type="none" w="med" len="med"/>
                    </a:lnL>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131</a:t>
                      </a:r>
                    </a:p>
                  </a:txBody>
                  <a:tcPr marL="9525" marR="9525" marT="9525" marB="0" anchor="c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871</a:t>
                      </a:r>
                    </a:p>
                  </a:txBody>
                  <a:tcPr marL="9525" marR="9525" marT="9525" marB="0" anchor="c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785</a:t>
                      </a:r>
                    </a:p>
                  </a:txBody>
                  <a:tcPr marL="9525" marR="9525" marT="9525" marB="0" anchor="c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197</a:t>
                      </a:r>
                    </a:p>
                  </a:txBody>
                  <a:tcPr marL="9525" marR="9525" marT="9525" marB="0" anchor="ctr">
                    <a:lnR w="12700" cap="flat" cmpd="sng" algn="ctr">
                      <a:solidFill>
                        <a:schemeClr val="tx1"/>
                      </a:solidFill>
                      <a:prstDash val="solid"/>
                      <a:round/>
                      <a:headEnd type="none" w="med" len="med"/>
                      <a:tailEnd type="none" w="med" len="med"/>
                    </a:ln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2 689</a:t>
                      </a:r>
                    </a:p>
                  </a:txBody>
                  <a:tcPr marL="9525" marR="9525" marT="9525" marB="0" anchor="ctr">
                    <a:lnL w="12700" cap="flat" cmpd="sng" algn="ctr">
                      <a:solidFill>
                        <a:schemeClr val="tx1"/>
                      </a:solidFill>
                      <a:prstDash val="solid"/>
                      <a:round/>
                      <a:headEnd type="none" w="med" len="med"/>
                      <a:tailEnd type="none" w="med" len="med"/>
                    </a:lnL>
                    <a:solidFill>
                      <a:schemeClr val="accent6">
                        <a:lumMod val="75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116</a:t>
                      </a:r>
                    </a:p>
                  </a:txBody>
                  <a:tcPr marL="9525" marR="9525" marT="9525" marB="0" anchor="c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615</a:t>
                      </a:r>
                    </a:p>
                  </a:txBody>
                  <a:tcPr marL="9525" marR="9525" marT="9525" marB="0" anchor="ctr">
                    <a:solidFill>
                      <a:schemeClr val="accent6">
                        <a:lumMod val="75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1 047</a:t>
                      </a:r>
                    </a:p>
                  </a:txBody>
                  <a:tcPr marL="9525" marR="9525" marT="9525" marB="0" anchor="ctr">
                    <a:solidFill>
                      <a:schemeClr val="accent6">
                        <a:lumMod val="75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911</a:t>
                      </a:r>
                    </a:p>
                  </a:txBody>
                  <a:tcPr marL="9525" marR="9525" marT="9525" marB="0" anchor="ctr">
                    <a:solidFill>
                      <a:schemeClr val="accent6">
                        <a:lumMod val="75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2,6%</a:t>
                      </a:r>
                    </a:p>
                  </a:txBody>
                  <a:tcPr marL="9525" marR="9525" marT="9525" marB="0" anchor="ctr">
                    <a:solidFill>
                      <a:schemeClr val="accent6">
                        <a:lumMod val="75000"/>
                        <a:alpha val="20000"/>
                      </a:schemeClr>
                    </a:solidFill>
                  </a:tcPr>
                </a:tc>
                <a:extLst>
                  <a:ext uri="{0D108BD9-81ED-4DB2-BD59-A6C34878D82A}">
                    <a16:rowId xmlns:a16="http://schemas.microsoft.com/office/drawing/2014/main" val="1996304957"/>
                  </a:ext>
                </a:extLst>
              </a:tr>
              <a:tr h="144837">
                <a:tc>
                  <a:txBody>
                    <a:bodyPr/>
                    <a:lstStyle/>
                    <a:p>
                      <a:pPr algn="ctr" fontAlgn="b"/>
                      <a:r>
                        <a:rPr lang="ru-RU" sz="800" b="0" i="0" u="none" strike="noStrike" dirty="0">
                          <a:solidFill>
                            <a:schemeClr val="accent6">
                              <a:lumMod val="50000"/>
                            </a:schemeClr>
                          </a:solidFill>
                          <a:effectLst/>
                          <a:latin typeface="Arial Narrow" panose="020B0606020202030204" pitchFamily="34" charset="0"/>
                        </a:rPr>
                        <a:t>5</a:t>
                      </a:r>
                      <a:endParaRPr lang="en-US" sz="800" b="0" i="0" u="none" strike="noStrike" dirty="0">
                        <a:solidFill>
                          <a:schemeClr val="accent6">
                            <a:lumMod val="50000"/>
                          </a:schemeClr>
                        </a:solidFill>
                        <a:effectLst/>
                        <a:latin typeface="Arial Narrow" panose="020B0606020202030204" pitchFamily="34" charset="0"/>
                      </a:endParaRPr>
                    </a:p>
                  </a:txBody>
                  <a:tcPr marL="9525" marR="9525" marT="0"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9629-9</a:t>
                      </a:r>
                    </a:p>
                  </a:txBody>
                  <a:tcPr marL="9525" marR="9525" marT="9525" marB="0" anchor="ctr">
                    <a:solidFill>
                      <a:schemeClr val="accent6">
                        <a:lumMod val="50000"/>
                        <a:alpha val="1000"/>
                      </a:schemeClr>
                    </a:solidFill>
                  </a:tcPr>
                </a:tc>
                <a:tc>
                  <a:txBody>
                    <a:bodyPr/>
                    <a:lstStyle/>
                    <a:p>
                      <a:pPr marL="72000" algn="l" fontAlgn="ctr"/>
                      <a:r>
                        <a:rPr lang="ru-RU" sz="800" b="0" i="0" u="none" strike="noStrike" dirty="0" err="1">
                          <a:solidFill>
                            <a:srgbClr val="000000"/>
                          </a:solidFill>
                          <a:effectLst/>
                          <a:latin typeface="Arial Narrow" panose="020B0606020202030204" pitchFamily="34" charset="0"/>
                        </a:rPr>
                        <a:t>Біліктілігі</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жоқ</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жұмысшылар</a:t>
                      </a:r>
                      <a:endParaRPr lang="ru-RU" sz="800" b="0" i="0" u="none" strike="noStrike" dirty="0">
                        <a:solidFill>
                          <a:srgbClr val="000000"/>
                        </a:solidFill>
                        <a:effectLst/>
                        <a:latin typeface="Arial Narrow" panose="020B0606020202030204" pitchFamily="34" charset="0"/>
                      </a:endParaRPr>
                    </a:p>
                  </a:txBody>
                  <a:tcPr marL="9525" marR="9525" marT="9525" marB="0" anchor="ctr">
                    <a:lnR w="12700" cap="flat" cmpd="sng" algn="ctr">
                      <a:solidFill>
                        <a:schemeClr val="tx1"/>
                      </a:solidFill>
                      <a:prstDash val="solid"/>
                      <a:round/>
                      <a:headEnd type="none" w="med" len="med"/>
                      <a:tailEnd type="none" w="med" len="med"/>
                    </a:ln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3 212</a:t>
                      </a:r>
                    </a:p>
                  </a:txBody>
                  <a:tcPr marL="9525" marR="9525" marT="9525" marB="0" anchor="ctr">
                    <a:lnL w="12700" cap="flat" cmpd="sng" algn="ctr">
                      <a:solidFill>
                        <a:schemeClr val="tx1"/>
                      </a:solidFill>
                      <a:prstDash val="solid"/>
                      <a:round/>
                      <a:headEnd type="none" w="med" len="med"/>
                      <a:tailEnd type="none" w="med" len="med"/>
                    </a:lnL>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715</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881</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726</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890</a:t>
                      </a:r>
                    </a:p>
                  </a:txBody>
                  <a:tcPr marL="9525" marR="9525" marT="9525" marB="0" anchor="ctr">
                    <a:lnR w="12700" cap="flat" cmpd="sng" algn="ctr">
                      <a:solidFill>
                        <a:schemeClr val="tx1"/>
                      </a:solidFill>
                      <a:prstDash val="solid"/>
                      <a:round/>
                      <a:headEnd type="none" w="med" len="med"/>
                      <a:tailEnd type="none" w="med" len="med"/>
                    </a:ln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2 678</a:t>
                      </a:r>
                    </a:p>
                  </a:txBody>
                  <a:tcPr marL="9525" marR="9525" marT="9525" marB="0" anchor="ctr">
                    <a:lnL w="12700" cap="flat" cmpd="sng" algn="ctr">
                      <a:solidFill>
                        <a:schemeClr val="tx1"/>
                      </a:solidFill>
                      <a:prstDash val="solid"/>
                      <a:round/>
                      <a:headEnd type="none" w="med" len="med"/>
                      <a:tailEnd type="none" w="med" len="med"/>
                    </a:lnL>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416</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446</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910</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906</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2,6%</a:t>
                      </a:r>
                    </a:p>
                  </a:txBody>
                  <a:tcPr marL="9525" marR="9525" marT="9525" marB="0" anchor="ctr">
                    <a:solidFill>
                      <a:schemeClr val="accent6">
                        <a:lumMod val="50000"/>
                        <a:alpha val="1000"/>
                      </a:schemeClr>
                    </a:solidFill>
                  </a:tcPr>
                </a:tc>
                <a:extLst>
                  <a:ext uri="{0D108BD9-81ED-4DB2-BD59-A6C34878D82A}">
                    <a16:rowId xmlns:a16="http://schemas.microsoft.com/office/drawing/2014/main" val="3085205914"/>
                  </a:ext>
                </a:extLst>
              </a:tr>
              <a:tr h="144837">
                <a:tc>
                  <a:txBody>
                    <a:bodyPr/>
                    <a:lstStyle/>
                    <a:p>
                      <a:pPr algn="ctr" fontAlgn="b"/>
                      <a:r>
                        <a:rPr lang="ru-RU" sz="800" b="0" i="0" u="none" strike="noStrike" dirty="0">
                          <a:solidFill>
                            <a:schemeClr val="accent6">
                              <a:lumMod val="50000"/>
                            </a:schemeClr>
                          </a:solidFill>
                          <a:effectLst/>
                          <a:latin typeface="Arial Narrow" panose="020B0606020202030204" pitchFamily="34" charset="0"/>
                        </a:rPr>
                        <a:t>6</a:t>
                      </a:r>
                      <a:endParaRPr lang="en-US" sz="800" b="0" i="0" u="none" strike="noStrike" dirty="0">
                        <a:solidFill>
                          <a:schemeClr val="accent6">
                            <a:lumMod val="50000"/>
                          </a:schemeClr>
                        </a:solidFill>
                        <a:effectLst/>
                        <a:latin typeface="Arial Narrow" panose="020B0606020202030204" pitchFamily="34" charset="0"/>
                      </a:endParaRPr>
                    </a:p>
                  </a:txBody>
                  <a:tcPr marL="9525" marR="9525" marT="0" marB="0" anchor="ctr">
                    <a:solidFill>
                      <a:schemeClr val="accent6">
                        <a:lumMod val="75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2411-1</a:t>
                      </a:r>
                    </a:p>
                  </a:txBody>
                  <a:tcPr marL="9525" marR="9525" marT="9525" marB="0" anchor="ctr">
                    <a:solidFill>
                      <a:schemeClr val="accent6">
                        <a:lumMod val="75000"/>
                        <a:alpha val="20000"/>
                      </a:schemeClr>
                    </a:solidFill>
                  </a:tcPr>
                </a:tc>
                <a:tc>
                  <a:txBody>
                    <a:bodyPr/>
                    <a:lstStyle/>
                    <a:p>
                      <a:pPr marL="72000" algn="l" fontAlgn="ctr"/>
                      <a:r>
                        <a:rPr lang="ru-RU" sz="800" b="0" i="0" u="none" strike="noStrike" dirty="0" err="1">
                          <a:solidFill>
                            <a:srgbClr val="000000"/>
                          </a:solidFill>
                          <a:effectLst/>
                          <a:latin typeface="Arial Narrow" panose="020B0606020202030204" pitchFamily="34" charset="0"/>
                        </a:rPr>
                        <a:t>Бухгалтерлер</a:t>
                      </a:r>
                      <a:endParaRPr lang="ru-RU" sz="800" b="0" i="0" u="none" strike="noStrike" dirty="0">
                        <a:solidFill>
                          <a:srgbClr val="000000"/>
                        </a:solidFill>
                        <a:effectLst/>
                        <a:latin typeface="Arial Narrow" panose="020B0606020202030204" pitchFamily="34" charset="0"/>
                      </a:endParaRPr>
                    </a:p>
                  </a:txBody>
                  <a:tcPr marL="9525" marR="9525" marT="9525" marB="0" anchor="ctr">
                    <a:lnR w="12700" cap="flat" cmpd="sng" algn="ctr">
                      <a:solidFill>
                        <a:schemeClr val="tx1"/>
                      </a:solidFill>
                      <a:prstDash val="solid"/>
                      <a:round/>
                      <a:headEnd type="none" w="med" len="med"/>
                      <a:tailEnd type="none" w="med" len="med"/>
                    </a:lnR>
                    <a:solidFill>
                      <a:schemeClr val="accent6">
                        <a:lumMod val="75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2 570</a:t>
                      </a:r>
                    </a:p>
                  </a:txBody>
                  <a:tcPr marL="9525" marR="9525" marT="9525" marB="0" anchor="ctr">
                    <a:lnL w="12700" cap="flat" cmpd="sng" algn="ctr">
                      <a:solidFill>
                        <a:schemeClr val="tx1"/>
                      </a:solidFill>
                      <a:prstDash val="solid"/>
                      <a:round/>
                      <a:headEnd type="none" w="med" len="med"/>
                      <a:tailEnd type="none" w="med" len="med"/>
                    </a:lnL>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742</a:t>
                      </a:r>
                    </a:p>
                  </a:txBody>
                  <a:tcPr marL="9525" marR="9525" marT="9525" marB="0" anchor="c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849</a:t>
                      </a:r>
                    </a:p>
                  </a:txBody>
                  <a:tcPr marL="9525" marR="9525" marT="9525" marB="0" anchor="c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579</a:t>
                      </a:r>
                    </a:p>
                  </a:txBody>
                  <a:tcPr marL="9525" marR="9525" marT="9525" marB="0" anchor="c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400</a:t>
                      </a:r>
                    </a:p>
                  </a:txBody>
                  <a:tcPr marL="9525" marR="9525" marT="9525" marB="0" anchor="ctr">
                    <a:lnR w="12700" cap="flat" cmpd="sng" algn="ctr">
                      <a:solidFill>
                        <a:schemeClr val="tx1"/>
                      </a:solidFill>
                      <a:prstDash val="solid"/>
                      <a:round/>
                      <a:headEnd type="none" w="med" len="med"/>
                      <a:tailEnd type="none" w="med" len="med"/>
                    </a:ln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2 618</a:t>
                      </a:r>
                    </a:p>
                  </a:txBody>
                  <a:tcPr marL="9525" marR="9525" marT="9525" marB="0" anchor="ctr">
                    <a:lnL w="12700" cap="flat" cmpd="sng" algn="ctr">
                      <a:solidFill>
                        <a:schemeClr val="tx1"/>
                      </a:solidFill>
                      <a:prstDash val="solid"/>
                      <a:round/>
                      <a:headEnd type="none" w="med" len="med"/>
                      <a:tailEnd type="none" w="med" len="med"/>
                    </a:lnL>
                    <a:solidFill>
                      <a:schemeClr val="accent6">
                        <a:lumMod val="75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527</a:t>
                      </a:r>
                    </a:p>
                  </a:txBody>
                  <a:tcPr marL="9525" marR="9525" marT="9525" marB="0" anchor="c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629</a:t>
                      </a:r>
                    </a:p>
                  </a:txBody>
                  <a:tcPr marL="9525" marR="9525" marT="9525" marB="0" anchor="ctr">
                    <a:solidFill>
                      <a:schemeClr val="accent6">
                        <a:lumMod val="75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798</a:t>
                      </a:r>
                    </a:p>
                  </a:txBody>
                  <a:tcPr marL="9525" marR="9525" marT="9525" marB="0" anchor="ctr">
                    <a:solidFill>
                      <a:schemeClr val="accent6">
                        <a:lumMod val="75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664</a:t>
                      </a:r>
                    </a:p>
                  </a:txBody>
                  <a:tcPr marL="9525" marR="9525" marT="9525" marB="0" anchor="ctr">
                    <a:solidFill>
                      <a:schemeClr val="accent6">
                        <a:lumMod val="75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2,6%</a:t>
                      </a:r>
                    </a:p>
                  </a:txBody>
                  <a:tcPr marL="9525" marR="9525" marT="9525" marB="0" anchor="ctr">
                    <a:solidFill>
                      <a:schemeClr val="accent6">
                        <a:lumMod val="75000"/>
                        <a:alpha val="20000"/>
                      </a:schemeClr>
                    </a:solidFill>
                  </a:tcPr>
                </a:tc>
                <a:extLst>
                  <a:ext uri="{0D108BD9-81ED-4DB2-BD59-A6C34878D82A}">
                    <a16:rowId xmlns:a16="http://schemas.microsoft.com/office/drawing/2014/main" val="2706513750"/>
                  </a:ext>
                </a:extLst>
              </a:tr>
              <a:tr h="144837">
                <a:tc>
                  <a:txBody>
                    <a:bodyPr/>
                    <a:lstStyle/>
                    <a:p>
                      <a:pPr algn="ctr" fontAlgn="b"/>
                      <a:r>
                        <a:rPr lang="ru-RU" sz="800" b="0" i="0" u="none" strike="noStrike" dirty="0">
                          <a:solidFill>
                            <a:schemeClr val="accent6">
                              <a:lumMod val="50000"/>
                            </a:schemeClr>
                          </a:solidFill>
                          <a:effectLst/>
                          <a:latin typeface="Arial Narrow" panose="020B0606020202030204" pitchFamily="34" charset="0"/>
                        </a:rPr>
                        <a:t>7</a:t>
                      </a:r>
                      <a:endParaRPr lang="en-US" sz="800" b="0" i="0" u="none" strike="noStrike" dirty="0">
                        <a:solidFill>
                          <a:schemeClr val="accent6">
                            <a:lumMod val="50000"/>
                          </a:schemeClr>
                        </a:solidFill>
                        <a:effectLst/>
                        <a:latin typeface="Arial Narrow" panose="020B0606020202030204" pitchFamily="34" charset="0"/>
                      </a:endParaRPr>
                    </a:p>
                  </a:txBody>
                  <a:tcPr marL="9525" marR="9525" marT="0"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8341-1</a:t>
                      </a:r>
                    </a:p>
                  </a:txBody>
                  <a:tcPr marL="9525" marR="9525" marT="9525" marB="0" anchor="ctr">
                    <a:solidFill>
                      <a:schemeClr val="accent6">
                        <a:lumMod val="50000"/>
                        <a:alpha val="1000"/>
                      </a:schemeClr>
                    </a:solidFill>
                  </a:tcPr>
                </a:tc>
                <a:tc>
                  <a:txBody>
                    <a:bodyPr/>
                    <a:lstStyle/>
                    <a:p>
                      <a:pPr marL="72000" algn="l" fontAlgn="ctr"/>
                      <a:r>
                        <a:rPr lang="ru-RU" sz="800" b="0" i="0" u="none" strike="noStrike" dirty="0" err="1">
                          <a:solidFill>
                            <a:srgbClr val="000000"/>
                          </a:solidFill>
                          <a:effectLst/>
                          <a:latin typeface="Arial Narrow" panose="020B0606020202030204" pitchFamily="34" charset="0"/>
                        </a:rPr>
                        <a:t>Тракторшылар</a:t>
                      </a:r>
                      <a:endParaRPr lang="ru-RU" sz="800" b="0" i="0" u="none" strike="noStrike" dirty="0">
                        <a:solidFill>
                          <a:srgbClr val="000000"/>
                        </a:solidFill>
                        <a:effectLst/>
                        <a:latin typeface="Arial Narrow" panose="020B0606020202030204" pitchFamily="34" charset="0"/>
                      </a:endParaRPr>
                    </a:p>
                  </a:txBody>
                  <a:tcPr marL="9525" marR="9525" marT="9525" marB="0" anchor="ctr">
                    <a:lnR w="12700" cap="flat" cmpd="sng" algn="ctr">
                      <a:solidFill>
                        <a:schemeClr val="tx1"/>
                      </a:solidFill>
                      <a:prstDash val="solid"/>
                      <a:round/>
                      <a:headEnd type="none" w="med" len="med"/>
                      <a:tailEnd type="none" w="med" len="med"/>
                    </a:ln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2 363</a:t>
                      </a:r>
                    </a:p>
                  </a:txBody>
                  <a:tcPr marL="9525" marR="9525" marT="9525" marB="0" anchor="ctr">
                    <a:lnL w="12700" cap="flat" cmpd="sng" algn="ctr">
                      <a:solidFill>
                        <a:schemeClr val="tx1"/>
                      </a:solidFill>
                      <a:prstDash val="solid"/>
                      <a:round/>
                      <a:headEnd type="none" w="med" len="med"/>
                      <a:tailEnd type="none" w="med" len="med"/>
                    </a:lnL>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688</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823</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557</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295</a:t>
                      </a:r>
                    </a:p>
                  </a:txBody>
                  <a:tcPr marL="9525" marR="9525" marT="9525" marB="0" anchor="ctr">
                    <a:lnR w="12700" cap="flat" cmpd="sng" algn="ctr">
                      <a:solidFill>
                        <a:schemeClr val="tx1"/>
                      </a:solidFill>
                      <a:prstDash val="solid"/>
                      <a:round/>
                      <a:headEnd type="none" w="med" len="med"/>
                      <a:tailEnd type="none" w="med" len="med"/>
                    </a:ln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2 461</a:t>
                      </a:r>
                    </a:p>
                  </a:txBody>
                  <a:tcPr marL="9525" marR="9525" marT="9525" marB="0" anchor="ctr">
                    <a:lnL w="12700" cap="flat" cmpd="sng" algn="ctr">
                      <a:solidFill>
                        <a:schemeClr val="tx1"/>
                      </a:solidFill>
                      <a:prstDash val="solid"/>
                      <a:round/>
                      <a:headEnd type="none" w="med" len="med"/>
                      <a:tailEnd type="none" w="med" len="med"/>
                    </a:lnL>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553</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446</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890</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572</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2,4%</a:t>
                      </a:r>
                    </a:p>
                  </a:txBody>
                  <a:tcPr marL="9525" marR="9525" marT="9525" marB="0" anchor="ctr">
                    <a:solidFill>
                      <a:schemeClr val="accent6">
                        <a:lumMod val="50000"/>
                        <a:alpha val="1000"/>
                      </a:schemeClr>
                    </a:solidFill>
                  </a:tcPr>
                </a:tc>
                <a:extLst>
                  <a:ext uri="{0D108BD9-81ED-4DB2-BD59-A6C34878D82A}">
                    <a16:rowId xmlns:a16="http://schemas.microsoft.com/office/drawing/2014/main" val="1208754249"/>
                  </a:ext>
                </a:extLst>
              </a:tr>
              <a:tr h="144837">
                <a:tc>
                  <a:txBody>
                    <a:bodyPr/>
                    <a:lstStyle/>
                    <a:p>
                      <a:pPr algn="ctr" fontAlgn="b"/>
                      <a:r>
                        <a:rPr lang="ru-RU" sz="800" b="0" i="0" u="none" strike="noStrike" dirty="0">
                          <a:solidFill>
                            <a:schemeClr val="accent6">
                              <a:lumMod val="50000"/>
                            </a:schemeClr>
                          </a:solidFill>
                          <a:effectLst/>
                          <a:latin typeface="Arial Narrow" panose="020B0606020202030204" pitchFamily="34" charset="0"/>
                        </a:rPr>
                        <a:t>8</a:t>
                      </a:r>
                      <a:endParaRPr lang="en-US" sz="800" b="0" i="0" u="none" strike="noStrike" dirty="0">
                        <a:solidFill>
                          <a:schemeClr val="accent6">
                            <a:lumMod val="50000"/>
                          </a:schemeClr>
                        </a:solidFill>
                        <a:effectLst/>
                        <a:latin typeface="Arial Narrow" panose="020B0606020202030204" pitchFamily="34" charset="0"/>
                      </a:endParaRPr>
                    </a:p>
                  </a:txBody>
                  <a:tcPr marL="9525" marR="9525" marT="0" marB="0" anchor="ctr">
                    <a:solidFill>
                      <a:schemeClr val="accent6">
                        <a:lumMod val="75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5414-9</a:t>
                      </a:r>
                    </a:p>
                  </a:txBody>
                  <a:tcPr marL="9525" marR="9525" marT="9525" marB="0" anchor="ctr">
                    <a:solidFill>
                      <a:schemeClr val="accent6">
                        <a:lumMod val="75000"/>
                        <a:alpha val="20000"/>
                      </a:schemeClr>
                    </a:solidFill>
                  </a:tcPr>
                </a:tc>
                <a:tc>
                  <a:txBody>
                    <a:bodyPr/>
                    <a:lstStyle/>
                    <a:p>
                      <a:pPr marL="72000" algn="l" fontAlgn="ctr"/>
                      <a:r>
                        <a:rPr lang="ru-RU" sz="800" b="0" i="0" u="none" strike="noStrike" dirty="0" err="1">
                          <a:solidFill>
                            <a:srgbClr val="000000"/>
                          </a:solidFill>
                          <a:effectLst/>
                          <a:latin typeface="Arial Narrow" panose="020B0606020202030204" pitchFamily="34" charset="0"/>
                        </a:rPr>
                        <a:t>Күзетшілер</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инкассаторлар</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және</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тектес</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қызметтер</a:t>
                      </a:r>
                      <a:endParaRPr lang="ru-RU" sz="800" b="0" i="0" u="none" strike="noStrike" dirty="0">
                        <a:solidFill>
                          <a:srgbClr val="000000"/>
                        </a:solidFill>
                        <a:effectLst/>
                        <a:latin typeface="Arial Narrow" panose="020B0606020202030204" pitchFamily="34" charset="0"/>
                      </a:endParaRPr>
                    </a:p>
                  </a:txBody>
                  <a:tcPr marL="9525" marR="9525" marT="9525" marB="0" anchor="ctr">
                    <a:lnR w="12700" cap="flat" cmpd="sng" algn="ctr">
                      <a:solidFill>
                        <a:schemeClr val="tx1"/>
                      </a:solidFill>
                      <a:prstDash val="solid"/>
                      <a:round/>
                      <a:headEnd type="none" w="med" len="med"/>
                      <a:tailEnd type="none" w="med" len="med"/>
                    </a:lnR>
                    <a:solidFill>
                      <a:schemeClr val="accent6">
                        <a:lumMod val="75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2 872</a:t>
                      </a:r>
                    </a:p>
                  </a:txBody>
                  <a:tcPr marL="9525" marR="9525" marT="9525" marB="0" anchor="ctr">
                    <a:lnL w="12700" cap="flat" cmpd="sng" algn="ctr">
                      <a:solidFill>
                        <a:schemeClr val="tx1"/>
                      </a:solidFill>
                      <a:prstDash val="solid"/>
                      <a:round/>
                      <a:headEnd type="none" w="med" len="med"/>
                      <a:tailEnd type="none" w="med" len="med"/>
                    </a:lnL>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863</a:t>
                      </a:r>
                    </a:p>
                  </a:txBody>
                  <a:tcPr marL="9525" marR="9525" marT="9525" marB="0" anchor="c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998</a:t>
                      </a:r>
                    </a:p>
                  </a:txBody>
                  <a:tcPr marL="9525" marR="9525" marT="9525" marB="0" anchor="c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670</a:t>
                      </a:r>
                    </a:p>
                  </a:txBody>
                  <a:tcPr marL="9525" marR="9525" marT="9525" marB="0" anchor="c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341</a:t>
                      </a:r>
                    </a:p>
                  </a:txBody>
                  <a:tcPr marL="9525" marR="9525" marT="9525" marB="0" anchor="ctr">
                    <a:lnR w="12700" cap="flat" cmpd="sng" algn="ctr">
                      <a:solidFill>
                        <a:schemeClr val="tx1"/>
                      </a:solidFill>
                      <a:prstDash val="solid"/>
                      <a:round/>
                      <a:headEnd type="none" w="med" len="med"/>
                      <a:tailEnd type="none" w="med" len="med"/>
                    </a:ln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2 071</a:t>
                      </a:r>
                    </a:p>
                  </a:txBody>
                  <a:tcPr marL="9525" marR="9525" marT="9525" marB="0" anchor="ctr">
                    <a:lnL w="12700" cap="flat" cmpd="sng" algn="ctr">
                      <a:solidFill>
                        <a:schemeClr val="tx1"/>
                      </a:solidFill>
                      <a:prstDash val="solid"/>
                      <a:round/>
                      <a:headEnd type="none" w="med" len="med"/>
                      <a:tailEnd type="none" w="med" len="med"/>
                    </a:lnL>
                    <a:solidFill>
                      <a:schemeClr val="accent6">
                        <a:lumMod val="75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400</a:t>
                      </a:r>
                    </a:p>
                  </a:txBody>
                  <a:tcPr marL="9525" marR="9525" marT="9525" marB="0" anchor="c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571</a:t>
                      </a:r>
                    </a:p>
                  </a:txBody>
                  <a:tcPr marL="9525" marR="9525" marT="9525" marB="0" anchor="ctr">
                    <a:solidFill>
                      <a:schemeClr val="accent6">
                        <a:lumMod val="75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712</a:t>
                      </a:r>
                    </a:p>
                  </a:txBody>
                  <a:tcPr marL="9525" marR="9525" marT="9525" marB="0" anchor="ctr">
                    <a:solidFill>
                      <a:schemeClr val="accent6">
                        <a:lumMod val="75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388</a:t>
                      </a:r>
                    </a:p>
                  </a:txBody>
                  <a:tcPr marL="9525" marR="9525" marT="9525" marB="0" anchor="ctr">
                    <a:solidFill>
                      <a:schemeClr val="accent6">
                        <a:lumMod val="75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2,0%</a:t>
                      </a:r>
                    </a:p>
                  </a:txBody>
                  <a:tcPr marL="9525" marR="9525" marT="9525" marB="0" anchor="ctr">
                    <a:solidFill>
                      <a:schemeClr val="accent6">
                        <a:lumMod val="75000"/>
                        <a:alpha val="20000"/>
                      </a:schemeClr>
                    </a:solidFill>
                  </a:tcPr>
                </a:tc>
                <a:extLst>
                  <a:ext uri="{0D108BD9-81ED-4DB2-BD59-A6C34878D82A}">
                    <a16:rowId xmlns:a16="http://schemas.microsoft.com/office/drawing/2014/main" val="470699172"/>
                  </a:ext>
                </a:extLst>
              </a:tr>
              <a:tr h="144837">
                <a:tc>
                  <a:txBody>
                    <a:bodyPr/>
                    <a:lstStyle/>
                    <a:p>
                      <a:pPr algn="ctr" fontAlgn="b"/>
                      <a:r>
                        <a:rPr lang="ru-RU" sz="800" b="0" i="0" u="none" strike="noStrike" dirty="0">
                          <a:solidFill>
                            <a:schemeClr val="accent6">
                              <a:lumMod val="50000"/>
                            </a:schemeClr>
                          </a:solidFill>
                          <a:effectLst/>
                          <a:latin typeface="Arial Narrow" panose="020B0606020202030204" pitchFamily="34" charset="0"/>
                        </a:rPr>
                        <a:t>9</a:t>
                      </a:r>
                      <a:endParaRPr lang="en-US" sz="800" b="0" i="0" u="none" strike="noStrike" dirty="0">
                        <a:solidFill>
                          <a:schemeClr val="accent6">
                            <a:lumMod val="50000"/>
                          </a:schemeClr>
                        </a:solidFill>
                        <a:effectLst/>
                        <a:latin typeface="Arial Narrow" panose="020B0606020202030204" pitchFamily="34" charset="0"/>
                      </a:endParaRPr>
                    </a:p>
                  </a:txBody>
                  <a:tcPr marL="9525" marR="9525" marT="0"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9116-0</a:t>
                      </a:r>
                    </a:p>
                  </a:txBody>
                  <a:tcPr marL="9525" marR="9525" marT="9525" marB="0" anchor="ctr">
                    <a:solidFill>
                      <a:schemeClr val="accent6">
                        <a:lumMod val="50000"/>
                        <a:alpha val="1000"/>
                      </a:schemeClr>
                    </a:solidFill>
                  </a:tcPr>
                </a:tc>
                <a:tc>
                  <a:txBody>
                    <a:bodyPr/>
                    <a:lstStyle/>
                    <a:p>
                      <a:pPr marL="72000" algn="l" fontAlgn="ctr"/>
                      <a:r>
                        <a:rPr lang="ru-RU" sz="800" b="0" i="0" u="none" strike="noStrike" dirty="0">
                          <a:solidFill>
                            <a:srgbClr val="000000"/>
                          </a:solidFill>
                          <a:effectLst/>
                          <a:latin typeface="Arial Narrow" panose="020B0606020202030204" pitchFamily="34" charset="0"/>
                        </a:rPr>
                        <a:t>Аула </a:t>
                      </a:r>
                      <a:r>
                        <a:rPr lang="ru-RU" sz="800" b="0" i="0" u="none" strike="noStrike" dirty="0" err="1">
                          <a:solidFill>
                            <a:srgbClr val="000000"/>
                          </a:solidFill>
                          <a:effectLst/>
                          <a:latin typeface="Arial Narrow" panose="020B0606020202030204" pitchFamily="34" charset="0"/>
                        </a:rPr>
                        <a:t>сыпырушылар</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және</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ашық</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аумақтарды</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тазалаушылар</a:t>
                      </a:r>
                      <a:endParaRPr lang="ru-RU" sz="800" b="0" i="0" u="none" strike="noStrike" dirty="0">
                        <a:solidFill>
                          <a:srgbClr val="000000"/>
                        </a:solidFill>
                        <a:effectLst/>
                        <a:latin typeface="Arial Narrow" panose="020B0606020202030204" pitchFamily="34" charset="0"/>
                      </a:endParaRPr>
                    </a:p>
                  </a:txBody>
                  <a:tcPr marL="9525" marR="9525" marT="9525" marB="0" anchor="ctr">
                    <a:lnR w="12700" cap="flat" cmpd="sng" algn="ctr">
                      <a:solidFill>
                        <a:schemeClr val="tx1"/>
                      </a:solidFill>
                      <a:prstDash val="solid"/>
                      <a:round/>
                      <a:headEnd type="none" w="med" len="med"/>
                      <a:tailEnd type="none" w="med" len="med"/>
                    </a:ln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2 391</a:t>
                      </a:r>
                    </a:p>
                  </a:txBody>
                  <a:tcPr marL="9525" marR="9525" marT="9525" marB="0" anchor="ctr">
                    <a:lnL w="12700" cap="flat" cmpd="sng" algn="ctr">
                      <a:solidFill>
                        <a:schemeClr val="tx1"/>
                      </a:solidFill>
                      <a:prstDash val="solid"/>
                      <a:round/>
                      <a:headEnd type="none" w="med" len="med"/>
                      <a:tailEnd type="none" w="med" len="med"/>
                    </a:lnL>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462</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797</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701</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431</a:t>
                      </a:r>
                    </a:p>
                  </a:txBody>
                  <a:tcPr marL="9525" marR="9525" marT="9525" marB="0" anchor="ctr">
                    <a:lnR w="12700" cap="flat" cmpd="sng" algn="ctr">
                      <a:solidFill>
                        <a:schemeClr val="tx1"/>
                      </a:solidFill>
                      <a:prstDash val="solid"/>
                      <a:round/>
                      <a:headEnd type="none" w="med" len="med"/>
                      <a:tailEnd type="none" w="med" len="med"/>
                    </a:ln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1 973</a:t>
                      </a:r>
                    </a:p>
                  </a:txBody>
                  <a:tcPr marL="9525" marR="9525" marT="9525" marB="0" anchor="ctr">
                    <a:lnL w="12700" cap="flat" cmpd="sng" algn="ctr">
                      <a:solidFill>
                        <a:schemeClr val="tx1"/>
                      </a:solidFill>
                      <a:prstDash val="solid"/>
                      <a:round/>
                      <a:headEnd type="none" w="med" len="med"/>
                      <a:tailEnd type="none" w="med" len="med"/>
                    </a:lnL>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414</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309</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719</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531</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1,9%</a:t>
                      </a:r>
                    </a:p>
                  </a:txBody>
                  <a:tcPr marL="9525" marR="9525" marT="9525" marB="0" anchor="ctr">
                    <a:solidFill>
                      <a:schemeClr val="accent6">
                        <a:lumMod val="50000"/>
                        <a:alpha val="1000"/>
                      </a:schemeClr>
                    </a:solidFill>
                  </a:tcPr>
                </a:tc>
                <a:extLst>
                  <a:ext uri="{0D108BD9-81ED-4DB2-BD59-A6C34878D82A}">
                    <a16:rowId xmlns:a16="http://schemas.microsoft.com/office/drawing/2014/main" val="1074593541"/>
                  </a:ext>
                </a:extLst>
              </a:tr>
              <a:tr h="144837">
                <a:tc>
                  <a:txBody>
                    <a:bodyPr/>
                    <a:lstStyle/>
                    <a:p>
                      <a:pPr algn="ctr" fontAlgn="b"/>
                      <a:r>
                        <a:rPr lang="ru-RU" sz="800" b="0" i="0" u="none" strike="noStrike" dirty="0">
                          <a:solidFill>
                            <a:schemeClr val="accent6">
                              <a:lumMod val="50000"/>
                            </a:schemeClr>
                          </a:solidFill>
                          <a:effectLst/>
                          <a:latin typeface="Arial Narrow" panose="020B0606020202030204" pitchFamily="34" charset="0"/>
                        </a:rPr>
                        <a:t>10</a:t>
                      </a:r>
                      <a:endParaRPr lang="en-US" sz="800" b="0" i="0" u="none" strike="noStrike" dirty="0">
                        <a:solidFill>
                          <a:schemeClr val="accent6">
                            <a:lumMod val="50000"/>
                          </a:schemeClr>
                        </a:solidFill>
                        <a:effectLst/>
                        <a:latin typeface="Arial Narrow" panose="020B0606020202030204" pitchFamily="34" charset="0"/>
                      </a:endParaRPr>
                    </a:p>
                  </a:txBody>
                  <a:tcPr marL="9525" marR="9525" marT="0" marB="0" anchor="ctr">
                    <a:solidFill>
                      <a:schemeClr val="accent6">
                        <a:lumMod val="75000"/>
                        <a:alpha val="20000"/>
                      </a:schemeClr>
                    </a:solidFill>
                  </a:tcPr>
                </a:tc>
                <a:tc>
                  <a:txBody>
                    <a:bodyPr/>
                    <a:lstStyle/>
                    <a:p>
                      <a:pPr algn="ctr" fontAlgn="ctr"/>
                      <a:r>
                        <a:rPr lang="ru-RU" sz="800" b="0" i="0" u="none" strike="noStrike" dirty="0">
                          <a:solidFill>
                            <a:srgbClr val="000000"/>
                          </a:solidFill>
                          <a:effectLst/>
                          <a:latin typeface="Arial Narrow" panose="020B0606020202030204" pitchFamily="34" charset="0"/>
                        </a:rPr>
                        <a:t>3349-0</a:t>
                      </a:r>
                    </a:p>
                  </a:txBody>
                  <a:tcPr marL="9525" marR="9525" marT="9525" marB="0" anchor="ctr">
                    <a:solidFill>
                      <a:schemeClr val="accent6">
                        <a:lumMod val="75000"/>
                        <a:alpha val="20000"/>
                      </a:schemeClr>
                    </a:solidFill>
                  </a:tcPr>
                </a:tc>
                <a:tc>
                  <a:txBody>
                    <a:bodyPr/>
                    <a:lstStyle/>
                    <a:p>
                      <a:pPr marL="72000" algn="l" fontAlgn="ctr"/>
                      <a:r>
                        <a:rPr lang="ru-RU" sz="800" b="0" i="0" u="none" strike="noStrike" dirty="0" err="1">
                          <a:solidFill>
                            <a:srgbClr val="000000"/>
                          </a:solidFill>
                          <a:effectLst/>
                          <a:latin typeface="Arial Narrow" panose="020B0606020202030204" pitchFamily="34" charset="0"/>
                        </a:rPr>
                        <a:t>Әкімшілік-басқару</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қызметімен</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айналысатын</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басқа</a:t>
                      </a:r>
                      <a:r>
                        <a:rPr lang="ru-RU" sz="800" b="0" i="0" u="none" strike="noStrike" dirty="0">
                          <a:solidFill>
                            <a:srgbClr val="000000"/>
                          </a:solidFill>
                          <a:effectLst/>
                          <a:latin typeface="Arial Narrow" panose="020B0606020202030204" pitchFamily="34" charset="0"/>
                        </a:rPr>
                        <a:t> да </a:t>
                      </a:r>
                      <a:r>
                        <a:rPr lang="ru-RU" sz="800" b="0" i="0" u="none" strike="noStrike" dirty="0" err="1">
                          <a:solidFill>
                            <a:srgbClr val="000000"/>
                          </a:solidFill>
                          <a:effectLst/>
                          <a:latin typeface="Arial Narrow" panose="020B0606020202030204" pitchFamily="34" charset="0"/>
                        </a:rPr>
                        <a:t>кәсіби</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көмекші</a:t>
                      </a:r>
                      <a:r>
                        <a:rPr lang="ru-RU" sz="800" b="0" i="0" u="none" strike="noStrike" dirty="0">
                          <a:solidFill>
                            <a:srgbClr val="000000"/>
                          </a:solidFill>
                          <a:effectLst/>
                          <a:latin typeface="Arial Narrow" panose="020B0606020202030204" pitchFamily="34" charset="0"/>
                        </a:rPr>
                        <a:t> персонал</a:t>
                      </a:r>
                    </a:p>
                  </a:txBody>
                  <a:tcPr marL="9525" marR="9525" marT="9525" marB="0" anchor="ctr">
                    <a:lnR w="12700" cap="flat" cmpd="sng" algn="ctr">
                      <a:solidFill>
                        <a:schemeClr val="tx1"/>
                      </a:solidFill>
                      <a:prstDash val="solid"/>
                      <a:round/>
                      <a:headEnd type="none" w="med" len="med"/>
                      <a:tailEnd type="none" w="med" len="med"/>
                    </a:lnR>
                    <a:solidFill>
                      <a:schemeClr val="accent6">
                        <a:lumMod val="75000"/>
                        <a:alpha val="20000"/>
                      </a:schemeClr>
                    </a:solidFill>
                  </a:tcPr>
                </a:tc>
                <a:tc>
                  <a:txBody>
                    <a:bodyPr/>
                    <a:lstStyle/>
                    <a:p>
                      <a:pPr algn="ctr" fontAlgn="ctr"/>
                      <a:r>
                        <a:rPr lang="ru-RU" sz="800" b="0" i="0" u="none" strike="noStrike" dirty="0">
                          <a:solidFill>
                            <a:srgbClr val="000000"/>
                          </a:solidFill>
                          <a:effectLst/>
                          <a:latin typeface="Arial Narrow" panose="020B0606020202030204" pitchFamily="34" charset="0"/>
                        </a:rPr>
                        <a:t>2 144</a:t>
                      </a:r>
                    </a:p>
                  </a:txBody>
                  <a:tcPr marL="9525" marR="9525" marT="9525" marB="0" anchor="ctr">
                    <a:lnL w="12700" cap="flat" cmpd="sng" algn="ctr">
                      <a:solidFill>
                        <a:schemeClr val="tx1"/>
                      </a:solidFill>
                      <a:prstDash val="solid"/>
                      <a:round/>
                      <a:headEnd type="none" w="med" len="med"/>
                      <a:tailEnd type="none" w="med" len="med"/>
                    </a:lnL>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709</a:t>
                      </a:r>
                    </a:p>
                  </a:txBody>
                  <a:tcPr marL="9525" marR="9525" marT="9525" marB="0" anchor="c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651</a:t>
                      </a:r>
                    </a:p>
                  </a:txBody>
                  <a:tcPr marL="9525" marR="9525" marT="9525" marB="0" anchor="c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448</a:t>
                      </a:r>
                    </a:p>
                  </a:txBody>
                  <a:tcPr marL="9525" marR="9525" marT="9525" marB="0" anchor="c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336</a:t>
                      </a:r>
                    </a:p>
                  </a:txBody>
                  <a:tcPr marL="9525" marR="9525" marT="9525" marB="0" anchor="ctr">
                    <a:lnR w="12700" cap="flat" cmpd="sng" algn="ctr">
                      <a:solidFill>
                        <a:schemeClr val="tx1"/>
                      </a:solidFill>
                      <a:prstDash val="solid"/>
                      <a:round/>
                      <a:headEnd type="none" w="med" len="med"/>
                      <a:tailEnd type="none" w="med" len="med"/>
                    </a:ln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1 868</a:t>
                      </a:r>
                    </a:p>
                  </a:txBody>
                  <a:tcPr marL="9525" marR="9525" marT="9525" marB="0" anchor="ctr">
                    <a:lnL w="12700" cap="flat" cmpd="sng" algn="ctr">
                      <a:solidFill>
                        <a:schemeClr val="tx1"/>
                      </a:solidFill>
                      <a:prstDash val="solid"/>
                      <a:round/>
                      <a:headEnd type="none" w="med" len="med"/>
                      <a:tailEnd type="none" w="med" len="med"/>
                    </a:lnL>
                    <a:solidFill>
                      <a:schemeClr val="accent6">
                        <a:lumMod val="75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333</a:t>
                      </a:r>
                    </a:p>
                  </a:txBody>
                  <a:tcPr marL="9525" marR="9525" marT="9525" marB="0" anchor="c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576</a:t>
                      </a:r>
                    </a:p>
                  </a:txBody>
                  <a:tcPr marL="9525" marR="9525" marT="9525" marB="0" anchor="ctr">
                    <a:solidFill>
                      <a:schemeClr val="accent6">
                        <a:lumMod val="75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573</a:t>
                      </a:r>
                    </a:p>
                  </a:txBody>
                  <a:tcPr marL="9525" marR="9525" marT="9525" marB="0" anchor="ctr">
                    <a:solidFill>
                      <a:schemeClr val="accent6">
                        <a:lumMod val="75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386</a:t>
                      </a:r>
                    </a:p>
                  </a:txBody>
                  <a:tcPr marL="9525" marR="9525" marT="9525" marB="0" anchor="ctr">
                    <a:solidFill>
                      <a:schemeClr val="accent6">
                        <a:lumMod val="75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1,8%</a:t>
                      </a:r>
                    </a:p>
                  </a:txBody>
                  <a:tcPr marL="9525" marR="9525" marT="9525" marB="0" anchor="ctr">
                    <a:solidFill>
                      <a:schemeClr val="accent6">
                        <a:lumMod val="75000"/>
                        <a:alpha val="20000"/>
                      </a:schemeClr>
                    </a:solidFill>
                  </a:tcPr>
                </a:tc>
                <a:extLst>
                  <a:ext uri="{0D108BD9-81ED-4DB2-BD59-A6C34878D82A}">
                    <a16:rowId xmlns:a16="http://schemas.microsoft.com/office/drawing/2014/main" val="4147790647"/>
                  </a:ext>
                </a:extLst>
              </a:tr>
              <a:tr h="144837">
                <a:tc gridSpan="3">
                  <a:txBody>
                    <a:bodyPr/>
                    <a:lstStyle/>
                    <a:p>
                      <a:pPr algn="ctr" fontAlgn="b"/>
                      <a:r>
                        <a:rPr lang="ru-RU" sz="900" b="1" u="none" strike="noStrike" dirty="0">
                          <a:solidFill>
                            <a:schemeClr val="accent6">
                              <a:lumMod val="50000"/>
                            </a:schemeClr>
                          </a:solidFill>
                          <a:effectLst/>
                          <a:latin typeface="Arial Narrow" panose="020B0606020202030204" pitchFamily="34" charset="0"/>
                        </a:rPr>
                        <a:t>ТОП-10 БОЙЫНША ЖИЫНЫ</a:t>
                      </a:r>
                      <a:endParaRPr lang="ru-RU" sz="900" b="1" i="0" u="none" strike="noStrike" cap="none" dirty="0">
                        <a:solidFill>
                          <a:schemeClr val="accent6">
                            <a:lumMod val="50000"/>
                          </a:schemeClr>
                        </a:solidFill>
                        <a:effectLst/>
                        <a:latin typeface="Arial Narrow" panose="020B0606020202030204" pitchFamily="34" charset="0"/>
                        <a:ea typeface="+mn-ea"/>
                        <a:cs typeface="+mn-cs"/>
                        <a:sym typeface="Arial"/>
                      </a:endParaRPr>
                    </a:p>
                  </a:txBody>
                  <a:tcPr marL="9525" marR="9525" marT="0" marB="0" anchor="ctr">
                    <a:lnR w="12700" cap="flat" cmpd="sng" algn="ctr">
                      <a:solidFill>
                        <a:schemeClr val="tx1"/>
                      </a:solidFill>
                      <a:prstDash val="solid"/>
                      <a:round/>
                      <a:headEnd type="none" w="med" len="med"/>
                      <a:tailEnd type="none" w="med" len="med"/>
                    </a:lnR>
                    <a:lnB w="12700" cap="flat" cmpd="sng" algn="ctr">
                      <a:solidFill>
                        <a:schemeClr val="tx1"/>
                      </a:solidFill>
                      <a:prstDash val="solid"/>
                      <a:round/>
                      <a:headEnd type="none" w="med" len="med"/>
                      <a:tailEnd type="none" w="med" len="med"/>
                    </a:lnB>
                    <a:noFill/>
                  </a:tcPr>
                </a:tc>
                <a:tc hMerge="1">
                  <a:txBody>
                    <a:bodyPr/>
                    <a:lstStyle/>
                    <a:p>
                      <a:pPr algn="ctr" fontAlgn="b"/>
                      <a:r>
                        <a:rPr lang="ru-KZ" sz="800" b="0" i="0" u="none" strike="noStrike" cap="none" dirty="0">
                          <a:solidFill>
                            <a:srgbClr val="007F76"/>
                          </a:solidFill>
                          <a:effectLst/>
                          <a:latin typeface="Arial Narrow" panose="020B0606020202030204" pitchFamily="34" charset="0"/>
                          <a:ea typeface="+mn-ea"/>
                          <a:cs typeface="+mn-cs"/>
                          <a:sym typeface="Arial"/>
                        </a:rPr>
                        <a:t>7412-1</a:t>
                      </a:r>
                    </a:p>
                  </a:txBody>
                  <a:tcPr marL="9525" marR="9525" marT="0" marB="0" anchor="ctr">
                    <a:lnB w="12700" cap="flat" cmpd="sng" algn="ctr">
                      <a:solidFill>
                        <a:schemeClr val="tx1"/>
                      </a:solidFill>
                      <a:prstDash val="solid"/>
                      <a:round/>
                      <a:headEnd type="none" w="med" len="med"/>
                      <a:tailEnd type="none" w="med" len="med"/>
                    </a:lnB>
                    <a:noFill/>
                  </a:tcPr>
                </a:tc>
                <a:tc hMerge="1">
                  <a:txBody>
                    <a:bodyPr/>
                    <a:lstStyle/>
                    <a:p>
                      <a:pPr marL="72000" algn="l" fontAlgn="ctr"/>
                      <a:r>
                        <a:rPr lang="ru-RU" sz="800" b="0" i="0" u="none" strike="noStrike" cap="none" dirty="0">
                          <a:solidFill>
                            <a:srgbClr val="007F76"/>
                          </a:solidFill>
                          <a:effectLst/>
                          <a:latin typeface="Arial Narrow" panose="020B0606020202030204" pitchFamily="34" charset="0"/>
                          <a:ea typeface="+mn-ea"/>
                          <a:cs typeface="+mn-cs"/>
                          <a:sym typeface="Arial"/>
                        </a:rPr>
                        <a:t>Электромонтеры (общий профиль)</a:t>
                      </a:r>
                    </a:p>
                  </a:txBody>
                  <a:tcPr marL="9525" marR="9525" marT="0" marB="0" anchor="ctr">
                    <a:lnR w="12700" cap="flat" cmpd="sng" algn="ctr">
                      <a:solidFill>
                        <a:schemeClr val="tx1"/>
                      </a:solidFill>
                      <a:prstDash val="solid"/>
                      <a:round/>
                      <a:headEnd type="none" w="med" len="med"/>
                      <a:tailEnd type="none" w="med" len="med"/>
                    </a:lnR>
                    <a:lnB w="12700" cap="flat" cmpd="sng" algn="ctr">
                      <a:solidFill>
                        <a:schemeClr val="tx1"/>
                      </a:solidFill>
                      <a:prstDash val="solid"/>
                      <a:round/>
                      <a:headEnd type="none" w="med" len="med"/>
                      <a:tailEnd type="none" w="med" len="med"/>
                    </a:lnB>
                    <a:noFill/>
                  </a:tcPr>
                </a:tc>
                <a:tc>
                  <a:txBody>
                    <a:bodyPr/>
                    <a:lstStyle/>
                    <a:p>
                      <a:pPr algn="ctr" fontAlgn="ctr"/>
                      <a:r>
                        <a:rPr lang="ru-RU" sz="800" b="1" i="0" u="none" strike="noStrike" dirty="0">
                          <a:solidFill>
                            <a:srgbClr val="000000"/>
                          </a:solidFill>
                          <a:effectLst/>
                          <a:latin typeface="Arial Narrow" panose="020B0606020202030204" pitchFamily="34" charset="0"/>
                        </a:rPr>
                        <a:t>28 035</a:t>
                      </a:r>
                    </a:p>
                  </a:txBody>
                  <a:tcPr marL="9525" marR="9525" marT="9525" marB="0" anchor="ctr">
                    <a:lnL w="12700" cap="flat" cmpd="sng" algn="ctr">
                      <a:solidFill>
                        <a:schemeClr val="tx1"/>
                      </a:solidFill>
                      <a:prstDash val="solid"/>
                      <a:round/>
                      <a:headEnd type="none" w="med" len="med"/>
                      <a:tailEnd type="none" w="med" len="med"/>
                    </a:lnL>
                    <a:lnB w="12700" cap="flat" cmpd="sng" algn="ctr">
                      <a:solidFill>
                        <a:schemeClr val="tx1"/>
                      </a:solidFill>
                      <a:prstDash val="solid"/>
                      <a:round/>
                      <a:headEnd type="none" w="med" len="med"/>
                      <a:tailEnd type="none" w="med" len="med"/>
                    </a:lnB>
                    <a:noFill/>
                  </a:tcPr>
                </a:tc>
                <a:tc>
                  <a:txBody>
                    <a:bodyPr/>
                    <a:lstStyle/>
                    <a:p>
                      <a:pPr algn="ctr" fontAlgn="ctr"/>
                      <a:r>
                        <a:rPr lang="ru-RU" sz="800" b="1" i="0" u="none" strike="noStrike" dirty="0">
                          <a:solidFill>
                            <a:srgbClr val="000000"/>
                          </a:solidFill>
                          <a:effectLst/>
                          <a:latin typeface="Arial Narrow" panose="020B0606020202030204" pitchFamily="34" charset="0"/>
                        </a:rPr>
                        <a:t>6 827</a:t>
                      </a:r>
                    </a:p>
                  </a:txBody>
                  <a:tcPr marL="9525" marR="9525" marT="9525" marB="0" anchor="ctr">
                    <a:lnB w="12700" cap="flat" cmpd="sng" algn="ctr">
                      <a:solidFill>
                        <a:schemeClr val="tx1"/>
                      </a:solidFill>
                      <a:prstDash val="solid"/>
                      <a:round/>
                      <a:headEnd type="none" w="med" len="med"/>
                      <a:tailEnd type="none" w="med" len="med"/>
                    </a:lnB>
                    <a:noFill/>
                  </a:tcPr>
                </a:tc>
                <a:tc>
                  <a:txBody>
                    <a:bodyPr/>
                    <a:lstStyle/>
                    <a:p>
                      <a:pPr algn="ctr" fontAlgn="ctr"/>
                      <a:r>
                        <a:rPr lang="ru-RU" sz="800" b="1" i="0" u="none" strike="noStrike" dirty="0">
                          <a:solidFill>
                            <a:srgbClr val="000000"/>
                          </a:solidFill>
                          <a:effectLst/>
                          <a:latin typeface="Arial Narrow" panose="020B0606020202030204" pitchFamily="34" charset="0"/>
                        </a:rPr>
                        <a:t>9 350</a:t>
                      </a:r>
                    </a:p>
                  </a:txBody>
                  <a:tcPr marL="9525" marR="9525" marT="9525" marB="0" anchor="ctr">
                    <a:lnB w="12700" cap="flat" cmpd="sng" algn="ctr">
                      <a:solidFill>
                        <a:schemeClr val="tx1"/>
                      </a:solidFill>
                      <a:prstDash val="solid"/>
                      <a:round/>
                      <a:headEnd type="none" w="med" len="med"/>
                      <a:tailEnd type="none" w="med" len="med"/>
                    </a:lnB>
                    <a:noFill/>
                  </a:tcPr>
                </a:tc>
                <a:tc>
                  <a:txBody>
                    <a:bodyPr/>
                    <a:lstStyle/>
                    <a:p>
                      <a:pPr algn="ctr" fontAlgn="ctr"/>
                      <a:r>
                        <a:rPr lang="ru-RU" sz="800" b="1" i="0" u="none" strike="noStrike" dirty="0">
                          <a:solidFill>
                            <a:srgbClr val="000000"/>
                          </a:solidFill>
                          <a:effectLst/>
                          <a:latin typeface="Arial Narrow" panose="020B0606020202030204" pitchFamily="34" charset="0"/>
                        </a:rPr>
                        <a:t>6 889</a:t>
                      </a:r>
                    </a:p>
                  </a:txBody>
                  <a:tcPr marL="9525" marR="9525" marT="9525" marB="0" anchor="ctr">
                    <a:lnB w="12700" cap="flat" cmpd="sng" algn="ctr">
                      <a:solidFill>
                        <a:schemeClr val="tx1"/>
                      </a:solidFill>
                      <a:prstDash val="solid"/>
                      <a:round/>
                      <a:headEnd type="none" w="med" len="med"/>
                      <a:tailEnd type="none" w="med" len="med"/>
                    </a:lnB>
                    <a:noFill/>
                  </a:tcPr>
                </a:tc>
                <a:tc>
                  <a:txBody>
                    <a:bodyPr/>
                    <a:lstStyle/>
                    <a:p>
                      <a:pPr algn="ctr" fontAlgn="ctr"/>
                      <a:r>
                        <a:rPr lang="ru-RU" sz="800" b="1" i="0" u="none" strike="noStrike" dirty="0">
                          <a:solidFill>
                            <a:srgbClr val="000000"/>
                          </a:solidFill>
                          <a:effectLst/>
                          <a:latin typeface="Arial Narrow" panose="020B0606020202030204" pitchFamily="34" charset="0"/>
                        </a:rPr>
                        <a:t>4 969</a:t>
                      </a:r>
                    </a:p>
                  </a:txBody>
                  <a:tcPr marL="9525" marR="9525" marT="9525" marB="0" anchor="ctr">
                    <a:lnR w="12700" cap="flat" cmpd="sng" algn="ctr">
                      <a:solidFill>
                        <a:schemeClr val="tx1"/>
                      </a:solidFill>
                      <a:prstDash val="solid"/>
                      <a:round/>
                      <a:headEnd type="none" w="med" len="med"/>
                      <a:tailEnd type="none" w="med" len="med"/>
                    </a:lnR>
                    <a:lnB w="12700" cap="flat" cmpd="sng" algn="ctr">
                      <a:solidFill>
                        <a:schemeClr val="tx1"/>
                      </a:solidFill>
                      <a:prstDash val="solid"/>
                      <a:round/>
                      <a:headEnd type="none" w="med" len="med"/>
                      <a:tailEnd type="none" w="med" len="med"/>
                    </a:lnB>
                    <a:noFill/>
                  </a:tcPr>
                </a:tc>
                <a:tc>
                  <a:txBody>
                    <a:bodyPr/>
                    <a:lstStyle/>
                    <a:p>
                      <a:pPr algn="ctr" fontAlgn="ctr"/>
                      <a:r>
                        <a:rPr lang="ru-RU" sz="800" b="1" i="0" u="none" strike="noStrike" dirty="0">
                          <a:solidFill>
                            <a:srgbClr val="000000"/>
                          </a:solidFill>
                          <a:effectLst/>
                          <a:latin typeface="Arial Narrow" panose="020B0606020202030204" pitchFamily="34" charset="0"/>
                        </a:rPr>
                        <a:t>26 517</a:t>
                      </a:r>
                    </a:p>
                  </a:txBody>
                  <a:tcPr marL="9525" marR="9525" marT="9525" marB="0" anchor="ctr">
                    <a:lnL w="12700" cap="flat" cmpd="sng" algn="ctr">
                      <a:solidFill>
                        <a:schemeClr val="tx1"/>
                      </a:solidFill>
                      <a:prstDash val="solid"/>
                      <a:round/>
                      <a:headEnd type="none" w="med" len="med"/>
                      <a:tailEnd type="none" w="med" len="med"/>
                    </a:lnL>
                    <a:lnB w="12700" cap="flat" cmpd="sng" algn="ctr">
                      <a:solidFill>
                        <a:schemeClr val="tx1"/>
                      </a:solidFill>
                      <a:prstDash val="solid"/>
                      <a:round/>
                      <a:headEnd type="none" w="med" len="med"/>
                      <a:tailEnd type="none" w="med" len="med"/>
                    </a:lnB>
                    <a:noFill/>
                  </a:tcPr>
                </a:tc>
                <a:tc>
                  <a:txBody>
                    <a:bodyPr/>
                    <a:lstStyle/>
                    <a:p>
                      <a:pPr algn="ctr" fontAlgn="ctr"/>
                      <a:r>
                        <a:rPr lang="ru-RU" sz="800" b="1" i="0" u="none" strike="noStrike" dirty="0">
                          <a:solidFill>
                            <a:srgbClr val="000000"/>
                          </a:solidFill>
                          <a:effectLst/>
                          <a:latin typeface="Arial Narrow" panose="020B0606020202030204" pitchFamily="34" charset="0"/>
                        </a:rPr>
                        <a:t>4 472</a:t>
                      </a:r>
                    </a:p>
                  </a:txBody>
                  <a:tcPr marL="9525" marR="9525" marT="9525" marB="0" anchor="ctr">
                    <a:lnB w="12700" cap="flat" cmpd="sng" algn="ctr">
                      <a:solidFill>
                        <a:schemeClr val="tx1"/>
                      </a:solidFill>
                      <a:prstDash val="solid"/>
                      <a:round/>
                      <a:headEnd type="none" w="med" len="med"/>
                      <a:tailEnd type="none" w="med" len="med"/>
                    </a:lnB>
                    <a:noFill/>
                  </a:tcPr>
                </a:tc>
                <a:tc>
                  <a:txBody>
                    <a:bodyPr/>
                    <a:lstStyle/>
                    <a:p>
                      <a:pPr algn="ctr" fontAlgn="ctr"/>
                      <a:r>
                        <a:rPr lang="ru-RU" sz="800" b="1" i="0" u="none" strike="noStrike" dirty="0">
                          <a:solidFill>
                            <a:srgbClr val="000000"/>
                          </a:solidFill>
                          <a:effectLst/>
                          <a:latin typeface="Arial Narrow" panose="020B0606020202030204" pitchFamily="34" charset="0"/>
                        </a:rPr>
                        <a:t>5 846</a:t>
                      </a:r>
                    </a:p>
                  </a:txBody>
                  <a:tcPr marL="9525" marR="9525" marT="9525" marB="0" anchor="ctr">
                    <a:lnB w="12700" cap="flat" cmpd="sng" algn="ctr">
                      <a:solidFill>
                        <a:schemeClr val="tx1"/>
                      </a:solidFill>
                      <a:prstDash val="solid"/>
                      <a:round/>
                      <a:headEnd type="none" w="med" len="med"/>
                      <a:tailEnd type="none" w="med" len="med"/>
                    </a:lnB>
                    <a:noFill/>
                  </a:tcPr>
                </a:tc>
                <a:tc>
                  <a:txBody>
                    <a:bodyPr/>
                    <a:lstStyle/>
                    <a:p>
                      <a:pPr algn="ctr" fontAlgn="ctr"/>
                      <a:r>
                        <a:rPr lang="ru-RU" sz="800" b="1" i="0" u="none" strike="noStrike" dirty="0">
                          <a:solidFill>
                            <a:srgbClr val="000000"/>
                          </a:solidFill>
                          <a:effectLst/>
                          <a:latin typeface="Arial Narrow" panose="020B0606020202030204" pitchFamily="34" charset="0"/>
                        </a:rPr>
                        <a:t>9 162</a:t>
                      </a:r>
                    </a:p>
                  </a:txBody>
                  <a:tcPr marL="9525" marR="9525" marT="9525" marB="0" anchor="ctr">
                    <a:lnB w="12700" cap="flat" cmpd="sng" algn="ctr">
                      <a:solidFill>
                        <a:schemeClr val="tx1"/>
                      </a:solidFill>
                      <a:prstDash val="solid"/>
                      <a:round/>
                      <a:headEnd type="none" w="med" len="med"/>
                      <a:tailEnd type="none" w="med" len="med"/>
                    </a:lnB>
                    <a:noFill/>
                  </a:tcPr>
                </a:tc>
                <a:tc>
                  <a:txBody>
                    <a:bodyPr/>
                    <a:lstStyle/>
                    <a:p>
                      <a:pPr algn="ctr" fontAlgn="ctr"/>
                      <a:r>
                        <a:rPr lang="ru-RU" sz="800" b="1" i="0" u="none" strike="noStrike" dirty="0">
                          <a:solidFill>
                            <a:srgbClr val="000000"/>
                          </a:solidFill>
                          <a:effectLst/>
                          <a:latin typeface="Arial Narrow" panose="020B0606020202030204" pitchFamily="34" charset="0"/>
                        </a:rPr>
                        <a:t>7 037</a:t>
                      </a:r>
                    </a:p>
                  </a:txBody>
                  <a:tcPr marL="9525" marR="9525" marT="9525" marB="0" anchor="ctr">
                    <a:lnB w="12700" cap="flat" cmpd="sng" algn="ctr">
                      <a:solidFill>
                        <a:schemeClr val="tx1"/>
                      </a:solidFill>
                      <a:prstDash val="solid"/>
                      <a:round/>
                      <a:headEnd type="none" w="med" len="med"/>
                      <a:tailEnd type="none" w="med" len="med"/>
                    </a:lnB>
                    <a:noFill/>
                  </a:tcPr>
                </a:tc>
                <a:tc>
                  <a:txBody>
                    <a:bodyPr/>
                    <a:lstStyle/>
                    <a:p>
                      <a:pPr algn="ctr" fontAlgn="ctr"/>
                      <a:r>
                        <a:rPr lang="ru-RU" sz="800" b="1" i="0" u="none" strike="noStrike" dirty="0">
                          <a:solidFill>
                            <a:srgbClr val="000000"/>
                          </a:solidFill>
                          <a:effectLst/>
                          <a:latin typeface="Arial Narrow" panose="020B0606020202030204" pitchFamily="34" charset="0"/>
                        </a:rPr>
                        <a:t>26,0%</a:t>
                      </a:r>
                    </a:p>
                  </a:txBody>
                  <a:tcPr marL="9525" marR="9525" marT="9525" marB="0" anchor="ctr">
                    <a:lnB w="12700"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1977705671"/>
                  </a:ext>
                </a:extLst>
              </a:tr>
            </a:tbl>
          </a:graphicData>
        </a:graphic>
      </p:graphicFrame>
    </p:spTree>
    <p:extLst>
      <p:ext uri="{BB962C8B-B14F-4D97-AF65-F5344CB8AC3E}">
        <p14:creationId xmlns:p14="http://schemas.microsoft.com/office/powerpoint/2010/main" val="2405292407"/>
      </p:ext>
    </p:extLst>
  </p:cSld>
  <p:clrMapOvr>
    <a:masterClrMapping/>
  </p:clrMapOvr>
</p:sld>
</file>

<file path=ppt/slides/slide5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26" name="Таблица 25">
            <a:extLst>
              <a:ext uri="{FF2B5EF4-FFF2-40B4-BE49-F238E27FC236}">
                <a16:creationId xmlns:a16="http://schemas.microsoft.com/office/drawing/2014/main" id="{4CBADABA-60F6-6314-73AE-C5D1372941E0}"/>
              </a:ext>
            </a:extLst>
          </p:cNvPr>
          <p:cNvGraphicFramePr>
            <a:graphicFrameLocks noGrp="1"/>
          </p:cNvGraphicFramePr>
          <p:nvPr>
            <p:extLst>
              <p:ext uri="{D42A27DB-BD31-4B8C-83A1-F6EECF244321}">
                <p14:modId xmlns:p14="http://schemas.microsoft.com/office/powerpoint/2010/main" val="394450422"/>
              </p:ext>
            </p:extLst>
          </p:nvPr>
        </p:nvGraphicFramePr>
        <p:xfrm>
          <a:off x="6768750" y="4835242"/>
          <a:ext cx="5328000" cy="1670332"/>
        </p:xfrm>
        <a:graphic>
          <a:graphicData uri="http://schemas.openxmlformats.org/drawingml/2006/table">
            <a:tbl>
              <a:tblPr firstRow="1" bandRow="1">
                <a:tableStyleId>{5C22544A-7EE6-4342-B048-85BDC9FD1C3A}</a:tableStyleId>
              </a:tblPr>
              <a:tblGrid>
                <a:gridCol w="3600000">
                  <a:extLst>
                    <a:ext uri="{9D8B030D-6E8A-4147-A177-3AD203B41FA5}">
                      <a16:colId xmlns:a16="http://schemas.microsoft.com/office/drawing/2014/main" val="1113104833"/>
                    </a:ext>
                  </a:extLst>
                </a:gridCol>
                <a:gridCol w="432000">
                  <a:extLst>
                    <a:ext uri="{9D8B030D-6E8A-4147-A177-3AD203B41FA5}">
                      <a16:colId xmlns:a16="http://schemas.microsoft.com/office/drawing/2014/main" val="132264586"/>
                    </a:ext>
                  </a:extLst>
                </a:gridCol>
                <a:gridCol w="432000">
                  <a:extLst>
                    <a:ext uri="{9D8B030D-6E8A-4147-A177-3AD203B41FA5}">
                      <a16:colId xmlns:a16="http://schemas.microsoft.com/office/drawing/2014/main" val="2572766800"/>
                    </a:ext>
                  </a:extLst>
                </a:gridCol>
                <a:gridCol w="432000">
                  <a:extLst>
                    <a:ext uri="{9D8B030D-6E8A-4147-A177-3AD203B41FA5}">
                      <a16:colId xmlns:a16="http://schemas.microsoft.com/office/drawing/2014/main" val="2849574652"/>
                    </a:ext>
                  </a:extLst>
                </a:gridCol>
                <a:gridCol w="432000">
                  <a:extLst>
                    <a:ext uri="{9D8B030D-6E8A-4147-A177-3AD203B41FA5}">
                      <a16:colId xmlns:a16="http://schemas.microsoft.com/office/drawing/2014/main" val="478621999"/>
                    </a:ext>
                  </a:extLst>
                </a:gridCol>
              </a:tblGrid>
              <a:tr h="167033">
                <a:tc>
                  <a:txBody>
                    <a:bodyPr/>
                    <a:lstStyle/>
                    <a:p>
                      <a:pPr marL="0" marR="0" lvl="0" indent="0" algn="l" defTabSz="685800" rtl="0" eaLnBrk="1" fontAlgn="auto" latinLnBrk="0" hangingPunct="1">
                        <a:lnSpc>
                          <a:spcPct val="107000"/>
                        </a:lnSpc>
                        <a:spcBef>
                          <a:spcPts val="0"/>
                        </a:spcBef>
                        <a:spcAft>
                          <a:spcPts val="0"/>
                        </a:spcAft>
                        <a:buClrTx/>
                        <a:buSzTx/>
                        <a:buFontTx/>
                        <a:buNone/>
                        <a:tabLst/>
                        <a:defRPr/>
                      </a:pPr>
                      <a:r>
                        <a:rPr lang="ru-RU" sz="1050" b="1" i="0" u="none" strike="noStrike" cap="none" noProof="0" dirty="0">
                          <a:solidFill>
                            <a:srgbClr val="000000"/>
                          </a:solidFill>
                          <a:effectLst/>
                          <a:latin typeface="Arial Narrow" panose="020B0606020202030204" pitchFamily="34" charset="0"/>
                          <a:ea typeface="+mn-ea"/>
                          <a:cs typeface="+mn-cs"/>
                          <a:sym typeface="Arial"/>
                        </a:rPr>
                        <a:t>ПЕССИМИСТІК СЦЕНАРИЙ</a:t>
                      </a:r>
                    </a:p>
                  </a:txBody>
                  <a:tcPr marT="0" marB="0" anchor="ctr">
                    <a:lnL w="76200" cap="flat" cmpd="sng" algn="ctr">
                      <a:noFill/>
                      <a:prstDash val="solid"/>
                      <a:round/>
                      <a:headEnd type="none" w="med" len="med"/>
                      <a:tailEnd type="none" w="med" len="med"/>
                    </a:lnL>
                    <a:lnR w="6350" cap="flat" cmpd="sng" algn="ctr">
                      <a:solidFill>
                        <a:schemeClr val="tx1"/>
                      </a:solidFill>
                      <a:prstDash val="sysDot"/>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accent6">
                        <a:lumMod val="50000"/>
                        <a:alpha val="20000"/>
                      </a:schemeClr>
                    </a:solidFill>
                  </a:tcPr>
                </a:tc>
                <a:tc>
                  <a:txBody>
                    <a:bodyPr/>
                    <a:lstStyle/>
                    <a:p>
                      <a:pPr algn="ctr" fontAlgn="ctr"/>
                      <a:r>
                        <a:rPr lang="en-US" sz="900" b="0" i="0" u="none" strike="noStrike" cap="none" dirty="0">
                          <a:solidFill>
                            <a:srgbClr val="000000"/>
                          </a:solidFill>
                          <a:effectLst/>
                          <a:latin typeface="Arial Narrow" panose="020B0606020202030204" pitchFamily="34" charset="0"/>
                          <a:ea typeface="+mn-ea"/>
                          <a:cs typeface="+mn-cs"/>
                          <a:sym typeface="Arial"/>
                        </a:rPr>
                        <a:t>Q1</a:t>
                      </a:r>
                      <a:endParaRPr lang="ru-KZ" sz="900" b="0" i="0" u="none" strike="noStrike" cap="none" dirty="0">
                        <a:solidFill>
                          <a:srgbClr val="000000"/>
                        </a:solidFill>
                        <a:effectLst/>
                        <a:latin typeface="Arial Narrow" panose="020B0606020202030204" pitchFamily="34" charset="0"/>
                        <a:ea typeface="+mn-ea"/>
                        <a:cs typeface="+mn-cs"/>
                        <a:sym typeface="Arial"/>
                      </a:endParaRPr>
                    </a:p>
                  </a:txBody>
                  <a:tcPr marL="9525" marR="9525" marT="0"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50000"/>
                        <a:alpha val="20000"/>
                      </a:schemeClr>
                    </a:solidFill>
                  </a:tcPr>
                </a:tc>
                <a:tc>
                  <a:txBody>
                    <a:bodyPr/>
                    <a:lstStyle/>
                    <a:p>
                      <a:pPr algn="ctr" fontAlgn="ctr"/>
                      <a:r>
                        <a:rPr lang="en-US" sz="900" b="0" i="0" u="none" strike="noStrike" cap="none" dirty="0">
                          <a:solidFill>
                            <a:srgbClr val="000000"/>
                          </a:solidFill>
                          <a:effectLst/>
                          <a:latin typeface="Arial Narrow" panose="020B0606020202030204" pitchFamily="34" charset="0"/>
                          <a:ea typeface="+mn-ea"/>
                          <a:cs typeface="+mn-cs"/>
                          <a:sym typeface="Arial"/>
                        </a:rPr>
                        <a:t>Q2</a:t>
                      </a:r>
                      <a:endParaRPr lang="ru-KZ" sz="900" b="0" i="0" u="none" strike="noStrike" cap="none" dirty="0">
                        <a:solidFill>
                          <a:srgbClr val="000000"/>
                        </a:solidFill>
                        <a:effectLst/>
                        <a:latin typeface="Arial Narrow" panose="020B0606020202030204" pitchFamily="34" charset="0"/>
                        <a:ea typeface="+mn-ea"/>
                        <a:cs typeface="+mn-cs"/>
                        <a:sym typeface="Arial"/>
                      </a:endParaRPr>
                    </a:p>
                  </a:txBody>
                  <a:tcPr marL="9525" marR="9525" marT="0"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6">
                        <a:lumMod val="50000"/>
                        <a:alpha val="20000"/>
                      </a:schemeClr>
                    </a:solidFill>
                  </a:tcPr>
                </a:tc>
                <a:tc>
                  <a:txBody>
                    <a:bodyPr/>
                    <a:lstStyle/>
                    <a:p>
                      <a:pPr algn="ctr" fontAlgn="ctr"/>
                      <a:r>
                        <a:rPr lang="en-US" sz="900" b="0" i="0" u="none" strike="noStrike" cap="none" dirty="0">
                          <a:solidFill>
                            <a:srgbClr val="000000"/>
                          </a:solidFill>
                          <a:effectLst/>
                          <a:latin typeface="Arial Narrow" panose="020B0606020202030204" pitchFamily="34" charset="0"/>
                          <a:ea typeface="+mn-ea"/>
                          <a:cs typeface="+mn-cs"/>
                          <a:sym typeface="Arial"/>
                        </a:rPr>
                        <a:t>Q3</a:t>
                      </a:r>
                      <a:endParaRPr lang="ru-KZ" sz="900" b="0" i="0" u="none" strike="noStrike" cap="none" dirty="0">
                        <a:solidFill>
                          <a:srgbClr val="000000"/>
                        </a:solidFill>
                        <a:effectLst/>
                        <a:latin typeface="Arial Narrow" panose="020B0606020202030204" pitchFamily="34" charset="0"/>
                        <a:ea typeface="+mn-ea"/>
                        <a:cs typeface="+mn-cs"/>
                        <a:sym typeface="Arial"/>
                      </a:endParaRPr>
                    </a:p>
                  </a:txBody>
                  <a:tcPr marL="9525" marR="9525" marT="0"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6">
                        <a:lumMod val="50000"/>
                        <a:alpha val="20000"/>
                      </a:schemeClr>
                    </a:solidFill>
                  </a:tcPr>
                </a:tc>
                <a:tc>
                  <a:txBody>
                    <a:bodyPr/>
                    <a:lstStyle/>
                    <a:p>
                      <a:pPr algn="ctr" fontAlgn="ctr"/>
                      <a:r>
                        <a:rPr lang="en-US" sz="900" b="0" i="0" u="none" strike="noStrike" cap="none" dirty="0">
                          <a:solidFill>
                            <a:srgbClr val="000000"/>
                          </a:solidFill>
                          <a:effectLst/>
                          <a:latin typeface="Arial Narrow" panose="020B0606020202030204" pitchFamily="34" charset="0"/>
                          <a:ea typeface="+mn-ea"/>
                          <a:cs typeface="+mn-cs"/>
                          <a:sym typeface="Arial"/>
                        </a:rPr>
                        <a:t>Q4</a:t>
                      </a:r>
                      <a:endParaRPr lang="ru-KZ" sz="900" b="0" i="0" u="none" strike="noStrike" cap="none" dirty="0">
                        <a:solidFill>
                          <a:srgbClr val="000000"/>
                        </a:solidFill>
                        <a:effectLst/>
                        <a:latin typeface="Arial Narrow" panose="020B0606020202030204" pitchFamily="34" charset="0"/>
                        <a:ea typeface="+mn-ea"/>
                        <a:cs typeface="+mn-cs"/>
                        <a:sym typeface="Arial"/>
                      </a:endParaRPr>
                    </a:p>
                  </a:txBody>
                  <a:tcPr marL="9525" marR="9525" marT="0" marB="0" anchor="ctr">
                    <a:lnL w="6350" cap="flat" cmpd="sng" algn="ctr">
                      <a:solidFill>
                        <a:schemeClr val="tx1"/>
                      </a:solidFill>
                      <a:prstDash val="sysDot"/>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6">
                        <a:lumMod val="50000"/>
                        <a:alpha val="20000"/>
                      </a:schemeClr>
                    </a:solidFill>
                  </a:tcPr>
                </a:tc>
                <a:extLst>
                  <a:ext uri="{0D108BD9-81ED-4DB2-BD59-A6C34878D82A}">
                    <a16:rowId xmlns:a16="http://schemas.microsoft.com/office/drawing/2014/main" val="877649079"/>
                  </a:ext>
                </a:extLst>
              </a:tr>
              <a:tr h="167033">
                <a:tc>
                  <a:txBody>
                    <a:bodyPr/>
                    <a:lstStyle/>
                    <a:p>
                      <a:pPr marL="0" marR="0" lvl="0" indent="0" algn="l" defTabSz="685800" rtl="0" eaLnBrk="1" fontAlgn="auto" latinLnBrk="0" hangingPunct="1">
                        <a:lnSpc>
                          <a:spcPct val="107000"/>
                        </a:lnSpc>
                        <a:spcBef>
                          <a:spcPts val="0"/>
                        </a:spcBef>
                        <a:spcAft>
                          <a:spcPts val="0"/>
                        </a:spcAft>
                        <a:buClrTx/>
                        <a:buSzTx/>
                        <a:buFontTx/>
                        <a:buNone/>
                        <a:tabLst/>
                        <a:defRPr/>
                      </a:pPr>
                      <a:r>
                        <a:rPr lang="ru-RU" sz="900" b="1" i="0" u="none" strike="noStrike" cap="none" noProof="0" dirty="0">
                          <a:solidFill>
                            <a:srgbClr val="000000"/>
                          </a:solidFill>
                          <a:effectLst/>
                          <a:latin typeface="Arial Narrow" panose="020B0606020202030204" pitchFamily="34" charset="0"/>
                          <a:ea typeface="+mn-ea"/>
                          <a:cs typeface="+mn-cs"/>
                          <a:sym typeface="Arial"/>
                        </a:rPr>
                        <a:t>БАРЛЫҒЫ</a:t>
                      </a:r>
                      <a:endParaRPr lang="ru-RU" sz="800" b="1" i="0" u="none" strike="noStrike" cap="none" noProof="0" dirty="0">
                        <a:solidFill>
                          <a:srgbClr val="000000"/>
                        </a:solidFill>
                        <a:effectLst/>
                        <a:latin typeface="Arial Narrow" panose="020B0606020202030204" pitchFamily="34" charset="0"/>
                        <a:ea typeface="+mn-ea"/>
                        <a:cs typeface="+mn-cs"/>
                        <a:sym typeface="Arial"/>
                      </a:endParaRPr>
                    </a:p>
                  </a:txBody>
                  <a:tcPr marT="0" marB="0" anchor="ctr">
                    <a:lnL w="76200" cap="flat" cmpd="sng" algn="ctr">
                      <a:noFill/>
                      <a:prstDash val="solid"/>
                      <a:round/>
                      <a:headEnd type="none" w="med" len="med"/>
                      <a:tailEnd type="none" w="med" len="med"/>
                    </a:lnL>
                    <a:lnR w="6350" cap="flat" cmpd="sng" algn="ctr">
                      <a:solidFill>
                        <a:schemeClr val="tx1"/>
                      </a:solidFill>
                      <a:prstDash val="sysDot"/>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accent6">
                        <a:lumMod val="50000"/>
                        <a:alpha val="20000"/>
                      </a:schemeClr>
                    </a:solidFill>
                  </a:tcPr>
                </a:tc>
                <a:tc>
                  <a:txBody>
                    <a:bodyPr/>
                    <a:lstStyle/>
                    <a:p>
                      <a:pPr algn="ctr" fontAlgn="ctr"/>
                      <a:r>
                        <a:rPr lang="ru-RU" sz="900" b="1" i="0" u="none" strike="noStrike" cap="none" dirty="0">
                          <a:solidFill>
                            <a:srgbClr val="000000"/>
                          </a:solidFill>
                          <a:effectLst/>
                          <a:latin typeface="Arial Narrow" panose="020B0606020202030204" pitchFamily="34" charset="0"/>
                          <a:ea typeface="+mn-ea"/>
                          <a:cs typeface="+mn-cs"/>
                          <a:sym typeface="Arial"/>
                        </a:rPr>
                        <a:t>6 719</a:t>
                      </a:r>
                      <a:endParaRPr lang="ru-KZ" sz="900" b="1" i="0" u="none" strike="noStrike" cap="none" dirty="0">
                        <a:solidFill>
                          <a:srgbClr val="000000"/>
                        </a:solidFill>
                        <a:effectLst/>
                        <a:latin typeface="Arial Narrow" panose="020B0606020202030204" pitchFamily="34" charset="0"/>
                        <a:ea typeface="+mn-ea"/>
                        <a:cs typeface="+mn-cs"/>
                        <a:sym typeface="Arial"/>
                      </a:endParaRPr>
                    </a:p>
                  </a:txBody>
                  <a:tcPr marL="9525" marR="9525" marT="0"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50000"/>
                        <a:alpha val="20000"/>
                      </a:schemeClr>
                    </a:solidFill>
                  </a:tcPr>
                </a:tc>
                <a:tc>
                  <a:txBody>
                    <a:bodyPr/>
                    <a:lstStyle/>
                    <a:p>
                      <a:pPr algn="ctr" rtl="0" fontAlgn="ctr"/>
                      <a:r>
                        <a:rPr lang="ru-RU" sz="900" b="1" i="0" u="none" strike="noStrike">
                          <a:solidFill>
                            <a:srgbClr val="000000"/>
                          </a:solidFill>
                          <a:effectLst/>
                          <a:latin typeface="Arial Narrow" panose="020B0606020202030204" pitchFamily="34" charset="0"/>
                        </a:rPr>
                        <a:t>6 097</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6">
                        <a:lumMod val="50000"/>
                        <a:alpha val="20000"/>
                      </a:schemeClr>
                    </a:solidFill>
                  </a:tcPr>
                </a:tc>
                <a:tc>
                  <a:txBody>
                    <a:bodyPr/>
                    <a:lstStyle/>
                    <a:p>
                      <a:pPr algn="ctr" rtl="0" fontAlgn="ctr"/>
                      <a:r>
                        <a:rPr lang="ru-RU" sz="900" b="1" i="0" u="none" strike="noStrike">
                          <a:solidFill>
                            <a:srgbClr val="000000"/>
                          </a:solidFill>
                          <a:effectLst/>
                          <a:latin typeface="Arial Narrow" panose="020B0606020202030204" pitchFamily="34" charset="0"/>
                        </a:rPr>
                        <a:t>8 841</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6">
                        <a:lumMod val="50000"/>
                        <a:alpha val="20000"/>
                      </a:schemeClr>
                    </a:solidFill>
                  </a:tcPr>
                </a:tc>
                <a:tc>
                  <a:txBody>
                    <a:bodyPr/>
                    <a:lstStyle/>
                    <a:p>
                      <a:pPr algn="ctr" rtl="0" fontAlgn="ctr"/>
                      <a:r>
                        <a:rPr lang="ru-RU" sz="900" b="1" i="0" u="none" strike="noStrike" dirty="0">
                          <a:solidFill>
                            <a:srgbClr val="000000"/>
                          </a:solidFill>
                          <a:effectLst/>
                          <a:latin typeface="Arial Narrow" panose="020B0606020202030204" pitchFamily="34" charset="0"/>
                        </a:rPr>
                        <a:t>9 977</a:t>
                      </a:r>
                    </a:p>
                  </a:txBody>
                  <a:tcPr marL="9525" marR="9525" marT="9525" marB="0" anchor="ctr">
                    <a:lnL w="6350" cap="flat" cmpd="sng" algn="ctr">
                      <a:solidFill>
                        <a:schemeClr val="tx1"/>
                      </a:solidFill>
                      <a:prstDash val="sysDot"/>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6">
                        <a:lumMod val="50000"/>
                        <a:alpha val="20000"/>
                      </a:schemeClr>
                    </a:solidFill>
                  </a:tcPr>
                </a:tc>
                <a:extLst>
                  <a:ext uri="{0D108BD9-81ED-4DB2-BD59-A6C34878D82A}">
                    <a16:rowId xmlns:a16="http://schemas.microsoft.com/office/drawing/2014/main" val="1602871338"/>
                  </a:ext>
                </a:extLst>
              </a:tr>
              <a:tr h="148474">
                <a:tc>
                  <a:txBody>
                    <a:bodyPr/>
                    <a:lstStyle/>
                    <a:p>
                      <a:pPr marL="72000" algn="l" fontAlgn="b"/>
                      <a:r>
                        <a:rPr lang="ru-RU" sz="800" b="0" i="0" u="none" strike="noStrike" cap="none" dirty="0">
                          <a:solidFill>
                            <a:srgbClr val="000000"/>
                          </a:solidFill>
                          <a:effectLst/>
                          <a:latin typeface="Arial Narrow" panose="020B0606020202030204" pitchFamily="34" charset="0"/>
                          <a:ea typeface="+mn-ea"/>
                          <a:cs typeface="+mn-cs"/>
                          <a:sym typeface="Arial"/>
                        </a:rPr>
                        <a:t>БАСШЫЛАР ЖӘНЕ МЕМЛЕКЕТТІК ҚЫЗМЕТШІЛЕР</a:t>
                      </a:r>
                    </a:p>
                  </a:txBody>
                  <a:tcPr marL="9525" marR="9525" marT="0" marB="0" anchor="ctr">
                    <a:lnL w="76200" cap="flat" cmpd="sng" algn="ctr">
                      <a:noFill/>
                      <a:prstDash val="solid"/>
                      <a:round/>
                      <a:headEnd type="none" w="med" len="med"/>
                      <a:tailEnd type="none" w="med" len="med"/>
                    </a:lnL>
                    <a:lnR w="6350" cap="flat" cmpd="sng" algn="ctr">
                      <a:solidFill>
                        <a:schemeClr val="tx1"/>
                      </a:solidFill>
                      <a:prstDash val="sysDot"/>
                      <a:round/>
                      <a:headEnd type="none" w="med" len="med"/>
                      <a:tailEnd type="none" w="med" len="med"/>
                    </a:lnR>
                    <a:lnT w="12700" cap="flat" cmpd="sng" algn="ctr">
                      <a:solidFill>
                        <a:schemeClr val="tx1"/>
                      </a:solidFill>
                      <a:prstDash val="solid"/>
                      <a:round/>
                      <a:headEnd type="none" w="med" len="med"/>
                      <a:tailEnd type="none" w="med" len="med"/>
                    </a:lnT>
                    <a:lnB w="6350" cap="flat" cmpd="sng" algn="ctr">
                      <a:solidFill>
                        <a:schemeClr val="tx1"/>
                      </a:solidFill>
                      <a:prstDash val="sysDot"/>
                      <a:round/>
                      <a:headEnd type="none" w="med" len="med"/>
                      <a:tailEnd type="none" w="med" len="med"/>
                    </a:lnB>
                    <a:noFill/>
                  </a:tcPr>
                </a:tc>
                <a:tc>
                  <a:txBody>
                    <a:bodyPr/>
                    <a:lstStyle/>
                    <a:p>
                      <a:pPr algn="ctr" fontAlgn="ctr"/>
                      <a:r>
                        <a:rPr lang="ru-RU" sz="800" b="0" i="0" u="none" strike="noStrike">
                          <a:solidFill>
                            <a:srgbClr val="000000"/>
                          </a:solidFill>
                          <a:effectLst/>
                          <a:latin typeface="Arial Narrow" panose="020B0606020202030204" pitchFamily="34" charset="0"/>
                        </a:rPr>
                        <a:t>232</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12700" cap="flat" cmpd="sng" algn="ctr">
                      <a:solidFill>
                        <a:schemeClr val="tx1"/>
                      </a:solidFill>
                      <a:prstDash val="solid"/>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ru-RU" sz="800" b="0" i="0" u="none" strike="noStrike">
                          <a:solidFill>
                            <a:srgbClr val="000000"/>
                          </a:solidFill>
                          <a:effectLst/>
                          <a:latin typeface="Arial Narrow" panose="020B0606020202030204" pitchFamily="34" charset="0"/>
                        </a:rPr>
                        <a:t>88</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12700" cap="flat" cmpd="sng" algn="ctr">
                      <a:solidFill>
                        <a:schemeClr val="tx1"/>
                      </a:solidFill>
                      <a:prstDash val="solid"/>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ru-RU" sz="800" b="0" i="0" u="none" strike="noStrike">
                          <a:solidFill>
                            <a:srgbClr val="000000"/>
                          </a:solidFill>
                          <a:effectLst/>
                          <a:latin typeface="Arial Narrow" panose="020B0606020202030204" pitchFamily="34" charset="0"/>
                        </a:rPr>
                        <a:t>132</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12700" cap="flat" cmpd="sng" algn="ctr">
                      <a:solidFill>
                        <a:schemeClr val="tx1"/>
                      </a:solidFill>
                      <a:prstDash val="solid"/>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ru-RU" sz="800" b="0" i="0" u="none" strike="noStrike">
                          <a:solidFill>
                            <a:srgbClr val="000000"/>
                          </a:solidFill>
                          <a:effectLst/>
                          <a:latin typeface="Arial Narrow" panose="020B0606020202030204" pitchFamily="34" charset="0"/>
                        </a:rPr>
                        <a:t>201</a:t>
                      </a:r>
                    </a:p>
                  </a:txBody>
                  <a:tcPr marL="9525" marR="9525" marT="9525" marB="0" anchor="ctr">
                    <a:lnL w="6350" cap="flat" cmpd="sng" algn="ctr">
                      <a:solidFill>
                        <a:schemeClr val="tx1"/>
                      </a:solidFill>
                      <a:prstDash val="sysDot"/>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052355308"/>
                  </a:ext>
                </a:extLst>
              </a:tr>
              <a:tr h="148474">
                <a:tc>
                  <a:txBody>
                    <a:bodyPr/>
                    <a:lstStyle/>
                    <a:p>
                      <a:pPr marL="72000" algn="l" fontAlgn="b"/>
                      <a:r>
                        <a:rPr lang="ru-RU" sz="800" b="0" i="0" u="none" strike="noStrike" cap="none" dirty="0">
                          <a:solidFill>
                            <a:srgbClr val="000000"/>
                          </a:solidFill>
                          <a:effectLst/>
                          <a:latin typeface="Arial Narrow" panose="020B0606020202030204" pitchFamily="34" charset="0"/>
                          <a:ea typeface="+mn-ea"/>
                          <a:cs typeface="+mn-cs"/>
                          <a:sym typeface="Arial"/>
                        </a:rPr>
                        <a:t>КӘСІБИ МАМАНДАР</a:t>
                      </a:r>
                    </a:p>
                  </a:txBody>
                  <a:tcPr marL="9525" marR="9525" marT="0" marB="0" anchor="ctr">
                    <a:lnL w="76200" cap="flat" cmpd="sng" algn="ctr">
                      <a:noFill/>
                      <a:prstDash val="solid"/>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solidFill>
                      <a:schemeClr val="accent6">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1 158</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766</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solidFill>
                      <a:schemeClr val="accent6">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774</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solidFill>
                      <a:schemeClr val="accent6">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1 498</a:t>
                      </a:r>
                    </a:p>
                  </a:txBody>
                  <a:tcPr marL="9525" marR="9525" marT="9525" marB="0" anchor="ctr">
                    <a:lnL w="6350" cap="flat" cmpd="sng" algn="ctr">
                      <a:solidFill>
                        <a:schemeClr val="tx1"/>
                      </a:solidFill>
                      <a:prstDash val="sysDot"/>
                      <a:round/>
                      <a:headEnd type="none" w="med" len="med"/>
                      <a:tailEnd type="none" w="med" len="med"/>
                    </a:lnL>
                    <a:lnR w="12700" cap="flat" cmpd="sng" algn="ctr">
                      <a:noFill/>
                      <a:prstDash val="solid"/>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solidFill>
                      <a:schemeClr val="accent6">
                        <a:lumMod val="50000"/>
                        <a:alpha val="20000"/>
                      </a:schemeClr>
                    </a:solidFill>
                  </a:tcPr>
                </a:tc>
                <a:extLst>
                  <a:ext uri="{0D108BD9-81ED-4DB2-BD59-A6C34878D82A}">
                    <a16:rowId xmlns:a16="http://schemas.microsoft.com/office/drawing/2014/main" val="4077338817"/>
                  </a:ext>
                </a:extLst>
              </a:tr>
              <a:tr h="148474">
                <a:tc>
                  <a:txBody>
                    <a:bodyPr/>
                    <a:lstStyle/>
                    <a:p>
                      <a:pPr marL="72000" algn="l" fontAlgn="b"/>
                      <a:r>
                        <a:rPr lang="ru-RU" sz="800" b="0" i="0" u="none" strike="noStrike" cap="none" dirty="0">
                          <a:solidFill>
                            <a:srgbClr val="000000"/>
                          </a:solidFill>
                          <a:effectLst/>
                          <a:latin typeface="Arial Narrow" panose="020B0606020202030204" pitchFamily="34" charset="0"/>
                          <a:ea typeface="+mn-ea"/>
                          <a:cs typeface="+mn-cs"/>
                          <a:sym typeface="Arial"/>
                        </a:rPr>
                        <a:t>ТЕХНИК МАМАНДАР ЖӘНЕ БАСҚА ДА КӘСІБИ КӨМЕКШІ ПЕРСОНАЛ</a:t>
                      </a:r>
                    </a:p>
                  </a:txBody>
                  <a:tcPr marL="9525" marR="9525" marT="0" marB="0" anchor="ctr">
                    <a:lnL w="76200" cap="flat" cmpd="sng" algn="ctr">
                      <a:noFill/>
                      <a:prstDash val="solid"/>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noFill/>
                  </a:tcPr>
                </a:tc>
                <a:tc>
                  <a:txBody>
                    <a:bodyPr/>
                    <a:lstStyle/>
                    <a:p>
                      <a:pPr algn="ctr" fontAlgn="ctr"/>
                      <a:r>
                        <a:rPr lang="ru-RU" sz="800" b="0" i="0" u="none" strike="noStrike">
                          <a:solidFill>
                            <a:srgbClr val="000000"/>
                          </a:solidFill>
                          <a:effectLst/>
                          <a:latin typeface="Arial Narrow" panose="020B0606020202030204" pitchFamily="34" charset="0"/>
                        </a:rPr>
                        <a:t>902</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ru-RU" sz="800" b="0" i="0" u="none" strike="noStrike">
                          <a:solidFill>
                            <a:srgbClr val="000000"/>
                          </a:solidFill>
                          <a:effectLst/>
                          <a:latin typeface="Arial Narrow" panose="020B0606020202030204" pitchFamily="34" charset="0"/>
                        </a:rPr>
                        <a:t>535</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ru-RU" sz="800" b="0" i="0" u="none" strike="noStrike">
                          <a:solidFill>
                            <a:srgbClr val="000000"/>
                          </a:solidFill>
                          <a:effectLst/>
                          <a:latin typeface="Arial Narrow" panose="020B0606020202030204" pitchFamily="34" charset="0"/>
                        </a:rPr>
                        <a:t>610</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ru-RU" sz="800" b="0" i="0" u="none" strike="noStrike">
                          <a:solidFill>
                            <a:srgbClr val="000000"/>
                          </a:solidFill>
                          <a:effectLst/>
                          <a:latin typeface="Arial Narrow" panose="020B0606020202030204" pitchFamily="34" charset="0"/>
                        </a:rPr>
                        <a:t>712</a:t>
                      </a:r>
                    </a:p>
                  </a:txBody>
                  <a:tcPr marL="9525" marR="9525" marT="9525" marB="0" anchor="ctr">
                    <a:lnL w="6350" cap="flat" cmpd="sng" algn="ctr">
                      <a:solidFill>
                        <a:schemeClr val="tx1"/>
                      </a:solidFill>
                      <a:prstDash val="sysDot"/>
                      <a:round/>
                      <a:headEnd type="none" w="med" len="med"/>
                      <a:tailEnd type="none" w="med" len="med"/>
                    </a:lnL>
                    <a:lnR w="12700" cap="flat" cmpd="sng" algn="ctr">
                      <a:noFill/>
                      <a:prstDash val="solid"/>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500228116"/>
                  </a:ext>
                </a:extLst>
              </a:tr>
              <a:tr h="148474">
                <a:tc>
                  <a:txBody>
                    <a:bodyPr/>
                    <a:lstStyle/>
                    <a:p>
                      <a:pPr marL="72000" algn="l" fontAlgn="b"/>
                      <a:r>
                        <a:rPr lang="ru-RU" sz="800" b="0" i="0" u="none" strike="noStrike" cap="none" dirty="0">
                          <a:solidFill>
                            <a:srgbClr val="000000"/>
                          </a:solidFill>
                          <a:effectLst/>
                          <a:latin typeface="Arial Narrow" panose="020B0606020202030204" pitchFamily="34" charset="0"/>
                          <a:ea typeface="+mn-ea"/>
                          <a:cs typeface="+mn-cs"/>
                          <a:sym typeface="Arial"/>
                        </a:rPr>
                        <a:t>ӘКІМШІЛЕНДІРУ САЛАСЫНДАҒЫ ҚЫЗМЕТШІЛЕР</a:t>
                      </a:r>
                    </a:p>
                  </a:txBody>
                  <a:tcPr marL="9525" marR="9525" marT="0" marB="0" anchor="ctr">
                    <a:lnL w="76200" cap="flat" cmpd="sng" algn="ctr">
                      <a:noFill/>
                      <a:prstDash val="solid"/>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solidFill>
                      <a:schemeClr val="accent6">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186</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123</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solidFill>
                      <a:schemeClr val="accent6">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124</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solidFill>
                      <a:schemeClr val="accent6">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173</a:t>
                      </a:r>
                    </a:p>
                  </a:txBody>
                  <a:tcPr marL="9525" marR="9525" marT="9525" marB="0" anchor="ctr">
                    <a:lnL w="6350" cap="flat" cmpd="sng" algn="ctr">
                      <a:solidFill>
                        <a:schemeClr val="tx1"/>
                      </a:solidFill>
                      <a:prstDash val="sysDot"/>
                      <a:round/>
                      <a:headEnd type="none" w="med" len="med"/>
                      <a:tailEnd type="none" w="med" len="med"/>
                    </a:lnL>
                    <a:lnR w="12700" cap="flat" cmpd="sng" algn="ctr">
                      <a:noFill/>
                      <a:prstDash val="solid"/>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solidFill>
                      <a:schemeClr val="accent6">
                        <a:lumMod val="50000"/>
                        <a:alpha val="20000"/>
                      </a:schemeClr>
                    </a:solidFill>
                  </a:tcPr>
                </a:tc>
                <a:extLst>
                  <a:ext uri="{0D108BD9-81ED-4DB2-BD59-A6C34878D82A}">
                    <a16:rowId xmlns:a16="http://schemas.microsoft.com/office/drawing/2014/main" val="1221627480"/>
                  </a:ext>
                </a:extLst>
              </a:tr>
              <a:tr h="148474">
                <a:tc>
                  <a:txBody>
                    <a:bodyPr/>
                    <a:lstStyle/>
                    <a:p>
                      <a:pPr marL="72000" algn="l" fontAlgn="b"/>
                      <a:r>
                        <a:rPr lang="ru-RU" sz="800" b="0" i="0" u="none" strike="noStrike" cap="none" dirty="0">
                          <a:solidFill>
                            <a:srgbClr val="000000"/>
                          </a:solidFill>
                          <a:effectLst/>
                          <a:latin typeface="Arial Narrow" panose="020B0606020202030204" pitchFamily="34" charset="0"/>
                          <a:ea typeface="+mn-ea"/>
                          <a:cs typeface="+mn-cs"/>
                          <a:sym typeface="Arial"/>
                        </a:rPr>
                        <a:t>ҚЫЗМЕТ КӨРСЕТУ ЖӘНЕ САУДА САЛАСЫНЫҢ ЖҰМЫСКЕРЛЕРІ</a:t>
                      </a:r>
                    </a:p>
                  </a:txBody>
                  <a:tcPr marL="9525" marR="9525" marT="0" marB="0" anchor="ctr">
                    <a:lnL w="76200" cap="flat" cmpd="sng" algn="ctr">
                      <a:noFill/>
                      <a:prstDash val="solid"/>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noFill/>
                  </a:tcPr>
                </a:tc>
                <a:tc>
                  <a:txBody>
                    <a:bodyPr/>
                    <a:lstStyle/>
                    <a:p>
                      <a:pPr algn="ctr" fontAlgn="ctr"/>
                      <a:r>
                        <a:rPr lang="ru-RU" sz="800" b="0" i="0" u="none" strike="noStrike">
                          <a:solidFill>
                            <a:srgbClr val="000000"/>
                          </a:solidFill>
                          <a:effectLst/>
                          <a:latin typeface="Arial Narrow" panose="020B0606020202030204" pitchFamily="34" charset="0"/>
                        </a:rPr>
                        <a:t>452</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ru-RU" sz="800" b="0" i="0" u="none" strike="noStrike">
                          <a:solidFill>
                            <a:srgbClr val="000000"/>
                          </a:solidFill>
                          <a:effectLst/>
                          <a:latin typeface="Arial Narrow" panose="020B0606020202030204" pitchFamily="34" charset="0"/>
                        </a:rPr>
                        <a:t>358</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ru-RU" sz="800" b="0" i="0" u="none" strike="noStrike">
                          <a:solidFill>
                            <a:srgbClr val="000000"/>
                          </a:solidFill>
                          <a:effectLst/>
                          <a:latin typeface="Arial Narrow" panose="020B0606020202030204" pitchFamily="34" charset="0"/>
                        </a:rPr>
                        <a:t>457</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ru-RU" sz="800" b="0" i="0" u="none" strike="noStrike">
                          <a:solidFill>
                            <a:srgbClr val="000000"/>
                          </a:solidFill>
                          <a:effectLst/>
                          <a:latin typeface="Arial Narrow" panose="020B0606020202030204" pitchFamily="34" charset="0"/>
                        </a:rPr>
                        <a:t>501</a:t>
                      </a:r>
                    </a:p>
                  </a:txBody>
                  <a:tcPr marL="9525" marR="9525" marT="9525" marB="0" anchor="ctr">
                    <a:lnL w="6350" cap="flat" cmpd="sng" algn="ctr">
                      <a:solidFill>
                        <a:schemeClr val="tx1"/>
                      </a:solidFill>
                      <a:prstDash val="sysDot"/>
                      <a:round/>
                      <a:headEnd type="none" w="med" len="med"/>
                      <a:tailEnd type="none" w="med" len="med"/>
                    </a:lnL>
                    <a:lnR w="12700" cap="flat" cmpd="sng" algn="ctr">
                      <a:noFill/>
                      <a:prstDash val="solid"/>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182707914"/>
                  </a:ext>
                </a:extLst>
              </a:tr>
              <a:tr h="148474">
                <a:tc>
                  <a:txBody>
                    <a:bodyPr/>
                    <a:lstStyle/>
                    <a:p>
                      <a:pPr marL="72000" algn="l" fontAlgn="b"/>
                      <a:r>
                        <a:rPr lang="ru-RU" sz="800" b="0" i="0" u="none" strike="noStrike" cap="none" dirty="0">
                          <a:solidFill>
                            <a:srgbClr val="000000"/>
                          </a:solidFill>
                          <a:effectLst/>
                          <a:latin typeface="Arial Narrow" panose="020B0606020202030204" pitchFamily="34" charset="0"/>
                          <a:ea typeface="+mn-ea"/>
                          <a:cs typeface="+mn-cs"/>
                          <a:sym typeface="Arial"/>
                        </a:rPr>
                        <a:t>ФЕРМЕР Ж/Е АУЫЛ/ОРМАН, БАЛЫҚ ШАРУА-ЫҢ Ж/Е БАЛЫҚ АУЛАУ ЖҰМЫС-РЫ</a:t>
                      </a:r>
                    </a:p>
                  </a:txBody>
                  <a:tcPr marL="9525" marR="9525" marT="0" marB="0" anchor="ctr">
                    <a:lnL w="76200" cap="flat" cmpd="sng" algn="ctr">
                      <a:noFill/>
                      <a:prstDash val="solid"/>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solidFill>
                      <a:schemeClr val="accent6">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80</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114</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solidFill>
                      <a:schemeClr val="accent6">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170</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solidFill>
                      <a:schemeClr val="accent6">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93</a:t>
                      </a:r>
                    </a:p>
                  </a:txBody>
                  <a:tcPr marL="9525" marR="9525" marT="9525" marB="0" anchor="ctr">
                    <a:lnL w="6350" cap="flat" cmpd="sng" algn="ctr">
                      <a:solidFill>
                        <a:schemeClr val="tx1"/>
                      </a:solidFill>
                      <a:prstDash val="sysDot"/>
                      <a:round/>
                      <a:headEnd type="none" w="med" len="med"/>
                      <a:tailEnd type="none" w="med" len="med"/>
                    </a:lnL>
                    <a:lnR w="12700" cap="flat" cmpd="sng" algn="ctr">
                      <a:noFill/>
                      <a:prstDash val="solid"/>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solidFill>
                      <a:schemeClr val="accent6">
                        <a:lumMod val="50000"/>
                        <a:alpha val="20000"/>
                      </a:schemeClr>
                    </a:solidFill>
                  </a:tcPr>
                </a:tc>
                <a:extLst>
                  <a:ext uri="{0D108BD9-81ED-4DB2-BD59-A6C34878D82A}">
                    <a16:rowId xmlns:a16="http://schemas.microsoft.com/office/drawing/2014/main" val="3434696259"/>
                  </a:ext>
                </a:extLst>
              </a:tr>
              <a:tr h="148474">
                <a:tc>
                  <a:txBody>
                    <a:bodyPr/>
                    <a:lstStyle/>
                    <a:p>
                      <a:pPr marL="72000" algn="l" fontAlgn="b"/>
                      <a:r>
                        <a:rPr lang="ru-RU" sz="800" b="0" i="0" u="none" strike="noStrike" cap="none" dirty="0">
                          <a:solidFill>
                            <a:srgbClr val="000000"/>
                          </a:solidFill>
                          <a:effectLst/>
                          <a:latin typeface="Arial Narrow" panose="020B0606020202030204" pitchFamily="34" charset="0"/>
                          <a:ea typeface="+mn-ea"/>
                          <a:cs typeface="+mn-cs"/>
                          <a:sym typeface="Arial"/>
                        </a:rPr>
                        <a:t>ӨНЕРКӘСІП, ҚҰРЫЛЫС, КӨЛІК Ж/Е БАСҚА ТЕКТЕС ЖҰМЫСШЫЛАРЫ</a:t>
                      </a:r>
                    </a:p>
                  </a:txBody>
                  <a:tcPr marL="9525" marR="9525" marT="0" marB="0" anchor="ctr">
                    <a:lnL w="76200" cap="flat" cmpd="sng" algn="ctr">
                      <a:noFill/>
                      <a:prstDash val="solid"/>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noFill/>
                  </a:tcPr>
                </a:tc>
                <a:tc>
                  <a:txBody>
                    <a:bodyPr/>
                    <a:lstStyle/>
                    <a:p>
                      <a:pPr algn="ctr" fontAlgn="ctr"/>
                      <a:r>
                        <a:rPr lang="ru-RU" sz="800" b="0" i="0" u="none" strike="noStrike">
                          <a:solidFill>
                            <a:srgbClr val="000000"/>
                          </a:solidFill>
                          <a:effectLst/>
                          <a:latin typeface="Arial Narrow" panose="020B0606020202030204" pitchFamily="34" charset="0"/>
                        </a:rPr>
                        <a:t>864</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ru-RU" sz="800" b="0" i="0" u="none" strike="noStrike">
                          <a:solidFill>
                            <a:srgbClr val="000000"/>
                          </a:solidFill>
                          <a:effectLst/>
                          <a:latin typeface="Arial Narrow" panose="020B0606020202030204" pitchFamily="34" charset="0"/>
                        </a:rPr>
                        <a:t>798</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ru-RU" sz="800" b="0" i="0" u="none" strike="noStrike">
                          <a:solidFill>
                            <a:srgbClr val="000000"/>
                          </a:solidFill>
                          <a:effectLst/>
                          <a:latin typeface="Arial Narrow" panose="020B0606020202030204" pitchFamily="34" charset="0"/>
                        </a:rPr>
                        <a:t>1 162</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ru-RU" sz="800" b="0" i="0" u="none" strike="noStrike">
                          <a:solidFill>
                            <a:srgbClr val="000000"/>
                          </a:solidFill>
                          <a:effectLst/>
                          <a:latin typeface="Arial Narrow" panose="020B0606020202030204" pitchFamily="34" charset="0"/>
                        </a:rPr>
                        <a:t>1 189</a:t>
                      </a:r>
                    </a:p>
                  </a:txBody>
                  <a:tcPr marL="9525" marR="9525" marT="9525" marB="0" anchor="ctr">
                    <a:lnL w="6350" cap="flat" cmpd="sng" algn="ctr">
                      <a:solidFill>
                        <a:schemeClr val="tx1"/>
                      </a:solidFill>
                      <a:prstDash val="sysDot"/>
                      <a:round/>
                      <a:headEnd type="none" w="med" len="med"/>
                      <a:tailEnd type="none" w="med" len="med"/>
                    </a:lnL>
                    <a:lnR w="12700" cap="flat" cmpd="sng" algn="ctr">
                      <a:noFill/>
                      <a:prstDash val="solid"/>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033135677"/>
                  </a:ext>
                </a:extLst>
              </a:tr>
              <a:tr h="148474">
                <a:tc>
                  <a:txBody>
                    <a:bodyPr/>
                    <a:lstStyle/>
                    <a:p>
                      <a:pPr marL="72000" algn="l" fontAlgn="b"/>
                      <a:r>
                        <a:rPr lang="ru-RU" sz="800" b="0" i="0" u="none" strike="noStrike" cap="none" dirty="0">
                          <a:solidFill>
                            <a:srgbClr val="000000"/>
                          </a:solidFill>
                          <a:effectLst/>
                          <a:latin typeface="Arial Narrow" panose="020B0606020202030204" pitchFamily="34" charset="0"/>
                          <a:ea typeface="+mn-ea"/>
                          <a:cs typeface="+mn-cs"/>
                          <a:sym typeface="Arial"/>
                        </a:rPr>
                        <a:t>ӨНДІРІСТІК ЖАБДЫҚ ОПЕРАТОРЛАРЫ, ҚҰРАСТЫРУШЫЛАРЫ Ж/Е ЖҮРГІЗУШІЛЕРІ</a:t>
                      </a:r>
                    </a:p>
                  </a:txBody>
                  <a:tcPr marL="9525" marR="9525" marT="0" marB="0" anchor="ctr">
                    <a:lnL w="76200" cap="flat" cmpd="sng" algn="ctr">
                      <a:noFill/>
                      <a:prstDash val="solid"/>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solidFill>
                      <a:schemeClr val="accent6">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895</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671</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solidFill>
                      <a:schemeClr val="accent6">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811</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solidFill>
                      <a:schemeClr val="accent6">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810</a:t>
                      </a:r>
                    </a:p>
                  </a:txBody>
                  <a:tcPr marL="9525" marR="9525" marT="9525" marB="0" anchor="ctr">
                    <a:lnL w="6350" cap="flat" cmpd="sng" algn="ctr">
                      <a:solidFill>
                        <a:schemeClr val="tx1"/>
                      </a:solidFill>
                      <a:prstDash val="sysDot"/>
                      <a:round/>
                      <a:headEnd type="none" w="med" len="med"/>
                      <a:tailEnd type="none" w="med" len="med"/>
                    </a:lnL>
                    <a:lnR w="12700" cap="flat" cmpd="sng" algn="ctr">
                      <a:noFill/>
                      <a:prstDash val="solid"/>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solidFill>
                      <a:schemeClr val="accent6">
                        <a:lumMod val="50000"/>
                        <a:alpha val="20000"/>
                      </a:schemeClr>
                    </a:solidFill>
                  </a:tcPr>
                </a:tc>
                <a:extLst>
                  <a:ext uri="{0D108BD9-81ED-4DB2-BD59-A6C34878D82A}">
                    <a16:rowId xmlns:a16="http://schemas.microsoft.com/office/drawing/2014/main" val="3877348172"/>
                  </a:ext>
                </a:extLst>
              </a:tr>
              <a:tr h="148474">
                <a:tc>
                  <a:txBody>
                    <a:bodyPr/>
                    <a:lstStyle/>
                    <a:p>
                      <a:pPr marL="72000" algn="l" fontAlgn="b"/>
                      <a:r>
                        <a:rPr lang="ru-RU" sz="800" b="0" i="0" u="none" strike="noStrike" cap="none" dirty="0">
                          <a:solidFill>
                            <a:srgbClr val="000000"/>
                          </a:solidFill>
                          <a:effectLst/>
                          <a:latin typeface="Arial Narrow" panose="020B0606020202030204" pitchFamily="34" charset="0"/>
                          <a:ea typeface="+mn-ea"/>
                          <a:cs typeface="+mn-cs"/>
                          <a:sym typeface="Arial"/>
                        </a:rPr>
                        <a:t>БІЛІКТІЛІГІ ЖОҚ ЖҰМЫСШЫЛАР</a:t>
                      </a:r>
                    </a:p>
                  </a:txBody>
                  <a:tcPr marL="9525" marR="9525" marT="0" marB="0" anchor="ctr">
                    <a:lnL w="76200" cap="flat" cmpd="sng" algn="ctr">
                      <a:noFill/>
                      <a:prstDash val="solid"/>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noFill/>
                  </a:tcPr>
                </a:tc>
                <a:tc>
                  <a:txBody>
                    <a:bodyPr/>
                    <a:lstStyle/>
                    <a:p>
                      <a:pPr algn="ctr" fontAlgn="ctr"/>
                      <a:r>
                        <a:rPr lang="ru-RU" sz="800" b="0" i="0" u="none" strike="noStrike" dirty="0">
                          <a:solidFill>
                            <a:srgbClr val="000000"/>
                          </a:solidFill>
                          <a:effectLst/>
                          <a:latin typeface="Arial Narrow" panose="020B0606020202030204" pitchFamily="34" charset="0"/>
                        </a:rPr>
                        <a:t>1 950</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ru-RU" sz="800" b="0" i="0" u="none" strike="noStrike">
                          <a:solidFill>
                            <a:srgbClr val="000000"/>
                          </a:solidFill>
                          <a:effectLst/>
                          <a:latin typeface="Arial Narrow" panose="020B0606020202030204" pitchFamily="34" charset="0"/>
                        </a:rPr>
                        <a:t>2 644</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ru-RU" sz="800" b="0" i="0" u="none" strike="noStrike">
                          <a:solidFill>
                            <a:srgbClr val="000000"/>
                          </a:solidFill>
                          <a:effectLst/>
                          <a:latin typeface="Arial Narrow" panose="020B0606020202030204" pitchFamily="34" charset="0"/>
                        </a:rPr>
                        <a:t>4 601</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ru-RU" sz="800" b="0" i="0" u="none" strike="noStrike" dirty="0">
                          <a:solidFill>
                            <a:srgbClr val="000000"/>
                          </a:solidFill>
                          <a:effectLst/>
                          <a:latin typeface="Arial Narrow" panose="020B0606020202030204" pitchFamily="34" charset="0"/>
                        </a:rPr>
                        <a:t>4 800</a:t>
                      </a:r>
                    </a:p>
                  </a:txBody>
                  <a:tcPr marL="9525" marR="9525" marT="9525" marB="0" anchor="ctr">
                    <a:lnL w="6350" cap="flat" cmpd="sng" algn="ctr">
                      <a:solidFill>
                        <a:schemeClr val="tx1"/>
                      </a:solidFill>
                      <a:prstDash val="sysDot"/>
                      <a:round/>
                      <a:headEnd type="none" w="med" len="med"/>
                      <a:tailEnd type="none" w="med" len="med"/>
                    </a:lnL>
                    <a:lnR w="12700" cap="flat" cmpd="sng" algn="ctr">
                      <a:noFill/>
                      <a:prstDash val="solid"/>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605250712"/>
                  </a:ext>
                </a:extLst>
              </a:tr>
            </a:tbl>
          </a:graphicData>
        </a:graphic>
      </p:graphicFrame>
      <p:sp>
        <p:nvSpPr>
          <p:cNvPr id="3" name="Номер слайда 2">
            <a:extLst>
              <a:ext uri="{FF2B5EF4-FFF2-40B4-BE49-F238E27FC236}">
                <a16:creationId xmlns:a16="http://schemas.microsoft.com/office/drawing/2014/main" id="{0FE3E8E7-F31A-7D55-7372-1BEAD488D2B4}"/>
              </a:ext>
            </a:extLst>
          </p:cNvPr>
          <p:cNvSpPr>
            <a:spLocks noGrp="1"/>
          </p:cNvSpPr>
          <p:nvPr>
            <p:ph type="sldNum" sz="quarter" idx="12"/>
          </p:nvPr>
        </p:nvSpPr>
        <p:spPr/>
        <p:txBody>
          <a:bodyPr/>
          <a:lstStyle/>
          <a:p>
            <a:fld id="{4060C6F1-8618-4CCA-B45E-7B199C8F5830}" type="slidenum">
              <a:rPr lang="ru-RU" smtClean="0"/>
              <a:pPr/>
              <a:t>53</a:t>
            </a:fld>
            <a:r>
              <a:rPr lang="en-US" dirty="0"/>
              <a:t> </a:t>
            </a:r>
            <a:r>
              <a:rPr lang="ru-RU" dirty="0"/>
              <a:t>из 82</a:t>
            </a:r>
          </a:p>
        </p:txBody>
      </p:sp>
      <p:sp>
        <p:nvSpPr>
          <p:cNvPr id="6" name="Заголовок 3">
            <a:extLst>
              <a:ext uri="{FF2B5EF4-FFF2-40B4-BE49-F238E27FC236}">
                <a16:creationId xmlns:a16="http://schemas.microsoft.com/office/drawing/2014/main" id="{AC634985-2978-6D1D-9219-6D9F23D568B0}"/>
              </a:ext>
            </a:extLst>
          </p:cNvPr>
          <p:cNvSpPr txBox="1">
            <a:spLocks/>
          </p:cNvSpPr>
          <p:nvPr/>
        </p:nvSpPr>
        <p:spPr>
          <a:xfrm>
            <a:off x="72000" y="0"/>
            <a:ext cx="12120000" cy="859626"/>
          </a:xfrm>
          <a:prstGeom prst="rect">
            <a:avLst/>
          </a:prstGeom>
        </p:spPr>
        <p:txBody>
          <a:bodyPr anchor="ctr"/>
          <a:lstStyle>
            <a:defPPr marR="0" lvl="0" algn="l" rtl="0">
              <a:lnSpc>
                <a:spcPct val="100000"/>
              </a:lnSpc>
              <a:spcBef>
                <a:spcPts val="0"/>
              </a:spcBef>
              <a:spcAft>
                <a:spcPts val="0"/>
              </a:spcAft>
            </a:defPPr>
            <a:lvl1pPr marR="0" lvl="0" algn="l" rtl="0" eaLnBrk="1" hangingPunct="1">
              <a:lnSpc>
                <a:spcPct val="100000"/>
              </a:lnSpc>
              <a:spcBef>
                <a:spcPts val="0"/>
              </a:spcBef>
              <a:spcAft>
                <a:spcPts val="0"/>
              </a:spcAft>
              <a:buNone/>
              <a:defRPr sz="2667" b="1" i="0" u="none" strike="noStrike" cap="none">
                <a:solidFill>
                  <a:srgbClr val="007F76"/>
                </a:solidFill>
                <a:latin typeface="Arial" panose="020B0604020202020204" pitchFamily="34" charset="0"/>
                <a:ea typeface="Calibri" panose="020F0502020204030204" pitchFamily="34" charset="0"/>
                <a:cs typeface="Arial" panose="020B0604020202020204" pitchFamily="34" charset="0"/>
                <a:sym typeface="Arial"/>
              </a:defRPr>
            </a:lvl1pPr>
          </a:lstStyle>
          <a:p>
            <a:pPr defTabSz="914400"/>
            <a:r>
              <a:rPr lang="ru-RU" sz="2400" dirty="0" err="1"/>
              <a:t>Қызылорда</a:t>
            </a:r>
            <a:r>
              <a:rPr lang="ru-RU" sz="2400" dirty="0"/>
              <a:t> </a:t>
            </a:r>
            <a:r>
              <a:rPr lang="ru-RU" sz="2400" dirty="0" err="1"/>
              <a:t>облысындағы</a:t>
            </a:r>
            <a:r>
              <a:rPr lang="ru-RU" sz="2400" dirty="0"/>
              <a:t> бос </a:t>
            </a:r>
            <a:r>
              <a:rPr lang="ru-RU" sz="2400" dirty="0" err="1"/>
              <a:t>жұмыс</a:t>
            </a:r>
            <a:r>
              <a:rPr lang="ru-RU" sz="2400" dirty="0"/>
              <a:t> </a:t>
            </a:r>
            <a:r>
              <a:rPr lang="ru-RU" sz="2400" dirty="0" err="1"/>
              <a:t>орындарының</a:t>
            </a:r>
            <a:r>
              <a:rPr lang="ru-RU" sz="2400" dirty="0"/>
              <a:t> </a:t>
            </a:r>
            <a:r>
              <a:rPr lang="ru-RU" sz="2400" dirty="0" err="1"/>
              <a:t>негізгі</a:t>
            </a:r>
            <a:r>
              <a:rPr lang="ru-RU" sz="2400" dirty="0"/>
              <a:t> </a:t>
            </a:r>
            <a:r>
              <a:rPr lang="ru-RU" sz="2400" dirty="0" err="1"/>
              <a:t>көрсеткіштері</a:t>
            </a:r>
            <a:endParaRPr lang="ru-KZ" sz="2400" kern="0" dirty="0"/>
          </a:p>
        </p:txBody>
      </p:sp>
      <p:graphicFrame>
        <p:nvGraphicFramePr>
          <p:cNvPr id="5" name="Диаграмма 4">
            <a:extLst>
              <a:ext uri="{FF2B5EF4-FFF2-40B4-BE49-F238E27FC236}">
                <a16:creationId xmlns:a16="http://schemas.microsoft.com/office/drawing/2014/main" id="{788C86C1-5554-716E-F3C9-BE0E716A6711}"/>
              </a:ext>
            </a:extLst>
          </p:cNvPr>
          <p:cNvGraphicFramePr/>
          <p:nvPr/>
        </p:nvGraphicFramePr>
        <p:xfrm>
          <a:off x="71999" y="1244713"/>
          <a:ext cx="6313561" cy="2460512"/>
        </p:xfrm>
        <a:graphic>
          <a:graphicData uri="http://schemas.openxmlformats.org/drawingml/2006/chart">
            <c:chart xmlns:c="http://schemas.openxmlformats.org/drawingml/2006/chart" xmlns:r="http://schemas.openxmlformats.org/officeDocument/2006/relationships" r:id="rId2"/>
          </a:graphicData>
        </a:graphic>
      </p:graphicFrame>
      <p:graphicFrame>
        <p:nvGraphicFramePr>
          <p:cNvPr id="7" name="Диаграмма 6">
            <a:extLst>
              <a:ext uri="{FF2B5EF4-FFF2-40B4-BE49-F238E27FC236}">
                <a16:creationId xmlns:a16="http://schemas.microsoft.com/office/drawing/2014/main" id="{E0DC69FB-5FF3-973A-3243-D6E26487BC70}"/>
              </a:ext>
            </a:extLst>
          </p:cNvPr>
          <p:cNvGraphicFramePr/>
          <p:nvPr/>
        </p:nvGraphicFramePr>
        <p:xfrm>
          <a:off x="103102" y="3956050"/>
          <a:ext cx="3022653" cy="2690506"/>
        </p:xfrm>
        <a:graphic>
          <a:graphicData uri="http://schemas.openxmlformats.org/drawingml/2006/chart">
            <c:chart xmlns:c="http://schemas.openxmlformats.org/drawingml/2006/chart" xmlns:r="http://schemas.openxmlformats.org/officeDocument/2006/relationships" r:id="rId3"/>
          </a:graphicData>
        </a:graphic>
      </p:graphicFrame>
      <p:graphicFrame>
        <p:nvGraphicFramePr>
          <p:cNvPr id="9" name="Диаграмма 8">
            <a:extLst>
              <a:ext uri="{FF2B5EF4-FFF2-40B4-BE49-F238E27FC236}">
                <a16:creationId xmlns:a16="http://schemas.microsoft.com/office/drawing/2014/main" id="{95D9626B-49CB-C876-797D-BCC0C1BBD715}"/>
              </a:ext>
            </a:extLst>
          </p:cNvPr>
          <p:cNvGraphicFramePr/>
          <p:nvPr/>
        </p:nvGraphicFramePr>
        <p:xfrm>
          <a:off x="3266179" y="3956050"/>
          <a:ext cx="3022653" cy="2690506"/>
        </p:xfrm>
        <a:graphic>
          <a:graphicData uri="http://schemas.openxmlformats.org/drawingml/2006/chart">
            <c:chart xmlns:c="http://schemas.openxmlformats.org/drawingml/2006/chart" xmlns:r="http://schemas.openxmlformats.org/officeDocument/2006/relationships" r:id="rId4"/>
          </a:graphicData>
        </a:graphic>
      </p:graphicFrame>
      <p:cxnSp>
        <p:nvCxnSpPr>
          <p:cNvPr id="11" name="Прямая соединительная линия 10">
            <a:extLst>
              <a:ext uri="{FF2B5EF4-FFF2-40B4-BE49-F238E27FC236}">
                <a16:creationId xmlns:a16="http://schemas.microsoft.com/office/drawing/2014/main" id="{99657457-206A-9F40-19FD-19D2B79F1EF4}"/>
              </a:ext>
            </a:extLst>
          </p:cNvPr>
          <p:cNvCxnSpPr>
            <a:cxnSpLocks/>
          </p:cNvCxnSpPr>
          <p:nvPr/>
        </p:nvCxnSpPr>
        <p:spPr>
          <a:xfrm>
            <a:off x="3200401" y="3750906"/>
            <a:ext cx="0" cy="2799183"/>
          </a:xfrm>
          <a:prstGeom prst="line">
            <a:avLst/>
          </a:prstGeom>
          <a:ln>
            <a:solidFill>
              <a:srgbClr val="007F76"/>
            </a:solidFill>
          </a:ln>
        </p:spPr>
        <p:style>
          <a:lnRef idx="1">
            <a:schemeClr val="accent1"/>
          </a:lnRef>
          <a:fillRef idx="0">
            <a:schemeClr val="accent1"/>
          </a:fillRef>
          <a:effectRef idx="0">
            <a:schemeClr val="accent1"/>
          </a:effectRef>
          <a:fontRef idx="minor">
            <a:schemeClr val="tx1"/>
          </a:fontRef>
        </p:style>
      </p:cxnSp>
      <p:sp>
        <p:nvSpPr>
          <p:cNvPr id="12" name="Заголовок 3">
            <a:extLst>
              <a:ext uri="{FF2B5EF4-FFF2-40B4-BE49-F238E27FC236}">
                <a16:creationId xmlns:a16="http://schemas.microsoft.com/office/drawing/2014/main" id="{E6E92AF7-86AB-ABC1-7734-2F295192455D}"/>
              </a:ext>
            </a:extLst>
          </p:cNvPr>
          <p:cNvSpPr txBox="1">
            <a:spLocks/>
          </p:cNvSpPr>
          <p:nvPr/>
        </p:nvSpPr>
        <p:spPr>
          <a:xfrm>
            <a:off x="366141" y="780178"/>
            <a:ext cx="5922691" cy="409575"/>
          </a:xfrm>
          <a:prstGeom prst="rect">
            <a:avLst/>
          </a:prstGeom>
        </p:spPr>
        <p:txBody>
          <a:bodyPr anchor="ctr"/>
          <a:lstStyle>
            <a:defPPr marR="0" lvl="0" algn="l" rtl="0">
              <a:lnSpc>
                <a:spcPct val="100000"/>
              </a:lnSpc>
              <a:spcBef>
                <a:spcPts val="0"/>
              </a:spcBef>
              <a:spcAft>
                <a:spcPts val="0"/>
              </a:spcAft>
            </a:defPPr>
            <a:lvl1pPr marR="0" lvl="0" algn="l" rtl="0" eaLnBrk="1" hangingPunct="1">
              <a:lnSpc>
                <a:spcPct val="100000"/>
              </a:lnSpc>
              <a:spcBef>
                <a:spcPts val="0"/>
              </a:spcBef>
              <a:spcAft>
                <a:spcPts val="0"/>
              </a:spcAft>
              <a:buNone/>
              <a:defRPr sz="2667" b="1" i="0" u="none" strike="noStrike" cap="none">
                <a:solidFill>
                  <a:srgbClr val="007F76"/>
                </a:solidFill>
                <a:latin typeface="Arial" panose="020B0604020202020204" pitchFamily="34" charset="0"/>
                <a:ea typeface="Calibri" panose="020F0502020204030204" pitchFamily="34" charset="0"/>
                <a:cs typeface="Arial" panose="020B0604020202020204" pitchFamily="34" charset="0"/>
                <a:sym typeface="Arial"/>
              </a:defRPr>
            </a:lvl1pPr>
          </a:lstStyle>
          <a:p>
            <a:pPr algn="ctr" defTabSz="914400"/>
            <a:r>
              <a:rPr lang="ru-RU" sz="1400" kern="0" dirty="0" err="1"/>
              <a:t>Базалық</a:t>
            </a:r>
            <a:r>
              <a:rPr lang="ru-RU" sz="1400" kern="0" dirty="0"/>
              <a:t> сценарий </a:t>
            </a:r>
            <a:r>
              <a:rPr lang="en-US" sz="1800" kern="0" dirty="0"/>
              <a:t>~ </a:t>
            </a:r>
            <a:r>
              <a:rPr lang="ru-RU" sz="1800" kern="0" dirty="0"/>
              <a:t>32,2</a:t>
            </a:r>
            <a:r>
              <a:rPr lang="en-US" sz="1800" kern="0" dirty="0"/>
              <a:t> </a:t>
            </a:r>
            <a:r>
              <a:rPr lang="ru-RU" sz="1800" kern="0" dirty="0" err="1"/>
              <a:t>мың</a:t>
            </a:r>
            <a:r>
              <a:rPr lang="ru-RU" sz="1800" kern="0" dirty="0"/>
              <a:t>. бос </a:t>
            </a:r>
            <a:r>
              <a:rPr lang="ru-RU" sz="1800" kern="0" dirty="0" err="1"/>
              <a:t>орын</a:t>
            </a:r>
            <a:r>
              <a:rPr lang="ru-RU" sz="1800" kern="0" dirty="0"/>
              <a:t> 2023 </a:t>
            </a:r>
            <a:r>
              <a:rPr lang="ru-RU" sz="1800" kern="0" dirty="0" err="1"/>
              <a:t>жылда</a:t>
            </a:r>
            <a:endParaRPr lang="ru-KZ" sz="1400" kern="0" dirty="0"/>
          </a:p>
        </p:txBody>
      </p:sp>
      <p:sp>
        <p:nvSpPr>
          <p:cNvPr id="13" name="Заголовок 3">
            <a:extLst>
              <a:ext uri="{FF2B5EF4-FFF2-40B4-BE49-F238E27FC236}">
                <a16:creationId xmlns:a16="http://schemas.microsoft.com/office/drawing/2014/main" id="{629F0D5E-8C8A-1656-D706-B19255A33A9B}"/>
              </a:ext>
            </a:extLst>
          </p:cNvPr>
          <p:cNvSpPr txBox="1">
            <a:spLocks/>
          </p:cNvSpPr>
          <p:nvPr/>
        </p:nvSpPr>
        <p:spPr>
          <a:xfrm>
            <a:off x="396649" y="3740847"/>
            <a:ext cx="2496574" cy="409575"/>
          </a:xfrm>
          <a:prstGeom prst="rect">
            <a:avLst/>
          </a:prstGeom>
        </p:spPr>
        <p:txBody>
          <a:bodyPr anchor="ctr"/>
          <a:lstStyle>
            <a:defPPr marR="0" lvl="0" algn="l" rtl="0">
              <a:lnSpc>
                <a:spcPct val="100000"/>
              </a:lnSpc>
              <a:spcBef>
                <a:spcPts val="0"/>
              </a:spcBef>
              <a:spcAft>
                <a:spcPts val="0"/>
              </a:spcAft>
            </a:defPPr>
            <a:lvl1pPr marR="0" lvl="0" algn="l" rtl="0" eaLnBrk="1" hangingPunct="1">
              <a:lnSpc>
                <a:spcPct val="100000"/>
              </a:lnSpc>
              <a:spcBef>
                <a:spcPts val="0"/>
              </a:spcBef>
              <a:spcAft>
                <a:spcPts val="0"/>
              </a:spcAft>
              <a:buNone/>
              <a:defRPr sz="2667" b="1" i="0" u="none" strike="noStrike" cap="none">
                <a:solidFill>
                  <a:srgbClr val="007F76"/>
                </a:solidFill>
                <a:latin typeface="Arial" panose="020B0604020202020204" pitchFamily="34" charset="0"/>
                <a:ea typeface="Calibri" panose="020F0502020204030204" pitchFamily="34" charset="0"/>
                <a:cs typeface="Arial" panose="020B0604020202020204" pitchFamily="34" charset="0"/>
                <a:sym typeface="Arial"/>
              </a:defRPr>
            </a:lvl1pPr>
          </a:lstStyle>
          <a:p>
            <a:pPr algn="ctr" defTabSz="914400">
              <a:lnSpc>
                <a:spcPct val="80000"/>
              </a:lnSpc>
            </a:pPr>
            <a:r>
              <a:rPr lang="ru-RU" sz="1100" kern="0" dirty="0" err="1">
                <a:solidFill>
                  <a:schemeClr val="accent3">
                    <a:lumMod val="50000"/>
                  </a:schemeClr>
                </a:solidFill>
              </a:rPr>
              <a:t>Оптимистік</a:t>
            </a:r>
            <a:r>
              <a:rPr lang="ru-RU" sz="1100" kern="0" dirty="0">
                <a:solidFill>
                  <a:schemeClr val="accent3">
                    <a:lumMod val="50000"/>
                  </a:schemeClr>
                </a:solidFill>
              </a:rPr>
              <a:t> </a:t>
            </a:r>
            <a:r>
              <a:rPr lang="en-US" sz="1100" kern="0" dirty="0">
                <a:solidFill>
                  <a:schemeClr val="accent3">
                    <a:lumMod val="50000"/>
                  </a:schemeClr>
                </a:solidFill>
              </a:rPr>
              <a:t>~ </a:t>
            </a:r>
            <a:r>
              <a:rPr lang="ru-RU" sz="1400" kern="0" dirty="0">
                <a:solidFill>
                  <a:schemeClr val="accent3">
                    <a:lumMod val="50000"/>
                  </a:schemeClr>
                </a:solidFill>
              </a:rPr>
              <a:t>34,2 </a:t>
            </a:r>
            <a:r>
              <a:rPr lang="ru-RU" sz="1400" kern="0" dirty="0" err="1">
                <a:solidFill>
                  <a:schemeClr val="accent3">
                    <a:lumMod val="50000"/>
                  </a:schemeClr>
                </a:solidFill>
              </a:rPr>
              <a:t>мың</a:t>
            </a:r>
            <a:endParaRPr lang="ru-KZ" sz="1100" kern="0" dirty="0">
              <a:solidFill>
                <a:schemeClr val="accent3">
                  <a:lumMod val="50000"/>
                </a:schemeClr>
              </a:solidFill>
            </a:endParaRPr>
          </a:p>
        </p:txBody>
      </p:sp>
      <p:sp>
        <p:nvSpPr>
          <p:cNvPr id="15" name="Заголовок 3">
            <a:extLst>
              <a:ext uri="{FF2B5EF4-FFF2-40B4-BE49-F238E27FC236}">
                <a16:creationId xmlns:a16="http://schemas.microsoft.com/office/drawing/2014/main" id="{45056B73-6214-B10F-602F-FB014D8C2FA6}"/>
              </a:ext>
            </a:extLst>
          </p:cNvPr>
          <p:cNvSpPr txBox="1">
            <a:spLocks/>
          </p:cNvSpPr>
          <p:nvPr/>
        </p:nvSpPr>
        <p:spPr>
          <a:xfrm>
            <a:off x="3410802" y="3740847"/>
            <a:ext cx="2733405" cy="409575"/>
          </a:xfrm>
          <a:prstGeom prst="rect">
            <a:avLst/>
          </a:prstGeom>
        </p:spPr>
        <p:txBody>
          <a:bodyPr anchor="ctr"/>
          <a:lstStyle>
            <a:defPPr marR="0" lvl="0" algn="l" rtl="0">
              <a:lnSpc>
                <a:spcPct val="100000"/>
              </a:lnSpc>
              <a:spcBef>
                <a:spcPts val="0"/>
              </a:spcBef>
              <a:spcAft>
                <a:spcPts val="0"/>
              </a:spcAft>
            </a:defPPr>
            <a:lvl1pPr marR="0" lvl="0" algn="l" rtl="0" eaLnBrk="1" hangingPunct="1">
              <a:lnSpc>
                <a:spcPct val="100000"/>
              </a:lnSpc>
              <a:spcBef>
                <a:spcPts val="0"/>
              </a:spcBef>
              <a:spcAft>
                <a:spcPts val="0"/>
              </a:spcAft>
              <a:buNone/>
              <a:defRPr sz="2667" b="1" i="0" u="none" strike="noStrike" cap="none">
                <a:solidFill>
                  <a:srgbClr val="007F76"/>
                </a:solidFill>
                <a:latin typeface="Arial" panose="020B0604020202020204" pitchFamily="34" charset="0"/>
                <a:ea typeface="Calibri" panose="020F0502020204030204" pitchFamily="34" charset="0"/>
                <a:cs typeface="Arial" panose="020B0604020202020204" pitchFamily="34" charset="0"/>
                <a:sym typeface="Arial"/>
              </a:defRPr>
            </a:lvl1pPr>
          </a:lstStyle>
          <a:p>
            <a:pPr algn="ctr" defTabSz="914400">
              <a:lnSpc>
                <a:spcPct val="80000"/>
              </a:lnSpc>
            </a:pPr>
            <a:r>
              <a:rPr lang="ru-RU" sz="1100" kern="0" dirty="0" err="1">
                <a:solidFill>
                  <a:schemeClr val="accent6">
                    <a:lumMod val="50000"/>
                  </a:schemeClr>
                </a:solidFill>
              </a:rPr>
              <a:t>Пессимистік</a:t>
            </a:r>
            <a:r>
              <a:rPr lang="ru-RU" sz="1100" kern="0" dirty="0">
                <a:solidFill>
                  <a:schemeClr val="accent6">
                    <a:lumMod val="50000"/>
                  </a:schemeClr>
                </a:solidFill>
              </a:rPr>
              <a:t> </a:t>
            </a:r>
            <a:r>
              <a:rPr lang="en-US" sz="1100" kern="0" dirty="0">
                <a:solidFill>
                  <a:schemeClr val="accent6">
                    <a:lumMod val="50000"/>
                  </a:schemeClr>
                </a:solidFill>
              </a:rPr>
              <a:t>~ </a:t>
            </a:r>
            <a:r>
              <a:rPr lang="ru-RU" sz="1400" kern="0" dirty="0">
                <a:solidFill>
                  <a:schemeClr val="accent6">
                    <a:lumMod val="50000"/>
                  </a:schemeClr>
                </a:solidFill>
              </a:rPr>
              <a:t>31,6 </a:t>
            </a:r>
            <a:r>
              <a:rPr lang="ru-RU" sz="1400" kern="0" dirty="0" err="1">
                <a:solidFill>
                  <a:schemeClr val="accent6">
                    <a:lumMod val="50000"/>
                  </a:schemeClr>
                </a:solidFill>
              </a:rPr>
              <a:t>мың</a:t>
            </a:r>
            <a:endParaRPr lang="ru-KZ" sz="1100" kern="0" dirty="0">
              <a:solidFill>
                <a:schemeClr val="accent6">
                  <a:lumMod val="50000"/>
                </a:schemeClr>
              </a:solidFill>
            </a:endParaRPr>
          </a:p>
        </p:txBody>
      </p:sp>
      <p:grpSp>
        <p:nvGrpSpPr>
          <p:cNvPr id="16" name="Группа 15">
            <a:extLst>
              <a:ext uri="{FF2B5EF4-FFF2-40B4-BE49-F238E27FC236}">
                <a16:creationId xmlns:a16="http://schemas.microsoft.com/office/drawing/2014/main" id="{C74DEBE5-BB09-E0A1-2504-B25BF7A94D4D}"/>
              </a:ext>
            </a:extLst>
          </p:cNvPr>
          <p:cNvGrpSpPr/>
          <p:nvPr/>
        </p:nvGrpSpPr>
        <p:grpSpPr>
          <a:xfrm>
            <a:off x="4178300" y="1297305"/>
            <a:ext cx="1905000" cy="159385"/>
            <a:chOff x="731520" y="1257300"/>
            <a:chExt cx="7978140" cy="251266"/>
          </a:xfrm>
        </p:grpSpPr>
        <p:cxnSp>
          <p:nvCxnSpPr>
            <p:cNvPr id="17" name="Прямая соединительная линия 16">
              <a:extLst>
                <a:ext uri="{FF2B5EF4-FFF2-40B4-BE49-F238E27FC236}">
                  <a16:creationId xmlns:a16="http://schemas.microsoft.com/office/drawing/2014/main" id="{2AFDDB50-8B04-6E17-9993-8AFD25A3ACC8}"/>
                </a:ext>
              </a:extLst>
            </p:cNvPr>
            <p:cNvCxnSpPr>
              <a:cxnSpLocks/>
            </p:cNvCxnSpPr>
            <p:nvPr/>
          </p:nvCxnSpPr>
          <p:spPr>
            <a:xfrm>
              <a:off x="737818" y="1257300"/>
              <a:ext cx="0" cy="251266"/>
            </a:xfrm>
            <a:prstGeom prst="line">
              <a:avLst/>
            </a:prstGeom>
            <a:ln w="19050">
              <a:solidFill>
                <a:srgbClr val="007F76"/>
              </a:solidFill>
            </a:ln>
          </p:spPr>
          <p:style>
            <a:lnRef idx="1">
              <a:schemeClr val="accent1"/>
            </a:lnRef>
            <a:fillRef idx="0">
              <a:schemeClr val="accent1"/>
            </a:fillRef>
            <a:effectRef idx="0">
              <a:schemeClr val="accent1"/>
            </a:effectRef>
            <a:fontRef idx="minor">
              <a:schemeClr val="tx1"/>
            </a:fontRef>
          </p:style>
        </p:cxnSp>
        <p:cxnSp>
          <p:nvCxnSpPr>
            <p:cNvPr id="18" name="Прямая соединительная линия 17">
              <a:extLst>
                <a:ext uri="{FF2B5EF4-FFF2-40B4-BE49-F238E27FC236}">
                  <a16:creationId xmlns:a16="http://schemas.microsoft.com/office/drawing/2014/main" id="{83EB6613-AB26-9218-D288-8C2935AFBB23}"/>
                </a:ext>
              </a:extLst>
            </p:cNvPr>
            <p:cNvCxnSpPr>
              <a:cxnSpLocks/>
            </p:cNvCxnSpPr>
            <p:nvPr/>
          </p:nvCxnSpPr>
          <p:spPr>
            <a:xfrm flipH="1">
              <a:off x="731520" y="1257300"/>
              <a:ext cx="7978140" cy="0"/>
            </a:xfrm>
            <a:prstGeom prst="line">
              <a:avLst/>
            </a:prstGeom>
            <a:ln w="19050">
              <a:solidFill>
                <a:srgbClr val="007F76"/>
              </a:solidFill>
            </a:ln>
          </p:spPr>
          <p:style>
            <a:lnRef idx="1">
              <a:schemeClr val="accent1"/>
            </a:lnRef>
            <a:fillRef idx="0">
              <a:schemeClr val="accent1"/>
            </a:fillRef>
            <a:effectRef idx="0">
              <a:schemeClr val="accent1"/>
            </a:effectRef>
            <a:fontRef idx="minor">
              <a:schemeClr val="tx1"/>
            </a:fontRef>
          </p:style>
        </p:cxnSp>
        <p:cxnSp>
          <p:nvCxnSpPr>
            <p:cNvPr id="19" name="Прямая соединительная линия 18">
              <a:extLst>
                <a:ext uri="{FF2B5EF4-FFF2-40B4-BE49-F238E27FC236}">
                  <a16:creationId xmlns:a16="http://schemas.microsoft.com/office/drawing/2014/main" id="{CDDFDD74-1D08-20C2-50F8-5037B7CE1F5C}"/>
                </a:ext>
              </a:extLst>
            </p:cNvPr>
            <p:cNvCxnSpPr>
              <a:cxnSpLocks/>
            </p:cNvCxnSpPr>
            <p:nvPr/>
          </p:nvCxnSpPr>
          <p:spPr>
            <a:xfrm>
              <a:off x="8700718" y="1257300"/>
              <a:ext cx="0" cy="251266"/>
            </a:xfrm>
            <a:prstGeom prst="line">
              <a:avLst/>
            </a:prstGeom>
            <a:ln w="19050">
              <a:solidFill>
                <a:srgbClr val="007F76"/>
              </a:solidFill>
            </a:ln>
          </p:spPr>
          <p:style>
            <a:lnRef idx="1">
              <a:schemeClr val="accent1"/>
            </a:lnRef>
            <a:fillRef idx="0">
              <a:schemeClr val="accent1"/>
            </a:fillRef>
            <a:effectRef idx="0">
              <a:schemeClr val="accent1"/>
            </a:effectRef>
            <a:fontRef idx="minor">
              <a:schemeClr val="tx1"/>
            </a:fontRef>
          </p:style>
        </p:cxnSp>
      </p:grpSp>
      <p:cxnSp>
        <p:nvCxnSpPr>
          <p:cNvPr id="22" name="Прямая соединительная линия 21">
            <a:extLst>
              <a:ext uri="{FF2B5EF4-FFF2-40B4-BE49-F238E27FC236}">
                <a16:creationId xmlns:a16="http://schemas.microsoft.com/office/drawing/2014/main" id="{923425D7-6B5C-A041-7206-D39A60A59783}"/>
              </a:ext>
            </a:extLst>
          </p:cNvPr>
          <p:cNvCxnSpPr>
            <a:cxnSpLocks/>
          </p:cNvCxnSpPr>
          <p:nvPr/>
        </p:nvCxnSpPr>
        <p:spPr>
          <a:xfrm>
            <a:off x="158620" y="3750710"/>
            <a:ext cx="6061205" cy="0"/>
          </a:xfrm>
          <a:prstGeom prst="line">
            <a:avLst/>
          </a:prstGeom>
          <a:ln>
            <a:solidFill>
              <a:srgbClr val="007F76"/>
            </a:solidFill>
          </a:ln>
        </p:spPr>
        <p:style>
          <a:lnRef idx="1">
            <a:schemeClr val="accent1"/>
          </a:lnRef>
          <a:fillRef idx="0">
            <a:schemeClr val="accent1"/>
          </a:fillRef>
          <a:effectRef idx="0">
            <a:schemeClr val="accent1"/>
          </a:effectRef>
          <a:fontRef idx="minor">
            <a:schemeClr val="tx1"/>
          </a:fontRef>
        </p:style>
      </p:cxnSp>
      <p:graphicFrame>
        <p:nvGraphicFramePr>
          <p:cNvPr id="2" name="Таблица 1">
            <a:extLst>
              <a:ext uri="{FF2B5EF4-FFF2-40B4-BE49-F238E27FC236}">
                <a16:creationId xmlns:a16="http://schemas.microsoft.com/office/drawing/2014/main" id="{4E6142E5-F57C-610C-0076-8DC4B033BE1F}"/>
              </a:ext>
            </a:extLst>
          </p:cNvPr>
          <p:cNvGraphicFramePr>
            <a:graphicFrameLocks noGrp="1"/>
          </p:cNvGraphicFramePr>
          <p:nvPr>
            <p:extLst>
              <p:ext uri="{D42A27DB-BD31-4B8C-83A1-F6EECF244321}">
                <p14:modId xmlns:p14="http://schemas.microsoft.com/office/powerpoint/2010/main" val="1846949529"/>
              </p:ext>
            </p:extLst>
          </p:nvPr>
        </p:nvGraphicFramePr>
        <p:xfrm>
          <a:off x="6768750" y="1215742"/>
          <a:ext cx="5328000" cy="1670332"/>
        </p:xfrm>
        <a:graphic>
          <a:graphicData uri="http://schemas.openxmlformats.org/drawingml/2006/table">
            <a:tbl>
              <a:tblPr firstRow="1" bandRow="1">
                <a:tableStyleId>{5C22544A-7EE6-4342-B048-85BDC9FD1C3A}</a:tableStyleId>
              </a:tblPr>
              <a:tblGrid>
                <a:gridCol w="3600000">
                  <a:extLst>
                    <a:ext uri="{9D8B030D-6E8A-4147-A177-3AD203B41FA5}">
                      <a16:colId xmlns:a16="http://schemas.microsoft.com/office/drawing/2014/main" val="1113104833"/>
                    </a:ext>
                  </a:extLst>
                </a:gridCol>
                <a:gridCol w="432000">
                  <a:extLst>
                    <a:ext uri="{9D8B030D-6E8A-4147-A177-3AD203B41FA5}">
                      <a16:colId xmlns:a16="http://schemas.microsoft.com/office/drawing/2014/main" val="132264586"/>
                    </a:ext>
                  </a:extLst>
                </a:gridCol>
                <a:gridCol w="432000">
                  <a:extLst>
                    <a:ext uri="{9D8B030D-6E8A-4147-A177-3AD203B41FA5}">
                      <a16:colId xmlns:a16="http://schemas.microsoft.com/office/drawing/2014/main" val="2572766800"/>
                    </a:ext>
                  </a:extLst>
                </a:gridCol>
                <a:gridCol w="432000">
                  <a:extLst>
                    <a:ext uri="{9D8B030D-6E8A-4147-A177-3AD203B41FA5}">
                      <a16:colId xmlns:a16="http://schemas.microsoft.com/office/drawing/2014/main" val="2849574652"/>
                    </a:ext>
                  </a:extLst>
                </a:gridCol>
                <a:gridCol w="432000">
                  <a:extLst>
                    <a:ext uri="{9D8B030D-6E8A-4147-A177-3AD203B41FA5}">
                      <a16:colId xmlns:a16="http://schemas.microsoft.com/office/drawing/2014/main" val="478621999"/>
                    </a:ext>
                  </a:extLst>
                </a:gridCol>
              </a:tblGrid>
              <a:tr h="167033">
                <a:tc>
                  <a:txBody>
                    <a:bodyPr/>
                    <a:lstStyle/>
                    <a:p>
                      <a:pPr marL="0" marR="0" lvl="0" indent="0" algn="l" defTabSz="685800" rtl="0" eaLnBrk="1" fontAlgn="auto" latinLnBrk="0" hangingPunct="1">
                        <a:lnSpc>
                          <a:spcPct val="107000"/>
                        </a:lnSpc>
                        <a:spcBef>
                          <a:spcPts val="0"/>
                        </a:spcBef>
                        <a:spcAft>
                          <a:spcPts val="0"/>
                        </a:spcAft>
                        <a:buClrTx/>
                        <a:buSzTx/>
                        <a:buFontTx/>
                        <a:buNone/>
                        <a:tabLst/>
                        <a:defRPr/>
                      </a:pPr>
                      <a:r>
                        <a:rPr lang="ru-RU" sz="1050" b="1" i="0" u="none" strike="noStrike" cap="none" noProof="0" dirty="0">
                          <a:solidFill>
                            <a:srgbClr val="000000"/>
                          </a:solidFill>
                          <a:effectLst/>
                          <a:latin typeface="Arial Narrow" panose="020B0606020202030204" pitchFamily="34" charset="0"/>
                          <a:ea typeface="+mn-ea"/>
                          <a:cs typeface="+mn-cs"/>
                          <a:sym typeface="Arial"/>
                        </a:rPr>
                        <a:t>БАЗАЛЫҚ СЦЕНАРИЙ</a:t>
                      </a:r>
                    </a:p>
                  </a:txBody>
                  <a:tcPr marT="0" marB="0" anchor="ctr">
                    <a:lnL w="76200" cap="flat" cmpd="sng" algn="ctr">
                      <a:noFill/>
                      <a:prstDash val="solid"/>
                      <a:round/>
                      <a:headEnd type="none" w="med" len="med"/>
                      <a:tailEnd type="none" w="med" len="med"/>
                    </a:lnL>
                    <a:lnR w="6350" cap="flat" cmpd="sng" algn="ctr">
                      <a:solidFill>
                        <a:schemeClr val="tx1"/>
                      </a:solidFill>
                      <a:prstDash val="sysDot"/>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007F76">
                        <a:alpha val="20000"/>
                      </a:srgbClr>
                    </a:solidFill>
                  </a:tcPr>
                </a:tc>
                <a:tc>
                  <a:txBody>
                    <a:bodyPr/>
                    <a:lstStyle/>
                    <a:p>
                      <a:pPr algn="ctr" fontAlgn="ctr"/>
                      <a:r>
                        <a:rPr lang="en-US" sz="900" b="0" i="0" u="none" strike="noStrike" cap="none" dirty="0">
                          <a:solidFill>
                            <a:srgbClr val="000000"/>
                          </a:solidFill>
                          <a:effectLst/>
                          <a:latin typeface="Arial Narrow" panose="020B0606020202030204" pitchFamily="34" charset="0"/>
                          <a:ea typeface="+mn-ea"/>
                          <a:cs typeface="+mn-cs"/>
                          <a:sym typeface="Arial"/>
                        </a:rPr>
                        <a:t>Q1</a:t>
                      </a:r>
                      <a:endParaRPr lang="ru-KZ" sz="900" b="0" i="0" u="none" strike="noStrike" cap="none" dirty="0">
                        <a:solidFill>
                          <a:srgbClr val="000000"/>
                        </a:solidFill>
                        <a:effectLst/>
                        <a:latin typeface="Arial Narrow" panose="020B0606020202030204" pitchFamily="34" charset="0"/>
                        <a:ea typeface="+mn-ea"/>
                        <a:cs typeface="+mn-cs"/>
                        <a:sym typeface="Arial"/>
                      </a:endParaRPr>
                    </a:p>
                  </a:txBody>
                  <a:tcPr marL="9525" marR="9525" marT="0"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50000"/>
                        <a:alpha val="20000"/>
                      </a:schemeClr>
                    </a:solidFill>
                  </a:tcPr>
                </a:tc>
                <a:tc>
                  <a:txBody>
                    <a:bodyPr/>
                    <a:lstStyle/>
                    <a:p>
                      <a:pPr algn="ctr" fontAlgn="ctr"/>
                      <a:r>
                        <a:rPr lang="en-US" sz="900" b="0" i="0" u="none" strike="noStrike" cap="none" dirty="0">
                          <a:solidFill>
                            <a:srgbClr val="000000"/>
                          </a:solidFill>
                          <a:effectLst/>
                          <a:latin typeface="Arial Narrow" panose="020B0606020202030204" pitchFamily="34" charset="0"/>
                          <a:ea typeface="+mn-ea"/>
                          <a:cs typeface="+mn-cs"/>
                          <a:sym typeface="Arial"/>
                        </a:rPr>
                        <a:t>Q2</a:t>
                      </a:r>
                      <a:endParaRPr lang="ru-KZ" sz="900" b="0" i="0" u="none" strike="noStrike" cap="none" dirty="0">
                        <a:solidFill>
                          <a:srgbClr val="000000"/>
                        </a:solidFill>
                        <a:effectLst/>
                        <a:latin typeface="Arial Narrow" panose="020B0606020202030204" pitchFamily="34" charset="0"/>
                        <a:ea typeface="+mn-ea"/>
                        <a:cs typeface="+mn-cs"/>
                        <a:sym typeface="Arial"/>
                      </a:endParaRPr>
                    </a:p>
                  </a:txBody>
                  <a:tcPr marL="9525" marR="9525" marT="0"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007F76">
                        <a:alpha val="20000"/>
                      </a:srgbClr>
                    </a:solidFill>
                  </a:tcPr>
                </a:tc>
                <a:tc>
                  <a:txBody>
                    <a:bodyPr/>
                    <a:lstStyle/>
                    <a:p>
                      <a:pPr algn="ctr" fontAlgn="ctr"/>
                      <a:r>
                        <a:rPr lang="en-US" sz="900" b="0" i="0" u="none" strike="noStrike" cap="none" dirty="0">
                          <a:solidFill>
                            <a:srgbClr val="000000"/>
                          </a:solidFill>
                          <a:effectLst/>
                          <a:latin typeface="Arial Narrow" panose="020B0606020202030204" pitchFamily="34" charset="0"/>
                          <a:ea typeface="+mn-ea"/>
                          <a:cs typeface="+mn-cs"/>
                          <a:sym typeface="Arial"/>
                        </a:rPr>
                        <a:t>Q3</a:t>
                      </a:r>
                      <a:endParaRPr lang="ru-KZ" sz="900" b="0" i="0" u="none" strike="noStrike" cap="none" dirty="0">
                        <a:solidFill>
                          <a:srgbClr val="000000"/>
                        </a:solidFill>
                        <a:effectLst/>
                        <a:latin typeface="Arial Narrow" panose="020B0606020202030204" pitchFamily="34" charset="0"/>
                        <a:ea typeface="+mn-ea"/>
                        <a:cs typeface="+mn-cs"/>
                        <a:sym typeface="Arial"/>
                      </a:endParaRPr>
                    </a:p>
                  </a:txBody>
                  <a:tcPr marL="9525" marR="9525" marT="0"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007F76">
                        <a:alpha val="20000"/>
                      </a:srgbClr>
                    </a:solidFill>
                  </a:tcPr>
                </a:tc>
                <a:tc>
                  <a:txBody>
                    <a:bodyPr/>
                    <a:lstStyle/>
                    <a:p>
                      <a:pPr algn="ctr" fontAlgn="ctr"/>
                      <a:r>
                        <a:rPr lang="en-US" sz="900" b="0" i="0" u="none" strike="noStrike" cap="none" dirty="0">
                          <a:solidFill>
                            <a:srgbClr val="000000"/>
                          </a:solidFill>
                          <a:effectLst/>
                          <a:latin typeface="Arial Narrow" panose="020B0606020202030204" pitchFamily="34" charset="0"/>
                          <a:ea typeface="+mn-ea"/>
                          <a:cs typeface="+mn-cs"/>
                          <a:sym typeface="Arial"/>
                        </a:rPr>
                        <a:t>Q4</a:t>
                      </a:r>
                      <a:endParaRPr lang="ru-KZ" sz="900" b="0" i="0" u="none" strike="noStrike" cap="none" dirty="0">
                        <a:solidFill>
                          <a:srgbClr val="000000"/>
                        </a:solidFill>
                        <a:effectLst/>
                        <a:latin typeface="Arial Narrow" panose="020B0606020202030204" pitchFamily="34" charset="0"/>
                        <a:ea typeface="+mn-ea"/>
                        <a:cs typeface="+mn-cs"/>
                        <a:sym typeface="Arial"/>
                      </a:endParaRPr>
                    </a:p>
                  </a:txBody>
                  <a:tcPr marL="9525" marR="9525" marT="0" marB="0" anchor="ctr">
                    <a:lnL w="6350" cap="flat" cmpd="sng" algn="ctr">
                      <a:solidFill>
                        <a:schemeClr val="tx1"/>
                      </a:solidFill>
                      <a:prstDash val="sysDot"/>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007F76">
                        <a:alpha val="20000"/>
                      </a:srgbClr>
                    </a:solidFill>
                  </a:tcPr>
                </a:tc>
                <a:extLst>
                  <a:ext uri="{0D108BD9-81ED-4DB2-BD59-A6C34878D82A}">
                    <a16:rowId xmlns:a16="http://schemas.microsoft.com/office/drawing/2014/main" val="877649079"/>
                  </a:ext>
                </a:extLst>
              </a:tr>
              <a:tr h="167033">
                <a:tc>
                  <a:txBody>
                    <a:bodyPr/>
                    <a:lstStyle/>
                    <a:p>
                      <a:pPr marL="0" marR="0" lvl="0" indent="0" algn="l" defTabSz="685800" rtl="0" eaLnBrk="1" fontAlgn="auto" latinLnBrk="0" hangingPunct="1">
                        <a:lnSpc>
                          <a:spcPct val="107000"/>
                        </a:lnSpc>
                        <a:spcBef>
                          <a:spcPts val="0"/>
                        </a:spcBef>
                        <a:spcAft>
                          <a:spcPts val="0"/>
                        </a:spcAft>
                        <a:buClrTx/>
                        <a:buSzTx/>
                        <a:buFontTx/>
                        <a:buNone/>
                        <a:tabLst/>
                        <a:defRPr/>
                      </a:pPr>
                      <a:r>
                        <a:rPr lang="ru-RU" sz="900" b="1" i="0" u="none" strike="noStrike" cap="none" noProof="0" dirty="0">
                          <a:solidFill>
                            <a:srgbClr val="000000"/>
                          </a:solidFill>
                          <a:effectLst/>
                          <a:latin typeface="Arial Narrow" panose="020B0606020202030204" pitchFamily="34" charset="0"/>
                          <a:ea typeface="+mn-ea"/>
                          <a:cs typeface="+mn-cs"/>
                          <a:sym typeface="Arial"/>
                        </a:rPr>
                        <a:t>БАРЛЫҒЫ</a:t>
                      </a:r>
                      <a:endParaRPr lang="ru-RU" sz="800" b="1" i="0" u="none" strike="noStrike" cap="none" noProof="0" dirty="0">
                        <a:solidFill>
                          <a:srgbClr val="000000"/>
                        </a:solidFill>
                        <a:effectLst/>
                        <a:latin typeface="Arial Narrow" panose="020B0606020202030204" pitchFamily="34" charset="0"/>
                        <a:ea typeface="+mn-ea"/>
                        <a:cs typeface="+mn-cs"/>
                        <a:sym typeface="Arial"/>
                      </a:endParaRPr>
                    </a:p>
                  </a:txBody>
                  <a:tcPr marT="0" marB="0" anchor="ctr">
                    <a:lnL w="76200" cap="flat" cmpd="sng" algn="ctr">
                      <a:noFill/>
                      <a:prstDash val="solid"/>
                      <a:round/>
                      <a:headEnd type="none" w="med" len="med"/>
                      <a:tailEnd type="none" w="med" len="med"/>
                    </a:lnL>
                    <a:lnR w="6350" cap="flat" cmpd="sng" algn="ctr">
                      <a:solidFill>
                        <a:schemeClr val="tx1"/>
                      </a:solidFill>
                      <a:prstDash val="sysDot"/>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007F76">
                        <a:alpha val="20000"/>
                      </a:srgbClr>
                    </a:solidFill>
                  </a:tcPr>
                </a:tc>
                <a:tc>
                  <a:txBody>
                    <a:bodyPr/>
                    <a:lstStyle/>
                    <a:p>
                      <a:pPr algn="ctr" fontAlgn="ctr"/>
                      <a:r>
                        <a:rPr lang="ru-RU" sz="900" b="1" i="0" u="none" strike="noStrike" cap="none" dirty="0">
                          <a:solidFill>
                            <a:srgbClr val="000000"/>
                          </a:solidFill>
                          <a:effectLst/>
                          <a:latin typeface="Arial Narrow" panose="020B0606020202030204" pitchFamily="34" charset="0"/>
                          <a:ea typeface="+mn-ea"/>
                          <a:cs typeface="+mn-cs"/>
                          <a:sym typeface="Arial"/>
                        </a:rPr>
                        <a:t>6 719</a:t>
                      </a:r>
                      <a:endParaRPr lang="ru-KZ" sz="900" b="1" i="0" u="none" strike="noStrike" cap="none" dirty="0">
                        <a:solidFill>
                          <a:srgbClr val="000000"/>
                        </a:solidFill>
                        <a:effectLst/>
                        <a:latin typeface="Arial Narrow" panose="020B0606020202030204" pitchFamily="34" charset="0"/>
                        <a:ea typeface="+mn-ea"/>
                        <a:cs typeface="+mn-cs"/>
                        <a:sym typeface="Arial"/>
                      </a:endParaRPr>
                    </a:p>
                  </a:txBody>
                  <a:tcPr marL="9525" marR="9525" marT="0"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50000"/>
                        <a:alpha val="20000"/>
                      </a:schemeClr>
                    </a:solidFill>
                  </a:tcPr>
                </a:tc>
                <a:tc>
                  <a:txBody>
                    <a:bodyPr/>
                    <a:lstStyle/>
                    <a:p>
                      <a:pPr algn="ctr" rtl="0" fontAlgn="ctr"/>
                      <a:r>
                        <a:rPr lang="ru-RU" sz="900" b="1" i="0" u="none" strike="noStrike">
                          <a:solidFill>
                            <a:srgbClr val="000000"/>
                          </a:solidFill>
                          <a:effectLst/>
                          <a:latin typeface="Arial Narrow" panose="020B0606020202030204" pitchFamily="34" charset="0"/>
                        </a:rPr>
                        <a:t>6 583</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007F76">
                        <a:alpha val="20000"/>
                      </a:srgbClr>
                    </a:solidFill>
                  </a:tcPr>
                </a:tc>
                <a:tc>
                  <a:txBody>
                    <a:bodyPr/>
                    <a:lstStyle/>
                    <a:p>
                      <a:pPr algn="ctr" rtl="0" fontAlgn="ctr"/>
                      <a:r>
                        <a:rPr lang="ru-RU" sz="900" b="1" i="0" u="none" strike="noStrike">
                          <a:solidFill>
                            <a:srgbClr val="000000"/>
                          </a:solidFill>
                          <a:effectLst/>
                          <a:latin typeface="Arial Narrow" panose="020B0606020202030204" pitchFamily="34" charset="0"/>
                        </a:rPr>
                        <a:t>9 122</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007F76">
                        <a:alpha val="20000"/>
                      </a:srgbClr>
                    </a:solidFill>
                  </a:tcPr>
                </a:tc>
                <a:tc>
                  <a:txBody>
                    <a:bodyPr/>
                    <a:lstStyle/>
                    <a:p>
                      <a:pPr algn="ctr" rtl="0" fontAlgn="ctr"/>
                      <a:r>
                        <a:rPr lang="ru-RU" sz="900" b="1" i="0" u="none" strike="noStrike" dirty="0">
                          <a:solidFill>
                            <a:srgbClr val="000000"/>
                          </a:solidFill>
                          <a:effectLst/>
                          <a:latin typeface="Arial Narrow" panose="020B0606020202030204" pitchFamily="34" charset="0"/>
                        </a:rPr>
                        <a:t>9 775</a:t>
                      </a:r>
                    </a:p>
                  </a:txBody>
                  <a:tcPr marL="9525" marR="9525" marT="9525" marB="0" anchor="ctr">
                    <a:lnL w="6350" cap="flat" cmpd="sng" algn="ctr">
                      <a:solidFill>
                        <a:schemeClr val="tx1"/>
                      </a:solidFill>
                      <a:prstDash val="sysDot"/>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007F76">
                        <a:alpha val="20000"/>
                      </a:srgbClr>
                    </a:solidFill>
                  </a:tcPr>
                </a:tc>
                <a:extLst>
                  <a:ext uri="{0D108BD9-81ED-4DB2-BD59-A6C34878D82A}">
                    <a16:rowId xmlns:a16="http://schemas.microsoft.com/office/drawing/2014/main" val="1602871338"/>
                  </a:ext>
                </a:extLst>
              </a:tr>
              <a:tr h="148474">
                <a:tc>
                  <a:txBody>
                    <a:bodyPr/>
                    <a:lstStyle/>
                    <a:p>
                      <a:pPr marL="72000" algn="l" fontAlgn="b"/>
                      <a:r>
                        <a:rPr lang="ru-RU" sz="800" b="0" i="0" u="none" strike="noStrike" cap="none" dirty="0">
                          <a:solidFill>
                            <a:srgbClr val="000000"/>
                          </a:solidFill>
                          <a:effectLst/>
                          <a:latin typeface="Arial Narrow" panose="020B0606020202030204" pitchFamily="34" charset="0"/>
                          <a:ea typeface="+mn-ea"/>
                          <a:cs typeface="+mn-cs"/>
                          <a:sym typeface="Arial"/>
                        </a:rPr>
                        <a:t>БАСШЫЛАР ЖӘНЕ МЕМЛЕКЕТТІК ҚЫЗМЕТШІЛЕР</a:t>
                      </a:r>
                    </a:p>
                  </a:txBody>
                  <a:tcPr marL="9525" marR="9525" marT="0" marB="0" anchor="ctr">
                    <a:lnL w="76200" cap="flat" cmpd="sng" algn="ctr">
                      <a:noFill/>
                      <a:prstDash val="solid"/>
                      <a:round/>
                      <a:headEnd type="none" w="med" len="med"/>
                      <a:tailEnd type="none" w="med" len="med"/>
                    </a:lnL>
                    <a:lnR w="6350" cap="flat" cmpd="sng" algn="ctr">
                      <a:solidFill>
                        <a:schemeClr val="tx1"/>
                      </a:solidFill>
                      <a:prstDash val="sysDot"/>
                      <a:round/>
                      <a:headEnd type="none" w="med" len="med"/>
                      <a:tailEnd type="none" w="med" len="med"/>
                    </a:lnR>
                    <a:lnT w="12700" cap="flat" cmpd="sng" algn="ctr">
                      <a:solidFill>
                        <a:schemeClr val="tx1"/>
                      </a:solidFill>
                      <a:prstDash val="solid"/>
                      <a:round/>
                      <a:headEnd type="none" w="med" len="med"/>
                      <a:tailEnd type="none" w="med" len="med"/>
                    </a:lnT>
                    <a:lnB w="6350" cap="flat" cmpd="sng" algn="ctr">
                      <a:solidFill>
                        <a:schemeClr val="tx1"/>
                      </a:solidFill>
                      <a:prstDash val="sysDot"/>
                      <a:round/>
                      <a:headEnd type="none" w="med" len="med"/>
                      <a:tailEnd type="none" w="med" len="med"/>
                    </a:lnB>
                    <a:noFill/>
                  </a:tcPr>
                </a:tc>
                <a:tc>
                  <a:txBody>
                    <a:bodyPr/>
                    <a:lstStyle/>
                    <a:p>
                      <a:pPr algn="ctr" fontAlgn="ctr"/>
                      <a:r>
                        <a:rPr lang="ru-RU" sz="800" b="0" i="0" u="none" strike="noStrike">
                          <a:solidFill>
                            <a:srgbClr val="000000"/>
                          </a:solidFill>
                          <a:effectLst/>
                          <a:latin typeface="Arial Narrow" panose="020B0606020202030204" pitchFamily="34" charset="0"/>
                        </a:rPr>
                        <a:t>232</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12700" cap="flat" cmpd="sng" algn="ctr">
                      <a:solidFill>
                        <a:schemeClr val="tx1"/>
                      </a:solidFill>
                      <a:prstDash val="solid"/>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ru-RU" sz="800" b="0" i="0" u="none" strike="noStrike">
                          <a:solidFill>
                            <a:srgbClr val="000000"/>
                          </a:solidFill>
                          <a:effectLst/>
                          <a:latin typeface="Arial Narrow" panose="020B0606020202030204" pitchFamily="34" charset="0"/>
                        </a:rPr>
                        <a:t>154</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12700" cap="flat" cmpd="sng" algn="ctr">
                      <a:solidFill>
                        <a:schemeClr val="tx1"/>
                      </a:solidFill>
                      <a:prstDash val="solid"/>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ru-RU" sz="800" b="0" i="0" u="none" strike="noStrike">
                          <a:solidFill>
                            <a:srgbClr val="000000"/>
                          </a:solidFill>
                          <a:effectLst/>
                          <a:latin typeface="Arial Narrow" panose="020B0606020202030204" pitchFamily="34" charset="0"/>
                        </a:rPr>
                        <a:t>185</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12700" cap="flat" cmpd="sng" algn="ctr">
                      <a:solidFill>
                        <a:schemeClr val="tx1"/>
                      </a:solidFill>
                      <a:prstDash val="solid"/>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ru-RU" sz="800" b="0" i="0" u="none" strike="noStrike">
                          <a:solidFill>
                            <a:srgbClr val="000000"/>
                          </a:solidFill>
                          <a:effectLst/>
                          <a:latin typeface="Arial Narrow" panose="020B0606020202030204" pitchFamily="34" charset="0"/>
                        </a:rPr>
                        <a:t>262</a:t>
                      </a:r>
                    </a:p>
                  </a:txBody>
                  <a:tcPr marL="9525" marR="9525" marT="9525" marB="0" anchor="ctr">
                    <a:lnL w="6350" cap="flat" cmpd="sng" algn="ctr">
                      <a:solidFill>
                        <a:schemeClr val="tx1"/>
                      </a:solidFill>
                      <a:prstDash val="sysDot"/>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052355308"/>
                  </a:ext>
                </a:extLst>
              </a:tr>
              <a:tr h="148474">
                <a:tc>
                  <a:txBody>
                    <a:bodyPr/>
                    <a:lstStyle/>
                    <a:p>
                      <a:pPr marL="72000" algn="l" fontAlgn="b"/>
                      <a:r>
                        <a:rPr lang="ru-RU" sz="800" b="0" i="0" u="none" strike="noStrike" cap="none" dirty="0">
                          <a:solidFill>
                            <a:srgbClr val="000000"/>
                          </a:solidFill>
                          <a:effectLst/>
                          <a:latin typeface="Arial Narrow" panose="020B0606020202030204" pitchFamily="34" charset="0"/>
                          <a:ea typeface="+mn-ea"/>
                          <a:cs typeface="+mn-cs"/>
                          <a:sym typeface="Arial"/>
                        </a:rPr>
                        <a:t>КӘСІБИ МАМАНДАР</a:t>
                      </a:r>
                    </a:p>
                  </a:txBody>
                  <a:tcPr marL="9525" marR="9525" marT="0" marB="0" anchor="ctr">
                    <a:lnL w="76200" cap="flat" cmpd="sng" algn="ctr">
                      <a:noFill/>
                      <a:prstDash val="solid"/>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solidFill>
                      <a:srgbClr val="007F76">
                        <a:alpha val="10000"/>
                      </a:srgbClr>
                    </a:solidFill>
                  </a:tcPr>
                </a:tc>
                <a:tc>
                  <a:txBody>
                    <a:bodyPr/>
                    <a:lstStyle/>
                    <a:p>
                      <a:pPr algn="ctr" fontAlgn="ctr"/>
                      <a:r>
                        <a:rPr lang="ru-RU" sz="800" b="0" i="0" u="none" strike="noStrike">
                          <a:solidFill>
                            <a:srgbClr val="000000"/>
                          </a:solidFill>
                          <a:effectLst/>
                          <a:latin typeface="Arial Narrow" panose="020B0606020202030204" pitchFamily="34" charset="0"/>
                        </a:rPr>
                        <a:t>1 158</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1 001</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solidFill>
                      <a:srgbClr val="007F76">
                        <a:alpha val="10000"/>
                      </a:srgbClr>
                    </a:solidFill>
                  </a:tcPr>
                </a:tc>
                <a:tc>
                  <a:txBody>
                    <a:bodyPr/>
                    <a:lstStyle/>
                    <a:p>
                      <a:pPr algn="ctr" fontAlgn="ctr"/>
                      <a:r>
                        <a:rPr lang="ru-RU" sz="800" b="0" i="0" u="none" strike="noStrike">
                          <a:solidFill>
                            <a:srgbClr val="000000"/>
                          </a:solidFill>
                          <a:effectLst/>
                          <a:latin typeface="Arial Narrow" panose="020B0606020202030204" pitchFamily="34" charset="0"/>
                        </a:rPr>
                        <a:t>947</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solidFill>
                      <a:srgbClr val="007F76">
                        <a:alpha val="10000"/>
                      </a:srgbClr>
                    </a:solidFill>
                  </a:tcPr>
                </a:tc>
                <a:tc>
                  <a:txBody>
                    <a:bodyPr/>
                    <a:lstStyle/>
                    <a:p>
                      <a:pPr algn="ctr" fontAlgn="ctr"/>
                      <a:r>
                        <a:rPr lang="ru-RU" sz="800" b="0" i="0" u="none" strike="noStrike">
                          <a:solidFill>
                            <a:srgbClr val="000000"/>
                          </a:solidFill>
                          <a:effectLst/>
                          <a:latin typeface="Arial Narrow" panose="020B0606020202030204" pitchFamily="34" charset="0"/>
                        </a:rPr>
                        <a:t>1 607</a:t>
                      </a:r>
                    </a:p>
                  </a:txBody>
                  <a:tcPr marL="9525" marR="9525" marT="9525" marB="0" anchor="ctr">
                    <a:lnL w="6350" cap="flat" cmpd="sng" algn="ctr">
                      <a:solidFill>
                        <a:schemeClr val="tx1"/>
                      </a:solidFill>
                      <a:prstDash val="sysDot"/>
                      <a:round/>
                      <a:headEnd type="none" w="med" len="med"/>
                      <a:tailEnd type="none" w="med" len="med"/>
                    </a:lnL>
                    <a:lnR w="12700" cap="flat" cmpd="sng" algn="ctr">
                      <a:noFill/>
                      <a:prstDash val="solid"/>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solidFill>
                      <a:srgbClr val="007F76">
                        <a:alpha val="10000"/>
                      </a:srgbClr>
                    </a:solidFill>
                  </a:tcPr>
                </a:tc>
                <a:extLst>
                  <a:ext uri="{0D108BD9-81ED-4DB2-BD59-A6C34878D82A}">
                    <a16:rowId xmlns:a16="http://schemas.microsoft.com/office/drawing/2014/main" val="4077338817"/>
                  </a:ext>
                </a:extLst>
              </a:tr>
              <a:tr h="148474">
                <a:tc>
                  <a:txBody>
                    <a:bodyPr/>
                    <a:lstStyle/>
                    <a:p>
                      <a:pPr marL="72000" algn="l" fontAlgn="b"/>
                      <a:r>
                        <a:rPr lang="ru-RU" sz="800" b="0" i="0" u="none" strike="noStrike" cap="none" dirty="0">
                          <a:solidFill>
                            <a:srgbClr val="000000"/>
                          </a:solidFill>
                          <a:effectLst/>
                          <a:latin typeface="Arial Narrow" panose="020B0606020202030204" pitchFamily="34" charset="0"/>
                          <a:ea typeface="+mn-ea"/>
                          <a:cs typeface="+mn-cs"/>
                          <a:sym typeface="Arial"/>
                        </a:rPr>
                        <a:t>ТЕХНИК МАМАНДАР ЖӘНЕ БАСҚА ДА КӘСІБИ КӨМЕКШІ ПЕРСОНАЛ</a:t>
                      </a:r>
                    </a:p>
                  </a:txBody>
                  <a:tcPr marL="9525" marR="9525" marT="0" marB="0" anchor="ctr">
                    <a:lnL w="76200" cap="flat" cmpd="sng" algn="ctr">
                      <a:noFill/>
                      <a:prstDash val="solid"/>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noFill/>
                  </a:tcPr>
                </a:tc>
                <a:tc>
                  <a:txBody>
                    <a:bodyPr/>
                    <a:lstStyle/>
                    <a:p>
                      <a:pPr algn="ctr" fontAlgn="ctr"/>
                      <a:r>
                        <a:rPr lang="ru-RU" sz="800" b="0" i="0" u="none" strike="noStrike">
                          <a:solidFill>
                            <a:srgbClr val="000000"/>
                          </a:solidFill>
                          <a:effectLst/>
                          <a:latin typeface="Arial Narrow" panose="020B0606020202030204" pitchFamily="34" charset="0"/>
                        </a:rPr>
                        <a:t>902</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ru-RU" sz="800" b="0" i="0" u="none" strike="noStrike">
                          <a:solidFill>
                            <a:srgbClr val="000000"/>
                          </a:solidFill>
                          <a:effectLst/>
                          <a:latin typeface="Arial Narrow" panose="020B0606020202030204" pitchFamily="34" charset="0"/>
                        </a:rPr>
                        <a:t>545</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ru-RU" sz="800" b="0" i="0" u="none" strike="noStrike">
                          <a:solidFill>
                            <a:srgbClr val="000000"/>
                          </a:solidFill>
                          <a:effectLst/>
                          <a:latin typeface="Arial Narrow" panose="020B0606020202030204" pitchFamily="34" charset="0"/>
                        </a:rPr>
                        <a:t>693</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ru-RU" sz="800" b="0" i="0" u="none" strike="noStrike">
                          <a:solidFill>
                            <a:srgbClr val="000000"/>
                          </a:solidFill>
                          <a:effectLst/>
                          <a:latin typeface="Arial Narrow" panose="020B0606020202030204" pitchFamily="34" charset="0"/>
                        </a:rPr>
                        <a:t>749</a:t>
                      </a:r>
                    </a:p>
                  </a:txBody>
                  <a:tcPr marL="9525" marR="9525" marT="9525" marB="0" anchor="ctr">
                    <a:lnL w="6350" cap="flat" cmpd="sng" algn="ctr">
                      <a:solidFill>
                        <a:schemeClr val="tx1"/>
                      </a:solidFill>
                      <a:prstDash val="sysDot"/>
                      <a:round/>
                      <a:headEnd type="none" w="med" len="med"/>
                      <a:tailEnd type="none" w="med" len="med"/>
                    </a:lnL>
                    <a:lnR w="12700" cap="flat" cmpd="sng" algn="ctr">
                      <a:noFill/>
                      <a:prstDash val="solid"/>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500228116"/>
                  </a:ext>
                </a:extLst>
              </a:tr>
              <a:tr h="148474">
                <a:tc>
                  <a:txBody>
                    <a:bodyPr/>
                    <a:lstStyle/>
                    <a:p>
                      <a:pPr marL="72000" algn="l" fontAlgn="b"/>
                      <a:r>
                        <a:rPr lang="ru-RU" sz="800" b="0" i="0" u="none" strike="noStrike" cap="none" dirty="0">
                          <a:solidFill>
                            <a:srgbClr val="000000"/>
                          </a:solidFill>
                          <a:effectLst/>
                          <a:latin typeface="Arial Narrow" panose="020B0606020202030204" pitchFamily="34" charset="0"/>
                          <a:ea typeface="+mn-ea"/>
                          <a:cs typeface="+mn-cs"/>
                          <a:sym typeface="Arial"/>
                        </a:rPr>
                        <a:t>ӘКІМШІЛЕНДІРУ САЛАСЫНДАҒЫ ҚЫЗМЕТШІЛЕР</a:t>
                      </a:r>
                    </a:p>
                  </a:txBody>
                  <a:tcPr marL="9525" marR="9525" marT="0" marB="0" anchor="ctr">
                    <a:lnL w="76200" cap="flat" cmpd="sng" algn="ctr">
                      <a:noFill/>
                      <a:prstDash val="solid"/>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solidFill>
                      <a:srgbClr val="007F76">
                        <a:alpha val="10000"/>
                      </a:srgbClr>
                    </a:solidFill>
                  </a:tcPr>
                </a:tc>
                <a:tc>
                  <a:txBody>
                    <a:bodyPr/>
                    <a:lstStyle/>
                    <a:p>
                      <a:pPr algn="ctr" fontAlgn="ctr"/>
                      <a:r>
                        <a:rPr lang="ru-RU" sz="800" b="0" i="0" u="none" strike="noStrike">
                          <a:solidFill>
                            <a:srgbClr val="000000"/>
                          </a:solidFill>
                          <a:effectLst/>
                          <a:latin typeface="Arial Narrow" panose="020B0606020202030204" pitchFamily="34" charset="0"/>
                        </a:rPr>
                        <a:t>186</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127</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solidFill>
                      <a:srgbClr val="007F76">
                        <a:alpha val="10000"/>
                      </a:srgbClr>
                    </a:solidFill>
                  </a:tcPr>
                </a:tc>
                <a:tc>
                  <a:txBody>
                    <a:bodyPr/>
                    <a:lstStyle/>
                    <a:p>
                      <a:pPr algn="ctr" fontAlgn="ctr"/>
                      <a:r>
                        <a:rPr lang="ru-RU" sz="800" b="0" i="0" u="none" strike="noStrike">
                          <a:solidFill>
                            <a:srgbClr val="000000"/>
                          </a:solidFill>
                          <a:effectLst/>
                          <a:latin typeface="Arial Narrow" panose="020B0606020202030204" pitchFamily="34" charset="0"/>
                        </a:rPr>
                        <a:t>133</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solidFill>
                      <a:srgbClr val="007F76">
                        <a:alpha val="10000"/>
                      </a:srgbClr>
                    </a:solidFill>
                  </a:tcPr>
                </a:tc>
                <a:tc>
                  <a:txBody>
                    <a:bodyPr/>
                    <a:lstStyle/>
                    <a:p>
                      <a:pPr algn="ctr" fontAlgn="ctr"/>
                      <a:r>
                        <a:rPr lang="ru-RU" sz="800" b="0" i="0" u="none" strike="noStrike">
                          <a:solidFill>
                            <a:srgbClr val="000000"/>
                          </a:solidFill>
                          <a:effectLst/>
                          <a:latin typeface="Arial Narrow" panose="020B0606020202030204" pitchFamily="34" charset="0"/>
                        </a:rPr>
                        <a:t>167</a:t>
                      </a:r>
                    </a:p>
                  </a:txBody>
                  <a:tcPr marL="9525" marR="9525" marT="9525" marB="0" anchor="ctr">
                    <a:lnL w="6350" cap="flat" cmpd="sng" algn="ctr">
                      <a:solidFill>
                        <a:schemeClr val="tx1"/>
                      </a:solidFill>
                      <a:prstDash val="sysDot"/>
                      <a:round/>
                      <a:headEnd type="none" w="med" len="med"/>
                      <a:tailEnd type="none" w="med" len="med"/>
                    </a:lnL>
                    <a:lnR w="12700" cap="flat" cmpd="sng" algn="ctr">
                      <a:noFill/>
                      <a:prstDash val="solid"/>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solidFill>
                      <a:srgbClr val="007F76">
                        <a:alpha val="10000"/>
                      </a:srgbClr>
                    </a:solidFill>
                  </a:tcPr>
                </a:tc>
                <a:extLst>
                  <a:ext uri="{0D108BD9-81ED-4DB2-BD59-A6C34878D82A}">
                    <a16:rowId xmlns:a16="http://schemas.microsoft.com/office/drawing/2014/main" val="1221627480"/>
                  </a:ext>
                </a:extLst>
              </a:tr>
              <a:tr h="148474">
                <a:tc>
                  <a:txBody>
                    <a:bodyPr/>
                    <a:lstStyle/>
                    <a:p>
                      <a:pPr marL="72000" algn="l" fontAlgn="b"/>
                      <a:r>
                        <a:rPr lang="ru-RU" sz="800" b="0" i="0" u="none" strike="noStrike" cap="none" dirty="0">
                          <a:solidFill>
                            <a:srgbClr val="000000"/>
                          </a:solidFill>
                          <a:effectLst/>
                          <a:latin typeface="Arial Narrow" panose="020B0606020202030204" pitchFamily="34" charset="0"/>
                          <a:ea typeface="+mn-ea"/>
                          <a:cs typeface="+mn-cs"/>
                          <a:sym typeface="Arial"/>
                        </a:rPr>
                        <a:t>ҚЫЗМЕТ КӨРСЕТУ ЖӘНЕ САУДА САЛАСЫНЫҢ ЖҰМЫСКЕРЛЕРІ</a:t>
                      </a:r>
                    </a:p>
                  </a:txBody>
                  <a:tcPr marL="9525" marR="9525" marT="0" marB="0" anchor="ctr">
                    <a:lnL w="76200" cap="flat" cmpd="sng" algn="ctr">
                      <a:noFill/>
                      <a:prstDash val="solid"/>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noFill/>
                  </a:tcPr>
                </a:tc>
                <a:tc>
                  <a:txBody>
                    <a:bodyPr/>
                    <a:lstStyle/>
                    <a:p>
                      <a:pPr algn="ctr" fontAlgn="ctr"/>
                      <a:r>
                        <a:rPr lang="ru-RU" sz="800" b="0" i="0" u="none" strike="noStrike">
                          <a:solidFill>
                            <a:srgbClr val="000000"/>
                          </a:solidFill>
                          <a:effectLst/>
                          <a:latin typeface="Arial Narrow" panose="020B0606020202030204" pitchFamily="34" charset="0"/>
                        </a:rPr>
                        <a:t>452</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ru-RU" sz="800" b="0" i="0" u="none" strike="noStrike">
                          <a:solidFill>
                            <a:srgbClr val="000000"/>
                          </a:solidFill>
                          <a:effectLst/>
                          <a:latin typeface="Arial Narrow" panose="020B0606020202030204" pitchFamily="34" charset="0"/>
                        </a:rPr>
                        <a:t>392</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ru-RU" sz="800" b="0" i="0" u="none" strike="noStrike">
                          <a:solidFill>
                            <a:srgbClr val="000000"/>
                          </a:solidFill>
                          <a:effectLst/>
                          <a:latin typeface="Arial Narrow" panose="020B0606020202030204" pitchFamily="34" charset="0"/>
                        </a:rPr>
                        <a:t>456</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ru-RU" sz="800" b="0" i="0" u="none" strike="noStrike">
                          <a:solidFill>
                            <a:srgbClr val="000000"/>
                          </a:solidFill>
                          <a:effectLst/>
                          <a:latin typeface="Arial Narrow" panose="020B0606020202030204" pitchFamily="34" charset="0"/>
                        </a:rPr>
                        <a:t>538</a:t>
                      </a:r>
                    </a:p>
                  </a:txBody>
                  <a:tcPr marL="9525" marR="9525" marT="9525" marB="0" anchor="ctr">
                    <a:lnL w="6350" cap="flat" cmpd="sng" algn="ctr">
                      <a:solidFill>
                        <a:schemeClr val="tx1"/>
                      </a:solidFill>
                      <a:prstDash val="sysDot"/>
                      <a:round/>
                      <a:headEnd type="none" w="med" len="med"/>
                      <a:tailEnd type="none" w="med" len="med"/>
                    </a:lnL>
                    <a:lnR w="12700" cap="flat" cmpd="sng" algn="ctr">
                      <a:noFill/>
                      <a:prstDash val="solid"/>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182707914"/>
                  </a:ext>
                </a:extLst>
              </a:tr>
              <a:tr h="148474">
                <a:tc>
                  <a:txBody>
                    <a:bodyPr/>
                    <a:lstStyle/>
                    <a:p>
                      <a:pPr marL="72000" algn="l" fontAlgn="b"/>
                      <a:r>
                        <a:rPr lang="ru-RU" sz="800" b="0" i="0" u="none" strike="noStrike" cap="none" dirty="0">
                          <a:solidFill>
                            <a:srgbClr val="000000"/>
                          </a:solidFill>
                          <a:effectLst/>
                          <a:latin typeface="Arial Narrow" panose="020B0606020202030204" pitchFamily="34" charset="0"/>
                          <a:ea typeface="+mn-ea"/>
                          <a:cs typeface="+mn-cs"/>
                          <a:sym typeface="Arial"/>
                        </a:rPr>
                        <a:t>ФЕРМЕР Ж/Е АУЫЛ/ОРМАН, БАЛЫҚ ШАРУА-ЫҢ Ж/Е БАЛЫҚ АУЛАУ ЖҰМЫС-РЫ</a:t>
                      </a:r>
                    </a:p>
                  </a:txBody>
                  <a:tcPr marL="9525" marR="9525" marT="0" marB="0" anchor="ctr">
                    <a:lnL w="76200" cap="flat" cmpd="sng" algn="ctr">
                      <a:noFill/>
                      <a:prstDash val="solid"/>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solidFill>
                      <a:srgbClr val="007F76">
                        <a:alpha val="10000"/>
                      </a:srgbClr>
                    </a:solidFill>
                  </a:tcPr>
                </a:tc>
                <a:tc>
                  <a:txBody>
                    <a:bodyPr/>
                    <a:lstStyle/>
                    <a:p>
                      <a:pPr algn="ctr" fontAlgn="ctr"/>
                      <a:r>
                        <a:rPr lang="ru-RU" sz="800" b="0" i="0" u="none" strike="noStrike">
                          <a:solidFill>
                            <a:srgbClr val="000000"/>
                          </a:solidFill>
                          <a:effectLst/>
                          <a:latin typeface="Arial Narrow" panose="020B0606020202030204" pitchFamily="34" charset="0"/>
                        </a:rPr>
                        <a:t>80</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98</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solidFill>
                      <a:srgbClr val="007F76">
                        <a:alpha val="10000"/>
                      </a:srgbClr>
                    </a:solidFill>
                  </a:tcPr>
                </a:tc>
                <a:tc>
                  <a:txBody>
                    <a:bodyPr/>
                    <a:lstStyle/>
                    <a:p>
                      <a:pPr algn="ctr" fontAlgn="ctr"/>
                      <a:r>
                        <a:rPr lang="ru-RU" sz="800" b="0" i="0" u="none" strike="noStrike">
                          <a:solidFill>
                            <a:srgbClr val="000000"/>
                          </a:solidFill>
                          <a:effectLst/>
                          <a:latin typeface="Arial Narrow" panose="020B0606020202030204" pitchFamily="34" charset="0"/>
                        </a:rPr>
                        <a:t>147</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solidFill>
                      <a:srgbClr val="007F76">
                        <a:alpha val="10000"/>
                      </a:srgbClr>
                    </a:solidFill>
                  </a:tcPr>
                </a:tc>
                <a:tc>
                  <a:txBody>
                    <a:bodyPr/>
                    <a:lstStyle/>
                    <a:p>
                      <a:pPr algn="ctr" fontAlgn="ctr"/>
                      <a:r>
                        <a:rPr lang="ru-RU" sz="800" b="0" i="0" u="none" strike="noStrike">
                          <a:solidFill>
                            <a:srgbClr val="000000"/>
                          </a:solidFill>
                          <a:effectLst/>
                          <a:latin typeface="Arial Narrow" panose="020B0606020202030204" pitchFamily="34" charset="0"/>
                        </a:rPr>
                        <a:t>75</a:t>
                      </a:r>
                    </a:p>
                  </a:txBody>
                  <a:tcPr marL="9525" marR="9525" marT="9525" marB="0" anchor="ctr">
                    <a:lnL w="6350" cap="flat" cmpd="sng" algn="ctr">
                      <a:solidFill>
                        <a:schemeClr val="tx1"/>
                      </a:solidFill>
                      <a:prstDash val="sysDot"/>
                      <a:round/>
                      <a:headEnd type="none" w="med" len="med"/>
                      <a:tailEnd type="none" w="med" len="med"/>
                    </a:lnL>
                    <a:lnR w="12700" cap="flat" cmpd="sng" algn="ctr">
                      <a:noFill/>
                      <a:prstDash val="solid"/>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solidFill>
                      <a:srgbClr val="007F76">
                        <a:alpha val="10000"/>
                      </a:srgbClr>
                    </a:solidFill>
                  </a:tcPr>
                </a:tc>
                <a:extLst>
                  <a:ext uri="{0D108BD9-81ED-4DB2-BD59-A6C34878D82A}">
                    <a16:rowId xmlns:a16="http://schemas.microsoft.com/office/drawing/2014/main" val="3434696259"/>
                  </a:ext>
                </a:extLst>
              </a:tr>
              <a:tr h="148474">
                <a:tc>
                  <a:txBody>
                    <a:bodyPr/>
                    <a:lstStyle/>
                    <a:p>
                      <a:pPr marL="72000" algn="l" fontAlgn="b"/>
                      <a:r>
                        <a:rPr lang="ru-RU" sz="800" b="0" i="0" u="none" strike="noStrike" cap="none" dirty="0">
                          <a:solidFill>
                            <a:srgbClr val="000000"/>
                          </a:solidFill>
                          <a:effectLst/>
                          <a:latin typeface="Arial Narrow" panose="020B0606020202030204" pitchFamily="34" charset="0"/>
                          <a:ea typeface="+mn-ea"/>
                          <a:cs typeface="+mn-cs"/>
                          <a:sym typeface="Arial"/>
                        </a:rPr>
                        <a:t>ӨНЕРКӘСІП, ҚҰРЫЛЫС, КӨЛІК Ж/Е БАСҚА ТЕКТЕС ЖҰМЫСШЫЛАРЫ</a:t>
                      </a:r>
                    </a:p>
                  </a:txBody>
                  <a:tcPr marL="9525" marR="9525" marT="0" marB="0" anchor="ctr">
                    <a:lnL w="76200" cap="flat" cmpd="sng" algn="ctr">
                      <a:noFill/>
                      <a:prstDash val="solid"/>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noFill/>
                  </a:tcPr>
                </a:tc>
                <a:tc>
                  <a:txBody>
                    <a:bodyPr/>
                    <a:lstStyle/>
                    <a:p>
                      <a:pPr algn="ctr" fontAlgn="ctr"/>
                      <a:r>
                        <a:rPr lang="ru-RU" sz="800" b="0" i="0" u="none" strike="noStrike">
                          <a:solidFill>
                            <a:srgbClr val="000000"/>
                          </a:solidFill>
                          <a:effectLst/>
                          <a:latin typeface="Arial Narrow" panose="020B0606020202030204" pitchFamily="34" charset="0"/>
                        </a:rPr>
                        <a:t>864</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ru-RU" sz="800" b="0" i="0" u="none" strike="noStrike">
                          <a:solidFill>
                            <a:srgbClr val="000000"/>
                          </a:solidFill>
                          <a:effectLst/>
                          <a:latin typeface="Arial Narrow" panose="020B0606020202030204" pitchFamily="34" charset="0"/>
                        </a:rPr>
                        <a:t>820</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ru-RU" sz="800" b="0" i="0" u="none" strike="noStrike">
                          <a:solidFill>
                            <a:srgbClr val="000000"/>
                          </a:solidFill>
                          <a:effectLst/>
                          <a:latin typeface="Arial Narrow" panose="020B0606020202030204" pitchFamily="34" charset="0"/>
                        </a:rPr>
                        <a:t>1 092</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ru-RU" sz="800" b="0" i="0" u="none" strike="noStrike">
                          <a:solidFill>
                            <a:srgbClr val="000000"/>
                          </a:solidFill>
                          <a:effectLst/>
                          <a:latin typeface="Arial Narrow" panose="020B0606020202030204" pitchFamily="34" charset="0"/>
                        </a:rPr>
                        <a:t>1 226</a:t>
                      </a:r>
                    </a:p>
                  </a:txBody>
                  <a:tcPr marL="9525" marR="9525" marT="9525" marB="0" anchor="ctr">
                    <a:lnL w="6350" cap="flat" cmpd="sng" algn="ctr">
                      <a:solidFill>
                        <a:schemeClr val="tx1"/>
                      </a:solidFill>
                      <a:prstDash val="sysDot"/>
                      <a:round/>
                      <a:headEnd type="none" w="med" len="med"/>
                      <a:tailEnd type="none" w="med" len="med"/>
                    </a:lnL>
                    <a:lnR w="12700" cap="flat" cmpd="sng" algn="ctr">
                      <a:noFill/>
                      <a:prstDash val="solid"/>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033135677"/>
                  </a:ext>
                </a:extLst>
              </a:tr>
              <a:tr h="148474">
                <a:tc>
                  <a:txBody>
                    <a:bodyPr/>
                    <a:lstStyle/>
                    <a:p>
                      <a:pPr marL="72000" algn="l" fontAlgn="b"/>
                      <a:r>
                        <a:rPr lang="ru-RU" sz="800" b="0" i="0" u="none" strike="noStrike" cap="none" dirty="0">
                          <a:solidFill>
                            <a:srgbClr val="000000"/>
                          </a:solidFill>
                          <a:effectLst/>
                          <a:latin typeface="Arial Narrow" panose="020B0606020202030204" pitchFamily="34" charset="0"/>
                          <a:ea typeface="+mn-ea"/>
                          <a:cs typeface="+mn-cs"/>
                          <a:sym typeface="Arial"/>
                        </a:rPr>
                        <a:t>ӨНДІРІСТІК ЖАБДЫҚ ОПЕРАТОРЛАРЫ, ҚҰРАСТЫРУШЫЛАРЫ Ж/Е ЖҮРГІЗУШІЛЕРІ</a:t>
                      </a:r>
                    </a:p>
                  </a:txBody>
                  <a:tcPr marL="9525" marR="9525" marT="0" marB="0" anchor="ctr">
                    <a:lnL w="76200" cap="flat" cmpd="sng" algn="ctr">
                      <a:noFill/>
                      <a:prstDash val="solid"/>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solidFill>
                      <a:srgbClr val="007F76">
                        <a:alpha val="10000"/>
                      </a:srgbClr>
                    </a:solidFill>
                  </a:tcPr>
                </a:tc>
                <a:tc>
                  <a:txBody>
                    <a:bodyPr/>
                    <a:lstStyle/>
                    <a:p>
                      <a:pPr algn="ctr" fontAlgn="ctr"/>
                      <a:r>
                        <a:rPr lang="ru-RU" sz="800" b="0" i="0" u="none" strike="noStrike">
                          <a:solidFill>
                            <a:srgbClr val="000000"/>
                          </a:solidFill>
                          <a:effectLst/>
                          <a:latin typeface="Arial Narrow" panose="020B0606020202030204" pitchFamily="34" charset="0"/>
                        </a:rPr>
                        <a:t>895</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676</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solidFill>
                      <a:srgbClr val="007F76">
                        <a:alpha val="10000"/>
                      </a:srgbClr>
                    </a:solidFill>
                  </a:tcPr>
                </a:tc>
                <a:tc>
                  <a:txBody>
                    <a:bodyPr/>
                    <a:lstStyle/>
                    <a:p>
                      <a:pPr algn="ctr" fontAlgn="ctr"/>
                      <a:r>
                        <a:rPr lang="ru-RU" sz="800" b="0" i="0" u="none" strike="noStrike">
                          <a:solidFill>
                            <a:srgbClr val="000000"/>
                          </a:solidFill>
                          <a:effectLst/>
                          <a:latin typeface="Arial Narrow" panose="020B0606020202030204" pitchFamily="34" charset="0"/>
                        </a:rPr>
                        <a:t>861</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solidFill>
                      <a:srgbClr val="007F76">
                        <a:alpha val="10000"/>
                      </a:srgbClr>
                    </a:solidFill>
                  </a:tcPr>
                </a:tc>
                <a:tc>
                  <a:txBody>
                    <a:bodyPr/>
                    <a:lstStyle/>
                    <a:p>
                      <a:pPr algn="ctr" fontAlgn="ctr"/>
                      <a:r>
                        <a:rPr lang="ru-RU" sz="800" b="0" i="0" u="none" strike="noStrike">
                          <a:solidFill>
                            <a:srgbClr val="000000"/>
                          </a:solidFill>
                          <a:effectLst/>
                          <a:latin typeface="Arial Narrow" panose="020B0606020202030204" pitchFamily="34" charset="0"/>
                        </a:rPr>
                        <a:t>828</a:t>
                      </a:r>
                    </a:p>
                  </a:txBody>
                  <a:tcPr marL="9525" marR="9525" marT="9525" marB="0" anchor="ctr">
                    <a:lnL w="6350" cap="flat" cmpd="sng" algn="ctr">
                      <a:solidFill>
                        <a:schemeClr val="tx1"/>
                      </a:solidFill>
                      <a:prstDash val="sysDot"/>
                      <a:round/>
                      <a:headEnd type="none" w="med" len="med"/>
                      <a:tailEnd type="none" w="med" len="med"/>
                    </a:lnL>
                    <a:lnR w="12700" cap="flat" cmpd="sng" algn="ctr">
                      <a:noFill/>
                      <a:prstDash val="solid"/>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solidFill>
                      <a:srgbClr val="007F76">
                        <a:alpha val="10000"/>
                      </a:srgbClr>
                    </a:solidFill>
                  </a:tcPr>
                </a:tc>
                <a:extLst>
                  <a:ext uri="{0D108BD9-81ED-4DB2-BD59-A6C34878D82A}">
                    <a16:rowId xmlns:a16="http://schemas.microsoft.com/office/drawing/2014/main" val="3877348172"/>
                  </a:ext>
                </a:extLst>
              </a:tr>
              <a:tr h="148474">
                <a:tc>
                  <a:txBody>
                    <a:bodyPr/>
                    <a:lstStyle/>
                    <a:p>
                      <a:pPr marL="72000" algn="l" fontAlgn="b"/>
                      <a:r>
                        <a:rPr lang="ru-RU" sz="800" b="0" i="0" u="none" strike="noStrike" cap="none" dirty="0">
                          <a:solidFill>
                            <a:srgbClr val="000000"/>
                          </a:solidFill>
                          <a:effectLst/>
                          <a:latin typeface="Arial Narrow" panose="020B0606020202030204" pitchFamily="34" charset="0"/>
                          <a:ea typeface="+mn-ea"/>
                          <a:cs typeface="+mn-cs"/>
                          <a:sym typeface="Arial"/>
                        </a:rPr>
                        <a:t>БІЛІКТІЛІГІ ЖОҚ ЖҰМЫСШЫЛАР</a:t>
                      </a:r>
                    </a:p>
                  </a:txBody>
                  <a:tcPr marL="9525" marR="9525" marT="0" marB="0" anchor="ctr">
                    <a:lnL w="76200" cap="flat" cmpd="sng" algn="ctr">
                      <a:noFill/>
                      <a:prstDash val="solid"/>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noFill/>
                  </a:tcPr>
                </a:tc>
                <a:tc>
                  <a:txBody>
                    <a:bodyPr/>
                    <a:lstStyle/>
                    <a:p>
                      <a:pPr algn="ctr" fontAlgn="ctr"/>
                      <a:r>
                        <a:rPr lang="ru-RU" sz="800" b="0" i="0" u="none" strike="noStrike" dirty="0">
                          <a:solidFill>
                            <a:srgbClr val="000000"/>
                          </a:solidFill>
                          <a:effectLst/>
                          <a:latin typeface="Arial Narrow" panose="020B0606020202030204" pitchFamily="34" charset="0"/>
                        </a:rPr>
                        <a:t>1 950</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ru-RU" sz="800" b="0" i="0" u="none" strike="noStrike">
                          <a:solidFill>
                            <a:srgbClr val="000000"/>
                          </a:solidFill>
                          <a:effectLst/>
                          <a:latin typeface="Arial Narrow" panose="020B0606020202030204" pitchFamily="34" charset="0"/>
                        </a:rPr>
                        <a:t>2 770</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ru-RU" sz="800" b="0" i="0" u="none" strike="noStrike">
                          <a:solidFill>
                            <a:srgbClr val="000000"/>
                          </a:solidFill>
                          <a:effectLst/>
                          <a:latin typeface="Arial Narrow" panose="020B0606020202030204" pitchFamily="34" charset="0"/>
                        </a:rPr>
                        <a:t>4 608</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ru-RU" sz="800" b="0" i="0" u="none" strike="noStrike" dirty="0">
                          <a:solidFill>
                            <a:srgbClr val="000000"/>
                          </a:solidFill>
                          <a:effectLst/>
                          <a:latin typeface="Arial Narrow" panose="020B0606020202030204" pitchFamily="34" charset="0"/>
                        </a:rPr>
                        <a:t>4 323</a:t>
                      </a:r>
                    </a:p>
                  </a:txBody>
                  <a:tcPr marL="9525" marR="9525" marT="9525" marB="0" anchor="ctr">
                    <a:lnL w="6350" cap="flat" cmpd="sng" algn="ctr">
                      <a:solidFill>
                        <a:schemeClr val="tx1"/>
                      </a:solidFill>
                      <a:prstDash val="sysDot"/>
                      <a:round/>
                      <a:headEnd type="none" w="med" len="med"/>
                      <a:tailEnd type="none" w="med" len="med"/>
                    </a:lnL>
                    <a:lnR w="12700" cap="flat" cmpd="sng" algn="ctr">
                      <a:noFill/>
                      <a:prstDash val="solid"/>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605250712"/>
                  </a:ext>
                </a:extLst>
              </a:tr>
            </a:tbl>
          </a:graphicData>
        </a:graphic>
      </p:graphicFrame>
      <p:graphicFrame>
        <p:nvGraphicFramePr>
          <p:cNvPr id="25" name="Таблица 24">
            <a:extLst>
              <a:ext uri="{FF2B5EF4-FFF2-40B4-BE49-F238E27FC236}">
                <a16:creationId xmlns:a16="http://schemas.microsoft.com/office/drawing/2014/main" id="{B0A9FCBA-67D5-3916-3267-226B7595262D}"/>
              </a:ext>
            </a:extLst>
          </p:cNvPr>
          <p:cNvGraphicFramePr>
            <a:graphicFrameLocks noGrp="1"/>
          </p:cNvGraphicFramePr>
          <p:nvPr>
            <p:extLst>
              <p:ext uri="{D42A27DB-BD31-4B8C-83A1-F6EECF244321}">
                <p14:modId xmlns:p14="http://schemas.microsoft.com/office/powerpoint/2010/main" val="2410419574"/>
              </p:ext>
            </p:extLst>
          </p:nvPr>
        </p:nvGraphicFramePr>
        <p:xfrm>
          <a:off x="6768750" y="3025492"/>
          <a:ext cx="5328000" cy="1670332"/>
        </p:xfrm>
        <a:graphic>
          <a:graphicData uri="http://schemas.openxmlformats.org/drawingml/2006/table">
            <a:tbl>
              <a:tblPr firstRow="1" bandRow="1">
                <a:tableStyleId>{5C22544A-7EE6-4342-B048-85BDC9FD1C3A}</a:tableStyleId>
              </a:tblPr>
              <a:tblGrid>
                <a:gridCol w="3600000">
                  <a:extLst>
                    <a:ext uri="{9D8B030D-6E8A-4147-A177-3AD203B41FA5}">
                      <a16:colId xmlns:a16="http://schemas.microsoft.com/office/drawing/2014/main" val="1113104833"/>
                    </a:ext>
                  </a:extLst>
                </a:gridCol>
                <a:gridCol w="432000">
                  <a:extLst>
                    <a:ext uri="{9D8B030D-6E8A-4147-A177-3AD203B41FA5}">
                      <a16:colId xmlns:a16="http://schemas.microsoft.com/office/drawing/2014/main" val="132264586"/>
                    </a:ext>
                  </a:extLst>
                </a:gridCol>
                <a:gridCol w="432000">
                  <a:extLst>
                    <a:ext uri="{9D8B030D-6E8A-4147-A177-3AD203B41FA5}">
                      <a16:colId xmlns:a16="http://schemas.microsoft.com/office/drawing/2014/main" val="2572766800"/>
                    </a:ext>
                  </a:extLst>
                </a:gridCol>
                <a:gridCol w="432000">
                  <a:extLst>
                    <a:ext uri="{9D8B030D-6E8A-4147-A177-3AD203B41FA5}">
                      <a16:colId xmlns:a16="http://schemas.microsoft.com/office/drawing/2014/main" val="2849574652"/>
                    </a:ext>
                  </a:extLst>
                </a:gridCol>
                <a:gridCol w="432000">
                  <a:extLst>
                    <a:ext uri="{9D8B030D-6E8A-4147-A177-3AD203B41FA5}">
                      <a16:colId xmlns:a16="http://schemas.microsoft.com/office/drawing/2014/main" val="478621999"/>
                    </a:ext>
                  </a:extLst>
                </a:gridCol>
              </a:tblGrid>
              <a:tr h="167033">
                <a:tc>
                  <a:txBody>
                    <a:bodyPr/>
                    <a:lstStyle/>
                    <a:p>
                      <a:pPr marL="0" marR="0" lvl="0" indent="0" algn="l" defTabSz="685800" rtl="0" eaLnBrk="1" fontAlgn="auto" latinLnBrk="0" hangingPunct="1">
                        <a:lnSpc>
                          <a:spcPct val="107000"/>
                        </a:lnSpc>
                        <a:spcBef>
                          <a:spcPts val="0"/>
                        </a:spcBef>
                        <a:spcAft>
                          <a:spcPts val="0"/>
                        </a:spcAft>
                        <a:buClrTx/>
                        <a:buSzTx/>
                        <a:buFontTx/>
                        <a:buNone/>
                        <a:tabLst/>
                        <a:defRPr/>
                      </a:pPr>
                      <a:r>
                        <a:rPr lang="ru-RU" sz="1050" b="1" i="0" u="none" strike="noStrike" cap="none" noProof="0" dirty="0">
                          <a:solidFill>
                            <a:srgbClr val="000000"/>
                          </a:solidFill>
                          <a:effectLst/>
                          <a:latin typeface="Arial Narrow" panose="020B0606020202030204" pitchFamily="34" charset="0"/>
                          <a:ea typeface="+mn-ea"/>
                          <a:cs typeface="+mn-cs"/>
                          <a:sym typeface="Arial"/>
                        </a:rPr>
                        <a:t>ОПТИМИСТІК СЦЕНАРИЙ</a:t>
                      </a:r>
                    </a:p>
                  </a:txBody>
                  <a:tcPr marT="0" marB="0" anchor="ctr">
                    <a:lnL w="76200" cap="flat" cmpd="sng" algn="ctr">
                      <a:noFill/>
                      <a:prstDash val="solid"/>
                      <a:round/>
                      <a:headEnd type="none" w="med" len="med"/>
                      <a:tailEnd type="none" w="med" len="med"/>
                    </a:lnL>
                    <a:lnR w="6350" cap="flat" cmpd="sng" algn="ctr">
                      <a:solidFill>
                        <a:schemeClr val="tx1"/>
                      </a:solidFill>
                      <a:prstDash val="sysDot"/>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accent3">
                        <a:lumMod val="50000"/>
                        <a:alpha val="20000"/>
                      </a:schemeClr>
                    </a:solidFill>
                  </a:tcPr>
                </a:tc>
                <a:tc>
                  <a:txBody>
                    <a:bodyPr/>
                    <a:lstStyle/>
                    <a:p>
                      <a:pPr algn="ctr" fontAlgn="ctr"/>
                      <a:r>
                        <a:rPr lang="en-US" sz="900" b="0" i="0" u="none" strike="noStrike" cap="none" dirty="0">
                          <a:solidFill>
                            <a:srgbClr val="000000"/>
                          </a:solidFill>
                          <a:effectLst/>
                          <a:latin typeface="Arial Narrow" panose="020B0606020202030204" pitchFamily="34" charset="0"/>
                          <a:ea typeface="+mn-ea"/>
                          <a:cs typeface="+mn-cs"/>
                          <a:sym typeface="Arial"/>
                        </a:rPr>
                        <a:t>Q1</a:t>
                      </a:r>
                      <a:endParaRPr lang="ru-KZ" sz="900" b="0" i="0" u="none" strike="noStrike" cap="none" dirty="0">
                        <a:solidFill>
                          <a:srgbClr val="000000"/>
                        </a:solidFill>
                        <a:effectLst/>
                        <a:latin typeface="Arial Narrow" panose="020B0606020202030204" pitchFamily="34" charset="0"/>
                        <a:ea typeface="+mn-ea"/>
                        <a:cs typeface="+mn-cs"/>
                        <a:sym typeface="Arial"/>
                      </a:endParaRPr>
                    </a:p>
                  </a:txBody>
                  <a:tcPr marL="9525" marR="9525" marT="0"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50000"/>
                        <a:alpha val="20000"/>
                      </a:schemeClr>
                    </a:solidFill>
                  </a:tcPr>
                </a:tc>
                <a:tc>
                  <a:txBody>
                    <a:bodyPr/>
                    <a:lstStyle/>
                    <a:p>
                      <a:pPr algn="ctr" fontAlgn="ctr"/>
                      <a:r>
                        <a:rPr lang="en-US" sz="900" b="0" i="0" u="none" strike="noStrike" cap="none" dirty="0">
                          <a:solidFill>
                            <a:srgbClr val="000000"/>
                          </a:solidFill>
                          <a:effectLst/>
                          <a:latin typeface="Arial Narrow" panose="020B0606020202030204" pitchFamily="34" charset="0"/>
                          <a:ea typeface="+mn-ea"/>
                          <a:cs typeface="+mn-cs"/>
                          <a:sym typeface="Arial"/>
                        </a:rPr>
                        <a:t>Q2</a:t>
                      </a:r>
                      <a:endParaRPr lang="ru-KZ" sz="900" b="0" i="0" u="none" strike="noStrike" cap="none" dirty="0">
                        <a:solidFill>
                          <a:srgbClr val="000000"/>
                        </a:solidFill>
                        <a:effectLst/>
                        <a:latin typeface="Arial Narrow" panose="020B0606020202030204" pitchFamily="34" charset="0"/>
                        <a:ea typeface="+mn-ea"/>
                        <a:cs typeface="+mn-cs"/>
                        <a:sym typeface="Arial"/>
                      </a:endParaRPr>
                    </a:p>
                  </a:txBody>
                  <a:tcPr marL="9525" marR="9525" marT="0"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3">
                        <a:lumMod val="50000"/>
                        <a:alpha val="20000"/>
                      </a:schemeClr>
                    </a:solidFill>
                  </a:tcPr>
                </a:tc>
                <a:tc>
                  <a:txBody>
                    <a:bodyPr/>
                    <a:lstStyle/>
                    <a:p>
                      <a:pPr algn="ctr" fontAlgn="ctr"/>
                      <a:r>
                        <a:rPr lang="en-US" sz="900" b="0" i="0" u="none" strike="noStrike" cap="none" dirty="0">
                          <a:solidFill>
                            <a:srgbClr val="000000"/>
                          </a:solidFill>
                          <a:effectLst/>
                          <a:latin typeface="Arial Narrow" panose="020B0606020202030204" pitchFamily="34" charset="0"/>
                          <a:ea typeface="+mn-ea"/>
                          <a:cs typeface="+mn-cs"/>
                          <a:sym typeface="Arial"/>
                        </a:rPr>
                        <a:t>Q3</a:t>
                      </a:r>
                      <a:endParaRPr lang="ru-KZ" sz="900" b="0" i="0" u="none" strike="noStrike" cap="none" dirty="0">
                        <a:solidFill>
                          <a:srgbClr val="000000"/>
                        </a:solidFill>
                        <a:effectLst/>
                        <a:latin typeface="Arial Narrow" panose="020B0606020202030204" pitchFamily="34" charset="0"/>
                        <a:ea typeface="+mn-ea"/>
                        <a:cs typeface="+mn-cs"/>
                        <a:sym typeface="Arial"/>
                      </a:endParaRPr>
                    </a:p>
                  </a:txBody>
                  <a:tcPr marL="9525" marR="9525" marT="0"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3">
                        <a:lumMod val="50000"/>
                        <a:alpha val="20000"/>
                      </a:schemeClr>
                    </a:solidFill>
                  </a:tcPr>
                </a:tc>
                <a:tc>
                  <a:txBody>
                    <a:bodyPr/>
                    <a:lstStyle/>
                    <a:p>
                      <a:pPr algn="ctr" fontAlgn="ctr"/>
                      <a:r>
                        <a:rPr lang="en-US" sz="900" b="0" i="0" u="none" strike="noStrike" cap="none" dirty="0">
                          <a:solidFill>
                            <a:srgbClr val="000000"/>
                          </a:solidFill>
                          <a:effectLst/>
                          <a:latin typeface="Arial Narrow" panose="020B0606020202030204" pitchFamily="34" charset="0"/>
                          <a:ea typeface="+mn-ea"/>
                          <a:cs typeface="+mn-cs"/>
                          <a:sym typeface="Arial"/>
                        </a:rPr>
                        <a:t>Q4</a:t>
                      </a:r>
                      <a:endParaRPr lang="ru-KZ" sz="900" b="0" i="0" u="none" strike="noStrike" cap="none" dirty="0">
                        <a:solidFill>
                          <a:srgbClr val="000000"/>
                        </a:solidFill>
                        <a:effectLst/>
                        <a:latin typeface="Arial Narrow" panose="020B0606020202030204" pitchFamily="34" charset="0"/>
                        <a:ea typeface="+mn-ea"/>
                        <a:cs typeface="+mn-cs"/>
                        <a:sym typeface="Arial"/>
                      </a:endParaRPr>
                    </a:p>
                  </a:txBody>
                  <a:tcPr marL="9525" marR="9525" marT="0" marB="0" anchor="ctr">
                    <a:lnL w="6350" cap="flat" cmpd="sng" algn="ctr">
                      <a:solidFill>
                        <a:schemeClr val="tx1"/>
                      </a:solidFill>
                      <a:prstDash val="sysDot"/>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3">
                        <a:lumMod val="50000"/>
                        <a:alpha val="20000"/>
                      </a:schemeClr>
                    </a:solidFill>
                  </a:tcPr>
                </a:tc>
                <a:extLst>
                  <a:ext uri="{0D108BD9-81ED-4DB2-BD59-A6C34878D82A}">
                    <a16:rowId xmlns:a16="http://schemas.microsoft.com/office/drawing/2014/main" val="877649079"/>
                  </a:ext>
                </a:extLst>
              </a:tr>
              <a:tr h="167033">
                <a:tc>
                  <a:txBody>
                    <a:bodyPr/>
                    <a:lstStyle/>
                    <a:p>
                      <a:pPr marL="0" marR="0" lvl="0" indent="0" algn="l" defTabSz="685800" rtl="0" eaLnBrk="1" fontAlgn="auto" latinLnBrk="0" hangingPunct="1">
                        <a:lnSpc>
                          <a:spcPct val="107000"/>
                        </a:lnSpc>
                        <a:spcBef>
                          <a:spcPts val="0"/>
                        </a:spcBef>
                        <a:spcAft>
                          <a:spcPts val="0"/>
                        </a:spcAft>
                        <a:buClrTx/>
                        <a:buSzTx/>
                        <a:buFontTx/>
                        <a:buNone/>
                        <a:tabLst/>
                        <a:defRPr/>
                      </a:pPr>
                      <a:r>
                        <a:rPr lang="ru-RU" sz="900" b="1" i="0" u="none" strike="noStrike" cap="none" noProof="0" dirty="0">
                          <a:solidFill>
                            <a:srgbClr val="000000"/>
                          </a:solidFill>
                          <a:effectLst/>
                          <a:latin typeface="Arial Narrow" panose="020B0606020202030204" pitchFamily="34" charset="0"/>
                          <a:ea typeface="+mn-ea"/>
                          <a:cs typeface="+mn-cs"/>
                          <a:sym typeface="Arial"/>
                        </a:rPr>
                        <a:t>БАРЛЫҒЫ</a:t>
                      </a:r>
                      <a:endParaRPr lang="ru-RU" sz="800" b="1" i="0" u="none" strike="noStrike" cap="none" noProof="0" dirty="0">
                        <a:solidFill>
                          <a:srgbClr val="000000"/>
                        </a:solidFill>
                        <a:effectLst/>
                        <a:latin typeface="Arial Narrow" panose="020B0606020202030204" pitchFamily="34" charset="0"/>
                        <a:ea typeface="+mn-ea"/>
                        <a:cs typeface="+mn-cs"/>
                        <a:sym typeface="Arial"/>
                      </a:endParaRPr>
                    </a:p>
                  </a:txBody>
                  <a:tcPr marT="0" marB="0" anchor="ctr">
                    <a:lnL w="76200" cap="flat" cmpd="sng" algn="ctr">
                      <a:noFill/>
                      <a:prstDash val="solid"/>
                      <a:round/>
                      <a:headEnd type="none" w="med" len="med"/>
                      <a:tailEnd type="none" w="med" len="med"/>
                    </a:lnL>
                    <a:lnR w="6350" cap="flat" cmpd="sng" algn="ctr">
                      <a:solidFill>
                        <a:schemeClr val="tx1"/>
                      </a:solidFill>
                      <a:prstDash val="sysDot"/>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accent3">
                        <a:lumMod val="50000"/>
                        <a:alpha val="20000"/>
                      </a:schemeClr>
                    </a:solidFill>
                  </a:tcPr>
                </a:tc>
                <a:tc>
                  <a:txBody>
                    <a:bodyPr/>
                    <a:lstStyle/>
                    <a:p>
                      <a:pPr algn="ctr" fontAlgn="ctr"/>
                      <a:r>
                        <a:rPr lang="ru-RU" sz="900" b="1" i="0" u="none" strike="noStrike" cap="none" dirty="0">
                          <a:solidFill>
                            <a:srgbClr val="000000"/>
                          </a:solidFill>
                          <a:effectLst/>
                          <a:latin typeface="Arial Narrow" panose="020B0606020202030204" pitchFamily="34" charset="0"/>
                          <a:ea typeface="+mn-ea"/>
                          <a:cs typeface="+mn-cs"/>
                          <a:sym typeface="Arial"/>
                        </a:rPr>
                        <a:t>6 719</a:t>
                      </a:r>
                      <a:endParaRPr lang="ru-KZ" sz="900" b="1" i="0" u="none" strike="noStrike" cap="none" dirty="0">
                        <a:solidFill>
                          <a:srgbClr val="000000"/>
                        </a:solidFill>
                        <a:effectLst/>
                        <a:latin typeface="Arial Narrow" panose="020B0606020202030204" pitchFamily="34" charset="0"/>
                        <a:ea typeface="+mn-ea"/>
                        <a:cs typeface="+mn-cs"/>
                        <a:sym typeface="Arial"/>
                      </a:endParaRPr>
                    </a:p>
                  </a:txBody>
                  <a:tcPr marL="9525" marR="9525" marT="0"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50000"/>
                        <a:alpha val="20000"/>
                      </a:schemeClr>
                    </a:solidFill>
                  </a:tcPr>
                </a:tc>
                <a:tc>
                  <a:txBody>
                    <a:bodyPr/>
                    <a:lstStyle/>
                    <a:p>
                      <a:pPr algn="ctr" rtl="0" fontAlgn="ctr"/>
                      <a:r>
                        <a:rPr lang="ru-RU" sz="900" b="1" i="0" u="none" strike="noStrike" dirty="0">
                          <a:solidFill>
                            <a:srgbClr val="000000"/>
                          </a:solidFill>
                          <a:effectLst/>
                          <a:latin typeface="Arial Narrow" panose="020B0606020202030204" pitchFamily="34" charset="0"/>
                        </a:rPr>
                        <a:t>7 214</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3">
                        <a:lumMod val="50000"/>
                        <a:alpha val="20000"/>
                      </a:schemeClr>
                    </a:solidFill>
                  </a:tcPr>
                </a:tc>
                <a:tc>
                  <a:txBody>
                    <a:bodyPr/>
                    <a:lstStyle/>
                    <a:p>
                      <a:pPr algn="ctr" rtl="0" fontAlgn="ctr"/>
                      <a:r>
                        <a:rPr lang="ru-RU" sz="900" b="1" i="0" u="none" strike="noStrike">
                          <a:solidFill>
                            <a:srgbClr val="000000"/>
                          </a:solidFill>
                          <a:effectLst/>
                          <a:latin typeface="Arial Narrow" panose="020B0606020202030204" pitchFamily="34" charset="0"/>
                        </a:rPr>
                        <a:t>9 050</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3">
                        <a:lumMod val="50000"/>
                        <a:alpha val="20000"/>
                      </a:schemeClr>
                    </a:solidFill>
                  </a:tcPr>
                </a:tc>
                <a:tc>
                  <a:txBody>
                    <a:bodyPr/>
                    <a:lstStyle/>
                    <a:p>
                      <a:pPr algn="ctr" rtl="0" fontAlgn="ctr"/>
                      <a:r>
                        <a:rPr lang="ru-RU" sz="900" b="1" i="0" u="none" strike="noStrike" dirty="0">
                          <a:solidFill>
                            <a:srgbClr val="000000"/>
                          </a:solidFill>
                          <a:effectLst/>
                          <a:latin typeface="Arial Narrow" panose="020B0606020202030204" pitchFamily="34" charset="0"/>
                        </a:rPr>
                        <a:t>11 174</a:t>
                      </a:r>
                    </a:p>
                  </a:txBody>
                  <a:tcPr marL="9525" marR="9525" marT="9525" marB="0" anchor="ctr">
                    <a:lnL w="6350" cap="flat" cmpd="sng" algn="ctr">
                      <a:solidFill>
                        <a:schemeClr val="tx1"/>
                      </a:solidFill>
                      <a:prstDash val="sysDot"/>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3">
                        <a:lumMod val="50000"/>
                        <a:alpha val="20000"/>
                      </a:schemeClr>
                    </a:solidFill>
                  </a:tcPr>
                </a:tc>
                <a:extLst>
                  <a:ext uri="{0D108BD9-81ED-4DB2-BD59-A6C34878D82A}">
                    <a16:rowId xmlns:a16="http://schemas.microsoft.com/office/drawing/2014/main" val="1602871338"/>
                  </a:ext>
                </a:extLst>
              </a:tr>
              <a:tr h="148474">
                <a:tc>
                  <a:txBody>
                    <a:bodyPr/>
                    <a:lstStyle/>
                    <a:p>
                      <a:pPr marL="72000" algn="l" fontAlgn="b"/>
                      <a:r>
                        <a:rPr lang="ru-RU" sz="800" b="0" i="0" u="none" strike="noStrike" cap="none" dirty="0">
                          <a:solidFill>
                            <a:srgbClr val="000000"/>
                          </a:solidFill>
                          <a:effectLst/>
                          <a:latin typeface="Arial Narrow" panose="020B0606020202030204" pitchFamily="34" charset="0"/>
                          <a:ea typeface="+mn-ea"/>
                          <a:cs typeface="+mn-cs"/>
                          <a:sym typeface="Arial"/>
                        </a:rPr>
                        <a:t>БАСШЫЛАР ЖӘНЕ МЕМЛЕКЕТТІК ҚЫЗМЕТШІЛЕР</a:t>
                      </a:r>
                    </a:p>
                  </a:txBody>
                  <a:tcPr marL="9525" marR="9525" marT="0" marB="0" anchor="ctr">
                    <a:lnL w="76200" cap="flat" cmpd="sng" algn="ctr">
                      <a:noFill/>
                      <a:prstDash val="solid"/>
                      <a:round/>
                      <a:headEnd type="none" w="med" len="med"/>
                      <a:tailEnd type="none" w="med" len="med"/>
                    </a:lnL>
                    <a:lnR w="6350" cap="flat" cmpd="sng" algn="ctr">
                      <a:solidFill>
                        <a:schemeClr val="tx1"/>
                      </a:solidFill>
                      <a:prstDash val="sysDot"/>
                      <a:round/>
                      <a:headEnd type="none" w="med" len="med"/>
                      <a:tailEnd type="none" w="med" len="med"/>
                    </a:lnR>
                    <a:lnT w="12700" cap="flat" cmpd="sng" algn="ctr">
                      <a:solidFill>
                        <a:schemeClr val="tx1"/>
                      </a:solidFill>
                      <a:prstDash val="solid"/>
                      <a:round/>
                      <a:headEnd type="none" w="med" len="med"/>
                      <a:tailEnd type="none" w="med" len="med"/>
                    </a:lnT>
                    <a:lnB w="6350" cap="flat" cmpd="sng" algn="ctr">
                      <a:solidFill>
                        <a:schemeClr val="tx1"/>
                      </a:solidFill>
                      <a:prstDash val="sysDot"/>
                      <a:round/>
                      <a:headEnd type="none" w="med" len="med"/>
                      <a:tailEnd type="none" w="med" len="med"/>
                    </a:lnB>
                    <a:noFill/>
                  </a:tcPr>
                </a:tc>
                <a:tc>
                  <a:txBody>
                    <a:bodyPr/>
                    <a:lstStyle/>
                    <a:p>
                      <a:pPr algn="ctr" fontAlgn="ctr"/>
                      <a:r>
                        <a:rPr lang="ru-RU" sz="800" b="0" i="0" u="none" strike="noStrike" dirty="0">
                          <a:solidFill>
                            <a:srgbClr val="000000"/>
                          </a:solidFill>
                          <a:effectLst/>
                          <a:latin typeface="Arial Narrow" panose="020B0606020202030204" pitchFamily="34" charset="0"/>
                        </a:rPr>
                        <a:t>232</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12700" cap="flat" cmpd="sng" algn="ctr">
                      <a:solidFill>
                        <a:schemeClr val="tx1"/>
                      </a:solidFill>
                      <a:prstDash val="solid"/>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ru-RU" sz="800" b="0" i="0" u="none" strike="noStrike">
                          <a:solidFill>
                            <a:srgbClr val="000000"/>
                          </a:solidFill>
                          <a:effectLst/>
                          <a:latin typeface="Arial Narrow" panose="020B0606020202030204" pitchFamily="34" charset="0"/>
                        </a:rPr>
                        <a:t>204</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12700" cap="flat" cmpd="sng" algn="ctr">
                      <a:solidFill>
                        <a:schemeClr val="tx1"/>
                      </a:solidFill>
                      <a:prstDash val="solid"/>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ru-RU" sz="800" b="0" i="0" u="none" strike="noStrike">
                          <a:solidFill>
                            <a:srgbClr val="000000"/>
                          </a:solidFill>
                          <a:effectLst/>
                          <a:latin typeface="Arial Narrow" panose="020B0606020202030204" pitchFamily="34" charset="0"/>
                        </a:rPr>
                        <a:t>239</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12700" cap="flat" cmpd="sng" algn="ctr">
                      <a:solidFill>
                        <a:schemeClr val="tx1"/>
                      </a:solidFill>
                      <a:prstDash val="solid"/>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ru-RU" sz="800" b="0" i="0" u="none" strike="noStrike">
                          <a:solidFill>
                            <a:srgbClr val="000000"/>
                          </a:solidFill>
                          <a:effectLst/>
                          <a:latin typeface="Arial Narrow" panose="020B0606020202030204" pitchFamily="34" charset="0"/>
                        </a:rPr>
                        <a:t>332</a:t>
                      </a:r>
                    </a:p>
                  </a:txBody>
                  <a:tcPr marL="9525" marR="9525" marT="9525" marB="0" anchor="ctr">
                    <a:lnL w="6350" cap="flat" cmpd="sng" algn="ctr">
                      <a:solidFill>
                        <a:schemeClr val="tx1"/>
                      </a:solidFill>
                      <a:prstDash val="sysDot"/>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052355308"/>
                  </a:ext>
                </a:extLst>
              </a:tr>
              <a:tr h="148474">
                <a:tc>
                  <a:txBody>
                    <a:bodyPr/>
                    <a:lstStyle/>
                    <a:p>
                      <a:pPr marL="72000" algn="l" fontAlgn="b"/>
                      <a:r>
                        <a:rPr lang="ru-RU" sz="800" b="0" i="0" u="none" strike="noStrike" cap="none" dirty="0">
                          <a:solidFill>
                            <a:srgbClr val="000000"/>
                          </a:solidFill>
                          <a:effectLst/>
                          <a:latin typeface="Arial Narrow" panose="020B0606020202030204" pitchFamily="34" charset="0"/>
                          <a:ea typeface="+mn-ea"/>
                          <a:cs typeface="+mn-cs"/>
                          <a:sym typeface="Arial"/>
                        </a:rPr>
                        <a:t>КӘСІБИ МАМАНДАР</a:t>
                      </a:r>
                    </a:p>
                  </a:txBody>
                  <a:tcPr marL="9525" marR="9525" marT="0" marB="0" anchor="ctr">
                    <a:lnL w="76200" cap="flat" cmpd="sng" algn="ctr">
                      <a:noFill/>
                      <a:prstDash val="solid"/>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solidFill>
                      <a:schemeClr val="accent3">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1 158</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1 186</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solidFill>
                      <a:schemeClr val="accent3">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1 084</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solidFill>
                      <a:schemeClr val="accent3">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1 869</a:t>
                      </a:r>
                    </a:p>
                  </a:txBody>
                  <a:tcPr marL="9525" marR="9525" marT="9525" marB="0" anchor="ctr">
                    <a:lnL w="6350" cap="flat" cmpd="sng" algn="ctr">
                      <a:solidFill>
                        <a:schemeClr val="tx1"/>
                      </a:solidFill>
                      <a:prstDash val="sysDot"/>
                      <a:round/>
                      <a:headEnd type="none" w="med" len="med"/>
                      <a:tailEnd type="none" w="med" len="med"/>
                    </a:lnL>
                    <a:lnR w="12700" cap="flat" cmpd="sng" algn="ctr">
                      <a:noFill/>
                      <a:prstDash val="solid"/>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solidFill>
                      <a:schemeClr val="accent3">
                        <a:lumMod val="50000"/>
                        <a:alpha val="20000"/>
                      </a:schemeClr>
                    </a:solidFill>
                  </a:tcPr>
                </a:tc>
                <a:extLst>
                  <a:ext uri="{0D108BD9-81ED-4DB2-BD59-A6C34878D82A}">
                    <a16:rowId xmlns:a16="http://schemas.microsoft.com/office/drawing/2014/main" val="4077338817"/>
                  </a:ext>
                </a:extLst>
              </a:tr>
              <a:tr h="148474">
                <a:tc>
                  <a:txBody>
                    <a:bodyPr/>
                    <a:lstStyle/>
                    <a:p>
                      <a:pPr marL="72000" algn="l" fontAlgn="b"/>
                      <a:r>
                        <a:rPr lang="ru-RU" sz="800" b="0" i="0" u="none" strike="noStrike" cap="none" dirty="0">
                          <a:solidFill>
                            <a:srgbClr val="000000"/>
                          </a:solidFill>
                          <a:effectLst/>
                          <a:latin typeface="Arial Narrow" panose="020B0606020202030204" pitchFamily="34" charset="0"/>
                          <a:ea typeface="+mn-ea"/>
                          <a:cs typeface="+mn-cs"/>
                          <a:sym typeface="Arial"/>
                        </a:rPr>
                        <a:t>ТЕХНИК МАМАНДАР ЖӘНЕ БАСҚА ДА КӘСІБИ КӨМЕКШІ ПЕРСОНАЛ</a:t>
                      </a:r>
                    </a:p>
                  </a:txBody>
                  <a:tcPr marL="9525" marR="9525" marT="0" marB="0" anchor="ctr">
                    <a:lnL w="76200" cap="flat" cmpd="sng" algn="ctr">
                      <a:noFill/>
                      <a:prstDash val="solid"/>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noFill/>
                  </a:tcPr>
                </a:tc>
                <a:tc>
                  <a:txBody>
                    <a:bodyPr/>
                    <a:lstStyle/>
                    <a:p>
                      <a:pPr algn="ctr" fontAlgn="ctr"/>
                      <a:r>
                        <a:rPr lang="ru-RU" sz="800" b="0" i="0" u="none" strike="noStrike">
                          <a:solidFill>
                            <a:srgbClr val="000000"/>
                          </a:solidFill>
                          <a:effectLst/>
                          <a:latin typeface="Arial Narrow" panose="020B0606020202030204" pitchFamily="34" charset="0"/>
                        </a:rPr>
                        <a:t>902</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ru-RU" sz="800" b="0" i="0" u="none" strike="noStrike">
                          <a:solidFill>
                            <a:srgbClr val="000000"/>
                          </a:solidFill>
                          <a:effectLst/>
                          <a:latin typeface="Arial Narrow" panose="020B0606020202030204" pitchFamily="34" charset="0"/>
                        </a:rPr>
                        <a:t>649</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ru-RU" sz="800" b="0" i="0" u="none" strike="noStrike">
                          <a:solidFill>
                            <a:srgbClr val="000000"/>
                          </a:solidFill>
                          <a:effectLst/>
                          <a:latin typeface="Arial Narrow" panose="020B0606020202030204" pitchFamily="34" charset="0"/>
                        </a:rPr>
                        <a:t>684</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ru-RU" sz="800" b="0" i="0" u="none" strike="noStrike">
                          <a:solidFill>
                            <a:srgbClr val="000000"/>
                          </a:solidFill>
                          <a:effectLst/>
                          <a:latin typeface="Arial Narrow" panose="020B0606020202030204" pitchFamily="34" charset="0"/>
                        </a:rPr>
                        <a:t>823</a:t>
                      </a:r>
                    </a:p>
                  </a:txBody>
                  <a:tcPr marL="9525" marR="9525" marT="9525" marB="0" anchor="ctr">
                    <a:lnL w="6350" cap="flat" cmpd="sng" algn="ctr">
                      <a:solidFill>
                        <a:schemeClr val="tx1"/>
                      </a:solidFill>
                      <a:prstDash val="sysDot"/>
                      <a:round/>
                      <a:headEnd type="none" w="med" len="med"/>
                      <a:tailEnd type="none" w="med" len="med"/>
                    </a:lnL>
                    <a:lnR w="12700" cap="flat" cmpd="sng" algn="ctr">
                      <a:noFill/>
                      <a:prstDash val="solid"/>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500228116"/>
                  </a:ext>
                </a:extLst>
              </a:tr>
              <a:tr h="148474">
                <a:tc>
                  <a:txBody>
                    <a:bodyPr/>
                    <a:lstStyle/>
                    <a:p>
                      <a:pPr marL="72000" algn="l" fontAlgn="b"/>
                      <a:r>
                        <a:rPr lang="ru-RU" sz="800" b="0" i="0" u="none" strike="noStrike" cap="none" dirty="0">
                          <a:solidFill>
                            <a:srgbClr val="000000"/>
                          </a:solidFill>
                          <a:effectLst/>
                          <a:latin typeface="Arial Narrow" panose="020B0606020202030204" pitchFamily="34" charset="0"/>
                          <a:ea typeface="+mn-ea"/>
                          <a:cs typeface="+mn-cs"/>
                          <a:sym typeface="Arial"/>
                        </a:rPr>
                        <a:t>ӘКІМШІЛЕНДІРУ САЛАСЫНДАҒЫ ҚЫЗМЕТШІЛЕР</a:t>
                      </a:r>
                    </a:p>
                  </a:txBody>
                  <a:tcPr marL="9525" marR="9525" marT="0" marB="0" anchor="ctr">
                    <a:lnL w="76200" cap="flat" cmpd="sng" algn="ctr">
                      <a:noFill/>
                      <a:prstDash val="solid"/>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solidFill>
                      <a:schemeClr val="accent3">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186</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141</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solidFill>
                      <a:schemeClr val="accent3">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135</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solidFill>
                      <a:schemeClr val="accent3">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191</a:t>
                      </a:r>
                    </a:p>
                  </a:txBody>
                  <a:tcPr marL="9525" marR="9525" marT="9525" marB="0" anchor="ctr">
                    <a:lnL w="6350" cap="flat" cmpd="sng" algn="ctr">
                      <a:solidFill>
                        <a:schemeClr val="tx1"/>
                      </a:solidFill>
                      <a:prstDash val="sysDot"/>
                      <a:round/>
                      <a:headEnd type="none" w="med" len="med"/>
                      <a:tailEnd type="none" w="med" len="med"/>
                    </a:lnL>
                    <a:lnR w="12700" cap="flat" cmpd="sng" algn="ctr">
                      <a:noFill/>
                      <a:prstDash val="solid"/>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solidFill>
                      <a:schemeClr val="accent3">
                        <a:lumMod val="50000"/>
                        <a:alpha val="20000"/>
                      </a:schemeClr>
                    </a:solidFill>
                  </a:tcPr>
                </a:tc>
                <a:extLst>
                  <a:ext uri="{0D108BD9-81ED-4DB2-BD59-A6C34878D82A}">
                    <a16:rowId xmlns:a16="http://schemas.microsoft.com/office/drawing/2014/main" val="1221627480"/>
                  </a:ext>
                </a:extLst>
              </a:tr>
              <a:tr h="148474">
                <a:tc>
                  <a:txBody>
                    <a:bodyPr/>
                    <a:lstStyle/>
                    <a:p>
                      <a:pPr marL="72000" algn="l" fontAlgn="b"/>
                      <a:r>
                        <a:rPr lang="ru-RU" sz="800" b="0" i="0" u="none" strike="noStrike" cap="none" dirty="0">
                          <a:solidFill>
                            <a:srgbClr val="000000"/>
                          </a:solidFill>
                          <a:effectLst/>
                          <a:latin typeface="Arial Narrow" panose="020B0606020202030204" pitchFamily="34" charset="0"/>
                          <a:ea typeface="+mn-ea"/>
                          <a:cs typeface="+mn-cs"/>
                          <a:sym typeface="Arial"/>
                        </a:rPr>
                        <a:t>ҚЫЗМЕТ КӨРСЕТУ ЖӘНЕ САУДА САЛАСЫНЫҢ ЖҰМЫСКЕРЛЕРІ</a:t>
                      </a:r>
                    </a:p>
                  </a:txBody>
                  <a:tcPr marL="9525" marR="9525" marT="0" marB="0" anchor="ctr">
                    <a:lnL w="76200" cap="flat" cmpd="sng" algn="ctr">
                      <a:noFill/>
                      <a:prstDash val="solid"/>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noFill/>
                  </a:tcPr>
                </a:tc>
                <a:tc>
                  <a:txBody>
                    <a:bodyPr/>
                    <a:lstStyle/>
                    <a:p>
                      <a:pPr algn="ctr" fontAlgn="ctr"/>
                      <a:r>
                        <a:rPr lang="ru-RU" sz="800" b="0" i="0" u="none" strike="noStrike">
                          <a:solidFill>
                            <a:srgbClr val="000000"/>
                          </a:solidFill>
                          <a:effectLst/>
                          <a:latin typeface="Arial Narrow" panose="020B0606020202030204" pitchFamily="34" charset="0"/>
                        </a:rPr>
                        <a:t>452</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ru-RU" sz="800" b="0" i="0" u="none" strike="noStrike">
                          <a:solidFill>
                            <a:srgbClr val="000000"/>
                          </a:solidFill>
                          <a:effectLst/>
                          <a:latin typeface="Arial Narrow" panose="020B0606020202030204" pitchFamily="34" charset="0"/>
                        </a:rPr>
                        <a:t>436</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ru-RU" sz="800" b="0" i="0" u="none" strike="noStrike">
                          <a:solidFill>
                            <a:srgbClr val="000000"/>
                          </a:solidFill>
                          <a:effectLst/>
                          <a:latin typeface="Arial Narrow" panose="020B0606020202030204" pitchFamily="34" charset="0"/>
                        </a:rPr>
                        <a:t>495</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ru-RU" sz="800" b="0" i="0" u="none" strike="noStrike">
                          <a:solidFill>
                            <a:srgbClr val="000000"/>
                          </a:solidFill>
                          <a:effectLst/>
                          <a:latin typeface="Arial Narrow" panose="020B0606020202030204" pitchFamily="34" charset="0"/>
                        </a:rPr>
                        <a:t>607</a:t>
                      </a:r>
                    </a:p>
                  </a:txBody>
                  <a:tcPr marL="9525" marR="9525" marT="9525" marB="0" anchor="ctr">
                    <a:lnL w="6350" cap="flat" cmpd="sng" algn="ctr">
                      <a:solidFill>
                        <a:schemeClr val="tx1"/>
                      </a:solidFill>
                      <a:prstDash val="sysDot"/>
                      <a:round/>
                      <a:headEnd type="none" w="med" len="med"/>
                      <a:tailEnd type="none" w="med" len="med"/>
                    </a:lnL>
                    <a:lnR w="12700" cap="flat" cmpd="sng" algn="ctr">
                      <a:noFill/>
                      <a:prstDash val="solid"/>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182707914"/>
                  </a:ext>
                </a:extLst>
              </a:tr>
              <a:tr h="148474">
                <a:tc>
                  <a:txBody>
                    <a:bodyPr/>
                    <a:lstStyle/>
                    <a:p>
                      <a:pPr marL="72000" algn="l" fontAlgn="b"/>
                      <a:r>
                        <a:rPr lang="ru-RU" sz="800" b="0" i="0" u="none" strike="noStrike" cap="none" dirty="0">
                          <a:solidFill>
                            <a:srgbClr val="000000"/>
                          </a:solidFill>
                          <a:effectLst/>
                          <a:latin typeface="Arial Narrow" panose="020B0606020202030204" pitchFamily="34" charset="0"/>
                          <a:ea typeface="+mn-ea"/>
                          <a:cs typeface="+mn-cs"/>
                          <a:sym typeface="Arial"/>
                        </a:rPr>
                        <a:t>ФЕРМЕР Ж/Е АУЫЛ/ОРМАН, БАЛЫҚ ШАРУА-ЫҢ Ж/Е БАЛЫҚ АУЛАУ ЖҰМЫС-РЫ</a:t>
                      </a:r>
                    </a:p>
                  </a:txBody>
                  <a:tcPr marL="9525" marR="9525" marT="0" marB="0" anchor="ctr">
                    <a:lnL w="76200" cap="flat" cmpd="sng" algn="ctr">
                      <a:noFill/>
                      <a:prstDash val="solid"/>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solidFill>
                      <a:schemeClr val="accent3">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80</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91</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solidFill>
                      <a:schemeClr val="accent3">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130</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solidFill>
                      <a:schemeClr val="accent3">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69</a:t>
                      </a:r>
                    </a:p>
                  </a:txBody>
                  <a:tcPr marL="9525" marR="9525" marT="9525" marB="0" anchor="ctr">
                    <a:lnL w="6350" cap="flat" cmpd="sng" algn="ctr">
                      <a:solidFill>
                        <a:schemeClr val="tx1"/>
                      </a:solidFill>
                      <a:prstDash val="sysDot"/>
                      <a:round/>
                      <a:headEnd type="none" w="med" len="med"/>
                      <a:tailEnd type="none" w="med" len="med"/>
                    </a:lnL>
                    <a:lnR w="12700" cap="flat" cmpd="sng" algn="ctr">
                      <a:noFill/>
                      <a:prstDash val="solid"/>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solidFill>
                      <a:schemeClr val="accent3">
                        <a:lumMod val="50000"/>
                        <a:alpha val="20000"/>
                      </a:schemeClr>
                    </a:solidFill>
                  </a:tcPr>
                </a:tc>
                <a:extLst>
                  <a:ext uri="{0D108BD9-81ED-4DB2-BD59-A6C34878D82A}">
                    <a16:rowId xmlns:a16="http://schemas.microsoft.com/office/drawing/2014/main" val="3434696259"/>
                  </a:ext>
                </a:extLst>
              </a:tr>
              <a:tr h="148474">
                <a:tc>
                  <a:txBody>
                    <a:bodyPr/>
                    <a:lstStyle/>
                    <a:p>
                      <a:pPr marL="72000" algn="l" fontAlgn="b"/>
                      <a:r>
                        <a:rPr lang="ru-RU" sz="800" b="0" i="0" u="none" strike="noStrike" cap="none" dirty="0">
                          <a:solidFill>
                            <a:srgbClr val="000000"/>
                          </a:solidFill>
                          <a:effectLst/>
                          <a:latin typeface="Arial Narrow" panose="020B0606020202030204" pitchFamily="34" charset="0"/>
                          <a:ea typeface="+mn-ea"/>
                          <a:cs typeface="+mn-cs"/>
                          <a:sym typeface="Arial"/>
                        </a:rPr>
                        <a:t>ӨНЕРКӘСІП, ҚҰРЫЛЫС, КӨЛІК Ж/Е БАСҚА ТЕКТЕС ЖҰМЫСШЫЛАРЫ</a:t>
                      </a:r>
                    </a:p>
                  </a:txBody>
                  <a:tcPr marL="9525" marR="9525" marT="0" marB="0" anchor="ctr">
                    <a:lnL w="76200" cap="flat" cmpd="sng" algn="ctr">
                      <a:noFill/>
                      <a:prstDash val="solid"/>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noFill/>
                  </a:tcPr>
                </a:tc>
                <a:tc>
                  <a:txBody>
                    <a:bodyPr/>
                    <a:lstStyle/>
                    <a:p>
                      <a:pPr algn="ctr" fontAlgn="ctr"/>
                      <a:r>
                        <a:rPr lang="ru-RU" sz="800" b="0" i="0" u="none" strike="noStrike">
                          <a:solidFill>
                            <a:srgbClr val="000000"/>
                          </a:solidFill>
                          <a:effectLst/>
                          <a:latin typeface="Arial Narrow" panose="020B0606020202030204" pitchFamily="34" charset="0"/>
                        </a:rPr>
                        <a:t>864</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ru-RU" sz="800" b="0" i="0" u="none" strike="noStrike">
                          <a:solidFill>
                            <a:srgbClr val="000000"/>
                          </a:solidFill>
                          <a:effectLst/>
                          <a:latin typeface="Arial Narrow" panose="020B0606020202030204" pitchFamily="34" charset="0"/>
                        </a:rPr>
                        <a:t>807</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ru-RU" sz="800" b="0" i="0" u="none" strike="noStrike">
                          <a:solidFill>
                            <a:srgbClr val="000000"/>
                          </a:solidFill>
                          <a:effectLst/>
                          <a:latin typeface="Arial Narrow" panose="020B0606020202030204" pitchFamily="34" charset="0"/>
                        </a:rPr>
                        <a:t>1 099</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ru-RU" sz="800" b="0" i="0" u="none" strike="noStrike">
                          <a:solidFill>
                            <a:srgbClr val="000000"/>
                          </a:solidFill>
                          <a:effectLst/>
                          <a:latin typeface="Arial Narrow" panose="020B0606020202030204" pitchFamily="34" charset="0"/>
                        </a:rPr>
                        <a:t>1 108</a:t>
                      </a:r>
                    </a:p>
                  </a:txBody>
                  <a:tcPr marL="9525" marR="9525" marT="9525" marB="0" anchor="ctr">
                    <a:lnL w="6350" cap="flat" cmpd="sng" algn="ctr">
                      <a:solidFill>
                        <a:schemeClr val="tx1"/>
                      </a:solidFill>
                      <a:prstDash val="sysDot"/>
                      <a:round/>
                      <a:headEnd type="none" w="med" len="med"/>
                      <a:tailEnd type="none" w="med" len="med"/>
                    </a:lnL>
                    <a:lnR w="12700" cap="flat" cmpd="sng" algn="ctr">
                      <a:noFill/>
                      <a:prstDash val="solid"/>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033135677"/>
                  </a:ext>
                </a:extLst>
              </a:tr>
              <a:tr h="148474">
                <a:tc>
                  <a:txBody>
                    <a:bodyPr/>
                    <a:lstStyle/>
                    <a:p>
                      <a:pPr marL="72000" algn="l" fontAlgn="b"/>
                      <a:r>
                        <a:rPr lang="ru-RU" sz="800" b="0" i="0" u="none" strike="noStrike" cap="none" dirty="0">
                          <a:solidFill>
                            <a:srgbClr val="000000"/>
                          </a:solidFill>
                          <a:effectLst/>
                          <a:latin typeface="Arial Narrow" panose="020B0606020202030204" pitchFamily="34" charset="0"/>
                          <a:ea typeface="+mn-ea"/>
                          <a:cs typeface="+mn-cs"/>
                          <a:sym typeface="Arial"/>
                        </a:rPr>
                        <a:t>ӨНДІРІСТІК ЖАБДЫҚ ОПЕРАТОРЛАРЫ, ҚҰРАСТЫРУШЫЛАРЫ Ж/Е ЖҮРГІЗУШІЛЕРІ</a:t>
                      </a:r>
                    </a:p>
                  </a:txBody>
                  <a:tcPr marL="9525" marR="9525" marT="0" marB="0" anchor="ctr">
                    <a:lnL w="76200" cap="flat" cmpd="sng" algn="ctr">
                      <a:noFill/>
                      <a:prstDash val="solid"/>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solidFill>
                      <a:schemeClr val="accent3">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895</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777</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solidFill>
                      <a:schemeClr val="accent3">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901</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solidFill>
                      <a:schemeClr val="accent3">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892</a:t>
                      </a:r>
                    </a:p>
                  </a:txBody>
                  <a:tcPr marL="9525" marR="9525" marT="9525" marB="0" anchor="ctr">
                    <a:lnL w="6350" cap="flat" cmpd="sng" algn="ctr">
                      <a:solidFill>
                        <a:schemeClr val="tx1"/>
                      </a:solidFill>
                      <a:prstDash val="sysDot"/>
                      <a:round/>
                      <a:headEnd type="none" w="med" len="med"/>
                      <a:tailEnd type="none" w="med" len="med"/>
                    </a:lnL>
                    <a:lnR w="12700" cap="flat" cmpd="sng" algn="ctr">
                      <a:noFill/>
                      <a:prstDash val="solid"/>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solidFill>
                      <a:schemeClr val="accent3">
                        <a:lumMod val="50000"/>
                        <a:alpha val="20000"/>
                      </a:schemeClr>
                    </a:solidFill>
                  </a:tcPr>
                </a:tc>
                <a:extLst>
                  <a:ext uri="{0D108BD9-81ED-4DB2-BD59-A6C34878D82A}">
                    <a16:rowId xmlns:a16="http://schemas.microsoft.com/office/drawing/2014/main" val="3877348172"/>
                  </a:ext>
                </a:extLst>
              </a:tr>
              <a:tr h="148474">
                <a:tc>
                  <a:txBody>
                    <a:bodyPr/>
                    <a:lstStyle/>
                    <a:p>
                      <a:pPr marL="72000" algn="l" fontAlgn="b"/>
                      <a:r>
                        <a:rPr lang="ru-RU" sz="800" b="0" i="0" u="none" strike="noStrike" cap="none" dirty="0">
                          <a:solidFill>
                            <a:srgbClr val="000000"/>
                          </a:solidFill>
                          <a:effectLst/>
                          <a:latin typeface="Arial Narrow" panose="020B0606020202030204" pitchFamily="34" charset="0"/>
                          <a:ea typeface="+mn-ea"/>
                          <a:cs typeface="+mn-cs"/>
                          <a:sym typeface="Arial"/>
                        </a:rPr>
                        <a:t>БІЛІКТІЛІГІ ЖОҚ ЖҰМЫСШЫЛАР</a:t>
                      </a:r>
                    </a:p>
                  </a:txBody>
                  <a:tcPr marL="9525" marR="9525" marT="0" marB="0" anchor="ctr">
                    <a:lnL w="76200" cap="flat" cmpd="sng" algn="ctr">
                      <a:noFill/>
                      <a:prstDash val="solid"/>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noFill/>
                  </a:tcPr>
                </a:tc>
                <a:tc>
                  <a:txBody>
                    <a:bodyPr/>
                    <a:lstStyle/>
                    <a:p>
                      <a:pPr algn="ctr" fontAlgn="ctr"/>
                      <a:r>
                        <a:rPr lang="ru-RU" sz="800" b="0" i="0" u="none" strike="noStrike" dirty="0">
                          <a:solidFill>
                            <a:srgbClr val="000000"/>
                          </a:solidFill>
                          <a:effectLst/>
                          <a:latin typeface="Arial Narrow" panose="020B0606020202030204" pitchFamily="34" charset="0"/>
                        </a:rPr>
                        <a:t>1 950</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ru-RU" sz="800" b="0" i="0" u="none" strike="noStrike">
                          <a:solidFill>
                            <a:srgbClr val="000000"/>
                          </a:solidFill>
                          <a:effectLst/>
                          <a:latin typeface="Arial Narrow" panose="020B0606020202030204" pitchFamily="34" charset="0"/>
                        </a:rPr>
                        <a:t>2 923</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ru-RU" sz="800" b="0" i="0" u="none" strike="noStrike">
                          <a:solidFill>
                            <a:srgbClr val="000000"/>
                          </a:solidFill>
                          <a:effectLst/>
                          <a:latin typeface="Arial Narrow" panose="020B0606020202030204" pitchFamily="34" charset="0"/>
                        </a:rPr>
                        <a:t>4 283</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ru-RU" sz="800" b="0" i="0" u="none" strike="noStrike" dirty="0">
                          <a:solidFill>
                            <a:srgbClr val="000000"/>
                          </a:solidFill>
                          <a:effectLst/>
                          <a:latin typeface="Arial Narrow" panose="020B0606020202030204" pitchFamily="34" charset="0"/>
                        </a:rPr>
                        <a:t>5 283</a:t>
                      </a:r>
                    </a:p>
                  </a:txBody>
                  <a:tcPr marL="9525" marR="9525" marT="9525" marB="0" anchor="ctr">
                    <a:lnL w="6350" cap="flat" cmpd="sng" algn="ctr">
                      <a:solidFill>
                        <a:schemeClr val="tx1"/>
                      </a:solidFill>
                      <a:prstDash val="sysDot"/>
                      <a:round/>
                      <a:headEnd type="none" w="med" len="med"/>
                      <a:tailEnd type="none" w="med" len="med"/>
                    </a:lnL>
                    <a:lnR w="12700" cap="flat" cmpd="sng" algn="ctr">
                      <a:noFill/>
                      <a:prstDash val="solid"/>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605250712"/>
                  </a:ext>
                </a:extLst>
              </a:tr>
            </a:tbl>
          </a:graphicData>
        </a:graphic>
      </p:graphicFrame>
      <p:cxnSp>
        <p:nvCxnSpPr>
          <p:cNvPr id="27" name="Прямая соединительная линия 26">
            <a:extLst>
              <a:ext uri="{FF2B5EF4-FFF2-40B4-BE49-F238E27FC236}">
                <a16:creationId xmlns:a16="http://schemas.microsoft.com/office/drawing/2014/main" id="{480B2A30-D1CC-17C9-94C0-97FF5DA84854}"/>
              </a:ext>
            </a:extLst>
          </p:cNvPr>
          <p:cNvCxnSpPr>
            <a:cxnSpLocks/>
          </p:cNvCxnSpPr>
          <p:nvPr/>
        </p:nvCxnSpPr>
        <p:spPr>
          <a:xfrm>
            <a:off x="6661786" y="1204913"/>
            <a:ext cx="0" cy="1690687"/>
          </a:xfrm>
          <a:prstGeom prst="line">
            <a:avLst/>
          </a:prstGeom>
          <a:ln w="28575">
            <a:solidFill>
              <a:srgbClr val="007F76"/>
            </a:solidFill>
          </a:ln>
        </p:spPr>
        <p:style>
          <a:lnRef idx="1">
            <a:schemeClr val="accent1"/>
          </a:lnRef>
          <a:fillRef idx="0">
            <a:schemeClr val="accent1"/>
          </a:fillRef>
          <a:effectRef idx="0">
            <a:schemeClr val="accent1"/>
          </a:effectRef>
          <a:fontRef idx="minor">
            <a:schemeClr val="tx1"/>
          </a:fontRef>
        </p:style>
      </p:cxnSp>
      <p:cxnSp>
        <p:nvCxnSpPr>
          <p:cNvPr id="30" name="Прямая соединительная линия 29">
            <a:extLst>
              <a:ext uri="{FF2B5EF4-FFF2-40B4-BE49-F238E27FC236}">
                <a16:creationId xmlns:a16="http://schemas.microsoft.com/office/drawing/2014/main" id="{2DDD45A9-69D2-201F-3470-541F6E72F277}"/>
              </a:ext>
            </a:extLst>
          </p:cNvPr>
          <p:cNvCxnSpPr>
            <a:cxnSpLocks/>
          </p:cNvCxnSpPr>
          <p:nvPr/>
        </p:nvCxnSpPr>
        <p:spPr>
          <a:xfrm>
            <a:off x="6661786" y="3019425"/>
            <a:ext cx="0" cy="1685882"/>
          </a:xfrm>
          <a:prstGeom prst="line">
            <a:avLst/>
          </a:prstGeom>
          <a:ln w="28575">
            <a:solidFill>
              <a:schemeClr val="accent3">
                <a:lumMod val="50000"/>
              </a:schemeClr>
            </a:solidFill>
          </a:ln>
        </p:spPr>
        <p:style>
          <a:lnRef idx="1">
            <a:schemeClr val="accent1"/>
          </a:lnRef>
          <a:fillRef idx="0">
            <a:schemeClr val="accent1"/>
          </a:fillRef>
          <a:effectRef idx="0">
            <a:schemeClr val="accent1"/>
          </a:effectRef>
          <a:fontRef idx="minor">
            <a:schemeClr val="tx1"/>
          </a:fontRef>
        </p:style>
      </p:cxnSp>
      <p:cxnSp>
        <p:nvCxnSpPr>
          <p:cNvPr id="31" name="Прямая соединительная линия 30">
            <a:extLst>
              <a:ext uri="{FF2B5EF4-FFF2-40B4-BE49-F238E27FC236}">
                <a16:creationId xmlns:a16="http://schemas.microsoft.com/office/drawing/2014/main" id="{A672A320-8DA2-339A-0CD3-33144AEBC3A9}"/>
              </a:ext>
            </a:extLst>
          </p:cNvPr>
          <p:cNvCxnSpPr>
            <a:cxnSpLocks/>
          </p:cNvCxnSpPr>
          <p:nvPr/>
        </p:nvCxnSpPr>
        <p:spPr>
          <a:xfrm>
            <a:off x="6661786" y="4838700"/>
            <a:ext cx="0" cy="1661275"/>
          </a:xfrm>
          <a:prstGeom prst="line">
            <a:avLst/>
          </a:prstGeom>
          <a:ln w="28575">
            <a:solidFill>
              <a:schemeClr val="accent6">
                <a:lumMod val="50000"/>
              </a:schemeClr>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4066680627"/>
      </p:ext>
    </p:extLst>
  </p:cSld>
  <p:clrMapOvr>
    <a:masterClrMapping/>
  </p:clrMapOvr>
</p:sld>
</file>

<file path=ppt/slides/slide5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Номер слайда 2">
            <a:extLst>
              <a:ext uri="{FF2B5EF4-FFF2-40B4-BE49-F238E27FC236}">
                <a16:creationId xmlns:a16="http://schemas.microsoft.com/office/drawing/2014/main" id="{0FE3E8E7-F31A-7D55-7372-1BEAD488D2B4}"/>
              </a:ext>
            </a:extLst>
          </p:cNvPr>
          <p:cNvSpPr>
            <a:spLocks noGrp="1"/>
          </p:cNvSpPr>
          <p:nvPr>
            <p:ph type="sldNum" sz="quarter" idx="12"/>
          </p:nvPr>
        </p:nvSpPr>
        <p:spPr/>
        <p:txBody>
          <a:bodyPr/>
          <a:lstStyle/>
          <a:p>
            <a:fld id="{4060C6F1-8618-4CCA-B45E-7B199C8F5830}" type="slidenum">
              <a:rPr lang="ru-RU" smtClean="0"/>
              <a:pPr/>
              <a:t>54</a:t>
            </a:fld>
            <a:r>
              <a:rPr lang="en-US" dirty="0"/>
              <a:t> </a:t>
            </a:r>
            <a:r>
              <a:rPr lang="ru-RU" dirty="0"/>
              <a:t>из 82</a:t>
            </a:r>
          </a:p>
        </p:txBody>
      </p:sp>
      <p:sp>
        <p:nvSpPr>
          <p:cNvPr id="6" name="Заголовок 3">
            <a:extLst>
              <a:ext uri="{FF2B5EF4-FFF2-40B4-BE49-F238E27FC236}">
                <a16:creationId xmlns:a16="http://schemas.microsoft.com/office/drawing/2014/main" id="{AC634985-2978-6D1D-9219-6D9F23D568B0}"/>
              </a:ext>
            </a:extLst>
          </p:cNvPr>
          <p:cNvSpPr txBox="1">
            <a:spLocks/>
          </p:cNvSpPr>
          <p:nvPr/>
        </p:nvSpPr>
        <p:spPr>
          <a:xfrm>
            <a:off x="72000" y="0"/>
            <a:ext cx="12120000" cy="859626"/>
          </a:xfrm>
          <a:prstGeom prst="rect">
            <a:avLst/>
          </a:prstGeom>
        </p:spPr>
        <p:txBody>
          <a:bodyPr anchor="ctr"/>
          <a:lstStyle>
            <a:defPPr marR="0" lvl="0" algn="l" rtl="0">
              <a:lnSpc>
                <a:spcPct val="100000"/>
              </a:lnSpc>
              <a:spcBef>
                <a:spcPts val="0"/>
              </a:spcBef>
              <a:spcAft>
                <a:spcPts val="0"/>
              </a:spcAft>
            </a:defPPr>
            <a:lvl1pPr marR="0" lvl="0" algn="l" rtl="0" eaLnBrk="1" hangingPunct="1">
              <a:lnSpc>
                <a:spcPct val="100000"/>
              </a:lnSpc>
              <a:spcBef>
                <a:spcPts val="0"/>
              </a:spcBef>
              <a:spcAft>
                <a:spcPts val="0"/>
              </a:spcAft>
              <a:buNone/>
              <a:defRPr sz="2667" b="1" i="0" u="none" strike="noStrike" cap="none">
                <a:solidFill>
                  <a:srgbClr val="007F76"/>
                </a:solidFill>
                <a:latin typeface="Arial" panose="020B0604020202020204" pitchFamily="34" charset="0"/>
                <a:ea typeface="Calibri" panose="020F0502020204030204" pitchFamily="34" charset="0"/>
                <a:cs typeface="Arial" panose="020B0604020202020204" pitchFamily="34" charset="0"/>
                <a:sym typeface="Arial"/>
              </a:defRPr>
            </a:lvl1pPr>
          </a:lstStyle>
          <a:p>
            <a:pPr defTabSz="914400"/>
            <a:r>
              <a:rPr lang="ru-RU" dirty="0"/>
              <a:t>2019-2022 </a:t>
            </a:r>
            <a:r>
              <a:rPr lang="ru-RU" dirty="0" err="1"/>
              <a:t>жылдағы</a:t>
            </a:r>
            <a:r>
              <a:rPr lang="ru-RU" dirty="0"/>
              <a:t> </a:t>
            </a:r>
            <a:r>
              <a:rPr lang="ru-RU" dirty="0" err="1"/>
              <a:t>Қызылорда</a:t>
            </a:r>
            <a:r>
              <a:rPr lang="ru-RU" dirty="0"/>
              <a:t> </a:t>
            </a:r>
            <a:r>
              <a:rPr lang="ru-RU" dirty="0" err="1"/>
              <a:t>облысы</a:t>
            </a:r>
            <a:r>
              <a:rPr lang="ru-RU" dirty="0"/>
              <a:t> </a:t>
            </a:r>
            <a:r>
              <a:rPr lang="ru-RU" dirty="0" err="1"/>
              <a:t>бойынша</a:t>
            </a:r>
            <a:r>
              <a:rPr lang="ru-RU" dirty="0"/>
              <a:t> бос </a:t>
            </a:r>
            <a:r>
              <a:rPr lang="ru-RU" dirty="0" err="1"/>
              <a:t>орындарТобы</a:t>
            </a:r>
            <a:endParaRPr lang="ru-KZ" kern="0" dirty="0"/>
          </a:p>
        </p:txBody>
      </p:sp>
      <p:graphicFrame>
        <p:nvGraphicFramePr>
          <p:cNvPr id="2" name="Таблица 3">
            <a:extLst>
              <a:ext uri="{FF2B5EF4-FFF2-40B4-BE49-F238E27FC236}">
                <a16:creationId xmlns:a16="http://schemas.microsoft.com/office/drawing/2014/main" id="{8F122EDF-B80C-49B6-7013-14325365416C}"/>
              </a:ext>
            </a:extLst>
          </p:cNvPr>
          <p:cNvGraphicFramePr>
            <a:graphicFrameLocks noGrp="1"/>
          </p:cNvGraphicFramePr>
          <p:nvPr/>
        </p:nvGraphicFramePr>
        <p:xfrm>
          <a:off x="146644" y="903211"/>
          <a:ext cx="11950106" cy="5600230"/>
        </p:xfrm>
        <a:graphic>
          <a:graphicData uri="http://schemas.openxmlformats.org/drawingml/2006/table">
            <a:tbl>
              <a:tblPr firstRow="1" bandRow="1">
                <a:tableStyleId>{5C22544A-7EE6-4342-B048-85BDC9FD1C3A}</a:tableStyleId>
              </a:tblPr>
              <a:tblGrid>
                <a:gridCol w="1128923">
                  <a:extLst>
                    <a:ext uri="{9D8B030D-6E8A-4147-A177-3AD203B41FA5}">
                      <a16:colId xmlns:a16="http://schemas.microsoft.com/office/drawing/2014/main" val="1887671937"/>
                    </a:ext>
                  </a:extLst>
                </a:gridCol>
                <a:gridCol w="4386636">
                  <a:extLst>
                    <a:ext uri="{9D8B030D-6E8A-4147-A177-3AD203B41FA5}">
                      <a16:colId xmlns:a16="http://schemas.microsoft.com/office/drawing/2014/main" val="2349791940"/>
                    </a:ext>
                  </a:extLst>
                </a:gridCol>
                <a:gridCol w="989153">
                  <a:extLst>
                    <a:ext uri="{9D8B030D-6E8A-4147-A177-3AD203B41FA5}">
                      <a16:colId xmlns:a16="http://schemas.microsoft.com/office/drawing/2014/main" val="3468745330"/>
                    </a:ext>
                  </a:extLst>
                </a:gridCol>
                <a:gridCol w="1236442">
                  <a:extLst>
                    <a:ext uri="{9D8B030D-6E8A-4147-A177-3AD203B41FA5}">
                      <a16:colId xmlns:a16="http://schemas.microsoft.com/office/drawing/2014/main" val="804095016"/>
                    </a:ext>
                  </a:extLst>
                </a:gridCol>
                <a:gridCol w="757255">
                  <a:extLst>
                    <a:ext uri="{9D8B030D-6E8A-4147-A177-3AD203B41FA5}">
                      <a16:colId xmlns:a16="http://schemas.microsoft.com/office/drawing/2014/main" val="2954860215"/>
                    </a:ext>
                  </a:extLst>
                </a:gridCol>
                <a:gridCol w="757255">
                  <a:extLst>
                    <a:ext uri="{9D8B030D-6E8A-4147-A177-3AD203B41FA5}">
                      <a16:colId xmlns:a16="http://schemas.microsoft.com/office/drawing/2014/main" val="3651837902"/>
                    </a:ext>
                  </a:extLst>
                </a:gridCol>
                <a:gridCol w="757255">
                  <a:extLst>
                    <a:ext uri="{9D8B030D-6E8A-4147-A177-3AD203B41FA5}">
                      <a16:colId xmlns:a16="http://schemas.microsoft.com/office/drawing/2014/main" val="920941884"/>
                    </a:ext>
                  </a:extLst>
                </a:gridCol>
                <a:gridCol w="757255">
                  <a:extLst>
                    <a:ext uri="{9D8B030D-6E8A-4147-A177-3AD203B41FA5}">
                      <a16:colId xmlns:a16="http://schemas.microsoft.com/office/drawing/2014/main" val="1560726908"/>
                    </a:ext>
                  </a:extLst>
                </a:gridCol>
                <a:gridCol w="1179932">
                  <a:extLst>
                    <a:ext uri="{9D8B030D-6E8A-4147-A177-3AD203B41FA5}">
                      <a16:colId xmlns:a16="http://schemas.microsoft.com/office/drawing/2014/main" val="3273998533"/>
                    </a:ext>
                  </a:extLst>
                </a:gridCol>
              </a:tblGrid>
              <a:tr h="279765">
                <a:tc rowSpan="2">
                  <a:txBody>
                    <a:bodyPr/>
                    <a:lstStyle/>
                    <a:p>
                      <a:pPr algn="ctr"/>
                      <a:r>
                        <a:rPr lang="ru-RU" sz="1100" dirty="0" err="1"/>
                        <a:t>Жыл</a:t>
                      </a:r>
                      <a:endParaRPr lang="ru-KZ" sz="1100" dirty="0"/>
                    </a:p>
                  </a:txBody>
                  <a:tcPr anchor="ctr"/>
                </a:tc>
                <a:tc rowSpan="2">
                  <a:txBody>
                    <a:bodyPr/>
                    <a:lstStyle/>
                    <a:p>
                      <a:pPr algn="ctr"/>
                      <a:r>
                        <a:rPr lang="ru-RU" sz="1100" dirty="0" err="1"/>
                        <a:t>Атауы</a:t>
                      </a:r>
                      <a:endParaRPr lang="ru-KZ" sz="1100" dirty="0"/>
                    </a:p>
                  </a:txBody>
                  <a:tcPr anchor="ctr">
                    <a:lnB w="28575" cap="flat" cmpd="sng" algn="ctr">
                      <a:solidFill>
                        <a:schemeClr val="bg1"/>
                      </a:solidFill>
                      <a:prstDash val="solid"/>
                      <a:round/>
                      <a:headEnd type="none" w="med" len="med"/>
                      <a:tailEnd type="none" w="med" len="med"/>
                    </a:lnB>
                  </a:tcPr>
                </a:tc>
                <a:tc rowSpan="2">
                  <a:txBody>
                    <a:bodyPr/>
                    <a:lstStyle/>
                    <a:p>
                      <a:pPr algn="ctr"/>
                      <a:r>
                        <a:rPr lang="ru-RU" sz="1100" dirty="0"/>
                        <a:t>ҰҚЖ-2017 </a:t>
                      </a:r>
                      <a:r>
                        <a:rPr lang="ru-RU" sz="1100" dirty="0" err="1"/>
                        <a:t>коді</a:t>
                      </a:r>
                      <a:endParaRPr lang="ru-KZ" sz="1100" dirty="0"/>
                    </a:p>
                  </a:txBody>
                  <a:tcPr anchor="ctr">
                    <a:lnB w="28575" cap="flat" cmpd="sng" algn="ctr">
                      <a:solidFill>
                        <a:schemeClr val="bg1"/>
                      </a:solidFill>
                      <a:prstDash val="solid"/>
                      <a:round/>
                      <a:headEnd type="none" w="med" len="med"/>
                      <a:tailEnd type="none" w="med" len="med"/>
                    </a:lnB>
                  </a:tcPr>
                </a:tc>
                <a:tc rowSpan="2">
                  <a:txBody>
                    <a:bodyPr/>
                    <a:lstStyle/>
                    <a:p>
                      <a:pPr algn="ctr"/>
                      <a:r>
                        <a:rPr lang="ru-RU" sz="1100" dirty="0"/>
                        <a:t>Бос </a:t>
                      </a:r>
                      <a:r>
                        <a:rPr lang="ru-RU" sz="1100" dirty="0" err="1"/>
                        <a:t>орындар</a:t>
                      </a:r>
                      <a:r>
                        <a:rPr lang="ru-RU" sz="1100" dirty="0"/>
                        <a:t> саны</a:t>
                      </a:r>
                      <a:endParaRPr lang="ru-KZ" sz="1100" dirty="0"/>
                    </a:p>
                  </a:txBody>
                  <a:tcPr anchor="ctr">
                    <a:lnB w="28575" cap="flat" cmpd="sng" algn="ctr">
                      <a:solidFill>
                        <a:schemeClr val="bg1"/>
                      </a:solidFill>
                      <a:prstDash val="solid"/>
                      <a:round/>
                      <a:headEnd type="none" w="med" len="med"/>
                      <a:tailEnd type="none" w="med" len="med"/>
                    </a:lnB>
                  </a:tcPr>
                </a:tc>
                <a:tc gridSpan="4">
                  <a:txBody>
                    <a:bodyPr/>
                    <a:lstStyle/>
                    <a:p>
                      <a:pPr algn="ctr"/>
                      <a:r>
                        <a:rPr lang="ru-RU" sz="1100" dirty="0" err="1"/>
                        <a:t>соның</a:t>
                      </a:r>
                      <a:r>
                        <a:rPr lang="ru-RU" sz="1100" dirty="0"/>
                        <a:t> </a:t>
                      </a:r>
                      <a:r>
                        <a:rPr lang="ru-RU" sz="1100" dirty="0" err="1"/>
                        <a:t>ішінде</a:t>
                      </a:r>
                      <a:r>
                        <a:rPr lang="ru-RU" sz="1100" dirty="0"/>
                        <a:t> </a:t>
                      </a:r>
                      <a:r>
                        <a:rPr lang="ru-RU" sz="1100" dirty="0" err="1"/>
                        <a:t>тоқсандар</a:t>
                      </a:r>
                      <a:r>
                        <a:rPr lang="ru-RU" sz="1100" dirty="0"/>
                        <a:t> </a:t>
                      </a:r>
                      <a:r>
                        <a:rPr lang="ru-RU" sz="1100" dirty="0" err="1"/>
                        <a:t>бойынша</a:t>
                      </a:r>
                      <a:endParaRPr lang="ru-KZ" sz="1100" dirty="0"/>
                    </a:p>
                  </a:txBody>
                  <a:tcPr anchor="ctr">
                    <a:lnB w="12700" cap="flat" cmpd="sng" algn="ctr">
                      <a:solidFill>
                        <a:schemeClr val="bg1"/>
                      </a:solidFill>
                      <a:prstDash val="solid"/>
                      <a:round/>
                      <a:headEnd type="none" w="med" len="med"/>
                      <a:tailEnd type="none" w="med" len="med"/>
                    </a:lnB>
                  </a:tcPr>
                </a:tc>
                <a:tc hMerge="1">
                  <a:txBody>
                    <a:bodyPr/>
                    <a:lstStyle/>
                    <a:p>
                      <a:pPr algn="ctr"/>
                      <a:endParaRPr lang="ru-KZ" sz="1100" dirty="0"/>
                    </a:p>
                  </a:txBody>
                  <a:tcPr anchor="ctr"/>
                </a:tc>
                <a:tc hMerge="1">
                  <a:txBody>
                    <a:bodyPr/>
                    <a:lstStyle/>
                    <a:p>
                      <a:pPr algn="ctr"/>
                      <a:endParaRPr lang="ru-KZ" sz="1100" dirty="0"/>
                    </a:p>
                  </a:txBody>
                  <a:tcPr anchor="ctr"/>
                </a:tc>
                <a:tc hMerge="1">
                  <a:txBody>
                    <a:bodyPr/>
                    <a:lstStyle/>
                    <a:p>
                      <a:pPr algn="ctr"/>
                      <a:endParaRPr lang="ru-KZ" sz="1100" dirty="0"/>
                    </a:p>
                  </a:txBody>
                  <a:tcPr anchor="ctr"/>
                </a:tc>
                <a:tc rowSpan="2">
                  <a:txBody>
                    <a:bodyPr/>
                    <a:lstStyle/>
                    <a:p>
                      <a:pPr algn="ctr"/>
                      <a:r>
                        <a:rPr lang="ru-RU" sz="1100" dirty="0" err="1"/>
                        <a:t>Жалпы</a:t>
                      </a:r>
                      <a:r>
                        <a:rPr lang="ru-RU" sz="1100" dirty="0"/>
                        <a:t> </a:t>
                      </a:r>
                      <a:r>
                        <a:rPr lang="ru-RU" sz="1100" dirty="0" err="1"/>
                        <a:t>үлесі</a:t>
                      </a:r>
                      <a:r>
                        <a:rPr lang="ru-RU" sz="1100" dirty="0"/>
                        <a:t>, %</a:t>
                      </a:r>
                      <a:endParaRPr lang="ru-KZ" sz="1100" dirty="0"/>
                    </a:p>
                  </a:txBody>
                  <a:tcPr anchor="ctr">
                    <a:lnB w="28575" cap="flat" cmpd="sng" algn="ctr">
                      <a:solidFill>
                        <a:schemeClr val="bg1"/>
                      </a:solidFill>
                      <a:prstDash val="solid"/>
                      <a:round/>
                      <a:headEnd type="none" w="med" len="med"/>
                      <a:tailEnd type="none" w="med" len="med"/>
                    </a:lnB>
                  </a:tcPr>
                </a:tc>
                <a:extLst>
                  <a:ext uri="{0D108BD9-81ED-4DB2-BD59-A6C34878D82A}">
                    <a16:rowId xmlns:a16="http://schemas.microsoft.com/office/drawing/2014/main" val="3292981516"/>
                  </a:ext>
                </a:extLst>
              </a:tr>
              <a:tr h="279765">
                <a:tc vMerge="1">
                  <a:txBody>
                    <a:bodyPr/>
                    <a:lstStyle/>
                    <a:p>
                      <a:endParaRPr lang="ru-KZ"/>
                    </a:p>
                  </a:txBody>
                  <a:tcPr/>
                </a:tc>
                <a:tc vMerge="1">
                  <a:txBody>
                    <a:bodyPr/>
                    <a:lstStyle/>
                    <a:p>
                      <a:endParaRPr lang="ru-KZ"/>
                    </a:p>
                  </a:txBody>
                  <a:tcPr/>
                </a:tc>
                <a:tc vMerge="1">
                  <a:txBody>
                    <a:bodyPr/>
                    <a:lstStyle/>
                    <a:p>
                      <a:endParaRPr lang="ru-KZ"/>
                    </a:p>
                  </a:txBody>
                  <a:tcPr/>
                </a:tc>
                <a:tc vMerge="1">
                  <a:txBody>
                    <a:bodyPr/>
                    <a:lstStyle/>
                    <a:p>
                      <a:endParaRPr lang="ru-KZ"/>
                    </a:p>
                  </a:txBody>
                  <a:tcPr/>
                </a:tc>
                <a:tc>
                  <a:txBody>
                    <a:bodyPr/>
                    <a:lstStyle/>
                    <a:p>
                      <a:pPr algn="ctr"/>
                      <a:r>
                        <a:rPr lang="en-US" sz="1100" dirty="0">
                          <a:solidFill>
                            <a:schemeClr val="bg1"/>
                          </a:solidFill>
                        </a:rPr>
                        <a:t>I</a:t>
                      </a:r>
                      <a:endParaRPr lang="ru-KZ" sz="1100" dirty="0">
                        <a:solidFill>
                          <a:schemeClr val="bg1"/>
                        </a:solidFill>
                      </a:endParaRPr>
                    </a:p>
                  </a:txBody>
                  <a:tcP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28575" cap="flat" cmpd="sng" algn="ctr">
                      <a:solidFill>
                        <a:schemeClr val="bg1"/>
                      </a:solidFill>
                      <a:prstDash val="solid"/>
                      <a:round/>
                      <a:headEnd type="none" w="med" len="med"/>
                      <a:tailEnd type="none" w="med" len="med"/>
                    </a:lnB>
                    <a:solidFill>
                      <a:schemeClr val="bg2">
                        <a:alpha val="80000"/>
                      </a:schemeClr>
                    </a:solidFill>
                  </a:tcPr>
                </a:tc>
                <a:tc>
                  <a:txBody>
                    <a:bodyPr/>
                    <a:lstStyle/>
                    <a:p>
                      <a:pPr algn="ctr"/>
                      <a:r>
                        <a:rPr lang="en-US" sz="1100" dirty="0">
                          <a:solidFill>
                            <a:schemeClr val="bg1"/>
                          </a:solidFill>
                        </a:rPr>
                        <a:t>II</a:t>
                      </a:r>
                      <a:endParaRPr lang="ru-KZ" sz="1100" dirty="0">
                        <a:solidFill>
                          <a:schemeClr val="bg1"/>
                        </a:solidFill>
                      </a:endParaRPr>
                    </a:p>
                  </a:txBody>
                  <a:tcP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28575" cap="flat" cmpd="sng" algn="ctr">
                      <a:solidFill>
                        <a:schemeClr val="bg1"/>
                      </a:solidFill>
                      <a:prstDash val="solid"/>
                      <a:round/>
                      <a:headEnd type="none" w="med" len="med"/>
                      <a:tailEnd type="none" w="med" len="med"/>
                    </a:lnB>
                    <a:solidFill>
                      <a:schemeClr val="bg2">
                        <a:alpha val="80000"/>
                      </a:schemeClr>
                    </a:solidFill>
                  </a:tcPr>
                </a:tc>
                <a:tc>
                  <a:txBody>
                    <a:bodyPr/>
                    <a:lstStyle/>
                    <a:p>
                      <a:pPr algn="ctr"/>
                      <a:r>
                        <a:rPr lang="en-US" sz="1100" dirty="0">
                          <a:solidFill>
                            <a:schemeClr val="bg1"/>
                          </a:solidFill>
                        </a:rPr>
                        <a:t>III</a:t>
                      </a:r>
                      <a:endParaRPr lang="ru-KZ" sz="1100" dirty="0">
                        <a:solidFill>
                          <a:schemeClr val="bg1"/>
                        </a:solidFill>
                      </a:endParaRPr>
                    </a:p>
                  </a:txBody>
                  <a:tcP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28575" cap="flat" cmpd="sng" algn="ctr">
                      <a:solidFill>
                        <a:schemeClr val="bg1"/>
                      </a:solidFill>
                      <a:prstDash val="solid"/>
                      <a:round/>
                      <a:headEnd type="none" w="med" len="med"/>
                      <a:tailEnd type="none" w="med" len="med"/>
                    </a:lnB>
                    <a:solidFill>
                      <a:schemeClr val="bg2">
                        <a:alpha val="80000"/>
                      </a:schemeClr>
                    </a:solidFill>
                  </a:tcPr>
                </a:tc>
                <a:tc>
                  <a:txBody>
                    <a:bodyPr/>
                    <a:lstStyle/>
                    <a:p>
                      <a:pPr algn="ctr"/>
                      <a:r>
                        <a:rPr lang="en-US" sz="1100" dirty="0">
                          <a:solidFill>
                            <a:schemeClr val="bg1"/>
                          </a:solidFill>
                        </a:rPr>
                        <a:t>IV</a:t>
                      </a:r>
                      <a:endParaRPr lang="ru-KZ" sz="1100" dirty="0">
                        <a:solidFill>
                          <a:schemeClr val="bg1"/>
                        </a:solidFill>
                      </a:endParaRPr>
                    </a:p>
                  </a:txBody>
                  <a:tcP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28575" cap="flat" cmpd="sng" algn="ctr">
                      <a:solidFill>
                        <a:schemeClr val="bg1"/>
                      </a:solidFill>
                      <a:prstDash val="solid"/>
                      <a:round/>
                      <a:headEnd type="none" w="med" len="med"/>
                      <a:tailEnd type="none" w="med" len="med"/>
                    </a:lnB>
                    <a:solidFill>
                      <a:schemeClr val="bg2">
                        <a:alpha val="80000"/>
                      </a:schemeClr>
                    </a:solidFill>
                  </a:tcPr>
                </a:tc>
                <a:tc vMerge="1">
                  <a:txBody>
                    <a:bodyPr/>
                    <a:lstStyle/>
                    <a:p>
                      <a:endParaRPr lang="ru-KZ"/>
                    </a:p>
                  </a:txBody>
                  <a:tcPr/>
                </a:tc>
                <a:extLst>
                  <a:ext uri="{0D108BD9-81ED-4DB2-BD59-A6C34878D82A}">
                    <a16:rowId xmlns:a16="http://schemas.microsoft.com/office/drawing/2014/main" val="3566652169"/>
                  </a:ext>
                </a:extLst>
              </a:tr>
              <a:tr h="252035">
                <a:tc rowSpan="5">
                  <a:txBody>
                    <a:bodyPr/>
                    <a:lstStyle/>
                    <a:p>
                      <a:pPr algn="ctr"/>
                      <a:r>
                        <a:rPr lang="en-US" sz="1100" dirty="0"/>
                        <a:t>2019</a:t>
                      </a:r>
                      <a:endParaRPr lang="ru-KZ" sz="1100" dirty="0"/>
                    </a:p>
                  </a:txBody>
                  <a:tcPr anchor="ctr">
                    <a:lnB w="28575" cap="flat" cmpd="sng" algn="ctr">
                      <a:solidFill>
                        <a:schemeClr val="bg2"/>
                      </a:solidFill>
                      <a:prstDash val="solid"/>
                      <a:round/>
                      <a:headEnd type="none" w="med" len="med"/>
                      <a:tailEnd type="none" w="med" len="med"/>
                    </a:lnB>
                  </a:tcPr>
                </a:tc>
                <a:tc>
                  <a:txBody>
                    <a:bodyPr/>
                    <a:lstStyle/>
                    <a:p>
                      <a:pPr marL="72000" marR="0" algn="l" rtl="0" eaLnBrk="1" fontAlgn="b" hangingPunct="1">
                        <a:lnSpc>
                          <a:spcPct val="100000"/>
                        </a:lnSpc>
                        <a:spcBef>
                          <a:spcPts val="0"/>
                        </a:spcBef>
                        <a:spcAft>
                          <a:spcPts val="0"/>
                        </a:spcAft>
                        <a:buNone/>
                      </a:pPr>
                      <a:r>
                        <a:rPr lang="ru-RU" sz="800" b="0" i="0" u="none" strike="noStrike" cap="none" dirty="0">
                          <a:solidFill>
                            <a:schemeClr val="dk1"/>
                          </a:solidFill>
                          <a:latin typeface="+mn-lt"/>
                          <a:ea typeface="+mn-ea"/>
                          <a:cs typeface="+mn-cs"/>
                          <a:sym typeface="Arial"/>
                        </a:rPr>
                        <a:t>1 </a:t>
                      </a:r>
                      <a:r>
                        <a:rPr lang="ru-RU" sz="800" b="0" i="0" u="none" strike="noStrike" cap="none" dirty="0" err="1">
                          <a:solidFill>
                            <a:schemeClr val="dk1"/>
                          </a:solidFill>
                          <a:latin typeface="+mn-lt"/>
                          <a:ea typeface="+mn-ea"/>
                          <a:cs typeface="+mn-cs"/>
                          <a:sym typeface="Arial"/>
                        </a:rPr>
                        <a:t>Басқа</a:t>
                      </a:r>
                      <a:r>
                        <a:rPr lang="ru-RU" sz="800" b="0" i="0" u="none" strike="noStrike" cap="none" dirty="0">
                          <a:solidFill>
                            <a:schemeClr val="dk1"/>
                          </a:solidFill>
                          <a:latin typeface="+mn-lt"/>
                          <a:ea typeface="+mn-ea"/>
                          <a:cs typeface="+mn-cs"/>
                          <a:sym typeface="Arial"/>
                        </a:rPr>
                        <a:t> да </a:t>
                      </a:r>
                      <a:r>
                        <a:rPr lang="ru-RU" sz="800" b="0" i="0" u="none" strike="noStrike" cap="none" dirty="0" err="1">
                          <a:solidFill>
                            <a:schemeClr val="dk1"/>
                          </a:solidFill>
                          <a:latin typeface="+mn-lt"/>
                          <a:ea typeface="+mn-ea"/>
                          <a:cs typeface="+mn-cs"/>
                          <a:sym typeface="Arial"/>
                        </a:rPr>
                        <a:t>біліктілігі</a:t>
                      </a:r>
                      <a:r>
                        <a:rPr lang="ru-RU" sz="800" b="0" i="0" u="none" strike="noStrike" cap="none" dirty="0">
                          <a:solidFill>
                            <a:schemeClr val="dk1"/>
                          </a:solidFill>
                          <a:latin typeface="+mn-lt"/>
                          <a:ea typeface="+mn-ea"/>
                          <a:cs typeface="+mn-cs"/>
                          <a:sym typeface="Arial"/>
                        </a:rPr>
                        <a:t> </a:t>
                      </a:r>
                      <a:r>
                        <a:rPr lang="ru-RU" sz="800" b="0" i="0" u="none" strike="noStrike" cap="none" dirty="0" err="1">
                          <a:solidFill>
                            <a:schemeClr val="dk1"/>
                          </a:solidFill>
                          <a:latin typeface="+mn-lt"/>
                          <a:ea typeface="+mn-ea"/>
                          <a:cs typeface="+mn-cs"/>
                          <a:sym typeface="Arial"/>
                        </a:rPr>
                        <a:t>жоқ</a:t>
                      </a:r>
                      <a:r>
                        <a:rPr lang="ru-RU" sz="800" b="0" i="0" u="none" strike="noStrike" cap="none" dirty="0">
                          <a:solidFill>
                            <a:schemeClr val="dk1"/>
                          </a:solidFill>
                          <a:latin typeface="+mn-lt"/>
                          <a:ea typeface="+mn-ea"/>
                          <a:cs typeface="+mn-cs"/>
                          <a:sym typeface="Arial"/>
                        </a:rPr>
                        <a:t> </a:t>
                      </a:r>
                      <a:r>
                        <a:rPr lang="ru-RU" sz="800" b="0" i="0" u="none" strike="noStrike" cap="none" dirty="0" err="1">
                          <a:solidFill>
                            <a:schemeClr val="dk1"/>
                          </a:solidFill>
                          <a:latin typeface="+mn-lt"/>
                          <a:ea typeface="+mn-ea"/>
                          <a:cs typeface="+mn-cs"/>
                          <a:sym typeface="Arial"/>
                        </a:rPr>
                        <a:t>жұмысшылар</a:t>
                      </a:r>
                      <a:endParaRPr lang="ru-RU" sz="800" b="0" i="0" u="none" strike="noStrike" cap="none" dirty="0">
                        <a:solidFill>
                          <a:schemeClr val="dk1"/>
                        </a:solidFill>
                        <a:latin typeface="+mn-lt"/>
                        <a:ea typeface="+mn-ea"/>
                        <a:cs typeface="+mn-cs"/>
                        <a:sym typeface="Arial"/>
                      </a:endParaRPr>
                    </a:p>
                  </a:txBody>
                  <a:tcPr marL="9525" marR="9525" marT="9525" marB="0" anchor="ctr">
                    <a:lnT w="28575" cap="flat" cmpd="sng" algn="ctr">
                      <a:solidFill>
                        <a:schemeClr val="bg1"/>
                      </a:solidFill>
                      <a:prstDash val="solid"/>
                      <a:round/>
                      <a:headEnd type="none" w="med" len="med"/>
                      <a:tailEnd type="none" w="med" len="med"/>
                    </a:lnT>
                  </a:tcPr>
                </a:tc>
                <a:tc>
                  <a:txBody>
                    <a:bodyPr/>
                    <a:lstStyle/>
                    <a:p>
                      <a:pPr algn="ctr" fontAlgn="b"/>
                      <a:r>
                        <a:rPr lang="ru-RU" sz="900" b="0" i="1" u="none" strike="noStrike" cap="none" dirty="0">
                          <a:solidFill>
                            <a:schemeClr val="dk1"/>
                          </a:solidFill>
                          <a:latin typeface="+mn-lt"/>
                          <a:ea typeface="+mn-ea"/>
                          <a:cs typeface="+mn-cs"/>
                          <a:sym typeface="Arial"/>
                        </a:rPr>
                        <a:t>9629-9</a:t>
                      </a:r>
                    </a:p>
                  </a:txBody>
                  <a:tcPr marL="9525" marR="9525" marT="9525" marB="0" anchor="ctr">
                    <a:lnT w="28575" cap="flat" cmpd="sng" algn="ctr">
                      <a:solidFill>
                        <a:schemeClr val="bg1"/>
                      </a:solidFill>
                      <a:prstDash val="solid"/>
                      <a:round/>
                      <a:headEnd type="none" w="med" len="med"/>
                      <a:tailEnd type="none" w="med" len="med"/>
                    </a:lnT>
                  </a:tcPr>
                </a:tc>
                <a:tc>
                  <a:txBody>
                    <a:bodyPr/>
                    <a:lstStyle/>
                    <a:p>
                      <a:pPr marR="0" algn="ctr" rtl="0" eaLnBrk="1" fontAlgn="ctr" hangingPunct="1">
                        <a:lnSpc>
                          <a:spcPct val="100000"/>
                        </a:lnSpc>
                        <a:spcBef>
                          <a:spcPts val="0"/>
                        </a:spcBef>
                        <a:spcAft>
                          <a:spcPts val="0"/>
                        </a:spcAft>
                        <a:buNone/>
                      </a:pPr>
                      <a:r>
                        <a:rPr lang="ru-RU" sz="1050" b="1" i="0" u="none" strike="noStrike" cap="none" dirty="0">
                          <a:solidFill>
                            <a:schemeClr val="dk1"/>
                          </a:solidFill>
                          <a:latin typeface="+mn-lt"/>
                          <a:ea typeface="+mn-ea"/>
                          <a:cs typeface="+mn-cs"/>
                          <a:sym typeface="Arial"/>
                        </a:rPr>
                        <a:t>6 768</a:t>
                      </a:r>
                    </a:p>
                  </a:txBody>
                  <a:tcPr marL="9525" marR="9525" marT="9525" marB="0" anchor="ctr">
                    <a:lnT w="28575" cap="flat" cmpd="sng" algn="ctr">
                      <a:solidFill>
                        <a:schemeClr val="bg1"/>
                      </a:solidFill>
                      <a:prstDash val="solid"/>
                      <a:round/>
                      <a:headEnd type="none" w="med" len="med"/>
                      <a:tailEnd type="none" w="med" len="med"/>
                    </a:lnT>
                  </a:tcPr>
                </a:tc>
                <a:tc>
                  <a:txBody>
                    <a:bodyPr/>
                    <a:lstStyle/>
                    <a:p>
                      <a:pPr marR="0" algn="ctr" rtl="0" eaLnBrk="1" fontAlgn="ctr" hangingPunct="1">
                        <a:lnSpc>
                          <a:spcPct val="100000"/>
                        </a:lnSpc>
                        <a:spcBef>
                          <a:spcPts val="0"/>
                        </a:spcBef>
                        <a:spcAft>
                          <a:spcPts val="0"/>
                        </a:spcAft>
                        <a:buNone/>
                      </a:pPr>
                      <a:r>
                        <a:rPr lang="ru-RU" sz="900" b="0" i="0" u="none" strike="noStrike" cap="none" dirty="0">
                          <a:solidFill>
                            <a:schemeClr val="dk1"/>
                          </a:solidFill>
                          <a:latin typeface="+mn-lt"/>
                          <a:ea typeface="+mn-ea"/>
                          <a:cs typeface="+mn-cs"/>
                          <a:sym typeface="Arial"/>
                        </a:rPr>
                        <a:t>686</a:t>
                      </a:r>
                    </a:p>
                  </a:txBody>
                  <a:tcPr marL="9525" marR="9525" marT="9525" marB="0" anchor="ctr">
                    <a:lnT w="28575" cap="flat" cmpd="sng" algn="ctr">
                      <a:solidFill>
                        <a:schemeClr val="bg1"/>
                      </a:solidFill>
                      <a:prstDash val="solid"/>
                      <a:round/>
                      <a:headEnd type="none" w="med" len="med"/>
                      <a:tailEnd type="none" w="med" len="med"/>
                    </a:lnT>
                  </a:tcPr>
                </a:tc>
                <a:tc>
                  <a:txBody>
                    <a:bodyPr/>
                    <a:lstStyle/>
                    <a:p>
                      <a:pPr marR="0" algn="ctr" rtl="0" eaLnBrk="1" fontAlgn="ctr" hangingPunct="1">
                        <a:lnSpc>
                          <a:spcPct val="100000"/>
                        </a:lnSpc>
                        <a:spcBef>
                          <a:spcPts val="0"/>
                        </a:spcBef>
                        <a:spcAft>
                          <a:spcPts val="0"/>
                        </a:spcAft>
                        <a:buNone/>
                      </a:pPr>
                      <a:r>
                        <a:rPr lang="ru-RU" sz="900" b="0" i="0" u="none" strike="noStrike" cap="none">
                          <a:solidFill>
                            <a:schemeClr val="dk1"/>
                          </a:solidFill>
                          <a:latin typeface="+mn-lt"/>
                          <a:ea typeface="+mn-ea"/>
                          <a:cs typeface="+mn-cs"/>
                          <a:sym typeface="Arial"/>
                        </a:rPr>
                        <a:t>801</a:t>
                      </a:r>
                    </a:p>
                  </a:txBody>
                  <a:tcPr marL="9525" marR="9525" marT="9525" marB="0" anchor="ctr">
                    <a:lnT w="28575" cap="flat" cmpd="sng" algn="ctr">
                      <a:solidFill>
                        <a:schemeClr val="bg1"/>
                      </a:solidFill>
                      <a:prstDash val="solid"/>
                      <a:round/>
                      <a:headEnd type="none" w="med" len="med"/>
                      <a:tailEnd type="none" w="med" len="med"/>
                    </a:lnT>
                  </a:tcPr>
                </a:tc>
                <a:tc>
                  <a:txBody>
                    <a:bodyPr/>
                    <a:lstStyle/>
                    <a:p>
                      <a:pPr marR="0" algn="ctr" rtl="0" eaLnBrk="1" fontAlgn="ctr" hangingPunct="1">
                        <a:lnSpc>
                          <a:spcPct val="100000"/>
                        </a:lnSpc>
                        <a:spcBef>
                          <a:spcPts val="0"/>
                        </a:spcBef>
                        <a:spcAft>
                          <a:spcPts val="0"/>
                        </a:spcAft>
                        <a:buNone/>
                      </a:pPr>
                      <a:r>
                        <a:rPr lang="ru-RU" sz="900" b="0" i="0" u="none" strike="noStrike" cap="none">
                          <a:solidFill>
                            <a:schemeClr val="dk1"/>
                          </a:solidFill>
                          <a:latin typeface="+mn-lt"/>
                          <a:ea typeface="+mn-ea"/>
                          <a:cs typeface="+mn-cs"/>
                          <a:sym typeface="Arial"/>
                        </a:rPr>
                        <a:t>2 834</a:t>
                      </a:r>
                    </a:p>
                  </a:txBody>
                  <a:tcPr marL="9525" marR="9525" marT="9525" marB="0" anchor="ctr">
                    <a:lnT w="28575" cap="flat" cmpd="sng" algn="ctr">
                      <a:solidFill>
                        <a:schemeClr val="bg1"/>
                      </a:solidFill>
                      <a:prstDash val="solid"/>
                      <a:round/>
                      <a:headEnd type="none" w="med" len="med"/>
                      <a:tailEnd type="none" w="med" len="med"/>
                    </a:lnT>
                  </a:tcPr>
                </a:tc>
                <a:tc>
                  <a:txBody>
                    <a:bodyPr/>
                    <a:lstStyle/>
                    <a:p>
                      <a:pPr marR="0" algn="ctr" rtl="0" eaLnBrk="1" fontAlgn="ctr" hangingPunct="1">
                        <a:lnSpc>
                          <a:spcPct val="100000"/>
                        </a:lnSpc>
                        <a:spcBef>
                          <a:spcPts val="0"/>
                        </a:spcBef>
                        <a:spcAft>
                          <a:spcPts val="0"/>
                        </a:spcAft>
                        <a:buNone/>
                      </a:pPr>
                      <a:r>
                        <a:rPr lang="ru-RU" sz="900" b="0" i="0" u="none" strike="noStrike" cap="none">
                          <a:solidFill>
                            <a:schemeClr val="dk1"/>
                          </a:solidFill>
                          <a:latin typeface="+mn-lt"/>
                          <a:ea typeface="+mn-ea"/>
                          <a:cs typeface="+mn-cs"/>
                          <a:sym typeface="Arial"/>
                        </a:rPr>
                        <a:t>2 447</a:t>
                      </a:r>
                    </a:p>
                  </a:txBody>
                  <a:tcPr marL="9525" marR="9525" marT="9525" marB="0" anchor="ctr">
                    <a:lnT w="28575" cap="flat" cmpd="sng" algn="ctr">
                      <a:solidFill>
                        <a:schemeClr val="bg1"/>
                      </a:solidFill>
                      <a:prstDash val="solid"/>
                      <a:round/>
                      <a:headEnd type="none" w="med" len="med"/>
                      <a:tailEnd type="none" w="med" len="med"/>
                    </a:lnT>
                  </a:tcPr>
                </a:tc>
                <a:tc>
                  <a:txBody>
                    <a:bodyPr/>
                    <a:lstStyle/>
                    <a:p>
                      <a:pPr marR="0" algn="ctr" rtl="0" eaLnBrk="1" fontAlgn="ctr" hangingPunct="1">
                        <a:lnSpc>
                          <a:spcPct val="100000"/>
                        </a:lnSpc>
                        <a:spcBef>
                          <a:spcPts val="0"/>
                        </a:spcBef>
                        <a:spcAft>
                          <a:spcPts val="0"/>
                        </a:spcAft>
                        <a:buNone/>
                      </a:pPr>
                      <a:r>
                        <a:rPr lang="ru-RU" sz="1050" b="1" i="0" u="none" strike="noStrike" cap="none">
                          <a:solidFill>
                            <a:schemeClr val="dk1"/>
                          </a:solidFill>
                          <a:latin typeface="+mn-lt"/>
                          <a:ea typeface="+mn-ea"/>
                          <a:cs typeface="+mn-cs"/>
                          <a:sym typeface="Arial"/>
                        </a:rPr>
                        <a:t>30,9%</a:t>
                      </a:r>
                    </a:p>
                  </a:txBody>
                  <a:tcPr marL="9525" marR="9525" marT="9525" marB="0" anchor="ctr">
                    <a:lnT w="28575" cap="flat" cmpd="sng" algn="ctr">
                      <a:solidFill>
                        <a:schemeClr val="bg1"/>
                      </a:solidFill>
                      <a:prstDash val="solid"/>
                      <a:round/>
                      <a:headEnd type="none" w="med" len="med"/>
                      <a:tailEnd type="none" w="med" len="med"/>
                    </a:lnT>
                  </a:tcPr>
                </a:tc>
                <a:extLst>
                  <a:ext uri="{0D108BD9-81ED-4DB2-BD59-A6C34878D82A}">
                    <a16:rowId xmlns:a16="http://schemas.microsoft.com/office/drawing/2014/main" val="3271101333"/>
                  </a:ext>
                </a:extLst>
              </a:tr>
              <a:tr h="252035">
                <a:tc vMerge="1">
                  <a:txBody>
                    <a:bodyPr/>
                    <a:lstStyle/>
                    <a:p>
                      <a:endParaRPr lang="ru-KZ" sz="1100" dirty="0"/>
                    </a:p>
                  </a:txBody>
                  <a:tcPr/>
                </a:tc>
                <a:tc>
                  <a:txBody>
                    <a:bodyPr/>
                    <a:lstStyle/>
                    <a:p>
                      <a:pPr marL="72000" marR="0" algn="l" rtl="0" eaLnBrk="1" fontAlgn="b" hangingPunct="1">
                        <a:lnSpc>
                          <a:spcPct val="100000"/>
                        </a:lnSpc>
                        <a:spcBef>
                          <a:spcPts val="0"/>
                        </a:spcBef>
                        <a:spcAft>
                          <a:spcPts val="0"/>
                        </a:spcAft>
                        <a:buNone/>
                      </a:pPr>
                      <a:r>
                        <a:rPr lang="ru-RU" sz="800" b="0" i="0" u="none" strike="noStrike" cap="none" dirty="0">
                          <a:solidFill>
                            <a:schemeClr val="dk1"/>
                          </a:solidFill>
                          <a:latin typeface="+mn-lt"/>
                          <a:ea typeface="+mn-ea"/>
                          <a:cs typeface="+mn-cs"/>
                          <a:sym typeface="Arial"/>
                        </a:rPr>
                        <a:t>2 </a:t>
                      </a:r>
                      <a:r>
                        <a:rPr lang="ru-RU" sz="800" b="0" i="0" u="none" strike="noStrike" cap="none" dirty="0" err="1">
                          <a:solidFill>
                            <a:schemeClr val="dk1"/>
                          </a:solidFill>
                          <a:latin typeface="+mn-lt"/>
                          <a:ea typeface="+mn-ea"/>
                          <a:cs typeface="+mn-cs"/>
                          <a:sym typeface="Arial"/>
                        </a:rPr>
                        <a:t>Күтім</a:t>
                      </a:r>
                      <a:r>
                        <a:rPr lang="ru-RU" sz="800" b="0" i="0" u="none" strike="noStrike" cap="none" dirty="0">
                          <a:solidFill>
                            <a:schemeClr val="dk1"/>
                          </a:solidFill>
                          <a:latin typeface="+mn-lt"/>
                          <a:ea typeface="+mn-ea"/>
                          <a:cs typeface="+mn-cs"/>
                          <a:sym typeface="Arial"/>
                        </a:rPr>
                        <a:t> </a:t>
                      </a:r>
                      <a:r>
                        <a:rPr lang="ru-RU" sz="800" b="0" i="0" u="none" strike="noStrike" cap="none" dirty="0" err="1">
                          <a:solidFill>
                            <a:schemeClr val="dk1"/>
                          </a:solidFill>
                          <a:latin typeface="+mn-lt"/>
                          <a:ea typeface="+mn-ea"/>
                          <a:cs typeface="+mn-cs"/>
                          <a:sym typeface="Arial"/>
                        </a:rPr>
                        <a:t>жөніндегі</a:t>
                      </a:r>
                      <a:r>
                        <a:rPr lang="ru-RU" sz="800" b="0" i="0" u="none" strike="noStrike" cap="none" dirty="0">
                          <a:solidFill>
                            <a:schemeClr val="dk1"/>
                          </a:solidFill>
                          <a:latin typeface="+mn-lt"/>
                          <a:ea typeface="+mn-ea"/>
                          <a:cs typeface="+mn-cs"/>
                          <a:sym typeface="Arial"/>
                        </a:rPr>
                        <a:t> орта </a:t>
                      </a:r>
                      <a:r>
                        <a:rPr lang="ru-RU" sz="800" b="0" i="0" u="none" strike="noStrike" cap="none" dirty="0" err="1">
                          <a:solidFill>
                            <a:schemeClr val="dk1"/>
                          </a:solidFill>
                          <a:latin typeface="+mn-lt"/>
                          <a:ea typeface="+mn-ea"/>
                          <a:cs typeface="+mn-cs"/>
                          <a:sym typeface="Arial"/>
                        </a:rPr>
                        <a:t>медициналық</a:t>
                      </a:r>
                      <a:r>
                        <a:rPr lang="ru-RU" sz="800" b="0" i="0" u="none" strike="noStrike" cap="none" dirty="0">
                          <a:solidFill>
                            <a:schemeClr val="dk1"/>
                          </a:solidFill>
                          <a:latin typeface="+mn-lt"/>
                          <a:ea typeface="+mn-ea"/>
                          <a:cs typeface="+mn-cs"/>
                          <a:sym typeface="Arial"/>
                        </a:rPr>
                        <a:t> персонал</a:t>
                      </a:r>
                    </a:p>
                  </a:txBody>
                  <a:tcPr marL="9525" marR="9525" marT="9525" marB="0" anchor="ctr"/>
                </a:tc>
                <a:tc>
                  <a:txBody>
                    <a:bodyPr/>
                    <a:lstStyle/>
                    <a:p>
                      <a:pPr algn="ctr" fontAlgn="b"/>
                      <a:r>
                        <a:rPr lang="ru-RU" sz="900" b="0" i="1" u="none" strike="noStrike" cap="none">
                          <a:solidFill>
                            <a:schemeClr val="dk1"/>
                          </a:solidFill>
                          <a:latin typeface="+mn-lt"/>
                          <a:ea typeface="+mn-ea"/>
                          <a:cs typeface="+mn-cs"/>
                          <a:sym typeface="Arial"/>
                        </a:rPr>
                        <a:t>3221-0</a:t>
                      </a:r>
                    </a:p>
                  </a:txBody>
                  <a:tcPr marL="9525" marR="9525" marT="9525" marB="0" anchor="ctr"/>
                </a:tc>
                <a:tc>
                  <a:txBody>
                    <a:bodyPr/>
                    <a:lstStyle/>
                    <a:p>
                      <a:pPr marR="0" algn="ctr" rtl="0" eaLnBrk="1" fontAlgn="ctr" hangingPunct="1">
                        <a:lnSpc>
                          <a:spcPct val="100000"/>
                        </a:lnSpc>
                        <a:spcBef>
                          <a:spcPts val="0"/>
                        </a:spcBef>
                        <a:spcAft>
                          <a:spcPts val="0"/>
                        </a:spcAft>
                        <a:buNone/>
                      </a:pPr>
                      <a:r>
                        <a:rPr lang="ru-RU" sz="1050" b="1" i="0" u="none" strike="noStrike" cap="none" dirty="0">
                          <a:solidFill>
                            <a:schemeClr val="dk1"/>
                          </a:solidFill>
                          <a:latin typeface="+mn-lt"/>
                          <a:ea typeface="+mn-ea"/>
                          <a:cs typeface="+mn-cs"/>
                          <a:sym typeface="Arial"/>
                        </a:rPr>
                        <a:t>713</a:t>
                      </a:r>
                    </a:p>
                  </a:txBody>
                  <a:tcPr marL="9525" marR="9525" marT="9525" marB="0" anchor="ctr"/>
                </a:tc>
                <a:tc>
                  <a:txBody>
                    <a:bodyPr/>
                    <a:lstStyle/>
                    <a:p>
                      <a:pPr marR="0" algn="ctr" rtl="0" eaLnBrk="1" fontAlgn="ctr" hangingPunct="1">
                        <a:lnSpc>
                          <a:spcPct val="100000"/>
                        </a:lnSpc>
                        <a:spcBef>
                          <a:spcPts val="0"/>
                        </a:spcBef>
                        <a:spcAft>
                          <a:spcPts val="0"/>
                        </a:spcAft>
                        <a:buNone/>
                      </a:pPr>
                      <a:r>
                        <a:rPr lang="ru-RU" sz="900" b="0" i="0" u="none" strike="noStrike" cap="none">
                          <a:solidFill>
                            <a:schemeClr val="dk1"/>
                          </a:solidFill>
                          <a:latin typeface="+mn-lt"/>
                          <a:ea typeface="+mn-ea"/>
                          <a:cs typeface="+mn-cs"/>
                          <a:sym typeface="Arial"/>
                        </a:rPr>
                        <a:t>175</a:t>
                      </a:r>
                    </a:p>
                  </a:txBody>
                  <a:tcPr marL="9525" marR="9525" marT="9525" marB="0" anchor="ctr"/>
                </a:tc>
                <a:tc>
                  <a:txBody>
                    <a:bodyPr/>
                    <a:lstStyle/>
                    <a:p>
                      <a:pPr marR="0" algn="ctr" rtl="0" eaLnBrk="1" fontAlgn="ctr" hangingPunct="1">
                        <a:lnSpc>
                          <a:spcPct val="100000"/>
                        </a:lnSpc>
                        <a:spcBef>
                          <a:spcPts val="0"/>
                        </a:spcBef>
                        <a:spcAft>
                          <a:spcPts val="0"/>
                        </a:spcAft>
                        <a:buNone/>
                      </a:pPr>
                      <a:r>
                        <a:rPr lang="ru-RU" sz="900" b="0" i="0" u="none" strike="noStrike" cap="none">
                          <a:solidFill>
                            <a:schemeClr val="dk1"/>
                          </a:solidFill>
                          <a:latin typeface="+mn-lt"/>
                          <a:ea typeface="+mn-ea"/>
                          <a:cs typeface="+mn-cs"/>
                          <a:sym typeface="Arial"/>
                        </a:rPr>
                        <a:t>173</a:t>
                      </a:r>
                    </a:p>
                  </a:txBody>
                  <a:tcPr marL="9525" marR="9525" marT="9525" marB="0" anchor="ctr"/>
                </a:tc>
                <a:tc>
                  <a:txBody>
                    <a:bodyPr/>
                    <a:lstStyle/>
                    <a:p>
                      <a:pPr marR="0" algn="ctr" rtl="0" eaLnBrk="1" fontAlgn="ctr" hangingPunct="1">
                        <a:lnSpc>
                          <a:spcPct val="100000"/>
                        </a:lnSpc>
                        <a:spcBef>
                          <a:spcPts val="0"/>
                        </a:spcBef>
                        <a:spcAft>
                          <a:spcPts val="0"/>
                        </a:spcAft>
                        <a:buNone/>
                      </a:pPr>
                      <a:r>
                        <a:rPr lang="ru-RU" sz="900" b="0" i="0" u="none" strike="noStrike" cap="none">
                          <a:solidFill>
                            <a:schemeClr val="dk1"/>
                          </a:solidFill>
                          <a:latin typeface="+mn-lt"/>
                          <a:ea typeface="+mn-ea"/>
                          <a:cs typeface="+mn-cs"/>
                          <a:sym typeface="Arial"/>
                        </a:rPr>
                        <a:t>217</a:t>
                      </a:r>
                    </a:p>
                  </a:txBody>
                  <a:tcPr marL="9525" marR="9525" marT="9525" marB="0" anchor="ctr"/>
                </a:tc>
                <a:tc>
                  <a:txBody>
                    <a:bodyPr/>
                    <a:lstStyle/>
                    <a:p>
                      <a:pPr marR="0" algn="ctr" rtl="0" eaLnBrk="1" fontAlgn="ctr" hangingPunct="1">
                        <a:lnSpc>
                          <a:spcPct val="100000"/>
                        </a:lnSpc>
                        <a:spcBef>
                          <a:spcPts val="0"/>
                        </a:spcBef>
                        <a:spcAft>
                          <a:spcPts val="0"/>
                        </a:spcAft>
                        <a:buNone/>
                      </a:pPr>
                      <a:r>
                        <a:rPr lang="ru-RU" sz="900" b="0" i="0" u="none" strike="noStrike" cap="none">
                          <a:solidFill>
                            <a:schemeClr val="dk1"/>
                          </a:solidFill>
                          <a:latin typeface="+mn-lt"/>
                          <a:ea typeface="+mn-ea"/>
                          <a:cs typeface="+mn-cs"/>
                          <a:sym typeface="Arial"/>
                        </a:rPr>
                        <a:t>148</a:t>
                      </a:r>
                    </a:p>
                  </a:txBody>
                  <a:tcPr marL="9525" marR="9525" marT="9525" marB="0" anchor="ctr"/>
                </a:tc>
                <a:tc>
                  <a:txBody>
                    <a:bodyPr/>
                    <a:lstStyle/>
                    <a:p>
                      <a:pPr marR="0" algn="ctr" rtl="0" eaLnBrk="1" fontAlgn="ctr" hangingPunct="1">
                        <a:lnSpc>
                          <a:spcPct val="100000"/>
                        </a:lnSpc>
                        <a:spcBef>
                          <a:spcPts val="0"/>
                        </a:spcBef>
                        <a:spcAft>
                          <a:spcPts val="0"/>
                        </a:spcAft>
                        <a:buNone/>
                      </a:pPr>
                      <a:r>
                        <a:rPr lang="ru-RU" sz="1050" b="1" i="0" u="none" strike="noStrike" cap="none">
                          <a:solidFill>
                            <a:schemeClr val="dk1"/>
                          </a:solidFill>
                          <a:latin typeface="+mn-lt"/>
                          <a:ea typeface="+mn-ea"/>
                          <a:cs typeface="+mn-cs"/>
                          <a:sym typeface="Arial"/>
                        </a:rPr>
                        <a:t>3,3%</a:t>
                      </a:r>
                    </a:p>
                  </a:txBody>
                  <a:tcPr marL="9525" marR="9525" marT="9525" marB="0" anchor="ctr"/>
                </a:tc>
                <a:extLst>
                  <a:ext uri="{0D108BD9-81ED-4DB2-BD59-A6C34878D82A}">
                    <a16:rowId xmlns:a16="http://schemas.microsoft.com/office/drawing/2014/main" val="1275413563"/>
                  </a:ext>
                </a:extLst>
              </a:tr>
              <a:tr h="252035">
                <a:tc vMerge="1">
                  <a:txBody>
                    <a:bodyPr/>
                    <a:lstStyle/>
                    <a:p>
                      <a:endParaRPr lang="ru-KZ" sz="1100" dirty="0"/>
                    </a:p>
                  </a:txBody>
                  <a:tcPr/>
                </a:tc>
                <a:tc>
                  <a:txBody>
                    <a:bodyPr/>
                    <a:lstStyle/>
                    <a:p>
                      <a:pPr marL="72000" marR="0" algn="l" rtl="0" eaLnBrk="1" fontAlgn="b" hangingPunct="1">
                        <a:lnSpc>
                          <a:spcPct val="100000"/>
                        </a:lnSpc>
                        <a:spcBef>
                          <a:spcPts val="0"/>
                        </a:spcBef>
                        <a:spcAft>
                          <a:spcPts val="0"/>
                        </a:spcAft>
                        <a:buNone/>
                      </a:pPr>
                      <a:r>
                        <a:rPr lang="ru-RU" sz="800" b="0" i="0" u="none" strike="noStrike" cap="none" dirty="0">
                          <a:solidFill>
                            <a:schemeClr val="dk1"/>
                          </a:solidFill>
                          <a:latin typeface="+mn-lt"/>
                          <a:ea typeface="+mn-ea"/>
                          <a:cs typeface="+mn-cs"/>
                          <a:sym typeface="Arial"/>
                        </a:rPr>
                        <a:t>3 </a:t>
                      </a:r>
                      <a:r>
                        <a:rPr lang="ru-RU" sz="800" b="0" i="0" u="none" strike="noStrike" cap="none" dirty="0" err="1">
                          <a:solidFill>
                            <a:schemeClr val="dk1"/>
                          </a:solidFill>
                          <a:latin typeface="+mn-lt"/>
                          <a:ea typeface="+mn-ea"/>
                          <a:cs typeface="+mn-cs"/>
                          <a:sym typeface="Arial"/>
                        </a:rPr>
                        <a:t>Қазандық</a:t>
                      </a:r>
                      <a:r>
                        <a:rPr lang="ru-RU" sz="800" b="0" i="0" u="none" strike="noStrike" cap="none" dirty="0">
                          <a:solidFill>
                            <a:schemeClr val="dk1"/>
                          </a:solidFill>
                          <a:latin typeface="+mn-lt"/>
                          <a:ea typeface="+mn-ea"/>
                          <a:cs typeface="+mn-cs"/>
                          <a:sym typeface="Arial"/>
                        </a:rPr>
                        <a:t> </a:t>
                      </a:r>
                      <a:r>
                        <a:rPr lang="ru-RU" sz="800" b="0" i="0" u="none" strike="noStrike" cap="none" dirty="0" err="1">
                          <a:solidFill>
                            <a:schemeClr val="dk1"/>
                          </a:solidFill>
                          <a:latin typeface="+mn-lt"/>
                          <a:ea typeface="+mn-ea"/>
                          <a:cs typeface="+mn-cs"/>
                          <a:sym typeface="Arial"/>
                        </a:rPr>
                        <a:t>қондырғысының</a:t>
                      </a:r>
                      <a:r>
                        <a:rPr lang="ru-RU" sz="800" b="0" i="0" u="none" strike="noStrike" cap="none" dirty="0">
                          <a:solidFill>
                            <a:schemeClr val="dk1"/>
                          </a:solidFill>
                          <a:latin typeface="+mn-lt"/>
                          <a:ea typeface="+mn-ea"/>
                          <a:cs typeface="+mn-cs"/>
                          <a:sym typeface="Arial"/>
                        </a:rPr>
                        <a:t> </a:t>
                      </a:r>
                      <a:r>
                        <a:rPr lang="ru-RU" sz="800" b="0" i="0" u="none" strike="noStrike" cap="none" dirty="0" err="1">
                          <a:solidFill>
                            <a:schemeClr val="dk1"/>
                          </a:solidFill>
                          <a:latin typeface="+mn-lt"/>
                          <a:ea typeface="+mn-ea"/>
                          <a:cs typeface="+mn-cs"/>
                          <a:sym typeface="Arial"/>
                        </a:rPr>
                        <a:t>операторлары</a:t>
                      </a:r>
                      <a:endParaRPr lang="ru-RU" sz="800" b="0" i="0" u="none" strike="noStrike" cap="none" dirty="0">
                        <a:solidFill>
                          <a:schemeClr val="dk1"/>
                        </a:solidFill>
                        <a:latin typeface="+mn-lt"/>
                        <a:ea typeface="+mn-ea"/>
                        <a:cs typeface="+mn-cs"/>
                        <a:sym typeface="Arial"/>
                      </a:endParaRPr>
                    </a:p>
                  </a:txBody>
                  <a:tcPr marL="9525" marR="9525" marT="9525" marB="0" anchor="ctr"/>
                </a:tc>
                <a:tc>
                  <a:txBody>
                    <a:bodyPr/>
                    <a:lstStyle/>
                    <a:p>
                      <a:pPr algn="ctr" fontAlgn="b"/>
                      <a:r>
                        <a:rPr lang="ru-RU" sz="900" b="0" i="1" u="none" strike="noStrike" cap="none" dirty="0">
                          <a:solidFill>
                            <a:schemeClr val="dk1"/>
                          </a:solidFill>
                          <a:latin typeface="+mn-lt"/>
                          <a:ea typeface="+mn-ea"/>
                          <a:cs typeface="+mn-cs"/>
                          <a:sym typeface="Arial"/>
                        </a:rPr>
                        <a:t>8182-2</a:t>
                      </a:r>
                    </a:p>
                  </a:txBody>
                  <a:tcPr marL="9525" marR="9525" marT="9525" marB="0" anchor="ctr"/>
                </a:tc>
                <a:tc>
                  <a:txBody>
                    <a:bodyPr/>
                    <a:lstStyle/>
                    <a:p>
                      <a:pPr marR="0" algn="ctr" rtl="0" eaLnBrk="1" fontAlgn="ctr" hangingPunct="1">
                        <a:lnSpc>
                          <a:spcPct val="100000"/>
                        </a:lnSpc>
                        <a:spcBef>
                          <a:spcPts val="0"/>
                        </a:spcBef>
                        <a:spcAft>
                          <a:spcPts val="0"/>
                        </a:spcAft>
                        <a:buNone/>
                      </a:pPr>
                      <a:r>
                        <a:rPr lang="ru-RU" sz="1050" b="1" i="0" u="none" strike="noStrike" cap="none" dirty="0">
                          <a:solidFill>
                            <a:schemeClr val="dk1"/>
                          </a:solidFill>
                          <a:latin typeface="+mn-lt"/>
                          <a:ea typeface="+mn-ea"/>
                          <a:cs typeface="+mn-cs"/>
                          <a:sym typeface="Arial"/>
                        </a:rPr>
                        <a:t>617</a:t>
                      </a:r>
                    </a:p>
                  </a:txBody>
                  <a:tcPr marL="9525" marR="9525" marT="9525" marB="0" anchor="ctr"/>
                </a:tc>
                <a:tc>
                  <a:txBody>
                    <a:bodyPr/>
                    <a:lstStyle/>
                    <a:p>
                      <a:pPr marR="0" algn="ctr" rtl="0" eaLnBrk="1" fontAlgn="ctr" hangingPunct="1">
                        <a:lnSpc>
                          <a:spcPct val="100000"/>
                        </a:lnSpc>
                        <a:spcBef>
                          <a:spcPts val="0"/>
                        </a:spcBef>
                        <a:spcAft>
                          <a:spcPts val="0"/>
                        </a:spcAft>
                        <a:buNone/>
                      </a:pPr>
                      <a:r>
                        <a:rPr lang="ru-RU" sz="900" b="0" i="0" u="none" strike="noStrike" cap="none" dirty="0">
                          <a:solidFill>
                            <a:schemeClr val="dk1"/>
                          </a:solidFill>
                          <a:latin typeface="+mn-lt"/>
                          <a:ea typeface="+mn-ea"/>
                          <a:cs typeface="+mn-cs"/>
                          <a:sym typeface="Arial"/>
                        </a:rPr>
                        <a:t>22</a:t>
                      </a:r>
                    </a:p>
                  </a:txBody>
                  <a:tcPr marL="9525" marR="9525" marT="9525" marB="0" anchor="ctr"/>
                </a:tc>
                <a:tc>
                  <a:txBody>
                    <a:bodyPr/>
                    <a:lstStyle/>
                    <a:p>
                      <a:pPr marR="0" algn="ctr" rtl="0" eaLnBrk="1" fontAlgn="ctr" hangingPunct="1">
                        <a:lnSpc>
                          <a:spcPct val="100000"/>
                        </a:lnSpc>
                        <a:spcBef>
                          <a:spcPts val="0"/>
                        </a:spcBef>
                        <a:spcAft>
                          <a:spcPts val="0"/>
                        </a:spcAft>
                        <a:buNone/>
                      </a:pPr>
                      <a:r>
                        <a:rPr lang="ru-RU" sz="900" b="0" i="0" u="none" strike="noStrike" cap="none">
                          <a:solidFill>
                            <a:schemeClr val="dk1"/>
                          </a:solidFill>
                          <a:latin typeface="+mn-lt"/>
                          <a:ea typeface="+mn-ea"/>
                          <a:cs typeface="+mn-cs"/>
                          <a:sym typeface="Arial"/>
                        </a:rPr>
                        <a:t>2</a:t>
                      </a:r>
                    </a:p>
                  </a:txBody>
                  <a:tcPr marL="9525" marR="9525" marT="9525" marB="0" anchor="ctr"/>
                </a:tc>
                <a:tc>
                  <a:txBody>
                    <a:bodyPr/>
                    <a:lstStyle/>
                    <a:p>
                      <a:pPr marR="0" algn="ctr" rtl="0" eaLnBrk="1" fontAlgn="ctr" hangingPunct="1">
                        <a:lnSpc>
                          <a:spcPct val="100000"/>
                        </a:lnSpc>
                        <a:spcBef>
                          <a:spcPts val="0"/>
                        </a:spcBef>
                        <a:spcAft>
                          <a:spcPts val="0"/>
                        </a:spcAft>
                        <a:buNone/>
                      </a:pPr>
                      <a:r>
                        <a:rPr lang="ru-RU" sz="900" b="0" i="0" u="none" strike="noStrike" cap="none">
                          <a:solidFill>
                            <a:schemeClr val="dk1"/>
                          </a:solidFill>
                          <a:latin typeface="+mn-lt"/>
                          <a:ea typeface="+mn-ea"/>
                          <a:cs typeface="+mn-cs"/>
                          <a:sym typeface="Arial"/>
                        </a:rPr>
                        <a:t>6</a:t>
                      </a:r>
                    </a:p>
                  </a:txBody>
                  <a:tcPr marL="9525" marR="9525" marT="9525" marB="0" anchor="ctr"/>
                </a:tc>
                <a:tc>
                  <a:txBody>
                    <a:bodyPr/>
                    <a:lstStyle/>
                    <a:p>
                      <a:pPr marR="0" algn="ctr" rtl="0" eaLnBrk="1" fontAlgn="ctr" hangingPunct="1">
                        <a:lnSpc>
                          <a:spcPct val="100000"/>
                        </a:lnSpc>
                        <a:spcBef>
                          <a:spcPts val="0"/>
                        </a:spcBef>
                        <a:spcAft>
                          <a:spcPts val="0"/>
                        </a:spcAft>
                        <a:buNone/>
                      </a:pPr>
                      <a:r>
                        <a:rPr lang="ru-RU" sz="900" b="0" i="0" u="none" strike="noStrike" cap="none">
                          <a:solidFill>
                            <a:schemeClr val="dk1"/>
                          </a:solidFill>
                          <a:latin typeface="+mn-lt"/>
                          <a:ea typeface="+mn-ea"/>
                          <a:cs typeface="+mn-cs"/>
                          <a:sym typeface="Arial"/>
                        </a:rPr>
                        <a:t>587</a:t>
                      </a:r>
                    </a:p>
                  </a:txBody>
                  <a:tcPr marL="9525" marR="9525" marT="9525" marB="0" anchor="ctr"/>
                </a:tc>
                <a:tc>
                  <a:txBody>
                    <a:bodyPr/>
                    <a:lstStyle/>
                    <a:p>
                      <a:pPr marR="0" algn="ctr" rtl="0" eaLnBrk="1" fontAlgn="ctr" hangingPunct="1">
                        <a:lnSpc>
                          <a:spcPct val="100000"/>
                        </a:lnSpc>
                        <a:spcBef>
                          <a:spcPts val="0"/>
                        </a:spcBef>
                        <a:spcAft>
                          <a:spcPts val="0"/>
                        </a:spcAft>
                        <a:buNone/>
                      </a:pPr>
                      <a:r>
                        <a:rPr lang="ru-RU" sz="1050" b="1" i="0" u="none" strike="noStrike" cap="none">
                          <a:solidFill>
                            <a:schemeClr val="dk1"/>
                          </a:solidFill>
                          <a:latin typeface="+mn-lt"/>
                          <a:ea typeface="+mn-ea"/>
                          <a:cs typeface="+mn-cs"/>
                          <a:sym typeface="Arial"/>
                        </a:rPr>
                        <a:t>2,8%</a:t>
                      </a:r>
                    </a:p>
                  </a:txBody>
                  <a:tcPr marL="9525" marR="9525" marT="9525" marB="0" anchor="ctr"/>
                </a:tc>
                <a:extLst>
                  <a:ext uri="{0D108BD9-81ED-4DB2-BD59-A6C34878D82A}">
                    <a16:rowId xmlns:a16="http://schemas.microsoft.com/office/drawing/2014/main" val="4272407079"/>
                  </a:ext>
                </a:extLst>
              </a:tr>
              <a:tr h="252035">
                <a:tc vMerge="1">
                  <a:txBody>
                    <a:bodyPr/>
                    <a:lstStyle/>
                    <a:p>
                      <a:endParaRPr lang="ru-KZ" sz="1100" dirty="0"/>
                    </a:p>
                  </a:txBody>
                  <a:tcPr/>
                </a:tc>
                <a:tc>
                  <a:txBody>
                    <a:bodyPr/>
                    <a:lstStyle/>
                    <a:p>
                      <a:pPr marL="72000" marR="0" algn="l" rtl="0" eaLnBrk="1" fontAlgn="b" hangingPunct="1">
                        <a:lnSpc>
                          <a:spcPct val="100000"/>
                        </a:lnSpc>
                        <a:spcBef>
                          <a:spcPts val="0"/>
                        </a:spcBef>
                        <a:spcAft>
                          <a:spcPts val="0"/>
                        </a:spcAft>
                        <a:buNone/>
                      </a:pPr>
                      <a:r>
                        <a:rPr lang="ru-RU" sz="800" b="0" i="0" u="none" strike="noStrike" cap="none" dirty="0">
                          <a:solidFill>
                            <a:schemeClr val="dk1"/>
                          </a:solidFill>
                          <a:latin typeface="+mn-lt"/>
                          <a:ea typeface="+mn-ea"/>
                          <a:cs typeface="+mn-cs"/>
                          <a:sym typeface="Arial"/>
                        </a:rPr>
                        <a:t>4 </a:t>
                      </a:r>
                      <a:r>
                        <a:rPr lang="ru-RU" sz="800" b="0" i="0" u="none" strike="noStrike" cap="none" dirty="0" err="1">
                          <a:solidFill>
                            <a:schemeClr val="dk1"/>
                          </a:solidFill>
                          <a:latin typeface="+mn-lt"/>
                          <a:ea typeface="+mn-ea"/>
                          <a:cs typeface="+mn-cs"/>
                          <a:sym typeface="Arial"/>
                        </a:rPr>
                        <a:t>Өңдеу</a:t>
                      </a:r>
                      <a:r>
                        <a:rPr lang="ru-RU" sz="800" b="0" i="0" u="none" strike="noStrike" cap="none" dirty="0">
                          <a:solidFill>
                            <a:schemeClr val="dk1"/>
                          </a:solidFill>
                          <a:latin typeface="+mn-lt"/>
                          <a:ea typeface="+mn-ea"/>
                          <a:cs typeface="+mn-cs"/>
                          <a:sym typeface="Arial"/>
                        </a:rPr>
                        <a:t> </a:t>
                      </a:r>
                      <a:r>
                        <a:rPr lang="ru-RU" sz="800" b="0" i="0" u="none" strike="noStrike" cap="none" dirty="0" err="1">
                          <a:solidFill>
                            <a:schemeClr val="dk1"/>
                          </a:solidFill>
                          <a:latin typeface="+mn-lt"/>
                          <a:ea typeface="+mn-ea"/>
                          <a:cs typeface="+mn-cs"/>
                          <a:sym typeface="Arial"/>
                        </a:rPr>
                        <a:t>өнеркәсібінде</a:t>
                      </a:r>
                      <a:r>
                        <a:rPr lang="ru-RU" sz="800" b="0" i="0" u="none" strike="noStrike" cap="none" dirty="0">
                          <a:solidFill>
                            <a:schemeClr val="dk1"/>
                          </a:solidFill>
                          <a:latin typeface="+mn-lt"/>
                          <a:ea typeface="+mn-ea"/>
                          <a:cs typeface="+mn-cs"/>
                          <a:sym typeface="Arial"/>
                        </a:rPr>
                        <a:t> </a:t>
                      </a:r>
                      <a:r>
                        <a:rPr lang="ru-RU" sz="800" b="0" i="0" u="none" strike="noStrike" cap="none" dirty="0" err="1">
                          <a:solidFill>
                            <a:schemeClr val="dk1"/>
                          </a:solidFill>
                          <a:latin typeface="+mn-lt"/>
                          <a:ea typeface="+mn-ea"/>
                          <a:cs typeface="+mn-cs"/>
                          <a:sym typeface="Arial"/>
                        </a:rPr>
                        <a:t>жұмыс</a:t>
                      </a:r>
                      <a:r>
                        <a:rPr lang="ru-RU" sz="800" b="0" i="0" u="none" strike="noStrike" cap="none" dirty="0">
                          <a:solidFill>
                            <a:schemeClr val="dk1"/>
                          </a:solidFill>
                          <a:latin typeface="+mn-lt"/>
                          <a:ea typeface="+mn-ea"/>
                          <a:cs typeface="+mn-cs"/>
                          <a:sym typeface="Arial"/>
                        </a:rPr>
                        <a:t> </a:t>
                      </a:r>
                      <a:r>
                        <a:rPr lang="ru-RU" sz="800" b="0" i="0" u="none" strike="noStrike" cap="none" dirty="0" err="1">
                          <a:solidFill>
                            <a:schemeClr val="dk1"/>
                          </a:solidFill>
                          <a:latin typeface="+mn-lt"/>
                          <a:ea typeface="+mn-ea"/>
                          <a:cs typeface="+mn-cs"/>
                          <a:sym typeface="Arial"/>
                        </a:rPr>
                        <a:t>істейтін</a:t>
                      </a:r>
                      <a:r>
                        <a:rPr lang="ru-RU" sz="800" b="0" i="0" u="none" strike="noStrike" cap="none" dirty="0">
                          <a:solidFill>
                            <a:schemeClr val="dk1"/>
                          </a:solidFill>
                          <a:latin typeface="+mn-lt"/>
                          <a:ea typeface="+mn-ea"/>
                          <a:cs typeface="+mn-cs"/>
                          <a:sym typeface="Arial"/>
                        </a:rPr>
                        <a:t> </a:t>
                      </a:r>
                      <a:r>
                        <a:rPr lang="ru-RU" sz="800" b="0" i="0" u="none" strike="noStrike" cap="none" dirty="0" err="1">
                          <a:solidFill>
                            <a:schemeClr val="dk1"/>
                          </a:solidFill>
                          <a:latin typeface="+mn-lt"/>
                          <a:ea typeface="+mn-ea"/>
                          <a:cs typeface="+mn-cs"/>
                          <a:sym typeface="Arial"/>
                        </a:rPr>
                        <a:t>басқа</a:t>
                      </a:r>
                      <a:r>
                        <a:rPr lang="ru-RU" sz="800" b="0" i="0" u="none" strike="noStrike" cap="none" dirty="0">
                          <a:solidFill>
                            <a:schemeClr val="dk1"/>
                          </a:solidFill>
                          <a:latin typeface="+mn-lt"/>
                          <a:ea typeface="+mn-ea"/>
                          <a:cs typeface="+mn-cs"/>
                          <a:sym typeface="Arial"/>
                        </a:rPr>
                        <a:t> да </a:t>
                      </a:r>
                      <a:r>
                        <a:rPr lang="ru-RU" sz="800" b="0" i="0" u="none" strike="noStrike" cap="none" dirty="0" err="1">
                          <a:solidFill>
                            <a:schemeClr val="dk1"/>
                          </a:solidFill>
                          <a:latin typeface="+mn-lt"/>
                          <a:ea typeface="+mn-ea"/>
                          <a:cs typeface="+mn-cs"/>
                          <a:sym typeface="Arial"/>
                        </a:rPr>
                        <a:t>біліктілігі</a:t>
                      </a:r>
                      <a:r>
                        <a:rPr lang="ru-RU" sz="800" b="0" i="0" u="none" strike="noStrike" cap="none" dirty="0">
                          <a:solidFill>
                            <a:schemeClr val="dk1"/>
                          </a:solidFill>
                          <a:latin typeface="+mn-lt"/>
                          <a:ea typeface="+mn-ea"/>
                          <a:cs typeface="+mn-cs"/>
                          <a:sym typeface="Arial"/>
                        </a:rPr>
                        <a:t> </a:t>
                      </a:r>
                      <a:r>
                        <a:rPr lang="ru-RU" sz="800" b="0" i="0" u="none" strike="noStrike" cap="none" dirty="0" err="1">
                          <a:solidFill>
                            <a:schemeClr val="dk1"/>
                          </a:solidFill>
                          <a:latin typeface="+mn-lt"/>
                          <a:ea typeface="+mn-ea"/>
                          <a:cs typeface="+mn-cs"/>
                          <a:sym typeface="Arial"/>
                        </a:rPr>
                        <a:t>жоқ</a:t>
                      </a:r>
                      <a:r>
                        <a:rPr lang="ru-RU" sz="800" b="0" i="0" u="none" strike="noStrike" cap="none" dirty="0">
                          <a:solidFill>
                            <a:schemeClr val="dk1"/>
                          </a:solidFill>
                          <a:latin typeface="+mn-lt"/>
                          <a:ea typeface="+mn-ea"/>
                          <a:cs typeface="+mn-cs"/>
                          <a:sym typeface="Arial"/>
                        </a:rPr>
                        <a:t> </a:t>
                      </a:r>
                      <a:r>
                        <a:rPr lang="ru-RU" sz="800" b="0" i="0" u="none" strike="noStrike" cap="none" dirty="0" err="1">
                          <a:solidFill>
                            <a:schemeClr val="dk1"/>
                          </a:solidFill>
                          <a:latin typeface="+mn-lt"/>
                          <a:ea typeface="+mn-ea"/>
                          <a:cs typeface="+mn-cs"/>
                          <a:sym typeface="Arial"/>
                        </a:rPr>
                        <a:t>жұмысшылар</a:t>
                      </a:r>
                      <a:endParaRPr lang="ru-RU" sz="800" b="0" i="0" u="none" strike="noStrike" cap="none" dirty="0">
                        <a:solidFill>
                          <a:schemeClr val="dk1"/>
                        </a:solidFill>
                        <a:latin typeface="+mn-lt"/>
                        <a:ea typeface="+mn-ea"/>
                        <a:cs typeface="+mn-cs"/>
                        <a:sym typeface="Arial"/>
                      </a:endParaRPr>
                    </a:p>
                  </a:txBody>
                  <a:tcPr marL="9525" marR="9525" marT="9525" marB="0" anchor="ctr"/>
                </a:tc>
                <a:tc>
                  <a:txBody>
                    <a:bodyPr/>
                    <a:lstStyle/>
                    <a:p>
                      <a:pPr algn="ctr" fontAlgn="b"/>
                      <a:r>
                        <a:rPr lang="ru-RU" sz="900" b="0" i="1" u="none" strike="noStrike" cap="none" dirty="0">
                          <a:solidFill>
                            <a:schemeClr val="dk1"/>
                          </a:solidFill>
                          <a:latin typeface="+mn-lt"/>
                          <a:ea typeface="+mn-ea"/>
                          <a:cs typeface="+mn-cs"/>
                          <a:sym typeface="Arial"/>
                        </a:rPr>
                        <a:t>9329-9</a:t>
                      </a:r>
                    </a:p>
                  </a:txBody>
                  <a:tcPr marL="9525" marR="9525" marT="9525" marB="0" anchor="ctr"/>
                </a:tc>
                <a:tc>
                  <a:txBody>
                    <a:bodyPr/>
                    <a:lstStyle/>
                    <a:p>
                      <a:pPr marR="0" algn="ctr" rtl="0" eaLnBrk="1" fontAlgn="ctr" hangingPunct="1">
                        <a:lnSpc>
                          <a:spcPct val="100000"/>
                        </a:lnSpc>
                        <a:spcBef>
                          <a:spcPts val="0"/>
                        </a:spcBef>
                        <a:spcAft>
                          <a:spcPts val="0"/>
                        </a:spcAft>
                        <a:buNone/>
                      </a:pPr>
                      <a:r>
                        <a:rPr lang="ru-RU" sz="1050" b="1" i="0" u="none" strike="noStrike" cap="none">
                          <a:solidFill>
                            <a:schemeClr val="dk1"/>
                          </a:solidFill>
                          <a:latin typeface="+mn-lt"/>
                          <a:ea typeface="+mn-ea"/>
                          <a:cs typeface="+mn-cs"/>
                          <a:sym typeface="Arial"/>
                        </a:rPr>
                        <a:t>535</a:t>
                      </a:r>
                    </a:p>
                  </a:txBody>
                  <a:tcPr marL="9525" marR="9525" marT="9525" marB="0" anchor="ctr"/>
                </a:tc>
                <a:tc>
                  <a:txBody>
                    <a:bodyPr/>
                    <a:lstStyle/>
                    <a:p>
                      <a:pPr marR="0" algn="ctr" rtl="0" eaLnBrk="1" fontAlgn="ctr" hangingPunct="1">
                        <a:lnSpc>
                          <a:spcPct val="100000"/>
                        </a:lnSpc>
                        <a:spcBef>
                          <a:spcPts val="0"/>
                        </a:spcBef>
                        <a:spcAft>
                          <a:spcPts val="0"/>
                        </a:spcAft>
                        <a:buNone/>
                      </a:pPr>
                      <a:r>
                        <a:rPr lang="ru-RU" sz="900" b="0" i="0" u="none" strike="noStrike" cap="none" dirty="0">
                          <a:solidFill>
                            <a:schemeClr val="dk1"/>
                          </a:solidFill>
                          <a:latin typeface="+mn-lt"/>
                          <a:ea typeface="+mn-ea"/>
                          <a:cs typeface="+mn-cs"/>
                          <a:sym typeface="Arial"/>
                        </a:rPr>
                        <a:t>32</a:t>
                      </a:r>
                    </a:p>
                  </a:txBody>
                  <a:tcPr marL="9525" marR="9525" marT="9525" marB="0" anchor="ctr"/>
                </a:tc>
                <a:tc>
                  <a:txBody>
                    <a:bodyPr/>
                    <a:lstStyle/>
                    <a:p>
                      <a:pPr marR="0" algn="ctr" rtl="0" eaLnBrk="1" fontAlgn="ctr" hangingPunct="1">
                        <a:lnSpc>
                          <a:spcPct val="100000"/>
                        </a:lnSpc>
                        <a:spcBef>
                          <a:spcPts val="0"/>
                        </a:spcBef>
                        <a:spcAft>
                          <a:spcPts val="0"/>
                        </a:spcAft>
                        <a:buNone/>
                      </a:pPr>
                      <a:r>
                        <a:rPr lang="ru-RU" sz="900" b="0" i="0" u="none" strike="noStrike" cap="none">
                          <a:solidFill>
                            <a:schemeClr val="dk1"/>
                          </a:solidFill>
                          <a:latin typeface="+mn-lt"/>
                          <a:ea typeface="+mn-ea"/>
                          <a:cs typeface="+mn-cs"/>
                          <a:sym typeface="Arial"/>
                        </a:rPr>
                        <a:t>1</a:t>
                      </a:r>
                    </a:p>
                  </a:txBody>
                  <a:tcPr marL="9525" marR="9525" marT="9525" marB="0" anchor="ctr"/>
                </a:tc>
                <a:tc>
                  <a:txBody>
                    <a:bodyPr/>
                    <a:lstStyle/>
                    <a:p>
                      <a:pPr marR="0" algn="ctr" rtl="0" eaLnBrk="1" fontAlgn="ctr" hangingPunct="1">
                        <a:lnSpc>
                          <a:spcPct val="100000"/>
                        </a:lnSpc>
                        <a:spcBef>
                          <a:spcPts val="0"/>
                        </a:spcBef>
                        <a:spcAft>
                          <a:spcPts val="0"/>
                        </a:spcAft>
                        <a:buNone/>
                      </a:pPr>
                      <a:r>
                        <a:rPr lang="ru-RU" sz="900" b="0" i="0" u="none" strike="noStrike" cap="none">
                          <a:solidFill>
                            <a:schemeClr val="dk1"/>
                          </a:solidFill>
                          <a:latin typeface="+mn-lt"/>
                          <a:ea typeface="+mn-ea"/>
                          <a:cs typeface="+mn-cs"/>
                          <a:sym typeface="Arial"/>
                        </a:rPr>
                        <a:t>6</a:t>
                      </a:r>
                    </a:p>
                  </a:txBody>
                  <a:tcPr marL="9525" marR="9525" marT="9525" marB="0" anchor="ctr"/>
                </a:tc>
                <a:tc>
                  <a:txBody>
                    <a:bodyPr/>
                    <a:lstStyle/>
                    <a:p>
                      <a:pPr marR="0" algn="ctr" rtl="0" eaLnBrk="1" fontAlgn="ctr" hangingPunct="1">
                        <a:lnSpc>
                          <a:spcPct val="100000"/>
                        </a:lnSpc>
                        <a:spcBef>
                          <a:spcPts val="0"/>
                        </a:spcBef>
                        <a:spcAft>
                          <a:spcPts val="0"/>
                        </a:spcAft>
                        <a:buNone/>
                      </a:pPr>
                      <a:r>
                        <a:rPr lang="ru-RU" sz="900" b="0" i="0" u="none" strike="noStrike" cap="none">
                          <a:solidFill>
                            <a:schemeClr val="dk1"/>
                          </a:solidFill>
                          <a:latin typeface="+mn-lt"/>
                          <a:ea typeface="+mn-ea"/>
                          <a:cs typeface="+mn-cs"/>
                          <a:sym typeface="Arial"/>
                        </a:rPr>
                        <a:t>496</a:t>
                      </a:r>
                    </a:p>
                  </a:txBody>
                  <a:tcPr marL="9525" marR="9525" marT="9525" marB="0" anchor="ctr"/>
                </a:tc>
                <a:tc>
                  <a:txBody>
                    <a:bodyPr/>
                    <a:lstStyle/>
                    <a:p>
                      <a:pPr marR="0" algn="ctr" rtl="0" eaLnBrk="1" fontAlgn="ctr" hangingPunct="1">
                        <a:lnSpc>
                          <a:spcPct val="100000"/>
                        </a:lnSpc>
                        <a:spcBef>
                          <a:spcPts val="0"/>
                        </a:spcBef>
                        <a:spcAft>
                          <a:spcPts val="0"/>
                        </a:spcAft>
                        <a:buNone/>
                      </a:pPr>
                      <a:r>
                        <a:rPr lang="ru-RU" sz="1050" b="1" i="0" u="none" strike="noStrike" cap="none">
                          <a:solidFill>
                            <a:schemeClr val="dk1"/>
                          </a:solidFill>
                          <a:latin typeface="+mn-lt"/>
                          <a:ea typeface="+mn-ea"/>
                          <a:cs typeface="+mn-cs"/>
                          <a:sym typeface="Arial"/>
                        </a:rPr>
                        <a:t>2,4%</a:t>
                      </a:r>
                    </a:p>
                  </a:txBody>
                  <a:tcPr marL="9525" marR="9525" marT="9525" marB="0" anchor="ctr"/>
                </a:tc>
                <a:extLst>
                  <a:ext uri="{0D108BD9-81ED-4DB2-BD59-A6C34878D82A}">
                    <a16:rowId xmlns:a16="http://schemas.microsoft.com/office/drawing/2014/main" val="2855516078"/>
                  </a:ext>
                </a:extLst>
              </a:tr>
              <a:tr h="252035">
                <a:tc vMerge="1">
                  <a:txBody>
                    <a:bodyPr/>
                    <a:lstStyle/>
                    <a:p>
                      <a:endParaRPr lang="ru-KZ" sz="1100" dirty="0"/>
                    </a:p>
                  </a:txBody>
                  <a:tcPr/>
                </a:tc>
                <a:tc>
                  <a:txBody>
                    <a:bodyPr/>
                    <a:lstStyle/>
                    <a:p>
                      <a:pPr marL="72000" marR="0" algn="l" rtl="0" eaLnBrk="1" fontAlgn="b" hangingPunct="1">
                        <a:lnSpc>
                          <a:spcPct val="100000"/>
                        </a:lnSpc>
                        <a:spcBef>
                          <a:spcPts val="0"/>
                        </a:spcBef>
                        <a:spcAft>
                          <a:spcPts val="0"/>
                        </a:spcAft>
                        <a:buNone/>
                      </a:pPr>
                      <a:r>
                        <a:rPr lang="ru-RU" sz="800" b="0" i="0" u="none" strike="noStrike" cap="none" dirty="0">
                          <a:solidFill>
                            <a:schemeClr val="dk1"/>
                          </a:solidFill>
                          <a:latin typeface="+mn-lt"/>
                          <a:ea typeface="+mn-ea"/>
                          <a:cs typeface="+mn-cs"/>
                          <a:sym typeface="Arial"/>
                        </a:rPr>
                        <a:t>5 Электр </a:t>
                      </a:r>
                      <a:r>
                        <a:rPr lang="ru-RU" sz="800" b="0" i="0" u="none" strike="noStrike" cap="none" dirty="0" err="1">
                          <a:solidFill>
                            <a:schemeClr val="dk1"/>
                          </a:solidFill>
                          <a:latin typeface="+mn-lt"/>
                          <a:ea typeface="+mn-ea"/>
                          <a:cs typeface="+mn-cs"/>
                          <a:sym typeface="Arial"/>
                        </a:rPr>
                        <a:t>энергиясын</a:t>
                      </a:r>
                      <a:r>
                        <a:rPr lang="ru-RU" sz="800" b="0" i="0" u="none" strike="noStrike" cap="none" dirty="0">
                          <a:solidFill>
                            <a:schemeClr val="dk1"/>
                          </a:solidFill>
                          <a:latin typeface="+mn-lt"/>
                          <a:ea typeface="+mn-ea"/>
                          <a:cs typeface="+mn-cs"/>
                          <a:sym typeface="Arial"/>
                        </a:rPr>
                        <a:t> </a:t>
                      </a:r>
                      <a:r>
                        <a:rPr lang="ru-RU" sz="800" b="0" i="0" u="none" strike="noStrike" cap="none" dirty="0" err="1">
                          <a:solidFill>
                            <a:schemeClr val="dk1"/>
                          </a:solidFill>
                          <a:latin typeface="+mn-lt"/>
                          <a:ea typeface="+mn-ea"/>
                          <a:cs typeface="+mn-cs"/>
                          <a:sym typeface="Arial"/>
                        </a:rPr>
                        <a:t>өндіру</a:t>
                      </a:r>
                      <a:r>
                        <a:rPr lang="ru-RU" sz="800" b="0" i="0" u="none" strike="noStrike" cap="none" dirty="0">
                          <a:solidFill>
                            <a:schemeClr val="dk1"/>
                          </a:solidFill>
                          <a:latin typeface="+mn-lt"/>
                          <a:ea typeface="+mn-ea"/>
                          <a:cs typeface="+mn-cs"/>
                          <a:sym typeface="Arial"/>
                        </a:rPr>
                        <a:t> </a:t>
                      </a:r>
                      <a:r>
                        <a:rPr lang="ru-RU" sz="800" b="0" i="0" u="none" strike="noStrike" cap="none" dirty="0" err="1">
                          <a:solidFill>
                            <a:schemeClr val="dk1"/>
                          </a:solidFill>
                          <a:latin typeface="+mn-lt"/>
                          <a:ea typeface="+mn-ea"/>
                          <a:cs typeface="+mn-cs"/>
                          <a:sym typeface="Arial"/>
                        </a:rPr>
                        <a:t>жөніндегі</a:t>
                      </a:r>
                      <a:r>
                        <a:rPr lang="ru-RU" sz="800" b="0" i="0" u="none" strike="noStrike" cap="none" dirty="0">
                          <a:solidFill>
                            <a:schemeClr val="dk1"/>
                          </a:solidFill>
                          <a:latin typeface="+mn-lt"/>
                          <a:ea typeface="+mn-ea"/>
                          <a:cs typeface="+mn-cs"/>
                          <a:sym typeface="Arial"/>
                        </a:rPr>
                        <a:t> </a:t>
                      </a:r>
                      <a:r>
                        <a:rPr lang="ru-RU" sz="800" b="0" i="0" u="none" strike="noStrike" cap="none" dirty="0" err="1">
                          <a:solidFill>
                            <a:schemeClr val="dk1"/>
                          </a:solidFill>
                          <a:latin typeface="+mn-lt"/>
                          <a:ea typeface="+mn-ea"/>
                          <a:cs typeface="+mn-cs"/>
                          <a:sym typeface="Arial"/>
                        </a:rPr>
                        <a:t>операторлар</a:t>
                      </a:r>
                      <a:endParaRPr lang="ru-RU" sz="800" b="0" i="0" u="none" strike="noStrike" cap="none" dirty="0">
                        <a:solidFill>
                          <a:schemeClr val="dk1"/>
                        </a:solidFill>
                        <a:latin typeface="+mn-lt"/>
                        <a:ea typeface="+mn-ea"/>
                        <a:cs typeface="+mn-cs"/>
                        <a:sym typeface="Arial"/>
                      </a:endParaRPr>
                    </a:p>
                  </a:txBody>
                  <a:tcPr marL="9525" marR="9525" marT="9525" marB="0" anchor="ctr">
                    <a:lnB w="28575" cap="flat" cmpd="sng" algn="ctr">
                      <a:solidFill>
                        <a:schemeClr val="bg2"/>
                      </a:solidFill>
                      <a:prstDash val="solid"/>
                      <a:round/>
                      <a:headEnd type="none" w="med" len="med"/>
                      <a:tailEnd type="none" w="med" len="med"/>
                    </a:lnB>
                  </a:tcPr>
                </a:tc>
                <a:tc>
                  <a:txBody>
                    <a:bodyPr/>
                    <a:lstStyle/>
                    <a:p>
                      <a:pPr algn="ctr" fontAlgn="b"/>
                      <a:r>
                        <a:rPr lang="ru-RU" sz="900" b="0" i="1" u="none" strike="noStrike" cap="none" dirty="0">
                          <a:solidFill>
                            <a:schemeClr val="dk1"/>
                          </a:solidFill>
                          <a:latin typeface="+mn-lt"/>
                          <a:ea typeface="+mn-ea"/>
                          <a:cs typeface="+mn-cs"/>
                          <a:sym typeface="Arial"/>
                        </a:rPr>
                        <a:t>8186-0</a:t>
                      </a:r>
                    </a:p>
                  </a:txBody>
                  <a:tcPr marL="9525" marR="9525" marT="9525" marB="0" anchor="ctr">
                    <a:lnB w="28575" cap="flat" cmpd="sng" algn="ctr">
                      <a:solidFill>
                        <a:schemeClr val="bg2"/>
                      </a:solidFill>
                      <a:prstDash val="solid"/>
                      <a:round/>
                      <a:headEnd type="none" w="med" len="med"/>
                      <a:tailEnd type="none" w="med" len="med"/>
                    </a:lnB>
                  </a:tcPr>
                </a:tc>
                <a:tc>
                  <a:txBody>
                    <a:bodyPr/>
                    <a:lstStyle/>
                    <a:p>
                      <a:pPr marR="0" algn="ctr" rtl="0" eaLnBrk="1" fontAlgn="ctr" hangingPunct="1">
                        <a:lnSpc>
                          <a:spcPct val="100000"/>
                        </a:lnSpc>
                        <a:spcBef>
                          <a:spcPts val="0"/>
                        </a:spcBef>
                        <a:spcAft>
                          <a:spcPts val="0"/>
                        </a:spcAft>
                        <a:buNone/>
                      </a:pPr>
                      <a:r>
                        <a:rPr lang="ru-RU" sz="1050" b="1" i="0" u="none" strike="noStrike" cap="none">
                          <a:solidFill>
                            <a:schemeClr val="dk1"/>
                          </a:solidFill>
                          <a:latin typeface="+mn-lt"/>
                          <a:ea typeface="+mn-ea"/>
                          <a:cs typeface="+mn-cs"/>
                          <a:sym typeface="Arial"/>
                        </a:rPr>
                        <a:t>487</a:t>
                      </a:r>
                    </a:p>
                  </a:txBody>
                  <a:tcPr marL="9525" marR="9525" marT="9525" marB="0" anchor="ctr">
                    <a:lnB w="28575" cap="flat" cmpd="sng" algn="ctr">
                      <a:solidFill>
                        <a:schemeClr val="bg2"/>
                      </a:solidFill>
                      <a:prstDash val="solid"/>
                      <a:round/>
                      <a:headEnd type="none" w="med" len="med"/>
                      <a:tailEnd type="none" w="med" len="med"/>
                    </a:lnB>
                  </a:tcPr>
                </a:tc>
                <a:tc>
                  <a:txBody>
                    <a:bodyPr/>
                    <a:lstStyle/>
                    <a:p>
                      <a:pPr marR="0" algn="ctr" rtl="0" eaLnBrk="1" fontAlgn="ctr" hangingPunct="1">
                        <a:lnSpc>
                          <a:spcPct val="100000"/>
                        </a:lnSpc>
                        <a:spcBef>
                          <a:spcPts val="0"/>
                        </a:spcBef>
                        <a:spcAft>
                          <a:spcPts val="0"/>
                        </a:spcAft>
                        <a:buNone/>
                      </a:pPr>
                      <a:r>
                        <a:rPr lang="ru-RU" sz="900" b="0" i="0" u="none" strike="noStrike" cap="none" dirty="0">
                          <a:solidFill>
                            <a:schemeClr val="dk1"/>
                          </a:solidFill>
                          <a:latin typeface="+mn-lt"/>
                          <a:ea typeface="+mn-ea"/>
                          <a:cs typeface="+mn-cs"/>
                          <a:sym typeface="Arial"/>
                        </a:rPr>
                        <a:t>30</a:t>
                      </a:r>
                    </a:p>
                  </a:txBody>
                  <a:tcPr marL="9525" marR="9525" marT="9525" marB="0" anchor="ctr">
                    <a:lnB w="28575" cap="flat" cmpd="sng" algn="ctr">
                      <a:solidFill>
                        <a:schemeClr val="bg2"/>
                      </a:solidFill>
                      <a:prstDash val="solid"/>
                      <a:round/>
                      <a:headEnd type="none" w="med" len="med"/>
                      <a:tailEnd type="none" w="med" len="med"/>
                    </a:lnB>
                  </a:tcPr>
                </a:tc>
                <a:tc>
                  <a:txBody>
                    <a:bodyPr/>
                    <a:lstStyle/>
                    <a:p>
                      <a:pPr marR="0" algn="ctr" rtl="0" eaLnBrk="1" fontAlgn="ctr" hangingPunct="1">
                        <a:lnSpc>
                          <a:spcPct val="100000"/>
                        </a:lnSpc>
                        <a:spcBef>
                          <a:spcPts val="0"/>
                        </a:spcBef>
                        <a:spcAft>
                          <a:spcPts val="0"/>
                        </a:spcAft>
                        <a:buNone/>
                      </a:pPr>
                      <a:r>
                        <a:rPr lang="ru-RU" sz="900" b="0" i="0" u="none" strike="noStrike" cap="none" dirty="0">
                          <a:solidFill>
                            <a:schemeClr val="dk1"/>
                          </a:solidFill>
                          <a:latin typeface="+mn-lt"/>
                          <a:ea typeface="+mn-ea"/>
                          <a:cs typeface="+mn-cs"/>
                          <a:sym typeface="Arial"/>
                        </a:rPr>
                        <a:t>7</a:t>
                      </a:r>
                    </a:p>
                  </a:txBody>
                  <a:tcPr marL="9525" marR="9525" marT="9525" marB="0" anchor="ctr">
                    <a:lnB w="28575" cap="flat" cmpd="sng" algn="ctr">
                      <a:solidFill>
                        <a:schemeClr val="bg2"/>
                      </a:solidFill>
                      <a:prstDash val="solid"/>
                      <a:round/>
                      <a:headEnd type="none" w="med" len="med"/>
                      <a:tailEnd type="none" w="med" len="med"/>
                    </a:lnB>
                  </a:tcPr>
                </a:tc>
                <a:tc>
                  <a:txBody>
                    <a:bodyPr/>
                    <a:lstStyle/>
                    <a:p>
                      <a:pPr marR="0" algn="ctr" rtl="0" eaLnBrk="1" fontAlgn="ctr" hangingPunct="1">
                        <a:lnSpc>
                          <a:spcPct val="100000"/>
                        </a:lnSpc>
                        <a:spcBef>
                          <a:spcPts val="0"/>
                        </a:spcBef>
                        <a:spcAft>
                          <a:spcPts val="0"/>
                        </a:spcAft>
                        <a:buNone/>
                      </a:pPr>
                      <a:r>
                        <a:rPr lang="ru-RU" sz="900" b="0" i="0" u="none" strike="noStrike" cap="none">
                          <a:solidFill>
                            <a:schemeClr val="dk1"/>
                          </a:solidFill>
                          <a:latin typeface="+mn-lt"/>
                          <a:ea typeface="+mn-ea"/>
                          <a:cs typeface="+mn-cs"/>
                          <a:sym typeface="Arial"/>
                        </a:rPr>
                        <a:t>9</a:t>
                      </a:r>
                    </a:p>
                  </a:txBody>
                  <a:tcPr marL="9525" marR="9525" marT="9525" marB="0" anchor="ctr">
                    <a:lnB w="28575" cap="flat" cmpd="sng" algn="ctr">
                      <a:solidFill>
                        <a:schemeClr val="bg2"/>
                      </a:solidFill>
                      <a:prstDash val="solid"/>
                      <a:round/>
                      <a:headEnd type="none" w="med" len="med"/>
                      <a:tailEnd type="none" w="med" len="med"/>
                    </a:lnB>
                  </a:tcPr>
                </a:tc>
                <a:tc>
                  <a:txBody>
                    <a:bodyPr/>
                    <a:lstStyle/>
                    <a:p>
                      <a:pPr marR="0" algn="ctr" rtl="0" eaLnBrk="1" fontAlgn="ctr" hangingPunct="1">
                        <a:lnSpc>
                          <a:spcPct val="100000"/>
                        </a:lnSpc>
                        <a:spcBef>
                          <a:spcPts val="0"/>
                        </a:spcBef>
                        <a:spcAft>
                          <a:spcPts val="0"/>
                        </a:spcAft>
                        <a:buNone/>
                      </a:pPr>
                      <a:r>
                        <a:rPr lang="ru-RU" sz="900" b="0" i="0" u="none" strike="noStrike" cap="none">
                          <a:solidFill>
                            <a:schemeClr val="dk1"/>
                          </a:solidFill>
                          <a:latin typeface="+mn-lt"/>
                          <a:ea typeface="+mn-ea"/>
                          <a:cs typeface="+mn-cs"/>
                          <a:sym typeface="Arial"/>
                        </a:rPr>
                        <a:t>441</a:t>
                      </a:r>
                    </a:p>
                  </a:txBody>
                  <a:tcPr marL="9525" marR="9525" marT="9525" marB="0" anchor="ctr">
                    <a:lnB w="28575" cap="flat" cmpd="sng" algn="ctr">
                      <a:solidFill>
                        <a:schemeClr val="bg2"/>
                      </a:solidFill>
                      <a:prstDash val="solid"/>
                      <a:round/>
                      <a:headEnd type="none" w="med" len="med"/>
                      <a:tailEnd type="none" w="med" len="med"/>
                    </a:lnB>
                  </a:tcPr>
                </a:tc>
                <a:tc>
                  <a:txBody>
                    <a:bodyPr/>
                    <a:lstStyle/>
                    <a:p>
                      <a:pPr marR="0" algn="ctr" rtl="0" eaLnBrk="1" fontAlgn="ctr" hangingPunct="1">
                        <a:lnSpc>
                          <a:spcPct val="100000"/>
                        </a:lnSpc>
                        <a:spcBef>
                          <a:spcPts val="0"/>
                        </a:spcBef>
                        <a:spcAft>
                          <a:spcPts val="0"/>
                        </a:spcAft>
                        <a:buNone/>
                      </a:pPr>
                      <a:r>
                        <a:rPr lang="ru-RU" sz="1050" b="1" i="0" u="none" strike="noStrike" cap="none" dirty="0">
                          <a:solidFill>
                            <a:schemeClr val="dk1"/>
                          </a:solidFill>
                          <a:latin typeface="+mn-lt"/>
                          <a:ea typeface="+mn-ea"/>
                          <a:cs typeface="+mn-cs"/>
                          <a:sym typeface="Arial"/>
                        </a:rPr>
                        <a:t>2,2%</a:t>
                      </a:r>
                    </a:p>
                  </a:txBody>
                  <a:tcPr marL="9525" marR="9525" marT="9525" marB="0" anchor="ctr">
                    <a:lnB w="28575" cap="flat" cmpd="sng" algn="ctr">
                      <a:solidFill>
                        <a:schemeClr val="bg2"/>
                      </a:solidFill>
                      <a:prstDash val="solid"/>
                      <a:round/>
                      <a:headEnd type="none" w="med" len="med"/>
                      <a:tailEnd type="none" w="med" len="med"/>
                    </a:lnB>
                  </a:tcPr>
                </a:tc>
                <a:extLst>
                  <a:ext uri="{0D108BD9-81ED-4DB2-BD59-A6C34878D82A}">
                    <a16:rowId xmlns:a16="http://schemas.microsoft.com/office/drawing/2014/main" val="1891601564"/>
                  </a:ext>
                </a:extLst>
              </a:tr>
              <a:tr h="252035">
                <a:tc rowSpan="5">
                  <a:txBody>
                    <a:bodyPr/>
                    <a:lstStyle/>
                    <a:p>
                      <a:pPr algn="ctr"/>
                      <a:r>
                        <a:rPr lang="ru-RU" sz="1100" dirty="0"/>
                        <a:t>2020</a:t>
                      </a:r>
                      <a:endParaRPr lang="ru-KZ" sz="1100" dirty="0"/>
                    </a:p>
                  </a:txBody>
                  <a:tcPr anchor="ctr">
                    <a:lnT w="28575" cap="flat" cmpd="sng" algn="ctr">
                      <a:solidFill>
                        <a:schemeClr val="bg2"/>
                      </a:solidFill>
                      <a:prstDash val="solid"/>
                      <a:round/>
                      <a:headEnd type="none" w="med" len="med"/>
                      <a:tailEnd type="none" w="med" len="med"/>
                    </a:lnT>
                    <a:lnB w="28575" cap="flat" cmpd="sng" algn="ctr">
                      <a:solidFill>
                        <a:schemeClr val="bg2"/>
                      </a:solidFill>
                      <a:prstDash val="solid"/>
                      <a:round/>
                      <a:headEnd type="none" w="med" len="med"/>
                      <a:tailEnd type="none" w="med" len="med"/>
                    </a:lnB>
                  </a:tcPr>
                </a:tc>
                <a:tc>
                  <a:txBody>
                    <a:bodyPr/>
                    <a:lstStyle/>
                    <a:p>
                      <a:pPr marL="72000" marR="0" algn="l" rtl="0" eaLnBrk="1" fontAlgn="b" hangingPunct="1">
                        <a:lnSpc>
                          <a:spcPct val="100000"/>
                        </a:lnSpc>
                        <a:spcBef>
                          <a:spcPts val="0"/>
                        </a:spcBef>
                        <a:spcAft>
                          <a:spcPts val="0"/>
                        </a:spcAft>
                        <a:buNone/>
                      </a:pPr>
                      <a:r>
                        <a:rPr lang="ru-RU" sz="800" b="0" i="0" u="none" strike="noStrike" cap="none" dirty="0">
                          <a:solidFill>
                            <a:schemeClr val="dk1"/>
                          </a:solidFill>
                          <a:latin typeface="+mn-lt"/>
                          <a:ea typeface="+mn-ea"/>
                          <a:cs typeface="+mn-cs"/>
                          <a:sym typeface="Arial"/>
                        </a:rPr>
                        <a:t>1 </a:t>
                      </a:r>
                      <a:r>
                        <a:rPr lang="ru-RU" sz="800" b="0" i="0" u="none" strike="noStrike" cap="none" dirty="0" err="1">
                          <a:solidFill>
                            <a:schemeClr val="dk1"/>
                          </a:solidFill>
                          <a:latin typeface="+mn-lt"/>
                          <a:ea typeface="+mn-ea"/>
                          <a:cs typeface="+mn-cs"/>
                          <a:sym typeface="Arial"/>
                        </a:rPr>
                        <a:t>Басқа</a:t>
                      </a:r>
                      <a:r>
                        <a:rPr lang="ru-RU" sz="800" b="0" i="0" u="none" strike="noStrike" cap="none" dirty="0">
                          <a:solidFill>
                            <a:schemeClr val="dk1"/>
                          </a:solidFill>
                          <a:latin typeface="+mn-lt"/>
                          <a:ea typeface="+mn-ea"/>
                          <a:cs typeface="+mn-cs"/>
                          <a:sym typeface="Arial"/>
                        </a:rPr>
                        <a:t> да </a:t>
                      </a:r>
                      <a:r>
                        <a:rPr lang="ru-RU" sz="800" b="0" i="0" u="none" strike="noStrike" cap="none" dirty="0" err="1">
                          <a:solidFill>
                            <a:schemeClr val="dk1"/>
                          </a:solidFill>
                          <a:latin typeface="+mn-lt"/>
                          <a:ea typeface="+mn-ea"/>
                          <a:cs typeface="+mn-cs"/>
                          <a:sym typeface="Arial"/>
                        </a:rPr>
                        <a:t>біліктілігі</a:t>
                      </a:r>
                      <a:r>
                        <a:rPr lang="ru-RU" sz="800" b="0" i="0" u="none" strike="noStrike" cap="none" dirty="0">
                          <a:solidFill>
                            <a:schemeClr val="dk1"/>
                          </a:solidFill>
                          <a:latin typeface="+mn-lt"/>
                          <a:ea typeface="+mn-ea"/>
                          <a:cs typeface="+mn-cs"/>
                          <a:sym typeface="Arial"/>
                        </a:rPr>
                        <a:t> </a:t>
                      </a:r>
                      <a:r>
                        <a:rPr lang="ru-RU" sz="800" b="0" i="0" u="none" strike="noStrike" cap="none" dirty="0" err="1">
                          <a:solidFill>
                            <a:schemeClr val="dk1"/>
                          </a:solidFill>
                          <a:latin typeface="+mn-lt"/>
                          <a:ea typeface="+mn-ea"/>
                          <a:cs typeface="+mn-cs"/>
                          <a:sym typeface="Arial"/>
                        </a:rPr>
                        <a:t>жоқ</a:t>
                      </a:r>
                      <a:r>
                        <a:rPr lang="ru-RU" sz="800" b="0" i="0" u="none" strike="noStrike" cap="none" dirty="0">
                          <a:solidFill>
                            <a:schemeClr val="dk1"/>
                          </a:solidFill>
                          <a:latin typeface="+mn-lt"/>
                          <a:ea typeface="+mn-ea"/>
                          <a:cs typeface="+mn-cs"/>
                          <a:sym typeface="Arial"/>
                        </a:rPr>
                        <a:t> </a:t>
                      </a:r>
                      <a:r>
                        <a:rPr lang="ru-RU" sz="800" b="0" i="0" u="none" strike="noStrike" cap="none" dirty="0" err="1">
                          <a:solidFill>
                            <a:schemeClr val="dk1"/>
                          </a:solidFill>
                          <a:latin typeface="+mn-lt"/>
                          <a:ea typeface="+mn-ea"/>
                          <a:cs typeface="+mn-cs"/>
                          <a:sym typeface="Arial"/>
                        </a:rPr>
                        <a:t>жұмысшылар</a:t>
                      </a:r>
                      <a:endParaRPr lang="ru-RU" sz="800" b="0" i="0" u="none" strike="noStrike" cap="none" dirty="0">
                        <a:solidFill>
                          <a:schemeClr val="dk1"/>
                        </a:solidFill>
                        <a:latin typeface="+mn-lt"/>
                        <a:ea typeface="+mn-ea"/>
                        <a:cs typeface="+mn-cs"/>
                        <a:sym typeface="Arial"/>
                      </a:endParaRPr>
                    </a:p>
                  </a:txBody>
                  <a:tcPr marL="9525" marR="9525" marT="9525" marB="0" anchor="ctr">
                    <a:lnT w="28575" cap="flat" cmpd="sng" algn="ctr">
                      <a:solidFill>
                        <a:schemeClr val="bg2"/>
                      </a:solidFill>
                      <a:prstDash val="solid"/>
                      <a:round/>
                      <a:headEnd type="none" w="med" len="med"/>
                      <a:tailEnd type="none" w="med" len="med"/>
                    </a:lnT>
                  </a:tcPr>
                </a:tc>
                <a:tc>
                  <a:txBody>
                    <a:bodyPr/>
                    <a:lstStyle/>
                    <a:p>
                      <a:pPr algn="ctr" fontAlgn="b"/>
                      <a:r>
                        <a:rPr lang="ru-RU" sz="900" b="0" i="1" u="none" strike="noStrike" cap="none">
                          <a:solidFill>
                            <a:schemeClr val="dk1"/>
                          </a:solidFill>
                          <a:latin typeface="+mn-lt"/>
                          <a:ea typeface="+mn-ea"/>
                          <a:cs typeface="+mn-cs"/>
                          <a:sym typeface="Arial"/>
                        </a:rPr>
                        <a:t>9629-9</a:t>
                      </a:r>
                    </a:p>
                  </a:txBody>
                  <a:tcPr marL="9525" marR="9525" marT="9525" marB="0" anchor="ctr">
                    <a:lnT w="28575" cap="flat" cmpd="sng" algn="ctr">
                      <a:solidFill>
                        <a:schemeClr val="bg2"/>
                      </a:solidFill>
                      <a:prstDash val="solid"/>
                      <a:round/>
                      <a:headEnd type="none" w="med" len="med"/>
                      <a:tailEnd type="none" w="med" len="med"/>
                    </a:lnT>
                  </a:tcPr>
                </a:tc>
                <a:tc>
                  <a:txBody>
                    <a:bodyPr/>
                    <a:lstStyle/>
                    <a:p>
                      <a:pPr marR="0" algn="ctr" rtl="0" eaLnBrk="1" fontAlgn="ctr" hangingPunct="1">
                        <a:lnSpc>
                          <a:spcPct val="100000"/>
                        </a:lnSpc>
                        <a:spcBef>
                          <a:spcPts val="0"/>
                        </a:spcBef>
                        <a:spcAft>
                          <a:spcPts val="0"/>
                        </a:spcAft>
                        <a:buNone/>
                      </a:pPr>
                      <a:r>
                        <a:rPr lang="ru-RU" sz="1050" b="1" i="0" u="none" strike="noStrike" cap="none">
                          <a:solidFill>
                            <a:schemeClr val="dk1"/>
                          </a:solidFill>
                          <a:latin typeface="+mn-lt"/>
                          <a:ea typeface="+mn-ea"/>
                          <a:cs typeface="+mn-cs"/>
                          <a:sym typeface="Arial"/>
                        </a:rPr>
                        <a:t>10 101</a:t>
                      </a:r>
                    </a:p>
                  </a:txBody>
                  <a:tcPr marL="9525" marR="9525" marT="9525" marB="0" anchor="ctr">
                    <a:lnT w="28575" cap="flat" cmpd="sng" algn="ctr">
                      <a:solidFill>
                        <a:schemeClr val="bg2"/>
                      </a:solidFill>
                      <a:prstDash val="solid"/>
                      <a:round/>
                      <a:headEnd type="none" w="med" len="med"/>
                      <a:tailEnd type="none" w="med" len="med"/>
                    </a:lnT>
                  </a:tcPr>
                </a:tc>
                <a:tc>
                  <a:txBody>
                    <a:bodyPr/>
                    <a:lstStyle/>
                    <a:p>
                      <a:pPr marR="0" algn="ctr" rtl="0" eaLnBrk="1" fontAlgn="ctr" hangingPunct="1">
                        <a:lnSpc>
                          <a:spcPct val="100000"/>
                        </a:lnSpc>
                        <a:spcBef>
                          <a:spcPts val="0"/>
                        </a:spcBef>
                        <a:spcAft>
                          <a:spcPts val="0"/>
                        </a:spcAft>
                        <a:buNone/>
                      </a:pPr>
                      <a:r>
                        <a:rPr lang="ru-RU" sz="900" b="0" i="0" u="none" strike="noStrike" cap="none">
                          <a:solidFill>
                            <a:schemeClr val="dk1"/>
                          </a:solidFill>
                          <a:latin typeface="+mn-lt"/>
                          <a:ea typeface="+mn-ea"/>
                          <a:cs typeface="+mn-cs"/>
                          <a:sym typeface="Arial"/>
                        </a:rPr>
                        <a:t>1 093</a:t>
                      </a:r>
                    </a:p>
                  </a:txBody>
                  <a:tcPr marL="9525" marR="9525" marT="9525" marB="0" anchor="ctr">
                    <a:lnT w="28575" cap="flat" cmpd="sng" algn="ctr">
                      <a:solidFill>
                        <a:schemeClr val="bg2"/>
                      </a:solidFill>
                      <a:prstDash val="solid"/>
                      <a:round/>
                      <a:headEnd type="none" w="med" len="med"/>
                      <a:tailEnd type="none" w="med" len="med"/>
                    </a:lnT>
                  </a:tcPr>
                </a:tc>
                <a:tc>
                  <a:txBody>
                    <a:bodyPr/>
                    <a:lstStyle/>
                    <a:p>
                      <a:pPr marR="0" algn="ctr" rtl="0" eaLnBrk="1" fontAlgn="ctr" hangingPunct="1">
                        <a:lnSpc>
                          <a:spcPct val="100000"/>
                        </a:lnSpc>
                        <a:spcBef>
                          <a:spcPts val="0"/>
                        </a:spcBef>
                        <a:spcAft>
                          <a:spcPts val="0"/>
                        </a:spcAft>
                        <a:buNone/>
                      </a:pPr>
                      <a:r>
                        <a:rPr lang="ru-RU" sz="900" b="0" i="0" u="none" strike="noStrike" cap="none">
                          <a:solidFill>
                            <a:schemeClr val="dk1"/>
                          </a:solidFill>
                          <a:latin typeface="+mn-lt"/>
                          <a:ea typeface="+mn-ea"/>
                          <a:cs typeface="+mn-cs"/>
                          <a:sym typeface="Arial"/>
                        </a:rPr>
                        <a:t>3 971</a:t>
                      </a:r>
                    </a:p>
                  </a:txBody>
                  <a:tcPr marL="9525" marR="9525" marT="9525" marB="0" anchor="ctr">
                    <a:lnT w="28575" cap="flat" cmpd="sng" algn="ctr">
                      <a:solidFill>
                        <a:schemeClr val="bg2"/>
                      </a:solidFill>
                      <a:prstDash val="solid"/>
                      <a:round/>
                      <a:headEnd type="none" w="med" len="med"/>
                      <a:tailEnd type="none" w="med" len="med"/>
                    </a:lnT>
                  </a:tcPr>
                </a:tc>
                <a:tc>
                  <a:txBody>
                    <a:bodyPr/>
                    <a:lstStyle/>
                    <a:p>
                      <a:pPr marR="0" algn="ctr" rtl="0" eaLnBrk="1" fontAlgn="ctr" hangingPunct="1">
                        <a:lnSpc>
                          <a:spcPct val="100000"/>
                        </a:lnSpc>
                        <a:spcBef>
                          <a:spcPts val="0"/>
                        </a:spcBef>
                        <a:spcAft>
                          <a:spcPts val="0"/>
                        </a:spcAft>
                        <a:buNone/>
                      </a:pPr>
                      <a:r>
                        <a:rPr lang="ru-RU" sz="900" b="0" i="0" u="none" strike="noStrike" cap="none">
                          <a:solidFill>
                            <a:schemeClr val="dk1"/>
                          </a:solidFill>
                          <a:latin typeface="+mn-lt"/>
                          <a:ea typeface="+mn-ea"/>
                          <a:cs typeface="+mn-cs"/>
                          <a:sym typeface="Arial"/>
                        </a:rPr>
                        <a:t>2 664</a:t>
                      </a:r>
                    </a:p>
                  </a:txBody>
                  <a:tcPr marL="9525" marR="9525" marT="9525" marB="0" anchor="ctr">
                    <a:lnT w="28575" cap="flat" cmpd="sng" algn="ctr">
                      <a:solidFill>
                        <a:schemeClr val="bg2"/>
                      </a:solidFill>
                      <a:prstDash val="solid"/>
                      <a:round/>
                      <a:headEnd type="none" w="med" len="med"/>
                      <a:tailEnd type="none" w="med" len="med"/>
                    </a:lnT>
                  </a:tcPr>
                </a:tc>
                <a:tc>
                  <a:txBody>
                    <a:bodyPr/>
                    <a:lstStyle/>
                    <a:p>
                      <a:pPr marR="0" algn="ctr" rtl="0" eaLnBrk="1" fontAlgn="ctr" hangingPunct="1">
                        <a:lnSpc>
                          <a:spcPct val="100000"/>
                        </a:lnSpc>
                        <a:spcBef>
                          <a:spcPts val="0"/>
                        </a:spcBef>
                        <a:spcAft>
                          <a:spcPts val="0"/>
                        </a:spcAft>
                        <a:buNone/>
                      </a:pPr>
                      <a:r>
                        <a:rPr lang="ru-RU" sz="900" b="0" i="0" u="none" strike="noStrike" cap="none">
                          <a:solidFill>
                            <a:schemeClr val="dk1"/>
                          </a:solidFill>
                          <a:latin typeface="+mn-lt"/>
                          <a:ea typeface="+mn-ea"/>
                          <a:cs typeface="+mn-cs"/>
                          <a:sym typeface="Arial"/>
                        </a:rPr>
                        <a:t>2 373</a:t>
                      </a:r>
                    </a:p>
                  </a:txBody>
                  <a:tcPr marL="9525" marR="9525" marT="9525" marB="0" anchor="ctr">
                    <a:lnT w="28575" cap="flat" cmpd="sng" algn="ctr">
                      <a:solidFill>
                        <a:schemeClr val="bg2"/>
                      </a:solidFill>
                      <a:prstDash val="solid"/>
                      <a:round/>
                      <a:headEnd type="none" w="med" len="med"/>
                      <a:tailEnd type="none" w="med" len="med"/>
                    </a:lnT>
                  </a:tcPr>
                </a:tc>
                <a:tc>
                  <a:txBody>
                    <a:bodyPr/>
                    <a:lstStyle/>
                    <a:p>
                      <a:pPr marR="0" algn="ctr" rtl="0" eaLnBrk="1" fontAlgn="ctr" hangingPunct="1">
                        <a:lnSpc>
                          <a:spcPct val="100000"/>
                        </a:lnSpc>
                        <a:spcBef>
                          <a:spcPts val="0"/>
                        </a:spcBef>
                        <a:spcAft>
                          <a:spcPts val="0"/>
                        </a:spcAft>
                        <a:buNone/>
                      </a:pPr>
                      <a:r>
                        <a:rPr lang="ru-RU" sz="1050" b="1" i="0" u="none" strike="noStrike" cap="none">
                          <a:solidFill>
                            <a:schemeClr val="dk1"/>
                          </a:solidFill>
                          <a:latin typeface="+mn-lt"/>
                          <a:ea typeface="+mn-ea"/>
                          <a:cs typeface="+mn-cs"/>
                          <a:sym typeface="Arial"/>
                        </a:rPr>
                        <a:t>33,0%</a:t>
                      </a:r>
                    </a:p>
                  </a:txBody>
                  <a:tcPr marL="9525" marR="9525" marT="9525" marB="0" anchor="ctr">
                    <a:lnT w="28575" cap="flat" cmpd="sng" algn="ctr">
                      <a:solidFill>
                        <a:schemeClr val="bg2"/>
                      </a:solidFill>
                      <a:prstDash val="solid"/>
                      <a:round/>
                      <a:headEnd type="none" w="med" len="med"/>
                      <a:tailEnd type="none" w="med" len="med"/>
                    </a:lnT>
                  </a:tcPr>
                </a:tc>
                <a:extLst>
                  <a:ext uri="{0D108BD9-81ED-4DB2-BD59-A6C34878D82A}">
                    <a16:rowId xmlns:a16="http://schemas.microsoft.com/office/drawing/2014/main" val="1385719993"/>
                  </a:ext>
                </a:extLst>
              </a:tr>
              <a:tr h="252035">
                <a:tc vMerge="1">
                  <a:txBody>
                    <a:bodyPr/>
                    <a:lstStyle/>
                    <a:p>
                      <a:endParaRPr lang="ru-KZ" sz="1100" dirty="0"/>
                    </a:p>
                  </a:txBody>
                  <a:tcPr/>
                </a:tc>
                <a:tc>
                  <a:txBody>
                    <a:bodyPr/>
                    <a:lstStyle/>
                    <a:p>
                      <a:pPr marL="72000" marR="0" algn="l" rtl="0" eaLnBrk="1" fontAlgn="b" hangingPunct="1">
                        <a:lnSpc>
                          <a:spcPct val="100000"/>
                        </a:lnSpc>
                        <a:spcBef>
                          <a:spcPts val="0"/>
                        </a:spcBef>
                        <a:spcAft>
                          <a:spcPts val="0"/>
                        </a:spcAft>
                        <a:buNone/>
                      </a:pPr>
                      <a:r>
                        <a:rPr lang="ru-RU" sz="800" b="0" i="0" u="none" strike="noStrike" cap="none" dirty="0">
                          <a:solidFill>
                            <a:schemeClr val="dk1"/>
                          </a:solidFill>
                          <a:latin typeface="+mn-lt"/>
                          <a:ea typeface="+mn-ea"/>
                          <a:cs typeface="+mn-cs"/>
                          <a:sym typeface="Arial"/>
                        </a:rPr>
                        <a:t>2 </a:t>
                      </a:r>
                      <a:r>
                        <a:rPr lang="ru-RU" sz="800" b="0" i="0" u="none" strike="noStrike" cap="none" dirty="0" err="1">
                          <a:solidFill>
                            <a:schemeClr val="dk1"/>
                          </a:solidFill>
                          <a:latin typeface="+mn-lt"/>
                          <a:ea typeface="+mn-ea"/>
                          <a:cs typeface="+mn-cs"/>
                          <a:sym typeface="Arial"/>
                        </a:rPr>
                        <a:t>Дүкен</a:t>
                      </a:r>
                      <a:r>
                        <a:rPr lang="ru-RU" sz="800" b="0" i="0" u="none" strike="noStrike" cap="none" dirty="0">
                          <a:solidFill>
                            <a:schemeClr val="dk1"/>
                          </a:solidFill>
                          <a:latin typeface="+mn-lt"/>
                          <a:ea typeface="+mn-ea"/>
                          <a:cs typeface="+mn-cs"/>
                          <a:sym typeface="Arial"/>
                        </a:rPr>
                        <a:t> </a:t>
                      </a:r>
                      <a:r>
                        <a:rPr lang="ru-RU" sz="800" b="0" i="0" u="none" strike="noStrike" cap="none" dirty="0" err="1">
                          <a:solidFill>
                            <a:schemeClr val="dk1"/>
                          </a:solidFill>
                          <a:latin typeface="+mn-lt"/>
                          <a:ea typeface="+mn-ea"/>
                          <a:cs typeface="+mn-cs"/>
                          <a:sym typeface="Arial"/>
                        </a:rPr>
                        <a:t>сатушылары</a:t>
                      </a:r>
                      <a:r>
                        <a:rPr lang="ru-RU" sz="800" b="0" i="0" u="none" strike="noStrike" cap="none" dirty="0">
                          <a:solidFill>
                            <a:schemeClr val="dk1"/>
                          </a:solidFill>
                          <a:latin typeface="+mn-lt"/>
                          <a:ea typeface="+mn-ea"/>
                          <a:cs typeface="+mn-cs"/>
                          <a:sym typeface="Arial"/>
                        </a:rPr>
                        <a:t> </a:t>
                      </a:r>
                      <a:r>
                        <a:rPr lang="ru-RU" sz="800" b="0" i="0" u="none" strike="noStrike" cap="none" dirty="0" err="1">
                          <a:solidFill>
                            <a:schemeClr val="dk1"/>
                          </a:solidFill>
                          <a:latin typeface="+mn-lt"/>
                          <a:ea typeface="+mn-ea"/>
                          <a:cs typeface="+mn-cs"/>
                          <a:sym typeface="Arial"/>
                        </a:rPr>
                        <a:t>және</a:t>
                      </a:r>
                      <a:r>
                        <a:rPr lang="ru-RU" sz="800" b="0" i="0" u="none" strike="noStrike" cap="none" dirty="0">
                          <a:solidFill>
                            <a:schemeClr val="dk1"/>
                          </a:solidFill>
                          <a:latin typeface="+mn-lt"/>
                          <a:ea typeface="+mn-ea"/>
                          <a:cs typeface="+mn-cs"/>
                          <a:sym typeface="Arial"/>
                        </a:rPr>
                        <a:t> </a:t>
                      </a:r>
                      <a:r>
                        <a:rPr lang="ru-RU" sz="800" b="0" i="0" u="none" strike="noStrike" cap="none" dirty="0" err="1">
                          <a:solidFill>
                            <a:schemeClr val="dk1"/>
                          </a:solidFill>
                          <a:latin typeface="+mn-lt"/>
                          <a:ea typeface="+mn-ea"/>
                          <a:cs typeface="+mn-cs"/>
                          <a:sym typeface="Arial"/>
                        </a:rPr>
                        <a:t>олардың</a:t>
                      </a:r>
                      <a:r>
                        <a:rPr lang="ru-RU" sz="800" b="0" i="0" u="none" strike="noStrike" cap="none" dirty="0">
                          <a:solidFill>
                            <a:schemeClr val="dk1"/>
                          </a:solidFill>
                          <a:latin typeface="+mn-lt"/>
                          <a:ea typeface="+mn-ea"/>
                          <a:cs typeface="+mn-cs"/>
                          <a:sym typeface="Arial"/>
                        </a:rPr>
                        <a:t> </a:t>
                      </a:r>
                      <a:r>
                        <a:rPr lang="ru-RU" sz="800" b="0" i="0" u="none" strike="noStrike" cap="none" dirty="0" err="1">
                          <a:solidFill>
                            <a:schemeClr val="dk1"/>
                          </a:solidFill>
                          <a:latin typeface="+mn-lt"/>
                          <a:ea typeface="+mn-ea"/>
                          <a:cs typeface="+mn-cs"/>
                          <a:sym typeface="Arial"/>
                        </a:rPr>
                        <a:t>көмекшілері</a:t>
                      </a:r>
                      <a:endParaRPr lang="ru-RU" sz="800" b="0" i="0" u="none" strike="noStrike" cap="none" dirty="0">
                        <a:solidFill>
                          <a:schemeClr val="dk1"/>
                        </a:solidFill>
                        <a:latin typeface="+mn-lt"/>
                        <a:ea typeface="+mn-ea"/>
                        <a:cs typeface="+mn-cs"/>
                        <a:sym typeface="Arial"/>
                      </a:endParaRPr>
                    </a:p>
                  </a:txBody>
                  <a:tcPr marL="9525" marR="9525" marT="9525" marB="0" anchor="ctr"/>
                </a:tc>
                <a:tc>
                  <a:txBody>
                    <a:bodyPr/>
                    <a:lstStyle/>
                    <a:p>
                      <a:pPr algn="ctr" fontAlgn="b"/>
                      <a:r>
                        <a:rPr lang="ru-RU" sz="900" b="0" i="1" u="none" strike="noStrike" cap="none" dirty="0">
                          <a:solidFill>
                            <a:schemeClr val="dk1"/>
                          </a:solidFill>
                          <a:latin typeface="+mn-lt"/>
                          <a:ea typeface="+mn-ea"/>
                          <a:cs typeface="+mn-cs"/>
                          <a:sym typeface="Arial"/>
                        </a:rPr>
                        <a:t>5210-2</a:t>
                      </a:r>
                    </a:p>
                  </a:txBody>
                  <a:tcPr marL="9525" marR="9525" marT="9525" marB="0" anchor="ctr"/>
                </a:tc>
                <a:tc>
                  <a:txBody>
                    <a:bodyPr/>
                    <a:lstStyle/>
                    <a:p>
                      <a:pPr marR="0" algn="ctr" rtl="0" eaLnBrk="1" fontAlgn="ctr" hangingPunct="1">
                        <a:lnSpc>
                          <a:spcPct val="100000"/>
                        </a:lnSpc>
                        <a:spcBef>
                          <a:spcPts val="0"/>
                        </a:spcBef>
                        <a:spcAft>
                          <a:spcPts val="0"/>
                        </a:spcAft>
                        <a:buNone/>
                      </a:pPr>
                      <a:r>
                        <a:rPr lang="ru-RU" sz="1050" b="1" i="0" u="none" strike="noStrike" cap="none">
                          <a:solidFill>
                            <a:schemeClr val="dk1"/>
                          </a:solidFill>
                          <a:latin typeface="+mn-lt"/>
                          <a:ea typeface="+mn-ea"/>
                          <a:cs typeface="+mn-cs"/>
                          <a:sym typeface="Arial"/>
                        </a:rPr>
                        <a:t>1 215</a:t>
                      </a:r>
                    </a:p>
                  </a:txBody>
                  <a:tcPr marL="9525" marR="9525" marT="9525" marB="0" anchor="ctr"/>
                </a:tc>
                <a:tc>
                  <a:txBody>
                    <a:bodyPr/>
                    <a:lstStyle/>
                    <a:p>
                      <a:pPr marR="0" algn="ctr" rtl="0" eaLnBrk="1" fontAlgn="ctr" hangingPunct="1">
                        <a:lnSpc>
                          <a:spcPct val="100000"/>
                        </a:lnSpc>
                        <a:spcBef>
                          <a:spcPts val="0"/>
                        </a:spcBef>
                        <a:spcAft>
                          <a:spcPts val="0"/>
                        </a:spcAft>
                        <a:buNone/>
                      </a:pPr>
                      <a:r>
                        <a:rPr lang="ru-RU" sz="900" b="0" i="0" u="none" strike="noStrike" cap="none">
                          <a:solidFill>
                            <a:schemeClr val="dk1"/>
                          </a:solidFill>
                          <a:latin typeface="+mn-lt"/>
                          <a:ea typeface="+mn-ea"/>
                          <a:cs typeface="+mn-cs"/>
                          <a:sym typeface="Arial"/>
                        </a:rPr>
                        <a:t>91</a:t>
                      </a:r>
                    </a:p>
                  </a:txBody>
                  <a:tcPr marL="9525" marR="9525" marT="9525" marB="0" anchor="ctr"/>
                </a:tc>
                <a:tc>
                  <a:txBody>
                    <a:bodyPr/>
                    <a:lstStyle/>
                    <a:p>
                      <a:pPr marR="0" algn="ctr" rtl="0" eaLnBrk="1" fontAlgn="ctr" hangingPunct="1">
                        <a:lnSpc>
                          <a:spcPct val="100000"/>
                        </a:lnSpc>
                        <a:spcBef>
                          <a:spcPts val="0"/>
                        </a:spcBef>
                        <a:spcAft>
                          <a:spcPts val="0"/>
                        </a:spcAft>
                        <a:buNone/>
                      </a:pPr>
                      <a:r>
                        <a:rPr lang="ru-RU" sz="900" b="0" i="0" u="none" strike="noStrike" cap="none" dirty="0">
                          <a:solidFill>
                            <a:schemeClr val="dk1"/>
                          </a:solidFill>
                          <a:latin typeface="+mn-lt"/>
                          <a:ea typeface="+mn-ea"/>
                          <a:cs typeface="+mn-cs"/>
                          <a:sym typeface="Arial"/>
                        </a:rPr>
                        <a:t>19</a:t>
                      </a:r>
                    </a:p>
                  </a:txBody>
                  <a:tcPr marL="9525" marR="9525" marT="9525" marB="0" anchor="ctr"/>
                </a:tc>
                <a:tc>
                  <a:txBody>
                    <a:bodyPr/>
                    <a:lstStyle/>
                    <a:p>
                      <a:pPr marR="0" algn="ctr" rtl="0" eaLnBrk="1" fontAlgn="ctr" hangingPunct="1">
                        <a:lnSpc>
                          <a:spcPct val="100000"/>
                        </a:lnSpc>
                        <a:spcBef>
                          <a:spcPts val="0"/>
                        </a:spcBef>
                        <a:spcAft>
                          <a:spcPts val="0"/>
                        </a:spcAft>
                        <a:buNone/>
                      </a:pPr>
                      <a:r>
                        <a:rPr lang="ru-RU" sz="900" b="0" i="0" u="none" strike="noStrike" cap="none">
                          <a:solidFill>
                            <a:schemeClr val="dk1"/>
                          </a:solidFill>
                          <a:latin typeface="+mn-lt"/>
                          <a:ea typeface="+mn-ea"/>
                          <a:cs typeface="+mn-cs"/>
                          <a:sym typeface="Arial"/>
                        </a:rPr>
                        <a:t>25</a:t>
                      </a:r>
                    </a:p>
                  </a:txBody>
                  <a:tcPr marL="9525" marR="9525" marT="9525" marB="0" anchor="ctr"/>
                </a:tc>
                <a:tc>
                  <a:txBody>
                    <a:bodyPr/>
                    <a:lstStyle/>
                    <a:p>
                      <a:pPr marR="0" algn="ctr" rtl="0" eaLnBrk="1" fontAlgn="ctr" hangingPunct="1">
                        <a:lnSpc>
                          <a:spcPct val="100000"/>
                        </a:lnSpc>
                        <a:spcBef>
                          <a:spcPts val="0"/>
                        </a:spcBef>
                        <a:spcAft>
                          <a:spcPts val="0"/>
                        </a:spcAft>
                        <a:buNone/>
                      </a:pPr>
                      <a:r>
                        <a:rPr lang="ru-RU" sz="900" b="0" i="0" u="none" strike="noStrike" cap="none">
                          <a:solidFill>
                            <a:schemeClr val="dk1"/>
                          </a:solidFill>
                          <a:latin typeface="+mn-lt"/>
                          <a:ea typeface="+mn-ea"/>
                          <a:cs typeface="+mn-cs"/>
                          <a:sym typeface="Arial"/>
                        </a:rPr>
                        <a:t>1 080</a:t>
                      </a:r>
                    </a:p>
                  </a:txBody>
                  <a:tcPr marL="9525" marR="9525" marT="9525" marB="0" anchor="ctr"/>
                </a:tc>
                <a:tc>
                  <a:txBody>
                    <a:bodyPr/>
                    <a:lstStyle/>
                    <a:p>
                      <a:pPr marR="0" algn="ctr" rtl="0" eaLnBrk="1" fontAlgn="ctr" hangingPunct="1">
                        <a:lnSpc>
                          <a:spcPct val="100000"/>
                        </a:lnSpc>
                        <a:spcBef>
                          <a:spcPts val="0"/>
                        </a:spcBef>
                        <a:spcAft>
                          <a:spcPts val="0"/>
                        </a:spcAft>
                        <a:buNone/>
                      </a:pPr>
                      <a:r>
                        <a:rPr lang="ru-RU" sz="1050" b="1" i="0" u="none" strike="noStrike" cap="none">
                          <a:solidFill>
                            <a:schemeClr val="dk1"/>
                          </a:solidFill>
                          <a:latin typeface="+mn-lt"/>
                          <a:ea typeface="+mn-ea"/>
                          <a:cs typeface="+mn-cs"/>
                          <a:sym typeface="Arial"/>
                        </a:rPr>
                        <a:t>4,0%</a:t>
                      </a:r>
                    </a:p>
                  </a:txBody>
                  <a:tcPr marL="9525" marR="9525" marT="9525" marB="0" anchor="ctr"/>
                </a:tc>
                <a:extLst>
                  <a:ext uri="{0D108BD9-81ED-4DB2-BD59-A6C34878D82A}">
                    <a16:rowId xmlns:a16="http://schemas.microsoft.com/office/drawing/2014/main" val="4184679391"/>
                  </a:ext>
                </a:extLst>
              </a:tr>
              <a:tr h="252035">
                <a:tc vMerge="1">
                  <a:txBody>
                    <a:bodyPr/>
                    <a:lstStyle/>
                    <a:p>
                      <a:endParaRPr lang="ru-KZ" sz="1100" dirty="0"/>
                    </a:p>
                  </a:txBody>
                  <a:tcPr/>
                </a:tc>
                <a:tc>
                  <a:txBody>
                    <a:bodyPr/>
                    <a:lstStyle/>
                    <a:p>
                      <a:pPr marL="72000" marR="0" algn="l" rtl="0" eaLnBrk="1" fontAlgn="b" hangingPunct="1">
                        <a:lnSpc>
                          <a:spcPct val="100000"/>
                        </a:lnSpc>
                        <a:spcBef>
                          <a:spcPts val="0"/>
                        </a:spcBef>
                        <a:spcAft>
                          <a:spcPts val="0"/>
                        </a:spcAft>
                        <a:buNone/>
                      </a:pPr>
                      <a:r>
                        <a:rPr lang="ru-RU" sz="800" b="0" i="0" u="none" strike="noStrike" cap="none" dirty="0">
                          <a:solidFill>
                            <a:schemeClr val="dk1"/>
                          </a:solidFill>
                          <a:latin typeface="+mn-lt"/>
                          <a:ea typeface="+mn-ea"/>
                          <a:cs typeface="+mn-cs"/>
                          <a:sym typeface="Arial"/>
                        </a:rPr>
                        <a:t>3 </a:t>
                      </a:r>
                      <a:r>
                        <a:rPr lang="ru-RU" sz="800" b="0" i="0" u="none" strike="noStrike" cap="none" dirty="0" err="1">
                          <a:solidFill>
                            <a:schemeClr val="dk1"/>
                          </a:solidFill>
                          <a:latin typeface="+mn-lt"/>
                          <a:ea typeface="+mn-ea"/>
                          <a:cs typeface="+mn-cs"/>
                          <a:sym typeface="Arial"/>
                        </a:rPr>
                        <a:t>Басқа</a:t>
                      </a:r>
                      <a:r>
                        <a:rPr lang="ru-RU" sz="800" b="0" i="0" u="none" strike="noStrike" cap="none" dirty="0">
                          <a:solidFill>
                            <a:schemeClr val="dk1"/>
                          </a:solidFill>
                          <a:latin typeface="+mn-lt"/>
                          <a:ea typeface="+mn-ea"/>
                          <a:cs typeface="+mn-cs"/>
                          <a:sym typeface="Arial"/>
                        </a:rPr>
                        <a:t> да </a:t>
                      </a:r>
                      <a:r>
                        <a:rPr lang="ru-RU" sz="800" b="0" i="0" u="none" strike="noStrike" cap="none" dirty="0" err="1">
                          <a:solidFill>
                            <a:schemeClr val="dk1"/>
                          </a:solidFill>
                          <a:latin typeface="+mn-lt"/>
                          <a:ea typeface="+mn-ea"/>
                          <a:cs typeface="+mn-cs"/>
                          <a:sym typeface="Arial"/>
                        </a:rPr>
                        <a:t>құрылысшы-монтаждаушылар</a:t>
                      </a:r>
                      <a:r>
                        <a:rPr lang="ru-RU" sz="800" b="0" i="0" u="none" strike="noStrike" cap="none" dirty="0">
                          <a:solidFill>
                            <a:schemeClr val="dk1"/>
                          </a:solidFill>
                          <a:latin typeface="+mn-lt"/>
                          <a:ea typeface="+mn-ea"/>
                          <a:cs typeface="+mn-cs"/>
                          <a:sym typeface="Arial"/>
                        </a:rPr>
                        <a:t> </a:t>
                      </a:r>
                      <a:r>
                        <a:rPr lang="ru-RU" sz="800" b="0" i="0" u="none" strike="noStrike" cap="none" dirty="0" err="1">
                          <a:solidFill>
                            <a:schemeClr val="dk1"/>
                          </a:solidFill>
                          <a:latin typeface="+mn-lt"/>
                          <a:ea typeface="+mn-ea"/>
                          <a:cs typeface="+mn-cs"/>
                          <a:sym typeface="Arial"/>
                        </a:rPr>
                        <a:t>және</a:t>
                      </a:r>
                      <a:r>
                        <a:rPr lang="ru-RU" sz="800" b="0" i="0" u="none" strike="noStrike" cap="none" dirty="0">
                          <a:solidFill>
                            <a:schemeClr val="dk1"/>
                          </a:solidFill>
                          <a:latin typeface="+mn-lt"/>
                          <a:ea typeface="+mn-ea"/>
                          <a:cs typeface="+mn-cs"/>
                          <a:sym typeface="Arial"/>
                        </a:rPr>
                        <a:t> </a:t>
                      </a:r>
                      <a:r>
                        <a:rPr lang="ru-RU" sz="800" b="0" i="0" u="none" strike="noStrike" cap="none" dirty="0" err="1">
                          <a:solidFill>
                            <a:schemeClr val="dk1"/>
                          </a:solidFill>
                          <a:latin typeface="+mn-lt"/>
                          <a:ea typeface="+mn-ea"/>
                          <a:cs typeface="+mn-cs"/>
                          <a:sym typeface="Arial"/>
                        </a:rPr>
                        <a:t>тектес</a:t>
                      </a:r>
                      <a:r>
                        <a:rPr lang="ru-RU" sz="800" b="0" i="0" u="none" strike="noStrike" cap="none" dirty="0">
                          <a:solidFill>
                            <a:schemeClr val="dk1"/>
                          </a:solidFill>
                          <a:latin typeface="+mn-lt"/>
                          <a:ea typeface="+mn-ea"/>
                          <a:cs typeface="+mn-cs"/>
                          <a:sym typeface="Arial"/>
                        </a:rPr>
                        <a:t> </a:t>
                      </a:r>
                      <a:r>
                        <a:rPr lang="ru-RU" sz="800" b="0" i="0" u="none" strike="noStrike" cap="none" dirty="0" err="1">
                          <a:solidFill>
                            <a:schemeClr val="dk1"/>
                          </a:solidFill>
                          <a:latin typeface="+mn-lt"/>
                          <a:ea typeface="+mn-ea"/>
                          <a:cs typeface="+mn-cs"/>
                          <a:sym typeface="Arial"/>
                        </a:rPr>
                        <a:t>қызметтер</a:t>
                      </a:r>
                      <a:r>
                        <a:rPr lang="ru-RU" sz="800" b="0" i="0" u="none" strike="noStrike" cap="none" dirty="0">
                          <a:solidFill>
                            <a:schemeClr val="dk1"/>
                          </a:solidFill>
                          <a:latin typeface="+mn-lt"/>
                          <a:ea typeface="+mn-ea"/>
                          <a:cs typeface="+mn-cs"/>
                          <a:sym typeface="Arial"/>
                        </a:rPr>
                        <a:t> </a:t>
                      </a:r>
                      <a:r>
                        <a:rPr lang="ru-RU" sz="800" b="0" i="0" u="none" strike="noStrike" cap="none" dirty="0" err="1">
                          <a:solidFill>
                            <a:schemeClr val="dk1"/>
                          </a:solidFill>
                          <a:latin typeface="+mn-lt"/>
                          <a:ea typeface="+mn-ea"/>
                          <a:cs typeface="+mn-cs"/>
                          <a:sym typeface="Arial"/>
                        </a:rPr>
                        <a:t>жұмысшылары</a:t>
                      </a:r>
                      <a:endParaRPr lang="ru-RU" sz="800" b="0" i="0" u="none" strike="noStrike" cap="none" dirty="0">
                        <a:solidFill>
                          <a:schemeClr val="dk1"/>
                        </a:solidFill>
                        <a:latin typeface="+mn-lt"/>
                        <a:ea typeface="+mn-ea"/>
                        <a:cs typeface="+mn-cs"/>
                        <a:sym typeface="Arial"/>
                      </a:endParaRPr>
                    </a:p>
                  </a:txBody>
                  <a:tcPr marL="9525" marR="9525" marT="9525" marB="0" anchor="ctr"/>
                </a:tc>
                <a:tc>
                  <a:txBody>
                    <a:bodyPr/>
                    <a:lstStyle/>
                    <a:p>
                      <a:pPr algn="ctr" fontAlgn="b"/>
                      <a:r>
                        <a:rPr lang="ru-RU" sz="900" b="0" i="1" u="none" strike="noStrike" cap="none">
                          <a:solidFill>
                            <a:schemeClr val="dk1"/>
                          </a:solidFill>
                          <a:latin typeface="+mn-lt"/>
                          <a:ea typeface="+mn-ea"/>
                          <a:cs typeface="+mn-cs"/>
                          <a:sym typeface="Arial"/>
                        </a:rPr>
                        <a:t>7119-9</a:t>
                      </a:r>
                    </a:p>
                  </a:txBody>
                  <a:tcPr marL="9525" marR="9525" marT="9525" marB="0" anchor="ctr"/>
                </a:tc>
                <a:tc>
                  <a:txBody>
                    <a:bodyPr/>
                    <a:lstStyle/>
                    <a:p>
                      <a:pPr marR="0" algn="ctr" rtl="0" eaLnBrk="1" fontAlgn="ctr" hangingPunct="1">
                        <a:lnSpc>
                          <a:spcPct val="100000"/>
                        </a:lnSpc>
                        <a:spcBef>
                          <a:spcPts val="0"/>
                        </a:spcBef>
                        <a:spcAft>
                          <a:spcPts val="0"/>
                        </a:spcAft>
                        <a:buNone/>
                      </a:pPr>
                      <a:r>
                        <a:rPr lang="ru-RU" sz="1050" b="1" i="0" u="none" strike="noStrike" cap="none">
                          <a:solidFill>
                            <a:schemeClr val="dk1"/>
                          </a:solidFill>
                          <a:latin typeface="+mn-lt"/>
                          <a:ea typeface="+mn-ea"/>
                          <a:cs typeface="+mn-cs"/>
                          <a:sym typeface="Arial"/>
                        </a:rPr>
                        <a:t>1 067</a:t>
                      </a:r>
                    </a:p>
                  </a:txBody>
                  <a:tcPr marL="9525" marR="9525" marT="9525" marB="0" anchor="ctr"/>
                </a:tc>
                <a:tc>
                  <a:txBody>
                    <a:bodyPr/>
                    <a:lstStyle/>
                    <a:p>
                      <a:pPr marR="0" algn="ctr" rtl="0" eaLnBrk="1" fontAlgn="ctr" hangingPunct="1">
                        <a:lnSpc>
                          <a:spcPct val="100000"/>
                        </a:lnSpc>
                        <a:spcBef>
                          <a:spcPts val="0"/>
                        </a:spcBef>
                        <a:spcAft>
                          <a:spcPts val="0"/>
                        </a:spcAft>
                        <a:buNone/>
                      </a:pPr>
                      <a:r>
                        <a:rPr lang="ru-RU" sz="900" b="0" i="0" u="none" strike="noStrike" cap="none">
                          <a:solidFill>
                            <a:schemeClr val="dk1"/>
                          </a:solidFill>
                          <a:latin typeface="+mn-lt"/>
                          <a:ea typeface="+mn-ea"/>
                          <a:cs typeface="+mn-cs"/>
                          <a:sym typeface="Arial"/>
                        </a:rPr>
                        <a:t>13</a:t>
                      </a:r>
                    </a:p>
                  </a:txBody>
                  <a:tcPr marL="9525" marR="9525" marT="9525" marB="0" anchor="ctr"/>
                </a:tc>
                <a:tc>
                  <a:txBody>
                    <a:bodyPr/>
                    <a:lstStyle/>
                    <a:p>
                      <a:pPr marR="0" algn="ctr" rtl="0" eaLnBrk="1" fontAlgn="ctr" hangingPunct="1">
                        <a:lnSpc>
                          <a:spcPct val="100000"/>
                        </a:lnSpc>
                        <a:spcBef>
                          <a:spcPts val="0"/>
                        </a:spcBef>
                        <a:spcAft>
                          <a:spcPts val="0"/>
                        </a:spcAft>
                        <a:buNone/>
                      </a:pPr>
                      <a:r>
                        <a:rPr lang="ru-RU" sz="900" b="0" i="0" u="none" strike="noStrike" cap="none" dirty="0">
                          <a:solidFill>
                            <a:schemeClr val="dk1"/>
                          </a:solidFill>
                          <a:latin typeface="+mn-lt"/>
                          <a:ea typeface="+mn-ea"/>
                          <a:cs typeface="+mn-cs"/>
                          <a:sym typeface="Arial"/>
                        </a:rPr>
                        <a:t>471</a:t>
                      </a:r>
                    </a:p>
                  </a:txBody>
                  <a:tcPr marL="9525" marR="9525" marT="9525" marB="0" anchor="ctr"/>
                </a:tc>
                <a:tc>
                  <a:txBody>
                    <a:bodyPr/>
                    <a:lstStyle/>
                    <a:p>
                      <a:pPr marR="0" algn="ctr" rtl="0" eaLnBrk="1" fontAlgn="ctr" hangingPunct="1">
                        <a:lnSpc>
                          <a:spcPct val="100000"/>
                        </a:lnSpc>
                        <a:spcBef>
                          <a:spcPts val="0"/>
                        </a:spcBef>
                        <a:spcAft>
                          <a:spcPts val="0"/>
                        </a:spcAft>
                        <a:buNone/>
                      </a:pPr>
                      <a:r>
                        <a:rPr lang="ru-RU" sz="900" b="0" i="0" u="none" strike="noStrike" cap="none">
                          <a:solidFill>
                            <a:schemeClr val="dk1"/>
                          </a:solidFill>
                          <a:latin typeface="+mn-lt"/>
                          <a:ea typeface="+mn-ea"/>
                          <a:cs typeface="+mn-cs"/>
                          <a:sym typeface="Arial"/>
                        </a:rPr>
                        <a:t>478</a:t>
                      </a:r>
                    </a:p>
                  </a:txBody>
                  <a:tcPr marL="9525" marR="9525" marT="9525" marB="0" anchor="ctr"/>
                </a:tc>
                <a:tc>
                  <a:txBody>
                    <a:bodyPr/>
                    <a:lstStyle/>
                    <a:p>
                      <a:pPr marR="0" algn="ctr" rtl="0" eaLnBrk="1" fontAlgn="ctr" hangingPunct="1">
                        <a:lnSpc>
                          <a:spcPct val="100000"/>
                        </a:lnSpc>
                        <a:spcBef>
                          <a:spcPts val="0"/>
                        </a:spcBef>
                        <a:spcAft>
                          <a:spcPts val="0"/>
                        </a:spcAft>
                        <a:buNone/>
                      </a:pPr>
                      <a:r>
                        <a:rPr lang="ru-RU" sz="900" b="0" i="0" u="none" strike="noStrike" cap="none">
                          <a:solidFill>
                            <a:schemeClr val="dk1"/>
                          </a:solidFill>
                          <a:latin typeface="+mn-lt"/>
                          <a:ea typeface="+mn-ea"/>
                          <a:cs typeface="+mn-cs"/>
                          <a:sym typeface="Arial"/>
                        </a:rPr>
                        <a:t>105</a:t>
                      </a:r>
                    </a:p>
                  </a:txBody>
                  <a:tcPr marL="9525" marR="9525" marT="9525" marB="0" anchor="ctr"/>
                </a:tc>
                <a:tc>
                  <a:txBody>
                    <a:bodyPr/>
                    <a:lstStyle/>
                    <a:p>
                      <a:pPr marR="0" algn="ctr" rtl="0" eaLnBrk="1" fontAlgn="ctr" hangingPunct="1">
                        <a:lnSpc>
                          <a:spcPct val="100000"/>
                        </a:lnSpc>
                        <a:spcBef>
                          <a:spcPts val="0"/>
                        </a:spcBef>
                        <a:spcAft>
                          <a:spcPts val="0"/>
                        </a:spcAft>
                        <a:buNone/>
                      </a:pPr>
                      <a:r>
                        <a:rPr lang="ru-RU" sz="1050" b="1" i="0" u="none" strike="noStrike" cap="none">
                          <a:solidFill>
                            <a:schemeClr val="dk1"/>
                          </a:solidFill>
                          <a:latin typeface="+mn-lt"/>
                          <a:ea typeface="+mn-ea"/>
                          <a:cs typeface="+mn-cs"/>
                          <a:sym typeface="Arial"/>
                        </a:rPr>
                        <a:t>3,5%</a:t>
                      </a:r>
                    </a:p>
                  </a:txBody>
                  <a:tcPr marL="9525" marR="9525" marT="9525" marB="0" anchor="ctr"/>
                </a:tc>
                <a:extLst>
                  <a:ext uri="{0D108BD9-81ED-4DB2-BD59-A6C34878D82A}">
                    <a16:rowId xmlns:a16="http://schemas.microsoft.com/office/drawing/2014/main" val="1073052614"/>
                  </a:ext>
                </a:extLst>
              </a:tr>
              <a:tr h="252035">
                <a:tc vMerge="1">
                  <a:txBody>
                    <a:bodyPr/>
                    <a:lstStyle/>
                    <a:p>
                      <a:endParaRPr lang="ru-KZ" sz="1100" dirty="0"/>
                    </a:p>
                  </a:txBody>
                  <a:tcPr/>
                </a:tc>
                <a:tc>
                  <a:txBody>
                    <a:bodyPr/>
                    <a:lstStyle/>
                    <a:p>
                      <a:pPr marL="72000" marR="0" algn="l" rtl="0" eaLnBrk="1" fontAlgn="b" hangingPunct="1">
                        <a:lnSpc>
                          <a:spcPct val="100000"/>
                        </a:lnSpc>
                        <a:spcBef>
                          <a:spcPts val="0"/>
                        </a:spcBef>
                        <a:spcAft>
                          <a:spcPts val="0"/>
                        </a:spcAft>
                        <a:buNone/>
                      </a:pPr>
                      <a:r>
                        <a:rPr lang="ru-RU" sz="800" b="0" i="0" u="none" strike="noStrike" cap="none" dirty="0">
                          <a:solidFill>
                            <a:schemeClr val="dk1"/>
                          </a:solidFill>
                          <a:latin typeface="+mn-lt"/>
                          <a:ea typeface="+mn-ea"/>
                          <a:cs typeface="+mn-cs"/>
                          <a:sym typeface="Arial"/>
                        </a:rPr>
                        <a:t>4 </a:t>
                      </a:r>
                      <a:r>
                        <a:rPr lang="ru-RU" sz="800" b="0" i="0" u="none" strike="noStrike" cap="none" dirty="0" err="1">
                          <a:solidFill>
                            <a:schemeClr val="dk1"/>
                          </a:solidFill>
                          <a:latin typeface="+mn-lt"/>
                          <a:ea typeface="+mn-ea"/>
                          <a:cs typeface="+mn-cs"/>
                          <a:sym typeface="Arial"/>
                        </a:rPr>
                        <a:t>Қазандық</a:t>
                      </a:r>
                      <a:r>
                        <a:rPr lang="ru-RU" sz="800" b="0" i="0" u="none" strike="noStrike" cap="none" dirty="0">
                          <a:solidFill>
                            <a:schemeClr val="dk1"/>
                          </a:solidFill>
                          <a:latin typeface="+mn-lt"/>
                          <a:ea typeface="+mn-ea"/>
                          <a:cs typeface="+mn-cs"/>
                          <a:sym typeface="Arial"/>
                        </a:rPr>
                        <a:t> </a:t>
                      </a:r>
                      <a:r>
                        <a:rPr lang="ru-RU" sz="800" b="0" i="0" u="none" strike="noStrike" cap="none" dirty="0" err="1">
                          <a:solidFill>
                            <a:schemeClr val="dk1"/>
                          </a:solidFill>
                          <a:latin typeface="+mn-lt"/>
                          <a:ea typeface="+mn-ea"/>
                          <a:cs typeface="+mn-cs"/>
                          <a:sym typeface="Arial"/>
                        </a:rPr>
                        <a:t>қондырғысының</a:t>
                      </a:r>
                      <a:r>
                        <a:rPr lang="ru-RU" sz="800" b="0" i="0" u="none" strike="noStrike" cap="none" dirty="0">
                          <a:solidFill>
                            <a:schemeClr val="dk1"/>
                          </a:solidFill>
                          <a:latin typeface="+mn-lt"/>
                          <a:ea typeface="+mn-ea"/>
                          <a:cs typeface="+mn-cs"/>
                          <a:sym typeface="Arial"/>
                        </a:rPr>
                        <a:t> </a:t>
                      </a:r>
                      <a:r>
                        <a:rPr lang="ru-RU" sz="800" b="0" i="0" u="none" strike="noStrike" cap="none" dirty="0" err="1">
                          <a:solidFill>
                            <a:schemeClr val="dk1"/>
                          </a:solidFill>
                          <a:latin typeface="+mn-lt"/>
                          <a:ea typeface="+mn-ea"/>
                          <a:cs typeface="+mn-cs"/>
                          <a:sym typeface="Arial"/>
                        </a:rPr>
                        <a:t>операторлары</a:t>
                      </a:r>
                      <a:endParaRPr lang="ru-RU" sz="800" b="0" i="0" u="none" strike="noStrike" cap="none" dirty="0">
                        <a:solidFill>
                          <a:schemeClr val="dk1"/>
                        </a:solidFill>
                        <a:latin typeface="+mn-lt"/>
                        <a:ea typeface="+mn-ea"/>
                        <a:cs typeface="+mn-cs"/>
                        <a:sym typeface="Arial"/>
                      </a:endParaRPr>
                    </a:p>
                  </a:txBody>
                  <a:tcPr marL="9525" marR="9525" marT="9525" marB="0" anchor="ctr"/>
                </a:tc>
                <a:tc>
                  <a:txBody>
                    <a:bodyPr/>
                    <a:lstStyle/>
                    <a:p>
                      <a:pPr algn="ctr" fontAlgn="b"/>
                      <a:r>
                        <a:rPr lang="ru-RU" sz="900" b="0" i="1" u="none" strike="noStrike" cap="none">
                          <a:solidFill>
                            <a:schemeClr val="dk1"/>
                          </a:solidFill>
                          <a:latin typeface="+mn-lt"/>
                          <a:ea typeface="+mn-ea"/>
                          <a:cs typeface="+mn-cs"/>
                          <a:sym typeface="Arial"/>
                        </a:rPr>
                        <a:t>8182-2</a:t>
                      </a:r>
                    </a:p>
                  </a:txBody>
                  <a:tcPr marL="9525" marR="9525" marT="9525" marB="0" anchor="ctr"/>
                </a:tc>
                <a:tc>
                  <a:txBody>
                    <a:bodyPr/>
                    <a:lstStyle/>
                    <a:p>
                      <a:pPr marR="0" algn="ctr" rtl="0" eaLnBrk="1" fontAlgn="ctr" hangingPunct="1">
                        <a:lnSpc>
                          <a:spcPct val="100000"/>
                        </a:lnSpc>
                        <a:spcBef>
                          <a:spcPts val="0"/>
                        </a:spcBef>
                        <a:spcAft>
                          <a:spcPts val="0"/>
                        </a:spcAft>
                        <a:buNone/>
                      </a:pPr>
                      <a:r>
                        <a:rPr lang="ru-RU" sz="1050" b="1" i="0" u="none" strike="noStrike" cap="none">
                          <a:solidFill>
                            <a:schemeClr val="dk1"/>
                          </a:solidFill>
                          <a:latin typeface="+mn-lt"/>
                          <a:ea typeface="+mn-ea"/>
                          <a:cs typeface="+mn-cs"/>
                          <a:sym typeface="Arial"/>
                        </a:rPr>
                        <a:t>693</a:t>
                      </a:r>
                    </a:p>
                  </a:txBody>
                  <a:tcPr marL="9525" marR="9525" marT="9525" marB="0" anchor="ctr"/>
                </a:tc>
                <a:tc>
                  <a:txBody>
                    <a:bodyPr/>
                    <a:lstStyle/>
                    <a:p>
                      <a:pPr marR="0" algn="ctr" rtl="0" eaLnBrk="1" fontAlgn="ctr" hangingPunct="1">
                        <a:lnSpc>
                          <a:spcPct val="100000"/>
                        </a:lnSpc>
                        <a:spcBef>
                          <a:spcPts val="0"/>
                        </a:spcBef>
                        <a:spcAft>
                          <a:spcPts val="0"/>
                        </a:spcAft>
                        <a:buNone/>
                      </a:pPr>
                      <a:r>
                        <a:rPr lang="ru-RU" sz="900" b="0" i="0" u="none" strike="noStrike" cap="none">
                          <a:solidFill>
                            <a:schemeClr val="dk1"/>
                          </a:solidFill>
                          <a:latin typeface="+mn-lt"/>
                          <a:ea typeface="+mn-ea"/>
                          <a:cs typeface="+mn-cs"/>
                          <a:sym typeface="Arial"/>
                        </a:rPr>
                        <a:t>16</a:t>
                      </a:r>
                    </a:p>
                  </a:txBody>
                  <a:tcPr marL="9525" marR="9525" marT="9525" marB="0" anchor="ctr"/>
                </a:tc>
                <a:tc>
                  <a:txBody>
                    <a:bodyPr/>
                    <a:lstStyle/>
                    <a:p>
                      <a:pPr marR="0" algn="ctr" rtl="0" eaLnBrk="1" fontAlgn="ctr" hangingPunct="1">
                        <a:lnSpc>
                          <a:spcPct val="100000"/>
                        </a:lnSpc>
                        <a:spcBef>
                          <a:spcPts val="0"/>
                        </a:spcBef>
                        <a:spcAft>
                          <a:spcPts val="0"/>
                        </a:spcAft>
                        <a:buNone/>
                      </a:pPr>
                      <a:r>
                        <a:rPr lang="ru-RU" sz="900" b="0" i="0" u="none" strike="noStrike" cap="none" dirty="0">
                          <a:solidFill>
                            <a:schemeClr val="dk1"/>
                          </a:solidFill>
                          <a:latin typeface="+mn-lt"/>
                          <a:ea typeface="+mn-ea"/>
                          <a:cs typeface="+mn-cs"/>
                          <a:sym typeface="Arial"/>
                        </a:rPr>
                        <a:t>-</a:t>
                      </a:r>
                    </a:p>
                  </a:txBody>
                  <a:tcPr marL="9525" marR="9525" marT="9525" marB="0" anchor="ctr"/>
                </a:tc>
                <a:tc>
                  <a:txBody>
                    <a:bodyPr/>
                    <a:lstStyle/>
                    <a:p>
                      <a:pPr marR="0" algn="ctr" rtl="0" eaLnBrk="1" fontAlgn="ctr" hangingPunct="1">
                        <a:lnSpc>
                          <a:spcPct val="100000"/>
                        </a:lnSpc>
                        <a:spcBef>
                          <a:spcPts val="0"/>
                        </a:spcBef>
                        <a:spcAft>
                          <a:spcPts val="0"/>
                        </a:spcAft>
                        <a:buNone/>
                      </a:pPr>
                      <a:r>
                        <a:rPr lang="ru-RU" sz="900" b="0" i="0" u="none" strike="noStrike" cap="none">
                          <a:solidFill>
                            <a:schemeClr val="dk1"/>
                          </a:solidFill>
                          <a:latin typeface="+mn-lt"/>
                          <a:ea typeface="+mn-ea"/>
                          <a:cs typeface="+mn-cs"/>
                          <a:sym typeface="Arial"/>
                        </a:rPr>
                        <a:t>149</a:t>
                      </a:r>
                    </a:p>
                  </a:txBody>
                  <a:tcPr marL="9525" marR="9525" marT="9525" marB="0" anchor="ctr"/>
                </a:tc>
                <a:tc>
                  <a:txBody>
                    <a:bodyPr/>
                    <a:lstStyle/>
                    <a:p>
                      <a:pPr marR="0" algn="ctr" rtl="0" eaLnBrk="1" fontAlgn="ctr" hangingPunct="1">
                        <a:lnSpc>
                          <a:spcPct val="100000"/>
                        </a:lnSpc>
                        <a:spcBef>
                          <a:spcPts val="0"/>
                        </a:spcBef>
                        <a:spcAft>
                          <a:spcPts val="0"/>
                        </a:spcAft>
                        <a:buNone/>
                      </a:pPr>
                      <a:r>
                        <a:rPr lang="ru-RU" sz="900" b="0" i="0" u="none" strike="noStrike" cap="none">
                          <a:solidFill>
                            <a:schemeClr val="dk1"/>
                          </a:solidFill>
                          <a:latin typeface="+mn-lt"/>
                          <a:ea typeface="+mn-ea"/>
                          <a:cs typeface="+mn-cs"/>
                          <a:sym typeface="Arial"/>
                        </a:rPr>
                        <a:t>528</a:t>
                      </a:r>
                    </a:p>
                  </a:txBody>
                  <a:tcPr marL="9525" marR="9525" marT="9525" marB="0" anchor="ctr"/>
                </a:tc>
                <a:tc>
                  <a:txBody>
                    <a:bodyPr/>
                    <a:lstStyle/>
                    <a:p>
                      <a:pPr marR="0" algn="ctr" rtl="0" eaLnBrk="1" fontAlgn="ctr" hangingPunct="1">
                        <a:lnSpc>
                          <a:spcPct val="100000"/>
                        </a:lnSpc>
                        <a:spcBef>
                          <a:spcPts val="0"/>
                        </a:spcBef>
                        <a:spcAft>
                          <a:spcPts val="0"/>
                        </a:spcAft>
                        <a:buNone/>
                      </a:pPr>
                      <a:r>
                        <a:rPr lang="ru-RU" sz="1050" b="1" i="0" u="none" strike="noStrike" cap="none">
                          <a:solidFill>
                            <a:schemeClr val="dk1"/>
                          </a:solidFill>
                          <a:latin typeface="+mn-lt"/>
                          <a:ea typeface="+mn-ea"/>
                          <a:cs typeface="+mn-cs"/>
                          <a:sym typeface="Arial"/>
                        </a:rPr>
                        <a:t>2,3%</a:t>
                      </a:r>
                    </a:p>
                  </a:txBody>
                  <a:tcPr marL="9525" marR="9525" marT="9525" marB="0" anchor="ctr"/>
                </a:tc>
                <a:extLst>
                  <a:ext uri="{0D108BD9-81ED-4DB2-BD59-A6C34878D82A}">
                    <a16:rowId xmlns:a16="http://schemas.microsoft.com/office/drawing/2014/main" val="2643833706"/>
                  </a:ext>
                </a:extLst>
              </a:tr>
              <a:tr h="252035">
                <a:tc vMerge="1">
                  <a:txBody>
                    <a:bodyPr/>
                    <a:lstStyle/>
                    <a:p>
                      <a:endParaRPr lang="ru-KZ" sz="1100" dirty="0"/>
                    </a:p>
                  </a:txBody>
                  <a:tcPr/>
                </a:tc>
                <a:tc>
                  <a:txBody>
                    <a:bodyPr/>
                    <a:lstStyle/>
                    <a:p>
                      <a:pPr marL="72000" marR="0" algn="l" rtl="0" eaLnBrk="1" fontAlgn="b" hangingPunct="1">
                        <a:lnSpc>
                          <a:spcPct val="100000"/>
                        </a:lnSpc>
                        <a:spcBef>
                          <a:spcPts val="0"/>
                        </a:spcBef>
                        <a:spcAft>
                          <a:spcPts val="0"/>
                        </a:spcAft>
                        <a:buNone/>
                      </a:pPr>
                      <a:r>
                        <a:rPr lang="ru-RU" sz="800" b="0" i="0" u="none" strike="noStrike" cap="none" dirty="0">
                          <a:solidFill>
                            <a:schemeClr val="dk1"/>
                          </a:solidFill>
                          <a:latin typeface="+mn-lt"/>
                          <a:ea typeface="+mn-ea"/>
                          <a:cs typeface="+mn-cs"/>
                          <a:sym typeface="Arial"/>
                        </a:rPr>
                        <a:t>5 </a:t>
                      </a:r>
                      <a:r>
                        <a:rPr lang="ru-RU" sz="800" b="0" i="0" u="none" strike="noStrike" cap="none" dirty="0" err="1">
                          <a:solidFill>
                            <a:schemeClr val="dk1"/>
                          </a:solidFill>
                          <a:latin typeface="+mn-lt"/>
                          <a:ea typeface="+mn-ea"/>
                          <a:cs typeface="+mn-cs"/>
                          <a:sym typeface="Arial"/>
                        </a:rPr>
                        <a:t>Күтім</a:t>
                      </a:r>
                      <a:r>
                        <a:rPr lang="ru-RU" sz="800" b="0" i="0" u="none" strike="noStrike" cap="none" dirty="0">
                          <a:solidFill>
                            <a:schemeClr val="dk1"/>
                          </a:solidFill>
                          <a:latin typeface="+mn-lt"/>
                          <a:ea typeface="+mn-ea"/>
                          <a:cs typeface="+mn-cs"/>
                          <a:sym typeface="Arial"/>
                        </a:rPr>
                        <a:t> </a:t>
                      </a:r>
                      <a:r>
                        <a:rPr lang="ru-RU" sz="800" b="0" i="0" u="none" strike="noStrike" cap="none" dirty="0" err="1">
                          <a:solidFill>
                            <a:schemeClr val="dk1"/>
                          </a:solidFill>
                          <a:latin typeface="+mn-lt"/>
                          <a:ea typeface="+mn-ea"/>
                          <a:cs typeface="+mn-cs"/>
                          <a:sym typeface="Arial"/>
                        </a:rPr>
                        <a:t>жөніндегі</a:t>
                      </a:r>
                      <a:r>
                        <a:rPr lang="ru-RU" sz="800" b="0" i="0" u="none" strike="noStrike" cap="none" dirty="0">
                          <a:solidFill>
                            <a:schemeClr val="dk1"/>
                          </a:solidFill>
                          <a:latin typeface="+mn-lt"/>
                          <a:ea typeface="+mn-ea"/>
                          <a:cs typeface="+mn-cs"/>
                          <a:sym typeface="Arial"/>
                        </a:rPr>
                        <a:t> орта </a:t>
                      </a:r>
                      <a:r>
                        <a:rPr lang="ru-RU" sz="800" b="0" i="0" u="none" strike="noStrike" cap="none" dirty="0" err="1">
                          <a:solidFill>
                            <a:schemeClr val="dk1"/>
                          </a:solidFill>
                          <a:latin typeface="+mn-lt"/>
                          <a:ea typeface="+mn-ea"/>
                          <a:cs typeface="+mn-cs"/>
                          <a:sym typeface="Arial"/>
                        </a:rPr>
                        <a:t>медициналық</a:t>
                      </a:r>
                      <a:r>
                        <a:rPr lang="ru-RU" sz="800" b="0" i="0" u="none" strike="noStrike" cap="none" dirty="0">
                          <a:solidFill>
                            <a:schemeClr val="dk1"/>
                          </a:solidFill>
                          <a:latin typeface="+mn-lt"/>
                          <a:ea typeface="+mn-ea"/>
                          <a:cs typeface="+mn-cs"/>
                          <a:sym typeface="Arial"/>
                        </a:rPr>
                        <a:t> персонал</a:t>
                      </a:r>
                    </a:p>
                  </a:txBody>
                  <a:tcPr marL="9525" marR="9525" marT="9525" marB="0" anchor="ctr">
                    <a:lnB w="28575" cap="flat" cmpd="sng" algn="ctr">
                      <a:solidFill>
                        <a:schemeClr val="bg2"/>
                      </a:solidFill>
                      <a:prstDash val="solid"/>
                      <a:round/>
                      <a:headEnd type="none" w="med" len="med"/>
                      <a:tailEnd type="none" w="med" len="med"/>
                    </a:lnB>
                  </a:tcPr>
                </a:tc>
                <a:tc>
                  <a:txBody>
                    <a:bodyPr/>
                    <a:lstStyle/>
                    <a:p>
                      <a:pPr algn="ctr" fontAlgn="b"/>
                      <a:r>
                        <a:rPr lang="ru-RU" sz="900" b="0" i="1" u="none" strike="noStrike" cap="none">
                          <a:solidFill>
                            <a:schemeClr val="dk1"/>
                          </a:solidFill>
                          <a:latin typeface="+mn-lt"/>
                          <a:ea typeface="+mn-ea"/>
                          <a:cs typeface="+mn-cs"/>
                          <a:sym typeface="Arial"/>
                        </a:rPr>
                        <a:t>3221-0</a:t>
                      </a:r>
                    </a:p>
                  </a:txBody>
                  <a:tcPr marL="9525" marR="9525" marT="9525" marB="0" anchor="ctr">
                    <a:lnB w="28575" cap="flat" cmpd="sng" algn="ctr">
                      <a:solidFill>
                        <a:schemeClr val="bg2"/>
                      </a:solidFill>
                      <a:prstDash val="solid"/>
                      <a:round/>
                      <a:headEnd type="none" w="med" len="med"/>
                      <a:tailEnd type="none" w="med" len="med"/>
                    </a:lnB>
                  </a:tcPr>
                </a:tc>
                <a:tc>
                  <a:txBody>
                    <a:bodyPr/>
                    <a:lstStyle/>
                    <a:p>
                      <a:pPr marR="0" algn="ctr" rtl="0" eaLnBrk="1" fontAlgn="ctr" hangingPunct="1">
                        <a:lnSpc>
                          <a:spcPct val="100000"/>
                        </a:lnSpc>
                        <a:spcBef>
                          <a:spcPts val="0"/>
                        </a:spcBef>
                        <a:spcAft>
                          <a:spcPts val="0"/>
                        </a:spcAft>
                        <a:buNone/>
                      </a:pPr>
                      <a:r>
                        <a:rPr lang="ru-RU" sz="1050" b="1" i="0" u="none" strike="noStrike" cap="none">
                          <a:solidFill>
                            <a:schemeClr val="dk1"/>
                          </a:solidFill>
                          <a:latin typeface="+mn-lt"/>
                          <a:ea typeface="+mn-ea"/>
                          <a:cs typeface="+mn-cs"/>
                          <a:sym typeface="Arial"/>
                        </a:rPr>
                        <a:t>622</a:t>
                      </a:r>
                    </a:p>
                  </a:txBody>
                  <a:tcPr marL="9525" marR="9525" marT="9525" marB="0" anchor="ctr">
                    <a:lnB w="28575" cap="flat" cmpd="sng" algn="ctr">
                      <a:solidFill>
                        <a:schemeClr val="bg2"/>
                      </a:solidFill>
                      <a:prstDash val="solid"/>
                      <a:round/>
                      <a:headEnd type="none" w="med" len="med"/>
                      <a:tailEnd type="none" w="med" len="med"/>
                    </a:lnB>
                  </a:tcPr>
                </a:tc>
                <a:tc>
                  <a:txBody>
                    <a:bodyPr/>
                    <a:lstStyle/>
                    <a:p>
                      <a:pPr marR="0" algn="ctr" rtl="0" eaLnBrk="1" fontAlgn="ctr" hangingPunct="1">
                        <a:lnSpc>
                          <a:spcPct val="100000"/>
                        </a:lnSpc>
                        <a:spcBef>
                          <a:spcPts val="0"/>
                        </a:spcBef>
                        <a:spcAft>
                          <a:spcPts val="0"/>
                        </a:spcAft>
                        <a:buNone/>
                      </a:pPr>
                      <a:r>
                        <a:rPr lang="ru-RU" sz="900" b="0" i="0" u="none" strike="noStrike" cap="none">
                          <a:solidFill>
                            <a:schemeClr val="dk1"/>
                          </a:solidFill>
                          <a:latin typeface="+mn-lt"/>
                          <a:ea typeface="+mn-ea"/>
                          <a:cs typeface="+mn-cs"/>
                          <a:sym typeface="Arial"/>
                        </a:rPr>
                        <a:t>165</a:t>
                      </a:r>
                    </a:p>
                  </a:txBody>
                  <a:tcPr marL="9525" marR="9525" marT="9525" marB="0" anchor="ctr">
                    <a:lnB w="28575" cap="flat" cmpd="sng" algn="ctr">
                      <a:solidFill>
                        <a:schemeClr val="bg2"/>
                      </a:solidFill>
                      <a:prstDash val="solid"/>
                      <a:round/>
                      <a:headEnd type="none" w="med" len="med"/>
                      <a:tailEnd type="none" w="med" len="med"/>
                    </a:lnB>
                  </a:tcPr>
                </a:tc>
                <a:tc>
                  <a:txBody>
                    <a:bodyPr/>
                    <a:lstStyle/>
                    <a:p>
                      <a:pPr marR="0" algn="ctr" rtl="0" eaLnBrk="1" fontAlgn="ctr" hangingPunct="1">
                        <a:lnSpc>
                          <a:spcPct val="100000"/>
                        </a:lnSpc>
                        <a:spcBef>
                          <a:spcPts val="0"/>
                        </a:spcBef>
                        <a:spcAft>
                          <a:spcPts val="0"/>
                        </a:spcAft>
                        <a:buNone/>
                      </a:pPr>
                      <a:r>
                        <a:rPr lang="ru-RU" sz="900" b="0" i="0" u="none" strike="noStrike" cap="none">
                          <a:solidFill>
                            <a:schemeClr val="dk1"/>
                          </a:solidFill>
                          <a:latin typeface="+mn-lt"/>
                          <a:ea typeface="+mn-ea"/>
                          <a:cs typeface="+mn-cs"/>
                          <a:sym typeface="Arial"/>
                        </a:rPr>
                        <a:t>117</a:t>
                      </a:r>
                    </a:p>
                  </a:txBody>
                  <a:tcPr marL="9525" marR="9525" marT="9525" marB="0" anchor="ctr">
                    <a:lnB w="28575" cap="flat" cmpd="sng" algn="ctr">
                      <a:solidFill>
                        <a:schemeClr val="bg2"/>
                      </a:solidFill>
                      <a:prstDash val="solid"/>
                      <a:round/>
                      <a:headEnd type="none" w="med" len="med"/>
                      <a:tailEnd type="none" w="med" len="med"/>
                    </a:lnB>
                  </a:tcPr>
                </a:tc>
                <a:tc>
                  <a:txBody>
                    <a:bodyPr/>
                    <a:lstStyle/>
                    <a:p>
                      <a:pPr marR="0" algn="ctr" rtl="0" eaLnBrk="1" fontAlgn="ctr" hangingPunct="1">
                        <a:lnSpc>
                          <a:spcPct val="100000"/>
                        </a:lnSpc>
                        <a:spcBef>
                          <a:spcPts val="0"/>
                        </a:spcBef>
                        <a:spcAft>
                          <a:spcPts val="0"/>
                        </a:spcAft>
                        <a:buNone/>
                      </a:pPr>
                      <a:r>
                        <a:rPr lang="ru-RU" sz="900" b="0" i="0" u="none" strike="noStrike" cap="none" dirty="0">
                          <a:solidFill>
                            <a:schemeClr val="dk1"/>
                          </a:solidFill>
                          <a:latin typeface="+mn-lt"/>
                          <a:ea typeface="+mn-ea"/>
                          <a:cs typeface="+mn-cs"/>
                          <a:sym typeface="Arial"/>
                        </a:rPr>
                        <a:t>168</a:t>
                      </a:r>
                    </a:p>
                  </a:txBody>
                  <a:tcPr marL="9525" marR="9525" marT="9525" marB="0" anchor="ctr">
                    <a:lnB w="28575" cap="flat" cmpd="sng" algn="ctr">
                      <a:solidFill>
                        <a:schemeClr val="bg2"/>
                      </a:solidFill>
                      <a:prstDash val="solid"/>
                      <a:round/>
                      <a:headEnd type="none" w="med" len="med"/>
                      <a:tailEnd type="none" w="med" len="med"/>
                    </a:lnB>
                  </a:tcPr>
                </a:tc>
                <a:tc>
                  <a:txBody>
                    <a:bodyPr/>
                    <a:lstStyle/>
                    <a:p>
                      <a:pPr marR="0" algn="ctr" rtl="0" eaLnBrk="1" fontAlgn="ctr" hangingPunct="1">
                        <a:lnSpc>
                          <a:spcPct val="100000"/>
                        </a:lnSpc>
                        <a:spcBef>
                          <a:spcPts val="0"/>
                        </a:spcBef>
                        <a:spcAft>
                          <a:spcPts val="0"/>
                        </a:spcAft>
                        <a:buNone/>
                      </a:pPr>
                      <a:r>
                        <a:rPr lang="ru-RU" sz="900" b="0" i="0" u="none" strike="noStrike" cap="none">
                          <a:solidFill>
                            <a:schemeClr val="dk1"/>
                          </a:solidFill>
                          <a:latin typeface="+mn-lt"/>
                          <a:ea typeface="+mn-ea"/>
                          <a:cs typeface="+mn-cs"/>
                          <a:sym typeface="Arial"/>
                        </a:rPr>
                        <a:t>172</a:t>
                      </a:r>
                    </a:p>
                  </a:txBody>
                  <a:tcPr marL="9525" marR="9525" marT="9525" marB="0" anchor="ctr">
                    <a:lnB w="28575" cap="flat" cmpd="sng" algn="ctr">
                      <a:solidFill>
                        <a:schemeClr val="bg2"/>
                      </a:solidFill>
                      <a:prstDash val="solid"/>
                      <a:round/>
                      <a:headEnd type="none" w="med" len="med"/>
                      <a:tailEnd type="none" w="med" len="med"/>
                    </a:lnB>
                  </a:tcPr>
                </a:tc>
                <a:tc>
                  <a:txBody>
                    <a:bodyPr/>
                    <a:lstStyle/>
                    <a:p>
                      <a:pPr marR="0" algn="ctr" rtl="0" eaLnBrk="1" fontAlgn="ctr" hangingPunct="1">
                        <a:lnSpc>
                          <a:spcPct val="100000"/>
                        </a:lnSpc>
                        <a:spcBef>
                          <a:spcPts val="0"/>
                        </a:spcBef>
                        <a:spcAft>
                          <a:spcPts val="0"/>
                        </a:spcAft>
                        <a:buNone/>
                      </a:pPr>
                      <a:r>
                        <a:rPr lang="ru-RU" sz="1050" b="1" i="0" u="none" strike="noStrike" cap="none">
                          <a:solidFill>
                            <a:schemeClr val="dk1"/>
                          </a:solidFill>
                          <a:latin typeface="+mn-lt"/>
                          <a:ea typeface="+mn-ea"/>
                          <a:cs typeface="+mn-cs"/>
                          <a:sym typeface="Arial"/>
                        </a:rPr>
                        <a:t>2,0%</a:t>
                      </a:r>
                    </a:p>
                  </a:txBody>
                  <a:tcPr marL="9525" marR="9525" marT="9525" marB="0" anchor="ctr">
                    <a:lnB w="28575" cap="flat" cmpd="sng" algn="ctr">
                      <a:solidFill>
                        <a:schemeClr val="bg2"/>
                      </a:solidFill>
                      <a:prstDash val="solid"/>
                      <a:round/>
                      <a:headEnd type="none" w="med" len="med"/>
                      <a:tailEnd type="none" w="med" len="med"/>
                    </a:lnB>
                  </a:tcPr>
                </a:tc>
                <a:extLst>
                  <a:ext uri="{0D108BD9-81ED-4DB2-BD59-A6C34878D82A}">
                    <a16:rowId xmlns:a16="http://schemas.microsoft.com/office/drawing/2014/main" val="4160565161"/>
                  </a:ext>
                </a:extLst>
              </a:tr>
              <a:tr h="252035">
                <a:tc rowSpan="5">
                  <a:txBody>
                    <a:bodyPr/>
                    <a:lstStyle/>
                    <a:p>
                      <a:pPr algn="ctr"/>
                      <a:r>
                        <a:rPr lang="ru-RU" sz="1100" dirty="0"/>
                        <a:t>2021</a:t>
                      </a:r>
                      <a:endParaRPr lang="ru-KZ" sz="1100" dirty="0"/>
                    </a:p>
                  </a:txBody>
                  <a:tcPr anchor="ctr">
                    <a:lnT w="28575" cap="flat" cmpd="sng" algn="ctr">
                      <a:solidFill>
                        <a:schemeClr val="bg2"/>
                      </a:solidFill>
                      <a:prstDash val="solid"/>
                      <a:round/>
                      <a:headEnd type="none" w="med" len="med"/>
                      <a:tailEnd type="none" w="med" len="med"/>
                    </a:lnT>
                    <a:lnB w="28575" cap="flat" cmpd="sng" algn="ctr">
                      <a:solidFill>
                        <a:schemeClr val="bg2"/>
                      </a:solidFill>
                      <a:prstDash val="solid"/>
                      <a:round/>
                      <a:headEnd type="none" w="med" len="med"/>
                      <a:tailEnd type="none" w="med" len="med"/>
                    </a:lnB>
                  </a:tcPr>
                </a:tc>
                <a:tc>
                  <a:txBody>
                    <a:bodyPr/>
                    <a:lstStyle/>
                    <a:p>
                      <a:pPr marL="72000" marR="0" algn="l" rtl="0" eaLnBrk="1" fontAlgn="b" hangingPunct="1">
                        <a:lnSpc>
                          <a:spcPct val="100000"/>
                        </a:lnSpc>
                        <a:spcBef>
                          <a:spcPts val="0"/>
                        </a:spcBef>
                        <a:spcAft>
                          <a:spcPts val="0"/>
                        </a:spcAft>
                        <a:buNone/>
                      </a:pPr>
                      <a:r>
                        <a:rPr lang="ru-RU" sz="800" b="0" i="0" u="none" strike="noStrike" cap="none" dirty="0">
                          <a:solidFill>
                            <a:schemeClr val="dk1"/>
                          </a:solidFill>
                          <a:latin typeface="+mn-lt"/>
                          <a:ea typeface="+mn-ea"/>
                          <a:cs typeface="+mn-cs"/>
                          <a:sym typeface="Arial"/>
                        </a:rPr>
                        <a:t>1 </a:t>
                      </a:r>
                      <a:r>
                        <a:rPr lang="ru-RU" sz="800" b="0" i="0" u="none" strike="noStrike" cap="none" dirty="0" err="1">
                          <a:solidFill>
                            <a:schemeClr val="dk1"/>
                          </a:solidFill>
                          <a:latin typeface="+mn-lt"/>
                          <a:ea typeface="+mn-ea"/>
                          <a:cs typeface="+mn-cs"/>
                          <a:sym typeface="Arial"/>
                        </a:rPr>
                        <a:t>Басқа</a:t>
                      </a:r>
                      <a:r>
                        <a:rPr lang="ru-RU" sz="800" b="0" i="0" u="none" strike="noStrike" cap="none" dirty="0">
                          <a:solidFill>
                            <a:schemeClr val="dk1"/>
                          </a:solidFill>
                          <a:latin typeface="+mn-lt"/>
                          <a:ea typeface="+mn-ea"/>
                          <a:cs typeface="+mn-cs"/>
                          <a:sym typeface="Arial"/>
                        </a:rPr>
                        <a:t> да </a:t>
                      </a:r>
                      <a:r>
                        <a:rPr lang="ru-RU" sz="800" b="0" i="0" u="none" strike="noStrike" cap="none" dirty="0" err="1">
                          <a:solidFill>
                            <a:schemeClr val="dk1"/>
                          </a:solidFill>
                          <a:latin typeface="+mn-lt"/>
                          <a:ea typeface="+mn-ea"/>
                          <a:cs typeface="+mn-cs"/>
                          <a:sym typeface="Arial"/>
                        </a:rPr>
                        <a:t>біліктілігі</a:t>
                      </a:r>
                      <a:r>
                        <a:rPr lang="ru-RU" sz="800" b="0" i="0" u="none" strike="noStrike" cap="none" dirty="0">
                          <a:solidFill>
                            <a:schemeClr val="dk1"/>
                          </a:solidFill>
                          <a:latin typeface="+mn-lt"/>
                          <a:ea typeface="+mn-ea"/>
                          <a:cs typeface="+mn-cs"/>
                          <a:sym typeface="Arial"/>
                        </a:rPr>
                        <a:t> </a:t>
                      </a:r>
                      <a:r>
                        <a:rPr lang="ru-RU" sz="800" b="0" i="0" u="none" strike="noStrike" cap="none" dirty="0" err="1">
                          <a:solidFill>
                            <a:schemeClr val="dk1"/>
                          </a:solidFill>
                          <a:latin typeface="+mn-lt"/>
                          <a:ea typeface="+mn-ea"/>
                          <a:cs typeface="+mn-cs"/>
                          <a:sym typeface="Arial"/>
                        </a:rPr>
                        <a:t>жоқ</a:t>
                      </a:r>
                      <a:r>
                        <a:rPr lang="ru-RU" sz="800" b="0" i="0" u="none" strike="noStrike" cap="none" dirty="0">
                          <a:solidFill>
                            <a:schemeClr val="dk1"/>
                          </a:solidFill>
                          <a:latin typeface="+mn-lt"/>
                          <a:ea typeface="+mn-ea"/>
                          <a:cs typeface="+mn-cs"/>
                          <a:sym typeface="Arial"/>
                        </a:rPr>
                        <a:t> </a:t>
                      </a:r>
                      <a:r>
                        <a:rPr lang="ru-RU" sz="800" b="0" i="0" u="none" strike="noStrike" cap="none" dirty="0" err="1">
                          <a:solidFill>
                            <a:schemeClr val="dk1"/>
                          </a:solidFill>
                          <a:latin typeface="+mn-lt"/>
                          <a:ea typeface="+mn-ea"/>
                          <a:cs typeface="+mn-cs"/>
                          <a:sym typeface="Arial"/>
                        </a:rPr>
                        <a:t>жұмысшылар</a:t>
                      </a:r>
                      <a:endParaRPr lang="ru-RU" sz="800" b="0" i="0" u="none" strike="noStrike" cap="none" dirty="0">
                        <a:solidFill>
                          <a:schemeClr val="dk1"/>
                        </a:solidFill>
                        <a:latin typeface="+mn-lt"/>
                        <a:ea typeface="+mn-ea"/>
                        <a:cs typeface="+mn-cs"/>
                        <a:sym typeface="Arial"/>
                      </a:endParaRPr>
                    </a:p>
                  </a:txBody>
                  <a:tcPr marL="9525" marR="9525" marT="9525" marB="0" anchor="ctr">
                    <a:lnT w="28575" cap="flat" cmpd="sng" algn="ctr">
                      <a:solidFill>
                        <a:schemeClr val="bg2"/>
                      </a:solidFill>
                      <a:prstDash val="solid"/>
                      <a:round/>
                      <a:headEnd type="none" w="med" len="med"/>
                      <a:tailEnd type="none" w="med" len="med"/>
                    </a:lnT>
                  </a:tcPr>
                </a:tc>
                <a:tc>
                  <a:txBody>
                    <a:bodyPr/>
                    <a:lstStyle/>
                    <a:p>
                      <a:pPr algn="ctr" fontAlgn="b"/>
                      <a:r>
                        <a:rPr lang="ru-RU" sz="900" b="0" i="1" u="none" strike="noStrike" cap="none">
                          <a:solidFill>
                            <a:schemeClr val="dk1"/>
                          </a:solidFill>
                          <a:latin typeface="+mn-lt"/>
                          <a:ea typeface="+mn-ea"/>
                          <a:cs typeface="+mn-cs"/>
                          <a:sym typeface="Arial"/>
                        </a:rPr>
                        <a:t>9629-9</a:t>
                      </a:r>
                    </a:p>
                  </a:txBody>
                  <a:tcPr marL="9525" marR="9525" marT="9525" marB="0" anchor="ctr">
                    <a:lnT w="28575" cap="flat" cmpd="sng" algn="ctr">
                      <a:solidFill>
                        <a:schemeClr val="bg2"/>
                      </a:solidFill>
                      <a:prstDash val="solid"/>
                      <a:round/>
                      <a:headEnd type="none" w="med" len="med"/>
                      <a:tailEnd type="none" w="med" len="med"/>
                    </a:lnT>
                  </a:tcPr>
                </a:tc>
                <a:tc>
                  <a:txBody>
                    <a:bodyPr/>
                    <a:lstStyle/>
                    <a:p>
                      <a:pPr marR="0" algn="ctr" rtl="0" eaLnBrk="1" fontAlgn="ctr" hangingPunct="1">
                        <a:lnSpc>
                          <a:spcPct val="100000"/>
                        </a:lnSpc>
                        <a:spcBef>
                          <a:spcPts val="0"/>
                        </a:spcBef>
                        <a:spcAft>
                          <a:spcPts val="0"/>
                        </a:spcAft>
                        <a:buNone/>
                      </a:pPr>
                      <a:r>
                        <a:rPr lang="ru-RU" sz="1050" b="1" i="0" u="none" strike="noStrike" cap="none">
                          <a:solidFill>
                            <a:schemeClr val="dk1"/>
                          </a:solidFill>
                          <a:latin typeface="+mn-lt"/>
                          <a:ea typeface="+mn-ea"/>
                          <a:cs typeface="+mn-cs"/>
                          <a:sym typeface="Arial"/>
                        </a:rPr>
                        <a:t>6 455</a:t>
                      </a:r>
                    </a:p>
                  </a:txBody>
                  <a:tcPr marL="9525" marR="9525" marT="9525" marB="0" anchor="ctr">
                    <a:lnT w="28575" cap="flat" cmpd="sng" algn="ctr">
                      <a:solidFill>
                        <a:schemeClr val="bg2"/>
                      </a:solidFill>
                      <a:prstDash val="solid"/>
                      <a:round/>
                      <a:headEnd type="none" w="med" len="med"/>
                      <a:tailEnd type="none" w="med" len="med"/>
                    </a:lnT>
                  </a:tcPr>
                </a:tc>
                <a:tc>
                  <a:txBody>
                    <a:bodyPr/>
                    <a:lstStyle/>
                    <a:p>
                      <a:pPr marR="0" algn="ctr" rtl="0" eaLnBrk="1" fontAlgn="ctr" hangingPunct="1">
                        <a:lnSpc>
                          <a:spcPct val="100000"/>
                        </a:lnSpc>
                        <a:spcBef>
                          <a:spcPts val="0"/>
                        </a:spcBef>
                        <a:spcAft>
                          <a:spcPts val="0"/>
                        </a:spcAft>
                        <a:buNone/>
                      </a:pPr>
                      <a:r>
                        <a:rPr lang="ru-RU" sz="900" b="0" i="0" u="none" strike="noStrike" cap="none">
                          <a:solidFill>
                            <a:schemeClr val="dk1"/>
                          </a:solidFill>
                          <a:latin typeface="+mn-lt"/>
                          <a:ea typeface="+mn-ea"/>
                          <a:cs typeface="+mn-cs"/>
                          <a:sym typeface="Arial"/>
                        </a:rPr>
                        <a:t>679</a:t>
                      </a:r>
                    </a:p>
                  </a:txBody>
                  <a:tcPr marL="9525" marR="9525" marT="9525" marB="0" anchor="ctr">
                    <a:lnT w="28575" cap="flat" cmpd="sng" algn="ctr">
                      <a:solidFill>
                        <a:schemeClr val="bg2"/>
                      </a:solidFill>
                      <a:prstDash val="solid"/>
                      <a:round/>
                      <a:headEnd type="none" w="med" len="med"/>
                      <a:tailEnd type="none" w="med" len="med"/>
                    </a:lnT>
                  </a:tcPr>
                </a:tc>
                <a:tc>
                  <a:txBody>
                    <a:bodyPr/>
                    <a:lstStyle/>
                    <a:p>
                      <a:pPr marR="0" algn="ctr" rtl="0" eaLnBrk="1" fontAlgn="ctr" hangingPunct="1">
                        <a:lnSpc>
                          <a:spcPct val="100000"/>
                        </a:lnSpc>
                        <a:spcBef>
                          <a:spcPts val="0"/>
                        </a:spcBef>
                        <a:spcAft>
                          <a:spcPts val="0"/>
                        </a:spcAft>
                        <a:buNone/>
                      </a:pPr>
                      <a:r>
                        <a:rPr lang="ru-RU" sz="900" b="0" i="0" u="none" strike="noStrike" cap="none">
                          <a:solidFill>
                            <a:schemeClr val="dk1"/>
                          </a:solidFill>
                          <a:latin typeface="+mn-lt"/>
                          <a:ea typeface="+mn-ea"/>
                          <a:cs typeface="+mn-cs"/>
                          <a:sym typeface="Arial"/>
                        </a:rPr>
                        <a:t>1 109</a:t>
                      </a:r>
                    </a:p>
                  </a:txBody>
                  <a:tcPr marL="9525" marR="9525" marT="9525" marB="0" anchor="ctr">
                    <a:lnT w="28575" cap="flat" cmpd="sng" algn="ctr">
                      <a:solidFill>
                        <a:schemeClr val="bg2"/>
                      </a:solidFill>
                      <a:prstDash val="solid"/>
                      <a:round/>
                      <a:headEnd type="none" w="med" len="med"/>
                      <a:tailEnd type="none" w="med" len="med"/>
                    </a:lnT>
                  </a:tcPr>
                </a:tc>
                <a:tc>
                  <a:txBody>
                    <a:bodyPr/>
                    <a:lstStyle/>
                    <a:p>
                      <a:pPr marR="0" algn="ctr" rtl="0" eaLnBrk="1" fontAlgn="ctr" hangingPunct="1">
                        <a:lnSpc>
                          <a:spcPct val="100000"/>
                        </a:lnSpc>
                        <a:spcBef>
                          <a:spcPts val="0"/>
                        </a:spcBef>
                        <a:spcAft>
                          <a:spcPts val="0"/>
                        </a:spcAft>
                        <a:buNone/>
                      </a:pPr>
                      <a:r>
                        <a:rPr lang="ru-RU" sz="900" b="0" i="0" u="none" strike="noStrike" cap="none" dirty="0">
                          <a:solidFill>
                            <a:schemeClr val="dk1"/>
                          </a:solidFill>
                          <a:latin typeface="+mn-lt"/>
                          <a:ea typeface="+mn-ea"/>
                          <a:cs typeface="+mn-cs"/>
                          <a:sym typeface="Arial"/>
                        </a:rPr>
                        <a:t>1 546</a:t>
                      </a:r>
                    </a:p>
                  </a:txBody>
                  <a:tcPr marL="9525" marR="9525" marT="9525" marB="0" anchor="ctr">
                    <a:lnT w="28575" cap="flat" cmpd="sng" algn="ctr">
                      <a:solidFill>
                        <a:schemeClr val="bg2"/>
                      </a:solidFill>
                      <a:prstDash val="solid"/>
                      <a:round/>
                      <a:headEnd type="none" w="med" len="med"/>
                      <a:tailEnd type="none" w="med" len="med"/>
                    </a:lnT>
                  </a:tcPr>
                </a:tc>
                <a:tc>
                  <a:txBody>
                    <a:bodyPr/>
                    <a:lstStyle/>
                    <a:p>
                      <a:pPr marR="0" algn="ctr" rtl="0" eaLnBrk="1" fontAlgn="ctr" hangingPunct="1">
                        <a:lnSpc>
                          <a:spcPct val="100000"/>
                        </a:lnSpc>
                        <a:spcBef>
                          <a:spcPts val="0"/>
                        </a:spcBef>
                        <a:spcAft>
                          <a:spcPts val="0"/>
                        </a:spcAft>
                        <a:buNone/>
                      </a:pPr>
                      <a:r>
                        <a:rPr lang="ru-RU" sz="900" b="0" i="0" u="none" strike="noStrike" cap="none">
                          <a:solidFill>
                            <a:schemeClr val="dk1"/>
                          </a:solidFill>
                          <a:latin typeface="+mn-lt"/>
                          <a:ea typeface="+mn-ea"/>
                          <a:cs typeface="+mn-cs"/>
                          <a:sym typeface="Arial"/>
                        </a:rPr>
                        <a:t>3 121</a:t>
                      </a:r>
                    </a:p>
                  </a:txBody>
                  <a:tcPr marL="9525" marR="9525" marT="9525" marB="0" anchor="ctr">
                    <a:lnT w="28575" cap="flat" cmpd="sng" algn="ctr">
                      <a:solidFill>
                        <a:schemeClr val="bg2"/>
                      </a:solidFill>
                      <a:prstDash val="solid"/>
                      <a:round/>
                      <a:headEnd type="none" w="med" len="med"/>
                      <a:tailEnd type="none" w="med" len="med"/>
                    </a:lnT>
                  </a:tcPr>
                </a:tc>
                <a:tc>
                  <a:txBody>
                    <a:bodyPr/>
                    <a:lstStyle/>
                    <a:p>
                      <a:pPr marR="0" algn="ctr" rtl="0" eaLnBrk="1" fontAlgn="ctr" hangingPunct="1">
                        <a:lnSpc>
                          <a:spcPct val="100000"/>
                        </a:lnSpc>
                        <a:spcBef>
                          <a:spcPts val="0"/>
                        </a:spcBef>
                        <a:spcAft>
                          <a:spcPts val="0"/>
                        </a:spcAft>
                        <a:buNone/>
                      </a:pPr>
                      <a:r>
                        <a:rPr lang="ru-RU" sz="1050" b="1" i="0" u="none" strike="noStrike" cap="none">
                          <a:solidFill>
                            <a:schemeClr val="dk1"/>
                          </a:solidFill>
                          <a:latin typeface="+mn-lt"/>
                          <a:ea typeface="+mn-ea"/>
                          <a:cs typeface="+mn-cs"/>
                          <a:sym typeface="Arial"/>
                        </a:rPr>
                        <a:t>21,0%</a:t>
                      </a:r>
                    </a:p>
                  </a:txBody>
                  <a:tcPr marL="9525" marR="9525" marT="9525" marB="0" anchor="ctr">
                    <a:lnT w="28575" cap="flat" cmpd="sng" algn="ctr">
                      <a:solidFill>
                        <a:schemeClr val="bg2"/>
                      </a:solidFill>
                      <a:prstDash val="solid"/>
                      <a:round/>
                      <a:headEnd type="none" w="med" len="med"/>
                      <a:tailEnd type="none" w="med" len="med"/>
                    </a:lnT>
                  </a:tcPr>
                </a:tc>
                <a:extLst>
                  <a:ext uri="{0D108BD9-81ED-4DB2-BD59-A6C34878D82A}">
                    <a16:rowId xmlns:a16="http://schemas.microsoft.com/office/drawing/2014/main" val="1427977684"/>
                  </a:ext>
                </a:extLst>
              </a:tr>
              <a:tr h="252035">
                <a:tc vMerge="1">
                  <a:txBody>
                    <a:bodyPr/>
                    <a:lstStyle/>
                    <a:p>
                      <a:endParaRPr lang="ru-KZ" sz="1100" dirty="0"/>
                    </a:p>
                  </a:txBody>
                  <a:tcPr/>
                </a:tc>
                <a:tc>
                  <a:txBody>
                    <a:bodyPr/>
                    <a:lstStyle/>
                    <a:p>
                      <a:pPr marL="72000" marR="0" algn="l" rtl="0" eaLnBrk="1" fontAlgn="b" hangingPunct="1">
                        <a:lnSpc>
                          <a:spcPct val="100000"/>
                        </a:lnSpc>
                        <a:spcBef>
                          <a:spcPts val="0"/>
                        </a:spcBef>
                        <a:spcAft>
                          <a:spcPts val="0"/>
                        </a:spcAft>
                        <a:buNone/>
                      </a:pPr>
                      <a:r>
                        <a:rPr lang="ru-RU" sz="800" b="0" i="0" u="none" strike="noStrike" cap="none" dirty="0">
                          <a:solidFill>
                            <a:schemeClr val="dk1"/>
                          </a:solidFill>
                          <a:latin typeface="+mn-lt"/>
                          <a:ea typeface="+mn-ea"/>
                          <a:cs typeface="+mn-cs"/>
                          <a:sym typeface="Arial"/>
                        </a:rPr>
                        <a:t>2 </a:t>
                      </a:r>
                      <a:r>
                        <a:rPr lang="ru-RU" sz="800" b="0" i="0" u="none" strike="noStrike" cap="none" dirty="0" err="1">
                          <a:solidFill>
                            <a:schemeClr val="dk1"/>
                          </a:solidFill>
                          <a:latin typeface="+mn-lt"/>
                          <a:ea typeface="+mn-ea"/>
                          <a:cs typeface="+mn-cs"/>
                          <a:sym typeface="Arial"/>
                        </a:rPr>
                        <a:t>Өңдеу</a:t>
                      </a:r>
                      <a:r>
                        <a:rPr lang="ru-RU" sz="800" b="0" i="0" u="none" strike="noStrike" cap="none" dirty="0">
                          <a:solidFill>
                            <a:schemeClr val="dk1"/>
                          </a:solidFill>
                          <a:latin typeface="+mn-lt"/>
                          <a:ea typeface="+mn-ea"/>
                          <a:cs typeface="+mn-cs"/>
                          <a:sym typeface="Arial"/>
                        </a:rPr>
                        <a:t> </a:t>
                      </a:r>
                      <a:r>
                        <a:rPr lang="ru-RU" sz="800" b="0" i="0" u="none" strike="noStrike" cap="none" dirty="0" err="1">
                          <a:solidFill>
                            <a:schemeClr val="dk1"/>
                          </a:solidFill>
                          <a:latin typeface="+mn-lt"/>
                          <a:ea typeface="+mn-ea"/>
                          <a:cs typeface="+mn-cs"/>
                          <a:sym typeface="Arial"/>
                        </a:rPr>
                        <a:t>өнеркәсібінде</a:t>
                      </a:r>
                      <a:r>
                        <a:rPr lang="ru-RU" sz="800" b="0" i="0" u="none" strike="noStrike" cap="none" dirty="0">
                          <a:solidFill>
                            <a:schemeClr val="dk1"/>
                          </a:solidFill>
                          <a:latin typeface="+mn-lt"/>
                          <a:ea typeface="+mn-ea"/>
                          <a:cs typeface="+mn-cs"/>
                          <a:sym typeface="Arial"/>
                        </a:rPr>
                        <a:t> </a:t>
                      </a:r>
                      <a:r>
                        <a:rPr lang="ru-RU" sz="800" b="0" i="0" u="none" strike="noStrike" cap="none" dirty="0" err="1">
                          <a:solidFill>
                            <a:schemeClr val="dk1"/>
                          </a:solidFill>
                          <a:latin typeface="+mn-lt"/>
                          <a:ea typeface="+mn-ea"/>
                          <a:cs typeface="+mn-cs"/>
                          <a:sym typeface="Arial"/>
                        </a:rPr>
                        <a:t>жұмыс</a:t>
                      </a:r>
                      <a:r>
                        <a:rPr lang="ru-RU" sz="800" b="0" i="0" u="none" strike="noStrike" cap="none" dirty="0">
                          <a:solidFill>
                            <a:schemeClr val="dk1"/>
                          </a:solidFill>
                          <a:latin typeface="+mn-lt"/>
                          <a:ea typeface="+mn-ea"/>
                          <a:cs typeface="+mn-cs"/>
                          <a:sym typeface="Arial"/>
                        </a:rPr>
                        <a:t> </a:t>
                      </a:r>
                      <a:r>
                        <a:rPr lang="ru-RU" sz="800" b="0" i="0" u="none" strike="noStrike" cap="none" dirty="0" err="1">
                          <a:solidFill>
                            <a:schemeClr val="dk1"/>
                          </a:solidFill>
                          <a:latin typeface="+mn-lt"/>
                          <a:ea typeface="+mn-ea"/>
                          <a:cs typeface="+mn-cs"/>
                          <a:sym typeface="Arial"/>
                        </a:rPr>
                        <a:t>істейтін</a:t>
                      </a:r>
                      <a:r>
                        <a:rPr lang="ru-RU" sz="800" b="0" i="0" u="none" strike="noStrike" cap="none" dirty="0">
                          <a:solidFill>
                            <a:schemeClr val="dk1"/>
                          </a:solidFill>
                          <a:latin typeface="+mn-lt"/>
                          <a:ea typeface="+mn-ea"/>
                          <a:cs typeface="+mn-cs"/>
                          <a:sym typeface="Arial"/>
                        </a:rPr>
                        <a:t> </a:t>
                      </a:r>
                      <a:r>
                        <a:rPr lang="ru-RU" sz="800" b="0" i="0" u="none" strike="noStrike" cap="none" dirty="0" err="1">
                          <a:solidFill>
                            <a:schemeClr val="dk1"/>
                          </a:solidFill>
                          <a:latin typeface="+mn-lt"/>
                          <a:ea typeface="+mn-ea"/>
                          <a:cs typeface="+mn-cs"/>
                          <a:sym typeface="Arial"/>
                        </a:rPr>
                        <a:t>басқа</a:t>
                      </a:r>
                      <a:r>
                        <a:rPr lang="ru-RU" sz="800" b="0" i="0" u="none" strike="noStrike" cap="none" dirty="0">
                          <a:solidFill>
                            <a:schemeClr val="dk1"/>
                          </a:solidFill>
                          <a:latin typeface="+mn-lt"/>
                          <a:ea typeface="+mn-ea"/>
                          <a:cs typeface="+mn-cs"/>
                          <a:sym typeface="Arial"/>
                        </a:rPr>
                        <a:t> да </a:t>
                      </a:r>
                      <a:r>
                        <a:rPr lang="ru-RU" sz="800" b="0" i="0" u="none" strike="noStrike" cap="none" dirty="0" err="1">
                          <a:solidFill>
                            <a:schemeClr val="dk1"/>
                          </a:solidFill>
                          <a:latin typeface="+mn-lt"/>
                          <a:ea typeface="+mn-ea"/>
                          <a:cs typeface="+mn-cs"/>
                          <a:sym typeface="Arial"/>
                        </a:rPr>
                        <a:t>біліктілігі</a:t>
                      </a:r>
                      <a:r>
                        <a:rPr lang="ru-RU" sz="800" b="0" i="0" u="none" strike="noStrike" cap="none" dirty="0">
                          <a:solidFill>
                            <a:schemeClr val="dk1"/>
                          </a:solidFill>
                          <a:latin typeface="+mn-lt"/>
                          <a:ea typeface="+mn-ea"/>
                          <a:cs typeface="+mn-cs"/>
                          <a:sym typeface="Arial"/>
                        </a:rPr>
                        <a:t> </a:t>
                      </a:r>
                      <a:r>
                        <a:rPr lang="ru-RU" sz="800" b="0" i="0" u="none" strike="noStrike" cap="none" dirty="0" err="1">
                          <a:solidFill>
                            <a:schemeClr val="dk1"/>
                          </a:solidFill>
                          <a:latin typeface="+mn-lt"/>
                          <a:ea typeface="+mn-ea"/>
                          <a:cs typeface="+mn-cs"/>
                          <a:sym typeface="Arial"/>
                        </a:rPr>
                        <a:t>жоқ</a:t>
                      </a:r>
                      <a:r>
                        <a:rPr lang="ru-RU" sz="800" b="0" i="0" u="none" strike="noStrike" cap="none" dirty="0">
                          <a:solidFill>
                            <a:schemeClr val="dk1"/>
                          </a:solidFill>
                          <a:latin typeface="+mn-lt"/>
                          <a:ea typeface="+mn-ea"/>
                          <a:cs typeface="+mn-cs"/>
                          <a:sym typeface="Arial"/>
                        </a:rPr>
                        <a:t> </a:t>
                      </a:r>
                      <a:r>
                        <a:rPr lang="ru-RU" sz="800" b="0" i="0" u="none" strike="noStrike" cap="none" dirty="0" err="1">
                          <a:solidFill>
                            <a:schemeClr val="dk1"/>
                          </a:solidFill>
                          <a:latin typeface="+mn-lt"/>
                          <a:ea typeface="+mn-ea"/>
                          <a:cs typeface="+mn-cs"/>
                          <a:sym typeface="Arial"/>
                        </a:rPr>
                        <a:t>жұмысшылар</a:t>
                      </a:r>
                      <a:endParaRPr lang="ru-RU" sz="800" b="0" i="0" u="none" strike="noStrike" cap="none" dirty="0">
                        <a:solidFill>
                          <a:schemeClr val="dk1"/>
                        </a:solidFill>
                        <a:latin typeface="+mn-lt"/>
                        <a:ea typeface="+mn-ea"/>
                        <a:cs typeface="+mn-cs"/>
                        <a:sym typeface="Arial"/>
                      </a:endParaRPr>
                    </a:p>
                  </a:txBody>
                  <a:tcPr marL="9525" marR="9525" marT="9525" marB="0" anchor="ctr"/>
                </a:tc>
                <a:tc>
                  <a:txBody>
                    <a:bodyPr/>
                    <a:lstStyle/>
                    <a:p>
                      <a:pPr algn="ctr" fontAlgn="b"/>
                      <a:r>
                        <a:rPr lang="ru-RU" sz="900" b="0" i="1" u="none" strike="noStrike" cap="none" dirty="0">
                          <a:solidFill>
                            <a:schemeClr val="dk1"/>
                          </a:solidFill>
                          <a:latin typeface="+mn-lt"/>
                          <a:ea typeface="+mn-ea"/>
                          <a:cs typeface="+mn-cs"/>
                          <a:sym typeface="Arial"/>
                        </a:rPr>
                        <a:t>9329-9</a:t>
                      </a:r>
                    </a:p>
                  </a:txBody>
                  <a:tcPr marL="9525" marR="9525" marT="9525" marB="0" anchor="ctr"/>
                </a:tc>
                <a:tc>
                  <a:txBody>
                    <a:bodyPr/>
                    <a:lstStyle/>
                    <a:p>
                      <a:pPr marR="0" algn="ctr" rtl="0" eaLnBrk="1" fontAlgn="ctr" hangingPunct="1">
                        <a:lnSpc>
                          <a:spcPct val="100000"/>
                        </a:lnSpc>
                        <a:spcBef>
                          <a:spcPts val="0"/>
                        </a:spcBef>
                        <a:spcAft>
                          <a:spcPts val="0"/>
                        </a:spcAft>
                        <a:buNone/>
                      </a:pPr>
                      <a:r>
                        <a:rPr lang="ru-RU" sz="1050" b="1" i="0" u="none" strike="noStrike" cap="none">
                          <a:solidFill>
                            <a:schemeClr val="dk1"/>
                          </a:solidFill>
                          <a:latin typeface="+mn-lt"/>
                          <a:ea typeface="+mn-ea"/>
                          <a:cs typeface="+mn-cs"/>
                          <a:sym typeface="Arial"/>
                        </a:rPr>
                        <a:t>2 306</a:t>
                      </a:r>
                    </a:p>
                  </a:txBody>
                  <a:tcPr marL="9525" marR="9525" marT="9525" marB="0" anchor="ctr"/>
                </a:tc>
                <a:tc>
                  <a:txBody>
                    <a:bodyPr/>
                    <a:lstStyle/>
                    <a:p>
                      <a:pPr marR="0" algn="ctr" rtl="0" eaLnBrk="1" fontAlgn="ctr" hangingPunct="1">
                        <a:lnSpc>
                          <a:spcPct val="100000"/>
                        </a:lnSpc>
                        <a:spcBef>
                          <a:spcPts val="0"/>
                        </a:spcBef>
                        <a:spcAft>
                          <a:spcPts val="0"/>
                        </a:spcAft>
                        <a:buNone/>
                      </a:pPr>
                      <a:r>
                        <a:rPr lang="ru-RU" sz="900" b="0" i="0" u="none" strike="noStrike" cap="none" dirty="0">
                          <a:solidFill>
                            <a:schemeClr val="dk1"/>
                          </a:solidFill>
                          <a:latin typeface="+mn-lt"/>
                          <a:ea typeface="+mn-ea"/>
                          <a:cs typeface="+mn-cs"/>
                          <a:sym typeface="Arial"/>
                        </a:rPr>
                        <a:t>24</a:t>
                      </a:r>
                    </a:p>
                  </a:txBody>
                  <a:tcPr marL="9525" marR="9525" marT="9525" marB="0" anchor="ctr"/>
                </a:tc>
                <a:tc>
                  <a:txBody>
                    <a:bodyPr/>
                    <a:lstStyle/>
                    <a:p>
                      <a:pPr marR="0" algn="ctr" rtl="0" eaLnBrk="1" fontAlgn="ctr" hangingPunct="1">
                        <a:lnSpc>
                          <a:spcPct val="100000"/>
                        </a:lnSpc>
                        <a:spcBef>
                          <a:spcPts val="0"/>
                        </a:spcBef>
                        <a:spcAft>
                          <a:spcPts val="0"/>
                        </a:spcAft>
                        <a:buNone/>
                      </a:pPr>
                      <a:r>
                        <a:rPr lang="ru-RU" sz="900" b="0" i="0" u="none" strike="noStrike" cap="none">
                          <a:solidFill>
                            <a:schemeClr val="dk1"/>
                          </a:solidFill>
                          <a:latin typeface="+mn-lt"/>
                          <a:ea typeface="+mn-ea"/>
                          <a:cs typeface="+mn-cs"/>
                          <a:sym typeface="Arial"/>
                        </a:rPr>
                        <a:t>25</a:t>
                      </a:r>
                    </a:p>
                  </a:txBody>
                  <a:tcPr marL="9525" marR="9525" marT="9525" marB="0" anchor="ctr"/>
                </a:tc>
                <a:tc>
                  <a:txBody>
                    <a:bodyPr/>
                    <a:lstStyle/>
                    <a:p>
                      <a:pPr marR="0" algn="ctr" rtl="0" eaLnBrk="1" fontAlgn="ctr" hangingPunct="1">
                        <a:lnSpc>
                          <a:spcPct val="100000"/>
                        </a:lnSpc>
                        <a:spcBef>
                          <a:spcPts val="0"/>
                        </a:spcBef>
                        <a:spcAft>
                          <a:spcPts val="0"/>
                        </a:spcAft>
                        <a:buNone/>
                      </a:pPr>
                      <a:r>
                        <a:rPr lang="ru-RU" sz="900" b="0" i="0" u="none" strike="noStrike" cap="none" dirty="0">
                          <a:solidFill>
                            <a:schemeClr val="dk1"/>
                          </a:solidFill>
                          <a:latin typeface="+mn-lt"/>
                          <a:ea typeface="+mn-ea"/>
                          <a:cs typeface="+mn-cs"/>
                          <a:sym typeface="Arial"/>
                        </a:rPr>
                        <a:t>1 223</a:t>
                      </a:r>
                    </a:p>
                  </a:txBody>
                  <a:tcPr marL="9525" marR="9525" marT="9525" marB="0" anchor="ctr"/>
                </a:tc>
                <a:tc>
                  <a:txBody>
                    <a:bodyPr/>
                    <a:lstStyle/>
                    <a:p>
                      <a:pPr marR="0" algn="ctr" rtl="0" eaLnBrk="1" fontAlgn="ctr" hangingPunct="1">
                        <a:lnSpc>
                          <a:spcPct val="100000"/>
                        </a:lnSpc>
                        <a:spcBef>
                          <a:spcPts val="0"/>
                        </a:spcBef>
                        <a:spcAft>
                          <a:spcPts val="0"/>
                        </a:spcAft>
                        <a:buNone/>
                      </a:pPr>
                      <a:r>
                        <a:rPr lang="ru-RU" sz="900" b="0" i="0" u="none" strike="noStrike" cap="none">
                          <a:solidFill>
                            <a:schemeClr val="dk1"/>
                          </a:solidFill>
                          <a:latin typeface="+mn-lt"/>
                          <a:ea typeface="+mn-ea"/>
                          <a:cs typeface="+mn-cs"/>
                          <a:sym typeface="Arial"/>
                        </a:rPr>
                        <a:t>1 034</a:t>
                      </a:r>
                    </a:p>
                  </a:txBody>
                  <a:tcPr marL="9525" marR="9525" marT="9525" marB="0" anchor="ctr"/>
                </a:tc>
                <a:tc>
                  <a:txBody>
                    <a:bodyPr/>
                    <a:lstStyle/>
                    <a:p>
                      <a:pPr marR="0" algn="ctr" rtl="0" eaLnBrk="1" fontAlgn="ctr" hangingPunct="1">
                        <a:lnSpc>
                          <a:spcPct val="100000"/>
                        </a:lnSpc>
                        <a:spcBef>
                          <a:spcPts val="0"/>
                        </a:spcBef>
                        <a:spcAft>
                          <a:spcPts val="0"/>
                        </a:spcAft>
                        <a:buNone/>
                      </a:pPr>
                      <a:r>
                        <a:rPr lang="ru-RU" sz="1050" b="1" i="0" u="none" strike="noStrike" cap="none">
                          <a:solidFill>
                            <a:schemeClr val="dk1"/>
                          </a:solidFill>
                          <a:latin typeface="+mn-lt"/>
                          <a:ea typeface="+mn-ea"/>
                          <a:cs typeface="+mn-cs"/>
                          <a:sym typeface="Arial"/>
                        </a:rPr>
                        <a:t>7,5%</a:t>
                      </a:r>
                    </a:p>
                  </a:txBody>
                  <a:tcPr marL="9525" marR="9525" marT="9525" marB="0" anchor="ctr"/>
                </a:tc>
                <a:extLst>
                  <a:ext uri="{0D108BD9-81ED-4DB2-BD59-A6C34878D82A}">
                    <a16:rowId xmlns:a16="http://schemas.microsoft.com/office/drawing/2014/main" val="1290809229"/>
                  </a:ext>
                </a:extLst>
              </a:tr>
              <a:tr h="252035">
                <a:tc vMerge="1">
                  <a:txBody>
                    <a:bodyPr/>
                    <a:lstStyle/>
                    <a:p>
                      <a:endParaRPr lang="ru-KZ" sz="1100" dirty="0"/>
                    </a:p>
                  </a:txBody>
                  <a:tcPr/>
                </a:tc>
                <a:tc>
                  <a:txBody>
                    <a:bodyPr/>
                    <a:lstStyle/>
                    <a:p>
                      <a:pPr marL="72000" marR="0" algn="l" rtl="0" eaLnBrk="1" fontAlgn="b" hangingPunct="1">
                        <a:lnSpc>
                          <a:spcPct val="100000"/>
                        </a:lnSpc>
                        <a:spcBef>
                          <a:spcPts val="0"/>
                        </a:spcBef>
                        <a:spcAft>
                          <a:spcPts val="0"/>
                        </a:spcAft>
                        <a:buNone/>
                      </a:pPr>
                      <a:r>
                        <a:rPr lang="ru-RU" sz="800" b="0" i="0" u="none" strike="noStrike" cap="none" dirty="0">
                          <a:solidFill>
                            <a:schemeClr val="dk1"/>
                          </a:solidFill>
                          <a:latin typeface="+mn-lt"/>
                          <a:ea typeface="+mn-ea"/>
                          <a:cs typeface="+mn-cs"/>
                          <a:sym typeface="Arial"/>
                        </a:rPr>
                        <a:t>3 </a:t>
                      </a:r>
                      <a:r>
                        <a:rPr lang="ru-RU" sz="800" b="0" i="0" u="none" strike="noStrike" cap="none" dirty="0" err="1">
                          <a:solidFill>
                            <a:schemeClr val="dk1"/>
                          </a:solidFill>
                          <a:latin typeface="+mn-lt"/>
                          <a:ea typeface="+mn-ea"/>
                          <a:cs typeface="+mn-cs"/>
                          <a:sym typeface="Arial"/>
                        </a:rPr>
                        <a:t>Әртүрлі</a:t>
                      </a:r>
                      <a:r>
                        <a:rPr lang="ru-RU" sz="800" b="0" i="0" u="none" strike="noStrike" cap="none" dirty="0">
                          <a:solidFill>
                            <a:schemeClr val="dk1"/>
                          </a:solidFill>
                          <a:latin typeface="+mn-lt"/>
                          <a:ea typeface="+mn-ea"/>
                          <a:cs typeface="+mn-cs"/>
                          <a:sym typeface="Arial"/>
                        </a:rPr>
                        <a:t> </a:t>
                      </a:r>
                      <a:r>
                        <a:rPr lang="ru-RU" sz="800" b="0" i="0" u="none" strike="noStrike" cap="none" dirty="0" err="1">
                          <a:solidFill>
                            <a:schemeClr val="dk1"/>
                          </a:solidFill>
                          <a:latin typeface="+mn-lt"/>
                          <a:ea typeface="+mn-ea"/>
                          <a:cs typeface="+mn-cs"/>
                          <a:sym typeface="Arial"/>
                        </a:rPr>
                        <a:t>жұмысты</a:t>
                      </a:r>
                      <a:r>
                        <a:rPr lang="ru-RU" sz="800" b="0" i="0" u="none" strike="noStrike" cap="none" dirty="0">
                          <a:solidFill>
                            <a:schemeClr val="dk1"/>
                          </a:solidFill>
                          <a:latin typeface="+mn-lt"/>
                          <a:ea typeface="+mn-ea"/>
                          <a:cs typeface="+mn-cs"/>
                          <a:sym typeface="Arial"/>
                        </a:rPr>
                        <a:t> </a:t>
                      </a:r>
                      <a:r>
                        <a:rPr lang="ru-RU" sz="800" b="0" i="0" u="none" strike="noStrike" cap="none" dirty="0" err="1">
                          <a:solidFill>
                            <a:schemeClr val="dk1"/>
                          </a:solidFill>
                          <a:latin typeface="+mn-lt"/>
                          <a:ea typeface="+mn-ea"/>
                          <a:cs typeface="+mn-cs"/>
                          <a:sym typeface="Arial"/>
                        </a:rPr>
                        <a:t>атқарушылар</a:t>
                      </a:r>
                      <a:endParaRPr lang="ru-RU" sz="800" b="0" i="0" u="none" strike="noStrike" cap="none" dirty="0">
                        <a:solidFill>
                          <a:schemeClr val="dk1"/>
                        </a:solidFill>
                        <a:latin typeface="+mn-lt"/>
                        <a:ea typeface="+mn-ea"/>
                        <a:cs typeface="+mn-cs"/>
                        <a:sym typeface="Arial"/>
                      </a:endParaRPr>
                    </a:p>
                  </a:txBody>
                  <a:tcPr marL="9525" marR="9525" marT="9525" marB="0" anchor="ctr"/>
                </a:tc>
                <a:tc>
                  <a:txBody>
                    <a:bodyPr/>
                    <a:lstStyle/>
                    <a:p>
                      <a:pPr algn="ctr" fontAlgn="b"/>
                      <a:r>
                        <a:rPr lang="ru-RU" sz="900" b="0" i="1" u="none" strike="noStrike" cap="none">
                          <a:solidFill>
                            <a:schemeClr val="dk1"/>
                          </a:solidFill>
                          <a:latin typeface="+mn-lt"/>
                          <a:ea typeface="+mn-ea"/>
                          <a:cs typeface="+mn-cs"/>
                          <a:sym typeface="Arial"/>
                        </a:rPr>
                        <a:t>9629-7</a:t>
                      </a:r>
                    </a:p>
                  </a:txBody>
                  <a:tcPr marL="9525" marR="9525" marT="9525" marB="0" anchor="ctr"/>
                </a:tc>
                <a:tc>
                  <a:txBody>
                    <a:bodyPr/>
                    <a:lstStyle/>
                    <a:p>
                      <a:pPr marR="0" algn="ctr" rtl="0" eaLnBrk="1" fontAlgn="ctr" hangingPunct="1">
                        <a:lnSpc>
                          <a:spcPct val="100000"/>
                        </a:lnSpc>
                        <a:spcBef>
                          <a:spcPts val="0"/>
                        </a:spcBef>
                        <a:spcAft>
                          <a:spcPts val="0"/>
                        </a:spcAft>
                        <a:buNone/>
                      </a:pPr>
                      <a:r>
                        <a:rPr lang="ru-RU" sz="1050" b="1" i="0" u="none" strike="noStrike" cap="none">
                          <a:solidFill>
                            <a:schemeClr val="dk1"/>
                          </a:solidFill>
                          <a:latin typeface="+mn-lt"/>
                          <a:ea typeface="+mn-ea"/>
                          <a:cs typeface="+mn-cs"/>
                          <a:sym typeface="Arial"/>
                        </a:rPr>
                        <a:t>1 119</a:t>
                      </a:r>
                    </a:p>
                  </a:txBody>
                  <a:tcPr marL="9525" marR="9525" marT="9525" marB="0" anchor="ctr"/>
                </a:tc>
                <a:tc>
                  <a:txBody>
                    <a:bodyPr/>
                    <a:lstStyle/>
                    <a:p>
                      <a:pPr marR="0" algn="ctr" rtl="0" eaLnBrk="1" fontAlgn="ctr" hangingPunct="1">
                        <a:lnSpc>
                          <a:spcPct val="100000"/>
                        </a:lnSpc>
                        <a:spcBef>
                          <a:spcPts val="0"/>
                        </a:spcBef>
                        <a:spcAft>
                          <a:spcPts val="0"/>
                        </a:spcAft>
                        <a:buNone/>
                      </a:pPr>
                      <a:r>
                        <a:rPr lang="ru-RU" sz="900" b="0" i="0" u="none" strike="noStrike" cap="none">
                          <a:solidFill>
                            <a:schemeClr val="dk1"/>
                          </a:solidFill>
                          <a:latin typeface="+mn-lt"/>
                          <a:ea typeface="+mn-ea"/>
                          <a:cs typeface="+mn-cs"/>
                          <a:sym typeface="Arial"/>
                        </a:rPr>
                        <a:t>24</a:t>
                      </a:r>
                    </a:p>
                  </a:txBody>
                  <a:tcPr marL="9525" marR="9525" marT="9525" marB="0" anchor="ctr"/>
                </a:tc>
                <a:tc>
                  <a:txBody>
                    <a:bodyPr/>
                    <a:lstStyle/>
                    <a:p>
                      <a:pPr marR="0" algn="ctr" rtl="0" eaLnBrk="1" fontAlgn="ctr" hangingPunct="1">
                        <a:lnSpc>
                          <a:spcPct val="100000"/>
                        </a:lnSpc>
                        <a:spcBef>
                          <a:spcPts val="0"/>
                        </a:spcBef>
                        <a:spcAft>
                          <a:spcPts val="0"/>
                        </a:spcAft>
                        <a:buNone/>
                      </a:pPr>
                      <a:r>
                        <a:rPr lang="ru-RU" sz="900" b="0" i="0" u="none" strike="noStrike" cap="none">
                          <a:solidFill>
                            <a:schemeClr val="dk1"/>
                          </a:solidFill>
                          <a:latin typeface="+mn-lt"/>
                          <a:ea typeface="+mn-ea"/>
                          <a:cs typeface="+mn-cs"/>
                          <a:sym typeface="Arial"/>
                        </a:rPr>
                        <a:t>344</a:t>
                      </a:r>
                    </a:p>
                  </a:txBody>
                  <a:tcPr marL="9525" marR="9525" marT="9525" marB="0" anchor="ctr"/>
                </a:tc>
                <a:tc>
                  <a:txBody>
                    <a:bodyPr/>
                    <a:lstStyle/>
                    <a:p>
                      <a:pPr marR="0" algn="ctr" rtl="0" eaLnBrk="1" fontAlgn="ctr" hangingPunct="1">
                        <a:lnSpc>
                          <a:spcPct val="100000"/>
                        </a:lnSpc>
                        <a:spcBef>
                          <a:spcPts val="0"/>
                        </a:spcBef>
                        <a:spcAft>
                          <a:spcPts val="0"/>
                        </a:spcAft>
                        <a:buNone/>
                      </a:pPr>
                      <a:r>
                        <a:rPr lang="ru-RU" sz="900" b="0" i="0" u="none" strike="noStrike" cap="none" dirty="0">
                          <a:solidFill>
                            <a:schemeClr val="dk1"/>
                          </a:solidFill>
                          <a:latin typeface="+mn-lt"/>
                          <a:ea typeface="+mn-ea"/>
                          <a:cs typeface="+mn-cs"/>
                          <a:sym typeface="Arial"/>
                        </a:rPr>
                        <a:t>384</a:t>
                      </a:r>
                    </a:p>
                  </a:txBody>
                  <a:tcPr marL="9525" marR="9525" marT="9525" marB="0" anchor="ctr"/>
                </a:tc>
                <a:tc>
                  <a:txBody>
                    <a:bodyPr/>
                    <a:lstStyle/>
                    <a:p>
                      <a:pPr marR="0" algn="ctr" rtl="0" eaLnBrk="1" fontAlgn="ctr" hangingPunct="1">
                        <a:lnSpc>
                          <a:spcPct val="100000"/>
                        </a:lnSpc>
                        <a:spcBef>
                          <a:spcPts val="0"/>
                        </a:spcBef>
                        <a:spcAft>
                          <a:spcPts val="0"/>
                        </a:spcAft>
                        <a:buNone/>
                      </a:pPr>
                      <a:r>
                        <a:rPr lang="ru-RU" sz="900" b="0" i="0" u="none" strike="noStrike" cap="none">
                          <a:solidFill>
                            <a:schemeClr val="dk1"/>
                          </a:solidFill>
                          <a:latin typeface="+mn-lt"/>
                          <a:ea typeface="+mn-ea"/>
                          <a:cs typeface="+mn-cs"/>
                          <a:sym typeface="Arial"/>
                        </a:rPr>
                        <a:t>367</a:t>
                      </a:r>
                    </a:p>
                  </a:txBody>
                  <a:tcPr marL="9525" marR="9525" marT="9525" marB="0" anchor="ctr"/>
                </a:tc>
                <a:tc>
                  <a:txBody>
                    <a:bodyPr/>
                    <a:lstStyle/>
                    <a:p>
                      <a:pPr marR="0" algn="ctr" rtl="0" eaLnBrk="1" fontAlgn="ctr" hangingPunct="1">
                        <a:lnSpc>
                          <a:spcPct val="100000"/>
                        </a:lnSpc>
                        <a:spcBef>
                          <a:spcPts val="0"/>
                        </a:spcBef>
                        <a:spcAft>
                          <a:spcPts val="0"/>
                        </a:spcAft>
                        <a:buNone/>
                      </a:pPr>
                      <a:r>
                        <a:rPr lang="ru-RU" sz="1050" b="1" i="0" u="none" strike="noStrike" cap="none">
                          <a:solidFill>
                            <a:schemeClr val="dk1"/>
                          </a:solidFill>
                          <a:latin typeface="+mn-lt"/>
                          <a:ea typeface="+mn-ea"/>
                          <a:cs typeface="+mn-cs"/>
                          <a:sym typeface="Arial"/>
                        </a:rPr>
                        <a:t>3,6%</a:t>
                      </a:r>
                    </a:p>
                  </a:txBody>
                  <a:tcPr marL="9525" marR="9525" marT="9525" marB="0" anchor="ctr"/>
                </a:tc>
                <a:extLst>
                  <a:ext uri="{0D108BD9-81ED-4DB2-BD59-A6C34878D82A}">
                    <a16:rowId xmlns:a16="http://schemas.microsoft.com/office/drawing/2014/main" val="1542005649"/>
                  </a:ext>
                </a:extLst>
              </a:tr>
              <a:tr h="252035">
                <a:tc vMerge="1">
                  <a:txBody>
                    <a:bodyPr/>
                    <a:lstStyle/>
                    <a:p>
                      <a:endParaRPr lang="ru-KZ" sz="1100" dirty="0"/>
                    </a:p>
                  </a:txBody>
                  <a:tcPr/>
                </a:tc>
                <a:tc>
                  <a:txBody>
                    <a:bodyPr/>
                    <a:lstStyle/>
                    <a:p>
                      <a:pPr marL="72000" marR="0" algn="l" rtl="0" eaLnBrk="1" fontAlgn="b" hangingPunct="1">
                        <a:lnSpc>
                          <a:spcPct val="100000"/>
                        </a:lnSpc>
                        <a:spcBef>
                          <a:spcPts val="0"/>
                        </a:spcBef>
                        <a:spcAft>
                          <a:spcPts val="0"/>
                        </a:spcAft>
                        <a:buNone/>
                      </a:pPr>
                      <a:r>
                        <a:rPr lang="ru-RU" sz="800" b="0" i="0" u="none" strike="noStrike" cap="none" dirty="0">
                          <a:solidFill>
                            <a:schemeClr val="dk1"/>
                          </a:solidFill>
                          <a:latin typeface="+mn-lt"/>
                          <a:ea typeface="+mn-ea"/>
                          <a:cs typeface="+mn-cs"/>
                          <a:sym typeface="Arial"/>
                        </a:rPr>
                        <a:t>4 </a:t>
                      </a:r>
                      <a:r>
                        <a:rPr lang="ru-RU" sz="800" b="0" i="0" u="none" strike="noStrike" cap="none" dirty="0" err="1">
                          <a:solidFill>
                            <a:schemeClr val="dk1"/>
                          </a:solidFill>
                          <a:latin typeface="+mn-lt"/>
                          <a:ea typeface="+mn-ea"/>
                          <a:cs typeface="+mn-cs"/>
                          <a:sym typeface="Arial"/>
                        </a:rPr>
                        <a:t>Қоғамдық</a:t>
                      </a:r>
                      <a:r>
                        <a:rPr lang="ru-RU" sz="800" b="0" i="0" u="none" strike="noStrike" cap="none" dirty="0">
                          <a:solidFill>
                            <a:schemeClr val="dk1"/>
                          </a:solidFill>
                          <a:latin typeface="+mn-lt"/>
                          <a:ea typeface="+mn-ea"/>
                          <a:cs typeface="+mn-cs"/>
                          <a:sym typeface="Arial"/>
                        </a:rPr>
                        <a:t> </a:t>
                      </a:r>
                      <a:r>
                        <a:rPr lang="ru-RU" sz="800" b="0" i="0" u="none" strike="noStrike" cap="none" dirty="0" err="1">
                          <a:solidFill>
                            <a:schemeClr val="dk1"/>
                          </a:solidFill>
                          <a:latin typeface="+mn-lt"/>
                          <a:ea typeface="+mn-ea"/>
                          <a:cs typeface="+mn-cs"/>
                          <a:sym typeface="Arial"/>
                        </a:rPr>
                        <a:t>ғылымдар</a:t>
                      </a:r>
                      <a:r>
                        <a:rPr lang="ru-RU" sz="800" b="0" i="0" u="none" strike="noStrike" cap="none" dirty="0">
                          <a:solidFill>
                            <a:schemeClr val="dk1"/>
                          </a:solidFill>
                          <a:latin typeface="+mn-lt"/>
                          <a:ea typeface="+mn-ea"/>
                          <a:cs typeface="+mn-cs"/>
                          <a:sym typeface="Arial"/>
                        </a:rPr>
                        <a:t> </a:t>
                      </a:r>
                      <a:r>
                        <a:rPr lang="ru-RU" sz="800" b="0" i="0" u="none" strike="noStrike" cap="none" dirty="0" err="1">
                          <a:solidFill>
                            <a:schemeClr val="dk1"/>
                          </a:solidFill>
                          <a:latin typeface="+mn-lt"/>
                          <a:ea typeface="+mn-ea"/>
                          <a:cs typeface="+mn-cs"/>
                          <a:sym typeface="Arial"/>
                        </a:rPr>
                        <a:t>бойынша</a:t>
                      </a:r>
                      <a:r>
                        <a:rPr lang="ru-RU" sz="800" b="0" i="0" u="none" strike="noStrike" cap="none" dirty="0">
                          <a:solidFill>
                            <a:schemeClr val="dk1"/>
                          </a:solidFill>
                          <a:latin typeface="+mn-lt"/>
                          <a:ea typeface="+mn-ea"/>
                          <a:cs typeface="+mn-cs"/>
                          <a:sym typeface="Arial"/>
                        </a:rPr>
                        <a:t> орта </a:t>
                      </a:r>
                      <a:r>
                        <a:rPr lang="ru-RU" sz="800" b="0" i="0" u="none" strike="noStrike" cap="none" dirty="0" err="1">
                          <a:solidFill>
                            <a:schemeClr val="dk1"/>
                          </a:solidFill>
                          <a:latin typeface="+mn-lt"/>
                          <a:ea typeface="+mn-ea"/>
                          <a:cs typeface="+mn-cs"/>
                          <a:sym typeface="Arial"/>
                        </a:rPr>
                        <a:t>мектеп</a:t>
                      </a:r>
                      <a:r>
                        <a:rPr lang="ru-RU" sz="800" b="0" i="0" u="none" strike="noStrike" cap="none" dirty="0">
                          <a:solidFill>
                            <a:schemeClr val="dk1"/>
                          </a:solidFill>
                          <a:latin typeface="+mn-lt"/>
                          <a:ea typeface="+mn-ea"/>
                          <a:cs typeface="+mn-cs"/>
                          <a:sym typeface="Arial"/>
                        </a:rPr>
                        <a:t> </a:t>
                      </a:r>
                      <a:r>
                        <a:rPr lang="ru-RU" sz="800" b="0" i="0" u="none" strike="noStrike" cap="none" dirty="0" err="1">
                          <a:solidFill>
                            <a:schemeClr val="dk1"/>
                          </a:solidFill>
                          <a:latin typeface="+mn-lt"/>
                          <a:ea typeface="+mn-ea"/>
                          <a:cs typeface="+mn-cs"/>
                          <a:sym typeface="Arial"/>
                        </a:rPr>
                        <a:t>мұғалімдері</a:t>
                      </a:r>
                      <a:endParaRPr lang="ru-RU" sz="800" b="0" i="0" u="none" strike="noStrike" cap="none" dirty="0">
                        <a:solidFill>
                          <a:schemeClr val="dk1"/>
                        </a:solidFill>
                        <a:latin typeface="+mn-lt"/>
                        <a:ea typeface="+mn-ea"/>
                        <a:cs typeface="+mn-cs"/>
                        <a:sym typeface="Arial"/>
                      </a:endParaRPr>
                    </a:p>
                  </a:txBody>
                  <a:tcPr marL="9525" marR="9525" marT="9525" marB="0" anchor="ctr"/>
                </a:tc>
                <a:tc>
                  <a:txBody>
                    <a:bodyPr/>
                    <a:lstStyle/>
                    <a:p>
                      <a:pPr algn="ctr" fontAlgn="b"/>
                      <a:r>
                        <a:rPr lang="ru-RU" sz="900" b="0" i="1" u="none" strike="noStrike" cap="none" dirty="0">
                          <a:solidFill>
                            <a:schemeClr val="dk1"/>
                          </a:solidFill>
                          <a:latin typeface="+mn-lt"/>
                          <a:ea typeface="+mn-ea"/>
                          <a:cs typeface="+mn-cs"/>
                          <a:sym typeface="Arial"/>
                        </a:rPr>
                        <a:t>2350-3</a:t>
                      </a:r>
                    </a:p>
                  </a:txBody>
                  <a:tcPr marL="9525" marR="9525" marT="9525" marB="0" anchor="ctr"/>
                </a:tc>
                <a:tc>
                  <a:txBody>
                    <a:bodyPr/>
                    <a:lstStyle/>
                    <a:p>
                      <a:pPr marR="0" algn="ctr" rtl="0" eaLnBrk="1" fontAlgn="ctr" hangingPunct="1">
                        <a:lnSpc>
                          <a:spcPct val="100000"/>
                        </a:lnSpc>
                        <a:spcBef>
                          <a:spcPts val="0"/>
                        </a:spcBef>
                        <a:spcAft>
                          <a:spcPts val="0"/>
                        </a:spcAft>
                        <a:buNone/>
                      </a:pPr>
                      <a:r>
                        <a:rPr lang="ru-RU" sz="1050" b="1" i="0" u="none" strike="noStrike" cap="none">
                          <a:solidFill>
                            <a:schemeClr val="dk1"/>
                          </a:solidFill>
                          <a:latin typeface="+mn-lt"/>
                          <a:ea typeface="+mn-ea"/>
                          <a:cs typeface="+mn-cs"/>
                          <a:sym typeface="Arial"/>
                        </a:rPr>
                        <a:t>770</a:t>
                      </a:r>
                    </a:p>
                  </a:txBody>
                  <a:tcPr marL="9525" marR="9525" marT="9525" marB="0" anchor="ctr"/>
                </a:tc>
                <a:tc>
                  <a:txBody>
                    <a:bodyPr/>
                    <a:lstStyle/>
                    <a:p>
                      <a:pPr marR="0" algn="ctr" rtl="0" eaLnBrk="1" fontAlgn="ctr" hangingPunct="1">
                        <a:lnSpc>
                          <a:spcPct val="100000"/>
                        </a:lnSpc>
                        <a:spcBef>
                          <a:spcPts val="0"/>
                        </a:spcBef>
                        <a:spcAft>
                          <a:spcPts val="0"/>
                        </a:spcAft>
                        <a:buNone/>
                      </a:pPr>
                      <a:r>
                        <a:rPr lang="ru-RU" sz="900" b="0" i="0" u="none" strike="noStrike" cap="none">
                          <a:solidFill>
                            <a:schemeClr val="dk1"/>
                          </a:solidFill>
                          <a:latin typeface="+mn-lt"/>
                          <a:ea typeface="+mn-ea"/>
                          <a:cs typeface="+mn-cs"/>
                          <a:sym typeface="Arial"/>
                        </a:rPr>
                        <a:t>103</a:t>
                      </a:r>
                    </a:p>
                  </a:txBody>
                  <a:tcPr marL="9525" marR="9525" marT="9525" marB="0" anchor="ctr"/>
                </a:tc>
                <a:tc>
                  <a:txBody>
                    <a:bodyPr/>
                    <a:lstStyle/>
                    <a:p>
                      <a:pPr marR="0" algn="ctr" rtl="0" eaLnBrk="1" fontAlgn="ctr" hangingPunct="1">
                        <a:lnSpc>
                          <a:spcPct val="100000"/>
                        </a:lnSpc>
                        <a:spcBef>
                          <a:spcPts val="0"/>
                        </a:spcBef>
                        <a:spcAft>
                          <a:spcPts val="0"/>
                        </a:spcAft>
                        <a:buNone/>
                      </a:pPr>
                      <a:r>
                        <a:rPr lang="ru-RU" sz="900" b="0" i="0" u="none" strike="noStrike" cap="none">
                          <a:solidFill>
                            <a:schemeClr val="dk1"/>
                          </a:solidFill>
                          <a:latin typeface="+mn-lt"/>
                          <a:ea typeface="+mn-ea"/>
                          <a:cs typeface="+mn-cs"/>
                          <a:sym typeface="Arial"/>
                        </a:rPr>
                        <a:t>21</a:t>
                      </a:r>
                    </a:p>
                  </a:txBody>
                  <a:tcPr marL="9525" marR="9525" marT="9525" marB="0" anchor="ctr"/>
                </a:tc>
                <a:tc>
                  <a:txBody>
                    <a:bodyPr/>
                    <a:lstStyle/>
                    <a:p>
                      <a:pPr marR="0" algn="ctr" rtl="0" eaLnBrk="1" fontAlgn="ctr" hangingPunct="1">
                        <a:lnSpc>
                          <a:spcPct val="100000"/>
                        </a:lnSpc>
                        <a:spcBef>
                          <a:spcPts val="0"/>
                        </a:spcBef>
                        <a:spcAft>
                          <a:spcPts val="0"/>
                        </a:spcAft>
                        <a:buNone/>
                      </a:pPr>
                      <a:r>
                        <a:rPr lang="ru-RU" sz="900" b="0" i="0" u="none" strike="noStrike" cap="none" dirty="0">
                          <a:solidFill>
                            <a:schemeClr val="dk1"/>
                          </a:solidFill>
                          <a:latin typeface="+mn-lt"/>
                          <a:ea typeface="+mn-ea"/>
                          <a:cs typeface="+mn-cs"/>
                          <a:sym typeface="Arial"/>
                        </a:rPr>
                        <a:t>501</a:t>
                      </a:r>
                    </a:p>
                  </a:txBody>
                  <a:tcPr marL="9525" marR="9525" marT="9525" marB="0" anchor="ctr"/>
                </a:tc>
                <a:tc>
                  <a:txBody>
                    <a:bodyPr/>
                    <a:lstStyle/>
                    <a:p>
                      <a:pPr marR="0" algn="ctr" rtl="0" eaLnBrk="1" fontAlgn="ctr" hangingPunct="1">
                        <a:lnSpc>
                          <a:spcPct val="100000"/>
                        </a:lnSpc>
                        <a:spcBef>
                          <a:spcPts val="0"/>
                        </a:spcBef>
                        <a:spcAft>
                          <a:spcPts val="0"/>
                        </a:spcAft>
                        <a:buNone/>
                      </a:pPr>
                      <a:r>
                        <a:rPr lang="ru-RU" sz="900" b="0" i="0" u="none" strike="noStrike" cap="none" dirty="0">
                          <a:solidFill>
                            <a:schemeClr val="dk1"/>
                          </a:solidFill>
                          <a:latin typeface="+mn-lt"/>
                          <a:ea typeface="+mn-ea"/>
                          <a:cs typeface="+mn-cs"/>
                          <a:sym typeface="Arial"/>
                        </a:rPr>
                        <a:t>145</a:t>
                      </a:r>
                    </a:p>
                  </a:txBody>
                  <a:tcPr marL="9525" marR="9525" marT="9525" marB="0" anchor="ctr"/>
                </a:tc>
                <a:tc>
                  <a:txBody>
                    <a:bodyPr/>
                    <a:lstStyle/>
                    <a:p>
                      <a:pPr marR="0" algn="ctr" rtl="0" eaLnBrk="1" fontAlgn="ctr" hangingPunct="1">
                        <a:lnSpc>
                          <a:spcPct val="100000"/>
                        </a:lnSpc>
                        <a:spcBef>
                          <a:spcPts val="0"/>
                        </a:spcBef>
                        <a:spcAft>
                          <a:spcPts val="0"/>
                        </a:spcAft>
                        <a:buNone/>
                      </a:pPr>
                      <a:r>
                        <a:rPr lang="ru-RU" sz="1050" b="1" i="0" u="none" strike="noStrike" cap="none">
                          <a:solidFill>
                            <a:schemeClr val="dk1"/>
                          </a:solidFill>
                          <a:latin typeface="+mn-lt"/>
                          <a:ea typeface="+mn-ea"/>
                          <a:cs typeface="+mn-cs"/>
                          <a:sym typeface="Arial"/>
                        </a:rPr>
                        <a:t>2,5%</a:t>
                      </a:r>
                    </a:p>
                  </a:txBody>
                  <a:tcPr marL="9525" marR="9525" marT="9525" marB="0" anchor="ctr"/>
                </a:tc>
                <a:extLst>
                  <a:ext uri="{0D108BD9-81ED-4DB2-BD59-A6C34878D82A}">
                    <a16:rowId xmlns:a16="http://schemas.microsoft.com/office/drawing/2014/main" val="2119351882"/>
                  </a:ext>
                </a:extLst>
              </a:tr>
              <a:tr h="252035">
                <a:tc vMerge="1">
                  <a:txBody>
                    <a:bodyPr/>
                    <a:lstStyle/>
                    <a:p>
                      <a:endParaRPr lang="ru-KZ" sz="1100" dirty="0"/>
                    </a:p>
                  </a:txBody>
                  <a:tcPr/>
                </a:tc>
                <a:tc>
                  <a:txBody>
                    <a:bodyPr/>
                    <a:lstStyle/>
                    <a:p>
                      <a:pPr marL="72000" marR="0" algn="l" rtl="0" eaLnBrk="1" fontAlgn="b" hangingPunct="1">
                        <a:lnSpc>
                          <a:spcPct val="100000"/>
                        </a:lnSpc>
                        <a:spcBef>
                          <a:spcPts val="0"/>
                        </a:spcBef>
                        <a:spcAft>
                          <a:spcPts val="0"/>
                        </a:spcAft>
                        <a:buNone/>
                      </a:pPr>
                      <a:r>
                        <a:rPr lang="ru-RU" sz="800" b="0" i="0" u="none" strike="noStrike" cap="none" dirty="0">
                          <a:solidFill>
                            <a:schemeClr val="dk1"/>
                          </a:solidFill>
                          <a:latin typeface="+mn-lt"/>
                          <a:ea typeface="+mn-ea"/>
                          <a:cs typeface="+mn-cs"/>
                          <a:sym typeface="Arial"/>
                        </a:rPr>
                        <a:t>5 Жеке </a:t>
                      </a:r>
                      <a:r>
                        <a:rPr lang="ru-RU" sz="800" b="0" i="0" u="none" strike="noStrike" cap="none" dirty="0" err="1">
                          <a:solidFill>
                            <a:schemeClr val="dk1"/>
                          </a:solidFill>
                          <a:latin typeface="+mn-lt"/>
                          <a:ea typeface="+mn-ea"/>
                          <a:cs typeface="+mn-cs"/>
                          <a:sym typeface="Arial"/>
                        </a:rPr>
                        <a:t>жүргізушілер</a:t>
                      </a:r>
                      <a:r>
                        <a:rPr lang="ru-RU" sz="800" b="0" i="0" u="none" strike="noStrike" cap="none" dirty="0">
                          <a:solidFill>
                            <a:schemeClr val="dk1"/>
                          </a:solidFill>
                          <a:latin typeface="+mn-lt"/>
                          <a:ea typeface="+mn-ea"/>
                          <a:cs typeface="+mn-cs"/>
                          <a:sym typeface="Arial"/>
                        </a:rPr>
                        <a:t> мен </a:t>
                      </a:r>
                      <a:r>
                        <a:rPr lang="ru-RU" sz="800" b="0" i="0" u="none" strike="noStrike" cap="none" dirty="0" err="1">
                          <a:solidFill>
                            <a:schemeClr val="dk1"/>
                          </a:solidFill>
                          <a:latin typeface="+mn-lt"/>
                          <a:ea typeface="+mn-ea"/>
                          <a:cs typeface="+mn-cs"/>
                          <a:sym typeface="Arial"/>
                        </a:rPr>
                        <a:t>шопырлар</a:t>
                      </a:r>
                      <a:endParaRPr lang="ru-RU" sz="800" b="0" i="0" u="none" strike="noStrike" cap="none" dirty="0">
                        <a:solidFill>
                          <a:schemeClr val="dk1"/>
                        </a:solidFill>
                        <a:latin typeface="+mn-lt"/>
                        <a:ea typeface="+mn-ea"/>
                        <a:cs typeface="+mn-cs"/>
                        <a:sym typeface="Arial"/>
                      </a:endParaRPr>
                    </a:p>
                  </a:txBody>
                  <a:tcPr marL="9525" marR="9525" marT="9525" marB="0" anchor="ctr">
                    <a:lnB w="28575" cap="flat" cmpd="sng" algn="ctr">
                      <a:solidFill>
                        <a:schemeClr val="bg2"/>
                      </a:solidFill>
                      <a:prstDash val="solid"/>
                      <a:round/>
                      <a:headEnd type="none" w="med" len="med"/>
                      <a:tailEnd type="none" w="med" len="med"/>
                    </a:lnB>
                  </a:tcPr>
                </a:tc>
                <a:tc>
                  <a:txBody>
                    <a:bodyPr/>
                    <a:lstStyle/>
                    <a:p>
                      <a:pPr algn="ctr" fontAlgn="b"/>
                      <a:r>
                        <a:rPr lang="ru-RU" sz="900" b="0" i="1" u="none" strike="noStrike" cap="none" dirty="0">
                          <a:solidFill>
                            <a:schemeClr val="dk1"/>
                          </a:solidFill>
                          <a:latin typeface="+mn-lt"/>
                          <a:ea typeface="+mn-ea"/>
                          <a:cs typeface="+mn-cs"/>
                          <a:sym typeface="Arial"/>
                        </a:rPr>
                        <a:t>8322-2</a:t>
                      </a:r>
                    </a:p>
                  </a:txBody>
                  <a:tcPr marL="9525" marR="9525" marT="9525" marB="0" anchor="ctr">
                    <a:lnB w="28575" cap="flat" cmpd="sng" algn="ctr">
                      <a:solidFill>
                        <a:schemeClr val="bg2"/>
                      </a:solidFill>
                      <a:prstDash val="solid"/>
                      <a:round/>
                      <a:headEnd type="none" w="med" len="med"/>
                      <a:tailEnd type="none" w="med" len="med"/>
                    </a:lnB>
                  </a:tcPr>
                </a:tc>
                <a:tc>
                  <a:txBody>
                    <a:bodyPr/>
                    <a:lstStyle/>
                    <a:p>
                      <a:pPr marR="0" algn="ctr" rtl="0" eaLnBrk="1" fontAlgn="ctr" hangingPunct="1">
                        <a:lnSpc>
                          <a:spcPct val="100000"/>
                        </a:lnSpc>
                        <a:spcBef>
                          <a:spcPts val="0"/>
                        </a:spcBef>
                        <a:spcAft>
                          <a:spcPts val="0"/>
                        </a:spcAft>
                        <a:buNone/>
                      </a:pPr>
                      <a:r>
                        <a:rPr lang="ru-RU" sz="1050" b="1" i="0" u="none" strike="noStrike" cap="none">
                          <a:solidFill>
                            <a:schemeClr val="dk1"/>
                          </a:solidFill>
                          <a:latin typeface="+mn-lt"/>
                          <a:ea typeface="+mn-ea"/>
                          <a:cs typeface="+mn-cs"/>
                          <a:sym typeface="Arial"/>
                        </a:rPr>
                        <a:t>766</a:t>
                      </a:r>
                    </a:p>
                  </a:txBody>
                  <a:tcPr marL="9525" marR="9525" marT="9525" marB="0" anchor="ctr">
                    <a:lnB w="28575" cap="flat" cmpd="sng" algn="ctr">
                      <a:solidFill>
                        <a:schemeClr val="bg2"/>
                      </a:solidFill>
                      <a:prstDash val="solid"/>
                      <a:round/>
                      <a:headEnd type="none" w="med" len="med"/>
                      <a:tailEnd type="none" w="med" len="med"/>
                    </a:lnB>
                  </a:tcPr>
                </a:tc>
                <a:tc>
                  <a:txBody>
                    <a:bodyPr/>
                    <a:lstStyle/>
                    <a:p>
                      <a:pPr marR="0" algn="ctr" rtl="0" eaLnBrk="1" fontAlgn="ctr" hangingPunct="1">
                        <a:lnSpc>
                          <a:spcPct val="100000"/>
                        </a:lnSpc>
                        <a:spcBef>
                          <a:spcPts val="0"/>
                        </a:spcBef>
                        <a:spcAft>
                          <a:spcPts val="0"/>
                        </a:spcAft>
                        <a:buNone/>
                      </a:pPr>
                      <a:r>
                        <a:rPr lang="ru-RU" sz="900" b="0" i="0" u="none" strike="noStrike" cap="none">
                          <a:solidFill>
                            <a:schemeClr val="dk1"/>
                          </a:solidFill>
                          <a:latin typeface="+mn-lt"/>
                          <a:ea typeface="+mn-ea"/>
                          <a:cs typeface="+mn-cs"/>
                          <a:sym typeface="Arial"/>
                        </a:rPr>
                        <a:t>146</a:t>
                      </a:r>
                    </a:p>
                  </a:txBody>
                  <a:tcPr marL="9525" marR="9525" marT="9525" marB="0" anchor="ctr">
                    <a:lnB w="28575" cap="flat" cmpd="sng" algn="ctr">
                      <a:solidFill>
                        <a:schemeClr val="bg2"/>
                      </a:solidFill>
                      <a:prstDash val="solid"/>
                      <a:round/>
                      <a:headEnd type="none" w="med" len="med"/>
                      <a:tailEnd type="none" w="med" len="med"/>
                    </a:lnB>
                  </a:tcPr>
                </a:tc>
                <a:tc>
                  <a:txBody>
                    <a:bodyPr/>
                    <a:lstStyle/>
                    <a:p>
                      <a:pPr marR="0" algn="ctr" rtl="0" eaLnBrk="1" fontAlgn="ctr" hangingPunct="1">
                        <a:lnSpc>
                          <a:spcPct val="100000"/>
                        </a:lnSpc>
                        <a:spcBef>
                          <a:spcPts val="0"/>
                        </a:spcBef>
                        <a:spcAft>
                          <a:spcPts val="0"/>
                        </a:spcAft>
                        <a:buNone/>
                      </a:pPr>
                      <a:r>
                        <a:rPr lang="ru-RU" sz="900" b="0" i="0" u="none" strike="noStrike" cap="none">
                          <a:solidFill>
                            <a:schemeClr val="dk1"/>
                          </a:solidFill>
                          <a:latin typeface="+mn-lt"/>
                          <a:ea typeface="+mn-ea"/>
                          <a:cs typeface="+mn-cs"/>
                          <a:sym typeface="Arial"/>
                        </a:rPr>
                        <a:t>183</a:t>
                      </a:r>
                    </a:p>
                  </a:txBody>
                  <a:tcPr marL="9525" marR="9525" marT="9525" marB="0" anchor="ctr">
                    <a:lnB w="28575" cap="flat" cmpd="sng" algn="ctr">
                      <a:solidFill>
                        <a:schemeClr val="bg2"/>
                      </a:solidFill>
                      <a:prstDash val="solid"/>
                      <a:round/>
                      <a:headEnd type="none" w="med" len="med"/>
                      <a:tailEnd type="none" w="med" len="med"/>
                    </a:lnB>
                  </a:tcPr>
                </a:tc>
                <a:tc>
                  <a:txBody>
                    <a:bodyPr/>
                    <a:lstStyle/>
                    <a:p>
                      <a:pPr marR="0" algn="ctr" rtl="0" eaLnBrk="1" fontAlgn="ctr" hangingPunct="1">
                        <a:lnSpc>
                          <a:spcPct val="100000"/>
                        </a:lnSpc>
                        <a:spcBef>
                          <a:spcPts val="0"/>
                        </a:spcBef>
                        <a:spcAft>
                          <a:spcPts val="0"/>
                        </a:spcAft>
                        <a:buNone/>
                      </a:pPr>
                      <a:r>
                        <a:rPr lang="ru-RU" sz="900" b="0" i="0" u="none" strike="noStrike" cap="none" dirty="0">
                          <a:solidFill>
                            <a:schemeClr val="dk1"/>
                          </a:solidFill>
                          <a:latin typeface="+mn-lt"/>
                          <a:ea typeface="+mn-ea"/>
                          <a:cs typeface="+mn-cs"/>
                          <a:sym typeface="Arial"/>
                        </a:rPr>
                        <a:t>231</a:t>
                      </a:r>
                    </a:p>
                  </a:txBody>
                  <a:tcPr marL="9525" marR="9525" marT="9525" marB="0" anchor="ctr">
                    <a:lnB w="28575" cap="flat" cmpd="sng" algn="ctr">
                      <a:solidFill>
                        <a:schemeClr val="bg2"/>
                      </a:solidFill>
                      <a:prstDash val="solid"/>
                      <a:round/>
                      <a:headEnd type="none" w="med" len="med"/>
                      <a:tailEnd type="none" w="med" len="med"/>
                    </a:lnB>
                  </a:tcPr>
                </a:tc>
                <a:tc>
                  <a:txBody>
                    <a:bodyPr/>
                    <a:lstStyle/>
                    <a:p>
                      <a:pPr marR="0" algn="ctr" rtl="0" eaLnBrk="1" fontAlgn="ctr" hangingPunct="1">
                        <a:lnSpc>
                          <a:spcPct val="100000"/>
                        </a:lnSpc>
                        <a:spcBef>
                          <a:spcPts val="0"/>
                        </a:spcBef>
                        <a:spcAft>
                          <a:spcPts val="0"/>
                        </a:spcAft>
                        <a:buNone/>
                      </a:pPr>
                      <a:r>
                        <a:rPr lang="ru-RU" sz="900" b="0" i="0" u="none" strike="noStrike" cap="none" dirty="0">
                          <a:solidFill>
                            <a:schemeClr val="dk1"/>
                          </a:solidFill>
                          <a:latin typeface="+mn-lt"/>
                          <a:ea typeface="+mn-ea"/>
                          <a:cs typeface="+mn-cs"/>
                          <a:sym typeface="Arial"/>
                        </a:rPr>
                        <a:t>206</a:t>
                      </a:r>
                    </a:p>
                  </a:txBody>
                  <a:tcPr marL="9525" marR="9525" marT="9525" marB="0" anchor="ctr">
                    <a:lnB w="28575" cap="flat" cmpd="sng" algn="ctr">
                      <a:solidFill>
                        <a:schemeClr val="bg2"/>
                      </a:solidFill>
                      <a:prstDash val="solid"/>
                      <a:round/>
                      <a:headEnd type="none" w="med" len="med"/>
                      <a:tailEnd type="none" w="med" len="med"/>
                    </a:lnB>
                  </a:tcPr>
                </a:tc>
                <a:tc>
                  <a:txBody>
                    <a:bodyPr/>
                    <a:lstStyle/>
                    <a:p>
                      <a:pPr marR="0" algn="ctr" rtl="0" eaLnBrk="1" fontAlgn="ctr" hangingPunct="1">
                        <a:lnSpc>
                          <a:spcPct val="100000"/>
                        </a:lnSpc>
                        <a:spcBef>
                          <a:spcPts val="0"/>
                        </a:spcBef>
                        <a:spcAft>
                          <a:spcPts val="0"/>
                        </a:spcAft>
                        <a:buNone/>
                      </a:pPr>
                      <a:r>
                        <a:rPr lang="ru-RU" sz="1050" b="1" i="0" u="none" strike="noStrike" cap="none">
                          <a:solidFill>
                            <a:schemeClr val="dk1"/>
                          </a:solidFill>
                          <a:latin typeface="+mn-lt"/>
                          <a:ea typeface="+mn-ea"/>
                          <a:cs typeface="+mn-cs"/>
                          <a:sym typeface="Arial"/>
                        </a:rPr>
                        <a:t>2,5%</a:t>
                      </a:r>
                    </a:p>
                  </a:txBody>
                  <a:tcPr marL="9525" marR="9525" marT="9525" marB="0" anchor="ctr">
                    <a:lnB w="28575" cap="flat" cmpd="sng" algn="ctr">
                      <a:solidFill>
                        <a:schemeClr val="bg2"/>
                      </a:solidFill>
                      <a:prstDash val="solid"/>
                      <a:round/>
                      <a:headEnd type="none" w="med" len="med"/>
                      <a:tailEnd type="none" w="med" len="med"/>
                    </a:lnB>
                  </a:tcPr>
                </a:tc>
                <a:extLst>
                  <a:ext uri="{0D108BD9-81ED-4DB2-BD59-A6C34878D82A}">
                    <a16:rowId xmlns:a16="http://schemas.microsoft.com/office/drawing/2014/main" val="4147065920"/>
                  </a:ext>
                </a:extLst>
              </a:tr>
              <a:tr h="252035">
                <a:tc rowSpan="5">
                  <a:txBody>
                    <a:bodyPr/>
                    <a:lstStyle/>
                    <a:p>
                      <a:pPr algn="ctr"/>
                      <a:r>
                        <a:rPr lang="ru-RU" sz="1100" dirty="0"/>
                        <a:t>2022</a:t>
                      </a:r>
                      <a:endParaRPr lang="ru-KZ" sz="1100" dirty="0"/>
                    </a:p>
                  </a:txBody>
                  <a:tcPr anchor="ctr">
                    <a:lnT w="28575" cap="flat" cmpd="sng" algn="ctr">
                      <a:solidFill>
                        <a:schemeClr val="bg2"/>
                      </a:solidFill>
                      <a:prstDash val="solid"/>
                      <a:round/>
                      <a:headEnd type="none" w="med" len="med"/>
                      <a:tailEnd type="none" w="med" len="med"/>
                    </a:lnT>
                  </a:tcPr>
                </a:tc>
                <a:tc>
                  <a:txBody>
                    <a:bodyPr/>
                    <a:lstStyle/>
                    <a:p>
                      <a:pPr marL="72000" marR="0" algn="l" rtl="0" eaLnBrk="1" fontAlgn="b" hangingPunct="1">
                        <a:lnSpc>
                          <a:spcPct val="100000"/>
                        </a:lnSpc>
                        <a:spcBef>
                          <a:spcPts val="0"/>
                        </a:spcBef>
                        <a:spcAft>
                          <a:spcPts val="0"/>
                        </a:spcAft>
                        <a:buNone/>
                      </a:pPr>
                      <a:r>
                        <a:rPr lang="ru-RU" sz="800" b="0" i="0" u="none" strike="noStrike" cap="none" dirty="0">
                          <a:solidFill>
                            <a:schemeClr val="dk1"/>
                          </a:solidFill>
                          <a:latin typeface="+mn-lt"/>
                          <a:ea typeface="+mn-ea"/>
                          <a:cs typeface="+mn-cs"/>
                          <a:sym typeface="Arial"/>
                        </a:rPr>
                        <a:t>1 </a:t>
                      </a:r>
                      <a:r>
                        <a:rPr lang="ru-RU" sz="800" b="0" i="0" u="none" strike="noStrike" cap="none" dirty="0" err="1">
                          <a:solidFill>
                            <a:schemeClr val="dk1"/>
                          </a:solidFill>
                          <a:latin typeface="+mn-lt"/>
                          <a:ea typeface="+mn-ea"/>
                          <a:cs typeface="+mn-cs"/>
                          <a:sym typeface="Arial"/>
                        </a:rPr>
                        <a:t>Басқа</a:t>
                      </a:r>
                      <a:r>
                        <a:rPr lang="ru-RU" sz="800" b="0" i="0" u="none" strike="noStrike" cap="none" dirty="0">
                          <a:solidFill>
                            <a:schemeClr val="dk1"/>
                          </a:solidFill>
                          <a:latin typeface="+mn-lt"/>
                          <a:ea typeface="+mn-ea"/>
                          <a:cs typeface="+mn-cs"/>
                          <a:sym typeface="Arial"/>
                        </a:rPr>
                        <a:t> да </a:t>
                      </a:r>
                      <a:r>
                        <a:rPr lang="ru-RU" sz="800" b="0" i="0" u="none" strike="noStrike" cap="none" dirty="0" err="1">
                          <a:solidFill>
                            <a:schemeClr val="dk1"/>
                          </a:solidFill>
                          <a:latin typeface="+mn-lt"/>
                          <a:ea typeface="+mn-ea"/>
                          <a:cs typeface="+mn-cs"/>
                          <a:sym typeface="Arial"/>
                        </a:rPr>
                        <a:t>біліктілігі</a:t>
                      </a:r>
                      <a:r>
                        <a:rPr lang="ru-RU" sz="800" b="0" i="0" u="none" strike="noStrike" cap="none" dirty="0">
                          <a:solidFill>
                            <a:schemeClr val="dk1"/>
                          </a:solidFill>
                          <a:latin typeface="+mn-lt"/>
                          <a:ea typeface="+mn-ea"/>
                          <a:cs typeface="+mn-cs"/>
                          <a:sym typeface="Arial"/>
                        </a:rPr>
                        <a:t> </a:t>
                      </a:r>
                      <a:r>
                        <a:rPr lang="ru-RU" sz="800" b="0" i="0" u="none" strike="noStrike" cap="none" dirty="0" err="1">
                          <a:solidFill>
                            <a:schemeClr val="dk1"/>
                          </a:solidFill>
                          <a:latin typeface="+mn-lt"/>
                          <a:ea typeface="+mn-ea"/>
                          <a:cs typeface="+mn-cs"/>
                          <a:sym typeface="Arial"/>
                        </a:rPr>
                        <a:t>жоқ</a:t>
                      </a:r>
                      <a:r>
                        <a:rPr lang="ru-RU" sz="800" b="0" i="0" u="none" strike="noStrike" cap="none" dirty="0">
                          <a:solidFill>
                            <a:schemeClr val="dk1"/>
                          </a:solidFill>
                          <a:latin typeface="+mn-lt"/>
                          <a:ea typeface="+mn-ea"/>
                          <a:cs typeface="+mn-cs"/>
                          <a:sym typeface="Arial"/>
                        </a:rPr>
                        <a:t> </a:t>
                      </a:r>
                      <a:r>
                        <a:rPr lang="ru-RU" sz="800" b="0" i="0" u="none" strike="noStrike" cap="none" dirty="0" err="1">
                          <a:solidFill>
                            <a:schemeClr val="dk1"/>
                          </a:solidFill>
                          <a:latin typeface="+mn-lt"/>
                          <a:ea typeface="+mn-ea"/>
                          <a:cs typeface="+mn-cs"/>
                          <a:sym typeface="Arial"/>
                        </a:rPr>
                        <a:t>жұмысшылар</a:t>
                      </a:r>
                      <a:endParaRPr lang="ru-RU" sz="800" b="0" i="0" u="none" strike="noStrike" cap="none" dirty="0">
                        <a:solidFill>
                          <a:schemeClr val="dk1"/>
                        </a:solidFill>
                        <a:latin typeface="+mn-lt"/>
                        <a:ea typeface="+mn-ea"/>
                        <a:cs typeface="+mn-cs"/>
                        <a:sym typeface="Arial"/>
                      </a:endParaRPr>
                    </a:p>
                  </a:txBody>
                  <a:tcPr marL="9525" marR="9525" marT="9525" marB="0" anchor="ctr">
                    <a:lnT w="28575" cap="flat" cmpd="sng" algn="ctr">
                      <a:solidFill>
                        <a:schemeClr val="bg2"/>
                      </a:solidFill>
                      <a:prstDash val="solid"/>
                      <a:round/>
                      <a:headEnd type="none" w="med" len="med"/>
                      <a:tailEnd type="none" w="med" len="med"/>
                    </a:lnT>
                  </a:tcPr>
                </a:tc>
                <a:tc>
                  <a:txBody>
                    <a:bodyPr/>
                    <a:lstStyle/>
                    <a:p>
                      <a:pPr algn="ctr" fontAlgn="b"/>
                      <a:r>
                        <a:rPr lang="ru-RU" sz="900" b="0" i="1" u="none" strike="noStrike" cap="none">
                          <a:solidFill>
                            <a:schemeClr val="dk1"/>
                          </a:solidFill>
                          <a:latin typeface="+mn-lt"/>
                          <a:ea typeface="+mn-ea"/>
                          <a:cs typeface="+mn-cs"/>
                          <a:sym typeface="Arial"/>
                        </a:rPr>
                        <a:t>9629-9</a:t>
                      </a:r>
                    </a:p>
                  </a:txBody>
                  <a:tcPr marL="9525" marR="9525" marT="9525" marB="0" anchor="ctr">
                    <a:lnT w="28575" cap="flat" cmpd="sng" algn="ctr">
                      <a:solidFill>
                        <a:schemeClr val="bg2"/>
                      </a:solidFill>
                      <a:prstDash val="solid"/>
                      <a:round/>
                      <a:headEnd type="none" w="med" len="med"/>
                      <a:tailEnd type="none" w="med" len="med"/>
                    </a:lnT>
                  </a:tcPr>
                </a:tc>
                <a:tc>
                  <a:txBody>
                    <a:bodyPr/>
                    <a:lstStyle/>
                    <a:p>
                      <a:pPr marR="0" algn="ctr" rtl="0" eaLnBrk="1" fontAlgn="ctr" hangingPunct="1">
                        <a:lnSpc>
                          <a:spcPct val="100000"/>
                        </a:lnSpc>
                        <a:spcBef>
                          <a:spcPts val="0"/>
                        </a:spcBef>
                        <a:spcAft>
                          <a:spcPts val="0"/>
                        </a:spcAft>
                        <a:buNone/>
                      </a:pPr>
                      <a:r>
                        <a:rPr lang="ru-RU" sz="1050" b="1" i="0" u="none" strike="noStrike" cap="none">
                          <a:solidFill>
                            <a:schemeClr val="dk1"/>
                          </a:solidFill>
                          <a:latin typeface="+mn-lt"/>
                          <a:ea typeface="+mn-ea"/>
                          <a:cs typeface="+mn-cs"/>
                          <a:sym typeface="Arial"/>
                        </a:rPr>
                        <a:t>6 357</a:t>
                      </a:r>
                    </a:p>
                  </a:txBody>
                  <a:tcPr marL="9525" marR="9525" marT="9525" marB="0" anchor="ctr">
                    <a:lnT w="28575" cap="flat" cmpd="sng" algn="ctr">
                      <a:solidFill>
                        <a:schemeClr val="bg2"/>
                      </a:solidFill>
                      <a:prstDash val="solid"/>
                      <a:round/>
                      <a:headEnd type="none" w="med" len="med"/>
                      <a:tailEnd type="none" w="med" len="med"/>
                    </a:lnT>
                  </a:tcPr>
                </a:tc>
                <a:tc>
                  <a:txBody>
                    <a:bodyPr/>
                    <a:lstStyle/>
                    <a:p>
                      <a:pPr marR="0" algn="ctr" rtl="0" eaLnBrk="1" fontAlgn="ctr" hangingPunct="1">
                        <a:lnSpc>
                          <a:spcPct val="100000"/>
                        </a:lnSpc>
                        <a:spcBef>
                          <a:spcPts val="0"/>
                        </a:spcBef>
                        <a:spcAft>
                          <a:spcPts val="0"/>
                        </a:spcAft>
                        <a:buNone/>
                      </a:pPr>
                      <a:r>
                        <a:rPr lang="ru-RU" sz="900" b="0" i="0" u="none" strike="noStrike" cap="none">
                          <a:solidFill>
                            <a:schemeClr val="dk1"/>
                          </a:solidFill>
                          <a:latin typeface="+mn-lt"/>
                          <a:ea typeface="+mn-ea"/>
                          <a:cs typeface="+mn-cs"/>
                          <a:sym typeface="Arial"/>
                        </a:rPr>
                        <a:t>583</a:t>
                      </a:r>
                    </a:p>
                  </a:txBody>
                  <a:tcPr marL="9525" marR="9525" marT="9525" marB="0" anchor="ctr">
                    <a:lnT w="28575" cap="flat" cmpd="sng" algn="ctr">
                      <a:solidFill>
                        <a:schemeClr val="bg2"/>
                      </a:solidFill>
                      <a:prstDash val="solid"/>
                      <a:round/>
                      <a:headEnd type="none" w="med" len="med"/>
                      <a:tailEnd type="none" w="med" len="med"/>
                    </a:lnT>
                  </a:tcPr>
                </a:tc>
                <a:tc>
                  <a:txBody>
                    <a:bodyPr/>
                    <a:lstStyle/>
                    <a:p>
                      <a:pPr marR="0" algn="ctr" rtl="0" eaLnBrk="1" fontAlgn="ctr" hangingPunct="1">
                        <a:lnSpc>
                          <a:spcPct val="100000"/>
                        </a:lnSpc>
                        <a:spcBef>
                          <a:spcPts val="0"/>
                        </a:spcBef>
                        <a:spcAft>
                          <a:spcPts val="0"/>
                        </a:spcAft>
                        <a:buNone/>
                      </a:pPr>
                      <a:r>
                        <a:rPr lang="ru-RU" sz="900" b="0" i="0" u="none" strike="noStrike" cap="none">
                          <a:solidFill>
                            <a:schemeClr val="dk1"/>
                          </a:solidFill>
                          <a:latin typeface="+mn-lt"/>
                          <a:ea typeface="+mn-ea"/>
                          <a:cs typeface="+mn-cs"/>
                          <a:sym typeface="Arial"/>
                        </a:rPr>
                        <a:t>2 125</a:t>
                      </a:r>
                    </a:p>
                  </a:txBody>
                  <a:tcPr marL="9525" marR="9525" marT="9525" marB="0" anchor="ctr">
                    <a:lnT w="28575" cap="flat" cmpd="sng" algn="ctr">
                      <a:solidFill>
                        <a:schemeClr val="bg2"/>
                      </a:solidFill>
                      <a:prstDash val="solid"/>
                      <a:round/>
                      <a:headEnd type="none" w="med" len="med"/>
                      <a:tailEnd type="none" w="med" len="med"/>
                    </a:lnT>
                  </a:tcPr>
                </a:tc>
                <a:tc>
                  <a:txBody>
                    <a:bodyPr/>
                    <a:lstStyle/>
                    <a:p>
                      <a:pPr marR="0" algn="ctr" rtl="0" eaLnBrk="1" fontAlgn="ctr" hangingPunct="1">
                        <a:lnSpc>
                          <a:spcPct val="100000"/>
                        </a:lnSpc>
                        <a:spcBef>
                          <a:spcPts val="0"/>
                        </a:spcBef>
                        <a:spcAft>
                          <a:spcPts val="0"/>
                        </a:spcAft>
                        <a:buNone/>
                      </a:pPr>
                      <a:r>
                        <a:rPr lang="ru-RU" sz="900" b="0" i="0" u="none" strike="noStrike" cap="none" dirty="0">
                          <a:solidFill>
                            <a:schemeClr val="dk1"/>
                          </a:solidFill>
                          <a:latin typeface="+mn-lt"/>
                          <a:ea typeface="+mn-ea"/>
                          <a:cs typeface="+mn-cs"/>
                          <a:sym typeface="Arial"/>
                        </a:rPr>
                        <a:t>1 134</a:t>
                      </a:r>
                    </a:p>
                  </a:txBody>
                  <a:tcPr marL="9525" marR="9525" marT="9525" marB="0" anchor="ctr">
                    <a:lnT w="28575" cap="flat" cmpd="sng" algn="ctr">
                      <a:solidFill>
                        <a:schemeClr val="bg2"/>
                      </a:solidFill>
                      <a:prstDash val="solid"/>
                      <a:round/>
                      <a:headEnd type="none" w="med" len="med"/>
                      <a:tailEnd type="none" w="med" len="med"/>
                    </a:lnT>
                  </a:tcPr>
                </a:tc>
                <a:tc>
                  <a:txBody>
                    <a:bodyPr/>
                    <a:lstStyle/>
                    <a:p>
                      <a:pPr marR="0" algn="ctr" rtl="0" eaLnBrk="1" fontAlgn="ctr" hangingPunct="1">
                        <a:lnSpc>
                          <a:spcPct val="100000"/>
                        </a:lnSpc>
                        <a:spcBef>
                          <a:spcPts val="0"/>
                        </a:spcBef>
                        <a:spcAft>
                          <a:spcPts val="0"/>
                        </a:spcAft>
                        <a:buNone/>
                      </a:pPr>
                      <a:r>
                        <a:rPr lang="ru-RU" sz="900" b="0" i="0" u="none" strike="noStrike" cap="none" dirty="0">
                          <a:solidFill>
                            <a:schemeClr val="dk1"/>
                          </a:solidFill>
                          <a:latin typeface="+mn-lt"/>
                          <a:ea typeface="+mn-ea"/>
                          <a:cs typeface="+mn-cs"/>
                          <a:sym typeface="Arial"/>
                        </a:rPr>
                        <a:t>2 515</a:t>
                      </a:r>
                    </a:p>
                  </a:txBody>
                  <a:tcPr marL="9525" marR="9525" marT="9525" marB="0" anchor="ctr">
                    <a:lnT w="28575" cap="flat" cmpd="sng" algn="ctr">
                      <a:solidFill>
                        <a:schemeClr val="bg2"/>
                      </a:solidFill>
                      <a:prstDash val="solid"/>
                      <a:round/>
                      <a:headEnd type="none" w="med" len="med"/>
                      <a:tailEnd type="none" w="med" len="med"/>
                    </a:lnT>
                  </a:tcPr>
                </a:tc>
                <a:tc>
                  <a:txBody>
                    <a:bodyPr/>
                    <a:lstStyle/>
                    <a:p>
                      <a:pPr marR="0" algn="ctr" rtl="0" eaLnBrk="1" fontAlgn="ctr" hangingPunct="1">
                        <a:lnSpc>
                          <a:spcPct val="100000"/>
                        </a:lnSpc>
                        <a:spcBef>
                          <a:spcPts val="0"/>
                        </a:spcBef>
                        <a:spcAft>
                          <a:spcPts val="0"/>
                        </a:spcAft>
                        <a:buNone/>
                      </a:pPr>
                      <a:r>
                        <a:rPr lang="ru-RU" sz="1050" b="1" i="0" u="none" strike="noStrike" cap="none">
                          <a:solidFill>
                            <a:schemeClr val="dk1"/>
                          </a:solidFill>
                          <a:latin typeface="+mn-lt"/>
                          <a:ea typeface="+mn-ea"/>
                          <a:cs typeface="+mn-cs"/>
                          <a:sym typeface="Arial"/>
                        </a:rPr>
                        <a:t>20,0%</a:t>
                      </a:r>
                    </a:p>
                  </a:txBody>
                  <a:tcPr marL="9525" marR="9525" marT="9525" marB="0" anchor="ctr">
                    <a:lnT w="28575" cap="flat" cmpd="sng" algn="ctr">
                      <a:solidFill>
                        <a:schemeClr val="bg2"/>
                      </a:solidFill>
                      <a:prstDash val="solid"/>
                      <a:round/>
                      <a:headEnd type="none" w="med" len="med"/>
                      <a:tailEnd type="none" w="med" len="med"/>
                    </a:lnT>
                  </a:tcPr>
                </a:tc>
                <a:extLst>
                  <a:ext uri="{0D108BD9-81ED-4DB2-BD59-A6C34878D82A}">
                    <a16:rowId xmlns:a16="http://schemas.microsoft.com/office/drawing/2014/main" val="1481085828"/>
                  </a:ext>
                </a:extLst>
              </a:tr>
              <a:tr h="252035">
                <a:tc vMerge="1">
                  <a:txBody>
                    <a:bodyPr/>
                    <a:lstStyle/>
                    <a:p>
                      <a:endParaRPr lang="ru-KZ" sz="1100" dirty="0"/>
                    </a:p>
                  </a:txBody>
                  <a:tcPr/>
                </a:tc>
                <a:tc>
                  <a:txBody>
                    <a:bodyPr/>
                    <a:lstStyle/>
                    <a:p>
                      <a:pPr marL="72000" marR="0" algn="l" rtl="0" eaLnBrk="1" fontAlgn="b" hangingPunct="1">
                        <a:lnSpc>
                          <a:spcPct val="100000"/>
                        </a:lnSpc>
                        <a:spcBef>
                          <a:spcPts val="0"/>
                        </a:spcBef>
                        <a:spcAft>
                          <a:spcPts val="0"/>
                        </a:spcAft>
                        <a:buNone/>
                      </a:pPr>
                      <a:r>
                        <a:rPr lang="ru-RU" sz="800" b="0" i="0" u="none" strike="noStrike" cap="none" dirty="0">
                          <a:solidFill>
                            <a:schemeClr val="dk1"/>
                          </a:solidFill>
                          <a:latin typeface="+mn-lt"/>
                          <a:ea typeface="+mn-ea"/>
                          <a:cs typeface="+mn-cs"/>
                          <a:sym typeface="Arial"/>
                        </a:rPr>
                        <a:t>2 </a:t>
                      </a:r>
                      <a:r>
                        <a:rPr lang="ru-RU" sz="800" b="0" i="0" u="none" strike="noStrike" cap="none" dirty="0" err="1">
                          <a:solidFill>
                            <a:schemeClr val="dk1"/>
                          </a:solidFill>
                          <a:latin typeface="+mn-lt"/>
                          <a:ea typeface="+mn-ea"/>
                          <a:cs typeface="+mn-cs"/>
                          <a:sym typeface="Arial"/>
                        </a:rPr>
                        <a:t>Әртүрлі</a:t>
                      </a:r>
                      <a:r>
                        <a:rPr lang="ru-RU" sz="800" b="0" i="0" u="none" strike="noStrike" cap="none" dirty="0">
                          <a:solidFill>
                            <a:schemeClr val="dk1"/>
                          </a:solidFill>
                          <a:latin typeface="+mn-lt"/>
                          <a:ea typeface="+mn-ea"/>
                          <a:cs typeface="+mn-cs"/>
                          <a:sym typeface="Arial"/>
                        </a:rPr>
                        <a:t> </a:t>
                      </a:r>
                      <a:r>
                        <a:rPr lang="ru-RU" sz="800" b="0" i="0" u="none" strike="noStrike" cap="none" dirty="0" err="1">
                          <a:solidFill>
                            <a:schemeClr val="dk1"/>
                          </a:solidFill>
                          <a:latin typeface="+mn-lt"/>
                          <a:ea typeface="+mn-ea"/>
                          <a:cs typeface="+mn-cs"/>
                          <a:sym typeface="Arial"/>
                        </a:rPr>
                        <a:t>жұмысты</a:t>
                      </a:r>
                      <a:r>
                        <a:rPr lang="ru-RU" sz="800" b="0" i="0" u="none" strike="noStrike" cap="none" dirty="0">
                          <a:solidFill>
                            <a:schemeClr val="dk1"/>
                          </a:solidFill>
                          <a:latin typeface="+mn-lt"/>
                          <a:ea typeface="+mn-ea"/>
                          <a:cs typeface="+mn-cs"/>
                          <a:sym typeface="Arial"/>
                        </a:rPr>
                        <a:t> </a:t>
                      </a:r>
                      <a:r>
                        <a:rPr lang="ru-RU" sz="800" b="0" i="0" u="none" strike="noStrike" cap="none" dirty="0" err="1">
                          <a:solidFill>
                            <a:schemeClr val="dk1"/>
                          </a:solidFill>
                          <a:latin typeface="+mn-lt"/>
                          <a:ea typeface="+mn-ea"/>
                          <a:cs typeface="+mn-cs"/>
                          <a:sym typeface="Arial"/>
                        </a:rPr>
                        <a:t>атқарушылар</a:t>
                      </a:r>
                      <a:endParaRPr lang="ru-RU" sz="800" b="0" i="0" u="none" strike="noStrike" cap="none" dirty="0">
                        <a:solidFill>
                          <a:schemeClr val="dk1"/>
                        </a:solidFill>
                        <a:latin typeface="+mn-lt"/>
                        <a:ea typeface="+mn-ea"/>
                        <a:cs typeface="+mn-cs"/>
                        <a:sym typeface="Arial"/>
                      </a:endParaRPr>
                    </a:p>
                  </a:txBody>
                  <a:tcPr marL="9525" marR="9525" marT="9525" marB="0" anchor="ctr"/>
                </a:tc>
                <a:tc>
                  <a:txBody>
                    <a:bodyPr/>
                    <a:lstStyle/>
                    <a:p>
                      <a:pPr algn="ctr" fontAlgn="b"/>
                      <a:r>
                        <a:rPr lang="ru-RU" sz="900" b="0" i="1" u="none" strike="noStrike" cap="none" dirty="0">
                          <a:solidFill>
                            <a:schemeClr val="dk1"/>
                          </a:solidFill>
                          <a:latin typeface="+mn-lt"/>
                          <a:ea typeface="+mn-ea"/>
                          <a:cs typeface="+mn-cs"/>
                          <a:sym typeface="Arial"/>
                        </a:rPr>
                        <a:t>9629-7</a:t>
                      </a:r>
                    </a:p>
                  </a:txBody>
                  <a:tcPr marL="9525" marR="9525" marT="9525" marB="0" anchor="ctr"/>
                </a:tc>
                <a:tc>
                  <a:txBody>
                    <a:bodyPr/>
                    <a:lstStyle/>
                    <a:p>
                      <a:pPr marR="0" algn="ctr" rtl="0" eaLnBrk="1" fontAlgn="ctr" hangingPunct="1">
                        <a:lnSpc>
                          <a:spcPct val="100000"/>
                        </a:lnSpc>
                        <a:spcBef>
                          <a:spcPts val="0"/>
                        </a:spcBef>
                        <a:spcAft>
                          <a:spcPts val="0"/>
                        </a:spcAft>
                        <a:buNone/>
                      </a:pPr>
                      <a:r>
                        <a:rPr lang="ru-RU" sz="1050" b="1" i="0" u="none" strike="noStrike" cap="none">
                          <a:solidFill>
                            <a:schemeClr val="dk1"/>
                          </a:solidFill>
                          <a:latin typeface="+mn-lt"/>
                          <a:ea typeface="+mn-ea"/>
                          <a:cs typeface="+mn-cs"/>
                          <a:sym typeface="Arial"/>
                        </a:rPr>
                        <a:t>3 589</a:t>
                      </a:r>
                    </a:p>
                  </a:txBody>
                  <a:tcPr marL="9525" marR="9525" marT="9525" marB="0" anchor="ctr"/>
                </a:tc>
                <a:tc>
                  <a:txBody>
                    <a:bodyPr/>
                    <a:lstStyle/>
                    <a:p>
                      <a:pPr marR="0" algn="ctr" rtl="0" eaLnBrk="1" fontAlgn="ctr" hangingPunct="1">
                        <a:lnSpc>
                          <a:spcPct val="100000"/>
                        </a:lnSpc>
                        <a:spcBef>
                          <a:spcPts val="0"/>
                        </a:spcBef>
                        <a:spcAft>
                          <a:spcPts val="0"/>
                        </a:spcAft>
                        <a:buNone/>
                      </a:pPr>
                      <a:r>
                        <a:rPr lang="ru-RU" sz="900" b="0" i="0" u="none" strike="noStrike" cap="none">
                          <a:solidFill>
                            <a:schemeClr val="dk1"/>
                          </a:solidFill>
                          <a:latin typeface="+mn-lt"/>
                          <a:ea typeface="+mn-ea"/>
                          <a:cs typeface="+mn-cs"/>
                          <a:sym typeface="Arial"/>
                        </a:rPr>
                        <a:t>204</a:t>
                      </a:r>
                    </a:p>
                  </a:txBody>
                  <a:tcPr marL="9525" marR="9525" marT="9525" marB="0" anchor="ctr"/>
                </a:tc>
                <a:tc>
                  <a:txBody>
                    <a:bodyPr/>
                    <a:lstStyle/>
                    <a:p>
                      <a:pPr marR="0" algn="ctr" rtl="0" eaLnBrk="1" fontAlgn="ctr" hangingPunct="1">
                        <a:lnSpc>
                          <a:spcPct val="100000"/>
                        </a:lnSpc>
                        <a:spcBef>
                          <a:spcPts val="0"/>
                        </a:spcBef>
                        <a:spcAft>
                          <a:spcPts val="0"/>
                        </a:spcAft>
                        <a:buNone/>
                      </a:pPr>
                      <a:r>
                        <a:rPr lang="ru-RU" sz="900" b="0" i="0" u="none" strike="noStrike" cap="none">
                          <a:solidFill>
                            <a:schemeClr val="dk1"/>
                          </a:solidFill>
                          <a:latin typeface="+mn-lt"/>
                          <a:ea typeface="+mn-ea"/>
                          <a:cs typeface="+mn-cs"/>
                          <a:sym typeface="Arial"/>
                        </a:rPr>
                        <a:t>1 220</a:t>
                      </a:r>
                    </a:p>
                  </a:txBody>
                  <a:tcPr marL="9525" marR="9525" marT="9525" marB="0" anchor="ctr"/>
                </a:tc>
                <a:tc>
                  <a:txBody>
                    <a:bodyPr/>
                    <a:lstStyle/>
                    <a:p>
                      <a:pPr marR="0" algn="ctr" rtl="0" eaLnBrk="1" fontAlgn="ctr" hangingPunct="1">
                        <a:lnSpc>
                          <a:spcPct val="100000"/>
                        </a:lnSpc>
                        <a:spcBef>
                          <a:spcPts val="0"/>
                        </a:spcBef>
                        <a:spcAft>
                          <a:spcPts val="0"/>
                        </a:spcAft>
                        <a:buNone/>
                      </a:pPr>
                      <a:r>
                        <a:rPr lang="ru-RU" sz="900" b="0" i="0" u="none" strike="noStrike" cap="none">
                          <a:solidFill>
                            <a:schemeClr val="dk1"/>
                          </a:solidFill>
                          <a:latin typeface="+mn-lt"/>
                          <a:ea typeface="+mn-ea"/>
                          <a:cs typeface="+mn-cs"/>
                          <a:sym typeface="Arial"/>
                        </a:rPr>
                        <a:t>1 334</a:t>
                      </a:r>
                    </a:p>
                  </a:txBody>
                  <a:tcPr marL="9525" marR="9525" marT="9525" marB="0" anchor="ctr"/>
                </a:tc>
                <a:tc>
                  <a:txBody>
                    <a:bodyPr/>
                    <a:lstStyle/>
                    <a:p>
                      <a:pPr marR="0" algn="ctr" rtl="0" eaLnBrk="1" fontAlgn="ctr" hangingPunct="1">
                        <a:lnSpc>
                          <a:spcPct val="100000"/>
                        </a:lnSpc>
                        <a:spcBef>
                          <a:spcPts val="0"/>
                        </a:spcBef>
                        <a:spcAft>
                          <a:spcPts val="0"/>
                        </a:spcAft>
                        <a:buNone/>
                      </a:pPr>
                      <a:r>
                        <a:rPr lang="ru-RU" sz="900" b="0" i="0" u="none" strike="noStrike" cap="none" dirty="0">
                          <a:solidFill>
                            <a:schemeClr val="dk1"/>
                          </a:solidFill>
                          <a:latin typeface="+mn-lt"/>
                          <a:ea typeface="+mn-ea"/>
                          <a:cs typeface="+mn-cs"/>
                          <a:sym typeface="Arial"/>
                        </a:rPr>
                        <a:t>831</a:t>
                      </a:r>
                    </a:p>
                  </a:txBody>
                  <a:tcPr marL="9525" marR="9525" marT="9525" marB="0" anchor="ctr"/>
                </a:tc>
                <a:tc>
                  <a:txBody>
                    <a:bodyPr/>
                    <a:lstStyle/>
                    <a:p>
                      <a:pPr marR="0" algn="ctr" rtl="0" eaLnBrk="1" fontAlgn="ctr" hangingPunct="1">
                        <a:lnSpc>
                          <a:spcPct val="100000"/>
                        </a:lnSpc>
                        <a:spcBef>
                          <a:spcPts val="0"/>
                        </a:spcBef>
                        <a:spcAft>
                          <a:spcPts val="0"/>
                        </a:spcAft>
                        <a:buNone/>
                      </a:pPr>
                      <a:r>
                        <a:rPr lang="ru-RU" sz="1050" b="1" i="0" u="none" strike="noStrike" cap="none">
                          <a:solidFill>
                            <a:schemeClr val="dk1"/>
                          </a:solidFill>
                          <a:latin typeface="+mn-lt"/>
                          <a:ea typeface="+mn-ea"/>
                          <a:cs typeface="+mn-cs"/>
                          <a:sym typeface="Arial"/>
                        </a:rPr>
                        <a:t>11,3%</a:t>
                      </a:r>
                    </a:p>
                  </a:txBody>
                  <a:tcPr marL="9525" marR="9525" marT="9525" marB="0" anchor="ctr"/>
                </a:tc>
                <a:extLst>
                  <a:ext uri="{0D108BD9-81ED-4DB2-BD59-A6C34878D82A}">
                    <a16:rowId xmlns:a16="http://schemas.microsoft.com/office/drawing/2014/main" val="3915778474"/>
                  </a:ext>
                </a:extLst>
              </a:tr>
              <a:tr h="252035">
                <a:tc vMerge="1">
                  <a:txBody>
                    <a:bodyPr/>
                    <a:lstStyle/>
                    <a:p>
                      <a:endParaRPr lang="ru-KZ" sz="1100" dirty="0"/>
                    </a:p>
                  </a:txBody>
                  <a:tcPr/>
                </a:tc>
                <a:tc>
                  <a:txBody>
                    <a:bodyPr/>
                    <a:lstStyle/>
                    <a:p>
                      <a:pPr marL="72000" marR="0" algn="l" rtl="0" eaLnBrk="1" fontAlgn="b" hangingPunct="1">
                        <a:lnSpc>
                          <a:spcPct val="100000"/>
                        </a:lnSpc>
                        <a:spcBef>
                          <a:spcPts val="0"/>
                        </a:spcBef>
                        <a:spcAft>
                          <a:spcPts val="0"/>
                        </a:spcAft>
                        <a:buNone/>
                      </a:pPr>
                      <a:r>
                        <a:rPr lang="ru-RU" sz="800" b="0" i="0" u="none" strike="noStrike" cap="none" dirty="0">
                          <a:solidFill>
                            <a:schemeClr val="dk1"/>
                          </a:solidFill>
                          <a:latin typeface="+mn-lt"/>
                          <a:ea typeface="+mn-ea"/>
                          <a:cs typeface="+mn-cs"/>
                          <a:sym typeface="Arial"/>
                        </a:rPr>
                        <a:t>3 </a:t>
                      </a:r>
                      <a:r>
                        <a:rPr lang="ru-RU" sz="800" b="0" i="0" u="none" strike="noStrike" cap="none" dirty="0" err="1">
                          <a:solidFill>
                            <a:schemeClr val="dk1"/>
                          </a:solidFill>
                          <a:latin typeface="+mn-lt"/>
                          <a:ea typeface="+mn-ea"/>
                          <a:cs typeface="+mn-cs"/>
                          <a:sym typeface="Arial"/>
                        </a:rPr>
                        <a:t>Өңдеу</a:t>
                      </a:r>
                      <a:r>
                        <a:rPr lang="ru-RU" sz="800" b="0" i="0" u="none" strike="noStrike" cap="none" dirty="0">
                          <a:solidFill>
                            <a:schemeClr val="dk1"/>
                          </a:solidFill>
                          <a:latin typeface="+mn-lt"/>
                          <a:ea typeface="+mn-ea"/>
                          <a:cs typeface="+mn-cs"/>
                          <a:sym typeface="Arial"/>
                        </a:rPr>
                        <a:t> </a:t>
                      </a:r>
                      <a:r>
                        <a:rPr lang="ru-RU" sz="800" b="0" i="0" u="none" strike="noStrike" cap="none" dirty="0" err="1">
                          <a:solidFill>
                            <a:schemeClr val="dk1"/>
                          </a:solidFill>
                          <a:latin typeface="+mn-lt"/>
                          <a:ea typeface="+mn-ea"/>
                          <a:cs typeface="+mn-cs"/>
                          <a:sym typeface="Arial"/>
                        </a:rPr>
                        <a:t>өнеркәсібінде</a:t>
                      </a:r>
                      <a:r>
                        <a:rPr lang="ru-RU" sz="800" b="0" i="0" u="none" strike="noStrike" cap="none" dirty="0">
                          <a:solidFill>
                            <a:schemeClr val="dk1"/>
                          </a:solidFill>
                          <a:latin typeface="+mn-lt"/>
                          <a:ea typeface="+mn-ea"/>
                          <a:cs typeface="+mn-cs"/>
                          <a:sym typeface="Arial"/>
                        </a:rPr>
                        <a:t> </a:t>
                      </a:r>
                      <a:r>
                        <a:rPr lang="ru-RU" sz="800" b="0" i="0" u="none" strike="noStrike" cap="none" dirty="0" err="1">
                          <a:solidFill>
                            <a:schemeClr val="dk1"/>
                          </a:solidFill>
                          <a:latin typeface="+mn-lt"/>
                          <a:ea typeface="+mn-ea"/>
                          <a:cs typeface="+mn-cs"/>
                          <a:sym typeface="Arial"/>
                        </a:rPr>
                        <a:t>жұмыс</a:t>
                      </a:r>
                      <a:r>
                        <a:rPr lang="ru-RU" sz="800" b="0" i="0" u="none" strike="noStrike" cap="none" dirty="0">
                          <a:solidFill>
                            <a:schemeClr val="dk1"/>
                          </a:solidFill>
                          <a:latin typeface="+mn-lt"/>
                          <a:ea typeface="+mn-ea"/>
                          <a:cs typeface="+mn-cs"/>
                          <a:sym typeface="Arial"/>
                        </a:rPr>
                        <a:t> </a:t>
                      </a:r>
                      <a:r>
                        <a:rPr lang="ru-RU" sz="800" b="0" i="0" u="none" strike="noStrike" cap="none" dirty="0" err="1">
                          <a:solidFill>
                            <a:schemeClr val="dk1"/>
                          </a:solidFill>
                          <a:latin typeface="+mn-lt"/>
                          <a:ea typeface="+mn-ea"/>
                          <a:cs typeface="+mn-cs"/>
                          <a:sym typeface="Arial"/>
                        </a:rPr>
                        <a:t>істейтін</a:t>
                      </a:r>
                      <a:r>
                        <a:rPr lang="ru-RU" sz="800" b="0" i="0" u="none" strike="noStrike" cap="none" dirty="0">
                          <a:solidFill>
                            <a:schemeClr val="dk1"/>
                          </a:solidFill>
                          <a:latin typeface="+mn-lt"/>
                          <a:ea typeface="+mn-ea"/>
                          <a:cs typeface="+mn-cs"/>
                          <a:sym typeface="Arial"/>
                        </a:rPr>
                        <a:t> </a:t>
                      </a:r>
                      <a:r>
                        <a:rPr lang="ru-RU" sz="800" b="0" i="0" u="none" strike="noStrike" cap="none" dirty="0" err="1">
                          <a:solidFill>
                            <a:schemeClr val="dk1"/>
                          </a:solidFill>
                          <a:latin typeface="+mn-lt"/>
                          <a:ea typeface="+mn-ea"/>
                          <a:cs typeface="+mn-cs"/>
                          <a:sym typeface="Arial"/>
                        </a:rPr>
                        <a:t>басқа</a:t>
                      </a:r>
                      <a:r>
                        <a:rPr lang="ru-RU" sz="800" b="0" i="0" u="none" strike="noStrike" cap="none" dirty="0">
                          <a:solidFill>
                            <a:schemeClr val="dk1"/>
                          </a:solidFill>
                          <a:latin typeface="+mn-lt"/>
                          <a:ea typeface="+mn-ea"/>
                          <a:cs typeface="+mn-cs"/>
                          <a:sym typeface="Arial"/>
                        </a:rPr>
                        <a:t> да </a:t>
                      </a:r>
                      <a:r>
                        <a:rPr lang="ru-RU" sz="800" b="0" i="0" u="none" strike="noStrike" cap="none" dirty="0" err="1">
                          <a:solidFill>
                            <a:schemeClr val="dk1"/>
                          </a:solidFill>
                          <a:latin typeface="+mn-lt"/>
                          <a:ea typeface="+mn-ea"/>
                          <a:cs typeface="+mn-cs"/>
                          <a:sym typeface="Arial"/>
                        </a:rPr>
                        <a:t>біліктілігі</a:t>
                      </a:r>
                      <a:r>
                        <a:rPr lang="ru-RU" sz="800" b="0" i="0" u="none" strike="noStrike" cap="none" dirty="0">
                          <a:solidFill>
                            <a:schemeClr val="dk1"/>
                          </a:solidFill>
                          <a:latin typeface="+mn-lt"/>
                          <a:ea typeface="+mn-ea"/>
                          <a:cs typeface="+mn-cs"/>
                          <a:sym typeface="Arial"/>
                        </a:rPr>
                        <a:t> </a:t>
                      </a:r>
                      <a:r>
                        <a:rPr lang="ru-RU" sz="800" b="0" i="0" u="none" strike="noStrike" cap="none" dirty="0" err="1">
                          <a:solidFill>
                            <a:schemeClr val="dk1"/>
                          </a:solidFill>
                          <a:latin typeface="+mn-lt"/>
                          <a:ea typeface="+mn-ea"/>
                          <a:cs typeface="+mn-cs"/>
                          <a:sym typeface="Arial"/>
                        </a:rPr>
                        <a:t>жоқ</a:t>
                      </a:r>
                      <a:r>
                        <a:rPr lang="ru-RU" sz="800" b="0" i="0" u="none" strike="noStrike" cap="none" dirty="0">
                          <a:solidFill>
                            <a:schemeClr val="dk1"/>
                          </a:solidFill>
                          <a:latin typeface="+mn-lt"/>
                          <a:ea typeface="+mn-ea"/>
                          <a:cs typeface="+mn-cs"/>
                          <a:sym typeface="Arial"/>
                        </a:rPr>
                        <a:t> </a:t>
                      </a:r>
                      <a:r>
                        <a:rPr lang="ru-RU" sz="800" b="0" i="0" u="none" strike="noStrike" cap="none" dirty="0" err="1">
                          <a:solidFill>
                            <a:schemeClr val="dk1"/>
                          </a:solidFill>
                          <a:latin typeface="+mn-lt"/>
                          <a:ea typeface="+mn-ea"/>
                          <a:cs typeface="+mn-cs"/>
                          <a:sym typeface="Arial"/>
                        </a:rPr>
                        <a:t>жұмысшылар</a:t>
                      </a:r>
                      <a:endParaRPr lang="ru-RU" sz="800" b="0" i="0" u="none" strike="noStrike" cap="none" dirty="0">
                        <a:solidFill>
                          <a:schemeClr val="dk1"/>
                        </a:solidFill>
                        <a:latin typeface="+mn-lt"/>
                        <a:ea typeface="+mn-ea"/>
                        <a:cs typeface="+mn-cs"/>
                        <a:sym typeface="Arial"/>
                      </a:endParaRPr>
                    </a:p>
                  </a:txBody>
                  <a:tcPr marL="9525" marR="9525" marT="9525" marB="0" anchor="ctr"/>
                </a:tc>
                <a:tc>
                  <a:txBody>
                    <a:bodyPr/>
                    <a:lstStyle/>
                    <a:p>
                      <a:pPr algn="ctr" fontAlgn="b"/>
                      <a:r>
                        <a:rPr lang="ru-RU" sz="900" b="0" i="1" u="none" strike="noStrike" cap="none" dirty="0">
                          <a:solidFill>
                            <a:schemeClr val="dk1"/>
                          </a:solidFill>
                          <a:latin typeface="+mn-lt"/>
                          <a:ea typeface="+mn-ea"/>
                          <a:cs typeface="+mn-cs"/>
                          <a:sym typeface="Arial"/>
                        </a:rPr>
                        <a:t>9329-9</a:t>
                      </a:r>
                    </a:p>
                  </a:txBody>
                  <a:tcPr marL="9525" marR="9525" marT="9525" marB="0" anchor="ctr"/>
                </a:tc>
                <a:tc>
                  <a:txBody>
                    <a:bodyPr/>
                    <a:lstStyle/>
                    <a:p>
                      <a:pPr marR="0" algn="ctr" rtl="0" eaLnBrk="1" fontAlgn="ctr" hangingPunct="1">
                        <a:lnSpc>
                          <a:spcPct val="100000"/>
                        </a:lnSpc>
                        <a:spcBef>
                          <a:spcPts val="0"/>
                        </a:spcBef>
                        <a:spcAft>
                          <a:spcPts val="0"/>
                        </a:spcAft>
                        <a:buNone/>
                      </a:pPr>
                      <a:r>
                        <a:rPr lang="ru-RU" sz="1050" b="1" i="0" u="none" strike="noStrike" cap="none">
                          <a:solidFill>
                            <a:schemeClr val="dk1"/>
                          </a:solidFill>
                          <a:latin typeface="+mn-lt"/>
                          <a:ea typeface="+mn-ea"/>
                          <a:cs typeface="+mn-cs"/>
                          <a:sym typeface="Arial"/>
                        </a:rPr>
                        <a:t>1 484</a:t>
                      </a:r>
                    </a:p>
                  </a:txBody>
                  <a:tcPr marL="9525" marR="9525" marT="9525" marB="0" anchor="ctr"/>
                </a:tc>
                <a:tc>
                  <a:txBody>
                    <a:bodyPr/>
                    <a:lstStyle/>
                    <a:p>
                      <a:pPr marR="0" algn="ctr" rtl="0" eaLnBrk="1" fontAlgn="ctr" hangingPunct="1">
                        <a:lnSpc>
                          <a:spcPct val="100000"/>
                        </a:lnSpc>
                        <a:spcBef>
                          <a:spcPts val="0"/>
                        </a:spcBef>
                        <a:spcAft>
                          <a:spcPts val="0"/>
                        </a:spcAft>
                        <a:buNone/>
                      </a:pPr>
                      <a:r>
                        <a:rPr lang="ru-RU" sz="900" b="0" i="0" u="none" strike="noStrike" cap="none">
                          <a:solidFill>
                            <a:schemeClr val="dk1"/>
                          </a:solidFill>
                          <a:latin typeface="+mn-lt"/>
                          <a:ea typeface="+mn-ea"/>
                          <a:cs typeface="+mn-cs"/>
                          <a:sym typeface="Arial"/>
                        </a:rPr>
                        <a:t>71</a:t>
                      </a:r>
                    </a:p>
                  </a:txBody>
                  <a:tcPr marL="9525" marR="9525" marT="9525" marB="0" anchor="ctr"/>
                </a:tc>
                <a:tc>
                  <a:txBody>
                    <a:bodyPr/>
                    <a:lstStyle/>
                    <a:p>
                      <a:pPr marR="0" algn="ctr" rtl="0" eaLnBrk="1" fontAlgn="ctr" hangingPunct="1">
                        <a:lnSpc>
                          <a:spcPct val="100000"/>
                        </a:lnSpc>
                        <a:spcBef>
                          <a:spcPts val="0"/>
                        </a:spcBef>
                        <a:spcAft>
                          <a:spcPts val="0"/>
                        </a:spcAft>
                        <a:buNone/>
                      </a:pPr>
                      <a:r>
                        <a:rPr lang="ru-RU" sz="900" b="0" i="0" u="none" strike="noStrike" cap="none">
                          <a:solidFill>
                            <a:schemeClr val="dk1"/>
                          </a:solidFill>
                          <a:latin typeface="+mn-lt"/>
                          <a:ea typeface="+mn-ea"/>
                          <a:cs typeface="+mn-cs"/>
                          <a:sym typeface="Arial"/>
                        </a:rPr>
                        <a:t>97</a:t>
                      </a:r>
                    </a:p>
                  </a:txBody>
                  <a:tcPr marL="9525" marR="9525" marT="9525" marB="0" anchor="ctr"/>
                </a:tc>
                <a:tc>
                  <a:txBody>
                    <a:bodyPr/>
                    <a:lstStyle/>
                    <a:p>
                      <a:pPr marR="0" algn="ctr" rtl="0" eaLnBrk="1" fontAlgn="ctr" hangingPunct="1">
                        <a:lnSpc>
                          <a:spcPct val="100000"/>
                        </a:lnSpc>
                        <a:spcBef>
                          <a:spcPts val="0"/>
                        </a:spcBef>
                        <a:spcAft>
                          <a:spcPts val="0"/>
                        </a:spcAft>
                        <a:buNone/>
                      </a:pPr>
                      <a:r>
                        <a:rPr lang="ru-RU" sz="900" b="0" i="0" u="none" strike="noStrike" cap="none">
                          <a:solidFill>
                            <a:schemeClr val="dk1"/>
                          </a:solidFill>
                          <a:latin typeface="+mn-lt"/>
                          <a:ea typeface="+mn-ea"/>
                          <a:cs typeface="+mn-cs"/>
                          <a:sym typeface="Arial"/>
                        </a:rPr>
                        <a:t>52</a:t>
                      </a:r>
                    </a:p>
                  </a:txBody>
                  <a:tcPr marL="9525" marR="9525" marT="9525" marB="0" anchor="ctr"/>
                </a:tc>
                <a:tc>
                  <a:txBody>
                    <a:bodyPr/>
                    <a:lstStyle/>
                    <a:p>
                      <a:pPr marR="0" algn="ctr" rtl="0" eaLnBrk="1" fontAlgn="ctr" hangingPunct="1">
                        <a:lnSpc>
                          <a:spcPct val="100000"/>
                        </a:lnSpc>
                        <a:spcBef>
                          <a:spcPts val="0"/>
                        </a:spcBef>
                        <a:spcAft>
                          <a:spcPts val="0"/>
                        </a:spcAft>
                        <a:buNone/>
                      </a:pPr>
                      <a:r>
                        <a:rPr lang="ru-RU" sz="900" b="0" i="0" u="none" strike="noStrike" cap="none" dirty="0">
                          <a:solidFill>
                            <a:schemeClr val="dk1"/>
                          </a:solidFill>
                          <a:latin typeface="+mn-lt"/>
                          <a:ea typeface="+mn-ea"/>
                          <a:cs typeface="+mn-cs"/>
                          <a:sym typeface="Arial"/>
                        </a:rPr>
                        <a:t>1 264</a:t>
                      </a:r>
                    </a:p>
                  </a:txBody>
                  <a:tcPr marL="9525" marR="9525" marT="9525" marB="0" anchor="ctr"/>
                </a:tc>
                <a:tc>
                  <a:txBody>
                    <a:bodyPr/>
                    <a:lstStyle/>
                    <a:p>
                      <a:pPr marR="0" algn="ctr" rtl="0" eaLnBrk="1" fontAlgn="ctr" hangingPunct="1">
                        <a:lnSpc>
                          <a:spcPct val="100000"/>
                        </a:lnSpc>
                        <a:spcBef>
                          <a:spcPts val="0"/>
                        </a:spcBef>
                        <a:spcAft>
                          <a:spcPts val="0"/>
                        </a:spcAft>
                        <a:buNone/>
                      </a:pPr>
                      <a:r>
                        <a:rPr lang="ru-RU" sz="1050" b="1" i="0" u="none" strike="noStrike" cap="none" dirty="0">
                          <a:solidFill>
                            <a:schemeClr val="dk1"/>
                          </a:solidFill>
                          <a:latin typeface="+mn-lt"/>
                          <a:ea typeface="+mn-ea"/>
                          <a:cs typeface="+mn-cs"/>
                          <a:sym typeface="Arial"/>
                        </a:rPr>
                        <a:t>4,7%</a:t>
                      </a:r>
                    </a:p>
                  </a:txBody>
                  <a:tcPr marL="9525" marR="9525" marT="9525" marB="0" anchor="ctr"/>
                </a:tc>
                <a:extLst>
                  <a:ext uri="{0D108BD9-81ED-4DB2-BD59-A6C34878D82A}">
                    <a16:rowId xmlns:a16="http://schemas.microsoft.com/office/drawing/2014/main" val="370619722"/>
                  </a:ext>
                </a:extLst>
              </a:tr>
              <a:tr h="252035">
                <a:tc vMerge="1">
                  <a:txBody>
                    <a:bodyPr/>
                    <a:lstStyle/>
                    <a:p>
                      <a:endParaRPr lang="ru-KZ" sz="1100" dirty="0"/>
                    </a:p>
                  </a:txBody>
                  <a:tcPr/>
                </a:tc>
                <a:tc>
                  <a:txBody>
                    <a:bodyPr/>
                    <a:lstStyle/>
                    <a:p>
                      <a:pPr marL="72000" marR="0" algn="l" rtl="0" eaLnBrk="1" fontAlgn="b" hangingPunct="1">
                        <a:lnSpc>
                          <a:spcPct val="100000"/>
                        </a:lnSpc>
                        <a:spcBef>
                          <a:spcPts val="0"/>
                        </a:spcBef>
                        <a:spcAft>
                          <a:spcPts val="0"/>
                        </a:spcAft>
                        <a:buNone/>
                      </a:pPr>
                      <a:r>
                        <a:rPr lang="ru-RU" sz="800" b="0" i="0" u="none" strike="noStrike" cap="none" dirty="0">
                          <a:solidFill>
                            <a:schemeClr val="dk1"/>
                          </a:solidFill>
                          <a:latin typeface="+mn-lt"/>
                          <a:ea typeface="+mn-ea"/>
                          <a:cs typeface="+mn-cs"/>
                          <a:sym typeface="Arial"/>
                        </a:rPr>
                        <a:t>4 Аула </a:t>
                      </a:r>
                      <a:r>
                        <a:rPr lang="ru-RU" sz="800" b="0" i="0" u="none" strike="noStrike" cap="none" dirty="0" err="1">
                          <a:solidFill>
                            <a:schemeClr val="dk1"/>
                          </a:solidFill>
                          <a:latin typeface="+mn-lt"/>
                          <a:ea typeface="+mn-ea"/>
                          <a:cs typeface="+mn-cs"/>
                          <a:sym typeface="Arial"/>
                        </a:rPr>
                        <a:t>сыпырушылар</a:t>
                      </a:r>
                      <a:r>
                        <a:rPr lang="ru-RU" sz="800" b="0" i="0" u="none" strike="noStrike" cap="none" dirty="0">
                          <a:solidFill>
                            <a:schemeClr val="dk1"/>
                          </a:solidFill>
                          <a:latin typeface="+mn-lt"/>
                          <a:ea typeface="+mn-ea"/>
                          <a:cs typeface="+mn-cs"/>
                          <a:sym typeface="Arial"/>
                        </a:rPr>
                        <a:t> </a:t>
                      </a:r>
                      <a:r>
                        <a:rPr lang="ru-RU" sz="800" b="0" i="0" u="none" strike="noStrike" cap="none" dirty="0" err="1">
                          <a:solidFill>
                            <a:schemeClr val="dk1"/>
                          </a:solidFill>
                          <a:latin typeface="+mn-lt"/>
                          <a:ea typeface="+mn-ea"/>
                          <a:cs typeface="+mn-cs"/>
                          <a:sym typeface="Arial"/>
                        </a:rPr>
                        <a:t>және</a:t>
                      </a:r>
                      <a:r>
                        <a:rPr lang="ru-RU" sz="800" b="0" i="0" u="none" strike="noStrike" cap="none" dirty="0">
                          <a:solidFill>
                            <a:schemeClr val="dk1"/>
                          </a:solidFill>
                          <a:latin typeface="+mn-lt"/>
                          <a:ea typeface="+mn-ea"/>
                          <a:cs typeface="+mn-cs"/>
                          <a:sym typeface="Arial"/>
                        </a:rPr>
                        <a:t> </a:t>
                      </a:r>
                      <a:r>
                        <a:rPr lang="ru-RU" sz="800" b="0" i="0" u="none" strike="noStrike" cap="none" dirty="0" err="1">
                          <a:solidFill>
                            <a:schemeClr val="dk1"/>
                          </a:solidFill>
                          <a:latin typeface="+mn-lt"/>
                          <a:ea typeface="+mn-ea"/>
                          <a:cs typeface="+mn-cs"/>
                          <a:sym typeface="Arial"/>
                        </a:rPr>
                        <a:t>ашық</a:t>
                      </a:r>
                      <a:r>
                        <a:rPr lang="ru-RU" sz="800" b="0" i="0" u="none" strike="noStrike" cap="none" dirty="0">
                          <a:solidFill>
                            <a:schemeClr val="dk1"/>
                          </a:solidFill>
                          <a:latin typeface="+mn-lt"/>
                          <a:ea typeface="+mn-ea"/>
                          <a:cs typeface="+mn-cs"/>
                          <a:sym typeface="Arial"/>
                        </a:rPr>
                        <a:t> </a:t>
                      </a:r>
                      <a:r>
                        <a:rPr lang="ru-RU" sz="800" b="0" i="0" u="none" strike="noStrike" cap="none" dirty="0" err="1">
                          <a:solidFill>
                            <a:schemeClr val="dk1"/>
                          </a:solidFill>
                          <a:latin typeface="+mn-lt"/>
                          <a:ea typeface="+mn-ea"/>
                          <a:cs typeface="+mn-cs"/>
                          <a:sym typeface="Arial"/>
                        </a:rPr>
                        <a:t>аумақтарды</a:t>
                      </a:r>
                      <a:r>
                        <a:rPr lang="ru-RU" sz="800" b="0" i="0" u="none" strike="noStrike" cap="none" dirty="0">
                          <a:solidFill>
                            <a:schemeClr val="dk1"/>
                          </a:solidFill>
                          <a:latin typeface="+mn-lt"/>
                          <a:ea typeface="+mn-ea"/>
                          <a:cs typeface="+mn-cs"/>
                          <a:sym typeface="Arial"/>
                        </a:rPr>
                        <a:t> </a:t>
                      </a:r>
                      <a:r>
                        <a:rPr lang="ru-RU" sz="800" b="0" i="0" u="none" strike="noStrike" cap="none" dirty="0" err="1">
                          <a:solidFill>
                            <a:schemeClr val="dk1"/>
                          </a:solidFill>
                          <a:latin typeface="+mn-lt"/>
                          <a:ea typeface="+mn-ea"/>
                          <a:cs typeface="+mn-cs"/>
                          <a:sym typeface="Arial"/>
                        </a:rPr>
                        <a:t>тазалаушылар</a:t>
                      </a:r>
                      <a:endParaRPr lang="ru-RU" sz="800" b="0" i="0" u="none" strike="noStrike" cap="none" dirty="0">
                        <a:solidFill>
                          <a:schemeClr val="dk1"/>
                        </a:solidFill>
                        <a:latin typeface="+mn-lt"/>
                        <a:ea typeface="+mn-ea"/>
                        <a:cs typeface="+mn-cs"/>
                        <a:sym typeface="Arial"/>
                      </a:endParaRPr>
                    </a:p>
                  </a:txBody>
                  <a:tcPr marL="9525" marR="9525" marT="9525" marB="0" anchor="ctr"/>
                </a:tc>
                <a:tc>
                  <a:txBody>
                    <a:bodyPr/>
                    <a:lstStyle/>
                    <a:p>
                      <a:pPr algn="ctr" fontAlgn="b"/>
                      <a:r>
                        <a:rPr lang="ru-RU" sz="900" b="0" i="1" u="none" strike="noStrike" cap="none">
                          <a:solidFill>
                            <a:schemeClr val="dk1"/>
                          </a:solidFill>
                          <a:latin typeface="+mn-lt"/>
                          <a:ea typeface="+mn-ea"/>
                          <a:cs typeface="+mn-cs"/>
                          <a:sym typeface="Arial"/>
                        </a:rPr>
                        <a:t>9116-0</a:t>
                      </a:r>
                    </a:p>
                  </a:txBody>
                  <a:tcPr marL="9525" marR="9525" marT="9525" marB="0" anchor="ctr"/>
                </a:tc>
                <a:tc>
                  <a:txBody>
                    <a:bodyPr/>
                    <a:lstStyle/>
                    <a:p>
                      <a:pPr marR="0" algn="ctr" rtl="0" eaLnBrk="1" fontAlgn="ctr" hangingPunct="1">
                        <a:lnSpc>
                          <a:spcPct val="100000"/>
                        </a:lnSpc>
                        <a:spcBef>
                          <a:spcPts val="0"/>
                        </a:spcBef>
                        <a:spcAft>
                          <a:spcPts val="0"/>
                        </a:spcAft>
                        <a:buNone/>
                      </a:pPr>
                      <a:r>
                        <a:rPr lang="ru-RU" sz="1050" b="1" i="0" u="none" strike="noStrike" cap="none">
                          <a:solidFill>
                            <a:schemeClr val="dk1"/>
                          </a:solidFill>
                          <a:latin typeface="+mn-lt"/>
                          <a:ea typeface="+mn-ea"/>
                          <a:cs typeface="+mn-cs"/>
                          <a:sym typeface="Arial"/>
                        </a:rPr>
                        <a:t>960</a:t>
                      </a:r>
                    </a:p>
                  </a:txBody>
                  <a:tcPr marL="9525" marR="9525" marT="9525" marB="0" anchor="ctr"/>
                </a:tc>
                <a:tc>
                  <a:txBody>
                    <a:bodyPr/>
                    <a:lstStyle/>
                    <a:p>
                      <a:pPr marR="0" algn="ctr" rtl="0" eaLnBrk="1" fontAlgn="ctr" hangingPunct="1">
                        <a:lnSpc>
                          <a:spcPct val="100000"/>
                        </a:lnSpc>
                        <a:spcBef>
                          <a:spcPts val="0"/>
                        </a:spcBef>
                        <a:spcAft>
                          <a:spcPts val="0"/>
                        </a:spcAft>
                        <a:buNone/>
                      </a:pPr>
                      <a:r>
                        <a:rPr lang="ru-RU" sz="900" b="0" i="0" u="none" strike="noStrike" cap="none">
                          <a:solidFill>
                            <a:schemeClr val="dk1"/>
                          </a:solidFill>
                          <a:latin typeface="+mn-lt"/>
                          <a:ea typeface="+mn-ea"/>
                          <a:cs typeface="+mn-cs"/>
                          <a:sym typeface="Arial"/>
                        </a:rPr>
                        <a:t>207</a:t>
                      </a:r>
                    </a:p>
                  </a:txBody>
                  <a:tcPr marL="9525" marR="9525" marT="9525" marB="0" anchor="ctr"/>
                </a:tc>
                <a:tc>
                  <a:txBody>
                    <a:bodyPr/>
                    <a:lstStyle/>
                    <a:p>
                      <a:pPr marR="0" algn="ctr" rtl="0" eaLnBrk="1" fontAlgn="ctr" hangingPunct="1">
                        <a:lnSpc>
                          <a:spcPct val="100000"/>
                        </a:lnSpc>
                        <a:spcBef>
                          <a:spcPts val="0"/>
                        </a:spcBef>
                        <a:spcAft>
                          <a:spcPts val="0"/>
                        </a:spcAft>
                        <a:buNone/>
                      </a:pPr>
                      <a:r>
                        <a:rPr lang="ru-RU" sz="900" b="0" i="0" u="none" strike="noStrike" cap="none">
                          <a:solidFill>
                            <a:schemeClr val="dk1"/>
                          </a:solidFill>
                          <a:latin typeface="+mn-lt"/>
                          <a:ea typeface="+mn-ea"/>
                          <a:cs typeface="+mn-cs"/>
                          <a:sym typeface="Arial"/>
                        </a:rPr>
                        <a:t>400</a:t>
                      </a:r>
                    </a:p>
                  </a:txBody>
                  <a:tcPr marL="9525" marR="9525" marT="9525" marB="0" anchor="ctr"/>
                </a:tc>
                <a:tc>
                  <a:txBody>
                    <a:bodyPr/>
                    <a:lstStyle/>
                    <a:p>
                      <a:pPr marR="0" algn="ctr" rtl="0" eaLnBrk="1" fontAlgn="ctr" hangingPunct="1">
                        <a:lnSpc>
                          <a:spcPct val="100000"/>
                        </a:lnSpc>
                        <a:spcBef>
                          <a:spcPts val="0"/>
                        </a:spcBef>
                        <a:spcAft>
                          <a:spcPts val="0"/>
                        </a:spcAft>
                        <a:buNone/>
                      </a:pPr>
                      <a:r>
                        <a:rPr lang="ru-RU" sz="900" b="0" i="0" u="none" strike="noStrike" cap="none">
                          <a:solidFill>
                            <a:schemeClr val="dk1"/>
                          </a:solidFill>
                          <a:latin typeface="+mn-lt"/>
                          <a:ea typeface="+mn-ea"/>
                          <a:cs typeface="+mn-cs"/>
                          <a:sym typeface="Arial"/>
                        </a:rPr>
                        <a:t>241</a:t>
                      </a:r>
                    </a:p>
                  </a:txBody>
                  <a:tcPr marL="9525" marR="9525" marT="9525" marB="0" anchor="ctr"/>
                </a:tc>
                <a:tc>
                  <a:txBody>
                    <a:bodyPr/>
                    <a:lstStyle/>
                    <a:p>
                      <a:pPr marR="0" algn="ctr" rtl="0" eaLnBrk="1" fontAlgn="ctr" hangingPunct="1">
                        <a:lnSpc>
                          <a:spcPct val="100000"/>
                        </a:lnSpc>
                        <a:spcBef>
                          <a:spcPts val="0"/>
                        </a:spcBef>
                        <a:spcAft>
                          <a:spcPts val="0"/>
                        </a:spcAft>
                        <a:buNone/>
                      </a:pPr>
                      <a:r>
                        <a:rPr lang="ru-RU" sz="900" b="0" i="0" u="none" strike="noStrike" cap="none" dirty="0">
                          <a:solidFill>
                            <a:schemeClr val="dk1"/>
                          </a:solidFill>
                          <a:latin typeface="+mn-lt"/>
                          <a:ea typeface="+mn-ea"/>
                          <a:cs typeface="+mn-cs"/>
                          <a:sym typeface="Arial"/>
                        </a:rPr>
                        <a:t>112</a:t>
                      </a:r>
                    </a:p>
                  </a:txBody>
                  <a:tcPr marL="9525" marR="9525" marT="9525" marB="0" anchor="ctr"/>
                </a:tc>
                <a:tc>
                  <a:txBody>
                    <a:bodyPr/>
                    <a:lstStyle/>
                    <a:p>
                      <a:pPr marR="0" algn="ctr" rtl="0" eaLnBrk="1" fontAlgn="ctr" hangingPunct="1">
                        <a:lnSpc>
                          <a:spcPct val="100000"/>
                        </a:lnSpc>
                        <a:spcBef>
                          <a:spcPts val="0"/>
                        </a:spcBef>
                        <a:spcAft>
                          <a:spcPts val="0"/>
                        </a:spcAft>
                        <a:buNone/>
                      </a:pPr>
                      <a:r>
                        <a:rPr lang="ru-RU" sz="1050" b="1" i="0" u="none" strike="noStrike" cap="none" dirty="0">
                          <a:solidFill>
                            <a:schemeClr val="dk1"/>
                          </a:solidFill>
                          <a:latin typeface="+mn-lt"/>
                          <a:ea typeface="+mn-ea"/>
                          <a:cs typeface="+mn-cs"/>
                          <a:sym typeface="Arial"/>
                        </a:rPr>
                        <a:t>3,0%</a:t>
                      </a:r>
                    </a:p>
                  </a:txBody>
                  <a:tcPr marL="9525" marR="9525" marT="9525" marB="0" anchor="ctr"/>
                </a:tc>
                <a:extLst>
                  <a:ext uri="{0D108BD9-81ED-4DB2-BD59-A6C34878D82A}">
                    <a16:rowId xmlns:a16="http://schemas.microsoft.com/office/drawing/2014/main" val="3666239747"/>
                  </a:ext>
                </a:extLst>
              </a:tr>
              <a:tr h="252035">
                <a:tc vMerge="1">
                  <a:txBody>
                    <a:bodyPr/>
                    <a:lstStyle/>
                    <a:p>
                      <a:endParaRPr lang="ru-KZ" sz="1100" dirty="0"/>
                    </a:p>
                  </a:txBody>
                  <a:tcPr/>
                </a:tc>
                <a:tc>
                  <a:txBody>
                    <a:bodyPr/>
                    <a:lstStyle/>
                    <a:p>
                      <a:pPr marL="72000" marR="0" algn="l" rtl="0" eaLnBrk="1" fontAlgn="b" hangingPunct="1">
                        <a:lnSpc>
                          <a:spcPct val="100000"/>
                        </a:lnSpc>
                        <a:spcBef>
                          <a:spcPts val="0"/>
                        </a:spcBef>
                        <a:spcAft>
                          <a:spcPts val="0"/>
                        </a:spcAft>
                        <a:buNone/>
                      </a:pPr>
                      <a:r>
                        <a:rPr lang="ru-RU" sz="800" b="0" i="0" u="none" strike="noStrike" cap="none" dirty="0">
                          <a:solidFill>
                            <a:schemeClr val="dk1"/>
                          </a:solidFill>
                          <a:latin typeface="+mn-lt"/>
                          <a:ea typeface="+mn-ea"/>
                          <a:cs typeface="+mn-cs"/>
                          <a:sym typeface="Arial"/>
                        </a:rPr>
                        <a:t>5 Жеке </a:t>
                      </a:r>
                      <a:r>
                        <a:rPr lang="ru-RU" sz="800" b="0" i="0" u="none" strike="noStrike" cap="none" dirty="0" err="1">
                          <a:solidFill>
                            <a:schemeClr val="dk1"/>
                          </a:solidFill>
                          <a:latin typeface="+mn-lt"/>
                          <a:ea typeface="+mn-ea"/>
                          <a:cs typeface="+mn-cs"/>
                          <a:sym typeface="Arial"/>
                        </a:rPr>
                        <a:t>жүргізушілер</a:t>
                      </a:r>
                      <a:r>
                        <a:rPr lang="ru-RU" sz="800" b="0" i="0" u="none" strike="noStrike" cap="none" dirty="0">
                          <a:solidFill>
                            <a:schemeClr val="dk1"/>
                          </a:solidFill>
                          <a:latin typeface="+mn-lt"/>
                          <a:ea typeface="+mn-ea"/>
                          <a:cs typeface="+mn-cs"/>
                          <a:sym typeface="Arial"/>
                        </a:rPr>
                        <a:t> мен </a:t>
                      </a:r>
                      <a:r>
                        <a:rPr lang="ru-RU" sz="800" b="0" i="0" u="none" strike="noStrike" cap="none" dirty="0" err="1">
                          <a:solidFill>
                            <a:schemeClr val="dk1"/>
                          </a:solidFill>
                          <a:latin typeface="+mn-lt"/>
                          <a:ea typeface="+mn-ea"/>
                          <a:cs typeface="+mn-cs"/>
                          <a:sym typeface="Arial"/>
                        </a:rPr>
                        <a:t>шопырлар</a:t>
                      </a:r>
                      <a:endParaRPr lang="ru-RU" sz="800" b="0" i="0" u="none" strike="noStrike" cap="none" dirty="0">
                        <a:solidFill>
                          <a:schemeClr val="dk1"/>
                        </a:solidFill>
                        <a:latin typeface="+mn-lt"/>
                        <a:ea typeface="+mn-ea"/>
                        <a:cs typeface="+mn-cs"/>
                        <a:sym typeface="Arial"/>
                      </a:endParaRPr>
                    </a:p>
                  </a:txBody>
                  <a:tcPr marL="9525" marR="9525" marT="9525" marB="0" anchor="ctr"/>
                </a:tc>
                <a:tc>
                  <a:txBody>
                    <a:bodyPr/>
                    <a:lstStyle/>
                    <a:p>
                      <a:pPr algn="ctr" fontAlgn="b"/>
                      <a:r>
                        <a:rPr lang="ru-RU" sz="900" b="0" i="1" u="none" strike="noStrike" cap="none" dirty="0">
                          <a:solidFill>
                            <a:schemeClr val="dk1"/>
                          </a:solidFill>
                          <a:latin typeface="+mn-lt"/>
                          <a:ea typeface="+mn-ea"/>
                          <a:cs typeface="+mn-cs"/>
                          <a:sym typeface="Arial"/>
                        </a:rPr>
                        <a:t>8322-2</a:t>
                      </a:r>
                    </a:p>
                  </a:txBody>
                  <a:tcPr marL="9525" marR="9525" marT="9525" marB="0" anchor="ctr"/>
                </a:tc>
                <a:tc>
                  <a:txBody>
                    <a:bodyPr/>
                    <a:lstStyle/>
                    <a:p>
                      <a:pPr marR="0" algn="ctr" rtl="0" eaLnBrk="1" fontAlgn="ctr" hangingPunct="1">
                        <a:lnSpc>
                          <a:spcPct val="100000"/>
                        </a:lnSpc>
                        <a:spcBef>
                          <a:spcPts val="0"/>
                        </a:spcBef>
                        <a:spcAft>
                          <a:spcPts val="0"/>
                        </a:spcAft>
                        <a:buNone/>
                      </a:pPr>
                      <a:r>
                        <a:rPr lang="ru-RU" sz="1050" b="1" i="0" u="none" strike="noStrike" cap="none">
                          <a:solidFill>
                            <a:schemeClr val="dk1"/>
                          </a:solidFill>
                          <a:latin typeface="+mn-lt"/>
                          <a:ea typeface="+mn-ea"/>
                          <a:cs typeface="+mn-cs"/>
                          <a:sym typeface="Arial"/>
                        </a:rPr>
                        <a:t>660</a:t>
                      </a:r>
                    </a:p>
                  </a:txBody>
                  <a:tcPr marL="9525" marR="9525" marT="9525" marB="0" anchor="ctr"/>
                </a:tc>
                <a:tc>
                  <a:txBody>
                    <a:bodyPr/>
                    <a:lstStyle/>
                    <a:p>
                      <a:pPr marR="0" algn="ctr" rtl="0" eaLnBrk="1" fontAlgn="ctr" hangingPunct="1">
                        <a:lnSpc>
                          <a:spcPct val="100000"/>
                        </a:lnSpc>
                        <a:spcBef>
                          <a:spcPts val="0"/>
                        </a:spcBef>
                        <a:spcAft>
                          <a:spcPts val="0"/>
                        </a:spcAft>
                        <a:buNone/>
                      </a:pPr>
                      <a:r>
                        <a:rPr lang="ru-RU" sz="900" b="0" i="0" u="none" strike="noStrike" cap="none">
                          <a:solidFill>
                            <a:schemeClr val="dk1"/>
                          </a:solidFill>
                          <a:latin typeface="+mn-lt"/>
                          <a:ea typeface="+mn-ea"/>
                          <a:cs typeface="+mn-cs"/>
                          <a:sym typeface="Arial"/>
                        </a:rPr>
                        <a:t>185</a:t>
                      </a:r>
                    </a:p>
                  </a:txBody>
                  <a:tcPr marL="9525" marR="9525" marT="9525" marB="0" anchor="ctr"/>
                </a:tc>
                <a:tc>
                  <a:txBody>
                    <a:bodyPr/>
                    <a:lstStyle/>
                    <a:p>
                      <a:pPr marR="0" algn="ctr" rtl="0" eaLnBrk="1" fontAlgn="ctr" hangingPunct="1">
                        <a:lnSpc>
                          <a:spcPct val="100000"/>
                        </a:lnSpc>
                        <a:spcBef>
                          <a:spcPts val="0"/>
                        </a:spcBef>
                        <a:spcAft>
                          <a:spcPts val="0"/>
                        </a:spcAft>
                        <a:buNone/>
                      </a:pPr>
                      <a:r>
                        <a:rPr lang="ru-RU" sz="900" b="0" i="0" u="none" strike="noStrike" cap="none">
                          <a:solidFill>
                            <a:schemeClr val="dk1"/>
                          </a:solidFill>
                          <a:latin typeface="+mn-lt"/>
                          <a:ea typeface="+mn-ea"/>
                          <a:cs typeface="+mn-cs"/>
                          <a:sym typeface="Arial"/>
                        </a:rPr>
                        <a:t>199</a:t>
                      </a:r>
                    </a:p>
                  </a:txBody>
                  <a:tcPr marL="9525" marR="9525" marT="9525" marB="0" anchor="ctr"/>
                </a:tc>
                <a:tc>
                  <a:txBody>
                    <a:bodyPr/>
                    <a:lstStyle/>
                    <a:p>
                      <a:pPr marR="0" algn="ctr" rtl="0" eaLnBrk="1" fontAlgn="ctr" hangingPunct="1">
                        <a:lnSpc>
                          <a:spcPct val="100000"/>
                        </a:lnSpc>
                        <a:spcBef>
                          <a:spcPts val="0"/>
                        </a:spcBef>
                        <a:spcAft>
                          <a:spcPts val="0"/>
                        </a:spcAft>
                        <a:buNone/>
                      </a:pPr>
                      <a:r>
                        <a:rPr lang="ru-RU" sz="900" b="0" i="0" u="none" strike="noStrike" cap="none">
                          <a:solidFill>
                            <a:schemeClr val="dk1"/>
                          </a:solidFill>
                          <a:latin typeface="+mn-lt"/>
                          <a:ea typeface="+mn-ea"/>
                          <a:cs typeface="+mn-cs"/>
                          <a:sym typeface="Arial"/>
                        </a:rPr>
                        <a:t>170</a:t>
                      </a:r>
                    </a:p>
                  </a:txBody>
                  <a:tcPr marL="9525" marR="9525" marT="9525" marB="0" anchor="ctr"/>
                </a:tc>
                <a:tc>
                  <a:txBody>
                    <a:bodyPr/>
                    <a:lstStyle/>
                    <a:p>
                      <a:pPr marR="0" algn="ctr" rtl="0" eaLnBrk="1" fontAlgn="ctr" hangingPunct="1">
                        <a:lnSpc>
                          <a:spcPct val="100000"/>
                        </a:lnSpc>
                        <a:spcBef>
                          <a:spcPts val="0"/>
                        </a:spcBef>
                        <a:spcAft>
                          <a:spcPts val="0"/>
                        </a:spcAft>
                        <a:buNone/>
                      </a:pPr>
                      <a:r>
                        <a:rPr lang="ru-RU" sz="900" b="0" i="0" u="none" strike="noStrike" cap="none" dirty="0">
                          <a:solidFill>
                            <a:schemeClr val="dk1"/>
                          </a:solidFill>
                          <a:latin typeface="+mn-lt"/>
                          <a:ea typeface="+mn-ea"/>
                          <a:cs typeface="+mn-cs"/>
                          <a:sym typeface="Arial"/>
                        </a:rPr>
                        <a:t>106</a:t>
                      </a:r>
                    </a:p>
                  </a:txBody>
                  <a:tcPr marL="9525" marR="9525" marT="9525" marB="0" anchor="ctr"/>
                </a:tc>
                <a:tc>
                  <a:txBody>
                    <a:bodyPr/>
                    <a:lstStyle/>
                    <a:p>
                      <a:pPr marR="0" algn="ctr" rtl="0" eaLnBrk="1" fontAlgn="ctr" hangingPunct="1">
                        <a:lnSpc>
                          <a:spcPct val="100000"/>
                        </a:lnSpc>
                        <a:spcBef>
                          <a:spcPts val="0"/>
                        </a:spcBef>
                        <a:spcAft>
                          <a:spcPts val="0"/>
                        </a:spcAft>
                        <a:buNone/>
                      </a:pPr>
                      <a:r>
                        <a:rPr lang="ru-RU" sz="1050" b="1" i="0" u="none" strike="noStrike" cap="none" dirty="0">
                          <a:solidFill>
                            <a:schemeClr val="dk1"/>
                          </a:solidFill>
                          <a:latin typeface="+mn-lt"/>
                          <a:ea typeface="+mn-ea"/>
                          <a:cs typeface="+mn-cs"/>
                          <a:sym typeface="Arial"/>
                        </a:rPr>
                        <a:t>2,1%</a:t>
                      </a:r>
                    </a:p>
                  </a:txBody>
                  <a:tcPr marL="9525" marR="9525" marT="9525" marB="0" anchor="ctr"/>
                </a:tc>
                <a:extLst>
                  <a:ext uri="{0D108BD9-81ED-4DB2-BD59-A6C34878D82A}">
                    <a16:rowId xmlns:a16="http://schemas.microsoft.com/office/drawing/2014/main" val="412311137"/>
                  </a:ext>
                </a:extLst>
              </a:tr>
            </a:tbl>
          </a:graphicData>
        </a:graphic>
      </p:graphicFrame>
    </p:spTree>
    <p:extLst>
      <p:ext uri="{BB962C8B-B14F-4D97-AF65-F5344CB8AC3E}">
        <p14:creationId xmlns:p14="http://schemas.microsoft.com/office/powerpoint/2010/main" val="334174390"/>
      </p:ext>
    </p:extLst>
  </p:cSld>
  <p:clrMapOvr>
    <a:masterClrMapping/>
  </p:clrMapOvr>
</p:sld>
</file>

<file path=ppt/slides/slide5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Номер слайда 2">
            <a:extLst>
              <a:ext uri="{FF2B5EF4-FFF2-40B4-BE49-F238E27FC236}">
                <a16:creationId xmlns:a16="http://schemas.microsoft.com/office/drawing/2014/main" id="{0FE3E8E7-F31A-7D55-7372-1BEAD488D2B4}"/>
              </a:ext>
            </a:extLst>
          </p:cNvPr>
          <p:cNvSpPr>
            <a:spLocks noGrp="1"/>
          </p:cNvSpPr>
          <p:nvPr>
            <p:ph type="sldNum" sz="quarter" idx="12"/>
          </p:nvPr>
        </p:nvSpPr>
        <p:spPr/>
        <p:txBody>
          <a:bodyPr/>
          <a:lstStyle/>
          <a:p>
            <a:fld id="{4060C6F1-8618-4CCA-B45E-7B199C8F5830}" type="slidenum">
              <a:rPr lang="ru-RU" smtClean="0"/>
              <a:pPr/>
              <a:t>55</a:t>
            </a:fld>
            <a:r>
              <a:rPr lang="en-US" dirty="0"/>
              <a:t> </a:t>
            </a:r>
            <a:r>
              <a:rPr lang="ru-RU" dirty="0"/>
              <a:t>из 82</a:t>
            </a:r>
          </a:p>
        </p:txBody>
      </p:sp>
      <p:sp>
        <p:nvSpPr>
          <p:cNvPr id="2" name="Заголовок 3">
            <a:extLst>
              <a:ext uri="{FF2B5EF4-FFF2-40B4-BE49-F238E27FC236}">
                <a16:creationId xmlns:a16="http://schemas.microsoft.com/office/drawing/2014/main" id="{6B40C54E-AB09-425F-8B98-879F69EDE140}"/>
              </a:ext>
            </a:extLst>
          </p:cNvPr>
          <p:cNvSpPr txBox="1">
            <a:spLocks/>
          </p:cNvSpPr>
          <p:nvPr/>
        </p:nvSpPr>
        <p:spPr>
          <a:xfrm>
            <a:off x="72000" y="0"/>
            <a:ext cx="12120000" cy="859626"/>
          </a:xfrm>
          <a:prstGeom prst="rect">
            <a:avLst/>
          </a:prstGeom>
        </p:spPr>
        <p:txBody>
          <a:bodyPr anchor="ctr"/>
          <a:lstStyle>
            <a:defPPr marR="0" lvl="0" algn="l" rtl="0">
              <a:lnSpc>
                <a:spcPct val="100000"/>
              </a:lnSpc>
              <a:spcBef>
                <a:spcPts val="0"/>
              </a:spcBef>
              <a:spcAft>
                <a:spcPts val="0"/>
              </a:spcAft>
            </a:defPPr>
            <a:lvl1pPr marR="0" lvl="0" algn="l" rtl="0" eaLnBrk="1" hangingPunct="1">
              <a:lnSpc>
                <a:spcPct val="100000"/>
              </a:lnSpc>
              <a:spcBef>
                <a:spcPts val="0"/>
              </a:spcBef>
              <a:spcAft>
                <a:spcPts val="0"/>
              </a:spcAft>
              <a:buNone/>
              <a:defRPr sz="2667" b="1" i="0" u="none" strike="noStrike" cap="none">
                <a:solidFill>
                  <a:srgbClr val="007F76"/>
                </a:solidFill>
                <a:latin typeface="Arial" panose="020B0604020202020204" pitchFamily="34" charset="0"/>
                <a:ea typeface="Calibri" panose="020F0502020204030204" pitchFamily="34" charset="0"/>
                <a:cs typeface="Arial" panose="020B0604020202020204" pitchFamily="34" charset="0"/>
                <a:sym typeface="Arial"/>
              </a:defRPr>
            </a:lvl1pPr>
          </a:lstStyle>
          <a:p>
            <a:pPr defTabSz="914400"/>
            <a:r>
              <a:rPr lang="kk-KZ" sz="2400" dirty="0"/>
              <a:t>Қызылорда облысы бойынша топ-10 бос жұмыс орындарының болжамы</a:t>
            </a:r>
            <a:endParaRPr lang="ru-KZ" sz="2400" kern="0" dirty="0"/>
          </a:p>
        </p:txBody>
      </p:sp>
      <p:graphicFrame>
        <p:nvGraphicFramePr>
          <p:cNvPr id="4" name="Таблица 3">
            <a:extLst>
              <a:ext uri="{FF2B5EF4-FFF2-40B4-BE49-F238E27FC236}">
                <a16:creationId xmlns:a16="http://schemas.microsoft.com/office/drawing/2014/main" id="{6DF87B24-59D4-648D-ECCC-9FBE7C4BF08A}"/>
              </a:ext>
            </a:extLst>
          </p:cNvPr>
          <p:cNvGraphicFramePr>
            <a:graphicFrameLocks noGrp="1"/>
          </p:cNvGraphicFramePr>
          <p:nvPr>
            <p:extLst>
              <p:ext uri="{D42A27DB-BD31-4B8C-83A1-F6EECF244321}">
                <p14:modId xmlns:p14="http://schemas.microsoft.com/office/powerpoint/2010/main" val="4218095671"/>
              </p:ext>
            </p:extLst>
          </p:nvPr>
        </p:nvGraphicFramePr>
        <p:xfrm>
          <a:off x="141431" y="932399"/>
          <a:ext cx="11885729" cy="5617699"/>
        </p:xfrm>
        <a:graphic>
          <a:graphicData uri="http://schemas.openxmlformats.org/drawingml/2006/table">
            <a:tbl>
              <a:tblPr bandRow="1">
                <a:tableStyleId>{3B4B98B0-60AC-42C2-AFA5-B58CD77FA1E5}</a:tableStyleId>
              </a:tblPr>
              <a:tblGrid>
                <a:gridCol w="360812">
                  <a:extLst>
                    <a:ext uri="{9D8B030D-6E8A-4147-A177-3AD203B41FA5}">
                      <a16:colId xmlns:a16="http://schemas.microsoft.com/office/drawing/2014/main" val="2640444703"/>
                    </a:ext>
                  </a:extLst>
                </a:gridCol>
                <a:gridCol w="674456">
                  <a:extLst>
                    <a:ext uri="{9D8B030D-6E8A-4147-A177-3AD203B41FA5}">
                      <a16:colId xmlns:a16="http://schemas.microsoft.com/office/drawing/2014/main" val="308092926"/>
                    </a:ext>
                  </a:extLst>
                </a:gridCol>
                <a:gridCol w="4014030">
                  <a:extLst>
                    <a:ext uri="{9D8B030D-6E8A-4147-A177-3AD203B41FA5}">
                      <a16:colId xmlns:a16="http://schemas.microsoft.com/office/drawing/2014/main" val="2913193191"/>
                    </a:ext>
                  </a:extLst>
                </a:gridCol>
                <a:gridCol w="659670">
                  <a:extLst>
                    <a:ext uri="{9D8B030D-6E8A-4147-A177-3AD203B41FA5}">
                      <a16:colId xmlns:a16="http://schemas.microsoft.com/office/drawing/2014/main" val="3122760222"/>
                    </a:ext>
                  </a:extLst>
                </a:gridCol>
                <a:gridCol w="659670">
                  <a:extLst>
                    <a:ext uri="{9D8B030D-6E8A-4147-A177-3AD203B41FA5}">
                      <a16:colId xmlns:a16="http://schemas.microsoft.com/office/drawing/2014/main" val="463672542"/>
                    </a:ext>
                  </a:extLst>
                </a:gridCol>
                <a:gridCol w="659670">
                  <a:extLst>
                    <a:ext uri="{9D8B030D-6E8A-4147-A177-3AD203B41FA5}">
                      <a16:colId xmlns:a16="http://schemas.microsoft.com/office/drawing/2014/main" val="3124389490"/>
                    </a:ext>
                  </a:extLst>
                </a:gridCol>
                <a:gridCol w="659670">
                  <a:extLst>
                    <a:ext uri="{9D8B030D-6E8A-4147-A177-3AD203B41FA5}">
                      <a16:colId xmlns:a16="http://schemas.microsoft.com/office/drawing/2014/main" val="2941227421"/>
                    </a:ext>
                  </a:extLst>
                </a:gridCol>
                <a:gridCol w="659670">
                  <a:extLst>
                    <a:ext uri="{9D8B030D-6E8A-4147-A177-3AD203B41FA5}">
                      <a16:colId xmlns:a16="http://schemas.microsoft.com/office/drawing/2014/main" val="14517836"/>
                    </a:ext>
                  </a:extLst>
                </a:gridCol>
                <a:gridCol w="659670">
                  <a:extLst>
                    <a:ext uri="{9D8B030D-6E8A-4147-A177-3AD203B41FA5}">
                      <a16:colId xmlns:a16="http://schemas.microsoft.com/office/drawing/2014/main" val="2712067462"/>
                    </a:ext>
                  </a:extLst>
                </a:gridCol>
                <a:gridCol w="525731">
                  <a:extLst>
                    <a:ext uri="{9D8B030D-6E8A-4147-A177-3AD203B41FA5}">
                      <a16:colId xmlns:a16="http://schemas.microsoft.com/office/drawing/2014/main" val="926687325"/>
                    </a:ext>
                  </a:extLst>
                </a:gridCol>
                <a:gridCol w="525731">
                  <a:extLst>
                    <a:ext uri="{9D8B030D-6E8A-4147-A177-3AD203B41FA5}">
                      <a16:colId xmlns:a16="http://schemas.microsoft.com/office/drawing/2014/main" val="827406570"/>
                    </a:ext>
                  </a:extLst>
                </a:gridCol>
                <a:gridCol w="525731">
                  <a:extLst>
                    <a:ext uri="{9D8B030D-6E8A-4147-A177-3AD203B41FA5}">
                      <a16:colId xmlns:a16="http://schemas.microsoft.com/office/drawing/2014/main" val="2656866826"/>
                    </a:ext>
                  </a:extLst>
                </a:gridCol>
                <a:gridCol w="525731">
                  <a:extLst>
                    <a:ext uri="{9D8B030D-6E8A-4147-A177-3AD203B41FA5}">
                      <a16:colId xmlns:a16="http://schemas.microsoft.com/office/drawing/2014/main" val="3514456650"/>
                    </a:ext>
                  </a:extLst>
                </a:gridCol>
                <a:gridCol w="775487">
                  <a:extLst>
                    <a:ext uri="{9D8B030D-6E8A-4147-A177-3AD203B41FA5}">
                      <a16:colId xmlns:a16="http://schemas.microsoft.com/office/drawing/2014/main" val="3845195506"/>
                    </a:ext>
                  </a:extLst>
                </a:gridCol>
              </a:tblGrid>
              <a:tr h="185777">
                <a:tc rowSpan="2">
                  <a:txBody>
                    <a:bodyPr/>
                    <a:lstStyle/>
                    <a:p>
                      <a:pPr algn="ctr" rtl="0" fontAlgn="ctr"/>
                      <a:r>
                        <a:rPr lang="ru-RU" sz="1050" u="none" strike="noStrike" dirty="0">
                          <a:solidFill>
                            <a:srgbClr val="007F76"/>
                          </a:solidFill>
                          <a:effectLst/>
                          <a:latin typeface="Arial Narrow" panose="020B0606020202030204" pitchFamily="34" charset="0"/>
                        </a:rPr>
                        <a:t>№</a:t>
                      </a:r>
                      <a:endParaRPr lang="ru-RU" sz="1050" b="0" i="0" u="none" strike="noStrike" dirty="0">
                        <a:solidFill>
                          <a:srgbClr val="007F76"/>
                        </a:solidFill>
                        <a:effectLst/>
                        <a:latin typeface="Arial Narrow" panose="020B0606020202030204" pitchFamily="34" charset="0"/>
                      </a:endParaRPr>
                    </a:p>
                  </a:txBody>
                  <a:tcPr marL="6603" marR="6603" marT="0" marB="0"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rowSpan="2">
                  <a:txBody>
                    <a:bodyPr/>
                    <a:lstStyle/>
                    <a:p>
                      <a:pPr marL="0" algn="ctr" defTabSz="685800" rtl="0" eaLnBrk="1" fontAlgn="ctr" latinLnBrk="0" hangingPunct="1"/>
                      <a:r>
                        <a:rPr lang="ru-RU" sz="1050" b="0" i="0" u="none" strike="noStrike" cap="none" dirty="0">
                          <a:solidFill>
                            <a:srgbClr val="007F76"/>
                          </a:solidFill>
                          <a:effectLst/>
                          <a:latin typeface="Arial Narrow" panose="020B0606020202030204" pitchFamily="34" charset="0"/>
                          <a:ea typeface="+mn-ea"/>
                          <a:cs typeface="+mn-cs"/>
                          <a:sym typeface="Arial"/>
                        </a:rPr>
                        <a:t>ҰҚЖ-2017 </a:t>
                      </a:r>
                      <a:r>
                        <a:rPr lang="ru-RU" sz="1050" b="0" i="0" u="none" strike="noStrike" cap="none" dirty="0" err="1">
                          <a:solidFill>
                            <a:srgbClr val="007F76"/>
                          </a:solidFill>
                          <a:effectLst/>
                          <a:latin typeface="Arial Narrow" panose="020B0606020202030204" pitchFamily="34" charset="0"/>
                          <a:ea typeface="+mn-ea"/>
                          <a:cs typeface="+mn-cs"/>
                          <a:sym typeface="Arial"/>
                        </a:rPr>
                        <a:t>коді</a:t>
                      </a:r>
                      <a:endParaRPr lang="ru-RU" sz="1050" b="0" i="0" u="none" strike="noStrike" cap="none" dirty="0">
                        <a:solidFill>
                          <a:srgbClr val="007F76"/>
                        </a:solidFill>
                        <a:effectLst/>
                        <a:latin typeface="Arial Narrow" panose="020B0606020202030204" pitchFamily="34" charset="0"/>
                        <a:ea typeface="+mn-ea"/>
                        <a:cs typeface="+mn-cs"/>
                        <a:sym typeface="Arial"/>
                      </a:endParaRPr>
                    </a:p>
                  </a:txBody>
                  <a:tcPr marL="6603" marR="6603" marT="0" marB="0"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rowSpan="2">
                  <a:txBody>
                    <a:bodyPr/>
                    <a:lstStyle/>
                    <a:p>
                      <a:pPr algn="ctr" rtl="0" fontAlgn="ctr"/>
                      <a:r>
                        <a:rPr lang="ru-RU" sz="1050" u="none" strike="noStrike" dirty="0">
                          <a:solidFill>
                            <a:srgbClr val="007F76"/>
                          </a:solidFill>
                          <a:effectLst/>
                          <a:latin typeface="Arial Narrow" panose="020B0606020202030204" pitchFamily="34" charset="0"/>
                        </a:rPr>
                        <a:t>АТАУЫ</a:t>
                      </a:r>
                      <a:endParaRPr lang="ru-RU" sz="1050" b="0" i="0" u="none" strike="noStrike" dirty="0">
                        <a:solidFill>
                          <a:srgbClr val="007F76"/>
                        </a:solidFill>
                        <a:effectLst/>
                        <a:latin typeface="Arial Narrow" panose="020B0606020202030204" pitchFamily="34" charset="0"/>
                      </a:endParaRPr>
                    </a:p>
                  </a:txBody>
                  <a:tcPr marL="6603" marR="6603" marT="0" marB="0" anchor="ctr">
                    <a:lnL>
                      <a:noFill/>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rowSpan="2">
                  <a:txBody>
                    <a:bodyPr/>
                    <a:lstStyle/>
                    <a:p>
                      <a:pPr algn="ctr" fontAlgn="b"/>
                      <a:r>
                        <a:rPr lang="kk-KZ" sz="1050" u="none" strike="noStrike" dirty="0">
                          <a:solidFill>
                            <a:schemeClr val="tx1"/>
                          </a:solidFill>
                          <a:effectLst/>
                          <a:latin typeface="Arial Narrow" panose="020B0606020202030204" pitchFamily="34" charset="0"/>
                        </a:rPr>
                        <a:t>2022 ж. бос орындар</a:t>
                      </a:r>
                      <a:endParaRPr lang="ru-RU" sz="1050" b="0" i="0" u="none" strike="noStrike" dirty="0">
                        <a:solidFill>
                          <a:schemeClr val="tx1"/>
                        </a:solidFill>
                        <a:effectLst/>
                        <a:latin typeface="Arial Narrow" panose="020B0606020202030204" pitchFamily="34" charset="0"/>
                      </a:endParaRPr>
                    </a:p>
                  </a:txBody>
                  <a:tcPr marL="9525" marR="9525" marT="0" marB="0" anchor="ctr">
                    <a:lnL w="12700" cap="flat" cmpd="sng" algn="ctr">
                      <a:solidFill>
                        <a:schemeClr val="tx1"/>
                      </a:solidFill>
                      <a:prstDash val="solid"/>
                      <a:round/>
                      <a:headEnd type="none" w="med" len="med"/>
                      <a:tailEnd type="none" w="med" len="med"/>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gridSpan="4">
                  <a:txBody>
                    <a:bodyPr/>
                    <a:lstStyle/>
                    <a:p>
                      <a:pPr algn="ctr" fontAlgn="b"/>
                      <a:r>
                        <a:rPr lang="ru-RU" sz="1050" b="0" i="0" u="none" strike="noStrike" dirty="0" err="1">
                          <a:solidFill>
                            <a:schemeClr val="tx1"/>
                          </a:solidFill>
                          <a:effectLst/>
                          <a:latin typeface="Arial Narrow" panose="020B0606020202030204" pitchFamily="34" charset="0"/>
                        </a:rPr>
                        <a:t>оның</a:t>
                      </a:r>
                      <a:r>
                        <a:rPr lang="ru-RU" sz="1050" b="0" i="0" u="none" strike="noStrike" dirty="0">
                          <a:solidFill>
                            <a:schemeClr val="tx1"/>
                          </a:solidFill>
                          <a:effectLst/>
                          <a:latin typeface="Arial Narrow" panose="020B0606020202030204" pitchFamily="34" charset="0"/>
                        </a:rPr>
                        <a:t> </a:t>
                      </a:r>
                      <a:r>
                        <a:rPr lang="ru-RU" sz="1050" b="0" i="0" u="none" strike="noStrike" dirty="0" err="1">
                          <a:solidFill>
                            <a:schemeClr val="tx1"/>
                          </a:solidFill>
                          <a:effectLst/>
                          <a:latin typeface="Arial Narrow" panose="020B0606020202030204" pitchFamily="34" charset="0"/>
                        </a:rPr>
                        <a:t>ішінде</a:t>
                      </a:r>
                      <a:r>
                        <a:rPr lang="ru-RU" sz="1050" b="0" i="0" u="none" strike="noStrike" dirty="0">
                          <a:solidFill>
                            <a:schemeClr val="tx1"/>
                          </a:solidFill>
                          <a:effectLst/>
                          <a:latin typeface="Arial Narrow" panose="020B0606020202030204" pitchFamily="34" charset="0"/>
                        </a:rPr>
                        <a:t> 2022 ж. </a:t>
                      </a:r>
                      <a:r>
                        <a:rPr lang="ru-RU" sz="1050" b="0" i="0" u="none" strike="noStrike" dirty="0" err="1">
                          <a:solidFill>
                            <a:schemeClr val="tx1"/>
                          </a:solidFill>
                          <a:effectLst/>
                          <a:latin typeface="Arial Narrow" panose="020B0606020202030204" pitchFamily="34" charset="0"/>
                        </a:rPr>
                        <a:t>тоқсандары</a:t>
                      </a:r>
                      <a:r>
                        <a:rPr lang="ru-RU" sz="1050" b="0" i="0" u="none" strike="noStrike" dirty="0">
                          <a:solidFill>
                            <a:schemeClr val="tx1"/>
                          </a:solidFill>
                          <a:effectLst/>
                          <a:latin typeface="Arial Narrow" panose="020B0606020202030204" pitchFamily="34" charset="0"/>
                        </a:rPr>
                        <a:t> </a:t>
                      </a:r>
                      <a:r>
                        <a:rPr lang="ru-RU" sz="1050" b="0" i="0" u="none" strike="noStrike" dirty="0" err="1">
                          <a:solidFill>
                            <a:schemeClr val="tx1"/>
                          </a:solidFill>
                          <a:effectLst/>
                          <a:latin typeface="Arial Narrow" panose="020B0606020202030204" pitchFamily="34" charset="0"/>
                        </a:rPr>
                        <a:t>бойынша</a:t>
                      </a:r>
                      <a:endParaRPr lang="ru-RU" sz="1050" b="0" i="0" u="none" strike="noStrike" dirty="0">
                        <a:solidFill>
                          <a:schemeClr val="tx1"/>
                        </a:solidFill>
                        <a:effectLst/>
                        <a:latin typeface="Arial Narrow" panose="020B0606020202030204" pitchFamily="34" charset="0"/>
                      </a:endParaRPr>
                    </a:p>
                  </a:txBody>
                  <a:tcPr marL="9525" marR="9525" marT="0" marB="0" anchor="ctr">
                    <a:lnL>
                      <a:noFill/>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fontAlgn="b"/>
                      <a:endParaRPr lang="ru-RU" sz="900" b="0" i="0" u="none" strike="noStrike" dirty="0">
                        <a:solidFill>
                          <a:srgbClr val="007F76"/>
                        </a:solidFill>
                        <a:effectLst/>
                        <a:latin typeface="Arial Narrow" panose="020B0606020202030204" pitchFamily="34" charset="0"/>
                      </a:endParaRPr>
                    </a:p>
                  </a:txBody>
                  <a:tcPr marL="9525" marR="9525" marT="9525" marB="0"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fontAlgn="b"/>
                      <a:endParaRPr lang="ru-RU" sz="900" b="0" i="0" u="none" strike="noStrike" dirty="0">
                        <a:solidFill>
                          <a:srgbClr val="007F76"/>
                        </a:solidFill>
                        <a:effectLst/>
                        <a:latin typeface="Arial Narrow" panose="020B0606020202030204" pitchFamily="34" charset="0"/>
                      </a:endParaRPr>
                    </a:p>
                  </a:txBody>
                  <a:tcPr marL="9525" marR="9525" marT="9525" marB="0"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fontAlgn="b"/>
                      <a:endParaRPr lang="ru-RU" sz="900" b="0" i="0" u="none" strike="noStrike" dirty="0">
                        <a:solidFill>
                          <a:srgbClr val="007F76"/>
                        </a:solidFill>
                        <a:effectLst/>
                        <a:latin typeface="Arial Narrow" panose="020B0606020202030204" pitchFamily="34" charset="0"/>
                      </a:endParaRPr>
                    </a:p>
                  </a:txBody>
                  <a:tcPr marL="9525" marR="9525" marT="9525" marB="0"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rowSpan="2">
                  <a:txBody>
                    <a:bodyPr/>
                    <a:lstStyle/>
                    <a:p>
                      <a:pPr algn="ctr" fontAlgn="b"/>
                      <a:r>
                        <a:rPr lang="kk-KZ" sz="1050" b="0" i="0" u="none" strike="noStrike" cap="none" dirty="0">
                          <a:solidFill>
                            <a:srgbClr val="007F76"/>
                          </a:solidFill>
                          <a:effectLst/>
                          <a:latin typeface="Arial Narrow" panose="020B0606020202030204" pitchFamily="34" charset="0"/>
                          <a:ea typeface="+mn-ea"/>
                          <a:cs typeface="+mn-cs"/>
                          <a:sym typeface="Arial"/>
                        </a:rPr>
                        <a:t>2023 ж. бос орындар</a:t>
                      </a:r>
                      <a:endParaRPr lang="ru-RU" sz="1050" b="0" i="0" u="none" strike="noStrike" cap="none" dirty="0">
                        <a:solidFill>
                          <a:srgbClr val="007F76"/>
                        </a:solidFill>
                        <a:effectLst/>
                        <a:latin typeface="Arial Narrow" panose="020B0606020202030204" pitchFamily="34" charset="0"/>
                        <a:ea typeface="+mn-ea"/>
                        <a:cs typeface="+mn-cs"/>
                        <a:sym typeface="Arial"/>
                      </a:endParaRPr>
                    </a:p>
                  </a:txBody>
                  <a:tcPr marL="9525" marR="9525" marT="0" marB="0" anchor="ctr">
                    <a:lnL w="12700" cap="flat" cmpd="sng" algn="ctr">
                      <a:solidFill>
                        <a:schemeClr val="tx1"/>
                      </a:solidFill>
                      <a:prstDash val="solid"/>
                      <a:round/>
                      <a:headEnd type="none" w="med" len="med"/>
                      <a:tailEnd type="none" w="med" len="med"/>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gridSpan="4">
                  <a:txBody>
                    <a:bodyPr/>
                    <a:lstStyle/>
                    <a:p>
                      <a:pPr algn="ctr" fontAlgn="b"/>
                      <a:r>
                        <a:rPr lang="ru-RU" sz="1050" b="0" i="0" u="none" strike="noStrike" cap="none" dirty="0" err="1">
                          <a:solidFill>
                            <a:srgbClr val="007F76"/>
                          </a:solidFill>
                          <a:effectLst/>
                          <a:latin typeface="Arial Narrow" panose="020B0606020202030204" pitchFamily="34" charset="0"/>
                          <a:ea typeface="+mn-ea"/>
                          <a:cs typeface="+mn-cs"/>
                          <a:sym typeface="Arial"/>
                        </a:rPr>
                        <a:t>оның</a:t>
                      </a:r>
                      <a:r>
                        <a:rPr lang="ru-RU" sz="1050" b="0" i="0" u="none" strike="noStrike" cap="none" dirty="0">
                          <a:solidFill>
                            <a:srgbClr val="007F76"/>
                          </a:solidFill>
                          <a:effectLst/>
                          <a:latin typeface="Arial Narrow" panose="020B0606020202030204" pitchFamily="34" charset="0"/>
                          <a:ea typeface="+mn-ea"/>
                          <a:cs typeface="+mn-cs"/>
                          <a:sym typeface="Arial"/>
                        </a:rPr>
                        <a:t> </a:t>
                      </a:r>
                      <a:r>
                        <a:rPr lang="ru-RU" sz="1050" b="0" i="0" u="none" strike="noStrike" cap="none" dirty="0" err="1">
                          <a:solidFill>
                            <a:srgbClr val="007F76"/>
                          </a:solidFill>
                          <a:effectLst/>
                          <a:latin typeface="Arial Narrow" panose="020B0606020202030204" pitchFamily="34" charset="0"/>
                          <a:ea typeface="+mn-ea"/>
                          <a:cs typeface="+mn-cs"/>
                          <a:sym typeface="Arial"/>
                        </a:rPr>
                        <a:t>ішінде</a:t>
                      </a:r>
                      <a:r>
                        <a:rPr lang="ru-RU" sz="1050" b="0" i="0" u="none" strike="noStrike" cap="none" dirty="0">
                          <a:solidFill>
                            <a:srgbClr val="007F76"/>
                          </a:solidFill>
                          <a:effectLst/>
                          <a:latin typeface="Arial Narrow" panose="020B0606020202030204" pitchFamily="34" charset="0"/>
                          <a:ea typeface="+mn-ea"/>
                          <a:cs typeface="+mn-cs"/>
                          <a:sym typeface="Arial"/>
                        </a:rPr>
                        <a:t> 2023 ж. </a:t>
                      </a:r>
                      <a:r>
                        <a:rPr lang="ru-RU" sz="1050" b="0" i="0" u="none" strike="noStrike" cap="none" dirty="0" err="1">
                          <a:solidFill>
                            <a:srgbClr val="007F76"/>
                          </a:solidFill>
                          <a:effectLst/>
                          <a:latin typeface="Arial Narrow" panose="020B0606020202030204" pitchFamily="34" charset="0"/>
                          <a:ea typeface="+mn-ea"/>
                          <a:cs typeface="+mn-cs"/>
                          <a:sym typeface="Arial"/>
                        </a:rPr>
                        <a:t>тоқсан</a:t>
                      </a:r>
                      <a:r>
                        <a:rPr lang="ru-RU" sz="1050" b="0" i="0" u="none" strike="noStrike" cap="none" dirty="0">
                          <a:solidFill>
                            <a:srgbClr val="007F76"/>
                          </a:solidFill>
                          <a:effectLst/>
                          <a:latin typeface="Arial Narrow" panose="020B0606020202030204" pitchFamily="34" charset="0"/>
                          <a:ea typeface="+mn-ea"/>
                          <a:cs typeface="+mn-cs"/>
                          <a:sym typeface="Arial"/>
                        </a:rPr>
                        <a:t> </a:t>
                      </a:r>
                      <a:r>
                        <a:rPr lang="ru-RU" sz="1050" b="0" i="0" u="none" strike="noStrike" cap="none" dirty="0" err="1">
                          <a:solidFill>
                            <a:srgbClr val="007F76"/>
                          </a:solidFill>
                          <a:effectLst/>
                          <a:latin typeface="Arial Narrow" panose="020B0606020202030204" pitchFamily="34" charset="0"/>
                          <a:ea typeface="+mn-ea"/>
                          <a:cs typeface="+mn-cs"/>
                          <a:sym typeface="Arial"/>
                        </a:rPr>
                        <a:t>бойынша</a:t>
                      </a:r>
                      <a:endParaRPr lang="ru-RU" sz="1050" b="0" i="0" u="none" strike="noStrike" cap="none" dirty="0">
                        <a:solidFill>
                          <a:srgbClr val="007F76"/>
                        </a:solidFill>
                        <a:effectLst/>
                        <a:latin typeface="Arial Narrow" panose="020B0606020202030204" pitchFamily="34" charset="0"/>
                        <a:ea typeface="+mn-ea"/>
                        <a:cs typeface="+mn-cs"/>
                        <a:sym typeface="Arial"/>
                      </a:endParaRPr>
                    </a:p>
                  </a:txBody>
                  <a:tcPr marL="9525" marR="9525" marT="0" marB="0" anchor="ctr">
                    <a:lnL>
                      <a:noFill/>
                    </a:lnL>
                    <a:lnR>
                      <a:noFill/>
                    </a:lnR>
                    <a:lnT w="1270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fontAlgn="b"/>
                      <a:endParaRPr lang="ru-RU" sz="900" b="0" i="0" u="none" strike="noStrike" dirty="0">
                        <a:solidFill>
                          <a:srgbClr val="007F76"/>
                        </a:solidFill>
                        <a:effectLst/>
                        <a:latin typeface="Arial Narrow" panose="020B0606020202030204" pitchFamily="34" charset="0"/>
                      </a:endParaRPr>
                    </a:p>
                  </a:txBody>
                  <a:tcPr marL="9525" marR="9525" marT="9525" marB="0"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4D7A86">
                        <a:alpha val="20000"/>
                      </a:srgbClr>
                    </a:solidFill>
                  </a:tcPr>
                </a:tc>
                <a:tc hMerge="1">
                  <a:txBody>
                    <a:bodyPr/>
                    <a:lstStyle/>
                    <a:p>
                      <a:pPr algn="ctr" fontAlgn="b"/>
                      <a:endParaRPr lang="ru-RU" sz="900" b="0" i="0" u="none" strike="noStrike" dirty="0">
                        <a:solidFill>
                          <a:srgbClr val="007F76"/>
                        </a:solidFill>
                        <a:effectLst/>
                        <a:latin typeface="Arial Narrow" panose="020B0606020202030204" pitchFamily="34" charset="0"/>
                      </a:endParaRPr>
                    </a:p>
                  </a:txBody>
                  <a:tcPr marL="9525" marR="9525" marT="9525" marB="0"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4D7A86">
                        <a:alpha val="20000"/>
                      </a:srgbClr>
                    </a:solidFill>
                  </a:tcPr>
                </a:tc>
                <a:tc hMerge="1">
                  <a:txBody>
                    <a:bodyPr/>
                    <a:lstStyle/>
                    <a:p>
                      <a:pPr algn="ctr" fontAlgn="b"/>
                      <a:endParaRPr lang="ru-RU" sz="900" b="0" i="0" u="none" strike="noStrike" dirty="0">
                        <a:solidFill>
                          <a:srgbClr val="007F76"/>
                        </a:solidFill>
                        <a:effectLst/>
                        <a:latin typeface="Arial Narrow" panose="020B0606020202030204" pitchFamily="34" charset="0"/>
                      </a:endParaRPr>
                    </a:p>
                  </a:txBody>
                  <a:tcPr marL="9525" marR="9525" marT="9525" marB="0"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4D7A86">
                        <a:alpha val="20000"/>
                      </a:srgbClr>
                    </a:solidFill>
                  </a:tcPr>
                </a:tc>
                <a:tc rowSpan="2">
                  <a:txBody>
                    <a:bodyPr/>
                    <a:lstStyle/>
                    <a:p>
                      <a:pPr algn="ctr" fontAlgn="b"/>
                      <a:r>
                        <a:rPr lang="ru-RU" sz="1050" u="none" strike="noStrike" dirty="0">
                          <a:solidFill>
                            <a:srgbClr val="007F76"/>
                          </a:solidFill>
                          <a:effectLst/>
                          <a:latin typeface="Arial Narrow" panose="020B0606020202030204" pitchFamily="34" charset="0"/>
                        </a:rPr>
                        <a:t>ЖАЛПЫҒА </a:t>
                      </a:r>
                    </a:p>
                    <a:p>
                      <a:pPr algn="ctr" fontAlgn="b"/>
                      <a:r>
                        <a:rPr lang="ru-RU" sz="1050" u="none" strike="noStrike" dirty="0">
                          <a:solidFill>
                            <a:srgbClr val="007F76"/>
                          </a:solidFill>
                          <a:effectLst/>
                          <a:latin typeface="Arial Narrow" panose="020B0606020202030204" pitchFamily="34" charset="0"/>
                        </a:rPr>
                        <a:t>%-бен </a:t>
                      </a:r>
                      <a:endParaRPr lang="ru-RU" sz="1050" b="0" i="0" u="none" strike="noStrike" dirty="0">
                        <a:solidFill>
                          <a:srgbClr val="007F76"/>
                        </a:solidFill>
                        <a:effectLst/>
                        <a:latin typeface="Arial Narrow" panose="020B0606020202030204" pitchFamily="34" charset="0"/>
                      </a:endParaRPr>
                    </a:p>
                  </a:txBody>
                  <a:tcPr marL="9525" marR="9525" marT="0" marB="0"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821115214"/>
                  </a:ext>
                </a:extLst>
              </a:tr>
              <a:tr h="188570">
                <a:tc vMerge="1">
                  <a:txBody>
                    <a:bodyPr/>
                    <a:lstStyle/>
                    <a:p>
                      <a:pPr algn="ctr" rtl="0" fontAlgn="ctr"/>
                      <a:endParaRPr lang="ru-RU" sz="900" b="0" i="0" u="none" strike="noStrike" dirty="0">
                        <a:solidFill>
                          <a:srgbClr val="007F76"/>
                        </a:solidFill>
                        <a:effectLst/>
                        <a:latin typeface="Arial Narrow" panose="020B0606020202030204" pitchFamily="34" charset="0"/>
                      </a:endParaRPr>
                    </a:p>
                  </a:txBody>
                  <a:tcPr marL="6603" marR="6603" marT="10800" marB="10800"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4D7A86">
                        <a:alpha val="20000"/>
                      </a:srgbClr>
                    </a:solidFill>
                  </a:tcPr>
                </a:tc>
                <a:tc vMerge="1">
                  <a:txBody>
                    <a:bodyPr/>
                    <a:lstStyle/>
                    <a:p>
                      <a:pPr algn="ctr" rtl="0" fontAlgn="ctr"/>
                      <a:endParaRPr lang="ru-RU" sz="900" b="0" i="0" u="none" strike="noStrike" dirty="0">
                        <a:solidFill>
                          <a:srgbClr val="007F76"/>
                        </a:solidFill>
                        <a:effectLst/>
                        <a:latin typeface="Arial Narrow" panose="020B0606020202030204" pitchFamily="34" charset="0"/>
                      </a:endParaRPr>
                    </a:p>
                  </a:txBody>
                  <a:tcPr marL="6603" marR="6603" marT="10800" marB="10800"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4D7A86">
                        <a:alpha val="20000"/>
                      </a:srgbClr>
                    </a:solidFill>
                  </a:tcPr>
                </a:tc>
                <a:tc vMerge="1">
                  <a:txBody>
                    <a:bodyPr/>
                    <a:lstStyle/>
                    <a:p>
                      <a:pPr algn="ctr" rtl="0" fontAlgn="ctr"/>
                      <a:endParaRPr lang="ru-RU" sz="900" b="0" i="0" u="none" strike="noStrike" dirty="0">
                        <a:solidFill>
                          <a:srgbClr val="007F76"/>
                        </a:solidFill>
                        <a:effectLst/>
                        <a:latin typeface="Arial Narrow" panose="020B0606020202030204" pitchFamily="34" charset="0"/>
                      </a:endParaRPr>
                    </a:p>
                  </a:txBody>
                  <a:tcPr marL="6603" marR="6603" marT="10800" marB="10800"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4D7A86">
                        <a:alpha val="20000"/>
                      </a:srgbClr>
                    </a:solidFill>
                  </a:tcPr>
                </a:tc>
                <a:tc vMerge="1">
                  <a:txBody>
                    <a:bodyPr/>
                    <a:lstStyle/>
                    <a:p>
                      <a:endParaRPr lang="ru-KZ"/>
                    </a:p>
                  </a:txBody>
                  <a:tcPr/>
                </a:tc>
                <a:tc>
                  <a:txBody>
                    <a:bodyPr/>
                    <a:lstStyle/>
                    <a:p>
                      <a:pPr algn="ctr" fontAlgn="b"/>
                      <a:r>
                        <a:rPr lang="en-US" sz="1050" b="0" i="0" u="none" strike="noStrike" dirty="0">
                          <a:solidFill>
                            <a:schemeClr val="tx1"/>
                          </a:solidFill>
                          <a:effectLst/>
                          <a:latin typeface="Arial Narrow" panose="020B0606020202030204" pitchFamily="34" charset="0"/>
                        </a:rPr>
                        <a:t>I</a:t>
                      </a:r>
                      <a:endParaRPr lang="ru-RU" sz="1050" b="0" i="0" u="none" strike="noStrike" dirty="0">
                        <a:solidFill>
                          <a:schemeClr val="tx1"/>
                        </a:solidFill>
                        <a:effectLst/>
                        <a:latin typeface="Arial Narrow" panose="020B0606020202030204" pitchFamily="34" charset="0"/>
                      </a:endParaRPr>
                    </a:p>
                  </a:txBody>
                  <a:tcPr marL="9525" marR="9525" marT="0" marB="0" anchor="ctr">
                    <a:lnT w="635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ctr" fontAlgn="b"/>
                      <a:r>
                        <a:rPr lang="en-US" sz="1050" b="0" i="0" u="none" strike="noStrike" dirty="0">
                          <a:solidFill>
                            <a:schemeClr val="tx1"/>
                          </a:solidFill>
                          <a:effectLst/>
                          <a:latin typeface="Arial Narrow" panose="020B0606020202030204" pitchFamily="34" charset="0"/>
                        </a:rPr>
                        <a:t>II</a:t>
                      </a:r>
                      <a:endParaRPr lang="ru-RU" sz="1050" b="0" i="0" u="none" strike="noStrike" dirty="0">
                        <a:solidFill>
                          <a:schemeClr val="tx1"/>
                        </a:solidFill>
                        <a:effectLst/>
                        <a:latin typeface="Arial Narrow" panose="020B0606020202030204" pitchFamily="34" charset="0"/>
                      </a:endParaRPr>
                    </a:p>
                  </a:txBody>
                  <a:tcPr marL="9525" marR="9525" marT="0" marB="0" anchor="ctr">
                    <a:lnT w="635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ctr" fontAlgn="b"/>
                      <a:r>
                        <a:rPr lang="en-US" sz="1050" b="0" i="0" u="none" strike="noStrike" dirty="0">
                          <a:solidFill>
                            <a:schemeClr val="tx1"/>
                          </a:solidFill>
                          <a:effectLst/>
                          <a:latin typeface="Arial Narrow" panose="020B0606020202030204" pitchFamily="34" charset="0"/>
                        </a:rPr>
                        <a:t>III</a:t>
                      </a:r>
                      <a:endParaRPr lang="ru-RU" sz="1050" b="0" i="0" u="none" strike="noStrike" dirty="0">
                        <a:solidFill>
                          <a:schemeClr val="tx1"/>
                        </a:solidFill>
                        <a:effectLst/>
                        <a:latin typeface="Arial Narrow" panose="020B0606020202030204" pitchFamily="34" charset="0"/>
                      </a:endParaRPr>
                    </a:p>
                  </a:txBody>
                  <a:tcPr marL="9525" marR="9525" marT="0" marB="0" anchor="ctr">
                    <a:lnT w="635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ctr" fontAlgn="b"/>
                      <a:r>
                        <a:rPr lang="en-US" sz="1050" b="0" i="0" u="none" strike="noStrike" dirty="0">
                          <a:solidFill>
                            <a:schemeClr val="tx1"/>
                          </a:solidFill>
                          <a:effectLst/>
                          <a:latin typeface="Arial Narrow" panose="020B0606020202030204" pitchFamily="34" charset="0"/>
                        </a:rPr>
                        <a:t>IV</a:t>
                      </a:r>
                      <a:endParaRPr lang="ru-RU" sz="1050" b="0" i="0" u="none" strike="noStrike" dirty="0">
                        <a:solidFill>
                          <a:schemeClr val="tx1"/>
                        </a:solidFill>
                        <a:effectLst/>
                        <a:latin typeface="Arial Narrow" panose="020B0606020202030204" pitchFamily="34" charset="0"/>
                      </a:endParaRPr>
                    </a:p>
                  </a:txBody>
                  <a:tcPr marL="9525" marR="9525" marT="0" marB="0" anchor="ctr">
                    <a:lnR w="1270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vMerge="1">
                  <a:txBody>
                    <a:bodyPr/>
                    <a:lstStyle/>
                    <a:p>
                      <a:pPr algn="ctr" fontAlgn="b"/>
                      <a:endParaRPr lang="ru-RU" sz="1050" b="0" i="0" u="none" strike="noStrike" dirty="0">
                        <a:solidFill>
                          <a:srgbClr val="007F76"/>
                        </a:solidFill>
                        <a:effectLst/>
                        <a:latin typeface="Arial Narrow" panose="020B0606020202030204" pitchFamily="34" charset="0"/>
                      </a:endParaRPr>
                    </a:p>
                  </a:txBody>
                  <a:tcPr marL="9525" marR="9525" marT="9525" marB="0"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4D7A86">
                        <a:alpha val="20000"/>
                      </a:srgbClr>
                    </a:solidFill>
                  </a:tcPr>
                </a:tc>
                <a:tc>
                  <a:txBody>
                    <a:bodyPr/>
                    <a:lstStyle/>
                    <a:p>
                      <a:pPr algn="ctr" fontAlgn="b"/>
                      <a:r>
                        <a:rPr lang="en-US" sz="1050" b="0" i="0" u="none" strike="noStrike" dirty="0">
                          <a:solidFill>
                            <a:schemeClr val="tx1"/>
                          </a:solidFill>
                          <a:effectLst/>
                          <a:latin typeface="Arial Narrow" panose="020B0606020202030204" pitchFamily="34" charset="0"/>
                        </a:rPr>
                        <a:t>I </a:t>
                      </a:r>
                      <a:r>
                        <a:rPr lang="ru-RU" sz="1050" b="0" i="0" u="none" strike="noStrike" dirty="0">
                          <a:solidFill>
                            <a:schemeClr val="tx1"/>
                          </a:solidFill>
                          <a:effectLst/>
                          <a:latin typeface="Arial Narrow" panose="020B0606020202030204" pitchFamily="34" charset="0"/>
                        </a:rPr>
                        <a:t>(факт)</a:t>
                      </a:r>
                    </a:p>
                  </a:txBody>
                  <a:tcPr marL="9525" marR="9525" marT="0" marB="0" anchor="ctr">
                    <a:lnL>
                      <a:noFill/>
                    </a:lnL>
                    <a:lnR>
                      <a:noFill/>
                    </a:lnR>
                    <a:lnT w="635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50" b="0" i="0" u="none" strike="noStrike" dirty="0">
                          <a:solidFill>
                            <a:srgbClr val="007F76"/>
                          </a:solidFill>
                          <a:effectLst/>
                          <a:latin typeface="Arial Narrow" panose="020B0606020202030204" pitchFamily="34" charset="0"/>
                        </a:rPr>
                        <a:t>II</a:t>
                      </a:r>
                      <a:endParaRPr lang="ru-RU" sz="1050" b="0" i="0" u="none" strike="noStrike" dirty="0">
                        <a:solidFill>
                          <a:srgbClr val="007F76"/>
                        </a:solidFill>
                        <a:effectLst/>
                        <a:latin typeface="Arial Narrow" panose="020B0606020202030204" pitchFamily="34" charset="0"/>
                      </a:endParaRPr>
                    </a:p>
                  </a:txBody>
                  <a:tcPr marL="9525" marR="9525" marT="0" marB="0" anchor="ctr">
                    <a:lnL>
                      <a:noFill/>
                    </a:lnL>
                    <a:lnR>
                      <a:noFill/>
                    </a:lnR>
                    <a:lnT w="635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50" b="0" i="0" u="none" strike="noStrike" dirty="0">
                          <a:solidFill>
                            <a:srgbClr val="007F76"/>
                          </a:solidFill>
                          <a:effectLst/>
                          <a:latin typeface="Arial Narrow" panose="020B0606020202030204" pitchFamily="34" charset="0"/>
                        </a:rPr>
                        <a:t>III</a:t>
                      </a:r>
                      <a:endParaRPr lang="ru-RU" sz="1050" b="0" i="0" u="none" strike="noStrike" dirty="0">
                        <a:solidFill>
                          <a:srgbClr val="007F76"/>
                        </a:solidFill>
                        <a:effectLst/>
                        <a:latin typeface="Arial Narrow" panose="020B0606020202030204" pitchFamily="34" charset="0"/>
                      </a:endParaRPr>
                    </a:p>
                  </a:txBody>
                  <a:tcPr marL="9525" marR="9525" marT="0" marB="0" anchor="ctr">
                    <a:lnL>
                      <a:noFill/>
                    </a:lnL>
                    <a:lnR>
                      <a:noFill/>
                    </a:lnR>
                    <a:lnT w="635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50" b="0" i="0" u="none" strike="noStrike" dirty="0">
                          <a:solidFill>
                            <a:srgbClr val="007F76"/>
                          </a:solidFill>
                          <a:effectLst/>
                          <a:latin typeface="Arial Narrow" panose="020B0606020202030204" pitchFamily="34" charset="0"/>
                        </a:rPr>
                        <a:t>IV</a:t>
                      </a:r>
                      <a:endParaRPr lang="ru-RU" sz="1050" b="0" i="0" u="none" strike="noStrike" dirty="0">
                        <a:solidFill>
                          <a:srgbClr val="007F76"/>
                        </a:solidFill>
                        <a:effectLst/>
                        <a:latin typeface="Arial Narrow" panose="020B0606020202030204" pitchFamily="34" charset="0"/>
                      </a:endParaRPr>
                    </a:p>
                  </a:txBody>
                  <a:tcPr marL="9525" marR="9525" marT="0" marB="0" anchor="ctr">
                    <a:lnL>
                      <a:noFill/>
                    </a:lnL>
                    <a:lnR>
                      <a:noFill/>
                    </a:lnR>
                    <a:lnT w="635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vMerge="1">
                  <a:txBody>
                    <a:bodyPr/>
                    <a:lstStyle/>
                    <a:p>
                      <a:pPr algn="ctr" fontAlgn="b"/>
                      <a:endParaRPr lang="ru-RU" sz="900" b="0" i="0" u="none" strike="noStrike" dirty="0">
                        <a:solidFill>
                          <a:srgbClr val="007F76"/>
                        </a:solidFill>
                        <a:effectLst/>
                        <a:latin typeface="Arial Narrow" panose="020B0606020202030204" pitchFamily="34" charset="0"/>
                      </a:endParaRPr>
                    </a:p>
                  </a:txBody>
                  <a:tcPr marL="9525" marR="9525" marT="9525" marB="0"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4D7A86">
                        <a:alpha val="20000"/>
                      </a:srgbClr>
                    </a:solidFill>
                  </a:tcPr>
                </a:tc>
                <a:extLst>
                  <a:ext uri="{0D108BD9-81ED-4DB2-BD59-A6C34878D82A}">
                    <a16:rowId xmlns:a16="http://schemas.microsoft.com/office/drawing/2014/main" val="3582961751"/>
                  </a:ext>
                </a:extLst>
              </a:tr>
              <a:tr h="152142">
                <a:tc gridSpan="14">
                  <a:txBody>
                    <a:bodyPr/>
                    <a:lstStyle/>
                    <a:p>
                      <a:pPr algn="ctr" rtl="0" fontAlgn="ctr"/>
                      <a:r>
                        <a:rPr lang="ru-RU" sz="900" b="1" u="none" strike="noStrike" dirty="0">
                          <a:solidFill>
                            <a:srgbClr val="007F76"/>
                          </a:solidFill>
                          <a:effectLst/>
                          <a:latin typeface="Arial Narrow" panose="020B0606020202030204" pitchFamily="34" charset="0"/>
                        </a:rPr>
                        <a:t>БАЗАЛЫҚ СЦЕНАРИЙ</a:t>
                      </a:r>
                    </a:p>
                  </a:txBody>
                  <a:tcPr marL="9525" marR="9525" marT="0" marB="0"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007F76">
                        <a:alpha val="40000"/>
                      </a:srgbClr>
                    </a:solidFill>
                  </a:tcPr>
                </a:tc>
                <a:tc hMerge="1">
                  <a:txBody>
                    <a:bodyPr/>
                    <a:lstStyle/>
                    <a:p>
                      <a:endParaRPr lang="ru-RU"/>
                    </a:p>
                  </a:txBody>
                  <a:tcPr/>
                </a:tc>
                <a:tc hMerge="1">
                  <a:txBody>
                    <a:bodyPr/>
                    <a:lstStyle/>
                    <a:p>
                      <a:endParaRPr lang="ru-RU"/>
                    </a:p>
                  </a:txBody>
                  <a:tcPr>
                    <a:lnL w="12700" cap="flat" cmpd="sng" algn="ctr">
                      <a:solidFill>
                        <a:schemeClr val="tx1"/>
                      </a:solidFill>
                      <a:prstDash val="solid"/>
                      <a:round/>
                      <a:headEnd type="none" w="med" len="med"/>
                      <a:tailEnd type="none" w="med" len="med"/>
                    </a:lnL>
                    <a:lnT w="12700" cap="flat" cmpd="sng" algn="ctr">
                      <a:solidFill>
                        <a:schemeClr val="tx1"/>
                      </a:solidFill>
                      <a:prstDash val="solid"/>
                      <a:round/>
                      <a:headEnd type="none" w="med" len="med"/>
                      <a:tailEnd type="none" w="med" len="med"/>
                    </a:lnT>
                  </a:tcPr>
                </a:tc>
                <a:tc hMerge="1">
                  <a:txBody>
                    <a:bodyPr/>
                    <a:lstStyle/>
                    <a:p>
                      <a:pPr algn="ctr" fontAlgn="b"/>
                      <a:r>
                        <a:rPr lang="ru-RU" sz="900" b="1" i="0" u="none" strike="noStrike" cap="none" dirty="0">
                          <a:solidFill>
                            <a:schemeClr val="tx1"/>
                          </a:solidFill>
                          <a:effectLst/>
                          <a:latin typeface="Arial Narrow" panose="020B0606020202030204" pitchFamily="34" charset="0"/>
                          <a:ea typeface="+mn-ea"/>
                          <a:cs typeface="+mn-cs"/>
                          <a:sym typeface="Arial"/>
                        </a:rPr>
                        <a:t>1 074 391</a:t>
                      </a:r>
                      <a:endParaRPr lang="ru-KZ" sz="900" b="1" i="0" u="none" strike="noStrike" cap="none" dirty="0">
                        <a:solidFill>
                          <a:schemeClr val="tx1"/>
                        </a:solidFill>
                        <a:effectLst/>
                        <a:latin typeface="Arial Narrow" panose="020B0606020202030204" pitchFamily="34" charset="0"/>
                        <a:ea typeface="+mn-ea"/>
                        <a:cs typeface="+mn-cs"/>
                        <a:sym typeface="Arial"/>
                      </a:endParaRPr>
                    </a:p>
                  </a:txBody>
                  <a:tcPr marL="9525" marR="9525" marT="0" marB="0" anchor="ctr">
                    <a:lnL w="12700" cap="flat" cmpd="sng" algn="ctr">
                      <a:solidFill>
                        <a:schemeClr val="tx1"/>
                      </a:solidFill>
                      <a:prstDash val="solid"/>
                      <a:round/>
                      <a:headEnd type="none" w="med" len="med"/>
                      <a:tailEnd type="none" w="med" len="med"/>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65000"/>
                        <a:alpha val="20000"/>
                      </a:schemeClr>
                    </a:solidFill>
                  </a:tcPr>
                </a:tc>
                <a:tc hMerge="1">
                  <a:txBody>
                    <a:bodyPr/>
                    <a:lstStyle/>
                    <a:p>
                      <a:pPr algn="ctr" fontAlgn="b"/>
                      <a:r>
                        <a:rPr lang="ru-KZ" sz="900" b="1" i="0" u="none" strike="noStrike" cap="none" dirty="0">
                          <a:solidFill>
                            <a:schemeClr val="tx1"/>
                          </a:solidFill>
                          <a:effectLst/>
                          <a:latin typeface="Arial Narrow" panose="020B0606020202030204" pitchFamily="34" charset="0"/>
                          <a:ea typeface="+mn-ea"/>
                          <a:cs typeface="+mn-cs"/>
                          <a:sym typeface="Arial"/>
                        </a:rPr>
                        <a:t>211</a:t>
                      </a:r>
                      <a:r>
                        <a:rPr lang="ru-RU" sz="900" b="1" i="0" u="none" strike="noStrike" cap="none" dirty="0">
                          <a:solidFill>
                            <a:schemeClr val="tx1"/>
                          </a:solidFill>
                          <a:effectLst/>
                          <a:latin typeface="Arial Narrow" panose="020B0606020202030204" pitchFamily="34" charset="0"/>
                          <a:ea typeface="+mn-ea"/>
                          <a:cs typeface="+mn-cs"/>
                          <a:sym typeface="Arial"/>
                        </a:rPr>
                        <a:t> </a:t>
                      </a:r>
                      <a:r>
                        <a:rPr lang="ru-KZ" sz="900" b="1" i="0" u="none" strike="noStrike" cap="none" dirty="0">
                          <a:solidFill>
                            <a:schemeClr val="tx1"/>
                          </a:solidFill>
                          <a:effectLst/>
                          <a:latin typeface="Arial Narrow" panose="020B0606020202030204" pitchFamily="34" charset="0"/>
                          <a:ea typeface="+mn-ea"/>
                          <a:cs typeface="+mn-cs"/>
                          <a:sym typeface="Arial"/>
                        </a:rPr>
                        <a:t>344</a:t>
                      </a:r>
                    </a:p>
                  </a:txBody>
                  <a:tcPr marL="9525" marR="9525" marT="0" marB="0"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65000"/>
                        <a:alpha val="20000"/>
                      </a:schemeClr>
                    </a:solidFill>
                  </a:tcPr>
                </a:tc>
                <a:tc hMerge="1">
                  <a:txBody>
                    <a:bodyPr/>
                    <a:lstStyle/>
                    <a:p>
                      <a:pPr algn="ctr" fontAlgn="b"/>
                      <a:r>
                        <a:rPr lang="ru-KZ" sz="900" b="1" i="0" u="none" strike="noStrike" cap="none" dirty="0">
                          <a:solidFill>
                            <a:schemeClr val="tx1"/>
                          </a:solidFill>
                          <a:effectLst/>
                          <a:latin typeface="Arial Narrow" panose="020B0606020202030204" pitchFamily="34" charset="0"/>
                          <a:ea typeface="+mn-ea"/>
                          <a:cs typeface="+mn-cs"/>
                          <a:sym typeface="Arial"/>
                        </a:rPr>
                        <a:t>272</a:t>
                      </a:r>
                      <a:r>
                        <a:rPr lang="ru-RU" sz="900" b="1" i="0" u="none" strike="noStrike" cap="none" dirty="0">
                          <a:solidFill>
                            <a:schemeClr val="tx1"/>
                          </a:solidFill>
                          <a:effectLst/>
                          <a:latin typeface="Arial Narrow" panose="020B0606020202030204" pitchFamily="34" charset="0"/>
                          <a:ea typeface="+mn-ea"/>
                          <a:cs typeface="+mn-cs"/>
                          <a:sym typeface="Arial"/>
                        </a:rPr>
                        <a:t> </a:t>
                      </a:r>
                      <a:r>
                        <a:rPr lang="ru-KZ" sz="900" b="1" i="0" u="none" strike="noStrike" cap="none" dirty="0">
                          <a:solidFill>
                            <a:schemeClr val="tx1"/>
                          </a:solidFill>
                          <a:effectLst/>
                          <a:latin typeface="Arial Narrow" panose="020B0606020202030204" pitchFamily="34" charset="0"/>
                          <a:ea typeface="+mn-ea"/>
                          <a:cs typeface="+mn-cs"/>
                          <a:sym typeface="Arial"/>
                        </a:rPr>
                        <a:t>354</a:t>
                      </a:r>
                    </a:p>
                  </a:txBody>
                  <a:tcPr marL="9525" marR="9525" marT="0" marB="0"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65000"/>
                        <a:alpha val="20000"/>
                      </a:schemeClr>
                    </a:solidFill>
                  </a:tcPr>
                </a:tc>
                <a:tc hMerge="1">
                  <a:txBody>
                    <a:bodyPr/>
                    <a:lstStyle/>
                    <a:p>
                      <a:pPr algn="ctr" fontAlgn="b"/>
                      <a:r>
                        <a:rPr lang="ru-KZ" sz="900" b="1" i="0" u="none" strike="noStrike" cap="none" dirty="0">
                          <a:solidFill>
                            <a:schemeClr val="tx1"/>
                          </a:solidFill>
                          <a:effectLst/>
                          <a:latin typeface="Arial Narrow" panose="020B0606020202030204" pitchFamily="34" charset="0"/>
                          <a:ea typeface="+mn-ea"/>
                          <a:cs typeface="+mn-cs"/>
                          <a:sym typeface="Arial"/>
                        </a:rPr>
                        <a:t>299</a:t>
                      </a:r>
                      <a:r>
                        <a:rPr lang="ru-RU" sz="900" b="1" i="0" u="none" strike="noStrike" cap="none" dirty="0">
                          <a:solidFill>
                            <a:schemeClr val="tx1"/>
                          </a:solidFill>
                          <a:effectLst/>
                          <a:latin typeface="Arial Narrow" panose="020B0606020202030204" pitchFamily="34" charset="0"/>
                          <a:ea typeface="+mn-ea"/>
                          <a:cs typeface="+mn-cs"/>
                          <a:sym typeface="Arial"/>
                        </a:rPr>
                        <a:t> </a:t>
                      </a:r>
                      <a:r>
                        <a:rPr lang="ru-KZ" sz="900" b="1" i="0" u="none" strike="noStrike" cap="none" dirty="0">
                          <a:solidFill>
                            <a:schemeClr val="tx1"/>
                          </a:solidFill>
                          <a:effectLst/>
                          <a:latin typeface="Arial Narrow" panose="020B0606020202030204" pitchFamily="34" charset="0"/>
                          <a:ea typeface="+mn-ea"/>
                          <a:cs typeface="+mn-cs"/>
                          <a:sym typeface="Arial"/>
                        </a:rPr>
                        <a:t>136</a:t>
                      </a:r>
                    </a:p>
                  </a:txBody>
                  <a:tcPr marL="9525" marR="9525" marT="0" marB="0"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65000"/>
                        <a:alpha val="20000"/>
                      </a:schemeClr>
                    </a:solidFill>
                  </a:tcPr>
                </a:tc>
                <a:tc hMerge="1">
                  <a:txBody>
                    <a:bodyPr/>
                    <a:lstStyle/>
                    <a:p>
                      <a:pPr algn="ctr" fontAlgn="b"/>
                      <a:r>
                        <a:rPr lang="ru-KZ" sz="900" b="1" i="0" u="none" strike="noStrike" cap="none" dirty="0">
                          <a:solidFill>
                            <a:schemeClr val="tx1"/>
                          </a:solidFill>
                          <a:effectLst/>
                          <a:latin typeface="Arial Narrow" panose="020B0606020202030204" pitchFamily="34" charset="0"/>
                          <a:ea typeface="+mn-ea"/>
                          <a:cs typeface="+mn-cs"/>
                          <a:sym typeface="Arial"/>
                        </a:rPr>
                        <a:t>291</a:t>
                      </a:r>
                      <a:r>
                        <a:rPr lang="ru-RU" sz="900" b="1" i="0" u="none" strike="noStrike" cap="none" dirty="0">
                          <a:solidFill>
                            <a:schemeClr val="tx1"/>
                          </a:solidFill>
                          <a:effectLst/>
                          <a:latin typeface="Arial Narrow" panose="020B0606020202030204" pitchFamily="34" charset="0"/>
                          <a:ea typeface="+mn-ea"/>
                          <a:cs typeface="+mn-cs"/>
                          <a:sym typeface="Arial"/>
                        </a:rPr>
                        <a:t> </a:t>
                      </a:r>
                      <a:r>
                        <a:rPr lang="ru-KZ" sz="900" b="1" i="0" u="none" strike="noStrike" cap="none" dirty="0">
                          <a:solidFill>
                            <a:schemeClr val="tx1"/>
                          </a:solidFill>
                          <a:effectLst/>
                          <a:latin typeface="Arial Narrow" panose="020B0606020202030204" pitchFamily="34" charset="0"/>
                          <a:ea typeface="+mn-ea"/>
                          <a:cs typeface="+mn-cs"/>
                          <a:sym typeface="Arial"/>
                        </a:rPr>
                        <a:t>557</a:t>
                      </a:r>
                    </a:p>
                  </a:txBody>
                  <a:tcPr marL="9525" marR="9525" marT="0" marB="0" anchor="ctr">
                    <a:lnL>
                      <a:noFill/>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65000"/>
                        <a:alpha val="20000"/>
                      </a:schemeClr>
                    </a:solidFill>
                  </a:tcPr>
                </a:tc>
                <a:tc hMerge="1">
                  <a:txBody>
                    <a:bodyPr/>
                    <a:lstStyle/>
                    <a:p>
                      <a:pPr marL="0" marR="0" lvl="0" indent="0" algn="ctr" defTabSz="914400" rtl="0" eaLnBrk="1" fontAlgn="ctr" latinLnBrk="0" hangingPunct="1">
                        <a:lnSpc>
                          <a:spcPct val="100000"/>
                        </a:lnSpc>
                        <a:spcBef>
                          <a:spcPts val="0"/>
                        </a:spcBef>
                        <a:spcAft>
                          <a:spcPts val="0"/>
                        </a:spcAft>
                        <a:buClrTx/>
                        <a:buSzTx/>
                        <a:buFontTx/>
                        <a:buNone/>
                        <a:tabLst/>
                        <a:defRPr/>
                      </a:pPr>
                      <a:r>
                        <a:rPr lang="ru-KZ" sz="900" b="1" i="0" u="none" strike="noStrike" cap="none" dirty="0">
                          <a:solidFill>
                            <a:srgbClr val="007F76"/>
                          </a:solidFill>
                          <a:effectLst/>
                          <a:latin typeface="Arial Narrow" panose="020B0606020202030204" pitchFamily="34" charset="0"/>
                          <a:ea typeface="+mn-ea"/>
                          <a:cs typeface="+mn-cs"/>
                          <a:sym typeface="Arial"/>
                        </a:rPr>
                        <a:t>1 103 799</a:t>
                      </a:r>
                    </a:p>
                  </a:txBody>
                  <a:tcPr marL="9525" marR="9525" marT="0" marB="0" anchor="ctr">
                    <a:lnL w="12700" cap="flat" cmpd="sng" algn="ctr">
                      <a:solidFill>
                        <a:schemeClr val="tx1"/>
                      </a:solidFill>
                      <a:prstDash val="solid"/>
                      <a:round/>
                      <a:headEnd type="none" w="med" len="med"/>
                      <a:tailEnd type="none" w="med" len="med"/>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007F76">
                        <a:alpha val="20000"/>
                      </a:srgbClr>
                    </a:solidFill>
                  </a:tcPr>
                </a:tc>
                <a:tc hMerge="1">
                  <a:txBody>
                    <a:bodyPr/>
                    <a:lstStyle/>
                    <a:p>
                      <a:pPr algn="ctr" rtl="0" fontAlgn="ctr"/>
                      <a:r>
                        <a:rPr lang="ru-KZ" sz="900" b="1" i="0" u="none" strike="noStrike" cap="none" dirty="0">
                          <a:solidFill>
                            <a:schemeClr val="tx1"/>
                          </a:solidFill>
                          <a:effectLst/>
                          <a:latin typeface="Arial Narrow" panose="020B0606020202030204" pitchFamily="34" charset="0"/>
                          <a:ea typeface="+mn-ea"/>
                          <a:cs typeface="+mn-cs"/>
                          <a:sym typeface="Arial"/>
                        </a:rPr>
                        <a:t>220 533</a:t>
                      </a:r>
                    </a:p>
                  </a:txBody>
                  <a:tcPr marL="9525" marR="9525" marT="0" marB="0"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50000"/>
                        <a:alpha val="20000"/>
                      </a:schemeClr>
                    </a:solidFill>
                  </a:tcPr>
                </a:tc>
                <a:tc hMerge="1">
                  <a:txBody>
                    <a:bodyPr/>
                    <a:lstStyle/>
                    <a:p>
                      <a:pPr algn="ctr" rtl="0" fontAlgn="ctr"/>
                      <a:r>
                        <a:rPr lang="ru-KZ" sz="900" b="1" i="0" u="none" strike="noStrike" cap="none" dirty="0">
                          <a:solidFill>
                            <a:srgbClr val="007F76"/>
                          </a:solidFill>
                          <a:effectLst/>
                          <a:latin typeface="Arial Narrow" panose="020B0606020202030204" pitchFamily="34" charset="0"/>
                          <a:ea typeface="+mn-ea"/>
                          <a:cs typeface="+mn-cs"/>
                          <a:sym typeface="Arial"/>
                        </a:rPr>
                        <a:t>240 505</a:t>
                      </a:r>
                    </a:p>
                  </a:txBody>
                  <a:tcPr marL="9525" marR="9525" marT="0" marB="0"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007F76">
                        <a:alpha val="20000"/>
                      </a:srgbClr>
                    </a:solidFill>
                  </a:tcPr>
                </a:tc>
                <a:tc hMerge="1">
                  <a:txBody>
                    <a:bodyPr/>
                    <a:lstStyle/>
                    <a:p>
                      <a:pPr algn="ctr" rtl="0" fontAlgn="ctr"/>
                      <a:r>
                        <a:rPr lang="ru-KZ" sz="900" b="1" i="0" u="none" strike="noStrike" cap="none" dirty="0">
                          <a:solidFill>
                            <a:srgbClr val="007F76"/>
                          </a:solidFill>
                          <a:effectLst/>
                          <a:latin typeface="Arial Narrow" panose="020B0606020202030204" pitchFamily="34" charset="0"/>
                          <a:ea typeface="+mn-ea"/>
                          <a:cs typeface="+mn-cs"/>
                          <a:sym typeface="Arial"/>
                        </a:rPr>
                        <a:t>300 190</a:t>
                      </a:r>
                    </a:p>
                  </a:txBody>
                  <a:tcPr marL="9525" marR="9525" marT="0" marB="0"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007F76">
                        <a:alpha val="20000"/>
                      </a:srgbClr>
                    </a:solidFill>
                  </a:tcPr>
                </a:tc>
                <a:tc hMerge="1">
                  <a:txBody>
                    <a:bodyPr/>
                    <a:lstStyle/>
                    <a:p>
                      <a:pPr algn="ctr" rtl="0" fontAlgn="ctr"/>
                      <a:r>
                        <a:rPr lang="ru-KZ" sz="900" b="1" i="0" u="none" strike="noStrike" cap="none" dirty="0">
                          <a:solidFill>
                            <a:srgbClr val="007F76"/>
                          </a:solidFill>
                          <a:effectLst/>
                          <a:latin typeface="Arial Narrow" panose="020B0606020202030204" pitchFamily="34" charset="0"/>
                          <a:ea typeface="+mn-ea"/>
                          <a:cs typeface="+mn-cs"/>
                          <a:sym typeface="Arial"/>
                        </a:rPr>
                        <a:t>342 571</a:t>
                      </a:r>
                    </a:p>
                  </a:txBody>
                  <a:tcPr marL="9525" marR="9525" marT="0" marB="0"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007F76">
                        <a:alpha val="20000"/>
                      </a:srgbClr>
                    </a:solidFill>
                  </a:tcPr>
                </a:tc>
                <a:tc hMerge="1">
                  <a:txBody>
                    <a:bodyPr/>
                    <a:lstStyle/>
                    <a:p>
                      <a:pPr algn="ctr" rtl="0" fontAlgn="b"/>
                      <a:r>
                        <a:rPr lang="en-US" sz="900" b="1" i="0" u="none" strike="noStrike" dirty="0">
                          <a:solidFill>
                            <a:srgbClr val="007F76"/>
                          </a:solidFill>
                          <a:effectLst/>
                          <a:latin typeface="Arial Narrow" panose="020B0606020202030204" pitchFamily="34" charset="0"/>
                        </a:rPr>
                        <a:t>100%</a:t>
                      </a:r>
                    </a:p>
                  </a:txBody>
                  <a:tcPr marL="9525" marR="9525" marT="0" marB="0"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007F76">
                        <a:alpha val="20000"/>
                      </a:srgbClr>
                    </a:solidFill>
                  </a:tcPr>
                </a:tc>
                <a:extLst>
                  <a:ext uri="{0D108BD9-81ED-4DB2-BD59-A6C34878D82A}">
                    <a16:rowId xmlns:a16="http://schemas.microsoft.com/office/drawing/2014/main" val="2126759895"/>
                  </a:ext>
                </a:extLst>
              </a:tr>
              <a:tr h="144837">
                <a:tc>
                  <a:txBody>
                    <a:bodyPr/>
                    <a:lstStyle/>
                    <a:p>
                      <a:pPr algn="ctr" fontAlgn="b"/>
                      <a:r>
                        <a:rPr lang="ru-RU" sz="800" u="none" strike="noStrike" dirty="0">
                          <a:solidFill>
                            <a:srgbClr val="007F76"/>
                          </a:solidFill>
                          <a:effectLst/>
                          <a:latin typeface="Arial Narrow" panose="020B0606020202030204" pitchFamily="34" charset="0"/>
                        </a:rPr>
                        <a:t>1</a:t>
                      </a:r>
                      <a:endParaRPr lang="en-US" sz="800" b="0" i="0" u="none" strike="noStrike" dirty="0">
                        <a:solidFill>
                          <a:srgbClr val="007F76"/>
                        </a:solidFill>
                        <a:effectLst/>
                        <a:latin typeface="Arial Narrow" panose="020B0606020202030204" pitchFamily="34" charset="0"/>
                      </a:endParaRPr>
                    </a:p>
                  </a:txBody>
                  <a:tcPr marL="9525" marR="9525" marT="0" marB="0" anchor="ctr">
                    <a:lnT w="12700" cap="flat" cmpd="sng" algn="ctr">
                      <a:solidFill>
                        <a:schemeClr val="tx1"/>
                      </a:solidFill>
                      <a:prstDash val="solid"/>
                      <a:round/>
                      <a:headEnd type="none" w="med" len="med"/>
                      <a:tailEnd type="none" w="med" len="med"/>
                    </a:lnT>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9629-7</a:t>
                      </a:r>
                    </a:p>
                  </a:txBody>
                  <a:tcPr marL="9525" marR="9525" marT="9525" marB="0" anchor="ctr">
                    <a:lnT w="12700" cap="flat" cmpd="sng" algn="ctr">
                      <a:solidFill>
                        <a:schemeClr val="tx1"/>
                      </a:solidFill>
                      <a:prstDash val="solid"/>
                      <a:round/>
                      <a:headEnd type="none" w="med" len="med"/>
                      <a:tailEnd type="none" w="med" len="med"/>
                    </a:lnT>
                    <a:solidFill>
                      <a:schemeClr val="accent6">
                        <a:lumMod val="50000"/>
                        <a:alpha val="1000"/>
                      </a:schemeClr>
                    </a:solidFill>
                  </a:tcPr>
                </a:tc>
                <a:tc>
                  <a:txBody>
                    <a:bodyPr/>
                    <a:lstStyle/>
                    <a:p>
                      <a:pPr marL="72000" algn="l" fontAlgn="ctr"/>
                      <a:r>
                        <a:rPr lang="ru-RU" sz="800" b="0" i="0" u="none" strike="noStrike" dirty="0" err="1">
                          <a:solidFill>
                            <a:srgbClr val="000000"/>
                          </a:solidFill>
                          <a:effectLst/>
                          <a:latin typeface="Arial Narrow" panose="020B0606020202030204" pitchFamily="34" charset="0"/>
                        </a:rPr>
                        <a:t>Әртүрлі</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жұмысты</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атқарушылар</a:t>
                      </a:r>
                      <a:endParaRPr lang="ru-RU" sz="800" b="0" i="0" u="none" strike="noStrike" dirty="0">
                        <a:solidFill>
                          <a:srgbClr val="000000"/>
                        </a:solidFill>
                        <a:effectLst/>
                        <a:latin typeface="Arial Narrow" panose="020B0606020202030204" pitchFamily="34" charset="0"/>
                      </a:endParaRPr>
                    </a:p>
                  </a:txBody>
                  <a:tcPr marL="9525" marR="9525" marT="9525" marB="0" anchor="ctr">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3 589</a:t>
                      </a:r>
                    </a:p>
                  </a:txBody>
                  <a:tcPr marL="9525" marR="9525" marT="9525" marB="0" anchor="ctr">
                    <a:lnL w="12700" cap="flat" cmpd="sng" algn="ctr">
                      <a:solidFill>
                        <a:schemeClr val="tx1"/>
                      </a:solidFill>
                      <a:prstDash val="solid"/>
                      <a:round/>
                      <a:headEnd type="none" w="med" len="med"/>
                      <a:tailEnd type="none" w="med" len="med"/>
                    </a:lnL>
                    <a:lnT w="12700" cap="flat" cmpd="sng" algn="ctr">
                      <a:solidFill>
                        <a:schemeClr val="tx1"/>
                      </a:solidFill>
                      <a:prstDash val="solid"/>
                      <a:round/>
                      <a:headEnd type="none" w="med" len="med"/>
                      <a:tailEnd type="none" w="med" len="med"/>
                    </a:lnT>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204</a:t>
                      </a:r>
                    </a:p>
                  </a:txBody>
                  <a:tcPr marL="9525" marR="9525" marT="9525" marB="0" anchor="ctr">
                    <a:lnT w="12700" cap="flat" cmpd="sng" algn="ctr">
                      <a:solidFill>
                        <a:schemeClr val="tx1"/>
                      </a:solidFill>
                      <a:prstDash val="solid"/>
                      <a:round/>
                      <a:headEnd type="none" w="med" len="med"/>
                      <a:tailEnd type="none" w="med" len="med"/>
                    </a:lnT>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1 220</a:t>
                      </a:r>
                    </a:p>
                  </a:txBody>
                  <a:tcPr marL="9525" marR="9525" marT="9525" marB="0" anchor="ctr">
                    <a:lnT w="12700" cap="flat" cmpd="sng" algn="ctr">
                      <a:solidFill>
                        <a:schemeClr val="tx1"/>
                      </a:solidFill>
                      <a:prstDash val="solid"/>
                      <a:round/>
                      <a:headEnd type="none" w="med" len="med"/>
                      <a:tailEnd type="none" w="med" len="med"/>
                    </a:lnT>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1 334</a:t>
                      </a:r>
                    </a:p>
                  </a:txBody>
                  <a:tcPr marL="9525" marR="9525" marT="9525" marB="0" anchor="ctr">
                    <a:lnT w="12700" cap="flat" cmpd="sng" algn="ctr">
                      <a:solidFill>
                        <a:schemeClr val="tx1"/>
                      </a:solidFill>
                      <a:prstDash val="solid"/>
                      <a:round/>
                      <a:headEnd type="none" w="med" len="med"/>
                      <a:tailEnd type="none" w="med" len="med"/>
                    </a:lnT>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831</a:t>
                      </a:r>
                    </a:p>
                  </a:txBody>
                  <a:tcPr marL="9525" marR="9525" marT="9525" marB="0" anchor="ctr">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4 666</a:t>
                      </a:r>
                    </a:p>
                  </a:txBody>
                  <a:tcPr marL="9525" marR="9525" marT="9525" marB="0" anchor="ctr">
                    <a:lnL w="12700" cap="flat" cmpd="sng" algn="ctr">
                      <a:solidFill>
                        <a:schemeClr val="tx1"/>
                      </a:solidFill>
                      <a:prstDash val="solid"/>
                      <a:round/>
                      <a:headEnd type="none" w="med" len="med"/>
                      <a:tailEnd type="none" w="med" len="med"/>
                    </a:lnL>
                    <a:lnT w="12700" cap="flat" cmpd="sng" algn="ctr">
                      <a:solidFill>
                        <a:schemeClr val="tx1"/>
                      </a:solidFill>
                      <a:prstDash val="solid"/>
                      <a:round/>
                      <a:headEnd type="none" w="med" len="med"/>
                      <a:tailEnd type="none" w="med" len="med"/>
                    </a:lnT>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409</a:t>
                      </a:r>
                    </a:p>
                  </a:txBody>
                  <a:tcPr marL="9525" marR="9525" marT="9525" marB="0" anchor="ctr">
                    <a:lnT w="12700" cap="flat" cmpd="sng" algn="ctr">
                      <a:solidFill>
                        <a:schemeClr val="tx1"/>
                      </a:solidFill>
                      <a:prstDash val="solid"/>
                      <a:round/>
                      <a:headEnd type="none" w="med" len="med"/>
                      <a:tailEnd type="none" w="med" len="med"/>
                    </a:lnT>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746</a:t>
                      </a:r>
                    </a:p>
                  </a:txBody>
                  <a:tcPr marL="9525" marR="9525" marT="9525" marB="0" anchor="ctr">
                    <a:lnT w="12700" cap="flat" cmpd="sng" algn="ctr">
                      <a:solidFill>
                        <a:schemeClr val="tx1"/>
                      </a:solidFill>
                      <a:prstDash val="solid"/>
                      <a:round/>
                      <a:headEnd type="none" w="med" len="med"/>
                      <a:tailEnd type="none" w="med" len="med"/>
                    </a:lnT>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1 990</a:t>
                      </a:r>
                    </a:p>
                  </a:txBody>
                  <a:tcPr marL="9525" marR="9525" marT="9525" marB="0" anchor="ctr">
                    <a:lnT w="12700" cap="flat" cmpd="sng" algn="ctr">
                      <a:solidFill>
                        <a:schemeClr val="tx1"/>
                      </a:solidFill>
                      <a:prstDash val="solid"/>
                      <a:round/>
                      <a:headEnd type="none" w="med" len="med"/>
                      <a:tailEnd type="none" w="med" len="med"/>
                    </a:lnT>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1 521</a:t>
                      </a:r>
                    </a:p>
                  </a:txBody>
                  <a:tcPr marL="9525" marR="9525" marT="9525" marB="0" anchor="ctr">
                    <a:lnT w="12700" cap="flat" cmpd="sng" algn="ctr">
                      <a:solidFill>
                        <a:schemeClr val="tx1"/>
                      </a:solidFill>
                      <a:prstDash val="solid"/>
                      <a:round/>
                      <a:headEnd type="none" w="med" len="med"/>
                      <a:tailEnd type="none" w="med" len="med"/>
                    </a:lnT>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14,5%</a:t>
                      </a:r>
                    </a:p>
                  </a:txBody>
                  <a:tcPr marL="9525" marR="9525" marT="9525" marB="0" anchor="ctr">
                    <a:lnT w="12700" cap="flat" cmpd="sng" algn="ctr">
                      <a:solidFill>
                        <a:schemeClr val="tx1"/>
                      </a:solidFill>
                      <a:prstDash val="solid"/>
                      <a:round/>
                      <a:headEnd type="none" w="med" len="med"/>
                      <a:tailEnd type="none" w="med" len="med"/>
                    </a:lnT>
                    <a:solidFill>
                      <a:schemeClr val="accent6">
                        <a:lumMod val="50000"/>
                        <a:alpha val="1000"/>
                      </a:schemeClr>
                    </a:solidFill>
                  </a:tcPr>
                </a:tc>
                <a:extLst>
                  <a:ext uri="{0D108BD9-81ED-4DB2-BD59-A6C34878D82A}">
                    <a16:rowId xmlns:a16="http://schemas.microsoft.com/office/drawing/2014/main" val="4220248122"/>
                  </a:ext>
                </a:extLst>
              </a:tr>
              <a:tr h="144837">
                <a:tc>
                  <a:txBody>
                    <a:bodyPr/>
                    <a:lstStyle/>
                    <a:p>
                      <a:pPr algn="ctr" fontAlgn="b"/>
                      <a:r>
                        <a:rPr lang="ru-RU" sz="800" u="none" strike="noStrike" dirty="0">
                          <a:solidFill>
                            <a:srgbClr val="007F76"/>
                          </a:solidFill>
                          <a:effectLst/>
                          <a:latin typeface="Arial Narrow" panose="020B0606020202030204" pitchFamily="34" charset="0"/>
                        </a:rPr>
                        <a:t>2</a:t>
                      </a:r>
                      <a:endParaRPr lang="en-US" sz="800" b="0" i="0" u="none" strike="noStrike" dirty="0">
                        <a:solidFill>
                          <a:srgbClr val="007F76"/>
                        </a:solidFill>
                        <a:effectLst/>
                        <a:latin typeface="Arial Narrow" panose="020B0606020202030204" pitchFamily="34" charset="0"/>
                      </a:endParaRPr>
                    </a:p>
                  </a:txBody>
                  <a:tcPr marL="9525" marR="9525" marT="0" marB="0" anchor="ctr">
                    <a:solidFill>
                      <a:srgbClr val="007F76">
                        <a:alpha val="20000"/>
                      </a:srgbClr>
                    </a:solidFill>
                  </a:tcPr>
                </a:tc>
                <a:tc>
                  <a:txBody>
                    <a:bodyPr/>
                    <a:lstStyle/>
                    <a:p>
                      <a:pPr algn="ctr" fontAlgn="ctr"/>
                      <a:r>
                        <a:rPr lang="ru-RU" sz="800" b="0" i="0" u="none" strike="noStrike">
                          <a:solidFill>
                            <a:srgbClr val="000000"/>
                          </a:solidFill>
                          <a:effectLst/>
                          <a:latin typeface="Arial Narrow" panose="020B0606020202030204" pitchFamily="34" charset="0"/>
                        </a:rPr>
                        <a:t>9629-9</a:t>
                      </a:r>
                    </a:p>
                  </a:txBody>
                  <a:tcPr marL="9525" marR="9525" marT="9525" marB="0" anchor="ctr">
                    <a:solidFill>
                      <a:srgbClr val="007F76">
                        <a:alpha val="20000"/>
                      </a:srgbClr>
                    </a:solidFill>
                  </a:tcPr>
                </a:tc>
                <a:tc>
                  <a:txBody>
                    <a:bodyPr/>
                    <a:lstStyle/>
                    <a:p>
                      <a:pPr marL="72000" algn="l" fontAlgn="ctr"/>
                      <a:r>
                        <a:rPr lang="ru-RU" sz="800" b="0" i="0" u="none" strike="noStrike" dirty="0" err="1">
                          <a:solidFill>
                            <a:srgbClr val="000000"/>
                          </a:solidFill>
                          <a:effectLst/>
                          <a:latin typeface="Arial Narrow" panose="020B0606020202030204" pitchFamily="34" charset="0"/>
                        </a:rPr>
                        <a:t>Біліктілігі</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жоқ</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жұмысшылар</a:t>
                      </a:r>
                      <a:endParaRPr lang="ru-RU" sz="800" b="0" i="0" u="none" strike="noStrike" dirty="0">
                        <a:solidFill>
                          <a:srgbClr val="000000"/>
                        </a:solidFill>
                        <a:effectLst/>
                        <a:latin typeface="Arial Narrow" panose="020B0606020202030204" pitchFamily="34" charset="0"/>
                      </a:endParaRPr>
                    </a:p>
                  </a:txBody>
                  <a:tcPr marL="9525" marR="9525" marT="9525" marB="0" anchor="ctr">
                    <a:lnR w="12700" cap="flat" cmpd="sng" algn="ctr">
                      <a:solidFill>
                        <a:schemeClr val="tx1"/>
                      </a:solidFill>
                      <a:prstDash val="solid"/>
                      <a:round/>
                      <a:headEnd type="none" w="med" len="med"/>
                      <a:tailEnd type="none" w="med" len="med"/>
                    </a:lnR>
                    <a:solidFill>
                      <a:srgbClr val="007F76">
                        <a:alpha val="20000"/>
                      </a:srgbClr>
                    </a:solidFill>
                  </a:tcPr>
                </a:tc>
                <a:tc>
                  <a:txBody>
                    <a:bodyPr/>
                    <a:lstStyle/>
                    <a:p>
                      <a:pPr algn="ctr" fontAlgn="ctr"/>
                      <a:r>
                        <a:rPr lang="ru-RU" sz="800" b="0" i="0" u="none" strike="noStrike">
                          <a:solidFill>
                            <a:srgbClr val="000000"/>
                          </a:solidFill>
                          <a:effectLst/>
                          <a:latin typeface="Arial Narrow" panose="020B0606020202030204" pitchFamily="34" charset="0"/>
                        </a:rPr>
                        <a:t>6 357</a:t>
                      </a:r>
                    </a:p>
                  </a:txBody>
                  <a:tcPr marL="9525" marR="9525" marT="9525" marB="0" anchor="ctr">
                    <a:lnL w="12700" cap="flat" cmpd="sng" algn="ctr">
                      <a:solidFill>
                        <a:schemeClr val="tx1"/>
                      </a:solidFill>
                      <a:prstDash val="solid"/>
                      <a:round/>
                      <a:headEnd type="none" w="med" len="med"/>
                      <a:tailEnd type="none" w="med" len="med"/>
                    </a:lnL>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583</a:t>
                      </a:r>
                    </a:p>
                  </a:txBody>
                  <a:tcPr marL="9525" marR="9525" marT="9525" marB="0" anchor="c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2 125</a:t>
                      </a:r>
                    </a:p>
                  </a:txBody>
                  <a:tcPr marL="9525" marR="9525" marT="9525" marB="0" anchor="c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1 134</a:t>
                      </a:r>
                    </a:p>
                  </a:txBody>
                  <a:tcPr marL="9525" marR="9525" marT="9525" marB="0" anchor="c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2 515</a:t>
                      </a:r>
                    </a:p>
                  </a:txBody>
                  <a:tcPr marL="9525" marR="9525" marT="9525" marB="0" anchor="ctr">
                    <a:lnR w="12700" cap="flat" cmpd="sng" algn="ctr">
                      <a:solidFill>
                        <a:schemeClr val="tx1"/>
                      </a:solidFill>
                      <a:prstDash val="solid"/>
                      <a:round/>
                      <a:headEnd type="none" w="med" len="med"/>
                      <a:tailEnd type="none" w="med" len="med"/>
                    </a:ln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3 415</a:t>
                      </a:r>
                    </a:p>
                  </a:txBody>
                  <a:tcPr marL="9525" marR="9525" marT="9525" marB="0" anchor="ctr">
                    <a:lnL w="12700" cap="flat" cmpd="sng" algn="ctr">
                      <a:solidFill>
                        <a:schemeClr val="tx1"/>
                      </a:solidFill>
                      <a:prstDash val="solid"/>
                      <a:round/>
                      <a:headEnd type="none" w="med" len="med"/>
                      <a:tailEnd type="none" w="med" len="med"/>
                    </a:lnL>
                    <a:solidFill>
                      <a:srgbClr val="007F76">
                        <a:alpha val="20000"/>
                      </a:srgbClr>
                    </a:solidFill>
                  </a:tcPr>
                </a:tc>
                <a:tc>
                  <a:txBody>
                    <a:bodyPr/>
                    <a:lstStyle/>
                    <a:p>
                      <a:pPr algn="ctr" fontAlgn="ctr"/>
                      <a:r>
                        <a:rPr lang="ru-RU" sz="800" b="0" i="0" u="none" strike="noStrike">
                          <a:solidFill>
                            <a:srgbClr val="000000"/>
                          </a:solidFill>
                          <a:effectLst/>
                          <a:latin typeface="Arial Narrow" panose="020B0606020202030204" pitchFamily="34" charset="0"/>
                        </a:rPr>
                        <a:t>548</a:t>
                      </a:r>
                    </a:p>
                  </a:txBody>
                  <a:tcPr marL="9525" marR="9525" marT="9525" marB="0" anchor="c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739</a:t>
                      </a:r>
                    </a:p>
                  </a:txBody>
                  <a:tcPr marL="9525" marR="9525" marT="9525" marB="0" anchor="ctr">
                    <a:solidFill>
                      <a:srgbClr val="007F76">
                        <a:alpha val="20000"/>
                      </a:srgbClr>
                    </a:solidFill>
                  </a:tcPr>
                </a:tc>
                <a:tc>
                  <a:txBody>
                    <a:bodyPr/>
                    <a:lstStyle/>
                    <a:p>
                      <a:pPr algn="ctr" fontAlgn="ctr"/>
                      <a:r>
                        <a:rPr lang="ru-RU" sz="800" b="0" i="0" u="none" strike="noStrike">
                          <a:solidFill>
                            <a:srgbClr val="000000"/>
                          </a:solidFill>
                          <a:effectLst/>
                          <a:latin typeface="Arial Narrow" panose="020B0606020202030204" pitchFamily="34" charset="0"/>
                        </a:rPr>
                        <a:t>991</a:t>
                      </a:r>
                    </a:p>
                  </a:txBody>
                  <a:tcPr marL="9525" marR="9525" marT="9525" marB="0" anchor="ctr">
                    <a:solidFill>
                      <a:srgbClr val="007F76">
                        <a:alpha val="20000"/>
                      </a:srgbClr>
                    </a:solidFill>
                  </a:tcPr>
                </a:tc>
                <a:tc>
                  <a:txBody>
                    <a:bodyPr/>
                    <a:lstStyle/>
                    <a:p>
                      <a:pPr algn="ctr" fontAlgn="ctr"/>
                      <a:r>
                        <a:rPr lang="ru-RU" sz="800" b="0" i="0" u="none" strike="noStrike">
                          <a:solidFill>
                            <a:srgbClr val="000000"/>
                          </a:solidFill>
                          <a:effectLst/>
                          <a:latin typeface="Arial Narrow" panose="020B0606020202030204" pitchFamily="34" charset="0"/>
                        </a:rPr>
                        <a:t>1 137</a:t>
                      </a:r>
                    </a:p>
                  </a:txBody>
                  <a:tcPr marL="9525" marR="9525" marT="9525" marB="0" anchor="ctr">
                    <a:solidFill>
                      <a:srgbClr val="007F76">
                        <a:alpha val="20000"/>
                      </a:srgbClr>
                    </a:solidFill>
                  </a:tcPr>
                </a:tc>
                <a:tc>
                  <a:txBody>
                    <a:bodyPr/>
                    <a:lstStyle/>
                    <a:p>
                      <a:pPr algn="ctr" fontAlgn="ctr"/>
                      <a:r>
                        <a:rPr lang="ru-RU" sz="800" b="0" i="0" u="none" strike="noStrike">
                          <a:solidFill>
                            <a:srgbClr val="000000"/>
                          </a:solidFill>
                          <a:effectLst/>
                          <a:latin typeface="Arial Narrow" panose="020B0606020202030204" pitchFamily="34" charset="0"/>
                        </a:rPr>
                        <a:t>10,6%</a:t>
                      </a:r>
                    </a:p>
                  </a:txBody>
                  <a:tcPr marL="9525" marR="9525" marT="9525" marB="0" anchor="ctr">
                    <a:solidFill>
                      <a:srgbClr val="007F76">
                        <a:alpha val="20000"/>
                      </a:srgbClr>
                    </a:solidFill>
                  </a:tcPr>
                </a:tc>
                <a:extLst>
                  <a:ext uri="{0D108BD9-81ED-4DB2-BD59-A6C34878D82A}">
                    <a16:rowId xmlns:a16="http://schemas.microsoft.com/office/drawing/2014/main" val="2728981022"/>
                  </a:ext>
                </a:extLst>
              </a:tr>
              <a:tr h="144837">
                <a:tc>
                  <a:txBody>
                    <a:bodyPr/>
                    <a:lstStyle/>
                    <a:p>
                      <a:pPr algn="ctr" fontAlgn="b"/>
                      <a:r>
                        <a:rPr lang="ru-RU" sz="800" u="none" strike="noStrike" dirty="0">
                          <a:solidFill>
                            <a:srgbClr val="007F76"/>
                          </a:solidFill>
                          <a:effectLst/>
                          <a:latin typeface="Arial Narrow" panose="020B0606020202030204" pitchFamily="34" charset="0"/>
                        </a:rPr>
                        <a:t>3</a:t>
                      </a:r>
                      <a:endParaRPr lang="en-US" sz="800" b="0" i="0" u="none" strike="noStrike" dirty="0">
                        <a:solidFill>
                          <a:srgbClr val="007F76"/>
                        </a:solidFill>
                        <a:effectLst/>
                        <a:latin typeface="Arial Narrow" panose="020B0606020202030204" pitchFamily="34" charset="0"/>
                      </a:endParaRPr>
                    </a:p>
                  </a:txBody>
                  <a:tcPr marL="9525" marR="9525" marT="0"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9116-0</a:t>
                      </a:r>
                    </a:p>
                  </a:txBody>
                  <a:tcPr marL="9525" marR="9525" marT="9525" marB="0" anchor="ctr">
                    <a:solidFill>
                      <a:schemeClr val="accent6">
                        <a:lumMod val="50000"/>
                        <a:alpha val="1000"/>
                      </a:schemeClr>
                    </a:solidFill>
                  </a:tcPr>
                </a:tc>
                <a:tc>
                  <a:txBody>
                    <a:bodyPr/>
                    <a:lstStyle/>
                    <a:p>
                      <a:pPr marL="72000" algn="l" fontAlgn="ctr"/>
                      <a:r>
                        <a:rPr lang="ru-RU" sz="800" b="0" i="0" u="none" strike="noStrike" dirty="0">
                          <a:solidFill>
                            <a:srgbClr val="000000"/>
                          </a:solidFill>
                          <a:effectLst/>
                          <a:latin typeface="Arial Narrow" panose="020B0606020202030204" pitchFamily="34" charset="0"/>
                        </a:rPr>
                        <a:t>Аула </a:t>
                      </a:r>
                      <a:r>
                        <a:rPr lang="ru-RU" sz="800" b="0" i="0" u="none" strike="noStrike" dirty="0" err="1">
                          <a:solidFill>
                            <a:srgbClr val="000000"/>
                          </a:solidFill>
                          <a:effectLst/>
                          <a:latin typeface="Arial Narrow" panose="020B0606020202030204" pitchFamily="34" charset="0"/>
                        </a:rPr>
                        <a:t>сыпырушылар</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және</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ашық</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аумақтарды</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тазалаушылар</a:t>
                      </a:r>
                      <a:endParaRPr lang="ru-RU" sz="800" b="0" i="0" u="none" strike="noStrike" dirty="0">
                        <a:solidFill>
                          <a:srgbClr val="000000"/>
                        </a:solidFill>
                        <a:effectLst/>
                        <a:latin typeface="Arial Narrow" panose="020B0606020202030204" pitchFamily="34" charset="0"/>
                      </a:endParaRPr>
                    </a:p>
                  </a:txBody>
                  <a:tcPr marL="9525" marR="9525" marT="9525" marB="0" anchor="ctr">
                    <a:lnR w="12700" cap="flat" cmpd="sng" algn="ctr">
                      <a:solidFill>
                        <a:schemeClr val="tx1"/>
                      </a:solidFill>
                      <a:prstDash val="solid"/>
                      <a:round/>
                      <a:headEnd type="none" w="med" len="med"/>
                      <a:tailEnd type="none" w="med" len="med"/>
                    </a:ln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960</a:t>
                      </a:r>
                    </a:p>
                  </a:txBody>
                  <a:tcPr marL="9525" marR="9525" marT="9525" marB="0" anchor="ctr">
                    <a:lnL w="12700" cap="flat" cmpd="sng" algn="ctr">
                      <a:solidFill>
                        <a:schemeClr val="tx1"/>
                      </a:solidFill>
                      <a:prstDash val="solid"/>
                      <a:round/>
                      <a:headEnd type="none" w="med" len="med"/>
                      <a:tailEnd type="none" w="med" len="med"/>
                    </a:lnL>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207</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400</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241</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112</a:t>
                      </a:r>
                    </a:p>
                  </a:txBody>
                  <a:tcPr marL="9525" marR="9525" marT="9525" marB="0" anchor="ctr">
                    <a:lnR w="12700" cap="flat" cmpd="sng" algn="ctr">
                      <a:solidFill>
                        <a:schemeClr val="tx1"/>
                      </a:solidFill>
                      <a:prstDash val="solid"/>
                      <a:round/>
                      <a:headEnd type="none" w="med" len="med"/>
                      <a:tailEnd type="none" w="med" len="med"/>
                    </a:ln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1 306</a:t>
                      </a:r>
                    </a:p>
                  </a:txBody>
                  <a:tcPr marL="9525" marR="9525" marT="9525" marB="0" anchor="ctr">
                    <a:lnL w="12700" cap="flat" cmpd="sng" algn="ctr">
                      <a:solidFill>
                        <a:schemeClr val="tx1"/>
                      </a:solidFill>
                      <a:prstDash val="solid"/>
                      <a:round/>
                      <a:headEnd type="none" w="med" len="med"/>
                      <a:tailEnd type="none" w="med" len="med"/>
                    </a:lnL>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189</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428</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415</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274</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4,1%</a:t>
                      </a:r>
                    </a:p>
                  </a:txBody>
                  <a:tcPr marL="9525" marR="9525" marT="9525" marB="0" anchor="ctr">
                    <a:solidFill>
                      <a:schemeClr val="accent6">
                        <a:lumMod val="50000"/>
                        <a:alpha val="1000"/>
                      </a:schemeClr>
                    </a:solidFill>
                  </a:tcPr>
                </a:tc>
                <a:extLst>
                  <a:ext uri="{0D108BD9-81ED-4DB2-BD59-A6C34878D82A}">
                    <a16:rowId xmlns:a16="http://schemas.microsoft.com/office/drawing/2014/main" val="496541397"/>
                  </a:ext>
                </a:extLst>
              </a:tr>
              <a:tr h="144837">
                <a:tc>
                  <a:txBody>
                    <a:bodyPr/>
                    <a:lstStyle/>
                    <a:p>
                      <a:pPr algn="ctr" fontAlgn="b"/>
                      <a:r>
                        <a:rPr lang="ru-RU" sz="800" u="none" strike="noStrike" dirty="0">
                          <a:solidFill>
                            <a:srgbClr val="007F76"/>
                          </a:solidFill>
                          <a:effectLst/>
                          <a:latin typeface="Arial Narrow" panose="020B0606020202030204" pitchFamily="34" charset="0"/>
                        </a:rPr>
                        <a:t>4</a:t>
                      </a:r>
                      <a:endParaRPr lang="en-US" sz="800" b="0" i="0" u="none" strike="noStrike" dirty="0">
                        <a:solidFill>
                          <a:srgbClr val="007F76"/>
                        </a:solidFill>
                        <a:effectLst/>
                        <a:latin typeface="Arial Narrow" panose="020B0606020202030204" pitchFamily="34" charset="0"/>
                      </a:endParaRPr>
                    </a:p>
                  </a:txBody>
                  <a:tcPr marL="9525" marR="9525" marT="0" marB="0" anchor="ctr">
                    <a:solidFill>
                      <a:srgbClr val="007F76">
                        <a:alpha val="20000"/>
                      </a:srgbClr>
                    </a:solidFill>
                  </a:tcPr>
                </a:tc>
                <a:tc>
                  <a:txBody>
                    <a:bodyPr/>
                    <a:lstStyle/>
                    <a:p>
                      <a:pPr algn="ctr" fontAlgn="ctr"/>
                      <a:r>
                        <a:rPr lang="ru-RU" sz="800" b="0" i="0" u="none" strike="noStrike">
                          <a:solidFill>
                            <a:srgbClr val="000000"/>
                          </a:solidFill>
                          <a:effectLst/>
                          <a:latin typeface="Arial Narrow" panose="020B0606020202030204" pitchFamily="34" charset="0"/>
                        </a:rPr>
                        <a:t>9329-9</a:t>
                      </a:r>
                    </a:p>
                  </a:txBody>
                  <a:tcPr marL="9525" marR="9525" marT="9525" marB="0" anchor="ctr">
                    <a:solidFill>
                      <a:srgbClr val="007F76">
                        <a:alpha val="20000"/>
                      </a:srgbClr>
                    </a:solidFill>
                  </a:tcPr>
                </a:tc>
                <a:tc>
                  <a:txBody>
                    <a:bodyPr/>
                    <a:lstStyle/>
                    <a:p>
                      <a:pPr marL="72000" algn="l" fontAlgn="ctr"/>
                      <a:r>
                        <a:rPr lang="ru-RU" sz="800" b="0" i="0" u="none" strike="noStrike" dirty="0" err="1">
                          <a:solidFill>
                            <a:srgbClr val="000000"/>
                          </a:solidFill>
                          <a:effectLst/>
                          <a:latin typeface="Arial Narrow" panose="020B0606020202030204" pitchFamily="34" charset="0"/>
                        </a:rPr>
                        <a:t>Өңдеу</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өнеркәсібінде</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жұмыс</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істейтін</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басқа</a:t>
                      </a:r>
                      <a:r>
                        <a:rPr lang="ru-RU" sz="800" b="0" i="0" u="none" strike="noStrike" dirty="0">
                          <a:solidFill>
                            <a:srgbClr val="000000"/>
                          </a:solidFill>
                          <a:effectLst/>
                          <a:latin typeface="Arial Narrow" panose="020B0606020202030204" pitchFamily="34" charset="0"/>
                        </a:rPr>
                        <a:t> да </a:t>
                      </a:r>
                      <a:r>
                        <a:rPr lang="ru-RU" sz="800" b="0" i="0" u="none" strike="noStrike" dirty="0" err="1">
                          <a:solidFill>
                            <a:srgbClr val="000000"/>
                          </a:solidFill>
                          <a:effectLst/>
                          <a:latin typeface="Arial Narrow" panose="020B0606020202030204" pitchFamily="34" charset="0"/>
                        </a:rPr>
                        <a:t>біліктілігі</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жоқ</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жұмысшылар</a:t>
                      </a:r>
                      <a:endParaRPr lang="ru-RU" sz="800" b="0" i="0" u="none" strike="noStrike" dirty="0">
                        <a:solidFill>
                          <a:srgbClr val="000000"/>
                        </a:solidFill>
                        <a:effectLst/>
                        <a:latin typeface="Arial Narrow" panose="020B0606020202030204" pitchFamily="34" charset="0"/>
                      </a:endParaRPr>
                    </a:p>
                  </a:txBody>
                  <a:tcPr marL="9525" marR="9525" marT="9525" marB="0" anchor="ctr">
                    <a:lnR w="12700" cap="flat" cmpd="sng" algn="ctr">
                      <a:solidFill>
                        <a:schemeClr val="tx1"/>
                      </a:solidFill>
                      <a:prstDash val="solid"/>
                      <a:round/>
                      <a:headEnd type="none" w="med" len="med"/>
                      <a:tailEnd type="none" w="med" len="med"/>
                    </a:lnR>
                    <a:solidFill>
                      <a:srgbClr val="007F76">
                        <a:alpha val="20000"/>
                      </a:srgbClr>
                    </a:solidFill>
                  </a:tcPr>
                </a:tc>
                <a:tc>
                  <a:txBody>
                    <a:bodyPr/>
                    <a:lstStyle/>
                    <a:p>
                      <a:pPr algn="ctr" fontAlgn="ctr"/>
                      <a:r>
                        <a:rPr lang="ru-RU" sz="800" b="0" i="0" u="none" strike="noStrike">
                          <a:solidFill>
                            <a:srgbClr val="000000"/>
                          </a:solidFill>
                          <a:effectLst/>
                          <a:latin typeface="Arial Narrow" panose="020B0606020202030204" pitchFamily="34" charset="0"/>
                        </a:rPr>
                        <a:t>1 484</a:t>
                      </a:r>
                    </a:p>
                  </a:txBody>
                  <a:tcPr marL="9525" marR="9525" marT="9525" marB="0" anchor="ctr">
                    <a:lnL w="12700" cap="flat" cmpd="sng" algn="ctr">
                      <a:solidFill>
                        <a:schemeClr val="tx1"/>
                      </a:solidFill>
                      <a:prstDash val="solid"/>
                      <a:round/>
                      <a:headEnd type="none" w="med" len="med"/>
                      <a:tailEnd type="none" w="med" len="med"/>
                    </a:lnL>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71</a:t>
                      </a:r>
                    </a:p>
                  </a:txBody>
                  <a:tcPr marL="9525" marR="9525" marT="9525" marB="0" anchor="c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97</a:t>
                      </a:r>
                    </a:p>
                  </a:txBody>
                  <a:tcPr marL="9525" marR="9525" marT="9525" marB="0" anchor="c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52</a:t>
                      </a:r>
                    </a:p>
                  </a:txBody>
                  <a:tcPr marL="9525" marR="9525" marT="9525" marB="0" anchor="c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1 264</a:t>
                      </a:r>
                    </a:p>
                  </a:txBody>
                  <a:tcPr marL="9525" marR="9525" marT="9525" marB="0" anchor="ctr">
                    <a:lnR w="12700" cap="flat" cmpd="sng" algn="ctr">
                      <a:solidFill>
                        <a:schemeClr val="tx1"/>
                      </a:solidFill>
                      <a:prstDash val="solid"/>
                      <a:round/>
                      <a:headEnd type="none" w="med" len="med"/>
                      <a:tailEnd type="none" w="med" len="med"/>
                    </a:ln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803</a:t>
                      </a:r>
                    </a:p>
                  </a:txBody>
                  <a:tcPr marL="9525" marR="9525" marT="9525" marB="0" anchor="ctr">
                    <a:lnL w="12700" cap="flat" cmpd="sng" algn="ctr">
                      <a:solidFill>
                        <a:schemeClr val="tx1"/>
                      </a:solidFill>
                      <a:prstDash val="solid"/>
                      <a:round/>
                      <a:headEnd type="none" w="med" len="med"/>
                      <a:tailEnd type="none" w="med" len="med"/>
                    </a:lnL>
                    <a:solidFill>
                      <a:srgbClr val="007F76">
                        <a:alpha val="20000"/>
                      </a:srgbClr>
                    </a:solidFill>
                  </a:tcPr>
                </a:tc>
                <a:tc>
                  <a:txBody>
                    <a:bodyPr/>
                    <a:lstStyle/>
                    <a:p>
                      <a:pPr algn="ctr" fontAlgn="ctr"/>
                      <a:r>
                        <a:rPr lang="ru-RU" sz="800" b="0" i="0" u="none" strike="noStrike">
                          <a:solidFill>
                            <a:srgbClr val="000000"/>
                          </a:solidFill>
                          <a:effectLst/>
                          <a:latin typeface="Arial Narrow" panose="020B0606020202030204" pitchFamily="34" charset="0"/>
                        </a:rPr>
                        <a:t>135</a:t>
                      </a:r>
                    </a:p>
                  </a:txBody>
                  <a:tcPr marL="9525" marR="9525" marT="9525" marB="0" anchor="c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156</a:t>
                      </a:r>
                    </a:p>
                  </a:txBody>
                  <a:tcPr marL="9525" marR="9525" marT="9525" marB="0" anchor="ctr">
                    <a:solidFill>
                      <a:srgbClr val="007F76">
                        <a:alpha val="20000"/>
                      </a:srgbClr>
                    </a:solidFill>
                  </a:tcPr>
                </a:tc>
                <a:tc>
                  <a:txBody>
                    <a:bodyPr/>
                    <a:lstStyle/>
                    <a:p>
                      <a:pPr algn="ctr" fontAlgn="ctr"/>
                      <a:r>
                        <a:rPr lang="ru-RU" sz="800" b="0" i="0" u="none" strike="noStrike">
                          <a:solidFill>
                            <a:srgbClr val="000000"/>
                          </a:solidFill>
                          <a:effectLst/>
                          <a:latin typeface="Arial Narrow" panose="020B0606020202030204" pitchFamily="34" charset="0"/>
                        </a:rPr>
                        <a:t>143</a:t>
                      </a:r>
                    </a:p>
                  </a:txBody>
                  <a:tcPr marL="9525" marR="9525" marT="9525" marB="0" anchor="ctr">
                    <a:solidFill>
                      <a:srgbClr val="007F76">
                        <a:alpha val="20000"/>
                      </a:srgbClr>
                    </a:solidFill>
                  </a:tcPr>
                </a:tc>
                <a:tc>
                  <a:txBody>
                    <a:bodyPr/>
                    <a:lstStyle/>
                    <a:p>
                      <a:pPr algn="ctr" fontAlgn="ctr"/>
                      <a:r>
                        <a:rPr lang="ru-RU" sz="800" b="0" i="0" u="none" strike="noStrike">
                          <a:solidFill>
                            <a:srgbClr val="000000"/>
                          </a:solidFill>
                          <a:effectLst/>
                          <a:latin typeface="Arial Narrow" panose="020B0606020202030204" pitchFamily="34" charset="0"/>
                        </a:rPr>
                        <a:t>369</a:t>
                      </a:r>
                    </a:p>
                  </a:txBody>
                  <a:tcPr marL="9525" marR="9525" marT="9525" marB="0" anchor="ctr">
                    <a:solidFill>
                      <a:srgbClr val="007F76">
                        <a:alpha val="20000"/>
                      </a:srgbClr>
                    </a:solidFill>
                  </a:tcPr>
                </a:tc>
                <a:tc>
                  <a:txBody>
                    <a:bodyPr/>
                    <a:lstStyle/>
                    <a:p>
                      <a:pPr algn="ctr" fontAlgn="ctr"/>
                      <a:r>
                        <a:rPr lang="ru-RU" sz="800" b="0" i="0" u="none" strike="noStrike">
                          <a:solidFill>
                            <a:srgbClr val="000000"/>
                          </a:solidFill>
                          <a:effectLst/>
                          <a:latin typeface="Arial Narrow" panose="020B0606020202030204" pitchFamily="34" charset="0"/>
                        </a:rPr>
                        <a:t>2,5%</a:t>
                      </a:r>
                    </a:p>
                  </a:txBody>
                  <a:tcPr marL="9525" marR="9525" marT="9525" marB="0" anchor="ctr">
                    <a:solidFill>
                      <a:srgbClr val="007F76">
                        <a:alpha val="20000"/>
                      </a:srgbClr>
                    </a:solidFill>
                  </a:tcPr>
                </a:tc>
                <a:extLst>
                  <a:ext uri="{0D108BD9-81ED-4DB2-BD59-A6C34878D82A}">
                    <a16:rowId xmlns:a16="http://schemas.microsoft.com/office/drawing/2014/main" val="4195104307"/>
                  </a:ext>
                </a:extLst>
              </a:tr>
              <a:tr h="144837">
                <a:tc>
                  <a:txBody>
                    <a:bodyPr/>
                    <a:lstStyle/>
                    <a:p>
                      <a:pPr algn="ctr" fontAlgn="b"/>
                      <a:r>
                        <a:rPr lang="ru-RU" sz="800" u="none" strike="noStrike" dirty="0">
                          <a:solidFill>
                            <a:srgbClr val="007F76"/>
                          </a:solidFill>
                          <a:effectLst/>
                          <a:latin typeface="Arial Narrow" panose="020B0606020202030204" pitchFamily="34" charset="0"/>
                        </a:rPr>
                        <a:t>5</a:t>
                      </a:r>
                      <a:endParaRPr lang="en-US" sz="800" b="0" i="0" u="none" strike="noStrike" dirty="0">
                        <a:solidFill>
                          <a:srgbClr val="007F76"/>
                        </a:solidFill>
                        <a:effectLst/>
                        <a:latin typeface="Arial Narrow" panose="020B0606020202030204" pitchFamily="34" charset="0"/>
                      </a:endParaRPr>
                    </a:p>
                  </a:txBody>
                  <a:tcPr marL="9525" marR="9525" marT="0"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9312-2</a:t>
                      </a:r>
                    </a:p>
                  </a:txBody>
                  <a:tcPr marL="9525" marR="9525" marT="9525" marB="0" anchor="ctr">
                    <a:solidFill>
                      <a:schemeClr val="accent6">
                        <a:lumMod val="50000"/>
                        <a:alpha val="1000"/>
                      </a:schemeClr>
                    </a:solidFill>
                  </a:tcPr>
                </a:tc>
                <a:tc>
                  <a:txBody>
                    <a:bodyPr/>
                    <a:lstStyle/>
                    <a:p>
                      <a:pPr marL="72000" algn="l" fontAlgn="ctr"/>
                      <a:r>
                        <a:rPr lang="ru-RU" sz="800" b="0" i="0" u="none" strike="noStrike" dirty="0" err="1">
                          <a:solidFill>
                            <a:srgbClr val="000000"/>
                          </a:solidFill>
                          <a:effectLst/>
                          <a:latin typeface="Arial Narrow" panose="020B0606020202030204" pitchFamily="34" charset="0"/>
                        </a:rPr>
                        <a:t>Ғимараттарды</a:t>
                      </a:r>
                      <a:r>
                        <a:rPr lang="ru-RU" sz="800" b="0" i="0" u="none" strike="noStrike" dirty="0">
                          <a:solidFill>
                            <a:srgbClr val="000000"/>
                          </a:solidFill>
                          <a:effectLst/>
                          <a:latin typeface="Arial Narrow" panose="020B0606020202030204" pitchFamily="34" charset="0"/>
                        </a:rPr>
                        <a:t> салу </a:t>
                      </a:r>
                      <a:r>
                        <a:rPr lang="ru-RU" sz="800" b="0" i="0" u="none" strike="noStrike" dirty="0" err="1">
                          <a:solidFill>
                            <a:srgbClr val="000000"/>
                          </a:solidFill>
                          <a:effectLst/>
                          <a:latin typeface="Arial Narrow" panose="020B0606020202030204" pitchFamily="34" charset="0"/>
                        </a:rPr>
                        <a:t>және</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жөндеу</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жөніндегі</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біліктілігі</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жоқ</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жұмысшылар</a:t>
                      </a:r>
                      <a:endParaRPr lang="ru-RU" sz="800" b="0" i="0" u="none" strike="noStrike" dirty="0">
                        <a:solidFill>
                          <a:srgbClr val="000000"/>
                        </a:solidFill>
                        <a:effectLst/>
                        <a:latin typeface="Arial Narrow" panose="020B0606020202030204" pitchFamily="34" charset="0"/>
                      </a:endParaRPr>
                    </a:p>
                  </a:txBody>
                  <a:tcPr marL="9525" marR="9525" marT="9525" marB="0" anchor="ctr">
                    <a:lnR w="12700" cap="flat" cmpd="sng" algn="ctr">
                      <a:solidFill>
                        <a:schemeClr val="tx1"/>
                      </a:solidFill>
                      <a:prstDash val="solid"/>
                      <a:round/>
                      <a:headEnd type="none" w="med" len="med"/>
                      <a:tailEnd type="none" w="med" len="med"/>
                    </a:ln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599</a:t>
                      </a:r>
                    </a:p>
                  </a:txBody>
                  <a:tcPr marL="9525" marR="9525" marT="9525" marB="0" anchor="ctr">
                    <a:lnL w="12700" cap="flat" cmpd="sng" algn="ctr">
                      <a:solidFill>
                        <a:schemeClr val="tx1"/>
                      </a:solidFill>
                      <a:prstDash val="solid"/>
                      <a:round/>
                      <a:headEnd type="none" w="med" len="med"/>
                      <a:tailEnd type="none" w="med" len="med"/>
                    </a:lnL>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45</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162</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306</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86</a:t>
                      </a:r>
                    </a:p>
                  </a:txBody>
                  <a:tcPr marL="9525" marR="9525" marT="9525" marB="0" anchor="ctr">
                    <a:lnR w="12700" cap="flat" cmpd="sng" algn="ctr">
                      <a:solidFill>
                        <a:schemeClr val="tx1"/>
                      </a:solidFill>
                      <a:prstDash val="solid"/>
                      <a:round/>
                      <a:headEnd type="none" w="med" len="med"/>
                      <a:tailEnd type="none" w="med" len="med"/>
                    </a:ln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757</a:t>
                      </a:r>
                    </a:p>
                  </a:txBody>
                  <a:tcPr marL="9525" marR="9525" marT="9525" marB="0" anchor="ctr">
                    <a:lnL w="12700" cap="flat" cmpd="sng" algn="ctr">
                      <a:solidFill>
                        <a:schemeClr val="tx1"/>
                      </a:solidFill>
                      <a:prstDash val="solid"/>
                      <a:round/>
                      <a:headEnd type="none" w="med" len="med"/>
                      <a:tailEnd type="none" w="med" len="med"/>
                    </a:lnL>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8</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159</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287</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303</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2,4%</a:t>
                      </a:r>
                    </a:p>
                  </a:txBody>
                  <a:tcPr marL="9525" marR="9525" marT="9525" marB="0" anchor="ctr">
                    <a:solidFill>
                      <a:schemeClr val="accent6">
                        <a:lumMod val="50000"/>
                        <a:alpha val="1000"/>
                      </a:schemeClr>
                    </a:solidFill>
                  </a:tcPr>
                </a:tc>
                <a:extLst>
                  <a:ext uri="{0D108BD9-81ED-4DB2-BD59-A6C34878D82A}">
                    <a16:rowId xmlns:a16="http://schemas.microsoft.com/office/drawing/2014/main" val="2161733166"/>
                  </a:ext>
                </a:extLst>
              </a:tr>
              <a:tr h="144837">
                <a:tc>
                  <a:txBody>
                    <a:bodyPr/>
                    <a:lstStyle/>
                    <a:p>
                      <a:pPr algn="ctr" fontAlgn="b"/>
                      <a:r>
                        <a:rPr lang="ru-RU" sz="800" u="none" strike="noStrike" dirty="0">
                          <a:solidFill>
                            <a:srgbClr val="007F76"/>
                          </a:solidFill>
                          <a:effectLst/>
                          <a:latin typeface="Arial Narrow" panose="020B0606020202030204" pitchFamily="34" charset="0"/>
                        </a:rPr>
                        <a:t>6</a:t>
                      </a:r>
                      <a:endParaRPr lang="en-US" sz="800" b="0" i="0" u="none" strike="noStrike" dirty="0">
                        <a:solidFill>
                          <a:srgbClr val="007F76"/>
                        </a:solidFill>
                        <a:effectLst/>
                        <a:latin typeface="Arial Narrow" panose="020B0606020202030204" pitchFamily="34" charset="0"/>
                      </a:endParaRPr>
                    </a:p>
                  </a:txBody>
                  <a:tcPr marL="9525" marR="9525" marT="0" marB="0" anchor="ctr">
                    <a:solidFill>
                      <a:srgbClr val="007F76">
                        <a:alpha val="20000"/>
                      </a:srgbClr>
                    </a:solidFill>
                  </a:tcPr>
                </a:tc>
                <a:tc>
                  <a:txBody>
                    <a:bodyPr/>
                    <a:lstStyle/>
                    <a:p>
                      <a:pPr algn="ctr" fontAlgn="ctr"/>
                      <a:r>
                        <a:rPr lang="ru-RU" sz="800" b="0" i="0" u="none" strike="noStrike">
                          <a:solidFill>
                            <a:srgbClr val="000000"/>
                          </a:solidFill>
                          <a:effectLst/>
                          <a:latin typeface="Arial Narrow" panose="020B0606020202030204" pitchFamily="34" charset="0"/>
                        </a:rPr>
                        <a:t>7119-9</a:t>
                      </a:r>
                    </a:p>
                  </a:txBody>
                  <a:tcPr marL="9525" marR="9525" marT="9525" marB="0" anchor="ctr">
                    <a:solidFill>
                      <a:srgbClr val="007F76">
                        <a:alpha val="20000"/>
                      </a:srgbClr>
                    </a:solidFill>
                  </a:tcPr>
                </a:tc>
                <a:tc>
                  <a:txBody>
                    <a:bodyPr/>
                    <a:lstStyle/>
                    <a:p>
                      <a:pPr marL="72000" algn="l" fontAlgn="ctr"/>
                      <a:r>
                        <a:rPr lang="ru-RU" sz="800" b="0" i="0" u="none" strike="noStrike" dirty="0" err="1">
                          <a:solidFill>
                            <a:srgbClr val="000000"/>
                          </a:solidFill>
                          <a:effectLst/>
                          <a:latin typeface="Arial Narrow" panose="020B0606020202030204" pitchFamily="34" charset="0"/>
                        </a:rPr>
                        <a:t>Құрылысшы-монтаждаушылар</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және</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тектес</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қызметтер</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саласындағы</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жұмысшылары</a:t>
                      </a:r>
                      <a:endParaRPr lang="ru-RU" sz="800" b="0" i="0" u="none" strike="noStrike" dirty="0">
                        <a:solidFill>
                          <a:srgbClr val="000000"/>
                        </a:solidFill>
                        <a:effectLst/>
                        <a:latin typeface="Arial Narrow" panose="020B0606020202030204" pitchFamily="34" charset="0"/>
                      </a:endParaRPr>
                    </a:p>
                  </a:txBody>
                  <a:tcPr marL="9525" marR="9525" marT="9525" marB="0" anchor="ctr">
                    <a:lnR w="12700" cap="flat" cmpd="sng" algn="ctr">
                      <a:solidFill>
                        <a:schemeClr val="tx1"/>
                      </a:solidFill>
                      <a:prstDash val="solid"/>
                      <a:round/>
                      <a:headEnd type="none" w="med" len="med"/>
                      <a:tailEnd type="none" w="med" len="med"/>
                    </a:lnR>
                    <a:solidFill>
                      <a:srgbClr val="007F76">
                        <a:alpha val="20000"/>
                      </a:srgbClr>
                    </a:solidFill>
                  </a:tcPr>
                </a:tc>
                <a:tc>
                  <a:txBody>
                    <a:bodyPr/>
                    <a:lstStyle/>
                    <a:p>
                      <a:pPr algn="ctr" fontAlgn="ctr"/>
                      <a:r>
                        <a:rPr lang="ru-RU" sz="800" b="0" i="0" u="none" strike="noStrike">
                          <a:solidFill>
                            <a:srgbClr val="000000"/>
                          </a:solidFill>
                          <a:effectLst/>
                          <a:latin typeface="Arial Narrow" panose="020B0606020202030204" pitchFamily="34" charset="0"/>
                        </a:rPr>
                        <a:t>476</a:t>
                      </a:r>
                    </a:p>
                  </a:txBody>
                  <a:tcPr marL="9525" marR="9525" marT="9525" marB="0" anchor="ctr">
                    <a:lnL w="12700" cap="flat" cmpd="sng" algn="ctr">
                      <a:solidFill>
                        <a:schemeClr val="tx1"/>
                      </a:solidFill>
                      <a:prstDash val="solid"/>
                      <a:round/>
                      <a:headEnd type="none" w="med" len="med"/>
                      <a:tailEnd type="none" w="med" len="med"/>
                    </a:lnL>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4</a:t>
                      </a:r>
                    </a:p>
                  </a:txBody>
                  <a:tcPr marL="9525" marR="9525" marT="9525" marB="0" anchor="c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304</a:t>
                      </a:r>
                    </a:p>
                  </a:txBody>
                  <a:tcPr marL="9525" marR="9525" marT="9525" marB="0" anchor="c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144</a:t>
                      </a:r>
                    </a:p>
                  </a:txBody>
                  <a:tcPr marL="9525" marR="9525" marT="9525" marB="0" anchor="c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24</a:t>
                      </a:r>
                    </a:p>
                  </a:txBody>
                  <a:tcPr marL="9525" marR="9525" marT="9525" marB="0" anchor="ctr">
                    <a:lnR w="12700" cap="flat" cmpd="sng" algn="ctr">
                      <a:solidFill>
                        <a:schemeClr val="tx1"/>
                      </a:solidFill>
                      <a:prstDash val="solid"/>
                      <a:round/>
                      <a:headEnd type="none" w="med" len="med"/>
                      <a:tailEnd type="none" w="med" len="med"/>
                    </a:ln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741</a:t>
                      </a:r>
                    </a:p>
                  </a:txBody>
                  <a:tcPr marL="9525" marR="9525" marT="9525" marB="0" anchor="ctr">
                    <a:lnL w="12700" cap="flat" cmpd="sng" algn="ctr">
                      <a:solidFill>
                        <a:schemeClr val="tx1"/>
                      </a:solidFill>
                      <a:prstDash val="solid"/>
                      <a:round/>
                      <a:headEnd type="none" w="med" len="med"/>
                      <a:tailEnd type="none" w="med" len="med"/>
                    </a:lnL>
                    <a:solidFill>
                      <a:srgbClr val="007F76">
                        <a:alpha val="20000"/>
                      </a:srgbClr>
                    </a:solidFill>
                  </a:tcPr>
                </a:tc>
                <a:tc>
                  <a:txBody>
                    <a:bodyPr/>
                    <a:lstStyle/>
                    <a:p>
                      <a:pPr algn="ctr" fontAlgn="ctr"/>
                      <a:r>
                        <a:rPr lang="ru-RU" sz="800" b="0" i="0" u="none" strike="noStrike">
                          <a:solidFill>
                            <a:srgbClr val="000000"/>
                          </a:solidFill>
                          <a:effectLst/>
                          <a:latin typeface="Arial Narrow" panose="020B0606020202030204" pitchFamily="34" charset="0"/>
                        </a:rPr>
                        <a:t>106</a:t>
                      </a:r>
                    </a:p>
                  </a:txBody>
                  <a:tcPr marL="9525" marR="9525" marT="9525" marB="0" anchor="c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126</a:t>
                      </a:r>
                    </a:p>
                  </a:txBody>
                  <a:tcPr marL="9525" marR="9525" marT="9525" marB="0" anchor="ctr">
                    <a:solidFill>
                      <a:srgbClr val="007F76">
                        <a:alpha val="20000"/>
                      </a:srgbClr>
                    </a:solidFill>
                  </a:tcPr>
                </a:tc>
                <a:tc>
                  <a:txBody>
                    <a:bodyPr/>
                    <a:lstStyle/>
                    <a:p>
                      <a:pPr algn="ctr" fontAlgn="ctr"/>
                      <a:r>
                        <a:rPr lang="ru-RU" sz="800" b="0" i="0" u="none" strike="noStrike">
                          <a:solidFill>
                            <a:srgbClr val="000000"/>
                          </a:solidFill>
                          <a:effectLst/>
                          <a:latin typeface="Arial Narrow" panose="020B0606020202030204" pitchFamily="34" charset="0"/>
                        </a:rPr>
                        <a:t>268</a:t>
                      </a:r>
                    </a:p>
                  </a:txBody>
                  <a:tcPr marL="9525" marR="9525" marT="9525" marB="0" anchor="ctr">
                    <a:solidFill>
                      <a:srgbClr val="007F76">
                        <a:alpha val="20000"/>
                      </a:srgbClr>
                    </a:solidFill>
                  </a:tcPr>
                </a:tc>
                <a:tc>
                  <a:txBody>
                    <a:bodyPr/>
                    <a:lstStyle/>
                    <a:p>
                      <a:pPr algn="ctr" fontAlgn="ctr"/>
                      <a:r>
                        <a:rPr lang="ru-RU" sz="800" b="0" i="0" u="none" strike="noStrike">
                          <a:solidFill>
                            <a:srgbClr val="000000"/>
                          </a:solidFill>
                          <a:effectLst/>
                          <a:latin typeface="Arial Narrow" panose="020B0606020202030204" pitchFamily="34" charset="0"/>
                        </a:rPr>
                        <a:t>241</a:t>
                      </a:r>
                    </a:p>
                  </a:txBody>
                  <a:tcPr marL="9525" marR="9525" marT="9525" marB="0" anchor="ctr">
                    <a:solidFill>
                      <a:srgbClr val="007F76">
                        <a:alpha val="20000"/>
                      </a:srgbClr>
                    </a:solidFill>
                  </a:tcPr>
                </a:tc>
                <a:tc>
                  <a:txBody>
                    <a:bodyPr/>
                    <a:lstStyle/>
                    <a:p>
                      <a:pPr algn="ctr" fontAlgn="ctr"/>
                      <a:r>
                        <a:rPr lang="ru-RU" sz="800" b="0" i="0" u="none" strike="noStrike">
                          <a:solidFill>
                            <a:srgbClr val="000000"/>
                          </a:solidFill>
                          <a:effectLst/>
                          <a:latin typeface="Arial Narrow" panose="020B0606020202030204" pitchFamily="34" charset="0"/>
                        </a:rPr>
                        <a:t>2,3%</a:t>
                      </a:r>
                    </a:p>
                  </a:txBody>
                  <a:tcPr marL="9525" marR="9525" marT="9525" marB="0" anchor="ctr">
                    <a:solidFill>
                      <a:srgbClr val="007F76">
                        <a:alpha val="20000"/>
                      </a:srgbClr>
                    </a:solidFill>
                  </a:tcPr>
                </a:tc>
                <a:extLst>
                  <a:ext uri="{0D108BD9-81ED-4DB2-BD59-A6C34878D82A}">
                    <a16:rowId xmlns:a16="http://schemas.microsoft.com/office/drawing/2014/main" val="1745570149"/>
                  </a:ext>
                </a:extLst>
              </a:tr>
              <a:tr h="144837">
                <a:tc>
                  <a:txBody>
                    <a:bodyPr/>
                    <a:lstStyle/>
                    <a:p>
                      <a:pPr algn="ctr" fontAlgn="b"/>
                      <a:r>
                        <a:rPr lang="ru-RU" sz="800" u="none" strike="noStrike" dirty="0">
                          <a:solidFill>
                            <a:srgbClr val="007F76"/>
                          </a:solidFill>
                          <a:effectLst/>
                          <a:latin typeface="Arial Narrow" panose="020B0606020202030204" pitchFamily="34" charset="0"/>
                        </a:rPr>
                        <a:t>7</a:t>
                      </a:r>
                      <a:endParaRPr lang="en-US" sz="800" b="0" i="0" u="none" strike="noStrike" dirty="0">
                        <a:solidFill>
                          <a:srgbClr val="007F76"/>
                        </a:solidFill>
                        <a:effectLst/>
                        <a:latin typeface="Arial Narrow" panose="020B0606020202030204" pitchFamily="34" charset="0"/>
                      </a:endParaRPr>
                    </a:p>
                  </a:txBody>
                  <a:tcPr marL="9525" marR="9525" marT="0"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8322-2</a:t>
                      </a:r>
                    </a:p>
                  </a:txBody>
                  <a:tcPr marL="9525" marR="9525" marT="9525" marB="0" anchor="ctr">
                    <a:solidFill>
                      <a:schemeClr val="accent6">
                        <a:lumMod val="50000"/>
                        <a:alpha val="1000"/>
                      </a:schemeClr>
                    </a:solidFill>
                  </a:tcPr>
                </a:tc>
                <a:tc>
                  <a:txBody>
                    <a:bodyPr/>
                    <a:lstStyle/>
                    <a:p>
                      <a:pPr marL="72000" algn="l" fontAlgn="ctr"/>
                      <a:r>
                        <a:rPr lang="ru-RU" sz="800" b="0" i="0" u="none" strike="noStrike" dirty="0">
                          <a:solidFill>
                            <a:srgbClr val="000000"/>
                          </a:solidFill>
                          <a:effectLst/>
                          <a:latin typeface="Arial Narrow" panose="020B0606020202030204" pitchFamily="34" charset="0"/>
                        </a:rPr>
                        <a:t>Жеке </a:t>
                      </a:r>
                      <a:r>
                        <a:rPr lang="ru-RU" sz="800" b="0" i="0" u="none" strike="noStrike" dirty="0" err="1">
                          <a:solidFill>
                            <a:srgbClr val="000000"/>
                          </a:solidFill>
                          <a:effectLst/>
                          <a:latin typeface="Arial Narrow" panose="020B0606020202030204" pitchFamily="34" charset="0"/>
                        </a:rPr>
                        <a:t>жүргізушілер</a:t>
                      </a:r>
                      <a:r>
                        <a:rPr lang="ru-RU" sz="800" b="0" i="0" u="none" strike="noStrike" dirty="0">
                          <a:solidFill>
                            <a:srgbClr val="000000"/>
                          </a:solidFill>
                          <a:effectLst/>
                          <a:latin typeface="Arial Narrow" panose="020B0606020202030204" pitchFamily="34" charset="0"/>
                        </a:rPr>
                        <a:t> мен </a:t>
                      </a:r>
                      <a:r>
                        <a:rPr lang="ru-RU" sz="800" b="0" i="0" u="none" strike="noStrike" dirty="0" err="1">
                          <a:solidFill>
                            <a:srgbClr val="000000"/>
                          </a:solidFill>
                          <a:effectLst/>
                          <a:latin typeface="Arial Narrow" panose="020B0606020202030204" pitchFamily="34" charset="0"/>
                        </a:rPr>
                        <a:t>шопырлар</a:t>
                      </a:r>
                      <a:endParaRPr lang="ru-RU" sz="800" b="0" i="0" u="none" strike="noStrike" dirty="0">
                        <a:solidFill>
                          <a:srgbClr val="000000"/>
                        </a:solidFill>
                        <a:effectLst/>
                        <a:latin typeface="Arial Narrow" panose="020B0606020202030204" pitchFamily="34" charset="0"/>
                      </a:endParaRPr>
                    </a:p>
                  </a:txBody>
                  <a:tcPr marL="9525" marR="9525" marT="9525" marB="0" anchor="ctr">
                    <a:lnR w="12700" cap="flat" cmpd="sng" algn="ctr">
                      <a:solidFill>
                        <a:schemeClr val="tx1"/>
                      </a:solidFill>
                      <a:prstDash val="solid"/>
                      <a:round/>
                      <a:headEnd type="none" w="med" len="med"/>
                      <a:tailEnd type="none" w="med" len="med"/>
                    </a:ln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660</a:t>
                      </a:r>
                    </a:p>
                  </a:txBody>
                  <a:tcPr marL="9525" marR="9525" marT="9525" marB="0" anchor="ctr">
                    <a:lnL w="12700" cap="flat" cmpd="sng" algn="ctr">
                      <a:solidFill>
                        <a:schemeClr val="tx1"/>
                      </a:solidFill>
                      <a:prstDash val="solid"/>
                      <a:round/>
                      <a:headEnd type="none" w="med" len="med"/>
                      <a:tailEnd type="none" w="med" len="med"/>
                    </a:lnL>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185</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199</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170</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106</a:t>
                      </a:r>
                    </a:p>
                  </a:txBody>
                  <a:tcPr marL="9525" marR="9525" marT="9525" marB="0" anchor="ctr">
                    <a:lnR w="12700" cap="flat" cmpd="sng" algn="ctr">
                      <a:solidFill>
                        <a:schemeClr val="tx1"/>
                      </a:solidFill>
                      <a:prstDash val="solid"/>
                      <a:round/>
                      <a:headEnd type="none" w="med" len="med"/>
                      <a:tailEnd type="none" w="med" len="med"/>
                    </a:ln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681</a:t>
                      </a:r>
                    </a:p>
                  </a:txBody>
                  <a:tcPr marL="9525" marR="9525" marT="9525" marB="0" anchor="ctr">
                    <a:lnL w="12700" cap="flat" cmpd="sng" algn="ctr">
                      <a:solidFill>
                        <a:schemeClr val="tx1"/>
                      </a:solidFill>
                      <a:prstDash val="solid"/>
                      <a:round/>
                      <a:headEnd type="none" w="med" len="med"/>
                      <a:tailEnd type="none" w="med" len="med"/>
                    </a:lnL>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184</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143</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176</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178</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2,1%</a:t>
                      </a:r>
                    </a:p>
                  </a:txBody>
                  <a:tcPr marL="9525" marR="9525" marT="9525" marB="0" anchor="ctr">
                    <a:solidFill>
                      <a:schemeClr val="accent6">
                        <a:lumMod val="50000"/>
                        <a:alpha val="1000"/>
                      </a:schemeClr>
                    </a:solidFill>
                  </a:tcPr>
                </a:tc>
                <a:extLst>
                  <a:ext uri="{0D108BD9-81ED-4DB2-BD59-A6C34878D82A}">
                    <a16:rowId xmlns:a16="http://schemas.microsoft.com/office/drawing/2014/main" val="4097615506"/>
                  </a:ext>
                </a:extLst>
              </a:tr>
              <a:tr h="144837">
                <a:tc>
                  <a:txBody>
                    <a:bodyPr/>
                    <a:lstStyle/>
                    <a:p>
                      <a:pPr algn="ctr" fontAlgn="b"/>
                      <a:r>
                        <a:rPr lang="ru-RU" sz="800" u="none" strike="noStrike" dirty="0">
                          <a:solidFill>
                            <a:srgbClr val="007F76"/>
                          </a:solidFill>
                          <a:effectLst/>
                          <a:latin typeface="Arial Narrow" panose="020B0606020202030204" pitchFamily="34" charset="0"/>
                        </a:rPr>
                        <a:t>8</a:t>
                      </a:r>
                      <a:endParaRPr lang="en-US" sz="800" b="0" i="0" u="none" strike="noStrike" dirty="0">
                        <a:solidFill>
                          <a:srgbClr val="007F76"/>
                        </a:solidFill>
                        <a:effectLst/>
                        <a:latin typeface="Arial Narrow" panose="020B0606020202030204" pitchFamily="34" charset="0"/>
                      </a:endParaRPr>
                    </a:p>
                  </a:txBody>
                  <a:tcPr marL="9525" marR="9525" marT="0" marB="0" anchor="ctr">
                    <a:solidFill>
                      <a:srgbClr val="007F76">
                        <a:alpha val="20000"/>
                      </a:srgbClr>
                    </a:solidFill>
                  </a:tcPr>
                </a:tc>
                <a:tc>
                  <a:txBody>
                    <a:bodyPr/>
                    <a:lstStyle/>
                    <a:p>
                      <a:pPr algn="ctr" fontAlgn="ctr"/>
                      <a:r>
                        <a:rPr lang="ru-RU" sz="800" b="0" i="0" u="none" strike="noStrike">
                          <a:solidFill>
                            <a:srgbClr val="000000"/>
                          </a:solidFill>
                          <a:effectLst/>
                          <a:latin typeface="Arial Narrow" panose="020B0606020202030204" pitchFamily="34" charset="0"/>
                        </a:rPr>
                        <a:t>7533-1</a:t>
                      </a:r>
                    </a:p>
                  </a:txBody>
                  <a:tcPr marL="9525" marR="9525" marT="9525" marB="0" anchor="ctr">
                    <a:solidFill>
                      <a:srgbClr val="007F76">
                        <a:alpha val="20000"/>
                      </a:srgbClr>
                    </a:solidFill>
                  </a:tcPr>
                </a:tc>
                <a:tc>
                  <a:txBody>
                    <a:bodyPr/>
                    <a:lstStyle/>
                    <a:p>
                      <a:pPr marL="72000" algn="l" fontAlgn="ctr"/>
                      <a:r>
                        <a:rPr lang="ru-RU" sz="800" b="0" i="0" u="none" strike="noStrike" dirty="0" err="1">
                          <a:solidFill>
                            <a:srgbClr val="000000"/>
                          </a:solidFill>
                          <a:effectLst/>
                          <a:latin typeface="Arial Narrow" panose="020B0606020202030204" pitchFamily="34" charset="0"/>
                        </a:rPr>
                        <a:t>Тігіншілер</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және</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киім</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және</a:t>
                      </a:r>
                      <a:r>
                        <a:rPr lang="ru-RU" sz="800" b="0" i="0" u="none" strike="noStrike" dirty="0">
                          <a:solidFill>
                            <a:srgbClr val="000000"/>
                          </a:solidFill>
                          <a:effectLst/>
                          <a:latin typeface="Arial Narrow" panose="020B0606020202030204" pitchFamily="34" charset="0"/>
                        </a:rPr>
                        <a:t> мата </a:t>
                      </a:r>
                      <a:r>
                        <a:rPr lang="ru-RU" sz="800" b="0" i="0" u="none" strike="noStrike" dirty="0" err="1">
                          <a:solidFill>
                            <a:srgbClr val="000000"/>
                          </a:solidFill>
                          <a:effectLst/>
                          <a:latin typeface="Arial Narrow" panose="020B0606020202030204" pitchFamily="34" charset="0"/>
                        </a:rPr>
                        <a:t>реставраторлары</a:t>
                      </a:r>
                      <a:endParaRPr lang="ru-RU" sz="800" b="0" i="0" u="none" strike="noStrike" dirty="0">
                        <a:solidFill>
                          <a:srgbClr val="000000"/>
                        </a:solidFill>
                        <a:effectLst/>
                        <a:latin typeface="Arial Narrow" panose="020B0606020202030204" pitchFamily="34" charset="0"/>
                      </a:endParaRPr>
                    </a:p>
                  </a:txBody>
                  <a:tcPr marL="9525" marR="9525" marT="9525" marB="0" anchor="ctr">
                    <a:lnR w="12700" cap="flat" cmpd="sng" algn="ctr">
                      <a:solidFill>
                        <a:schemeClr val="tx1"/>
                      </a:solidFill>
                      <a:prstDash val="solid"/>
                      <a:round/>
                      <a:headEnd type="none" w="med" len="med"/>
                      <a:tailEnd type="none" w="med" len="med"/>
                    </a:lnR>
                    <a:solidFill>
                      <a:srgbClr val="007F76">
                        <a:alpha val="20000"/>
                      </a:srgbClr>
                    </a:solidFill>
                  </a:tcPr>
                </a:tc>
                <a:tc>
                  <a:txBody>
                    <a:bodyPr/>
                    <a:lstStyle/>
                    <a:p>
                      <a:pPr algn="ctr" fontAlgn="ctr"/>
                      <a:r>
                        <a:rPr lang="ru-RU" sz="800" b="0" i="0" u="none" strike="noStrike">
                          <a:solidFill>
                            <a:srgbClr val="000000"/>
                          </a:solidFill>
                          <a:effectLst/>
                          <a:latin typeface="Arial Narrow" panose="020B0606020202030204" pitchFamily="34" charset="0"/>
                        </a:rPr>
                        <a:t>477</a:t>
                      </a:r>
                    </a:p>
                  </a:txBody>
                  <a:tcPr marL="9525" marR="9525" marT="9525" marB="0" anchor="ctr">
                    <a:lnL w="12700" cap="flat" cmpd="sng" algn="ctr">
                      <a:solidFill>
                        <a:schemeClr val="tx1"/>
                      </a:solidFill>
                      <a:prstDash val="solid"/>
                      <a:round/>
                      <a:headEnd type="none" w="med" len="med"/>
                      <a:tailEnd type="none" w="med" len="med"/>
                    </a:lnL>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117</a:t>
                      </a:r>
                    </a:p>
                  </a:txBody>
                  <a:tcPr marL="9525" marR="9525" marT="9525" marB="0" anchor="c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54</a:t>
                      </a:r>
                    </a:p>
                  </a:txBody>
                  <a:tcPr marL="9525" marR="9525" marT="9525" marB="0" anchor="c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137</a:t>
                      </a:r>
                    </a:p>
                  </a:txBody>
                  <a:tcPr marL="9525" marR="9525" marT="9525" marB="0" anchor="c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169</a:t>
                      </a:r>
                    </a:p>
                  </a:txBody>
                  <a:tcPr marL="9525" marR="9525" marT="9525" marB="0" anchor="ctr">
                    <a:lnR w="12700" cap="flat" cmpd="sng" algn="ctr">
                      <a:solidFill>
                        <a:schemeClr val="tx1"/>
                      </a:solidFill>
                      <a:prstDash val="solid"/>
                      <a:round/>
                      <a:headEnd type="none" w="med" len="med"/>
                      <a:tailEnd type="none" w="med" len="med"/>
                    </a:ln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660</a:t>
                      </a:r>
                    </a:p>
                  </a:txBody>
                  <a:tcPr marL="9525" marR="9525" marT="9525" marB="0" anchor="ctr">
                    <a:lnL w="12700" cap="flat" cmpd="sng" algn="ctr">
                      <a:solidFill>
                        <a:schemeClr val="tx1"/>
                      </a:solidFill>
                      <a:prstDash val="solid"/>
                      <a:round/>
                      <a:headEnd type="none" w="med" len="med"/>
                      <a:tailEnd type="none" w="med" len="med"/>
                    </a:lnL>
                    <a:solidFill>
                      <a:srgbClr val="007F76">
                        <a:alpha val="20000"/>
                      </a:srgbClr>
                    </a:solidFill>
                  </a:tcPr>
                </a:tc>
                <a:tc>
                  <a:txBody>
                    <a:bodyPr/>
                    <a:lstStyle/>
                    <a:p>
                      <a:pPr algn="ctr" fontAlgn="ctr"/>
                      <a:r>
                        <a:rPr lang="ru-RU" sz="800" b="0" i="0" u="none" strike="noStrike">
                          <a:solidFill>
                            <a:srgbClr val="000000"/>
                          </a:solidFill>
                          <a:effectLst/>
                          <a:latin typeface="Arial Narrow" panose="020B0606020202030204" pitchFamily="34" charset="0"/>
                        </a:rPr>
                        <a:t>150</a:t>
                      </a:r>
                    </a:p>
                  </a:txBody>
                  <a:tcPr marL="9525" marR="9525" marT="9525" marB="0" anchor="c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150</a:t>
                      </a:r>
                    </a:p>
                  </a:txBody>
                  <a:tcPr marL="9525" marR="9525" marT="9525" marB="0" anchor="ctr">
                    <a:solidFill>
                      <a:srgbClr val="007F76">
                        <a:alpha val="20000"/>
                      </a:srgbClr>
                    </a:solidFill>
                  </a:tcPr>
                </a:tc>
                <a:tc>
                  <a:txBody>
                    <a:bodyPr/>
                    <a:lstStyle/>
                    <a:p>
                      <a:pPr algn="ctr" fontAlgn="ctr"/>
                      <a:r>
                        <a:rPr lang="ru-RU" sz="800" b="0" i="0" u="none" strike="noStrike">
                          <a:solidFill>
                            <a:srgbClr val="000000"/>
                          </a:solidFill>
                          <a:effectLst/>
                          <a:latin typeface="Arial Narrow" panose="020B0606020202030204" pitchFamily="34" charset="0"/>
                        </a:rPr>
                        <a:t>145</a:t>
                      </a:r>
                    </a:p>
                  </a:txBody>
                  <a:tcPr marL="9525" marR="9525" marT="9525" marB="0" anchor="ctr">
                    <a:solidFill>
                      <a:srgbClr val="007F76">
                        <a:alpha val="20000"/>
                      </a:srgbClr>
                    </a:solidFill>
                  </a:tcPr>
                </a:tc>
                <a:tc>
                  <a:txBody>
                    <a:bodyPr/>
                    <a:lstStyle/>
                    <a:p>
                      <a:pPr algn="ctr" fontAlgn="ctr"/>
                      <a:r>
                        <a:rPr lang="ru-RU" sz="800" b="0" i="0" u="none" strike="noStrike">
                          <a:solidFill>
                            <a:srgbClr val="000000"/>
                          </a:solidFill>
                          <a:effectLst/>
                          <a:latin typeface="Arial Narrow" panose="020B0606020202030204" pitchFamily="34" charset="0"/>
                        </a:rPr>
                        <a:t>215</a:t>
                      </a:r>
                    </a:p>
                  </a:txBody>
                  <a:tcPr marL="9525" marR="9525" marT="9525" marB="0" anchor="ctr">
                    <a:solidFill>
                      <a:srgbClr val="007F76">
                        <a:alpha val="20000"/>
                      </a:srgbClr>
                    </a:solidFill>
                  </a:tcPr>
                </a:tc>
                <a:tc>
                  <a:txBody>
                    <a:bodyPr/>
                    <a:lstStyle/>
                    <a:p>
                      <a:pPr algn="ctr" fontAlgn="ctr"/>
                      <a:r>
                        <a:rPr lang="ru-RU" sz="800" b="0" i="0" u="none" strike="noStrike">
                          <a:solidFill>
                            <a:srgbClr val="000000"/>
                          </a:solidFill>
                          <a:effectLst/>
                          <a:latin typeface="Arial Narrow" panose="020B0606020202030204" pitchFamily="34" charset="0"/>
                        </a:rPr>
                        <a:t>2,0%</a:t>
                      </a:r>
                    </a:p>
                  </a:txBody>
                  <a:tcPr marL="9525" marR="9525" marT="9525" marB="0" anchor="ctr">
                    <a:solidFill>
                      <a:srgbClr val="007F76">
                        <a:alpha val="20000"/>
                      </a:srgbClr>
                    </a:solidFill>
                  </a:tcPr>
                </a:tc>
                <a:extLst>
                  <a:ext uri="{0D108BD9-81ED-4DB2-BD59-A6C34878D82A}">
                    <a16:rowId xmlns:a16="http://schemas.microsoft.com/office/drawing/2014/main" val="2737083061"/>
                  </a:ext>
                </a:extLst>
              </a:tr>
              <a:tr h="144837">
                <a:tc>
                  <a:txBody>
                    <a:bodyPr/>
                    <a:lstStyle/>
                    <a:p>
                      <a:pPr algn="ctr" fontAlgn="b"/>
                      <a:r>
                        <a:rPr lang="ru-RU" sz="800" u="none" strike="noStrike" dirty="0">
                          <a:solidFill>
                            <a:srgbClr val="007F76"/>
                          </a:solidFill>
                          <a:effectLst/>
                          <a:latin typeface="Arial Narrow" panose="020B0606020202030204" pitchFamily="34" charset="0"/>
                        </a:rPr>
                        <a:t>9</a:t>
                      </a:r>
                      <a:endParaRPr lang="en-US" sz="800" b="0" i="0" u="none" strike="noStrike" dirty="0">
                        <a:solidFill>
                          <a:srgbClr val="007F76"/>
                        </a:solidFill>
                        <a:effectLst/>
                        <a:latin typeface="Arial Narrow" panose="020B0606020202030204" pitchFamily="34" charset="0"/>
                      </a:endParaRPr>
                    </a:p>
                  </a:txBody>
                  <a:tcPr marL="9525" marR="9525" marT="0" marB="0" anchor="ctr">
                    <a:solidFill>
                      <a:schemeClr val="accent6">
                        <a:lumMod val="50000"/>
                        <a:alpha val="1000"/>
                      </a:schemeClr>
                    </a:solidFill>
                  </a:tcPr>
                </a:tc>
                <a:tc>
                  <a:txBody>
                    <a:bodyPr/>
                    <a:lstStyle/>
                    <a:p>
                      <a:pPr algn="ctr" fontAlgn="ctr"/>
                      <a:r>
                        <a:rPr lang="ru-RU" sz="800" b="0" i="0" u="none" strike="noStrike" dirty="0">
                          <a:solidFill>
                            <a:srgbClr val="000000"/>
                          </a:solidFill>
                          <a:effectLst/>
                          <a:latin typeface="Arial Narrow" panose="020B0606020202030204" pitchFamily="34" charset="0"/>
                        </a:rPr>
                        <a:t>8331-1</a:t>
                      </a:r>
                    </a:p>
                  </a:txBody>
                  <a:tcPr marL="9525" marR="9525" marT="9525" marB="0" anchor="ctr">
                    <a:solidFill>
                      <a:schemeClr val="accent6">
                        <a:lumMod val="50000"/>
                        <a:alpha val="1000"/>
                      </a:schemeClr>
                    </a:solidFill>
                  </a:tcPr>
                </a:tc>
                <a:tc>
                  <a:txBody>
                    <a:bodyPr/>
                    <a:lstStyle/>
                    <a:p>
                      <a:pPr marL="72000" algn="l" fontAlgn="ctr"/>
                      <a:r>
                        <a:rPr lang="ru-RU" sz="800" b="0" i="0" u="none" strike="noStrike" dirty="0">
                          <a:solidFill>
                            <a:srgbClr val="000000"/>
                          </a:solidFill>
                          <a:effectLst/>
                          <a:latin typeface="Arial Narrow" panose="020B0606020202030204" pitchFamily="34" charset="0"/>
                        </a:rPr>
                        <a:t>Автобус </a:t>
                      </a:r>
                      <a:r>
                        <a:rPr lang="ru-RU" sz="800" b="0" i="0" u="none" strike="noStrike" dirty="0" err="1">
                          <a:solidFill>
                            <a:srgbClr val="000000"/>
                          </a:solidFill>
                          <a:effectLst/>
                          <a:latin typeface="Arial Narrow" panose="020B0606020202030204" pitchFamily="34" charset="0"/>
                        </a:rPr>
                        <a:t>жүргізушілері</a:t>
                      </a:r>
                      <a:endParaRPr lang="ru-RU" sz="800" b="0" i="0" u="none" strike="noStrike" dirty="0">
                        <a:solidFill>
                          <a:srgbClr val="000000"/>
                        </a:solidFill>
                        <a:effectLst/>
                        <a:latin typeface="Arial Narrow" panose="020B0606020202030204" pitchFamily="34" charset="0"/>
                      </a:endParaRPr>
                    </a:p>
                  </a:txBody>
                  <a:tcPr marL="9525" marR="9525" marT="9525" marB="0" anchor="ctr">
                    <a:lnR w="12700" cap="flat" cmpd="sng" algn="ctr">
                      <a:solidFill>
                        <a:schemeClr val="tx1"/>
                      </a:solidFill>
                      <a:prstDash val="solid"/>
                      <a:round/>
                      <a:headEnd type="none" w="med" len="med"/>
                      <a:tailEnd type="none" w="med" len="med"/>
                    </a:ln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465</a:t>
                      </a:r>
                    </a:p>
                  </a:txBody>
                  <a:tcPr marL="9525" marR="9525" marT="9525" marB="0" anchor="ctr">
                    <a:lnL w="12700" cap="flat" cmpd="sng" algn="ctr">
                      <a:solidFill>
                        <a:schemeClr val="tx1"/>
                      </a:solidFill>
                      <a:prstDash val="solid"/>
                      <a:round/>
                      <a:headEnd type="none" w="med" len="med"/>
                      <a:tailEnd type="none" w="med" len="med"/>
                    </a:lnL>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23</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68</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110</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264</a:t>
                      </a:r>
                    </a:p>
                  </a:txBody>
                  <a:tcPr marL="9525" marR="9525" marT="9525" marB="0" anchor="ctr">
                    <a:lnR w="12700" cap="flat" cmpd="sng" algn="ctr">
                      <a:solidFill>
                        <a:schemeClr val="tx1"/>
                      </a:solidFill>
                      <a:prstDash val="solid"/>
                      <a:round/>
                      <a:headEnd type="none" w="med" len="med"/>
                      <a:tailEnd type="none" w="med" len="med"/>
                    </a:ln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548</a:t>
                      </a:r>
                    </a:p>
                  </a:txBody>
                  <a:tcPr marL="9525" marR="9525" marT="9525" marB="0" anchor="ctr">
                    <a:lnL w="12700" cap="flat" cmpd="sng" algn="ctr">
                      <a:solidFill>
                        <a:schemeClr val="tx1"/>
                      </a:solidFill>
                      <a:prstDash val="solid"/>
                      <a:round/>
                      <a:headEnd type="none" w="med" len="med"/>
                      <a:tailEnd type="none" w="med" len="med"/>
                    </a:lnL>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116</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97</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183</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152</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1,7%</a:t>
                      </a:r>
                    </a:p>
                  </a:txBody>
                  <a:tcPr marL="9525" marR="9525" marT="9525" marB="0" anchor="ctr">
                    <a:solidFill>
                      <a:schemeClr val="accent6">
                        <a:lumMod val="50000"/>
                        <a:alpha val="1000"/>
                      </a:schemeClr>
                    </a:solidFill>
                  </a:tcPr>
                </a:tc>
                <a:extLst>
                  <a:ext uri="{0D108BD9-81ED-4DB2-BD59-A6C34878D82A}">
                    <a16:rowId xmlns:a16="http://schemas.microsoft.com/office/drawing/2014/main" val="1465641651"/>
                  </a:ext>
                </a:extLst>
              </a:tr>
              <a:tr h="144837">
                <a:tc>
                  <a:txBody>
                    <a:bodyPr/>
                    <a:lstStyle/>
                    <a:p>
                      <a:pPr algn="ctr" fontAlgn="b"/>
                      <a:r>
                        <a:rPr lang="ru-RU" sz="800" b="0" i="0" u="none" strike="noStrike" dirty="0">
                          <a:solidFill>
                            <a:srgbClr val="007F76"/>
                          </a:solidFill>
                          <a:effectLst/>
                          <a:latin typeface="Arial Narrow" panose="020B0606020202030204" pitchFamily="34" charset="0"/>
                        </a:rPr>
                        <a:t>10</a:t>
                      </a:r>
                      <a:endParaRPr lang="en-US" sz="800" b="0" i="0" u="none" strike="noStrike" dirty="0">
                        <a:solidFill>
                          <a:srgbClr val="007F76"/>
                        </a:solidFill>
                        <a:effectLst/>
                        <a:latin typeface="Arial Narrow" panose="020B0606020202030204" pitchFamily="34" charset="0"/>
                      </a:endParaRPr>
                    </a:p>
                  </a:txBody>
                  <a:tcPr marL="9525" marR="9525" marT="0" marB="0" anchor="ctr">
                    <a:solidFill>
                      <a:srgbClr val="007F76">
                        <a:alpha val="20000"/>
                      </a:srgbClr>
                    </a:solidFill>
                  </a:tcPr>
                </a:tc>
                <a:tc>
                  <a:txBody>
                    <a:bodyPr/>
                    <a:lstStyle/>
                    <a:p>
                      <a:pPr algn="ctr" fontAlgn="ctr"/>
                      <a:r>
                        <a:rPr lang="ru-RU" sz="800" b="0" i="0" u="none" strike="noStrike">
                          <a:solidFill>
                            <a:srgbClr val="000000"/>
                          </a:solidFill>
                          <a:effectLst/>
                          <a:latin typeface="Arial Narrow" panose="020B0606020202030204" pitchFamily="34" charset="0"/>
                        </a:rPr>
                        <a:t>3221-0</a:t>
                      </a:r>
                    </a:p>
                  </a:txBody>
                  <a:tcPr marL="9525" marR="9525" marT="9525" marB="0" anchor="ctr">
                    <a:solidFill>
                      <a:srgbClr val="007F76">
                        <a:alpha val="20000"/>
                      </a:srgbClr>
                    </a:solidFill>
                  </a:tcPr>
                </a:tc>
                <a:tc>
                  <a:txBody>
                    <a:bodyPr/>
                    <a:lstStyle/>
                    <a:p>
                      <a:pPr marL="72000" algn="l" fontAlgn="ctr"/>
                      <a:r>
                        <a:rPr lang="ru-RU" sz="800" b="0" i="0" u="none" strike="noStrike" dirty="0" err="1">
                          <a:solidFill>
                            <a:srgbClr val="000000"/>
                          </a:solidFill>
                          <a:effectLst/>
                          <a:latin typeface="Arial Narrow" panose="020B0606020202030204" pitchFamily="34" charset="0"/>
                        </a:rPr>
                        <a:t>Күтім</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жөніндегі</a:t>
                      </a:r>
                      <a:r>
                        <a:rPr lang="ru-RU" sz="800" b="0" i="0" u="none" strike="noStrike" dirty="0">
                          <a:solidFill>
                            <a:srgbClr val="000000"/>
                          </a:solidFill>
                          <a:effectLst/>
                          <a:latin typeface="Arial Narrow" panose="020B0606020202030204" pitchFamily="34" charset="0"/>
                        </a:rPr>
                        <a:t> орта </a:t>
                      </a:r>
                      <a:r>
                        <a:rPr lang="ru-RU" sz="800" b="0" i="0" u="none" strike="noStrike" dirty="0" err="1">
                          <a:solidFill>
                            <a:srgbClr val="000000"/>
                          </a:solidFill>
                          <a:effectLst/>
                          <a:latin typeface="Arial Narrow" panose="020B0606020202030204" pitchFamily="34" charset="0"/>
                        </a:rPr>
                        <a:t>медициналық</a:t>
                      </a:r>
                      <a:r>
                        <a:rPr lang="ru-RU" sz="800" b="0" i="0" u="none" strike="noStrike" dirty="0">
                          <a:solidFill>
                            <a:srgbClr val="000000"/>
                          </a:solidFill>
                          <a:effectLst/>
                          <a:latin typeface="Arial Narrow" panose="020B0606020202030204" pitchFamily="34" charset="0"/>
                        </a:rPr>
                        <a:t> персонал</a:t>
                      </a:r>
                    </a:p>
                  </a:txBody>
                  <a:tcPr marL="9525" marR="9525" marT="9525" marB="0" anchor="ctr">
                    <a:lnR w="12700" cap="flat" cmpd="sng" algn="ctr">
                      <a:solidFill>
                        <a:schemeClr val="tx1"/>
                      </a:solidFill>
                      <a:prstDash val="solid"/>
                      <a:round/>
                      <a:headEnd type="none" w="med" len="med"/>
                      <a:tailEnd type="none" w="med" len="med"/>
                    </a:lnR>
                    <a:solidFill>
                      <a:srgbClr val="007F76">
                        <a:alpha val="20000"/>
                      </a:srgbClr>
                    </a:solidFill>
                  </a:tcPr>
                </a:tc>
                <a:tc>
                  <a:txBody>
                    <a:bodyPr/>
                    <a:lstStyle/>
                    <a:p>
                      <a:pPr algn="ctr" fontAlgn="ctr"/>
                      <a:r>
                        <a:rPr lang="ru-RU" sz="800" b="0" i="0" u="none" strike="noStrike">
                          <a:solidFill>
                            <a:srgbClr val="000000"/>
                          </a:solidFill>
                          <a:effectLst/>
                          <a:latin typeface="Arial Narrow" panose="020B0606020202030204" pitchFamily="34" charset="0"/>
                        </a:rPr>
                        <a:t>573</a:t>
                      </a:r>
                    </a:p>
                  </a:txBody>
                  <a:tcPr marL="9525" marR="9525" marT="9525" marB="0" anchor="ctr">
                    <a:lnL w="12700" cap="flat" cmpd="sng" algn="ctr">
                      <a:solidFill>
                        <a:schemeClr val="tx1"/>
                      </a:solidFill>
                      <a:prstDash val="solid"/>
                      <a:round/>
                      <a:headEnd type="none" w="med" len="med"/>
                      <a:tailEnd type="none" w="med" len="med"/>
                    </a:lnL>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133</a:t>
                      </a:r>
                    </a:p>
                  </a:txBody>
                  <a:tcPr marL="9525" marR="9525" marT="9525" marB="0" anchor="c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196</a:t>
                      </a:r>
                    </a:p>
                  </a:txBody>
                  <a:tcPr marL="9525" marR="9525" marT="9525" marB="0" anchor="c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141</a:t>
                      </a:r>
                    </a:p>
                  </a:txBody>
                  <a:tcPr marL="9525" marR="9525" marT="9525" marB="0" anchor="c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103</a:t>
                      </a:r>
                    </a:p>
                  </a:txBody>
                  <a:tcPr marL="9525" marR="9525" marT="9525" marB="0" anchor="ctr">
                    <a:lnR w="12700" cap="flat" cmpd="sng" algn="ctr">
                      <a:solidFill>
                        <a:schemeClr val="tx1"/>
                      </a:solidFill>
                      <a:prstDash val="solid"/>
                      <a:round/>
                      <a:headEnd type="none" w="med" len="med"/>
                      <a:tailEnd type="none" w="med" len="med"/>
                    </a:ln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509</a:t>
                      </a:r>
                    </a:p>
                  </a:txBody>
                  <a:tcPr marL="9525" marR="9525" marT="9525" marB="0" anchor="ctr">
                    <a:lnL w="12700" cap="flat" cmpd="sng" algn="ctr">
                      <a:solidFill>
                        <a:schemeClr val="tx1"/>
                      </a:solidFill>
                      <a:prstDash val="solid"/>
                      <a:round/>
                      <a:headEnd type="none" w="med" len="med"/>
                      <a:tailEnd type="none" w="med" len="med"/>
                    </a:lnL>
                    <a:solidFill>
                      <a:srgbClr val="007F76">
                        <a:alpha val="20000"/>
                      </a:srgbClr>
                    </a:solidFill>
                  </a:tcPr>
                </a:tc>
                <a:tc>
                  <a:txBody>
                    <a:bodyPr/>
                    <a:lstStyle/>
                    <a:p>
                      <a:pPr algn="ctr" fontAlgn="ctr"/>
                      <a:r>
                        <a:rPr lang="ru-RU" sz="800" b="0" i="0" u="none" strike="noStrike">
                          <a:solidFill>
                            <a:srgbClr val="000000"/>
                          </a:solidFill>
                          <a:effectLst/>
                          <a:latin typeface="Arial Narrow" panose="020B0606020202030204" pitchFamily="34" charset="0"/>
                        </a:rPr>
                        <a:t>105</a:t>
                      </a:r>
                    </a:p>
                  </a:txBody>
                  <a:tcPr marL="9525" marR="9525" marT="9525" marB="0" anchor="c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108</a:t>
                      </a:r>
                    </a:p>
                  </a:txBody>
                  <a:tcPr marL="9525" marR="9525" marT="9525" marB="0" anchor="ctr">
                    <a:solidFill>
                      <a:srgbClr val="007F76">
                        <a:alpha val="20000"/>
                      </a:srgbClr>
                    </a:solidFill>
                  </a:tcPr>
                </a:tc>
                <a:tc>
                  <a:txBody>
                    <a:bodyPr/>
                    <a:lstStyle/>
                    <a:p>
                      <a:pPr algn="ctr" fontAlgn="ctr"/>
                      <a:r>
                        <a:rPr lang="ru-RU" sz="800" b="0" i="0" u="none" strike="noStrike">
                          <a:solidFill>
                            <a:srgbClr val="000000"/>
                          </a:solidFill>
                          <a:effectLst/>
                          <a:latin typeface="Arial Narrow" panose="020B0606020202030204" pitchFamily="34" charset="0"/>
                        </a:rPr>
                        <a:t>173</a:t>
                      </a:r>
                    </a:p>
                  </a:txBody>
                  <a:tcPr marL="9525" marR="9525" marT="9525" marB="0" anchor="ctr">
                    <a:solidFill>
                      <a:srgbClr val="007F76">
                        <a:alpha val="20000"/>
                      </a:srgbClr>
                    </a:solidFill>
                  </a:tcPr>
                </a:tc>
                <a:tc>
                  <a:txBody>
                    <a:bodyPr/>
                    <a:lstStyle/>
                    <a:p>
                      <a:pPr algn="ctr" fontAlgn="ctr"/>
                      <a:r>
                        <a:rPr lang="ru-RU" sz="800" b="0" i="0" u="none" strike="noStrike">
                          <a:solidFill>
                            <a:srgbClr val="000000"/>
                          </a:solidFill>
                          <a:effectLst/>
                          <a:latin typeface="Arial Narrow" panose="020B0606020202030204" pitchFamily="34" charset="0"/>
                        </a:rPr>
                        <a:t>123</a:t>
                      </a:r>
                    </a:p>
                  </a:txBody>
                  <a:tcPr marL="9525" marR="9525" marT="9525" marB="0" anchor="ctr">
                    <a:solidFill>
                      <a:srgbClr val="007F76">
                        <a:alpha val="20000"/>
                      </a:srgbClr>
                    </a:solidFill>
                  </a:tcPr>
                </a:tc>
                <a:tc>
                  <a:txBody>
                    <a:bodyPr/>
                    <a:lstStyle/>
                    <a:p>
                      <a:pPr algn="ctr" fontAlgn="ctr"/>
                      <a:r>
                        <a:rPr lang="ru-RU" sz="800" b="0" i="0" u="none" strike="noStrike">
                          <a:solidFill>
                            <a:srgbClr val="000000"/>
                          </a:solidFill>
                          <a:effectLst/>
                          <a:latin typeface="Arial Narrow" panose="020B0606020202030204" pitchFamily="34" charset="0"/>
                        </a:rPr>
                        <a:t>1,6%</a:t>
                      </a:r>
                    </a:p>
                  </a:txBody>
                  <a:tcPr marL="9525" marR="9525" marT="9525" marB="0" anchor="ctr">
                    <a:solidFill>
                      <a:srgbClr val="007F76">
                        <a:alpha val="20000"/>
                      </a:srgbClr>
                    </a:solidFill>
                  </a:tcPr>
                </a:tc>
                <a:extLst>
                  <a:ext uri="{0D108BD9-81ED-4DB2-BD59-A6C34878D82A}">
                    <a16:rowId xmlns:a16="http://schemas.microsoft.com/office/drawing/2014/main" val="1743389312"/>
                  </a:ext>
                </a:extLst>
              </a:tr>
              <a:tr h="144837">
                <a:tc gridSpan="3">
                  <a:txBody>
                    <a:bodyPr/>
                    <a:lstStyle/>
                    <a:p>
                      <a:pPr algn="ctr" fontAlgn="b"/>
                      <a:r>
                        <a:rPr lang="ru-RU" sz="800" b="1" u="none" strike="noStrike" dirty="0">
                          <a:solidFill>
                            <a:srgbClr val="007F76"/>
                          </a:solidFill>
                          <a:effectLst/>
                          <a:latin typeface="Arial Narrow" panose="020B0606020202030204" pitchFamily="34" charset="0"/>
                        </a:rPr>
                        <a:t>ТОП-10 БОЙЫНША ЖИЫНЫ</a:t>
                      </a:r>
                      <a:endParaRPr lang="ru-RU" sz="800" b="1" i="0" u="none" strike="noStrike" cap="none" dirty="0">
                        <a:solidFill>
                          <a:srgbClr val="007F76"/>
                        </a:solidFill>
                        <a:effectLst/>
                        <a:latin typeface="Arial Narrow" panose="020B0606020202030204" pitchFamily="34" charset="0"/>
                        <a:ea typeface="+mn-ea"/>
                        <a:cs typeface="+mn-cs"/>
                        <a:sym typeface="Arial"/>
                      </a:endParaRPr>
                    </a:p>
                  </a:txBody>
                  <a:tcPr marL="9525" marR="9525" marT="0" marB="0" anchor="ctr">
                    <a:lnR w="12700" cap="flat" cmpd="sng" algn="ctr">
                      <a:solidFill>
                        <a:schemeClr val="tx1"/>
                      </a:solidFill>
                      <a:prstDash val="solid"/>
                      <a:round/>
                      <a:headEnd type="none" w="med" len="med"/>
                      <a:tailEnd type="none" w="med" len="med"/>
                    </a:lnR>
                    <a:lnB w="12700" cap="flat" cmpd="sng" algn="ctr">
                      <a:solidFill>
                        <a:schemeClr val="tx1"/>
                      </a:solidFill>
                      <a:prstDash val="solid"/>
                      <a:round/>
                      <a:headEnd type="none" w="med" len="med"/>
                      <a:tailEnd type="none" w="med" len="med"/>
                    </a:lnB>
                    <a:noFill/>
                  </a:tcPr>
                </a:tc>
                <a:tc hMerge="1">
                  <a:txBody>
                    <a:bodyPr/>
                    <a:lstStyle/>
                    <a:p>
                      <a:pPr algn="ctr" fontAlgn="b"/>
                      <a:r>
                        <a:rPr lang="ru-KZ" sz="800" b="0" i="0" u="none" strike="noStrike" cap="none" dirty="0">
                          <a:solidFill>
                            <a:srgbClr val="007F76"/>
                          </a:solidFill>
                          <a:effectLst/>
                          <a:latin typeface="Arial Narrow" panose="020B0606020202030204" pitchFamily="34" charset="0"/>
                          <a:ea typeface="+mn-ea"/>
                          <a:cs typeface="+mn-cs"/>
                          <a:sym typeface="Arial"/>
                        </a:rPr>
                        <a:t>9112-9</a:t>
                      </a:r>
                    </a:p>
                  </a:txBody>
                  <a:tcPr marL="9525" marR="9525" marT="0" marB="0" anchor="ctr">
                    <a:lnB w="12700" cap="flat" cmpd="sng" algn="ctr">
                      <a:solidFill>
                        <a:schemeClr val="tx1"/>
                      </a:solidFill>
                      <a:prstDash val="solid"/>
                      <a:round/>
                      <a:headEnd type="none" w="med" len="med"/>
                      <a:tailEnd type="none" w="med" len="med"/>
                    </a:lnB>
                    <a:noFill/>
                  </a:tcPr>
                </a:tc>
                <a:tc hMerge="1">
                  <a:txBody>
                    <a:bodyPr/>
                    <a:lstStyle/>
                    <a:p>
                      <a:pPr marL="72000" algn="l" fontAlgn="ctr"/>
                      <a:r>
                        <a:rPr lang="ru-RU" sz="800" b="0" i="0" u="none" strike="noStrike" cap="none" dirty="0">
                          <a:solidFill>
                            <a:srgbClr val="007F76"/>
                          </a:solidFill>
                          <a:effectLst/>
                          <a:latin typeface="Arial Narrow" panose="020B0606020202030204" pitchFamily="34" charset="0"/>
                          <a:ea typeface="+mn-ea"/>
                          <a:cs typeface="+mn-cs"/>
                          <a:sym typeface="Arial"/>
                        </a:rPr>
                        <a:t>Иные уборщики и прислуга в отелях и аналогичных учреждениях</a:t>
                      </a:r>
                    </a:p>
                  </a:txBody>
                  <a:tcPr marL="9525" marR="9525" marT="0" marB="0" anchor="ctr">
                    <a:lnR w="12700" cap="flat" cmpd="sng" algn="ctr">
                      <a:solidFill>
                        <a:schemeClr val="tx1"/>
                      </a:solidFill>
                      <a:prstDash val="solid"/>
                      <a:round/>
                      <a:headEnd type="none" w="med" len="med"/>
                      <a:tailEnd type="none" w="med" len="med"/>
                    </a:lnR>
                    <a:lnB w="12700" cap="flat" cmpd="sng" algn="ctr">
                      <a:solidFill>
                        <a:schemeClr val="tx1"/>
                      </a:solidFill>
                      <a:prstDash val="solid"/>
                      <a:round/>
                      <a:headEnd type="none" w="med" len="med"/>
                      <a:tailEnd type="none" w="med" len="med"/>
                    </a:lnB>
                    <a:noFill/>
                  </a:tcPr>
                </a:tc>
                <a:tc>
                  <a:txBody>
                    <a:bodyPr/>
                    <a:lstStyle/>
                    <a:p>
                      <a:pPr algn="ctr" fontAlgn="ctr"/>
                      <a:r>
                        <a:rPr lang="ru-RU" sz="800" b="1" i="0" u="none" strike="noStrike" dirty="0">
                          <a:solidFill>
                            <a:srgbClr val="000000"/>
                          </a:solidFill>
                          <a:effectLst/>
                          <a:latin typeface="Arial Narrow" panose="020B0606020202030204" pitchFamily="34" charset="0"/>
                        </a:rPr>
                        <a:t>15 640</a:t>
                      </a:r>
                    </a:p>
                  </a:txBody>
                  <a:tcPr marL="9525" marR="9525" marT="9525" marB="0" anchor="ctr">
                    <a:lnL w="12700" cap="flat" cmpd="sng" algn="ctr">
                      <a:solidFill>
                        <a:schemeClr val="tx1"/>
                      </a:solidFill>
                      <a:prstDash val="solid"/>
                      <a:round/>
                      <a:headEnd type="none" w="med" len="med"/>
                      <a:tailEnd type="none" w="med" len="med"/>
                    </a:lnL>
                    <a:lnB w="12700" cap="flat" cmpd="sng" algn="ctr">
                      <a:solidFill>
                        <a:schemeClr val="tx1"/>
                      </a:solidFill>
                      <a:prstDash val="solid"/>
                      <a:round/>
                      <a:headEnd type="none" w="med" len="med"/>
                      <a:tailEnd type="none" w="med" len="med"/>
                    </a:lnB>
                    <a:noFill/>
                  </a:tcPr>
                </a:tc>
                <a:tc>
                  <a:txBody>
                    <a:bodyPr/>
                    <a:lstStyle/>
                    <a:p>
                      <a:pPr algn="ctr" fontAlgn="ctr"/>
                      <a:r>
                        <a:rPr lang="ru-RU" sz="800" b="1" i="0" u="none" strike="noStrike" dirty="0">
                          <a:solidFill>
                            <a:srgbClr val="000000"/>
                          </a:solidFill>
                          <a:effectLst/>
                          <a:latin typeface="Arial Narrow" panose="020B0606020202030204" pitchFamily="34" charset="0"/>
                        </a:rPr>
                        <a:t>1 572</a:t>
                      </a:r>
                    </a:p>
                  </a:txBody>
                  <a:tcPr marL="9525" marR="9525" marT="9525" marB="0" anchor="ctr">
                    <a:lnB w="12700" cap="flat" cmpd="sng" algn="ctr">
                      <a:solidFill>
                        <a:schemeClr val="tx1"/>
                      </a:solidFill>
                      <a:prstDash val="solid"/>
                      <a:round/>
                      <a:headEnd type="none" w="med" len="med"/>
                      <a:tailEnd type="none" w="med" len="med"/>
                    </a:lnB>
                    <a:noFill/>
                  </a:tcPr>
                </a:tc>
                <a:tc>
                  <a:txBody>
                    <a:bodyPr/>
                    <a:lstStyle/>
                    <a:p>
                      <a:pPr algn="ctr" fontAlgn="ctr"/>
                      <a:r>
                        <a:rPr lang="ru-RU" sz="800" b="1" i="0" u="none" strike="noStrike" dirty="0">
                          <a:solidFill>
                            <a:srgbClr val="000000"/>
                          </a:solidFill>
                          <a:effectLst/>
                          <a:latin typeface="Arial Narrow" panose="020B0606020202030204" pitchFamily="34" charset="0"/>
                        </a:rPr>
                        <a:t>4 825</a:t>
                      </a:r>
                    </a:p>
                  </a:txBody>
                  <a:tcPr marL="9525" marR="9525" marT="9525" marB="0" anchor="ctr">
                    <a:lnB w="12700" cap="flat" cmpd="sng" algn="ctr">
                      <a:solidFill>
                        <a:schemeClr val="tx1"/>
                      </a:solidFill>
                      <a:prstDash val="solid"/>
                      <a:round/>
                      <a:headEnd type="none" w="med" len="med"/>
                      <a:tailEnd type="none" w="med" len="med"/>
                    </a:lnB>
                    <a:noFill/>
                  </a:tcPr>
                </a:tc>
                <a:tc>
                  <a:txBody>
                    <a:bodyPr/>
                    <a:lstStyle/>
                    <a:p>
                      <a:pPr algn="ctr" fontAlgn="ctr"/>
                      <a:r>
                        <a:rPr lang="ru-RU" sz="800" b="1" i="0" u="none" strike="noStrike">
                          <a:solidFill>
                            <a:srgbClr val="000000"/>
                          </a:solidFill>
                          <a:effectLst/>
                          <a:latin typeface="Arial Narrow" panose="020B0606020202030204" pitchFamily="34" charset="0"/>
                        </a:rPr>
                        <a:t>3 769</a:t>
                      </a:r>
                    </a:p>
                  </a:txBody>
                  <a:tcPr marL="9525" marR="9525" marT="9525" marB="0" anchor="ctr">
                    <a:lnB w="12700" cap="flat" cmpd="sng" algn="ctr">
                      <a:solidFill>
                        <a:schemeClr val="tx1"/>
                      </a:solidFill>
                      <a:prstDash val="solid"/>
                      <a:round/>
                      <a:headEnd type="none" w="med" len="med"/>
                      <a:tailEnd type="none" w="med" len="med"/>
                    </a:lnB>
                    <a:noFill/>
                  </a:tcPr>
                </a:tc>
                <a:tc>
                  <a:txBody>
                    <a:bodyPr/>
                    <a:lstStyle/>
                    <a:p>
                      <a:pPr algn="ctr" fontAlgn="ctr"/>
                      <a:r>
                        <a:rPr lang="ru-RU" sz="800" b="1" i="0" u="none" strike="noStrike" dirty="0">
                          <a:solidFill>
                            <a:srgbClr val="000000"/>
                          </a:solidFill>
                          <a:effectLst/>
                          <a:latin typeface="Arial Narrow" panose="020B0606020202030204" pitchFamily="34" charset="0"/>
                        </a:rPr>
                        <a:t>5 474</a:t>
                      </a:r>
                    </a:p>
                  </a:txBody>
                  <a:tcPr marL="9525" marR="9525" marT="9525" marB="0" anchor="ctr">
                    <a:lnR w="12700" cap="flat" cmpd="sng" algn="ctr">
                      <a:solidFill>
                        <a:schemeClr val="tx1"/>
                      </a:solidFill>
                      <a:prstDash val="solid"/>
                      <a:round/>
                      <a:headEnd type="none" w="med" len="med"/>
                      <a:tailEnd type="none" w="med" len="med"/>
                    </a:lnR>
                    <a:lnB w="12700" cap="flat" cmpd="sng" algn="ctr">
                      <a:solidFill>
                        <a:schemeClr val="tx1"/>
                      </a:solidFill>
                      <a:prstDash val="solid"/>
                      <a:round/>
                      <a:headEnd type="none" w="med" len="med"/>
                      <a:tailEnd type="none" w="med" len="med"/>
                    </a:lnB>
                    <a:noFill/>
                  </a:tcPr>
                </a:tc>
                <a:tc>
                  <a:txBody>
                    <a:bodyPr/>
                    <a:lstStyle/>
                    <a:p>
                      <a:pPr algn="ctr" fontAlgn="ctr"/>
                      <a:r>
                        <a:rPr lang="ru-RU" sz="800" b="1" i="0" u="none" strike="noStrike">
                          <a:solidFill>
                            <a:srgbClr val="000000"/>
                          </a:solidFill>
                          <a:effectLst/>
                          <a:latin typeface="Arial Narrow" panose="020B0606020202030204" pitchFamily="34" charset="0"/>
                        </a:rPr>
                        <a:t>14 086</a:t>
                      </a:r>
                    </a:p>
                  </a:txBody>
                  <a:tcPr marL="9525" marR="9525" marT="9525" marB="0" anchor="ctr">
                    <a:lnL w="12700" cap="flat" cmpd="sng" algn="ctr">
                      <a:solidFill>
                        <a:schemeClr val="tx1"/>
                      </a:solidFill>
                      <a:prstDash val="solid"/>
                      <a:round/>
                      <a:headEnd type="none" w="med" len="med"/>
                      <a:tailEnd type="none" w="med" len="med"/>
                    </a:lnL>
                    <a:lnB w="12700" cap="flat" cmpd="sng" algn="ctr">
                      <a:solidFill>
                        <a:schemeClr val="tx1"/>
                      </a:solidFill>
                      <a:prstDash val="solid"/>
                      <a:round/>
                      <a:headEnd type="none" w="med" len="med"/>
                      <a:tailEnd type="none" w="med" len="med"/>
                    </a:lnB>
                    <a:noFill/>
                  </a:tcPr>
                </a:tc>
                <a:tc>
                  <a:txBody>
                    <a:bodyPr/>
                    <a:lstStyle/>
                    <a:p>
                      <a:pPr algn="ctr" fontAlgn="ctr"/>
                      <a:r>
                        <a:rPr lang="ru-RU" sz="800" b="1" i="0" u="none" strike="noStrike">
                          <a:solidFill>
                            <a:srgbClr val="000000"/>
                          </a:solidFill>
                          <a:effectLst/>
                          <a:latin typeface="Arial Narrow" panose="020B0606020202030204" pitchFamily="34" charset="0"/>
                        </a:rPr>
                        <a:t>1 950</a:t>
                      </a:r>
                    </a:p>
                  </a:txBody>
                  <a:tcPr marL="9525" marR="9525" marT="9525" marB="0" anchor="ctr">
                    <a:lnB w="12700" cap="flat" cmpd="sng" algn="ctr">
                      <a:solidFill>
                        <a:schemeClr val="tx1"/>
                      </a:solidFill>
                      <a:prstDash val="solid"/>
                      <a:round/>
                      <a:headEnd type="none" w="med" len="med"/>
                      <a:tailEnd type="none" w="med" len="med"/>
                    </a:lnB>
                    <a:noFill/>
                  </a:tcPr>
                </a:tc>
                <a:tc>
                  <a:txBody>
                    <a:bodyPr/>
                    <a:lstStyle/>
                    <a:p>
                      <a:pPr algn="ctr" fontAlgn="ctr"/>
                      <a:r>
                        <a:rPr lang="ru-RU" sz="800" b="1" i="0" u="none" strike="noStrike" dirty="0">
                          <a:solidFill>
                            <a:srgbClr val="000000"/>
                          </a:solidFill>
                          <a:effectLst/>
                          <a:latin typeface="Arial Narrow" panose="020B0606020202030204" pitchFamily="34" charset="0"/>
                        </a:rPr>
                        <a:t>2 852</a:t>
                      </a:r>
                    </a:p>
                  </a:txBody>
                  <a:tcPr marL="9525" marR="9525" marT="9525" marB="0" anchor="ctr">
                    <a:lnB w="12700" cap="flat" cmpd="sng" algn="ctr">
                      <a:solidFill>
                        <a:schemeClr val="tx1"/>
                      </a:solidFill>
                      <a:prstDash val="solid"/>
                      <a:round/>
                      <a:headEnd type="none" w="med" len="med"/>
                      <a:tailEnd type="none" w="med" len="med"/>
                    </a:lnB>
                    <a:noFill/>
                  </a:tcPr>
                </a:tc>
                <a:tc>
                  <a:txBody>
                    <a:bodyPr/>
                    <a:lstStyle/>
                    <a:p>
                      <a:pPr algn="ctr" fontAlgn="ctr"/>
                      <a:r>
                        <a:rPr lang="ru-RU" sz="800" b="1" i="0" u="none" strike="noStrike" dirty="0">
                          <a:solidFill>
                            <a:srgbClr val="000000"/>
                          </a:solidFill>
                          <a:effectLst/>
                          <a:latin typeface="Arial Narrow" panose="020B0606020202030204" pitchFamily="34" charset="0"/>
                        </a:rPr>
                        <a:t>4 771</a:t>
                      </a:r>
                    </a:p>
                  </a:txBody>
                  <a:tcPr marL="9525" marR="9525" marT="9525" marB="0" anchor="ctr">
                    <a:lnB w="12700" cap="flat" cmpd="sng" algn="ctr">
                      <a:solidFill>
                        <a:schemeClr val="tx1"/>
                      </a:solidFill>
                      <a:prstDash val="solid"/>
                      <a:round/>
                      <a:headEnd type="none" w="med" len="med"/>
                      <a:tailEnd type="none" w="med" len="med"/>
                    </a:lnB>
                    <a:noFill/>
                  </a:tcPr>
                </a:tc>
                <a:tc>
                  <a:txBody>
                    <a:bodyPr/>
                    <a:lstStyle/>
                    <a:p>
                      <a:pPr algn="ctr" fontAlgn="ctr"/>
                      <a:r>
                        <a:rPr lang="ru-RU" sz="800" b="1" i="0" u="none" strike="noStrike" dirty="0">
                          <a:solidFill>
                            <a:srgbClr val="000000"/>
                          </a:solidFill>
                          <a:effectLst/>
                          <a:latin typeface="Arial Narrow" panose="020B0606020202030204" pitchFamily="34" charset="0"/>
                        </a:rPr>
                        <a:t>4 513</a:t>
                      </a:r>
                    </a:p>
                  </a:txBody>
                  <a:tcPr marL="9525" marR="9525" marT="9525" marB="0" anchor="ctr">
                    <a:lnB w="12700" cap="flat" cmpd="sng" algn="ctr">
                      <a:solidFill>
                        <a:schemeClr val="tx1"/>
                      </a:solidFill>
                      <a:prstDash val="solid"/>
                      <a:round/>
                      <a:headEnd type="none" w="med" len="med"/>
                      <a:tailEnd type="none" w="med" len="med"/>
                    </a:lnB>
                    <a:noFill/>
                  </a:tcPr>
                </a:tc>
                <a:tc>
                  <a:txBody>
                    <a:bodyPr/>
                    <a:lstStyle/>
                    <a:p>
                      <a:pPr algn="ctr" fontAlgn="ctr"/>
                      <a:r>
                        <a:rPr lang="ru-RU" sz="800" b="1" i="0" u="none" strike="noStrike" dirty="0">
                          <a:solidFill>
                            <a:srgbClr val="000000"/>
                          </a:solidFill>
                          <a:effectLst/>
                          <a:latin typeface="Arial Narrow" panose="020B0606020202030204" pitchFamily="34" charset="0"/>
                        </a:rPr>
                        <a:t>43,7%</a:t>
                      </a:r>
                    </a:p>
                  </a:txBody>
                  <a:tcPr marL="9525" marR="9525" marT="9525" marB="0" anchor="ctr">
                    <a:lnB w="12700"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2390657696"/>
                  </a:ext>
                </a:extLst>
              </a:tr>
              <a:tr h="152142">
                <a:tc gridSpan="14">
                  <a:txBody>
                    <a:bodyPr/>
                    <a:lstStyle/>
                    <a:p>
                      <a:pPr algn="ctr" fontAlgn="b"/>
                      <a:r>
                        <a:rPr lang="ru-RU" sz="900" b="1" i="0" u="none" strike="noStrike" dirty="0">
                          <a:solidFill>
                            <a:schemeClr val="accent3">
                              <a:lumMod val="50000"/>
                            </a:schemeClr>
                          </a:solidFill>
                          <a:effectLst/>
                          <a:latin typeface="Arial Narrow" panose="020B0606020202030204" pitchFamily="34" charset="0"/>
                        </a:rPr>
                        <a:t>ОПТИМИСТІК СЦЕНАРИЙ</a:t>
                      </a:r>
                      <a:endParaRPr lang="en-US" sz="900" b="1" i="0" u="none" strike="noStrike" dirty="0">
                        <a:solidFill>
                          <a:schemeClr val="accent3">
                            <a:lumMod val="50000"/>
                          </a:schemeClr>
                        </a:solidFill>
                        <a:effectLst/>
                        <a:latin typeface="Arial Narrow" panose="020B0606020202030204" pitchFamily="34" charset="0"/>
                      </a:endParaRPr>
                    </a:p>
                  </a:txBody>
                  <a:tcPr marL="9525" marR="9525" marT="0" marB="0" anchor="ct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accent3">
                        <a:lumMod val="50000"/>
                        <a:alpha val="40000"/>
                      </a:schemeClr>
                    </a:solidFill>
                  </a:tcPr>
                </a:tc>
                <a:tc hMerge="1">
                  <a:txBody>
                    <a:bodyPr/>
                    <a:lstStyle/>
                    <a:p>
                      <a:pPr algn="ctr" fontAlgn="b"/>
                      <a:endParaRPr lang="ru-KZ" sz="800" b="0" i="0" u="none" strike="noStrike" cap="none" dirty="0">
                        <a:solidFill>
                          <a:srgbClr val="007F76"/>
                        </a:solidFill>
                        <a:effectLst/>
                        <a:latin typeface="Arial Narrow" panose="020B0606020202030204" pitchFamily="34" charset="0"/>
                        <a:ea typeface="+mn-ea"/>
                        <a:cs typeface="+mn-cs"/>
                        <a:sym typeface="Arial"/>
                      </a:endParaRPr>
                    </a:p>
                  </a:txBody>
                  <a:tcPr marL="9525" marR="9525" marT="0" marB="0" anchor="ct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007F76">
                        <a:alpha val="20000"/>
                      </a:srgbClr>
                    </a:solidFill>
                  </a:tcPr>
                </a:tc>
                <a:tc hMerge="1">
                  <a:txBody>
                    <a:bodyPr/>
                    <a:lstStyle/>
                    <a:p>
                      <a:pPr marL="72000" algn="l" fontAlgn="ctr"/>
                      <a:endParaRPr lang="ru-RU" sz="800" b="0" i="0" u="none" strike="noStrike" cap="none" dirty="0">
                        <a:solidFill>
                          <a:srgbClr val="007F76"/>
                        </a:solidFill>
                        <a:effectLst/>
                        <a:latin typeface="Arial Narrow" panose="020B0606020202030204" pitchFamily="34" charset="0"/>
                        <a:ea typeface="+mn-ea"/>
                        <a:cs typeface="+mn-cs"/>
                        <a:sym typeface="Arial"/>
                      </a:endParaRPr>
                    </a:p>
                  </a:txBody>
                  <a:tcPr marL="9525" marR="9525" marT="0" marB="0" anchor="ctr">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007F76">
                        <a:alpha val="20000"/>
                      </a:srgbClr>
                    </a:solidFill>
                  </a:tcPr>
                </a:tc>
                <a:tc hMerge="1">
                  <a:txBody>
                    <a:bodyPr/>
                    <a:lstStyle/>
                    <a:p>
                      <a:pPr algn="ctr" fontAlgn="b"/>
                      <a:endParaRPr lang="ru-KZ" sz="800" b="0" i="0" u="none" strike="noStrike" cap="none" dirty="0">
                        <a:solidFill>
                          <a:schemeClr val="tx1"/>
                        </a:solidFill>
                        <a:effectLst/>
                        <a:latin typeface="Arial Narrow" panose="020B0606020202030204" pitchFamily="34" charset="0"/>
                        <a:ea typeface="+mn-ea"/>
                        <a:cs typeface="+mn-cs"/>
                        <a:sym typeface="Arial"/>
                      </a:endParaRPr>
                    </a:p>
                  </a:txBody>
                  <a:tcPr marL="9525" marR="9525" marT="0" marB="0" anchor="ctr">
                    <a:lnL w="12700" cap="flat" cmpd="sng" algn="ctr">
                      <a:solidFill>
                        <a:schemeClr val="tx1"/>
                      </a:solidFill>
                      <a:prstDash val="solid"/>
                      <a:round/>
                      <a:headEnd type="none" w="med" len="med"/>
                      <a:tailEnd type="none" w="med" len="med"/>
                    </a:lnL>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50000"/>
                        <a:alpha val="20000"/>
                      </a:schemeClr>
                    </a:solidFill>
                  </a:tcPr>
                </a:tc>
                <a:tc hMerge="1">
                  <a:txBody>
                    <a:bodyPr/>
                    <a:lstStyle/>
                    <a:p>
                      <a:pPr algn="ctr" fontAlgn="b"/>
                      <a:endParaRPr lang="ru-KZ" sz="800" b="0" i="0" u="none" strike="noStrike" cap="none" dirty="0">
                        <a:solidFill>
                          <a:schemeClr val="tx1"/>
                        </a:solidFill>
                        <a:effectLst/>
                        <a:latin typeface="Arial Narrow" panose="020B0606020202030204" pitchFamily="34" charset="0"/>
                        <a:ea typeface="+mn-ea"/>
                        <a:cs typeface="+mn-cs"/>
                        <a:sym typeface="Arial"/>
                      </a:endParaRPr>
                    </a:p>
                  </a:txBody>
                  <a:tcPr marL="9525" marR="9525" marT="0" marB="0" anchor="ct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50000"/>
                        <a:alpha val="20000"/>
                      </a:schemeClr>
                    </a:solidFill>
                  </a:tcPr>
                </a:tc>
                <a:tc hMerge="1">
                  <a:txBody>
                    <a:bodyPr/>
                    <a:lstStyle/>
                    <a:p>
                      <a:pPr algn="ctr" fontAlgn="b"/>
                      <a:endParaRPr lang="ru-KZ" sz="800" b="0" i="0" u="none" strike="noStrike" cap="none" dirty="0">
                        <a:solidFill>
                          <a:schemeClr val="tx1"/>
                        </a:solidFill>
                        <a:effectLst/>
                        <a:latin typeface="Arial Narrow" panose="020B0606020202030204" pitchFamily="34" charset="0"/>
                        <a:ea typeface="+mn-ea"/>
                        <a:cs typeface="+mn-cs"/>
                        <a:sym typeface="Arial"/>
                      </a:endParaRPr>
                    </a:p>
                  </a:txBody>
                  <a:tcPr marL="9525" marR="9525" marT="0" marB="0" anchor="ct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50000"/>
                        <a:alpha val="20000"/>
                      </a:schemeClr>
                    </a:solidFill>
                  </a:tcPr>
                </a:tc>
                <a:tc hMerge="1">
                  <a:txBody>
                    <a:bodyPr/>
                    <a:lstStyle/>
                    <a:p>
                      <a:pPr algn="ctr" fontAlgn="b"/>
                      <a:endParaRPr lang="ru-KZ" sz="800" b="0" i="0" u="none" strike="noStrike" cap="none" dirty="0">
                        <a:solidFill>
                          <a:schemeClr val="tx1"/>
                        </a:solidFill>
                        <a:effectLst/>
                        <a:latin typeface="Arial Narrow" panose="020B0606020202030204" pitchFamily="34" charset="0"/>
                        <a:ea typeface="+mn-ea"/>
                        <a:cs typeface="+mn-cs"/>
                        <a:sym typeface="Arial"/>
                      </a:endParaRPr>
                    </a:p>
                  </a:txBody>
                  <a:tcPr marL="9525" marR="9525" marT="0" marB="0" anchor="ct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50000"/>
                        <a:alpha val="20000"/>
                      </a:schemeClr>
                    </a:solidFill>
                  </a:tcPr>
                </a:tc>
                <a:tc hMerge="1">
                  <a:txBody>
                    <a:bodyPr/>
                    <a:lstStyle/>
                    <a:p>
                      <a:pPr algn="ctr" fontAlgn="b"/>
                      <a:endParaRPr lang="ru-KZ" sz="800" b="0" i="0" u="none" strike="noStrike" cap="none" dirty="0">
                        <a:solidFill>
                          <a:schemeClr val="tx1"/>
                        </a:solidFill>
                        <a:effectLst/>
                        <a:latin typeface="Arial Narrow" panose="020B0606020202030204" pitchFamily="34" charset="0"/>
                        <a:ea typeface="+mn-ea"/>
                        <a:cs typeface="+mn-cs"/>
                        <a:sym typeface="Arial"/>
                      </a:endParaRPr>
                    </a:p>
                  </a:txBody>
                  <a:tcPr marL="9525" marR="9525" marT="0" marB="0" anchor="ctr">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50000"/>
                        <a:alpha val="20000"/>
                      </a:schemeClr>
                    </a:solidFill>
                  </a:tcPr>
                </a:tc>
                <a:tc hMerge="1">
                  <a:txBody>
                    <a:bodyPr/>
                    <a:lstStyle/>
                    <a:p>
                      <a:pPr algn="ctr" fontAlgn="ctr"/>
                      <a:endParaRPr lang="ru-KZ" sz="800" b="0" i="0" u="none" strike="noStrike" cap="none" dirty="0">
                        <a:solidFill>
                          <a:srgbClr val="007F76"/>
                        </a:solidFill>
                        <a:effectLst/>
                        <a:latin typeface="Arial Narrow" panose="020B0606020202030204" pitchFamily="34" charset="0"/>
                        <a:ea typeface="+mn-ea"/>
                        <a:cs typeface="+mn-cs"/>
                        <a:sym typeface="Arial"/>
                      </a:endParaRPr>
                    </a:p>
                  </a:txBody>
                  <a:tcPr marL="9525" marR="9525" marT="0" marB="0" anchor="ctr">
                    <a:lnL w="12700" cap="flat" cmpd="sng" algn="ctr">
                      <a:solidFill>
                        <a:schemeClr val="tx1"/>
                      </a:solidFill>
                      <a:prstDash val="solid"/>
                      <a:round/>
                      <a:headEnd type="none" w="med" len="med"/>
                      <a:tailEnd type="none" w="med" len="med"/>
                    </a:lnL>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007F76">
                        <a:alpha val="20000"/>
                      </a:srgbClr>
                    </a:solidFill>
                  </a:tcPr>
                </a:tc>
                <a:tc hMerge="1">
                  <a:txBody>
                    <a:bodyPr/>
                    <a:lstStyle/>
                    <a:p>
                      <a:pPr algn="ctr" fontAlgn="ctr"/>
                      <a:endParaRPr lang="ru-KZ" sz="800" b="0" i="0" u="none" strike="noStrike" cap="none" dirty="0">
                        <a:solidFill>
                          <a:schemeClr val="tx1"/>
                        </a:solidFill>
                        <a:effectLst/>
                        <a:latin typeface="Arial Narrow" panose="020B0606020202030204" pitchFamily="34" charset="0"/>
                        <a:ea typeface="+mn-ea"/>
                        <a:cs typeface="+mn-cs"/>
                        <a:sym typeface="Arial"/>
                      </a:endParaRPr>
                    </a:p>
                  </a:txBody>
                  <a:tcPr marL="9525" marR="9525" marT="0" marB="0" anchor="ct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50000"/>
                        <a:alpha val="20000"/>
                      </a:schemeClr>
                    </a:solidFill>
                  </a:tcPr>
                </a:tc>
                <a:tc hMerge="1">
                  <a:txBody>
                    <a:bodyPr/>
                    <a:lstStyle/>
                    <a:p>
                      <a:pPr algn="ctr" fontAlgn="ctr"/>
                      <a:endParaRPr lang="ru-KZ" sz="800" b="0" i="0" u="none" strike="noStrike" cap="none" dirty="0">
                        <a:solidFill>
                          <a:srgbClr val="007F76"/>
                        </a:solidFill>
                        <a:effectLst/>
                        <a:latin typeface="Arial Narrow" panose="020B0606020202030204" pitchFamily="34" charset="0"/>
                        <a:ea typeface="+mn-ea"/>
                        <a:cs typeface="+mn-cs"/>
                        <a:sym typeface="Arial"/>
                      </a:endParaRPr>
                    </a:p>
                  </a:txBody>
                  <a:tcPr marL="9525" marR="9525" marT="0" marB="0" anchor="ct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007F76">
                        <a:alpha val="20000"/>
                      </a:srgbClr>
                    </a:solidFill>
                  </a:tcPr>
                </a:tc>
                <a:tc hMerge="1">
                  <a:txBody>
                    <a:bodyPr/>
                    <a:lstStyle/>
                    <a:p>
                      <a:pPr algn="ctr" fontAlgn="ctr"/>
                      <a:endParaRPr lang="ru-KZ" sz="800" b="0" i="0" u="none" strike="noStrike" cap="none" dirty="0">
                        <a:solidFill>
                          <a:srgbClr val="007F76"/>
                        </a:solidFill>
                        <a:effectLst/>
                        <a:latin typeface="Arial Narrow" panose="020B0606020202030204" pitchFamily="34" charset="0"/>
                        <a:ea typeface="+mn-ea"/>
                        <a:cs typeface="+mn-cs"/>
                        <a:sym typeface="Arial"/>
                      </a:endParaRPr>
                    </a:p>
                  </a:txBody>
                  <a:tcPr marL="9525" marR="9525" marT="0" marB="0" anchor="ct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007F76">
                        <a:alpha val="20000"/>
                      </a:srgbClr>
                    </a:solidFill>
                  </a:tcPr>
                </a:tc>
                <a:tc hMerge="1">
                  <a:txBody>
                    <a:bodyPr/>
                    <a:lstStyle/>
                    <a:p>
                      <a:pPr algn="ctr" fontAlgn="ctr"/>
                      <a:endParaRPr lang="ru-KZ" sz="800" b="0" i="0" u="none" strike="noStrike" cap="none" dirty="0">
                        <a:solidFill>
                          <a:srgbClr val="007F76"/>
                        </a:solidFill>
                        <a:effectLst/>
                        <a:latin typeface="Arial Narrow" panose="020B0606020202030204" pitchFamily="34" charset="0"/>
                        <a:ea typeface="+mn-ea"/>
                        <a:cs typeface="+mn-cs"/>
                        <a:sym typeface="Arial"/>
                      </a:endParaRPr>
                    </a:p>
                  </a:txBody>
                  <a:tcPr marL="9525" marR="9525" marT="0" marB="0" anchor="ct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007F76">
                        <a:alpha val="20000"/>
                      </a:srgbClr>
                    </a:solidFill>
                  </a:tcPr>
                </a:tc>
                <a:tc hMerge="1">
                  <a:txBody>
                    <a:bodyPr/>
                    <a:lstStyle/>
                    <a:p>
                      <a:pPr algn="ctr" fontAlgn="ctr"/>
                      <a:endParaRPr lang="ru-KZ" sz="800" b="0" i="0" u="none" strike="noStrike" cap="none" dirty="0">
                        <a:solidFill>
                          <a:srgbClr val="007F76"/>
                        </a:solidFill>
                        <a:effectLst/>
                        <a:latin typeface="Arial Narrow" panose="020B0606020202030204" pitchFamily="34" charset="0"/>
                        <a:ea typeface="+mn-ea"/>
                        <a:cs typeface="+mn-cs"/>
                        <a:sym typeface="Arial"/>
                      </a:endParaRPr>
                    </a:p>
                  </a:txBody>
                  <a:tcPr marL="9525" marR="9525" marT="0" marB="0" anchor="ct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007F76">
                        <a:alpha val="20000"/>
                      </a:srgbClr>
                    </a:solidFill>
                  </a:tcPr>
                </a:tc>
                <a:extLst>
                  <a:ext uri="{0D108BD9-81ED-4DB2-BD59-A6C34878D82A}">
                    <a16:rowId xmlns:a16="http://schemas.microsoft.com/office/drawing/2014/main" val="3962794852"/>
                  </a:ext>
                </a:extLst>
              </a:tr>
              <a:tr h="144837">
                <a:tc>
                  <a:txBody>
                    <a:bodyPr/>
                    <a:lstStyle/>
                    <a:p>
                      <a:pPr algn="ctr" fontAlgn="b"/>
                      <a:r>
                        <a:rPr lang="ru-RU" sz="800" u="none" strike="noStrike" dirty="0">
                          <a:solidFill>
                            <a:schemeClr val="accent3">
                              <a:lumMod val="50000"/>
                            </a:schemeClr>
                          </a:solidFill>
                          <a:effectLst/>
                          <a:latin typeface="Arial Narrow" panose="020B0606020202030204" pitchFamily="34" charset="0"/>
                        </a:rPr>
                        <a:t>1</a:t>
                      </a:r>
                      <a:endParaRPr lang="en-US" sz="800" b="0" i="0" u="none" strike="noStrike" dirty="0">
                        <a:solidFill>
                          <a:schemeClr val="accent3">
                            <a:lumMod val="50000"/>
                          </a:schemeClr>
                        </a:solidFill>
                        <a:effectLst/>
                        <a:latin typeface="Arial Narrow" panose="020B0606020202030204" pitchFamily="34" charset="0"/>
                      </a:endParaRPr>
                    </a:p>
                  </a:txBody>
                  <a:tcPr marL="9525" marR="9525" marT="0" marB="0" anchor="ctr">
                    <a:lnT w="12700" cap="flat" cmpd="sng" algn="ctr">
                      <a:solidFill>
                        <a:schemeClr val="tx1"/>
                      </a:solidFill>
                      <a:prstDash val="solid"/>
                      <a:round/>
                      <a:headEnd type="none" w="med" len="med"/>
                      <a:tailEnd type="none" w="med" len="med"/>
                    </a:lnT>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9629-7</a:t>
                      </a:r>
                    </a:p>
                  </a:txBody>
                  <a:tcPr marL="9525" marR="9525" marT="9525" marB="0" anchor="ctr">
                    <a:lnT w="12700" cap="flat" cmpd="sng" algn="ctr">
                      <a:solidFill>
                        <a:schemeClr val="tx1"/>
                      </a:solidFill>
                      <a:prstDash val="solid"/>
                      <a:round/>
                      <a:headEnd type="none" w="med" len="med"/>
                      <a:tailEnd type="none" w="med" len="med"/>
                    </a:lnT>
                    <a:solidFill>
                      <a:schemeClr val="accent6">
                        <a:lumMod val="50000"/>
                        <a:alpha val="1000"/>
                      </a:schemeClr>
                    </a:solidFill>
                  </a:tcPr>
                </a:tc>
                <a:tc>
                  <a:txBody>
                    <a:bodyPr/>
                    <a:lstStyle/>
                    <a:p>
                      <a:pPr marL="72000" algn="l" fontAlgn="ctr"/>
                      <a:r>
                        <a:rPr lang="ru-RU" sz="800" b="0" i="0" u="none" strike="noStrike" dirty="0" err="1">
                          <a:solidFill>
                            <a:srgbClr val="000000"/>
                          </a:solidFill>
                          <a:effectLst/>
                          <a:latin typeface="Arial Narrow" panose="020B0606020202030204" pitchFamily="34" charset="0"/>
                        </a:rPr>
                        <a:t>Әртүрлі</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жұмысты</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атқарушылар</a:t>
                      </a:r>
                      <a:endParaRPr lang="ru-RU" sz="800" b="0" i="0" u="none" strike="noStrike" dirty="0">
                        <a:solidFill>
                          <a:srgbClr val="000000"/>
                        </a:solidFill>
                        <a:effectLst/>
                        <a:latin typeface="Arial Narrow" panose="020B0606020202030204" pitchFamily="34" charset="0"/>
                      </a:endParaRPr>
                    </a:p>
                  </a:txBody>
                  <a:tcPr marL="9525" marR="9525" marT="9525" marB="0" anchor="ctr">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3 589</a:t>
                      </a:r>
                    </a:p>
                  </a:txBody>
                  <a:tcPr marL="9525" marR="9525" marT="9525" marB="0" anchor="ctr">
                    <a:lnL w="12700" cap="flat" cmpd="sng" algn="ctr">
                      <a:solidFill>
                        <a:schemeClr val="tx1"/>
                      </a:solidFill>
                      <a:prstDash val="solid"/>
                      <a:round/>
                      <a:headEnd type="none" w="med" len="med"/>
                      <a:tailEnd type="none" w="med" len="med"/>
                    </a:lnL>
                    <a:lnT w="12700" cap="flat" cmpd="sng" algn="ctr">
                      <a:solidFill>
                        <a:schemeClr val="tx1"/>
                      </a:solidFill>
                      <a:prstDash val="solid"/>
                      <a:round/>
                      <a:headEnd type="none" w="med" len="med"/>
                      <a:tailEnd type="none" w="med" len="med"/>
                    </a:lnT>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204</a:t>
                      </a:r>
                    </a:p>
                  </a:txBody>
                  <a:tcPr marL="9525" marR="9525" marT="9525" marB="0" anchor="ctr">
                    <a:lnT w="12700" cap="flat" cmpd="sng" algn="ctr">
                      <a:solidFill>
                        <a:schemeClr val="tx1"/>
                      </a:solidFill>
                      <a:prstDash val="solid"/>
                      <a:round/>
                      <a:headEnd type="none" w="med" len="med"/>
                      <a:tailEnd type="none" w="med" len="med"/>
                    </a:lnT>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1 220</a:t>
                      </a:r>
                    </a:p>
                  </a:txBody>
                  <a:tcPr marL="9525" marR="9525" marT="9525" marB="0" anchor="ctr">
                    <a:lnT w="12700" cap="flat" cmpd="sng" algn="ctr">
                      <a:solidFill>
                        <a:schemeClr val="tx1"/>
                      </a:solidFill>
                      <a:prstDash val="solid"/>
                      <a:round/>
                      <a:headEnd type="none" w="med" len="med"/>
                      <a:tailEnd type="none" w="med" len="med"/>
                    </a:lnT>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1 334</a:t>
                      </a:r>
                    </a:p>
                  </a:txBody>
                  <a:tcPr marL="9525" marR="9525" marT="9525" marB="0" anchor="ctr">
                    <a:lnT w="12700" cap="flat" cmpd="sng" algn="ctr">
                      <a:solidFill>
                        <a:schemeClr val="tx1"/>
                      </a:solidFill>
                      <a:prstDash val="solid"/>
                      <a:round/>
                      <a:headEnd type="none" w="med" len="med"/>
                      <a:tailEnd type="none" w="med" len="med"/>
                    </a:lnT>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831</a:t>
                      </a:r>
                    </a:p>
                  </a:txBody>
                  <a:tcPr marL="9525" marR="9525" marT="9525" marB="0" anchor="ctr">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4 245</a:t>
                      </a:r>
                    </a:p>
                  </a:txBody>
                  <a:tcPr marL="9525" marR="9525" marT="9525" marB="0" anchor="ctr">
                    <a:lnL w="12700" cap="flat" cmpd="sng" algn="ctr">
                      <a:solidFill>
                        <a:schemeClr val="tx1"/>
                      </a:solidFill>
                      <a:prstDash val="solid"/>
                      <a:round/>
                      <a:headEnd type="none" w="med" len="med"/>
                      <a:tailEnd type="none" w="med" len="med"/>
                    </a:lnL>
                    <a:lnT w="12700" cap="flat" cmpd="sng" algn="ctr">
                      <a:solidFill>
                        <a:schemeClr val="tx1"/>
                      </a:solidFill>
                      <a:prstDash val="solid"/>
                      <a:round/>
                      <a:headEnd type="none" w="med" len="med"/>
                      <a:tailEnd type="none" w="med" len="med"/>
                    </a:lnT>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409</a:t>
                      </a:r>
                    </a:p>
                  </a:txBody>
                  <a:tcPr marL="9525" marR="9525" marT="9525" marB="0" anchor="ctr">
                    <a:lnT w="12700" cap="flat" cmpd="sng" algn="ctr">
                      <a:solidFill>
                        <a:schemeClr val="tx1"/>
                      </a:solidFill>
                      <a:prstDash val="solid"/>
                      <a:round/>
                      <a:headEnd type="none" w="med" len="med"/>
                      <a:tailEnd type="none" w="med" len="med"/>
                    </a:lnT>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978</a:t>
                      </a:r>
                    </a:p>
                  </a:txBody>
                  <a:tcPr marL="9525" marR="9525" marT="9525" marB="0" anchor="ctr">
                    <a:lnT w="12700" cap="flat" cmpd="sng" algn="ctr">
                      <a:solidFill>
                        <a:schemeClr val="tx1"/>
                      </a:solidFill>
                      <a:prstDash val="solid"/>
                      <a:round/>
                      <a:headEnd type="none" w="med" len="med"/>
                      <a:tailEnd type="none" w="med" len="med"/>
                    </a:lnT>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1 403</a:t>
                      </a:r>
                    </a:p>
                  </a:txBody>
                  <a:tcPr marL="9525" marR="9525" marT="9525" marB="0" anchor="ctr">
                    <a:lnT w="12700" cap="flat" cmpd="sng" algn="ctr">
                      <a:solidFill>
                        <a:schemeClr val="tx1"/>
                      </a:solidFill>
                      <a:prstDash val="solid"/>
                      <a:round/>
                      <a:headEnd type="none" w="med" len="med"/>
                      <a:tailEnd type="none" w="med" len="med"/>
                    </a:lnT>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1 455</a:t>
                      </a:r>
                    </a:p>
                  </a:txBody>
                  <a:tcPr marL="9525" marR="9525" marT="9525" marB="0" anchor="ctr">
                    <a:lnT w="12700" cap="flat" cmpd="sng" algn="ctr">
                      <a:solidFill>
                        <a:schemeClr val="tx1"/>
                      </a:solidFill>
                      <a:prstDash val="solid"/>
                      <a:round/>
                      <a:headEnd type="none" w="med" len="med"/>
                      <a:tailEnd type="none" w="med" len="med"/>
                    </a:lnT>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12,4%</a:t>
                      </a:r>
                    </a:p>
                  </a:txBody>
                  <a:tcPr marL="9525" marR="9525" marT="9525" marB="0" anchor="ctr">
                    <a:lnT w="12700" cap="flat" cmpd="sng" algn="ctr">
                      <a:solidFill>
                        <a:schemeClr val="tx1"/>
                      </a:solidFill>
                      <a:prstDash val="solid"/>
                      <a:round/>
                      <a:headEnd type="none" w="med" len="med"/>
                      <a:tailEnd type="none" w="med" len="med"/>
                    </a:lnT>
                    <a:solidFill>
                      <a:schemeClr val="accent6">
                        <a:lumMod val="50000"/>
                        <a:alpha val="1000"/>
                      </a:schemeClr>
                    </a:solidFill>
                  </a:tcPr>
                </a:tc>
                <a:extLst>
                  <a:ext uri="{0D108BD9-81ED-4DB2-BD59-A6C34878D82A}">
                    <a16:rowId xmlns:a16="http://schemas.microsoft.com/office/drawing/2014/main" val="1781471339"/>
                  </a:ext>
                </a:extLst>
              </a:tr>
              <a:tr h="144837">
                <a:tc>
                  <a:txBody>
                    <a:bodyPr/>
                    <a:lstStyle/>
                    <a:p>
                      <a:pPr algn="ctr" fontAlgn="b"/>
                      <a:r>
                        <a:rPr lang="ru-RU" sz="800" b="0" i="0" u="none" strike="noStrike" dirty="0">
                          <a:solidFill>
                            <a:schemeClr val="accent3">
                              <a:lumMod val="50000"/>
                            </a:schemeClr>
                          </a:solidFill>
                          <a:effectLst/>
                          <a:latin typeface="Arial Narrow" panose="020B0606020202030204" pitchFamily="34" charset="0"/>
                        </a:rPr>
                        <a:t>2</a:t>
                      </a:r>
                      <a:endParaRPr lang="en-US" sz="800" b="0" i="0" u="none" strike="noStrike" dirty="0">
                        <a:solidFill>
                          <a:schemeClr val="accent3">
                            <a:lumMod val="50000"/>
                          </a:schemeClr>
                        </a:solidFill>
                        <a:effectLst/>
                        <a:latin typeface="Arial Narrow" panose="020B0606020202030204" pitchFamily="34" charset="0"/>
                      </a:endParaRPr>
                    </a:p>
                  </a:txBody>
                  <a:tcPr marL="9525" marR="9525" marT="0" marB="0" anchor="ctr">
                    <a:solidFill>
                      <a:schemeClr val="accent3">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9629-9</a:t>
                      </a:r>
                    </a:p>
                  </a:txBody>
                  <a:tcPr marL="9525" marR="9525" marT="9525" marB="0" anchor="ctr">
                    <a:solidFill>
                      <a:schemeClr val="accent3">
                        <a:lumMod val="50000"/>
                        <a:alpha val="20000"/>
                      </a:schemeClr>
                    </a:solidFill>
                  </a:tcPr>
                </a:tc>
                <a:tc>
                  <a:txBody>
                    <a:bodyPr/>
                    <a:lstStyle/>
                    <a:p>
                      <a:pPr marL="72000" algn="l" fontAlgn="ctr"/>
                      <a:r>
                        <a:rPr lang="ru-RU" sz="800" b="0" i="0" u="none" strike="noStrike" dirty="0" err="1">
                          <a:solidFill>
                            <a:srgbClr val="000000"/>
                          </a:solidFill>
                          <a:effectLst/>
                          <a:latin typeface="Arial Narrow" panose="020B0606020202030204" pitchFamily="34" charset="0"/>
                        </a:rPr>
                        <a:t>Біліктілігі</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жоқ</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жұмысшылар</a:t>
                      </a:r>
                      <a:endParaRPr lang="ru-RU" sz="800" b="0" i="0" u="none" strike="noStrike" dirty="0">
                        <a:solidFill>
                          <a:srgbClr val="000000"/>
                        </a:solidFill>
                        <a:effectLst/>
                        <a:latin typeface="Arial Narrow" panose="020B0606020202030204" pitchFamily="34" charset="0"/>
                      </a:endParaRPr>
                    </a:p>
                  </a:txBody>
                  <a:tcPr marL="9525" marR="9525" marT="9525" marB="0" anchor="ctr">
                    <a:lnR w="12700" cap="flat" cmpd="sng" algn="ctr">
                      <a:solidFill>
                        <a:schemeClr val="tx1"/>
                      </a:solidFill>
                      <a:prstDash val="solid"/>
                      <a:round/>
                      <a:headEnd type="none" w="med" len="med"/>
                      <a:tailEnd type="none" w="med" len="med"/>
                    </a:lnR>
                    <a:solidFill>
                      <a:schemeClr val="accent3">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6 357</a:t>
                      </a:r>
                    </a:p>
                  </a:txBody>
                  <a:tcPr marL="9525" marR="9525" marT="9525" marB="0" anchor="ctr">
                    <a:lnL w="12700" cap="flat" cmpd="sng" algn="ctr">
                      <a:solidFill>
                        <a:schemeClr val="tx1"/>
                      </a:solidFill>
                      <a:prstDash val="solid"/>
                      <a:round/>
                      <a:headEnd type="none" w="med" len="med"/>
                      <a:tailEnd type="none" w="med" len="med"/>
                    </a:lnL>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583</a:t>
                      </a:r>
                    </a:p>
                  </a:txBody>
                  <a:tcPr marL="9525" marR="9525" marT="9525" marB="0" anchor="c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2 125</a:t>
                      </a:r>
                    </a:p>
                  </a:txBody>
                  <a:tcPr marL="9525" marR="9525" marT="9525" marB="0" anchor="c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1 134</a:t>
                      </a:r>
                    </a:p>
                  </a:txBody>
                  <a:tcPr marL="9525" marR="9525" marT="9525" marB="0" anchor="c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2 515</a:t>
                      </a:r>
                    </a:p>
                  </a:txBody>
                  <a:tcPr marL="9525" marR="9525" marT="9525" marB="0" anchor="ctr">
                    <a:lnR w="12700" cap="flat" cmpd="sng" algn="ctr">
                      <a:solidFill>
                        <a:schemeClr val="tx1"/>
                      </a:solidFill>
                      <a:prstDash val="solid"/>
                      <a:round/>
                      <a:headEnd type="none" w="med" len="med"/>
                      <a:tailEnd type="none" w="med" len="med"/>
                    </a:ln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4 072</a:t>
                      </a:r>
                    </a:p>
                  </a:txBody>
                  <a:tcPr marL="9525" marR="9525" marT="9525" marB="0" anchor="ctr">
                    <a:lnL w="12700" cap="flat" cmpd="sng" algn="ctr">
                      <a:solidFill>
                        <a:schemeClr val="tx1"/>
                      </a:solidFill>
                      <a:prstDash val="solid"/>
                      <a:round/>
                      <a:headEnd type="none" w="med" len="med"/>
                      <a:tailEnd type="none" w="med" len="med"/>
                    </a:lnL>
                    <a:solidFill>
                      <a:schemeClr val="accent3">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548</a:t>
                      </a:r>
                    </a:p>
                  </a:txBody>
                  <a:tcPr marL="9525" marR="9525" marT="9525" marB="0" anchor="c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547</a:t>
                      </a:r>
                    </a:p>
                  </a:txBody>
                  <a:tcPr marL="9525" marR="9525" marT="9525" marB="0" anchor="ctr">
                    <a:solidFill>
                      <a:schemeClr val="accent3">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1 242</a:t>
                      </a:r>
                    </a:p>
                  </a:txBody>
                  <a:tcPr marL="9525" marR="9525" marT="9525" marB="0" anchor="ctr">
                    <a:solidFill>
                      <a:schemeClr val="accent3">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1 735</a:t>
                      </a:r>
                    </a:p>
                  </a:txBody>
                  <a:tcPr marL="9525" marR="9525" marT="9525" marB="0" anchor="ctr">
                    <a:solidFill>
                      <a:schemeClr val="accent3">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11,9%</a:t>
                      </a:r>
                    </a:p>
                  </a:txBody>
                  <a:tcPr marL="9525" marR="9525" marT="9525" marB="0" anchor="ctr">
                    <a:solidFill>
                      <a:schemeClr val="accent3">
                        <a:lumMod val="50000"/>
                        <a:alpha val="20000"/>
                      </a:schemeClr>
                    </a:solidFill>
                  </a:tcPr>
                </a:tc>
                <a:extLst>
                  <a:ext uri="{0D108BD9-81ED-4DB2-BD59-A6C34878D82A}">
                    <a16:rowId xmlns:a16="http://schemas.microsoft.com/office/drawing/2014/main" val="4251926215"/>
                  </a:ext>
                </a:extLst>
              </a:tr>
              <a:tr h="144837">
                <a:tc>
                  <a:txBody>
                    <a:bodyPr/>
                    <a:lstStyle/>
                    <a:p>
                      <a:pPr algn="ctr" fontAlgn="b"/>
                      <a:r>
                        <a:rPr lang="ru-RU" sz="800" b="0" i="0" u="none" strike="noStrike" dirty="0">
                          <a:solidFill>
                            <a:schemeClr val="accent3">
                              <a:lumMod val="50000"/>
                            </a:schemeClr>
                          </a:solidFill>
                          <a:effectLst/>
                          <a:latin typeface="Arial Narrow" panose="020B0606020202030204" pitchFamily="34" charset="0"/>
                        </a:rPr>
                        <a:t>3</a:t>
                      </a:r>
                      <a:endParaRPr lang="en-US" sz="800" b="0" i="0" u="none" strike="noStrike" dirty="0">
                        <a:solidFill>
                          <a:schemeClr val="accent3">
                            <a:lumMod val="50000"/>
                          </a:schemeClr>
                        </a:solidFill>
                        <a:effectLst/>
                        <a:latin typeface="Arial Narrow" panose="020B0606020202030204" pitchFamily="34" charset="0"/>
                      </a:endParaRPr>
                    </a:p>
                  </a:txBody>
                  <a:tcPr marL="9525" marR="9525" marT="0"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9329-9</a:t>
                      </a:r>
                    </a:p>
                  </a:txBody>
                  <a:tcPr marL="9525" marR="9525" marT="9525" marB="0" anchor="ctr">
                    <a:solidFill>
                      <a:schemeClr val="accent6">
                        <a:lumMod val="50000"/>
                        <a:alpha val="1000"/>
                      </a:schemeClr>
                    </a:solidFill>
                  </a:tcPr>
                </a:tc>
                <a:tc>
                  <a:txBody>
                    <a:bodyPr/>
                    <a:lstStyle/>
                    <a:p>
                      <a:pPr marL="72000" algn="l" fontAlgn="ctr"/>
                      <a:r>
                        <a:rPr lang="ru-RU" sz="800" b="0" i="0" u="none" strike="noStrike" dirty="0" err="1">
                          <a:solidFill>
                            <a:srgbClr val="000000"/>
                          </a:solidFill>
                          <a:effectLst/>
                          <a:latin typeface="Arial Narrow" panose="020B0606020202030204" pitchFamily="34" charset="0"/>
                        </a:rPr>
                        <a:t>Өңдеу</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өнеркәсібінде</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жұмыс</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істейтін</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басқа</a:t>
                      </a:r>
                      <a:r>
                        <a:rPr lang="ru-RU" sz="800" b="0" i="0" u="none" strike="noStrike" dirty="0">
                          <a:solidFill>
                            <a:srgbClr val="000000"/>
                          </a:solidFill>
                          <a:effectLst/>
                          <a:latin typeface="Arial Narrow" panose="020B0606020202030204" pitchFamily="34" charset="0"/>
                        </a:rPr>
                        <a:t> да </a:t>
                      </a:r>
                      <a:r>
                        <a:rPr lang="ru-RU" sz="800" b="0" i="0" u="none" strike="noStrike" dirty="0" err="1">
                          <a:solidFill>
                            <a:srgbClr val="000000"/>
                          </a:solidFill>
                          <a:effectLst/>
                          <a:latin typeface="Arial Narrow" panose="020B0606020202030204" pitchFamily="34" charset="0"/>
                        </a:rPr>
                        <a:t>біліктілігі</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жоқ</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жұмысшылар</a:t>
                      </a:r>
                      <a:endParaRPr lang="ru-RU" sz="800" b="0" i="0" u="none" strike="noStrike" dirty="0">
                        <a:solidFill>
                          <a:srgbClr val="000000"/>
                        </a:solidFill>
                        <a:effectLst/>
                        <a:latin typeface="Arial Narrow" panose="020B0606020202030204" pitchFamily="34" charset="0"/>
                      </a:endParaRPr>
                    </a:p>
                  </a:txBody>
                  <a:tcPr marL="9525" marR="9525" marT="9525" marB="0" anchor="ctr">
                    <a:lnR w="12700" cap="flat" cmpd="sng" algn="ctr">
                      <a:solidFill>
                        <a:schemeClr val="tx1"/>
                      </a:solidFill>
                      <a:prstDash val="solid"/>
                      <a:round/>
                      <a:headEnd type="none" w="med" len="med"/>
                      <a:tailEnd type="none" w="med" len="med"/>
                    </a:ln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1 484</a:t>
                      </a:r>
                    </a:p>
                  </a:txBody>
                  <a:tcPr marL="9525" marR="9525" marT="9525" marB="0" anchor="ctr">
                    <a:lnL w="12700" cap="flat" cmpd="sng" algn="ctr">
                      <a:solidFill>
                        <a:schemeClr val="tx1"/>
                      </a:solidFill>
                      <a:prstDash val="solid"/>
                      <a:round/>
                      <a:headEnd type="none" w="med" len="med"/>
                      <a:tailEnd type="none" w="med" len="med"/>
                    </a:lnL>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71</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97</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52</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1 264</a:t>
                      </a:r>
                    </a:p>
                  </a:txBody>
                  <a:tcPr marL="9525" marR="9525" marT="9525" marB="0" anchor="ctr">
                    <a:lnR w="12700" cap="flat" cmpd="sng" algn="ctr">
                      <a:solidFill>
                        <a:schemeClr val="tx1"/>
                      </a:solidFill>
                      <a:prstDash val="solid"/>
                      <a:round/>
                      <a:headEnd type="none" w="med" len="med"/>
                      <a:tailEnd type="none" w="med" len="med"/>
                    </a:ln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1 357</a:t>
                      </a:r>
                    </a:p>
                  </a:txBody>
                  <a:tcPr marL="9525" marR="9525" marT="9525" marB="0" anchor="ctr">
                    <a:lnL w="12700" cap="flat" cmpd="sng" algn="ctr">
                      <a:solidFill>
                        <a:schemeClr val="tx1"/>
                      </a:solidFill>
                      <a:prstDash val="solid"/>
                      <a:round/>
                      <a:headEnd type="none" w="med" len="med"/>
                      <a:tailEnd type="none" w="med" len="med"/>
                    </a:lnL>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135</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280</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278</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664</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4,0%</a:t>
                      </a:r>
                    </a:p>
                  </a:txBody>
                  <a:tcPr marL="9525" marR="9525" marT="9525" marB="0" anchor="ctr">
                    <a:solidFill>
                      <a:schemeClr val="accent6">
                        <a:lumMod val="50000"/>
                        <a:alpha val="1000"/>
                      </a:schemeClr>
                    </a:solidFill>
                  </a:tcPr>
                </a:tc>
                <a:extLst>
                  <a:ext uri="{0D108BD9-81ED-4DB2-BD59-A6C34878D82A}">
                    <a16:rowId xmlns:a16="http://schemas.microsoft.com/office/drawing/2014/main" val="3433509531"/>
                  </a:ext>
                </a:extLst>
              </a:tr>
              <a:tr h="144837">
                <a:tc>
                  <a:txBody>
                    <a:bodyPr/>
                    <a:lstStyle/>
                    <a:p>
                      <a:pPr algn="ctr" fontAlgn="b"/>
                      <a:r>
                        <a:rPr lang="ru-RU" sz="800" b="0" i="0" u="none" strike="noStrike" dirty="0">
                          <a:solidFill>
                            <a:schemeClr val="accent3">
                              <a:lumMod val="50000"/>
                            </a:schemeClr>
                          </a:solidFill>
                          <a:effectLst/>
                          <a:latin typeface="Arial Narrow" panose="020B0606020202030204" pitchFamily="34" charset="0"/>
                        </a:rPr>
                        <a:t>4</a:t>
                      </a:r>
                      <a:endParaRPr lang="en-US" sz="800" b="0" i="0" u="none" strike="noStrike" dirty="0">
                        <a:solidFill>
                          <a:schemeClr val="accent3">
                            <a:lumMod val="50000"/>
                          </a:schemeClr>
                        </a:solidFill>
                        <a:effectLst/>
                        <a:latin typeface="Arial Narrow" panose="020B0606020202030204" pitchFamily="34" charset="0"/>
                      </a:endParaRPr>
                    </a:p>
                  </a:txBody>
                  <a:tcPr marL="9525" marR="9525" marT="0" marB="0" anchor="ctr">
                    <a:solidFill>
                      <a:schemeClr val="accent3">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9116-0</a:t>
                      </a:r>
                    </a:p>
                  </a:txBody>
                  <a:tcPr marL="9525" marR="9525" marT="9525" marB="0" anchor="ctr">
                    <a:solidFill>
                      <a:schemeClr val="accent3">
                        <a:lumMod val="50000"/>
                        <a:alpha val="20000"/>
                      </a:schemeClr>
                    </a:solidFill>
                  </a:tcPr>
                </a:tc>
                <a:tc>
                  <a:txBody>
                    <a:bodyPr/>
                    <a:lstStyle/>
                    <a:p>
                      <a:pPr marL="72000" algn="l" fontAlgn="ctr"/>
                      <a:r>
                        <a:rPr lang="ru-RU" sz="800" b="0" i="0" u="none" strike="noStrike" dirty="0">
                          <a:solidFill>
                            <a:srgbClr val="000000"/>
                          </a:solidFill>
                          <a:effectLst/>
                          <a:latin typeface="Arial Narrow" panose="020B0606020202030204" pitchFamily="34" charset="0"/>
                        </a:rPr>
                        <a:t>Аула </a:t>
                      </a:r>
                      <a:r>
                        <a:rPr lang="ru-RU" sz="800" b="0" i="0" u="none" strike="noStrike" dirty="0" err="1">
                          <a:solidFill>
                            <a:srgbClr val="000000"/>
                          </a:solidFill>
                          <a:effectLst/>
                          <a:latin typeface="Arial Narrow" panose="020B0606020202030204" pitchFamily="34" charset="0"/>
                        </a:rPr>
                        <a:t>сыпырушылар</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және</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ашық</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аумақтарды</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тазалаушылар</a:t>
                      </a:r>
                      <a:endParaRPr lang="ru-RU" sz="800" b="0" i="0" u="none" strike="noStrike" dirty="0">
                        <a:solidFill>
                          <a:srgbClr val="000000"/>
                        </a:solidFill>
                        <a:effectLst/>
                        <a:latin typeface="Arial Narrow" panose="020B0606020202030204" pitchFamily="34" charset="0"/>
                      </a:endParaRPr>
                    </a:p>
                  </a:txBody>
                  <a:tcPr marL="9525" marR="9525" marT="9525" marB="0" anchor="ctr">
                    <a:lnR w="12700" cap="flat" cmpd="sng" algn="ctr">
                      <a:solidFill>
                        <a:schemeClr val="tx1"/>
                      </a:solidFill>
                      <a:prstDash val="solid"/>
                      <a:round/>
                      <a:headEnd type="none" w="med" len="med"/>
                      <a:tailEnd type="none" w="med" len="med"/>
                    </a:lnR>
                    <a:solidFill>
                      <a:schemeClr val="accent3">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960</a:t>
                      </a:r>
                    </a:p>
                  </a:txBody>
                  <a:tcPr marL="9525" marR="9525" marT="9525" marB="0" anchor="ctr">
                    <a:lnL w="12700" cap="flat" cmpd="sng" algn="ctr">
                      <a:solidFill>
                        <a:schemeClr val="tx1"/>
                      </a:solidFill>
                      <a:prstDash val="solid"/>
                      <a:round/>
                      <a:headEnd type="none" w="med" len="med"/>
                      <a:tailEnd type="none" w="med" len="med"/>
                    </a:lnL>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207</a:t>
                      </a:r>
                    </a:p>
                  </a:txBody>
                  <a:tcPr marL="9525" marR="9525" marT="9525" marB="0" anchor="c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400</a:t>
                      </a:r>
                    </a:p>
                  </a:txBody>
                  <a:tcPr marL="9525" marR="9525" marT="9525" marB="0" anchor="c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241</a:t>
                      </a:r>
                    </a:p>
                  </a:txBody>
                  <a:tcPr marL="9525" marR="9525" marT="9525" marB="0" anchor="c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112</a:t>
                      </a:r>
                    </a:p>
                  </a:txBody>
                  <a:tcPr marL="9525" marR="9525" marT="9525" marB="0" anchor="ctr">
                    <a:lnR w="12700" cap="flat" cmpd="sng" algn="ctr">
                      <a:solidFill>
                        <a:schemeClr val="tx1"/>
                      </a:solidFill>
                      <a:prstDash val="solid"/>
                      <a:round/>
                      <a:headEnd type="none" w="med" len="med"/>
                      <a:tailEnd type="none" w="med" len="med"/>
                    </a:ln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1 280</a:t>
                      </a:r>
                    </a:p>
                  </a:txBody>
                  <a:tcPr marL="9525" marR="9525" marT="9525" marB="0" anchor="ctr">
                    <a:lnL w="12700" cap="flat" cmpd="sng" algn="ctr">
                      <a:solidFill>
                        <a:schemeClr val="tx1"/>
                      </a:solidFill>
                      <a:prstDash val="solid"/>
                      <a:round/>
                      <a:headEnd type="none" w="med" len="med"/>
                      <a:tailEnd type="none" w="med" len="med"/>
                    </a:lnL>
                    <a:solidFill>
                      <a:schemeClr val="accent3">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189</a:t>
                      </a:r>
                    </a:p>
                  </a:txBody>
                  <a:tcPr marL="9525" marR="9525" marT="9525" marB="0" anchor="c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346</a:t>
                      </a:r>
                    </a:p>
                  </a:txBody>
                  <a:tcPr marL="9525" marR="9525" marT="9525" marB="0" anchor="ctr">
                    <a:solidFill>
                      <a:schemeClr val="accent3">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368</a:t>
                      </a:r>
                    </a:p>
                  </a:txBody>
                  <a:tcPr marL="9525" marR="9525" marT="9525" marB="0" anchor="ctr">
                    <a:solidFill>
                      <a:schemeClr val="accent3">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377</a:t>
                      </a:r>
                    </a:p>
                  </a:txBody>
                  <a:tcPr marL="9525" marR="9525" marT="9525" marB="0" anchor="ctr">
                    <a:solidFill>
                      <a:schemeClr val="accent3">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3,7%</a:t>
                      </a:r>
                    </a:p>
                  </a:txBody>
                  <a:tcPr marL="9525" marR="9525" marT="9525" marB="0" anchor="ctr">
                    <a:solidFill>
                      <a:schemeClr val="accent3">
                        <a:lumMod val="50000"/>
                        <a:alpha val="20000"/>
                      </a:schemeClr>
                    </a:solidFill>
                  </a:tcPr>
                </a:tc>
                <a:extLst>
                  <a:ext uri="{0D108BD9-81ED-4DB2-BD59-A6C34878D82A}">
                    <a16:rowId xmlns:a16="http://schemas.microsoft.com/office/drawing/2014/main" val="1108121153"/>
                  </a:ext>
                </a:extLst>
              </a:tr>
              <a:tr h="144837">
                <a:tc>
                  <a:txBody>
                    <a:bodyPr/>
                    <a:lstStyle/>
                    <a:p>
                      <a:pPr algn="ctr" fontAlgn="b"/>
                      <a:r>
                        <a:rPr lang="ru-RU" sz="800" b="0" i="0" u="none" strike="noStrike" dirty="0">
                          <a:solidFill>
                            <a:schemeClr val="accent3">
                              <a:lumMod val="50000"/>
                            </a:schemeClr>
                          </a:solidFill>
                          <a:effectLst/>
                          <a:latin typeface="Arial Narrow" panose="020B0606020202030204" pitchFamily="34" charset="0"/>
                        </a:rPr>
                        <a:t>5</a:t>
                      </a:r>
                      <a:endParaRPr lang="en-US" sz="800" b="0" i="0" u="none" strike="noStrike" dirty="0">
                        <a:solidFill>
                          <a:schemeClr val="accent3">
                            <a:lumMod val="50000"/>
                          </a:schemeClr>
                        </a:solidFill>
                        <a:effectLst/>
                        <a:latin typeface="Arial Narrow" panose="020B0606020202030204" pitchFamily="34" charset="0"/>
                      </a:endParaRPr>
                    </a:p>
                  </a:txBody>
                  <a:tcPr marL="9525" marR="9525" marT="0"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8322-2</a:t>
                      </a:r>
                    </a:p>
                  </a:txBody>
                  <a:tcPr marL="9525" marR="9525" marT="9525" marB="0" anchor="ctr">
                    <a:solidFill>
                      <a:schemeClr val="accent6">
                        <a:lumMod val="50000"/>
                        <a:alpha val="1000"/>
                      </a:schemeClr>
                    </a:solidFill>
                  </a:tcPr>
                </a:tc>
                <a:tc>
                  <a:txBody>
                    <a:bodyPr/>
                    <a:lstStyle/>
                    <a:p>
                      <a:pPr marL="72000" algn="l" fontAlgn="ctr"/>
                      <a:r>
                        <a:rPr lang="ru-RU" sz="800" b="0" i="0" u="none" strike="noStrike" dirty="0">
                          <a:solidFill>
                            <a:srgbClr val="000000"/>
                          </a:solidFill>
                          <a:effectLst/>
                          <a:latin typeface="Arial Narrow" panose="020B0606020202030204" pitchFamily="34" charset="0"/>
                        </a:rPr>
                        <a:t>Жеке </a:t>
                      </a:r>
                      <a:r>
                        <a:rPr lang="ru-RU" sz="800" b="0" i="0" u="none" strike="noStrike" dirty="0" err="1">
                          <a:solidFill>
                            <a:srgbClr val="000000"/>
                          </a:solidFill>
                          <a:effectLst/>
                          <a:latin typeface="Arial Narrow" panose="020B0606020202030204" pitchFamily="34" charset="0"/>
                        </a:rPr>
                        <a:t>жүргізушілер</a:t>
                      </a:r>
                      <a:r>
                        <a:rPr lang="ru-RU" sz="800" b="0" i="0" u="none" strike="noStrike" dirty="0">
                          <a:solidFill>
                            <a:srgbClr val="000000"/>
                          </a:solidFill>
                          <a:effectLst/>
                          <a:latin typeface="Arial Narrow" panose="020B0606020202030204" pitchFamily="34" charset="0"/>
                        </a:rPr>
                        <a:t> мен </a:t>
                      </a:r>
                      <a:r>
                        <a:rPr lang="ru-RU" sz="800" b="0" i="0" u="none" strike="noStrike" dirty="0" err="1">
                          <a:solidFill>
                            <a:srgbClr val="000000"/>
                          </a:solidFill>
                          <a:effectLst/>
                          <a:latin typeface="Arial Narrow" panose="020B0606020202030204" pitchFamily="34" charset="0"/>
                        </a:rPr>
                        <a:t>шопырлар</a:t>
                      </a:r>
                      <a:endParaRPr lang="ru-RU" sz="800" b="0" i="0" u="none" strike="noStrike" dirty="0">
                        <a:solidFill>
                          <a:srgbClr val="000000"/>
                        </a:solidFill>
                        <a:effectLst/>
                        <a:latin typeface="Arial Narrow" panose="020B0606020202030204" pitchFamily="34" charset="0"/>
                      </a:endParaRPr>
                    </a:p>
                  </a:txBody>
                  <a:tcPr marL="9525" marR="9525" marT="9525" marB="0" anchor="ctr">
                    <a:lnR w="12700" cap="flat" cmpd="sng" algn="ctr">
                      <a:solidFill>
                        <a:schemeClr val="tx1"/>
                      </a:solidFill>
                      <a:prstDash val="solid"/>
                      <a:round/>
                      <a:headEnd type="none" w="med" len="med"/>
                      <a:tailEnd type="none" w="med" len="med"/>
                    </a:ln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660</a:t>
                      </a:r>
                    </a:p>
                  </a:txBody>
                  <a:tcPr marL="9525" marR="9525" marT="9525" marB="0" anchor="ctr">
                    <a:lnL w="12700" cap="flat" cmpd="sng" algn="ctr">
                      <a:solidFill>
                        <a:schemeClr val="tx1"/>
                      </a:solidFill>
                      <a:prstDash val="solid"/>
                      <a:round/>
                      <a:headEnd type="none" w="med" len="med"/>
                      <a:tailEnd type="none" w="med" len="med"/>
                    </a:lnL>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185</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199</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170</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106</a:t>
                      </a:r>
                    </a:p>
                  </a:txBody>
                  <a:tcPr marL="9525" marR="9525" marT="9525" marB="0" anchor="ctr">
                    <a:lnR w="12700" cap="flat" cmpd="sng" algn="ctr">
                      <a:solidFill>
                        <a:schemeClr val="tx1"/>
                      </a:solidFill>
                      <a:prstDash val="solid"/>
                      <a:round/>
                      <a:headEnd type="none" w="med" len="med"/>
                      <a:tailEnd type="none" w="med" len="med"/>
                    </a:ln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806</a:t>
                      </a:r>
                    </a:p>
                  </a:txBody>
                  <a:tcPr marL="9525" marR="9525" marT="9525" marB="0" anchor="ctr">
                    <a:lnL w="12700" cap="flat" cmpd="sng" algn="ctr">
                      <a:solidFill>
                        <a:schemeClr val="tx1"/>
                      </a:solidFill>
                      <a:prstDash val="solid"/>
                      <a:round/>
                      <a:headEnd type="none" w="med" len="med"/>
                      <a:tailEnd type="none" w="med" len="med"/>
                    </a:lnL>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184</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196</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209</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217</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2,4%</a:t>
                      </a:r>
                    </a:p>
                  </a:txBody>
                  <a:tcPr marL="9525" marR="9525" marT="9525" marB="0" anchor="ctr">
                    <a:solidFill>
                      <a:schemeClr val="accent6">
                        <a:lumMod val="50000"/>
                        <a:alpha val="1000"/>
                      </a:schemeClr>
                    </a:solidFill>
                  </a:tcPr>
                </a:tc>
                <a:extLst>
                  <a:ext uri="{0D108BD9-81ED-4DB2-BD59-A6C34878D82A}">
                    <a16:rowId xmlns:a16="http://schemas.microsoft.com/office/drawing/2014/main" val="3859109263"/>
                  </a:ext>
                </a:extLst>
              </a:tr>
              <a:tr h="144837">
                <a:tc>
                  <a:txBody>
                    <a:bodyPr/>
                    <a:lstStyle/>
                    <a:p>
                      <a:pPr algn="ctr" fontAlgn="b"/>
                      <a:r>
                        <a:rPr lang="ru-RU" sz="800" b="0" i="0" u="none" strike="noStrike" dirty="0">
                          <a:solidFill>
                            <a:schemeClr val="accent3">
                              <a:lumMod val="50000"/>
                            </a:schemeClr>
                          </a:solidFill>
                          <a:effectLst/>
                          <a:latin typeface="Arial Narrow" panose="020B0606020202030204" pitchFamily="34" charset="0"/>
                        </a:rPr>
                        <a:t>6</a:t>
                      </a:r>
                      <a:endParaRPr lang="en-US" sz="800" b="0" i="0" u="none" strike="noStrike" dirty="0">
                        <a:solidFill>
                          <a:schemeClr val="accent3">
                            <a:lumMod val="50000"/>
                          </a:schemeClr>
                        </a:solidFill>
                        <a:effectLst/>
                        <a:latin typeface="Arial Narrow" panose="020B0606020202030204" pitchFamily="34" charset="0"/>
                      </a:endParaRPr>
                    </a:p>
                  </a:txBody>
                  <a:tcPr marL="9525" marR="9525" marT="0" marB="0" anchor="ctr">
                    <a:solidFill>
                      <a:schemeClr val="accent3">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9312-2</a:t>
                      </a:r>
                    </a:p>
                  </a:txBody>
                  <a:tcPr marL="9525" marR="9525" marT="9525" marB="0" anchor="ctr">
                    <a:solidFill>
                      <a:schemeClr val="accent3">
                        <a:lumMod val="50000"/>
                        <a:alpha val="20000"/>
                      </a:schemeClr>
                    </a:solidFill>
                  </a:tcPr>
                </a:tc>
                <a:tc>
                  <a:txBody>
                    <a:bodyPr/>
                    <a:lstStyle/>
                    <a:p>
                      <a:pPr marL="72000" algn="l" fontAlgn="ctr"/>
                      <a:r>
                        <a:rPr lang="ru-RU" sz="800" b="0" i="0" u="none" strike="noStrike" dirty="0" err="1">
                          <a:solidFill>
                            <a:srgbClr val="000000"/>
                          </a:solidFill>
                          <a:effectLst/>
                          <a:latin typeface="Arial Narrow" panose="020B0606020202030204" pitchFamily="34" charset="0"/>
                        </a:rPr>
                        <a:t>Ғимараттарды</a:t>
                      </a:r>
                      <a:r>
                        <a:rPr lang="ru-RU" sz="800" b="0" i="0" u="none" strike="noStrike" dirty="0">
                          <a:solidFill>
                            <a:srgbClr val="000000"/>
                          </a:solidFill>
                          <a:effectLst/>
                          <a:latin typeface="Arial Narrow" panose="020B0606020202030204" pitchFamily="34" charset="0"/>
                        </a:rPr>
                        <a:t> салу </a:t>
                      </a:r>
                      <a:r>
                        <a:rPr lang="ru-RU" sz="800" b="0" i="0" u="none" strike="noStrike" dirty="0" err="1">
                          <a:solidFill>
                            <a:srgbClr val="000000"/>
                          </a:solidFill>
                          <a:effectLst/>
                          <a:latin typeface="Arial Narrow" panose="020B0606020202030204" pitchFamily="34" charset="0"/>
                        </a:rPr>
                        <a:t>және</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жөндеу</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жөніндегі</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біліктілігі</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жоқ</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жұмысшылар</a:t>
                      </a:r>
                      <a:endParaRPr lang="ru-RU" sz="800" b="0" i="0" u="none" strike="noStrike" dirty="0">
                        <a:solidFill>
                          <a:srgbClr val="000000"/>
                        </a:solidFill>
                        <a:effectLst/>
                        <a:latin typeface="Arial Narrow" panose="020B0606020202030204" pitchFamily="34" charset="0"/>
                      </a:endParaRPr>
                    </a:p>
                  </a:txBody>
                  <a:tcPr marL="9525" marR="9525" marT="9525" marB="0" anchor="ctr">
                    <a:lnR w="12700" cap="flat" cmpd="sng" algn="ctr">
                      <a:solidFill>
                        <a:schemeClr val="tx1"/>
                      </a:solidFill>
                      <a:prstDash val="solid"/>
                      <a:round/>
                      <a:headEnd type="none" w="med" len="med"/>
                      <a:tailEnd type="none" w="med" len="med"/>
                    </a:lnR>
                    <a:solidFill>
                      <a:schemeClr val="accent3">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599</a:t>
                      </a:r>
                    </a:p>
                  </a:txBody>
                  <a:tcPr marL="9525" marR="9525" marT="9525" marB="0" anchor="ctr">
                    <a:lnL w="12700" cap="flat" cmpd="sng" algn="ctr">
                      <a:solidFill>
                        <a:schemeClr val="tx1"/>
                      </a:solidFill>
                      <a:prstDash val="solid"/>
                      <a:round/>
                      <a:headEnd type="none" w="med" len="med"/>
                      <a:tailEnd type="none" w="med" len="med"/>
                    </a:lnL>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45</a:t>
                      </a:r>
                    </a:p>
                  </a:txBody>
                  <a:tcPr marL="9525" marR="9525" marT="9525" marB="0" anchor="c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162</a:t>
                      </a:r>
                    </a:p>
                  </a:txBody>
                  <a:tcPr marL="9525" marR="9525" marT="9525" marB="0" anchor="c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306</a:t>
                      </a:r>
                    </a:p>
                  </a:txBody>
                  <a:tcPr marL="9525" marR="9525" marT="9525" marB="0" anchor="c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86</a:t>
                      </a:r>
                    </a:p>
                  </a:txBody>
                  <a:tcPr marL="9525" marR="9525" marT="9525" marB="0" anchor="ctr">
                    <a:lnR w="12700" cap="flat" cmpd="sng" algn="ctr">
                      <a:solidFill>
                        <a:schemeClr val="tx1"/>
                      </a:solidFill>
                      <a:prstDash val="solid"/>
                      <a:round/>
                      <a:headEnd type="none" w="med" len="med"/>
                      <a:tailEnd type="none" w="med" len="med"/>
                    </a:ln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657</a:t>
                      </a:r>
                    </a:p>
                  </a:txBody>
                  <a:tcPr marL="9525" marR="9525" marT="9525" marB="0" anchor="ctr">
                    <a:lnL w="12700" cap="flat" cmpd="sng" algn="ctr">
                      <a:solidFill>
                        <a:schemeClr val="tx1"/>
                      </a:solidFill>
                      <a:prstDash val="solid"/>
                      <a:round/>
                      <a:headEnd type="none" w="med" len="med"/>
                      <a:tailEnd type="none" w="med" len="med"/>
                    </a:lnL>
                    <a:solidFill>
                      <a:schemeClr val="accent3">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8</a:t>
                      </a:r>
                    </a:p>
                  </a:txBody>
                  <a:tcPr marL="9525" marR="9525" marT="9525" marB="0" anchor="c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165</a:t>
                      </a:r>
                    </a:p>
                  </a:txBody>
                  <a:tcPr marL="9525" marR="9525" marT="9525" marB="0" anchor="ctr">
                    <a:solidFill>
                      <a:schemeClr val="accent3">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211</a:t>
                      </a:r>
                    </a:p>
                  </a:txBody>
                  <a:tcPr marL="9525" marR="9525" marT="9525" marB="0" anchor="ctr">
                    <a:solidFill>
                      <a:schemeClr val="accent3">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273</a:t>
                      </a:r>
                    </a:p>
                  </a:txBody>
                  <a:tcPr marL="9525" marR="9525" marT="9525" marB="0" anchor="ctr">
                    <a:solidFill>
                      <a:schemeClr val="accent3">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1,9%</a:t>
                      </a:r>
                    </a:p>
                  </a:txBody>
                  <a:tcPr marL="9525" marR="9525" marT="9525" marB="0" anchor="ctr">
                    <a:solidFill>
                      <a:schemeClr val="accent3">
                        <a:lumMod val="50000"/>
                        <a:alpha val="20000"/>
                      </a:schemeClr>
                    </a:solidFill>
                  </a:tcPr>
                </a:tc>
                <a:extLst>
                  <a:ext uri="{0D108BD9-81ED-4DB2-BD59-A6C34878D82A}">
                    <a16:rowId xmlns:a16="http://schemas.microsoft.com/office/drawing/2014/main" val="614668957"/>
                  </a:ext>
                </a:extLst>
              </a:tr>
              <a:tr h="144837">
                <a:tc>
                  <a:txBody>
                    <a:bodyPr/>
                    <a:lstStyle/>
                    <a:p>
                      <a:pPr algn="ctr" fontAlgn="b"/>
                      <a:r>
                        <a:rPr lang="ru-RU" sz="800" b="0" i="0" u="none" strike="noStrike" dirty="0">
                          <a:solidFill>
                            <a:schemeClr val="accent3">
                              <a:lumMod val="50000"/>
                            </a:schemeClr>
                          </a:solidFill>
                          <a:effectLst/>
                          <a:latin typeface="Arial Narrow" panose="020B0606020202030204" pitchFamily="34" charset="0"/>
                        </a:rPr>
                        <a:t>7</a:t>
                      </a:r>
                      <a:endParaRPr lang="en-US" sz="800" b="0" i="0" u="none" strike="noStrike" dirty="0">
                        <a:solidFill>
                          <a:schemeClr val="accent3">
                            <a:lumMod val="50000"/>
                          </a:schemeClr>
                        </a:solidFill>
                        <a:effectLst/>
                        <a:latin typeface="Arial Narrow" panose="020B0606020202030204" pitchFamily="34" charset="0"/>
                      </a:endParaRPr>
                    </a:p>
                  </a:txBody>
                  <a:tcPr marL="9525" marR="9525" marT="0"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7119-9</a:t>
                      </a:r>
                    </a:p>
                  </a:txBody>
                  <a:tcPr marL="9525" marR="9525" marT="9525" marB="0" anchor="ctr">
                    <a:solidFill>
                      <a:schemeClr val="accent6">
                        <a:lumMod val="50000"/>
                        <a:alpha val="1000"/>
                      </a:schemeClr>
                    </a:solidFill>
                  </a:tcPr>
                </a:tc>
                <a:tc>
                  <a:txBody>
                    <a:bodyPr/>
                    <a:lstStyle/>
                    <a:p>
                      <a:pPr marL="72000" algn="l" fontAlgn="ctr"/>
                      <a:r>
                        <a:rPr lang="ru-RU" sz="800" b="0" i="0" u="none" strike="noStrike" dirty="0" err="1">
                          <a:solidFill>
                            <a:srgbClr val="000000"/>
                          </a:solidFill>
                          <a:effectLst/>
                          <a:latin typeface="Arial Narrow" panose="020B0606020202030204" pitchFamily="34" charset="0"/>
                        </a:rPr>
                        <a:t>Құрылысшы-монтаждаушылар</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және</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тектес</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қызметтер</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саласындағы</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жұмысшылары</a:t>
                      </a:r>
                      <a:endParaRPr lang="ru-RU" sz="800" b="0" i="0" u="none" strike="noStrike" dirty="0">
                        <a:solidFill>
                          <a:srgbClr val="000000"/>
                        </a:solidFill>
                        <a:effectLst/>
                        <a:latin typeface="Arial Narrow" panose="020B0606020202030204" pitchFamily="34" charset="0"/>
                      </a:endParaRPr>
                    </a:p>
                  </a:txBody>
                  <a:tcPr marL="9525" marR="9525" marT="9525" marB="0" anchor="ctr">
                    <a:lnR w="12700" cap="flat" cmpd="sng" algn="ctr">
                      <a:solidFill>
                        <a:schemeClr val="tx1"/>
                      </a:solidFill>
                      <a:prstDash val="solid"/>
                      <a:round/>
                      <a:headEnd type="none" w="med" len="med"/>
                      <a:tailEnd type="none" w="med" len="med"/>
                    </a:ln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476</a:t>
                      </a:r>
                    </a:p>
                  </a:txBody>
                  <a:tcPr marL="9525" marR="9525" marT="9525" marB="0" anchor="ctr">
                    <a:lnL w="12700" cap="flat" cmpd="sng" algn="ctr">
                      <a:solidFill>
                        <a:schemeClr val="tx1"/>
                      </a:solidFill>
                      <a:prstDash val="solid"/>
                      <a:round/>
                      <a:headEnd type="none" w="med" len="med"/>
                      <a:tailEnd type="none" w="med" len="med"/>
                    </a:lnL>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4</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304</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144</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24</a:t>
                      </a:r>
                    </a:p>
                  </a:txBody>
                  <a:tcPr marL="9525" marR="9525" marT="9525" marB="0" anchor="ctr">
                    <a:lnR w="12700" cap="flat" cmpd="sng" algn="ctr">
                      <a:solidFill>
                        <a:schemeClr val="tx1"/>
                      </a:solidFill>
                      <a:prstDash val="solid"/>
                      <a:round/>
                      <a:headEnd type="none" w="med" len="med"/>
                      <a:tailEnd type="none" w="med" len="med"/>
                    </a:ln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628</a:t>
                      </a:r>
                    </a:p>
                  </a:txBody>
                  <a:tcPr marL="9525" marR="9525" marT="9525" marB="0" anchor="ctr">
                    <a:lnL w="12700" cap="flat" cmpd="sng" algn="ctr">
                      <a:solidFill>
                        <a:schemeClr val="tx1"/>
                      </a:solidFill>
                      <a:prstDash val="solid"/>
                      <a:round/>
                      <a:headEnd type="none" w="med" len="med"/>
                      <a:tailEnd type="none" w="med" len="med"/>
                    </a:lnL>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106</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118</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228</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176</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1,8%</a:t>
                      </a:r>
                    </a:p>
                  </a:txBody>
                  <a:tcPr marL="9525" marR="9525" marT="9525" marB="0" anchor="ctr">
                    <a:solidFill>
                      <a:schemeClr val="accent6">
                        <a:lumMod val="50000"/>
                        <a:alpha val="1000"/>
                      </a:schemeClr>
                    </a:solidFill>
                  </a:tcPr>
                </a:tc>
                <a:extLst>
                  <a:ext uri="{0D108BD9-81ED-4DB2-BD59-A6C34878D82A}">
                    <a16:rowId xmlns:a16="http://schemas.microsoft.com/office/drawing/2014/main" val="3006779909"/>
                  </a:ext>
                </a:extLst>
              </a:tr>
              <a:tr h="144837">
                <a:tc>
                  <a:txBody>
                    <a:bodyPr/>
                    <a:lstStyle/>
                    <a:p>
                      <a:pPr algn="ctr" fontAlgn="b"/>
                      <a:r>
                        <a:rPr lang="ru-RU" sz="800" b="0" i="0" u="none" strike="noStrike" dirty="0">
                          <a:solidFill>
                            <a:schemeClr val="accent3">
                              <a:lumMod val="50000"/>
                            </a:schemeClr>
                          </a:solidFill>
                          <a:effectLst/>
                          <a:latin typeface="Arial Narrow" panose="020B0606020202030204" pitchFamily="34" charset="0"/>
                        </a:rPr>
                        <a:t>8</a:t>
                      </a:r>
                      <a:endParaRPr lang="en-US" sz="800" b="0" i="0" u="none" strike="noStrike" dirty="0">
                        <a:solidFill>
                          <a:schemeClr val="accent3">
                            <a:lumMod val="50000"/>
                          </a:schemeClr>
                        </a:solidFill>
                        <a:effectLst/>
                        <a:latin typeface="Arial Narrow" panose="020B0606020202030204" pitchFamily="34" charset="0"/>
                      </a:endParaRPr>
                    </a:p>
                  </a:txBody>
                  <a:tcPr marL="9525" marR="9525" marT="0" marB="0" anchor="ctr">
                    <a:solidFill>
                      <a:schemeClr val="accent3">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7533-1</a:t>
                      </a:r>
                    </a:p>
                  </a:txBody>
                  <a:tcPr marL="9525" marR="9525" marT="9525" marB="0" anchor="ctr">
                    <a:solidFill>
                      <a:schemeClr val="accent3">
                        <a:lumMod val="50000"/>
                        <a:alpha val="20000"/>
                      </a:schemeClr>
                    </a:solidFill>
                  </a:tcPr>
                </a:tc>
                <a:tc>
                  <a:txBody>
                    <a:bodyPr/>
                    <a:lstStyle/>
                    <a:p>
                      <a:pPr marL="72000" algn="l" fontAlgn="ctr"/>
                      <a:r>
                        <a:rPr lang="ru-RU" sz="800" b="0" i="0" u="none" strike="noStrike" dirty="0" err="1">
                          <a:solidFill>
                            <a:srgbClr val="000000"/>
                          </a:solidFill>
                          <a:effectLst/>
                          <a:latin typeface="Arial Narrow" panose="020B0606020202030204" pitchFamily="34" charset="0"/>
                        </a:rPr>
                        <a:t>Тігіншілер</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және</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киім</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және</a:t>
                      </a:r>
                      <a:r>
                        <a:rPr lang="ru-RU" sz="800" b="0" i="0" u="none" strike="noStrike" dirty="0">
                          <a:solidFill>
                            <a:srgbClr val="000000"/>
                          </a:solidFill>
                          <a:effectLst/>
                          <a:latin typeface="Arial Narrow" panose="020B0606020202030204" pitchFamily="34" charset="0"/>
                        </a:rPr>
                        <a:t> мата </a:t>
                      </a:r>
                      <a:r>
                        <a:rPr lang="ru-RU" sz="800" b="0" i="0" u="none" strike="noStrike" dirty="0" err="1">
                          <a:solidFill>
                            <a:srgbClr val="000000"/>
                          </a:solidFill>
                          <a:effectLst/>
                          <a:latin typeface="Arial Narrow" panose="020B0606020202030204" pitchFamily="34" charset="0"/>
                        </a:rPr>
                        <a:t>реставраторлары</a:t>
                      </a:r>
                      <a:endParaRPr lang="ru-RU" sz="800" b="0" i="0" u="none" strike="noStrike" dirty="0">
                        <a:solidFill>
                          <a:srgbClr val="000000"/>
                        </a:solidFill>
                        <a:effectLst/>
                        <a:latin typeface="Arial Narrow" panose="020B0606020202030204" pitchFamily="34" charset="0"/>
                      </a:endParaRPr>
                    </a:p>
                  </a:txBody>
                  <a:tcPr marL="9525" marR="9525" marT="9525" marB="0" anchor="ctr">
                    <a:lnR w="12700" cap="flat" cmpd="sng" algn="ctr">
                      <a:solidFill>
                        <a:schemeClr val="tx1"/>
                      </a:solidFill>
                      <a:prstDash val="solid"/>
                      <a:round/>
                      <a:headEnd type="none" w="med" len="med"/>
                      <a:tailEnd type="none" w="med" len="med"/>
                    </a:lnR>
                    <a:solidFill>
                      <a:schemeClr val="accent3">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477</a:t>
                      </a:r>
                    </a:p>
                  </a:txBody>
                  <a:tcPr marL="9525" marR="9525" marT="9525" marB="0" anchor="ctr">
                    <a:lnL w="12700" cap="flat" cmpd="sng" algn="ctr">
                      <a:solidFill>
                        <a:schemeClr val="tx1"/>
                      </a:solidFill>
                      <a:prstDash val="solid"/>
                      <a:round/>
                      <a:headEnd type="none" w="med" len="med"/>
                      <a:tailEnd type="none" w="med" len="med"/>
                    </a:lnL>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117</a:t>
                      </a:r>
                    </a:p>
                  </a:txBody>
                  <a:tcPr marL="9525" marR="9525" marT="9525" marB="0" anchor="c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54</a:t>
                      </a:r>
                    </a:p>
                  </a:txBody>
                  <a:tcPr marL="9525" marR="9525" marT="9525" marB="0" anchor="c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137</a:t>
                      </a:r>
                    </a:p>
                  </a:txBody>
                  <a:tcPr marL="9525" marR="9525" marT="9525" marB="0" anchor="c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169</a:t>
                      </a:r>
                    </a:p>
                  </a:txBody>
                  <a:tcPr marL="9525" marR="9525" marT="9525" marB="0" anchor="ctr">
                    <a:lnR w="12700" cap="flat" cmpd="sng" algn="ctr">
                      <a:solidFill>
                        <a:schemeClr val="tx1"/>
                      </a:solidFill>
                      <a:prstDash val="solid"/>
                      <a:round/>
                      <a:headEnd type="none" w="med" len="med"/>
                      <a:tailEnd type="none" w="med" len="med"/>
                    </a:ln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567</a:t>
                      </a:r>
                    </a:p>
                  </a:txBody>
                  <a:tcPr marL="9525" marR="9525" marT="9525" marB="0" anchor="ctr">
                    <a:lnL w="12700" cap="flat" cmpd="sng" algn="ctr">
                      <a:solidFill>
                        <a:schemeClr val="tx1"/>
                      </a:solidFill>
                      <a:prstDash val="solid"/>
                      <a:round/>
                      <a:headEnd type="none" w="med" len="med"/>
                      <a:tailEnd type="none" w="med" len="med"/>
                    </a:lnL>
                    <a:solidFill>
                      <a:schemeClr val="accent3">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150</a:t>
                      </a:r>
                    </a:p>
                  </a:txBody>
                  <a:tcPr marL="9525" marR="9525" marT="9525" marB="0" anchor="c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135</a:t>
                      </a:r>
                    </a:p>
                  </a:txBody>
                  <a:tcPr marL="9525" marR="9525" marT="9525" marB="0" anchor="ctr">
                    <a:solidFill>
                      <a:schemeClr val="accent3">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128</a:t>
                      </a:r>
                    </a:p>
                  </a:txBody>
                  <a:tcPr marL="9525" marR="9525" marT="9525" marB="0" anchor="ctr">
                    <a:solidFill>
                      <a:schemeClr val="accent3">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154</a:t>
                      </a:r>
                    </a:p>
                  </a:txBody>
                  <a:tcPr marL="9525" marR="9525" marT="9525" marB="0" anchor="ctr">
                    <a:solidFill>
                      <a:schemeClr val="accent3">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1,7%</a:t>
                      </a:r>
                    </a:p>
                  </a:txBody>
                  <a:tcPr marL="9525" marR="9525" marT="9525" marB="0" anchor="ctr">
                    <a:solidFill>
                      <a:schemeClr val="accent3">
                        <a:lumMod val="50000"/>
                        <a:alpha val="20000"/>
                      </a:schemeClr>
                    </a:solidFill>
                  </a:tcPr>
                </a:tc>
                <a:extLst>
                  <a:ext uri="{0D108BD9-81ED-4DB2-BD59-A6C34878D82A}">
                    <a16:rowId xmlns:a16="http://schemas.microsoft.com/office/drawing/2014/main" val="967742410"/>
                  </a:ext>
                </a:extLst>
              </a:tr>
              <a:tr h="144837">
                <a:tc>
                  <a:txBody>
                    <a:bodyPr/>
                    <a:lstStyle/>
                    <a:p>
                      <a:pPr algn="ctr" fontAlgn="b"/>
                      <a:r>
                        <a:rPr lang="ru-RU" sz="800" b="0" i="0" u="none" strike="noStrike" dirty="0">
                          <a:solidFill>
                            <a:schemeClr val="accent3">
                              <a:lumMod val="50000"/>
                            </a:schemeClr>
                          </a:solidFill>
                          <a:effectLst/>
                          <a:latin typeface="Arial Narrow" panose="020B0606020202030204" pitchFamily="34" charset="0"/>
                        </a:rPr>
                        <a:t>9</a:t>
                      </a:r>
                      <a:endParaRPr lang="en-US" sz="800" b="0" i="0" u="none" strike="noStrike" dirty="0">
                        <a:solidFill>
                          <a:schemeClr val="accent3">
                            <a:lumMod val="50000"/>
                          </a:schemeClr>
                        </a:solidFill>
                        <a:effectLst/>
                        <a:latin typeface="Arial Narrow" panose="020B0606020202030204" pitchFamily="34" charset="0"/>
                      </a:endParaRPr>
                    </a:p>
                  </a:txBody>
                  <a:tcPr marL="9525" marR="9525" marT="0"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8331-1</a:t>
                      </a:r>
                    </a:p>
                  </a:txBody>
                  <a:tcPr marL="9525" marR="9525" marT="9525" marB="0" anchor="ctr">
                    <a:solidFill>
                      <a:schemeClr val="accent6">
                        <a:lumMod val="50000"/>
                        <a:alpha val="1000"/>
                      </a:schemeClr>
                    </a:solidFill>
                  </a:tcPr>
                </a:tc>
                <a:tc>
                  <a:txBody>
                    <a:bodyPr/>
                    <a:lstStyle/>
                    <a:p>
                      <a:pPr marL="72000" algn="l" fontAlgn="ctr"/>
                      <a:r>
                        <a:rPr lang="ru-RU" sz="800" b="0" i="0" u="none" strike="noStrike" dirty="0">
                          <a:solidFill>
                            <a:srgbClr val="000000"/>
                          </a:solidFill>
                          <a:effectLst/>
                          <a:latin typeface="Arial Narrow" panose="020B0606020202030204" pitchFamily="34" charset="0"/>
                        </a:rPr>
                        <a:t>Автобус </a:t>
                      </a:r>
                      <a:r>
                        <a:rPr lang="ru-RU" sz="800" b="0" i="0" u="none" strike="noStrike" dirty="0" err="1">
                          <a:solidFill>
                            <a:srgbClr val="000000"/>
                          </a:solidFill>
                          <a:effectLst/>
                          <a:latin typeface="Arial Narrow" panose="020B0606020202030204" pitchFamily="34" charset="0"/>
                        </a:rPr>
                        <a:t>жүргізушілері</a:t>
                      </a:r>
                      <a:endParaRPr lang="ru-RU" sz="800" b="0" i="0" u="none" strike="noStrike" dirty="0">
                        <a:solidFill>
                          <a:srgbClr val="000000"/>
                        </a:solidFill>
                        <a:effectLst/>
                        <a:latin typeface="Arial Narrow" panose="020B0606020202030204" pitchFamily="34" charset="0"/>
                      </a:endParaRPr>
                    </a:p>
                  </a:txBody>
                  <a:tcPr marL="9525" marR="9525" marT="9525" marB="0" anchor="ctr">
                    <a:lnR w="12700" cap="flat" cmpd="sng" algn="ctr">
                      <a:solidFill>
                        <a:schemeClr val="tx1"/>
                      </a:solidFill>
                      <a:prstDash val="solid"/>
                      <a:round/>
                      <a:headEnd type="none" w="med" len="med"/>
                      <a:tailEnd type="none" w="med" len="med"/>
                    </a:ln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465</a:t>
                      </a:r>
                    </a:p>
                  </a:txBody>
                  <a:tcPr marL="9525" marR="9525" marT="9525" marB="0" anchor="ctr">
                    <a:lnL w="12700" cap="flat" cmpd="sng" algn="ctr">
                      <a:solidFill>
                        <a:schemeClr val="tx1"/>
                      </a:solidFill>
                      <a:prstDash val="solid"/>
                      <a:round/>
                      <a:headEnd type="none" w="med" len="med"/>
                      <a:tailEnd type="none" w="med" len="med"/>
                    </a:lnL>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23</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68</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110</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264</a:t>
                      </a:r>
                    </a:p>
                  </a:txBody>
                  <a:tcPr marL="9525" marR="9525" marT="9525" marB="0" anchor="ctr">
                    <a:lnR w="12700" cap="flat" cmpd="sng" algn="ctr">
                      <a:solidFill>
                        <a:schemeClr val="tx1"/>
                      </a:solidFill>
                      <a:prstDash val="solid"/>
                      <a:round/>
                      <a:headEnd type="none" w="med" len="med"/>
                      <a:tailEnd type="none" w="med" len="med"/>
                    </a:ln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544</a:t>
                      </a:r>
                    </a:p>
                  </a:txBody>
                  <a:tcPr marL="9525" marR="9525" marT="9525" marB="0" anchor="ctr">
                    <a:lnL w="12700" cap="flat" cmpd="sng" algn="ctr">
                      <a:solidFill>
                        <a:schemeClr val="tx1"/>
                      </a:solidFill>
                      <a:prstDash val="solid"/>
                      <a:round/>
                      <a:headEnd type="none" w="med" len="med"/>
                      <a:tailEnd type="none" w="med" len="med"/>
                    </a:lnL>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116</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126</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139</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163</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1,6%</a:t>
                      </a:r>
                    </a:p>
                  </a:txBody>
                  <a:tcPr marL="9525" marR="9525" marT="9525" marB="0" anchor="ctr">
                    <a:solidFill>
                      <a:schemeClr val="accent6">
                        <a:lumMod val="50000"/>
                        <a:alpha val="1000"/>
                      </a:schemeClr>
                    </a:solidFill>
                  </a:tcPr>
                </a:tc>
                <a:extLst>
                  <a:ext uri="{0D108BD9-81ED-4DB2-BD59-A6C34878D82A}">
                    <a16:rowId xmlns:a16="http://schemas.microsoft.com/office/drawing/2014/main" val="3145376209"/>
                  </a:ext>
                </a:extLst>
              </a:tr>
              <a:tr h="144837">
                <a:tc>
                  <a:txBody>
                    <a:bodyPr/>
                    <a:lstStyle/>
                    <a:p>
                      <a:pPr algn="ctr" fontAlgn="b"/>
                      <a:r>
                        <a:rPr lang="ru-RU" sz="800" b="0" i="0" u="none" strike="noStrike" dirty="0">
                          <a:solidFill>
                            <a:schemeClr val="accent3">
                              <a:lumMod val="50000"/>
                            </a:schemeClr>
                          </a:solidFill>
                          <a:effectLst/>
                          <a:latin typeface="Arial Narrow" panose="020B0606020202030204" pitchFamily="34" charset="0"/>
                        </a:rPr>
                        <a:t>10</a:t>
                      </a:r>
                      <a:endParaRPr lang="en-US" sz="800" b="0" i="0" u="none" strike="noStrike" dirty="0">
                        <a:solidFill>
                          <a:schemeClr val="accent3">
                            <a:lumMod val="50000"/>
                          </a:schemeClr>
                        </a:solidFill>
                        <a:effectLst/>
                        <a:latin typeface="Arial Narrow" panose="020B0606020202030204" pitchFamily="34" charset="0"/>
                      </a:endParaRPr>
                    </a:p>
                  </a:txBody>
                  <a:tcPr marL="9525" marR="9525" marT="0" marB="0" anchor="ctr">
                    <a:solidFill>
                      <a:srgbClr val="548235">
                        <a:alpha val="20000"/>
                      </a:srgbClr>
                    </a:solidFill>
                  </a:tcPr>
                </a:tc>
                <a:tc>
                  <a:txBody>
                    <a:bodyPr/>
                    <a:lstStyle/>
                    <a:p>
                      <a:pPr algn="ctr" fontAlgn="ctr"/>
                      <a:r>
                        <a:rPr lang="ru-RU" sz="800" b="0" i="0" u="none" strike="noStrike">
                          <a:solidFill>
                            <a:srgbClr val="000000"/>
                          </a:solidFill>
                          <a:effectLst/>
                          <a:latin typeface="Arial Narrow" panose="020B0606020202030204" pitchFamily="34" charset="0"/>
                        </a:rPr>
                        <a:t>3221-0</a:t>
                      </a:r>
                    </a:p>
                  </a:txBody>
                  <a:tcPr marL="9525" marR="9525" marT="9525" marB="0" anchor="ctr">
                    <a:solidFill>
                      <a:srgbClr val="548235">
                        <a:alpha val="20000"/>
                      </a:srgbClr>
                    </a:solidFill>
                  </a:tcPr>
                </a:tc>
                <a:tc>
                  <a:txBody>
                    <a:bodyPr/>
                    <a:lstStyle/>
                    <a:p>
                      <a:pPr marL="72000" algn="l" fontAlgn="ctr"/>
                      <a:r>
                        <a:rPr lang="ru-RU" sz="800" b="0" i="0" u="none" strike="noStrike" dirty="0" err="1">
                          <a:solidFill>
                            <a:srgbClr val="000000"/>
                          </a:solidFill>
                          <a:effectLst/>
                          <a:latin typeface="Arial Narrow" panose="020B0606020202030204" pitchFamily="34" charset="0"/>
                        </a:rPr>
                        <a:t>Күтім</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жөніндегі</a:t>
                      </a:r>
                      <a:r>
                        <a:rPr lang="ru-RU" sz="800" b="0" i="0" u="none" strike="noStrike" dirty="0">
                          <a:solidFill>
                            <a:srgbClr val="000000"/>
                          </a:solidFill>
                          <a:effectLst/>
                          <a:latin typeface="Arial Narrow" panose="020B0606020202030204" pitchFamily="34" charset="0"/>
                        </a:rPr>
                        <a:t> орта </a:t>
                      </a:r>
                      <a:r>
                        <a:rPr lang="ru-RU" sz="800" b="0" i="0" u="none" strike="noStrike" dirty="0" err="1">
                          <a:solidFill>
                            <a:srgbClr val="000000"/>
                          </a:solidFill>
                          <a:effectLst/>
                          <a:latin typeface="Arial Narrow" panose="020B0606020202030204" pitchFamily="34" charset="0"/>
                        </a:rPr>
                        <a:t>медициналық</a:t>
                      </a:r>
                      <a:r>
                        <a:rPr lang="ru-RU" sz="800" b="0" i="0" u="none" strike="noStrike" dirty="0">
                          <a:solidFill>
                            <a:srgbClr val="000000"/>
                          </a:solidFill>
                          <a:effectLst/>
                          <a:latin typeface="Arial Narrow" panose="020B0606020202030204" pitchFamily="34" charset="0"/>
                        </a:rPr>
                        <a:t> персонал</a:t>
                      </a:r>
                    </a:p>
                  </a:txBody>
                  <a:tcPr marL="9525" marR="9525" marT="9525" marB="0" anchor="ctr">
                    <a:lnR w="12700" cap="flat" cmpd="sng" algn="ctr">
                      <a:solidFill>
                        <a:schemeClr val="tx1"/>
                      </a:solidFill>
                      <a:prstDash val="solid"/>
                      <a:round/>
                      <a:headEnd type="none" w="med" len="med"/>
                      <a:tailEnd type="none" w="med" len="med"/>
                    </a:lnR>
                    <a:solidFill>
                      <a:srgbClr val="548235">
                        <a:alpha val="20000"/>
                      </a:srgbClr>
                    </a:solidFill>
                  </a:tcPr>
                </a:tc>
                <a:tc>
                  <a:txBody>
                    <a:bodyPr/>
                    <a:lstStyle/>
                    <a:p>
                      <a:pPr algn="ctr" fontAlgn="ctr"/>
                      <a:r>
                        <a:rPr lang="ru-RU" sz="800" b="0" i="0" u="none" strike="noStrike">
                          <a:solidFill>
                            <a:srgbClr val="000000"/>
                          </a:solidFill>
                          <a:effectLst/>
                          <a:latin typeface="Arial Narrow" panose="020B0606020202030204" pitchFamily="34" charset="0"/>
                        </a:rPr>
                        <a:t>573</a:t>
                      </a:r>
                    </a:p>
                  </a:txBody>
                  <a:tcPr marL="9525" marR="9525" marT="9525" marB="0" anchor="ctr">
                    <a:lnL w="12700" cap="flat" cmpd="sng" algn="ctr">
                      <a:solidFill>
                        <a:schemeClr val="tx1"/>
                      </a:solidFill>
                      <a:prstDash val="solid"/>
                      <a:round/>
                      <a:headEnd type="none" w="med" len="med"/>
                      <a:tailEnd type="none" w="med" len="med"/>
                    </a:lnL>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133</a:t>
                      </a:r>
                    </a:p>
                  </a:txBody>
                  <a:tcPr marL="9525" marR="9525" marT="9525" marB="0" anchor="c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196</a:t>
                      </a:r>
                    </a:p>
                  </a:txBody>
                  <a:tcPr marL="9525" marR="9525" marT="9525" marB="0" anchor="c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141</a:t>
                      </a:r>
                    </a:p>
                  </a:txBody>
                  <a:tcPr marL="9525" marR="9525" marT="9525" marB="0" anchor="c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103</a:t>
                      </a:r>
                    </a:p>
                  </a:txBody>
                  <a:tcPr marL="9525" marR="9525" marT="9525" marB="0" anchor="ctr">
                    <a:lnR w="12700" cap="flat" cmpd="sng" algn="ctr">
                      <a:solidFill>
                        <a:schemeClr val="tx1"/>
                      </a:solidFill>
                      <a:prstDash val="solid"/>
                      <a:round/>
                      <a:headEnd type="none" w="med" len="med"/>
                      <a:tailEnd type="none" w="med" len="med"/>
                    </a:ln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517</a:t>
                      </a:r>
                    </a:p>
                  </a:txBody>
                  <a:tcPr marL="9525" marR="9525" marT="9525" marB="0" anchor="ctr">
                    <a:lnL w="12700" cap="flat" cmpd="sng" algn="ctr">
                      <a:solidFill>
                        <a:schemeClr val="tx1"/>
                      </a:solidFill>
                      <a:prstDash val="solid"/>
                      <a:round/>
                      <a:headEnd type="none" w="med" len="med"/>
                      <a:tailEnd type="none" w="med" len="med"/>
                    </a:lnL>
                    <a:solidFill>
                      <a:srgbClr val="548235">
                        <a:alpha val="20000"/>
                      </a:srgbClr>
                    </a:solidFill>
                  </a:tcPr>
                </a:tc>
                <a:tc>
                  <a:txBody>
                    <a:bodyPr/>
                    <a:lstStyle/>
                    <a:p>
                      <a:pPr algn="ctr" fontAlgn="ctr"/>
                      <a:r>
                        <a:rPr lang="ru-RU" sz="800" b="0" i="0" u="none" strike="noStrike">
                          <a:solidFill>
                            <a:srgbClr val="000000"/>
                          </a:solidFill>
                          <a:effectLst/>
                          <a:latin typeface="Arial Narrow" panose="020B0606020202030204" pitchFamily="34" charset="0"/>
                        </a:rPr>
                        <a:t>105</a:t>
                      </a:r>
                    </a:p>
                  </a:txBody>
                  <a:tcPr marL="9525" marR="9525" marT="9525" marB="0" anchor="c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115</a:t>
                      </a:r>
                    </a:p>
                  </a:txBody>
                  <a:tcPr marL="9525" marR="9525" marT="9525" marB="0" anchor="ctr">
                    <a:solidFill>
                      <a:srgbClr val="548235">
                        <a:alpha val="20000"/>
                      </a:srgbClr>
                    </a:solidFill>
                  </a:tcPr>
                </a:tc>
                <a:tc>
                  <a:txBody>
                    <a:bodyPr/>
                    <a:lstStyle/>
                    <a:p>
                      <a:pPr algn="ctr" fontAlgn="ctr"/>
                      <a:r>
                        <a:rPr lang="ru-RU" sz="800" b="0" i="0" u="none" strike="noStrike">
                          <a:solidFill>
                            <a:srgbClr val="000000"/>
                          </a:solidFill>
                          <a:effectLst/>
                          <a:latin typeface="Arial Narrow" panose="020B0606020202030204" pitchFamily="34" charset="0"/>
                        </a:rPr>
                        <a:t>146</a:t>
                      </a:r>
                    </a:p>
                  </a:txBody>
                  <a:tcPr marL="9525" marR="9525" marT="9525" marB="0" anchor="ctr">
                    <a:solidFill>
                      <a:srgbClr val="548235">
                        <a:alpha val="20000"/>
                      </a:srgbClr>
                    </a:solidFill>
                  </a:tcPr>
                </a:tc>
                <a:tc>
                  <a:txBody>
                    <a:bodyPr/>
                    <a:lstStyle/>
                    <a:p>
                      <a:pPr algn="ctr" fontAlgn="ctr"/>
                      <a:r>
                        <a:rPr lang="ru-RU" sz="800" b="0" i="0" u="none" strike="noStrike">
                          <a:solidFill>
                            <a:srgbClr val="000000"/>
                          </a:solidFill>
                          <a:effectLst/>
                          <a:latin typeface="Arial Narrow" panose="020B0606020202030204" pitchFamily="34" charset="0"/>
                        </a:rPr>
                        <a:t>151</a:t>
                      </a:r>
                    </a:p>
                  </a:txBody>
                  <a:tcPr marL="9525" marR="9525" marT="9525" marB="0" anchor="ctr">
                    <a:solidFill>
                      <a:srgbClr val="548235">
                        <a:alpha val="20000"/>
                      </a:srgbClr>
                    </a:solidFill>
                  </a:tcPr>
                </a:tc>
                <a:tc>
                  <a:txBody>
                    <a:bodyPr/>
                    <a:lstStyle/>
                    <a:p>
                      <a:pPr algn="ctr" fontAlgn="ctr"/>
                      <a:r>
                        <a:rPr lang="ru-RU" sz="800" b="0" i="0" u="none" strike="noStrike">
                          <a:solidFill>
                            <a:srgbClr val="000000"/>
                          </a:solidFill>
                          <a:effectLst/>
                          <a:latin typeface="Arial Narrow" panose="020B0606020202030204" pitchFamily="34" charset="0"/>
                        </a:rPr>
                        <a:t>1,5%</a:t>
                      </a:r>
                    </a:p>
                  </a:txBody>
                  <a:tcPr marL="9525" marR="9525" marT="9525" marB="0" anchor="ctr">
                    <a:solidFill>
                      <a:srgbClr val="548235">
                        <a:alpha val="20000"/>
                      </a:srgbClr>
                    </a:solidFill>
                  </a:tcPr>
                </a:tc>
                <a:extLst>
                  <a:ext uri="{0D108BD9-81ED-4DB2-BD59-A6C34878D82A}">
                    <a16:rowId xmlns:a16="http://schemas.microsoft.com/office/drawing/2014/main" val="43189757"/>
                  </a:ext>
                </a:extLst>
              </a:tr>
              <a:tr h="152142">
                <a:tc gridSpan="3">
                  <a:txBody>
                    <a:bodyPr/>
                    <a:lstStyle/>
                    <a:p>
                      <a:pPr algn="ctr" fontAlgn="b"/>
                      <a:r>
                        <a:rPr lang="ru-RU" sz="900" b="1" u="none" strike="noStrike" dirty="0">
                          <a:solidFill>
                            <a:schemeClr val="accent3">
                              <a:lumMod val="50000"/>
                            </a:schemeClr>
                          </a:solidFill>
                          <a:effectLst/>
                          <a:latin typeface="Arial Narrow" panose="020B0606020202030204" pitchFamily="34" charset="0"/>
                        </a:rPr>
                        <a:t>ТОП-10 БОЙЫНША ЖИЫНЫ</a:t>
                      </a:r>
                      <a:endParaRPr lang="ru-RU" sz="900" b="1" i="0" u="none" strike="noStrike" cap="none" dirty="0">
                        <a:solidFill>
                          <a:schemeClr val="accent3">
                            <a:lumMod val="50000"/>
                          </a:schemeClr>
                        </a:solidFill>
                        <a:effectLst/>
                        <a:latin typeface="Arial Narrow" panose="020B0606020202030204" pitchFamily="34" charset="0"/>
                        <a:ea typeface="+mn-ea"/>
                        <a:cs typeface="+mn-cs"/>
                        <a:sym typeface="Arial"/>
                      </a:endParaRPr>
                    </a:p>
                  </a:txBody>
                  <a:tcPr marL="9525" marR="9525" marT="0" marB="0" anchor="ctr">
                    <a:lnR w="12700" cap="flat" cmpd="sng" algn="ctr">
                      <a:solidFill>
                        <a:schemeClr val="tx1"/>
                      </a:solidFill>
                      <a:prstDash val="solid"/>
                      <a:round/>
                      <a:headEnd type="none" w="med" len="med"/>
                      <a:tailEnd type="none" w="med" len="med"/>
                    </a:lnR>
                    <a:lnB w="12700" cap="flat" cmpd="sng" algn="ctr">
                      <a:solidFill>
                        <a:schemeClr val="tx1"/>
                      </a:solidFill>
                      <a:prstDash val="solid"/>
                      <a:round/>
                      <a:headEnd type="none" w="med" len="med"/>
                      <a:tailEnd type="none" w="med" len="med"/>
                    </a:lnB>
                    <a:noFill/>
                  </a:tcPr>
                </a:tc>
                <a:tc hMerge="1">
                  <a:txBody>
                    <a:bodyPr/>
                    <a:lstStyle/>
                    <a:p>
                      <a:pPr algn="ctr" fontAlgn="b"/>
                      <a:r>
                        <a:rPr lang="ru-KZ" sz="800" b="0" i="0" u="none" strike="noStrike" cap="none" dirty="0">
                          <a:solidFill>
                            <a:srgbClr val="007F76"/>
                          </a:solidFill>
                          <a:effectLst/>
                          <a:latin typeface="Arial Narrow" panose="020B0606020202030204" pitchFamily="34" charset="0"/>
                          <a:ea typeface="+mn-ea"/>
                          <a:cs typeface="+mn-cs"/>
                          <a:sym typeface="Arial"/>
                        </a:rPr>
                        <a:t>7239-2</a:t>
                      </a:r>
                    </a:p>
                  </a:txBody>
                  <a:tcPr marL="9525" marR="9525" marT="0" marB="0" anchor="ctr">
                    <a:lnB w="12700" cap="flat" cmpd="sng" algn="ctr">
                      <a:solidFill>
                        <a:schemeClr val="tx1"/>
                      </a:solidFill>
                      <a:prstDash val="solid"/>
                      <a:round/>
                      <a:headEnd type="none" w="med" len="med"/>
                      <a:tailEnd type="none" w="med" len="med"/>
                    </a:lnB>
                    <a:solidFill>
                      <a:schemeClr val="bg1">
                        <a:lumMod val="50000"/>
                        <a:alpha val="20000"/>
                      </a:schemeClr>
                    </a:solidFill>
                  </a:tcPr>
                </a:tc>
                <a:tc hMerge="1">
                  <a:txBody>
                    <a:bodyPr/>
                    <a:lstStyle/>
                    <a:p>
                      <a:pPr marL="72000" algn="l" fontAlgn="ctr"/>
                      <a:r>
                        <a:rPr lang="ru-RU" sz="800" b="0" i="0" u="none" strike="noStrike" cap="none" dirty="0">
                          <a:solidFill>
                            <a:srgbClr val="007F76"/>
                          </a:solidFill>
                          <a:effectLst/>
                          <a:latin typeface="Arial Narrow" panose="020B0606020202030204" pitchFamily="34" charset="0"/>
                          <a:ea typeface="+mn-ea"/>
                          <a:cs typeface="+mn-cs"/>
                          <a:sym typeface="Arial"/>
                        </a:rPr>
                        <a:t>Слесари промышленного оборудования</a:t>
                      </a:r>
                    </a:p>
                  </a:txBody>
                  <a:tcPr marL="9525" marR="9525" marT="0" marB="0" anchor="ctr">
                    <a:lnR w="12700" cap="flat" cmpd="sng" algn="ctr">
                      <a:solidFill>
                        <a:schemeClr val="tx1"/>
                      </a:solidFill>
                      <a:prstDash val="solid"/>
                      <a:round/>
                      <a:headEnd type="none" w="med" len="med"/>
                      <a:tailEnd type="none" w="med" len="med"/>
                    </a:lnR>
                    <a:lnB w="12700" cap="flat" cmpd="sng" algn="ctr">
                      <a:solidFill>
                        <a:schemeClr val="tx1"/>
                      </a:solidFill>
                      <a:prstDash val="solid"/>
                      <a:round/>
                      <a:headEnd type="none" w="med" len="med"/>
                      <a:tailEnd type="none" w="med" len="med"/>
                    </a:lnB>
                    <a:solidFill>
                      <a:schemeClr val="bg1">
                        <a:lumMod val="50000"/>
                        <a:alpha val="20000"/>
                      </a:schemeClr>
                    </a:solidFill>
                  </a:tcPr>
                </a:tc>
                <a:tc>
                  <a:txBody>
                    <a:bodyPr/>
                    <a:lstStyle/>
                    <a:p>
                      <a:pPr algn="ctr" fontAlgn="ctr"/>
                      <a:r>
                        <a:rPr lang="ru-RU" sz="800" b="1" i="0" u="none" strike="noStrike" dirty="0">
                          <a:solidFill>
                            <a:srgbClr val="000000"/>
                          </a:solidFill>
                          <a:effectLst/>
                          <a:latin typeface="Arial Narrow" panose="020B0606020202030204" pitchFamily="34" charset="0"/>
                        </a:rPr>
                        <a:t>15 640</a:t>
                      </a:r>
                    </a:p>
                  </a:txBody>
                  <a:tcPr marL="9525" marR="9525" marT="9525" marB="0" anchor="ctr">
                    <a:lnL w="12700" cap="flat" cmpd="sng" algn="ctr">
                      <a:solidFill>
                        <a:schemeClr val="tx1"/>
                      </a:solidFill>
                      <a:prstDash val="solid"/>
                      <a:round/>
                      <a:headEnd type="none" w="med" len="med"/>
                      <a:tailEnd type="none" w="med" len="med"/>
                    </a:lnL>
                    <a:lnB w="12700" cap="flat" cmpd="sng" algn="ctr">
                      <a:solidFill>
                        <a:schemeClr val="tx1"/>
                      </a:solidFill>
                      <a:prstDash val="solid"/>
                      <a:round/>
                      <a:headEnd type="none" w="med" len="med"/>
                      <a:tailEnd type="none" w="med" len="med"/>
                    </a:lnB>
                    <a:noFill/>
                  </a:tcPr>
                </a:tc>
                <a:tc>
                  <a:txBody>
                    <a:bodyPr/>
                    <a:lstStyle/>
                    <a:p>
                      <a:pPr algn="ctr" fontAlgn="ctr"/>
                      <a:r>
                        <a:rPr lang="ru-RU" sz="800" b="1" i="0" u="none" strike="noStrike" dirty="0">
                          <a:solidFill>
                            <a:srgbClr val="000000"/>
                          </a:solidFill>
                          <a:effectLst/>
                          <a:latin typeface="Arial Narrow" panose="020B0606020202030204" pitchFamily="34" charset="0"/>
                        </a:rPr>
                        <a:t>1 572</a:t>
                      </a:r>
                    </a:p>
                  </a:txBody>
                  <a:tcPr marL="9525" marR="9525" marT="9525" marB="0" anchor="ctr">
                    <a:lnB w="12700" cap="flat" cmpd="sng" algn="ctr">
                      <a:solidFill>
                        <a:schemeClr val="tx1"/>
                      </a:solidFill>
                      <a:prstDash val="solid"/>
                      <a:round/>
                      <a:headEnd type="none" w="med" len="med"/>
                      <a:tailEnd type="none" w="med" len="med"/>
                    </a:lnB>
                    <a:noFill/>
                  </a:tcPr>
                </a:tc>
                <a:tc>
                  <a:txBody>
                    <a:bodyPr/>
                    <a:lstStyle/>
                    <a:p>
                      <a:pPr algn="ctr" fontAlgn="ctr"/>
                      <a:r>
                        <a:rPr lang="ru-RU" sz="800" b="1" i="0" u="none" strike="noStrike" dirty="0">
                          <a:solidFill>
                            <a:srgbClr val="000000"/>
                          </a:solidFill>
                          <a:effectLst/>
                          <a:latin typeface="Arial Narrow" panose="020B0606020202030204" pitchFamily="34" charset="0"/>
                        </a:rPr>
                        <a:t>4 825</a:t>
                      </a:r>
                    </a:p>
                  </a:txBody>
                  <a:tcPr marL="9525" marR="9525" marT="9525" marB="0" anchor="ctr">
                    <a:lnB w="12700" cap="flat" cmpd="sng" algn="ctr">
                      <a:solidFill>
                        <a:schemeClr val="tx1"/>
                      </a:solidFill>
                      <a:prstDash val="solid"/>
                      <a:round/>
                      <a:headEnd type="none" w="med" len="med"/>
                      <a:tailEnd type="none" w="med" len="med"/>
                    </a:lnB>
                    <a:noFill/>
                  </a:tcPr>
                </a:tc>
                <a:tc>
                  <a:txBody>
                    <a:bodyPr/>
                    <a:lstStyle/>
                    <a:p>
                      <a:pPr algn="ctr" fontAlgn="ctr"/>
                      <a:r>
                        <a:rPr lang="ru-RU" sz="800" b="1" i="0" u="none" strike="noStrike" dirty="0">
                          <a:solidFill>
                            <a:srgbClr val="000000"/>
                          </a:solidFill>
                          <a:effectLst/>
                          <a:latin typeface="Arial Narrow" panose="020B0606020202030204" pitchFamily="34" charset="0"/>
                        </a:rPr>
                        <a:t>3 769</a:t>
                      </a:r>
                    </a:p>
                  </a:txBody>
                  <a:tcPr marL="9525" marR="9525" marT="9525" marB="0" anchor="ctr">
                    <a:lnB w="12700" cap="flat" cmpd="sng" algn="ctr">
                      <a:solidFill>
                        <a:schemeClr val="tx1"/>
                      </a:solidFill>
                      <a:prstDash val="solid"/>
                      <a:round/>
                      <a:headEnd type="none" w="med" len="med"/>
                      <a:tailEnd type="none" w="med" len="med"/>
                    </a:lnB>
                    <a:noFill/>
                  </a:tcPr>
                </a:tc>
                <a:tc>
                  <a:txBody>
                    <a:bodyPr/>
                    <a:lstStyle/>
                    <a:p>
                      <a:pPr algn="ctr" fontAlgn="ctr"/>
                      <a:r>
                        <a:rPr lang="ru-RU" sz="800" b="1" i="0" u="none" strike="noStrike">
                          <a:solidFill>
                            <a:srgbClr val="000000"/>
                          </a:solidFill>
                          <a:effectLst/>
                          <a:latin typeface="Arial Narrow" panose="020B0606020202030204" pitchFamily="34" charset="0"/>
                        </a:rPr>
                        <a:t>5 474</a:t>
                      </a:r>
                    </a:p>
                  </a:txBody>
                  <a:tcPr marL="9525" marR="9525" marT="9525" marB="0" anchor="ctr">
                    <a:lnR w="12700" cap="flat" cmpd="sng" algn="ctr">
                      <a:solidFill>
                        <a:schemeClr val="tx1"/>
                      </a:solidFill>
                      <a:prstDash val="solid"/>
                      <a:round/>
                      <a:headEnd type="none" w="med" len="med"/>
                      <a:tailEnd type="none" w="med" len="med"/>
                    </a:lnR>
                    <a:lnB w="12700" cap="flat" cmpd="sng" algn="ctr">
                      <a:solidFill>
                        <a:schemeClr val="tx1"/>
                      </a:solidFill>
                      <a:prstDash val="solid"/>
                      <a:round/>
                      <a:headEnd type="none" w="med" len="med"/>
                      <a:tailEnd type="none" w="med" len="med"/>
                    </a:lnB>
                    <a:noFill/>
                  </a:tcPr>
                </a:tc>
                <a:tc>
                  <a:txBody>
                    <a:bodyPr/>
                    <a:lstStyle/>
                    <a:p>
                      <a:pPr algn="ctr" fontAlgn="ctr"/>
                      <a:r>
                        <a:rPr lang="ru-RU" sz="800" b="1" i="0" u="none" strike="noStrike" dirty="0">
                          <a:solidFill>
                            <a:srgbClr val="000000"/>
                          </a:solidFill>
                          <a:effectLst/>
                          <a:latin typeface="Arial Narrow" panose="020B0606020202030204" pitchFamily="34" charset="0"/>
                        </a:rPr>
                        <a:t>14 673</a:t>
                      </a:r>
                    </a:p>
                  </a:txBody>
                  <a:tcPr marL="9525" marR="9525" marT="9525" marB="0" anchor="ctr">
                    <a:lnL w="12700" cap="flat" cmpd="sng" algn="ctr">
                      <a:solidFill>
                        <a:schemeClr val="tx1"/>
                      </a:solidFill>
                      <a:prstDash val="solid"/>
                      <a:round/>
                      <a:headEnd type="none" w="med" len="med"/>
                      <a:tailEnd type="none" w="med" len="med"/>
                    </a:lnL>
                    <a:lnB w="12700" cap="flat" cmpd="sng" algn="ctr">
                      <a:solidFill>
                        <a:schemeClr val="tx1"/>
                      </a:solidFill>
                      <a:prstDash val="solid"/>
                      <a:round/>
                      <a:headEnd type="none" w="med" len="med"/>
                      <a:tailEnd type="none" w="med" len="med"/>
                    </a:lnB>
                    <a:noFill/>
                  </a:tcPr>
                </a:tc>
                <a:tc>
                  <a:txBody>
                    <a:bodyPr/>
                    <a:lstStyle/>
                    <a:p>
                      <a:pPr algn="ctr" fontAlgn="ctr"/>
                      <a:r>
                        <a:rPr lang="ru-RU" sz="800" b="1" i="0" u="none" strike="noStrike" dirty="0">
                          <a:solidFill>
                            <a:srgbClr val="000000"/>
                          </a:solidFill>
                          <a:effectLst/>
                          <a:latin typeface="Arial Narrow" panose="020B0606020202030204" pitchFamily="34" charset="0"/>
                        </a:rPr>
                        <a:t>1 950</a:t>
                      </a:r>
                    </a:p>
                  </a:txBody>
                  <a:tcPr marL="9525" marR="9525" marT="9525" marB="0" anchor="ctr">
                    <a:lnB w="12700" cap="flat" cmpd="sng" algn="ctr">
                      <a:solidFill>
                        <a:schemeClr val="tx1"/>
                      </a:solidFill>
                      <a:prstDash val="solid"/>
                      <a:round/>
                      <a:headEnd type="none" w="med" len="med"/>
                      <a:tailEnd type="none" w="med" len="med"/>
                    </a:lnB>
                    <a:noFill/>
                  </a:tcPr>
                </a:tc>
                <a:tc>
                  <a:txBody>
                    <a:bodyPr/>
                    <a:lstStyle/>
                    <a:p>
                      <a:pPr algn="ctr" fontAlgn="ctr"/>
                      <a:r>
                        <a:rPr lang="ru-RU" sz="800" b="1" i="0" u="none" strike="noStrike" dirty="0">
                          <a:solidFill>
                            <a:srgbClr val="000000"/>
                          </a:solidFill>
                          <a:effectLst/>
                          <a:latin typeface="Arial Narrow" panose="020B0606020202030204" pitchFamily="34" charset="0"/>
                        </a:rPr>
                        <a:t>3 006</a:t>
                      </a:r>
                    </a:p>
                  </a:txBody>
                  <a:tcPr marL="9525" marR="9525" marT="9525" marB="0" anchor="ctr">
                    <a:lnB w="12700" cap="flat" cmpd="sng" algn="ctr">
                      <a:solidFill>
                        <a:schemeClr val="tx1"/>
                      </a:solidFill>
                      <a:prstDash val="solid"/>
                      <a:round/>
                      <a:headEnd type="none" w="med" len="med"/>
                      <a:tailEnd type="none" w="med" len="med"/>
                    </a:lnB>
                    <a:noFill/>
                  </a:tcPr>
                </a:tc>
                <a:tc>
                  <a:txBody>
                    <a:bodyPr/>
                    <a:lstStyle/>
                    <a:p>
                      <a:pPr algn="ctr" fontAlgn="ctr"/>
                      <a:r>
                        <a:rPr lang="ru-RU" sz="800" b="1" i="0" u="none" strike="noStrike" dirty="0">
                          <a:solidFill>
                            <a:srgbClr val="000000"/>
                          </a:solidFill>
                          <a:effectLst/>
                          <a:latin typeface="Arial Narrow" panose="020B0606020202030204" pitchFamily="34" charset="0"/>
                        </a:rPr>
                        <a:t>4 352</a:t>
                      </a:r>
                    </a:p>
                  </a:txBody>
                  <a:tcPr marL="9525" marR="9525" marT="9525" marB="0" anchor="ctr">
                    <a:lnB w="12700" cap="flat" cmpd="sng" algn="ctr">
                      <a:solidFill>
                        <a:schemeClr val="tx1"/>
                      </a:solidFill>
                      <a:prstDash val="solid"/>
                      <a:round/>
                      <a:headEnd type="none" w="med" len="med"/>
                      <a:tailEnd type="none" w="med" len="med"/>
                    </a:lnB>
                    <a:noFill/>
                  </a:tcPr>
                </a:tc>
                <a:tc>
                  <a:txBody>
                    <a:bodyPr/>
                    <a:lstStyle/>
                    <a:p>
                      <a:pPr algn="ctr" fontAlgn="ctr"/>
                      <a:r>
                        <a:rPr lang="ru-RU" sz="800" b="1" i="0" u="none" strike="noStrike" dirty="0">
                          <a:solidFill>
                            <a:srgbClr val="000000"/>
                          </a:solidFill>
                          <a:effectLst/>
                          <a:latin typeface="Arial Narrow" panose="020B0606020202030204" pitchFamily="34" charset="0"/>
                        </a:rPr>
                        <a:t>5 365</a:t>
                      </a:r>
                    </a:p>
                  </a:txBody>
                  <a:tcPr marL="9525" marR="9525" marT="9525" marB="0" anchor="ctr">
                    <a:lnB w="12700" cap="flat" cmpd="sng" algn="ctr">
                      <a:solidFill>
                        <a:schemeClr val="tx1"/>
                      </a:solidFill>
                      <a:prstDash val="solid"/>
                      <a:round/>
                      <a:headEnd type="none" w="med" len="med"/>
                      <a:tailEnd type="none" w="med" len="med"/>
                    </a:lnB>
                    <a:noFill/>
                  </a:tcPr>
                </a:tc>
                <a:tc>
                  <a:txBody>
                    <a:bodyPr/>
                    <a:lstStyle/>
                    <a:p>
                      <a:pPr algn="ctr" fontAlgn="ctr"/>
                      <a:r>
                        <a:rPr lang="ru-RU" sz="800" b="1" i="0" u="none" strike="noStrike" dirty="0">
                          <a:solidFill>
                            <a:srgbClr val="000000"/>
                          </a:solidFill>
                          <a:effectLst/>
                          <a:latin typeface="Arial Narrow" panose="020B0606020202030204" pitchFamily="34" charset="0"/>
                        </a:rPr>
                        <a:t>43,0%</a:t>
                      </a:r>
                    </a:p>
                  </a:txBody>
                  <a:tcPr marL="9525" marR="9525" marT="9525" marB="0" anchor="ctr">
                    <a:lnB w="12700"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3063250630"/>
                  </a:ext>
                </a:extLst>
              </a:tr>
              <a:tr h="152142">
                <a:tc gridSpan="14">
                  <a:txBody>
                    <a:bodyPr/>
                    <a:lstStyle/>
                    <a:p>
                      <a:pPr algn="ctr" fontAlgn="b"/>
                      <a:r>
                        <a:rPr lang="ru-RU" sz="900" b="1" i="0" u="none" strike="noStrike" dirty="0">
                          <a:solidFill>
                            <a:schemeClr val="accent6">
                              <a:lumMod val="50000"/>
                            </a:schemeClr>
                          </a:solidFill>
                          <a:effectLst/>
                          <a:latin typeface="Arial Narrow" panose="020B0606020202030204" pitchFamily="34" charset="0"/>
                        </a:rPr>
                        <a:t>ПЕССИМИСТІК СЦЕНАРИЙ</a:t>
                      </a:r>
                      <a:endParaRPr lang="en-US" sz="900" b="1" i="0" u="none" strike="noStrike" dirty="0">
                        <a:solidFill>
                          <a:schemeClr val="accent6">
                            <a:lumMod val="50000"/>
                          </a:schemeClr>
                        </a:solidFill>
                        <a:effectLst/>
                        <a:latin typeface="Arial Narrow" panose="020B0606020202030204" pitchFamily="34" charset="0"/>
                      </a:endParaRPr>
                    </a:p>
                  </a:txBody>
                  <a:tcPr marL="9525" marR="9525" marT="0" marB="0" anchor="ct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accent6">
                        <a:lumMod val="50000"/>
                        <a:alpha val="40000"/>
                      </a:schemeClr>
                    </a:solidFill>
                  </a:tcPr>
                </a:tc>
                <a:tc hMerge="1">
                  <a:txBody>
                    <a:bodyPr/>
                    <a:lstStyle/>
                    <a:p>
                      <a:pPr algn="ctr" fontAlgn="b"/>
                      <a:endParaRPr lang="ru-KZ" sz="800" b="0" i="0" u="none" strike="noStrike" cap="none" dirty="0">
                        <a:solidFill>
                          <a:srgbClr val="007F76"/>
                        </a:solidFill>
                        <a:effectLst/>
                        <a:latin typeface="Arial Narrow" panose="020B0606020202030204" pitchFamily="34" charset="0"/>
                        <a:ea typeface="+mn-ea"/>
                        <a:cs typeface="+mn-cs"/>
                        <a:sym typeface="Arial"/>
                      </a:endParaRPr>
                    </a:p>
                  </a:txBody>
                  <a:tcPr marL="9525" marR="9525" marT="0" marB="0" anchor="ct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007F76">
                        <a:alpha val="20000"/>
                      </a:srgbClr>
                    </a:solidFill>
                  </a:tcPr>
                </a:tc>
                <a:tc hMerge="1">
                  <a:txBody>
                    <a:bodyPr/>
                    <a:lstStyle/>
                    <a:p>
                      <a:pPr marL="72000" algn="l" fontAlgn="ctr"/>
                      <a:endParaRPr lang="ru-RU" sz="800" b="0" i="0" u="none" strike="noStrike" cap="none" dirty="0">
                        <a:solidFill>
                          <a:srgbClr val="007F76"/>
                        </a:solidFill>
                        <a:effectLst/>
                        <a:latin typeface="Arial Narrow" panose="020B0606020202030204" pitchFamily="34" charset="0"/>
                        <a:ea typeface="+mn-ea"/>
                        <a:cs typeface="+mn-cs"/>
                        <a:sym typeface="Arial"/>
                      </a:endParaRPr>
                    </a:p>
                  </a:txBody>
                  <a:tcPr marL="9525" marR="9525" marT="0" marB="0" anchor="ctr">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007F76">
                        <a:alpha val="20000"/>
                      </a:srgbClr>
                    </a:solidFill>
                  </a:tcPr>
                </a:tc>
                <a:tc hMerge="1">
                  <a:txBody>
                    <a:bodyPr/>
                    <a:lstStyle/>
                    <a:p>
                      <a:pPr algn="ctr" fontAlgn="b"/>
                      <a:endParaRPr lang="ru-KZ" sz="800" b="0" i="0" u="none" strike="noStrike" cap="none" dirty="0">
                        <a:solidFill>
                          <a:schemeClr val="tx1"/>
                        </a:solidFill>
                        <a:effectLst/>
                        <a:latin typeface="Arial Narrow" panose="020B0606020202030204" pitchFamily="34" charset="0"/>
                        <a:ea typeface="+mn-ea"/>
                        <a:cs typeface="+mn-cs"/>
                        <a:sym typeface="Arial"/>
                      </a:endParaRPr>
                    </a:p>
                  </a:txBody>
                  <a:tcPr marL="9525" marR="9525" marT="0" marB="0" anchor="ctr">
                    <a:lnL w="12700" cap="flat" cmpd="sng" algn="ctr">
                      <a:solidFill>
                        <a:schemeClr val="tx1"/>
                      </a:solidFill>
                      <a:prstDash val="solid"/>
                      <a:round/>
                      <a:headEnd type="none" w="med" len="med"/>
                      <a:tailEnd type="none" w="med" len="med"/>
                    </a:lnL>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50000"/>
                        <a:alpha val="20000"/>
                      </a:schemeClr>
                    </a:solidFill>
                  </a:tcPr>
                </a:tc>
                <a:tc hMerge="1">
                  <a:txBody>
                    <a:bodyPr/>
                    <a:lstStyle/>
                    <a:p>
                      <a:pPr algn="ctr" fontAlgn="b"/>
                      <a:endParaRPr lang="ru-KZ" sz="800" b="0" i="0" u="none" strike="noStrike" cap="none">
                        <a:solidFill>
                          <a:schemeClr val="tx1"/>
                        </a:solidFill>
                        <a:effectLst/>
                        <a:latin typeface="Arial Narrow" panose="020B0606020202030204" pitchFamily="34" charset="0"/>
                        <a:ea typeface="+mn-ea"/>
                        <a:cs typeface="+mn-cs"/>
                        <a:sym typeface="Arial"/>
                      </a:endParaRPr>
                    </a:p>
                  </a:txBody>
                  <a:tcPr marL="9525" marR="9525" marT="0" marB="0" anchor="ct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50000"/>
                        <a:alpha val="20000"/>
                      </a:schemeClr>
                    </a:solidFill>
                  </a:tcPr>
                </a:tc>
                <a:tc hMerge="1">
                  <a:txBody>
                    <a:bodyPr/>
                    <a:lstStyle/>
                    <a:p>
                      <a:pPr algn="ctr" fontAlgn="b"/>
                      <a:endParaRPr lang="ru-KZ" sz="800" b="0" i="0" u="none" strike="noStrike" cap="none" dirty="0">
                        <a:solidFill>
                          <a:schemeClr val="tx1"/>
                        </a:solidFill>
                        <a:effectLst/>
                        <a:latin typeface="Arial Narrow" panose="020B0606020202030204" pitchFamily="34" charset="0"/>
                        <a:ea typeface="+mn-ea"/>
                        <a:cs typeface="+mn-cs"/>
                        <a:sym typeface="Arial"/>
                      </a:endParaRPr>
                    </a:p>
                  </a:txBody>
                  <a:tcPr marL="9525" marR="9525" marT="0" marB="0" anchor="ct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50000"/>
                        <a:alpha val="20000"/>
                      </a:schemeClr>
                    </a:solidFill>
                  </a:tcPr>
                </a:tc>
                <a:tc hMerge="1">
                  <a:txBody>
                    <a:bodyPr/>
                    <a:lstStyle/>
                    <a:p>
                      <a:pPr algn="ctr" fontAlgn="b"/>
                      <a:endParaRPr lang="ru-KZ" sz="800" b="0" i="0" u="none" strike="noStrike" cap="none" dirty="0">
                        <a:solidFill>
                          <a:schemeClr val="tx1"/>
                        </a:solidFill>
                        <a:effectLst/>
                        <a:latin typeface="Arial Narrow" panose="020B0606020202030204" pitchFamily="34" charset="0"/>
                        <a:ea typeface="+mn-ea"/>
                        <a:cs typeface="+mn-cs"/>
                        <a:sym typeface="Arial"/>
                      </a:endParaRPr>
                    </a:p>
                  </a:txBody>
                  <a:tcPr marL="9525" marR="9525" marT="0" marB="0" anchor="ct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50000"/>
                        <a:alpha val="20000"/>
                      </a:schemeClr>
                    </a:solidFill>
                  </a:tcPr>
                </a:tc>
                <a:tc hMerge="1">
                  <a:txBody>
                    <a:bodyPr/>
                    <a:lstStyle/>
                    <a:p>
                      <a:pPr algn="ctr" fontAlgn="b"/>
                      <a:endParaRPr lang="ru-KZ" sz="800" b="0" i="0" u="none" strike="noStrike" cap="none">
                        <a:solidFill>
                          <a:schemeClr val="tx1"/>
                        </a:solidFill>
                        <a:effectLst/>
                        <a:latin typeface="Arial Narrow" panose="020B0606020202030204" pitchFamily="34" charset="0"/>
                        <a:ea typeface="+mn-ea"/>
                        <a:cs typeface="+mn-cs"/>
                        <a:sym typeface="Arial"/>
                      </a:endParaRPr>
                    </a:p>
                  </a:txBody>
                  <a:tcPr marL="9525" marR="9525" marT="0" marB="0" anchor="ctr">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50000"/>
                        <a:alpha val="20000"/>
                      </a:schemeClr>
                    </a:solidFill>
                  </a:tcPr>
                </a:tc>
                <a:tc hMerge="1">
                  <a:txBody>
                    <a:bodyPr/>
                    <a:lstStyle/>
                    <a:p>
                      <a:pPr algn="ctr" fontAlgn="ctr"/>
                      <a:endParaRPr lang="ru-KZ" sz="800" b="0" i="0" u="none" strike="noStrike" cap="none" dirty="0">
                        <a:solidFill>
                          <a:srgbClr val="007F76"/>
                        </a:solidFill>
                        <a:effectLst/>
                        <a:latin typeface="Arial Narrow" panose="020B0606020202030204" pitchFamily="34" charset="0"/>
                        <a:ea typeface="+mn-ea"/>
                        <a:cs typeface="+mn-cs"/>
                        <a:sym typeface="Arial"/>
                      </a:endParaRPr>
                    </a:p>
                  </a:txBody>
                  <a:tcPr marL="9525" marR="9525" marT="0" marB="0" anchor="ctr">
                    <a:lnL w="12700" cap="flat" cmpd="sng" algn="ctr">
                      <a:solidFill>
                        <a:schemeClr val="tx1"/>
                      </a:solidFill>
                      <a:prstDash val="solid"/>
                      <a:round/>
                      <a:headEnd type="none" w="med" len="med"/>
                      <a:tailEnd type="none" w="med" len="med"/>
                    </a:lnL>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007F76">
                        <a:alpha val="20000"/>
                      </a:srgbClr>
                    </a:solidFill>
                  </a:tcPr>
                </a:tc>
                <a:tc hMerge="1">
                  <a:txBody>
                    <a:bodyPr/>
                    <a:lstStyle/>
                    <a:p>
                      <a:pPr algn="ctr" fontAlgn="ctr"/>
                      <a:endParaRPr lang="ru-KZ" sz="800" b="0" i="0" u="none" strike="noStrike" cap="none" dirty="0">
                        <a:solidFill>
                          <a:schemeClr val="tx1"/>
                        </a:solidFill>
                        <a:effectLst/>
                        <a:latin typeface="Arial Narrow" panose="020B0606020202030204" pitchFamily="34" charset="0"/>
                        <a:ea typeface="+mn-ea"/>
                        <a:cs typeface="+mn-cs"/>
                        <a:sym typeface="Arial"/>
                      </a:endParaRPr>
                    </a:p>
                  </a:txBody>
                  <a:tcPr marL="9525" marR="9525" marT="0" marB="0" anchor="ct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50000"/>
                        <a:alpha val="20000"/>
                      </a:schemeClr>
                    </a:solidFill>
                  </a:tcPr>
                </a:tc>
                <a:tc hMerge="1">
                  <a:txBody>
                    <a:bodyPr/>
                    <a:lstStyle/>
                    <a:p>
                      <a:pPr algn="ctr" fontAlgn="ctr"/>
                      <a:endParaRPr lang="ru-KZ" sz="800" b="0" i="0" u="none" strike="noStrike" cap="none" dirty="0">
                        <a:solidFill>
                          <a:srgbClr val="007F76"/>
                        </a:solidFill>
                        <a:effectLst/>
                        <a:latin typeface="Arial Narrow" panose="020B0606020202030204" pitchFamily="34" charset="0"/>
                        <a:ea typeface="+mn-ea"/>
                        <a:cs typeface="+mn-cs"/>
                        <a:sym typeface="Arial"/>
                      </a:endParaRPr>
                    </a:p>
                  </a:txBody>
                  <a:tcPr marL="9525" marR="9525" marT="0" marB="0" anchor="ct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007F76">
                        <a:alpha val="20000"/>
                      </a:srgbClr>
                    </a:solidFill>
                  </a:tcPr>
                </a:tc>
                <a:tc hMerge="1">
                  <a:txBody>
                    <a:bodyPr/>
                    <a:lstStyle/>
                    <a:p>
                      <a:pPr algn="ctr" fontAlgn="ctr"/>
                      <a:endParaRPr lang="ru-KZ" sz="800" b="0" i="0" u="none" strike="noStrike" cap="none" dirty="0">
                        <a:solidFill>
                          <a:srgbClr val="007F76"/>
                        </a:solidFill>
                        <a:effectLst/>
                        <a:latin typeface="Arial Narrow" panose="020B0606020202030204" pitchFamily="34" charset="0"/>
                        <a:ea typeface="+mn-ea"/>
                        <a:cs typeface="+mn-cs"/>
                        <a:sym typeface="Arial"/>
                      </a:endParaRPr>
                    </a:p>
                  </a:txBody>
                  <a:tcPr marL="9525" marR="9525" marT="0" marB="0" anchor="ct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007F76">
                        <a:alpha val="20000"/>
                      </a:srgbClr>
                    </a:solidFill>
                  </a:tcPr>
                </a:tc>
                <a:tc hMerge="1">
                  <a:txBody>
                    <a:bodyPr/>
                    <a:lstStyle/>
                    <a:p>
                      <a:pPr algn="ctr" fontAlgn="ctr"/>
                      <a:endParaRPr lang="ru-KZ" sz="800" b="0" i="0" u="none" strike="noStrike" cap="none" dirty="0">
                        <a:solidFill>
                          <a:srgbClr val="007F76"/>
                        </a:solidFill>
                        <a:effectLst/>
                        <a:latin typeface="Arial Narrow" panose="020B0606020202030204" pitchFamily="34" charset="0"/>
                        <a:ea typeface="+mn-ea"/>
                        <a:cs typeface="+mn-cs"/>
                        <a:sym typeface="Arial"/>
                      </a:endParaRPr>
                    </a:p>
                  </a:txBody>
                  <a:tcPr marL="9525" marR="9525" marT="0" marB="0" anchor="ct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007F76">
                        <a:alpha val="20000"/>
                      </a:srgbClr>
                    </a:solidFill>
                  </a:tcPr>
                </a:tc>
                <a:tc hMerge="1">
                  <a:txBody>
                    <a:bodyPr/>
                    <a:lstStyle/>
                    <a:p>
                      <a:pPr algn="ctr" fontAlgn="ctr"/>
                      <a:endParaRPr lang="ru-KZ" sz="800" b="0" i="0" u="none" strike="noStrike" cap="none" dirty="0">
                        <a:solidFill>
                          <a:srgbClr val="007F76"/>
                        </a:solidFill>
                        <a:effectLst/>
                        <a:latin typeface="Arial Narrow" panose="020B0606020202030204" pitchFamily="34" charset="0"/>
                        <a:ea typeface="+mn-ea"/>
                        <a:cs typeface="+mn-cs"/>
                        <a:sym typeface="Arial"/>
                      </a:endParaRPr>
                    </a:p>
                  </a:txBody>
                  <a:tcPr marL="9525" marR="9525" marT="0" marB="0" anchor="ct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007F76">
                        <a:alpha val="20000"/>
                      </a:srgbClr>
                    </a:solidFill>
                  </a:tcPr>
                </a:tc>
                <a:extLst>
                  <a:ext uri="{0D108BD9-81ED-4DB2-BD59-A6C34878D82A}">
                    <a16:rowId xmlns:a16="http://schemas.microsoft.com/office/drawing/2014/main" val="2562410137"/>
                  </a:ext>
                </a:extLst>
              </a:tr>
              <a:tr h="144837">
                <a:tc>
                  <a:txBody>
                    <a:bodyPr/>
                    <a:lstStyle/>
                    <a:p>
                      <a:pPr algn="ctr" fontAlgn="b"/>
                      <a:r>
                        <a:rPr lang="ru-RU" sz="800" u="none" strike="noStrike" dirty="0">
                          <a:solidFill>
                            <a:schemeClr val="accent6">
                              <a:lumMod val="50000"/>
                            </a:schemeClr>
                          </a:solidFill>
                          <a:effectLst/>
                          <a:latin typeface="Arial Narrow" panose="020B0606020202030204" pitchFamily="34" charset="0"/>
                        </a:rPr>
                        <a:t>1</a:t>
                      </a:r>
                      <a:endParaRPr lang="en-US" sz="800" b="0" i="0" u="none" strike="noStrike" dirty="0">
                        <a:solidFill>
                          <a:schemeClr val="accent6">
                            <a:lumMod val="50000"/>
                          </a:schemeClr>
                        </a:solidFill>
                        <a:effectLst/>
                        <a:latin typeface="Arial Narrow" panose="020B0606020202030204" pitchFamily="34" charset="0"/>
                      </a:endParaRPr>
                    </a:p>
                  </a:txBody>
                  <a:tcPr marL="9525" marR="9525" marT="0" marB="0" anchor="ctr">
                    <a:lnT w="12700" cap="flat" cmpd="sng" algn="ctr">
                      <a:solidFill>
                        <a:schemeClr val="tx1"/>
                      </a:solidFill>
                      <a:prstDash val="solid"/>
                      <a:round/>
                      <a:headEnd type="none" w="med" len="med"/>
                      <a:tailEnd type="none" w="med" len="med"/>
                    </a:lnT>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9629-7</a:t>
                      </a:r>
                    </a:p>
                  </a:txBody>
                  <a:tcPr marL="9525" marR="9525" marT="9525" marB="0" anchor="ctr">
                    <a:lnT w="12700" cap="flat" cmpd="sng" algn="ctr">
                      <a:solidFill>
                        <a:schemeClr val="tx1"/>
                      </a:solidFill>
                      <a:prstDash val="solid"/>
                      <a:round/>
                      <a:headEnd type="none" w="med" len="med"/>
                      <a:tailEnd type="none" w="med" len="med"/>
                    </a:lnT>
                    <a:solidFill>
                      <a:schemeClr val="accent6">
                        <a:lumMod val="50000"/>
                        <a:alpha val="1000"/>
                      </a:schemeClr>
                    </a:solidFill>
                  </a:tcPr>
                </a:tc>
                <a:tc>
                  <a:txBody>
                    <a:bodyPr/>
                    <a:lstStyle/>
                    <a:p>
                      <a:pPr marL="72000" algn="l" fontAlgn="ctr"/>
                      <a:r>
                        <a:rPr lang="ru-RU" sz="800" b="0" i="0" u="none" strike="noStrike" dirty="0" err="1">
                          <a:solidFill>
                            <a:srgbClr val="000000"/>
                          </a:solidFill>
                          <a:effectLst/>
                          <a:latin typeface="Arial Narrow" panose="020B0606020202030204" pitchFamily="34" charset="0"/>
                        </a:rPr>
                        <a:t>Әртүрлі</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жұмысты</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атқарушылар</a:t>
                      </a:r>
                      <a:endParaRPr lang="ru-RU" sz="800" b="0" i="0" u="none" strike="noStrike" dirty="0">
                        <a:solidFill>
                          <a:srgbClr val="000000"/>
                        </a:solidFill>
                        <a:effectLst/>
                        <a:latin typeface="Arial Narrow" panose="020B0606020202030204" pitchFamily="34" charset="0"/>
                      </a:endParaRPr>
                    </a:p>
                  </a:txBody>
                  <a:tcPr marL="9525" marR="9525" marT="9525" marB="0" anchor="ctr">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3 589</a:t>
                      </a:r>
                    </a:p>
                  </a:txBody>
                  <a:tcPr marL="9525" marR="9525" marT="9525" marB="0" anchor="ctr">
                    <a:lnL w="12700" cap="flat" cmpd="sng" algn="ctr">
                      <a:solidFill>
                        <a:schemeClr val="tx1"/>
                      </a:solidFill>
                      <a:prstDash val="solid"/>
                      <a:round/>
                      <a:headEnd type="none" w="med" len="med"/>
                      <a:tailEnd type="none" w="med" len="med"/>
                    </a:lnL>
                    <a:lnT w="12700" cap="flat" cmpd="sng" algn="ctr">
                      <a:solidFill>
                        <a:schemeClr val="tx1"/>
                      </a:solidFill>
                      <a:prstDash val="solid"/>
                      <a:round/>
                      <a:headEnd type="none" w="med" len="med"/>
                      <a:tailEnd type="none" w="med" len="med"/>
                    </a:lnT>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204</a:t>
                      </a:r>
                    </a:p>
                  </a:txBody>
                  <a:tcPr marL="9525" marR="9525" marT="9525" marB="0" anchor="ctr">
                    <a:lnT w="12700" cap="flat" cmpd="sng" algn="ctr">
                      <a:solidFill>
                        <a:schemeClr val="tx1"/>
                      </a:solidFill>
                      <a:prstDash val="solid"/>
                      <a:round/>
                      <a:headEnd type="none" w="med" len="med"/>
                      <a:tailEnd type="none" w="med" len="med"/>
                    </a:lnT>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1 220</a:t>
                      </a:r>
                    </a:p>
                  </a:txBody>
                  <a:tcPr marL="9525" marR="9525" marT="9525" marB="0" anchor="ctr">
                    <a:lnT w="12700" cap="flat" cmpd="sng" algn="ctr">
                      <a:solidFill>
                        <a:schemeClr val="tx1"/>
                      </a:solidFill>
                      <a:prstDash val="solid"/>
                      <a:round/>
                      <a:headEnd type="none" w="med" len="med"/>
                      <a:tailEnd type="none" w="med" len="med"/>
                    </a:lnT>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1 334</a:t>
                      </a:r>
                    </a:p>
                  </a:txBody>
                  <a:tcPr marL="9525" marR="9525" marT="9525" marB="0" anchor="ctr">
                    <a:lnT w="12700" cap="flat" cmpd="sng" algn="ctr">
                      <a:solidFill>
                        <a:schemeClr val="tx1"/>
                      </a:solidFill>
                      <a:prstDash val="solid"/>
                      <a:round/>
                      <a:headEnd type="none" w="med" len="med"/>
                      <a:tailEnd type="none" w="med" len="med"/>
                    </a:lnT>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831</a:t>
                      </a:r>
                    </a:p>
                  </a:txBody>
                  <a:tcPr marL="9525" marR="9525" marT="9525" marB="0" anchor="ctr">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4 942</a:t>
                      </a:r>
                    </a:p>
                  </a:txBody>
                  <a:tcPr marL="9525" marR="9525" marT="9525" marB="0" anchor="ctr">
                    <a:lnL w="12700" cap="flat" cmpd="sng" algn="ctr">
                      <a:solidFill>
                        <a:schemeClr val="tx1"/>
                      </a:solidFill>
                      <a:prstDash val="solid"/>
                      <a:round/>
                      <a:headEnd type="none" w="med" len="med"/>
                      <a:tailEnd type="none" w="med" len="med"/>
                    </a:lnL>
                    <a:lnT w="12700" cap="flat" cmpd="sng" algn="ctr">
                      <a:solidFill>
                        <a:schemeClr val="tx1"/>
                      </a:solidFill>
                      <a:prstDash val="solid"/>
                      <a:round/>
                      <a:headEnd type="none" w="med" len="med"/>
                      <a:tailEnd type="none" w="med" len="med"/>
                    </a:lnT>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409</a:t>
                      </a:r>
                    </a:p>
                  </a:txBody>
                  <a:tcPr marL="9525" marR="9525" marT="9525" marB="0" anchor="ctr">
                    <a:lnT w="12700" cap="flat" cmpd="sng" algn="ctr">
                      <a:solidFill>
                        <a:schemeClr val="tx1"/>
                      </a:solidFill>
                      <a:prstDash val="solid"/>
                      <a:round/>
                      <a:headEnd type="none" w="med" len="med"/>
                      <a:tailEnd type="none" w="med" len="med"/>
                    </a:lnT>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1 040</a:t>
                      </a:r>
                    </a:p>
                  </a:txBody>
                  <a:tcPr marL="9525" marR="9525" marT="9525" marB="0" anchor="ctr">
                    <a:lnT w="12700" cap="flat" cmpd="sng" algn="ctr">
                      <a:solidFill>
                        <a:schemeClr val="tx1"/>
                      </a:solidFill>
                      <a:prstDash val="solid"/>
                      <a:round/>
                      <a:headEnd type="none" w="med" len="med"/>
                      <a:tailEnd type="none" w="med" len="med"/>
                    </a:lnT>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1 708</a:t>
                      </a:r>
                    </a:p>
                  </a:txBody>
                  <a:tcPr marL="9525" marR="9525" marT="9525" marB="0" anchor="ctr">
                    <a:lnT w="12700" cap="flat" cmpd="sng" algn="ctr">
                      <a:solidFill>
                        <a:schemeClr val="tx1"/>
                      </a:solidFill>
                      <a:prstDash val="solid"/>
                      <a:round/>
                      <a:headEnd type="none" w="med" len="med"/>
                      <a:tailEnd type="none" w="med" len="med"/>
                    </a:lnT>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1 785</a:t>
                      </a:r>
                    </a:p>
                  </a:txBody>
                  <a:tcPr marL="9525" marR="9525" marT="9525" marB="0" anchor="ctr">
                    <a:lnT w="12700" cap="flat" cmpd="sng" algn="ctr">
                      <a:solidFill>
                        <a:schemeClr val="tx1"/>
                      </a:solidFill>
                      <a:prstDash val="solid"/>
                      <a:round/>
                      <a:headEnd type="none" w="med" len="med"/>
                      <a:tailEnd type="none" w="med" len="med"/>
                    </a:lnT>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15,6%</a:t>
                      </a:r>
                    </a:p>
                  </a:txBody>
                  <a:tcPr marL="9525" marR="9525" marT="9525" marB="0" anchor="ctr">
                    <a:lnT w="12700" cap="flat" cmpd="sng" algn="ctr">
                      <a:solidFill>
                        <a:schemeClr val="tx1"/>
                      </a:solidFill>
                      <a:prstDash val="solid"/>
                      <a:round/>
                      <a:headEnd type="none" w="med" len="med"/>
                      <a:tailEnd type="none" w="med" len="med"/>
                    </a:lnT>
                    <a:solidFill>
                      <a:schemeClr val="accent6">
                        <a:lumMod val="50000"/>
                        <a:alpha val="1000"/>
                      </a:schemeClr>
                    </a:solidFill>
                  </a:tcPr>
                </a:tc>
                <a:extLst>
                  <a:ext uri="{0D108BD9-81ED-4DB2-BD59-A6C34878D82A}">
                    <a16:rowId xmlns:a16="http://schemas.microsoft.com/office/drawing/2014/main" val="1295061941"/>
                  </a:ext>
                </a:extLst>
              </a:tr>
              <a:tr h="144837">
                <a:tc>
                  <a:txBody>
                    <a:bodyPr/>
                    <a:lstStyle/>
                    <a:p>
                      <a:pPr algn="ctr" fontAlgn="b"/>
                      <a:r>
                        <a:rPr lang="ru-RU" sz="800" b="0" i="0" u="none" strike="noStrike" dirty="0">
                          <a:solidFill>
                            <a:schemeClr val="accent6">
                              <a:lumMod val="50000"/>
                            </a:schemeClr>
                          </a:solidFill>
                          <a:effectLst/>
                          <a:latin typeface="Arial Narrow" panose="020B0606020202030204" pitchFamily="34" charset="0"/>
                        </a:rPr>
                        <a:t>2</a:t>
                      </a:r>
                      <a:endParaRPr lang="en-US" sz="800" b="0" i="0" u="none" strike="noStrike" dirty="0">
                        <a:solidFill>
                          <a:schemeClr val="accent6">
                            <a:lumMod val="50000"/>
                          </a:schemeClr>
                        </a:solidFill>
                        <a:effectLst/>
                        <a:latin typeface="Arial Narrow" panose="020B0606020202030204" pitchFamily="34" charset="0"/>
                      </a:endParaRPr>
                    </a:p>
                  </a:txBody>
                  <a:tcPr marL="9525" marR="9525" marT="0" marB="0" anchor="ctr">
                    <a:solidFill>
                      <a:schemeClr val="accent6">
                        <a:lumMod val="75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9629-9</a:t>
                      </a:r>
                    </a:p>
                  </a:txBody>
                  <a:tcPr marL="9525" marR="9525" marT="9525" marB="0" anchor="ctr">
                    <a:solidFill>
                      <a:schemeClr val="accent6">
                        <a:lumMod val="75000"/>
                        <a:alpha val="20000"/>
                      </a:schemeClr>
                    </a:solidFill>
                  </a:tcPr>
                </a:tc>
                <a:tc>
                  <a:txBody>
                    <a:bodyPr/>
                    <a:lstStyle/>
                    <a:p>
                      <a:pPr marL="72000" algn="l" fontAlgn="ctr"/>
                      <a:r>
                        <a:rPr lang="ru-RU" sz="800" b="0" i="0" u="none" strike="noStrike" dirty="0" err="1">
                          <a:solidFill>
                            <a:srgbClr val="000000"/>
                          </a:solidFill>
                          <a:effectLst/>
                          <a:latin typeface="Arial Narrow" panose="020B0606020202030204" pitchFamily="34" charset="0"/>
                        </a:rPr>
                        <a:t>Біліктілігі</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жоқ</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жұмысшылар</a:t>
                      </a:r>
                      <a:endParaRPr lang="ru-RU" sz="800" b="0" i="0" u="none" strike="noStrike" dirty="0">
                        <a:solidFill>
                          <a:srgbClr val="000000"/>
                        </a:solidFill>
                        <a:effectLst/>
                        <a:latin typeface="Arial Narrow" panose="020B0606020202030204" pitchFamily="34" charset="0"/>
                      </a:endParaRPr>
                    </a:p>
                  </a:txBody>
                  <a:tcPr marL="9525" marR="9525" marT="9525" marB="0" anchor="ctr">
                    <a:lnR w="12700" cap="flat" cmpd="sng" algn="ctr">
                      <a:solidFill>
                        <a:schemeClr val="tx1"/>
                      </a:solidFill>
                      <a:prstDash val="solid"/>
                      <a:round/>
                      <a:headEnd type="none" w="med" len="med"/>
                      <a:tailEnd type="none" w="med" len="med"/>
                    </a:lnR>
                    <a:solidFill>
                      <a:schemeClr val="accent6">
                        <a:lumMod val="75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6 357</a:t>
                      </a:r>
                    </a:p>
                  </a:txBody>
                  <a:tcPr marL="9525" marR="9525" marT="9525" marB="0" anchor="ctr">
                    <a:lnL w="12700" cap="flat" cmpd="sng" algn="ctr">
                      <a:solidFill>
                        <a:schemeClr val="tx1"/>
                      </a:solidFill>
                      <a:prstDash val="solid"/>
                      <a:round/>
                      <a:headEnd type="none" w="med" len="med"/>
                      <a:tailEnd type="none" w="med" len="med"/>
                    </a:lnL>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583</a:t>
                      </a:r>
                    </a:p>
                  </a:txBody>
                  <a:tcPr marL="9525" marR="9525" marT="9525" marB="0" anchor="c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2 125</a:t>
                      </a:r>
                    </a:p>
                  </a:txBody>
                  <a:tcPr marL="9525" marR="9525" marT="9525" marB="0" anchor="c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1 134</a:t>
                      </a:r>
                    </a:p>
                  </a:txBody>
                  <a:tcPr marL="9525" marR="9525" marT="9525" marB="0" anchor="c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2 515</a:t>
                      </a:r>
                    </a:p>
                  </a:txBody>
                  <a:tcPr marL="9525" marR="9525" marT="9525" marB="0" anchor="ctr">
                    <a:lnR w="12700" cap="flat" cmpd="sng" algn="ctr">
                      <a:solidFill>
                        <a:schemeClr val="tx1"/>
                      </a:solidFill>
                      <a:prstDash val="solid"/>
                      <a:round/>
                      <a:headEnd type="none" w="med" len="med"/>
                      <a:tailEnd type="none" w="med" len="med"/>
                    </a:ln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4 025</a:t>
                      </a:r>
                    </a:p>
                  </a:txBody>
                  <a:tcPr marL="9525" marR="9525" marT="9525" marB="0" anchor="ctr">
                    <a:lnL w="12700" cap="flat" cmpd="sng" algn="ctr">
                      <a:solidFill>
                        <a:schemeClr val="tx1"/>
                      </a:solidFill>
                      <a:prstDash val="solid"/>
                      <a:round/>
                      <a:headEnd type="none" w="med" len="med"/>
                      <a:tailEnd type="none" w="med" len="med"/>
                    </a:lnL>
                    <a:solidFill>
                      <a:schemeClr val="accent6">
                        <a:lumMod val="75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548</a:t>
                      </a:r>
                    </a:p>
                  </a:txBody>
                  <a:tcPr marL="9525" marR="9525" marT="9525" marB="0" anchor="c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594</a:t>
                      </a:r>
                    </a:p>
                  </a:txBody>
                  <a:tcPr marL="9525" marR="9525" marT="9525" marB="0" anchor="ctr">
                    <a:solidFill>
                      <a:schemeClr val="accent6">
                        <a:lumMod val="75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1 580</a:t>
                      </a:r>
                    </a:p>
                  </a:txBody>
                  <a:tcPr marL="9525" marR="9525" marT="9525" marB="0" anchor="ctr">
                    <a:solidFill>
                      <a:schemeClr val="accent6">
                        <a:lumMod val="75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1 303</a:t>
                      </a:r>
                    </a:p>
                  </a:txBody>
                  <a:tcPr marL="9525" marR="9525" marT="9525" marB="0" anchor="ctr">
                    <a:solidFill>
                      <a:schemeClr val="accent6">
                        <a:lumMod val="75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12,7%</a:t>
                      </a:r>
                    </a:p>
                  </a:txBody>
                  <a:tcPr marL="9525" marR="9525" marT="9525" marB="0" anchor="ctr">
                    <a:solidFill>
                      <a:schemeClr val="accent6">
                        <a:lumMod val="75000"/>
                        <a:alpha val="20000"/>
                      </a:schemeClr>
                    </a:solidFill>
                  </a:tcPr>
                </a:tc>
                <a:extLst>
                  <a:ext uri="{0D108BD9-81ED-4DB2-BD59-A6C34878D82A}">
                    <a16:rowId xmlns:a16="http://schemas.microsoft.com/office/drawing/2014/main" val="750895560"/>
                  </a:ext>
                </a:extLst>
              </a:tr>
              <a:tr h="144837">
                <a:tc>
                  <a:txBody>
                    <a:bodyPr/>
                    <a:lstStyle/>
                    <a:p>
                      <a:pPr algn="ctr" fontAlgn="b"/>
                      <a:r>
                        <a:rPr lang="ru-RU" sz="800" b="0" i="0" u="none" strike="noStrike" dirty="0">
                          <a:solidFill>
                            <a:schemeClr val="accent6">
                              <a:lumMod val="50000"/>
                            </a:schemeClr>
                          </a:solidFill>
                          <a:effectLst/>
                          <a:latin typeface="Arial Narrow" panose="020B0606020202030204" pitchFamily="34" charset="0"/>
                        </a:rPr>
                        <a:t>3</a:t>
                      </a:r>
                      <a:endParaRPr lang="en-US" sz="800" b="0" i="0" u="none" strike="noStrike" dirty="0">
                        <a:solidFill>
                          <a:schemeClr val="accent6">
                            <a:lumMod val="50000"/>
                          </a:schemeClr>
                        </a:solidFill>
                        <a:effectLst/>
                        <a:latin typeface="Arial Narrow" panose="020B0606020202030204" pitchFamily="34" charset="0"/>
                      </a:endParaRPr>
                    </a:p>
                  </a:txBody>
                  <a:tcPr marL="9525" marR="9525" marT="0"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9116-0</a:t>
                      </a:r>
                    </a:p>
                  </a:txBody>
                  <a:tcPr marL="9525" marR="9525" marT="9525" marB="0" anchor="ctr">
                    <a:solidFill>
                      <a:schemeClr val="accent6">
                        <a:lumMod val="50000"/>
                        <a:alpha val="1000"/>
                      </a:schemeClr>
                    </a:solidFill>
                  </a:tcPr>
                </a:tc>
                <a:tc>
                  <a:txBody>
                    <a:bodyPr/>
                    <a:lstStyle/>
                    <a:p>
                      <a:pPr marL="72000" algn="l" fontAlgn="ctr"/>
                      <a:r>
                        <a:rPr lang="ru-RU" sz="800" b="0" i="0" u="none" strike="noStrike" dirty="0">
                          <a:solidFill>
                            <a:srgbClr val="000000"/>
                          </a:solidFill>
                          <a:effectLst/>
                          <a:latin typeface="Arial Narrow" panose="020B0606020202030204" pitchFamily="34" charset="0"/>
                        </a:rPr>
                        <a:t>Аула </a:t>
                      </a:r>
                      <a:r>
                        <a:rPr lang="ru-RU" sz="800" b="0" i="0" u="none" strike="noStrike" dirty="0" err="1">
                          <a:solidFill>
                            <a:srgbClr val="000000"/>
                          </a:solidFill>
                          <a:effectLst/>
                          <a:latin typeface="Arial Narrow" panose="020B0606020202030204" pitchFamily="34" charset="0"/>
                        </a:rPr>
                        <a:t>сыпырушылар</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және</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ашық</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аумақтарды</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тазалаушылар</a:t>
                      </a:r>
                      <a:endParaRPr lang="ru-RU" sz="800" b="0" i="0" u="none" strike="noStrike" dirty="0">
                        <a:solidFill>
                          <a:srgbClr val="000000"/>
                        </a:solidFill>
                        <a:effectLst/>
                        <a:latin typeface="Arial Narrow" panose="020B0606020202030204" pitchFamily="34" charset="0"/>
                      </a:endParaRPr>
                    </a:p>
                  </a:txBody>
                  <a:tcPr marL="9525" marR="9525" marT="9525" marB="0" anchor="ctr">
                    <a:lnR w="12700" cap="flat" cmpd="sng" algn="ctr">
                      <a:solidFill>
                        <a:schemeClr val="tx1"/>
                      </a:solidFill>
                      <a:prstDash val="solid"/>
                      <a:round/>
                      <a:headEnd type="none" w="med" len="med"/>
                      <a:tailEnd type="none" w="med" len="med"/>
                    </a:ln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960</a:t>
                      </a:r>
                    </a:p>
                  </a:txBody>
                  <a:tcPr marL="9525" marR="9525" marT="9525" marB="0" anchor="ctr">
                    <a:lnL w="12700" cap="flat" cmpd="sng" algn="ctr">
                      <a:solidFill>
                        <a:schemeClr val="tx1"/>
                      </a:solidFill>
                      <a:prstDash val="solid"/>
                      <a:round/>
                      <a:headEnd type="none" w="med" len="med"/>
                      <a:tailEnd type="none" w="med" len="med"/>
                    </a:lnL>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207</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400</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241</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112</a:t>
                      </a:r>
                    </a:p>
                  </a:txBody>
                  <a:tcPr marL="9525" marR="9525" marT="9525" marB="0" anchor="ctr">
                    <a:lnR w="12700" cap="flat" cmpd="sng" algn="ctr">
                      <a:solidFill>
                        <a:schemeClr val="tx1"/>
                      </a:solidFill>
                      <a:prstDash val="solid"/>
                      <a:round/>
                      <a:headEnd type="none" w="med" len="med"/>
                      <a:tailEnd type="none" w="med" len="med"/>
                    </a:ln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1 212</a:t>
                      </a:r>
                    </a:p>
                  </a:txBody>
                  <a:tcPr marL="9525" marR="9525" marT="9525" marB="0" anchor="ctr">
                    <a:lnL w="12700" cap="flat" cmpd="sng" algn="ctr">
                      <a:solidFill>
                        <a:schemeClr val="tx1"/>
                      </a:solidFill>
                      <a:prstDash val="solid"/>
                      <a:round/>
                      <a:headEnd type="none" w="med" len="med"/>
                      <a:tailEnd type="none" w="med" len="med"/>
                    </a:lnL>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189</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326</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365</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332</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3,8%</a:t>
                      </a:r>
                    </a:p>
                  </a:txBody>
                  <a:tcPr marL="9525" marR="9525" marT="9525" marB="0" anchor="ctr">
                    <a:solidFill>
                      <a:schemeClr val="accent6">
                        <a:lumMod val="50000"/>
                        <a:alpha val="1000"/>
                      </a:schemeClr>
                    </a:solidFill>
                  </a:tcPr>
                </a:tc>
                <a:extLst>
                  <a:ext uri="{0D108BD9-81ED-4DB2-BD59-A6C34878D82A}">
                    <a16:rowId xmlns:a16="http://schemas.microsoft.com/office/drawing/2014/main" val="761244194"/>
                  </a:ext>
                </a:extLst>
              </a:tr>
              <a:tr h="144837">
                <a:tc>
                  <a:txBody>
                    <a:bodyPr/>
                    <a:lstStyle/>
                    <a:p>
                      <a:pPr algn="ctr" fontAlgn="b"/>
                      <a:r>
                        <a:rPr lang="ru-RU" sz="800" b="0" i="0" u="none" strike="noStrike" dirty="0">
                          <a:solidFill>
                            <a:schemeClr val="accent6">
                              <a:lumMod val="50000"/>
                            </a:schemeClr>
                          </a:solidFill>
                          <a:effectLst/>
                          <a:latin typeface="Arial Narrow" panose="020B0606020202030204" pitchFamily="34" charset="0"/>
                        </a:rPr>
                        <a:t>4</a:t>
                      </a:r>
                      <a:endParaRPr lang="en-US" sz="800" b="0" i="0" u="none" strike="noStrike" dirty="0">
                        <a:solidFill>
                          <a:schemeClr val="accent6">
                            <a:lumMod val="50000"/>
                          </a:schemeClr>
                        </a:solidFill>
                        <a:effectLst/>
                        <a:latin typeface="Arial Narrow" panose="020B0606020202030204" pitchFamily="34" charset="0"/>
                      </a:endParaRPr>
                    </a:p>
                  </a:txBody>
                  <a:tcPr marL="9525" marR="9525" marT="0" marB="0" anchor="ctr">
                    <a:solidFill>
                      <a:schemeClr val="accent6">
                        <a:lumMod val="75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9312-2</a:t>
                      </a:r>
                    </a:p>
                  </a:txBody>
                  <a:tcPr marL="9525" marR="9525" marT="9525" marB="0" anchor="ctr">
                    <a:solidFill>
                      <a:schemeClr val="accent6">
                        <a:lumMod val="75000"/>
                        <a:alpha val="20000"/>
                      </a:schemeClr>
                    </a:solidFill>
                  </a:tcPr>
                </a:tc>
                <a:tc>
                  <a:txBody>
                    <a:bodyPr/>
                    <a:lstStyle/>
                    <a:p>
                      <a:pPr marL="72000" algn="l" fontAlgn="ctr"/>
                      <a:r>
                        <a:rPr lang="ru-RU" sz="800" b="0" i="0" u="none" strike="noStrike" dirty="0" err="1">
                          <a:solidFill>
                            <a:srgbClr val="000000"/>
                          </a:solidFill>
                          <a:effectLst/>
                          <a:latin typeface="Arial Narrow" panose="020B0606020202030204" pitchFamily="34" charset="0"/>
                        </a:rPr>
                        <a:t>Ғимараттарды</a:t>
                      </a:r>
                      <a:r>
                        <a:rPr lang="ru-RU" sz="800" b="0" i="0" u="none" strike="noStrike" dirty="0">
                          <a:solidFill>
                            <a:srgbClr val="000000"/>
                          </a:solidFill>
                          <a:effectLst/>
                          <a:latin typeface="Arial Narrow" panose="020B0606020202030204" pitchFamily="34" charset="0"/>
                        </a:rPr>
                        <a:t> салу </a:t>
                      </a:r>
                      <a:r>
                        <a:rPr lang="ru-RU" sz="800" b="0" i="0" u="none" strike="noStrike" dirty="0" err="1">
                          <a:solidFill>
                            <a:srgbClr val="000000"/>
                          </a:solidFill>
                          <a:effectLst/>
                          <a:latin typeface="Arial Narrow" panose="020B0606020202030204" pitchFamily="34" charset="0"/>
                        </a:rPr>
                        <a:t>және</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жөндеу</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жөніндегі</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біліктілігі</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жоқ</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жұмысшылар</a:t>
                      </a:r>
                      <a:endParaRPr lang="ru-RU" sz="800" b="0" i="0" u="none" strike="noStrike" dirty="0">
                        <a:solidFill>
                          <a:srgbClr val="000000"/>
                        </a:solidFill>
                        <a:effectLst/>
                        <a:latin typeface="Arial Narrow" panose="020B0606020202030204" pitchFamily="34" charset="0"/>
                      </a:endParaRPr>
                    </a:p>
                  </a:txBody>
                  <a:tcPr marL="9525" marR="9525" marT="9525" marB="0" anchor="ctr">
                    <a:lnR w="12700" cap="flat" cmpd="sng" algn="ctr">
                      <a:solidFill>
                        <a:schemeClr val="tx1"/>
                      </a:solidFill>
                      <a:prstDash val="solid"/>
                      <a:round/>
                      <a:headEnd type="none" w="med" len="med"/>
                      <a:tailEnd type="none" w="med" len="med"/>
                    </a:lnR>
                    <a:solidFill>
                      <a:schemeClr val="accent6">
                        <a:lumMod val="75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599</a:t>
                      </a:r>
                    </a:p>
                  </a:txBody>
                  <a:tcPr marL="9525" marR="9525" marT="9525" marB="0" anchor="ctr">
                    <a:lnL w="12700" cap="flat" cmpd="sng" algn="ctr">
                      <a:solidFill>
                        <a:schemeClr val="tx1"/>
                      </a:solidFill>
                      <a:prstDash val="solid"/>
                      <a:round/>
                      <a:headEnd type="none" w="med" len="med"/>
                      <a:tailEnd type="none" w="med" len="med"/>
                    </a:lnL>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45</a:t>
                      </a:r>
                    </a:p>
                  </a:txBody>
                  <a:tcPr marL="9525" marR="9525" marT="9525" marB="0" anchor="c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162</a:t>
                      </a:r>
                    </a:p>
                  </a:txBody>
                  <a:tcPr marL="9525" marR="9525" marT="9525" marB="0" anchor="c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306</a:t>
                      </a:r>
                    </a:p>
                  </a:txBody>
                  <a:tcPr marL="9525" marR="9525" marT="9525" marB="0" anchor="c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86</a:t>
                      </a:r>
                    </a:p>
                  </a:txBody>
                  <a:tcPr marL="9525" marR="9525" marT="9525" marB="0" anchor="ctr">
                    <a:lnR w="12700" cap="flat" cmpd="sng" algn="ctr">
                      <a:solidFill>
                        <a:schemeClr val="tx1"/>
                      </a:solidFill>
                      <a:prstDash val="solid"/>
                      <a:round/>
                      <a:headEnd type="none" w="med" len="med"/>
                      <a:tailEnd type="none" w="med" len="med"/>
                    </a:ln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863</a:t>
                      </a:r>
                    </a:p>
                  </a:txBody>
                  <a:tcPr marL="9525" marR="9525" marT="9525" marB="0" anchor="ctr">
                    <a:lnL w="12700" cap="flat" cmpd="sng" algn="ctr">
                      <a:solidFill>
                        <a:schemeClr val="tx1"/>
                      </a:solidFill>
                      <a:prstDash val="solid"/>
                      <a:round/>
                      <a:headEnd type="none" w="med" len="med"/>
                      <a:tailEnd type="none" w="med" len="med"/>
                    </a:lnL>
                    <a:solidFill>
                      <a:schemeClr val="accent6">
                        <a:lumMod val="75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8</a:t>
                      </a:r>
                    </a:p>
                  </a:txBody>
                  <a:tcPr marL="9525" marR="9525" marT="9525" marB="0" anchor="c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210</a:t>
                      </a:r>
                    </a:p>
                  </a:txBody>
                  <a:tcPr marL="9525" marR="9525" marT="9525" marB="0" anchor="ctr">
                    <a:solidFill>
                      <a:schemeClr val="accent6">
                        <a:lumMod val="75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274</a:t>
                      </a:r>
                    </a:p>
                  </a:txBody>
                  <a:tcPr marL="9525" marR="9525" marT="9525" marB="0" anchor="ctr">
                    <a:solidFill>
                      <a:schemeClr val="accent6">
                        <a:lumMod val="75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371</a:t>
                      </a:r>
                    </a:p>
                  </a:txBody>
                  <a:tcPr marL="9525" marR="9525" marT="9525" marB="0" anchor="ctr">
                    <a:solidFill>
                      <a:schemeClr val="accent6">
                        <a:lumMod val="75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2,7%</a:t>
                      </a:r>
                    </a:p>
                  </a:txBody>
                  <a:tcPr marL="9525" marR="9525" marT="9525" marB="0" anchor="ctr">
                    <a:solidFill>
                      <a:schemeClr val="accent6">
                        <a:lumMod val="75000"/>
                        <a:alpha val="20000"/>
                      </a:schemeClr>
                    </a:solidFill>
                  </a:tcPr>
                </a:tc>
                <a:extLst>
                  <a:ext uri="{0D108BD9-81ED-4DB2-BD59-A6C34878D82A}">
                    <a16:rowId xmlns:a16="http://schemas.microsoft.com/office/drawing/2014/main" val="1996304957"/>
                  </a:ext>
                </a:extLst>
              </a:tr>
              <a:tr h="144837">
                <a:tc>
                  <a:txBody>
                    <a:bodyPr/>
                    <a:lstStyle/>
                    <a:p>
                      <a:pPr algn="ctr" fontAlgn="b"/>
                      <a:r>
                        <a:rPr lang="ru-RU" sz="800" b="0" i="0" u="none" strike="noStrike" dirty="0">
                          <a:solidFill>
                            <a:schemeClr val="accent6">
                              <a:lumMod val="50000"/>
                            </a:schemeClr>
                          </a:solidFill>
                          <a:effectLst/>
                          <a:latin typeface="Arial Narrow" panose="020B0606020202030204" pitchFamily="34" charset="0"/>
                        </a:rPr>
                        <a:t>5</a:t>
                      </a:r>
                      <a:endParaRPr lang="en-US" sz="800" b="0" i="0" u="none" strike="noStrike" dirty="0">
                        <a:solidFill>
                          <a:schemeClr val="accent6">
                            <a:lumMod val="50000"/>
                          </a:schemeClr>
                        </a:solidFill>
                        <a:effectLst/>
                        <a:latin typeface="Arial Narrow" panose="020B0606020202030204" pitchFamily="34" charset="0"/>
                      </a:endParaRPr>
                    </a:p>
                  </a:txBody>
                  <a:tcPr marL="9525" marR="9525" marT="0"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7119-9</a:t>
                      </a:r>
                    </a:p>
                  </a:txBody>
                  <a:tcPr marL="9525" marR="9525" marT="9525" marB="0" anchor="ctr">
                    <a:solidFill>
                      <a:schemeClr val="accent6">
                        <a:lumMod val="50000"/>
                        <a:alpha val="1000"/>
                      </a:schemeClr>
                    </a:solidFill>
                  </a:tcPr>
                </a:tc>
                <a:tc>
                  <a:txBody>
                    <a:bodyPr/>
                    <a:lstStyle/>
                    <a:p>
                      <a:pPr marL="72000" algn="l" fontAlgn="ctr"/>
                      <a:r>
                        <a:rPr lang="ru-RU" sz="800" b="0" i="0" u="none" strike="noStrike" dirty="0" err="1">
                          <a:solidFill>
                            <a:srgbClr val="000000"/>
                          </a:solidFill>
                          <a:effectLst/>
                          <a:latin typeface="Arial Narrow" panose="020B0606020202030204" pitchFamily="34" charset="0"/>
                        </a:rPr>
                        <a:t>Құрылысшы-монтаждаушылар</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және</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тектес</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қызметтер</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саласындағы</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жұмысшылары</a:t>
                      </a:r>
                      <a:endParaRPr lang="ru-RU" sz="800" b="0" i="0" u="none" strike="noStrike" dirty="0">
                        <a:solidFill>
                          <a:srgbClr val="000000"/>
                        </a:solidFill>
                        <a:effectLst/>
                        <a:latin typeface="Arial Narrow" panose="020B0606020202030204" pitchFamily="34" charset="0"/>
                      </a:endParaRPr>
                    </a:p>
                  </a:txBody>
                  <a:tcPr marL="9525" marR="9525" marT="9525" marB="0" anchor="ctr">
                    <a:lnR w="12700" cap="flat" cmpd="sng" algn="ctr">
                      <a:solidFill>
                        <a:schemeClr val="tx1"/>
                      </a:solidFill>
                      <a:prstDash val="solid"/>
                      <a:round/>
                      <a:headEnd type="none" w="med" len="med"/>
                      <a:tailEnd type="none" w="med" len="med"/>
                    </a:ln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476</a:t>
                      </a:r>
                    </a:p>
                  </a:txBody>
                  <a:tcPr marL="9525" marR="9525" marT="9525" marB="0" anchor="ctr">
                    <a:lnL w="12700" cap="flat" cmpd="sng" algn="ctr">
                      <a:solidFill>
                        <a:schemeClr val="tx1"/>
                      </a:solidFill>
                      <a:prstDash val="solid"/>
                      <a:round/>
                      <a:headEnd type="none" w="med" len="med"/>
                      <a:tailEnd type="none" w="med" len="med"/>
                    </a:lnL>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4</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304</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144</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24</a:t>
                      </a:r>
                    </a:p>
                  </a:txBody>
                  <a:tcPr marL="9525" marR="9525" marT="9525" marB="0" anchor="ctr">
                    <a:lnR w="12700" cap="flat" cmpd="sng" algn="ctr">
                      <a:solidFill>
                        <a:schemeClr val="tx1"/>
                      </a:solidFill>
                      <a:prstDash val="solid"/>
                      <a:round/>
                      <a:headEnd type="none" w="med" len="med"/>
                      <a:tailEnd type="none" w="med" len="med"/>
                    </a:ln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758</a:t>
                      </a:r>
                    </a:p>
                  </a:txBody>
                  <a:tcPr marL="9525" marR="9525" marT="9525" marB="0" anchor="ctr">
                    <a:lnL w="12700" cap="flat" cmpd="sng" algn="ctr">
                      <a:solidFill>
                        <a:schemeClr val="tx1"/>
                      </a:solidFill>
                      <a:prstDash val="solid"/>
                      <a:round/>
                      <a:headEnd type="none" w="med" len="med"/>
                      <a:tailEnd type="none" w="med" len="med"/>
                    </a:lnL>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106</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131</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301</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220</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2,4%</a:t>
                      </a:r>
                    </a:p>
                  </a:txBody>
                  <a:tcPr marL="9525" marR="9525" marT="9525" marB="0" anchor="ctr">
                    <a:solidFill>
                      <a:schemeClr val="accent6">
                        <a:lumMod val="50000"/>
                        <a:alpha val="1000"/>
                      </a:schemeClr>
                    </a:solidFill>
                  </a:tcPr>
                </a:tc>
                <a:extLst>
                  <a:ext uri="{0D108BD9-81ED-4DB2-BD59-A6C34878D82A}">
                    <a16:rowId xmlns:a16="http://schemas.microsoft.com/office/drawing/2014/main" val="3085205914"/>
                  </a:ext>
                </a:extLst>
              </a:tr>
              <a:tr h="144837">
                <a:tc>
                  <a:txBody>
                    <a:bodyPr/>
                    <a:lstStyle/>
                    <a:p>
                      <a:pPr algn="ctr" fontAlgn="b"/>
                      <a:r>
                        <a:rPr lang="ru-RU" sz="800" b="0" i="0" u="none" strike="noStrike" dirty="0">
                          <a:solidFill>
                            <a:schemeClr val="accent6">
                              <a:lumMod val="50000"/>
                            </a:schemeClr>
                          </a:solidFill>
                          <a:effectLst/>
                          <a:latin typeface="Arial Narrow" panose="020B0606020202030204" pitchFamily="34" charset="0"/>
                        </a:rPr>
                        <a:t>6</a:t>
                      </a:r>
                      <a:endParaRPr lang="en-US" sz="800" b="0" i="0" u="none" strike="noStrike" dirty="0">
                        <a:solidFill>
                          <a:schemeClr val="accent6">
                            <a:lumMod val="50000"/>
                          </a:schemeClr>
                        </a:solidFill>
                        <a:effectLst/>
                        <a:latin typeface="Arial Narrow" panose="020B0606020202030204" pitchFamily="34" charset="0"/>
                      </a:endParaRPr>
                    </a:p>
                  </a:txBody>
                  <a:tcPr marL="9525" marR="9525" marT="0" marB="0" anchor="ctr">
                    <a:solidFill>
                      <a:schemeClr val="accent6">
                        <a:lumMod val="75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7533-1</a:t>
                      </a:r>
                    </a:p>
                  </a:txBody>
                  <a:tcPr marL="9525" marR="9525" marT="9525" marB="0" anchor="ctr">
                    <a:solidFill>
                      <a:schemeClr val="accent6">
                        <a:lumMod val="75000"/>
                        <a:alpha val="20000"/>
                      </a:schemeClr>
                    </a:solidFill>
                  </a:tcPr>
                </a:tc>
                <a:tc>
                  <a:txBody>
                    <a:bodyPr/>
                    <a:lstStyle/>
                    <a:p>
                      <a:pPr marL="72000" algn="l" fontAlgn="ctr"/>
                      <a:r>
                        <a:rPr lang="ru-RU" sz="800" b="0" i="0" u="none" strike="noStrike" dirty="0" err="1">
                          <a:solidFill>
                            <a:srgbClr val="000000"/>
                          </a:solidFill>
                          <a:effectLst/>
                          <a:latin typeface="Arial Narrow" panose="020B0606020202030204" pitchFamily="34" charset="0"/>
                        </a:rPr>
                        <a:t>Тігіншілер</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және</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киім</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және</a:t>
                      </a:r>
                      <a:r>
                        <a:rPr lang="ru-RU" sz="800" b="0" i="0" u="none" strike="noStrike" dirty="0">
                          <a:solidFill>
                            <a:srgbClr val="000000"/>
                          </a:solidFill>
                          <a:effectLst/>
                          <a:latin typeface="Arial Narrow" panose="020B0606020202030204" pitchFamily="34" charset="0"/>
                        </a:rPr>
                        <a:t> мата </a:t>
                      </a:r>
                      <a:r>
                        <a:rPr lang="ru-RU" sz="800" b="0" i="0" u="none" strike="noStrike" dirty="0" err="1">
                          <a:solidFill>
                            <a:srgbClr val="000000"/>
                          </a:solidFill>
                          <a:effectLst/>
                          <a:latin typeface="Arial Narrow" panose="020B0606020202030204" pitchFamily="34" charset="0"/>
                        </a:rPr>
                        <a:t>реставраторлары</a:t>
                      </a:r>
                      <a:endParaRPr lang="ru-RU" sz="800" b="0" i="0" u="none" strike="noStrike" dirty="0">
                        <a:solidFill>
                          <a:srgbClr val="000000"/>
                        </a:solidFill>
                        <a:effectLst/>
                        <a:latin typeface="Arial Narrow" panose="020B0606020202030204" pitchFamily="34" charset="0"/>
                      </a:endParaRPr>
                    </a:p>
                  </a:txBody>
                  <a:tcPr marL="9525" marR="9525" marT="9525" marB="0" anchor="ctr">
                    <a:lnR w="12700" cap="flat" cmpd="sng" algn="ctr">
                      <a:solidFill>
                        <a:schemeClr val="tx1"/>
                      </a:solidFill>
                      <a:prstDash val="solid"/>
                      <a:round/>
                      <a:headEnd type="none" w="med" len="med"/>
                      <a:tailEnd type="none" w="med" len="med"/>
                    </a:lnR>
                    <a:solidFill>
                      <a:schemeClr val="accent6">
                        <a:lumMod val="75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477</a:t>
                      </a:r>
                    </a:p>
                  </a:txBody>
                  <a:tcPr marL="9525" marR="9525" marT="9525" marB="0" anchor="ctr">
                    <a:lnL w="12700" cap="flat" cmpd="sng" algn="ctr">
                      <a:solidFill>
                        <a:schemeClr val="tx1"/>
                      </a:solidFill>
                      <a:prstDash val="solid"/>
                      <a:round/>
                      <a:headEnd type="none" w="med" len="med"/>
                      <a:tailEnd type="none" w="med" len="med"/>
                    </a:lnL>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117</a:t>
                      </a:r>
                    </a:p>
                  </a:txBody>
                  <a:tcPr marL="9525" marR="9525" marT="9525" marB="0" anchor="c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54</a:t>
                      </a:r>
                    </a:p>
                  </a:txBody>
                  <a:tcPr marL="9525" marR="9525" marT="9525" marB="0" anchor="c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137</a:t>
                      </a:r>
                    </a:p>
                  </a:txBody>
                  <a:tcPr marL="9525" marR="9525" marT="9525" marB="0" anchor="c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169</a:t>
                      </a:r>
                    </a:p>
                  </a:txBody>
                  <a:tcPr marL="9525" marR="9525" marT="9525" marB="0" anchor="ctr">
                    <a:lnR w="12700" cap="flat" cmpd="sng" algn="ctr">
                      <a:solidFill>
                        <a:schemeClr val="tx1"/>
                      </a:solidFill>
                      <a:prstDash val="solid"/>
                      <a:round/>
                      <a:headEnd type="none" w="med" len="med"/>
                      <a:tailEnd type="none" w="med" len="med"/>
                    </a:ln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694</a:t>
                      </a:r>
                    </a:p>
                  </a:txBody>
                  <a:tcPr marL="9525" marR="9525" marT="9525" marB="0" anchor="ctr">
                    <a:lnL w="12700" cap="flat" cmpd="sng" algn="ctr">
                      <a:solidFill>
                        <a:schemeClr val="tx1"/>
                      </a:solidFill>
                      <a:prstDash val="solid"/>
                      <a:round/>
                      <a:headEnd type="none" w="med" len="med"/>
                      <a:tailEnd type="none" w="med" len="med"/>
                    </a:lnL>
                    <a:solidFill>
                      <a:schemeClr val="accent6">
                        <a:lumMod val="75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150</a:t>
                      </a:r>
                    </a:p>
                  </a:txBody>
                  <a:tcPr marL="9525" marR="9525" marT="9525" marB="0" anchor="c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176</a:t>
                      </a:r>
                    </a:p>
                  </a:txBody>
                  <a:tcPr marL="9525" marR="9525" marT="9525" marB="0" anchor="ctr">
                    <a:solidFill>
                      <a:schemeClr val="accent6">
                        <a:lumMod val="75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168</a:t>
                      </a:r>
                    </a:p>
                  </a:txBody>
                  <a:tcPr marL="9525" marR="9525" marT="9525" marB="0" anchor="ctr">
                    <a:solidFill>
                      <a:schemeClr val="accent6">
                        <a:lumMod val="75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200</a:t>
                      </a:r>
                    </a:p>
                  </a:txBody>
                  <a:tcPr marL="9525" marR="9525" marT="9525" marB="0" anchor="ctr">
                    <a:solidFill>
                      <a:schemeClr val="accent6">
                        <a:lumMod val="75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2,2%</a:t>
                      </a:r>
                    </a:p>
                  </a:txBody>
                  <a:tcPr marL="9525" marR="9525" marT="9525" marB="0" anchor="ctr">
                    <a:solidFill>
                      <a:schemeClr val="accent6">
                        <a:lumMod val="75000"/>
                        <a:alpha val="20000"/>
                      </a:schemeClr>
                    </a:solidFill>
                  </a:tcPr>
                </a:tc>
                <a:extLst>
                  <a:ext uri="{0D108BD9-81ED-4DB2-BD59-A6C34878D82A}">
                    <a16:rowId xmlns:a16="http://schemas.microsoft.com/office/drawing/2014/main" val="2706513750"/>
                  </a:ext>
                </a:extLst>
              </a:tr>
              <a:tr h="144837">
                <a:tc>
                  <a:txBody>
                    <a:bodyPr/>
                    <a:lstStyle/>
                    <a:p>
                      <a:pPr algn="ctr" fontAlgn="b"/>
                      <a:r>
                        <a:rPr lang="ru-RU" sz="800" b="0" i="0" u="none" strike="noStrike" dirty="0">
                          <a:solidFill>
                            <a:schemeClr val="accent6">
                              <a:lumMod val="50000"/>
                            </a:schemeClr>
                          </a:solidFill>
                          <a:effectLst/>
                          <a:latin typeface="Arial Narrow" panose="020B0606020202030204" pitchFamily="34" charset="0"/>
                        </a:rPr>
                        <a:t>7</a:t>
                      </a:r>
                      <a:endParaRPr lang="en-US" sz="800" b="0" i="0" u="none" strike="noStrike" dirty="0">
                        <a:solidFill>
                          <a:schemeClr val="accent6">
                            <a:lumMod val="50000"/>
                          </a:schemeClr>
                        </a:solidFill>
                        <a:effectLst/>
                        <a:latin typeface="Arial Narrow" panose="020B0606020202030204" pitchFamily="34" charset="0"/>
                      </a:endParaRPr>
                    </a:p>
                  </a:txBody>
                  <a:tcPr marL="9525" marR="9525" marT="0"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8331-1</a:t>
                      </a:r>
                    </a:p>
                  </a:txBody>
                  <a:tcPr marL="9525" marR="9525" marT="9525" marB="0" anchor="ctr">
                    <a:solidFill>
                      <a:schemeClr val="accent6">
                        <a:lumMod val="50000"/>
                        <a:alpha val="1000"/>
                      </a:schemeClr>
                    </a:solidFill>
                  </a:tcPr>
                </a:tc>
                <a:tc>
                  <a:txBody>
                    <a:bodyPr/>
                    <a:lstStyle/>
                    <a:p>
                      <a:pPr marL="72000" algn="l" fontAlgn="ctr"/>
                      <a:r>
                        <a:rPr lang="ru-RU" sz="800" b="0" i="0" u="none" strike="noStrike" dirty="0">
                          <a:solidFill>
                            <a:srgbClr val="000000"/>
                          </a:solidFill>
                          <a:effectLst/>
                          <a:latin typeface="Arial Narrow" panose="020B0606020202030204" pitchFamily="34" charset="0"/>
                        </a:rPr>
                        <a:t>Автобус </a:t>
                      </a:r>
                      <a:r>
                        <a:rPr lang="ru-RU" sz="800" b="0" i="0" u="none" strike="noStrike" dirty="0" err="1">
                          <a:solidFill>
                            <a:srgbClr val="000000"/>
                          </a:solidFill>
                          <a:effectLst/>
                          <a:latin typeface="Arial Narrow" panose="020B0606020202030204" pitchFamily="34" charset="0"/>
                        </a:rPr>
                        <a:t>жүргізушілері</a:t>
                      </a:r>
                      <a:endParaRPr lang="ru-RU" sz="800" b="0" i="0" u="none" strike="noStrike" dirty="0">
                        <a:solidFill>
                          <a:srgbClr val="000000"/>
                        </a:solidFill>
                        <a:effectLst/>
                        <a:latin typeface="Arial Narrow" panose="020B0606020202030204" pitchFamily="34" charset="0"/>
                      </a:endParaRPr>
                    </a:p>
                  </a:txBody>
                  <a:tcPr marL="9525" marR="9525" marT="9525" marB="0" anchor="ctr">
                    <a:lnR w="12700" cap="flat" cmpd="sng" algn="ctr">
                      <a:solidFill>
                        <a:schemeClr val="tx1"/>
                      </a:solidFill>
                      <a:prstDash val="solid"/>
                      <a:round/>
                      <a:headEnd type="none" w="med" len="med"/>
                      <a:tailEnd type="none" w="med" len="med"/>
                    </a:ln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465</a:t>
                      </a:r>
                    </a:p>
                  </a:txBody>
                  <a:tcPr marL="9525" marR="9525" marT="9525" marB="0" anchor="ctr">
                    <a:lnL w="12700" cap="flat" cmpd="sng" algn="ctr">
                      <a:solidFill>
                        <a:schemeClr val="tx1"/>
                      </a:solidFill>
                      <a:prstDash val="solid"/>
                      <a:round/>
                      <a:headEnd type="none" w="med" len="med"/>
                      <a:tailEnd type="none" w="med" len="med"/>
                    </a:lnL>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23</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68</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110</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264</a:t>
                      </a:r>
                    </a:p>
                  </a:txBody>
                  <a:tcPr marL="9525" marR="9525" marT="9525" marB="0" anchor="ctr">
                    <a:lnR w="12700" cap="flat" cmpd="sng" algn="ctr">
                      <a:solidFill>
                        <a:schemeClr val="tx1"/>
                      </a:solidFill>
                      <a:prstDash val="solid"/>
                      <a:round/>
                      <a:headEnd type="none" w="med" len="med"/>
                      <a:tailEnd type="none" w="med" len="med"/>
                    </a:ln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640</a:t>
                      </a:r>
                    </a:p>
                  </a:txBody>
                  <a:tcPr marL="9525" marR="9525" marT="9525" marB="0" anchor="ctr">
                    <a:lnL w="12700" cap="flat" cmpd="sng" algn="ctr">
                      <a:solidFill>
                        <a:schemeClr val="tx1"/>
                      </a:solidFill>
                      <a:prstDash val="solid"/>
                      <a:round/>
                      <a:headEnd type="none" w="med" len="med"/>
                      <a:tailEnd type="none" w="med" len="med"/>
                    </a:lnL>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116</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152</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174</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198</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2,0%</a:t>
                      </a:r>
                    </a:p>
                  </a:txBody>
                  <a:tcPr marL="9525" marR="9525" marT="9525" marB="0" anchor="ctr">
                    <a:solidFill>
                      <a:schemeClr val="accent6">
                        <a:lumMod val="50000"/>
                        <a:alpha val="1000"/>
                      </a:schemeClr>
                    </a:solidFill>
                  </a:tcPr>
                </a:tc>
                <a:extLst>
                  <a:ext uri="{0D108BD9-81ED-4DB2-BD59-A6C34878D82A}">
                    <a16:rowId xmlns:a16="http://schemas.microsoft.com/office/drawing/2014/main" val="1208754249"/>
                  </a:ext>
                </a:extLst>
              </a:tr>
              <a:tr h="144837">
                <a:tc>
                  <a:txBody>
                    <a:bodyPr/>
                    <a:lstStyle/>
                    <a:p>
                      <a:pPr algn="ctr" fontAlgn="b"/>
                      <a:r>
                        <a:rPr lang="ru-RU" sz="800" b="0" i="0" u="none" strike="noStrike" dirty="0">
                          <a:solidFill>
                            <a:schemeClr val="accent6">
                              <a:lumMod val="50000"/>
                            </a:schemeClr>
                          </a:solidFill>
                          <a:effectLst/>
                          <a:latin typeface="Arial Narrow" panose="020B0606020202030204" pitchFamily="34" charset="0"/>
                        </a:rPr>
                        <a:t>8</a:t>
                      </a:r>
                      <a:endParaRPr lang="en-US" sz="800" b="0" i="0" u="none" strike="noStrike" dirty="0">
                        <a:solidFill>
                          <a:schemeClr val="accent6">
                            <a:lumMod val="50000"/>
                          </a:schemeClr>
                        </a:solidFill>
                        <a:effectLst/>
                        <a:latin typeface="Arial Narrow" panose="020B0606020202030204" pitchFamily="34" charset="0"/>
                      </a:endParaRPr>
                    </a:p>
                  </a:txBody>
                  <a:tcPr marL="9525" marR="9525" marT="0" marB="0" anchor="ctr">
                    <a:solidFill>
                      <a:schemeClr val="accent6">
                        <a:lumMod val="75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8322-2</a:t>
                      </a:r>
                    </a:p>
                  </a:txBody>
                  <a:tcPr marL="9525" marR="9525" marT="9525" marB="0" anchor="ctr">
                    <a:solidFill>
                      <a:schemeClr val="accent6">
                        <a:lumMod val="75000"/>
                        <a:alpha val="20000"/>
                      </a:schemeClr>
                    </a:solidFill>
                  </a:tcPr>
                </a:tc>
                <a:tc>
                  <a:txBody>
                    <a:bodyPr/>
                    <a:lstStyle/>
                    <a:p>
                      <a:pPr marL="72000" algn="l" fontAlgn="ctr"/>
                      <a:r>
                        <a:rPr lang="ru-RU" sz="800" b="0" i="0" u="none" strike="noStrike" dirty="0">
                          <a:solidFill>
                            <a:srgbClr val="000000"/>
                          </a:solidFill>
                          <a:effectLst/>
                          <a:latin typeface="Arial Narrow" panose="020B0606020202030204" pitchFamily="34" charset="0"/>
                        </a:rPr>
                        <a:t>Жеке </a:t>
                      </a:r>
                      <a:r>
                        <a:rPr lang="ru-RU" sz="800" b="0" i="0" u="none" strike="noStrike" dirty="0" err="1">
                          <a:solidFill>
                            <a:srgbClr val="000000"/>
                          </a:solidFill>
                          <a:effectLst/>
                          <a:latin typeface="Arial Narrow" panose="020B0606020202030204" pitchFamily="34" charset="0"/>
                        </a:rPr>
                        <a:t>жүргізушілер</a:t>
                      </a:r>
                      <a:r>
                        <a:rPr lang="ru-RU" sz="800" b="0" i="0" u="none" strike="noStrike" dirty="0">
                          <a:solidFill>
                            <a:srgbClr val="000000"/>
                          </a:solidFill>
                          <a:effectLst/>
                          <a:latin typeface="Arial Narrow" panose="020B0606020202030204" pitchFamily="34" charset="0"/>
                        </a:rPr>
                        <a:t> мен </a:t>
                      </a:r>
                      <a:r>
                        <a:rPr lang="ru-RU" sz="800" b="0" i="0" u="none" strike="noStrike" dirty="0" err="1">
                          <a:solidFill>
                            <a:srgbClr val="000000"/>
                          </a:solidFill>
                          <a:effectLst/>
                          <a:latin typeface="Arial Narrow" panose="020B0606020202030204" pitchFamily="34" charset="0"/>
                        </a:rPr>
                        <a:t>шопырлар</a:t>
                      </a:r>
                      <a:endParaRPr lang="ru-RU" sz="800" b="0" i="0" u="none" strike="noStrike" dirty="0">
                        <a:solidFill>
                          <a:srgbClr val="000000"/>
                        </a:solidFill>
                        <a:effectLst/>
                        <a:latin typeface="Arial Narrow" panose="020B0606020202030204" pitchFamily="34" charset="0"/>
                      </a:endParaRPr>
                    </a:p>
                  </a:txBody>
                  <a:tcPr marL="9525" marR="9525" marT="9525" marB="0" anchor="ctr">
                    <a:lnR w="12700" cap="flat" cmpd="sng" algn="ctr">
                      <a:solidFill>
                        <a:schemeClr val="tx1"/>
                      </a:solidFill>
                      <a:prstDash val="solid"/>
                      <a:round/>
                      <a:headEnd type="none" w="med" len="med"/>
                      <a:tailEnd type="none" w="med" len="med"/>
                    </a:lnR>
                    <a:solidFill>
                      <a:schemeClr val="accent6">
                        <a:lumMod val="75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660</a:t>
                      </a:r>
                    </a:p>
                  </a:txBody>
                  <a:tcPr marL="9525" marR="9525" marT="9525" marB="0" anchor="ctr">
                    <a:lnL w="12700" cap="flat" cmpd="sng" algn="ctr">
                      <a:solidFill>
                        <a:schemeClr val="tx1"/>
                      </a:solidFill>
                      <a:prstDash val="solid"/>
                      <a:round/>
                      <a:headEnd type="none" w="med" len="med"/>
                      <a:tailEnd type="none" w="med" len="med"/>
                    </a:lnL>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185</a:t>
                      </a:r>
                    </a:p>
                  </a:txBody>
                  <a:tcPr marL="9525" marR="9525" marT="9525" marB="0" anchor="c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199</a:t>
                      </a:r>
                    </a:p>
                  </a:txBody>
                  <a:tcPr marL="9525" marR="9525" marT="9525" marB="0" anchor="c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170</a:t>
                      </a:r>
                    </a:p>
                  </a:txBody>
                  <a:tcPr marL="9525" marR="9525" marT="9525" marB="0" anchor="c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106</a:t>
                      </a:r>
                    </a:p>
                  </a:txBody>
                  <a:tcPr marL="9525" marR="9525" marT="9525" marB="0" anchor="ctr">
                    <a:lnR w="12700" cap="flat" cmpd="sng" algn="ctr">
                      <a:solidFill>
                        <a:schemeClr val="tx1"/>
                      </a:solidFill>
                      <a:prstDash val="solid"/>
                      <a:round/>
                      <a:headEnd type="none" w="med" len="med"/>
                      <a:tailEnd type="none" w="med" len="med"/>
                    </a:ln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622</a:t>
                      </a:r>
                    </a:p>
                  </a:txBody>
                  <a:tcPr marL="9525" marR="9525" marT="9525" marB="0" anchor="ctr">
                    <a:lnL w="12700" cap="flat" cmpd="sng" algn="ctr">
                      <a:solidFill>
                        <a:schemeClr val="tx1"/>
                      </a:solidFill>
                      <a:prstDash val="solid"/>
                      <a:round/>
                      <a:headEnd type="none" w="med" len="med"/>
                      <a:tailEnd type="none" w="med" len="med"/>
                    </a:lnL>
                    <a:solidFill>
                      <a:schemeClr val="accent6">
                        <a:lumMod val="75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184</a:t>
                      </a:r>
                    </a:p>
                  </a:txBody>
                  <a:tcPr marL="9525" marR="9525" marT="9525" marB="0" anchor="c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126</a:t>
                      </a:r>
                    </a:p>
                  </a:txBody>
                  <a:tcPr marL="9525" marR="9525" marT="9525" marB="0" anchor="ctr">
                    <a:solidFill>
                      <a:schemeClr val="accent6">
                        <a:lumMod val="75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151</a:t>
                      </a:r>
                    </a:p>
                  </a:txBody>
                  <a:tcPr marL="9525" marR="9525" marT="9525" marB="0" anchor="ctr">
                    <a:solidFill>
                      <a:schemeClr val="accent6">
                        <a:lumMod val="75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161</a:t>
                      </a:r>
                    </a:p>
                  </a:txBody>
                  <a:tcPr marL="9525" marR="9525" marT="9525" marB="0" anchor="ctr">
                    <a:solidFill>
                      <a:schemeClr val="accent6">
                        <a:lumMod val="75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2,0%</a:t>
                      </a:r>
                    </a:p>
                  </a:txBody>
                  <a:tcPr marL="9525" marR="9525" marT="9525" marB="0" anchor="ctr">
                    <a:solidFill>
                      <a:schemeClr val="accent6">
                        <a:lumMod val="75000"/>
                        <a:alpha val="20000"/>
                      </a:schemeClr>
                    </a:solidFill>
                  </a:tcPr>
                </a:tc>
                <a:extLst>
                  <a:ext uri="{0D108BD9-81ED-4DB2-BD59-A6C34878D82A}">
                    <a16:rowId xmlns:a16="http://schemas.microsoft.com/office/drawing/2014/main" val="470699172"/>
                  </a:ext>
                </a:extLst>
              </a:tr>
              <a:tr h="144837">
                <a:tc>
                  <a:txBody>
                    <a:bodyPr/>
                    <a:lstStyle/>
                    <a:p>
                      <a:pPr algn="ctr" fontAlgn="b"/>
                      <a:r>
                        <a:rPr lang="ru-RU" sz="800" b="0" i="0" u="none" strike="noStrike" dirty="0">
                          <a:solidFill>
                            <a:schemeClr val="accent6">
                              <a:lumMod val="50000"/>
                            </a:schemeClr>
                          </a:solidFill>
                          <a:effectLst/>
                          <a:latin typeface="Arial Narrow" panose="020B0606020202030204" pitchFamily="34" charset="0"/>
                        </a:rPr>
                        <a:t>9</a:t>
                      </a:r>
                      <a:endParaRPr lang="en-US" sz="800" b="0" i="0" u="none" strike="noStrike" dirty="0">
                        <a:solidFill>
                          <a:schemeClr val="accent6">
                            <a:lumMod val="50000"/>
                          </a:schemeClr>
                        </a:solidFill>
                        <a:effectLst/>
                        <a:latin typeface="Arial Narrow" panose="020B0606020202030204" pitchFamily="34" charset="0"/>
                      </a:endParaRPr>
                    </a:p>
                  </a:txBody>
                  <a:tcPr marL="9525" marR="9525" marT="0"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9329-9</a:t>
                      </a:r>
                    </a:p>
                  </a:txBody>
                  <a:tcPr marL="9525" marR="9525" marT="9525" marB="0" anchor="ctr">
                    <a:solidFill>
                      <a:schemeClr val="accent6">
                        <a:lumMod val="50000"/>
                        <a:alpha val="1000"/>
                      </a:schemeClr>
                    </a:solidFill>
                  </a:tcPr>
                </a:tc>
                <a:tc>
                  <a:txBody>
                    <a:bodyPr/>
                    <a:lstStyle/>
                    <a:p>
                      <a:pPr marL="72000" algn="l" fontAlgn="ctr"/>
                      <a:r>
                        <a:rPr lang="ru-RU" sz="800" b="0" i="0" u="none" strike="noStrike" dirty="0" err="1">
                          <a:solidFill>
                            <a:srgbClr val="000000"/>
                          </a:solidFill>
                          <a:effectLst/>
                          <a:latin typeface="Arial Narrow" panose="020B0606020202030204" pitchFamily="34" charset="0"/>
                        </a:rPr>
                        <a:t>Өңдеу</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өнеркәсібінде</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жұмыс</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істейтін</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басқа</a:t>
                      </a:r>
                      <a:r>
                        <a:rPr lang="ru-RU" sz="800" b="0" i="0" u="none" strike="noStrike" dirty="0">
                          <a:solidFill>
                            <a:srgbClr val="000000"/>
                          </a:solidFill>
                          <a:effectLst/>
                          <a:latin typeface="Arial Narrow" panose="020B0606020202030204" pitchFamily="34" charset="0"/>
                        </a:rPr>
                        <a:t> да </a:t>
                      </a:r>
                      <a:r>
                        <a:rPr lang="ru-RU" sz="800" b="0" i="0" u="none" strike="noStrike" dirty="0" err="1">
                          <a:solidFill>
                            <a:srgbClr val="000000"/>
                          </a:solidFill>
                          <a:effectLst/>
                          <a:latin typeface="Arial Narrow" panose="020B0606020202030204" pitchFamily="34" charset="0"/>
                        </a:rPr>
                        <a:t>біліктілігі</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жоқ</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жұмысшылар</a:t>
                      </a:r>
                      <a:endParaRPr lang="ru-RU" sz="800" b="0" i="0" u="none" strike="noStrike" dirty="0">
                        <a:solidFill>
                          <a:srgbClr val="000000"/>
                        </a:solidFill>
                        <a:effectLst/>
                        <a:latin typeface="Arial Narrow" panose="020B0606020202030204" pitchFamily="34" charset="0"/>
                      </a:endParaRPr>
                    </a:p>
                  </a:txBody>
                  <a:tcPr marL="9525" marR="9525" marT="9525" marB="0" anchor="ctr">
                    <a:lnR w="12700" cap="flat" cmpd="sng" algn="ctr">
                      <a:solidFill>
                        <a:schemeClr val="tx1"/>
                      </a:solidFill>
                      <a:prstDash val="solid"/>
                      <a:round/>
                      <a:headEnd type="none" w="med" len="med"/>
                      <a:tailEnd type="none" w="med" len="med"/>
                    </a:ln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1 484</a:t>
                      </a:r>
                    </a:p>
                  </a:txBody>
                  <a:tcPr marL="9525" marR="9525" marT="9525" marB="0" anchor="ctr">
                    <a:lnL w="12700" cap="flat" cmpd="sng" algn="ctr">
                      <a:solidFill>
                        <a:schemeClr val="tx1"/>
                      </a:solidFill>
                      <a:prstDash val="solid"/>
                      <a:round/>
                      <a:headEnd type="none" w="med" len="med"/>
                      <a:tailEnd type="none" w="med" len="med"/>
                    </a:lnL>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71</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97</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52</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1 264</a:t>
                      </a:r>
                    </a:p>
                  </a:txBody>
                  <a:tcPr marL="9525" marR="9525" marT="9525" marB="0" anchor="ctr">
                    <a:lnR w="12700" cap="flat" cmpd="sng" algn="ctr">
                      <a:solidFill>
                        <a:schemeClr val="tx1"/>
                      </a:solidFill>
                      <a:prstDash val="solid"/>
                      <a:round/>
                      <a:headEnd type="none" w="med" len="med"/>
                      <a:tailEnd type="none" w="med" len="med"/>
                    </a:ln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464</a:t>
                      </a:r>
                    </a:p>
                  </a:txBody>
                  <a:tcPr marL="9525" marR="9525" marT="9525" marB="0" anchor="ctr">
                    <a:lnL w="12700" cap="flat" cmpd="sng" algn="ctr">
                      <a:solidFill>
                        <a:schemeClr val="tx1"/>
                      </a:solidFill>
                      <a:prstDash val="solid"/>
                      <a:round/>
                      <a:headEnd type="none" w="med" len="med"/>
                      <a:tailEnd type="none" w="med" len="med"/>
                    </a:lnL>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135</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0</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0</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329</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1,5%</a:t>
                      </a:r>
                    </a:p>
                  </a:txBody>
                  <a:tcPr marL="9525" marR="9525" marT="9525" marB="0" anchor="ctr">
                    <a:solidFill>
                      <a:schemeClr val="accent6">
                        <a:lumMod val="50000"/>
                        <a:alpha val="1000"/>
                      </a:schemeClr>
                    </a:solidFill>
                  </a:tcPr>
                </a:tc>
                <a:extLst>
                  <a:ext uri="{0D108BD9-81ED-4DB2-BD59-A6C34878D82A}">
                    <a16:rowId xmlns:a16="http://schemas.microsoft.com/office/drawing/2014/main" val="1074593541"/>
                  </a:ext>
                </a:extLst>
              </a:tr>
              <a:tr h="144837">
                <a:tc>
                  <a:txBody>
                    <a:bodyPr/>
                    <a:lstStyle/>
                    <a:p>
                      <a:pPr algn="ctr" fontAlgn="b"/>
                      <a:r>
                        <a:rPr lang="ru-RU" sz="800" b="0" i="0" u="none" strike="noStrike" dirty="0">
                          <a:solidFill>
                            <a:schemeClr val="accent6">
                              <a:lumMod val="50000"/>
                            </a:schemeClr>
                          </a:solidFill>
                          <a:effectLst/>
                          <a:latin typeface="Arial Narrow" panose="020B0606020202030204" pitchFamily="34" charset="0"/>
                        </a:rPr>
                        <a:t>10</a:t>
                      </a:r>
                      <a:endParaRPr lang="en-US" sz="800" b="0" i="0" u="none" strike="noStrike" dirty="0">
                        <a:solidFill>
                          <a:schemeClr val="accent6">
                            <a:lumMod val="50000"/>
                          </a:schemeClr>
                        </a:solidFill>
                        <a:effectLst/>
                        <a:latin typeface="Arial Narrow" panose="020B0606020202030204" pitchFamily="34" charset="0"/>
                      </a:endParaRPr>
                    </a:p>
                  </a:txBody>
                  <a:tcPr marL="9525" marR="9525" marT="0" marB="0" anchor="ctr">
                    <a:solidFill>
                      <a:schemeClr val="accent6">
                        <a:lumMod val="75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3221-0</a:t>
                      </a:r>
                    </a:p>
                  </a:txBody>
                  <a:tcPr marL="9525" marR="9525" marT="9525" marB="0" anchor="ctr">
                    <a:solidFill>
                      <a:schemeClr val="accent6">
                        <a:lumMod val="75000"/>
                        <a:alpha val="20000"/>
                      </a:schemeClr>
                    </a:solidFill>
                  </a:tcPr>
                </a:tc>
                <a:tc>
                  <a:txBody>
                    <a:bodyPr/>
                    <a:lstStyle/>
                    <a:p>
                      <a:pPr marL="72000" algn="l" fontAlgn="ctr"/>
                      <a:r>
                        <a:rPr lang="ru-RU" sz="800" b="0" i="0" u="none" strike="noStrike" dirty="0" err="1">
                          <a:solidFill>
                            <a:srgbClr val="000000"/>
                          </a:solidFill>
                          <a:effectLst/>
                          <a:latin typeface="Arial Narrow" panose="020B0606020202030204" pitchFamily="34" charset="0"/>
                        </a:rPr>
                        <a:t>Күтім</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жөніндегі</a:t>
                      </a:r>
                      <a:r>
                        <a:rPr lang="ru-RU" sz="800" b="0" i="0" u="none" strike="noStrike" dirty="0">
                          <a:solidFill>
                            <a:srgbClr val="000000"/>
                          </a:solidFill>
                          <a:effectLst/>
                          <a:latin typeface="Arial Narrow" panose="020B0606020202030204" pitchFamily="34" charset="0"/>
                        </a:rPr>
                        <a:t> орта </a:t>
                      </a:r>
                      <a:r>
                        <a:rPr lang="ru-RU" sz="800" b="0" i="0" u="none" strike="noStrike" dirty="0" err="1">
                          <a:solidFill>
                            <a:srgbClr val="000000"/>
                          </a:solidFill>
                          <a:effectLst/>
                          <a:latin typeface="Arial Narrow" panose="020B0606020202030204" pitchFamily="34" charset="0"/>
                        </a:rPr>
                        <a:t>медициналық</a:t>
                      </a:r>
                      <a:r>
                        <a:rPr lang="ru-RU" sz="800" b="0" i="0" u="none" strike="noStrike" dirty="0">
                          <a:solidFill>
                            <a:srgbClr val="000000"/>
                          </a:solidFill>
                          <a:effectLst/>
                          <a:latin typeface="Arial Narrow" panose="020B0606020202030204" pitchFamily="34" charset="0"/>
                        </a:rPr>
                        <a:t> персонал</a:t>
                      </a:r>
                    </a:p>
                  </a:txBody>
                  <a:tcPr marL="9525" marR="9525" marT="9525" marB="0" anchor="ctr">
                    <a:lnR w="12700" cap="flat" cmpd="sng" algn="ctr">
                      <a:solidFill>
                        <a:schemeClr val="tx1"/>
                      </a:solidFill>
                      <a:prstDash val="solid"/>
                      <a:round/>
                      <a:headEnd type="none" w="med" len="med"/>
                      <a:tailEnd type="none" w="med" len="med"/>
                    </a:lnR>
                    <a:solidFill>
                      <a:schemeClr val="accent6">
                        <a:lumMod val="75000"/>
                        <a:alpha val="20000"/>
                      </a:schemeClr>
                    </a:solidFill>
                  </a:tcPr>
                </a:tc>
                <a:tc>
                  <a:txBody>
                    <a:bodyPr/>
                    <a:lstStyle/>
                    <a:p>
                      <a:pPr algn="ctr" fontAlgn="ctr"/>
                      <a:r>
                        <a:rPr lang="ru-RU" sz="800" b="0" i="0" u="none" strike="noStrike" dirty="0">
                          <a:solidFill>
                            <a:srgbClr val="000000"/>
                          </a:solidFill>
                          <a:effectLst/>
                          <a:latin typeface="Arial Narrow" panose="020B0606020202030204" pitchFamily="34" charset="0"/>
                        </a:rPr>
                        <a:t>573</a:t>
                      </a:r>
                    </a:p>
                  </a:txBody>
                  <a:tcPr marL="9525" marR="9525" marT="9525" marB="0" anchor="ctr">
                    <a:lnL w="12700" cap="flat" cmpd="sng" algn="ctr">
                      <a:solidFill>
                        <a:schemeClr val="tx1"/>
                      </a:solidFill>
                      <a:prstDash val="solid"/>
                      <a:round/>
                      <a:headEnd type="none" w="med" len="med"/>
                      <a:tailEnd type="none" w="med" len="med"/>
                    </a:lnL>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133</a:t>
                      </a:r>
                    </a:p>
                  </a:txBody>
                  <a:tcPr marL="9525" marR="9525" marT="9525" marB="0" anchor="c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196</a:t>
                      </a:r>
                    </a:p>
                  </a:txBody>
                  <a:tcPr marL="9525" marR="9525" marT="9525" marB="0" anchor="c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141</a:t>
                      </a:r>
                    </a:p>
                  </a:txBody>
                  <a:tcPr marL="9525" marR="9525" marT="9525" marB="0" anchor="c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103</a:t>
                      </a:r>
                    </a:p>
                  </a:txBody>
                  <a:tcPr marL="9525" marR="9525" marT="9525" marB="0" anchor="ctr">
                    <a:lnR w="12700" cap="flat" cmpd="sng" algn="ctr">
                      <a:solidFill>
                        <a:schemeClr val="tx1"/>
                      </a:solidFill>
                      <a:prstDash val="solid"/>
                      <a:round/>
                      <a:headEnd type="none" w="med" len="med"/>
                      <a:tailEnd type="none" w="med" len="med"/>
                    </a:ln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445</a:t>
                      </a:r>
                    </a:p>
                  </a:txBody>
                  <a:tcPr marL="9525" marR="9525" marT="9525" marB="0" anchor="ctr">
                    <a:lnL w="12700" cap="flat" cmpd="sng" algn="ctr">
                      <a:solidFill>
                        <a:schemeClr val="tx1"/>
                      </a:solidFill>
                      <a:prstDash val="solid"/>
                      <a:round/>
                      <a:headEnd type="none" w="med" len="med"/>
                      <a:tailEnd type="none" w="med" len="med"/>
                    </a:lnL>
                    <a:solidFill>
                      <a:schemeClr val="accent6">
                        <a:lumMod val="75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105</a:t>
                      </a:r>
                    </a:p>
                  </a:txBody>
                  <a:tcPr marL="9525" marR="9525" marT="9525" marB="0" anchor="c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87</a:t>
                      </a:r>
                    </a:p>
                  </a:txBody>
                  <a:tcPr marL="9525" marR="9525" marT="9525" marB="0" anchor="ctr">
                    <a:solidFill>
                      <a:schemeClr val="accent6">
                        <a:lumMod val="75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134</a:t>
                      </a:r>
                    </a:p>
                  </a:txBody>
                  <a:tcPr marL="9525" marR="9525" marT="9525" marB="0" anchor="ctr">
                    <a:solidFill>
                      <a:schemeClr val="accent6">
                        <a:lumMod val="75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119</a:t>
                      </a:r>
                    </a:p>
                  </a:txBody>
                  <a:tcPr marL="9525" marR="9525" marT="9525" marB="0" anchor="ctr">
                    <a:solidFill>
                      <a:schemeClr val="accent6">
                        <a:lumMod val="75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1,4%</a:t>
                      </a:r>
                    </a:p>
                  </a:txBody>
                  <a:tcPr marL="9525" marR="9525" marT="9525" marB="0" anchor="ctr">
                    <a:solidFill>
                      <a:schemeClr val="accent6">
                        <a:lumMod val="75000"/>
                        <a:alpha val="20000"/>
                      </a:schemeClr>
                    </a:solidFill>
                  </a:tcPr>
                </a:tc>
                <a:extLst>
                  <a:ext uri="{0D108BD9-81ED-4DB2-BD59-A6C34878D82A}">
                    <a16:rowId xmlns:a16="http://schemas.microsoft.com/office/drawing/2014/main" val="4147790647"/>
                  </a:ext>
                </a:extLst>
              </a:tr>
              <a:tr h="144837">
                <a:tc gridSpan="3">
                  <a:txBody>
                    <a:bodyPr/>
                    <a:lstStyle/>
                    <a:p>
                      <a:pPr algn="ctr" fontAlgn="b"/>
                      <a:r>
                        <a:rPr lang="ru-RU" sz="900" b="1" u="none" strike="noStrike" dirty="0">
                          <a:solidFill>
                            <a:schemeClr val="accent6">
                              <a:lumMod val="50000"/>
                            </a:schemeClr>
                          </a:solidFill>
                          <a:effectLst/>
                          <a:latin typeface="Arial Narrow" panose="020B0606020202030204" pitchFamily="34" charset="0"/>
                        </a:rPr>
                        <a:t>ТОП-10 БОЙЫНША ЖИЫНЫ</a:t>
                      </a:r>
                      <a:endParaRPr lang="ru-RU" sz="900" b="1" i="0" u="none" strike="noStrike" cap="none" dirty="0">
                        <a:solidFill>
                          <a:schemeClr val="accent6">
                            <a:lumMod val="50000"/>
                          </a:schemeClr>
                        </a:solidFill>
                        <a:effectLst/>
                        <a:latin typeface="Arial Narrow" panose="020B0606020202030204" pitchFamily="34" charset="0"/>
                        <a:ea typeface="+mn-ea"/>
                        <a:cs typeface="+mn-cs"/>
                        <a:sym typeface="Arial"/>
                      </a:endParaRPr>
                    </a:p>
                  </a:txBody>
                  <a:tcPr marL="9525" marR="9525" marT="0" marB="0" anchor="ctr">
                    <a:lnR w="12700" cap="flat" cmpd="sng" algn="ctr">
                      <a:solidFill>
                        <a:schemeClr val="tx1"/>
                      </a:solidFill>
                      <a:prstDash val="solid"/>
                      <a:round/>
                      <a:headEnd type="none" w="med" len="med"/>
                      <a:tailEnd type="none" w="med" len="med"/>
                    </a:lnR>
                    <a:lnB w="12700" cap="flat" cmpd="sng" algn="ctr">
                      <a:solidFill>
                        <a:schemeClr val="tx1"/>
                      </a:solidFill>
                      <a:prstDash val="solid"/>
                      <a:round/>
                      <a:headEnd type="none" w="med" len="med"/>
                      <a:tailEnd type="none" w="med" len="med"/>
                    </a:lnB>
                    <a:noFill/>
                  </a:tcPr>
                </a:tc>
                <a:tc hMerge="1">
                  <a:txBody>
                    <a:bodyPr/>
                    <a:lstStyle/>
                    <a:p>
                      <a:pPr algn="ctr" fontAlgn="b"/>
                      <a:r>
                        <a:rPr lang="ru-KZ" sz="800" b="0" i="0" u="none" strike="noStrike" cap="none" dirty="0">
                          <a:solidFill>
                            <a:srgbClr val="007F76"/>
                          </a:solidFill>
                          <a:effectLst/>
                          <a:latin typeface="Arial Narrow" panose="020B0606020202030204" pitchFamily="34" charset="0"/>
                          <a:ea typeface="+mn-ea"/>
                          <a:cs typeface="+mn-cs"/>
                          <a:sym typeface="Arial"/>
                        </a:rPr>
                        <a:t>7412-1</a:t>
                      </a:r>
                    </a:p>
                  </a:txBody>
                  <a:tcPr marL="9525" marR="9525" marT="0" marB="0" anchor="ctr">
                    <a:lnB w="12700" cap="flat" cmpd="sng" algn="ctr">
                      <a:solidFill>
                        <a:schemeClr val="tx1"/>
                      </a:solidFill>
                      <a:prstDash val="solid"/>
                      <a:round/>
                      <a:headEnd type="none" w="med" len="med"/>
                      <a:tailEnd type="none" w="med" len="med"/>
                    </a:lnB>
                    <a:noFill/>
                  </a:tcPr>
                </a:tc>
                <a:tc hMerge="1">
                  <a:txBody>
                    <a:bodyPr/>
                    <a:lstStyle/>
                    <a:p>
                      <a:pPr marL="72000" algn="l" fontAlgn="ctr"/>
                      <a:r>
                        <a:rPr lang="ru-RU" sz="800" b="0" i="0" u="none" strike="noStrike" cap="none" dirty="0">
                          <a:solidFill>
                            <a:srgbClr val="007F76"/>
                          </a:solidFill>
                          <a:effectLst/>
                          <a:latin typeface="Arial Narrow" panose="020B0606020202030204" pitchFamily="34" charset="0"/>
                          <a:ea typeface="+mn-ea"/>
                          <a:cs typeface="+mn-cs"/>
                          <a:sym typeface="Arial"/>
                        </a:rPr>
                        <a:t>Электромонтеры (общий профиль)</a:t>
                      </a:r>
                    </a:p>
                  </a:txBody>
                  <a:tcPr marL="9525" marR="9525" marT="0" marB="0" anchor="ctr">
                    <a:lnR w="12700" cap="flat" cmpd="sng" algn="ctr">
                      <a:solidFill>
                        <a:schemeClr val="tx1"/>
                      </a:solidFill>
                      <a:prstDash val="solid"/>
                      <a:round/>
                      <a:headEnd type="none" w="med" len="med"/>
                      <a:tailEnd type="none" w="med" len="med"/>
                    </a:lnR>
                    <a:lnB w="12700" cap="flat" cmpd="sng" algn="ctr">
                      <a:solidFill>
                        <a:schemeClr val="tx1"/>
                      </a:solidFill>
                      <a:prstDash val="solid"/>
                      <a:round/>
                      <a:headEnd type="none" w="med" len="med"/>
                      <a:tailEnd type="none" w="med" len="med"/>
                    </a:lnB>
                    <a:noFill/>
                  </a:tcPr>
                </a:tc>
                <a:tc>
                  <a:txBody>
                    <a:bodyPr/>
                    <a:lstStyle/>
                    <a:p>
                      <a:pPr algn="ctr" fontAlgn="ctr"/>
                      <a:r>
                        <a:rPr lang="ru-RU" sz="800" b="1" i="0" u="none" strike="noStrike" dirty="0">
                          <a:solidFill>
                            <a:srgbClr val="000000"/>
                          </a:solidFill>
                          <a:effectLst/>
                          <a:latin typeface="Arial Narrow" panose="020B0606020202030204" pitchFamily="34" charset="0"/>
                        </a:rPr>
                        <a:t>15 640</a:t>
                      </a:r>
                    </a:p>
                  </a:txBody>
                  <a:tcPr marL="9525" marR="9525" marT="9525" marB="0" anchor="ctr">
                    <a:lnL w="12700" cap="flat" cmpd="sng" algn="ctr">
                      <a:solidFill>
                        <a:schemeClr val="tx1"/>
                      </a:solidFill>
                      <a:prstDash val="solid"/>
                      <a:round/>
                      <a:headEnd type="none" w="med" len="med"/>
                      <a:tailEnd type="none" w="med" len="med"/>
                    </a:lnL>
                    <a:lnB w="12700" cap="flat" cmpd="sng" algn="ctr">
                      <a:solidFill>
                        <a:schemeClr val="tx1"/>
                      </a:solidFill>
                      <a:prstDash val="solid"/>
                      <a:round/>
                      <a:headEnd type="none" w="med" len="med"/>
                      <a:tailEnd type="none" w="med" len="med"/>
                    </a:lnB>
                    <a:noFill/>
                  </a:tcPr>
                </a:tc>
                <a:tc>
                  <a:txBody>
                    <a:bodyPr/>
                    <a:lstStyle/>
                    <a:p>
                      <a:pPr algn="ctr" fontAlgn="ctr"/>
                      <a:r>
                        <a:rPr lang="ru-RU" sz="800" b="1" i="0" u="none" strike="noStrike" dirty="0">
                          <a:solidFill>
                            <a:srgbClr val="000000"/>
                          </a:solidFill>
                          <a:effectLst/>
                          <a:latin typeface="Arial Narrow" panose="020B0606020202030204" pitchFamily="34" charset="0"/>
                        </a:rPr>
                        <a:t>1 572</a:t>
                      </a:r>
                    </a:p>
                  </a:txBody>
                  <a:tcPr marL="9525" marR="9525" marT="9525" marB="0" anchor="ctr">
                    <a:lnB w="12700" cap="flat" cmpd="sng" algn="ctr">
                      <a:solidFill>
                        <a:schemeClr val="tx1"/>
                      </a:solidFill>
                      <a:prstDash val="solid"/>
                      <a:round/>
                      <a:headEnd type="none" w="med" len="med"/>
                      <a:tailEnd type="none" w="med" len="med"/>
                    </a:lnB>
                    <a:noFill/>
                  </a:tcPr>
                </a:tc>
                <a:tc>
                  <a:txBody>
                    <a:bodyPr/>
                    <a:lstStyle/>
                    <a:p>
                      <a:pPr algn="ctr" fontAlgn="ctr"/>
                      <a:r>
                        <a:rPr lang="ru-RU" sz="800" b="1" i="0" u="none" strike="noStrike" dirty="0">
                          <a:solidFill>
                            <a:srgbClr val="000000"/>
                          </a:solidFill>
                          <a:effectLst/>
                          <a:latin typeface="Arial Narrow" panose="020B0606020202030204" pitchFamily="34" charset="0"/>
                        </a:rPr>
                        <a:t>4 825</a:t>
                      </a:r>
                    </a:p>
                  </a:txBody>
                  <a:tcPr marL="9525" marR="9525" marT="9525" marB="0" anchor="ctr">
                    <a:lnB w="12700" cap="flat" cmpd="sng" algn="ctr">
                      <a:solidFill>
                        <a:schemeClr val="tx1"/>
                      </a:solidFill>
                      <a:prstDash val="solid"/>
                      <a:round/>
                      <a:headEnd type="none" w="med" len="med"/>
                      <a:tailEnd type="none" w="med" len="med"/>
                    </a:lnB>
                    <a:noFill/>
                  </a:tcPr>
                </a:tc>
                <a:tc>
                  <a:txBody>
                    <a:bodyPr/>
                    <a:lstStyle/>
                    <a:p>
                      <a:pPr algn="ctr" fontAlgn="ctr"/>
                      <a:r>
                        <a:rPr lang="ru-RU" sz="800" b="1" i="0" u="none" strike="noStrike" dirty="0">
                          <a:solidFill>
                            <a:srgbClr val="000000"/>
                          </a:solidFill>
                          <a:effectLst/>
                          <a:latin typeface="Arial Narrow" panose="020B0606020202030204" pitchFamily="34" charset="0"/>
                        </a:rPr>
                        <a:t>3 769</a:t>
                      </a:r>
                    </a:p>
                  </a:txBody>
                  <a:tcPr marL="9525" marR="9525" marT="9525" marB="0" anchor="ctr">
                    <a:lnB w="12700" cap="flat" cmpd="sng" algn="ctr">
                      <a:solidFill>
                        <a:schemeClr val="tx1"/>
                      </a:solidFill>
                      <a:prstDash val="solid"/>
                      <a:round/>
                      <a:headEnd type="none" w="med" len="med"/>
                      <a:tailEnd type="none" w="med" len="med"/>
                    </a:lnB>
                    <a:noFill/>
                  </a:tcPr>
                </a:tc>
                <a:tc>
                  <a:txBody>
                    <a:bodyPr/>
                    <a:lstStyle/>
                    <a:p>
                      <a:pPr algn="ctr" fontAlgn="ctr"/>
                      <a:r>
                        <a:rPr lang="ru-RU" sz="800" b="1" i="0" u="none" strike="noStrike" dirty="0">
                          <a:solidFill>
                            <a:srgbClr val="000000"/>
                          </a:solidFill>
                          <a:effectLst/>
                          <a:latin typeface="Arial Narrow" panose="020B0606020202030204" pitchFamily="34" charset="0"/>
                        </a:rPr>
                        <a:t>5 474</a:t>
                      </a:r>
                    </a:p>
                  </a:txBody>
                  <a:tcPr marL="9525" marR="9525" marT="9525" marB="0" anchor="ctr">
                    <a:lnR w="12700" cap="flat" cmpd="sng" algn="ctr">
                      <a:solidFill>
                        <a:schemeClr val="tx1"/>
                      </a:solidFill>
                      <a:prstDash val="solid"/>
                      <a:round/>
                      <a:headEnd type="none" w="med" len="med"/>
                      <a:tailEnd type="none" w="med" len="med"/>
                    </a:lnR>
                    <a:lnB w="12700" cap="flat" cmpd="sng" algn="ctr">
                      <a:solidFill>
                        <a:schemeClr val="tx1"/>
                      </a:solidFill>
                      <a:prstDash val="solid"/>
                      <a:round/>
                      <a:headEnd type="none" w="med" len="med"/>
                      <a:tailEnd type="none" w="med" len="med"/>
                    </a:lnB>
                    <a:noFill/>
                  </a:tcPr>
                </a:tc>
                <a:tc>
                  <a:txBody>
                    <a:bodyPr/>
                    <a:lstStyle/>
                    <a:p>
                      <a:pPr algn="ctr" fontAlgn="ctr"/>
                      <a:r>
                        <a:rPr lang="ru-RU" sz="800" b="1" i="0" u="none" strike="noStrike" dirty="0">
                          <a:solidFill>
                            <a:srgbClr val="000000"/>
                          </a:solidFill>
                          <a:effectLst/>
                          <a:latin typeface="Arial Narrow" panose="020B0606020202030204" pitchFamily="34" charset="0"/>
                        </a:rPr>
                        <a:t>14 665</a:t>
                      </a:r>
                    </a:p>
                  </a:txBody>
                  <a:tcPr marL="9525" marR="9525" marT="9525" marB="0" anchor="ctr">
                    <a:lnL w="12700" cap="flat" cmpd="sng" algn="ctr">
                      <a:solidFill>
                        <a:schemeClr val="tx1"/>
                      </a:solidFill>
                      <a:prstDash val="solid"/>
                      <a:round/>
                      <a:headEnd type="none" w="med" len="med"/>
                      <a:tailEnd type="none" w="med" len="med"/>
                    </a:lnL>
                    <a:lnB w="12700" cap="flat" cmpd="sng" algn="ctr">
                      <a:solidFill>
                        <a:schemeClr val="tx1"/>
                      </a:solidFill>
                      <a:prstDash val="solid"/>
                      <a:round/>
                      <a:headEnd type="none" w="med" len="med"/>
                      <a:tailEnd type="none" w="med" len="med"/>
                    </a:lnB>
                    <a:noFill/>
                  </a:tcPr>
                </a:tc>
                <a:tc>
                  <a:txBody>
                    <a:bodyPr/>
                    <a:lstStyle/>
                    <a:p>
                      <a:pPr algn="ctr" fontAlgn="ctr"/>
                      <a:r>
                        <a:rPr lang="ru-RU" sz="800" b="1" i="0" u="none" strike="noStrike" dirty="0">
                          <a:solidFill>
                            <a:srgbClr val="000000"/>
                          </a:solidFill>
                          <a:effectLst/>
                          <a:latin typeface="Arial Narrow" panose="020B0606020202030204" pitchFamily="34" charset="0"/>
                        </a:rPr>
                        <a:t>1 950</a:t>
                      </a:r>
                    </a:p>
                  </a:txBody>
                  <a:tcPr marL="9525" marR="9525" marT="9525" marB="0" anchor="ctr">
                    <a:lnB w="12700" cap="flat" cmpd="sng" algn="ctr">
                      <a:solidFill>
                        <a:schemeClr val="tx1"/>
                      </a:solidFill>
                      <a:prstDash val="solid"/>
                      <a:round/>
                      <a:headEnd type="none" w="med" len="med"/>
                      <a:tailEnd type="none" w="med" len="med"/>
                    </a:lnB>
                    <a:noFill/>
                  </a:tcPr>
                </a:tc>
                <a:tc>
                  <a:txBody>
                    <a:bodyPr/>
                    <a:lstStyle/>
                    <a:p>
                      <a:pPr algn="ctr" fontAlgn="ctr"/>
                      <a:r>
                        <a:rPr lang="ru-RU" sz="800" b="1" i="0" u="none" strike="noStrike" dirty="0">
                          <a:solidFill>
                            <a:srgbClr val="000000"/>
                          </a:solidFill>
                          <a:effectLst/>
                          <a:latin typeface="Arial Narrow" panose="020B0606020202030204" pitchFamily="34" charset="0"/>
                        </a:rPr>
                        <a:t>2 842</a:t>
                      </a:r>
                    </a:p>
                  </a:txBody>
                  <a:tcPr marL="9525" marR="9525" marT="9525" marB="0" anchor="ctr">
                    <a:lnB w="12700" cap="flat" cmpd="sng" algn="ctr">
                      <a:solidFill>
                        <a:schemeClr val="tx1"/>
                      </a:solidFill>
                      <a:prstDash val="solid"/>
                      <a:round/>
                      <a:headEnd type="none" w="med" len="med"/>
                      <a:tailEnd type="none" w="med" len="med"/>
                    </a:lnB>
                    <a:noFill/>
                  </a:tcPr>
                </a:tc>
                <a:tc>
                  <a:txBody>
                    <a:bodyPr/>
                    <a:lstStyle/>
                    <a:p>
                      <a:pPr algn="ctr" fontAlgn="ctr"/>
                      <a:r>
                        <a:rPr lang="ru-RU" sz="800" b="1" i="0" u="none" strike="noStrike" dirty="0">
                          <a:solidFill>
                            <a:srgbClr val="000000"/>
                          </a:solidFill>
                          <a:effectLst/>
                          <a:latin typeface="Arial Narrow" panose="020B0606020202030204" pitchFamily="34" charset="0"/>
                        </a:rPr>
                        <a:t>4 855</a:t>
                      </a:r>
                    </a:p>
                  </a:txBody>
                  <a:tcPr marL="9525" marR="9525" marT="9525" marB="0" anchor="ctr">
                    <a:lnB w="12700" cap="flat" cmpd="sng" algn="ctr">
                      <a:solidFill>
                        <a:schemeClr val="tx1"/>
                      </a:solidFill>
                      <a:prstDash val="solid"/>
                      <a:round/>
                      <a:headEnd type="none" w="med" len="med"/>
                      <a:tailEnd type="none" w="med" len="med"/>
                    </a:lnB>
                    <a:noFill/>
                  </a:tcPr>
                </a:tc>
                <a:tc>
                  <a:txBody>
                    <a:bodyPr/>
                    <a:lstStyle/>
                    <a:p>
                      <a:pPr algn="ctr" fontAlgn="ctr"/>
                      <a:r>
                        <a:rPr lang="ru-RU" sz="800" b="1" i="0" u="none" strike="noStrike" dirty="0">
                          <a:solidFill>
                            <a:srgbClr val="000000"/>
                          </a:solidFill>
                          <a:effectLst/>
                          <a:latin typeface="Arial Narrow" panose="020B0606020202030204" pitchFamily="34" charset="0"/>
                        </a:rPr>
                        <a:t>5 018</a:t>
                      </a:r>
                    </a:p>
                  </a:txBody>
                  <a:tcPr marL="9525" marR="9525" marT="9525" marB="0" anchor="ctr">
                    <a:lnB w="12700" cap="flat" cmpd="sng" algn="ctr">
                      <a:solidFill>
                        <a:schemeClr val="tx1"/>
                      </a:solidFill>
                      <a:prstDash val="solid"/>
                      <a:round/>
                      <a:headEnd type="none" w="med" len="med"/>
                      <a:tailEnd type="none" w="med" len="med"/>
                    </a:lnB>
                    <a:noFill/>
                  </a:tcPr>
                </a:tc>
                <a:tc>
                  <a:txBody>
                    <a:bodyPr/>
                    <a:lstStyle/>
                    <a:p>
                      <a:pPr algn="ctr" fontAlgn="ctr"/>
                      <a:r>
                        <a:rPr lang="ru-RU" sz="800" b="1" i="0" u="none" strike="noStrike" dirty="0">
                          <a:solidFill>
                            <a:srgbClr val="000000"/>
                          </a:solidFill>
                          <a:effectLst/>
                          <a:latin typeface="Arial Narrow" panose="020B0606020202030204" pitchFamily="34" charset="0"/>
                        </a:rPr>
                        <a:t>46,4%</a:t>
                      </a:r>
                    </a:p>
                  </a:txBody>
                  <a:tcPr marL="9525" marR="9525" marT="9525" marB="0" anchor="ctr">
                    <a:lnB w="12700"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1977705671"/>
                  </a:ext>
                </a:extLst>
              </a:tr>
            </a:tbl>
          </a:graphicData>
        </a:graphic>
      </p:graphicFrame>
    </p:spTree>
    <p:extLst>
      <p:ext uri="{BB962C8B-B14F-4D97-AF65-F5344CB8AC3E}">
        <p14:creationId xmlns:p14="http://schemas.microsoft.com/office/powerpoint/2010/main" val="3558312895"/>
      </p:ext>
    </p:extLst>
  </p:cSld>
  <p:clrMapOvr>
    <a:masterClrMapping/>
  </p:clrMapOvr>
</p:sld>
</file>

<file path=ppt/slides/slide5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26" name="Таблица 25">
            <a:extLst>
              <a:ext uri="{FF2B5EF4-FFF2-40B4-BE49-F238E27FC236}">
                <a16:creationId xmlns:a16="http://schemas.microsoft.com/office/drawing/2014/main" id="{4CBADABA-60F6-6314-73AE-C5D1372941E0}"/>
              </a:ext>
            </a:extLst>
          </p:cNvPr>
          <p:cNvGraphicFramePr>
            <a:graphicFrameLocks noGrp="1"/>
          </p:cNvGraphicFramePr>
          <p:nvPr>
            <p:extLst>
              <p:ext uri="{D42A27DB-BD31-4B8C-83A1-F6EECF244321}">
                <p14:modId xmlns:p14="http://schemas.microsoft.com/office/powerpoint/2010/main" val="2482845241"/>
              </p:ext>
            </p:extLst>
          </p:nvPr>
        </p:nvGraphicFramePr>
        <p:xfrm>
          <a:off x="6768750" y="4835242"/>
          <a:ext cx="5328000" cy="1670332"/>
        </p:xfrm>
        <a:graphic>
          <a:graphicData uri="http://schemas.openxmlformats.org/drawingml/2006/table">
            <a:tbl>
              <a:tblPr firstRow="1" bandRow="1">
                <a:tableStyleId>{5C22544A-7EE6-4342-B048-85BDC9FD1C3A}</a:tableStyleId>
              </a:tblPr>
              <a:tblGrid>
                <a:gridCol w="3600000">
                  <a:extLst>
                    <a:ext uri="{9D8B030D-6E8A-4147-A177-3AD203B41FA5}">
                      <a16:colId xmlns:a16="http://schemas.microsoft.com/office/drawing/2014/main" val="1113104833"/>
                    </a:ext>
                  </a:extLst>
                </a:gridCol>
                <a:gridCol w="432000">
                  <a:extLst>
                    <a:ext uri="{9D8B030D-6E8A-4147-A177-3AD203B41FA5}">
                      <a16:colId xmlns:a16="http://schemas.microsoft.com/office/drawing/2014/main" val="132264586"/>
                    </a:ext>
                  </a:extLst>
                </a:gridCol>
                <a:gridCol w="432000">
                  <a:extLst>
                    <a:ext uri="{9D8B030D-6E8A-4147-A177-3AD203B41FA5}">
                      <a16:colId xmlns:a16="http://schemas.microsoft.com/office/drawing/2014/main" val="2572766800"/>
                    </a:ext>
                  </a:extLst>
                </a:gridCol>
                <a:gridCol w="432000">
                  <a:extLst>
                    <a:ext uri="{9D8B030D-6E8A-4147-A177-3AD203B41FA5}">
                      <a16:colId xmlns:a16="http://schemas.microsoft.com/office/drawing/2014/main" val="2849574652"/>
                    </a:ext>
                  </a:extLst>
                </a:gridCol>
                <a:gridCol w="432000">
                  <a:extLst>
                    <a:ext uri="{9D8B030D-6E8A-4147-A177-3AD203B41FA5}">
                      <a16:colId xmlns:a16="http://schemas.microsoft.com/office/drawing/2014/main" val="478621999"/>
                    </a:ext>
                  </a:extLst>
                </a:gridCol>
              </a:tblGrid>
              <a:tr h="167033">
                <a:tc>
                  <a:txBody>
                    <a:bodyPr/>
                    <a:lstStyle/>
                    <a:p>
                      <a:pPr marL="0" marR="0" lvl="0" indent="0" algn="l" defTabSz="685800" rtl="0" eaLnBrk="1" fontAlgn="auto" latinLnBrk="0" hangingPunct="1">
                        <a:lnSpc>
                          <a:spcPct val="107000"/>
                        </a:lnSpc>
                        <a:spcBef>
                          <a:spcPts val="0"/>
                        </a:spcBef>
                        <a:spcAft>
                          <a:spcPts val="0"/>
                        </a:spcAft>
                        <a:buClrTx/>
                        <a:buSzTx/>
                        <a:buFontTx/>
                        <a:buNone/>
                        <a:tabLst/>
                        <a:defRPr/>
                      </a:pPr>
                      <a:r>
                        <a:rPr lang="ru-RU" sz="1050" b="1" i="0" u="none" strike="noStrike" cap="none" noProof="0" dirty="0">
                          <a:solidFill>
                            <a:srgbClr val="000000"/>
                          </a:solidFill>
                          <a:effectLst/>
                          <a:latin typeface="Arial Narrow" panose="020B0606020202030204" pitchFamily="34" charset="0"/>
                          <a:ea typeface="+mn-ea"/>
                          <a:cs typeface="+mn-cs"/>
                          <a:sym typeface="Arial"/>
                        </a:rPr>
                        <a:t>ПЕССИМИСТІК СЦЕНАРИЙ</a:t>
                      </a:r>
                    </a:p>
                  </a:txBody>
                  <a:tcPr marT="0" marB="0" anchor="ctr">
                    <a:lnL w="76200" cap="flat" cmpd="sng" algn="ctr">
                      <a:noFill/>
                      <a:prstDash val="solid"/>
                      <a:round/>
                      <a:headEnd type="none" w="med" len="med"/>
                      <a:tailEnd type="none" w="med" len="med"/>
                    </a:lnL>
                    <a:lnR w="6350" cap="flat" cmpd="sng" algn="ctr">
                      <a:solidFill>
                        <a:schemeClr val="tx1"/>
                      </a:solidFill>
                      <a:prstDash val="sysDot"/>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accent6">
                        <a:lumMod val="50000"/>
                        <a:alpha val="20000"/>
                      </a:schemeClr>
                    </a:solidFill>
                  </a:tcPr>
                </a:tc>
                <a:tc>
                  <a:txBody>
                    <a:bodyPr/>
                    <a:lstStyle/>
                    <a:p>
                      <a:pPr algn="ctr" fontAlgn="ctr"/>
                      <a:r>
                        <a:rPr lang="en-US" sz="900" b="0" i="0" u="none" strike="noStrike" cap="none" dirty="0">
                          <a:solidFill>
                            <a:srgbClr val="000000"/>
                          </a:solidFill>
                          <a:effectLst/>
                          <a:latin typeface="Arial Narrow" panose="020B0606020202030204" pitchFamily="34" charset="0"/>
                          <a:ea typeface="+mn-ea"/>
                          <a:cs typeface="+mn-cs"/>
                          <a:sym typeface="Arial"/>
                        </a:rPr>
                        <a:t>Q1</a:t>
                      </a:r>
                      <a:endParaRPr lang="ru-KZ" sz="900" b="0" i="0" u="none" strike="noStrike" cap="none" dirty="0">
                        <a:solidFill>
                          <a:srgbClr val="000000"/>
                        </a:solidFill>
                        <a:effectLst/>
                        <a:latin typeface="Arial Narrow" panose="020B0606020202030204" pitchFamily="34" charset="0"/>
                        <a:ea typeface="+mn-ea"/>
                        <a:cs typeface="+mn-cs"/>
                        <a:sym typeface="Arial"/>
                      </a:endParaRPr>
                    </a:p>
                  </a:txBody>
                  <a:tcPr marL="9525" marR="9525" marT="0"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50000"/>
                        <a:alpha val="20000"/>
                      </a:schemeClr>
                    </a:solidFill>
                  </a:tcPr>
                </a:tc>
                <a:tc>
                  <a:txBody>
                    <a:bodyPr/>
                    <a:lstStyle/>
                    <a:p>
                      <a:pPr algn="ctr" fontAlgn="ctr"/>
                      <a:r>
                        <a:rPr lang="en-US" sz="900" b="0" i="0" u="none" strike="noStrike" cap="none" dirty="0">
                          <a:solidFill>
                            <a:srgbClr val="000000"/>
                          </a:solidFill>
                          <a:effectLst/>
                          <a:latin typeface="Arial Narrow" panose="020B0606020202030204" pitchFamily="34" charset="0"/>
                          <a:ea typeface="+mn-ea"/>
                          <a:cs typeface="+mn-cs"/>
                          <a:sym typeface="Arial"/>
                        </a:rPr>
                        <a:t>Q2</a:t>
                      </a:r>
                      <a:endParaRPr lang="ru-KZ" sz="900" b="0" i="0" u="none" strike="noStrike" cap="none" dirty="0">
                        <a:solidFill>
                          <a:srgbClr val="000000"/>
                        </a:solidFill>
                        <a:effectLst/>
                        <a:latin typeface="Arial Narrow" panose="020B0606020202030204" pitchFamily="34" charset="0"/>
                        <a:ea typeface="+mn-ea"/>
                        <a:cs typeface="+mn-cs"/>
                        <a:sym typeface="Arial"/>
                      </a:endParaRPr>
                    </a:p>
                  </a:txBody>
                  <a:tcPr marL="9525" marR="9525" marT="0"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6">
                        <a:lumMod val="50000"/>
                        <a:alpha val="20000"/>
                      </a:schemeClr>
                    </a:solidFill>
                  </a:tcPr>
                </a:tc>
                <a:tc>
                  <a:txBody>
                    <a:bodyPr/>
                    <a:lstStyle/>
                    <a:p>
                      <a:pPr algn="ctr" fontAlgn="ctr"/>
                      <a:r>
                        <a:rPr lang="en-US" sz="900" b="0" i="0" u="none" strike="noStrike" cap="none" dirty="0">
                          <a:solidFill>
                            <a:srgbClr val="000000"/>
                          </a:solidFill>
                          <a:effectLst/>
                          <a:latin typeface="Arial Narrow" panose="020B0606020202030204" pitchFamily="34" charset="0"/>
                          <a:ea typeface="+mn-ea"/>
                          <a:cs typeface="+mn-cs"/>
                          <a:sym typeface="Arial"/>
                        </a:rPr>
                        <a:t>Q3</a:t>
                      </a:r>
                      <a:endParaRPr lang="ru-KZ" sz="900" b="0" i="0" u="none" strike="noStrike" cap="none" dirty="0">
                        <a:solidFill>
                          <a:srgbClr val="000000"/>
                        </a:solidFill>
                        <a:effectLst/>
                        <a:latin typeface="Arial Narrow" panose="020B0606020202030204" pitchFamily="34" charset="0"/>
                        <a:ea typeface="+mn-ea"/>
                        <a:cs typeface="+mn-cs"/>
                        <a:sym typeface="Arial"/>
                      </a:endParaRPr>
                    </a:p>
                  </a:txBody>
                  <a:tcPr marL="9525" marR="9525" marT="0"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6">
                        <a:lumMod val="50000"/>
                        <a:alpha val="20000"/>
                      </a:schemeClr>
                    </a:solidFill>
                  </a:tcPr>
                </a:tc>
                <a:tc>
                  <a:txBody>
                    <a:bodyPr/>
                    <a:lstStyle/>
                    <a:p>
                      <a:pPr algn="ctr" fontAlgn="ctr"/>
                      <a:r>
                        <a:rPr lang="en-US" sz="900" b="0" i="0" u="none" strike="noStrike" cap="none" dirty="0">
                          <a:solidFill>
                            <a:srgbClr val="000000"/>
                          </a:solidFill>
                          <a:effectLst/>
                          <a:latin typeface="Arial Narrow" panose="020B0606020202030204" pitchFamily="34" charset="0"/>
                          <a:ea typeface="+mn-ea"/>
                          <a:cs typeface="+mn-cs"/>
                          <a:sym typeface="Arial"/>
                        </a:rPr>
                        <a:t>Q4</a:t>
                      </a:r>
                      <a:endParaRPr lang="ru-KZ" sz="900" b="0" i="0" u="none" strike="noStrike" cap="none" dirty="0">
                        <a:solidFill>
                          <a:srgbClr val="000000"/>
                        </a:solidFill>
                        <a:effectLst/>
                        <a:latin typeface="Arial Narrow" panose="020B0606020202030204" pitchFamily="34" charset="0"/>
                        <a:ea typeface="+mn-ea"/>
                        <a:cs typeface="+mn-cs"/>
                        <a:sym typeface="Arial"/>
                      </a:endParaRPr>
                    </a:p>
                  </a:txBody>
                  <a:tcPr marL="9525" marR="9525" marT="0" marB="0" anchor="ctr">
                    <a:lnL w="6350" cap="flat" cmpd="sng" algn="ctr">
                      <a:solidFill>
                        <a:schemeClr val="tx1"/>
                      </a:solidFill>
                      <a:prstDash val="sysDot"/>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6">
                        <a:lumMod val="50000"/>
                        <a:alpha val="20000"/>
                      </a:schemeClr>
                    </a:solidFill>
                  </a:tcPr>
                </a:tc>
                <a:extLst>
                  <a:ext uri="{0D108BD9-81ED-4DB2-BD59-A6C34878D82A}">
                    <a16:rowId xmlns:a16="http://schemas.microsoft.com/office/drawing/2014/main" val="877649079"/>
                  </a:ext>
                </a:extLst>
              </a:tr>
              <a:tr h="167033">
                <a:tc>
                  <a:txBody>
                    <a:bodyPr/>
                    <a:lstStyle/>
                    <a:p>
                      <a:pPr marL="0" marR="0" lvl="0" indent="0" algn="l" defTabSz="685800" rtl="0" eaLnBrk="1" fontAlgn="auto" latinLnBrk="0" hangingPunct="1">
                        <a:lnSpc>
                          <a:spcPct val="107000"/>
                        </a:lnSpc>
                        <a:spcBef>
                          <a:spcPts val="0"/>
                        </a:spcBef>
                        <a:spcAft>
                          <a:spcPts val="0"/>
                        </a:spcAft>
                        <a:buClrTx/>
                        <a:buSzTx/>
                        <a:buFontTx/>
                        <a:buNone/>
                        <a:tabLst/>
                        <a:defRPr/>
                      </a:pPr>
                      <a:r>
                        <a:rPr lang="ru-RU" sz="900" b="1" i="0" u="none" strike="noStrike" cap="none" noProof="0" dirty="0">
                          <a:solidFill>
                            <a:srgbClr val="000000"/>
                          </a:solidFill>
                          <a:effectLst/>
                          <a:latin typeface="Arial Narrow" panose="020B0606020202030204" pitchFamily="34" charset="0"/>
                          <a:ea typeface="+mn-ea"/>
                          <a:cs typeface="+mn-cs"/>
                          <a:sym typeface="Arial"/>
                        </a:rPr>
                        <a:t>БАРЛЫҒЫ</a:t>
                      </a:r>
                      <a:endParaRPr lang="ru-RU" sz="800" b="1" i="0" u="none" strike="noStrike" cap="none" noProof="0" dirty="0">
                        <a:solidFill>
                          <a:srgbClr val="000000"/>
                        </a:solidFill>
                        <a:effectLst/>
                        <a:latin typeface="Arial Narrow" panose="020B0606020202030204" pitchFamily="34" charset="0"/>
                        <a:ea typeface="+mn-ea"/>
                        <a:cs typeface="+mn-cs"/>
                        <a:sym typeface="Arial"/>
                      </a:endParaRPr>
                    </a:p>
                  </a:txBody>
                  <a:tcPr marT="0" marB="0" anchor="ctr">
                    <a:lnL w="76200" cap="flat" cmpd="sng" algn="ctr">
                      <a:noFill/>
                      <a:prstDash val="solid"/>
                      <a:round/>
                      <a:headEnd type="none" w="med" len="med"/>
                      <a:tailEnd type="none" w="med" len="med"/>
                    </a:lnL>
                    <a:lnR w="6350" cap="flat" cmpd="sng" algn="ctr">
                      <a:solidFill>
                        <a:schemeClr val="tx1"/>
                      </a:solidFill>
                      <a:prstDash val="sysDot"/>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accent6">
                        <a:lumMod val="50000"/>
                        <a:alpha val="20000"/>
                      </a:schemeClr>
                    </a:solidFill>
                  </a:tcPr>
                </a:tc>
                <a:tc>
                  <a:txBody>
                    <a:bodyPr/>
                    <a:lstStyle/>
                    <a:p>
                      <a:pPr algn="ctr" fontAlgn="ctr"/>
                      <a:r>
                        <a:rPr lang="ru-RU" sz="900" b="1" i="0" u="none" strike="noStrike" cap="none" dirty="0">
                          <a:solidFill>
                            <a:srgbClr val="000000"/>
                          </a:solidFill>
                          <a:effectLst/>
                          <a:latin typeface="Arial Narrow" panose="020B0606020202030204" pitchFamily="34" charset="0"/>
                          <a:ea typeface="+mn-ea"/>
                          <a:cs typeface="+mn-cs"/>
                          <a:sym typeface="Arial"/>
                        </a:rPr>
                        <a:t>5 552</a:t>
                      </a:r>
                      <a:endParaRPr lang="ru-KZ" sz="900" b="1" i="0" u="none" strike="noStrike" cap="none" dirty="0">
                        <a:solidFill>
                          <a:srgbClr val="000000"/>
                        </a:solidFill>
                        <a:effectLst/>
                        <a:latin typeface="Arial Narrow" panose="020B0606020202030204" pitchFamily="34" charset="0"/>
                        <a:ea typeface="+mn-ea"/>
                        <a:cs typeface="+mn-cs"/>
                        <a:sym typeface="Arial"/>
                      </a:endParaRPr>
                    </a:p>
                  </a:txBody>
                  <a:tcPr marL="9525" marR="9525" marT="0"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50000"/>
                        <a:alpha val="20000"/>
                      </a:schemeClr>
                    </a:solidFill>
                  </a:tcPr>
                </a:tc>
                <a:tc>
                  <a:txBody>
                    <a:bodyPr/>
                    <a:lstStyle/>
                    <a:p>
                      <a:pPr algn="ctr" rtl="0" fontAlgn="ctr"/>
                      <a:r>
                        <a:rPr lang="ru-RU" sz="900" b="1" i="0" u="none" strike="noStrike">
                          <a:solidFill>
                            <a:srgbClr val="000000"/>
                          </a:solidFill>
                          <a:effectLst/>
                          <a:latin typeface="Arial Narrow" panose="020B0606020202030204" pitchFamily="34" charset="0"/>
                        </a:rPr>
                        <a:t>5 977</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6">
                        <a:lumMod val="50000"/>
                        <a:alpha val="20000"/>
                      </a:schemeClr>
                    </a:solidFill>
                  </a:tcPr>
                </a:tc>
                <a:tc>
                  <a:txBody>
                    <a:bodyPr/>
                    <a:lstStyle/>
                    <a:p>
                      <a:pPr algn="ctr" rtl="0" fontAlgn="ctr"/>
                      <a:r>
                        <a:rPr lang="ru-RU" sz="900" b="1" i="0" u="none" strike="noStrike">
                          <a:solidFill>
                            <a:srgbClr val="000000"/>
                          </a:solidFill>
                          <a:effectLst/>
                          <a:latin typeface="Arial Narrow" panose="020B0606020202030204" pitchFamily="34" charset="0"/>
                        </a:rPr>
                        <a:t>7 146</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6">
                        <a:lumMod val="50000"/>
                        <a:alpha val="20000"/>
                      </a:schemeClr>
                    </a:solidFill>
                  </a:tcPr>
                </a:tc>
                <a:tc>
                  <a:txBody>
                    <a:bodyPr/>
                    <a:lstStyle/>
                    <a:p>
                      <a:pPr algn="ctr" rtl="0" fontAlgn="ctr"/>
                      <a:r>
                        <a:rPr lang="ru-RU" sz="900" b="1" i="0" u="none" strike="noStrike" dirty="0">
                          <a:solidFill>
                            <a:srgbClr val="000000"/>
                          </a:solidFill>
                          <a:effectLst/>
                          <a:latin typeface="Arial Narrow" panose="020B0606020202030204" pitchFamily="34" charset="0"/>
                        </a:rPr>
                        <a:t>8 553</a:t>
                      </a:r>
                    </a:p>
                  </a:txBody>
                  <a:tcPr marL="9525" marR="9525" marT="9525" marB="0" anchor="ctr">
                    <a:lnL w="6350" cap="flat" cmpd="sng" algn="ctr">
                      <a:solidFill>
                        <a:schemeClr val="tx1"/>
                      </a:solidFill>
                      <a:prstDash val="sysDot"/>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6">
                        <a:lumMod val="50000"/>
                        <a:alpha val="20000"/>
                      </a:schemeClr>
                    </a:solidFill>
                  </a:tcPr>
                </a:tc>
                <a:extLst>
                  <a:ext uri="{0D108BD9-81ED-4DB2-BD59-A6C34878D82A}">
                    <a16:rowId xmlns:a16="http://schemas.microsoft.com/office/drawing/2014/main" val="1602871338"/>
                  </a:ext>
                </a:extLst>
              </a:tr>
              <a:tr h="148474">
                <a:tc>
                  <a:txBody>
                    <a:bodyPr/>
                    <a:lstStyle/>
                    <a:p>
                      <a:pPr marL="72000" algn="l" fontAlgn="b"/>
                      <a:r>
                        <a:rPr lang="ru-RU" sz="800" b="0" i="0" u="none" strike="noStrike" cap="none" dirty="0">
                          <a:solidFill>
                            <a:srgbClr val="000000"/>
                          </a:solidFill>
                          <a:effectLst/>
                          <a:latin typeface="Arial Narrow" panose="020B0606020202030204" pitchFamily="34" charset="0"/>
                          <a:ea typeface="+mn-ea"/>
                          <a:cs typeface="+mn-cs"/>
                          <a:sym typeface="Arial"/>
                        </a:rPr>
                        <a:t>БАСШЫЛАР ЖӘНЕ МЕМЛЕКЕТТІК ҚЫЗМЕТШІЛЕР</a:t>
                      </a:r>
                    </a:p>
                  </a:txBody>
                  <a:tcPr marL="9525" marR="9525" marT="0" marB="0" anchor="ctr">
                    <a:lnL w="76200" cap="flat" cmpd="sng" algn="ctr">
                      <a:noFill/>
                      <a:prstDash val="solid"/>
                      <a:round/>
                      <a:headEnd type="none" w="med" len="med"/>
                      <a:tailEnd type="none" w="med" len="med"/>
                    </a:lnL>
                    <a:lnR w="6350" cap="flat" cmpd="sng" algn="ctr">
                      <a:solidFill>
                        <a:schemeClr val="tx1"/>
                      </a:solidFill>
                      <a:prstDash val="sysDot"/>
                      <a:round/>
                      <a:headEnd type="none" w="med" len="med"/>
                      <a:tailEnd type="none" w="med" len="med"/>
                    </a:lnR>
                    <a:lnT w="12700" cap="flat" cmpd="sng" algn="ctr">
                      <a:solidFill>
                        <a:schemeClr val="tx1"/>
                      </a:solidFill>
                      <a:prstDash val="solid"/>
                      <a:round/>
                      <a:headEnd type="none" w="med" len="med"/>
                      <a:tailEnd type="none" w="med" len="med"/>
                    </a:lnT>
                    <a:lnB w="6350" cap="flat" cmpd="sng" algn="ctr">
                      <a:solidFill>
                        <a:schemeClr val="tx1"/>
                      </a:solidFill>
                      <a:prstDash val="sysDot"/>
                      <a:round/>
                      <a:headEnd type="none" w="med" len="med"/>
                      <a:tailEnd type="none" w="med" len="med"/>
                    </a:lnB>
                    <a:noFill/>
                  </a:tcPr>
                </a:tc>
                <a:tc>
                  <a:txBody>
                    <a:bodyPr/>
                    <a:lstStyle/>
                    <a:p>
                      <a:pPr algn="ctr" fontAlgn="ctr"/>
                      <a:r>
                        <a:rPr lang="ru-RU" sz="800" b="0" i="0" u="none" strike="noStrike">
                          <a:solidFill>
                            <a:srgbClr val="000000"/>
                          </a:solidFill>
                          <a:effectLst/>
                          <a:latin typeface="Arial Narrow" panose="020B0606020202030204" pitchFamily="34" charset="0"/>
                        </a:rPr>
                        <a:t>263</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12700" cap="flat" cmpd="sng" algn="ctr">
                      <a:solidFill>
                        <a:schemeClr val="tx1"/>
                      </a:solidFill>
                      <a:prstDash val="solid"/>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ru-RU" sz="800" b="0" i="0" u="none" strike="noStrike">
                          <a:solidFill>
                            <a:srgbClr val="000000"/>
                          </a:solidFill>
                          <a:effectLst/>
                          <a:latin typeface="Arial Narrow" panose="020B0606020202030204" pitchFamily="34" charset="0"/>
                        </a:rPr>
                        <a:t>131</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12700" cap="flat" cmpd="sng" algn="ctr">
                      <a:solidFill>
                        <a:schemeClr val="tx1"/>
                      </a:solidFill>
                      <a:prstDash val="solid"/>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ru-RU" sz="800" b="0" i="0" u="none" strike="noStrike">
                          <a:solidFill>
                            <a:srgbClr val="000000"/>
                          </a:solidFill>
                          <a:effectLst/>
                          <a:latin typeface="Arial Narrow" panose="020B0606020202030204" pitchFamily="34" charset="0"/>
                        </a:rPr>
                        <a:t>177</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12700" cap="flat" cmpd="sng" algn="ctr">
                      <a:solidFill>
                        <a:schemeClr val="tx1"/>
                      </a:solidFill>
                      <a:prstDash val="solid"/>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ru-RU" sz="800" b="0" i="0" u="none" strike="noStrike">
                          <a:solidFill>
                            <a:srgbClr val="000000"/>
                          </a:solidFill>
                          <a:effectLst/>
                          <a:latin typeface="Arial Narrow" panose="020B0606020202030204" pitchFamily="34" charset="0"/>
                        </a:rPr>
                        <a:t>186</a:t>
                      </a:r>
                    </a:p>
                  </a:txBody>
                  <a:tcPr marL="9525" marR="9525" marT="9525" marB="0" anchor="ctr">
                    <a:lnL w="6350" cap="flat" cmpd="sng" algn="ctr">
                      <a:solidFill>
                        <a:schemeClr val="tx1"/>
                      </a:solidFill>
                      <a:prstDash val="sysDot"/>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052355308"/>
                  </a:ext>
                </a:extLst>
              </a:tr>
              <a:tr h="148474">
                <a:tc>
                  <a:txBody>
                    <a:bodyPr/>
                    <a:lstStyle/>
                    <a:p>
                      <a:pPr marL="72000" algn="l" fontAlgn="b"/>
                      <a:r>
                        <a:rPr lang="ru-RU" sz="800" b="0" i="0" u="none" strike="noStrike" cap="none" dirty="0">
                          <a:solidFill>
                            <a:srgbClr val="000000"/>
                          </a:solidFill>
                          <a:effectLst/>
                          <a:latin typeface="Arial Narrow" panose="020B0606020202030204" pitchFamily="34" charset="0"/>
                          <a:ea typeface="+mn-ea"/>
                          <a:cs typeface="+mn-cs"/>
                          <a:sym typeface="Arial"/>
                        </a:rPr>
                        <a:t>КӘСІБИ МАМАНДАР</a:t>
                      </a:r>
                    </a:p>
                  </a:txBody>
                  <a:tcPr marL="9525" marR="9525" marT="0" marB="0" anchor="ctr">
                    <a:lnL w="76200" cap="flat" cmpd="sng" algn="ctr">
                      <a:noFill/>
                      <a:prstDash val="solid"/>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solidFill>
                      <a:schemeClr val="accent6">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1 250</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1 250</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solidFill>
                      <a:schemeClr val="accent6">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1 113</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solidFill>
                      <a:schemeClr val="accent6">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2 650</a:t>
                      </a:r>
                    </a:p>
                  </a:txBody>
                  <a:tcPr marL="9525" marR="9525" marT="9525" marB="0" anchor="ctr">
                    <a:lnL w="6350" cap="flat" cmpd="sng" algn="ctr">
                      <a:solidFill>
                        <a:schemeClr val="tx1"/>
                      </a:solidFill>
                      <a:prstDash val="sysDot"/>
                      <a:round/>
                      <a:headEnd type="none" w="med" len="med"/>
                      <a:tailEnd type="none" w="med" len="med"/>
                    </a:lnL>
                    <a:lnR w="12700" cap="flat" cmpd="sng" algn="ctr">
                      <a:noFill/>
                      <a:prstDash val="solid"/>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solidFill>
                      <a:schemeClr val="accent6">
                        <a:lumMod val="50000"/>
                        <a:alpha val="20000"/>
                      </a:schemeClr>
                    </a:solidFill>
                  </a:tcPr>
                </a:tc>
                <a:extLst>
                  <a:ext uri="{0D108BD9-81ED-4DB2-BD59-A6C34878D82A}">
                    <a16:rowId xmlns:a16="http://schemas.microsoft.com/office/drawing/2014/main" val="4077338817"/>
                  </a:ext>
                </a:extLst>
              </a:tr>
              <a:tr h="148474">
                <a:tc>
                  <a:txBody>
                    <a:bodyPr/>
                    <a:lstStyle/>
                    <a:p>
                      <a:pPr marL="72000" algn="l" fontAlgn="b"/>
                      <a:r>
                        <a:rPr lang="ru-RU" sz="800" b="0" i="0" u="none" strike="noStrike" cap="none" dirty="0">
                          <a:solidFill>
                            <a:srgbClr val="000000"/>
                          </a:solidFill>
                          <a:effectLst/>
                          <a:latin typeface="Arial Narrow" panose="020B0606020202030204" pitchFamily="34" charset="0"/>
                          <a:ea typeface="+mn-ea"/>
                          <a:cs typeface="+mn-cs"/>
                          <a:sym typeface="Arial"/>
                        </a:rPr>
                        <a:t>ТЕХНИК МАМАНДАР ЖӘНЕ БАСҚА ДА КӘСІБИ КӨМЕКШІ ПЕРСОНАЛ</a:t>
                      </a:r>
                    </a:p>
                  </a:txBody>
                  <a:tcPr marL="9525" marR="9525" marT="0" marB="0" anchor="ctr">
                    <a:lnL w="76200" cap="flat" cmpd="sng" algn="ctr">
                      <a:noFill/>
                      <a:prstDash val="solid"/>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noFill/>
                  </a:tcPr>
                </a:tc>
                <a:tc>
                  <a:txBody>
                    <a:bodyPr/>
                    <a:lstStyle/>
                    <a:p>
                      <a:pPr algn="ctr" fontAlgn="ctr"/>
                      <a:r>
                        <a:rPr lang="ru-RU" sz="800" b="0" i="0" u="none" strike="noStrike">
                          <a:solidFill>
                            <a:srgbClr val="000000"/>
                          </a:solidFill>
                          <a:effectLst/>
                          <a:latin typeface="Arial Narrow" panose="020B0606020202030204" pitchFamily="34" charset="0"/>
                        </a:rPr>
                        <a:t>488</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ru-RU" sz="800" b="0" i="0" u="none" strike="noStrike">
                          <a:solidFill>
                            <a:srgbClr val="000000"/>
                          </a:solidFill>
                          <a:effectLst/>
                          <a:latin typeface="Arial Narrow" panose="020B0606020202030204" pitchFamily="34" charset="0"/>
                        </a:rPr>
                        <a:t>556</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ru-RU" sz="800" b="0" i="0" u="none" strike="noStrike">
                          <a:solidFill>
                            <a:srgbClr val="000000"/>
                          </a:solidFill>
                          <a:effectLst/>
                          <a:latin typeface="Arial Narrow" panose="020B0606020202030204" pitchFamily="34" charset="0"/>
                        </a:rPr>
                        <a:t>612</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ru-RU" sz="800" b="0" i="0" u="none" strike="noStrike">
                          <a:solidFill>
                            <a:srgbClr val="000000"/>
                          </a:solidFill>
                          <a:effectLst/>
                          <a:latin typeface="Arial Narrow" panose="020B0606020202030204" pitchFamily="34" charset="0"/>
                        </a:rPr>
                        <a:t>705</a:t>
                      </a:r>
                    </a:p>
                  </a:txBody>
                  <a:tcPr marL="9525" marR="9525" marT="9525" marB="0" anchor="ctr">
                    <a:lnL w="6350" cap="flat" cmpd="sng" algn="ctr">
                      <a:solidFill>
                        <a:schemeClr val="tx1"/>
                      </a:solidFill>
                      <a:prstDash val="sysDot"/>
                      <a:round/>
                      <a:headEnd type="none" w="med" len="med"/>
                      <a:tailEnd type="none" w="med" len="med"/>
                    </a:lnL>
                    <a:lnR w="12700" cap="flat" cmpd="sng" algn="ctr">
                      <a:noFill/>
                      <a:prstDash val="solid"/>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500228116"/>
                  </a:ext>
                </a:extLst>
              </a:tr>
              <a:tr h="148474">
                <a:tc>
                  <a:txBody>
                    <a:bodyPr/>
                    <a:lstStyle/>
                    <a:p>
                      <a:pPr marL="72000" algn="l" fontAlgn="b"/>
                      <a:r>
                        <a:rPr lang="ru-RU" sz="800" b="0" i="0" u="none" strike="noStrike" cap="none" dirty="0">
                          <a:solidFill>
                            <a:srgbClr val="000000"/>
                          </a:solidFill>
                          <a:effectLst/>
                          <a:latin typeface="Arial Narrow" panose="020B0606020202030204" pitchFamily="34" charset="0"/>
                          <a:ea typeface="+mn-ea"/>
                          <a:cs typeface="+mn-cs"/>
                          <a:sym typeface="Arial"/>
                        </a:rPr>
                        <a:t>ӘКІМШІЛЕНДІРУ САЛАСЫНДАҒЫ ҚЫЗМЕТШІЛЕР</a:t>
                      </a:r>
                    </a:p>
                  </a:txBody>
                  <a:tcPr marL="9525" marR="9525" marT="0" marB="0" anchor="ctr">
                    <a:lnL w="76200" cap="flat" cmpd="sng" algn="ctr">
                      <a:noFill/>
                      <a:prstDash val="solid"/>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solidFill>
                      <a:schemeClr val="accent6">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210</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208</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solidFill>
                      <a:schemeClr val="accent6">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130</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solidFill>
                      <a:schemeClr val="accent6">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211</a:t>
                      </a:r>
                    </a:p>
                  </a:txBody>
                  <a:tcPr marL="9525" marR="9525" marT="9525" marB="0" anchor="ctr">
                    <a:lnL w="6350" cap="flat" cmpd="sng" algn="ctr">
                      <a:solidFill>
                        <a:schemeClr val="tx1"/>
                      </a:solidFill>
                      <a:prstDash val="sysDot"/>
                      <a:round/>
                      <a:headEnd type="none" w="med" len="med"/>
                      <a:tailEnd type="none" w="med" len="med"/>
                    </a:lnL>
                    <a:lnR w="12700" cap="flat" cmpd="sng" algn="ctr">
                      <a:noFill/>
                      <a:prstDash val="solid"/>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solidFill>
                      <a:schemeClr val="accent6">
                        <a:lumMod val="50000"/>
                        <a:alpha val="20000"/>
                      </a:schemeClr>
                    </a:solidFill>
                  </a:tcPr>
                </a:tc>
                <a:extLst>
                  <a:ext uri="{0D108BD9-81ED-4DB2-BD59-A6C34878D82A}">
                    <a16:rowId xmlns:a16="http://schemas.microsoft.com/office/drawing/2014/main" val="1221627480"/>
                  </a:ext>
                </a:extLst>
              </a:tr>
              <a:tr h="148474">
                <a:tc>
                  <a:txBody>
                    <a:bodyPr/>
                    <a:lstStyle/>
                    <a:p>
                      <a:pPr marL="72000" algn="l" fontAlgn="b"/>
                      <a:r>
                        <a:rPr lang="ru-RU" sz="800" b="0" i="0" u="none" strike="noStrike" cap="none" dirty="0">
                          <a:solidFill>
                            <a:srgbClr val="000000"/>
                          </a:solidFill>
                          <a:effectLst/>
                          <a:latin typeface="Arial Narrow" panose="020B0606020202030204" pitchFamily="34" charset="0"/>
                          <a:ea typeface="+mn-ea"/>
                          <a:cs typeface="+mn-cs"/>
                          <a:sym typeface="Arial"/>
                        </a:rPr>
                        <a:t>ҚЫЗМЕТ КӨРСЕТУ ЖӘНЕ САУДА САЛАСЫНЫҢ ЖҰМЫСКЕРЛЕРІ</a:t>
                      </a:r>
                    </a:p>
                  </a:txBody>
                  <a:tcPr marL="9525" marR="9525" marT="0" marB="0" anchor="ctr">
                    <a:lnL w="76200" cap="flat" cmpd="sng" algn="ctr">
                      <a:noFill/>
                      <a:prstDash val="solid"/>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noFill/>
                  </a:tcPr>
                </a:tc>
                <a:tc>
                  <a:txBody>
                    <a:bodyPr/>
                    <a:lstStyle/>
                    <a:p>
                      <a:pPr algn="ctr" fontAlgn="ctr"/>
                      <a:r>
                        <a:rPr lang="ru-RU" sz="800" b="0" i="0" u="none" strike="noStrike">
                          <a:solidFill>
                            <a:srgbClr val="000000"/>
                          </a:solidFill>
                          <a:effectLst/>
                          <a:latin typeface="Arial Narrow" panose="020B0606020202030204" pitchFamily="34" charset="0"/>
                        </a:rPr>
                        <a:t>570</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ru-RU" sz="800" b="0" i="0" u="none" strike="noStrike">
                          <a:solidFill>
                            <a:srgbClr val="000000"/>
                          </a:solidFill>
                          <a:effectLst/>
                          <a:latin typeface="Arial Narrow" panose="020B0606020202030204" pitchFamily="34" charset="0"/>
                        </a:rPr>
                        <a:t>646</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ru-RU" sz="800" b="0" i="0" u="none" strike="noStrike">
                          <a:solidFill>
                            <a:srgbClr val="000000"/>
                          </a:solidFill>
                          <a:effectLst/>
                          <a:latin typeface="Arial Narrow" panose="020B0606020202030204" pitchFamily="34" charset="0"/>
                        </a:rPr>
                        <a:t>758</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ru-RU" sz="800" b="0" i="0" u="none" strike="noStrike">
                          <a:solidFill>
                            <a:srgbClr val="000000"/>
                          </a:solidFill>
                          <a:effectLst/>
                          <a:latin typeface="Arial Narrow" panose="020B0606020202030204" pitchFamily="34" charset="0"/>
                        </a:rPr>
                        <a:t>788</a:t>
                      </a:r>
                    </a:p>
                  </a:txBody>
                  <a:tcPr marL="9525" marR="9525" marT="9525" marB="0" anchor="ctr">
                    <a:lnL w="6350" cap="flat" cmpd="sng" algn="ctr">
                      <a:solidFill>
                        <a:schemeClr val="tx1"/>
                      </a:solidFill>
                      <a:prstDash val="sysDot"/>
                      <a:round/>
                      <a:headEnd type="none" w="med" len="med"/>
                      <a:tailEnd type="none" w="med" len="med"/>
                    </a:lnL>
                    <a:lnR w="12700" cap="flat" cmpd="sng" algn="ctr">
                      <a:noFill/>
                      <a:prstDash val="solid"/>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182707914"/>
                  </a:ext>
                </a:extLst>
              </a:tr>
              <a:tr h="148474">
                <a:tc>
                  <a:txBody>
                    <a:bodyPr/>
                    <a:lstStyle/>
                    <a:p>
                      <a:pPr marL="72000" algn="l" fontAlgn="b"/>
                      <a:r>
                        <a:rPr lang="ru-RU" sz="800" b="0" i="0" u="none" strike="noStrike" cap="none" dirty="0">
                          <a:solidFill>
                            <a:srgbClr val="000000"/>
                          </a:solidFill>
                          <a:effectLst/>
                          <a:latin typeface="Arial Narrow" panose="020B0606020202030204" pitchFamily="34" charset="0"/>
                          <a:ea typeface="+mn-ea"/>
                          <a:cs typeface="+mn-cs"/>
                          <a:sym typeface="Arial"/>
                        </a:rPr>
                        <a:t>ФЕРМЕР Ж/Е АУЫЛ/ОРМАН, БАЛЫҚ ШАРУА-ЫҢ Ж/Е БАЛЫҚ АУЛАУ ЖҰМЫС-РЫ</a:t>
                      </a:r>
                    </a:p>
                  </a:txBody>
                  <a:tcPr marL="9525" marR="9525" marT="0" marB="0" anchor="ctr">
                    <a:lnL w="76200" cap="flat" cmpd="sng" algn="ctr">
                      <a:noFill/>
                      <a:prstDash val="solid"/>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solidFill>
                      <a:schemeClr val="accent6">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10</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6</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solidFill>
                      <a:schemeClr val="accent6">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5</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solidFill>
                      <a:schemeClr val="accent6">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a:t>
                      </a:r>
                    </a:p>
                  </a:txBody>
                  <a:tcPr marL="9525" marR="9525" marT="9525" marB="0" anchor="ctr">
                    <a:lnL w="6350" cap="flat" cmpd="sng" algn="ctr">
                      <a:solidFill>
                        <a:schemeClr val="tx1"/>
                      </a:solidFill>
                      <a:prstDash val="sysDot"/>
                      <a:round/>
                      <a:headEnd type="none" w="med" len="med"/>
                      <a:tailEnd type="none" w="med" len="med"/>
                    </a:lnL>
                    <a:lnR w="12700" cap="flat" cmpd="sng" algn="ctr">
                      <a:noFill/>
                      <a:prstDash val="solid"/>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solidFill>
                      <a:schemeClr val="accent6">
                        <a:lumMod val="50000"/>
                        <a:alpha val="20000"/>
                      </a:schemeClr>
                    </a:solidFill>
                  </a:tcPr>
                </a:tc>
                <a:extLst>
                  <a:ext uri="{0D108BD9-81ED-4DB2-BD59-A6C34878D82A}">
                    <a16:rowId xmlns:a16="http://schemas.microsoft.com/office/drawing/2014/main" val="3434696259"/>
                  </a:ext>
                </a:extLst>
              </a:tr>
              <a:tr h="148474">
                <a:tc>
                  <a:txBody>
                    <a:bodyPr/>
                    <a:lstStyle/>
                    <a:p>
                      <a:pPr marL="72000" algn="l" fontAlgn="b"/>
                      <a:r>
                        <a:rPr lang="ru-RU" sz="800" b="0" i="0" u="none" strike="noStrike" cap="none" dirty="0">
                          <a:solidFill>
                            <a:srgbClr val="000000"/>
                          </a:solidFill>
                          <a:effectLst/>
                          <a:latin typeface="Arial Narrow" panose="020B0606020202030204" pitchFamily="34" charset="0"/>
                          <a:ea typeface="+mn-ea"/>
                          <a:cs typeface="+mn-cs"/>
                          <a:sym typeface="Arial"/>
                        </a:rPr>
                        <a:t>ӨНЕРКӘСІП, ҚҰРЫЛЫС, КӨЛІК Ж/Е БАСҚА ТЕКТЕС ЖҰМЫСШЫЛАРЫ</a:t>
                      </a:r>
                    </a:p>
                  </a:txBody>
                  <a:tcPr marL="9525" marR="9525" marT="0" marB="0" anchor="ctr">
                    <a:lnL w="76200" cap="flat" cmpd="sng" algn="ctr">
                      <a:noFill/>
                      <a:prstDash val="solid"/>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noFill/>
                  </a:tcPr>
                </a:tc>
                <a:tc>
                  <a:txBody>
                    <a:bodyPr/>
                    <a:lstStyle/>
                    <a:p>
                      <a:pPr algn="ctr" fontAlgn="ctr"/>
                      <a:r>
                        <a:rPr lang="ru-RU" sz="800" b="0" i="0" u="none" strike="noStrike">
                          <a:solidFill>
                            <a:srgbClr val="000000"/>
                          </a:solidFill>
                          <a:effectLst/>
                          <a:latin typeface="Arial Narrow" panose="020B0606020202030204" pitchFamily="34" charset="0"/>
                        </a:rPr>
                        <a:t>666</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ru-RU" sz="800" b="0" i="0" u="none" strike="noStrike">
                          <a:solidFill>
                            <a:srgbClr val="000000"/>
                          </a:solidFill>
                          <a:effectLst/>
                          <a:latin typeface="Arial Narrow" panose="020B0606020202030204" pitchFamily="34" charset="0"/>
                        </a:rPr>
                        <a:t>902</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ru-RU" sz="800" b="0" i="0" u="none" strike="noStrike">
                          <a:solidFill>
                            <a:srgbClr val="000000"/>
                          </a:solidFill>
                          <a:effectLst/>
                          <a:latin typeface="Arial Narrow" panose="020B0606020202030204" pitchFamily="34" charset="0"/>
                        </a:rPr>
                        <a:t>1 158</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ru-RU" sz="800" b="0" i="0" u="none" strike="noStrike">
                          <a:solidFill>
                            <a:srgbClr val="000000"/>
                          </a:solidFill>
                          <a:effectLst/>
                          <a:latin typeface="Arial Narrow" panose="020B0606020202030204" pitchFamily="34" charset="0"/>
                        </a:rPr>
                        <a:t>1 110</a:t>
                      </a:r>
                    </a:p>
                  </a:txBody>
                  <a:tcPr marL="9525" marR="9525" marT="9525" marB="0" anchor="ctr">
                    <a:lnL w="6350" cap="flat" cmpd="sng" algn="ctr">
                      <a:solidFill>
                        <a:schemeClr val="tx1"/>
                      </a:solidFill>
                      <a:prstDash val="sysDot"/>
                      <a:round/>
                      <a:headEnd type="none" w="med" len="med"/>
                      <a:tailEnd type="none" w="med" len="med"/>
                    </a:lnL>
                    <a:lnR w="12700" cap="flat" cmpd="sng" algn="ctr">
                      <a:noFill/>
                      <a:prstDash val="solid"/>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033135677"/>
                  </a:ext>
                </a:extLst>
              </a:tr>
              <a:tr h="148474">
                <a:tc>
                  <a:txBody>
                    <a:bodyPr/>
                    <a:lstStyle/>
                    <a:p>
                      <a:pPr marL="72000" algn="l" fontAlgn="b"/>
                      <a:r>
                        <a:rPr lang="ru-RU" sz="800" b="0" i="0" u="none" strike="noStrike" cap="none" dirty="0">
                          <a:solidFill>
                            <a:srgbClr val="000000"/>
                          </a:solidFill>
                          <a:effectLst/>
                          <a:latin typeface="Arial Narrow" panose="020B0606020202030204" pitchFamily="34" charset="0"/>
                          <a:ea typeface="+mn-ea"/>
                          <a:cs typeface="+mn-cs"/>
                          <a:sym typeface="Arial"/>
                        </a:rPr>
                        <a:t>ӨНДІРІСТІК ЖАБДЫҚ ОПЕРАТОРЛАРЫ, ҚҰРАСТЫРУШЫЛАРЫ Ж/Е ЖҮРГІЗУШІЛЕРІ</a:t>
                      </a:r>
                    </a:p>
                  </a:txBody>
                  <a:tcPr marL="9525" marR="9525" marT="0" marB="0" anchor="ctr">
                    <a:lnL w="76200" cap="flat" cmpd="sng" algn="ctr">
                      <a:noFill/>
                      <a:prstDash val="solid"/>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solidFill>
                      <a:schemeClr val="accent6">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628</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754</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solidFill>
                      <a:schemeClr val="accent6">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671</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solidFill>
                      <a:schemeClr val="accent6">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557</a:t>
                      </a:r>
                    </a:p>
                  </a:txBody>
                  <a:tcPr marL="9525" marR="9525" marT="9525" marB="0" anchor="ctr">
                    <a:lnL w="6350" cap="flat" cmpd="sng" algn="ctr">
                      <a:solidFill>
                        <a:schemeClr val="tx1"/>
                      </a:solidFill>
                      <a:prstDash val="sysDot"/>
                      <a:round/>
                      <a:headEnd type="none" w="med" len="med"/>
                      <a:tailEnd type="none" w="med" len="med"/>
                    </a:lnL>
                    <a:lnR w="12700" cap="flat" cmpd="sng" algn="ctr">
                      <a:noFill/>
                      <a:prstDash val="solid"/>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solidFill>
                      <a:schemeClr val="accent6">
                        <a:lumMod val="50000"/>
                        <a:alpha val="20000"/>
                      </a:schemeClr>
                    </a:solidFill>
                  </a:tcPr>
                </a:tc>
                <a:extLst>
                  <a:ext uri="{0D108BD9-81ED-4DB2-BD59-A6C34878D82A}">
                    <a16:rowId xmlns:a16="http://schemas.microsoft.com/office/drawing/2014/main" val="3877348172"/>
                  </a:ext>
                </a:extLst>
              </a:tr>
              <a:tr h="148474">
                <a:tc>
                  <a:txBody>
                    <a:bodyPr/>
                    <a:lstStyle/>
                    <a:p>
                      <a:pPr marL="72000" algn="l" fontAlgn="b"/>
                      <a:r>
                        <a:rPr lang="ru-RU" sz="800" b="0" i="0" u="none" strike="noStrike" cap="none" dirty="0">
                          <a:solidFill>
                            <a:srgbClr val="000000"/>
                          </a:solidFill>
                          <a:effectLst/>
                          <a:latin typeface="Arial Narrow" panose="020B0606020202030204" pitchFamily="34" charset="0"/>
                          <a:ea typeface="+mn-ea"/>
                          <a:cs typeface="+mn-cs"/>
                          <a:sym typeface="Arial"/>
                        </a:rPr>
                        <a:t>БІЛІКТІЛІГІ ЖОҚ ЖҰМЫСШЫЛАР</a:t>
                      </a:r>
                    </a:p>
                  </a:txBody>
                  <a:tcPr marL="9525" marR="9525" marT="0" marB="0" anchor="ctr">
                    <a:lnL w="76200" cap="flat" cmpd="sng" algn="ctr">
                      <a:noFill/>
                      <a:prstDash val="solid"/>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noFill/>
                  </a:tcPr>
                </a:tc>
                <a:tc>
                  <a:txBody>
                    <a:bodyPr/>
                    <a:lstStyle/>
                    <a:p>
                      <a:pPr algn="ctr" fontAlgn="ctr"/>
                      <a:r>
                        <a:rPr lang="ru-RU" sz="800" b="0" i="0" u="none" strike="noStrike" dirty="0">
                          <a:solidFill>
                            <a:srgbClr val="000000"/>
                          </a:solidFill>
                          <a:effectLst/>
                          <a:latin typeface="Arial Narrow" panose="020B0606020202030204" pitchFamily="34" charset="0"/>
                        </a:rPr>
                        <a:t>1 467</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ru-RU" sz="800" b="0" i="0" u="none" strike="noStrike">
                          <a:solidFill>
                            <a:srgbClr val="000000"/>
                          </a:solidFill>
                          <a:effectLst/>
                          <a:latin typeface="Arial Narrow" panose="020B0606020202030204" pitchFamily="34" charset="0"/>
                        </a:rPr>
                        <a:t>1 524</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ru-RU" sz="800" b="0" i="0" u="none" strike="noStrike">
                          <a:solidFill>
                            <a:srgbClr val="000000"/>
                          </a:solidFill>
                          <a:effectLst/>
                          <a:latin typeface="Arial Narrow" panose="020B0606020202030204" pitchFamily="34" charset="0"/>
                        </a:rPr>
                        <a:t>2 522</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ru-RU" sz="800" b="0" i="0" u="none" strike="noStrike" dirty="0">
                          <a:solidFill>
                            <a:srgbClr val="000000"/>
                          </a:solidFill>
                          <a:effectLst/>
                          <a:latin typeface="Arial Narrow" panose="020B0606020202030204" pitchFamily="34" charset="0"/>
                        </a:rPr>
                        <a:t>2 345</a:t>
                      </a:r>
                    </a:p>
                  </a:txBody>
                  <a:tcPr marL="9525" marR="9525" marT="9525" marB="0" anchor="ctr">
                    <a:lnL w="6350" cap="flat" cmpd="sng" algn="ctr">
                      <a:solidFill>
                        <a:schemeClr val="tx1"/>
                      </a:solidFill>
                      <a:prstDash val="sysDot"/>
                      <a:round/>
                      <a:headEnd type="none" w="med" len="med"/>
                      <a:tailEnd type="none" w="med" len="med"/>
                    </a:lnL>
                    <a:lnR w="12700" cap="flat" cmpd="sng" algn="ctr">
                      <a:noFill/>
                      <a:prstDash val="solid"/>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605250712"/>
                  </a:ext>
                </a:extLst>
              </a:tr>
            </a:tbl>
          </a:graphicData>
        </a:graphic>
      </p:graphicFrame>
      <p:sp>
        <p:nvSpPr>
          <p:cNvPr id="3" name="Номер слайда 2">
            <a:extLst>
              <a:ext uri="{FF2B5EF4-FFF2-40B4-BE49-F238E27FC236}">
                <a16:creationId xmlns:a16="http://schemas.microsoft.com/office/drawing/2014/main" id="{0FE3E8E7-F31A-7D55-7372-1BEAD488D2B4}"/>
              </a:ext>
            </a:extLst>
          </p:cNvPr>
          <p:cNvSpPr>
            <a:spLocks noGrp="1"/>
          </p:cNvSpPr>
          <p:nvPr>
            <p:ph type="sldNum" sz="quarter" idx="12"/>
          </p:nvPr>
        </p:nvSpPr>
        <p:spPr/>
        <p:txBody>
          <a:bodyPr/>
          <a:lstStyle/>
          <a:p>
            <a:fld id="{4060C6F1-8618-4CCA-B45E-7B199C8F5830}" type="slidenum">
              <a:rPr lang="ru-RU" smtClean="0"/>
              <a:pPr/>
              <a:t>56</a:t>
            </a:fld>
            <a:r>
              <a:rPr lang="en-US" dirty="0"/>
              <a:t> </a:t>
            </a:r>
            <a:r>
              <a:rPr lang="ru-RU" dirty="0"/>
              <a:t>из 82</a:t>
            </a:r>
          </a:p>
        </p:txBody>
      </p:sp>
      <p:sp>
        <p:nvSpPr>
          <p:cNvPr id="6" name="Заголовок 3">
            <a:extLst>
              <a:ext uri="{FF2B5EF4-FFF2-40B4-BE49-F238E27FC236}">
                <a16:creationId xmlns:a16="http://schemas.microsoft.com/office/drawing/2014/main" id="{AC634985-2978-6D1D-9219-6D9F23D568B0}"/>
              </a:ext>
            </a:extLst>
          </p:cNvPr>
          <p:cNvSpPr txBox="1">
            <a:spLocks/>
          </p:cNvSpPr>
          <p:nvPr/>
        </p:nvSpPr>
        <p:spPr>
          <a:xfrm>
            <a:off x="72000" y="0"/>
            <a:ext cx="12120000" cy="859626"/>
          </a:xfrm>
          <a:prstGeom prst="rect">
            <a:avLst/>
          </a:prstGeom>
        </p:spPr>
        <p:txBody>
          <a:bodyPr anchor="ctr"/>
          <a:lstStyle>
            <a:defPPr marR="0" lvl="0" algn="l" rtl="0">
              <a:lnSpc>
                <a:spcPct val="100000"/>
              </a:lnSpc>
              <a:spcBef>
                <a:spcPts val="0"/>
              </a:spcBef>
              <a:spcAft>
                <a:spcPts val="0"/>
              </a:spcAft>
            </a:defPPr>
            <a:lvl1pPr marR="0" lvl="0" algn="l" rtl="0" eaLnBrk="1" hangingPunct="1">
              <a:lnSpc>
                <a:spcPct val="100000"/>
              </a:lnSpc>
              <a:spcBef>
                <a:spcPts val="0"/>
              </a:spcBef>
              <a:spcAft>
                <a:spcPts val="0"/>
              </a:spcAft>
              <a:buNone/>
              <a:defRPr sz="2667" b="1" i="0" u="none" strike="noStrike" cap="none">
                <a:solidFill>
                  <a:srgbClr val="007F76"/>
                </a:solidFill>
                <a:latin typeface="Arial" panose="020B0604020202020204" pitchFamily="34" charset="0"/>
                <a:ea typeface="Calibri" panose="020F0502020204030204" pitchFamily="34" charset="0"/>
                <a:cs typeface="Arial" panose="020B0604020202020204" pitchFamily="34" charset="0"/>
                <a:sym typeface="Arial"/>
              </a:defRPr>
            </a:lvl1pPr>
          </a:lstStyle>
          <a:p>
            <a:pPr defTabSz="914400"/>
            <a:r>
              <a:rPr lang="ru-RU" sz="2400" dirty="0" err="1"/>
              <a:t>Маңғыстау</a:t>
            </a:r>
            <a:r>
              <a:rPr lang="ru-RU" sz="2400" dirty="0"/>
              <a:t> </a:t>
            </a:r>
            <a:r>
              <a:rPr lang="ru-RU" sz="2400" dirty="0" err="1"/>
              <a:t>облысындағы</a:t>
            </a:r>
            <a:r>
              <a:rPr lang="ru-RU" sz="2400" dirty="0"/>
              <a:t> бос </a:t>
            </a:r>
            <a:r>
              <a:rPr lang="ru-RU" sz="2400" dirty="0" err="1"/>
              <a:t>жұмыс</a:t>
            </a:r>
            <a:r>
              <a:rPr lang="ru-RU" sz="2400" dirty="0"/>
              <a:t> </a:t>
            </a:r>
            <a:r>
              <a:rPr lang="ru-RU" sz="2400" dirty="0" err="1"/>
              <a:t>орындарының</a:t>
            </a:r>
            <a:r>
              <a:rPr lang="ru-RU" sz="2400" dirty="0"/>
              <a:t> </a:t>
            </a:r>
            <a:r>
              <a:rPr lang="ru-RU" sz="2400" dirty="0" err="1"/>
              <a:t>негізгі</a:t>
            </a:r>
            <a:r>
              <a:rPr lang="ru-RU" sz="2400" dirty="0"/>
              <a:t> </a:t>
            </a:r>
            <a:r>
              <a:rPr lang="ru-RU" sz="2400" dirty="0" err="1"/>
              <a:t>көрсеткіштері</a:t>
            </a:r>
            <a:endParaRPr lang="ru-KZ" sz="2400" kern="0" dirty="0"/>
          </a:p>
        </p:txBody>
      </p:sp>
      <p:graphicFrame>
        <p:nvGraphicFramePr>
          <p:cNvPr id="5" name="Диаграмма 4">
            <a:extLst>
              <a:ext uri="{FF2B5EF4-FFF2-40B4-BE49-F238E27FC236}">
                <a16:creationId xmlns:a16="http://schemas.microsoft.com/office/drawing/2014/main" id="{788C86C1-5554-716E-F3C9-BE0E716A6711}"/>
              </a:ext>
            </a:extLst>
          </p:cNvPr>
          <p:cNvGraphicFramePr/>
          <p:nvPr/>
        </p:nvGraphicFramePr>
        <p:xfrm>
          <a:off x="71999" y="1244713"/>
          <a:ext cx="6313561" cy="2460512"/>
        </p:xfrm>
        <a:graphic>
          <a:graphicData uri="http://schemas.openxmlformats.org/drawingml/2006/chart">
            <c:chart xmlns:c="http://schemas.openxmlformats.org/drawingml/2006/chart" xmlns:r="http://schemas.openxmlformats.org/officeDocument/2006/relationships" r:id="rId2"/>
          </a:graphicData>
        </a:graphic>
      </p:graphicFrame>
      <p:graphicFrame>
        <p:nvGraphicFramePr>
          <p:cNvPr id="7" name="Диаграмма 6">
            <a:extLst>
              <a:ext uri="{FF2B5EF4-FFF2-40B4-BE49-F238E27FC236}">
                <a16:creationId xmlns:a16="http://schemas.microsoft.com/office/drawing/2014/main" id="{E0DC69FB-5FF3-973A-3243-D6E26487BC70}"/>
              </a:ext>
            </a:extLst>
          </p:cNvPr>
          <p:cNvGraphicFramePr/>
          <p:nvPr/>
        </p:nvGraphicFramePr>
        <p:xfrm>
          <a:off x="103102" y="3956050"/>
          <a:ext cx="3022653" cy="2690506"/>
        </p:xfrm>
        <a:graphic>
          <a:graphicData uri="http://schemas.openxmlformats.org/drawingml/2006/chart">
            <c:chart xmlns:c="http://schemas.openxmlformats.org/drawingml/2006/chart" xmlns:r="http://schemas.openxmlformats.org/officeDocument/2006/relationships" r:id="rId3"/>
          </a:graphicData>
        </a:graphic>
      </p:graphicFrame>
      <p:graphicFrame>
        <p:nvGraphicFramePr>
          <p:cNvPr id="9" name="Диаграмма 8">
            <a:extLst>
              <a:ext uri="{FF2B5EF4-FFF2-40B4-BE49-F238E27FC236}">
                <a16:creationId xmlns:a16="http://schemas.microsoft.com/office/drawing/2014/main" id="{95D9626B-49CB-C876-797D-BCC0C1BBD715}"/>
              </a:ext>
            </a:extLst>
          </p:cNvPr>
          <p:cNvGraphicFramePr/>
          <p:nvPr/>
        </p:nvGraphicFramePr>
        <p:xfrm>
          <a:off x="3266179" y="3956050"/>
          <a:ext cx="3022653" cy="2690506"/>
        </p:xfrm>
        <a:graphic>
          <a:graphicData uri="http://schemas.openxmlformats.org/drawingml/2006/chart">
            <c:chart xmlns:c="http://schemas.openxmlformats.org/drawingml/2006/chart" xmlns:r="http://schemas.openxmlformats.org/officeDocument/2006/relationships" r:id="rId4"/>
          </a:graphicData>
        </a:graphic>
      </p:graphicFrame>
      <p:cxnSp>
        <p:nvCxnSpPr>
          <p:cNvPr id="11" name="Прямая соединительная линия 10">
            <a:extLst>
              <a:ext uri="{FF2B5EF4-FFF2-40B4-BE49-F238E27FC236}">
                <a16:creationId xmlns:a16="http://schemas.microsoft.com/office/drawing/2014/main" id="{99657457-206A-9F40-19FD-19D2B79F1EF4}"/>
              </a:ext>
            </a:extLst>
          </p:cNvPr>
          <p:cNvCxnSpPr>
            <a:cxnSpLocks/>
          </p:cNvCxnSpPr>
          <p:nvPr/>
        </p:nvCxnSpPr>
        <p:spPr>
          <a:xfrm>
            <a:off x="3200401" y="3750906"/>
            <a:ext cx="0" cy="2799183"/>
          </a:xfrm>
          <a:prstGeom prst="line">
            <a:avLst/>
          </a:prstGeom>
          <a:ln>
            <a:solidFill>
              <a:srgbClr val="007F76"/>
            </a:solidFill>
          </a:ln>
        </p:spPr>
        <p:style>
          <a:lnRef idx="1">
            <a:schemeClr val="accent1"/>
          </a:lnRef>
          <a:fillRef idx="0">
            <a:schemeClr val="accent1"/>
          </a:fillRef>
          <a:effectRef idx="0">
            <a:schemeClr val="accent1"/>
          </a:effectRef>
          <a:fontRef idx="minor">
            <a:schemeClr val="tx1"/>
          </a:fontRef>
        </p:style>
      </p:cxnSp>
      <p:sp>
        <p:nvSpPr>
          <p:cNvPr id="12" name="Заголовок 3">
            <a:extLst>
              <a:ext uri="{FF2B5EF4-FFF2-40B4-BE49-F238E27FC236}">
                <a16:creationId xmlns:a16="http://schemas.microsoft.com/office/drawing/2014/main" id="{E6E92AF7-86AB-ABC1-7734-2F295192455D}"/>
              </a:ext>
            </a:extLst>
          </p:cNvPr>
          <p:cNvSpPr txBox="1">
            <a:spLocks/>
          </p:cNvSpPr>
          <p:nvPr/>
        </p:nvSpPr>
        <p:spPr>
          <a:xfrm>
            <a:off x="366141" y="780178"/>
            <a:ext cx="5853684" cy="409575"/>
          </a:xfrm>
          <a:prstGeom prst="rect">
            <a:avLst/>
          </a:prstGeom>
        </p:spPr>
        <p:txBody>
          <a:bodyPr anchor="ctr"/>
          <a:lstStyle>
            <a:defPPr marR="0" lvl="0" algn="l" rtl="0">
              <a:lnSpc>
                <a:spcPct val="100000"/>
              </a:lnSpc>
              <a:spcBef>
                <a:spcPts val="0"/>
              </a:spcBef>
              <a:spcAft>
                <a:spcPts val="0"/>
              </a:spcAft>
            </a:defPPr>
            <a:lvl1pPr marR="0" lvl="0" algn="l" rtl="0" eaLnBrk="1" hangingPunct="1">
              <a:lnSpc>
                <a:spcPct val="100000"/>
              </a:lnSpc>
              <a:spcBef>
                <a:spcPts val="0"/>
              </a:spcBef>
              <a:spcAft>
                <a:spcPts val="0"/>
              </a:spcAft>
              <a:buNone/>
              <a:defRPr sz="2667" b="1" i="0" u="none" strike="noStrike" cap="none">
                <a:solidFill>
                  <a:srgbClr val="007F76"/>
                </a:solidFill>
                <a:latin typeface="Arial" panose="020B0604020202020204" pitchFamily="34" charset="0"/>
                <a:ea typeface="Calibri" panose="020F0502020204030204" pitchFamily="34" charset="0"/>
                <a:cs typeface="Arial" panose="020B0604020202020204" pitchFamily="34" charset="0"/>
                <a:sym typeface="Arial"/>
              </a:defRPr>
            </a:lvl1pPr>
          </a:lstStyle>
          <a:p>
            <a:pPr algn="ctr" defTabSz="914400"/>
            <a:r>
              <a:rPr lang="ru-RU" sz="1400" kern="0" dirty="0" err="1"/>
              <a:t>Базалық</a:t>
            </a:r>
            <a:r>
              <a:rPr lang="ru-RU" sz="1400" kern="0" dirty="0"/>
              <a:t> сценарий </a:t>
            </a:r>
            <a:r>
              <a:rPr lang="en-US" sz="1800" kern="0" dirty="0"/>
              <a:t>~ </a:t>
            </a:r>
            <a:r>
              <a:rPr lang="ru-RU" sz="1800" kern="0" dirty="0"/>
              <a:t>28,2</a:t>
            </a:r>
            <a:r>
              <a:rPr lang="en-US" sz="1800" kern="0" dirty="0"/>
              <a:t> </a:t>
            </a:r>
            <a:r>
              <a:rPr lang="ru-RU" sz="1800" kern="0" dirty="0" err="1"/>
              <a:t>мың</a:t>
            </a:r>
            <a:r>
              <a:rPr lang="ru-RU" sz="1800" kern="0" dirty="0"/>
              <a:t>. бос </a:t>
            </a:r>
            <a:r>
              <a:rPr lang="ru-RU" sz="1800" kern="0" dirty="0" err="1"/>
              <a:t>орын</a:t>
            </a:r>
            <a:r>
              <a:rPr lang="ru-RU" sz="1800" kern="0" dirty="0"/>
              <a:t> 2023 </a:t>
            </a:r>
            <a:r>
              <a:rPr lang="ru-RU" sz="1800" kern="0" dirty="0" err="1"/>
              <a:t>жылда</a:t>
            </a:r>
            <a:endParaRPr lang="ru-KZ" sz="1400" kern="0" dirty="0"/>
          </a:p>
        </p:txBody>
      </p:sp>
      <p:sp>
        <p:nvSpPr>
          <p:cNvPr id="13" name="Заголовок 3">
            <a:extLst>
              <a:ext uri="{FF2B5EF4-FFF2-40B4-BE49-F238E27FC236}">
                <a16:creationId xmlns:a16="http://schemas.microsoft.com/office/drawing/2014/main" id="{629F0D5E-8C8A-1656-D706-B19255A33A9B}"/>
              </a:ext>
            </a:extLst>
          </p:cNvPr>
          <p:cNvSpPr txBox="1">
            <a:spLocks/>
          </p:cNvSpPr>
          <p:nvPr/>
        </p:nvSpPr>
        <p:spPr>
          <a:xfrm>
            <a:off x="396649" y="3740847"/>
            <a:ext cx="2496574" cy="409575"/>
          </a:xfrm>
          <a:prstGeom prst="rect">
            <a:avLst/>
          </a:prstGeom>
        </p:spPr>
        <p:txBody>
          <a:bodyPr anchor="ctr"/>
          <a:lstStyle>
            <a:defPPr marR="0" lvl="0" algn="l" rtl="0">
              <a:lnSpc>
                <a:spcPct val="100000"/>
              </a:lnSpc>
              <a:spcBef>
                <a:spcPts val="0"/>
              </a:spcBef>
              <a:spcAft>
                <a:spcPts val="0"/>
              </a:spcAft>
            </a:defPPr>
            <a:lvl1pPr marR="0" lvl="0" algn="l" rtl="0" eaLnBrk="1" hangingPunct="1">
              <a:lnSpc>
                <a:spcPct val="100000"/>
              </a:lnSpc>
              <a:spcBef>
                <a:spcPts val="0"/>
              </a:spcBef>
              <a:spcAft>
                <a:spcPts val="0"/>
              </a:spcAft>
              <a:buNone/>
              <a:defRPr sz="2667" b="1" i="0" u="none" strike="noStrike" cap="none">
                <a:solidFill>
                  <a:srgbClr val="007F76"/>
                </a:solidFill>
                <a:latin typeface="Arial" panose="020B0604020202020204" pitchFamily="34" charset="0"/>
                <a:ea typeface="Calibri" panose="020F0502020204030204" pitchFamily="34" charset="0"/>
                <a:cs typeface="Arial" panose="020B0604020202020204" pitchFamily="34" charset="0"/>
                <a:sym typeface="Arial"/>
              </a:defRPr>
            </a:lvl1pPr>
          </a:lstStyle>
          <a:p>
            <a:pPr algn="ctr" defTabSz="914400">
              <a:lnSpc>
                <a:spcPct val="80000"/>
              </a:lnSpc>
            </a:pPr>
            <a:r>
              <a:rPr lang="ru-RU" sz="1100" kern="0" dirty="0" err="1">
                <a:solidFill>
                  <a:schemeClr val="accent3">
                    <a:lumMod val="50000"/>
                  </a:schemeClr>
                </a:solidFill>
              </a:rPr>
              <a:t>Оптимистік</a:t>
            </a:r>
            <a:r>
              <a:rPr lang="ru-RU" sz="1100" kern="0" dirty="0">
                <a:solidFill>
                  <a:schemeClr val="accent3">
                    <a:lumMod val="50000"/>
                  </a:schemeClr>
                </a:solidFill>
              </a:rPr>
              <a:t> </a:t>
            </a:r>
            <a:r>
              <a:rPr lang="en-US" sz="1100" kern="0" dirty="0">
                <a:solidFill>
                  <a:schemeClr val="accent3">
                    <a:lumMod val="50000"/>
                  </a:schemeClr>
                </a:solidFill>
              </a:rPr>
              <a:t>~ </a:t>
            </a:r>
            <a:r>
              <a:rPr lang="ru-RU" sz="1400" kern="0" dirty="0">
                <a:solidFill>
                  <a:schemeClr val="accent3">
                    <a:lumMod val="50000"/>
                  </a:schemeClr>
                </a:solidFill>
              </a:rPr>
              <a:t>30,1 </a:t>
            </a:r>
            <a:r>
              <a:rPr lang="ru-RU" sz="1400" kern="0" dirty="0" err="1">
                <a:solidFill>
                  <a:schemeClr val="accent3">
                    <a:lumMod val="50000"/>
                  </a:schemeClr>
                </a:solidFill>
              </a:rPr>
              <a:t>мың</a:t>
            </a:r>
            <a:endParaRPr lang="ru-KZ" sz="1100" kern="0" dirty="0">
              <a:solidFill>
                <a:schemeClr val="accent3">
                  <a:lumMod val="50000"/>
                </a:schemeClr>
              </a:solidFill>
            </a:endParaRPr>
          </a:p>
        </p:txBody>
      </p:sp>
      <p:sp>
        <p:nvSpPr>
          <p:cNvPr id="15" name="Заголовок 3">
            <a:extLst>
              <a:ext uri="{FF2B5EF4-FFF2-40B4-BE49-F238E27FC236}">
                <a16:creationId xmlns:a16="http://schemas.microsoft.com/office/drawing/2014/main" id="{45056B73-6214-B10F-602F-FB014D8C2FA6}"/>
              </a:ext>
            </a:extLst>
          </p:cNvPr>
          <p:cNvSpPr txBox="1">
            <a:spLocks/>
          </p:cNvSpPr>
          <p:nvPr/>
        </p:nvSpPr>
        <p:spPr>
          <a:xfrm>
            <a:off x="3410802" y="3740847"/>
            <a:ext cx="2733405" cy="409575"/>
          </a:xfrm>
          <a:prstGeom prst="rect">
            <a:avLst/>
          </a:prstGeom>
        </p:spPr>
        <p:txBody>
          <a:bodyPr anchor="ctr"/>
          <a:lstStyle>
            <a:defPPr marR="0" lvl="0" algn="l" rtl="0">
              <a:lnSpc>
                <a:spcPct val="100000"/>
              </a:lnSpc>
              <a:spcBef>
                <a:spcPts val="0"/>
              </a:spcBef>
              <a:spcAft>
                <a:spcPts val="0"/>
              </a:spcAft>
            </a:defPPr>
            <a:lvl1pPr marR="0" lvl="0" algn="l" rtl="0" eaLnBrk="1" hangingPunct="1">
              <a:lnSpc>
                <a:spcPct val="100000"/>
              </a:lnSpc>
              <a:spcBef>
                <a:spcPts val="0"/>
              </a:spcBef>
              <a:spcAft>
                <a:spcPts val="0"/>
              </a:spcAft>
              <a:buNone/>
              <a:defRPr sz="2667" b="1" i="0" u="none" strike="noStrike" cap="none">
                <a:solidFill>
                  <a:srgbClr val="007F76"/>
                </a:solidFill>
                <a:latin typeface="Arial" panose="020B0604020202020204" pitchFamily="34" charset="0"/>
                <a:ea typeface="Calibri" panose="020F0502020204030204" pitchFamily="34" charset="0"/>
                <a:cs typeface="Arial" panose="020B0604020202020204" pitchFamily="34" charset="0"/>
                <a:sym typeface="Arial"/>
              </a:defRPr>
            </a:lvl1pPr>
          </a:lstStyle>
          <a:p>
            <a:pPr algn="ctr" defTabSz="914400">
              <a:lnSpc>
                <a:spcPct val="80000"/>
              </a:lnSpc>
            </a:pPr>
            <a:r>
              <a:rPr lang="ru-RU" sz="1100" kern="0" dirty="0" err="1">
                <a:solidFill>
                  <a:schemeClr val="accent6">
                    <a:lumMod val="50000"/>
                  </a:schemeClr>
                </a:solidFill>
              </a:rPr>
              <a:t>Пессимистік</a:t>
            </a:r>
            <a:r>
              <a:rPr lang="ru-RU" sz="1100" kern="0" dirty="0">
                <a:solidFill>
                  <a:schemeClr val="accent6">
                    <a:lumMod val="50000"/>
                  </a:schemeClr>
                </a:solidFill>
              </a:rPr>
              <a:t> </a:t>
            </a:r>
            <a:r>
              <a:rPr lang="en-US" sz="1100" kern="0" dirty="0">
                <a:solidFill>
                  <a:schemeClr val="accent6">
                    <a:lumMod val="50000"/>
                  </a:schemeClr>
                </a:solidFill>
              </a:rPr>
              <a:t>~ </a:t>
            </a:r>
            <a:r>
              <a:rPr lang="ru-RU" sz="1400" kern="0" dirty="0">
                <a:solidFill>
                  <a:schemeClr val="accent6">
                    <a:lumMod val="50000"/>
                  </a:schemeClr>
                </a:solidFill>
              </a:rPr>
              <a:t>27,2 </a:t>
            </a:r>
            <a:r>
              <a:rPr lang="ru-RU" sz="1400" kern="0" dirty="0" err="1">
                <a:solidFill>
                  <a:schemeClr val="accent6">
                    <a:lumMod val="50000"/>
                  </a:schemeClr>
                </a:solidFill>
              </a:rPr>
              <a:t>мың</a:t>
            </a:r>
            <a:endParaRPr lang="ru-KZ" sz="1100" kern="0" dirty="0">
              <a:solidFill>
                <a:schemeClr val="accent6">
                  <a:lumMod val="50000"/>
                </a:schemeClr>
              </a:solidFill>
            </a:endParaRPr>
          </a:p>
        </p:txBody>
      </p:sp>
      <p:grpSp>
        <p:nvGrpSpPr>
          <p:cNvPr id="16" name="Группа 15">
            <a:extLst>
              <a:ext uri="{FF2B5EF4-FFF2-40B4-BE49-F238E27FC236}">
                <a16:creationId xmlns:a16="http://schemas.microsoft.com/office/drawing/2014/main" id="{C74DEBE5-BB09-E0A1-2504-B25BF7A94D4D}"/>
              </a:ext>
            </a:extLst>
          </p:cNvPr>
          <p:cNvGrpSpPr/>
          <p:nvPr/>
        </p:nvGrpSpPr>
        <p:grpSpPr>
          <a:xfrm>
            <a:off x="4178300" y="1297305"/>
            <a:ext cx="1905000" cy="159385"/>
            <a:chOff x="731520" y="1257300"/>
            <a:chExt cx="7978140" cy="251266"/>
          </a:xfrm>
        </p:grpSpPr>
        <p:cxnSp>
          <p:nvCxnSpPr>
            <p:cNvPr id="17" name="Прямая соединительная линия 16">
              <a:extLst>
                <a:ext uri="{FF2B5EF4-FFF2-40B4-BE49-F238E27FC236}">
                  <a16:creationId xmlns:a16="http://schemas.microsoft.com/office/drawing/2014/main" id="{2AFDDB50-8B04-6E17-9993-8AFD25A3ACC8}"/>
                </a:ext>
              </a:extLst>
            </p:cNvPr>
            <p:cNvCxnSpPr>
              <a:cxnSpLocks/>
            </p:cNvCxnSpPr>
            <p:nvPr/>
          </p:nvCxnSpPr>
          <p:spPr>
            <a:xfrm>
              <a:off x="737818" y="1257300"/>
              <a:ext cx="0" cy="251266"/>
            </a:xfrm>
            <a:prstGeom prst="line">
              <a:avLst/>
            </a:prstGeom>
            <a:ln w="19050">
              <a:solidFill>
                <a:srgbClr val="007F76"/>
              </a:solidFill>
            </a:ln>
          </p:spPr>
          <p:style>
            <a:lnRef idx="1">
              <a:schemeClr val="accent1"/>
            </a:lnRef>
            <a:fillRef idx="0">
              <a:schemeClr val="accent1"/>
            </a:fillRef>
            <a:effectRef idx="0">
              <a:schemeClr val="accent1"/>
            </a:effectRef>
            <a:fontRef idx="minor">
              <a:schemeClr val="tx1"/>
            </a:fontRef>
          </p:style>
        </p:cxnSp>
        <p:cxnSp>
          <p:nvCxnSpPr>
            <p:cNvPr id="18" name="Прямая соединительная линия 17">
              <a:extLst>
                <a:ext uri="{FF2B5EF4-FFF2-40B4-BE49-F238E27FC236}">
                  <a16:creationId xmlns:a16="http://schemas.microsoft.com/office/drawing/2014/main" id="{83EB6613-AB26-9218-D288-8C2935AFBB23}"/>
                </a:ext>
              </a:extLst>
            </p:cNvPr>
            <p:cNvCxnSpPr>
              <a:cxnSpLocks/>
            </p:cNvCxnSpPr>
            <p:nvPr/>
          </p:nvCxnSpPr>
          <p:spPr>
            <a:xfrm flipH="1">
              <a:off x="731520" y="1257300"/>
              <a:ext cx="7978140" cy="0"/>
            </a:xfrm>
            <a:prstGeom prst="line">
              <a:avLst/>
            </a:prstGeom>
            <a:ln w="19050">
              <a:solidFill>
                <a:srgbClr val="007F76"/>
              </a:solidFill>
            </a:ln>
          </p:spPr>
          <p:style>
            <a:lnRef idx="1">
              <a:schemeClr val="accent1"/>
            </a:lnRef>
            <a:fillRef idx="0">
              <a:schemeClr val="accent1"/>
            </a:fillRef>
            <a:effectRef idx="0">
              <a:schemeClr val="accent1"/>
            </a:effectRef>
            <a:fontRef idx="minor">
              <a:schemeClr val="tx1"/>
            </a:fontRef>
          </p:style>
        </p:cxnSp>
        <p:cxnSp>
          <p:nvCxnSpPr>
            <p:cNvPr id="19" name="Прямая соединительная линия 18">
              <a:extLst>
                <a:ext uri="{FF2B5EF4-FFF2-40B4-BE49-F238E27FC236}">
                  <a16:creationId xmlns:a16="http://schemas.microsoft.com/office/drawing/2014/main" id="{CDDFDD74-1D08-20C2-50F8-5037B7CE1F5C}"/>
                </a:ext>
              </a:extLst>
            </p:cNvPr>
            <p:cNvCxnSpPr>
              <a:cxnSpLocks/>
            </p:cNvCxnSpPr>
            <p:nvPr/>
          </p:nvCxnSpPr>
          <p:spPr>
            <a:xfrm>
              <a:off x="8700718" y="1257300"/>
              <a:ext cx="0" cy="251266"/>
            </a:xfrm>
            <a:prstGeom prst="line">
              <a:avLst/>
            </a:prstGeom>
            <a:ln w="19050">
              <a:solidFill>
                <a:srgbClr val="007F76"/>
              </a:solidFill>
            </a:ln>
          </p:spPr>
          <p:style>
            <a:lnRef idx="1">
              <a:schemeClr val="accent1"/>
            </a:lnRef>
            <a:fillRef idx="0">
              <a:schemeClr val="accent1"/>
            </a:fillRef>
            <a:effectRef idx="0">
              <a:schemeClr val="accent1"/>
            </a:effectRef>
            <a:fontRef idx="minor">
              <a:schemeClr val="tx1"/>
            </a:fontRef>
          </p:style>
        </p:cxnSp>
      </p:grpSp>
      <p:cxnSp>
        <p:nvCxnSpPr>
          <p:cNvPr id="22" name="Прямая соединительная линия 21">
            <a:extLst>
              <a:ext uri="{FF2B5EF4-FFF2-40B4-BE49-F238E27FC236}">
                <a16:creationId xmlns:a16="http://schemas.microsoft.com/office/drawing/2014/main" id="{923425D7-6B5C-A041-7206-D39A60A59783}"/>
              </a:ext>
            </a:extLst>
          </p:cNvPr>
          <p:cNvCxnSpPr>
            <a:cxnSpLocks/>
          </p:cNvCxnSpPr>
          <p:nvPr/>
        </p:nvCxnSpPr>
        <p:spPr>
          <a:xfrm>
            <a:off x="158620" y="3750710"/>
            <a:ext cx="6061205" cy="0"/>
          </a:xfrm>
          <a:prstGeom prst="line">
            <a:avLst/>
          </a:prstGeom>
          <a:ln>
            <a:solidFill>
              <a:srgbClr val="007F76"/>
            </a:solidFill>
          </a:ln>
        </p:spPr>
        <p:style>
          <a:lnRef idx="1">
            <a:schemeClr val="accent1"/>
          </a:lnRef>
          <a:fillRef idx="0">
            <a:schemeClr val="accent1"/>
          </a:fillRef>
          <a:effectRef idx="0">
            <a:schemeClr val="accent1"/>
          </a:effectRef>
          <a:fontRef idx="minor">
            <a:schemeClr val="tx1"/>
          </a:fontRef>
        </p:style>
      </p:cxnSp>
      <p:graphicFrame>
        <p:nvGraphicFramePr>
          <p:cNvPr id="2" name="Таблица 1">
            <a:extLst>
              <a:ext uri="{FF2B5EF4-FFF2-40B4-BE49-F238E27FC236}">
                <a16:creationId xmlns:a16="http://schemas.microsoft.com/office/drawing/2014/main" id="{4E6142E5-F57C-610C-0076-8DC4B033BE1F}"/>
              </a:ext>
            </a:extLst>
          </p:cNvPr>
          <p:cNvGraphicFramePr>
            <a:graphicFrameLocks noGrp="1"/>
          </p:cNvGraphicFramePr>
          <p:nvPr>
            <p:extLst>
              <p:ext uri="{D42A27DB-BD31-4B8C-83A1-F6EECF244321}">
                <p14:modId xmlns:p14="http://schemas.microsoft.com/office/powerpoint/2010/main" val="35758856"/>
              </p:ext>
            </p:extLst>
          </p:nvPr>
        </p:nvGraphicFramePr>
        <p:xfrm>
          <a:off x="6768750" y="1215742"/>
          <a:ext cx="5328000" cy="1670332"/>
        </p:xfrm>
        <a:graphic>
          <a:graphicData uri="http://schemas.openxmlformats.org/drawingml/2006/table">
            <a:tbl>
              <a:tblPr firstRow="1" bandRow="1">
                <a:tableStyleId>{5C22544A-7EE6-4342-B048-85BDC9FD1C3A}</a:tableStyleId>
              </a:tblPr>
              <a:tblGrid>
                <a:gridCol w="3600000">
                  <a:extLst>
                    <a:ext uri="{9D8B030D-6E8A-4147-A177-3AD203B41FA5}">
                      <a16:colId xmlns:a16="http://schemas.microsoft.com/office/drawing/2014/main" val="1113104833"/>
                    </a:ext>
                  </a:extLst>
                </a:gridCol>
                <a:gridCol w="432000">
                  <a:extLst>
                    <a:ext uri="{9D8B030D-6E8A-4147-A177-3AD203B41FA5}">
                      <a16:colId xmlns:a16="http://schemas.microsoft.com/office/drawing/2014/main" val="132264586"/>
                    </a:ext>
                  </a:extLst>
                </a:gridCol>
                <a:gridCol w="432000">
                  <a:extLst>
                    <a:ext uri="{9D8B030D-6E8A-4147-A177-3AD203B41FA5}">
                      <a16:colId xmlns:a16="http://schemas.microsoft.com/office/drawing/2014/main" val="2572766800"/>
                    </a:ext>
                  </a:extLst>
                </a:gridCol>
                <a:gridCol w="432000">
                  <a:extLst>
                    <a:ext uri="{9D8B030D-6E8A-4147-A177-3AD203B41FA5}">
                      <a16:colId xmlns:a16="http://schemas.microsoft.com/office/drawing/2014/main" val="2849574652"/>
                    </a:ext>
                  </a:extLst>
                </a:gridCol>
                <a:gridCol w="432000">
                  <a:extLst>
                    <a:ext uri="{9D8B030D-6E8A-4147-A177-3AD203B41FA5}">
                      <a16:colId xmlns:a16="http://schemas.microsoft.com/office/drawing/2014/main" val="478621999"/>
                    </a:ext>
                  </a:extLst>
                </a:gridCol>
              </a:tblGrid>
              <a:tr h="167033">
                <a:tc>
                  <a:txBody>
                    <a:bodyPr/>
                    <a:lstStyle/>
                    <a:p>
                      <a:pPr marL="0" marR="0" lvl="0" indent="0" algn="l" defTabSz="685800" rtl="0" eaLnBrk="1" fontAlgn="auto" latinLnBrk="0" hangingPunct="1">
                        <a:lnSpc>
                          <a:spcPct val="107000"/>
                        </a:lnSpc>
                        <a:spcBef>
                          <a:spcPts val="0"/>
                        </a:spcBef>
                        <a:spcAft>
                          <a:spcPts val="0"/>
                        </a:spcAft>
                        <a:buClrTx/>
                        <a:buSzTx/>
                        <a:buFontTx/>
                        <a:buNone/>
                        <a:tabLst/>
                        <a:defRPr/>
                      </a:pPr>
                      <a:r>
                        <a:rPr lang="ru-RU" sz="1050" b="1" i="0" u="none" strike="noStrike" cap="none" noProof="0" dirty="0">
                          <a:solidFill>
                            <a:srgbClr val="000000"/>
                          </a:solidFill>
                          <a:effectLst/>
                          <a:latin typeface="Arial Narrow" panose="020B0606020202030204" pitchFamily="34" charset="0"/>
                          <a:ea typeface="+mn-ea"/>
                          <a:cs typeface="+mn-cs"/>
                          <a:sym typeface="Arial"/>
                        </a:rPr>
                        <a:t>БАЗАЛЫҚ СЦЕНАРИЙ</a:t>
                      </a:r>
                    </a:p>
                  </a:txBody>
                  <a:tcPr marT="0" marB="0" anchor="ctr">
                    <a:lnL w="76200" cap="flat" cmpd="sng" algn="ctr">
                      <a:noFill/>
                      <a:prstDash val="solid"/>
                      <a:round/>
                      <a:headEnd type="none" w="med" len="med"/>
                      <a:tailEnd type="none" w="med" len="med"/>
                    </a:lnL>
                    <a:lnR w="6350" cap="flat" cmpd="sng" algn="ctr">
                      <a:solidFill>
                        <a:schemeClr val="tx1"/>
                      </a:solidFill>
                      <a:prstDash val="sysDot"/>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007F76">
                        <a:alpha val="20000"/>
                      </a:srgbClr>
                    </a:solidFill>
                  </a:tcPr>
                </a:tc>
                <a:tc>
                  <a:txBody>
                    <a:bodyPr/>
                    <a:lstStyle/>
                    <a:p>
                      <a:pPr algn="ctr" fontAlgn="ctr"/>
                      <a:r>
                        <a:rPr lang="en-US" sz="900" b="0" i="0" u="none" strike="noStrike" cap="none" dirty="0">
                          <a:solidFill>
                            <a:srgbClr val="000000"/>
                          </a:solidFill>
                          <a:effectLst/>
                          <a:latin typeface="Arial Narrow" panose="020B0606020202030204" pitchFamily="34" charset="0"/>
                          <a:ea typeface="+mn-ea"/>
                          <a:cs typeface="+mn-cs"/>
                          <a:sym typeface="Arial"/>
                        </a:rPr>
                        <a:t>Q1</a:t>
                      </a:r>
                      <a:endParaRPr lang="ru-KZ" sz="900" b="0" i="0" u="none" strike="noStrike" cap="none" dirty="0">
                        <a:solidFill>
                          <a:srgbClr val="000000"/>
                        </a:solidFill>
                        <a:effectLst/>
                        <a:latin typeface="Arial Narrow" panose="020B0606020202030204" pitchFamily="34" charset="0"/>
                        <a:ea typeface="+mn-ea"/>
                        <a:cs typeface="+mn-cs"/>
                        <a:sym typeface="Arial"/>
                      </a:endParaRPr>
                    </a:p>
                  </a:txBody>
                  <a:tcPr marL="9525" marR="9525" marT="0"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50000"/>
                        <a:alpha val="20000"/>
                      </a:schemeClr>
                    </a:solidFill>
                  </a:tcPr>
                </a:tc>
                <a:tc>
                  <a:txBody>
                    <a:bodyPr/>
                    <a:lstStyle/>
                    <a:p>
                      <a:pPr algn="ctr" fontAlgn="ctr"/>
                      <a:r>
                        <a:rPr lang="en-US" sz="900" b="0" i="0" u="none" strike="noStrike" cap="none" dirty="0">
                          <a:solidFill>
                            <a:srgbClr val="000000"/>
                          </a:solidFill>
                          <a:effectLst/>
                          <a:latin typeface="Arial Narrow" panose="020B0606020202030204" pitchFamily="34" charset="0"/>
                          <a:ea typeface="+mn-ea"/>
                          <a:cs typeface="+mn-cs"/>
                          <a:sym typeface="Arial"/>
                        </a:rPr>
                        <a:t>Q2</a:t>
                      </a:r>
                      <a:endParaRPr lang="ru-KZ" sz="900" b="0" i="0" u="none" strike="noStrike" cap="none" dirty="0">
                        <a:solidFill>
                          <a:srgbClr val="000000"/>
                        </a:solidFill>
                        <a:effectLst/>
                        <a:latin typeface="Arial Narrow" panose="020B0606020202030204" pitchFamily="34" charset="0"/>
                        <a:ea typeface="+mn-ea"/>
                        <a:cs typeface="+mn-cs"/>
                        <a:sym typeface="Arial"/>
                      </a:endParaRPr>
                    </a:p>
                  </a:txBody>
                  <a:tcPr marL="9525" marR="9525" marT="0"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007F76">
                        <a:alpha val="20000"/>
                      </a:srgbClr>
                    </a:solidFill>
                  </a:tcPr>
                </a:tc>
                <a:tc>
                  <a:txBody>
                    <a:bodyPr/>
                    <a:lstStyle/>
                    <a:p>
                      <a:pPr algn="ctr" fontAlgn="ctr"/>
                      <a:r>
                        <a:rPr lang="en-US" sz="900" b="0" i="0" u="none" strike="noStrike" cap="none" dirty="0">
                          <a:solidFill>
                            <a:srgbClr val="000000"/>
                          </a:solidFill>
                          <a:effectLst/>
                          <a:latin typeface="Arial Narrow" panose="020B0606020202030204" pitchFamily="34" charset="0"/>
                          <a:ea typeface="+mn-ea"/>
                          <a:cs typeface="+mn-cs"/>
                          <a:sym typeface="Arial"/>
                        </a:rPr>
                        <a:t>Q3</a:t>
                      </a:r>
                      <a:endParaRPr lang="ru-KZ" sz="900" b="0" i="0" u="none" strike="noStrike" cap="none" dirty="0">
                        <a:solidFill>
                          <a:srgbClr val="000000"/>
                        </a:solidFill>
                        <a:effectLst/>
                        <a:latin typeface="Arial Narrow" panose="020B0606020202030204" pitchFamily="34" charset="0"/>
                        <a:ea typeface="+mn-ea"/>
                        <a:cs typeface="+mn-cs"/>
                        <a:sym typeface="Arial"/>
                      </a:endParaRPr>
                    </a:p>
                  </a:txBody>
                  <a:tcPr marL="9525" marR="9525" marT="0"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007F76">
                        <a:alpha val="20000"/>
                      </a:srgbClr>
                    </a:solidFill>
                  </a:tcPr>
                </a:tc>
                <a:tc>
                  <a:txBody>
                    <a:bodyPr/>
                    <a:lstStyle/>
                    <a:p>
                      <a:pPr algn="ctr" fontAlgn="ctr"/>
                      <a:r>
                        <a:rPr lang="en-US" sz="900" b="0" i="0" u="none" strike="noStrike" cap="none" dirty="0">
                          <a:solidFill>
                            <a:srgbClr val="000000"/>
                          </a:solidFill>
                          <a:effectLst/>
                          <a:latin typeface="Arial Narrow" panose="020B0606020202030204" pitchFamily="34" charset="0"/>
                          <a:ea typeface="+mn-ea"/>
                          <a:cs typeface="+mn-cs"/>
                          <a:sym typeface="Arial"/>
                        </a:rPr>
                        <a:t>Q4</a:t>
                      </a:r>
                      <a:endParaRPr lang="ru-KZ" sz="900" b="0" i="0" u="none" strike="noStrike" cap="none" dirty="0">
                        <a:solidFill>
                          <a:srgbClr val="000000"/>
                        </a:solidFill>
                        <a:effectLst/>
                        <a:latin typeface="Arial Narrow" panose="020B0606020202030204" pitchFamily="34" charset="0"/>
                        <a:ea typeface="+mn-ea"/>
                        <a:cs typeface="+mn-cs"/>
                        <a:sym typeface="Arial"/>
                      </a:endParaRPr>
                    </a:p>
                  </a:txBody>
                  <a:tcPr marL="9525" marR="9525" marT="0" marB="0" anchor="ctr">
                    <a:lnL w="6350" cap="flat" cmpd="sng" algn="ctr">
                      <a:solidFill>
                        <a:schemeClr val="tx1"/>
                      </a:solidFill>
                      <a:prstDash val="sysDot"/>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007F76">
                        <a:alpha val="20000"/>
                      </a:srgbClr>
                    </a:solidFill>
                  </a:tcPr>
                </a:tc>
                <a:extLst>
                  <a:ext uri="{0D108BD9-81ED-4DB2-BD59-A6C34878D82A}">
                    <a16:rowId xmlns:a16="http://schemas.microsoft.com/office/drawing/2014/main" val="877649079"/>
                  </a:ext>
                </a:extLst>
              </a:tr>
              <a:tr h="167033">
                <a:tc>
                  <a:txBody>
                    <a:bodyPr/>
                    <a:lstStyle/>
                    <a:p>
                      <a:pPr marL="0" marR="0" lvl="0" indent="0" algn="l" defTabSz="685800" rtl="0" eaLnBrk="1" fontAlgn="auto" latinLnBrk="0" hangingPunct="1">
                        <a:lnSpc>
                          <a:spcPct val="107000"/>
                        </a:lnSpc>
                        <a:spcBef>
                          <a:spcPts val="0"/>
                        </a:spcBef>
                        <a:spcAft>
                          <a:spcPts val="0"/>
                        </a:spcAft>
                        <a:buClrTx/>
                        <a:buSzTx/>
                        <a:buFontTx/>
                        <a:buNone/>
                        <a:tabLst/>
                        <a:defRPr/>
                      </a:pPr>
                      <a:r>
                        <a:rPr lang="ru-RU" sz="900" b="1" i="0" u="none" strike="noStrike" cap="none" noProof="0" dirty="0">
                          <a:solidFill>
                            <a:srgbClr val="000000"/>
                          </a:solidFill>
                          <a:effectLst/>
                          <a:latin typeface="Arial Narrow" panose="020B0606020202030204" pitchFamily="34" charset="0"/>
                          <a:ea typeface="+mn-ea"/>
                          <a:cs typeface="+mn-cs"/>
                          <a:sym typeface="Arial"/>
                        </a:rPr>
                        <a:t>БАРЛЫҒЫ</a:t>
                      </a:r>
                      <a:endParaRPr lang="ru-RU" sz="800" b="1" i="0" u="none" strike="noStrike" cap="none" noProof="0" dirty="0">
                        <a:solidFill>
                          <a:srgbClr val="000000"/>
                        </a:solidFill>
                        <a:effectLst/>
                        <a:latin typeface="Arial Narrow" panose="020B0606020202030204" pitchFamily="34" charset="0"/>
                        <a:ea typeface="+mn-ea"/>
                        <a:cs typeface="+mn-cs"/>
                        <a:sym typeface="Arial"/>
                      </a:endParaRPr>
                    </a:p>
                  </a:txBody>
                  <a:tcPr marT="0" marB="0" anchor="ctr">
                    <a:lnL w="76200" cap="flat" cmpd="sng" algn="ctr">
                      <a:noFill/>
                      <a:prstDash val="solid"/>
                      <a:round/>
                      <a:headEnd type="none" w="med" len="med"/>
                      <a:tailEnd type="none" w="med" len="med"/>
                    </a:lnL>
                    <a:lnR w="6350" cap="flat" cmpd="sng" algn="ctr">
                      <a:solidFill>
                        <a:schemeClr val="tx1"/>
                      </a:solidFill>
                      <a:prstDash val="sysDot"/>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007F76">
                        <a:alpha val="20000"/>
                      </a:srgbClr>
                    </a:solidFill>
                  </a:tcPr>
                </a:tc>
                <a:tc>
                  <a:txBody>
                    <a:bodyPr/>
                    <a:lstStyle/>
                    <a:p>
                      <a:pPr algn="ctr" fontAlgn="ctr"/>
                      <a:r>
                        <a:rPr lang="ru-RU" sz="900" b="1" i="0" u="none" strike="noStrike" cap="none" dirty="0">
                          <a:solidFill>
                            <a:srgbClr val="000000"/>
                          </a:solidFill>
                          <a:effectLst/>
                          <a:latin typeface="Arial Narrow" panose="020B0606020202030204" pitchFamily="34" charset="0"/>
                          <a:ea typeface="+mn-ea"/>
                          <a:cs typeface="+mn-cs"/>
                          <a:sym typeface="Arial"/>
                        </a:rPr>
                        <a:t>5 552</a:t>
                      </a:r>
                      <a:endParaRPr lang="ru-KZ" sz="900" b="1" i="0" u="none" strike="noStrike" cap="none" dirty="0">
                        <a:solidFill>
                          <a:srgbClr val="000000"/>
                        </a:solidFill>
                        <a:effectLst/>
                        <a:latin typeface="Arial Narrow" panose="020B0606020202030204" pitchFamily="34" charset="0"/>
                        <a:ea typeface="+mn-ea"/>
                        <a:cs typeface="+mn-cs"/>
                        <a:sym typeface="Arial"/>
                      </a:endParaRPr>
                    </a:p>
                  </a:txBody>
                  <a:tcPr marL="9525" marR="9525" marT="0"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50000"/>
                        <a:alpha val="20000"/>
                      </a:schemeClr>
                    </a:solidFill>
                  </a:tcPr>
                </a:tc>
                <a:tc>
                  <a:txBody>
                    <a:bodyPr/>
                    <a:lstStyle/>
                    <a:p>
                      <a:pPr algn="ctr" rtl="0" fontAlgn="ctr"/>
                      <a:r>
                        <a:rPr lang="ru-RU" sz="900" b="1" i="0" u="none" strike="noStrike">
                          <a:solidFill>
                            <a:srgbClr val="000000"/>
                          </a:solidFill>
                          <a:effectLst/>
                          <a:latin typeface="Arial Narrow" panose="020B0606020202030204" pitchFamily="34" charset="0"/>
                        </a:rPr>
                        <a:t>6 432</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007F76">
                        <a:alpha val="20000"/>
                      </a:srgbClr>
                    </a:solidFill>
                  </a:tcPr>
                </a:tc>
                <a:tc>
                  <a:txBody>
                    <a:bodyPr/>
                    <a:lstStyle/>
                    <a:p>
                      <a:pPr algn="ctr" rtl="0" fontAlgn="ctr"/>
                      <a:r>
                        <a:rPr lang="ru-RU" sz="900" b="1" i="0" u="none" strike="noStrike">
                          <a:solidFill>
                            <a:srgbClr val="000000"/>
                          </a:solidFill>
                          <a:effectLst/>
                          <a:latin typeface="Arial Narrow" panose="020B0606020202030204" pitchFamily="34" charset="0"/>
                        </a:rPr>
                        <a:t>7 099</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007F76">
                        <a:alpha val="20000"/>
                      </a:srgbClr>
                    </a:solidFill>
                  </a:tcPr>
                </a:tc>
                <a:tc>
                  <a:txBody>
                    <a:bodyPr/>
                    <a:lstStyle/>
                    <a:p>
                      <a:pPr algn="ctr" rtl="0" fontAlgn="ctr"/>
                      <a:r>
                        <a:rPr lang="ru-RU" sz="900" b="1" i="0" u="none" strike="noStrike" dirty="0">
                          <a:solidFill>
                            <a:srgbClr val="000000"/>
                          </a:solidFill>
                          <a:effectLst/>
                          <a:latin typeface="Arial Narrow" panose="020B0606020202030204" pitchFamily="34" charset="0"/>
                        </a:rPr>
                        <a:t>9 104</a:t>
                      </a:r>
                    </a:p>
                  </a:txBody>
                  <a:tcPr marL="9525" marR="9525" marT="9525" marB="0" anchor="ctr">
                    <a:lnL w="6350" cap="flat" cmpd="sng" algn="ctr">
                      <a:solidFill>
                        <a:schemeClr val="tx1"/>
                      </a:solidFill>
                      <a:prstDash val="sysDot"/>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007F76">
                        <a:alpha val="20000"/>
                      </a:srgbClr>
                    </a:solidFill>
                  </a:tcPr>
                </a:tc>
                <a:extLst>
                  <a:ext uri="{0D108BD9-81ED-4DB2-BD59-A6C34878D82A}">
                    <a16:rowId xmlns:a16="http://schemas.microsoft.com/office/drawing/2014/main" val="1602871338"/>
                  </a:ext>
                </a:extLst>
              </a:tr>
              <a:tr h="148474">
                <a:tc>
                  <a:txBody>
                    <a:bodyPr/>
                    <a:lstStyle/>
                    <a:p>
                      <a:pPr marL="72000" algn="l" fontAlgn="b"/>
                      <a:r>
                        <a:rPr lang="ru-RU" sz="800" b="0" i="0" u="none" strike="noStrike" cap="none" dirty="0">
                          <a:solidFill>
                            <a:srgbClr val="000000"/>
                          </a:solidFill>
                          <a:effectLst/>
                          <a:latin typeface="Arial Narrow" panose="020B0606020202030204" pitchFamily="34" charset="0"/>
                          <a:ea typeface="+mn-ea"/>
                          <a:cs typeface="+mn-cs"/>
                          <a:sym typeface="Arial"/>
                        </a:rPr>
                        <a:t>БАСШЫЛАР ЖӘНЕ МЕМЛЕКЕТТІК ҚЫЗМЕТШІЛЕР</a:t>
                      </a:r>
                    </a:p>
                  </a:txBody>
                  <a:tcPr marL="9525" marR="9525" marT="0" marB="0" anchor="ctr">
                    <a:lnL w="76200" cap="flat" cmpd="sng" algn="ctr">
                      <a:noFill/>
                      <a:prstDash val="solid"/>
                      <a:round/>
                      <a:headEnd type="none" w="med" len="med"/>
                      <a:tailEnd type="none" w="med" len="med"/>
                    </a:lnL>
                    <a:lnR w="6350" cap="flat" cmpd="sng" algn="ctr">
                      <a:solidFill>
                        <a:schemeClr val="tx1"/>
                      </a:solidFill>
                      <a:prstDash val="sysDot"/>
                      <a:round/>
                      <a:headEnd type="none" w="med" len="med"/>
                      <a:tailEnd type="none" w="med" len="med"/>
                    </a:lnR>
                    <a:lnT w="12700" cap="flat" cmpd="sng" algn="ctr">
                      <a:solidFill>
                        <a:schemeClr val="tx1"/>
                      </a:solidFill>
                      <a:prstDash val="solid"/>
                      <a:round/>
                      <a:headEnd type="none" w="med" len="med"/>
                      <a:tailEnd type="none" w="med" len="med"/>
                    </a:lnT>
                    <a:lnB w="6350" cap="flat" cmpd="sng" algn="ctr">
                      <a:solidFill>
                        <a:schemeClr val="tx1"/>
                      </a:solidFill>
                      <a:prstDash val="sysDot"/>
                      <a:round/>
                      <a:headEnd type="none" w="med" len="med"/>
                      <a:tailEnd type="none" w="med" len="med"/>
                    </a:lnB>
                    <a:noFill/>
                  </a:tcPr>
                </a:tc>
                <a:tc>
                  <a:txBody>
                    <a:bodyPr/>
                    <a:lstStyle/>
                    <a:p>
                      <a:pPr algn="ctr" fontAlgn="ctr"/>
                      <a:r>
                        <a:rPr lang="ru-RU" sz="800" b="0" i="0" u="none" strike="noStrike">
                          <a:solidFill>
                            <a:srgbClr val="000000"/>
                          </a:solidFill>
                          <a:effectLst/>
                          <a:latin typeface="Arial Narrow" panose="020B0606020202030204" pitchFamily="34" charset="0"/>
                        </a:rPr>
                        <a:t>263</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12700" cap="flat" cmpd="sng" algn="ctr">
                      <a:solidFill>
                        <a:schemeClr val="tx1"/>
                      </a:solidFill>
                      <a:prstDash val="solid"/>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ru-RU" sz="800" b="0" i="0" u="none" strike="noStrike">
                          <a:solidFill>
                            <a:srgbClr val="000000"/>
                          </a:solidFill>
                          <a:effectLst/>
                          <a:latin typeface="Arial Narrow" panose="020B0606020202030204" pitchFamily="34" charset="0"/>
                        </a:rPr>
                        <a:t>186</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12700" cap="flat" cmpd="sng" algn="ctr">
                      <a:solidFill>
                        <a:schemeClr val="tx1"/>
                      </a:solidFill>
                      <a:prstDash val="solid"/>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ru-RU" sz="800" b="0" i="0" u="none" strike="noStrike">
                          <a:solidFill>
                            <a:srgbClr val="000000"/>
                          </a:solidFill>
                          <a:effectLst/>
                          <a:latin typeface="Arial Narrow" panose="020B0606020202030204" pitchFamily="34" charset="0"/>
                        </a:rPr>
                        <a:t>260</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12700" cap="flat" cmpd="sng" algn="ctr">
                      <a:solidFill>
                        <a:schemeClr val="tx1"/>
                      </a:solidFill>
                      <a:prstDash val="solid"/>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ru-RU" sz="800" b="0" i="0" u="none" strike="noStrike">
                          <a:solidFill>
                            <a:srgbClr val="000000"/>
                          </a:solidFill>
                          <a:effectLst/>
                          <a:latin typeface="Arial Narrow" panose="020B0606020202030204" pitchFamily="34" charset="0"/>
                        </a:rPr>
                        <a:t>239</a:t>
                      </a:r>
                    </a:p>
                  </a:txBody>
                  <a:tcPr marL="9525" marR="9525" marT="9525" marB="0" anchor="ctr">
                    <a:lnL w="6350" cap="flat" cmpd="sng" algn="ctr">
                      <a:solidFill>
                        <a:schemeClr val="tx1"/>
                      </a:solidFill>
                      <a:prstDash val="sysDot"/>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052355308"/>
                  </a:ext>
                </a:extLst>
              </a:tr>
              <a:tr h="148474">
                <a:tc>
                  <a:txBody>
                    <a:bodyPr/>
                    <a:lstStyle/>
                    <a:p>
                      <a:pPr marL="72000" algn="l" fontAlgn="b"/>
                      <a:r>
                        <a:rPr lang="ru-RU" sz="800" b="0" i="0" u="none" strike="noStrike" cap="none" dirty="0">
                          <a:solidFill>
                            <a:srgbClr val="000000"/>
                          </a:solidFill>
                          <a:effectLst/>
                          <a:latin typeface="Arial Narrow" panose="020B0606020202030204" pitchFamily="34" charset="0"/>
                          <a:ea typeface="+mn-ea"/>
                          <a:cs typeface="+mn-cs"/>
                          <a:sym typeface="Arial"/>
                        </a:rPr>
                        <a:t>КӘСІБИ МАМАНДАР</a:t>
                      </a:r>
                    </a:p>
                  </a:txBody>
                  <a:tcPr marL="9525" marR="9525" marT="0" marB="0" anchor="ctr">
                    <a:lnL w="76200" cap="flat" cmpd="sng" algn="ctr">
                      <a:noFill/>
                      <a:prstDash val="solid"/>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solidFill>
                      <a:srgbClr val="007F76">
                        <a:alpha val="10000"/>
                      </a:srgbClr>
                    </a:solidFill>
                  </a:tcPr>
                </a:tc>
                <a:tc>
                  <a:txBody>
                    <a:bodyPr/>
                    <a:lstStyle/>
                    <a:p>
                      <a:pPr algn="ctr" fontAlgn="ctr"/>
                      <a:r>
                        <a:rPr lang="ru-RU" sz="800" b="0" i="0" u="none" strike="noStrike">
                          <a:solidFill>
                            <a:srgbClr val="000000"/>
                          </a:solidFill>
                          <a:effectLst/>
                          <a:latin typeface="Arial Narrow" panose="020B0606020202030204" pitchFamily="34" charset="0"/>
                        </a:rPr>
                        <a:t>1 250</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1 483</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solidFill>
                      <a:srgbClr val="007F76">
                        <a:alpha val="10000"/>
                      </a:srgbClr>
                    </a:solidFill>
                  </a:tcPr>
                </a:tc>
                <a:tc>
                  <a:txBody>
                    <a:bodyPr/>
                    <a:lstStyle/>
                    <a:p>
                      <a:pPr algn="ctr" fontAlgn="ctr"/>
                      <a:r>
                        <a:rPr lang="ru-RU" sz="800" b="0" i="0" u="none" strike="noStrike">
                          <a:solidFill>
                            <a:srgbClr val="000000"/>
                          </a:solidFill>
                          <a:effectLst/>
                          <a:latin typeface="Arial Narrow" panose="020B0606020202030204" pitchFamily="34" charset="0"/>
                        </a:rPr>
                        <a:t>1 198</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solidFill>
                      <a:srgbClr val="007F76">
                        <a:alpha val="10000"/>
                      </a:srgbClr>
                    </a:solidFill>
                  </a:tcPr>
                </a:tc>
                <a:tc>
                  <a:txBody>
                    <a:bodyPr/>
                    <a:lstStyle/>
                    <a:p>
                      <a:pPr algn="ctr" fontAlgn="ctr"/>
                      <a:r>
                        <a:rPr lang="ru-RU" sz="800" b="0" i="0" u="none" strike="noStrike">
                          <a:solidFill>
                            <a:srgbClr val="000000"/>
                          </a:solidFill>
                          <a:effectLst/>
                          <a:latin typeface="Arial Narrow" panose="020B0606020202030204" pitchFamily="34" charset="0"/>
                        </a:rPr>
                        <a:t>2 685</a:t>
                      </a:r>
                    </a:p>
                  </a:txBody>
                  <a:tcPr marL="9525" marR="9525" marT="9525" marB="0" anchor="ctr">
                    <a:lnL w="6350" cap="flat" cmpd="sng" algn="ctr">
                      <a:solidFill>
                        <a:schemeClr val="tx1"/>
                      </a:solidFill>
                      <a:prstDash val="sysDot"/>
                      <a:round/>
                      <a:headEnd type="none" w="med" len="med"/>
                      <a:tailEnd type="none" w="med" len="med"/>
                    </a:lnL>
                    <a:lnR w="12700" cap="flat" cmpd="sng" algn="ctr">
                      <a:noFill/>
                      <a:prstDash val="solid"/>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solidFill>
                      <a:srgbClr val="007F76">
                        <a:alpha val="10000"/>
                      </a:srgbClr>
                    </a:solidFill>
                  </a:tcPr>
                </a:tc>
                <a:extLst>
                  <a:ext uri="{0D108BD9-81ED-4DB2-BD59-A6C34878D82A}">
                    <a16:rowId xmlns:a16="http://schemas.microsoft.com/office/drawing/2014/main" val="4077338817"/>
                  </a:ext>
                </a:extLst>
              </a:tr>
              <a:tr h="148474">
                <a:tc>
                  <a:txBody>
                    <a:bodyPr/>
                    <a:lstStyle/>
                    <a:p>
                      <a:pPr marL="72000" algn="l" fontAlgn="b"/>
                      <a:r>
                        <a:rPr lang="ru-RU" sz="800" b="0" i="0" u="none" strike="noStrike" cap="none" dirty="0">
                          <a:solidFill>
                            <a:srgbClr val="000000"/>
                          </a:solidFill>
                          <a:effectLst/>
                          <a:latin typeface="Arial Narrow" panose="020B0606020202030204" pitchFamily="34" charset="0"/>
                          <a:ea typeface="+mn-ea"/>
                          <a:cs typeface="+mn-cs"/>
                          <a:sym typeface="Arial"/>
                        </a:rPr>
                        <a:t>ТЕХНИК МАМАНДАР ЖӘНЕ БАСҚА ДА КӘСІБИ КӨМЕКШІ ПЕРСОНАЛ</a:t>
                      </a:r>
                    </a:p>
                  </a:txBody>
                  <a:tcPr marL="9525" marR="9525" marT="0" marB="0" anchor="ctr">
                    <a:lnL w="76200" cap="flat" cmpd="sng" algn="ctr">
                      <a:noFill/>
                      <a:prstDash val="solid"/>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noFill/>
                  </a:tcPr>
                </a:tc>
                <a:tc>
                  <a:txBody>
                    <a:bodyPr/>
                    <a:lstStyle/>
                    <a:p>
                      <a:pPr algn="ctr" fontAlgn="ctr"/>
                      <a:r>
                        <a:rPr lang="ru-RU" sz="800" b="0" i="0" u="none" strike="noStrike">
                          <a:solidFill>
                            <a:srgbClr val="000000"/>
                          </a:solidFill>
                          <a:effectLst/>
                          <a:latin typeface="Arial Narrow" panose="020B0606020202030204" pitchFamily="34" charset="0"/>
                        </a:rPr>
                        <a:t>488</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ru-RU" sz="800" b="0" i="0" u="none" strike="noStrike">
                          <a:solidFill>
                            <a:srgbClr val="000000"/>
                          </a:solidFill>
                          <a:effectLst/>
                          <a:latin typeface="Arial Narrow" panose="020B0606020202030204" pitchFamily="34" charset="0"/>
                        </a:rPr>
                        <a:t>682</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ru-RU" sz="800" b="0" i="0" u="none" strike="noStrike">
                          <a:solidFill>
                            <a:srgbClr val="000000"/>
                          </a:solidFill>
                          <a:effectLst/>
                          <a:latin typeface="Arial Narrow" panose="020B0606020202030204" pitchFamily="34" charset="0"/>
                        </a:rPr>
                        <a:t>585</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ru-RU" sz="800" b="0" i="0" u="none" strike="noStrike">
                          <a:solidFill>
                            <a:srgbClr val="000000"/>
                          </a:solidFill>
                          <a:effectLst/>
                          <a:latin typeface="Arial Narrow" panose="020B0606020202030204" pitchFamily="34" charset="0"/>
                        </a:rPr>
                        <a:t>884</a:t>
                      </a:r>
                    </a:p>
                  </a:txBody>
                  <a:tcPr marL="9525" marR="9525" marT="9525" marB="0" anchor="ctr">
                    <a:lnL w="6350" cap="flat" cmpd="sng" algn="ctr">
                      <a:solidFill>
                        <a:schemeClr val="tx1"/>
                      </a:solidFill>
                      <a:prstDash val="sysDot"/>
                      <a:round/>
                      <a:headEnd type="none" w="med" len="med"/>
                      <a:tailEnd type="none" w="med" len="med"/>
                    </a:lnL>
                    <a:lnR w="12700" cap="flat" cmpd="sng" algn="ctr">
                      <a:noFill/>
                      <a:prstDash val="solid"/>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500228116"/>
                  </a:ext>
                </a:extLst>
              </a:tr>
              <a:tr h="148474">
                <a:tc>
                  <a:txBody>
                    <a:bodyPr/>
                    <a:lstStyle/>
                    <a:p>
                      <a:pPr marL="72000" algn="l" fontAlgn="b"/>
                      <a:r>
                        <a:rPr lang="ru-RU" sz="800" b="0" i="0" u="none" strike="noStrike" cap="none" dirty="0">
                          <a:solidFill>
                            <a:srgbClr val="000000"/>
                          </a:solidFill>
                          <a:effectLst/>
                          <a:latin typeface="Arial Narrow" panose="020B0606020202030204" pitchFamily="34" charset="0"/>
                          <a:ea typeface="+mn-ea"/>
                          <a:cs typeface="+mn-cs"/>
                          <a:sym typeface="Arial"/>
                        </a:rPr>
                        <a:t>ӘКІМШІЛЕНДІРУ САЛАСЫНДАҒЫ ҚЫЗМЕТШІЛЕР</a:t>
                      </a:r>
                    </a:p>
                  </a:txBody>
                  <a:tcPr marL="9525" marR="9525" marT="0" marB="0" anchor="ctr">
                    <a:lnL w="76200" cap="flat" cmpd="sng" algn="ctr">
                      <a:noFill/>
                      <a:prstDash val="solid"/>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solidFill>
                      <a:srgbClr val="007F76">
                        <a:alpha val="10000"/>
                      </a:srgbClr>
                    </a:solidFill>
                  </a:tcPr>
                </a:tc>
                <a:tc>
                  <a:txBody>
                    <a:bodyPr/>
                    <a:lstStyle/>
                    <a:p>
                      <a:pPr algn="ctr" fontAlgn="ctr"/>
                      <a:r>
                        <a:rPr lang="ru-RU" sz="800" b="0" i="0" u="none" strike="noStrike">
                          <a:solidFill>
                            <a:srgbClr val="000000"/>
                          </a:solidFill>
                          <a:effectLst/>
                          <a:latin typeface="Arial Narrow" panose="020B0606020202030204" pitchFamily="34" charset="0"/>
                        </a:rPr>
                        <a:t>210</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182</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solidFill>
                      <a:srgbClr val="007F76">
                        <a:alpha val="10000"/>
                      </a:srgbClr>
                    </a:solidFill>
                  </a:tcPr>
                </a:tc>
                <a:tc>
                  <a:txBody>
                    <a:bodyPr/>
                    <a:lstStyle/>
                    <a:p>
                      <a:pPr algn="ctr" fontAlgn="ctr"/>
                      <a:r>
                        <a:rPr lang="ru-RU" sz="800" b="0" i="0" u="none" strike="noStrike">
                          <a:solidFill>
                            <a:srgbClr val="000000"/>
                          </a:solidFill>
                          <a:effectLst/>
                          <a:latin typeface="Arial Narrow" panose="020B0606020202030204" pitchFamily="34" charset="0"/>
                        </a:rPr>
                        <a:t>194</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solidFill>
                      <a:srgbClr val="007F76">
                        <a:alpha val="10000"/>
                      </a:srgbClr>
                    </a:solidFill>
                  </a:tcPr>
                </a:tc>
                <a:tc>
                  <a:txBody>
                    <a:bodyPr/>
                    <a:lstStyle/>
                    <a:p>
                      <a:pPr algn="ctr" fontAlgn="ctr"/>
                      <a:r>
                        <a:rPr lang="ru-RU" sz="800" b="0" i="0" u="none" strike="noStrike">
                          <a:solidFill>
                            <a:srgbClr val="000000"/>
                          </a:solidFill>
                          <a:effectLst/>
                          <a:latin typeface="Arial Narrow" panose="020B0606020202030204" pitchFamily="34" charset="0"/>
                        </a:rPr>
                        <a:t>358</a:t>
                      </a:r>
                    </a:p>
                  </a:txBody>
                  <a:tcPr marL="9525" marR="9525" marT="9525" marB="0" anchor="ctr">
                    <a:lnL w="6350" cap="flat" cmpd="sng" algn="ctr">
                      <a:solidFill>
                        <a:schemeClr val="tx1"/>
                      </a:solidFill>
                      <a:prstDash val="sysDot"/>
                      <a:round/>
                      <a:headEnd type="none" w="med" len="med"/>
                      <a:tailEnd type="none" w="med" len="med"/>
                    </a:lnL>
                    <a:lnR w="12700" cap="flat" cmpd="sng" algn="ctr">
                      <a:noFill/>
                      <a:prstDash val="solid"/>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solidFill>
                      <a:srgbClr val="007F76">
                        <a:alpha val="10000"/>
                      </a:srgbClr>
                    </a:solidFill>
                  </a:tcPr>
                </a:tc>
                <a:extLst>
                  <a:ext uri="{0D108BD9-81ED-4DB2-BD59-A6C34878D82A}">
                    <a16:rowId xmlns:a16="http://schemas.microsoft.com/office/drawing/2014/main" val="1221627480"/>
                  </a:ext>
                </a:extLst>
              </a:tr>
              <a:tr h="148474">
                <a:tc>
                  <a:txBody>
                    <a:bodyPr/>
                    <a:lstStyle/>
                    <a:p>
                      <a:pPr marL="72000" algn="l" fontAlgn="b"/>
                      <a:r>
                        <a:rPr lang="ru-RU" sz="800" b="0" i="0" u="none" strike="noStrike" cap="none" dirty="0">
                          <a:solidFill>
                            <a:srgbClr val="000000"/>
                          </a:solidFill>
                          <a:effectLst/>
                          <a:latin typeface="Arial Narrow" panose="020B0606020202030204" pitchFamily="34" charset="0"/>
                          <a:ea typeface="+mn-ea"/>
                          <a:cs typeface="+mn-cs"/>
                          <a:sym typeface="Arial"/>
                        </a:rPr>
                        <a:t>ҚЫЗМЕТ КӨРСЕТУ ЖӘНЕ САУДА САЛАСЫНЫҢ ЖҰМЫСКЕРЛЕРІ</a:t>
                      </a:r>
                    </a:p>
                  </a:txBody>
                  <a:tcPr marL="9525" marR="9525" marT="0" marB="0" anchor="ctr">
                    <a:lnL w="76200" cap="flat" cmpd="sng" algn="ctr">
                      <a:noFill/>
                      <a:prstDash val="solid"/>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noFill/>
                  </a:tcPr>
                </a:tc>
                <a:tc>
                  <a:txBody>
                    <a:bodyPr/>
                    <a:lstStyle/>
                    <a:p>
                      <a:pPr algn="ctr" fontAlgn="ctr"/>
                      <a:r>
                        <a:rPr lang="ru-RU" sz="800" b="0" i="0" u="none" strike="noStrike">
                          <a:solidFill>
                            <a:srgbClr val="000000"/>
                          </a:solidFill>
                          <a:effectLst/>
                          <a:latin typeface="Arial Narrow" panose="020B0606020202030204" pitchFamily="34" charset="0"/>
                        </a:rPr>
                        <a:t>570</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ru-RU" sz="800" b="0" i="0" u="none" strike="noStrike">
                          <a:solidFill>
                            <a:srgbClr val="000000"/>
                          </a:solidFill>
                          <a:effectLst/>
                          <a:latin typeface="Arial Narrow" panose="020B0606020202030204" pitchFamily="34" charset="0"/>
                        </a:rPr>
                        <a:t>735</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ru-RU" sz="800" b="0" i="0" u="none" strike="noStrike">
                          <a:solidFill>
                            <a:srgbClr val="000000"/>
                          </a:solidFill>
                          <a:effectLst/>
                          <a:latin typeface="Arial Narrow" panose="020B0606020202030204" pitchFamily="34" charset="0"/>
                        </a:rPr>
                        <a:t>817</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ru-RU" sz="800" b="0" i="0" u="none" strike="noStrike">
                          <a:solidFill>
                            <a:srgbClr val="000000"/>
                          </a:solidFill>
                          <a:effectLst/>
                          <a:latin typeface="Arial Narrow" panose="020B0606020202030204" pitchFamily="34" charset="0"/>
                        </a:rPr>
                        <a:t>836</a:t>
                      </a:r>
                    </a:p>
                  </a:txBody>
                  <a:tcPr marL="9525" marR="9525" marT="9525" marB="0" anchor="ctr">
                    <a:lnL w="6350" cap="flat" cmpd="sng" algn="ctr">
                      <a:solidFill>
                        <a:schemeClr val="tx1"/>
                      </a:solidFill>
                      <a:prstDash val="sysDot"/>
                      <a:round/>
                      <a:headEnd type="none" w="med" len="med"/>
                      <a:tailEnd type="none" w="med" len="med"/>
                    </a:lnL>
                    <a:lnR w="12700" cap="flat" cmpd="sng" algn="ctr">
                      <a:noFill/>
                      <a:prstDash val="solid"/>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182707914"/>
                  </a:ext>
                </a:extLst>
              </a:tr>
              <a:tr h="148474">
                <a:tc>
                  <a:txBody>
                    <a:bodyPr/>
                    <a:lstStyle/>
                    <a:p>
                      <a:pPr marL="72000" algn="l" fontAlgn="b"/>
                      <a:r>
                        <a:rPr lang="ru-RU" sz="800" b="0" i="0" u="none" strike="noStrike" cap="none" dirty="0">
                          <a:solidFill>
                            <a:srgbClr val="000000"/>
                          </a:solidFill>
                          <a:effectLst/>
                          <a:latin typeface="Arial Narrow" panose="020B0606020202030204" pitchFamily="34" charset="0"/>
                          <a:ea typeface="+mn-ea"/>
                          <a:cs typeface="+mn-cs"/>
                          <a:sym typeface="Arial"/>
                        </a:rPr>
                        <a:t>ФЕРМЕР Ж/Е АУЫЛ/ОРМАН, БАЛЫҚ ШАРУА-ЫҢ Ж/Е БАЛЫҚ АУЛАУ ЖҰМЫС-РЫ</a:t>
                      </a:r>
                    </a:p>
                  </a:txBody>
                  <a:tcPr marL="9525" marR="9525" marT="0" marB="0" anchor="ctr">
                    <a:lnL w="76200" cap="flat" cmpd="sng" algn="ctr">
                      <a:noFill/>
                      <a:prstDash val="solid"/>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solidFill>
                      <a:srgbClr val="007F76">
                        <a:alpha val="10000"/>
                      </a:srgbClr>
                    </a:solidFill>
                  </a:tcPr>
                </a:tc>
                <a:tc>
                  <a:txBody>
                    <a:bodyPr/>
                    <a:lstStyle/>
                    <a:p>
                      <a:pPr algn="ctr" fontAlgn="ctr"/>
                      <a:r>
                        <a:rPr lang="ru-RU" sz="800" b="0" i="0" u="none" strike="noStrike">
                          <a:solidFill>
                            <a:srgbClr val="000000"/>
                          </a:solidFill>
                          <a:effectLst/>
                          <a:latin typeface="Arial Narrow" panose="020B0606020202030204" pitchFamily="34" charset="0"/>
                        </a:rPr>
                        <a:t>10</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4</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solidFill>
                      <a:srgbClr val="007F76">
                        <a:alpha val="10000"/>
                      </a:srgbClr>
                    </a:solidFill>
                  </a:tcPr>
                </a:tc>
                <a:tc>
                  <a:txBody>
                    <a:bodyPr/>
                    <a:lstStyle/>
                    <a:p>
                      <a:pPr algn="ctr" fontAlgn="ctr"/>
                      <a:r>
                        <a:rPr lang="ru-RU" sz="800" b="0" i="0" u="none" strike="noStrike">
                          <a:solidFill>
                            <a:srgbClr val="000000"/>
                          </a:solidFill>
                          <a:effectLst/>
                          <a:latin typeface="Arial Narrow" panose="020B0606020202030204" pitchFamily="34" charset="0"/>
                        </a:rPr>
                        <a:t>3</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solidFill>
                      <a:srgbClr val="007F76">
                        <a:alpha val="10000"/>
                      </a:srgbClr>
                    </a:solidFill>
                  </a:tcPr>
                </a:tc>
                <a:tc>
                  <a:txBody>
                    <a:bodyPr/>
                    <a:lstStyle/>
                    <a:p>
                      <a:pPr algn="ctr" fontAlgn="ctr"/>
                      <a:r>
                        <a:rPr lang="ru-RU" sz="800" b="0" i="0" u="none" strike="noStrike">
                          <a:solidFill>
                            <a:srgbClr val="000000"/>
                          </a:solidFill>
                          <a:effectLst/>
                          <a:latin typeface="Arial Narrow" panose="020B0606020202030204" pitchFamily="34" charset="0"/>
                        </a:rPr>
                        <a:t>5</a:t>
                      </a:r>
                    </a:p>
                  </a:txBody>
                  <a:tcPr marL="9525" marR="9525" marT="9525" marB="0" anchor="ctr">
                    <a:lnL w="6350" cap="flat" cmpd="sng" algn="ctr">
                      <a:solidFill>
                        <a:schemeClr val="tx1"/>
                      </a:solidFill>
                      <a:prstDash val="sysDot"/>
                      <a:round/>
                      <a:headEnd type="none" w="med" len="med"/>
                      <a:tailEnd type="none" w="med" len="med"/>
                    </a:lnL>
                    <a:lnR w="12700" cap="flat" cmpd="sng" algn="ctr">
                      <a:noFill/>
                      <a:prstDash val="solid"/>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solidFill>
                      <a:srgbClr val="007F76">
                        <a:alpha val="10000"/>
                      </a:srgbClr>
                    </a:solidFill>
                  </a:tcPr>
                </a:tc>
                <a:extLst>
                  <a:ext uri="{0D108BD9-81ED-4DB2-BD59-A6C34878D82A}">
                    <a16:rowId xmlns:a16="http://schemas.microsoft.com/office/drawing/2014/main" val="3434696259"/>
                  </a:ext>
                </a:extLst>
              </a:tr>
              <a:tr h="148474">
                <a:tc>
                  <a:txBody>
                    <a:bodyPr/>
                    <a:lstStyle/>
                    <a:p>
                      <a:pPr marL="72000" algn="l" fontAlgn="b"/>
                      <a:r>
                        <a:rPr lang="ru-RU" sz="800" b="0" i="0" u="none" strike="noStrike" cap="none" dirty="0">
                          <a:solidFill>
                            <a:srgbClr val="000000"/>
                          </a:solidFill>
                          <a:effectLst/>
                          <a:latin typeface="Arial Narrow" panose="020B0606020202030204" pitchFamily="34" charset="0"/>
                          <a:ea typeface="+mn-ea"/>
                          <a:cs typeface="+mn-cs"/>
                          <a:sym typeface="Arial"/>
                        </a:rPr>
                        <a:t>ӨНЕРКӘСІП, ҚҰРЫЛЫС, КӨЛІК Ж/Е БАСҚА ТЕКТЕС ЖҰМЫСШЫЛАРЫ</a:t>
                      </a:r>
                    </a:p>
                  </a:txBody>
                  <a:tcPr marL="9525" marR="9525" marT="0" marB="0" anchor="ctr">
                    <a:lnL w="76200" cap="flat" cmpd="sng" algn="ctr">
                      <a:noFill/>
                      <a:prstDash val="solid"/>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noFill/>
                  </a:tcPr>
                </a:tc>
                <a:tc>
                  <a:txBody>
                    <a:bodyPr/>
                    <a:lstStyle/>
                    <a:p>
                      <a:pPr algn="ctr" fontAlgn="ctr"/>
                      <a:r>
                        <a:rPr lang="ru-RU" sz="800" b="0" i="0" u="none" strike="noStrike">
                          <a:solidFill>
                            <a:srgbClr val="000000"/>
                          </a:solidFill>
                          <a:effectLst/>
                          <a:latin typeface="Arial Narrow" panose="020B0606020202030204" pitchFamily="34" charset="0"/>
                        </a:rPr>
                        <a:t>666</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ru-RU" sz="800" b="0" i="0" u="none" strike="noStrike">
                          <a:solidFill>
                            <a:srgbClr val="000000"/>
                          </a:solidFill>
                          <a:effectLst/>
                          <a:latin typeface="Arial Narrow" panose="020B0606020202030204" pitchFamily="34" charset="0"/>
                        </a:rPr>
                        <a:t>857</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ru-RU" sz="800" b="0" i="0" u="none" strike="noStrike">
                          <a:solidFill>
                            <a:srgbClr val="000000"/>
                          </a:solidFill>
                          <a:effectLst/>
                          <a:latin typeface="Arial Narrow" panose="020B0606020202030204" pitchFamily="34" charset="0"/>
                        </a:rPr>
                        <a:t>1 055</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ru-RU" sz="800" b="0" i="0" u="none" strike="noStrike">
                          <a:solidFill>
                            <a:srgbClr val="000000"/>
                          </a:solidFill>
                          <a:effectLst/>
                          <a:latin typeface="Arial Narrow" panose="020B0606020202030204" pitchFamily="34" charset="0"/>
                        </a:rPr>
                        <a:t>1 019</a:t>
                      </a:r>
                    </a:p>
                  </a:txBody>
                  <a:tcPr marL="9525" marR="9525" marT="9525" marB="0" anchor="ctr">
                    <a:lnL w="6350" cap="flat" cmpd="sng" algn="ctr">
                      <a:solidFill>
                        <a:schemeClr val="tx1"/>
                      </a:solidFill>
                      <a:prstDash val="sysDot"/>
                      <a:round/>
                      <a:headEnd type="none" w="med" len="med"/>
                      <a:tailEnd type="none" w="med" len="med"/>
                    </a:lnL>
                    <a:lnR w="12700" cap="flat" cmpd="sng" algn="ctr">
                      <a:noFill/>
                      <a:prstDash val="solid"/>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033135677"/>
                  </a:ext>
                </a:extLst>
              </a:tr>
              <a:tr h="148474">
                <a:tc>
                  <a:txBody>
                    <a:bodyPr/>
                    <a:lstStyle/>
                    <a:p>
                      <a:pPr marL="72000" algn="l" fontAlgn="b"/>
                      <a:r>
                        <a:rPr lang="ru-RU" sz="800" b="0" i="0" u="none" strike="noStrike" cap="none" dirty="0">
                          <a:solidFill>
                            <a:srgbClr val="000000"/>
                          </a:solidFill>
                          <a:effectLst/>
                          <a:latin typeface="Arial Narrow" panose="020B0606020202030204" pitchFamily="34" charset="0"/>
                          <a:ea typeface="+mn-ea"/>
                          <a:cs typeface="+mn-cs"/>
                          <a:sym typeface="Arial"/>
                        </a:rPr>
                        <a:t>ӨНДІРІСТІК ЖАБДЫҚ ОПЕРАТОРЛАРЫ, ҚҰРАСТЫРУШЫЛАРЫ Ж/Е ЖҮРГІЗУШІЛЕРІ</a:t>
                      </a:r>
                    </a:p>
                  </a:txBody>
                  <a:tcPr marL="9525" marR="9525" marT="0" marB="0" anchor="ctr">
                    <a:lnL w="76200" cap="flat" cmpd="sng" algn="ctr">
                      <a:noFill/>
                      <a:prstDash val="solid"/>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solidFill>
                      <a:srgbClr val="007F76">
                        <a:alpha val="10000"/>
                      </a:srgbClr>
                    </a:solidFill>
                  </a:tcPr>
                </a:tc>
                <a:tc>
                  <a:txBody>
                    <a:bodyPr/>
                    <a:lstStyle/>
                    <a:p>
                      <a:pPr algn="ctr" fontAlgn="ctr"/>
                      <a:r>
                        <a:rPr lang="ru-RU" sz="800" b="0" i="0" u="none" strike="noStrike">
                          <a:solidFill>
                            <a:srgbClr val="000000"/>
                          </a:solidFill>
                          <a:effectLst/>
                          <a:latin typeface="Arial Narrow" panose="020B0606020202030204" pitchFamily="34" charset="0"/>
                        </a:rPr>
                        <a:t>628</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624</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solidFill>
                      <a:srgbClr val="007F76">
                        <a:alpha val="10000"/>
                      </a:srgbClr>
                    </a:solidFill>
                  </a:tcPr>
                </a:tc>
                <a:tc>
                  <a:txBody>
                    <a:bodyPr/>
                    <a:lstStyle/>
                    <a:p>
                      <a:pPr algn="ctr" fontAlgn="ctr"/>
                      <a:r>
                        <a:rPr lang="ru-RU" sz="800" b="0" i="0" u="none" strike="noStrike">
                          <a:solidFill>
                            <a:srgbClr val="000000"/>
                          </a:solidFill>
                          <a:effectLst/>
                          <a:latin typeface="Arial Narrow" panose="020B0606020202030204" pitchFamily="34" charset="0"/>
                        </a:rPr>
                        <a:t>650</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solidFill>
                      <a:srgbClr val="007F76">
                        <a:alpha val="10000"/>
                      </a:srgbClr>
                    </a:solidFill>
                  </a:tcPr>
                </a:tc>
                <a:tc>
                  <a:txBody>
                    <a:bodyPr/>
                    <a:lstStyle/>
                    <a:p>
                      <a:pPr algn="ctr" fontAlgn="ctr"/>
                      <a:r>
                        <a:rPr lang="ru-RU" sz="800" b="0" i="0" u="none" strike="noStrike">
                          <a:solidFill>
                            <a:srgbClr val="000000"/>
                          </a:solidFill>
                          <a:effectLst/>
                          <a:latin typeface="Arial Narrow" panose="020B0606020202030204" pitchFamily="34" charset="0"/>
                        </a:rPr>
                        <a:t>611</a:t>
                      </a:r>
                    </a:p>
                  </a:txBody>
                  <a:tcPr marL="9525" marR="9525" marT="9525" marB="0" anchor="ctr">
                    <a:lnL w="6350" cap="flat" cmpd="sng" algn="ctr">
                      <a:solidFill>
                        <a:schemeClr val="tx1"/>
                      </a:solidFill>
                      <a:prstDash val="sysDot"/>
                      <a:round/>
                      <a:headEnd type="none" w="med" len="med"/>
                      <a:tailEnd type="none" w="med" len="med"/>
                    </a:lnL>
                    <a:lnR w="12700" cap="flat" cmpd="sng" algn="ctr">
                      <a:noFill/>
                      <a:prstDash val="solid"/>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solidFill>
                      <a:srgbClr val="007F76">
                        <a:alpha val="10000"/>
                      </a:srgbClr>
                    </a:solidFill>
                  </a:tcPr>
                </a:tc>
                <a:extLst>
                  <a:ext uri="{0D108BD9-81ED-4DB2-BD59-A6C34878D82A}">
                    <a16:rowId xmlns:a16="http://schemas.microsoft.com/office/drawing/2014/main" val="3877348172"/>
                  </a:ext>
                </a:extLst>
              </a:tr>
              <a:tr h="148474">
                <a:tc>
                  <a:txBody>
                    <a:bodyPr/>
                    <a:lstStyle/>
                    <a:p>
                      <a:pPr marL="72000" algn="l" fontAlgn="b"/>
                      <a:r>
                        <a:rPr lang="ru-RU" sz="800" b="0" i="0" u="none" strike="noStrike" cap="none" dirty="0">
                          <a:solidFill>
                            <a:srgbClr val="000000"/>
                          </a:solidFill>
                          <a:effectLst/>
                          <a:latin typeface="Arial Narrow" panose="020B0606020202030204" pitchFamily="34" charset="0"/>
                          <a:ea typeface="+mn-ea"/>
                          <a:cs typeface="+mn-cs"/>
                          <a:sym typeface="Arial"/>
                        </a:rPr>
                        <a:t>БІЛІКТІЛІГІ ЖОҚ ЖҰМЫСШЫЛАР</a:t>
                      </a:r>
                    </a:p>
                  </a:txBody>
                  <a:tcPr marL="9525" marR="9525" marT="0" marB="0" anchor="ctr">
                    <a:lnL w="76200" cap="flat" cmpd="sng" algn="ctr">
                      <a:noFill/>
                      <a:prstDash val="solid"/>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noFill/>
                  </a:tcPr>
                </a:tc>
                <a:tc>
                  <a:txBody>
                    <a:bodyPr/>
                    <a:lstStyle/>
                    <a:p>
                      <a:pPr algn="ctr" fontAlgn="ctr"/>
                      <a:r>
                        <a:rPr lang="ru-RU" sz="800" b="0" i="0" u="none" strike="noStrike" dirty="0">
                          <a:solidFill>
                            <a:srgbClr val="000000"/>
                          </a:solidFill>
                          <a:effectLst/>
                          <a:latin typeface="Arial Narrow" panose="020B0606020202030204" pitchFamily="34" charset="0"/>
                        </a:rPr>
                        <a:t>1 467</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ru-RU" sz="800" b="0" i="0" u="none" strike="noStrike">
                          <a:solidFill>
                            <a:srgbClr val="000000"/>
                          </a:solidFill>
                          <a:effectLst/>
                          <a:latin typeface="Arial Narrow" panose="020B0606020202030204" pitchFamily="34" charset="0"/>
                        </a:rPr>
                        <a:t>1 679</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ru-RU" sz="800" b="0" i="0" u="none" strike="noStrike">
                          <a:solidFill>
                            <a:srgbClr val="000000"/>
                          </a:solidFill>
                          <a:effectLst/>
                          <a:latin typeface="Arial Narrow" panose="020B0606020202030204" pitchFamily="34" charset="0"/>
                        </a:rPr>
                        <a:t>2 337</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ru-RU" sz="800" b="0" i="0" u="none" strike="noStrike" dirty="0">
                          <a:solidFill>
                            <a:srgbClr val="000000"/>
                          </a:solidFill>
                          <a:effectLst/>
                          <a:latin typeface="Arial Narrow" panose="020B0606020202030204" pitchFamily="34" charset="0"/>
                        </a:rPr>
                        <a:t>2 467</a:t>
                      </a:r>
                    </a:p>
                  </a:txBody>
                  <a:tcPr marL="9525" marR="9525" marT="9525" marB="0" anchor="ctr">
                    <a:lnL w="6350" cap="flat" cmpd="sng" algn="ctr">
                      <a:solidFill>
                        <a:schemeClr val="tx1"/>
                      </a:solidFill>
                      <a:prstDash val="sysDot"/>
                      <a:round/>
                      <a:headEnd type="none" w="med" len="med"/>
                      <a:tailEnd type="none" w="med" len="med"/>
                    </a:lnL>
                    <a:lnR w="12700" cap="flat" cmpd="sng" algn="ctr">
                      <a:noFill/>
                      <a:prstDash val="solid"/>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605250712"/>
                  </a:ext>
                </a:extLst>
              </a:tr>
            </a:tbl>
          </a:graphicData>
        </a:graphic>
      </p:graphicFrame>
      <p:graphicFrame>
        <p:nvGraphicFramePr>
          <p:cNvPr id="25" name="Таблица 24">
            <a:extLst>
              <a:ext uri="{FF2B5EF4-FFF2-40B4-BE49-F238E27FC236}">
                <a16:creationId xmlns:a16="http://schemas.microsoft.com/office/drawing/2014/main" id="{B0A9FCBA-67D5-3916-3267-226B7595262D}"/>
              </a:ext>
            </a:extLst>
          </p:cNvPr>
          <p:cNvGraphicFramePr>
            <a:graphicFrameLocks noGrp="1"/>
          </p:cNvGraphicFramePr>
          <p:nvPr>
            <p:extLst>
              <p:ext uri="{D42A27DB-BD31-4B8C-83A1-F6EECF244321}">
                <p14:modId xmlns:p14="http://schemas.microsoft.com/office/powerpoint/2010/main" val="1283040602"/>
              </p:ext>
            </p:extLst>
          </p:nvPr>
        </p:nvGraphicFramePr>
        <p:xfrm>
          <a:off x="6768750" y="3025492"/>
          <a:ext cx="5328000" cy="1670332"/>
        </p:xfrm>
        <a:graphic>
          <a:graphicData uri="http://schemas.openxmlformats.org/drawingml/2006/table">
            <a:tbl>
              <a:tblPr firstRow="1" bandRow="1">
                <a:tableStyleId>{5C22544A-7EE6-4342-B048-85BDC9FD1C3A}</a:tableStyleId>
              </a:tblPr>
              <a:tblGrid>
                <a:gridCol w="3600000">
                  <a:extLst>
                    <a:ext uri="{9D8B030D-6E8A-4147-A177-3AD203B41FA5}">
                      <a16:colId xmlns:a16="http://schemas.microsoft.com/office/drawing/2014/main" val="1113104833"/>
                    </a:ext>
                  </a:extLst>
                </a:gridCol>
                <a:gridCol w="432000">
                  <a:extLst>
                    <a:ext uri="{9D8B030D-6E8A-4147-A177-3AD203B41FA5}">
                      <a16:colId xmlns:a16="http://schemas.microsoft.com/office/drawing/2014/main" val="132264586"/>
                    </a:ext>
                  </a:extLst>
                </a:gridCol>
                <a:gridCol w="432000">
                  <a:extLst>
                    <a:ext uri="{9D8B030D-6E8A-4147-A177-3AD203B41FA5}">
                      <a16:colId xmlns:a16="http://schemas.microsoft.com/office/drawing/2014/main" val="2572766800"/>
                    </a:ext>
                  </a:extLst>
                </a:gridCol>
                <a:gridCol w="432000">
                  <a:extLst>
                    <a:ext uri="{9D8B030D-6E8A-4147-A177-3AD203B41FA5}">
                      <a16:colId xmlns:a16="http://schemas.microsoft.com/office/drawing/2014/main" val="2849574652"/>
                    </a:ext>
                  </a:extLst>
                </a:gridCol>
                <a:gridCol w="432000">
                  <a:extLst>
                    <a:ext uri="{9D8B030D-6E8A-4147-A177-3AD203B41FA5}">
                      <a16:colId xmlns:a16="http://schemas.microsoft.com/office/drawing/2014/main" val="478621999"/>
                    </a:ext>
                  </a:extLst>
                </a:gridCol>
              </a:tblGrid>
              <a:tr h="167033">
                <a:tc>
                  <a:txBody>
                    <a:bodyPr/>
                    <a:lstStyle/>
                    <a:p>
                      <a:pPr marL="0" marR="0" lvl="0" indent="0" algn="l" defTabSz="685800" rtl="0" eaLnBrk="1" fontAlgn="auto" latinLnBrk="0" hangingPunct="1">
                        <a:lnSpc>
                          <a:spcPct val="107000"/>
                        </a:lnSpc>
                        <a:spcBef>
                          <a:spcPts val="0"/>
                        </a:spcBef>
                        <a:spcAft>
                          <a:spcPts val="0"/>
                        </a:spcAft>
                        <a:buClrTx/>
                        <a:buSzTx/>
                        <a:buFontTx/>
                        <a:buNone/>
                        <a:tabLst/>
                        <a:defRPr/>
                      </a:pPr>
                      <a:r>
                        <a:rPr lang="ru-RU" sz="1050" b="1" i="0" u="none" strike="noStrike" cap="none" noProof="0" dirty="0">
                          <a:solidFill>
                            <a:srgbClr val="000000"/>
                          </a:solidFill>
                          <a:effectLst/>
                          <a:latin typeface="Arial Narrow" panose="020B0606020202030204" pitchFamily="34" charset="0"/>
                          <a:ea typeface="+mn-ea"/>
                          <a:cs typeface="+mn-cs"/>
                          <a:sym typeface="Arial"/>
                        </a:rPr>
                        <a:t>ОПТИМИСТІК СЦЕНАРИЙ</a:t>
                      </a:r>
                    </a:p>
                  </a:txBody>
                  <a:tcPr marT="0" marB="0" anchor="ctr">
                    <a:lnL w="76200" cap="flat" cmpd="sng" algn="ctr">
                      <a:noFill/>
                      <a:prstDash val="solid"/>
                      <a:round/>
                      <a:headEnd type="none" w="med" len="med"/>
                      <a:tailEnd type="none" w="med" len="med"/>
                    </a:lnL>
                    <a:lnR w="6350" cap="flat" cmpd="sng" algn="ctr">
                      <a:solidFill>
                        <a:schemeClr val="tx1"/>
                      </a:solidFill>
                      <a:prstDash val="sysDot"/>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accent3">
                        <a:lumMod val="50000"/>
                        <a:alpha val="20000"/>
                      </a:schemeClr>
                    </a:solidFill>
                  </a:tcPr>
                </a:tc>
                <a:tc>
                  <a:txBody>
                    <a:bodyPr/>
                    <a:lstStyle/>
                    <a:p>
                      <a:pPr algn="ctr" fontAlgn="ctr"/>
                      <a:r>
                        <a:rPr lang="en-US" sz="900" b="0" i="0" u="none" strike="noStrike" cap="none" dirty="0">
                          <a:solidFill>
                            <a:srgbClr val="000000"/>
                          </a:solidFill>
                          <a:effectLst/>
                          <a:latin typeface="Arial Narrow" panose="020B0606020202030204" pitchFamily="34" charset="0"/>
                          <a:ea typeface="+mn-ea"/>
                          <a:cs typeface="+mn-cs"/>
                          <a:sym typeface="Arial"/>
                        </a:rPr>
                        <a:t>Q1</a:t>
                      </a:r>
                      <a:endParaRPr lang="ru-KZ" sz="900" b="0" i="0" u="none" strike="noStrike" cap="none" dirty="0">
                        <a:solidFill>
                          <a:srgbClr val="000000"/>
                        </a:solidFill>
                        <a:effectLst/>
                        <a:latin typeface="Arial Narrow" panose="020B0606020202030204" pitchFamily="34" charset="0"/>
                        <a:ea typeface="+mn-ea"/>
                        <a:cs typeface="+mn-cs"/>
                        <a:sym typeface="Arial"/>
                      </a:endParaRPr>
                    </a:p>
                  </a:txBody>
                  <a:tcPr marL="9525" marR="9525" marT="0"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50000"/>
                        <a:alpha val="20000"/>
                      </a:schemeClr>
                    </a:solidFill>
                  </a:tcPr>
                </a:tc>
                <a:tc>
                  <a:txBody>
                    <a:bodyPr/>
                    <a:lstStyle/>
                    <a:p>
                      <a:pPr algn="ctr" fontAlgn="ctr"/>
                      <a:r>
                        <a:rPr lang="en-US" sz="900" b="0" i="0" u="none" strike="noStrike" cap="none" dirty="0">
                          <a:solidFill>
                            <a:srgbClr val="000000"/>
                          </a:solidFill>
                          <a:effectLst/>
                          <a:latin typeface="Arial Narrow" panose="020B0606020202030204" pitchFamily="34" charset="0"/>
                          <a:ea typeface="+mn-ea"/>
                          <a:cs typeface="+mn-cs"/>
                          <a:sym typeface="Arial"/>
                        </a:rPr>
                        <a:t>Q2</a:t>
                      </a:r>
                      <a:endParaRPr lang="ru-KZ" sz="900" b="0" i="0" u="none" strike="noStrike" cap="none" dirty="0">
                        <a:solidFill>
                          <a:srgbClr val="000000"/>
                        </a:solidFill>
                        <a:effectLst/>
                        <a:latin typeface="Arial Narrow" panose="020B0606020202030204" pitchFamily="34" charset="0"/>
                        <a:ea typeface="+mn-ea"/>
                        <a:cs typeface="+mn-cs"/>
                        <a:sym typeface="Arial"/>
                      </a:endParaRPr>
                    </a:p>
                  </a:txBody>
                  <a:tcPr marL="9525" marR="9525" marT="0"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3">
                        <a:lumMod val="50000"/>
                        <a:alpha val="20000"/>
                      </a:schemeClr>
                    </a:solidFill>
                  </a:tcPr>
                </a:tc>
                <a:tc>
                  <a:txBody>
                    <a:bodyPr/>
                    <a:lstStyle/>
                    <a:p>
                      <a:pPr algn="ctr" fontAlgn="ctr"/>
                      <a:r>
                        <a:rPr lang="en-US" sz="900" b="0" i="0" u="none" strike="noStrike" cap="none" dirty="0">
                          <a:solidFill>
                            <a:srgbClr val="000000"/>
                          </a:solidFill>
                          <a:effectLst/>
                          <a:latin typeface="Arial Narrow" panose="020B0606020202030204" pitchFamily="34" charset="0"/>
                          <a:ea typeface="+mn-ea"/>
                          <a:cs typeface="+mn-cs"/>
                          <a:sym typeface="Arial"/>
                        </a:rPr>
                        <a:t>Q3</a:t>
                      </a:r>
                      <a:endParaRPr lang="ru-KZ" sz="900" b="0" i="0" u="none" strike="noStrike" cap="none" dirty="0">
                        <a:solidFill>
                          <a:srgbClr val="000000"/>
                        </a:solidFill>
                        <a:effectLst/>
                        <a:latin typeface="Arial Narrow" panose="020B0606020202030204" pitchFamily="34" charset="0"/>
                        <a:ea typeface="+mn-ea"/>
                        <a:cs typeface="+mn-cs"/>
                        <a:sym typeface="Arial"/>
                      </a:endParaRPr>
                    </a:p>
                  </a:txBody>
                  <a:tcPr marL="9525" marR="9525" marT="0"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3">
                        <a:lumMod val="50000"/>
                        <a:alpha val="20000"/>
                      </a:schemeClr>
                    </a:solidFill>
                  </a:tcPr>
                </a:tc>
                <a:tc>
                  <a:txBody>
                    <a:bodyPr/>
                    <a:lstStyle/>
                    <a:p>
                      <a:pPr algn="ctr" fontAlgn="ctr"/>
                      <a:r>
                        <a:rPr lang="en-US" sz="900" b="0" i="0" u="none" strike="noStrike" cap="none" dirty="0">
                          <a:solidFill>
                            <a:srgbClr val="000000"/>
                          </a:solidFill>
                          <a:effectLst/>
                          <a:latin typeface="Arial Narrow" panose="020B0606020202030204" pitchFamily="34" charset="0"/>
                          <a:ea typeface="+mn-ea"/>
                          <a:cs typeface="+mn-cs"/>
                          <a:sym typeface="Arial"/>
                        </a:rPr>
                        <a:t>Q4</a:t>
                      </a:r>
                      <a:endParaRPr lang="ru-KZ" sz="900" b="0" i="0" u="none" strike="noStrike" cap="none" dirty="0">
                        <a:solidFill>
                          <a:srgbClr val="000000"/>
                        </a:solidFill>
                        <a:effectLst/>
                        <a:latin typeface="Arial Narrow" panose="020B0606020202030204" pitchFamily="34" charset="0"/>
                        <a:ea typeface="+mn-ea"/>
                        <a:cs typeface="+mn-cs"/>
                        <a:sym typeface="Arial"/>
                      </a:endParaRPr>
                    </a:p>
                  </a:txBody>
                  <a:tcPr marL="9525" marR="9525" marT="0" marB="0" anchor="ctr">
                    <a:lnL w="6350" cap="flat" cmpd="sng" algn="ctr">
                      <a:solidFill>
                        <a:schemeClr val="tx1"/>
                      </a:solidFill>
                      <a:prstDash val="sysDot"/>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3">
                        <a:lumMod val="50000"/>
                        <a:alpha val="20000"/>
                      </a:schemeClr>
                    </a:solidFill>
                  </a:tcPr>
                </a:tc>
                <a:extLst>
                  <a:ext uri="{0D108BD9-81ED-4DB2-BD59-A6C34878D82A}">
                    <a16:rowId xmlns:a16="http://schemas.microsoft.com/office/drawing/2014/main" val="877649079"/>
                  </a:ext>
                </a:extLst>
              </a:tr>
              <a:tr h="167033">
                <a:tc>
                  <a:txBody>
                    <a:bodyPr/>
                    <a:lstStyle/>
                    <a:p>
                      <a:pPr marL="0" marR="0" lvl="0" indent="0" algn="l" defTabSz="685800" rtl="0" eaLnBrk="1" fontAlgn="auto" latinLnBrk="0" hangingPunct="1">
                        <a:lnSpc>
                          <a:spcPct val="107000"/>
                        </a:lnSpc>
                        <a:spcBef>
                          <a:spcPts val="0"/>
                        </a:spcBef>
                        <a:spcAft>
                          <a:spcPts val="0"/>
                        </a:spcAft>
                        <a:buClrTx/>
                        <a:buSzTx/>
                        <a:buFontTx/>
                        <a:buNone/>
                        <a:tabLst/>
                        <a:defRPr/>
                      </a:pPr>
                      <a:r>
                        <a:rPr lang="ru-RU" sz="900" b="1" i="0" u="none" strike="noStrike" cap="none" noProof="0" dirty="0">
                          <a:solidFill>
                            <a:srgbClr val="000000"/>
                          </a:solidFill>
                          <a:effectLst/>
                          <a:latin typeface="Arial Narrow" panose="020B0606020202030204" pitchFamily="34" charset="0"/>
                          <a:ea typeface="+mn-ea"/>
                          <a:cs typeface="+mn-cs"/>
                          <a:sym typeface="Arial"/>
                        </a:rPr>
                        <a:t>БАРЛЫҒЫ</a:t>
                      </a:r>
                      <a:endParaRPr lang="ru-RU" sz="800" b="1" i="0" u="none" strike="noStrike" cap="none" noProof="0" dirty="0">
                        <a:solidFill>
                          <a:srgbClr val="000000"/>
                        </a:solidFill>
                        <a:effectLst/>
                        <a:latin typeface="Arial Narrow" panose="020B0606020202030204" pitchFamily="34" charset="0"/>
                        <a:ea typeface="+mn-ea"/>
                        <a:cs typeface="+mn-cs"/>
                        <a:sym typeface="Arial"/>
                      </a:endParaRPr>
                    </a:p>
                  </a:txBody>
                  <a:tcPr marT="0" marB="0" anchor="ctr">
                    <a:lnL w="76200" cap="flat" cmpd="sng" algn="ctr">
                      <a:noFill/>
                      <a:prstDash val="solid"/>
                      <a:round/>
                      <a:headEnd type="none" w="med" len="med"/>
                      <a:tailEnd type="none" w="med" len="med"/>
                    </a:lnL>
                    <a:lnR w="6350" cap="flat" cmpd="sng" algn="ctr">
                      <a:solidFill>
                        <a:schemeClr val="tx1"/>
                      </a:solidFill>
                      <a:prstDash val="sysDot"/>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accent3">
                        <a:lumMod val="50000"/>
                        <a:alpha val="20000"/>
                      </a:schemeClr>
                    </a:solidFill>
                  </a:tcPr>
                </a:tc>
                <a:tc>
                  <a:txBody>
                    <a:bodyPr/>
                    <a:lstStyle/>
                    <a:p>
                      <a:pPr algn="ctr" fontAlgn="ctr"/>
                      <a:r>
                        <a:rPr lang="ru-RU" sz="900" b="1" i="0" u="none" strike="noStrike" cap="none" dirty="0">
                          <a:solidFill>
                            <a:srgbClr val="000000"/>
                          </a:solidFill>
                          <a:effectLst/>
                          <a:latin typeface="Arial Narrow" panose="020B0606020202030204" pitchFamily="34" charset="0"/>
                          <a:ea typeface="+mn-ea"/>
                          <a:cs typeface="+mn-cs"/>
                          <a:sym typeface="Arial"/>
                        </a:rPr>
                        <a:t>5 552</a:t>
                      </a:r>
                      <a:endParaRPr lang="ru-KZ" sz="900" b="1" i="0" u="none" strike="noStrike" cap="none" dirty="0">
                        <a:solidFill>
                          <a:srgbClr val="000000"/>
                        </a:solidFill>
                        <a:effectLst/>
                        <a:latin typeface="Arial Narrow" panose="020B0606020202030204" pitchFamily="34" charset="0"/>
                        <a:ea typeface="+mn-ea"/>
                        <a:cs typeface="+mn-cs"/>
                        <a:sym typeface="Arial"/>
                      </a:endParaRPr>
                    </a:p>
                  </a:txBody>
                  <a:tcPr marL="9525" marR="9525" marT="0"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50000"/>
                        <a:alpha val="20000"/>
                      </a:schemeClr>
                    </a:solidFill>
                  </a:tcPr>
                </a:tc>
                <a:tc>
                  <a:txBody>
                    <a:bodyPr/>
                    <a:lstStyle/>
                    <a:p>
                      <a:pPr algn="ctr" rtl="0" fontAlgn="ctr"/>
                      <a:r>
                        <a:rPr lang="ru-RU" sz="900" b="1" i="0" u="none" strike="noStrike">
                          <a:solidFill>
                            <a:srgbClr val="000000"/>
                          </a:solidFill>
                          <a:effectLst/>
                          <a:latin typeface="Arial Narrow" panose="020B0606020202030204" pitchFamily="34" charset="0"/>
                        </a:rPr>
                        <a:t>6 857</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3">
                        <a:lumMod val="50000"/>
                        <a:alpha val="20000"/>
                      </a:schemeClr>
                    </a:solidFill>
                  </a:tcPr>
                </a:tc>
                <a:tc>
                  <a:txBody>
                    <a:bodyPr/>
                    <a:lstStyle/>
                    <a:p>
                      <a:pPr algn="ctr" rtl="0" fontAlgn="ctr"/>
                      <a:r>
                        <a:rPr lang="ru-RU" sz="900" b="1" i="0" u="none" strike="noStrike">
                          <a:solidFill>
                            <a:srgbClr val="000000"/>
                          </a:solidFill>
                          <a:effectLst/>
                          <a:latin typeface="Arial Narrow" panose="020B0606020202030204" pitchFamily="34" charset="0"/>
                        </a:rPr>
                        <a:t>7 883</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3">
                        <a:lumMod val="50000"/>
                        <a:alpha val="20000"/>
                      </a:schemeClr>
                    </a:solidFill>
                  </a:tcPr>
                </a:tc>
                <a:tc>
                  <a:txBody>
                    <a:bodyPr/>
                    <a:lstStyle/>
                    <a:p>
                      <a:pPr algn="ctr" rtl="0" fontAlgn="ctr"/>
                      <a:r>
                        <a:rPr lang="ru-RU" sz="900" b="1" i="0" u="none" strike="noStrike" dirty="0">
                          <a:solidFill>
                            <a:srgbClr val="000000"/>
                          </a:solidFill>
                          <a:effectLst/>
                          <a:latin typeface="Arial Narrow" panose="020B0606020202030204" pitchFamily="34" charset="0"/>
                        </a:rPr>
                        <a:t>9 787</a:t>
                      </a:r>
                    </a:p>
                  </a:txBody>
                  <a:tcPr marL="9525" marR="9525" marT="9525" marB="0" anchor="ctr">
                    <a:lnL w="6350" cap="flat" cmpd="sng" algn="ctr">
                      <a:solidFill>
                        <a:schemeClr val="tx1"/>
                      </a:solidFill>
                      <a:prstDash val="sysDot"/>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3">
                        <a:lumMod val="50000"/>
                        <a:alpha val="20000"/>
                      </a:schemeClr>
                    </a:solidFill>
                  </a:tcPr>
                </a:tc>
                <a:extLst>
                  <a:ext uri="{0D108BD9-81ED-4DB2-BD59-A6C34878D82A}">
                    <a16:rowId xmlns:a16="http://schemas.microsoft.com/office/drawing/2014/main" val="1602871338"/>
                  </a:ext>
                </a:extLst>
              </a:tr>
              <a:tr h="148474">
                <a:tc>
                  <a:txBody>
                    <a:bodyPr/>
                    <a:lstStyle/>
                    <a:p>
                      <a:pPr marL="72000" algn="l" fontAlgn="b"/>
                      <a:r>
                        <a:rPr lang="ru-RU" sz="800" b="0" i="0" u="none" strike="noStrike" cap="none" dirty="0">
                          <a:solidFill>
                            <a:srgbClr val="000000"/>
                          </a:solidFill>
                          <a:effectLst/>
                          <a:latin typeface="Arial Narrow" panose="020B0606020202030204" pitchFamily="34" charset="0"/>
                          <a:ea typeface="+mn-ea"/>
                          <a:cs typeface="+mn-cs"/>
                          <a:sym typeface="Arial"/>
                        </a:rPr>
                        <a:t>БАСШЫЛАР ЖӘНЕ МЕМЛЕКЕТТІК ҚЫЗМЕТШІЛЕР</a:t>
                      </a:r>
                    </a:p>
                  </a:txBody>
                  <a:tcPr marL="9525" marR="9525" marT="0" marB="0" anchor="ctr">
                    <a:lnL w="76200" cap="flat" cmpd="sng" algn="ctr">
                      <a:noFill/>
                      <a:prstDash val="solid"/>
                      <a:round/>
                      <a:headEnd type="none" w="med" len="med"/>
                      <a:tailEnd type="none" w="med" len="med"/>
                    </a:lnL>
                    <a:lnR w="6350" cap="flat" cmpd="sng" algn="ctr">
                      <a:solidFill>
                        <a:schemeClr val="tx1"/>
                      </a:solidFill>
                      <a:prstDash val="sysDot"/>
                      <a:round/>
                      <a:headEnd type="none" w="med" len="med"/>
                      <a:tailEnd type="none" w="med" len="med"/>
                    </a:lnR>
                    <a:lnT w="12700" cap="flat" cmpd="sng" algn="ctr">
                      <a:solidFill>
                        <a:schemeClr val="tx1"/>
                      </a:solidFill>
                      <a:prstDash val="solid"/>
                      <a:round/>
                      <a:headEnd type="none" w="med" len="med"/>
                      <a:tailEnd type="none" w="med" len="med"/>
                    </a:lnT>
                    <a:lnB w="6350" cap="flat" cmpd="sng" algn="ctr">
                      <a:solidFill>
                        <a:schemeClr val="tx1"/>
                      </a:solidFill>
                      <a:prstDash val="sysDot"/>
                      <a:round/>
                      <a:headEnd type="none" w="med" len="med"/>
                      <a:tailEnd type="none" w="med" len="med"/>
                    </a:lnB>
                    <a:noFill/>
                  </a:tcPr>
                </a:tc>
                <a:tc>
                  <a:txBody>
                    <a:bodyPr/>
                    <a:lstStyle/>
                    <a:p>
                      <a:pPr algn="ctr" fontAlgn="ctr"/>
                      <a:r>
                        <a:rPr lang="ru-RU" sz="800" b="0" i="0" u="none" strike="noStrike">
                          <a:solidFill>
                            <a:srgbClr val="000000"/>
                          </a:solidFill>
                          <a:effectLst/>
                          <a:latin typeface="Arial Narrow" panose="020B0606020202030204" pitchFamily="34" charset="0"/>
                        </a:rPr>
                        <a:t>263</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12700" cap="flat" cmpd="sng" algn="ctr">
                      <a:solidFill>
                        <a:schemeClr val="tx1"/>
                      </a:solidFill>
                      <a:prstDash val="solid"/>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ru-RU" sz="800" b="0" i="0" u="none" strike="noStrike">
                          <a:solidFill>
                            <a:srgbClr val="000000"/>
                          </a:solidFill>
                          <a:effectLst/>
                          <a:latin typeface="Arial Narrow" panose="020B0606020202030204" pitchFamily="34" charset="0"/>
                        </a:rPr>
                        <a:t>274</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12700" cap="flat" cmpd="sng" algn="ctr">
                      <a:solidFill>
                        <a:schemeClr val="tx1"/>
                      </a:solidFill>
                      <a:prstDash val="solid"/>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ru-RU" sz="800" b="0" i="0" u="none" strike="noStrike">
                          <a:solidFill>
                            <a:srgbClr val="000000"/>
                          </a:solidFill>
                          <a:effectLst/>
                          <a:latin typeface="Arial Narrow" panose="020B0606020202030204" pitchFamily="34" charset="0"/>
                        </a:rPr>
                        <a:t>309</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12700" cap="flat" cmpd="sng" algn="ctr">
                      <a:solidFill>
                        <a:schemeClr val="tx1"/>
                      </a:solidFill>
                      <a:prstDash val="solid"/>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ru-RU" sz="800" b="0" i="0" u="none" strike="noStrike">
                          <a:solidFill>
                            <a:srgbClr val="000000"/>
                          </a:solidFill>
                          <a:effectLst/>
                          <a:latin typeface="Arial Narrow" panose="020B0606020202030204" pitchFamily="34" charset="0"/>
                        </a:rPr>
                        <a:t>308</a:t>
                      </a:r>
                    </a:p>
                  </a:txBody>
                  <a:tcPr marL="9525" marR="9525" marT="9525" marB="0" anchor="ctr">
                    <a:lnL w="6350" cap="flat" cmpd="sng" algn="ctr">
                      <a:solidFill>
                        <a:schemeClr val="tx1"/>
                      </a:solidFill>
                      <a:prstDash val="sysDot"/>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052355308"/>
                  </a:ext>
                </a:extLst>
              </a:tr>
              <a:tr h="148474">
                <a:tc>
                  <a:txBody>
                    <a:bodyPr/>
                    <a:lstStyle/>
                    <a:p>
                      <a:pPr marL="72000" algn="l" fontAlgn="b"/>
                      <a:r>
                        <a:rPr lang="ru-RU" sz="800" b="0" i="0" u="none" strike="noStrike" cap="none" dirty="0">
                          <a:solidFill>
                            <a:srgbClr val="000000"/>
                          </a:solidFill>
                          <a:effectLst/>
                          <a:latin typeface="Arial Narrow" panose="020B0606020202030204" pitchFamily="34" charset="0"/>
                          <a:ea typeface="+mn-ea"/>
                          <a:cs typeface="+mn-cs"/>
                          <a:sym typeface="Arial"/>
                        </a:rPr>
                        <a:t>КӘСІБИ МАМАНДАР</a:t>
                      </a:r>
                    </a:p>
                  </a:txBody>
                  <a:tcPr marL="9525" marR="9525" marT="0" marB="0" anchor="ctr">
                    <a:lnL w="76200" cap="flat" cmpd="sng" algn="ctr">
                      <a:noFill/>
                      <a:prstDash val="solid"/>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solidFill>
                      <a:schemeClr val="accent3">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1 250</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1 624</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solidFill>
                      <a:schemeClr val="accent3">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1 388</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solidFill>
                      <a:schemeClr val="accent3">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2 879</a:t>
                      </a:r>
                    </a:p>
                  </a:txBody>
                  <a:tcPr marL="9525" marR="9525" marT="9525" marB="0" anchor="ctr">
                    <a:lnL w="6350" cap="flat" cmpd="sng" algn="ctr">
                      <a:solidFill>
                        <a:schemeClr val="tx1"/>
                      </a:solidFill>
                      <a:prstDash val="sysDot"/>
                      <a:round/>
                      <a:headEnd type="none" w="med" len="med"/>
                      <a:tailEnd type="none" w="med" len="med"/>
                    </a:lnL>
                    <a:lnR w="12700" cap="flat" cmpd="sng" algn="ctr">
                      <a:noFill/>
                      <a:prstDash val="solid"/>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solidFill>
                      <a:schemeClr val="accent3">
                        <a:lumMod val="50000"/>
                        <a:alpha val="20000"/>
                      </a:schemeClr>
                    </a:solidFill>
                  </a:tcPr>
                </a:tc>
                <a:extLst>
                  <a:ext uri="{0D108BD9-81ED-4DB2-BD59-A6C34878D82A}">
                    <a16:rowId xmlns:a16="http://schemas.microsoft.com/office/drawing/2014/main" val="4077338817"/>
                  </a:ext>
                </a:extLst>
              </a:tr>
              <a:tr h="148474">
                <a:tc>
                  <a:txBody>
                    <a:bodyPr/>
                    <a:lstStyle/>
                    <a:p>
                      <a:pPr marL="72000" algn="l" fontAlgn="b"/>
                      <a:r>
                        <a:rPr lang="ru-RU" sz="800" b="0" i="0" u="none" strike="noStrike" cap="none" dirty="0">
                          <a:solidFill>
                            <a:srgbClr val="000000"/>
                          </a:solidFill>
                          <a:effectLst/>
                          <a:latin typeface="Arial Narrow" panose="020B0606020202030204" pitchFamily="34" charset="0"/>
                          <a:ea typeface="+mn-ea"/>
                          <a:cs typeface="+mn-cs"/>
                          <a:sym typeface="Arial"/>
                        </a:rPr>
                        <a:t>ТЕХНИК МАМАНДАР ЖӘНЕ БАСҚА ДА КӘСІБИ КӨМЕКШІ ПЕРСОНАЛ</a:t>
                      </a:r>
                    </a:p>
                  </a:txBody>
                  <a:tcPr marL="9525" marR="9525" marT="0" marB="0" anchor="ctr">
                    <a:lnL w="76200" cap="flat" cmpd="sng" algn="ctr">
                      <a:noFill/>
                      <a:prstDash val="solid"/>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noFill/>
                  </a:tcPr>
                </a:tc>
                <a:tc>
                  <a:txBody>
                    <a:bodyPr/>
                    <a:lstStyle/>
                    <a:p>
                      <a:pPr algn="ctr" fontAlgn="ctr"/>
                      <a:r>
                        <a:rPr lang="ru-RU" sz="800" b="0" i="0" u="none" strike="noStrike">
                          <a:solidFill>
                            <a:srgbClr val="000000"/>
                          </a:solidFill>
                          <a:effectLst/>
                          <a:latin typeface="Arial Narrow" panose="020B0606020202030204" pitchFamily="34" charset="0"/>
                        </a:rPr>
                        <a:t>488</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ru-RU" sz="800" b="0" i="0" u="none" strike="noStrike">
                          <a:solidFill>
                            <a:srgbClr val="000000"/>
                          </a:solidFill>
                          <a:effectLst/>
                          <a:latin typeface="Arial Narrow" panose="020B0606020202030204" pitchFamily="34" charset="0"/>
                        </a:rPr>
                        <a:t>750</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ru-RU" sz="800" b="0" i="0" u="none" strike="noStrike">
                          <a:solidFill>
                            <a:srgbClr val="000000"/>
                          </a:solidFill>
                          <a:effectLst/>
                          <a:latin typeface="Arial Narrow" panose="020B0606020202030204" pitchFamily="34" charset="0"/>
                        </a:rPr>
                        <a:t>731</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ru-RU" sz="800" b="0" i="0" u="none" strike="noStrike">
                          <a:solidFill>
                            <a:srgbClr val="000000"/>
                          </a:solidFill>
                          <a:effectLst/>
                          <a:latin typeface="Arial Narrow" panose="020B0606020202030204" pitchFamily="34" charset="0"/>
                        </a:rPr>
                        <a:t>979</a:t>
                      </a:r>
                    </a:p>
                  </a:txBody>
                  <a:tcPr marL="9525" marR="9525" marT="9525" marB="0" anchor="ctr">
                    <a:lnL w="6350" cap="flat" cmpd="sng" algn="ctr">
                      <a:solidFill>
                        <a:schemeClr val="tx1"/>
                      </a:solidFill>
                      <a:prstDash val="sysDot"/>
                      <a:round/>
                      <a:headEnd type="none" w="med" len="med"/>
                      <a:tailEnd type="none" w="med" len="med"/>
                    </a:lnL>
                    <a:lnR w="12700" cap="flat" cmpd="sng" algn="ctr">
                      <a:noFill/>
                      <a:prstDash val="solid"/>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500228116"/>
                  </a:ext>
                </a:extLst>
              </a:tr>
              <a:tr h="148474">
                <a:tc>
                  <a:txBody>
                    <a:bodyPr/>
                    <a:lstStyle/>
                    <a:p>
                      <a:pPr marL="72000" algn="l" fontAlgn="b"/>
                      <a:r>
                        <a:rPr lang="ru-RU" sz="800" b="0" i="0" u="none" strike="noStrike" cap="none" dirty="0">
                          <a:solidFill>
                            <a:srgbClr val="000000"/>
                          </a:solidFill>
                          <a:effectLst/>
                          <a:latin typeface="Arial Narrow" panose="020B0606020202030204" pitchFamily="34" charset="0"/>
                          <a:ea typeface="+mn-ea"/>
                          <a:cs typeface="+mn-cs"/>
                          <a:sym typeface="Arial"/>
                        </a:rPr>
                        <a:t>ӘКІМШІЛЕНДІРУ САЛАСЫНДАҒЫ ҚЫЗМЕТШІЛЕР</a:t>
                      </a:r>
                    </a:p>
                  </a:txBody>
                  <a:tcPr marL="9525" marR="9525" marT="0" marB="0" anchor="ctr">
                    <a:lnL w="76200" cap="flat" cmpd="sng" algn="ctr">
                      <a:noFill/>
                      <a:prstDash val="solid"/>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solidFill>
                      <a:schemeClr val="accent3">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210</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171</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solidFill>
                      <a:schemeClr val="accent3">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230</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solidFill>
                      <a:schemeClr val="accent3">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494</a:t>
                      </a:r>
                    </a:p>
                  </a:txBody>
                  <a:tcPr marL="9525" marR="9525" marT="9525" marB="0" anchor="ctr">
                    <a:lnL w="6350" cap="flat" cmpd="sng" algn="ctr">
                      <a:solidFill>
                        <a:schemeClr val="tx1"/>
                      </a:solidFill>
                      <a:prstDash val="sysDot"/>
                      <a:round/>
                      <a:headEnd type="none" w="med" len="med"/>
                      <a:tailEnd type="none" w="med" len="med"/>
                    </a:lnL>
                    <a:lnR w="12700" cap="flat" cmpd="sng" algn="ctr">
                      <a:noFill/>
                      <a:prstDash val="solid"/>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solidFill>
                      <a:schemeClr val="accent3">
                        <a:lumMod val="50000"/>
                        <a:alpha val="20000"/>
                      </a:schemeClr>
                    </a:solidFill>
                  </a:tcPr>
                </a:tc>
                <a:extLst>
                  <a:ext uri="{0D108BD9-81ED-4DB2-BD59-A6C34878D82A}">
                    <a16:rowId xmlns:a16="http://schemas.microsoft.com/office/drawing/2014/main" val="1221627480"/>
                  </a:ext>
                </a:extLst>
              </a:tr>
              <a:tr h="148474">
                <a:tc>
                  <a:txBody>
                    <a:bodyPr/>
                    <a:lstStyle/>
                    <a:p>
                      <a:pPr marL="72000" algn="l" fontAlgn="b"/>
                      <a:r>
                        <a:rPr lang="ru-RU" sz="800" b="0" i="0" u="none" strike="noStrike" cap="none" dirty="0">
                          <a:solidFill>
                            <a:srgbClr val="000000"/>
                          </a:solidFill>
                          <a:effectLst/>
                          <a:latin typeface="Arial Narrow" panose="020B0606020202030204" pitchFamily="34" charset="0"/>
                          <a:ea typeface="+mn-ea"/>
                          <a:cs typeface="+mn-cs"/>
                          <a:sym typeface="Arial"/>
                        </a:rPr>
                        <a:t>ҚЫЗМЕТ КӨРСЕТУ ЖӘНЕ САУДА САЛАСЫНЫҢ ЖҰМЫСКЕРЛЕРІ</a:t>
                      </a:r>
                    </a:p>
                  </a:txBody>
                  <a:tcPr marL="9525" marR="9525" marT="0" marB="0" anchor="ctr">
                    <a:lnL w="76200" cap="flat" cmpd="sng" algn="ctr">
                      <a:noFill/>
                      <a:prstDash val="solid"/>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noFill/>
                  </a:tcPr>
                </a:tc>
                <a:tc>
                  <a:txBody>
                    <a:bodyPr/>
                    <a:lstStyle/>
                    <a:p>
                      <a:pPr algn="ctr" fontAlgn="ctr"/>
                      <a:r>
                        <a:rPr lang="ru-RU" sz="800" b="0" i="0" u="none" strike="noStrike">
                          <a:solidFill>
                            <a:srgbClr val="000000"/>
                          </a:solidFill>
                          <a:effectLst/>
                          <a:latin typeface="Arial Narrow" panose="020B0606020202030204" pitchFamily="34" charset="0"/>
                        </a:rPr>
                        <a:t>570</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ru-RU" sz="800" b="0" i="0" u="none" strike="noStrike">
                          <a:solidFill>
                            <a:srgbClr val="000000"/>
                          </a:solidFill>
                          <a:effectLst/>
                          <a:latin typeface="Arial Narrow" panose="020B0606020202030204" pitchFamily="34" charset="0"/>
                        </a:rPr>
                        <a:t>686</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ru-RU" sz="800" b="0" i="0" u="none" strike="noStrike">
                          <a:solidFill>
                            <a:srgbClr val="000000"/>
                          </a:solidFill>
                          <a:effectLst/>
                          <a:latin typeface="Arial Narrow" panose="020B0606020202030204" pitchFamily="34" charset="0"/>
                        </a:rPr>
                        <a:t>848</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ru-RU" sz="800" b="0" i="0" u="none" strike="noStrike">
                          <a:solidFill>
                            <a:srgbClr val="000000"/>
                          </a:solidFill>
                          <a:effectLst/>
                          <a:latin typeface="Arial Narrow" panose="020B0606020202030204" pitchFamily="34" charset="0"/>
                        </a:rPr>
                        <a:t>849</a:t>
                      </a:r>
                    </a:p>
                  </a:txBody>
                  <a:tcPr marL="9525" marR="9525" marT="9525" marB="0" anchor="ctr">
                    <a:lnL w="6350" cap="flat" cmpd="sng" algn="ctr">
                      <a:solidFill>
                        <a:schemeClr val="tx1"/>
                      </a:solidFill>
                      <a:prstDash val="sysDot"/>
                      <a:round/>
                      <a:headEnd type="none" w="med" len="med"/>
                      <a:tailEnd type="none" w="med" len="med"/>
                    </a:lnL>
                    <a:lnR w="12700" cap="flat" cmpd="sng" algn="ctr">
                      <a:noFill/>
                      <a:prstDash val="solid"/>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182707914"/>
                  </a:ext>
                </a:extLst>
              </a:tr>
              <a:tr h="148474">
                <a:tc>
                  <a:txBody>
                    <a:bodyPr/>
                    <a:lstStyle/>
                    <a:p>
                      <a:pPr marL="72000" algn="l" fontAlgn="b"/>
                      <a:r>
                        <a:rPr lang="ru-RU" sz="800" b="0" i="0" u="none" strike="noStrike" cap="none" dirty="0">
                          <a:solidFill>
                            <a:srgbClr val="000000"/>
                          </a:solidFill>
                          <a:effectLst/>
                          <a:latin typeface="Arial Narrow" panose="020B0606020202030204" pitchFamily="34" charset="0"/>
                          <a:ea typeface="+mn-ea"/>
                          <a:cs typeface="+mn-cs"/>
                          <a:sym typeface="Arial"/>
                        </a:rPr>
                        <a:t>ФЕРМЕР Ж/Е АУЫЛ/ОРМАН, БАЛЫҚ ШАРУА-ЫҢ Ж/Е БАЛЫҚ АУЛАУ ЖҰМЫС-РЫ</a:t>
                      </a:r>
                    </a:p>
                  </a:txBody>
                  <a:tcPr marL="9525" marR="9525" marT="0" marB="0" anchor="ctr">
                    <a:lnL w="76200" cap="flat" cmpd="sng" algn="ctr">
                      <a:noFill/>
                      <a:prstDash val="solid"/>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solidFill>
                      <a:schemeClr val="accent3">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10</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3</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solidFill>
                      <a:schemeClr val="accent3">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solidFill>
                      <a:schemeClr val="accent3">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12</a:t>
                      </a:r>
                    </a:p>
                  </a:txBody>
                  <a:tcPr marL="9525" marR="9525" marT="9525" marB="0" anchor="ctr">
                    <a:lnL w="6350" cap="flat" cmpd="sng" algn="ctr">
                      <a:solidFill>
                        <a:schemeClr val="tx1"/>
                      </a:solidFill>
                      <a:prstDash val="sysDot"/>
                      <a:round/>
                      <a:headEnd type="none" w="med" len="med"/>
                      <a:tailEnd type="none" w="med" len="med"/>
                    </a:lnL>
                    <a:lnR w="12700" cap="flat" cmpd="sng" algn="ctr">
                      <a:noFill/>
                      <a:prstDash val="solid"/>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solidFill>
                      <a:schemeClr val="accent3">
                        <a:lumMod val="50000"/>
                        <a:alpha val="20000"/>
                      </a:schemeClr>
                    </a:solidFill>
                  </a:tcPr>
                </a:tc>
                <a:extLst>
                  <a:ext uri="{0D108BD9-81ED-4DB2-BD59-A6C34878D82A}">
                    <a16:rowId xmlns:a16="http://schemas.microsoft.com/office/drawing/2014/main" val="3434696259"/>
                  </a:ext>
                </a:extLst>
              </a:tr>
              <a:tr h="148474">
                <a:tc>
                  <a:txBody>
                    <a:bodyPr/>
                    <a:lstStyle/>
                    <a:p>
                      <a:pPr marL="72000" algn="l" fontAlgn="b"/>
                      <a:r>
                        <a:rPr lang="ru-RU" sz="800" b="0" i="0" u="none" strike="noStrike" cap="none" dirty="0">
                          <a:solidFill>
                            <a:srgbClr val="000000"/>
                          </a:solidFill>
                          <a:effectLst/>
                          <a:latin typeface="Arial Narrow" panose="020B0606020202030204" pitchFamily="34" charset="0"/>
                          <a:ea typeface="+mn-ea"/>
                          <a:cs typeface="+mn-cs"/>
                          <a:sym typeface="Arial"/>
                        </a:rPr>
                        <a:t>ӨНЕРКӘСІП, ҚҰРЫЛЫС, КӨЛІК Ж/Е БАСҚА ТЕКТЕС ЖҰМЫСШЫЛАРЫ</a:t>
                      </a:r>
                    </a:p>
                  </a:txBody>
                  <a:tcPr marL="9525" marR="9525" marT="0" marB="0" anchor="ctr">
                    <a:lnL w="76200" cap="flat" cmpd="sng" algn="ctr">
                      <a:noFill/>
                      <a:prstDash val="solid"/>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noFill/>
                  </a:tcPr>
                </a:tc>
                <a:tc>
                  <a:txBody>
                    <a:bodyPr/>
                    <a:lstStyle/>
                    <a:p>
                      <a:pPr algn="ctr" fontAlgn="ctr"/>
                      <a:r>
                        <a:rPr lang="ru-RU" sz="800" b="0" i="0" u="none" strike="noStrike">
                          <a:solidFill>
                            <a:srgbClr val="000000"/>
                          </a:solidFill>
                          <a:effectLst/>
                          <a:latin typeface="Arial Narrow" panose="020B0606020202030204" pitchFamily="34" charset="0"/>
                        </a:rPr>
                        <a:t>666</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ru-RU" sz="800" b="0" i="0" u="none" strike="noStrike">
                          <a:solidFill>
                            <a:srgbClr val="000000"/>
                          </a:solidFill>
                          <a:effectLst/>
                          <a:latin typeface="Arial Narrow" panose="020B0606020202030204" pitchFamily="34" charset="0"/>
                        </a:rPr>
                        <a:t>769</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ru-RU" sz="800" b="0" i="0" u="none" strike="noStrike">
                          <a:solidFill>
                            <a:srgbClr val="000000"/>
                          </a:solidFill>
                          <a:effectLst/>
                          <a:latin typeface="Arial Narrow" panose="020B0606020202030204" pitchFamily="34" charset="0"/>
                        </a:rPr>
                        <a:t>913</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ru-RU" sz="800" b="0" i="0" u="none" strike="noStrike">
                          <a:solidFill>
                            <a:srgbClr val="000000"/>
                          </a:solidFill>
                          <a:effectLst/>
                          <a:latin typeface="Arial Narrow" panose="020B0606020202030204" pitchFamily="34" charset="0"/>
                        </a:rPr>
                        <a:t>905</a:t>
                      </a:r>
                    </a:p>
                  </a:txBody>
                  <a:tcPr marL="9525" marR="9525" marT="9525" marB="0" anchor="ctr">
                    <a:lnL w="6350" cap="flat" cmpd="sng" algn="ctr">
                      <a:solidFill>
                        <a:schemeClr val="tx1"/>
                      </a:solidFill>
                      <a:prstDash val="sysDot"/>
                      <a:round/>
                      <a:headEnd type="none" w="med" len="med"/>
                      <a:tailEnd type="none" w="med" len="med"/>
                    </a:lnL>
                    <a:lnR w="12700" cap="flat" cmpd="sng" algn="ctr">
                      <a:noFill/>
                      <a:prstDash val="solid"/>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033135677"/>
                  </a:ext>
                </a:extLst>
              </a:tr>
              <a:tr h="148474">
                <a:tc>
                  <a:txBody>
                    <a:bodyPr/>
                    <a:lstStyle/>
                    <a:p>
                      <a:pPr marL="72000" algn="l" fontAlgn="b"/>
                      <a:r>
                        <a:rPr lang="ru-RU" sz="800" b="0" i="0" u="none" strike="noStrike" cap="none" dirty="0">
                          <a:solidFill>
                            <a:srgbClr val="000000"/>
                          </a:solidFill>
                          <a:effectLst/>
                          <a:latin typeface="Arial Narrow" panose="020B0606020202030204" pitchFamily="34" charset="0"/>
                          <a:ea typeface="+mn-ea"/>
                          <a:cs typeface="+mn-cs"/>
                          <a:sym typeface="Arial"/>
                        </a:rPr>
                        <a:t>ӨНДІРІСТІК ЖАБДЫҚ ОПЕРАТОРЛАРЫ, ҚҰРАСТЫРУШЫЛАРЫ Ж/Е ЖҮРГІЗУШІЛЕРІ</a:t>
                      </a:r>
                    </a:p>
                  </a:txBody>
                  <a:tcPr marL="9525" marR="9525" marT="0" marB="0" anchor="ctr">
                    <a:lnL w="76200" cap="flat" cmpd="sng" algn="ctr">
                      <a:noFill/>
                      <a:prstDash val="solid"/>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solidFill>
                      <a:schemeClr val="accent3">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628</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725</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solidFill>
                      <a:schemeClr val="accent3">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751</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solidFill>
                      <a:schemeClr val="accent3">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626</a:t>
                      </a:r>
                    </a:p>
                  </a:txBody>
                  <a:tcPr marL="9525" marR="9525" marT="9525" marB="0" anchor="ctr">
                    <a:lnL w="6350" cap="flat" cmpd="sng" algn="ctr">
                      <a:solidFill>
                        <a:schemeClr val="tx1"/>
                      </a:solidFill>
                      <a:prstDash val="sysDot"/>
                      <a:round/>
                      <a:headEnd type="none" w="med" len="med"/>
                      <a:tailEnd type="none" w="med" len="med"/>
                    </a:lnL>
                    <a:lnR w="12700" cap="flat" cmpd="sng" algn="ctr">
                      <a:noFill/>
                      <a:prstDash val="solid"/>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solidFill>
                      <a:schemeClr val="accent3">
                        <a:lumMod val="50000"/>
                        <a:alpha val="20000"/>
                      </a:schemeClr>
                    </a:solidFill>
                  </a:tcPr>
                </a:tc>
                <a:extLst>
                  <a:ext uri="{0D108BD9-81ED-4DB2-BD59-A6C34878D82A}">
                    <a16:rowId xmlns:a16="http://schemas.microsoft.com/office/drawing/2014/main" val="3877348172"/>
                  </a:ext>
                </a:extLst>
              </a:tr>
              <a:tr h="148474">
                <a:tc>
                  <a:txBody>
                    <a:bodyPr/>
                    <a:lstStyle/>
                    <a:p>
                      <a:pPr marL="72000" algn="l" fontAlgn="b"/>
                      <a:r>
                        <a:rPr lang="ru-RU" sz="800" b="0" i="0" u="none" strike="noStrike" cap="none" dirty="0">
                          <a:solidFill>
                            <a:srgbClr val="000000"/>
                          </a:solidFill>
                          <a:effectLst/>
                          <a:latin typeface="Arial Narrow" panose="020B0606020202030204" pitchFamily="34" charset="0"/>
                          <a:ea typeface="+mn-ea"/>
                          <a:cs typeface="+mn-cs"/>
                          <a:sym typeface="Arial"/>
                        </a:rPr>
                        <a:t>БІЛІКТІЛІГІ ЖОҚ ЖҰМЫСШЫЛАР</a:t>
                      </a:r>
                    </a:p>
                  </a:txBody>
                  <a:tcPr marL="9525" marR="9525" marT="0" marB="0" anchor="ctr">
                    <a:lnL w="76200" cap="flat" cmpd="sng" algn="ctr">
                      <a:noFill/>
                      <a:prstDash val="solid"/>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noFill/>
                  </a:tcPr>
                </a:tc>
                <a:tc>
                  <a:txBody>
                    <a:bodyPr/>
                    <a:lstStyle/>
                    <a:p>
                      <a:pPr algn="ctr" fontAlgn="ctr"/>
                      <a:r>
                        <a:rPr lang="ru-RU" sz="800" b="0" i="0" u="none" strike="noStrike" dirty="0">
                          <a:solidFill>
                            <a:srgbClr val="000000"/>
                          </a:solidFill>
                          <a:effectLst/>
                          <a:latin typeface="Arial Narrow" panose="020B0606020202030204" pitchFamily="34" charset="0"/>
                        </a:rPr>
                        <a:t>1 467</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ru-RU" sz="800" b="0" i="0" u="none" strike="noStrike">
                          <a:solidFill>
                            <a:srgbClr val="000000"/>
                          </a:solidFill>
                          <a:effectLst/>
                          <a:latin typeface="Arial Narrow" panose="020B0606020202030204" pitchFamily="34" charset="0"/>
                        </a:rPr>
                        <a:t>1 855</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ru-RU" sz="800" b="0" i="0" u="none" strike="noStrike">
                          <a:solidFill>
                            <a:srgbClr val="000000"/>
                          </a:solidFill>
                          <a:effectLst/>
                          <a:latin typeface="Arial Narrow" panose="020B0606020202030204" pitchFamily="34" charset="0"/>
                        </a:rPr>
                        <a:t>2 711</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ru-RU" sz="800" b="0" i="0" u="none" strike="noStrike" dirty="0">
                          <a:solidFill>
                            <a:srgbClr val="000000"/>
                          </a:solidFill>
                          <a:effectLst/>
                          <a:latin typeface="Arial Narrow" panose="020B0606020202030204" pitchFamily="34" charset="0"/>
                        </a:rPr>
                        <a:t>2 735</a:t>
                      </a:r>
                    </a:p>
                  </a:txBody>
                  <a:tcPr marL="9525" marR="9525" marT="9525" marB="0" anchor="ctr">
                    <a:lnL w="6350" cap="flat" cmpd="sng" algn="ctr">
                      <a:solidFill>
                        <a:schemeClr val="tx1"/>
                      </a:solidFill>
                      <a:prstDash val="sysDot"/>
                      <a:round/>
                      <a:headEnd type="none" w="med" len="med"/>
                      <a:tailEnd type="none" w="med" len="med"/>
                    </a:lnL>
                    <a:lnR w="12700" cap="flat" cmpd="sng" algn="ctr">
                      <a:noFill/>
                      <a:prstDash val="solid"/>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605250712"/>
                  </a:ext>
                </a:extLst>
              </a:tr>
            </a:tbl>
          </a:graphicData>
        </a:graphic>
      </p:graphicFrame>
      <p:cxnSp>
        <p:nvCxnSpPr>
          <p:cNvPr id="27" name="Прямая соединительная линия 26">
            <a:extLst>
              <a:ext uri="{FF2B5EF4-FFF2-40B4-BE49-F238E27FC236}">
                <a16:creationId xmlns:a16="http://schemas.microsoft.com/office/drawing/2014/main" id="{480B2A30-D1CC-17C9-94C0-97FF5DA84854}"/>
              </a:ext>
            </a:extLst>
          </p:cNvPr>
          <p:cNvCxnSpPr>
            <a:cxnSpLocks/>
          </p:cNvCxnSpPr>
          <p:nvPr/>
        </p:nvCxnSpPr>
        <p:spPr>
          <a:xfrm>
            <a:off x="6661786" y="1204913"/>
            <a:ext cx="0" cy="1690687"/>
          </a:xfrm>
          <a:prstGeom prst="line">
            <a:avLst/>
          </a:prstGeom>
          <a:ln w="28575">
            <a:solidFill>
              <a:srgbClr val="007F76"/>
            </a:solidFill>
          </a:ln>
        </p:spPr>
        <p:style>
          <a:lnRef idx="1">
            <a:schemeClr val="accent1"/>
          </a:lnRef>
          <a:fillRef idx="0">
            <a:schemeClr val="accent1"/>
          </a:fillRef>
          <a:effectRef idx="0">
            <a:schemeClr val="accent1"/>
          </a:effectRef>
          <a:fontRef idx="minor">
            <a:schemeClr val="tx1"/>
          </a:fontRef>
        </p:style>
      </p:cxnSp>
      <p:cxnSp>
        <p:nvCxnSpPr>
          <p:cNvPr id="30" name="Прямая соединительная линия 29">
            <a:extLst>
              <a:ext uri="{FF2B5EF4-FFF2-40B4-BE49-F238E27FC236}">
                <a16:creationId xmlns:a16="http://schemas.microsoft.com/office/drawing/2014/main" id="{2DDD45A9-69D2-201F-3470-541F6E72F277}"/>
              </a:ext>
            </a:extLst>
          </p:cNvPr>
          <p:cNvCxnSpPr>
            <a:cxnSpLocks/>
          </p:cNvCxnSpPr>
          <p:nvPr/>
        </p:nvCxnSpPr>
        <p:spPr>
          <a:xfrm>
            <a:off x="6661786" y="3019425"/>
            <a:ext cx="0" cy="1685882"/>
          </a:xfrm>
          <a:prstGeom prst="line">
            <a:avLst/>
          </a:prstGeom>
          <a:ln w="28575">
            <a:solidFill>
              <a:schemeClr val="accent3">
                <a:lumMod val="50000"/>
              </a:schemeClr>
            </a:solidFill>
          </a:ln>
        </p:spPr>
        <p:style>
          <a:lnRef idx="1">
            <a:schemeClr val="accent1"/>
          </a:lnRef>
          <a:fillRef idx="0">
            <a:schemeClr val="accent1"/>
          </a:fillRef>
          <a:effectRef idx="0">
            <a:schemeClr val="accent1"/>
          </a:effectRef>
          <a:fontRef idx="minor">
            <a:schemeClr val="tx1"/>
          </a:fontRef>
        </p:style>
      </p:cxnSp>
      <p:cxnSp>
        <p:nvCxnSpPr>
          <p:cNvPr id="31" name="Прямая соединительная линия 30">
            <a:extLst>
              <a:ext uri="{FF2B5EF4-FFF2-40B4-BE49-F238E27FC236}">
                <a16:creationId xmlns:a16="http://schemas.microsoft.com/office/drawing/2014/main" id="{A672A320-8DA2-339A-0CD3-33144AEBC3A9}"/>
              </a:ext>
            </a:extLst>
          </p:cNvPr>
          <p:cNvCxnSpPr>
            <a:cxnSpLocks/>
          </p:cNvCxnSpPr>
          <p:nvPr/>
        </p:nvCxnSpPr>
        <p:spPr>
          <a:xfrm>
            <a:off x="6661786" y="4838700"/>
            <a:ext cx="0" cy="1661275"/>
          </a:xfrm>
          <a:prstGeom prst="line">
            <a:avLst/>
          </a:prstGeom>
          <a:ln w="28575">
            <a:solidFill>
              <a:schemeClr val="accent6">
                <a:lumMod val="50000"/>
              </a:schemeClr>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735346278"/>
      </p:ext>
    </p:extLst>
  </p:cSld>
  <p:clrMapOvr>
    <a:masterClrMapping/>
  </p:clrMapOvr>
</p:sld>
</file>

<file path=ppt/slides/slide5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Номер слайда 2">
            <a:extLst>
              <a:ext uri="{FF2B5EF4-FFF2-40B4-BE49-F238E27FC236}">
                <a16:creationId xmlns:a16="http://schemas.microsoft.com/office/drawing/2014/main" id="{0FE3E8E7-F31A-7D55-7372-1BEAD488D2B4}"/>
              </a:ext>
            </a:extLst>
          </p:cNvPr>
          <p:cNvSpPr>
            <a:spLocks noGrp="1"/>
          </p:cNvSpPr>
          <p:nvPr>
            <p:ph type="sldNum" sz="quarter" idx="12"/>
          </p:nvPr>
        </p:nvSpPr>
        <p:spPr/>
        <p:txBody>
          <a:bodyPr/>
          <a:lstStyle/>
          <a:p>
            <a:fld id="{4060C6F1-8618-4CCA-B45E-7B199C8F5830}" type="slidenum">
              <a:rPr lang="ru-RU" smtClean="0"/>
              <a:pPr/>
              <a:t>57</a:t>
            </a:fld>
            <a:r>
              <a:rPr lang="en-US" dirty="0"/>
              <a:t> </a:t>
            </a:r>
            <a:r>
              <a:rPr lang="ru-RU" dirty="0"/>
              <a:t>из 82</a:t>
            </a:r>
          </a:p>
        </p:txBody>
      </p:sp>
      <p:sp>
        <p:nvSpPr>
          <p:cNvPr id="6" name="Заголовок 3">
            <a:extLst>
              <a:ext uri="{FF2B5EF4-FFF2-40B4-BE49-F238E27FC236}">
                <a16:creationId xmlns:a16="http://schemas.microsoft.com/office/drawing/2014/main" id="{AC634985-2978-6D1D-9219-6D9F23D568B0}"/>
              </a:ext>
            </a:extLst>
          </p:cNvPr>
          <p:cNvSpPr txBox="1">
            <a:spLocks/>
          </p:cNvSpPr>
          <p:nvPr/>
        </p:nvSpPr>
        <p:spPr>
          <a:xfrm>
            <a:off x="72000" y="0"/>
            <a:ext cx="12120000" cy="859626"/>
          </a:xfrm>
          <a:prstGeom prst="rect">
            <a:avLst/>
          </a:prstGeom>
        </p:spPr>
        <p:txBody>
          <a:bodyPr anchor="ctr"/>
          <a:lstStyle>
            <a:defPPr marR="0" lvl="0" algn="l" rtl="0">
              <a:lnSpc>
                <a:spcPct val="100000"/>
              </a:lnSpc>
              <a:spcBef>
                <a:spcPts val="0"/>
              </a:spcBef>
              <a:spcAft>
                <a:spcPts val="0"/>
              </a:spcAft>
            </a:defPPr>
            <a:lvl1pPr marR="0" lvl="0" algn="l" rtl="0" eaLnBrk="1" hangingPunct="1">
              <a:lnSpc>
                <a:spcPct val="100000"/>
              </a:lnSpc>
              <a:spcBef>
                <a:spcPts val="0"/>
              </a:spcBef>
              <a:spcAft>
                <a:spcPts val="0"/>
              </a:spcAft>
              <a:buNone/>
              <a:defRPr sz="2667" b="1" i="0" u="none" strike="noStrike" cap="none">
                <a:solidFill>
                  <a:srgbClr val="007F76"/>
                </a:solidFill>
                <a:latin typeface="Arial" panose="020B0604020202020204" pitchFamily="34" charset="0"/>
                <a:ea typeface="Calibri" panose="020F0502020204030204" pitchFamily="34" charset="0"/>
                <a:cs typeface="Arial" panose="020B0604020202020204" pitchFamily="34" charset="0"/>
                <a:sym typeface="Arial"/>
              </a:defRPr>
            </a:lvl1pPr>
          </a:lstStyle>
          <a:p>
            <a:pPr defTabSz="914400"/>
            <a:r>
              <a:rPr lang="ru-RU" dirty="0"/>
              <a:t>2019-2022 </a:t>
            </a:r>
            <a:r>
              <a:rPr lang="ru-RU" dirty="0" err="1"/>
              <a:t>жылдағы</a:t>
            </a:r>
            <a:r>
              <a:rPr lang="ru-RU" dirty="0"/>
              <a:t> </a:t>
            </a:r>
            <a:r>
              <a:rPr lang="ru-RU" dirty="0" err="1"/>
              <a:t>Маңғыстау</a:t>
            </a:r>
            <a:r>
              <a:rPr lang="ru-RU" dirty="0"/>
              <a:t> </a:t>
            </a:r>
            <a:r>
              <a:rPr lang="ru-RU" dirty="0" err="1"/>
              <a:t>облысы</a:t>
            </a:r>
            <a:r>
              <a:rPr lang="ru-RU" dirty="0"/>
              <a:t> </a:t>
            </a:r>
            <a:r>
              <a:rPr lang="ru-RU" dirty="0" err="1"/>
              <a:t>бойынша</a:t>
            </a:r>
            <a:r>
              <a:rPr lang="ru-RU" dirty="0"/>
              <a:t> бос </a:t>
            </a:r>
            <a:r>
              <a:rPr lang="ru-RU" dirty="0" err="1"/>
              <a:t>орындарТобы</a:t>
            </a:r>
            <a:endParaRPr lang="ru-KZ" kern="0" dirty="0"/>
          </a:p>
        </p:txBody>
      </p:sp>
      <p:graphicFrame>
        <p:nvGraphicFramePr>
          <p:cNvPr id="2" name="Таблица 3">
            <a:extLst>
              <a:ext uri="{FF2B5EF4-FFF2-40B4-BE49-F238E27FC236}">
                <a16:creationId xmlns:a16="http://schemas.microsoft.com/office/drawing/2014/main" id="{8F122EDF-B80C-49B6-7013-14325365416C}"/>
              </a:ext>
            </a:extLst>
          </p:cNvPr>
          <p:cNvGraphicFramePr>
            <a:graphicFrameLocks noGrp="1"/>
          </p:cNvGraphicFramePr>
          <p:nvPr/>
        </p:nvGraphicFramePr>
        <p:xfrm>
          <a:off x="146644" y="903211"/>
          <a:ext cx="11950106" cy="5600230"/>
        </p:xfrm>
        <a:graphic>
          <a:graphicData uri="http://schemas.openxmlformats.org/drawingml/2006/table">
            <a:tbl>
              <a:tblPr firstRow="1" bandRow="1">
                <a:tableStyleId>{5C22544A-7EE6-4342-B048-85BDC9FD1C3A}</a:tableStyleId>
              </a:tblPr>
              <a:tblGrid>
                <a:gridCol w="1128923">
                  <a:extLst>
                    <a:ext uri="{9D8B030D-6E8A-4147-A177-3AD203B41FA5}">
                      <a16:colId xmlns:a16="http://schemas.microsoft.com/office/drawing/2014/main" val="1887671937"/>
                    </a:ext>
                  </a:extLst>
                </a:gridCol>
                <a:gridCol w="4386636">
                  <a:extLst>
                    <a:ext uri="{9D8B030D-6E8A-4147-A177-3AD203B41FA5}">
                      <a16:colId xmlns:a16="http://schemas.microsoft.com/office/drawing/2014/main" val="2349791940"/>
                    </a:ext>
                  </a:extLst>
                </a:gridCol>
                <a:gridCol w="989153">
                  <a:extLst>
                    <a:ext uri="{9D8B030D-6E8A-4147-A177-3AD203B41FA5}">
                      <a16:colId xmlns:a16="http://schemas.microsoft.com/office/drawing/2014/main" val="3468745330"/>
                    </a:ext>
                  </a:extLst>
                </a:gridCol>
                <a:gridCol w="1236442">
                  <a:extLst>
                    <a:ext uri="{9D8B030D-6E8A-4147-A177-3AD203B41FA5}">
                      <a16:colId xmlns:a16="http://schemas.microsoft.com/office/drawing/2014/main" val="804095016"/>
                    </a:ext>
                  </a:extLst>
                </a:gridCol>
                <a:gridCol w="757255">
                  <a:extLst>
                    <a:ext uri="{9D8B030D-6E8A-4147-A177-3AD203B41FA5}">
                      <a16:colId xmlns:a16="http://schemas.microsoft.com/office/drawing/2014/main" val="2954860215"/>
                    </a:ext>
                  </a:extLst>
                </a:gridCol>
                <a:gridCol w="757255">
                  <a:extLst>
                    <a:ext uri="{9D8B030D-6E8A-4147-A177-3AD203B41FA5}">
                      <a16:colId xmlns:a16="http://schemas.microsoft.com/office/drawing/2014/main" val="3651837902"/>
                    </a:ext>
                  </a:extLst>
                </a:gridCol>
                <a:gridCol w="757255">
                  <a:extLst>
                    <a:ext uri="{9D8B030D-6E8A-4147-A177-3AD203B41FA5}">
                      <a16:colId xmlns:a16="http://schemas.microsoft.com/office/drawing/2014/main" val="920941884"/>
                    </a:ext>
                  </a:extLst>
                </a:gridCol>
                <a:gridCol w="757255">
                  <a:extLst>
                    <a:ext uri="{9D8B030D-6E8A-4147-A177-3AD203B41FA5}">
                      <a16:colId xmlns:a16="http://schemas.microsoft.com/office/drawing/2014/main" val="1560726908"/>
                    </a:ext>
                  </a:extLst>
                </a:gridCol>
                <a:gridCol w="1179932">
                  <a:extLst>
                    <a:ext uri="{9D8B030D-6E8A-4147-A177-3AD203B41FA5}">
                      <a16:colId xmlns:a16="http://schemas.microsoft.com/office/drawing/2014/main" val="3273998533"/>
                    </a:ext>
                  </a:extLst>
                </a:gridCol>
              </a:tblGrid>
              <a:tr h="279765">
                <a:tc rowSpan="2">
                  <a:txBody>
                    <a:bodyPr/>
                    <a:lstStyle/>
                    <a:p>
                      <a:pPr algn="ctr"/>
                      <a:r>
                        <a:rPr lang="ru-RU" sz="1100" dirty="0" err="1"/>
                        <a:t>Жыл</a:t>
                      </a:r>
                      <a:endParaRPr lang="ru-KZ" sz="1100" dirty="0"/>
                    </a:p>
                  </a:txBody>
                  <a:tcPr anchor="ctr"/>
                </a:tc>
                <a:tc rowSpan="2">
                  <a:txBody>
                    <a:bodyPr/>
                    <a:lstStyle/>
                    <a:p>
                      <a:pPr algn="ctr"/>
                      <a:r>
                        <a:rPr lang="ru-RU" sz="1100" dirty="0" err="1"/>
                        <a:t>Атауы</a:t>
                      </a:r>
                      <a:endParaRPr lang="ru-KZ" sz="1100" dirty="0"/>
                    </a:p>
                  </a:txBody>
                  <a:tcPr anchor="ctr">
                    <a:lnB w="28575" cap="flat" cmpd="sng" algn="ctr">
                      <a:solidFill>
                        <a:schemeClr val="bg1"/>
                      </a:solidFill>
                      <a:prstDash val="solid"/>
                      <a:round/>
                      <a:headEnd type="none" w="med" len="med"/>
                      <a:tailEnd type="none" w="med" len="med"/>
                    </a:lnB>
                  </a:tcPr>
                </a:tc>
                <a:tc rowSpan="2">
                  <a:txBody>
                    <a:bodyPr/>
                    <a:lstStyle/>
                    <a:p>
                      <a:pPr algn="ctr"/>
                      <a:r>
                        <a:rPr lang="ru-RU" sz="1100" dirty="0"/>
                        <a:t>ҰҚЖ-2017 </a:t>
                      </a:r>
                      <a:r>
                        <a:rPr lang="ru-RU" sz="1100" dirty="0" err="1"/>
                        <a:t>коді</a:t>
                      </a:r>
                      <a:endParaRPr lang="ru-KZ" sz="1100" dirty="0"/>
                    </a:p>
                  </a:txBody>
                  <a:tcPr anchor="ctr">
                    <a:lnB w="28575" cap="flat" cmpd="sng" algn="ctr">
                      <a:solidFill>
                        <a:schemeClr val="bg1"/>
                      </a:solidFill>
                      <a:prstDash val="solid"/>
                      <a:round/>
                      <a:headEnd type="none" w="med" len="med"/>
                      <a:tailEnd type="none" w="med" len="med"/>
                    </a:lnB>
                  </a:tcPr>
                </a:tc>
                <a:tc rowSpan="2">
                  <a:txBody>
                    <a:bodyPr/>
                    <a:lstStyle/>
                    <a:p>
                      <a:pPr algn="ctr"/>
                      <a:r>
                        <a:rPr lang="ru-RU" sz="1100" dirty="0"/>
                        <a:t>Бос </a:t>
                      </a:r>
                      <a:r>
                        <a:rPr lang="ru-RU" sz="1100" dirty="0" err="1"/>
                        <a:t>орындар</a:t>
                      </a:r>
                      <a:r>
                        <a:rPr lang="ru-RU" sz="1100" dirty="0"/>
                        <a:t> саны</a:t>
                      </a:r>
                      <a:endParaRPr lang="ru-KZ" sz="1100" dirty="0"/>
                    </a:p>
                  </a:txBody>
                  <a:tcPr anchor="ctr">
                    <a:lnB w="28575" cap="flat" cmpd="sng" algn="ctr">
                      <a:solidFill>
                        <a:schemeClr val="bg1"/>
                      </a:solidFill>
                      <a:prstDash val="solid"/>
                      <a:round/>
                      <a:headEnd type="none" w="med" len="med"/>
                      <a:tailEnd type="none" w="med" len="med"/>
                    </a:lnB>
                  </a:tcPr>
                </a:tc>
                <a:tc gridSpan="4">
                  <a:txBody>
                    <a:bodyPr/>
                    <a:lstStyle/>
                    <a:p>
                      <a:pPr algn="ctr"/>
                      <a:r>
                        <a:rPr lang="ru-RU" sz="1100" dirty="0" err="1"/>
                        <a:t>соның</a:t>
                      </a:r>
                      <a:r>
                        <a:rPr lang="ru-RU" sz="1100" dirty="0"/>
                        <a:t> </a:t>
                      </a:r>
                      <a:r>
                        <a:rPr lang="ru-RU" sz="1100" dirty="0" err="1"/>
                        <a:t>ішінде</a:t>
                      </a:r>
                      <a:r>
                        <a:rPr lang="ru-RU" sz="1100" dirty="0"/>
                        <a:t> </a:t>
                      </a:r>
                      <a:r>
                        <a:rPr lang="ru-RU" sz="1100" dirty="0" err="1"/>
                        <a:t>тоқсандар</a:t>
                      </a:r>
                      <a:r>
                        <a:rPr lang="ru-RU" sz="1100" dirty="0"/>
                        <a:t> </a:t>
                      </a:r>
                      <a:r>
                        <a:rPr lang="ru-RU" sz="1100" dirty="0" err="1"/>
                        <a:t>бойынша</a:t>
                      </a:r>
                      <a:endParaRPr lang="ru-KZ" sz="1100" dirty="0"/>
                    </a:p>
                  </a:txBody>
                  <a:tcPr anchor="ctr">
                    <a:lnB w="12700" cap="flat" cmpd="sng" algn="ctr">
                      <a:solidFill>
                        <a:schemeClr val="bg1"/>
                      </a:solidFill>
                      <a:prstDash val="solid"/>
                      <a:round/>
                      <a:headEnd type="none" w="med" len="med"/>
                      <a:tailEnd type="none" w="med" len="med"/>
                    </a:lnB>
                  </a:tcPr>
                </a:tc>
                <a:tc hMerge="1">
                  <a:txBody>
                    <a:bodyPr/>
                    <a:lstStyle/>
                    <a:p>
                      <a:pPr algn="ctr"/>
                      <a:endParaRPr lang="ru-KZ" sz="1100" dirty="0"/>
                    </a:p>
                  </a:txBody>
                  <a:tcPr anchor="ctr"/>
                </a:tc>
                <a:tc hMerge="1">
                  <a:txBody>
                    <a:bodyPr/>
                    <a:lstStyle/>
                    <a:p>
                      <a:pPr algn="ctr"/>
                      <a:endParaRPr lang="ru-KZ" sz="1100" dirty="0"/>
                    </a:p>
                  </a:txBody>
                  <a:tcPr anchor="ctr"/>
                </a:tc>
                <a:tc hMerge="1">
                  <a:txBody>
                    <a:bodyPr/>
                    <a:lstStyle/>
                    <a:p>
                      <a:pPr algn="ctr"/>
                      <a:endParaRPr lang="ru-KZ" sz="1100" dirty="0"/>
                    </a:p>
                  </a:txBody>
                  <a:tcPr anchor="ctr"/>
                </a:tc>
                <a:tc rowSpan="2">
                  <a:txBody>
                    <a:bodyPr/>
                    <a:lstStyle/>
                    <a:p>
                      <a:pPr algn="ctr"/>
                      <a:r>
                        <a:rPr lang="ru-RU" sz="1100" dirty="0" err="1"/>
                        <a:t>Жалпы</a:t>
                      </a:r>
                      <a:r>
                        <a:rPr lang="ru-RU" sz="1100" dirty="0"/>
                        <a:t> </a:t>
                      </a:r>
                      <a:r>
                        <a:rPr lang="ru-RU" sz="1100" dirty="0" err="1"/>
                        <a:t>үлесі</a:t>
                      </a:r>
                      <a:r>
                        <a:rPr lang="ru-RU" sz="1100" dirty="0"/>
                        <a:t>, %</a:t>
                      </a:r>
                      <a:endParaRPr lang="ru-KZ" sz="1100" dirty="0"/>
                    </a:p>
                  </a:txBody>
                  <a:tcPr anchor="ctr">
                    <a:lnB w="28575" cap="flat" cmpd="sng" algn="ctr">
                      <a:solidFill>
                        <a:schemeClr val="bg1"/>
                      </a:solidFill>
                      <a:prstDash val="solid"/>
                      <a:round/>
                      <a:headEnd type="none" w="med" len="med"/>
                      <a:tailEnd type="none" w="med" len="med"/>
                    </a:lnB>
                  </a:tcPr>
                </a:tc>
                <a:extLst>
                  <a:ext uri="{0D108BD9-81ED-4DB2-BD59-A6C34878D82A}">
                    <a16:rowId xmlns:a16="http://schemas.microsoft.com/office/drawing/2014/main" val="3292981516"/>
                  </a:ext>
                </a:extLst>
              </a:tr>
              <a:tr h="279765">
                <a:tc vMerge="1">
                  <a:txBody>
                    <a:bodyPr/>
                    <a:lstStyle/>
                    <a:p>
                      <a:endParaRPr lang="ru-KZ"/>
                    </a:p>
                  </a:txBody>
                  <a:tcPr/>
                </a:tc>
                <a:tc vMerge="1">
                  <a:txBody>
                    <a:bodyPr/>
                    <a:lstStyle/>
                    <a:p>
                      <a:endParaRPr lang="ru-KZ"/>
                    </a:p>
                  </a:txBody>
                  <a:tcPr/>
                </a:tc>
                <a:tc vMerge="1">
                  <a:txBody>
                    <a:bodyPr/>
                    <a:lstStyle/>
                    <a:p>
                      <a:endParaRPr lang="ru-KZ"/>
                    </a:p>
                  </a:txBody>
                  <a:tcPr/>
                </a:tc>
                <a:tc vMerge="1">
                  <a:txBody>
                    <a:bodyPr/>
                    <a:lstStyle/>
                    <a:p>
                      <a:endParaRPr lang="ru-KZ"/>
                    </a:p>
                  </a:txBody>
                  <a:tcPr/>
                </a:tc>
                <a:tc>
                  <a:txBody>
                    <a:bodyPr/>
                    <a:lstStyle/>
                    <a:p>
                      <a:pPr algn="ctr"/>
                      <a:r>
                        <a:rPr lang="en-US" sz="1100" dirty="0">
                          <a:solidFill>
                            <a:schemeClr val="bg1"/>
                          </a:solidFill>
                        </a:rPr>
                        <a:t>I</a:t>
                      </a:r>
                      <a:endParaRPr lang="ru-KZ" sz="1100" dirty="0">
                        <a:solidFill>
                          <a:schemeClr val="bg1"/>
                        </a:solidFill>
                      </a:endParaRPr>
                    </a:p>
                  </a:txBody>
                  <a:tcP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28575" cap="flat" cmpd="sng" algn="ctr">
                      <a:solidFill>
                        <a:schemeClr val="bg1"/>
                      </a:solidFill>
                      <a:prstDash val="solid"/>
                      <a:round/>
                      <a:headEnd type="none" w="med" len="med"/>
                      <a:tailEnd type="none" w="med" len="med"/>
                    </a:lnB>
                    <a:solidFill>
                      <a:schemeClr val="bg2">
                        <a:alpha val="80000"/>
                      </a:schemeClr>
                    </a:solidFill>
                  </a:tcPr>
                </a:tc>
                <a:tc>
                  <a:txBody>
                    <a:bodyPr/>
                    <a:lstStyle/>
                    <a:p>
                      <a:pPr algn="ctr"/>
                      <a:r>
                        <a:rPr lang="en-US" sz="1100" dirty="0">
                          <a:solidFill>
                            <a:schemeClr val="bg1"/>
                          </a:solidFill>
                        </a:rPr>
                        <a:t>II</a:t>
                      </a:r>
                      <a:endParaRPr lang="ru-KZ" sz="1100" dirty="0">
                        <a:solidFill>
                          <a:schemeClr val="bg1"/>
                        </a:solidFill>
                      </a:endParaRPr>
                    </a:p>
                  </a:txBody>
                  <a:tcP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28575" cap="flat" cmpd="sng" algn="ctr">
                      <a:solidFill>
                        <a:schemeClr val="bg1"/>
                      </a:solidFill>
                      <a:prstDash val="solid"/>
                      <a:round/>
                      <a:headEnd type="none" w="med" len="med"/>
                      <a:tailEnd type="none" w="med" len="med"/>
                    </a:lnB>
                    <a:solidFill>
                      <a:schemeClr val="bg2">
                        <a:alpha val="80000"/>
                      </a:schemeClr>
                    </a:solidFill>
                  </a:tcPr>
                </a:tc>
                <a:tc>
                  <a:txBody>
                    <a:bodyPr/>
                    <a:lstStyle/>
                    <a:p>
                      <a:pPr algn="ctr"/>
                      <a:r>
                        <a:rPr lang="en-US" sz="1100" dirty="0">
                          <a:solidFill>
                            <a:schemeClr val="bg1"/>
                          </a:solidFill>
                        </a:rPr>
                        <a:t>III</a:t>
                      </a:r>
                      <a:endParaRPr lang="ru-KZ" sz="1100" dirty="0">
                        <a:solidFill>
                          <a:schemeClr val="bg1"/>
                        </a:solidFill>
                      </a:endParaRPr>
                    </a:p>
                  </a:txBody>
                  <a:tcP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28575" cap="flat" cmpd="sng" algn="ctr">
                      <a:solidFill>
                        <a:schemeClr val="bg1"/>
                      </a:solidFill>
                      <a:prstDash val="solid"/>
                      <a:round/>
                      <a:headEnd type="none" w="med" len="med"/>
                      <a:tailEnd type="none" w="med" len="med"/>
                    </a:lnB>
                    <a:solidFill>
                      <a:schemeClr val="bg2">
                        <a:alpha val="80000"/>
                      </a:schemeClr>
                    </a:solidFill>
                  </a:tcPr>
                </a:tc>
                <a:tc>
                  <a:txBody>
                    <a:bodyPr/>
                    <a:lstStyle/>
                    <a:p>
                      <a:pPr algn="ctr"/>
                      <a:r>
                        <a:rPr lang="en-US" sz="1100" dirty="0">
                          <a:solidFill>
                            <a:schemeClr val="bg1"/>
                          </a:solidFill>
                        </a:rPr>
                        <a:t>IV</a:t>
                      </a:r>
                      <a:endParaRPr lang="ru-KZ" sz="1100" dirty="0">
                        <a:solidFill>
                          <a:schemeClr val="bg1"/>
                        </a:solidFill>
                      </a:endParaRPr>
                    </a:p>
                  </a:txBody>
                  <a:tcP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28575" cap="flat" cmpd="sng" algn="ctr">
                      <a:solidFill>
                        <a:schemeClr val="bg1"/>
                      </a:solidFill>
                      <a:prstDash val="solid"/>
                      <a:round/>
                      <a:headEnd type="none" w="med" len="med"/>
                      <a:tailEnd type="none" w="med" len="med"/>
                    </a:lnB>
                    <a:solidFill>
                      <a:schemeClr val="bg2">
                        <a:alpha val="80000"/>
                      </a:schemeClr>
                    </a:solidFill>
                  </a:tcPr>
                </a:tc>
                <a:tc vMerge="1">
                  <a:txBody>
                    <a:bodyPr/>
                    <a:lstStyle/>
                    <a:p>
                      <a:endParaRPr lang="ru-KZ"/>
                    </a:p>
                  </a:txBody>
                  <a:tcPr/>
                </a:tc>
                <a:extLst>
                  <a:ext uri="{0D108BD9-81ED-4DB2-BD59-A6C34878D82A}">
                    <a16:rowId xmlns:a16="http://schemas.microsoft.com/office/drawing/2014/main" val="3566652169"/>
                  </a:ext>
                </a:extLst>
              </a:tr>
              <a:tr h="252035">
                <a:tc rowSpan="5">
                  <a:txBody>
                    <a:bodyPr/>
                    <a:lstStyle/>
                    <a:p>
                      <a:pPr algn="ctr"/>
                      <a:r>
                        <a:rPr lang="en-US" sz="1100" dirty="0"/>
                        <a:t>2019</a:t>
                      </a:r>
                      <a:endParaRPr lang="ru-KZ" sz="1100" dirty="0"/>
                    </a:p>
                  </a:txBody>
                  <a:tcPr anchor="ctr">
                    <a:lnB w="28575" cap="flat" cmpd="sng" algn="ctr">
                      <a:solidFill>
                        <a:schemeClr val="bg2"/>
                      </a:solidFill>
                      <a:prstDash val="solid"/>
                      <a:round/>
                      <a:headEnd type="none" w="med" len="med"/>
                      <a:tailEnd type="none" w="med" len="med"/>
                    </a:lnB>
                  </a:tcPr>
                </a:tc>
                <a:tc>
                  <a:txBody>
                    <a:bodyPr/>
                    <a:lstStyle/>
                    <a:p>
                      <a:pPr marL="72000" algn="l" fontAlgn="b"/>
                      <a:r>
                        <a:rPr lang="ru-RU" sz="800" b="0" i="0" u="none" strike="noStrike" cap="none" dirty="0">
                          <a:solidFill>
                            <a:schemeClr val="dk1"/>
                          </a:solidFill>
                          <a:latin typeface="+mn-lt"/>
                          <a:ea typeface="+mn-ea"/>
                          <a:cs typeface="+mn-cs"/>
                          <a:sym typeface="Arial"/>
                        </a:rPr>
                        <a:t>1 </a:t>
                      </a:r>
                      <a:r>
                        <a:rPr lang="ru-RU" sz="800" b="0" i="0" u="none" strike="noStrike" cap="none" dirty="0" err="1">
                          <a:solidFill>
                            <a:schemeClr val="dk1"/>
                          </a:solidFill>
                          <a:latin typeface="+mn-lt"/>
                          <a:ea typeface="+mn-ea"/>
                          <a:cs typeface="+mn-cs"/>
                          <a:sym typeface="Arial"/>
                        </a:rPr>
                        <a:t>Басқа</a:t>
                      </a:r>
                      <a:r>
                        <a:rPr lang="ru-RU" sz="800" b="0" i="0" u="none" strike="noStrike" cap="none" dirty="0">
                          <a:solidFill>
                            <a:schemeClr val="dk1"/>
                          </a:solidFill>
                          <a:latin typeface="+mn-lt"/>
                          <a:ea typeface="+mn-ea"/>
                          <a:cs typeface="+mn-cs"/>
                          <a:sym typeface="Arial"/>
                        </a:rPr>
                        <a:t> да </a:t>
                      </a:r>
                      <a:r>
                        <a:rPr lang="ru-RU" sz="800" b="0" i="0" u="none" strike="noStrike" cap="none" dirty="0" err="1">
                          <a:solidFill>
                            <a:schemeClr val="dk1"/>
                          </a:solidFill>
                          <a:latin typeface="+mn-lt"/>
                          <a:ea typeface="+mn-ea"/>
                          <a:cs typeface="+mn-cs"/>
                          <a:sym typeface="Arial"/>
                        </a:rPr>
                        <a:t>біліктілігі</a:t>
                      </a:r>
                      <a:r>
                        <a:rPr lang="ru-RU" sz="800" b="0" i="0" u="none" strike="noStrike" cap="none" dirty="0">
                          <a:solidFill>
                            <a:schemeClr val="dk1"/>
                          </a:solidFill>
                          <a:latin typeface="+mn-lt"/>
                          <a:ea typeface="+mn-ea"/>
                          <a:cs typeface="+mn-cs"/>
                          <a:sym typeface="Arial"/>
                        </a:rPr>
                        <a:t> </a:t>
                      </a:r>
                      <a:r>
                        <a:rPr lang="ru-RU" sz="800" b="0" i="0" u="none" strike="noStrike" cap="none" dirty="0" err="1">
                          <a:solidFill>
                            <a:schemeClr val="dk1"/>
                          </a:solidFill>
                          <a:latin typeface="+mn-lt"/>
                          <a:ea typeface="+mn-ea"/>
                          <a:cs typeface="+mn-cs"/>
                          <a:sym typeface="Arial"/>
                        </a:rPr>
                        <a:t>жоқ</a:t>
                      </a:r>
                      <a:r>
                        <a:rPr lang="ru-RU" sz="800" b="0" i="0" u="none" strike="noStrike" cap="none" dirty="0">
                          <a:solidFill>
                            <a:schemeClr val="dk1"/>
                          </a:solidFill>
                          <a:latin typeface="+mn-lt"/>
                          <a:ea typeface="+mn-ea"/>
                          <a:cs typeface="+mn-cs"/>
                          <a:sym typeface="Arial"/>
                        </a:rPr>
                        <a:t> </a:t>
                      </a:r>
                      <a:r>
                        <a:rPr lang="ru-RU" sz="800" b="0" i="0" u="none" strike="noStrike" cap="none" dirty="0" err="1">
                          <a:solidFill>
                            <a:schemeClr val="dk1"/>
                          </a:solidFill>
                          <a:latin typeface="+mn-lt"/>
                          <a:ea typeface="+mn-ea"/>
                          <a:cs typeface="+mn-cs"/>
                          <a:sym typeface="Arial"/>
                        </a:rPr>
                        <a:t>жұмысшылар</a:t>
                      </a:r>
                      <a:endParaRPr lang="ru-RU" sz="800" b="0" i="0" u="none" strike="noStrike" cap="none" dirty="0">
                        <a:solidFill>
                          <a:schemeClr val="dk1"/>
                        </a:solidFill>
                        <a:latin typeface="+mn-lt"/>
                        <a:ea typeface="+mn-ea"/>
                        <a:cs typeface="+mn-cs"/>
                        <a:sym typeface="Arial"/>
                      </a:endParaRPr>
                    </a:p>
                  </a:txBody>
                  <a:tcPr marL="9525" marR="9525" marT="9525" marB="0" anchor="ctr">
                    <a:lnT w="28575" cap="flat" cmpd="sng" algn="ctr">
                      <a:solidFill>
                        <a:schemeClr val="bg1"/>
                      </a:solidFill>
                      <a:prstDash val="solid"/>
                      <a:round/>
                      <a:headEnd type="none" w="med" len="med"/>
                      <a:tailEnd type="none" w="med" len="med"/>
                    </a:lnT>
                  </a:tcPr>
                </a:tc>
                <a:tc>
                  <a:txBody>
                    <a:bodyPr/>
                    <a:lstStyle/>
                    <a:p>
                      <a:pPr algn="ctr" fontAlgn="b"/>
                      <a:r>
                        <a:rPr lang="ru-RU" sz="900" b="0" i="1" u="none" strike="noStrike" cap="none" dirty="0">
                          <a:solidFill>
                            <a:schemeClr val="dk1"/>
                          </a:solidFill>
                          <a:latin typeface="+mn-lt"/>
                          <a:ea typeface="+mn-ea"/>
                          <a:cs typeface="+mn-cs"/>
                          <a:sym typeface="Arial"/>
                        </a:rPr>
                        <a:t>9629-9</a:t>
                      </a:r>
                    </a:p>
                  </a:txBody>
                  <a:tcPr marL="9525" marR="9525" marT="9525" marB="0" anchor="ctr">
                    <a:lnT w="28575" cap="flat" cmpd="sng" algn="ctr">
                      <a:solidFill>
                        <a:schemeClr val="bg1"/>
                      </a:solidFill>
                      <a:prstDash val="solid"/>
                      <a:round/>
                      <a:headEnd type="none" w="med" len="med"/>
                      <a:tailEnd type="none" w="med" len="med"/>
                    </a:lnT>
                  </a:tcPr>
                </a:tc>
                <a:tc>
                  <a:txBody>
                    <a:bodyPr/>
                    <a:lstStyle/>
                    <a:p>
                      <a:pPr algn="ctr" fontAlgn="ctr"/>
                      <a:r>
                        <a:rPr lang="ru-RU" sz="1050" b="1" i="0" u="none" strike="noStrike" cap="none" dirty="0">
                          <a:solidFill>
                            <a:schemeClr val="dk1"/>
                          </a:solidFill>
                          <a:latin typeface="+mn-lt"/>
                          <a:ea typeface="+mn-ea"/>
                          <a:cs typeface="+mn-cs"/>
                          <a:sym typeface="Arial"/>
                        </a:rPr>
                        <a:t>2 644</a:t>
                      </a:r>
                    </a:p>
                  </a:txBody>
                  <a:tcPr marL="9525" marR="9525" marT="9525" marB="0" anchor="ctr">
                    <a:lnT w="28575" cap="flat" cmpd="sng" algn="ctr">
                      <a:solidFill>
                        <a:schemeClr val="bg1"/>
                      </a:solidFill>
                      <a:prstDash val="solid"/>
                      <a:round/>
                      <a:headEnd type="none" w="med" len="med"/>
                      <a:tailEnd type="none" w="med" len="med"/>
                    </a:lnT>
                  </a:tcPr>
                </a:tc>
                <a:tc>
                  <a:txBody>
                    <a:bodyPr/>
                    <a:lstStyle/>
                    <a:p>
                      <a:pPr algn="ctr" fontAlgn="ctr"/>
                      <a:r>
                        <a:rPr lang="ru-RU" sz="900" b="0" i="0" u="none" strike="noStrike" cap="none" dirty="0">
                          <a:solidFill>
                            <a:schemeClr val="dk1"/>
                          </a:solidFill>
                          <a:latin typeface="+mn-lt"/>
                          <a:ea typeface="+mn-ea"/>
                          <a:cs typeface="+mn-cs"/>
                          <a:sym typeface="Arial"/>
                        </a:rPr>
                        <a:t>548</a:t>
                      </a:r>
                    </a:p>
                  </a:txBody>
                  <a:tcPr marL="9525" marR="9525" marT="9525" marB="0" anchor="ctr">
                    <a:lnT w="28575" cap="flat" cmpd="sng" algn="ctr">
                      <a:solidFill>
                        <a:schemeClr val="bg1"/>
                      </a:solidFill>
                      <a:prstDash val="solid"/>
                      <a:round/>
                      <a:headEnd type="none" w="med" len="med"/>
                      <a:tailEnd type="none" w="med" len="med"/>
                    </a:lnT>
                  </a:tcPr>
                </a:tc>
                <a:tc>
                  <a:txBody>
                    <a:bodyPr/>
                    <a:lstStyle/>
                    <a:p>
                      <a:pPr algn="ctr" fontAlgn="ctr"/>
                      <a:r>
                        <a:rPr lang="ru-RU" sz="900" b="0" i="0" u="none" strike="noStrike" cap="none">
                          <a:solidFill>
                            <a:schemeClr val="dk1"/>
                          </a:solidFill>
                          <a:latin typeface="+mn-lt"/>
                          <a:ea typeface="+mn-ea"/>
                          <a:cs typeface="+mn-cs"/>
                          <a:sym typeface="Arial"/>
                        </a:rPr>
                        <a:t>520</a:t>
                      </a:r>
                    </a:p>
                  </a:txBody>
                  <a:tcPr marL="9525" marR="9525" marT="9525" marB="0" anchor="ctr">
                    <a:lnT w="28575" cap="flat" cmpd="sng" algn="ctr">
                      <a:solidFill>
                        <a:schemeClr val="bg1"/>
                      </a:solidFill>
                      <a:prstDash val="solid"/>
                      <a:round/>
                      <a:headEnd type="none" w="med" len="med"/>
                      <a:tailEnd type="none" w="med" len="med"/>
                    </a:lnT>
                  </a:tcPr>
                </a:tc>
                <a:tc>
                  <a:txBody>
                    <a:bodyPr/>
                    <a:lstStyle/>
                    <a:p>
                      <a:pPr algn="ctr" fontAlgn="ctr"/>
                      <a:r>
                        <a:rPr lang="ru-RU" sz="900" b="0" i="0" u="none" strike="noStrike" cap="none">
                          <a:solidFill>
                            <a:schemeClr val="dk1"/>
                          </a:solidFill>
                          <a:latin typeface="+mn-lt"/>
                          <a:ea typeface="+mn-ea"/>
                          <a:cs typeface="+mn-cs"/>
                          <a:sym typeface="Arial"/>
                        </a:rPr>
                        <a:t>662</a:t>
                      </a:r>
                    </a:p>
                  </a:txBody>
                  <a:tcPr marL="9525" marR="9525" marT="9525" marB="0" anchor="ctr">
                    <a:lnT w="28575" cap="flat" cmpd="sng" algn="ctr">
                      <a:solidFill>
                        <a:schemeClr val="bg1"/>
                      </a:solidFill>
                      <a:prstDash val="solid"/>
                      <a:round/>
                      <a:headEnd type="none" w="med" len="med"/>
                      <a:tailEnd type="none" w="med" len="med"/>
                    </a:lnT>
                  </a:tcPr>
                </a:tc>
                <a:tc>
                  <a:txBody>
                    <a:bodyPr/>
                    <a:lstStyle/>
                    <a:p>
                      <a:pPr algn="ctr" fontAlgn="ctr"/>
                      <a:r>
                        <a:rPr lang="ru-RU" sz="900" b="0" i="0" u="none" strike="noStrike" cap="none">
                          <a:solidFill>
                            <a:schemeClr val="dk1"/>
                          </a:solidFill>
                          <a:latin typeface="+mn-lt"/>
                          <a:ea typeface="+mn-ea"/>
                          <a:cs typeface="+mn-cs"/>
                          <a:sym typeface="Arial"/>
                        </a:rPr>
                        <a:t>914</a:t>
                      </a:r>
                    </a:p>
                  </a:txBody>
                  <a:tcPr marL="9525" marR="9525" marT="9525" marB="0" anchor="ctr">
                    <a:lnT w="28575" cap="flat" cmpd="sng" algn="ctr">
                      <a:solidFill>
                        <a:schemeClr val="bg1"/>
                      </a:solidFill>
                      <a:prstDash val="solid"/>
                      <a:round/>
                      <a:headEnd type="none" w="med" len="med"/>
                      <a:tailEnd type="none" w="med" len="med"/>
                    </a:lnT>
                  </a:tcPr>
                </a:tc>
                <a:tc>
                  <a:txBody>
                    <a:bodyPr/>
                    <a:lstStyle/>
                    <a:p>
                      <a:pPr algn="ctr" fontAlgn="ctr"/>
                      <a:r>
                        <a:rPr lang="ru-RU" sz="1050" b="1" i="0" u="none" strike="noStrike" cap="none" dirty="0">
                          <a:solidFill>
                            <a:schemeClr val="dk1"/>
                          </a:solidFill>
                          <a:latin typeface="+mn-lt"/>
                          <a:ea typeface="+mn-ea"/>
                          <a:cs typeface="+mn-cs"/>
                          <a:sym typeface="Arial"/>
                        </a:rPr>
                        <a:t>10,8%</a:t>
                      </a:r>
                    </a:p>
                  </a:txBody>
                  <a:tcPr marL="9525" marR="9525" marT="9525" marB="0" anchor="ctr">
                    <a:lnT w="28575" cap="flat" cmpd="sng" algn="ctr">
                      <a:solidFill>
                        <a:schemeClr val="bg1"/>
                      </a:solidFill>
                      <a:prstDash val="solid"/>
                      <a:round/>
                      <a:headEnd type="none" w="med" len="med"/>
                      <a:tailEnd type="none" w="med" len="med"/>
                    </a:lnT>
                  </a:tcPr>
                </a:tc>
                <a:extLst>
                  <a:ext uri="{0D108BD9-81ED-4DB2-BD59-A6C34878D82A}">
                    <a16:rowId xmlns:a16="http://schemas.microsoft.com/office/drawing/2014/main" val="3271101333"/>
                  </a:ext>
                </a:extLst>
              </a:tr>
              <a:tr h="252035">
                <a:tc vMerge="1">
                  <a:txBody>
                    <a:bodyPr/>
                    <a:lstStyle/>
                    <a:p>
                      <a:endParaRPr lang="ru-KZ" sz="1100" dirty="0"/>
                    </a:p>
                  </a:txBody>
                  <a:tcPr/>
                </a:tc>
                <a:tc>
                  <a:txBody>
                    <a:bodyPr/>
                    <a:lstStyle/>
                    <a:p>
                      <a:pPr marL="72000" algn="l" fontAlgn="b"/>
                      <a:r>
                        <a:rPr lang="ru-RU" sz="800" b="0" i="0" u="none" strike="noStrike" cap="none" dirty="0">
                          <a:solidFill>
                            <a:schemeClr val="dk1"/>
                          </a:solidFill>
                          <a:latin typeface="+mn-lt"/>
                          <a:ea typeface="+mn-ea"/>
                          <a:cs typeface="+mn-cs"/>
                          <a:sym typeface="Arial"/>
                        </a:rPr>
                        <a:t>2 Аула </a:t>
                      </a:r>
                      <a:r>
                        <a:rPr lang="ru-RU" sz="800" b="0" i="0" u="none" strike="noStrike" cap="none" dirty="0" err="1">
                          <a:solidFill>
                            <a:schemeClr val="dk1"/>
                          </a:solidFill>
                          <a:latin typeface="+mn-lt"/>
                          <a:ea typeface="+mn-ea"/>
                          <a:cs typeface="+mn-cs"/>
                          <a:sym typeface="Arial"/>
                        </a:rPr>
                        <a:t>сыпырушылар</a:t>
                      </a:r>
                      <a:r>
                        <a:rPr lang="ru-RU" sz="800" b="0" i="0" u="none" strike="noStrike" cap="none" dirty="0">
                          <a:solidFill>
                            <a:schemeClr val="dk1"/>
                          </a:solidFill>
                          <a:latin typeface="+mn-lt"/>
                          <a:ea typeface="+mn-ea"/>
                          <a:cs typeface="+mn-cs"/>
                          <a:sym typeface="Arial"/>
                        </a:rPr>
                        <a:t> </a:t>
                      </a:r>
                      <a:r>
                        <a:rPr lang="ru-RU" sz="800" b="0" i="0" u="none" strike="noStrike" cap="none" dirty="0" err="1">
                          <a:solidFill>
                            <a:schemeClr val="dk1"/>
                          </a:solidFill>
                          <a:latin typeface="+mn-lt"/>
                          <a:ea typeface="+mn-ea"/>
                          <a:cs typeface="+mn-cs"/>
                          <a:sym typeface="Arial"/>
                        </a:rPr>
                        <a:t>және</a:t>
                      </a:r>
                      <a:r>
                        <a:rPr lang="ru-RU" sz="800" b="0" i="0" u="none" strike="noStrike" cap="none" dirty="0">
                          <a:solidFill>
                            <a:schemeClr val="dk1"/>
                          </a:solidFill>
                          <a:latin typeface="+mn-lt"/>
                          <a:ea typeface="+mn-ea"/>
                          <a:cs typeface="+mn-cs"/>
                          <a:sym typeface="Arial"/>
                        </a:rPr>
                        <a:t> </a:t>
                      </a:r>
                      <a:r>
                        <a:rPr lang="ru-RU" sz="800" b="0" i="0" u="none" strike="noStrike" cap="none" dirty="0" err="1">
                          <a:solidFill>
                            <a:schemeClr val="dk1"/>
                          </a:solidFill>
                          <a:latin typeface="+mn-lt"/>
                          <a:ea typeface="+mn-ea"/>
                          <a:cs typeface="+mn-cs"/>
                          <a:sym typeface="Arial"/>
                        </a:rPr>
                        <a:t>ашық</a:t>
                      </a:r>
                      <a:r>
                        <a:rPr lang="ru-RU" sz="800" b="0" i="0" u="none" strike="noStrike" cap="none" dirty="0">
                          <a:solidFill>
                            <a:schemeClr val="dk1"/>
                          </a:solidFill>
                          <a:latin typeface="+mn-lt"/>
                          <a:ea typeface="+mn-ea"/>
                          <a:cs typeface="+mn-cs"/>
                          <a:sym typeface="Arial"/>
                        </a:rPr>
                        <a:t> </a:t>
                      </a:r>
                      <a:r>
                        <a:rPr lang="ru-RU" sz="800" b="0" i="0" u="none" strike="noStrike" cap="none" dirty="0" err="1">
                          <a:solidFill>
                            <a:schemeClr val="dk1"/>
                          </a:solidFill>
                          <a:latin typeface="+mn-lt"/>
                          <a:ea typeface="+mn-ea"/>
                          <a:cs typeface="+mn-cs"/>
                          <a:sym typeface="Arial"/>
                        </a:rPr>
                        <a:t>аумақтарды</a:t>
                      </a:r>
                      <a:r>
                        <a:rPr lang="ru-RU" sz="800" b="0" i="0" u="none" strike="noStrike" cap="none" dirty="0">
                          <a:solidFill>
                            <a:schemeClr val="dk1"/>
                          </a:solidFill>
                          <a:latin typeface="+mn-lt"/>
                          <a:ea typeface="+mn-ea"/>
                          <a:cs typeface="+mn-cs"/>
                          <a:sym typeface="Arial"/>
                        </a:rPr>
                        <a:t> </a:t>
                      </a:r>
                      <a:r>
                        <a:rPr lang="ru-RU" sz="800" b="0" i="0" u="none" strike="noStrike" cap="none" dirty="0" err="1">
                          <a:solidFill>
                            <a:schemeClr val="dk1"/>
                          </a:solidFill>
                          <a:latin typeface="+mn-lt"/>
                          <a:ea typeface="+mn-ea"/>
                          <a:cs typeface="+mn-cs"/>
                          <a:sym typeface="Arial"/>
                        </a:rPr>
                        <a:t>тазалаушылар</a:t>
                      </a:r>
                      <a:endParaRPr lang="ru-RU" sz="800" b="0" i="0" u="none" strike="noStrike" cap="none" dirty="0">
                        <a:solidFill>
                          <a:schemeClr val="dk1"/>
                        </a:solidFill>
                        <a:latin typeface="+mn-lt"/>
                        <a:ea typeface="+mn-ea"/>
                        <a:cs typeface="+mn-cs"/>
                        <a:sym typeface="Arial"/>
                      </a:endParaRPr>
                    </a:p>
                  </a:txBody>
                  <a:tcPr marL="9525" marR="9525" marT="9525" marB="0" anchor="ctr"/>
                </a:tc>
                <a:tc>
                  <a:txBody>
                    <a:bodyPr/>
                    <a:lstStyle/>
                    <a:p>
                      <a:pPr algn="ctr" fontAlgn="b"/>
                      <a:r>
                        <a:rPr lang="ru-RU" sz="900" b="0" i="1" u="none" strike="noStrike" cap="none">
                          <a:solidFill>
                            <a:schemeClr val="dk1"/>
                          </a:solidFill>
                          <a:latin typeface="+mn-lt"/>
                          <a:ea typeface="+mn-ea"/>
                          <a:cs typeface="+mn-cs"/>
                          <a:sym typeface="Arial"/>
                        </a:rPr>
                        <a:t>9116-0</a:t>
                      </a:r>
                    </a:p>
                  </a:txBody>
                  <a:tcPr marL="9525" marR="9525" marT="9525" marB="0" anchor="ctr"/>
                </a:tc>
                <a:tc>
                  <a:txBody>
                    <a:bodyPr/>
                    <a:lstStyle/>
                    <a:p>
                      <a:pPr algn="ctr" fontAlgn="ctr"/>
                      <a:r>
                        <a:rPr lang="ru-RU" sz="1050" b="1" i="0" u="none" strike="noStrike" cap="none">
                          <a:solidFill>
                            <a:schemeClr val="dk1"/>
                          </a:solidFill>
                          <a:latin typeface="+mn-lt"/>
                          <a:ea typeface="+mn-ea"/>
                          <a:cs typeface="+mn-cs"/>
                          <a:sym typeface="Arial"/>
                        </a:rPr>
                        <a:t>1 518</a:t>
                      </a:r>
                    </a:p>
                  </a:txBody>
                  <a:tcPr marL="9525" marR="9525" marT="9525" marB="0" anchor="ctr"/>
                </a:tc>
                <a:tc>
                  <a:txBody>
                    <a:bodyPr/>
                    <a:lstStyle/>
                    <a:p>
                      <a:pPr algn="ctr" fontAlgn="ctr"/>
                      <a:r>
                        <a:rPr lang="ru-RU" sz="900" b="0" i="0" u="none" strike="noStrike" cap="none">
                          <a:solidFill>
                            <a:schemeClr val="dk1"/>
                          </a:solidFill>
                          <a:latin typeface="+mn-lt"/>
                          <a:ea typeface="+mn-ea"/>
                          <a:cs typeface="+mn-cs"/>
                          <a:sym typeface="Arial"/>
                        </a:rPr>
                        <a:t>70</a:t>
                      </a:r>
                    </a:p>
                  </a:txBody>
                  <a:tcPr marL="9525" marR="9525" marT="9525" marB="0" anchor="ctr"/>
                </a:tc>
                <a:tc>
                  <a:txBody>
                    <a:bodyPr/>
                    <a:lstStyle/>
                    <a:p>
                      <a:pPr algn="ctr" fontAlgn="ctr"/>
                      <a:r>
                        <a:rPr lang="ru-RU" sz="900" b="0" i="0" u="none" strike="noStrike" cap="none">
                          <a:solidFill>
                            <a:schemeClr val="dk1"/>
                          </a:solidFill>
                          <a:latin typeface="+mn-lt"/>
                          <a:ea typeface="+mn-ea"/>
                          <a:cs typeface="+mn-cs"/>
                          <a:sym typeface="Arial"/>
                        </a:rPr>
                        <a:t>448</a:t>
                      </a:r>
                    </a:p>
                  </a:txBody>
                  <a:tcPr marL="9525" marR="9525" marT="9525" marB="0" anchor="ctr"/>
                </a:tc>
                <a:tc>
                  <a:txBody>
                    <a:bodyPr/>
                    <a:lstStyle/>
                    <a:p>
                      <a:pPr algn="ctr" fontAlgn="ctr"/>
                      <a:r>
                        <a:rPr lang="ru-RU" sz="900" b="0" i="0" u="none" strike="noStrike" cap="none">
                          <a:solidFill>
                            <a:schemeClr val="dk1"/>
                          </a:solidFill>
                          <a:latin typeface="+mn-lt"/>
                          <a:ea typeface="+mn-ea"/>
                          <a:cs typeface="+mn-cs"/>
                          <a:sym typeface="Arial"/>
                        </a:rPr>
                        <a:t>546</a:t>
                      </a:r>
                    </a:p>
                  </a:txBody>
                  <a:tcPr marL="9525" marR="9525" marT="9525" marB="0" anchor="ctr"/>
                </a:tc>
                <a:tc>
                  <a:txBody>
                    <a:bodyPr/>
                    <a:lstStyle/>
                    <a:p>
                      <a:pPr algn="ctr" fontAlgn="ctr"/>
                      <a:r>
                        <a:rPr lang="ru-RU" sz="900" b="0" i="0" u="none" strike="noStrike" cap="none">
                          <a:solidFill>
                            <a:schemeClr val="dk1"/>
                          </a:solidFill>
                          <a:latin typeface="+mn-lt"/>
                          <a:ea typeface="+mn-ea"/>
                          <a:cs typeface="+mn-cs"/>
                          <a:sym typeface="Arial"/>
                        </a:rPr>
                        <a:t>454</a:t>
                      </a:r>
                    </a:p>
                  </a:txBody>
                  <a:tcPr marL="9525" marR="9525" marT="9525" marB="0" anchor="ctr"/>
                </a:tc>
                <a:tc>
                  <a:txBody>
                    <a:bodyPr/>
                    <a:lstStyle/>
                    <a:p>
                      <a:pPr algn="ctr" fontAlgn="ctr"/>
                      <a:r>
                        <a:rPr lang="ru-RU" sz="1050" b="1" i="0" u="none" strike="noStrike" cap="none">
                          <a:solidFill>
                            <a:schemeClr val="dk1"/>
                          </a:solidFill>
                          <a:latin typeface="+mn-lt"/>
                          <a:ea typeface="+mn-ea"/>
                          <a:cs typeface="+mn-cs"/>
                          <a:sym typeface="Arial"/>
                        </a:rPr>
                        <a:t>6,2%</a:t>
                      </a:r>
                    </a:p>
                  </a:txBody>
                  <a:tcPr marL="9525" marR="9525" marT="9525" marB="0" anchor="ctr"/>
                </a:tc>
                <a:extLst>
                  <a:ext uri="{0D108BD9-81ED-4DB2-BD59-A6C34878D82A}">
                    <a16:rowId xmlns:a16="http://schemas.microsoft.com/office/drawing/2014/main" val="1275413563"/>
                  </a:ext>
                </a:extLst>
              </a:tr>
              <a:tr h="252035">
                <a:tc vMerge="1">
                  <a:txBody>
                    <a:bodyPr/>
                    <a:lstStyle/>
                    <a:p>
                      <a:endParaRPr lang="ru-KZ" sz="1100" dirty="0"/>
                    </a:p>
                  </a:txBody>
                  <a:tcPr/>
                </a:tc>
                <a:tc>
                  <a:txBody>
                    <a:bodyPr/>
                    <a:lstStyle/>
                    <a:p>
                      <a:pPr marL="72000" algn="l" fontAlgn="b"/>
                      <a:r>
                        <a:rPr lang="ru-RU" sz="800" b="0" i="0" u="none" strike="noStrike" cap="none" dirty="0">
                          <a:solidFill>
                            <a:schemeClr val="dk1"/>
                          </a:solidFill>
                          <a:latin typeface="+mn-lt"/>
                          <a:ea typeface="+mn-ea"/>
                          <a:cs typeface="+mn-cs"/>
                          <a:sym typeface="Arial"/>
                        </a:rPr>
                        <a:t>3 </a:t>
                      </a:r>
                      <a:r>
                        <a:rPr lang="ru-RU" sz="800" b="0" i="0" u="none" strike="noStrike" cap="none" dirty="0" err="1">
                          <a:solidFill>
                            <a:schemeClr val="dk1"/>
                          </a:solidFill>
                          <a:latin typeface="+mn-lt"/>
                          <a:ea typeface="+mn-ea"/>
                          <a:cs typeface="+mn-cs"/>
                          <a:sym typeface="Arial"/>
                        </a:rPr>
                        <a:t>Басқа</a:t>
                      </a:r>
                      <a:r>
                        <a:rPr lang="ru-RU" sz="800" b="0" i="0" u="none" strike="noStrike" cap="none" dirty="0">
                          <a:solidFill>
                            <a:schemeClr val="dk1"/>
                          </a:solidFill>
                          <a:latin typeface="+mn-lt"/>
                          <a:ea typeface="+mn-ea"/>
                          <a:cs typeface="+mn-cs"/>
                          <a:sym typeface="Arial"/>
                        </a:rPr>
                        <a:t> да </a:t>
                      </a:r>
                      <a:r>
                        <a:rPr lang="ru-RU" sz="800" b="0" i="0" u="none" strike="noStrike" cap="none" dirty="0" err="1">
                          <a:solidFill>
                            <a:schemeClr val="dk1"/>
                          </a:solidFill>
                          <a:latin typeface="+mn-lt"/>
                          <a:ea typeface="+mn-ea"/>
                          <a:cs typeface="+mn-cs"/>
                          <a:sym typeface="Arial"/>
                        </a:rPr>
                        <a:t>күзетшілер</a:t>
                      </a:r>
                      <a:r>
                        <a:rPr lang="ru-RU" sz="800" b="0" i="0" u="none" strike="noStrike" cap="none" dirty="0">
                          <a:solidFill>
                            <a:schemeClr val="dk1"/>
                          </a:solidFill>
                          <a:latin typeface="+mn-lt"/>
                          <a:ea typeface="+mn-ea"/>
                          <a:cs typeface="+mn-cs"/>
                          <a:sym typeface="Arial"/>
                        </a:rPr>
                        <a:t>, </a:t>
                      </a:r>
                      <a:r>
                        <a:rPr lang="ru-RU" sz="800" b="0" i="0" u="none" strike="noStrike" cap="none" dirty="0" err="1">
                          <a:solidFill>
                            <a:schemeClr val="dk1"/>
                          </a:solidFill>
                          <a:latin typeface="+mn-lt"/>
                          <a:ea typeface="+mn-ea"/>
                          <a:cs typeface="+mn-cs"/>
                          <a:sym typeface="Arial"/>
                        </a:rPr>
                        <a:t>инкассаторлар</a:t>
                      </a:r>
                      <a:r>
                        <a:rPr lang="ru-RU" sz="800" b="0" i="0" u="none" strike="noStrike" cap="none" dirty="0">
                          <a:solidFill>
                            <a:schemeClr val="dk1"/>
                          </a:solidFill>
                          <a:latin typeface="+mn-lt"/>
                          <a:ea typeface="+mn-ea"/>
                          <a:cs typeface="+mn-cs"/>
                          <a:sym typeface="Arial"/>
                        </a:rPr>
                        <a:t> </a:t>
                      </a:r>
                      <a:r>
                        <a:rPr lang="ru-RU" sz="800" b="0" i="0" u="none" strike="noStrike" cap="none" dirty="0" err="1">
                          <a:solidFill>
                            <a:schemeClr val="dk1"/>
                          </a:solidFill>
                          <a:latin typeface="+mn-lt"/>
                          <a:ea typeface="+mn-ea"/>
                          <a:cs typeface="+mn-cs"/>
                          <a:sym typeface="Arial"/>
                        </a:rPr>
                        <a:t>және</a:t>
                      </a:r>
                      <a:r>
                        <a:rPr lang="ru-RU" sz="800" b="0" i="0" u="none" strike="noStrike" cap="none" dirty="0">
                          <a:solidFill>
                            <a:schemeClr val="dk1"/>
                          </a:solidFill>
                          <a:latin typeface="+mn-lt"/>
                          <a:ea typeface="+mn-ea"/>
                          <a:cs typeface="+mn-cs"/>
                          <a:sym typeface="Arial"/>
                        </a:rPr>
                        <a:t>  </a:t>
                      </a:r>
                      <a:r>
                        <a:rPr lang="ru-RU" sz="800" b="0" i="0" u="none" strike="noStrike" cap="none" dirty="0" err="1">
                          <a:solidFill>
                            <a:schemeClr val="dk1"/>
                          </a:solidFill>
                          <a:latin typeface="+mn-lt"/>
                          <a:ea typeface="+mn-ea"/>
                          <a:cs typeface="+mn-cs"/>
                          <a:sym typeface="Arial"/>
                        </a:rPr>
                        <a:t>тектес</a:t>
                      </a:r>
                      <a:r>
                        <a:rPr lang="ru-RU" sz="800" b="0" i="0" u="none" strike="noStrike" cap="none" dirty="0">
                          <a:solidFill>
                            <a:schemeClr val="dk1"/>
                          </a:solidFill>
                          <a:latin typeface="+mn-lt"/>
                          <a:ea typeface="+mn-ea"/>
                          <a:cs typeface="+mn-cs"/>
                          <a:sym typeface="Arial"/>
                        </a:rPr>
                        <a:t> </a:t>
                      </a:r>
                      <a:r>
                        <a:rPr lang="ru-RU" sz="800" b="0" i="0" u="none" strike="noStrike" cap="none" dirty="0" err="1">
                          <a:solidFill>
                            <a:schemeClr val="dk1"/>
                          </a:solidFill>
                          <a:latin typeface="+mn-lt"/>
                          <a:ea typeface="+mn-ea"/>
                          <a:cs typeface="+mn-cs"/>
                          <a:sym typeface="Arial"/>
                        </a:rPr>
                        <a:t>қызметтер</a:t>
                      </a:r>
                      <a:endParaRPr lang="ru-RU" sz="800" b="0" i="0" u="none" strike="noStrike" cap="none" dirty="0">
                        <a:solidFill>
                          <a:schemeClr val="dk1"/>
                        </a:solidFill>
                        <a:latin typeface="+mn-lt"/>
                        <a:ea typeface="+mn-ea"/>
                        <a:cs typeface="+mn-cs"/>
                        <a:sym typeface="Arial"/>
                      </a:endParaRPr>
                    </a:p>
                  </a:txBody>
                  <a:tcPr marL="9525" marR="9525" marT="9525" marB="0" anchor="ctr"/>
                </a:tc>
                <a:tc>
                  <a:txBody>
                    <a:bodyPr/>
                    <a:lstStyle/>
                    <a:p>
                      <a:pPr algn="ctr" fontAlgn="b"/>
                      <a:r>
                        <a:rPr lang="ru-RU" sz="900" b="0" i="1" u="none" strike="noStrike" cap="none" dirty="0">
                          <a:solidFill>
                            <a:schemeClr val="dk1"/>
                          </a:solidFill>
                          <a:latin typeface="+mn-lt"/>
                          <a:ea typeface="+mn-ea"/>
                          <a:cs typeface="+mn-cs"/>
                          <a:sym typeface="Arial"/>
                        </a:rPr>
                        <a:t>5414-9</a:t>
                      </a:r>
                    </a:p>
                  </a:txBody>
                  <a:tcPr marL="9525" marR="9525" marT="9525" marB="0" anchor="ctr"/>
                </a:tc>
                <a:tc>
                  <a:txBody>
                    <a:bodyPr/>
                    <a:lstStyle/>
                    <a:p>
                      <a:pPr algn="ctr" fontAlgn="ctr"/>
                      <a:r>
                        <a:rPr lang="ru-RU" sz="1050" b="1" i="0" u="none" strike="noStrike" cap="none" dirty="0">
                          <a:solidFill>
                            <a:schemeClr val="dk1"/>
                          </a:solidFill>
                          <a:latin typeface="+mn-lt"/>
                          <a:ea typeface="+mn-ea"/>
                          <a:cs typeface="+mn-cs"/>
                          <a:sym typeface="Arial"/>
                        </a:rPr>
                        <a:t>851</a:t>
                      </a:r>
                    </a:p>
                  </a:txBody>
                  <a:tcPr marL="9525" marR="9525" marT="9525" marB="0" anchor="ctr"/>
                </a:tc>
                <a:tc>
                  <a:txBody>
                    <a:bodyPr/>
                    <a:lstStyle/>
                    <a:p>
                      <a:pPr algn="ctr" fontAlgn="ctr"/>
                      <a:r>
                        <a:rPr lang="ru-RU" sz="900" b="0" i="0" u="none" strike="noStrike" cap="none">
                          <a:solidFill>
                            <a:schemeClr val="dk1"/>
                          </a:solidFill>
                          <a:latin typeface="+mn-lt"/>
                          <a:ea typeface="+mn-ea"/>
                          <a:cs typeface="+mn-cs"/>
                          <a:sym typeface="Arial"/>
                        </a:rPr>
                        <a:t>80</a:t>
                      </a:r>
                    </a:p>
                  </a:txBody>
                  <a:tcPr marL="9525" marR="9525" marT="9525" marB="0" anchor="ctr"/>
                </a:tc>
                <a:tc>
                  <a:txBody>
                    <a:bodyPr/>
                    <a:lstStyle/>
                    <a:p>
                      <a:pPr algn="ctr" fontAlgn="ctr"/>
                      <a:r>
                        <a:rPr lang="ru-RU" sz="900" b="0" i="0" u="none" strike="noStrike" cap="none" dirty="0">
                          <a:solidFill>
                            <a:schemeClr val="dk1"/>
                          </a:solidFill>
                          <a:latin typeface="+mn-lt"/>
                          <a:ea typeface="+mn-ea"/>
                          <a:cs typeface="+mn-cs"/>
                          <a:sym typeface="Arial"/>
                        </a:rPr>
                        <a:t>276</a:t>
                      </a:r>
                    </a:p>
                  </a:txBody>
                  <a:tcPr marL="9525" marR="9525" marT="9525" marB="0" anchor="ctr"/>
                </a:tc>
                <a:tc>
                  <a:txBody>
                    <a:bodyPr/>
                    <a:lstStyle/>
                    <a:p>
                      <a:pPr algn="ctr" fontAlgn="ctr"/>
                      <a:r>
                        <a:rPr lang="ru-RU" sz="900" b="0" i="0" u="none" strike="noStrike" cap="none">
                          <a:solidFill>
                            <a:schemeClr val="dk1"/>
                          </a:solidFill>
                          <a:latin typeface="+mn-lt"/>
                          <a:ea typeface="+mn-ea"/>
                          <a:cs typeface="+mn-cs"/>
                          <a:sym typeface="Arial"/>
                        </a:rPr>
                        <a:t>205</a:t>
                      </a:r>
                    </a:p>
                  </a:txBody>
                  <a:tcPr marL="9525" marR="9525" marT="9525" marB="0" anchor="ctr"/>
                </a:tc>
                <a:tc>
                  <a:txBody>
                    <a:bodyPr/>
                    <a:lstStyle/>
                    <a:p>
                      <a:pPr algn="ctr" fontAlgn="ctr"/>
                      <a:r>
                        <a:rPr lang="ru-RU" sz="900" b="0" i="0" u="none" strike="noStrike" cap="none">
                          <a:solidFill>
                            <a:schemeClr val="dk1"/>
                          </a:solidFill>
                          <a:latin typeface="+mn-lt"/>
                          <a:ea typeface="+mn-ea"/>
                          <a:cs typeface="+mn-cs"/>
                          <a:sym typeface="Arial"/>
                        </a:rPr>
                        <a:t>290</a:t>
                      </a:r>
                    </a:p>
                  </a:txBody>
                  <a:tcPr marL="9525" marR="9525" marT="9525" marB="0" anchor="ctr"/>
                </a:tc>
                <a:tc>
                  <a:txBody>
                    <a:bodyPr/>
                    <a:lstStyle/>
                    <a:p>
                      <a:pPr algn="ctr" fontAlgn="ctr"/>
                      <a:r>
                        <a:rPr lang="ru-RU" sz="1050" b="1" i="0" u="none" strike="noStrike" cap="none" dirty="0">
                          <a:solidFill>
                            <a:schemeClr val="dk1"/>
                          </a:solidFill>
                          <a:latin typeface="+mn-lt"/>
                          <a:ea typeface="+mn-ea"/>
                          <a:cs typeface="+mn-cs"/>
                          <a:sym typeface="Arial"/>
                        </a:rPr>
                        <a:t>3,5%</a:t>
                      </a:r>
                    </a:p>
                  </a:txBody>
                  <a:tcPr marL="9525" marR="9525" marT="9525" marB="0" anchor="ctr"/>
                </a:tc>
                <a:extLst>
                  <a:ext uri="{0D108BD9-81ED-4DB2-BD59-A6C34878D82A}">
                    <a16:rowId xmlns:a16="http://schemas.microsoft.com/office/drawing/2014/main" val="4272407079"/>
                  </a:ext>
                </a:extLst>
              </a:tr>
              <a:tr h="252035">
                <a:tc vMerge="1">
                  <a:txBody>
                    <a:bodyPr/>
                    <a:lstStyle/>
                    <a:p>
                      <a:endParaRPr lang="ru-KZ" sz="1100" dirty="0"/>
                    </a:p>
                  </a:txBody>
                  <a:tcPr/>
                </a:tc>
                <a:tc>
                  <a:txBody>
                    <a:bodyPr/>
                    <a:lstStyle/>
                    <a:p>
                      <a:pPr marL="72000" algn="l" fontAlgn="b"/>
                      <a:r>
                        <a:rPr lang="ru-RU" sz="800" b="0" i="0" u="none" strike="noStrike" cap="none" dirty="0">
                          <a:solidFill>
                            <a:schemeClr val="dk1"/>
                          </a:solidFill>
                          <a:latin typeface="+mn-lt"/>
                          <a:ea typeface="+mn-ea"/>
                          <a:cs typeface="+mn-cs"/>
                          <a:sym typeface="Arial"/>
                        </a:rPr>
                        <a:t>4 </a:t>
                      </a:r>
                      <a:r>
                        <a:rPr lang="ru-RU" sz="800" b="0" i="0" u="none" strike="noStrike" cap="none" dirty="0" err="1">
                          <a:solidFill>
                            <a:schemeClr val="dk1"/>
                          </a:solidFill>
                          <a:latin typeface="+mn-lt"/>
                          <a:ea typeface="+mn-ea"/>
                          <a:cs typeface="+mn-cs"/>
                          <a:sym typeface="Arial"/>
                        </a:rPr>
                        <a:t>Хатшылар</a:t>
                      </a:r>
                      <a:r>
                        <a:rPr lang="ru-RU" sz="800" b="0" i="0" u="none" strike="noStrike" cap="none" dirty="0">
                          <a:solidFill>
                            <a:schemeClr val="dk1"/>
                          </a:solidFill>
                          <a:latin typeface="+mn-lt"/>
                          <a:ea typeface="+mn-ea"/>
                          <a:cs typeface="+mn-cs"/>
                          <a:sym typeface="Arial"/>
                        </a:rPr>
                        <a:t> (</a:t>
                      </a:r>
                      <a:r>
                        <a:rPr lang="ru-RU" sz="800" b="0" i="0" u="none" strike="noStrike" cap="none" dirty="0" err="1">
                          <a:solidFill>
                            <a:schemeClr val="dk1"/>
                          </a:solidFill>
                          <a:latin typeface="+mn-lt"/>
                          <a:ea typeface="+mn-ea"/>
                          <a:cs typeface="+mn-cs"/>
                          <a:sym typeface="Arial"/>
                        </a:rPr>
                        <a:t>жалпы</a:t>
                      </a:r>
                      <a:r>
                        <a:rPr lang="ru-RU" sz="800" b="0" i="0" u="none" strike="noStrike" cap="none" dirty="0">
                          <a:solidFill>
                            <a:schemeClr val="dk1"/>
                          </a:solidFill>
                          <a:latin typeface="+mn-lt"/>
                          <a:ea typeface="+mn-ea"/>
                          <a:cs typeface="+mn-cs"/>
                          <a:sym typeface="Arial"/>
                        </a:rPr>
                        <a:t> </a:t>
                      </a:r>
                      <a:r>
                        <a:rPr lang="ru-RU" sz="800" b="0" i="0" u="none" strike="noStrike" cap="none" dirty="0" err="1">
                          <a:solidFill>
                            <a:schemeClr val="dk1"/>
                          </a:solidFill>
                          <a:latin typeface="+mn-lt"/>
                          <a:ea typeface="+mn-ea"/>
                          <a:cs typeface="+mn-cs"/>
                          <a:sym typeface="Arial"/>
                        </a:rPr>
                        <a:t>бейін</a:t>
                      </a:r>
                      <a:r>
                        <a:rPr lang="ru-RU" sz="800" b="0" i="0" u="none" strike="noStrike" cap="none" dirty="0">
                          <a:solidFill>
                            <a:schemeClr val="dk1"/>
                          </a:solidFill>
                          <a:latin typeface="+mn-lt"/>
                          <a:ea typeface="+mn-ea"/>
                          <a:cs typeface="+mn-cs"/>
                          <a:sym typeface="Arial"/>
                        </a:rPr>
                        <a:t>)</a:t>
                      </a:r>
                    </a:p>
                  </a:txBody>
                  <a:tcPr marL="9525" marR="9525" marT="9525" marB="0" anchor="ctr"/>
                </a:tc>
                <a:tc>
                  <a:txBody>
                    <a:bodyPr/>
                    <a:lstStyle/>
                    <a:p>
                      <a:pPr algn="ctr" fontAlgn="b"/>
                      <a:r>
                        <a:rPr lang="ru-RU" sz="900" b="0" i="1" u="none" strike="noStrike" cap="none" dirty="0">
                          <a:solidFill>
                            <a:schemeClr val="dk1"/>
                          </a:solidFill>
                          <a:latin typeface="+mn-lt"/>
                          <a:ea typeface="+mn-ea"/>
                          <a:cs typeface="+mn-cs"/>
                          <a:sym typeface="Arial"/>
                        </a:rPr>
                        <a:t>4120-1</a:t>
                      </a:r>
                    </a:p>
                  </a:txBody>
                  <a:tcPr marL="9525" marR="9525" marT="9525" marB="0" anchor="ctr"/>
                </a:tc>
                <a:tc>
                  <a:txBody>
                    <a:bodyPr/>
                    <a:lstStyle/>
                    <a:p>
                      <a:pPr algn="ctr" fontAlgn="ctr"/>
                      <a:r>
                        <a:rPr lang="ru-RU" sz="1050" b="1" i="0" u="none" strike="noStrike" cap="none" dirty="0">
                          <a:solidFill>
                            <a:schemeClr val="dk1"/>
                          </a:solidFill>
                          <a:latin typeface="+mn-lt"/>
                          <a:ea typeface="+mn-ea"/>
                          <a:cs typeface="+mn-cs"/>
                          <a:sym typeface="Arial"/>
                        </a:rPr>
                        <a:t>795</a:t>
                      </a:r>
                    </a:p>
                  </a:txBody>
                  <a:tcPr marL="9525" marR="9525" marT="9525" marB="0" anchor="ctr"/>
                </a:tc>
                <a:tc>
                  <a:txBody>
                    <a:bodyPr/>
                    <a:lstStyle/>
                    <a:p>
                      <a:pPr algn="ctr" fontAlgn="ctr"/>
                      <a:r>
                        <a:rPr lang="ru-RU" sz="900" b="0" i="0" u="none" strike="noStrike" cap="none">
                          <a:solidFill>
                            <a:schemeClr val="dk1"/>
                          </a:solidFill>
                          <a:latin typeface="+mn-lt"/>
                          <a:ea typeface="+mn-ea"/>
                          <a:cs typeface="+mn-cs"/>
                          <a:sym typeface="Arial"/>
                        </a:rPr>
                        <a:t>121</a:t>
                      </a:r>
                    </a:p>
                  </a:txBody>
                  <a:tcPr marL="9525" marR="9525" marT="9525" marB="0" anchor="ctr"/>
                </a:tc>
                <a:tc>
                  <a:txBody>
                    <a:bodyPr/>
                    <a:lstStyle/>
                    <a:p>
                      <a:pPr algn="ctr" fontAlgn="ctr"/>
                      <a:r>
                        <a:rPr lang="ru-RU" sz="900" b="0" i="0" u="none" strike="noStrike" cap="none">
                          <a:solidFill>
                            <a:schemeClr val="dk1"/>
                          </a:solidFill>
                          <a:latin typeface="+mn-lt"/>
                          <a:ea typeface="+mn-ea"/>
                          <a:cs typeface="+mn-cs"/>
                          <a:sym typeface="Arial"/>
                        </a:rPr>
                        <a:t>249</a:t>
                      </a:r>
                    </a:p>
                  </a:txBody>
                  <a:tcPr marL="9525" marR="9525" marT="9525" marB="0" anchor="ctr"/>
                </a:tc>
                <a:tc>
                  <a:txBody>
                    <a:bodyPr/>
                    <a:lstStyle/>
                    <a:p>
                      <a:pPr algn="ctr" fontAlgn="ctr"/>
                      <a:r>
                        <a:rPr lang="ru-RU" sz="900" b="0" i="0" u="none" strike="noStrike" cap="none">
                          <a:solidFill>
                            <a:schemeClr val="dk1"/>
                          </a:solidFill>
                          <a:latin typeface="+mn-lt"/>
                          <a:ea typeface="+mn-ea"/>
                          <a:cs typeface="+mn-cs"/>
                          <a:sym typeface="Arial"/>
                        </a:rPr>
                        <a:t>372</a:t>
                      </a:r>
                    </a:p>
                  </a:txBody>
                  <a:tcPr marL="9525" marR="9525" marT="9525" marB="0" anchor="ctr"/>
                </a:tc>
                <a:tc>
                  <a:txBody>
                    <a:bodyPr/>
                    <a:lstStyle/>
                    <a:p>
                      <a:pPr algn="ctr" fontAlgn="ctr"/>
                      <a:r>
                        <a:rPr lang="ru-RU" sz="900" b="0" i="0" u="none" strike="noStrike" cap="none">
                          <a:solidFill>
                            <a:schemeClr val="dk1"/>
                          </a:solidFill>
                          <a:latin typeface="+mn-lt"/>
                          <a:ea typeface="+mn-ea"/>
                          <a:cs typeface="+mn-cs"/>
                          <a:sym typeface="Arial"/>
                        </a:rPr>
                        <a:t>53</a:t>
                      </a:r>
                    </a:p>
                  </a:txBody>
                  <a:tcPr marL="9525" marR="9525" marT="9525" marB="0" anchor="ctr"/>
                </a:tc>
                <a:tc>
                  <a:txBody>
                    <a:bodyPr/>
                    <a:lstStyle/>
                    <a:p>
                      <a:pPr algn="ctr" fontAlgn="ctr"/>
                      <a:r>
                        <a:rPr lang="ru-RU" sz="1050" b="1" i="0" u="none" strike="noStrike" cap="none" dirty="0">
                          <a:solidFill>
                            <a:schemeClr val="dk1"/>
                          </a:solidFill>
                          <a:latin typeface="+mn-lt"/>
                          <a:ea typeface="+mn-ea"/>
                          <a:cs typeface="+mn-cs"/>
                          <a:sym typeface="Arial"/>
                        </a:rPr>
                        <a:t>3,2%</a:t>
                      </a:r>
                    </a:p>
                  </a:txBody>
                  <a:tcPr marL="9525" marR="9525" marT="9525" marB="0" anchor="ctr"/>
                </a:tc>
                <a:extLst>
                  <a:ext uri="{0D108BD9-81ED-4DB2-BD59-A6C34878D82A}">
                    <a16:rowId xmlns:a16="http://schemas.microsoft.com/office/drawing/2014/main" val="2855516078"/>
                  </a:ext>
                </a:extLst>
              </a:tr>
              <a:tr h="252035">
                <a:tc vMerge="1">
                  <a:txBody>
                    <a:bodyPr/>
                    <a:lstStyle/>
                    <a:p>
                      <a:endParaRPr lang="ru-KZ" sz="1100" dirty="0"/>
                    </a:p>
                  </a:txBody>
                  <a:tcPr/>
                </a:tc>
                <a:tc>
                  <a:txBody>
                    <a:bodyPr/>
                    <a:lstStyle/>
                    <a:p>
                      <a:pPr marL="72000" algn="l" fontAlgn="b"/>
                      <a:r>
                        <a:rPr lang="ru-RU" sz="800" b="0" i="0" u="none" strike="noStrike" cap="none" dirty="0">
                          <a:solidFill>
                            <a:schemeClr val="dk1"/>
                          </a:solidFill>
                          <a:latin typeface="+mn-lt"/>
                          <a:ea typeface="+mn-ea"/>
                          <a:cs typeface="+mn-cs"/>
                          <a:sym typeface="Arial"/>
                        </a:rPr>
                        <a:t>5 </a:t>
                      </a:r>
                      <a:r>
                        <a:rPr lang="ru-RU" sz="800" b="0" i="0" u="none" strike="noStrike" cap="none" dirty="0" err="1">
                          <a:solidFill>
                            <a:schemeClr val="dk1"/>
                          </a:solidFill>
                          <a:latin typeface="+mn-lt"/>
                          <a:ea typeface="+mn-ea"/>
                          <a:cs typeface="+mn-cs"/>
                          <a:sym typeface="Arial"/>
                        </a:rPr>
                        <a:t>Қоғамдық</a:t>
                      </a:r>
                      <a:r>
                        <a:rPr lang="ru-RU" sz="800" b="0" i="0" u="none" strike="noStrike" cap="none" dirty="0">
                          <a:solidFill>
                            <a:schemeClr val="dk1"/>
                          </a:solidFill>
                          <a:latin typeface="+mn-lt"/>
                          <a:ea typeface="+mn-ea"/>
                          <a:cs typeface="+mn-cs"/>
                          <a:sym typeface="Arial"/>
                        </a:rPr>
                        <a:t> </a:t>
                      </a:r>
                      <a:r>
                        <a:rPr lang="ru-RU" sz="800" b="0" i="0" u="none" strike="noStrike" cap="none" dirty="0" err="1">
                          <a:solidFill>
                            <a:schemeClr val="dk1"/>
                          </a:solidFill>
                          <a:latin typeface="+mn-lt"/>
                          <a:ea typeface="+mn-ea"/>
                          <a:cs typeface="+mn-cs"/>
                          <a:sym typeface="Arial"/>
                        </a:rPr>
                        <a:t>ғылымдар</a:t>
                      </a:r>
                      <a:r>
                        <a:rPr lang="ru-RU" sz="800" b="0" i="0" u="none" strike="noStrike" cap="none" dirty="0">
                          <a:solidFill>
                            <a:schemeClr val="dk1"/>
                          </a:solidFill>
                          <a:latin typeface="+mn-lt"/>
                          <a:ea typeface="+mn-ea"/>
                          <a:cs typeface="+mn-cs"/>
                          <a:sym typeface="Arial"/>
                        </a:rPr>
                        <a:t> </a:t>
                      </a:r>
                      <a:r>
                        <a:rPr lang="ru-RU" sz="800" b="0" i="0" u="none" strike="noStrike" cap="none" dirty="0" err="1">
                          <a:solidFill>
                            <a:schemeClr val="dk1"/>
                          </a:solidFill>
                          <a:latin typeface="+mn-lt"/>
                          <a:ea typeface="+mn-ea"/>
                          <a:cs typeface="+mn-cs"/>
                          <a:sym typeface="Arial"/>
                        </a:rPr>
                        <a:t>бойынша</a:t>
                      </a:r>
                      <a:r>
                        <a:rPr lang="ru-RU" sz="800" b="0" i="0" u="none" strike="noStrike" cap="none" dirty="0">
                          <a:solidFill>
                            <a:schemeClr val="dk1"/>
                          </a:solidFill>
                          <a:latin typeface="+mn-lt"/>
                          <a:ea typeface="+mn-ea"/>
                          <a:cs typeface="+mn-cs"/>
                          <a:sym typeface="Arial"/>
                        </a:rPr>
                        <a:t> орта </a:t>
                      </a:r>
                      <a:r>
                        <a:rPr lang="ru-RU" sz="800" b="0" i="0" u="none" strike="noStrike" cap="none" dirty="0" err="1">
                          <a:solidFill>
                            <a:schemeClr val="dk1"/>
                          </a:solidFill>
                          <a:latin typeface="+mn-lt"/>
                          <a:ea typeface="+mn-ea"/>
                          <a:cs typeface="+mn-cs"/>
                          <a:sym typeface="Arial"/>
                        </a:rPr>
                        <a:t>мектеп</a:t>
                      </a:r>
                      <a:r>
                        <a:rPr lang="ru-RU" sz="800" b="0" i="0" u="none" strike="noStrike" cap="none" dirty="0">
                          <a:solidFill>
                            <a:schemeClr val="dk1"/>
                          </a:solidFill>
                          <a:latin typeface="+mn-lt"/>
                          <a:ea typeface="+mn-ea"/>
                          <a:cs typeface="+mn-cs"/>
                          <a:sym typeface="Arial"/>
                        </a:rPr>
                        <a:t> </a:t>
                      </a:r>
                      <a:r>
                        <a:rPr lang="ru-RU" sz="800" b="0" i="0" u="none" strike="noStrike" cap="none" dirty="0" err="1">
                          <a:solidFill>
                            <a:schemeClr val="dk1"/>
                          </a:solidFill>
                          <a:latin typeface="+mn-lt"/>
                          <a:ea typeface="+mn-ea"/>
                          <a:cs typeface="+mn-cs"/>
                          <a:sym typeface="Arial"/>
                        </a:rPr>
                        <a:t>мұғалімдері</a:t>
                      </a:r>
                      <a:endParaRPr lang="ru-RU" sz="800" b="0" i="0" u="none" strike="noStrike" cap="none" dirty="0">
                        <a:solidFill>
                          <a:schemeClr val="dk1"/>
                        </a:solidFill>
                        <a:latin typeface="+mn-lt"/>
                        <a:ea typeface="+mn-ea"/>
                        <a:cs typeface="+mn-cs"/>
                        <a:sym typeface="Arial"/>
                      </a:endParaRPr>
                    </a:p>
                  </a:txBody>
                  <a:tcPr marL="9525" marR="9525" marT="9525" marB="0" anchor="ctr">
                    <a:lnB w="28575" cap="flat" cmpd="sng" algn="ctr">
                      <a:solidFill>
                        <a:schemeClr val="bg2"/>
                      </a:solidFill>
                      <a:prstDash val="solid"/>
                      <a:round/>
                      <a:headEnd type="none" w="med" len="med"/>
                      <a:tailEnd type="none" w="med" len="med"/>
                    </a:lnB>
                  </a:tcPr>
                </a:tc>
                <a:tc>
                  <a:txBody>
                    <a:bodyPr/>
                    <a:lstStyle/>
                    <a:p>
                      <a:pPr algn="ctr" fontAlgn="b"/>
                      <a:r>
                        <a:rPr lang="ru-RU" sz="900" b="0" i="1" u="none" strike="noStrike" cap="none">
                          <a:solidFill>
                            <a:schemeClr val="dk1"/>
                          </a:solidFill>
                          <a:latin typeface="+mn-lt"/>
                          <a:ea typeface="+mn-ea"/>
                          <a:cs typeface="+mn-cs"/>
                          <a:sym typeface="Arial"/>
                        </a:rPr>
                        <a:t>2350-3</a:t>
                      </a:r>
                    </a:p>
                  </a:txBody>
                  <a:tcPr marL="9525" marR="9525" marT="9525" marB="0" anchor="ctr">
                    <a:lnB w="28575" cap="flat" cmpd="sng" algn="ctr">
                      <a:solidFill>
                        <a:schemeClr val="bg2"/>
                      </a:solidFill>
                      <a:prstDash val="solid"/>
                      <a:round/>
                      <a:headEnd type="none" w="med" len="med"/>
                      <a:tailEnd type="none" w="med" len="med"/>
                    </a:lnB>
                  </a:tcPr>
                </a:tc>
                <a:tc>
                  <a:txBody>
                    <a:bodyPr/>
                    <a:lstStyle/>
                    <a:p>
                      <a:pPr algn="ctr" fontAlgn="ctr"/>
                      <a:r>
                        <a:rPr lang="ru-RU" sz="1050" b="1" i="0" u="none" strike="noStrike" cap="none">
                          <a:solidFill>
                            <a:schemeClr val="dk1"/>
                          </a:solidFill>
                          <a:latin typeface="+mn-lt"/>
                          <a:ea typeface="+mn-ea"/>
                          <a:cs typeface="+mn-cs"/>
                          <a:sym typeface="Arial"/>
                        </a:rPr>
                        <a:t>722</a:t>
                      </a:r>
                    </a:p>
                  </a:txBody>
                  <a:tcPr marL="9525" marR="9525" marT="9525" marB="0" anchor="ctr">
                    <a:lnB w="28575" cap="flat" cmpd="sng" algn="ctr">
                      <a:solidFill>
                        <a:schemeClr val="bg2"/>
                      </a:solidFill>
                      <a:prstDash val="solid"/>
                      <a:round/>
                      <a:headEnd type="none" w="med" len="med"/>
                      <a:tailEnd type="none" w="med" len="med"/>
                    </a:lnB>
                  </a:tcPr>
                </a:tc>
                <a:tc>
                  <a:txBody>
                    <a:bodyPr/>
                    <a:lstStyle/>
                    <a:p>
                      <a:pPr algn="ctr" fontAlgn="ctr"/>
                      <a:r>
                        <a:rPr lang="ru-RU" sz="900" b="0" i="0" u="none" strike="noStrike" cap="none">
                          <a:solidFill>
                            <a:schemeClr val="dk1"/>
                          </a:solidFill>
                          <a:latin typeface="+mn-lt"/>
                          <a:ea typeface="+mn-ea"/>
                          <a:cs typeface="+mn-cs"/>
                          <a:sym typeface="Arial"/>
                        </a:rPr>
                        <a:t>125</a:t>
                      </a:r>
                    </a:p>
                  </a:txBody>
                  <a:tcPr marL="9525" marR="9525" marT="9525" marB="0" anchor="ctr">
                    <a:lnB w="28575" cap="flat" cmpd="sng" algn="ctr">
                      <a:solidFill>
                        <a:schemeClr val="bg2"/>
                      </a:solidFill>
                      <a:prstDash val="solid"/>
                      <a:round/>
                      <a:headEnd type="none" w="med" len="med"/>
                      <a:tailEnd type="none" w="med" len="med"/>
                    </a:lnB>
                  </a:tcPr>
                </a:tc>
                <a:tc>
                  <a:txBody>
                    <a:bodyPr/>
                    <a:lstStyle/>
                    <a:p>
                      <a:pPr algn="ctr" fontAlgn="ctr"/>
                      <a:r>
                        <a:rPr lang="ru-RU" sz="900" b="0" i="0" u="none" strike="noStrike" cap="none">
                          <a:solidFill>
                            <a:schemeClr val="dk1"/>
                          </a:solidFill>
                          <a:latin typeface="+mn-lt"/>
                          <a:ea typeface="+mn-ea"/>
                          <a:cs typeface="+mn-cs"/>
                          <a:sym typeface="Arial"/>
                        </a:rPr>
                        <a:t>40</a:t>
                      </a:r>
                    </a:p>
                  </a:txBody>
                  <a:tcPr marL="9525" marR="9525" marT="9525" marB="0" anchor="ctr">
                    <a:lnB w="28575" cap="flat" cmpd="sng" algn="ctr">
                      <a:solidFill>
                        <a:schemeClr val="bg2"/>
                      </a:solidFill>
                      <a:prstDash val="solid"/>
                      <a:round/>
                      <a:headEnd type="none" w="med" len="med"/>
                      <a:tailEnd type="none" w="med" len="med"/>
                    </a:lnB>
                  </a:tcPr>
                </a:tc>
                <a:tc>
                  <a:txBody>
                    <a:bodyPr/>
                    <a:lstStyle/>
                    <a:p>
                      <a:pPr algn="ctr" fontAlgn="ctr"/>
                      <a:r>
                        <a:rPr lang="ru-RU" sz="900" b="0" i="0" u="none" strike="noStrike" cap="none">
                          <a:solidFill>
                            <a:schemeClr val="dk1"/>
                          </a:solidFill>
                          <a:latin typeface="+mn-lt"/>
                          <a:ea typeface="+mn-ea"/>
                          <a:cs typeface="+mn-cs"/>
                          <a:sym typeface="Arial"/>
                        </a:rPr>
                        <a:t>411</a:t>
                      </a:r>
                    </a:p>
                  </a:txBody>
                  <a:tcPr marL="9525" marR="9525" marT="9525" marB="0" anchor="ctr">
                    <a:lnB w="28575" cap="flat" cmpd="sng" algn="ctr">
                      <a:solidFill>
                        <a:schemeClr val="bg2"/>
                      </a:solidFill>
                      <a:prstDash val="solid"/>
                      <a:round/>
                      <a:headEnd type="none" w="med" len="med"/>
                      <a:tailEnd type="none" w="med" len="med"/>
                    </a:lnB>
                  </a:tcPr>
                </a:tc>
                <a:tc>
                  <a:txBody>
                    <a:bodyPr/>
                    <a:lstStyle/>
                    <a:p>
                      <a:pPr algn="ctr" fontAlgn="ctr"/>
                      <a:r>
                        <a:rPr lang="ru-RU" sz="900" b="0" i="0" u="none" strike="noStrike" cap="none">
                          <a:solidFill>
                            <a:schemeClr val="dk1"/>
                          </a:solidFill>
                          <a:latin typeface="+mn-lt"/>
                          <a:ea typeface="+mn-ea"/>
                          <a:cs typeface="+mn-cs"/>
                          <a:sym typeface="Arial"/>
                        </a:rPr>
                        <a:t>146</a:t>
                      </a:r>
                    </a:p>
                  </a:txBody>
                  <a:tcPr marL="9525" marR="9525" marT="9525" marB="0" anchor="ctr">
                    <a:lnB w="28575" cap="flat" cmpd="sng" algn="ctr">
                      <a:solidFill>
                        <a:schemeClr val="bg2"/>
                      </a:solidFill>
                      <a:prstDash val="solid"/>
                      <a:round/>
                      <a:headEnd type="none" w="med" len="med"/>
                      <a:tailEnd type="none" w="med" len="med"/>
                    </a:lnB>
                  </a:tcPr>
                </a:tc>
                <a:tc>
                  <a:txBody>
                    <a:bodyPr/>
                    <a:lstStyle/>
                    <a:p>
                      <a:pPr algn="ctr" fontAlgn="ctr"/>
                      <a:r>
                        <a:rPr lang="ru-RU" sz="1050" b="1" i="0" u="none" strike="noStrike" cap="none">
                          <a:solidFill>
                            <a:schemeClr val="dk1"/>
                          </a:solidFill>
                          <a:latin typeface="+mn-lt"/>
                          <a:ea typeface="+mn-ea"/>
                          <a:cs typeface="+mn-cs"/>
                          <a:sym typeface="Arial"/>
                        </a:rPr>
                        <a:t>2,9%</a:t>
                      </a:r>
                    </a:p>
                  </a:txBody>
                  <a:tcPr marL="9525" marR="9525" marT="9525" marB="0" anchor="ctr">
                    <a:lnB w="28575" cap="flat" cmpd="sng" algn="ctr">
                      <a:solidFill>
                        <a:schemeClr val="bg2"/>
                      </a:solidFill>
                      <a:prstDash val="solid"/>
                      <a:round/>
                      <a:headEnd type="none" w="med" len="med"/>
                      <a:tailEnd type="none" w="med" len="med"/>
                    </a:lnB>
                  </a:tcPr>
                </a:tc>
                <a:extLst>
                  <a:ext uri="{0D108BD9-81ED-4DB2-BD59-A6C34878D82A}">
                    <a16:rowId xmlns:a16="http://schemas.microsoft.com/office/drawing/2014/main" val="1891601564"/>
                  </a:ext>
                </a:extLst>
              </a:tr>
              <a:tr h="252035">
                <a:tc rowSpan="5">
                  <a:txBody>
                    <a:bodyPr/>
                    <a:lstStyle/>
                    <a:p>
                      <a:pPr algn="ctr"/>
                      <a:r>
                        <a:rPr lang="ru-RU" sz="1100" dirty="0"/>
                        <a:t>2020</a:t>
                      </a:r>
                      <a:endParaRPr lang="ru-KZ" sz="1100" dirty="0"/>
                    </a:p>
                  </a:txBody>
                  <a:tcPr anchor="ctr">
                    <a:lnT w="28575" cap="flat" cmpd="sng" algn="ctr">
                      <a:solidFill>
                        <a:schemeClr val="bg2"/>
                      </a:solidFill>
                      <a:prstDash val="solid"/>
                      <a:round/>
                      <a:headEnd type="none" w="med" len="med"/>
                      <a:tailEnd type="none" w="med" len="med"/>
                    </a:lnT>
                    <a:lnB w="28575" cap="flat" cmpd="sng" algn="ctr">
                      <a:solidFill>
                        <a:schemeClr val="bg2"/>
                      </a:solidFill>
                      <a:prstDash val="solid"/>
                      <a:round/>
                      <a:headEnd type="none" w="med" len="med"/>
                      <a:tailEnd type="none" w="med" len="med"/>
                    </a:lnB>
                  </a:tcPr>
                </a:tc>
                <a:tc>
                  <a:txBody>
                    <a:bodyPr/>
                    <a:lstStyle/>
                    <a:p>
                      <a:pPr marL="72000" algn="l" fontAlgn="b"/>
                      <a:r>
                        <a:rPr lang="ru-RU" sz="800" b="0" i="0" u="none" strike="noStrike" cap="none" dirty="0">
                          <a:solidFill>
                            <a:schemeClr val="dk1"/>
                          </a:solidFill>
                          <a:latin typeface="+mn-lt"/>
                          <a:ea typeface="+mn-ea"/>
                          <a:cs typeface="+mn-cs"/>
                          <a:sym typeface="Arial"/>
                        </a:rPr>
                        <a:t>1 </a:t>
                      </a:r>
                      <a:r>
                        <a:rPr lang="ru-RU" sz="800" b="0" i="0" u="none" strike="noStrike" cap="none" dirty="0" err="1">
                          <a:solidFill>
                            <a:schemeClr val="dk1"/>
                          </a:solidFill>
                          <a:latin typeface="+mn-lt"/>
                          <a:ea typeface="+mn-ea"/>
                          <a:cs typeface="+mn-cs"/>
                          <a:sym typeface="Arial"/>
                        </a:rPr>
                        <a:t>Басқа</a:t>
                      </a:r>
                      <a:r>
                        <a:rPr lang="ru-RU" sz="800" b="0" i="0" u="none" strike="noStrike" cap="none" dirty="0">
                          <a:solidFill>
                            <a:schemeClr val="dk1"/>
                          </a:solidFill>
                          <a:latin typeface="+mn-lt"/>
                          <a:ea typeface="+mn-ea"/>
                          <a:cs typeface="+mn-cs"/>
                          <a:sym typeface="Arial"/>
                        </a:rPr>
                        <a:t> да </a:t>
                      </a:r>
                      <a:r>
                        <a:rPr lang="ru-RU" sz="800" b="0" i="0" u="none" strike="noStrike" cap="none" dirty="0" err="1">
                          <a:solidFill>
                            <a:schemeClr val="dk1"/>
                          </a:solidFill>
                          <a:latin typeface="+mn-lt"/>
                          <a:ea typeface="+mn-ea"/>
                          <a:cs typeface="+mn-cs"/>
                          <a:sym typeface="Arial"/>
                        </a:rPr>
                        <a:t>біліктілігі</a:t>
                      </a:r>
                      <a:r>
                        <a:rPr lang="ru-RU" sz="800" b="0" i="0" u="none" strike="noStrike" cap="none" dirty="0">
                          <a:solidFill>
                            <a:schemeClr val="dk1"/>
                          </a:solidFill>
                          <a:latin typeface="+mn-lt"/>
                          <a:ea typeface="+mn-ea"/>
                          <a:cs typeface="+mn-cs"/>
                          <a:sym typeface="Arial"/>
                        </a:rPr>
                        <a:t> </a:t>
                      </a:r>
                      <a:r>
                        <a:rPr lang="ru-RU" sz="800" b="0" i="0" u="none" strike="noStrike" cap="none" dirty="0" err="1">
                          <a:solidFill>
                            <a:schemeClr val="dk1"/>
                          </a:solidFill>
                          <a:latin typeface="+mn-lt"/>
                          <a:ea typeface="+mn-ea"/>
                          <a:cs typeface="+mn-cs"/>
                          <a:sym typeface="Arial"/>
                        </a:rPr>
                        <a:t>жоқ</a:t>
                      </a:r>
                      <a:r>
                        <a:rPr lang="ru-RU" sz="800" b="0" i="0" u="none" strike="noStrike" cap="none" dirty="0">
                          <a:solidFill>
                            <a:schemeClr val="dk1"/>
                          </a:solidFill>
                          <a:latin typeface="+mn-lt"/>
                          <a:ea typeface="+mn-ea"/>
                          <a:cs typeface="+mn-cs"/>
                          <a:sym typeface="Arial"/>
                        </a:rPr>
                        <a:t> </a:t>
                      </a:r>
                      <a:r>
                        <a:rPr lang="ru-RU" sz="800" b="0" i="0" u="none" strike="noStrike" cap="none" dirty="0" err="1">
                          <a:solidFill>
                            <a:schemeClr val="dk1"/>
                          </a:solidFill>
                          <a:latin typeface="+mn-lt"/>
                          <a:ea typeface="+mn-ea"/>
                          <a:cs typeface="+mn-cs"/>
                          <a:sym typeface="Arial"/>
                        </a:rPr>
                        <a:t>жұмысшылар</a:t>
                      </a:r>
                      <a:endParaRPr lang="ru-RU" sz="800" b="0" i="0" u="none" strike="noStrike" cap="none" dirty="0">
                        <a:solidFill>
                          <a:schemeClr val="dk1"/>
                        </a:solidFill>
                        <a:latin typeface="+mn-lt"/>
                        <a:ea typeface="+mn-ea"/>
                        <a:cs typeface="+mn-cs"/>
                        <a:sym typeface="Arial"/>
                      </a:endParaRPr>
                    </a:p>
                  </a:txBody>
                  <a:tcPr marL="9525" marR="9525" marT="9525" marB="0" anchor="ctr">
                    <a:lnT w="28575" cap="flat" cmpd="sng" algn="ctr">
                      <a:solidFill>
                        <a:schemeClr val="bg2"/>
                      </a:solidFill>
                      <a:prstDash val="solid"/>
                      <a:round/>
                      <a:headEnd type="none" w="med" len="med"/>
                      <a:tailEnd type="none" w="med" len="med"/>
                    </a:lnT>
                  </a:tcPr>
                </a:tc>
                <a:tc>
                  <a:txBody>
                    <a:bodyPr/>
                    <a:lstStyle/>
                    <a:p>
                      <a:pPr algn="ctr" fontAlgn="b"/>
                      <a:r>
                        <a:rPr lang="ru-RU" sz="900" b="0" i="1" u="none" strike="noStrike" cap="none">
                          <a:solidFill>
                            <a:schemeClr val="dk1"/>
                          </a:solidFill>
                          <a:latin typeface="+mn-lt"/>
                          <a:ea typeface="+mn-ea"/>
                          <a:cs typeface="+mn-cs"/>
                          <a:sym typeface="Arial"/>
                        </a:rPr>
                        <a:t>9629-9</a:t>
                      </a:r>
                    </a:p>
                  </a:txBody>
                  <a:tcPr marL="9525" marR="9525" marT="9525" marB="0" anchor="ctr">
                    <a:lnT w="28575" cap="flat" cmpd="sng" algn="ctr">
                      <a:solidFill>
                        <a:schemeClr val="bg2"/>
                      </a:solidFill>
                      <a:prstDash val="solid"/>
                      <a:round/>
                      <a:headEnd type="none" w="med" len="med"/>
                      <a:tailEnd type="none" w="med" len="med"/>
                    </a:lnT>
                  </a:tcPr>
                </a:tc>
                <a:tc>
                  <a:txBody>
                    <a:bodyPr/>
                    <a:lstStyle/>
                    <a:p>
                      <a:pPr algn="ctr" fontAlgn="ctr"/>
                      <a:r>
                        <a:rPr lang="ru-RU" sz="1050" b="1" i="0" u="none" strike="noStrike" cap="none" dirty="0">
                          <a:solidFill>
                            <a:schemeClr val="dk1"/>
                          </a:solidFill>
                          <a:latin typeface="+mn-lt"/>
                          <a:ea typeface="+mn-ea"/>
                          <a:cs typeface="+mn-cs"/>
                          <a:sym typeface="Arial"/>
                        </a:rPr>
                        <a:t>5 432</a:t>
                      </a:r>
                    </a:p>
                  </a:txBody>
                  <a:tcPr marL="9525" marR="9525" marT="9525" marB="0" anchor="ctr">
                    <a:lnT w="28575" cap="flat" cmpd="sng" algn="ctr">
                      <a:solidFill>
                        <a:schemeClr val="bg2"/>
                      </a:solidFill>
                      <a:prstDash val="solid"/>
                      <a:round/>
                      <a:headEnd type="none" w="med" len="med"/>
                      <a:tailEnd type="none" w="med" len="med"/>
                    </a:lnT>
                  </a:tcPr>
                </a:tc>
                <a:tc>
                  <a:txBody>
                    <a:bodyPr/>
                    <a:lstStyle/>
                    <a:p>
                      <a:pPr algn="ctr" fontAlgn="ctr"/>
                      <a:r>
                        <a:rPr lang="ru-RU" sz="900" b="0" i="0" u="none" strike="noStrike" cap="none">
                          <a:solidFill>
                            <a:schemeClr val="dk1"/>
                          </a:solidFill>
                          <a:latin typeface="+mn-lt"/>
                          <a:ea typeface="+mn-ea"/>
                          <a:cs typeface="+mn-cs"/>
                          <a:sym typeface="Arial"/>
                        </a:rPr>
                        <a:t>168</a:t>
                      </a:r>
                    </a:p>
                  </a:txBody>
                  <a:tcPr marL="9525" marR="9525" marT="9525" marB="0" anchor="ctr">
                    <a:lnT w="28575" cap="flat" cmpd="sng" algn="ctr">
                      <a:solidFill>
                        <a:schemeClr val="bg2"/>
                      </a:solidFill>
                      <a:prstDash val="solid"/>
                      <a:round/>
                      <a:headEnd type="none" w="med" len="med"/>
                      <a:tailEnd type="none" w="med" len="med"/>
                    </a:lnT>
                  </a:tcPr>
                </a:tc>
                <a:tc>
                  <a:txBody>
                    <a:bodyPr/>
                    <a:lstStyle/>
                    <a:p>
                      <a:pPr algn="ctr" fontAlgn="ctr"/>
                      <a:r>
                        <a:rPr lang="ru-RU" sz="900" b="0" i="0" u="none" strike="noStrike" cap="none">
                          <a:solidFill>
                            <a:schemeClr val="dk1"/>
                          </a:solidFill>
                          <a:latin typeface="+mn-lt"/>
                          <a:ea typeface="+mn-ea"/>
                          <a:cs typeface="+mn-cs"/>
                          <a:sym typeface="Arial"/>
                        </a:rPr>
                        <a:t>2 831</a:t>
                      </a:r>
                    </a:p>
                  </a:txBody>
                  <a:tcPr marL="9525" marR="9525" marT="9525" marB="0" anchor="ctr">
                    <a:lnT w="28575" cap="flat" cmpd="sng" algn="ctr">
                      <a:solidFill>
                        <a:schemeClr val="bg2"/>
                      </a:solidFill>
                      <a:prstDash val="solid"/>
                      <a:round/>
                      <a:headEnd type="none" w="med" len="med"/>
                      <a:tailEnd type="none" w="med" len="med"/>
                    </a:lnT>
                  </a:tcPr>
                </a:tc>
                <a:tc>
                  <a:txBody>
                    <a:bodyPr/>
                    <a:lstStyle/>
                    <a:p>
                      <a:pPr algn="ctr" fontAlgn="ctr"/>
                      <a:r>
                        <a:rPr lang="ru-RU" sz="900" b="0" i="0" u="none" strike="noStrike" cap="none">
                          <a:solidFill>
                            <a:schemeClr val="dk1"/>
                          </a:solidFill>
                          <a:latin typeface="+mn-lt"/>
                          <a:ea typeface="+mn-ea"/>
                          <a:cs typeface="+mn-cs"/>
                          <a:sym typeface="Arial"/>
                        </a:rPr>
                        <a:t>1 147</a:t>
                      </a:r>
                    </a:p>
                  </a:txBody>
                  <a:tcPr marL="9525" marR="9525" marT="9525" marB="0" anchor="ctr">
                    <a:lnT w="28575" cap="flat" cmpd="sng" algn="ctr">
                      <a:solidFill>
                        <a:schemeClr val="bg2"/>
                      </a:solidFill>
                      <a:prstDash val="solid"/>
                      <a:round/>
                      <a:headEnd type="none" w="med" len="med"/>
                      <a:tailEnd type="none" w="med" len="med"/>
                    </a:lnT>
                  </a:tcPr>
                </a:tc>
                <a:tc>
                  <a:txBody>
                    <a:bodyPr/>
                    <a:lstStyle/>
                    <a:p>
                      <a:pPr algn="ctr" fontAlgn="ctr"/>
                      <a:r>
                        <a:rPr lang="ru-RU" sz="900" b="0" i="0" u="none" strike="noStrike" cap="none">
                          <a:solidFill>
                            <a:schemeClr val="dk1"/>
                          </a:solidFill>
                          <a:latin typeface="+mn-lt"/>
                          <a:ea typeface="+mn-ea"/>
                          <a:cs typeface="+mn-cs"/>
                          <a:sym typeface="Arial"/>
                        </a:rPr>
                        <a:t>1 286</a:t>
                      </a:r>
                    </a:p>
                  </a:txBody>
                  <a:tcPr marL="9525" marR="9525" marT="9525" marB="0" anchor="ctr">
                    <a:lnT w="28575" cap="flat" cmpd="sng" algn="ctr">
                      <a:solidFill>
                        <a:schemeClr val="bg2"/>
                      </a:solidFill>
                      <a:prstDash val="solid"/>
                      <a:round/>
                      <a:headEnd type="none" w="med" len="med"/>
                      <a:tailEnd type="none" w="med" len="med"/>
                    </a:lnT>
                  </a:tcPr>
                </a:tc>
                <a:tc>
                  <a:txBody>
                    <a:bodyPr/>
                    <a:lstStyle/>
                    <a:p>
                      <a:pPr algn="ctr" fontAlgn="ctr"/>
                      <a:r>
                        <a:rPr lang="ru-RU" sz="1050" b="1" i="0" u="none" strike="noStrike" cap="none" dirty="0">
                          <a:solidFill>
                            <a:schemeClr val="dk1"/>
                          </a:solidFill>
                          <a:latin typeface="+mn-lt"/>
                          <a:ea typeface="+mn-ea"/>
                          <a:cs typeface="+mn-cs"/>
                          <a:sym typeface="Arial"/>
                        </a:rPr>
                        <a:t>18,2%</a:t>
                      </a:r>
                    </a:p>
                  </a:txBody>
                  <a:tcPr marL="9525" marR="9525" marT="9525" marB="0" anchor="ctr">
                    <a:lnT w="28575" cap="flat" cmpd="sng" algn="ctr">
                      <a:solidFill>
                        <a:schemeClr val="bg2"/>
                      </a:solidFill>
                      <a:prstDash val="solid"/>
                      <a:round/>
                      <a:headEnd type="none" w="med" len="med"/>
                      <a:tailEnd type="none" w="med" len="med"/>
                    </a:lnT>
                  </a:tcPr>
                </a:tc>
                <a:extLst>
                  <a:ext uri="{0D108BD9-81ED-4DB2-BD59-A6C34878D82A}">
                    <a16:rowId xmlns:a16="http://schemas.microsoft.com/office/drawing/2014/main" val="1385719993"/>
                  </a:ext>
                </a:extLst>
              </a:tr>
              <a:tr h="252035">
                <a:tc vMerge="1">
                  <a:txBody>
                    <a:bodyPr/>
                    <a:lstStyle/>
                    <a:p>
                      <a:endParaRPr lang="ru-KZ" sz="1100" dirty="0"/>
                    </a:p>
                  </a:txBody>
                  <a:tcPr/>
                </a:tc>
                <a:tc>
                  <a:txBody>
                    <a:bodyPr/>
                    <a:lstStyle/>
                    <a:p>
                      <a:pPr marL="72000" algn="l" fontAlgn="b"/>
                      <a:r>
                        <a:rPr lang="ru-RU" sz="800" b="0" i="0" u="none" strike="noStrike" cap="none" dirty="0">
                          <a:solidFill>
                            <a:schemeClr val="dk1"/>
                          </a:solidFill>
                          <a:latin typeface="+mn-lt"/>
                          <a:ea typeface="+mn-ea"/>
                          <a:cs typeface="+mn-cs"/>
                          <a:sym typeface="Arial"/>
                        </a:rPr>
                        <a:t>2 </a:t>
                      </a:r>
                      <a:r>
                        <a:rPr lang="ru-RU" sz="800" b="0" i="0" u="none" strike="noStrike" cap="none" dirty="0" err="1">
                          <a:solidFill>
                            <a:schemeClr val="dk1"/>
                          </a:solidFill>
                          <a:latin typeface="+mn-lt"/>
                          <a:ea typeface="+mn-ea"/>
                          <a:cs typeface="+mn-cs"/>
                          <a:sym typeface="Arial"/>
                        </a:rPr>
                        <a:t>Басқа</a:t>
                      </a:r>
                      <a:r>
                        <a:rPr lang="ru-RU" sz="800" b="0" i="0" u="none" strike="noStrike" cap="none" dirty="0">
                          <a:solidFill>
                            <a:schemeClr val="dk1"/>
                          </a:solidFill>
                          <a:latin typeface="+mn-lt"/>
                          <a:ea typeface="+mn-ea"/>
                          <a:cs typeface="+mn-cs"/>
                          <a:sym typeface="Arial"/>
                        </a:rPr>
                        <a:t> да </a:t>
                      </a:r>
                      <a:r>
                        <a:rPr lang="ru-RU" sz="800" b="0" i="0" u="none" strike="noStrike" cap="none" dirty="0" err="1">
                          <a:solidFill>
                            <a:schemeClr val="dk1"/>
                          </a:solidFill>
                          <a:latin typeface="+mn-lt"/>
                          <a:ea typeface="+mn-ea"/>
                          <a:cs typeface="+mn-cs"/>
                          <a:sym typeface="Arial"/>
                        </a:rPr>
                        <a:t>құрылысшы-монтаждаушылар</a:t>
                      </a:r>
                      <a:r>
                        <a:rPr lang="ru-RU" sz="800" b="0" i="0" u="none" strike="noStrike" cap="none" dirty="0">
                          <a:solidFill>
                            <a:schemeClr val="dk1"/>
                          </a:solidFill>
                          <a:latin typeface="+mn-lt"/>
                          <a:ea typeface="+mn-ea"/>
                          <a:cs typeface="+mn-cs"/>
                          <a:sym typeface="Arial"/>
                        </a:rPr>
                        <a:t> </a:t>
                      </a:r>
                      <a:r>
                        <a:rPr lang="ru-RU" sz="800" b="0" i="0" u="none" strike="noStrike" cap="none" dirty="0" err="1">
                          <a:solidFill>
                            <a:schemeClr val="dk1"/>
                          </a:solidFill>
                          <a:latin typeface="+mn-lt"/>
                          <a:ea typeface="+mn-ea"/>
                          <a:cs typeface="+mn-cs"/>
                          <a:sym typeface="Arial"/>
                        </a:rPr>
                        <a:t>және</a:t>
                      </a:r>
                      <a:r>
                        <a:rPr lang="ru-RU" sz="800" b="0" i="0" u="none" strike="noStrike" cap="none" dirty="0">
                          <a:solidFill>
                            <a:schemeClr val="dk1"/>
                          </a:solidFill>
                          <a:latin typeface="+mn-lt"/>
                          <a:ea typeface="+mn-ea"/>
                          <a:cs typeface="+mn-cs"/>
                          <a:sym typeface="Arial"/>
                        </a:rPr>
                        <a:t> </a:t>
                      </a:r>
                      <a:r>
                        <a:rPr lang="ru-RU" sz="800" b="0" i="0" u="none" strike="noStrike" cap="none" dirty="0" err="1">
                          <a:solidFill>
                            <a:schemeClr val="dk1"/>
                          </a:solidFill>
                          <a:latin typeface="+mn-lt"/>
                          <a:ea typeface="+mn-ea"/>
                          <a:cs typeface="+mn-cs"/>
                          <a:sym typeface="Arial"/>
                        </a:rPr>
                        <a:t>тектес</a:t>
                      </a:r>
                      <a:r>
                        <a:rPr lang="ru-RU" sz="800" b="0" i="0" u="none" strike="noStrike" cap="none" dirty="0">
                          <a:solidFill>
                            <a:schemeClr val="dk1"/>
                          </a:solidFill>
                          <a:latin typeface="+mn-lt"/>
                          <a:ea typeface="+mn-ea"/>
                          <a:cs typeface="+mn-cs"/>
                          <a:sym typeface="Arial"/>
                        </a:rPr>
                        <a:t> </a:t>
                      </a:r>
                      <a:r>
                        <a:rPr lang="ru-RU" sz="800" b="0" i="0" u="none" strike="noStrike" cap="none" dirty="0" err="1">
                          <a:solidFill>
                            <a:schemeClr val="dk1"/>
                          </a:solidFill>
                          <a:latin typeface="+mn-lt"/>
                          <a:ea typeface="+mn-ea"/>
                          <a:cs typeface="+mn-cs"/>
                          <a:sym typeface="Arial"/>
                        </a:rPr>
                        <a:t>қызметтер</a:t>
                      </a:r>
                      <a:r>
                        <a:rPr lang="ru-RU" sz="800" b="0" i="0" u="none" strike="noStrike" cap="none" dirty="0">
                          <a:solidFill>
                            <a:schemeClr val="dk1"/>
                          </a:solidFill>
                          <a:latin typeface="+mn-lt"/>
                          <a:ea typeface="+mn-ea"/>
                          <a:cs typeface="+mn-cs"/>
                          <a:sym typeface="Arial"/>
                        </a:rPr>
                        <a:t> </a:t>
                      </a:r>
                      <a:r>
                        <a:rPr lang="ru-RU" sz="800" b="0" i="0" u="none" strike="noStrike" cap="none" dirty="0" err="1">
                          <a:solidFill>
                            <a:schemeClr val="dk1"/>
                          </a:solidFill>
                          <a:latin typeface="+mn-lt"/>
                          <a:ea typeface="+mn-ea"/>
                          <a:cs typeface="+mn-cs"/>
                          <a:sym typeface="Arial"/>
                        </a:rPr>
                        <a:t>жұмысшылары</a:t>
                      </a:r>
                      <a:endParaRPr lang="ru-RU" sz="800" b="0" i="0" u="none" strike="noStrike" cap="none" dirty="0">
                        <a:solidFill>
                          <a:schemeClr val="dk1"/>
                        </a:solidFill>
                        <a:latin typeface="+mn-lt"/>
                        <a:ea typeface="+mn-ea"/>
                        <a:cs typeface="+mn-cs"/>
                        <a:sym typeface="Arial"/>
                      </a:endParaRPr>
                    </a:p>
                  </a:txBody>
                  <a:tcPr marL="9525" marR="9525" marT="9525" marB="0" anchor="ctr"/>
                </a:tc>
                <a:tc>
                  <a:txBody>
                    <a:bodyPr/>
                    <a:lstStyle/>
                    <a:p>
                      <a:pPr algn="ctr" fontAlgn="b"/>
                      <a:r>
                        <a:rPr lang="ru-RU" sz="900" b="0" i="1" u="none" strike="noStrike" cap="none" dirty="0">
                          <a:solidFill>
                            <a:schemeClr val="dk1"/>
                          </a:solidFill>
                          <a:latin typeface="+mn-lt"/>
                          <a:ea typeface="+mn-ea"/>
                          <a:cs typeface="+mn-cs"/>
                          <a:sym typeface="Arial"/>
                        </a:rPr>
                        <a:t>7119-9</a:t>
                      </a:r>
                    </a:p>
                  </a:txBody>
                  <a:tcPr marL="9525" marR="9525" marT="9525" marB="0" anchor="ctr"/>
                </a:tc>
                <a:tc>
                  <a:txBody>
                    <a:bodyPr/>
                    <a:lstStyle/>
                    <a:p>
                      <a:pPr algn="ctr" fontAlgn="ctr"/>
                      <a:r>
                        <a:rPr lang="ru-RU" sz="1050" b="1" i="0" u="none" strike="noStrike" cap="none">
                          <a:solidFill>
                            <a:schemeClr val="dk1"/>
                          </a:solidFill>
                          <a:latin typeface="+mn-lt"/>
                          <a:ea typeface="+mn-ea"/>
                          <a:cs typeface="+mn-cs"/>
                          <a:sym typeface="Arial"/>
                        </a:rPr>
                        <a:t>2 420</a:t>
                      </a:r>
                    </a:p>
                  </a:txBody>
                  <a:tcPr marL="9525" marR="9525" marT="9525" marB="0" anchor="ctr"/>
                </a:tc>
                <a:tc>
                  <a:txBody>
                    <a:bodyPr/>
                    <a:lstStyle/>
                    <a:p>
                      <a:pPr algn="ctr" fontAlgn="ctr"/>
                      <a:r>
                        <a:rPr lang="ru-RU" sz="900" b="0" i="0" u="none" strike="noStrike" cap="none">
                          <a:solidFill>
                            <a:schemeClr val="dk1"/>
                          </a:solidFill>
                          <a:latin typeface="+mn-lt"/>
                          <a:ea typeface="+mn-ea"/>
                          <a:cs typeface="+mn-cs"/>
                          <a:sym typeface="Arial"/>
                        </a:rPr>
                        <a:t>57</a:t>
                      </a:r>
                    </a:p>
                  </a:txBody>
                  <a:tcPr marL="9525" marR="9525" marT="9525" marB="0" anchor="ctr"/>
                </a:tc>
                <a:tc>
                  <a:txBody>
                    <a:bodyPr/>
                    <a:lstStyle/>
                    <a:p>
                      <a:pPr algn="ctr" fontAlgn="ctr"/>
                      <a:r>
                        <a:rPr lang="ru-RU" sz="900" b="0" i="0" u="none" strike="noStrike" cap="none" dirty="0">
                          <a:solidFill>
                            <a:schemeClr val="dk1"/>
                          </a:solidFill>
                          <a:latin typeface="+mn-lt"/>
                          <a:ea typeface="+mn-ea"/>
                          <a:cs typeface="+mn-cs"/>
                          <a:sym typeface="Arial"/>
                        </a:rPr>
                        <a:t>1 209</a:t>
                      </a:r>
                    </a:p>
                  </a:txBody>
                  <a:tcPr marL="9525" marR="9525" marT="9525" marB="0" anchor="ctr"/>
                </a:tc>
                <a:tc>
                  <a:txBody>
                    <a:bodyPr/>
                    <a:lstStyle/>
                    <a:p>
                      <a:pPr algn="ctr" fontAlgn="ctr"/>
                      <a:r>
                        <a:rPr lang="ru-RU" sz="900" b="0" i="0" u="none" strike="noStrike" cap="none">
                          <a:solidFill>
                            <a:schemeClr val="dk1"/>
                          </a:solidFill>
                          <a:latin typeface="+mn-lt"/>
                          <a:ea typeface="+mn-ea"/>
                          <a:cs typeface="+mn-cs"/>
                          <a:sym typeface="Arial"/>
                        </a:rPr>
                        <a:t>931</a:t>
                      </a:r>
                    </a:p>
                  </a:txBody>
                  <a:tcPr marL="9525" marR="9525" marT="9525" marB="0" anchor="ctr"/>
                </a:tc>
                <a:tc>
                  <a:txBody>
                    <a:bodyPr/>
                    <a:lstStyle/>
                    <a:p>
                      <a:pPr algn="ctr" fontAlgn="ctr"/>
                      <a:r>
                        <a:rPr lang="ru-RU" sz="900" b="0" i="0" u="none" strike="noStrike" cap="none">
                          <a:solidFill>
                            <a:schemeClr val="dk1"/>
                          </a:solidFill>
                          <a:latin typeface="+mn-lt"/>
                          <a:ea typeface="+mn-ea"/>
                          <a:cs typeface="+mn-cs"/>
                          <a:sym typeface="Arial"/>
                        </a:rPr>
                        <a:t>223</a:t>
                      </a:r>
                    </a:p>
                  </a:txBody>
                  <a:tcPr marL="9525" marR="9525" marT="9525" marB="0" anchor="ctr"/>
                </a:tc>
                <a:tc>
                  <a:txBody>
                    <a:bodyPr/>
                    <a:lstStyle/>
                    <a:p>
                      <a:pPr algn="ctr" fontAlgn="ctr"/>
                      <a:r>
                        <a:rPr lang="ru-RU" sz="1050" b="1" i="0" u="none" strike="noStrike" cap="none">
                          <a:solidFill>
                            <a:schemeClr val="dk1"/>
                          </a:solidFill>
                          <a:latin typeface="+mn-lt"/>
                          <a:ea typeface="+mn-ea"/>
                          <a:cs typeface="+mn-cs"/>
                          <a:sym typeface="Arial"/>
                        </a:rPr>
                        <a:t>8,1%</a:t>
                      </a:r>
                    </a:p>
                  </a:txBody>
                  <a:tcPr marL="9525" marR="9525" marT="9525" marB="0" anchor="ctr"/>
                </a:tc>
                <a:extLst>
                  <a:ext uri="{0D108BD9-81ED-4DB2-BD59-A6C34878D82A}">
                    <a16:rowId xmlns:a16="http://schemas.microsoft.com/office/drawing/2014/main" val="4184679391"/>
                  </a:ext>
                </a:extLst>
              </a:tr>
              <a:tr h="252035">
                <a:tc vMerge="1">
                  <a:txBody>
                    <a:bodyPr/>
                    <a:lstStyle/>
                    <a:p>
                      <a:endParaRPr lang="ru-KZ" sz="1100" dirty="0"/>
                    </a:p>
                  </a:txBody>
                  <a:tcPr/>
                </a:tc>
                <a:tc>
                  <a:txBody>
                    <a:bodyPr/>
                    <a:lstStyle/>
                    <a:p>
                      <a:pPr marL="72000" algn="l" fontAlgn="b"/>
                      <a:r>
                        <a:rPr lang="ru-RU" sz="800" b="0" i="0" u="none" strike="noStrike" cap="none" dirty="0">
                          <a:solidFill>
                            <a:schemeClr val="dk1"/>
                          </a:solidFill>
                          <a:latin typeface="+mn-lt"/>
                          <a:ea typeface="+mn-ea"/>
                          <a:cs typeface="+mn-cs"/>
                          <a:sym typeface="Arial"/>
                        </a:rPr>
                        <a:t>3 </a:t>
                      </a:r>
                      <a:r>
                        <a:rPr lang="ru-RU" sz="800" b="0" i="0" u="none" strike="noStrike" cap="none" dirty="0" err="1">
                          <a:solidFill>
                            <a:schemeClr val="dk1"/>
                          </a:solidFill>
                          <a:latin typeface="+mn-lt"/>
                          <a:ea typeface="+mn-ea"/>
                          <a:cs typeface="+mn-cs"/>
                          <a:sym typeface="Arial"/>
                        </a:rPr>
                        <a:t>Қоғамдық</a:t>
                      </a:r>
                      <a:r>
                        <a:rPr lang="ru-RU" sz="800" b="0" i="0" u="none" strike="noStrike" cap="none" dirty="0">
                          <a:solidFill>
                            <a:schemeClr val="dk1"/>
                          </a:solidFill>
                          <a:latin typeface="+mn-lt"/>
                          <a:ea typeface="+mn-ea"/>
                          <a:cs typeface="+mn-cs"/>
                          <a:sym typeface="Arial"/>
                        </a:rPr>
                        <a:t> </a:t>
                      </a:r>
                      <a:r>
                        <a:rPr lang="ru-RU" sz="800" b="0" i="0" u="none" strike="noStrike" cap="none" dirty="0" err="1">
                          <a:solidFill>
                            <a:schemeClr val="dk1"/>
                          </a:solidFill>
                          <a:latin typeface="+mn-lt"/>
                          <a:ea typeface="+mn-ea"/>
                          <a:cs typeface="+mn-cs"/>
                          <a:sym typeface="Arial"/>
                        </a:rPr>
                        <a:t>ғылымдар</a:t>
                      </a:r>
                      <a:r>
                        <a:rPr lang="ru-RU" sz="800" b="0" i="0" u="none" strike="noStrike" cap="none" dirty="0">
                          <a:solidFill>
                            <a:schemeClr val="dk1"/>
                          </a:solidFill>
                          <a:latin typeface="+mn-lt"/>
                          <a:ea typeface="+mn-ea"/>
                          <a:cs typeface="+mn-cs"/>
                          <a:sym typeface="Arial"/>
                        </a:rPr>
                        <a:t> </a:t>
                      </a:r>
                      <a:r>
                        <a:rPr lang="ru-RU" sz="800" b="0" i="0" u="none" strike="noStrike" cap="none" dirty="0" err="1">
                          <a:solidFill>
                            <a:schemeClr val="dk1"/>
                          </a:solidFill>
                          <a:latin typeface="+mn-lt"/>
                          <a:ea typeface="+mn-ea"/>
                          <a:cs typeface="+mn-cs"/>
                          <a:sym typeface="Arial"/>
                        </a:rPr>
                        <a:t>бойынша</a:t>
                      </a:r>
                      <a:r>
                        <a:rPr lang="ru-RU" sz="800" b="0" i="0" u="none" strike="noStrike" cap="none" dirty="0">
                          <a:solidFill>
                            <a:schemeClr val="dk1"/>
                          </a:solidFill>
                          <a:latin typeface="+mn-lt"/>
                          <a:ea typeface="+mn-ea"/>
                          <a:cs typeface="+mn-cs"/>
                          <a:sym typeface="Arial"/>
                        </a:rPr>
                        <a:t> орта </a:t>
                      </a:r>
                      <a:r>
                        <a:rPr lang="ru-RU" sz="800" b="0" i="0" u="none" strike="noStrike" cap="none" dirty="0" err="1">
                          <a:solidFill>
                            <a:schemeClr val="dk1"/>
                          </a:solidFill>
                          <a:latin typeface="+mn-lt"/>
                          <a:ea typeface="+mn-ea"/>
                          <a:cs typeface="+mn-cs"/>
                          <a:sym typeface="Arial"/>
                        </a:rPr>
                        <a:t>мектеп</a:t>
                      </a:r>
                      <a:r>
                        <a:rPr lang="ru-RU" sz="800" b="0" i="0" u="none" strike="noStrike" cap="none" dirty="0">
                          <a:solidFill>
                            <a:schemeClr val="dk1"/>
                          </a:solidFill>
                          <a:latin typeface="+mn-lt"/>
                          <a:ea typeface="+mn-ea"/>
                          <a:cs typeface="+mn-cs"/>
                          <a:sym typeface="Arial"/>
                        </a:rPr>
                        <a:t> </a:t>
                      </a:r>
                      <a:r>
                        <a:rPr lang="ru-RU" sz="800" b="0" i="0" u="none" strike="noStrike" cap="none" dirty="0" err="1">
                          <a:solidFill>
                            <a:schemeClr val="dk1"/>
                          </a:solidFill>
                          <a:latin typeface="+mn-lt"/>
                          <a:ea typeface="+mn-ea"/>
                          <a:cs typeface="+mn-cs"/>
                          <a:sym typeface="Arial"/>
                        </a:rPr>
                        <a:t>мұғалімдері</a:t>
                      </a:r>
                      <a:endParaRPr lang="ru-RU" sz="800" b="0" i="0" u="none" strike="noStrike" cap="none" dirty="0">
                        <a:solidFill>
                          <a:schemeClr val="dk1"/>
                        </a:solidFill>
                        <a:latin typeface="+mn-lt"/>
                        <a:ea typeface="+mn-ea"/>
                        <a:cs typeface="+mn-cs"/>
                        <a:sym typeface="Arial"/>
                      </a:endParaRPr>
                    </a:p>
                  </a:txBody>
                  <a:tcPr marL="9525" marR="9525" marT="9525" marB="0" anchor="ctr"/>
                </a:tc>
                <a:tc>
                  <a:txBody>
                    <a:bodyPr/>
                    <a:lstStyle/>
                    <a:p>
                      <a:pPr algn="ctr" fontAlgn="b"/>
                      <a:r>
                        <a:rPr lang="ru-RU" sz="900" b="0" i="1" u="none" strike="noStrike" cap="none">
                          <a:solidFill>
                            <a:schemeClr val="dk1"/>
                          </a:solidFill>
                          <a:latin typeface="+mn-lt"/>
                          <a:ea typeface="+mn-ea"/>
                          <a:cs typeface="+mn-cs"/>
                          <a:sym typeface="Arial"/>
                        </a:rPr>
                        <a:t>2350-3</a:t>
                      </a:r>
                    </a:p>
                  </a:txBody>
                  <a:tcPr marL="9525" marR="9525" marT="9525" marB="0" anchor="ctr"/>
                </a:tc>
                <a:tc>
                  <a:txBody>
                    <a:bodyPr/>
                    <a:lstStyle/>
                    <a:p>
                      <a:pPr algn="ctr" fontAlgn="ctr"/>
                      <a:r>
                        <a:rPr lang="ru-RU" sz="1050" b="1" i="0" u="none" strike="noStrike" cap="none">
                          <a:solidFill>
                            <a:schemeClr val="dk1"/>
                          </a:solidFill>
                          <a:latin typeface="+mn-lt"/>
                          <a:ea typeface="+mn-ea"/>
                          <a:cs typeface="+mn-cs"/>
                          <a:sym typeface="Arial"/>
                        </a:rPr>
                        <a:t>1 062</a:t>
                      </a:r>
                    </a:p>
                  </a:txBody>
                  <a:tcPr marL="9525" marR="9525" marT="9525" marB="0" anchor="ctr"/>
                </a:tc>
                <a:tc>
                  <a:txBody>
                    <a:bodyPr/>
                    <a:lstStyle/>
                    <a:p>
                      <a:pPr algn="ctr" fontAlgn="ctr"/>
                      <a:r>
                        <a:rPr lang="ru-RU" sz="900" b="0" i="0" u="none" strike="noStrike" cap="none">
                          <a:solidFill>
                            <a:schemeClr val="dk1"/>
                          </a:solidFill>
                          <a:latin typeface="+mn-lt"/>
                          <a:ea typeface="+mn-ea"/>
                          <a:cs typeface="+mn-cs"/>
                          <a:sym typeface="Arial"/>
                        </a:rPr>
                        <a:t>122</a:t>
                      </a:r>
                    </a:p>
                  </a:txBody>
                  <a:tcPr marL="9525" marR="9525" marT="9525" marB="0" anchor="ctr"/>
                </a:tc>
                <a:tc>
                  <a:txBody>
                    <a:bodyPr/>
                    <a:lstStyle/>
                    <a:p>
                      <a:pPr algn="ctr" fontAlgn="ctr"/>
                      <a:r>
                        <a:rPr lang="ru-RU" sz="900" b="0" i="0" u="none" strike="noStrike" cap="none" dirty="0">
                          <a:solidFill>
                            <a:schemeClr val="dk1"/>
                          </a:solidFill>
                          <a:latin typeface="+mn-lt"/>
                          <a:ea typeface="+mn-ea"/>
                          <a:cs typeface="+mn-cs"/>
                          <a:sym typeface="Arial"/>
                        </a:rPr>
                        <a:t>203</a:t>
                      </a:r>
                    </a:p>
                  </a:txBody>
                  <a:tcPr marL="9525" marR="9525" marT="9525" marB="0" anchor="ctr"/>
                </a:tc>
                <a:tc>
                  <a:txBody>
                    <a:bodyPr/>
                    <a:lstStyle/>
                    <a:p>
                      <a:pPr algn="ctr" fontAlgn="ctr"/>
                      <a:r>
                        <a:rPr lang="ru-RU" sz="900" b="0" i="0" u="none" strike="noStrike" cap="none">
                          <a:solidFill>
                            <a:schemeClr val="dk1"/>
                          </a:solidFill>
                          <a:latin typeface="+mn-lt"/>
                          <a:ea typeface="+mn-ea"/>
                          <a:cs typeface="+mn-cs"/>
                          <a:sym typeface="Arial"/>
                        </a:rPr>
                        <a:t>588</a:t>
                      </a:r>
                    </a:p>
                  </a:txBody>
                  <a:tcPr marL="9525" marR="9525" marT="9525" marB="0" anchor="ctr"/>
                </a:tc>
                <a:tc>
                  <a:txBody>
                    <a:bodyPr/>
                    <a:lstStyle/>
                    <a:p>
                      <a:pPr algn="ctr" fontAlgn="ctr"/>
                      <a:r>
                        <a:rPr lang="ru-RU" sz="900" b="0" i="0" u="none" strike="noStrike" cap="none">
                          <a:solidFill>
                            <a:schemeClr val="dk1"/>
                          </a:solidFill>
                          <a:latin typeface="+mn-lt"/>
                          <a:ea typeface="+mn-ea"/>
                          <a:cs typeface="+mn-cs"/>
                          <a:sym typeface="Arial"/>
                        </a:rPr>
                        <a:t>149</a:t>
                      </a:r>
                    </a:p>
                  </a:txBody>
                  <a:tcPr marL="9525" marR="9525" marT="9525" marB="0" anchor="ctr"/>
                </a:tc>
                <a:tc>
                  <a:txBody>
                    <a:bodyPr/>
                    <a:lstStyle/>
                    <a:p>
                      <a:pPr algn="ctr" fontAlgn="ctr"/>
                      <a:r>
                        <a:rPr lang="ru-RU" sz="1050" b="1" i="0" u="none" strike="noStrike" cap="none" dirty="0">
                          <a:solidFill>
                            <a:schemeClr val="dk1"/>
                          </a:solidFill>
                          <a:latin typeface="+mn-lt"/>
                          <a:ea typeface="+mn-ea"/>
                          <a:cs typeface="+mn-cs"/>
                          <a:sym typeface="Arial"/>
                        </a:rPr>
                        <a:t>3,5%</a:t>
                      </a:r>
                    </a:p>
                  </a:txBody>
                  <a:tcPr marL="9525" marR="9525" marT="9525" marB="0" anchor="ctr"/>
                </a:tc>
                <a:extLst>
                  <a:ext uri="{0D108BD9-81ED-4DB2-BD59-A6C34878D82A}">
                    <a16:rowId xmlns:a16="http://schemas.microsoft.com/office/drawing/2014/main" val="1073052614"/>
                  </a:ext>
                </a:extLst>
              </a:tr>
              <a:tr h="252035">
                <a:tc vMerge="1">
                  <a:txBody>
                    <a:bodyPr/>
                    <a:lstStyle/>
                    <a:p>
                      <a:endParaRPr lang="ru-KZ" sz="1100" dirty="0"/>
                    </a:p>
                  </a:txBody>
                  <a:tcPr/>
                </a:tc>
                <a:tc>
                  <a:txBody>
                    <a:bodyPr/>
                    <a:lstStyle/>
                    <a:p>
                      <a:pPr marL="72000" algn="l" fontAlgn="b"/>
                      <a:r>
                        <a:rPr lang="ru-RU" sz="800" b="0" i="0" u="none" strike="noStrike" cap="none" dirty="0">
                          <a:solidFill>
                            <a:schemeClr val="dk1"/>
                          </a:solidFill>
                          <a:latin typeface="+mn-lt"/>
                          <a:ea typeface="+mn-ea"/>
                          <a:cs typeface="+mn-cs"/>
                          <a:sym typeface="Arial"/>
                        </a:rPr>
                        <a:t>4 </a:t>
                      </a:r>
                      <a:r>
                        <a:rPr lang="ru-RU" sz="800" b="0" i="0" u="none" strike="noStrike" cap="none" dirty="0" err="1">
                          <a:solidFill>
                            <a:schemeClr val="dk1"/>
                          </a:solidFill>
                          <a:latin typeface="+mn-lt"/>
                          <a:ea typeface="+mn-ea"/>
                          <a:cs typeface="+mn-cs"/>
                          <a:sym typeface="Arial"/>
                        </a:rPr>
                        <a:t>Хатшылар</a:t>
                      </a:r>
                      <a:r>
                        <a:rPr lang="ru-RU" sz="800" b="0" i="0" u="none" strike="noStrike" cap="none" dirty="0">
                          <a:solidFill>
                            <a:schemeClr val="dk1"/>
                          </a:solidFill>
                          <a:latin typeface="+mn-lt"/>
                          <a:ea typeface="+mn-ea"/>
                          <a:cs typeface="+mn-cs"/>
                          <a:sym typeface="Arial"/>
                        </a:rPr>
                        <a:t> (</a:t>
                      </a:r>
                      <a:r>
                        <a:rPr lang="ru-RU" sz="800" b="0" i="0" u="none" strike="noStrike" cap="none" dirty="0" err="1">
                          <a:solidFill>
                            <a:schemeClr val="dk1"/>
                          </a:solidFill>
                          <a:latin typeface="+mn-lt"/>
                          <a:ea typeface="+mn-ea"/>
                          <a:cs typeface="+mn-cs"/>
                          <a:sym typeface="Arial"/>
                        </a:rPr>
                        <a:t>жалпы</a:t>
                      </a:r>
                      <a:r>
                        <a:rPr lang="ru-RU" sz="800" b="0" i="0" u="none" strike="noStrike" cap="none" dirty="0">
                          <a:solidFill>
                            <a:schemeClr val="dk1"/>
                          </a:solidFill>
                          <a:latin typeface="+mn-lt"/>
                          <a:ea typeface="+mn-ea"/>
                          <a:cs typeface="+mn-cs"/>
                          <a:sym typeface="Arial"/>
                        </a:rPr>
                        <a:t> </a:t>
                      </a:r>
                      <a:r>
                        <a:rPr lang="ru-RU" sz="800" b="0" i="0" u="none" strike="noStrike" cap="none" dirty="0" err="1">
                          <a:solidFill>
                            <a:schemeClr val="dk1"/>
                          </a:solidFill>
                          <a:latin typeface="+mn-lt"/>
                          <a:ea typeface="+mn-ea"/>
                          <a:cs typeface="+mn-cs"/>
                          <a:sym typeface="Arial"/>
                        </a:rPr>
                        <a:t>бейін</a:t>
                      </a:r>
                      <a:r>
                        <a:rPr lang="ru-RU" sz="800" b="0" i="0" u="none" strike="noStrike" cap="none" dirty="0">
                          <a:solidFill>
                            <a:schemeClr val="dk1"/>
                          </a:solidFill>
                          <a:latin typeface="+mn-lt"/>
                          <a:ea typeface="+mn-ea"/>
                          <a:cs typeface="+mn-cs"/>
                          <a:sym typeface="Arial"/>
                        </a:rPr>
                        <a:t>)</a:t>
                      </a:r>
                    </a:p>
                  </a:txBody>
                  <a:tcPr marL="9525" marR="9525" marT="9525" marB="0" anchor="ctr"/>
                </a:tc>
                <a:tc>
                  <a:txBody>
                    <a:bodyPr/>
                    <a:lstStyle/>
                    <a:p>
                      <a:pPr algn="ctr" fontAlgn="b"/>
                      <a:r>
                        <a:rPr lang="ru-RU" sz="900" b="0" i="1" u="none" strike="noStrike" cap="none" dirty="0">
                          <a:solidFill>
                            <a:schemeClr val="dk1"/>
                          </a:solidFill>
                          <a:latin typeface="+mn-lt"/>
                          <a:ea typeface="+mn-ea"/>
                          <a:cs typeface="+mn-cs"/>
                          <a:sym typeface="Arial"/>
                        </a:rPr>
                        <a:t>4120-1</a:t>
                      </a:r>
                    </a:p>
                  </a:txBody>
                  <a:tcPr marL="9525" marR="9525" marT="9525" marB="0" anchor="ctr"/>
                </a:tc>
                <a:tc>
                  <a:txBody>
                    <a:bodyPr/>
                    <a:lstStyle/>
                    <a:p>
                      <a:pPr algn="ctr" fontAlgn="ctr"/>
                      <a:r>
                        <a:rPr lang="ru-RU" sz="1050" b="1" i="0" u="none" strike="noStrike" cap="none" dirty="0">
                          <a:solidFill>
                            <a:schemeClr val="dk1"/>
                          </a:solidFill>
                          <a:latin typeface="+mn-lt"/>
                          <a:ea typeface="+mn-ea"/>
                          <a:cs typeface="+mn-cs"/>
                          <a:sym typeface="Arial"/>
                        </a:rPr>
                        <a:t>876</a:t>
                      </a:r>
                    </a:p>
                  </a:txBody>
                  <a:tcPr marL="9525" marR="9525" marT="9525" marB="0" anchor="ctr"/>
                </a:tc>
                <a:tc>
                  <a:txBody>
                    <a:bodyPr/>
                    <a:lstStyle/>
                    <a:p>
                      <a:pPr algn="ctr" fontAlgn="ctr"/>
                      <a:r>
                        <a:rPr lang="ru-RU" sz="900" b="0" i="0" u="none" strike="noStrike" cap="none">
                          <a:solidFill>
                            <a:schemeClr val="dk1"/>
                          </a:solidFill>
                          <a:latin typeface="+mn-lt"/>
                          <a:ea typeface="+mn-ea"/>
                          <a:cs typeface="+mn-cs"/>
                          <a:sym typeface="Arial"/>
                        </a:rPr>
                        <a:t>351</a:t>
                      </a:r>
                    </a:p>
                  </a:txBody>
                  <a:tcPr marL="9525" marR="9525" marT="9525" marB="0" anchor="ctr"/>
                </a:tc>
                <a:tc>
                  <a:txBody>
                    <a:bodyPr/>
                    <a:lstStyle/>
                    <a:p>
                      <a:pPr algn="ctr" fontAlgn="ctr"/>
                      <a:r>
                        <a:rPr lang="ru-RU" sz="900" b="0" i="0" u="none" strike="noStrike" cap="none">
                          <a:solidFill>
                            <a:schemeClr val="dk1"/>
                          </a:solidFill>
                          <a:latin typeface="+mn-lt"/>
                          <a:ea typeface="+mn-ea"/>
                          <a:cs typeface="+mn-cs"/>
                          <a:sym typeface="Arial"/>
                        </a:rPr>
                        <a:t>95</a:t>
                      </a:r>
                    </a:p>
                  </a:txBody>
                  <a:tcPr marL="9525" marR="9525" marT="9525" marB="0" anchor="ctr"/>
                </a:tc>
                <a:tc>
                  <a:txBody>
                    <a:bodyPr/>
                    <a:lstStyle/>
                    <a:p>
                      <a:pPr algn="ctr" fontAlgn="ctr"/>
                      <a:r>
                        <a:rPr lang="ru-RU" sz="900" b="0" i="0" u="none" strike="noStrike" cap="none">
                          <a:solidFill>
                            <a:schemeClr val="dk1"/>
                          </a:solidFill>
                          <a:latin typeface="+mn-lt"/>
                          <a:ea typeface="+mn-ea"/>
                          <a:cs typeface="+mn-cs"/>
                          <a:sym typeface="Arial"/>
                        </a:rPr>
                        <a:t>314</a:t>
                      </a:r>
                    </a:p>
                  </a:txBody>
                  <a:tcPr marL="9525" marR="9525" marT="9525" marB="0" anchor="ctr"/>
                </a:tc>
                <a:tc>
                  <a:txBody>
                    <a:bodyPr/>
                    <a:lstStyle/>
                    <a:p>
                      <a:pPr algn="ctr" fontAlgn="ctr"/>
                      <a:r>
                        <a:rPr lang="ru-RU" sz="900" b="0" i="0" u="none" strike="noStrike" cap="none">
                          <a:solidFill>
                            <a:schemeClr val="dk1"/>
                          </a:solidFill>
                          <a:latin typeface="+mn-lt"/>
                          <a:ea typeface="+mn-ea"/>
                          <a:cs typeface="+mn-cs"/>
                          <a:sym typeface="Arial"/>
                        </a:rPr>
                        <a:t>116</a:t>
                      </a:r>
                    </a:p>
                  </a:txBody>
                  <a:tcPr marL="9525" marR="9525" marT="9525" marB="0" anchor="ctr"/>
                </a:tc>
                <a:tc>
                  <a:txBody>
                    <a:bodyPr/>
                    <a:lstStyle/>
                    <a:p>
                      <a:pPr algn="ctr" fontAlgn="ctr"/>
                      <a:r>
                        <a:rPr lang="ru-RU" sz="1050" b="1" i="0" u="none" strike="noStrike" cap="none">
                          <a:solidFill>
                            <a:schemeClr val="dk1"/>
                          </a:solidFill>
                          <a:latin typeface="+mn-lt"/>
                          <a:ea typeface="+mn-ea"/>
                          <a:cs typeface="+mn-cs"/>
                          <a:sym typeface="Arial"/>
                        </a:rPr>
                        <a:t>2,9%</a:t>
                      </a:r>
                    </a:p>
                  </a:txBody>
                  <a:tcPr marL="9525" marR="9525" marT="9525" marB="0" anchor="ctr"/>
                </a:tc>
                <a:extLst>
                  <a:ext uri="{0D108BD9-81ED-4DB2-BD59-A6C34878D82A}">
                    <a16:rowId xmlns:a16="http://schemas.microsoft.com/office/drawing/2014/main" val="2643833706"/>
                  </a:ext>
                </a:extLst>
              </a:tr>
              <a:tr h="252035">
                <a:tc vMerge="1">
                  <a:txBody>
                    <a:bodyPr/>
                    <a:lstStyle/>
                    <a:p>
                      <a:endParaRPr lang="ru-KZ" sz="1100" dirty="0"/>
                    </a:p>
                  </a:txBody>
                  <a:tcPr/>
                </a:tc>
                <a:tc>
                  <a:txBody>
                    <a:bodyPr/>
                    <a:lstStyle/>
                    <a:p>
                      <a:pPr marL="72000" algn="l" fontAlgn="b"/>
                      <a:r>
                        <a:rPr lang="ru-RU" sz="800" b="0" i="0" u="none" strike="noStrike" cap="none" dirty="0">
                          <a:solidFill>
                            <a:schemeClr val="dk1"/>
                          </a:solidFill>
                          <a:latin typeface="+mn-lt"/>
                          <a:ea typeface="+mn-ea"/>
                          <a:cs typeface="+mn-cs"/>
                          <a:sym typeface="Arial"/>
                        </a:rPr>
                        <a:t>5 Аула </a:t>
                      </a:r>
                      <a:r>
                        <a:rPr lang="ru-RU" sz="800" b="0" i="0" u="none" strike="noStrike" cap="none" dirty="0" err="1">
                          <a:solidFill>
                            <a:schemeClr val="dk1"/>
                          </a:solidFill>
                          <a:latin typeface="+mn-lt"/>
                          <a:ea typeface="+mn-ea"/>
                          <a:cs typeface="+mn-cs"/>
                          <a:sym typeface="Arial"/>
                        </a:rPr>
                        <a:t>сыпырушылар</a:t>
                      </a:r>
                      <a:r>
                        <a:rPr lang="ru-RU" sz="800" b="0" i="0" u="none" strike="noStrike" cap="none" dirty="0">
                          <a:solidFill>
                            <a:schemeClr val="dk1"/>
                          </a:solidFill>
                          <a:latin typeface="+mn-lt"/>
                          <a:ea typeface="+mn-ea"/>
                          <a:cs typeface="+mn-cs"/>
                          <a:sym typeface="Arial"/>
                        </a:rPr>
                        <a:t> </a:t>
                      </a:r>
                      <a:r>
                        <a:rPr lang="ru-RU" sz="800" b="0" i="0" u="none" strike="noStrike" cap="none" dirty="0" err="1">
                          <a:solidFill>
                            <a:schemeClr val="dk1"/>
                          </a:solidFill>
                          <a:latin typeface="+mn-lt"/>
                          <a:ea typeface="+mn-ea"/>
                          <a:cs typeface="+mn-cs"/>
                          <a:sym typeface="Arial"/>
                        </a:rPr>
                        <a:t>және</a:t>
                      </a:r>
                      <a:r>
                        <a:rPr lang="ru-RU" sz="800" b="0" i="0" u="none" strike="noStrike" cap="none" dirty="0">
                          <a:solidFill>
                            <a:schemeClr val="dk1"/>
                          </a:solidFill>
                          <a:latin typeface="+mn-lt"/>
                          <a:ea typeface="+mn-ea"/>
                          <a:cs typeface="+mn-cs"/>
                          <a:sym typeface="Arial"/>
                        </a:rPr>
                        <a:t> </a:t>
                      </a:r>
                      <a:r>
                        <a:rPr lang="ru-RU" sz="800" b="0" i="0" u="none" strike="noStrike" cap="none" dirty="0" err="1">
                          <a:solidFill>
                            <a:schemeClr val="dk1"/>
                          </a:solidFill>
                          <a:latin typeface="+mn-lt"/>
                          <a:ea typeface="+mn-ea"/>
                          <a:cs typeface="+mn-cs"/>
                          <a:sym typeface="Arial"/>
                        </a:rPr>
                        <a:t>ашық</a:t>
                      </a:r>
                      <a:r>
                        <a:rPr lang="ru-RU" sz="800" b="0" i="0" u="none" strike="noStrike" cap="none" dirty="0">
                          <a:solidFill>
                            <a:schemeClr val="dk1"/>
                          </a:solidFill>
                          <a:latin typeface="+mn-lt"/>
                          <a:ea typeface="+mn-ea"/>
                          <a:cs typeface="+mn-cs"/>
                          <a:sym typeface="Arial"/>
                        </a:rPr>
                        <a:t> </a:t>
                      </a:r>
                      <a:r>
                        <a:rPr lang="ru-RU" sz="800" b="0" i="0" u="none" strike="noStrike" cap="none" dirty="0" err="1">
                          <a:solidFill>
                            <a:schemeClr val="dk1"/>
                          </a:solidFill>
                          <a:latin typeface="+mn-lt"/>
                          <a:ea typeface="+mn-ea"/>
                          <a:cs typeface="+mn-cs"/>
                          <a:sym typeface="Arial"/>
                        </a:rPr>
                        <a:t>аумақтарды</a:t>
                      </a:r>
                      <a:r>
                        <a:rPr lang="ru-RU" sz="800" b="0" i="0" u="none" strike="noStrike" cap="none" dirty="0">
                          <a:solidFill>
                            <a:schemeClr val="dk1"/>
                          </a:solidFill>
                          <a:latin typeface="+mn-lt"/>
                          <a:ea typeface="+mn-ea"/>
                          <a:cs typeface="+mn-cs"/>
                          <a:sym typeface="Arial"/>
                        </a:rPr>
                        <a:t> </a:t>
                      </a:r>
                      <a:r>
                        <a:rPr lang="ru-RU" sz="800" b="0" i="0" u="none" strike="noStrike" cap="none" dirty="0" err="1">
                          <a:solidFill>
                            <a:schemeClr val="dk1"/>
                          </a:solidFill>
                          <a:latin typeface="+mn-lt"/>
                          <a:ea typeface="+mn-ea"/>
                          <a:cs typeface="+mn-cs"/>
                          <a:sym typeface="Arial"/>
                        </a:rPr>
                        <a:t>тазалаушылар</a:t>
                      </a:r>
                      <a:endParaRPr lang="ru-RU" sz="800" b="0" i="0" u="none" strike="noStrike" cap="none" dirty="0">
                        <a:solidFill>
                          <a:schemeClr val="dk1"/>
                        </a:solidFill>
                        <a:latin typeface="+mn-lt"/>
                        <a:ea typeface="+mn-ea"/>
                        <a:cs typeface="+mn-cs"/>
                        <a:sym typeface="Arial"/>
                      </a:endParaRPr>
                    </a:p>
                  </a:txBody>
                  <a:tcPr marL="9525" marR="9525" marT="9525" marB="0" anchor="ctr">
                    <a:lnB w="28575" cap="flat" cmpd="sng" algn="ctr">
                      <a:solidFill>
                        <a:schemeClr val="bg2"/>
                      </a:solidFill>
                      <a:prstDash val="solid"/>
                      <a:round/>
                      <a:headEnd type="none" w="med" len="med"/>
                      <a:tailEnd type="none" w="med" len="med"/>
                    </a:lnB>
                  </a:tcPr>
                </a:tc>
                <a:tc>
                  <a:txBody>
                    <a:bodyPr/>
                    <a:lstStyle/>
                    <a:p>
                      <a:pPr algn="ctr" fontAlgn="b"/>
                      <a:r>
                        <a:rPr lang="ru-RU" sz="900" b="0" i="1" u="none" strike="noStrike" cap="none">
                          <a:solidFill>
                            <a:schemeClr val="dk1"/>
                          </a:solidFill>
                          <a:latin typeface="+mn-lt"/>
                          <a:ea typeface="+mn-ea"/>
                          <a:cs typeface="+mn-cs"/>
                          <a:sym typeface="Arial"/>
                        </a:rPr>
                        <a:t>9116-0</a:t>
                      </a:r>
                    </a:p>
                  </a:txBody>
                  <a:tcPr marL="9525" marR="9525" marT="9525" marB="0" anchor="ctr">
                    <a:lnB w="28575" cap="flat" cmpd="sng" algn="ctr">
                      <a:solidFill>
                        <a:schemeClr val="bg2"/>
                      </a:solidFill>
                      <a:prstDash val="solid"/>
                      <a:round/>
                      <a:headEnd type="none" w="med" len="med"/>
                      <a:tailEnd type="none" w="med" len="med"/>
                    </a:lnB>
                  </a:tcPr>
                </a:tc>
                <a:tc>
                  <a:txBody>
                    <a:bodyPr/>
                    <a:lstStyle/>
                    <a:p>
                      <a:pPr algn="ctr" fontAlgn="ctr"/>
                      <a:r>
                        <a:rPr lang="ru-RU" sz="1050" b="1" i="0" u="none" strike="noStrike" cap="none">
                          <a:solidFill>
                            <a:schemeClr val="dk1"/>
                          </a:solidFill>
                          <a:latin typeface="+mn-lt"/>
                          <a:ea typeface="+mn-ea"/>
                          <a:cs typeface="+mn-cs"/>
                          <a:sym typeface="Arial"/>
                        </a:rPr>
                        <a:t>796</a:t>
                      </a:r>
                    </a:p>
                  </a:txBody>
                  <a:tcPr marL="9525" marR="9525" marT="9525" marB="0" anchor="ctr">
                    <a:lnB w="28575" cap="flat" cmpd="sng" algn="ctr">
                      <a:solidFill>
                        <a:schemeClr val="bg2"/>
                      </a:solidFill>
                      <a:prstDash val="solid"/>
                      <a:round/>
                      <a:headEnd type="none" w="med" len="med"/>
                      <a:tailEnd type="none" w="med" len="med"/>
                    </a:lnB>
                  </a:tcPr>
                </a:tc>
                <a:tc>
                  <a:txBody>
                    <a:bodyPr/>
                    <a:lstStyle/>
                    <a:p>
                      <a:pPr algn="ctr" fontAlgn="ctr"/>
                      <a:r>
                        <a:rPr lang="ru-RU" sz="900" b="0" i="0" u="none" strike="noStrike" cap="none">
                          <a:solidFill>
                            <a:schemeClr val="dk1"/>
                          </a:solidFill>
                          <a:latin typeface="+mn-lt"/>
                          <a:ea typeface="+mn-ea"/>
                          <a:cs typeface="+mn-cs"/>
                          <a:sym typeface="Arial"/>
                        </a:rPr>
                        <a:t>143</a:t>
                      </a:r>
                    </a:p>
                  </a:txBody>
                  <a:tcPr marL="9525" marR="9525" marT="9525" marB="0" anchor="ctr">
                    <a:lnB w="28575" cap="flat" cmpd="sng" algn="ctr">
                      <a:solidFill>
                        <a:schemeClr val="bg2"/>
                      </a:solidFill>
                      <a:prstDash val="solid"/>
                      <a:round/>
                      <a:headEnd type="none" w="med" len="med"/>
                      <a:tailEnd type="none" w="med" len="med"/>
                    </a:lnB>
                  </a:tcPr>
                </a:tc>
                <a:tc>
                  <a:txBody>
                    <a:bodyPr/>
                    <a:lstStyle/>
                    <a:p>
                      <a:pPr algn="ctr" fontAlgn="ctr"/>
                      <a:r>
                        <a:rPr lang="ru-RU" sz="900" b="0" i="0" u="none" strike="noStrike" cap="none">
                          <a:solidFill>
                            <a:schemeClr val="dk1"/>
                          </a:solidFill>
                          <a:latin typeface="+mn-lt"/>
                          <a:ea typeface="+mn-ea"/>
                          <a:cs typeface="+mn-cs"/>
                          <a:sym typeface="Arial"/>
                        </a:rPr>
                        <a:t>306</a:t>
                      </a:r>
                    </a:p>
                  </a:txBody>
                  <a:tcPr marL="9525" marR="9525" marT="9525" marB="0" anchor="ctr">
                    <a:lnB w="28575" cap="flat" cmpd="sng" algn="ctr">
                      <a:solidFill>
                        <a:schemeClr val="bg2"/>
                      </a:solidFill>
                      <a:prstDash val="solid"/>
                      <a:round/>
                      <a:headEnd type="none" w="med" len="med"/>
                      <a:tailEnd type="none" w="med" len="med"/>
                    </a:lnB>
                  </a:tcPr>
                </a:tc>
                <a:tc>
                  <a:txBody>
                    <a:bodyPr/>
                    <a:lstStyle/>
                    <a:p>
                      <a:pPr algn="ctr" fontAlgn="ctr"/>
                      <a:r>
                        <a:rPr lang="ru-RU" sz="900" b="0" i="0" u="none" strike="noStrike" cap="none" dirty="0">
                          <a:solidFill>
                            <a:schemeClr val="dk1"/>
                          </a:solidFill>
                          <a:latin typeface="+mn-lt"/>
                          <a:ea typeface="+mn-ea"/>
                          <a:cs typeface="+mn-cs"/>
                          <a:sym typeface="Arial"/>
                        </a:rPr>
                        <a:t>240</a:t>
                      </a:r>
                    </a:p>
                  </a:txBody>
                  <a:tcPr marL="9525" marR="9525" marT="9525" marB="0" anchor="ctr">
                    <a:lnB w="28575" cap="flat" cmpd="sng" algn="ctr">
                      <a:solidFill>
                        <a:schemeClr val="bg2"/>
                      </a:solidFill>
                      <a:prstDash val="solid"/>
                      <a:round/>
                      <a:headEnd type="none" w="med" len="med"/>
                      <a:tailEnd type="none" w="med" len="med"/>
                    </a:lnB>
                  </a:tcPr>
                </a:tc>
                <a:tc>
                  <a:txBody>
                    <a:bodyPr/>
                    <a:lstStyle/>
                    <a:p>
                      <a:pPr algn="ctr" fontAlgn="ctr"/>
                      <a:r>
                        <a:rPr lang="ru-RU" sz="900" b="0" i="0" u="none" strike="noStrike" cap="none">
                          <a:solidFill>
                            <a:schemeClr val="dk1"/>
                          </a:solidFill>
                          <a:latin typeface="+mn-lt"/>
                          <a:ea typeface="+mn-ea"/>
                          <a:cs typeface="+mn-cs"/>
                          <a:sym typeface="Arial"/>
                        </a:rPr>
                        <a:t>107</a:t>
                      </a:r>
                    </a:p>
                  </a:txBody>
                  <a:tcPr marL="9525" marR="9525" marT="9525" marB="0" anchor="ctr">
                    <a:lnB w="28575" cap="flat" cmpd="sng" algn="ctr">
                      <a:solidFill>
                        <a:schemeClr val="bg2"/>
                      </a:solidFill>
                      <a:prstDash val="solid"/>
                      <a:round/>
                      <a:headEnd type="none" w="med" len="med"/>
                      <a:tailEnd type="none" w="med" len="med"/>
                    </a:lnB>
                  </a:tcPr>
                </a:tc>
                <a:tc>
                  <a:txBody>
                    <a:bodyPr/>
                    <a:lstStyle/>
                    <a:p>
                      <a:pPr algn="ctr" fontAlgn="ctr"/>
                      <a:r>
                        <a:rPr lang="ru-RU" sz="1050" b="1" i="0" u="none" strike="noStrike" cap="none">
                          <a:solidFill>
                            <a:schemeClr val="dk1"/>
                          </a:solidFill>
                          <a:latin typeface="+mn-lt"/>
                          <a:ea typeface="+mn-ea"/>
                          <a:cs typeface="+mn-cs"/>
                          <a:sym typeface="Arial"/>
                        </a:rPr>
                        <a:t>2,7%</a:t>
                      </a:r>
                    </a:p>
                  </a:txBody>
                  <a:tcPr marL="9525" marR="9525" marT="9525" marB="0" anchor="ctr">
                    <a:lnB w="28575" cap="flat" cmpd="sng" algn="ctr">
                      <a:solidFill>
                        <a:schemeClr val="bg2"/>
                      </a:solidFill>
                      <a:prstDash val="solid"/>
                      <a:round/>
                      <a:headEnd type="none" w="med" len="med"/>
                      <a:tailEnd type="none" w="med" len="med"/>
                    </a:lnB>
                  </a:tcPr>
                </a:tc>
                <a:extLst>
                  <a:ext uri="{0D108BD9-81ED-4DB2-BD59-A6C34878D82A}">
                    <a16:rowId xmlns:a16="http://schemas.microsoft.com/office/drawing/2014/main" val="4160565161"/>
                  </a:ext>
                </a:extLst>
              </a:tr>
              <a:tr h="252035">
                <a:tc rowSpan="5">
                  <a:txBody>
                    <a:bodyPr/>
                    <a:lstStyle/>
                    <a:p>
                      <a:pPr algn="ctr"/>
                      <a:r>
                        <a:rPr lang="ru-RU" sz="1100" dirty="0"/>
                        <a:t>2021</a:t>
                      </a:r>
                      <a:endParaRPr lang="ru-KZ" sz="1100" dirty="0"/>
                    </a:p>
                  </a:txBody>
                  <a:tcPr anchor="ctr">
                    <a:lnT w="28575" cap="flat" cmpd="sng" algn="ctr">
                      <a:solidFill>
                        <a:schemeClr val="bg2"/>
                      </a:solidFill>
                      <a:prstDash val="solid"/>
                      <a:round/>
                      <a:headEnd type="none" w="med" len="med"/>
                      <a:tailEnd type="none" w="med" len="med"/>
                    </a:lnT>
                    <a:lnB w="28575" cap="flat" cmpd="sng" algn="ctr">
                      <a:solidFill>
                        <a:schemeClr val="bg2"/>
                      </a:solidFill>
                      <a:prstDash val="solid"/>
                      <a:round/>
                      <a:headEnd type="none" w="med" len="med"/>
                      <a:tailEnd type="none" w="med" len="med"/>
                    </a:lnB>
                  </a:tcPr>
                </a:tc>
                <a:tc>
                  <a:txBody>
                    <a:bodyPr/>
                    <a:lstStyle/>
                    <a:p>
                      <a:pPr marL="72000" algn="l" fontAlgn="b"/>
                      <a:r>
                        <a:rPr lang="ru-RU" sz="800" b="0" i="0" u="none" strike="noStrike" cap="none" dirty="0">
                          <a:solidFill>
                            <a:schemeClr val="dk1"/>
                          </a:solidFill>
                          <a:latin typeface="+mn-lt"/>
                          <a:ea typeface="+mn-ea"/>
                          <a:cs typeface="+mn-cs"/>
                          <a:sym typeface="Arial"/>
                        </a:rPr>
                        <a:t>1 Аула </a:t>
                      </a:r>
                      <a:r>
                        <a:rPr lang="ru-RU" sz="800" b="0" i="0" u="none" strike="noStrike" cap="none" dirty="0" err="1">
                          <a:solidFill>
                            <a:schemeClr val="dk1"/>
                          </a:solidFill>
                          <a:latin typeface="+mn-lt"/>
                          <a:ea typeface="+mn-ea"/>
                          <a:cs typeface="+mn-cs"/>
                          <a:sym typeface="Arial"/>
                        </a:rPr>
                        <a:t>сыпырушылар</a:t>
                      </a:r>
                      <a:r>
                        <a:rPr lang="ru-RU" sz="800" b="0" i="0" u="none" strike="noStrike" cap="none" dirty="0">
                          <a:solidFill>
                            <a:schemeClr val="dk1"/>
                          </a:solidFill>
                          <a:latin typeface="+mn-lt"/>
                          <a:ea typeface="+mn-ea"/>
                          <a:cs typeface="+mn-cs"/>
                          <a:sym typeface="Arial"/>
                        </a:rPr>
                        <a:t> </a:t>
                      </a:r>
                      <a:r>
                        <a:rPr lang="ru-RU" sz="800" b="0" i="0" u="none" strike="noStrike" cap="none" dirty="0" err="1">
                          <a:solidFill>
                            <a:schemeClr val="dk1"/>
                          </a:solidFill>
                          <a:latin typeface="+mn-lt"/>
                          <a:ea typeface="+mn-ea"/>
                          <a:cs typeface="+mn-cs"/>
                          <a:sym typeface="Arial"/>
                        </a:rPr>
                        <a:t>және</a:t>
                      </a:r>
                      <a:r>
                        <a:rPr lang="ru-RU" sz="800" b="0" i="0" u="none" strike="noStrike" cap="none" dirty="0">
                          <a:solidFill>
                            <a:schemeClr val="dk1"/>
                          </a:solidFill>
                          <a:latin typeface="+mn-lt"/>
                          <a:ea typeface="+mn-ea"/>
                          <a:cs typeface="+mn-cs"/>
                          <a:sym typeface="Arial"/>
                        </a:rPr>
                        <a:t> </a:t>
                      </a:r>
                      <a:r>
                        <a:rPr lang="ru-RU" sz="800" b="0" i="0" u="none" strike="noStrike" cap="none" dirty="0" err="1">
                          <a:solidFill>
                            <a:schemeClr val="dk1"/>
                          </a:solidFill>
                          <a:latin typeface="+mn-lt"/>
                          <a:ea typeface="+mn-ea"/>
                          <a:cs typeface="+mn-cs"/>
                          <a:sym typeface="Arial"/>
                        </a:rPr>
                        <a:t>ашық</a:t>
                      </a:r>
                      <a:r>
                        <a:rPr lang="ru-RU" sz="800" b="0" i="0" u="none" strike="noStrike" cap="none" dirty="0">
                          <a:solidFill>
                            <a:schemeClr val="dk1"/>
                          </a:solidFill>
                          <a:latin typeface="+mn-lt"/>
                          <a:ea typeface="+mn-ea"/>
                          <a:cs typeface="+mn-cs"/>
                          <a:sym typeface="Arial"/>
                        </a:rPr>
                        <a:t> </a:t>
                      </a:r>
                      <a:r>
                        <a:rPr lang="ru-RU" sz="800" b="0" i="0" u="none" strike="noStrike" cap="none" dirty="0" err="1">
                          <a:solidFill>
                            <a:schemeClr val="dk1"/>
                          </a:solidFill>
                          <a:latin typeface="+mn-lt"/>
                          <a:ea typeface="+mn-ea"/>
                          <a:cs typeface="+mn-cs"/>
                          <a:sym typeface="Arial"/>
                        </a:rPr>
                        <a:t>аумақтарды</a:t>
                      </a:r>
                      <a:r>
                        <a:rPr lang="ru-RU" sz="800" b="0" i="0" u="none" strike="noStrike" cap="none" dirty="0">
                          <a:solidFill>
                            <a:schemeClr val="dk1"/>
                          </a:solidFill>
                          <a:latin typeface="+mn-lt"/>
                          <a:ea typeface="+mn-ea"/>
                          <a:cs typeface="+mn-cs"/>
                          <a:sym typeface="Arial"/>
                        </a:rPr>
                        <a:t> </a:t>
                      </a:r>
                      <a:r>
                        <a:rPr lang="ru-RU" sz="800" b="0" i="0" u="none" strike="noStrike" cap="none" dirty="0" err="1">
                          <a:solidFill>
                            <a:schemeClr val="dk1"/>
                          </a:solidFill>
                          <a:latin typeface="+mn-lt"/>
                          <a:ea typeface="+mn-ea"/>
                          <a:cs typeface="+mn-cs"/>
                          <a:sym typeface="Arial"/>
                        </a:rPr>
                        <a:t>тазалаушылар</a:t>
                      </a:r>
                      <a:endParaRPr lang="ru-RU" sz="800" b="0" i="0" u="none" strike="noStrike" cap="none" dirty="0">
                        <a:solidFill>
                          <a:schemeClr val="dk1"/>
                        </a:solidFill>
                        <a:latin typeface="+mn-lt"/>
                        <a:ea typeface="+mn-ea"/>
                        <a:cs typeface="+mn-cs"/>
                        <a:sym typeface="Arial"/>
                      </a:endParaRPr>
                    </a:p>
                  </a:txBody>
                  <a:tcPr marL="9525" marR="9525" marT="9525" marB="0" anchor="ctr">
                    <a:lnT w="28575" cap="flat" cmpd="sng" algn="ctr">
                      <a:solidFill>
                        <a:schemeClr val="bg2"/>
                      </a:solidFill>
                      <a:prstDash val="solid"/>
                      <a:round/>
                      <a:headEnd type="none" w="med" len="med"/>
                      <a:tailEnd type="none" w="med" len="med"/>
                    </a:lnT>
                  </a:tcPr>
                </a:tc>
                <a:tc>
                  <a:txBody>
                    <a:bodyPr/>
                    <a:lstStyle/>
                    <a:p>
                      <a:pPr algn="ctr" fontAlgn="b"/>
                      <a:r>
                        <a:rPr lang="ru-RU" sz="900" b="0" i="1" u="none" strike="noStrike" cap="none">
                          <a:solidFill>
                            <a:schemeClr val="dk1"/>
                          </a:solidFill>
                          <a:latin typeface="+mn-lt"/>
                          <a:ea typeface="+mn-ea"/>
                          <a:cs typeface="+mn-cs"/>
                          <a:sym typeface="Arial"/>
                        </a:rPr>
                        <a:t>9116-0</a:t>
                      </a:r>
                    </a:p>
                  </a:txBody>
                  <a:tcPr marL="9525" marR="9525" marT="9525" marB="0" anchor="ctr">
                    <a:lnT w="28575" cap="flat" cmpd="sng" algn="ctr">
                      <a:solidFill>
                        <a:schemeClr val="bg2"/>
                      </a:solidFill>
                      <a:prstDash val="solid"/>
                      <a:round/>
                      <a:headEnd type="none" w="med" len="med"/>
                      <a:tailEnd type="none" w="med" len="med"/>
                    </a:lnT>
                  </a:tcPr>
                </a:tc>
                <a:tc>
                  <a:txBody>
                    <a:bodyPr/>
                    <a:lstStyle/>
                    <a:p>
                      <a:pPr algn="ctr" fontAlgn="ctr"/>
                      <a:r>
                        <a:rPr lang="ru-RU" sz="1050" b="1" i="0" u="none" strike="noStrike" cap="none">
                          <a:solidFill>
                            <a:schemeClr val="dk1"/>
                          </a:solidFill>
                          <a:latin typeface="+mn-lt"/>
                          <a:ea typeface="+mn-ea"/>
                          <a:cs typeface="+mn-cs"/>
                          <a:sym typeface="Arial"/>
                        </a:rPr>
                        <a:t>2 463</a:t>
                      </a:r>
                    </a:p>
                  </a:txBody>
                  <a:tcPr marL="9525" marR="9525" marT="9525" marB="0" anchor="ctr">
                    <a:lnT w="28575" cap="flat" cmpd="sng" algn="ctr">
                      <a:solidFill>
                        <a:schemeClr val="bg2"/>
                      </a:solidFill>
                      <a:prstDash val="solid"/>
                      <a:round/>
                      <a:headEnd type="none" w="med" len="med"/>
                      <a:tailEnd type="none" w="med" len="med"/>
                    </a:lnT>
                  </a:tcPr>
                </a:tc>
                <a:tc>
                  <a:txBody>
                    <a:bodyPr/>
                    <a:lstStyle/>
                    <a:p>
                      <a:pPr algn="ctr" fontAlgn="ctr"/>
                      <a:r>
                        <a:rPr lang="ru-RU" sz="900" b="0" i="0" u="none" strike="noStrike" cap="none">
                          <a:solidFill>
                            <a:schemeClr val="dk1"/>
                          </a:solidFill>
                          <a:latin typeface="+mn-lt"/>
                          <a:ea typeface="+mn-ea"/>
                          <a:cs typeface="+mn-cs"/>
                          <a:sym typeface="Arial"/>
                        </a:rPr>
                        <a:t>158</a:t>
                      </a:r>
                    </a:p>
                  </a:txBody>
                  <a:tcPr marL="9525" marR="9525" marT="9525" marB="0" anchor="ctr">
                    <a:lnT w="28575" cap="flat" cmpd="sng" algn="ctr">
                      <a:solidFill>
                        <a:schemeClr val="bg2"/>
                      </a:solidFill>
                      <a:prstDash val="solid"/>
                      <a:round/>
                      <a:headEnd type="none" w="med" len="med"/>
                      <a:tailEnd type="none" w="med" len="med"/>
                    </a:lnT>
                  </a:tcPr>
                </a:tc>
                <a:tc>
                  <a:txBody>
                    <a:bodyPr/>
                    <a:lstStyle/>
                    <a:p>
                      <a:pPr algn="ctr" fontAlgn="ctr"/>
                      <a:r>
                        <a:rPr lang="ru-RU" sz="900" b="0" i="0" u="none" strike="noStrike" cap="none">
                          <a:solidFill>
                            <a:schemeClr val="dk1"/>
                          </a:solidFill>
                          <a:latin typeface="+mn-lt"/>
                          <a:ea typeface="+mn-ea"/>
                          <a:cs typeface="+mn-cs"/>
                          <a:sym typeface="Arial"/>
                        </a:rPr>
                        <a:t>1 526</a:t>
                      </a:r>
                    </a:p>
                  </a:txBody>
                  <a:tcPr marL="9525" marR="9525" marT="9525" marB="0" anchor="ctr">
                    <a:lnT w="28575" cap="flat" cmpd="sng" algn="ctr">
                      <a:solidFill>
                        <a:schemeClr val="bg2"/>
                      </a:solidFill>
                      <a:prstDash val="solid"/>
                      <a:round/>
                      <a:headEnd type="none" w="med" len="med"/>
                      <a:tailEnd type="none" w="med" len="med"/>
                    </a:lnT>
                  </a:tcPr>
                </a:tc>
                <a:tc>
                  <a:txBody>
                    <a:bodyPr/>
                    <a:lstStyle/>
                    <a:p>
                      <a:pPr algn="ctr" fontAlgn="ctr"/>
                      <a:r>
                        <a:rPr lang="ru-RU" sz="900" b="0" i="0" u="none" strike="noStrike" cap="none">
                          <a:solidFill>
                            <a:schemeClr val="dk1"/>
                          </a:solidFill>
                          <a:latin typeface="+mn-lt"/>
                          <a:ea typeface="+mn-ea"/>
                          <a:cs typeface="+mn-cs"/>
                          <a:sym typeface="Arial"/>
                        </a:rPr>
                        <a:t>642</a:t>
                      </a:r>
                    </a:p>
                  </a:txBody>
                  <a:tcPr marL="9525" marR="9525" marT="9525" marB="0" anchor="ctr">
                    <a:lnT w="28575" cap="flat" cmpd="sng" algn="ctr">
                      <a:solidFill>
                        <a:schemeClr val="bg2"/>
                      </a:solidFill>
                      <a:prstDash val="solid"/>
                      <a:round/>
                      <a:headEnd type="none" w="med" len="med"/>
                      <a:tailEnd type="none" w="med" len="med"/>
                    </a:lnT>
                  </a:tcPr>
                </a:tc>
                <a:tc>
                  <a:txBody>
                    <a:bodyPr/>
                    <a:lstStyle/>
                    <a:p>
                      <a:pPr algn="ctr" fontAlgn="ctr"/>
                      <a:r>
                        <a:rPr lang="ru-RU" sz="900" b="0" i="0" u="none" strike="noStrike" cap="none">
                          <a:solidFill>
                            <a:schemeClr val="dk1"/>
                          </a:solidFill>
                          <a:latin typeface="+mn-lt"/>
                          <a:ea typeface="+mn-ea"/>
                          <a:cs typeface="+mn-cs"/>
                          <a:sym typeface="Arial"/>
                        </a:rPr>
                        <a:t>137</a:t>
                      </a:r>
                    </a:p>
                  </a:txBody>
                  <a:tcPr marL="9525" marR="9525" marT="9525" marB="0" anchor="ctr">
                    <a:lnT w="28575" cap="flat" cmpd="sng" algn="ctr">
                      <a:solidFill>
                        <a:schemeClr val="bg2"/>
                      </a:solidFill>
                      <a:prstDash val="solid"/>
                      <a:round/>
                      <a:headEnd type="none" w="med" len="med"/>
                      <a:tailEnd type="none" w="med" len="med"/>
                    </a:lnT>
                  </a:tcPr>
                </a:tc>
                <a:tc>
                  <a:txBody>
                    <a:bodyPr/>
                    <a:lstStyle/>
                    <a:p>
                      <a:pPr algn="ctr" fontAlgn="ctr"/>
                      <a:r>
                        <a:rPr lang="ru-RU" sz="1050" b="1" i="0" u="none" strike="noStrike" cap="none" dirty="0">
                          <a:solidFill>
                            <a:schemeClr val="dk1"/>
                          </a:solidFill>
                          <a:latin typeface="+mn-lt"/>
                          <a:ea typeface="+mn-ea"/>
                          <a:cs typeface="+mn-cs"/>
                          <a:sym typeface="Arial"/>
                        </a:rPr>
                        <a:t>8,0%</a:t>
                      </a:r>
                    </a:p>
                  </a:txBody>
                  <a:tcPr marL="9525" marR="9525" marT="9525" marB="0" anchor="ctr">
                    <a:lnT w="28575" cap="flat" cmpd="sng" algn="ctr">
                      <a:solidFill>
                        <a:schemeClr val="bg2"/>
                      </a:solidFill>
                      <a:prstDash val="solid"/>
                      <a:round/>
                      <a:headEnd type="none" w="med" len="med"/>
                      <a:tailEnd type="none" w="med" len="med"/>
                    </a:lnT>
                  </a:tcPr>
                </a:tc>
                <a:extLst>
                  <a:ext uri="{0D108BD9-81ED-4DB2-BD59-A6C34878D82A}">
                    <a16:rowId xmlns:a16="http://schemas.microsoft.com/office/drawing/2014/main" val="1427977684"/>
                  </a:ext>
                </a:extLst>
              </a:tr>
              <a:tr h="252035">
                <a:tc vMerge="1">
                  <a:txBody>
                    <a:bodyPr/>
                    <a:lstStyle/>
                    <a:p>
                      <a:endParaRPr lang="ru-KZ" sz="1100" dirty="0"/>
                    </a:p>
                  </a:txBody>
                  <a:tcPr/>
                </a:tc>
                <a:tc>
                  <a:txBody>
                    <a:bodyPr/>
                    <a:lstStyle/>
                    <a:p>
                      <a:pPr marL="72000" algn="l" fontAlgn="b"/>
                      <a:r>
                        <a:rPr lang="ru-RU" sz="800" b="0" i="0" u="none" strike="noStrike" cap="none" dirty="0">
                          <a:solidFill>
                            <a:schemeClr val="dk1"/>
                          </a:solidFill>
                          <a:latin typeface="+mn-lt"/>
                          <a:ea typeface="+mn-ea"/>
                          <a:cs typeface="+mn-cs"/>
                          <a:sym typeface="Arial"/>
                        </a:rPr>
                        <a:t>2 </a:t>
                      </a:r>
                      <a:r>
                        <a:rPr lang="ru-RU" sz="800" b="0" i="0" u="none" strike="noStrike" cap="none" dirty="0" err="1">
                          <a:solidFill>
                            <a:schemeClr val="dk1"/>
                          </a:solidFill>
                          <a:latin typeface="+mn-lt"/>
                          <a:ea typeface="+mn-ea"/>
                          <a:cs typeface="+mn-cs"/>
                          <a:sym typeface="Arial"/>
                        </a:rPr>
                        <a:t>Басқа</a:t>
                      </a:r>
                      <a:r>
                        <a:rPr lang="ru-RU" sz="800" b="0" i="0" u="none" strike="noStrike" cap="none" dirty="0">
                          <a:solidFill>
                            <a:schemeClr val="dk1"/>
                          </a:solidFill>
                          <a:latin typeface="+mn-lt"/>
                          <a:ea typeface="+mn-ea"/>
                          <a:cs typeface="+mn-cs"/>
                          <a:sym typeface="Arial"/>
                        </a:rPr>
                        <a:t> да </a:t>
                      </a:r>
                      <a:r>
                        <a:rPr lang="ru-RU" sz="800" b="0" i="0" u="none" strike="noStrike" cap="none" dirty="0" err="1">
                          <a:solidFill>
                            <a:schemeClr val="dk1"/>
                          </a:solidFill>
                          <a:latin typeface="+mn-lt"/>
                          <a:ea typeface="+mn-ea"/>
                          <a:cs typeface="+mn-cs"/>
                          <a:sym typeface="Arial"/>
                        </a:rPr>
                        <a:t>біліктілігі</a:t>
                      </a:r>
                      <a:r>
                        <a:rPr lang="ru-RU" sz="800" b="0" i="0" u="none" strike="noStrike" cap="none" dirty="0">
                          <a:solidFill>
                            <a:schemeClr val="dk1"/>
                          </a:solidFill>
                          <a:latin typeface="+mn-lt"/>
                          <a:ea typeface="+mn-ea"/>
                          <a:cs typeface="+mn-cs"/>
                          <a:sym typeface="Arial"/>
                        </a:rPr>
                        <a:t> </a:t>
                      </a:r>
                      <a:r>
                        <a:rPr lang="ru-RU" sz="800" b="0" i="0" u="none" strike="noStrike" cap="none" dirty="0" err="1">
                          <a:solidFill>
                            <a:schemeClr val="dk1"/>
                          </a:solidFill>
                          <a:latin typeface="+mn-lt"/>
                          <a:ea typeface="+mn-ea"/>
                          <a:cs typeface="+mn-cs"/>
                          <a:sym typeface="Arial"/>
                        </a:rPr>
                        <a:t>жоқ</a:t>
                      </a:r>
                      <a:r>
                        <a:rPr lang="ru-RU" sz="800" b="0" i="0" u="none" strike="noStrike" cap="none" dirty="0">
                          <a:solidFill>
                            <a:schemeClr val="dk1"/>
                          </a:solidFill>
                          <a:latin typeface="+mn-lt"/>
                          <a:ea typeface="+mn-ea"/>
                          <a:cs typeface="+mn-cs"/>
                          <a:sym typeface="Arial"/>
                        </a:rPr>
                        <a:t> </a:t>
                      </a:r>
                      <a:r>
                        <a:rPr lang="ru-RU" sz="800" b="0" i="0" u="none" strike="noStrike" cap="none" dirty="0" err="1">
                          <a:solidFill>
                            <a:schemeClr val="dk1"/>
                          </a:solidFill>
                          <a:latin typeface="+mn-lt"/>
                          <a:ea typeface="+mn-ea"/>
                          <a:cs typeface="+mn-cs"/>
                          <a:sym typeface="Arial"/>
                        </a:rPr>
                        <a:t>жұмысшылар</a:t>
                      </a:r>
                      <a:endParaRPr lang="ru-RU" sz="800" b="0" i="0" u="none" strike="noStrike" cap="none" dirty="0">
                        <a:solidFill>
                          <a:schemeClr val="dk1"/>
                        </a:solidFill>
                        <a:latin typeface="+mn-lt"/>
                        <a:ea typeface="+mn-ea"/>
                        <a:cs typeface="+mn-cs"/>
                        <a:sym typeface="Arial"/>
                      </a:endParaRPr>
                    </a:p>
                  </a:txBody>
                  <a:tcPr marL="9525" marR="9525" marT="9525" marB="0" anchor="ctr"/>
                </a:tc>
                <a:tc>
                  <a:txBody>
                    <a:bodyPr/>
                    <a:lstStyle/>
                    <a:p>
                      <a:pPr algn="ctr" fontAlgn="b"/>
                      <a:r>
                        <a:rPr lang="ru-RU" sz="900" b="0" i="1" u="none" strike="noStrike" cap="none" dirty="0">
                          <a:solidFill>
                            <a:schemeClr val="dk1"/>
                          </a:solidFill>
                          <a:latin typeface="+mn-lt"/>
                          <a:ea typeface="+mn-ea"/>
                          <a:cs typeface="+mn-cs"/>
                          <a:sym typeface="Arial"/>
                        </a:rPr>
                        <a:t>9629-9</a:t>
                      </a:r>
                    </a:p>
                  </a:txBody>
                  <a:tcPr marL="9525" marR="9525" marT="9525" marB="0" anchor="ctr"/>
                </a:tc>
                <a:tc>
                  <a:txBody>
                    <a:bodyPr/>
                    <a:lstStyle/>
                    <a:p>
                      <a:pPr algn="ctr" fontAlgn="ctr"/>
                      <a:r>
                        <a:rPr lang="ru-RU" sz="1050" b="1" i="0" u="none" strike="noStrike" cap="none" dirty="0">
                          <a:solidFill>
                            <a:schemeClr val="dk1"/>
                          </a:solidFill>
                          <a:latin typeface="+mn-lt"/>
                          <a:ea typeface="+mn-ea"/>
                          <a:cs typeface="+mn-cs"/>
                          <a:sym typeface="Arial"/>
                        </a:rPr>
                        <a:t>1 928</a:t>
                      </a:r>
                    </a:p>
                  </a:txBody>
                  <a:tcPr marL="9525" marR="9525" marT="9525" marB="0" anchor="ctr"/>
                </a:tc>
                <a:tc>
                  <a:txBody>
                    <a:bodyPr/>
                    <a:lstStyle/>
                    <a:p>
                      <a:pPr algn="ctr" fontAlgn="ctr"/>
                      <a:r>
                        <a:rPr lang="ru-RU" sz="900" b="0" i="0" u="none" strike="noStrike" cap="none">
                          <a:solidFill>
                            <a:schemeClr val="dk1"/>
                          </a:solidFill>
                          <a:latin typeface="+mn-lt"/>
                          <a:ea typeface="+mn-ea"/>
                          <a:cs typeface="+mn-cs"/>
                          <a:sym typeface="Arial"/>
                        </a:rPr>
                        <a:t>388</a:t>
                      </a:r>
                    </a:p>
                  </a:txBody>
                  <a:tcPr marL="9525" marR="9525" marT="9525" marB="0" anchor="ctr"/>
                </a:tc>
                <a:tc>
                  <a:txBody>
                    <a:bodyPr/>
                    <a:lstStyle/>
                    <a:p>
                      <a:pPr algn="ctr" fontAlgn="ctr"/>
                      <a:r>
                        <a:rPr lang="ru-RU" sz="900" b="0" i="0" u="none" strike="noStrike" cap="none">
                          <a:solidFill>
                            <a:schemeClr val="dk1"/>
                          </a:solidFill>
                          <a:latin typeface="+mn-lt"/>
                          <a:ea typeface="+mn-ea"/>
                          <a:cs typeface="+mn-cs"/>
                          <a:sym typeface="Arial"/>
                        </a:rPr>
                        <a:t>520</a:t>
                      </a:r>
                    </a:p>
                  </a:txBody>
                  <a:tcPr marL="9525" marR="9525" marT="9525" marB="0" anchor="ctr"/>
                </a:tc>
                <a:tc>
                  <a:txBody>
                    <a:bodyPr/>
                    <a:lstStyle/>
                    <a:p>
                      <a:pPr algn="ctr" fontAlgn="ctr"/>
                      <a:r>
                        <a:rPr lang="ru-RU" sz="900" b="0" i="0" u="none" strike="noStrike" cap="none">
                          <a:solidFill>
                            <a:schemeClr val="dk1"/>
                          </a:solidFill>
                          <a:latin typeface="+mn-lt"/>
                          <a:ea typeface="+mn-ea"/>
                          <a:cs typeface="+mn-cs"/>
                          <a:sym typeface="Arial"/>
                        </a:rPr>
                        <a:t>491</a:t>
                      </a:r>
                    </a:p>
                  </a:txBody>
                  <a:tcPr marL="9525" marR="9525" marT="9525" marB="0" anchor="ctr"/>
                </a:tc>
                <a:tc>
                  <a:txBody>
                    <a:bodyPr/>
                    <a:lstStyle/>
                    <a:p>
                      <a:pPr algn="ctr" fontAlgn="ctr"/>
                      <a:r>
                        <a:rPr lang="ru-RU" sz="900" b="0" i="0" u="none" strike="noStrike" cap="none">
                          <a:solidFill>
                            <a:schemeClr val="dk1"/>
                          </a:solidFill>
                          <a:latin typeface="+mn-lt"/>
                          <a:ea typeface="+mn-ea"/>
                          <a:cs typeface="+mn-cs"/>
                          <a:sym typeface="Arial"/>
                        </a:rPr>
                        <a:t>529</a:t>
                      </a:r>
                    </a:p>
                  </a:txBody>
                  <a:tcPr marL="9525" marR="9525" marT="9525" marB="0" anchor="ctr"/>
                </a:tc>
                <a:tc>
                  <a:txBody>
                    <a:bodyPr/>
                    <a:lstStyle/>
                    <a:p>
                      <a:pPr algn="ctr" fontAlgn="ctr"/>
                      <a:r>
                        <a:rPr lang="ru-RU" sz="1050" b="1" i="0" u="none" strike="noStrike" cap="none">
                          <a:solidFill>
                            <a:schemeClr val="dk1"/>
                          </a:solidFill>
                          <a:latin typeface="+mn-lt"/>
                          <a:ea typeface="+mn-ea"/>
                          <a:cs typeface="+mn-cs"/>
                          <a:sym typeface="Arial"/>
                        </a:rPr>
                        <a:t>6,3%</a:t>
                      </a:r>
                    </a:p>
                  </a:txBody>
                  <a:tcPr marL="9525" marR="9525" marT="9525" marB="0" anchor="ctr"/>
                </a:tc>
                <a:extLst>
                  <a:ext uri="{0D108BD9-81ED-4DB2-BD59-A6C34878D82A}">
                    <a16:rowId xmlns:a16="http://schemas.microsoft.com/office/drawing/2014/main" val="1290809229"/>
                  </a:ext>
                </a:extLst>
              </a:tr>
              <a:tr h="252035">
                <a:tc vMerge="1">
                  <a:txBody>
                    <a:bodyPr/>
                    <a:lstStyle/>
                    <a:p>
                      <a:endParaRPr lang="ru-KZ" sz="1100" dirty="0"/>
                    </a:p>
                  </a:txBody>
                  <a:tcPr/>
                </a:tc>
                <a:tc>
                  <a:txBody>
                    <a:bodyPr/>
                    <a:lstStyle/>
                    <a:p>
                      <a:pPr marL="72000" algn="l" fontAlgn="b"/>
                      <a:r>
                        <a:rPr lang="ru-RU" sz="800" b="0" i="0" u="none" strike="noStrike" cap="none" dirty="0">
                          <a:solidFill>
                            <a:schemeClr val="dk1"/>
                          </a:solidFill>
                          <a:latin typeface="+mn-lt"/>
                          <a:ea typeface="+mn-ea"/>
                          <a:cs typeface="+mn-cs"/>
                          <a:sym typeface="Arial"/>
                        </a:rPr>
                        <a:t>3 </a:t>
                      </a:r>
                      <a:r>
                        <a:rPr lang="ru-RU" sz="800" b="0" i="0" u="none" strike="noStrike" cap="none" dirty="0" err="1">
                          <a:solidFill>
                            <a:schemeClr val="dk1"/>
                          </a:solidFill>
                          <a:latin typeface="+mn-lt"/>
                          <a:ea typeface="+mn-ea"/>
                          <a:cs typeface="+mn-cs"/>
                          <a:sym typeface="Arial"/>
                        </a:rPr>
                        <a:t>Қоғамдық</a:t>
                      </a:r>
                      <a:r>
                        <a:rPr lang="ru-RU" sz="800" b="0" i="0" u="none" strike="noStrike" cap="none" dirty="0">
                          <a:solidFill>
                            <a:schemeClr val="dk1"/>
                          </a:solidFill>
                          <a:latin typeface="+mn-lt"/>
                          <a:ea typeface="+mn-ea"/>
                          <a:cs typeface="+mn-cs"/>
                          <a:sym typeface="Arial"/>
                        </a:rPr>
                        <a:t> </a:t>
                      </a:r>
                      <a:r>
                        <a:rPr lang="ru-RU" sz="800" b="0" i="0" u="none" strike="noStrike" cap="none" dirty="0" err="1">
                          <a:solidFill>
                            <a:schemeClr val="dk1"/>
                          </a:solidFill>
                          <a:latin typeface="+mn-lt"/>
                          <a:ea typeface="+mn-ea"/>
                          <a:cs typeface="+mn-cs"/>
                          <a:sym typeface="Arial"/>
                        </a:rPr>
                        <a:t>ғылымдар</a:t>
                      </a:r>
                      <a:r>
                        <a:rPr lang="ru-RU" sz="800" b="0" i="0" u="none" strike="noStrike" cap="none" dirty="0">
                          <a:solidFill>
                            <a:schemeClr val="dk1"/>
                          </a:solidFill>
                          <a:latin typeface="+mn-lt"/>
                          <a:ea typeface="+mn-ea"/>
                          <a:cs typeface="+mn-cs"/>
                          <a:sym typeface="Arial"/>
                        </a:rPr>
                        <a:t> </a:t>
                      </a:r>
                      <a:r>
                        <a:rPr lang="ru-RU" sz="800" b="0" i="0" u="none" strike="noStrike" cap="none" dirty="0" err="1">
                          <a:solidFill>
                            <a:schemeClr val="dk1"/>
                          </a:solidFill>
                          <a:latin typeface="+mn-lt"/>
                          <a:ea typeface="+mn-ea"/>
                          <a:cs typeface="+mn-cs"/>
                          <a:sym typeface="Arial"/>
                        </a:rPr>
                        <a:t>бойынша</a:t>
                      </a:r>
                      <a:r>
                        <a:rPr lang="ru-RU" sz="800" b="0" i="0" u="none" strike="noStrike" cap="none" dirty="0">
                          <a:solidFill>
                            <a:schemeClr val="dk1"/>
                          </a:solidFill>
                          <a:latin typeface="+mn-lt"/>
                          <a:ea typeface="+mn-ea"/>
                          <a:cs typeface="+mn-cs"/>
                          <a:sym typeface="Arial"/>
                        </a:rPr>
                        <a:t> орта </a:t>
                      </a:r>
                      <a:r>
                        <a:rPr lang="ru-RU" sz="800" b="0" i="0" u="none" strike="noStrike" cap="none" dirty="0" err="1">
                          <a:solidFill>
                            <a:schemeClr val="dk1"/>
                          </a:solidFill>
                          <a:latin typeface="+mn-lt"/>
                          <a:ea typeface="+mn-ea"/>
                          <a:cs typeface="+mn-cs"/>
                          <a:sym typeface="Arial"/>
                        </a:rPr>
                        <a:t>мектеп</a:t>
                      </a:r>
                      <a:r>
                        <a:rPr lang="ru-RU" sz="800" b="0" i="0" u="none" strike="noStrike" cap="none" dirty="0">
                          <a:solidFill>
                            <a:schemeClr val="dk1"/>
                          </a:solidFill>
                          <a:latin typeface="+mn-lt"/>
                          <a:ea typeface="+mn-ea"/>
                          <a:cs typeface="+mn-cs"/>
                          <a:sym typeface="Arial"/>
                        </a:rPr>
                        <a:t> </a:t>
                      </a:r>
                      <a:r>
                        <a:rPr lang="ru-RU" sz="800" b="0" i="0" u="none" strike="noStrike" cap="none" dirty="0" err="1">
                          <a:solidFill>
                            <a:schemeClr val="dk1"/>
                          </a:solidFill>
                          <a:latin typeface="+mn-lt"/>
                          <a:ea typeface="+mn-ea"/>
                          <a:cs typeface="+mn-cs"/>
                          <a:sym typeface="Arial"/>
                        </a:rPr>
                        <a:t>мұғалімдері</a:t>
                      </a:r>
                      <a:endParaRPr lang="ru-RU" sz="800" b="0" i="0" u="none" strike="noStrike" cap="none" dirty="0">
                        <a:solidFill>
                          <a:schemeClr val="dk1"/>
                        </a:solidFill>
                        <a:latin typeface="+mn-lt"/>
                        <a:ea typeface="+mn-ea"/>
                        <a:cs typeface="+mn-cs"/>
                        <a:sym typeface="Arial"/>
                      </a:endParaRPr>
                    </a:p>
                  </a:txBody>
                  <a:tcPr marL="9525" marR="9525" marT="9525" marB="0" anchor="ctr"/>
                </a:tc>
                <a:tc>
                  <a:txBody>
                    <a:bodyPr/>
                    <a:lstStyle/>
                    <a:p>
                      <a:pPr algn="ctr" fontAlgn="b"/>
                      <a:r>
                        <a:rPr lang="ru-RU" sz="900" b="0" i="1" u="none" strike="noStrike" cap="none">
                          <a:solidFill>
                            <a:schemeClr val="dk1"/>
                          </a:solidFill>
                          <a:latin typeface="+mn-lt"/>
                          <a:ea typeface="+mn-ea"/>
                          <a:cs typeface="+mn-cs"/>
                          <a:sym typeface="Arial"/>
                        </a:rPr>
                        <a:t>2350-3</a:t>
                      </a:r>
                    </a:p>
                  </a:txBody>
                  <a:tcPr marL="9525" marR="9525" marT="9525" marB="0" anchor="ctr"/>
                </a:tc>
                <a:tc>
                  <a:txBody>
                    <a:bodyPr/>
                    <a:lstStyle/>
                    <a:p>
                      <a:pPr algn="ctr" fontAlgn="ctr"/>
                      <a:r>
                        <a:rPr lang="ru-RU" sz="1050" b="1" i="0" u="none" strike="noStrike" cap="none">
                          <a:solidFill>
                            <a:schemeClr val="dk1"/>
                          </a:solidFill>
                          <a:latin typeface="+mn-lt"/>
                          <a:ea typeface="+mn-ea"/>
                          <a:cs typeface="+mn-cs"/>
                          <a:sym typeface="Arial"/>
                        </a:rPr>
                        <a:t>1 534</a:t>
                      </a:r>
                    </a:p>
                  </a:txBody>
                  <a:tcPr marL="9525" marR="9525" marT="9525" marB="0" anchor="ctr"/>
                </a:tc>
                <a:tc>
                  <a:txBody>
                    <a:bodyPr/>
                    <a:lstStyle/>
                    <a:p>
                      <a:pPr algn="ctr" fontAlgn="ctr"/>
                      <a:r>
                        <a:rPr lang="ru-RU" sz="900" b="0" i="0" u="none" strike="noStrike" cap="none">
                          <a:solidFill>
                            <a:schemeClr val="dk1"/>
                          </a:solidFill>
                          <a:latin typeface="+mn-lt"/>
                          <a:ea typeface="+mn-ea"/>
                          <a:cs typeface="+mn-cs"/>
                          <a:sym typeface="Arial"/>
                        </a:rPr>
                        <a:t>160</a:t>
                      </a:r>
                    </a:p>
                  </a:txBody>
                  <a:tcPr marL="9525" marR="9525" marT="9525" marB="0" anchor="ctr"/>
                </a:tc>
                <a:tc>
                  <a:txBody>
                    <a:bodyPr/>
                    <a:lstStyle/>
                    <a:p>
                      <a:pPr algn="ctr" fontAlgn="ctr"/>
                      <a:r>
                        <a:rPr lang="ru-RU" sz="900" b="0" i="0" u="none" strike="noStrike" cap="none">
                          <a:solidFill>
                            <a:schemeClr val="dk1"/>
                          </a:solidFill>
                          <a:latin typeface="+mn-lt"/>
                          <a:ea typeface="+mn-ea"/>
                          <a:cs typeface="+mn-cs"/>
                          <a:sym typeface="Arial"/>
                        </a:rPr>
                        <a:t>70</a:t>
                      </a:r>
                    </a:p>
                  </a:txBody>
                  <a:tcPr marL="9525" marR="9525" marT="9525" marB="0" anchor="ctr"/>
                </a:tc>
                <a:tc>
                  <a:txBody>
                    <a:bodyPr/>
                    <a:lstStyle/>
                    <a:p>
                      <a:pPr algn="ctr" fontAlgn="ctr"/>
                      <a:r>
                        <a:rPr lang="ru-RU" sz="900" b="0" i="0" u="none" strike="noStrike" cap="none" dirty="0">
                          <a:solidFill>
                            <a:schemeClr val="dk1"/>
                          </a:solidFill>
                          <a:latin typeface="+mn-lt"/>
                          <a:ea typeface="+mn-ea"/>
                          <a:cs typeface="+mn-cs"/>
                          <a:sym typeface="Arial"/>
                        </a:rPr>
                        <a:t>1 044</a:t>
                      </a:r>
                    </a:p>
                  </a:txBody>
                  <a:tcPr marL="9525" marR="9525" marT="9525" marB="0" anchor="ctr"/>
                </a:tc>
                <a:tc>
                  <a:txBody>
                    <a:bodyPr/>
                    <a:lstStyle/>
                    <a:p>
                      <a:pPr algn="ctr" fontAlgn="ctr"/>
                      <a:r>
                        <a:rPr lang="ru-RU" sz="900" b="0" i="0" u="none" strike="noStrike" cap="none">
                          <a:solidFill>
                            <a:schemeClr val="dk1"/>
                          </a:solidFill>
                          <a:latin typeface="+mn-lt"/>
                          <a:ea typeface="+mn-ea"/>
                          <a:cs typeface="+mn-cs"/>
                          <a:sym typeface="Arial"/>
                        </a:rPr>
                        <a:t>260</a:t>
                      </a:r>
                    </a:p>
                  </a:txBody>
                  <a:tcPr marL="9525" marR="9525" marT="9525" marB="0" anchor="ctr"/>
                </a:tc>
                <a:tc>
                  <a:txBody>
                    <a:bodyPr/>
                    <a:lstStyle/>
                    <a:p>
                      <a:pPr algn="ctr" fontAlgn="ctr"/>
                      <a:r>
                        <a:rPr lang="ru-RU" sz="1050" b="1" i="0" u="none" strike="noStrike" cap="none" dirty="0">
                          <a:solidFill>
                            <a:schemeClr val="dk1"/>
                          </a:solidFill>
                          <a:latin typeface="+mn-lt"/>
                          <a:ea typeface="+mn-ea"/>
                          <a:cs typeface="+mn-cs"/>
                          <a:sym typeface="Arial"/>
                        </a:rPr>
                        <a:t>5,0%</a:t>
                      </a:r>
                    </a:p>
                  </a:txBody>
                  <a:tcPr marL="9525" marR="9525" marT="9525" marB="0" anchor="ctr"/>
                </a:tc>
                <a:extLst>
                  <a:ext uri="{0D108BD9-81ED-4DB2-BD59-A6C34878D82A}">
                    <a16:rowId xmlns:a16="http://schemas.microsoft.com/office/drawing/2014/main" val="1542005649"/>
                  </a:ext>
                </a:extLst>
              </a:tr>
              <a:tr h="252035">
                <a:tc vMerge="1">
                  <a:txBody>
                    <a:bodyPr/>
                    <a:lstStyle/>
                    <a:p>
                      <a:endParaRPr lang="ru-KZ" sz="1100" dirty="0"/>
                    </a:p>
                  </a:txBody>
                  <a:tcPr/>
                </a:tc>
                <a:tc>
                  <a:txBody>
                    <a:bodyPr/>
                    <a:lstStyle/>
                    <a:p>
                      <a:pPr marL="72000" algn="l" fontAlgn="b"/>
                      <a:r>
                        <a:rPr lang="ru-RU" sz="800" b="0" i="0" u="none" strike="noStrike" cap="none" dirty="0">
                          <a:solidFill>
                            <a:schemeClr val="dk1"/>
                          </a:solidFill>
                          <a:latin typeface="+mn-lt"/>
                          <a:ea typeface="+mn-ea"/>
                          <a:cs typeface="+mn-cs"/>
                          <a:sym typeface="Arial"/>
                        </a:rPr>
                        <a:t>4 </a:t>
                      </a:r>
                      <a:r>
                        <a:rPr lang="ru-RU" sz="800" b="0" i="0" u="none" strike="noStrike" cap="none" dirty="0" err="1">
                          <a:solidFill>
                            <a:schemeClr val="dk1"/>
                          </a:solidFill>
                          <a:latin typeface="+mn-lt"/>
                          <a:ea typeface="+mn-ea"/>
                          <a:cs typeface="+mn-cs"/>
                          <a:sym typeface="Arial"/>
                        </a:rPr>
                        <a:t>Күтім</a:t>
                      </a:r>
                      <a:r>
                        <a:rPr lang="ru-RU" sz="800" b="0" i="0" u="none" strike="noStrike" cap="none" dirty="0">
                          <a:solidFill>
                            <a:schemeClr val="dk1"/>
                          </a:solidFill>
                          <a:latin typeface="+mn-lt"/>
                          <a:ea typeface="+mn-ea"/>
                          <a:cs typeface="+mn-cs"/>
                          <a:sym typeface="Arial"/>
                        </a:rPr>
                        <a:t> </a:t>
                      </a:r>
                      <a:r>
                        <a:rPr lang="ru-RU" sz="800" b="0" i="0" u="none" strike="noStrike" cap="none" dirty="0" err="1">
                          <a:solidFill>
                            <a:schemeClr val="dk1"/>
                          </a:solidFill>
                          <a:latin typeface="+mn-lt"/>
                          <a:ea typeface="+mn-ea"/>
                          <a:cs typeface="+mn-cs"/>
                          <a:sym typeface="Arial"/>
                        </a:rPr>
                        <a:t>жөніндегі</a:t>
                      </a:r>
                      <a:r>
                        <a:rPr lang="ru-RU" sz="800" b="0" i="0" u="none" strike="noStrike" cap="none" dirty="0">
                          <a:solidFill>
                            <a:schemeClr val="dk1"/>
                          </a:solidFill>
                          <a:latin typeface="+mn-lt"/>
                          <a:ea typeface="+mn-ea"/>
                          <a:cs typeface="+mn-cs"/>
                          <a:sym typeface="Arial"/>
                        </a:rPr>
                        <a:t> орта </a:t>
                      </a:r>
                      <a:r>
                        <a:rPr lang="ru-RU" sz="800" b="0" i="0" u="none" strike="noStrike" cap="none" dirty="0" err="1">
                          <a:solidFill>
                            <a:schemeClr val="dk1"/>
                          </a:solidFill>
                          <a:latin typeface="+mn-lt"/>
                          <a:ea typeface="+mn-ea"/>
                          <a:cs typeface="+mn-cs"/>
                          <a:sym typeface="Arial"/>
                        </a:rPr>
                        <a:t>медициналық</a:t>
                      </a:r>
                      <a:r>
                        <a:rPr lang="ru-RU" sz="800" b="0" i="0" u="none" strike="noStrike" cap="none" dirty="0">
                          <a:solidFill>
                            <a:schemeClr val="dk1"/>
                          </a:solidFill>
                          <a:latin typeface="+mn-lt"/>
                          <a:ea typeface="+mn-ea"/>
                          <a:cs typeface="+mn-cs"/>
                          <a:sym typeface="Arial"/>
                        </a:rPr>
                        <a:t> персонал</a:t>
                      </a:r>
                    </a:p>
                  </a:txBody>
                  <a:tcPr marL="9525" marR="9525" marT="9525" marB="0" anchor="ctr"/>
                </a:tc>
                <a:tc>
                  <a:txBody>
                    <a:bodyPr/>
                    <a:lstStyle/>
                    <a:p>
                      <a:pPr algn="ctr" fontAlgn="b"/>
                      <a:r>
                        <a:rPr lang="ru-RU" sz="900" b="0" i="1" u="none" strike="noStrike" cap="none">
                          <a:solidFill>
                            <a:schemeClr val="dk1"/>
                          </a:solidFill>
                          <a:latin typeface="+mn-lt"/>
                          <a:ea typeface="+mn-ea"/>
                          <a:cs typeface="+mn-cs"/>
                          <a:sym typeface="Arial"/>
                        </a:rPr>
                        <a:t>3221-0</a:t>
                      </a:r>
                    </a:p>
                  </a:txBody>
                  <a:tcPr marL="9525" marR="9525" marT="9525" marB="0" anchor="ctr"/>
                </a:tc>
                <a:tc>
                  <a:txBody>
                    <a:bodyPr/>
                    <a:lstStyle/>
                    <a:p>
                      <a:pPr algn="ctr" fontAlgn="ctr"/>
                      <a:r>
                        <a:rPr lang="ru-RU" sz="1050" b="1" i="0" u="none" strike="noStrike" cap="none" dirty="0">
                          <a:solidFill>
                            <a:schemeClr val="dk1"/>
                          </a:solidFill>
                          <a:latin typeface="+mn-lt"/>
                          <a:ea typeface="+mn-ea"/>
                          <a:cs typeface="+mn-cs"/>
                          <a:sym typeface="Arial"/>
                        </a:rPr>
                        <a:t>918</a:t>
                      </a:r>
                    </a:p>
                  </a:txBody>
                  <a:tcPr marL="9525" marR="9525" marT="9525" marB="0" anchor="ctr"/>
                </a:tc>
                <a:tc>
                  <a:txBody>
                    <a:bodyPr/>
                    <a:lstStyle/>
                    <a:p>
                      <a:pPr algn="ctr" fontAlgn="ctr"/>
                      <a:r>
                        <a:rPr lang="ru-RU" sz="900" b="0" i="0" u="none" strike="noStrike" cap="none">
                          <a:solidFill>
                            <a:schemeClr val="dk1"/>
                          </a:solidFill>
                          <a:latin typeface="+mn-lt"/>
                          <a:ea typeface="+mn-ea"/>
                          <a:cs typeface="+mn-cs"/>
                          <a:sym typeface="Arial"/>
                        </a:rPr>
                        <a:t>229</a:t>
                      </a:r>
                    </a:p>
                  </a:txBody>
                  <a:tcPr marL="9525" marR="9525" marT="9525" marB="0" anchor="ctr"/>
                </a:tc>
                <a:tc>
                  <a:txBody>
                    <a:bodyPr/>
                    <a:lstStyle/>
                    <a:p>
                      <a:pPr algn="ctr" fontAlgn="ctr"/>
                      <a:r>
                        <a:rPr lang="ru-RU" sz="900" b="0" i="0" u="none" strike="noStrike" cap="none">
                          <a:solidFill>
                            <a:schemeClr val="dk1"/>
                          </a:solidFill>
                          <a:latin typeface="+mn-lt"/>
                          <a:ea typeface="+mn-ea"/>
                          <a:cs typeface="+mn-cs"/>
                          <a:sym typeface="Arial"/>
                        </a:rPr>
                        <a:t>303</a:t>
                      </a:r>
                    </a:p>
                  </a:txBody>
                  <a:tcPr marL="9525" marR="9525" marT="9525" marB="0" anchor="ctr"/>
                </a:tc>
                <a:tc>
                  <a:txBody>
                    <a:bodyPr/>
                    <a:lstStyle/>
                    <a:p>
                      <a:pPr algn="ctr" fontAlgn="ctr"/>
                      <a:r>
                        <a:rPr lang="ru-RU" sz="900" b="0" i="0" u="none" strike="noStrike" cap="none">
                          <a:solidFill>
                            <a:schemeClr val="dk1"/>
                          </a:solidFill>
                          <a:latin typeface="+mn-lt"/>
                          <a:ea typeface="+mn-ea"/>
                          <a:cs typeface="+mn-cs"/>
                          <a:sym typeface="Arial"/>
                        </a:rPr>
                        <a:t>223</a:t>
                      </a:r>
                    </a:p>
                  </a:txBody>
                  <a:tcPr marL="9525" marR="9525" marT="9525" marB="0" anchor="ctr"/>
                </a:tc>
                <a:tc>
                  <a:txBody>
                    <a:bodyPr/>
                    <a:lstStyle/>
                    <a:p>
                      <a:pPr algn="ctr" fontAlgn="ctr"/>
                      <a:r>
                        <a:rPr lang="ru-RU" sz="900" b="0" i="0" u="none" strike="noStrike" cap="none" dirty="0">
                          <a:solidFill>
                            <a:schemeClr val="dk1"/>
                          </a:solidFill>
                          <a:latin typeface="+mn-lt"/>
                          <a:ea typeface="+mn-ea"/>
                          <a:cs typeface="+mn-cs"/>
                          <a:sym typeface="Arial"/>
                        </a:rPr>
                        <a:t>163</a:t>
                      </a:r>
                    </a:p>
                  </a:txBody>
                  <a:tcPr marL="9525" marR="9525" marT="9525" marB="0" anchor="ctr"/>
                </a:tc>
                <a:tc>
                  <a:txBody>
                    <a:bodyPr/>
                    <a:lstStyle/>
                    <a:p>
                      <a:pPr algn="ctr" fontAlgn="ctr"/>
                      <a:r>
                        <a:rPr lang="ru-RU" sz="1050" b="1" i="0" u="none" strike="noStrike" cap="none" dirty="0">
                          <a:solidFill>
                            <a:schemeClr val="dk1"/>
                          </a:solidFill>
                          <a:latin typeface="+mn-lt"/>
                          <a:ea typeface="+mn-ea"/>
                          <a:cs typeface="+mn-cs"/>
                          <a:sym typeface="Arial"/>
                        </a:rPr>
                        <a:t>3,0%</a:t>
                      </a:r>
                    </a:p>
                  </a:txBody>
                  <a:tcPr marL="9525" marR="9525" marT="9525" marB="0" anchor="ctr"/>
                </a:tc>
                <a:extLst>
                  <a:ext uri="{0D108BD9-81ED-4DB2-BD59-A6C34878D82A}">
                    <a16:rowId xmlns:a16="http://schemas.microsoft.com/office/drawing/2014/main" val="2119351882"/>
                  </a:ext>
                </a:extLst>
              </a:tr>
              <a:tr h="252035">
                <a:tc vMerge="1">
                  <a:txBody>
                    <a:bodyPr/>
                    <a:lstStyle/>
                    <a:p>
                      <a:endParaRPr lang="ru-KZ" sz="1100" dirty="0"/>
                    </a:p>
                  </a:txBody>
                  <a:tcPr/>
                </a:tc>
                <a:tc>
                  <a:txBody>
                    <a:bodyPr/>
                    <a:lstStyle/>
                    <a:p>
                      <a:pPr marL="72000" algn="l" fontAlgn="b"/>
                      <a:r>
                        <a:rPr lang="ru-RU" sz="800" b="0" i="0" u="none" strike="noStrike" cap="none" dirty="0">
                          <a:solidFill>
                            <a:schemeClr val="dk1"/>
                          </a:solidFill>
                          <a:latin typeface="+mn-lt"/>
                          <a:ea typeface="+mn-ea"/>
                          <a:cs typeface="+mn-cs"/>
                          <a:sym typeface="Arial"/>
                        </a:rPr>
                        <a:t>5 </a:t>
                      </a:r>
                      <a:r>
                        <a:rPr lang="ru-RU" sz="800" b="0" i="0" u="none" strike="noStrike" cap="none" dirty="0" err="1">
                          <a:solidFill>
                            <a:schemeClr val="dk1"/>
                          </a:solidFill>
                          <a:latin typeface="+mn-lt"/>
                          <a:ea typeface="+mn-ea"/>
                          <a:cs typeface="+mn-cs"/>
                          <a:sym typeface="Arial"/>
                        </a:rPr>
                        <a:t>Маркетингтік</a:t>
                      </a:r>
                      <a:r>
                        <a:rPr lang="ru-RU" sz="800" b="0" i="0" u="none" strike="noStrike" cap="none" dirty="0">
                          <a:solidFill>
                            <a:schemeClr val="dk1"/>
                          </a:solidFill>
                          <a:latin typeface="+mn-lt"/>
                          <a:ea typeface="+mn-ea"/>
                          <a:cs typeface="+mn-cs"/>
                          <a:sym typeface="Arial"/>
                        </a:rPr>
                        <a:t> </a:t>
                      </a:r>
                      <a:r>
                        <a:rPr lang="ru-RU" sz="800" b="0" i="0" u="none" strike="noStrike" cap="none" dirty="0" err="1">
                          <a:solidFill>
                            <a:schemeClr val="dk1"/>
                          </a:solidFill>
                          <a:latin typeface="+mn-lt"/>
                          <a:ea typeface="+mn-ea"/>
                          <a:cs typeface="+mn-cs"/>
                          <a:sym typeface="Arial"/>
                        </a:rPr>
                        <a:t>зерттеулер</a:t>
                      </a:r>
                      <a:r>
                        <a:rPr lang="ru-RU" sz="800" b="0" i="0" u="none" strike="noStrike" cap="none" dirty="0">
                          <a:solidFill>
                            <a:schemeClr val="dk1"/>
                          </a:solidFill>
                          <a:latin typeface="+mn-lt"/>
                          <a:ea typeface="+mn-ea"/>
                          <a:cs typeface="+mn-cs"/>
                          <a:sym typeface="Arial"/>
                        </a:rPr>
                        <a:t> </a:t>
                      </a:r>
                      <a:r>
                        <a:rPr lang="ru-RU" sz="800" b="0" i="0" u="none" strike="noStrike" cap="none" dirty="0" err="1">
                          <a:solidFill>
                            <a:schemeClr val="dk1"/>
                          </a:solidFill>
                          <a:latin typeface="+mn-lt"/>
                          <a:ea typeface="+mn-ea"/>
                          <a:cs typeface="+mn-cs"/>
                          <a:sym typeface="Arial"/>
                        </a:rPr>
                        <a:t>және</a:t>
                      </a:r>
                      <a:r>
                        <a:rPr lang="ru-RU" sz="800" b="0" i="0" u="none" strike="noStrike" cap="none" dirty="0">
                          <a:solidFill>
                            <a:schemeClr val="dk1"/>
                          </a:solidFill>
                          <a:latin typeface="+mn-lt"/>
                          <a:ea typeface="+mn-ea"/>
                          <a:cs typeface="+mn-cs"/>
                          <a:sym typeface="Arial"/>
                        </a:rPr>
                        <a:t> </a:t>
                      </a:r>
                      <a:r>
                        <a:rPr lang="ru-RU" sz="800" b="0" i="0" u="none" strike="noStrike" cap="none" dirty="0" err="1">
                          <a:solidFill>
                            <a:schemeClr val="dk1"/>
                          </a:solidFill>
                          <a:latin typeface="+mn-lt"/>
                          <a:ea typeface="+mn-ea"/>
                          <a:cs typeface="+mn-cs"/>
                          <a:sym typeface="Arial"/>
                        </a:rPr>
                        <a:t>әлеуметтік</a:t>
                      </a:r>
                      <a:r>
                        <a:rPr lang="ru-RU" sz="800" b="0" i="0" u="none" strike="noStrike" cap="none" dirty="0">
                          <a:solidFill>
                            <a:schemeClr val="dk1"/>
                          </a:solidFill>
                          <a:latin typeface="+mn-lt"/>
                          <a:ea typeface="+mn-ea"/>
                          <a:cs typeface="+mn-cs"/>
                          <a:sym typeface="Arial"/>
                        </a:rPr>
                        <a:t> </a:t>
                      </a:r>
                      <a:r>
                        <a:rPr lang="ru-RU" sz="800" b="0" i="0" u="none" strike="noStrike" cap="none" dirty="0" err="1">
                          <a:solidFill>
                            <a:schemeClr val="dk1"/>
                          </a:solidFill>
                          <a:latin typeface="+mn-lt"/>
                          <a:ea typeface="+mn-ea"/>
                          <a:cs typeface="+mn-cs"/>
                          <a:sym typeface="Arial"/>
                        </a:rPr>
                        <a:t>сауалнама</a:t>
                      </a:r>
                      <a:r>
                        <a:rPr lang="ru-RU" sz="800" b="0" i="0" u="none" strike="noStrike" cap="none" dirty="0">
                          <a:solidFill>
                            <a:schemeClr val="dk1"/>
                          </a:solidFill>
                          <a:latin typeface="+mn-lt"/>
                          <a:ea typeface="+mn-ea"/>
                          <a:cs typeface="+mn-cs"/>
                          <a:sym typeface="Arial"/>
                        </a:rPr>
                        <a:t> </a:t>
                      </a:r>
                      <a:r>
                        <a:rPr lang="ru-RU" sz="800" b="0" i="0" u="none" strike="noStrike" cap="none" dirty="0" err="1">
                          <a:solidFill>
                            <a:schemeClr val="dk1"/>
                          </a:solidFill>
                          <a:latin typeface="+mn-lt"/>
                          <a:ea typeface="+mn-ea"/>
                          <a:cs typeface="+mn-cs"/>
                          <a:sym typeface="Arial"/>
                        </a:rPr>
                        <a:t>жөніндегі</a:t>
                      </a:r>
                      <a:r>
                        <a:rPr lang="ru-RU" sz="800" b="0" i="0" u="none" strike="noStrike" cap="none" dirty="0">
                          <a:solidFill>
                            <a:schemeClr val="dk1"/>
                          </a:solidFill>
                          <a:latin typeface="+mn-lt"/>
                          <a:ea typeface="+mn-ea"/>
                          <a:cs typeface="+mn-cs"/>
                          <a:sym typeface="Arial"/>
                        </a:rPr>
                        <a:t> </a:t>
                      </a:r>
                      <a:r>
                        <a:rPr lang="ru-RU" sz="800" b="0" i="0" u="none" strike="noStrike" cap="none" dirty="0" err="1">
                          <a:solidFill>
                            <a:schemeClr val="dk1"/>
                          </a:solidFill>
                          <a:latin typeface="+mn-lt"/>
                          <a:ea typeface="+mn-ea"/>
                          <a:cs typeface="+mn-cs"/>
                          <a:sym typeface="Arial"/>
                        </a:rPr>
                        <a:t>қызметшілер</a:t>
                      </a:r>
                      <a:endParaRPr lang="ru-RU" sz="800" b="0" i="0" u="none" strike="noStrike" cap="none" dirty="0">
                        <a:solidFill>
                          <a:schemeClr val="dk1"/>
                        </a:solidFill>
                        <a:latin typeface="+mn-lt"/>
                        <a:ea typeface="+mn-ea"/>
                        <a:cs typeface="+mn-cs"/>
                        <a:sym typeface="Arial"/>
                      </a:endParaRPr>
                    </a:p>
                  </a:txBody>
                  <a:tcPr marL="9525" marR="9525" marT="9525" marB="0" anchor="ctr">
                    <a:lnB w="28575" cap="flat" cmpd="sng" algn="ctr">
                      <a:solidFill>
                        <a:schemeClr val="bg2"/>
                      </a:solidFill>
                      <a:prstDash val="solid"/>
                      <a:round/>
                      <a:headEnd type="none" w="med" len="med"/>
                      <a:tailEnd type="none" w="med" len="med"/>
                    </a:lnB>
                  </a:tcPr>
                </a:tc>
                <a:tc>
                  <a:txBody>
                    <a:bodyPr/>
                    <a:lstStyle/>
                    <a:p>
                      <a:pPr algn="ctr" fontAlgn="b"/>
                      <a:r>
                        <a:rPr lang="ru-RU" sz="900" b="0" i="1" u="none" strike="noStrike" cap="none" dirty="0">
                          <a:solidFill>
                            <a:schemeClr val="dk1"/>
                          </a:solidFill>
                          <a:latin typeface="+mn-lt"/>
                          <a:ea typeface="+mn-ea"/>
                          <a:cs typeface="+mn-cs"/>
                          <a:sym typeface="Arial"/>
                        </a:rPr>
                        <a:t>4314-2</a:t>
                      </a:r>
                    </a:p>
                  </a:txBody>
                  <a:tcPr marL="9525" marR="9525" marT="9525" marB="0" anchor="ctr">
                    <a:lnB w="28575" cap="flat" cmpd="sng" algn="ctr">
                      <a:solidFill>
                        <a:schemeClr val="bg2"/>
                      </a:solidFill>
                      <a:prstDash val="solid"/>
                      <a:round/>
                      <a:headEnd type="none" w="med" len="med"/>
                      <a:tailEnd type="none" w="med" len="med"/>
                    </a:lnB>
                  </a:tcPr>
                </a:tc>
                <a:tc>
                  <a:txBody>
                    <a:bodyPr/>
                    <a:lstStyle/>
                    <a:p>
                      <a:pPr algn="ctr" fontAlgn="ctr"/>
                      <a:r>
                        <a:rPr lang="ru-RU" sz="1050" b="1" i="0" u="none" strike="noStrike" cap="none">
                          <a:solidFill>
                            <a:schemeClr val="dk1"/>
                          </a:solidFill>
                          <a:latin typeface="+mn-lt"/>
                          <a:ea typeface="+mn-ea"/>
                          <a:cs typeface="+mn-cs"/>
                          <a:sym typeface="Arial"/>
                        </a:rPr>
                        <a:t>897</a:t>
                      </a:r>
                    </a:p>
                  </a:txBody>
                  <a:tcPr marL="9525" marR="9525" marT="9525" marB="0" anchor="ctr">
                    <a:lnB w="28575" cap="flat" cmpd="sng" algn="ctr">
                      <a:solidFill>
                        <a:schemeClr val="bg2"/>
                      </a:solidFill>
                      <a:prstDash val="solid"/>
                      <a:round/>
                      <a:headEnd type="none" w="med" len="med"/>
                      <a:tailEnd type="none" w="med" len="med"/>
                    </a:lnB>
                  </a:tcPr>
                </a:tc>
                <a:tc>
                  <a:txBody>
                    <a:bodyPr/>
                    <a:lstStyle/>
                    <a:p>
                      <a:pPr algn="ctr" fontAlgn="ctr"/>
                      <a:r>
                        <a:rPr lang="ru-RU" sz="900" b="0" i="0" u="none" strike="noStrike" cap="none" dirty="0">
                          <a:solidFill>
                            <a:schemeClr val="dk1"/>
                          </a:solidFill>
                          <a:latin typeface="+mn-lt"/>
                          <a:ea typeface="+mn-ea"/>
                          <a:cs typeface="+mn-cs"/>
                          <a:sym typeface="Arial"/>
                        </a:rPr>
                        <a:t>-</a:t>
                      </a:r>
                    </a:p>
                  </a:txBody>
                  <a:tcPr marL="9525" marR="9525" marT="9525" marB="0" anchor="ctr">
                    <a:lnB w="28575" cap="flat" cmpd="sng" algn="ctr">
                      <a:solidFill>
                        <a:schemeClr val="bg2"/>
                      </a:solidFill>
                      <a:prstDash val="solid"/>
                      <a:round/>
                      <a:headEnd type="none" w="med" len="med"/>
                      <a:tailEnd type="none" w="med" len="med"/>
                    </a:lnB>
                  </a:tcPr>
                </a:tc>
                <a:tc>
                  <a:txBody>
                    <a:bodyPr/>
                    <a:lstStyle/>
                    <a:p>
                      <a:pPr algn="ctr" fontAlgn="ctr"/>
                      <a:r>
                        <a:rPr lang="ru-RU" sz="900" b="0" i="0" u="none" strike="noStrike" cap="none">
                          <a:solidFill>
                            <a:schemeClr val="dk1"/>
                          </a:solidFill>
                          <a:latin typeface="+mn-lt"/>
                          <a:ea typeface="+mn-ea"/>
                          <a:cs typeface="+mn-cs"/>
                          <a:sym typeface="Arial"/>
                        </a:rPr>
                        <a:t>219</a:t>
                      </a:r>
                    </a:p>
                  </a:txBody>
                  <a:tcPr marL="9525" marR="9525" marT="9525" marB="0" anchor="ctr">
                    <a:lnB w="28575" cap="flat" cmpd="sng" algn="ctr">
                      <a:solidFill>
                        <a:schemeClr val="bg2"/>
                      </a:solidFill>
                      <a:prstDash val="solid"/>
                      <a:round/>
                      <a:headEnd type="none" w="med" len="med"/>
                      <a:tailEnd type="none" w="med" len="med"/>
                    </a:lnB>
                  </a:tcPr>
                </a:tc>
                <a:tc>
                  <a:txBody>
                    <a:bodyPr/>
                    <a:lstStyle/>
                    <a:p>
                      <a:pPr algn="ctr" fontAlgn="ctr"/>
                      <a:r>
                        <a:rPr lang="ru-RU" sz="900" b="0" i="0" u="none" strike="noStrike" cap="none">
                          <a:solidFill>
                            <a:schemeClr val="dk1"/>
                          </a:solidFill>
                          <a:latin typeface="+mn-lt"/>
                          <a:ea typeface="+mn-ea"/>
                          <a:cs typeface="+mn-cs"/>
                          <a:sym typeface="Arial"/>
                        </a:rPr>
                        <a:t>676</a:t>
                      </a:r>
                    </a:p>
                  </a:txBody>
                  <a:tcPr marL="9525" marR="9525" marT="9525" marB="0" anchor="ctr">
                    <a:lnB w="28575" cap="flat" cmpd="sng" algn="ctr">
                      <a:solidFill>
                        <a:schemeClr val="bg2"/>
                      </a:solidFill>
                      <a:prstDash val="solid"/>
                      <a:round/>
                      <a:headEnd type="none" w="med" len="med"/>
                      <a:tailEnd type="none" w="med" len="med"/>
                    </a:lnB>
                  </a:tcPr>
                </a:tc>
                <a:tc>
                  <a:txBody>
                    <a:bodyPr/>
                    <a:lstStyle/>
                    <a:p>
                      <a:pPr algn="ctr" fontAlgn="ctr"/>
                      <a:r>
                        <a:rPr lang="ru-RU" sz="900" b="0" i="0" u="none" strike="noStrike" cap="none">
                          <a:solidFill>
                            <a:schemeClr val="dk1"/>
                          </a:solidFill>
                          <a:latin typeface="+mn-lt"/>
                          <a:ea typeface="+mn-ea"/>
                          <a:cs typeface="+mn-cs"/>
                          <a:sym typeface="Arial"/>
                        </a:rPr>
                        <a:t>2</a:t>
                      </a:r>
                    </a:p>
                  </a:txBody>
                  <a:tcPr marL="9525" marR="9525" marT="9525" marB="0" anchor="ctr">
                    <a:lnB w="28575" cap="flat" cmpd="sng" algn="ctr">
                      <a:solidFill>
                        <a:schemeClr val="bg2"/>
                      </a:solidFill>
                      <a:prstDash val="solid"/>
                      <a:round/>
                      <a:headEnd type="none" w="med" len="med"/>
                      <a:tailEnd type="none" w="med" len="med"/>
                    </a:lnB>
                  </a:tcPr>
                </a:tc>
                <a:tc>
                  <a:txBody>
                    <a:bodyPr/>
                    <a:lstStyle/>
                    <a:p>
                      <a:pPr algn="ctr" fontAlgn="ctr"/>
                      <a:r>
                        <a:rPr lang="ru-RU" sz="1050" b="1" i="0" u="none" strike="noStrike" cap="none">
                          <a:solidFill>
                            <a:schemeClr val="dk1"/>
                          </a:solidFill>
                          <a:latin typeface="+mn-lt"/>
                          <a:ea typeface="+mn-ea"/>
                          <a:cs typeface="+mn-cs"/>
                          <a:sym typeface="Arial"/>
                        </a:rPr>
                        <a:t>2,9%</a:t>
                      </a:r>
                    </a:p>
                  </a:txBody>
                  <a:tcPr marL="9525" marR="9525" marT="9525" marB="0" anchor="ctr">
                    <a:lnB w="28575" cap="flat" cmpd="sng" algn="ctr">
                      <a:solidFill>
                        <a:schemeClr val="bg2"/>
                      </a:solidFill>
                      <a:prstDash val="solid"/>
                      <a:round/>
                      <a:headEnd type="none" w="med" len="med"/>
                      <a:tailEnd type="none" w="med" len="med"/>
                    </a:lnB>
                  </a:tcPr>
                </a:tc>
                <a:extLst>
                  <a:ext uri="{0D108BD9-81ED-4DB2-BD59-A6C34878D82A}">
                    <a16:rowId xmlns:a16="http://schemas.microsoft.com/office/drawing/2014/main" val="4147065920"/>
                  </a:ext>
                </a:extLst>
              </a:tr>
              <a:tr h="252035">
                <a:tc rowSpan="5">
                  <a:txBody>
                    <a:bodyPr/>
                    <a:lstStyle/>
                    <a:p>
                      <a:pPr algn="ctr"/>
                      <a:r>
                        <a:rPr lang="ru-RU" sz="1100" dirty="0"/>
                        <a:t>2022</a:t>
                      </a:r>
                      <a:endParaRPr lang="ru-KZ" sz="1100" dirty="0"/>
                    </a:p>
                  </a:txBody>
                  <a:tcPr anchor="ctr">
                    <a:lnT w="28575" cap="flat" cmpd="sng" algn="ctr">
                      <a:solidFill>
                        <a:schemeClr val="bg2"/>
                      </a:solidFill>
                      <a:prstDash val="solid"/>
                      <a:round/>
                      <a:headEnd type="none" w="med" len="med"/>
                      <a:tailEnd type="none" w="med" len="med"/>
                    </a:lnT>
                  </a:tcPr>
                </a:tc>
                <a:tc>
                  <a:txBody>
                    <a:bodyPr/>
                    <a:lstStyle/>
                    <a:p>
                      <a:pPr marL="72000" algn="l" fontAlgn="b"/>
                      <a:r>
                        <a:rPr lang="ru-RU" sz="800" b="0" i="0" u="none" strike="noStrike" cap="none" dirty="0">
                          <a:solidFill>
                            <a:schemeClr val="dk1"/>
                          </a:solidFill>
                          <a:latin typeface="+mn-lt"/>
                          <a:ea typeface="+mn-ea"/>
                          <a:cs typeface="+mn-cs"/>
                          <a:sym typeface="Arial"/>
                        </a:rPr>
                        <a:t>1 Аула </a:t>
                      </a:r>
                      <a:r>
                        <a:rPr lang="ru-RU" sz="800" b="0" i="0" u="none" strike="noStrike" cap="none" dirty="0" err="1">
                          <a:solidFill>
                            <a:schemeClr val="dk1"/>
                          </a:solidFill>
                          <a:latin typeface="+mn-lt"/>
                          <a:ea typeface="+mn-ea"/>
                          <a:cs typeface="+mn-cs"/>
                          <a:sym typeface="Arial"/>
                        </a:rPr>
                        <a:t>сыпырушылар</a:t>
                      </a:r>
                      <a:r>
                        <a:rPr lang="ru-RU" sz="800" b="0" i="0" u="none" strike="noStrike" cap="none" dirty="0">
                          <a:solidFill>
                            <a:schemeClr val="dk1"/>
                          </a:solidFill>
                          <a:latin typeface="+mn-lt"/>
                          <a:ea typeface="+mn-ea"/>
                          <a:cs typeface="+mn-cs"/>
                          <a:sym typeface="Arial"/>
                        </a:rPr>
                        <a:t> </a:t>
                      </a:r>
                      <a:r>
                        <a:rPr lang="ru-RU" sz="800" b="0" i="0" u="none" strike="noStrike" cap="none" dirty="0" err="1">
                          <a:solidFill>
                            <a:schemeClr val="dk1"/>
                          </a:solidFill>
                          <a:latin typeface="+mn-lt"/>
                          <a:ea typeface="+mn-ea"/>
                          <a:cs typeface="+mn-cs"/>
                          <a:sym typeface="Arial"/>
                        </a:rPr>
                        <a:t>және</a:t>
                      </a:r>
                      <a:r>
                        <a:rPr lang="ru-RU" sz="800" b="0" i="0" u="none" strike="noStrike" cap="none" dirty="0">
                          <a:solidFill>
                            <a:schemeClr val="dk1"/>
                          </a:solidFill>
                          <a:latin typeface="+mn-lt"/>
                          <a:ea typeface="+mn-ea"/>
                          <a:cs typeface="+mn-cs"/>
                          <a:sym typeface="Arial"/>
                        </a:rPr>
                        <a:t> </a:t>
                      </a:r>
                      <a:r>
                        <a:rPr lang="ru-RU" sz="800" b="0" i="0" u="none" strike="noStrike" cap="none" dirty="0" err="1">
                          <a:solidFill>
                            <a:schemeClr val="dk1"/>
                          </a:solidFill>
                          <a:latin typeface="+mn-lt"/>
                          <a:ea typeface="+mn-ea"/>
                          <a:cs typeface="+mn-cs"/>
                          <a:sym typeface="Arial"/>
                        </a:rPr>
                        <a:t>ашық</a:t>
                      </a:r>
                      <a:r>
                        <a:rPr lang="ru-RU" sz="800" b="0" i="0" u="none" strike="noStrike" cap="none" dirty="0">
                          <a:solidFill>
                            <a:schemeClr val="dk1"/>
                          </a:solidFill>
                          <a:latin typeface="+mn-lt"/>
                          <a:ea typeface="+mn-ea"/>
                          <a:cs typeface="+mn-cs"/>
                          <a:sym typeface="Arial"/>
                        </a:rPr>
                        <a:t> </a:t>
                      </a:r>
                      <a:r>
                        <a:rPr lang="ru-RU" sz="800" b="0" i="0" u="none" strike="noStrike" cap="none" dirty="0" err="1">
                          <a:solidFill>
                            <a:schemeClr val="dk1"/>
                          </a:solidFill>
                          <a:latin typeface="+mn-lt"/>
                          <a:ea typeface="+mn-ea"/>
                          <a:cs typeface="+mn-cs"/>
                          <a:sym typeface="Arial"/>
                        </a:rPr>
                        <a:t>аумақтарды</a:t>
                      </a:r>
                      <a:r>
                        <a:rPr lang="ru-RU" sz="800" b="0" i="0" u="none" strike="noStrike" cap="none" dirty="0">
                          <a:solidFill>
                            <a:schemeClr val="dk1"/>
                          </a:solidFill>
                          <a:latin typeface="+mn-lt"/>
                          <a:ea typeface="+mn-ea"/>
                          <a:cs typeface="+mn-cs"/>
                          <a:sym typeface="Arial"/>
                        </a:rPr>
                        <a:t> </a:t>
                      </a:r>
                      <a:r>
                        <a:rPr lang="ru-RU" sz="800" b="0" i="0" u="none" strike="noStrike" cap="none" dirty="0" err="1">
                          <a:solidFill>
                            <a:schemeClr val="dk1"/>
                          </a:solidFill>
                          <a:latin typeface="+mn-lt"/>
                          <a:ea typeface="+mn-ea"/>
                          <a:cs typeface="+mn-cs"/>
                          <a:sym typeface="Arial"/>
                        </a:rPr>
                        <a:t>тазалаушылар</a:t>
                      </a:r>
                      <a:endParaRPr lang="ru-RU" sz="800" b="0" i="0" u="none" strike="noStrike" cap="none" dirty="0">
                        <a:solidFill>
                          <a:schemeClr val="dk1"/>
                        </a:solidFill>
                        <a:latin typeface="+mn-lt"/>
                        <a:ea typeface="+mn-ea"/>
                        <a:cs typeface="+mn-cs"/>
                        <a:sym typeface="Arial"/>
                      </a:endParaRPr>
                    </a:p>
                  </a:txBody>
                  <a:tcPr marL="9525" marR="9525" marT="9525" marB="0" anchor="ctr">
                    <a:lnT w="28575" cap="flat" cmpd="sng" algn="ctr">
                      <a:solidFill>
                        <a:schemeClr val="bg2"/>
                      </a:solidFill>
                      <a:prstDash val="solid"/>
                      <a:round/>
                      <a:headEnd type="none" w="med" len="med"/>
                      <a:tailEnd type="none" w="med" len="med"/>
                    </a:lnT>
                  </a:tcPr>
                </a:tc>
                <a:tc>
                  <a:txBody>
                    <a:bodyPr/>
                    <a:lstStyle/>
                    <a:p>
                      <a:pPr algn="ctr" fontAlgn="b"/>
                      <a:r>
                        <a:rPr lang="ru-RU" sz="900" b="0" i="1" u="none" strike="noStrike" cap="none">
                          <a:solidFill>
                            <a:schemeClr val="dk1"/>
                          </a:solidFill>
                          <a:latin typeface="+mn-lt"/>
                          <a:ea typeface="+mn-ea"/>
                          <a:cs typeface="+mn-cs"/>
                          <a:sym typeface="Arial"/>
                        </a:rPr>
                        <a:t>9116-0</a:t>
                      </a:r>
                    </a:p>
                  </a:txBody>
                  <a:tcPr marL="9525" marR="9525" marT="9525" marB="0" anchor="ctr">
                    <a:lnT w="28575" cap="flat" cmpd="sng" algn="ctr">
                      <a:solidFill>
                        <a:schemeClr val="bg2"/>
                      </a:solidFill>
                      <a:prstDash val="solid"/>
                      <a:round/>
                      <a:headEnd type="none" w="med" len="med"/>
                      <a:tailEnd type="none" w="med" len="med"/>
                    </a:lnT>
                  </a:tcPr>
                </a:tc>
                <a:tc>
                  <a:txBody>
                    <a:bodyPr/>
                    <a:lstStyle/>
                    <a:p>
                      <a:pPr algn="ctr" fontAlgn="ctr"/>
                      <a:r>
                        <a:rPr lang="ru-RU" sz="1050" b="1" i="0" u="none" strike="noStrike" cap="none" dirty="0">
                          <a:solidFill>
                            <a:schemeClr val="dk1"/>
                          </a:solidFill>
                          <a:latin typeface="+mn-lt"/>
                          <a:ea typeface="+mn-ea"/>
                          <a:cs typeface="+mn-cs"/>
                          <a:sym typeface="Arial"/>
                        </a:rPr>
                        <a:t>1 845</a:t>
                      </a:r>
                    </a:p>
                  </a:txBody>
                  <a:tcPr marL="9525" marR="9525" marT="9525" marB="0" anchor="ctr">
                    <a:lnT w="28575" cap="flat" cmpd="sng" algn="ctr">
                      <a:solidFill>
                        <a:schemeClr val="bg2"/>
                      </a:solidFill>
                      <a:prstDash val="solid"/>
                      <a:round/>
                      <a:headEnd type="none" w="med" len="med"/>
                      <a:tailEnd type="none" w="med" len="med"/>
                    </a:lnT>
                  </a:tcPr>
                </a:tc>
                <a:tc>
                  <a:txBody>
                    <a:bodyPr/>
                    <a:lstStyle/>
                    <a:p>
                      <a:pPr algn="ctr" fontAlgn="ctr"/>
                      <a:r>
                        <a:rPr lang="ru-RU" sz="900" b="0" i="0" u="none" strike="noStrike" cap="none">
                          <a:solidFill>
                            <a:schemeClr val="dk1"/>
                          </a:solidFill>
                          <a:latin typeface="+mn-lt"/>
                          <a:ea typeface="+mn-ea"/>
                          <a:cs typeface="+mn-cs"/>
                          <a:sym typeface="Arial"/>
                        </a:rPr>
                        <a:t>116</a:t>
                      </a:r>
                    </a:p>
                  </a:txBody>
                  <a:tcPr marL="9525" marR="9525" marT="9525" marB="0" anchor="ctr">
                    <a:lnT w="28575" cap="flat" cmpd="sng" algn="ctr">
                      <a:solidFill>
                        <a:schemeClr val="bg2"/>
                      </a:solidFill>
                      <a:prstDash val="solid"/>
                      <a:round/>
                      <a:headEnd type="none" w="med" len="med"/>
                      <a:tailEnd type="none" w="med" len="med"/>
                    </a:lnT>
                  </a:tcPr>
                </a:tc>
                <a:tc>
                  <a:txBody>
                    <a:bodyPr/>
                    <a:lstStyle/>
                    <a:p>
                      <a:pPr algn="ctr" fontAlgn="ctr"/>
                      <a:r>
                        <a:rPr lang="ru-RU" sz="900" b="0" i="0" u="none" strike="noStrike" cap="none">
                          <a:solidFill>
                            <a:schemeClr val="dk1"/>
                          </a:solidFill>
                          <a:latin typeface="+mn-lt"/>
                          <a:ea typeface="+mn-ea"/>
                          <a:cs typeface="+mn-cs"/>
                          <a:sym typeface="Arial"/>
                        </a:rPr>
                        <a:t>985</a:t>
                      </a:r>
                    </a:p>
                  </a:txBody>
                  <a:tcPr marL="9525" marR="9525" marT="9525" marB="0" anchor="ctr">
                    <a:lnT w="28575" cap="flat" cmpd="sng" algn="ctr">
                      <a:solidFill>
                        <a:schemeClr val="bg2"/>
                      </a:solidFill>
                      <a:prstDash val="solid"/>
                      <a:round/>
                      <a:headEnd type="none" w="med" len="med"/>
                      <a:tailEnd type="none" w="med" len="med"/>
                    </a:lnT>
                  </a:tcPr>
                </a:tc>
                <a:tc>
                  <a:txBody>
                    <a:bodyPr/>
                    <a:lstStyle/>
                    <a:p>
                      <a:pPr algn="ctr" fontAlgn="ctr"/>
                      <a:r>
                        <a:rPr lang="ru-RU" sz="900" b="0" i="0" u="none" strike="noStrike" cap="none">
                          <a:solidFill>
                            <a:schemeClr val="dk1"/>
                          </a:solidFill>
                          <a:latin typeface="+mn-lt"/>
                          <a:ea typeface="+mn-ea"/>
                          <a:cs typeface="+mn-cs"/>
                          <a:sym typeface="Arial"/>
                        </a:rPr>
                        <a:t>603</a:t>
                      </a:r>
                    </a:p>
                  </a:txBody>
                  <a:tcPr marL="9525" marR="9525" marT="9525" marB="0" anchor="ctr">
                    <a:lnT w="28575" cap="flat" cmpd="sng" algn="ctr">
                      <a:solidFill>
                        <a:schemeClr val="bg2"/>
                      </a:solidFill>
                      <a:prstDash val="solid"/>
                      <a:round/>
                      <a:headEnd type="none" w="med" len="med"/>
                      <a:tailEnd type="none" w="med" len="med"/>
                    </a:lnT>
                  </a:tcPr>
                </a:tc>
                <a:tc>
                  <a:txBody>
                    <a:bodyPr/>
                    <a:lstStyle/>
                    <a:p>
                      <a:pPr algn="ctr" fontAlgn="ctr"/>
                      <a:r>
                        <a:rPr lang="ru-RU" sz="900" b="0" i="0" u="none" strike="noStrike" cap="none" dirty="0">
                          <a:solidFill>
                            <a:schemeClr val="dk1"/>
                          </a:solidFill>
                          <a:latin typeface="+mn-lt"/>
                          <a:ea typeface="+mn-ea"/>
                          <a:cs typeface="+mn-cs"/>
                          <a:sym typeface="Arial"/>
                        </a:rPr>
                        <a:t>141</a:t>
                      </a:r>
                    </a:p>
                  </a:txBody>
                  <a:tcPr marL="9525" marR="9525" marT="9525" marB="0" anchor="ctr">
                    <a:lnT w="28575" cap="flat" cmpd="sng" algn="ctr">
                      <a:solidFill>
                        <a:schemeClr val="bg2"/>
                      </a:solidFill>
                      <a:prstDash val="solid"/>
                      <a:round/>
                      <a:headEnd type="none" w="med" len="med"/>
                      <a:tailEnd type="none" w="med" len="med"/>
                    </a:lnT>
                  </a:tcPr>
                </a:tc>
                <a:tc>
                  <a:txBody>
                    <a:bodyPr/>
                    <a:lstStyle/>
                    <a:p>
                      <a:pPr algn="ctr" fontAlgn="ctr"/>
                      <a:r>
                        <a:rPr lang="ru-RU" sz="1050" b="1" i="0" u="none" strike="noStrike" cap="none" dirty="0">
                          <a:solidFill>
                            <a:schemeClr val="dk1"/>
                          </a:solidFill>
                          <a:latin typeface="+mn-lt"/>
                          <a:ea typeface="+mn-ea"/>
                          <a:cs typeface="+mn-cs"/>
                          <a:sym typeface="Arial"/>
                        </a:rPr>
                        <a:t>6,7%</a:t>
                      </a:r>
                    </a:p>
                  </a:txBody>
                  <a:tcPr marL="9525" marR="9525" marT="9525" marB="0" anchor="ctr">
                    <a:lnT w="28575" cap="flat" cmpd="sng" algn="ctr">
                      <a:solidFill>
                        <a:schemeClr val="bg2"/>
                      </a:solidFill>
                      <a:prstDash val="solid"/>
                      <a:round/>
                      <a:headEnd type="none" w="med" len="med"/>
                      <a:tailEnd type="none" w="med" len="med"/>
                    </a:lnT>
                  </a:tcPr>
                </a:tc>
                <a:extLst>
                  <a:ext uri="{0D108BD9-81ED-4DB2-BD59-A6C34878D82A}">
                    <a16:rowId xmlns:a16="http://schemas.microsoft.com/office/drawing/2014/main" val="1481085828"/>
                  </a:ext>
                </a:extLst>
              </a:tr>
              <a:tr h="252035">
                <a:tc vMerge="1">
                  <a:txBody>
                    <a:bodyPr/>
                    <a:lstStyle/>
                    <a:p>
                      <a:endParaRPr lang="ru-KZ" sz="1100" dirty="0"/>
                    </a:p>
                  </a:txBody>
                  <a:tcPr/>
                </a:tc>
                <a:tc>
                  <a:txBody>
                    <a:bodyPr/>
                    <a:lstStyle/>
                    <a:p>
                      <a:pPr marL="72000" algn="l" fontAlgn="b"/>
                      <a:r>
                        <a:rPr lang="ru-RU" sz="800" b="0" i="0" u="none" strike="noStrike" cap="none" dirty="0">
                          <a:solidFill>
                            <a:schemeClr val="dk1"/>
                          </a:solidFill>
                          <a:latin typeface="+mn-lt"/>
                          <a:ea typeface="+mn-ea"/>
                          <a:cs typeface="+mn-cs"/>
                          <a:sym typeface="Arial"/>
                        </a:rPr>
                        <a:t>2 </a:t>
                      </a:r>
                      <a:r>
                        <a:rPr lang="ru-RU" sz="800" b="0" i="0" u="none" strike="noStrike" cap="none" dirty="0" err="1">
                          <a:solidFill>
                            <a:schemeClr val="dk1"/>
                          </a:solidFill>
                          <a:latin typeface="+mn-lt"/>
                          <a:ea typeface="+mn-ea"/>
                          <a:cs typeface="+mn-cs"/>
                          <a:sym typeface="Arial"/>
                        </a:rPr>
                        <a:t>Басқа</a:t>
                      </a:r>
                      <a:r>
                        <a:rPr lang="ru-RU" sz="800" b="0" i="0" u="none" strike="noStrike" cap="none" dirty="0">
                          <a:solidFill>
                            <a:schemeClr val="dk1"/>
                          </a:solidFill>
                          <a:latin typeface="+mn-lt"/>
                          <a:ea typeface="+mn-ea"/>
                          <a:cs typeface="+mn-cs"/>
                          <a:sym typeface="Arial"/>
                        </a:rPr>
                        <a:t> да </a:t>
                      </a:r>
                      <a:r>
                        <a:rPr lang="ru-RU" sz="800" b="0" i="0" u="none" strike="noStrike" cap="none" dirty="0" err="1">
                          <a:solidFill>
                            <a:schemeClr val="dk1"/>
                          </a:solidFill>
                          <a:latin typeface="+mn-lt"/>
                          <a:ea typeface="+mn-ea"/>
                          <a:cs typeface="+mn-cs"/>
                          <a:sym typeface="Arial"/>
                        </a:rPr>
                        <a:t>біліктілігі</a:t>
                      </a:r>
                      <a:r>
                        <a:rPr lang="ru-RU" sz="800" b="0" i="0" u="none" strike="noStrike" cap="none" dirty="0">
                          <a:solidFill>
                            <a:schemeClr val="dk1"/>
                          </a:solidFill>
                          <a:latin typeface="+mn-lt"/>
                          <a:ea typeface="+mn-ea"/>
                          <a:cs typeface="+mn-cs"/>
                          <a:sym typeface="Arial"/>
                        </a:rPr>
                        <a:t> </a:t>
                      </a:r>
                      <a:r>
                        <a:rPr lang="ru-RU" sz="800" b="0" i="0" u="none" strike="noStrike" cap="none" dirty="0" err="1">
                          <a:solidFill>
                            <a:schemeClr val="dk1"/>
                          </a:solidFill>
                          <a:latin typeface="+mn-lt"/>
                          <a:ea typeface="+mn-ea"/>
                          <a:cs typeface="+mn-cs"/>
                          <a:sym typeface="Arial"/>
                        </a:rPr>
                        <a:t>жоқ</a:t>
                      </a:r>
                      <a:r>
                        <a:rPr lang="ru-RU" sz="800" b="0" i="0" u="none" strike="noStrike" cap="none" dirty="0">
                          <a:solidFill>
                            <a:schemeClr val="dk1"/>
                          </a:solidFill>
                          <a:latin typeface="+mn-lt"/>
                          <a:ea typeface="+mn-ea"/>
                          <a:cs typeface="+mn-cs"/>
                          <a:sym typeface="Arial"/>
                        </a:rPr>
                        <a:t> </a:t>
                      </a:r>
                      <a:r>
                        <a:rPr lang="ru-RU" sz="800" b="0" i="0" u="none" strike="noStrike" cap="none" dirty="0" err="1">
                          <a:solidFill>
                            <a:schemeClr val="dk1"/>
                          </a:solidFill>
                          <a:latin typeface="+mn-lt"/>
                          <a:ea typeface="+mn-ea"/>
                          <a:cs typeface="+mn-cs"/>
                          <a:sym typeface="Arial"/>
                        </a:rPr>
                        <a:t>жұмысшылар</a:t>
                      </a:r>
                      <a:endParaRPr lang="ru-RU" sz="800" b="0" i="0" u="none" strike="noStrike" cap="none" dirty="0">
                        <a:solidFill>
                          <a:schemeClr val="dk1"/>
                        </a:solidFill>
                        <a:latin typeface="+mn-lt"/>
                        <a:ea typeface="+mn-ea"/>
                        <a:cs typeface="+mn-cs"/>
                        <a:sym typeface="Arial"/>
                      </a:endParaRPr>
                    </a:p>
                  </a:txBody>
                  <a:tcPr marL="9525" marR="9525" marT="9525" marB="0" anchor="ctr"/>
                </a:tc>
                <a:tc>
                  <a:txBody>
                    <a:bodyPr/>
                    <a:lstStyle/>
                    <a:p>
                      <a:pPr algn="ctr" fontAlgn="b"/>
                      <a:r>
                        <a:rPr lang="ru-RU" sz="900" b="0" i="1" u="none" strike="noStrike" cap="none">
                          <a:solidFill>
                            <a:schemeClr val="dk1"/>
                          </a:solidFill>
                          <a:latin typeface="+mn-lt"/>
                          <a:ea typeface="+mn-ea"/>
                          <a:cs typeface="+mn-cs"/>
                          <a:sym typeface="Arial"/>
                        </a:rPr>
                        <a:t>9629-9</a:t>
                      </a:r>
                    </a:p>
                  </a:txBody>
                  <a:tcPr marL="9525" marR="9525" marT="9525" marB="0" anchor="ctr"/>
                </a:tc>
                <a:tc>
                  <a:txBody>
                    <a:bodyPr/>
                    <a:lstStyle/>
                    <a:p>
                      <a:pPr algn="ctr" fontAlgn="ctr"/>
                      <a:r>
                        <a:rPr lang="ru-RU" sz="1050" b="1" i="0" u="none" strike="noStrike" cap="none">
                          <a:solidFill>
                            <a:schemeClr val="dk1"/>
                          </a:solidFill>
                          <a:latin typeface="+mn-lt"/>
                          <a:ea typeface="+mn-ea"/>
                          <a:cs typeface="+mn-cs"/>
                          <a:sym typeface="Arial"/>
                        </a:rPr>
                        <a:t>1 845</a:t>
                      </a:r>
                    </a:p>
                  </a:txBody>
                  <a:tcPr marL="9525" marR="9525" marT="9525" marB="0" anchor="ctr"/>
                </a:tc>
                <a:tc>
                  <a:txBody>
                    <a:bodyPr/>
                    <a:lstStyle/>
                    <a:p>
                      <a:pPr algn="ctr" fontAlgn="ctr"/>
                      <a:r>
                        <a:rPr lang="ru-RU" sz="900" b="0" i="0" u="none" strike="noStrike" cap="none">
                          <a:solidFill>
                            <a:schemeClr val="dk1"/>
                          </a:solidFill>
                          <a:latin typeface="+mn-lt"/>
                          <a:ea typeface="+mn-ea"/>
                          <a:cs typeface="+mn-cs"/>
                          <a:sym typeface="Arial"/>
                        </a:rPr>
                        <a:t>587</a:t>
                      </a:r>
                    </a:p>
                  </a:txBody>
                  <a:tcPr marL="9525" marR="9525" marT="9525" marB="0" anchor="ctr"/>
                </a:tc>
                <a:tc>
                  <a:txBody>
                    <a:bodyPr/>
                    <a:lstStyle/>
                    <a:p>
                      <a:pPr algn="ctr" fontAlgn="ctr"/>
                      <a:r>
                        <a:rPr lang="ru-RU" sz="900" b="0" i="0" u="none" strike="noStrike" cap="none">
                          <a:solidFill>
                            <a:schemeClr val="dk1"/>
                          </a:solidFill>
                          <a:latin typeface="+mn-lt"/>
                          <a:ea typeface="+mn-ea"/>
                          <a:cs typeface="+mn-cs"/>
                          <a:sym typeface="Arial"/>
                        </a:rPr>
                        <a:t>318</a:t>
                      </a:r>
                    </a:p>
                  </a:txBody>
                  <a:tcPr marL="9525" marR="9525" marT="9525" marB="0" anchor="ctr"/>
                </a:tc>
                <a:tc>
                  <a:txBody>
                    <a:bodyPr/>
                    <a:lstStyle/>
                    <a:p>
                      <a:pPr algn="ctr" fontAlgn="ctr"/>
                      <a:r>
                        <a:rPr lang="ru-RU" sz="900" b="0" i="0" u="none" strike="noStrike" cap="none">
                          <a:solidFill>
                            <a:schemeClr val="dk1"/>
                          </a:solidFill>
                          <a:latin typeface="+mn-lt"/>
                          <a:ea typeface="+mn-ea"/>
                          <a:cs typeface="+mn-cs"/>
                          <a:sym typeface="Arial"/>
                        </a:rPr>
                        <a:t>571</a:t>
                      </a:r>
                    </a:p>
                  </a:txBody>
                  <a:tcPr marL="9525" marR="9525" marT="9525" marB="0" anchor="ctr"/>
                </a:tc>
                <a:tc>
                  <a:txBody>
                    <a:bodyPr/>
                    <a:lstStyle/>
                    <a:p>
                      <a:pPr algn="ctr" fontAlgn="ctr"/>
                      <a:r>
                        <a:rPr lang="ru-RU" sz="900" b="0" i="0" u="none" strike="noStrike" cap="none" dirty="0">
                          <a:solidFill>
                            <a:schemeClr val="dk1"/>
                          </a:solidFill>
                          <a:latin typeface="+mn-lt"/>
                          <a:ea typeface="+mn-ea"/>
                          <a:cs typeface="+mn-cs"/>
                          <a:sym typeface="Arial"/>
                        </a:rPr>
                        <a:t>369</a:t>
                      </a:r>
                    </a:p>
                  </a:txBody>
                  <a:tcPr marL="9525" marR="9525" marT="9525" marB="0" anchor="ctr"/>
                </a:tc>
                <a:tc>
                  <a:txBody>
                    <a:bodyPr/>
                    <a:lstStyle/>
                    <a:p>
                      <a:pPr algn="ctr" fontAlgn="ctr"/>
                      <a:r>
                        <a:rPr lang="ru-RU" sz="1050" b="1" i="0" u="none" strike="noStrike" cap="none" dirty="0">
                          <a:solidFill>
                            <a:schemeClr val="dk1"/>
                          </a:solidFill>
                          <a:latin typeface="+mn-lt"/>
                          <a:ea typeface="+mn-ea"/>
                          <a:cs typeface="+mn-cs"/>
                          <a:sym typeface="Arial"/>
                        </a:rPr>
                        <a:t>6,7%</a:t>
                      </a:r>
                    </a:p>
                  </a:txBody>
                  <a:tcPr marL="9525" marR="9525" marT="9525" marB="0" anchor="ctr"/>
                </a:tc>
                <a:extLst>
                  <a:ext uri="{0D108BD9-81ED-4DB2-BD59-A6C34878D82A}">
                    <a16:rowId xmlns:a16="http://schemas.microsoft.com/office/drawing/2014/main" val="3915778474"/>
                  </a:ext>
                </a:extLst>
              </a:tr>
              <a:tr h="252035">
                <a:tc vMerge="1">
                  <a:txBody>
                    <a:bodyPr/>
                    <a:lstStyle/>
                    <a:p>
                      <a:endParaRPr lang="ru-KZ" sz="1100" dirty="0"/>
                    </a:p>
                  </a:txBody>
                  <a:tcPr/>
                </a:tc>
                <a:tc>
                  <a:txBody>
                    <a:bodyPr/>
                    <a:lstStyle/>
                    <a:p>
                      <a:pPr marL="72000" algn="l" fontAlgn="b"/>
                      <a:r>
                        <a:rPr lang="ru-RU" sz="800" b="0" i="0" u="none" strike="noStrike" cap="none" dirty="0">
                          <a:solidFill>
                            <a:schemeClr val="dk1"/>
                          </a:solidFill>
                          <a:latin typeface="+mn-lt"/>
                          <a:ea typeface="+mn-ea"/>
                          <a:cs typeface="+mn-cs"/>
                          <a:sym typeface="Arial"/>
                        </a:rPr>
                        <a:t>3 </a:t>
                      </a:r>
                      <a:r>
                        <a:rPr lang="ru-RU" sz="800" b="0" i="0" u="none" strike="noStrike" cap="none" dirty="0" err="1">
                          <a:solidFill>
                            <a:schemeClr val="dk1"/>
                          </a:solidFill>
                          <a:latin typeface="+mn-lt"/>
                          <a:ea typeface="+mn-ea"/>
                          <a:cs typeface="+mn-cs"/>
                          <a:sym typeface="Arial"/>
                        </a:rPr>
                        <a:t>Әртүрлі</a:t>
                      </a:r>
                      <a:r>
                        <a:rPr lang="ru-RU" sz="800" b="0" i="0" u="none" strike="noStrike" cap="none" dirty="0">
                          <a:solidFill>
                            <a:schemeClr val="dk1"/>
                          </a:solidFill>
                          <a:latin typeface="+mn-lt"/>
                          <a:ea typeface="+mn-ea"/>
                          <a:cs typeface="+mn-cs"/>
                          <a:sym typeface="Arial"/>
                        </a:rPr>
                        <a:t> </a:t>
                      </a:r>
                      <a:r>
                        <a:rPr lang="ru-RU" sz="800" b="0" i="0" u="none" strike="noStrike" cap="none" dirty="0" err="1">
                          <a:solidFill>
                            <a:schemeClr val="dk1"/>
                          </a:solidFill>
                          <a:latin typeface="+mn-lt"/>
                          <a:ea typeface="+mn-ea"/>
                          <a:cs typeface="+mn-cs"/>
                          <a:sym typeface="Arial"/>
                        </a:rPr>
                        <a:t>жұмысты</a:t>
                      </a:r>
                      <a:r>
                        <a:rPr lang="ru-RU" sz="800" b="0" i="0" u="none" strike="noStrike" cap="none" dirty="0">
                          <a:solidFill>
                            <a:schemeClr val="dk1"/>
                          </a:solidFill>
                          <a:latin typeface="+mn-lt"/>
                          <a:ea typeface="+mn-ea"/>
                          <a:cs typeface="+mn-cs"/>
                          <a:sym typeface="Arial"/>
                        </a:rPr>
                        <a:t> </a:t>
                      </a:r>
                      <a:r>
                        <a:rPr lang="ru-RU" sz="800" b="0" i="0" u="none" strike="noStrike" cap="none" dirty="0" err="1">
                          <a:solidFill>
                            <a:schemeClr val="dk1"/>
                          </a:solidFill>
                          <a:latin typeface="+mn-lt"/>
                          <a:ea typeface="+mn-ea"/>
                          <a:cs typeface="+mn-cs"/>
                          <a:sym typeface="Arial"/>
                        </a:rPr>
                        <a:t>атқарушылар</a:t>
                      </a:r>
                      <a:endParaRPr lang="ru-RU" sz="800" b="0" i="0" u="none" strike="noStrike" cap="none" dirty="0">
                        <a:solidFill>
                          <a:schemeClr val="dk1"/>
                        </a:solidFill>
                        <a:latin typeface="+mn-lt"/>
                        <a:ea typeface="+mn-ea"/>
                        <a:cs typeface="+mn-cs"/>
                        <a:sym typeface="Arial"/>
                      </a:endParaRPr>
                    </a:p>
                  </a:txBody>
                  <a:tcPr marL="9525" marR="9525" marT="9525" marB="0" anchor="ctr"/>
                </a:tc>
                <a:tc>
                  <a:txBody>
                    <a:bodyPr/>
                    <a:lstStyle/>
                    <a:p>
                      <a:pPr algn="ctr" fontAlgn="b"/>
                      <a:r>
                        <a:rPr lang="ru-RU" sz="900" b="0" i="1" u="none" strike="noStrike" cap="none" dirty="0">
                          <a:solidFill>
                            <a:schemeClr val="dk1"/>
                          </a:solidFill>
                          <a:latin typeface="+mn-lt"/>
                          <a:ea typeface="+mn-ea"/>
                          <a:cs typeface="+mn-cs"/>
                          <a:sym typeface="Arial"/>
                        </a:rPr>
                        <a:t>9629-7</a:t>
                      </a:r>
                    </a:p>
                  </a:txBody>
                  <a:tcPr marL="9525" marR="9525" marT="9525" marB="0" anchor="ctr"/>
                </a:tc>
                <a:tc>
                  <a:txBody>
                    <a:bodyPr/>
                    <a:lstStyle/>
                    <a:p>
                      <a:pPr algn="ctr" fontAlgn="ctr"/>
                      <a:r>
                        <a:rPr lang="ru-RU" sz="1050" b="1" i="0" u="none" strike="noStrike" cap="none" dirty="0">
                          <a:solidFill>
                            <a:schemeClr val="dk1"/>
                          </a:solidFill>
                          <a:latin typeface="+mn-lt"/>
                          <a:ea typeface="+mn-ea"/>
                          <a:cs typeface="+mn-cs"/>
                          <a:sym typeface="Arial"/>
                        </a:rPr>
                        <a:t>1 155</a:t>
                      </a:r>
                    </a:p>
                  </a:txBody>
                  <a:tcPr marL="9525" marR="9525" marT="9525" marB="0" anchor="ctr"/>
                </a:tc>
                <a:tc>
                  <a:txBody>
                    <a:bodyPr/>
                    <a:lstStyle/>
                    <a:p>
                      <a:pPr algn="ctr" fontAlgn="ctr"/>
                      <a:r>
                        <a:rPr lang="ru-RU" sz="900" b="0" i="0" u="none" strike="noStrike" cap="none">
                          <a:solidFill>
                            <a:schemeClr val="dk1"/>
                          </a:solidFill>
                          <a:latin typeface="+mn-lt"/>
                          <a:ea typeface="+mn-ea"/>
                          <a:cs typeface="+mn-cs"/>
                          <a:sym typeface="Arial"/>
                        </a:rPr>
                        <a:t>114</a:t>
                      </a:r>
                    </a:p>
                  </a:txBody>
                  <a:tcPr marL="9525" marR="9525" marT="9525" marB="0" anchor="ctr"/>
                </a:tc>
                <a:tc>
                  <a:txBody>
                    <a:bodyPr/>
                    <a:lstStyle/>
                    <a:p>
                      <a:pPr algn="ctr" fontAlgn="ctr"/>
                      <a:r>
                        <a:rPr lang="ru-RU" sz="900" b="0" i="0" u="none" strike="noStrike" cap="none">
                          <a:solidFill>
                            <a:schemeClr val="dk1"/>
                          </a:solidFill>
                          <a:latin typeface="+mn-lt"/>
                          <a:ea typeface="+mn-ea"/>
                          <a:cs typeface="+mn-cs"/>
                          <a:sym typeface="Arial"/>
                        </a:rPr>
                        <a:t>248</a:t>
                      </a:r>
                    </a:p>
                  </a:txBody>
                  <a:tcPr marL="9525" marR="9525" marT="9525" marB="0" anchor="ctr"/>
                </a:tc>
                <a:tc>
                  <a:txBody>
                    <a:bodyPr/>
                    <a:lstStyle/>
                    <a:p>
                      <a:pPr algn="ctr" fontAlgn="ctr"/>
                      <a:r>
                        <a:rPr lang="ru-RU" sz="900" b="0" i="0" u="none" strike="noStrike" cap="none">
                          <a:solidFill>
                            <a:schemeClr val="dk1"/>
                          </a:solidFill>
                          <a:latin typeface="+mn-lt"/>
                          <a:ea typeface="+mn-ea"/>
                          <a:cs typeface="+mn-cs"/>
                          <a:sym typeface="Arial"/>
                        </a:rPr>
                        <a:t>358</a:t>
                      </a:r>
                    </a:p>
                  </a:txBody>
                  <a:tcPr marL="9525" marR="9525" marT="9525" marB="0" anchor="ctr"/>
                </a:tc>
                <a:tc>
                  <a:txBody>
                    <a:bodyPr/>
                    <a:lstStyle/>
                    <a:p>
                      <a:pPr algn="ctr" fontAlgn="ctr"/>
                      <a:r>
                        <a:rPr lang="ru-RU" sz="900" b="0" i="0" u="none" strike="noStrike" cap="none" dirty="0">
                          <a:solidFill>
                            <a:schemeClr val="dk1"/>
                          </a:solidFill>
                          <a:latin typeface="+mn-lt"/>
                          <a:ea typeface="+mn-ea"/>
                          <a:cs typeface="+mn-cs"/>
                          <a:sym typeface="Arial"/>
                        </a:rPr>
                        <a:t>435</a:t>
                      </a:r>
                    </a:p>
                  </a:txBody>
                  <a:tcPr marL="9525" marR="9525" marT="9525" marB="0" anchor="ctr"/>
                </a:tc>
                <a:tc>
                  <a:txBody>
                    <a:bodyPr/>
                    <a:lstStyle/>
                    <a:p>
                      <a:pPr algn="ctr" fontAlgn="ctr"/>
                      <a:r>
                        <a:rPr lang="ru-RU" sz="1050" b="1" i="0" u="none" strike="noStrike" cap="none" dirty="0">
                          <a:solidFill>
                            <a:schemeClr val="dk1"/>
                          </a:solidFill>
                          <a:latin typeface="+mn-lt"/>
                          <a:ea typeface="+mn-ea"/>
                          <a:cs typeface="+mn-cs"/>
                          <a:sym typeface="Arial"/>
                        </a:rPr>
                        <a:t>4,2%</a:t>
                      </a:r>
                    </a:p>
                  </a:txBody>
                  <a:tcPr marL="9525" marR="9525" marT="9525" marB="0" anchor="ctr"/>
                </a:tc>
                <a:extLst>
                  <a:ext uri="{0D108BD9-81ED-4DB2-BD59-A6C34878D82A}">
                    <a16:rowId xmlns:a16="http://schemas.microsoft.com/office/drawing/2014/main" val="370619722"/>
                  </a:ext>
                </a:extLst>
              </a:tr>
              <a:tr h="252035">
                <a:tc vMerge="1">
                  <a:txBody>
                    <a:bodyPr/>
                    <a:lstStyle/>
                    <a:p>
                      <a:endParaRPr lang="ru-KZ" sz="1100" dirty="0"/>
                    </a:p>
                  </a:txBody>
                  <a:tcPr/>
                </a:tc>
                <a:tc>
                  <a:txBody>
                    <a:bodyPr/>
                    <a:lstStyle/>
                    <a:p>
                      <a:pPr marL="72000" algn="l" fontAlgn="b"/>
                      <a:r>
                        <a:rPr lang="ru-RU" sz="800" b="0" i="0" u="none" strike="noStrike" cap="none" dirty="0">
                          <a:solidFill>
                            <a:schemeClr val="dk1"/>
                          </a:solidFill>
                          <a:latin typeface="+mn-lt"/>
                          <a:ea typeface="+mn-ea"/>
                          <a:cs typeface="+mn-cs"/>
                          <a:sym typeface="Arial"/>
                        </a:rPr>
                        <a:t>4 </a:t>
                      </a:r>
                      <a:r>
                        <a:rPr lang="ru-RU" sz="800" b="0" i="0" u="none" strike="noStrike" cap="none" dirty="0" err="1">
                          <a:solidFill>
                            <a:schemeClr val="dk1"/>
                          </a:solidFill>
                          <a:latin typeface="+mn-lt"/>
                          <a:ea typeface="+mn-ea"/>
                          <a:cs typeface="+mn-cs"/>
                          <a:sym typeface="Arial"/>
                        </a:rPr>
                        <a:t>Қоғамдық</a:t>
                      </a:r>
                      <a:r>
                        <a:rPr lang="ru-RU" sz="800" b="0" i="0" u="none" strike="noStrike" cap="none" dirty="0">
                          <a:solidFill>
                            <a:schemeClr val="dk1"/>
                          </a:solidFill>
                          <a:latin typeface="+mn-lt"/>
                          <a:ea typeface="+mn-ea"/>
                          <a:cs typeface="+mn-cs"/>
                          <a:sym typeface="Arial"/>
                        </a:rPr>
                        <a:t> </a:t>
                      </a:r>
                      <a:r>
                        <a:rPr lang="ru-RU" sz="800" b="0" i="0" u="none" strike="noStrike" cap="none" dirty="0" err="1">
                          <a:solidFill>
                            <a:schemeClr val="dk1"/>
                          </a:solidFill>
                          <a:latin typeface="+mn-lt"/>
                          <a:ea typeface="+mn-ea"/>
                          <a:cs typeface="+mn-cs"/>
                          <a:sym typeface="Arial"/>
                        </a:rPr>
                        <a:t>ғылымдар</a:t>
                      </a:r>
                      <a:r>
                        <a:rPr lang="ru-RU" sz="800" b="0" i="0" u="none" strike="noStrike" cap="none" dirty="0">
                          <a:solidFill>
                            <a:schemeClr val="dk1"/>
                          </a:solidFill>
                          <a:latin typeface="+mn-lt"/>
                          <a:ea typeface="+mn-ea"/>
                          <a:cs typeface="+mn-cs"/>
                          <a:sym typeface="Arial"/>
                        </a:rPr>
                        <a:t> </a:t>
                      </a:r>
                      <a:r>
                        <a:rPr lang="ru-RU" sz="800" b="0" i="0" u="none" strike="noStrike" cap="none" dirty="0" err="1">
                          <a:solidFill>
                            <a:schemeClr val="dk1"/>
                          </a:solidFill>
                          <a:latin typeface="+mn-lt"/>
                          <a:ea typeface="+mn-ea"/>
                          <a:cs typeface="+mn-cs"/>
                          <a:sym typeface="Arial"/>
                        </a:rPr>
                        <a:t>бойынша</a:t>
                      </a:r>
                      <a:r>
                        <a:rPr lang="ru-RU" sz="800" b="0" i="0" u="none" strike="noStrike" cap="none" dirty="0">
                          <a:solidFill>
                            <a:schemeClr val="dk1"/>
                          </a:solidFill>
                          <a:latin typeface="+mn-lt"/>
                          <a:ea typeface="+mn-ea"/>
                          <a:cs typeface="+mn-cs"/>
                          <a:sym typeface="Arial"/>
                        </a:rPr>
                        <a:t> орта </a:t>
                      </a:r>
                      <a:r>
                        <a:rPr lang="ru-RU" sz="800" b="0" i="0" u="none" strike="noStrike" cap="none" dirty="0" err="1">
                          <a:solidFill>
                            <a:schemeClr val="dk1"/>
                          </a:solidFill>
                          <a:latin typeface="+mn-lt"/>
                          <a:ea typeface="+mn-ea"/>
                          <a:cs typeface="+mn-cs"/>
                          <a:sym typeface="Arial"/>
                        </a:rPr>
                        <a:t>мектеп</a:t>
                      </a:r>
                      <a:r>
                        <a:rPr lang="ru-RU" sz="800" b="0" i="0" u="none" strike="noStrike" cap="none" dirty="0">
                          <a:solidFill>
                            <a:schemeClr val="dk1"/>
                          </a:solidFill>
                          <a:latin typeface="+mn-lt"/>
                          <a:ea typeface="+mn-ea"/>
                          <a:cs typeface="+mn-cs"/>
                          <a:sym typeface="Arial"/>
                        </a:rPr>
                        <a:t> </a:t>
                      </a:r>
                      <a:r>
                        <a:rPr lang="ru-RU" sz="800" b="0" i="0" u="none" strike="noStrike" cap="none" dirty="0" err="1">
                          <a:solidFill>
                            <a:schemeClr val="dk1"/>
                          </a:solidFill>
                          <a:latin typeface="+mn-lt"/>
                          <a:ea typeface="+mn-ea"/>
                          <a:cs typeface="+mn-cs"/>
                          <a:sym typeface="Arial"/>
                        </a:rPr>
                        <a:t>мұғалімдері</a:t>
                      </a:r>
                      <a:endParaRPr lang="ru-RU" sz="800" b="0" i="0" u="none" strike="noStrike" cap="none" dirty="0">
                        <a:solidFill>
                          <a:schemeClr val="dk1"/>
                        </a:solidFill>
                        <a:latin typeface="+mn-lt"/>
                        <a:ea typeface="+mn-ea"/>
                        <a:cs typeface="+mn-cs"/>
                        <a:sym typeface="Arial"/>
                      </a:endParaRPr>
                    </a:p>
                  </a:txBody>
                  <a:tcPr marL="9525" marR="9525" marT="9525" marB="0" anchor="ctr"/>
                </a:tc>
                <a:tc>
                  <a:txBody>
                    <a:bodyPr/>
                    <a:lstStyle/>
                    <a:p>
                      <a:pPr algn="ctr" fontAlgn="b"/>
                      <a:r>
                        <a:rPr lang="ru-RU" sz="900" b="0" i="1" u="none" strike="noStrike" cap="none" dirty="0">
                          <a:solidFill>
                            <a:schemeClr val="dk1"/>
                          </a:solidFill>
                          <a:latin typeface="+mn-lt"/>
                          <a:ea typeface="+mn-ea"/>
                          <a:cs typeface="+mn-cs"/>
                          <a:sym typeface="Arial"/>
                        </a:rPr>
                        <a:t>2350-3</a:t>
                      </a:r>
                    </a:p>
                  </a:txBody>
                  <a:tcPr marL="9525" marR="9525" marT="9525" marB="0" anchor="ctr"/>
                </a:tc>
                <a:tc>
                  <a:txBody>
                    <a:bodyPr/>
                    <a:lstStyle/>
                    <a:p>
                      <a:pPr algn="ctr" fontAlgn="ctr"/>
                      <a:r>
                        <a:rPr lang="ru-RU" sz="1050" b="1" i="0" u="none" strike="noStrike" cap="none" dirty="0">
                          <a:solidFill>
                            <a:schemeClr val="dk1"/>
                          </a:solidFill>
                          <a:latin typeface="+mn-lt"/>
                          <a:ea typeface="+mn-ea"/>
                          <a:cs typeface="+mn-cs"/>
                          <a:sym typeface="Arial"/>
                        </a:rPr>
                        <a:t>857</a:t>
                      </a:r>
                    </a:p>
                  </a:txBody>
                  <a:tcPr marL="9525" marR="9525" marT="9525" marB="0" anchor="ctr"/>
                </a:tc>
                <a:tc>
                  <a:txBody>
                    <a:bodyPr/>
                    <a:lstStyle/>
                    <a:p>
                      <a:pPr algn="ctr" fontAlgn="ctr"/>
                      <a:r>
                        <a:rPr lang="ru-RU" sz="900" b="0" i="0" u="none" strike="noStrike" cap="none">
                          <a:solidFill>
                            <a:schemeClr val="dk1"/>
                          </a:solidFill>
                          <a:latin typeface="+mn-lt"/>
                          <a:ea typeface="+mn-ea"/>
                          <a:cs typeface="+mn-cs"/>
                          <a:sym typeface="Arial"/>
                        </a:rPr>
                        <a:t>188</a:t>
                      </a:r>
                    </a:p>
                  </a:txBody>
                  <a:tcPr marL="9525" marR="9525" marT="9525" marB="0" anchor="ctr"/>
                </a:tc>
                <a:tc>
                  <a:txBody>
                    <a:bodyPr/>
                    <a:lstStyle/>
                    <a:p>
                      <a:pPr algn="ctr" fontAlgn="ctr"/>
                      <a:r>
                        <a:rPr lang="ru-RU" sz="900" b="0" i="0" u="none" strike="noStrike" cap="none">
                          <a:solidFill>
                            <a:schemeClr val="dk1"/>
                          </a:solidFill>
                          <a:latin typeface="+mn-lt"/>
                          <a:ea typeface="+mn-ea"/>
                          <a:cs typeface="+mn-cs"/>
                          <a:sym typeface="Arial"/>
                        </a:rPr>
                        <a:t>95</a:t>
                      </a:r>
                    </a:p>
                  </a:txBody>
                  <a:tcPr marL="9525" marR="9525" marT="9525" marB="0" anchor="ctr"/>
                </a:tc>
                <a:tc>
                  <a:txBody>
                    <a:bodyPr/>
                    <a:lstStyle/>
                    <a:p>
                      <a:pPr algn="ctr" fontAlgn="ctr"/>
                      <a:r>
                        <a:rPr lang="ru-RU" sz="900" b="0" i="0" u="none" strike="noStrike" cap="none">
                          <a:solidFill>
                            <a:schemeClr val="dk1"/>
                          </a:solidFill>
                          <a:latin typeface="+mn-lt"/>
                          <a:ea typeface="+mn-ea"/>
                          <a:cs typeface="+mn-cs"/>
                          <a:sym typeface="Arial"/>
                        </a:rPr>
                        <a:t>468</a:t>
                      </a:r>
                    </a:p>
                  </a:txBody>
                  <a:tcPr marL="9525" marR="9525" marT="9525" marB="0" anchor="ctr"/>
                </a:tc>
                <a:tc>
                  <a:txBody>
                    <a:bodyPr/>
                    <a:lstStyle/>
                    <a:p>
                      <a:pPr algn="ctr" fontAlgn="ctr"/>
                      <a:r>
                        <a:rPr lang="ru-RU" sz="900" b="0" i="0" u="none" strike="noStrike" cap="none" dirty="0">
                          <a:solidFill>
                            <a:schemeClr val="dk1"/>
                          </a:solidFill>
                          <a:latin typeface="+mn-lt"/>
                          <a:ea typeface="+mn-ea"/>
                          <a:cs typeface="+mn-cs"/>
                          <a:sym typeface="Arial"/>
                        </a:rPr>
                        <a:t>106</a:t>
                      </a:r>
                    </a:p>
                  </a:txBody>
                  <a:tcPr marL="9525" marR="9525" marT="9525" marB="0" anchor="ctr"/>
                </a:tc>
                <a:tc>
                  <a:txBody>
                    <a:bodyPr/>
                    <a:lstStyle/>
                    <a:p>
                      <a:pPr algn="ctr" fontAlgn="ctr"/>
                      <a:r>
                        <a:rPr lang="ru-RU" sz="1050" b="1" i="0" u="none" strike="noStrike" cap="none" dirty="0">
                          <a:solidFill>
                            <a:schemeClr val="dk1"/>
                          </a:solidFill>
                          <a:latin typeface="+mn-lt"/>
                          <a:ea typeface="+mn-ea"/>
                          <a:cs typeface="+mn-cs"/>
                          <a:sym typeface="Arial"/>
                        </a:rPr>
                        <a:t>3,1%</a:t>
                      </a:r>
                    </a:p>
                  </a:txBody>
                  <a:tcPr marL="9525" marR="9525" marT="9525" marB="0" anchor="ctr"/>
                </a:tc>
                <a:extLst>
                  <a:ext uri="{0D108BD9-81ED-4DB2-BD59-A6C34878D82A}">
                    <a16:rowId xmlns:a16="http://schemas.microsoft.com/office/drawing/2014/main" val="3666239747"/>
                  </a:ext>
                </a:extLst>
              </a:tr>
              <a:tr h="252035">
                <a:tc vMerge="1">
                  <a:txBody>
                    <a:bodyPr/>
                    <a:lstStyle/>
                    <a:p>
                      <a:endParaRPr lang="ru-KZ" sz="1100" dirty="0"/>
                    </a:p>
                  </a:txBody>
                  <a:tcPr/>
                </a:tc>
                <a:tc>
                  <a:txBody>
                    <a:bodyPr/>
                    <a:lstStyle/>
                    <a:p>
                      <a:pPr marL="72000" algn="l" fontAlgn="b"/>
                      <a:r>
                        <a:rPr lang="ru-RU" sz="800" b="0" i="0" u="none" strike="noStrike" cap="none" dirty="0">
                          <a:solidFill>
                            <a:schemeClr val="dk1"/>
                          </a:solidFill>
                          <a:latin typeface="+mn-lt"/>
                          <a:ea typeface="+mn-ea"/>
                          <a:cs typeface="+mn-cs"/>
                          <a:sym typeface="Arial"/>
                        </a:rPr>
                        <a:t>5 Жеке </a:t>
                      </a:r>
                      <a:r>
                        <a:rPr lang="ru-RU" sz="800" b="0" i="0" u="none" strike="noStrike" cap="none" dirty="0" err="1">
                          <a:solidFill>
                            <a:schemeClr val="dk1"/>
                          </a:solidFill>
                          <a:latin typeface="+mn-lt"/>
                          <a:ea typeface="+mn-ea"/>
                          <a:cs typeface="+mn-cs"/>
                          <a:sym typeface="Arial"/>
                        </a:rPr>
                        <a:t>жүргізушілер</a:t>
                      </a:r>
                      <a:r>
                        <a:rPr lang="ru-RU" sz="800" b="0" i="0" u="none" strike="noStrike" cap="none" dirty="0">
                          <a:solidFill>
                            <a:schemeClr val="dk1"/>
                          </a:solidFill>
                          <a:latin typeface="+mn-lt"/>
                          <a:ea typeface="+mn-ea"/>
                          <a:cs typeface="+mn-cs"/>
                          <a:sym typeface="Arial"/>
                        </a:rPr>
                        <a:t> мен </a:t>
                      </a:r>
                      <a:r>
                        <a:rPr lang="ru-RU" sz="800" b="0" i="0" u="none" strike="noStrike" cap="none" dirty="0" err="1">
                          <a:solidFill>
                            <a:schemeClr val="dk1"/>
                          </a:solidFill>
                          <a:latin typeface="+mn-lt"/>
                          <a:ea typeface="+mn-ea"/>
                          <a:cs typeface="+mn-cs"/>
                          <a:sym typeface="Arial"/>
                        </a:rPr>
                        <a:t>шопырлар</a:t>
                      </a:r>
                      <a:endParaRPr lang="ru-RU" sz="800" b="0" i="0" u="none" strike="noStrike" cap="none" dirty="0">
                        <a:solidFill>
                          <a:schemeClr val="dk1"/>
                        </a:solidFill>
                        <a:latin typeface="+mn-lt"/>
                        <a:ea typeface="+mn-ea"/>
                        <a:cs typeface="+mn-cs"/>
                        <a:sym typeface="Arial"/>
                      </a:endParaRPr>
                    </a:p>
                  </a:txBody>
                  <a:tcPr marL="9525" marR="9525" marT="9525" marB="0" anchor="ctr"/>
                </a:tc>
                <a:tc>
                  <a:txBody>
                    <a:bodyPr/>
                    <a:lstStyle/>
                    <a:p>
                      <a:pPr algn="ctr" fontAlgn="b"/>
                      <a:r>
                        <a:rPr lang="ru-RU" sz="900" b="0" i="1" u="none" strike="noStrike" cap="none" dirty="0">
                          <a:solidFill>
                            <a:schemeClr val="dk1"/>
                          </a:solidFill>
                          <a:latin typeface="+mn-lt"/>
                          <a:ea typeface="+mn-ea"/>
                          <a:cs typeface="+mn-cs"/>
                          <a:sym typeface="Arial"/>
                        </a:rPr>
                        <a:t>8322-2</a:t>
                      </a:r>
                    </a:p>
                  </a:txBody>
                  <a:tcPr marL="9525" marR="9525" marT="9525" marB="0" anchor="ctr"/>
                </a:tc>
                <a:tc>
                  <a:txBody>
                    <a:bodyPr/>
                    <a:lstStyle/>
                    <a:p>
                      <a:pPr algn="ctr" fontAlgn="ctr"/>
                      <a:r>
                        <a:rPr lang="ru-RU" sz="1050" b="1" i="0" u="none" strike="noStrike" cap="none" dirty="0">
                          <a:solidFill>
                            <a:schemeClr val="dk1"/>
                          </a:solidFill>
                          <a:latin typeface="+mn-lt"/>
                          <a:ea typeface="+mn-ea"/>
                          <a:cs typeface="+mn-cs"/>
                          <a:sym typeface="Arial"/>
                        </a:rPr>
                        <a:t>800</a:t>
                      </a:r>
                    </a:p>
                  </a:txBody>
                  <a:tcPr marL="9525" marR="9525" marT="9525" marB="0" anchor="ctr"/>
                </a:tc>
                <a:tc>
                  <a:txBody>
                    <a:bodyPr/>
                    <a:lstStyle/>
                    <a:p>
                      <a:pPr algn="ctr" fontAlgn="ctr"/>
                      <a:r>
                        <a:rPr lang="ru-RU" sz="900" b="0" i="0" u="none" strike="noStrike" cap="none">
                          <a:solidFill>
                            <a:schemeClr val="dk1"/>
                          </a:solidFill>
                          <a:latin typeface="+mn-lt"/>
                          <a:ea typeface="+mn-ea"/>
                          <a:cs typeface="+mn-cs"/>
                          <a:sym typeface="Arial"/>
                        </a:rPr>
                        <a:t>533</a:t>
                      </a:r>
                    </a:p>
                  </a:txBody>
                  <a:tcPr marL="9525" marR="9525" marT="9525" marB="0" anchor="ctr"/>
                </a:tc>
                <a:tc>
                  <a:txBody>
                    <a:bodyPr/>
                    <a:lstStyle/>
                    <a:p>
                      <a:pPr algn="ctr" fontAlgn="ctr"/>
                      <a:r>
                        <a:rPr lang="ru-RU" sz="900" b="0" i="0" u="none" strike="noStrike" cap="none">
                          <a:solidFill>
                            <a:schemeClr val="dk1"/>
                          </a:solidFill>
                          <a:latin typeface="+mn-lt"/>
                          <a:ea typeface="+mn-ea"/>
                          <a:cs typeface="+mn-cs"/>
                          <a:sym typeface="Arial"/>
                        </a:rPr>
                        <a:t>104</a:t>
                      </a:r>
                    </a:p>
                  </a:txBody>
                  <a:tcPr marL="9525" marR="9525" marT="9525" marB="0" anchor="ctr"/>
                </a:tc>
                <a:tc>
                  <a:txBody>
                    <a:bodyPr/>
                    <a:lstStyle/>
                    <a:p>
                      <a:pPr algn="ctr" fontAlgn="ctr"/>
                      <a:r>
                        <a:rPr lang="ru-RU" sz="900" b="0" i="0" u="none" strike="noStrike" cap="none">
                          <a:solidFill>
                            <a:schemeClr val="dk1"/>
                          </a:solidFill>
                          <a:latin typeface="+mn-lt"/>
                          <a:ea typeface="+mn-ea"/>
                          <a:cs typeface="+mn-cs"/>
                          <a:sym typeface="Arial"/>
                        </a:rPr>
                        <a:t>82</a:t>
                      </a:r>
                    </a:p>
                  </a:txBody>
                  <a:tcPr marL="9525" marR="9525" marT="9525" marB="0" anchor="ctr"/>
                </a:tc>
                <a:tc>
                  <a:txBody>
                    <a:bodyPr/>
                    <a:lstStyle/>
                    <a:p>
                      <a:pPr algn="ctr" fontAlgn="ctr"/>
                      <a:r>
                        <a:rPr lang="ru-RU" sz="900" b="0" i="0" u="none" strike="noStrike" cap="none" dirty="0">
                          <a:solidFill>
                            <a:schemeClr val="dk1"/>
                          </a:solidFill>
                          <a:latin typeface="+mn-lt"/>
                          <a:ea typeface="+mn-ea"/>
                          <a:cs typeface="+mn-cs"/>
                          <a:sym typeface="Arial"/>
                        </a:rPr>
                        <a:t>81</a:t>
                      </a:r>
                    </a:p>
                  </a:txBody>
                  <a:tcPr marL="9525" marR="9525" marT="9525" marB="0" anchor="ctr"/>
                </a:tc>
                <a:tc>
                  <a:txBody>
                    <a:bodyPr/>
                    <a:lstStyle/>
                    <a:p>
                      <a:pPr algn="ctr" fontAlgn="ctr"/>
                      <a:r>
                        <a:rPr lang="ru-RU" sz="1050" b="1" i="0" u="none" strike="noStrike" cap="none" dirty="0">
                          <a:solidFill>
                            <a:schemeClr val="dk1"/>
                          </a:solidFill>
                          <a:latin typeface="+mn-lt"/>
                          <a:ea typeface="+mn-ea"/>
                          <a:cs typeface="+mn-cs"/>
                          <a:sym typeface="Arial"/>
                        </a:rPr>
                        <a:t>2,9%</a:t>
                      </a:r>
                    </a:p>
                  </a:txBody>
                  <a:tcPr marL="9525" marR="9525" marT="9525" marB="0" anchor="ctr"/>
                </a:tc>
                <a:extLst>
                  <a:ext uri="{0D108BD9-81ED-4DB2-BD59-A6C34878D82A}">
                    <a16:rowId xmlns:a16="http://schemas.microsoft.com/office/drawing/2014/main" val="412311137"/>
                  </a:ext>
                </a:extLst>
              </a:tr>
            </a:tbl>
          </a:graphicData>
        </a:graphic>
      </p:graphicFrame>
    </p:spTree>
    <p:extLst>
      <p:ext uri="{BB962C8B-B14F-4D97-AF65-F5344CB8AC3E}">
        <p14:creationId xmlns:p14="http://schemas.microsoft.com/office/powerpoint/2010/main" val="1957095005"/>
      </p:ext>
    </p:extLst>
  </p:cSld>
  <p:clrMapOvr>
    <a:masterClrMapping/>
  </p:clrMapOvr>
</p:sld>
</file>

<file path=ppt/slides/slide5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Номер слайда 2">
            <a:extLst>
              <a:ext uri="{FF2B5EF4-FFF2-40B4-BE49-F238E27FC236}">
                <a16:creationId xmlns:a16="http://schemas.microsoft.com/office/drawing/2014/main" id="{0FE3E8E7-F31A-7D55-7372-1BEAD488D2B4}"/>
              </a:ext>
            </a:extLst>
          </p:cNvPr>
          <p:cNvSpPr>
            <a:spLocks noGrp="1"/>
          </p:cNvSpPr>
          <p:nvPr>
            <p:ph type="sldNum" sz="quarter" idx="12"/>
          </p:nvPr>
        </p:nvSpPr>
        <p:spPr/>
        <p:txBody>
          <a:bodyPr/>
          <a:lstStyle/>
          <a:p>
            <a:fld id="{4060C6F1-8618-4CCA-B45E-7B199C8F5830}" type="slidenum">
              <a:rPr lang="ru-RU" smtClean="0"/>
              <a:pPr/>
              <a:t>58</a:t>
            </a:fld>
            <a:r>
              <a:rPr lang="en-US" dirty="0"/>
              <a:t> </a:t>
            </a:r>
            <a:r>
              <a:rPr lang="ru-RU" dirty="0"/>
              <a:t>из 82</a:t>
            </a:r>
          </a:p>
        </p:txBody>
      </p:sp>
      <p:sp>
        <p:nvSpPr>
          <p:cNvPr id="2" name="Заголовок 3">
            <a:extLst>
              <a:ext uri="{FF2B5EF4-FFF2-40B4-BE49-F238E27FC236}">
                <a16:creationId xmlns:a16="http://schemas.microsoft.com/office/drawing/2014/main" id="{6B40C54E-AB09-425F-8B98-879F69EDE140}"/>
              </a:ext>
            </a:extLst>
          </p:cNvPr>
          <p:cNvSpPr txBox="1">
            <a:spLocks/>
          </p:cNvSpPr>
          <p:nvPr/>
        </p:nvSpPr>
        <p:spPr>
          <a:xfrm>
            <a:off x="72000" y="0"/>
            <a:ext cx="12120000" cy="859626"/>
          </a:xfrm>
          <a:prstGeom prst="rect">
            <a:avLst/>
          </a:prstGeom>
        </p:spPr>
        <p:txBody>
          <a:bodyPr anchor="ctr"/>
          <a:lstStyle>
            <a:defPPr marR="0" lvl="0" algn="l" rtl="0">
              <a:lnSpc>
                <a:spcPct val="100000"/>
              </a:lnSpc>
              <a:spcBef>
                <a:spcPts val="0"/>
              </a:spcBef>
              <a:spcAft>
                <a:spcPts val="0"/>
              </a:spcAft>
            </a:defPPr>
            <a:lvl1pPr marR="0" lvl="0" algn="l" rtl="0" eaLnBrk="1" hangingPunct="1">
              <a:lnSpc>
                <a:spcPct val="100000"/>
              </a:lnSpc>
              <a:spcBef>
                <a:spcPts val="0"/>
              </a:spcBef>
              <a:spcAft>
                <a:spcPts val="0"/>
              </a:spcAft>
              <a:buNone/>
              <a:defRPr sz="2667" b="1" i="0" u="none" strike="noStrike" cap="none">
                <a:solidFill>
                  <a:srgbClr val="007F76"/>
                </a:solidFill>
                <a:latin typeface="Arial" panose="020B0604020202020204" pitchFamily="34" charset="0"/>
                <a:ea typeface="Calibri" panose="020F0502020204030204" pitchFamily="34" charset="0"/>
                <a:cs typeface="Arial" panose="020B0604020202020204" pitchFamily="34" charset="0"/>
                <a:sym typeface="Arial"/>
              </a:defRPr>
            </a:lvl1pPr>
          </a:lstStyle>
          <a:p>
            <a:pPr defTabSz="914400"/>
            <a:r>
              <a:rPr lang="kk-KZ" sz="2400" dirty="0"/>
              <a:t>Маңғыстау облысы бойынша топ-10 бос жұмыс орындарының болжамы</a:t>
            </a:r>
            <a:endParaRPr lang="ru-KZ" sz="2400" kern="0" dirty="0"/>
          </a:p>
        </p:txBody>
      </p:sp>
      <p:graphicFrame>
        <p:nvGraphicFramePr>
          <p:cNvPr id="4" name="Таблица 3">
            <a:extLst>
              <a:ext uri="{FF2B5EF4-FFF2-40B4-BE49-F238E27FC236}">
                <a16:creationId xmlns:a16="http://schemas.microsoft.com/office/drawing/2014/main" id="{6DF87B24-59D4-648D-ECCC-9FBE7C4BF08A}"/>
              </a:ext>
            </a:extLst>
          </p:cNvPr>
          <p:cNvGraphicFramePr>
            <a:graphicFrameLocks noGrp="1"/>
          </p:cNvGraphicFramePr>
          <p:nvPr>
            <p:extLst>
              <p:ext uri="{D42A27DB-BD31-4B8C-83A1-F6EECF244321}">
                <p14:modId xmlns:p14="http://schemas.microsoft.com/office/powerpoint/2010/main" val="1067596577"/>
              </p:ext>
            </p:extLst>
          </p:nvPr>
        </p:nvGraphicFramePr>
        <p:xfrm>
          <a:off x="141431" y="932399"/>
          <a:ext cx="11885729" cy="5617699"/>
        </p:xfrm>
        <a:graphic>
          <a:graphicData uri="http://schemas.openxmlformats.org/drawingml/2006/table">
            <a:tbl>
              <a:tblPr bandRow="1">
                <a:tableStyleId>{3B4B98B0-60AC-42C2-AFA5-B58CD77FA1E5}</a:tableStyleId>
              </a:tblPr>
              <a:tblGrid>
                <a:gridCol w="360812">
                  <a:extLst>
                    <a:ext uri="{9D8B030D-6E8A-4147-A177-3AD203B41FA5}">
                      <a16:colId xmlns:a16="http://schemas.microsoft.com/office/drawing/2014/main" val="2640444703"/>
                    </a:ext>
                  </a:extLst>
                </a:gridCol>
                <a:gridCol w="674456">
                  <a:extLst>
                    <a:ext uri="{9D8B030D-6E8A-4147-A177-3AD203B41FA5}">
                      <a16:colId xmlns:a16="http://schemas.microsoft.com/office/drawing/2014/main" val="308092926"/>
                    </a:ext>
                  </a:extLst>
                </a:gridCol>
                <a:gridCol w="4014030">
                  <a:extLst>
                    <a:ext uri="{9D8B030D-6E8A-4147-A177-3AD203B41FA5}">
                      <a16:colId xmlns:a16="http://schemas.microsoft.com/office/drawing/2014/main" val="2913193191"/>
                    </a:ext>
                  </a:extLst>
                </a:gridCol>
                <a:gridCol w="659670">
                  <a:extLst>
                    <a:ext uri="{9D8B030D-6E8A-4147-A177-3AD203B41FA5}">
                      <a16:colId xmlns:a16="http://schemas.microsoft.com/office/drawing/2014/main" val="3122760222"/>
                    </a:ext>
                  </a:extLst>
                </a:gridCol>
                <a:gridCol w="659670">
                  <a:extLst>
                    <a:ext uri="{9D8B030D-6E8A-4147-A177-3AD203B41FA5}">
                      <a16:colId xmlns:a16="http://schemas.microsoft.com/office/drawing/2014/main" val="463672542"/>
                    </a:ext>
                  </a:extLst>
                </a:gridCol>
                <a:gridCol w="659670">
                  <a:extLst>
                    <a:ext uri="{9D8B030D-6E8A-4147-A177-3AD203B41FA5}">
                      <a16:colId xmlns:a16="http://schemas.microsoft.com/office/drawing/2014/main" val="3124389490"/>
                    </a:ext>
                  </a:extLst>
                </a:gridCol>
                <a:gridCol w="659670">
                  <a:extLst>
                    <a:ext uri="{9D8B030D-6E8A-4147-A177-3AD203B41FA5}">
                      <a16:colId xmlns:a16="http://schemas.microsoft.com/office/drawing/2014/main" val="2941227421"/>
                    </a:ext>
                  </a:extLst>
                </a:gridCol>
                <a:gridCol w="659670">
                  <a:extLst>
                    <a:ext uri="{9D8B030D-6E8A-4147-A177-3AD203B41FA5}">
                      <a16:colId xmlns:a16="http://schemas.microsoft.com/office/drawing/2014/main" val="14517836"/>
                    </a:ext>
                  </a:extLst>
                </a:gridCol>
                <a:gridCol w="659670">
                  <a:extLst>
                    <a:ext uri="{9D8B030D-6E8A-4147-A177-3AD203B41FA5}">
                      <a16:colId xmlns:a16="http://schemas.microsoft.com/office/drawing/2014/main" val="2712067462"/>
                    </a:ext>
                  </a:extLst>
                </a:gridCol>
                <a:gridCol w="525731">
                  <a:extLst>
                    <a:ext uri="{9D8B030D-6E8A-4147-A177-3AD203B41FA5}">
                      <a16:colId xmlns:a16="http://schemas.microsoft.com/office/drawing/2014/main" val="926687325"/>
                    </a:ext>
                  </a:extLst>
                </a:gridCol>
                <a:gridCol w="525731">
                  <a:extLst>
                    <a:ext uri="{9D8B030D-6E8A-4147-A177-3AD203B41FA5}">
                      <a16:colId xmlns:a16="http://schemas.microsoft.com/office/drawing/2014/main" val="827406570"/>
                    </a:ext>
                  </a:extLst>
                </a:gridCol>
                <a:gridCol w="525731">
                  <a:extLst>
                    <a:ext uri="{9D8B030D-6E8A-4147-A177-3AD203B41FA5}">
                      <a16:colId xmlns:a16="http://schemas.microsoft.com/office/drawing/2014/main" val="2656866826"/>
                    </a:ext>
                  </a:extLst>
                </a:gridCol>
                <a:gridCol w="525731">
                  <a:extLst>
                    <a:ext uri="{9D8B030D-6E8A-4147-A177-3AD203B41FA5}">
                      <a16:colId xmlns:a16="http://schemas.microsoft.com/office/drawing/2014/main" val="3514456650"/>
                    </a:ext>
                  </a:extLst>
                </a:gridCol>
                <a:gridCol w="775487">
                  <a:extLst>
                    <a:ext uri="{9D8B030D-6E8A-4147-A177-3AD203B41FA5}">
                      <a16:colId xmlns:a16="http://schemas.microsoft.com/office/drawing/2014/main" val="3845195506"/>
                    </a:ext>
                  </a:extLst>
                </a:gridCol>
              </a:tblGrid>
              <a:tr h="185777">
                <a:tc rowSpan="2">
                  <a:txBody>
                    <a:bodyPr/>
                    <a:lstStyle/>
                    <a:p>
                      <a:pPr algn="ctr" rtl="0" fontAlgn="ctr"/>
                      <a:r>
                        <a:rPr lang="ru-RU" sz="1050" u="none" strike="noStrike" dirty="0">
                          <a:solidFill>
                            <a:srgbClr val="007F76"/>
                          </a:solidFill>
                          <a:effectLst/>
                          <a:latin typeface="Arial Narrow" panose="020B0606020202030204" pitchFamily="34" charset="0"/>
                        </a:rPr>
                        <a:t>№</a:t>
                      </a:r>
                      <a:endParaRPr lang="ru-RU" sz="1050" b="0" i="0" u="none" strike="noStrike" dirty="0">
                        <a:solidFill>
                          <a:srgbClr val="007F76"/>
                        </a:solidFill>
                        <a:effectLst/>
                        <a:latin typeface="Arial Narrow" panose="020B0606020202030204" pitchFamily="34" charset="0"/>
                      </a:endParaRPr>
                    </a:p>
                  </a:txBody>
                  <a:tcPr marL="6603" marR="6603" marT="0" marB="0"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rowSpan="2">
                  <a:txBody>
                    <a:bodyPr/>
                    <a:lstStyle/>
                    <a:p>
                      <a:pPr marL="0" algn="ctr" defTabSz="685800" rtl="0" eaLnBrk="1" fontAlgn="ctr" latinLnBrk="0" hangingPunct="1"/>
                      <a:r>
                        <a:rPr lang="ru-RU" sz="1050" b="0" i="0" u="none" strike="noStrike" cap="none" dirty="0">
                          <a:solidFill>
                            <a:srgbClr val="007F76"/>
                          </a:solidFill>
                          <a:effectLst/>
                          <a:latin typeface="Arial Narrow" panose="020B0606020202030204" pitchFamily="34" charset="0"/>
                          <a:ea typeface="+mn-ea"/>
                          <a:cs typeface="+mn-cs"/>
                          <a:sym typeface="Arial"/>
                        </a:rPr>
                        <a:t>ҰҚЖ-2017 </a:t>
                      </a:r>
                      <a:r>
                        <a:rPr lang="ru-RU" sz="1050" b="0" i="0" u="none" strike="noStrike" cap="none" dirty="0" err="1">
                          <a:solidFill>
                            <a:srgbClr val="007F76"/>
                          </a:solidFill>
                          <a:effectLst/>
                          <a:latin typeface="Arial Narrow" panose="020B0606020202030204" pitchFamily="34" charset="0"/>
                          <a:ea typeface="+mn-ea"/>
                          <a:cs typeface="+mn-cs"/>
                          <a:sym typeface="Arial"/>
                        </a:rPr>
                        <a:t>коді</a:t>
                      </a:r>
                      <a:endParaRPr lang="ru-RU" sz="1050" b="0" i="0" u="none" strike="noStrike" cap="none" dirty="0">
                        <a:solidFill>
                          <a:srgbClr val="007F76"/>
                        </a:solidFill>
                        <a:effectLst/>
                        <a:latin typeface="Arial Narrow" panose="020B0606020202030204" pitchFamily="34" charset="0"/>
                        <a:ea typeface="+mn-ea"/>
                        <a:cs typeface="+mn-cs"/>
                        <a:sym typeface="Arial"/>
                      </a:endParaRPr>
                    </a:p>
                  </a:txBody>
                  <a:tcPr marL="6603" marR="6603" marT="0" marB="0"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rowSpan="2">
                  <a:txBody>
                    <a:bodyPr/>
                    <a:lstStyle/>
                    <a:p>
                      <a:pPr algn="ctr" rtl="0" fontAlgn="ctr"/>
                      <a:r>
                        <a:rPr lang="ru-RU" sz="1050" u="none" strike="noStrike" dirty="0">
                          <a:solidFill>
                            <a:srgbClr val="007F76"/>
                          </a:solidFill>
                          <a:effectLst/>
                          <a:latin typeface="Arial Narrow" panose="020B0606020202030204" pitchFamily="34" charset="0"/>
                        </a:rPr>
                        <a:t>АТАУЫ</a:t>
                      </a:r>
                      <a:endParaRPr lang="ru-RU" sz="1050" b="0" i="0" u="none" strike="noStrike" dirty="0">
                        <a:solidFill>
                          <a:srgbClr val="007F76"/>
                        </a:solidFill>
                        <a:effectLst/>
                        <a:latin typeface="Arial Narrow" panose="020B0606020202030204" pitchFamily="34" charset="0"/>
                      </a:endParaRPr>
                    </a:p>
                  </a:txBody>
                  <a:tcPr marL="6603" marR="6603" marT="0" marB="0" anchor="ctr">
                    <a:lnL>
                      <a:noFill/>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rowSpan="2">
                  <a:txBody>
                    <a:bodyPr/>
                    <a:lstStyle/>
                    <a:p>
                      <a:pPr algn="ctr" fontAlgn="b"/>
                      <a:r>
                        <a:rPr lang="kk-KZ" sz="1050" u="none" strike="noStrike" dirty="0">
                          <a:solidFill>
                            <a:schemeClr val="tx1"/>
                          </a:solidFill>
                          <a:effectLst/>
                          <a:latin typeface="Arial Narrow" panose="020B0606020202030204" pitchFamily="34" charset="0"/>
                        </a:rPr>
                        <a:t>2022 ж. бос орындар</a:t>
                      </a:r>
                      <a:endParaRPr lang="ru-RU" sz="1050" b="0" i="0" u="none" strike="noStrike" dirty="0">
                        <a:solidFill>
                          <a:schemeClr val="tx1"/>
                        </a:solidFill>
                        <a:effectLst/>
                        <a:latin typeface="Arial Narrow" panose="020B0606020202030204" pitchFamily="34" charset="0"/>
                      </a:endParaRPr>
                    </a:p>
                  </a:txBody>
                  <a:tcPr marL="9525" marR="9525" marT="0" marB="0" anchor="ctr">
                    <a:lnL w="12700" cap="flat" cmpd="sng" algn="ctr">
                      <a:solidFill>
                        <a:schemeClr val="tx1"/>
                      </a:solidFill>
                      <a:prstDash val="solid"/>
                      <a:round/>
                      <a:headEnd type="none" w="med" len="med"/>
                      <a:tailEnd type="none" w="med" len="med"/>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gridSpan="4">
                  <a:txBody>
                    <a:bodyPr/>
                    <a:lstStyle/>
                    <a:p>
                      <a:pPr algn="ctr" fontAlgn="b"/>
                      <a:r>
                        <a:rPr lang="ru-RU" sz="1050" b="0" i="0" u="none" strike="noStrike" dirty="0" err="1">
                          <a:solidFill>
                            <a:schemeClr val="tx1"/>
                          </a:solidFill>
                          <a:effectLst/>
                          <a:latin typeface="Arial Narrow" panose="020B0606020202030204" pitchFamily="34" charset="0"/>
                        </a:rPr>
                        <a:t>оның</a:t>
                      </a:r>
                      <a:r>
                        <a:rPr lang="ru-RU" sz="1050" b="0" i="0" u="none" strike="noStrike" dirty="0">
                          <a:solidFill>
                            <a:schemeClr val="tx1"/>
                          </a:solidFill>
                          <a:effectLst/>
                          <a:latin typeface="Arial Narrow" panose="020B0606020202030204" pitchFamily="34" charset="0"/>
                        </a:rPr>
                        <a:t> </a:t>
                      </a:r>
                      <a:r>
                        <a:rPr lang="ru-RU" sz="1050" b="0" i="0" u="none" strike="noStrike" dirty="0" err="1">
                          <a:solidFill>
                            <a:schemeClr val="tx1"/>
                          </a:solidFill>
                          <a:effectLst/>
                          <a:latin typeface="Arial Narrow" panose="020B0606020202030204" pitchFamily="34" charset="0"/>
                        </a:rPr>
                        <a:t>ішінде</a:t>
                      </a:r>
                      <a:r>
                        <a:rPr lang="ru-RU" sz="1050" b="0" i="0" u="none" strike="noStrike" dirty="0">
                          <a:solidFill>
                            <a:schemeClr val="tx1"/>
                          </a:solidFill>
                          <a:effectLst/>
                          <a:latin typeface="Arial Narrow" panose="020B0606020202030204" pitchFamily="34" charset="0"/>
                        </a:rPr>
                        <a:t> 2022 ж. </a:t>
                      </a:r>
                      <a:r>
                        <a:rPr lang="ru-RU" sz="1050" b="0" i="0" u="none" strike="noStrike" dirty="0" err="1">
                          <a:solidFill>
                            <a:schemeClr val="tx1"/>
                          </a:solidFill>
                          <a:effectLst/>
                          <a:latin typeface="Arial Narrow" panose="020B0606020202030204" pitchFamily="34" charset="0"/>
                        </a:rPr>
                        <a:t>тоқсандары</a:t>
                      </a:r>
                      <a:r>
                        <a:rPr lang="ru-RU" sz="1050" b="0" i="0" u="none" strike="noStrike" dirty="0">
                          <a:solidFill>
                            <a:schemeClr val="tx1"/>
                          </a:solidFill>
                          <a:effectLst/>
                          <a:latin typeface="Arial Narrow" panose="020B0606020202030204" pitchFamily="34" charset="0"/>
                        </a:rPr>
                        <a:t> </a:t>
                      </a:r>
                      <a:r>
                        <a:rPr lang="ru-RU" sz="1050" b="0" i="0" u="none" strike="noStrike" dirty="0" err="1">
                          <a:solidFill>
                            <a:schemeClr val="tx1"/>
                          </a:solidFill>
                          <a:effectLst/>
                          <a:latin typeface="Arial Narrow" panose="020B0606020202030204" pitchFamily="34" charset="0"/>
                        </a:rPr>
                        <a:t>бойынша</a:t>
                      </a:r>
                      <a:endParaRPr lang="ru-RU" sz="1050" b="0" i="0" u="none" strike="noStrike" dirty="0">
                        <a:solidFill>
                          <a:schemeClr val="tx1"/>
                        </a:solidFill>
                        <a:effectLst/>
                        <a:latin typeface="Arial Narrow" panose="020B0606020202030204" pitchFamily="34" charset="0"/>
                      </a:endParaRPr>
                    </a:p>
                  </a:txBody>
                  <a:tcPr marL="9525" marR="9525" marT="0" marB="0" anchor="ctr">
                    <a:lnL>
                      <a:noFill/>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fontAlgn="b"/>
                      <a:endParaRPr lang="ru-RU" sz="900" b="0" i="0" u="none" strike="noStrike" dirty="0">
                        <a:solidFill>
                          <a:srgbClr val="007F76"/>
                        </a:solidFill>
                        <a:effectLst/>
                        <a:latin typeface="Arial Narrow" panose="020B0606020202030204" pitchFamily="34" charset="0"/>
                      </a:endParaRPr>
                    </a:p>
                  </a:txBody>
                  <a:tcPr marL="9525" marR="9525" marT="9525" marB="0"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fontAlgn="b"/>
                      <a:endParaRPr lang="ru-RU" sz="900" b="0" i="0" u="none" strike="noStrike" dirty="0">
                        <a:solidFill>
                          <a:srgbClr val="007F76"/>
                        </a:solidFill>
                        <a:effectLst/>
                        <a:latin typeface="Arial Narrow" panose="020B0606020202030204" pitchFamily="34" charset="0"/>
                      </a:endParaRPr>
                    </a:p>
                  </a:txBody>
                  <a:tcPr marL="9525" marR="9525" marT="9525" marB="0"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fontAlgn="b"/>
                      <a:endParaRPr lang="ru-RU" sz="900" b="0" i="0" u="none" strike="noStrike" dirty="0">
                        <a:solidFill>
                          <a:srgbClr val="007F76"/>
                        </a:solidFill>
                        <a:effectLst/>
                        <a:latin typeface="Arial Narrow" panose="020B0606020202030204" pitchFamily="34" charset="0"/>
                      </a:endParaRPr>
                    </a:p>
                  </a:txBody>
                  <a:tcPr marL="9525" marR="9525" marT="9525" marB="0"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rowSpan="2">
                  <a:txBody>
                    <a:bodyPr/>
                    <a:lstStyle/>
                    <a:p>
                      <a:pPr algn="ctr" fontAlgn="b"/>
                      <a:r>
                        <a:rPr lang="kk-KZ" sz="1050" b="0" i="0" u="none" strike="noStrike" cap="none" dirty="0">
                          <a:solidFill>
                            <a:srgbClr val="007F76"/>
                          </a:solidFill>
                          <a:effectLst/>
                          <a:latin typeface="Arial Narrow" panose="020B0606020202030204" pitchFamily="34" charset="0"/>
                          <a:ea typeface="+mn-ea"/>
                          <a:cs typeface="+mn-cs"/>
                          <a:sym typeface="Arial"/>
                        </a:rPr>
                        <a:t>2023 ж. бос орындар</a:t>
                      </a:r>
                      <a:endParaRPr lang="ru-RU" sz="1050" b="0" i="0" u="none" strike="noStrike" cap="none" dirty="0">
                        <a:solidFill>
                          <a:srgbClr val="007F76"/>
                        </a:solidFill>
                        <a:effectLst/>
                        <a:latin typeface="Arial Narrow" panose="020B0606020202030204" pitchFamily="34" charset="0"/>
                        <a:ea typeface="+mn-ea"/>
                        <a:cs typeface="+mn-cs"/>
                        <a:sym typeface="Arial"/>
                      </a:endParaRPr>
                    </a:p>
                  </a:txBody>
                  <a:tcPr marL="9525" marR="9525" marT="0" marB="0" anchor="ctr">
                    <a:lnL w="12700" cap="flat" cmpd="sng" algn="ctr">
                      <a:solidFill>
                        <a:schemeClr val="tx1"/>
                      </a:solidFill>
                      <a:prstDash val="solid"/>
                      <a:round/>
                      <a:headEnd type="none" w="med" len="med"/>
                      <a:tailEnd type="none" w="med" len="med"/>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gridSpan="4">
                  <a:txBody>
                    <a:bodyPr/>
                    <a:lstStyle/>
                    <a:p>
                      <a:pPr algn="ctr" fontAlgn="b"/>
                      <a:r>
                        <a:rPr lang="ru-RU" sz="1050" b="0" i="0" u="none" strike="noStrike" cap="none" dirty="0" err="1">
                          <a:solidFill>
                            <a:srgbClr val="007F76"/>
                          </a:solidFill>
                          <a:effectLst/>
                          <a:latin typeface="Arial Narrow" panose="020B0606020202030204" pitchFamily="34" charset="0"/>
                          <a:ea typeface="+mn-ea"/>
                          <a:cs typeface="+mn-cs"/>
                          <a:sym typeface="Arial"/>
                        </a:rPr>
                        <a:t>оның</a:t>
                      </a:r>
                      <a:r>
                        <a:rPr lang="ru-RU" sz="1050" b="0" i="0" u="none" strike="noStrike" cap="none" dirty="0">
                          <a:solidFill>
                            <a:srgbClr val="007F76"/>
                          </a:solidFill>
                          <a:effectLst/>
                          <a:latin typeface="Arial Narrow" panose="020B0606020202030204" pitchFamily="34" charset="0"/>
                          <a:ea typeface="+mn-ea"/>
                          <a:cs typeface="+mn-cs"/>
                          <a:sym typeface="Arial"/>
                        </a:rPr>
                        <a:t> </a:t>
                      </a:r>
                      <a:r>
                        <a:rPr lang="ru-RU" sz="1050" b="0" i="0" u="none" strike="noStrike" cap="none" dirty="0" err="1">
                          <a:solidFill>
                            <a:srgbClr val="007F76"/>
                          </a:solidFill>
                          <a:effectLst/>
                          <a:latin typeface="Arial Narrow" panose="020B0606020202030204" pitchFamily="34" charset="0"/>
                          <a:ea typeface="+mn-ea"/>
                          <a:cs typeface="+mn-cs"/>
                          <a:sym typeface="Arial"/>
                        </a:rPr>
                        <a:t>ішінде</a:t>
                      </a:r>
                      <a:r>
                        <a:rPr lang="ru-RU" sz="1050" b="0" i="0" u="none" strike="noStrike" cap="none" dirty="0">
                          <a:solidFill>
                            <a:srgbClr val="007F76"/>
                          </a:solidFill>
                          <a:effectLst/>
                          <a:latin typeface="Arial Narrow" panose="020B0606020202030204" pitchFamily="34" charset="0"/>
                          <a:ea typeface="+mn-ea"/>
                          <a:cs typeface="+mn-cs"/>
                          <a:sym typeface="Arial"/>
                        </a:rPr>
                        <a:t> 2023 ж. </a:t>
                      </a:r>
                      <a:r>
                        <a:rPr lang="ru-RU" sz="1050" b="0" i="0" u="none" strike="noStrike" cap="none" dirty="0" err="1">
                          <a:solidFill>
                            <a:srgbClr val="007F76"/>
                          </a:solidFill>
                          <a:effectLst/>
                          <a:latin typeface="Arial Narrow" panose="020B0606020202030204" pitchFamily="34" charset="0"/>
                          <a:ea typeface="+mn-ea"/>
                          <a:cs typeface="+mn-cs"/>
                          <a:sym typeface="Arial"/>
                        </a:rPr>
                        <a:t>тоқсан</a:t>
                      </a:r>
                      <a:r>
                        <a:rPr lang="ru-RU" sz="1050" b="0" i="0" u="none" strike="noStrike" cap="none" dirty="0">
                          <a:solidFill>
                            <a:srgbClr val="007F76"/>
                          </a:solidFill>
                          <a:effectLst/>
                          <a:latin typeface="Arial Narrow" panose="020B0606020202030204" pitchFamily="34" charset="0"/>
                          <a:ea typeface="+mn-ea"/>
                          <a:cs typeface="+mn-cs"/>
                          <a:sym typeface="Arial"/>
                        </a:rPr>
                        <a:t> </a:t>
                      </a:r>
                      <a:r>
                        <a:rPr lang="ru-RU" sz="1050" b="0" i="0" u="none" strike="noStrike" cap="none" dirty="0" err="1">
                          <a:solidFill>
                            <a:srgbClr val="007F76"/>
                          </a:solidFill>
                          <a:effectLst/>
                          <a:latin typeface="Arial Narrow" panose="020B0606020202030204" pitchFamily="34" charset="0"/>
                          <a:ea typeface="+mn-ea"/>
                          <a:cs typeface="+mn-cs"/>
                          <a:sym typeface="Arial"/>
                        </a:rPr>
                        <a:t>бойынша</a:t>
                      </a:r>
                      <a:endParaRPr lang="ru-RU" sz="1050" b="0" i="0" u="none" strike="noStrike" cap="none" dirty="0">
                        <a:solidFill>
                          <a:srgbClr val="007F76"/>
                        </a:solidFill>
                        <a:effectLst/>
                        <a:latin typeface="Arial Narrow" panose="020B0606020202030204" pitchFamily="34" charset="0"/>
                        <a:ea typeface="+mn-ea"/>
                        <a:cs typeface="+mn-cs"/>
                        <a:sym typeface="Arial"/>
                      </a:endParaRPr>
                    </a:p>
                  </a:txBody>
                  <a:tcPr marL="9525" marR="9525" marT="0" marB="0" anchor="ctr">
                    <a:lnL>
                      <a:noFill/>
                    </a:lnL>
                    <a:lnR>
                      <a:noFill/>
                    </a:lnR>
                    <a:lnT w="1270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fontAlgn="b"/>
                      <a:endParaRPr lang="ru-RU" sz="900" b="0" i="0" u="none" strike="noStrike" dirty="0">
                        <a:solidFill>
                          <a:srgbClr val="007F76"/>
                        </a:solidFill>
                        <a:effectLst/>
                        <a:latin typeface="Arial Narrow" panose="020B0606020202030204" pitchFamily="34" charset="0"/>
                      </a:endParaRPr>
                    </a:p>
                  </a:txBody>
                  <a:tcPr marL="9525" marR="9525" marT="9525" marB="0"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4D7A86">
                        <a:alpha val="20000"/>
                      </a:srgbClr>
                    </a:solidFill>
                  </a:tcPr>
                </a:tc>
                <a:tc hMerge="1">
                  <a:txBody>
                    <a:bodyPr/>
                    <a:lstStyle/>
                    <a:p>
                      <a:pPr algn="ctr" fontAlgn="b"/>
                      <a:endParaRPr lang="ru-RU" sz="900" b="0" i="0" u="none" strike="noStrike" dirty="0">
                        <a:solidFill>
                          <a:srgbClr val="007F76"/>
                        </a:solidFill>
                        <a:effectLst/>
                        <a:latin typeface="Arial Narrow" panose="020B0606020202030204" pitchFamily="34" charset="0"/>
                      </a:endParaRPr>
                    </a:p>
                  </a:txBody>
                  <a:tcPr marL="9525" marR="9525" marT="9525" marB="0"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4D7A86">
                        <a:alpha val="20000"/>
                      </a:srgbClr>
                    </a:solidFill>
                  </a:tcPr>
                </a:tc>
                <a:tc hMerge="1">
                  <a:txBody>
                    <a:bodyPr/>
                    <a:lstStyle/>
                    <a:p>
                      <a:pPr algn="ctr" fontAlgn="b"/>
                      <a:endParaRPr lang="ru-RU" sz="900" b="0" i="0" u="none" strike="noStrike" dirty="0">
                        <a:solidFill>
                          <a:srgbClr val="007F76"/>
                        </a:solidFill>
                        <a:effectLst/>
                        <a:latin typeface="Arial Narrow" panose="020B0606020202030204" pitchFamily="34" charset="0"/>
                      </a:endParaRPr>
                    </a:p>
                  </a:txBody>
                  <a:tcPr marL="9525" marR="9525" marT="9525" marB="0"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4D7A86">
                        <a:alpha val="20000"/>
                      </a:srgbClr>
                    </a:solidFill>
                  </a:tcPr>
                </a:tc>
                <a:tc rowSpan="2">
                  <a:txBody>
                    <a:bodyPr/>
                    <a:lstStyle/>
                    <a:p>
                      <a:pPr algn="ctr" fontAlgn="b"/>
                      <a:r>
                        <a:rPr lang="ru-RU" sz="1050" u="none" strike="noStrike" dirty="0">
                          <a:solidFill>
                            <a:srgbClr val="007F76"/>
                          </a:solidFill>
                          <a:effectLst/>
                          <a:latin typeface="Arial Narrow" panose="020B0606020202030204" pitchFamily="34" charset="0"/>
                        </a:rPr>
                        <a:t>ЖАЛПЫҒА </a:t>
                      </a:r>
                    </a:p>
                    <a:p>
                      <a:pPr algn="ctr" fontAlgn="b"/>
                      <a:r>
                        <a:rPr lang="ru-RU" sz="1050" u="none" strike="noStrike" dirty="0">
                          <a:solidFill>
                            <a:srgbClr val="007F76"/>
                          </a:solidFill>
                          <a:effectLst/>
                          <a:latin typeface="Arial Narrow" panose="020B0606020202030204" pitchFamily="34" charset="0"/>
                        </a:rPr>
                        <a:t>%-бен </a:t>
                      </a:r>
                      <a:endParaRPr lang="ru-RU" sz="1050" b="0" i="0" u="none" strike="noStrike" dirty="0">
                        <a:solidFill>
                          <a:srgbClr val="007F76"/>
                        </a:solidFill>
                        <a:effectLst/>
                        <a:latin typeface="Arial Narrow" panose="020B0606020202030204" pitchFamily="34" charset="0"/>
                      </a:endParaRPr>
                    </a:p>
                  </a:txBody>
                  <a:tcPr marL="9525" marR="9525" marT="0" marB="0"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821115214"/>
                  </a:ext>
                </a:extLst>
              </a:tr>
              <a:tr h="188570">
                <a:tc vMerge="1">
                  <a:txBody>
                    <a:bodyPr/>
                    <a:lstStyle/>
                    <a:p>
                      <a:pPr algn="ctr" rtl="0" fontAlgn="ctr"/>
                      <a:endParaRPr lang="ru-RU" sz="900" b="0" i="0" u="none" strike="noStrike" dirty="0">
                        <a:solidFill>
                          <a:srgbClr val="007F76"/>
                        </a:solidFill>
                        <a:effectLst/>
                        <a:latin typeface="Arial Narrow" panose="020B0606020202030204" pitchFamily="34" charset="0"/>
                      </a:endParaRPr>
                    </a:p>
                  </a:txBody>
                  <a:tcPr marL="6603" marR="6603" marT="10800" marB="10800"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4D7A86">
                        <a:alpha val="20000"/>
                      </a:srgbClr>
                    </a:solidFill>
                  </a:tcPr>
                </a:tc>
                <a:tc vMerge="1">
                  <a:txBody>
                    <a:bodyPr/>
                    <a:lstStyle/>
                    <a:p>
                      <a:pPr algn="ctr" rtl="0" fontAlgn="ctr"/>
                      <a:endParaRPr lang="ru-RU" sz="900" b="0" i="0" u="none" strike="noStrike" dirty="0">
                        <a:solidFill>
                          <a:srgbClr val="007F76"/>
                        </a:solidFill>
                        <a:effectLst/>
                        <a:latin typeface="Arial Narrow" panose="020B0606020202030204" pitchFamily="34" charset="0"/>
                      </a:endParaRPr>
                    </a:p>
                  </a:txBody>
                  <a:tcPr marL="6603" marR="6603" marT="10800" marB="10800"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4D7A86">
                        <a:alpha val="20000"/>
                      </a:srgbClr>
                    </a:solidFill>
                  </a:tcPr>
                </a:tc>
                <a:tc vMerge="1">
                  <a:txBody>
                    <a:bodyPr/>
                    <a:lstStyle/>
                    <a:p>
                      <a:pPr algn="ctr" rtl="0" fontAlgn="ctr"/>
                      <a:endParaRPr lang="ru-RU" sz="900" b="0" i="0" u="none" strike="noStrike" dirty="0">
                        <a:solidFill>
                          <a:srgbClr val="007F76"/>
                        </a:solidFill>
                        <a:effectLst/>
                        <a:latin typeface="Arial Narrow" panose="020B0606020202030204" pitchFamily="34" charset="0"/>
                      </a:endParaRPr>
                    </a:p>
                  </a:txBody>
                  <a:tcPr marL="6603" marR="6603" marT="10800" marB="10800"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4D7A86">
                        <a:alpha val="20000"/>
                      </a:srgbClr>
                    </a:solidFill>
                  </a:tcPr>
                </a:tc>
                <a:tc vMerge="1">
                  <a:txBody>
                    <a:bodyPr/>
                    <a:lstStyle/>
                    <a:p>
                      <a:endParaRPr lang="ru-KZ"/>
                    </a:p>
                  </a:txBody>
                  <a:tcPr/>
                </a:tc>
                <a:tc>
                  <a:txBody>
                    <a:bodyPr/>
                    <a:lstStyle/>
                    <a:p>
                      <a:pPr algn="ctr" fontAlgn="b"/>
                      <a:r>
                        <a:rPr lang="en-US" sz="1050" b="0" i="0" u="none" strike="noStrike" dirty="0">
                          <a:solidFill>
                            <a:schemeClr val="tx1"/>
                          </a:solidFill>
                          <a:effectLst/>
                          <a:latin typeface="Arial Narrow" panose="020B0606020202030204" pitchFamily="34" charset="0"/>
                        </a:rPr>
                        <a:t>I</a:t>
                      </a:r>
                      <a:endParaRPr lang="ru-RU" sz="1050" b="0" i="0" u="none" strike="noStrike" dirty="0">
                        <a:solidFill>
                          <a:schemeClr val="tx1"/>
                        </a:solidFill>
                        <a:effectLst/>
                        <a:latin typeface="Arial Narrow" panose="020B0606020202030204" pitchFamily="34" charset="0"/>
                      </a:endParaRPr>
                    </a:p>
                  </a:txBody>
                  <a:tcPr marL="9525" marR="9525" marT="0" marB="0" anchor="ctr">
                    <a:lnT w="635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ctr" fontAlgn="b"/>
                      <a:r>
                        <a:rPr lang="en-US" sz="1050" b="0" i="0" u="none" strike="noStrike" dirty="0">
                          <a:solidFill>
                            <a:schemeClr val="tx1"/>
                          </a:solidFill>
                          <a:effectLst/>
                          <a:latin typeface="Arial Narrow" panose="020B0606020202030204" pitchFamily="34" charset="0"/>
                        </a:rPr>
                        <a:t>II</a:t>
                      </a:r>
                      <a:endParaRPr lang="ru-RU" sz="1050" b="0" i="0" u="none" strike="noStrike" dirty="0">
                        <a:solidFill>
                          <a:schemeClr val="tx1"/>
                        </a:solidFill>
                        <a:effectLst/>
                        <a:latin typeface="Arial Narrow" panose="020B0606020202030204" pitchFamily="34" charset="0"/>
                      </a:endParaRPr>
                    </a:p>
                  </a:txBody>
                  <a:tcPr marL="9525" marR="9525" marT="0" marB="0" anchor="ctr">
                    <a:lnT w="635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ctr" fontAlgn="b"/>
                      <a:r>
                        <a:rPr lang="en-US" sz="1050" b="0" i="0" u="none" strike="noStrike" dirty="0">
                          <a:solidFill>
                            <a:schemeClr val="tx1"/>
                          </a:solidFill>
                          <a:effectLst/>
                          <a:latin typeface="Arial Narrow" panose="020B0606020202030204" pitchFamily="34" charset="0"/>
                        </a:rPr>
                        <a:t>III</a:t>
                      </a:r>
                      <a:endParaRPr lang="ru-RU" sz="1050" b="0" i="0" u="none" strike="noStrike" dirty="0">
                        <a:solidFill>
                          <a:schemeClr val="tx1"/>
                        </a:solidFill>
                        <a:effectLst/>
                        <a:latin typeface="Arial Narrow" panose="020B0606020202030204" pitchFamily="34" charset="0"/>
                      </a:endParaRPr>
                    </a:p>
                  </a:txBody>
                  <a:tcPr marL="9525" marR="9525" marT="0" marB="0" anchor="ctr">
                    <a:lnT w="635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ctr" fontAlgn="b"/>
                      <a:r>
                        <a:rPr lang="en-US" sz="1050" b="0" i="0" u="none" strike="noStrike" dirty="0">
                          <a:solidFill>
                            <a:schemeClr val="tx1"/>
                          </a:solidFill>
                          <a:effectLst/>
                          <a:latin typeface="Arial Narrow" panose="020B0606020202030204" pitchFamily="34" charset="0"/>
                        </a:rPr>
                        <a:t>IV</a:t>
                      </a:r>
                      <a:endParaRPr lang="ru-RU" sz="1050" b="0" i="0" u="none" strike="noStrike" dirty="0">
                        <a:solidFill>
                          <a:schemeClr val="tx1"/>
                        </a:solidFill>
                        <a:effectLst/>
                        <a:latin typeface="Arial Narrow" panose="020B0606020202030204" pitchFamily="34" charset="0"/>
                      </a:endParaRPr>
                    </a:p>
                  </a:txBody>
                  <a:tcPr marL="9525" marR="9525" marT="0" marB="0" anchor="ctr">
                    <a:lnR w="1270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vMerge="1">
                  <a:txBody>
                    <a:bodyPr/>
                    <a:lstStyle/>
                    <a:p>
                      <a:pPr algn="ctr" fontAlgn="b"/>
                      <a:endParaRPr lang="ru-RU" sz="1050" b="0" i="0" u="none" strike="noStrike" dirty="0">
                        <a:solidFill>
                          <a:srgbClr val="007F76"/>
                        </a:solidFill>
                        <a:effectLst/>
                        <a:latin typeface="Arial Narrow" panose="020B0606020202030204" pitchFamily="34" charset="0"/>
                      </a:endParaRPr>
                    </a:p>
                  </a:txBody>
                  <a:tcPr marL="9525" marR="9525" marT="9525" marB="0"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4D7A86">
                        <a:alpha val="20000"/>
                      </a:srgbClr>
                    </a:solidFill>
                  </a:tcPr>
                </a:tc>
                <a:tc>
                  <a:txBody>
                    <a:bodyPr/>
                    <a:lstStyle/>
                    <a:p>
                      <a:pPr algn="ctr" fontAlgn="b"/>
                      <a:r>
                        <a:rPr lang="en-US" sz="1050" b="0" i="0" u="none" strike="noStrike" dirty="0">
                          <a:solidFill>
                            <a:schemeClr val="tx1"/>
                          </a:solidFill>
                          <a:effectLst/>
                          <a:latin typeface="Arial Narrow" panose="020B0606020202030204" pitchFamily="34" charset="0"/>
                        </a:rPr>
                        <a:t>I </a:t>
                      </a:r>
                      <a:r>
                        <a:rPr lang="ru-RU" sz="1050" b="0" i="0" u="none" strike="noStrike" dirty="0">
                          <a:solidFill>
                            <a:schemeClr val="tx1"/>
                          </a:solidFill>
                          <a:effectLst/>
                          <a:latin typeface="Arial Narrow" panose="020B0606020202030204" pitchFamily="34" charset="0"/>
                        </a:rPr>
                        <a:t>(факт)</a:t>
                      </a:r>
                    </a:p>
                  </a:txBody>
                  <a:tcPr marL="9525" marR="9525" marT="0" marB="0" anchor="ctr">
                    <a:lnL>
                      <a:noFill/>
                    </a:lnL>
                    <a:lnR>
                      <a:noFill/>
                    </a:lnR>
                    <a:lnT w="635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50" b="0" i="0" u="none" strike="noStrike" dirty="0">
                          <a:solidFill>
                            <a:srgbClr val="007F76"/>
                          </a:solidFill>
                          <a:effectLst/>
                          <a:latin typeface="Arial Narrow" panose="020B0606020202030204" pitchFamily="34" charset="0"/>
                        </a:rPr>
                        <a:t>II</a:t>
                      </a:r>
                      <a:endParaRPr lang="ru-RU" sz="1050" b="0" i="0" u="none" strike="noStrike" dirty="0">
                        <a:solidFill>
                          <a:srgbClr val="007F76"/>
                        </a:solidFill>
                        <a:effectLst/>
                        <a:latin typeface="Arial Narrow" panose="020B0606020202030204" pitchFamily="34" charset="0"/>
                      </a:endParaRPr>
                    </a:p>
                  </a:txBody>
                  <a:tcPr marL="9525" marR="9525" marT="0" marB="0" anchor="ctr">
                    <a:lnL>
                      <a:noFill/>
                    </a:lnL>
                    <a:lnR>
                      <a:noFill/>
                    </a:lnR>
                    <a:lnT w="635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50" b="0" i="0" u="none" strike="noStrike" dirty="0">
                          <a:solidFill>
                            <a:srgbClr val="007F76"/>
                          </a:solidFill>
                          <a:effectLst/>
                          <a:latin typeface="Arial Narrow" panose="020B0606020202030204" pitchFamily="34" charset="0"/>
                        </a:rPr>
                        <a:t>III</a:t>
                      </a:r>
                      <a:endParaRPr lang="ru-RU" sz="1050" b="0" i="0" u="none" strike="noStrike" dirty="0">
                        <a:solidFill>
                          <a:srgbClr val="007F76"/>
                        </a:solidFill>
                        <a:effectLst/>
                        <a:latin typeface="Arial Narrow" panose="020B0606020202030204" pitchFamily="34" charset="0"/>
                      </a:endParaRPr>
                    </a:p>
                  </a:txBody>
                  <a:tcPr marL="9525" marR="9525" marT="0" marB="0" anchor="ctr">
                    <a:lnL>
                      <a:noFill/>
                    </a:lnL>
                    <a:lnR>
                      <a:noFill/>
                    </a:lnR>
                    <a:lnT w="635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50" b="0" i="0" u="none" strike="noStrike" dirty="0">
                          <a:solidFill>
                            <a:srgbClr val="007F76"/>
                          </a:solidFill>
                          <a:effectLst/>
                          <a:latin typeface="Arial Narrow" panose="020B0606020202030204" pitchFamily="34" charset="0"/>
                        </a:rPr>
                        <a:t>IV</a:t>
                      </a:r>
                      <a:endParaRPr lang="ru-RU" sz="1050" b="0" i="0" u="none" strike="noStrike" dirty="0">
                        <a:solidFill>
                          <a:srgbClr val="007F76"/>
                        </a:solidFill>
                        <a:effectLst/>
                        <a:latin typeface="Arial Narrow" panose="020B0606020202030204" pitchFamily="34" charset="0"/>
                      </a:endParaRPr>
                    </a:p>
                  </a:txBody>
                  <a:tcPr marL="9525" marR="9525" marT="0" marB="0" anchor="ctr">
                    <a:lnL>
                      <a:noFill/>
                    </a:lnL>
                    <a:lnR>
                      <a:noFill/>
                    </a:lnR>
                    <a:lnT w="635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vMerge="1">
                  <a:txBody>
                    <a:bodyPr/>
                    <a:lstStyle/>
                    <a:p>
                      <a:pPr algn="ctr" fontAlgn="b"/>
                      <a:endParaRPr lang="ru-RU" sz="900" b="0" i="0" u="none" strike="noStrike" dirty="0">
                        <a:solidFill>
                          <a:srgbClr val="007F76"/>
                        </a:solidFill>
                        <a:effectLst/>
                        <a:latin typeface="Arial Narrow" panose="020B0606020202030204" pitchFamily="34" charset="0"/>
                      </a:endParaRPr>
                    </a:p>
                  </a:txBody>
                  <a:tcPr marL="9525" marR="9525" marT="9525" marB="0"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4D7A86">
                        <a:alpha val="20000"/>
                      </a:srgbClr>
                    </a:solidFill>
                  </a:tcPr>
                </a:tc>
                <a:extLst>
                  <a:ext uri="{0D108BD9-81ED-4DB2-BD59-A6C34878D82A}">
                    <a16:rowId xmlns:a16="http://schemas.microsoft.com/office/drawing/2014/main" val="3582961751"/>
                  </a:ext>
                </a:extLst>
              </a:tr>
              <a:tr h="152142">
                <a:tc gridSpan="14">
                  <a:txBody>
                    <a:bodyPr/>
                    <a:lstStyle/>
                    <a:p>
                      <a:pPr algn="ctr" rtl="0" fontAlgn="ctr"/>
                      <a:r>
                        <a:rPr lang="ru-RU" sz="900" b="1" u="none" strike="noStrike" dirty="0">
                          <a:solidFill>
                            <a:srgbClr val="007F76"/>
                          </a:solidFill>
                          <a:effectLst/>
                          <a:latin typeface="Arial Narrow" panose="020B0606020202030204" pitchFamily="34" charset="0"/>
                        </a:rPr>
                        <a:t>БАЗАЛЫҚ СЦЕНАРИЙ</a:t>
                      </a:r>
                    </a:p>
                  </a:txBody>
                  <a:tcPr marL="9525" marR="9525" marT="0" marB="0"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007F76">
                        <a:alpha val="40000"/>
                      </a:srgbClr>
                    </a:solidFill>
                  </a:tcPr>
                </a:tc>
                <a:tc hMerge="1">
                  <a:txBody>
                    <a:bodyPr/>
                    <a:lstStyle/>
                    <a:p>
                      <a:endParaRPr lang="ru-RU"/>
                    </a:p>
                  </a:txBody>
                  <a:tcPr/>
                </a:tc>
                <a:tc hMerge="1">
                  <a:txBody>
                    <a:bodyPr/>
                    <a:lstStyle/>
                    <a:p>
                      <a:endParaRPr lang="ru-RU"/>
                    </a:p>
                  </a:txBody>
                  <a:tcPr>
                    <a:lnL w="12700" cap="flat" cmpd="sng" algn="ctr">
                      <a:solidFill>
                        <a:schemeClr val="tx1"/>
                      </a:solidFill>
                      <a:prstDash val="solid"/>
                      <a:round/>
                      <a:headEnd type="none" w="med" len="med"/>
                      <a:tailEnd type="none" w="med" len="med"/>
                    </a:lnL>
                    <a:lnT w="12700" cap="flat" cmpd="sng" algn="ctr">
                      <a:solidFill>
                        <a:schemeClr val="tx1"/>
                      </a:solidFill>
                      <a:prstDash val="solid"/>
                      <a:round/>
                      <a:headEnd type="none" w="med" len="med"/>
                      <a:tailEnd type="none" w="med" len="med"/>
                    </a:lnT>
                  </a:tcPr>
                </a:tc>
                <a:tc hMerge="1">
                  <a:txBody>
                    <a:bodyPr/>
                    <a:lstStyle/>
                    <a:p>
                      <a:pPr algn="ctr" fontAlgn="b"/>
                      <a:r>
                        <a:rPr lang="ru-RU" sz="900" b="1" i="0" u="none" strike="noStrike" cap="none" dirty="0">
                          <a:solidFill>
                            <a:schemeClr val="tx1"/>
                          </a:solidFill>
                          <a:effectLst/>
                          <a:latin typeface="Arial Narrow" panose="020B0606020202030204" pitchFamily="34" charset="0"/>
                          <a:ea typeface="+mn-ea"/>
                          <a:cs typeface="+mn-cs"/>
                          <a:sym typeface="Arial"/>
                        </a:rPr>
                        <a:t>1 074 391</a:t>
                      </a:r>
                      <a:endParaRPr lang="ru-KZ" sz="900" b="1" i="0" u="none" strike="noStrike" cap="none" dirty="0">
                        <a:solidFill>
                          <a:schemeClr val="tx1"/>
                        </a:solidFill>
                        <a:effectLst/>
                        <a:latin typeface="Arial Narrow" panose="020B0606020202030204" pitchFamily="34" charset="0"/>
                        <a:ea typeface="+mn-ea"/>
                        <a:cs typeface="+mn-cs"/>
                        <a:sym typeface="Arial"/>
                      </a:endParaRPr>
                    </a:p>
                  </a:txBody>
                  <a:tcPr marL="9525" marR="9525" marT="0" marB="0" anchor="ctr">
                    <a:lnL w="12700" cap="flat" cmpd="sng" algn="ctr">
                      <a:solidFill>
                        <a:schemeClr val="tx1"/>
                      </a:solidFill>
                      <a:prstDash val="solid"/>
                      <a:round/>
                      <a:headEnd type="none" w="med" len="med"/>
                      <a:tailEnd type="none" w="med" len="med"/>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65000"/>
                        <a:alpha val="20000"/>
                      </a:schemeClr>
                    </a:solidFill>
                  </a:tcPr>
                </a:tc>
                <a:tc hMerge="1">
                  <a:txBody>
                    <a:bodyPr/>
                    <a:lstStyle/>
                    <a:p>
                      <a:pPr algn="ctr" fontAlgn="b"/>
                      <a:r>
                        <a:rPr lang="ru-KZ" sz="900" b="1" i="0" u="none" strike="noStrike" cap="none" dirty="0">
                          <a:solidFill>
                            <a:schemeClr val="tx1"/>
                          </a:solidFill>
                          <a:effectLst/>
                          <a:latin typeface="Arial Narrow" panose="020B0606020202030204" pitchFamily="34" charset="0"/>
                          <a:ea typeface="+mn-ea"/>
                          <a:cs typeface="+mn-cs"/>
                          <a:sym typeface="Arial"/>
                        </a:rPr>
                        <a:t>211</a:t>
                      </a:r>
                      <a:r>
                        <a:rPr lang="ru-RU" sz="900" b="1" i="0" u="none" strike="noStrike" cap="none" dirty="0">
                          <a:solidFill>
                            <a:schemeClr val="tx1"/>
                          </a:solidFill>
                          <a:effectLst/>
                          <a:latin typeface="Arial Narrow" panose="020B0606020202030204" pitchFamily="34" charset="0"/>
                          <a:ea typeface="+mn-ea"/>
                          <a:cs typeface="+mn-cs"/>
                          <a:sym typeface="Arial"/>
                        </a:rPr>
                        <a:t> </a:t>
                      </a:r>
                      <a:r>
                        <a:rPr lang="ru-KZ" sz="900" b="1" i="0" u="none" strike="noStrike" cap="none" dirty="0">
                          <a:solidFill>
                            <a:schemeClr val="tx1"/>
                          </a:solidFill>
                          <a:effectLst/>
                          <a:latin typeface="Arial Narrow" panose="020B0606020202030204" pitchFamily="34" charset="0"/>
                          <a:ea typeface="+mn-ea"/>
                          <a:cs typeface="+mn-cs"/>
                          <a:sym typeface="Arial"/>
                        </a:rPr>
                        <a:t>344</a:t>
                      </a:r>
                    </a:p>
                  </a:txBody>
                  <a:tcPr marL="9525" marR="9525" marT="0" marB="0"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65000"/>
                        <a:alpha val="20000"/>
                      </a:schemeClr>
                    </a:solidFill>
                  </a:tcPr>
                </a:tc>
                <a:tc hMerge="1">
                  <a:txBody>
                    <a:bodyPr/>
                    <a:lstStyle/>
                    <a:p>
                      <a:pPr algn="ctr" fontAlgn="b"/>
                      <a:r>
                        <a:rPr lang="ru-KZ" sz="900" b="1" i="0" u="none" strike="noStrike" cap="none" dirty="0">
                          <a:solidFill>
                            <a:schemeClr val="tx1"/>
                          </a:solidFill>
                          <a:effectLst/>
                          <a:latin typeface="Arial Narrow" panose="020B0606020202030204" pitchFamily="34" charset="0"/>
                          <a:ea typeface="+mn-ea"/>
                          <a:cs typeface="+mn-cs"/>
                          <a:sym typeface="Arial"/>
                        </a:rPr>
                        <a:t>272</a:t>
                      </a:r>
                      <a:r>
                        <a:rPr lang="ru-RU" sz="900" b="1" i="0" u="none" strike="noStrike" cap="none" dirty="0">
                          <a:solidFill>
                            <a:schemeClr val="tx1"/>
                          </a:solidFill>
                          <a:effectLst/>
                          <a:latin typeface="Arial Narrow" panose="020B0606020202030204" pitchFamily="34" charset="0"/>
                          <a:ea typeface="+mn-ea"/>
                          <a:cs typeface="+mn-cs"/>
                          <a:sym typeface="Arial"/>
                        </a:rPr>
                        <a:t> </a:t>
                      </a:r>
                      <a:r>
                        <a:rPr lang="ru-KZ" sz="900" b="1" i="0" u="none" strike="noStrike" cap="none" dirty="0">
                          <a:solidFill>
                            <a:schemeClr val="tx1"/>
                          </a:solidFill>
                          <a:effectLst/>
                          <a:latin typeface="Arial Narrow" panose="020B0606020202030204" pitchFamily="34" charset="0"/>
                          <a:ea typeface="+mn-ea"/>
                          <a:cs typeface="+mn-cs"/>
                          <a:sym typeface="Arial"/>
                        </a:rPr>
                        <a:t>354</a:t>
                      </a:r>
                    </a:p>
                  </a:txBody>
                  <a:tcPr marL="9525" marR="9525" marT="0" marB="0"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65000"/>
                        <a:alpha val="20000"/>
                      </a:schemeClr>
                    </a:solidFill>
                  </a:tcPr>
                </a:tc>
                <a:tc hMerge="1">
                  <a:txBody>
                    <a:bodyPr/>
                    <a:lstStyle/>
                    <a:p>
                      <a:pPr algn="ctr" fontAlgn="b"/>
                      <a:r>
                        <a:rPr lang="ru-KZ" sz="900" b="1" i="0" u="none" strike="noStrike" cap="none" dirty="0">
                          <a:solidFill>
                            <a:schemeClr val="tx1"/>
                          </a:solidFill>
                          <a:effectLst/>
                          <a:latin typeface="Arial Narrow" panose="020B0606020202030204" pitchFamily="34" charset="0"/>
                          <a:ea typeface="+mn-ea"/>
                          <a:cs typeface="+mn-cs"/>
                          <a:sym typeface="Arial"/>
                        </a:rPr>
                        <a:t>299</a:t>
                      </a:r>
                      <a:r>
                        <a:rPr lang="ru-RU" sz="900" b="1" i="0" u="none" strike="noStrike" cap="none" dirty="0">
                          <a:solidFill>
                            <a:schemeClr val="tx1"/>
                          </a:solidFill>
                          <a:effectLst/>
                          <a:latin typeface="Arial Narrow" panose="020B0606020202030204" pitchFamily="34" charset="0"/>
                          <a:ea typeface="+mn-ea"/>
                          <a:cs typeface="+mn-cs"/>
                          <a:sym typeface="Arial"/>
                        </a:rPr>
                        <a:t> </a:t>
                      </a:r>
                      <a:r>
                        <a:rPr lang="ru-KZ" sz="900" b="1" i="0" u="none" strike="noStrike" cap="none" dirty="0">
                          <a:solidFill>
                            <a:schemeClr val="tx1"/>
                          </a:solidFill>
                          <a:effectLst/>
                          <a:latin typeface="Arial Narrow" panose="020B0606020202030204" pitchFamily="34" charset="0"/>
                          <a:ea typeface="+mn-ea"/>
                          <a:cs typeface="+mn-cs"/>
                          <a:sym typeface="Arial"/>
                        </a:rPr>
                        <a:t>136</a:t>
                      </a:r>
                    </a:p>
                  </a:txBody>
                  <a:tcPr marL="9525" marR="9525" marT="0" marB="0"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65000"/>
                        <a:alpha val="20000"/>
                      </a:schemeClr>
                    </a:solidFill>
                  </a:tcPr>
                </a:tc>
                <a:tc hMerge="1">
                  <a:txBody>
                    <a:bodyPr/>
                    <a:lstStyle/>
                    <a:p>
                      <a:pPr algn="ctr" fontAlgn="b"/>
                      <a:r>
                        <a:rPr lang="ru-KZ" sz="900" b="1" i="0" u="none" strike="noStrike" cap="none" dirty="0">
                          <a:solidFill>
                            <a:schemeClr val="tx1"/>
                          </a:solidFill>
                          <a:effectLst/>
                          <a:latin typeface="Arial Narrow" panose="020B0606020202030204" pitchFamily="34" charset="0"/>
                          <a:ea typeface="+mn-ea"/>
                          <a:cs typeface="+mn-cs"/>
                          <a:sym typeface="Arial"/>
                        </a:rPr>
                        <a:t>291</a:t>
                      </a:r>
                      <a:r>
                        <a:rPr lang="ru-RU" sz="900" b="1" i="0" u="none" strike="noStrike" cap="none" dirty="0">
                          <a:solidFill>
                            <a:schemeClr val="tx1"/>
                          </a:solidFill>
                          <a:effectLst/>
                          <a:latin typeface="Arial Narrow" panose="020B0606020202030204" pitchFamily="34" charset="0"/>
                          <a:ea typeface="+mn-ea"/>
                          <a:cs typeface="+mn-cs"/>
                          <a:sym typeface="Arial"/>
                        </a:rPr>
                        <a:t> </a:t>
                      </a:r>
                      <a:r>
                        <a:rPr lang="ru-KZ" sz="900" b="1" i="0" u="none" strike="noStrike" cap="none" dirty="0">
                          <a:solidFill>
                            <a:schemeClr val="tx1"/>
                          </a:solidFill>
                          <a:effectLst/>
                          <a:latin typeface="Arial Narrow" panose="020B0606020202030204" pitchFamily="34" charset="0"/>
                          <a:ea typeface="+mn-ea"/>
                          <a:cs typeface="+mn-cs"/>
                          <a:sym typeface="Arial"/>
                        </a:rPr>
                        <a:t>557</a:t>
                      </a:r>
                    </a:p>
                  </a:txBody>
                  <a:tcPr marL="9525" marR="9525" marT="0" marB="0" anchor="ctr">
                    <a:lnL>
                      <a:noFill/>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65000"/>
                        <a:alpha val="20000"/>
                      </a:schemeClr>
                    </a:solidFill>
                  </a:tcPr>
                </a:tc>
                <a:tc hMerge="1">
                  <a:txBody>
                    <a:bodyPr/>
                    <a:lstStyle/>
                    <a:p>
                      <a:pPr marL="0" marR="0" lvl="0" indent="0" algn="ctr" defTabSz="914400" rtl="0" eaLnBrk="1" fontAlgn="ctr" latinLnBrk="0" hangingPunct="1">
                        <a:lnSpc>
                          <a:spcPct val="100000"/>
                        </a:lnSpc>
                        <a:spcBef>
                          <a:spcPts val="0"/>
                        </a:spcBef>
                        <a:spcAft>
                          <a:spcPts val="0"/>
                        </a:spcAft>
                        <a:buClrTx/>
                        <a:buSzTx/>
                        <a:buFontTx/>
                        <a:buNone/>
                        <a:tabLst/>
                        <a:defRPr/>
                      </a:pPr>
                      <a:r>
                        <a:rPr lang="ru-KZ" sz="900" b="1" i="0" u="none" strike="noStrike" cap="none" dirty="0">
                          <a:solidFill>
                            <a:srgbClr val="007F76"/>
                          </a:solidFill>
                          <a:effectLst/>
                          <a:latin typeface="Arial Narrow" panose="020B0606020202030204" pitchFamily="34" charset="0"/>
                          <a:ea typeface="+mn-ea"/>
                          <a:cs typeface="+mn-cs"/>
                          <a:sym typeface="Arial"/>
                        </a:rPr>
                        <a:t>1 103 799</a:t>
                      </a:r>
                    </a:p>
                  </a:txBody>
                  <a:tcPr marL="9525" marR="9525" marT="0" marB="0" anchor="ctr">
                    <a:lnL w="12700" cap="flat" cmpd="sng" algn="ctr">
                      <a:solidFill>
                        <a:schemeClr val="tx1"/>
                      </a:solidFill>
                      <a:prstDash val="solid"/>
                      <a:round/>
                      <a:headEnd type="none" w="med" len="med"/>
                      <a:tailEnd type="none" w="med" len="med"/>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007F76">
                        <a:alpha val="20000"/>
                      </a:srgbClr>
                    </a:solidFill>
                  </a:tcPr>
                </a:tc>
                <a:tc hMerge="1">
                  <a:txBody>
                    <a:bodyPr/>
                    <a:lstStyle/>
                    <a:p>
                      <a:pPr algn="ctr" rtl="0" fontAlgn="ctr"/>
                      <a:r>
                        <a:rPr lang="ru-KZ" sz="900" b="1" i="0" u="none" strike="noStrike" cap="none" dirty="0">
                          <a:solidFill>
                            <a:schemeClr val="tx1"/>
                          </a:solidFill>
                          <a:effectLst/>
                          <a:latin typeface="Arial Narrow" panose="020B0606020202030204" pitchFamily="34" charset="0"/>
                          <a:ea typeface="+mn-ea"/>
                          <a:cs typeface="+mn-cs"/>
                          <a:sym typeface="Arial"/>
                        </a:rPr>
                        <a:t>220 533</a:t>
                      </a:r>
                    </a:p>
                  </a:txBody>
                  <a:tcPr marL="9525" marR="9525" marT="0" marB="0"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50000"/>
                        <a:alpha val="20000"/>
                      </a:schemeClr>
                    </a:solidFill>
                  </a:tcPr>
                </a:tc>
                <a:tc hMerge="1">
                  <a:txBody>
                    <a:bodyPr/>
                    <a:lstStyle/>
                    <a:p>
                      <a:pPr algn="ctr" rtl="0" fontAlgn="ctr"/>
                      <a:r>
                        <a:rPr lang="ru-KZ" sz="900" b="1" i="0" u="none" strike="noStrike" cap="none" dirty="0">
                          <a:solidFill>
                            <a:srgbClr val="007F76"/>
                          </a:solidFill>
                          <a:effectLst/>
                          <a:latin typeface="Arial Narrow" panose="020B0606020202030204" pitchFamily="34" charset="0"/>
                          <a:ea typeface="+mn-ea"/>
                          <a:cs typeface="+mn-cs"/>
                          <a:sym typeface="Arial"/>
                        </a:rPr>
                        <a:t>240 505</a:t>
                      </a:r>
                    </a:p>
                  </a:txBody>
                  <a:tcPr marL="9525" marR="9525" marT="0" marB="0"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007F76">
                        <a:alpha val="20000"/>
                      </a:srgbClr>
                    </a:solidFill>
                  </a:tcPr>
                </a:tc>
                <a:tc hMerge="1">
                  <a:txBody>
                    <a:bodyPr/>
                    <a:lstStyle/>
                    <a:p>
                      <a:pPr algn="ctr" rtl="0" fontAlgn="ctr"/>
                      <a:r>
                        <a:rPr lang="ru-KZ" sz="900" b="1" i="0" u="none" strike="noStrike" cap="none" dirty="0">
                          <a:solidFill>
                            <a:srgbClr val="007F76"/>
                          </a:solidFill>
                          <a:effectLst/>
                          <a:latin typeface="Arial Narrow" panose="020B0606020202030204" pitchFamily="34" charset="0"/>
                          <a:ea typeface="+mn-ea"/>
                          <a:cs typeface="+mn-cs"/>
                          <a:sym typeface="Arial"/>
                        </a:rPr>
                        <a:t>300 190</a:t>
                      </a:r>
                    </a:p>
                  </a:txBody>
                  <a:tcPr marL="9525" marR="9525" marT="0" marB="0"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007F76">
                        <a:alpha val="20000"/>
                      </a:srgbClr>
                    </a:solidFill>
                  </a:tcPr>
                </a:tc>
                <a:tc hMerge="1">
                  <a:txBody>
                    <a:bodyPr/>
                    <a:lstStyle/>
                    <a:p>
                      <a:pPr algn="ctr" rtl="0" fontAlgn="ctr"/>
                      <a:r>
                        <a:rPr lang="ru-KZ" sz="900" b="1" i="0" u="none" strike="noStrike" cap="none" dirty="0">
                          <a:solidFill>
                            <a:srgbClr val="007F76"/>
                          </a:solidFill>
                          <a:effectLst/>
                          <a:latin typeface="Arial Narrow" panose="020B0606020202030204" pitchFamily="34" charset="0"/>
                          <a:ea typeface="+mn-ea"/>
                          <a:cs typeface="+mn-cs"/>
                          <a:sym typeface="Arial"/>
                        </a:rPr>
                        <a:t>342 571</a:t>
                      </a:r>
                    </a:p>
                  </a:txBody>
                  <a:tcPr marL="9525" marR="9525" marT="0" marB="0"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007F76">
                        <a:alpha val="20000"/>
                      </a:srgbClr>
                    </a:solidFill>
                  </a:tcPr>
                </a:tc>
                <a:tc hMerge="1">
                  <a:txBody>
                    <a:bodyPr/>
                    <a:lstStyle/>
                    <a:p>
                      <a:pPr algn="ctr" rtl="0" fontAlgn="b"/>
                      <a:r>
                        <a:rPr lang="en-US" sz="900" b="1" i="0" u="none" strike="noStrike" dirty="0">
                          <a:solidFill>
                            <a:srgbClr val="007F76"/>
                          </a:solidFill>
                          <a:effectLst/>
                          <a:latin typeface="Arial Narrow" panose="020B0606020202030204" pitchFamily="34" charset="0"/>
                        </a:rPr>
                        <a:t>100%</a:t>
                      </a:r>
                    </a:p>
                  </a:txBody>
                  <a:tcPr marL="9525" marR="9525" marT="0" marB="0"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007F76">
                        <a:alpha val="20000"/>
                      </a:srgbClr>
                    </a:solidFill>
                  </a:tcPr>
                </a:tc>
                <a:extLst>
                  <a:ext uri="{0D108BD9-81ED-4DB2-BD59-A6C34878D82A}">
                    <a16:rowId xmlns:a16="http://schemas.microsoft.com/office/drawing/2014/main" val="2126759895"/>
                  </a:ext>
                </a:extLst>
              </a:tr>
              <a:tr h="144837">
                <a:tc>
                  <a:txBody>
                    <a:bodyPr/>
                    <a:lstStyle/>
                    <a:p>
                      <a:pPr algn="ctr" fontAlgn="b"/>
                      <a:r>
                        <a:rPr lang="ru-RU" sz="800" u="none" strike="noStrike" dirty="0">
                          <a:solidFill>
                            <a:srgbClr val="007F76"/>
                          </a:solidFill>
                          <a:effectLst/>
                          <a:latin typeface="Arial Narrow" panose="020B0606020202030204" pitchFamily="34" charset="0"/>
                        </a:rPr>
                        <a:t>1</a:t>
                      </a:r>
                      <a:endParaRPr lang="en-US" sz="800" b="0" i="0" u="none" strike="noStrike" dirty="0">
                        <a:solidFill>
                          <a:srgbClr val="007F76"/>
                        </a:solidFill>
                        <a:effectLst/>
                        <a:latin typeface="Arial Narrow" panose="020B0606020202030204" pitchFamily="34" charset="0"/>
                      </a:endParaRPr>
                    </a:p>
                  </a:txBody>
                  <a:tcPr marL="9525" marR="9525" marT="0" marB="0" anchor="ctr">
                    <a:lnT w="12700" cap="flat" cmpd="sng" algn="ctr">
                      <a:solidFill>
                        <a:schemeClr val="tx1"/>
                      </a:solidFill>
                      <a:prstDash val="solid"/>
                      <a:round/>
                      <a:headEnd type="none" w="med" len="med"/>
                      <a:tailEnd type="none" w="med" len="med"/>
                    </a:lnT>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9629-7</a:t>
                      </a:r>
                    </a:p>
                  </a:txBody>
                  <a:tcPr marL="9525" marR="9525" marT="9525" marB="0" anchor="ctr">
                    <a:lnT w="12700" cap="flat" cmpd="sng" algn="ctr">
                      <a:solidFill>
                        <a:schemeClr val="tx1"/>
                      </a:solidFill>
                      <a:prstDash val="solid"/>
                      <a:round/>
                      <a:headEnd type="none" w="med" len="med"/>
                      <a:tailEnd type="none" w="med" len="med"/>
                    </a:lnT>
                    <a:solidFill>
                      <a:schemeClr val="accent6">
                        <a:lumMod val="50000"/>
                        <a:alpha val="1000"/>
                      </a:schemeClr>
                    </a:solidFill>
                  </a:tcPr>
                </a:tc>
                <a:tc>
                  <a:txBody>
                    <a:bodyPr/>
                    <a:lstStyle/>
                    <a:p>
                      <a:pPr marL="72000" algn="l" fontAlgn="ctr"/>
                      <a:r>
                        <a:rPr lang="ru-RU" sz="800" b="0" i="0" u="none" strike="noStrike" dirty="0" err="1">
                          <a:solidFill>
                            <a:srgbClr val="000000"/>
                          </a:solidFill>
                          <a:effectLst/>
                          <a:latin typeface="Arial Narrow" panose="020B0606020202030204" pitchFamily="34" charset="0"/>
                        </a:rPr>
                        <a:t>Әртүрлі</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жұмысты</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атқарушылар</a:t>
                      </a:r>
                      <a:endParaRPr lang="ru-RU" sz="800" b="0" i="0" u="none" strike="noStrike" dirty="0">
                        <a:solidFill>
                          <a:srgbClr val="000000"/>
                        </a:solidFill>
                        <a:effectLst/>
                        <a:latin typeface="Arial Narrow" panose="020B0606020202030204" pitchFamily="34" charset="0"/>
                      </a:endParaRPr>
                    </a:p>
                  </a:txBody>
                  <a:tcPr marL="9525" marR="9525" marT="9525" marB="0" anchor="ctr">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1 155</a:t>
                      </a:r>
                    </a:p>
                  </a:txBody>
                  <a:tcPr marL="9525" marR="9525" marT="9525" marB="0" anchor="ctr">
                    <a:lnL w="12700" cap="flat" cmpd="sng" algn="ctr">
                      <a:solidFill>
                        <a:schemeClr val="tx1"/>
                      </a:solidFill>
                      <a:prstDash val="solid"/>
                      <a:round/>
                      <a:headEnd type="none" w="med" len="med"/>
                      <a:tailEnd type="none" w="med" len="med"/>
                    </a:lnL>
                    <a:lnT w="12700" cap="flat" cmpd="sng" algn="ctr">
                      <a:solidFill>
                        <a:schemeClr val="tx1"/>
                      </a:solidFill>
                      <a:prstDash val="solid"/>
                      <a:round/>
                      <a:headEnd type="none" w="med" len="med"/>
                      <a:tailEnd type="none" w="med" len="med"/>
                    </a:lnT>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114</a:t>
                      </a:r>
                    </a:p>
                  </a:txBody>
                  <a:tcPr marL="9525" marR="9525" marT="9525" marB="0" anchor="ctr">
                    <a:lnT w="12700" cap="flat" cmpd="sng" algn="ctr">
                      <a:solidFill>
                        <a:schemeClr val="tx1"/>
                      </a:solidFill>
                      <a:prstDash val="solid"/>
                      <a:round/>
                      <a:headEnd type="none" w="med" len="med"/>
                      <a:tailEnd type="none" w="med" len="med"/>
                    </a:lnT>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248</a:t>
                      </a:r>
                    </a:p>
                  </a:txBody>
                  <a:tcPr marL="9525" marR="9525" marT="9525" marB="0" anchor="ctr">
                    <a:lnT w="12700" cap="flat" cmpd="sng" algn="ctr">
                      <a:solidFill>
                        <a:schemeClr val="tx1"/>
                      </a:solidFill>
                      <a:prstDash val="solid"/>
                      <a:round/>
                      <a:headEnd type="none" w="med" len="med"/>
                      <a:tailEnd type="none" w="med" len="med"/>
                    </a:lnT>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358</a:t>
                      </a:r>
                    </a:p>
                  </a:txBody>
                  <a:tcPr marL="9525" marR="9525" marT="9525" marB="0" anchor="ctr">
                    <a:lnT w="12700" cap="flat" cmpd="sng" algn="ctr">
                      <a:solidFill>
                        <a:schemeClr val="tx1"/>
                      </a:solidFill>
                      <a:prstDash val="solid"/>
                      <a:round/>
                      <a:headEnd type="none" w="med" len="med"/>
                      <a:tailEnd type="none" w="med" len="med"/>
                    </a:lnT>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435</a:t>
                      </a:r>
                    </a:p>
                  </a:txBody>
                  <a:tcPr marL="9525" marR="9525" marT="9525" marB="0" anchor="ctr">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1 674</a:t>
                      </a:r>
                    </a:p>
                  </a:txBody>
                  <a:tcPr marL="9525" marR="9525" marT="9525" marB="0" anchor="ctr">
                    <a:lnL w="12700" cap="flat" cmpd="sng" algn="ctr">
                      <a:solidFill>
                        <a:schemeClr val="tx1"/>
                      </a:solidFill>
                      <a:prstDash val="solid"/>
                      <a:round/>
                      <a:headEnd type="none" w="med" len="med"/>
                      <a:tailEnd type="none" w="med" len="med"/>
                    </a:lnL>
                    <a:lnT w="12700" cap="flat" cmpd="sng" algn="ctr">
                      <a:solidFill>
                        <a:schemeClr val="tx1"/>
                      </a:solidFill>
                      <a:prstDash val="solid"/>
                      <a:round/>
                      <a:headEnd type="none" w="med" len="med"/>
                      <a:tailEnd type="none" w="med" len="med"/>
                    </a:lnT>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327</a:t>
                      </a:r>
                    </a:p>
                  </a:txBody>
                  <a:tcPr marL="9525" marR="9525" marT="9525" marB="0" anchor="ctr">
                    <a:lnT w="12700" cap="flat" cmpd="sng" algn="ctr">
                      <a:solidFill>
                        <a:schemeClr val="tx1"/>
                      </a:solidFill>
                      <a:prstDash val="solid"/>
                      <a:round/>
                      <a:headEnd type="none" w="med" len="med"/>
                      <a:tailEnd type="none" w="med" len="med"/>
                    </a:lnT>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416</a:t>
                      </a:r>
                    </a:p>
                  </a:txBody>
                  <a:tcPr marL="9525" marR="9525" marT="9525" marB="0" anchor="ctr">
                    <a:lnT w="12700" cap="flat" cmpd="sng" algn="ctr">
                      <a:solidFill>
                        <a:schemeClr val="tx1"/>
                      </a:solidFill>
                      <a:prstDash val="solid"/>
                      <a:round/>
                      <a:headEnd type="none" w="med" len="med"/>
                      <a:tailEnd type="none" w="med" len="med"/>
                    </a:lnT>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383</a:t>
                      </a:r>
                    </a:p>
                  </a:txBody>
                  <a:tcPr marL="9525" marR="9525" marT="9525" marB="0" anchor="ctr">
                    <a:lnT w="12700" cap="flat" cmpd="sng" algn="ctr">
                      <a:solidFill>
                        <a:schemeClr val="tx1"/>
                      </a:solidFill>
                      <a:prstDash val="solid"/>
                      <a:round/>
                      <a:headEnd type="none" w="med" len="med"/>
                      <a:tailEnd type="none" w="med" len="med"/>
                    </a:lnT>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548</a:t>
                      </a:r>
                    </a:p>
                  </a:txBody>
                  <a:tcPr marL="9525" marR="9525" marT="9525" marB="0" anchor="ctr">
                    <a:lnT w="12700" cap="flat" cmpd="sng" algn="ctr">
                      <a:solidFill>
                        <a:schemeClr val="tx1"/>
                      </a:solidFill>
                      <a:prstDash val="solid"/>
                      <a:round/>
                      <a:headEnd type="none" w="med" len="med"/>
                      <a:tailEnd type="none" w="med" len="med"/>
                    </a:lnT>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5,9%</a:t>
                      </a:r>
                    </a:p>
                  </a:txBody>
                  <a:tcPr marL="9525" marR="9525" marT="9525" marB="0" anchor="ctr">
                    <a:lnT w="12700" cap="flat" cmpd="sng" algn="ctr">
                      <a:solidFill>
                        <a:schemeClr val="tx1"/>
                      </a:solidFill>
                      <a:prstDash val="solid"/>
                      <a:round/>
                      <a:headEnd type="none" w="med" len="med"/>
                      <a:tailEnd type="none" w="med" len="med"/>
                    </a:lnT>
                    <a:solidFill>
                      <a:schemeClr val="accent6">
                        <a:lumMod val="50000"/>
                        <a:alpha val="1000"/>
                      </a:schemeClr>
                    </a:solidFill>
                  </a:tcPr>
                </a:tc>
                <a:extLst>
                  <a:ext uri="{0D108BD9-81ED-4DB2-BD59-A6C34878D82A}">
                    <a16:rowId xmlns:a16="http://schemas.microsoft.com/office/drawing/2014/main" val="4220248122"/>
                  </a:ext>
                </a:extLst>
              </a:tr>
              <a:tr h="144837">
                <a:tc>
                  <a:txBody>
                    <a:bodyPr/>
                    <a:lstStyle/>
                    <a:p>
                      <a:pPr algn="ctr" fontAlgn="b"/>
                      <a:r>
                        <a:rPr lang="ru-RU" sz="800" u="none" strike="noStrike" dirty="0">
                          <a:solidFill>
                            <a:srgbClr val="007F76"/>
                          </a:solidFill>
                          <a:effectLst/>
                          <a:latin typeface="Arial Narrow" panose="020B0606020202030204" pitchFamily="34" charset="0"/>
                        </a:rPr>
                        <a:t>2</a:t>
                      </a:r>
                      <a:endParaRPr lang="en-US" sz="800" b="0" i="0" u="none" strike="noStrike" dirty="0">
                        <a:solidFill>
                          <a:srgbClr val="007F76"/>
                        </a:solidFill>
                        <a:effectLst/>
                        <a:latin typeface="Arial Narrow" panose="020B0606020202030204" pitchFamily="34" charset="0"/>
                      </a:endParaRPr>
                    </a:p>
                  </a:txBody>
                  <a:tcPr marL="9525" marR="9525" marT="0" marB="0" anchor="ctr">
                    <a:solidFill>
                      <a:srgbClr val="007F76">
                        <a:alpha val="20000"/>
                      </a:srgbClr>
                    </a:solidFill>
                  </a:tcPr>
                </a:tc>
                <a:tc>
                  <a:txBody>
                    <a:bodyPr/>
                    <a:lstStyle/>
                    <a:p>
                      <a:pPr algn="ctr" fontAlgn="ctr"/>
                      <a:r>
                        <a:rPr lang="ru-RU" sz="800" b="0" i="0" u="none" strike="noStrike">
                          <a:solidFill>
                            <a:srgbClr val="000000"/>
                          </a:solidFill>
                          <a:effectLst/>
                          <a:latin typeface="Arial Narrow" panose="020B0606020202030204" pitchFamily="34" charset="0"/>
                        </a:rPr>
                        <a:t>9116-0</a:t>
                      </a:r>
                    </a:p>
                  </a:txBody>
                  <a:tcPr marL="9525" marR="9525" marT="9525" marB="0" anchor="ctr">
                    <a:solidFill>
                      <a:srgbClr val="007F76">
                        <a:alpha val="20000"/>
                      </a:srgbClr>
                    </a:solidFill>
                  </a:tcPr>
                </a:tc>
                <a:tc>
                  <a:txBody>
                    <a:bodyPr/>
                    <a:lstStyle/>
                    <a:p>
                      <a:pPr marL="72000" algn="l" fontAlgn="ctr"/>
                      <a:r>
                        <a:rPr lang="ru-RU" sz="800" b="0" i="0" u="none" strike="noStrike" dirty="0">
                          <a:solidFill>
                            <a:srgbClr val="000000"/>
                          </a:solidFill>
                          <a:effectLst/>
                          <a:latin typeface="Arial Narrow" panose="020B0606020202030204" pitchFamily="34" charset="0"/>
                        </a:rPr>
                        <a:t>Аула </a:t>
                      </a:r>
                      <a:r>
                        <a:rPr lang="ru-RU" sz="800" b="0" i="0" u="none" strike="noStrike" dirty="0" err="1">
                          <a:solidFill>
                            <a:srgbClr val="000000"/>
                          </a:solidFill>
                          <a:effectLst/>
                          <a:latin typeface="Arial Narrow" panose="020B0606020202030204" pitchFamily="34" charset="0"/>
                        </a:rPr>
                        <a:t>сыпырушылар</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және</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ашық</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аумақтарды</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тазалаушылар</a:t>
                      </a:r>
                      <a:endParaRPr lang="ru-RU" sz="800" b="0" i="0" u="none" strike="noStrike" dirty="0">
                        <a:solidFill>
                          <a:srgbClr val="000000"/>
                        </a:solidFill>
                        <a:effectLst/>
                        <a:latin typeface="Arial Narrow" panose="020B0606020202030204" pitchFamily="34" charset="0"/>
                      </a:endParaRPr>
                    </a:p>
                  </a:txBody>
                  <a:tcPr marL="9525" marR="9525" marT="9525" marB="0" anchor="ctr">
                    <a:lnR w="12700" cap="flat" cmpd="sng" algn="ctr">
                      <a:solidFill>
                        <a:schemeClr val="tx1"/>
                      </a:solidFill>
                      <a:prstDash val="solid"/>
                      <a:round/>
                      <a:headEnd type="none" w="med" len="med"/>
                      <a:tailEnd type="none" w="med" len="med"/>
                    </a:lnR>
                    <a:solidFill>
                      <a:srgbClr val="007F76">
                        <a:alpha val="20000"/>
                      </a:srgbClr>
                    </a:solidFill>
                  </a:tcPr>
                </a:tc>
                <a:tc>
                  <a:txBody>
                    <a:bodyPr/>
                    <a:lstStyle/>
                    <a:p>
                      <a:pPr algn="ctr" fontAlgn="ctr"/>
                      <a:r>
                        <a:rPr lang="ru-RU" sz="800" b="0" i="0" u="none" strike="noStrike">
                          <a:solidFill>
                            <a:srgbClr val="000000"/>
                          </a:solidFill>
                          <a:effectLst/>
                          <a:latin typeface="Arial Narrow" panose="020B0606020202030204" pitchFamily="34" charset="0"/>
                        </a:rPr>
                        <a:t>1 845</a:t>
                      </a:r>
                    </a:p>
                  </a:txBody>
                  <a:tcPr marL="9525" marR="9525" marT="9525" marB="0" anchor="ctr">
                    <a:lnL w="12700" cap="flat" cmpd="sng" algn="ctr">
                      <a:solidFill>
                        <a:schemeClr val="tx1"/>
                      </a:solidFill>
                      <a:prstDash val="solid"/>
                      <a:round/>
                      <a:headEnd type="none" w="med" len="med"/>
                      <a:tailEnd type="none" w="med" len="med"/>
                    </a:lnL>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116</a:t>
                      </a:r>
                    </a:p>
                  </a:txBody>
                  <a:tcPr marL="9525" marR="9525" marT="9525" marB="0" anchor="c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985</a:t>
                      </a:r>
                    </a:p>
                  </a:txBody>
                  <a:tcPr marL="9525" marR="9525" marT="9525" marB="0" anchor="c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603</a:t>
                      </a:r>
                    </a:p>
                  </a:txBody>
                  <a:tcPr marL="9525" marR="9525" marT="9525" marB="0" anchor="c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141</a:t>
                      </a:r>
                    </a:p>
                  </a:txBody>
                  <a:tcPr marL="9525" marR="9525" marT="9525" marB="0" anchor="ctr">
                    <a:lnR w="12700" cap="flat" cmpd="sng" algn="ctr">
                      <a:solidFill>
                        <a:schemeClr val="tx1"/>
                      </a:solidFill>
                      <a:prstDash val="solid"/>
                      <a:round/>
                      <a:headEnd type="none" w="med" len="med"/>
                      <a:tailEnd type="none" w="med" len="med"/>
                    </a:ln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1 667</a:t>
                      </a:r>
                    </a:p>
                  </a:txBody>
                  <a:tcPr marL="9525" marR="9525" marT="9525" marB="0" anchor="ctr">
                    <a:lnL w="12700" cap="flat" cmpd="sng" algn="ctr">
                      <a:solidFill>
                        <a:schemeClr val="tx1"/>
                      </a:solidFill>
                      <a:prstDash val="solid"/>
                      <a:round/>
                      <a:headEnd type="none" w="med" len="med"/>
                      <a:tailEnd type="none" w="med" len="med"/>
                    </a:lnL>
                    <a:solidFill>
                      <a:srgbClr val="007F76">
                        <a:alpha val="20000"/>
                      </a:srgbClr>
                    </a:solidFill>
                  </a:tcPr>
                </a:tc>
                <a:tc>
                  <a:txBody>
                    <a:bodyPr/>
                    <a:lstStyle/>
                    <a:p>
                      <a:pPr algn="ctr" fontAlgn="ctr"/>
                      <a:r>
                        <a:rPr lang="ru-RU" sz="800" b="0" i="0" u="none" strike="noStrike">
                          <a:solidFill>
                            <a:srgbClr val="000000"/>
                          </a:solidFill>
                          <a:effectLst/>
                          <a:latin typeface="Arial Narrow" panose="020B0606020202030204" pitchFamily="34" charset="0"/>
                        </a:rPr>
                        <a:t>345</a:t>
                      </a:r>
                    </a:p>
                  </a:txBody>
                  <a:tcPr marL="9525" marR="9525" marT="9525" marB="0" anchor="c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99</a:t>
                      </a:r>
                    </a:p>
                  </a:txBody>
                  <a:tcPr marL="9525" marR="9525" marT="9525" marB="0" anchor="ctr">
                    <a:solidFill>
                      <a:srgbClr val="007F76">
                        <a:alpha val="20000"/>
                      </a:srgbClr>
                    </a:solidFill>
                  </a:tcPr>
                </a:tc>
                <a:tc>
                  <a:txBody>
                    <a:bodyPr/>
                    <a:lstStyle/>
                    <a:p>
                      <a:pPr algn="ctr" fontAlgn="ctr"/>
                      <a:r>
                        <a:rPr lang="ru-RU" sz="800" b="0" i="0" u="none" strike="noStrike">
                          <a:solidFill>
                            <a:srgbClr val="000000"/>
                          </a:solidFill>
                          <a:effectLst/>
                          <a:latin typeface="Arial Narrow" panose="020B0606020202030204" pitchFamily="34" charset="0"/>
                        </a:rPr>
                        <a:t>776</a:t>
                      </a:r>
                    </a:p>
                  </a:txBody>
                  <a:tcPr marL="9525" marR="9525" marT="9525" marB="0" anchor="ctr">
                    <a:solidFill>
                      <a:srgbClr val="007F76">
                        <a:alpha val="20000"/>
                      </a:srgbClr>
                    </a:solidFill>
                  </a:tcPr>
                </a:tc>
                <a:tc>
                  <a:txBody>
                    <a:bodyPr/>
                    <a:lstStyle/>
                    <a:p>
                      <a:pPr algn="ctr" fontAlgn="ctr"/>
                      <a:r>
                        <a:rPr lang="ru-RU" sz="800" b="0" i="0" u="none" strike="noStrike">
                          <a:solidFill>
                            <a:srgbClr val="000000"/>
                          </a:solidFill>
                          <a:effectLst/>
                          <a:latin typeface="Arial Narrow" panose="020B0606020202030204" pitchFamily="34" charset="0"/>
                        </a:rPr>
                        <a:t>447</a:t>
                      </a:r>
                    </a:p>
                  </a:txBody>
                  <a:tcPr marL="9525" marR="9525" marT="9525" marB="0" anchor="ctr">
                    <a:solidFill>
                      <a:srgbClr val="007F76">
                        <a:alpha val="20000"/>
                      </a:srgbClr>
                    </a:solidFill>
                  </a:tcPr>
                </a:tc>
                <a:tc>
                  <a:txBody>
                    <a:bodyPr/>
                    <a:lstStyle/>
                    <a:p>
                      <a:pPr algn="ctr" fontAlgn="ctr"/>
                      <a:r>
                        <a:rPr lang="ru-RU" sz="800" b="0" i="0" u="none" strike="noStrike">
                          <a:solidFill>
                            <a:srgbClr val="000000"/>
                          </a:solidFill>
                          <a:effectLst/>
                          <a:latin typeface="Arial Narrow" panose="020B0606020202030204" pitchFamily="34" charset="0"/>
                        </a:rPr>
                        <a:t>5,9%</a:t>
                      </a:r>
                    </a:p>
                  </a:txBody>
                  <a:tcPr marL="9525" marR="9525" marT="9525" marB="0" anchor="ctr">
                    <a:solidFill>
                      <a:srgbClr val="007F76">
                        <a:alpha val="20000"/>
                      </a:srgbClr>
                    </a:solidFill>
                  </a:tcPr>
                </a:tc>
                <a:extLst>
                  <a:ext uri="{0D108BD9-81ED-4DB2-BD59-A6C34878D82A}">
                    <a16:rowId xmlns:a16="http://schemas.microsoft.com/office/drawing/2014/main" val="2728981022"/>
                  </a:ext>
                </a:extLst>
              </a:tr>
              <a:tr h="144837">
                <a:tc>
                  <a:txBody>
                    <a:bodyPr/>
                    <a:lstStyle/>
                    <a:p>
                      <a:pPr algn="ctr" fontAlgn="b"/>
                      <a:r>
                        <a:rPr lang="ru-RU" sz="800" u="none" strike="noStrike" dirty="0">
                          <a:solidFill>
                            <a:srgbClr val="007F76"/>
                          </a:solidFill>
                          <a:effectLst/>
                          <a:latin typeface="Arial Narrow" panose="020B0606020202030204" pitchFamily="34" charset="0"/>
                        </a:rPr>
                        <a:t>3</a:t>
                      </a:r>
                      <a:endParaRPr lang="en-US" sz="800" b="0" i="0" u="none" strike="noStrike" dirty="0">
                        <a:solidFill>
                          <a:srgbClr val="007F76"/>
                        </a:solidFill>
                        <a:effectLst/>
                        <a:latin typeface="Arial Narrow" panose="020B0606020202030204" pitchFamily="34" charset="0"/>
                      </a:endParaRPr>
                    </a:p>
                  </a:txBody>
                  <a:tcPr marL="9525" marR="9525" marT="0"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9629-9</a:t>
                      </a:r>
                    </a:p>
                  </a:txBody>
                  <a:tcPr marL="9525" marR="9525" marT="9525" marB="0" anchor="ctr">
                    <a:solidFill>
                      <a:schemeClr val="accent6">
                        <a:lumMod val="50000"/>
                        <a:alpha val="1000"/>
                      </a:schemeClr>
                    </a:solidFill>
                  </a:tcPr>
                </a:tc>
                <a:tc>
                  <a:txBody>
                    <a:bodyPr/>
                    <a:lstStyle/>
                    <a:p>
                      <a:pPr marL="72000" algn="l" fontAlgn="ctr"/>
                      <a:r>
                        <a:rPr lang="ru-RU" sz="800" b="0" i="0" u="none" strike="noStrike" dirty="0" err="1">
                          <a:solidFill>
                            <a:srgbClr val="000000"/>
                          </a:solidFill>
                          <a:effectLst/>
                          <a:latin typeface="Arial Narrow" panose="020B0606020202030204" pitchFamily="34" charset="0"/>
                        </a:rPr>
                        <a:t>Біліктілігі</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жоқ</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жұмысшылар</a:t>
                      </a:r>
                      <a:endParaRPr lang="ru-RU" sz="800" b="0" i="0" u="none" strike="noStrike" dirty="0">
                        <a:solidFill>
                          <a:srgbClr val="000000"/>
                        </a:solidFill>
                        <a:effectLst/>
                        <a:latin typeface="Arial Narrow" panose="020B0606020202030204" pitchFamily="34" charset="0"/>
                      </a:endParaRPr>
                    </a:p>
                  </a:txBody>
                  <a:tcPr marL="9525" marR="9525" marT="9525" marB="0" anchor="ctr">
                    <a:lnR w="12700" cap="flat" cmpd="sng" algn="ctr">
                      <a:solidFill>
                        <a:schemeClr val="tx1"/>
                      </a:solidFill>
                      <a:prstDash val="solid"/>
                      <a:round/>
                      <a:headEnd type="none" w="med" len="med"/>
                      <a:tailEnd type="none" w="med" len="med"/>
                    </a:ln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1 845</a:t>
                      </a:r>
                    </a:p>
                  </a:txBody>
                  <a:tcPr marL="9525" marR="9525" marT="9525" marB="0" anchor="ctr">
                    <a:lnL w="12700" cap="flat" cmpd="sng" algn="ctr">
                      <a:solidFill>
                        <a:schemeClr val="tx1"/>
                      </a:solidFill>
                      <a:prstDash val="solid"/>
                      <a:round/>
                      <a:headEnd type="none" w="med" len="med"/>
                      <a:tailEnd type="none" w="med" len="med"/>
                    </a:lnL>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587</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318</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571</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369</a:t>
                      </a:r>
                    </a:p>
                  </a:txBody>
                  <a:tcPr marL="9525" marR="9525" marT="9525" marB="0" anchor="ctr">
                    <a:lnR w="12700" cap="flat" cmpd="sng" algn="ctr">
                      <a:solidFill>
                        <a:schemeClr val="tx1"/>
                      </a:solidFill>
                      <a:prstDash val="solid"/>
                      <a:round/>
                      <a:headEnd type="none" w="med" len="med"/>
                      <a:tailEnd type="none" w="med" len="med"/>
                    </a:ln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1 173</a:t>
                      </a:r>
                    </a:p>
                  </a:txBody>
                  <a:tcPr marL="9525" marR="9525" marT="9525" marB="0" anchor="ctr">
                    <a:lnL w="12700" cap="flat" cmpd="sng" algn="ctr">
                      <a:solidFill>
                        <a:schemeClr val="tx1"/>
                      </a:solidFill>
                      <a:prstDash val="solid"/>
                      <a:round/>
                      <a:headEnd type="none" w="med" len="med"/>
                      <a:tailEnd type="none" w="med" len="med"/>
                    </a:lnL>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99</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346</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375</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353</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4,2%</a:t>
                      </a:r>
                    </a:p>
                  </a:txBody>
                  <a:tcPr marL="9525" marR="9525" marT="9525" marB="0" anchor="ctr">
                    <a:solidFill>
                      <a:schemeClr val="accent6">
                        <a:lumMod val="50000"/>
                        <a:alpha val="1000"/>
                      </a:schemeClr>
                    </a:solidFill>
                  </a:tcPr>
                </a:tc>
                <a:extLst>
                  <a:ext uri="{0D108BD9-81ED-4DB2-BD59-A6C34878D82A}">
                    <a16:rowId xmlns:a16="http://schemas.microsoft.com/office/drawing/2014/main" val="496541397"/>
                  </a:ext>
                </a:extLst>
              </a:tr>
              <a:tr h="144837">
                <a:tc>
                  <a:txBody>
                    <a:bodyPr/>
                    <a:lstStyle/>
                    <a:p>
                      <a:pPr algn="ctr" fontAlgn="b"/>
                      <a:r>
                        <a:rPr lang="ru-RU" sz="800" u="none" strike="noStrike" dirty="0">
                          <a:solidFill>
                            <a:srgbClr val="007F76"/>
                          </a:solidFill>
                          <a:effectLst/>
                          <a:latin typeface="Arial Narrow" panose="020B0606020202030204" pitchFamily="34" charset="0"/>
                        </a:rPr>
                        <a:t>4</a:t>
                      </a:r>
                      <a:endParaRPr lang="en-US" sz="800" b="0" i="0" u="none" strike="noStrike" dirty="0">
                        <a:solidFill>
                          <a:srgbClr val="007F76"/>
                        </a:solidFill>
                        <a:effectLst/>
                        <a:latin typeface="Arial Narrow" panose="020B0606020202030204" pitchFamily="34" charset="0"/>
                      </a:endParaRPr>
                    </a:p>
                  </a:txBody>
                  <a:tcPr marL="9525" marR="9525" marT="0" marB="0" anchor="ctr">
                    <a:solidFill>
                      <a:srgbClr val="007F76">
                        <a:alpha val="20000"/>
                      </a:srgbClr>
                    </a:solidFill>
                  </a:tcPr>
                </a:tc>
                <a:tc>
                  <a:txBody>
                    <a:bodyPr/>
                    <a:lstStyle/>
                    <a:p>
                      <a:pPr algn="ctr" fontAlgn="ctr"/>
                      <a:r>
                        <a:rPr lang="ru-RU" sz="800" b="0" i="0" u="none" strike="noStrike">
                          <a:solidFill>
                            <a:srgbClr val="000000"/>
                          </a:solidFill>
                          <a:effectLst/>
                          <a:latin typeface="Arial Narrow" panose="020B0606020202030204" pitchFamily="34" charset="0"/>
                        </a:rPr>
                        <a:t>8322-2</a:t>
                      </a:r>
                    </a:p>
                  </a:txBody>
                  <a:tcPr marL="9525" marR="9525" marT="9525" marB="0" anchor="ctr">
                    <a:solidFill>
                      <a:srgbClr val="007F76">
                        <a:alpha val="20000"/>
                      </a:srgbClr>
                    </a:solidFill>
                  </a:tcPr>
                </a:tc>
                <a:tc>
                  <a:txBody>
                    <a:bodyPr/>
                    <a:lstStyle/>
                    <a:p>
                      <a:pPr marL="72000" algn="l" fontAlgn="ctr"/>
                      <a:r>
                        <a:rPr lang="ru-RU" sz="800" b="0" i="0" u="none" strike="noStrike" dirty="0">
                          <a:solidFill>
                            <a:srgbClr val="000000"/>
                          </a:solidFill>
                          <a:effectLst/>
                          <a:latin typeface="Arial Narrow" panose="020B0606020202030204" pitchFamily="34" charset="0"/>
                        </a:rPr>
                        <a:t>Жеке </a:t>
                      </a:r>
                      <a:r>
                        <a:rPr lang="ru-RU" sz="800" b="0" i="0" u="none" strike="noStrike" dirty="0" err="1">
                          <a:solidFill>
                            <a:srgbClr val="000000"/>
                          </a:solidFill>
                          <a:effectLst/>
                          <a:latin typeface="Arial Narrow" panose="020B0606020202030204" pitchFamily="34" charset="0"/>
                        </a:rPr>
                        <a:t>жүргізушілер</a:t>
                      </a:r>
                      <a:r>
                        <a:rPr lang="ru-RU" sz="800" b="0" i="0" u="none" strike="noStrike" dirty="0">
                          <a:solidFill>
                            <a:srgbClr val="000000"/>
                          </a:solidFill>
                          <a:effectLst/>
                          <a:latin typeface="Arial Narrow" panose="020B0606020202030204" pitchFamily="34" charset="0"/>
                        </a:rPr>
                        <a:t> мен </a:t>
                      </a:r>
                      <a:r>
                        <a:rPr lang="ru-RU" sz="800" b="0" i="0" u="none" strike="noStrike" dirty="0" err="1">
                          <a:solidFill>
                            <a:srgbClr val="000000"/>
                          </a:solidFill>
                          <a:effectLst/>
                          <a:latin typeface="Arial Narrow" panose="020B0606020202030204" pitchFamily="34" charset="0"/>
                        </a:rPr>
                        <a:t>шопырлар</a:t>
                      </a:r>
                      <a:endParaRPr lang="ru-RU" sz="800" b="0" i="0" u="none" strike="noStrike" dirty="0">
                        <a:solidFill>
                          <a:srgbClr val="000000"/>
                        </a:solidFill>
                        <a:effectLst/>
                        <a:latin typeface="Arial Narrow" panose="020B0606020202030204" pitchFamily="34" charset="0"/>
                      </a:endParaRPr>
                    </a:p>
                  </a:txBody>
                  <a:tcPr marL="9525" marR="9525" marT="9525" marB="0" anchor="ctr">
                    <a:lnR w="12700" cap="flat" cmpd="sng" algn="ctr">
                      <a:solidFill>
                        <a:schemeClr val="tx1"/>
                      </a:solidFill>
                      <a:prstDash val="solid"/>
                      <a:round/>
                      <a:headEnd type="none" w="med" len="med"/>
                      <a:tailEnd type="none" w="med" len="med"/>
                    </a:lnR>
                    <a:solidFill>
                      <a:srgbClr val="007F76">
                        <a:alpha val="20000"/>
                      </a:srgbClr>
                    </a:solidFill>
                  </a:tcPr>
                </a:tc>
                <a:tc>
                  <a:txBody>
                    <a:bodyPr/>
                    <a:lstStyle/>
                    <a:p>
                      <a:pPr algn="ctr" fontAlgn="ctr"/>
                      <a:r>
                        <a:rPr lang="ru-RU" sz="800" b="0" i="0" u="none" strike="noStrike">
                          <a:solidFill>
                            <a:srgbClr val="000000"/>
                          </a:solidFill>
                          <a:effectLst/>
                          <a:latin typeface="Arial Narrow" panose="020B0606020202030204" pitchFamily="34" charset="0"/>
                        </a:rPr>
                        <a:t>800</a:t>
                      </a:r>
                    </a:p>
                  </a:txBody>
                  <a:tcPr marL="9525" marR="9525" marT="9525" marB="0" anchor="ctr">
                    <a:lnL w="12700" cap="flat" cmpd="sng" algn="ctr">
                      <a:solidFill>
                        <a:schemeClr val="tx1"/>
                      </a:solidFill>
                      <a:prstDash val="solid"/>
                      <a:round/>
                      <a:headEnd type="none" w="med" len="med"/>
                      <a:tailEnd type="none" w="med" len="med"/>
                    </a:lnL>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533</a:t>
                      </a:r>
                    </a:p>
                  </a:txBody>
                  <a:tcPr marL="9525" marR="9525" marT="9525" marB="0" anchor="c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104</a:t>
                      </a:r>
                    </a:p>
                  </a:txBody>
                  <a:tcPr marL="9525" marR="9525" marT="9525" marB="0" anchor="c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82</a:t>
                      </a:r>
                    </a:p>
                  </a:txBody>
                  <a:tcPr marL="9525" marR="9525" marT="9525" marB="0" anchor="c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81</a:t>
                      </a:r>
                    </a:p>
                  </a:txBody>
                  <a:tcPr marL="9525" marR="9525" marT="9525" marB="0" anchor="ctr">
                    <a:lnR w="12700" cap="flat" cmpd="sng" algn="ctr">
                      <a:solidFill>
                        <a:schemeClr val="tx1"/>
                      </a:solidFill>
                      <a:prstDash val="solid"/>
                      <a:round/>
                      <a:headEnd type="none" w="med" len="med"/>
                      <a:tailEnd type="none" w="med" len="med"/>
                    </a:ln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851</a:t>
                      </a:r>
                    </a:p>
                  </a:txBody>
                  <a:tcPr marL="9525" marR="9525" marT="9525" marB="0" anchor="ctr">
                    <a:lnL w="12700" cap="flat" cmpd="sng" algn="ctr">
                      <a:solidFill>
                        <a:schemeClr val="tx1"/>
                      </a:solidFill>
                      <a:prstDash val="solid"/>
                      <a:round/>
                      <a:headEnd type="none" w="med" len="med"/>
                      <a:tailEnd type="none" w="med" len="med"/>
                    </a:lnL>
                    <a:solidFill>
                      <a:srgbClr val="007F76">
                        <a:alpha val="20000"/>
                      </a:srgbClr>
                    </a:solidFill>
                  </a:tcPr>
                </a:tc>
                <a:tc>
                  <a:txBody>
                    <a:bodyPr/>
                    <a:lstStyle/>
                    <a:p>
                      <a:pPr algn="ctr" fontAlgn="ctr"/>
                      <a:r>
                        <a:rPr lang="ru-RU" sz="800" b="0" i="0" u="none" strike="noStrike">
                          <a:solidFill>
                            <a:srgbClr val="000000"/>
                          </a:solidFill>
                          <a:effectLst/>
                          <a:latin typeface="Arial Narrow" panose="020B0606020202030204" pitchFamily="34" charset="0"/>
                        </a:rPr>
                        <a:t>191</a:t>
                      </a:r>
                    </a:p>
                  </a:txBody>
                  <a:tcPr marL="9525" marR="9525" marT="9525" marB="0" anchor="c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260</a:t>
                      </a:r>
                    </a:p>
                  </a:txBody>
                  <a:tcPr marL="9525" marR="9525" marT="9525" marB="0" anchor="ctr">
                    <a:solidFill>
                      <a:srgbClr val="007F76">
                        <a:alpha val="20000"/>
                      </a:srgbClr>
                    </a:solidFill>
                  </a:tcPr>
                </a:tc>
                <a:tc>
                  <a:txBody>
                    <a:bodyPr/>
                    <a:lstStyle/>
                    <a:p>
                      <a:pPr algn="ctr" fontAlgn="ctr"/>
                      <a:r>
                        <a:rPr lang="ru-RU" sz="800" b="0" i="0" u="none" strike="noStrike">
                          <a:solidFill>
                            <a:srgbClr val="000000"/>
                          </a:solidFill>
                          <a:effectLst/>
                          <a:latin typeface="Arial Narrow" panose="020B0606020202030204" pitchFamily="34" charset="0"/>
                        </a:rPr>
                        <a:t>181</a:t>
                      </a:r>
                    </a:p>
                  </a:txBody>
                  <a:tcPr marL="9525" marR="9525" marT="9525" marB="0" anchor="ctr">
                    <a:solidFill>
                      <a:srgbClr val="007F76">
                        <a:alpha val="20000"/>
                      </a:srgbClr>
                    </a:solidFill>
                  </a:tcPr>
                </a:tc>
                <a:tc>
                  <a:txBody>
                    <a:bodyPr/>
                    <a:lstStyle/>
                    <a:p>
                      <a:pPr algn="ctr" fontAlgn="ctr"/>
                      <a:r>
                        <a:rPr lang="ru-RU" sz="800" b="0" i="0" u="none" strike="noStrike">
                          <a:solidFill>
                            <a:srgbClr val="000000"/>
                          </a:solidFill>
                          <a:effectLst/>
                          <a:latin typeface="Arial Narrow" panose="020B0606020202030204" pitchFamily="34" charset="0"/>
                        </a:rPr>
                        <a:t>219</a:t>
                      </a:r>
                    </a:p>
                  </a:txBody>
                  <a:tcPr marL="9525" marR="9525" marT="9525" marB="0" anchor="ctr">
                    <a:solidFill>
                      <a:srgbClr val="007F76">
                        <a:alpha val="20000"/>
                      </a:srgbClr>
                    </a:solidFill>
                  </a:tcPr>
                </a:tc>
                <a:tc>
                  <a:txBody>
                    <a:bodyPr/>
                    <a:lstStyle/>
                    <a:p>
                      <a:pPr algn="ctr" fontAlgn="ctr"/>
                      <a:r>
                        <a:rPr lang="ru-RU" sz="800" b="0" i="0" u="none" strike="noStrike">
                          <a:solidFill>
                            <a:srgbClr val="000000"/>
                          </a:solidFill>
                          <a:effectLst/>
                          <a:latin typeface="Arial Narrow" panose="020B0606020202030204" pitchFamily="34" charset="0"/>
                        </a:rPr>
                        <a:t>3,0%</a:t>
                      </a:r>
                    </a:p>
                  </a:txBody>
                  <a:tcPr marL="9525" marR="9525" marT="9525" marB="0" anchor="ctr">
                    <a:solidFill>
                      <a:srgbClr val="007F76">
                        <a:alpha val="20000"/>
                      </a:srgbClr>
                    </a:solidFill>
                  </a:tcPr>
                </a:tc>
                <a:extLst>
                  <a:ext uri="{0D108BD9-81ED-4DB2-BD59-A6C34878D82A}">
                    <a16:rowId xmlns:a16="http://schemas.microsoft.com/office/drawing/2014/main" val="4195104307"/>
                  </a:ext>
                </a:extLst>
              </a:tr>
              <a:tr h="144837">
                <a:tc>
                  <a:txBody>
                    <a:bodyPr/>
                    <a:lstStyle/>
                    <a:p>
                      <a:pPr algn="ctr" fontAlgn="b"/>
                      <a:r>
                        <a:rPr lang="ru-RU" sz="800" u="none" strike="noStrike" dirty="0">
                          <a:solidFill>
                            <a:srgbClr val="007F76"/>
                          </a:solidFill>
                          <a:effectLst/>
                          <a:latin typeface="Arial Narrow" panose="020B0606020202030204" pitchFamily="34" charset="0"/>
                        </a:rPr>
                        <a:t>5</a:t>
                      </a:r>
                      <a:endParaRPr lang="en-US" sz="800" b="0" i="0" u="none" strike="noStrike" dirty="0">
                        <a:solidFill>
                          <a:srgbClr val="007F76"/>
                        </a:solidFill>
                        <a:effectLst/>
                        <a:latin typeface="Arial Narrow" panose="020B0606020202030204" pitchFamily="34" charset="0"/>
                      </a:endParaRPr>
                    </a:p>
                  </a:txBody>
                  <a:tcPr marL="9525" marR="9525" marT="0"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9113-0</a:t>
                      </a:r>
                    </a:p>
                  </a:txBody>
                  <a:tcPr marL="9525" marR="9525" marT="9525" marB="0" anchor="ctr">
                    <a:solidFill>
                      <a:schemeClr val="accent6">
                        <a:lumMod val="50000"/>
                        <a:alpha val="1000"/>
                      </a:schemeClr>
                    </a:solidFill>
                  </a:tcPr>
                </a:tc>
                <a:tc>
                  <a:txBody>
                    <a:bodyPr/>
                    <a:lstStyle/>
                    <a:p>
                      <a:pPr marL="72000" algn="l" fontAlgn="ctr"/>
                      <a:r>
                        <a:rPr lang="ru-RU" sz="800" b="0" i="0" u="none" strike="noStrike" dirty="0" err="1">
                          <a:solidFill>
                            <a:srgbClr val="000000"/>
                          </a:solidFill>
                          <a:effectLst/>
                          <a:latin typeface="Arial Narrow" panose="020B0606020202030204" pitchFamily="34" charset="0"/>
                        </a:rPr>
                        <a:t>Офистердегі</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жинаушылар</a:t>
                      </a:r>
                      <a:endParaRPr lang="ru-RU" sz="800" b="0" i="0" u="none" strike="noStrike" dirty="0">
                        <a:solidFill>
                          <a:srgbClr val="000000"/>
                        </a:solidFill>
                        <a:effectLst/>
                        <a:latin typeface="Arial Narrow" panose="020B0606020202030204" pitchFamily="34" charset="0"/>
                      </a:endParaRPr>
                    </a:p>
                  </a:txBody>
                  <a:tcPr marL="9525" marR="9525" marT="9525" marB="0" anchor="ctr">
                    <a:lnR w="12700" cap="flat" cmpd="sng" algn="ctr">
                      <a:solidFill>
                        <a:schemeClr val="tx1"/>
                      </a:solidFill>
                      <a:prstDash val="solid"/>
                      <a:round/>
                      <a:headEnd type="none" w="med" len="med"/>
                      <a:tailEnd type="none" w="med" len="med"/>
                    </a:ln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680</a:t>
                      </a:r>
                    </a:p>
                  </a:txBody>
                  <a:tcPr marL="9525" marR="9525" marT="9525" marB="0" anchor="ctr">
                    <a:lnL w="12700" cap="flat" cmpd="sng" algn="ctr">
                      <a:solidFill>
                        <a:schemeClr val="tx1"/>
                      </a:solidFill>
                      <a:prstDash val="solid"/>
                      <a:round/>
                      <a:headEnd type="none" w="med" len="med"/>
                      <a:tailEnd type="none" w="med" len="med"/>
                    </a:lnL>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128</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103</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227</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222</a:t>
                      </a:r>
                    </a:p>
                  </a:txBody>
                  <a:tcPr marL="9525" marR="9525" marT="9525" marB="0" anchor="ctr">
                    <a:lnR w="12700" cap="flat" cmpd="sng" algn="ctr">
                      <a:solidFill>
                        <a:schemeClr val="tx1"/>
                      </a:solidFill>
                      <a:prstDash val="solid"/>
                      <a:round/>
                      <a:headEnd type="none" w="med" len="med"/>
                      <a:tailEnd type="none" w="med" len="med"/>
                    </a:ln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826</a:t>
                      </a:r>
                    </a:p>
                  </a:txBody>
                  <a:tcPr marL="9525" marR="9525" marT="9525" marB="0" anchor="ctr">
                    <a:lnL w="12700" cap="flat" cmpd="sng" algn="ctr">
                      <a:solidFill>
                        <a:schemeClr val="tx1"/>
                      </a:solidFill>
                      <a:prstDash val="solid"/>
                      <a:round/>
                      <a:headEnd type="none" w="med" len="med"/>
                      <a:tailEnd type="none" w="med" len="med"/>
                    </a:lnL>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188</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169</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191</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278</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2,9%</a:t>
                      </a:r>
                    </a:p>
                  </a:txBody>
                  <a:tcPr marL="9525" marR="9525" marT="9525" marB="0" anchor="ctr">
                    <a:solidFill>
                      <a:schemeClr val="accent6">
                        <a:lumMod val="50000"/>
                        <a:alpha val="1000"/>
                      </a:schemeClr>
                    </a:solidFill>
                  </a:tcPr>
                </a:tc>
                <a:extLst>
                  <a:ext uri="{0D108BD9-81ED-4DB2-BD59-A6C34878D82A}">
                    <a16:rowId xmlns:a16="http://schemas.microsoft.com/office/drawing/2014/main" val="2161733166"/>
                  </a:ext>
                </a:extLst>
              </a:tr>
              <a:tr h="144837">
                <a:tc>
                  <a:txBody>
                    <a:bodyPr/>
                    <a:lstStyle/>
                    <a:p>
                      <a:pPr algn="ctr" fontAlgn="b"/>
                      <a:r>
                        <a:rPr lang="ru-RU" sz="800" u="none" strike="noStrike" dirty="0">
                          <a:solidFill>
                            <a:srgbClr val="007F76"/>
                          </a:solidFill>
                          <a:effectLst/>
                          <a:latin typeface="Arial Narrow" panose="020B0606020202030204" pitchFamily="34" charset="0"/>
                        </a:rPr>
                        <a:t>6</a:t>
                      </a:r>
                      <a:endParaRPr lang="en-US" sz="800" b="0" i="0" u="none" strike="noStrike" dirty="0">
                        <a:solidFill>
                          <a:srgbClr val="007F76"/>
                        </a:solidFill>
                        <a:effectLst/>
                        <a:latin typeface="Arial Narrow" panose="020B0606020202030204" pitchFamily="34" charset="0"/>
                      </a:endParaRPr>
                    </a:p>
                  </a:txBody>
                  <a:tcPr marL="9525" marR="9525" marT="0" marB="0" anchor="ctr">
                    <a:solidFill>
                      <a:srgbClr val="007F76">
                        <a:alpha val="20000"/>
                      </a:srgbClr>
                    </a:solidFill>
                  </a:tcPr>
                </a:tc>
                <a:tc>
                  <a:txBody>
                    <a:bodyPr/>
                    <a:lstStyle/>
                    <a:p>
                      <a:pPr algn="ctr" fontAlgn="ctr"/>
                      <a:r>
                        <a:rPr lang="ru-RU" sz="800" b="0" i="0" u="none" strike="noStrike">
                          <a:solidFill>
                            <a:srgbClr val="000000"/>
                          </a:solidFill>
                          <a:effectLst/>
                          <a:latin typeface="Arial Narrow" panose="020B0606020202030204" pitchFamily="34" charset="0"/>
                        </a:rPr>
                        <a:t>2350-3</a:t>
                      </a:r>
                    </a:p>
                  </a:txBody>
                  <a:tcPr marL="9525" marR="9525" marT="9525" marB="0" anchor="ctr">
                    <a:solidFill>
                      <a:srgbClr val="007F76">
                        <a:alpha val="20000"/>
                      </a:srgbClr>
                    </a:solidFill>
                  </a:tcPr>
                </a:tc>
                <a:tc>
                  <a:txBody>
                    <a:bodyPr/>
                    <a:lstStyle/>
                    <a:p>
                      <a:pPr marL="72000" algn="l" fontAlgn="ctr"/>
                      <a:r>
                        <a:rPr lang="ru-RU" sz="800" b="0" i="0" u="none" strike="noStrike" dirty="0" err="1">
                          <a:solidFill>
                            <a:srgbClr val="000000"/>
                          </a:solidFill>
                          <a:effectLst/>
                          <a:latin typeface="Arial Narrow" panose="020B0606020202030204" pitchFamily="34" charset="0"/>
                        </a:rPr>
                        <a:t>Қоғамдық</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ғылымдар</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бойынша</a:t>
                      </a:r>
                      <a:r>
                        <a:rPr lang="ru-RU" sz="800" b="0" i="0" u="none" strike="noStrike" dirty="0">
                          <a:solidFill>
                            <a:srgbClr val="000000"/>
                          </a:solidFill>
                          <a:effectLst/>
                          <a:latin typeface="Arial Narrow" panose="020B0606020202030204" pitchFamily="34" charset="0"/>
                        </a:rPr>
                        <a:t> орта </a:t>
                      </a:r>
                      <a:r>
                        <a:rPr lang="ru-RU" sz="800" b="0" i="0" u="none" strike="noStrike" dirty="0" err="1">
                          <a:solidFill>
                            <a:srgbClr val="000000"/>
                          </a:solidFill>
                          <a:effectLst/>
                          <a:latin typeface="Arial Narrow" panose="020B0606020202030204" pitchFamily="34" charset="0"/>
                        </a:rPr>
                        <a:t>мектеп</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мұғалімдері</a:t>
                      </a:r>
                      <a:endParaRPr lang="ru-RU" sz="800" b="0" i="0" u="none" strike="noStrike" dirty="0">
                        <a:solidFill>
                          <a:srgbClr val="000000"/>
                        </a:solidFill>
                        <a:effectLst/>
                        <a:latin typeface="Arial Narrow" panose="020B0606020202030204" pitchFamily="34" charset="0"/>
                      </a:endParaRPr>
                    </a:p>
                  </a:txBody>
                  <a:tcPr marL="9525" marR="9525" marT="9525" marB="0" anchor="ctr">
                    <a:lnR w="12700" cap="flat" cmpd="sng" algn="ctr">
                      <a:solidFill>
                        <a:schemeClr val="tx1"/>
                      </a:solidFill>
                      <a:prstDash val="solid"/>
                      <a:round/>
                      <a:headEnd type="none" w="med" len="med"/>
                      <a:tailEnd type="none" w="med" len="med"/>
                    </a:lnR>
                    <a:solidFill>
                      <a:srgbClr val="007F76">
                        <a:alpha val="20000"/>
                      </a:srgbClr>
                    </a:solidFill>
                  </a:tcPr>
                </a:tc>
                <a:tc>
                  <a:txBody>
                    <a:bodyPr/>
                    <a:lstStyle/>
                    <a:p>
                      <a:pPr algn="ctr" fontAlgn="ctr"/>
                      <a:r>
                        <a:rPr lang="ru-RU" sz="800" b="0" i="0" u="none" strike="noStrike">
                          <a:solidFill>
                            <a:srgbClr val="000000"/>
                          </a:solidFill>
                          <a:effectLst/>
                          <a:latin typeface="Arial Narrow" panose="020B0606020202030204" pitchFamily="34" charset="0"/>
                        </a:rPr>
                        <a:t>857</a:t>
                      </a:r>
                    </a:p>
                  </a:txBody>
                  <a:tcPr marL="9525" marR="9525" marT="9525" marB="0" anchor="ctr">
                    <a:lnL w="12700" cap="flat" cmpd="sng" algn="ctr">
                      <a:solidFill>
                        <a:schemeClr val="tx1"/>
                      </a:solidFill>
                      <a:prstDash val="solid"/>
                      <a:round/>
                      <a:headEnd type="none" w="med" len="med"/>
                      <a:tailEnd type="none" w="med" len="med"/>
                    </a:lnL>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188</a:t>
                      </a:r>
                    </a:p>
                  </a:txBody>
                  <a:tcPr marL="9525" marR="9525" marT="9525" marB="0" anchor="c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95</a:t>
                      </a:r>
                    </a:p>
                  </a:txBody>
                  <a:tcPr marL="9525" marR="9525" marT="9525" marB="0" anchor="c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468</a:t>
                      </a:r>
                    </a:p>
                  </a:txBody>
                  <a:tcPr marL="9525" marR="9525" marT="9525" marB="0" anchor="c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106</a:t>
                      </a:r>
                    </a:p>
                  </a:txBody>
                  <a:tcPr marL="9525" marR="9525" marT="9525" marB="0" anchor="ctr">
                    <a:lnR w="12700" cap="flat" cmpd="sng" algn="ctr">
                      <a:solidFill>
                        <a:schemeClr val="tx1"/>
                      </a:solidFill>
                      <a:prstDash val="solid"/>
                      <a:round/>
                      <a:headEnd type="none" w="med" len="med"/>
                      <a:tailEnd type="none" w="med" len="med"/>
                    </a:ln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815</a:t>
                      </a:r>
                    </a:p>
                  </a:txBody>
                  <a:tcPr marL="9525" marR="9525" marT="9525" marB="0" anchor="ctr">
                    <a:lnL w="12700" cap="flat" cmpd="sng" algn="ctr">
                      <a:solidFill>
                        <a:schemeClr val="tx1"/>
                      </a:solidFill>
                      <a:prstDash val="solid"/>
                      <a:round/>
                      <a:headEnd type="none" w="med" len="med"/>
                      <a:tailEnd type="none" w="med" len="med"/>
                    </a:lnL>
                    <a:solidFill>
                      <a:srgbClr val="007F76">
                        <a:alpha val="20000"/>
                      </a:srgbClr>
                    </a:solidFill>
                  </a:tcPr>
                </a:tc>
                <a:tc>
                  <a:txBody>
                    <a:bodyPr/>
                    <a:lstStyle/>
                    <a:p>
                      <a:pPr algn="ctr" fontAlgn="ctr"/>
                      <a:r>
                        <a:rPr lang="ru-RU" sz="800" b="0" i="0" u="none" strike="noStrike">
                          <a:solidFill>
                            <a:srgbClr val="000000"/>
                          </a:solidFill>
                          <a:effectLst/>
                          <a:latin typeface="Arial Narrow" panose="020B0606020202030204" pitchFamily="34" charset="0"/>
                        </a:rPr>
                        <a:t>128</a:t>
                      </a:r>
                    </a:p>
                  </a:txBody>
                  <a:tcPr marL="9525" marR="9525" marT="9525" marB="0" anchor="c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92</a:t>
                      </a:r>
                    </a:p>
                  </a:txBody>
                  <a:tcPr marL="9525" marR="9525" marT="9525" marB="0" anchor="ctr">
                    <a:solidFill>
                      <a:srgbClr val="007F76">
                        <a:alpha val="20000"/>
                      </a:srgbClr>
                    </a:solidFill>
                  </a:tcPr>
                </a:tc>
                <a:tc>
                  <a:txBody>
                    <a:bodyPr/>
                    <a:lstStyle/>
                    <a:p>
                      <a:pPr algn="ctr" fontAlgn="ctr"/>
                      <a:r>
                        <a:rPr lang="ru-RU" sz="800" b="0" i="0" u="none" strike="noStrike">
                          <a:solidFill>
                            <a:srgbClr val="000000"/>
                          </a:solidFill>
                          <a:effectLst/>
                          <a:latin typeface="Arial Narrow" panose="020B0606020202030204" pitchFamily="34" charset="0"/>
                        </a:rPr>
                        <a:t>60</a:t>
                      </a:r>
                    </a:p>
                  </a:txBody>
                  <a:tcPr marL="9525" marR="9525" marT="9525" marB="0" anchor="ctr">
                    <a:solidFill>
                      <a:srgbClr val="007F76">
                        <a:alpha val="20000"/>
                      </a:srgbClr>
                    </a:solidFill>
                  </a:tcPr>
                </a:tc>
                <a:tc>
                  <a:txBody>
                    <a:bodyPr/>
                    <a:lstStyle/>
                    <a:p>
                      <a:pPr algn="ctr" fontAlgn="ctr"/>
                      <a:r>
                        <a:rPr lang="ru-RU" sz="800" b="0" i="0" u="none" strike="noStrike">
                          <a:solidFill>
                            <a:srgbClr val="000000"/>
                          </a:solidFill>
                          <a:effectLst/>
                          <a:latin typeface="Arial Narrow" panose="020B0606020202030204" pitchFamily="34" charset="0"/>
                        </a:rPr>
                        <a:t>535</a:t>
                      </a:r>
                    </a:p>
                  </a:txBody>
                  <a:tcPr marL="9525" marR="9525" marT="9525" marB="0" anchor="ctr">
                    <a:solidFill>
                      <a:srgbClr val="007F76">
                        <a:alpha val="20000"/>
                      </a:srgbClr>
                    </a:solidFill>
                  </a:tcPr>
                </a:tc>
                <a:tc>
                  <a:txBody>
                    <a:bodyPr/>
                    <a:lstStyle/>
                    <a:p>
                      <a:pPr algn="ctr" fontAlgn="ctr"/>
                      <a:r>
                        <a:rPr lang="ru-RU" sz="800" b="0" i="0" u="none" strike="noStrike">
                          <a:solidFill>
                            <a:srgbClr val="000000"/>
                          </a:solidFill>
                          <a:effectLst/>
                          <a:latin typeface="Arial Narrow" panose="020B0606020202030204" pitchFamily="34" charset="0"/>
                        </a:rPr>
                        <a:t>2,9%</a:t>
                      </a:r>
                    </a:p>
                  </a:txBody>
                  <a:tcPr marL="9525" marR="9525" marT="9525" marB="0" anchor="ctr">
                    <a:solidFill>
                      <a:srgbClr val="007F76">
                        <a:alpha val="20000"/>
                      </a:srgbClr>
                    </a:solidFill>
                  </a:tcPr>
                </a:tc>
                <a:extLst>
                  <a:ext uri="{0D108BD9-81ED-4DB2-BD59-A6C34878D82A}">
                    <a16:rowId xmlns:a16="http://schemas.microsoft.com/office/drawing/2014/main" val="1745570149"/>
                  </a:ext>
                </a:extLst>
              </a:tr>
              <a:tr h="144837">
                <a:tc>
                  <a:txBody>
                    <a:bodyPr/>
                    <a:lstStyle/>
                    <a:p>
                      <a:pPr algn="ctr" fontAlgn="b"/>
                      <a:r>
                        <a:rPr lang="ru-RU" sz="800" u="none" strike="noStrike" dirty="0">
                          <a:solidFill>
                            <a:srgbClr val="007F76"/>
                          </a:solidFill>
                          <a:effectLst/>
                          <a:latin typeface="Arial Narrow" panose="020B0606020202030204" pitchFamily="34" charset="0"/>
                        </a:rPr>
                        <a:t>7</a:t>
                      </a:r>
                      <a:endParaRPr lang="en-US" sz="800" b="0" i="0" u="none" strike="noStrike" dirty="0">
                        <a:solidFill>
                          <a:srgbClr val="007F76"/>
                        </a:solidFill>
                        <a:effectLst/>
                        <a:latin typeface="Arial Narrow" panose="020B0606020202030204" pitchFamily="34" charset="0"/>
                      </a:endParaRPr>
                    </a:p>
                  </a:txBody>
                  <a:tcPr marL="9525" marR="9525" marT="0"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5311-2</a:t>
                      </a:r>
                    </a:p>
                  </a:txBody>
                  <a:tcPr marL="9525" marR="9525" marT="9525" marB="0" anchor="ctr">
                    <a:solidFill>
                      <a:schemeClr val="accent6">
                        <a:lumMod val="50000"/>
                        <a:alpha val="1000"/>
                      </a:schemeClr>
                    </a:solidFill>
                  </a:tcPr>
                </a:tc>
                <a:tc>
                  <a:txBody>
                    <a:bodyPr/>
                    <a:lstStyle/>
                    <a:p>
                      <a:pPr marL="72000" algn="l" fontAlgn="ctr"/>
                      <a:r>
                        <a:rPr lang="ru-RU" sz="800" b="0" i="0" u="none" strike="noStrike" dirty="0">
                          <a:solidFill>
                            <a:srgbClr val="000000"/>
                          </a:solidFill>
                          <a:effectLst/>
                          <a:latin typeface="Arial Narrow" panose="020B0606020202030204" pitchFamily="34" charset="0"/>
                        </a:rPr>
                        <a:t>Бала </a:t>
                      </a:r>
                      <a:r>
                        <a:rPr lang="ru-RU" sz="800" b="0" i="0" u="none" strike="noStrike" dirty="0" err="1">
                          <a:solidFill>
                            <a:srgbClr val="000000"/>
                          </a:solidFill>
                          <a:effectLst/>
                          <a:latin typeface="Arial Narrow" panose="020B0606020202030204" pitchFamily="34" charset="0"/>
                        </a:rPr>
                        <a:t>күтушілер</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балабақшадағы</a:t>
                      </a:r>
                      <a:r>
                        <a:rPr lang="ru-RU" sz="800" b="0" i="0" u="none" strike="noStrike" dirty="0">
                          <a:solidFill>
                            <a:srgbClr val="000000"/>
                          </a:solidFill>
                          <a:effectLst/>
                          <a:latin typeface="Arial Narrow" panose="020B0606020202030204" pitchFamily="34" charset="0"/>
                        </a:rPr>
                        <a:t>)</a:t>
                      </a:r>
                    </a:p>
                  </a:txBody>
                  <a:tcPr marL="9525" marR="9525" marT="9525" marB="0" anchor="ctr">
                    <a:lnR w="12700" cap="flat" cmpd="sng" algn="ctr">
                      <a:solidFill>
                        <a:schemeClr val="tx1"/>
                      </a:solidFill>
                      <a:prstDash val="solid"/>
                      <a:round/>
                      <a:headEnd type="none" w="med" len="med"/>
                      <a:tailEnd type="none" w="med" len="med"/>
                    </a:ln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663</a:t>
                      </a:r>
                    </a:p>
                  </a:txBody>
                  <a:tcPr marL="9525" marR="9525" marT="9525" marB="0" anchor="ctr">
                    <a:lnL w="12700" cap="flat" cmpd="sng" algn="ctr">
                      <a:solidFill>
                        <a:schemeClr val="tx1"/>
                      </a:solidFill>
                      <a:prstDash val="solid"/>
                      <a:round/>
                      <a:headEnd type="none" w="med" len="med"/>
                      <a:tailEnd type="none" w="med" len="med"/>
                    </a:lnL>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124</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121</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211</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207</a:t>
                      </a:r>
                    </a:p>
                  </a:txBody>
                  <a:tcPr marL="9525" marR="9525" marT="9525" marB="0" anchor="ctr">
                    <a:lnR w="12700" cap="flat" cmpd="sng" algn="ctr">
                      <a:solidFill>
                        <a:schemeClr val="tx1"/>
                      </a:solidFill>
                      <a:prstDash val="solid"/>
                      <a:round/>
                      <a:headEnd type="none" w="med" len="med"/>
                      <a:tailEnd type="none" w="med" len="med"/>
                    </a:ln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680</a:t>
                      </a:r>
                    </a:p>
                  </a:txBody>
                  <a:tcPr marL="9525" marR="9525" marT="9525" marB="0" anchor="ctr">
                    <a:lnL w="12700" cap="flat" cmpd="sng" algn="ctr">
                      <a:solidFill>
                        <a:schemeClr val="tx1"/>
                      </a:solidFill>
                      <a:prstDash val="solid"/>
                      <a:round/>
                      <a:headEnd type="none" w="med" len="med"/>
                      <a:tailEnd type="none" w="med" len="med"/>
                    </a:lnL>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119</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196</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123</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242</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2,4%</a:t>
                      </a:r>
                    </a:p>
                  </a:txBody>
                  <a:tcPr marL="9525" marR="9525" marT="9525" marB="0" anchor="ctr">
                    <a:solidFill>
                      <a:schemeClr val="accent6">
                        <a:lumMod val="50000"/>
                        <a:alpha val="1000"/>
                      </a:schemeClr>
                    </a:solidFill>
                  </a:tcPr>
                </a:tc>
                <a:extLst>
                  <a:ext uri="{0D108BD9-81ED-4DB2-BD59-A6C34878D82A}">
                    <a16:rowId xmlns:a16="http://schemas.microsoft.com/office/drawing/2014/main" val="4097615506"/>
                  </a:ext>
                </a:extLst>
              </a:tr>
              <a:tr h="144837">
                <a:tc>
                  <a:txBody>
                    <a:bodyPr/>
                    <a:lstStyle/>
                    <a:p>
                      <a:pPr algn="ctr" fontAlgn="b"/>
                      <a:r>
                        <a:rPr lang="ru-RU" sz="800" u="none" strike="noStrike" dirty="0">
                          <a:solidFill>
                            <a:srgbClr val="007F76"/>
                          </a:solidFill>
                          <a:effectLst/>
                          <a:latin typeface="Arial Narrow" panose="020B0606020202030204" pitchFamily="34" charset="0"/>
                        </a:rPr>
                        <a:t>8</a:t>
                      </a:r>
                      <a:endParaRPr lang="en-US" sz="800" b="0" i="0" u="none" strike="noStrike" dirty="0">
                        <a:solidFill>
                          <a:srgbClr val="007F76"/>
                        </a:solidFill>
                        <a:effectLst/>
                        <a:latin typeface="Arial Narrow" panose="020B0606020202030204" pitchFamily="34" charset="0"/>
                      </a:endParaRPr>
                    </a:p>
                  </a:txBody>
                  <a:tcPr marL="9525" marR="9525" marT="0" marB="0" anchor="ctr">
                    <a:solidFill>
                      <a:srgbClr val="007F76">
                        <a:alpha val="20000"/>
                      </a:srgbClr>
                    </a:solidFill>
                  </a:tcPr>
                </a:tc>
                <a:tc>
                  <a:txBody>
                    <a:bodyPr/>
                    <a:lstStyle/>
                    <a:p>
                      <a:pPr algn="ctr" fontAlgn="ctr"/>
                      <a:r>
                        <a:rPr lang="ru-RU" sz="800" b="0" i="0" u="none" strike="noStrike">
                          <a:solidFill>
                            <a:srgbClr val="000000"/>
                          </a:solidFill>
                          <a:effectLst/>
                          <a:latin typeface="Arial Narrow" panose="020B0606020202030204" pitchFamily="34" charset="0"/>
                        </a:rPr>
                        <a:t>5414-9</a:t>
                      </a:r>
                    </a:p>
                  </a:txBody>
                  <a:tcPr marL="9525" marR="9525" marT="9525" marB="0" anchor="ctr">
                    <a:solidFill>
                      <a:srgbClr val="007F76">
                        <a:alpha val="20000"/>
                      </a:srgbClr>
                    </a:solidFill>
                  </a:tcPr>
                </a:tc>
                <a:tc>
                  <a:txBody>
                    <a:bodyPr/>
                    <a:lstStyle/>
                    <a:p>
                      <a:pPr marL="72000" algn="l" fontAlgn="ctr"/>
                      <a:r>
                        <a:rPr lang="ru-RU" sz="800" b="0" i="0" u="none" strike="noStrike" dirty="0" err="1">
                          <a:solidFill>
                            <a:srgbClr val="000000"/>
                          </a:solidFill>
                          <a:effectLst/>
                          <a:latin typeface="Arial Narrow" panose="020B0606020202030204" pitchFamily="34" charset="0"/>
                        </a:rPr>
                        <a:t>Күзетшілер</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инкассаторлар</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және</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тектес</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қызметтер</a:t>
                      </a:r>
                      <a:endParaRPr lang="ru-RU" sz="800" b="0" i="0" u="none" strike="noStrike" dirty="0">
                        <a:solidFill>
                          <a:srgbClr val="000000"/>
                        </a:solidFill>
                        <a:effectLst/>
                        <a:latin typeface="Arial Narrow" panose="020B0606020202030204" pitchFamily="34" charset="0"/>
                      </a:endParaRPr>
                    </a:p>
                  </a:txBody>
                  <a:tcPr marL="9525" marR="9525" marT="9525" marB="0" anchor="ctr">
                    <a:lnR w="12700" cap="flat" cmpd="sng" algn="ctr">
                      <a:solidFill>
                        <a:schemeClr val="tx1"/>
                      </a:solidFill>
                      <a:prstDash val="solid"/>
                      <a:round/>
                      <a:headEnd type="none" w="med" len="med"/>
                      <a:tailEnd type="none" w="med" len="med"/>
                    </a:lnR>
                    <a:solidFill>
                      <a:srgbClr val="007F76">
                        <a:alpha val="20000"/>
                      </a:srgbClr>
                    </a:solidFill>
                  </a:tcPr>
                </a:tc>
                <a:tc>
                  <a:txBody>
                    <a:bodyPr/>
                    <a:lstStyle/>
                    <a:p>
                      <a:pPr algn="ctr" fontAlgn="ctr"/>
                      <a:r>
                        <a:rPr lang="ru-RU" sz="800" b="0" i="0" u="none" strike="noStrike">
                          <a:solidFill>
                            <a:srgbClr val="000000"/>
                          </a:solidFill>
                          <a:effectLst/>
                          <a:latin typeface="Arial Narrow" panose="020B0606020202030204" pitchFamily="34" charset="0"/>
                        </a:rPr>
                        <a:t>709</a:t>
                      </a:r>
                    </a:p>
                  </a:txBody>
                  <a:tcPr marL="9525" marR="9525" marT="9525" marB="0" anchor="ctr">
                    <a:lnL w="12700" cap="flat" cmpd="sng" algn="ctr">
                      <a:solidFill>
                        <a:schemeClr val="tx1"/>
                      </a:solidFill>
                      <a:prstDash val="solid"/>
                      <a:round/>
                      <a:headEnd type="none" w="med" len="med"/>
                      <a:tailEnd type="none" w="med" len="med"/>
                    </a:lnL>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209</a:t>
                      </a:r>
                    </a:p>
                  </a:txBody>
                  <a:tcPr marL="9525" marR="9525" marT="9525" marB="0" anchor="c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219</a:t>
                      </a:r>
                    </a:p>
                  </a:txBody>
                  <a:tcPr marL="9525" marR="9525" marT="9525" marB="0" anchor="c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137</a:t>
                      </a:r>
                    </a:p>
                  </a:txBody>
                  <a:tcPr marL="9525" marR="9525" marT="9525" marB="0" anchor="c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144</a:t>
                      </a:r>
                    </a:p>
                  </a:txBody>
                  <a:tcPr marL="9525" marR="9525" marT="9525" marB="0" anchor="ctr">
                    <a:lnR w="12700" cap="flat" cmpd="sng" algn="ctr">
                      <a:solidFill>
                        <a:schemeClr val="tx1"/>
                      </a:solidFill>
                      <a:prstDash val="solid"/>
                      <a:round/>
                      <a:headEnd type="none" w="med" len="med"/>
                      <a:tailEnd type="none" w="med" len="med"/>
                    </a:ln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618</a:t>
                      </a:r>
                    </a:p>
                  </a:txBody>
                  <a:tcPr marL="9525" marR="9525" marT="9525" marB="0" anchor="ctr">
                    <a:lnL w="12700" cap="flat" cmpd="sng" algn="ctr">
                      <a:solidFill>
                        <a:schemeClr val="tx1"/>
                      </a:solidFill>
                      <a:prstDash val="solid"/>
                      <a:round/>
                      <a:headEnd type="none" w="med" len="med"/>
                      <a:tailEnd type="none" w="med" len="med"/>
                    </a:lnL>
                    <a:solidFill>
                      <a:srgbClr val="007F76">
                        <a:alpha val="20000"/>
                      </a:srgbClr>
                    </a:solidFill>
                  </a:tcPr>
                </a:tc>
                <a:tc>
                  <a:txBody>
                    <a:bodyPr/>
                    <a:lstStyle/>
                    <a:p>
                      <a:pPr algn="ctr" fontAlgn="ctr"/>
                      <a:r>
                        <a:rPr lang="ru-RU" sz="800" b="0" i="0" u="none" strike="noStrike">
                          <a:solidFill>
                            <a:srgbClr val="000000"/>
                          </a:solidFill>
                          <a:effectLst/>
                          <a:latin typeface="Arial Narrow" panose="020B0606020202030204" pitchFamily="34" charset="0"/>
                        </a:rPr>
                        <a:t>78</a:t>
                      </a:r>
                    </a:p>
                  </a:txBody>
                  <a:tcPr marL="9525" marR="9525" marT="9525" marB="0" anchor="c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174</a:t>
                      </a:r>
                    </a:p>
                  </a:txBody>
                  <a:tcPr marL="9525" marR="9525" marT="9525" marB="0" anchor="ctr">
                    <a:solidFill>
                      <a:srgbClr val="007F76">
                        <a:alpha val="20000"/>
                      </a:srgbClr>
                    </a:solidFill>
                  </a:tcPr>
                </a:tc>
                <a:tc>
                  <a:txBody>
                    <a:bodyPr/>
                    <a:lstStyle/>
                    <a:p>
                      <a:pPr algn="ctr" fontAlgn="ctr"/>
                      <a:r>
                        <a:rPr lang="ru-RU" sz="800" b="0" i="0" u="none" strike="noStrike">
                          <a:solidFill>
                            <a:srgbClr val="000000"/>
                          </a:solidFill>
                          <a:effectLst/>
                          <a:latin typeface="Arial Narrow" panose="020B0606020202030204" pitchFamily="34" charset="0"/>
                        </a:rPr>
                        <a:t>187</a:t>
                      </a:r>
                    </a:p>
                  </a:txBody>
                  <a:tcPr marL="9525" marR="9525" marT="9525" marB="0" anchor="ctr">
                    <a:solidFill>
                      <a:srgbClr val="007F76">
                        <a:alpha val="20000"/>
                      </a:srgbClr>
                    </a:solidFill>
                  </a:tcPr>
                </a:tc>
                <a:tc>
                  <a:txBody>
                    <a:bodyPr/>
                    <a:lstStyle/>
                    <a:p>
                      <a:pPr algn="ctr" fontAlgn="ctr"/>
                      <a:r>
                        <a:rPr lang="ru-RU" sz="800" b="0" i="0" u="none" strike="noStrike">
                          <a:solidFill>
                            <a:srgbClr val="000000"/>
                          </a:solidFill>
                          <a:effectLst/>
                          <a:latin typeface="Arial Narrow" panose="020B0606020202030204" pitchFamily="34" charset="0"/>
                        </a:rPr>
                        <a:t>179</a:t>
                      </a:r>
                    </a:p>
                  </a:txBody>
                  <a:tcPr marL="9525" marR="9525" marT="9525" marB="0" anchor="ctr">
                    <a:solidFill>
                      <a:srgbClr val="007F76">
                        <a:alpha val="20000"/>
                      </a:srgbClr>
                    </a:solidFill>
                  </a:tcPr>
                </a:tc>
                <a:tc>
                  <a:txBody>
                    <a:bodyPr/>
                    <a:lstStyle/>
                    <a:p>
                      <a:pPr algn="ctr" fontAlgn="ctr"/>
                      <a:r>
                        <a:rPr lang="ru-RU" sz="800" b="0" i="0" u="none" strike="noStrike">
                          <a:solidFill>
                            <a:srgbClr val="000000"/>
                          </a:solidFill>
                          <a:effectLst/>
                          <a:latin typeface="Arial Narrow" panose="020B0606020202030204" pitchFamily="34" charset="0"/>
                        </a:rPr>
                        <a:t>2,2%</a:t>
                      </a:r>
                    </a:p>
                  </a:txBody>
                  <a:tcPr marL="9525" marR="9525" marT="9525" marB="0" anchor="ctr">
                    <a:solidFill>
                      <a:srgbClr val="007F76">
                        <a:alpha val="20000"/>
                      </a:srgbClr>
                    </a:solidFill>
                  </a:tcPr>
                </a:tc>
                <a:extLst>
                  <a:ext uri="{0D108BD9-81ED-4DB2-BD59-A6C34878D82A}">
                    <a16:rowId xmlns:a16="http://schemas.microsoft.com/office/drawing/2014/main" val="2737083061"/>
                  </a:ext>
                </a:extLst>
              </a:tr>
              <a:tr h="144837">
                <a:tc>
                  <a:txBody>
                    <a:bodyPr/>
                    <a:lstStyle/>
                    <a:p>
                      <a:pPr algn="ctr" fontAlgn="b"/>
                      <a:r>
                        <a:rPr lang="ru-RU" sz="800" u="none" strike="noStrike" dirty="0">
                          <a:solidFill>
                            <a:srgbClr val="007F76"/>
                          </a:solidFill>
                          <a:effectLst/>
                          <a:latin typeface="Arial Narrow" panose="020B0606020202030204" pitchFamily="34" charset="0"/>
                        </a:rPr>
                        <a:t>9</a:t>
                      </a:r>
                      <a:endParaRPr lang="en-US" sz="800" b="0" i="0" u="none" strike="noStrike" dirty="0">
                        <a:solidFill>
                          <a:srgbClr val="007F76"/>
                        </a:solidFill>
                        <a:effectLst/>
                        <a:latin typeface="Arial Narrow" panose="020B0606020202030204" pitchFamily="34" charset="0"/>
                      </a:endParaRPr>
                    </a:p>
                  </a:txBody>
                  <a:tcPr marL="9525" marR="9525" marT="0"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9312-2</a:t>
                      </a:r>
                    </a:p>
                  </a:txBody>
                  <a:tcPr marL="9525" marR="9525" marT="9525" marB="0" anchor="ctr">
                    <a:solidFill>
                      <a:schemeClr val="accent6">
                        <a:lumMod val="50000"/>
                        <a:alpha val="1000"/>
                      </a:schemeClr>
                    </a:solidFill>
                  </a:tcPr>
                </a:tc>
                <a:tc>
                  <a:txBody>
                    <a:bodyPr/>
                    <a:lstStyle/>
                    <a:p>
                      <a:pPr marL="72000" algn="l" fontAlgn="ctr"/>
                      <a:r>
                        <a:rPr lang="ru-RU" sz="800" b="0" i="0" u="none" strike="noStrike" dirty="0" err="1">
                          <a:solidFill>
                            <a:srgbClr val="000000"/>
                          </a:solidFill>
                          <a:effectLst/>
                          <a:latin typeface="Arial Narrow" panose="020B0606020202030204" pitchFamily="34" charset="0"/>
                        </a:rPr>
                        <a:t>Ғимараттарды</a:t>
                      </a:r>
                      <a:r>
                        <a:rPr lang="ru-RU" sz="800" b="0" i="0" u="none" strike="noStrike" dirty="0">
                          <a:solidFill>
                            <a:srgbClr val="000000"/>
                          </a:solidFill>
                          <a:effectLst/>
                          <a:latin typeface="Arial Narrow" panose="020B0606020202030204" pitchFamily="34" charset="0"/>
                        </a:rPr>
                        <a:t> салу </a:t>
                      </a:r>
                      <a:r>
                        <a:rPr lang="ru-RU" sz="800" b="0" i="0" u="none" strike="noStrike" dirty="0" err="1">
                          <a:solidFill>
                            <a:srgbClr val="000000"/>
                          </a:solidFill>
                          <a:effectLst/>
                          <a:latin typeface="Arial Narrow" panose="020B0606020202030204" pitchFamily="34" charset="0"/>
                        </a:rPr>
                        <a:t>және</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жөндеу</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жөніндегі</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біліктілігі</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жоқ</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жұмысшылар</a:t>
                      </a:r>
                      <a:endParaRPr lang="ru-RU" sz="800" b="0" i="0" u="none" strike="noStrike" dirty="0">
                        <a:solidFill>
                          <a:srgbClr val="000000"/>
                        </a:solidFill>
                        <a:effectLst/>
                        <a:latin typeface="Arial Narrow" panose="020B0606020202030204" pitchFamily="34" charset="0"/>
                      </a:endParaRPr>
                    </a:p>
                  </a:txBody>
                  <a:tcPr marL="9525" marR="9525" marT="9525" marB="0" anchor="ctr">
                    <a:lnR w="12700" cap="flat" cmpd="sng" algn="ctr">
                      <a:solidFill>
                        <a:schemeClr val="tx1"/>
                      </a:solidFill>
                      <a:prstDash val="solid"/>
                      <a:round/>
                      <a:headEnd type="none" w="med" len="med"/>
                      <a:tailEnd type="none" w="med" len="med"/>
                    </a:ln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519</a:t>
                      </a:r>
                    </a:p>
                  </a:txBody>
                  <a:tcPr marL="9525" marR="9525" marT="9525" marB="0" anchor="ctr">
                    <a:lnL w="12700" cap="flat" cmpd="sng" algn="ctr">
                      <a:solidFill>
                        <a:schemeClr val="tx1"/>
                      </a:solidFill>
                      <a:prstDash val="solid"/>
                      <a:round/>
                      <a:headEnd type="none" w="med" len="med"/>
                      <a:tailEnd type="none" w="med" len="med"/>
                    </a:lnL>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90</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20</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190</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219</a:t>
                      </a:r>
                    </a:p>
                  </a:txBody>
                  <a:tcPr marL="9525" marR="9525" marT="9525" marB="0" anchor="ctr">
                    <a:lnR w="12700" cap="flat" cmpd="sng" algn="ctr">
                      <a:solidFill>
                        <a:schemeClr val="tx1"/>
                      </a:solidFill>
                      <a:prstDash val="solid"/>
                      <a:round/>
                      <a:headEnd type="none" w="med" len="med"/>
                      <a:tailEnd type="none" w="med" len="med"/>
                    </a:ln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595</a:t>
                      </a:r>
                    </a:p>
                  </a:txBody>
                  <a:tcPr marL="9525" marR="9525" marT="9525" marB="0" anchor="ctr">
                    <a:lnL w="12700" cap="flat" cmpd="sng" algn="ctr">
                      <a:solidFill>
                        <a:schemeClr val="tx1"/>
                      </a:solidFill>
                      <a:prstDash val="solid"/>
                      <a:round/>
                      <a:headEnd type="none" w="med" len="med"/>
                      <a:tailEnd type="none" w="med" len="med"/>
                    </a:lnL>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163</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139</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291</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2,1%</a:t>
                      </a:r>
                    </a:p>
                  </a:txBody>
                  <a:tcPr marL="9525" marR="9525" marT="9525" marB="0" anchor="ctr">
                    <a:solidFill>
                      <a:schemeClr val="accent6">
                        <a:lumMod val="50000"/>
                        <a:alpha val="1000"/>
                      </a:schemeClr>
                    </a:solidFill>
                  </a:tcPr>
                </a:tc>
                <a:extLst>
                  <a:ext uri="{0D108BD9-81ED-4DB2-BD59-A6C34878D82A}">
                    <a16:rowId xmlns:a16="http://schemas.microsoft.com/office/drawing/2014/main" val="1465641651"/>
                  </a:ext>
                </a:extLst>
              </a:tr>
              <a:tr h="144837">
                <a:tc>
                  <a:txBody>
                    <a:bodyPr/>
                    <a:lstStyle/>
                    <a:p>
                      <a:pPr algn="ctr" fontAlgn="b"/>
                      <a:r>
                        <a:rPr lang="ru-RU" sz="800" b="0" i="0" u="none" strike="noStrike" dirty="0">
                          <a:solidFill>
                            <a:srgbClr val="007F76"/>
                          </a:solidFill>
                          <a:effectLst/>
                          <a:latin typeface="Arial Narrow" panose="020B0606020202030204" pitchFamily="34" charset="0"/>
                        </a:rPr>
                        <a:t>10</a:t>
                      </a:r>
                      <a:endParaRPr lang="en-US" sz="800" b="0" i="0" u="none" strike="noStrike" dirty="0">
                        <a:solidFill>
                          <a:srgbClr val="007F76"/>
                        </a:solidFill>
                        <a:effectLst/>
                        <a:latin typeface="Arial Narrow" panose="020B0606020202030204" pitchFamily="34" charset="0"/>
                      </a:endParaRPr>
                    </a:p>
                  </a:txBody>
                  <a:tcPr marL="9525" marR="9525" marT="0" marB="0" anchor="ctr">
                    <a:solidFill>
                      <a:srgbClr val="007F76">
                        <a:alpha val="20000"/>
                      </a:srgbClr>
                    </a:solidFill>
                  </a:tcPr>
                </a:tc>
                <a:tc>
                  <a:txBody>
                    <a:bodyPr/>
                    <a:lstStyle/>
                    <a:p>
                      <a:pPr algn="ctr" fontAlgn="ctr"/>
                      <a:r>
                        <a:rPr lang="ru-RU" sz="800" b="0" i="0" u="none" strike="noStrike">
                          <a:solidFill>
                            <a:srgbClr val="000000"/>
                          </a:solidFill>
                          <a:effectLst/>
                          <a:latin typeface="Arial Narrow" panose="020B0606020202030204" pitchFamily="34" charset="0"/>
                        </a:rPr>
                        <a:t>2362-0</a:t>
                      </a:r>
                    </a:p>
                  </a:txBody>
                  <a:tcPr marL="9525" marR="9525" marT="9525" marB="0" anchor="ctr">
                    <a:solidFill>
                      <a:srgbClr val="007F76">
                        <a:alpha val="20000"/>
                      </a:srgbClr>
                    </a:solidFill>
                  </a:tcPr>
                </a:tc>
                <a:tc>
                  <a:txBody>
                    <a:bodyPr/>
                    <a:lstStyle/>
                    <a:p>
                      <a:pPr marL="72000" algn="l" fontAlgn="ctr"/>
                      <a:r>
                        <a:rPr lang="ru-RU" sz="800" b="0" i="0" u="none" strike="noStrike" dirty="0" err="1">
                          <a:solidFill>
                            <a:srgbClr val="000000"/>
                          </a:solidFill>
                          <a:effectLst/>
                          <a:latin typeface="Arial Narrow" panose="020B0606020202030204" pitchFamily="34" charset="0"/>
                        </a:rPr>
                        <a:t>Мектепке</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дейінгі</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білім</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берудегі</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тәрбиешілер</a:t>
                      </a:r>
                      <a:endParaRPr lang="ru-RU" sz="800" b="0" i="0" u="none" strike="noStrike" dirty="0">
                        <a:solidFill>
                          <a:srgbClr val="000000"/>
                        </a:solidFill>
                        <a:effectLst/>
                        <a:latin typeface="Arial Narrow" panose="020B0606020202030204" pitchFamily="34" charset="0"/>
                      </a:endParaRPr>
                    </a:p>
                  </a:txBody>
                  <a:tcPr marL="9525" marR="9525" marT="9525" marB="0" anchor="ctr">
                    <a:lnR w="12700" cap="flat" cmpd="sng" algn="ctr">
                      <a:solidFill>
                        <a:schemeClr val="tx1"/>
                      </a:solidFill>
                      <a:prstDash val="solid"/>
                      <a:round/>
                      <a:headEnd type="none" w="med" len="med"/>
                      <a:tailEnd type="none" w="med" len="med"/>
                    </a:lnR>
                    <a:solidFill>
                      <a:srgbClr val="007F76">
                        <a:alpha val="20000"/>
                      </a:srgbClr>
                    </a:solidFill>
                  </a:tcPr>
                </a:tc>
                <a:tc>
                  <a:txBody>
                    <a:bodyPr/>
                    <a:lstStyle/>
                    <a:p>
                      <a:pPr algn="ctr" fontAlgn="ctr"/>
                      <a:r>
                        <a:rPr lang="ru-RU" sz="800" b="0" i="0" u="none" strike="noStrike">
                          <a:solidFill>
                            <a:srgbClr val="000000"/>
                          </a:solidFill>
                          <a:effectLst/>
                          <a:latin typeface="Arial Narrow" panose="020B0606020202030204" pitchFamily="34" charset="0"/>
                        </a:rPr>
                        <a:t>551</a:t>
                      </a:r>
                    </a:p>
                  </a:txBody>
                  <a:tcPr marL="9525" marR="9525" marT="9525" marB="0" anchor="ctr">
                    <a:lnL w="12700" cap="flat" cmpd="sng" algn="ctr">
                      <a:solidFill>
                        <a:schemeClr val="tx1"/>
                      </a:solidFill>
                      <a:prstDash val="solid"/>
                      <a:round/>
                      <a:headEnd type="none" w="med" len="med"/>
                      <a:tailEnd type="none" w="med" len="med"/>
                    </a:lnL>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126</a:t>
                      </a:r>
                    </a:p>
                  </a:txBody>
                  <a:tcPr marL="9525" marR="9525" marT="9525" marB="0" anchor="c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108</a:t>
                      </a:r>
                    </a:p>
                  </a:txBody>
                  <a:tcPr marL="9525" marR="9525" marT="9525" marB="0" anchor="c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205</a:t>
                      </a:r>
                    </a:p>
                  </a:txBody>
                  <a:tcPr marL="9525" marR="9525" marT="9525" marB="0" anchor="c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112</a:t>
                      </a:r>
                    </a:p>
                  </a:txBody>
                  <a:tcPr marL="9525" marR="9525" marT="9525" marB="0" anchor="ctr">
                    <a:lnR w="12700" cap="flat" cmpd="sng" algn="ctr">
                      <a:solidFill>
                        <a:schemeClr val="tx1"/>
                      </a:solidFill>
                      <a:prstDash val="solid"/>
                      <a:round/>
                      <a:headEnd type="none" w="med" len="med"/>
                      <a:tailEnd type="none" w="med" len="med"/>
                    </a:ln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521</a:t>
                      </a:r>
                    </a:p>
                  </a:txBody>
                  <a:tcPr marL="9525" marR="9525" marT="9525" marB="0" anchor="ctr">
                    <a:lnL w="12700" cap="flat" cmpd="sng" algn="ctr">
                      <a:solidFill>
                        <a:schemeClr val="tx1"/>
                      </a:solidFill>
                      <a:prstDash val="solid"/>
                      <a:round/>
                      <a:headEnd type="none" w="med" len="med"/>
                      <a:tailEnd type="none" w="med" len="med"/>
                    </a:lnL>
                    <a:solidFill>
                      <a:srgbClr val="007F76">
                        <a:alpha val="20000"/>
                      </a:srgbClr>
                    </a:solidFill>
                  </a:tcPr>
                </a:tc>
                <a:tc>
                  <a:txBody>
                    <a:bodyPr/>
                    <a:lstStyle/>
                    <a:p>
                      <a:pPr algn="ctr" fontAlgn="ctr"/>
                      <a:r>
                        <a:rPr lang="ru-RU" sz="800" b="0" i="0" u="none" strike="noStrike">
                          <a:solidFill>
                            <a:srgbClr val="000000"/>
                          </a:solidFill>
                          <a:effectLst/>
                          <a:latin typeface="Arial Narrow" panose="020B0606020202030204" pitchFamily="34" charset="0"/>
                        </a:rPr>
                        <a:t>96</a:t>
                      </a:r>
                    </a:p>
                  </a:txBody>
                  <a:tcPr marL="9525" marR="9525" marT="9525" marB="0" anchor="c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170</a:t>
                      </a:r>
                    </a:p>
                  </a:txBody>
                  <a:tcPr marL="9525" marR="9525" marT="9525" marB="0" anchor="ctr">
                    <a:solidFill>
                      <a:srgbClr val="007F76">
                        <a:alpha val="20000"/>
                      </a:srgbClr>
                    </a:solidFill>
                  </a:tcPr>
                </a:tc>
                <a:tc>
                  <a:txBody>
                    <a:bodyPr/>
                    <a:lstStyle/>
                    <a:p>
                      <a:pPr algn="ctr" fontAlgn="ctr"/>
                      <a:r>
                        <a:rPr lang="ru-RU" sz="800" b="0" i="0" u="none" strike="noStrike">
                          <a:solidFill>
                            <a:srgbClr val="000000"/>
                          </a:solidFill>
                          <a:effectLst/>
                          <a:latin typeface="Arial Narrow" panose="020B0606020202030204" pitchFamily="34" charset="0"/>
                        </a:rPr>
                        <a:t>68</a:t>
                      </a:r>
                    </a:p>
                  </a:txBody>
                  <a:tcPr marL="9525" marR="9525" marT="9525" marB="0" anchor="ctr">
                    <a:solidFill>
                      <a:srgbClr val="007F76">
                        <a:alpha val="20000"/>
                      </a:srgbClr>
                    </a:solidFill>
                  </a:tcPr>
                </a:tc>
                <a:tc>
                  <a:txBody>
                    <a:bodyPr/>
                    <a:lstStyle/>
                    <a:p>
                      <a:pPr algn="ctr" fontAlgn="ctr"/>
                      <a:r>
                        <a:rPr lang="ru-RU" sz="800" b="0" i="0" u="none" strike="noStrike">
                          <a:solidFill>
                            <a:srgbClr val="000000"/>
                          </a:solidFill>
                          <a:effectLst/>
                          <a:latin typeface="Arial Narrow" panose="020B0606020202030204" pitchFamily="34" charset="0"/>
                        </a:rPr>
                        <a:t>187</a:t>
                      </a:r>
                    </a:p>
                  </a:txBody>
                  <a:tcPr marL="9525" marR="9525" marT="9525" marB="0" anchor="ctr">
                    <a:solidFill>
                      <a:srgbClr val="007F76">
                        <a:alpha val="20000"/>
                      </a:srgbClr>
                    </a:solidFill>
                  </a:tcPr>
                </a:tc>
                <a:tc>
                  <a:txBody>
                    <a:bodyPr/>
                    <a:lstStyle/>
                    <a:p>
                      <a:pPr algn="ctr" fontAlgn="ctr"/>
                      <a:r>
                        <a:rPr lang="ru-RU" sz="800" b="0" i="0" u="none" strike="noStrike">
                          <a:solidFill>
                            <a:srgbClr val="000000"/>
                          </a:solidFill>
                          <a:effectLst/>
                          <a:latin typeface="Arial Narrow" panose="020B0606020202030204" pitchFamily="34" charset="0"/>
                        </a:rPr>
                        <a:t>1,8%</a:t>
                      </a:r>
                    </a:p>
                  </a:txBody>
                  <a:tcPr marL="9525" marR="9525" marT="9525" marB="0" anchor="ctr">
                    <a:solidFill>
                      <a:srgbClr val="007F76">
                        <a:alpha val="20000"/>
                      </a:srgbClr>
                    </a:solidFill>
                  </a:tcPr>
                </a:tc>
                <a:extLst>
                  <a:ext uri="{0D108BD9-81ED-4DB2-BD59-A6C34878D82A}">
                    <a16:rowId xmlns:a16="http://schemas.microsoft.com/office/drawing/2014/main" val="1743389312"/>
                  </a:ext>
                </a:extLst>
              </a:tr>
              <a:tr h="144837">
                <a:tc gridSpan="3">
                  <a:txBody>
                    <a:bodyPr/>
                    <a:lstStyle/>
                    <a:p>
                      <a:pPr algn="ctr" fontAlgn="b"/>
                      <a:r>
                        <a:rPr lang="ru-RU" sz="800" b="1" u="none" strike="noStrike" dirty="0">
                          <a:solidFill>
                            <a:srgbClr val="007F76"/>
                          </a:solidFill>
                          <a:effectLst/>
                          <a:latin typeface="Arial Narrow" panose="020B0606020202030204" pitchFamily="34" charset="0"/>
                        </a:rPr>
                        <a:t>ТОП-10 БОЙЫНША ЖИЫНЫ</a:t>
                      </a:r>
                      <a:endParaRPr lang="ru-RU" sz="800" b="1" i="0" u="none" strike="noStrike" cap="none" dirty="0">
                        <a:solidFill>
                          <a:srgbClr val="007F76"/>
                        </a:solidFill>
                        <a:effectLst/>
                        <a:latin typeface="Arial Narrow" panose="020B0606020202030204" pitchFamily="34" charset="0"/>
                        <a:ea typeface="+mn-ea"/>
                        <a:cs typeface="+mn-cs"/>
                        <a:sym typeface="Arial"/>
                      </a:endParaRPr>
                    </a:p>
                  </a:txBody>
                  <a:tcPr marL="9525" marR="9525" marT="0" marB="0" anchor="ctr">
                    <a:lnR w="12700" cap="flat" cmpd="sng" algn="ctr">
                      <a:solidFill>
                        <a:schemeClr val="tx1"/>
                      </a:solidFill>
                      <a:prstDash val="solid"/>
                      <a:round/>
                      <a:headEnd type="none" w="med" len="med"/>
                      <a:tailEnd type="none" w="med" len="med"/>
                    </a:lnR>
                    <a:lnB w="12700" cap="flat" cmpd="sng" algn="ctr">
                      <a:solidFill>
                        <a:schemeClr val="tx1"/>
                      </a:solidFill>
                      <a:prstDash val="solid"/>
                      <a:round/>
                      <a:headEnd type="none" w="med" len="med"/>
                      <a:tailEnd type="none" w="med" len="med"/>
                    </a:lnB>
                    <a:noFill/>
                  </a:tcPr>
                </a:tc>
                <a:tc hMerge="1">
                  <a:txBody>
                    <a:bodyPr/>
                    <a:lstStyle/>
                    <a:p>
                      <a:pPr algn="ctr" fontAlgn="b"/>
                      <a:r>
                        <a:rPr lang="ru-KZ" sz="800" b="0" i="0" u="none" strike="noStrike" cap="none" dirty="0">
                          <a:solidFill>
                            <a:srgbClr val="007F76"/>
                          </a:solidFill>
                          <a:effectLst/>
                          <a:latin typeface="Arial Narrow" panose="020B0606020202030204" pitchFamily="34" charset="0"/>
                          <a:ea typeface="+mn-ea"/>
                          <a:cs typeface="+mn-cs"/>
                          <a:sym typeface="Arial"/>
                        </a:rPr>
                        <a:t>9112-9</a:t>
                      </a:r>
                    </a:p>
                  </a:txBody>
                  <a:tcPr marL="9525" marR="9525" marT="0" marB="0" anchor="ctr">
                    <a:lnB w="12700" cap="flat" cmpd="sng" algn="ctr">
                      <a:solidFill>
                        <a:schemeClr val="tx1"/>
                      </a:solidFill>
                      <a:prstDash val="solid"/>
                      <a:round/>
                      <a:headEnd type="none" w="med" len="med"/>
                      <a:tailEnd type="none" w="med" len="med"/>
                    </a:lnB>
                    <a:noFill/>
                  </a:tcPr>
                </a:tc>
                <a:tc hMerge="1">
                  <a:txBody>
                    <a:bodyPr/>
                    <a:lstStyle/>
                    <a:p>
                      <a:pPr marL="72000" algn="l" fontAlgn="ctr"/>
                      <a:r>
                        <a:rPr lang="ru-RU" sz="800" b="0" i="0" u="none" strike="noStrike" cap="none" dirty="0">
                          <a:solidFill>
                            <a:srgbClr val="007F76"/>
                          </a:solidFill>
                          <a:effectLst/>
                          <a:latin typeface="Arial Narrow" panose="020B0606020202030204" pitchFamily="34" charset="0"/>
                          <a:ea typeface="+mn-ea"/>
                          <a:cs typeface="+mn-cs"/>
                          <a:sym typeface="Arial"/>
                        </a:rPr>
                        <a:t>Иные уборщики и прислуга в отелях и аналогичных учреждениях</a:t>
                      </a:r>
                    </a:p>
                  </a:txBody>
                  <a:tcPr marL="9525" marR="9525" marT="0" marB="0" anchor="ctr">
                    <a:lnR w="12700" cap="flat" cmpd="sng" algn="ctr">
                      <a:solidFill>
                        <a:schemeClr val="tx1"/>
                      </a:solidFill>
                      <a:prstDash val="solid"/>
                      <a:round/>
                      <a:headEnd type="none" w="med" len="med"/>
                      <a:tailEnd type="none" w="med" len="med"/>
                    </a:lnR>
                    <a:lnB w="12700" cap="flat" cmpd="sng" algn="ctr">
                      <a:solidFill>
                        <a:schemeClr val="tx1"/>
                      </a:solidFill>
                      <a:prstDash val="solid"/>
                      <a:round/>
                      <a:headEnd type="none" w="med" len="med"/>
                      <a:tailEnd type="none" w="med" len="med"/>
                    </a:lnB>
                    <a:noFill/>
                  </a:tcPr>
                </a:tc>
                <a:tc>
                  <a:txBody>
                    <a:bodyPr/>
                    <a:lstStyle/>
                    <a:p>
                      <a:pPr algn="ctr" fontAlgn="ctr"/>
                      <a:r>
                        <a:rPr lang="ru-RU" sz="800" b="1" i="0" u="none" strike="noStrike" dirty="0">
                          <a:solidFill>
                            <a:srgbClr val="000000"/>
                          </a:solidFill>
                          <a:effectLst/>
                          <a:latin typeface="Arial Narrow" panose="020B0606020202030204" pitchFamily="34" charset="0"/>
                        </a:rPr>
                        <a:t>9 624</a:t>
                      </a:r>
                    </a:p>
                  </a:txBody>
                  <a:tcPr marL="9525" marR="9525" marT="9525" marB="0" anchor="ctr">
                    <a:lnL w="12700" cap="flat" cmpd="sng" algn="ctr">
                      <a:solidFill>
                        <a:schemeClr val="tx1"/>
                      </a:solidFill>
                      <a:prstDash val="solid"/>
                      <a:round/>
                      <a:headEnd type="none" w="med" len="med"/>
                      <a:tailEnd type="none" w="med" len="med"/>
                    </a:lnL>
                    <a:lnB w="12700" cap="flat" cmpd="sng" algn="ctr">
                      <a:solidFill>
                        <a:schemeClr val="tx1"/>
                      </a:solidFill>
                      <a:prstDash val="solid"/>
                      <a:round/>
                      <a:headEnd type="none" w="med" len="med"/>
                      <a:tailEnd type="none" w="med" len="med"/>
                    </a:lnB>
                    <a:noFill/>
                  </a:tcPr>
                </a:tc>
                <a:tc>
                  <a:txBody>
                    <a:bodyPr/>
                    <a:lstStyle/>
                    <a:p>
                      <a:pPr algn="ctr" fontAlgn="ctr"/>
                      <a:r>
                        <a:rPr lang="ru-RU" sz="800" b="1" i="0" u="none" strike="noStrike" dirty="0">
                          <a:solidFill>
                            <a:srgbClr val="000000"/>
                          </a:solidFill>
                          <a:effectLst/>
                          <a:latin typeface="Arial Narrow" panose="020B0606020202030204" pitchFamily="34" charset="0"/>
                        </a:rPr>
                        <a:t>2 215</a:t>
                      </a:r>
                    </a:p>
                  </a:txBody>
                  <a:tcPr marL="9525" marR="9525" marT="9525" marB="0" anchor="ctr">
                    <a:lnB w="12700" cap="flat" cmpd="sng" algn="ctr">
                      <a:solidFill>
                        <a:schemeClr val="tx1"/>
                      </a:solidFill>
                      <a:prstDash val="solid"/>
                      <a:round/>
                      <a:headEnd type="none" w="med" len="med"/>
                      <a:tailEnd type="none" w="med" len="med"/>
                    </a:lnB>
                    <a:noFill/>
                  </a:tcPr>
                </a:tc>
                <a:tc>
                  <a:txBody>
                    <a:bodyPr/>
                    <a:lstStyle/>
                    <a:p>
                      <a:pPr algn="ctr" fontAlgn="ctr"/>
                      <a:r>
                        <a:rPr lang="ru-RU" sz="800" b="1" i="0" u="none" strike="noStrike" dirty="0">
                          <a:solidFill>
                            <a:srgbClr val="000000"/>
                          </a:solidFill>
                          <a:effectLst/>
                          <a:latin typeface="Arial Narrow" panose="020B0606020202030204" pitchFamily="34" charset="0"/>
                        </a:rPr>
                        <a:t>2 321</a:t>
                      </a:r>
                    </a:p>
                  </a:txBody>
                  <a:tcPr marL="9525" marR="9525" marT="9525" marB="0" anchor="ctr">
                    <a:lnB w="12700" cap="flat" cmpd="sng" algn="ctr">
                      <a:solidFill>
                        <a:schemeClr val="tx1"/>
                      </a:solidFill>
                      <a:prstDash val="solid"/>
                      <a:round/>
                      <a:headEnd type="none" w="med" len="med"/>
                      <a:tailEnd type="none" w="med" len="med"/>
                    </a:lnB>
                    <a:noFill/>
                  </a:tcPr>
                </a:tc>
                <a:tc>
                  <a:txBody>
                    <a:bodyPr/>
                    <a:lstStyle/>
                    <a:p>
                      <a:pPr algn="ctr" fontAlgn="ctr"/>
                      <a:r>
                        <a:rPr lang="ru-RU" sz="800" b="1" i="0" u="none" strike="noStrike">
                          <a:solidFill>
                            <a:srgbClr val="000000"/>
                          </a:solidFill>
                          <a:effectLst/>
                          <a:latin typeface="Arial Narrow" panose="020B0606020202030204" pitchFamily="34" charset="0"/>
                        </a:rPr>
                        <a:t>3 052</a:t>
                      </a:r>
                    </a:p>
                  </a:txBody>
                  <a:tcPr marL="9525" marR="9525" marT="9525" marB="0" anchor="ctr">
                    <a:lnB w="12700" cap="flat" cmpd="sng" algn="ctr">
                      <a:solidFill>
                        <a:schemeClr val="tx1"/>
                      </a:solidFill>
                      <a:prstDash val="solid"/>
                      <a:round/>
                      <a:headEnd type="none" w="med" len="med"/>
                      <a:tailEnd type="none" w="med" len="med"/>
                    </a:lnB>
                    <a:noFill/>
                  </a:tcPr>
                </a:tc>
                <a:tc>
                  <a:txBody>
                    <a:bodyPr/>
                    <a:lstStyle/>
                    <a:p>
                      <a:pPr algn="ctr" fontAlgn="ctr"/>
                      <a:r>
                        <a:rPr lang="ru-RU" sz="800" b="1" i="0" u="none" strike="noStrike" dirty="0">
                          <a:solidFill>
                            <a:srgbClr val="000000"/>
                          </a:solidFill>
                          <a:effectLst/>
                          <a:latin typeface="Arial Narrow" panose="020B0606020202030204" pitchFamily="34" charset="0"/>
                        </a:rPr>
                        <a:t>2 036</a:t>
                      </a:r>
                    </a:p>
                  </a:txBody>
                  <a:tcPr marL="9525" marR="9525" marT="9525" marB="0" anchor="ctr">
                    <a:lnR w="12700" cap="flat" cmpd="sng" algn="ctr">
                      <a:solidFill>
                        <a:schemeClr val="tx1"/>
                      </a:solidFill>
                      <a:prstDash val="solid"/>
                      <a:round/>
                      <a:headEnd type="none" w="med" len="med"/>
                      <a:tailEnd type="none" w="med" len="med"/>
                    </a:lnR>
                    <a:lnB w="12700" cap="flat" cmpd="sng" algn="ctr">
                      <a:solidFill>
                        <a:schemeClr val="tx1"/>
                      </a:solidFill>
                      <a:prstDash val="solid"/>
                      <a:round/>
                      <a:headEnd type="none" w="med" len="med"/>
                      <a:tailEnd type="none" w="med" len="med"/>
                    </a:lnB>
                    <a:noFill/>
                  </a:tcPr>
                </a:tc>
                <a:tc>
                  <a:txBody>
                    <a:bodyPr/>
                    <a:lstStyle/>
                    <a:p>
                      <a:pPr algn="ctr" fontAlgn="ctr"/>
                      <a:r>
                        <a:rPr lang="ru-RU" sz="800" b="1" i="0" u="none" strike="noStrike">
                          <a:solidFill>
                            <a:srgbClr val="000000"/>
                          </a:solidFill>
                          <a:effectLst/>
                          <a:latin typeface="Arial Narrow" panose="020B0606020202030204" pitchFamily="34" charset="0"/>
                        </a:rPr>
                        <a:t>9 420</a:t>
                      </a:r>
                    </a:p>
                  </a:txBody>
                  <a:tcPr marL="9525" marR="9525" marT="9525" marB="0" anchor="ctr">
                    <a:lnL w="12700" cap="flat" cmpd="sng" algn="ctr">
                      <a:solidFill>
                        <a:schemeClr val="tx1"/>
                      </a:solidFill>
                      <a:prstDash val="solid"/>
                      <a:round/>
                      <a:headEnd type="none" w="med" len="med"/>
                      <a:tailEnd type="none" w="med" len="med"/>
                    </a:lnL>
                    <a:lnB w="12700" cap="flat" cmpd="sng" algn="ctr">
                      <a:solidFill>
                        <a:schemeClr val="tx1"/>
                      </a:solidFill>
                      <a:prstDash val="solid"/>
                      <a:round/>
                      <a:headEnd type="none" w="med" len="med"/>
                      <a:tailEnd type="none" w="med" len="med"/>
                    </a:lnB>
                    <a:noFill/>
                  </a:tcPr>
                </a:tc>
                <a:tc>
                  <a:txBody>
                    <a:bodyPr/>
                    <a:lstStyle/>
                    <a:p>
                      <a:pPr algn="ctr" fontAlgn="ctr"/>
                      <a:r>
                        <a:rPr lang="ru-RU" sz="800" b="1" i="0" u="none" strike="noStrike" dirty="0">
                          <a:solidFill>
                            <a:srgbClr val="000000"/>
                          </a:solidFill>
                          <a:effectLst/>
                          <a:latin typeface="Arial Narrow" panose="020B0606020202030204" pitchFamily="34" charset="0"/>
                        </a:rPr>
                        <a:t>1 573</a:t>
                      </a:r>
                    </a:p>
                  </a:txBody>
                  <a:tcPr marL="9525" marR="9525" marT="9525" marB="0" anchor="ctr">
                    <a:lnB w="12700" cap="flat" cmpd="sng" algn="ctr">
                      <a:solidFill>
                        <a:schemeClr val="tx1"/>
                      </a:solidFill>
                      <a:prstDash val="solid"/>
                      <a:round/>
                      <a:headEnd type="none" w="med" len="med"/>
                      <a:tailEnd type="none" w="med" len="med"/>
                    </a:lnB>
                    <a:noFill/>
                  </a:tcPr>
                </a:tc>
                <a:tc>
                  <a:txBody>
                    <a:bodyPr/>
                    <a:lstStyle/>
                    <a:p>
                      <a:pPr algn="ctr" fontAlgn="ctr"/>
                      <a:r>
                        <a:rPr lang="ru-RU" sz="800" b="1" i="0" u="none" strike="noStrike">
                          <a:solidFill>
                            <a:srgbClr val="000000"/>
                          </a:solidFill>
                          <a:effectLst/>
                          <a:latin typeface="Arial Narrow" panose="020B0606020202030204" pitchFamily="34" charset="0"/>
                        </a:rPr>
                        <a:t>2 085</a:t>
                      </a:r>
                    </a:p>
                  </a:txBody>
                  <a:tcPr marL="9525" marR="9525" marT="9525" marB="0" anchor="ctr">
                    <a:lnB w="12700" cap="flat" cmpd="sng" algn="ctr">
                      <a:solidFill>
                        <a:schemeClr val="tx1"/>
                      </a:solidFill>
                      <a:prstDash val="solid"/>
                      <a:round/>
                      <a:headEnd type="none" w="med" len="med"/>
                      <a:tailEnd type="none" w="med" len="med"/>
                    </a:lnB>
                    <a:noFill/>
                  </a:tcPr>
                </a:tc>
                <a:tc>
                  <a:txBody>
                    <a:bodyPr/>
                    <a:lstStyle/>
                    <a:p>
                      <a:pPr algn="ctr" fontAlgn="ctr"/>
                      <a:r>
                        <a:rPr lang="ru-RU" sz="800" b="1" i="0" u="none" strike="noStrike" dirty="0">
                          <a:solidFill>
                            <a:srgbClr val="000000"/>
                          </a:solidFill>
                          <a:effectLst/>
                          <a:latin typeface="Arial Narrow" panose="020B0606020202030204" pitchFamily="34" charset="0"/>
                        </a:rPr>
                        <a:t>2 483</a:t>
                      </a:r>
                    </a:p>
                  </a:txBody>
                  <a:tcPr marL="9525" marR="9525" marT="9525" marB="0" anchor="ctr">
                    <a:lnB w="12700" cap="flat" cmpd="sng" algn="ctr">
                      <a:solidFill>
                        <a:schemeClr val="tx1"/>
                      </a:solidFill>
                      <a:prstDash val="solid"/>
                      <a:round/>
                      <a:headEnd type="none" w="med" len="med"/>
                      <a:tailEnd type="none" w="med" len="med"/>
                    </a:lnB>
                    <a:noFill/>
                  </a:tcPr>
                </a:tc>
                <a:tc>
                  <a:txBody>
                    <a:bodyPr/>
                    <a:lstStyle/>
                    <a:p>
                      <a:pPr algn="ctr" fontAlgn="ctr"/>
                      <a:r>
                        <a:rPr lang="ru-RU" sz="800" b="1" i="0" u="none" strike="noStrike" dirty="0">
                          <a:solidFill>
                            <a:srgbClr val="000000"/>
                          </a:solidFill>
                          <a:effectLst/>
                          <a:latin typeface="Arial Narrow" panose="020B0606020202030204" pitchFamily="34" charset="0"/>
                        </a:rPr>
                        <a:t>3 279</a:t>
                      </a:r>
                    </a:p>
                  </a:txBody>
                  <a:tcPr marL="9525" marR="9525" marT="9525" marB="0" anchor="ctr">
                    <a:lnB w="12700" cap="flat" cmpd="sng" algn="ctr">
                      <a:solidFill>
                        <a:schemeClr val="tx1"/>
                      </a:solidFill>
                      <a:prstDash val="solid"/>
                      <a:round/>
                      <a:headEnd type="none" w="med" len="med"/>
                      <a:tailEnd type="none" w="med" len="med"/>
                    </a:lnB>
                    <a:noFill/>
                  </a:tcPr>
                </a:tc>
                <a:tc>
                  <a:txBody>
                    <a:bodyPr/>
                    <a:lstStyle/>
                    <a:p>
                      <a:pPr algn="ctr" fontAlgn="ctr"/>
                      <a:r>
                        <a:rPr lang="ru-RU" sz="800" b="1" i="0" u="none" strike="noStrike" dirty="0">
                          <a:solidFill>
                            <a:srgbClr val="000000"/>
                          </a:solidFill>
                          <a:effectLst/>
                          <a:latin typeface="Arial Narrow" panose="020B0606020202030204" pitchFamily="34" charset="0"/>
                        </a:rPr>
                        <a:t>33,4%</a:t>
                      </a:r>
                    </a:p>
                  </a:txBody>
                  <a:tcPr marL="9525" marR="9525" marT="9525" marB="0" anchor="ctr">
                    <a:lnB w="12700"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2390657696"/>
                  </a:ext>
                </a:extLst>
              </a:tr>
              <a:tr h="152142">
                <a:tc gridSpan="14">
                  <a:txBody>
                    <a:bodyPr/>
                    <a:lstStyle/>
                    <a:p>
                      <a:pPr algn="ctr" fontAlgn="b"/>
                      <a:r>
                        <a:rPr lang="ru-RU" sz="900" b="1" i="0" u="none" strike="noStrike" dirty="0">
                          <a:solidFill>
                            <a:schemeClr val="accent3">
                              <a:lumMod val="50000"/>
                            </a:schemeClr>
                          </a:solidFill>
                          <a:effectLst/>
                          <a:latin typeface="Arial Narrow" panose="020B0606020202030204" pitchFamily="34" charset="0"/>
                        </a:rPr>
                        <a:t>ОПТИМИСТІК СЦЕНАРИЙ</a:t>
                      </a:r>
                      <a:endParaRPr lang="en-US" sz="900" b="1" i="0" u="none" strike="noStrike" dirty="0">
                        <a:solidFill>
                          <a:schemeClr val="accent3">
                            <a:lumMod val="50000"/>
                          </a:schemeClr>
                        </a:solidFill>
                        <a:effectLst/>
                        <a:latin typeface="Arial Narrow" panose="020B0606020202030204" pitchFamily="34" charset="0"/>
                      </a:endParaRPr>
                    </a:p>
                  </a:txBody>
                  <a:tcPr marL="9525" marR="9525" marT="0" marB="0" anchor="ct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accent3">
                        <a:lumMod val="50000"/>
                        <a:alpha val="40000"/>
                      </a:schemeClr>
                    </a:solidFill>
                  </a:tcPr>
                </a:tc>
                <a:tc hMerge="1">
                  <a:txBody>
                    <a:bodyPr/>
                    <a:lstStyle/>
                    <a:p>
                      <a:pPr algn="ctr" fontAlgn="b"/>
                      <a:endParaRPr lang="ru-KZ" sz="800" b="0" i="0" u="none" strike="noStrike" cap="none" dirty="0">
                        <a:solidFill>
                          <a:srgbClr val="007F76"/>
                        </a:solidFill>
                        <a:effectLst/>
                        <a:latin typeface="Arial Narrow" panose="020B0606020202030204" pitchFamily="34" charset="0"/>
                        <a:ea typeface="+mn-ea"/>
                        <a:cs typeface="+mn-cs"/>
                        <a:sym typeface="Arial"/>
                      </a:endParaRPr>
                    </a:p>
                  </a:txBody>
                  <a:tcPr marL="9525" marR="9525" marT="0" marB="0" anchor="ct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007F76">
                        <a:alpha val="20000"/>
                      </a:srgbClr>
                    </a:solidFill>
                  </a:tcPr>
                </a:tc>
                <a:tc hMerge="1">
                  <a:txBody>
                    <a:bodyPr/>
                    <a:lstStyle/>
                    <a:p>
                      <a:pPr marL="72000" algn="l" fontAlgn="ctr"/>
                      <a:endParaRPr lang="ru-RU" sz="800" b="0" i="0" u="none" strike="noStrike" cap="none" dirty="0">
                        <a:solidFill>
                          <a:srgbClr val="007F76"/>
                        </a:solidFill>
                        <a:effectLst/>
                        <a:latin typeface="Arial Narrow" panose="020B0606020202030204" pitchFamily="34" charset="0"/>
                        <a:ea typeface="+mn-ea"/>
                        <a:cs typeface="+mn-cs"/>
                        <a:sym typeface="Arial"/>
                      </a:endParaRPr>
                    </a:p>
                  </a:txBody>
                  <a:tcPr marL="9525" marR="9525" marT="0" marB="0" anchor="ctr">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007F76">
                        <a:alpha val="20000"/>
                      </a:srgbClr>
                    </a:solidFill>
                  </a:tcPr>
                </a:tc>
                <a:tc hMerge="1">
                  <a:txBody>
                    <a:bodyPr/>
                    <a:lstStyle/>
                    <a:p>
                      <a:pPr algn="ctr" fontAlgn="b"/>
                      <a:endParaRPr lang="ru-KZ" sz="800" b="0" i="0" u="none" strike="noStrike" cap="none" dirty="0">
                        <a:solidFill>
                          <a:schemeClr val="tx1"/>
                        </a:solidFill>
                        <a:effectLst/>
                        <a:latin typeface="Arial Narrow" panose="020B0606020202030204" pitchFamily="34" charset="0"/>
                        <a:ea typeface="+mn-ea"/>
                        <a:cs typeface="+mn-cs"/>
                        <a:sym typeface="Arial"/>
                      </a:endParaRPr>
                    </a:p>
                  </a:txBody>
                  <a:tcPr marL="9525" marR="9525" marT="0" marB="0" anchor="ctr">
                    <a:lnL w="12700" cap="flat" cmpd="sng" algn="ctr">
                      <a:solidFill>
                        <a:schemeClr val="tx1"/>
                      </a:solidFill>
                      <a:prstDash val="solid"/>
                      <a:round/>
                      <a:headEnd type="none" w="med" len="med"/>
                      <a:tailEnd type="none" w="med" len="med"/>
                    </a:lnL>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50000"/>
                        <a:alpha val="20000"/>
                      </a:schemeClr>
                    </a:solidFill>
                  </a:tcPr>
                </a:tc>
                <a:tc hMerge="1">
                  <a:txBody>
                    <a:bodyPr/>
                    <a:lstStyle/>
                    <a:p>
                      <a:pPr algn="ctr" fontAlgn="b"/>
                      <a:endParaRPr lang="ru-KZ" sz="800" b="0" i="0" u="none" strike="noStrike" cap="none" dirty="0">
                        <a:solidFill>
                          <a:schemeClr val="tx1"/>
                        </a:solidFill>
                        <a:effectLst/>
                        <a:latin typeface="Arial Narrow" panose="020B0606020202030204" pitchFamily="34" charset="0"/>
                        <a:ea typeface="+mn-ea"/>
                        <a:cs typeface="+mn-cs"/>
                        <a:sym typeface="Arial"/>
                      </a:endParaRPr>
                    </a:p>
                  </a:txBody>
                  <a:tcPr marL="9525" marR="9525" marT="0" marB="0" anchor="ct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50000"/>
                        <a:alpha val="20000"/>
                      </a:schemeClr>
                    </a:solidFill>
                  </a:tcPr>
                </a:tc>
                <a:tc hMerge="1">
                  <a:txBody>
                    <a:bodyPr/>
                    <a:lstStyle/>
                    <a:p>
                      <a:pPr algn="ctr" fontAlgn="b"/>
                      <a:endParaRPr lang="ru-KZ" sz="800" b="0" i="0" u="none" strike="noStrike" cap="none" dirty="0">
                        <a:solidFill>
                          <a:schemeClr val="tx1"/>
                        </a:solidFill>
                        <a:effectLst/>
                        <a:latin typeface="Arial Narrow" panose="020B0606020202030204" pitchFamily="34" charset="0"/>
                        <a:ea typeface="+mn-ea"/>
                        <a:cs typeface="+mn-cs"/>
                        <a:sym typeface="Arial"/>
                      </a:endParaRPr>
                    </a:p>
                  </a:txBody>
                  <a:tcPr marL="9525" marR="9525" marT="0" marB="0" anchor="ct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50000"/>
                        <a:alpha val="20000"/>
                      </a:schemeClr>
                    </a:solidFill>
                  </a:tcPr>
                </a:tc>
                <a:tc hMerge="1">
                  <a:txBody>
                    <a:bodyPr/>
                    <a:lstStyle/>
                    <a:p>
                      <a:pPr algn="ctr" fontAlgn="b"/>
                      <a:endParaRPr lang="ru-KZ" sz="800" b="0" i="0" u="none" strike="noStrike" cap="none" dirty="0">
                        <a:solidFill>
                          <a:schemeClr val="tx1"/>
                        </a:solidFill>
                        <a:effectLst/>
                        <a:latin typeface="Arial Narrow" panose="020B0606020202030204" pitchFamily="34" charset="0"/>
                        <a:ea typeface="+mn-ea"/>
                        <a:cs typeface="+mn-cs"/>
                        <a:sym typeface="Arial"/>
                      </a:endParaRPr>
                    </a:p>
                  </a:txBody>
                  <a:tcPr marL="9525" marR="9525" marT="0" marB="0" anchor="ct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50000"/>
                        <a:alpha val="20000"/>
                      </a:schemeClr>
                    </a:solidFill>
                  </a:tcPr>
                </a:tc>
                <a:tc hMerge="1">
                  <a:txBody>
                    <a:bodyPr/>
                    <a:lstStyle/>
                    <a:p>
                      <a:pPr algn="ctr" fontAlgn="b"/>
                      <a:endParaRPr lang="ru-KZ" sz="800" b="0" i="0" u="none" strike="noStrike" cap="none" dirty="0">
                        <a:solidFill>
                          <a:schemeClr val="tx1"/>
                        </a:solidFill>
                        <a:effectLst/>
                        <a:latin typeface="Arial Narrow" panose="020B0606020202030204" pitchFamily="34" charset="0"/>
                        <a:ea typeface="+mn-ea"/>
                        <a:cs typeface="+mn-cs"/>
                        <a:sym typeface="Arial"/>
                      </a:endParaRPr>
                    </a:p>
                  </a:txBody>
                  <a:tcPr marL="9525" marR="9525" marT="0" marB="0" anchor="ctr">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50000"/>
                        <a:alpha val="20000"/>
                      </a:schemeClr>
                    </a:solidFill>
                  </a:tcPr>
                </a:tc>
                <a:tc hMerge="1">
                  <a:txBody>
                    <a:bodyPr/>
                    <a:lstStyle/>
                    <a:p>
                      <a:pPr algn="ctr" fontAlgn="ctr"/>
                      <a:endParaRPr lang="ru-KZ" sz="800" b="0" i="0" u="none" strike="noStrike" cap="none" dirty="0">
                        <a:solidFill>
                          <a:srgbClr val="007F76"/>
                        </a:solidFill>
                        <a:effectLst/>
                        <a:latin typeface="Arial Narrow" panose="020B0606020202030204" pitchFamily="34" charset="0"/>
                        <a:ea typeface="+mn-ea"/>
                        <a:cs typeface="+mn-cs"/>
                        <a:sym typeface="Arial"/>
                      </a:endParaRPr>
                    </a:p>
                  </a:txBody>
                  <a:tcPr marL="9525" marR="9525" marT="0" marB="0" anchor="ctr">
                    <a:lnL w="12700" cap="flat" cmpd="sng" algn="ctr">
                      <a:solidFill>
                        <a:schemeClr val="tx1"/>
                      </a:solidFill>
                      <a:prstDash val="solid"/>
                      <a:round/>
                      <a:headEnd type="none" w="med" len="med"/>
                      <a:tailEnd type="none" w="med" len="med"/>
                    </a:lnL>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007F76">
                        <a:alpha val="20000"/>
                      </a:srgbClr>
                    </a:solidFill>
                  </a:tcPr>
                </a:tc>
                <a:tc hMerge="1">
                  <a:txBody>
                    <a:bodyPr/>
                    <a:lstStyle/>
                    <a:p>
                      <a:pPr algn="ctr" fontAlgn="ctr"/>
                      <a:endParaRPr lang="ru-KZ" sz="800" b="0" i="0" u="none" strike="noStrike" cap="none" dirty="0">
                        <a:solidFill>
                          <a:schemeClr val="tx1"/>
                        </a:solidFill>
                        <a:effectLst/>
                        <a:latin typeface="Arial Narrow" panose="020B0606020202030204" pitchFamily="34" charset="0"/>
                        <a:ea typeface="+mn-ea"/>
                        <a:cs typeface="+mn-cs"/>
                        <a:sym typeface="Arial"/>
                      </a:endParaRPr>
                    </a:p>
                  </a:txBody>
                  <a:tcPr marL="9525" marR="9525" marT="0" marB="0" anchor="ct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50000"/>
                        <a:alpha val="20000"/>
                      </a:schemeClr>
                    </a:solidFill>
                  </a:tcPr>
                </a:tc>
                <a:tc hMerge="1">
                  <a:txBody>
                    <a:bodyPr/>
                    <a:lstStyle/>
                    <a:p>
                      <a:pPr algn="ctr" fontAlgn="ctr"/>
                      <a:endParaRPr lang="ru-KZ" sz="800" b="0" i="0" u="none" strike="noStrike" cap="none" dirty="0">
                        <a:solidFill>
                          <a:srgbClr val="007F76"/>
                        </a:solidFill>
                        <a:effectLst/>
                        <a:latin typeface="Arial Narrow" panose="020B0606020202030204" pitchFamily="34" charset="0"/>
                        <a:ea typeface="+mn-ea"/>
                        <a:cs typeface="+mn-cs"/>
                        <a:sym typeface="Arial"/>
                      </a:endParaRPr>
                    </a:p>
                  </a:txBody>
                  <a:tcPr marL="9525" marR="9525" marT="0" marB="0" anchor="ct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007F76">
                        <a:alpha val="20000"/>
                      </a:srgbClr>
                    </a:solidFill>
                  </a:tcPr>
                </a:tc>
                <a:tc hMerge="1">
                  <a:txBody>
                    <a:bodyPr/>
                    <a:lstStyle/>
                    <a:p>
                      <a:pPr algn="ctr" fontAlgn="ctr"/>
                      <a:endParaRPr lang="ru-KZ" sz="800" b="0" i="0" u="none" strike="noStrike" cap="none" dirty="0">
                        <a:solidFill>
                          <a:srgbClr val="007F76"/>
                        </a:solidFill>
                        <a:effectLst/>
                        <a:latin typeface="Arial Narrow" panose="020B0606020202030204" pitchFamily="34" charset="0"/>
                        <a:ea typeface="+mn-ea"/>
                        <a:cs typeface="+mn-cs"/>
                        <a:sym typeface="Arial"/>
                      </a:endParaRPr>
                    </a:p>
                  </a:txBody>
                  <a:tcPr marL="9525" marR="9525" marT="0" marB="0" anchor="ct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007F76">
                        <a:alpha val="20000"/>
                      </a:srgbClr>
                    </a:solidFill>
                  </a:tcPr>
                </a:tc>
                <a:tc hMerge="1">
                  <a:txBody>
                    <a:bodyPr/>
                    <a:lstStyle/>
                    <a:p>
                      <a:pPr algn="ctr" fontAlgn="ctr"/>
                      <a:endParaRPr lang="ru-KZ" sz="800" b="0" i="0" u="none" strike="noStrike" cap="none" dirty="0">
                        <a:solidFill>
                          <a:srgbClr val="007F76"/>
                        </a:solidFill>
                        <a:effectLst/>
                        <a:latin typeface="Arial Narrow" panose="020B0606020202030204" pitchFamily="34" charset="0"/>
                        <a:ea typeface="+mn-ea"/>
                        <a:cs typeface="+mn-cs"/>
                        <a:sym typeface="Arial"/>
                      </a:endParaRPr>
                    </a:p>
                  </a:txBody>
                  <a:tcPr marL="9525" marR="9525" marT="0" marB="0" anchor="ct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007F76">
                        <a:alpha val="20000"/>
                      </a:srgbClr>
                    </a:solidFill>
                  </a:tcPr>
                </a:tc>
                <a:tc hMerge="1">
                  <a:txBody>
                    <a:bodyPr/>
                    <a:lstStyle/>
                    <a:p>
                      <a:pPr algn="ctr" fontAlgn="ctr"/>
                      <a:endParaRPr lang="ru-KZ" sz="800" b="0" i="0" u="none" strike="noStrike" cap="none" dirty="0">
                        <a:solidFill>
                          <a:srgbClr val="007F76"/>
                        </a:solidFill>
                        <a:effectLst/>
                        <a:latin typeface="Arial Narrow" panose="020B0606020202030204" pitchFamily="34" charset="0"/>
                        <a:ea typeface="+mn-ea"/>
                        <a:cs typeface="+mn-cs"/>
                        <a:sym typeface="Arial"/>
                      </a:endParaRPr>
                    </a:p>
                  </a:txBody>
                  <a:tcPr marL="9525" marR="9525" marT="0" marB="0" anchor="ct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007F76">
                        <a:alpha val="20000"/>
                      </a:srgbClr>
                    </a:solidFill>
                  </a:tcPr>
                </a:tc>
                <a:extLst>
                  <a:ext uri="{0D108BD9-81ED-4DB2-BD59-A6C34878D82A}">
                    <a16:rowId xmlns:a16="http://schemas.microsoft.com/office/drawing/2014/main" val="3962794852"/>
                  </a:ext>
                </a:extLst>
              </a:tr>
              <a:tr h="144837">
                <a:tc>
                  <a:txBody>
                    <a:bodyPr/>
                    <a:lstStyle/>
                    <a:p>
                      <a:pPr algn="ctr" fontAlgn="b"/>
                      <a:r>
                        <a:rPr lang="ru-RU" sz="800" u="none" strike="noStrike" dirty="0">
                          <a:solidFill>
                            <a:schemeClr val="accent3">
                              <a:lumMod val="50000"/>
                            </a:schemeClr>
                          </a:solidFill>
                          <a:effectLst/>
                          <a:latin typeface="Arial Narrow" panose="020B0606020202030204" pitchFamily="34" charset="0"/>
                        </a:rPr>
                        <a:t>1</a:t>
                      </a:r>
                      <a:endParaRPr lang="en-US" sz="800" b="0" i="0" u="none" strike="noStrike" dirty="0">
                        <a:solidFill>
                          <a:schemeClr val="accent3">
                            <a:lumMod val="50000"/>
                          </a:schemeClr>
                        </a:solidFill>
                        <a:effectLst/>
                        <a:latin typeface="Arial Narrow" panose="020B0606020202030204" pitchFamily="34" charset="0"/>
                      </a:endParaRPr>
                    </a:p>
                  </a:txBody>
                  <a:tcPr marL="9525" marR="9525" marT="0" marB="0" anchor="ctr">
                    <a:lnT w="12700" cap="flat" cmpd="sng" algn="ctr">
                      <a:solidFill>
                        <a:schemeClr val="tx1"/>
                      </a:solidFill>
                      <a:prstDash val="solid"/>
                      <a:round/>
                      <a:headEnd type="none" w="med" len="med"/>
                      <a:tailEnd type="none" w="med" len="med"/>
                    </a:lnT>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9116-0</a:t>
                      </a:r>
                    </a:p>
                  </a:txBody>
                  <a:tcPr marL="9525" marR="9525" marT="9525" marB="0" anchor="ctr">
                    <a:lnT w="12700" cap="flat" cmpd="sng" algn="ctr">
                      <a:solidFill>
                        <a:schemeClr val="tx1"/>
                      </a:solidFill>
                      <a:prstDash val="solid"/>
                      <a:round/>
                      <a:headEnd type="none" w="med" len="med"/>
                      <a:tailEnd type="none" w="med" len="med"/>
                    </a:lnT>
                    <a:solidFill>
                      <a:schemeClr val="accent6">
                        <a:lumMod val="50000"/>
                        <a:alpha val="1000"/>
                      </a:schemeClr>
                    </a:solidFill>
                  </a:tcPr>
                </a:tc>
                <a:tc>
                  <a:txBody>
                    <a:bodyPr/>
                    <a:lstStyle/>
                    <a:p>
                      <a:pPr marL="72000" algn="l" fontAlgn="ctr"/>
                      <a:r>
                        <a:rPr lang="ru-RU" sz="800" b="0" i="0" u="none" strike="noStrike" dirty="0">
                          <a:solidFill>
                            <a:srgbClr val="000000"/>
                          </a:solidFill>
                          <a:effectLst/>
                          <a:latin typeface="Arial Narrow" panose="020B0606020202030204" pitchFamily="34" charset="0"/>
                        </a:rPr>
                        <a:t>Аула </a:t>
                      </a:r>
                      <a:r>
                        <a:rPr lang="ru-RU" sz="800" b="0" i="0" u="none" strike="noStrike" dirty="0" err="1">
                          <a:solidFill>
                            <a:srgbClr val="000000"/>
                          </a:solidFill>
                          <a:effectLst/>
                          <a:latin typeface="Arial Narrow" panose="020B0606020202030204" pitchFamily="34" charset="0"/>
                        </a:rPr>
                        <a:t>сыпырушылар</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және</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ашық</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аумақтарды</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тазалаушылар</a:t>
                      </a:r>
                      <a:endParaRPr lang="ru-RU" sz="800" b="0" i="0" u="none" strike="noStrike" dirty="0">
                        <a:solidFill>
                          <a:srgbClr val="000000"/>
                        </a:solidFill>
                        <a:effectLst/>
                        <a:latin typeface="Arial Narrow" panose="020B0606020202030204" pitchFamily="34" charset="0"/>
                      </a:endParaRPr>
                    </a:p>
                  </a:txBody>
                  <a:tcPr marL="9525" marR="9525" marT="9525" marB="0" anchor="ctr">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1 845</a:t>
                      </a:r>
                    </a:p>
                  </a:txBody>
                  <a:tcPr marL="9525" marR="9525" marT="9525" marB="0" anchor="ctr">
                    <a:lnL w="12700" cap="flat" cmpd="sng" algn="ctr">
                      <a:solidFill>
                        <a:schemeClr val="tx1"/>
                      </a:solidFill>
                      <a:prstDash val="solid"/>
                      <a:round/>
                      <a:headEnd type="none" w="med" len="med"/>
                      <a:tailEnd type="none" w="med" len="med"/>
                    </a:lnL>
                    <a:lnT w="12700" cap="flat" cmpd="sng" algn="ctr">
                      <a:solidFill>
                        <a:schemeClr val="tx1"/>
                      </a:solidFill>
                      <a:prstDash val="solid"/>
                      <a:round/>
                      <a:headEnd type="none" w="med" len="med"/>
                      <a:tailEnd type="none" w="med" len="med"/>
                    </a:lnT>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116</a:t>
                      </a:r>
                    </a:p>
                  </a:txBody>
                  <a:tcPr marL="9525" marR="9525" marT="9525" marB="0" anchor="ctr">
                    <a:lnT w="12700" cap="flat" cmpd="sng" algn="ctr">
                      <a:solidFill>
                        <a:schemeClr val="tx1"/>
                      </a:solidFill>
                      <a:prstDash val="solid"/>
                      <a:round/>
                      <a:headEnd type="none" w="med" len="med"/>
                      <a:tailEnd type="none" w="med" len="med"/>
                    </a:lnT>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985</a:t>
                      </a:r>
                    </a:p>
                  </a:txBody>
                  <a:tcPr marL="9525" marR="9525" marT="9525" marB="0" anchor="ctr">
                    <a:lnT w="12700" cap="flat" cmpd="sng" algn="ctr">
                      <a:solidFill>
                        <a:schemeClr val="tx1"/>
                      </a:solidFill>
                      <a:prstDash val="solid"/>
                      <a:round/>
                      <a:headEnd type="none" w="med" len="med"/>
                      <a:tailEnd type="none" w="med" len="med"/>
                    </a:lnT>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603</a:t>
                      </a:r>
                    </a:p>
                  </a:txBody>
                  <a:tcPr marL="9525" marR="9525" marT="9525" marB="0" anchor="ctr">
                    <a:lnT w="12700" cap="flat" cmpd="sng" algn="ctr">
                      <a:solidFill>
                        <a:schemeClr val="tx1"/>
                      </a:solidFill>
                      <a:prstDash val="solid"/>
                      <a:round/>
                      <a:headEnd type="none" w="med" len="med"/>
                      <a:tailEnd type="none" w="med" len="med"/>
                    </a:lnT>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141</a:t>
                      </a:r>
                    </a:p>
                  </a:txBody>
                  <a:tcPr marL="9525" marR="9525" marT="9525" marB="0" anchor="ctr">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2 288</a:t>
                      </a:r>
                    </a:p>
                  </a:txBody>
                  <a:tcPr marL="9525" marR="9525" marT="9525" marB="0" anchor="ctr">
                    <a:lnL w="12700" cap="flat" cmpd="sng" algn="ctr">
                      <a:solidFill>
                        <a:schemeClr val="tx1"/>
                      </a:solidFill>
                      <a:prstDash val="solid"/>
                      <a:round/>
                      <a:headEnd type="none" w="med" len="med"/>
                      <a:tailEnd type="none" w="med" len="med"/>
                    </a:lnL>
                    <a:lnT w="12700" cap="flat" cmpd="sng" algn="ctr">
                      <a:solidFill>
                        <a:schemeClr val="tx1"/>
                      </a:solidFill>
                      <a:prstDash val="solid"/>
                      <a:round/>
                      <a:headEnd type="none" w="med" len="med"/>
                      <a:tailEnd type="none" w="med" len="med"/>
                    </a:lnT>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345</a:t>
                      </a:r>
                    </a:p>
                  </a:txBody>
                  <a:tcPr marL="9525" marR="9525" marT="9525" marB="0" anchor="ctr">
                    <a:lnT w="12700" cap="flat" cmpd="sng" algn="ctr">
                      <a:solidFill>
                        <a:schemeClr val="tx1"/>
                      </a:solidFill>
                      <a:prstDash val="solid"/>
                      <a:round/>
                      <a:headEnd type="none" w="med" len="med"/>
                      <a:tailEnd type="none" w="med" len="med"/>
                    </a:lnT>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196</a:t>
                      </a:r>
                    </a:p>
                  </a:txBody>
                  <a:tcPr marL="9525" marR="9525" marT="9525" marB="0" anchor="ctr">
                    <a:lnT w="12700" cap="flat" cmpd="sng" algn="ctr">
                      <a:solidFill>
                        <a:schemeClr val="tx1"/>
                      </a:solidFill>
                      <a:prstDash val="solid"/>
                      <a:round/>
                      <a:headEnd type="none" w="med" len="med"/>
                      <a:tailEnd type="none" w="med" len="med"/>
                    </a:lnT>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1 068</a:t>
                      </a:r>
                    </a:p>
                  </a:txBody>
                  <a:tcPr marL="9525" marR="9525" marT="9525" marB="0" anchor="ctr">
                    <a:lnT w="12700" cap="flat" cmpd="sng" algn="ctr">
                      <a:solidFill>
                        <a:schemeClr val="tx1"/>
                      </a:solidFill>
                      <a:prstDash val="solid"/>
                      <a:round/>
                      <a:headEnd type="none" w="med" len="med"/>
                      <a:tailEnd type="none" w="med" len="med"/>
                    </a:lnT>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679</a:t>
                      </a:r>
                    </a:p>
                  </a:txBody>
                  <a:tcPr marL="9525" marR="9525" marT="9525" marB="0" anchor="ctr">
                    <a:lnT w="12700" cap="flat" cmpd="sng" algn="ctr">
                      <a:solidFill>
                        <a:schemeClr val="tx1"/>
                      </a:solidFill>
                      <a:prstDash val="solid"/>
                      <a:round/>
                      <a:headEnd type="none" w="med" len="med"/>
                      <a:tailEnd type="none" w="med" len="med"/>
                    </a:lnT>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7,6%</a:t>
                      </a:r>
                    </a:p>
                  </a:txBody>
                  <a:tcPr marL="9525" marR="9525" marT="9525" marB="0" anchor="ctr">
                    <a:lnT w="12700" cap="flat" cmpd="sng" algn="ctr">
                      <a:solidFill>
                        <a:schemeClr val="tx1"/>
                      </a:solidFill>
                      <a:prstDash val="solid"/>
                      <a:round/>
                      <a:headEnd type="none" w="med" len="med"/>
                      <a:tailEnd type="none" w="med" len="med"/>
                    </a:lnT>
                    <a:solidFill>
                      <a:schemeClr val="accent6">
                        <a:lumMod val="50000"/>
                        <a:alpha val="1000"/>
                      </a:schemeClr>
                    </a:solidFill>
                  </a:tcPr>
                </a:tc>
                <a:extLst>
                  <a:ext uri="{0D108BD9-81ED-4DB2-BD59-A6C34878D82A}">
                    <a16:rowId xmlns:a16="http://schemas.microsoft.com/office/drawing/2014/main" val="1781471339"/>
                  </a:ext>
                </a:extLst>
              </a:tr>
              <a:tr h="144837">
                <a:tc>
                  <a:txBody>
                    <a:bodyPr/>
                    <a:lstStyle/>
                    <a:p>
                      <a:pPr algn="ctr" fontAlgn="b"/>
                      <a:r>
                        <a:rPr lang="ru-RU" sz="800" b="0" i="0" u="none" strike="noStrike" dirty="0">
                          <a:solidFill>
                            <a:schemeClr val="accent3">
                              <a:lumMod val="50000"/>
                            </a:schemeClr>
                          </a:solidFill>
                          <a:effectLst/>
                          <a:latin typeface="Arial Narrow" panose="020B0606020202030204" pitchFamily="34" charset="0"/>
                        </a:rPr>
                        <a:t>2</a:t>
                      </a:r>
                      <a:endParaRPr lang="en-US" sz="800" b="0" i="0" u="none" strike="noStrike" dirty="0">
                        <a:solidFill>
                          <a:schemeClr val="accent3">
                            <a:lumMod val="50000"/>
                          </a:schemeClr>
                        </a:solidFill>
                        <a:effectLst/>
                        <a:latin typeface="Arial Narrow" panose="020B0606020202030204" pitchFamily="34" charset="0"/>
                      </a:endParaRPr>
                    </a:p>
                  </a:txBody>
                  <a:tcPr marL="9525" marR="9525" marT="0" marB="0" anchor="ctr">
                    <a:solidFill>
                      <a:schemeClr val="accent3">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9629-7</a:t>
                      </a:r>
                    </a:p>
                  </a:txBody>
                  <a:tcPr marL="9525" marR="9525" marT="9525" marB="0" anchor="ctr">
                    <a:solidFill>
                      <a:schemeClr val="accent3">
                        <a:lumMod val="50000"/>
                        <a:alpha val="20000"/>
                      </a:schemeClr>
                    </a:solidFill>
                  </a:tcPr>
                </a:tc>
                <a:tc>
                  <a:txBody>
                    <a:bodyPr/>
                    <a:lstStyle/>
                    <a:p>
                      <a:pPr marL="72000" algn="l" fontAlgn="ctr"/>
                      <a:r>
                        <a:rPr lang="ru-RU" sz="800" b="0" i="0" u="none" strike="noStrike" dirty="0" err="1">
                          <a:solidFill>
                            <a:srgbClr val="000000"/>
                          </a:solidFill>
                          <a:effectLst/>
                          <a:latin typeface="Arial Narrow" panose="020B0606020202030204" pitchFamily="34" charset="0"/>
                        </a:rPr>
                        <a:t>Әртүрлі</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жұмысты</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атқарушылар</a:t>
                      </a:r>
                      <a:endParaRPr lang="ru-RU" sz="800" b="0" i="0" u="none" strike="noStrike" dirty="0">
                        <a:solidFill>
                          <a:srgbClr val="000000"/>
                        </a:solidFill>
                        <a:effectLst/>
                        <a:latin typeface="Arial Narrow" panose="020B0606020202030204" pitchFamily="34" charset="0"/>
                      </a:endParaRPr>
                    </a:p>
                  </a:txBody>
                  <a:tcPr marL="9525" marR="9525" marT="9525" marB="0" anchor="ctr">
                    <a:lnR w="12700" cap="flat" cmpd="sng" algn="ctr">
                      <a:solidFill>
                        <a:schemeClr val="tx1"/>
                      </a:solidFill>
                      <a:prstDash val="solid"/>
                      <a:round/>
                      <a:headEnd type="none" w="med" len="med"/>
                      <a:tailEnd type="none" w="med" len="med"/>
                    </a:lnR>
                    <a:solidFill>
                      <a:schemeClr val="accent3">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1 155</a:t>
                      </a:r>
                    </a:p>
                  </a:txBody>
                  <a:tcPr marL="9525" marR="9525" marT="9525" marB="0" anchor="ctr">
                    <a:lnL w="12700" cap="flat" cmpd="sng" algn="ctr">
                      <a:solidFill>
                        <a:schemeClr val="tx1"/>
                      </a:solidFill>
                      <a:prstDash val="solid"/>
                      <a:round/>
                      <a:headEnd type="none" w="med" len="med"/>
                      <a:tailEnd type="none" w="med" len="med"/>
                    </a:lnL>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114</a:t>
                      </a:r>
                    </a:p>
                  </a:txBody>
                  <a:tcPr marL="9525" marR="9525" marT="9525" marB="0" anchor="c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248</a:t>
                      </a:r>
                    </a:p>
                  </a:txBody>
                  <a:tcPr marL="9525" marR="9525" marT="9525" marB="0" anchor="c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358</a:t>
                      </a:r>
                    </a:p>
                  </a:txBody>
                  <a:tcPr marL="9525" marR="9525" marT="9525" marB="0" anchor="c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435</a:t>
                      </a:r>
                    </a:p>
                  </a:txBody>
                  <a:tcPr marL="9525" marR="9525" marT="9525" marB="0" anchor="ctr">
                    <a:lnR w="12700" cap="flat" cmpd="sng" algn="ctr">
                      <a:solidFill>
                        <a:schemeClr val="tx1"/>
                      </a:solidFill>
                      <a:prstDash val="solid"/>
                      <a:round/>
                      <a:headEnd type="none" w="med" len="med"/>
                      <a:tailEnd type="none" w="med" len="med"/>
                    </a:ln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1 577</a:t>
                      </a:r>
                    </a:p>
                  </a:txBody>
                  <a:tcPr marL="9525" marR="9525" marT="9525" marB="0" anchor="ctr">
                    <a:lnL w="12700" cap="flat" cmpd="sng" algn="ctr">
                      <a:solidFill>
                        <a:schemeClr val="tx1"/>
                      </a:solidFill>
                      <a:prstDash val="solid"/>
                      <a:round/>
                      <a:headEnd type="none" w="med" len="med"/>
                      <a:tailEnd type="none" w="med" len="med"/>
                    </a:lnL>
                    <a:solidFill>
                      <a:schemeClr val="accent3">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327</a:t>
                      </a:r>
                    </a:p>
                  </a:txBody>
                  <a:tcPr marL="9525" marR="9525" marT="9525" marB="0" anchor="c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352</a:t>
                      </a:r>
                    </a:p>
                  </a:txBody>
                  <a:tcPr marL="9525" marR="9525" marT="9525" marB="0" anchor="ctr">
                    <a:solidFill>
                      <a:schemeClr val="accent3">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416</a:t>
                      </a:r>
                    </a:p>
                  </a:txBody>
                  <a:tcPr marL="9525" marR="9525" marT="9525" marB="0" anchor="ctr">
                    <a:solidFill>
                      <a:schemeClr val="accent3">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482</a:t>
                      </a:r>
                    </a:p>
                  </a:txBody>
                  <a:tcPr marL="9525" marR="9525" marT="9525" marB="0" anchor="ctr">
                    <a:solidFill>
                      <a:schemeClr val="accent3">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5,2%</a:t>
                      </a:r>
                    </a:p>
                  </a:txBody>
                  <a:tcPr marL="9525" marR="9525" marT="9525" marB="0" anchor="ctr">
                    <a:solidFill>
                      <a:schemeClr val="accent3">
                        <a:lumMod val="50000"/>
                        <a:alpha val="20000"/>
                      </a:schemeClr>
                    </a:solidFill>
                  </a:tcPr>
                </a:tc>
                <a:extLst>
                  <a:ext uri="{0D108BD9-81ED-4DB2-BD59-A6C34878D82A}">
                    <a16:rowId xmlns:a16="http://schemas.microsoft.com/office/drawing/2014/main" val="4251926215"/>
                  </a:ext>
                </a:extLst>
              </a:tr>
              <a:tr h="144837">
                <a:tc>
                  <a:txBody>
                    <a:bodyPr/>
                    <a:lstStyle/>
                    <a:p>
                      <a:pPr algn="ctr" fontAlgn="b"/>
                      <a:r>
                        <a:rPr lang="ru-RU" sz="800" b="0" i="0" u="none" strike="noStrike" dirty="0">
                          <a:solidFill>
                            <a:schemeClr val="accent3">
                              <a:lumMod val="50000"/>
                            </a:schemeClr>
                          </a:solidFill>
                          <a:effectLst/>
                          <a:latin typeface="Arial Narrow" panose="020B0606020202030204" pitchFamily="34" charset="0"/>
                        </a:rPr>
                        <a:t>3</a:t>
                      </a:r>
                      <a:endParaRPr lang="en-US" sz="800" b="0" i="0" u="none" strike="noStrike" dirty="0">
                        <a:solidFill>
                          <a:schemeClr val="accent3">
                            <a:lumMod val="50000"/>
                          </a:schemeClr>
                        </a:solidFill>
                        <a:effectLst/>
                        <a:latin typeface="Arial Narrow" panose="020B0606020202030204" pitchFamily="34" charset="0"/>
                      </a:endParaRPr>
                    </a:p>
                  </a:txBody>
                  <a:tcPr marL="9525" marR="9525" marT="0"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2350-3</a:t>
                      </a:r>
                    </a:p>
                  </a:txBody>
                  <a:tcPr marL="9525" marR="9525" marT="9525" marB="0" anchor="ctr">
                    <a:solidFill>
                      <a:schemeClr val="accent6">
                        <a:lumMod val="50000"/>
                        <a:alpha val="1000"/>
                      </a:schemeClr>
                    </a:solidFill>
                  </a:tcPr>
                </a:tc>
                <a:tc>
                  <a:txBody>
                    <a:bodyPr/>
                    <a:lstStyle/>
                    <a:p>
                      <a:pPr marL="72000" algn="l" fontAlgn="ctr"/>
                      <a:r>
                        <a:rPr lang="ru-RU" sz="800" b="0" i="0" u="none" strike="noStrike" dirty="0" err="1">
                          <a:solidFill>
                            <a:srgbClr val="000000"/>
                          </a:solidFill>
                          <a:effectLst/>
                          <a:latin typeface="Arial Narrow" panose="020B0606020202030204" pitchFamily="34" charset="0"/>
                        </a:rPr>
                        <a:t>Қоғамдық</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ғылымдар</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бойынша</a:t>
                      </a:r>
                      <a:r>
                        <a:rPr lang="ru-RU" sz="800" b="0" i="0" u="none" strike="noStrike" dirty="0">
                          <a:solidFill>
                            <a:srgbClr val="000000"/>
                          </a:solidFill>
                          <a:effectLst/>
                          <a:latin typeface="Arial Narrow" panose="020B0606020202030204" pitchFamily="34" charset="0"/>
                        </a:rPr>
                        <a:t> орта </a:t>
                      </a:r>
                      <a:r>
                        <a:rPr lang="ru-RU" sz="800" b="0" i="0" u="none" strike="noStrike" dirty="0" err="1">
                          <a:solidFill>
                            <a:srgbClr val="000000"/>
                          </a:solidFill>
                          <a:effectLst/>
                          <a:latin typeface="Arial Narrow" panose="020B0606020202030204" pitchFamily="34" charset="0"/>
                        </a:rPr>
                        <a:t>мектеп</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мұғалімдері</a:t>
                      </a:r>
                      <a:endParaRPr lang="ru-RU" sz="800" b="0" i="0" u="none" strike="noStrike" dirty="0">
                        <a:solidFill>
                          <a:srgbClr val="000000"/>
                        </a:solidFill>
                        <a:effectLst/>
                        <a:latin typeface="Arial Narrow" panose="020B0606020202030204" pitchFamily="34" charset="0"/>
                      </a:endParaRPr>
                    </a:p>
                  </a:txBody>
                  <a:tcPr marL="9525" marR="9525" marT="9525" marB="0" anchor="ctr">
                    <a:lnR w="12700" cap="flat" cmpd="sng" algn="ctr">
                      <a:solidFill>
                        <a:schemeClr val="tx1"/>
                      </a:solidFill>
                      <a:prstDash val="solid"/>
                      <a:round/>
                      <a:headEnd type="none" w="med" len="med"/>
                      <a:tailEnd type="none" w="med" len="med"/>
                    </a:ln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857</a:t>
                      </a:r>
                    </a:p>
                  </a:txBody>
                  <a:tcPr marL="9525" marR="9525" marT="9525" marB="0" anchor="ctr">
                    <a:lnL w="12700" cap="flat" cmpd="sng" algn="ctr">
                      <a:solidFill>
                        <a:schemeClr val="tx1"/>
                      </a:solidFill>
                      <a:prstDash val="solid"/>
                      <a:round/>
                      <a:headEnd type="none" w="med" len="med"/>
                      <a:tailEnd type="none" w="med" len="med"/>
                    </a:lnL>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188</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95</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468</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106</a:t>
                      </a:r>
                    </a:p>
                  </a:txBody>
                  <a:tcPr marL="9525" marR="9525" marT="9525" marB="0" anchor="ctr">
                    <a:lnR w="12700" cap="flat" cmpd="sng" algn="ctr">
                      <a:solidFill>
                        <a:schemeClr val="tx1"/>
                      </a:solidFill>
                      <a:prstDash val="solid"/>
                      <a:round/>
                      <a:headEnd type="none" w="med" len="med"/>
                      <a:tailEnd type="none" w="med" len="med"/>
                    </a:ln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1 096</a:t>
                      </a:r>
                    </a:p>
                  </a:txBody>
                  <a:tcPr marL="9525" marR="9525" marT="9525" marB="0" anchor="ctr">
                    <a:lnL w="12700" cap="flat" cmpd="sng" algn="ctr">
                      <a:solidFill>
                        <a:schemeClr val="tx1"/>
                      </a:solidFill>
                      <a:prstDash val="solid"/>
                      <a:round/>
                      <a:headEnd type="none" w="med" len="med"/>
                      <a:tailEnd type="none" w="med" len="med"/>
                    </a:lnL>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128</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191</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102</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675</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3,6%</a:t>
                      </a:r>
                    </a:p>
                  </a:txBody>
                  <a:tcPr marL="9525" marR="9525" marT="9525" marB="0" anchor="ctr">
                    <a:solidFill>
                      <a:schemeClr val="accent6">
                        <a:lumMod val="50000"/>
                        <a:alpha val="1000"/>
                      </a:schemeClr>
                    </a:solidFill>
                  </a:tcPr>
                </a:tc>
                <a:extLst>
                  <a:ext uri="{0D108BD9-81ED-4DB2-BD59-A6C34878D82A}">
                    <a16:rowId xmlns:a16="http://schemas.microsoft.com/office/drawing/2014/main" val="3433509531"/>
                  </a:ext>
                </a:extLst>
              </a:tr>
              <a:tr h="144837">
                <a:tc>
                  <a:txBody>
                    <a:bodyPr/>
                    <a:lstStyle/>
                    <a:p>
                      <a:pPr algn="ctr" fontAlgn="b"/>
                      <a:r>
                        <a:rPr lang="ru-RU" sz="800" b="0" i="0" u="none" strike="noStrike" dirty="0">
                          <a:solidFill>
                            <a:schemeClr val="accent3">
                              <a:lumMod val="50000"/>
                            </a:schemeClr>
                          </a:solidFill>
                          <a:effectLst/>
                          <a:latin typeface="Arial Narrow" panose="020B0606020202030204" pitchFamily="34" charset="0"/>
                        </a:rPr>
                        <a:t>4</a:t>
                      </a:r>
                      <a:endParaRPr lang="en-US" sz="800" b="0" i="0" u="none" strike="noStrike" dirty="0">
                        <a:solidFill>
                          <a:schemeClr val="accent3">
                            <a:lumMod val="50000"/>
                          </a:schemeClr>
                        </a:solidFill>
                        <a:effectLst/>
                        <a:latin typeface="Arial Narrow" panose="020B0606020202030204" pitchFamily="34" charset="0"/>
                      </a:endParaRPr>
                    </a:p>
                  </a:txBody>
                  <a:tcPr marL="9525" marR="9525" marT="0" marB="0" anchor="ctr">
                    <a:solidFill>
                      <a:schemeClr val="accent3">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9629-9</a:t>
                      </a:r>
                    </a:p>
                  </a:txBody>
                  <a:tcPr marL="9525" marR="9525" marT="9525" marB="0" anchor="ctr">
                    <a:solidFill>
                      <a:schemeClr val="accent3">
                        <a:lumMod val="50000"/>
                        <a:alpha val="20000"/>
                      </a:schemeClr>
                    </a:solidFill>
                  </a:tcPr>
                </a:tc>
                <a:tc>
                  <a:txBody>
                    <a:bodyPr/>
                    <a:lstStyle/>
                    <a:p>
                      <a:pPr marL="72000" algn="l" fontAlgn="ctr"/>
                      <a:r>
                        <a:rPr lang="ru-RU" sz="800" b="0" i="0" u="none" strike="noStrike" dirty="0" err="1">
                          <a:solidFill>
                            <a:srgbClr val="000000"/>
                          </a:solidFill>
                          <a:effectLst/>
                          <a:latin typeface="Arial Narrow" panose="020B0606020202030204" pitchFamily="34" charset="0"/>
                        </a:rPr>
                        <a:t>Біліктілігі</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жоқ</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жұмысшылар</a:t>
                      </a:r>
                      <a:endParaRPr lang="ru-RU" sz="800" b="0" i="0" u="none" strike="noStrike" dirty="0">
                        <a:solidFill>
                          <a:srgbClr val="000000"/>
                        </a:solidFill>
                        <a:effectLst/>
                        <a:latin typeface="Arial Narrow" panose="020B0606020202030204" pitchFamily="34" charset="0"/>
                      </a:endParaRPr>
                    </a:p>
                  </a:txBody>
                  <a:tcPr marL="9525" marR="9525" marT="9525" marB="0" anchor="ctr">
                    <a:lnR w="12700" cap="flat" cmpd="sng" algn="ctr">
                      <a:solidFill>
                        <a:schemeClr val="tx1"/>
                      </a:solidFill>
                      <a:prstDash val="solid"/>
                      <a:round/>
                      <a:headEnd type="none" w="med" len="med"/>
                      <a:tailEnd type="none" w="med" len="med"/>
                    </a:lnR>
                    <a:solidFill>
                      <a:schemeClr val="accent3">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1 845</a:t>
                      </a:r>
                    </a:p>
                  </a:txBody>
                  <a:tcPr marL="9525" marR="9525" marT="9525" marB="0" anchor="ctr">
                    <a:lnL w="12700" cap="flat" cmpd="sng" algn="ctr">
                      <a:solidFill>
                        <a:schemeClr val="tx1"/>
                      </a:solidFill>
                      <a:prstDash val="solid"/>
                      <a:round/>
                      <a:headEnd type="none" w="med" len="med"/>
                      <a:tailEnd type="none" w="med" len="med"/>
                    </a:lnL>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587</a:t>
                      </a:r>
                    </a:p>
                  </a:txBody>
                  <a:tcPr marL="9525" marR="9525" marT="9525" marB="0" anchor="c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318</a:t>
                      </a:r>
                    </a:p>
                  </a:txBody>
                  <a:tcPr marL="9525" marR="9525" marT="9525" marB="0" anchor="c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571</a:t>
                      </a:r>
                    </a:p>
                  </a:txBody>
                  <a:tcPr marL="9525" marR="9525" marT="9525" marB="0" anchor="c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369</a:t>
                      </a:r>
                    </a:p>
                  </a:txBody>
                  <a:tcPr marL="9525" marR="9525" marT="9525" marB="0" anchor="ctr">
                    <a:lnR w="12700" cap="flat" cmpd="sng" algn="ctr">
                      <a:solidFill>
                        <a:schemeClr val="tx1"/>
                      </a:solidFill>
                      <a:prstDash val="solid"/>
                      <a:round/>
                      <a:headEnd type="none" w="med" len="med"/>
                      <a:tailEnd type="none" w="med" len="med"/>
                    </a:ln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1 035</a:t>
                      </a:r>
                    </a:p>
                  </a:txBody>
                  <a:tcPr marL="9525" marR="9525" marT="9525" marB="0" anchor="ctr">
                    <a:lnL w="12700" cap="flat" cmpd="sng" algn="ctr">
                      <a:solidFill>
                        <a:schemeClr val="tx1"/>
                      </a:solidFill>
                      <a:prstDash val="solid"/>
                      <a:round/>
                      <a:headEnd type="none" w="med" len="med"/>
                      <a:tailEnd type="none" w="med" len="med"/>
                    </a:lnL>
                    <a:solidFill>
                      <a:schemeClr val="accent3">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99</a:t>
                      </a:r>
                    </a:p>
                  </a:txBody>
                  <a:tcPr marL="9525" marR="9525" marT="9525" marB="0" anchor="c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308</a:t>
                      </a:r>
                    </a:p>
                  </a:txBody>
                  <a:tcPr marL="9525" marR="9525" marT="9525" marB="0" anchor="ctr">
                    <a:solidFill>
                      <a:schemeClr val="accent3">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253</a:t>
                      </a:r>
                    </a:p>
                  </a:txBody>
                  <a:tcPr marL="9525" marR="9525" marT="9525" marB="0" anchor="ctr">
                    <a:solidFill>
                      <a:schemeClr val="accent3">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375</a:t>
                      </a:r>
                    </a:p>
                  </a:txBody>
                  <a:tcPr marL="9525" marR="9525" marT="9525" marB="0" anchor="ctr">
                    <a:solidFill>
                      <a:schemeClr val="accent3">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3,4%</a:t>
                      </a:r>
                    </a:p>
                  </a:txBody>
                  <a:tcPr marL="9525" marR="9525" marT="9525" marB="0" anchor="ctr">
                    <a:solidFill>
                      <a:schemeClr val="accent3">
                        <a:lumMod val="50000"/>
                        <a:alpha val="20000"/>
                      </a:schemeClr>
                    </a:solidFill>
                  </a:tcPr>
                </a:tc>
                <a:extLst>
                  <a:ext uri="{0D108BD9-81ED-4DB2-BD59-A6C34878D82A}">
                    <a16:rowId xmlns:a16="http://schemas.microsoft.com/office/drawing/2014/main" val="1108121153"/>
                  </a:ext>
                </a:extLst>
              </a:tr>
              <a:tr h="144837">
                <a:tc>
                  <a:txBody>
                    <a:bodyPr/>
                    <a:lstStyle/>
                    <a:p>
                      <a:pPr algn="ctr" fontAlgn="b"/>
                      <a:r>
                        <a:rPr lang="ru-RU" sz="800" b="0" i="0" u="none" strike="noStrike" dirty="0">
                          <a:solidFill>
                            <a:schemeClr val="accent3">
                              <a:lumMod val="50000"/>
                            </a:schemeClr>
                          </a:solidFill>
                          <a:effectLst/>
                          <a:latin typeface="Arial Narrow" panose="020B0606020202030204" pitchFamily="34" charset="0"/>
                        </a:rPr>
                        <a:t>5</a:t>
                      </a:r>
                      <a:endParaRPr lang="en-US" sz="800" b="0" i="0" u="none" strike="noStrike" dirty="0">
                        <a:solidFill>
                          <a:schemeClr val="accent3">
                            <a:lumMod val="50000"/>
                          </a:schemeClr>
                        </a:solidFill>
                        <a:effectLst/>
                        <a:latin typeface="Arial Narrow" panose="020B0606020202030204" pitchFamily="34" charset="0"/>
                      </a:endParaRPr>
                    </a:p>
                  </a:txBody>
                  <a:tcPr marL="9525" marR="9525" marT="0"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8322-2</a:t>
                      </a:r>
                    </a:p>
                  </a:txBody>
                  <a:tcPr marL="9525" marR="9525" marT="9525" marB="0" anchor="ctr">
                    <a:solidFill>
                      <a:schemeClr val="accent6">
                        <a:lumMod val="50000"/>
                        <a:alpha val="1000"/>
                      </a:schemeClr>
                    </a:solidFill>
                  </a:tcPr>
                </a:tc>
                <a:tc>
                  <a:txBody>
                    <a:bodyPr/>
                    <a:lstStyle/>
                    <a:p>
                      <a:pPr marL="72000" algn="l" fontAlgn="ctr"/>
                      <a:r>
                        <a:rPr lang="ru-RU" sz="800" b="0" i="0" u="none" strike="noStrike" dirty="0">
                          <a:solidFill>
                            <a:srgbClr val="000000"/>
                          </a:solidFill>
                          <a:effectLst/>
                          <a:latin typeface="Arial Narrow" panose="020B0606020202030204" pitchFamily="34" charset="0"/>
                        </a:rPr>
                        <a:t>Жеке </a:t>
                      </a:r>
                      <a:r>
                        <a:rPr lang="ru-RU" sz="800" b="0" i="0" u="none" strike="noStrike" dirty="0" err="1">
                          <a:solidFill>
                            <a:srgbClr val="000000"/>
                          </a:solidFill>
                          <a:effectLst/>
                          <a:latin typeface="Arial Narrow" panose="020B0606020202030204" pitchFamily="34" charset="0"/>
                        </a:rPr>
                        <a:t>жүргізушілер</a:t>
                      </a:r>
                      <a:r>
                        <a:rPr lang="ru-RU" sz="800" b="0" i="0" u="none" strike="noStrike" dirty="0">
                          <a:solidFill>
                            <a:srgbClr val="000000"/>
                          </a:solidFill>
                          <a:effectLst/>
                          <a:latin typeface="Arial Narrow" panose="020B0606020202030204" pitchFamily="34" charset="0"/>
                        </a:rPr>
                        <a:t> мен </a:t>
                      </a:r>
                      <a:r>
                        <a:rPr lang="ru-RU" sz="800" b="0" i="0" u="none" strike="noStrike" dirty="0" err="1">
                          <a:solidFill>
                            <a:srgbClr val="000000"/>
                          </a:solidFill>
                          <a:effectLst/>
                          <a:latin typeface="Arial Narrow" panose="020B0606020202030204" pitchFamily="34" charset="0"/>
                        </a:rPr>
                        <a:t>шопырлар</a:t>
                      </a:r>
                      <a:endParaRPr lang="ru-RU" sz="800" b="0" i="0" u="none" strike="noStrike" dirty="0">
                        <a:solidFill>
                          <a:srgbClr val="000000"/>
                        </a:solidFill>
                        <a:effectLst/>
                        <a:latin typeface="Arial Narrow" panose="020B0606020202030204" pitchFamily="34" charset="0"/>
                      </a:endParaRPr>
                    </a:p>
                  </a:txBody>
                  <a:tcPr marL="9525" marR="9525" marT="9525" marB="0" anchor="ctr">
                    <a:lnR w="12700" cap="flat" cmpd="sng" algn="ctr">
                      <a:solidFill>
                        <a:schemeClr val="tx1"/>
                      </a:solidFill>
                      <a:prstDash val="solid"/>
                      <a:round/>
                      <a:headEnd type="none" w="med" len="med"/>
                      <a:tailEnd type="none" w="med" len="med"/>
                    </a:ln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800</a:t>
                      </a:r>
                    </a:p>
                  </a:txBody>
                  <a:tcPr marL="9525" marR="9525" marT="9525" marB="0" anchor="ctr">
                    <a:lnL w="12700" cap="flat" cmpd="sng" algn="ctr">
                      <a:solidFill>
                        <a:schemeClr val="tx1"/>
                      </a:solidFill>
                      <a:prstDash val="solid"/>
                      <a:round/>
                      <a:headEnd type="none" w="med" len="med"/>
                      <a:tailEnd type="none" w="med" len="med"/>
                    </a:lnL>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533</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104</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82</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81</a:t>
                      </a:r>
                    </a:p>
                  </a:txBody>
                  <a:tcPr marL="9525" marR="9525" marT="9525" marB="0" anchor="ctr">
                    <a:lnR w="12700" cap="flat" cmpd="sng" algn="ctr">
                      <a:solidFill>
                        <a:schemeClr val="tx1"/>
                      </a:solidFill>
                      <a:prstDash val="solid"/>
                      <a:round/>
                      <a:headEnd type="none" w="med" len="med"/>
                      <a:tailEnd type="none" w="med" len="med"/>
                    </a:ln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850</a:t>
                      </a:r>
                    </a:p>
                  </a:txBody>
                  <a:tcPr marL="9525" marR="9525" marT="9525" marB="0" anchor="ctr">
                    <a:lnL w="12700" cap="flat" cmpd="sng" algn="ctr">
                      <a:solidFill>
                        <a:schemeClr val="tx1"/>
                      </a:solidFill>
                      <a:prstDash val="solid"/>
                      <a:round/>
                      <a:headEnd type="none" w="med" len="med"/>
                      <a:tailEnd type="none" w="med" len="med"/>
                    </a:lnL>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191</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301</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207</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151</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2,8%</a:t>
                      </a:r>
                    </a:p>
                  </a:txBody>
                  <a:tcPr marL="9525" marR="9525" marT="9525" marB="0" anchor="ctr">
                    <a:solidFill>
                      <a:schemeClr val="accent6">
                        <a:lumMod val="50000"/>
                        <a:alpha val="1000"/>
                      </a:schemeClr>
                    </a:solidFill>
                  </a:tcPr>
                </a:tc>
                <a:extLst>
                  <a:ext uri="{0D108BD9-81ED-4DB2-BD59-A6C34878D82A}">
                    <a16:rowId xmlns:a16="http://schemas.microsoft.com/office/drawing/2014/main" val="3859109263"/>
                  </a:ext>
                </a:extLst>
              </a:tr>
              <a:tr h="144837">
                <a:tc>
                  <a:txBody>
                    <a:bodyPr/>
                    <a:lstStyle/>
                    <a:p>
                      <a:pPr algn="ctr" fontAlgn="b"/>
                      <a:r>
                        <a:rPr lang="ru-RU" sz="800" b="0" i="0" u="none" strike="noStrike" dirty="0">
                          <a:solidFill>
                            <a:schemeClr val="accent3">
                              <a:lumMod val="50000"/>
                            </a:schemeClr>
                          </a:solidFill>
                          <a:effectLst/>
                          <a:latin typeface="Arial Narrow" panose="020B0606020202030204" pitchFamily="34" charset="0"/>
                        </a:rPr>
                        <a:t>6</a:t>
                      </a:r>
                      <a:endParaRPr lang="en-US" sz="800" b="0" i="0" u="none" strike="noStrike" dirty="0">
                        <a:solidFill>
                          <a:schemeClr val="accent3">
                            <a:lumMod val="50000"/>
                          </a:schemeClr>
                        </a:solidFill>
                        <a:effectLst/>
                        <a:latin typeface="Arial Narrow" panose="020B0606020202030204" pitchFamily="34" charset="0"/>
                      </a:endParaRPr>
                    </a:p>
                  </a:txBody>
                  <a:tcPr marL="9525" marR="9525" marT="0" marB="0" anchor="ctr">
                    <a:solidFill>
                      <a:schemeClr val="accent3">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9113-0</a:t>
                      </a:r>
                    </a:p>
                  </a:txBody>
                  <a:tcPr marL="9525" marR="9525" marT="9525" marB="0" anchor="ctr">
                    <a:solidFill>
                      <a:schemeClr val="accent3">
                        <a:lumMod val="50000"/>
                        <a:alpha val="20000"/>
                      </a:schemeClr>
                    </a:solidFill>
                  </a:tcPr>
                </a:tc>
                <a:tc>
                  <a:txBody>
                    <a:bodyPr/>
                    <a:lstStyle/>
                    <a:p>
                      <a:pPr marL="72000" algn="l" fontAlgn="ctr"/>
                      <a:r>
                        <a:rPr lang="ru-RU" sz="800" b="0" i="0" u="none" strike="noStrike" dirty="0" err="1">
                          <a:solidFill>
                            <a:srgbClr val="000000"/>
                          </a:solidFill>
                          <a:effectLst/>
                          <a:latin typeface="Arial Narrow" panose="020B0606020202030204" pitchFamily="34" charset="0"/>
                        </a:rPr>
                        <a:t>Офистердегі</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жинаушылар</a:t>
                      </a:r>
                      <a:endParaRPr lang="ru-RU" sz="800" b="0" i="0" u="none" strike="noStrike" dirty="0">
                        <a:solidFill>
                          <a:srgbClr val="000000"/>
                        </a:solidFill>
                        <a:effectLst/>
                        <a:latin typeface="Arial Narrow" panose="020B0606020202030204" pitchFamily="34" charset="0"/>
                      </a:endParaRPr>
                    </a:p>
                  </a:txBody>
                  <a:tcPr marL="9525" marR="9525" marT="9525" marB="0" anchor="ctr">
                    <a:lnR w="12700" cap="flat" cmpd="sng" algn="ctr">
                      <a:solidFill>
                        <a:schemeClr val="tx1"/>
                      </a:solidFill>
                      <a:prstDash val="solid"/>
                      <a:round/>
                      <a:headEnd type="none" w="med" len="med"/>
                      <a:tailEnd type="none" w="med" len="med"/>
                    </a:lnR>
                    <a:solidFill>
                      <a:schemeClr val="accent3">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680</a:t>
                      </a:r>
                    </a:p>
                  </a:txBody>
                  <a:tcPr marL="9525" marR="9525" marT="9525" marB="0" anchor="ctr">
                    <a:lnL w="12700" cap="flat" cmpd="sng" algn="ctr">
                      <a:solidFill>
                        <a:schemeClr val="tx1"/>
                      </a:solidFill>
                      <a:prstDash val="solid"/>
                      <a:round/>
                      <a:headEnd type="none" w="med" len="med"/>
                      <a:tailEnd type="none" w="med" len="med"/>
                    </a:lnL>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128</a:t>
                      </a:r>
                    </a:p>
                  </a:txBody>
                  <a:tcPr marL="9525" marR="9525" marT="9525" marB="0" anchor="c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103</a:t>
                      </a:r>
                    </a:p>
                  </a:txBody>
                  <a:tcPr marL="9525" marR="9525" marT="9525" marB="0" anchor="c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227</a:t>
                      </a:r>
                    </a:p>
                  </a:txBody>
                  <a:tcPr marL="9525" marR="9525" marT="9525" marB="0" anchor="c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222</a:t>
                      </a:r>
                    </a:p>
                  </a:txBody>
                  <a:tcPr marL="9525" marR="9525" marT="9525" marB="0" anchor="ctr">
                    <a:lnR w="12700" cap="flat" cmpd="sng" algn="ctr">
                      <a:solidFill>
                        <a:schemeClr val="tx1"/>
                      </a:solidFill>
                      <a:prstDash val="solid"/>
                      <a:round/>
                      <a:headEnd type="none" w="med" len="med"/>
                      <a:tailEnd type="none" w="med" len="med"/>
                    </a:ln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786</a:t>
                      </a:r>
                    </a:p>
                  </a:txBody>
                  <a:tcPr marL="9525" marR="9525" marT="9525" marB="0" anchor="ctr">
                    <a:lnL w="12700" cap="flat" cmpd="sng" algn="ctr">
                      <a:solidFill>
                        <a:schemeClr val="tx1"/>
                      </a:solidFill>
                      <a:prstDash val="solid"/>
                      <a:round/>
                      <a:headEnd type="none" w="med" len="med"/>
                      <a:tailEnd type="none" w="med" len="med"/>
                    </a:lnL>
                    <a:solidFill>
                      <a:schemeClr val="accent3">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188</a:t>
                      </a:r>
                    </a:p>
                  </a:txBody>
                  <a:tcPr marL="9525" marR="9525" marT="9525" marB="0" anchor="c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189</a:t>
                      </a:r>
                    </a:p>
                  </a:txBody>
                  <a:tcPr marL="9525" marR="9525" marT="9525" marB="0" anchor="ctr">
                    <a:solidFill>
                      <a:schemeClr val="accent3">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154</a:t>
                      </a:r>
                    </a:p>
                  </a:txBody>
                  <a:tcPr marL="9525" marR="9525" marT="9525" marB="0" anchor="ctr">
                    <a:solidFill>
                      <a:schemeClr val="accent3">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255</a:t>
                      </a:r>
                    </a:p>
                  </a:txBody>
                  <a:tcPr marL="9525" marR="9525" marT="9525" marB="0" anchor="ctr">
                    <a:solidFill>
                      <a:schemeClr val="accent3">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2,6%</a:t>
                      </a:r>
                    </a:p>
                  </a:txBody>
                  <a:tcPr marL="9525" marR="9525" marT="9525" marB="0" anchor="ctr">
                    <a:solidFill>
                      <a:schemeClr val="accent3">
                        <a:lumMod val="50000"/>
                        <a:alpha val="20000"/>
                      </a:schemeClr>
                    </a:solidFill>
                  </a:tcPr>
                </a:tc>
                <a:extLst>
                  <a:ext uri="{0D108BD9-81ED-4DB2-BD59-A6C34878D82A}">
                    <a16:rowId xmlns:a16="http://schemas.microsoft.com/office/drawing/2014/main" val="614668957"/>
                  </a:ext>
                </a:extLst>
              </a:tr>
              <a:tr h="144837">
                <a:tc>
                  <a:txBody>
                    <a:bodyPr/>
                    <a:lstStyle/>
                    <a:p>
                      <a:pPr algn="ctr" fontAlgn="b"/>
                      <a:r>
                        <a:rPr lang="ru-RU" sz="800" b="0" i="0" u="none" strike="noStrike" dirty="0">
                          <a:solidFill>
                            <a:schemeClr val="accent3">
                              <a:lumMod val="50000"/>
                            </a:schemeClr>
                          </a:solidFill>
                          <a:effectLst/>
                          <a:latin typeface="Arial Narrow" panose="020B0606020202030204" pitchFamily="34" charset="0"/>
                        </a:rPr>
                        <a:t>7</a:t>
                      </a:r>
                      <a:endParaRPr lang="en-US" sz="800" b="0" i="0" u="none" strike="noStrike" dirty="0">
                        <a:solidFill>
                          <a:schemeClr val="accent3">
                            <a:lumMod val="50000"/>
                          </a:schemeClr>
                        </a:solidFill>
                        <a:effectLst/>
                        <a:latin typeface="Arial Narrow" panose="020B0606020202030204" pitchFamily="34" charset="0"/>
                      </a:endParaRPr>
                    </a:p>
                  </a:txBody>
                  <a:tcPr marL="9525" marR="9525" marT="0"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5311-2</a:t>
                      </a:r>
                    </a:p>
                  </a:txBody>
                  <a:tcPr marL="9525" marR="9525" marT="9525" marB="0" anchor="ctr">
                    <a:solidFill>
                      <a:schemeClr val="accent6">
                        <a:lumMod val="50000"/>
                        <a:alpha val="1000"/>
                      </a:schemeClr>
                    </a:solidFill>
                  </a:tcPr>
                </a:tc>
                <a:tc>
                  <a:txBody>
                    <a:bodyPr/>
                    <a:lstStyle/>
                    <a:p>
                      <a:pPr marL="72000" algn="l" fontAlgn="ctr"/>
                      <a:r>
                        <a:rPr lang="ru-RU" sz="800" b="0" i="0" u="none" strike="noStrike" dirty="0">
                          <a:solidFill>
                            <a:srgbClr val="000000"/>
                          </a:solidFill>
                          <a:effectLst/>
                          <a:latin typeface="Arial Narrow" panose="020B0606020202030204" pitchFamily="34" charset="0"/>
                        </a:rPr>
                        <a:t>Бала </a:t>
                      </a:r>
                      <a:r>
                        <a:rPr lang="ru-RU" sz="800" b="0" i="0" u="none" strike="noStrike" dirty="0" err="1">
                          <a:solidFill>
                            <a:srgbClr val="000000"/>
                          </a:solidFill>
                          <a:effectLst/>
                          <a:latin typeface="Arial Narrow" panose="020B0606020202030204" pitchFamily="34" charset="0"/>
                        </a:rPr>
                        <a:t>күтушілер</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балабақшадағы</a:t>
                      </a:r>
                      <a:r>
                        <a:rPr lang="ru-RU" sz="800" b="0" i="0" u="none" strike="noStrike" dirty="0">
                          <a:solidFill>
                            <a:srgbClr val="000000"/>
                          </a:solidFill>
                          <a:effectLst/>
                          <a:latin typeface="Arial Narrow" panose="020B0606020202030204" pitchFamily="34" charset="0"/>
                        </a:rPr>
                        <a:t>)</a:t>
                      </a:r>
                    </a:p>
                  </a:txBody>
                  <a:tcPr marL="9525" marR="9525" marT="9525" marB="0" anchor="ctr">
                    <a:lnR w="12700" cap="flat" cmpd="sng" algn="ctr">
                      <a:solidFill>
                        <a:schemeClr val="tx1"/>
                      </a:solidFill>
                      <a:prstDash val="solid"/>
                      <a:round/>
                      <a:headEnd type="none" w="med" len="med"/>
                      <a:tailEnd type="none" w="med" len="med"/>
                    </a:ln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663</a:t>
                      </a:r>
                    </a:p>
                  </a:txBody>
                  <a:tcPr marL="9525" marR="9525" marT="9525" marB="0" anchor="ctr">
                    <a:lnL w="12700" cap="flat" cmpd="sng" algn="ctr">
                      <a:solidFill>
                        <a:schemeClr val="tx1"/>
                      </a:solidFill>
                      <a:prstDash val="solid"/>
                      <a:round/>
                      <a:headEnd type="none" w="med" len="med"/>
                      <a:tailEnd type="none" w="med" len="med"/>
                    </a:lnL>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124</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121</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211</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207</a:t>
                      </a:r>
                    </a:p>
                  </a:txBody>
                  <a:tcPr marL="9525" marR="9525" marT="9525" marB="0" anchor="ctr">
                    <a:lnR w="12700" cap="flat" cmpd="sng" algn="ctr">
                      <a:solidFill>
                        <a:schemeClr val="tx1"/>
                      </a:solidFill>
                      <a:prstDash val="solid"/>
                      <a:round/>
                      <a:headEnd type="none" w="med" len="med"/>
                      <a:tailEnd type="none" w="med" len="med"/>
                    </a:ln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724</a:t>
                      </a:r>
                    </a:p>
                  </a:txBody>
                  <a:tcPr marL="9525" marR="9525" marT="9525" marB="0" anchor="ctr">
                    <a:lnL w="12700" cap="flat" cmpd="sng" algn="ctr">
                      <a:solidFill>
                        <a:schemeClr val="tx1"/>
                      </a:solidFill>
                      <a:prstDash val="solid"/>
                      <a:round/>
                      <a:headEnd type="none" w="med" len="med"/>
                      <a:tailEnd type="none" w="med" len="med"/>
                    </a:lnL>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119</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185</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169</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251</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2,4%</a:t>
                      </a:r>
                    </a:p>
                  </a:txBody>
                  <a:tcPr marL="9525" marR="9525" marT="9525" marB="0" anchor="ctr">
                    <a:solidFill>
                      <a:schemeClr val="accent6">
                        <a:lumMod val="50000"/>
                        <a:alpha val="1000"/>
                      </a:schemeClr>
                    </a:solidFill>
                  </a:tcPr>
                </a:tc>
                <a:extLst>
                  <a:ext uri="{0D108BD9-81ED-4DB2-BD59-A6C34878D82A}">
                    <a16:rowId xmlns:a16="http://schemas.microsoft.com/office/drawing/2014/main" val="3006779909"/>
                  </a:ext>
                </a:extLst>
              </a:tr>
              <a:tr h="144837">
                <a:tc>
                  <a:txBody>
                    <a:bodyPr/>
                    <a:lstStyle/>
                    <a:p>
                      <a:pPr algn="ctr" fontAlgn="b"/>
                      <a:r>
                        <a:rPr lang="ru-RU" sz="800" b="0" i="0" u="none" strike="noStrike" dirty="0">
                          <a:solidFill>
                            <a:schemeClr val="accent3">
                              <a:lumMod val="50000"/>
                            </a:schemeClr>
                          </a:solidFill>
                          <a:effectLst/>
                          <a:latin typeface="Arial Narrow" panose="020B0606020202030204" pitchFamily="34" charset="0"/>
                        </a:rPr>
                        <a:t>8</a:t>
                      </a:r>
                      <a:endParaRPr lang="en-US" sz="800" b="0" i="0" u="none" strike="noStrike" dirty="0">
                        <a:solidFill>
                          <a:schemeClr val="accent3">
                            <a:lumMod val="50000"/>
                          </a:schemeClr>
                        </a:solidFill>
                        <a:effectLst/>
                        <a:latin typeface="Arial Narrow" panose="020B0606020202030204" pitchFamily="34" charset="0"/>
                      </a:endParaRPr>
                    </a:p>
                  </a:txBody>
                  <a:tcPr marL="9525" marR="9525" marT="0" marB="0" anchor="ctr">
                    <a:solidFill>
                      <a:schemeClr val="accent3">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3221-0</a:t>
                      </a:r>
                    </a:p>
                  </a:txBody>
                  <a:tcPr marL="9525" marR="9525" marT="9525" marB="0" anchor="ctr">
                    <a:solidFill>
                      <a:schemeClr val="accent3">
                        <a:lumMod val="50000"/>
                        <a:alpha val="20000"/>
                      </a:schemeClr>
                    </a:solidFill>
                  </a:tcPr>
                </a:tc>
                <a:tc>
                  <a:txBody>
                    <a:bodyPr/>
                    <a:lstStyle/>
                    <a:p>
                      <a:pPr marL="72000" algn="l" fontAlgn="ctr"/>
                      <a:r>
                        <a:rPr lang="ru-RU" sz="800" b="0" i="0" u="none" strike="noStrike" dirty="0" err="1">
                          <a:solidFill>
                            <a:srgbClr val="000000"/>
                          </a:solidFill>
                          <a:effectLst/>
                          <a:latin typeface="Arial Narrow" panose="020B0606020202030204" pitchFamily="34" charset="0"/>
                        </a:rPr>
                        <a:t>Күтім</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жөніндегі</a:t>
                      </a:r>
                      <a:r>
                        <a:rPr lang="ru-RU" sz="800" b="0" i="0" u="none" strike="noStrike" dirty="0">
                          <a:solidFill>
                            <a:srgbClr val="000000"/>
                          </a:solidFill>
                          <a:effectLst/>
                          <a:latin typeface="Arial Narrow" panose="020B0606020202030204" pitchFamily="34" charset="0"/>
                        </a:rPr>
                        <a:t> орта </a:t>
                      </a:r>
                      <a:r>
                        <a:rPr lang="ru-RU" sz="800" b="0" i="0" u="none" strike="noStrike" dirty="0" err="1">
                          <a:solidFill>
                            <a:srgbClr val="000000"/>
                          </a:solidFill>
                          <a:effectLst/>
                          <a:latin typeface="Arial Narrow" panose="020B0606020202030204" pitchFamily="34" charset="0"/>
                        </a:rPr>
                        <a:t>медициналық</a:t>
                      </a:r>
                      <a:r>
                        <a:rPr lang="ru-RU" sz="800" b="0" i="0" u="none" strike="noStrike" dirty="0">
                          <a:solidFill>
                            <a:srgbClr val="000000"/>
                          </a:solidFill>
                          <a:effectLst/>
                          <a:latin typeface="Arial Narrow" panose="020B0606020202030204" pitchFamily="34" charset="0"/>
                        </a:rPr>
                        <a:t> персонал</a:t>
                      </a:r>
                    </a:p>
                  </a:txBody>
                  <a:tcPr marL="9525" marR="9525" marT="9525" marB="0" anchor="ctr">
                    <a:lnR w="12700" cap="flat" cmpd="sng" algn="ctr">
                      <a:solidFill>
                        <a:schemeClr val="tx1"/>
                      </a:solidFill>
                      <a:prstDash val="solid"/>
                      <a:round/>
                      <a:headEnd type="none" w="med" len="med"/>
                      <a:tailEnd type="none" w="med" len="med"/>
                    </a:lnR>
                    <a:solidFill>
                      <a:schemeClr val="accent3">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596</a:t>
                      </a:r>
                    </a:p>
                  </a:txBody>
                  <a:tcPr marL="9525" marR="9525" marT="9525" marB="0" anchor="ctr">
                    <a:lnL w="12700" cap="flat" cmpd="sng" algn="ctr">
                      <a:solidFill>
                        <a:schemeClr val="tx1"/>
                      </a:solidFill>
                      <a:prstDash val="solid"/>
                      <a:round/>
                      <a:headEnd type="none" w="med" len="med"/>
                      <a:tailEnd type="none" w="med" len="med"/>
                    </a:lnL>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194</a:t>
                      </a:r>
                    </a:p>
                  </a:txBody>
                  <a:tcPr marL="9525" marR="9525" marT="9525" marB="0" anchor="c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115</a:t>
                      </a:r>
                    </a:p>
                  </a:txBody>
                  <a:tcPr marL="9525" marR="9525" marT="9525" marB="0" anchor="c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176</a:t>
                      </a:r>
                    </a:p>
                  </a:txBody>
                  <a:tcPr marL="9525" marR="9525" marT="9525" marB="0" anchor="c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111</a:t>
                      </a:r>
                    </a:p>
                  </a:txBody>
                  <a:tcPr marL="9525" marR="9525" marT="9525" marB="0" anchor="ctr">
                    <a:lnR w="12700" cap="flat" cmpd="sng" algn="ctr">
                      <a:solidFill>
                        <a:schemeClr val="tx1"/>
                      </a:solidFill>
                      <a:prstDash val="solid"/>
                      <a:round/>
                      <a:headEnd type="none" w="med" len="med"/>
                      <a:tailEnd type="none" w="med" len="med"/>
                    </a:ln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623</a:t>
                      </a:r>
                    </a:p>
                  </a:txBody>
                  <a:tcPr marL="9525" marR="9525" marT="9525" marB="0" anchor="ctr">
                    <a:lnL w="12700" cap="flat" cmpd="sng" algn="ctr">
                      <a:solidFill>
                        <a:schemeClr val="tx1"/>
                      </a:solidFill>
                      <a:prstDash val="solid"/>
                      <a:round/>
                      <a:headEnd type="none" w="med" len="med"/>
                      <a:tailEnd type="none" w="med" len="med"/>
                    </a:lnL>
                    <a:solidFill>
                      <a:schemeClr val="accent3">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121</a:t>
                      </a:r>
                    </a:p>
                  </a:txBody>
                  <a:tcPr marL="9525" marR="9525" marT="9525" marB="0" anchor="c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166</a:t>
                      </a:r>
                    </a:p>
                  </a:txBody>
                  <a:tcPr marL="9525" marR="9525" marT="9525" marB="0" anchor="ctr">
                    <a:solidFill>
                      <a:schemeClr val="accent3">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167</a:t>
                      </a:r>
                    </a:p>
                  </a:txBody>
                  <a:tcPr marL="9525" marR="9525" marT="9525" marB="0" anchor="ctr">
                    <a:solidFill>
                      <a:schemeClr val="accent3">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169</a:t>
                      </a:r>
                    </a:p>
                  </a:txBody>
                  <a:tcPr marL="9525" marR="9525" marT="9525" marB="0" anchor="ctr">
                    <a:solidFill>
                      <a:schemeClr val="accent3">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2,1%</a:t>
                      </a:r>
                    </a:p>
                  </a:txBody>
                  <a:tcPr marL="9525" marR="9525" marT="9525" marB="0" anchor="ctr">
                    <a:solidFill>
                      <a:schemeClr val="accent3">
                        <a:lumMod val="50000"/>
                        <a:alpha val="20000"/>
                      </a:schemeClr>
                    </a:solidFill>
                  </a:tcPr>
                </a:tc>
                <a:extLst>
                  <a:ext uri="{0D108BD9-81ED-4DB2-BD59-A6C34878D82A}">
                    <a16:rowId xmlns:a16="http://schemas.microsoft.com/office/drawing/2014/main" val="967742410"/>
                  </a:ext>
                </a:extLst>
              </a:tr>
              <a:tr h="144837">
                <a:tc>
                  <a:txBody>
                    <a:bodyPr/>
                    <a:lstStyle/>
                    <a:p>
                      <a:pPr algn="ctr" fontAlgn="b"/>
                      <a:r>
                        <a:rPr lang="ru-RU" sz="800" b="0" i="0" u="none" strike="noStrike" dirty="0">
                          <a:solidFill>
                            <a:schemeClr val="accent3">
                              <a:lumMod val="50000"/>
                            </a:schemeClr>
                          </a:solidFill>
                          <a:effectLst/>
                          <a:latin typeface="Arial Narrow" panose="020B0606020202030204" pitchFamily="34" charset="0"/>
                        </a:rPr>
                        <a:t>9</a:t>
                      </a:r>
                      <a:endParaRPr lang="en-US" sz="800" b="0" i="0" u="none" strike="noStrike" dirty="0">
                        <a:solidFill>
                          <a:schemeClr val="accent3">
                            <a:lumMod val="50000"/>
                          </a:schemeClr>
                        </a:solidFill>
                        <a:effectLst/>
                        <a:latin typeface="Arial Narrow" panose="020B0606020202030204" pitchFamily="34" charset="0"/>
                      </a:endParaRPr>
                    </a:p>
                  </a:txBody>
                  <a:tcPr marL="9525" marR="9525" marT="0"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5414-9</a:t>
                      </a:r>
                    </a:p>
                  </a:txBody>
                  <a:tcPr marL="9525" marR="9525" marT="9525" marB="0" anchor="ctr">
                    <a:solidFill>
                      <a:schemeClr val="accent6">
                        <a:lumMod val="50000"/>
                        <a:alpha val="1000"/>
                      </a:schemeClr>
                    </a:solidFill>
                  </a:tcPr>
                </a:tc>
                <a:tc>
                  <a:txBody>
                    <a:bodyPr/>
                    <a:lstStyle/>
                    <a:p>
                      <a:pPr marL="72000" algn="l" fontAlgn="ctr"/>
                      <a:r>
                        <a:rPr lang="ru-RU" sz="800" b="0" i="0" u="none" strike="noStrike" dirty="0" err="1">
                          <a:solidFill>
                            <a:srgbClr val="000000"/>
                          </a:solidFill>
                          <a:effectLst/>
                          <a:latin typeface="Arial Narrow" panose="020B0606020202030204" pitchFamily="34" charset="0"/>
                        </a:rPr>
                        <a:t>Күзетшілер</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инкассаторлар</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және</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тектес</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қызметтер</a:t>
                      </a:r>
                      <a:endParaRPr lang="ru-RU" sz="800" b="0" i="0" u="none" strike="noStrike" dirty="0">
                        <a:solidFill>
                          <a:srgbClr val="000000"/>
                        </a:solidFill>
                        <a:effectLst/>
                        <a:latin typeface="Arial Narrow" panose="020B0606020202030204" pitchFamily="34" charset="0"/>
                      </a:endParaRPr>
                    </a:p>
                  </a:txBody>
                  <a:tcPr marL="9525" marR="9525" marT="9525" marB="0" anchor="ctr">
                    <a:lnR w="12700" cap="flat" cmpd="sng" algn="ctr">
                      <a:solidFill>
                        <a:schemeClr val="tx1"/>
                      </a:solidFill>
                      <a:prstDash val="solid"/>
                      <a:round/>
                      <a:headEnd type="none" w="med" len="med"/>
                      <a:tailEnd type="none" w="med" len="med"/>
                    </a:ln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709</a:t>
                      </a:r>
                    </a:p>
                  </a:txBody>
                  <a:tcPr marL="9525" marR="9525" marT="9525" marB="0" anchor="ctr">
                    <a:lnL w="12700" cap="flat" cmpd="sng" algn="ctr">
                      <a:solidFill>
                        <a:schemeClr val="tx1"/>
                      </a:solidFill>
                      <a:prstDash val="solid"/>
                      <a:round/>
                      <a:headEnd type="none" w="med" len="med"/>
                      <a:tailEnd type="none" w="med" len="med"/>
                    </a:lnL>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209</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219</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137</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144</a:t>
                      </a:r>
                    </a:p>
                  </a:txBody>
                  <a:tcPr marL="9525" marR="9525" marT="9525" marB="0" anchor="ctr">
                    <a:lnR w="12700" cap="flat" cmpd="sng" algn="ctr">
                      <a:solidFill>
                        <a:schemeClr val="tx1"/>
                      </a:solidFill>
                      <a:prstDash val="solid"/>
                      <a:round/>
                      <a:headEnd type="none" w="med" len="med"/>
                      <a:tailEnd type="none" w="med" len="med"/>
                    </a:ln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552</a:t>
                      </a:r>
                    </a:p>
                  </a:txBody>
                  <a:tcPr marL="9525" marR="9525" marT="9525" marB="0" anchor="ctr">
                    <a:lnL w="12700" cap="flat" cmpd="sng" algn="ctr">
                      <a:solidFill>
                        <a:schemeClr val="tx1"/>
                      </a:solidFill>
                      <a:prstDash val="solid"/>
                      <a:round/>
                      <a:headEnd type="none" w="med" len="med"/>
                      <a:tailEnd type="none" w="med" len="med"/>
                    </a:lnL>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78</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120</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196</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158</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1,8%</a:t>
                      </a:r>
                    </a:p>
                  </a:txBody>
                  <a:tcPr marL="9525" marR="9525" marT="9525" marB="0" anchor="ctr">
                    <a:solidFill>
                      <a:schemeClr val="accent6">
                        <a:lumMod val="50000"/>
                        <a:alpha val="1000"/>
                      </a:schemeClr>
                    </a:solidFill>
                  </a:tcPr>
                </a:tc>
                <a:extLst>
                  <a:ext uri="{0D108BD9-81ED-4DB2-BD59-A6C34878D82A}">
                    <a16:rowId xmlns:a16="http://schemas.microsoft.com/office/drawing/2014/main" val="3145376209"/>
                  </a:ext>
                </a:extLst>
              </a:tr>
              <a:tr h="144837">
                <a:tc>
                  <a:txBody>
                    <a:bodyPr/>
                    <a:lstStyle/>
                    <a:p>
                      <a:pPr algn="ctr" fontAlgn="b"/>
                      <a:r>
                        <a:rPr lang="ru-RU" sz="800" b="0" i="0" u="none" strike="noStrike" dirty="0">
                          <a:solidFill>
                            <a:schemeClr val="accent3">
                              <a:lumMod val="50000"/>
                            </a:schemeClr>
                          </a:solidFill>
                          <a:effectLst/>
                          <a:latin typeface="Arial Narrow" panose="020B0606020202030204" pitchFamily="34" charset="0"/>
                        </a:rPr>
                        <a:t>10</a:t>
                      </a:r>
                      <a:endParaRPr lang="en-US" sz="800" b="0" i="0" u="none" strike="noStrike" dirty="0">
                        <a:solidFill>
                          <a:schemeClr val="accent3">
                            <a:lumMod val="50000"/>
                          </a:schemeClr>
                        </a:solidFill>
                        <a:effectLst/>
                        <a:latin typeface="Arial Narrow" panose="020B0606020202030204" pitchFamily="34" charset="0"/>
                      </a:endParaRPr>
                    </a:p>
                  </a:txBody>
                  <a:tcPr marL="9525" marR="9525" marT="0" marB="0" anchor="ctr">
                    <a:solidFill>
                      <a:srgbClr val="548235">
                        <a:alpha val="20000"/>
                      </a:srgbClr>
                    </a:solidFill>
                  </a:tcPr>
                </a:tc>
                <a:tc>
                  <a:txBody>
                    <a:bodyPr/>
                    <a:lstStyle/>
                    <a:p>
                      <a:pPr algn="ctr" fontAlgn="ctr"/>
                      <a:r>
                        <a:rPr lang="ru-RU" sz="800" b="0" i="0" u="none" strike="noStrike">
                          <a:solidFill>
                            <a:srgbClr val="000000"/>
                          </a:solidFill>
                          <a:effectLst/>
                          <a:latin typeface="Arial Narrow" panose="020B0606020202030204" pitchFamily="34" charset="0"/>
                        </a:rPr>
                        <a:t>9312-2</a:t>
                      </a:r>
                    </a:p>
                  </a:txBody>
                  <a:tcPr marL="9525" marR="9525" marT="9525" marB="0" anchor="ctr">
                    <a:solidFill>
                      <a:srgbClr val="548235">
                        <a:alpha val="20000"/>
                      </a:srgbClr>
                    </a:solidFill>
                  </a:tcPr>
                </a:tc>
                <a:tc>
                  <a:txBody>
                    <a:bodyPr/>
                    <a:lstStyle/>
                    <a:p>
                      <a:pPr marL="72000" algn="l" fontAlgn="ctr"/>
                      <a:r>
                        <a:rPr lang="ru-RU" sz="800" b="0" i="0" u="none" strike="noStrike" dirty="0" err="1">
                          <a:solidFill>
                            <a:srgbClr val="000000"/>
                          </a:solidFill>
                          <a:effectLst/>
                          <a:latin typeface="Arial Narrow" panose="020B0606020202030204" pitchFamily="34" charset="0"/>
                        </a:rPr>
                        <a:t>Ғимараттарды</a:t>
                      </a:r>
                      <a:r>
                        <a:rPr lang="ru-RU" sz="800" b="0" i="0" u="none" strike="noStrike" dirty="0">
                          <a:solidFill>
                            <a:srgbClr val="000000"/>
                          </a:solidFill>
                          <a:effectLst/>
                          <a:latin typeface="Arial Narrow" panose="020B0606020202030204" pitchFamily="34" charset="0"/>
                        </a:rPr>
                        <a:t> салу </a:t>
                      </a:r>
                      <a:r>
                        <a:rPr lang="ru-RU" sz="800" b="0" i="0" u="none" strike="noStrike" dirty="0" err="1">
                          <a:solidFill>
                            <a:srgbClr val="000000"/>
                          </a:solidFill>
                          <a:effectLst/>
                          <a:latin typeface="Arial Narrow" panose="020B0606020202030204" pitchFamily="34" charset="0"/>
                        </a:rPr>
                        <a:t>және</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жөндеу</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жөніндегі</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біліктілігі</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жоқ</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жұмысшылар</a:t>
                      </a:r>
                      <a:endParaRPr lang="ru-RU" sz="800" b="0" i="0" u="none" strike="noStrike" dirty="0">
                        <a:solidFill>
                          <a:srgbClr val="000000"/>
                        </a:solidFill>
                        <a:effectLst/>
                        <a:latin typeface="Arial Narrow" panose="020B0606020202030204" pitchFamily="34" charset="0"/>
                      </a:endParaRPr>
                    </a:p>
                  </a:txBody>
                  <a:tcPr marL="9525" marR="9525" marT="9525" marB="0" anchor="ctr">
                    <a:lnR w="12700" cap="flat" cmpd="sng" algn="ctr">
                      <a:solidFill>
                        <a:schemeClr val="tx1"/>
                      </a:solidFill>
                      <a:prstDash val="solid"/>
                      <a:round/>
                      <a:headEnd type="none" w="med" len="med"/>
                      <a:tailEnd type="none" w="med" len="med"/>
                    </a:lnR>
                    <a:solidFill>
                      <a:srgbClr val="548235">
                        <a:alpha val="20000"/>
                      </a:srgbClr>
                    </a:solidFill>
                  </a:tcPr>
                </a:tc>
                <a:tc>
                  <a:txBody>
                    <a:bodyPr/>
                    <a:lstStyle/>
                    <a:p>
                      <a:pPr algn="ctr" fontAlgn="ctr"/>
                      <a:r>
                        <a:rPr lang="ru-RU" sz="800" b="0" i="0" u="none" strike="noStrike">
                          <a:solidFill>
                            <a:srgbClr val="000000"/>
                          </a:solidFill>
                          <a:effectLst/>
                          <a:latin typeface="Arial Narrow" panose="020B0606020202030204" pitchFamily="34" charset="0"/>
                        </a:rPr>
                        <a:t>519</a:t>
                      </a:r>
                    </a:p>
                  </a:txBody>
                  <a:tcPr marL="9525" marR="9525" marT="9525" marB="0" anchor="ctr">
                    <a:lnL w="12700" cap="flat" cmpd="sng" algn="ctr">
                      <a:solidFill>
                        <a:schemeClr val="tx1"/>
                      </a:solidFill>
                      <a:prstDash val="solid"/>
                      <a:round/>
                      <a:headEnd type="none" w="med" len="med"/>
                      <a:tailEnd type="none" w="med" len="med"/>
                    </a:lnL>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90</a:t>
                      </a:r>
                    </a:p>
                  </a:txBody>
                  <a:tcPr marL="9525" marR="9525" marT="9525" marB="0" anchor="c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20</a:t>
                      </a:r>
                    </a:p>
                  </a:txBody>
                  <a:tcPr marL="9525" marR="9525" marT="9525" marB="0" anchor="c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190</a:t>
                      </a:r>
                    </a:p>
                  </a:txBody>
                  <a:tcPr marL="9525" marR="9525" marT="9525" marB="0" anchor="c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219</a:t>
                      </a:r>
                    </a:p>
                  </a:txBody>
                  <a:tcPr marL="9525" marR="9525" marT="9525" marB="0" anchor="ctr">
                    <a:lnR w="12700" cap="flat" cmpd="sng" algn="ctr">
                      <a:solidFill>
                        <a:schemeClr val="tx1"/>
                      </a:solidFill>
                      <a:prstDash val="solid"/>
                      <a:round/>
                      <a:headEnd type="none" w="med" len="med"/>
                      <a:tailEnd type="none" w="med" len="med"/>
                    </a:ln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550</a:t>
                      </a:r>
                    </a:p>
                  </a:txBody>
                  <a:tcPr marL="9525" marR="9525" marT="9525" marB="0" anchor="ctr">
                    <a:lnL w="12700" cap="flat" cmpd="sng" algn="ctr">
                      <a:solidFill>
                        <a:schemeClr val="tx1"/>
                      </a:solidFill>
                      <a:prstDash val="solid"/>
                      <a:round/>
                      <a:headEnd type="none" w="med" len="med"/>
                      <a:tailEnd type="none" w="med" len="med"/>
                    </a:lnL>
                    <a:solidFill>
                      <a:srgbClr val="548235">
                        <a:alpha val="20000"/>
                      </a:srgbClr>
                    </a:solidFill>
                  </a:tcPr>
                </a:tc>
                <a:tc>
                  <a:txBody>
                    <a:bodyPr/>
                    <a:lstStyle/>
                    <a:p>
                      <a:pPr algn="ctr" fontAlgn="ctr"/>
                      <a:r>
                        <a:rPr lang="ru-RU" sz="800" b="0" i="0" u="none" strike="noStrike">
                          <a:solidFill>
                            <a:srgbClr val="000000"/>
                          </a:solidFill>
                          <a:effectLst/>
                          <a:latin typeface="Arial Narrow" panose="020B0606020202030204" pitchFamily="34" charset="0"/>
                        </a:rPr>
                        <a:t>2</a:t>
                      </a:r>
                    </a:p>
                  </a:txBody>
                  <a:tcPr marL="9525" marR="9525" marT="9525" marB="0" anchor="c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161</a:t>
                      </a:r>
                    </a:p>
                  </a:txBody>
                  <a:tcPr marL="9525" marR="9525" marT="9525" marB="0" anchor="ctr">
                    <a:solidFill>
                      <a:srgbClr val="548235">
                        <a:alpha val="20000"/>
                      </a:srgbClr>
                    </a:solidFill>
                  </a:tcPr>
                </a:tc>
                <a:tc>
                  <a:txBody>
                    <a:bodyPr/>
                    <a:lstStyle/>
                    <a:p>
                      <a:pPr algn="ctr" fontAlgn="ctr"/>
                      <a:r>
                        <a:rPr lang="ru-RU" sz="800" b="0" i="0" u="none" strike="noStrike">
                          <a:solidFill>
                            <a:srgbClr val="000000"/>
                          </a:solidFill>
                          <a:effectLst/>
                          <a:latin typeface="Arial Narrow" panose="020B0606020202030204" pitchFamily="34" charset="0"/>
                        </a:rPr>
                        <a:t>169</a:t>
                      </a:r>
                    </a:p>
                  </a:txBody>
                  <a:tcPr marL="9525" marR="9525" marT="9525" marB="0" anchor="ctr">
                    <a:solidFill>
                      <a:srgbClr val="548235">
                        <a:alpha val="20000"/>
                      </a:srgbClr>
                    </a:solidFill>
                  </a:tcPr>
                </a:tc>
                <a:tc>
                  <a:txBody>
                    <a:bodyPr/>
                    <a:lstStyle/>
                    <a:p>
                      <a:pPr algn="ctr" fontAlgn="ctr"/>
                      <a:r>
                        <a:rPr lang="ru-RU" sz="800" b="0" i="0" u="none" strike="noStrike">
                          <a:solidFill>
                            <a:srgbClr val="000000"/>
                          </a:solidFill>
                          <a:effectLst/>
                          <a:latin typeface="Arial Narrow" panose="020B0606020202030204" pitchFamily="34" charset="0"/>
                        </a:rPr>
                        <a:t>218</a:t>
                      </a:r>
                    </a:p>
                  </a:txBody>
                  <a:tcPr marL="9525" marR="9525" marT="9525" marB="0" anchor="ctr">
                    <a:solidFill>
                      <a:srgbClr val="548235">
                        <a:alpha val="20000"/>
                      </a:srgbClr>
                    </a:solidFill>
                  </a:tcPr>
                </a:tc>
                <a:tc>
                  <a:txBody>
                    <a:bodyPr/>
                    <a:lstStyle/>
                    <a:p>
                      <a:pPr algn="ctr" fontAlgn="ctr"/>
                      <a:r>
                        <a:rPr lang="ru-RU" sz="800" b="0" i="0" u="none" strike="noStrike">
                          <a:solidFill>
                            <a:srgbClr val="000000"/>
                          </a:solidFill>
                          <a:effectLst/>
                          <a:latin typeface="Arial Narrow" panose="020B0606020202030204" pitchFamily="34" charset="0"/>
                        </a:rPr>
                        <a:t>1,8%</a:t>
                      </a:r>
                    </a:p>
                  </a:txBody>
                  <a:tcPr marL="9525" marR="9525" marT="9525" marB="0" anchor="ctr">
                    <a:solidFill>
                      <a:srgbClr val="548235">
                        <a:alpha val="20000"/>
                      </a:srgbClr>
                    </a:solidFill>
                  </a:tcPr>
                </a:tc>
                <a:extLst>
                  <a:ext uri="{0D108BD9-81ED-4DB2-BD59-A6C34878D82A}">
                    <a16:rowId xmlns:a16="http://schemas.microsoft.com/office/drawing/2014/main" val="43189757"/>
                  </a:ext>
                </a:extLst>
              </a:tr>
              <a:tr h="152142">
                <a:tc gridSpan="3">
                  <a:txBody>
                    <a:bodyPr/>
                    <a:lstStyle/>
                    <a:p>
                      <a:pPr algn="ctr" fontAlgn="b"/>
                      <a:r>
                        <a:rPr lang="ru-RU" sz="900" b="1" u="none" strike="noStrike" dirty="0">
                          <a:solidFill>
                            <a:schemeClr val="accent3">
                              <a:lumMod val="50000"/>
                            </a:schemeClr>
                          </a:solidFill>
                          <a:effectLst/>
                          <a:latin typeface="Arial Narrow" panose="020B0606020202030204" pitchFamily="34" charset="0"/>
                        </a:rPr>
                        <a:t>ТОП-10 БОЙЫНША ЖИЫНЫ</a:t>
                      </a:r>
                      <a:endParaRPr lang="ru-RU" sz="900" b="1" i="0" u="none" strike="noStrike" cap="none" dirty="0">
                        <a:solidFill>
                          <a:schemeClr val="accent3">
                            <a:lumMod val="50000"/>
                          </a:schemeClr>
                        </a:solidFill>
                        <a:effectLst/>
                        <a:latin typeface="Arial Narrow" panose="020B0606020202030204" pitchFamily="34" charset="0"/>
                        <a:ea typeface="+mn-ea"/>
                        <a:cs typeface="+mn-cs"/>
                        <a:sym typeface="Arial"/>
                      </a:endParaRPr>
                    </a:p>
                  </a:txBody>
                  <a:tcPr marL="9525" marR="9525" marT="0" marB="0" anchor="ctr">
                    <a:lnR w="12700" cap="flat" cmpd="sng" algn="ctr">
                      <a:solidFill>
                        <a:schemeClr val="tx1"/>
                      </a:solidFill>
                      <a:prstDash val="solid"/>
                      <a:round/>
                      <a:headEnd type="none" w="med" len="med"/>
                      <a:tailEnd type="none" w="med" len="med"/>
                    </a:lnR>
                    <a:lnB w="12700" cap="flat" cmpd="sng" algn="ctr">
                      <a:solidFill>
                        <a:schemeClr val="tx1"/>
                      </a:solidFill>
                      <a:prstDash val="solid"/>
                      <a:round/>
                      <a:headEnd type="none" w="med" len="med"/>
                      <a:tailEnd type="none" w="med" len="med"/>
                    </a:lnB>
                    <a:noFill/>
                  </a:tcPr>
                </a:tc>
                <a:tc hMerge="1">
                  <a:txBody>
                    <a:bodyPr/>
                    <a:lstStyle/>
                    <a:p>
                      <a:pPr algn="ctr" fontAlgn="b"/>
                      <a:r>
                        <a:rPr lang="ru-KZ" sz="800" b="0" i="0" u="none" strike="noStrike" cap="none" dirty="0">
                          <a:solidFill>
                            <a:srgbClr val="007F76"/>
                          </a:solidFill>
                          <a:effectLst/>
                          <a:latin typeface="Arial Narrow" panose="020B0606020202030204" pitchFamily="34" charset="0"/>
                          <a:ea typeface="+mn-ea"/>
                          <a:cs typeface="+mn-cs"/>
                          <a:sym typeface="Arial"/>
                        </a:rPr>
                        <a:t>7239-2</a:t>
                      </a:r>
                    </a:p>
                  </a:txBody>
                  <a:tcPr marL="9525" marR="9525" marT="0" marB="0" anchor="ctr">
                    <a:lnB w="12700" cap="flat" cmpd="sng" algn="ctr">
                      <a:solidFill>
                        <a:schemeClr val="tx1"/>
                      </a:solidFill>
                      <a:prstDash val="solid"/>
                      <a:round/>
                      <a:headEnd type="none" w="med" len="med"/>
                      <a:tailEnd type="none" w="med" len="med"/>
                    </a:lnB>
                    <a:solidFill>
                      <a:schemeClr val="bg1">
                        <a:lumMod val="50000"/>
                        <a:alpha val="20000"/>
                      </a:schemeClr>
                    </a:solidFill>
                  </a:tcPr>
                </a:tc>
                <a:tc hMerge="1">
                  <a:txBody>
                    <a:bodyPr/>
                    <a:lstStyle/>
                    <a:p>
                      <a:pPr marL="72000" algn="l" fontAlgn="ctr"/>
                      <a:r>
                        <a:rPr lang="ru-RU" sz="800" b="0" i="0" u="none" strike="noStrike" cap="none" dirty="0">
                          <a:solidFill>
                            <a:srgbClr val="007F76"/>
                          </a:solidFill>
                          <a:effectLst/>
                          <a:latin typeface="Arial Narrow" panose="020B0606020202030204" pitchFamily="34" charset="0"/>
                          <a:ea typeface="+mn-ea"/>
                          <a:cs typeface="+mn-cs"/>
                          <a:sym typeface="Arial"/>
                        </a:rPr>
                        <a:t>Слесари промышленного оборудования</a:t>
                      </a:r>
                    </a:p>
                  </a:txBody>
                  <a:tcPr marL="9525" marR="9525" marT="0" marB="0" anchor="ctr">
                    <a:lnR w="12700" cap="flat" cmpd="sng" algn="ctr">
                      <a:solidFill>
                        <a:schemeClr val="tx1"/>
                      </a:solidFill>
                      <a:prstDash val="solid"/>
                      <a:round/>
                      <a:headEnd type="none" w="med" len="med"/>
                      <a:tailEnd type="none" w="med" len="med"/>
                    </a:lnR>
                    <a:lnB w="12700" cap="flat" cmpd="sng" algn="ctr">
                      <a:solidFill>
                        <a:schemeClr val="tx1"/>
                      </a:solidFill>
                      <a:prstDash val="solid"/>
                      <a:round/>
                      <a:headEnd type="none" w="med" len="med"/>
                      <a:tailEnd type="none" w="med" len="med"/>
                    </a:lnB>
                    <a:solidFill>
                      <a:schemeClr val="bg1">
                        <a:lumMod val="50000"/>
                        <a:alpha val="20000"/>
                      </a:schemeClr>
                    </a:solidFill>
                  </a:tcPr>
                </a:tc>
                <a:tc>
                  <a:txBody>
                    <a:bodyPr/>
                    <a:lstStyle/>
                    <a:p>
                      <a:pPr algn="ctr" fontAlgn="ctr"/>
                      <a:r>
                        <a:rPr lang="ru-RU" sz="800" b="1" i="0" u="none" strike="noStrike" dirty="0">
                          <a:solidFill>
                            <a:srgbClr val="000000"/>
                          </a:solidFill>
                          <a:effectLst/>
                          <a:latin typeface="Arial Narrow" panose="020B0606020202030204" pitchFamily="34" charset="0"/>
                        </a:rPr>
                        <a:t>9 669</a:t>
                      </a:r>
                    </a:p>
                  </a:txBody>
                  <a:tcPr marL="9525" marR="9525" marT="9525" marB="0" anchor="ctr">
                    <a:lnL w="12700" cap="flat" cmpd="sng" algn="ctr">
                      <a:solidFill>
                        <a:schemeClr val="tx1"/>
                      </a:solidFill>
                      <a:prstDash val="solid"/>
                      <a:round/>
                      <a:headEnd type="none" w="med" len="med"/>
                      <a:tailEnd type="none" w="med" len="med"/>
                    </a:lnL>
                    <a:lnB w="12700" cap="flat" cmpd="sng" algn="ctr">
                      <a:solidFill>
                        <a:schemeClr val="tx1"/>
                      </a:solidFill>
                      <a:prstDash val="solid"/>
                      <a:round/>
                      <a:headEnd type="none" w="med" len="med"/>
                      <a:tailEnd type="none" w="med" len="med"/>
                    </a:lnB>
                    <a:noFill/>
                  </a:tcPr>
                </a:tc>
                <a:tc>
                  <a:txBody>
                    <a:bodyPr/>
                    <a:lstStyle/>
                    <a:p>
                      <a:pPr algn="ctr" fontAlgn="ctr"/>
                      <a:r>
                        <a:rPr lang="ru-RU" sz="800" b="1" i="0" u="none" strike="noStrike" dirty="0">
                          <a:solidFill>
                            <a:srgbClr val="000000"/>
                          </a:solidFill>
                          <a:effectLst/>
                          <a:latin typeface="Arial Narrow" panose="020B0606020202030204" pitchFamily="34" charset="0"/>
                        </a:rPr>
                        <a:t>2 283</a:t>
                      </a:r>
                    </a:p>
                  </a:txBody>
                  <a:tcPr marL="9525" marR="9525" marT="9525" marB="0" anchor="ctr">
                    <a:lnB w="12700" cap="flat" cmpd="sng" algn="ctr">
                      <a:solidFill>
                        <a:schemeClr val="tx1"/>
                      </a:solidFill>
                      <a:prstDash val="solid"/>
                      <a:round/>
                      <a:headEnd type="none" w="med" len="med"/>
                      <a:tailEnd type="none" w="med" len="med"/>
                    </a:lnB>
                    <a:noFill/>
                  </a:tcPr>
                </a:tc>
                <a:tc>
                  <a:txBody>
                    <a:bodyPr/>
                    <a:lstStyle/>
                    <a:p>
                      <a:pPr algn="ctr" fontAlgn="ctr"/>
                      <a:r>
                        <a:rPr lang="ru-RU" sz="800" b="1" i="0" u="none" strike="noStrike" dirty="0">
                          <a:solidFill>
                            <a:srgbClr val="000000"/>
                          </a:solidFill>
                          <a:effectLst/>
                          <a:latin typeface="Arial Narrow" panose="020B0606020202030204" pitchFamily="34" charset="0"/>
                        </a:rPr>
                        <a:t>2 328</a:t>
                      </a:r>
                    </a:p>
                  </a:txBody>
                  <a:tcPr marL="9525" marR="9525" marT="9525" marB="0" anchor="ctr">
                    <a:lnB w="12700" cap="flat" cmpd="sng" algn="ctr">
                      <a:solidFill>
                        <a:schemeClr val="tx1"/>
                      </a:solidFill>
                      <a:prstDash val="solid"/>
                      <a:round/>
                      <a:headEnd type="none" w="med" len="med"/>
                      <a:tailEnd type="none" w="med" len="med"/>
                    </a:lnB>
                    <a:noFill/>
                  </a:tcPr>
                </a:tc>
                <a:tc>
                  <a:txBody>
                    <a:bodyPr/>
                    <a:lstStyle/>
                    <a:p>
                      <a:pPr algn="ctr" fontAlgn="ctr"/>
                      <a:r>
                        <a:rPr lang="ru-RU" sz="800" b="1" i="0" u="none" strike="noStrike" dirty="0">
                          <a:solidFill>
                            <a:srgbClr val="000000"/>
                          </a:solidFill>
                          <a:effectLst/>
                          <a:latin typeface="Arial Narrow" panose="020B0606020202030204" pitchFamily="34" charset="0"/>
                        </a:rPr>
                        <a:t>3 023</a:t>
                      </a:r>
                    </a:p>
                  </a:txBody>
                  <a:tcPr marL="9525" marR="9525" marT="9525" marB="0" anchor="ctr">
                    <a:lnB w="12700" cap="flat" cmpd="sng" algn="ctr">
                      <a:solidFill>
                        <a:schemeClr val="tx1"/>
                      </a:solidFill>
                      <a:prstDash val="solid"/>
                      <a:round/>
                      <a:headEnd type="none" w="med" len="med"/>
                      <a:tailEnd type="none" w="med" len="med"/>
                    </a:lnB>
                    <a:noFill/>
                  </a:tcPr>
                </a:tc>
                <a:tc>
                  <a:txBody>
                    <a:bodyPr/>
                    <a:lstStyle/>
                    <a:p>
                      <a:pPr algn="ctr" fontAlgn="ctr"/>
                      <a:r>
                        <a:rPr lang="ru-RU" sz="800" b="1" i="0" u="none" strike="noStrike" dirty="0">
                          <a:solidFill>
                            <a:srgbClr val="000000"/>
                          </a:solidFill>
                          <a:effectLst/>
                          <a:latin typeface="Arial Narrow" panose="020B0606020202030204" pitchFamily="34" charset="0"/>
                        </a:rPr>
                        <a:t>2 035</a:t>
                      </a:r>
                    </a:p>
                  </a:txBody>
                  <a:tcPr marL="9525" marR="9525" marT="9525" marB="0" anchor="ctr">
                    <a:lnR w="12700" cap="flat" cmpd="sng" algn="ctr">
                      <a:solidFill>
                        <a:schemeClr val="tx1"/>
                      </a:solidFill>
                      <a:prstDash val="solid"/>
                      <a:round/>
                      <a:headEnd type="none" w="med" len="med"/>
                      <a:tailEnd type="none" w="med" len="med"/>
                    </a:lnR>
                    <a:lnB w="12700" cap="flat" cmpd="sng" algn="ctr">
                      <a:solidFill>
                        <a:schemeClr val="tx1"/>
                      </a:solidFill>
                      <a:prstDash val="solid"/>
                      <a:round/>
                      <a:headEnd type="none" w="med" len="med"/>
                      <a:tailEnd type="none" w="med" len="med"/>
                    </a:lnB>
                    <a:noFill/>
                  </a:tcPr>
                </a:tc>
                <a:tc>
                  <a:txBody>
                    <a:bodyPr/>
                    <a:lstStyle/>
                    <a:p>
                      <a:pPr algn="ctr" fontAlgn="ctr"/>
                      <a:r>
                        <a:rPr lang="ru-RU" sz="800" b="1" i="0" u="none" strike="noStrike">
                          <a:solidFill>
                            <a:srgbClr val="000000"/>
                          </a:solidFill>
                          <a:effectLst/>
                          <a:latin typeface="Arial Narrow" panose="020B0606020202030204" pitchFamily="34" charset="0"/>
                        </a:rPr>
                        <a:t>10 081</a:t>
                      </a:r>
                    </a:p>
                  </a:txBody>
                  <a:tcPr marL="9525" marR="9525" marT="9525" marB="0" anchor="ctr">
                    <a:lnL w="12700" cap="flat" cmpd="sng" algn="ctr">
                      <a:solidFill>
                        <a:schemeClr val="tx1"/>
                      </a:solidFill>
                      <a:prstDash val="solid"/>
                      <a:round/>
                      <a:headEnd type="none" w="med" len="med"/>
                      <a:tailEnd type="none" w="med" len="med"/>
                    </a:lnL>
                    <a:lnB w="12700" cap="flat" cmpd="sng" algn="ctr">
                      <a:solidFill>
                        <a:schemeClr val="tx1"/>
                      </a:solidFill>
                      <a:prstDash val="solid"/>
                      <a:round/>
                      <a:headEnd type="none" w="med" len="med"/>
                      <a:tailEnd type="none" w="med" len="med"/>
                    </a:lnB>
                    <a:noFill/>
                  </a:tcPr>
                </a:tc>
                <a:tc>
                  <a:txBody>
                    <a:bodyPr/>
                    <a:lstStyle/>
                    <a:p>
                      <a:pPr algn="ctr" fontAlgn="ctr"/>
                      <a:r>
                        <a:rPr lang="ru-RU" sz="800" b="1" i="0" u="none" strike="noStrike" dirty="0">
                          <a:solidFill>
                            <a:srgbClr val="000000"/>
                          </a:solidFill>
                          <a:effectLst/>
                          <a:latin typeface="Arial Narrow" panose="020B0606020202030204" pitchFamily="34" charset="0"/>
                        </a:rPr>
                        <a:t>1 598</a:t>
                      </a:r>
                    </a:p>
                  </a:txBody>
                  <a:tcPr marL="9525" marR="9525" marT="9525" marB="0" anchor="ctr">
                    <a:lnB w="12700" cap="flat" cmpd="sng" algn="ctr">
                      <a:solidFill>
                        <a:schemeClr val="tx1"/>
                      </a:solidFill>
                      <a:prstDash val="solid"/>
                      <a:round/>
                      <a:headEnd type="none" w="med" len="med"/>
                      <a:tailEnd type="none" w="med" len="med"/>
                    </a:lnB>
                    <a:noFill/>
                  </a:tcPr>
                </a:tc>
                <a:tc>
                  <a:txBody>
                    <a:bodyPr/>
                    <a:lstStyle/>
                    <a:p>
                      <a:pPr algn="ctr" fontAlgn="ctr"/>
                      <a:r>
                        <a:rPr lang="ru-RU" sz="800" b="1" i="0" u="none" strike="noStrike" dirty="0">
                          <a:solidFill>
                            <a:srgbClr val="000000"/>
                          </a:solidFill>
                          <a:effectLst/>
                          <a:latin typeface="Arial Narrow" panose="020B0606020202030204" pitchFamily="34" charset="0"/>
                        </a:rPr>
                        <a:t>2 169</a:t>
                      </a:r>
                    </a:p>
                  </a:txBody>
                  <a:tcPr marL="9525" marR="9525" marT="9525" marB="0" anchor="ctr">
                    <a:lnB w="12700" cap="flat" cmpd="sng" algn="ctr">
                      <a:solidFill>
                        <a:schemeClr val="tx1"/>
                      </a:solidFill>
                      <a:prstDash val="solid"/>
                      <a:round/>
                      <a:headEnd type="none" w="med" len="med"/>
                      <a:tailEnd type="none" w="med" len="med"/>
                    </a:lnB>
                    <a:noFill/>
                  </a:tcPr>
                </a:tc>
                <a:tc>
                  <a:txBody>
                    <a:bodyPr/>
                    <a:lstStyle/>
                    <a:p>
                      <a:pPr algn="ctr" fontAlgn="ctr"/>
                      <a:r>
                        <a:rPr lang="ru-RU" sz="800" b="1" i="0" u="none" strike="noStrike" dirty="0">
                          <a:solidFill>
                            <a:srgbClr val="000000"/>
                          </a:solidFill>
                          <a:effectLst/>
                          <a:latin typeface="Arial Narrow" panose="020B0606020202030204" pitchFamily="34" charset="0"/>
                        </a:rPr>
                        <a:t>2 901</a:t>
                      </a:r>
                    </a:p>
                  </a:txBody>
                  <a:tcPr marL="9525" marR="9525" marT="9525" marB="0" anchor="ctr">
                    <a:lnB w="12700" cap="flat" cmpd="sng" algn="ctr">
                      <a:solidFill>
                        <a:schemeClr val="tx1"/>
                      </a:solidFill>
                      <a:prstDash val="solid"/>
                      <a:round/>
                      <a:headEnd type="none" w="med" len="med"/>
                      <a:tailEnd type="none" w="med" len="med"/>
                    </a:lnB>
                    <a:noFill/>
                  </a:tcPr>
                </a:tc>
                <a:tc>
                  <a:txBody>
                    <a:bodyPr/>
                    <a:lstStyle/>
                    <a:p>
                      <a:pPr algn="ctr" fontAlgn="ctr"/>
                      <a:r>
                        <a:rPr lang="ru-RU" sz="800" b="1" i="0" u="none" strike="noStrike" dirty="0">
                          <a:solidFill>
                            <a:srgbClr val="000000"/>
                          </a:solidFill>
                          <a:effectLst/>
                          <a:latin typeface="Arial Narrow" panose="020B0606020202030204" pitchFamily="34" charset="0"/>
                        </a:rPr>
                        <a:t>3 413</a:t>
                      </a:r>
                    </a:p>
                  </a:txBody>
                  <a:tcPr marL="9525" marR="9525" marT="9525" marB="0" anchor="ctr">
                    <a:lnB w="12700" cap="flat" cmpd="sng" algn="ctr">
                      <a:solidFill>
                        <a:schemeClr val="tx1"/>
                      </a:solidFill>
                      <a:prstDash val="solid"/>
                      <a:round/>
                      <a:headEnd type="none" w="med" len="med"/>
                      <a:tailEnd type="none" w="med" len="med"/>
                    </a:lnB>
                    <a:noFill/>
                  </a:tcPr>
                </a:tc>
                <a:tc>
                  <a:txBody>
                    <a:bodyPr/>
                    <a:lstStyle/>
                    <a:p>
                      <a:pPr algn="ctr" fontAlgn="ctr"/>
                      <a:r>
                        <a:rPr lang="ru-RU" sz="800" b="1" i="0" u="none" strike="noStrike" dirty="0">
                          <a:solidFill>
                            <a:srgbClr val="000000"/>
                          </a:solidFill>
                          <a:effectLst/>
                          <a:latin typeface="Arial Narrow" panose="020B0606020202030204" pitchFamily="34" charset="0"/>
                        </a:rPr>
                        <a:t>33,5%</a:t>
                      </a:r>
                    </a:p>
                  </a:txBody>
                  <a:tcPr marL="9525" marR="9525" marT="9525" marB="0" anchor="ctr">
                    <a:lnB w="12700"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3063250630"/>
                  </a:ext>
                </a:extLst>
              </a:tr>
              <a:tr h="152142">
                <a:tc gridSpan="14">
                  <a:txBody>
                    <a:bodyPr/>
                    <a:lstStyle/>
                    <a:p>
                      <a:pPr algn="ctr" fontAlgn="b"/>
                      <a:r>
                        <a:rPr lang="ru-RU" sz="900" b="1" i="0" u="none" strike="noStrike" dirty="0">
                          <a:solidFill>
                            <a:schemeClr val="accent6">
                              <a:lumMod val="50000"/>
                            </a:schemeClr>
                          </a:solidFill>
                          <a:effectLst/>
                          <a:latin typeface="Arial Narrow" panose="020B0606020202030204" pitchFamily="34" charset="0"/>
                        </a:rPr>
                        <a:t>ПЕССИМИСТІК СЦЕНАРИЙ</a:t>
                      </a:r>
                      <a:endParaRPr lang="en-US" sz="900" b="1" i="0" u="none" strike="noStrike" dirty="0">
                        <a:solidFill>
                          <a:schemeClr val="accent6">
                            <a:lumMod val="50000"/>
                          </a:schemeClr>
                        </a:solidFill>
                        <a:effectLst/>
                        <a:latin typeface="Arial Narrow" panose="020B0606020202030204" pitchFamily="34" charset="0"/>
                      </a:endParaRPr>
                    </a:p>
                  </a:txBody>
                  <a:tcPr marL="9525" marR="9525" marT="0" marB="0" anchor="ct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accent6">
                        <a:lumMod val="50000"/>
                        <a:alpha val="40000"/>
                      </a:schemeClr>
                    </a:solidFill>
                  </a:tcPr>
                </a:tc>
                <a:tc hMerge="1">
                  <a:txBody>
                    <a:bodyPr/>
                    <a:lstStyle/>
                    <a:p>
                      <a:pPr algn="ctr" fontAlgn="b"/>
                      <a:endParaRPr lang="ru-KZ" sz="800" b="0" i="0" u="none" strike="noStrike" cap="none" dirty="0">
                        <a:solidFill>
                          <a:srgbClr val="007F76"/>
                        </a:solidFill>
                        <a:effectLst/>
                        <a:latin typeface="Arial Narrow" panose="020B0606020202030204" pitchFamily="34" charset="0"/>
                        <a:ea typeface="+mn-ea"/>
                        <a:cs typeface="+mn-cs"/>
                        <a:sym typeface="Arial"/>
                      </a:endParaRPr>
                    </a:p>
                  </a:txBody>
                  <a:tcPr marL="9525" marR="9525" marT="0" marB="0" anchor="ct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007F76">
                        <a:alpha val="20000"/>
                      </a:srgbClr>
                    </a:solidFill>
                  </a:tcPr>
                </a:tc>
                <a:tc hMerge="1">
                  <a:txBody>
                    <a:bodyPr/>
                    <a:lstStyle/>
                    <a:p>
                      <a:pPr marL="72000" algn="l" fontAlgn="ctr"/>
                      <a:endParaRPr lang="ru-RU" sz="800" b="0" i="0" u="none" strike="noStrike" cap="none" dirty="0">
                        <a:solidFill>
                          <a:srgbClr val="007F76"/>
                        </a:solidFill>
                        <a:effectLst/>
                        <a:latin typeface="Arial Narrow" panose="020B0606020202030204" pitchFamily="34" charset="0"/>
                        <a:ea typeface="+mn-ea"/>
                        <a:cs typeface="+mn-cs"/>
                        <a:sym typeface="Arial"/>
                      </a:endParaRPr>
                    </a:p>
                  </a:txBody>
                  <a:tcPr marL="9525" marR="9525" marT="0" marB="0" anchor="ctr">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007F76">
                        <a:alpha val="20000"/>
                      </a:srgbClr>
                    </a:solidFill>
                  </a:tcPr>
                </a:tc>
                <a:tc hMerge="1">
                  <a:txBody>
                    <a:bodyPr/>
                    <a:lstStyle/>
                    <a:p>
                      <a:pPr algn="ctr" fontAlgn="b"/>
                      <a:endParaRPr lang="ru-KZ" sz="800" b="0" i="0" u="none" strike="noStrike" cap="none" dirty="0">
                        <a:solidFill>
                          <a:schemeClr val="tx1"/>
                        </a:solidFill>
                        <a:effectLst/>
                        <a:latin typeface="Arial Narrow" panose="020B0606020202030204" pitchFamily="34" charset="0"/>
                        <a:ea typeface="+mn-ea"/>
                        <a:cs typeface="+mn-cs"/>
                        <a:sym typeface="Arial"/>
                      </a:endParaRPr>
                    </a:p>
                  </a:txBody>
                  <a:tcPr marL="9525" marR="9525" marT="0" marB="0" anchor="ctr">
                    <a:lnL w="12700" cap="flat" cmpd="sng" algn="ctr">
                      <a:solidFill>
                        <a:schemeClr val="tx1"/>
                      </a:solidFill>
                      <a:prstDash val="solid"/>
                      <a:round/>
                      <a:headEnd type="none" w="med" len="med"/>
                      <a:tailEnd type="none" w="med" len="med"/>
                    </a:lnL>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50000"/>
                        <a:alpha val="20000"/>
                      </a:schemeClr>
                    </a:solidFill>
                  </a:tcPr>
                </a:tc>
                <a:tc hMerge="1">
                  <a:txBody>
                    <a:bodyPr/>
                    <a:lstStyle/>
                    <a:p>
                      <a:pPr algn="ctr" fontAlgn="b"/>
                      <a:endParaRPr lang="ru-KZ" sz="800" b="0" i="0" u="none" strike="noStrike" cap="none">
                        <a:solidFill>
                          <a:schemeClr val="tx1"/>
                        </a:solidFill>
                        <a:effectLst/>
                        <a:latin typeface="Arial Narrow" panose="020B0606020202030204" pitchFamily="34" charset="0"/>
                        <a:ea typeface="+mn-ea"/>
                        <a:cs typeface="+mn-cs"/>
                        <a:sym typeface="Arial"/>
                      </a:endParaRPr>
                    </a:p>
                  </a:txBody>
                  <a:tcPr marL="9525" marR="9525" marT="0" marB="0" anchor="ct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50000"/>
                        <a:alpha val="20000"/>
                      </a:schemeClr>
                    </a:solidFill>
                  </a:tcPr>
                </a:tc>
                <a:tc hMerge="1">
                  <a:txBody>
                    <a:bodyPr/>
                    <a:lstStyle/>
                    <a:p>
                      <a:pPr algn="ctr" fontAlgn="b"/>
                      <a:endParaRPr lang="ru-KZ" sz="800" b="0" i="0" u="none" strike="noStrike" cap="none" dirty="0">
                        <a:solidFill>
                          <a:schemeClr val="tx1"/>
                        </a:solidFill>
                        <a:effectLst/>
                        <a:latin typeface="Arial Narrow" panose="020B0606020202030204" pitchFamily="34" charset="0"/>
                        <a:ea typeface="+mn-ea"/>
                        <a:cs typeface="+mn-cs"/>
                        <a:sym typeface="Arial"/>
                      </a:endParaRPr>
                    </a:p>
                  </a:txBody>
                  <a:tcPr marL="9525" marR="9525" marT="0" marB="0" anchor="ct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50000"/>
                        <a:alpha val="20000"/>
                      </a:schemeClr>
                    </a:solidFill>
                  </a:tcPr>
                </a:tc>
                <a:tc hMerge="1">
                  <a:txBody>
                    <a:bodyPr/>
                    <a:lstStyle/>
                    <a:p>
                      <a:pPr algn="ctr" fontAlgn="b"/>
                      <a:endParaRPr lang="ru-KZ" sz="800" b="0" i="0" u="none" strike="noStrike" cap="none" dirty="0">
                        <a:solidFill>
                          <a:schemeClr val="tx1"/>
                        </a:solidFill>
                        <a:effectLst/>
                        <a:latin typeface="Arial Narrow" panose="020B0606020202030204" pitchFamily="34" charset="0"/>
                        <a:ea typeface="+mn-ea"/>
                        <a:cs typeface="+mn-cs"/>
                        <a:sym typeface="Arial"/>
                      </a:endParaRPr>
                    </a:p>
                  </a:txBody>
                  <a:tcPr marL="9525" marR="9525" marT="0" marB="0" anchor="ct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50000"/>
                        <a:alpha val="20000"/>
                      </a:schemeClr>
                    </a:solidFill>
                  </a:tcPr>
                </a:tc>
                <a:tc hMerge="1">
                  <a:txBody>
                    <a:bodyPr/>
                    <a:lstStyle/>
                    <a:p>
                      <a:pPr algn="ctr" fontAlgn="b"/>
                      <a:endParaRPr lang="ru-KZ" sz="800" b="0" i="0" u="none" strike="noStrike" cap="none">
                        <a:solidFill>
                          <a:schemeClr val="tx1"/>
                        </a:solidFill>
                        <a:effectLst/>
                        <a:latin typeface="Arial Narrow" panose="020B0606020202030204" pitchFamily="34" charset="0"/>
                        <a:ea typeface="+mn-ea"/>
                        <a:cs typeface="+mn-cs"/>
                        <a:sym typeface="Arial"/>
                      </a:endParaRPr>
                    </a:p>
                  </a:txBody>
                  <a:tcPr marL="9525" marR="9525" marT="0" marB="0" anchor="ctr">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50000"/>
                        <a:alpha val="20000"/>
                      </a:schemeClr>
                    </a:solidFill>
                  </a:tcPr>
                </a:tc>
                <a:tc hMerge="1">
                  <a:txBody>
                    <a:bodyPr/>
                    <a:lstStyle/>
                    <a:p>
                      <a:pPr algn="ctr" fontAlgn="ctr"/>
                      <a:endParaRPr lang="ru-KZ" sz="800" b="0" i="0" u="none" strike="noStrike" cap="none" dirty="0">
                        <a:solidFill>
                          <a:srgbClr val="007F76"/>
                        </a:solidFill>
                        <a:effectLst/>
                        <a:latin typeface="Arial Narrow" panose="020B0606020202030204" pitchFamily="34" charset="0"/>
                        <a:ea typeface="+mn-ea"/>
                        <a:cs typeface="+mn-cs"/>
                        <a:sym typeface="Arial"/>
                      </a:endParaRPr>
                    </a:p>
                  </a:txBody>
                  <a:tcPr marL="9525" marR="9525" marT="0" marB="0" anchor="ctr">
                    <a:lnL w="12700" cap="flat" cmpd="sng" algn="ctr">
                      <a:solidFill>
                        <a:schemeClr val="tx1"/>
                      </a:solidFill>
                      <a:prstDash val="solid"/>
                      <a:round/>
                      <a:headEnd type="none" w="med" len="med"/>
                      <a:tailEnd type="none" w="med" len="med"/>
                    </a:lnL>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007F76">
                        <a:alpha val="20000"/>
                      </a:srgbClr>
                    </a:solidFill>
                  </a:tcPr>
                </a:tc>
                <a:tc hMerge="1">
                  <a:txBody>
                    <a:bodyPr/>
                    <a:lstStyle/>
                    <a:p>
                      <a:pPr algn="ctr" fontAlgn="ctr"/>
                      <a:endParaRPr lang="ru-KZ" sz="800" b="0" i="0" u="none" strike="noStrike" cap="none" dirty="0">
                        <a:solidFill>
                          <a:schemeClr val="tx1"/>
                        </a:solidFill>
                        <a:effectLst/>
                        <a:latin typeface="Arial Narrow" panose="020B0606020202030204" pitchFamily="34" charset="0"/>
                        <a:ea typeface="+mn-ea"/>
                        <a:cs typeface="+mn-cs"/>
                        <a:sym typeface="Arial"/>
                      </a:endParaRPr>
                    </a:p>
                  </a:txBody>
                  <a:tcPr marL="9525" marR="9525" marT="0" marB="0" anchor="ct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50000"/>
                        <a:alpha val="20000"/>
                      </a:schemeClr>
                    </a:solidFill>
                  </a:tcPr>
                </a:tc>
                <a:tc hMerge="1">
                  <a:txBody>
                    <a:bodyPr/>
                    <a:lstStyle/>
                    <a:p>
                      <a:pPr algn="ctr" fontAlgn="ctr"/>
                      <a:endParaRPr lang="ru-KZ" sz="800" b="0" i="0" u="none" strike="noStrike" cap="none" dirty="0">
                        <a:solidFill>
                          <a:srgbClr val="007F76"/>
                        </a:solidFill>
                        <a:effectLst/>
                        <a:latin typeface="Arial Narrow" panose="020B0606020202030204" pitchFamily="34" charset="0"/>
                        <a:ea typeface="+mn-ea"/>
                        <a:cs typeface="+mn-cs"/>
                        <a:sym typeface="Arial"/>
                      </a:endParaRPr>
                    </a:p>
                  </a:txBody>
                  <a:tcPr marL="9525" marR="9525" marT="0" marB="0" anchor="ct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007F76">
                        <a:alpha val="20000"/>
                      </a:srgbClr>
                    </a:solidFill>
                  </a:tcPr>
                </a:tc>
                <a:tc hMerge="1">
                  <a:txBody>
                    <a:bodyPr/>
                    <a:lstStyle/>
                    <a:p>
                      <a:pPr algn="ctr" fontAlgn="ctr"/>
                      <a:endParaRPr lang="ru-KZ" sz="800" b="0" i="0" u="none" strike="noStrike" cap="none" dirty="0">
                        <a:solidFill>
                          <a:srgbClr val="007F76"/>
                        </a:solidFill>
                        <a:effectLst/>
                        <a:latin typeface="Arial Narrow" panose="020B0606020202030204" pitchFamily="34" charset="0"/>
                        <a:ea typeface="+mn-ea"/>
                        <a:cs typeface="+mn-cs"/>
                        <a:sym typeface="Arial"/>
                      </a:endParaRPr>
                    </a:p>
                  </a:txBody>
                  <a:tcPr marL="9525" marR="9525" marT="0" marB="0" anchor="ct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007F76">
                        <a:alpha val="20000"/>
                      </a:srgbClr>
                    </a:solidFill>
                  </a:tcPr>
                </a:tc>
                <a:tc hMerge="1">
                  <a:txBody>
                    <a:bodyPr/>
                    <a:lstStyle/>
                    <a:p>
                      <a:pPr algn="ctr" fontAlgn="ctr"/>
                      <a:endParaRPr lang="ru-KZ" sz="800" b="0" i="0" u="none" strike="noStrike" cap="none" dirty="0">
                        <a:solidFill>
                          <a:srgbClr val="007F76"/>
                        </a:solidFill>
                        <a:effectLst/>
                        <a:latin typeface="Arial Narrow" panose="020B0606020202030204" pitchFamily="34" charset="0"/>
                        <a:ea typeface="+mn-ea"/>
                        <a:cs typeface="+mn-cs"/>
                        <a:sym typeface="Arial"/>
                      </a:endParaRPr>
                    </a:p>
                  </a:txBody>
                  <a:tcPr marL="9525" marR="9525" marT="0" marB="0" anchor="ct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007F76">
                        <a:alpha val="20000"/>
                      </a:srgbClr>
                    </a:solidFill>
                  </a:tcPr>
                </a:tc>
                <a:tc hMerge="1">
                  <a:txBody>
                    <a:bodyPr/>
                    <a:lstStyle/>
                    <a:p>
                      <a:pPr algn="ctr" fontAlgn="ctr"/>
                      <a:endParaRPr lang="ru-KZ" sz="800" b="0" i="0" u="none" strike="noStrike" cap="none" dirty="0">
                        <a:solidFill>
                          <a:srgbClr val="007F76"/>
                        </a:solidFill>
                        <a:effectLst/>
                        <a:latin typeface="Arial Narrow" panose="020B0606020202030204" pitchFamily="34" charset="0"/>
                        <a:ea typeface="+mn-ea"/>
                        <a:cs typeface="+mn-cs"/>
                        <a:sym typeface="Arial"/>
                      </a:endParaRPr>
                    </a:p>
                  </a:txBody>
                  <a:tcPr marL="9525" marR="9525" marT="0" marB="0" anchor="ct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007F76">
                        <a:alpha val="20000"/>
                      </a:srgbClr>
                    </a:solidFill>
                  </a:tcPr>
                </a:tc>
                <a:extLst>
                  <a:ext uri="{0D108BD9-81ED-4DB2-BD59-A6C34878D82A}">
                    <a16:rowId xmlns:a16="http://schemas.microsoft.com/office/drawing/2014/main" val="2562410137"/>
                  </a:ext>
                </a:extLst>
              </a:tr>
              <a:tr h="144837">
                <a:tc>
                  <a:txBody>
                    <a:bodyPr/>
                    <a:lstStyle/>
                    <a:p>
                      <a:pPr algn="ctr" fontAlgn="b"/>
                      <a:r>
                        <a:rPr lang="ru-RU" sz="800" u="none" strike="noStrike" dirty="0">
                          <a:solidFill>
                            <a:schemeClr val="accent6">
                              <a:lumMod val="50000"/>
                            </a:schemeClr>
                          </a:solidFill>
                          <a:effectLst/>
                          <a:latin typeface="Arial Narrow" panose="020B0606020202030204" pitchFamily="34" charset="0"/>
                        </a:rPr>
                        <a:t>1</a:t>
                      </a:r>
                      <a:endParaRPr lang="en-US" sz="800" b="0" i="0" u="none" strike="noStrike" dirty="0">
                        <a:solidFill>
                          <a:schemeClr val="accent6">
                            <a:lumMod val="50000"/>
                          </a:schemeClr>
                        </a:solidFill>
                        <a:effectLst/>
                        <a:latin typeface="Arial Narrow" panose="020B0606020202030204" pitchFamily="34" charset="0"/>
                      </a:endParaRPr>
                    </a:p>
                  </a:txBody>
                  <a:tcPr marL="9525" marR="9525" marT="0" marB="0" anchor="ctr">
                    <a:lnT w="12700" cap="flat" cmpd="sng" algn="ctr">
                      <a:solidFill>
                        <a:schemeClr val="tx1"/>
                      </a:solidFill>
                      <a:prstDash val="solid"/>
                      <a:round/>
                      <a:headEnd type="none" w="med" len="med"/>
                      <a:tailEnd type="none" w="med" len="med"/>
                    </a:lnT>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9116-0</a:t>
                      </a:r>
                    </a:p>
                  </a:txBody>
                  <a:tcPr marL="9525" marR="9525" marT="9525" marB="0" anchor="ctr">
                    <a:lnT w="12700" cap="flat" cmpd="sng" algn="ctr">
                      <a:solidFill>
                        <a:schemeClr val="tx1"/>
                      </a:solidFill>
                      <a:prstDash val="solid"/>
                      <a:round/>
                      <a:headEnd type="none" w="med" len="med"/>
                      <a:tailEnd type="none" w="med" len="med"/>
                    </a:lnT>
                    <a:solidFill>
                      <a:schemeClr val="accent6">
                        <a:lumMod val="50000"/>
                        <a:alpha val="1000"/>
                      </a:schemeClr>
                    </a:solidFill>
                  </a:tcPr>
                </a:tc>
                <a:tc>
                  <a:txBody>
                    <a:bodyPr/>
                    <a:lstStyle/>
                    <a:p>
                      <a:pPr marL="72000" algn="l" fontAlgn="ctr"/>
                      <a:r>
                        <a:rPr lang="ru-RU" sz="800" b="0" i="0" u="none" strike="noStrike" dirty="0">
                          <a:solidFill>
                            <a:srgbClr val="000000"/>
                          </a:solidFill>
                          <a:effectLst/>
                          <a:latin typeface="Arial Narrow" panose="020B0606020202030204" pitchFamily="34" charset="0"/>
                        </a:rPr>
                        <a:t>Аула </a:t>
                      </a:r>
                      <a:r>
                        <a:rPr lang="ru-RU" sz="800" b="0" i="0" u="none" strike="noStrike" dirty="0" err="1">
                          <a:solidFill>
                            <a:srgbClr val="000000"/>
                          </a:solidFill>
                          <a:effectLst/>
                          <a:latin typeface="Arial Narrow" panose="020B0606020202030204" pitchFamily="34" charset="0"/>
                        </a:rPr>
                        <a:t>сыпырушылар</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және</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ашық</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аумақтарды</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тазалаушылар</a:t>
                      </a:r>
                      <a:endParaRPr lang="ru-RU" sz="800" b="0" i="0" u="none" strike="noStrike" dirty="0">
                        <a:solidFill>
                          <a:srgbClr val="000000"/>
                        </a:solidFill>
                        <a:effectLst/>
                        <a:latin typeface="Arial Narrow" panose="020B0606020202030204" pitchFamily="34" charset="0"/>
                      </a:endParaRPr>
                    </a:p>
                  </a:txBody>
                  <a:tcPr marL="9525" marR="9525" marT="9525" marB="0" anchor="ctr">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1 845</a:t>
                      </a:r>
                    </a:p>
                  </a:txBody>
                  <a:tcPr marL="9525" marR="9525" marT="9525" marB="0" anchor="ctr">
                    <a:lnL w="12700" cap="flat" cmpd="sng" algn="ctr">
                      <a:solidFill>
                        <a:schemeClr val="tx1"/>
                      </a:solidFill>
                      <a:prstDash val="solid"/>
                      <a:round/>
                      <a:headEnd type="none" w="med" len="med"/>
                      <a:tailEnd type="none" w="med" len="med"/>
                    </a:lnL>
                    <a:lnT w="12700" cap="flat" cmpd="sng" algn="ctr">
                      <a:solidFill>
                        <a:schemeClr val="tx1"/>
                      </a:solidFill>
                      <a:prstDash val="solid"/>
                      <a:round/>
                      <a:headEnd type="none" w="med" len="med"/>
                      <a:tailEnd type="none" w="med" len="med"/>
                    </a:lnT>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116</a:t>
                      </a:r>
                    </a:p>
                  </a:txBody>
                  <a:tcPr marL="9525" marR="9525" marT="9525" marB="0" anchor="ctr">
                    <a:lnT w="12700" cap="flat" cmpd="sng" algn="ctr">
                      <a:solidFill>
                        <a:schemeClr val="tx1"/>
                      </a:solidFill>
                      <a:prstDash val="solid"/>
                      <a:round/>
                      <a:headEnd type="none" w="med" len="med"/>
                      <a:tailEnd type="none" w="med" len="med"/>
                    </a:lnT>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985</a:t>
                      </a:r>
                    </a:p>
                  </a:txBody>
                  <a:tcPr marL="9525" marR="9525" marT="9525" marB="0" anchor="ctr">
                    <a:lnT w="12700" cap="flat" cmpd="sng" algn="ctr">
                      <a:solidFill>
                        <a:schemeClr val="tx1"/>
                      </a:solidFill>
                      <a:prstDash val="solid"/>
                      <a:round/>
                      <a:headEnd type="none" w="med" len="med"/>
                      <a:tailEnd type="none" w="med" len="med"/>
                    </a:lnT>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603</a:t>
                      </a:r>
                    </a:p>
                  </a:txBody>
                  <a:tcPr marL="9525" marR="9525" marT="9525" marB="0" anchor="ctr">
                    <a:lnT w="12700" cap="flat" cmpd="sng" algn="ctr">
                      <a:solidFill>
                        <a:schemeClr val="tx1"/>
                      </a:solidFill>
                      <a:prstDash val="solid"/>
                      <a:round/>
                      <a:headEnd type="none" w="med" len="med"/>
                      <a:tailEnd type="none" w="med" len="med"/>
                    </a:lnT>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141</a:t>
                      </a:r>
                    </a:p>
                  </a:txBody>
                  <a:tcPr marL="9525" marR="9525" marT="9525" marB="0" anchor="ctr">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1 760</a:t>
                      </a:r>
                    </a:p>
                  </a:txBody>
                  <a:tcPr marL="9525" marR="9525" marT="9525" marB="0" anchor="ctr">
                    <a:lnL w="12700" cap="flat" cmpd="sng" algn="ctr">
                      <a:solidFill>
                        <a:schemeClr val="tx1"/>
                      </a:solidFill>
                      <a:prstDash val="solid"/>
                      <a:round/>
                      <a:headEnd type="none" w="med" len="med"/>
                      <a:tailEnd type="none" w="med" len="med"/>
                    </a:lnL>
                    <a:lnT w="12700" cap="flat" cmpd="sng" algn="ctr">
                      <a:solidFill>
                        <a:schemeClr val="tx1"/>
                      </a:solidFill>
                      <a:prstDash val="solid"/>
                      <a:round/>
                      <a:headEnd type="none" w="med" len="med"/>
                      <a:tailEnd type="none" w="med" len="med"/>
                    </a:lnT>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345</a:t>
                      </a:r>
                    </a:p>
                  </a:txBody>
                  <a:tcPr marL="9525" marR="9525" marT="9525" marB="0" anchor="ctr">
                    <a:lnT w="12700" cap="flat" cmpd="sng" algn="ctr">
                      <a:solidFill>
                        <a:schemeClr val="tx1"/>
                      </a:solidFill>
                      <a:prstDash val="solid"/>
                      <a:round/>
                      <a:headEnd type="none" w="med" len="med"/>
                      <a:tailEnd type="none" w="med" len="med"/>
                    </a:lnT>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0</a:t>
                      </a:r>
                    </a:p>
                  </a:txBody>
                  <a:tcPr marL="9525" marR="9525" marT="9525" marB="0" anchor="ctr">
                    <a:lnT w="12700" cap="flat" cmpd="sng" algn="ctr">
                      <a:solidFill>
                        <a:schemeClr val="tx1"/>
                      </a:solidFill>
                      <a:prstDash val="solid"/>
                      <a:round/>
                      <a:headEnd type="none" w="med" len="med"/>
                      <a:tailEnd type="none" w="med" len="med"/>
                    </a:lnT>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1 024</a:t>
                      </a:r>
                    </a:p>
                  </a:txBody>
                  <a:tcPr marL="9525" marR="9525" marT="9525" marB="0" anchor="ctr">
                    <a:lnT w="12700" cap="flat" cmpd="sng" algn="ctr">
                      <a:solidFill>
                        <a:schemeClr val="tx1"/>
                      </a:solidFill>
                      <a:prstDash val="solid"/>
                      <a:round/>
                      <a:headEnd type="none" w="med" len="med"/>
                      <a:tailEnd type="none" w="med" len="med"/>
                    </a:lnT>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391</a:t>
                      </a:r>
                    </a:p>
                  </a:txBody>
                  <a:tcPr marL="9525" marR="9525" marT="9525" marB="0" anchor="ctr">
                    <a:lnT w="12700" cap="flat" cmpd="sng" algn="ctr">
                      <a:solidFill>
                        <a:schemeClr val="tx1"/>
                      </a:solidFill>
                      <a:prstDash val="solid"/>
                      <a:round/>
                      <a:headEnd type="none" w="med" len="med"/>
                      <a:tailEnd type="none" w="med" len="med"/>
                    </a:lnT>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6,5%</a:t>
                      </a:r>
                    </a:p>
                  </a:txBody>
                  <a:tcPr marL="9525" marR="9525" marT="9525" marB="0" anchor="ctr">
                    <a:lnT w="12700" cap="flat" cmpd="sng" algn="ctr">
                      <a:solidFill>
                        <a:schemeClr val="tx1"/>
                      </a:solidFill>
                      <a:prstDash val="solid"/>
                      <a:round/>
                      <a:headEnd type="none" w="med" len="med"/>
                      <a:tailEnd type="none" w="med" len="med"/>
                    </a:lnT>
                    <a:solidFill>
                      <a:schemeClr val="accent6">
                        <a:lumMod val="50000"/>
                        <a:alpha val="1000"/>
                      </a:schemeClr>
                    </a:solidFill>
                  </a:tcPr>
                </a:tc>
                <a:extLst>
                  <a:ext uri="{0D108BD9-81ED-4DB2-BD59-A6C34878D82A}">
                    <a16:rowId xmlns:a16="http://schemas.microsoft.com/office/drawing/2014/main" val="1295061941"/>
                  </a:ext>
                </a:extLst>
              </a:tr>
              <a:tr h="144837">
                <a:tc>
                  <a:txBody>
                    <a:bodyPr/>
                    <a:lstStyle/>
                    <a:p>
                      <a:pPr algn="ctr" fontAlgn="b"/>
                      <a:r>
                        <a:rPr lang="ru-RU" sz="800" b="0" i="0" u="none" strike="noStrike" dirty="0">
                          <a:solidFill>
                            <a:schemeClr val="accent6">
                              <a:lumMod val="50000"/>
                            </a:schemeClr>
                          </a:solidFill>
                          <a:effectLst/>
                          <a:latin typeface="Arial Narrow" panose="020B0606020202030204" pitchFamily="34" charset="0"/>
                        </a:rPr>
                        <a:t>2</a:t>
                      </a:r>
                      <a:endParaRPr lang="en-US" sz="800" b="0" i="0" u="none" strike="noStrike" dirty="0">
                        <a:solidFill>
                          <a:schemeClr val="accent6">
                            <a:lumMod val="50000"/>
                          </a:schemeClr>
                        </a:solidFill>
                        <a:effectLst/>
                        <a:latin typeface="Arial Narrow" panose="020B0606020202030204" pitchFamily="34" charset="0"/>
                      </a:endParaRPr>
                    </a:p>
                  </a:txBody>
                  <a:tcPr marL="9525" marR="9525" marT="0" marB="0" anchor="ctr">
                    <a:solidFill>
                      <a:schemeClr val="accent6">
                        <a:lumMod val="75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9629-7</a:t>
                      </a:r>
                    </a:p>
                  </a:txBody>
                  <a:tcPr marL="9525" marR="9525" marT="9525" marB="0" anchor="ctr">
                    <a:solidFill>
                      <a:schemeClr val="accent6">
                        <a:lumMod val="75000"/>
                        <a:alpha val="20000"/>
                      </a:schemeClr>
                    </a:solidFill>
                  </a:tcPr>
                </a:tc>
                <a:tc>
                  <a:txBody>
                    <a:bodyPr/>
                    <a:lstStyle/>
                    <a:p>
                      <a:pPr marL="72000" algn="l" fontAlgn="ctr"/>
                      <a:r>
                        <a:rPr lang="ru-RU" sz="800" b="0" i="0" u="none" strike="noStrike" dirty="0" err="1">
                          <a:solidFill>
                            <a:srgbClr val="000000"/>
                          </a:solidFill>
                          <a:effectLst/>
                          <a:latin typeface="Arial Narrow" panose="020B0606020202030204" pitchFamily="34" charset="0"/>
                        </a:rPr>
                        <a:t>Әртүрлі</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жұмысты</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атқарушылар</a:t>
                      </a:r>
                      <a:endParaRPr lang="ru-RU" sz="800" b="0" i="0" u="none" strike="noStrike" dirty="0">
                        <a:solidFill>
                          <a:srgbClr val="000000"/>
                        </a:solidFill>
                        <a:effectLst/>
                        <a:latin typeface="Arial Narrow" panose="020B0606020202030204" pitchFamily="34" charset="0"/>
                      </a:endParaRPr>
                    </a:p>
                  </a:txBody>
                  <a:tcPr marL="9525" marR="9525" marT="9525" marB="0" anchor="ctr">
                    <a:lnR w="12700" cap="flat" cmpd="sng" algn="ctr">
                      <a:solidFill>
                        <a:schemeClr val="tx1"/>
                      </a:solidFill>
                      <a:prstDash val="solid"/>
                      <a:round/>
                      <a:headEnd type="none" w="med" len="med"/>
                      <a:tailEnd type="none" w="med" len="med"/>
                    </a:lnR>
                    <a:solidFill>
                      <a:schemeClr val="accent6">
                        <a:lumMod val="75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1 155</a:t>
                      </a:r>
                    </a:p>
                  </a:txBody>
                  <a:tcPr marL="9525" marR="9525" marT="9525" marB="0" anchor="ctr">
                    <a:lnL w="12700" cap="flat" cmpd="sng" algn="ctr">
                      <a:solidFill>
                        <a:schemeClr val="tx1"/>
                      </a:solidFill>
                      <a:prstDash val="solid"/>
                      <a:round/>
                      <a:headEnd type="none" w="med" len="med"/>
                      <a:tailEnd type="none" w="med" len="med"/>
                    </a:lnL>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114</a:t>
                      </a:r>
                    </a:p>
                  </a:txBody>
                  <a:tcPr marL="9525" marR="9525" marT="9525" marB="0" anchor="c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248</a:t>
                      </a:r>
                    </a:p>
                  </a:txBody>
                  <a:tcPr marL="9525" marR="9525" marT="9525" marB="0" anchor="c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358</a:t>
                      </a:r>
                    </a:p>
                  </a:txBody>
                  <a:tcPr marL="9525" marR="9525" marT="9525" marB="0" anchor="c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435</a:t>
                      </a:r>
                    </a:p>
                  </a:txBody>
                  <a:tcPr marL="9525" marR="9525" marT="9525" marB="0" anchor="ctr">
                    <a:lnR w="12700" cap="flat" cmpd="sng" algn="ctr">
                      <a:solidFill>
                        <a:schemeClr val="tx1"/>
                      </a:solidFill>
                      <a:prstDash val="solid"/>
                      <a:round/>
                      <a:headEnd type="none" w="med" len="med"/>
                      <a:tailEnd type="none" w="med" len="med"/>
                    </a:ln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1 545</a:t>
                      </a:r>
                    </a:p>
                  </a:txBody>
                  <a:tcPr marL="9525" marR="9525" marT="9525" marB="0" anchor="ctr">
                    <a:lnL w="12700" cap="flat" cmpd="sng" algn="ctr">
                      <a:solidFill>
                        <a:schemeClr val="tx1"/>
                      </a:solidFill>
                      <a:prstDash val="solid"/>
                      <a:round/>
                      <a:headEnd type="none" w="med" len="med"/>
                      <a:tailEnd type="none" w="med" len="med"/>
                    </a:lnL>
                    <a:solidFill>
                      <a:schemeClr val="accent6">
                        <a:lumMod val="75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327</a:t>
                      </a:r>
                    </a:p>
                  </a:txBody>
                  <a:tcPr marL="9525" marR="9525" marT="9525" marB="0" anchor="c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309</a:t>
                      </a:r>
                    </a:p>
                  </a:txBody>
                  <a:tcPr marL="9525" marR="9525" marT="9525" marB="0" anchor="ctr">
                    <a:solidFill>
                      <a:schemeClr val="accent6">
                        <a:lumMod val="75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405</a:t>
                      </a:r>
                    </a:p>
                  </a:txBody>
                  <a:tcPr marL="9525" marR="9525" marT="9525" marB="0" anchor="ctr">
                    <a:solidFill>
                      <a:schemeClr val="accent6">
                        <a:lumMod val="75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504</a:t>
                      </a:r>
                    </a:p>
                  </a:txBody>
                  <a:tcPr marL="9525" marR="9525" marT="9525" marB="0" anchor="ctr">
                    <a:solidFill>
                      <a:schemeClr val="accent6">
                        <a:lumMod val="75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5,7%</a:t>
                      </a:r>
                    </a:p>
                  </a:txBody>
                  <a:tcPr marL="9525" marR="9525" marT="9525" marB="0" anchor="ctr">
                    <a:solidFill>
                      <a:schemeClr val="accent6">
                        <a:lumMod val="75000"/>
                        <a:alpha val="20000"/>
                      </a:schemeClr>
                    </a:solidFill>
                  </a:tcPr>
                </a:tc>
                <a:extLst>
                  <a:ext uri="{0D108BD9-81ED-4DB2-BD59-A6C34878D82A}">
                    <a16:rowId xmlns:a16="http://schemas.microsoft.com/office/drawing/2014/main" val="750895560"/>
                  </a:ext>
                </a:extLst>
              </a:tr>
              <a:tr h="144837">
                <a:tc>
                  <a:txBody>
                    <a:bodyPr/>
                    <a:lstStyle/>
                    <a:p>
                      <a:pPr algn="ctr" fontAlgn="b"/>
                      <a:r>
                        <a:rPr lang="ru-RU" sz="800" b="0" i="0" u="none" strike="noStrike" dirty="0">
                          <a:solidFill>
                            <a:schemeClr val="accent6">
                              <a:lumMod val="50000"/>
                            </a:schemeClr>
                          </a:solidFill>
                          <a:effectLst/>
                          <a:latin typeface="Arial Narrow" panose="020B0606020202030204" pitchFamily="34" charset="0"/>
                        </a:rPr>
                        <a:t>3</a:t>
                      </a:r>
                      <a:endParaRPr lang="en-US" sz="800" b="0" i="0" u="none" strike="noStrike" dirty="0">
                        <a:solidFill>
                          <a:schemeClr val="accent6">
                            <a:lumMod val="50000"/>
                          </a:schemeClr>
                        </a:solidFill>
                        <a:effectLst/>
                        <a:latin typeface="Arial Narrow" panose="020B0606020202030204" pitchFamily="34" charset="0"/>
                      </a:endParaRPr>
                    </a:p>
                  </a:txBody>
                  <a:tcPr marL="9525" marR="9525" marT="0"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9629-9</a:t>
                      </a:r>
                    </a:p>
                  </a:txBody>
                  <a:tcPr marL="9525" marR="9525" marT="9525" marB="0" anchor="ctr">
                    <a:solidFill>
                      <a:schemeClr val="accent6">
                        <a:lumMod val="50000"/>
                        <a:alpha val="1000"/>
                      </a:schemeClr>
                    </a:solidFill>
                  </a:tcPr>
                </a:tc>
                <a:tc>
                  <a:txBody>
                    <a:bodyPr/>
                    <a:lstStyle/>
                    <a:p>
                      <a:pPr marL="72000" algn="l" fontAlgn="ctr"/>
                      <a:r>
                        <a:rPr lang="ru-RU" sz="800" b="0" i="0" u="none" strike="noStrike" dirty="0" err="1">
                          <a:solidFill>
                            <a:srgbClr val="000000"/>
                          </a:solidFill>
                          <a:effectLst/>
                          <a:latin typeface="Arial Narrow" panose="020B0606020202030204" pitchFamily="34" charset="0"/>
                        </a:rPr>
                        <a:t>Біліктілігі</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жоқ</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жұмысшылар</a:t>
                      </a:r>
                      <a:endParaRPr lang="ru-RU" sz="800" b="0" i="0" u="none" strike="noStrike" dirty="0">
                        <a:solidFill>
                          <a:srgbClr val="000000"/>
                        </a:solidFill>
                        <a:effectLst/>
                        <a:latin typeface="Arial Narrow" panose="020B0606020202030204" pitchFamily="34" charset="0"/>
                      </a:endParaRPr>
                    </a:p>
                  </a:txBody>
                  <a:tcPr marL="9525" marR="9525" marT="9525" marB="0" anchor="ctr">
                    <a:lnR w="12700" cap="flat" cmpd="sng" algn="ctr">
                      <a:solidFill>
                        <a:schemeClr val="tx1"/>
                      </a:solidFill>
                      <a:prstDash val="solid"/>
                      <a:round/>
                      <a:headEnd type="none" w="med" len="med"/>
                      <a:tailEnd type="none" w="med" len="med"/>
                    </a:ln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1 845</a:t>
                      </a:r>
                    </a:p>
                  </a:txBody>
                  <a:tcPr marL="9525" marR="9525" marT="9525" marB="0" anchor="ctr">
                    <a:lnL w="12700" cap="flat" cmpd="sng" algn="ctr">
                      <a:solidFill>
                        <a:schemeClr val="tx1"/>
                      </a:solidFill>
                      <a:prstDash val="solid"/>
                      <a:round/>
                      <a:headEnd type="none" w="med" len="med"/>
                      <a:tailEnd type="none" w="med" len="med"/>
                    </a:lnL>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587</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318</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571</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369</a:t>
                      </a:r>
                    </a:p>
                  </a:txBody>
                  <a:tcPr marL="9525" marR="9525" marT="9525" marB="0" anchor="ctr">
                    <a:lnR w="12700" cap="flat" cmpd="sng" algn="ctr">
                      <a:solidFill>
                        <a:schemeClr val="tx1"/>
                      </a:solidFill>
                      <a:prstDash val="solid"/>
                      <a:round/>
                      <a:headEnd type="none" w="med" len="med"/>
                      <a:tailEnd type="none" w="med" len="med"/>
                    </a:ln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1 443</a:t>
                      </a:r>
                    </a:p>
                  </a:txBody>
                  <a:tcPr marL="9525" marR="9525" marT="9525" marB="0" anchor="ctr">
                    <a:lnL w="12700" cap="flat" cmpd="sng" algn="ctr">
                      <a:solidFill>
                        <a:schemeClr val="tx1"/>
                      </a:solidFill>
                      <a:prstDash val="solid"/>
                      <a:round/>
                      <a:headEnd type="none" w="med" len="med"/>
                      <a:tailEnd type="none" w="med" len="med"/>
                    </a:lnL>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99</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456</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388</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500</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5,3%</a:t>
                      </a:r>
                    </a:p>
                  </a:txBody>
                  <a:tcPr marL="9525" marR="9525" marT="9525" marB="0" anchor="ctr">
                    <a:solidFill>
                      <a:schemeClr val="accent6">
                        <a:lumMod val="50000"/>
                        <a:alpha val="1000"/>
                      </a:schemeClr>
                    </a:solidFill>
                  </a:tcPr>
                </a:tc>
                <a:extLst>
                  <a:ext uri="{0D108BD9-81ED-4DB2-BD59-A6C34878D82A}">
                    <a16:rowId xmlns:a16="http://schemas.microsoft.com/office/drawing/2014/main" val="761244194"/>
                  </a:ext>
                </a:extLst>
              </a:tr>
              <a:tr h="144837">
                <a:tc>
                  <a:txBody>
                    <a:bodyPr/>
                    <a:lstStyle/>
                    <a:p>
                      <a:pPr algn="ctr" fontAlgn="b"/>
                      <a:r>
                        <a:rPr lang="ru-RU" sz="800" b="0" i="0" u="none" strike="noStrike" dirty="0">
                          <a:solidFill>
                            <a:schemeClr val="accent6">
                              <a:lumMod val="50000"/>
                            </a:schemeClr>
                          </a:solidFill>
                          <a:effectLst/>
                          <a:latin typeface="Arial Narrow" panose="020B0606020202030204" pitchFamily="34" charset="0"/>
                        </a:rPr>
                        <a:t>4</a:t>
                      </a:r>
                      <a:endParaRPr lang="en-US" sz="800" b="0" i="0" u="none" strike="noStrike" dirty="0">
                        <a:solidFill>
                          <a:schemeClr val="accent6">
                            <a:lumMod val="50000"/>
                          </a:schemeClr>
                        </a:solidFill>
                        <a:effectLst/>
                        <a:latin typeface="Arial Narrow" panose="020B0606020202030204" pitchFamily="34" charset="0"/>
                      </a:endParaRPr>
                    </a:p>
                  </a:txBody>
                  <a:tcPr marL="9525" marR="9525" marT="0" marB="0" anchor="ctr">
                    <a:solidFill>
                      <a:schemeClr val="accent6">
                        <a:lumMod val="75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8322-2</a:t>
                      </a:r>
                    </a:p>
                  </a:txBody>
                  <a:tcPr marL="9525" marR="9525" marT="9525" marB="0" anchor="ctr">
                    <a:solidFill>
                      <a:schemeClr val="accent6">
                        <a:lumMod val="75000"/>
                        <a:alpha val="20000"/>
                      </a:schemeClr>
                    </a:solidFill>
                  </a:tcPr>
                </a:tc>
                <a:tc>
                  <a:txBody>
                    <a:bodyPr/>
                    <a:lstStyle/>
                    <a:p>
                      <a:pPr marL="72000" algn="l" fontAlgn="ctr"/>
                      <a:r>
                        <a:rPr lang="ru-RU" sz="800" b="0" i="0" u="none" strike="noStrike" dirty="0">
                          <a:solidFill>
                            <a:srgbClr val="000000"/>
                          </a:solidFill>
                          <a:effectLst/>
                          <a:latin typeface="Arial Narrow" panose="020B0606020202030204" pitchFamily="34" charset="0"/>
                        </a:rPr>
                        <a:t>Жеке </a:t>
                      </a:r>
                      <a:r>
                        <a:rPr lang="ru-RU" sz="800" b="0" i="0" u="none" strike="noStrike" dirty="0" err="1">
                          <a:solidFill>
                            <a:srgbClr val="000000"/>
                          </a:solidFill>
                          <a:effectLst/>
                          <a:latin typeface="Arial Narrow" panose="020B0606020202030204" pitchFamily="34" charset="0"/>
                        </a:rPr>
                        <a:t>жүргізушілер</a:t>
                      </a:r>
                      <a:r>
                        <a:rPr lang="ru-RU" sz="800" b="0" i="0" u="none" strike="noStrike" dirty="0">
                          <a:solidFill>
                            <a:srgbClr val="000000"/>
                          </a:solidFill>
                          <a:effectLst/>
                          <a:latin typeface="Arial Narrow" panose="020B0606020202030204" pitchFamily="34" charset="0"/>
                        </a:rPr>
                        <a:t> мен </a:t>
                      </a:r>
                      <a:r>
                        <a:rPr lang="ru-RU" sz="800" b="0" i="0" u="none" strike="noStrike" dirty="0" err="1">
                          <a:solidFill>
                            <a:srgbClr val="000000"/>
                          </a:solidFill>
                          <a:effectLst/>
                          <a:latin typeface="Arial Narrow" panose="020B0606020202030204" pitchFamily="34" charset="0"/>
                        </a:rPr>
                        <a:t>шопырлар</a:t>
                      </a:r>
                      <a:endParaRPr lang="ru-RU" sz="800" b="0" i="0" u="none" strike="noStrike" dirty="0">
                        <a:solidFill>
                          <a:srgbClr val="000000"/>
                        </a:solidFill>
                        <a:effectLst/>
                        <a:latin typeface="Arial Narrow" panose="020B0606020202030204" pitchFamily="34" charset="0"/>
                      </a:endParaRPr>
                    </a:p>
                  </a:txBody>
                  <a:tcPr marL="9525" marR="9525" marT="9525" marB="0" anchor="ctr">
                    <a:lnR w="12700" cap="flat" cmpd="sng" algn="ctr">
                      <a:solidFill>
                        <a:schemeClr val="tx1"/>
                      </a:solidFill>
                      <a:prstDash val="solid"/>
                      <a:round/>
                      <a:headEnd type="none" w="med" len="med"/>
                      <a:tailEnd type="none" w="med" len="med"/>
                    </a:lnR>
                    <a:solidFill>
                      <a:schemeClr val="accent6">
                        <a:lumMod val="75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800</a:t>
                      </a:r>
                    </a:p>
                  </a:txBody>
                  <a:tcPr marL="9525" marR="9525" marT="9525" marB="0" anchor="ctr">
                    <a:lnL w="12700" cap="flat" cmpd="sng" algn="ctr">
                      <a:solidFill>
                        <a:schemeClr val="tx1"/>
                      </a:solidFill>
                      <a:prstDash val="solid"/>
                      <a:round/>
                      <a:headEnd type="none" w="med" len="med"/>
                      <a:tailEnd type="none" w="med" len="med"/>
                    </a:lnL>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533</a:t>
                      </a:r>
                    </a:p>
                  </a:txBody>
                  <a:tcPr marL="9525" marR="9525" marT="9525" marB="0" anchor="c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104</a:t>
                      </a:r>
                    </a:p>
                  </a:txBody>
                  <a:tcPr marL="9525" marR="9525" marT="9525" marB="0" anchor="c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82</a:t>
                      </a:r>
                    </a:p>
                  </a:txBody>
                  <a:tcPr marL="9525" marR="9525" marT="9525" marB="0" anchor="c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81</a:t>
                      </a:r>
                    </a:p>
                  </a:txBody>
                  <a:tcPr marL="9525" marR="9525" marT="9525" marB="0" anchor="ctr">
                    <a:lnR w="12700" cap="flat" cmpd="sng" algn="ctr">
                      <a:solidFill>
                        <a:schemeClr val="tx1"/>
                      </a:solidFill>
                      <a:prstDash val="solid"/>
                      <a:round/>
                      <a:headEnd type="none" w="med" len="med"/>
                      <a:tailEnd type="none" w="med" len="med"/>
                    </a:ln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1 042</a:t>
                      </a:r>
                    </a:p>
                  </a:txBody>
                  <a:tcPr marL="9525" marR="9525" marT="9525" marB="0" anchor="ctr">
                    <a:lnL w="12700" cap="flat" cmpd="sng" algn="ctr">
                      <a:solidFill>
                        <a:schemeClr val="tx1"/>
                      </a:solidFill>
                      <a:prstDash val="solid"/>
                      <a:round/>
                      <a:headEnd type="none" w="med" len="med"/>
                      <a:tailEnd type="none" w="med" len="med"/>
                    </a:lnL>
                    <a:solidFill>
                      <a:schemeClr val="accent6">
                        <a:lumMod val="75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191</a:t>
                      </a:r>
                    </a:p>
                  </a:txBody>
                  <a:tcPr marL="9525" marR="9525" marT="9525" marB="0" anchor="c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420</a:t>
                      </a:r>
                    </a:p>
                  </a:txBody>
                  <a:tcPr marL="9525" marR="9525" marT="9525" marB="0" anchor="ctr">
                    <a:solidFill>
                      <a:schemeClr val="accent6">
                        <a:lumMod val="75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225</a:t>
                      </a:r>
                    </a:p>
                  </a:txBody>
                  <a:tcPr marL="9525" marR="9525" marT="9525" marB="0" anchor="ctr">
                    <a:solidFill>
                      <a:schemeClr val="accent6">
                        <a:lumMod val="75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206</a:t>
                      </a:r>
                    </a:p>
                  </a:txBody>
                  <a:tcPr marL="9525" marR="9525" marT="9525" marB="0" anchor="ctr">
                    <a:solidFill>
                      <a:schemeClr val="accent6">
                        <a:lumMod val="75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3,8%</a:t>
                      </a:r>
                    </a:p>
                  </a:txBody>
                  <a:tcPr marL="9525" marR="9525" marT="9525" marB="0" anchor="ctr">
                    <a:solidFill>
                      <a:schemeClr val="accent6">
                        <a:lumMod val="75000"/>
                        <a:alpha val="20000"/>
                      </a:schemeClr>
                    </a:solidFill>
                  </a:tcPr>
                </a:tc>
                <a:extLst>
                  <a:ext uri="{0D108BD9-81ED-4DB2-BD59-A6C34878D82A}">
                    <a16:rowId xmlns:a16="http://schemas.microsoft.com/office/drawing/2014/main" val="1996304957"/>
                  </a:ext>
                </a:extLst>
              </a:tr>
              <a:tr h="144837">
                <a:tc>
                  <a:txBody>
                    <a:bodyPr/>
                    <a:lstStyle/>
                    <a:p>
                      <a:pPr algn="ctr" fontAlgn="b"/>
                      <a:r>
                        <a:rPr lang="ru-RU" sz="800" b="0" i="0" u="none" strike="noStrike" dirty="0">
                          <a:solidFill>
                            <a:schemeClr val="accent6">
                              <a:lumMod val="50000"/>
                            </a:schemeClr>
                          </a:solidFill>
                          <a:effectLst/>
                          <a:latin typeface="Arial Narrow" panose="020B0606020202030204" pitchFamily="34" charset="0"/>
                        </a:rPr>
                        <a:t>5</a:t>
                      </a:r>
                      <a:endParaRPr lang="en-US" sz="800" b="0" i="0" u="none" strike="noStrike" dirty="0">
                        <a:solidFill>
                          <a:schemeClr val="accent6">
                            <a:lumMod val="50000"/>
                          </a:schemeClr>
                        </a:solidFill>
                        <a:effectLst/>
                        <a:latin typeface="Arial Narrow" panose="020B0606020202030204" pitchFamily="34" charset="0"/>
                      </a:endParaRPr>
                    </a:p>
                  </a:txBody>
                  <a:tcPr marL="9525" marR="9525" marT="0"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9113-0</a:t>
                      </a:r>
                    </a:p>
                  </a:txBody>
                  <a:tcPr marL="9525" marR="9525" marT="9525" marB="0" anchor="ctr">
                    <a:solidFill>
                      <a:schemeClr val="accent6">
                        <a:lumMod val="50000"/>
                        <a:alpha val="1000"/>
                      </a:schemeClr>
                    </a:solidFill>
                  </a:tcPr>
                </a:tc>
                <a:tc>
                  <a:txBody>
                    <a:bodyPr/>
                    <a:lstStyle/>
                    <a:p>
                      <a:pPr marL="72000" algn="l" fontAlgn="ctr"/>
                      <a:r>
                        <a:rPr lang="ru-RU" sz="800" b="0" i="0" u="none" strike="noStrike" dirty="0" err="1">
                          <a:solidFill>
                            <a:srgbClr val="000000"/>
                          </a:solidFill>
                          <a:effectLst/>
                          <a:latin typeface="Arial Narrow" panose="020B0606020202030204" pitchFamily="34" charset="0"/>
                        </a:rPr>
                        <a:t>Офистердегі</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жинаушылар</a:t>
                      </a:r>
                      <a:endParaRPr lang="ru-RU" sz="800" b="0" i="0" u="none" strike="noStrike" dirty="0">
                        <a:solidFill>
                          <a:srgbClr val="000000"/>
                        </a:solidFill>
                        <a:effectLst/>
                        <a:latin typeface="Arial Narrow" panose="020B0606020202030204" pitchFamily="34" charset="0"/>
                      </a:endParaRPr>
                    </a:p>
                  </a:txBody>
                  <a:tcPr marL="9525" marR="9525" marT="9525" marB="0" anchor="ctr">
                    <a:lnR w="12700" cap="flat" cmpd="sng" algn="ctr">
                      <a:solidFill>
                        <a:schemeClr val="tx1"/>
                      </a:solidFill>
                      <a:prstDash val="solid"/>
                      <a:round/>
                      <a:headEnd type="none" w="med" len="med"/>
                      <a:tailEnd type="none" w="med" len="med"/>
                    </a:ln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680</a:t>
                      </a:r>
                    </a:p>
                  </a:txBody>
                  <a:tcPr marL="9525" marR="9525" marT="9525" marB="0" anchor="ctr">
                    <a:lnL w="12700" cap="flat" cmpd="sng" algn="ctr">
                      <a:solidFill>
                        <a:schemeClr val="tx1"/>
                      </a:solidFill>
                      <a:prstDash val="solid"/>
                      <a:round/>
                      <a:headEnd type="none" w="med" len="med"/>
                      <a:tailEnd type="none" w="med" len="med"/>
                    </a:lnL>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128</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103</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227</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222</a:t>
                      </a:r>
                    </a:p>
                  </a:txBody>
                  <a:tcPr marL="9525" marR="9525" marT="9525" marB="0" anchor="ctr">
                    <a:lnR w="12700" cap="flat" cmpd="sng" algn="ctr">
                      <a:solidFill>
                        <a:schemeClr val="tx1"/>
                      </a:solidFill>
                      <a:prstDash val="solid"/>
                      <a:round/>
                      <a:headEnd type="none" w="med" len="med"/>
                      <a:tailEnd type="none" w="med" len="med"/>
                    </a:ln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804</a:t>
                      </a:r>
                    </a:p>
                  </a:txBody>
                  <a:tcPr marL="9525" marR="9525" marT="9525" marB="0" anchor="ctr">
                    <a:lnL w="12700" cap="flat" cmpd="sng" algn="ctr">
                      <a:solidFill>
                        <a:schemeClr val="tx1"/>
                      </a:solidFill>
                      <a:prstDash val="solid"/>
                      <a:round/>
                      <a:headEnd type="none" w="med" len="med"/>
                      <a:tailEnd type="none" w="med" len="med"/>
                    </a:lnL>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188</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182</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149</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285</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3,0%</a:t>
                      </a:r>
                    </a:p>
                  </a:txBody>
                  <a:tcPr marL="9525" marR="9525" marT="9525" marB="0" anchor="ctr">
                    <a:solidFill>
                      <a:schemeClr val="accent6">
                        <a:lumMod val="50000"/>
                        <a:alpha val="1000"/>
                      </a:schemeClr>
                    </a:solidFill>
                  </a:tcPr>
                </a:tc>
                <a:extLst>
                  <a:ext uri="{0D108BD9-81ED-4DB2-BD59-A6C34878D82A}">
                    <a16:rowId xmlns:a16="http://schemas.microsoft.com/office/drawing/2014/main" val="3085205914"/>
                  </a:ext>
                </a:extLst>
              </a:tr>
              <a:tr h="144837">
                <a:tc>
                  <a:txBody>
                    <a:bodyPr/>
                    <a:lstStyle/>
                    <a:p>
                      <a:pPr algn="ctr" fontAlgn="b"/>
                      <a:r>
                        <a:rPr lang="ru-RU" sz="800" b="0" i="0" u="none" strike="noStrike" dirty="0">
                          <a:solidFill>
                            <a:schemeClr val="accent6">
                              <a:lumMod val="50000"/>
                            </a:schemeClr>
                          </a:solidFill>
                          <a:effectLst/>
                          <a:latin typeface="Arial Narrow" panose="020B0606020202030204" pitchFamily="34" charset="0"/>
                        </a:rPr>
                        <a:t>6</a:t>
                      </a:r>
                      <a:endParaRPr lang="en-US" sz="800" b="0" i="0" u="none" strike="noStrike" dirty="0">
                        <a:solidFill>
                          <a:schemeClr val="accent6">
                            <a:lumMod val="50000"/>
                          </a:schemeClr>
                        </a:solidFill>
                        <a:effectLst/>
                        <a:latin typeface="Arial Narrow" panose="020B0606020202030204" pitchFamily="34" charset="0"/>
                      </a:endParaRPr>
                    </a:p>
                  </a:txBody>
                  <a:tcPr marL="9525" marR="9525" marT="0" marB="0" anchor="ctr">
                    <a:solidFill>
                      <a:schemeClr val="accent6">
                        <a:lumMod val="75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2350-3</a:t>
                      </a:r>
                    </a:p>
                  </a:txBody>
                  <a:tcPr marL="9525" marR="9525" marT="9525" marB="0" anchor="ctr">
                    <a:solidFill>
                      <a:schemeClr val="accent6">
                        <a:lumMod val="75000"/>
                        <a:alpha val="20000"/>
                      </a:schemeClr>
                    </a:solidFill>
                  </a:tcPr>
                </a:tc>
                <a:tc>
                  <a:txBody>
                    <a:bodyPr/>
                    <a:lstStyle/>
                    <a:p>
                      <a:pPr marL="72000" algn="l" fontAlgn="ctr"/>
                      <a:r>
                        <a:rPr lang="ru-RU" sz="800" b="0" i="0" u="none" strike="noStrike" dirty="0" err="1">
                          <a:solidFill>
                            <a:srgbClr val="000000"/>
                          </a:solidFill>
                          <a:effectLst/>
                          <a:latin typeface="Arial Narrow" panose="020B0606020202030204" pitchFamily="34" charset="0"/>
                        </a:rPr>
                        <a:t>Қоғамдық</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ғылымдар</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бойынша</a:t>
                      </a:r>
                      <a:r>
                        <a:rPr lang="ru-RU" sz="800" b="0" i="0" u="none" strike="noStrike" dirty="0">
                          <a:solidFill>
                            <a:srgbClr val="000000"/>
                          </a:solidFill>
                          <a:effectLst/>
                          <a:latin typeface="Arial Narrow" panose="020B0606020202030204" pitchFamily="34" charset="0"/>
                        </a:rPr>
                        <a:t> орта </a:t>
                      </a:r>
                      <a:r>
                        <a:rPr lang="ru-RU" sz="800" b="0" i="0" u="none" strike="noStrike" dirty="0" err="1">
                          <a:solidFill>
                            <a:srgbClr val="000000"/>
                          </a:solidFill>
                          <a:effectLst/>
                          <a:latin typeface="Arial Narrow" panose="020B0606020202030204" pitchFamily="34" charset="0"/>
                        </a:rPr>
                        <a:t>мектеп</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мұғалімдері</a:t>
                      </a:r>
                      <a:endParaRPr lang="ru-RU" sz="800" b="0" i="0" u="none" strike="noStrike" dirty="0">
                        <a:solidFill>
                          <a:srgbClr val="000000"/>
                        </a:solidFill>
                        <a:effectLst/>
                        <a:latin typeface="Arial Narrow" panose="020B0606020202030204" pitchFamily="34" charset="0"/>
                      </a:endParaRPr>
                    </a:p>
                  </a:txBody>
                  <a:tcPr marL="9525" marR="9525" marT="9525" marB="0" anchor="ctr">
                    <a:lnR w="12700" cap="flat" cmpd="sng" algn="ctr">
                      <a:solidFill>
                        <a:schemeClr val="tx1"/>
                      </a:solidFill>
                      <a:prstDash val="solid"/>
                      <a:round/>
                      <a:headEnd type="none" w="med" len="med"/>
                      <a:tailEnd type="none" w="med" len="med"/>
                    </a:lnR>
                    <a:solidFill>
                      <a:schemeClr val="accent6">
                        <a:lumMod val="75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857</a:t>
                      </a:r>
                    </a:p>
                  </a:txBody>
                  <a:tcPr marL="9525" marR="9525" marT="9525" marB="0" anchor="ctr">
                    <a:lnL w="12700" cap="flat" cmpd="sng" algn="ctr">
                      <a:solidFill>
                        <a:schemeClr val="tx1"/>
                      </a:solidFill>
                      <a:prstDash val="solid"/>
                      <a:round/>
                      <a:headEnd type="none" w="med" len="med"/>
                      <a:tailEnd type="none" w="med" len="med"/>
                    </a:lnL>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188</a:t>
                      </a:r>
                    </a:p>
                  </a:txBody>
                  <a:tcPr marL="9525" marR="9525" marT="9525" marB="0" anchor="c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95</a:t>
                      </a:r>
                    </a:p>
                  </a:txBody>
                  <a:tcPr marL="9525" marR="9525" marT="9525" marB="0" anchor="c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468</a:t>
                      </a:r>
                    </a:p>
                  </a:txBody>
                  <a:tcPr marL="9525" marR="9525" marT="9525" marB="0" anchor="c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106</a:t>
                      </a:r>
                    </a:p>
                  </a:txBody>
                  <a:tcPr marL="9525" marR="9525" marT="9525" marB="0" anchor="ctr">
                    <a:lnR w="12700" cap="flat" cmpd="sng" algn="ctr">
                      <a:solidFill>
                        <a:schemeClr val="tx1"/>
                      </a:solidFill>
                      <a:prstDash val="solid"/>
                      <a:round/>
                      <a:headEnd type="none" w="med" len="med"/>
                      <a:tailEnd type="none" w="med" len="med"/>
                    </a:ln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630</a:t>
                      </a:r>
                    </a:p>
                  </a:txBody>
                  <a:tcPr marL="9525" marR="9525" marT="9525" marB="0" anchor="ctr">
                    <a:lnL w="12700" cap="flat" cmpd="sng" algn="ctr">
                      <a:solidFill>
                        <a:schemeClr val="tx1"/>
                      </a:solidFill>
                      <a:prstDash val="solid"/>
                      <a:round/>
                      <a:headEnd type="none" w="med" len="med"/>
                      <a:tailEnd type="none" w="med" len="med"/>
                    </a:lnL>
                    <a:solidFill>
                      <a:schemeClr val="accent6">
                        <a:lumMod val="75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128</a:t>
                      </a:r>
                    </a:p>
                  </a:txBody>
                  <a:tcPr marL="9525" marR="9525" marT="9525" marB="0" anchor="c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0</a:t>
                      </a:r>
                    </a:p>
                  </a:txBody>
                  <a:tcPr marL="9525" marR="9525" marT="9525" marB="0" anchor="ctr">
                    <a:solidFill>
                      <a:schemeClr val="accent6">
                        <a:lumMod val="75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0</a:t>
                      </a:r>
                    </a:p>
                  </a:txBody>
                  <a:tcPr marL="9525" marR="9525" marT="9525" marB="0" anchor="ctr">
                    <a:solidFill>
                      <a:schemeClr val="accent6">
                        <a:lumMod val="75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502</a:t>
                      </a:r>
                    </a:p>
                  </a:txBody>
                  <a:tcPr marL="9525" marR="9525" marT="9525" marB="0" anchor="ctr">
                    <a:solidFill>
                      <a:schemeClr val="accent6">
                        <a:lumMod val="75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2,3%</a:t>
                      </a:r>
                    </a:p>
                  </a:txBody>
                  <a:tcPr marL="9525" marR="9525" marT="9525" marB="0" anchor="ctr">
                    <a:solidFill>
                      <a:schemeClr val="accent6">
                        <a:lumMod val="75000"/>
                        <a:alpha val="20000"/>
                      </a:schemeClr>
                    </a:solidFill>
                  </a:tcPr>
                </a:tc>
                <a:extLst>
                  <a:ext uri="{0D108BD9-81ED-4DB2-BD59-A6C34878D82A}">
                    <a16:rowId xmlns:a16="http://schemas.microsoft.com/office/drawing/2014/main" val="2706513750"/>
                  </a:ext>
                </a:extLst>
              </a:tr>
              <a:tr h="144837">
                <a:tc>
                  <a:txBody>
                    <a:bodyPr/>
                    <a:lstStyle/>
                    <a:p>
                      <a:pPr algn="ctr" fontAlgn="b"/>
                      <a:r>
                        <a:rPr lang="ru-RU" sz="800" b="0" i="0" u="none" strike="noStrike" dirty="0">
                          <a:solidFill>
                            <a:schemeClr val="accent6">
                              <a:lumMod val="50000"/>
                            </a:schemeClr>
                          </a:solidFill>
                          <a:effectLst/>
                          <a:latin typeface="Arial Narrow" panose="020B0606020202030204" pitchFamily="34" charset="0"/>
                        </a:rPr>
                        <a:t>7</a:t>
                      </a:r>
                      <a:endParaRPr lang="en-US" sz="800" b="0" i="0" u="none" strike="noStrike" dirty="0">
                        <a:solidFill>
                          <a:schemeClr val="accent6">
                            <a:lumMod val="50000"/>
                          </a:schemeClr>
                        </a:solidFill>
                        <a:effectLst/>
                        <a:latin typeface="Arial Narrow" panose="020B0606020202030204" pitchFamily="34" charset="0"/>
                      </a:endParaRPr>
                    </a:p>
                  </a:txBody>
                  <a:tcPr marL="9525" marR="9525" marT="0"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5414-9</a:t>
                      </a:r>
                    </a:p>
                  </a:txBody>
                  <a:tcPr marL="9525" marR="9525" marT="9525" marB="0" anchor="ctr">
                    <a:solidFill>
                      <a:schemeClr val="accent6">
                        <a:lumMod val="50000"/>
                        <a:alpha val="1000"/>
                      </a:schemeClr>
                    </a:solidFill>
                  </a:tcPr>
                </a:tc>
                <a:tc>
                  <a:txBody>
                    <a:bodyPr/>
                    <a:lstStyle/>
                    <a:p>
                      <a:pPr marL="72000" algn="l" fontAlgn="ctr"/>
                      <a:r>
                        <a:rPr lang="ru-RU" sz="800" b="0" i="0" u="none" strike="noStrike" dirty="0" err="1">
                          <a:solidFill>
                            <a:srgbClr val="000000"/>
                          </a:solidFill>
                          <a:effectLst/>
                          <a:latin typeface="Arial Narrow" panose="020B0606020202030204" pitchFamily="34" charset="0"/>
                        </a:rPr>
                        <a:t>Күзетшілер</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инкассаторлар</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және</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тектес</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қызметтер</a:t>
                      </a:r>
                      <a:endParaRPr lang="ru-RU" sz="800" b="0" i="0" u="none" strike="noStrike" dirty="0">
                        <a:solidFill>
                          <a:srgbClr val="000000"/>
                        </a:solidFill>
                        <a:effectLst/>
                        <a:latin typeface="Arial Narrow" panose="020B0606020202030204" pitchFamily="34" charset="0"/>
                      </a:endParaRPr>
                    </a:p>
                  </a:txBody>
                  <a:tcPr marL="9525" marR="9525" marT="9525" marB="0" anchor="ctr">
                    <a:lnR w="12700" cap="flat" cmpd="sng" algn="ctr">
                      <a:solidFill>
                        <a:schemeClr val="tx1"/>
                      </a:solidFill>
                      <a:prstDash val="solid"/>
                      <a:round/>
                      <a:headEnd type="none" w="med" len="med"/>
                      <a:tailEnd type="none" w="med" len="med"/>
                    </a:ln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709</a:t>
                      </a:r>
                    </a:p>
                  </a:txBody>
                  <a:tcPr marL="9525" marR="9525" marT="9525" marB="0" anchor="ctr">
                    <a:lnL w="12700" cap="flat" cmpd="sng" algn="ctr">
                      <a:solidFill>
                        <a:schemeClr val="tx1"/>
                      </a:solidFill>
                      <a:prstDash val="solid"/>
                      <a:round/>
                      <a:headEnd type="none" w="med" len="med"/>
                      <a:tailEnd type="none" w="med" len="med"/>
                    </a:lnL>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209</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219</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137</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144</a:t>
                      </a:r>
                    </a:p>
                  </a:txBody>
                  <a:tcPr marL="9525" marR="9525" marT="9525" marB="0" anchor="ctr">
                    <a:lnR w="12700" cap="flat" cmpd="sng" algn="ctr">
                      <a:solidFill>
                        <a:schemeClr val="tx1"/>
                      </a:solidFill>
                      <a:prstDash val="solid"/>
                      <a:round/>
                      <a:headEnd type="none" w="med" len="med"/>
                      <a:tailEnd type="none" w="med" len="med"/>
                    </a:ln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624</a:t>
                      </a:r>
                    </a:p>
                  </a:txBody>
                  <a:tcPr marL="9525" marR="9525" marT="9525" marB="0" anchor="ctr">
                    <a:lnL w="12700" cap="flat" cmpd="sng" algn="ctr">
                      <a:solidFill>
                        <a:schemeClr val="tx1"/>
                      </a:solidFill>
                      <a:prstDash val="solid"/>
                      <a:round/>
                      <a:headEnd type="none" w="med" len="med"/>
                      <a:tailEnd type="none" w="med" len="med"/>
                    </a:lnL>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78</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179</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194</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173</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2,3%</a:t>
                      </a:r>
                    </a:p>
                  </a:txBody>
                  <a:tcPr marL="9525" marR="9525" marT="9525" marB="0" anchor="ctr">
                    <a:solidFill>
                      <a:schemeClr val="accent6">
                        <a:lumMod val="50000"/>
                        <a:alpha val="1000"/>
                      </a:schemeClr>
                    </a:solidFill>
                  </a:tcPr>
                </a:tc>
                <a:extLst>
                  <a:ext uri="{0D108BD9-81ED-4DB2-BD59-A6C34878D82A}">
                    <a16:rowId xmlns:a16="http://schemas.microsoft.com/office/drawing/2014/main" val="1208754249"/>
                  </a:ext>
                </a:extLst>
              </a:tr>
              <a:tr h="144837">
                <a:tc>
                  <a:txBody>
                    <a:bodyPr/>
                    <a:lstStyle/>
                    <a:p>
                      <a:pPr algn="ctr" fontAlgn="b"/>
                      <a:r>
                        <a:rPr lang="ru-RU" sz="800" b="0" i="0" u="none" strike="noStrike" dirty="0">
                          <a:solidFill>
                            <a:schemeClr val="accent6">
                              <a:lumMod val="50000"/>
                            </a:schemeClr>
                          </a:solidFill>
                          <a:effectLst/>
                          <a:latin typeface="Arial Narrow" panose="020B0606020202030204" pitchFamily="34" charset="0"/>
                        </a:rPr>
                        <a:t>8</a:t>
                      </a:r>
                      <a:endParaRPr lang="en-US" sz="800" b="0" i="0" u="none" strike="noStrike" dirty="0">
                        <a:solidFill>
                          <a:schemeClr val="accent6">
                            <a:lumMod val="50000"/>
                          </a:schemeClr>
                        </a:solidFill>
                        <a:effectLst/>
                        <a:latin typeface="Arial Narrow" panose="020B0606020202030204" pitchFamily="34" charset="0"/>
                      </a:endParaRPr>
                    </a:p>
                  </a:txBody>
                  <a:tcPr marL="9525" marR="9525" marT="0" marB="0" anchor="ctr">
                    <a:solidFill>
                      <a:schemeClr val="accent6">
                        <a:lumMod val="75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5311-2</a:t>
                      </a:r>
                    </a:p>
                  </a:txBody>
                  <a:tcPr marL="9525" marR="9525" marT="9525" marB="0" anchor="ctr">
                    <a:solidFill>
                      <a:schemeClr val="accent6">
                        <a:lumMod val="75000"/>
                        <a:alpha val="20000"/>
                      </a:schemeClr>
                    </a:solidFill>
                  </a:tcPr>
                </a:tc>
                <a:tc>
                  <a:txBody>
                    <a:bodyPr/>
                    <a:lstStyle/>
                    <a:p>
                      <a:pPr marL="72000" algn="l" fontAlgn="ctr"/>
                      <a:r>
                        <a:rPr lang="ru-RU" sz="800" b="0" i="0" u="none" strike="noStrike" dirty="0">
                          <a:solidFill>
                            <a:srgbClr val="000000"/>
                          </a:solidFill>
                          <a:effectLst/>
                          <a:latin typeface="Arial Narrow" panose="020B0606020202030204" pitchFamily="34" charset="0"/>
                        </a:rPr>
                        <a:t>Бала </a:t>
                      </a:r>
                      <a:r>
                        <a:rPr lang="ru-RU" sz="800" b="0" i="0" u="none" strike="noStrike" dirty="0" err="1">
                          <a:solidFill>
                            <a:srgbClr val="000000"/>
                          </a:solidFill>
                          <a:effectLst/>
                          <a:latin typeface="Arial Narrow" panose="020B0606020202030204" pitchFamily="34" charset="0"/>
                        </a:rPr>
                        <a:t>күтушілер</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балабақшадағы</a:t>
                      </a:r>
                      <a:r>
                        <a:rPr lang="ru-RU" sz="800" b="0" i="0" u="none" strike="noStrike" dirty="0">
                          <a:solidFill>
                            <a:srgbClr val="000000"/>
                          </a:solidFill>
                          <a:effectLst/>
                          <a:latin typeface="Arial Narrow" panose="020B0606020202030204" pitchFamily="34" charset="0"/>
                        </a:rPr>
                        <a:t>)</a:t>
                      </a:r>
                    </a:p>
                  </a:txBody>
                  <a:tcPr marL="9525" marR="9525" marT="9525" marB="0" anchor="ctr">
                    <a:lnR w="12700" cap="flat" cmpd="sng" algn="ctr">
                      <a:solidFill>
                        <a:schemeClr val="tx1"/>
                      </a:solidFill>
                      <a:prstDash val="solid"/>
                      <a:round/>
                      <a:headEnd type="none" w="med" len="med"/>
                      <a:tailEnd type="none" w="med" len="med"/>
                    </a:lnR>
                    <a:solidFill>
                      <a:schemeClr val="accent6">
                        <a:lumMod val="75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663</a:t>
                      </a:r>
                    </a:p>
                  </a:txBody>
                  <a:tcPr marL="9525" marR="9525" marT="9525" marB="0" anchor="ctr">
                    <a:lnL w="12700" cap="flat" cmpd="sng" algn="ctr">
                      <a:solidFill>
                        <a:schemeClr val="tx1"/>
                      </a:solidFill>
                      <a:prstDash val="solid"/>
                      <a:round/>
                      <a:headEnd type="none" w="med" len="med"/>
                      <a:tailEnd type="none" w="med" len="med"/>
                    </a:lnL>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124</a:t>
                      </a:r>
                    </a:p>
                  </a:txBody>
                  <a:tcPr marL="9525" marR="9525" marT="9525" marB="0" anchor="c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121</a:t>
                      </a:r>
                    </a:p>
                  </a:txBody>
                  <a:tcPr marL="9525" marR="9525" marT="9525" marB="0" anchor="c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211</a:t>
                      </a:r>
                    </a:p>
                  </a:txBody>
                  <a:tcPr marL="9525" marR="9525" marT="9525" marB="0" anchor="c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207</a:t>
                      </a:r>
                    </a:p>
                  </a:txBody>
                  <a:tcPr marL="9525" marR="9525" marT="9525" marB="0" anchor="ctr">
                    <a:lnR w="12700" cap="flat" cmpd="sng" algn="ctr">
                      <a:solidFill>
                        <a:schemeClr val="tx1"/>
                      </a:solidFill>
                      <a:prstDash val="solid"/>
                      <a:round/>
                      <a:headEnd type="none" w="med" len="med"/>
                      <a:tailEnd type="none" w="med" len="med"/>
                    </a:ln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622</a:t>
                      </a:r>
                    </a:p>
                  </a:txBody>
                  <a:tcPr marL="9525" marR="9525" marT="9525" marB="0" anchor="ctr">
                    <a:lnL w="12700" cap="flat" cmpd="sng" algn="ctr">
                      <a:solidFill>
                        <a:schemeClr val="tx1"/>
                      </a:solidFill>
                      <a:prstDash val="solid"/>
                      <a:round/>
                      <a:headEnd type="none" w="med" len="med"/>
                      <a:tailEnd type="none" w="med" len="med"/>
                    </a:lnL>
                    <a:solidFill>
                      <a:schemeClr val="accent6">
                        <a:lumMod val="75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119</a:t>
                      </a:r>
                    </a:p>
                  </a:txBody>
                  <a:tcPr marL="9525" marR="9525" marT="9525" marB="0" anchor="c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142</a:t>
                      </a:r>
                    </a:p>
                  </a:txBody>
                  <a:tcPr marL="9525" marR="9525" marT="9525" marB="0" anchor="ctr">
                    <a:solidFill>
                      <a:schemeClr val="accent6">
                        <a:lumMod val="75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129</a:t>
                      </a:r>
                    </a:p>
                  </a:txBody>
                  <a:tcPr marL="9525" marR="9525" marT="9525" marB="0" anchor="ctr">
                    <a:solidFill>
                      <a:schemeClr val="accent6">
                        <a:lumMod val="75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232</a:t>
                      </a:r>
                    </a:p>
                  </a:txBody>
                  <a:tcPr marL="9525" marR="9525" marT="9525" marB="0" anchor="ctr">
                    <a:solidFill>
                      <a:schemeClr val="accent6">
                        <a:lumMod val="75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2,3%</a:t>
                      </a:r>
                    </a:p>
                  </a:txBody>
                  <a:tcPr marL="9525" marR="9525" marT="9525" marB="0" anchor="ctr">
                    <a:solidFill>
                      <a:schemeClr val="accent6">
                        <a:lumMod val="75000"/>
                        <a:alpha val="20000"/>
                      </a:schemeClr>
                    </a:solidFill>
                  </a:tcPr>
                </a:tc>
                <a:extLst>
                  <a:ext uri="{0D108BD9-81ED-4DB2-BD59-A6C34878D82A}">
                    <a16:rowId xmlns:a16="http://schemas.microsoft.com/office/drawing/2014/main" val="470699172"/>
                  </a:ext>
                </a:extLst>
              </a:tr>
              <a:tr h="144837">
                <a:tc>
                  <a:txBody>
                    <a:bodyPr/>
                    <a:lstStyle/>
                    <a:p>
                      <a:pPr algn="ctr" fontAlgn="b"/>
                      <a:r>
                        <a:rPr lang="ru-RU" sz="800" b="0" i="0" u="none" strike="noStrike" dirty="0">
                          <a:solidFill>
                            <a:schemeClr val="accent6">
                              <a:lumMod val="50000"/>
                            </a:schemeClr>
                          </a:solidFill>
                          <a:effectLst/>
                          <a:latin typeface="Arial Narrow" panose="020B0606020202030204" pitchFamily="34" charset="0"/>
                        </a:rPr>
                        <a:t>9</a:t>
                      </a:r>
                      <a:endParaRPr lang="en-US" sz="800" b="0" i="0" u="none" strike="noStrike" dirty="0">
                        <a:solidFill>
                          <a:schemeClr val="accent6">
                            <a:lumMod val="50000"/>
                          </a:schemeClr>
                        </a:solidFill>
                        <a:effectLst/>
                        <a:latin typeface="Arial Narrow" panose="020B0606020202030204" pitchFamily="34" charset="0"/>
                      </a:endParaRPr>
                    </a:p>
                  </a:txBody>
                  <a:tcPr marL="9525" marR="9525" marT="0"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9312-2</a:t>
                      </a:r>
                    </a:p>
                  </a:txBody>
                  <a:tcPr marL="9525" marR="9525" marT="9525" marB="0" anchor="ctr">
                    <a:solidFill>
                      <a:schemeClr val="accent6">
                        <a:lumMod val="50000"/>
                        <a:alpha val="1000"/>
                      </a:schemeClr>
                    </a:solidFill>
                  </a:tcPr>
                </a:tc>
                <a:tc>
                  <a:txBody>
                    <a:bodyPr/>
                    <a:lstStyle/>
                    <a:p>
                      <a:pPr marL="72000" algn="l" fontAlgn="ctr"/>
                      <a:r>
                        <a:rPr lang="ru-RU" sz="800" b="0" i="0" u="none" strike="noStrike" dirty="0" err="1">
                          <a:solidFill>
                            <a:srgbClr val="000000"/>
                          </a:solidFill>
                          <a:effectLst/>
                          <a:latin typeface="Arial Narrow" panose="020B0606020202030204" pitchFamily="34" charset="0"/>
                        </a:rPr>
                        <a:t>Ғимараттарды</a:t>
                      </a:r>
                      <a:r>
                        <a:rPr lang="ru-RU" sz="800" b="0" i="0" u="none" strike="noStrike" dirty="0">
                          <a:solidFill>
                            <a:srgbClr val="000000"/>
                          </a:solidFill>
                          <a:effectLst/>
                          <a:latin typeface="Arial Narrow" panose="020B0606020202030204" pitchFamily="34" charset="0"/>
                        </a:rPr>
                        <a:t> салу </a:t>
                      </a:r>
                      <a:r>
                        <a:rPr lang="ru-RU" sz="800" b="0" i="0" u="none" strike="noStrike" dirty="0" err="1">
                          <a:solidFill>
                            <a:srgbClr val="000000"/>
                          </a:solidFill>
                          <a:effectLst/>
                          <a:latin typeface="Arial Narrow" panose="020B0606020202030204" pitchFamily="34" charset="0"/>
                        </a:rPr>
                        <a:t>және</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жөндеу</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жөніндегі</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біліктілігі</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жоқ</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жұмысшылар</a:t>
                      </a:r>
                      <a:endParaRPr lang="ru-RU" sz="800" b="0" i="0" u="none" strike="noStrike" dirty="0">
                        <a:solidFill>
                          <a:srgbClr val="000000"/>
                        </a:solidFill>
                        <a:effectLst/>
                        <a:latin typeface="Arial Narrow" panose="020B0606020202030204" pitchFamily="34" charset="0"/>
                      </a:endParaRPr>
                    </a:p>
                  </a:txBody>
                  <a:tcPr marL="9525" marR="9525" marT="9525" marB="0" anchor="ctr">
                    <a:lnR w="12700" cap="flat" cmpd="sng" algn="ctr">
                      <a:solidFill>
                        <a:schemeClr val="tx1"/>
                      </a:solidFill>
                      <a:prstDash val="solid"/>
                      <a:round/>
                      <a:headEnd type="none" w="med" len="med"/>
                      <a:tailEnd type="none" w="med" len="med"/>
                    </a:ln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519</a:t>
                      </a:r>
                    </a:p>
                  </a:txBody>
                  <a:tcPr marL="9525" marR="9525" marT="9525" marB="0" anchor="ctr">
                    <a:lnL w="12700" cap="flat" cmpd="sng" algn="ctr">
                      <a:solidFill>
                        <a:schemeClr val="tx1"/>
                      </a:solidFill>
                      <a:prstDash val="solid"/>
                      <a:round/>
                      <a:headEnd type="none" w="med" len="med"/>
                      <a:tailEnd type="none" w="med" len="med"/>
                    </a:lnL>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90</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20</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190</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219</a:t>
                      </a:r>
                    </a:p>
                  </a:txBody>
                  <a:tcPr marL="9525" marR="9525" marT="9525" marB="0" anchor="ctr">
                    <a:lnR w="12700" cap="flat" cmpd="sng" algn="ctr">
                      <a:solidFill>
                        <a:schemeClr val="tx1"/>
                      </a:solidFill>
                      <a:prstDash val="solid"/>
                      <a:round/>
                      <a:headEnd type="none" w="med" len="med"/>
                      <a:tailEnd type="none" w="med" len="med"/>
                    </a:ln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569</a:t>
                      </a:r>
                    </a:p>
                  </a:txBody>
                  <a:tcPr marL="9525" marR="9525" marT="9525" marB="0" anchor="ctr">
                    <a:lnL w="12700" cap="flat" cmpd="sng" algn="ctr">
                      <a:solidFill>
                        <a:schemeClr val="tx1"/>
                      </a:solidFill>
                      <a:prstDash val="solid"/>
                      <a:round/>
                      <a:headEnd type="none" w="med" len="med"/>
                      <a:tailEnd type="none" w="med" len="med"/>
                    </a:lnL>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159</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168</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240</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2,1%</a:t>
                      </a:r>
                    </a:p>
                  </a:txBody>
                  <a:tcPr marL="9525" marR="9525" marT="9525" marB="0" anchor="ctr">
                    <a:solidFill>
                      <a:schemeClr val="accent6">
                        <a:lumMod val="50000"/>
                        <a:alpha val="1000"/>
                      </a:schemeClr>
                    </a:solidFill>
                  </a:tcPr>
                </a:tc>
                <a:extLst>
                  <a:ext uri="{0D108BD9-81ED-4DB2-BD59-A6C34878D82A}">
                    <a16:rowId xmlns:a16="http://schemas.microsoft.com/office/drawing/2014/main" val="1074593541"/>
                  </a:ext>
                </a:extLst>
              </a:tr>
              <a:tr h="144837">
                <a:tc>
                  <a:txBody>
                    <a:bodyPr/>
                    <a:lstStyle/>
                    <a:p>
                      <a:pPr algn="ctr" fontAlgn="b"/>
                      <a:r>
                        <a:rPr lang="ru-RU" sz="800" b="0" i="0" u="none" strike="noStrike" dirty="0">
                          <a:solidFill>
                            <a:schemeClr val="accent6">
                              <a:lumMod val="50000"/>
                            </a:schemeClr>
                          </a:solidFill>
                          <a:effectLst/>
                          <a:latin typeface="Arial Narrow" panose="020B0606020202030204" pitchFamily="34" charset="0"/>
                        </a:rPr>
                        <a:t>10</a:t>
                      </a:r>
                      <a:endParaRPr lang="en-US" sz="800" b="0" i="0" u="none" strike="noStrike" dirty="0">
                        <a:solidFill>
                          <a:schemeClr val="accent6">
                            <a:lumMod val="50000"/>
                          </a:schemeClr>
                        </a:solidFill>
                        <a:effectLst/>
                        <a:latin typeface="Arial Narrow" panose="020B0606020202030204" pitchFamily="34" charset="0"/>
                      </a:endParaRPr>
                    </a:p>
                  </a:txBody>
                  <a:tcPr marL="9525" marR="9525" marT="0" marB="0" anchor="ctr">
                    <a:solidFill>
                      <a:schemeClr val="accent6">
                        <a:lumMod val="75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2362-0</a:t>
                      </a:r>
                    </a:p>
                  </a:txBody>
                  <a:tcPr marL="9525" marR="9525" marT="9525" marB="0" anchor="ctr">
                    <a:solidFill>
                      <a:schemeClr val="accent6">
                        <a:lumMod val="75000"/>
                        <a:alpha val="20000"/>
                      </a:schemeClr>
                    </a:solidFill>
                  </a:tcPr>
                </a:tc>
                <a:tc>
                  <a:txBody>
                    <a:bodyPr/>
                    <a:lstStyle/>
                    <a:p>
                      <a:pPr marL="72000" algn="l" fontAlgn="ctr"/>
                      <a:r>
                        <a:rPr lang="ru-RU" sz="800" b="0" i="0" u="none" strike="noStrike" dirty="0" err="1">
                          <a:solidFill>
                            <a:srgbClr val="000000"/>
                          </a:solidFill>
                          <a:effectLst/>
                          <a:latin typeface="Arial Narrow" panose="020B0606020202030204" pitchFamily="34" charset="0"/>
                        </a:rPr>
                        <a:t>Мектепке</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дейінгі</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білім</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берудегі</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тәрбиешілер</a:t>
                      </a:r>
                      <a:endParaRPr lang="ru-RU" sz="800" b="0" i="0" u="none" strike="noStrike" dirty="0">
                        <a:solidFill>
                          <a:srgbClr val="000000"/>
                        </a:solidFill>
                        <a:effectLst/>
                        <a:latin typeface="Arial Narrow" panose="020B0606020202030204" pitchFamily="34" charset="0"/>
                      </a:endParaRPr>
                    </a:p>
                  </a:txBody>
                  <a:tcPr marL="9525" marR="9525" marT="9525" marB="0" anchor="ctr">
                    <a:lnR w="12700" cap="flat" cmpd="sng" algn="ctr">
                      <a:solidFill>
                        <a:schemeClr val="tx1"/>
                      </a:solidFill>
                      <a:prstDash val="solid"/>
                      <a:round/>
                      <a:headEnd type="none" w="med" len="med"/>
                      <a:tailEnd type="none" w="med" len="med"/>
                    </a:lnR>
                    <a:solidFill>
                      <a:schemeClr val="accent6">
                        <a:lumMod val="75000"/>
                        <a:alpha val="20000"/>
                      </a:schemeClr>
                    </a:solidFill>
                  </a:tcPr>
                </a:tc>
                <a:tc>
                  <a:txBody>
                    <a:bodyPr/>
                    <a:lstStyle/>
                    <a:p>
                      <a:pPr algn="ctr" fontAlgn="ctr"/>
                      <a:r>
                        <a:rPr lang="ru-RU" sz="800" b="0" i="0" u="none" strike="noStrike" dirty="0">
                          <a:solidFill>
                            <a:srgbClr val="000000"/>
                          </a:solidFill>
                          <a:effectLst/>
                          <a:latin typeface="Arial Narrow" panose="020B0606020202030204" pitchFamily="34" charset="0"/>
                        </a:rPr>
                        <a:t>551</a:t>
                      </a:r>
                    </a:p>
                  </a:txBody>
                  <a:tcPr marL="9525" marR="9525" marT="9525" marB="0" anchor="ctr">
                    <a:lnL w="12700" cap="flat" cmpd="sng" algn="ctr">
                      <a:solidFill>
                        <a:schemeClr val="tx1"/>
                      </a:solidFill>
                      <a:prstDash val="solid"/>
                      <a:round/>
                      <a:headEnd type="none" w="med" len="med"/>
                      <a:tailEnd type="none" w="med" len="med"/>
                    </a:lnL>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126</a:t>
                      </a:r>
                    </a:p>
                  </a:txBody>
                  <a:tcPr marL="9525" marR="9525" marT="9525" marB="0" anchor="c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108</a:t>
                      </a:r>
                    </a:p>
                  </a:txBody>
                  <a:tcPr marL="9525" marR="9525" marT="9525" marB="0" anchor="c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205</a:t>
                      </a:r>
                    </a:p>
                  </a:txBody>
                  <a:tcPr marL="9525" marR="9525" marT="9525" marB="0" anchor="c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112</a:t>
                      </a:r>
                    </a:p>
                  </a:txBody>
                  <a:tcPr marL="9525" marR="9525" marT="9525" marB="0" anchor="ctr">
                    <a:lnR w="12700" cap="flat" cmpd="sng" algn="ctr">
                      <a:solidFill>
                        <a:schemeClr val="tx1"/>
                      </a:solidFill>
                      <a:prstDash val="solid"/>
                      <a:round/>
                      <a:headEnd type="none" w="med" len="med"/>
                      <a:tailEnd type="none" w="med" len="med"/>
                    </a:ln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506</a:t>
                      </a:r>
                    </a:p>
                  </a:txBody>
                  <a:tcPr marL="9525" marR="9525" marT="9525" marB="0" anchor="ctr">
                    <a:lnL w="12700" cap="flat" cmpd="sng" algn="ctr">
                      <a:solidFill>
                        <a:schemeClr val="tx1"/>
                      </a:solidFill>
                      <a:prstDash val="solid"/>
                      <a:round/>
                      <a:headEnd type="none" w="med" len="med"/>
                      <a:tailEnd type="none" w="med" len="med"/>
                    </a:lnL>
                    <a:solidFill>
                      <a:schemeClr val="accent6">
                        <a:lumMod val="75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96</a:t>
                      </a:r>
                    </a:p>
                  </a:txBody>
                  <a:tcPr marL="9525" marR="9525" marT="9525" marB="0" anchor="c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129</a:t>
                      </a:r>
                    </a:p>
                  </a:txBody>
                  <a:tcPr marL="9525" marR="9525" marT="9525" marB="0" anchor="ctr">
                    <a:solidFill>
                      <a:schemeClr val="accent6">
                        <a:lumMod val="75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86</a:t>
                      </a:r>
                    </a:p>
                  </a:txBody>
                  <a:tcPr marL="9525" marR="9525" marT="9525" marB="0" anchor="ctr">
                    <a:solidFill>
                      <a:schemeClr val="accent6">
                        <a:lumMod val="75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195</a:t>
                      </a:r>
                    </a:p>
                  </a:txBody>
                  <a:tcPr marL="9525" marR="9525" marT="9525" marB="0" anchor="ctr">
                    <a:solidFill>
                      <a:schemeClr val="accent6">
                        <a:lumMod val="75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1,9%</a:t>
                      </a:r>
                    </a:p>
                  </a:txBody>
                  <a:tcPr marL="9525" marR="9525" marT="9525" marB="0" anchor="ctr">
                    <a:solidFill>
                      <a:schemeClr val="accent6">
                        <a:lumMod val="75000"/>
                        <a:alpha val="20000"/>
                      </a:schemeClr>
                    </a:solidFill>
                  </a:tcPr>
                </a:tc>
                <a:extLst>
                  <a:ext uri="{0D108BD9-81ED-4DB2-BD59-A6C34878D82A}">
                    <a16:rowId xmlns:a16="http://schemas.microsoft.com/office/drawing/2014/main" val="4147790647"/>
                  </a:ext>
                </a:extLst>
              </a:tr>
              <a:tr h="144837">
                <a:tc gridSpan="3">
                  <a:txBody>
                    <a:bodyPr/>
                    <a:lstStyle/>
                    <a:p>
                      <a:pPr algn="ctr" fontAlgn="b"/>
                      <a:r>
                        <a:rPr lang="ru-RU" sz="900" b="1" u="none" strike="noStrike" dirty="0">
                          <a:solidFill>
                            <a:schemeClr val="accent6">
                              <a:lumMod val="50000"/>
                            </a:schemeClr>
                          </a:solidFill>
                          <a:effectLst/>
                          <a:latin typeface="Arial Narrow" panose="020B0606020202030204" pitchFamily="34" charset="0"/>
                        </a:rPr>
                        <a:t>ТОП-10 БОЙЫНША ЖИЫНЫ</a:t>
                      </a:r>
                      <a:endParaRPr lang="ru-RU" sz="900" b="1" i="0" u="none" strike="noStrike" cap="none" dirty="0">
                        <a:solidFill>
                          <a:schemeClr val="accent6">
                            <a:lumMod val="50000"/>
                          </a:schemeClr>
                        </a:solidFill>
                        <a:effectLst/>
                        <a:latin typeface="Arial Narrow" panose="020B0606020202030204" pitchFamily="34" charset="0"/>
                        <a:ea typeface="+mn-ea"/>
                        <a:cs typeface="+mn-cs"/>
                        <a:sym typeface="Arial"/>
                      </a:endParaRPr>
                    </a:p>
                  </a:txBody>
                  <a:tcPr marL="9525" marR="9525" marT="0" marB="0" anchor="ctr">
                    <a:lnR w="12700" cap="flat" cmpd="sng" algn="ctr">
                      <a:solidFill>
                        <a:schemeClr val="tx1"/>
                      </a:solidFill>
                      <a:prstDash val="solid"/>
                      <a:round/>
                      <a:headEnd type="none" w="med" len="med"/>
                      <a:tailEnd type="none" w="med" len="med"/>
                    </a:lnR>
                    <a:lnB w="12700" cap="flat" cmpd="sng" algn="ctr">
                      <a:solidFill>
                        <a:schemeClr val="tx1"/>
                      </a:solidFill>
                      <a:prstDash val="solid"/>
                      <a:round/>
                      <a:headEnd type="none" w="med" len="med"/>
                      <a:tailEnd type="none" w="med" len="med"/>
                    </a:lnB>
                    <a:noFill/>
                  </a:tcPr>
                </a:tc>
                <a:tc hMerge="1">
                  <a:txBody>
                    <a:bodyPr/>
                    <a:lstStyle/>
                    <a:p>
                      <a:pPr algn="ctr" fontAlgn="b"/>
                      <a:r>
                        <a:rPr lang="ru-KZ" sz="800" b="0" i="0" u="none" strike="noStrike" cap="none" dirty="0">
                          <a:solidFill>
                            <a:srgbClr val="007F76"/>
                          </a:solidFill>
                          <a:effectLst/>
                          <a:latin typeface="Arial Narrow" panose="020B0606020202030204" pitchFamily="34" charset="0"/>
                          <a:ea typeface="+mn-ea"/>
                          <a:cs typeface="+mn-cs"/>
                          <a:sym typeface="Arial"/>
                        </a:rPr>
                        <a:t>7412-1</a:t>
                      </a:r>
                    </a:p>
                  </a:txBody>
                  <a:tcPr marL="9525" marR="9525" marT="0" marB="0" anchor="ctr">
                    <a:lnB w="12700" cap="flat" cmpd="sng" algn="ctr">
                      <a:solidFill>
                        <a:schemeClr val="tx1"/>
                      </a:solidFill>
                      <a:prstDash val="solid"/>
                      <a:round/>
                      <a:headEnd type="none" w="med" len="med"/>
                      <a:tailEnd type="none" w="med" len="med"/>
                    </a:lnB>
                    <a:noFill/>
                  </a:tcPr>
                </a:tc>
                <a:tc hMerge="1">
                  <a:txBody>
                    <a:bodyPr/>
                    <a:lstStyle/>
                    <a:p>
                      <a:pPr marL="72000" algn="l" fontAlgn="ctr"/>
                      <a:r>
                        <a:rPr lang="ru-RU" sz="800" b="0" i="0" u="none" strike="noStrike" cap="none" dirty="0">
                          <a:solidFill>
                            <a:srgbClr val="007F76"/>
                          </a:solidFill>
                          <a:effectLst/>
                          <a:latin typeface="Arial Narrow" panose="020B0606020202030204" pitchFamily="34" charset="0"/>
                          <a:ea typeface="+mn-ea"/>
                          <a:cs typeface="+mn-cs"/>
                          <a:sym typeface="Arial"/>
                        </a:rPr>
                        <a:t>Электромонтеры (общий профиль)</a:t>
                      </a:r>
                    </a:p>
                  </a:txBody>
                  <a:tcPr marL="9525" marR="9525" marT="0" marB="0" anchor="ctr">
                    <a:lnR w="12700" cap="flat" cmpd="sng" algn="ctr">
                      <a:solidFill>
                        <a:schemeClr val="tx1"/>
                      </a:solidFill>
                      <a:prstDash val="solid"/>
                      <a:round/>
                      <a:headEnd type="none" w="med" len="med"/>
                      <a:tailEnd type="none" w="med" len="med"/>
                    </a:lnR>
                    <a:lnB w="12700" cap="flat" cmpd="sng" algn="ctr">
                      <a:solidFill>
                        <a:schemeClr val="tx1"/>
                      </a:solidFill>
                      <a:prstDash val="solid"/>
                      <a:round/>
                      <a:headEnd type="none" w="med" len="med"/>
                      <a:tailEnd type="none" w="med" len="med"/>
                    </a:lnB>
                    <a:noFill/>
                  </a:tcPr>
                </a:tc>
                <a:tc>
                  <a:txBody>
                    <a:bodyPr/>
                    <a:lstStyle/>
                    <a:p>
                      <a:pPr algn="ctr" fontAlgn="ctr"/>
                      <a:r>
                        <a:rPr lang="ru-RU" sz="800" b="1" i="0" u="none" strike="noStrike" dirty="0">
                          <a:solidFill>
                            <a:srgbClr val="000000"/>
                          </a:solidFill>
                          <a:effectLst/>
                          <a:latin typeface="Arial Narrow" panose="020B0606020202030204" pitchFamily="34" charset="0"/>
                        </a:rPr>
                        <a:t>9 624</a:t>
                      </a:r>
                    </a:p>
                  </a:txBody>
                  <a:tcPr marL="9525" marR="9525" marT="9525" marB="0" anchor="ctr">
                    <a:lnL w="12700" cap="flat" cmpd="sng" algn="ctr">
                      <a:solidFill>
                        <a:schemeClr val="tx1"/>
                      </a:solidFill>
                      <a:prstDash val="solid"/>
                      <a:round/>
                      <a:headEnd type="none" w="med" len="med"/>
                      <a:tailEnd type="none" w="med" len="med"/>
                    </a:lnL>
                    <a:lnB w="12700" cap="flat" cmpd="sng" algn="ctr">
                      <a:solidFill>
                        <a:schemeClr val="tx1"/>
                      </a:solidFill>
                      <a:prstDash val="solid"/>
                      <a:round/>
                      <a:headEnd type="none" w="med" len="med"/>
                      <a:tailEnd type="none" w="med" len="med"/>
                    </a:lnB>
                    <a:noFill/>
                  </a:tcPr>
                </a:tc>
                <a:tc>
                  <a:txBody>
                    <a:bodyPr/>
                    <a:lstStyle/>
                    <a:p>
                      <a:pPr algn="ctr" fontAlgn="ctr"/>
                      <a:r>
                        <a:rPr lang="ru-RU" sz="800" b="1" i="0" u="none" strike="noStrike" dirty="0">
                          <a:solidFill>
                            <a:srgbClr val="000000"/>
                          </a:solidFill>
                          <a:effectLst/>
                          <a:latin typeface="Arial Narrow" panose="020B0606020202030204" pitchFamily="34" charset="0"/>
                        </a:rPr>
                        <a:t>2 215</a:t>
                      </a:r>
                    </a:p>
                  </a:txBody>
                  <a:tcPr marL="9525" marR="9525" marT="9525" marB="0" anchor="ctr">
                    <a:lnB w="12700" cap="flat" cmpd="sng" algn="ctr">
                      <a:solidFill>
                        <a:schemeClr val="tx1"/>
                      </a:solidFill>
                      <a:prstDash val="solid"/>
                      <a:round/>
                      <a:headEnd type="none" w="med" len="med"/>
                      <a:tailEnd type="none" w="med" len="med"/>
                    </a:lnB>
                    <a:noFill/>
                  </a:tcPr>
                </a:tc>
                <a:tc>
                  <a:txBody>
                    <a:bodyPr/>
                    <a:lstStyle/>
                    <a:p>
                      <a:pPr algn="ctr" fontAlgn="ctr"/>
                      <a:r>
                        <a:rPr lang="ru-RU" sz="800" b="1" i="0" u="none" strike="noStrike" dirty="0">
                          <a:solidFill>
                            <a:srgbClr val="000000"/>
                          </a:solidFill>
                          <a:effectLst/>
                          <a:latin typeface="Arial Narrow" panose="020B0606020202030204" pitchFamily="34" charset="0"/>
                        </a:rPr>
                        <a:t>2 321</a:t>
                      </a:r>
                    </a:p>
                  </a:txBody>
                  <a:tcPr marL="9525" marR="9525" marT="9525" marB="0" anchor="ctr">
                    <a:lnB w="12700" cap="flat" cmpd="sng" algn="ctr">
                      <a:solidFill>
                        <a:schemeClr val="tx1"/>
                      </a:solidFill>
                      <a:prstDash val="solid"/>
                      <a:round/>
                      <a:headEnd type="none" w="med" len="med"/>
                      <a:tailEnd type="none" w="med" len="med"/>
                    </a:lnB>
                    <a:noFill/>
                  </a:tcPr>
                </a:tc>
                <a:tc>
                  <a:txBody>
                    <a:bodyPr/>
                    <a:lstStyle/>
                    <a:p>
                      <a:pPr algn="ctr" fontAlgn="ctr"/>
                      <a:r>
                        <a:rPr lang="ru-RU" sz="800" b="1" i="0" u="none" strike="noStrike" dirty="0">
                          <a:solidFill>
                            <a:srgbClr val="000000"/>
                          </a:solidFill>
                          <a:effectLst/>
                          <a:latin typeface="Arial Narrow" panose="020B0606020202030204" pitchFamily="34" charset="0"/>
                        </a:rPr>
                        <a:t>3 052</a:t>
                      </a:r>
                    </a:p>
                  </a:txBody>
                  <a:tcPr marL="9525" marR="9525" marT="9525" marB="0" anchor="ctr">
                    <a:lnB w="12700" cap="flat" cmpd="sng" algn="ctr">
                      <a:solidFill>
                        <a:schemeClr val="tx1"/>
                      </a:solidFill>
                      <a:prstDash val="solid"/>
                      <a:round/>
                      <a:headEnd type="none" w="med" len="med"/>
                      <a:tailEnd type="none" w="med" len="med"/>
                    </a:lnB>
                    <a:noFill/>
                  </a:tcPr>
                </a:tc>
                <a:tc>
                  <a:txBody>
                    <a:bodyPr/>
                    <a:lstStyle/>
                    <a:p>
                      <a:pPr algn="ctr" fontAlgn="ctr"/>
                      <a:r>
                        <a:rPr lang="ru-RU" sz="800" b="1" i="0" u="none" strike="noStrike" dirty="0">
                          <a:solidFill>
                            <a:srgbClr val="000000"/>
                          </a:solidFill>
                          <a:effectLst/>
                          <a:latin typeface="Arial Narrow" panose="020B0606020202030204" pitchFamily="34" charset="0"/>
                        </a:rPr>
                        <a:t>2 036</a:t>
                      </a:r>
                    </a:p>
                  </a:txBody>
                  <a:tcPr marL="9525" marR="9525" marT="9525" marB="0" anchor="ctr">
                    <a:lnR w="12700" cap="flat" cmpd="sng" algn="ctr">
                      <a:solidFill>
                        <a:schemeClr val="tx1"/>
                      </a:solidFill>
                      <a:prstDash val="solid"/>
                      <a:round/>
                      <a:headEnd type="none" w="med" len="med"/>
                      <a:tailEnd type="none" w="med" len="med"/>
                    </a:lnR>
                    <a:lnB w="12700" cap="flat" cmpd="sng" algn="ctr">
                      <a:solidFill>
                        <a:schemeClr val="tx1"/>
                      </a:solidFill>
                      <a:prstDash val="solid"/>
                      <a:round/>
                      <a:headEnd type="none" w="med" len="med"/>
                      <a:tailEnd type="none" w="med" len="med"/>
                    </a:lnB>
                    <a:noFill/>
                  </a:tcPr>
                </a:tc>
                <a:tc>
                  <a:txBody>
                    <a:bodyPr/>
                    <a:lstStyle/>
                    <a:p>
                      <a:pPr algn="ctr" fontAlgn="ctr"/>
                      <a:r>
                        <a:rPr lang="ru-RU" sz="800" b="1" i="0" u="none" strike="noStrike" dirty="0">
                          <a:solidFill>
                            <a:srgbClr val="000000"/>
                          </a:solidFill>
                          <a:effectLst/>
                          <a:latin typeface="Arial Narrow" panose="020B0606020202030204" pitchFamily="34" charset="0"/>
                        </a:rPr>
                        <a:t>9 545</a:t>
                      </a:r>
                    </a:p>
                  </a:txBody>
                  <a:tcPr marL="9525" marR="9525" marT="9525" marB="0" anchor="ctr">
                    <a:lnL w="12700" cap="flat" cmpd="sng" algn="ctr">
                      <a:solidFill>
                        <a:schemeClr val="tx1"/>
                      </a:solidFill>
                      <a:prstDash val="solid"/>
                      <a:round/>
                      <a:headEnd type="none" w="med" len="med"/>
                      <a:tailEnd type="none" w="med" len="med"/>
                    </a:lnL>
                    <a:lnB w="12700" cap="flat" cmpd="sng" algn="ctr">
                      <a:solidFill>
                        <a:schemeClr val="tx1"/>
                      </a:solidFill>
                      <a:prstDash val="solid"/>
                      <a:round/>
                      <a:headEnd type="none" w="med" len="med"/>
                      <a:tailEnd type="none" w="med" len="med"/>
                    </a:lnB>
                    <a:noFill/>
                  </a:tcPr>
                </a:tc>
                <a:tc>
                  <a:txBody>
                    <a:bodyPr/>
                    <a:lstStyle/>
                    <a:p>
                      <a:pPr algn="ctr" fontAlgn="ctr"/>
                      <a:r>
                        <a:rPr lang="ru-RU" sz="800" b="1" i="0" u="none" strike="noStrike" dirty="0">
                          <a:solidFill>
                            <a:srgbClr val="000000"/>
                          </a:solidFill>
                          <a:effectLst/>
                          <a:latin typeface="Arial Narrow" panose="020B0606020202030204" pitchFamily="34" charset="0"/>
                        </a:rPr>
                        <a:t>1 573</a:t>
                      </a:r>
                    </a:p>
                  </a:txBody>
                  <a:tcPr marL="9525" marR="9525" marT="9525" marB="0" anchor="ctr">
                    <a:lnB w="12700" cap="flat" cmpd="sng" algn="ctr">
                      <a:solidFill>
                        <a:schemeClr val="tx1"/>
                      </a:solidFill>
                      <a:prstDash val="solid"/>
                      <a:round/>
                      <a:headEnd type="none" w="med" len="med"/>
                      <a:tailEnd type="none" w="med" len="med"/>
                    </a:lnB>
                    <a:noFill/>
                  </a:tcPr>
                </a:tc>
                <a:tc>
                  <a:txBody>
                    <a:bodyPr/>
                    <a:lstStyle/>
                    <a:p>
                      <a:pPr algn="ctr" fontAlgn="ctr"/>
                      <a:r>
                        <a:rPr lang="ru-RU" sz="800" b="1" i="0" u="none" strike="noStrike" dirty="0">
                          <a:solidFill>
                            <a:srgbClr val="000000"/>
                          </a:solidFill>
                          <a:effectLst/>
                          <a:latin typeface="Arial Narrow" panose="020B0606020202030204" pitchFamily="34" charset="0"/>
                        </a:rPr>
                        <a:t>1 976</a:t>
                      </a:r>
                    </a:p>
                  </a:txBody>
                  <a:tcPr marL="9525" marR="9525" marT="9525" marB="0" anchor="ctr">
                    <a:lnB w="12700" cap="flat" cmpd="sng" algn="ctr">
                      <a:solidFill>
                        <a:schemeClr val="tx1"/>
                      </a:solidFill>
                      <a:prstDash val="solid"/>
                      <a:round/>
                      <a:headEnd type="none" w="med" len="med"/>
                      <a:tailEnd type="none" w="med" len="med"/>
                    </a:lnB>
                    <a:noFill/>
                  </a:tcPr>
                </a:tc>
                <a:tc>
                  <a:txBody>
                    <a:bodyPr/>
                    <a:lstStyle/>
                    <a:p>
                      <a:pPr algn="ctr" fontAlgn="ctr"/>
                      <a:r>
                        <a:rPr lang="ru-RU" sz="800" b="1" i="0" u="none" strike="noStrike" dirty="0">
                          <a:solidFill>
                            <a:srgbClr val="000000"/>
                          </a:solidFill>
                          <a:effectLst/>
                          <a:latin typeface="Arial Narrow" panose="020B0606020202030204" pitchFamily="34" charset="0"/>
                        </a:rPr>
                        <a:t>2 768</a:t>
                      </a:r>
                    </a:p>
                  </a:txBody>
                  <a:tcPr marL="9525" marR="9525" marT="9525" marB="0" anchor="ctr">
                    <a:lnB w="12700" cap="flat" cmpd="sng" algn="ctr">
                      <a:solidFill>
                        <a:schemeClr val="tx1"/>
                      </a:solidFill>
                      <a:prstDash val="solid"/>
                      <a:round/>
                      <a:headEnd type="none" w="med" len="med"/>
                      <a:tailEnd type="none" w="med" len="med"/>
                    </a:lnB>
                    <a:noFill/>
                  </a:tcPr>
                </a:tc>
                <a:tc>
                  <a:txBody>
                    <a:bodyPr/>
                    <a:lstStyle/>
                    <a:p>
                      <a:pPr algn="ctr" fontAlgn="ctr"/>
                      <a:r>
                        <a:rPr lang="ru-RU" sz="800" b="1" i="0" u="none" strike="noStrike" dirty="0">
                          <a:solidFill>
                            <a:srgbClr val="000000"/>
                          </a:solidFill>
                          <a:effectLst/>
                          <a:latin typeface="Arial Narrow" panose="020B0606020202030204" pitchFamily="34" charset="0"/>
                        </a:rPr>
                        <a:t>3 228</a:t>
                      </a:r>
                    </a:p>
                  </a:txBody>
                  <a:tcPr marL="9525" marR="9525" marT="9525" marB="0" anchor="ctr">
                    <a:lnB w="12700" cap="flat" cmpd="sng" algn="ctr">
                      <a:solidFill>
                        <a:schemeClr val="tx1"/>
                      </a:solidFill>
                      <a:prstDash val="solid"/>
                      <a:round/>
                      <a:headEnd type="none" w="med" len="med"/>
                      <a:tailEnd type="none" w="med" len="med"/>
                    </a:lnB>
                    <a:noFill/>
                  </a:tcPr>
                </a:tc>
                <a:tc>
                  <a:txBody>
                    <a:bodyPr/>
                    <a:lstStyle/>
                    <a:p>
                      <a:pPr algn="ctr" fontAlgn="ctr"/>
                      <a:r>
                        <a:rPr lang="ru-RU" sz="800" b="1" i="0" u="none" strike="noStrike" dirty="0">
                          <a:solidFill>
                            <a:srgbClr val="000000"/>
                          </a:solidFill>
                          <a:effectLst/>
                          <a:latin typeface="Arial Narrow" panose="020B0606020202030204" pitchFamily="34" charset="0"/>
                        </a:rPr>
                        <a:t>35,1%</a:t>
                      </a:r>
                    </a:p>
                  </a:txBody>
                  <a:tcPr marL="9525" marR="9525" marT="9525" marB="0" anchor="ctr">
                    <a:lnB w="12700"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1977705671"/>
                  </a:ext>
                </a:extLst>
              </a:tr>
            </a:tbl>
          </a:graphicData>
        </a:graphic>
      </p:graphicFrame>
    </p:spTree>
    <p:extLst>
      <p:ext uri="{BB962C8B-B14F-4D97-AF65-F5344CB8AC3E}">
        <p14:creationId xmlns:p14="http://schemas.microsoft.com/office/powerpoint/2010/main" val="11984879"/>
      </p:ext>
    </p:extLst>
  </p:cSld>
  <p:clrMapOvr>
    <a:masterClrMapping/>
  </p:clrMapOvr>
</p:sld>
</file>

<file path=ppt/slides/slide5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26" name="Таблица 25">
            <a:extLst>
              <a:ext uri="{FF2B5EF4-FFF2-40B4-BE49-F238E27FC236}">
                <a16:creationId xmlns:a16="http://schemas.microsoft.com/office/drawing/2014/main" id="{4CBADABA-60F6-6314-73AE-C5D1372941E0}"/>
              </a:ext>
            </a:extLst>
          </p:cNvPr>
          <p:cNvGraphicFramePr>
            <a:graphicFrameLocks noGrp="1"/>
          </p:cNvGraphicFramePr>
          <p:nvPr>
            <p:extLst>
              <p:ext uri="{D42A27DB-BD31-4B8C-83A1-F6EECF244321}">
                <p14:modId xmlns:p14="http://schemas.microsoft.com/office/powerpoint/2010/main" val="2814321910"/>
              </p:ext>
            </p:extLst>
          </p:nvPr>
        </p:nvGraphicFramePr>
        <p:xfrm>
          <a:off x="6768750" y="4835242"/>
          <a:ext cx="5328000" cy="1670332"/>
        </p:xfrm>
        <a:graphic>
          <a:graphicData uri="http://schemas.openxmlformats.org/drawingml/2006/table">
            <a:tbl>
              <a:tblPr firstRow="1" bandRow="1">
                <a:tableStyleId>{5C22544A-7EE6-4342-B048-85BDC9FD1C3A}</a:tableStyleId>
              </a:tblPr>
              <a:tblGrid>
                <a:gridCol w="3600000">
                  <a:extLst>
                    <a:ext uri="{9D8B030D-6E8A-4147-A177-3AD203B41FA5}">
                      <a16:colId xmlns:a16="http://schemas.microsoft.com/office/drawing/2014/main" val="1113104833"/>
                    </a:ext>
                  </a:extLst>
                </a:gridCol>
                <a:gridCol w="432000">
                  <a:extLst>
                    <a:ext uri="{9D8B030D-6E8A-4147-A177-3AD203B41FA5}">
                      <a16:colId xmlns:a16="http://schemas.microsoft.com/office/drawing/2014/main" val="132264586"/>
                    </a:ext>
                  </a:extLst>
                </a:gridCol>
                <a:gridCol w="432000">
                  <a:extLst>
                    <a:ext uri="{9D8B030D-6E8A-4147-A177-3AD203B41FA5}">
                      <a16:colId xmlns:a16="http://schemas.microsoft.com/office/drawing/2014/main" val="2572766800"/>
                    </a:ext>
                  </a:extLst>
                </a:gridCol>
                <a:gridCol w="432000">
                  <a:extLst>
                    <a:ext uri="{9D8B030D-6E8A-4147-A177-3AD203B41FA5}">
                      <a16:colId xmlns:a16="http://schemas.microsoft.com/office/drawing/2014/main" val="2849574652"/>
                    </a:ext>
                  </a:extLst>
                </a:gridCol>
                <a:gridCol w="432000">
                  <a:extLst>
                    <a:ext uri="{9D8B030D-6E8A-4147-A177-3AD203B41FA5}">
                      <a16:colId xmlns:a16="http://schemas.microsoft.com/office/drawing/2014/main" val="478621999"/>
                    </a:ext>
                  </a:extLst>
                </a:gridCol>
              </a:tblGrid>
              <a:tr h="167033">
                <a:tc>
                  <a:txBody>
                    <a:bodyPr/>
                    <a:lstStyle/>
                    <a:p>
                      <a:pPr marL="0" marR="0" lvl="0" indent="0" algn="l" defTabSz="685800" rtl="0" eaLnBrk="1" fontAlgn="auto" latinLnBrk="0" hangingPunct="1">
                        <a:lnSpc>
                          <a:spcPct val="107000"/>
                        </a:lnSpc>
                        <a:spcBef>
                          <a:spcPts val="0"/>
                        </a:spcBef>
                        <a:spcAft>
                          <a:spcPts val="0"/>
                        </a:spcAft>
                        <a:buClrTx/>
                        <a:buSzTx/>
                        <a:buFontTx/>
                        <a:buNone/>
                        <a:tabLst/>
                        <a:defRPr/>
                      </a:pPr>
                      <a:r>
                        <a:rPr lang="ru-RU" sz="1050" b="1" i="0" u="none" strike="noStrike" cap="none" noProof="0" dirty="0">
                          <a:solidFill>
                            <a:srgbClr val="000000"/>
                          </a:solidFill>
                          <a:effectLst/>
                          <a:latin typeface="Arial Narrow" panose="020B0606020202030204" pitchFamily="34" charset="0"/>
                          <a:ea typeface="+mn-ea"/>
                          <a:cs typeface="+mn-cs"/>
                          <a:sym typeface="Arial"/>
                        </a:rPr>
                        <a:t>ПЕССИМИСТІК СЦЕНАРИЙ</a:t>
                      </a:r>
                    </a:p>
                  </a:txBody>
                  <a:tcPr marT="0" marB="0" anchor="ctr">
                    <a:lnL w="76200" cap="flat" cmpd="sng" algn="ctr">
                      <a:noFill/>
                      <a:prstDash val="solid"/>
                      <a:round/>
                      <a:headEnd type="none" w="med" len="med"/>
                      <a:tailEnd type="none" w="med" len="med"/>
                    </a:lnL>
                    <a:lnR w="6350" cap="flat" cmpd="sng" algn="ctr">
                      <a:solidFill>
                        <a:schemeClr val="tx1"/>
                      </a:solidFill>
                      <a:prstDash val="sysDot"/>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accent6">
                        <a:lumMod val="50000"/>
                        <a:alpha val="20000"/>
                      </a:schemeClr>
                    </a:solidFill>
                  </a:tcPr>
                </a:tc>
                <a:tc>
                  <a:txBody>
                    <a:bodyPr/>
                    <a:lstStyle/>
                    <a:p>
                      <a:pPr algn="ctr" fontAlgn="ctr"/>
                      <a:r>
                        <a:rPr lang="en-US" sz="900" b="0" i="0" u="none" strike="noStrike" cap="none" dirty="0">
                          <a:solidFill>
                            <a:srgbClr val="000000"/>
                          </a:solidFill>
                          <a:effectLst/>
                          <a:latin typeface="Arial Narrow" panose="020B0606020202030204" pitchFamily="34" charset="0"/>
                          <a:ea typeface="+mn-ea"/>
                          <a:cs typeface="+mn-cs"/>
                          <a:sym typeface="Arial"/>
                        </a:rPr>
                        <a:t>Q1</a:t>
                      </a:r>
                      <a:endParaRPr lang="ru-KZ" sz="900" b="0" i="0" u="none" strike="noStrike" cap="none" dirty="0">
                        <a:solidFill>
                          <a:srgbClr val="000000"/>
                        </a:solidFill>
                        <a:effectLst/>
                        <a:latin typeface="Arial Narrow" panose="020B0606020202030204" pitchFamily="34" charset="0"/>
                        <a:ea typeface="+mn-ea"/>
                        <a:cs typeface="+mn-cs"/>
                        <a:sym typeface="Arial"/>
                      </a:endParaRPr>
                    </a:p>
                  </a:txBody>
                  <a:tcPr marL="9525" marR="9525" marT="0"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50000"/>
                        <a:alpha val="20000"/>
                      </a:schemeClr>
                    </a:solidFill>
                  </a:tcPr>
                </a:tc>
                <a:tc>
                  <a:txBody>
                    <a:bodyPr/>
                    <a:lstStyle/>
                    <a:p>
                      <a:pPr algn="ctr" fontAlgn="ctr"/>
                      <a:r>
                        <a:rPr lang="en-US" sz="900" b="0" i="0" u="none" strike="noStrike" cap="none" dirty="0">
                          <a:solidFill>
                            <a:srgbClr val="000000"/>
                          </a:solidFill>
                          <a:effectLst/>
                          <a:latin typeface="Arial Narrow" panose="020B0606020202030204" pitchFamily="34" charset="0"/>
                          <a:ea typeface="+mn-ea"/>
                          <a:cs typeface="+mn-cs"/>
                          <a:sym typeface="Arial"/>
                        </a:rPr>
                        <a:t>Q2</a:t>
                      </a:r>
                      <a:endParaRPr lang="ru-KZ" sz="900" b="0" i="0" u="none" strike="noStrike" cap="none" dirty="0">
                        <a:solidFill>
                          <a:srgbClr val="000000"/>
                        </a:solidFill>
                        <a:effectLst/>
                        <a:latin typeface="Arial Narrow" panose="020B0606020202030204" pitchFamily="34" charset="0"/>
                        <a:ea typeface="+mn-ea"/>
                        <a:cs typeface="+mn-cs"/>
                        <a:sym typeface="Arial"/>
                      </a:endParaRPr>
                    </a:p>
                  </a:txBody>
                  <a:tcPr marL="9525" marR="9525" marT="0"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6">
                        <a:lumMod val="50000"/>
                        <a:alpha val="20000"/>
                      </a:schemeClr>
                    </a:solidFill>
                  </a:tcPr>
                </a:tc>
                <a:tc>
                  <a:txBody>
                    <a:bodyPr/>
                    <a:lstStyle/>
                    <a:p>
                      <a:pPr algn="ctr" fontAlgn="ctr"/>
                      <a:r>
                        <a:rPr lang="en-US" sz="900" b="0" i="0" u="none" strike="noStrike" cap="none" dirty="0">
                          <a:solidFill>
                            <a:srgbClr val="000000"/>
                          </a:solidFill>
                          <a:effectLst/>
                          <a:latin typeface="Arial Narrow" panose="020B0606020202030204" pitchFamily="34" charset="0"/>
                          <a:ea typeface="+mn-ea"/>
                          <a:cs typeface="+mn-cs"/>
                          <a:sym typeface="Arial"/>
                        </a:rPr>
                        <a:t>Q3</a:t>
                      </a:r>
                      <a:endParaRPr lang="ru-KZ" sz="900" b="0" i="0" u="none" strike="noStrike" cap="none" dirty="0">
                        <a:solidFill>
                          <a:srgbClr val="000000"/>
                        </a:solidFill>
                        <a:effectLst/>
                        <a:latin typeface="Arial Narrow" panose="020B0606020202030204" pitchFamily="34" charset="0"/>
                        <a:ea typeface="+mn-ea"/>
                        <a:cs typeface="+mn-cs"/>
                        <a:sym typeface="Arial"/>
                      </a:endParaRPr>
                    </a:p>
                  </a:txBody>
                  <a:tcPr marL="9525" marR="9525" marT="0"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6">
                        <a:lumMod val="50000"/>
                        <a:alpha val="20000"/>
                      </a:schemeClr>
                    </a:solidFill>
                  </a:tcPr>
                </a:tc>
                <a:tc>
                  <a:txBody>
                    <a:bodyPr/>
                    <a:lstStyle/>
                    <a:p>
                      <a:pPr algn="ctr" fontAlgn="ctr"/>
                      <a:r>
                        <a:rPr lang="en-US" sz="900" b="0" i="0" u="none" strike="noStrike" cap="none" dirty="0">
                          <a:solidFill>
                            <a:srgbClr val="000000"/>
                          </a:solidFill>
                          <a:effectLst/>
                          <a:latin typeface="Arial Narrow" panose="020B0606020202030204" pitchFamily="34" charset="0"/>
                          <a:ea typeface="+mn-ea"/>
                          <a:cs typeface="+mn-cs"/>
                          <a:sym typeface="Arial"/>
                        </a:rPr>
                        <a:t>Q4</a:t>
                      </a:r>
                      <a:endParaRPr lang="ru-KZ" sz="900" b="0" i="0" u="none" strike="noStrike" cap="none" dirty="0">
                        <a:solidFill>
                          <a:srgbClr val="000000"/>
                        </a:solidFill>
                        <a:effectLst/>
                        <a:latin typeface="Arial Narrow" panose="020B0606020202030204" pitchFamily="34" charset="0"/>
                        <a:ea typeface="+mn-ea"/>
                        <a:cs typeface="+mn-cs"/>
                        <a:sym typeface="Arial"/>
                      </a:endParaRPr>
                    </a:p>
                  </a:txBody>
                  <a:tcPr marL="9525" marR="9525" marT="0" marB="0" anchor="ctr">
                    <a:lnL w="6350" cap="flat" cmpd="sng" algn="ctr">
                      <a:solidFill>
                        <a:schemeClr val="tx1"/>
                      </a:solidFill>
                      <a:prstDash val="sysDot"/>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6">
                        <a:lumMod val="50000"/>
                        <a:alpha val="20000"/>
                      </a:schemeClr>
                    </a:solidFill>
                  </a:tcPr>
                </a:tc>
                <a:extLst>
                  <a:ext uri="{0D108BD9-81ED-4DB2-BD59-A6C34878D82A}">
                    <a16:rowId xmlns:a16="http://schemas.microsoft.com/office/drawing/2014/main" val="877649079"/>
                  </a:ext>
                </a:extLst>
              </a:tr>
              <a:tr h="167033">
                <a:tc>
                  <a:txBody>
                    <a:bodyPr/>
                    <a:lstStyle/>
                    <a:p>
                      <a:pPr marL="0" marR="0" lvl="0" indent="0" algn="l" defTabSz="685800" rtl="0" eaLnBrk="1" fontAlgn="auto" latinLnBrk="0" hangingPunct="1">
                        <a:lnSpc>
                          <a:spcPct val="107000"/>
                        </a:lnSpc>
                        <a:spcBef>
                          <a:spcPts val="0"/>
                        </a:spcBef>
                        <a:spcAft>
                          <a:spcPts val="0"/>
                        </a:spcAft>
                        <a:buClrTx/>
                        <a:buSzTx/>
                        <a:buFontTx/>
                        <a:buNone/>
                        <a:tabLst/>
                        <a:defRPr/>
                      </a:pPr>
                      <a:r>
                        <a:rPr lang="ru-RU" sz="900" b="1" i="0" u="none" strike="noStrike" cap="none" noProof="0" dirty="0">
                          <a:solidFill>
                            <a:srgbClr val="000000"/>
                          </a:solidFill>
                          <a:effectLst/>
                          <a:latin typeface="Arial Narrow" panose="020B0606020202030204" pitchFamily="34" charset="0"/>
                          <a:ea typeface="+mn-ea"/>
                          <a:cs typeface="+mn-cs"/>
                          <a:sym typeface="Arial"/>
                        </a:rPr>
                        <a:t>БАРЛЫҒЫ</a:t>
                      </a:r>
                      <a:endParaRPr lang="ru-RU" sz="800" b="1" i="0" u="none" strike="noStrike" cap="none" noProof="0" dirty="0">
                        <a:solidFill>
                          <a:srgbClr val="000000"/>
                        </a:solidFill>
                        <a:effectLst/>
                        <a:latin typeface="Arial Narrow" panose="020B0606020202030204" pitchFamily="34" charset="0"/>
                        <a:ea typeface="+mn-ea"/>
                        <a:cs typeface="+mn-cs"/>
                        <a:sym typeface="Arial"/>
                      </a:endParaRPr>
                    </a:p>
                  </a:txBody>
                  <a:tcPr marT="0" marB="0" anchor="ctr">
                    <a:lnL w="76200" cap="flat" cmpd="sng" algn="ctr">
                      <a:noFill/>
                      <a:prstDash val="solid"/>
                      <a:round/>
                      <a:headEnd type="none" w="med" len="med"/>
                      <a:tailEnd type="none" w="med" len="med"/>
                    </a:lnL>
                    <a:lnR w="6350" cap="flat" cmpd="sng" algn="ctr">
                      <a:solidFill>
                        <a:schemeClr val="tx1"/>
                      </a:solidFill>
                      <a:prstDash val="sysDot"/>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accent6">
                        <a:lumMod val="50000"/>
                        <a:alpha val="20000"/>
                      </a:schemeClr>
                    </a:solidFill>
                  </a:tcPr>
                </a:tc>
                <a:tc>
                  <a:txBody>
                    <a:bodyPr/>
                    <a:lstStyle/>
                    <a:p>
                      <a:pPr algn="ctr" fontAlgn="ctr"/>
                      <a:r>
                        <a:rPr lang="ru-RU" sz="900" b="1" i="0" u="none" strike="noStrike" cap="none" dirty="0">
                          <a:solidFill>
                            <a:srgbClr val="000000"/>
                          </a:solidFill>
                          <a:effectLst/>
                          <a:latin typeface="Arial Narrow" panose="020B0606020202030204" pitchFamily="34" charset="0"/>
                          <a:ea typeface="+mn-ea"/>
                          <a:cs typeface="+mn-cs"/>
                          <a:sym typeface="Arial"/>
                        </a:rPr>
                        <a:t>13 621</a:t>
                      </a:r>
                      <a:endParaRPr lang="ru-KZ" sz="900" b="1" i="0" u="none" strike="noStrike" cap="none" dirty="0">
                        <a:solidFill>
                          <a:srgbClr val="000000"/>
                        </a:solidFill>
                        <a:effectLst/>
                        <a:latin typeface="Arial Narrow" panose="020B0606020202030204" pitchFamily="34" charset="0"/>
                        <a:ea typeface="+mn-ea"/>
                        <a:cs typeface="+mn-cs"/>
                        <a:sym typeface="Arial"/>
                      </a:endParaRPr>
                    </a:p>
                  </a:txBody>
                  <a:tcPr marL="9525" marR="9525" marT="0"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50000"/>
                        <a:alpha val="20000"/>
                      </a:schemeClr>
                    </a:solidFill>
                  </a:tcPr>
                </a:tc>
                <a:tc>
                  <a:txBody>
                    <a:bodyPr/>
                    <a:lstStyle/>
                    <a:p>
                      <a:pPr algn="ctr" rtl="0" fontAlgn="ctr"/>
                      <a:r>
                        <a:rPr lang="ru-RU" sz="900" b="1" i="0" u="none" strike="noStrike">
                          <a:solidFill>
                            <a:srgbClr val="000000"/>
                          </a:solidFill>
                          <a:effectLst/>
                          <a:latin typeface="Arial Narrow" panose="020B0606020202030204" pitchFamily="34" charset="0"/>
                        </a:rPr>
                        <a:t>14 665</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6">
                        <a:lumMod val="50000"/>
                        <a:alpha val="20000"/>
                      </a:schemeClr>
                    </a:solidFill>
                  </a:tcPr>
                </a:tc>
                <a:tc>
                  <a:txBody>
                    <a:bodyPr/>
                    <a:lstStyle/>
                    <a:p>
                      <a:pPr algn="ctr" rtl="0" fontAlgn="ctr"/>
                      <a:r>
                        <a:rPr lang="ru-RU" sz="900" b="1" i="0" u="none" strike="noStrike">
                          <a:solidFill>
                            <a:srgbClr val="000000"/>
                          </a:solidFill>
                          <a:effectLst/>
                          <a:latin typeface="Arial Narrow" panose="020B0606020202030204" pitchFamily="34" charset="0"/>
                        </a:rPr>
                        <a:t>17 410</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6">
                        <a:lumMod val="50000"/>
                        <a:alpha val="20000"/>
                      </a:schemeClr>
                    </a:solidFill>
                  </a:tcPr>
                </a:tc>
                <a:tc>
                  <a:txBody>
                    <a:bodyPr/>
                    <a:lstStyle/>
                    <a:p>
                      <a:pPr algn="ctr" rtl="0" fontAlgn="ctr"/>
                      <a:r>
                        <a:rPr lang="ru-RU" sz="900" b="1" i="0" u="none" strike="noStrike" dirty="0">
                          <a:solidFill>
                            <a:srgbClr val="000000"/>
                          </a:solidFill>
                          <a:effectLst/>
                          <a:latin typeface="Arial Narrow" panose="020B0606020202030204" pitchFamily="34" charset="0"/>
                        </a:rPr>
                        <a:t>19 913</a:t>
                      </a:r>
                    </a:p>
                  </a:txBody>
                  <a:tcPr marL="9525" marR="9525" marT="9525" marB="0" anchor="ctr">
                    <a:lnL w="6350" cap="flat" cmpd="sng" algn="ctr">
                      <a:solidFill>
                        <a:schemeClr val="tx1"/>
                      </a:solidFill>
                      <a:prstDash val="sysDot"/>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6">
                        <a:lumMod val="50000"/>
                        <a:alpha val="20000"/>
                      </a:schemeClr>
                    </a:solidFill>
                  </a:tcPr>
                </a:tc>
                <a:extLst>
                  <a:ext uri="{0D108BD9-81ED-4DB2-BD59-A6C34878D82A}">
                    <a16:rowId xmlns:a16="http://schemas.microsoft.com/office/drawing/2014/main" val="1602871338"/>
                  </a:ext>
                </a:extLst>
              </a:tr>
              <a:tr h="148474">
                <a:tc>
                  <a:txBody>
                    <a:bodyPr/>
                    <a:lstStyle/>
                    <a:p>
                      <a:pPr marL="72000" algn="l" fontAlgn="b"/>
                      <a:r>
                        <a:rPr lang="ru-RU" sz="800" b="0" i="0" u="none" strike="noStrike" cap="none" dirty="0">
                          <a:solidFill>
                            <a:srgbClr val="000000"/>
                          </a:solidFill>
                          <a:effectLst/>
                          <a:latin typeface="Arial Narrow" panose="020B0606020202030204" pitchFamily="34" charset="0"/>
                          <a:ea typeface="+mn-ea"/>
                          <a:cs typeface="+mn-cs"/>
                          <a:sym typeface="Arial"/>
                        </a:rPr>
                        <a:t>БАСШЫЛАР ЖӘНЕ МЕМЛЕКЕТТІК ҚЫЗМЕТШІЛЕР</a:t>
                      </a:r>
                    </a:p>
                  </a:txBody>
                  <a:tcPr marL="9525" marR="9525" marT="0" marB="0" anchor="ctr">
                    <a:lnL w="76200" cap="flat" cmpd="sng" algn="ctr">
                      <a:noFill/>
                      <a:prstDash val="solid"/>
                      <a:round/>
                      <a:headEnd type="none" w="med" len="med"/>
                      <a:tailEnd type="none" w="med" len="med"/>
                    </a:lnL>
                    <a:lnR w="6350" cap="flat" cmpd="sng" algn="ctr">
                      <a:solidFill>
                        <a:schemeClr val="tx1"/>
                      </a:solidFill>
                      <a:prstDash val="sysDot"/>
                      <a:round/>
                      <a:headEnd type="none" w="med" len="med"/>
                      <a:tailEnd type="none" w="med" len="med"/>
                    </a:lnR>
                    <a:lnT w="12700" cap="flat" cmpd="sng" algn="ctr">
                      <a:solidFill>
                        <a:schemeClr val="tx1"/>
                      </a:solidFill>
                      <a:prstDash val="solid"/>
                      <a:round/>
                      <a:headEnd type="none" w="med" len="med"/>
                      <a:tailEnd type="none" w="med" len="med"/>
                    </a:lnT>
                    <a:lnB w="6350" cap="flat" cmpd="sng" algn="ctr">
                      <a:solidFill>
                        <a:schemeClr val="tx1"/>
                      </a:solidFill>
                      <a:prstDash val="sysDot"/>
                      <a:round/>
                      <a:headEnd type="none" w="med" len="med"/>
                      <a:tailEnd type="none" w="med" len="med"/>
                    </a:lnB>
                    <a:noFill/>
                  </a:tcPr>
                </a:tc>
                <a:tc>
                  <a:txBody>
                    <a:bodyPr/>
                    <a:lstStyle/>
                    <a:p>
                      <a:pPr algn="ctr" fontAlgn="ctr"/>
                      <a:r>
                        <a:rPr lang="ru-RU" sz="800" b="0" i="0" u="none" strike="noStrike">
                          <a:solidFill>
                            <a:srgbClr val="000000"/>
                          </a:solidFill>
                          <a:effectLst/>
                          <a:latin typeface="Arial Narrow" panose="020B0606020202030204" pitchFamily="34" charset="0"/>
                        </a:rPr>
                        <a:t>487</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12700" cap="flat" cmpd="sng" algn="ctr">
                      <a:solidFill>
                        <a:schemeClr val="tx1"/>
                      </a:solidFill>
                      <a:prstDash val="solid"/>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ru-RU" sz="800" b="0" i="0" u="none" strike="noStrike">
                          <a:solidFill>
                            <a:srgbClr val="000000"/>
                          </a:solidFill>
                          <a:effectLst/>
                          <a:latin typeface="Arial Narrow" panose="020B0606020202030204" pitchFamily="34" charset="0"/>
                        </a:rPr>
                        <a:t>528</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12700" cap="flat" cmpd="sng" algn="ctr">
                      <a:solidFill>
                        <a:schemeClr val="tx1"/>
                      </a:solidFill>
                      <a:prstDash val="solid"/>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ru-RU" sz="800" b="0" i="0" u="none" strike="noStrike">
                          <a:solidFill>
                            <a:srgbClr val="000000"/>
                          </a:solidFill>
                          <a:effectLst/>
                          <a:latin typeface="Arial Narrow" panose="020B0606020202030204" pitchFamily="34" charset="0"/>
                        </a:rPr>
                        <a:t>647</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12700" cap="flat" cmpd="sng" algn="ctr">
                      <a:solidFill>
                        <a:schemeClr val="tx1"/>
                      </a:solidFill>
                      <a:prstDash val="solid"/>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ru-RU" sz="800" b="0" i="0" u="none" strike="noStrike">
                          <a:solidFill>
                            <a:srgbClr val="000000"/>
                          </a:solidFill>
                          <a:effectLst/>
                          <a:latin typeface="Arial Narrow" panose="020B0606020202030204" pitchFamily="34" charset="0"/>
                        </a:rPr>
                        <a:t>645</a:t>
                      </a:r>
                    </a:p>
                  </a:txBody>
                  <a:tcPr marL="9525" marR="9525" marT="9525" marB="0" anchor="ctr">
                    <a:lnL w="6350" cap="flat" cmpd="sng" algn="ctr">
                      <a:solidFill>
                        <a:schemeClr val="tx1"/>
                      </a:solidFill>
                      <a:prstDash val="sysDot"/>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052355308"/>
                  </a:ext>
                </a:extLst>
              </a:tr>
              <a:tr h="148474">
                <a:tc>
                  <a:txBody>
                    <a:bodyPr/>
                    <a:lstStyle/>
                    <a:p>
                      <a:pPr marL="72000" algn="l" fontAlgn="b"/>
                      <a:r>
                        <a:rPr lang="ru-RU" sz="800" b="0" i="0" u="none" strike="noStrike" cap="none" dirty="0">
                          <a:solidFill>
                            <a:srgbClr val="000000"/>
                          </a:solidFill>
                          <a:effectLst/>
                          <a:latin typeface="Arial Narrow" panose="020B0606020202030204" pitchFamily="34" charset="0"/>
                          <a:ea typeface="+mn-ea"/>
                          <a:cs typeface="+mn-cs"/>
                          <a:sym typeface="Arial"/>
                        </a:rPr>
                        <a:t>КӘСІБИ МАМАНДАР</a:t>
                      </a:r>
                    </a:p>
                  </a:txBody>
                  <a:tcPr marL="9525" marR="9525" marT="0" marB="0" anchor="ctr">
                    <a:lnL w="76200" cap="flat" cmpd="sng" algn="ctr">
                      <a:noFill/>
                      <a:prstDash val="solid"/>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solidFill>
                      <a:schemeClr val="accent6">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2 260</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2 466</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solidFill>
                      <a:schemeClr val="accent6">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2 587</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solidFill>
                      <a:schemeClr val="accent6">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3 670</a:t>
                      </a:r>
                    </a:p>
                  </a:txBody>
                  <a:tcPr marL="9525" marR="9525" marT="9525" marB="0" anchor="ctr">
                    <a:lnL w="6350" cap="flat" cmpd="sng" algn="ctr">
                      <a:solidFill>
                        <a:schemeClr val="tx1"/>
                      </a:solidFill>
                      <a:prstDash val="sysDot"/>
                      <a:round/>
                      <a:headEnd type="none" w="med" len="med"/>
                      <a:tailEnd type="none" w="med" len="med"/>
                    </a:lnL>
                    <a:lnR w="12700" cap="flat" cmpd="sng" algn="ctr">
                      <a:noFill/>
                      <a:prstDash val="solid"/>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solidFill>
                      <a:schemeClr val="accent6">
                        <a:lumMod val="50000"/>
                        <a:alpha val="20000"/>
                      </a:schemeClr>
                    </a:solidFill>
                  </a:tcPr>
                </a:tc>
                <a:extLst>
                  <a:ext uri="{0D108BD9-81ED-4DB2-BD59-A6C34878D82A}">
                    <a16:rowId xmlns:a16="http://schemas.microsoft.com/office/drawing/2014/main" val="4077338817"/>
                  </a:ext>
                </a:extLst>
              </a:tr>
              <a:tr h="148474">
                <a:tc>
                  <a:txBody>
                    <a:bodyPr/>
                    <a:lstStyle/>
                    <a:p>
                      <a:pPr marL="72000" algn="l" fontAlgn="b"/>
                      <a:r>
                        <a:rPr lang="ru-RU" sz="800" b="0" i="0" u="none" strike="noStrike" cap="none" dirty="0">
                          <a:solidFill>
                            <a:srgbClr val="000000"/>
                          </a:solidFill>
                          <a:effectLst/>
                          <a:latin typeface="Arial Narrow" panose="020B0606020202030204" pitchFamily="34" charset="0"/>
                          <a:ea typeface="+mn-ea"/>
                          <a:cs typeface="+mn-cs"/>
                          <a:sym typeface="Arial"/>
                        </a:rPr>
                        <a:t>ТЕХНИК МАМАНДАР ЖӘНЕ БАСҚА ДА КӘСІБИ КӨМЕКШІ ПЕРСОНАЛ</a:t>
                      </a:r>
                    </a:p>
                  </a:txBody>
                  <a:tcPr marL="9525" marR="9525" marT="0" marB="0" anchor="ctr">
                    <a:lnL w="76200" cap="flat" cmpd="sng" algn="ctr">
                      <a:noFill/>
                      <a:prstDash val="solid"/>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noFill/>
                  </a:tcPr>
                </a:tc>
                <a:tc>
                  <a:txBody>
                    <a:bodyPr/>
                    <a:lstStyle/>
                    <a:p>
                      <a:pPr algn="ctr" fontAlgn="ctr"/>
                      <a:r>
                        <a:rPr lang="ru-RU" sz="800" b="0" i="0" u="none" strike="noStrike">
                          <a:solidFill>
                            <a:srgbClr val="000000"/>
                          </a:solidFill>
                          <a:effectLst/>
                          <a:latin typeface="Arial Narrow" panose="020B0606020202030204" pitchFamily="34" charset="0"/>
                        </a:rPr>
                        <a:t>1 070</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ru-RU" sz="800" b="0" i="0" u="none" strike="noStrike">
                          <a:solidFill>
                            <a:srgbClr val="000000"/>
                          </a:solidFill>
                          <a:effectLst/>
                          <a:latin typeface="Arial Narrow" panose="020B0606020202030204" pitchFamily="34" charset="0"/>
                        </a:rPr>
                        <a:t>1 054</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ru-RU" sz="800" b="0" i="0" u="none" strike="noStrike">
                          <a:solidFill>
                            <a:srgbClr val="000000"/>
                          </a:solidFill>
                          <a:effectLst/>
                          <a:latin typeface="Arial Narrow" panose="020B0606020202030204" pitchFamily="34" charset="0"/>
                        </a:rPr>
                        <a:t>1 138</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ru-RU" sz="800" b="0" i="0" u="none" strike="noStrike">
                          <a:solidFill>
                            <a:srgbClr val="000000"/>
                          </a:solidFill>
                          <a:effectLst/>
                          <a:latin typeface="Arial Narrow" panose="020B0606020202030204" pitchFamily="34" charset="0"/>
                        </a:rPr>
                        <a:t>1 323</a:t>
                      </a:r>
                    </a:p>
                  </a:txBody>
                  <a:tcPr marL="9525" marR="9525" marT="9525" marB="0" anchor="ctr">
                    <a:lnL w="6350" cap="flat" cmpd="sng" algn="ctr">
                      <a:solidFill>
                        <a:schemeClr val="tx1"/>
                      </a:solidFill>
                      <a:prstDash val="sysDot"/>
                      <a:round/>
                      <a:headEnd type="none" w="med" len="med"/>
                      <a:tailEnd type="none" w="med" len="med"/>
                    </a:lnL>
                    <a:lnR w="12700" cap="flat" cmpd="sng" algn="ctr">
                      <a:noFill/>
                      <a:prstDash val="solid"/>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500228116"/>
                  </a:ext>
                </a:extLst>
              </a:tr>
              <a:tr h="148474">
                <a:tc>
                  <a:txBody>
                    <a:bodyPr/>
                    <a:lstStyle/>
                    <a:p>
                      <a:pPr marL="72000" algn="l" fontAlgn="b"/>
                      <a:r>
                        <a:rPr lang="ru-RU" sz="800" b="0" i="0" u="none" strike="noStrike" cap="none" dirty="0">
                          <a:solidFill>
                            <a:srgbClr val="000000"/>
                          </a:solidFill>
                          <a:effectLst/>
                          <a:latin typeface="Arial Narrow" panose="020B0606020202030204" pitchFamily="34" charset="0"/>
                          <a:ea typeface="+mn-ea"/>
                          <a:cs typeface="+mn-cs"/>
                          <a:sym typeface="Arial"/>
                        </a:rPr>
                        <a:t>ӘКІМШІЛЕНДІРУ САЛАСЫНДАҒЫ ҚЫЗМЕТШІЛЕР</a:t>
                      </a:r>
                    </a:p>
                  </a:txBody>
                  <a:tcPr marL="9525" marR="9525" marT="0" marB="0" anchor="ctr">
                    <a:lnL w="76200" cap="flat" cmpd="sng" algn="ctr">
                      <a:noFill/>
                      <a:prstDash val="solid"/>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solidFill>
                      <a:schemeClr val="accent6">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479</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488</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solidFill>
                      <a:schemeClr val="accent6">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354</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solidFill>
                      <a:schemeClr val="accent6">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567</a:t>
                      </a:r>
                    </a:p>
                  </a:txBody>
                  <a:tcPr marL="9525" marR="9525" marT="9525" marB="0" anchor="ctr">
                    <a:lnL w="6350" cap="flat" cmpd="sng" algn="ctr">
                      <a:solidFill>
                        <a:schemeClr val="tx1"/>
                      </a:solidFill>
                      <a:prstDash val="sysDot"/>
                      <a:round/>
                      <a:headEnd type="none" w="med" len="med"/>
                      <a:tailEnd type="none" w="med" len="med"/>
                    </a:lnL>
                    <a:lnR w="12700" cap="flat" cmpd="sng" algn="ctr">
                      <a:noFill/>
                      <a:prstDash val="solid"/>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solidFill>
                      <a:schemeClr val="accent6">
                        <a:lumMod val="50000"/>
                        <a:alpha val="20000"/>
                      </a:schemeClr>
                    </a:solidFill>
                  </a:tcPr>
                </a:tc>
                <a:extLst>
                  <a:ext uri="{0D108BD9-81ED-4DB2-BD59-A6C34878D82A}">
                    <a16:rowId xmlns:a16="http://schemas.microsoft.com/office/drawing/2014/main" val="1221627480"/>
                  </a:ext>
                </a:extLst>
              </a:tr>
              <a:tr h="148474">
                <a:tc>
                  <a:txBody>
                    <a:bodyPr/>
                    <a:lstStyle/>
                    <a:p>
                      <a:pPr marL="72000" algn="l" fontAlgn="b"/>
                      <a:r>
                        <a:rPr lang="ru-RU" sz="800" b="0" i="0" u="none" strike="noStrike" cap="none" dirty="0">
                          <a:solidFill>
                            <a:srgbClr val="000000"/>
                          </a:solidFill>
                          <a:effectLst/>
                          <a:latin typeface="Arial Narrow" panose="020B0606020202030204" pitchFamily="34" charset="0"/>
                          <a:ea typeface="+mn-ea"/>
                          <a:cs typeface="+mn-cs"/>
                          <a:sym typeface="Arial"/>
                        </a:rPr>
                        <a:t>ҚЫЗМЕТ КӨРСЕТУ ЖӘНЕ САУДА САЛАСЫНЫҢ ЖҰМЫСКЕРЛЕРІ</a:t>
                      </a:r>
                    </a:p>
                  </a:txBody>
                  <a:tcPr marL="9525" marR="9525" marT="0" marB="0" anchor="ctr">
                    <a:lnL w="76200" cap="flat" cmpd="sng" algn="ctr">
                      <a:noFill/>
                      <a:prstDash val="solid"/>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noFill/>
                  </a:tcPr>
                </a:tc>
                <a:tc>
                  <a:txBody>
                    <a:bodyPr/>
                    <a:lstStyle/>
                    <a:p>
                      <a:pPr algn="ctr" fontAlgn="ctr"/>
                      <a:r>
                        <a:rPr lang="ru-RU" sz="800" b="0" i="0" u="none" strike="noStrike">
                          <a:solidFill>
                            <a:srgbClr val="000000"/>
                          </a:solidFill>
                          <a:effectLst/>
                          <a:latin typeface="Arial Narrow" panose="020B0606020202030204" pitchFamily="34" charset="0"/>
                        </a:rPr>
                        <a:t>1 739</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ru-RU" sz="800" b="0" i="0" u="none" strike="noStrike">
                          <a:solidFill>
                            <a:srgbClr val="000000"/>
                          </a:solidFill>
                          <a:effectLst/>
                          <a:latin typeface="Arial Narrow" panose="020B0606020202030204" pitchFamily="34" charset="0"/>
                        </a:rPr>
                        <a:t>2 002</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ru-RU" sz="800" b="0" i="0" u="none" strike="noStrike">
                          <a:solidFill>
                            <a:srgbClr val="000000"/>
                          </a:solidFill>
                          <a:effectLst/>
                          <a:latin typeface="Arial Narrow" panose="020B0606020202030204" pitchFamily="34" charset="0"/>
                        </a:rPr>
                        <a:t>2 455</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ru-RU" sz="800" b="0" i="0" u="none" strike="noStrike">
                          <a:solidFill>
                            <a:srgbClr val="000000"/>
                          </a:solidFill>
                          <a:effectLst/>
                          <a:latin typeface="Arial Narrow" panose="020B0606020202030204" pitchFamily="34" charset="0"/>
                        </a:rPr>
                        <a:t>2 406</a:t>
                      </a:r>
                    </a:p>
                  </a:txBody>
                  <a:tcPr marL="9525" marR="9525" marT="9525" marB="0" anchor="ctr">
                    <a:lnL w="6350" cap="flat" cmpd="sng" algn="ctr">
                      <a:solidFill>
                        <a:schemeClr val="tx1"/>
                      </a:solidFill>
                      <a:prstDash val="sysDot"/>
                      <a:round/>
                      <a:headEnd type="none" w="med" len="med"/>
                      <a:tailEnd type="none" w="med" len="med"/>
                    </a:lnL>
                    <a:lnR w="12700" cap="flat" cmpd="sng" algn="ctr">
                      <a:noFill/>
                      <a:prstDash val="solid"/>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182707914"/>
                  </a:ext>
                </a:extLst>
              </a:tr>
              <a:tr h="148474">
                <a:tc>
                  <a:txBody>
                    <a:bodyPr/>
                    <a:lstStyle/>
                    <a:p>
                      <a:pPr marL="72000" algn="l" fontAlgn="b"/>
                      <a:r>
                        <a:rPr lang="ru-RU" sz="800" b="0" i="0" u="none" strike="noStrike" cap="none" dirty="0">
                          <a:solidFill>
                            <a:srgbClr val="000000"/>
                          </a:solidFill>
                          <a:effectLst/>
                          <a:latin typeface="Arial Narrow" panose="020B0606020202030204" pitchFamily="34" charset="0"/>
                          <a:ea typeface="+mn-ea"/>
                          <a:cs typeface="+mn-cs"/>
                          <a:sym typeface="Arial"/>
                        </a:rPr>
                        <a:t>ФЕРМЕР Ж/Е АУЫЛ/ОРМАН, БАЛЫҚ ШАРУА-ЫҢ Ж/Е БАЛЫҚ АУЛАУ ЖҰМЫС-РЫ</a:t>
                      </a:r>
                    </a:p>
                  </a:txBody>
                  <a:tcPr marL="9525" marR="9525" marT="0" marB="0" anchor="ctr">
                    <a:lnL w="76200" cap="flat" cmpd="sng" algn="ctr">
                      <a:noFill/>
                      <a:prstDash val="solid"/>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solidFill>
                      <a:schemeClr val="accent6">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232</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310</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solidFill>
                      <a:schemeClr val="accent6">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317</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solidFill>
                      <a:schemeClr val="accent6">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212</a:t>
                      </a:r>
                    </a:p>
                  </a:txBody>
                  <a:tcPr marL="9525" marR="9525" marT="9525" marB="0" anchor="ctr">
                    <a:lnL w="6350" cap="flat" cmpd="sng" algn="ctr">
                      <a:solidFill>
                        <a:schemeClr val="tx1"/>
                      </a:solidFill>
                      <a:prstDash val="sysDot"/>
                      <a:round/>
                      <a:headEnd type="none" w="med" len="med"/>
                      <a:tailEnd type="none" w="med" len="med"/>
                    </a:lnL>
                    <a:lnR w="12700" cap="flat" cmpd="sng" algn="ctr">
                      <a:noFill/>
                      <a:prstDash val="solid"/>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solidFill>
                      <a:schemeClr val="accent6">
                        <a:lumMod val="50000"/>
                        <a:alpha val="20000"/>
                      </a:schemeClr>
                    </a:solidFill>
                  </a:tcPr>
                </a:tc>
                <a:extLst>
                  <a:ext uri="{0D108BD9-81ED-4DB2-BD59-A6C34878D82A}">
                    <a16:rowId xmlns:a16="http://schemas.microsoft.com/office/drawing/2014/main" val="3434696259"/>
                  </a:ext>
                </a:extLst>
              </a:tr>
              <a:tr h="148474">
                <a:tc>
                  <a:txBody>
                    <a:bodyPr/>
                    <a:lstStyle/>
                    <a:p>
                      <a:pPr marL="72000" algn="l" fontAlgn="b"/>
                      <a:r>
                        <a:rPr lang="ru-RU" sz="800" b="0" i="0" u="none" strike="noStrike" cap="none" dirty="0">
                          <a:solidFill>
                            <a:srgbClr val="000000"/>
                          </a:solidFill>
                          <a:effectLst/>
                          <a:latin typeface="Arial Narrow" panose="020B0606020202030204" pitchFamily="34" charset="0"/>
                          <a:ea typeface="+mn-ea"/>
                          <a:cs typeface="+mn-cs"/>
                          <a:sym typeface="Arial"/>
                        </a:rPr>
                        <a:t>ӨНЕРКӘСІП, ҚҰРЫЛЫС, КӨЛІК Ж/Е БАСҚА ТЕКТЕС ЖҰМЫСШЫЛАРЫ</a:t>
                      </a:r>
                    </a:p>
                  </a:txBody>
                  <a:tcPr marL="9525" marR="9525" marT="0" marB="0" anchor="ctr">
                    <a:lnL w="76200" cap="flat" cmpd="sng" algn="ctr">
                      <a:noFill/>
                      <a:prstDash val="solid"/>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noFill/>
                  </a:tcPr>
                </a:tc>
                <a:tc>
                  <a:txBody>
                    <a:bodyPr/>
                    <a:lstStyle/>
                    <a:p>
                      <a:pPr algn="ctr" fontAlgn="ctr"/>
                      <a:r>
                        <a:rPr lang="ru-RU" sz="800" b="0" i="0" u="none" strike="noStrike">
                          <a:solidFill>
                            <a:srgbClr val="000000"/>
                          </a:solidFill>
                          <a:effectLst/>
                          <a:latin typeface="Arial Narrow" panose="020B0606020202030204" pitchFamily="34" charset="0"/>
                        </a:rPr>
                        <a:t>2 870</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ru-RU" sz="800" b="0" i="0" u="none" strike="noStrike">
                          <a:solidFill>
                            <a:srgbClr val="000000"/>
                          </a:solidFill>
                          <a:effectLst/>
                          <a:latin typeface="Arial Narrow" panose="020B0606020202030204" pitchFamily="34" charset="0"/>
                        </a:rPr>
                        <a:t>2 852</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ru-RU" sz="800" b="0" i="0" u="none" strike="noStrike">
                          <a:solidFill>
                            <a:srgbClr val="000000"/>
                          </a:solidFill>
                          <a:effectLst/>
                          <a:latin typeface="Arial Narrow" panose="020B0606020202030204" pitchFamily="34" charset="0"/>
                        </a:rPr>
                        <a:t>3 393</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ru-RU" sz="800" b="0" i="0" u="none" strike="noStrike">
                          <a:solidFill>
                            <a:srgbClr val="000000"/>
                          </a:solidFill>
                          <a:effectLst/>
                          <a:latin typeface="Arial Narrow" panose="020B0606020202030204" pitchFamily="34" charset="0"/>
                        </a:rPr>
                        <a:t>3 700</a:t>
                      </a:r>
                    </a:p>
                  </a:txBody>
                  <a:tcPr marL="9525" marR="9525" marT="9525" marB="0" anchor="ctr">
                    <a:lnL w="6350" cap="flat" cmpd="sng" algn="ctr">
                      <a:solidFill>
                        <a:schemeClr val="tx1"/>
                      </a:solidFill>
                      <a:prstDash val="sysDot"/>
                      <a:round/>
                      <a:headEnd type="none" w="med" len="med"/>
                      <a:tailEnd type="none" w="med" len="med"/>
                    </a:lnL>
                    <a:lnR w="12700" cap="flat" cmpd="sng" algn="ctr">
                      <a:noFill/>
                      <a:prstDash val="solid"/>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033135677"/>
                  </a:ext>
                </a:extLst>
              </a:tr>
              <a:tr h="148474">
                <a:tc>
                  <a:txBody>
                    <a:bodyPr/>
                    <a:lstStyle/>
                    <a:p>
                      <a:pPr marL="72000" algn="l" fontAlgn="b"/>
                      <a:r>
                        <a:rPr lang="ru-RU" sz="800" b="0" i="0" u="none" strike="noStrike" cap="none" dirty="0">
                          <a:solidFill>
                            <a:srgbClr val="000000"/>
                          </a:solidFill>
                          <a:effectLst/>
                          <a:latin typeface="Arial Narrow" panose="020B0606020202030204" pitchFamily="34" charset="0"/>
                          <a:ea typeface="+mn-ea"/>
                          <a:cs typeface="+mn-cs"/>
                          <a:sym typeface="Arial"/>
                        </a:rPr>
                        <a:t>ӨНДІРІСТІК ЖАБДЫҚ ОПЕРАТОРЛАРЫ, ҚҰРАСТЫРУШЫЛАРЫ Ж/Е ЖҮРГІЗУШІЛЕРІ</a:t>
                      </a:r>
                    </a:p>
                  </a:txBody>
                  <a:tcPr marL="9525" marR="9525" marT="0" marB="0" anchor="ctr">
                    <a:lnL w="76200" cap="flat" cmpd="sng" algn="ctr">
                      <a:noFill/>
                      <a:prstDash val="solid"/>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solidFill>
                      <a:schemeClr val="accent6">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1 953</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2 375</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solidFill>
                      <a:schemeClr val="accent6">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2 730</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solidFill>
                      <a:schemeClr val="accent6">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2 958</a:t>
                      </a:r>
                    </a:p>
                  </a:txBody>
                  <a:tcPr marL="9525" marR="9525" marT="9525" marB="0" anchor="ctr">
                    <a:lnL w="6350" cap="flat" cmpd="sng" algn="ctr">
                      <a:solidFill>
                        <a:schemeClr val="tx1"/>
                      </a:solidFill>
                      <a:prstDash val="sysDot"/>
                      <a:round/>
                      <a:headEnd type="none" w="med" len="med"/>
                      <a:tailEnd type="none" w="med" len="med"/>
                    </a:lnL>
                    <a:lnR w="12700" cap="flat" cmpd="sng" algn="ctr">
                      <a:noFill/>
                      <a:prstDash val="solid"/>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solidFill>
                      <a:schemeClr val="accent6">
                        <a:lumMod val="50000"/>
                        <a:alpha val="20000"/>
                      </a:schemeClr>
                    </a:solidFill>
                  </a:tcPr>
                </a:tc>
                <a:extLst>
                  <a:ext uri="{0D108BD9-81ED-4DB2-BD59-A6C34878D82A}">
                    <a16:rowId xmlns:a16="http://schemas.microsoft.com/office/drawing/2014/main" val="3877348172"/>
                  </a:ext>
                </a:extLst>
              </a:tr>
              <a:tr h="148474">
                <a:tc>
                  <a:txBody>
                    <a:bodyPr/>
                    <a:lstStyle/>
                    <a:p>
                      <a:pPr marL="72000" algn="l" fontAlgn="b"/>
                      <a:r>
                        <a:rPr lang="ru-RU" sz="800" b="0" i="0" u="none" strike="noStrike" cap="none" dirty="0">
                          <a:solidFill>
                            <a:srgbClr val="000000"/>
                          </a:solidFill>
                          <a:effectLst/>
                          <a:latin typeface="Arial Narrow" panose="020B0606020202030204" pitchFamily="34" charset="0"/>
                          <a:ea typeface="+mn-ea"/>
                          <a:cs typeface="+mn-cs"/>
                          <a:sym typeface="Arial"/>
                        </a:rPr>
                        <a:t>БІЛІКТІЛІГІ ЖОҚ ЖҰМЫСШЫЛАР</a:t>
                      </a:r>
                    </a:p>
                  </a:txBody>
                  <a:tcPr marL="9525" marR="9525" marT="0" marB="0" anchor="ctr">
                    <a:lnL w="76200" cap="flat" cmpd="sng" algn="ctr">
                      <a:noFill/>
                      <a:prstDash val="solid"/>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noFill/>
                  </a:tcPr>
                </a:tc>
                <a:tc>
                  <a:txBody>
                    <a:bodyPr/>
                    <a:lstStyle/>
                    <a:p>
                      <a:pPr algn="ctr" fontAlgn="ctr"/>
                      <a:r>
                        <a:rPr lang="ru-RU" sz="800" b="0" i="0" u="none" strike="noStrike" dirty="0">
                          <a:solidFill>
                            <a:srgbClr val="000000"/>
                          </a:solidFill>
                          <a:effectLst/>
                          <a:latin typeface="Arial Narrow" panose="020B0606020202030204" pitchFamily="34" charset="0"/>
                        </a:rPr>
                        <a:t>2 531</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ru-RU" sz="800" b="0" i="0" u="none" strike="noStrike">
                          <a:solidFill>
                            <a:srgbClr val="000000"/>
                          </a:solidFill>
                          <a:effectLst/>
                          <a:latin typeface="Arial Narrow" panose="020B0606020202030204" pitchFamily="34" charset="0"/>
                        </a:rPr>
                        <a:t>2 590</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ru-RU" sz="800" b="0" i="0" u="none" strike="noStrike">
                          <a:solidFill>
                            <a:srgbClr val="000000"/>
                          </a:solidFill>
                          <a:effectLst/>
                          <a:latin typeface="Arial Narrow" panose="020B0606020202030204" pitchFamily="34" charset="0"/>
                        </a:rPr>
                        <a:t>3 789</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ru-RU" sz="800" b="0" i="0" u="none" strike="noStrike" dirty="0">
                          <a:solidFill>
                            <a:srgbClr val="000000"/>
                          </a:solidFill>
                          <a:effectLst/>
                          <a:latin typeface="Arial Narrow" panose="020B0606020202030204" pitchFamily="34" charset="0"/>
                        </a:rPr>
                        <a:t>4 432</a:t>
                      </a:r>
                    </a:p>
                  </a:txBody>
                  <a:tcPr marL="9525" marR="9525" marT="9525" marB="0" anchor="ctr">
                    <a:lnL w="6350" cap="flat" cmpd="sng" algn="ctr">
                      <a:solidFill>
                        <a:schemeClr val="tx1"/>
                      </a:solidFill>
                      <a:prstDash val="sysDot"/>
                      <a:round/>
                      <a:headEnd type="none" w="med" len="med"/>
                      <a:tailEnd type="none" w="med" len="med"/>
                    </a:lnL>
                    <a:lnR w="12700" cap="flat" cmpd="sng" algn="ctr">
                      <a:noFill/>
                      <a:prstDash val="solid"/>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605250712"/>
                  </a:ext>
                </a:extLst>
              </a:tr>
            </a:tbl>
          </a:graphicData>
        </a:graphic>
      </p:graphicFrame>
      <p:sp>
        <p:nvSpPr>
          <p:cNvPr id="15" name="Заголовок 3">
            <a:extLst>
              <a:ext uri="{FF2B5EF4-FFF2-40B4-BE49-F238E27FC236}">
                <a16:creationId xmlns:a16="http://schemas.microsoft.com/office/drawing/2014/main" id="{45056B73-6214-B10F-602F-FB014D8C2FA6}"/>
              </a:ext>
            </a:extLst>
          </p:cNvPr>
          <p:cNvSpPr txBox="1">
            <a:spLocks/>
          </p:cNvSpPr>
          <p:nvPr/>
        </p:nvSpPr>
        <p:spPr>
          <a:xfrm>
            <a:off x="3410802" y="3740847"/>
            <a:ext cx="2733405" cy="409575"/>
          </a:xfrm>
          <a:prstGeom prst="rect">
            <a:avLst/>
          </a:prstGeom>
        </p:spPr>
        <p:txBody>
          <a:bodyPr anchor="ctr"/>
          <a:lstStyle>
            <a:defPPr marR="0" lvl="0" algn="l" rtl="0">
              <a:lnSpc>
                <a:spcPct val="100000"/>
              </a:lnSpc>
              <a:spcBef>
                <a:spcPts val="0"/>
              </a:spcBef>
              <a:spcAft>
                <a:spcPts val="0"/>
              </a:spcAft>
            </a:defPPr>
            <a:lvl1pPr marR="0" lvl="0" algn="l" rtl="0" eaLnBrk="1" hangingPunct="1">
              <a:lnSpc>
                <a:spcPct val="100000"/>
              </a:lnSpc>
              <a:spcBef>
                <a:spcPts val="0"/>
              </a:spcBef>
              <a:spcAft>
                <a:spcPts val="0"/>
              </a:spcAft>
              <a:buNone/>
              <a:defRPr sz="2667" b="1" i="0" u="none" strike="noStrike" cap="none">
                <a:solidFill>
                  <a:srgbClr val="007F76"/>
                </a:solidFill>
                <a:latin typeface="Arial" panose="020B0604020202020204" pitchFamily="34" charset="0"/>
                <a:ea typeface="Calibri" panose="020F0502020204030204" pitchFamily="34" charset="0"/>
                <a:cs typeface="Arial" panose="020B0604020202020204" pitchFamily="34" charset="0"/>
                <a:sym typeface="Arial"/>
              </a:defRPr>
            </a:lvl1pPr>
          </a:lstStyle>
          <a:p>
            <a:pPr algn="ctr" defTabSz="914400">
              <a:lnSpc>
                <a:spcPct val="80000"/>
              </a:lnSpc>
            </a:pPr>
            <a:r>
              <a:rPr lang="ru-RU" sz="1100" kern="0" dirty="0" err="1">
                <a:solidFill>
                  <a:schemeClr val="accent6">
                    <a:lumMod val="50000"/>
                  </a:schemeClr>
                </a:solidFill>
              </a:rPr>
              <a:t>Пессимистік</a:t>
            </a:r>
            <a:r>
              <a:rPr lang="ru-RU" sz="1100" kern="0" dirty="0">
                <a:solidFill>
                  <a:schemeClr val="accent6">
                    <a:lumMod val="50000"/>
                  </a:schemeClr>
                </a:solidFill>
              </a:rPr>
              <a:t> </a:t>
            </a:r>
            <a:r>
              <a:rPr lang="en-US" sz="1100" kern="0" dirty="0">
                <a:solidFill>
                  <a:schemeClr val="accent6">
                    <a:lumMod val="50000"/>
                  </a:schemeClr>
                </a:solidFill>
              </a:rPr>
              <a:t>~ </a:t>
            </a:r>
            <a:r>
              <a:rPr lang="ru-RU" sz="1400" kern="0" dirty="0">
                <a:solidFill>
                  <a:schemeClr val="accent6">
                    <a:lumMod val="50000"/>
                  </a:schemeClr>
                </a:solidFill>
              </a:rPr>
              <a:t>65,6 </a:t>
            </a:r>
            <a:r>
              <a:rPr lang="ru-RU" sz="1400" kern="0" dirty="0" err="1">
                <a:solidFill>
                  <a:schemeClr val="accent6">
                    <a:lumMod val="50000"/>
                  </a:schemeClr>
                </a:solidFill>
              </a:rPr>
              <a:t>мың</a:t>
            </a:r>
            <a:endParaRPr lang="ru-KZ" sz="1100" kern="0" dirty="0">
              <a:solidFill>
                <a:schemeClr val="accent6">
                  <a:lumMod val="50000"/>
                </a:schemeClr>
              </a:solidFill>
            </a:endParaRPr>
          </a:p>
        </p:txBody>
      </p:sp>
      <p:sp>
        <p:nvSpPr>
          <p:cNvPr id="3" name="Номер слайда 2">
            <a:extLst>
              <a:ext uri="{FF2B5EF4-FFF2-40B4-BE49-F238E27FC236}">
                <a16:creationId xmlns:a16="http://schemas.microsoft.com/office/drawing/2014/main" id="{0FE3E8E7-F31A-7D55-7372-1BEAD488D2B4}"/>
              </a:ext>
            </a:extLst>
          </p:cNvPr>
          <p:cNvSpPr>
            <a:spLocks noGrp="1"/>
          </p:cNvSpPr>
          <p:nvPr>
            <p:ph type="sldNum" sz="quarter" idx="12"/>
          </p:nvPr>
        </p:nvSpPr>
        <p:spPr/>
        <p:txBody>
          <a:bodyPr/>
          <a:lstStyle/>
          <a:p>
            <a:fld id="{4060C6F1-8618-4CCA-B45E-7B199C8F5830}" type="slidenum">
              <a:rPr lang="ru-RU" smtClean="0"/>
              <a:pPr/>
              <a:t>59</a:t>
            </a:fld>
            <a:r>
              <a:rPr lang="en-US" dirty="0"/>
              <a:t> </a:t>
            </a:r>
            <a:r>
              <a:rPr lang="ru-RU" dirty="0"/>
              <a:t>из 82</a:t>
            </a:r>
          </a:p>
        </p:txBody>
      </p:sp>
      <p:sp>
        <p:nvSpPr>
          <p:cNvPr id="6" name="Заголовок 3">
            <a:extLst>
              <a:ext uri="{FF2B5EF4-FFF2-40B4-BE49-F238E27FC236}">
                <a16:creationId xmlns:a16="http://schemas.microsoft.com/office/drawing/2014/main" id="{AC634985-2978-6D1D-9219-6D9F23D568B0}"/>
              </a:ext>
            </a:extLst>
          </p:cNvPr>
          <p:cNvSpPr txBox="1">
            <a:spLocks/>
          </p:cNvSpPr>
          <p:nvPr/>
        </p:nvSpPr>
        <p:spPr>
          <a:xfrm>
            <a:off x="72000" y="0"/>
            <a:ext cx="12120000" cy="859626"/>
          </a:xfrm>
          <a:prstGeom prst="rect">
            <a:avLst/>
          </a:prstGeom>
        </p:spPr>
        <p:txBody>
          <a:bodyPr anchor="ctr"/>
          <a:lstStyle>
            <a:defPPr marR="0" lvl="0" algn="l" rtl="0">
              <a:lnSpc>
                <a:spcPct val="100000"/>
              </a:lnSpc>
              <a:spcBef>
                <a:spcPts val="0"/>
              </a:spcBef>
              <a:spcAft>
                <a:spcPts val="0"/>
              </a:spcAft>
            </a:defPPr>
            <a:lvl1pPr marR="0" lvl="0" algn="l" rtl="0" eaLnBrk="1" hangingPunct="1">
              <a:lnSpc>
                <a:spcPct val="100000"/>
              </a:lnSpc>
              <a:spcBef>
                <a:spcPts val="0"/>
              </a:spcBef>
              <a:spcAft>
                <a:spcPts val="0"/>
              </a:spcAft>
              <a:buNone/>
              <a:defRPr sz="2667" b="1" i="0" u="none" strike="noStrike" cap="none">
                <a:solidFill>
                  <a:srgbClr val="007F76"/>
                </a:solidFill>
                <a:latin typeface="Arial" panose="020B0604020202020204" pitchFamily="34" charset="0"/>
                <a:ea typeface="Calibri" panose="020F0502020204030204" pitchFamily="34" charset="0"/>
                <a:cs typeface="Arial" panose="020B0604020202020204" pitchFamily="34" charset="0"/>
                <a:sym typeface="Arial"/>
              </a:defRPr>
            </a:lvl1pPr>
          </a:lstStyle>
          <a:p>
            <a:pPr defTabSz="914400"/>
            <a:r>
              <a:rPr lang="ru-RU" sz="2400" dirty="0"/>
              <a:t>Павлодар </a:t>
            </a:r>
            <a:r>
              <a:rPr lang="ru-RU" sz="2400" dirty="0" err="1"/>
              <a:t>облысындағы</a:t>
            </a:r>
            <a:r>
              <a:rPr lang="ru-RU" sz="2400" dirty="0"/>
              <a:t> бос </a:t>
            </a:r>
            <a:r>
              <a:rPr lang="ru-RU" sz="2400" dirty="0" err="1"/>
              <a:t>жұмыс</a:t>
            </a:r>
            <a:r>
              <a:rPr lang="ru-RU" sz="2400" dirty="0"/>
              <a:t> </a:t>
            </a:r>
            <a:r>
              <a:rPr lang="ru-RU" sz="2400" dirty="0" err="1"/>
              <a:t>орындарының</a:t>
            </a:r>
            <a:r>
              <a:rPr lang="ru-RU" sz="2400" dirty="0"/>
              <a:t> </a:t>
            </a:r>
            <a:r>
              <a:rPr lang="ru-RU" sz="2400" dirty="0" err="1"/>
              <a:t>негізгі</a:t>
            </a:r>
            <a:r>
              <a:rPr lang="ru-RU" sz="2400" dirty="0"/>
              <a:t> </a:t>
            </a:r>
            <a:r>
              <a:rPr lang="ru-RU" sz="2400" dirty="0" err="1"/>
              <a:t>көрсеткіштері</a:t>
            </a:r>
            <a:endParaRPr lang="ru-KZ" sz="2400" kern="0" dirty="0"/>
          </a:p>
        </p:txBody>
      </p:sp>
      <p:graphicFrame>
        <p:nvGraphicFramePr>
          <p:cNvPr id="5" name="Диаграмма 4">
            <a:extLst>
              <a:ext uri="{FF2B5EF4-FFF2-40B4-BE49-F238E27FC236}">
                <a16:creationId xmlns:a16="http://schemas.microsoft.com/office/drawing/2014/main" id="{788C86C1-5554-716E-F3C9-BE0E716A6711}"/>
              </a:ext>
            </a:extLst>
          </p:cNvPr>
          <p:cNvGraphicFramePr/>
          <p:nvPr/>
        </p:nvGraphicFramePr>
        <p:xfrm>
          <a:off x="71999" y="1244713"/>
          <a:ext cx="6313561" cy="2460512"/>
        </p:xfrm>
        <a:graphic>
          <a:graphicData uri="http://schemas.openxmlformats.org/drawingml/2006/chart">
            <c:chart xmlns:c="http://schemas.openxmlformats.org/drawingml/2006/chart" xmlns:r="http://schemas.openxmlformats.org/officeDocument/2006/relationships" r:id="rId2"/>
          </a:graphicData>
        </a:graphic>
      </p:graphicFrame>
      <p:graphicFrame>
        <p:nvGraphicFramePr>
          <p:cNvPr id="7" name="Диаграмма 6">
            <a:extLst>
              <a:ext uri="{FF2B5EF4-FFF2-40B4-BE49-F238E27FC236}">
                <a16:creationId xmlns:a16="http://schemas.microsoft.com/office/drawing/2014/main" id="{E0DC69FB-5FF3-973A-3243-D6E26487BC70}"/>
              </a:ext>
            </a:extLst>
          </p:cNvPr>
          <p:cNvGraphicFramePr/>
          <p:nvPr/>
        </p:nvGraphicFramePr>
        <p:xfrm>
          <a:off x="103102" y="3956050"/>
          <a:ext cx="3022653" cy="2690506"/>
        </p:xfrm>
        <a:graphic>
          <a:graphicData uri="http://schemas.openxmlformats.org/drawingml/2006/chart">
            <c:chart xmlns:c="http://schemas.openxmlformats.org/drawingml/2006/chart" xmlns:r="http://schemas.openxmlformats.org/officeDocument/2006/relationships" r:id="rId3"/>
          </a:graphicData>
        </a:graphic>
      </p:graphicFrame>
      <p:graphicFrame>
        <p:nvGraphicFramePr>
          <p:cNvPr id="9" name="Диаграмма 8">
            <a:extLst>
              <a:ext uri="{FF2B5EF4-FFF2-40B4-BE49-F238E27FC236}">
                <a16:creationId xmlns:a16="http://schemas.microsoft.com/office/drawing/2014/main" id="{95D9626B-49CB-C876-797D-BCC0C1BBD715}"/>
              </a:ext>
            </a:extLst>
          </p:cNvPr>
          <p:cNvGraphicFramePr/>
          <p:nvPr/>
        </p:nvGraphicFramePr>
        <p:xfrm>
          <a:off x="3266179" y="3956050"/>
          <a:ext cx="3022653" cy="2690506"/>
        </p:xfrm>
        <a:graphic>
          <a:graphicData uri="http://schemas.openxmlformats.org/drawingml/2006/chart">
            <c:chart xmlns:c="http://schemas.openxmlformats.org/drawingml/2006/chart" xmlns:r="http://schemas.openxmlformats.org/officeDocument/2006/relationships" r:id="rId4"/>
          </a:graphicData>
        </a:graphic>
      </p:graphicFrame>
      <p:cxnSp>
        <p:nvCxnSpPr>
          <p:cNvPr id="11" name="Прямая соединительная линия 10">
            <a:extLst>
              <a:ext uri="{FF2B5EF4-FFF2-40B4-BE49-F238E27FC236}">
                <a16:creationId xmlns:a16="http://schemas.microsoft.com/office/drawing/2014/main" id="{99657457-206A-9F40-19FD-19D2B79F1EF4}"/>
              </a:ext>
            </a:extLst>
          </p:cNvPr>
          <p:cNvCxnSpPr>
            <a:cxnSpLocks/>
          </p:cNvCxnSpPr>
          <p:nvPr/>
        </p:nvCxnSpPr>
        <p:spPr>
          <a:xfrm>
            <a:off x="3200401" y="3750906"/>
            <a:ext cx="0" cy="2799183"/>
          </a:xfrm>
          <a:prstGeom prst="line">
            <a:avLst/>
          </a:prstGeom>
          <a:ln>
            <a:solidFill>
              <a:srgbClr val="007F76"/>
            </a:solidFill>
          </a:ln>
        </p:spPr>
        <p:style>
          <a:lnRef idx="1">
            <a:schemeClr val="accent1"/>
          </a:lnRef>
          <a:fillRef idx="0">
            <a:schemeClr val="accent1"/>
          </a:fillRef>
          <a:effectRef idx="0">
            <a:schemeClr val="accent1"/>
          </a:effectRef>
          <a:fontRef idx="minor">
            <a:schemeClr val="tx1"/>
          </a:fontRef>
        </p:style>
      </p:cxnSp>
      <p:sp>
        <p:nvSpPr>
          <p:cNvPr id="12" name="Заголовок 3">
            <a:extLst>
              <a:ext uri="{FF2B5EF4-FFF2-40B4-BE49-F238E27FC236}">
                <a16:creationId xmlns:a16="http://schemas.microsoft.com/office/drawing/2014/main" id="{E6E92AF7-86AB-ABC1-7734-2F295192455D}"/>
              </a:ext>
            </a:extLst>
          </p:cNvPr>
          <p:cNvSpPr txBox="1">
            <a:spLocks/>
          </p:cNvSpPr>
          <p:nvPr/>
        </p:nvSpPr>
        <p:spPr>
          <a:xfrm>
            <a:off x="366141" y="780178"/>
            <a:ext cx="5778066" cy="409575"/>
          </a:xfrm>
          <a:prstGeom prst="rect">
            <a:avLst/>
          </a:prstGeom>
        </p:spPr>
        <p:txBody>
          <a:bodyPr anchor="ctr"/>
          <a:lstStyle>
            <a:defPPr marR="0" lvl="0" algn="l" rtl="0">
              <a:lnSpc>
                <a:spcPct val="100000"/>
              </a:lnSpc>
              <a:spcBef>
                <a:spcPts val="0"/>
              </a:spcBef>
              <a:spcAft>
                <a:spcPts val="0"/>
              </a:spcAft>
            </a:defPPr>
            <a:lvl1pPr marR="0" lvl="0" algn="l" rtl="0" eaLnBrk="1" hangingPunct="1">
              <a:lnSpc>
                <a:spcPct val="100000"/>
              </a:lnSpc>
              <a:spcBef>
                <a:spcPts val="0"/>
              </a:spcBef>
              <a:spcAft>
                <a:spcPts val="0"/>
              </a:spcAft>
              <a:buNone/>
              <a:defRPr sz="2667" b="1" i="0" u="none" strike="noStrike" cap="none">
                <a:solidFill>
                  <a:srgbClr val="007F76"/>
                </a:solidFill>
                <a:latin typeface="Arial" panose="020B0604020202020204" pitchFamily="34" charset="0"/>
                <a:ea typeface="Calibri" panose="020F0502020204030204" pitchFamily="34" charset="0"/>
                <a:cs typeface="Arial" panose="020B0604020202020204" pitchFamily="34" charset="0"/>
                <a:sym typeface="Arial"/>
              </a:defRPr>
            </a:lvl1pPr>
          </a:lstStyle>
          <a:p>
            <a:pPr algn="ctr" defTabSz="914400"/>
            <a:r>
              <a:rPr lang="ru-RU" sz="1400" kern="0" dirty="0" err="1"/>
              <a:t>Базалық</a:t>
            </a:r>
            <a:r>
              <a:rPr lang="ru-RU" sz="1400" kern="0" dirty="0"/>
              <a:t> сценарий </a:t>
            </a:r>
            <a:r>
              <a:rPr lang="en-US" sz="1800" kern="0" dirty="0"/>
              <a:t>~ </a:t>
            </a:r>
            <a:r>
              <a:rPr lang="ru-RU" sz="1800" kern="0" dirty="0"/>
              <a:t>66,9</a:t>
            </a:r>
            <a:r>
              <a:rPr lang="en-US" sz="1800" kern="0" dirty="0"/>
              <a:t> </a:t>
            </a:r>
            <a:r>
              <a:rPr lang="ru-RU" sz="1800" kern="0" dirty="0" err="1"/>
              <a:t>мың</a:t>
            </a:r>
            <a:r>
              <a:rPr lang="ru-RU" sz="1800" kern="0" dirty="0"/>
              <a:t>. бос </a:t>
            </a:r>
            <a:r>
              <a:rPr lang="ru-RU" sz="1800" kern="0" dirty="0" err="1"/>
              <a:t>орын</a:t>
            </a:r>
            <a:r>
              <a:rPr lang="ru-RU" sz="1800" kern="0" dirty="0"/>
              <a:t> 2023 </a:t>
            </a:r>
            <a:r>
              <a:rPr lang="ru-RU" sz="1800" kern="0" dirty="0" err="1"/>
              <a:t>жылда</a:t>
            </a:r>
            <a:endParaRPr lang="ru-KZ" sz="1400" kern="0" dirty="0"/>
          </a:p>
        </p:txBody>
      </p:sp>
      <p:sp>
        <p:nvSpPr>
          <p:cNvPr id="13" name="Заголовок 3">
            <a:extLst>
              <a:ext uri="{FF2B5EF4-FFF2-40B4-BE49-F238E27FC236}">
                <a16:creationId xmlns:a16="http://schemas.microsoft.com/office/drawing/2014/main" id="{629F0D5E-8C8A-1656-D706-B19255A33A9B}"/>
              </a:ext>
            </a:extLst>
          </p:cNvPr>
          <p:cNvSpPr txBox="1">
            <a:spLocks/>
          </p:cNvSpPr>
          <p:nvPr/>
        </p:nvSpPr>
        <p:spPr>
          <a:xfrm>
            <a:off x="396649" y="3740847"/>
            <a:ext cx="2496574" cy="409575"/>
          </a:xfrm>
          <a:prstGeom prst="rect">
            <a:avLst/>
          </a:prstGeom>
        </p:spPr>
        <p:txBody>
          <a:bodyPr anchor="ctr"/>
          <a:lstStyle>
            <a:defPPr marR="0" lvl="0" algn="l" rtl="0">
              <a:lnSpc>
                <a:spcPct val="100000"/>
              </a:lnSpc>
              <a:spcBef>
                <a:spcPts val="0"/>
              </a:spcBef>
              <a:spcAft>
                <a:spcPts val="0"/>
              </a:spcAft>
            </a:defPPr>
            <a:lvl1pPr marR="0" lvl="0" algn="l" rtl="0" eaLnBrk="1" hangingPunct="1">
              <a:lnSpc>
                <a:spcPct val="100000"/>
              </a:lnSpc>
              <a:spcBef>
                <a:spcPts val="0"/>
              </a:spcBef>
              <a:spcAft>
                <a:spcPts val="0"/>
              </a:spcAft>
              <a:buNone/>
              <a:defRPr sz="2667" b="1" i="0" u="none" strike="noStrike" cap="none">
                <a:solidFill>
                  <a:srgbClr val="007F76"/>
                </a:solidFill>
                <a:latin typeface="Arial" panose="020B0604020202020204" pitchFamily="34" charset="0"/>
                <a:ea typeface="Calibri" panose="020F0502020204030204" pitchFamily="34" charset="0"/>
                <a:cs typeface="Arial" panose="020B0604020202020204" pitchFamily="34" charset="0"/>
                <a:sym typeface="Arial"/>
              </a:defRPr>
            </a:lvl1pPr>
          </a:lstStyle>
          <a:p>
            <a:pPr algn="ctr" defTabSz="914400">
              <a:lnSpc>
                <a:spcPct val="80000"/>
              </a:lnSpc>
            </a:pPr>
            <a:r>
              <a:rPr lang="ru-RU" sz="1100" kern="0" dirty="0" err="1">
                <a:solidFill>
                  <a:schemeClr val="accent3">
                    <a:lumMod val="50000"/>
                  </a:schemeClr>
                </a:solidFill>
              </a:rPr>
              <a:t>Оптимистік</a:t>
            </a:r>
            <a:r>
              <a:rPr lang="ru-RU" sz="1100" kern="0" dirty="0">
                <a:solidFill>
                  <a:schemeClr val="accent3">
                    <a:lumMod val="50000"/>
                  </a:schemeClr>
                </a:solidFill>
              </a:rPr>
              <a:t> </a:t>
            </a:r>
            <a:r>
              <a:rPr lang="en-US" sz="1100" kern="0" dirty="0">
                <a:solidFill>
                  <a:schemeClr val="accent3">
                    <a:lumMod val="50000"/>
                  </a:schemeClr>
                </a:solidFill>
              </a:rPr>
              <a:t>~ </a:t>
            </a:r>
            <a:r>
              <a:rPr lang="ru-RU" sz="1400" kern="0" dirty="0">
                <a:solidFill>
                  <a:schemeClr val="accent3">
                    <a:lumMod val="50000"/>
                  </a:schemeClr>
                </a:solidFill>
              </a:rPr>
              <a:t>68,8 </a:t>
            </a:r>
            <a:r>
              <a:rPr lang="ru-RU" sz="1400" kern="0" dirty="0" err="1">
                <a:solidFill>
                  <a:schemeClr val="accent3">
                    <a:lumMod val="50000"/>
                  </a:schemeClr>
                </a:solidFill>
              </a:rPr>
              <a:t>мың</a:t>
            </a:r>
            <a:endParaRPr lang="ru-KZ" sz="1100" kern="0" dirty="0">
              <a:solidFill>
                <a:schemeClr val="accent3">
                  <a:lumMod val="50000"/>
                </a:schemeClr>
              </a:solidFill>
            </a:endParaRPr>
          </a:p>
        </p:txBody>
      </p:sp>
      <p:grpSp>
        <p:nvGrpSpPr>
          <p:cNvPr id="16" name="Группа 15">
            <a:extLst>
              <a:ext uri="{FF2B5EF4-FFF2-40B4-BE49-F238E27FC236}">
                <a16:creationId xmlns:a16="http://schemas.microsoft.com/office/drawing/2014/main" id="{C74DEBE5-BB09-E0A1-2504-B25BF7A94D4D}"/>
              </a:ext>
            </a:extLst>
          </p:cNvPr>
          <p:cNvGrpSpPr/>
          <p:nvPr/>
        </p:nvGrpSpPr>
        <p:grpSpPr>
          <a:xfrm>
            <a:off x="4178300" y="1297305"/>
            <a:ext cx="1905000" cy="159385"/>
            <a:chOff x="731520" y="1257300"/>
            <a:chExt cx="7978140" cy="251266"/>
          </a:xfrm>
        </p:grpSpPr>
        <p:cxnSp>
          <p:nvCxnSpPr>
            <p:cNvPr id="17" name="Прямая соединительная линия 16">
              <a:extLst>
                <a:ext uri="{FF2B5EF4-FFF2-40B4-BE49-F238E27FC236}">
                  <a16:creationId xmlns:a16="http://schemas.microsoft.com/office/drawing/2014/main" id="{2AFDDB50-8B04-6E17-9993-8AFD25A3ACC8}"/>
                </a:ext>
              </a:extLst>
            </p:cNvPr>
            <p:cNvCxnSpPr>
              <a:cxnSpLocks/>
            </p:cNvCxnSpPr>
            <p:nvPr/>
          </p:nvCxnSpPr>
          <p:spPr>
            <a:xfrm>
              <a:off x="737818" y="1257300"/>
              <a:ext cx="0" cy="251266"/>
            </a:xfrm>
            <a:prstGeom prst="line">
              <a:avLst/>
            </a:prstGeom>
            <a:ln w="19050">
              <a:solidFill>
                <a:srgbClr val="007F76"/>
              </a:solidFill>
            </a:ln>
          </p:spPr>
          <p:style>
            <a:lnRef idx="1">
              <a:schemeClr val="accent1"/>
            </a:lnRef>
            <a:fillRef idx="0">
              <a:schemeClr val="accent1"/>
            </a:fillRef>
            <a:effectRef idx="0">
              <a:schemeClr val="accent1"/>
            </a:effectRef>
            <a:fontRef idx="minor">
              <a:schemeClr val="tx1"/>
            </a:fontRef>
          </p:style>
        </p:cxnSp>
        <p:cxnSp>
          <p:nvCxnSpPr>
            <p:cNvPr id="18" name="Прямая соединительная линия 17">
              <a:extLst>
                <a:ext uri="{FF2B5EF4-FFF2-40B4-BE49-F238E27FC236}">
                  <a16:creationId xmlns:a16="http://schemas.microsoft.com/office/drawing/2014/main" id="{83EB6613-AB26-9218-D288-8C2935AFBB23}"/>
                </a:ext>
              </a:extLst>
            </p:cNvPr>
            <p:cNvCxnSpPr>
              <a:cxnSpLocks/>
            </p:cNvCxnSpPr>
            <p:nvPr/>
          </p:nvCxnSpPr>
          <p:spPr>
            <a:xfrm flipH="1">
              <a:off x="731520" y="1257300"/>
              <a:ext cx="7978140" cy="0"/>
            </a:xfrm>
            <a:prstGeom prst="line">
              <a:avLst/>
            </a:prstGeom>
            <a:ln w="19050">
              <a:solidFill>
                <a:srgbClr val="007F76"/>
              </a:solidFill>
            </a:ln>
          </p:spPr>
          <p:style>
            <a:lnRef idx="1">
              <a:schemeClr val="accent1"/>
            </a:lnRef>
            <a:fillRef idx="0">
              <a:schemeClr val="accent1"/>
            </a:fillRef>
            <a:effectRef idx="0">
              <a:schemeClr val="accent1"/>
            </a:effectRef>
            <a:fontRef idx="minor">
              <a:schemeClr val="tx1"/>
            </a:fontRef>
          </p:style>
        </p:cxnSp>
        <p:cxnSp>
          <p:nvCxnSpPr>
            <p:cNvPr id="19" name="Прямая соединительная линия 18">
              <a:extLst>
                <a:ext uri="{FF2B5EF4-FFF2-40B4-BE49-F238E27FC236}">
                  <a16:creationId xmlns:a16="http://schemas.microsoft.com/office/drawing/2014/main" id="{CDDFDD74-1D08-20C2-50F8-5037B7CE1F5C}"/>
                </a:ext>
              </a:extLst>
            </p:cNvPr>
            <p:cNvCxnSpPr>
              <a:cxnSpLocks/>
            </p:cNvCxnSpPr>
            <p:nvPr/>
          </p:nvCxnSpPr>
          <p:spPr>
            <a:xfrm>
              <a:off x="8700718" y="1257300"/>
              <a:ext cx="0" cy="251266"/>
            </a:xfrm>
            <a:prstGeom prst="line">
              <a:avLst/>
            </a:prstGeom>
            <a:ln w="19050">
              <a:solidFill>
                <a:srgbClr val="007F76"/>
              </a:solidFill>
            </a:ln>
          </p:spPr>
          <p:style>
            <a:lnRef idx="1">
              <a:schemeClr val="accent1"/>
            </a:lnRef>
            <a:fillRef idx="0">
              <a:schemeClr val="accent1"/>
            </a:fillRef>
            <a:effectRef idx="0">
              <a:schemeClr val="accent1"/>
            </a:effectRef>
            <a:fontRef idx="minor">
              <a:schemeClr val="tx1"/>
            </a:fontRef>
          </p:style>
        </p:cxnSp>
      </p:grpSp>
      <p:cxnSp>
        <p:nvCxnSpPr>
          <p:cNvPr id="22" name="Прямая соединительная линия 21">
            <a:extLst>
              <a:ext uri="{FF2B5EF4-FFF2-40B4-BE49-F238E27FC236}">
                <a16:creationId xmlns:a16="http://schemas.microsoft.com/office/drawing/2014/main" id="{923425D7-6B5C-A041-7206-D39A60A59783}"/>
              </a:ext>
            </a:extLst>
          </p:cNvPr>
          <p:cNvCxnSpPr>
            <a:cxnSpLocks/>
          </p:cNvCxnSpPr>
          <p:nvPr/>
        </p:nvCxnSpPr>
        <p:spPr>
          <a:xfrm>
            <a:off x="158620" y="3750710"/>
            <a:ext cx="6061205" cy="0"/>
          </a:xfrm>
          <a:prstGeom prst="line">
            <a:avLst/>
          </a:prstGeom>
          <a:ln>
            <a:solidFill>
              <a:srgbClr val="007F76"/>
            </a:solidFill>
          </a:ln>
        </p:spPr>
        <p:style>
          <a:lnRef idx="1">
            <a:schemeClr val="accent1"/>
          </a:lnRef>
          <a:fillRef idx="0">
            <a:schemeClr val="accent1"/>
          </a:fillRef>
          <a:effectRef idx="0">
            <a:schemeClr val="accent1"/>
          </a:effectRef>
          <a:fontRef idx="minor">
            <a:schemeClr val="tx1"/>
          </a:fontRef>
        </p:style>
      </p:cxnSp>
      <p:graphicFrame>
        <p:nvGraphicFramePr>
          <p:cNvPr id="2" name="Таблица 1">
            <a:extLst>
              <a:ext uri="{FF2B5EF4-FFF2-40B4-BE49-F238E27FC236}">
                <a16:creationId xmlns:a16="http://schemas.microsoft.com/office/drawing/2014/main" id="{4E6142E5-F57C-610C-0076-8DC4B033BE1F}"/>
              </a:ext>
            </a:extLst>
          </p:cNvPr>
          <p:cNvGraphicFramePr>
            <a:graphicFrameLocks noGrp="1"/>
          </p:cNvGraphicFramePr>
          <p:nvPr>
            <p:extLst>
              <p:ext uri="{D42A27DB-BD31-4B8C-83A1-F6EECF244321}">
                <p14:modId xmlns:p14="http://schemas.microsoft.com/office/powerpoint/2010/main" val="4155394044"/>
              </p:ext>
            </p:extLst>
          </p:nvPr>
        </p:nvGraphicFramePr>
        <p:xfrm>
          <a:off x="6768750" y="1215742"/>
          <a:ext cx="5328000" cy="1670332"/>
        </p:xfrm>
        <a:graphic>
          <a:graphicData uri="http://schemas.openxmlformats.org/drawingml/2006/table">
            <a:tbl>
              <a:tblPr firstRow="1" bandRow="1">
                <a:tableStyleId>{5C22544A-7EE6-4342-B048-85BDC9FD1C3A}</a:tableStyleId>
              </a:tblPr>
              <a:tblGrid>
                <a:gridCol w="3600000">
                  <a:extLst>
                    <a:ext uri="{9D8B030D-6E8A-4147-A177-3AD203B41FA5}">
                      <a16:colId xmlns:a16="http://schemas.microsoft.com/office/drawing/2014/main" val="1113104833"/>
                    </a:ext>
                  </a:extLst>
                </a:gridCol>
                <a:gridCol w="432000">
                  <a:extLst>
                    <a:ext uri="{9D8B030D-6E8A-4147-A177-3AD203B41FA5}">
                      <a16:colId xmlns:a16="http://schemas.microsoft.com/office/drawing/2014/main" val="132264586"/>
                    </a:ext>
                  </a:extLst>
                </a:gridCol>
                <a:gridCol w="432000">
                  <a:extLst>
                    <a:ext uri="{9D8B030D-6E8A-4147-A177-3AD203B41FA5}">
                      <a16:colId xmlns:a16="http://schemas.microsoft.com/office/drawing/2014/main" val="2572766800"/>
                    </a:ext>
                  </a:extLst>
                </a:gridCol>
                <a:gridCol w="432000">
                  <a:extLst>
                    <a:ext uri="{9D8B030D-6E8A-4147-A177-3AD203B41FA5}">
                      <a16:colId xmlns:a16="http://schemas.microsoft.com/office/drawing/2014/main" val="2849574652"/>
                    </a:ext>
                  </a:extLst>
                </a:gridCol>
                <a:gridCol w="432000">
                  <a:extLst>
                    <a:ext uri="{9D8B030D-6E8A-4147-A177-3AD203B41FA5}">
                      <a16:colId xmlns:a16="http://schemas.microsoft.com/office/drawing/2014/main" val="478621999"/>
                    </a:ext>
                  </a:extLst>
                </a:gridCol>
              </a:tblGrid>
              <a:tr h="167033">
                <a:tc>
                  <a:txBody>
                    <a:bodyPr/>
                    <a:lstStyle/>
                    <a:p>
                      <a:pPr marL="0" marR="0" lvl="0" indent="0" algn="l" defTabSz="685800" rtl="0" eaLnBrk="1" fontAlgn="auto" latinLnBrk="0" hangingPunct="1">
                        <a:lnSpc>
                          <a:spcPct val="107000"/>
                        </a:lnSpc>
                        <a:spcBef>
                          <a:spcPts val="0"/>
                        </a:spcBef>
                        <a:spcAft>
                          <a:spcPts val="0"/>
                        </a:spcAft>
                        <a:buClrTx/>
                        <a:buSzTx/>
                        <a:buFontTx/>
                        <a:buNone/>
                        <a:tabLst/>
                        <a:defRPr/>
                      </a:pPr>
                      <a:r>
                        <a:rPr lang="ru-RU" sz="1050" b="1" i="0" u="none" strike="noStrike" cap="none" noProof="0" dirty="0">
                          <a:solidFill>
                            <a:srgbClr val="000000"/>
                          </a:solidFill>
                          <a:effectLst/>
                          <a:latin typeface="Arial Narrow" panose="020B0606020202030204" pitchFamily="34" charset="0"/>
                          <a:ea typeface="+mn-ea"/>
                          <a:cs typeface="+mn-cs"/>
                          <a:sym typeface="Arial"/>
                        </a:rPr>
                        <a:t>БАЗАЛЫҚ СЦЕНАРИЙ</a:t>
                      </a:r>
                    </a:p>
                  </a:txBody>
                  <a:tcPr marT="0" marB="0" anchor="ctr">
                    <a:lnL w="76200" cap="flat" cmpd="sng" algn="ctr">
                      <a:noFill/>
                      <a:prstDash val="solid"/>
                      <a:round/>
                      <a:headEnd type="none" w="med" len="med"/>
                      <a:tailEnd type="none" w="med" len="med"/>
                    </a:lnL>
                    <a:lnR w="6350" cap="flat" cmpd="sng" algn="ctr">
                      <a:solidFill>
                        <a:schemeClr val="tx1"/>
                      </a:solidFill>
                      <a:prstDash val="sysDot"/>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007F76">
                        <a:alpha val="20000"/>
                      </a:srgbClr>
                    </a:solidFill>
                  </a:tcPr>
                </a:tc>
                <a:tc>
                  <a:txBody>
                    <a:bodyPr/>
                    <a:lstStyle/>
                    <a:p>
                      <a:pPr algn="ctr" fontAlgn="ctr"/>
                      <a:r>
                        <a:rPr lang="en-US" sz="900" b="0" i="0" u="none" strike="noStrike" cap="none" dirty="0">
                          <a:solidFill>
                            <a:srgbClr val="000000"/>
                          </a:solidFill>
                          <a:effectLst/>
                          <a:latin typeface="Arial Narrow" panose="020B0606020202030204" pitchFamily="34" charset="0"/>
                          <a:ea typeface="+mn-ea"/>
                          <a:cs typeface="+mn-cs"/>
                          <a:sym typeface="Arial"/>
                        </a:rPr>
                        <a:t>Q1</a:t>
                      </a:r>
                      <a:endParaRPr lang="ru-KZ" sz="900" b="0" i="0" u="none" strike="noStrike" cap="none" dirty="0">
                        <a:solidFill>
                          <a:srgbClr val="000000"/>
                        </a:solidFill>
                        <a:effectLst/>
                        <a:latin typeface="Arial Narrow" panose="020B0606020202030204" pitchFamily="34" charset="0"/>
                        <a:ea typeface="+mn-ea"/>
                        <a:cs typeface="+mn-cs"/>
                        <a:sym typeface="Arial"/>
                      </a:endParaRPr>
                    </a:p>
                  </a:txBody>
                  <a:tcPr marL="9525" marR="9525" marT="0"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50000"/>
                        <a:alpha val="20000"/>
                      </a:schemeClr>
                    </a:solidFill>
                  </a:tcPr>
                </a:tc>
                <a:tc>
                  <a:txBody>
                    <a:bodyPr/>
                    <a:lstStyle/>
                    <a:p>
                      <a:pPr algn="ctr" fontAlgn="ctr"/>
                      <a:r>
                        <a:rPr lang="en-US" sz="900" b="0" i="0" u="none" strike="noStrike" cap="none" dirty="0">
                          <a:solidFill>
                            <a:srgbClr val="000000"/>
                          </a:solidFill>
                          <a:effectLst/>
                          <a:latin typeface="Arial Narrow" panose="020B0606020202030204" pitchFamily="34" charset="0"/>
                          <a:ea typeface="+mn-ea"/>
                          <a:cs typeface="+mn-cs"/>
                          <a:sym typeface="Arial"/>
                        </a:rPr>
                        <a:t>Q2</a:t>
                      </a:r>
                      <a:endParaRPr lang="ru-KZ" sz="900" b="0" i="0" u="none" strike="noStrike" cap="none" dirty="0">
                        <a:solidFill>
                          <a:srgbClr val="000000"/>
                        </a:solidFill>
                        <a:effectLst/>
                        <a:latin typeface="Arial Narrow" panose="020B0606020202030204" pitchFamily="34" charset="0"/>
                        <a:ea typeface="+mn-ea"/>
                        <a:cs typeface="+mn-cs"/>
                        <a:sym typeface="Arial"/>
                      </a:endParaRPr>
                    </a:p>
                  </a:txBody>
                  <a:tcPr marL="9525" marR="9525" marT="0"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007F76">
                        <a:alpha val="20000"/>
                      </a:srgbClr>
                    </a:solidFill>
                  </a:tcPr>
                </a:tc>
                <a:tc>
                  <a:txBody>
                    <a:bodyPr/>
                    <a:lstStyle/>
                    <a:p>
                      <a:pPr algn="ctr" fontAlgn="ctr"/>
                      <a:r>
                        <a:rPr lang="en-US" sz="900" b="0" i="0" u="none" strike="noStrike" cap="none" dirty="0">
                          <a:solidFill>
                            <a:srgbClr val="000000"/>
                          </a:solidFill>
                          <a:effectLst/>
                          <a:latin typeface="Arial Narrow" panose="020B0606020202030204" pitchFamily="34" charset="0"/>
                          <a:ea typeface="+mn-ea"/>
                          <a:cs typeface="+mn-cs"/>
                          <a:sym typeface="Arial"/>
                        </a:rPr>
                        <a:t>Q3</a:t>
                      </a:r>
                      <a:endParaRPr lang="ru-KZ" sz="900" b="0" i="0" u="none" strike="noStrike" cap="none" dirty="0">
                        <a:solidFill>
                          <a:srgbClr val="000000"/>
                        </a:solidFill>
                        <a:effectLst/>
                        <a:latin typeface="Arial Narrow" panose="020B0606020202030204" pitchFamily="34" charset="0"/>
                        <a:ea typeface="+mn-ea"/>
                        <a:cs typeface="+mn-cs"/>
                        <a:sym typeface="Arial"/>
                      </a:endParaRPr>
                    </a:p>
                  </a:txBody>
                  <a:tcPr marL="9525" marR="9525" marT="0"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007F76">
                        <a:alpha val="20000"/>
                      </a:srgbClr>
                    </a:solidFill>
                  </a:tcPr>
                </a:tc>
                <a:tc>
                  <a:txBody>
                    <a:bodyPr/>
                    <a:lstStyle/>
                    <a:p>
                      <a:pPr algn="ctr" fontAlgn="ctr"/>
                      <a:r>
                        <a:rPr lang="en-US" sz="900" b="0" i="0" u="none" strike="noStrike" cap="none" dirty="0">
                          <a:solidFill>
                            <a:srgbClr val="000000"/>
                          </a:solidFill>
                          <a:effectLst/>
                          <a:latin typeface="Arial Narrow" panose="020B0606020202030204" pitchFamily="34" charset="0"/>
                          <a:ea typeface="+mn-ea"/>
                          <a:cs typeface="+mn-cs"/>
                          <a:sym typeface="Arial"/>
                        </a:rPr>
                        <a:t>Q4</a:t>
                      </a:r>
                      <a:endParaRPr lang="ru-KZ" sz="900" b="0" i="0" u="none" strike="noStrike" cap="none" dirty="0">
                        <a:solidFill>
                          <a:srgbClr val="000000"/>
                        </a:solidFill>
                        <a:effectLst/>
                        <a:latin typeface="Arial Narrow" panose="020B0606020202030204" pitchFamily="34" charset="0"/>
                        <a:ea typeface="+mn-ea"/>
                        <a:cs typeface="+mn-cs"/>
                        <a:sym typeface="Arial"/>
                      </a:endParaRPr>
                    </a:p>
                  </a:txBody>
                  <a:tcPr marL="9525" marR="9525" marT="0" marB="0" anchor="ctr">
                    <a:lnL w="6350" cap="flat" cmpd="sng" algn="ctr">
                      <a:solidFill>
                        <a:schemeClr val="tx1"/>
                      </a:solidFill>
                      <a:prstDash val="sysDot"/>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007F76">
                        <a:alpha val="20000"/>
                      </a:srgbClr>
                    </a:solidFill>
                  </a:tcPr>
                </a:tc>
                <a:extLst>
                  <a:ext uri="{0D108BD9-81ED-4DB2-BD59-A6C34878D82A}">
                    <a16:rowId xmlns:a16="http://schemas.microsoft.com/office/drawing/2014/main" val="877649079"/>
                  </a:ext>
                </a:extLst>
              </a:tr>
              <a:tr h="167033">
                <a:tc>
                  <a:txBody>
                    <a:bodyPr/>
                    <a:lstStyle/>
                    <a:p>
                      <a:pPr marL="0" marR="0" lvl="0" indent="0" algn="l" defTabSz="685800" rtl="0" eaLnBrk="1" fontAlgn="auto" latinLnBrk="0" hangingPunct="1">
                        <a:lnSpc>
                          <a:spcPct val="107000"/>
                        </a:lnSpc>
                        <a:spcBef>
                          <a:spcPts val="0"/>
                        </a:spcBef>
                        <a:spcAft>
                          <a:spcPts val="0"/>
                        </a:spcAft>
                        <a:buClrTx/>
                        <a:buSzTx/>
                        <a:buFontTx/>
                        <a:buNone/>
                        <a:tabLst/>
                        <a:defRPr/>
                      </a:pPr>
                      <a:r>
                        <a:rPr lang="ru-RU" sz="900" b="1" i="0" u="none" strike="noStrike" cap="none" noProof="0" dirty="0">
                          <a:solidFill>
                            <a:srgbClr val="000000"/>
                          </a:solidFill>
                          <a:effectLst/>
                          <a:latin typeface="Arial Narrow" panose="020B0606020202030204" pitchFamily="34" charset="0"/>
                          <a:ea typeface="+mn-ea"/>
                          <a:cs typeface="+mn-cs"/>
                          <a:sym typeface="Arial"/>
                        </a:rPr>
                        <a:t>БАРЛЫҒЫ</a:t>
                      </a:r>
                      <a:endParaRPr lang="ru-RU" sz="800" b="1" i="0" u="none" strike="noStrike" cap="none" noProof="0" dirty="0">
                        <a:solidFill>
                          <a:srgbClr val="000000"/>
                        </a:solidFill>
                        <a:effectLst/>
                        <a:latin typeface="Arial Narrow" panose="020B0606020202030204" pitchFamily="34" charset="0"/>
                        <a:ea typeface="+mn-ea"/>
                        <a:cs typeface="+mn-cs"/>
                        <a:sym typeface="Arial"/>
                      </a:endParaRPr>
                    </a:p>
                  </a:txBody>
                  <a:tcPr marT="0" marB="0" anchor="ctr">
                    <a:lnL w="76200" cap="flat" cmpd="sng" algn="ctr">
                      <a:noFill/>
                      <a:prstDash val="solid"/>
                      <a:round/>
                      <a:headEnd type="none" w="med" len="med"/>
                      <a:tailEnd type="none" w="med" len="med"/>
                    </a:lnL>
                    <a:lnR w="6350" cap="flat" cmpd="sng" algn="ctr">
                      <a:solidFill>
                        <a:schemeClr val="tx1"/>
                      </a:solidFill>
                      <a:prstDash val="sysDot"/>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007F76">
                        <a:alpha val="20000"/>
                      </a:srgbClr>
                    </a:solidFill>
                  </a:tcPr>
                </a:tc>
                <a:tc>
                  <a:txBody>
                    <a:bodyPr/>
                    <a:lstStyle/>
                    <a:p>
                      <a:pPr algn="ctr" fontAlgn="ctr"/>
                      <a:r>
                        <a:rPr lang="ru-RU" sz="900" b="1" i="0" u="none" strike="noStrike" cap="none" dirty="0">
                          <a:solidFill>
                            <a:srgbClr val="000000"/>
                          </a:solidFill>
                          <a:effectLst/>
                          <a:latin typeface="Arial Narrow" panose="020B0606020202030204" pitchFamily="34" charset="0"/>
                          <a:ea typeface="+mn-ea"/>
                          <a:cs typeface="+mn-cs"/>
                          <a:sym typeface="Arial"/>
                        </a:rPr>
                        <a:t>13 621</a:t>
                      </a:r>
                      <a:endParaRPr lang="ru-KZ" sz="900" b="1" i="0" u="none" strike="noStrike" cap="none" dirty="0">
                        <a:solidFill>
                          <a:srgbClr val="000000"/>
                        </a:solidFill>
                        <a:effectLst/>
                        <a:latin typeface="Arial Narrow" panose="020B0606020202030204" pitchFamily="34" charset="0"/>
                        <a:ea typeface="+mn-ea"/>
                        <a:cs typeface="+mn-cs"/>
                        <a:sym typeface="Arial"/>
                      </a:endParaRPr>
                    </a:p>
                  </a:txBody>
                  <a:tcPr marL="9525" marR="9525" marT="0"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50000"/>
                        <a:alpha val="20000"/>
                      </a:schemeClr>
                    </a:solidFill>
                  </a:tcPr>
                </a:tc>
                <a:tc>
                  <a:txBody>
                    <a:bodyPr/>
                    <a:lstStyle/>
                    <a:p>
                      <a:pPr algn="ctr" rtl="0" fontAlgn="ctr"/>
                      <a:r>
                        <a:rPr lang="ru-RU" sz="900" b="1" i="0" u="none" strike="noStrike">
                          <a:solidFill>
                            <a:srgbClr val="000000"/>
                          </a:solidFill>
                          <a:effectLst/>
                          <a:latin typeface="Arial Narrow" panose="020B0606020202030204" pitchFamily="34" charset="0"/>
                        </a:rPr>
                        <a:t>15 108</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007F76">
                        <a:alpha val="20000"/>
                      </a:srgbClr>
                    </a:solidFill>
                  </a:tcPr>
                </a:tc>
                <a:tc>
                  <a:txBody>
                    <a:bodyPr/>
                    <a:lstStyle/>
                    <a:p>
                      <a:pPr algn="ctr" rtl="0" fontAlgn="ctr"/>
                      <a:r>
                        <a:rPr lang="ru-RU" sz="900" b="1" i="0" u="none" strike="noStrike">
                          <a:solidFill>
                            <a:srgbClr val="000000"/>
                          </a:solidFill>
                          <a:effectLst/>
                          <a:latin typeface="Arial Narrow" panose="020B0606020202030204" pitchFamily="34" charset="0"/>
                        </a:rPr>
                        <a:t>18 376</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007F76">
                        <a:alpha val="20000"/>
                      </a:srgbClr>
                    </a:solidFill>
                  </a:tcPr>
                </a:tc>
                <a:tc>
                  <a:txBody>
                    <a:bodyPr/>
                    <a:lstStyle/>
                    <a:p>
                      <a:pPr algn="ctr" rtl="0" fontAlgn="ctr"/>
                      <a:r>
                        <a:rPr lang="ru-RU" sz="900" b="1" i="0" u="none" strike="noStrike" dirty="0">
                          <a:solidFill>
                            <a:srgbClr val="000000"/>
                          </a:solidFill>
                          <a:effectLst/>
                          <a:latin typeface="Arial Narrow" panose="020B0606020202030204" pitchFamily="34" charset="0"/>
                        </a:rPr>
                        <a:t>19 780</a:t>
                      </a:r>
                    </a:p>
                  </a:txBody>
                  <a:tcPr marL="9525" marR="9525" marT="9525" marB="0" anchor="ctr">
                    <a:lnL w="6350" cap="flat" cmpd="sng" algn="ctr">
                      <a:solidFill>
                        <a:schemeClr val="tx1"/>
                      </a:solidFill>
                      <a:prstDash val="sysDot"/>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007F76">
                        <a:alpha val="20000"/>
                      </a:srgbClr>
                    </a:solidFill>
                  </a:tcPr>
                </a:tc>
                <a:extLst>
                  <a:ext uri="{0D108BD9-81ED-4DB2-BD59-A6C34878D82A}">
                    <a16:rowId xmlns:a16="http://schemas.microsoft.com/office/drawing/2014/main" val="1602871338"/>
                  </a:ext>
                </a:extLst>
              </a:tr>
              <a:tr h="148474">
                <a:tc>
                  <a:txBody>
                    <a:bodyPr/>
                    <a:lstStyle/>
                    <a:p>
                      <a:pPr marL="72000" algn="l" fontAlgn="b"/>
                      <a:r>
                        <a:rPr lang="ru-RU" sz="800" b="0" i="0" u="none" strike="noStrike" cap="none" dirty="0">
                          <a:solidFill>
                            <a:srgbClr val="000000"/>
                          </a:solidFill>
                          <a:effectLst/>
                          <a:latin typeface="Arial Narrow" panose="020B0606020202030204" pitchFamily="34" charset="0"/>
                          <a:ea typeface="+mn-ea"/>
                          <a:cs typeface="+mn-cs"/>
                          <a:sym typeface="Arial"/>
                        </a:rPr>
                        <a:t>БАСШЫЛАР ЖӘНЕ МЕМЛЕКЕТТІК ҚЫЗМЕТШІЛЕР</a:t>
                      </a:r>
                    </a:p>
                  </a:txBody>
                  <a:tcPr marL="9525" marR="9525" marT="0" marB="0" anchor="ctr">
                    <a:lnL w="76200" cap="flat" cmpd="sng" algn="ctr">
                      <a:noFill/>
                      <a:prstDash val="solid"/>
                      <a:round/>
                      <a:headEnd type="none" w="med" len="med"/>
                      <a:tailEnd type="none" w="med" len="med"/>
                    </a:lnL>
                    <a:lnR w="6350" cap="flat" cmpd="sng" algn="ctr">
                      <a:solidFill>
                        <a:schemeClr val="tx1"/>
                      </a:solidFill>
                      <a:prstDash val="sysDot"/>
                      <a:round/>
                      <a:headEnd type="none" w="med" len="med"/>
                      <a:tailEnd type="none" w="med" len="med"/>
                    </a:lnR>
                    <a:lnT w="12700" cap="flat" cmpd="sng" algn="ctr">
                      <a:solidFill>
                        <a:schemeClr val="tx1"/>
                      </a:solidFill>
                      <a:prstDash val="solid"/>
                      <a:round/>
                      <a:headEnd type="none" w="med" len="med"/>
                      <a:tailEnd type="none" w="med" len="med"/>
                    </a:lnT>
                    <a:lnB w="6350" cap="flat" cmpd="sng" algn="ctr">
                      <a:solidFill>
                        <a:schemeClr val="tx1"/>
                      </a:solidFill>
                      <a:prstDash val="sysDot"/>
                      <a:round/>
                      <a:headEnd type="none" w="med" len="med"/>
                      <a:tailEnd type="none" w="med" len="med"/>
                    </a:lnB>
                    <a:noFill/>
                  </a:tcPr>
                </a:tc>
                <a:tc>
                  <a:txBody>
                    <a:bodyPr/>
                    <a:lstStyle/>
                    <a:p>
                      <a:pPr algn="ctr" fontAlgn="ctr"/>
                      <a:r>
                        <a:rPr lang="ru-RU" sz="800" b="0" i="0" u="none" strike="noStrike">
                          <a:solidFill>
                            <a:srgbClr val="000000"/>
                          </a:solidFill>
                          <a:effectLst/>
                          <a:latin typeface="Arial Narrow" panose="020B0606020202030204" pitchFamily="34" charset="0"/>
                        </a:rPr>
                        <a:t>487</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12700" cap="flat" cmpd="sng" algn="ctr">
                      <a:solidFill>
                        <a:schemeClr val="tx1"/>
                      </a:solidFill>
                      <a:prstDash val="solid"/>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ru-RU" sz="800" b="0" i="0" u="none" strike="noStrike">
                          <a:solidFill>
                            <a:srgbClr val="000000"/>
                          </a:solidFill>
                          <a:effectLst/>
                          <a:latin typeface="Arial Narrow" panose="020B0606020202030204" pitchFamily="34" charset="0"/>
                        </a:rPr>
                        <a:t>593</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12700" cap="flat" cmpd="sng" algn="ctr">
                      <a:solidFill>
                        <a:schemeClr val="tx1"/>
                      </a:solidFill>
                      <a:prstDash val="solid"/>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ru-RU" sz="800" b="0" i="0" u="none" strike="noStrike">
                          <a:solidFill>
                            <a:srgbClr val="000000"/>
                          </a:solidFill>
                          <a:effectLst/>
                          <a:latin typeface="Arial Narrow" panose="020B0606020202030204" pitchFamily="34" charset="0"/>
                        </a:rPr>
                        <a:t>676</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12700" cap="flat" cmpd="sng" algn="ctr">
                      <a:solidFill>
                        <a:schemeClr val="tx1"/>
                      </a:solidFill>
                      <a:prstDash val="solid"/>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ru-RU" sz="800" b="0" i="0" u="none" strike="noStrike">
                          <a:solidFill>
                            <a:srgbClr val="000000"/>
                          </a:solidFill>
                          <a:effectLst/>
                          <a:latin typeface="Arial Narrow" panose="020B0606020202030204" pitchFamily="34" charset="0"/>
                        </a:rPr>
                        <a:t>678</a:t>
                      </a:r>
                    </a:p>
                  </a:txBody>
                  <a:tcPr marL="9525" marR="9525" marT="9525" marB="0" anchor="ctr">
                    <a:lnL w="6350" cap="flat" cmpd="sng" algn="ctr">
                      <a:solidFill>
                        <a:schemeClr val="tx1"/>
                      </a:solidFill>
                      <a:prstDash val="sysDot"/>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052355308"/>
                  </a:ext>
                </a:extLst>
              </a:tr>
              <a:tr h="148474">
                <a:tc>
                  <a:txBody>
                    <a:bodyPr/>
                    <a:lstStyle/>
                    <a:p>
                      <a:pPr marL="72000" algn="l" fontAlgn="b"/>
                      <a:r>
                        <a:rPr lang="ru-RU" sz="800" b="0" i="0" u="none" strike="noStrike" cap="none" dirty="0">
                          <a:solidFill>
                            <a:srgbClr val="000000"/>
                          </a:solidFill>
                          <a:effectLst/>
                          <a:latin typeface="Arial Narrow" panose="020B0606020202030204" pitchFamily="34" charset="0"/>
                          <a:ea typeface="+mn-ea"/>
                          <a:cs typeface="+mn-cs"/>
                          <a:sym typeface="Arial"/>
                        </a:rPr>
                        <a:t>КӘСІБИ МАМАНДАР</a:t>
                      </a:r>
                    </a:p>
                  </a:txBody>
                  <a:tcPr marL="9525" marR="9525" marT="0" marB="0" anchor="ctr">
                    <a:lnL w="76200" cap="flat" cmpd="sng" algn="ctr">
                      <a:noFill/>
                      <a:prstDash val="solid"/>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solidFill>
                      <a:srgbClr val="007F76">
                        <a:alpha val="10000"/>
                      </a:srgbClr>
                    </a:solidFill>
                  </a:tcPr>
                </a:tc>
                <a:tc>
                  <a:txBody>
                    <a:bodyPr/>
                    <a:lstStyle/>
                    <a:p>
                      <a:pPr algn="ctr" fontAlgn="ctr"/>
                      <a:r>
                        <a:rPr lang="ru-RU" sz="800" b="0" i="0" u="none" strike="noStrike">
                          <a:solidFill>
                            <a:srgbClr val="000000"/>
                          </a:solidFill>
                          <a:effectLst/>
                          <a:latin typeface="Arial Narrow" panose="020B0606020202030204" pitchFamily="34" charset="0"/>
                        </a:rPr>
                        <a:t>2 260</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2 355</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solidFill>
                      <a:srgbClr val="007F76">
                        <a:alpha val="10000"/>
                      </a:srgbClr>
                    </a:solidFill>
                  </a:tcPr>
                </a:tc>
                <a:tc>
                  <a:txBody>
                    <a:bodyPr/>
                    <a:lstStyle/>
                    <a:p>
                      <a:pPr algn="ctr" fontAlgn="ctr"/>
                      <a:r>
                        <a:rPr lang="ru-RU" sz="800" b="0" i="0" u="none" strike="noStrike">
                          <a:solidFill>
                            <a:srgbClr val="000000"/>
                          </a:solidFill>
                          <a:effectLst/>
                          <a:latin typeface="Arial Narrow" panose="020B0606020202030204" pitchFamily="34" charset="0"/>
                        </a:rPr>
                        <a:t>2 670</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solidFill>
                      <a:srgbClr val="007F76">
                        <a:alpha val="10000"/>
                      </a:srgbClr>
                    </a:solidFill>
                  </a:tcPr>
                </a:tc>
                <a:tc>
                  <a:txBody>
                    <a:bodyPr/>
                    <a:lstStyle/>
                    <a:p>
                      <a:pPr algn="ctr" fontAlgn="ctr"/>
                      <a:r>
                        <a:rPr lang="ru-RU" sz="800" b="0" i="0" u="none" strike="noStrike">
                          <a:solidFill>
                            <a:srgbClr val="000000"/>
                          </a:solidFill>
                          <a:effectLst/>
                          <a:latin typeface="Arial Narrow" panose="020B0606020202030204" pitchFamily="34" charset="0"/>
                        </a:rPr>
                        <a:t>3 481</a:t>
                      </a:r>
                    </a:p>
                  </a:txBody>
                  <a:tcPr marL="9525" marR="9525" marT="9525" marB="0" anchor="ctr">
                    <a:lnL w="6350" cap="flat" cmpd="sng" algn="ctr">
                      <a:solidFill>
                        <a:schemeClr val="tx1"/>
                      </a:solidFill>
                      <a:prstDash val="sysDot"/>
                      <a:round/>
                      <a:headEnd type="none" w="med" len="med"/>
                      <a:tailEnd type="none" w="med" len="med"/>
                    </a:lnL>
                    <a:lnR w="12700" cap="flat" cmpd="sng" algn="ctr">
                      <a:noFill/>
                      <a:prstDash val="solid"/>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solidFill>
                      <a:srgbClr val="007F76">
                        <a:alpha val="10000"/>
                      </a:srgbClr>
                    </a:solidFill>
                  </a:tcPr>
                </a:tc>
                <a:extLst>
                  <a:ext uri="{0D108BD9-81ED-4DB2-BD59-A6C34878D82A}">
                    <a16:rowId xmlns:a16="http://schemas.microsoft.com/office/drawing/2014/main" val="4077338817"/>
                  </a:ext>
                </a:extLst>
              </a:tr>
              <a:tr h="148474">
                <a:tc>
                  <a:txBody>
                    <a:bodyPr/>
                    <a:lstStyle/>
                    <a:p>
                      <a:pPr marL="72000" algn="l" fontAlgn="b"/>
                      <a:r>
                        <a:rPr lang="ru-RU" sz="800" b="0" i="0" u="none" strike="noStrike" cap="none" dirty="0">
                          <a:solidFill>
                            <a:srgbClr val="000000"/>
                          </a:solidFill>
                          <a:effectLst/>
                          <a:latin typeface="Arial Narrow" panose="020B0606020202030204" pitchFamily="34" charset="0"/>
                          <a:ea typeface="+mn-ea"/>
                          <a:cs typeface="+mn-cs"/>
                          <a:sym typeface="Arial"/>
                        </a:rPr>
                        <a:t>ТЕХНИК МАМАНДАР ЖӘНЕ БАСҚА ДА КӘСІБИ КӨМЕКШІ ПЕРСОНАЛ</a:t>
                      </a:r>
                    </a:p>
                  </a:txBody>
                  <a:tcPr marL="9525" marR="9525" marT="0" marB="0" anchor="ctr">
                    <a:lnL w="76200" cap="flat" cmpd="sng" algn="ctr">
                      <a:noFill/>
                      <a:prstDash val="solid"/>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noFill/>
                  </a:tcPr>
                </a:tc>
                <a:tc>
                  <a:txBody>
                    <a:bodyPr/>
                    <a:lstStyle/>
                    <a:p>
                      <a:pPr algn="ctr" fontAlgn="ctr"/>
                      <a:r>
                        <a:rPr lang="ru-RU" sz="800" b="0" i="0" u="none" strike="noStrike">
                          <a:solidFill>
                            <a:srgbClr val="000000"/>
                          </a:solidFill>
                          <a:effectLst/>
                          <a:latin typeface="Arial Narrow" panose="020B0606020202030204" pitchFamily="34" charset="0"/>
                        </a:rPr>
                        <a:t>1 070</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ru-RU" sz="800" b="0" i="0" u="none" strike="noStrike">
                          <a:solidFill>
                            <a:srgbClr val="000000"/>
                          </a:solidFill>
                          <a:effectLst/>
                          <a:latin typeface="Arial Narrow" panose="020B0606020202030204" pitchFamily="34" charset="0"/>
                        </a:rPr>
                        <a:t>1 115</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ru-RU" sz="800" b="0" i="0" u="none" strike="noStrike">
                          <a:solidFill>
                            <a:srgbClr val="000000"/>
                          </a:solidFill>
                          <a:effectLst/>
                          <a:latin typeface="Arial Narrow" panose="020B0606020202030204" pitchFamily="34" charset="0"/>
                        </a:rPr>
                        <a:t>1 305</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ru-RU" sz="800" b="0" i="0" u="none" strike="noStrike">
                          <a:solidFill>
                            <a:srgbClr val="000000"/>
                          </a:solidFill>
                          <a:effectLst/>
                          <a:latin typeface="Arial Narrow" panose="020B0606020202030204" pitchFamily="34" charset="0"/>
                        </a:rPr>
                        <a:t>1 600</a:t>
                      </a:r>
                    </a:p>
                  </a:txBody>
                  <a:tcPr marL="9525" marR="9525" marT="9525" marB="0" anchor="ctr">
                    <a:lnL w="6350" cap="flat" cmpd="sng" algn="ctr">
                      <a:solidFill>
                        <a:schemeClr val="tx1"/>
                      </a:solidFill>
                      <a:prstDash val="sysDot"/>
                      <a:round/>
                      <a:headEnd type="none" w="med" len="med"/>
                      <a:tailEnd type="none" w="med" len="med"/>
                    </a:lnL>
                    <a:lnR w="12700" cap="flat" cmpd="sng" algn="ctr">
                      <a:noFill/>
                      <a:prstDash val="solid"/>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500228116"/>
                  </a:ext>
                </a:extLst>
              </a:tr>
              <a:tr h="148474">
                <a:tc>
                  <a:txBody>
                    <a:bodyPr/>
                    <a:lstStyle/>
                    <a:p>
                      <a:pPr marL="72000" algn="l" fontAlgn="b"/>
                      <a:r>
                        <a:rPr lang="ru-RU" sz="800" b="0" i="0" u="none" strike="noStrike" cap="none" dirty="0">
                          <a:solidFill>
                            <a:srgbClr val="000000"/>
                          </a:solidFill>
                          <a:effectLst/>
                          <a:latin typeface="Arial Narrow" panose="020B0606020202030204" pitchFamily="34" charset="0"/>
                          <a:ea typeface="+mn-ea"/>
                          <a:cs typeface="+mn-cs"/>
                          <a:sym typeface="Arial"/>
                        </a:rPr>
                        <a:t>ӘКІМШІЛЕНДІРУ САЛАСЫНДАҒЫ ҚЫЗМЕТШІЛЕР</a:t>
                      </a:r>
                    </a:p>
                  </a:txBody>
                  <a:tcPr marL="9525" marR="9525" marT="0" marB="0" anchor="ctr">
                    <a:lnL w="76200" cap="flat" cmpd="sng" algn="ctr">
                      <a:noFill/>
                      <a:prstDash val="solid"/>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solidFill>
                      <a:srgbClr val="007F76">
                        <a:alpha val="10000"/>
                      </a:srgbClr>
                    </a:solidFill>
                  </a:tcPr>
                </a:tc>
                <a:tc>
                  <a:txBody>
                    <a:bodyPr/>
                    <a:lstStyle/>
                    <a:p>
                      <a:pPr algn="ctr" fontAlgn="ctr"/>
                      <a:r>
                        <a:rPr lang="ru-RU" sz="800" b="0" i="0" u="none" strike="noStrike">
                          <a:solidFill>
                            <a:srgbClr val="000000"/>
                          </a:solidFill>
                          <a:effectLst/>
                          <a:latin typeface="Arial Narrow" panose="020B0606020202030204" pitchFamily="34" charset="0"/>
                        </a:rPr>
                        <a:t>479</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557</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solidFill>
                      <a:srgbClr val="007F76">
                        <a:alpha val="10000"/>
                      </a:srgbClr>
                    </a:solidFill>
                  </a:tcPr>
                </a:tc>
                <a:tc>
                  <a:txBody>
                    <a:bodyPr/>
                    <a:lstStyle/>
                    <a:p>
                      <a:pPr algn="ctr" fontAlgn="ctr"/>
                      <a:r>
                        <a:rPr lang="ru-RU" sz="800" b="0" i="0" u="none" strike="noStrike">
                          <a:solidFill>
                            <a:srgbClr val="000000"/>
                          </a:solidFill>
                          <a:effectLst/>
                          <a:latin typeface="Arial Narrow" panose="020B0606020202030204" pitchFamily="34" charset="0"/>
                        </a:rPr>
                        <a:t>455</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solidFill>
                      <a:srgbClr val="007F76">
                        <a:alpha val="10000"/>
                      </a:srgbClr>
                    </a:solidFill>
                  </a:tcPr>
                </a:tc>
                <a:tc>
                  <a:txBody>
                    <a:bodyPr/>
                    <a:lstStyle/>
                    <a:p>
                      <a:pPr algn="ctr" fontAlgn="ctr"/>
                      <a:r>
                        <a:rPr lang="ru-RU" sz="800" b="0" i="0" u="none" strike="noStrike">
                          <a:solidFill>
                            <a:srgbClr val="000000"/>
                          </a:solidFill>
                          <a:effectLst/>
                          <a:latin typeface="Arial Narrow" panose="020B0606020202030204" pitchFamily="34" charset="0"/>
                        </a:rPr>
                        <a:t>625</a:t>
                      </a:r>
                    </a:p>
                  </a:txBody>
                  <a:tcPr marL="9525" marR="9525" marT="9525" marB="0" anchor="ctr">
                    <a:lnL w="6350" cap="flat" cmpd="sng" algn="ctr">
                      <a:solidFill>
                        <a:schemeClr val="tx1"/>
                      </a:solidFill>
                      <a:prstDash val="sysDot"/>
                      <a:round/>
                      <a:headEnd type="none" w="med" len="med"/>
                      <a:tailEnd type="none" w="med" len="med"/>
                    </a:lnL>
                    <a:lnR w="12700" cap="flat" cmpd="sng" algn="ctr">
                      <a:noFill/>
                      <a:prstDash val="solid"/>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solidFill>
                      <a:srgbClr val="007F76">
                        <a:alpha val="10000"/>
                      </a:srgbClr>
                    </a:solidFill>
                  </a:tcPr>
                </a:tc>
                <a:extLst>
                  <a:ext uri="{0D108BD9-81ED-4DB2-BD59-A6C34878D82A}">
                    <a16:rowId xmlns:a16="http://schemas.microsoft.com/office/drawing/2014/main" val="1221627480"/>
                  </a:ext>
                </a:extLst>
              </a:tr>
              <a:tr h="148474">
                <a:tc>
                  <a:txBody>
                    <a:bodyPr/>
                    <a:lstStyle/>
                    <a:p>
                      <a:pPr marL="72000" algn="l" fontAlgn="b"/>
                      <a:r>
                        <a:rPr lang="ru-RU" sz="800" b="0" i="0" u="none" strike="noStrike" cap="none" dirty="0">
                          <a:solidFill>
                            <a:srgbClr val="000000"/>
                          </a:solidFill>
                          <a:effectLst/>
                          <a:latin typeface="Arial Narrow" panose="020B0606020202030204" pitchFamily="34" charset="0"/>
                          <a:ea typeface="+mn-ea"/>
                          <a:cs typeface="+mn-cs"/>
                          <a:sym typeface="Arial"/>
                        </a:rPr>
                        <a:t>ҚЫЗМЕТ КӨРСЕТУ ЖӘНЕ САУДА САЛАСЫНЫҢ ЖҰМЫСКЕРЛЕРІ</a:t>
                      </a:r>
                    </a:p>
                  </a:txBody>
                  <a:tcPr marL="9525" marR="9525" marT="0" marB="0" anchor="ctr">
                    <a:lnL w="76200" cap="flat" cmpd="sng" algn="ctr">
                      <a:noFill/>
                      <a:prstDash val="solid"/>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noFill/>
                  </a:tcPr>
                </a:tc>
                <a:tc>
                  <a:txBody>
                    <a:bodyPr/>
                    <a:lstStyle/>
                    <a:p>
                      <a:pPr algn="ctr" fontAlgn="ctr"/>
                      <a:r>
                        <a:rPr lang="ru-RU" sz="800" b="0" i="0" u="none" strike="noStrike">
                          <a:solidFill>
                            <a:srgbClr val="000000"/>
                          </a:solidFill>
                          <a:effectLst/>
                          <a:latin typeface="Arial Narrow" panose="020B0606020202030204" pitchFamily="34" charset="0"/>
                        </a:rPr>
                        <a:t>1 739</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ru-RU" sz="800" b="0" i="0" u="none" strike="noStrike">
                          <a:solidFill>
                            <a:srgbClr val="000000"/>
                          </a:solidFill>
                          <a:effectLst/>
                          <a:latin typeface="Arial Narrow" panose="020B0606020202030204" pitchFamily="34" charset="0"/>
                        </a:rPr>
                        <a:t>1 817</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ru-RU" sz="800" b="0" i="0" u="none" strike="noStrike">
                          <a:solidFill>
                            <a:srgbClr val="000000"/>
                          </a:solidFill>
                          <a:effectLst/>
                          <a:latin typeface="Arial Narrow" panose="020B0606020202030204" pitchFamily="34" charset="0"/>
                        </a:rPr>
                        <a:t>2 118</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ru-RU" sz="800" b="0" i="0" u="none" strike="noStrike">
                          <a:solidFill>
                            <a:srgbClr val="000000"/>
                          </a:solidFill>
                          <a:effectLst/>
                          <a:latin typeface="Arial Narrow" panose="020B0606020202030204" pitchFamily="34" charset="0"/>
                        </a:rPr>
                        <a:t>2 124</a:t>
                      </a:r>
                    </a:p>
                  </a:txBody>
                  <a:tcPr marL="9525" marR="9525" marT="9525" marB="0" anchor="ctr">
                    <a:lnL w="6350" cap="flat" cmpd="sng" algn="ctr">
                      <a:solidFill>
                        <a:schemeClr val="tx1"/>
                      </a:solidFill>
                      <a:prstDash val="sysDot"/>
                      <a:round/>
                      <a:headEnd type="none" w="med" len="med"/>
                      <a:tailEnd type="none" w="med" len="med"/>
                    </a:lnL>
                    <a:lnR w="12700" cap="flat" cmpd="sng" algn="ctr">
                      <a:noFill/>
                      <a:prstDash val="solid"/>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182707914"/>
                  </a:ext>
                </a:extLst>
              </a:tr>
              <a:tr h="148474">
                <a:tc>
                  <a:txBody>
                    <a:bodyPr/>
                    <a:lstStyle/>
                    <a:p>
                      <a:pPr marL="72000" algn="l" fontAlgn="b"/>
                      <a:r>
                        <a:rPr lang="ru-RU" sz="800" b="0" i="0" u="none" strike="noStrike" cap="none" dirty="0">
                          <a:solidFill>
                            <a:srgbClr val="000000"/>
                          </a:solidFill>
                          <a:effectLst/>
                          <a:latin typeface="Arial Narrow" panose="020B0606020202030204" pitchFamily="34" charset="0"/>
                          <a:ea typeface="+mn-ea"/>
                          <a:cs typeface="+mn-cs"/>
                          <a:sym typeface="Arial"/>
                        </a:rPr>
                        <a:t>ФЕРМЕР Ж/Е АУЫЛ/ОРМАН, БАЛЫҚ ШАРУА-ЫҢ Ж/Е БАЛЫҚ АУЛАУ ЖҰМЫС-РЫ</a:t>
                      </a:r>
                    </a:p>
                  </a:txBody>
                  <a:tcPr marL="9525" marR="9525" marT="0" marB="0" anchor="ctr">
                    <a:lnL w="76200" cap="flat" cmpd="sng" algn="ctr">
                      <a:noFill/>
                      <a:prstDash val="solid"/>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solidFill>
                      <a:srgbClr val="007F76">
                        <a:alpha val="10000"/>
                      </a:srgbClr>
                    </a:solidFill>
                  </a:tcPr>
                </a:tc>
                <a:tc>
                  <a:txBody>
                    <a:bodyPr/>
                    <a:lstStyle/>
                    <a:p>
                      <a:pPr algn="ctr" fontAlgn="ctr"/>
                      <a:r>
                        <a:rPr lang="ru-RU" sz="800" b="0" i="0" u="none" strike="noStrike">
                          <a:solidFill>
                            <a:srgbClr val="000000"/>
                          </a:solidFill>
                          <a:effectLst/>
                          <a:latin typeface="Arial Narrow" panose="020B0606020202030204" pitchFamily="34" charset="0"/>
                        </a:rPr>
                        <a:t>232</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320</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solidFill>
                      <a:srgbClr val="007F76">
                        <a:alpha val="10000"/>
                      </a:srgbClr>
                    </a:solidFill>
                  </a:tcPr>
                </a:tc>
                <a:tc>
                  <a:txBody>
                    <a:bodyPr/>
                    <a:lstStyle/>
                    <a:p>
                      <a:pPr algn="ctr" fontAlgn="ctr"/>
                      <a:r>
                        <a:rPr lang="ru-RU" sz="800" b="0" i="0" u="none" strike="noStrike">
                          <a:solidFill>
                            <a:srgbClr val="000000"/>
                          </a:solidFill>
                          <a:effectLst/>
                          <a:latin typeface="Arial Narrow" panose="020B0606020202030204" pitchFamily="34" charset="0"/>
                        </a:rPr>
                        <a:t>360</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solidFill>
                      <a:srgbClr val="007F76">
                        <a:alpha val="10000"/>
                      </a:srgbClr>
                    </a:solidFill>
                  </a:tcPr>
                </a:tc>
                <a:tc>
                  <a:txBody>
                    <a:bodyPr/>
                    <a:lstStyle/>
                    <a:p>
                      <a:pPr algn="ctr" fontAlgn="ctr"/>
                      <a:r>
                        <a:rPr lang="ru-RU" sz="800" b="0" i="0" u="none" strike="noStrike">
                          <a:solidFill>
                            <a:srgbClr val="000000"/>
                          </a:solidFill>
                          <a:effectLst/>
                          <a:latin typeface="Arial Narrow" panose="020B0606020202030204" pitchFamily="34" charset="0"/>
                        </a:rPr>
                        <a:t>212</a:t>
                      </a:r>
                    </a:p>
                  </a:txBody>
                  <a:tcPr marL="9525" marR="9525" marT="9525" marB="0" anchor="ctr">
                    <a:lnL w="6350" cap="flat" cmpd="sng" algn="ctr">
                      <a:solidFill>
                        <a:schemeClr val="tx1"/>
                      </a:solidFill>
                      <a:prstDash val="sysDot"/>
                      <a:round/>
                      <a:headEnd type="none" w="med" len="med"/>
                      <a:tailEnd type="none" w="med" len="med"/>
                    </a:lnL>
                    <a:lnR w="12700" cap="flat" cmpd="sng" algn="ctr">
                      <a:noFill/>
                      <a:prstDash val="solid"/>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solidFill>
                      <a:srgbClr val="007F76">
                        <a:alpha val="10000"/>
                      </a:srgbClr>
                    </a:solidFill>
                  </a:tcPr>
                </a:tc>
                <a:extLst>
                  <a:ext uri="{0D108BD9-81ED-4DB2-BD59-A6C34878D82A}">
                    <a16:rowId xmlns:a16="http://schemas.microsoft.com/office/drawing/2014/main" val="3434696259"/>
                  </a:ext>
                </a:extLst>
              </a:tr>
              <a:tr h="148474">
                <a:tc>
                  <a:txBody>
                    <a:bodyPr/>
                    <a:lstStyle/>
                    <a:p>
                      <a:pPr marL="72000" algn="l" fontAlgn="b"/>
                      <a:r>
                        <a:rPr lang="ru-RU" sz="800" b="0" i="0" u="none" strike="noStrike" cap="none" dirty="0">
                          <a:solidFill>
                            <a:srgbClr val="000000"/>
                          </a:solidFill>
                          <a:effectLst/>
                          <a:latin typeface="Arial Narrow" panose="020B0606020202030204" pitchFamily="34" charset="0"/>
                          <a:ea typeface="+mn-ea"/>
                          <a:cs typeface="+mn-cs"/>
                          <a:sym typeface="Arial"/>
                        </a:rPr>
                        <a:t>ӨНЕРКӘСІП, ҚҰРЫЛЫС, КӨЛІК Ж/Е БАСҚА ТЕКТЕС ЖҰМЫСШЫЛАРЫ</a:t>
                      </a:r>
                    </a:p>
                  </a:txBody>
                  <a:tcPr marL="9525" marR="9525" marT="0" marB="0" anchor="ctr">
                    <a:lnL w="76200" cap="flat" cmpd="sng" algn="ctr">
                      <a:noFill/>
                      <a:prstDash val="solid"/>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noFill/>
                  </a:tcPr>
                </a:tc>
                <a:tc>
                  <a:txBody>
                    <a:bodyPr/>
                    <a:lstStyle/>
                    <a:p>
                      <a:pPr algn="ctr" fontAlgn="ctr"/>
                      <a:r>
                        <a:rPr lang="ru-RU" sz="800" b="0" i="0" u="none" strike="noStrike">
                          <a:solidFill>
                            <a:srgbClr val="000000"/>
                          </a:solidFill>
                          <a:effectLst/>
                          <a:latin typeface="Arial Narrow" panose="020B0606020202030204" pitchFamily="34" charset="0"/>
                        </a:rPr>
                        <a:t>2 870</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ru-RU" sz="800" b="0" i="0" u="none" strike="noStrike">
                          <a:solidFill>
                            <a:srgbClr val="000000"/>
                          </a:solidFill>
                          <a:effectLst/>
                          <a:latin typeface="Arial Narrow" panose="020B0606020202030204" pitchFamily="34" charset="0"/>
                        </a:rPr>
                        <a:t>2 912</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ru-RU" sz="800" b="0" i="0" u="none" strike="noStrike">
                          <a:solidFill>
                            <a:srgbClr val="000000"/>
                          </a:solidFill>
                          <a:effectLst/>
                          <a:latin typeface="Arial Narrow" panose="020B0606020202030204" pitchFamily="34" charset="0"/>
                        </a:rPr>
                        <a:t>3 645</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ru-RU" sz="800" b="0" i="0" u="none" strike="noStrike">
                          <a:solidFill>
                            <a:srgbClr val="000000"/>
                          </a:solidFill>
                          <a:effectLst/>
                          <a:latin typeface="Arial Narrow" panose="020B0606020202030204" pitchFamily="34" charset="0"/>
                        </a:rPr>
                        <a:t>3 431</a:t>
                      </a:r>
                    </a:p>
                  </a:txBody>
                  <a:tcPr marL="9525" marR="9525" marT="9525" marB="0" anchor="ctr">
                    <a:lnL w="6350" cap="flat" cmpd="sng" algn="ctr">
                      <a:solidFill>
                        <a:schemeClr val="tx1"/>
                      </a:solidFill>
                      <a:prstDash val="sysDot"/>
                      <a:round/>
                      <a:headEnd type="none" w="med" len="med"/>
                      <a:tailEnd type="none" w="med" len="med"/>
                    </a:lnL>
                    <a:lnR w="12700" cap="flat" cmpd="sng" algn="ctr">
                      <a:noFill/>
                      <a:prstDash val="solid"/>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033135677"/>
                  </a:ext>
                </a:extLst>
              </a:tr>
              <a:tr h="148474">
                <a:tc>
                  <a:txBody>
                    <a:bodyPr/>
                    <a:lstStyle/>
                    <a:p>
                      <a:pPr marL="72000" algn="l" fontAlgn="b"/>
                      <a:r>
                        <a:rPr lang="ru-RU" sz="800" b="0" i="0" u="none" strike="noStrike" cap="none" dirty="0">
                          <a:solidFill>
                            <a:srgbClr val="000000"/>
                          </a:solidFill>
                          <a:effectLst/>
                          <a:latin typeface="Arial Narrow" panose="020B0606020202030204" pitchFamily="34" charset="0"/>
                          <a:ea typeface="+mn-ea"/>
                          <a:cs typeface="+mn-cs"/>
                          <a:sym typeface="Arial"/>
                        </a:rPr>
                        <a:t>ӨНДІРІСТІК ЖАБДЫҚ ОПЕРАТОРЛАРЫ, ҚҰРАСТЫРУШЫЛАРЫ Ж/Е ЖҮРГІЗУШІЛЕРІ</a:t>
                      </a:r>
                    </a:p>
                  </a:txBody>
                  <a:tcPr marL="9525" marR="9525" marT="0" marB="0" anchor="ctr">
                    <a:lnL w="76200" cap="flat" cmpd="sng" algn="ctr">
                      <a:noFill/>
                      <a:prstDash val="solid"/>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solidFill>
                      <a:srgbClr val="007F76">
                        <a:alpha val="10000"/>
                      </a:srgbClr>
                    </a:solidFill>
                  </a:tcPr>
                </a:tc>
                <a:tc>
                  <a:txBody>
                    <a:bodyPr/>
                    <a:lstStyle/>
                    <a:p>
                      <a:pPr algn="ctr" fontAlgn="ctr"/>
                      <a:r>
                        <a:rPr lang="ru-RU" sz="800" b="0" i="0" u="none" strike="noStrike">
                          <a:solidFill>
                            <a:srgbClr val="000000"/>
                          </a:solidFill>
                          <a:effectLst/>
                          <a:latin typeface="Arial Narrow" panose="020B0606020202030204" pitchFamily="34" charset="0"/>
                        </a:rPr>
                        <a:t>1 953</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2 513</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solidFill>
                      <a:srgbClr val="007F76">
                        <a:alpha val="10000"/>
                      </a:srgbClr>
                    </a:solidFill>
                  </a:tcPr>
                </a:tc>
                <a:tc>
                  <a:txBody>
                    <a:bodyPr/>
                    <a:lstStyle/>
                    <a:p>
                      <a:pPr algn="ctr" fontAlgn="ctr"/>
                      <a:r>
                        <a:rPr lang="ru-RU" sz="800" b="0" i="0" u="none" strike="noStrike">
                          <a:solidFill>
                            <a:srgbClr val="000000"/>
                          </a:solidFill>
                          <a:effectLst/>
                          <a:latin typeface="Arial Narrow" panose="020B0606020202030204" pitchFamily="34" charset="0"/>
                        </a:rPr>
                        <a:t>2 760</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solidFill>
                      <a:srgbClr val="007F76">
                        <a:alpha val="10000"/>
                      </a:srgbClr>
                    </a:solidFill>
                  </a:tcPr>
                </a:tc>
                <a:tc>
                  <a:txBody>
                    <a:bodyPr/>
                    <a:lstStyle/>
                    <a:p>
                      <a:pPr algn="ctr" fontAlgn="ctr"/>
                      <a:r>
                        <a:rPr lang="ru-RU" sz="800" b="0" i="0" u="none" strike="noStrike">
                          <a:solidFill>
                            <a:srgbClr val="000000"/>
                          </a:solidFill>
                          <a:effectLst/>
                          <a:latin typeface="Arial Narrow" panose="020B0606020202030204" pitchFamily="34" charset="0"/>
                        </a:rPr>
                        <a:t>2 768</a:t>
                      </a:r>
                    </a:p>
                  </a:txBody>
                  <a:tcPr marL="9525" marR="9525" marT="9525" marB="0" anchor="ctr">
                    <a:lnL w="6350" cap="flat" cmpd="sng" algn="ctr">
                      <a:solidFill>
                        <a:schemeClr val="tx1"/>
                      </a:solidFill>
                      <a:prstDash val="sysDot"/>
                      <a:round/>
                      <a:headEnd type="none" w="med" len="med"/>
                      <a:tailEnd type="none" w="med" len="med"/>
                    </a:lnL>
                    <a:lnR w="12700" cap="flat" cmpd="sng" algn="ctr">
                      <a:noFill/>
                      <a:prstDash val="solid"/>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solidFill>
                      <a:srgbClr val="007F76">
                        <a:alpha val="10000"/>
                      </a:srgbClr>
                    </a:solidFill>
                  </a:tcPr>
                </a:tc>
                <a:extLst>
                  <a:ext uri="{0D108BD9-81ED-4DB2-BD59-A6C34878D82A}">
                    <a16:rowId xmlns:a16="http://schemas.microsoft.com/office/drawing/2014/main" val="3877348172"/>
                  </a:ext>
                </a:extLst>
              </a:tr>
              <a:tr h="148474">
                <a:tc>
                  <a:txBody>
                    <a:bodyPr/>
                    <a:lstStyle/>
                    <a:p>
                      <a:pPr marL="72000" algn="l" fontAlgn="b"/>
                      <a:r>
                        <a:rPr lang="ru-RU" sz="800" b="0" i="0" u="none" strike="noStrike" cap="none" dirty="0">
                          <a:solidFill>
                            <a:srgbClr val="000000"/>
                          </a:solidFill>
                          <a:effectLst/>
                          <a:latin typeface="Arial Narrow" panose="020B0606020202030204" pitchFamily="34" charset="0"/>
                          <a:ea typeface="+mn-ea"/>
                          <a:cs typeface="+mn-cs"/>
                          <a:sym typeface="Arial"/>
                        </a:rPr>
                        <a:t>БІЛІКТІЛІГІ ЖОҚ ЖҰМЫСШЫЛАР</a:t>
                      </a:r>
                    </a:p>
                  </a:txBody>
                  <a:tcPr marL="9525" marR="9525" marT="0" marB="0" anchor="ctr">
                    <a:lnL w="76200" cap="flat" cmpd="sng" algn="ctr">
                      <a:noFill/>
                      <a:prstDash val="solid"/>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noFill/>
                  </a:tcPr>
                </a:tc>
                <a:tc>
                  <a:txBody>
                    <a:bodyPr/>
                    <a:lstStyle/>
                    <a:p>
                      <a:pPr algn="ctr" fontAlgn="ctr"/>
                      <a:r>
                        <a:rPr lang="ru-RU" sz="800" b="0" i="0" u="none" strike="noStrike" dirty="0">
                          <a:solidFill>
                            <a:srgbClr val="000000"/>
                          </a:solidFill>
                          <a:effectLst/>
                          <a:latin typeface="Arial Narrow" panose="020B0606020202030204" pitchFamily="34" charset="0"/>
                        </a:rPr>
                        <a:t>2 531</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ru-RU" sz="800" b="0" i="0" u="none" strike="noStrike">
                          <a:solidFill>
                            <a:srgbClr val="000000"/>
                          </a:solidFill>
                          <a:effectLst/>
                          <a:latin typeface="Arial Narrow" panose="020B0606020202030204" pitchFamily="34" charset="0"/>
                        </a:rPr>
                        <a:t>2 926</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ru-RU" sz="800" b="0" i="0" u="none" strike="noStrike">
                          <a:solidFill>
                            <a:srgbClr val="000000"/>
                          </a:solidFill>
                          <a:effectLst/>
                          <a:latin typeface="Arial Narrow" panose="020B0606020202030204" pitchFamily="34" charset="0"/>
                        </a:rPr>
                        <a:t>4 387</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ru-RU" sz="800" b="0" i="0" u="none" strike="noStrike" dirty="0">
                          <a:solidFill>
                            <a:srgbClr val="000000"/>
                          </a:solidFill>
                          <a:effectLst/>
                          <a:latin typeface="Arial Narrow" panose="020B0606020202030204" pitchFamily="34" charset="0"/>
                        </a:rPr>
                        <a:t>4 861</a:t>
                      </a:r>
                    </a:p>
                  </a:txBody>
                  <a:tcPr marL="9525" marR="9525" marT="9525" marB="0" anchor="ctr">
                    <a:lnL w="6350" cap="flat" cmpd="sng" algn="ctr">
                      <a:solidFill>
                        <a:schemeClr val="tx1"/>
                      </a:solidFill>
                      <a:prstDash val="sysDot"/>
                      <a:round/>
                      <a:headEnd type="none" w="med" len="med"/>
                      <a:tailEnd type="none" w="med" len="med"/>
                    </a:lnL>
                    <a:lnR w="12700" cap="flat" cmpd="sng" algn="ctr">
                      <a:noFill/>
                      <a:prstDash val="solid"/>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605250712"/>
                  </a:ext>
                </a:extLst>
              </a:tr>
            </a:tbl>
          </a:graphicData>
        </a:graphic>
      </p:graphicFrame>
      <p:graphicFrame>
        <p:nvGraphicFramePr>
          <p:cNvPr id="25" name="Таблица 24">
            <a:extLst>
              <a:ext uri="{FF2B5EF4-FFF2-40B4-BE49-F238E27FC236}">
                <a16:creationId xmlns:a16="http://schemas.microsoft.com/office/drawing/2014/main" id="{B0A9FCBA-67D5-3916-3267-226B7595262D}"/>
              </a:ext>
            </a:extLst>
          </p:cNvPr>
          <p:cNvGraphicFramePr>
            <a:graphicFrameLocks noGrp="1"/>
          </p:cNvGraphicFramePr>
          <p:nvPr>
            <p:extLst>
              <p:ext uri="{D42A27DB-BD31-4B8C-83A1-F6EECF244321}">
                <p14:modId xmlns:p14="http://schemas.microsoft.com/office/powerpoint/2010/main" val="1120085535"/>
              </p:ext>
            </p:extLst>
          </p:nvPr>
        </p:nvGraphicFramePr>
        <p:xfrm>
          <a:off x="6768750" y="3025492"/>
          <a:ext cx="5328000" cy="1670332"/>
        </p:xfrm>
        <a:graphic>
          <a:graphicData uri="http://schemas.openxmlformats.org/drawingml/2006/table">
            <a:tbl>
              <a:tblPr firstRow="1" bandRow="1">
                <a:tableStyleId>{5C22544A-7EE6-4342-B048-85BDC9FD1C3A}</a:tableStyleId>
              </a:tblPr>
              <a:tblGrid>
                <a:gridCol w="3600000">
                  <a:extLst>
                    <a:ext uri="{9D8B030D-6E8A-4147-A177-3AD203B41FA5}">
                      <a16:colId xmlns:a16="http://schemas.microsoft.com/office/drawing/2014/main" val="1113104833"/>
                    </a:ext>
                  </a:extLst>
                </a:gridCol>
                <a:gridCol w="432000">
                  <a:extLst>
                    <a:ext uri="{9D8B030D-6E8A-4147-A177-3AD203B41FA5}">
                      <a16:colId xmlns:a16="http://schemas.microsoft.com/office/drawing/2014/main" val="132264586"/>
                    </a:ext>
                  </a:extLst>
                </a:gridCol>
                <a:gridCol w="432000">
                  <a:extLst>
                    <a:ext uri="{9D8B030D-6E8A-4147-A177-3AD203B41FA5}">
                      <a16:colId xmlns:a16="http://schemas.microsoft.com/office/drawing/2014/main" val="2572766800"/>
                    </a:ext>
                  </a:extLst>
                </a:gridCol>
                <a:gridCol w="432000">
                  <a:extLst>
                    <a:ext uri="{9D8B030D-6E8A-4147-A177-3AD203B41FA5}">
                      <a16:colId xmlns:a16="http://schemas.microsoft.com/office/drawing/2014/main" val="2849574652"/>
                    </a:ext>
                  </a:extLst>
                </a:gridCol>
                <a:gridCol w="432000">
                  <a:extLst>
                    <a:ext uri="{9D8B030D-6E8A-4147-A177-3AD203B41FA5}">
                      <a16:colId xmlns:a16="http://schemas.microsoft.com/office/drawing/2014/main" val="478621999"/>
                    </a:ext>
                  </a:extLst>
                </a:gridCol>
              </a:tblGrid>
              <a:tr h="167033">
                <a:tc>
                  <a:txBody>
                    <a:bodyPr/>
                    <a:lstStyle/>
                    <a:p>
                      <a:pPr marL="0" marR="0" lvl="0" indent="0" algn="l" defTabSz="685800" rtl="0" eaLnBrk="1" fontAlgn="auto" latinLnBrk="0" hangingPunct="1">
                        <a:lnSpc>
                          <a:spcPct val="107000"/>
                        </a:lnSpc>
                        <a:spcBef>
                          <a:spcPts val="0"/>
                        </a:spcBef>
                        <a:spcAft>
                          <a:spcPts val="0"/>
                        </a:spcAft>
                        <a:buClrTx/>
                        <a:buSzTx/>
                        <a:buFontTx/>
                        <a:buNone/>
                        <a:tabLst/>
                        <a:defRPr/>
                      </a:pPr>
                      <a:r>
                        <a:rPr lang="ru-RU" sz="1050" b="1" i="0" u="none" strike="noStrike" cap="none" noProof="0" dirty="0">
                          <a:solidFill>
                            <a:srgbClr val="000000"/>
                          </a:solidFill>
                          <a:effectLst/>
                          <a:latin typeface="Arial Narrow" panose="020B0606020202030204" pitchFamily="34" charset="0"/>
                          <a:ea typeface="+mn-ea"/>
                          <a:cs typeface="+mn-cs"/>
                          <a:sym typeface="Arial"/>
                        </a:rPr>
                        <a:t>ОПТИМИСТІК СЦЕНАРИЙ</a:t>
                      </a:r>
                    </a:p>
                  </a:txBody>
                  <a:tcPr marT="0" marB="0" anchor="ctr">
                    <a:lnL w="76200" cap="flat" cmpd="sng" algn="ctr">
                      <a:noFill/>
                      <a:prstDash val="solid"/>
                      <a:round/>
                      <a:headEnd type="none" w="med" len="med"/>
                      <a:tailEnd type="none" w="med" len="med"/>
                    </a:lnL>
                    <a:lnR w="6350" cap="flat" cmpd="sng" algn="ctr">
                      <a:solidFill>
                        <a:schemeClr val="tx1"/>
                      </a:solidFill>
                      <a:prstDash val="sysDot"/>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accent3">
                        <a:lumMod val="50000"/>
                        <a:alpha val="20000"/>
                      </a:schemeClr>
                    </a:solidFill>
                  </a:tcPr>
                </a:tc>
                <a:tc>
                  <a:txBody>
                    <a:bodyPr/>
                    <a:lstStyle/>
                    <a:p>
                      <a:pPr algn="ctr" fontAlgn="ctr"/>
                      <a:r>
                        <a:rPr lang="en-US" sz="900" b="0" i="0" u="none" strike="noStrike" cap="none" dirty="0">
                          <a:solidFill>
                            <a:srgbClr val="000000"/>
                          </a:solidFill>
                          <a:effectLst/>
                          <a:latin typeface="Arial Narrow" panose="020B0606020202030204" pitchFamily="34" charset="0"/>
                          <a:ea typeface="+mn-ea"/>
                          <a:cs typeface="+mn-cs"/>
                          <a:sym typeface="Arial"/>
                        </a:rPr>
                        <a:t>Q1</a:t>
                      </a:r>
                      <a:endParaRPr lang="ru-KZ" sz="900" b="0" i="0" u="none" strike="noStrike" cap="none" dirty="0">
                        <a:solidFill>
                          <a:srgbClr val="000000"/>
                        </a:solidFill>
                        <a:effectLst/>
                        <a:latin typeface="Arial Narrow" panose="020B0606020202030204" pitchFamily="34" charset="0"/>
                        <a:ea typeface="+mn-ea"/>
                        <a:cs typeface="+mn-cs"/>
                        <a:sym typeface="Arial"/>
                      </a:endParaRPr>
                    </a:p>
                  </a:txBody>
                  <a:tcPr marL="9525" marR="9525" marT="0"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50000"/>
                        <a:alpha val="20000"/>
                      </a:schemeClr>
                    </a:solidFill>
                  </a:tcPr>
                </a:tc>
                <a:tc>
                  <a:txBody>
                    <a:bodyPr/>
                    <a:lstStyle/>
                    <a:p>
                      <a:pPr algn="ctr" fontAlgn="ctr"/>
                      <a:r>
                        <a:rPr lang="en-US" sz="900" b="0" i="0" u="none" strike="noStrike" cap="none" dirty="0">
                          <a:solidFill>
                            <a:srgbClr val="000000"/>
                          </a:solidFill>
                          <a:effectLst/>
                          <a:latin typeface="Arial Narrow" panose="020B0606020202030204" pitchFamily="34" charset="0"/>
                          <a:ea typeface="+mn-ea"/>
                          <a:cs typeface="+mn-cs"/>
                          <a:sym typeface="Arial"/>
                        </a:rPr>
                        <a:t>Q2</a:t>
                      </a:r>
                      <a:endParaRPr lang="ru-KZ" sz="900" b="0" i="0" u="none" strike="noStrike" cap="none" dirty="0">
                        <a:solidFill>
                          <a:srgbClr val="000000"/>
                        </a:solidFill>
                        <a:effectLst/>
                        <a:latin typeface="Arial Narrow" panose="020B0606020202030204" pitchFamily="34" charset="0"/>
                        <a:ea typeface="+mn-ea"/>
                        <a:cs typeface="+mn-cs"/>
                        <a:sym typeface="Arial"/>
                      </a:endParaRPr>
                    </a:p>
                  </a:txBody>
                  <a:tcPr marL="9525" marR="9525" marT="0"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3">
                        <a:lumMod val="50000"/>
                        <a:alpha val="20000"/>
                      </a:schemeClr>
                    </a:solidFill>
                  </a:tcPr>
                </a:tc>
                <a:tc>
                  <a:txBody>
                    <a:bodyPr/>
                    <a:lstStyle/>
                    <a:p>
                      <a:pPr algn="ctr" fontAlgn="ctr"/>
                      <a:r>
                        <a:rPr lang="en-US" sz="900" b="0" i="0" u="none" strike="noStrike" cap="none" dirty="0">
                          <a:solidFill>
                            <a:srgbClr val="000000"/>
                          </a:solidFill>
                          <a:effectLst/>
                          <a:latin typeface="Arial Narrow" panose="020B0606020202030204" pitchFamily="34" charset="0"/>
                          <a:ea typeface="+mn-ea"/>
                          <a:cs typeface="+mn-cs"/>
                          <a:sym typeface="Arial"/>
                        </a:rPr>
                        <a:t>Q3</a:t>
                      </a:r>
                      <a:endParaRPr lang="ru-KZ" sz="900" b="0" i="0" u="none" strike="noStrike" cap="none" dirty="0">
                        <a:solidFill>
                          <a:srgbClr val="000000"/>
                        </a:solidFill>
                        <a:effectLst/>
                        <a:latin typeface="Arial Narrow" panose="020B0606020202030204" pitchFamily="34" charset="0"/>
                        <a:ea typeface="+mn-ea"/>
                        <a:cs typeface="+mn-cs"/>
                        <a:sym typeface="Arial"/>
                      </a:endParaRPr>
                    </a:p>
                  </a:txBody>
                  <a:tcPr marL="9525" marR="9525" marT="0"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3">
                        <a:lumMod val="50000"/>
                        <a:alpha val="20000"/>
                      </a:schemeClr>
                    </a:solidFill>
                  </a:tcPr>
                </a:tc>
                <a:tc>
                  <a:txBody>
                    <a:bodyPr/>
                    <a:lstStyle/>
                    <a:p>
                      <a:pPr algn="ctr" fontAlgn="ctr"/>
                      <a:r>
                        <a:rPr lang="en-US" sz="900" b="0" i="0" u="none" strike="noStrike" cap="none" dirty="0">
                          <a:solidFill>
                            <a:srgbClr val="000000"/>
                          </a:solidFill>
                          <a:effectLst/>
                          <a:latin typeface="Arial Narrow" panose="020B0606020202030204" pitchFamily="34" charset="0"/>
                          <a:ea typeface="+mn-ea"/>
                          <a:cs typeface="+mn-cs"/>
                          <a:sym typeface="Arial"/>
                        </a:rPr>
                        <a:t>Q4</a:t>
                      </a:r>
                      <a:endParaRPr lang="ru-KZ" sz="900" b="0" i="0" u="none" strike="noStrike" cap="none" dirty="0">
                        <a:solidFill>
                          <a:srgbClr val="000000"/>
                        </a:solidFill>
                        <a:effectLst/>
                        <a:latin typeface="Arial Narrow" panose="020B0606020202030204" pitchFamily="34" charset="0"/>
                        <a:ea typeface="+mn-ea"/>
                        <a:cs typeface="+mn-cs"/>
                        <a:sym typeface="Arial"/>
                      </a:endParaRPr>
                    </a:p>
                  </a:txBody>
                  <a:tcPr marL="9525" marR="9525" marT="0" marB="0" anchor="ctr">
                    <a:lnL w="6350" cap="flat" cmpd="sng" algn="ctr">
                      <a:solidFill>
                        <a:schemeClr val="tx1"/>
                      </a:solidFill>
                      <a:prstDash val="sysDot"/>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3">
                        <a:lumMod val="50000"/>
                        <a:alpha val="20000"/>
                      </a:schemeClr>
                    </a:solidFill>
                  </a:tcPr>
                </a:tc>
                <a:extLst>
                  <a:ext uri="{0D108BD9-81ED-4DB2-BD59-A6C34878D82A}">
                    <a16:rowId xmlns:a16="http://schemas.microsoft.com/office/drawing/2014/main" val="877649079"/>
                  </a:ext>
                </a:extLst>
              </a:tr>
              <a:tr h="167033">
                <a:tc>
                  <a:txBody>
                    <a:bodyPr/>
                    <a:lstStyle/>
                    <a:p>
                      <a:pPr marL="0" marR="0" lvl="0" indent="0" algn="l" defTabSz="685800" rtl="0" eaLnBrk="1" fontAlgn="auto" latinLnBrk="0" hangingPunct="1">
                        <a:lnSpc>
                          <a:spcPct val="107000"/>
                        </a:lnSpc>
                        <a:spcBef>
                          <a:spcPts val="0"/>
                        </a:spcBef>
                        <a:spcAft>
                          <a:spcPts val="0"/>
                        </a:spcAft>
                        <a:buClrTx/>
                        <a:buSzTx/>
                        <a:buFontTx/>
                        <a:buNone/>
                        <a:tabLst/>
                        <a:defRPr/>
                      </a:pPr>
                      <a:r>
                        <a:rPr lang="ru-RU" sz="900" b="1" i="0" u="none" strike="noStrike" cap="none" noProof="0" dirty="0">
                          <a:solidFill>
                            <a:srgbClr val="000000"/>
                          </a:solidFill>
                          <a:effectLst/>
                          <a:latin typeface="Arial Narrow" panose="020B0606020202030204" pitchFamily="34" charset="0"/>
                          <a:ea typeface="+mn-ea"/>
                          <a:cs typeface="+mn-cs"/>
                          <a:sym typeface="Arial"/>
                        </a:rPr>
                        <a:t>БАРЛЫҒЫ</a:t>
                      </a:r>
                      <a:endParaRPr lang="ru-RU" sz="800" b="1" i="0" u="none" strike="noStrike" cap="none" noProof="0" dirty="0">
                        <a:solidFill>
                          <a:srgbClr val="000000"/>
                        </a:solidFill>
                        <a:effectLst/>
                        <a:latin typeface="Arial Narrow" panose="020B0606020202030204" pitchFamily="34" charset="0"/>
                        <a:ea typeface="+mn-ea"/>
                        <a:cs typeface="+mn-cs"/>
                        <a:sym typeface="Arial"/>
                      </a:endParaRPr>
                    </a:p>
                  </a:txBody>
                  <a:tcPr marT="0" marB="0" anchor="ctr">
                    <a:lnL w="76200" cap="flat" cmpd="sng" algn="ctr">
                      <a:noFill/>
                      <a:prstDash val="solid"/>
                      <a:round/>
                      <a:headEnd type="none" w="med" len="med"/>
                      <a:tailEnd type="none" w="med" len="med"/>
                    </a:lnL>
                    <a:lnR w="6350" cap="flat" cmpd="sng" algn="ctr">
                      <a:solidFill>
                        <a:schemeClr val="tx1"/>
                      </a:solidFill>
                      <a:prstDash val="sysDot"/>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accent3">
                        <a:lumMod val="50000"/>
                        <a:alpha val="20000"/>
                      </a:schemeClr>
                    </a:solidFill>
                  </a:tcPr>
                </a:tc>
                <a:tc>
                  <a:txBody>
                    <a:bodyPr/>
                    <a:lstStyle/>
                    <a:p>
                      <a:pPr algn="ctr" fontAlgn="ctr"/>
                      <a:r>
                        <a:rPr lang="ru-RU" sz="900" b="1" i="0" u="none" strike="noStrike" cap="none" dirty="0">
                          <a:solidFill>
                            <a:srgbClr val="000000"/>
                          </a:solidFill>
                          <a:effectLst/>
                          <a:latin typeface="Arial Narrow" panose="020B0606020202030204" pitchFamily="34" charset="0"/>
                          <a:ea typeface="+mn-ea"/>
                          <a:cs typeface="+mn-cs"/>
                          <a:sym typeface="Arial"/>
                        </a:rPr>
                        <a:t>13 621</a:t>
                      </a:r>
                      <a:endParaRPr lang="ru-KZ" sz="900" b="1" i="0" u="none" strike="noStrike" cap="none" dirty="0">
                        <a:solidFill>
                          <a:srgbClr val="000000"/>
                        </a:solidFill>
                        <a:effectLst/>
                        <a:latin typeface="Arial Narrow" panose="020B0606020202030204" pitchFamily="34" charset="0"/>
                        <a:ea typeface="+mn-ea"/>
                        <a:cs typeface="+mn-cs"/>
                        <a:sym typeface="Arial"/>
                      </a:endParaRPr>
                    </a:p>
                  </a:txBody>
                  <a:tcPr marL="9525" marR="9525" marT="0"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50000"/>
                        <a:alpha val="20000"/>
                      </a:schemeClr>
                    </a:solidFill>
                  </a:tcPr>
                </a:tc>
                <a:tc>
                  <a:txBody>
                    <a:bodyPr/>
                    <a:lstStyle/>
                    <a:p>
                      <a:pPr algn="ctr" rtl="0" fontAlgn="ctr"/>
                      <a:r>
                        <a:rPr lang="ru-RU" sz="900" b="1" i="0" u="none" strike="noStrike">
                          <a:solidFill>
                            <a:srgbClr val="000000"/>
                          </a:solidFill>
                          <a:effectLst/>
                          <a:latin typeface="Arial Narrow" panose="020B0606020202030204" pitchFamily="34" charset="0"/>
                        </a:rPr>
                        <a:t>16 046</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3">
                        <a:lumMod val="50000"/>
                        <a:alpha val="20000"/>
                      </a:schemeClr>
                    </a:solidFill>
                  </a:tcPr>
                </a:tc>
                <a:tc>
                  <a:txBody>
                    <a:bodyPr/>
                    <a:lstStyle/>
                    <a:p>
                      <a:pPr algn="ctr" rtl="0" fontAlgn="ctr"/>
                      <a:r>
                        <a:rPr lang="ru-RU" sz="900" b="1" i="0" u="none" strike="noStrike">
                          <a:solidFill>
                            <a:srgbClr val="000000"/>
                          </a:solidFill>
                          <a:effectLst/>
                          <a:latin typeface="Arial Narrow" panose="020B0606020202030204" pitchFamily="34" charset="0"/>
                        </a:rPr>
                        <a:t>18 718</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3">
                        <a:lumMod val="50000"/>
                        <a:alpha val="20000"/>
                      </a:schemeClr>
                    </a:solidFill>
                  </a:tcPr>
                </a:tc>
                <a:tc>
                  <a:txBody>
                    <a:bodyPr/>
                    <a:lstStyle/>
                    <a:p>
                      <a:pPr algn="ctr" rtl="0" fontAlgn="ctr"/>
                      <a:r>
                        <a:rPr lang="ru-RU" sz="900" b="1" i="0" u="none" strike="noStrike" dirty="0">
                          <a:solidFill>
                            <a:srgbClr val="000000"/>
                          </a:solidFill>
                          <a:effectLst/>
                          <a:latin typeface="Arial Narrow" panose="020B0606020202030204" pitchFamily="34" charset="0"/>
                        </a:rPr>
                        <a:t>20 428</a:t>
                      </a:r>
                    </a:p>
                  </a:txBody>
                  <a:tcPr marL="9525" marR="9525" marT="9525" marB="0" anchor="ctr">
                    <a:lnL w="6350" cap="flat" cmpd="sng" algn="ctr">
                      <a:solidFill>
                        <a:schemeClr val="tx1"/>
                      </a:solidFill>
                      <a:prstDash val="sysDot"/>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3">
                        <a:lumMod val="50000"/>
                        <a:alpha val="20000"/>
                      </a:schemeClr>
                    </a:solidFill>
                  </a:tcPr>
                </a:tc>
                <a:extLst>
                  <a:ext uri="{0D108BD9-81ED-4DB2-BD59-A6C34878D82A}">
                    <a16:rowId xmlns:a16="http://schemas.microsoft.com/office/drawing/2014/main" val="1602871338"/>
                  </a:ext>
                </a:extLst>
              </a:tr>
              <a:tr h="148474">
                <a:tc>
                  <a:txBody>
                    <a:bodyPr/>
                    <a:lstStyle/>
                    <a:p>
                      <a:pPr marL="72000" algn="l" fontAlgn="b"/>
                      <a:r>
                        <a:rPr lang="ru-RU" sz="800" b="0" i="0" u="none" strike="noStrike" cap="none" dirty="0">
                          <a:solidFill>
                            <a:srgbClr val="000000"/>
                          </a:solidFill>
                          <a:effectLst/>
                          <a:latin typeface="Arial Narrow" panose="020B0606020202030204" pitchFamily="34" charset="0"/>
                          <a:ea typeface="+mn-ea"/>
                          <a:cs typeface="+mn-cs"/>
                          <a:sym typeface="Arial"/>
                        </a:rPr>
                        <a:t>БАСШЫЛАР ЖӘНЕ МЕМЛЕКЕТТІК ҚЫЗМЕТШІЛЕР</a:t>
                      </a:r>
                    </a:p>
                  </a:txBody>
                  <a:tcPr marL="9525" marR="9525" marT="0" marB="0" anchor="ctr">
                    <a:lnL w="76200" cap="flat" cmpd="sng" algn="ctr">
                      <a:noFill/>
                      <a:prstDash val="solid"/>
                      <a:round/>
                      <a:headEnd type="none" w="med" len="med"/>
                      <a:tailEnd type="none" w="med" len="med"/>
                    </a:lnL>
                    <a:lnR w="6350" cap="flat" cmpd="sng" algn="ctr">
                      <a:solidFill>
                        <a:schemeClr val="tx1"/>
                      </a:solidFill>
                      <a:prstDash val="sysDot"/>
                      <a:round/>
                      <a:headEnd type="none" w="med" len="med"/>
                      <a:tailEnd type="none" w="med" len="med"/>
                    </a:lnR>
                    <a:lnT w="12700" cap="flat" cmpd="sng" algn="ctr">
                      <a:solidFill>
                        <a:schemeClr val="tx1"/>
                      </a:solidFill>
                      <a:prstDash val="solid"/>
                      <a:round/>
                      <a:headEnd type="none" w="med" len="med"/>
                      <a:tailEnd type="none" w="med" len="med"/>
                    </a:lnT>
                    <a:lnB w="6350" cap="flat" cmpd="sng" algn="ctr">
                      <a:solidFill>
                        <a:schemeClr val="tx1"/>
                      </a:solidFill>
                      <a:prstDash val="sysDot"/>
                      <a:round/>
                      <a:headEnd type="none" w="med" len="med"/>
                      <a:tailEnd type="none" w="med" len="med"/>
                    </a:lnB>
                    <a:noFill/>
                  </a:tcPr>
                </a:tc>
                <a:tc>
                  <a:txBody>
                    <a:bodyPr/>
                    <a:lstStyle/>
                    <a:p>
                      <a:pPr algn="ctr" fontAlgn="ctr"/>
                      <a:r>
                        <a:rPr lang="ru-RU" sz="800" b="0" i="0" u="none" strike="noStrike">
                          <a:solidFill>
                            <a:srgbClr val="000000"/>
                          </a:solidFill>
                          <a:effectLst/>
                          <a:latin typeface="Arial Narrow" panose="020B0606020202030204" pitchFamily="34" charset="0"/>
                        </a:rPr>
                        <a:t>487</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12700" cap="flat" cmpd="sng" algn="ctr">
                      <a:solidFill>
                        <a:schemeClr val="tx1"/>
                      </a:solidFill>
                      <a:prstDash val="solid"/>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ru-RU" sz="800" b="0" i="0" u="none" strike="noStrike">
                          <a:solidFill>
                            <a:srgbClr val="000000"/>
                          </a:solidFill>
                          <a:effectLst/>
                          <a:latin typeface="Arial Narrow" panose="020B0606020202030204" pitchFamily="34" charset="0"/>
                        </a:rPr>
                        <a:t>597</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12700" cap="flat" cmpd="sng" algn="ctr">
                      <a:solidFill>
                        <a:schemeClr val="tx1"/>
                      </a:solidFill>
                      <a:prstDash val="solid"/>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ru-RU" sz="800" b="0" i="0" u="none" strike="noStrike">
                          <a:solidFill>
                            <a:srgbClr val="000000"/>
                          </a:solidFill>
                          <a:effectLst/>
                          <a:latin typeface="Arial Narrow" panose="020B0606020202030204" pitchFamily="34" charset="0"/>
                        </a:rPr>
                        <a:t>689</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12700" cap="flat" cmpd="sng" algn="ctr">
                      <a:solidFill>
                        <a:schemeClr val="tx1"/>
                      </a:solidFill>
                      <a:prstDash val="solid"/>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ru-RU" sz="800" b="0" i="0" u="none" strike="noStrike">
                          <a:solidFill>
                            <a:srgbClr val="000000"/>
                          </a:solidFill>
                          <a:effectLst/>
                          <a:latin typeface="Arial Narrow" panose="020B0606020202030204" pitchFamily="34" charset="0"/>
                        </a:rPr>
                        <a:t>665</a:t>
                      </a:r>
                    </a:p>
                  </a:txBody>
                  <a:tcPr marL="9525" marR="9525" marT="9525" marB="0" anchor="ctr">
                    <a:lnL w="6350" cap="flat" cmpd="sng" algn="ctr">
                      <a:solidFill>
                        <a:schemeClr val="tx1"/>
                      </a:solidFill>
                      <a:prstDash val="sysDot"/>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052355308"/>
                  </a:ext>
                </a:extLst>
              </a:tr>
              <a:tr h="148474">
                <a:tc>
                  <a:txBody>
                    <a:bodyPr/>
                    <a:lstStyle/>
                    <a:p>
                      <a:pPr marL="72000" algn="l" fontAlgn="b"/>
                      <a:r>
                        <a:rPr lang="ru-RU" sz="800" b="0" i="0" u="none" strike="noStrike" cap="none" dirty="0">
                          <a:solidFill>
                            <a:srgbClr val="000000"/>
                          </a:solidFill>
                          <a:effectLst/>
                          <a:latin typeface="Arial Narrow" panose="020B0606020202030204" pitchFamily="34" charset="0"/>
                          <a:ea typeface="+mn-ea"/>
                          <a:cs typeface="+mn-cs"/>
                          <a:sym typeface="Arial"/>
                        </a:rPr>
                        <a:t>КӘСІБИ МАМАНДАР</a:t>
                      </a:r>
                    </a:p>
                  </a:txBody>
                  <a:tcPr marL="9525" marR="9525" marT="0" marB="0" anchor="ctr">
                    <a:lnL w="76200" cap="flat" cmpd="sng" algn="ctr">
                      <a:noFill/>
                      <a:prstDash val="solid"/>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solidFill>
                      <a:schemeClr val="accent3">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2 260</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2 481</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solidFill>
                      <a:schemeClr val="accent3">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2 632</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solidFill>
                      <a:schemeClr val="accent3">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3 443</a:t>
                      </a:r>
                    </a:p>
                  </a:txBody>
                  <a:tcPr marL="9525" marR="9525" marT="9525" marB="0" anchor="ctr">
                    <a:lnL w="6350" cap="flat" cmpd="sng" algn="ctr">
                      <a:solidFill>
                        <a:schemeClr val="tx1"/>
                      </a:solidFill>
                      <a:prstDash val="sysDot"/>
                      <a:round/>
                      <a:headEnd type="none" w="med" len="med"/>
                      <a:tailEnd type="none" w="med" len="med"/>
                    </a:lnL>
                    <a:lnR w="12700" cap="flat" cmpd="sng" algn="ctr">
                      <a:noFill/>
                      <a:prstDash val="solid"/>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solidFill>
                      <a:schemeClr val="accent3">
                        <a:lumMod val="50000"/>
                        <a:alpha val="20000"/>
                      </a:schemeClr>
                    </a:solidFill>
                  </a:tcPr>
                </a:tc>
                <a:extLst>
                  <a:ext uri="{0D108BD9-81ED-4DB2-BD59-A6C34878D82A}">
                    <a16:rowId xmlns:a16="http://schemas.microsoft.com/office/drawing/2014/main" val="4077338817"/>
                  </a:ext>
                </a:extLst>
              </a:tr>
              <a:tr h="148474">
                <a:tc>
                  <a:txBody>
                    <a:bodyPr/>
                    <a:lstStyle/>
                    <a:p>
                      <a:pPr marL="72000" algn="l" fontAlgn="b"/>
                      <a:r>
                        <a:rPr lang="ru-RU" sz="800" b="0" i="0" u="none" strike="noStrike" cap="none" dirty="0">
                          <a:solidFill>
                            <a:srgbClr val="000000"/>
                          </a:solidFill>
                          <a:effectLst/>
                          <a:latin typeface="Arial Narrow" panose="020B0606020202030204" pitchFamily="34" charset="0"/>
                          <a:ea typeface="+mn-ea"/>
                          <a:cs typeface="+mn-cs"/>
                          <a:sym typeface="Arial"/>
                        </a:rPr>
                        <a:t>ТЕХНИК МАМАНДАР ЖӘНЕ БАСҚА ДА КӘСІБИ КӨМЕКШІ ПЕРСОНАЛ</a:t>
                      </a:r>
                    </a:p>
                  </a:txBody>
                  <a:tcPr marL="9525" marR="9525" marT="0" marB="0" anchor="ctr">
                    <a:lnL w="76200" cap="flat" cmpd="sng" algn="ctr">
                      <a:noFill/>
                      <a:prstDash val="solid"/>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noFill/>
                  </a:tcPr>
                </a:tc>
                <a:tc>
                  <a:txBody>
                    <a:bodyPr/>
                    <a:lstStyle/>
                    <a:p>
                      <a:pPr algn="ctr" fontAlgn="ctr"/>
                      <a:r>
                        <a:rPr lang="ru-RU" sz="800" b="0" i="0" u="none" strike="noStrike">
                          <a:solidFill>
                            <a:srgbClr val="000000"/>
                          </a:solidFill>
                          <a:effectLst/>
                          <a:latin typeface="Arial Narrow" panose="020B0606020202030204" pitchFamily="34" charset="0"/>
                        </a:rPr>
                        <a:t>1 070</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ru-RU" sz="800" b="0" i="0" u="none" strike="noStrike">
                          <a:solidFill>
                            <a:srgbClr val="000000"/>
                          </a:solidFill>
                          <a:effectLst/>
                          <a:latin typeface="Arial Narrow" panose="020B0606020202030204" pitchFamily="34" charset="0"/>
                        </a:rPr>
                        <a:t>1 207</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ru-RU" sz="800" b="0" i="0" u="none" strike="noStrike">
                          <a:solidFill>
                            <a:srgbClr val="000000"/>
                          </a:solidFill>
                          <a:effectLst/>
                          <a:latin typeface="Arial Narrow" panose="020B0606020202030204" pitchFamily="34" charset="0"/>
                        </a:rPr>
                        <a:t>1 510</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ru-RU" sz="800" b="0" i="0" u="none" strike="noStrike">
                          <a:solidFill>
                            <a:srgbClr val="000000"/>
                          </a:solidFill>
                          <a:effectLst/>
                          <a:latin typeface="Arial Narrow" panose="020B0606020202030204" pitchFamily="34" charset="0"/>
                        </a:rPr>
                        <a:t>1 681</a:t>
                      </a:r>
                    </a:p>
                  </a:txBody>
                  <a:tcPr marL="9525" marR="9525" marT="9525" marB="0" anchor="ctr">
                    <a:lnL w="6350" cap="flat" cmpd="sng" algn="ctr">
                      <a:solidFill>
                        <a:schemeClr val="tx1"/>
                      </a:solidFill>
                      <a:prstDash val="sysDot"/>
                      <a:round/>
                      <a:headEnd type="none" w="med" len="med"/>
                      <a:tailEnd type="none" w="med" len="med"/>
                    </a:lnL>
                    <a:lnR w="12700" cap="flat" cmpd="sng" algn="ctr">
                      <a:noFill/>
                      <a:prstDash val="solid"/>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500228116"/>
                  </a:ext>
                </a:extLst>
              </a:tr>
              <a:tr h="148474">
                <a:tc>
                  <a:txBody>
                    <a:bodyPr/>
                    <a:lstStyle/>
                    <a:p>
                      <a:pPr marL="72000" algn="l" fontAlgn="b"/>
                      <a:r>
                        <a:rPr lang="ru-RU" sz="800" b="0" i="0" u="none" strike="noStrike" cap="none" dirty="0">
                          <a:solidFill>
                            <a:srgbClr val="000000"/>
                          </a:solidFill>
                          <a:effectLst/>
                          <a:latin typeface="Arial Narrow" panose="020B0606020202030204" pitchFamily="34" charset="0"/>
                          <a:ea typeface="+mn-ea"/>
                          <a:cs typeface="+mn-cs"/>
                          <a:sym typeface="Arial"/>
                        </a:rPr>
                        <a:t>ӘКІМШІЛЕНДІРУ САЛАСЫНДАҒЫ ҚЫЗМЕТШІЛЕР</a:t>
                      </a:r>
                    </a:p>
                  </a:txBody>
                  <a:tcPr marL="9525" marR="9525" marT="0" marB="0" anchor="ctr">
                    <a:lnL w="76200" cap="flat" cmpd="sng" algn="ctr">
                      <a:noFill/>
                      <a:prstDash val="solid"/>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solidFill>
                      <a:schemeClr val="accent3">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479</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527</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solidFill>
                      <a:schemeClr val="accent3">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455</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solidFill>
                      <a:schemeClr val="accent3">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648</a:t>
                      </a:r>
                    </a:p>
                  </a:txBody>
                  <a:tcPr marL="9525" marR="9525" marT="9525" marB="0" anchor="ctr">
                    <a:lnL w="6350" cap="flat" cmpd="sng" algn="ctr">
                      <a:solidFill>
                        <a:schemeClr val="tx1"/>
                      </a:solidFill>
                      <a:prstDash val="sysDot"/>
                      <a:round/>
                      <a:headEnd type="none" w="med" len="med"/>
                      <a:tailEnd type="none" w="med" len="med"/>
                    </a:lnL>
                    <a:lnR w="12700" cap="flat" cmpd="sng" algn="ctr">
                      <a:noFill/>
                      <a:prstDash val="solid"/>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solidFill>
                      <a:schemeClr val="accent3">
                        <a:lumMod val="50000"/>
                        <a:alpha val="20000"/>
                      </a:schemeClr>
                    </a:solidFill>
                  </a:tcPr>
                </a:tc>
                <a:extLst>
                  <a:ext uri="{0D108BD9-81ED-4DB2-BD59-A6C34878D82A}">
                    <a16:rowId xmlns:a16="http://schemas.microsoft.com/office/drawing/2014/main" val="1221627480"/>
                  </a:ext>
                </a:extLst>
              </a:tr>
              <a:tr h="148474">
                <a:tc>
                  <a:txBody>
                    <a:bodyPr/>
                    <a:lstStyle/>
                    <a:p>
                      <a:pPr marL="72000" algn="l" fontAlgn="b"/>
                      <a:r>
                        <a:rPr lang="ru-RU" sz="800" b="0" i="0" u="none" strike="noStrike" cap="none" dirty="0">
                          <a:solidFill>
                            <a:srgbClr val="000000"/>
                          </a:solidFill>
                          <a:effectLst/>
                          <a:latin typeface="Arial Narrow" panose="020B0606020202030204" pitchFamily="34" charset="0"/>
                          <a:ea typeface="+mn-ea"/>
                          <a:cs typeface="+mn-cs"/>
                          <a:sym typeface="Arial"/>
                        </a:rPr>
                        <a:t>ҚЫЗМЕТ КӨРСЕТУ ЖӘНЕ САУДА САЛАСЫНЫҢ ЖҰМЫСКЕРЛЕРІ</a:t>
                      </a:r>
                    </a:p>
                  </a:txBody>
                  <a:tcPr marL="9525" marR="9525" marT="0" marB="0" anchor="ctr">
                    <a:lnL w="76200" cap="flat" cmpd="sng" algn="ctr">
                      <a:noFill/>
                      <a:prstDash val="solid"/>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noFill/>
                  </a:tcPr>
                </a:tc>
                <a:tc>
                  <a:txBody>
                    <a:bodyPr/>
                    <a:lstStyle/>
                    <a:p>
                      <a:pPr algn="ctr" fontAlgn="ctr"/>
                      <a:r>
                        <a:rPr lang="ru-RU" sz="800" b="0" i="0" u="none" strike="noStrike">
                          <a:solidFill>
                            <a:srgbClr val="000000"/>
                          </a:solidFill>
                          <a:effectLst/>
                          <a:latin typeface="Arial Narrow" panose="020B0606020202030204" pitchFamily="34" charset="0"/>
                        </a:rPr>
                        <a:t>1 739</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ru-RU" sz="800" b="0" i="0" u="none" strike="noStrike">
                          <a:solidFill>
                            <a:srgbClr val="000000"/>
                          </a:solidFill>
                          <a:effectLst/>
                          <a:latin typeface="Arial Narrow" panose="020B0606020202030204" pitchFamily="34" charset="0"/>
                        </a:rPr>
                        <a:t>1 887</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ru-RU" sz="800" b="0" i="0" u="none" strike="noStrike">
                          <a:solidFill>
                            <a:srgbClr val="000000"/>
                          </a:solidFill>
                          <a:effectLst/>
                          <a:latin typeface="Arial Narrow" panose="020B0606020202030204" pitchFamily="34" charset="0"/>
                        </a:rPr>
                        <a:t>2 216</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ru-RU" sz="800" b="0" i="0" u="none" strike="noStrike">
                          <a:solidFill>
                            <a:srgbClr val="000000"/>
                          </a:solidFill>
                          <a:effectLst/>
                          <a:latin typeface="Arial Narrow" panose="020B0606020202030204" pitchFamily="34" charset="0"/>
                        </a:rPr>
                        <a:t>2 291</a:t>
                      </a:r>
                    </a:p>
                  </a:txBody>
                  <a:tcPr marL="9525" marR="9525" marT="9525" marB="0" anchor="ctr">
                    <a:lnL w="6350" cap="flat" cmpd="sng" algn="ctr">
                      <a:solidFill>
                        <a:schemeClr val="tx1"/>
                      </a:solidFill>
                      <a:prstDash val="sysDot"/>
                      <a:round/>
                      <a:headEnd type="none" w="med" len="med"/>
                      <a:tailEnd type="none" w="med" len="med"/>
                    </a:lnL>
                    <a:lnR w="12700" cap="flat" cmpd="sng" algn="ctr">
                      <a:noFill/>
                      <a:prstDash val="solid"/>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182707914"/>
                  </a:ext>
                </a:extLst>
              </a:tr>
              <a:tr h="148474">
                <a:tc>
                  <a:txBody>
                    <a:bodyPr/>
                    <a:lstStyle/>
                    <a:p>
                      <a:pPr marL="72000" algn="l" fontAlgn="b"/>
                      <a:r>
                        <a:rPr lang="ru-RU" sz="800" b="0" i="0" u="none" strike="noStrike" cap="none" dirty="0">
                          <a:solidFill>
                            <a:srgbClr val="000000"/>
                          </a:solidFill>
                          <a:effectLst/>
                          <a:latin typeface="Arial Narrow" panose="020B0606020202030204" pitchFamily="34" charset="0"/>
                          <a:ea typeface="+mn-ea"/>
                          <a:cs typeface="+mn-cs"/>
                          <a:sym typeface="Arial"/>
                        </a:rPr>
                        <a:t>ФЕРМЕР Ж/Е АУЫЛ/ОРМАН, БАЛЫҚ ШАРУА-ЫҢ Ж/Е БАЛЫҚ АУЛАУ ЖҰМЫС-РЫ</a:t>
                      </a:r>
                    </a:p>
                  </a:txBody>
                  <a:tcPr marL="9525" marR="9525" marT="0" marB="0" anchor="ctr">
                    <a:lnL w="76200" cap="flat" cmpd="sng" algn="ctr">
                      <a:noFill/>
                      <a:prstDash val="solid"/>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solidFill>
                      <a:schemeClr val="accent3">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232</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287</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solidFill>
                      <a:schemeClr val="accent3">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334</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solidFill>
                      <a:schemeClr val="accent3">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196</a:t>
                      </a:r>
                    </a:p>
                  </a:txBody>
                  <a:tcPr marL="9525" marR="9525" marT="9525" marB="0" anchor="ctr">
                    <a:lnL w="6350" cap="flat" cmpd="sng" algn="ctr">
                      <a:solidFill>
                        <a:schemeClr val="tx1"/>
                      </a:solidFill>
                      <a:prstDash val="sysDot"/>
                      <a:round/>
                      <a:headEnd type="none" w="med" len="med"/>
                      <a:tailEnd type="none" w="med" len="med"/>
                    </a:lnL>
                    <a:lnR w="12700" cap="flat" cmpd="sng" algn="ctr">
                      <a:noFill/>
                      <a:prstDash val="solid"/>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solidFill>
                      <a:schemeClr val="accent3">
                        <a:lumMod val="50000"/>
                        <a:alpha val="20000"/>
                      </a:schemeClr>
                    </a:solidFill>
                  </a:tcPr>
                </a:tc>
                <a:extLst>
                  <a:ext uri="{0D108BD9-81ED-4DB2-BD59-A6C34878D82A}">
                    <a16:rowId xmlns:a16="http://schemas.microsoft.com/office/drawing/2014/main" val="3434696259"/>
                  </a:ext>
                </a:extLst>
              </a:tr>
              <a:tr h="148474">
                <a:tc>
                  <a:txBody>
                    <a:bodyPr/>
                    <a:lstStyle/>
                    <a:p>
                      <a:pPr marL="72000" algn="l" fontAlgn="b"/>
                      <a:r>
                        <a:rPr lang="ru-RU" sz="800" b="0" i="0" u="none" strike="noStrike" cap="none" dirty="0">
                          <a:solidFill>
                            <a:srgbClr val="000000"/>
                          </a:solidFill>
                          <a:effectLst/>
                          <a:latin typeface="Arial Narrow" panose="020B0606020202030204" pitchFamily="34" charset="0"/>
                          <a:ea typeface="+mn-ea"/>
                          <a:cs typeface="+mn-cs"/>
                          <a:sym typeface="Arial"/>
                        </a:rPr>
                        <a:t>ӨНЕРКӘСІП, ҚҰРЫЛЫС, КӨЛІК Ж/Е БАСҚА ТЕКТЕС ЖҰМЫСШЫЛАРЫ</a:t>
                      </a:r>
                    </a:p>
                  </a:txBody>
                  <a:tcPr marL="9525" marR="9525" marT="0" marB="0" anchor="ctr">
                    <a:lnL w="76200" cap="flat" cmpd="sng" algn="ctr">
                      <a:noFill/>
                      <a:prstDash val="solid"/>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noFill/>
                  </a:tcPr>
                </a:tc>
                <a:tc>
                  <a:txBody>
                    <a:bodyPr/>
                    <a:lstStyle/>
                    <a:p>
                      <a:pPr algn="ctr" fontAlgn="ctr"/>
                      <a:r>
                        <a:rPr lang="ru-RU" sz="800" b="0" i="0" u="none" strike="noStrike">
                          <a:solidFill>
                            <a:srgbClr val="000000"/>
                          </a:solidFill>
                          <a:effectLst/>
                          <a:latin typeface="Arial Narrow" panose="020B0606020202030204" pitchFamily="34" charset="0"/>
                        </a:rPr>
                        <a:t>2 870</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ru-RU" sz="800" b="0" i="0" u="none" strike="noStrike">
                          <a:solidFill>
                            <a:srgbClr val="000000"/>
                          </a:solidFill>
                          <a:effectLst/>
                          <a:latin typeface="Arial Narrow" panose="020B0606020202030204" pitchFamily="34" charset="0"/>
                        </a:rPr>
                        <a:t>3 060</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ru-RU" sz="800" b="0" i="0" u="none" strike="noStrike">
                          <a:solidFill>
                            <a:srgbClr val="000000"/>
                          </a:solidFill>
                          <a:effectLst/>
                          <a:latin typeface="Arial Narrow" panose="020B0606020202030204" pitchFamily="34" charset="0"/>
                        </a:rPr>
                        <a:t>3 441</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ru-RU" sz="800" b="0" i="0" u="none" strike="noStrike">
                          <a:solidFill>
                            <a:srgbClr val="000000"/>
                          </a:solidFill>
                          <a:effectLst/>
                          <a:latin typeface="Arial Narrow" panose="020B0606020202030204" pitchFamily="34" charset="0"/>
                        </a:rPr>
                        <a:t>3 637</a:t>
                      </a:r>
                    </a:p>
                  </a:txBody>
                  <a:tcPr marL="9525" marR="9525" marT="9525" marB="0" anchor="ctr">
                    <a:lnL w="6350" cap="flat" cmpd="sng" algn="ctr">
                      <a:solidFill>
                        <a:schemeClr val="tx1"/>
                      </a:solidFill>
                      <a:prstDash val="sysDot"/>
                      <a:round/>
                      <a:headEnd type="none" w="med" len="med"/>
                      <a:tailEnd type="none" w="med" len="med"/>
                    </a:lnL>
                    <a:lnR w="12700" cap="flat" cmpd="sng" algn="ctr">
                      <a:noFill/>
                      <a:prstDash val="solid"/>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033135677"/>
                  </a:ext>
                </a:extLst>
              </a:tr>
              <a:tr h="148474">
                <a:tc>
                  <a:txBody>
                    <a:bodyPr/>
                    <a:lstStyle/>
                    <a:p>
                      <a:pPr marL="72000" algn="l" fontAlgn="b"/>
                      <a:r>
                        <a:rPr lang="ru-RU" sz="800" b="0" i="0" u="none" strike="noStrike" cap="none" dirty="0">
                          <a:solidFill>
                            <a:srgbClr val="000000"/>
                          </a:solidFill>
                          <a:effectLst/>
                          <a:latin typeface="Arial Narrow" panose="020B0606020202030204" pitchFamily="34" charset="0"/>
                          <a:ea typeface="+mn-ea"/>
                          <a:cs typeface="+mn-cs"/>
                          <a:sym typeface="Arial"/>
                        </a:rPr>
                        <a:t>ӨНДІРІСТІК ЖАБДЫҚ ОПЕРАТОРЛАРЫ, ҚҰРАСТЫРУШЫЛАРЫ Ж/Е ЖҮРГІЗУШІЛЕРІ</a:t>
                      </a:r>
                    </a:p>
                  </a:txBody>
                  <a:tcPr marL="9525" marR="9525" marT="0" marB="0" anchor="ctr">
                    <a:lnL w="76200" cap="flat" cmpd="sng" algn="ctr">
                      <a:noFill/>
                      <a:prstDash val="solid"/>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solidFill>
                      <a:schemeClr val="accent3">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1 953</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2 474</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solidFill>
                      <a:schemeClr val="accent3">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2 735</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solidFill>
                      <a:schemeClr val="accent3">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2 791</a:t>
                      </a:r>
                    </a:p>
                  </a:txBody>
                  <a:tcPr marL="9525" marR="9525" marT="9525" marB="0" anchor="ctr">
                    <a:lnL w="6350" cap="flat" cmpd="sng" algn="ctr">
                      <a:solidFill>
                        <a:schemeClr val="tx1"/>
                      </a:solidFill>
                      <a:prstDash val="sysDot"/>
                      <a:round/>
                      <a:headEnd type="none" w="med" len="med"/>
                      <a:tailEnd type="none" w="med" len="med"/>
                    </a:lnL>
                    <a:lnR w="12700" cap="flat" cmpd="sng" algn="ctr">
                      <a:noFill/>
                      <a:prstDash val="solid"/>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solidFill>
                      <a:schemeClr val="accent3">
                        <a:lumMod val="50000"/>
                        <a:alpha val="20000"/>
                      </a:schemeClr>
                    </a:solidFill>
                  </a:tcPr>
                </a:tc>
                <a:extLst>
                  <a:ext uri="{0D108BD9-81ED-4DB2-BD59-A6C34878D82A}">
                    <a16:rowId xmlns:a16="http://schemas.microsoft.com/office/drawing/2014/main" val="3877348172"/>
                  </a:ext>
                </a:extLst>
              </a:tr>
              <a:tr h="148474">
                <a:tc>
                  <a:txBody>
                    <a:bodyPr/>
                    <a:lstStyle/>
                    <a:p>
                      <a:pPr marL="72000" algn="l" fontAlgn="b"/>
                      <a:r>
                        <a:rPr lang="ru-RU" sz="800" b="0" i="0" u="none" strike="noStrike" cap="none" dirty="0">
                          <a:solidFill>
                            <a:srgbClr val="000000"/>
                          </a:solidFill>
                          <a:effectLst/>
                          <a:latin typeface="Arial Narrow" panose="020B0606020202030204" pitchFamily="34" charset="0"/>
                          <a:ea typeface="+mn-ea"/>
                          <a:cs typeface="+mn-cs"/>
                          <a:sym typeface="Arial"/>
                        </a:rPr>
                        <a:t>БІЛІКТІЛІГІ ЖОҚ ЖҰМЫСШЫЛАР</a:t>
                      </a:r>
                    </a:p>
                  </a:txBody>
                  <a:tcPr marL="9525" marR="9525" marT="0" marB="0" anchor="ctr">
                    <a:lnL w="76200" cap="flat" cmpd="sng" algn="ctr">
                      <a:noFill/>
                      <a:prstDash val="solid"/>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noFill/>
                  </a:tcPr>
                </a:tc>
                <a:tc>
                  <a:txBody>
                    <a:bodyPr/>
                    <a:lstStyle/>
                    <a:p>
                      <a:pPr algn="ctr" fontAlgn="ctr"/>
                      <a:r>
                        <a:rPr lang="ru-RU" sz="800" b="0" i="0" u="none" strike="noStrike" dirty="0">
                          <a:solidFill>
                            <a:srgbClr val="000000"/>
                          </a:solidFill>
                          <a:effectLst/>
                          <a:latin typeface="Arial Narrow" panose="020B0606020202030204" pitchFamily="34" charset="0"/>
                        </a:rPr>
                        <a:t>2 531</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ru-RU" sz="800" b="0" i="0" u="none" strike="noStrike">
                          <a:solidFill>
                            <a:srgbClr val="000000"/>
                          </a:solidFill>
                          <a:effectLst/>
                          <a:latin typeface="Arial Narrow" panose="020B0606020202030204" pitchFamily="34" charset="0"/>
                        </a:rPr>
                        <a:t>3 526</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ru-RU" sz="800" b="0" i="0" u="none" strike="noStrike">
                          <a:solidFill>
                            <a:srgbClr val="000000"/>
                          </a:solidFill>
                          <a:effectLst/>
                          <a:latin typeface="Arial Narrow" panose="020B0606020202030204" pitchFamily="34" charset="0"/>
                        </a:rPr>
                        <a:t>4 706</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ru-RU" sz="800" b="0" i="0" u="none" strike="noStrike" dirty="0">
                          <a:solidFill>
                            <a:srgbClr val="000000"/>
                          </a:solidFill>
                          <a:effectLst/>
                          <a:latin typeface="Arial Narrow" panose="020B0606020202030204" pitchFamily="34" charset="0"/>
                        </a:rPr>
                        <a:t>5 076</a:t>
                      </a:r>
                    </a:p>
                  </a:txBody>
                  <a:tcPr marL="9525" marR="9525" marT="9525" marB="0" anchor="ctr">
                    <a:lnL w="6350" cap="flat" cmpd="sng" algn="ctr">
                      <a:solidFill>
                        <a:schemeClr val="tx1"/>
                      </a:solidFill>
                      <a:prstDash val="sysDot"/>
                      <a:round/>
                      <a:headEnd type="none" w="med" len="med"/>
                      <a:tailEnd type="none" w="med" len="med"/>
                    </a:lnL>
                    <a:lnR w="12700" cap="flat" cmpd="sng" algn="ctr">
                      <a:noFill/>
                      <a:prstDash val="solid"/>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605250712"/>
                  </a:ext>
                </a:extLst>
              </a:tr>
            </a:tbl>
          </a:graphicData>
        </a:graphic>
      </p:graphicFrame>
      <p:cxnSp>
        <p:nvCxnSpPr>
          <p:cNvPr id="27" name="Прямая соединительная линия 26">
            <a:extLst>
              <a:ext uri="{FF2B5EF4-FFF2-40B4-BE49-F238E27FC236}">
                <a16:creationId xmlns:a16="http://schemas.microsoft.com/office/drawing/2014/main" id="{480B2A30-D1CC-17C9-94C0-97FF5DA84854}"/>
              </a:ext>
            </a:extLst>
          </p:cNvPr>
          <p:cNvCxnSpPr>
            <a:cxnSpLocks/>
          </p:cNvCxnSpPr>
          <p:nvPr/>
        </p:nvCxnSpPr>
        <p:spPr>
          <a:xfrm>
            <a:off x="6661786" y="1204913"/>
            <a:ext cx="0" cy="1690687"/>
          </a:xfrm>
          <a:prstGeom prst="line">
            <a:avLst/>
          </a:prstGeom>
          <a:ln w="28575">
            <a:solidFill>
              <a:srgbClr val="007F76"/>
            </a:solidFill>
          </a:ln>
        </p:spPr>
        <p:style>
          <a:lnRef idx="1">
            <a:schemeClr val="accent1"/>
          </a:lnRef>
          <a:fillRef idx="0">
            <a:schemeClr val="accent1"/>
          </a:fillRef>
          <a:effectRef idx="0">
            <a:schemeClr val="accent1"/>
          </a:effectRef>
          <a:fontRef idx="minor">
            <a:schemeClr val="tx1"/>
          </a:fontRef>
        </p:style>
      </p:cxnSp>
      <p:cxnSp>
        <p:nvCxnSpPr>
          <p:cNvPr id="30" name="Прямая соединительная линия 29">
            <a:extLst>
              <a:ext uri="{FF2B5EF4-FFF2-40B4-BE49-F238E27FC236}">
                <a16:creationId xmlns:a16="http://schemas.microsoft.com/office/drawing/2014/main" id="{2DDD45A9-69D2-201F-3470-541F6E72F277}"/>
              </a:ext>
            </a:extLst>
          </p:cNvPr>
          <p:cNvCxnSpPr>
            <a:cxnSpLocks/>
          </p:cNvCxnSpPr>
          <p:nvPr/>
        </p:nvCxnSpPr>
        <p:spPr>
          <a:xfrm>
            <a:off x="6661786" y="3019425"/>
            <a:ext cx="0" cy="1685882"/>
          </a:xfrm>
          <a:prstGeom prst="line">
            <a:avLst/>
          </a:prstGeom>
          <a:ln w="28575">
            <a:solidFill>
              <a:schemeClr val="accent3">
                <a:lumMod val="50000"/>
              </a:schemeClr>
            </a:solidFill>
          </a:ln>
        </p:spPr>
        <p:style>
          <a:lnRef idx="1">
            <a:schemeClr val="accent1"/>
          </a:lnRef>
          <a:fillRef idx="0">
            <a:schemeClr val="accent1"/>
          </a:fillRef>
          <a:effectRef idx="0">
            <a:schemeClr val="accent1"/>
          </a:effectRef>
          <a:fontRef idx="minor">
            <a:schemeClr val="tx1"/>
          </a:fontRef>
        </p:style>
      </p:cxnSp>
      <p:cxnSp>
        <p:nvCxnSpPr>
          <p:cNvPr id="31" name="Прямая соединительная линия 30">
            <a:extLst>
              <a:ext uri="{FF2B5EF4-FFF2-40B4-BE49-F238E27FC236}">
                <a16:creationId xmlns:a16="http://schemas.microsoft.com/office/drawing/2014/main" id="{A672A320-8DA2-339A-0CD3-33144AEBC3A9}"/>
              </a:ext>
            </a:extLst>
          </p:cNvPr>
          <p:cNvCxnSpPr>
            <a:cxnSpLocks/>
          </p:cNvCxnSpPr>
          <p:nvPr/>
        </p:nvCxnSpPr>
        <p:spPr>
          <a:xfrm>
            <a:off x="6661786" y="4838700"/>
            <a:ext cx="0" cy="1661275"/>
          </a:xfrm>
          <a:prstGeom prst="line">
            <a:avLst/>
          </a:prstGeom>
          <a:ln w="28575">
            <a:solidFill>
              <a:schemeClr val="accent6">
                <a:lumMod val="50000"/>
              </a:schemeClr>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063002872"/>
      </p:ext>
    </p:extLst>
  </p:cSld>
  <p:clrMapOvr>
    <a:masterClrMapping/>
  </p:clrMapOvr>
</p:sld>
</file>

<file path=ppt/slides/slide6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Номер слайда 2">
            <a:extLst>
              <a:ext uri="{FF2B5EF4-FFF2-40B4-BE49-F238E27FC236}">
                <a16:creationId xmlns:a16="http://schemas.microsoft.com/office/drawing/2014/main" id="{0FE3E8E7-F31A-7D55-7372-1BEAD488D2B4}"/>
              </a:ext>
            </a:extLst>
          </p:cNvPr>
          <p:cNvSpPr>
            <a:spLocks noGrp="1"/>
          </p:cNvSpPr>
          <p:nvPr>
            <p:ph type="sldNum" sz="quarter" idx="12"/>
          </p:nvPr>
        </p:nvSpPr>
        <p:spPr/>
        <p:txBody>
          <a:bodyPr/>
          <a:lstStyle/>
          <a:p>
            <a:fld id="{4060C6F1-8618-4CCA-B45E-7B199C8F5830}" type="slidenum">
              <a:rPr lang="ru-RU" smtClean="0"/>
              <a:pPr/>
              <a:t>60</a:t>
            </a:fld>
            <a:r>
              <a:rPr lang="en-US" dirty="0"/>
              <a:t> </a:t>
            </a:r>
            <a:r>
              <a:rPr lang="ru-RU" dirty="0"/>
              <a:t>из 82</a:t>
            </a:r>
          </a:p>
        </p:txBody>
      </p:sp>
      <p:sp>
        <p:nvSpPr>
          <p:cNvPr id="6" name="Заголовок 3">
            <a:extLst>
              <a:ext uri="{FF2B5EF4-FFF2-40B4-BE49-F238E27FC236}">
                <a16:creationId xmlns:a16="http://schemas.microsoft.com/office/drawing/2014/main" id="{AC634985-2978-6D1D-9219-6D9F23D568B0}"/>
              </a:ext>
            </a:extLst>
          </p:cNvPr>
          <p:cNvSpPr txBox="1">
            <a:spLocks/>
          </p:cNvSpPr>
          <p:nvPr/>
        </p:nvSpPr>
        <p:spPr>
          <a:xfrm>
            <a:off x="72000" y="0"/>
            <a:ext cx="12120000" cy="859626"/>
          </a:xfrm>
          <a:prstGeom prst="rect">
            <a:avLst/>
          </a:prstGeom>
        </p:spPr>
        <p:txBody>
          <a:bodyPr anchor="ctr"/>
          <a:lstStyle>
            <a:defPPr marR="0" lvl="0" algn="l" rtl="0">
              <a:lnSpc>
                <a:spcPct val="100000"/>
              </a:lnSpc>
              <a:spcBef>
                <a:spcPts val="0"/>
              </a:spcBef>
              <a:spcAft>
                <a:spcPts val="0"/>
              </a:spcAft>
            </a:defPPr>
            <a:lvl1pPr marR="0" lvl="0" algn="l" rtl="0" eaLnBrk="1" hangingPunct="1">
              <a:lnSpc>
                <a:spcPct val="100000"/>
              </a:lnSpc>
              <a:spcBef>
                <a:spcPts val="0"/>
              </a:spcBef>
              <a:spcAft>
                <a:spcPts val="0"/>
              </a:spcAft>
              <a:buNone/>
              <a:defRPr sz="2667" b="1" i="0" u="none" strike="noStrike" cap="none">
                <a:solidFill>
                  <a:srgbClr val="007F76"/>
                </a:solidFill>
                <a:latin typeface="Arial" panose="020B0604020202020204" pitchFamily="34" charset="0"/>
                <a:ea typeface="Calibri" panose="020F0502020204030204" pitchFamily="34" charset="0"/>
                <a:cs typeface="Arial" panose="020B0604020202020204" pitchFamily="34" charset="0"/>
                <a:sym typeface="Arial"/>
              </a:defRPr>
            </a:lvl1pPr>
          </a:lstStyle>
          <a:p>
            <a:pPr defTabSz="914400"/>
            <a:r>
              <a:rPr lang="ru-RU" dirty="0"/>
              <a:t>2019-2022 </a:t>
            </a:r>
            <a:r>
              <a:rPr lang="ru-RU" dirty="0" err="1"/>
              <a:t>жылдағы</a:t>
            </a:r>
            <a:r>
              <a:rPr lang="ru-RU" dirty="0"/>
              <a:t> Павлодар </a:t>
            </a:r>
            <a:r>
              <a:rPr lang="ru-RU" dirty="0" err="1"/>
              <a:t>облысы</a:t>
            </a:r>
            <a:r>
              <a:rPr lang="ru-RU" dirty="0"/>
              <a:t> </a:t>
            </a:r>
            <a:r>
              <a:rPr lang="ru-RU" dirty="0" err="1"/>
              <a:t>бойынша</a:t>
            </a:r>
            <a:r>
              <a:rPr lang="ru-RU" dirty="0"/>
              <a:t> бос </a:t>
            </a:r>
            <a:r>
              <a:rPr lang="ru-RU" dirty="0" err="1"/>
              <a:t>орындарТобы</a:t>
            </a:r>
            <a:endParaRPr lang="ru-KZ" kern="0" dirty="0"/>
          </a:p>
        </p:txBody>
      </p:sp>
      <p:graphicFrame>
        <p:nvGraphicFramePr>
          <p:cNvPr id="2" name="Таблица 3">
            <a:extLst>
              <a:ext uri="{FF2B5EF4-FFF2-40B4-BE49-F238E27FC236}">
                <a16:creationId xmlns:a16="http://schemas.microsoft.com/office/drawing/2014/main" id="{8F122EDF-B80C-49B6-7013-14325365416C}"/>
              </a:ext>
            </a:extLst>
          </p:cNvPr>
          <p:cNvGraphicFramePr>
            <a:graphicFrameLocks noGrp="1"/>
          </p:cNvGraphicFramePr>
          <p:nvPr/>
        </p:nvGraphicFramePr>
        <p:xfrm>
          <a:off x="146644" y="903211"/>
          <a:ext cx="11950106" cy="5600230"/>
        </p:xfrm>
        <a:graphic>
          <a:graphicData uri="http://schemas.openxmlformats.org/drawingml/2006/table">
            <a:tbl>
              <a:tblPr firstRow="1" bandRow="1">
                <a:tableStyleId>{5C22544A-7EE6-4342-B048-85BDC9FD1C3A}</a:tableStyleId>
              </a:tblPr>
              <a:tblGrid>
                <a:gridCol w="1128923">
                  <a:extLst>
                    <a:ext uri="{9D8B030D-6E8A-4147-A177-3AD203B41FA5}">
                      <a16:colId xmlns:a16="http://schemas.microsoft.com/office/drawing/2014/main" val="1887671937"/>
                    </a:ext>
                  </a:extLst>
                </a:gridCol>
                <a:gridCol w="4386636">
                  <a:extLst>
                    <a:ext uri="{9D8B030D-6E8A-4147-A177-3AD203B41FA5}">
                      <a16:colId xmlns:a16="http://schemas.microsoft.com/office/drawing/2014/main" val="2349791940"/>
                    </a:ext>
                  </a:extLst>
                </a:gridCol>
                <a:gridCol w="989153">
                  <a:extLst>
                    <a:ext uri="{9D8B030D-6E8A-4147-A177-3AD203B41FA5}">
                      <a16:colId xmlns:a16="http://schemas.microsoft.com/office/drawing/2014/main" val="3468745330"/>
                    </a:ext>
                  </a:extLst>
                </a:gridCol>
                <a:gridCol w="1236442">
                  <a:extLst>
                    <a:ext uri="{9D8B030D-6E8A-4147-A177-3AD203B41FA5}">
                      <a16:colId xmlns:a16="http://schemas.microsoft.com/office/drawing/2014/main" val="804095016"/>
                    </a:ext>
                  </a:extLst>
                </a:gridCol>
                <a:gridCol w="757255">
                  <a:extLst>
                    <a:ext uri="{9D8B030D-6E8A-4147-A177-3AD203B41FA5}">
                      <a16:colId xmlns:a16="http://schemas.microsoft.com/office/drawing/2014/main" val="2954860215"/>
                    </a:ext>
                  </a:extLst>
                </a:gridCol>
                <a:gridCol w="757255">
                  <a:extLst>
                    <a:ext uri="{9D8B030D-6E8A-4147-A177-3AD203B41FA5}">
                      <a16:colId xmlns:a16="http://schemas.microsoft.com/office/drawing/2014/main" val="3651837902"/>
                    </a:ext>
                  </a:extLst>
                </a:gridCol>
                <a:gridCol w="757255">
                  <a:extLst>
                    <a:ext uri="{9D8B030D-6E8A-4147-A177-3AD203B41FA5}">
                      <a16:colId xmlns:a16="http://schemas.microsoft.com/office/drawing/2014/main" val="920941884"/>
                    </a:ext>
                  </a:extLst>
                </a:gridCol>
                <a:gridCol w="757255">
                  <a:extLst>
                    <a:ext uri="{9D8B030D-6E8A-4147-A177-3AD203B41FA5}">
                      <a16:colId xmlns:a16="http://schemas.microsoft.com/office/drawing/2014/main" val="1560726908"/>
                    </a:ext>
                  </a:extLst>
                </a:gridCol>
                <a:gridCol w="1179932">
                  <a:extLst>
                    <a:ext uri="{9D8B030D-6E8A-4147-A177-3AD203B41FA5}">
                      <a16:colId xmlns:a16="http://schemas.microsoft.com/office/drawing/2014/main" val="3273998533"/>
                    </a:ext>
                  </a:extLst>
                </a:gridCol>
              </a:tblGrid>
              <a:tr h="279765">
                <a:tc rowSpan="2">
                  <a:txBody>
                    <a:bodyPr/>
                    <a:lstStyle/>
                    <a:p>
                      <a:pPr algn="ctr"/>
                      <a:r>
                        <a:rPr lang="ru-RU" sz="1100" dirty="0" err="1"/>
                        <a:t>Жыл</a:t>
                      </a:r>
                      <a:endParaRPr lang="ru-KZ" sz="1100" dirty="0"/>
                    </a:p>
                  </a:txBody>
                  <a:tcPr anchor="ctr"/>
                </a:tc>
                <a:tc rowSpan="2">
                  <a:txBody>
                    <a:bodyPr/>
                    <a:lstStyle/>
                    <a:p>
                      <a:pPr algn="ctr"/>
                      <a:r>
                        <a:rPr lang="ru-RU" sz="1100" dirty="0" err="1"/>
                        <a:t>Атауы</a:t>
                      </a:r>
                      <a:endParaRPr lang="ru-KZ" sz="1100" dirty="0"/>
                    </a:p>
                  </a:txBody>
                  <a:tcPr anchor="ctr">
                    <a:lnB w="28575" cap="flat" cmpd="sng" algn="ctr">
                      <a:solidFill>
                        <a:schemeClr val="bg1"/>
                      </a:solidFill>
                      <a:prstDash val="solid"/>
                      <a:round/>
                      <a:headEnd type="none" w="med" len="med"/>
                      <a:tailEnd type="none" w="med" len="med"/>
                    </a:lnB>
                  </a:tcPr>
                </a:tc>
                <a:tc rowSpan="2">
                  <a:txBody>
                    <a:bodyPr/>
                    <a:lstStyle/>
                    <a:p>
                      <a:pPr algn="ctr"/>
                      <a:r>
                        <a:rPr lang="ru-RU" sz="1100" dirty="0"/>
                        <a:t>ҰҚЖ-2017 </a:t>
                      </a:r>
                      <a:r>
                        <a:rPr lang="ru-RU" sz="1100" dirty="0" err="1"/>
                        <a:t>коді</a:t>
                      </a:r>
                      <a:endParaRPr lang="ru-KZ" sz="1100" dirty="0"/>
                    </a:p>
                  </a:txBody>
                  <a:tcPr anchor="ctr">
                    <a:lnB w="28575" cap="flat" cmpd="sng" algn="ctr">
                      <a:solidFill>
                        <a:schemeClr val="bg1"/>
                      </a:solidFill>
                      <a:prstDash val="solid"/>
                      <a:round/>
                      <a:headEnd type="none" w="med" len="med"/>
                      <a:tailEnd type="none" w="med" len="med"/>
                    </a:lnB>
                  </a:tcPr>
                </a:tc>
                <a:tc rowSpan="2">
                  <a:txBody>
                    <a:bodyPr/>
                    <a:lstStyle/>
                    <a:p>
                      <a:pPr algn="ctr"/>
                      <a:r>
                        <a:rPr lang="ru-RU" sz="1100" dirty="0"/>
                        <a:t>Бос </a:t>
                      </a:r>
                      <a:r>
                        <a:rPr lang="ru-RU" sz="1100" dirty="0" err="1"/>
                        <a:t>орындар</a:t>
                      </a:r>
                      <a:r>
                        <a:rPr lang="ru-RU" sz="1100" dirty="0"/>
                        <a:t> саны</a:t>
                      </a:r>
                      <a:endParaRPr lang="ru-KZ" sz="1100" dirty="0"/>
                    </a:p>
                  </a:txBody>
                  <a:tcPr anchor="ctr">
                    <a:lnB w="28575" cap="flat" cmpd="sng" algn="ctr">
                      <a:solidFill>
                        <a:schemeClr val="bg1"/>
                      </a:solidFill>
                      <a:prstDash val="solid"/>
                      <a:round/>
                      <a:headEnd type="none" w="med" len="med"/>
                      <a:tailEnd type="none" w="med" len="med"/>
                    </a:lnB>
                  </a:tcPr>
                </a:tc>
                <a:tc gridSpan="4">
                  <a:txBody>
                    <a:bodyPr/>
                    <a:lstStyle/>
                    <a:p>
                      <a:pPr algn="ctr"/>
                      <a:r>
                        <a:rPr lang="ru-RU" sz="1100" dirty="0" err="1"/>
                        <a:t>соның</a:t>
                      </a:r>
                      <a:r>
                        <a:rPr lang="ru-RU" sz="1100" dirty="0"/>
                        <a:t> </a:t>
                      </a:r>
                      <a:r>
                        <a:rPr lang="ru-RU" sz="1100" dirty="0" err="1"/>
                        <a:t>ішінде</a:t>
                      </a:r>
                      <a:r>
                        <a:rPr lang="ru-RU" sz="1100" dirty="0"/>
                        <a:t> </a:t>
                      </a:r>
                      <a:r>
                        <a:rPr lang="ru-RU" sz="1100" dirty="0" err="1"/>
                        <a:t>тоқсандар</a:t>
                      </a:r>
                      <a:r>
                        <a:rPr lang="ru-RU" sz="1100" dirty="0"/>
                        <a:t> </a:t>
                      </a:r>
                      <a:r>
                        <a:rPr lang="ru-RU" sz="1100" dirty="0" err="1"/>
                        <a:t>бойынша</a:t>
                      </a:r>
                      <a:endParaRPr lang="ru-KZ" sz="1100" dirty="0"/>
                    </a:p>
                  </a:txBody>
                  <a:tcPr anchor="ctr">
                    <a:lnB w="12700" cap="flat" cmpd="sng" algn="ctr">
                      <a:solidFill>
                        <a:schemeClr val="bg1"/>
                      </a:solidFill>
                      <a:prstDash val="solid"/>
                      <a:round/>
                      <a:headEnd type="none" w="med" len="med"/>
                      <a:tailEnd type="none" w="med" len="med"/>
                    </a:lnB>
                  </a:tcPr>
                </a:tc>
                <a:tc hMerge="1">
                  <a:txBody>
                    <a:bodyPr/>
                    <a:lstStyle/>
                    <a:p>
                      <a:pPr algn="ctr"/>
                      <a:endParaRPr lang="ru-KZ" sz="1100" dirty="0"/>
                    </a:p>
                  </a:txBody>
                  <a:tcPr anchor="ctr"/>
                </a:tc>
                <a:tc hMerge="1">
                  <a:txBody>
                    <a:bodyPr/>
                    <a:lstStyle/>
                    <a:p>
                      <a:pPr algn="ctr"/>
                      <a:endParaRPr lang="ru-KZ" sz="1100" dirty="0"/>
                    </a:p>
                  </a:txBody>
                  <a:tcPr anchor="ctr"/>
                </a:tc>
                <a:tc hMerge="1">
                  <a:txBody>
                    <a:bodyPr/>
                    <a:lstStyle/>
                    <a:p>
                      <a:pPr algn="ctr"/>
                      <a:endParaRPr lang="ru-KZ" sz="1100" dirty="0"/>
                    </a:p>
                  </a:txBody>
                  <a:tcPr anchor="ctr"/>
                </a:tc>
                <a:tc rowSpan="2">
                  <a:txBody>
                    <a:bodyPr/>
                    <a:lstStyle/>
                    <a:p>
                      <a:pPr algn="ctr"/>
                      <a:r>
                        <a:rPr lang="ru-RU" sz="1100" dirty="0" err="1"/>
                        <a:t>Жалпы</a:t>
                      </a:r>
                      <a:r>
                        <a:rPr lang="ru-RU" sz="1100" dirty="0"/>
                        <a:t> </a:t>
                      </a:r>
                      <a:r>
                        <a:rPr lang="ru-RU" sz="1100" dirty="0" err="1"/>
                        <a:t>үлесі</a:t>
                      </a:r>
                      <a:r>
                        <a:rPr lang="ru-RU" sz="1100" dirty="0"/>
                        <a:t>, %</a:t>
                      </a:r>
                      <a:endParaRPr lang="ru-KZ" sz="1100" dirty="0"/>
                    </a:p>
                  </a:txBody>
                  <a:tcPr anchor="ctr">
                    <a:lnB w="28575" cap="flat" cmpd="sng" algn="ctr">
                      <a:solidFill>
                        <a:schemeClr val="bg1"/>
                      </a:solidFill>
                      <a:prstDash val="solid"/>
                      <a:round/>
                      <a:headEnd type="none" w="med" len="med"/>
                      <a:tailEnd type="none" w="med" len="med"/>
                    </a:lnB>
                  </a:tcPr>
                </a:tc>
                <a:extLst>
                  <a:ext uri="{0D108BD9-81ED-4DB2-BD59-A6C34878D82A}">
                    <a16:rowId xmlns:a16="http://schemas.microsoft.com/office/drawing/2014/main" val="3292981516"/>
                  </a:ext>
                </a:extLst>
              </a:tr>
              <a:tr h="279765">
                <a:tc vMerge="1">
                  <a:txBody>
                    <a:bodyPr/>
                    <a:lstStyle/>
                    <a:p>
                      <a:endParaRPr lang="ru-KZ"/>
                    </a:p>
                  </a:txBody>
                  <a:tcPr/>
                </a:tc>
                <a:tc vMerge="1">
                  <a:txBody>
                    <a:bodyPr/>
                    <a:lstStyle/>
                    <a:p>
                      <a:endParaRPr lang="ru-KZ"/>
                    </a:p>
                  </a:txBody>
                  <a:tcPr/>
                </a:tc>
                <a:tc vMerge="1">
                  <a:txBody>
                    <a:bodyPr/>
                    <a:lstStyle/>
                    <a:p>
                      <a:endParaRPr lang="ru-KZ"/>
                    </a:p>
                  </a:txBody>
                  <a:tcPr/>
                </a:tc>
                <a:tc vMerge="1">
                  <a:txBody>
                    <a:bodyPr/>
                    <a:lstStyle/>
                    <a:p>
                      <a:endParaRPr lang="ru-KZ"/>
                    </a:p>
                  </a:txBody>
                  <a:tcPr/>
                </a:tc>
                <a:tc>
                  <a:txBody>
                    <a:bodyPr/>
                    <a:lstStyle/>
                    <a:p>
                      <a:pPr algn="ctr"/>
                      <a:r>
                        <a:rPr lang="en-US" sz="1100" dirty="0">
                          <a:solidFill>
                            <a:schemeClr val="bg1"/>
                          </a:solidFill>
                        </a:rPr>
                        <a:t>I</a:t>
                      </a:r>
                      <a:endParaRPr lang="ru-KZ" sz="1100" dirty="0">
                        <a:solidFill>
                          <a:schemeClr val="bg1"/>
                        </a:solidFill>
                      </a:endParaRPr>
                    </a:p>
                  </a:txBody>
                  <a:tcP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28575" cap="flat" cmpd="sng" algn="ctr">
                      <a:solidFill>
                        <a:schemeClr val="bg1"/>
                      </a:solidFill>
                      <a:prstDash val="solid"/>
                      <a:round/>
                      <a:headEnd type="none" w="med" len="med"/>
                      <a:tailEnd type="none" w="med" len="med"/>
                    </a:lnB>
                    <a:solidFill>
                      <a:schemeClr val="bg2">
                        <a:alpha val="80000"/>
                      </a:schemeClr>
                    </a:solidFill>
                  </a:tcPr>
                </a:tc>
                <a:tc>
                  <a:txBody>
                    <a:bodyPr/>
                    <a:lstStyle/>
                    <a:p>
                      <a:pPr algn="ctr"/>
                      <a:r>
                        <a:rPr lang="en-US" sz="1100" dirty="0">
                          <a:solidFill>
                            <a:schemeClr val="bg1"/>
                          </a:solidFill>
                        </a:rPr>
                        <a:t>II</a:t>
                      </a:r>
                      <a:endParaRPr lang="ru-KZ" sz="1100" dirty="0">
                        <a:solidFill>
                          <a:schemeClr val="bg1"/>
                        </a:solidFill>
                      </a:endParaRPr>
                    </a:p>
                  </a:txBody>
                  <a:tcP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28575" cap="flat" cmpd="sng" algn="ctr">
                      <a:solidFill>
                        <a:schemeClr val="bg1"/>
                      </a:solidFill>
                      <a:prstDash val="solid"/>
                      <a:round/>
                      <a:headEnd type="none" w="med" len="med"/>
                      <a:tailEnd type="none" w="med" len="med"/>
                    </a:lnB>
                    <a:solidFill>
                      <a:schemeClr val="bg2">
                        <a:alpha val="80000"/>
                      </a:schemeClr>
                    </a:solidFill>
                  </a:tcPr>
                </a:tc>
                <a:tc>
                  <a:txBody>
                    <a:bodyPr/>
                    <a:lstStyle/>
                    <a:p>
                      <a:pPr algn="ctr"/>
                      <a:r>
                        <a:rPr lang="en-US" sz="1100" dirty="0">
                          <a:solidFill>
                            <a:schemeClr val="bg1"/>
                          </a:solidFill>
                        </a:rPr>
                        <a:t>III</a:t>
                      </a:r>
                      <a:endParaRPr lang="ru-KZ" sz="1100" dirty="0">
                        <a:solidFill>
                          <a:schemeClr val="bg1"/>
                        </a:solidFill>
                      </a:endParaRPr>
                    </a:p>
                  </a:txBody>
                  <a:tcP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28575" cap="flat" cmpd="sng" algn="ctr">
                      <a:solidFill>
                        <a:schemeClr val="bg1"/>
                      </a:solidFill>
                      <a:prstDash val="solid"/>
                      <a:round/>
                      <a:headEnd type="none" w="med" len="med"/>
                      <a:tailEnd type="none" w="med" len="med"/>
                    </a:lnB>
                    <a:solidFill>
                      <a:schemeClr val="bg2">
                        <a:alpha val="80000"/>
                      </a:schemeClr>
                    </a:solidFill>
                  </a:tcPr>
                </a:tc>
                <a:tc>
                  <a:txBody>
                    <a:bodyPr/>
                    <a:lstStyle/>
                    <a:p>
                      <a:pPr algn="ctr"/>
                      <a:r>
                        <a:rPr lang="en-US" sz="1100" dirty="0">
                          <a:solidFill>
                            <a:schemeClr val="bg1"/>
                          </a:solidFill>
                        </a:rPr>
                        <a:t>IV</a:t>
                      </a:r>
                      <a:endParaRPr lang="ru-KZ" sz="1100" dirty="0">
                        <a:solidFill>
                          <a:schemeClr val="bg1"/>
                        </a:solidFill>
                      </a:endParaRPr>
                    </a:p>
                  </a:txBody>
                  <a:tcP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28575" cap="flat" cmpd="sng" algn="ctr">
                      <a:solidFill>
                        <a:schemeClr val="bg1"/>
                      </a:solidFill>
                      <a:prstDash val="solid"/>
                      <a:round/>
                      <a:headEnd type="none" w="med" len="med"/>
                      <a:tailEnd type="none" w="med" len="med"/>
                    </a:lnB>
                    <a:solidFill>
                      <a:schemeClr val="bg2">
                        <a:alpha val="80000"/>
                      </a:schemeClr>
                    </a:solidFill>
                  </a:tcPr>
                </a:tc>
                <a:tc vMerge="1">
                  <a:txBody>
                    <a:bodyPr/>
                    <a:lstStyle/>
                    <a:p>
                      <a:endParaRPr lang="ru-KZ"/>
                    </a:p>
                  </a:txBody>
                  <a:tcPr/>
                </a:tc>
                <a:extLst>
                  <a:ext uri="{0D108BD9-81ED-4DB2-BD59-A6C34878D82A}">
                    <a16:rowId xmlns:a16="http://schemas.microsoft.com/office/drawing/2014/main" val="3566652169"/>
                  </a:ext>
                </a:extLst>
              </a:tr>
              <a:tr h="252035">
                <a:tc rowSpan="5">
                  <a:txBody>
                    <a:bodyPr/>
                    <a:lstStyle/>
                    <a:p>
                      <a:pPr algn="ctr"/>
                      <a:r>
                        <a:rPr lang="en-US" sz="1100" dirty="0"/>
                        <a:t>2019</a:t>
                      </a:r>
                      <a:endParaRPr lang="ru-KZ" sz="1100" dirty="0"/>
                    </a:p>
                  </a:txBody>
                  <a:tcPr anchor="ctr">
                    <a:lnB w="28575" cap="flat" cmpd="sng" algn="ctr">
                      <a:solidFill>
                        <a:schemeClr val="bg2"/>
                      </a:solidFill>
                      <a:prstDash val="solid"/>
                      <a:round/>
                      <a:headEnd type="none" w="med" len="med"/>
                      <a:tailEnd type="none" w="med" len="med"/>
                    </a:lnB>
                  </a:tcPr>
                </a:tc>
                <a:tc>
                  <a:txBody>
                    <a:bodyPr/>
                    <a:lstStyle/>
                    <a:p>
                      <a:pPr marL="72000" marR="0" algn="l" rtl="0" eaLnBrk="1" fontAlgn="b" hangingPunct="1">
                        <a:lnSpc>
                          <a:spcPct val="100000"/>
                        </a:lnSpc>
                        <a:spcBef>
                          <a:spcPts val="0"/>
                        </a:spcBef>
                        <a:spcAft>
                          <a:spcPts val="0"/>
                        </a:spcAft>
                        <a:buNone/>
                      </a:pPr>
                      <a:r>
                        <a:rPr lang="ru-RU" sz="800" b="0" i="0" u="none" strike="noStrike" cap="none" dirty="0">
                          <a:solidFill>
                            <a:schemeClr val="dk1"/>
                          </a:solidFill>
                          <a:latin typeface="+mn-lt"/>
                          <a:ea typeface="+mn-ea"/>
                          <a:cs typeface="+mn-cs"/>
                          <a:sym typeface="Arial"/>
                        </a:rPr>
                        <a:t>1 </a:t>
                      </a:r>
                      <a:r>
                        <a:rPr lang="ru-RU" sz="800" b="0" i="0" u="none" strike="noStrike" cap="none" dirty="0" err="1">
                          <a:solidFill>
                            <a:schemeClr val="dk1"/>
                          </a:solidFill>
                          <a:latin typeface="+mn-lt"/>
                          <a:ea typeface="+mn-ea"/>
                          <a:cs typeface="+mn-cs"/>
                          <a:sym typeface="Arial"/>
                        </a:rPr>
                        <a:t>Басқа</a:t>
                      </a:r>
                      <a:r>
                        <a:rPr lang="ru-RU" sz="800" b="0" i="0" u="none" strike="noStrike" cap="none" dirty="0">
                          <a:solidFill>
                            <a:schemeClr val="dk1"/>
                          </a:solidFill>
                          <a:latin typeface="+mn-lt"/>
                          <a:ea typeface="+mn-ea"/>
                          <a:cs typeface="+mn-cs"/>
                          <a:sym typeface="Arial"/>
                        </a:rPr>
                        <a:t> да </a:t>
                      </a:r>
                      <a:r>
                        <a:rPr lang="ru-RU" sz="800" b="0" i="0" u="none" strike="noStrike" cap="none" dirty="0" err="1">
                          <a:solidFill>
                            <a:schemeClr val="dk1"/>
                          </a:solidFill>
                          <a:latin typeface="+mn-lt"/>
                          <a:ea typeface="+mn-ea"/>
                          <a:cs typeface="+mn-cs"/>
                          <a:sym typeface="Arial"/>
                        </a:rPr>
                        <a:t>біліктілігі</a:t>
                      </a:r>
                      <a:r>
                        <a:rPr lang="ru-RU" sz="800" b="0" i="0" u="none" strike="noStrike" cap="none" dirty="0">
                          <a:solidFill>
                            <a:schemeClr val="dk1"/>
                          </a:solidFill>
                          <a:latin typeface="+mn-lt"/>
                          <a:ea typeface="+mn-ea"/>
                          <a:cs typeface="+mn-cs"/>
                          <a:sym typeface="Arial"/>
                        </a:rPr>
                        <a:t> </a:t>
                      </a:r>
                      <a:r>
                        <a:rPr lang="ru-RU" sz="800" b="0" i="0" u="none" strike="noStrike" cap="none" dirty="0" err="1">
                          <a:solidFill>
                            <a:schemeClr val="dk1"/>
                          </a:solidFill>
                          <a:latin typeface="+mn-lt"/>
                          <a:ea typeface="+mn-ea"/>
                          <a:cs typeface="+mn-cs"/>
                          <a:sym typeface="Arial"/>
                        </a:rPr>
                        <a:t>жоқ</a:t>
                      </a:r>
                      <a:r>
                        <a:rPr lang="ru-RU" sz="800" b="0" i="0" u="none" strike="noStrike" cap="none" dirty="0">
                          <a:solidFill>
                            <a:schemeClr val="dk1"/>
                          </a:solidFill>
                          <a:latin typeface="+mn-lt"/>
                          <a:ea typeface="+mn-ea"/>
                          <a:cs typeface="+mn-cs"/>
                          <a:sym typeface="Arial"/>
                        </a:rPr>
                        <a:t> </a:t>
                      </a:r>
                      <a:r>
                        <a:rPr lang="ru-RU" sz="800" b="0" i="0" u="none" strike="noStrike" cap="none" dirty="0" err="1">
                          <a:solidFill>
                            <a:schemeClr val="dk1"/>
                          </a:solidFill>
                          <a:latin typeface="+mn-lt"/>
                          <a:ea typeface="+mn-ea"/>
                          <a:cs typeface="+mn-cs"/>
                          <a:sym typeface="Arial"/>
                        </a:rPr>
                        <a:t>жұмысшылар</a:t>
                      </a:r>
                      <a:endParaRPr lang="ru-RU" sz="800" b="0" i="0" u="none" strike="noStrike" cap="none" dirty="0">
                        <a:solidFill>
                          <a:schemeClr val="dk1"/>
                        </a:solidFill>
                        <a:latin typeface="+mn-lt"/>
                        <a:ea typeface="+mn-ea"/>
                        <a:cs typeface="+mn-cs"/>
                        <a:sym typeface="Arial"/>
                      </a:endParaRPr>
                    </a:p>
                  </a:txBody>
                  <a:tcPr marL="9525" marR="9525" marT="9525" marB="0" anchor="ctr">
                    <a:lnT w="28575" cap="flat" cmpd="sng" algn="ctr">
                      <a:solidFill>
                        <a:schemeClr val="bg1"/>
                      </a:solidFill>
                      <a:prstDash val="solid"/>
                      <a:round/>
                      <a:headEnd type="none" w="med" len="med"/>
                      <a:tailEnd type="none" w="med" len="med"/>
                    </a:lnT>
                  </a:tcPr>
                </a:tc>
                <a:tc>
                  <a:txBody>
                    <a:bodyPr/>
                    <a:lstStyle/>
                    <a:p>
                      <a:pPr algn="ctr" fontAlgn="b"/>
                      <a:r>
                        <a:rPr lang="ru-RU" sz="900" b="0" i="1" u="none" strike="noStrike" cap="none" dirty="0">
                          <a:solidFill>
                            <a:schemeClr val="dk1"/>
                          </a:solidFill>
                          <a:latin typeface="+mn-lt"/>
                          <a:ea typeface="+mn-ea"/>
                          <a:cs typeface="+mn-cs"/>
                          <a:sym typeface="Arial"/>
                        </a:rPr>
                        <a:t>9629-9</a:t>
                      </a:r>
                    </a:p>
                  </a:txBody>
                  <a:tcPr marL="9525" marR="9525" marT="9525" marB="0" anchor="ctr">
                    <a:lnT w="28575" cap="flat" cmpd="sng" algn="ctr">
                      <a:solidFill>
                        <a:schemeClr val="bg1"/>
                      </a:solidFill>
                      <a:prstDash val="solid"/>
                      <a:round/>
                      <a:headEnd type="none" w="med" len="med"/>
                      <a:tailEnd type="none" w="med" len="med"/>
                    </a:lnT>
                  </a:tcPr>
                </a:tc>
                <a:tc>
                  <a:txBody>
                    <a:bodyPr/>
                    <a:lstStyle/>
                    <a:p>
                      <a:pPr algn="ctr" fontAlgn="ctr"/>
                      <a:r>
                        <a:rPr lang="ru-RU" sz="1050" b="1" i="0" u="none" strike="noStrike" cap="none" dirty="0">
                          <a:solidFill>
                            <a:schemeClr val="dk1"/>
                          </a:solidFill>
                          <a:latin typeface="+mn-lt"/>
                          <a:ea typeface="+mn-ea"/>
                          <a:cs typeface="+mn-cs"/>
                          <a:sym typeface="Arial"/>
                        </a:rPr>
                        <a:t>4 759</a:t>
                      </a:r>
                    </a:p>
                  </a:txBody>
                  <a:tcPr marL="9525" marR="9525" marT="9525" marB="0" anchor="ctr">
                    <a:lnT w="28575" cap="flat" cmpd="sng" algn="ctr">
                      <a:solidFill>
                        <a:schemeClr val="bg1"/>
                      </a:solidFill>
                      <a:prstDash val="solid"/>
                      <a:round/>
                      <a:headEnd type="none" w="med" len="med"/>
                      <a:tailEnd type="none" w="med" len="med"/>
                    </a:lnT>
                  </a:tcPr>
                </a:tc>
                <a:tc>
                  <a:txBody>
                    <a:bodyPr/>
                    <a:lstStyle/>
                    <a:p>
                      <a:pPr algn="ctr" fontAlgn="ctr"/>
                      <a:r>
                        <a:rPr lang="ru-RU" sz="900" b="0" i="0" u="none" strike="noStrike" cap="none" dirty="0">
                          <a:solidFill>
                            <a:schemeClr val="dk1"/>
                          </a:solidFill>
                          <a:latin typeface="+mn-lt"/>
                          <a:ea typeface="+mn-ea"/>
                          <a:cs typeface="+mn-cs"/>
                          <a:sym typeface="Arial"/>
                        </a:rPr>
                        <a:t>369</a:t>
                      </a:r>
                    </a:p>
                  </a:txBody>
                  <a:tcPr marL="9525" marR="9525" marT="9525" marB="0" anchor="ctr">
                    <a:lnT w="28575" cap="flat" cmpd="sng" algn="ctr">
                      <a:solidFill>
                        <a:schemeClr val="bg1"/>
                      </a:solidFill>
                      <a:prstDash val="solid"/>
                      <a:round/>
                      <a:headEnd type="none" w="med" len="med"/>
                      <a:tailEnd type="none" w="med" len="med"/>
                    </a:lnT>
                  </a:tcPr>
                </a:tc>
                <a:tc>
                  <a:txBody>
                    <a:bodyPr/>
                    <a:lstStyle/>
                    <a:p>
                      <a:pPr algn="ctr" fontAlgn="ctr"/>
                      <a:r>
                        <a:rPr lang="ru-RU" sz="900" b="0" i="0" u="none" strike="noStrike" cap="none">
                          <a:solidFill>
                            <a:schemeClr val="dk1"/>
                          </a:solidFill>
                          <a:latin typeface="+mn-lt"/>
                          <a:ea typeface="+mn-ea"/>
                          <a:cs typeface="+mn-cs"/>
                          <a:sym typeface="Arial"/>
                        </a:rPr>
                        <a:t>1 504</a:t>
                      </a:r>
                    </a:p>
                  </a:txBody>
                  <a:tcPr marL="9525" marR="9525" marT="9525" marB="0" anchor="ctr">
                    <a:lnT w="28575" cap="flat" cmpd="sng" algn="ctr">
                      <a:solidFill>
                        <a:schemeClr val="bg1"/>
                      </a:solidFill>
                      <a:prstDash val="solid"/>
                      <a:round/>
                      <a:headEnd type="none" w="med" len="med"/>
                      <a:tailEnd type="none" w="med" len="med"/>
                    </a:lnT>
                  </a:tcPr>
                </a:tc>
                <a:tc>
                  <a:txBody>
                    <a:bodyPr/>
                    <a:lstStyle/>
                    <a:p>
                      <a:pPr algn="ctr" fontAlgn="ctr"/>
                      <a:r>
                        <a:rPr lang="ru-RU" sz="900" b="0" i="0" u="none" strike="noStrike" cap="none">
                          <a:solidFill>
                            <a:schemeClr val="dk1"/>
                          </a:solidFill>
                          <a:latin typeface="+mn-lt"/>
                          <a:ea typeface="+mn-ea"/>
                          <a:cs typeface="+mn-cs"/>
                          <a:sym typeface="Arial"/>
                        </a:rPr>
                        <a:t>1 048</a:t>
                      </a:r>
                    </a:p>
                  </a:txBody>
                  <a:tcPr marL="9525" marR="9525" marT="9525" marB="0" anchor="ctr">
                    <a:lnT w="28575" cap="flat" cmpd="sng" algn="ctr">
                      <a:solidFill>
                        <a:schemeClr val="bg1"/>
                      </a:solidFill>
                      <a:prstDash val="solid"/>
                      <a:round/>
                      <a:headEnd type="none" w="med" len="med"/>
                      <a:tailEnd type="none" w="med" len="med"/>
                    </a:lnT>
                  </a:tcPr>
                </a:tc>
                <a:tc>
                  <a:txBody>
                    <a:bodyPr/>
                    <a:lstStyle/>
                    <a:p>
                      <a:pPr algn="ctr" fontAlgn="ctr"/>
                      <a:r>
                        <a:rPr lang="ru-RU" sz="900" b="0" i="0" u="none" strike="noStrike" cap="none">
                          <a:solidFill>
                            <a:schemeClr val="dk1"/>
                          </a:solidFill>
                          <a:latin typeface="+mn-lt"/>
                          <a:ea typeface="+mn-ea"/>
                          <a:cs typeface="+mn-cs"/>
                          <a:sym typeface="Arial"/>
                        </a:rPr>
                        <a:t>1 838</a:t>
                      </a:r>
                    </a:p>
                  </a:txBody>
                  <a:tcPr marL="9525" marR="9525" marT="9525" marB="0" anchor="ctr">
                    <a:lnT w="28575" cap="flat" cmpd="sng" algn="ctr">
                      <a:solidFill>
                        <a:schemeClr val="bg1"/>
                      </a:solidFill>
                      <a:prstDash val="solid"/>
                      <a:round/>
                      <a:headEnd type="none" w="med" len="med"/>
                      <a:tailEnd type="none" w="med" len="med"/>
                    </a:lnT>
                  </a:tcPr>
                </a:tc>
                <a:tc>
                  <a:txBody>
                    <a:bodyPr/>
                    <a:lstStyle/>
                    <a:p>
                      <a:pPr algn="ctr" fontAlgn="ctr"/>
                      <a:r>
                        <a:rPr lang="ru-RU" sz="1050" b="1" i="0" u="none" strike="noStrike" cap="none" dirty="0">
                          <a:solidFill>
                            <a:schemeClr val="dk1"/>
                          </a:solidFill>
                          <a:latin typeface="+mn-lt"/>
                          <a:ea typeface="+mn-ea"/>
                          <a:cs typeface="+mn-cs"/>
                          <a:sym typeface="Arial"/>
                        </a:rPr>
                        <a:t>9,8%</a:t>
                      </a:r>
                    </a:p>
                  </a:txBody>
                  <a:tcPr marL="9525" marR="9525" marT="9525" marB="0" anchor="ctr">
                    <a:lnT w="28575" cap="flat" cmpd="sng" algn="ctr">
                      <a:solidFill>
                        <a:schemeClr val="bg1"/>
                      </a:solidFill>
                      <a:prstDash val="solid"/>
                      <a:round/>
                      <a:headEnd type="none" w="med" len="med"/>
                      <a:tailEnd type="none" w="med" len="med"/>
                    </a:lnT>
                  </a:tcPr>
                </a:tc>
                <a:extLst>
                  <a:ext uri="{0D108BD9-81ED-4DB2-BD59-A6C34878D82A}">
                    <a16:rowId xmlns:a16="http://schemas.microsoft.com/office/drawing/2014/main" val="3271101333"/>
                  </a:ext>
                </a:extLst>
              </a:tr>
              <a:tr h="252035">
                <a:tc vMerge="1">
                  <a:txBody>
                    <a:bodyPr/>
                    <a:lstStyle/>
                    <a:p>
                      <a:endParaRPr lang="ru-KZ" sz="1100" dirty="0"/>
                    </a:p>
                  </a:txBody>
                  <a:tcPr/>
                </a:tc>
                <a:tc>
                  <a:txBody>
                    <a:bodyPr/>
                    <a:lstStyle/>
                    <a:p>
                      <a:pPr marL="72000" marR="0" algn="l" rtl="0" eaLnBrk="1" fontAlgn="b" hangingPunct="1">
                        <a:lnSpc>
                          <a:spcPct val="100000"/>
                        </a:lnSpc>
                        <a:spcBef>
                          <a:spcPts val="0"/>
                        </a:spcBef>
                        <a:spcAft>
                          <a:spcPts val="0"/>
                        </a:spcAft>
                        <a:buNone/>
                      </a:pPr>
                      <a:r>
                        <a:rPr lang="ru-RU" sz="800" b="0" i="0" u="none" strike="noStrike" cap="none" dirty="0">
                          <a:solidFill>
                            <a:schemeClr val="dk1"/>
                          </a:solidFill>
                          <a:latin typeface="+mn-lt"/>
                          <a:ea typeface="+mn-ea"/>
                          <a:cs typeface="+mn-cs"/>
                          <a:sym typeface="Arial"/>
                        </a:rPr>
                        <a:t>2 </a:t>
                      </a:r>
                      <a:r>
                        <a:rPr lang="ru-RU" sz="800" b="0" i="0" u="none" strike="noStrike" cap="none" dirty="0" err="1">
                          <a:solidFill>
                            <a:schemeClr val="dk1"/>
                          </a:solidFill>
                          <a:latin typeface="+mn-lt"/>
                          <a:ea typeface="+mn-ea"/>
                          <a:cs typeface="+mn-cs"/>
                          <a:sym typeface="Arial"/>
                        </a:rPr>
                        <a:t>Отельдердегі</a:t>
                      </a:r>
                      <a:r>
                        <a:rPr lang="ru-RU" sz="800" b="0" i="0" u="none" strike="noStrike" cap="none" dirty="0">
                          <a:solidFill>
                            <a:schemeClr val="dk1"/>
                          </a:solidFill>
                          <a:latin typeface="+mn-lt"/>
                          <a:ea typeface="+mn-ea"/>
                          <a:cs typeface="+mn-cs"/>
                          <a:sym typeface="Arial"/>
                        </a:rPr>
                        <a:t> ж/е </a:t>
                      </a:r>
                      <a:r>
                        <a:rPr lang="ru-RU" sz="800" b="0" i="0" u="none" strike="noStrike" cap="none" dirty="0" err="1">
                          <a:solidFill>
                            <a:schemeClr val="dk1"/>
                          </a:solidFill>
                          <a:latin typeface="+mn-lt"/>
                          <a:ea typeface="+mn-ea"/>
                          <a:cs typeface="+mn-cs"/>
                          <a:sym typeface="Arial"/>
                        </a:rPr>
                        <a:t>ұқсас</a:t>
                      </a:r>
                      <a:r>
                        <a:rPr lang="ru-RU" sz="800" b="0" i="0" u="none" strike="noStrike" cap="none" dirty="0">
                          <a:solidFill>
                            <a:schemeClr val="dk1"/>
                          </a:solidFill>
                          <a:latin typeface="+mn-lt"/>
                          <a:ea typeface="+mn-ea"/>
                          <a:cs typeface="+mn-cs"/>
                          <a:sym typeface="Arial"/>
                        </a:rPr>
                        <a:t> </a:t>
                      </a:r>
                      <a:r>
                        <a:rPr lang="ru-RU" sz="800" b="0" i="0" u="none" strike="noStrike" cap="none" dirty="0" err="1">
                          <a:solidFill>
                            <a:schemeClr val="dk1"/>
                          </a:solidFill>
                          <a:latin typeface="+mn-lt"/>
                          <a:ea typeface="+mn-ea"/>
                          <a:cs typeface="+mn-cs"/>
                          <a:sym typeface="Arial"/>
                        </a:rPr>
                        <a:t>мекемелердегі</a:t>
                      </a:r>
                      <a:r>
                        <a:rPr lang="ru-RU" sz="800" b="0" i="0" u="none" strike="noStrike" cap="none" dirty="0">
                          <a:solidFill>
                            <a:schemeClr val="dk1"/>
                          </a:solidFill>
                          <a:latin typeface="+mn-lt"/>
                          <a:ea typeface="+mn-ea"/>
                          <a:cs typeface="+mn-cs"/>
                          <a:sym typeface="Arial"/>
                        </a:rPr>
                        <a:t> </a:t>
                      </a:r>
                      <a:r>
                        <a:rPr lang="ru-RU" sz="800" b="0" i="0" u="none" strike="noStrike" cap="none" dirty="0" err="1">
                          <a:solidFill>
                            <a:schemeClr val="dk1"/>
                          </a:solidFill>
                          <a:latin typeface="+mn-lt"/>
                          <a:ea typeface="+mn-ea"/>
                          <a:cs typeface="+mn-cs"/>
                          <a:sym typeface="Arial"/>
                        </a:rPr>
                        <a:t>тазалаушылар</a:t>
                      </a:r>
                      <a:r>
                        <a:rPr lang="ru-RU" sz="800" b="0" i="0" u="none" strike="noStrike" cap="none" dirty="0">
                          <a:solidFill>
                            <a:schemeClr val="dk1"/>
                          </a:solidFill>
                          <a:latin typeface="+mn-lt"/>
                          <a:ea typeface="+mn-ea"/>
                          <a:cs typeface="+mn-cs"/>
                          <a:sym typeface="Arial"/>
                        </a:rPr>
                        <a:t> ж/е </a:t>
                      </a:r>
                      <a:r>
                        <a:rPr lang="ru-RU" sz="800" b="0" i="0" u="none" strike="noStrike" cap="none" dirty="0" err="1">
                          <a:solidFill>
                            <a:schemeClr val="dk1"/>
                          </a:solidFill>
                          <a:latin typeface="+mn-lt"/>
                          <a:ea typeface="+mn-ea"/>
                          <a:cs typeface="+mn-cs"/>
                          <a:sym typeface="Arial"/>
                        </a:rPr>
                        <a:t>үй</a:t>
                      </a:r>
                      <a:r>
                        <a:rPr lang="ru-RU" sz="800" b="0" i="0" u="none" strike="noStrike" cap="none" dirty="0">
                          <a:solidFill>
                            <a:schemeClr val="dk1"/>
                          </a:solidFill>
                          <a:latin typeface="+mn-lt"/>
                          <a:ea typeface="+mn-ea"/>
                          <a:cs typeface="+mn-cs"/>
                          <a:sym typeface="Arial"/>
                        </a:rPr>
                        <a:t> </a:t>
                      </a:r>
                      <a:r>
                        <a:rPr lang="ru-RU" sz="800" b="0" i="0" u="none" strike="noStrike" cap="none" dirty="0" err="1">
                          <a:solidFill>
                            <a:schemeClr val="dk1"/>
                          </a:solidFill>
                          <a:latin typeface="+mn-lt"/>
                          <a:ea typeface="+mn-ea"/>
                          <a:cs typeface="+mn-cs"/>
                          <a:sym typeface="Arial"/>
                        </a:rPr>
                        <a:t>қызметшілері</a:t>
                      </a:r>
                      <a:endParaRPr lang="ru-RU" sz="800" b="0" i="0" u="none" strike="noStrike" cap="none" dirty="0">
                        <a:solidFill>
                          <a:schemeClr val="dk1"/>
                        </a:solidFill>
                        <a:latin typeface="+mn-lt"/>
                        <a:ea typeface="+mn-ea"/>
                        <a:cs typeface="+mn-cs"/>
                        <a:sym typeface="Arial"/>
                      </a:endParaRPr>
                    </a:p>
                  </a:txBody>
                  <a:tcPr marL="9525" marR="9525" marT="9525" marB="0" anchor="ctr"/>
                </a:tc>
                <a:tc>
                  <a:txBody>
                    <a:bodyPr/>
                    <a:lstStyle/>
                    <a:p>
                      <a:pPr algn="ctr" fontAlgn="b"/>
                      <a:r>
                        <a:rPr lang="ru-RU" sz="900" b="0" i="1" u="none" strike="noStrike" cap="none">
                          <a:solidFill>
                            <a:schemeClr val="dk1"/>
                          </a:solidFill>
                          <a:latin typeface="+mn-lt"/>
                          <a:ea typeface="+mn-ea"/>
                          <a:cs typeface="+mn-cs"/>
                          <a:sym typeface="Arial"/>
                        </a:rPr>
                        <a:t>9112-9</a:t>
                      </a:r>
                    </a:p>
                  </a:txBody>
                  <a:tcPr marL="9525" marR="9525" marT="9525" marB="0" anchor="ctr"/>
                </a:tc>
                <a:tc>
                  <a:txBody>
                    <a:bodyPr/>
                    <a:lstStyle/>
                    <a:p>
                      <a:pPr algn="ctr" fontAlgn="ctr"/>
                      <a:r>
                        <a:rPr lang="ru-RU" sz="1050" b="1" i="0" u="none" strike="noStrike" cap="none">
                          <a:solidFill>
                            <a:schemeClr val="dk1"/>
                          </a:solidFill>
                          <a:latin typeface="+mn-lt"/>
                          <a:ea typeface="+mn-ea"/>
                          <a:cs typeface="+mn-cs"/>
                          <a:sym typeface="Arial"/>
                        </a:rPr>
                        <a:t>1 475</a:t>
                      </a:r>
                    </a:p>
                  </a:txBody>
                  <a:tcPr marL="9525" marR="9525" marT="9525" marB="0" anchor="ctr"/>
                </a:tc>
                <a:tc>
                  <a:txBody>
                    <a:bodyPr/>
                    <a:lstStyle/>
                    <a:p>
                      <a:pPr algn="ctr" fontAlgn="ctr"/>
                      <a:r>
                        <a:rPr lang="ru-RU" sz="900" b="0" i="0" u="none" strike="noStrike" cap="none">
                          <a:solidFill>
                            <a:schemeClr val="dk1"/>
                          </a:solidFill>
                          <a:latin typeface="+mn-lt"/>
                          <a:ea typeface="+mn-ea"/>
                          <a:cs typeface="+mn-cs"/>
                          <a:sym typeface="Arial"/>
                        </a:rPr>
                        <a:t>375</a:t>
                      </a:r>
                    </a:p>
                  </a:txBody>
                  <a:tcPr marL="9525" marR="9525" marT="9525" marB="0" anchor="ctr"/>
                </a:tc>
                <a:tc>
                  <a:txBody>
                    <a:bodyPr/>
                    <a:lstStyle/>
                    <a:p>
                      <a:pPr algn="ctr" fontAlgn="ctr"/>
                      <a:r>
                        <a:rPr lang="ru-RU" sz="900" b="0" i="0" u="none" strike="noStrike" cap="none">
                          <a:solidFill>
                            <a:schemeClr val="dk1"/>
                          </a:solidFill>
                          <a:latin typeface="+mn-lt"/>
                          <a:ea typeface="+mn-ea"/>
                          <a:cs typeface="+mn-cs"/>
                          <a:sym typeface="Arial"/>
                        </a:rPr>
                        <a:t>275</a:t>
                      </a:r>
                    </a:p>
                  </a:txBody>
                  <a:tcPr marL="9525" marR="9525" marT="9525" marB="0" anchor="ctr"/>
                </a:tc>
                <a:tc>
                  <a:txBody>
                    <a:bodyPr/>
                    <a:lstStyle/>
                    <a:p>
                      <a:pPr algn="ctr" fontAlgn="ctr"/>
                      <a:r>
                        <a:rPr lang="ru-RU" sz="900" b="0" i="0" u="none" strike="noStrike" cap="none">
                          <a:solidFill>
                            <a:schemeClr val="dk1"/>
                          </a:solidFill>
                          <a:latin typeface="+mn-lt"/>
                          <a:ea typeface="+mn-ea"/>
                          <a:cs typeface="+mn-cs"/>
                          <a:sym typeface="Arial"/>
                        </a:rPr>
                        <a:t>420</a:t>
                      </a:r>
                    </a:p>
                  </a:txBody>
                  <a:tcPr marL="9525" marR="9525" marT="9525" marB="0" anchor="ctr"/>
                </a:tc>
                <a:tc>
                  <a:txBody>
                    <a:bodyPr/>
                    <a:lstStyle/>
                    <a:p>
                      <a:pPr algn="ctr" fontAlgn="ctr"/>
                      <a:r>
                        <a:rPr lang="ru-RU" sz="900" b="0" i="0" u="none" strike="noStrike" cap="none">
                          <a:solidFill>
                            <a:schemeClr val="dk1"/>
                          </a:solidFill>
                          <a:latin typeface="+mn-lt"/>
                          <a:ea typeface="+mn-ea"/>
                          <a:cs typeface="+mn-cs"/>
                          <a:sym typeface="Arial"/>
                        </a:rPr>
                        <a:t>405</a:t>
                      </a:r>
                    </a:p>
                  </a:txBody>
                  <a:tcPr marL="9525" marR="9525" marT="9525" marB="0" anchor="ctr"/>
                </a:tc>
                <a:tc>
                  <a:txBody>
                    <a:bodyPr/>
                    <a:lstStyle/>
                    <a:p>
                      <a:pPr algn="ctr" fontAlgn="ctr"/>
                      <a:r>
                        <a:rPr lang="ru-RU" sz="1050" b="1" i="0" u="none" strike="noStrike" cap="none">
                          <a:solidFill>
                            <a:schemeClr val="dk1"/>
                          </a:solidFill>
                          <a:latin typeface="+mn-lt"/>
                          <a:ea typeface="+mn-ea"/>
                          <a:cs typeface="+mn-cs"/>
                          <a:sym typeface="Arial"/>
                        </a:rPr>
                        <a:t>3,0%</a:t>
                      </a:r>
                    </a:p>
                  </a:txBody>
                  <a:tcPr marL="9525" marR="9525" marT="9525" marB="0" anchor="ctr"/>
                </a:tc>
                <a:extLst>
                  <a:ext uri="{0D108BD9-81ED-4DB2-BD59-A6C34878D82A}">
                    <a16:rowId xmlns:a16="http://schemas.microsoft.com/office/drawing/2014/main" val="1275413563"/>
                  </a:ext>
                </a:extLst>
              </a:tr>
              <a:tr h="252035">
                <a:tc vMerge="1">
                  <a:txBody>
                    <a:bodyPr/>
                    <a:lstStyle/>
                    <a:p>
                      <a:endParaRPr lang="ru-KZ" sz="1100" dirty="0"/>
                    </a:p>
                  </a:txBody>
                  <a:tcPr/>
                </a:tc>
                <a:tc>
                  <a:txBody>
                    <a:bodyPr/>
                    <a:lstStyle/>
                    <a:p>
                      <a:pPr marL="72000" marR="0" algn="l" rtl="0" eaLnBrk="1" fontAlgn="b" hangingPunct="1">
                        <a:lnSpc>
                          <a:spcPct val="100000"/>
                        </a:lnSpc>
                        <a:spcBef>
                          <a:spcPts val="0"/>
                        </a:spcBef>
                        <a:spcAft>
                          <a:spcPts val="0"/>
                        </a:spcAft>
                        <a:buNone/>
                      </a:pPr>
                      <a:r>
                        <a:rPr lang="ru-RU" sz="800" b="0" i="0" u="none" strike="noStrike" cap="none" dirty="0">
                          <a:solidFill>
                            <a:schemeClr val="dk1"/>
                          </a:solidFill>
                          <a:latin typeface="+mn-lt"/>
                          <a:ea typeface="+mn-ea"/>
                          <a:cs typeface="+mn-cs"/>
                          <a:sym typeface="Arial"/>
                        </a:rPr>
                        <a:t>3 </a:t>
                      </a:r>
                      <a:r>
                        <a:rPr lang="ru-RU" sz="800" b="0" i="0" u="none" strike="noStrike" cap="none" dirty="0" err="1">
                          <a:solidFill>
                            <a:schemeClr val="dk1"/>
                          </a:solidFill>
                          <a:latin typeface="+mn-lt"/>
                          <a:ea typeface="+mn-ea"/>
                          <a:cs typeface="+mn-cs"/>
                          <a:sym typeface="Arial"/>
                        </a:rPr>
                        <a:t>Күтім</a:t>
                      </a:r>
                      <a:r>
                        <a:rPr lang="ru-RU" sz="800" b="0" i="0" u="none" strike="noStrike" cap="none" dirty="0">
                          <a:solidFill>
                            <a:schemeClr val="dk1"/>
                          </a:solidFill>
                          <a:latin typeface="+mn-lt"/>
                          <a:ea typeface="+mn-ea"/>
                          <a:cs typeface="+mn-cs"/>
                          <a:sym typeface="Arial"/>
                        </a:rPr>
                        <a:t> </a:t>
                      </a:r>
                      <a:r>
                        <a:rPr lang="ru-RU" sz="800" b="0" i="0" u="none" strike="noStrike" cap="none" dirty="0" err="1">
                          <a:solidFill>
                            <a:schemeClr val="dk1"/>
                          </a:solidFill>
                          <a:latin typeface="+mn-lt"/>
                          <a:ea typeface="+mn-ea"/>
                          <a:cs typeface="+mn-cs"/>
                          <a:sym typeface="Arial"/>
                        </a:rPr>
                        <a:t>жөніндегі</a:t>
                      </a:r>
                      <a:r>
                        <a:rPr lang="ru-RU" sz="800" b="0" i="0" u="none" strike="noStrike" cap="none" dirty="0">
                          <a:solidFill>
                            <a:schemeClr val="dk1"/>
                          </a:solidFill>
                          <a:latin typeface="+mn-lt"/>
                          <a:ea typeface="+mn-ea"/>
                          <a:cs typeface="+mn-cs"/>
                          <a:sym typeface="Arial"/>
                        </a:rPr>
                        <a:t> орта </a:t>
                      </a:r>
                      <a:r>
                        <a:rPr lang="ru-RU" sz="800" b="0" i="0" u="none" strike="noStrike" cap="none" dirty="0" err="1">
                          <a:solidFill>
                            <a:schemeClr val="dk1"/>
                          </a:solidFill>
                          <a:latin typeface="+mn-lt"/>
                          <a:ea typeface="+mn-ea"/>
                          <a:cs typeface="+mn-cs"/>
                          <a:sym typeface="Arial"/>
                        </a:rPr>
                        <a:t>медициналық</a:t>
                      </a:r>
                      <a:r>
                        <a:rPr lang="ru-RU" sz="800" b="0" i="0" u="none" strike="noStrike" cap="none" dirty="0">
                          <a:solidFill>
                            <a:schemeClr val="dk1"/>
                          </a:solidFill>
                          <a:latin typeface="+mn-lt"/>
                          <a:ea typeface="+mn-ea"/>
                          <a:cs typeface="+mn-cs"/>
                          <a:sym typeface="Arial"/>
                        </a:rPr>
                        <a:t> персонал</a:t>
                      </a:r>
                    </a:p>
                  </a:txBody>
                  <a:tcPr marL="9525" marR="9525" marT="9525" marB="0" anchor="ctr"/>
                </a:tc>
                <a:tc>
                  <a:txBody>
                    <a:bodyPr/>
                    <a:lstStyle/>
                    <a:p>
                      <a:pPr algn="ctr" fontAlgn="b"/>
                      <a:r>
                        <a:rPr lang="ru-RU" sz="900" b="0" i="1" u="none" strike="noStrike" cap="none" dirty="0">
                          <a:solidFill>
                            <a:schemeClr val="dk1"/>
                          </a:solidFill>
                          <a:latin typeface="+mn-lt"/>
                          <a:ea typeface="+mn-ea"/>
                          <a:cs typeface="+mn-cs"/>
                          <a:sym typeface="Arial"/>
                        </a:rPr>
                        <a:t>3221-0</a:t>
                      </a:r>
                    </a:p>
                  </a:txBody>
                  <a:tcPr marL="9525" marR="9525" marT="9525" marB="0" anchor="ctr"/>
                </a:tc>
                <a:tc>
                  <a:txBody>
                    <a:bodyPr/>
                    <a:lstStyle/>
                    <a:p>
                      <a:pPr algn="ctr" fontAlgn="ctr"/>
                      <a:r>
                        <a:rPr lang="ru-RU" sz="1050" b="1" i="0" u="none" strike="noStrike" cap="none" dirty="0">
                          <a:solidFill>
                            <a:schemeClr val="dk1"/>
                          </a:solidFill>
                          <a:latin typeface="+mn-lt"/>
                          <a:ea typeface="+mn-ea"/>
                          <a:cs typeface="+mn-cs"/>
                          <a:sym typeface="Arial"/>
                        </a:rPr>
                        <a:t>1 384</a:t>
                      </a:r>
                    </a:p>
                  </a:txBody>
                  <a:tcPr marL="9525" marR="9525" marT="9525" marB="0" anchor="ctr"/>
                </a:tc>
                <a:tc>
                  <a:txBody>
                    <a:bodyPr/>
                    <a:lstStyle/>
                    <a:p>
                      <a:pPr algn="ctr" fontAlgn="ctr"/>
                      <a:r>
                        <a:rPr lang="ru-RU" sz="900" b="0" i="0" u="none" strike="noStrike" cap="none" dirty="0">
                          <a:solidFill>
                            <a:schemeClr val="dk1"/>
                          </a:solidFill>
                          <a:latin typeface="+mn-lt"/>
                          <a:ea typeface="+mn-ea"/>
                          <a:cs typeface="+mn-cs"/>
                          <a:sym typeface="Arial"/>
                        </a:rPr>
                        <a:t>279</a:t>
                      </a:r>
                    </a:p>
                  </a:txBody>
                  <a:tcPr marL="9525" marR="9525" marT="9525" marB="0" anchor="ctr"/>
                </a:tc>
                <a:tc>
                  <a:txBody>
                    <a:bodyPr/>
                    <a:lstStyle/>
                    <a:p>
                      <a:pPr algn="ctr" fontAlgn="ctr"/>
                      <a:r>
                        <a:rPr lang="ru-RU" sz="900" b="0" i="0" u="none" strike="noStrike" cap="none">
                          <a:solidFill>
                            <a:schemeClr val="dk1"/>
                          </a:solidFill>
                          <a:latin typeface="+mn-lt"/>
                          <a:ea typeface="+mn-ea"/>
                          <a:cs typeface="+mn-cs"/>
                          <a:sym typeface="Arial"/>
                        </a:rPr>
                        <a:t>452</a:t>
                      </a:r>
                    </a:p>
                  </a:txBody>
                  <a:tcPr marL="9525" marR="9525" marT="9525" marB="0" anchor="ctr"/>
                </a:tc>
                <a:tc>
                  <a:txBody>
                    <a:bodyPr/>
                    <a:lstStyle/>
                    <a:p>
                      <a:pPr algn="ctr" fontAlgn="ctr"/>
                      <a:r>
                        <a:rPr lang="ru-RU" sz="900" b="0" i="0" u="none" strike="noStrike" cap="none">
                          <a:solidFill>
                            <a:schemeClr val="dk1"/>
                          </a:solidFill>
                          <a:latin typeface="+mn-lt"/>
                          <a:ea typeface="+mn-ea"/>
                          <a:cs typeface="+mn-cs"/>
                          <a:sym typeface="Arial"/>
                        </a:rPr>
                        <a:t>307</a:t>
                      </a:r>
                    </a:p>
                  </a:txBody>
                  <a:tcPr marL="9525" marR="9525" marT="9525" marB="0" anchor="ctr"/>
                </a:tc>
                <a:tc>
                  <a:txBody>
                    <a:bodyPr/>
                    <a:lstStyle/>
                    <a:p>
                      <a:pPr algn="ctr" fontAlgn="ctr"/>
                      <a:r>
                        <a:rPr lang="ru-RU" sz="900" b="0" i="0" u="none" strike="noStrike" cap="none">
                          <a:solidFill>
                            <a:schemeClr val="dk1"/>
                          </a:solidFill>
                          <a:latin typeface="+mn-lt"/>
                          <a:ea typeface="+mn-ea"/>
                          <a:cs typeface="+mn-cs"/>
                          <a:sym typeface="Arial"/>
                        </a:rPr>
                        <a:t>346</a:t>
                      </a:r>
                    </a:p>
                  </a:txBody>
                  <a:tcPr marL="9525" marR="9525" marT="9525" marB="0" anchor="ctr"/>
                </a:tc>
                <a:tc>
                  <a:txBody>
                    <a:bodyPr/>
                    <a:lstStyle/>
                    <a:p>
                      <a:pPr algn="ctr" fontAlgn="ctr"/>
                      <a:r>
                        <a:rPr lang="ru-RU" sz="1050" b="1" i="0" u="none" strike="noStrike" cap="none" dirty="0">
                          <a:solidFill>
                            <a:schemeClr val="dk1"/>
                          </a:solidFill>
                          <a:latin typeface="+mn-lt"/>
                          <a:ea typeface="+mn-ea"/>
                          <a:cs typeface="+mn-cs"/>
                          <a:sym typeface="Arial"/>
                        </a:rPr>
                        <a:t>2,9%</a:t>
                      </a:r>
                    </a:p>
                  </a:txBody>
                  <a:tcPr marL="9525" marR="9525" marT="9525" marB="0" anchor="ctr"/>
                </a:tc>
                <a:extLst>
                  <a:ext uri="{0D108BD9-81ED-4DB2-BD59-A6C34878D82A}">
                    <a16:rowId xmlns:a16="http://schemas.microsoft.com/office/drawing/2014/main" val="4272407079"/>
                  </a:ext>
                </a:extLst>
              </a:tr>
              <a:tr h="252035">
                <a:tc vMerge="1">
                  <a:txBody>
                    <a:bodyPr/>
                    <a:lstStyle/>
                    <a:p>
                      <a:endParaRPr lang="ru-KZ" sz="1100" dirty="0"/>
                    </a:p>
                  </a:txBody>
                  <a:tcPr/>
                </a:tc>
                <a:tc>
                  <a:txBody>
                    <a:bodyPr/>
                    <a:lstStyle/>
                    <a:p>
                      <a:pPr marL="72000" marR="0" algn="l" rtl="0" eaLnBrk="1" fontAlgn="b" hangingPunct="1">
                        <a:lnSpc>
                          <a:spcPct val="100000"/>
                        </a:lnSpc>
                        <a:spcBef>
                          <a:spcPts val="0"/>
                        </a:spcBef>
                        <a:spcAft>
                          <a:spcPts val="0"/>
                        </a:spcAft>
                        <a:buNone/>
                      </a:pPr>
                      <a:r>
                        <a:rPr lang="ru-RU" sz="800" b="0" i="0" u="none" strike="noStrike" cap="none" dirty="0">
                          <a:solidFill>
                            <a:schemeClr val="dk1"/>
                          </a:solidFill>
                          <a:latin typeface="+mn-lt"/>
                          <a:ea typeface="+mn-ea"/>
                          <a:cs typeface="+mn-cs"/>
                          <a:sym typeface="Arial"/>
                        </a:rPr>
                        <a:t>4 </a:t>
                      </a:r>
                      <a:r>
                        <a:rPr lang="ru-RU" sz="800" b="0" i="0" u="none" strike="noStrike" cap="none" dirty="0" err="1">
                          <a:solidFill>
                            <a:schemeClr val="dk1"/>
                          </a:solidFill>
                          <a:latin typeface="+mn-lt"/>
                          <a:ea typeface="+mn-ea"/>
                          <a:cs typeface="+mn-cs"/>
                          <a:sym typeface="Arial"/>
                        </a:rPr>
                        <a:t>Мектепке</a:t>
                      </a:r>
                      <a:r>
                        <a:rPr lang="ru-RU" sz="800" b="0" i="0" u="none" strike="noStrike" cap="none" dirty="0">
                          <a:solidFill>
                            <a:schemeClr val="dk1"/>
                          </a:solidFill>
                          <a:latin typeface="+mn-lt"/>
                          <a:ea typeface="+mn-ea"/>
                          <a:cs typeface="+mn-cs"/>
                          <a:sym typeface="Arial"/>
                        </a:rPr>
                        <a:t> </a:t>
                      </a:r>
                      <a:r>
                        <a:rPr lang="ru-RU" sz="800" b="0" i="0" u="none" strike="noStrike" cap="none" dirty="0" err="1">
                          <a:solidFill>
                            <a:schemeClr val="dk1"/>
                          </a:solidFill>
                          <a:latin typeface="+mn-lt"/>
                          <a:ea typeface="+mn-ea"/>
                          <a:cs typeface="+mn-cs"/>
                          <a:sym typeface="Arial"/>
                        </a:rPr>
                        <a:t>дейінгі</a:t>
                      </a:r>
                      <a:r>
                        <a:rPr lang="ru-RU" sz="800" b="0" i="0" u="none" strike="noStrike" cap="none" dirty="0">
                          <a:solidFill>
                            <a:schemeClr val="dk1"/>
                          </a:solidFill>
                          <a:latin typeface="+mn-lt"/>
                          <a:ea typeface="+mn-ea"/>
                          <a:cs typeface="+mn-cs"/>
                          <a:sym typeface="Arial"/>
                        </a:rPr>
                        <a:t> </a:t>
                      </a:r>
                      <a:r>
                        <a:rPr lang="ru-RU" sz="800" b="0" i="0" u="none" strike="noStrike" cap="none" dirty="0" err="1">
                          <a:solidFill>
                            <a:schemeClr val="dk1"/>
                          </a:solidFill>
                          <a:latin typeface="+mn-lt"/>
                          <a:ea typeface="+mn-ea"/>
                          <a:cs typeface="+mn-cs"/>
                          <a:sym typeface="Arial"/>
                        </a:rPr>
                        <a:t>білім</a:t>
                      </a:r>
                      <a:r>
                        <a:rPr lang="ru-RU" sz="800" b="0" i="0" u="none" strike="noStrike" cap="none" dirty="0">
                          <a:solidFill>
                            <a:schemeClr val="dk1"/>
                          </a:solidFill>
                          <a:latin typeface="+mn-lt"/>
                          <a:ea typeface="+mn-ea"/>
                          <a:cs typeface="+mn-cs"/>
                          <a:sym typeface="Arial"/>
                        </a:rPr>
                        <a:t> </a:t>
                      </a:r>
                      <a:r>
                        <a:rPr lang="ru-RU" sz="800" b="0" i="0" u="none" strike="noStrike" cap="none" dirty="0" err="1">
                          <a:solidFill>
                            <a:schemeClr val="dk1"/>
                          </a:solidFill>
                          <a:latin typeface="+mn-lt"/>
                          <a:ea typeface="+mn-ea"/>
                          <a:cs typeface="+mn-cs"/>
                          <a:sym typeface="Arial"/>
                        </a:rPr>
                        <a:t>берудегі</a:t>
                      </a:r>
                      <a:r>
                        <a:rPr lang="ru-RU" sz="800" b="0" i="0" u="none" strike="noStrike" cap="none" dirty="0">
                          <a:solidFill>
                            <a:schemeClr val="dk1"/>
                          </a:solidFill>
                          <a:latin typeface="+mn-lt"/>
                          <a:ea typeface="+mn-ea"/>
                          <a:cs typeface="+mn-cs"/>
                          <a:sym typeface="Arial"/>
                        </a:rPr>
                        <a:t> </a:t>
                      </a:r>
                      <a:r>
                        <a:rPr lang="ru-RU" sz="800" b="0" i="0" u="none" strike="noStrike" cap="none" dirty="0" err="1">
                          <a:solidFill>
                            <a:schemeClr val="dk1"/>
                          </a:solidFill>
                          <a:latin typeface="+mn-lt"/>
                          <a:ea typeface="+mn-ea"/>
                          <a:cs typeface="+mn-cs"/>
                          <a:sym typeface="Arial"/>
                        </a:rPr>
                        <a:t>тәрбиешілер</a:t>
                      </a:r>
                      <a:endParaRPr lang="ru-RU" sz="800" b="0" i="0" u="none" strike="noStrike" cap="none" dirty="0">
                        <a:solidFill>
                          <a:schemeClr val="dk1"/>
                        </a:solidFill>
                        <a:latin typeface="+mn-lt"/>
                        <a:ea typeface="+mn-ea"/>
                        <a:cs typeface="+mn-cs"/>
                        <a:sym typeface="Arial"/>
                      </a:endParaRPr>
                    </a:p>
                  </a:txBody>
                  <a:tcPr marL="9525" marR="9525" marT="9525" marB="0" anchor="ctr"/>
                </a:tc>
                <a:tc>
                  <a:txBody>
                    <a:bodyPr/>
                    <a:lstStyle/>
                    <a:p>
                      <a:pPr algn="ctr" fontAlgn="b"/>
                      <a:r>
                        <a:rPr lang="ru-RU" sz="900" b="0" i="1" u="none" strike="noStrike" cap="none">
                          <a:solidFill>
                            <a:schemeClr val="dk1"/>
                          </a:solidFill>
                          <a:latin typeface="+mn-lt"/>
                          <a:ea typeface="+mn-ea"/>
                          <a:cs typeface="+mn-cs"/>
                          <a:sym typeface="Arial"/>
                        </a:rPr>
                        <a:t>2362-0</a:t>
                      </a:r>
                    </a:p>
                  </a:txBody>
                  <a:tcPr marL="9525" marR="9525" marT="9525" marB="0" anchor="ctr"/>
                </a:tc>
                <a:tc>
                  <a:txBody>
                    <a:bodyPr/>
                    <a:lstStyle/>
                    <a:p>
                      <a:pPr algn="ctr" fontAlgn="ctr"/>
                      <a:r>
                        <a:rPr lang="ru-RU" sz="1050" b="1" i="0" u="none" strike="noStrike" cap="none">
                          <a:solidFill>
                            <a:schemeClr val="dk1"/>
                          </a:solidFill>
                          <a:latin typeface="+mn-lt"/>
                          <a:ea typeface="+mn-ea"/>
                          <a:cs typeface="+mn-cs"/>
                          <a:sym typeface="Arial"/>
                        </a:rPr>
                        <a:t>1 318</a:t>
                      </a:r>
                    </a:p>
                  </a:txBody>
                  <a:tcPr marL="9525" marR="9525" marT="9525" marB="0" anchor="ctr"/>
                </a:tc>
                <a:tc>
                  <a:txBody>
                    <a:bodyPr/>
                    <a:lstStyle/>
                    <a:p>
                      <a:pPr algn="ctr" fontAlgn="ctr"/>
                      <a:r>
                        <a:rPr lang="ru-RU" sz="900" b="0" i="0" u="none" strike="noStrike" cap="none">
                          <a:solidFill>
                            <a:schemeClr val="dk1"/>
                          </a:solidFill>
                          <a:latin typeface="+mn-lt"/>
                          <a:ea typeface="+mn-ea"/>
                          <a:cs typeface="+mn-cs"/>
                          <a:sym typeface="Arial"/>
                        </a:rPr>
                        <a:t>363</a:t>
                      </a:r>
                    </a:p>
                  </a:txBody>
                  <a:tcPr marL="9525" marR="9525" marT="9525" marB="0" anchor="ctr"/>
                </a:tc>
                <a:tc>
                  <a:txBody>
                    <a:bodyPr/>
                    <a:lstStyle/>
                    <a:p>
                      <a:pPr algn="ctr" fontAlgn="ctr"/>
                      <a:r>
                        <a:rPr lang="ru-RU" sz="900" b="0" i="0" u="none" strike="noStrike" cap="none">
                          <a:solidFill>
                            <a:schemeClr val="dk1"/>
                          </a:solidFill>
                          <a:latin typeface="+mn-lt"/>
                          <a:ea typeface="+mn-ea"/>
                          <a:cs typeface="+mn-cs"/>
                          <a:sym typeface="Arial"/>
                        </a:rPr>
                        <a:t>279</a:t>
                      </a:r>
                    </a:p>
                  </a:txBody>
                  <a:tcPr marL="9525" marR="9525" marT="9525" marB="0" anchor="ctr"/>
                </a:tc>
                <a:tc>
                  <a:txBody>
                    <a:bodyPr/>
                    <a:lstStyle/>
                    <a:p>
                      <a:pPr algn="ctr" fontAlgn="ctr"/>
                      <a:r>
                        <a:rPr lang="ru-RU" sz="900" b="0" i="0" u="none" strike="noStrike" cap="none">
                          <a:solidFill>
                            <a:schemeClr val="dk1"/>
                          </a:solidFill>
                          <a:latin typeface="+mn-lt"/>
                          <a:ea typeface="+mn-ea"/>
                          <a:cs typeface="+mn-cs"/>
                          <a:sym typeface="Arial"/>
                        </a:rPr>
                        <a:t>397</a:t>
                      </a:r>
                    </a:p>
                  </a:txBody>
                  <a:tcPr marL="9525" marR="9525" marT="9525" marB="0" anchor="ctr"/>
                </a:tc>
                <a:tc>
                  <a:txBody>
                    <a:bodyPr/>
                    <a:lstStyle/>
                    <a:p>
                      <a:pPr algn="ctr" fontAlgn="ctr"/>
                      <a:r>
                        <a:rPr lang="ru-RU" sz="900" b="0" i="0" u="none" strike="noStrike" cap="none">
                          <a:solidFill>
                            <a:schemeClr val="dk1"/>
                          </a:solidFill>
                          <a:latin typeface="+mn-lt"/>
                          <a:ea typeface="+mn-ea"/>
                          <a:cs typeface="+mn-cs"/>
                          <a:sym typeface="Arial"/>
                        </a:rPr>
                        <a:t>279</a:t>
                      </a:r>
                    </a:p>
                  </a:txBody>
                  <a:tcPr marL="9525" marR="9525" marT="9525" marB="0" anchor="ctr"/>
                </a:tc>
                <a:tc>
                  <a:txBody>
                    <a:bodyPr/>
                    <a:lstStyle/>
                    <a:p>
                      <a:pPr algn="ctr" fontAlgn="ctr"/>
                      <a:r>
                        <a:rPr lang="ru-RU" sz="1050" b="1" i="0" u="none" strike="noStrike" cap="none" dirty="0">
                          <a:solidFill>
                            <a:schemeClr val="dk1"/>
                          </a:solidFill>
                          <a:latin typeface="+mn-lt"/>
                          <a:ea typeface="+mn-ea"/>
                          <a:cs typeface="+mn-cs"/>
                          <a:sym typeface="Arial"/>
                        </a:rPr>
                        <a:t>2,7%</a:t>
                      </a:r>
                    </a:p>
                  </a:txBody>
                  <a:tcPr marL="9525" marR="9525" marT="9525" marB="0" anchor="ctr"/>
                </a:tc>
                <a:extLst>
                  <a:ext uri="{0D108BD9-81ED-4DB2-BD59-A6C34878D82A}">
                    <a16:rowId xmlns:a16="http://schemas.microsoft.com/office/drawing/2014/main" val="2855516078"/>
                  </a:ext>
                </a:extLst>
              </a:tr>
              <a:tr h="252035">
                <a:tc vMerge="1">
                  <a:txBody>
                    <a:bodyPr/>
                    <a:lstStyle/>
                    <a:p>
                      <a:endParaRPr lang="ru-KZ" sz="1100" dirty="0"/>
                    </a:p>
                  </a:txBody>
                  <a:tcPr/>
                </a:tc>
                <a:tc>
                  <a:txBody>
                    <a:bodyPr/>
                    <a:lstStyle/>
                    <a:p>
                      <a:pPr marL="72000" marR="0" algn="l" rtl="0" eaLnBrk="1" fontAlgn="b" hangingPunct="1">
                        <a:lnSpc>
                          <a:spcPct val="100000"/>
                        </a:lnSpc>
                        <a:spcBef>
                          <a:spcPts val="0"/>
                        </a:spcBef>
                        <a:spcAft>
                          <a:spcPts val="0"/>
                        </a:spcAft>
                        <a:buNone/>
                      </a:pPr>
                      <a:r>
                        <a:rPr lang="ru-RU" sz="800" b="0" i="0" u="none" strike="noStrike" cap="none" dirty="0">
                          <a:solidFill>
                            <a:schemeClr val="dk1"/>
                          </a:solidFill>
                          <a:latin typeface="+mn-lt"/>
                          <a:ea typeface="+mn-ea"/>
                          <a:cs typeface="+mn-cs"/>
                          <a:sym typeface="Arial"/>
                        </a:rPr>
                        <a:t>5 </a:t>
                      </a:r>
                      <a:r>
                        <a:rPr lang="ru-RU" sz="800" b="0" i="0" u="none" strike="noStrike" cap="none" dirty="0" err="1">
                          <a:solidFill>
                            <a:schemeClr val="dk1"/>
                          </a:solidFill>
                          <a:latin typeface="+mn-lt"/>
                          <a:ea typeface="+mn-ea"/>
                          <a:cs typeface="+mn-cs"/>
                          <a:sym typeface="Arial"/>
                        </a:rPr>
                        <a:t>Газбен</a:t>
                      </a:r>
                      <a:r>
                        <a:rPr lang="ru-RU" sz="800" b="0" i="0" u="none" strike="noStrike" cap="none" dirty="0">
                          <a:solidFill>
                            <a:schemeClr val="dk1"/>
                          </a:solidFill>
                          <a:latin typeface="+mn-lt"/>
                          <a:ea typeface="+mn-ea"/>
                          <a:cs typeface="+mn-cs"/>
                          <a:sym typeface="Arial"/>
                        </a:rPr>
                        <a:t> </a:t>
                      </a:r>
                      <a:r>
                        <a:rPr lang="ru-RU" sz="800" b="0" i="0" u="none" strike="noStrike" cap="none" dirty="0" err="1">
                          <a:solidFill>
                            <a:schemeClr val="dk1"/>
                          </a:solidFill>
                          <a:latin typeface="+mn-lt"/>
                          <a:ea typeface="+mn-ea"/>
                          <a:cs typeface="+mn-cs"/>
                          <a:sym typeface="Arial"/>
                        </a:rPr>
                        <a:t>кесушілер</a:t>
                      </a:r>
                      <a:endParaRPr lang="ru-RU" sz="800" b="0" i="0" u="none" strike="noStrike" cap="none" dirty="0">
                        <a:solidFill>
                          <a:schemeClr val="dk1"/>
                        </a:solidFill>
                        <a:latin typeface="+mn-lt"/>
                        <a:ea typeface="+mn-ea"/>
                        <a:cs typeface="+mn-cs"/>
                        <a:sym typeface="Arial"/>
                      </a:endParaRPr>
                    </a:p>
                  </a:txBody>
                  <a:tcPr marL="9525" marR="9525" marT="9525" marB="0" anchor="ctr">
                    <a:lnB w="28575" cap="flat" cmpd="sng" algn="ctr">
                      <a:solidFill>
                        <a:schemeClr val="bg2"/>
                      </a:solidFill>
                      <a:prstDash val="solid"/>
                      <a:round/>
                      <a:headEnd type="none" w="med" len="med"/>
                      <a:tailEnd type="none" w="med" len="med"/>
                    </a:lnB>
                  </a:tcPr>
                </a:tc>
                <a:tc>
                  <a:txBody>
                    <a:bodyPr/>
                    <a:lstStyle/>
                    <a:p>
                      <a:pPr algn="ctr" fontAlgn="b"/>
                      <a:r>
                        <a:rPr lang="ru-RU" sz="900" b="0" i="1" u="none" strike="noStrike" cap="none">
                          <a:solidFill>
                            <a:schemeClr val="dk1"/>
                          </a:solidFill>
                          <a:latin typeface="+mn-lt"/>
                          <a:ea typeface="+mn-ea"/>
                          <a:cs typeface="+mn-cs"/>
                          <a:sym typeface="Arial"/>
                        </a:rPr>
                        <a:t>7212-2</a:t>
                      </a:r>
                    </a:p>
                  </a:txBody>
                  <a:tcPr marL="9525" marR="9525" marT="9525" marB="0" anchor="ctr">
                    <a:lnB w="28575" cap="flat" cmpd="sng" algn="ctr">
                      <a:solidFill>
                        <a:schemeClr val="bg2"/>
                      </a:solidFill>
                      <a:prstDash val="solid"/>
                      <a:round/>
                      <a:headEnd type="none" w="med" len="med"/>
                      <a:tailEnd type="none" w="med" len="med"/>
                    </a:lnB>
                  </a:tcPr>
                </a:tc>
                <a:tc>
                  <a:txBody>
                    <a:bodyPr/>
                    <a:lstStyle/>
                    <a:p>
                      <a:pPr algn="ctr" fontAlgn="ctr"/>
                      <a:r>
                        <a:rPr lang="ru-RU" sz="1050" b="1" i="0" u="none" strike="noStrike" cap="none" dirty="0">
                          <a:solidFill>
                            <a:schemeClr val="dk1"/>
                          </a:solidFill>
                          <a:latin typeface="+mn-lt"/>
                          <a:ea typeface="+mn-ea"/>
                          <a:cs typeface="+mn-cs"/>
                          <a:sym typeface="Arial"/>
                        </a:rPr>
                        <a:t>1 110</a:t>
                      </a:r>
                    </a:p>
                  </a:txBody>
                  <a:tcPr marL="9525" marR="9525" marT="9525" marB="0" anchor="ctr">
                    <a:lnB w="28575" cap="flat" cmpd="sng" algn="ctr">
                      <a:solidFill>
                        <a:schemeClr val="bg2"/>
                      </a:solidFill>
                      <a:prstDash val="solid"/>
                      <a:round/>
                      <a:headEnd type="none" w="med" len="med"/>
                      <a:tailEnd type="none" w="med" len="med"/>
                    </a:lnB>
                  </a:tcPr>
                </a:tc>
                <a:tc>
                  <a:txBody>
                    <a:bodyPr/>
                    <a:lstStyle/>
                    <a:p>
                      <a:pPr algn="ctr" fontAlgn="ctr"/>
                      <a:r>
                        <a:rPr lang="ru-RU" sz="900" b="0" i="0" u="none" strike="noStrike" cap="none">
                          <a:solidFill>
                            <a:schemeClr val="dk1"/>
                          </a:solidFill>
                          <a:latin typeface="+mn-lt"/>
                          <a:ea typeface="+mn-ea"/>
                          <a:cs typeface="+mn-cs"/>
                          <a:sym typeface="Arial"/>
                        </a:rPr>
                        <a:t>284</a:t>
                      </a:r>
                    </a:p>
                  </a:txBody>
                  <a:tcPr marL="9525" marR="9525" marT="9525" marB="0" anchor="ctr">
                    <a:lnB w="28575" cap="flat" cmpd="sng" algn="ctr">
                      <a:solidFill>
                        <a:schemeClr val="bg2"/>
                      </a:solidFill>
                      <a:prstDash val="solid"/>
                      <a:round/>
                      <a:headEnd type="none" w="med" len="med"/>
                      <a:tailEnd type="none" w="med" len="med"/>
                    </a:lnB>
                  </a:tcPr>
                </a:tc>
                <a:tc>
                  <a:txBody>
                    <a:bodyPr/>
                    <a:lstStyle/>
                    <a:p>
                      <a:pPr algn="ctr" fontAlgn="ctr"/>
                      <a:r>
                        <a:rPr lang="ru-RU" sz="900" b="0" i="0" u="none" strike="noStrike" cap="none">
                          <a:solidFill>
                            <a:schemeClr val="dk1"/>
                          </a:solidFill>
                          <a:latin typeface="+mn-lt"/>
                          <a:ea typeface="+mn-ea"/>
                          <a:cs typeface="+mn-cs"/>
                          <a:sym typeface="Arial"/>
                        </a:rPr>
                        <a:t>325</a:t>
                      </a:r>
                    </a:p>
                  </a:txBody>
                  <a:tcPr marL="9525" marR="9525" marT="9525" marB="0" anchor="ctr">
                    <a:lnB w="28575" cap="flat" cmpd="sng" algn="ctr">
                      <a:solidFill>
                        <a:schemeClr val="bg2"/>
                      </a:solidFill>
                      <a:prstDash val="solid"/>
                      <a:round/>
                      <a:headEnd type="none" w="med" len="med"/>
                      <a:tailEnd type="none" w="med" len="med"/>
                    </a:lnB>
                  </a:tcPr>
                </a:tc>
                <a:tc>
                  <a:txBody>
                    <a:bodyPr/>
                    <a:lstStyle/>
                    <a:p>
                      <a:pPr algn="ctr" fontAlgn="ctr"/>
                      <a:r>
                        <a:rPr lang="ru-RU" sz="900" b="0" i="0" u="none" strike="noStrike" cap="none">
                          <a:solidFill>
                            <a:schemeClr val="dk1"/>
                          </a:solidFill>
                          <a:latin typeface="+mn-lt"/>
                          <a:ea typeface="+mn-ea"/>
                          <a:cs typeface="+mn-cs"/>
                          <a:sym typeface="Arial"/>
                        </a:rPr>
                        <a:t>266</a:t>
                      </a:r>
                    </a:p>
                  </a:txBody>
                  <a:tcPr marL="9525" marR="9525" marT="9525" marB="0" anchor="ctr">
                    <a:lnB w="28575" cap="flat" cmpd="sng" algn="ctr">
                      <a:solidFill>
                        <a:schemeClr val="bg2"/>
                      </a:solidFill>
                      <a:prstDash val="solid"/>
                      <a:round/>
                      <a:headEnd type="none" w="med" len="med"/>
                      <a:tailEnd type="none" w="med" len="med"/>
                    </a:lnB>
                  </a:tcPr>
                </a:tc>
                <a:tc>
                  <a:txBody>
                    <a:bodyPr/>
                    <a:lstStyle/>
                    <a:p>
                      <a:pPr algn="ctr" fontAlgn="ctr"/>
                      <a:r>
                        <a:rPr lang="ru-RU" sz="900" b="0" i="0" u="none" strike="noStrike" cap="none">
                          <a:solidFill>
                            <a:schemeClr val="dk1"/>
                          </a:solidFill>
                          <a:latin typeface="+mn-lt"/>
                          <a:ea typeface="+mn-ea"/>
                          <a:cs typeface="+mn-cs"/>
                          <a:sym typeface="Arial"/>
                        </a:rPr>
                        <a:t>235</a:t>
                      </a:r>
                    </a:p>
                  </a:txBody>
                  <a:tcPr marL="9525" marR="9525" marT="9525" marB="0" anchor="ctr">
                    <a:lnB w="28575" cap="flat" cmpd="sng" algn="ctr">
                      <a:solidFill>
                        <a:schemeClr val="bg2"/>
                      </a:solidFill>
                      <a:prstDash val="solid"/>
                      <a:round/>
                      <a:headEnd type="none" w="med" len="med"/>
                      <a:tailEnd type="none" w="med" len="med"/>
                    </a:lnB>
                  </a:tcPr>
                </a:tc>
                <a:tc>
                  <a:txBody>
                    <a:bodyPr/>
                    <a:lstStyle/>
                    <a:p>
                      <a:pPr algn="ctr" fontAlgn="ctr"/>
                      <a:r>
                        <a:rPr lang="ru-RU" sz="1050" b="1" i="0" u="none" strike="noStrike" cap="none">
                          <a:solidFill>
                            <a:schemeClr val="dk1"/>
                          </a:solidFill>
                          <a:latin typeface="+mn-lt"/>
                          <a:ea typeface="+mn-ea"/>
                          <a:cs typeface="+mn-cs"/>
                          <a:sym typeface="Arial"/>
                        </a:rPr>
                        <a:t>2,3%</a:t>
                      </a:r>
                    </a:p>
                  </a:txBody>
                  <a:tcPr marL="9525" marR="9525" marT="9525" marB="0" anchor="ctr">
                    <a:lnB w="28575" cap="flat" cmpd="sng" algn="ctr">
                      <a:solidFill>
                        <a:schemeClr val="bg2"/>
                      </a:solidFill>
                      <a:prstDash val="solid"/>
                      <a:round/>
                      <a:headEnd type="none" w="med" len="med"/>
                      <a:tailEnd type="none" w="med" len="med"/>
                    </a:lnB>
                  </a:tcPr>
                </a:tc>
                <a:extLst>
                  <a:ext uri="{0D108BD9-81ED-4DB2-BD59-A6C34878D82A}">
                    <a16:rowId xmlns:a16="http://schemas.microsoft.com/office/drawing/2014/main" val="1891601564"/>
                  </a:ext>
                </a:extLst>
              </a:tr>
              <a:tr h="252035">
                <a:tc rowSpan="5">
                  <a:txBody>
                    <a:bodyPr/>
                    <a:lstStyle/>
                    <a:p>
                      <a:pPr algn="ctr"/>
                      <a:r>
                        <a:rPr lang="ru-RU" sz="1100" dirty="0"/>
                        <a:t>2020</a:t>
                      </a:r>
                      <a:endParaRPr lang="ru-KZ" sz="1100" dirty="0"/>
                    </a:p>
                  </a:txBody>
                  <a:tcPr anchor="ctr">
                    <a:lnT w="28575" cap="flat" cmpd="sng" algn="ctr">
                      <a:solidFill>
                        <a:schemeClr val="bg2"/>
                      </a:solidFill>
                      <a:prstDash val="solid"/>
                      <a:round/>
                      <a:headEnd type="none" w="med" len="med"/>
                      <a:tailEnd type="none" w="med" len="med"/>
                    </a:lnT>
                    <a:lnB w="28575" cap="flat" cmpd="sng" algn="ctr">
                      <a:solidFill>
                        <a:schemeClr val="bg2"/>
                      </a:solidFill>
                      <a:prstDash val="solid"/>
                      <a:round/>
                      <a:headEnd type="none" w="med" len="med"/>
                      <a:tailEnd type="none" w="med" len="med"/>
                    </a:lnB>
                  </a:tcPr>
                </a:tc>
                <a:tc>
                  <a:txBody>
                    <a:bodyPr/>
                    <a:lstStyle/>
                    <a:p>
                      <a:pPr marL="72000" marR="0" algn="l" rtl="0" eaLnBrk="1" fontAlgn="b" hangingPunct="1">
                        <a:lnSpc>
                          <a:spcPct val="100000"/>
                        </a:lnSpc>
                        <a:spcBef>
                          <a:spcPts val="0"/>
                        </a:spcBef>
                        <a:spcAft>
                          <a:spcPts val="0"/>
                        </a:spcAft>
                        <a:buNone/>
                      </a:pPr>
                      <a:r>
                        <a:rPr lang="ru-RU" sz="800" b="0" i="0" u="none" strike="noStrike" cap="none" dirty="0">
                          <a:solidFill>
                            <a:schemeClr val="dk1"/>
                          </a:solidFill>
                          <a:latin typeface="+mn-lt"/>
                          <a:ea typeface="+mn-ea"/>
                          <a:cs typeface="+mn-cs"/>
                          <a:sym typeface="Arial"/>
                        </a:rPr>
                        <a:t>1 </a:t>
                      </a:r>
                      <a:r>
                        <a:rPr lang="ru-RU" sz="800" b="0" i="0" u="none" strike="noStrike" cap="none" dirty="0" err="1">
                          <a:solidFill>
                            <a:schemeClr val="dk1"/>
                          </a:solidFill>
                          <a:latin typeface="+mn-lt"/>
                          <a:ea typeface="+mn-ea"/>
                          <a:cs typeface="+mn-cs"/>
                          <a:sym typeface="Arial"/>
                        </a:rPr>
                        <a:t>Басқа</a:t>
                      </a:r>
                      <a:r>
                        <a:rPr lang="ru-RU" sz="800" b="0" i="0" u="none" strike="noStrike" cap="none" dirty="0">
                          <a:solidFill>
                            <a:schemeClr val="dk1"/>
                          </a:solidFill>
                          <a:latin typeface="+mn-lt"/>
                          <a:ea typeface="+mn-ea"/>
                          <a:cs typeface="+mn-cs"/>
                          <a:sym typeface="Arial"/>
                        </a:rPr>
                        <a:t> да </a:t>
                      </a:r>
                      <a:r>
                        <a:rPr lang="ru-RU" sz="800" b="0" i="0" u="none" strike="noStrike" cap="none" dirty="0" err="1">
                          <a:solidFill>
                            <a:schemeClr val="dk1"/>
                          </a:solidFill>
                          <a:latin typeface="+mn-lt"/>
                          <a:ea typeface="+mn-ea"/>
                          <a:cs typeface="+mn-cs"/>
                          <a:sym typeface="Arial"/>
                        </a:rPr>
                        <a:t>біліктілігі</a:t>
                      </a:r>
                      <a:r>
                        <a:rPr lang="ru-RU" sz="800" b="0" i="0" u="none" strike="noStrike" cap="none" dirty="0">
                          <a:solidFill>
                            <a:schemeClr val="dk1"/>
                          </a:solidFill>
                          <a:latin typeface="+mn-lt"/>
                          <a:ea typeface="+mn-ea"/>
                          <a:cs typeface="+mn-cs"/>
                          <a:sym typeface="Arial"/>
                        </a:rPr>
                        <a:t> </a:t>
                      </a:r>
                      <a:r>
                        <a:rPr lang="ru-RU" sz="800" b="0" i="0" u="none" strike="noStrike" cap="none" dirty="0" err="1">
                          <a:solidFill>
                            <a:schemeClr val="dk1"/>
                          </a:solidFill>
                          <a:latin typeface="+mn-lt"/>
                          <a:ea typeface="+mn-ea"/>
                          <a:cs typeface="+mn-cs"/>
                          <a:sym typeface="Arial"/>
                        </a:rPr>
                        <a:t>жоқ</a:t>
                      </a:r>
                      <a:r>
                        <a:rPr lang="ru-RU" sz="800" b="0" i="0" u="none" strike="noStrike" cap="none" dirty="0">
                          <a:solidFill>
                            <a:schemeClr val="dk1"/>
                          </a:solidFill>
                          <a:latin typeface="+mn-lt"/>
                          <a:ea typeface="+mn-ea"/>
                          <a:cs typeface="+mn-cs"/>
                          <a:sym typeface="Arial"/>
                        </a:rPr>
                        <a:t> </a:t>
                      </a:r>
                      <a:r>
                        <a:rPr lang="ru-RU" sz="800" b="0" i="0" u="none" strike="noStrike" cap="none" dirty="0" err="1">
                          <a:solidFill>
                            <a:schemeClr val="dk1"/>
                          </a:solidFill>
                          <a:latin typeface="+mn-lt"/>
                          <a:ea typeface="+mn-ea"/>
                          <a:cs typeface="+mn-cs"/>
                          <a:sym typeface="Arial"/>
                        </a:rPr>
                        <a:t>жұмысшылар</a:t>
                      </a:r>
                      <a:endParaRPr lang="ru-RU" sz="800" b="0" i="0" u="none" strike="noStrike" cap="none" dirty="0">
                        <a:solidFill>
                          <a:schemeClr val="dk1"/>
                        </a:solidFill>
                        <a:latin typeface="+mn-lt"/>
                        <a:ea typeface="+mn-ea"/>
                        <a:cs typeface="+mn-cs"/>
                        <a:sym typeface="Arial"/>
                      </a:endParaRPr>
                    </a:p>
                  </a:txBody>
                  <a:tcPr marL="9525" marR="9525" marT="9525" marB="0" anchor="ctr">
                    <a:lnT w="28575" cap="flat" cmpd="sng" algn="ctr">
                      <a:solidFill>
                        <a:schemeClr val="bg2"/>
                      </a:solidFill>
                      <a:prstDash val="solid"/>
                      <a:round/>
                      <a:headEnd type="none" w="med" len="med"/>
                      <a:tailEnd type="none" w="med" len="med"/>
                    </a:lnT>
                  </a:tcPr>
                </a:tc>
                <a:tc>
                  <a:txBody>
                    <a:bodyPr/>
                    <a:lstStyle/>
                    <a:p>
                      <a:pPr algn="ctr" fontAlgn="b"/>
                      <a:r>
                        <a:rPr lang="ru-RU" sz="900" b="0" i="1" u="none" strike="noStrike" cap="none" dirty="0">
                          <a:solidFill>
                            <a:schemeClr val="dk1"/>
                          </a:solidFill>
                          <a:latin typeface="+mn-lt"/>
                          <a:ea typeface="+mn-ea"/>
                          <a:cs typeface="+mn-cs"/>
                          <a:sym typeface="Arial"/>
                        </a:rPr>
                        <a:t>9629-9</a:t>
                      </a:r>
                    </a:p>
                  </a:txBody>
                  <a:tcPr marL="9525" marR="9525" marT="9525" marB="0" anchor="ctr">
                    <a:lnT w="28575" cap="flat" cmpd="sng" algn="ctr">
                      <a:solidFill>
                        <a:schemeClr val="bg2"/>
                      </a:solidFill>
                      <a:prstDash val="solid"/>
                      <a:round/>
                      <a:headEnd type="none" w="med" len="med"/>
                      <a:tailEnd type="none" w="med" len="med"/>
                    </a:lnT>
                  </a:tcPr>
                </a:tc>
                <a:tc>
                  <a:txBody>
                    <a:bodyPr/>
                    <a:lstStyle/>
                    <a:p>
                      <a:pPr algn="ctr" fontAlgn="ctr"/>
                      <a:r>
                        <a:rPr lang="ru-RU" sz="1050" b="1" i="0" u="none" strike="noStrike" cap="none" dirty="0">
                          <a:solidFill>
                            <a:schemeClr val="dk1"/>
                          </a:solidFill>
                          <a:latin typeface="+mn-lt"/>
                          <a:ea typeface="+mn-ea"/>
                          <a:cs typeface="+mn-cs"/>
                          <a:sym typeface="Arial"/>
                        </a:rPr>
                        <a:t>8 177</a:t>
                      </a:r>
                    </a:p>
                  </a:txBody>
                  <a:tcPr marL="9525" marR="9525" marT="9525" marB="0" anchor="ctr">
                    <a:lnT w="28575" cap="flat" cmpd="sng" algn="ctr">
                      <a:solidFill>
                        <a:schemeClr val="bg2"/>
                      </a:solidFill>
                      <a:prstDash val="solid"/>
                      <a:round/>
                      <a:headEnd type="none" w="med" len="med"/>
                      <a:tailEnd type="none" w="med" len="med"/>
                    </a:lnT>
                  </a:tcPr>
                </a:tc>
                <a:tc>
                  <a:txBody>
                    <a:bodyPr/>
                    <a:lstStyle/>
                    <a:p>
                      <a:pPr algn="ctr" fontAlgn="ctr"/>
                      <a:r>
                        <a:rPr lang="ru-RU" sz="900" b="0" i="0" u="none" strike="noStrike" cap="none">
                          <a:solidFill>
                            <a:schemeClr val="dk1"/>
                          </a:solidFill>
                          <a:latin typeface="+mn-lt"/>
                          <a:ea typeface="+mn-ea"/>
                          <a:cs typeface="+mn-cs"/>
                          <a:sym typeface="Arial"/>
                        </a:rPr>
                        <a:t>377</a:t>
                      </a:r>
                    </a:p>
                  </a:txBody>
                  <a:tcPr marL="9525" marR="9525" marT="9525" marB="0" anchor="ctr">
                    <a:lnT w="28575" cap="flat" cmpd="sng" algn="ctr">
                      <a:solidFill>
                        <a:schemeClr val="bg2"/>
                      </a:solidFill>
                      <a:prstDash val="solid"/>
                      <a:round/>
                      <a:headEnd type="none" w="med" len="med"/>
                      <a:tailEnd type="none" w="med" len="med"/>
                    </a:lnT>
                  </a:tcPr>
                </a:tc>
                <a:tc>
                  <a:txBody>
                    <a:bodyPr/>
                    <a:lstStyle/>
                    <a:p>
                      <a:pPr algn="ctr" fontAlgn="ctr"/>
                      <a:r>
                        <a:rPr lang="ru-RU" sz="900" b="0" i="0" u="none" strike="noStrike" cap="none">
                          <a:solidFill>
                            <a:schemeClr val="dk1"/>
                          </a:solidFill>
                          <a:latin typeface="+mn-lt"/>
                          <a:ea typeface="+mn-ea"/>
                          <a:cs typeface="+mn-cs"/>
                          <a:sym typeface="Arial"/>
                        </a:rPr>
                        <a:t>3 527</a:t>
                      </a:r>
                    </a:p>
                  </a:txBody>
                  <a:tcPr marL="9525" marR="9525" marT="9525" marB="0" anchor="ctr">
                    <a:lnT w="28575" cap="flat" cmpd="sng" algn="ctr">
                      <a:solidFill>
                        <a:schemeClr val="bg2"/>
                      </a:solidFill>
                      <a:prstDash val="solid"/>
                      <a:round/>
                      <a:headEnd type="none" w="med" len="med"/>
                      <a:tailEnd type="none" w="med" len="med"/>
                    </a:lnT>
                  </a:tcPr>
                </a:tc>
                <a:tc>
                  <a:txBody>
                    <a:bodyPr/>
                    <a:lstStyle/>
                    <a:p>
                      <a:pPr algn="ctr" fontAlgn="ctr"/>
                      <a:r>
                        <a:rPr lang="ru-RU" sz="900" b="0" i="0" u="none" strike="noStrike" cap="none">
                          <a:solidFill>
                            <a:schemeClr val="dk1"/>
                          </a:solidFill>
                          <a:latin typeface="+mn-lt"/>
                          <a:ea typeface="+mn-ea"/>
                          <a:cs typeface="+mn-cs"/>
                          <a:sym typeface="Arial"/>
                        </a:rPr>
                        <a:t>1 564</a:t>
                      </a:r>
                    </a:p>
                  </a:txBody>
                  <a:tcPr marL="9525" marR="9525" marT="9525" marB="0" anchor="ctr">
                    <a:lnT w="28575" cap="flat" cmpd="sng" algn="ctr">
                      <a:solidFill>
                        <a:schemeClr val="bg2"/>
                      </a:solidFill>
                      <a:prstDash val="solid"/>
                      <a:round/>
                      <a:headEnd type="none" w="med" len="med"/>
                      <a:tailEnd type="none" w="med" len="med"/>
                    </a:lnT>
                  </a:tcPr>
                </a:tc>
                <a:tc>
                  <a:txBody>
                    <a:bodyPr/>
                    <a:lstStyle/>
                    <a:p>
                      <a:pPr algn="ctr" fontAlgn="ctr"/>
                      <a:r>
                        <a:rPr lang="ru-RU" sz="900" b="0" i="0" u="none" strike="noStrike" cap="none">
                          <a:solidFill>
                            <a:schemeClr val="dk1"/>
                          </a:solidFill>
                          <a:latin typeface="+mn-lt"/>
                          <a:ea typeface="+mn-ea"/>
                          <a:cs typeface="+mn-cs"/>
                          <a:sym typeface="Arial"/>
                        </a:rPr>
                        <a:t>2 709</a:t>
                      </a:r>
                    </a:p>
                  </a:txBody>
                  <a:tcPr marL="9525" marR="9525" marT="9525" marB="0" anchor="ctr">
                    <a:lnT w="28575" cap="flat" cmpd="sng" algn="ctr">
                      <a:solidFill>
                        <a:schemeClr val="bg2"/>
                      </a:solidFill>
                      <a:prstDash val="solid"/>
                      <a:round/>
                      <a:headEnd type="none" w="med" len="med"/>
                      <a:tailEnd type="none" w="med" len="med"/>
                    </a:lnT>
                  </a:tcPr>
                </a:tc>
                <a:tc>
                  <a:txBody>
                    <a:bodyPr/>
                    <a:lstStyle/>
                    <a:p>
                      <a:pPr algn="ctr" fontAlgn="ctr"/>
                      <a:r>
                        <a:rPr lang="ru-RU" sz="1050" b="1" i="0" u="none" strike="noStrike" cap="none" dirty="0">
                          <a:solidFill>
                            <a:schemeClr val="dk1"/>
                          </a:solidFill>
                          <a:latin typeface="+mn-lt"/>
                          <a:ea typeface="+mn-ea"/>
                          <a:cs typeface="+mn-cs"/>
                          <a:sym typeface="Arial"/>
                        </a:rPr>
                        <a:t>16,3%</a:t>
                      </a:r>
                    </a:p>
                  </a:txBody>
                  <a:tcPr marL="9525" marR="9525" marT="9525" marB="0" anchor="ctr">
                    <a:lnT w="28575" cap="flat" cmpd="sng" algn="ctr">
                      <a:solidFill>
                        <a:schemeClr val="bg2"/>
                      </a:solidFill>
                      <a:prstDash val="solid"/>
                      <a:round/>
                      <a:headEnd type="none" w="med" len="med"/>
                      <a:tailEnd type="none" w="med" len="med"/>
                    </a:lnT>
                  </a:tcPr>
                </a:tc>
                <a:extLst>
                  <a:ext uri="{0D108BD9-81ED-4DB2-BD59-A6C34878D82A}">
                    <a16:rowId xmlns:a16="http://schemas.microsoft.com/office/drawing/2014/main" val="1385719993"/>
                  </a:ext>
                </a:extLst>
              </a:tr>
              <a:tr h="252035">
                <a:tc vMerge="1">
                  <a:txBody>
                    <a:bodyPr/>
                    <a:lstStyle/>
                    <a:p>
                      <a:endParaRPr lang="ru-KZ" sz="1100" dirty="0"/>
                    </a:p>
                  </a:txBody>
                  <a:tcPr/>
                </a:tc>
                <a:tc>
                  <a:txBody>
                    <a:bodyPr/>
                    <a:lstStyle/>
                    <a:p>
                      <a:pPr marL="72000" marR="0" algn="l" rtl="0" eaLnBrk="1" fontAlgn="b" hangingPunct="1">
                        <a:lnSpc>
                          <a:spcPct val="100000"/>
                        </a:lnSpc>
                        <a:spcBef>
                          <a:spcPts val="0"/>
                        </a:spcBef>
                        <a:spcAft>
                          <a:spcPts val="0"/>
                        </a:spcAft>
                        <a:buNone/>
                      </a:pPr>
                      <a:r>
                        <a:rPr lang="ru-RU" sz="800" b="0" i="0" u="none" strike="noStrike" cap="none" dirty="0">
                          <a:solidFill>
                            <a:schemeClr val="dk1"/>
                          </a:solidFill>
                          <a:latin typeface="+mn-lt"/>
                          <a:ea typeface="+mn-ea"/>
                          <a:cs typeface="+mn-cs"/>
                          <a:sym typeface="Arial"/>
                        </a:rPr>
                        <a:t>2 Аула </a:t>
                      </a:r>
                      <a:r>
                        <a:rPr lang="ru-RU" sz="800" b="0" i="0" u="none" strike="noStrike" cap="none" dirty="0" err="1">
                          <a:solidFill>
                            <a:schemeClr val="dk1"/>
                          </a:solidFill>
                          <a:latin typeface="+mn-lt"/>
                          <a:ea typeface="+mn-ea"/>
                          <a:cs typeface="+mn-cs"/>
                          <a:sym typeface="Arial"/>
                        </a:rPr>
                        <a:t>сыпырушылар</a:t>
                      </a:r>
                      <a:r>
                        <a:rPr lang="ru-RU" sz="800" b="0" i="0" u="none" strike="noStrike" cap="none" dirty="0">
                          <a:solidFill>
                            <a:schemeClr val="dk1"/>
                          </a:solidFill>
                          <a:latin typeface="+mn-lt"/>
                          <a:ea typeface="+mn-ea"/>
                          <a:cs typeface="+mn-cs"/>
                          <a:sym typeface="Arial"/>
                        </a:rPr>
                        <a:t> </a:t>
                      </a:r>
                      <a:r>
                        <a:rPr lang="ru-RU" sz="800" b="0" i="0" u="none" strike="noStrike" cap="none" dirty="0" err="1">
                          <a:solidFill>
                            <a:schemeClr val="dk1"/>
                          </a:solidFill>
                          <a:latin typeface="+mn-lt"/>
                          <a:ea typeface="+mn-ea"/>
                          <a:cs typeface="+mn-cs"/>
                          <a:sym typeface="Arial"/>
                        </a:rPr>
                        <a:t>және</a:t>
                      </a:r>
                      <a:r>
                        <a:rPr lang="ru-RU" sz="800" b="0" i="0" u="none" strike="noStrike" cap="none" dirty="0">
                          <a:solidFill>
                            <a:schemeClr val="dk1"/>
                          </a:solidFill>
                          <a:latin typeface="+mn-lt"/>
                          <a:ea typeface="+mn-ea"/>
                          <a:cs typeface="+mn-cs"/>
                          <a:sym typeface="Arial"/>
                        </a:rPr>
                        <a:t> </a:t>
                      </a:r>
                      <a:r>
                        <a:rPr lang="ru-RU" sz="800" b="0" i="0" u="none" strike="noStrike" cap="none" dirty="0" err="1">
                          <a:solidFill>
                            <a:schemeClr val="dk1"/>
                          </a:solidFill>
                          <a:latin typeface="+mn-lt"/>
                          <a:ea typeface="+mn-ea"/>
                          <a:cs typeface="+mn-cs"/>
                          <a:sym typeface="Arial"/>
                        </a:rPr>
                        <a:t>ашық</a:t>
                      </a:r>
                      <a:r>
                        <a:rPr lang="ru-RU" sz="800" b="0" i="0" u="none" strike="noStrike" cap="none" dirty="0">
                          <a:solidFill>
                            <a:schemeClr val="dk1"/>
                          </a:solidFill>
                          <a:latin typeface="+mn-lt"/>
                          <a:ea typeface="+mn-ea"/>
                          <a:cs typeface="+mn-cs"/>
                          <a:sym typeface="Arial"/>
                        </a:rPr>
                        <a:t> </a:t>
                      </a:r>
                      <a:r>
                        <a:rPr lang="ru-RU" sz="800" b="0" i="0" u="none" strike="noStrike" cap="none" dirty="0" err="1">
                          <a:solidFill>
                            <a:schemeClr val="dk1"/>
                          </a:solidFill>
                          <a:latin typeface="+mn-lt"/>
                          <a:ea typeface="+mn-ea"/>
                          <a:cs typeface="+mn-cs"/>
                          <a:sym typeface="Arial"/>
                        </a:rPr>
                        <a:t>аумақтарды</a:t>
                      </a:r>
                      <a:r>
                        <a:rPr lang="ru-RU" sz="800" b="0" i="0" u="none" strike="noStrike" cap="none" dirty="0">
                          <a:solidFill>
                            <a:schemeClr val="dk1"/>
                          </a:solidFill>
                          <a:latin typeface="+mn-lt"/>
                          <a:ea typeface="+mn-ea"/>
                          <a:cs typeface="+mn-cs"/>
                          <a:sym typeface="Arial"/>
                        </a:rPr>
                        <a:t> </a:t>
                      </a:r>
                      <a:r>
                        <a:rPr lang="ru-RU" sz="800" b="0" i="0" u="none" strike="noStrike" cap="none" dirty="0" err="1">
                          <a:solidFill>
                            <a:schemeClr val="dk1"/>
                          </a:solidFill>
                          <a:latin typeface="+mn-lt"/>
                          <a:ea typeface="+mn-ea"/>
                          <a:cs typeface="+mn-cs"/>
                          <a:sym typeface="Arial"/>
                        </a:rPr>
                        <a:t>тазалаушылар</a:t>
                      </a:r>
                      <a:endParaRPr lang="ru-RU" sz="800" b="0" i="0" u="none" strike="noStrike" cap="none" dirty="0">
                        <a:solidFill>
                          <a:schemeClr val="dk1"/>
                        </a:solidFill>
                        <a:latin typeface="+mn-lt"/>
                        <a:ea typeface="+mn-ea"/>
                        <a:cs typeface="+mn-cs"/>
                        <a:sym typeface="Arial"/>
                      </a:endParaRPr>
                    </a:p>
                  </a:txBody>
                  <a:tcPr marL="9525" marR="9525" marT="9525" marB="0" anchor="ctr"/>
                </a:tc>
                <a:tc>
                  <a:txBody>
                    <a:bodyPr/>
                    <a:lstStyle/>
                    <a:p>
                      <a:pPr algn="ctr" fontAlgn="b"/>
                      <a:r>
                        <a:rPr lang="ru-RU" sz="900" b="0" i="1" u="none" strike="noStrike" cap="none">
                          <a:solidFill>
                            <a:schemeClr val="dk1"/>
                          </a:solidFill>
                          <a:latin typeface="+mn-lt"/>
                          <a:ea typeface="+mn-ea"/>
                          <a:cs typeface="+mn-cs"/>
                          <a:sym typeface="Arial"/>
                        </a:rPr>
                        <a:t>9116-0</a:t>
                      </a:r>
                    </a:p>
                  </a:txBody>
                  <a:tcPr marL="9525" marR="9525" marT="9525" marB="0" anchor="ctr"/>
                </a:tc>
                <a:tc>
                  <a:txBody>
                    <a:bodyPr/>
                    <a:lstStyle/>
                    <a:p>
                      <a:pPr algn="ctr" fontAlgn="ctr"/>
                      <a:r>
                        <a:rPr lang="ru-RU" sz="1050" b="1" i="0" u="none" strike="noStrike" cap="none">
                          <a:solidFill>
                            <a:schemeClr val="dk1"/>
                          </a:solidFill>
                          <a:latin typeface="+mn-lt"/>
                          <a:ea typeface="+mn-ea"/>
                          <a:cs typeface="+mn-cs"/>
                          <a:sym typeface="Arial"/>
                        </a:rPr>
                        <a:t>2 374</a:t>
                      </a:r>
                    </a:p>
                  </a:txBody>
                  <a:tcPr marL="9525" marR="9525" marT="9525" marB="0" anchor="ctr"/>
                </a:tc>
                <a:tc>
                  <a:txBody>
                    <a:bodyPr/>
                    <a:lstStyle/>
                    <a:p>
                      <a:pPr algn="ctr" fontAlgn="ctr"/>
                      <a:r>
                        <a:rPr lang="ru-RU" sz="900" b="0" i="0" u="none" strike="noStrike" cap="none">
                          <a:solidFill>
                            <a:schemeClr val="dk1"/>
                          </a:solidFill>
                          <a:latin typeface="+mn-lt"/>
                          <a:ea typeface="+mn-ea"/>
                          <a:cs typeface="+mn-cs"/>
                          <a:sym typeface="Arial"/>
                        </a:rPr>
                        <a:t>682</a:t>
                      </a:r>
                    </a:p>
                  </a:txBody>
                  <a:tcPr marL="9525" marR="9525" marT="9525" marB="0" anchor="ctr"/>
                </a:tc>
                <a:tc>
                  <a:txBody>
                    <a:bodyPr/>
                    <a:lstStyle/>
                    <a:p>
                      <a:pPr algn="ctr" fontAlgn="ctr"/>
                      <a:r>
                        <a:rPr lang="ru-RU" sz="900" b="0" i="0" u="none" strike="noStrike" cap="none" dirty="0">
                          <a:solidFill>
                            <a:schemeClr val="dk1"/>
                          </a:solidFill>
                          <a:latin typeface="+mn-lt"/>
                          <a:ea typeface="+mn-ea"/>
                          <a:cs typeface="+mn-cs"/>
                          <a:sym typeface="Arial"/>
                        </a:rPr>
                        <a:t>927</a:t>
                      </a:r>
                    </a:p>
                  </a:txBody>
                  <a:tcPr marL="9525" marR="9525" marT="9525" marB="0" anchor="ctr"/>
                </a:tc>
                <a:tc>
                  <a:txBody>
                    <a:bodyPr/>
                    <a:lstStyle/>
                    <a:p>
                      <a:pPr algn="ctr" fontAlgn="ctr"/>
                      <a:r>
                        <a:rPr lang="ru-RU" sz="900" b="0" i="0" u="none" strike="noStrike" cap="none">
                          <a:solidFill>
                            <a:schemeClr val="dk1"/>
                          </a:solidFill>
                          <a:latin typeface="+mn-lt"/>
                          <a:ea typeface="+mn-ea"/>
                          <a:cs typeface="+mn-cs"/>
                          <a:sym typeface="Arial"/>
                        </a:rPr>
                        <a:t>296</a:t>
                      </a:r>
                    </a:p>
                  </a:txBody>
                  <a:tcPr marL="9525" marR="9525" marT="9525" marB="0" anchor="ctr"/>
                </a:tc>
                <a:tc>
                  <a:txBody>
                    <a:bodyPr/>
                    <a:lstStyle/>
                    <a:p>
                      <a:pPr algn="ctr" fontAlgn="ctr"/>
                      <a:r>
                        <a:rPr lang="ru-RU" sz="900" b="0" i="0" u="none" strike="noStrike" cap="none">
                          <a:solidFill>
                            <a:schemeClr val="dk1"/>
                          </a:solidFill>
                          <a:latin typeface="+mn-lt"/>
                          <a:ea typeface="+mn-ea"/>
                          <a:cs typeface="+mn-cs"/>
                          <a:sym typeface="Arial"/>
                        </a:rPr>
                        <a:t>469</a:t>
                      </a:r>
                    </a:p>
                  </a:txBody>
                  <a:tcPr marL="9525" marR="9525" marT="9525" marB="0" anchor="ctr"/>
                </a:tc>
                <a:tc>
                  <a:txBody>
                    <a:bodyPr/>
                    <a:lstStyle/>
                    <a:p>
                      <a:pPr algn="ctr" fontAlgn="ctr"/>
                      <a:r>
                        <a:rPr lang="ru-RU" sz="1050" b="1" i="0" u="none" strike="noStrike" cap="none">
                          <a:solidFill>
                            <a:schemeClr val="dk1"/>
                          </a:solidFill>
                          <a:latin typeface="+mn-lt"/>
                          <a:ea typeface="+mn-ea"/>
                          <a:cs typeface="+mn-cs"/>
                          <a:sym typeface="Arial"/>
                        </a:rPr>
                        <a:t>4,7%</a:t>
                      </a:r>
                    </a:p>
                  </a:txBody>
                  <a:tcPr marL="9525" marR="9525" marT="9525" marB="0" anchor="ctr"/>
                </a:tc>
                <a:extLst>
                  <a:ext uri="{0D108BD9-81ED-4DB2-BD59-A6C34878D82A}">
                    <a16:rowId xmlns:a16="http://schemas.microsoft.com/office/drawing/2014/main" val="4184679391"/>
                  </a:ext>
                </a:extLst>
              </a:tr>
              <a:tr h="252035">
                <a:tc vMerge="1">
                  <a:txBody>
                    <a:bodyPr/>
                    <a:lstStyle/>
                    <a:p>
                      <a:endParaRPr lang="ru-KZ" sz="1100" dirty="0"/>
                    </a:p>
                  </a:txBody>
                  <a:tcPr/>
                </a:tc>
                <a:tc>
                  <a:txBody>
                    <a:bodyPr/>
                    <a:lstStyle/>
                    <a:p>
                      <a:pPr marL="72000" marR="0" algn="l" rtl="0" eaLnBrk="1" fontAlgn="b" hangingPunct="1">
                        <a:lnSpc>
                          <a:spcPct val="100000"/>
                        </a:lnSpc>
                        <a:spcBef>
                          <a:spcPts val="0"/>
                        </a:spcBef>
                        <a:spcAft>
                          <a:spcPts val="0"/>
                        </a:spcAft>
                        <a:buNone/>
                      </a:pPr>
                      <a:r>
                        <a:rPr lang="ru-RU" sz="800" b="0" i="0" u="none" strike="noStrike" cap="none" dirty="0">
                          <a:solidFill>
                            <a:schemeClr val="dk1"/>
                          </a:solidFill>
                          <a:latin typeface="+mn-lt"/>
                          <a:ea typeface="+mn-ea"/>
                          <a:cs typeface="+mn-cs"/>
                          <a:sym typeface="Arial"/>
                        </a:rPr>
                        <a:t>3 </a:t>
                      </a:r>
                      <a:r>
                        <a:rPr lang="ru-RU" sz="800" b="0" i="0" u="none" strike="noStrike" cap="none" dirty="0" err="1">
                          <a:solidFill>
                            <a:schemeClr val="dk1"/>
                          </a:solidFill>
                          <a:latin typeface="+mn-lt"/>
                          <a:ea typeface="+mn-ea"/>
                          <a:cs typeface="+mn-cs"/>
                          <a:sym typeface="Arial"/>
                        </a:rPr>
                        <a:t>Ауыл</a:t>
                      </a:r>
                      <a:r>
                        <a:rPr lang="ru-RU" sz="800" b="0" i="0" u="none" strike="noStrike" cap="none" dirty="0">
                          <a:solidFill>
                            <a:schemeClr val="dk1"/>
                          </a:solidFill>
                          <a:latin typeface="+mn-lt"/>
                          <a:ea typeface="+mn-ea"/>
                          <a:cs typeface="+mn-cs"/>
                          <a:sym typeface="Arial"/>
                        </a:rPr>
                        <a:t> </a:t>
                      </a:r>
                      <a:r>
                        <a:rPr lang="ru-RU" sz="800" b="0" i="0" u="none" strike="noStrike" cap="none" dirty="0" err="1">
                          <a:solidFill>
                            <a:schemeClr val="dk1"/>
                          </a:solidFill>
                          <a:latin typeface="+mn-lt"/>
                          <a:ea typeface="+mn-ea"/>
                          <a:cs typeface="+mn-cs"/>
                          <a:sym typeface="Arial"/>
                        </a:rPr>
                        <a:t>шаруашылығы</a:t>
                      </a:r>
                      <a:r>
                        <a:rPr lang="ru-RU" sz="800" b="0" i="0" u="none" strike="noStrike" cap="none" dirty="0">
                          <a:solidFill>
                            <a:schemeClr val="dk1"/>
                          </a:solidFill>
                          <a:latin typeface="+mn-lt"/>
                          <a:ea typeface="+mn-ea"/>
                          <a:cs typeface="+mn-cs"/>
                          <a:sym typeface="Arial"/>
                        </a:rPr>
                        <a:t> </a:t>
                      </a:r>
                      <a:r>
                        <a:rPr lang="ru-RU" sz="800" b="0" i="0" u="none" strike="noStrike" cap="none" dirty="0" err="1">
                          <a:solidFill>
                            <a:schemeClr val="dk1"/>
                          </a:solidFill>
                          <a:latin typeface="+mn-lt"/>
                          <a:ea typeface="+mn-ea"/>
                          <a:cs typeface="+mn-cs"/>
                          <a:sym typeface="Arial"/>
                        </a:rPr>
                        <a:t>өнімдерін</a:t>
                      </a:r>
                      <a:r>
                        <a:rPr lang="ru-RU" sz="800" b="0" i="0" u="none" strike="noStrike" cap="none" dirty="0">
                          <a:solidFill>
                            <a:schemeClr val="dk1"/>
                          </a:solidFill>
                          <a:latin typeface="+mn-lt"/>
                          <a:ea typeface="+mn-ea"/>
                          <a:cs typeface="+mn-cs"/>
                          <a:sym typeface="Arial"/>
                        </a:rPr>
                        <a:t> </a:t>
                      </a:r>
                      <a:r>
                        <a:rPr lang="ru-RU" sz="800" b="0" i="0" u="none" strike="noStrike" cap="none" dirty="0" err="1">
                          <a:solidFill>
                            <a:schemeClr val="dk1"/>
                          </a:solidFill>
                          <a:latin typeface="+mn-lt"/>
                          <a:ea typeface="+mn-ea"/>
                          <a:cs typeface="+mn-cs"/>
                          <a:sym typeface="Arial"/>
                        </a:rPr>
                        <a:t>өндірудегі</a:t>
                      </a:r>
                      <a:r>
                        <a:rPr lang="ru-RU" sz="800" b="0" i="0" u="none" strike="noStrike" cap="none" dirty="0">
                          <a:solidFill>
                            <a:schemeClr val="dk1"/>
                          </a:solidFill>
                          <a:latin typeface="+mn-lt"/>
                          <a:ea typeface="+mn-ea"/>
                          <a:cs typeface="+mn-cs"/>
                          <a:sym typeface="Arial"/>
                        </a:rPr>
                        <a:t> </a:t>
                      </a:r>
                      <a:r>
                        <a:rPr lang="ru-RU" sz="800" b="0" i="0" u="none" strike="noStrike" cap="none" dirty="0" err="1">
                          <a:solidFill>
                            <a:schemeClr val="dk1"/>
                          </a:solidFill>
                          <a:latin typeface="+mn-lt"/>
                          <a:ea typeface="+mn-ea"/>
                          <a:cs typeface="+mn-cs"/>
                          <a:sym typeface="Arial"/>
                        </a:rPr>
                        <a:t>біліктілігі</a:t>
                      </a:r>
                      <a:r>
                        <a:rPr lang="ru-RU" sz="800" b="0" i="0" u="none" strike="noStrike" cap="none" dirty="0">
                          <a:solidFill>
                            <a:schemeClr val="dk1"/>
                          </a:solidFill>
                          <a:latin typeface="+mn-lt"/>
                          <a:ea typeface="+mn-ea"/>
                          <a:cs typeface="+mn-cs"/>
                          <a:sym typeface="Arial"/>
                        </a:rPr>
                        <a:t> </a:t>
                      </a:r>
                      <a:r>
                        <a:rPr lang="ru-RU" sz="800" b="0" i="0" u="none" strike="noStrike" cap="none" dirty="0" err="1">
                          <a:solidFill>
                            <a:schemeClr val="dk1"/>
                          </a:solidFill>
                          <a:latin typeface="+mn-lt"/>
                          <a:ea typeface="+mn-ea"/>
                          <a:cs typeface="+mn-cs"/>
                          <a:sym typeface="Arial"/>
                        </a:rPr>
                        <a:t>жоқ</a:t>
                      </a:r>
                      <a:r>
                        <a:rPr lang="ru-RU" sz="800" b="0" i="0" u="none" strike="noStrike" cap="none" dirty="0">
                          <a:solidFill>
                            <a:schemeClr val="dk1"/>
                          </a:solidFill>
                          <a:latin typeface="+mn-lt"/>
                          <a:ea typeface="+mn-ea"/>
                          <a:cs typeface="+mn-cs"/>
                          <a:sym typeface="Arial"/>
                        </a:rPr>
                        <a:t> </a:t>
                      </a:r>
                      <a:r>
                        <a:rPr lang="ru-RU" sz="800" b="0" i="0" u="none" strike="noStrike" cap="none" dirty="0" err="1">
                          <a:solidFill>
                            <a:schemeClr val="dk1"/>
                          </a:solidFill>
                          <a:latin typeface="+mn-lt"/>
                          <a:ea typeface="+mn-ea"/>
                          <a:cs typeface="+mn-cs"/>
                          <a:sym typeface="Arial"/>
                        </a:rPr>
                        <a:t>жұмысшылар</a:t>
                      </a:r>
                      <a:endParaRPr lang="ru-RU" sz="800" b="0" i="0" u="none" strike="noStrike" cap="none" dirty="0">
                        <a:solidFill>
                          <a:schemeClr val="dk1"/>
                        </a:solidFill>
                        <a:latin typeface="+mn-lt"/>
                        <a:ea typeface="+mn-ea"/>
                        <a:cs typeface="+mn-cs"/>
                        <a:sym typeface="Arial"/>
                      </a:endParaRPr>
                    </a:p>
                  </a:txBody>
                  <a:tcPr marL="9525" marR="9525" marT="9525" marB="0" anchor="ctr"/>
                </a:tc>
                <a:tc>
                  <a:txBody>
                    <a:bodyPr/>
                    <a:lstStyle/>
                    <a:p>
                      <a:pPr algn="ctr" fontAlgn="b"/>
                      <a:r>
                        <a:rPr lang="ru-RU" sz="900" b="0" i="1" u="none" strike="noStrike" cap="none">
                          <a:solidFill>
                            <a:schemeClr val="dk1"/>
                          </a:solidFill>
                          <a:latin typeface="+mn-lt"/>
                          <a:ea typeface="+mn-ea"/>
                          <a:cs typeface="+mn-cs"/>
                          <a:sym typeface="Arial"/>
                        </a:rPr>
                        <a:t>9211-3</a:t>
                      </a:r>
                    </a:p>
                  </a:txBody>
                  <a:tcPr marL="9525" marR="9525" marT="9525" marB="0" anchor="ctr"/>
                </a:tc>
                <a:tc>
                  <a:txBody>
                    <a:bodyPr/>
                    <a:lstStyle/>
                    <a:p>
                      <a:pPr algn="ctr" fontAlgn="ctr"/>
                      <a:r>
                        <a:rPr lang="ru-RU" sz="1050" b="1" i="0" u="none" strike="noStrike" cap="none">
                          <a:solidFill>
                            <a:schemeClr val="dk1"/>
                          </a:solidFill>
                          <a:latin typeface="+mn-lt"/>
                          <a:ea typeface="+mn-ea"/>
                          <a:cs typeface="+mn-cs"/>
                          <a:sym typeface="Arial"/>
                        </a:rPr>
                        <a:t>2 306</a:t>
                      </a:r>
                    </a:p>
                  </a:txBody>
                  <a:tcPr marL="9525" marR="9525" marT="9525" marB="0" anchor="ctr"/>
                </a:tc>
                <a:tc>
                  <a:txBody>
                    <a:bodyPr/>
                    <a:lstStyle/>
                    <a:p>
                      <a:pPr algn="ctr" fontAlgn="ctr"/>
                      <a:r>
                        <a:rPr lang="ru-RU" sz="900" b="0" i="0" u="none" strike="noStrike" cap="none">
                          <a:solidFill>
                            <a:schemeClr val="dk1"/>
                          </a:solidFill>
                          <a:latin typeface="+mn-lt"/>
                          <a:ea typeface="+mn-ea"/>
                          <a:cs typeface="+mn-cs"/>
                          <a:sym typeface="Arial"/>
                        </a:rPr>
                        <a:t>19</a:t>
                      </a:r>
                    </a:p>
                  </a:txBody>
                  <a:tcPr marL="9525" marR="9525" marT="9525" marB="0" anchor="ctr"/>
                </a:tc>
                <a:tc>
                  <a:txBody>
                    <a:bodyPr/>
                    <a:lstStyle/>
                    <a:p>
                      <a:pPr algn="ctr" fontAlgn="ctr"/>
                      <a:r>
                        <a:rPr lang="ru-RU" sz="900" b="0" i="0" u="none" strike="noStrike" cap="none">
                          <a:solidFill>
                            <a:schemeClr val="dk1"/>
                          </a:solidFill>
                          <a:latin typeface="+mn-lt"/>
                          <a:ea typeface="+mn-ea"/>
                          <a:cs typeface="+mn-cs"/>
                          <a:sym typeface="Arial"/>
                        </a:rPr>
                        <a:t>1 762</a:t>
                      </a:r>
                    </a:p>
                  </a:txBody>
                  <a:tcPr marL="9525" marR="9525" marT="9525" marB="0" anchor="ctr"/>
                </a:tc>
                <a:tc>
                  <a:txBody>
                    <a:bodyPr/>
                    <a:lstStyle/>
                    <a:p>
                      <a:pPr algn="ctr" fontAlgn="ctr"/>
                      <a:r>
                        <a:rPr lang="ru-RU" sz="900" b="0" i="0" u="none" strike="noStrike" cap="none">
                          <a:solidFill>
                            <a:schemeClr val="dk1"/>
                          </a:solidFill>
                          <a:latin typeface="+mn-lt"/>
                          <a:ea typeface="+mn-ea"/>
                          <a:cs typeface="+mn-cs"/>
                          <a:sym typeface="Arial"/>
                        </a:rPr>
                        <a:t>258</a:t>
                      </a:r>
                    </a:p>
                  </a:txBody>
                  <a:tcPr marL="9525" marR="9525" marT="9525" marB="0" anchor="ctr"/>
                </a:tc>
                <a:tc>
                  <a:txBody>
                    <a:bodyPr/>
                    <a:lstStyle/>
                    <a:p>
                      <a:pPr algn="ctr" fontAlgn="ctr"/>
                      <a:r>
                        <a:rPr lang="ru-RU" sz="900" b="0" i="0" u="none" strike="noStrike" cap="none">
                          <a:solidFill>
                            <a:schemeClr val="dk1"/>
                          </a:solidFill>
                          <a:latin typeface="+mn-lt"/>
                          <a:ea typeface="+mn-ea"/>
                          <a:cs typeface="+mn-cs"/>
                          <a:sym typeface="Arial"/>
                        </a:rPr>
                        <a:t>267</a:t>
                      </a:r>
                    </a:p>
                  </a:txBody>
                  <a:tcPr marL="9525" marR="9525" marT="9525" marB="0" anchor="ctr"/>
                </a:tc>
                <a:tc>
                  <a:txBody>
                    <a:bodyPr/>
                    <a:lstStyle/>
                    <a:p>
                      <a:pPr algn="ctr" fontAlgn="ctr"/>
                      <a:r>
                        <a:rPr lang="ru-RU" sz="1050" b="1" i="0" u="none" strike="noStrike" cap="none">
                          <a:solidFill>
                            <a:schemeClr val="dk1"/>
                          </a:solidFill>
                          <a:latin typeface="+mn-lt"/>
                          <a:ea typeface="+mn-ea"/>
                          <a:cs typeface="+mn-cs"/>
                          <a:sym typeface="Arial"/>
                        </a:rPr>
                        <a:t>4,6%</a:t>
                      </a:r>
                    </a:p>
                  </a:txBody>
                  <a:tcPr marL="9525" marR="9525" marT="9525" marB="0" anchor="ctr"/>
                </a:tc>
                <a:extLst>
                  <a:ext uri="{0D108BD9-81ED-4DB2-BD59-A6C34878D82A}">
                    <a16:rowId xmlns:a16="http://schemas.microsoft.com/office/drawing/2014/main" val="1073052614"/>
                  </a:ext>
                </a:extLst>
              </a:tr>
              <a:tr h="252035">
                <a:tc vMerge="1">
                  <a:txBody>
                    <a:bodyPr/>
                    <a:lstStyle/>
                    <a:p>
                      <a:endParaRPr lang="ru-KZ" sz="1100" dirty="0"/>
                    </a:p>
                  </a:txBody>
                  <a:tcPr/>
                </a:tc>
                <a:tc>
                  <a:txBody>
                    <a:bodyPr/>
                    <a:lstStyle/>
                    <a:p>
                      <a:pPr marL="72000" marR="0" algn="l" rtl="0" eaLnBrk="1" fontAlgn="b" hangingPunct="1">
                        <a:lnSpc>
                          <a:spcPct val="100000"/>
                        </a:lnSpc>
                        <a:spcBef>
                          <a:spcPts val="0"/>
                        </a:spcBef>
                        <a:spcAft>
                          <a:spcPts val="0"/>
                        </a:spcAft>
                        <a:buNone/>
                      </a:pPr>
                      <a:r>
                        <a:rPr lang="ru-RU" sz="800" b="0" i="0" u="none" strike="noStrike" cap="none" dirty="0">
                          <a:solidFill>
                            <a:schemeClr val="dk1"/>
                          </a:solidFill>
                          <a:latin typeface="+mn-lt"/>
                          <a:ea typeface="+mn-ea"/>
                          <a:cs typeface="+mn-cs"/>
                          <a:sym typeface="Arial"/>
                        </a:rPr>
                        <a:t>4 </a:t>
                      </a:r>
                      <a:r>
                        <a:rPr lang="ru-RU" sz="800" b="0" i="0" u="none" strike="noStrike" cap="none" dirty="0" err="1">
                          <a:solidFill>
                            <a:schemeClr val="dk1"/>
                          </a:solidFill>
                          <a:latin typeface="+mn-lt"/>
                          <a:ea typeface="+mn-ea"/>
                          <a:cs typeface="+mn-cs"/>
                          <a:sym typeface="Arial"/>
                        </a:rPr>
                        <a:t>Басқа</a:t>
                      </a:r>
                      <a:r>
                        <a:rPr lang="ru-RU" sz="800" b="0" i="0" u="none" strike="noStrike" cap="none" dirty="0">
                          <a:solidFill>
                            <a:schemeClr val="dk1"/>
                          </a:solidFill>
                          <a:latin typeface="+mn-lt"/>
                          <a:ea typeface="+mn-ea"/>
                          <a:cs typeface="+mn-cs"/>
                          <a:sym typeface="Arial"/>
                        </a:rPr>
                        <a:t> да </a:t>
                      </a:r>
                      <a:r>
                        <a:rPr lang="ru-RU" sz="800" b="0" i="0" u="none" strike="noStrike" cap="none" dirty="0" err="1">
                          <a:solidFill>
                            <a:schemeClr val="dk1"/>
                          </a:solidFill>
                          <a:latin typeface="+mn-lt"/>
                          <a:ea typeface="+mn-ea"/>
                          <a:cs typeface="+mn-cs"/>
                          <a:sym typeface="Arial"/>
                        </a:rPr>
                        <a:t>құрылысшы-монтаждаушылар</a:t>
                      </a:r>
                      <a:r>
                        <a:rPr lang="ru-RU" sz="800" b="0" i="0" u="none" strike="noStrike" cap="none" dirty="0">
                          <a:solidFill>
                            <a:schemeClr val="dk1"/>
                          </a:solidFill>
                          <a:latin typeface="+mn-lt"/>
                          <a:ea typeface="+mn-ea"/>
                          <a:cs typeface="+mn-cs"/>
                          <a:sym typeface="Arial"/>
                        </a:rPr>
                        <a:t> </a:t>
                      </a:r>
                      <a:r>
                        <a:rPr lang="ru-RU" sz="800" b="0" i="0" u="none" strike="noStrike" cap="none" dirty="0" err="1">
                          <a:solidFill>
                            <a:schemeClr val="dk1"/>
                          </a:solidFill>
                          <a:latin typeface="+mn-lt"/>
                          <a:ea typeface="+mn-ea"/>
                          <a:cs typeface="+mn-cs"/>
                          <a:sym typeface="Arial"/>
                        </a:rPr>
                        <a:t>және</a:t>
                      </a:r>
                      <a:r>
                        <a:rPr lang="ru-RU" sz="800" b="0" i="0" u="none" strike="noStrike" cap="none" dirty="0">
                          <a:solidFill>
                            <a:schemeClr val="dk1"/>
                          </a:solidFill>
                          <a:latin typeface="+mn-lt"/>
                          <a:ea typeface="+mn-ea"/>
                          <a:cs typeface="+mn-cs"/>
                          <a:sym typeface="Arial"/>
                        </a:rPr>
                        <a:t> </a:t>
                      </a:r>
                      <a:r>
                        <a:rPr lang="ru-RU" sz="800" b="0" i="0" u="none" strike="noStrike" cap="none" dirty="0" err="1">
                          <a:solidFill>
                            <a:schemeClr val="dk1"/>
                          </a:solidFill>
                          <a:latin typeface="+mn-lt"/>
                          <a:ea typeface="+mn-ea"/>
                          <a:cs typeface="+mn-cs"/>
                          <a:sym typeface="Arial"/>
                        </a:rPr>
                        <a:t>тектес</a:t>
                      </a:r>
                      <a:r>
                        <a:rPr lang="ru-RU" sz="800" b="0" i="0" u="none" strike="noStrike" cap="none" dirty="0">
                          <a:solidFill>
                            <a:schemeClr val="dk1"/>
                          </a:solidFill>
                          <a:latin typeface="+mn-lt"/>
                          <a:ea typeface="+mn-ea"/>
                          <a:cs typeface="+mn-cs"/>
                          <a:sym typeface="Arial"/>
                        </a:rPr>
                        <a:t> </a:t>
                      </a:r>
                      <a:r>
                        <a:rPr lang="ru-RU" sz="800" b="0" i="0" u="none" strike="noStrike" cap="none" dirty="0" err="1">
                          <a:solidFill>
                            <a:schemeClr val="dk1"/>
                          </a:solidFill>
                          <a:latin typeface="+mn-lt"/>
                          <a:ea typeface="+mn-ea"/>
                          <a:cs typeface="+mn-cs"/>
                          <a:sym typeface="Arial"/>
                        </a:rPr>
                        <a:t>қызметтер</a:t>
                      </a:r>
                      <a:r>
                        <a:rPr lang="ru-RU" sz="800" b="0" i="0" u="none" strike="noStrike" cap="none" dirty="0">
                          <a:solidFill>
                            <a:schemeClr val="dk1"/>
                          </a:solidFill>
                          <a:latin typeface="+mn-lt"/>
                          <a:ea typeface="+mn-ea"/>
                          <a:cs typeface="+mn-cs"/>
                          <a:sym typeface="Arial"/>
                        </a:rPr>
                        <a:t> </a:t>
                      </a:r>
                      <a:r>
                        <a:rPr lang="ru-RU" sz="800" b="0" i="0" u="none" strike="noStrike" cap="none" dirty="0" err="1">
                          <a:solidFill>
                            <a:schemeClr val="dk1"/>
                          </a:solidFill>
                          <a:latin typeface="+mn-lt"/>
                          <a:ea typeface="+mn-ea"/>
                          <a:cs typeface="+mn-cs"/>
                          <a:sym typeface="Arial"/>
                        </a:rPr>
                        <a:t>жұмысшылары</a:t>
                      </a:r>
                      <a:endParaRPr lang="ru-RU" sz="800" b="0" i="0" u="none" strike="noStrike" cap="none" dirty="0">
                        <a:solidFill>
                          <a:schemeClr val="dk1"/>
                        </a:solidFill>
                        <a:latin typeface="+mn-lt"/>
                        <a:ea typeface="+mn-ea"/>
                        <a:cs typeface="+mn-cs"/>
                        <a:sym typeface="Arial"/>
                      </a:endParaRPr>
                    </a:p>
                  </a:txBody>
                  <a:tcPr marL="9525" marR="9525" marT="9525" marB="0" anchor="ctr"/>
                </a:tc>
                <a:tc>
                  <a:txBody>
                    <a:bodyPr/>
                    <a:lstStyle/>
                    <a:p>
                      <a:pPr algn="ctr" fontAlgn="b"/>
                      <a:r>
                        <a:rPr lang="ru-RU" sz="900" b="0" i="1" u="none" strike="noStrike" cap="none" dirty="0">
                          <a:solidFill>
                            <a:schemeClr val="dk1"/>
                          </a:solidFill>
                          <a:latin typeface="+mn-lt"/>
                          <a:ea typeface="+mn-ea"/>
                          <a:cs typeface="+mn-cs"/>
                          <a:sym typeface="Arial"/>
                        </a:rPr>
                        <a:t>7119-9</a:t>
                      </a:r>
                    </a:p>
                  </a:txBody>
                  <a:tcPr marL="9525" marR="9525" marT="9525" marB="0" anchor="ctr"/>
                </a:tc>
                <a:tc>
                  <a:txBody>
                    <a:bodyPr/>
                    <a:lstStyle/>
                    <a:p>
                      <a:pPr algn="ctr" fontAlgn="ctr"/>
                      <a:r>
                        <a:rPr lang="ru-RU" sz="1050" b="1" i="0" u="none" strike="noStrike" cap="none" dirty="0">
                          <a:solidFill>
                            <a:schemeClr val="dk1"/>
                          </a:solidFill>
                          <a:latin typeface="+mn-lt"/>
                          <a:ea typeface="+mn-ea"/>
                          <a:cs typeface="+mn-cs"/>
                          <a:sym typeface="Arial"/>
                        </a:rPr>
                        <a:t>1 311</a:t>
                      </a:r>
                    </a:p>
                  </a:txBody>
                  <a:tcPr marL="9525" marR="9525" marT="9525" marB="0" anchor="ctr"/>
                </a:tc>
                <a:tc>
                  <a:txBody>
                    <a:bodyPr/>
                    <a:lstStyle/>
                    <a:p>
                      <a:pPr algn="ctr" fontAlgn="ctr"/>
                      <a:r>
                        <a:rPr lang="ru-RU" sz="900" b="0" i="0" u="none" strike="noStrike" cap="none">
                          <a:solidFill>
                            <a:schemeClr val="dk1"/>
                          </a:solidFill>
                          <a:latin typeface="+mn-lt"/>
                          <a:ea typeface="+mn-ea"/>
                          <a:cs typeface="+mn-cs"/>
                          <a:sym typeface="Arial"/>
                        </a:rPr>
                        <a:t>64</a:t>
                      </a:r>
                    </a:p>
                  </a:txBody>
                  <a:tcPr marL="9525" marR="9525" marT="9525" marB="0" anchor="ctr"/>
                </a:tc>
                <a:tc>
                  <a:txBody>
                    <a:bodyPr/>
                    <a:lstStyle/>
                    <a:p>
                      <a:pPr algn="ctr" fontAlgn="ctr"/>
                      <a:r>
                        <a:rPr lang="ru-RU" sz="900" b="0" i="0" u="none" strike="noStrike" cap="none" dirty="0">
                          <a:solidFill>
                            <a:schemeClr val="dk1"/>
                          </a:solidFill>
                          <a:latin typeface="+mn-lt"/>
                          <a:ea typeface="+mn-ea"/>
                          <a:cs typeface="+mn-cs"/>
                          <a:sym typeface="Arial"/>
                        </a:rPr>
                        <a:t>943</a:t>
                      </a:r>
                    </a:p>
                  </a:txBody>
                  <a:tcPr marL="9525" marR="9525" marT="9525" marB="0" anchor="ctr"/>
                </a:tc>
                <a:tc>
                  <a:txBody>
                    <a:bodyPr/>
                    <a:lstStyle/>
                    <a:p>
                      <a:pPr algn="ctr" fontAlgn="ctr"/>
                      <a:r>
                        <a:rPr lang="ru-RU" sz="900" b="0" i="0" u="none" strike="noStrike" cap="none">
                          <a:solidFill>
                            <a:schemeClr val="dk1"/>
                          </a:solidFill>
                          <a:latin typeface="+mn-lt"/>
                          <a:ea typeface="+mn-ea"/>
                          <a:cs typeface="+mn-cs"/>
                          <a:sym typeface="Arial"/>
                        </a:rPr>
                        <a:t>167</a:t>
                      </a:r>
                    </a:p>
                  </a:txBody>
                  <a:tcPr marL="9525" marR="9525" marT="9525" marB="0" anchor="ctr"/>
                </a:tc>
                <a:tc>
                  <a:txBody>
                    <a:bodyPr/>
                    <a:lstStyle/>
                    <a:p>
                      <a:pPr algn="ctr" fontAlgn="ctr"/>
                      <a:r>
                        <a:rPr lang="ru-RU" sz="900" b="0" i="0" u="none" strike="noStrike" cap="none">
                          <a:solidFill>
                            <a:schemeClr val="dk1"/>
                          </a:solidFill>
                          <a:latin typeface="+mn-lt"/>
                          <a:ea typeface="+mn-ea"/>
                          <a:cs typeface="+mn-cs"/>
                          <a:sym typeface="Arial"/>
                        </a:rPr>
                        <a:t>137</a:t>
                      </a:r>
                    </a:p>
                  </a:txBody>
                  <a:tcPr marL="9525" marR="9525" marT="9525" marB="0" anchor="ctr"/>
                </a:tc>
                <a:tc>
                  <a:txBody>
                    <a:bodyPr/>
                    <a:lstStyle/>
                    <a:p>
                      <a:pPr algn="ctr" fontAlgn="ctr"/>
                      <a:r>
                        <a:rPr lang="ru-RU" sz="1050" b="1" i="0" u="none" strike="noStrike" cap="none" dirty="0">
                          <a:solidFill>
                            <a:schemeClr val="dk1"/>
                          </a:solidFill>
                          <a:latin typeface="+mn-lt"/>
                          <a:ea typeface="+mn-ea"/>
                          <a:cs typeface="+mn-cs"/>
                          <a:sym typeface="Arial"/>
                        </a:rPr>
                        <a:t>2,6%</a:t>
                      </a:r>
                    </a:p>
                  </a:txBody>
                  <a:tcPr marL="9525" marR="9525" marT="9525" marB="0" anchor="ctr"/>
                </a:tc>
                <a:extLst>
                  <a:ext uri="{0D108BD9-81ED-4DB2-BD59-A6C34878D82A}">
                    <a16:rowId xmlns:a16="http://schemas.microsoft.com/office/drawing/2014/main" val="2643833706"/>
                  </a:ext>
                </a:extLst>
              </a:tr>
              <a:tr h="252035">
                <a:tc vMerge="1">
                  <a:txBody>
                    <a:bodyPr/>
                    <a:lstStyle/>
                    <a:p>
                      <a:endParaRPr lang="ru-KZ" sz="1100" dirty="0"/>
                    </a:p>
                  </a:txBody>
                  <a:tcPr/>
                </a:tc>
                <a:tc>
                  <a:txBody>
                    <a:bodyPr/>
                    <a:lstStyle/>
                    <a:p>
                      <a:pPr marL="72000" marR="0" algn="l" rtl="0" eaLnBrk="1" fontAlgn="b" hangingPunct="1">
                        <a:lnSpc>
                          <a:spcPct val="100000"/>
                        </a:lnSpc>
                        <a:spcBef>
                          <a:spcPts val="0"/>
                        </a:spcBef>
                        <a:spcAft>
                          <a:spcPts val="0"/>
                        </a:spcAft>
                        <a:buNone/>
                      </a:pPr>
                      <a:r>
                        <a:rPr lang="ru-RU" sz="800" b="0" i="0" u="none" strike="noStrike" cap="none" dirty="0">
                          <a:solidFill>
                            <a:schemeClr val="dk1"/>
                          </a:solidFill>
                          <a:latin typeface="+mn-lt"/>
                          <a:ea typeface="+mn-ea"/>
                          <a:cs typeface="+mn-cs"/>
                          <a:sym typeface="Arial"/>
                        </a:rPr>
                        <a:t>5 </a:t>
                      </a:r>
                      <a:r>
                        <a:rPr lang="ru-RU" sz="800" b="0" i="0" u="none" strike="noStrike" cap="none" dirty="0" err="1">
                          <a:solidFill>
                            <a:schemeClr val="dk1"/>
                          </a:solidFill>
                          <a:latin typeface="+mn-lt"/>
                          <a:ea typeface="+mn-ea"/>
                          <a:cs typeface="+mn-cs"/>
                          <a:sym typeface="Arial"/>
                        </a:rPr>
                        <a:t>Күтім</a:t>
                      </a:r>
                      <a:r>
                        <a:rPr lang="ru-RU" sz="800" b="0" i="0" u="none" strike="noStrike" cap="none" dirty="0">
                          <a:solidFill>
                            <a:schemeClr val="dk1"/>
                          </a:solidFill>
                          <a:latin typeface="+mn-lt"/>
                          <a:ea typeface="+mn-ea"/>
                          <a:cs typeface="+mn-cs"/>
                          <a:sym typeface="Arial"/>
                        </a:rPr>
                        <a:t> </a:t>
                      </a:r>
                      <a:r>
                        <a:rPr lang="ru-RU" sz="800" b="0" i="0" u="none" strike="noStrike" cap="none" dirty="0" err="1">
                          <a:solidFill>
                            <a:schemeClr val="dk1"/>
                          </a:solidFill>
                          <a:latin typeface="+mn-lt"/>
                          <a:ea typeface="+mn-ea"/>
                          <a:cs typeface="+mn-cs"/>
                          <a:sym typeface="Arial"/>
                        </a:rPr>
                        <a:t>жөніндегі</a:t>
                      </a:r>
                      <a:r>
                        <a:rPr lang="ru-RU" sz="800" b="0" i="0" u="none" strike="noStrike" cap="none" dirty="0">
                          <a:solidFill>
                            <a:schemeClr val="dk1"/>
                          </a:solidFill>
                          <a:latin typeface="+mn-lt"/>
                          <a:ea typeface="+mn-ea"/>
                          <a:cs typeface="+mn-cs"/>
                          <a:sym typeface="Arial"/>
                        </a:rPr>
                        <a:t> орта </a:t>
                      </a:r>
                      <a:r>
                        <a:rPr lang="ru-RU" sz="800" b="0" i="0" u="none" strike="noStrike" cap="none" dirty="0" err="1">
                          <a:solidFill>
                            <a:schemeClr val="dk1"/>
                          </a:solidFill>
                          <a:latin typeface="+mn-lt"/>
                          <a:ea typeface="+mn-ea"/>
                          <a:cs typeface="+mn-cs"/>
                          <a:sym typeface="Arial"/>
                        </a:rPr>
                        <a:t>медициналық</a:t>
                      </a:r>
                      <a:r>
                        <a:rPr lang="ru-RU" sz="800" b="0" i="0" u="none" strike="noStrike" cap="none" dirty="0">
                          <a:solidFill>
                            <a:schemeClr val="dk1"/>
                          </a:solidFill>
                          <a:latin typeface="+mn-lt"/>
                          <a:ea typeface="+mn-ea"/>
                          <a:cs typeface="+mn-cs"/>
                          <a:sym typeface="Arial"/>
                        </a:rPr>
                        <a:t> персонал</a:t>
                      </a:r>
                    </a:p>
                  </a:txBody>
                  <a:tcPr marL="9525" marR="9525" marT="9525" marB="0" anchor="ctr">
                    <a:lnB w="28575" cap="flat" cmpd="sng" algn="ctr">
                      <a:solidFill>
                        <a:schemeClr val="bg2"/>
                      </a:solidFill>
                      <a:prstDash val="solid"/>
                      <a:round/>
                      <a:headEnd type="none" w="med" len="med"/>
                      <a:tailEnd type="none" w="med" len="med"/>
                    </a:lnB>
                  </a:tcPr>
                </a:tc>
                <a:tc>
                  <a:txBody>
                    <a:bodyPr/>
                    <a:lstStyle/>
                    <a:p>
                      <a:pPr algn="ctr" fontAlgn="b"/>
                      <a:r>
                        <a:rPr lang="ru-RU" sz="900" b="0" i="1" u="none" strike="noStrike" cap="none">
                          <a:solidFill>
                            <a:schemeClr val="dk1"/>
                          </a:solidFill>
                          <a:latin typeface="+mn-lt"/>
                          <a:ea typeface="+mn-ea"/>
                          <a:cs typeface="+mn-cs"/>
                          <a:sym typeface="Arial"/>
                        </a:rPr>
                        <a:t>3221-0</a:t>
                      </a:r>
                    </a:p>
                  </a:txBody>
                  <a:tcPr marL="9525" marR="9525" marT="9525" marB="0" anchor="ctr">
                    <a:lnB w="28575" cap="flat" cmpd="sng" algn="ctr">
                      <a:solidFill>
                        <a:schemeClr val="bg2"/>
                      </a:solidFill>
                      <a:prstDash val="solid"/>
                      <a:round/>
                      <a:headEnd type="none" w="med" len="med"/>
                      <a:tailEnd type="none" w="med" len="med"/>
                    </a:lnB>
                  </a:tcPr>
                </a:tc>
                <a:tc>
                  <a:txBody>
                    <a:bodyPr/>
                    <a:lstStyle/>
                    <a:p>
                      <a:pPr algn="ctr" fontAlgn="ctr"/>
                      <a:r>
                        <a:rPr lang="ru-RU" sz="1050" b="1" i="0" u="none" strike="noStrike" cap="none">
                          <a:solidFill>
                            <a:schemeClr val="dk1"/>
                          </a:solidFill>
                          <a:latin typeface="+mn-lt"/>
                          <a:ea typeface="+mn-ea"/>
                          <a:cs typeface="+mn-cs"/>
                          <a:sym typeface="Arial"/>
                        </a:rPr>
                        <a:t>1 280</a:t>
                      </a:r>
                    </a:p>
                  </a:txBody>
                  <a:tcPr marL="9525" marR="9525" marT="9525" marB="0" anchor="ctr">
                    <a:lnB w="28575" cap="flat" cmpd="sng" algn="ctr">
                      <a:solidFill>
                        <a:schemeClr val="bg2"/>
                      </a:solidFill>
                      <a:prstDash val="solid"/>
                      <a:round/>
                      <a:headEnd type="none" w="med" len="med"/>
                      <a:tailEnd type="none" w="med" len="med"/>
                    </a:lnB>
                  </a:tcPr>
                </a:tc>
                <a:tc>
                  <a:txBody>
                    <a:bodyPr/>
                    <a:lstStyle/>
                    <a:p>
                      <a:pPr algn="ctr" fontAlgn="ctr"/>
                      <a:r>
                        <a:rPr lang="ru-RU" sz="900" b="0" i="0" u="none" strike="noStrike" cap="none" dirty="0">
                          <a:solidFill>
                            <a:schemeClr val="dk1"/>
                          </a:solidFill>
                          <a:latin typeface="+mn-lt"/>
                          <a:ea typeface="+mn-ea"/>
                          <a:cs typeface="+mn-cs"/>
                          <a:sym typeface="Arial"/>
                        </a:rPr>
                        <a:t>486</a:t>
                      </a:r>
                    </a:p>
                  </a:txBody>
                  <a:tcPr marL="9525" marR="9525" marT="9525" marB="0" anchor="ctr">
                    <a:lnB w="28575" cap="flat" cmpd="sng" algn="ctr">
                      <a:solidFill>
                        <a:schemeClr val="bg2"/>
                      </a:solidFill>
                      <a:prstDash val="solid"/>
                      <a:round/>
                      <a:headEnd type="none" w="med" len="med"/>
                      <a:tailEnd type="none" w="med" len="med"/>
                    </a:lnB>
                  </a:tcPr>
                </a:tc>
                <a:tc>
                  <a:txBody>
                    <a:bodyPr/>
                    <a:lstStyle/>
                    <a:p>
                      <a:pPr algn="ctr" fontAlgn="ctr"/>
                      <a:r>
                        <a:rPr lang="ru-RU" sz="900" b="0" i="0" u="none" strike="noStrike" cap="none">
                          <a:solidFill>
                            <a:schemeClr val="dk1"/>
                          </a:solidFill>
                          <a:latin typeface="+mn-lt"/>
                          <a:ea typeface="+mn-ea"/>
                          <a:cs typeface="+mn-cs"/>
                          <a:sym typeface="Arial"/>
                        </a:rPr>
                        <a:t>251</a:t>
                      </a:r>
                    </a:p>
                  </a:txBody>
                  <a:tcPr marL="9525" marR="9525" marT="9525" marB="0" anchor="ctr">
                    <a:lnB w="28575" cap="flat" cmpd="sng" algn="ctr">
                      <a:solidFill>
                        <a:schemeClr val="bg2"/>
                      </a:solidFill>
                      <a:prstDash val="solid"/>
                      <a:round/>
                      <a:headEnd type="none" w="med" len="med"/>
                      <a:tailEnd type="none" w="med" len="med"/>
                    </a:lnB>
                  </a:tcPr>
                </a:tc>
                <a:tc>
                  <a:txBody>
                    <a:bodyPr/>
                    <a:lstStyle/>
                    <a:p>
                      <a:pPr algn="ctr" fontAlgn="ctr"/>
                      <a:r>
                        <a:rPr lang="ru-RU" sz="900" b="0" i="0" u="none" strike="noStrike" cap="none">
                          <a:solidFill>
                            <a:schemeClr val="dk1"/>
                          </a:solidFill>
                          <a:latin typeface="+mn-lt"/>
                          <a:ea typeface="+mn-ea"/>
                          <a:cs typeface="+mn-cs"/>
                          <a:sym typeface="Arial"/>
                        </a:rPr>
                        <a:t>265</a:t>
                      </a:r>
                    </a:p>
                  </a:txBody>
                  <a:tcPr marL="9525" marR="9525" marT="9525" marB="0" anchor="ctr">
                    <a:lnB w="28575" cap="flat" cmpd="sng" algn="ctr">
                      <a:solidFill>
                        <a:schemeClr val="bg2"/>
                      </a:solidFill>
                      <a:prstDash val="solid"/>
                      <a:round/>
                      <a:headEnd type="none" w="med" len="med"/>
                      <a:tailEnd type="none" w="med" len="med"/>
                    </a:lnB>
                  </a:tcPr>
                </a:tc>
                <a:tc>
                  <a:txBody>
                    <a:bodyPr/>
                    <a:lstStyle/>
                    <a:p>
                      <a:pPr algn="ctr" fontAlgn="ctr"/>
                      <a:r>
                        <a:rPr lang="ru-RU" sz="900" b="0" i="0" u="none" strike="noStrike" cap="none">
                          <a:solidFill>
                            <a:schemeClr val="dk1"/>
                          </a:solidFill>
                          <a:latin typeface="+mn-lt"/>
                          <a:ea typeface="+mn-ea"/>
                          <a:cs typeface="+mn-cs"/>
                          <a:sym typeface="Arial"/>
                        </a:rPr>
                        <a:t>278</a:t>
                      </a:r>
                    </a:p>
                  </a:txBody>
                  <a:tcPr marL="9525" marR="9525" marT="9525" marB="0" anchor="ctr">
                    <a:lnB w="28575" cap="flat" cmpd="sng" algn="ctr">
                      <a:solidFill>
                        <a:schemeClr val="bg2"/>
                      </a:solidFill>
                      <a:prstDash val="solid"/>
                      <a:round/>
                      <a:headEnd type="none" w="med" len="med"/>
                      <a:tailEnd type="none" w="med" len="med"/>
                    </a:lnB>
                  </a:tcPr>
                </a:tc>
                <a:tc>
                  <a:txBody>
                    <a:bodyPr/>
                    <a:lstStyle/>
                    <a:p>
                      <a:pPr algn="ctr" fontAlgn="ctr"/>
                      <a:r>
                        <a:rPr lang="ru-RU" sz="1050" b="1" i="0" u="none" strike="noStrike" cap="none">
                          <a:solidFill>
                            <a:schemeClr val="dk1"/>
                          </a:solidFill>
                          <a:latin typeface="+mn-lt"/>
                          <a:ea typeface="+mn-ea"/>
                          <a:cs typeface="+mn-cs"/>
                          <a:sym typeface="Arial"/>
                        </a:rPr>
                        <a:t>2,6%</a:t>
                      </a:r>
                    </a:p>
                  </a:txBody>
                  <a:tcPr marL="9525" marR="9525" marT="9525" marB="0" anchor="ctr">
                    <a:lnB w="28575" cap="flat" cmpd="sng" algn="ctr">
                      <a:solidFill>
                        <a:schemeClr val="bg2"/>
                      </a:solidFill>
                      <a:prstDash val="solid"/>
                      <a:round/>
                      <a:headEnd type="none" w="med" len="med"/>
                      <a:tailEnd type="none" w="med" len="med"/>
                    </a:lnB>
                  </a:tcPr>
                </a:tc>
                <a:extLst>
                  <a:ext uri="{0D108BD9-81ED-4DB2-BD59-A6C34878D82A}">
                    <a16:rowId xmlns:a16="http://schemas.microsoft.com/office/drawing/2014/main" val="4160565161"/>
                  </a:ext>
                </a:extLst>
              </a:tr>
              <a:tr h="252035">
                <a:tc rowSpan="5">
                  <a:txBody>
                    <a:bodyPr/>
                    <a:lstStyle/>
                    <a:p>
                      <a:pPr algn="ctr"/>
                      <a:r>
                        <a:rPr lang="ru-RU" sz="1100" dirty="0"/>
                        <a:t>2021</a:t>
                      </a:r>
                      <a:endParaRPr lang="ru-KZ" sz="1100" dirty="0"/>
                    </a:p>
                  </a:txBody>
                  <a:tcPr anchor="ctr">
                    <a:lnT w="28575" cap="flat" cmpd="sng" algn="ctr">
                      <a:solidFill>
                        <a:schemeClr val="bg2"/>
                      </a:solidFill>
                      <a:prstDash val="solid"/>
                      <a:round/>
                      <a:headEnd type="none" w="med" len="med"/>
                      <a:tailEnd type="none" w="med" len="med"/>
                    </a:lnT>
                    <a:lnB w="28575" cap="flat" cmpd="sng" algn="ctr">
                      <a:solidFill>
                        <a:schemeClr val="bg2"/>
                      </a:solidFill>
                      <a:prstDash val="solid"/>
                      <a:round/>
                      <a:headEnd type="none" w="med" len="med"/>
                      <a:tailEnd type="none" w="med" len="med"/>
                    </a:lnB>
                  </a:tcPr>
                </a:tc>
                <a:tc>
                  <a:txBody>
                    <a:bodyPr/>
                    <a:lstStyle/>
                    <a:p>
                      <a:pPr marL="72000" marR="0" algn="l" rtl="0" eaLnBrk="1" fontAlgn="b" hangingPunct="1">
                        <a:lnSpc>
                          <a:spcPct val="100000"/>
                        </a:lnSpc>
                        <a:spcBef>
                          <a:spcPts val="0"/>
                        </a:spcBef>
                        <a:spcAft>
                          <a:spcPts val="0"/>
                        </a:spcAft>
                        <a:buNone/>
                      </a:pPr>
                      <a:r>
                        <a:rPr lang="ru-RU" sz="800" b="0" i="0" u="none" strike="noStrike" cap="none" dirty="0">
                          <a:solidFill>
                            <a:schemeClr val="dk1"/>
                          </a:solidFill>
                          <a:latin typeface="+mn-lt"/>
                          <a:ea typeface="+mn-ea"/>
                          <a:cs typeface="+mn-cs"/>
                          <a:sym typeface="Arial"/>
                        </a:rPr>
                        <a:t>1 </a:t>
                      </a:r>
                      <a:r>
                        <a:rPr lang="ru-RU" sz="800" b="0" i="0" u="none" strike="noStrike" cap="none" dirty="0" err="1">
                          <a:solidFill>
                            <a:schemeClr val="dk1"/>
                          </a:solidFill>
                          <a:latin typeface="+mn-lt"/>
                          <a:ea typeface="+mn-ea"/>
                          <a:cs typeface="+mn-cs"/>
                          <a:sym typeface="Arial"/>
                        </a:rPr>
                        <a:t>Басқа</a:t>
                      </a:r>
                      <a:r>
                        <a:rPr lang="ru-RU" sz="800" b="0" i="0" u="none" strike="noStrike" cap="none" dirty="0">
                          <a:solidFill>
                            <a:schemeClr val="dk1"/>
                          </a:solidFill>
                          <a:latin typeface="+mn-lt"/>
                          <a:ea typeface="+mn-ea"/>
                          <a:cs typeface="+mn-cs"/>
                          <a:sym typeface="Arial"/>
                        </a:rPr>
                        <a:t> да </a:t>
                      </a:r>
                      <a:r>
                        <a:rPr lang="ru-RU" sz="800" b="0" i="0" u="none" strike="noStrike" cap="none" dirty="0" err="1">
                          <a:solidFill>
                            <a:schemeClr val="dk1"/>
                          </a:solidFill>
                          <a:latin typeface="+mn-lt"/>
                          <a:ea typeface="+mn-ea"/>
                          <a:cs typeface="+mn-cs"/>
                          <a:sym typeface="Arial"/>
                        </a:rPr>
                        <a:t>біліктілігі</a:t>
                      </a:r>
                      <a:r>
                        <a:rPr lang="ru-RU" sz="800" b="0" i="0" u="none" strike="noStrike" cap="none" dirty="0">
                          <a:solidFill>
                            <a:schemeClr val="dk1"/>
                          </a:solidFill>
                          <a:latin typeface="+mn-lt"/>
                          <a:ea typeface="+mn-ea"/>
                          <a:cs typeface="+mn-cs"/>
                          <a:sym typeface="Arial"/>
                        </a:rPr>
                        <a:t> </a:t>
                      </a:r>
                      <a:r>
                        <a:rPr lang="ru-RU" sz="800" b="0" i="0" u="none" strike="noStrike" cap="none" dirty="0" err="1">
                          <a:solidFill>
                            <a:schemeClr val="dk1"/>
                          </a:solidFill>
                          <a:latin typeface="+mn-lt"/>
                          <a:ea typeface="+mn-ea"/>
                          <a:cs typeface="+mn-cs"/>
                          <a:sym typeface="Arial"/>
                        </a:rPr>
                        <a:t>жоқ</a:t>
                      </a:r>
                      <a:r>
                        <a:rPr lang="ru-RU" sz="800" b="0" i="0" u="none" strike="noStrike" cap="none" dirty="0">
                          <a:solidFill>
                            <a:schemeClr val="dk1"/>
                          </a:solidFill>
                          <a:latin typeface="+mn-lt"/>
                          <a:ea typeface="+mn-ea"/>
                          <a:cs typeface="+mn-cs"/>
                          <a:sym typeface="Arial"/>
                        </a:rPr>
                        <a:t> </a:t>
                      </a:r>
                      <a:r>
                        <a:rPr lang="ru-RU" sz="800" b="0" i="0" u="none" strike="noStrike" cap="none" dirty="0" err="1">
                          <a:solidFill>
                            <a:schemeClr val="dk1"/>
                          </a:solidFill>
                          <a:latin typeface="+mn-lt"/>
                          <a:ea typeface="+mn-ea"/>
                          <a:cs typeface="+mn-cs"/>
                          <a:sym typeface="Arial"/>
                        </a:rPr>
                        <a:t>жұмысшылар</a:t>
                      </a:r>
                      <a:endParaRPr lang="ru-RU" sz="800" b="0" i="0" u="none" strike="noStrike" cap="none" dirty="0">
                        <a:solidFill>
                          <a:schemeClr val="dk1"/>
                        </a:solidFill>
                        <a:latin typeface="+mn-lt"/>
                        <a:ea typeface="+mn-ea"/>
                        <a:cs typeface="+mn-cs"/>
                        <a:sym typeface="Arial"/>
                      </a:endParaRPr>
                    </a:p>
                  </a:txBody>
                  <a:tcPr marL="9525" marR="9525" marT="9525" marB="0" anchor="ctr">
                    <a:lnT w="28575" cap="flat" cmpd="sng" algn="ctr">
                      <a:solidFill>
                        <a:schemeClr val="bg2"/>
                      </a:solidFill>
                      <a:prstDash val="solid"/>
                      <a:round/>
                      <a:headEnd type="none" w="med" len="med"/>
                      <a:tailEnd type="none" w="med" len="med"/>
                    </a:lnT>
                  </a:tcPr>
                </a:tc>
                <a:tc>
                  <a:txBody>
                    <a:bodyPr/>
                    <a:lstStyle/>
                    <a:p>
                      <a:pPr algn="ctr" fontAlgn="b"/>
                      <a:r>
                        <a:rPr lang="ru-RU" sz="900" b="0" i="1" u="none" strike="noStrike" cap="none">
                          <a:solidFill>
                            <a:schemeClr val="dk1"/>
                          </a:solidFill>
                          <a:latin typeface="+mn-lt"/>
                          <a:ea typeface="+mn-ea"/>
                          <a:cs typeface="+mn-cs"/>
                          <a:sym typeface="Arial"/>
                        </a:rPr>
                        <a:t>9629-9</a:t>
                      </a:r>
                    </a:p>
                  </a:txBody>
                  <a:tcPr marL="9525" marR="9525" marT="9525" marB="0" anchor="ctr">
                    <a:lnT w="28575" cap="flat" cmpd="sng" algn="ctr">
                      <a:solidFill>
                        <a:schemeClr val="bg2"/>
                      </a:solidFill>
                      <a:prstDash val="solid"/>
                      <a:round/>
                      <a:headEnd type="none" w="med" len="med"/>
                      <a:tailEnd type="none" w="med" len="med"/>
                    </a:lnT>
                  </a:tcPr>
                </a:tc>
                <a:tc>
                  <a:txBody>
                    <a:bodyPr/>
                    <a:lstStyle/>
                    <a:p>
                      <a:pPr algn="ctr" fontAlgn="ctr"/>
                      <a:r>
                        <a:rPr lang="ru-RU" sz="1050" b="1" i="0" u="none" strike="noStrike" cap="none" dirty="0">
                          <a:solidFill>
                            <a:schemeClr val="dk1"/>
                          </a:solidFill>
                          <a:latin typeface="+mn-lt"/>
                          <a:ea typeface="+mn-ea"/>
                          <a:cs typeface="+mn-cs"/>
                          <a:sym typeface="Arial"/>
                        </a:rPr>
                        <a:t>3 432</a:t>
                      </a:r>
                    </a:p>
                  </a:txBody>
                  <a:tcPr marL="9525" marR="9525" marT="9525" marB="0" anchor="ctr">
                    <a:lnT w="28575" cap="flat" cmpd="sng" algn="ctr">
                      <a:solidFill>
                        <a:schemeClr val="bg2"/>
                      </a:solidFill>
                      <a:prstDash val="solid"/>
                      <a:round/>
                      <a:headEnd type="none" w="med" len="med"/>
                      <a:tailEnd type="none" w="med" len="med"/>
                    </a:lnT>
                  </a:tcPr>
                </a:tc>
                <a:tc>
                  <a:txBody>
                    <a:bodyPr/>
                    <a:lstStyle/>
                    <a:p>
                      <a:pPr algn="ctr" fontAlgn="ctr"/>
                      <a:r>
                        <a:rPr lang="ru-RU" sz="900" b="0" i="0" u="none" strike="noStrike" cap="none">
                          <a:solidFill>
                            <a:schemeClr val="dk1"/>
                          </a:solidFill>
                          <a:latin typeface="+mn-lt"/>
                          <a:ea typeface="+mn-ea"/>
                          <a:cs typeface="+mn-cs"/>
                          <a:sym typeface="Arial"/>
                        </a:rPr>
                        <a:t>445</a:t>
                      </a:r>
                    </a:p>
                  </a:txBody>
                  <a:tcPr marL="9525" marR="9525" marT="9525" marB="0" anchor="ctr">
                    <a:lnT w="28575" cap="flat" cmpd="sng" algn="ctr">
                      <a:solidFill>
                        <a:schemeClr val="bg2"/>
                      </a:solidFill>
                      <a:prstDash val="solid"/>
                      <a:round/>
                      <a:headEnd type="none" w="med" len="med"/>
                      <a:tailEnd type="none" w="med" len="med"/>
                    </a:lnT>
                  </a:tcPr>
                </a:tc>
                <a:tc>
                  <a:txBody>
                    <a:bodyPr/>
                    <a:lstStyle/>
                    <a:p>
                      <a:pPr algn="ctr" fontAlgn="ctr"/>
                      <a:r>
                        <a:rPr lang="ru-RU" sz="900" b="0" i="0" u="none" strike="noStrike" cap="none">
                          <a:solidFill>
                            <a:schemeClr val="dk1"/>
                          </a:solidFill>
                          <a:latin typeface="+mn-lt"/>
                          <a:ea typeface="+mn-ea"/>
                          <a:cs typeface="+mn-cs"/>
                          <a:sym typeface="Arial"/>
                        </a:rPr>
                        <a:t>942</a:t>
                      </a:r>
                    </a:p>
                  </a:txBody>
                  <a:tcPr marL="9525" marR="9525" marT="9525" marB="0" anchor="ctr">
                    <a:lnT w="28575" cap="flat" cmpd="sng" algn="ctr">
                      <a:solidFill>
                        <a:schemeClr val="bg2"/>
                      </a:solidFill>
                      <a:prstDash val="solid"/>
                      <a:round/>
                      <a:headEnd type="none" w="med" len="med"/>
                      <a:tailEnd type="none" w="med" len="med"/>
                    </a:lnT>
                  </a:tcPr>
                </a:tc>
                <a:tc>
                  <a:txBody>
                    <a:bodyPr/>
                    <a:lstStyle/>
                    <a:p>
                      <a:pPr algn="ctr" fontAlgn="ctr"/>
                      <a:r>
                        <a:rPr lang="ru-RU" sz="900" b="0" i="0" u="none" strike="noStrike" cap="none" dirty="0">
                          <a:solidFill>
                            <a:schemeClr val="dk1"/>
                          </a:solidFill>
                          <a:latin typeface="+mn-lt"/>
                          <a:ea typeface="+mn-ea"/>
                          <a:cs typeface="+mn-cs"/>
                          <a:sym typeface="Arial"/>
                        </a:rPr>
                        <a:t>1 085</a:t>
                      </a:r>
                    </a:p>
                  </a:txBody>
                  <a:tcPr marL="9525" marR="9525" marT="9525" marB="0" anchor="ctr">
                    <a:lnT w="28575" cap="flat" cmpd="sng" algn="ctr">
                      <a:solidFill>
                        <a:schemeClr val="bg2"/>
                      </a:solidFill>
                      <a:prstDash val="solid"/>
                      <a:round/>
                      <a:headEnd type="none" w="med" len="med"/>
                      <a:tailEnd type="none" w="med" len="med"/>
                    </a:lnT>
                  </a:tcPr>
                </a:tc>
                <a:tc>
                  <a:txBody>
                    <a:bodyPr/>
                    <a:lstStyle/>
                    <a:p>
                      <a:pPr algn="ctr" fontAlgn="ctr"/>
                      <a:r>
                        <a:rPr lang="ru-RU" sz="900" b="0" i="0" u="none" strike="noStrike" cap="none">
                          <a:solidFill>
                            <a:schemeClr val="dk1"/>
                          </a:solidFill>
                          <a:latin typeface="+mn-lt"/>
                          <a:ea typeface="+mn-ea"/>
                          <a:cs typeface="+mn-cs"/>
                          <a:sym typeface="Arial"/>
                        </a:rPr>
                        <a:t>960</a:t>
                      </a:r>
                    </a:p>
                  </a:txBody>
                  <a:tcPr marL="9525" marR="9525" marT="9525" marB="0" anchor="ctr">
                    <a:lnT w="28575" cap="flat" cmpd="sng" algn="ctr">
                      <a:solidFill>
                        <a:schemeClr val="bg2"/>
                      </a:solidFill>
                      <a:prstDash val="solid"/>
                      <a:round/>
                      <a:headEnd type="none" w="med" len="med"/>
                      <a:tailEnd type="none" w="med" len="med"/>
                    </a:lnT>
                  </a:tcPr>
                </a:tc>
                <a:tc>
                  <a:txBody>
                    <a:bodyPr/>
                    <a:lstStyle/>
                    <a:p>
                      <a:pPr algn="ctr" fontAlgn="ctr"/>
                      <a:r>
                        <a:rPr lang="ru-RU" sz="1050" b="1" i="0" u="none" strike="noStrike" cap="none" dirty="0">
                          <a:solidFill>
                            <a:schemeClr val="dk1"/>
                          </a:solidFill>
                          <a:latin typeface="+mn-lt"/>
                          <a:ea typeface="+mn-ea"/>
                          <a:cs typeface="+mn-cs"/>
                          <a:sym typeface="Arial"/>
                        </a:rPr>
                        <a:t>5,7%</a:t>
                      </a:r>
                    </a:p>
                  </a:txBody>
                  <a:tcPr marL="9525" marR="9525" marT="9525" marB="0" anchor="ctr">
                    <a:lnT w="28575" cap="flat" cmpd="sng" algn="ctr">
                      <a:solidFill>
                        <a:schemeClr val="bg2"/>
                      </a:solidFill>
                      <a:prstDash val="solid"/>
                      <a:round/>
                      <a:headEnd type="none" w="med" len="med"/>
                      <a:tailEnd type="none" w="med" len="med"/>
                    </a:lnT>
                  </a:tcPr>
                </a:tc>
                <a:extLst>
                  <a:ext uri="{0D108BD9-81ED-4DB2-BD59-A6C34878D82A}">
                    <a16:rowId xmlns:a16="http://schemas.microsoft.com/office/drawing/2014/main" val="1427977684"/>
                  </a:ext>
                </a:extLst>
              </a:tr>
              <a:tr h="252035">
                <a:tc vMerge="1">
                  <a:txBody>
                    <a:bodyPr/>
                    <a:lstStyle/>
                    <a:p>
                      <a:endParaRPr lang="ru-KZ" sz="1100" dirty="0"/>
                    </a:p>
                  </a:txBody>
                  <a:tcPr/>
                </a:tc>
                <a:tc>
                  <a:txBody>
                    <a:bodyPr/>
                    <a:lstStyle/>
                    <a:p>
                      <a:pPr marL="72000" marR="0" algn="l" rtl="0" eaLnBrk="1" fontAlgn="b" hangingPunct="1">
                        <a:lnSpc>
                          <a:spcPct val="100000"/>
                        </a:lnSpc>
                        <a:spcBef>
                          <a:spcPts val="0"/>
                        </a:spcBef>
                        <a:spcAft>
                          <a:spcPts val="0"/>
                        </a:spcAft>
                        <a:buNone/>
                      </a:pPr>
                      <a:r>
                        <a:rPr lang="ru-RU" sz="800" b="0" i="0" u="none" strike="noStrike" cap="none" dirty="0">
                          <a:solidFill>
                            <a:schemeClr val="dk1"/>
                          </a:solidFill>
                          <a:latin typeface="+mn-lt"/>
                          <a:ea typeface="+mn-ea"/>
                          <a:cs typeface="+mn-cs"/>
                          <a:sym typeface="Arial"/>
                        </a:rPr>
                        <a:t>2 Аула </a:t>
                      </a:r>
                      <a:r>
                        <a:rPr lang="ru-RU" sz="800" b="0" i="0" u="none" strike="noStrike" cap="none" dirty="0" err="1">
                          <a:solidFill>
                            <a:schemeClr val="dk1"/>
                          </a:solidFill>
                          <a:latin typeface="+mn-lt"/>
                          <a:ea typeface="+mn-ea"/>
                          <a:cs typeface="+mn-cs"/>
                          <a:sym typeface="Arial"/>
                        </a:rPr>
                        <a:t>сыпырушылар</a:t>
                      </a:r>
                      <a:r>
                        <a:rPr lang="ru-RU" sz="800" b="0" i="0" u="none" strike="noStrike" cap="none" dirty="0">
                          <a:solidFill>
                            <a:schemeClr val="dk1"/>
                          </a:solidFill>
                          <a:latin typeface="+mn-lt"/>
                          <a:ea typeface="+mn-ea"/>
                          <a:cs typeface="+mn-cs"/>
                          <a:sym typeface="Arial"/>
                        </a:rPr>
                        <a:t> </a:t>
                      </a:r>
                      <a:r>
                        <a:rPr lang="ru-RU" sz="800" b="0" i="0" u="none" strike="noStrike" cap="none" dirty="0" err="1">
                          <a:solidFill>
                            <a:schemeClr val="dk1"/>
                          </a:solidFill>
                          <a:latin typeface="+mn-lt"/>
                          <a:ea typeface="+mn-ea"/>
                          <a:cs typeface="+mn-cs"/>
                          <a:sym typeface="Arial"/>
                        </a:rPr>
                        <a:t>және</a:t>
                      </a:r>
                      <a:r>
                        <a:rPr lang="ru-RU" sz="800" b="0" i="0" u="none" strike="noStrike" cap="none" dirty="0">
                          <a:solidFill>
                            <a:schemeClr val="dk1"/>
                          </a:solidFill>
                          <a:latin typeface="+mn-lt"/>
                          <a:ea typeface="+mn-ea"/>
                          <a:cs typeface="+mn-cs"/>
                          <a:sym typeface="Arial"/>
                        </a:rPr>
                        <a:t> </a:t>
                      </a:r>
                      <a:r>
                        <a:rPr lang="ru-RU" sz="800" b="0" i="0" u="none" strike="noStrike" cap="none" dirty="0" err="1">
                          <a:solidFill>
                            <a:schemeClr val="dk1"/>
                          </a:solidFill>
                          <a:latin typeface="+mn-lt"/>
                          <a:ea typeface="+mn-ea"/>
                          <a:cs typeface="+mn-cs"/>
                          <a:sym typeface="Arial"/>
                        </a:rPr>
                        <a:t>ашық</a:t>
                      </a:r>
                      <a:r>
                        <a:rPr lang="ru-RU" sz="800" b="0" i="0" u="none" strike="noStrike" cap="none" dirty="0">
                          <a:solidFill>
                            <a:schemeClr val="dk1"/>
                          </a:solidFill>
                          <a:latin typeface="+mn-lt"/>
                          <a:ea typeface="+mn-ea"/>
                          <a:cs typeface="+mn-cs"/>
                          <a:sym typeface="Arial"/>
                        </a:rPr>
                        <a:t> </a:t>
                      </a:r>
                      <a:r>
                        <a:rPr lang="ru-RU" sz="800" b="0" i="0" u="none" strike="noStrike" cap="none" dirty="0" err="1">
                          <a:solidFill>
                            <a:schemeClr val="dk1"/>
                          </a:solidFill>
                          <a:latin typeface="+mn-lt"/>
                          <a:ea typeface="+mn-ea"/>
                          <a:cs typeface="+mn-cs"/>
                          <a:sym typeface="Arial"/>
                        </a:rPr>
                        <a:t>аумақтарды</a:t>
                      </a:r>
                      <a:r>
                        <a:rPr lang="ru-RU" sz="800" b="0" i="0" u="none" strike="noStrike" cap="none" dirty="0">
                          <a:solidFill>
                            <a:schemeClr val="dk1"/>
                          </a:solidFill>
                          <a:latin typeface="+mn-lt"/>
                          <a:ea typeface="+mn-ea"/>
                          <a:cs typeface="+mn-cs"/>
                          <a:sym typeface="Arial"/>
                        </a:rPr>
                        <a:t> </a:t>
                      </a:r>
                      <a:r>
                        <a:rPr lang="ru-RU" sz="800" b="0" i="0" u="none" strike="noStrike" cap="none" dirty="0" err="1">
                          <a:solidFill>
                            <a:schemeClr val="dk1"/>
                          </a:solidFill>
                          <a:latin typeface="+mn-lt"/>
                          <a:ea typeface="+mn-ea"/>
                          <a:cs typeface="+mn-cs"/>
                          <a:sym typeface="Arial"/>
                        </a:rPr>
                        <a:t>тазалаушылар</a:t>
                      </a:r>
                      <a:endParaRPr lang="ru-RU" sz="800" b="0" i="0" u="none" strike="noStrike" cap="none" dirty="0">
                        <a:solidFill>
                          <a:schemeClr val="dk1"/>
                        </a:solidFill>
                        <a:latin typeface="+mn-lt"/>
                        <a:ea typeface="+mn-ea"/>
                        <a:cs typeface="+mn-cs"/>
                        <a:sym typeface="Arial"/>
                      </a:endParaRPr>
                    </a:p>
                  </a:txBody>
                  <a:tcPr marL="9525" marR="9525" marT="9525" marB="0" anchor="ctr"/>
                </a:tc>
                <a:tc>
                  <a:txBody>
                    <a:bodyPr/>
                    <a:lstStyle/>
                    <a:p>
                      <a:pPr algn="ctr" fontAlgn="b"/>
                      <a:r>
                        <a:rPr lang="ru-RU" sz="900" b="0" i="1" u="none" strike="noStrike" cap="none">
                          <a:solidFill>
                            <a:schemeClr val="dk1"/>
                          </a:solidFill>
                          <a:latin typeface="+mn-lt"/>
                          <a:ea typeface="+mn-ea"/>
                          <a:cs typeface="+mn-cs"/>
                          <a:sym typeface="Arial"/>
                        </a:rPr>
                        <a:t>9116-0</a:t>
                      </a:r>
                    </a:p>
                  </a:txBody>
                  <a:tcPr marL="9525" marR="9525" marT="9525" marB="0" anchor="ctr"/>
                </a:tc>
                <a:tc>
                  <a:txBody>
                    <a:bodyPr/>
                    <a:lstStyle/>
                    <a:p>
                      <a:pPr algn="ctr" fontAlgn="ctr"/>
                      <a:r>
                        <a:rPr lang="ru-RU" sz="1050" b="1" i="0" u="none" strike="noStrike" cap="none">
                          <a:solidFill>
                            <a:schemeClr val="dk1"/>
                          </a:solidFill>
                          <a:latin typeface="+mn-lt"/>
                          <a:ea typeface="+mn-ea"/>
                          <a:cs typeface="+mn-cs"/>
                          <a:sym typeface="Arial"/>
                        </a:rPr>
                        <a:t>2 031</a:t>
                      </a:r>
                    </a:p>
                  </a:txBody>
                  <a:tcPr marL="9525" marR="9525" marT="9525" marB="0" anchor="ctr"/>
                </a:tc>
                <a:tc>
                  <a:txBody>
                    <a:bodyPr/>
                    <a:lstStyle/>
                    <a:p>
                      <a:pPr algn="ctr" fontAlgn="ctr"/>
                      <a:r>
                        <a:rPr lang="ru-RU" sz="900" b="0" i="0" u="none" strike="noStrike" cap="none">
                          <a:solidFill>
                            <a:schemeClr val="dk1"/>
                          </a:solidFill>
                          <a:latin typeface="+mn-lt"/>
                          <a:ea typeface="+mn-ea"/>
                          <a:cs typeface="+mn-cs"/>
                          <a:sym typeface="Arial"/>
                        </a:rPr>
                        <a:t>310</a:t>
                      </a:r>
                    </a:p>
                  </a:txBody>
                  <a:tcPr marL="9525" marR="9525" marT="9525" marB="0" anchor="ctr"/>
                </a:tc>
                <a:tc>
                  <a:txBody>
                    <a:bodyPr/>
                    <a:lstStyle/>
                    <a:p>
                      <a:pPr algn="ctr" fontAlgn="ctr"/>
                      <a:r>
                        <a:rPr lang="ru-RU" sz="900" b="0" i="0" u="none" strike="noStrike" cap="none">
                          <a:solidFill>
                            <a:schemeClr val="dk1"/>
                          </a:solidFill>
                          <a:latin typeface="+mn-lt"/>
                          <a:ea typeface="+mn-ea"/>
                          <a:cs typeface="+mn-cs"/>
                          <a:sym typeface="Arial"/>
                        </a:rPr>
                        <a:t>707</a:t>
                      </a:r>
                    </a:p>
                  </a:txBody>
                  <a:tcPr marL="9525" marR="9525" marT="9525" marB="0" anchor="ctr"/>
                </a:tc>
                <a:tc>
                  <a:txBody>
                    <a:bodyPr/>
                    <a:lstStyle/>
                    <a:p>
                      <a:pPr algn="ctr" fontAlgn="ctr"/>
                      <a:r>
                        <a:rPr lang="ru-RU" sz="900" b="0" i="0" u="none" strike="noStrike" cap="none">
                          <a:solidFill>
                            <a:schemeClr val="dk1"/>
                          </a:solidFill>
                          <a:latin typeface="+mn-lt"/>
                          <a:ea typeface="+mn-ea"/>
                          <a:cs typeface="+mn-cs"/>
                          <a:sym typeface="Arial"/>
                        </a:rPr>
                        <a:t>514</a:t>
                      </a:r>
                    </a:p>
                  </a:txBody>
                  <a:tcPr marL="9525" marR="9525" marT="9525" marB="0" anchor="ctr"/>
                </a:tc>
                <a:tc>
                  <a:txBody>
                    <a:bodyPr/>
                    <a:lstStyle/>
                    <a:p>
                      <a:pPr algn="ctr" fontAlgn="ctr"/>
                      <a:r>
                        <a:rPr lang="ru-RU" sz="900" b="0" i="0" u="none" strike="noStrike" cap="none">
                          <a:solidFill>
                            <a:schemeClr val="dk1"/>
                          </a:solidFill>
                          <a:latin typeface="+mn-lt"/>
                          <a:ea typeface="+mn-ea"/>
                          <a:cs typeface="+mn-cs"/>
                          <a:sym typeface="Arial"/>
                        </a:rPr>
                        <a:t>500</a:t>
                      </a:r>
                    </a:p>
                  </a:txBody>
                  <a:tcPr marL="9525" marR="9525" marT="9525" marB="0" anchor="ctr"/>
                </a:tc>
                <a:tc>
                  <a:txBody>
                    <a:bodyPr/>
                    <a:lstStyle/>
                    <a:p>
                      <a:pPr algn="ctr" fontAlgn="ctr"/>
                      <a:r>
                        <a:rPr lang="ru-RU" sz="1050" b="1" i="0" u="none" strike="noStrike" cap="none">
                          <a:solidFill>
                            <a:schemeClr val="dk1"/>
                          </a:solidFill>
                          <a:latin typeface="+mn-lt"/>
                          <a:ea typeface="+mn-ea"/>
                          <a:cs typeface="+mn-cs"/>
                          <a:sym typeface="Arial"/>
                        </a:rPr>
                        <a:t>3,4%</a:t>
                      </a:r>
                    </a:p>
                  </a:txBody>
                  <a:tcPr marL="9525" marR="9525" marT="9525" marB="0" anchor="ctr"/>
                </a:tc>
                <a:extLst>
                  <a:ext uri="{0D108BD9-81ED-4DB2-BD59-A6C34878D82A}">
                    <a16:rowId xmlns:a16="http://schemas.microsoft.com/office/drawing/2014/main" val="1290809229"/>
                  </a:ext>
                </a:extLst>
              </a:tr>
              <a:tr h="252035">
                <a:tc vMerge="1">
                  <a:txBody>
                    <a:bodyPr/>
                    <a:lstStyle/>
                    <a:p>
                      <a:endParaRPr lang="ru-KZ" sz="1100" dirty="0"/>
                    </a:p>
                  </a:txBody>
                  <a:tcPr/>
                </a:tc>
                <a:tc>
                  <a:txBody>
                    <a:bodyPr/>
                    <a:lstStyle/>
                    <a:p>
                      <a:pPr marL="72000" marR="0" algn="l" rtl="0" eaLnBrk="1" fontAlgn="b" hangingPunct="1">
                        <a:lnSpc>
                          <a:spcPct val="100000"/>
                        </a:lnSpc>
                        <a:spcBef>
                          <a:spcPts val="0"/>
                        </a:spcBef>
                        <a:spcAft>
                          <a:spcPts val="0"/>
                        </a:spcAft>
                        <a:buNone/>
                      </a:pPr>
                      <a:r>
                        <a:rPr lang="ru-RU" sz="800" b="0" i="0" u="none" strike="noStrike" cap="none" dirty="0">
                          <a:solidFill>
                            <a:schemeClr val="dk1"/>
                          </a:solidFill>
                          <a:latin typeface="+mn-lt"/>
                          <a:ea typeface="+mn-ea"/>
                          <a:cs typeface="+mn-cs"/>
                          <a:sym typeface="Arial"/>
                        </a:rPr>
                        <a:t>3 </a:t>
                      </a:r>
                      <a:r>
                        <a:rPr lang="ru-RU" sz="800" b="0" i="0" u="none" strike="noStrike" cap="none" dirty="0" err="1">
                          <a:solidFill>
                            <a:schemeClr val="dk1"/>
                          </a:solidFill>
                          <a:latin typeface="+mn-lt"/>
                          <a:ea typeface="+mn-ea"/>
                          <a:cs typeface="+mn-cs"/>
                          <a:sym typeface="Arial"/>
                        </a:rPr>
                        <a:t>Отельдердегі</a:t>
                      </a:r>
                      <a:r>
                        <a:rPr lang="ru-RU" sz="800" b="0" i="0" u="none" strike="noStrike" cap="none" dirty="0">
                          <a:solidFill>
                            <a:schemeClr val="dk1"/>
                          </a:solidFill>
                          <a:latin typeface="+mn-lt"/>
                          <a:ea typeface="+mn-ea"/>
                          <a:cs typeface="+mn-cs"/>
                          <a:sym typeface="Arial"/>
                        </a:rPr>
                        <a:t> ж/е </a:t>
                      </a:r>
                      <a:r>
                        <a:rPr lang="ru-RU" sz="800" b="0" i="0" u="none" strike="noStrike" cap="none" dirty="0" err="1">
                          <a:solidFill>
                            <a:schemeClr val="dk1"/>
                          </a:solidFill>
                          <a:latin typeface="+mn-lt"/>
                          <a:ea typeface="+mn-ea"/>
                          <a:cs typeface="+mn-cs"/>
                          <a:sym typeface="Arial"/>
                        </a:rPr>
                        <a:t>ұқсас</a:t>
                      </a:r>
                      <a:r>
                        <a:rPr lang="ru-RU" sz="800" b="0" i="0" u="none" strike="noStrike" cap="none" dirty="0">
                          <a:solidFill>
                            <a:schemeClr val="dk1"/>
                          </a:solidFill>
                          <a:latin typeface="+mn-lt"/>
                          <a:ea typeface="+mn-ea"/>
                          <a:cs typeface="+mn-cs"/>
                          <a:sym typeface="Arial"/>
                        </a:rPr>
                        <a:t> </a:t>
                      </a:r>
                      <a:r>
                        <a:rPr lang="ru-RU" sz="800" b="0" i="0" u="none" strike="noStrike" cap="none" dirty="0" err="1">
                          <a:solidFill>
                            <a:schemeClr val="dk1"/>
                          </a:solidFill>
                          <a:latin typeface="+mn-lt"/>
                          <a:ea typeface="+mn-ea"/>
                          <a:cs typeface="+mn-cs"/>
                          <a:sym typeface="Arial"/>
                        </a:rPr>
                        <a:t>мекемелердегі</a:t>
                      </a:r>
                      <a:r>
                        <a:rPr lang="ru-RU" sz="800" b="0" i="0" u="none" strike="noStrike" cap="none" dirty="0">
                          <a:solidFill>
                            <a:schemeClr val="dk1"/>
                          </a:solidFill>
                          <a:latin typeface="+mn-lt"/>
                          <a:ea typeface="+mn-ea"/>
                          <a:cs typeface="+mn-cs"/>
                          <a:sym typeface="Arial"/>
                        </a:rPr>
                        <a:t> </a:t>
                      </a:r>
                      <a:r>
                        <a:rPr lang="ru-RU" sz="800" b="0" i="0" u="none" strike="noStrike" cap="none" dirty="0" err="1">
                          <a:solidFill>
                            <a:schemeClr val="dk1"/>
                          </a:solidFill>
                          <a:latin typeface="+mn-lt"/>
                          <a:ea typeface="+mn-ea"/>
                          <a:cs typeface="+mn-cs"/>
                          <a:sym typeface="Arial"/>
                        </a:rPr>
                        <a:t>тазалаушылар</a:t>
                      </a:r>
                      <a:r>
                        <a:rPr lang="ru-RU" sz="800" b="0" i="0" u="none" strike="noStrike" cap="none" dirty="0">
                          <a:solidFill>
                            <a:schemeClr val="dk1"/>
                          </a:solidFill>
                          <a:latin typeface="+mn-lt"/>
                          <a:ea typeface="+mn-ea"/>
                          <a:cs typeface="+mn-cs"/>
                          <a:sym typeface="Arial"/>
                        </a:rPr>
                        <a:t> ж/е </a:t>
                      </a:r>
                      <a:r>
                        <a:rPr lang="ru-RU" sz="800" b="0" i="0" u="none" strike="noStrike" cap="none" dirty="0" err="1">
                          <a:solidFill>
                            <a:schemeClr val="dk1"/>
                          </a:solidFill>
                          <a:latin typeface="+mn-lt"/>
                          <a:ea typeface="+mn-ea"/>
                          <a:cs typeface="+mn-cs"/>
                          <a:sym typeface="Arial"/>
                        </a:rPr>
                        <a:t>үй</a:t>
                      </a:r>
                      <a:r>
                        <a:rPr lang="ru-RU" sz="800" b="0" i="0" u="none" strike="noStrike" cap="none" dirty="0">
                          <a:solidFill>
                            <a:schemeClr val="dk1"/>
                          </a:solidFill>
                          <a:latin typeface="+mn-lt"/>
                          <a:ea typeface="+mn-ea"/>
                          <a:cs typeface="+mn-cs"/>
                          <a:sym typeface="Arial"/>
                        </a:rPr>
                        <a:t> </a:t>
                      </a:r>
                      <a:r>
                        <a:rPr lang="ru-RU" sz="800" b="0" i="0" u="none" strike="noStrike" cap="none" dirty="0" err="1">
                          <a:solidFill>
                            <a:schemeClr val="dk1"/>
                          </a:solidFill>
                          <a:latin typeface="+mn-lt"/>
                          <a:ea typeface="+mn-ea"/>
                          <a:cs typeface="+mn-cs"/>
                          <a:sym typeface="Arial"/>
                        </a:rPr>
                        <a:t>қызметшілері</a:t>
                      </a:r>
                      <a:endParaRPr lang="ru-RU" sz="800" b="0" i="0" u="none" strike="noStrike" cap="none" dirty="0">
                        <a:solidFill>
                          <a:schemeClr val="dk1"/>
                        </a:solidFill>
                        <a:latin typeface="+mn-lt"/>
                        <a:ea typeface="+mn-ea"/>
                        <a:cs typeface="+mn-cs"/>
                        <a:sym typeface="Arial"/>
                      </a:endParaRPr>
                    </a:p>
                  </a:txBody>
                  <a:tcPr marL="9525" marR="9525" marT="9525" marB="0" anchor="ctr"/>
                </a:tc>
                <a:tc>
                  <a:txBody>
                    <a:bodyPr/>
                    <a:lstStyle/>
                    <a:p>
                      <a:pPr algn="ctr" fontAlgn="b"/>
                      <a:r>
                        <a:rPr lang="ru-RU" sz="900" b="0" i="1" u="none" strike="noStrike" cap="none">
                          <a:solidFill>
                            <a:schemeClr val="dk1"/>
                          </a:solidFill>
                          <a:latin typeface="+mn-lt"/>
                          <a:ea typeface="+mn-ea"/>
                          <a:cs typeface="+mn-cs"/>
                          <a:sym typeface="Arial"/>
                        </a:rPr>
                        <a:t>9112-9</a:t>
                      </a:r>
                    </a:p>
                  </a:txBody>
                  <a:tcPr marL="9525" marR="9525" marT="9525" marB="0" anchor="ctr"/>
                </a:tc>
                <a:tc>
                  <a:txBody>
                    <a:bodyPr/>
                    <a:lstStyle/>
                    <a:p>
                      <a:pPr algn="ctr" fontAlgn="ctr"/>
                      <a:r>
                        <a:rPr lang="ru-RU" sz="1050" b="1" i="0" u="none" strike="noStrike" cap="none" dirty="0">
                          <a:solidFill>
                            <a:schemeClr val="dk1"/>
                          </a:solidFill>
                          <a:latin typeface="+mn-lt"/>
                          <a:ea typeface="+mn-ea"/>
                          <a:cs typeface="+mn-cs"/>
                          <a:sym typeface="Arial"/>
                        </a:rPr>
                        <a:t>1 376</a:t>
                      </a:r>
                    </a:p>
                  </a:txBody>
                  <a:tcPr marL="9525" marR="9525" marT="9525" marB="0" anchor="ctr"/>
                </a:tc>
                <a:tc>
                  <a:txBody>
                    <a:bodyPr/>
                    <a:lstStyle/>
                    <a:p>
                      <a:pPr algn="ctr" fontAlgn="ctr"/>
                      <a:r>
                        <a:rPr lang="ru-RU" sz="900" b="0" i="0" u="none" strike="noStrike" cap="none">
                          <a:solidFill>
                            <a:schemeClr val="dk1"/>
                          </a:solidFill>
                          <a:latin typeface="+mn-lt"/>
                          <a:ea typeface="+mn-ea"/>
                          <a:cs typeface="+mn-cs"/>
                          <a:sym typeface="Arial"/>
                        </a:rPr>
                        <a:t>279</a:t>
                      </a:r>
                    </a:p>
                  </a:txBody>
                  <a:tcPr marL="9525" marR="9525" marT="9525" marB="0" anchor="ctr"/>
                </a:tc>
                <a:tc>
                  <a:txBody>
                    <a:bodyPr/>
                    <a:lstStyle/>
                    <a:p>
                      <a:pPr algn="ctr" fontAlgn="ctr"/>
                      <a:r>
                        <a:rPr lang="ru-RU" sz="900" b="0" i="0" u="none" strike="noStrike" cap="none">
                          <a:solidFill>
                            <a:schemeClr val="dk1"/>
                          </a:solidFill>
                          <a:latin typeface="+mn-lt"/>
                          <a:ea typeface="+mn-ea"/>
                          <a:cs typeface="+mn-cs"/>
                          <a:sym typeface="Arial"/>
                        </a:rPr>
                        <a:t>346</a:t>
                      </a:r>
                    </a:p>
                  </a:txBody>
                  <a:tcPr marL="9525" marR="9525" marT="9525" marB="0" anchor="ctr"/>
                </a:tc>
                <a:tc>
                  <a:txBody>
                    <a:bodyPr/>
                    <a:lstStyle/>
                    <a:p>
                      <a:pPr algn="ctr" fontAlgn="ctr"/>
                      <a:r>
                        <a:rPr lang="ru-RU" sz="900" b="0" i="0" u="none" strike="noStrike" cap="none" dirty="0">
                          <a:solidFill>
                            <a:schemeClr val="dk1"/>
                          </a:solidFill>
                          <a:latin typeface="+mn-lt"/>
                          <a:ea typeface="+mn-ea"/>
                          <a:cs typeface="+mn-cs"/>
                          <a:sym typeface="Arial"/>
                        </a:rPr>
                        <a:t>343</a:t>
                      </a:r>
                    </a:p>
                  </a:txBody>
                  <a:tcPr marL="9525" marR="9525" marT="9525" marB="0" anchor="ctr"/>
                </a:tc>
                <a:tc>
                  <a:txBody>
                    <a:bodyPr/>
                    <a:lstStyle/>
                    <a:p>
                      <a:pPr algn="ctr" fontAlgn="ctr"/>
                      <a:r>
                        <a:rPr lang="ru-RU" sz="900" b="0" i="0" u="none" strike="noStrike" cap="none">
                          <a:solidFill>
                            <a:schemeClr val="dk1"/>
                          </a:solidFill>
                          <a:latin typeface="+mn-lt"/>
                          <a:ea typeface="+mn-ea"/>
                          <a:cs typeface="+mn-cs"/>
                          <a:sym typeface="Arial"/>
                        </a:rPr>
                        <a:t>408</a:t>
                      </a:r>
                    </a:p>
                  </a:txBody>
                  <a:tcPr marL="9525" marR="9525" marT="9525" marB="0" anchor="ctr"/>
                </a:tc>
                <a:tc>
                  <a:txBody>
                    <a:bodyPr/>
                    <a:lstStyle/>
                    <a:p>
                      <a:pPr algn="ctr" fontAlgn="ctr"/>
                      <a:r>
                        <a:rPr lang="ru-RU" sz="1050" b="1" i="0" u="none" strike="noStrike" cap="none" dirty="0">
                          <a:solidFill>
                            <a:schemeClr val="dk1"/>
                          </a:solidFill>
                          <a:latin typeface="+mn-lt"/>
                          <a:ea typeface="+mn-ea"/>
                          <a:cs typeface="+mn-cs"/>
                          <a:sym typeface="Arial"/>
                        </a:rPr>
                        <a:t>2,3%</a:t>
                      </a:r>
                    </a:p>
                  </a:txBody>
                  <a:tcPr marL="9525" marR="9525" marT="9525" marB="0" anchor="ctr"/>
                </a:tc>
                <a:extLst>
                  <a:ext uri="{0D108BD9-81ED-4DB2-BD59-A6C34878D82A}">
                    <a16:rowId xmlns:a16="http://schemas.microsoft.com/office/drawing/2014/main" val="1542005649"/>
                  </a:ext>
                </a:extLst>
              </a:tr>
              <a:tr h="252035">
                <a:tc vMerge="1">
                  <a:txBody>
                    <a:bodyPr/>
                    <a:lstStyle/>
                    <a:p>
                      <a:endParaRPr lang="ru-KZ" sz="1100" dirty="0"/>
                    </a:p>
                  </a:txBody>
                  <a:tcPr/>
                </a:tc>
                <a:tc>
                  <a:txBody>
                    <a:bodyPr/>
                    <a:lstStyle/>
                    <a:p>
                      <a:pPr marL="72000" marR="0" algn="l" rtl="0" eaLnBrk="1" fontAlgn="b" hangingPunct="1">
                        <a:lnSpc>
                          <a:spcPct val="100000"/>
                        </a:lnSpc>
                        <a:spcBef>
                          <a:spcPts val="0"/>
                        </a:spcBef>
                        <a:spcAft>
                          <a:spcPts val="0"/>
                        </a:spcAft>
                        <a:buNone/>
                      </a:pPr>
                      <a:r>
                        <a:rPr lang="ru-RU" sz="800" b="0" i="0" u="none" strike="noStrike" cap="none" dirty="0">
                          <a:solidFill>
                            <a:schemeClr val="dk1"/>
                          </a:solidFill>
                          <a:latin typeface="+mn-lt"/>
                          <a:ea typeface="+mn-ea"/>
                          <a:cs typeface="+mn-cs"/>
                          <a:sym typeface="Arial"/>
                        </a:rPr>
                        <a:t>4 </a:t>
                      </a:r>
                      <a:r>
                        <a:rPr lang="ru-RU" sz="800" b="0" i="0" u="none" strike="noStrike" cap="none" dirty="0" err="1">
                          <a:solidFill>
                            <a:schemeClr val="dk1"/>
                          </a:solidFill>
                          <a:latin typeface="+mn-lt"/>
                          <a:ea typeface="+mn-ea"/>
                          <a:cs typeface="+mn-cs"/>
                          <a:sym typeface="Arial"/>
                        </a:rPr>
                        <a:t>Басқа</a:t>
                      </a:r>
                      <a:r>
                        <a:rPr lang="ru-RU" sz="800" b="0" i="0" u="none" strike="noStrike" cap="none" dirty="0">
                          <a:solidFill>
                            <a:schemeClr val="dk1"/>
                          </a:solidFill>
                          <a:latin typeface="+mn-lt"/>
                          <a:ea typeface="+mn-ea"/>
                          <a:cs typeface="+mn-cs"/>
                          <a:sym typeface="Arial"/>
                        </a:rPr>
                        <a:t> да </a:t>
                      </a:r>
                      <a:r>
                        <a:rPr lang="ru-RU" sz="800" b="0" i="0" u="none" strike="noStrike" cap="none" dirty="0" err="1">
                          <a:solidFill>
                            <a:schemeClr val="dk1"/>
                          </a:solidFill>
                          <a:latin typeface="+mn-lt"/>
                          <a:ea typeface="+mn-ea"/>
                          <a:cs typeface="+mn-cs"/>
                          <a:sym typeface="Arial"/>
                        </a:rPr>
                        <a:t>күзетшілер</a:t>
                      </a:r>
                      <a:r>
                        <a:rPr lang="ru-RU" sz="800" b="0" i="0" u="none" strike="noStrike" cap="none" dirty="0">
                          <a:solidFill>
                            <a:schemeClr val="dk1"/>
                          </a:solidFill>
                          <a:latin typeface="+mn-lt"/>
                          <a:ea typeface="+mn-ea"/>
                          <a:cs typeface="+mn-cs"/>
                          <a:sym typeface="Arial"/>
                        </a:rPr>
                        <a:t>, </a:t>
                      </a:r>
                      <a:r>
                        <a:rPr lang="ru-RU" sz="800" b="0" i="0" u="none" strike="noStrike" cap="none" dirty="0" err="1">
                          <a:solidFill>
                            <a:schemeClr val="dk1"/>
                          </a:solidFill>
                          <a:latin typeface="+mn-lt"/>
                          <a:ea typeface="+mn-ea"/>
                          <a:cs typeface="+mn-cs"/>
                          <a:sym typeface="Arial"/>
                        </a:rPr>
                        <a:t>инкассаторлар</a:t>
                      </a:r>
                      <a:r>
                        <a:rPr lang="ru-RU" sz="800" b="0" i="0" u="none" strike="noStrike" cap="none" dirty="0">
                          <a:solidFill>
                            <a:schemeClr val="dk1"/>
                          </a:solidFill>
                          <a:latin typeface="+mn-lt"/>
                          <a:ea typeface="+mn-ea"/>
                          <a:cs typeface="+mn-cs"/>
                          <a:sym typeface="Arial"/>
                        </a:rPr>
                        <a:t> </a:t>
                      </a:r>
                      <a:r>
                        <a:rPr lang="ru-RU" sz="800" b="0" i="0" u="none" strike="noStrike" cap="none" dirty="0" err="1">
                          <a:solidFill>
                            <a:schemeClr val="dk1"/>
                          </a:solidFill>
                          <a:latin typeface="+mn-lt"/>
                          <a:ea typeface="+mn-ea"/>
                          <a:cs typeface="+mn-cs"/>
                          <a:sym typeface="Arial"/>
                        </a:rPr>
                        <a:t>және</a:t>
                      </a:r>
                      <a:r>
                        <a:rPr lang="ru-RU" sz="800" b="0" i="0" u="none" strike="noStrike" cap="none" dirty="0">
                          <a:solidFill>
                            <a:schemeClr val="dk1"/>
                          </a:solidFill>
                          <a:latin typeface="+mn-lt"/>
                          <a:ea typeface="+mn-ea"/>
                          <a:cs typeface="+mn-cs"/>
                          <a:sym typeface="Arial"/>
                        </a:rPr>
                        <a:t>  </a:t>
                      </a:r>
                      <a:r>
                        <a:rPr lang="ru-RU" sz="800" b="0" i="0" u="none" strike="noStrike" cap="none" dirty="0" err="1">
                          <a:solidFill>
                            <a:schemeClr val="dk1"/>
                          </a:solidFill>
                          <a:latin typeface="+mn-lt"/>
                          <a:ea typeface="+mn-ea"/>
                          <a:cs typeface="+mn-cs"/>
                          <a:sym typeface="Arial"/>
                        </a:rPr>
                        <a:t>тектес</a:t>
                      </a:r>
                      <a:r>
                        <a:rPr lang="ru-RU" sz="800" b="0" i="0" u="none" strike="noStrike" cap="none" dirty="0">
                          <a:solidFill>
                            <a:schemeClr val="dk1"/>
                          </a:solidFill>
                          <a:latin typeface="+mn-lt"/>
                          <a:ea typeface="+mn-ea"/>
                          <a:cs typeface="+mn-cs"/>
                          <a:sym typeface="Arial"/>
                        </a:rPr>
                        <a:t> </a:t>
                      </a:r>
                      <a:r>
                        <a:rPr lang="ru-RU" sz="800" b="0" i="0" u="none" strike="noStrike" cap="none" dirty="0" err="1">
                          <a:solidFill>
                            <a:schemeClr val="dk1"/>
                          </a:solidFill>
                          <a:latin typeface="+mn-lt"/>
                          <a:ea typeface="+mn-ea"/>
                          <a:cs typeface="+mn-cs"/>
                          <a:sym typeface="Arial"/>
                        </a:rPr>
                        <a:t>қызметтер</a:t>
                      </a:r>
                      <a:endParaRPr lang="ru-RU" sz="800" b="0" i="0" u="none" strike="noStrike" cap="none" dirty="0">
                        <a:solidFill>
                          <a:schemeClr val="dk1"/>
                        </a:solidFill>
                        <a:latin typeface="+mn-lt"/>
                        <a:ea typeface="+mn-ea"/>
                        <a:cs typeface="+mn-cs"/>
                        <a:sym typeface="Arial"/>
                      </a:endParaRPr>
                    </a:p>
                  </a:txBody>
                  <a:tcPr marL="9525" marR="9525" marT="9525" marB="0" anchor="ctr"/>
                </a:tc>
                <a:tc>
                  <a:txBody>
                    <a:bodyPr/>
                    <a:lstStyle/>
                    <a:p>
                      <a:pPr algn="ctr" fontAlgn="b"/>
                      <a:r>
                        <a:rPr lang="ru-RU" sz="900" b="0" i="1" u="none" strike="noStrike" cap="none" dirty="0">
                          <a:solidFill>
                            <a:schemeClr val="dk1"/>
                          </a:solidFill>
                          <a:latin typeface="+mn-lt"/>
                          <a:ea typeface="+mn-ea"/>
                          <a:cs typeface="+mn-cs"/>
                          <a:sym typeface="Arial"/>
                        </a:rPr>
                        <a:t>5414-9</a:t>
                      </a:r>
                    </a:p>
                  </a:txBody>
                  <a:tcPr marL="9525" marR="9525" marT="9525" marB="0" anchor="ctr"/>
                </a:tc>
                <a:tc>
                  <a:txBody>
                    <a:bodyPr/>
                    <a:lstStyle/>
                    <a:p>
                      <a:pPr algn="ctr" fontAlgn="ctr"/>
                      <a:r>
                        <a:rPr lang="ru-RU" sz="1050" b="1" i="0" u="none" strike="noStrike" cap="none">
                          <a:solidFill>
                            <a:schemeClr val="dk1"/>
                          </a:solidFill>
                          <a:latin typeface="+mn-lt"/>
                          <a:ea typeface="+mn-ea"/>
                          <a:cs typeface="+mn-cs"/>
                          <a:sym typeface="Arial"/>
                        </a:rPr>
                        <a:t>1 224</a:t>
                      </a:r>
                    </a:p>
                  </a:txBody>
                  <a:tcPr marL="9525" marR="9525" marT="9525" marB="0" anchor="ctr"/>
                </a:tc>
                <a:tc>
                  <a:txBody>
                    <a:bodyPr/>
                    <a:lstStyle/>
                    <a:p>
                      <a:pPr algn="ctr" fontAlgn="ctr"/>
                      <a:r>
                        <a:rPr lang="ru-RU" sz="900" b="0" i="0" u="none" strike="noStrike" cap="none">
                          <a:solidFill>
                            <a:schemeClr val="dk1"/>
                          </a:solidFill>
                          <a:latin typeface="+mn-lt"/>
                          <a:ea typeface="+mn-ea"/>
                          <a:cs typeface="+mn-cs"/>
                          <a:sym typeface="Arial"/>
                        </a:rPr>
                        <a:t>236</a:t>
                      </a:r>
                    </a:p>
                  </a:txBody>
                  <a:tcPr marL="9525" marR="9525" marT="9525" marB="0" anchor="ctr"/>
                </a:tc>
                <a:tc>
                  <a:txBody>
                    <a:bodyPr/>
                    <a:lstStyle/>
                    <a:p>
                      <a:pPr algn="ctr" fontAlgn="ctr"/>
                      <a:r>
                        <a:rPr lang="ru-RU" sz="900" b="0" i="0" u="none" strike="noStrike" cap="none">
                          <a:solidFill>
                            <a:schemeClr val="dk1"/>
                          </a:solidFill>
                          <a:latin typeface="+mn-lt"/>
                          <a:ea typeface="+mn-ea"/>
                          <a:cs typeface="+mn-cs"/>
                          <a:sym typeface="Arial"/>
                        </a:rPr>
                        <a:t>279</a:t>
                      </a:r>
                    </a:p>
                  </a:txBody>
                  <a:tcPr marL="9525" marR="9525" marT="9525" marB="0" anchor="ctr"/>
                </a:tc>
                <a:tc>
                  <a:txBody>
                    <a:bodyPr/>
                    <a:lstStyle/>
                    <a:p>
                      <a:pPr algn="ctr" fontAlgn="ctr"/>
                      <a:r>
                        <a:rPr lang="ru-RU" sz="900" b="0" i="0" u="none" strike="noStrike" cap="none" dirty="0">
                          <a:solidFill>
                            <a:schemeClr val="dk1"/>
                          </a:solidFill>
                          <a:latin typeface="+mn-lt"/>
                          <a:ea typeface="+mn-ea"/>
                          <a:cs typeface="+mn-cs"/>
                          <a:sym typeface="Arial"/>
                        </a:rPr>
                        <a:t>311</a:t>
                      </a:r>
                    </a:p>
                  </a:txBody>
                  <a:tcPr marL="9525" marR="9525" marT="9525" marB="0" anchor="ctr"/>
                </a:tc>
                <a:tc>
                  <a:txBody>
                    <a:bodyPr/>
                    <a:lstStyle/>
                    <a:p>
                      <a:pPr algn="ctr" fontAlgn="ctr"/>
                      <a:r>
                        <a:rPr lang="ru-RU" sz="900" b="0" i="0" u="none" strike="noStrike" cap="none">
                          <a:solidFill>
                            <a:schemeClr val="dk1"/>
                          </a:solidFill>
                          <a:latin typeface="+mn-lt"/>
                          <a:ea typeface="+mn-ea"/>
                          <a:cs typeface="+mn-cs"/>
                          <a:sym typeface="Arial"/>
                        </a:rPr>
                        <a:t>398</a:t>
                      </a:r>
                    </a:p>
                  </a:txBody>
                  <a:tcPr marL="9525" marR="9525" marT="9525" marB="0" anchor="ctr"/>
                </a:tc>
                <a:tc>
                  <a:txBody>
                    <a:bodyPr/>
                    <a:lstStyle/>
                    <a:p>
                      <a:pPr algn="ctr" fontAlgn="ctr"/>
                      <a:r>
                        <a:rPr lang="ru-RU" sz="1050" b="1" i="0" u="none" strike="noStrike" cap="none">
                          <a:solidFill>
                            <a:schemeClr val="dk1"/>
                          </a:solidFill>
                          <a:latin typeface="+mn-lt"/>
                          <a:ea typeface="+mn-ea"/>
                          <a:cs typeface="+mn-cs"/>
                          <a:sym typeface="Arial"/>
                        </a:rPr>
                        <a:t>2,0%</a:t>
                      </a:r>
                    </a:p>
                  </a:txBody>
                  <a:tcPr marL="9525" marR="9525" marT="9525" marB="0" anchor="ctr"/>
                </a:tc>
                <a:extLst>
                  <a:ext uri="{0D108BD9-81ED-4DB2-BD59-A6C34878D82A}">
                    <a16:rowId xmlns:a16="http://schemas.microsoft.com/office/drawing/2014/main" val="2119351882"/>
                  </a:ext>
                </a:extLst>
              </a:tr>
              <a:tr h="252035">
                <a:tc vMerge="1">
                  <a:txBody>
                    <a:bodyPr/>
                    <a:lstStyle/>
                    <a:p>
                      <a:endParaRPr lang="ru-KZ" sz="1100" dirty="0"/>
                    </a:p>
                  </a:txBody>
                  <a:tcPr/>
                </a:tc>
                <a:tc>
                  <a:txBody>
                    <a:bodyPr/>
                    <a:lstStyle/>
                    <a:p>
                      <a:pPr marL="72000" marR="0" algn="l" rtl="0" eaLnBrk="1" fontAlgn="b" hangingPunct="1">
                        <a:lnSpc>
                          <a:spcPct val="100000"/>
                        </a:lnSpc>
                        <a:spcBef>
                          <a:spcPts val="0"/>
                        </a:spcBef>
                        <a:spcAft>
                          <a:spcPts val="0"/>
                        </a:spcAft>
                        <a:buNone/>
                      </a:pPr>
                      <a:r>
                        <a:rPr lang="ru-RU" sz="800" b="0" i="0" u="none" strike="noStrike" cap="none" dirty="0">
                          <a:solidFill>
                            <a:schemeClr val="dk1"/>
                          </a:solidFill>
                          <a:latin typeface="+mn-lt"/>
                          <a:ea typeface="+mn-ea"/>
                          <a:cs typeface="+mn-cs"/>
                          <a:sym typeface="Arial"/>
                        </a:rPr>
                        <a:t>5 </a:t>
                      </a:r>
                      <a:r>
                        <a:rPr lang="ru-RU" sz="800" b="0" i="0" u="none" strike="noStrike" cap="none" dirty="0" err="1">
                          <a:solidFill>
                            <a:schemeClr val="dk1"/>
                          </a:solidFill>
                          <a:latin typeface="+mn-lt"/>
                          <a:ea typeface="+mn-ea"/>
                          <a:cs typeface="+mn-cs"/>
                          <a:sym typeface="Arial"/>
                        </a:rPr>
                        <a:t>Күтім</a:t>
                      </a:r>
                      <a:r>
                        <a:rPr lang="ru-RU" sz="800" b="0" i="0" u="none" strike="noStrike" cap="none" dirty="0">
                          <a:solidFill>
                            <a:schemeClr val="dk1"/>
                          </a:solidFill>
                          <a:latin typeface="+mn-lt"/>
                          <a:ea typeface="+mn-ea"/>
                          <a:cs typeface="+mn-cs"/>
                          <a:sym typeface="Arial"/>
                        </a:rPr>
                        <a:t> </a:t>
                      </a:r>
                      <a:r>
                        <a:rPr lang="ru-RU" sz="800" b="0" i="0" u="none" strike="noStrike" cap="none" dirty="0" err="1">
                          <a:solidFill>
                            <a:schemeClr val="dk1"/>
                          </a:solidFill>
                          <a:latin typeface="+mn-lt"/>
                          <a:ea typeface="+mn-ea"/>
                          <a:cs typeface="+mn-cs"/>
                          <a:sym typeface="Arial"/>
                        </a:rPr>
                        <a:t>жөніндегі</a:t>
                      </a:r>
                      <a:r>
                        <a:rPr lang="ru-RU" sz="800" b="0" i="0" u="none" strike="noStrike" cap="none" dirty="0">
                          <a:solidFill>
                            <a:schemeClr val="dk1"/>
                          </a:solidFill>
                          <a:latin typeface="+mn-lt"/>
                          <a:ea typeface="+mn-ea"/>
                          <a:cs typeface="+mn-cs"/>
                          <a:sym typeface="Arial"/>
                        </a:rPr>
                        <a:t> орта </a:t>
                      </a:r>
                      <a:r>
                        <a:rPr lang="ru-RU" sz="800" b="0" i="0" u="none" strike="noStrike" cap="none" dirty="0" err="1">
                          <a:solidFill>
                            <a:schemeClr val="dk1"/>
                          </a:solidFill>
                          <a:latin typeface="+mn-lt"/>
                          <a:ea typeface="+mn-ea"/>
                          <a:cs typeface="+mn-cs"/>
                          <a:sym typeface="Arial"/>
                        </a:rPr>
                        <a:t>медициналық</a:t>
                      </a:r>
                      <a:r>
                        <a:rPr lang="ru-RU" sz="800" b="0" i="0" u="none" strike="noStrike" cap="none" dirty="0">
                          <a:solidFill>
                            <a:schemeClr val="dk1"/>
                          </a:solidFill>
                          <a:latin typeface="+mn-lt"/>
                          <a:ea typeface="+mn-ea"/>
                          <a:cs typeface="+mn-cs"/>
                          <a:sym typeface="Arial"/>
                        </a:rPr>
                        <a:t> персонал</a:t>
                      </a:r>
                    </a:p>
                  </a:txBody>
                  <a:tcPr marL="9525" marR="9525" marT="9525" marB="0" anchor="ctr">
                    <a:lnB w="28575" cap="flat" cmpd="sng" algn="ctr">
                      <a:solidFill>
                        <a:schemeClr val="bg2"/>
                      </a:solidFill>
                      <a:prstDash val="solid"/>
                      <a:round/>
                      <a:headEnd type="none" w="med" len="med"/>
                      <a:tailEnd type="none" w="med" len="med"/>
                    </a:lnB>
                  </a:tcPr>
                </a:tc>
                <a:tc>
                  <a:txBody>
                    <a:bodyPr/>
                    <a:lstStyle/>
                    <a:p>
                      <a:pPr algn="ctr" fontAlgn="b"/>
                      <a:r>
                        <a:rPr lang="ru-RU" sz="900" b="0" i="1" u="none" strike="noStrike" cap="none">
                          <a:solidFill>
                            <a:schemeClr val="dk1"/>
                          </a:solidFill>
                          <a:latin typeface="+mn-lt"/>
                          <a:ea typeface="+mn-ea"/>
                          <a:cs typeface="+mn-cs"/>
                          <a:sym typeface="Arial"/>
                        </a:rPr>
                        <a:t>3221-0</a:t>
                      </a:r>
                    </a:p>
                  </a:txBody>
                  <a:tcPr marL="9525" marR="9525" marT="9525" marB="0" anchor="ctr">
                    <a:lnB w="28575" cap="flat" cmpd="sng" algn="ctr">
                      <a:solidFill>
                        <a:schemeClr val="bg2"/>
                      </a:solidFill>
                      <a:prstDash val="solid"/>
                      <a:round/>
                      <a:headEnd type="none" w="med" len="med"/>
                      <a:tailEnd type="none" w="med" len="med"/>
                    </a:lnB>
                  </a:tcPr>
                </a:tc>
                <a:tc>
                  <a:txBody>
                    <a:bodyPr/>
                    <a:lstStyle/>
                    <a:p>
                      <a:pPr algn="ctr" fontAlgn="ctr"/>
                      <a:r>
                        <a:rPr lang="ru-RU" sz="1050" b="1" i="0" u="none" strike="noStrike" cap="none" dirty="0">
                          <a:solidFill>
                            <a:schemeClr val="dk1"/>
                          </a:solidFill>
                          <a:latin typeface="+mn-lt"/>
                          <a:ea typeface="+mn-ea"/>
                          <a:cs typeface="+mn-cs"/>
                          <a:sym typeface="Arial"/>
                        </a:rPr>
                        <a:t>1 222</a:t>
                      </a:r>
                    </a:p>
                  </a:txBody>
                  <a:tcPr marL="9525" marR="9525" marT="9525" marB="0" anchor="ctr">
                    <a:lnB w="28575" cap="flat" cmpd="sng" algn="ctr">
                      <a:solidFill>
                        <a:schemeClr val="bg2"/>
                      </a:solidFill>
                      <a:prstDash val="solid"/>
                      <a:round/>
                      <a:headEnd type="none" w="med" len="med"/>
                      <a:tailEnd type="none" w="med" len="med"/>
                    </a:lnB>
                  </a:tcPr>
                </a:tc>
                <a:tc>
                  <a:txBody>
                    <a:bodyPr/>
                    <a:lstStyle/>
                    <a:p>
                      <a:pPr algn="ctr" fontAlgn="ctr"/>
                      <a:r>
                        <a:rPr lang="ru-RU" sz="900" b="0" i="0" u="none" strike="noStrike" cap="none">
                          <a:solidFill>
                            <a:schemeClr val="dk1"/>
                          </a:solidFill>
                          <a:latin typeface="+mn-lt"/>
                          <a:ea typeface="+mn-ea"/>
                          <a:cs typeface="+mn-cs"/>
                          <a:sym typeface="Arial"/>
                        </a:rPr>
                        <a:t>275</a:t>
                      </a:r>
                    </a:p>
                  </a:txBody>
                  <a:tcPr marL="9525" marR="9525" marT="9525" marB="0" anchor="ctr">
                    <a:lnB w="28575" cap="flat" cmpd="sng" algn="ctr">
                      <a:solidFill>
                        <a:schemeClr val="bg2"/>
                      </a:solidFill>
                      <a:prstDash val="solid"/>
                      <a:round/>
                      <a:headEnd type="none" w="med" len="med"/>
                      <a:tailEnd type="none" w="med" len="med"/>
                    </a:lnB>
                  </a:tcPr>
                </a:tc>
                <a:tc>
                  <a:txBody>
                    <a:bodyPr/>
                    <a:lstStyle/>
                    <a:p>
                      <a:pPr algn="ctr" fontAlgn="ctr"/>
                      <a:r>
                        <a:rPr lang="ru-RU" sz="900" b="0" i="0" u="none" strike="noStrike" cap="none">
                          <a:solidFill>
                            <a:schemeClr val="dk1"/>
                          </a:solidFill>
                          <a:latin typeface="+mn-lt"/>
                          <a:ea typeface="+mn-ea"/>
                          <a:cs typeface="+mn-cs"/>
                          <a:sym typeface="Arial"/>
                        </a:rPr>
                        <a:t>369</a:t>
                      </a:r>
                    </a:p>
                  </a:txBody>
                  <a:tcPr marL="9525" marR="9525" marT="9525" marB="0" anchor="ctr">
                    <a:lnB w="28575" cap="flat" cmpd="sng" algn="ctr">
                      <a:solidFill>
                        <a:schemeClr val="bg2"/>
                      </a:solidFill>
                      <a:prstDash val="solid"/>
                      <a:round/>
                      <a:headEnd type="none" w="med" len="med"/>
                      <a:tailEnd type="none" w="med" len="med"/>
                    </a:lnB>
                  </a:tcPr>
                </a:tc>
                <a:tc>
                  <a:txBody>
                    <a:bodyPr/>
                    <a:lstStyle/>
                    <a:p>
                      <a:pPr algn="ctr" fontAlgn="ctr"/>
                      <a:r>
                        <a:rPr lang="ru-RU" sz="900" b="0" i="0" u="none" strike="noStrike" cap="none" dirty="0">
                          <a:solidFill>
                            <a:schemeClr val="dk1"/>
                          </a:solidFill>
                          <a:latin typeface="+mn-lt"/>
                          <a:ea typeface="+mn-ea"/>
                          <a:cs typeface="+mn-cs"/>
                          <a:sym typeface="Arial"/>
                        </a:rPr>
                        <a:t>296</a:t>
                      </a:r>
                    </a:p>
                  </a:txBody>
                  <a:tcPr marL="9525" marR="9525" marT="9525" marB="0" anchor="ctr">
                    <a:lnB w="28575" cap="flat" cmpd="sng" algn="ctr">
                      <a:solidFill>
                        <a:schemeClr val="bg2"/>
                      </a:solidFill>
                      <a:prstDash val="solid"/>
                      <a:round/>
                      <a:headEnd type="none" w="med" len="med"/>
                      <a:tailEnd type="none" w="med" len="med"/>
                    </a:lnB>
                  </a:tcPr>
                </a:tc>
                <a:tc>
                  <a:txBody>
                    <a:bodyPr/>
                    <a:lstStyle/>
                    <a:p>
                      <a:pPr algn="ctr" fontAlgn="ctr"/>
                      <a:r>
                        <a:rPr lang="ru-RU" sz="900" b="0" i="0" u="none" strike="noStrike" cap="none">
                          <a:solidFill>
                            <a:schemeClr val="dk1"/>
                          </a:solidFill>
                          <a:latin typeface="+mn-lt"/>
                          <a:ea typeface="+mn-ea"/>
                          <a:cs typeface="+mn-cs"/>
                          <a:sym typeface="Arial"/>
                        </a:rPr>
                        <a:t>282</a:t>
                      </a:r>
                    </a:p>
                  </a:txBody>
                  <a:tcPr marL="9525" marR="9525" marT="9525" marB="0" anchor="ctr">
                    <a:lnB w="28575" cap="flat" cmpd="sng" algn="ctr">
                      <a:solidFill>
                        <a:schemeClr val="bg2"/>
                      </a:solidFill>
                      <a:prstDash val="solid"/>
                      <a:round/>
                      <a:headEnd type="none" w="med" len="med"/>
                      <a:tailEnd type="none" w="med" len="med"/>
                    </a:lnB>
                  </a:tcPr>
                </a:tc>
                <a:tc>
                  <a:txBody>
                    <a:bodyPr/>
                    <a:lstStyle/>
                    <a:p>
                      <a:pPr algn="ctr" fontAlgn="ctr"/>
                      <a:r>
                        <a:rPr lang="ru-RU" sz="1050" b="1" i="0" u="none" strike="noStrike" cap="none" dirty="0">
                          <a:solidFill>
                            <a:schemeClr val="dk1"/>
                          </a:solidFill>
                          <a:latin typeface="+mn-lt"/>
                          <a:ea typeface="+mn-ea"/>
                          <a:cs typeface="+mn-cs"/>
                          <a:sym typeface="Arial"/>
                        </a:rPr>
                        <a:t>2,0%</a:t>
                      </a:r>
                    </a:p>
                  </a:txBody>
                  <a:tcPr marL="9525" marR="9525" marT="9525" marB="0" anchor="ctr">
                    <a:lnB w="28575" cap="flat" cmpd="sng" algn="ctr">
                      <a:solidFill>
                        <a:schemeClr val="bg2"/>
                      </a:solidFill>
                      <a:prstDash val="solid"/>
                      <a:round/>
                      <a:headEnd type="none" w="med" len="med"/>
                      <a:tailEnd type="none" w="med" len="med"/>
                    </a:lnB>
                  </a:tcPr>
                </a:tc>
                <a:extLst>
                  <a:ext uri="{0D108BD9-81ED-4DB2-BD59-A6C34878D82A}">
                    <a16:rowId xmlns:a16="http://schemas.microsoft.com/office/drawing/2014/main" val="4147065920"/>
                  </a:ext>
                </a:extLst>
              </a:tr>
              <a:tr h="252035">
                <a:tc rowSpan="5">
                  <a:txBody>
                    <a:bodyPr/>
                    <a:lstStyle/>
                    <a:p>
                      <a:pPr algn="ctr"/>
                      <a:r>
                        <a:rPr lang="ru-RU" sz="1100" dirty="0"/>
                        <a:t>2022</a:t>
                      </a:r>
                      <a:endParaRPr lang="ru-KZ" sz="1100" dirty="0"/>
                    </a:p>
                  </a:txBody>
                  <a:tcPr anchor="ctr">
                    <a:lnT w="28575" cap="flat" cmpd="sng" algn="ctr">
                      <a:solidFill>
                        <a:schemeClr val="bg2"/>
                      </a:solidFill>
                      <a:prstDash val="solid"/>
                      <a:round/>
                      <a:headEnd type="none" w="med" len="med"/>
                      <a:tailEnd type="none" w="med" len="med"/>
                    </a:lnT>
                  </a:tcPr>
                </a:tc>
                <a:tc>
                  <a:txBody>
                    <a:bodyPr/>
                    <a:lstStyle/>
                    <a:p>
                      <a:pPr marL="72000" marR="0" algn="l" rtl="0" eaLnBrk="1" fontAlgn="b" hangingPunct="1">
                        <a:lnSpc>
                          <a:spcPct val="100000"/>
                        </a:lnSpc>
                        <a:spcBef>
                          <a:spcPts val="0"/>
                        </a:spcBef>
                        <a:spcAft>
                          <a:spcPts val="0"/>
                        </a:spcAft>
                        <a:buNone/>
                      </a:pPr>
                      <a:r>
                        <a:rPr lang="ru-RU" sz="800" b="0" i="0" u="none" strike="noStrike" cap="none" dirty="0">
                          <a:solidFill>
                            <a:schemeClr val="dk1"/>
                          </a:solidFill>
                          <a:latin typeface="+mn-lt"/>
                          <a:ea typeface="+mn-ea"/>
                          <a:cs typeface="+mn-cs"/>
                          <a:sym typeface="Arial"/>
                        </a:rPr>
                        <a:t>1 </a:t>
                      </a:r>
                      <a:r>
                        <a:rPr lang="ru-RU" sz="800" b="0" i="0" u="none" strike="noStrike" cap="none" dirty="0" err="1">
                          <a:solidFill>
                            <a:schemeClr val="dk1"/>
                          </a:solidFill>
                          <a:latin typeface="+mn-lt"/>
                          <a:ea typeface="+mn-ea"/>
                          <a:cs typeface="+mn-cs"/>
                          <a:sym typeface="Arial"/>
                        </a:rPr>
                        <a:t>Басқа</a:t>
                      </a:r>
                      <a:r>
                        <a:rPr lang="ru-RU" sz="800" b="0" i="0" u="none" strike="noStrike" cap="none" dirty="0">
                          <a:solidFill>
                            <a:schemeClr val="dk1"/>
                          </a:solidFill>
                          <a:latin typeface="+mn-lt"/>
                          <a:ea typeface="+mn-ea"/>
                          <a:cs typeface="+mn-cs"/>
                          <a:sym typeface="Arial"/>
                        </a:rPr>
                        <a:t> да </a:t>
                      </a:r>
                      <a:r>
                        <a:rPr lang="ru-RU" sz="800" b="0" i="0" u="none" strike="noStrike" cap="none" dirty="0" err="1">
                          <a:solidFill>
                            <a:schemeClr val="dk1"/>
                          </a:solidFill>
                          <a:latin typeface="+mn-lt"/>
                          <a:ea typeface="+mn-ea"/>
                          <a:cs typeface="+mn-cs"/>
                          <a:sym typeface="Arial"/>
                        </a:rPr>
                        <a:t>күзетшілер</a:t>
                      </a:r>
                      <a:r>
                        <a:rPr lang="ru-RU" sz="800" b="0" i="0" u="none" strike="noStrike" cap="none" dirty="0">
                          <a:solidFill>
                            <a:schemeClr val="dk1"/>
                          </a:solidFill>
                          <a:latin typeface="+mn-lt"/>
                          <a:ea typeface="+mn-ea"/>
                          <a:cs typeface="+mn-cs"/>
                          <a:sym typeface="Arial"/>
                        </a:rPr>
                        <a:t>, </a:t>
                      </a:r>
                      <a:r>
                        <a:rPr lang="ru-RU" sz="800" b="0" i="0" u="none" strike="noStrike" cap="none" dirty="0" err="1">
                          <a:solidFill>
                            <a:schemeClr val="dk1"/>
                          </a:solidFill>
                          <a:latin typeface="+mn-lt"/>
                          <a:ea typeface="+mn-ea"/>
                          <a:cs typeface="+mn-cs"/>
                          <a:sym typeface="Arial"/>
                        </a:rPr>
                        <a:t>инкассаторлар</a:t>
                      </a:r>
                      <a:r>
                        <a:rPr lang="ru-RU" sz="800" b="0" i="0" u="none" strike="noStrike" cap="none" dirty="0">
                          <a:solidFill>
                            <a:schemeClr val="dk1"/>
                          </a:solidFill>
                          <a:latin typeface="+mn-lt"/>
                          <a:ea typeface="+mn-ea"/>
                          <a:cs typeface="+mn-cs"/>
                          <a:sym typeface="Arial"/>
                        </a:rPr>
                        <a:t> </a:t>
                      </a:r>
                      <a:r>
                        <a:rPr lang="ru-RU" sz="800" b="0" i="0" u="none" strike="noStrike" cap="none" dirty="0" err="1">
                          <a:solidFill>
                            <a:schemeClr val="dk1"/>
                          </a:solidFill>
                          <a:latin typeface="+mn-lt"/>
                          <a:ea typeface="+mn-ea"/>
                          <a:cs typeface="+mn-cs"/>
                          <a:sym typeface="Arial"/>
                        </a:rPr>
                        <a:t>және</a:t>
                      </a:r>
                      <a:r>
                        <a:rPr lang="ru-RU" sz="800" b="0" i="0" u="none" strike="noStrike" cap="none" dirty="0">
                          <a:solidFill>
                            <a:schemeClr val="dk1"/>
                          </a:solidFill>
                          <a:latin typeface="+mn-lt"/>
                          <a:ea typeface="+mn-ea"/>
                          <a:cs typeface="+mn-cs"/>
                          <a:sym typeface="Arial"/>
                        </a:rPr>
                        <a:t>  </a:t>
                      </a:r>
                      <a:r>
                        <a:rPr lang="ru-RU" sz="800" b="0" i="0" u="none" strike="noStrike" cap="none" dirty="0" err="1">
                          <a:solidFill>
                            <a:schemeClr val="dk1"/>
                          </a:solidFill>
                          <a:latin typeface="+mn-lt"/>
                          <a:ea typeface="+mn-ea"/>
                          <a:cs typeface="+mn-cs"/>
                          <a:sym typeface="Arial"/>
                        </a:rPr>
                        <a:t>тектес</a:t>
                      </a:r>
                      <a:r>
                        <a:rPr lang="ru-RU" sz="800" b="0" i="0" u="none" strike="noStrike" cap="none" dirty="0">
                          <a:solidFill>
                            <a:schemeClr val="dk1"/>
                          </a:solidFill>
                          <a:latin typeface="+mn-lt"/>
                          <a:ea typeface="+mn-ea"/>
                          <a:cs typeface="+mn-cs"/>
                          <a:sym typeface="Arial"/>
                        </a:rPr>
                        <a:t> </a:t>
                      </a:r>
                      <a:r>
                        <a:rPr lang="ru-RU" sz="800" b="0" i="0" u="none" strike="noStrike" cap="none" dirty="0" err="1">
                          <a:solidFill>
                            <a:schemeClr val="dk1"/>
                          </a:solidFill>
                          <a:latin typeface="+mn-lt"/>
                          <a:ea typeface="+mn-ea"/>
                          <a:cs typeface="+mn-cs"/>
                          <a:sym typeface="Arial"/>
                        </a:rPr>
                        <a:t>қызметтер</a:t>
                      </a:r>
                      <a:endParaRPr lang="ru-RU" sz="800" b="0" i="0" u="none" strike="noStrike" cap="none" dirty="0">
                        <a:solidFill>
                          <a:schemeClr val="dk1"/>
                        </a:solidFill>
                        <a:latin typeface="+mn-lt"/>
                        <a:ea typeface="+mn-ea"/>
                        <a:cs typeface="+mn-cs"/>
                        <a:sym typeface="Arial"/>
                      </a:endParaRPr>
                    </a:p>
                  </a:txBody>
                  <a:tcPr marL="9525" marR="9525" marT="9525" marB="0" anchor="ctr">
                    <a:lnT w="28575" cap="flat" cmpd="sng" algn="ctr">
                      <a:solidFill>
                        <a:schemeClr val="bg2"/>
                      </a:solidFill>
                      <a:prstDash val="solid"/>
                      <a:round/>
                      <a:headEnd type="none" w="med" len="med"/>
                      <a:tailEnd type="none" w="med" len="med"/>
                    </a:lnT>
                  </a:tcPr>
                </a:tc>
                <a:tc>
                  <a:txBody>
                    <a:bodyPr/>
                    <a:lstStyle/>
                    <a:p>
                      <a:pPr algn="ctr" fontAlgn="b"/>
                      <a:r>
                        <a:rPr lang="ru-RU" sz="900" b="0" i="1" u="none" strike="noStrike" cap="none" dirty="0">
                          <a:solidFill>
                            <a:schemeClr val="dk1"/>
                          </a:solidFill>
                          <a:latin typeface="+mn-lt"/>
                          <a:ea typeface="+mn-ea"/>
                          <a:cs typeface="+mn-cs"/>
                          <a:sym typeface="Arial"/>
                        </a:rPr>
                        <a:t>5414-9</a:t>
                      </a:r>
                    </a:p>
                  </a:txBody>
                  <a:tcPr marL="9525" marR="9525" marT="9525" marB="0" anchor="ctr">
                    <a:lnT w="28575" cap="flat" cmpd="sng" algn="ctr">
                      <a:solidFill>
                        <a:schemeClr val="bg2"/>
                      </a:solidFill>
                      <a:prstDash val="solid"/>
                      <a:round/>
                      <a:headEnd type="none" w="med" len="med"/>
                      <a:tailEnd type="none" w="med" len="med"/>
                    </a:lnT>
                  </a:tcPr>
                </a:tc>
                <a:tc>
                  <a:txBody>
                    <a:bodyPr/>
                    <a:lstStyle/>
                    <a:p>
                      <a:pPr algn="ctr" fontAlgn="ctr"/>
                      <a:r>
                        <a:rPr lang="ru-RU" sz="1050" b="1" i="0" u="none" strike="noStrike" cap="none" dirty="0">
                          <a:solidFill>
                            <a:schemeClr val="dk1"/>
                          </a:solidFill>
                          <a:latin typeface="+mn-lt"/>
                          <a:ea typeface="+mn-ea"/>
                          <a:cs typeface="+mn-cs"/>
                          <a:sym typeface="Arial"/>
                        </a:rPr>
                        <a:t>2 737</a:t>
                      </a:r>
                    </a:p>
                  </a:txBody>
                  <a:tcPr marL="9525" marR="9525" marT="9525" marB="0" anchor="ctr">
                    <a:lnT w="28575" cap="flat" cmpd="sng" algn="ctr">
                      <a:solidFill>
                        <a:schemeClr val="bg2"/>
                      </a:solidFill>
                      <a:prstDash val="solid"/>
                      <a:round/>
                      <a:headEnd type="none" w="med" len="med"/>
                      <a:tailEnd type="none" w="med" len="med"/>
                    </a:lnT>
                  </a:tcPr>
                </a:tc>
                <a:tc>
                  <a:txBody>
                    <a:bodyPr/>
                    <a:lstStyle/>
                    <a:p>
                      <a:pPr algn="ctr" fontAlgn="ctr"/>
                      <a:r>
                        <a:rPr lang="ru-RU" sz="900" b="0" i="0" u="none" strike="noStrike" cap="none">
                          <a:solidFill>
                            <a:schemeClr val="dk1"/>
                          </a:solidFill>
                          <a:latin typeface="+mn-lt"/>
                          <a:ea typeface="+mn-ea"/>
                          <a:cs typeface="+mn-cs"/>
                          <a:sym typeface="Arial"/>
                        </a:rPr>
                        <a:t>526</a:t>
                      </a:r>
                    </a:p>
                  </a:txBody>
                  <a:tcPr marL="9525" marR="9525" marT="9525" marB="0" anchor="ctr">
                    <a:lnT w="28575" cap="flat" cmpd="sng" algn="ctr">
                      <a:solidFill>
                        <a:schemeClr val="bg2"/>
                      </a:solidFill>
                      <a:prstDash val="solid"/>
                      <a:round/>
                      <a:headEnd type="none" w="med" len="med"/>
                      <a:tailEnd type="none" w="med" len="med"/>
                    </a:lnT>
                  </a:tcPr>
                </a:tc>
                <a:tc>
                  <a:txBody>
                    <a:bodyPr/>
                    <a:lstStyle/>
                    <a:p>
                      <a:pPr algn="ctr" fontAlgn="ctr"/>
                      <a:r>
                        <a:rPr lang="ru-RU" sz="900" b="0" i="0" u="none" strike="noStrike" cap="none">
                          <a:solidFill>
                            <a:schemeClr val="dk1"/>
                          </a:solidFill>
                          <a:latin typeface="+mn-lt"/>
                          <a:ea typeface="+mn-ea"/>
                          <a:cs typeface="+mn-cs"/>
                          <a:sym typeface="Arial"/>
                        </a:rPr>
                        <a:t>706</a:t>
                      </a:r>
                    </a:p>
                  </a:txBody>
                  <a:tcPr marL="9525" marR="9525" marT="9525" marB="0" anchor="ctr">
                    <a:lnT w="28575" cap="flat" cmpd="sng" algn="ctr">
                      <a:solidFill>
                        <a:schemeClr val="bg2"/>
                      </a:solidFill>
                      <a:prstDash val="solid"/>
                      <a:round/>
                      <a:headEnd type="none" w="med" len="med"/>
                      <a:tailEnd type="none" w="med" len="med"/>
                    </a:lnT>
                  </a:tcPr>
                </a:tc>
                <a:tc>
                  <a:txBody>
                    <a:bodyPr/>
                    <a:lstStyle/>
                    <a:p>
                      <a:pPr algn="ctr" fontAlgn="ctr"/>
                      <a:r>
                        <a:rPr lang="ru-RU" sz="900" b="0" i="0" u="none" strike="noStrike" cap="none" dirty="0">
                          <a:solidFill>
                            <a:schemeClr val="dk1"/>
                          </a:solidFill>
                          <a:latin typeface="+mn-lt"/>
                          <a:ea typeface="+mn-ea"/>
                          <a:cs typeface="+mn-cs"/>
                          <a:sym typeface="Arial"/>
                        </a:rPr>
                        <a:t>686</a:t>
                      </a:r>
                    </a:p>
                  </a:txBody>
                  <a:tcPr marL="9525" marR="9525" marT="9525" marB="0" anchor="ctr">
                    <a:lnT w="28575" cap="flat" cmpd="sng" algn="ctr">
                      <a:solidFill>
                        <a:schemeClr val="bg2"/>
                      </a:solidFill>
                      <a:prstDash val="solid"/>
                      <a:round/>
                      <a:headEnd type="none" w="med" len="med"/>
                      <a:tailEnd type="none" w="med" len="med"/>
                    </a:lnT>
                  </a:tcPr>
                </a:tc>
                <a:tc>
                  <a:txBody>
                    <a:bodyPr/>
                    <a:lstStyle/>
                    <a:p>
                      <a:pPr algn="ctr" fontAlgn="ctr"/>
                      <a:r>
                        <a:rPr lang="ru-RU" sz="900" b="0" i="0" u="none" strike="noStrike" cap="none">
                          <a:solidFill>
                            <a:schemeClr val="dk1"/>
                          </a:solidFill>
                          <a:latin typeface="+mn-lt"/>
                          <a:ea typeface="+mn-ea"/>
                          <a:cs typeface="+mn-cs"/>
                          <a:sym typeface="Arial"/>
                        </a:rPr>
                        <a:t>819</a:t>
                      </a:r>
                    </a:p>
                  </a:txBody>
                  <a:tcPr marL="9525" marR="9525" marT="9525" marB="0" anchor="ctr">
                    <a:lnT w="28575" cap="flat" cmpd="sng" algn="ctr">
                      <a:solidFill>
                        <a:schemeClr val="bg2"/>
                      </a:solidFill>
                      <a:prstDash val="solid"/>
                      <a:round/>
                      <a:headEnd type="none" w="med" len="med"/>
                      <a:tailEnd type="none" w="med" len="med"/>
                    </a:lnT>
                  </a:tcPr>
                </a:tc>
                <a:tc>
                  <a:txBody>
                    <a:bodyPr/>
                    <a:lstStyle/>
                    <a:p>
                      <a:pPr algn="ctr" fontAlgn="ctr"/>
                      <a:r>
                        <a:rPr lang="ru-RU" sz="1050" b="1" i="0" u="none" strike="noStrike" cap="none" dirty="0">
                          <a:solidFill>
                            <a:schemeClr val="dk1"/>
                          </a:solidFill>
                          <a:latin typeface="+mn-lt"/>
                          <a:ea typeface="+mn-ea"/>
                          <a:cs typeface="+mn-cs"/>
                          <a:sym typeface="Arial"/>
                        </a:rPr>
                        <a:t>4,4%</a:t>
                      </a:r>
                    </a:p>
                  </a:txBody>
                  <a:tcPr marL="9525" marR="9525" marT="9525" marB="0" anchor="ctr">
                    <a:lnT w="28575" cap="flat" cmpd="sng" algn="ctr">
                      <a:solidFill>
                        <a:schemeClr val="bg2"/>
                      </a:solidFill>
                      <a:prstDash val="solid"/>
                      <a:round/>
                      <a:headEnd type="none" w="med" len="med"/>
                      <a:tailEnd type="none" w="med" len="med"/>
                    </a:lnT>
                  </a:tcPr>
                </a:tc>
                <a:extLst>
                  <a:ext uri="{0D108BD9-81ED-4DB2-BD59-A6C34878D82A}">
                    <a16:rowId xmlns:a16="http://schemas.microsoft.com/office/drawing/2014/main" val="1481085828"/>
                  </a:ext>
                </a:extLst>
              </a:tr>
              <a:tr h="252035">
                <a:tc vMerge="1">
                  <a:txBody>
                    <a:bodyPr/>
                    <a:lstStyle/>
                    <a:p>
                      <a:endParaRPr lang="ru-KZ" sz="1100" dirty="0"/>
                    </a:p>
                  </a:txBody>
                  <a:tcPr/>
                </a:tc>
                <a:tc>
                  <a:txBody>
                    <a:bodyPr/>
                    <a:lstStyle/>
                    <a:p>
                      <a:pPr marL="72000" marR="0" algn="l" rtl="0" eaLnBrk="1" fontAlgn="b" hangingPunct="1">
                        <a:lnSpc>
                          <a:spcPct val="100000"/>
                        </a:lnSpc>
                        <a:spcBef>
                          <a:spcPts val="0"/>
                        </a:spcBef>
                        <a:spcAft>
                          <a:spcPts val="0"/>
                        </a:spcAft>
                        <a:buNone/>
                      </a:pPr>
                      <a:r>
                        <a:rPr lang="ru-RU" sz="800" b="0" i="0" u="none" strike="noStrike" cap="none" dirty="0">
                          <a:solidFill>
                            <a:schemeClr val="dk1"/>
                          </a:solidFill>
                          <a:latin typeface="+mn-lt"/>
                          <a:ea typeface="+mn-ea"/>
                          <a:cs typeface="+mn-cs"/>
                          <a:sym typeface="Arial"/>
                        </a:rPr>
                        <a:t>2 </a:t>
                      </a:r>
                      <a:r>
                        <a:rPr lang="ru-RU" sz="800" b="0" i="0" u="none" strike="noStrike" cap="none" dirty="0" err="1">
                          <a:solidFill>
                            <a:schemeClr val="dk1"/>
                          </a:solidFill>
                          <a:latin typeface="+mn-lt"/>
                          <a:ea typeface="+mn-ea"/>
                          <a:cs typeface="+mn-cs"/>
                          <a:sym typeface="Arial"/>
                        </a:rPr>
                        <a:t>Басқа</a:t>
                      </a:r>
                      <a:r>
                        <a:rPr lang="ru-RU" sz="800" b="0" i="0" u="none" strike="noStrike" cap="none" dirty="0">
                          <a:solidFill>
                            <a:schemeClr val="dk1"/>
                          </a:solidFill>
                          <a:latin typeface="+mn-lt"/>
                          <a:ea typeface="+mn-ea"/>
                          <a:cs typeface="+mn-cs"/>
                          <a:sym typeface="Arial"/>
                        </a:rPr>
                        <a:t> да </a:t>
                      </a:r>
                      <a:r>
                        <a:rPr lang="ru-RU" sz="800" b="0" i="0" u="none" strike="noStrike" cap="none" dirty="0" err="1">
                          <a:solidFill>
                            <a:schemeClr val="dk1"/>
                          </a:solidFill>
                          <a:latin typeface="+mn-lt"/>
                          <a:ea typeface="+mn-ea"/>
                          <a:cs typeface="+mn-cs"/>
                          <a:sym typeface="Arial"/>
                        </a:rPr>
                        <a:t>біліктілігі</a:t>
                      </a:r>
                      <a:r>
                        <a:rPr lang="ru-RU" sz="800" b="0" i="0" u="none" strike="noStrike" cap="none" dirty="0">
                          <a:solidFill>
                            <a:schemeClr val="dk1"/>
                          </a:solidFill>
                          <a:latin typeface="+mn-lt"/>
                          <a:ea typeface="+mn-ea"/>
                          <a:cs typeface="+mn-cs"/>
                          <a:sym typeface="Arial"/>
                        </a:rPr>
                        <a:t> </a:t>
                      </a:r>
                      <a:r>
                        <a:rPr lang="ru-RU" sz="800" b="0" i="0" u="none" strike="noStrike" cap="none" dirty="0" err="1">
                          <a:solidFill>
                            <a:schemeClr val="dk1"/>
                          </a:solidFill>
                          <a:latin typeface="+mn-lt"/>
                          <a:ea typeface="+mn-ea"/>
                          <a:cs typeface="+mn-cs"/>
                          <a:sym typeface="Arial"/>
                        </a:rPr>
                        <a:t>жоқ</a:t>
                      </a:r>
                      <a:r>
                        <a:rPr lang="ru-RU" sz="800" b="0" i="0" u="none" strike="noStrike" cap="none" dirty="0">
                          <a:solidFill>
                            <a:schemeClr val="dk1"/>
                          </a:solidFill>
                          <a:latin typeface="+mn-lt"/>
                          <a:ea typeface="+mn-ea"/>
                          <a:cs typeface="+mn-cs"/>
                          <a:sym typeface="Arial"/>
                        </a:rPr>
                        <a:t> </a:t>
                      </a:r>
                      <a:r>
                        <a:rPr lang="ru-RU" sz="800" b="0" i="0" u="none" strike="noStrike" cap="none" dirty="0" err="1">
                          <a:solidFill>
                            <a:schemeClr val="dk1"/>
                          </a:solidFill>
                          <a:latin typeface="+mn-lt"/>
                          <a:ea typeface="+mn-ea"/>
                          <a:cs typeface="+mn-cs"/>
                          <a:sym typeface="Arial"/>
                        </a:rPr>
                        <a:t>жұмысшылар</a:t>
                      </a:r>
                      <a:endParaRPr lang="ru-RU" sz="800" b="0" i="0" u="none" strike="noStrike" cap="none" dirty="0">
                        <a:solidFill>
                          <a:schemeClr val="dk1"/>
                        </a:solidFill>
                        <a:latin typeface="+mn-lt"/>
                        <a:ea typeface="+mn-ea"/>
                        <a:cs typeface="+mn-cs"/>
                        <a:sym typeface="Arial"/>
                      </a:endParaRPr>
                    </a:p>
                  </a:txBody>
                  <a:tcPr marL="9525" marR="9525" marT="9525" marB="0" anchor="ctr"/>
                </a:tc>
                <a:tc>
                  <a:txBody>
                    <a:bodyPr/>
                    <a:lstStyle/>
                    <a:p>
                      <a:pPr algn="ctr" fontAlgn="b"/>
                      <a:r>
                        <a:rPr lang="ru-RU" sz="900" b="0" i="1" u="none" strike="noStrike" cap="none">
                          <a:solidFill>
                            <a:schemeClr val="dk1"/>
                          </a:solidFill>
                          <a:latin typeface="+mn-lt"/>
                          <a:ea typeface="+mn-ea"/>
                          <a:cs typeface="+mn-cs"/>
                          <a:sym typeface="Arial"/>
                        </a:rPr>
                        <a:t>9629-9</a:t>
                      </a:r>
                    </a:p>
                  </a:txBody>
                  <a:tcPr marL="9525" marR="9525" marT="9525" marB="0" anchor="ctr"/>
                </a:tc>
                <a:tc>
                  <a:txBody>
                    <a:bodyPr/>
                    <a:lstStyle/>
                    <a:p>
                      <a:pPr algn="ctr" fontAlgn="ctr"/>
                      <a:r>
                        <a:rPr lang="ru-RU" sz="1050" b="1" i="0" u="none" strike="noStrike" cap="none" dirty="0">
                          <a:solidFill>
                            <a:schemeClr val="dk1"/>
                          </a:solidFill>
                          <a:latin typeface="+mn-lt"/>
                          <a:ea typeface="+mn-ea"/>
                          <a:cs typeface="+mn-cs"/>
                          <a:sym typeface="Arial"/>
                        </a:rPr>
                        <a:t>2 141</a:t>
                      </a:r>
                    </a:p>
                  </a:txBody>
                  <a:tcPr marL="9525" marR="9525" marT="9525" marB="0" anchor="ctr"/>
                </a:tc>
                <a:tc>
                  <a:txBody>
                    <a:bodyPr/>
                    <a:lstStyle/>
                    <a:p>
                      <a:pPr algn="ctr" fontAlgn="ctr"/>
                      <a:r>
                        <a:rPr lang="ru-RU" sz="900" b="0" i="0" u="none" strike="noStrike" cap="none">
                          <a:solidFill>
                            <a:schemeClr val="dk1"/>
                          </a:solidFill>
                          <a:latin typeface="+mn-lt"/>
                          <a:ea typeface="+mn-ea"/>
                          <a:cs typeface="+mn-cs"/>
                          <a:sym typeface="Arial"/>
                        </a:rPr>
                        <a:t>759</a:t>
                      </a:r>
                    </a:p>
                  </a:txBody>
                  <a:tcPr marL="9525" marR="9525" marT="9525" marB="0" anchor="ctr"/>
                </a:tc>
                <a:tc>
                  <a:txBody>
                    <a:bodyPr/>
                    <a:lstStyle/>
                    <a:p>
                      <a:pPr algn="ctr" fontAlgn="ctr"/>
                      <a:r>
                        <a:rPr lang="ru-RU" sz="900" b="0" i="0" u="none" strike="noStrike" cap="none">
                          <a:solidFill>
                            <a:schemeClr val="dk1"/>
                          </a:solidFill>
                          <a:latin typeface="+mn-lt"/>
                          <a:ea typeface="+mn-ea"/>
                          <a:cs typeface="+mn-cs"/>
                          <a:sym typeface="Arial"/>
                        </a:rPr>
                        <a:t>420</a:t>
                      </a:r>
                    </a:p>
                  </a:txBody>
                  <a:tcPr marL="9525" marR="9525" marT="9525" marB="0" anchor="ctr"/>
                </a:tc>
                <a:tc>
                  <a:txBody>
                    <a:bodyPr/>
                    <a:lstStyle/>
                    <a:p>
                      <a:pPr algn="ctr" fontAlgn="ctr"/>
                      <a:r>
                        <a:rPr lang="ru-RU" sz="900" b="0" i="0" u="none" strike="noStrike" cap="none" dirty="0">
                          <a:solidFill>
                            <a:schemeClr val="dk1"/>
                          </a:solidFill>
                          <a:latin typeface="+mn-lt"/>
                          <a:ea typeface="+mn-ea"/>
                          <a:cs typeface="+mn-cs"/>
                          <a:sym typeface="Arial"/>
                        </a:rPr>
                        <a:t>529</a:t>
                      </a:r>
                    </a:p>
                  </a:txBody>
                  <a:tcPr marL="9525" marR="9525" marT="9525" marB="0" anchor="ctr"/>
                </a:tc>
                <a:tc>
                  <a:txBody>
                    <a:bodyPr/>
                    <a:lstStyle/>
                    <a:p>
                      <a:pPr algn="ctr" fontAlgn="ctr"/>
                      <a:r>
                        <a:rPr lang="ru-RU" sz="900" b="0" i="0" u="none" strike="noStrike" cap="none">
                          <a:solidFill>
                            <a:schemeClr val="dk1"/>
                          </a:solidFill>
                          <a:latin typeface="+mn-lt"/>
                          <a:ea typeface="+mn-ea"/>
                          <a:cs typeface="+mn-cs"/>
                          <a:sym typeface="Arial"/>
                        </a:rPr>
                        <a:t>433</a:t>
                      </a:r>
                    </a:p>
                  </a:txBody>
                  <a:tcPr marL="9525" marR="9525" marT="9525" marB="0" anchor="ctr"/>
                </a:tc>
                <a:tc>
                  <a:txBody>
                    <a:bodyPr/>
                    <a:lstStyle/>
                    <a:p>
                      <a:pPr algn="ctr" fontAlgn="ctr"/>
                      <a:r>
                        <a:rPr lang="ru-RU" sz="1050" b="1" i="0" u="none" strike="noStrike" cap="none">
                          <a:solidFill>
                            <a:schemeClr val="dk1"/>
                          </a:solidFill>
                          <a:latin typeface="+mn-lt"/>
                          <a:ea typeface="+mn-ea"/>
                          <a:cs typeface="+mn-cs"/>
                          <a:sym typeface="Arial"/>
                        </a:rPr>
                        <a:t>3,4%</a:t>
                      </a:r>
                    </a:p>
                  </a:txBody>
                  <a:tcPr marL="9525" marR="9525" marT="9525" marB="0" anchor="ctr"/>
                </a:tc>
                <a:extLst>
                  <a:ext uri="{0D108BD9-81ED-4DB2-BD59-A6C34878D82A}">
                    <a16:rowId xmlns:a16="http://schemas.microsoft.com/office/drawing/2014/main" val="3915778474"/>
                  </a:ext>
                </a:extLst>
              </a:tr>
              <a:tr h="252035">
                <a:tc vMerge="1">
                  <a:txBody>
                    <a:bodyPr/>
                    <a:lstStyle/>
                    <a:p>
                      <a:endParaRPr lang="ru-KZ" sz="1100" dirty="0"/>
                    </a:p>
                  </a:txBody>
                  <a:tcPr/>
                </a:tc>
                <a:tc>
                  <a:txBody>
                    <a:bodyPr/>
                    <a:lstStyle/>
                    <a:p>
                      <a:pPr marL="72000" marR="0" algn="l" rtl="0" eaLnBrk="1" fontAlgn="b" hangingPunct="1">
                        <a:lnSpc>
                          <a:spcPct val="100000"/>
                        </a:lnSpc>
                        <a:spcBef>
                          <a:spcPts val="0"/>
                        </a:spcBef>
                        <a:spcAft>
                          <a:spcPts val="0"/>
                        </a:spcAft>
                        <a:buNone/>
                      </a:pPr>
                      <a:r>
                        <a:rPr lang="ru-RU" sz="800" b="0" i="0" u="none" strike="noStrike" cap="none" dirty="0">
                          <a:solidFill>
                            <a:schemeClr val="dk1"/>
                          </a:solidFill>
                          <a:latin typeface="+mn-lt"/>
                          <a:ea typeface="+mn-ea"/>
                          <a:cs typeface="+mn-cs"/>
                          <a:sym typeface="Arial"/>
                        </a:rPr>
                        <a:t>3 Аула </a:t>
                      </a:r>
                      <a:r>
                        <a:rPr lang="ru-RU" sz="800" b="0" i="0" u="none" strike="noStrike" cap="none" dirty="0" err="1">
                          <a:solidFill>
                            <a:schemeClr val="dk1"/>
                          </a:solidFill>
                          <a:latin typeface="+mn-lt"/>
                          <a:ea typeface="+mn-ea"/>
                          <a:cs typeface="+mn-cs"/>
                          <a:sym typeface="Arial"/>
                        </a:rPr>
                        <a:t>сыпырушылар</a:t>
                      </a:r>
                      <a:r>
                        <a:rPr lang="ru-RU" sz="800" b="0" i="0" u="none" strike="noStrike" cap="none" dirty="0">
                          <a:solidFill>
                            <a:schemeClr val="dk1"/>
                          </a:solidFill>
                          <a:latin typeface="+mn-lt"/>
                          <a:ea typeface="+mn-ea"/>
                          <a:cs typeface="+mn-cs"/>
                          <a:sym typeface="Arial"/>
                        </a:rPr>
                        <a:t> </a:t>
                      </a:r>
                      <a:r>
                        <a:rPr lang="ru-RU" sz="800" b="0" i="0" u="none" strike="noStrike" cap="none" dirty="0" err="1">
                          <a:solidFill>
                            <a:schemeClr val="dk1"/>
                          </a:solidFill>
                          <a:latin typeface="+mn-lt"/>
                          <a:ea typeface="+mn-ea"/>
                          <a:cs typeface="+mn-cs"/>
                          <a:sym typeface="Arial"/>
                        </a:rPr>
                        <a:t>және</a:t>
                      </a:r>
                      <a:r>
                        <a:rPr lang="ru-RU" sz="800" b="0" i="0" u="none" strike="noStrike" cap="none" dirty="0">
                          <a:solidFill>
                            <a:schemeClr val="dk1"/>
                          </a:solidFill>
                          <a:latin typeface="+mn-lt"/>
                          <a:ea typeface="+mn-ea"/>
                          <a:cs typeface="+mn-cs"/>
                          <a:sym typeface="Arial"/>
                        </a:rPr>
                        <a:t> </a:t>
                      </a:r>
                      <a:r>
                        <a:rPr lang="ru-RU" sz="800" b="0" i="0" u="none" strike="noStrike" cap="none" dirty="0" err="1">
                          <a:solidFill>
                            <a:schemeClr val="dk1"/>
                          </a:solidFill>
                          <a:latin typeface="+mn-lt"/>
                          <a:ea typeface="+mn-ea"/>
                          <a:cs typeface="+mn-cs"/>
                          <a:sym typeface="Arial"/>
                        </a:rPr>
                        <a:t>ашық</a:t>
                      </a:r>
                      <a:r>
                        <a:rPr lang="ru-RU" sz="800" b="0" i="0" u="none" strike="noStrike" cap="none" dirty="0">
                          <a:solidFill>
                            <a:schemeClr val="dk1"/>
                          </a:solidFill>
                          <a:latin typeface="+mn-lt"/>
                          <a:ea typeface="+mn-ea"/>
                          <a:cs typeface="+mn-cs"/>
                          <a:sym typeface="Arial"/>
                        </a:rPr>
                        <a:t> </a:t>
                      </a:r>
                      <a:r>
                        <a:rPr lang="ru-RU" sz="800" b="0" i="0" u="none" strike="noStrike" cap="none" dirty="0" err="1">
                          <a:solidFill>
                            <a:schemeClr val="dk1"/>
                          </a:solidFill>
                          <a:latin typeface="+mn-lt"/>
                          <a:ea typeface="+mn-ea"/>
                          <a:cs typeface="+mn-cs"/>
                          <a:sym typeface="Arial"/>
                        </a:rPr>
                        <a:t>аумақтарды</a:t>
                      </a:r>
                      <a:r>
                        <a:rPr lang="ru-RU" sz="800" b="0" i="0" u="none" strike="noStrike" cap="none" dirty="0">
                          <a:solidFill>
                            <a:schemeClr val="dk1"/>
                          </a:solidFill>
                          <a:latin typeface="+mn-lt"/>
                          <a:ea typeface="+mn-ea"/>
                          <a:cs typeface="+mn-cs"/>
                          <a:sym typeface="Arial"/>
                        </a:rPr>
                        <a:t> </a:t>
                      </a:r>
                      <a:r>
                        <a:rPr lang="ru-RU" sz="800" b="0" i="0" u="none" strike="noStrike" cap="none" dirty="0" err="1">
                          <a:solidFill>
                            <a:schemeClr val="dk1"/>
                          </a:solidFill>
                          <a:latin typeface="+mn-lt"/>
                          <a:ea typeface="+mn-ea"/>
                          <a:cs typeface="+mn-cs"/>
                          <a:sym typeface="Arial"/>
                        </a:rPr>
                        <a:t>тазалаушылар</a:t>
                      </a:r>
                      <a:endParaRPr lang="ru-RU" sz="800" b="0" i="0" u="none" strike="noStrike" cap="none" dirty="0">
                        <a:solidFill>
                          <a:schemeClr val="dk1"/>
                        </a:solidFill>
                        <a:latin typeface="+mn-lt"/>
                        <a:ea typeface="+mn-ea"/>
                        <a:cs typeface="+mn-cs"/>
                        <a:sym typeface="Arial"/>
                      </a:endParaRPr>
                    </a:p>
                  </a:txBody>
                  <a:tcPr marL="9525" marR="9525" marT="9525" marB="0" anchor="ctr"/>
                </a:tc>
                <a:tc>
                  <a:txBody>
                    <a:bodyPr/>
                    <a:lstStyle/>
                    <a:p>
                      <a:pPr algn="ctr" fontAlgn="b"/>
                      <a:r>
                        <a:rPr lang="ru-RU" sz="900" b="0" i="1" u="none" strike="noStrike" cap="none" dirty="0">
                          <a:solidFill>
                            <a:schemeClr val="dk1"/>
                          </a:solidFill>
                          <a:latin typeface="+mn-lt"/>
                          <a:ea typeface="+mn-ea"/>
                          <a:cs typeface="+mn-cs"/>
                          <a:sym typeface="Arial"/>
                        </a:rPr>
                        <a:t>9116-0</a:t>
                      </a:r>
                    </a:p>
                  </a:txBody>
                  <a:tcPr marL="9525" marR="9525" marT="9525" marB="0" anchor="ctr"/>
                </a:tc>
                <a:tc>
                  <a:txBody>
                    <a:bodyPr/>
                    <a:lstStyle/>
                    <a:p>
                      <a:pPr algn="ctr" fontAlgn="ctr"/>
                      <a:r>
                        <a:rPr lang="ru-RU" sz="1050" b="1" i="0" u="none" strike="noStrike" cap="none" dirty="0">
                          <a:solidFill>
                            <a:schemeClr val="dk1"/>
                          </a:solidFill>
                          <a:latin typeface="+mn-lt"/>
                          <a:ea typeface="+mn-ea"/>
                          <a:cs typeface="+mn-cs"/>
                          <a:sym typeface="Arial"/>
                        </a:rPr>
                        <a:t>2 027</a:t>
                      </a:r>
                    </a:p>
                  </a:txBody>
                  <a:tcPr marL="9525" marR="9525" marT="9525" marB="0" anchor="ctr"/>
                </a:tc>
                <a:tc>
                  <a:txBody>
                    <a:bodyPr/>
                    <a:lstStyle/>
                    <a:p>
                      <a:pPr algn="ctr" fontAlgn="ctr"/>
                      <a:r>
                        <a:rPr lang="ru-RU" sz="900" b="0" i="0" u="none" strike="noStrike" cap="none">
                          <a:solidFill>
                            <a:schemeClr val="dk1"/>
                          </a:solidFill>
                          <a:latin typeface="+mn-lt"/>
                          <a:ea typeface="+mn-ea"/>
                          <a:cs typeface="+mn-cs"/>
                          <a:sym typeface="Arial"/>
                        </a:rPr>
                        <a:t>446</a:t>
                      </a:r>
                    </a:p>
                  </a:txBody>
                  <a:tcPr marL="9525" marR="9525" marT="9525" marB="0" anchor="ctr"/>
                </a:tc>
                <a:tc>
                  <a:txBody>
                    <a:bodyPr/>
                    <a:lstStyle/>
                    <a:p>
                      <a:pPr algn="ctr" fontAlgn="ctr"/>
                      <a:r>
                        <a:rPr lang="ru-RU" sz="900" b="0" i="0" u="none" strike="noStrike" cap="none">
                          <a:solidFill>
                            <a:schemeClr val="dk1"/>
                          </a:solidFill>
                          <a:latin typeface="+mn-lt"/>
                          <a:ea typeface="+mn-ea"/>
                          <a:cs typeface="+mn-cs"/>
                          <a:sym typeface="Arial"/>
                        </a:rPr>
                        <a:t>560</a:t>
                      </a:r>
                    </a:p>
                  </a:txBody>
                  <a:tcPr marL="9525" marR="9525" marT="9525" marB="0" anchor="ctr"/>
                </a:tc>
                <a:tc>
                  <a:txBody>
                    <a:bodyPr/>
                    <a:lstStyle/>
                    <a:p>
                      <a:pPr algn="ctr" fontAlgn="ctr"/>
                      <a:r>
                        <a:rPr lang="ru-RU" sz="900" b="0" i="0" u="none" strike="noStrike" cap="none">
                          <a:solidFill>
                            <a:schemeClr val="dk1"/>
                          </a:solidFill>
                          <a:latin typeface="+mn-lt"/>
                          <a:ea typeface="+mn-ea"/>
                          <a:cs typeface="+mn-cs"/>
                          <a:sym typeface="Arial"/>
                        </a:rPr>
                        <a:t>425</a:t>
                      </a:r>
                    </a:p>
                  </a:txBody>
                  <a:tcPr marL="9525" marR="9525" marT="9525" marB="0" anchor="ctr"/>
                </a:tc>
                <a:tc>
                  <a:txBody>
                    <a:bodyPr/>
                    <a:lstStyle/>
                    <a:p>
                      <a:pPr algn="ctr" fontAlgn="ctr"/>
                      <a:r>
                        <a:rPr lang="ru-RU" sz="900" b="0" i="0" u="none" strike="noStrike" cap="none" dirty="0">
                          <a:solidFill>
                            <a:schemeClr val="dk1"/>
                          </a:solidFill>
                          <a:latin typeface="+mn-lt"/>
                          <a:ea typeface="+mn-ea"/>
                          <a:cs typeface="+mn-cs"/>
                          <a:sym typeface="Arial"/>
                        </a:rPr>
                        <a:t>596</a:t>
                      </a:r>
                    </a:p>
                  </a:txBody>
                  <a:tcPr marL="9525" marR="9525" marT="9525" marB="0" anchor="ctr"/>
                </a:tc>
                <a:tc>
                  <a:txBody>
                    <a:bodyPr/>
                    <a:lstStyle/>
                    <a:p>
                      <a:pPr algn="ctr" fontAlgn="ctr"/>
                      <a:r>
                        <a:rPr lang="ru-RU" sz="1050" b="1" i="0" u="none" strike="noStrike" cap="none" dirty="0">
                          <a:solidFill>
                            <a:schemeClr val="dk1"/>
                          </a:solidFill>
                          <a:latin typeface="+mn-lt"/>
                          <a:ea typeface="+mn-ea"/>
                          <a:cs typeface="+mn-cs"/>
                          <a:sym typeface="Arial"/>
                        </a:rPr>
                        <a:t>3,2%</a:t>
                      </a:r>
                    </a:p>
                  </a:txBody>
                  <a:tcPr marL="9525" marR="9525" marT="9525" marB="0" anchor="ctr"/>
                </a:tc>
                <a:extLst>
                  <a:ext uri="{0D108BD9-81ED-4DB2-BD59-A6C34878D82A}">
                    <a16:rowId xmlns:a16="http://schemas.microsoft.com/office/drawing/2014/main" val="370619722"/>
                  </a:ext>
                </a:extLst>
              </a:tr>
              <a:tr h="252035">
                <a:tc vMerge="1">
                  <a:txBody>
                    <a:bodyPr/>
                    <a:lstStyle/>
                    <a:p>
                      <a:endParaRPr lang="ru-KZ" sz="1100" dirty="0"/>
                    </a:p>
                  </a:txBody>
                  <a:tcPr/>
                </a:tc>
                <a:tc>
                  <a:txBody>
                    <a:bodyPr/>
                    <a:lstStyle/>
                    <a:p>
                      <a:pPr marL="72000" marR="0" algn="l" rtl="0" eaLnBrk="1" fontAlgn="b" hangingPunct="1">
                        <a:lnSpc>
                          <a:spcPct val="100000"/>
                        </a:lnSpc>
                        <a:spcBef>
                          <a:spcPts val="0"/>
                        </a:spcBef>
                        <a:spcAft>
                          <a:spcPts val="0"/>
                        </a:spcAft>
                        <a:buNone/>
                      </a:pPr>
                      <a:r>
                        <a:rPr lang="ru-RU" sz="800" b="0" i="0" u="none" strike="noStrike" cap="none" dirty="0">
                          <a:solidFill>
                            <a:schemeClr val="dk1"/>
                          </a:solidFill>
                          <a:latin typeface="+mn-lt"/>
                          <a:ea typeface="+mn-ea"/>
                          <a:cs typeface="+mn-cs"/>
                          <a:sym typeface="Arial"/>
                        </a:rPr>
                        <a:t>4 </a:t>
                      </a:r>
                      <a:r>
                        <a:rPr lang="ru-RU" sz="800" b="0" i="0" u="none" strike="noStrike" cap="none" dirty="0" err="1">
                          <a:solidFill>
                            <a:schemeClr val="dk1"/>
                          </a:solidFill>
                          <a:latin typeface="+mn-lt"/>
                          <a:ea typeface="+mn-ea"/>
                          <a:cs typeface="+mn-cs"/>
                          <a:sym typeface="Arial"/>
                        </a:rPr>
                        <a:t>Отельдердегі</a:t>
                      </a:r>
                      <a:r>
                        <a:rPr lang="ru-RU" sz="800" b="0" i="0" u="none" strike="noStrike" cap="none" dirty="0">
                          <a:solidFill>
                            <a:schemeClr val="dk1"/>
                          </a:solidFill>
                          <a:latin typeface="+mn-lt"/>
                          <a:ea typeface="+mn-ea"/>
                          <a:cs typeface="+mn-cs"/>
                          <a:sym typeface="Arial"/>
                        </a:rPr>
                        <a:t> ж/е </a:t>
                      </a:r>
                      <a:r>
                        <a:rPr lang="ru-RU" sz="800" b="0" i="0" u="none" strike="noStrike" cap="none" dirty="0" err="1">
                          <a:solidFill>
                            <a:schemeClr val="dk1"/>
                          </a:solidFill>
                          <a:latin typeface="+mn-lt"/>
                          <a:ea typeface="+mn-ea"/>
                          <a:cs typeface="+mn-cs"/>
                          <a:sym typeface="Arial"/>
                        </a:rPr>
                        <a:t>ұқсас</a:t>
                      </a:r>
                      <a:r>
                        <a:rPr lang="ru-RU" sz="800" b="0" i="0" u="none" strike="noStrike" cap="none" dirty="0">
                          <a:solidFill>
                            <a:schemeClr val="dk1"/>
                          </a:solidFill>
                          <a:latin typeface="+mn-lt"/>
                          <a:ea typeface="+mn-ea"/>
                          <a:cs typeface="+mn-cs"/>
                          <a:sym typeface="Arial"/>
                        </a:rPr>
                        <a:t> </a:t>
                      </a:r>
                      <a:r>
                        <a:rPr lang="ru-RU" sz="800" b="0" i="0" u="none" strike="noStrike" cap="none" dirty="0" err="1">
                          <a:solidFill>
                            <a:schemeClr val="dk1"/>
                          </a:solidFill>
                          <a:latin typeface="+mn-lt"/>
                          <a:ea typeface="+mn-ea"/>
                          <a:cs typeface="+mn-cs"/>
                          <a:sym typeface="Arial"/>
                        </a:rPr>
                        <a:t>мекемелердегі</a:t>
                      </a:r>
                      <a:r>
                        <a:rPr lang="ru-RU" sz="800" b="0" i="0" u="none" strike="noStrike" cap="none" dirty="0">
                          <a:solidFill>
                            <a:schemeClr val="dk1"/>
                          </a:solidFill>
                          <a:latin typeface="+mn-lt"/>
                          <a:ea typeface="+mn-ea"/>
                          <a:cs typeface="+mn-cs"/>
                          <a:sym typeface="Arial"/>
                        </a:rPr>
                        <a:t> </a:t>
                      </a:r>
                      <a:r>
                        <a:rPr lang="ru-RU" sz="800" b="0" i="0" u="none" strike="noStrike" cap="none" dirty="0" err="1">
                          <a:solidFill>
                            <a:schemeClr val="dk1"/>
                          </a:solidFill>
                          <a:latin typeface="+mn-lt"/>
                          <a:ea typeface="+mn-ea"/>
                          <a:cs typeface="+mn-cs"/>
                          <a:sym typeface="Arial"/>
                        </a:rPr>
                        <a:t>тазалаушылар</a:t>
                      </a:r>
                      <a:r>
                        <a:rPr lang="ru-RU" sz="800" b="0" i="0" u="none" strike="noStrike" cap="none" dirty="0">
                          <a:solidFill>
                            <a:schemeClr val="dk1"/>
                          </a:solidFill>
                          <a:latin typeface="+mn-lt"/>
                          <a:ea typeface="+mn-ea"/>
                          <a:cs typeface="+mn-cs"/>
                          <a:sym typeface="Arial"/>
                        </a:rPr>
                        <a:t> ж/е </a:t>
                      </a:r>
                      <a:r>
                        <a:rPr lang="ru-RU" sz="800" b="0" i="0" u="none" strike="noStrike" cap="none" dirty="0" err="1">
                          <a:solidFill>
                            <a:schemeClr val="dk1"/>
                          </a:solidFill>
                          <a:latin typeface="+mn-lt"/>
                          <a:ea typeface="+mn-ea"/>
                          <a:cs typeface="+mn-cs"/>
                          <a:sym typeface="Arial"/>
                        </a:rPr>
                        <a:t>үй</a:t>
                      </a:r>
                      <a:r>
                        <a:rPr lang="ru-RU" sz="800" b="0" i="0" u="none" strike="noStrike" cap="none" dirty="0">
                          <a:solidFill>
                            <a:schemeClr val="dk1"/>
                          </a:solidFill>
                          <a:latin typeface="+mn-lt"/>
                          <a:ea typeface="+mn-ea"/>
                          <a:cs typeface="+mn-cs"/>
                          <a:sym typeface="Arial"/>
                        </a:rPr>
                        <a:t> </a:t>
                      </a:r>
                      <a:r>
                        <a:rPr lang="ru-RU" sz="800" b="0" i="0" u="none" strike="noStrike" cap="none" dirty="0" err="1">
                          <a:solidFill>
                            <a:schemeClr val="dk1"/>
                          </a:solidFill>
                          <a:latin typeface="+mn-lt"/>
                          <a:ea typeface="+mn-ea"/>
                          <a:cs typeface="+mn-cs"/>
                          <a:sym typeface="Arial"/>
                        </a:rPr>
                        <a:t>қызметшілері</a:t>
                      </a:r>
                      <a:endParaRPr lang="ru-RU" sz="800" b="0" i="0" u="none" strike="noStrike" cap="none" dirty="0">
                        <a:solidFill>
                          <a:schemeClr val="dk1"/>
                        </a:solidFill>
                        <a:latin typeface="+mn-lt"/>
                        <a:ea typeface="+mn-ea"/>
                        <a:cs typeface="+mn-cs"/>
                        <a:sym typeface="Arial"/>
                      </a:endParaRPr>
                    </a:p>
                  </a:txBody>
                  <a:tcPr marL="9525" marR="9525" marT="9525" marB="0" anchor="ctr"/>
                </a:tc>
                <a:tc>
                  <a:txBody>
                    <a:bodyPr/>
                    <a:lstStyle/>
                    <a:p>
                      <a:pPr algn="ctr" fontAlgn="b"/>
                      <a:r>
                        <a:rPr lang="ru-RU" sz="900" b="0" i="1" u="none" strike="noStrike" cap="none" dirty="0">
                          <a:solidFill>
                            <a:schemeClr val="dk1"/>
                          </a:solidFill>
                          <a:latin typeface="+mn-lt"/>
                          <a:ea typeface="+mn-ea"/>
                          <a:cs typeface="+mn-cs"/>
                          <a:sym typeface="Arial"/>
                        </a:rPr>
                        <a:t>9112-9</a:t>
                      </a:r>
                    </a:p>
                  </a:txBody>
                  <a:tcPr marL="9525" marR="9525" marT="9525" marB="0" anchor="ctr"/>
                </a:tc>
                <a:tc>
                  <a:txBody>
                    <a:bodyPr/>
                    <a:lstStyle/>
                    <a:p>
                      <a:pPr algn="ctr" fontAlgn="ctr"/>
                      <a:r>
                        <a:rPr lang="ru-RU" sz="1050" b="1" i="0" u="none" strike="noStrike" cap="none" dirty="0">
                          <a:solidFill>
                            <a:schemeClr val="dk1"/>
                          </a:solidFill>
                          <a:latin typeface="+mn-lt"/>
                          <a:ea typeface="+mn-ea"/>
                          <a:cs typeface="+mn-cs"/>
                          <a:sym typeface="Arial"/>
                        </a:rPr>
                        <a:t>1 670</a:t>
                      </a:r>
                    </a:p>
                  </a:txBody>
                  <a:tcPr marL="9525" marR="9525" marT="9525" marB="0" anchor="ctr"/>
                </a:tc>
                <a:tc>
                  <a:txBody>
                    <a:bodyPr/>
                    <a:lstStyle/>
                    <a:p>
                      <a:pPr algn="ctr" fontAlgn="ctr"/>
                      <a:r>
                        <a:rPr lang="ru-RU" sz="900" b="0" i="0" u="none" strike="noStrike" cap="none">
                          <a:solidFill>
                            <a:schemeClr val="dk1"/>
                          </a:solidFill>
                          <a:latin typeface="+mn-lt"/>
                          <a:ea typeface="+mn-ea"/>
                          <a:cs typeface="+mn-cs"/>
                          <a:sym typeface="Arial"/>
                        </a:rPr>
                        <a:t>380</a:t>
                      </a:r>
                    </a:p>
                  </a:txBody>
                  <a:tcPr marL="9525" marR="9525" marT="9525" marB="0" anchor="ctr"/>
                </a:tc>
                <a:tc>
                  <a:txBody>
                    <a:bodyPr/>
                    <a:lstStyle/>
                    <a:p>
                      <a:pPr algn="ctr" fontAlgn="ctr"/>
                      <a:r>
                        <a:rPr lang="ru-RU" sz="900" b="0" i="0" u="none" strike="noStrike" cap="none">
                          <a:solidFill>
                            <a:schemeClr val="dk1"/>
                          </a:solidFill>
                          <a:latin typeface="+mn-lt"/>
                          <a:ea typeface="+mn-ea"/>
                          <a:cs typeface="+mn-cs"/>
                          <a:sym typeface="Arial"/>
                        </a:rPr>
                        <a:t>423</a:t>
                      </a:r>
                    </a:p>
                  </a:txBody>
                  <a:tcPr marL="9525" marR="9525" marT="9525" marB="0" anchor="ctr"/>
                </a:tc>
                <a:tc>
                  <a:txBody>
                    <a:bodyPr/>
                    <a:lstStyle/>
                    <a:p>
                      <a:pPr algn="ctr" fontAlgn="ctr"/>
                      <a:r>
                        <a:rPr lang="ru-RU" sz="900" b="0" i="0" u="none" strike="noStrike" cap="none">
                          <a:solidFill>
                            <a:schemeClr val="dk1"/>
                          </a:solidFill>
                          <a:latin typeface="+mn-lt"/>
                          <a:ea typeface="+mn-ea"/>
                          <a:cs typeface="+mn-cs"/>
                          <a:sym typeface="Arial"/>
                        </a:rPr>
                        <a:t>448</a:t>
                      </a:r>
                    </a:p>
                  </a:txBody>
                  <a:tcPr marL="9525" marR="9525" marT="9525" marB="0" anchor="ctr"/>
                </a:tc>
                <a:tc>
                  <a:txBody>
                    <a:bodyPr/>
                    <a:lstStyle/>
                    <a:p>
                      <a:pPr algn="ctr" fontAlgn="ctr"/>
                      <a:r>
                        <a:rPr lang="ru-RU" sz="900" b="0" i="0" u="none" strike="noStrike" cap="none" dirty="0">
                          <a:solidFill>
                            <a:schemeClr val="dk1"/>
                          </a:solidFill>
                          <a:latin typeface="+mn-lt"/>
                          <a:ea typeface="+mn-ea"/>
                          <a:cs typeface="+mn-cs"/>
                          <a:sym typeface="Arial"/>
                        </a:rPr>
                        <a:t>419</a:t>
                      </a:r>
                    </a:p>
                  </a:txBody>
                  <a:tcPr marL="9525" marR="9525" marT="9525" marB="0" anchor="ctr"/>
                </a:tc>
                <a:tc>
                  <a:txBody>
                    <a:bodyPr/>
                    <a:lstStyle/>
                    <a:p>
                      <a:pPr algn="ctr" fontAlgn="ctr"/>
                      <a:r>
                        <a:rPr lang="ru-RU" sz="1050" b="1" i="0" u="none" strike="noStrike" cap="none" dirty="0">
                          <a:solidFill>
                            <a:schemeClr val="dk1"/>
                          </a:solidFill>
                          <a:latin typeface="+mn-lt"/>
                          <a:ea typeface="+mn-ea"/>
                          <a:cs typeface="+mn-cs"/>
                          <a:sym typeface="Arial"/>
                        </a:rPr>
                        <a:t>2,7%</a:t>
                      </a:r>
                    </a:p>
                  </a:txBody>
                  <a:tcPr marL="9525" marR="9525" marT="9525" marB="0" anchor="ctr"/>
                </a:tc>
                <a:extLst>
                  <a:ext uri="{0D108BD9-81ED-4DB2-BD59-A6C34878D82A}">
                    <a16:rowId xmlns:a16="http://schemas.microsoft.com/office/drawing/2014/main" val="3666239747"/>
                  </a:ext>
                </a:extLst>
              </a:tr>
              <a:tr h="252035">
                <a:tc vMerge="1">
                  <a:txBody>
                    <a:bodyPr/>
                    <a:lstStyle/>
                    <a:p>
                      <a:endParaRPr lang="ru-KZ" sz="1100" dirty="0"/>
                    </a:p>
                  </a:txBody>
                  <a:tcPr/>
                </a:tc>
                <a:tc>
                  <a:txBody>
                    <a:bodyPr/>
                    <a:lstStyle/>
                    <a:p>
                      <a:pPr marL="72000" marR="0" algn="l" rtl="0" eaLnBrk="1" fontAlgn="b" hangingPunct="1">
                        <a:lnSpc>
                          <a:spcPct val="100000"/>
                        </a:lnSpc>
                        <a:spcBef>
                          <a:spcPts val="0"/>
                        </a:spcBef>
                        <a:spcAft>
                          <a:spcPts val="0"/>
                        </a:spcAft>
                        <a:buNone/>
                      </a:pPr>
                      <a:r>
                        <a:rPr lang="ru-RU" sz="800" b="0" i="0" u="none" strike="noStrike" cap="none" dirty="0">
                          <a:solidFill>
                            <a:schemeClr val="dk1"/>
                          </a:solidFill>
                          <a:latin typeface="+mn-lt"/>
                          <a:ea typeface="+mn-ea"/>
                          <a:cs typeface="+mn-cs"/>
                          <a:sym typeface="Arial"/>
                        </a:rPr>
                        <a:t>5 </a:t>
                      </a:r>
                      <a:r>
                        <a:rPr lang="ru-RU" sz="800" b="0" i="0" u="none" strike="noStrike" cap="none" dirty="0" err="1">
                          <a:solidFill>
                            <a:schemeClr val="dk1"/>
                          </a:solidFill>
                          <a:latin typeface="+mn-lt"/>
                          <a:ea typeface="+mn-ea"/>
                          <a:cs typeface="+mn-cs"/>
                          <a:sym typeface="Arial"/>
                        </a:rPr>
                        <a:t>Өнеркәсіптік</a:t>
                      </a:r>
                      <a:r>
                        <a:rPr lang="ru-RU" sz="800" b="0" i="0" u="none" strike="noStrike" cap="none" dirty="0">
                          <a:solidFill>
                            <a:schemeClr val="dk1"/>
                          </a:solidFill>
                          <a:latin typeface="+mn-lt"/>
                          <a:ea typeface="+mn-ea"/>
                          <a:cs typeface="+mn-cs"/>
                          <a:sym typeface="Arial"/>
                        </a:rPr>
                        <a:t> </a:t>
                      </a:r>
                      <a:r>
                        <a:rPr lang="ru-RU" sz="800" b="0" i="0" u="none" strike="noStrike" cap="none" dirty="0" err="1">
                          <a:solidFill>
                            <a:schemeClr val="dk1"/>
                          </a:solidFill>
                          <a:latin typeface="+mn-lt"/>
                          <a:ea typeface="+mn-ea"/>
                          <a:cs typeface="+mn-cs"/>
                          <a:sym typeface="Arial"/>
                        </a:rPr>
                        <a:t>жабдықтардың</a:t>
                      </a:r>
                      <a:r>
                        <a:rPr lang="ru-RU" sz="800" b="0" i="0" u="none" strike="noStrike" cap="none" dirty="0">
                          <a:solidFill>
                            <a:schemeClr val="dk1"/>
                          </a:solidFill>
                          <a:latin typeface="+mn-lt"/>
                          <a:ea typeface="+mn-ea"/>
                          <a:cs typeface="+mn-cs"/>
                          <a:sym typeface="Arial"/>
                        </a:rPr>
                        <a:t> </a:t>
                      </a:r>
                      <a:r>
                        <a:rPr lang="ru-RU" sz="800" b="0" i="0" u="none" strike="noStrike" cap="none" dirty="0" err="1">
                          <a:solidFill>
                            <a:schemeClr val="dk1"/>
                          </a:solidFill>
                          <a:latin typeface="+mn-lt"/>
                          <a:ea typeface="+mn-ea"/>
                          <a:cs typeface="+mn-cs"/>
                          <a:sym typeface="Arial"/>
                        </a:rPr>
                        <a:t>слесарлары</a:t>
                      </a:r>
                      <a:endParaRPr lang="ru-RU" sz="800" b="0" i="0" u="none" strike="noStrike" cap="none" dirty="0">
                        <a:solidFill>
                          <a:schemeClr val="dk1"/>
                        </a:solidFill>
                        <a:latin typeface="+mn-lt"/>
                        <a:ea typeface="+mn-ea"/>
                        <a:cs typeface="+mn-cs"/>
                        <a:sym typeface="Arial"/>
                      </a:endParaRPr>
                    </a:p>
                  </a:txBody>
                  <a:tcPr marL="9525" marR="9525" marT="9525" marB="0" anchor="ctr"/>
                </a:tc>
                <a:tc>
                  <a:txBody>
                    <a:bodyPr/>
                    <a:lstStyle/>
                    <a:p>
                      <a:pPr algn="ctr" fontAlgn="b"/>
                      <a:r>
                        <a:rPr lang="ru-RU" sz="900" b="0" i="1" u="none" strike="noStrike" cap="none" dirty="0">
                          <a:solidFill>
                            <a:schemeClr val="dk1"/>
                          </a:solidFill>
                          <a:latin typeface="+mn-lt"/>
                          <a:ea typeface="+mn-ea"/>
                          <a:cs typeface="+mn-cs"/>
                          <a:sym typeface="Arial"/>
                        </a:rPr>
                        <a:t>7239-2</a:t>
                      </a:r>
                    </a:p>
                  </a:txBody>
                  <a:tcPr marL="9525" marR="9525" marT="9525" marB="0" anchor="ctr"/>
                </a:tc>
                <a:tc>
                  <a:txBody>
                    <a:bodyPr/>
                    <a:lstStyle/>
                    <a:p>
                      <a:pPr algn="ctr" fontAlgn="ctr"/>
                      <a:r>
                        <a:rPr lang="ru-RU" sz="1050" b="1" i="0" u="none" strike="noStrike" cap="none" dirty="0">
                          <a:solidFill>
                            <a:schemeClr val="dk1"/>
                          </a:solidFill>
                          <a:latin typeface="+mn-lt"/>
                          <a:ea typeface="+mn-ea"/>
                          <a:cs typeface="+mn-cs"/>
                          <a:sym typeface="Arial"/>
                        </a:rPr>
                        <a:t>1 578</a:t>
                      </a:r>
                    </a:p>
                  </a:txBody>
                  <a:tcPr marL="9525" marR="9525" marT="9525" marB="0" anchor="ctr"/>
                </a:tc>
                <a:tc>
                  <a:txBody>
                    <a:bodyPr/>
                    <a:lstStyle/>
                    <a:p>
                      <a:pPr algn="ctr" fontAlgn="ctr"/>
                      <a:r>
                        <a:rPr lang="ru-RU" sz="900" b="0" i="0" u="none" strike="noStrike" cap="none">
                          <a:solidFill>
                            <a:schemeClr val="dk1"/>
                          </a:solidFill>
                          <a:latin typeface="+mn-lt"/>
                          <a:ea typeface="+mn-ea"/>
                          <a:cs typeface="+mn-cs"/>
                          <a:sym typeface="Arial"/>
                        </a:rPr>
                        <a:t>276</a:t>
                      </a:r>
                    </a:p>
                  </a:txBody>
                  <a:tcPr marL="9525" marR="9525" marT="9525" marB="0" anchor="ctr"/>
                </a:tc>
                <a:tc>
                  <a:txBody>
                    <a:bodyPr/>
                    <a:lstStyle/>
                    <a:p>
                      <a:pPr algn="ctr" fontAlgn="ctr"/>
                      <a:r>
                        <a:rPr lang="ru-RU" sz="900" b="0" i="0" u="none" strike="noStrike" cap="none">
                          <a:solidFill>
                            <a:schemeClr val="dk1"/>
                          </a:solidFill>
                          <a:latin typeface="+mn-lt"/>
                          <a:ea typeface="+mn-ea"/>
                          <a:cs typeface="+mn-cs"/>
                          <a:sym typeface="Arial"/>
                        </a:rPr>
                        <a:t>421</a:t>
                      </a:r>
                    </a:p>
                  </a:txBody>
                  <a:tcPr marL="9525" marR="9525" marT="9525" marB="0" anchor="ctr"/>
                </a:tc>
                <a:tc>
                  <a:txBody>
                    <a:bodyPr/>
                    <a:lstStyle/>
                    <a:p>
                      <a:pPr algn="ctr" fontAlgn="ctr"/>
                      <a:r>
                        <a:rPr lang="ru-RU" sz="900" b="0" i="0" u="none" strike="noStrike" cap="none">
                          <a:solidFill>
                            <a:schemeClr val="dk1"/>
                          </a:solidFill>
                          <a:latin typeface="+mn-lt"/>
                          <a:ea typeface="+mn-ea"/>
                          <a:cs typeface="+mn-cs"/>
                          <a:sym typeface="Arial"/>
                        </a:rPr>
                        <a:t>386</a:t>
                      </a:r>
                    </a:p>
                  </a:txBody>
                  <a:tcPr marL="9525" marR="9525" marT="9525" marB="0" anchor="ctr"/>
                </a:tc>
                <a:tc>
                  <a:txBody>
                    <a:bodyPr/>
                    <a:lstStyle/>
                    <a:p>
                      <a:pPr algn="ctr" fontAlgn="ctr"/>
                      <a:r>
                        <a:rPr lang="ru-RU" sz="900" b="0" i="0" u="none" strike="noStrike" cap="none" dirty="0">
                          <a:solidFill>
                            <a:schemeClr val="dk1"/>
                          </a:solidFill>
                          <a:latin typeface="+mn-lt"/>
                          <a:ea typeface="+mn-ea"/>
                          <a:cs typeface="+mn-cs"/>
                          <a:sym typeface="Arial"/>
                        </a:rPr>
                        <a:t>495</a:t>
                      </a:r>
                    </a:p>
                  </a:txBody>
                  <a:tcPr marL="9525" marR="9525" marT="9525" marB="0" anchor="ctr"/>
                </a:tc>
                <a:tc>
                  <a:txBody>
                    <a:bodyPr/>
                    <a:lstStyle/>
                    <a:p>
                      <a:pPr algn="ctr" fontAlgn="ctr"/>
                      <a:r>
                        <a:rPr lang="ru-RU" sz="1050" b="1" i="0" u="none" strike="noStrike" cap="none" dirty="0">
                          <a:solidFill>
                            <a:schemeClr val="dk1"/>
                          </a:solidFill>
                          <a:latin typeface="+mn-lt"/>
                          <a:ea typeface="+mn-ea"/>
                          <a:cs typeface="+mn-cs"/>
                          <a:sym typeface="Arial"/>
                        </a:rPr>
                        <a:t>2,5%</a:t>
                      </a:r>
                    </a:p>
                  </a:txBody>
                  <a:tcPr marL="9525" marR="9525" marT="9525" marB="0" anchor="ctr"/>
                </a:tc>
                <a:extLst>
                  <a:ext uri="{0D108BD9-81ED-4DB2-BD59-A6C34878D82A}">
                    <a16:rowId xmlns:a16="http://schemas.microsoft.com/office/drawing/2014/main" val="412311137"/>
                  </a:ext>
                </a:extLst>
              </a:tr>
            </a:tbl>
          </a:graphicData>
        </a:graphic>
      </p:graphicFrame>
    </p:spTree>
    <p:extLst>
      <p:ext uri="{BB962C8B-B14F-4D97-AF65-F5344CB8AC3E}">
        <p14:creationId xmlns:p14="http://schemas.microsoft.com/office/powerpoint/2010/main" val="1150975362"/>
      </p:ext>
    </p:extLst>
  </p:cSld>
  <p:clrMapOvr>
    <a:masterClrMapping/>
  </p:clrMapOvr>
</p:sld>
</file>

<file path=ppt/slides/slide6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Номер слайда 2">
            <a:extLst>
              <a:ext uri="{FF2B5EF4-FFF2-40B4-BE49-F238E27FC236}">
                <a16:creationId xmlns:a16="http://schemas.microsoft.com/office/drawing/2014/main" id="{0FE3E8E7-F31A-7D55-7372-1BEAD488D2B4}"/>
              </a:ext>
            </a:extLst>
          </p:cNvPr>
          <p:cNvSpPr>
            <a:spLocks noGrp="1"/>
          </p:cNvSpPr>
          <p:nvPr>
            <p:ph type="sldNum" sz="quarter" idx="12"/>
          </p:nvPr>
        </p:nvSpPr>
        <p:spPr/>
        <p:txBody>
          <a:bodyPr/>
          <a:lstStyle/>
          <a:p>
            <a:fld id="{4060C6F1-8618-4CCA-B45E-7B199C8F5830}" type="slidenum">
              <a:rPr lang="ru-RU" smtClean="0"/>
              <a:pPr/>
              <a:t>61</a:t>
            </a:fld>
            <a:r>
              <a:rPr lang="en-US" dirty="0"/>
              <a:t> </a:t>
            </a:r>
            <a:r>
              <a:rPr lang="ru-RU" dirty="0"/>
              <a:t>из 82</a:t>
            </a:r>
          </a:p>
        </p:txBody>
      </p:sp>
      <p:sp>
        <p:nvSpPr>
          <p:cNvPr id="2" name="Заголовок 3">
            <a:extLst>
              <a:ext uri="{FF2B5EF4-FFF2-40B4-BE49-F238E27FC236}">
                <a16:creationId xmlns:a16="http://schemas.microsoft.com/office/drawing/2014/main" id="{6B40C54E-AB09-425F-8B98-879F69EDE140}"/>
              </a:ext>
            </a:extLst>
          </p:cNvPr>
          <p:cNvSpPr txBox="1">
            <a:spLocks/>
          </p:cNvSpPr>
          <p:nvPr/>
        </p:nvSpPr>
        <p:spPr>
          <a:xfrm>
            <a:off x="72000" y="0"/>
            <a:ext cx="12120000" cy="859626"/>
          </a:xfrm>
          <a:prstGeom prst="rect">
            <a:avLst/>
          </a:prstGeom>
        </p:spPr>
        <p:txBody>
          <a:bodyPr anchor="ctr"/>
          <a:lstStyle>
            <a:defPPr marR="0" lvl="0" algn="l" rtl="0">
              <a:lnSpc>
                <a:spcPct val="100000"/>
              </a:lnSpc>
              <a:spcBef>
                <a:spcPts val="0"/>
              </a:spcBef>
              <a:spcAft>
                <a:spcPts val="0"/>
              </a:spcAft>
            </a:defPPr>
            <a:lvl1pPr marR="0" lvl="0" algn="l" rtl="0" eaLnBrk="1" hangingPunct="1">
              <a:lnSpc>
                <a:spcPct val="100000"/>
              </a:lnSpc>
              <a:spcBef>
                <a:spcPts val="0"/>
              </a:spcBef>
              <a:spcAft>
                <a:spcPts val="0"/>
              </a:spcAft>
              <a:buNone/>
              <a:defRPr sz="2667" b="1" i="0" u="none" strike="noStrike" cap="none">
                <a:solidFill>
                  <a:srgbClr val="007F76"/>
                </a:solidFill>
                <a:latin typeface="Arial" panose="020B0604020202020204" pitchFamily="34" charset="0"/>
                <a:ea typeface="Calibri" panose="020F0502020204030204" pitchFamily="34" charset="0"/>
                <a:cs typeface="Arial" panose="020B0604020202020204" pitchFamily="34" charset="0"/>
                <a:sym typeface="Arial"/>
              </a:defRPr>
            </a:lvl1pPr>
          </a:lstStyle>
          <a:p>
            <a:pPr defTabSz="914400"/>
            <a:r>
              <a:rPr lang="kk-KZ" sz="2400" dirty="0"/>
              <a:t>Павлодар облысы бойынша топ-10 бос жұмыс орындарының болжамы</a:t>
            </a:r>
            <a:endParaRPr lang="ru-KZ" sz="2400" kern="0" dirty="0"/>
          </a:p>
        </p:txBody>
      </p:sp>
      <p:graphicFrame>
        <p:nvGraphicFramePr>
          <p:cNvPr id="4" name="Таблица 3">
            <a:extLst>
              <a:ext uri="{FF2B5EF4-FFF2-40B4-BE49-F238E27FC236}">
                <a16:creationId xmlns:a16="http://schemas.microsoft.com/office/drawing/2014/main" id="{6DF87B24-59D4-648D-ECCC-9FBE7C4BF08A}"/>
              </a:ext>
            </a:extLst>
          </p:cNvPr>
          <p:cNvGraphicFramePr>
            <a:graphicFrameLocks noGrp="1"/>
          </p:cNvGraphicFramePr>
          <p:nvPr>
            <p:extLst>
              <p:ext uri="{D42A27DB-BD31-4B8C-83A1-F6EECF244321}">
                <p14:modId xmlns:p14="http://schemas.microsoft.com/office/powerpoint/2010/main" val="3083854302"/>
              </p:ext>
            </p:extLst>
          </p:nvPr>
        </p:nvGraphicFramePr>
        <p:xfrm>
          <a:off x="141431" y="932399"/>
          <a:ext cx="11885729" cy="5617699"/>
        </p:xfrm>
        <a:graphic>
          <a:graphicData uri="http://schemas.openxmlformats.org/drawingml/2006/table">
            <a:tbl>
              <a:tblPr bandRow="1">
                <a:tableStyleId>{3B4B98B0-60AC-42C2-AFA5-B58CD77FA1E5}</a:tableStyleId>
              </a:tblPr>
              <a:tblGrid>
                <a:gridCol w="360812">
                  <a:extLst>
                    <a:ext uri="{9D8B030D-6E8A-4147-A177-3AD203B41FA5}">
                      <a16:colId xmlns:a16="http://schemas.microsoft.com/office/drawing/2014/main" val="2640444703"/>
                    </a:ext>
                  </a:extLst>
                </a:gridCol>
                <a:gridCol w="674456">
                  <a:extLst>
                    <a:ext uri="{9D8B030D-6E8A-4147-A177-3AD203B41FA5}">
                      <a16:colId xmlns:a16="http://schemas.microsoft.com/office/drawing/2014/main" val="308092926"/>
                    </a:ext>
                  </a:extLst>
                </a:gridCol>
                <a:gridCol w="4014030">
                  <a:extLst>
                    <a:ext uri="{9D8B030D-6E8A-4147-A177-3AD203B41FA5}">
                      <a16:colId xmlns:a16="http://schemas.microsoft.com/office/drawing/2014/main" val="2913193191"/>
                    </a:ext>
                  </a:extLst>
                </a:gridCol>
                <a:gridCol w="659670">
                  <a:extLst>
                    <a:ext uri="{9D8B030D-6E8A-4147-A177-3AD203B41FA5}">
                      <a16:colId xmlns:a16="http://schemas.microsoft.com/office/drawing/2014/main" val="3122760222"/>
                    </a:ext>
                  </a:extLst>
                </a:gridCol>
                <a:gridCol w="659670">
                  <a:extLst>
                    <a:ext uri="{9D8B030D-6E8A-4147-A177-3AD203B41FA5}">
                      <a16:colId xmlns:a16="http://schemas.microsoft.com/office/drawing/2014/main" val="463672542"/>
                    </a:ext>
                  </a:extLst>
                </a:gridCol>
                <a:gridCol w="659670">
                  <a:extLst>
                    <a:ext uri="{9D8B030D-6E8A-4147-A177-3AD203B41FA5}">
                      <a16:colId xmlns:a16="http://schemas.microsoft.com/office/drawing/2014/main" val="3124389490"/>
                    </a:ext>
                  </a:extLst>
                </a:gridCol>
                <a:gridCol w="659670">
                  <a:extLst>
                    <a:ext uri="{9D8B030D-6E8A-4147-A177-3AD203B41FA5}">
                      <a16:colId xmlns:a16="http://schemas.microsoft.com/office/drawing/2014/main" val="2941227421"/>
                    </a:ext>
                  </a:extLst>
                </a:gridCol>
                <a:gridCol w="659670">
                  <a:extLst>
                    <a:ext uri="{9D8B030D-6E8A-4147-A177-3AD203B41FA5}">
                      <a16:colId xmlns:a16="http://schemas.microsoft.com/office/drawing/2014/main" val="14517836"/>
                    </a:ext>
                  </a:extLst>
                </a:gridCol>
                <a:gridCol w="659670">
                  <a:extLst>
                    <a:ext uri="{9D8B030D-6E8A-4147-A177-3AD203B41FA5}">
                      <a16:colId xmlns:a16="http://schemas.microsoft.com/office/drawing/2014/main" val="2712067462"/>
                    </a:ext>
                  </a:extLst>
                </a:gridCol>
                <a:gridCol w="525731">
                  <a:extLst>
                    <a:ext uri="{9D8B030D-6E8A-4147-A177-3AD203B41FA5}">
                      <a16:colId xmlns:a16="http://schemas.microsoft.com/office/drawing/2014/main" val="926687325"/>
                    </a:ext>
                  </a:extLst>
                </a:gridCol>
                <a:gridCol w="525731">
                  <a:extLst>
                    <a:ext uri="{9D8B030D-6E8A-4147-A177-3AD203B41FA5}">
                      <a16:colId xmlns:a16="http://schemas.microsoft.com/office/drawing/2014/main" val="827406570"/>
                    </a:ext>
                  </a:extLst>
                </a:gridCol>
                <a:gridCol w="525731">
                  <a:extLst>
                    <a:ext uri="{9D8B030D-6E8A-4147-A177-3AD203B41FA5}">
                      <a16:colId xmlns:a16="http://schemas.microsoft.com/office/drawing/2014/main" val="2656866826"/>
                    </a:ext>
                  </a:extLst>
                </a:gridCol>
                <a:gridCol w="525731">
                  <a:extLst>
                    <a:ext uri="{9D8B030D-6E8A-4147-A177-3AD203B41FA5}">
                      <a16:colId xmlns:a16="http://schemas.microsoft.com/office/drawing/2014/main" val="3514456650"/>
                    </a:ext>
                  </a:extLst>
                </a:gridCol>
                <a:gridCol w="775487">
                  <a:extLst>
                    <a:ext uri="{9D8B030D-6E8A-4147-A177-3AD203B41FA5}">
                      <a16:colId xmlns:a16="http://schemas.microsoft.com/office/drawing/2014/main" val="3845195506"/>
                    </a:ext>
                  </a:extLst>
                </a:gridCol>
              </a:tblGrid>
              <a:tr h="185777">
                <a:tc rowSpan="2">
                  <a:txBody>
                    <a:bodyPr/>
                    <a:lstStyle/>
                    <a:p>
                      <a:pPr algn="ctr" rtl="0" fontAlgn="ctr"/>
                      <a:r>
                        <a:rPr lang="ru-RU" sz="1050" u="none" strike="noStrike" dirty="0">
                          <a:solidFill>
                            <a:srgbClr val="007F76"/>
                          </a:solidFill>
                          <a:effectLst/>
                          <a:latin typeface="Arial Narrow" panose="020B0606020202030204" pitchFamily="34" charset="0"/>
                        </a:rPr>
                        <a:t>№</a:t>
                      </a:r>
                      <a:endParaRPr lang="ru-RU" sz="1050" b="0" i="0" u="none" strike="noStrike" dirty="0">
                        <a:solidFill>
                          <a:srgbClr val="007F76"/>
                        </a:solidFill>
                        <a:effectLst/>
                        <a:latin typeface="Arial Narrow" panose="020B0606020202030204" pitchFamily="34" charset="0"/>
                      </a:endParaRPr>
                    </a:p>
                  </a:txBody>
                  <a:tcPr marL="6603" marR="6603" marT="0" marB="0"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rowSpan="2">
                  <a:txBody>
                    <a:bodyPr/>
                    <a:lstStyle/>
                    <a:p>
                      <a:pPr marL="0" algn="ctr" defTabSz="685800" rtl="0" eaLnBrk="1" fontAlgn="ctr" latinLnBrk="0" hangingPunct="1"/>
                      <a:r>
                        <a:rPr lang="ru-RU" sz="1050" b="0" i="0" u="none" strike="noStrike" cap="none" dirty="0">
                          <a:solidFill>
                            <a:srgbClr val="007F76"/>
                          </a:solidFill>
                          <a:effectLst/>
                          <a:latin typeface="Arial Narrow" panose="020B0606020202030204" pitchFamily="34" charset="0"/>
                          <a:ea typeface="+mn-ea"/>
                          <a:cs typeface="+mn-cs"/>
                          <a:sym typeface="Arial"/>
                        </a:rPr>
                        <a:t>ҰҚЖ-2017 </a:t>
                      </a:r>
                      <a:r>
                        <a:rPr lang="ru-RU" sz="1050" b="0" i="0" u="none" strike="noStrike" cap="none" dirty="0" err="1">
                          <a:solidFill>
                            <a:srgbClr val="007F76"/>
                          </a:solidFill>
                          <a:effectLst/>
                          <a:latin typeface="Arial Narrow" panose="020B0606020202030204" pitchFamily="34" charset="0"/>
                          <a:ea typeface="+mn-ea"/>
                          <a:cs typeface="+mn-cs"/>
                          <a:sym typeface="Arial"/>
                        </a:rPr>
                        <a:t>коді</a:t>
                      </a:r>
                      <a:endParaRPr lang="ru-RU" sz="1050" b="0" i="0" u="none" strike="noStrike" cap="none" dirty="0">
                        <a:solidFill>
                          <a:srgbClr val="007F76"/>
                        </a:solidFill>
                        <a:effectLst/>
                        <a:latin typeface="Arial Narrow" panose="020B0606020202030204" pitchFamily="34" charset="0"/>
                        <a:ea typeface="+mn-ea"/>
                        <a:cs typeface="+mn-cs"/>
                        <a:sym typeface="Arial"/>
                      </a:endParaRPr>
                    </a:p>
                  </a:txBody>
                  <a:tcPr marL="6603" marR="6603" marT="0" marB="0"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rowSpan="2">
                  <a:txBody>
                    <a:bodyPr/>
                    <a:lstStyle/>
                    <a:p>
                      <a:pPr algn="ctr" rtl="0" fontAlgn="ctr"/>
                      <a:r>
                        <a:rPr lang="ru-RU" sz="1050" u="none" strike="noStrike" dirty="0">
                          <a:solidFill>
                            <a:srgbClr val="007F76"/>
                          </a:solidFill>
                          <a:effectLst/>
                          <a:latin typeface="Arial Narrow" panose="020B0606020202030204" pitchFamily="34" charset="0"/>
                        </a:rPr>
                        <a:t>АТАУЫ</a:t>
                      </a:r>
                      <a:endParaRPr lang="ru-RU" sz="1050" b="0" i="0" u="none" strike="noStrike" dirty="0">
                        <a:solidFill>
                          <a:srgbClr val="007F76"/>
                        </a:solidFill>
                        <a:effectLst/>
                        <a:latin typeface="Arial Narrow" panose="020B0606020202030204" pitchFamily="34" charset="0"/>
                      </a:endParaRPr>
                    </a:p>
                  </a:txBody>
                  <a:tcPr marL="6603" marR="6603" marT="0" marB="0" anchor="ctr">
                    <a:lnL>
                      <a:noFill/>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rowSpan="2">
                  <a:txBody>
                    <a:bodyPr/>
                    <a:lstStyle/>
                    <a:p>
                      <a:pPr algn="ctr" fontAlgn="b"/>
                      <a:r>
                        <a:rPr lang="kk-KZ" sz="1050" u="none" strike="noStrike" dirty="0">
                          <a:solidFill>
                            <a:schemeClr val="tx1"/>
                          </a:solidFill>
                          <a:effectLst/>
                          <a:latin typeface="Arial Narrow" panose="020B0606020202030204" pitchFamily="34" charset="0"/>
                        </a:rPr>
                        <a:t>2022 ж. бос орындар</a:t>
                      </a:r>
                      <a:endParaRPr lang="ru-RU" sz="1050" b="0" i="0" u="none" strike="noStrike" dirty="0">
                        <a:solidFill>
                          <a:schemeClr val="tx1"/>
                        </a:solidFill>
                        <a:effectLst/>
                        <a:latin typeface="Arial Narrow" panose="020B0606020202030204" pitchFamily="34" charset="0"/>
                      </a:endParaRPr>
                    </a:p>
                  </a:txBody>
                  <a:tcPr marL="9525" marR="9525" marT="0" marB="0" anchor="ctr">
                    <a:lnL w="12700" cap="flat" cmpd="sng" algn="ctr">
                      <a:solidFill>
                        <a:schemeClr val="tx1"/>
                      </a:solidFill>
                      <a:prstDash val="solid"/>
                      <a:round/>
                      <a:headEnd type="none" w="med" len="med"/>
                      <a:tailEnd type="none" w="med" len="med"/>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gridSpan="4">
                  <a:txBody>
                    <a:bodyPr/>
                    <a:lstStyle/>
                    <a:p>
                      <a:pPr algn="ctr" fontAlgn="b"/>
                      <a:r>
                        <a:rPr lang="ru-RU" sz="1050" b="0" i="0" u="none" strike="noStrike" dirty="0" err="1">
                          <a:solidFill>
                            <a:schemeClr val="tx1"/>
                          </a:solidFill>
                          <a:effectLst/>
                          <a:latin typeface="Arial Narrow" panose="020B0606020202030204" pitchFamily="34" charset="0"/>
                        </a:rPr>
                        <a:t>оның</a:t>
                      </a:r>
                      <a:r>
                        <a:rPr lang="ru-RU" sz="1050" b="0" i="0" u="none" strike="noStrike" dirty="0">
                          <a:solidFill>
                            <a:schemeClr val="tx1"/>
                          </a:solidFill>
                          <a:effectLst/>
                          <a:latin typeface="Arial Narrow" panose="020B0606020202030204" pitchFamily="34" charset="0"/>
                        </a:rPr>
                        <a:t> </a:t>
                      </a:r>
                      <a:r>
                        <a:rPr lang="ru-RU" sz="1050" b="0" i="0" u="none" strike="noStrike" dirty="0" err="1">
                          <a:solidFill>
                            <a:schemeClr val="tx1"/>
                          </a:solidFill>
                          <a:effectLst/>
                          <a:latin typeface="Arial Narrow" panose="020B0606020202030204" pitchFamily="34" charset="0"/>
                        </a:rPr>
                        <a:t>ішінде</a:t>
                      </a:r>
                      <a:r>
                        <a:rPr lang="ru-RU" sz="1050" b="0" i="0" u="none" strike="noStrike" dirty="0">
                          <a:solidFill>
                            <a:schemeClr val="tx1"/>
                          </a:solidFill>
                          <a:effectLst/>
                          <a:latin typeface="Arial Narrow" panose="020B0606020202030204" pitchFamily="34" charset="0"/>
                        </a:rPr>
                        <a:t> 2022 ж. </a:t>
                      </a:r>
                      <a:r>
                        <a:rPr lang="ru-RU" sz="1050" b="0" i="0" u="none" strike="noStrike" dirty="0" err="1">
                          <a:solidFill>
                            <a:schemeClr val="tx1"/>
                          </a:solidFill>
                          <a:effectLst/>
                          <a:latin typeface="Arial Narrow" panose="020B0606020202030204" pitchFamily="34" charset="0"/>
                        </a:rPr>
                        <a:t>тоқсандары</a:t>
                      </a:r>
                      <a:r>
                        <a:rPr lang="ru-RU" sz="1050" b="0" i="0" u="none" strike="noStrike" dirty="0">
                          <a:solidFill>
                            <a:schemeClr val="tx1"/>
                          </a:solidFill>
                          <a:effectLst/>
                          <a:latin typeface="Arial Narrow" panose="020B0606020202030204" pitchFamily="34" charset="0"/>
                        </a:rPr>
                        <a:t> </a:t>
                      </a:r>
                      <a:r>
                        <a:rPr lang="ru-RU" sz="1050" b="0" i="0" u="none" strike="noStrike" dirty="0" err="1">
                          <a:solidFill>
                            <a:schemeClr val="tx1"/>
                          </a:solidFill>
                          <a:effectLst/>
                          <a:latin typeface="Arial Narrow" panose="020B0606020202030204" pitchFamily="34" charset="0"/>
                        </a:rPr>
                        <a:t>бойынша</a:t>
                      </a:r>
                      <a:endParaRPr lang="ru-RU" sz="1050" b="0" i="0" u="none" strike="noStrike" dirty="0">
                        <a:solidFill>
                          <a:schemeClr val="tx1"/>
                        </a:solidFill>
                        <a:effectLst/>
                        <a:latin typeface="Arial Narrow" panose="020B0606020202030204" pitchFamily="34" charset="0"/>
                      </a:endParaRPr>
                    </a:p>
                  </a:txBody>
                  <a:tcPr marL="9525" marR="9525" marT="0" marB="0" anchor="ctr">
                    <a:lnL>
                      <a:noFill/>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fontAlgn="b"/>
                      <a:endParaRPr lang="ru-RU" sz="900" b="0" i="0" u="none" strike="noStrike" dirty="0">
                        <a:solidFill>
                          <a:srgbClr val="007F76"/>
                        </a:solidFill>
                        <a:effectLst/>
                        <a:latin typeface="Arial Narrow" panose="020B0606020202030204" pitchFamily="34" charset="0"/>
                      </a:endParaRPr>
                    </a:p>
                  </a:txBody>
                  <a:tcPr marL="9525" marR="9525" marT="9525" marB="0"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fontAlgn="b"/>
                      <a:endParaRPr lang="ru-RU" sz="900" b="0" i="0" u="none" strike="noStrike" dirty="0">
                        <a:solidFill>
                          <a:srgbClr val="007F76"/>
                        </a:solidFill>
                        <a:effectLst/>
                        <a:latin typeface="Arial Narrow" panose="020B0606020202030204" pitchFamily="34" charset="0"/>
                      </a:endParaRPr>
                    </a:p>
                  </a:txBody>
                  <a:tcPr marL="9525" marR="9525" marT="9525" marB="0"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fontAlgn="b"/>
                      <a:endParaRPr lang="ru-RU" sz="900" b="0" i="0" u="none" strike="noStrike" dirty="0">
                        <a:solidFill>
                          <a:srgbClr val="007F76"/>
                        </a:solidFill>
                        <a:effectLst/>
                        <a:latin typeface="Arial Narrow" panose="020B0606020202030204" pitchFamily="34" charset="0"/>
                      </a:endParaRPr>
                    </a:p>
                  </a:txBody>
                  <a:tcPr marL="9525" marR="9525" marT="9525" marB="0"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rowSpan="2">
                  <a:txBody>
                    <a:bodyPr/>
                    <a:lstStyle/>
                    <a:p>
                      <a:pPr algn="ctr" fontAlgn="b"/>
                      <a:r>
                        <a:rPr lang="kk-KZ" sz="1050" b="0" i="0" u="none" strike="noStrike" cap="none" dirty="0">
                          <a:solidFill>
                            <a:srgbClr val="007F76"/>
                          </a:solidFill>
                          <a:effectLst/>
                          <a:latin typeface="Arial Narrow" panose="020B0606020202030204" pitchFamily="34" charset="0"/>
                          <a:ea typeface="+mn-ea"/>
                          <a:cs typeface="+mn-cs"/>
                          <a:sym typeface="Arial"/>
                        </a:rPr>
                        <a:t>2023 ж. бос орындар</a:t>
                      </a:r>
                      <a:endParaRPr lang="ru-RU" sz="1050" b="0" i="0" u="none" strike="noStrike" cap="none" dirty="0">
                        <a:solidFill>
                          <a:srgbClr val="007F76"/>
                        </a:solidFill>
                        <a:effectLst/>
                        <a:latin typeface="Arial Narrow" panose="020B0606020202030204" pitchFamily="34" charset="0"/>
                        <a:ea typeface="+mn-ea"/>
                        <a:cs typeface="+mn-cs"/>
                        <a:sym typeface="Arial"/>
                      </a:endParaRPr>
                    </a:p>
                  </a:txBody>
                  <a:tcPr marL="9525" marR="9525" marT="0" marB="0" anchor="ctr">
                    <a:lnL w="12700" cap="flat" cmpd="sng" algn="ctr">
                      <a:solidFill>
                        <a:schemeClr val="tx1"/>
                      </a:solidFill>
                      <a:prstDash val="solid"/>
                      <a:round/>
                      <a:headEnd type="none" w="med" len="med"/>
                      <a:tailEnd type="none" w="med" len="med"/>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gridSpan="4">
                  <a:txBody>
                    <a:bodyPr/>
                    <a:lstStyle/>
                    <a:p>
                      <a:pPr algn="ctr" fontAlgn="b"/>
                      <a:r>
                        <a:rPr lang="ru-RU" sz="1050" b="0" i="0" u="none" strike="noStrike" cap="none" dirty="0" err="1">
                          <a:solidFill>
                            <a:srgbClr val="007F76"/>
                          </a:solidFill>
                          <a:effectLst/>
                          <a:latin typeface="Arial Narrow" panose="020B0606020202030204" pitchFamily="34" charset="0"/>
                          <a:ea typeface="+mn-ea"/>
                          <a:cs typeface="+mn-cs"/>
                          <a:sym typeface="Arial"/>
                        </a:rPr>
                        <a:t>оның</a:t>
                      </a:r>
                      <a:r>
                        <a:rPr lang="ru-RU" sz="1050" b="0" i="0" u="none" strike="noStrike" cap="none" dirty="0">
                          <a:solidFill>
                            <a:srgbClr val="007F76"/>
                          </a:solidFill>
                          <a:effectLst/>
                          <a:latin typeface="Arial Narrow" panose="020B0606020202030204" pitchFamily="34" charset="0"/>
                          <a:ea typeface="+mn-ea"/>
                          <a:cs typeface="+mn-cs"/>
                          <a:sym typeface="Arial"/>
                        </a:rPr>
                        <a:t> </a:t>
                      </a:r>
                      <a:r>
                        <a:rPr lang="ru-RU" sz="1050" b="0" i="0" u="none" strike="noStrike" cap="none" dirty="0" err="1">
                          <a:solidFill>
                            <a:srgbClr val="007F76"/>
                          </a:solidFill>
                          <a:effectLst/>
                          <a:latin typeface="Arial Narrow" panose="020B0606020202030204" pitchFamily="34" charset="0"/>
                          <a:ea typeface="+mn-ea"/>
                          <a:cs typeface="+mn-cs"/>
                          <a:sym typeface="Arial"/>
                        </a:rPr>
                        <a:t>ішінде</a:t>
                      </a:r>
                      <a:r>
                        <a:rPr lang="ru-RU" sz="1050" b="0" i="0" u="none" strike="noStrike" cap="none" dirty="0">
                          <a:solidFill>
                            <a:srgbClr val="007F76"/>
                          </a:solidFill>
                          <a:effectLst/>
                          <a:latin typeface="Arial Narrow" panose="020B0606020202030204" pitchFamily="34" charset="0"/>
                          <a:ea typeface="+mn-ea"/>
                          <a:cs typeface="+mn-cs"/>
                          <a:sym typeface="Arial"/>
                        </a:rPr>
                        <a:t> 2023 ж. </a:t>
                      </a:r>
                      <a:r>
                        <a:rPr lang="ru-RU" sz="1050" b="0" i="0" u="none" strike="noStrike" cap="none" dirty="0" err="1">
                          <a:solidFill>
                            <a:srgbClr val="007F76"/>
                          </a:solidFill>
                          <a:effectLst/>
                          <a:latin typeface="Arial Narrow" panose="020B0606020202030204" pitchFamily="34" charset="0"/>
                          <a:ea typeface="+mn-ea"/>
                          <a:cs typeface="+mn-cs"/>
                          <a:sym typeface="Arial"/>
                        </a:rPr>
                        <a:t>тоқсан</a:t>
                      </a:r>
                      <a:r>
                        <a:rPr lang="ru-RU" sz="1050" b="0" i="0" u="none" strike="noStrike" cap="none" dirty="0">
                          <a:solidFill>
                            <a:srgbClr val="007F76"/>
                          </a:solidFill>
                          <a:effectLst/>
                          <a:latin typeface="Arial Narrow" panose="020B0606020202030204" pitchFamily="34" charset="0"/>
                          <a:ea typeface="+mn-ea"/>
                          <a:cs typeface="+mn-cs"/>
                          <a:sym typeface="Arial"/>
                        </a:rPr>
                        <a:t> </a:t>
                      </a:r>
                      <a:r>
                        <a:rPr lang="ru-RU" sz="1050" b="0" i="0" u="none" strike="noStrike" cap="none" dirty="0" err="1">
                          <a:solidFill>
                            <a:srgbClr val="007F76"/>
                          </a:solidFill>
                          <a:effectLst/>
                          <a:latin typeface="Arial Narrow" panose="020B0606020202030204" pitchFamily="34" charset="0"/>
                          <a:ea typeface="+mn-ea"/>
                          <a:cs typeface="+mn-cs"/>
                          <a:sym typeface="Arial"/>
                        </a:rPr>
                        <a:t>бойынша</a:t>
                      </a:r>
                      <a:endParaRPr lang="ru-RU" sz="1050" b="0" i="0" u="none" strike="noStrike" cap="none" dirty="0">
                        <a:solidFill>
                          <a:srgbClr val="007F76"/>
                        </a:solidFill>
                        <a:effectLst/>
                        <a:latin typeface="Arial Narrow" panose="020B0606020202030204" pitchFamily="34" charset="0"/>
                        <a:ea typeface="+mn-ea"/>
                        <a:cs typeface="+mn-cs"/>
                        <a:sym typeface="Arial"/>
                      </a:endParaRPr>
                    </a:p>
                  </a:txBody>
                  <a:tcPr marL="9525" marR="9525" marT="0" marB="0" anchor="ctr">
                    <a:lnL>
                      <a:noFill/>
                    </a:lnL>
                    <a:lnR>
                      <a:noFill/>
                    </a:lnR>
                    <a:lnT w="1270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fontAlgn="b"/>
                      <a:endParaRPr lang="ru-RU" sz="900" b="0" i="0" u="none" strike="noStrike" dirty="0">
                        <a:solidFill>
                          <a:srgbClr val="007F76"/>
                        </a:solidFill>
                        <a:effectLst/>
                        <a:latin typeface="Arial Narrow" panose="020B0606020202030204" pitchFamily="34" charset="0"/>
                      </a:endParaRPr>
                    </a:p>
                  </a:txBody>
                  <a:tcPr marL="9525" marR="9525" marT="9525" marB="0"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4D7A86">
                        <a:alpha val="20000"/>
                      </a:srgbClr>
                    </a:solidFill>
                  </a:tcPr>
                </a:tc>
                <a:tc hMerge="1">
                  <a:txBody>
                    <a:bodyPr/>
                    <a:lstStyle/>
                    <a:p>
                      <a:pPr algn="ctr" fontAlgn="b"/>
                      <a:endParaRPr lang="ru-RU" sz="900" b="0" i="0" u="none" strike="noStrike" dirty="0">
                        <a:solidFill>
                          <a:srgbClr val="007F76"/>
                        </a:solidFill>
                        <a:effectLst/>
                        <a:latin typeface="Arial Narrow" panose="020B0606020202030204" pitchFamily="34" charset="0"/>
                      </a:endParaRPr>
                    </a:p>
                  </a:txBody>
                  <a:tcPr marL="9525" marR="9525" marT="9525" marB="0"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4D7A86">
                        <a:alpha val="20000"/>
                      </a:srgbClr>
                    </a:solidFill>
                  </a:tcPr>
                </a:tc>
                <a:tc hMerge="1">
                  <a:txBody>
                    <a:bodyPr/>
                    <a:lstStyle/>
                    <a:p>
                      <a:pPr algn="ctr" fontAlgn="b"/>
                      <a:endParaRPr lang="ru-RU" sz="900" b="0" i="0" u="none" strike="noStrike" dirty="0">
                        <a:solidFill>
                          <a:srgbClr val="007F76"/>
                        </a:solidFill>
                        <a:effectLst/>
                        <a:latin typeface="Arial Narrow" panose="020B0606020202030204" pitchFamily="34" charset="0"/>
                      </a:endParaRPr>
                    </a:p>
                  </a:txBody>
                  <a:tcPr marL="9525" marR="9525" marT="9525" marB="0"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4D7A86">
                        <a:alpha val="20000"/>
                      </a:srgbClr>
                    </a:solidFill>
                  </a:tcPr>
                </a:tc>
                <a:tc rowSpan="2">
                  <a:txBody>
                    <a:bodyPr/>
                    <a:lstStyle/>
                    <a:p>
                      <a:pPr algn="ctr" fontAlgn="b"/>
                      <a:r>
                        <a:rPr lang="ru-RU" sz="1050" u="none" strike="noStrike" dirty="0">
                          <a:solidFill>
                            <a:srgbClr val="007F76"/>
                          </a:solidFill>
                          <a:effectLst/>
                          <a:latin typeface="Arial Narrow" panose="020B0606020202030204" pitchFamily="34" charset="0"/>
                        </a:rPr>
                        <a:t>ЖАЛПЫҒА </a:t>
                      </a:r>
                    </a:p>
                    <a:p>
                      <a:pPr algn="ctr" fontAlgn="b"/>
                      <a:r>
                        <a:rPr lang="ru-RU" sz="1050" u="none" strike="noStrike" dirty="0">
                          <a:solidFill>
                            <a:srgbClr val="007F76"/>
                          </a:solidFill>
                          <a:effectLst/>
                          <a:latin typeface="Arial Narrow" panose="020B0606020202030204" pitchFamily="34" charset="0"/>
                        </a:rPr>
                        <a:t>%-бен </a:t>
                      </a:r>
                      <a:endParaRPr lang="ru-RU" sz="1050" b="0" i="0" u="none" strike="noStrike" dirty="0">
                        <a:solidFill>
                          <a:srgbClr val="007F76"/>
                        </a:solidFill>
                        <a:effectLst/>
                        <a:latin typeface="Arial Narrow" panose="020B0606020202030204" pitchFamily="34" charset="0"/>
                      </a:endParaRPr>
                    </a:p>
                  </a:txBody>
                  <a:tcPr marL="9525" marR="9525" marT="0" marB="0"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821115214"/>
                  </a:ext>
                </a:extLst>
              </a:tr>
              <a:tr h="188570">
                <a:tc vMerge="1">
                  <a:txBody>
                    <a:bodyPr/>
                    <a:lstStyle/>
                    <a:p>
                      <a:pPr algn="ctr" rtl="0" fontAlgn="ctr"/>
                      <a:endParaRPr lang="ru-RU" sz="900" b="0" i="0" u="none" strike="noStrike" dirty="0">
                        <a:solidFill>
                          <a:srgbClr val="007F76"/>
                        </a:solidFill>
                        <a:effectLst/>
                        <a:latin typeface="Arial Narrow" panose="020B0606020202030204" pitchFamily="34" charset="0"/>
                      </a:endParaRPr>
                    </a:p>
                  </a:txBody>
                  <a:tcPr marL="6603" marR="6603" marT="10800" marB="10800"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4D7A86">
                        <a:alpha val="20000"/>
                      </a:srgbClr>
                    </a:solidFill>
                  </a:tcPr>
                </a:tc>
                <a:tc vMerge="1">
                  <a:txBody>
                    <a:bodyPr/>
                    <a:lstStyle/>
                    <a:p>
                      <a:pPr algn="ctr" rtl="0" fontAlgn="ctr"/>
                      <a:endParaRPr lang="ru-RU" sz="900" b="0" i="0" u="none" strike="noStrike" dirty="0">
                        <a:solidFill>
                          <a:srgbClr val="007F76"/>
                        </a:solidFill>
                        <a:effectLst/>
                        <a:latin typeface="Arial Narrow" panose="020B0606020202030204" pitchFamily="34" charset="0"/>
                      </a:endParaRPr>
                    </a:p>
                  </a:txBody>
                  <a:tcPr marL="6603" marR="6603" marT="10800" marB="10800"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4D7A86">
                        <a:alpha val="20000"/>
                      </a:srgbClr>
                    </a:solidFill>
                  </a:tcPr>
                </a:tc>
                <a:tc vMerge="1">
                  <a:txBody>
                    <a:bodyPr/>
                    <a:lstStyle/>
                    <a:p>
                      <a:pPr algn="ctr" rtl="0" fontAlgn="ctr"/>
                      <a:endParaRPr lang="ru-RU" sz="900" b="0" i="0" u="none" strike="noStrike" dirty="0">
                        <a:solidFill>
                          <a:srgbClr val="007F76"/>
                        </a:solidFill>
                        <a:effectLst/>
                        <a:latin typeface="Arial Narrow" panose="020B0606020202030204" pitchFamily="34" charset="0"/>
                      </a:endParaRPr>
                    </a:p>
                  </a:txBody>
                  <a:tcPr marL="6603" marR="6603" marT="10800" marB="10800"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4D7A86">
                        <a:alpha val="20000"/>
                      </a:srgbClr>
                    </a:solidFill>
                  </a:tcPr>
                </a:tc>
                <a:tc vMerge="1">
                  <a:txBody>
                    <a:bodyPr/>
                    <a:lstStyle/>
                    <a:p>
                      <a:endParaRPr lang="ru-KZ"/>
                    </a:p>
                  </a:txBody>
                  <a:tcPr/>
                </a:tc>
                <a:tc>
                  <a:txBody>
                    <a:bodyPr/>
                    <a:lstStyle/>
                    <a:p>
                      <a:pPr algn="ctr" fontAlgn="b"/>
                      <a:r>
                        <a:rPr lang="en-US" sz="1050" b="0" i="0" u="none" strike="noStrike" dirty="0">
                          <a:solidFill>
                            <a:schemeClr val="tx1"/>
                          </a:solidFill>
                          <a:effectLst/>
                          <a:latin typeface="Arial Narrow" panose="020B0606020202030204" pitchFamily="34" charset="0"/>
                        </a:rPr>
                        <a:t>I</a:t>
                      </a:r>
                      <a:endParaRPr lang="ru-RU" sz="1050" b="0" i="0" u="none" strike="noStrike" dirty="0">
                        <a:solidFill>
                          <a:schemeClr val="tx1"/>
                        </a:solidFill>
                        <a:effectLst/>
                        <a:latin typeface="Arial Narrow" panose="020B0606020202030204" pitchFamily="34" charset="0"/>
                      </a:endParaRPr>
                    </a:p>
                  </a:txBody>
                  <a:tcPr marL="9525" marR="9525" marT="0" marB="0" anchor="ctr">
                    <a:lnT w="635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ctr" fontAlgn="b"/>
                      <a:r>
                        <a:rPr lang="en-US" sz="1050" b="0" i="0" u="none" strike="noStrike" dirty="0">
                          <a:solidFill>
                            <a:schemeClr val="tx1"/>
                          </a:solidFill>
                          <a:effectLst/>
                          <a:latin typeface="Arial Narrow" panose="020B0606020202030204" pitchFamily="34" charset="0"/>
                        </a:rPr>
                        <a:t>II</a:t>
                      </a:r>
                      <a:endParaRPr lang="ru-RU" sz="1050" b="0" i="0" u="none" strike="noStrike" dirty="0">
                        <a:solidFill>
                          <a:schemeClr val="tx1"/>
                        </a:solidFill>
                        <a:effectLst/>
                        <a:latin typeface="Arial Narrow" panose="020B0606020202030204" pitchFamily="34" charset="0"/>
                      </a:endParaRPr>
                    </a:p>
                  </a:txBody>
                  <a:tcPr marL="9525" marR="9525" marT="0" marB="0" anchor="ctr">
                    <a:lnT w="635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ctr" fontAlgn="b"/>
                      <a:r>
                        <a:rPr lang="en-US" sz="1050" b="0" i="0" u="none" strike="noStrike" dirty="0">
                          <a:solidFill>
                            <a:schemeClr val="tx1"/>
                          </a:solidFill>
                          <a:effectLst/>
                          <a:latin typeface="Arial Narrow" panose="020B0606020202030204" pitchFamily="34" charset="0"/>
                        </a:rPr>
                        <a:t>III</a:t>
                      </a:r>
                      <a:endParaRPr lang="ru-RU" sz="1050" b="0" i="0" u="none" strike="noStrike" dirty="0">
                        <a:solidFill>
                          <a:schemeClr val="tx1"/>
                        </a:solidFill>
                        <a:effectLst/>
                        <a:latin typeface="Arial Narrow" panose="020B0606020202030204" pitchFamily="34" charset="0"/>
                      </a:endParaRPr>
                    </a:p>
                  </a:txBody>
                  <a:tcPr marL="9525" marR="9525" marT="0" marB="0" anchor="ctr">
                    <a:lnT w="635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ctr" fontAlgn="b"/>
                      <a:r>
                        <a:rPr lang="en-US" sz="1050" b="0" i="0" u="none" strike="noStrike" dirty="0">
                          <a:solidFill>
                            <a:schemeClr val="tx1"/>
                          </a:solidFill>
                          <a:effectLst/>
                          <a:latin typeface="Arial Narrow" panose="020B0606020202030204" pitchFamily="34" charset="0"/>
                        </a:rPr>
                        <a:t>IV</a:t>
                      </a:r>
                      <a:endParaRPr lang="ru-RU" sz="1050" b="0" i="0" u="none" strike="noStrike" dirty="0">
                        <a:solidFill>
                          <a:schemeClr val="tx1"/>
                        </a:solidFill>
                        <a:effectLst/>
                        <a:latin typeface="Arial Narrow" panose="020B0606020202030204" pitchFamily="34" charset="0"/>
                      </a:endParaRPr>
                    </a:p>
                  </a:txBody>
                  <a:tcPr marL="9525" marR="9525" marT="0" marB="0" anchor="ctr">
                    <a:lnR w="1270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vMerge="1">
                  <a:txBody>
                    <a:bodyPr/>
                    <a:lstStyle/>
                    <a:p>
                      <a:pPr algn="ctr" fontAlgn="b"/>
                      <a:endParaRPr lang="ru-RU" sz="1050" b="0" i="0" u="none" strike="noStrike" dirty="0">
                        <a:solidFill>
                          <a:srgbClr val="007F76"/>
                        </a:solidFill>
                        <a:effectLst/>
                        <a:latin typeface="Arial Narrow" panose="020B0606020202030204" pitchFamily="34" charset="0"/>
                      </a:endParaRPr>
                    </a:p>
                  </a:txBody>
                  <a:tcPr marL="9525" marR="9525" marT="9525" marB="0"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4D7A86">
                        <a:alpha val="20000"/>
                      </a:srgbClr>
                    </a:solidFill>
                  </a:tcPr>
                </a:tc>
                <a:tc>
                  <a:txBody>
                    <a:bodyPr/>
                    <a:lstStyle/>
                    <a:p>
                      <a:pPr algn="ctr" fontAlgn="b"/>
                      <a:r>
                        <a:rPr lang="en-US" sz="1050" b="0" i="0" u="none" strike="noStrike" dirty="0">
                          <a:solidFill>
                            <a:schemeClr val="tx1"/>
                          </a:solidFill>
                          <a:effectLst/>
                          <a:latin typeface="Arial Narrow" panose="020B0606020202030204" pitchFamily="34" charset="0"/>
                        </a:rPr>
                        <a:t>I </a:t>
                      </a:r>
                      <a:r>
                        <a:rPr lang="ru-RU" sz="1050" b="0" i="0" u="none" strike="noStrike" dirty="0">
                          <a:solidFill>
                            <a:schemeClr val="tx1"/>
                          </a:solidFill>
                          <a:effectLst/>
                          <a:latin typeface="Arial Narrow" panose="020B0606020202030204" pitchFamily="34" charset="0"/>
                        </a:rPr>
                        <a:t>(факт)</a:t>
                      </a:r>
                    </a:p>
                  </a:txBody>
                  <a:tcPr marL="9525" marR="9525" marT="0" marB="0" anchor="ctr">
                    <a:lnL>
                      <a:noFill/>
                    </a:lnL>
                    <a:lnR>
                      <a:noFill/>
                    </a:lnR>
                    <a:lnT w="635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50" b="0" i="0" u="none" strike="noStrike" dirty="0">
                          <a:solidFill>
                            <a:srgbClr val="007F76"/>
                          </a:solidFill>
                          <a:effectLst/>
                          <a:latin typeface="Arial Narrow" panose="020B0606020202030204" pitchFamily="34" charset="0"/>
                        </a:rPr>
                        <a:t>II</a:t>
                      </a:r>
                      <a:endParaRPr lang="ru-RU" sz="1050" b="0" i="0" u="none" strike="noStrike" dirty="0">
                        <a:solidFill>
                          <a:srgbClr val="007F76"/>
                        </a:solidFill>
                        <a:effectLst/>
                        <a:latin typeface="Arial Narrow" panose="020B0606020202030204" pitchFamily="34" charset="0"/>
                      </a:endParaRPr>
                    </a:p>
                  </a:txBody>
                  <a:tcPr marL="9525" marR="9525" marT="0" marB="0" anchor="ctr">
                    <a:lnL>
                      <a:noFill/>
                    </a:lnL>
                    <a:lnR>
                      <a:noFill/>
                    </a:lnR>
                    <a:lnT w="635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50" b="0" i="0" u="none" strike="noStrike" dirty="0">
                          <a:solidFill>
                            <a:srgbClr val="007F76"/>
                          </a:solidFill>
                          <a:effectLst/>
                          <a:latin typeface="Arial Narrow" panose="020B0606020202030204" pitchFamily="34" charset="0"/>
                        </a:rPr>
                        <a:t>III</a:t>
                      </a:r>
                      <a:endParaRPr lang="ru-RU" sz="1050" b="0" i="0" u="none" strike="noStrike" dirty="0">
                        <a:solidFill>
                          <a:srgbClr val="007F76"/>
                        </a:solidFill>
                        <a:effectLst/>
                        <a:latin typeface="Arial Narrow" panose="020B0606020202030204" pitchFamily="34" charset="0"/>
                      </a:endParaRPr>
                    </a:p>
                  </a:txBody>
                  <a:tcPr marL="9525" marR="9525" marT="0" marB="0" anchor="ctr">
                    <a:lnL>
                      <a:noFill/>
                    </a:lnL>
                    <a:lnR>
                      <a:noFill/>
                    </a:lnR>
                    <a:lnT w="635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50" b="0" i="0" u="none" strike="noStrike" dirty="0">
                          <a:solidFill>
                            <a:srgbClr val="007F76"/>
                          </a:solidFill>
                          <a:effectLst/>
                          <a:latin typeface="Arial Narrow" panose="020B0606020202030204" pitchFamily="34" charset="0"/>
                        </a:rPr>
                        <a:t>IV</a:t>
                      </a:r>
                      <a:endParaRPr lang="ru-RU" sz="1050" b="0" i="0" u="none" strike="noStrike" dirty="0">
                        <a:solidFill>
                          <a:srgbClr val="007F76"/>
                        </a:solidFill>
                        <a:effectLst/>
                        <a:latin typeface="Arial Narrow" panose="020B0606020202030204" pitchFamily="34" charset="0"/>
                      </a:endParaRPr>
                    </a:p>
                  </a:txBody>
                  <a:tcPr marL="9525" marR="9525" marT="0" marB="0" anchor="ctr">
                    <a:lnL>
                      <a:noFill/>
                    </a:lnL>
                    <a:lnR>
                      <a:noFill/>
                    </a:lnR>
                    <a:lnT w="635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vMerge="1">
                  <a:txBody>
                    <a:bodyPr/>
                    <a:lstStyle/>
                    <a:p>
                      <a:pPr algn="ctr" fontAlgn="b"/>
                      <a:endParaRPr lang="ru-RU" sz="900" b="0" i="0" u="none" strike="noStrike" dirty="0">
                        <a:solidFill>
                          <a:srgbClr val="007F76"/>
                        </a:solidFill>
                        <a:effectLst/>
                        <a:latin typeface="Arial Narrow" panose="020B0606020202030204" pitchFamily="34" charset="0"/>
                      </a:endParaRPr>
                    </a:p>
                  </a:txBody>
                  <a:tcPr marL="9525" marR="9525" marT="9525" marB="0"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4D7A86">
                        <a:alpha val="20000"/>
                      </a:srgbClr>
                    </a:solidFill>
                  </a:tcPr>
                </a:tc>
                <a:extLst>
                  <a:ext uri="{0D108BD9-81ED-4DB2-BD59-A6C34878D82A}">
                    <a16:rowId xmlns:a16="http://schemas.microsoft.com/office/drawing/2014/main" val="3582961751"/>
                  </a:ext>
                </a:extLst>
              </a:tr>
              <a:tr h="152142">
                <a:tc gridSpan="14">
                  <a:txBody>
                    <a:bodyPr/>
                    <a:lstStyle/>
                    <a:p>
                      <a:pPr algn="ctr" rtl="0" fontAlgn="ctr"/>
                      <a:r>
                        <a:rPr lang="ru-RU" sz="900" b="1" u="none" strike="noStrike" dirty="0">
                          <a:solidFill>
                            <a:srgbClr val="007F76"/>
                          </a:solidFill>
                          <a:effectLst/>
                          <a:latin typeface="Arial Narrow" panose="020B0606020202030204" pitchFamily="34" charset="0"/>
                        </a:rPr>
                        <a:t>БАЗАЛЫҚ СЦЕНАРИЙ</a:t>
                      </a:r>
                    </a:p>
                  </a:txBody>
                  <a:tcPr marL="9525" marR="9525" marT="0" marB="0"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007F76">
                        <a:alpha val="40000"/>
                      </a:srgbClr>
                    </a:solidFill>
                  </a:tcPr>
                </a:tc>
                <a:tc hMerge="1">
                  <a:txBody>
                    <a:bodyPr/>
                    <a:lstStyle/>
                    <a:p>
                      <a:endParaRPr lang="ru-RU"/>
                    </a:p>
                  </a:txBody>
                  <a:tcPr/>
                </a:tc>
                <a:tc hMerge="1">
                  <a:txBody>
                    <a:bodyPr/>
                    <a:lstStyle/>
                    <a:p>
                      <a:endParaRPr lang="ru-RU"/>
                    </a:p>
                  </a:txBody>
                  <a:tcPr>
                    <a:lnL w="12700" cap="flat" cmpd="sng" algn="ctr">
                      <a:solidFill>
                        <a:schemeClr val="tx1"/>
                      </a:solidFill>
                      <a:prstDash val="solid"/>
                      <a:round/>
                      <a:headEnd type="none" w="med" len="med"/>
                      <a:tailEnd type="none" w="med" len="med"/>
                    </a:lnL>
                    <a:lnT w="12700" cap="flat" cmpd="sng" algn="ctr">
                      <a:solidFill>
                        <a:schemeClr val="tx1"/>
                      </a:solidFill>
                      <a:prstDash val="solid"/>
                      <a:round/>
                      <a:headEnd type="none" w="med" len="med"/>
                      <a:tailEnd type="none" w="med" len="med"/>
                    </a:lnT>
                  </a:tcPr>
                </a:tc>
                <a:tc hMerge="1">
                  <a:txBody>
                    <a:bodyPr/>
                    <a:lstStyle/>
                    <a:p>
                      <a:pPr algn="ctr" fontAlgn="b"/>
                      <a:r>
                        <a:rPr lang="ru-RU" sz="900" b="1" i="0" u="none" strike="noStrike" cap="none" dirty="0">
                          <a:solidFill>
                            <a:schemeClr val="tx1"/>
                          </a:solidFill>
                          <a:effectLst/>
                          <a:latin typeface="Arial Narrow" panose="020B0606020202030204" pitchFamily="34" charset="0"/>
                          <a:ea typeface="+mn-ea"/>
                          <a:cs typeface="+mn-cs"/>
                          <a:sym typeface="Arial"/>
                        </a:rPr>
                        <a:t>1 074 391</a:t>
                      </a:r>
                      <a:endParaRPr lang="ru-KZ" sz="900" b="1" i="0" u="none" strike="noStrike" cap="none" dirty="0">
                        <a:solidFill>
                          <a:schemeClr val="tx1"/>
                        </a:solidFill>
                        <a:effectLst/>
                        <a:latin typeface="Arial Narrow" panose="020B0606020202030204" pitchFamily="34" charset="0"/>
                        <a:ea typeface="+mn-ea"/>
                        <a:cs typeface="+mn-cs"/>
                        <a:sym typeface="Arial"/>
                      </a:endParaRPr>
                    </a:p>
                  </a:txBody>
                  <a:tcPr marL="9525" marR="9525" marT="0" marB="0" anchor="ctr">
                    <a:lnL w="12700" cap="flat" cmpd="sng" algn="ctr">
                      <a:solidFill>
                        <a:schemeClr val="tx1"/>
                      </a:solidFill>
                      <a:prstDash val="solid"/>
                      <a:round/>
                      <a:headEnd type="none" w="med" len="med"/>
                      <a:tailEnd type="none" w="med" len="med"/>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65000"/>
                        <a:alpha val="20000"/>
                      </a:schemeClr>
                    </a:solidFill>
                  </a:tcPr>
                </a:tc>
                <a:tc hMerge="1">
                  <a:txBody>
                    <a:bodyPr/>
                    <a:lstStyle/>
                    <a:p>
                      <a:pPr algn="ctr" fontAlgn="b"/>
                      <a:r>
                        <a:rPr lang="ru-KZ" sz="900" b="1" i="0" u="none" strike="noStrike" cap="none" dirty="0">
                          <a:solidFill>
                            <a:schemeClr val="tx1"/>
                          </a:solidFill>
                          <a:effectLst/>
                          <a:latin typeface="Arial Narrow" panose="020B0606020202030204" pitchFamily="34" charset="0"/>
                          <a:ea typeface="+mn-ea"/>
                          <a:cs typeface="+mn-cs"/>
                          <a:sym typeface="Arial"/>
                        </a:rPr>
                        <a:t>211</a:t>
                      </a:r>
                      <a:r>
                        <a:rPr lang="ru-RU" sz="900" b="1" i="0" u="none" strike="noStrike" cap="none" dirty="0">
                          <a:solidFill>
                            <a:schemeClr val="tx1"/>
                          </a:solidFill>
                          <a:effectLst/>
                          <a:latin typeface="Arial Narrow" panose="020B0606020202030204" pitchFamily="34" charset="0"/>
                          <a:ea typeface="+mn-ea"/>
                          <a:cs typeface="+mn-cs"/>
                          <a:sym typeface="Arial"/>
                        </a:rPr>
                        <a:t> </a:t>
                      </a:r>
                      <a:r>
                        <a:rPr lang="ru-KZ" sz="900" b="1" i="0" u="none" strike="noStrike" cap="none" dirty="0">
                          <a:solidFill>
                            <a:schemeClr val="tx1"/>
                          </a:solidFill>
                          <a:effectLst/>
                          <a:latin typeface="Arial Narrow" panose="020B0606020202030204" pitchFamily="34" charset="0"/>
                          <a:ea typeface="+mn-ea"/>
                          <a:cs typeface="+mn-cs"/>
                          <a:sym typeface="Arial"/>
                        </a:rPr>
                        <a:t>344</a:t>
                      </a:r>
                    </a:p>
                  </a:txBody>
                  <a:tcPr marL="9525" marR="9525" marT="0" marB="0"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65000"/>
                        <a:alpha val="20000"/>
                      </a:schemeClr>
                    </a:solidFill>
                  </a:tcPr>
                </a:tc>
                <a:tc hMerge="1">
                  <a:txBody>
                    <a:bodyPr/>
                    <a:lstStyle/>
                    <a:p>
                      <a:pPr algn="ctr" fontAlgn="b"/>
                      <a:r>
                        <a:rPr lang="ru-KZ" sz="900" b="1" i="0" u="none" strike="noStrike" cap="none" dirty="0">
                          <a:solidFill>
                            <a:schemeClr val="tx1"/>
                          </a:solidFill>
                          <a:effectLst/>
                          <a:latin typeface="Arial Narrow" panose="020B0606020202030204" pitchFamily="34" charset="0"/>
                          <a:ea typeface="+mn-ea"/>
                          <a:cs typeface="+mn-cs"/>
                          <a:sym typeface="Arial"/>
                        </a:rPr>
                        <a:t>272</a:t>
                      </a:r>
                      <a:r>
                        <a:rPr lang="ru-RU" sz="900" b="1" i="0" u="none" strike="noStrike" cap="none" dirty="0">
                          <a:solidFill>
                            <a:schemeClr val="tx1"/>
                          </a:solidFill>
                          <a:effectLst/>
                          <a:latin typeface="Arial Narrow" panose="020B0606020202030204" pitchFamily="34" charset="0"/>
                          <a:ea typeface="+mn-ea"/>
                          <a:cs typeface="+mn-cs"/>
                          <a:sym typeface="Arial"/>
                        </a:rPr>
                        <a:t> </a:t>
                      </a:r>
                      <a:r>
                        <a:rPr lang="ru-KZ" sz="900" b="1" i="0" u="none" strike="noStrike" cap="none" dirty="0">
                          <a:solidFill>
                            <a:schemeClr val="tx1"/>
                          </a:solidFill>
                          <a:effectLst/>
                          <a:latin typeface="Arial Narrow" panose="020B0606020202030204" pitchFamily="34" charset="0"/>
                          <a:ea typeface="+mn-ea"/>
                          <a:cs typeface="+mn-cs"/>
                          <a:sym typeface="Arial"/>
                        </a:rPr>
                        <a:t>354</a:t>
                      </a:r>
                    </a:p>
                  </a:txBody>
                  <a:tcPr marL="9525" marR="9525" marT="0" marB="0"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65000"/>
                        <a:alpha val="20000"/>
                      </a:schemeClr>
                    </a:solidFill>
                  </a:tcPr>
                </a:tc>
                <a:tc hMerge="1">
                  <a:txBody>
                    <a:bodyPr/>
                    <a:lstStyle/>
                    <a:p>
                      <a:pPr algn="ctr" fontAlgn="b"/>
                      <a:r>
                        <a:rPr lang="ru-KZ" sz="900" b="1" i="0" u="none" strike="noStrike" cap="none" dirty="0">
                          <a:solidFill>
                            <a:schemeClr val="tx1"/>
                          </a:solidFill>
                          <a:effectLst/>
                          <a:latin typeface="Arial Narrow" panose="020B0606020202030204" pitchFamily="34" charset="0"/>
                          <a:ea typeface="+mn-ea"/>
                          <a:cs typeface="+mn-cs"/>
                          <a:sym typeface="Arial"/>
                        </a:rPr>
                        <a:t>299</a:t>
                      </a:r>
                      <a:r>
                        <a:rPr lang="ru-RU" sz="900" b="1" i="0" u="none" strike="noStrike" cap="none" dirty="0">
                          <a:solidFill>
                            <a:schemeClr val="tx1"/>
                          </a:solidFill>
                          <a:effectLst/>
                          <a:latin typeface="Arial Narrow" panose="020B0606020202030204" pitchFamily="34" charset="0"/>
                          <a:ea typeface="+mn-ea"/>
                          <a:cs typeface="+mn-cs"/>
                          <a:sym typeface="Arial"/>
                        </a:rPr>
                        <a:t> </a:t>
                      </a:r>
                      <a:r>
                        <a:rPr lang="ru-KZ" sz="900" b="1" i="0" u="none" strike="noStrike" cap="none" dirty="0">
                          <a:solidFill>
                            <a:schemeClr val="tx1"/>
                          </a:solidFill>
                          <a:effectLst/>
                          <a:latin typeface="Arial Narrow" panose="020B0606020202030204" pitchFamily="34" charset="0"/>
                          <a:ea typeface="+mn-ea"/>
                          <a:cs typeface="+mn-cs"/>
                          <a:sym typeface="Arial"/>
                        </a:rPr>
                        <a:t>136</a:t>
                      </a:r>
                    </a:p>
                  </a:txBody>
                  <a:tcPr marL="9525" marR="9525" marT="0" marB="0"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65000"/>
                        <a:alpha val="20000"/>
                      </a:schemeClr>
                    </a:solidFill>
                  </a:tcPr>
                </a:tc>
                <a:tc hMerge="1">
                  <a:txBody>
                    <a:bodyPr/>
                    <a:lstStyle/>
                    <a:p>
                      <a:pPr algn="ctr" fontAlgn="b"/>
                      <a:r>
                        <a:rPr lang="ru-KZ" sz="900" b="1" i="0" u="none" strike="noStrike" cap="none" dirty="0">
                          <a:solidFill>
                            <a:schemeClr val="tx1"/>
                          </a:solidFill>
                          <a:effectLst/>
                          <a:latin typeface="Arial Narrow" panose="020B0606020202030204" pitchFamily="34" charset="0"/>
                          <a:ea typeface="+mn-ea"/>
                          <a:cs typeface="+mn-cs"/>
                          <a:sym typeface="Arial"/>
                        </a:rPr>
                        <a:t>291</a:t>
                      </a:r>
                      <a:r>
                        <a:rPr lang="ru-RU" sz="900" b="1" i="0" u="none" strike="noStrike" cap="none" dirty="0">
                          <a:solidFill>
                            <a:schemeClr val="tx1"/>
                          </a:solidFill>
                          <a:effectLst/>
                          <a:latin typeface="Arial Narrow" panose="020B0606020202030204" pitchFamily="34" charset="0"/>
                          <a:ea typeface="+mn-ea"/>
                          <a:cs typeface="+mn-cs"/>
                          <a:sym typeface="Arial"/>
                        </a:rPr>
                        <a:t> </a:t>
                      </a:r>
                      <a:r>
                        <a:rPr lang="ru-KZ" sz="900" b="1" i="0" u="none" strike="noStrike" cap="none" dirty="0">
                          <a:solidFill>
                            <a:schemeClr val="tx1"/>
                          </a:solidFill>
                          <a:effectLst/>
                          <a:latin typeface="Arial Narrow" panose="020B0606020202030204" pitchFamily="34" charset="0"/>
                          <a:ea typeface="+mn-ea"/>
                          <a:cs typeface="+mn-cs"/>
                          <a:sym typeface="Arial"/>
                        </a:rPr>
                        <a:t>557</a:t>
                      </a:r>
                    </a:p>
                  </a:txBody>
                  <a:tcPr marL="9525" marR="9525" marT="0" marB="0" anchor="ctr">
                    <a:lnL>
                      <a:noFill/>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65000"/>
                        <a:alpha val="20000"/>
                      </a:schemeClr>
                    </a:solidFill>
                  </a:tcPr>
                </a:tc>
                <a:tc hMerge="1">
                  <a:txBody>
                    <a:bodyPr/>
                    <a:lstStyle/>
                    <a:p>
                      <a:pPr marL="0" marR="0" lvl="0" indent="0" algn="ctr" defTabSz="914400" rtl="0" eaLnBrk="1" fontAlgn="ctr" latinLnBrk="0" hangingPunct="1">
                        <a:lnSpc>
                          <a:spcPct val="100000"/>
                        </a:lnSpc>
                        <a:spcBef>
                          <a:spcPts val="0"/>
                        </a:spcBef>
                        <a:spcAft>
                          <a:spcPts val="0"/>
                        </a:spcAft>
                        <a:buClrTx/>
                        <a:buSzTx/>
                        <a:buFontTx/>
                        <a:buNone/>
                        <a:tabLst/>
                        <a:defRPr/>
                      </a:pPr>
                      <a:r>
                        <a:rPr lang="ru-KZ" sz="900" b="1" i="0" u="none" strike="noStrike" cap="none" dirty="0">
                          <a:solidFill>
                            <a:srgbClr val="007F76"/>
                          </a:solidFill>
                          <a:effectLst/>
                          <a:latin typeface="Arial Narrow" panose="020B0606020202030204" pitchFamily="34" charset="0"/>
                          <a:ea typeface="+mn-ea"/>
                          <a:cs typeface="+mn-cs"/>
                          <a:sym typeface="Arial"/>
                        </a:rPr>
                        <a:t>1 103 799</a:t>
                      </a:r>
                    </a:p>
                  </a:txBody>
                  <a:tcPr marL="9525" marR="9525" marT="0" marB="0" anchor="ctr">
                    <a:lnL w="12700" cap="flat" cmpd="sng" algn="ctr">
                      <a:solidFill>
                        <a:schemeClr val="tx1"/>
                      </a:solidFill>
                      <a:prstDash val="solid"/>
                      <a:round/>
                      <a:headEnd type="none" w="med" len="med"/>
                      <a:tailEnd type="none" w="med" len="med"/>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007F76">
                        <a:alpha val="20000"/>
                      </a:srgbClr>
                    </a:solidFill>
                  </a:tcPr>
                </a:tc>
                <a:tc hMerge="1">
                  <a:txBody>
                    <a:bodyPr/>
                    <a:lstStyle/>
                    <a:p>
                      <a:pPr algn="ctr" rtl="0" fontAlgn="ctr"/>
                      <a:r>
                        <a:rPr lang="ru-KZ" sz="900" b="1" i="0" u="none" strike="noStrike" cap="none" dirty="0">
                          <a:solidFill>
                            <a:schemeClr val="tx1"/>
                          </a:solidFill>
                          <a:effectLst/>
                          <a:latin typeface="Arial Narrow" panose="020B0606020202030204" pitchFamily="34" charset="0"/>
                          <a:ea typeface="+mn-ea"/>
                          <a:cs typeface="+mn-cs"/>
                          <a:sym typeface="Arial"/>
                        </a:rPr>
                        <a:t>220 533</a:t>
                      </a:r>
                    </a:p>
                  </a:txBody>
                  <a:tcPr marL="9525" marR="9525" marT="0" marB="0"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50000"/>
                        <a:alpha val="20000"/>
                      </a:schemeClr>
                    </a:solidFill>
                  </a:tcPr>
                </a:tc>
                <a:tc hMerge="1">
                  <a:txBody>
                    <a:bodyPr/>
                    <a:lstStyle/>
                    <a:p>
                      <a:pPr algn="ctr" rtl="0" fontAlgn="ctr"/>
                      <a:r>
                        <a:rPr lang="ru-KZ" sz="900" b="1" i="0" u="none" strike="noStrike" cap="none" dirty="0">
                          <a:solidFill>
                            <a:srgbClr val="007F76"/>
                          </a:solidFill>
                          <a:effectLst/>
                          <a:latin typeface="Arial Narrow" panose="020B0606020202030204" pitchFamily="34" charset="0"/>
                          <a:ea typeface="+mn-ea"/>
                          <a:cs typeface="+mn-cs"/>
                          <a:sym typeface="Arial"/>
                        </a:rPr>
                        <a:t>240 505</a:t>
                      </a:r>
                    </a:p>
                  </a:txBody>
                  <a:tcPr marL="9525" marR="9525" marT="0" marB="0"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007F76">
                        <a:alpha val="20000"/>
                      </a:srgbClr>
                    </a:solidFill>
                  </a:tcPr>
                </a:tc>
                <a:tc hMerge="1">
                  <a:txBody>
                    <a:bodyPr/>
                    <a:lstStyle/>
                    <a:p>
                      <a:pPr algn="ctr" rtl="0" fontAlgn="ctr"/>
                      <a:r>
                        <a:rPr lang="ru-KZ" sz="900" b="1" i="0" u="none" strike="noStrike" cap="none" dirty="0">
                          <a:solidFill>
                            <a:srgbClr val="007F76"/>
                          </a:solidFill>
                          <a:effectLst/>
                          <a:latin typeface="Arial Narrow" panose="020B0606020202030204" pitchFamily="34" charset="0"/>
                          <a:ea typeface="+mn-ea"/>
                          <a:cs typeface="+mn-cs"/>
                          <a:sym typeface="Arial"/>
                        </a:rPr>
                        <a:t>300 190</a:t>
                      </a:r>
                    </a:p>
                  </a:txBody>
                  <a:tcPr marL="9525" marR="9525" marT="0" marB="0"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007F76">
                        <a:alpha val="20000"/>
                      </a:srgbClr>
                    </a:solidFill>
                  </a:tcPr>
                </a:tc>
                <a:tc hMerge="1">
                  <a:txBody>
                    <a:bodyPr/>
                    <a:lstStyle/>
                    <a:p>
                      <a:pPr algn="ctr" rtl="0" fontAlgn="ctr"/>
                      <a:r>
                        <a:rPr lang="ru-KZ" sz="900" b="1" i="0" u="none" strike="noStrike" cap="none" dirty="0">
                          <a:solidFill>
                            <a:srgbClr val="007F76"/>
                          </a:solidFill>
                          <a:effectLst/>
                          <a:latin typeface="Arial Narrow" panose="020B0606020202030204" pitchFamily="34" charset="0"/>
                          <a:ea typeface="+mn-ea"/>
                          <a:cs typeface="+mn-cs"/>
                          <a:sym typeface="Arial"/>
                        </a:rPr>
                        <a:t>342 571</a:t>
                      </a:r>
                    </a:p>
                  </a:txBody>
                  <a:tcPr marL="9525" marR="9525" marT="0" marB="0"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007F76">
                        <a:alpha val="20000"/>
                      </a:srgbClr>
                    </a:solidFill>
                  </a:tcPr>
                </a:tc>
                <a:tc hMerge="1">
                  <a:txBody>
                    <a:bodyPr/>
                    <a:lstStyle/>
                    <a:p>
                      <a:pPr algn="ctr" rtl="0" fontAlgn="b"/>
                      <a:r>
                        <a:rPr lang="en-US" sz="900" b="1" i="0" u="none" strike="noStrike" dirty="0">
                          <a:solidFill>
                            <a:srgbClr val="007F76"/>
                          </a:solidFill>
                          <a:effectLst/>
                          <a:latin typeface="Arial Narrow" panose="020B0606020202030204" pitchFamily="34" charset="0"/>
                        </a:rPr>
                        <a:t>100%</a:t>
                      </a:r>
                    </a:p>
                  </a:txBody>
                  <a:tcPr marL="9525" marR="9525" marT="0" marB="0"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007F76">
                        <a:alpha val="20000"/>
                      </a:srgbClr>
                    </a:solidFill>
                  </a:tcPr>
                </a:tc>
                <a:extLst>
                  <a:ext uri="{0D108BD9-81ED-4DB2-BD59-A6C34878D82A}">
                    <a16:rowId xmlns:a16="http://schemas.microsoft.com/office/drawing/2014/main" val="2126759895"/>
                  </a:ext>
                </a:extLst>
              </a:tr>
              <a:tr h="144837">
                <a:tc>
                  <a:txBody>
                    <a:bodyPr/>
                    <a:lstStyle/>
                    <a:p>
                      <a:pPr algn="ctr" fontAlgn="b"/>
                      <a:r>
                        <a:rPr lang="ru-RU" sz="800" u="none" strike="noStrike" dirty="0">
                          <a:solidFill>
                            <a:srgbClr val="007F76"/>
                          </a:solidFill>
                          <a:effectLst/>
                          <a:latin typeface="Arial Narrow" panose="020B0606020202030204" pitchFamily="34" charset="0"/>
                        </a:rPr>
                        <a:t>1</a:t>
                      </a:r>
                      <a:endParaRPr lang="en-US" sz="800" b="0" i="0" u="none" strike="noStrike" dirty="0">
                        <a:solidFill>
                          <a:srgbClr val="007F76"/>
                        </a:solidFill>
                        <a:effectLst/>
                        <a:latin typeface="Arial Narrow" panose="020B0606020202030204" pitchFamily="34" charset="0"/>
                      </a:endParaRPr>
                    </a:p>
                  </a:txBody>
                  <a:tcPr marL="9525" marR="9525" marT="0" marB="0" anchor="ctr">
                    <a:lnT w="12700" cap="flat" cmpd="sng" algn="ctr">
                      <a:solidFill>
                        <a:schemeClr val="tx1"/>
                      </a:solidFill>
                      <a:prstDash val="solid"/>
                      <a:round/>
                      <a:headEnd type="none" w="med" len="med"/>
                      <a:tailEnd type="none" w="med" len="med"/>
                    </a:lnT>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5414-9</a:t>
                      </a:r>
                    </a:p>
                  </a:txBody>
                  <a:tcPr marL="9525" marR="9525" marT="9525" marB="0" anchor="ctr">
                    <a:lnT w="12700" cap="flat" cmpd="sng" algn="ctr">
                      <a:solidFill>
                        <a:schemeClr val="tx1"/>
                      </a:solidFill>
                      <a:prstDash val="solid"/>
                      <a:round/>
                      <a:headEnd type="none" w="med" len="med"/>
                      <a:tailEnd type="none" w="med" len="med"/>
                    </a:lnT>
                    <a:solidFill>
                      <a:schemeClr val="accent6">
                        <a:lumMod val="50000"/>
                        <a:alpha val="1000"/>
                      </a:schemeClr>
                    </a:solidFill>
                  </a:tcPr>
                </a:tc>
                <a:tc>
                  <a:txBody>
                    <a:bodyPr/>
                    <a:lstStyle/>
                    <a:p>
                      <a:pPr marL="72000" algn="l" fontAlgn="ctr"/>
                      <a:r>
                        <a:rPr lang="ru-RU" sz="800" b="0" i="0" u="none" strike="noStrike" dirty="0" err="1">
                          <a:solidFill>
                            <a:srgbClr val="000000"/>
                          </a:solidFill>
                          <a:effectLst/>
                          <a:latin typeface="Arial Narrow" panose="020B0606020202030204" pitchFamily="34" charset="0"/>
                        </a:rPr>
                        <a:t>Күзетшілер</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инкассаторлар</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және</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тектес</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қызметтер</a:t>
                      </a:r>
                      <a:endParaRPr lang="ru-RU" sz="800" b="0" i="0" u="none" strike="noStrike" dirty="0">
                        <a:solidFill>
                          <a:srgbClr val="000000"/>
                        </a:solidFill>
                        <a:effectLst/>
                        <a:latin typeface="Arial Narrow" panose="020B0606020202030204" pitchFamily="34" charset="0"/>
                      </a:endParaRPr>
                    </a:p>
                  </a:txBody>
                  <a:tcPr marL="9525" marR="9525" marT="9525" marB="0" anchor="ctr">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2 737</a:t>
                      </a:r>
                    </a:p>
                  </a:txBody>
                  <a:tcPr marL="9525" marR="9525" marT="9525" marB="0" anchor="ctr">
                    <a:lnL w="12700" cap="flat" cmpd="sng" algn="ctr">
                      <a:solidFill>
                        <a:schemeClr val="tx1"/>
                      </a:solidFill>
                      <a:prstDash val="solid"/>
                      <a:round/>
                      <a:headEnd type="none" w="med" len="med"/>
                      <a:tailEnd type="none" w="med" len="med"/>
                    </a:lnL>
                    <a:lnT w="12700" cap="flat" cmpd="sng" algn="ctr">
                      <a:solidFill>
                        <a:schemeClr val="tx1"/>
                      </a:solidFill>
                      <a:prstDash val="solid"/>
                      <a:round/>
                      <a:headEnd type="none" w="med" len="med"/>
                      <a:tailEnd type="none" w="med" len="med"/>
                    </a:lnT>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526</a:t>
                      </a:r>
                    </a:p>
                  </a:txBody>
                  <a:tcPr marL="9525" marR="9525" marT="9525" marB="0" anchor="ctr">
                    <a:lnT w="12700" cap="flat" cmpd="sng" algn="ctr">
                      <a:solidFill>
                        <a:schemeClr val="tx1"/>
                      </a:solidFill>
                      <a:prstDash val="solid"/>
                      <a:round/>
                      <a:headEnd type="none" w="med" len="med"/>
                      <a:tailEnd type="none" w="med" len="med"/>
                    </a:lnT>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706</a:t>
                      </a:r>
                    </a:p>
                  </a:txBody>
                  <a:tcPr marL="9525" marR="9525" marT="9525" marB="0" anchor="ctr">
                    <a:lnT w="12700" cap="flat" cmpd="sng" algn="ctr">
                      <a:solidFill>
                        <a:schemeClr val="tx1"/>
                      </a:solidFill>
                      <a:prstDash val="solid"/>
                      <a:round/>
                      <a:headEnd type="none" w="med" len="med"/>
                      <a:tailEnd type="none" w="med" len="med"/>
                    </a:lnT>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686</a:t>
                      </a:r>
                    </a:p>
                  </a:txBody>
                  <a:tcPr marL="9525" marR="9525" marT="9525" marB="0" anchor="ctr">
                    <a:lnT w="12700" cap="flat" cmpd="sng" algn="ctr">
                      <a:solidFill>
                        <a:schemeClr val="tx1"/>
                      </a:solidFill>
                      <a:prstDash val="solid"/>
                      <a:round/>
                      <a:headEnd type="none" w="med" len="med"/>
                      <a:tailEnd type="none" w="med" len="med"/>
                    </a:lnT>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819</a:t>
                      </a:r>
                    </a:p>
                  </a:txBody>
                  <a:tcPr marL="9525" marR="9525" marT="9525" marB="0" anchor="ctr">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3 061</a:t>
                      </a:r>
                    </a:p>
                  </a:txBody>
                  <a:tcPr marL="9525" marR="9525" marT="9525" marB="0" anchor="ctr">
                    <a:lnL w="12700" cap="flat" cmpd="sng" algn="ctr">
                      <a:solidFill>
                        <a:schemeClr val="tx1"/>
                      </a:solidFill>
                      <a:prstDash val="solid"/>
                      <a:round/>
                      <a:headEnd type="none" w="med" len="med"/>
                      <a:tailEnd type="none" w="med" len="med"/>
                    </a:lnL>
                    <a:lnT w="12700" cap="flat" cmpd="sng" algn="ctr">
                      <a:solidFill>
                        <a:schemeClr val="tx1"/>
                      </a:solidFill>
                      <a:prstDash val="solid"/>
                      <a:round/>
                      <a:headEnd type="none" w="med" len="med"/>
                      <a:tailEnd type="none" w="med" len="med"/>
                    </a:lnT>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805</a:t>
                      </a:r>
                    </a:p>
                  </a:txBody>
                  <a:tcPr marL="9525" marR="9525" marT="9525" marB="0" anchor="ctr">
                    <a:lnT w="12700" cap="flat" cmpd="sng" algn="ctr">
                      <a:solidFill>
                        <a:schemeClr val="tx1"/>
                      </a:solidFill>
                      <a:prstDash val="solid"/>
                      <a:round/>
                      <a:headEnd type="none" w="med" len="med"/>
                      <a:tailEnd type="none" w="med" len="med"/>
                    </a:lnT>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695</a:t>
                      </a:r>
                    </a:p>
                  </a:txBody>
                  <a:tcPr marL="9525" marR="9525" marT="9525" marB="0" anchor="ctr">
                    <a:lnT w="12700" cap="flat" cmpd="sng" algn="ctr">
                      <a:solidFill>
                        <a:schemeClr val="tx1"/>
                      </a:solidFill>
                      <a:prstDash val="solid"/>
                      <a:round/>
                      <a:headEnd type="none" w="med" len="med"/>
                      <a:tailEnd type="none" w="med" len="med"/>
                    </a:lnT>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773</a:t>
                      </a:r>
                    </a:p>
                  </a:txBody>
                  <a:tcPr marL="9525" marR="9525" marT="9525" marB="0" anchor="ctr">
                    <a:lnT w="12700" cap="flat" cmpd="sng" algn="ctr">
                      <a:solidFill>
                        <a:schemeClr val="tx1"/>
                      </a:solidFill>
                      <a:prstDash val="solid"/>
                      <a:round/>
                      <a:headEnd type="none" w="med" len="med"/>
                      <a:tailEnd type="none" w="med" len="med"/>
                    </a:lnT>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788</a:t>
                      </a:r>
                    </a:p>
                  </a:txBody>
                  <a:tcPr marL="9525" marR="9525" marT="9525" marB="0" anchor="ctr">
                    <a:lnT w="12700" cap="flat" cmpd="sng" algn="ctr">
                      <a:solidFill>
                        <a:schemeClr val="tx1"/>
                      </a:solidFill>
                      <a:prstDash val="solid"/>
                      <a:round/>
                      <a:headEnd type="none" w="med" len="med"/>
                      <a:tailEnd type="none" w="med" len="med"/>
                    </a:lnT>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4,6%</a:t>
                      </a:r>
                    </a:p>
                  </a:txBody>
                  <a:tcPr marL="9525" marR="9525" marT="9525" marB="0" anchor="ctr">
                    <a:lnT w="12700" cap="flat" cmpd="sng" algn="ctr">
                      <a:solidFill>
                        <a:schemeClr val="tx1"/>
                      </a:solidFill>
                      <a:prstDash val="solid"/>
                      <a:round/>
                      <a:headEnd type="none" w="med" len="med"/>
                      <a:tailEnd type="none" w="med" len="med"/>
                    </a:lnT>
                    <a:solidFill>
                      <a:schemeClr val="accent6">
                        <a:lumMod val="50000"/>
                        <a:alpha val="1000"/>
                      </a:schemeClr>
                    </a:solidFill>
                  </a:tcPr>
                </a:tc>
                <a:extLst>
                  <a:ext uri="{0D108BD9-81ED-4DB2-BD59-A6C34878D82A}">
                    <a16:rowId xmlns:a16="http://schemas.microsoft.com/office/drawing/2014/main" val="4220248122"/>
                  </a:ext>
                </a:extLst>
              </a:tr>
              <a:tr h="144837">
                <a:tc>
                  <a:txBody>
                    <a:bodyPr/>
                    <a:lstStyle/>
                    <a:p>
                      <a:pPr algn="ctr" fontAlgn="b"/>
                      <a:r>
                        <a:rPr lang="ru-RU" sz="800" u="none" strike="noStrike" dirty="0">
                          <a:solidFill>
                            <a:srgbClr val="007F76"/>
                          </a:solidFill>
                          <a:effectLst/>
                          <a:latin typeface="Arial Narrow" panose="020B0606020202030204" pitchFamily="34" charset="0"/>
                        </a:rPr>
                        <a:t>2</a:t>
                      </a:r>
                      <a:endParaRPr lang="en-US" sz="800" b="0" i="0" u="none" strike="noStrike" dirty="0">
                        <a:solidFill>
                          <a:srgbClr val="007F76"/>
                        </a:solidFill>
                        <a:effectLst/>
                        <a:latin typeface="Arial Narrow" panose="020B0606020202030204" pitchFamily="34" charset="0"/>
                      </a:endParaRPr>
                    </a:p>
                  </a:txBody>
                  <a:tcPr marL="9525" marR="9525" marT="0" marB="0" anchor="ctr">
                    <a:solidFill>
                      <a:srgbClr val="007F76">
                        <a:alpha val="20000"/>
                      </a:srgbClr>
                    </a:solidFill>
                  </a:tcPr>
                </a:tc>
                <a:tc>
                  <a:txBody>
                    <a:bodyPr/>
                    <a:lstStyle/>
                    <a:p>
                      <a:pPr algn="ctr" fontAlgn="ctr"/>
                      <a:r>
                        <a:rPr lang="ru-RU" sz="800" b="0" i="0" u="none" strike="noStrike">
                          <a:solidFill>
                            <a:srgbClr val="000000"/>
                          </a:solidFill>
                          <a:effectLst/>
                          <a:latin typeface="Arial Narrow" panose="020B0606020202030204" pitchFamily="34" charset="0"/>
                        </a:rPr>
                        <a:t>9116-0</a:t>
                      </a:r>
                    </a:p>
                  </a:txBody>
                  <a:tcPr marL="9525" marR="9525" marT="9525" marB="0" anchor="ctr">
                    <a:solidFill>
                      <a:srgbClr val="007F76">
                        <a:alpha val="20000"/>
                      </a:srgbClr>
                    </a:solidFill>
                  </a:tcPr>
                </a:tc>
                <a:tc>
                  <a:txBody>
                    <a:bodyPr/>
                    <a:lstStyle/>
                    <a:p>
                      <a:pPr marL="72000" algn="l" fontAlgn="ctr"/>
                      <a:r>
                        <a:rPr lang="ru-RU" sz="800" b="0" i="0" u="none" strike="noStrike" dirty="0">
                          <a:solidFill>
                            <a:srgbClr val="000000"/>
                          </a:solidFill>
                          <a:effectLst/>
                          <a:latin typeface="Arial Narrow" panose="020B0606020202030204" pitchFamily="34" charset="0"/>
                        </a:rPr>
                        <a:t>Аула </a:t>
                      </a:r>
                      <a:r>
                        <a:rPr lang="ru-RU" sz="800" b="0" i="0" u="none" strike="noStrike" dirty="0" err="1">
                          <a:solidFill>
                            <a:srgbClr val="000000"/>
                          </a:solidFill>
                          <a:effectLst/>
                          <a:latin typeface="Arial Narrow" panose="020B0606020202030204" pitchFamily="34" charset="0"/>
                        </a:rPr>
                        <a:t>сыпырушылар</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және</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ашық</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аумақтарды</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тазалаушылар</a:t>
                      </a:r>
                      <a:endParaRPr lang="ru-RU" sz="800" b="0" i="0" u="none" strike="noStrike" dirty="0">
                        <a:solidFill>
                          <a:srgbClr val="000000"/>
                        </a:solidFill>
                        <a:effectLst/>
                        <a:latin typeface="Arial Narrow" panose="020B0606020202030204" pitchFamily="34" charset="0"/>
                      </a:endParaRPr>
                    </a:p>
                  </a:txBody>
                  <a:tcPr marL="9525" marR="9525" marT="9525" marB="0" anchor="ctr">
                    <a:lnR w="12700" cap="flat" cmpd="sng" algn="ctr">
                      <a:solidFill>
                        <a:schemeClr val="tx1"/>
                      </a:solidFill>
                      <a:prstDash val="solid"/>
                      <a:round/>
                      <a:headEnd type="none" w="med" len="med"/>
                      <a:tailEnd type="none" w="med" len="med"/>
                    </a:lnR>
                    <a:solidFill>
                      <a:srgbClr val="007F76">
                        <a:alpha val="20000"/>
                      </a:srgbClr>
                    </a:solidFill>
                  </a:tcPr>
                </a:tc>
                <a:tc>
                  <a:txBody>
                    <a:bodyPr/>
                    <a:lstStyle/>
                    <a:p>
                      <a:pPr algn="ctr" fontAlgn="ctr"/>
                      <a:r>
                        <a:rPr lang="ru-RU" sz="800" b="0" i="0" u="none" strike="noStrike">
                          <a:solidFill>
                            <a:srgbClr val="000000"/>
                          </a:solidFill>
                          <a:effectLst/>
                          <a:latin typeface="Arial Narrow" panose="020B0606020202030204" pitchFamily="34" charset="0"/>
                        </a:rPr>
                        <a:t>2 027</a:t>
                      </a:r>
                    </a:p>
                  </a:txBody>
                  <a:tcPr marL="9525" marR="9525" marT="9525" marB="0" anchor="ctr">
                    <a:lnL w="12700" cap="flat" cmpd="sng" algn="ctr">
                      <a:solidFill>
                        <a:schemeClr val="tx1"/>
                      </a:solidFill>
                      <a:prstDash val="solid"/>
                      <a:round/>
                      <a:headEnd type="none" w="med" len="med"/>
                      <a:tailEnd type="none" w="med" len="med"/>
                    </a:lnL>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446</a:t>
                      </a:r>
                    </a:p>
                  </a:txBody>
                  <a:tcPr marL="9525" marR="9525" marT="9525" marB="0" anchor="c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560</a:t>
                      </a:r>
                    </a:p>
                  </a:txBody>
                  <a:tcPr marL="9525" marR="9525" marT="9525" marB="0" anchor="c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425</a:t>
                      </a:r>
                    </a:p>
                  </a:txBody>
                  <a:tcPr marL="9525" marR="9525" marT="9525" marB="0" anchor="c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596</a:t>
                      </a:r>
                    </a:p>
                  </a:txBody>
                  <a:tcPr marL="9525" marR="9525" marT="9525" marB="0" anchor="ctr">
                    <a:lnR w="12700" cap="flat" cmpd="sng" algn="ctr">
                      <a:solidFill>
                        <a:schemeClr val="tx1"/>
                      </a:solidFill>
                      <a:prstDash val="solid"/>
                      <a:round/>
                      <a:headEnd type="none" w="med" len="med"/>
                      <a:tailEnd type="none" w="med" len="med"/>
                    </a:ln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2 270</a:t>
                      </a:r>
                    </a:p>
                  </a:txBody>
                  <a:tcPr marL="9525" marR="9525" marT="9525" marB="0" anchor="ctr">
                    <a:lnL w="12700" cap="flat" cmpd="sng" algn="ctr">
                      <a:solidFill>
                        <a:schemeClr val="tx1"/>
                      </a:solidFill>
                      <a:prstDash val="solid"/>
                      <a:round/>
                      <a:headEnd type="none" w="med" len="med"/>
                      <a:tailEnd type="none" w="med" len="med"/>
                    </a:lnL>
                    <a:solidFill>
                      <a:srgbClr val="007F76">
                        <a:alpha val="20000"/>
                      </a:srgbClr>
                    </a:solidFill>
                  </a:tcPr>
                </a:tc>
                <a:tc>
                  <a:txBody>
                    <a:bodyPr/>
                    <a:lstStyle/>
                    <a:p>
                      <a:pPr algn="ctr" fontAlgn="ctr"/>
                      <a:r>
                        <a:rPr lang="ru-RU" sz="800" b="0" i="0" u="none" strike="noStrike">
                          <a:solidFill>
                            <a:srgbClr val="000000"/>
                          </a:solidFill>
                          <a:effectLst/>
                          <a:latin typeface="Arial Narrow" panose="020B0606020202030204" pitchFamily="34" charset="0"/>
                        </a:rPr>
                        <a:t>433</a:t>
                      </a:r>
                    </a:p>
                  </a:txBody>
                  <a:tcPr marL="9525" marR="9525" marT="9525" marB="0" anchor="c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381</a:t>
                      </a:r>
                    </a:p>
                  </a:txBody>
                  <a:tcPr marL="9525" marR="9525" marT="9525" marB="0" anchor="ctr">
                    <a:solidFill>
                      <a:srgbClr val="007F76">
                        <a:alpha val="20000"/>
                      </a:srgbClr>
                    </a:solidFill>
                  </a:tcPr>
                </a:tc>
                <a:tc>
                  <a:txBody>
                    <a:bodyPr/>
                    <a:lstStyle/>
                    <a:p>
                      <a:pPr algn="ctr" fontAlgn="ctr"/>
                      <a:r>
                        <a:rPr lang="ru-RU" sz="800" b="0" i="0" u="none" strike="noStrike">
                          <a:solidFill>
                            <a:srgbClr val="000000"/>
                          </a:solidFill>
                          <a:effectLst/>
                          <a:latin typeface="Arial Narrow" panose="020B0606020202030204" pitchFamily="34" charset="0"/>
                        </a:rPr>
                        <a:t>802</a:t>
                      </a:r>
                    </a:p>
                  </a:txBody>
                  <a:tcPr marL="9525" marR="9525" marT="9525" marB="0" anchor="ctr">
                    <a:solidFill>
                      <a:srgbClr val="007F76">
                        <a:alpha val="20000"/>
                      </a:srgbClr>
                    </a:solidFill>
                  </a:tcPr>
                </a:tc>
                <a:tc>
                  <a:txBody>
                    <a:bodyPr/>
                    <a:lstStyle/>
                    <a:p>
                      <a:pPr algn="ctr" fontAlgn="ctr"/>
                      <a:r>
                        <a:rPr lang="ru-RU" sz="800" b="0" i="0" u="none" strike="noStrike">
                          <a:solidFill>
                            <a:srgbClr val="000000"/>
                          </a:solidFill>
                          <a:effectLst/>
                          <a:latin typeface="Arial Narrow" panose="020B0606020202030204" pitchFamily="34" charset="0"/>
                        </a:rPr>
                        <a:t>654</a:t>
                      </a:r>
                    </a:p>
                  </a:txBody>
                  <a:tcPr marL="9525" marR="9525" marT="9525" marB="0" anchor="ctr">
                    <a:solidFill>
                      <a:srgbClr val="007F76">
                        <a:alpha val="20000"/>
                      </a:srgbClr>
                    </a:solidFill>
                  </a:tcPr>
                </a:tc>
                <a:tc>
                  <a:txBody>
                    <a:bodyPr/>
                    <a:lstStyle/>
                    <a:p>
                      <a:pPr algn="ctr" fontAlgn="ctr"/>
                      <a:r>
                        <a:rPr lang="ru-RU" sz="800" b="0" i="0" u="none" strike="noStrike">
                          <a:solidFill>
                            <a:srgbClr val="000000"/>
                          </a:solidFill>
                          <a:effectLst/>
                          <a:latin typeface="Arial Narrow" panose="020B0606020202030204" pitchFamily="34" charset="0"/>
                        </a:rPr>
                        <a:t>3,4%</a:t>
                      </a:r>
                    </a:p>
                  </a:txBody>
                  <a:tcPr marL="9525" marR="9525" marT="9525" marB="0" anchor="ctr">
                    <a:solidFill>
                      <a:srgbClr val="007F76">
                        <a:alpha val="20000"/>
                      </a:srgbClr>
                    </a:solidFill>
                  </a:tcPr>
                </a:tc>
                <a:extLst>
                  <a:ext uri="{0D108BD9-81ED-4DB2-BD59-A6C34878D82A}">
                    <a16:rowId xmlns:a16="http://schemas.microsoft.com/office/drawing/2014/main" val="2728981022"/>
                  </a:ext>
                </a:extLst>
              </a:tr>
              <a:tr h="144837">
                <a:tc>
                  <a:txBody>
                    <a:bodyPr/>
                    <a:lstStyle/>
                    <a:p>
                      <a:pPr algn="ctr" fontAlgn="b"/>
                      <a:r>
                        <a:rPr lang="ru-RU" sz="800" u="none" strike="noStrike" dirty="0">
                          <a:solidFill>
                            <a:srgbClr val="007F76"/>
                          </a:solidFill>
                          <a:effectLst/>
                          <a:latin typeface="Arial Narrow" panose="020B0606020202030204" pitchFamily="34" charset="0"/>
                        </a:rPr>
                        <a:t>3</a:t>
                      </a:r>
                      <a:endParaRPr lang="en-US" sz="800" b="0" i="0" u="none" strike="noStrike" dirty="0">
                        <a:solidFill>
                          <a:srgbClr val="007F76"/>
                        </a:solidFill>
                        <a:effectLst/>
                        <a:latin typeface="Arial Narrow" panose="020B0606020202030204" pitchFamily="34" charset="0"/>
                      </a:endParaRPr>
                    </a:p>
                  </a:txBody>
                  <a:tcPr marL="9525" marR="9525" marT="0"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7239-2</a:t>
                      </a:r>
                    </a:p>
                  </a:txBody>
                  <a:tcPr marL="9525" marR="9525" marT="9525" marB="0" anchor="ctr">
                    <a:solidFill>
                      <a:schemeClr val="accent6">
                        <a:lumMod val="50000"/>
                        <a:alpha val="1000"/>
                      </a:schemeClr>
                    </a:solidFill>
                  </a:tcPr>
                </a:tc>
                <a:tc>
                  <a:txBody>
                    <a:bodyPr/>
                    <a:lstStyle/>
                    <a:p>
                      <a:pPr marL="72000" algn="l" fontAlgn="ctr"/>
                      <a:r>
                        <a:rPr lang="ru-RU" sz="800" b="0" i="0" u="none" strike="noStrike" dirty="0" err="1">
                          <a:solidFill>
                            <a:srgbClr val="000000"/>
                          </a:solidFill>
                          <a:effectLst/>
                          <a:latin typeface="Arial Narrow" panose="020B0606020202030204" pitchFamily="34" charset="0"/>
                        </a:rPr>
                        <a:t>Өнеркәсіптік</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жабдықтардың</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слесарлары</a:t>
                      </a:r>
                      <a:endParaRPr lang="ru-RU" sz="800" b="0" i="0" u="none" strike="noStrike" dirty="0">
                        <a:solidFill>
                          <a:srgbClr val="000000"/>
                        </a:solidFill>
                        <a:effectLst/>
                        <a:latin typeface="Arial Narrow" panose="020B0606020202030204" pitchFamily="34" charset="0"/>
                      </a:endParaRPr>
                    </a:p>
                  </a:txBody>
                  <a:tcPr marL="9525" marR="9525" marT="9525" marB="0" anchor="ctr">
                    <a:lnR w="12700" cap="flat" cmpd="sng" algn="ctr">
                      <a:solidFill>
                        <a:schemeClr val="tx1"/>
                      </a:solidFill>
                      <a:prstDash val="solid"/>
                      <a:round/>
                      <a:headEnd type="none" w="med" len="med"/>
                      <a:tailEnd type="none" w="med" len="med"/>
                    </a:ln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1 578</a:t>
                      </a:r>
                    </a:p>
                  </a:txBody>
                  <a:tcPr marL="9525" marR="9525" marT="9525" marB="0" anchor="ctr">
                    <a:lnL w="12700" cap="flat" cmpd="sng" algn="ctr">
                      <a:solidFill>
                        <a:schemeClr val="tx1"/>
                      </a:solidFill>
                      <a:prstDash val="solid"/>
                      <a:round/>
                      <a:headEnd type="none" w="med" len="med"/>
                      <a:tailEnd type="none" w="med" len="med"/>
                    </a:lnL>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276</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421</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386</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495</a:t>
                      </a:r>
                    </a:p>
                  </a:txBody>
                  <a:tcPr marL="9525" marR="9525" marT="9525" marB="0" anchor="ctr">
                    <a:lnR w="12700" cap="flat" cmpd="sng" algn="ctr">
                      <a:solidFill>
                        <a:schemeClr val="tx1"/>
                      </a:solidFill>
                      <a:prstDash val="solid"/>
                      <a:round/>
                      <a:headEnd type="none" w="med" len="med"/>
                      <a:tailEnd type="none" w="med" len="med"/>
                    </a:ln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1 963</a:t>
                      </a:r>
                    </a:p>
                  </a:txBody>
                  <a:tcPr marL="9525" marR="9525" marT="9525" marB="0" anchor="ctr">
                    <a:lnL w="12700" cap="flat" cmpd="sng" algn="ctr">
                      <a:solidFill>
                        <a:schemeClr val="tx1"/>
                      </a:solidFill>
                      <a:prstDash val="solid"/>
                      <a:round/>
                      <a:headEnd type="none" w="med" len="med"/>
                      <a:tailEnd type="none" w="med" len="med"/>
                    </a:lnL>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466</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478</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611</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408</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2,9%</a:t>
                      </a:r>
                    </a:p>
                  </a:txBody>
                  <a:tcPr marL="9525" marR="9525" marT="9525" marB="0" anchor="ctr">
                    <a:solidFill>
                      <a:schemeClr val="accent6">
                        <a:lumMod val="50000"/>
                        <a:alpha val="1000"/>
                      </a:schemeClr>
                    </a:solidFill>
                  </a:tcPr>
                </a:tc>
                <a:extLst>
                  <a:ext uri="{0D108BD9-81ED-4DB2-BD59-A6C34878D82A}">
                    <a16:rowId xmlns:a16="http://schemas.microsoft.com/office/drawing/2014/main" val="496541397"/>
                  </a:ext>
                </a:extLst>
              </a:tr>
              <a:tr h="144837">
                <a:tc>
                  <a:txBody>
                    <a:bodyPr/>
                    <a:lstStyle/>
                    <a:p>
                      <a:pPr algn="ctr" fontAlgn="b"/>
                      <a:r>
                        <a:rPr lang="ru-RU" sz="800" u="none" strike="noStrike" dirty="0">
                          <a:solidFill>
                            <a:srgbClr val="007F76"/>
                          </a:solidFill>
                          <a:effectLst/>
                          <a:latin typeface="Arial Narrow" panose="020B0606020202030204" pitchFamily="34" charset="0"/>
                        </a:rPr>
                        <a:t>4</a:t>
                      </a:r>
                      <a:endParaRPr lang="en-US" sz="800" b="0" i="0" u="none" strike="noStrike" dirty="0">
                        <a:solidFill>
                          <a:srgbClr val="007F76"/>
                        </a:solidFill>
                        <a:effectLst/>
                        <a:latin typeface="Arial Narrow" panose="020B0606020202030204" pitchFamily="34" charset="0"/>
                      </a:endParaRPr>
                    </a:p>
                  </a:txBody>
                  <a:tcPr marL="9525" marR="9525" marT="0" marB="0" anchor="ctr">
                    <a:solidFill>
                      <a:srgbClr val="007F76">
                        <a:alpha val="20000"/>
                      </a:srgbClr>
                    </a:solidFill>
                  </a:tcPr>
                </a:tc>
                <a:tc>
                  <a:txBody>
                    <a:bodyPr/>
                    <a:lstStyle/>
                    <a:p>
                      <a:pPr algn="ctr" fontAlgn="ctr"/>
                      <a:r>
                        <a:rPr lang="ru-RU" sz="800" b="0" i="0" u="none" strike="noStrike">
                          <a:solidFill>
                            <a:srgbClr val="000000"/>
                          </a:solidFill>
                          <a:effectLst/>
                          <a:latin typeface="Arial Narrow" panose="020B0606020202030204" pitchFamily="34" charset="0"/>
                        </a:rPr>
                        <a:t>9112-9</a:t>
                      </a:r>
                    </a:p>
                  </a:txBody>
                  <a:tcPr marL="9525" marR="9525" marT="9525" marB="0" anchor="ctr">
                    <a:solidFill>
                      <a:srgbClr val="007F76">
                        <a:alpha val="20000"/>
                      </a:srgbClr>
                    </a:solidFill>
                  </a:tcPr>
                </a:tc>
                <a:tc>
                  <a:txBody>
                    <a:bodyPr/>
                    <a:lstStyle/>
                    <a:p>
                      <a:pPr marL="72000" algn="l" fontAlgn="ctr"/>
                      <a:r>
                        <a:rPr lang="ru-RU" sz="800" b="0" i="0" u="none" strike="noStrike" dirty="0" err="1">
                          <a:solidFill>
                            <a:srgbClr val="000000"/>
                          </a:solidFill>
                          <a:effectLst/>
                          <a:latin typeface="Arial Narrow" panose="020B0606020202030204" pitchFamily="34" charset="0"/>
                        </a:rPr>
                        <a:t>Отельдердегі</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және</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ұқсас</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мекемелердегі</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басқа</a:t>
                      </a:r>
                      <a:r>
                        <a:rPr lang="ru-RU" sz="800" b="0" i="0" u="none" strike="noStrike" dirty="0">
                          <a:solidFill>
                            <a:srgbClr val="000000"/>
                          </a:solidFill>
                          <a:effectLst/>
                          <a:latin typeface="Arial Narrow" panose="020B0606020202030204" pitchFamily="34" charset="0"/>
                        </a:rPr>
                        <a:t> да </a:t>
                      </a:r>
                      <a:r>
                        <a:rPr lang="ru-RU" sz="800" b="0" i="0" u="none" strike="noStrike" dirty="0" err="1">
                          <a:solidFill>
                            <a:srgbClr val="000000"/>
                          </a:solidFill>
                          <a:effectLst/>
                          <a:latin typeface="Arial Narrow" panose="020B0606020202030204" pitchFamily="34" charset="0"/>
                        </a:rPr>
                        <a:t>тазалаушылар</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және</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үй</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қызметшілері</a:t>
                      </a:r>
                      <a:endParaRPr lang="ru-RU" sz="800" b="0" i="0" u="none" strike="noStrike" dirty="0">
                        <a:solidFill>
                          <a:srgbClr val="000000"/>
                        </a:solidFill>
                        <a:effectLst/>
                        <a:latin typeface="Arial Narrow" panose="020B0606020202030204" pitchFamily="34" charset="0"/>
                      </a:endParaRPr>
                    </a:p>
                  </a:txBody>
                  <a:tcPr marL="9525" marR="9525" marT="9525" marB="0" anchor="ctr">
                    <a:lnR w="12700" cap="flat" cmpd="sng" algn="ctr">
                      <a:solidFill>
                        <a:schemeClr val="tx1"/>
                      </a:solidFill>
                      <a:prstDash val="solid"/>
                      <a:round/>
                      <a:headEnd type="none" w="med" len="med"/>
                      <a:tailEnd type="none" w="med" len="med"/>
                    </a:lnR>
                    <a:solidFill>
                      <a:srgbClr val="007F76">
                        <a:alpha val="20000"/>
                      </a:srgbClr>
                    </a:solidFill>
                  </a:tcPr>
                </a:tc>
                <a:tc>
                  <a:txBody>
                    <a:bodyPr/>
                    <a:lstStyle/>
                    <a:p>
                      <a:pPr algn="ctr" fontAlgn="ctr"/>
                      <a:r>
                        <a:rPr lang="ru-RU" sz="800" b="0" i="0" u="none" strike="noStrike">
                          <a:solidFill>
                            <a:srgbClr val="000000"/>
                          </a:solidFill>
                          <a:effectLst/>
                          <a:latin typeface="Arial Narrow" panose="020B0606020202030204" pitchFamily="34" charset="0"/>
                        </a:rPr>
                        <a:t>1 670</a:t>
                      </a:r>
                    </a:p>
                  </a:txBody>
                  <a:tcPr marL="9525" marR="9525" marT="9525" marB="0" anchor="ctr">
                    <a:lnL w="12700" cap="flat" cmpd="sng" algn="ctr">
                      <a:solidFill>
                        <a:schemeClr val="tx1"/>
                      </a:solidFill>
                      <a:prstDash val="solid"/>
                      <a:round/>
                      <a:headEnd type="none" w="med" len="med"/>
                      <a:tailEnd type="none" w="med" len="med"/>
                    </a:lnL>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380</a:t>
                      </a:r>
                    </a:p>
                  </a:txBody>
                  <a:tcPr marL="9525" marR="9525" marT="9525" marB="0" anchor="c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423</a:t>
                      </a:r>
                    </a:p>
                  </a:txBody>
                  <a:tcPr marL="9525" marR="9525" marT="9525" marB="0" anchor="c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448</a:t>
                      </a:r>
                    </a:p>
                  </a:txBody>
                  <a:tcPr marL="9525" marR="9525" marT="9525" marB="0" anchor="c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419</a:t>
                      </a:r>
                    </a:p>
                  </a:txBody>
                  <a:tcPr marL="9525" marR="9525" marT="9525" marB="0" anchor="ctr">
                    <a:lnR w="12700" cap="flat" cmpd="sng" algn="ctr">
                      <a:solidFill>
                        <a:schemeClr val="tx1"/>
                      </a:solidFill>
                      <a:prstDash val="solid"/>
                      <a:round/>
                      <a:headEnd type="none" w="med" len="med"/>
                      <a:tailEnd type="none" w="med" len="med"/>
                    </a:ln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1 678</a:t>
                      </a:r>
                    </a:p>
                  </a:txBody>
                  <a:tcPr marL="9525" marR="9525" marT="9525" marB="0" anchor="ctr">
                    <a:lnL w="12700" cap="flat" cmpd="sng" algn="ctr">
                      <a:solidFill>
                        <a:schemeClr val="tx1"/>
                      </a:solidFill>
                      <a:prstDash val="solid"/>
                      <a:round/>
                      <a:headEnd type="none" w="med" len="med"/>
                      <a:tailEnd type="none" w="med" len="med"/>
                    </a:lnL>
                    <a:solidFill>
                      <a:srgbClr val="007F76">
                        <a:alpha val="20000"/>
                      </a:srgbClr>
                    </a:solidFill>
                  </a:tcPr>
                </a:tc>
                <a:tc>
                  <a:txBody>
                    <a:bodyPr/>
                    <a:lstStyle/>
                    <a:p>
                      <a:pPr algn="ctr" fontAlgn="ctr"/>
                      <a:r>
                        <a:rPr lang="ru-RU" sz="800" b="0" i="0" u="none" strike="noStrike">
                          <a:solidFill>
                            <a:srgbClr val="000000"/>
                          </a:solidFill>
                          <a:effectLst/>
                          <a:latin typeface="Arial Narrow" panose="020B0606020202030204" pitchFamily="34" charset="0"/>
                        </a:rPr>
                        <a:t>373</a:t>
                      </a:r>
                    </a:p>
                  </a:txBody>
                  <a:tcPr marL="9525" marR="9525" marT="9525" marB="0" anchor="c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361</a:t>
                      </a:r>
                    </a:p>
                  </a:txBody>
                  <a:tcPr marL="9525" marR="9525" marT="9525" marB="0" anchor="ctr">
                    <a:solidFill>
                      <a:srgbClr val="007F76">
                        <a:alpha val="20000"/>
                      </a:srgbClr>
                    </a:solidFill>
                  </a:tcPr>
                </a:tc>
                <a:tc>
                  <a:txBody>
                    <a:bodyPr/>
                    <a:lstStyle/>
                    <a:p>
                      <a:pPr algn="ctr" fontAlgn="ctr"/>
                      <a:r>
                        <a:rPr lang="ru-RU" sz="800" b="0" i="0" u="none" strike="noStrike">
                          <a:solidFill>
                            <a:srgbClr val="000000"/>
                          </a:solidFill>
                          <a:effectLst/>
                          <a:latin typeface="Arial Narrow" panose="020B0606020202030204" pitchFamily="34" charset="0"/>
                        </a:rPr>
                        <a:t>490</a:t>
                      </a:r>
                    </a:p>
                  </a:txBody>
                  <a:tcPr marL="9525" marR="9525" marT="9525" marB="0" anchor="ctr">
                    <a:solidFill>
                      <a:srgbClr val="007F76">
                        <a:alpha val="20000"/>
                      </a:srgbClr>
                    </a:solidFill>
                  </a:tcPr>
                </a:tc>
                <a:tc>
                  <a:txBody>
                    <a:bodyPr/>
                    <a:lstStyle/>
                    <a:p>
                      <a:pPr algn="ctr" fontAlgn="ctr"/>
                      <a:r>
                        <a:rPr lang="ru-RU" sz="800" b="0" i="0" u="none" strike="noStrike">
                          <a:solidFill>
                            <a:srgbClr val="000000"/>
                          </a:solidFill>
                          <a:effectLst/>
                          <a:latin typeface="Arial Narrow" panose="020B0606020202030204" pitchFamily="34" charset="0"/>
                        </a:rPr>
                        <a:t>454</a:t>
                      </a:r>
                    </a:p>
                  </a:txBody>
                  <a:tcPr marL="9525" marR="9525" marT="9525" marB="0" anchor="ctr">
                    <a:solidFill>
                      <a:srgbClr val="007F76">
                        <a:alpha val="20000"/>
                      </a:srgbClr>
                    </a:solidFill>
                  </a:tcPr>
                </a:tc>
                <a:tc>
                  <a:txBody>
                    <a:bodyPr/>
                    <a:lstStyle/>
                    <a:p>
                      <a:pPr algn="ctr" fontAlgn="ctr"/>
                      <a:r>
                        <a:rPr lang="ru-RU" sz="800" b="0" i="0" u="none" strike="noStrike">
                          <a:solidFill>
                            <a:srgbClr val="000000"/>
                          </a:solidFill>
                          <a:effectLst/>
                          <a:latin typeface="Arial Narrow" panose="020B0606020202030204" pitchFamily="34" charset="0"/>
                        </a:rPr>
                        <a:t>2,5%</a:t>
                      </a:r>
                    </a:p>
                  </a:txBody>
                  <a:tcPr marL="9525" marR="9525" marT="9525" marB="0" anchor="ctr">
                    <a:solidFill>
                      <a:srgbClr val="007F76">
                        <a:alpha val="20000"/>
                      </a:srgbClr>
                    </a:solidFill>
                  </a:tcPr>
                </a:tc>
                <a:extLst>
                  <a:ext uri="{0D108BD9-81ED-4DB2-BD59-A6C34878D82A}">
                    <a16:rowId xmlns:a16="http://schemas.microsoft.com/office/drawing/2014/main" val="4195104307"/>
                  </a:ext>
                </a:extLst>
              </a:tr>
              <a:tr h="144837">
                <a:tc>
                  <a:txBody>
                    <a:bodyPr/>
                    <a:lstStyle/>
                    <a:p>
                      <a:pPr algn="ctr" fontAlgn="b"/>
                      <a:r>
                        <a:rPr lang="ru-RU" sz="800" u="none" strike="noStrike" dirty="0">
                          <a:solidFill>
                            <a:srgbClr val="007F76"/>
                          </a:solidFill>
                          <a:effectLst/>
                          <a:latin typeface="Arial Narrow" panose="020B0606020202030204" pitchFamily="34" charset="0"/>
                        </a:rPr>
                        <a:t>5</a:t>
                      </a:r>
                      <a:endParaRPr lang="en-US" sz="800" b="0" i="0" u="none" strike="noStrike" dirty="0">
                        <a:solidFill>
                          <a:srgbClr val="007F76"/>
                        </a:solidFill>
                        <a:effectLst/>
                        <a:latin typeface="Arial Narrow" panose="020B0606020202030204" pitchFamily="34" charset="0"/>
                      </a:endParaRPr>
                    </a:p>
                  </a:txBody>
                  <a:tcPr marL="9525" marR="9525" marT="0"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7412-1</a:t>
                      </a:r>
                    </a:p>
                  </a:txBody>
                  <a:tcPr marL="9525" marR="9525" marT="9525" marB="0" anchor="ctr">
                    <a:solidFill>
                      <a:schemeClr val="accent6">
                        <a:lumMod val="50000"/>
                        <a:alpha val="1000"/>
                      </a:schemeClr>
                    </a:solidFill>
                  </a:tcPr>
                </a:tc>
                <a:tc>
                  <a:txBody>
                    <a:bodyPr/>
                    <a:lstStyle/>
                    <a:p>
                      <a:pPr marL="72000" algn="l" fontAlgn="ctr"/>
                      <a:r>
                        <a:rPr lang="ru-RU" sz="800" b="0" i="0" u="none" strike="noStrike" dirty="0">
                          <a:solidFill>
                            <a:srgbClr val="000000"/>
                          </a:solidFill>
                          <a:effectLst/>
                          <a:latin typeface="Arial Narrow" panose="020B0606020202030204" pitchFamily="34" charset="0"/>
                        </a:rPr>
                        <a:t>Электр </a:t>
                      </a:r>
                      <a:r>
                        <a:rPr lang="ru-RU" sz="800" b="0" i="0" u="none" strike="noStrike" dirty="0" err="1">
                          <a:solidFill>
                            <a:srgbClr val="000000"/>
                          </a:solidFill>
                          <a:effectLst/>
                          <a:latin typeface="Arial Narrow" panose="020B0606020202030204" pitchFamily="34" charset="0"/>
                        </a:rPr>
                        <a:t>монтерлер</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жалпы</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бейін</a:t>
                      </a:r>
                      <a:r>
                        <a:rPr lang="ru-RU" sz="800" b="0" i="0" u="none" strike="noStrike" dirty="0">
                          <a:solidFill>
                            <a:srgbClr val="000000"/>
                          </a:solidFill>
                          <a:effectLst/>
                          <a:latin typeface="Arial Narrow" panose="020B0606020202030204" pitchFamily="34" charset="0"/>
                        </a:rPr>
                        <a:t>)</a:t>
                      </a:r>
                    </a:p>
                  </a:txBody>
                  <a:tcPr marL="9525" marR="9525" marT="9525" marB="0" anchor="ctr">
                    <a:lnR w="12700" cap="flat" cmpd="sng" algn="ctr">
                      <a:solidFill>
                        <a:schemeClr val="tx1"/>
                      </a:solidFill>
                      <a:prstDash val="solid"/>
                      <a:round/>
                      <a:headEnd type="none" w="med" len="med"/>
                      <a:tailEnd type="none" w="med" len="med"/>
                    </a:ln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1 042</a:t>
                      </a:r>
                    </a:p>
                  </a:txBody>
                  <a:tcPr marL="9525" marR="9525" marT="9525" marB="0" anchor="ctr">
                    <a:lnL w="12700" cap="flat" cmpd="sng" algn="ctr">
                      <a:solidFill>
                        <a:schemeClr val="tx1"/>
                      </a:solidFill>
                      <a:prstDash val="solid"/>
                      <a:round/>
                      <a:headEnd type="none" w="med" len="med"/>
                      <a:tailEnd type="none" w="med" len="med"/>
                    </a:lnL>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246</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234</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236</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326</a:t>
                      </a:r>
                    </a:p>
                  </a:txBody>
                  <a:tcPr marL="9525" marR="9525" marT="9525" marB="0" anchor="ctr">
                    <a:lnR w="12700" cap="flat" cmpd="sng" algn="ctr">
                      <a:solidFill>
                        <a:schemeClr val="tx1"/>
                      </a:solidFill>
                      <a:prstDash val="solid"/>
                      <a:round/>
                      <a:headEnd type="none" w="med" len="med"/>
                      <a:tailEnd type="none" w="med" len="med"/>
                    </a:ln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1 477</a:t>
                      </a:r>
                    </a:p>
                  </a:txBody>
                  <a:tcPr marL="9525" marR="9525" marT="9525" marB="0" anchor="ctr">
                    <a:lnL w="12700" cap="flat" cmpd="sng" algn="ctr">
                      <a:solidFill>
                        <a:schemeClr val="tx1"/>
                      </a:solidFill>
                      <a:prstDash val="solid"/>
                      <a:round/>
                      <a:headEnd type="none" w="med" len="med"/>
                      <a:tailEnd type="none" w="med" len="med"/>
                    </a:lnL>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409</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346</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382</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340</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2,2%</a:t>
                      </a:r>
                    </a:p>
                  </a:txBody>
                  <a:tcPr marL="9525" marR="9525" marT="9525" marB="0" anchor="ctr">
                    <a:solidFill>
                      <a:schemeClr val="accent6">
                        <a:lumMod val="50000"/>
                        <a:alpha val="1000"/>
                      </a:schemeClr>
                    </a:solidFill>
                  </a:tcPr>
                </a:tc>
                <a:extLst>
                  <a:ext uri="{0D108BD9-81ED-4DB2-BD59-A6C34878D82A}">
                    <a16:rowId xmlns:a16="http://schemas.microsoft.com/office/drawing/2014/main" val="2161733166"/>
                  </a:ext>
                </a:extLst>
              </a:tr>
              <a:tr h="144837">
                <a:tc>
                  <a:txBody>
                    <a:bodyPr/>
                    <a:lstStyle/>
                    <a:p>
                      <a:pPr algn="ctr" fontAlgn="b"/>
                      <a:r>
                        <a:rPr lang="ru-RU" sz="800" u="none" strike="noStrike" dirty="0">
                          <a:solidFill>
                            <a:srgbClr val="007F76"/>
                          </a:solidFill>
                          <a:effectLst/>
                          <a:latin typeface="Arial Narrow" panose="020B0606020202030204" pitchFamily="34" charset="0"/>
                        </a:rPr>
                        <a:t>6</a:t>
                      </a:r>
                      <a:endParaRPr lang="en-US" sz="800" b="0" i="0" u="none" strike="noStrike" dirty="0">
                        <a:solidFill>
                          <a:srgbClr val="007F76"/>
                        </a:solidFill>
                        <a:effectLst/>
                        <a:latin typeface="Arial Narrow" panose="020B0606020202030204" pitchFamily="34" charset="0"/>
                      </a:endParaRPr>
                    </a:p>
                  </a:txBody>
                  <a:tcPr marL="9525" marR="9525" marT="0" marB="0" anchor="ctr">
                    <a:solidFill>
                      <a:srgbClr val="007F76">
                        <a:alpha val="20000"/>
                      </a:srgbClr>
                    </a:solidFill>
                  </a:tcPr>
                </a:tc>
                <a:tc>
                  <a:txBody>
                    <a:bodyPr/>
                    <a:lstStyle/>
                    <a:p>
                      <a:pPr algn="ctr" fontAlgn="ctr"/>
                      <a:r>
                        <a:rPr lang="ru-RU" sz="800" b="0" i="0" u="none" strike="noStrike">
                          <a:solidFill>
                            <a:srgbClr val="000000"/>
                          </a:solidFill>
                          <a:effectLst/>
                          <a:latin typeface="Arial Narrow" panose="020B0606020202030204" pitchFamily="34" charset="0"/>
                        </a:rPr>
                        <a:t>9312-2</a:t>
                      </a:r>
                    </a:p>
                  </a:txBody>
                  <a:tcPr marL="9525" marR="9525" marT="9525" marB="0" anchor="ctr">
                    <a:solidFill>
                      <a:srgbClr val="007F76">
                        <a:alpha val="20000"/>
                      </a:srgbClr>
                    </a:solidFill>
                  </a:tcPr>
                </a:tc>
                <a:tc>
                  <a:txBody>
                    <a:bodyPr/>
                    <a:lstStyle/>
                    <a:p>
                      <a:pPr marL="72000" algn="l" fontAlgn="ctr"/>
                      <a:r>
                        <a:rPr lang="ru-RU" sz="800" b="0" i="0" u="none" strike="noStrike" dirty="0" err="1">
                          <a:solidFill>
                            <a:srgbClr val="000000"/>
                          </a:solidFill>
                          <a:effectLst/>
                          <a:latin typeface="Arial Narrow" panose="020B0606020202030204" pitchFamily="34" charset="0"/>
                        </a:rPr>
                        <a:t>Ғимараттарды</a:t>
                      </a:r>
                      <a:r>
                        <a:rPr lang="ru-RU" sz="800" b="0" i="0" u="none" strike="noStrike" dirty="0">
                          <a:solidFill>
                            <a:srgbClr val="000000"/>
                          </a:solidFill>
                          <a:effectLst/>
                          <a:latin typeface="Arial Narrow" panose="020B0606020202030204" pitchFamily="34" charset="0"/>
                        </a:rPr>
                        <a:t> салу </a:t>
                      </a:r>
                      <a:r>
                        <a:rPr lang="ru-RU" sz="800" b="0" i="0" u="none" strike="noStrike" dirty="0" err="1">
                          <a:solidFill>
                            <a:srgbClr val="000000"/>
                          </a:solidFill>
                          <a:effectLst/>
                          <a:latin typeface="Arial Narrow" panose="020B0606020202030204" pitchFamily="34" charset="0"/>
                        </a:rPr>
                        <a:t>және</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жөндеу</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жөніндегі</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біліктілігі</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жоқ</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жұмысшылар</a:t>
                      </a:r>
                      <a:endParaRPr lang="ru-RU" sz="800" b="0" i="0" u="none" strike="noStrike" dirty="0">
                        <a:solidFill>
                          <a:srgbClr val="000000"/>
                        </a:solidFill>
                        <a:effectLst/>
                        <a:latin typeface="Arial Narrow" panose="020B0606020202030204" pitchFamily="34" charset="0"/>
                      </a:endParaRPr>
                    </a:p>
                  </a:txBody>
                  <a:tcPr marL="9525" marR="9525" marT="9525" marB="0" anchor="ctr">
                    <a:lnR w="12700" cap="flat" cmpd="sng" algn="ctr">
                      <a:solidFill>
                        <a:schemeClr val="tx1"/>
                      </a:solidFill>
                      <a:prstDash val="solid"/>
                      <a:round/>
                      <a:headEnd type="none" w="med" len="med"/>
                      <a:tailEnd type="none" w="med" len="med"/>
                    </a:lnR>
                    <a:solidFill>
                      <a:srgbClr val="007F76">
                        <a:alpha val="20000"/>
                      </a:srgbClr>
                    </a:solidFill>
                  </a:tcPr>
                </a:tc>
                <a:tc>
                  <a:txBody>
                    <a:bodyPr/>
                    <a:lstStyle/>
                    <a:p>
                      <a:pPr algn="ctr" fontAlgn="ctr"/>
                      <a:r>
                        <a:rPr lang="ru-RU" sz="800" b="0" i="0" u="none" strike="noStrike">
                          <a:solidFill>
                            <a:srgbClr val="000000"/>
                          </a:solidFill>
                          <a:effectLst/>
                          <a:latin typeface="Arial Narrow" panose="020B0606020202030204" pitchFamily="34" charset="0"/>
                        </a:rPr>
                        <a:t>1 054</a:t>
                      </a:r>
                    </a:p>
                  </a:txBody>
                  <a:tcPr marL="9525" marR="9525" marT="9525" marB="0" anchor="ctr">
                    <a:lnL w="12700" cap="flat" cmpd="sng" algn="ctr">
                      <a:solidFill>
                        <a:schemeClr val="tx1"/>
                      </a:solidFill>
                      <a:prstDash val="solid"/>
                      <a:round/>
                      <a:headEnd type="none" w="med" len="med"/>
                      <a:tailEnd type="none" w="med" len="med"/>
                    </a:lnL>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60</a:t>
                      </a:r>
                    </a:p>
                  </a:txBody>
                  <a:tcPr marL="9525" marR="9525" marT="9525" marB="0" anchor="c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270</a:t>
                      </a:r>
                    </a:p>
                  </a:txBody>
                  <a:tcPr marL="9525" marR="9525" marT="9525" marB="0" anchor="c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540</a:t>
                      </a:r>
                    </a:p>
                  </a:txBody>
                  <a:tcPr marL="9525" marR="9525" marT="9525" marB="0" anchor="c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184</a:t>
                      </a:r>
                    </a:p>
                  </a:txBody>
                  <a:tcPr marL="9525" marR="9525" marT="9525" marB="0" anchor="ctr">
                    <a:lnR w="12700" cap="flat" cmpd="sng" algn="ctr">
                      <a:solidFill>
                        <a:schemeClr val="tx1"/>
                      </a:solidFill>
                      <a:prstDash val="solid"/>
                      <a:round/>
                      <a:headEnd type="none" w="med" len="med"/>
                      <a:tailEnd type="none" w="med" len="med"/>
                    </a:ln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1 451</a:t>
                      </a:r>
                    </a:p>
                  </a:txBody>
                  <a:tcPr marL="9525" marR="9525" marT="9525" marB="0" anchor="ctr">
                    <a:lnL w="12700" cap="flat" cmpd="sng" algn="ctr">
                      <a:solidFill>
                        <a:schemeClr val="tx1"/>
                      </a:solidFill>
                      <a:prstDash val="solid"/>
                      <a:round/>
                      <a:headEnd type="none" w="med" len="med"/>
                      <a:tailEnd type="none" w="med" len="med"/>
                    </a:lnL>
                    <a:solidFill>
                      <a:srgbClr val="007F76">
                        <a:alpha val="20000"/>
                      </a:srgbClr>
                    </a:solidFill>
                  </a:tcPr>
                </a:tc>
                <a:tc>
                  <a:txBody>
                    <a:bodyPr/>
                    <a:lstStyle/>
                    <a:p>
                      <a:pPr algn="ctr" fontAlgn="ctr"/>
                      <a:r>
                        <a:rPr lang="ru-RU" sz="800" b="0" i="0" u="none" strike="noStrike">
                          <a:solidFill>
                            <a:srgbClr val="000000"/>
                          </a:solidFill>
                          <a:effectLst/>
                          <a:latin typeface="Arial Narrow" panose="020B0606020202030204" pitchFamily="34" charset="0"/>
                        </a:rPr>
                        <a:t>23</a:t>
                      </a:r>
                    </a:p>
                  </a:txBody>
                  <a:tcPr marL="9525" marR="9525" marT="9525" marB="0" anchor="c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236</a:t>
                      </a:r>
                    </a:p>
                  </a:txBody>
                  <a:tcPr marL="9525" marR="9525" marT="9525" marB="0" anchor="ctr">
                    <a:solidFill>
                      <a:srgbClr val="007F76">
                        <a:alpha val="20000"/>
                      </a:srgbClr>
                    </a:solidFill>
                  </a:tcPr>
                </a:tc>
                <a:tc>
                  <a:txBody>
                    <a:bodyPr/>
                    <a:lstStyle/>
                    <a:p>
                      <a:pPr algn="ctr" fontAlgn="ctr"/>
                      <a:r>
                        <a:rPr lang="ru-RU" sz="800" b="0" i="0" u="none" strike="noStrike">
                          <a:solidFill>
                            <a:srgbClr val="000000"/>
                          </a:solidFill>
                          <a:effectLst/>
                          <a:latin typeface="Arial Narrow" panose="020B0606020202030204" pitchFamily="34" charset="0"/>
                        </a:rPr>
                        <a:t>513</a:t>
                      </a:r>
                    </a:p>
                  </a:txBody>
                  <a:tcPr marL="9525" marR="9525" marT="9525" marB="0" anchor="ctr">
                    <a:solidFill>
                      <a:srgbClr val="007F76">
                        <a:alpha val="20000"/>
                      </a:srgbClr>
                    </a:solidFill>
                  </a:tcPr>
                </a:tc>
                <a:tc>
                  <a:txBody>
                    <a:bodyPr/>
                    <a:lstStyle/>
                    <a:p>
                      <a:pPr algn="ctr" fontAlgn="ctr"/>
                      <a:r>
                        <a:rPr lang="ru-RU" sz="800" b="0" i="0" u="none" strike="noStrike">
                          <a:solidFill>
                            <a:srgbClr val="000000"/>
                          </a:solidFill>
                          <a:effectLst/>
                          <a:latin typeface="Arial Narrow" panose="020B0606020202030204" pitchFamily="34" charset="0"/>
                        </a:rPr>
                        <a:t>679</a:t>
                      </a:r>
                    </a:p>
                  </a:txBody>
                  <a:tcPr marL="9525" marR="9525" marT="9525" marB="0" anchor="ctr">
                    <a:solidFill>
                      <a:srgbClr val="007F76">
                        <a:alpha val="20000"/>
                      </a:srgbClr>
                    </a:solidFill>
                  </a:tcPr>
                </a:tc>
                <a:tc>
                  <a:txBody>
                    <a:bodyPr/>
                    <a:lstStyle/>
                    <a:p>
                      <a:pPr algn="ctr" fontAlgn="ctr"/>
                      <a:r>
                        <a:rPr lang="ru-RU" sz="800" b="0" i="0" u="none" strike="noStrike">
                          <a:solidFill>
                            <a:srgbClr val="000000"/>
                          </a:solidFill>
                          <a:effectLst/>
                          <a:latin typeface="Arial Narrow" panose="020B0606020202030204" pitchFamily="34" charset="0"/>
                        </a:rPr>
                        <a:t>2,2%</a:t>
                      </a:r>
                    </a:p>
                  </a:txBody>
                  <a:tcPr marL="9525" marR="9525" marT="9525" marB="0" anchor="ctr">
                    <a:solidFill>
                      <a:srgbClr val="007F76">
                        <a:alpha val="20000"/>
                      </a:srgbClr>
                    </a:solidFill>
                  </a:tcPr>
                </a:tc>
                <a:extLst>
                  <a:ext uri="{0D108BD9-81ED-4DB2-BD59-A6C34878D82A}">
                    <a16:rowId xmlns:a16="http://schemas.microsoft.com/office/drawing/2014/main" val="1745570149"/>
                  </a:ext>
                </a:extLst>
              </a:tr>
              <a:tr h="144837">
                <a:tc>
                  <a:txBody>
                    <a:bodyPr/>
                    <a:lstStyle/>
                    <a:p>
                      <a:pPr algn="ctr" fontAlgn="b"/>
                      <a:r>
                        <a:rPr lang="ru-RU" sz="800" u="none" strike="noStrike" dirty="0">
                          <a:solidFill>
                            <a:srgbClr val="007F76"/>
                          </a:solidFill>
                          <a:effectLst/>
                          <a:latin typeface="Arial Narrow" panose="020B0606020202030204" pitchFamily="34" charset="0"/>
                        </a:rPr>
                        <a:t>7</a:t>
                      </a:r>
                      <a:endParaRPr lang="en-US" sz="800" b="0" i="0" u="none" strike="noStrike" dirty="0">
                        <a:solidFill>
                          <a:srgbClr val="007F76"/>
                        </a:solidFill>
                        <a:effectLst/>
                        <a:latin typeface="Arial Narrow" panose="020B0606020202030204" pitchFamily="34" charset="0"/>
                      </a:endParaRPr>
                    </a:p>
                  </a:txBody>
                  <a:tcPr marL="9525" marR="9525" marT="0"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8322-2</a:t>
                      </a:r>
                    </a:p>
                  </a:txBody>
                  <a:tcPr marL="9525" marR="9525" marT="9525" marB="0" anchor="ctr">
                    <a:solidFill>
                      <a:schemeClr val="accent6">
                        <a:lumMod val="50000"/>
                        <a:alpha val="1000"/>
                      </a:schemeClr>
                    </a:solidFill>
                  </a:tcPr>
                </a:tc>
                <a:tc>
                  <a:txBody>
                    <a:bodyPr/>
                    <a:lstStyle/>
                    <a:p>
                      <a:pPr marL="72000" algn="l" fontAlgn="ctr"/>
                      <a:r>
                        <a:rPr lang="ru-RU" sz="800" b="0" i="0" u="none" strike="noStrike" dirty="0">
                          <a:solidFill>
                            <a:srgbClr val="000000"/>
                          </a:solidFill>
                          <a:effectLst/>
                          <a:latin typeface="Arial Narrow" panose="020B0606020202030204" pitchFamily="34" charset="0"/>
                        </a:rPr>
                        <a:t>Жеке </a:t>
                      </a:r>
                      <a:r>
                        <a:rPr lang="ru-RU" sz="800" b="0" i="0" u="none" strike="noStrike" dirty="0" err="1">
                          <a:solidFill>
                            <a:srgbClr val="000000"/>
                          </a:solidFill>
                          <a:effectLst/>
                          <a:latin typeface="Arial Narrow" panose="020B0606020202030204" pitchFamily="34" charset="0"/>
                        </a:rPr>
                        <a:t>жүргізушілер</a:t>
                      </a:r>
                      <a:r>
                        <a:rPr lang="ru-RU" sz="800" b="0" i="0" u="none" strike="noStrike" dirty="0">
                          <a:solidFill>
                            <a:srgbClr val="000000"/>
                          </a:solidFill>
                          <a:effectLst/>
                          <a:latin typeface="Arial Narrow" panose="020B0606020202030204" pitchFamily="34" charset="0"/>
                        </a:rPr>
                        <a:t> мен </a:t>
                      </a:r>
                      <a:r>
                        <a:rPr lang="ru-RU" sz="800" b="0" i="0" u="none" strike="noStrike" dirty="0" err="1">
                          <a:solidFill>
                            <a:srgbClr val="000000"/>
                          </a:solidFill>
                          <a:effectLst/>
                          <a:latin typeface="Arial Narrow" panose="020B0606020202030204" pitchFamily="34" charset="0"/>
                        </a:rPr>
                        <a:t>шопырлар</a:t>
                      </a:r>
                      <a:endParaRPr lang="ru-RU" sz="800" b="0" i="0" u="none" strike="noStrike" dirty="0">
                        <a:solidFill>
                          <a:srgbClr val="000000"/>
                        </a:solidFill>
                        <a:effectLst/>
                        <a:latin typeface="Arial Narrow" panose="020B0606020202030204" pitchFamily="34" charset="0"/>
                      </a:endParaRPr>
                    </a:p>
                  </a:txBody>
                  <a:tcPr marL="9525" marR="9525" marT="9525" marB="0" anchor="ctr">
                    <a:lnR w="12700" cap="flat" cmpd="sng" algn="ctr">
                      <a:solidFill>
                        <a:schemeClr val="tx1"/>
                      </a:solidFill>
                      <a:prstDash val="solid"/>
                      <a:round/>
                      <a:headEnd type="none" w="med" len="med"/>
                      <a:tailEnd type="none" w="med" len="med"/>
                    </a:ln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1 285</a:t>
                      </a:r>
                    </a:p>
                  </a:txBody>
                  <a:tcPr marL="9525" marR="9525" marT="9525" marB="0" anchor="ctr">
                    <a:lnL w="12700" cap="flat" cmpd="sng" algn="ctr">
                      <a:solidFill>
                        <a:schemeClr val="tx1"/>
                      </a:solidFill>
                      <a:prstDash val="solid"/>
                      <a:round/>
                      <a:headEnd type="none" w="med" len="med"/>
                      <a:tailEnd type="none" w="med" len="med"/>
                    </a:lnL>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224</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400</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369</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292</a:t>
                      </a:r>
                    </a:p>
                  </a:txBody>
                  <a:tcPr marL="9525" marR="9525" marT="9525" marB="0" anchor="ctr">
                    <a:lnR w="12700" cap="flat" cmpd="sng" algn="ctr">
                      <a:solidFill>
                        <a:schemeClr val="tx1"/>
                      </a:solidFill>
                      <a:prstDash val="solid"/>
                      <a:round/>
                      <a:headEnd type="none" w="med" len="med"/>
                      <a:tailEnd type="none" w="med" len="med"/>
                    </a:ln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1 443</a:t>
                      </a:r>
                    </a:p>
                  </a:txBody>
                  <a:tcPr marL="9525" marR="9525" marT="9525" marB="0" anchor="ctr">
                    <a:lnL w="12700" cap="flat" cmpd="sng" algn="ctr">
                      <a:solidFill>
                        <a:schemeClr val="tx1"/>
                      </a:solidFill>
                      <a:prstDash val="solid"/>
                      <a:round/>
                      <a:headEnd type="none" w="med" len="med"/>
                      <a:tailEnd type="none" w="med" len="med"/>
                    </a:lnL>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311</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298</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442</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392</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2,2%</a:t>
                      </a:r>
                    </a:p>
                  </a:txBody>
                  <a:tcPr marL="9525" marR="9525" marT="9525" marB="0" anchor="ctr">
                    <a:solidFill>
                      <a:schemeClr val="accent6">
                        <a:lumMod val="50000"/>
                        <a:alpha val="1000"/>
                      </a:schemeClr>
                    </a:solidFill>
                  </a:tcPr>
                </a:tc>
                <a:extLst>
                  <a:ext uri="{0D108BD9-81ED-4DB2-BD59-A6C34878D82A}">
                    <a16:rowId xmlns:a16="http://schemas.microsoft.com/office/drawing/2014/main" val="4097615506"/>
                  </a:ext>
                </a:extLst>
              </a:tr>
              <a:tr h="144837">
                <a:tc>
                  <a:txBody>
                    <a:bodyPr/>
                    <a:lstStyle/>
                    <a:p>
                      <a:pPr algn="ctr" fontAlgn="b"/>
                      <a:r>
                        <a:rPr lang="ru-RU" sz="800" u="none" strike="noStrike" dirty="0">
                          <a:solidFill>
                            <a:srgbClr val="007F76"/>
                          </a:solidFill>
                          <a:effectLst/>
                          <a:latin typeface="Arial Narrow" panose="020B0606020202030204" pitchFamily="34" charset="0"/>
                        </a:rPr>
                        <a:t>8</a:t>
                      </a:r>
                      <a:endParaRPr lang="en-US" sz="800" b="0" i="0" u="none" strike="noStrike" dirty="0">
                        <a:solidFill>
                          <a:srgbClr val="007F76"/>
                        </a:solidFill>
                        <a:effectLst/>
                        <a:latin typeface="Arial Narrow" panose="020B0606020202030204" pitchFamily="34" charset="0"/>
                      </a:endParaRPr>
                    </a:p>
                  </a:txBody>
                  <a:tcPr marL="9525" marR="9525" marT="0" marB="0" anchor="ctr">
                    <a:solidFill>
                      <a:srgbClr val="007F76">
                        <a:alpha val="20000"/>
                      </a:srgbClr>
                    </a:solidFill>
                  </a:tcPr>
                </a:tc>
                <a:tc>
                  <a:txBody>
                    <a:bodyPr/>
                    <a:lstStyle/>
                    <a:p>
                      <a:pPr algn="ctr" fontAlgn="ctr"/>
                      <a:r>
                        <a:rPr lang="ru-RU" sz="800" b="0" i="0" u="none" strike="noStrike">
                          <a:solidFill>
                            <a:srgbClr val="000000"/>
                          </a:solidFill>
                          <a:effectLst/>
                          <a:latin typeface="Arial Narrow" panose="020B0606020202030204" pitchFamily="34" charset="0"/>
                        </a:rPr>
                        <a:t>9629-7</a:t>
                      </a:r>
                    </a:p>
                  </a:txBody>
                  <a:tcPr marL="9525" marR="9525" marT="9525" marB="0" anchor="ctr">
                    <a:solidFill>
                      <a:srgbClr val="007F76">
                        <a:alpha val="20000"/>
                      </a:srgbClr>
                    </a:solidFill>
                  </a:tcPr>
                </a:tc>
                <a:tc>
                  <a:txBody>
                    <a:bodyPr/>
                    <a:lstStyle/>
                    <a:p>
                      <a:pPr marL="72000" algn="l" fontAlgn="ctr"/>
                      <a:r>
                        <a:rPr lang="ru-RU" sz="800" b="0" i="0" u="none" strike="noStrike" dirty="0" err="1">
                          <a:solidFill>
                            <a:srgbClr val="000000"/>
                          </a:solidFill>
                          <a:effectLst/>
                          <a:latin typeface="Arial Narrow" panose="020B0606020202030204" pitchFamily="34" charset="0"/>
                        </a:rPr>
                        <a:t>Әртүрлі</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жұмысты</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атқарушылар</a:t>
                      </a:r>
                      <a:endParaRPr lang="ru-RU" sz="800" b="0" i="0" u="none" strike="noStrike" dirty="0">
                        <a:solidFill>
                          <a:srgbClr val="000000"/>
                        </a:solidFill>
                        <a:effectLst/>
                        <a:latin typeface="Arial Narrow" panose="020B0606020202030204" pitchFamily="34" charset="0"/>
                      </a:endParaRPr>
                    </a:p>
                  </a:txBody>
                  <a:tcPr marL="9525" marR="9525" marT="9525" marB="0" anchor="ctr">
                    <a:lnR w="12700" cap="flat" cmpd="sng" algn="ctr">
                      <a:solidFill>
                        <a:schemeClr val="tx1"/>
                      </a:solidFill>
                      <a:prstDash val="solid"/>
                      <a:round/>
                      <a:headEnd type="none" w="med" len="med"/>
                      <a:tailEnd type="none" w="med" len="med"/>
                    </a:lnR>
                    <a:solidFill>
                      <a:srgbClr val="007F76">
                        <a:alpha val="20000"/>
                      </a:srgbClr>
                    </a:solidFill>
                  </a:tcPr>
                </a:tc>
                <a:tc>
                  <a:txBody>
                    <a:bodyPr/>
                    <a:lstStyle/>
                    <a:p>
                      <a:pPr algn="ctr" fontAlgn="ctr"/>
                      <a:r>
                        <a:rPr lang="ru-RU" sz="800" b="0" i="0" u="none" strike="noStrike">
                          <a:solidFill>
                            <a:srgbClr val="000000"/>
                          </a:solidFill>
                          <a:effectLst/>
                          <a:latin typeface="Arial Narrow" panose="020B0606020202030204" pitchFamily="34" charset="0"/>
                        </a:rPr>
                        <a:t>1 203</a:t>
                      </a:r>
                    </a:p>
                  </a:txBody>
                  <a:tcPr marL="9525" marR="9525" marT="9525" marB="0" anchor="ctr">
                    <a:lnL w="12700" cap="flat" cmpd="sng" algn="ctr">
                      <a:solidFill>
                        <a:schemeClr val="tx1"/>
                      </a:solidFill>
                      <a:prstDash val="solid"/>
                      <a:round/>
                      <a:headEnd type="none" w="med" len="med"/>
                      <a:tailEnd type="none" w="med" len="med"/>
                    </a:lnL>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184</a:t>
                      </a:r>
                    </a:p>
                  </a:txBody>
                  <a:tcPr marL="9525" marR="9525" marT="9525" marB="0" anchor="c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432</a:t>
                      </a:r>
                    </a:p>
                  </a:txBody>
                  <a:tcPr marL="9525" marR="9525" marT="9525" marB="0" anchor="c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252</a:t>
                      </a:r>
                    </a:p>
                  </a:txBody>
                  <a:tcPr marL="9525" marR="9525" marT="9525" marB="0" anchor="c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335</a:t>
                      </a:r>
                    </a:p>
                  </a:txBody>
                  <a:tcPr marL="9525" marR="9525" marT="9525" marB="0" anchor="ctr">
                    <a:lnR w="12700" cap="flat" cmpd="sng" algn="ctr">
                      <a:solidFill>
                        <a:schemeClr val="tx1"/>
                      </a:solidFill>
                      <a:prstDash val="solid"/>
                      <a:round/>
                      <a:headEnd type="none" w="med" len="med"/>
                      <a:tailEnd type="none" w="med" len="med"/>
                    </a:ln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1 307</a:t>
                      </a:r>
                    </a:p>
                  </a:txBody>
                  <a:tcPr marL="9525" marR="9525" marT="9525" marB="0" anchor="ctr">
                    <a:lnL w="12700" cap="flat" cmpd="sng" algn="ctr">
                      <a:solidFill>
                        <a:schemeClr val="tx1"/>
                      </a:solidFill>
                      <a:prstDash val="solid"/>
                      <a:round/>
                      <a:headEnd type="none" w="med" len="med"/>
                      <a:tailEnd type="none" w="med" len="med"/>
                    </a:lnL>
                    <a:solidFill>
                      <a:srgbClr val="007F76">
                        <a:alpha val="20000"/>
                      </a:srgbClr>
                    </a:solidFill>
                  </a:tcPr>
                </a:tc>
                <a:tc>
                  <a:txBody>
                    <a:bodyPr/>
                    <a:lstStyle/>
                    <a:p>
                      <a:pPr algn="ctr" fontAlgn="ctr"/>
                      <a:r>
                        <a:rPr lang="ru-RU" sz="800" b="0" i="0" u="none" strike="noStrike">
                          <a:solidFill>
                            <a:srgbClr val="000000"/>
                          </a:solidFill>
                          <a:effectLst/>
                          <a:latin typeface="Arial Narrow" panose="020B0606020202030204" pitchFamily="34" charset="0"/>
                        </a:rPr>
                        <a:t>135</a:t>
                      </a:r>
                    </a:p>
                  </a:txBody>
                  <a:tcPr marL="9525" marR="9525" marT="9525" marB="0" anchor="c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385</a:t>
                      </a:r>
                    </a:p>
                  </a:txBody>
                  <a:tcPr marL="9525" marR="9525" marT="9525" marB="0" anchor="ctr">
                    <a:solidFill>
                      <a:srgbClr val="007F76">
                        <a:alpha val="20000"/>
                      </a:srgbClr>
                    </a:solidFill>
                  </a:tcPr>
                </a:tc>
                <a:tc>
                  <a:txBody>
                    <a:bodyPr/>
                    <a:lstStyle/>
                    <a:p>
                      <a:pPr algn="ctr" fontAlgn="ctr"/>
                      <a:r>
                        <a:rPr lang="ru-RU" sz="800" b="0" i="0" u="none" strike="noStrike">
                          <a:solidFill>
                            <a:srgbClr val="000000"/>
                          </a:solidFill>
                          <a:effectLst/>
                          <a:latin typeface="Arial Narrow" panose="020B0606020202030204" pitchFamily="34" charset="0"/>
                        </a:rPr>
                        <a:t>390</a:t>
                      </a:r>
                    </a:p>
                  </a:txBody>
                  <a:tcPr marL="9525" marR="9525" marT="9525" marB="0" anchor="ctr">
                    <a:solidFill>
                      <a:srgbClr val="007F76">
                        <a:alpha val="20000"/>
                      </a:srgbClr>
                    </a:solidFill>
                  </a:tcPr>
                </a:tc>
                <a:tc>
                  <a:txBody>
                    <a:bodyPr/>
                    <a:lstStyle/>
                    <a:p>
                      <a:pPr algn="ctr" fontAlgn="ctr"/>
                      <a:r>
                        <a:rPr lang="ru-RU" sz="800" b="0" i="0" u="none" strike="noStrike">
                          <a:solidFill>
                            <a:srgbClr val="000000"/>
                          </a:solidFill>
                          <a:effectLst/>
                          <a:latin typeface="Arial Narrow" panose="020B0606020202030204" pitchFamily="34" charset="0"/>
                        </a:rPr>
                        <a:t>397</a:t>
                      </a:r>
                    </a:p>
                  </a:txBody>
                  <a:tcPr marL="9525" marR="9525" marT="9525" marB="0" anchor="ctr">
                    <a:solidFill>
                      <a:srgbClr val="007F76">
                        <a:alpha val="20000"/>
                      </a:srgbClr>
                    </a:solidFill>
                  </a:tcPr>
                </a:tc>
                <a:tc>
                  <a:txBody>
                    <a:bodyPr/>
                    <a:lstStyle/>
                    <a:p>
                      <a:pPr algn="ctr" fontAlgn="ctr"/>
                      <a:r>
                        <a:rPr lang="ru-RU" sz="800" b="0" i="0" u="none" strike="noStrike">
                          <a:solidFill>
                            <a:srgbClr val="000000"/>
                          </a:solidFill>
                          <a:effectLst/>
                          <a:latin typeface="Arial Narrow" panose="020B0606020202030204" pitchFamily="34" charset="0"/>
                        </a:rPr>
                        <a:t>2,0%</a:t>
                      </a:r>
                    </a:p>
                  </a:txBody>
                  <a:tcPr marL="9525" marR="9525" marT="9525" marB="0" anchor="ctr">
                    <a:solidFill>
                      <a:srgbClr val="007F76">
                        <a:alpha val="20000"/>
                      </a:srgbClr>
                    </a:solidFill>
                  </a:tcPr>
                </a:tc>
                <a:extLst>
                  <a:ext uri="{0D108BD9-81ED-4DB2-BD59-A6C34878D82A}">
                    <a16:rowId xmlns:a16="http://schemas.microsoft.com/office/drawing/2014/main" val="2737083061"/>
                  </a:ext>
                </a:extLst>
              </a:tr>
              <a:tr h="144837">
                <a:tc>
                  <a:txBody>
                    <a:bodyPr/>
                    <a:lstStyle/>
                    <a:p>
                      <a:pPr algn="ctr" fontAlgn="b"/>
                      <a:r>
                        <a:rPr lang="ru-RU" sz="800" u="none" strike="noStrike" dirty="0">
                          <a:solidFill>
                            <a:srgbClr val="007F76"/>
                          </a:solidFill>
                          <a:effectLst/>
                          <a:latin typeface="Arial Narrow" panose="020B0606020202030204" pitchFamily="34" charset="0"/>
                        </a:rPr>
                        <a:t>9</a:t>
                      </a:r>
                      <a:endParaRPr lang="en-US" sz="800" b="0" i="0" u="none" strike="noStrike" dirty="0">
                        <a:solidFill>
                          <a:srgbClr val="007F76"/>
                        </a:solidFill>
                        <a:effectLst/>
                        <a:latin typeface="Arial Narrow" panose="020B0606020202030204" pitchFamily="34" charset="0"/>
                      </a:endParaRPr>
                    </a:p>
                  </a:txBody>
                  <a:tcPr marL="9525" marR="9525" marT="0"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9329-9</a:t>
                      </a:r>
                    </a:p>
                  </a:txBody>
                  <a:tcPr marL="9525" marR="9525" marT="9525" marB="0" anchor="ctr">
                    <a:solidFill>
                      <a:schemeClr val="accent6">
                        <a:lumMod val="50000"/>
                        <a:alpha val="1000"/>
                      </a:schemeClr>
                    </a:solidFill>
                  </a:tcPr>
                </a:tc>
                <a:tc>
                  <a:txBody>
                    <a:bodyPr/>
                    <a:lstStyle/>
                    <a:p>
                      <a:pPr marL="72000" algn="l" fontAlgn="ctr"/>
                      <a:r>
                        <a:rPr lang="ru-RU" sz="800" b="0" i="0" u="none" strike="noStrike" dirty="0" err="1">
                          <a:solidFill>
                            <a:srgbClr val="000000"/>
                          </a:solidFill>
                          <a:effectLst/>
                          <a:latin typeface="Arial Narrow" panose="020B0606020202030204" pitchFamily="34" charset="0"/>
                        </a:rPr>
                        <a:t>Өңдеу</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өнеркәсібінде</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жұмыс</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істейтін</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басқа</a:t>
                      </a:r>
                      <a:r>
                        <a:rPr lang="ru-RU" sz="800" b="0" i="0" u="none" strike="noStrike" dirty="0">
                          <a:solidFill>
                            <a:srgbClr val="000000"/>
                          </a:solidFill>
                          <a:effectLst/>
                          <a:latin typeface="Arial Narrow" panose="020B0606020202030204" pitchFamily="34" charset="0"/>
                        </a:rPr>
                        <a:t> да </a:t>
                      </a:r>
                      <a:r>
                        <a:rPr lang="ru-RU" sz="800" b="0" i="0" u="none" strike="noStrike" dirty="0" err="1">
                          <a:solidFill>
                            <a:srgbClr val="000000"/>
                          </a:solidFill>
                          <a:effectLst/>
                          <a:latin typeface="Arial Narrow" panose="020B0606020202030204" pitchFamily="34" charset="0"/>
                        </a:rPr>
                        <a:t>біліктілігі</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жоқ</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жұмысшылар</a:t>
                      </a:r>
                      <a:endParaRPr lang="ru-RU" sz="800" b="0" i="0" u="none" strike="noStrike" dirty="0">
                        <a:solidFill>
                          <a:srgbClr val="000000"/>
                        </a:solidFill>
                        <a:effectLst/>
                        <a:latin typeface="Arial Narrow" panose="020B0606020202030204" pitchFamily="34" charset="0"/>
                      </a:endParaRPr>
                    </a:p>
                  </a:txBody>
                  <a:tcPr marL="9525" marR="9525" marT="9525" marB="0" anchor="ctr">
                    <a:lnR w="12700" cap="flat" cmpd="sng" algn="ctr">
                      <a:solidFill>
                        <a:schemeClr val="tx1"/>
                      </a:solidFill>
                      <a:prstDash val="solid"/>
                      <a:round/>
                      <a:headEnd type="none" w="med" len="med"/>
                      <a:tailEnd type="none" w="med" len="med"/>
                    </a:ln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1 338</a:t>
                      </a:r>
                    </a:p>
                  </a:txBody>
                  <a:tcPr marL="9525" marR="9525" marT="9525" marB="0" anchor="ctr">
                    <a:lnL w="12700" cap="flat" cmpd="sng" algn="ctr">
                      <a:solidFill>
                        <a:schemeClr val="tx1"/>
                      </a:solidFill>
                      <a:prstDash val="solid"/>
                      <a:round/>
                      <a:headEnd type="none" w="med" len="med"/>
                      <a:tailEnd type="none" w="med" len="med"/>
                    </a:lnL>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162</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173</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448</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555</a:t>
                      </a:r>
                    </a:p>
                  </a:txBody>
                  <a:tcPr marL="9525" marR="9525" marT="9525" marB="0" anchor="ctr">
                    <a:lnR w="12700" cap="flat" cmpd="sng" algn="ctr">
                      <a:solidFill>
                        <a:schemeClr val="tx1"/>
                      </a:solidFill>
                      <a:prstDash val="solid"/>
                      <a:round/>
                      <a:headEnd type="none" w="med" len="med"/>
                      <a:tailEnd type="none" w="med" len="med"/>
                    </a:ln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1 296</a:t>
                      </a:r>
                    </a:p>
                  </a:txBody>
                  <a:tcPr marL="9525" marR="9525" marT="9525" marB="0" anchor="ctr">
                    <a:lnL w="12700" cap="flat" cmpd="sng" algn="ctr">
                      <a:solidFill>
                        <a:schemeClr val="tx1"/>
                      </a:solidFill>
                      <a:prstDash val="solid"/>
                      <a:round/>
                      <a:headEnd type="none" w="med" len="med"/>
                      <a:tailEnd type="none" w="med" len="med"/>
                    </a:lnL>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92</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244</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303</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657</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1,9%</a:t>
                      </a:r>
                    </a:p>
                  </a:txBody>
                  <a:tcPr marL="9525" marR="9525" marT="9525" marB="0" anchor="ctr">
                    <a:solidFill>
                      <a:schemeClr val="accent6">
                        <a:lumMod val="50000"/>
                        <a:alpha val="1000"/>
                      </a:schemeClr>
                    </a:solidFill>
                  </a:tcPr>
                </a:tc>
                <a:extLst>
                  <a:ext uri="{0D108BD9-81ED-4DB2-BD59-A6C34878D82A}">
                    <a16:rowId xmlns:a16="http://schemas.microsoft.com/office/drawing/2014/main" val="1465641651"/>
                  </a:ext>
                </a:extLst>
              </a:tr>
              <a:tr h="144837">
                <a:tc>
                  <a:txBody>
                    <a:bodyPr/>
                    <a:lstStyle/>
                    <a:p>
                      <a:pPr algn="ctr" fontAlgn="b"/>
                      <a:r>
                        <a:rPr lang="ru-RU" sz="800" b="0" i="0" u="none" strike="noStrike" dirty="0">
                          <a:solidFill>
                            <a:srgbClr val="007F76"/>
                          </a:solidFill>
                          <a:effectLst/>
                          <a:latin typeface="Arial Narrow" panose="020B0606020202030204" pitchFamily="34" charset="0"/>
                        </a:rPr>
                        <a:t>10</a:t>
                      </a:r>
                      <a:endParaRPr lang="en-US" sz="800" b="0" i="0" u="none" strike="noStrike" dirty="0">
                        <a:solidFill>
                          <a:srgbClr val="007F76"/>
                        </a:solidFill>
                        <a:effectLst/>
                        <a:latin typeface="Arial Narrow" panose="020B0606020202030204" pitchFamily="34" charset="0"/>
                      </a:endParaRPr>
                    </a:p>
                  </a:txBody>
                  <a:tcPr marL="9525" marR="9525" marT="0" marB="0" anchor="ctr">
                    <a:solidFill>
                      <a:srgbClr val="007F76">
                        <a:alpha val="20000"/>
                      </a:srgbClr>
                    </a:solidFill>
                  </a:tcPr>
                </a:tc>
                <a:tc>
                  <a:txBody>
                    <a:bodyPr/>
                    <a:lstStyle/>
                    <a:p>
                      <a:pPr algn="ctr" fontAlgn="ctr"/>
                      <a:r>
                        <a:rPr lang="ru-RU" sz="800" b="0" i="0" u="none" strike="noStrike">
                          <a:solidFill>
                            <a:srgbClr val="000000"/>
                          </a:solidFill>
                          <a:effectLst/>
                          <a:latin typeface="Arial Narrow" panose="020B0606020202030204" pitchFamily="34" charset="0"/>
                        </a:rPr>
                        <a:t>9113-0</a:t>
                      </a:r>
                    </a:p>
                  </a:txBody>
                  <a:tcPr marL="9525" marR="9525" marT="9525" marB="0" anchor="ctr">
                    <a:solidFill>
                      <a:srgbClr val="007F76">
                        <a:alpha val="20000"/>
                      </a:srgbClr>
                    </a:solidFill>
                  </a:tcPr>
                </a:tc>
                <a:tc>
                  <a:txBody>
                    <a:bodyPr/>
                    <a:lstStyle/>
                    <a:p>
                      <a:pPr marL="72000" algn="l" fontAlgn="ctr"/>
                      <a:r>
                        <a:rPr lang="ru-RU" sz="800" b="0" i="0" u="none" strike="noStrike" dirty="0" err="1">
                          <a:solidFill>
                            <a:srgbClr val="000000"/>
                          </a:solidFill>
                          <a:effectLst/>
                          <a:latin typeface="Arial Narrow" panose="020B0606020202030204" pitchFamily="34" charset="0"/>
                        </a:rPr>
                        <a:t>Офистердегі</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жинаушылар</a:t>
                      </a:r>
                      <a:endParaRPr lang="ru-RU" sz="800" b="0" i="0" u="none" strike="noStrike" dirty="0">
                        <a:solidFill>
                          <a:srgbClr val="000000"/>
                        </a:solidFill>
                        <a:effectLst/>
                        <a:latin typeface="Arial Narrow" panose="020B0606020202030204" pitchFamily="34" charset="0"/>
                      </a:endParaRPr>
                    </a:p>
                  </a:txBody>
                  <a:tcPr marL="9525" marR="9525" marT="9525" marB="0" anchor="ctr">
                    <a:lnR w="12700" cap="flat" cmpd="sng" algn="ctr">
                      <a:solidFill>
                        <a:schemeClr val="tx1"/>
                      </a:solidFill>
                      <a:prstDash val="solid"/>
                      <a:round/>
                      <a:headEnd type="none" w="med" len="med"/>
                      <a:tailEnd type="none" w="med" len="med"/>
                    </a:lnR>
                    <a:solidFill>
                      <a:srgbClr val="007F76">
                        <a:alpha val="20000"/>
                      </a:srgbClr>
                    </a:solidFill>
                  </a:tcPr>
                </a:tc>
                <a:tc>
                  <a:txBody>
                    <a:bodyPr/>
                    <a:lstStyle/>
                    <a:p>
                      <a:pPr algn="ctr" fontAlgn="ctr"/>
                      <a:r>
                        <a:rPr lang="ru-RU" sz="800" b="0" i="0" u="none" strike="noStrike">
                          <a:solidFill>
                            <a:srgbClr val="000000"/>
                          </a:solidFill>
                          <a:effectLst/>
                          <a:latin typeface="Arial Narrow" panose="020B0606020202030204" pitchFamily="34" charset="0"/>
                        </a:rPr>
                        <a:t>927</a:t>
                      </a:r>
                    </a:p>
                  </a:txBody>
                  <a:tcPr marL="9525" marR="9525" marT="9525" marB="0" anchor="ctr">
                    <a:lnL w="12700" cap="flat" cmpd="sng" algn="ctr">
                      <a:solidFill>
                        <a:schemeClr val="tx1"/>
                      </a:solidFill>
                      <a:prstDash val="solid"/>
                      <a:round/>
                      <a:headEnd type="none" w="med" len="med"/>
                      <a:tailEnd type="none" w="med" len="med"/>
                    </a:lnL>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171</a:t>
                      </a:r>
                    </a:p>
                  </a:txBody>
                  <a:tcPr marL="9525" marR="9525" marT="9525" marB="0" anchor="c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221</a:t>
                      </a:r>
                    </a:p>
                  </a:txBody>
                  <a:tcPr marL="9525" marR="9525" marT="9525" marB="0" anchor="c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309</a:t>
                      </a:r>
                    </a:p>
                  </a:txBody>
                  <a:tcPr marL="9525" marR="9525" marT="9525" marB="0" anchor="c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226</a:t>
                      </a:r>
                    </a:p>
                  </a:txBody>
                  <a:tcPr marL="9525" marR="9525" marT="9525" marB="0" anchor="ctr">
                    <a:lnR w="12700" cap="flat" cmpd="sng" algn="ctr">
                      <a:solidFill>
                        <a:schemeClr val="tx1"/>
                      </a:solidFill>
                      <a:prstDash val="solid"/>
                      <a:round/>
                      <a:headEnd type="none" w="med" len="med"/>
                      <a:tailEnd type="none" w="med" len="med"/>
                    </a:ln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1 125</a:t>
                      </a:r>
                    </a:p>
                  </a:txBody>
                  <a:tcPr marL="9525" marR="9525" marT="9525" marB="0" anchor="ctr">
                    <a:lnL w="12700" cap="flat" cmpd="sng" algn="ctr">
                      <a:solidFill>
                        <a:schemeClr val="tx1"/>
                      </a:solidFill>
                      <a:prstDash val="solid"/>
                      <a:round/>
                      <a:headEnd type="none" w="med" len="med"/>
                      <a:tailEnd type="none" w="med" len="med"/>
                    </a:lnL>
                    <a:solidFill>
                      <a:srgbClr val="007F76">
                        <a:alpha val="20000"/>
                      </a:srgbClr>
                    </a:solidFill>
                  </a:tcPr>
                </a:tc>
                <a:tc>
                  <a:txBody>
                    <a:bodyPr/>
                    <a:lstStyle/>
                    <a:p>
                      <a:pPr algn="ctr" fontAlgn="ctr"/>
                      <a:r>
                        <a:rPr lang="ru-RU" sz="800" b="0" i="0" u="none" strike="noStrike">
                          <a:solidFill>
                            <a:srgbClr val="000000"/>
                          </a:solidFill>
                          <a:effectLst/>
                          <a:latin typeface="Arial Narrow" panose="020B0606020202030204" pitchFamily="34" charset="0"/>
                        </a:rPr>
                        <a:t>192</a:t>
                      </a:r>
                    </a:p>
                  </a:txBody>
                  <a:tcPr marL="9525" marR="9525" marT="9525" marB="0" anchor="c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306</a:t>
                      </a:r>
                    </a:p>
                  </a:txBody>
                  <a:tcPr marL="9525" marR="9525" marT="9525" marB="0" anchor="ctr">
                    <a:solidFill>
                      <a:srgbClr val="007F76">
                        <a:alpha val="20000"/>
                      </a:srgbClr>
                    </a:solidFill>
                  </a:tcPr>
                </a:tc>
                <a:tc>
                  <a:txBody>
                    <a:bodyPr/>
                    <a:lstStyle/>
                    <a:p>
                      <a:pPr algn="ctr" fontAlgn="ctr"/>
                      <a:r>
                        <a:rPr lang="ru-RU" sz="800" b="0" i="0" u="none" strike="noStrike">
                          <a:solidFill>
                            <a:srgbClr val="000000"/>
                          </a:solidFill>
                          <a:effectLst/>
                          <a:latin typeface="Arial Narrow" panose="020B0606020202030204" pitchFamily="34" charset="0"/>
                        </a:rPr>
                        <a:t>334</a:t>
                      </a:r>
                    </a:p>
                  </a:txBody>
                  <a:tcPr marL="9525" marR="9525" marT="9525" marB="0" anchor="ctr">
                    <a:solidFill>
                      <a:srgbClr val="007F76">
                        <a:alpha val="20000"/>
                      </a:srgbClr>
                    </a:solidFill>
                  </a:tcPr>
                </a:tc>
                <a:tc>
                  <a:txBody>
                    <a:bodyPr/>
                    <a:lstStyle/>
                    <a:p>
                      <a:pPr algn="ctr" fontAlgn="ctr"/>
                      <a:r>
                        <a:rPr lang="ru-RU" sz="800" b="0" i="0" u="none" strike="noStrike">
                          <a:solidFill>
                            <a:srgbClr val="000000"/>
                          </a:solidFill>
                          <a:effectLst/>
                          <a:latin typeface="Arial Narrow" panose="020B0606020202030204" pitchFamily="34" charset="0"/>
                        </a:rPr>
                        <a:t>293</a:t>
                      </a:r>
                    </a:p>
                  </a:txBody>
                  <a:tcPr marL="9525" marR="9525" marT="9525" marB="0" anchor="ctr">
                    <a:solidFill>
                      <a:srgbClr val="007F76">
                        <a:alpha val="20000"/>
                      </a:srgbClr>
                    </a:solidFill>
                  </a:tcPr>
                </a:tc>
                <a:tc>
                  <a:txBody>
                    <a:bodyPr/>
                    <a:lstStyle/>
                    <a:p>
                      <a:pPr algn="ctr" fontAlgn="ctr"/>
                      <a:r>
                        <a:rPr lang="ru-RU" sz="800" b="0" i="0" u="none" strike="noStrike">
                          <a:solidFill>
                            <a:srgbClr val="000000"/>
                          </a:solidFill>
                          <a:effectLst/>
                          <a:latin typeface="Arial Narrow" panose="020B0606020202030204" pitchFamily="34" charset="0"/>
                        </a:rPr>
                        <a:t>1,7%</a:t>
                      </a:r>
                    </a:p>
                  </a:txBody>
                  <a:tcPr marL="9525" marR="9525" marT="9525" marB="0" anchor="ctr">
                    <a:solidFill>
                      <a:srgbClr val="007F76">
                        <a:alpha val="20000"/>
                      </a:srgbClr>
                    </a:solidFill>
                  </a:tcPr>
                </a:tc>
                <a:extLst>
                  <a:ext uri="{0D108BD9-81ED-4DB2-BD59-A6C34878D82A}">
                    <a16:rowId xmlns:a16="http://schemas.microsoft.com/office/drawing/2014/main" val="1743389312"/>
                  </a:ext>
                </a:extLst>
              </a:tr>
              <a:tr h="144837">
                <a:tc gridSpan="3">
                  <a:txBody>
                    <a:bodyPr/>
                    <a:lstStyle/>
                    <a:p>
                      <a:pPr algn="ctr" fontAlgn="b"/>
                      <a:r>
                        <a:rPr lang="ru-RU" sz="800" b="1" u="none" strike="noStrike" dirty="0">
                          <a:solidFill>
                            <a:srgbClr val="007F76"/>
                          </a:solidFill>
                          <a:effectLst/>
                          <a:latin typeface="Arial Narrow" panose="020B0606020202030204" pitchFamily="34" charset="0"/>
                        </a:rPr>
                        <a:t>ТОП-10 БОЙЫНША ЖИЫНЫ</a:t>
                      </a:r>
                      <a:endParaRPr lang="ru-RU" sz="800" b="1" i="0" u="none" strike="noStrike" cap="none" dirty="0">
                        <a:solidFill>
                          <a:srgbClr val="007F76"/>
                        </a:solidFill>
                        <a:effectLst/>
                        <a:latin typeface="Arial Narrow" panose="020B0606020202030204" pitchFamily="34" charset="0"/>
                        <a:ea typeface="+mn-ea"/>
                        <a:cs typeface="+mn-cs"/>
                        <a:sym typeface="Arial"/>
                      </a:endParaRPr>
                    </a:p>
                  </a:txBody>
                  <a:tcPr marL="9525" marR="9525" marT="0" marB="0" anchor="ctr">
                    <a:lnR w="12700" cap="flat" cmpd="sng" algn="ctr">
                      <a:solidFill>
                        <a:schemeClr val="tx1"/>
                      </a:solidFill>
                      <a:prstDash val="solid"/>
                      <a:round/>
                      <a:headEnd type="none" w="med" len="med"/>
                      <a:tailEnd type="none" w="med" len="med"/>
                    </a:lnR>
                    <a:lnB w="12700" cap="flat" cmpd="sng" algn="ctr">
                      <a:solidFill>
                        <a:schemeClr val="tx1"/>
                      </a:solidFill>
                      <a:prstDash val="solid"/>
                      <a:round/>
                      <a:headEnd type="none" w="med" len="med"/>
                      <a:tailEnd type="none" w="med" len="med"/>
                    </a:lnB>
                    <a:noFill/>
                  </a:tcPr>
                </a:tc>
                <a:tc hMerge="1">
                  <a:txBody>
                    <a:bodyPr/>
                    <a:lstStyle/>
                    <a:p>
                      <a:pPr algn="ctr" fontAlgn="b"/>
                      <a:r>
                        <a:rPr lang="ru-KZ" sz="800" b="0" i="0" u="none" strike="noStrike" cap="none" dirty="0">
                          <a:solidFill>
                            <a:srgbClr val="007F76"/>
                          </a:solidFill>
                          <a:effectLst/>
                          <a:latin typeface="Arial Narrow" panose="020B0606020202030204" pitchFamily="34" charset="0"/>
                          <a:ea typeface="+mn-ea"/>
                          <a:cs typeface="+mn-cs"/>
                          <a:sym typeface="Arial"/>
                        </a:rPr>
                        <a:t>9112-9</a:t>
                      </a:r>
                    </a:p>
                  </a:txBody>
                  <a:tcPr marL="9525" marR="9525" marT="0" marB="0" anchor="ctr">
                    <a:lnB w="12700" cap="flat" cmpd="sng" algn="ctr">
                      <a:solidFill>
                        <a:schemeClr val="tx1"/>
                      </a:solidFill>
                      <a:prstDash val="solid"/>
                      <a:round/>
                      <a:headEnd type="none" w="med" len="med"/>
                      <a:tailEnd type="none" w="med" len="med"/>
                    </a:lnB>
                    <a:noFill/>
                  </a:tcPr>
                </a:tc>
                <a:tc hMerge="1">
                  <a:txBody>
                    <a:bodyPr/>
                    <a:lstStyle/>
                    <a:p>
                      <a:pPr marL="72000" algn="l" fontAlgn="ctr"/>
                      <a:r>
                        <a:rPr lang="ru-RU" sz="800" b="0" i="0" u="none" strike="noStrike" cap="none" dirty="0">
                          <a:solidFill>
                            <a:srgbClr val="007F76"/>
                          </a:solidFill>
                          <a:effectLst/>
                          <a:latin typeface="Arial Narrow" panose="020B0606020202030204" pitchFamily="34" charset="0"/>
                          <a:ea typeface="+mn-ea"/>
                          <a:cs typeface="+mn-cs"/>
                          <a:sym typeface="Arial"/>
                        </a:rPr>
                        <a:t>Иные уборщики и прислуга в отелях и аналогичных учреждениях</a:t>
                      </a:r>
                    </a:p>
                  </a:txBody>
                  <a:tcPr marL="9525" marR="9525" marT="0" marB="0" anchor="ctr">
                    <a:lnR w="12700" cap="flat" cmpd="sng" algn="ctr">
                      <a:solidFill>
                        <a:schemeClr val="tx1"/>
                      </a:solidFill>
                      <a:prstDash val="solid"/>
                      <a:round/>
                      <a:headEnd type="none" w="med" len="med"/>
                      <a:tailEnd type="none" w="med" len="med"/>
                    </a:lnR>
                    <a:lnB w="12700" cap="flat" cmpd="sng" algn="ctr">
                      <a:solidFill>
                        <a:schemeClr val="tx1"/>
                      </a:solidFill>
                      <a:prstDash val="solid"/>
                      <a:round/>
                      <a:headEnd type="none" w="med" len="med"/>
                      <a:tailEnd type="none" w="med" len="med"/>
                    </a:lnB>
                    <a:noFill/>
                  </a:tcPr>
                </a:tc>
                <a:tc>
                  <a:txBody>
                    <a:bodyPr/>
                    <a:lstStyle/>
                    <a:p>
                      <a:pPr algn="ctr" fontAlgn="ctr"/>
                      <a:r>
                        <a:rPr lang="ru-RU" sz="800" b="1" i="0" u="none" strike="noStrike" dirty="0">
                          <a:solidFill>
                            <a:srgbClr val="000000"/>
                          </a:solidFill>
                          <a:effectLst/>
                          <a:latin typeface="Arial Narrow" panose="020B0606020202030204" pitchFamily="34" charset="0"/>
                        </a:rPr>
                        <a:t>14 861</a:t>
                      </a:r>
                    </a:p>
                  </a:txBody>
                  <a:tcPr marL="9525" marR="9525" marT="9525" marB="0" anchor="ctr">
                    <a:lnL w="12700" cap="flat" cmpd="sng" algn="ctr">
                      <a:solidFill>
                        <a:schemeClr val="tx1"/>
                      </a:solidFill>
                      <a:prstDash val="solid"/>
                      <a:round/>
                      <a:headEnd type="none" w="med" len="med"/>
                      <a:tailEnd type="none" w="med" len="med"/>
                    </a:lnL>
                    <a:lnB w="12700" cap="flat" cmpd="sng" algn="ctr">
                      <a:solidFill>
                        <a:schemeClr val="tx1"/>
                      </a:solidFill>
                      <a:prstDash val="solid"/>
                      <a:round/>
                      <a:headEnd type="none" w="med" len="med"/>
                      <a:tailEnd type="none" w="med" len="med"/>
                    </a:lnB>
                    <a:noFill/>
                  </a:tcPr>
                </a:tc>
                <a:tc>
                  <a:txBody>
                    <a:bodyPr/>
                    <a:lstStyle/>
                    <a:p>
                      <a:pPr algn="ctr" fontAlgn="ctr"/>
                      <a:r>
                        <a:rPr lang="ru-RU" sz="800" b="1" i="0" u="none" strike="noStrike" dirty="0">
                          <a:solidFill>
                            <a:srgbClr val="000000"/>
                          </a:solidFill>
                          <a:effectLst/>
                          <a:latin typeface="Arial Narrow" panose="020B0606020202030204" pitchFamily="34" charset="0"/>
                        </a:rPr>
                        <a:t>2 675</a:t>
                      </a:r>
                    </a:p>
                  </a:txBody>
                  <a:tcPr marL="9525" marR="9525" marT="9525" marB="0" anchor="ctr">
                    <a:lnB w="12700" cap="flat" cmpd="sng" algn="ctr">
                      <a:solidFill>
                        <a:schemeClr val="tx1"/>
                      </a:solidFill>
                      <a:prstDash val="solid"/>
                      <a:round/>
                      <a:headEnd type="none" w="med" len="med"/>
                      <a:tailEnd type="none" w="med" len="med"/>
                    </a:lnB>
                    <a:noFill/>
                  </a:tcPr>
                </a:tc>
                <a:tc>
                  <a:txBody>
                    <a:bodyPr/>
                    <a:lstStyle/>
                    <a:p>
                      <a:pPr algn="ctr" fontAlgn="ctr"/>
                      <a:r>
                        <a:rPr lang="ru-RU" sz="800" b="1" i="0" u="none" strike="noStrike" dirty="0">
                          <a:solidFill>
                            <a:srgbClr val="000000"/>
                          </a:solidFill>
                          <a:effectLst/>
                          <a:latin typeface="Arial Narrow" panose="020B0606020202030204" pitchFamily="34" charset="0"/>
                        </a:rPr>
                        <a:t>3 840</a:t>
                      </a:r>
                    </a:p>
                  </a:txBody>
                  <a:tcPr marL="9525" marR="9525" marT="9525" marB="0" anchor="ctr">
                    <a:lnB w="12700" cap="flat" cmpd="sng" algn="ctr">
                      <a:solidFill>
                        <a:schemeClr val="tx1"/>
                      </a:solidFill>
                      <a:prstDash val="solid"/>
                      <a:round/>
                      <a:headEnd type="none" w="med" len="med"/>
                      <a:tailEnd type="none" w="med" len="med"/>
                    </a:lnB>
                    <a:noFill/>
                  </a:tcPr>
                </a:tc>
                <a:tc>
                  <a:txBody>
                    <a:bodyPr/>
                    <a:lstStyle/>
                    <a:p>
                      <a:pPr algn="ctr" fontAlgn="ctr"/>
                      <a:r>
                        <a:rPr lang="ru-RU" sz="800" b="1" i="0" u="none" strike="noStrike">
                          <a:solidFill>
                            <a:srgbClr val="000000"/>
                          </a:solidFill>
                          <a:effectLst/>
                          <a:latin typeface="Arial Narrow" panose="020B0606020202030204" pitchFamily="34" charset="0"/>
                        </a:rPr>
                        <a:t>4 099</a:t>
                      </a:r>
                    </a:p>
                  </a:txBody>
                  <a:tcPr marL="9525" marR="9525" marT="9525" marB="0" anchor="ctr">
                    <a:lnB w="12700" cap="flat" cmpd="sng" algn="ctr">
                      <a:solidFill>
                        <a:schemeClr val="tx1"/>
                      </a:solidFill>
                      <a:prstDash val="solid"/>
                      <a:round/>
                      <a:headEnd type="none" w="med" len="med"/>
                      <a:tailEnd type="none" w="med" len="med"/>
                    </a:lnB>
                    <a:noFill/>
                  </a:tcPr>
                </a:tc>
                <a:tc>
                  <a:txBody>
                    <a:bodyPr/>
                    <a:lstStyle/>
                    <a:p>
                      <a:pPr algn="ctr" fontAlgn="ctr"/>
                      <a:r>
                        <a:rPr lang="ru-RU" sz="800" b="1" i="0" u="none" strike="noStrike" dirty="0">
                          <a:solidFill>
                            <a:srgbClr val="000000"/>
                          </a:solidFill>
                          <a:effectLst/>
                          <a:latin typeface="Arial Narrow" panose="020B0606020202030204" pitchFamily="34" charset="0"/>
                        </a:rPr>
                        <a:t>4 247</a:t>
                      </a:r>
                    </a:p>
                  </a:txBody>
                  <a:tcPr marL="9525" marR="9525" marT="9525" marB="0" anchor="ctr">
                    <a:lnR w="12700" cap="flat" cmpd="sng" algn="ctr">
                      <a:solidFill>
                        <a:schemeClr val="tx1"/>
                      </a:solidFill>
                      <a:prstDash val="solid"/>
                      <a:round/>
                      <a:headEnd type="none" w="med" len="med"/>
                      <a:tailEnd type="none" w="med" len="med"/>
                    </a:lnR>
                    <a:lnB w="12700" cap="flat" cmpd="sng" algn="ctr">
                      <a:solidFill>
                        <a:schemeClr val="tx1"/>
                      </a:solidFill>
                      <a:prstDash val="solid"/>
                      <a:round/>
                      <a:headEnd type="none" w="med" len="med"/>
                      <a:tailEnd type="none" w="med" len="med"/>
                    </a:lnB>
                    <a:noFill/>
                  </a:tcPr>
                </a:tc>
                <a:tc>
                  <a:txBody>
                    <a:bodyPr/>
                    <a:lstStyle/>
                    <a:p>
                      <a:pPr algn="ctr" fontAlgn="ctr"/>
                      <a:r>
                        <a:rPr lang="ru-RU" sz="800" b="1" i="0" u="none" strike="noStrike">
                          <a:solidFill>
                            <a:srgbClr val="000000"/>
                          </a:solidFill>
                          <a:effectLst/>
                          <a:latin typeface="Arial Narrow" panose="020B0606020202030204" pitchFamily="34" charset="0"/>
                        </a:rPr>
                        <a:t>17 071</a:t>
                      </a:r>
                    </a:p>
                  </a:txBody>
                  <a:tcPr marL="9525" marR="9525" marT="9525" marB="0" anchor="ctr">
                    <a:lnL w="12700" cap="flat" cmpd="sng" algn="ctr">
                      <a:solidFill>
                        <a:schemeClr val="tx1"/>
                      </a:solidFill>
                      <a:prstDash val="solid"/>
                      <a:round/>
                      <a:headEnd type="none" w="med" len="med"/>
                      <a:tailEnd type="none" w="med" len="med"/>
                    </a:lnL>
                    <a:lnB w="12700" cap="flat" cmpd="sng" algn="ctr">
                      <a:solidFill>
                        <a:schemeClr val="tx1"/>
                      </a:solidFill>
                      <a:prstDash val="solid"/>
                      <a:round/>
                      <a:headEnd type="none" w="med" len="med"/>
                      <a:tailEnd type="none" w="med" len="med"/>
                    </a:lnB>
                    <a:noFill/>
                  </a:tcPr>
                </a:tc>
                <a:tc>
                  <a:txBody>
                    <a:bodyPr/>
                    <a:lstStyle/>
                    <a:p>
                      <a:pPr algn="ctr" fontAlgn="ctr"/>
                      <a:r>
                        <a:rPr lang="ru-RU" sz="800" b="1" i="0" u="none" strike="noStrike" dirty="0">
                          <a:solidFill>
                            <a:srgbClr val="000000"/>
                          </a:solidFill>
                          <a:effectLst/>
                          <a:latin typeface="Arial Narrow" panose="020B0606020202030204" pitchFamily="34" charset="0"/>
                        </a:rPr>
                        <a:t>3 239</a:t>
                      </a:r>
                    </a:p>
                  </a:txBody>
                  <a:tcPr marL="9525" marR="9525" marT="9525" marB="0" anchor="ctr">
                    <a:lnB w="12700" cap="flat" cmpd="sng" algn="ctr">
                      <a:solidFill>
                        <a:schemeClr val="tx1"/>
                      </a:solidFill>
                      <a:prstDash val="solid"/>
                      <a:round/>
                      <a:headEnd type="none" w="med" len="med"/>
                      <a:tailEnd type="none" w="med" len="med"/>
                    </a:lnB>
                    <a:noFill/>
                  </a:tcPr>
                </a:tc>
                <a:tc>
                  <a:txBody>
                    <a:bodyPr/>
                    <a:lstStyle/>
                    <a:p>
                      <a:pPr algn="ctr" fontAlgn="ctr"/>
                      <a:r>
                        <a:rPr lang="ru-RU" sz="800" b="1" i="0" u="none" strike="noStrike" dirty="0">
                          <a:solidFill>
                            <a:srgbClr val="000000"/>
                          </a:solidFill>
                          <a:effectLst/>
                          <a:latin typeface="Arial Narrow" panose="020B0606020202030204" pitchFamily="34" charset="0"/>
                        </a:rPr>
                        <a:t>3 730</a:t>
                      </a:r>
                    </a:p>
                  </a:txBody>
                  <a:tcPr marL="9525" marR="9525" marT="9525" marB="0" anchor="ctr">
                    <a:lnB w="12700" cap="flat" cmpd="sng" algn="ctr">
                      <a:solidFill>
                        <a:schemeClr val="tx1"/>
                      </a:solidFill>
                      <a:prstDash val="solid"/>
                      <a:round/>
                      <a:headEnd type="none" w="med" len="med"/>
                      <a:tailEnd type="none" w="med" len="med"/>
                    </a:lnB>
                    <a:noFill/>
                  </a:tcPr>
                </a:tc>
                <a:tc>
                  <a:txBody>
                    <a:bodyPr/>
                    <a:lstStyle/>
                    <a:p>
                      <a:pPr algn="ctr" fontAlgn="ctr"/>
                      <a:r>
                        <a:rPr lang="ru-RU" sz="800" b="1" i="0" u="none" strike="noStrike" dirty="0">
                          <a:solidFill>
                            <a:srgbClr val="000000"/>
                          </a:solidFill>
                          <a:effectLst/>
                          <a:latin typeface="Arial Narrow" panose="020B0606020202030204" pitchFamily="34" charset="0"/>
                        </a:rPr>
                        <a:t>5 040</a:t>
                      </a:r>
                    </a:p>
                  </a:txBody>
                  <a:tcPr marL="9525" marR="9525" marT="9525" marB="0" anchor="ctr">
                    <a:lnB w="12700" cap="flat" cmpd="sng" algn="ctr">
                      <a:solidFill>
                        <a:schemeClr val="tx1"/>
                      </a:solidFill>
                      <a:prstDash val="solid"/>
                      <a:round/>
                      <a:headEnd type="none" w="med" len="med"/>
                      <a:tailEnd type="none" w="med" len="med"/>
                    </a:lnB>
                    <a:noFill/>
                  </a:tcPr>
                </a:tc>
                <a:tc>
                  <a:txBody>
                    <a:bodyPr/>
                    <a:lstStyle/>
                    <a:p>
                      <a:pPr algn="ctr" fontAlgn="ctr"/>
                      <a:r>
                        <a:rPr lang="ru-RU" sz="800" b="1" i="0" u="none" strike="noStrike" dirty="0">
                          <a:solidFill>
                            <a:srgbClr val="000000"/>
                          </a:solidFill>
                          <a:effectLst/>
                          <a:latin typeface="Arial Narrow" panose="020B0606020202030204" pitchFamily="34" charset="0"/>
                        </a:rPr>
                        <a:t>5 062</a:t>
                      </a:r>
                    </a:p>
                  </a:txBody>
                  <a:tcPr marL="9525" marR="9525" marT="9525" marB="0" anchor="ctr">
                    <a:lnB w="12700" cap="flat" cmpd="sng" algn="ctr">
                      <a:solidFill>
                        <a:schemeClr val="tx1"/>
                      </a:solidFill>
                      <a:prstDash val="solid"/>
                      <a:round/>
                      <a:headEnd type="none" w="med" len="med"/>
                      <a:tailEnd type="none" w="med" len="med"/>
                    </a:lnB>
                    <a:noFill/>
                  </a:tcPr>
                </a:tc>
                <a:tc>
                  <a:txBody>
                    <a:bodyPr/>
                    <a:lstStyle/>
                    <a:p>
                      <a:pPr algn="ctr" fontAlgn="ctr"/>
                      <a:r>
                        <a:rPr lang="ru-RU" sz="800" b="1" i="0" u="none" strike="noStrike" dirty="0">
                          <a:solidFill>
                            <a:srgbClr val="000000"/>
                          </a:solidFill>
                          <a:effectLst/>
                          <a:latin typeface="Arial Narrow" panose="020B0606020202030204" pitchFamily="34" charset="0"/>
                        </a:rPr>
                        <a:t>25,5%</a:t>
                      </a:r>
                    </a:p>
                  </a:txBody>
                  <a:tcPr marL="9525" marR="9525" marT="9525" marB="0" anchor="ctr">
                    <a:lnB w="12700"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2390657696"/>
                  </a:ext>
                </a:extLst>
              </a:tr>
              <a:tr h="152142">
                <a:tc gridSpan="14">
                  <a:txBody>
                    <a:bodyPr/>
                    <a:lstStyle/>
                    <a:p>
                      <a:pPr algn="ctr" fontAlgn="b"/>
                      <a:r>
                        <a:rPr lang="ru-RU" sz="900" b="1" i="0" u="none" strike="noStrike" dirty="0">
                          <a:solidFill>
                            <a:schemeClr val="accent3">
                              <a:lumMod val="50000"/>
                            </a:schemeClr>
                          </a:solidFill>
                          <a:effectLst/>
                          <a:latin typeface="Arial Narrow" panose="020B0606020202030204" pitchFamily="34" charset="0"/>
                        </a:rPr>
                        <a:t>ОПТИМИСТІК СЦЕНАРИЙ</a:t>
                      </a:r>
                      <a:endParaRPr lang="en-US" sz="900" b="1" i="0" u="none" strike="noStrike" dirty="0">
                        <a:solidFill>
                          <a:schemeClr val="accent3">
                            <a:lumMod val="50000"/>
                          </a:schemeClr>
                        </a:solidFill>
                        <a:effectLst/>
                        <a:latin typeface="Arial Narrow" panose="020B0606020202030204" pitchFamily="34" charset="0"/>
                      </a:endParaRPr>
                    </a:p>
                  </a:txBody>
                  <a:tcPr marL="9525" marR="9525" marT="0" marB="0" anchor="ct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accent3">
                        <a:lumMod val="50000"/>
                        <a:alpha val="40000"/>
                      </a:schemeClr>
                    </a:solidFill>
                  </a:tcPr>
                </a:tc>
                <a:tc hMerge="1">
                  <a:txBody>
                    <a:bodyPr/>
                    <a:lstStyle/>
                    <a:p>
                      <a:pPr algn="ctr" fontAlgn="b"/>
                      <a:endParaRPr lang="ru-KZ" sz="800" b="0" i="0" u="none" strike="noStrike" cap="none" dirty="0">
                        <a:solidFill>
                          <a:srgbClr val="007F76"/>
                        </a:solidFill>
                        <a:effectLst/>
                        <a:latin typeface="Arial Narrow" panose="020B0606020202030204" pitchFamily="34" charset="0"/>
                        <a:ea typeface="+mn-ea"/>
                        <a:cs typeface="+mn-cs"/>
                        <a:sym typeface="Arial"/>
                      </a:endParaRPr>
                    </a:p>
                  </a:txBody>
                  <a:tcPr marL="9525" marR="9525" marT="0" marB="0" anchor="ct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007F76">
                        <a:alpha val="20000"/>
                      </a:srgbClr>
                    </a:solidFill>
                  </a:tcPr>
                </a:tc>
                <a:tc hMerge="1">
                  <a:txBody>
                    <a:bodyPr/>
                    <a:lstStyle/>
                    <a:p>
                      <a:pPr marL="72000" algn="l" fontAlgn="ctr"/>
                      <a:endParaRPr lang="ru-RU" sz="800" b="0" i="0" u="none" strike="noStrike" cap="none" dirty="0">
                        <a:solidFill>
                          <a:srgbClr val="007F76"/>
                        </a:solidFill>
                        <a:effectLst/>
                        <a:latin typeface="Arial Narrow" panose="020B0606020202030204" pitchFamily="34" charset="0"/>
                        <a:ea typeface="+mn-ea"/>
                        <a:cs typeface="+mn-cs"/>
                        <a:sym typeface="Arial"/>
                      </a:endParaRPr>
                    </a:p>
                  </a:txBody>
                  <a:tcPr marL="9525" marR="9525" marT="0" marB="0" anchor="ctr">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007F76">
                        <a:alpha val="20000"/>
                      </a:srgbClr>
                    </a:solidFill>
                  </a:tcPr>
                </a:tc>
                <a:tc hMerge="1">
                  <a:txBody>
                    <a:bodyPr/>
                    <a:lstStyle/>
                    <a:p>
                      <a:pPr algn="ctr" fontAlgn="b"/>
                      <a:endParaRPr lang="ru-KZ" sz="800" b="0" i="0" u="none" strike="noStrike" cap="none" dirty="0">
                        <a:solidFill>
                          <a:schemeClr val="tx1"/>
                        </a:solidFill>
                        <a:effectLst/>
                        <a:latin typeface="Arial Narrow" panose="020B0606020202030204" pitchFamily="34" charset="0"/>
                        <a:ea typeface="+mn-ea"/>
                        <a:cs typeface="+mn-cs"/>
                        <a:sym typeface="Arial"/>
                      </a:endParaRPr>
                    </a:p>
                  </a:txBody>
                  <a:tcPr marL="9525" marR="9525" marT="0" marB="0" anchor="ctr">
                    <a:lnL w="12700" cap="flat" cmpd="sng" algn="ctr">
                      <a:solidFill>
                        <a:schemeClr val="tx1"/>
                      </a:solidFill>
                      <a:prstDash val="solid"/>
                      <a:round/>
                      <a:headEnd type="none" w="med" len="med"/>
                      <a:tailEnd type="none" w="med" len="med"/>
                    </a:lnL>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50000"/>
                        <a:alpha val="20000"/>
                      </a:schemeClr>
                    </a:solidFill>
                  </a:tcPr>
                </a:tc>
                <a:tc hMerge="1">
                  <a:txBody>
                    <a:bodyPr/>
                    <a:lstStyle/>
                    <a:p>
                      <a:pPr algn="ctr" fontAlgn="b"/>
                      <a:endParaRPr lang="ru-KZ" sz="800" b="0" i="0" u="none" strike="noStrike" cap="none" dirty="0">
                        <a:solidFill>
                          <a:schemeClr val="tx1"/>
                        </a:solidFill>
                        <a:effectLst/>
                        <a:latin typeface="Arial Narrow" panose="020B0606020202030204" pitchFamily="34" charset="0"/>
                        <a:ea typeface="+mn-ea"/>
                        <a:cs typeface="+mn-cs"/>
                        <a:sym typeface="Arial"/>
                      </a:endParaRPr>
                    </a:p>
                  </a:txBody>
                  <a:tcPr marL="9525" marR="9525" marT="0" marB="0" anchor="ct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50000"/>
                        <a:alpha val="20000"/>
                      </a:schemeClr>
                    </a:solidFill>
                  </a:tcPr>
                </a:tc>
                <a:tc hMerge="1">
                  <a:txBody>
                    <a:bodyPr/>
                    <a:lstStyle/>
                    <a:p>
                      <a:pPr algn="ctr" fontAlgn="b"/>
                      <a:endParaRPr lang="ru-KZ" sz="800" b="0" i="0" u="none" strike="noStrike" cap="none" dirty="0">
                        <a:solidFill>
                          <a:schemeClr val="tx1"/>
                        </a:solidFill>
                        <a:effectLst/>
                        <a:latin typeface="Arial Narrow" panose="020B0606020202030204" pitchFamily="34" charset="0"/>
                        <a:ea typeface="+mn-ea"/>
                        <a:cs typeface="+mn-cs"/>
                        <a:sym typeface="Arial"/>
                      </a:endParaRPr>
                    </a:p>
                  </a:txBody>
                  <a:tcPr marL="9525" marR="9525" marT="0" marB="0" anchor="ct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50000"/>
                        <a:alpha val="20000"/>
                      </a:schemeClr>
                    </a:solidFill>
                  </a:tcPr>
                </a:tc>
                <a:tc hMerge="1">
                  <a:txBody>
                    <a:bodyPr/>
                    <a:lstStyle/>
                    <a:p>
                      <a:pPr algn="ctr" fontAlgn="b"/>
                      <a:endParaRPr lang="ru-KZ" sz="800" b="0" i="0" u="none" strike="noStrike" cap="none" dirty="0">
                        <a:solidFill>
                          <a:schemeClr val="tx1"/>
                        </a:solidFill>
                        <a:effectLst/>
                        <a:latin typeface="Arial Narrow" panose="020B0606020202030204" pitchFamily="34" charset="0"/>
                        <a:ea typeface="+mn-ea"/>
                        <a:cs typeface="+mn-cs"/>
                        <a:sym typeface="Arial"/>
                      </a:endParaRPr>
                    </a:p>
                  </a:txBody>
                  <a:tcPr marL="9525" marR="9525" marT="0" marB="0" anchor="ct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50000"/>
                        <a:alpha val="20000"/>
                      </a:schemeClr>
                    </a:solidFill>
                  </a:tcPr>
                </a:tc>
                <a:tc hMerge="1">
                  <a:txBody>
                    <a:bodyPr/>
                    <a:lstStyle/>
                    <a:p>
                      <a:pPr algn="ctr" fontAlgn="b"/>
                      <a:endParaRPr lang="ru-KZ" sz="800" b="0" i="0" u="none" strike="noStrike" cap="none" dirty="0">
                        <a:solidFill>
                          <a:schemeClr val="tx1"/>
                        </a:solidFill>
                        <a:effectLst/>
                        <a:latin typeface="Arial Narrow" panose="020B0606020202030204" pitchFamily="34" charset="0"/>
                        <a:ea typeface="+mn-ea"/>
                        <a:cs typeface="+mn-cs"/>
                        <a:sym typeface="Arial"/>
                      </a:endParaRPr>
                    </a:p>
                  </a:txBody>
                  <a:tcPr marL="9525" marR="9525" marT="0" marB="0" anchor="ctr">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50000"/>
                        <a:alpha val="20000"/>
                      </a:schemeClr>
                    </a:solidFill>
                  </a:tcPr>
                </a:tc>
                <a:tc hMerge="1">
                  <a:txBody>
                    <a:bodyPr/>
                    <a:lstStyle/>
                    <a:p>
                      <a:pPr algn="ctr" fontAlgn="ctr"/>
                      <a:endParaRPr lang="ru-KZ" sz="800" b="0" i="0" u="none" strike="noStrike" cap="none" dirty="0">
                        <a:solidFill>
                          <a:srgbClr val="007F76"/>
                        </a:solidFill>
                        <a:effectLst/>
                        <a:latin typeface="Arial Narrow" panose="020B0606020202030204" pitchFamily="34" charset="0"/>
                        <a:ea typeface="+mn-ea"/>
                        <a:cs typeface="+mn-cs"/>
                        <a:sym typeface="Arial"/>
                      </a:endParaRPr>
                    </a:p>
                  </a:txBody>
                  <a:tcPr marL="9525" marR="9525" marT="0" marB="0" anchor="ctr">
                    <a:lnL w="12700" cap="flat" cmpd="sng" algn="ctr">
                      <a:solidFill>
                        <a:schemeClr val="tx1"/>
                      </a:solidFill>
                      <a:prstDash val="solid"/>
                      <a:round/>
                      <a:headEnd type="none" w="med" len="med"/>
                      <a:tailEnd type="none" w="med" len="med"/>
                    </a:lnL>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007F76">
                        <a:alpha val="20000"/>
                      </a:srgbClr>
                    </a:solidFill>
                  </a:tcPr>
                </a:tc>
                <a:tc hMerge="1">
                  <a:txBody>
                    <a:bodyPr/>
                    <a:lstStyle/>
                    <a:p>
                      <a:pPr algn="ctr" fontAlgn="ctr"/>
                      <a:endParaRPr lang="ru-KZ" sz="800" b="0" i="0" u="none" strike="noStrike" cap="none" dirty="0">
                        <a:solidFill>
                          <a:schemeClr val="tx1"/>
                        </a:solidFill>
                        <a:effectLst/>
                        <a:latin typeface="Arial Narrow" panose="020B0606020202030204" pitchFamily="34" charset="0"/>
                        <a:ea typeface="+mn-ea"/>
                        <a:cs typeface="+mn-cs"/>
                        <a:sym typeface="Arial"/>
                      </a:endParaRPr>
                    </a:p>
                  </a:txBody>
                  <a:tcPr marL="9525" marR="9525" marT="0" marB="0" anchor="ct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50000"/>
                        <a:alpha val="20000"/>
                      </a:schemeClr>
                    </a:solidFill>
                  </a:tcPr>
                </a:tc>
                <a:tc hMerge="1">
                  <a:txBody>
                    <a:bodyPr/>
                    <a:lstStyle/>
                    <a:p>
                      <a:pPr algn="ctr" fontAlgn="ctr"/>
                      <a:endParaRPr lang="ru-KZ" sz="800" b="0" i="0" u="none" strike="noStrike" cap="none" dirty="0">
                        <a:solidFill>
                          <a:srgbClr val="007F76"/>
                        </a:solidFill>
                        <a:effectLst/>
                        <a:latin typeface="Arial Narrow" panose="020B0606020202030204" pitchFamily="34" charset="0"/>
                        <a:ea typeface="+mn-ea"/>
                        <a:cs typeface="+mn-cs"/>
                        <a:sym typeface="Arial"/>
                      </a:endParaRPr>
                    </a:p>
                  </a:txBody>
                  <a:tcPr marL="9525" marR="9525" marT="0" marB="0" anchor="ct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007F76">
                        <a:alpha val="20000"/>
                      </a:srgbClr>
                    </a:solidFill>
                  </a:tcPr>
                </a:tc>
                <a:tc hMerge="1">
                  <a:txBody>
                    <a:bodyPr/>
                    <a:lstStyle/>
                    <a:p>
                      <a:pPr algn="ctr" fontAlgn="ctr"/>
                      <a:endParaRPr lang="ru-KZ" sz="800" b="0" i="0" u="none" strike="noStrike" cap="none" dirty="0">
                        <a:solidFill>
                          <a:srgbClr val="007F76"/>
                        </a:solidFill>
                        <a:effectLst/>
                        <a:latin typeface="Arial Narrow" panose="020B0606020202030204" pitchFamily="34" charset="0"/>
                        <a:ea typeface="+mn-ea"/>
                        <a:cs typeface="+mn-cs"/>
                        <a:sym typeface="Arial"/>
                      </a:endParaRPr>
                    </a:p>
                  </a:txBody>
                  <a:tcPr marL="9525" marR="9525" marT="0" marB="0" anchor="ct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007F76">
                        <a:alpha val="20000"/>
                      </a:srgbClr>
                    </a:solidFill>
                  </a:tcPr>
                </a:tc>
                <a:tc hMerge="1">
                  <a:txBody>
                    <a:bodyPr/>
                    <a:lstStyle/>
                    <a:p>
                      <a:pPr algn="ctr" fontAlgn="ctr"/>
                      <a:endParaRPr lang="ru-KZ" sz="800" b="0" i="0" u="none" strike="noStrike" cap="none" dirty="0">
                        <a:solidFill>
                          <a:srgbClr val="007F76"/>
                        </a:solidFill>
                        <a:effectLst/>
                        <a:latin typeface="Arial Narrow" panose="020B0606020202030204" pitchFamily="34" charset="0"/>
                        <a:ea typeface="+mn-ea"/>
                        <a:cs typeface="+mn-cs"/>
                        <a:sym typeface="Arial"/>
                      </a:endParaRPr>
                    </a:p>
                  </a:txBody>
                  <a:tcPr marL="9525" marR="9525" marT="0" marB="0" anchor="ct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007F76">
                        <a:alpha val="20000"/>
                      </a:srgbClr>
                    </a:solidFill>
                  </a:tcPr>
                </a:tc>
                <a:tc hMerge="1">
                  <a:txBody>
                    <a:bodyPr/>
                    <a:lstStyle/>
                    <a:p>
                      <a:pPr algn="ctr" fontAlgn="ctr"/>
                      <a:endParaRPr lang="ru-KZ" sz="800" b="0" i="0" u="none" strike="noStrike" cap="none" dirty="0">
                        <a:solidFill>
                          <a:srgbClr val="007F76"/>
                        </a:solidFill>
                        <a:effectLst/>
                        <a:latin typeface="Arial Narrow" panose="020B0606020202030204" pitchFamily="34" charset="0"/>
                        <a:ea typeface="+mn-ea"/>
                        <a:cs typeface="+mn-cs"/>
                        <a:sym typeface="Arial"/>
                      </a:endParaRPr>
                    </a:p>
                  </a:txBody>
                  <a:tcPr marL="9525" marR="9525" marT="0" marB="0" anchor="ct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007F76">
                        <a:alpha val="20000"/>
                      </a:srgbClr>
                    </a:solidFill>
                  </a:tcPr>
                </a:tc>
                <a:extLst>
                  <a:ext uri="{0D108BD9-81ED-4DB2-BD59-A6C34878D82A}">
                    <a16:rowId xmlns:a16="http://schemas.microsoft.com/office/drawing/2014/main" val="3962794852"/>
                  </a:ext>
                </a:extLst>
              </a:tr>
              <a:tr h="144837">
                <a:tc>
                  <a:txBody>
                    <a:bodyPr/>
                    <a:lstStyle/>
                    <a:p>
                      <a:pPr algn="ctr" fontAlgn="b"/>
                      <a:r>
                        <a:rPr lang="ru-RU" sz="800" u="none" strike="noStrike" dirty="0">
                          <a:solidFill>
                            <a:schemeClr val="accent3">
                              <a:lumMod val="50000"/>
                            </a:schemeClr>
                          </a:solidFill>
                          <a:effectLst/>
                          <a:latin typeface="Arial Narrow" panose="020B0606020202030204" pitchFamily="34" charset="0"/>
                        </a:rPr>
                        <a:t>1</a:t>
                      </a:r>
                      <a:endParaRPr lang="en-US" sz="800" b="0" i="0" u="none" strike="noStrike" dirty="0">
                        <a:solidFill>
                          <a:schemeClr val="accent3">
                            <a:lumMod val="50000"/>
                          </a:schemeClr>
                        </a:solidFill>
                        <a:effectLst/>
                        <a:latin typeface="Arial Narrow" panose="020B0606020202030204" pitchFamily="34" charset="0"/>
                      </a:endParaRPr>
                    </a:p>
                  </a:txBody>
                  <a:tcPr marL="9525" marR="9525" marT="0" marB="0" anchor="ctr">
                    <a:lnT w="12700" cap="flat" cmpd="sng" algn="ctr">
                      <a:solidFill>
                        <a:schemeClr val="tx1"/>
                      </a:solidFill>
                      <a:prstDash val="solid"/>
                      <a:round/>
                      <a:headEnd type="none" w="med" len="med"/>
                      <a:tailEnd type="none" w="med" len="med"/>
                    </a:lnT>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5414-9</a:t>
                      </a:r>
                    </a:p>
                  </a:txBody>
                  <a:tcPr marL="9525" marR="9525" marT="9525" marB="0" anchor="ctr">
                    <a:lnT w="12700" cap="flat" cmpd="sng" algn="ctr">
                      <a:solidFill>
                        <a:schemeClr val="tx1"/>
                      </a:solidFill>
                      <a:prstDash val="solid"/>
                      <a:round/>
                      <a:headEnd type="none" w="med" len="med"/>
                      <a:tailEnd type="none" w="med" len="med"/>
                    </a:lnT>
                    <a:solidFill>
                      <a:schemeClr val="accent6">
                        <a:lumMod val="50000"/>
                        <a:alpha val="1000"/>
                      </a:schemeClr>
                    </a:solidFill>
                  </a:tcPr>
                </a:tc>
                <a:tc>
                  <a:txBody>
                    <a:bodyPr/>
                    <a:lstStyle/>
                    <a:p>
                      <a:pPr marL="72000" algn="l" fontAlgn="ctr"/>
                      <a:r>
                        <a:rPr lang="ru-RU" sz="800" b="0" i="0" u="none" strike="noStrike" dirty="0" err="1">
                          <a:solidFill>
                            <a:srgbClr val="000000"/>
                          </a:solidFill>
                          <a:effectLst/>
                          <a:latin typeface="Arial Narrow" panose="020B0606020202030204" pitchFamily="34" charset="0"/>
                        </a:rPr>
                        <a:t>Күзетшілер</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инкассаторлар</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және</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тектес</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қызметтер</a:t>
                      </a:r>
                      <a:endParaRPr lang="ru-RU" sz="800" b="0" i="0" u="none" strike="noStrike" dirty="0">
                        <a:solidFill>
                          <a:srgbClr val="000000"/>
                        </a:solidFill>
                        <a:effectLst/>
                        <a:latin typeface="Arial Narrow" panose="020B0606020202030204" pitchFamily="34" charset="0"/>
                      </a:endParaRPr>
                    </a:p>
                  </a:txBody>
                  <a:tcPr marL="9525" marR="9525" marT="9525" marB="0" anchor="ctr">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2 737</a:t>
                      </a:r>
                    </a:p>
                  </a:txBody>
                  <a:tcPr marL="9525" marR="9525" marT="9525" marB="0" anchor="ctr">
                    <a:lnL w="12700" cap="flat" cmpd="sng" algn="ctr">
                      <a:solidFill>
                        <a:schemeClr val="tx1"/>
                      </a:solidFill>
                      <a:prstDash val="solid"/>
                      <a:round/>
                      <a:headEnd type="none" w="med" len="med"/>
                      <a:tailEnd type="none" w="med" len="med"/>
                    </a:lnL>
                    <a:lnT w="12700" cap="flat" cmpd="sng" algn="ctr">
                      <a:solidFill>
                        <a:schemeClr val="tx1"/>
                      </a:solidFill>
                      <a:prstDash val="solid"/>
                      <a:round/>
                      <a:headEnd type="none" w="med" len="med"/>
                      <a:tailEnd type="none" w="med" len="med"/>
                    </a:lnT>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526</a:t>
                      </a:r>
                    </a:p>
                  </a:txBody>
                  <a:tcPr marL="9525" marR="9525" marT="9525" marB="0" anchor="ctr">
                    <a:lnT w="12700" cap="flat" cmpd="sng" algn="ctr">
                      <a:solidFill>
                        <a:schemeClr val="tx1"/>
                      </a:solidFill>
                      <a:prstDash val="solid"/>
                      <a:round/>
                      <a:headEnd type="none" w="med" len="med"/>
                      <a:tailEnd type="none" w="med" len="med"/>
                    </a:lnT>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706</a:t>
                      </a:r>
                    </a:p>
                  </a:txBody>
                  <a:tcPr marL="9525" marR="9525" marT="9525" marB="0" anchor="ctr">
                    <a:lnT w="12700" cap="flat" cmpd="sng" algn="ctr">
                      <a:solidFill>
                        <a:schemeClr val="tx1"/>
                      </a:solidFill>
                      <a:prstDash val="solid"/>
                      <a:round/>
                      <a:headEnd type="none" w="med" len="med"/>
                      <a:tailEnd type="none" w="med" len="med"/>
                    </a:lnT>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686</a:t>
                      </a:r>
                    </a:p>
                  </a:txBody>
                  <a:tcPr marL="9525" marR="9525" marT="9525" marB="0" anchor="ctr">
                    <a:lnT w="12700" cap="flat" cmpd="sng" algn="ctr">
                      <a:solidFill>
                        <a:schemeClr val="tx1"/>
                      </a:solidFill>
                      <a:prstDash val="solid"/>
                      <a:round/>
                      <a:headEnd type="none" w="med" len="med"/>
                      <a:tailEnd type="none" w="med" len="med"/>
                    </a:lnT>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819</a:t>
                      </a:r>
                    </a:p>
                  </a:txBody>
                  <a:tcPr marL="9525" marR="9525" marT="9525" marB="0" anchor="ctr">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3 247</a:t>
                      </a:r>
                    </a:p>
                  </a:txBody>
                  <a:tcPr marL="9525" marR="9525" marT="9525" marB="0" anchor="ctr">
                    <a:lnL w="12700" cap="flat" cmpd="sng" algn="ctr">
                      <a:solidFill>
                        <a:schemeClr val="tx1"/>
                      </a:solidFill>
                      <a:prstDash val="solid"/>
                      <a:round/>
                      <a:headEnd type="none" w="med" len="med"/>
                      <a:tailEnd type="none" w="med" len="med"/>
                    </a:lnL>
                    <a:lnT w="12700" cap="flat" cmpd="sng" algn="ctr">
                      <a:solidFill>
                        <a:schemeClr val="tx1"/>
                      </a:solidFill>
                      <a:prstDash val="solid"/>
                      <a:round/>
                      <a:headEnd type="none" w="med" len="med"/>
                      <a:tailEnd type="none" w="med" len="med"/>
                    </a:lnT>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805</a:t>
                      </a:r>
                    </a:p>
                  </a:txBody>
                  <a:tcPr marL="9525" marR="9525" marT="9525" marB="0" anchor="ctr">
                    <a:lnT w="12700" cap="flat" cmpd="sng" algn="ctr">
                      <a:solidFill>
                        <a:schemeClr val="tx1"/>
                      </a:solidFill>
                      <a:prstDash val="solid"/>
                      <a:round/>
                      <a:headEnd type="none" w="med" len="med"/>
                      <a:tailEnd type="none" w="med" len="med"/>
                    </a:lnT>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726</a:t>
                      </a:r>
                    </a:p>
                  </a:txBody>
                  <a:tcPr marL="9525" marR="9525" marT="9525" marB="0" anchor="ctr">
                    <a:lnT w="12700" cap="flat" cmpd="sng" algn="ctr">
                      <a:solidFill>
                        <a:schemeClr val="tx1"/>
                      </a:solidFill>
                      <a:prstDash val="solid"/>
                      <a:round/>
                      <a:headEnd type="none" w="med" len="med"/>
                      <a:tailEnd type="none" w="med" len="med"/>
                    </a:lnT>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850</a:t>
                      </a:r>
                    </a:p>
                  </a:txBody>
                  <a:tcPr marL="9525" marR="9525" marT="9525" marB="0" anchor="ctr">
                    <a:lnT w="12700" cap="flat" cmpd="sng" algn="ctr">
                      <a:solidFill>
                        <a:schemeClr val="tx1"/>
                      </a:solidFill>
                      <a:prstDash val="solid"/>
                      <a:round/>
                      <a:headEnd type="none" w="med" len="med"/>
                      <a:tailEnd type="none" w="med" len="med"/>
                    </a:lnT>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866</a:t>
                      </a:r>
                    </a:p>
                  </a:txBody>
                  <a:tcPr marL="9525" marR="9525" marT="9525" marB="0" anchor="ctr">
                    <a:lnT w="12700" cap="flat" cmpd="sng" algn="ctr">
                      <a:solidFill>
                        <a:schemeClr val="tx1"/>
                      </a:solidFill>
                      <a:prstDash val="solid"/>
                      <a:round/>
                      <a:headEnd type="none" w="med" len="med"/>
                      <a:tailEnd type="none" w="med" len="med"/>
                    </a:lnT>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4,7%</a:t>
                      </a:r>
                    </a:p>
                  </a:txBody>
                  <a:tcPr marL="9525" marR="9525" marT="9525" marB="0" anchor="ctr">
                    <a:lnT w="12700" cap="flat" cmpd="sng" algn="ctr">
                      <a:solidFill>
                        <a:schemeClr val="tx1"/>
                      </a:solidFill>
                      <a:prstDash val="solid"/>
                      <a:round/>
                      <a:headEnd type="none" w="med" len="med"/>
                      <a:tailEnd type="none" w="med" len="med"/>
                    </a:lnT>
                    <a:solidFill>
                      <a:schemeClr val="accent6">
                        <a:lumMod val="50000"/>
                        <a:alpha val="1000"/>
                      </a:schemeClr>
                    </a:solidFill>
                  </a:tcPr>
                </a:tc>
                <a:extLst>
                  <a:ext uri="{0D108BD9-81ED-4DB2-BD59-A6C34878D82A}">
                    <a16:rowId xmlns:a16="http://schemas.microsoft.com/office/drawing/2014/main" val="1781471339"/>
                  </a:ext>
                </a:extLst>
              </a:tr>
              <a:tr h="144837">
                <a:tc>
                  <a:txBody>
                    <a:bodyPr/>
                    <a:lstStyle/>
                    <a:p>
                      <a:pPr algn="ctr" fontAlgn="b"/>
                      <a:r>
                        <a:rPr lang="ru-RU" sz="800" b="0" i="0" u="none" strike="noStrike" dirty="0">
                          <a:solidFill>
                            <a:schemeClr val="accent3">
                              <a:lumMod val="50000"/>
                            </a:schemeClr>
                          </a:solidFill>
                          <a:effectLst/>
                          <a:latin typeface="Arial Narrow" panose="020B0606020202030204" pitchFamily="34" charset="0"/>
                        </a:rPr>
                        <a:t>2</a:t>
                      </a:r>
                      <a:endParaRPr lang="en-US" sz="800" b="0" i="0" u="none" strike="noStrike" dirty="0">
                        <a:solidFill>
                          <a:schemeClr val="accent3">
                            <a:lumMod val="50000"/>
                          </a:schemeClr>
                        </a:solidFill>
                        <a:effectLst/>
                        <a:latin typeface="Arial Narrow" panose="020B0606020202030204" pitchFamily="34" charset="0"/>
                      </a:endParaRPr>
                    </a:p>
                  </a:txBody>
                  <a:tcPr marL="9525" marR="9525" marT="0" marB="0" anchor="ctr">
                    <a:solidFill>
                      <a:schemeClr val="accent3">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9116-0</a:t>
                      </a:r>
                    </a:p>
                  </a:txBody>
                  <a:tcPr marL="9525" marR="9525" marT="9525" marB="0" anchor="ctr">
                    <a:solidFill>
                      <a:schemeClr val="accent3">
                        <a:lumMod val="50000"/>
                        <a:alpha val="20000"/>
                      </a:schemeClr>
                    </a:solidFill>
                  </a:tcPr>
                </a:tc>
                <a:tc>
                  <a:txBody>
                    <a:bodyPr/>
                    <a:lstStyle/>
                    <a:p>
                      <a:pPr marL="72000" algn="l" fontAlgn="ctr"/>
                      <a:r>
                        <a:rPr lang="ru-RU" sz="800" b="0" i="0" u="none" strike="noStrike" dirty="0">
                          <a:solidFill>
                            <a:srgbClr val="000000"/>
                          </a:solidFill>
                          <a:effectLst/>
                          <a:latin typeface="Arial Narrow" panose="020B0606020202030204" pitchFamily="34" charset="0"/>
                        </a:rPr>
                        <a:t>Аула </a:t>
                      </a:r>
                      <a:r>
                        <a:rPr lang="ru-RU" sz="800" b="0" i="0" u="none" strike="noStrike" dirty="0" err="1">
                          <a:solidFill>
                            <a:srgbClr val="000000"/>
                          </a:solidFill>
                          <a:effectLst/>
                          <a:latin typeface="Arial Narrow" panose="020B0606020202030204" pitchFamily="34" charset="0"/>
                        </a:rPr>
                        <a:t>сыпырушылар</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және</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ашық</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аумақтарды</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тазалаушылар</a:t>
                      </a:r>
                      <a:endParaRPr lang="ru-RU" sz="800" b="0" i="0" u="none" strike="noStrike" dirty="0">
                        <a:solidFill>
                          <a:srgbClr val="000000"/>
                        </a:solidFill>
                        <a:effectLst/>
                        <a:latin typeface="Arial Narrow" panose="020B0606020202030204" pitchFamily="34" charset="0"/>
                      </a:endParaRPr>
                    </a:p>
                  </a:txBody>
                  <a:tcPr marL="9525" marR="9525" marT="9525" marB="0" anchor="ctr">
                    <a:lnR w="12700" cap="flat" cmpd="sng" algn="ctr">
                      <a:solidFill>
                        <a:schemeClr val="tx1"/>
                      </a:solidFill>
                      <a:prstDash val="solid"/>
                      <a:round/>
                      <a:headEnd type="none" w="med" len="med"/>
                      <a:tailEnd type="none" w="med" len="med"/>
                    </a:lnR>
                    <a:solidFill>
                      <a:schemeClr val="accent3">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2 027</a:t>
                      </a:r>
                    </a:p>
                  </a:txBody>
                  <a:tcPr marL="9525" marR="9525" marT="9525" marB="0" anchor="ctr">
                    <a:lnL w="12700" cap="flat" cmpd="sng" algn="ctr">
                      <a:solidFill>
                        <a:schemeClr val="tx1"/>
                      </a:solidFill>
                      <a:prstDash val="solid"/>
                      <a:round/>
                      <a:headEnd type="none" w="med" len="med"/>
                      <a:tailEnd type="none" w="med" len="med"/>
                    </a:lnL>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446</a:t>
                      </a:r>
                    </a:p>
                  </a:txBody>
                  <a:tcPr marL="9525" marR="9525" marT="9525" marB="0" anchor="c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560</a:t>
                      </a:r>
                    </a:p>
                  </a:txBody>
                  <a:tcPr marL="9525" marR="9525" marT="9525" marB="0" anchor="c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425</a:t>
                      </a:r>
                    </a:p>
                  </a:txBody>
                  <a:tcPr marL="9525" marR="9525" marT="9525" marB="0" anchor="c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596</a:t>
                      </a:r>
                    </a:p>
                  </a:txBody>
                  <a:tcPr marL="9525" marR="9525" marT="9525" marB="0" anchor="ctr">
                    <a:lnR w="12700" cap="flat" cmpd="sng" algn="ctr">
                      <a:solidFill>
                        <a:schemeClr val="tx1"/>
                      </a:solidFill>
                      <a:prstDash val="solid"/>
                      <a:round/>
                      <a:headEnd type="none" w="med" len="med"/>
                      <a:tailEnd type="none" w="med" len="med"/>
                    </a:ln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2 370</a:t>
                      </a:r>
                    </a:p>
                  </a:txBody>
                  <a:tcPr marL="9525" marR="9525" marT="9525" marB="0" anchor="ctr">
                    <a:lnL w="12700" cap="flat" cmpd="sng" algn="ctr">
                      <a:solidFill>
                        <a:schemeClr val="tx1"/>
                      </a:solidFill>
                      <a:prstDash val="solid"/>
                      <a:round/>
                      <a:headEnd type="none" w="med" len="med"/>
                      <a:tailEnd type="none" w="med" len="med"/>
                    </a:lnL>
                    <a:solidFill>
                      <a:schemeClr val="accent3">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433</a:t>
                      </a:r>
                    </a:p>
                  </a:txBody>
                  <a:tcPr marL="9525" marR="9525" marT="9525" marB="0" anchor="c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535</a:t>
                      </a:r>
                    </a:p>
                  </a:txBody>
                  <a:tcPr marL="9525" marR="9525" marT="9525" marB="0" anchor="ctr">
                    <a:solidFill>
                      <a:schemeClr val="accent3">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770</a:t>
                      </a:r>
                    </a:p>
                  </a:txBody>
                  <a:tcPr marL="9525" marR="9525" marT="9525" marB="0" anchor="ctr">
                    <a:solidFill>
                      <a:schemeClr val="accent3">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632</a:t>
                      </a:r>
                    </a:p>
                  </a:txBody>
                  <a:tcPr marL="9525" marR="9525" marT="9525" marB="0" anchor="ctr">
                    <a:solidFill>
                      <a:schemeClr val="accent3">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3,4%</a:t>
                      </a:r>
                    </a:p>
                  </a:txBody>
                  <a:tcPr marL="9525" marR="9525" marT="9525" marB="0" anchor="ctr">
                    <a:solidFill>
                      <a:schemeClr val="accent3">
                        <a:lumMod val="50000"/>
                        <a:alpha val="20000"/>
                      </a:schemeClr>
                    </a:solidFill>
                  </a:tcPr>
                </a:tc>
                <a:extLst>
                  <a:ext uri="{0D108BD9-81ED-4DB2-BD59-A6C34878D82A}">
                    <a16:rowId xmlns:a16="http://schemas.microsoft.com/office/drawing/2014/main" val="4251926215"/>
                  </a:ext>
                </a:extLst>
              </a:tr>
              <a:tr h="144837">
                <a:tc>
                  <a:txBody>
                    <a:bodyPr/>
                    <a:lstStyle/>
                    <a:p>
                      <a:pPr algn="ctr" fontAlgn="b"/>
                      <a:r>
                        <a:rPr lang="ru-RU" sz="800" b="0" i="0" u="none" strike="noStrike" dirty="0">
                          <a:solidFill>
                            <a:schemeClr val="accent3">
                              <a:lumMod val="50000"/>
                            </a:schemeClr>
                          </a:solidFill>
                          <a:effectLst/>
                          <a:latin typeface="Arial Narrow" panose="020B0606020202030204" pitchFamily="34" charset="0"/>
                        </a:rPr>
                        <a:t>3</a:t>
                      </a:r>
                      <a:endParaRPr lang="en-US" sz="800" b="0" i="0" u="none" strike="noStrike" dirty="0">
                        <a:solidFill>
                          <a:schemeClr val="accent3">
                            <a:lumMod val="50000"/>
                          </a:schemeClr>
                        </a:solidFill>
                        <a:effectLst/>
                        <a:latin typeface="Arial Narrow" panose="020B0606020202030204" pitchFamily="34" charset="0"/>
                      </a:endParaRPr>
                    </a:p>
                  </a:txBody>
                  <a:tcPr marL="9525" marR="9525" marT="0"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7239-2</a:t>
                      </a:r>
                    </a:p>
                  </a:txBody>
                  <a:tcPr marL="9525" marR="9525" marT="9525" marB="0" anchor="ctr">
                    <a:solidFill>
                      <a:schemeClr val="accent6">
                        <a:lumMod val="50000"/>
                        <a:alpha val="1000"/>
                      </a:schemeClr>
                    </a:solidFill>
                  </a:tcPr>
                </a:tc>
                <a:tc>
                  <a:txBody>
                    <a:bodyPr/>
                    <a:lstStyle/>
                    <a:p>
                      <a:pPr marL="72000" algn="l" fontAlgn="ctr"/>
                      <a:r>
                        <a:rPr lang="ru-RU" sz="800" b="0" i="0" u="none" strike="noStrike" dirty="0" err="1">
                          <a:solidFill>
                            <a:srgbClr val="000000"/>
                          </a:solidFill>
                          <a:effectLst/>
                          <a:latin typeface="Arial Narrow" panose="020B0606020202030204" pitchFamily="34" charset="0"/>
                        </a:rPr>
                        <a:t>Өнеркәсіптік</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жабдықтардың</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слесарлары</a:t>
                      </a:r>
                      <a:endParaRPr lang="ru-RU" sz="800" b="0" i="0" u="none" strike="noStrike" dirty="0">
                        <a:solidFill>
                          <a:srgbClr val="000000"/>
                        </a:solidFill>
                        <a:effectLst/>
                        <a:latin typeface="Arial Narrow" panose="020B0606020202030204" pitchFamily="34" charset="0"/>
                      </a:endParaRPr>
                    </a:p>
                  </a:txBody>
                  <a:tcPr marL="9525" marR="9525" marT="9525" marB="0" anchor="ctr">
                    <a:lnR w="12700" cap="flat" cmpd="sng" algn="ctr">
                      <a:solidFill>
                        <a:schemeClr val="tx1"/>
                      </a:solidFill>
                      <a:prstDash val="solid"/>
                      <a:round/>
                      <a:headEnd type="none" w="med" len="med"/>
                      <a:tailEnd type="none" w="med" len="med"/>
                    </a:ln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1 578</a:t>
                      </a:r>
                    </a:p>
                  </a:txBody>
                  <a:tcPr marL="9525" marR="9525" marT="9525" marB="0" anchor="ctr">
                    <a:lnL w="12700" cap="flat" cmpd="sng" algn="ctr">
                      <a:solidFill>
                        <a:schemeClr val="tx1"/>
                      </a:solidFill>
                      <a:prstDash val="solid"/>
                      <a:round/>
                      <a:headEnd type="none" w="med" len="med"/>
                      <a:tailEnd type="none" w="med" len="med"/>
                    </a:lnL>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276</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421</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386</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495</a:t>
                      </a:r>
                    </a:p>
                  </a:txBody>
                  <a:tcPr marL="9525" marR="9525" marT="9525" marB="0" anchor="ctr">
                    <a:lnR w="12700" cap="flat" cmpd="sng" algn="ctr">
                      <a:solidFill>
                        <a:schemeClr val="tx1"/>
                      </a:solidFill>
                      <a:prstDash val="solid"/>
                      <a:round/>
                      <a:headEnd type="none" w="med" len="med"/>
                      <a:tailEnd type="none" w="med" len="med"/>
                    </a:ln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1 919</a:t>
                      </a:r>
                    </a:p>
                  </a:txBody>
                  <a:tcPr marL="9525" marR="9525" marT="9525" marB="0" anchor="ctr">
                    <a:lnL w="12700" cap="flat" cmpd="sng" algn="ctr">
                      <a:solidFill>
                        <a:schemeClr val="tx1"/>
                      </a:solidFill>
                      <a:prstDash val="solid"/>
                      <a:round/>
                      <a:headEnd type="none" w="med" len="med"/>
                      <a:tailEnd type="none" w="med" len="med"/>
                    </a:lnL>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466</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481</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478</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494</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2,8%</a:t>
                      </a:r>
                    </a:p>
                  </a:txBody>
                  <a:tcPr marL="9525" marR="9525" marT="9525" marB="0" anchor="ctr">
                    <a:solidFill>
                      <a:schemeClr val="accent6">
                        <a:lumMod val="50000"/>
                        <a:alpha val="1000"/>
                      </a:schemeClr>
                    </a:solidFill>
                  </a:tcPr>
                </a:tc>
                <a:extLst>
                  <a:ext uri="{0D108BD9-81ED-4DB2-BD59-A6C34878D82A}">
                    <a16:rowId xmlns:a16="http://schemas.microsoft.com/office/drawing/2014/main" val="3433509531"/>
                  </a:ext>
                </a:extLst>
              </a:tr>
              <a:tr h="144837">
                <a:tc>
                  <a:txBody>
                    <a:bodyPr/>
                    <a:lstStyle/>
                    <a:p>
                      <a:pPr algn="ctr" fontAlgn="b"/>
                      <a:r>
                        <a:rPr lang="ru-RU" sz="800" b="0" i="0" u="none" strike="noStrike" dirty="0">
                          <a:solidFill>
                            <a:schemeClr val="accent3">
                              <a:lumMod val="50000"/>
                            </a:schemeClr>
                          </a:solidFill>
                          <a:effectLst/>
                          <a:latin typeface="Arial Narrow" panose="020B0606020202030204" pitchFamily="34" charset="0"/>
                        </a:rPr>
                        <a:t>4</a:t>
                      </a:r>
                      <a:endParaRPr lang="en-US" sz="800" b="0" i="0" u="none" strike="noStrike" dirty="0">
                        <a:solidFill>
                          <a:schemeClr val="accent3">
                            <a:lumMod val="50000"/>
                          </a:schemeClr>
                        </a:solidFill>
                        <a:effectLst/>
                        <a:latin typeface="Arial Narrow" panose="020B0606020202030204" pitchFamily="34" charset="0"/>
                      </a:endParaRPr>
                    </a:p>
                  </a:txBody>
                  <a:tcPr marL="9525" marR="9525" marT="0" marB="0" anchor="ctr">
                    <a:solidFill>
                      <a:schemeClr val="accent3">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9112-9</a:t>
                      </a:r>
                    </a:p>
                  </a:txBody>
                  <a:tcPr marL="9525" marR="9525" marT="9525" marB="0" anchor="ctr">
                    <a:solidFill>
                      <a:schemeClr val="accent3">
                        <a:lumMod val="50000"/>
                        <a:alpha val="20000"/>
                      </a:schemeClr>
                    </a:solidFill>
                  </a:tcPr>
                </a:tc>
                <a:tc>
                  <a:txBody>
                    <a:bodyPr/>
                    <a:lstStyle/>
                    <a:p>
                      <a:pPr marL="72000" algn="l" fontAlgn="ctr"/>
                      <a:r>
                        <a:rPr lang="ru-RU" sz="800" b="0" i="0" u="none" strike="noStrike" dirty="0" err="1">
                          <a:solidFill>
                            <a:srgbClr val="000000"/>
                          </a:solidFill>
                          <a:effectLst/>
                          <a:latin typeface="Arial Narrow" panose="020B0606020202030204" pitchFamily="34" charset="0"/>
                        </a:rPr>
                        <a:t>Отельдердегі</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және</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ұқсас</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мекемелердегі</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басқа</a:t>
                      </a:r>
                      <a:r>
                        <a:rPr lang="ru-RU" sz="800" b="0" i="0" u="none" strike="noStrike" dirty="0">
                          <a:solidFill>
                            <a:srgbClr val="000000"/>
                          </a:solidFill>
                          <a:effectLst/>
                          <a:latin typeface="Arial Narrow" panose="020B0606020202030204" pitchFamily="34" charset="0"/>
                        </a:rPr>
                        <a:t> да </a:t>
                      </a:r>
                      <a:r>
                        <a:rPr lang="ru-RU" sz="800" b="0" i="0" u="none" strike="noStrike" dirty="0" err="1">
                          <a:solidFill>
                            <a:srgbClr val="000000"/>
                          </a:solidFill>
                          <a:effectLst/>
                          <a:latin typeface="Arial Narrow" panose="020B0606020202030204" pitchFamily="34" charset="0"/>
                        </a:rPr>
                        <a:t>тазалаушылар</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және</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үй</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қызметшілері</a:t>
                      </a:r>
                      <a:endParaRPr lang="ru-RU" sz="800" b="0" i="0" u="none" strike="noStrike" dirty="0">
                        <a:solidFill>
                          <a:srgbClr val="000000"/>
                        </a:solidFill>
                        <a:effectLst/>
                        <a:latin typeface="Arial Narrow" panose="020B0606020202030204" pitchFamily="34" charset="0"/>
                      </a:endParaRPr>
                    </a:p>
                  </a:txBody>
                  <a:tcPr marL="9525" marR="9525" marT="9525" marB="0" anchor="ctr">
                    <a:lnR w="12700" cap="flat" cmpd="sng" algn="ctr">
                      <a:solidFill>
                        <a:schemeClr val="tx1"/>
                      </a:solidFill>
                      <a:prstDash val="solid"/>
                      <a:round/>
                      <a:headEnd type="none" w="med" len="med"/>
                      <a:tailEnd type="none" w="med" len="med"/>
                    </a:lnR>
                    <a:solidFill>
                      <a:schemeClr val="accent3">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1 670</a:t>
                      </a:r>
                    </a:p>
                  </a:txBody>
                  <a:tcPr marL="9525" marR="9525" marT="9525" marB="0" anchor="ctr">
                    <a:lnL w="12700" cap="flat" cmpd="sng" algn="ctr">
                      <a:solidFill>
                        <a:schemeClr val="tx1"/>
                      </a:solidFill>
                      <a:prstDash val="solid"/>
                      <a:round/>
                      <a:headEnd type="none" w="med" len="med"/>
                      <a:tailEnd type="none" w="med" len="med"/>
                    </a:lnL>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380</a:t>
                      </a:r>
                    </a:p>
                  </a:txBody>
                  <a:tcPr marL="9525" marR="9525" marT="9525" marB="0" anchor="c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423</a:t>
                      </a:r>
                    </a:p>
                  </a:txBody>
                  <a:tcPr marL="9525" marR="9525" marT="9525" marB="0" anchor="c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448</a:t>
                      </a:r>
                    </a:p>
                  </a:txBody>
                  <a:tcPr marL="9525" marR="9525" marT="9525" marB="0" anchor="c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419</a:t>
                      </a:r>
                    </a:p>
                  </a:txBody>
                  <a:tcPr marL="9525" marR="9525" marT="9525" marB="0" anchor="ctr">
                    <a:lnR w="12700" cap="flat" cmpd="sng" algn="ctr">
                      <a:solidFill>
                        <a:schemeClr val="tx1"/>
                      </a:solidFill>
                      <a:prstDash val="solid"/>
                      <a:round/>
                      <a:headEnd type="none" w="med" len="med"/>
                      <a:tailEnd type="none" w="med" len="med"/>
                    </a:ln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1 615</a:t>
                      </a:r>
                    </a:p>
                  </a:txBody>
                  <a:tcPr marL="9525" marR="9525" marT="9525" marB="0" anchor="ctr">
                    <a:lnL w="12700" cap="flat" cmpd="sng" algn="ctr">
                      <a:solidFill>
                        <a:schemeClr val="tx1"/>
                      </a:solidFill>
                      <a:prstDash val="solid"/>
                      <a:round/>
                      <a:headEnd type="none" w="med" len="med"/>
                      <a:tailEnd type="none" w="med" len="med"/>
                    </a:lnL>
                    <a:solidFill>
                      <a:schemeClr val="accent3">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373</a:t>
                      </a:r>
                    </a:p>
                  </a:txBody>
                  <a:tcPr marL="9525" marR="9525" marT="9525" marB="0" anchor="c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393</a:t>
                      </a:r>
                    </a:p>
                  </a:txBody>
                  <a:tcPr marL="9525" marR="9525" marT="9525" marB="0" anchor="ctr">
                    <a:solidFill>
                      <a:schemeClr val="accent3">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397</a:t>
                      </a:r>
                    </a:p>
                  </a:txBody>
                  <a:tcPr marL="9525" marR="9525" marT="9525" marB="0" anchor="ctr">
                    <a:solidFill>
                      <a:schemeClr val="accent3">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452</a:t>
                      </a:r>
                    </a:p>
                  </a:txBody>
                  <a:tcPr marL="9525" marR="9525" marT="9525" marB="0" anchor="ctr">
                    <a:solidFill>
                      <a:schemeClr val="accent3">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2,3%</a:t>
                      </a:r>
                    </a:p>
                  </a:txBody>
                  <a:tcPr marL="9525" marR="9525" marT="9525" marB="0" anchor="ctr">
                    <a:solidFill>
                      <a:schemeClr val="accent3">
                        <a:lumMod val="50000"/>
                        <a:alpha val="20000"/>
                      </a:schemeClr>
                    </a:solidFill>
                  </a:tcPr>
                </a:tc>
                <a:extLst>
                  <a:ext uri="{0D108BD9-81ED-4DB2-BD59-A6C34878D82A}">
                    <a16:rowId xmlns:a16="http://schemas.microsoft.com/office/drawing/2014/main" val="1108121153"/>
                  </a:ext>
                </a:extLst>
              </a:tr>
              <a:tr h="144837">
                <a:tc>
                  <a:txBody>
                    <a:bodyPr/>
                    <a:lstStyle/>
                    <a:p>
                      <a:pPr algn="ctr" fontAlgn="b"/>
                      <a:r>
                        <a:rPr lang="ru-RU" sz="800" b="0" i="0" u="none" strike="noStrike" dirty="0">
                          <a:solidFill>
                            <a:schemeClr val="accent3">
                              <a:lumMod val="50000"/>
                            </a:schemeClr>
                          </a:solidFill>
                          <a:effectLst/>
                          <a:latin typeface="Arial Narrow" panose="020B0606020202030204" pitchFamily="34" charset="0"/>
                        </a:rPr>
                        <a:t>5</a:t>
                      </a:r>
                      <a:endParaRPr lang="en-US" sz="800" b="0" i="0" u="none" strike="noStrike" dirty="0">
                        <a:solidFill>
                          <a:schemeClr val="accent3">
                            <a:lumMod val="50000"/>
                          </a:schemeClr>
                        </a:solidFill>
                        <a:effectLst/>
                        <a:latin typeface="Arial Narrow" panose="020B0606020202030204" pitchFamily="34" charset="0"/>
                      </a:endParaRPr>
                    </a:p>
                  </a:txBody>
                  <a:tcPr marL="9525" marR="9525" marT="0"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9629-7</a:t>
                      </a:r>
                    </a:p>
                  </a:txBody>
                  <a:tcPr marL="9525" marR="9525" marT="9525" marB="0" anchor="ctr">
                    <a:solidFill>
                      <a:schemeClr val="accent6">
                        <a:lumMod val="50000"/>
                        <a:alpha val="1000"/>
                      </a:schemeClr>
                    </a:solidFill>
                  </a:tcPr>
                </a:tc>
                <a:tc>
                  <a:txBody>
                    <a:bodyPr/>
                    <a:lstStyle/>
                    <a:p>
                      <a:pPr marL="72000" algn="l" fontAlgn="ctr"/>
                      <a:r>
                        <a:rPr lang="ru-RU" sz="800" b="0" i="0" u="none" strike="noStrike" dirty="0" err="1">
                          <a:solidFill>
                            <a:srgbClr val="000000"/>
                          </a:solidFill>
                          <a:effectLst/>
                          <a:latin typeface="Arial Narrow" panose="020B0606020202030204" pitchFamily="34" charset="0"/>
                        </a:rPr>
                        <a:t>Әртүрлі</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жұмысты</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атқарушылар</a:t>
                      </a:r>
                      <a:endParaRPr lang="ru-RU" sz="800" b="0" i="0" u="none" strike="noStrike" dirty="0">
                        <a:solidFill>
                          <a:srgbClr val="000000"/>
                        </a:solidFill>
                        <a:effectLst/>
                        <a:latin typeface="Arial Narrow" panose="020B0606020202030204" pitchFamily="34" charset="0"/>
                      </a:endParaRPr>
                    </a:p>
                  </a:txBody>
                  <a:tcPr marL="9525" marR="9525" marT="9525" marB="0" anchor="ctr">
                    <a:lnR w="12700" cap="flat" cmpd="sng" algn="ctr">
                      <a:solidFill>
                        <a:schemeClr val="tx1"/>
                      </a:solidFill>
                      <a:prstDash val="solid"/>
                      <a:round/>
                      <a:headEnd type="none" w="med" len="med"/>
                      <a:tailEnd type="none" w="med" len="med"/>
                    </a:ln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1 203</a:t>
                      </a:r>
                    </a:p>
                  </a:txBody>
                  <a:tcPr marL="9525" marR="9525" marT="9525" marB="0" anchor="ctr">
                    <a:lnL w="12700" cap="flat" cmpd="sng" algn="ctr">
                      <a:solidFill>
                        <a:schemeClr val="tx1"/>
                      </a:solidFill>
                      <a:prstDash val="solid"/>
                      <a:round/>
                      <a:headEnd type="none" w="med" len="med"/>
                      <a:tailEnd type="none" w="med" len="med"/>
                    </a:lnL>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184</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432</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252</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335</a:t>
                      </a:r>
                    </a:p>
                  </a:txBody>
                  <a:tcPr marL="9525" marR="9525" marT="9525" marB="0" anchor="ctr">
                    <a:lnR w="12700" cap="flat" cmpd="sng" algn="ctr">
                      <a:solidFill>
                        <a:schemeClr val="tx1"/>
                      </a:solidFill>
                      <a:prstDash val="solid"/>
                      <a:round/>
                      <a:headEnd type="none" w="med" len="med"/>
                      <a:tailEnd type="none" w="med" len="med"/>
                    </a:ln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1 543</a:t>
                      </a:r>
                    </a:p>
                  </a:txBody>
                  <a:tcPr marL="9525" marR="9525" marT="9525" marB="0" anchor="ctr">
                    <a:lnL w="12700" cap="flat" cmpd="sng" algn="ctr">
                      <a:solidFill>
                        <a:schemeClr val="tx1"/>
                      </a:solidFill>
                      <a:prstDash val="solid"/>
                      <a:round/>
                      <a:headEnd type="none" w="med" len="med"/>
                      <a:tailEnd type="none" w="med" len="med"/>
                    </a:lnL>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135</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403</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520</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485</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2,2%</a:t>
                      </a:r>
                    </a:p>
                  </a:txBody>
                  <a:tcPr marL="9525" marR="9525" marT="9525" marB="0" anchor="ctr">
                    <a:solidFill>
                      <a:schemeClr val="accent6">
                        <a:lumMod val="50000"/>
                        <a:alpha val="1000"/>
                      </a:schemeClr>
                    </a:solidFill>
                  </a:tcPr>
                </a:tc>
                <a:extLst>
                  <a:ext uri="{0D108BD9-81ED-4DB2-BD59-A6C34878D82A}">
                    <a16:rowId xmlns:a16="http://schemas.microsoft.com/office/drawing/2014/main" val="3859109263"/>
                  </a:ext>
                </a:extLst>
              </a:tr>
              <a:tr h="144837">
                <a:tc>
                  <a:txBody>
                    <a:bodyPr/>
                    <a:lstStyle/>
                    <a:p>
                      <a:pPr algn="ctr" fontAlgn="b"/>
                      <a:r>
                        <a:rPr lang="ru-RU" sz="800" b="0" i="0" u="none" strike="noStrike" dirty="0">
                          <a:solidFill>
                            <a:schemeClr val="accent3">
                              <a:lumMod val="50000"/>
                            </a:schemeClr>
                          </a:solidFill>
                          <a:effectLst/>
                          <a:latin typeface="Arial Narrow" panose="020B0606020202030204" pitchFamily="34" charset="0"/>
                        </a:rPr>
                        <a:t>6</a:t>
                      </a:r>
                      <a:endParaRPr lang="en-US" sz="800" b="0" i="0" u="none" strike="noStrike" dirty="0">
                        <a:solidFill>
                          <a:schemeClr val="accent3">
                            <a:lumMod val="50000"/>
                          </a:schemeClr>
                        </a:solidFill>
                        <a:effectLst/>
                        <a:latin typeface="Arial Narrow" panose="020B0606020202030204" pitchFamily="34" charset="0"/>
                      </a:endParaRPr>
                    </a:p>
                  </a:txBody>
                  <a:tcPr marL="9525" marR="9525" marT="0" marB="0" anchor="ctr">
                    <a:solidFill>
                      <a:schemeClr val="accent3">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7412-1</a:t>
                      </a:r>
                    </a:p>
                  </a:txBody>
                  <a:tcPr marL="9525" marR="9525" marT="9525" marB="0" anchor="ctr">
                    <a:solidFill>
                      <a:schemeClr val="accent3">
                        <a:lumMod val="50000"/>
                        <a:alpha val="20000"/>
                      </a:schemeClr>
                    </a:solidFill>
                  </a:tcPr>
                </a:tc>
                <a:tc>
                  <a:txBody>
                    <a:bodyPr/>
                    <a:lstStyle/>
                    <a:p>
                      <a:pPr marL="72000" algn="l" fontAlgn="ctr"/>
                      <a:r>
                        <a:rPr lang="ru-RU" sz="800" b="0" i="0" u="none" strike="noStrike" dirty="0">
                          <a:solidFill>
                            <a:srgbClr val="000000"/>
                          </a:solidFill>
                          <a:effectLst/>
                          <a:latin typeface="Arial Narrow" panose="020B0606020202030204" pitchFamily="34" charset="0"/>
                        </a:rPr>
                        <a:t>Электр </a:t>
                      </a:r>
                      <a:r>
                        <a:rPr lang="ru-RU" sz="800" b="0" i="0" u="none" strike="noStrike" dirty="0" err="1">
                          <a:solidFill>
                            <a:srgbClr val="000000"/>
                          </a:solidFill>
                          <a:effectLst/>
                          <a:latin typeface="Arial Narrow" panose="020B0606020202030204" pitchFamily="34" charset="0"/>
                        </a:rPr>
                        <a:t>монтерлер</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жалпы</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бейін</a:t>
                      </a:r>
                      <a:r>
                        <a:rPr lang="ru-RU" sz="800" b="0" i="0" u="none" strike="noStrike" dirty="0">
                          <a:solidFill>
                            <a:srgbClr val="000000"/>
                          </a:solidFill>
                          <a:effectLst/>
                          <a:latin typeface="Arial Narrow" panose="020B0606020202030204" pitchFamily="34" charset="0"/>
                        </a:rPr>
                        <a:t>)</a:t>
                      </a:r>
                    </a:p>
                  </a:txBody>
                  <a:tcPr marL="9525" marR="9525" marT="9525" marB="0" anchor="ctr">
                    <a:lnR w="12700" cap="flat" cmpd="sng" algn="ctr">
                      <a:solidFill>
                        <a:schemeClr val="tx1"/>
                      </a:solidFill>
                      <a:prstDash val="solid"/>
                      <a:round/>
                      <a:headEnd type="none" w="med" len="med"/>
                      <a:tailEnd type="none" w="med" len="med"/>
                    </a:lnR>
                    <a:solidFill>
                      <a:schemeClr val="accent3">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1 042</a:t>
                      </a:r>
                    </a:p>
                  </a:txBody>
                  <a:tcPr marL="9525" marR="9525" marT="9525" marB="0" anchor="ctr">
                    <a:lnL w="12700" cap="flat" cmpd="sng" algn="ctr">
                      <a:solidFill>
                        <a:schemeClr val="tx1"/>
                      </a:solidFill>
                      <a:prstDash val="solid"/>
                      <a:round/>
                      <a:headEnd type="none" w="med" len="med"/>
                      <a:tailEnd type="none" w="med" len="med"/>
                    </a:lnL>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246</a:t>
                      </a:r>
                    </a:p>
                  </a:txBody>
                  <a:tcPr marL="9525" marR="9525" marT="9525" marB="0" anchor="c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234</a:t>
                      </a:r>
                    </a:p>
                  </a:txBody>
                  <a:tcPr marL="9525" marR="9525" marT="9525" marB="0" anchor="c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236</a:t>
                      </a:r>
                    </a:p>
                  </a:txBody>
                  <a:tcPr marL="9525" marR="9525" marT="9525" marB="0" anchor="c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326</a:t>
                      </a:r>
                    </a:p>
                  </a:txBody>
                  <a:tcPr marL="9525" marR="9525" marT="9525" marB="0" anchor="ctr">
                    <a:lnR w="12700" cap="flat" cmpd="sng" algn="ctr">
                      <a:solidFill>
                        <a:schemeClr val="tx1"/>
                      </a:solidFill>
                      <a:prstDash val="solid"/>
                      <a:round/>
                      <a:headEnd type="none" w="med" len="med"/>
                      <a:tailEnd type="none" w="med" len="med"/>
                    </a:ln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1 408</a:t>
                      </a:r>
                    </a:p>
                  </a:txBody>
                  <a:tcPr marL="9525" marR="9525" marT="9525" marB="0" anchor="ctr">
                    <a:lnL w="12700" cap="flat" cmpd="sng" algn="ctr">
                      <a:solidFill>
                        <a:schemeClr val="tx1"/>
                      </a:solidFill>
                      <a:prstDash val="solid"/>
                      <a:round/>
                      <a:headEnd type="none" w="med" len="med"/>
                      <a:tailEnd type="none" w="med" len="med"/>
                    </a:lnL>
                    <a:solidFill>
                      <a:schemeClr val="accent3">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409</a:t>
                      </a:r>
                    </a:p>
                  </a:txBody>
                  <a:tcPr marL="9525" marR="9525" marT="9525" marB="0" anchor="c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322</a:t>
                      </a:r>
                    </a:p>
                  </a:txBody>
                  <a:tcPr marL="9525" marR="9525" marT="9525" marB="0" anchor="ctr">
                    <a:solidFill>
                      <a:schemeClr val="accent3">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328</a:t>
                      </a:r>
                    </a:p>
                  </a:txBody>
                  <a:tcPr marL="9525" marR="9525" marT="9525" marB="0" anchor="ctr">
                    <a:solidFill>
                      <a:schemeClr val="accent3">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349</a:t>
                      </a:r>
                    </a:p>
                  </a:txBody>
                  <a:tcPr marL="9525" marR="9525" marT="9525" marB="0" anchor="ctr">
                    <a:solidFill>
                      <a:schemeClr val="accent3">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2,0%</a:t>
                      </a:r>
                    </a:p>
                  </a:txBody>
                  <a:tcPr marL="9525" marR="9525" marT="9525" marB="0" anchor="ctr">
                    <a:solidFill>
                      <a:schemeClr val="accent3">
                        <a:lumMod val="50000"/>
                        <a:alpha val="20000"/>
                      </a:schemeClr>
                    </a:solidFill>
                  </a:tcPr>
                </a:tc>
                <a:extLst>
                  <a:ext uri="{0D108BD9-81ED-4DB2-BD59-A6C34878D82A}">
                    <a16:rowId xmlns:a16="http://schemas.microsoft.com/office/drawing/2014/main" val="614668957"/>
                  </a:ext>
                </a:extLst>
              </a:tr>
              <a:tr h="144837">
                <a:tc>
                  <a:txBody>
                    <a:bodyPr/>
                    <a:lstStyle/>
                    <a:p>
                      <a:pPr algn="ctr" fontAlgn="b"/>
                      <a:r>
                        <a:rPr lang="ru-RU" sz="800" b="0" i="0" u="none" strike="noStrike" dirty="0">
                          <a:solidFill>
                            <a:schemeClr val="accent3">
                              <a:lumMod val="50000"/>
                            </a:schemeClr>
                          </a:solidFill>
                          <a:effectLst/>
                          <a:latin typeface="Arial Narrow" panose="020B0606020202030204" pitchFamily="34" charset="0"/>
                        </a:rPr>
                        <a:t>7</a:t>
                      </a:r>
                      <a:endParaRPr lang="en-US" sz="800" b="0" i="0" u="none" strike="noStrike" dirty="0">
                        <a:solidFill>
                          <a:schemeClr val="accent3">
                            <a:lumMod val="50000"/>
                          </a:schemeClr>
                        </a:solidFill>
                        <a:effectLst/>
                        <a:latin typeface="Arial Narrow" panose="020B0606020202030204" pitchFamily="34" charset="0"/>
                      </a:endParaRPr>
                    </a:p>
                  </a:txBody>
                  <a:tcPr marL="9525" marR="9525" marT="0"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8322-2</a:t>
                      </a:r>
                    </a:p>
                  </a:txBody>
                  <a:tcPr marL="9525" marR="9525" marT="9525" marB="0" anchor="ctr">
                    <a:solidFill>
                      <a:schemeClr val="accent6">
                        <a:lumMod val="50000"/>
                        <a:alpha val="1000"/>
                      </a:schemeClr>
                    </a:solidFill>
                  </a:tcPr>
                </a:tc>
                <a:tc>
                  <a:txBody>
                    <a:bodyPr/>
                    <a:lstStyle/>
                    <a:p>
                      <a:pPr marL="72000" algn="l" fontAlgn="ctr"/>
                      <a:r>
                        <a:rPr lang="ru-RU" sz="800" b="0" i="0" u="none" strike="noStrike" dirty="0">
                          <a:solidFill>
                            <a:srgbClr val="000000"/>
                          </a:solidFill>
                          <a:effectLst/>
                          <a:latin typeface="Arial Narrow" panose="020B0606020202030204" pitchFamily="34" charset="0"/>
                        </a:rPr>
                        <a:t>Жеке </a:t>
                      </a:r>
                      <a:r>
                        <a:rPr lang="ru-RU" sz="800" b="0" i="0" u="none" strike="noStrike" dirty="0" err="1">
                          <a:solidFill>
                            <a:srgbClr val="000000"/>
                          </a:solidFill>
                          <a:effectLst/>
                          <a:latin typeface="Arial Narrow" panose="020B0606020202030204" pitchFamily="34" charset="0"/>
                        </a:rPr>
                        <a:t>жүргізушілер</a:t>
                      </a:r>
                      <a:r>
                        <a:rPr lang="ru-RU" sz="800" b="0" i="0" u="none" strike="noStrike" dirty="0">
                          <a:solidFill>
                            <a:srgbClr val="000000"/>
                          </a:solidFill>
                          <a:effectLst/>
                          <a:latin typeface="Arial Narrow" panose="020B0606020202030204" pitchFamily="34" charset="0"/>
                        </a:rPr>
                        <a:t> мен </a:t>
                      </a:r>
                      <a:r>
                        <a:rPr lang="ru-RU" sz="800" b="0" i="0" u="none" strike="noStrike" dirty="0" err="1">
                          <a:solidFill>
                            <a:srgbClr val="000000"/>
                          </a:solidFill>
                          <a:effectLst/>
                          <a:latin typeface="Arial Narrow" panose="020B0606020202030204" pitchFamily="34" charset="0"/>
                        </a:rPr>
                        <a:t>шопырлар</a:t>
                      </a:r>
                      <a:endParaRPr lang="ru-RU" sz="800" b="0" i="0" u="none" strike="noStrike" dirty="0">
                        <a:solidFill>
                          <a:srgbClr val="000000"/>
                        </a:solidFill>
                        <a:effectLst/>
                        <a:latin typeface="Arial Narrow" panose="020B0606020202030204" pitchFamily="34" charset="0"/>
                      </a:endParaRPr>
                    </a:p>
                  </a:txBody>
                  <a:tcPr marL="9525" marR="9525" marT="9525" marB="0" anchor="ctr">
                    <a:lnR w="12700" cap="flat" cmpd="sng" algn="ctr">
                      <a:solidFill>
                        <a:schemeClr val="tx1"/>
                      </a:solidFill>
                      <a:prstDash val="solid"/>
                      <a:round/>
                      <a:headEnd type="none" w="med" len="med"/>
                      <a:tailEnd type="none" w="med" len="med"/>
                    </a:ln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1 285</a:t>
                      </a:r>
                    </a:p>
                  </a:txBody>
                  <a:tcPr marL="9525" marR="9525" marT="9525" marB="0" anchor="ctr">
                    <a:lnL w="12700" cap="flat" cmpd="sng" algn="ctr">
                      <a:solidFill>
                        <a:schemeClr val="tx1"/>
                      </a:solidFill>
                      <a:prstDash val="solid"/>
                      <a:round/>
                      <a:headEnd type="none" w="med" len="med"/>
                      <a:tailEnd type="none" w="med" len="med"/>
                    </a:lnL>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224</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400</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369</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292</a:t>
                      </a:r>
                    </a:p>
                  </a:txBody>
                  <a:tcPr marL="9525" marR="9525" marT="9525" marB="0" anchor="ctr">
                    <a:lnR w="12700" cap="flat" cmpd="sng" algn="ctr">
                      <a:solidFill>
                        <a:schemeClr val="tx1"/>
                      </a:solidFill>
                      <a:prstDash val="solid"/>
                      <a:round/>
                      <a:headEnd type="none" w="med" len="med"/>
                      <a:tailEnd type="none" w="med" len="med"/>
                    </a:ln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1 376</a:t>
                      </a:r>
                    </a:p>
                  </a:txBody>
                  <a:tcPr marL="9525" marR="9525" marT="9525" marB="0" anchor="ctr">
                    <a:lnL w="12700" cap="flat" cmpd="sng" algn="ctr">
                      <a:solidFill>
                        <a:schemeClr val="tx1"/>
                      </a:solidFill>
                      <a:prstDash val="solid"/>
                      <a:round/>
                      <a:headEnd type="none" w="med" len="med"/>
                      <a:tailEnd type="none" w="med" len="med"/>
                    </a:lnL>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311</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270</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427</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368</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2,0%</a:t>
                      </a:r>
                    </a:p>
                  </a:txBody>
                  <a:tcPr marL="9525" marR="9525" marT="9525" marB="0" anchor="ctr">
                    <a:solidFill>
                      <a:schemeClr val="accent6">
                        <a:lumMod val="50000"/>
                        <a:alpha val="1000"/>
                      </a:schemeClr>
                    </a:solidFill>
                  </a:tcPr>
                </a:tc>
                <a:extLst>
                  <a:ext uri="{0D108BD9-81ED-4DB2-BD59-A6C34878D82A}">
                    <a16:rowId xmlns:a16="http://schemas.microsoft.com/office/drawing/2014/main" val="3006779909"/>
                  </a:ext>
                </a:extLst>
              </a:tr>
              <a:tr h="144837">
                <a:tc>
                  <a:txBody>
                    <a:bodyPr/>
                    <a:lstStyle/>
                    <a:p>
                      <a:pPr algn="ctr" fontAlgn="b"/>
                      <a:r>
                        <a:rPr lang="ru-RU" sz="800" b="0" i="0" u="none" strike="noStrike" dirty="0">
                          <a:solidFill>
                            <a:schemeClr val="accent3">
                              <a:lumMod val="50000"/>
                            </a:schemeClr>
                          </a:solidFill>
                          <a:effectLst/>
                          <a:latin typeface="Arial Narrow" panose="020B0606020202030204" pitchFamily="34" charset="0"/>
                        </a:rPr>
                        <a:t>8</a:t>
                      </a:r>
                      <a:endParaRPr lang="en-US" sz="800" b="0" i="0" u="none" strike="noStrike" dirty="0">
                        <a:solidFill>
                          <a:schemeClr val="accent3">
                            <a:lumMod val="50000"/>
                          </a:schemeClr>
                        </a:solidFill>
                        <a:effectLst/>
                        <a:latin typeface="Arial Narrow" panose="020B0606020202030204" pitchFamily="34" charset="0"/>
                      </a:endParaRPr>
                    </a:p>
                  </a:txBody>
                  <a:tcPr marL="9525" marR="9525" marT="0" marB="0" anchor="ctr">
                    <a:solidFill>
                      <a:schemeClr val="accent3">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9329-9</a:t>
                      </a:r>
                    </a:p>
                  </a:txBody>
                  <a:tcPr marL="9525" marR="9525" marT="9525" marB="0" anchor="ctr">
                    <a:solidFill>
                      <a:schemeClr val="accent3">
                        <a:lumMod val="50000"/>
                        <a:alpha val="20000"/>
                      </a:schemeClr>
                    </a:solidFill>
                  </a:tcPr>
                </a:tc>
                <a:tc>
                  <a:txBody>
                    <a:bodyPr/>
                    <a:lstStyle/>
                    <a:p>
                      <a:pPr marL="72000" algn="l" fontAlgn="ctr"/>
                      <a:r>
                        <a:rPr lang="ru-RU" sz="800" b="0" i="0" u="none" strike="noStrike" dirty="0" err="1">
                          <a:solidFill>
                            <a:srgbClr val="000000"/>
                          </a:solidFill>
                          <a:effectLst/>
                          <a:latin typeface="Arial Narrow" panose="020B0606020202030204" pitchFamily="34" charset="0"/>
                        </a:rPr>
                        <a:t>Өңдеу</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өнеркәсібінде</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жұмыс</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істейтін</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басқа</a:t>
                      </a:r>
                      <a:r>
                        <a:rPr lang="ru-RU" sz="800" b="0" i="0" u="none" strike="noStrike" dirty="0">
                          <a:solidFill>
                            <a:srgbClr val="000000"/>
                          </a:solidFill>
                          <a:effectLst/>
                          <a:latin typeface="Arial Narrow" panose="020B0606020202030204" pitchFamily="34" charset="0"/>
                        </a:rPr>
                        <a:t> да </a:t>
                      </a:r>
                      <a:r>
                        <a:rPr lang="ru-RU" sz="800" b="0" i="0" u="none" strike="noStrike" dirty="0" err="1">
                          <a:solidFill>
                            <a:srgbClr val="000000"/>
                          </a:solidFill>
                          <a:effectLst/>
                          <a:latin typeface="Arial Narrow" panose="020B0606020202030204" pitchFamily="34" charset="0"/>
                        </a:rPr>
                        <a:t>біліктілігі</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жоқ</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жұмысшылар</a:t>
                      </a:r>
                      <a:endParaRPr lang="ru-RU" sz="800" b="0" i="0" u="none" strike="noStrike" dirty="0">
                        <a:solidFill>
                          <a:srgbClr val="000000"/>
                        </a:solidFill>
                        <a:effectLst/>
                        <a:latin typeface="Arial Narrow" panose="020B0606020202030204" pitchFamily="34" charset="0"/>
                      </a:endParaRPr>
                    </a:p>
                  </a:txBody>
                  <a:tcPr marL="9525" marR="9525" marT="9525" marB="0" anchor="ctr">
                    <a:lnR w="12700" cap="flat" cmpd="sng" algn="ctr">
                      <a:solidFill>
                        <a:schemeClr val="tx1"/>
                      </a:solidFill>
                      <a:prstDash val="solid"/>
                      <a:round/>
                      <a:headEnd type="none" w="med" len="med"/>
                      <a:tailEnd type="none" w="med" len="med"/>
                    </a:lnR>
                    <a:solidFill>
                      <a:schemeClr val="accent3">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1 338</a:t>
                      </a:r>
                    </a:p>
                  </a:txBody>
                  <a:tcPr marL="9525" marR="9525" marT="9525" marB="0" anchor="ctr">
                    <a:lnL w="12700" cap="flat" cmpd="sng" algn="ctr">
                      <a:solidFill>
                        <a:schemeClr val="tx1"/>
                      </a:solidFill>
                      <a:prstDash val="solid"/>
                      <a:round/>
                      <a:headEnd type="none" w="med" len="med"/>
                      <a:tailEnd type="none" w="med" len="med"/>
                    </a:lnL>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162</a:t>
                      </a:r>
                    </a:p>
                  </a:txBody>
                  <a:tcPr marL="9525" marR="9525" marT="9525" marB="0" anchor="c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173</a:t>
                      </a:r>
                    </a:p>
                  </a:txBody>
                  <a:tcPr marL="9525" marR="9525" marT="9525" marB="0" anchor="c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448</a:t>
                      </a:r>
                    </a:p>
                  </a:txBody>
                  <a:tcPr marL="9525" marR="9525" marT="9525" marB="0" anchor="c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555</a:t>
                      </a:r>
                    </a:p>
                  </a:txBody>
                  <a:tcPr marL="9525" marR="9525" marT="9525" marB="0" anchor="ctr">
                    <a:lnR w="12700" cap="flat" cmpd="sng" algn="ctr">
                      <a:solidFill>
                        <a:schemeClr val="tx1"/>
                      </a:solidFill>
                      <a:prstDash val="solid"/>
                      <a:round/>
                      <a:headEnd type="none" w="med" len="med"/>
                      <a:tailEnd type="none" w="med" len="med"/>
                    </a:ln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1 362</a:t>
                      </a:r>
                    </a:p>
                  </a:txBody>
                  <a:tcPr marL="9525" marR="9525" marT="9525" marB="0" anchor="ctr">
                    <a:lnL w="12700" cap="flat" cmpd="sng" algn="ctr">
                      <a:solidFill>
                        <a:schemeClr val="tx1"/>
                      </a:solidFill>
                      <a:prstDash val="solid"/>
                      <a:round/>
                      <a:headEnd type="none" w="med" len="med"/>
                      <a:tailEnd type="none" w="med" len="med"/>
                    </a:lnL>
                    <a:solidFill>
                      <a:schemeClr val="accent3">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92</a:t>
                      </a:r>
                    </a:p>
                  </a:txBody>
                  <a:tcPr marL="9525" marR="9525" marT="9525" marB="0" anchor="c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322</a:t>
                      </a:r>
                    </a:p>
                  </a:txBody>
                  <a:tcPr marL="9525" marR="9525" marT="9525" marB="0" anchor="ctr">
                    <a:solidFill>
                      <a:schemeClr val="accent3">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357</a:t>
                      </a:r>
                    </a:p>
                  </a:txBody>
                  <a:tcPr marL="9525" marR="9525" marT="9525" marB="0" anchor="ctr">
                    <a:solidFill>
                      <a:schemeClr val="accent3">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591</a:t>
                      </a:r>
                    </a:p>
                  </a:txBody>
                  <a:tcPr marL="9525" marR="9525" marT="9525" marB="0" anchor="ctr">
                    <a:solidFill>
                      <a:schemeClr val="accent3">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2,0%</a:t>
                      </a:r>
                    </a:p>
                  </a:txBody>
                  <a:tcPr marL="9525" marR="9525" marT="9525" marB="0" anchor="ctr">
                    <a:solidFill>
                      <a:schemeClr val="accent3">
                        <a:lumMod val="50000"/>
                        <a:alpha val="20000"/>
                      </a:schemeClr>
                    </a:solidFill>
                  </a:tcPr>
                </a:tc>
                <a:extLst>
                  <a:ext uri="{0D108BD9-81ED-4DB2-BD59-A6C34878D82A}">
                    <a16:rowId xmlns:a16="http://schemas.microsoft.com/office/drawing/2014/main" val="967742410"/>
                  </a:ext>
                </a:extLst>
              </a:tr>
              <a:tr h="144837">
                <a:tc>
                  <a:txBody>
                    <a:bodyPr/>
                    <a:lstStyle/>
                    <a:p>
                      <a:pPr algn="ctr" fontAlgn="b"/>
                      <a:r>
                        <a:rPr lang="ru-RU" sz="800" b="0" i="0" u="none" strike="noStrike" dirty="0">
                          <a:solidFill>
                            <a:schemeClr val="accent3">
                              <a:lumMod val="50000"/>
                            </a:schemeClr>
                          </a:solidFill>
                          <a:effectLst/>
                          <a:latin typeface="Arial Narrow" panose="020B0606020202030204" pitchFamily="34" charset="0"/>
                        </a:rPr>
                        <a:t>9</a:t>
                      </a:r>
                      <a:endParaRPr lang="en-US" sz="800" b="0" i="0" u="none" strike="noStrike" dirty="0">
                        <a:solidFill>
                          <a:schemeClr val="accent3">
                            <a:lumMod val="50000"/>
                          </a:schemeClr>
                        </a:solidFill>
                        <a:effectLst/>
                        <a:latin typeface="Arial Narrow" panose="020B0606020202030204" pitchFamily="34" charset="0"/>
                      </a:endParaRPr>
                    </a:p>
                  </a:txBody>
                  <a:tcPr marL="9525" marR="9525" marT="0"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9113-0</a:t>
                      </a:r>
                    </a:p>
                  </a:txBody>
                  <a:tcPr marL="9525" marR="9525" marT="9525" marB="0" anchor="ctr">
                    <a:solidFill>
                      <a:schemeClr val="accent6">
                        <a:lumMod val="50000"/>
                        <a:alpha val="1000"/>
                      </a:schemeClr>
                    </a:solidFill>
                  </a:tcPr>
                </a:tc>
                <a:tc>
                  <a:txBody>
                    <a:bodyPr/>
                    <a:lstStyle/>
                    <a:p>
                      <a:pPr marL="72000" algn="l" fontAlgn="ctr"/>
                      <a:r>
                        <a:rPr lang="ru-RU" sz="800" b="0" i="0" u="none" strike="noStrike" dirty="0" err="1">
                          <a:solidFill>
                            <a:srgbClr val="000000"/>
                          </a:solidFill>
                          <a:effectLst/>
                          <a:latin typeface="Arial Narrow" panose="020B0606020202030204" pitchFamily="34" charset="0"/>
                        </a:rPr>
                        <a:t>Офистердегі</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жинаушылар</a:t>
                      </a:r>
                      <a:endParaRPr lang="ru-RU" sz="800" b="0" i="0" u="none" strike="noStrike" dirty="0">
                        <a:solidFill>
                          <a:srgbClr val="000000"/>
                        </a:solidFill>
                        <a:effectLst/>
                        <a:latin typeface="Arial Narrow" panose="020B0606020202030204" pitchFamily="34" charset="0"/>
                      </a:endParaRPr>
                    </a:p>
                  </a:txBody>
                  <a:tcPr marL="9525" marR="9525" marT="9525" marB="0" anchor="ctr">
                    <a:lnR w="12700" cap="flat" cmpd="sng" algn="ctr">
                      <a:solidFill>
                        <a:schemeClr val="tx1"/>
                      </a:solidFill>
                      <a:prstDash val="solid"/>
                      <a:round/>
                      <a:headEnd type="none" w="med" len="med"/>
                      <a:tailEnd type="none" w="med" len="med"/>
                    </a:ln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927</a:t>
                      </a:r>
                    </a:p>
                  </a:txBody>
                  <a:tcPr marL="9525" marR="9525" marT="9525" marB="0" anchor="ctr">
                    <a:lnL w="12700" cap="flat" cmpd="sng" algn="ctr">
                      <a:solidFill>
                        <a:schemeClr val="tx1"/>
                      </a:solidFill>
                      <a:prstDash val="solid"/>
                      <a:round/>
                      <a:headEnd type="none" w="med" len="med"/>
                      <a:tailEnd type="none" w="med" len="med"/>
                    </a:lnL>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171</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221</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309</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226</a:t>
                      </a:r>
                    </a:p>
                  </a:txBody>
                  <a:tcPr marL="9525" marR="9525" marT="9525" marB="0" anchor="ctr">
                    <a:lnR w="12700" cap="flat" cmpd="sng" algn="ctr">
                      <a:solidFill>
                        <a:schemeClr val="tx1"/>
                      </a:solidFill>
                      <a:prstDash val="solid"/>
                      <a:round/>
                      <a:headEnd type="none" w="med" len="med"/>
                      <a:tailEnd type="none" w="med" len="med"/>
                    </a:ln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1 123</a:t>
                      </a:r>
                    </a:p>
                  </a:txBody>
                  <a:tcPr marL="9525" marR="9525" marT="9525" marB="0" anchor="ctr">
                    <a:lnL w="12700" cap="flat" cmpd="sng" algn="ctr">
                      <a:solidFill>
                        <a:schemeClr val="tx1"/>
                      </a:solidFill>
                      <a:prstDash val="solid"/>
                      <a:round/>
                      <a:headEnd type="none" w="med" len="med"/>
                      <a:tailEnd type="none" w="med" len="med"/>
                    </a:lnL>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192</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256</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297</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378</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1,6%</a:t>
                      </a:r>
                    </a:p>
                  </a:txBody>
                  <a:tcPr marL="9525" marR="9525" marT="9525" marB="0" anchor="ctr">
                    <a:solidFill>
                      <a:schemeClr val="accent6">
                        <a:lumMod val="50000"/>
                        <a:alpha val="1000"/>
                      </a:schemeClr>
                    </a:solidFill>
                  </a:tcPr>
                </a:tc>
                <a:extLst>
                  <a:ext uri="{0D108BD9-81ED-4DB2-BD59-A6C34878D82A}">
                    <a16:rowId xmlns:a16="http://schemas.microsoft.com/office/drawing/2014/main" val="3145376209"/>
                  </a:ext>
                </a:extLst>
              </a:tr>
              <a:tr h="144837">
                <a:tc>
                  <a:txBody>
                    <a:bodyPr/>
                    <a:lstStyle/>
                    <a:p>
                      <a:pPr algn="ctr" fontAlgn="b"/>
                      <a:r>
                        <a:rPr lang="ru-RU" sz="800" b="0" i="0" u="none" strike="noStrike" dirty="0">
                          <a:solidFill>
                            <a:schemeClr val="accent3">
                              <a:lumMod val="50000"/>
                            </a:schemeClr>
                          </a:solidFill>
                          <a:effectLst/>
                          <a:latin typeface="Arial Narrow" panose="020B0606020202030204" pitchFamily="34" charset="0"/>
                        </a:rPr>
                        <a:t>10</a:t>
                      </a:r>
                      <a:endParaRPr lang="en-US" sz="800" b="0" i="0" u="none" strike="noStrike" dirty="0">
                        <a:solidFill>
                          <a:schemeClr val="accent3">
                            <a:lumMod val="50000"/>
                          </a:schemeClr>
                        </a:solidFill>
                        <a:effectLst/>
                        <a:latin typeface="Arial Narrow" panose="020B0606020202030204" pitchFamily="34" charset="0"/>
                      </a:endParaRPr>
                    </a:p>
                  </a:txBody>
                  <a:tcPr marL="9525" marR="9525" marT="0" marB="0" anchor="ctr">
                    <a:solidFill>
                      <a:srgbClr val="548235">
                        <a:alpha val="20000"/>
                      </a:srgbClr>
                    </a:solidFill>
                  </a:tcPr>
                </a:tc>
                <a:tc>
                  <a:txBody>
                    <a:bodyPr/>
                    <a:lstStyle/>
                    <a:p>
                      <a:pPr algn="ctr" fontAlgn="ctr"/>
                      <a:r>
                        <a:rPr lang="ru-RU" sz="800" b="0" i="0" u="none" strike="noStrike">
                          <a:solidFill>
                            <a:srgbClr val="000000"/>
                          </a:solidFill>
                          <a:effectLst/>
                          <a:latin typeface="Arial Narrow" panose="020B0606020202030204" pitchFamily="34" charset="0"/>
                        </a:rPr>
                        <a:t>5311-2</a:t>
                      </a:r>
                    </a:p>
                  </a:txBody>
                  <a:tcPr marL="9525" marR="9525" marT="9525" marB="0" anchor="ctr">
                    <a:solidFill>
                      <a:srgbClr val="548235">
                        <a:alpha val="20000"/>
                      </a:srgbClr>
                    </a:solidFill>
                  </a:tcPr>
                </a:tc>
                <a:tc>
                  <a:txBody>
                    <a:bodyPr/>
                    <a:lstStyle/>
                    <a:p>
                      <a:pPr marL="72000" algn="l" fontAlgn="ctr"/>
                      <a:r>
                        <a:rPr lang="ru-RU" sz="800" b="0" i="0" u="none" strike="noStrike" dirty="0">
                          <a:solidFill>
                            <a:srgbClr val="000000"/>
                          </a:solidFill>
                          <a:effectLst/>
                          <a:latin typeface="Arial Narrow" panose="020B0606020202030204" pitchFamily="34" charset="0"/>
                        </a:rPr>
                        <a:t>Бала </a:t>
                      </a:r>
                      <a:r>
                        <a:rPr lang="ru-RU" sz="800" b="0" i="0" u="none" strike="noStrike" dirty="0" err="1">
                          <a:solidFill>
                            <a:srgbClr val="000000"/>
                          </a:solidFill>
                          <a:effectLst/>
                          <a:latin typeface="Arial Narrow" panose="020B0606020202030204" pitchFamily="34" charset="0"/>
                        </a:rPr>
                        <a:t>күтушілер</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балабақшадағы</a:t>
                      </a:r>
                      <a:r>
                        <a:rPr lang="ru-RU" sz="800" b="0" i="0" u="none" strike="noStrike" dirty="0">
                          <a:solidFill>
                            <a:srgbClr val="000000"/>
                          </a:solidFill>
                          <a:effectLst/>
                          <a:latin typeface="Arial Narrow" panose="020B0606020202030204" pitchFamily="34" charset="0"/>
                        </a:rPr>
                        <a:t>)</a:t>
                      </a:r>
                    </a:p>
                  </a:txBody>
                  <a:tcPr marL="9525" marR="9525" marT="9525" marB="0" anchor="ctr">
                    <a:lnR w="12700" cap="flat" cmpd="sng" algn="ctr">
                      <a:solidFill>
                        <a:schemeClr val="tx1"/>
                      </a:solidFill>
                      <a:prstDash val="solid"/>
                      <a:round/>
                      <a:headEnd type="none" w="med" len="med"/>
                      <a:tailEnd type="none" w="med" len="med"/>
                    </a:lnR>
                    <a:solidFill>
                      <a:srgbClr val="548235">
                        <a:alpha val="20000"/>
                      </a:srgbClr>
                    </a:solidFill>
                  </a:tcPr>
                </a:tc>
                <a:tc>
                  <a:txBody>
                    <a:bodyPr/>
                    <a:lstStyle/>
                    <a:p>
                      <a:pPr algn="ctr" fontAlgn="ctr"/>
                      <a:r>
                        <a:rPr lang="ru-RU" sz="800" b="0" i="0" u="none" strike="noStrike">
                          <a:solidFill>
                            <a:srgbClr val="000000"/>
                          </a:solidFill>
                          <a:effectLst/>
                          <a:latin typeface="Arial Narrow" panose="020B0606020202030204" pitchFamily="34" charset="0"/>
                        </a:rPr>
                        <a:t>1 011</a:t>
                      </a:r>
                    </a:p>
                  </a:txBody>
                  <a:tcPr marL="9525" marR="9525" marT="9525" marB="0" anchor="ctr">
                    <a:lnL w="12700" cap="flat" cmpd="sng" algn="ctr">
                      <a:solidFill>
                        <a:schemeClr val="tx1"/>
                      </a:solidFill>
                      <a:prstDash val="solid"/>
                      <a:round/>
                      <a:headEnd type="none" w="med" len="med"/>
                      <a:tailEnd type="none" w="med" len="med"/>
                    </a:lnL>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214</a:t>
                      </a:r>
                    </a:p>
                  </a:txBody>
                  <a:tcPr marL="9525" marR="9525" marT="9525" marB="0" anchor="c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207</a:t>
                      </a:r>
                    </a:p>
                  </a:txBody>
                  <a:tcPr marL="9525" marR="9525" marT="9525" marB="0" anchor="c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317</a:t>
                      </a:r>
                    </a:p>
                  </a:txBody>
                  <a:tcPr marL="9525" marR="9525" marT="9525" marB="0" anchor="c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273</a:t>
                      </a:r>
                    </a:p>
                  </a:txBody>
                  <a:tcPr marL="9525" marR="9525" marT="9525" marB="0" anchor="ctr">
                    <a:lnR w="12700" cap="flat" cmpd="sng" algn="ctr">
                      <a:solidFill>
                        <a:schemeClr val="tx1"/>
                      </a:solidFill>
                      <a:prstDash val="solid"/>
                      <a:round/>
                      <a:headEnd type="none" w="med" len="med"/>
                      <a:tailEnd type="none" w="med" len="med"/>
                    </a:ln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1 119</a:t>
                      </a:r>
                    </a:p>
                  </a:txBody>
                  <a:tcPr marL="9525" marR="9525" marT="9525" marB="0" anchor="ctr">
                    <a:lnL w="12700" cap="flat" cmpd="sng" algn="ctr">
                      <a:solidFill>
                        <a:schemeClr val="tx1"/>
                      </a:solidFill>
                      <a:prstDash val="solid"/>
                      <a:round/>
                      <a:headEnd type="none" w="med" len="med"/>
                      <a:tailEnd type="none" w="med" len="med"/>
                    </a:lnL>
                    <a:solidFill>
                      <a:srgbClr val="548235">
                        <a:alpha val="20000"/>
                      </a:srgbClr>
                    </a:solidFill>
                  </a:tcPr>
                </a:tc>
                <a:tc>
                  <a:txBody>
                    <a:bodyPr/>
                    <a:lstStyle/>
                    <a:p>
                      <a:pPr algn="ctr" fontAlgn="ctr"/>
                      <a:r>
                        <a:rPr lang="ru-RU" sz="800" b="0" i="0" u="none" strike="noStrike">
                          <a:solidFill>
                            <a:srgbClr val="000000"/>
                          </a:solidFill>
                          <a:effectLst/>
                          <a:latin typeface="Arial Narrow" panose="020B0606020202030204" pitchFamily="34" charset="0"/>
                        </a:rPr>
                        <a:t>253</a:t>
                      </a:r>
                    </a:p>
                  </a:txBody>
                  <a:tcPr marL="9525" marR="9525" marT="9525" marB="0" anchor="c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250</a:t>
                      </a:r>
                    </a:p>
                  </a:txBody>
                  <a:tcPr marL="9525" marR="9525" marT="9525" marB="0" anchor="ctr">
                    <a:solidFill>
                      <a:srgbClr val="548235">
                        <a:alpha val="20000"/>
                      </a:srgbClr>
                    </a:solidFill>
                  </a:tcPr>
                </a:tc>
                <a:tc>
                  <a:txBody>
                    <a:bodyPr/>
                    <a:lstStyle/>
                    <a:p>
                      <a:pPr algn="ctr" fontAlgn="ctr"/>
                      <a:r>
                        <a:rPr lang="ru-RU" sz="800" b="0" i="0" u="none" strike="noStrike">
                          <a:solidFill>
                            <a:srgbClr val="000000"/>
                          </a:solidFill>
                          <a:effectLst/>
                          <a:latin typeface="Arial Narrow" panose="020B0606020202030204" pitchFamily="34" charset="0"/>
                        </a:rPr>
                        <a:t>282</a:t>
                      </a:r>
                    </a:p>
                  </a:txBody>
                  <a:tcPr marL="9525" marR="9525" marT="9525" marB="0" anchor="ctr">
                    <a:solidFill>
                      <a:srgbClr val="548235">
                        <a:alpha val="20000"/>
                      </a:srgbClr>
                    </a:solidFill>
                  </a:tcPr>
                </a:tc>
                <a:tc>
                  <a:txBody>
                    <a:bodyPr/>
                    <a:lstStyle/>
                    <a:p>
                      <a:pPr algn="ctr" fontAlgn="ctr"/>
                      <a:r>
                        <a:rPr lang="ru-RU" sz="800" b="0" i="0" u="none" strike="noStrike">
                          <a:solidFill>
                            <a:srgbClr val="000000"/>
                          </a:solidFill>
                          <a:effectLst/>
                          <a:latin typeface="Arial Narrow" panose="020B0606020202030204" pitchFamily="34" charset="0"/>
                        </a:rPr>
                        <a:t>334</a:t>
                      </a:r>
                    </a:p>
                  </a:txBody>
                  <a:tcPr marL="9525" marR="9525" marT="9525" marB="0" anchor="ctr">
                    <a:solidFill>
                      <a:srgbClr val="548235">
                        <a:alpha val="20000"/>
                      </a:srgbClr>
                    </a:solidFill>
                  </a:tcPr>
                </a:tc>
                <a:tc>
                  <a:txBody>
                    <a:bodyPr/>
                    <a:lstStyle/>
                    <a:p>
                      <a:pPr algn="ctr" fontAlgn="ctr"/>
                      <a:r>
                        <a:rPr lang="ru-RU" sz="800" b="0" i="0" u="none" strike="noStrike">
                          <a:solidFill>
                            <a:srgbClr val="000000"/>
                          </a:solidFill>
                          <a:effectLst/>
                          <a:latin typeface="Arial Narrow" panose="020B0606020202030204" pitchFamily="34" charset="0"/>
                        </a:rPr>
                        <a:t>1,6%</a:t>
                      </a:r>
                    </a:p>
                  </a:txBody>
                  <a:tcPr marL="9525" marR="9525" marT="9525" marB="0" anchor="ctr">
                    <a:solidFill>
                      <a:srgbClr val="548235">
                        <a:alpha val="20000"/>
                      </a:srgbClr>
                    </a:solidFill>
                  </a:tcPr>
                </a:tc>
                <a:extLst>
                  <a:ext uri="{0D108BD9-81ED-4DB2-BD59-A6C34878D82A}">
                    <a16:rowId xmlns:a16="http://schemas.microsoft.com/office/drawing/2014/main" val="43189757"/>
                  </a:ext>
                </a:extLst>
              </a:tr>
              <a:tr h="152142">
                <a:tc gridSpan="3">
                  <a:txBody>
                    <a:bodyPr/>
                    <a:lstStyle/>
                    <a:p>
                      <a:pPr algn="ctr" fontAlgn="b"/>
                      <a:r>
                        <a:rPr lang="ru-RU" sz="900" b="1" u="none" strike="noStrike" dirty="0">
                          <a:solidFill>
                            <a:schemeClr val="accent3">
                              <a:lumMod val="50000"/>
                            </a:schemeClr>
                          </a:solidFill>
                          <a:effectLst/>
                          <a:latin typeface="Arial Narrow" panose="020B0606020202030204" pitchFamily="34" charset="0"/>
                        </a:rPr>
                        <a:t>ТОП-10 БОЙЫНША ЖИЫНЫ</a:t>
                      </a:r>
                      <a:endParaRPr lang="ru-RU" sz="900" b="1" i="0" u="none" strike="noStrike" cap="none" dirty="0">
                        <a:solidFill>
                          <a:schemeClr val="accent3">
                            <a:lumMod val="50000"/>
                          </a:schemeClr>
                        </a:solidFill>
                        <a:effectLst/>
                        <a:latin typeface="Arial Narrow" panose="020B0606020202030204" pitchFamily="34" charset="0"/>
                        <a:ea typeface="+mn-ea"/>
                        <a:cs typeface="+mn-cs"/>
                        <a:sym typeface="Arial"/>
                      </a:endParaRPr>
                    </a:p>
                  </a:txBody>
                  <a:tcPr marL="9525" marR="9525" marT="0" marB="0" anchor="ctr">
                    <a:lnR w="12700" cap="flat" cmpd="sng" algn="ctr">
                      <a:solidFill>
                        <a:schemeClr val="tx1"/>
                      </a:solidFill>
                      <a:prstDash val="solid"/>
                      <a:round/>
                      <a:headEnd type="none" w="med" len="med"/>
                      <a:tailEnd type="none" w="med" len="med"/>
                    </a:lnR>
                    <a:lnB w="12700" cap="flat" cmpd="sng" algn="ctr">
                      <a:solidFill>
                        <a:schemeClr val="tx1"/>
                      </a:solidFill>
                      <a:prstDash val="solid"/>
                      <a:round/>
                      <a:headEnd type="none" w="med" len="med"/>
                      <a:tailEnd type="none" w="med" len="med"/>
                    </a:lnB>
                    <a:noFill/>
                  </a:tcPr>
                </a:tc>
                <a:tc hMerge="1">
                  <a:txBody>
                    <a:bodyPr/>
                    <a:lstStyle/>
                    <a:p>
                      <a:pPr algn="ctr" fontAlgn="b"/>
                      <a:r>
                        <a:rPr lang="ru-KZ" sz="800" b="0" i="0" u="none" strike="noStrike" cap="none" dirty="0">
                          <a:solidFill>
                            <a:srgbClr val="007F76"/>
                          </a:solidFill>
                          <a:effectLst/>
                          <a:latin typeface="Arial Narrow" panose="020B0606020202030204" pitchFamily="34" charset="0"/>
                          <a:ea typeface="+mn-ea"/>
                          <a:cs typeface="+mn-cs"/>
                          <a:sym typeface="Arial"/>
                        </a:rPr>
                        <a:t>7239-2</a:t>
                      </a:r>
                    </a:p>
                  </a:txBody>
                  <a:tcPr marL="9525" marR="9525" marT="0" marB="0" anchor="ctr">
                    <a:lnB w="12700" cap="flat" cmpd="sng" algn="ctr">
                      <a:solidFill>
                        <a:schemeClr val="tx1"/>
                      </a:solidFill>
                      <a:prstDash val="solid"/>
                      <a:round/>
                      <a:headEnd type="none" w="med" len="med"/>
                      <a:tailEnd type="none" w="med" len="med"/>
                    </a:lnB>
                    <a:solidFill>
                      <a:schemeClr val="bg1">
                        <a:lumMod val="50000"/>
                        <a:alpha val="20000"/>
                      </a:schemeClr>
                    </a:solidFill>
                  </a:tcPr>
                </a:tc>
                <a:tc hMerge="1">
                  <a:txBody>
                    <a:bodyPr/>
                    <a:lstStyle/>
                    <a:p>
                      <a:pPr marL="72000" algn="l" fontAlgn="ctr"/>
                      <a:r>
                        <a:rPr lang="ru-RU" sz="800" b="0" i="0" u="none" strike="noStrike" cap="none" dirty="0">
                          <a:solidFill>
                            <a:srgbClr val="007F76"/>
                          </a:solidFill>
                          <a:effectLst/>
                          <a:latin typeface="Arial Narrow" panose="020B0606020202030204" pitchFamily="34" charset="0"/>
                          <a:ea typeface="+mn-ea"/>
                          <a:cs typeface="+mn-cs"/>
                          <a:sym typeface="Arial"/>
                        </a:rPr>
                        <a:t>Слесари промышленного оборудования</a:t>
                      </a:r>
                    </a:p>
                  </a:txBody>
                  <a:tcPr marL="9525" marR="9525" marT="0" marB="0" anchor="ctr">
                    <a:lnR w="12700" cap="flat" cmpd="sng" algn="ctr">
                      <a:solidFill>
                        <a:schemeClr val="tx1"/>
                      </a:solidFill>
                      <a:prstDash val="solid"/>
                      <a:round/>
                      <a:headEnd type="none" w="med" len="med"/>
                      <a:tailEnd type="none" w="med" len="med"/>
                    </a:lnR>
                    <a:lnB w="12700" cap="flat" cmpd="sng" algn="ctr">
                      <a:solidFill>
                        <a:schemeClr val="tx1"/>
                      </a:solidFill>
                      <a:prstDash val="solid"/>
                      <a:round/>
                      <a:headEnd type="none" w="med" len="med"/>
                      <a:tailEnd type="none" w="med" len="med"/>
                    </a:lnB>
                    <a:solidFill>
                      <a:schemeClr val="bg1">
                        <a:lumMod val="50000"/>
                        <a:alpha val="20000"/>
                      </a:schemeClr>
                    </a:solidFill>
                  </a:tcPr>
                </a:tc>
                <a:tc>
                  <a:txBody>
                    <a:bodyPr/>
                    <a:lstStyle/>
                    <a:p>
                      <a:pPr algn="ctr" fontAlgn="ctr"/>
                      <a:r>
                        <a:rPr lang="ru-RU" sz="800" b="1" i="0" u="none" strike="noStrike" dirty="0">
                          <a:solidFill>
                            <a:srgbClr val="000000"/>
                          </a:solidFill>
                          <a:effectLst/>
                          <a:latin typeface="Arial Narrow" panose="020B0606020202030204" pitchFamily="34" charset="0"/>
                        </a:rPr>
                        <a:t>14 818</a:t>
                      </a:r>
                    </a:p>
                  </a:txBody>
                  <a:tcPr marL="9525" marR="9525" marT="9525" marB="0" anchor="ctr">
                    <a:lnL w="12700" cap="flat" cmpd="sng" algn="ctr">
                      <a:solidFill>
                        <a:schemeClr val="tx1"/>
                      </a:solidFill>
                      <a:prstDash val="solid"/>
                      <a:round/>
                      <a:headEnd type="none" w="med" len="med"/>
                      <a:tailEnd type="none" w="med" len="med"/>
                    </a:lnL>
                    <a:lnB w="12700" cap="flat" cmpd="sng" algn="ctr">
                      <a:solidFill>
                        <a:schemeClr val="tx1"/>
                      </a:solidFill>
                      <a:prstDash val="solid"/>
                      <a:round/>
                      <a:headEnd type="none" w="med" len="med"/>
                      <a:tailEnd type="none" w="med" len="med"/>
                    </a:lnB>
                    <a:noFill/>
                  </a:tcPr>
                </a:tc>
                <a:tc>
                  <a:txBody>
                    <a:bodyPr/>
                    <a:lstStyle/>
                    <a:p>
                      <a:pPr algn="ctr" fontAlgn="ctr"/>
                      <a:r>
                        <a:rPr lang="ru-RU" sz="800" b="1" i="0" u="none" strike="noStrike" dirty="0">
                          <a:solidFill>
                            <a:srgbClr val="000000"/>
                          </a:solidFill>
                          <a:effectLst/>
                          <a:latin typeface="Arial Narrow" panose="020B0606020202030204" pitchFamily="34" charset="0"/>
                        </a:rPr>
                        <a:t>2 829</a:t>
                      </a:r>
                    </a:p>
                  </a:txBody>
                  <a:tcPr marL="9525" marR="9525" marT="9525" marB="0" anchor="ctr">
                    <a:lnB w="12700" cap="flat" cmpd="sng" algn="ctr">
                      <a:solidFill>
                        <a:schemeClr val="tx1"/>
                      </a:solidFill>
                      <a:prstDash val="solid"/>
                      <a:round/>
                      <a:headEnd type="none" w="med" len="med"/>
                      <a:tailEnd type="none" w="med" len="med"/>
                    </a:lnB>
                    <a:noFill/>
                  </a:tcPr>
                </a:tc>
                <a:tc>
                  <a:txBody>
                    <a:bodyPr/>
                    <a:lstStyle/>
                    <a:p>
                      <a:pPr algn="ctr" fontAlgn="ctr"/>
                      <a:r>
                        <a:rPr lang="ru-RU" sz="800" b="1" i="0" u="none" strike="noStrike" dirty="0">
                          <a:solidFill>
                            <a:srgbClr val="000000"/>
                          </a:solidFill>
                          <a:effectLst/>
                          <a:latin typeface="Arial Narrow" panose="020B0606020202030204" pitchFamily="34" charset="0"/>
                        </a:rPr>
                        <a:t>3 777</a:t>
                      </a:r>
                    </a:p>
                  </a:txBody>
                  <a:tcPr marL="9525" marR="9525" marT="9525" marB="0" anchor="ctr">
                    <a:lnB w="12700" cap="flat" cmpd="sng" algn="ctr">
                      <a:solidFill>
                        <a:schemeClr val="tx1"/>
                      </a:solidFill>
                      <a:prstDash val="solid"/>
                      <a:round/>
                      <a:headEnd type="none" w="med" len="med"/>
                      <a:tailEnd type="none" w="med" len="med"/>
                    </a:lnB>
                    <a:noFill/>
                  </a:tcPr>
                </a:tc>
                <a:tc>
                  <a:txBody>
                    <a:bodyPr/>
                    <a:lstStyle/>
                    <a:p>
                      <a:pPr algn="ctr" fontAlgn="ctr"/>
                      <a:r>
                        <a:rPr lang="ru-RU" sz="800" b="1" i="0" u="none" strike="noStrike" dirty="0">
                          <a:solidFill>
                            <a:srgbClr val="000000"/>
                          </a:solidFill>
                          <a:effectLst/>
                          <a:latin typeface="Arial Narrow" panose="020B0606020202030204" pitchFamily="34" charset="0"/>
                        </a:rPr>
                        <a:t>3 876</a:t>
                      </a:r>
                    </a:p>
                  </a:txBody>
                  <a:tcPr marL="9525" marR="9525" marT="9525" marB="0" anchor="ctr">
                    <a:lnB w="12700" cap="flat" cmpd="sng" algn="ctr">
                      <a:solidFill>
                        <a:schemeClr val="tx1"/>
                      </a:solidFill>
                      <a:prstDash val="solid"/>
                      <a:round/>
                      <a:headEnd type="none" w="med" len="med"/>
                      <a:tailEnd type="none" w="med" len="med"/>
                    </a:lnB>
                    <a:noFill/>
                  </a:tcPr>
                </a:tc>
                <a:tc>
                  <a:txBody>
                    <a:bodyPr/>
                    <a:lstStyle/>
                    <a:p>
                      <a:pPr algn="ctr" fontAlgn="ctr"/>
                      <a:r>
                        <a:rPr lang="ru-RU" sz="800" b="1" i="0" u="none" strike="noStrike" dirty="0">
                          <a:solidFill>
                            <a:srgbClr val="000000"/>
                          </a:solidFill>
                          <a:effectLst/>
                          <a:latin typeface="Arial Narrow" panose="020B0606020202030204" pitchFamily="34" charset="0"/>
                        </a:rPr>
                        <a:t>4 336</a:t>
                      </a:r>
                    </a:p>
                  </a:txBody>
                  <a:tcPr marL="9525" marR="9525" marT="9525" marB="0" anchor="ctr">
                    <a:lnR w="12700" cap="flat" cmpd="sng" algn="ctr">
                      <a:solidFill>
                        <a:schemeClr val="tx1"/>
                      </a:solidFill>
                      <a:prstDash val="solid"/>
                      <a:round/>
                      <a:headEnd type="none" w="med" len="med"/>
                      <a:tailEnd type="none" w="med" len="med"/>
                    </a:lnR>
                    <a:lnB w="12700" cap="flat" cmpd="sng" algn="ctr">
                      <a:solidFill>
                        <a:schemeClr val="tx1"/>
                      </a:solidFill>
                      <a:prstDash val="solid"/>
                      <a:round/>
                      <a:headEnd type="none" w="med" len="med"/>
                      <a:tailEnd type="none" w="med" len="med"/>
                    </a:lnB>
                    <a:noFill/>
                  </a:tcPr>
                </a:tc>
                <a:tc>
                  <a:txBody>
                    <a:bodyPr/>
                    <a:lstStyle/>
                    <a:p>
                      <a:pPr algn="ctr" fontAlgn="ctr"/>
                      <a:r>
                        <a:rPr lang="ru-RU" sz="800" b="1" i="0" u="none" strike="noStrike" dirty="0">
                          <a:solidFill>
                            <a:srgbClr val="000000"/>
                          </a:solidFill>
                          <a:effectLst/>
                          <a:latin typeface="Arial Narrow" panose="020B0606020202030204" pitchFamily="34" charset="0"/>
                        </a:rPr>
                        <a:t>17 082</a:t>
                      </a:r>
                    </a:p>
                  </a:txBody>
                  <a:tcPr marL="9525" marR="9525" marT="9525" marB="0" anchor="ctr">
                    <a:lnL w="12700" cap="flat" cmpd="sng" algn="ctr">
                      <a:solidFill>
                        <a:schemeClr val="tx1"/>
                      </a:solidFill>
                      <a:prstDash val="solid"/>
                      <a:round/>
                      <a:headEnd type="none" w="med" len="med"/>
                      <a:tailEnd type="none" w="med" len="med"/>
                    </a:lnL>
                    <a:lnB w="12700" cap="flat" cmpd="sng" algn="ctr">
                      <a:solidFill>
                        <a:schemeClr val="tx1"/>
                      </a:solidFill>
                      <a:prstDash val="solid"/>
                      <a:round/>
                      <a:headEnd type="none" w="med" len="med"/>
                      <a:tailEnd type="none" w="med" len="med"/>
                    </a:lnB>
                    <a:noFill/>
                  </a:tcPr>
                </a:tc>
                <a:tc>
                  <a:txBody>
                    <a:bodyPr/>
                    <a:lstStyle/>
                    <a:p>
                      <a:pPr algn="ctr" fontAlgn="ctr"/>
                      <a:r>
                        <a:rPr lang="ru-RU" sz="800" b="1" i="0" u="none" strike="noStrike" dirty="0">
                          <a:solidFill>
                            <a:srgbClr val="000000"/>
                          </a:solidFill>
                          <a:effectLst/>
                          <a:latin typeface="Arial Narrow" panose="020B0606020202030204" pitchFamily="34" charset="0"/>
                        </a:rPr>
                        <a:t>3 469</a:t>
                      </a:r>
                    </a:p>
                  </a:txBody>
                  <a:tcPr marL="9525" marR="9525" marT="9525" marB="0" anchor="ctr">
                    <a:lnB w="12700" cap="flat" cmpd="sng" algn="ctr">
                      <a:solidFill>
                        <a:schemeClr val="tx1"/>
                      </a:solidFill>
                      <a:prstDash val="solid"/>
                      <a:round/>
                      <a:headEnd type="none" w="med" len="med"/>
                      <a:tailEnd type="none" w="med" len="med"/>
                    </a:lnB>
                    <a:noFill/>
                  </a:tcPr>
                </a:tc>
                <a:tc>
                  <a:txBody>
                    <a:bodyPr/>
                    <a:lstStyle/>
                    <a:p>
                      <a:pPr algn="ctr" fontAlgn="ctr"/>
                      <a:r>
                        <a:rPr lang="ru-RU" sz="800" b="1" i="0" u="none" strike="noStrike" dirty="0">
                          <a:solidFill>
                            <a:srgbClr val="000000"/>
                          </a:solidFill>
                          <a:effectLst/>
                          <a:latin typeface="Arial Narrow" panose="020B0606020202030204" pitchFamily="34" charset="0"/>
                        </a:rPr>
                        <a:t>3 958</a:t>
                      </a:r>
                    </a:p>
                  </a:txBody>
                  <a:tcPr marL="9525" marR="9525" marT="9525" marB="0" anchor="ctr">
                    <a:lnB w="12700" cap="flat" cmpd="sng" algn="ctr">
                      <a:solidFill>
                        <a:schemeClr val="tx1"/>
                      </a:solidFill>
                      <a:prstDash val="solid"/>
                      <a:round/>
                      <a:headEnd type="none" w="med" len="med"/>
                      <a:tailEnd type="none" w="med" len="med"/>
                    </a:lnB>
                    <a:noFill/>
                  </a:tcPr>
                </a:tc>
                <a:tc>
                  <a:txBody>
                    <a:bodyPr/>
                    <a:lstStyle/>
                    <a:p>
                      <a:pPr algn="ctr" fontAlgn="ctr"/>
                      <a:r>
                        <a:rPr lang="ru-RU" sz="800" b="1" i="0" u="none" strike="noStrike" dirty="0">
                          <a:solidFill>
                            <a:srgbClr val="000000"/>
                          </a:solidFill>
                          <a:effectLst/>
                          <a:latin typeface="Arial Narrow" panose="020B0606020202030204" pitchFamily="34" charset="0"/>
                        </a:rPr>
                        <a:t>4 706</a:t>
                      </a:r>
                    </a:p>
                  </a:txBody>
                  <a:tcPr marL="9525" marR="9525" marT="9525" marB="0" anchor="ctr">
                    <a:lnB w="12700" cap="flat" cmpd="sng" algn="ctr">
                      <a:solidFill>
                        <a:schemeClr val="tx1"/>
                      </a:solidFill>
                      <a:prstDash val="solid"/>
                      <a:round/>
                      <a:headEnd type="none" w="med" len="med"/>
                      <a:tailEnd type="none" w="med" len="med"/>
                    </a:lnB>
                    <a:noFill/>
                  </a:tcPr>
                </a:tc>
                <a:tc>
                  <a:txBody>
                    <a:bodyPr/>
                    <a:lstStyle/>
                    <a:p>
                      <a:pPr algn="ctr" fontAlgn="ctr"/>
                      <a:r>
                        <a:rPr lang="ru-RU" sz="800" b="1" i="0" u="none" strike="noStrike" dirty="0">
                          <a:solidFill>
                            <a:srgbClr val="000000"/>
                          </a:solidFill>
                          <a:effectLst/>
                          <a:latin typeface="Arial Narrow" panose="020B0606020202030204" pitchFamily="34" charset="0"/>
                        </a:rPr>
                        <a:t>4 949</a:t>
                      </a:r>
                    </a:p>
                  </a:txBody>
                  <a:tcPr marL="9525" marR="9525" marT="9525" marB="0" anchor="ctr">
                    <a:lnB w="12700" cap="flat" cmpd="sng" algn="ctr">
                      <a:solidFill>
                        <a:schemeClr val="tx1"/>
                      </a:solidFill>
                      <a:prstDash val="solid"/>
                      <a:round/>
                      <a:headEnd type="none" w="med" len="med"/>
                      <a:tailEnd type="none" w="med" len="med"/>
                    </a:lnB>
                    <a:noFill/>
                  </a:tcPr>
                </a:tc>
                <a:tc>
                  <a:txBody>
                    <a:bodyPr/>
                    <a:lstStyle/>
                    <a:p>
                      <a:pPr algn="ctr" fontAlgn="ctr"/>
                      <a:r>
                        <a:rPr lang="ru-RU" sz="800" b="1" i="0" u="none" strike="noStrike" dirty="0">
                          <a:solidFill>
                            <a:srgbClr val="000000"/>
                          </a:solidFill>
                          <a:effectLst/>
                          <a:latin typeface="Arial Narrow" panose="020B0606020202030204" pitchFamily="34" charset="0"/>
                        </a:rPr>
                        <a:t>24,8%</a:t>
                      </a:r>
                    </a:p>
                  </a:txBody>
                  <a:tcPr marL="9525" marR="9525" marT="9525" marB="0" anchor="ctr">
                    <a:lnB w="12700"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3063250630"/>
                  </a:ext>
                </a:extLst>
              </a:tr>
              <a:tr h="152142">
                <a:tc gridSpan="14">
                  <a:txBody>
                    <a:bodyPr/>
                    <a:lstStyle/>
                    <a:p>
                      <a:pPr algn="ctr" fontAlgn="b"/>
                      <a:r>
                        <a:rPr lang="ru-RU" sz="900" b="1" i="0" u="none" strike="noStrike" dirty="0">
                          <a:solidFill>
                            <a:schemeClr val="accent6">
                              <a:lumMod val="50000"/>
                            </a:schemeClr>
                          </a:solidFill>
                          <a:effectLst/>
                          <a:latin typeface="Arial Narrow" panose="020B0606020202030204" pitchFamily="34" charset="0"/>
                        </a:rPr>
                        <a:t>ПЕССИМИСТІК СЦЕНАРИЙ</a:t>
                      </a:r>
                      <a:endParaRPr lang="en-US" sz="900" b="1" i="0" u="none" strike="noStrike" dirty="0">
                        <a:solidFill>
                          <a:schemeClr val="accent6">
                            <a:lumMod val="50000"/>
                          </a:schemeClr>
                        </a:solidFill>
                        <a:effectLst/>
                        <a:latin typeface="Arial Narrow" panose="020B0606020202030204" pitchFamily="34" charset="0"/>
                      </a:endParaRPr>
                    </a:p>
                  </a:txBody>
                  <a:tcPr marL="9525" marR="9525" marT="0" marB="0" anchor="ct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accent6">
                        <a:lumMod val="50000"/>
                        <a:alpha val="40000"/>
                      </a:schemeClr>
                    </a:solidFill>
                  </a:tcPr>
                </a:tc>
                <a:tc hMerge="1">
                  <a:txBody>
                    <a:bodyPr/>
                    <a:lstStyle/>
                    <a:p>
                      <a:pPr algn="ctr" fontAlgn="b"/>
                      <a:endParaRPr lang="ru-KZ" sz="800" b="0" i="0" u="none" strike="noStrike" cap="none" dirty="0">
                        <a:solidFill>
                          <a:srgbClr val="007F76"/>
                        </a:solidFill>
                        <a:effectLst/>
                        <a:latin typeface="Arial Narrow" panose="020B0606020202030204" pitchFamily="34" charset="0"/>
                        <a:ea typeface="+mn-ea"/>
                        <a:cs typeface="+mn-cs"/>
                        <a:sym typeface="Arial"/>
                      </a:endParaRPr>
                    </a:p>
                  </a:txBody>
                  <a:tcPr marL="9525" marR="9525" marT="0" marB="0" anchor="ct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007F76">
                        <a:alpha val="20000"/>
                      </a:srgbClr>
                    </a:solidFill>
                  </a:tcPr>
                </a:tc>
                <a:tc hMerge="1">
                  <a:txBody>
                    <a:bodyPr/>
                    <a:lstStyle/>
                    <a:p>
                      <a:pPr marL="72000" algn="l" fontAlgn="ctr"/>
                      <a:endParaRPr lang="ru-RU" sz="800" b="0" i="0" u="none" strike="noStrike" cap="none" dirty="0">
                        <a:solidFill>
                          <a:srgbClr val="007F76"/>
                        </a:solidFill>
                        <a:effectLst/>
                        <a:latin typeface="Arial Narrow" panose="020B0606020202030204" pitchFamily="34" charset="0"/>
                        <a:ea typeface="+mn-ea"/>
                        <a:cs typeface="+mn-cs"/>
                        <a:sym typeface="Arial"/>
                      </a:endParaRPr>
                    </a:p>
                  </a:txBody>
                  <a:tcPr marL="9525" marR="9525" marT="0" marB="0" anchor="ctr">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007F76">
                        <a:alpha val="20000"/>
                      </a:srgbClr>
                    </a:solidFill>
                  </a:tcPr>
                </a:tc>
                <a:tc hMerge="1">
                  <a:txBody>
                    <a:bodyPr/>
                    <a:lstStyle/>
                    <a:p>
                      <a:pPr algn="ctr" fontAlgn="b"/>
                      <a:endParaRPr lang="ru-KZ" sz="800" b="0" i="0" u="none" strike="noStrike" cap="none" dirty="0">
                        <a:solidFill>
                          <a:schemeClr val="tx1"/>
                        </a:solidFill>
                        <a:effectLst/>
                        <a:latin typeface="Arial Narrow" panose="020B0606020202030204" pitchFamily="34" charset="0"/>
                        <a:ea typeface="+mn-ea"/>
                        <a:cs typeface="+mn-cs"/>
                        <a:sym typeface="Arial"/>
                      </a:endParaRPr>
                    </a:p>
                  </a:txBody>
                  <a:tcPr marL="9525" marR="9525" marT="0" marB="0" anchor="ctr">
                    <a:lnL w="12700" cap="flat" cmpd="sng" algn="ctr">
                      <a:solidFill>
                        <a:schemeClr val="tx1"/>
                      </a:solidFill>
                      <a:prstDash val="solid"/>
                      <a:round/>
                      <a:headEnd type="none" w="med" len="med"/>
                      <a:tailEnd type="none" w="med" len="med"/>
                    </a:lnL>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50000"/>
                        <a:alpha val="20000"/>
                      </a:schemeClr>
                    </a:solidFill>
                  </a:tcPr>
                </a:tc>
                <a:tc hMerge="1">
                  <a:txBody>
                    <a:bodyPr/>
                    <a:lstStyle/>
                    <a:p>
                      <a:pPr algn="ctr" fontAlgn="b"/>
                      <a:endParaRPr lang="ru-KZ" sz="800" b="0" i="0" u="none" strike="noStrike" cap="none">
                        <a:solidFill>
                          <a:schemeClr val="tx1"/>
                        </a:solidFill>
                        <a:effectLst/>
                        <a:latin typeface="Arial Narrow" panose="020B0606020202030204" pitchFamily="34" charset="0"/>
                        <a:ea typeface="+mn-ea"/>
                        <a:cs typeface="+mn-cs"/>
                        <a:sym typeface="Arial"/>
                      </a:endParaRPr>
                    </a:p>
                  </a:txBody>
                  <a:tcPr marL="9525" marR="9525" marT="0" marB="0" anchor="ct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50000"/>
                        <a:alpha val="20000"/>
                      </a:schemeClr>
                    </a:solidFill>
                  </a:tcPr>
                </a:tc>
                <a:tc hMerge="1">
                  <a:txBody>
                    <a:bodyPr/>
                    <a:lstStyle/>
                    <a:p>
                      <a:pPr algn="ctr" fontAlgn="b"/>
                      <a:endParaRPr lang="ru-KZ" sz="800" b="0" i="0" u="none" strike="noStrike" cap="none" dirty="0">
                        <a:solidFill>
                          <a:schemeClr val="tx1"/>
                        </a:solidFill>
                        <a:effectLst/>
                        <a:latin typeface="Arial Narrow" panose="020B0606020202030204" pitchFamily="34" charset="0"/>
                        <a:ea typeface="+mn-ea"/>
                        <a:cs typeface="+mn-cs"/>
                        <a:sym typeface="Arial"/>
                      </a:endParaRPr>
                    </a:p>
                  </a:txBody>
                  <a:tcPr marL="9525" marR="9525" marT="0" marB="0" anchor="ct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50000"/>
                        <a:alpha val="20000"/>
                      </a:schemeClr>
                    </a:solidFill>
                  </a:tcPr>
                </a:tc>
                <a:tc hMerge="1">
                  <a:txBody>
                    <a:bodyPr/>
                    <a:lstStyle/>
                    <a:p>
                      <a:pPr algn="ctr" fontAlgn="b"/>
                      <a:endParaRPr lang="ru-KZ" sz="800" b="0" i="0" u="none" strike="noStrike" cap="none" dirty="0">
                        <a:solidFill>
                          <a:schemeClr val="tx1"/>
                        </a:solidFill>
                        <a:effectLst/>
                        <a:latin typeface="Arial Narrow" panose="020B0606020202030204" pitchFamily="34" charset="0"/>
                        <a:ea typeface="+mn-ea"/>
                        <a:cs typeface="+mn-cs"/>
                        <a:sym typeface="Arial"/>
                      </a:endParaRPr>
                    </a:p>
                  </a:txBody>
                  <a:tcPr marL="9525" marR="9525" marT="0" marB="0" anchor="ct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50000"/>
                        <a:alpha val="20000"/>
                      </a:schemeClr>
                    </a:solidFill>
                  </a:tcPr>
                </a:tc>
                <a:tc hMerge="1">
                  <a:txBody>
                    <a:bodyPr/>
                    <a:lstStyle/>
                    <a:p>
                      <a:pPr algn="ctr" fontAlgn="b"/>
                      <a:endParaRPr lang="ru-KZ" sz="800" b="0" i="0" u="none" strike="noStrike" cap="none">
                        <a:solidFill>
                          <a:schemeClr val="tx1"/>
                        </a:solidFill>
                        <a:effectLst/>
                        <a:latin typeface="Arial Narrow" panose="020B0606020202030204" pitchFamily="34" charset="0"/>
                        <a:ea typeface="+mn-ea"/>
                        <a:cs typeface="+mn-cs"/>
                        <a:sym typeface="Arial"/>
                      </a:endParaRPr>
                    </a:p>
                  </a:txBody>
                  <a:tcPr marL="9525" marR="9525" marT="0" marB="0" anchor="ctr">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50000"/>
                        <a:alpha val="20000"/>
                      </a:schemeClr>
                    </a:solidFill>
                  </a:tcPr>
                </a:tc>
                <a:tc hMerge="1">
                  <a:txBody>
                    <a:bodyPr/>
                    <a:lstStyle/>
                    <a:p>
                      <a:pPr algn="ctr" fontAlgn="ctr"/>
                      <a:endParaRPr lang="ru-KZ" sz="800" b="0" i="0" u="none" strike="noStrike" cap="none" dirty="0">
                        <a:solidFill>
                          <a:srgbClr val="007F76"/>
                        </a:solidFill>
                        <a:effectLst/>
                        <a:latin typeface="Arial Narrow" panose="020B0606020202030204" pitchFamily="34" charset="0"/>
                        <a:ea typeface="+mn-ea"/>
                        <a:cs typeface="+mn-cs"/>
                        <a:sym typeface="Arial"/>
                      </a:endParaRPr>
                    </a:p>
                  </a:txBody>
                  <a:tcPr marL="9525" marR="9525" marT="0" marB="0" anchor="ctr">
                    <a:lnL w="12700" cap="flat" cmpd="sng" algn="ctr">
                      <a:solidFill>
                        <a:schemeClr val="tx1"/>
                      </a:solidFill>
                      <a:prstDash val="solid"/>
                      <a:round/>
                      <a:headEnd type="none" w="med" len="med"/>
                      <a:tailEnd type="none" w="med" len="med"/>
                    </a:lnL>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007F76">
                        <a:alpha val="20000"/>
                      </a:srgbClr>
                    </a:solidFill>
                  </a:tcPr>
                </a:tc>
                <a:tc hMerge="1">
                  <a:txBody>
                    <a:bodyPr/>
                    <a:lstStyle/>
                    <a:p>
                      <a:pPr algn="ctr" fontAlgn="ctr"/>
                      <a:endParaRPr lang="ru-KZ" sz="800" b="0" i="0" u="none" strike="noStrike" cap="none" dirty="0">
                        <a:solidFill>
                          <a:schemeClr val="tx1"/>
                        </a:solidFill>
                        <a:effectLst/>
                        <a:latin typeface="Arial Narrow" panose="020B0606020202030204" pitchFamily="34" charset="0"/>
                        <a:ea typeface="+mn-ea"/>
                        <a:cs typeface="+mn-cs"/>
                        <a:sym typeface="Arial"/>
                      </a:endParaRPr>
                    </a:p>
                  </a:txBody>
                  <a:tcPr marL="9525" marR="9525" marT="0" marB="0" anchor="ct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50000"/>
                        <a:alpha val="20000"/>
                      </a:schemeClr>
                    </a:solidFill>
                  </a:tcPr>
                </a:tc>
                <a:tc hMerge="1">
                  <a:txBody>
                    <a:bodyPr/>
                    <a:lstStyle/>
                    <a:p>
                      <a:pPr algn="ctr" fontAlgn="ctr"/>
                      <a:endParaRPr lang="ru-KZ" sz="800" b="0" i="0" u="none" strike="noStrike" cap="none" dirty="0">
                        <a:solidFill>
                          <a:srgbClr val="007F76"/>
                        </a:solidFill>
                        <a:effectLst/>
                        <a:latin typeface="Arial Narrow" panose="020B0606020202030204" pitchFamily="34" charset="0"/>
                        <a:ea typeface="+mn-ea"/>
                        <a:cs typeface="+mn-cs"/>
                        <a:sym typeface="Arial"/>
                      </a:endParaRPr>
                    </a:p>
                  </a:txBody>
                  <a:tcPr marL="9525" marR="9525" marT="0" marB="0" anchor="ct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007F76">
                        <a:alpha val="20000"/>
                      </a:srgbClr>
                    </a:solidFill>
                  </a:tcPr>
                </a:tc>
                <a:tc hMerge="1">
                  <a:txBody>
                    <a:bodyPr/>
                    <a:lstStyle/>
                    <a:p>
                      <a:pPr algn="ctr" fontAlgn="ctr"/>
                      <a:endParaRPr lang="ru-KZ" sz="800" b="0" i="0" u="none" strike="noStrike" cap="none" dirty="0">
                        <a:solidFill>
                          <a:srgbClr val="007F76"/>
                        </a:solidFill>
                        <a:effectLst/>
                        <a:latin typeface="Arial Narrow" panose="020B0606020202030204" pitchFamily="34" charset="0"/>
                        <a:ea typeface="+mn-ea"/>
                        <a:cs typeface="+mn-cs"/>
                        <a:sym typeface="Arial"/>
                      </a:endParaRPr>
                    </a:p>
                  </a:txBody>
                  <a:tcPr marL="9525" marR="9525" marT="0" marB="0" anchor="ct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007F76">
                        <a:alpha val="20000"/>
                      </a:srgbClr>
                    </a:solidFill>
                  </a:tcPr>
                </a:tc>
                <a:tc hMerge="1">
                  <a:txBody>
                    <a:bodyPr/>
                    <a:lstStyle/>
                    <a:p>
                      <a:pPr algn="ctr" fontAlgn="ctr"/>
                      <a:endParaRPr lang="ru-KZ" sz="800" b="0" i="0" u="none" strike="noStrike" cap="none" dirty="0">
                        <a:solidFill>
                          <a:srgbClr val="007F76"/>
                        </a:solidFill>
                        <a:effectLst/>
                        <a:latin typeface="Arial Narrow" panose="020B0606020202030204" pitchFamily="34" charset="0"/>
                        <a:ea typeface="+mn-ea"/>
                        <a:cs typeface="+mn-cs"/>
                        <a:sym typeface="Arial"/>
                      </a:endParaRPr>
                    </a:p>
                  </a:txBody>
                  <a:tcPr marL="9525" marR="9525" marT="0" marB="0" anchor="ct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007F76">
                        <a:alpha val="20000"/>
                      </a:srgbClr>
                    </a:solidFill>
                  </a:tcPr>
                </a:tc>
                <a:tc hMerge="1">
                  <a:txBody>
                    <a:bodyPr/>
                    <a:lstStyle/>
                    <a:p>
                      <a:pPr algn="ctr" fontAlgn="ctr"/>
                      <a:endParaRPr lang="ru-KZ" sz="800" b="0" i="0" u="none" strike="noStrike" cap="none" dirty="0">
                        <a:solidFill>
                          <a:srgbClr val="007F76"/>
                        </a:solidFill>
                        <a:effectLst/>
                        <a:latin typeface="Arial Narrow" panose="020B0606020202030204" pitchFamily="34" charset="0"/>
                        <a:ea typeface="+mn-ea"/>
                        <a:cs typeface="+mn-cs"/>
                        <a:sym typeface="Arial"/>
                      </a:endParaRPr>
                    </a:p>
                  </a:txBody>
                  <a:tcPr marL="9525" marR="9525" marT="0" marB="0" anchor="ct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007F76">
                        <a:alpha val="20000"/>
                      </a:srgbClr>
                    </a:solidFill>
                  </a:tcPr>
                </a:tc>
                <a:extLst>
                  <a:ext uri="{0D108BD9-81ED-4DB2-BD59-A6C34878D82A}">
                    <a16:rowId xmlns:a16="http://schemas.microsoft.com/office/drawing/2014/main" val="2562410137"/>
                  </a:ext>
                </a:extLst>
              </a:tr>
              <a:tr h="144837">
                <a:tc>
                  <a:txBody>
                    <a:bodyPr/>
                    <a:lstStyle/>
                    <a:p>
                      <a:pPr algn="ctr" fontAlgn="b"/>
                      <a:r>
                        <a:rPr lang="ru-RU" sz="800" u="none" strike="noStrike" dirty="0">
                          <a:solidFill>
                            <a:schemeClr val="accent6">
                              <a:lumMod val="50000"/>
                            </a:schemeClr>
                          </a:solidFill>
                          <a:effectLst/>
                          <a:latin typeface="Arial Narrow" panose="020B0606020202030204" pitchFamily="34" charset="0"/>
                        </a:rPr>
                        <a:t>1</a:t>
                      </a:r>
                      <a:endParaRPr lang="en-US" sz="800" b="0" i="0" u="none" strike="noStrike" dirty="0">
                        <a:solidFill>
                          <a:schemeClr val="accent6">
                            <a:lumMod val="50000"/>
                          </a:schemeClr>
                        </a:solidFill>
                        <a:effectLst/>
                        <a:latin typeface="Arial Narrow" panose="020B0606020202030204" pitchFamily="34" charset="0"/>
                      </a:endParaRPr>
                    </a:p>
                  </a:txBody>
                  <a:tcPr marL="9525" marR="9525" marT="0" marB="0" anchor="ctr">
                    <a:lnT w="12700" cap="flat" cmpd="sng" algn="ctr">
                      <a:solidFill>
                        <a:schemeClr val="tx1"/>
                      </a:solidFill>
                      <a:prstDash val="solid"/>
                      <a:round/>
                      <a:headEnd type="none" w="med" len="med"/>
                      <a:tailEnd type="none" w="med" len="med"/>
                    </a:lnT>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5414-9</a:t>
                      </a:r>
                    </a:p>
                  </a:txBody>
                  <a:tcPr marL="9525" marR="9525" marT="9525" marB="0" anchor="ctr">
                    <a:lnT w="12700" cap="flat" cmpd="sng" algn="ctr">
                      <a:solidFill>
                        <a:schemeClr val="tx1"/>
                      </a:solidFill>
                      <a:prstDash val="solid"/>
                      <a:round/>
                      <a:headEnd type="none" w="med" len="med"/>
                      <a:tailEnd type="none" w="med" len="med"/>
                    </a:lnT>
                    <a:solidFill>
                      <a:schemeClr val="accent6">
                        <a:lumMod val="50000"/>
                        <a:alpha val="1000"/>
                      </a:schemeClr>
                    </a:solidFill>
                  </a:tcPr>
                </a:tc>
                <a:tc>
                  <a:txBody>
                    <a:bodyPr/>
                    <a:lstStyle/>
                    <a:p>
                      <a:pPr marL="72000" algn="l" fontAlgn="ctr"/>
                      <a:r>
                        <a:rPr lang="ru-RU" sz="800" b="0" i="0" u="none" strike="noStrike" dirty="0" err="1">
                          <a:solidFill>
                            <a:srgbClr val="000000"/>
                          </a:solidFill>
                          <a:effectLst/>
                          <a:latin typeface="Arial Narrow" panose="020B0606020202030204" pitchFamily="34" charset="0"/>
                        </a:rPr>
                        <a:t>Күзетшілер</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инкассаторлар</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және</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тектес</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қызметтер</a:t>
                      </a:r>
                      <a:endParaRPr lang="ru-RU" sz="800" b="0" i="0" u="none" strike="noStrike" dirty="0">
                        <a:solidFill>
                          <a:srgbClr val="000000"/>
                        </a:solidFill>
                        <a:effectLst/>
                        <a:latin typeface="Arial Narrow" panose="020B0606020202030204" pitchFamily="34" charset="0"/>
                      </a:endParaRPr>
                    </a:p>
                  </a:txBody>
                  <a:tcPr marL="9525" marR="9525" marT="9525" marB="0" anchor="ctr">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2 737</a:t>
                      </a:r>
                    </a:p>
                  </a:txBody>
                  <a:tcPr marL="9525" marR="9525" marT="9525" marB="0" anchor="ctr">
                    <a:lnL w="12700" cap="flat" cmpd="sng" algn="ctr">
                      <a:solidFill>
                        <a:schemeClr val="tx1"/>
                      </a:solidFill>
                      <a:prstDash val="solid"/>
                      <a:round/>
                      <a:headEnd type="none" w="med" len="med"/>
                      <a:tailEnd type="none" w="med" len="med"/>
                    </a:lnL>
                    <a:lnT w="12700" cap="flat" cmpd="sng" algn="ctr">
                      <a:solidFill>
                        <a:schemeClr val="tx1"/>
                      </a:solidFill>
                      <a:prstDash val="solid"/>
                      <a:round/>
                      <a:headEnd type="none" w="med" len="med"/>
                      <a:tailEnd type="none" w="med" len="med"/>
                    </a:lnT>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526</a:t>
                      </a:r>
                    </a:p>
                  </a:txBody>
                  <a:tcPr marL="9525" marR="9525" marT="9525" marB="0" anchor="ctr">
                    <a:lnT w="12700" cap="flat" cmpd="sng" algn="ctr">
                      <a:solidFill>
                        <a:schemeClr val="tx1"/>
                      </a:solidFill>
                      <a:prstDash val="solid"/>
                      <a:round/>
                      <a:headEnd type="none" w="med" len="med"/>
                      <a:tailEnd type="none" w="med" len="med"/>
                    </a:lnT>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706</a:t>
                      </a:r>
                    </a:p>
                  </a:txBody>
                  <a:tcPr marL="9525" marR="9525" marT="9525" marB="0" anchor="ctr">
                    <a:lnT w="12700" cap="flat" cmpd="sng" algn="ctr">
                      <a:solidFill>
                        <a:schemeClr val="tx1"/>
                      </a:solidFill>
                      <a:prstDash val="solid"/>
                      <a:round/>
                      <a:headEnd type="none" w="med" len="med"/>
                      <a:tailEnd type="none" w="med" len="med"/>
                    </a:lnT>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686</a:t>
                      </a:r>
                    </a:p>
                  </a:txBody>
                  <a:tcPr marL="9525" marR="9525" marT="9525" marB="0" anchor="ctr">
                    <a:lnT w="12700" cap="flat" cmpd="sng" algn="ctr">
                      <a:solidFill>
                        <a:schemeClr val="tx1"/>
                      </a:solidFill>
                      <a:prstDash val="solid"/>
                      <a:round/>
                      <a:headEnd type="none" w="med" len="med"/>
                      <a:tailEnd type="none" w="med" len="med"/>
                    </a:lnT>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819</a:t>
                      </a:r>
                    </a:p>
                  </a:txBody>
                  <a:tcPr marL="9525" marR="9525" marT="9525" marB="0" anchor="ctr">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3 879</a:t>
                      </a:r>
                    </a:p>
                  </a:txBody>
                  <a:tcPr marL="9525" marR="9525" marT="9525" marB="0" anchor="ctr">
                    <a:lnL w="12700" cap="flat" cmpd="sng" algn="ctr">
                      <a:solidFill>
                        <a:schemeClr val="tx1"/>
                      </a:solidFill>
                      <a:prstDash val="solid"/>
                      <a:round/>
                      <a:headEnd type="none" w="med" len="med"/>
                      <a:tailEnd type="none" w="med" len="med"/>
                    </a:lnL>
                    <a:lnT w="12700" cap="flat" cmpd="sng" algn="ctr">
                      <a:solidFill>
                        <a:schemeClr val="tx1"/>
                      </a:solidFill>
                      <a:prstDash val="solid"/>
                      <a:round/>
                      <a:headEnd type="none" w="med" len="med"/>
                      <a:tailEnd type="none" w="med" len="med"/>
                    </a:lnT>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805</a:t>
                      </a:r>
                    </a:p>
                  </a:txBody>
                  <a:tcPr marL="9525" marR="9525" marT="9525" marB="0" anchor="ctr">
                    <a:lnT w="12700" cap="flat" cmpd="sng" algn="ctr">
                      <a:solidFill>
                        <a:schemeClr val="tx1"/>
                      </a:solidFill>
                      <a:prstDash val="solid"/>
                      <a:round/>
                      <a:headEnd type="none" w="med" len="med"/>
                      <a:tailEnd type="none" w="med" len="med"/>
                    </a:lnT>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948</a:t>
                      </a:r>
                    </a:p>
                  </a:txBody>
                  <a:tcPr marL="9525" marR="9525" marT="9525" marB="0" anchor="ctr">
                    <a:lnT w="12700" cap="flat" cmpd="sng" algn="ctr">
                      <a:solidFill>
                        <a:schemeClr val="tx1"/>
                      </a:solidFill>
                      <a:prstDash val="solid"/>
                      <a:round/>
                      <a:headEnd type="none" w="med" len="med"/>
                      <a:tailEnd type="none" w="med" len="med"/>
                    </a:lnT>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1 060</a:t>
                      </a:r>
                    </a:p>
                  </a:txBody>
                  <a:tcPr marL="9525" marR="9525" marT="9525" marB="0" anchor="ctr">
                    <a:lnT w="12700" cap="flat" cmpd="sng" algn="ctr">
                      <a:solidFill>
                        <a:schemeClr val="tx1"/>
                      </a:solidFill>
                      <a:prstDash val="solid"/>
                      <a:round/>
                      <a:headEnd type="none" w="med" len="med"/>
                      <a:tailEnd type="none" w="med" len="med"/>
                    </a:lnT>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1 066</a:t>
                      </a:r>
                    </a:p>
                  </a:txBody>
                  <a:tcPr marL="9525" marR="9525" marT="9525" marB="0" anchor="ctr">
                    <a:lnT w="12700" cap="flat" cmpd="sng" algn="ctr">
                      <a:solidFill>
                        <a:schemeClr val="tx1"/>
                      </a:solidFill>
                      <a:prstDash val="solid"/>
                      <a:round/>
                      <a:headEnd type="none" w="med" len="med"/>
                      <a:tailEnd type="none" w="med" len="med"/>
                    </a:lnT>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5,9%</a:t>
                      </a:r>
                    </a:p>
                  </a:txBody>
                  <a:tcPr marL="9525" marR="9525" marT="9525" marB="0" anchor="ctr">
                    <a:lnT w="12700" cap="flat" cmpd="sng" algn="ctr">
                      <a:solidFill>
                        <a:schemeClr val="tx1"/>
                      </a:solidFill>
                      <a:prstDash val="solid"/>
                      <a:round/>
                      <a:headEnd type="none" w="med" len="med"/>
                      <a:tailEnd type="none" w="med" len="med"/>
                    </a:lnT>
                    <a:solidFill>
                      <a:schemeClr val="accent6">
                        <a:lumMod val="50000"/>
                        <a:alpha val="1000"/>
                      </a:schemeClr>
                    </a:solidFill>
                  </a:tcPr>
                </a:tc>
                <a:extLst>
                  <a:ext uri="{0D108BD9-81ED-4DB2-BD59-A6C34878D82A}">
                    <a16:rowId xmlns:a16="http://schemas.microsoft.com/office/drawing/2014/main" val="1295061941"/>
                  </a:ext>
                </a:extLst>
              </a:tr>
              <a:tr h="144837">
                <a:tc>
                  <a:txBody>
                    <a:bodyPr/>
                    <a:lstStyle/>
                    <a:p>
                      <a:pPr algn="ctr" fontAlgn="b"/>
                      <a:r>
                        <a:rPr lang="ru-RU" sz="800" b="0" i="0" u="none" strike="noStrike" dirty="0">
                          <a:solidFill>
                            <a:schemeClr val="accent6">
                              <a:lumMod val="50000"/>
                            </a:schemeClr>
                          </a:solidFill>
                          <a:effectLst/>
                          <a:latin typeface="Arial Narrow" panose="020B0606020202030204" pitchFamily="34" charset="0"/>
                        </a:rPr>
                        <a:t>2</a:t>
                      </a:r>
                      <a:endParaRPr lang="en-US" sz="800" b="0" i="0" u="none" strike="noStrike" dirty="0">
                        <a:solidFill>
                          <a:schemeClr val="accent6">
                            <a:lumMod val="50000"/>
                          </a:schemeClr>
                        </a:solidFill>
                        <a:effectLst/>
                        <a:latin typeface="Arial Narrow" panose="020B0606020202030204" pitchFamily="34" charset="0"/>
                      </a:endParaRPr>
                    </a:p>
                  </a:txBody>
                  <a:tcPr marL="9525" marR="9525" marT="0" marB="0" anchor="ctr">
                    <a:solidFill>
                      <a:schemeClr val="accent6">
                        <a:lumMod val="75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9116-0</a:t>
                      </a:r>
                    </a:p>
                  </a:txBody>
                  <a:tcPr marL="9525" marR="9525" marT="9525" marB="0" anchor="ctr">
                    <a:solidFill>
                      <a:schemeClr val="accent6">
                        <a:lumMod val="75000"/>
                        <a:alpha val="20000"/>
                      </a:schemeClr>
                    </a:solidFill>
                  </a:tcPr>
                </a:tc>
                <a:tc>
                  <a:txBody>
                    <a:bodyPr/>
                    <a:lstStyle/>
                    <a:p>
                      <a:pPr marL="72000" algn="l" fontAlgn="ctr"/>
                      <a:r>
                        <a:rPr lang="ru-RU" sz="800" b="0" i="0" u="none" strike="noStrike" dirty="0">
                          <a:solidFill>
                            <a:srgbClr val="000000"/>
                          </a:solidFill>
                          <a:effectLst/>
                          <a:latin typeface="Arial Narrow" panose="020B0606020202030204" pitchFamily="34" charset="0"/>
                        </a:rPr>
                        <a:t>Аула </a:t>
                      </a:r>
                      <a:r>
                        <a:rPr lang="ru-RU" sz="800" b="0" i="0" u="none" strike="noStrike" dirty="0" err="1">
                          <a:solidFill>
                            <a:srgbClr val="000000"/>
                          </a:solidFill>
                          <a:effectLst/>
                          <a:latin typeface="Arial Narrow" panose="020B0606020202030204" pitchFamily="34" charset="0"/>
                        </a:rPr>
                        <a:t>сыпырушылар</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және</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ашық</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аумақтарды</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тазалаушылар</a:t>
                      </a:r>
                      <a:endParaRPr lang="ru-RU" sz="800" b="0" i="0" u="none" strike="noStrike" dirty="0">
                        <a:solidFill>
                          <a:srgbClr val="000000"/>
                        </a:solidFill>
                        <a:effectLst/>
                        <a:latin typeface="Arial Narrow" panose="020B0606020202030204" pitchFamily="34" charset="0"/>
                      </a:endParaRPr>
                    </a:p>
                  </a:txBody>
                  <a:tcPr marL="9525" marR="9525" marT="9525" marB="0" anchor="ctr">
                    <a:lnR w="12700" cap="flat" cmpd="sng" algn="ctr">
                      <a:solidFill>
                        <a:schemeClr val="tx1"/>
                      </a:solidFill>
                      <a:prstDash val="solid"/>
                      <a:round/>
                      <a:headEnd type="none" w="med" len="med"/>
                      <a:tailEnd type="none" w="med" len="med"/>
                    </a:lnR>
                    <a:solidFill>
                      <a:schemeClr val="accent6">
                        <a:lumMod val="75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2 027</a:t>
                      </a:r>
                    </a:p>
                  </a:txBody>
                  <a:tcPr marL="9525" marR="9525" marT="9525" marB="0" anchor="ctr">
                    <a:lnL w="12700" cap="flat" cmpd="sng" algn="ctr">
                      <a:solidFill>
                        <a:schemeClr val="tx1"/>
                      </a:solidFill>
                      <a:prstDash val="solid"/>
                      <a:round/>
                      <a:headEnd type="none" w="med" len="med"/>
                      <a:tailEnd type="none" w="med" len="med"/>
                    </a:lnL>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446</a:t>
                      </a:r>
                    </a:p>
                  </a:txBody>
                  <a:tcPr marL="9525" marR="9525" marT="9525" marB="0" anchor="c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560</a:t>
                      </a:r>
                    </a:p>
                  </a:txBody>
                  <a:tcPr marL="9525" marR="9525" marT="9525" marB="0" anchor="c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425</a:t>
                      </a:r>
                    </a:p>
                  </a:txBody>
                  <a:tcPr marL="9525" marR="9525" marT="9525" marB="0" anchor="c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596</a:t>
                      </a:r>
                    </a:p>
                  </a:txBody>
                  <a:tcPr marL="9525" marR="9525" marT="9525" marB="0" anchor="ctr">
                    <a:lnR w="12700" cap="flat" cmpd="sng" algn="ctr">
                      <a:solidFill>
                        <a:schemeClr val="tx1"/>
                      </a:solidFill>
                      <a:prstDash val="solid"/>
                      <a:round/>
                      <a:headEnd type="none" w="med" len="med"/>
                      <a:tailEnd type="none" w="med" len="med"/>
                    </a:ln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1 909</a:t>
                      </a:r>
                    </a:p>
                  </a:txBody>
                  <a:tcPr marL="9525" marR="9525" marT="9525" marB="0" anchor="ctr">
                    <a:lnL w="12700" cap="flat" cmpd="sng" algn="ctr">
                      <a:solidFill>
                        <a:schemeClr val="tx1"/>
                      </a:solidFill>
                      <a:prstDash val="solid"/>
                      <a:round/>
                      <a:headEnd type="none" w="med" len="med"/>
                      <a:tailEnd type="none" w="med" len="med"/>
                    </a:lnL>
                    <a:solidFill>
                      <a:schemeClr val="accent6">
                        <a:lumMod val="75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433</a:t>
                      </a:r>
                    </a:p>
                  </a:txBody>
                  <a:tcPr marL="9525" marR="9525" marT="9525" marB="0" anchor="c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376</a:t>
                      </a:r>
                    </a:p>
                  </a:txBody>
                  <a:tcPr marL="9525" marR="9525" marT="9525" marB="0" anchor="ctr">
                    <a:solidFill>
                      <a:schemeClr val="accent6">
                        <a:lumMod val="75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632</a:t>
                      </a:r>
                    </a:p>
                  </a:txBody>
                  <a:tcPr marL="9525" marR="9525" marT="9525" marB="0" anchor="ctr">
                    <a:solidFill>
                      <a:schemeClr val="accent6">
                        <a:lumMod val="75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468</a:t>
                      </a:r>
                    </a:p>
                  </a:txBody>
                  <a:tcPr marL="9525" marR="9525" marT="9525" marB="0" anchor="ctr">
                    <a:solidFill>
                      <a:schemeClr val="accent6">
                        <a:lumMod val="75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2,9%</a:t>
                      </a:r>
                    </a:p>
                  </a:txBody>
                  <a:tcPr marL="9525" marR="9525" marT="9525" marB="0" anchor="ctr">
                    <a:solidFill>
                      <a:schemeClr val="accent6">
                        <a:lumMod val="75000"/>
                        <a:alpha val="20000"/>
                      </a:schemeClr>
                    </a:solidFill>
                  </a:tcPr>
                </a:tc>
                <a:extLst>
                  <a:ext uri="{0D108BD9-81ED-4DB2-BD59-A6C34878D82A}">
                    <a16:rowId xmlns:a16="http://schemas.microsoft.com/office/drawing/2014/main" val="750895560"/>
                  </a:ext>
                </a:extLst>
              </a:tr>
              <a:tr h="144837">
                <a:tc>
                  <a:txBody>
                    <a:bodyPr/>
                    <a:lstStyle/>
                    <a:p>
                      <a:pPr algn="ctr" fontAlgn="b"/>
                      <a:r>
                        <a:rPr lang="ru-RU" sz="800" b="0" i="0" u="none" strike="noStrike" dirty="0">
                          <a:solidFill>
                            <a:schemeClr val="accent6">
                              <a:lumMod val="50000"/>
                            </a:schemeClr>
                          </a:solidFill>
                          <a:effectLst/>
                          <a:latin typeface="Arial Narrow" panose="020B0606020202030204" pitchFamily="34" charset="0"/>
                        </a:rPr>
                        <a:t>3</a:t>
                      </a:r>
                      <a:endParaRPr lang="en-US" sz="800" b="0" i="0" u="none" strike="noStrike" dirty="0">
                        <a:solidFill>
                          <a:schemeClr val="accent6">
                            <a:lumMod val="50000"/>
                          </a:schemeClr>
                        </a:solidFill>
                        <a:effectLst/>
                        <a:latin typeface="Arial Narrow" panose="020B0606020202030204" pitchFamily="34" charset="0"/>
                      </a:endParaRPr>
                    </a:p>
                  </a:txBody>
                  <a:tcPr marL="9525" marR="9525" marT="0"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7239-2</a:t>
                      </a:r>
                    </a:p>
                  </a:txBody>
                  <a:tcPr marL="9525" marR="9525" marT="9525" marB="0" anchor="ctr">
                    <a:solidFill>
                      <a:schemeClr val="accent6">
                        <a:lumMod val="50000"/>
                        <a:alpha val="1000"/>
                      </a:schemeClr>
                    </a:solidFill>
                  </a:tcPr>
                </a:tc>
                <a:tc>
                  <a:txBody>
                    <a:bodyPr/>
                    <a:lstStyle/>
                    <a:p>
                      <a:pPr marL="72000" algn="l" fontAlgn="ctr"/>
                      <a:r>
                        <a:rPr lang="ru-RU" sz="800" b="0" i="0" u="none" strike="noStrike" dirty="0" err="1">
                          <a:solidFill>
                            <a:srgbClr val="000000"/>
                          </a:solidFill>
                          <a:effectLst/>
                          <a:latin typeface="Arial Narrow" panose="020B0606020202030204" pitchFamily="34" charset="0"/>
                        </a:rPr>
                        <a:t>Өнеркәсіптік</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жабдықтардың</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слесарлары</a:t>
                      </a:r>
                      <a:endParaRPr lang="ru-RU" sz="800" b="0" i="0" u="none" strike="noStrike" dirty="0">
                        <a:solidFill>
                          <a:srgbClr val="000000"/>
                        </a:solidFill>
                        <a:effectLst/>
                        <a:latin typeface="Arial Narrow" panose="020B0606020202030204" pitchFamily="34" charset="0"/>
                      </a:endParaRPr>
                    </a:p>
                  </a:txBody>
                  <a:tcPr marL="9525" marR="9525" marT="9525" marB="0" anchor="ctr">
                    <a:lnR w="12700" cap="flat" cmpd="sng" algn="ctr">
                      <a:solidFill>
                        <a:schemeClr val="tx1"/>
                      </a:solidFill>
                      <a:prstDash val="solid"/>
                      <a:round/>
                      <a:headEnd type="none" w="med" len="med"/>
                      <a:tailEnd type="none" w="med" len="med"/>
                    </a:ln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1 578</a:t>
                      </a:r>
                    </a:p>
                  </a:txBody>
                  <a:tcPr marL="9525" marR="9525" marT="9525" marB="0" anchor="ctr">
                    <a:lnL w="12700" cap="flat" cmpd="sng" algn="ctr">
                      <a:solidFill>
                        <a:schemeClr val="tx1"/>
                      </a:solidFill>
                      <a:prstDash val="solid"/>
                      <a:round/>
                      <a:headEnd type="none" w="med" len="med"/>
                      <a:tailEnd type="none" w="med" len="med"/>
                    </a:lnL>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276</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421</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386</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495</a:t>
                      </a:r>
                    </a:p>
                  </a:txBody>
                  <a:tcPr marL="9525" marR="9525" marT="9525" marB="0" anchor="ctr">
                    <a:lnR w="12700" cap="flat" cmpd="sng" algn="ctr">
                      <a:solidFill>
                        <a:schemeClr val="tx1"/>
                      </a:solidFill>
                      <a:prstDash val="solid"/>
                      <a:round/>
                      <a:headEnd type="none" w="med" len="med"/>
                      <a:tailEnd type="none" w="med" len="med"/>
                    </a:ln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1 886</a:t>
                      </a:r>
                    </a:p>
                  </a:txBody>
                  <a:tcPr marL="9525" marR="9525" marT="9525" marB="0" anchor="ctr">
                    <a:lnL w="12700" cap="flat" cmpd="sng" algn="ctr">
                      <a:solidFill>
                        <a:schemeClr val="tx1"/>
                      </a:solidFill>
                      <a:prstDash val="solid"/>
                      <a:round/>
                      <a:headEnd type="none" w="med" len="med"/>
                      <a:tailEnd type="none" w="med" len="med"/>
                    </a:lnL>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466</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398</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488</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534</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2,9%</a:t>
                      </a:r>
                    </a:p>
                  </a:txBody>
                  <a:tcPr marL="9525" marR="9525" marT="9525" marB="0" anchor="ctr">
                    <a:solidFill>
                      <a:schemeClr val="accent6">
                        <a:lumMod val="50000"/>
                        <a:alpha val="1000"/>
                      </a:schemeClr>
                    </a:solidFill>
                  </a:tcPr>
                </a:tc>
                <a:extLst>
                  <a:ext uri="{0D108BD9-81ED-4DB2-BD59-A6C34878D82A}">
                    <a16:rowId xmlns:a16="http://schemas.microsoft.com/office/drawing/2014/main" val="761244194"/>
                  </a:ext>
                </a:extLst>
              </a:tr>
              <a:tr h="144837">
                <a:tc>
                  <a:txBody>
                    <a:bodyPr/>
                    <a:lstStyle/>
                    <a:p>
                      <a:pPr algn="ctr" fontAlgn="b"/>
                      <a:r>
                        <a:rPr lang="ru-RU" sz="800" b="0" i="0" u="none" strike="noStrike" dirty="0">
                          <a:solidFill>
                            <a:schemeClr val="accent6">
                              <a:lumMod val="50000"/>
                            </a:schemeClr>
                          </a:solidFill>
                          <a:effectLst/>
                          <a:latin typeface="Arial Narrow" panose="020B0606020202030204" pitchFamily="34" charset="0"/>
                        </a:rPr>
                        <a:t>4</a:t>
                      </a:r>
                      <a:endParaRPr lang="en-US" sz="800" b="0" i="0" u="none" strike="noStrike" dirty="0">
                        <a:solidFill>
                          <a:schemeClr val="accent6">
                            <a:lumMod val="50000"/>
                          </a:schemeClr>
                        </a:solidFill>
                        <a:effectLst/>
                        <a:latin typeface="Arial Narrow" panose="020B0606020202030204" pitchFamily="34" charset="0"/>
                      </a:endParaRPr>
                    </a:p>
                  </a:txBody>
                  <a:tcPr marL="9525" marR="9525" marT="0" marB="0" anchor="ctr">
                    <a:solidFill>
                      <a:schemeClr val="accent6">
                        <a:lumMod val="75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9112-9</a:t>
                      </a:r>
                    </a:p>
                  </a:txBody>
                  <a:tcPr marL="9525" marR="9525" marT="9525" marB="0" anchor="ctr">
                    <a:solidFill>
                      <a:schemeClr val="accent6">
                        <a:lumMod val="75000"/>
                        <a:alpha val="20000"/>
                      </a:schemeClr>
                    </a:solidFill>
                  </a:tcPr>
                </a:tc>
                <a:tc>
                  <a:txBody>
                    <a:bodyPr/>
                    <a:lstStyle/>
                    <a:p>
                      <a:pPr marL="72000" algn="l" fontAlgn="ctr"/>
                      <a:r>
                        <a:rPr lang="ru-RU" sz="800" b="0" i="0" u="none" strike="noStrike" dirty="0" err="1">
                          <a:solidFill>
                            <a:srgbClr val="000000"/>
                          </a:solidFill>
                          <a:effectLst/>
                          <a:latin typeface="Arial Narrow" panose="020B0606020202030204" pitchFamily="34" charset="0"/>
                        </a:rPr>
                        <a:t>Отельдердегі</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және</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ұқсас</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мекемелердегі</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басқа</a:t>
                      </a:r>
                      <a:r>
                        <a:rPr lang="ru-RU" sz="800" b="0" i="0" u="none" strike="noStrike" dirty="0">
                          <a:solidFill>
                            <a:srgbClr val="000000"/>
                          </a:solidFill>
                          <a:effectLst/>
                          <a:latin typeface="Arial Narrow" panose="020B0606020202030204" pitchFamily="34" charset="0"/>
                        </a:rPr>
                        <a:t> да </a:t>
                      </a:r>
                      <a:r>
                        <a:rPr lang="ru-RU" sz="800" b="0" i="0" u="none" strike="noStrike" dirty="0" err="1">
                          <a:solidFill>
                            <a:srgbClr val="000000"/>
                          </a:solidFill>
                          <a:effectLst/>
                          <a:latin typeface="Arial Narrow" panose="020B0606020202030204" pitchFamily="34" charset="0"/>
                        </a:rPr>
                        <a:t>тазалаушылар</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және</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үй</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қызметшілері</a:t>
                      </a:r>
                      <a:endParaRPr lang="ru-RU" sz="800" b="0" i="0" u="none" strike="noStrike" dirty="0">
                        <a:solidFill>
                          <a:srgbClr val="000000"/>
                        </a:solidFill>
                        <a:effectLst/>
                        <a:latin typeface="Arial Narrow" panose="020B0606020202030204" pitchFamily="34" charset="0"/>
                      </a:endParaRPr>
                    </a:p>
                  </a:txBody>
                  <a:tcPr marL="9525" marR="9525" marT="9525" marB="0" anchor="ctr">
                    <a:lnR w="12700" cap="flat" cmpd="sng" algn="ctr">
                      <a:solidFill>
                        <a:schemeClr val="tx1"/>
                      </a:solidFill>
                      <a:prstDash val="solid"/>
                      <a:round/>
                      <a:headEnd type="none" w="med" len="med"/>
                      <a:tailEnd type="none" w="med" len="med"/>
                    </a:lnR>
                    <a:solidFill>
                      <a:schemeClr val="accent6">
                        <a:lumMod val="75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1 670</a:t>
                      </a:r>
                    </a:p>
                  </a:txBody>
                  <a:tcPr marL="9525" marR="9525" marT="9525" marB="0" anchor="ctr">
                    <a:lnL w="12700" cap="flat" cmpd="sng" algn="ctr">
                      <a:solidFill>
                        <a:schemeClr val="tx1"/>
                      </a:solidFill>
                      <a:prstDash val="solid"/>
                      <a:round/>
                      <a:headEnd type="none" w="med" len="med"/>
                      <a:tailEnd type="none" w="med" len="med"/>
                    </a:lnL>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380</a:t>
                      </a:r>
                    </a:p>
                  </a:txBody>
                  <a:tcPr marL="9525" marR="9525" marT="9525" marB="0" anchor="c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423</a:t>
                      </a:r>
                    </a:p>
                  </a:txBody>
                  <a:tcPr marL="9525" marR="9525" marT="9525" marB="0" anchor="c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448</a:t>
                      </a:r>
                    </a:p>
                  </a:txBody>
                  <a:tcPr marL="9525" marR="9525" marT="9525" marB="0" anchor="c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419</a:t>
                      </a:r>
                    </a:p>
                  </a:txBody>
                  <a:tcPr marL="9525" marR="9525" marT="9525" marB="0" anchor="ctr">
                    <a:lnR w="12700" cap="flat" cmpd="sng" algn="ctr">
                      <a:solidFill>
                        <a:schemeClr val="tx1"/>
                      </a:solidFill>
                      <a:prstDash val="solid"/>
                      <a:round/>
                      <a:headEnd type="none" w="med" len="med"/>
                      <a:tailEnd type="none" w="med" len="med"/>
                    </a:ln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1 814</a:t>
                      </a:r>
                    </a:p>
                  </a:txBody>
                  <a:tcPr marL="9525" marR="9525" marT="9525" marB="0" anchor="ctr">
                    <a:lnL w="12700" cap="flat" cmpd="sng" algn="ctr">
                      <a:solidFill>
                        <a:schemeClr val="tx1"/>
                      </a:solidFill>
                      <a:prstDash val="solid"/>
                      <a:round/>
                      <a:headEnd type="none" w="med" len="med"/>
                      <a:tailEnd type="none" w="med" len="med"/>
                    </a:lnL>
                    <a:solidFill>
                      <a:schemeClr val="accent6">
                        <a:lumMod val="75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373</a:t>
                      </a:r>
                    </a:p>
                  </a:txBody>
                  <a:tcPr marL="9525" marR="9525" marT="9525" marB="0" anchor="c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440</a:t>
                      </a:r>
                    </a:p>
                  </a:txBody>
                  <a:tcPr marL="9525" marR="9525" marT="9525" marB="0" anchor="ctr">
                    <a:solidFill>
                      <a:schemeClr val="accent6">
                        <a:lumMod val="75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495</a:t>
                      </a:r>
                    </a:p>
                  </a:txBody>
                  <a:tcPr marL="9525" marR="9525" marT="9525" marB="0" anchor="ctr">
                    <a:solidFill>
                      <a:schemeClr val="accent6">
                        <a:lumMod val="75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506</a:t>
                      </a:r>
                    </a:p>
                  </a:txBody>
                  <a:tcPr marL="9525" marR="9525" marT="9525" marB="0" anchor="ctr">
                    <a:solidFill>
                      <a:schemeClr val="accent6">
                        <a:lumMod val="75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2,8%</a:t>
                      </a:r>
                    </a:p>
                  </a:txBody>
                  <a:tcPr marL="9525" marR="9525" marT="9525" marB="0" anchor="ctr">
                    <a:solidFill>
                      <a:schemeClr val="accent6">
                        <a:lumMod val="75000"/>
                        <a:alpha val="20000"/>
                      </a:schemeClr>
                    </a:solidFill>
                  </a:tcPr>
                </a:tc>
                <a:extLst>
                  <a:ext uri="{0D108BD9-81ED-4DB2-BD59-A6C34878D82A}">
                    <a16:rowId xmlns:a16="http://schemas.microsoft.com/office/drawing/2014/main" val="1996304957"/>
                  </a:ext>
                </a:extLst>
              </a:tr>
              <a:tr h="144837">
                <a:tc>
                  <a:txBody>
                    <a:bodyPr/>
                    <a:lstStyle/>
                    <a:p>
                      <a:pPr algn="ctr" fontAlgn="b"/>
                      <a:r>
                        <a:rPr lang="ru-RU" sz="800" b="0" i="0" u="none" strike="noStrike" dirty="0">
                          <a:solidFill>
                            <a:schemeClr val="accent6">
                              <a:lumMod val="50000"/>
                            </a:schemeClr>
                          </a:solidFill>
                          <a:effectLst/>
                          <a:latin typeface="Arial Narrow" panose="020B0606020202030204" pitchFamily="34" charset="0"/>
                        </a:rPr>
                        <a:t>5</a:t>
                      </a:r>
                      <a:endParaRPr lang="en-US" sz="800" b="0" i="0" u="none" strike="noStrike" dirty="0">
                        <a:solidFill>
                          <a:schemeClr val="accent6">
                            <a:lumMod val="50000"/>
                          </a:schemeClr>
                        </a:solidFill>
                        <a:effectLst/>
                        <a:latin typeface="Arial Narrow" panose="020B0606020202030204" pitchFamily="34" charset="0"/>
                      </a:endParaRPr>
                    </a:p>
                  </a:txBody>
                  <a:tcPr marL="9525" marR="9525" marT="0"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7412-1</a:t>
                      </a:r>
                    </a:p>
                  </a:txBody>
                  <a:tcPr marL="9525" marR="9525" marT="9525" marB="0" anchor="ctr">
                    <a:solidFill>
                      <a:schemeClr val="accent6">
                        <a:lumMod val="50000"/>
                        <a:alpha val="1000"/>
                      </a:schemeClr>
                    </a:solidFill>
                  </a:tcPr>
                </a:tc>
                <a:tc>
                  <a:txBody>
                    <a:bodyPr/>
                    <a:lstStyle/>
                    <a:p>
                      <a:pPr marL="72000" algn="l" fontAlgn="ctr"/>
                      <a:r>
                        <a:rPr lang="ru-RU" sz="800" b="0" i="0" u="none" strike="noStrike" dirty="0">
                          <a:solidFill>
                            <a:srgbClr val="000000"/>
                          </a:solidFill>
                          <a:effectLst/>
                          <a:latin typeface="Arial Narrow" panose="020B0606020202030204" pitchFamily="34" charset="0"/>
                        </a:rPr>
                        <a:t>Электр </a:t>
                      </a:r>
                      <a:r>
                        <a:rPr lang="ru-RU" sz="800" b="0" i="0" u="none" strike="noStrike" dirty="0" err="1">
                          <a:solidFill>
                            <a:srgbClr val="000000"/>
                          </a:solidFill>
                          <a:effectLst/>
                          <a:latin typeface="Arial Narrow" panose="020B0606020202030204" pitchFamily="34" charset="0"/>
                        </a:rPr>
                        <a:t>монтерлер</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жалпы</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бейін</a:t>
                      </a:r>
                      <a:r>
                        <a:rPr lang="ru-RU" sz="800" b="0" i="0" u="none" strike="noStrike" dirty="0">
                          <a:solidFill>
                            <a:srgbClr val="000000"/>
                          </a:solidFill>
                          <a:effectLst/>
                          <a:latin typeface="Arial Narrow" panose="020B0606020202030204" pitchFamily="34" charset="0"/>
                        </a:rPr>
                        <a:t>)</a:t>
                      </a:r>
                    </a:p>
                  </a:txBody>
                  <a:tcPr marL="9525" marR="9525" marT="9525" marB="0" anchor="ctr">
                    <a:lnR w="12700" cap="flat" cmpd="sng" algn="ctr">
                      <a:solidFill>
                        <a:schemeClr val="tx1"/>
                      </a:solidFill>
                      <a:prstDash val="solid"/>
                      <a:round/>
                      <a:headEnd type="none" w="med" len="med"/>
                      <a:tailEnd type="none" w="med" len="med"/>
                    </a:ln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1 042</a:t>
                      </a:r>
                    </a:p>
                  </a:txBody>
                  <a:tcPr marL="9525" marR="9525" marT="9525" marB="0" anchor="ctr">
                    <a:lnL w="12700" cap="flat" cmpd="sng" algn="ctr">
                      <a:solidFill>
                        <a:schemeClr val="tx1"/>
                      </a:solidFill>
                      <a:prstDash val="solid"/>
                      <a:round/>
                      <a:headEnd type="none" w="med" len="med"/>
                      <a:tailEnd type="none" w="med" len="med"/>
                    </a:lnL>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246</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234</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236</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326</a:t>
                      </a:r>
                    </a:p>
                  </a:txBody>
                  <a:tcPr marL="9525" marR="9525" marT="9525" marB="0" anchor="ctr">
                    <a:lnR w="12700" cap="flat" cmpd="sng" algn="ctr">
                      <a:solidFill>
                        <a:schemeClr val="tx1"/>
                      </a:solidFill>
                      <a:prstDash val="solid"/>
                      <a:round/>
                      <a:headEnd type="none" w="med" len="med"/>
                      <a:tailEnd type="none" w="med" len="med"/>
                    </a:ln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1 648</a:t>
                      </a:r>
                    </a:p>
                  </a:txBody>
                  <a:tcPr marL="9525" marR="9525" marT="9525" marB="0" anchor="ctr">
                    <a:lnL w="12700" cap="flat" cmpd="sng" algn="ctr">
                      <a:solidFill>
                        <a:schemeClr val="tx1"/>
                      </a:solidFill>
                      <a:prstDash val="solid"/>
                      <a:round/>
                      <a:headEnd type="none" w="med" len="med"/>
                      <a:tailEnd type="none" w="med" len="med"/>
                    </a:lnL>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409</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404</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411</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424</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2,5%</a:t>
                      </a:r>
                    </a:p>
                  </a:txBody>
                  <a:tcPr marL="9525" marR="9525" marT="9525" marB="0" anchor="ctr">
                    <a:solidFill>
                      <a:schemeClr val="accent6">
                        <a:lumMod val="50000"/>
                        <a:alpha val="1000"/>
                      </a:schemeClr>
                    </a:solidFill>
                  </a:tcPr>
                </a:tc>
                <a:extLst>
                  <a:ext uri="{0D108BD9-81ED-4DB2-BD59-A6C34878D82A}">
                    <a16:rowId xmlns:a16="http://schemas.microsoft.com/office/drawing/2014/main" val="3085205914"/>
                  </a:ext>
                </a:extLst>
              </a:tr>
              <a:tr h="144837">
                <a:tc>
                  <a:txBody>
                    <a:bodyPr/>
                    <a:lstStyle/>
                    <a:p>
                      <a:pPr algn="ctr" fontAlgn="b"/>
                      <a:r>
                        <a:rPr lang="ru-RU" sz="800" b="0" i="0" u="none" strike="noStrike" dirty="0">
                          <a:solidFill>
                            <a:schemeClr val="accent6">
                              <a:lumMod val="50000"/>
                            </a:schemeClr>
                          </a:solidFill>
                          <a:effectLst/>
                          <a:latin typeface="Arial Narrow" panose="020B0606020202030204" pitchFamily="34" charset="0"/>
                        </a:rPr>
                        <a:t>6</a:t>
                      </a:r>
                      <a:endParaRPr lang="en-US" sz="800" b="0" i="0" u="none" strike="noStrike" dirty="0">
                        <a:solidFill>
                          <a:schemeClr val="accent6">
                            <a:lumMod val="50000"/>
                          </a:schemeClr>
                        </a:solidFill>
                        <a:effectLst/>
                        <a:latin typeface="Arial Narrow" panose="020B0606020202030204" pitchFamily="34" charset="0"/>
                      </a:endParaRPr>
                    </a:p>
                  </a:txBody>
                  <a:tcPr marL="9525" marR="9525" marT="0" marB="0" anchor="ctr">
                    <a:solidFill>
                      <a:schemeClr val="accent6">
                        <a:lumMod val="75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9312-2</a:t>
                      </a:r>
                    </a:p>
                  </a:txBody>
                  <a:tcPr marL="9525" marR="9525" marT="9525" marB="0" anchor="ctr">
                    <a:solidFill>
                      <a:schemeClr val="accent6">
                        <a:lumMod val="75000"/>
                        <a:alpha val="20000"/>
                      </a:schemeClr>
                    </a:solidFill>
                  </a:tcPr>
                </a:tc>
                <a:tc>
                  <a:txBody>
                    <a:bodyPr/>
                    <a:lstStyle/>
                    <a:p>
                      <a:pPr marL="72000" algn="l" fontAlgn="ctr"/>
                      <a:r>
                        <a:rPr lang="ru-RU" sz="800" b="0" i="0" u="none" strike="noStrike" dirty="0" err="1">
                          <a:solidFill>
                            <a:srgbClr val="000000"/>
                          </a:solidFill>
                          <a:effectLst/>
                          <a:latin typeface="Arial Narrow" panose="020B0606020202030204" pitchFamily="34" charset="0"/>
                        </a:rPr>
                        <a:t>Ғимараттарды</a:t>
                      </a:r>
                      <a:r>
                        <a:rPr lang="ru-RU" sz="800" b="0" i="0" u="none" strike="noStrike" dirty="0">
                          <a:solidFill>
                            <a:srgbClr val="000000"/>
                          </a:solidFill>
                          <a:effectLst/>
                          <a:latin typeface="Arial Narrow" panose="020B0606020202030204" pitchFamily="34" charset="0"/>
                        </a:rPr>
                        <a:t> салу </a:t>
                      </a:r>
                      <a:r>
                        <a:rPr lang="ru-RU" sz="800" b="0" i="0" u="none" strike="noStrike" dirty="0" err="1">
                          <a:solidFill>
                            <a:srgbClr val="000000"/>
                          </a:solidFill>
                          <a:effectLst/>
                          <a:latin typeface="Arial Narrow" panose="020B0606020202030204" pitchFamily="34" charset="0"/>
                        </a:rPr>
                        <a:t>және</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жөндеу</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жөніндегі</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біліктілігі</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жоқ</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жұмысшылар</a:t>
                      </a:r>
                      <a:endParaRPr lang="ru-RU" sz="800" b="0" i="0" u="none" strike="noStrike" dirty="0">
                        <a:solidFill>
                          <a:srgbClr val="000000"/>
                        </a:solidFill>
                        <a:effectLst/>
                        <a:latin typeface="Arial Narrow" panose="020B0606020202030204" pitchFamily="34" charset="0"/>
                      </a:endParaRPr>
                    </a:p>
                  </a:txBody>
                  <a:tcPr marL="9525" marR="9525" marT="9525" marB="0" anchor="ctr">
                    <a:lnR w="12700" cap="flat" cmpd="sng" algn="ctr">
                      <a:solidFill>
                        <a:schemeClr val="tx1"/>
                      </a:solidFill>
                      <a:prstDash val="solid"/>
                      <a:round/>
                      <a:headEnd type="none" w="med" len="med"/>
                      <a:tailEnd type="none" w="med" len="med"/>
                    </a:lnR>
                    <a:solidFill>
                      <a:schemeClr val="accent6">
                        <a:lumMod val="75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1 054</a:t>
                      </a:r>
                    </a:p>
                  </a:txBody>
                  <a:tcPr marL="9525" marR="9525" marT="9525" marB="0" anchor="ctr">
                    <a:lnL w="12700" cap="flat" cmpd="sng" algn="ctr">
                      <a:solidFill>
                        <a:schemeClr val="tx1"/>
                      </a:solidFill>
                      <a:prstDash val="solid"/>
                      <a:round/>
                      <a:headEnd type="none" w="med" len="med"/>
                      <a:tailEnd type="none" w="med" len="med"/>
                    </a:lnL>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60</a:t>
                      </a:r>
                    </a:p>
                  </a:txBody>
                  <a:tcPr marL="9525" marR="9525" marT="9525" marB="0" anchor="c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270</a:t>
                      </a:r>
                    </a:p>
                  </a:txBody>
                  <a:tcPr marL="9525" marR="9525" marT="9525" marB="0" anchor="c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540</a:t>
                      </a:r>
                    </a:p>
                  </a:txBody>
                  <a:tcPr marL="9525" marR="9525" marT="9525" marB="0" anchor="c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184</a:t>
                      </a:r>
                    </a:p>
                  </a:txBody>
                  <a:tcPr marL="9525" marR="9525" marT="9525" marB="0" anchor="ctr">
                    <a:lnR w="12700" cap="flat" cmpd="sng" algn="ctr">
                      <a:solidFill>
                        <a:schemeClr val="tx1"/>
                      </a:solidFill>
                      <a:prstDash val="solid"/>
                      <a:round/>
                      <a:headEnd type="none" w="med" len="med"/>
                      <a:tailEnd type="none" w="med" len="med"/>
                    </a:ln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1 457</a:t>
                      </a:r>
                    </a:p>
                  </a:txBody>
                  <a:tcPr marL="9525" marR="9525" marT="9525" marB="0" anchor="ctr">
                    <a:lnL w="12700" cap="flat" cmpd="sng" algn="ctr">
                      <a:solidFill>
                        <a:schemeClr val="tx1"/>
                      </a:solidFill>
                      <a:prstDash val="solid"/>
                      <a:round/>
                      <a:headEnd type="none" w="med" len="med"/>
                      <a:tailEnd type="none" w="med" len="med"/>
                    </a:lnL>
                    <a:solidFill>
                      <a:schemeClr val="accent6">
                        <a:lumMod val="75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23</a:t>
                      </a:r>
                    </a:p>
                  </a:txBody>
                  <a:tcPr marL="9525" marR="9525" marT="9525" marB="0" anchor="c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319</a:t>
                      </a:r>
                    </a:p>
                  </a:txBody>
                  <a:tcPr marL="9525" marR="9525" marT="9525" marB="0" anchor="ctr">
                    <a:solidFill>
                      <a:schemeClr val="accent6">
                        <a:lumMod val="75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459</a:t>
                      </a:r>
                    </a:p>
                  </a:txBody>
                  <a:tcPr marL="9525" marR="9525" marT="9525" marB="0" anchor="ctr">
                    <a:solidFill>
                      <a:schemeClr val="accent6">
                        <a:lumMod val="75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656</a:t>
                      </a:r>
                    </a:p>
                  </a:txBody>
                  <a:tcPr marL="9525" marR="9525" marT="9525" marB="0" anchor="ctr">
                    <a:solidFill>
                      <a:schemeClr val="accent6">
                        <a:lumMod val="75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2,2%</a:t>
                      </a:r>
                    </a:p>
                  </a:txBody>
                  <a:tcPr marL="9525" marR="9525" marT="9525" marB="0" anchor="ctr">
                    <a:solidFill>
                      <a:schemeClr val="accent6">
                        <a:lumMod val="75000"/>
                        <a:alpha val="20000"/>
                      </a:schemeClr>
                    </a:solidFill>
                  </a:tcPr>
                </a:tc>
                <a:extLst>
                  <a:ext uri="{0D108BD9-81ED-4DB2-BD59-A6C34878D82A}">
                    <a16:rowId xmlns:a16="http://schemas.microsoft.com/office/drawing/2014/main" val="2706513750"/>
                  </a:ext>
                </a:extLst>
              </a:tr>
              <a:tr h="144837">
                <a:tc>
                  <a:txBody>
                    <a:bodyPr/>
                    <a:lstStyle/>
                    <a:p>
                      <a:pPr algn="ctr" fontAlgn="b"/>
                      <a:r>
                        <a:rPr lang="ru-RU" sz="800" b="0" i="0" u="none" strike="noStrike" dirty="0">
                          <a:solidFill>
                            <a:schemeClr val="accent6">
                              <a:lumMod val="50000"/>
                            </a:schemeClr>
                          </a:solidFill>
                          <a:effectLst/>
                          <a:latin typeface="Arial Narrow" panose="020B0606020202030204" pitchFamily="34" charset="0"/>
                        </a:rPr>
                        <a:t>7</a:t>
                      </a:r>
                      <a:endParaRPr lang="en-US" sz="800" b="0" i="0" u="none" strike="noStrike" dirty="0">
                        <a:solidFill>
                          <a:schemeClr val="accent6">
                            <a:lumMod val="50000"/>
                          </a:schemeClr>
                        </a:solidFill>
                        <a:effectLst/>
                        <a:latin typeface="Arial Narrow" panose="020B0606020202030204" pitchFamily="34" charset="0"/>
                      </a:endParaRPr>
                    </a:p>
                  </a:txBody>
                  <a:tcPr marL="9525" marR="9525" marT="0"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8322-2</a:t>
                      </a:r>
                    </a:p>
                  </a:txBody>
                  <a:tcPr marL="9525" marR="9525" marT="9525" marB="0" anchor="ctr">
                    <a:solidFill>
                      <a:schemeClr val="accent6">
                        <a:lumMod val="50000"/>
                        <a:alpha val="1000"/>
                      </a:schemeClr>
                    </a:solidFill>
                  </a:tcPr>
                </a:tc>
                <a:tc>
                  <a:txBody>
                    <a:bodyPr/>
                    <a:lstStyle/>
                    <a:p>
                      <a:pPr marL="72000" algn="l" fontAlgn="ctr"/>
                      <a:r>
                        <a:rPr lang="ru-RU" sz="800" b="0" i="0" u="none" strike="noStrike" dirty="0">
                          <a:solidFill>
                            <a:srgbClr val="000000"/>
                          </a:solidFill>
                          <a:effectLst/>
                          <a:latin typeface="Arial Narrow" panose="020B0606020202030204" pitchFamily="34" charset="0"/>
                        </a:rPr>
                        <a:t>Жеке </a:t>
                      </a:r>
                      <a:r>
                        <a:rPr lang="ru-RU" sz="800" b="0" i="0" u="none" strike="noStrike" dirty="0" err="1">
                          <a:solidFill>
                            <a:srgbClr val="000000"/>
                          </a:solidFill>
                          <a:effectLst/>
                          <a:latin typeface="Arial Narrow" panose="020B0606020202030204" pitchFamily="34" charset="0"/>
                        </a:rPr>
                        <a:t>жүргізушілер</a:t>
                      </a:r>
                      <a:r>
                        <a:rPr lang="ru-RU" sz="800" b="0" i="0" u="none" strike="noStrike" dirty="0">
                          <a:solidFill>
                            <a:srgbClr val="000000"/>
                          </a:solidFill>
                          <a:effectLst/>
                          <a:latin typeface="Arial Narrow" panose="020B0606020202030204" pitchFamily="34" charset="0"/>
                        </a:rPr>
                        <a:t> мен </a:t>
                      </a:r>
                      <a:r>
                        <a:rPr lang="ru-RU" sz="800" b="0" i="0" u="none" strike="noStrike" dirty="0" err="1">
                          <a:solidFill>
                            <a:srgbClr val="000000"/>
                          </a:solidFill>
                          <a:effectLst/>
                          <a:latin typeface="Arial Narrow" panose="020B0606020202030204" pitchFamily="34" charset="0"/>
                        </a:rPr>
                        <a:t>шопырлар</a:t>
                      </a:r>
                      <a:endParaRPr lang="ru-RU" sz="800" b="0" i="0" u="none" strike="noStrike" dirty="0">
                        <a:solidFill>
                          <a:srgbClr val="000000"/>
                        </a:solidFill>
                        <a:effectLst/>
                        <a:latin typeface="Arial Narrow" panose="020B0606020202030204" pitchFamily="34" charset="0"/>
                      </a:endParaRPr>
                    </a:p>
                  </a:txBody>
                  <a:tcPr marL="9525" marR="9525" marT="9525" marB="0" anchor="ctr">
                    <a:lnR w="12700" cap="flat" cmpd="sng" algn="ctr">
                      <a:solidFill>
                        <a:schemeClr val="tx1"/>
                      </a:solidFill>
                      <a:prstDash val="solid"/>
                      <a:round/>
                      <a:headEnd type="none" w="med" len="med"/>
                      <a:tailEnd type="none" w="med" len="med"/>
                    </a:ln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1 285</a:t>
                      </a:r>
                    </a:p>
                  </a:txBody>
                  <a:tcPr marL="9525" marR="9525" marT="9525" marB="0" anchor="ctr">
                    <a:lnL w="12700" cap="flat" cmpd="sng" algn="ctr">
                      <a:solidFill>
                        <a:schemeClr val="tx1"/>
                      </a:solidFill>
                      <a:prstDash val="solid"/>
                      <a:round/>
                      <a:headEnd type="none" w="med" len="med"/>
                      <a:tailEnd type="none" w="med" len="med"/>
                    </a:lnL>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224</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400</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369</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292</a:t>
                      </a:r>
                    </a:p>
                  </a:txBody>
                  <a:tcPr marL="9525" marR="9525" marT="9525" marB="0" anchor="ctr">
                    <a:lnR w="12700" cap="flat" cmpd="sng" algn="ctr">
                      <a:solidFill>
                        <a:schemeClr val="tx1"/>
                      </a:solidFill>
                      <a:prstDash val="solid"/>
                      <a:round/>
                      <a:headEnd type="none" w="med" len="med"/>
                      <a:tailEnd type="none" w="med" len="med"/>
                    </a:ln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1 365</a:t>
                      </a:r>
                    </a:p>
                  </a:txBody>
                  <a:tcPr marL="9525" marR="9525" marT="9525" marB="0" anchor="ctr">
                    <a:lnL w="12700" cap="flat" cmpd="sng" algn="ctr">
                      <a:solidFill>
                        <a:schemeClr val="tx1"/>
                      </a:solidFill>
                      <a:prstDash val="solid"/>
                      <a:round/>
                      <a:headEnd type="none" w="med" len="med"/>
                      <a:tailEnd type="none" w="med" len="med"/>
                    </a:lnL>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311</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251</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409</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394</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2,1%</a:t>
                      </a:r>
                    </a:p>
                  </a:txBody>
                  <a:tcPr marL="9525" marR="9525" marT="9525" marB="0" anchor="ctr">
                    <a:solidFill>
                      <a:schemeClr val="accent6">
                        <a:lumMod val="50000"/>
                        <a:alpha val="1000"/>
                      </a:schemeClr>
                    </a:solidFill>
                  </a:tcPr>
                </a:tc>
                <a:extLst>
                  <a:ext uri="{0D108BD9-81ED-4DB2-BD59-A6C34878D82A}">
                    <a16:rowId xmlns:a16="http://schemas.microsoft.com/office/drawing/2014/main" val="1208754249"/>
                  </a:ext>
                </a:extLst>
              </a:tr>
              <a:tr h="144837">
                <a:tc>
                  <a:txBody>
                    <a:bodyPr/>
                    <a:lstStyle/>
                    <a:p>
                      <a:pPr algn="ctr" fontAlgn="b"/>
                      <a:r>
                        <a:rPr lang="ru-RU" sz="800" b="0" i="0" u="none" strike="noStrike" dirty="0">
                          <a:solidFill>
                            <a:schemeClr val="accent6">
                              <a:lumMod val="50000"/>
                            </a:schemeClr>
                          </a:solidFill>
                          <a:effectLst/>
                          <a:latin typeface="Arial Narrow" panose="020B0606020202030204" pitchFamily="34" charset="0"/>
                        </a:rPr>
                        <a:t>8</a:t>
                      </a:r>
                      <a:endParaRPr lang="en-US" sz="800" b="0" i="0" u="none" strike="noStrike" dirty="0">
                        <a:solidFill>
                          <a:schemeClr val="accent6">
                            <a:lumMod val="50000"/>
                          </a:schemeClr>
                        </a:solidFill>
                        <a:effectLst/>
                        <a:latin typeface="Arial Narrow" panose="020B0606020202030204" pitchFamily="34" charset="0"/>
                      </a:endParaRPr>
                    </a:p>
                  </a:txBody>
                  <a:tcPr marL="9525" marR="9525" marT="0" marB="0" anchor="ctr">
                    <a:solidFill>
                      <a:schemeClr val="accent6">
                        <a:lumMod val="75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9629-7</a:t>
                      </a:r>
                    </a:p>
                  </a:txBody>
                  <a:tcPr marL="9525" marR="9525" marT="9525" marB="0" anchor="ctr">
                    <a:solidFill>
                      <a:schemeClr val="accent6">
                        <a:lumMod val="75000"/>
                        <a:alpha val="20000"/>
                      </a:schemeClr>
                    </a:solidFill>
                  </a:tcPr>
                </a:tc>
                <a:tc>
                  <a:txBody>
                    <a:bodyPr/>
                    <a:lstStyle/>
                    <a:p>
                      <a:pPr marL="72000" algn="l" fontAlgn="ctr"/>
                      <a:r>
                        <a:rPr lang="ru-RU" sz="800" b="0" i="0" u="none" strike="noStrike" dirty="0" err="1">
                          <a:solidFill>
                            <a:srgbClr val="000000"/>
                          </a:solidFill>
                          <a:effectLst/>
                          <a:latin typeface="Arial Narrow" panose="020B0606020202030204" pitchFamily="34" charset="0"/>
                        </a:rPr>
                        <a:t>Әртүрлі</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жұмысты</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атқарушылар</a:t>
                      </a:r>
                      <a:endParaRPr lang="ru-RU" sz="800" b="0" i="0" u="none" strike="noStrike" dirty="0">
                        <a:solidFill>
                          <a:srgbClr val="000000"/>
                        </a:solidFill>
                        <a:effectLst/>
                        <a:latin typeface="Arial Narrow" panose="020B0606020202030204" pitchFamily="34" charset="0"/>
                      </a:endParaRPr>
                    </a:p>
                  </a:txBody>
                  <a:tcPr marL="9525" marR="9525" marT="9525" marB="0" anchor="ctr">
                    <a:lnR w="12700" cap="flat" cmpd="sng" algn="ctr">
                      <a:solidFill>
                        <a:schemeClr val="tx1"/>
                      </a:solidFill>
                      <a:prstDash val="solid"/>
                      <a:round/>
                      <a:headEnd type="none" w="med" len="med"/>
                      <a:tailEnd type="none" w="med" len="med"/>
                    </a:lnR>
                    <a:solidFill>
                      <a:schemeClr val="accent6">
                        <a:lumMod val="75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1 203</a:t>
                      </a:r>
                    </a:p>
                  </a:txBody>
                  <a:tcPr marL="9525" marR="9525" marT="9525" marB="0" anchor="ctr">
                    <a:lnL w="12700" cap="flat" cmpd="sng" algn="ctr">
                      <a:solidFill>
                        <a:schemeClr val="tx1"/>
                      </a:solidFill>
                      <a:prstDash val="solid"/>
                      <a:round/>
                      <a:headEnd type="none" w="med" len="med"/>
                      <a:tailEnd type="none" w="med" len="med"/>
                    </a:lnL>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184</a:t>
                      </a:r>
                    </a:p>
                  </a:txBody>
                  <a:tcPr marL="9525" marR="9525" marT="9525" marB="0" anchor="c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432</a:t>
                      </a:r>
                    </a:p>
                  </a:txBody>
                  <a:tcPr marL="9525" marR="9525" marT="9525" marB="0" anchor="c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252</a:t>
                      </a:r>
                    </a:p>
                  </a:txBody>
                  <a:tcPr marL="9525" marR="9525" marT="9525" marB="0" anchor="c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335</a:t>
                      </a:r>
                    </a:p>
                  </a:txBody>
                  <a:tcPr marL="9525" marR="9525" marT="9525" marB="0" anchor="ctr">
                    <a:lnR w="12700" cap="flat" cmpd="sng" algn="ctr">
                      <a:solidFill>
                        <a:schemeClr val="tx1"/>
                      </a:solidFill>
                      <a:prstDash val="solid"/>
                      <a:round/>
                      <a:headEnd type="none" w="med" len="med"/>
                      <a:tailEnd type="none" w="med" len="med"/>
                    </a:ln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1 164</a:t>
                      </a:r>
                    </a:p>
                  </a:txBody>
                  <a:tcPr marL="9525" marR="9525" marT="9525" marB="0" anchor="ctr">
                    <a:lnL w="12700" cap="flat" cmpd="sng" algn="ctr">
                      <a:solidFill>
                        <a:schemeClr val="tx1"/>
                      </a:solidFill>
                      <a:prstDash val="solid"/>
                      <a:round/>
                      <a:headEnd type="none" w="med" len="med"/>
                      <a:tailEnd type="none" w="med" len="med"/>
                    </a:lnL>
                    <a:solidFill>
                      <a:schemeClr val="accent6">
                        <a:lumMod val="75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135</a:t>
                      </a:r>
                    </a:p>
                  </a:txBody>
                  <a:tcPr marL="9525" marR="9525" marT="9525" marB="0" anchor="c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244</a:t>
                      </a:r>
                    </a:p>
                  </a:txBody>
                  <a:tcPr marL="9525" marR="9525" marT="9525" marB="0" anchor="ctr">
                    <a:solidFill>
                      <a:schemeClr val="accent6">
                        <a:lumMod val="75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420</a:t>
                      </a:r>
                    </a:p>
                  </a:txBody>
                  <a:tcPr marL="9525" marR="9525" marT="9525" marB="0" anchor="ctr">
                    <a:solidFill>
                      <a:schemeClr val="accent6">
                        <a:lumMod val="75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365</a:t>
                      </a:r>
                    </a:p>
                  </a:txBody>
                  <a:tcPr marL="9525" marR="9525" marT="9525" marB="0" anchor="ctr">
                    <a:solidFill>
                      <a:schemeClr val="accent6">
                        <a:lumMod val="75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1,8%</a:t>
                      </a:r>
                    </a:p>
                  </a:txBody>
                  <a:tcPr marL="9525" marR="9525" marT="9525" marB="0" anchor="ctr">
                    <a:solidFill>
                      <a:schemeClr val="accent6">
                        <a:lumMod val="75000"/>
                        <a:alpha val="20000"/>
                      </a:schemeClr>
                    </a:solidFill>
                  </a:tcPr>
                </a:tc>
                <a:extLst>
                  <a:ext uri="{0D108BD9-81ED-4DB2-BD59-A6C34878D82A}">
                    <a16:rowId xmlns:a16="http://schemas.microsoft.com/office/drawing/2014/main" val="470699172"/>
                  </a:ext>
                </a:extLst>
              </a:tr>
              <a:tr h="144837">
                <a:tc>
                  <a:txBody>
                    <a:bodyPr/>
                    <a:lstStyle/>
                    <a:p>
                      <a:pPr algn="ctr" fontAlgn="b"/>
                      <a:r>
                        <a:rPr lang="ru-RU" sz="800" b="0" i="0" u="none" strike="noStrike" dirty="0">
                          <a:solidFill>
                            <a:schemeClr val="accent6">
                              <a:lumMod val="50000"/>
                            </a:schemeClr>
                          </a:solidFill>
                          <a:effectLst/>
                          <a:latin typeface="Arial Narrow" panose="020B0606020202030204" pitchFamily="34" charset="0"/>
                        </a:rPr>
                        <a:t>9</a:t>
                      </a:r>
                      <a:endParaRPr lang="en-US" sz="800" b="0" i="0" u="none" strike="noStrike" dirty="0">
                        <a:solidFill>
                          <a:schemeClr val="accent6">
                            <a:lumMod val="50000"/>
                          </a:schemeClr>
                        </a:solidFill>
                        <a:effectLst/>
                        <a:latin typeface="Arial Narrow" panose="020B0606020202030204" pitchFamily="34" charset="0"/>
                      </a:endParaRPr>
                    </a:p>
                  </a:txBody>
                  <a:tcPr marL="9525" marR="9525" marT="0"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9329-9</a:t>
                      </a:r>
                    </a:p>
                  </a:txBody>
                  <a:tcPr marL="9525" marR="9525" marT="9525" marB="0" anchor="ctr">
                    <a:solidFill>
                      <a:schemeClr val="accent6">
                        <a:lumMod val="50000"/>
                        <a:alpha val="1000"/>
                      </a:schemeClr>
                    </a:solidFill>
                  </a:tcPr>
                </a:tc>
                <a:tc>
                  <a:txBody>
                    <a:bodyPr/>
                    <a:lstStyle/>
                    <a:p>
                      <a:pPr marL="72000" algn="l" fontAlgn="ctr"/>
                      <a:r>
                        <a:rPr lang="ru-RU" sz="800" b="0" i="0" u="none" strike="noStrike" dirty="0" err="1">
                          <a:solidFill>
                            <a:srgbClr val="000000"/>
                          </a:solidFill>
                          <a:effectLst/>
                          <a:latin typeface="Arial Narrow" panose="020B0606020202030204" pitchFamily="34" charset="0"/>
                        </a:rPr>
                        <a:t>Өңдеу</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өнеркәсібінде</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жұмыс</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істейтін</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басқа</a:t>
                      </a:r>
                      <a:r>
                        <a:rPr lang="ru-RU" sz="800" b="0" i="0" u="none" strike="noStrike" dirty="0">
                          <a:solidFill>
                            <a:srgbClr val="000000"/>
                          </a:solidFill>
                          <a:effectLst/>
                          <a:latin typeface="Arial Narrow" panose="020B0606020202030204" pitchFamily="34" charset="0"/>
                        </a:rPr>
                        <a:t> да </a:t>
                      </a:r>
                      <a:r>
                        <a:rPr lang="ru-RU" sz="800" b="0" i="0" u="none" strike="noStrike" dirty="0" err="1">
                          <a:solidFill>
                            <a:srgbClr val="000000"/>
                          </a:solidFill>
                          <a:effectLst/>
                          <a:latin typeface="Arial Narrow" panose="020B0606020202030204" pitchFamily="34" charset="0"/>
                        </a:rPr>
                        <a:t>біліктілігі</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жоқ</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жұмысшылар</a:t>
                      </a:r>
                      <a:endParaRPr lang="ru-RU" sz="800" b="0" i="0" u="none" strike="noStrike" dirty="0">
                        <a:solidFill>
                          <a:srgbClr val="000000"/>
                        </a:solidFill>
                        <a:effectLst/>
                        <a:latin typeface="Arial Narrow" panose="020B0606020202030204" pitchFamily="34" charset="0"/>
                      </a:endParaRPr>
                    </a:p>
                  </a:txBody>
                  <a:tcPr marL="9525" marR="9525" marT="9525" marB="0" anchor="ctr">
                    <a:lnR w="12700" cap="flat" cmpd="sng" algn="ctr">
                      <a:solidFill>
                        <a:schemeClr val="tx1"/>
                      </a:solidFill>
                      <a:prstDash val="solid"/>
                      <a:round/>
                      <a:headEnd type="none" w="med" len="med"/>
                      <a:tailEnd type="none" w="med" len="med"/>
                    </a:ln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1 338</a:t>
                      </a:r>
                    </a:p>
                  </a:txBody>
                  <a:tcPr marL="9525" marR="9525" marT="9525" marB="0" anchor="ctr">
                    <a:lnL w="12700" cap="flat" cmpd="sng" algn="ctr">
                      <a:solidFill>
                        <a:schemeClr val="tx1"/>
                      </a:solidFill>
                      <a:prstDash val="solid"/>
                      <a:round/>
                      <a:headEnd type="none" w="med" len="med"/>
                      <a:tailEnd type="none" w="med" len="med"/>
                    </a:lnL>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162</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173</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448</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555</a:t>
                      </a:r>
                    </a:p>
                  </a:txBody>
                  <a:tcPr marL="9525" marR="9525" marT="9525" marB="0" anchor="ctr">
                    <a:lnR w="12700" cap="flat" cmpd="sng" algn="ctr">
                      <a:solidFill>
                        <a:schemeClr val="tx1"/>
                      </a:solidFill>
                      <a:prstDash val="solid"/>
                      <a:round/>
                      <a:headEnd type="none" w="med" len="med"/>
                      <a:tailEnd type="none" w="med" len="med"/>
                    </a:ln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1 116</a:t>
                      </a:r>
                    </a:p>
                  </a:txBody>
                  <a:tcPr marL="9525" marR="9525" marT="9525" marB="0" anchor="ctr">
                    <a:lnL w="12700" cap="flat" cmpd="sng" algn="ctr">
                      <a:solidFill>
                        <a:schemeClr val="tx1"/>
                      </a:solidFill>
                      <a:prstDash val="solid"/>
                      <a:round/>
                      <a:headEnd type="none" w="med" len="med"/>
                      <a:tailEnd type="none" w="med" len="med"/>
                    </a:lnL>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92</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194</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258</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572</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1,7%</a:t>
                      </a:r>
                    </a:p>
                  </a:txBody>
                  <a:tcPr marL="9525" marR="9525" marT="9525" marB="0" anchor="ctr">
                    <a:solidFill>
                      <a:schemeClr val="accent6">
                        <a:lumMod val="50000"/>
                        <a:alpha val="1000"/>
                      </a:schemeClr>
                    </a:solidFill>
                  </a:tcPr>
                </a:tc>
                <a:extLst>
                  <a:ext uri="{0D108BD9-81ED-4DB2-BD59-A6C34878D82A}">
                    <a16:rowId xmlns:a16="http://schemas.microsoft.com/office/drawing/2014/main" val="1074593541"/>
                  </a:ext>
                </a:extLst>
              </a:tr>
              <a:tr h="144837">
                <a:tc>
                  <a:txBody>
                    <a:bodyPr/>
                    <a:lstStyle/>
                    <a:p>
                      <a:pPr algn="ctr" fontAlgn="b"/>
                      <a:r>
                        <a:rPr lang="ru-RU" sz="800" b="0" i="0" u="none" strike="noStrike" dirty="0">
                          <a:solidFill>
                            <a:schemeClr val="accent6">
                              <a:lumMod val="50000"/>
                            </a:schemeClr>
                          </a:solidFill>
                          <a:effectLst/>
                          <a:latin typeface="Arial Narrow" panose="020B0606020202030204" pitchFamily="34" charset="0"/>
                        </a:rPr>
                        <a:t>10</a:t>
                      </a:r>
                      <a:endParaRPr lang="en-US" sz="800" b="0" i="0" u="none" strike="noStrike" dirty="0">
                        <a:solidFill>
                          <a:schemeClr val="accent6">
                            <a:lumMod val="50000"/>
                          </a:schemeClr>
                        </a:solidFill>
                        <a:effectLst/>
                        <a:latin typeface="Arial Narrow" panose="020B0606020202030204" pitchFamily="34" charset="0"/>
                      </a:endParaRPr>
                    </a:p>
                  </a:txBody>
                  <a:tcPr marL="9525" marR="9525" marT="0" marB="0" anchor="ctr">
                    <a:solidFill>
                      <a:schemeClr val="accent6">
                        <a:lumMod val="75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2362-0</a:t>
                      </a:r>
                    </a:p>
                  </a:txBody>
                  <a:tcPr marL="9525" marR="9525" marT="9525" marB="0" anchor="ctr">
                    <a:solidFill>
                      <a:schemeClr val="accent6">
                        <a:lumMod val="75000"/>
                        <a:alpha val="20000"/>
                      </a:schemeClr>
                    </a:solidFill>
                  </a:tcPr>
                </a:tc>
                <a:tc>
                  <a:txBody>
                    <a:bodyPr/>
                    <a:lstStyle/>
                    <a:p>
                      <a:pPr marL="72000" algn="l" fontAlgn="ctr"/>
                      <a:r>
                        <a:rPr lang="ru-RU" sz="800" b="0" i="0" u="none" strike="noStrike" dirty="0" err="1">
                          <a:solidFill>
                            <a:srgbClr val="000000"/>
                          </a:solidFill>
                          <a:effectLst/>
                          <a:latin typeface="Arial Narrow" panose="020B0606020202030204" pitchFamily="34" charset="0"/>
                        </a:rPr>
                        <a:t>Мектепке</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дейінгі</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білім</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берудегі</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тәрбиешілер</a:t>
                      </a:r>
                      <a:endParaRPr lang="ru-RU" sz="800" b="0" i="0" u="none" strike="noStrike" dirty="0">
                        <a:solidFill>
                          <a:srgbClr val="000000"/>
                        </a:solidFill>
                        <a:effectLst/>
                        <a:latin typeface="Arial Narrow" panose="020B0606020202030204" pitchFamily="34" charset="0"/>
                      </a:endParaRPr>
                    </a:p>
                  </a:txBody>
                  <a:tcPr marL="9525" marR="9525" marT="9525" marB="0" anchor="ctr">
                    <a:lnR w="12700" cap="flat" cmpd="sng" algn="ctr">
                      <a:solidFill>
                        <a:schemeClr val="tx1"/>
                      </a:solidFill>
                      <a:prstDash val="solid"/>
                      <a:round/>
                      <a:headEnd type="none" w="med" len="med"/>
                      <a:tailEnd type="none" w="med" len="med"/>
                    </a:lnR>
                    <a:solidFill>
                      <a:schemeClr val="accent6">
                        <a:lumMod val="75000"/>
                        <a:alpha val="20000"/>
                      </a:schemeClr>
                    </a:solidFill>
                  </a:tcPr>
                </a:tc>
                <a:tc>
                  <a:txBody>
                    <a:bodyPr/>
                    <a:lstStyle/>
                    <a:p>
                      <a:pPr algn="ctr" fontAlgn="ctr"/>
                      <a:r>
                        <a:rPr lang="ru-RU" sz="800" b="0" i="0" u="none" strike="noStrike" dirty="0">
                          <a:solidFill>
                            <a:srgbClr val="000000"/>
                          </a:solidFill>
                          <a:effectLst/>
                          <a:latin typeface="Arial Narrow" panose="020B0606020202030204" pitchFamily="34" charset="0"/>
                        </a:rPr>
                        <a:t>1 020</a:t>
                      </a:r>
                    </a:p>
                  </a:txBody>
                  <a:tcPr marL="9525" marR="9525" marT="9525" marB="0" anchor="ctr">
                    <a:lnL w="12700" cap="flat" cmpd="sng" algn="ctr">
                      <a:solidFill>
                        <a:schemeClr val="tx1"/>
                      </a:solidFill>
                      <a:prstDash val="solid"/>
                      <a:round/>
                      <a:headEnd type="none" w="med" len="med"/>
                      <a:tailEnd type="none" w="med" len="med"/>
                    </a:lnL>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210</a:t>
                      </a:r>
                    </a:p>
                  </a:txBody>
                  <a:tcPr marL="9525" marR="9525" marT="9525" marB="0" anchor="c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141</a:t>
                      </a:r>
                    </a:p>
                  </a:txBody>
                  <a:tcPr marL="9525" marR="9525" marT="9525" marB="0" anchor="c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369</a:t>
                      </a:r>
                    </a:p>
                  </a:txBody>
                  <a:tcPr marL="9525" marR="9525" marT="9525" marB="0" anchor="c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300</a:t>
                      </a:r>
                    </a:p>
                  </a:txBody>
                  <a:tcPr marL="9525" marR="9525" marT="9525" marB="0" anchor="ctr">
                    <a:lnR w="12700" cap="flat" cmpd="sng" algn="ctr">
                      <a:solidFill>
                        <a:schemeClr val="tx1"/>
                      </a:solidFill>
                      <a:prstDash val="solid"/>
                      <a:round/>
                      <a:headEnd type="none" w="med" len="med"/>
                      <a:tailEnd type="none" w="med" len="med"/>
                    </a:ln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1 088</a:t>
                      </a:r>
                    </a:p>
                  </a:txBody>
                  <a:tcPr marL="9525" marR="9525" marT="9525" marB="0" anchor="ctr">
                    <a:lnL w="12700" cap="flat" cmpd="sng" algn="ctr">
                      <a:solidFill>
                        <a:schemeClr val="tx1"/>
                      </a:solidFill>
                      <a:prstDash val="solid"/>
                      <a:round/>
                      <a:headEnd type="none" w="med" len="med"/>
                      <a:tailEnd type="none" w="med" len="med"/>
                    </a:lnL>
                    <a:solidFill>
                      <a:schemeClr val="accent6">
                        <a:lumMod val="75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201</a:t>
                      </a:r>
                    </a:p>
                  </a:txBody>
                  <a:tcPr marL="9525" marR="9525" marT="9525" marB="0" anchor="c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250</a:t>
                      </a:r>
                    </a:p>
                  </a:txBody>
                  <a:tcPr marL="9525" marR="9525" marT="9525" marB="0" anchor="ctr">
                    <a:solidFill>
                      <a:schemeClr val="accent6">
                        <a:lumMod val="75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227</a:t>
                      </a:r>
                    </a:p>
                  </a:txBody>
                  <a:tcPr marL="9525" marR="9525" marT="9525" marB="0" anchor="ctr">
                    <a:solidFill>
                      <a:schemeClr val="accent6">
                        <a:lumMod val="75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410</a:t>
                      </a:r>
                    </a:p>
                  </a:txBody>
                  <a:tcPr marL="9525" marR="9525" marT="9525" marB="0" anchor="ctr">
                    <a:solidFill>
                      <a:schemeClr val="accent6">
                        <a:lumMod val="75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1,7%</a:t>
                      </a:r>
                    </a:p>
                  </a:txBody>
                  <a:tcPr marL="9525" marR="9525" marT="9525" marB="0" anchor="ctr">
                    <a:solidFill>
                      <a:schemeClr val="accent6">
                        <a:lumMod val="75000"/>
                        <a:alpha val="20000"/>
                      </a:schemeClr>
                    </a:solidFill>
                  </a:tcPr>
                </a:tc>
                <a:extLst>
                  <a:ext uri="{0D108BD9-81ED-4DB2-BD59-A6C34878D82A}">
                    <a16:rowId xmlns:a16="http://schemas.microsoft.com/office/drawing/2014/main" val="4147790647"/>
                  </a:ext>
                </a:extLst>
              </a:tr>
              <a:tr h="144837">
                <a:tc gridSpan="3">
                  <a:txBody>
                    <a:bodyPr/>
                    <a:lstStyle/>
                    <a:p>
                      <a:pPr algn="ctr" fontAlgn="b"/>
                      <a:r>
                        <a:rPr lang="ru-RU" sz="900" b="1" u="none" strike="noStrike" dirty="0">
                          <a:solidFill>
                            <a:schemeClr val="accent6">
                              <a:lumMod val="50000"/>
                            </a:schemeClr>
                          </a:solidFill>
                          <a:effectLst/>
                          <a:latin typeface="Arial Narrow" panose="020B0606020202030204" pitchFamily="34" charset="0"/>
                        </a:rPr>
                        <a:t>ТОП-10 БОЙЫНША ЖИЫНЫ</a:t>
                      </a:r>
                      <a:endParaRPr lang="ru-RU" sz="900" b="1" i="0" u="none" strike="noStrike" cap="none" dirty="0">
                        <a:solidFill>
                          <a:schemeClr val="accent6">
                            <a:lumMod val="50000"/>
                          </a:schemeClr>
                        </a:solidFill>
                        <a:effectLst/>
                        <a:latin typeface="Arial Narrow" panose="020B0606020202030204" pitchFamily="34" charset="0"/>
                        <a:ea typeface="+mn-ea"/>
                        <a:cs typeface="+mn-cs"/>
                        <a:sym typeface="Arial"/>
                      </a:endParaRPr>
                    </a:p>
                  </a:txBody>
                  <a:tcPr marL="9525" marR="9525" marT="0" marB="0" anchor="ctr">
                    <a:lnR w="12700" cap="flat" cmpd="sng" algn="ctr">
                      <a:solidFill>
                        <a:schemeClr val="tx1"/>
                      </a:solidFill>
                      <a:prstDash val="solid"/>
                      <a:round/>
                      <a:headEnd type="none" w="med" len="med"/>
                      <a:tailEnd type="none" w="med" len="med"/>
                    </a:lnR>
                    <a:lnB w="12700" cap="flat" cmpd="sng" algn="ctr">
                      <a:solidFill>
                        <a:schemeClr val="tx1"/>
                      </a:solidFill>
                      <a:prstDash val="solid"/>
                      <a:round/>
                      <a:headEnd type="none" w="med" len="med"/>
                      <a:tailEnd type="none" w="med" len="med"/>
                    </a:lnB>
                    <a:noFill/>
                  </a:tcPr>
                </a:tc>
                <a:tc hMerge="1">
                  <a:txBody>
                    <a:bodyPr/>
                    <a:lstStyle/>
                    <a:p>
                      <a:pPr algn="ctr" fontAlgn="b"/>
                      <a:r>
                        <a:rPr lang="ru-KZ" sz="800" b="0" i="0" u="none" strike="noStrike" cap="none" dirty="0">
                          <a:solidFill>
                            <a:srgbClr val="007F76"/>
                          </a:solidFill>
                          <a:effectLst/>
                          <a:latin typeface="Arial Narrow" panose="020B0606020202030204" pitchFamily="34" charset="0"/>
                          <a:ea typeface="+mn-ea"/>
                          <a:cs typeface="+mn-cs"/>
                          <a:sym typeface="Arial"/>
                        </a:rPr>
                        <a:t>7412-1</a:t>
                      </a:r>
                    </a:p>
                  </a:txBody>
                  <a:tcPr marL="9525" marR="9525" marT="0" marB="0" anchor="ctr">
                    <a:lnB w="12700" cap="flat" cmpd="sng" algn="ctr">
                      <a:solidFill>
                        <a:schemeClr val="tx1"/>
                      </a:solidFill>
                      <a:prstDash val="solid"/>
                      <a:round/>
                      <a:headEnd type="none" w="med" len="med"/>
                      <a:tailEnd type="none" w="med" len="med"/>
                    </a:lnB>
                    <a:noFill/>
                  </a:tcPr>
                </a:tc>
                <a:tc hMerge="1">
                  <a:txBody>
                    <a:bodyPr/>
                    <a:lstStyle/>
                    <a:p>
                      <a:pPr marL="72000" algn="l" fontAlgn="ctr"/>
                      <a:r>
                        <a:rPr lang="ru-RU" sz="800" b="0" i="0" u="none" strike="noStrike" cap="none" dirty="0">
                          <a:solidFill>
                            <a:srgbClr val="007F76"/>
                          </a:solidFill>
                          <a:effectLst/>
                          <a:latin typeface="Arial Narrow" panose="020B0606020202030204" pitchFamily="34" charset="0"/>
                          <a:ea typeface="+mn-ea"/>
                          <a:cs typeface="+mn-cs"/>
                          <a:sym typeface="Arial"/>
                        </a:rPr>
                        <a:t>Электромонтеры (общий профиль)</a:t>
                      </a:r>
                    </a:p>
                  </a:txBody>
                  <a:tcPr marL="9525" marR="9525" marT="0" marB="0" anchor="ctr">
                    <a:lnR w="12700" cap="flat" cmpd="sng" algn="ctr">
                      <a:solidFill>
                        <a:schemeClr val="tx1"/>
                      </a:solidFill>
                      <a:prstDash val="solid"/>
                      <a:round/>
                      <a:headEnd type="none" w="med" len="med"/>
                      <a:tailEnd type="none" w="med" len="med"/>
                    </a:lnR>
                    <a:lnB w="12700" cap="flat" cmpd="sng" algn="ctr">
                      <a:solidFill>
                        <a:schemeClr val="tx1"/>
                      </a:solidFill>
                      <a:prstDash val="solid"/>
                      <a:round/>
                      <a:headEnd type="none" w="med" len="med"/>
                      <a:tailEnd type="none" w="med" len="med"/>
                    </a:lnB>
                    <a:noFill/>
                  </a:tcPr>
                </a:tc>
                <a:tc>
                  <a:txBody>
                    <a:bodyPr/>
                    <a:lstStyle/>
                    <a:p>
                      <a:pPr algn="ctr" fontAlgn="ctr"/>
                      <a:r>
                        <a:rPr lang="ru-RU" sz="800" b="1" i="0" u="none" strike="noStrike" dirty="0">
                          <a:solidFill>
                            <a:srgbClr val="000000"/>
                          </a:solidFill>
                          <a:effectLst/>
                          <a:latin typeface="Arial Narrow" panose="020B0606020202030204" pitchFamily="34" charset="0"/>
                        </a:rPr>
                        <a:t>14 954</a:t>
                      </a:r>
                    </a:p>
                  </a:txBody>
                  <a:tcPr marL="9525" marR="9525" marT="9525" marB="0" anchor="ctr">
                    <a:lnL w="12700" cap="flat" cmpd="sng" algn="ctr">
                      <a:solidFill>
                        <a:schemeClr val="tx1"/>
                      </a:solidFill>
                      <a:prstDash val="solid"/>
                      <a:round/>
                      <a:headEnd type="none" w="med" len="med"/>
                      <a:tailEnd type="none" w="med" len="med"/>
                    </a:lnL>
                    <a:lnB w="12700" cap="flat" cmpd="sng" algn="ctr">
                      <a:solidFill>
                        <a:schemeClr val="tx1"/>
                      </a:solidFill>
                      <a:prstDash val="solid"/>
                      <a:round/>
                      <a:headEnd type="none" w="med" len="med"/>
                      <a:tailEnd type="none" w="med" len="med"/>
                    </a:lnB>
                    <a:noFill/>
                  </a:tcPr>
                </a:tc>
                <a:tc>
                  <a:txBody>
                    <a:bodyPr/>
                    <a:lstStyle/>
                    <a:p>
                      <a:pPr algn="ctr" fontAlgn="ctr"/>
                      <a:r>
                        <a:rPr lang="ru-RU" sz="800" b="1" i="0" u="none" strike="noStrike" dirty="0">
                          <a:solidFill>
                            <a:srgbClr val="000000"/>
                          </a:solidFill>
                          <a:effectLst/>
                          <a:latin typeface="Arial Narrow" panose="020B0606020202030204" pitchFamily="34" charset="0"/>
                        </a:rPr>
                        <a:t>2 714</a:t>
                      </a:r>
                    </a:p>
                  </a:txBody>
                  <a:tcPr marL="9525" marR="9525" marT="9525" marB="0" anchor="ctr">
                    <a:lnB w="12700" cap="flat" cmpd="sng" algn="ctr">
                      <a:solidFill>
                        <a:schemeClr val="tx1"/>
                      </a:solidFill>
                      <a:prstDash val="solid"/>
                      <a:round/>
                      <a:headEnd type="none" w="med" len="med"/>
                      <a:tailEnd type="none" w="med" len="med"/>
                    </a:lnB>
                    <a:noFill/>
                  </a:tcPr>
                </a:tc>
                <a:tc>
                  <a:txBody>
                    <a:bodyPr/>
                    <a:lstStyle/>
                    <a:p>
                      <a:pPr algn="ctr" fontAlgn="ctr"/>
                      <a:r>
                        <a:rPr lang="ru-RU" sz="800" b="1" i="0" u="none" strike="noStrike" dirty="0">
                          <a:solidFill>
                            <a:srgbClr val="000000"/>
                          </a:solidFill>
                          <a:effectLst/>
                          <a:latin typeface="Arial Narrow" panose="020B0606020202030204" pitchFamily="34" charset="0"/>
                        </a:rPr>
                        <a:t>3 760</a:t>
                      </a:r>
                    </a:p>
                  </a:txBody>
                  <a:tcPr marL="9525" marR="9525" marT="9525" marB="0" anchor="ctr">
                    <a:lnB w="12700" cap="flat" cmpd="sng" algn="ctr">
                      <a:solidFill>
                        <a:schemeClr val="tx1"/>
                      </a:solidFill>
                      <a:prstDash val="solid"/>
                      <a:round/>
                      <a:headEnd type="none" w="med" len="med"/>
                      <a:tailEnd type="none" w="med" len="med"/>
                    </a:lnB>
                    <a:noFill/>
                  </a:tcPr>
                </a:tc>
                <a:tc>
                  <a:txBody>
                    <a:bodyPr/>
                    <a:lstStyle/>
                    <a:p>
                      <a:pPr algn="ctr" fontAlgn="ctr"/>
                      <a:r>
                        <a:rPr lang="ru-RU" sz="800" b="1" i="0" u="none" strike="noStrike" dirty="0">
                          <a:solidFill>
                            <a:srgbClr val="000000"/>
                          </a:solidFill>
                          <a:effectLst/>
                          <a:latin typeface="Arial Narrow" panose="020B0606020202030204" pitchFamily="34" charset="0"/>
                        </a:rPr>
                        <a:t>4 159</a:t>
                      </a:r>
                    </a:p>
                  </a:txBody>
                  <a:tcPr marL="9525" marR="9525" marT="9525" marB="0" anchor="ctr">
                    <a:lnB w="12700" cap="flat" cmpd="sng" algn="ctr">
                      <a:solidFill>
                        <a:schemeClr val="tx1"/>
                      </a:solidFill>
                      <a:prstDash val="solid"/>
                      <a:round/>
                      <a:headEnd type="none" w="med" len="med"/>
                      <a:tailEnd type="none" w="med" len="med"/>
                    </a:lnB>
                    <a:noFill/>
                  </a:tcPr>
                </a:tc>
                <a:tc>
                  <a:txBody>
                    <a:bodyPr/>
                    <a:lstStyle/>
                    <a:p>
                      <a:pPr algn="ctr" fontAlgn="ctr"/>
                      <a:r>
                        <a:rPr lang="ru-RU" sz="800" b="1" i="0" u="none" strike="noStrike" dirty="0">
                          <a:solidFill>
                            <a:srgbClr val="000000"/>
                          </a:solidFill>
                          <a:effectLst/>
                          <a:latin typeface="Arial Narrow" panose="020B0606020202030204" pitchFamily="34" charset="0"/>
                        </a:rPr>
                        <a:t>4 321</a:t>
                      </a:r>
                    </a:p>
                  </a:txBody>
                  <a:tcPr marL="9525" marR="9525" marT="9525" marB="0" anchor="ctr">
                    <a:lnR w="12700" cap="flat" cmpd="sng" algn="ctr">
                      <a:solidFill>
                        <a:schemeClr val="tx1"/>
                      </a:solidFill>
                      <a:prstDash val="solid"/>
                      <a:round/>
                      <a:headEnd type="none" w="med" len="med"/>
                      <a:tailEnd type="none" w="med" len="med"/>
                    </a:lnR>
                    <a:lnB w="12700" cap="flat" cmpd="sng" algn="ctr">
                      <a:solidFill>
                        <a:schemeClr val="tx1"/>
                      </a:solidFill>
                      <a:prstDash val="solid"/>
                      <a:round/>
                      <a:headEnd type="none" w="med" len="med"/>
                      <a:tailEnd type="none" w="med" len="med"/>
                    </a:lnB>
                    <a:noFill/>
                  </a:tcPr>
                </a:tc>
                <a:tc>
                  <a:txBody>
                    <a:bodyPr/>
                    <a:lstStyle/>
                    <a:p>
                      <a:pPr algn="ctr" fontAlgn="ctr"/>
                      <a:r>
                        <a:rPr lang="ru-RU" sz="800" b="1" i="0" u="none" strike="noStrike" dirty="0">
                          <a:solidFill>
                            <a:srgbClr val="000000"/>
                          </a:solidFill>
                          <a:effectLst/>
                          <a:latin typeface="Arial Narrow" panose="020B0606020202030204" pitchFamily="34" charset="0"/>
                        </a:rPr>
                        <a:t>17 326</a:t>
                      </a:r>
                    </a:p>
                  </a:txBody>
                  <a:tcPr marL="9525" marR="9525" marT="9525" marB="0" anchor="ctr">
                    <a:lnL w="12700" cap="flat" cmpd="sng" algn="ctr">
                      <a:solidFill>
                        <a:schemeClr val="tx1"/>
                      </a:solidFill>
                      <a:prstDash val="solid"/>
                      <a:round/>
                      <a:headEnd type="none" w="med" len="med"/>
                      <a:tailEnd type="none" w="med" len="med"/>
                    </a:lnL>
                    <a:lnB w="12700" cap="flat" cmpd="sng" algn="ctr">
                      <a:solidFill>
                        <a:schemeClr val="tx1"/>
                      </a:solidFill>
                      <a:prstDash val="solid"/>
                      <a:round/>
                      <a:headEnd type="none" w="med" len="med"/>
                      <a:tailEnd type="none" w="med" len="med"/>
                    </a:lnB>
                    <a:noFill/>
                  </a:tcPr>
                </a:tc>
                <a:tc>
                  <a:txBody>
                    <a:bodyPr/>
                    <a:lstStyle/>
                    <a:p>
                      <a:pPr algn="ctr" fontAlgn="ctr"/>
                      <a:r>
                        <a:rPr lang="ru-RU" sz="800" b="1" i="0" u="none" strike="noStrike" dirty="0">
                          <a:solidFill>
                            <a:srgbClr val="000000"/>
                          </a:solidFill>
                          <a:effectLst/>
                          <a:latin typeface="Arial Narrow" panose="020B0606020202030204" pitchFamily="34" charset="0"/>
                        </a:rPr>
                        <a:t>3 248</a:t>
                      </a:r>
                    </a:p>
                  </a:txBody>
                  <a:tcPr marL="9525" marR="9525" marT="9525" marB="0" anchor="ctr">
                    <a:lnB w="12700" cap="flat" cmpd="sng" algn="ctr">
                      <a:solidFill>
                        <a:schemeClr val="tx1"/>
                      </a:solidFill>
                      <a:prstDash val="solid"/>
                      <a:round/>
                      <a:headEnd type="none" w="med" len="med"/>
                      <a:tailEnd type="none" w="med" len="med"/>
                    </a:lnB>
                    <a:noFill/>
                  </a:tcPr>
                </a:tc>
                <a:tc>
                  <a:txBody>
                    <a:bodyPr/>
                    <a:lstStyle/>
                    <a:p>
                      <a:pPr algn="ctr" fontAlgn="ctr"/>
                      <a:r>
                        <a:rPr lang="ru-RU" sz="800" b="1" i="0" u="none" strike="noStrike" dirty="0">
                          <a:solidFill>
                            <a:srgbClr val="000000"/>
                          </a:solidFill>
                          <a:effectLst/>
                          <a:latin typeface="Arial Narrow" panose="020B0606020202030204" pitchFamily="34" charset="0"/>
                        </a:rPr>
                        <a:t>3 824</a:t>
                      </a:r>
                    </a:p>
                  </a:txBody>
                  <a:tcPr marL="9525" marR="9525" marT="9525" marB="0" anchor="ctr">
                    <a:lnB w="12700" cap="flat" cmpd="sng" algn="ctr">
                      <a:solidFill>
                        <a:schemeClr val="tx1"/>
                      </a:solidFill>
                      <a:prstDash val="solid"/>
                      <a:round/>
                      <a:headEnd type="none" w="med" len="med"/>
                      <a:tailEnd type="none" w="med" len="med"/>
                    </a:lnB>
                    <a:noFill/>
                  </a:tcPr>
                </a:tc>
                <a:tc>
                  <a:txBody>
                    <a:bodyPr/>
                    <a:lstStyle/>
                    <a:p>
                      <a:pPr algn="ctr" fontAlgn="ctr"/>
                      <a:r>
                        <a:rPr lang="ru-RU" sz="800" b="1" i="0" u="none" strike="noStrike" dirty="0">
                          <a:solidFill>
                            <a:srgbClr val="000000"/>
                          </a:solidFill>
                          <a:effectLst/>
                          <a:latin typeface="Arial Narrow" panose="020B0606020202030204" pitchFamily="34" charset="0"/>
                        </a:rPr>
                        <a:t>4 859</a:t>
                      </a:r>
                    </a:p>
                  </a:txBody>
                  <a:tcPr marL="9525" marR="9525" marT="9525" marB="0" anchor="ctr">
                    <a:lnB w="12700" cap="flat" cmpd="sng" algn="ctr">
                      <a:solidFill>
                        <a:schemeClr val="tx1"/>
                      </a:solidFill>
                      <a:prstDash val="solid"/>
                      <a:round/>
                      <a:headEnd type="none" w="med" len="med"/>
                      <a:tailEnd type="none" w="med" len="med"/>
                    </a:lnB>
                    <a:noFill/>
                  </a:tcPr>
                </a:tc>
                <a:tc>
                  <a:txBody>
                    <a:bodyPr/>
                    <a:lstStyle/>
                    <a:p>
                      <a:pPr algn="ctr" fontAlgn="ctr"/>
                      <a:r>
                        <a:rPr lang="ru-RU" sz="800" b="1" i="0" u="none" strike="noStrike" dirty="0">
                          <a:solidFill>
                            <a:srgbClr val="000000"/>
                          </a:solidFill>
                          <a:effectLst/>
                          <a:latin typeface="Arial Narrow" panose="020B0606020202030204" pitchFamily="34" charset="0"/>
                        </a:rPr>
                        <a:t>5 395</a:t>
                      </a:r>
                    </a:p>
                  </a:txBody>
                  <a:tcPr marL="9525" marR="9525" marT="9525" marB="0" anchor="ctr">
                    <a:lnB w="12700" cap="flat" cmpd="sng" algn="ctr">
                      <a:solidFill>
                        <a:schemeClr val="tx1"/>
                      </a:solidFill>
                      <a:prstDash val="solid"/>
                      <a:round/>
                      <a:headEnd type="none" w="med" len="med"/>
                      <a:tailEnd type="none" w="med" len="med"/>
                    </a:lnB>
                    <a:noFill/>
                  </a:tcPr>
                </a:tc>
                <a:tc>
                  <a:txBody>
                    <a:bodyPr/>
                    <a:lstStyle/>
                    <a:p>
                      <a:pPr algn="ctr" fontAlgn="ctr"/>
                      <a:r>
                        <a:rPr lang="ru-RU" sz="800" b="1" i="0" u="none" strike="noStrike" dirty="0">
                          <a:solidFill>
                            <a:srgbClr val="000000"/>
                          </a:solidFill>
                          <a:effectLst/>
                          <a:latin typeface="Arial Narrow" panose="020B0606020202030204" pitchFamily="34" charset="0"/>
                        </a:rPr>
                        <a:t>26,4%</a:t>
                      </a:r>
                    </a:p>
                  </a:txBody>
                  <a:tcPr marL="9525" marR="9525" marT="9525" marB="0" anchor="ctr">
                    <a:lnB w="12700"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1977705671"/>
                  </a:ext>
                </a:extLst>
              </a:tr>
            </a:tbl>
          </a:graphicData>
        </a:graphic>
      </p:graphicFrame>
    </p:spTree>
    <p:extLst>
      <p:ext uri="{BB962C8B-B14F-4D97-AF65-F5344CB8AC3E}">
        <p14:creationId xmlns:p14="http://schemas.microsoft.com/office/powerpoint/2010/main" val="3724016039"/>
      </p:ext>
    </p:extLst>
  </p:cSld>
  <p:clrMapOvr>
    <a:masterClrMapping/>
  </p:clrMapOvr>
</p:sld>
</file>

<file path=ppt/slides/slide6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26" name="Таблица 25">
            <a:extLst>
              <a:ext uri="{FF2B5EF4-FFF2-40B4-BE49-F238E27FC236}">
                <a16:creationId xmlns:a16="http://schemas.microsoft.com/office/drawing/2014/main" id="{4CBADABA-60F6-6314-73AE-C5D1372941E0}"/>
              </a:ext>
            </a:extLst>
          </p:cNvPr>
          <p:cNvGraphicFramePr>
            <a:graphicFrameLocks noGrp="1"/>
          </p:cNvGraphicFramePr>
          <p:nvPr>
            <p:extLst>
              <p:ext uri="{D42A27DB-BD31-4B8C-83A1-F6EECF244321}">
                <p14:modId xmlns:p14="http://schemas.microsoft.com/office/powerpoint/2010/main" val="2362618840"/>
              </p:ext>
            </p:extLst>
          </p:nvPr>
        </p:nvGraphicFramePr>
        <p:xfrm>
          <a:off x="6768750" y="4835242"/>
          <a:ext cx="5328000" cy="1670332"/>
        </p:xfrm>
        <a:graphic>
          <a:graphicData uri="http://schemas.openxmlformats.org/drawingml/2006/table">
            <a:tbl>
              <a:tblPr firstRow="1" bandRow="1">
                <a:tableStyleId>{5C22544A-7EE6-4342-B048-85BDC9FD1C3A}</a:tableStyleId>
              </a:tblPr>
              <a:tblGrid>
                <a:gridCol w="3600000">
                  <a:extLst>
                    <a:ext uri="{9D8B030D-6E8A-4147-A177-3AD203B41FA5}">
                      <a16:colId xmlns:a16="http://schemas.microsoft.com/office/drawing/2014/main" val="1113104833"/>
                    </a:ext>
                  </a:extLst>
                </a:gridCol>
                <a:gridCol w="432000">
                  <a:extLst>
                    <a:ext uri="{9D8B030D-6E8A-4147-A177-3AD203B41FA5}">
                      <a16:colId xmlns:a16="http://schemas.microsoft.com/office/drawing/2014/main" val="132264586"/>
                    </a:ext>
                  </a:extLst>
                </a:gridCol>
                <a:gridCol w="432000">
                  <a:extLst>
                    <a:ext uri="{9D8B030D-6E8A-4147-A177-3AD203B41FA5}">
                      <a16:colId xmlns:a16="http://schemas.microsoft.com/office/drawing/2014/main" val="2572766800"/>
                    </a:ext>
                  </a:extLst>
                </a:gridCol>
                <a:gridCol w="432000">
                  <a:extLst>
                    <a:ext uri="{9D8B030D-6E8A-4147-A177-3AD203B41FA5}">
                      <a16:colId xmlns:a16="http://schemas.microsoft.com/office/drawing/2014/main" val="2849574652"/>
                    </a:ext>
                  </a:extLst>
                </a:gridCol>
                <a:gridCol w="432000">
                  <a:extLst>
                    <a:ext uri="{9D8B030D-6E8A-4147-A177-3AD203B41FA5}">
                      <a16:colId xmlns:a16="http://schemas.microsoft.com/office/drawing/2014/main" val="478621999"/>
                    </a:ext>
                  </a:extLst>
                </a:gridCol>
              </a:tblGrid>
              <a:tr h="167033">
                <a:tc>
                  <a:txBody>
                    <a:bodyPr/>
                    <a:lstStyle/>
                    <a:p>
                      <a:pPr marL="0" marR="0" lvl="0" indent="0" algn="l" defTabSz="685800" rtl="0" eaLnBrk="1" fontAlgn="auto" latinLnBrk="0" hangingPunct="1">
                        <a:lnSpc>
                          <a:spcPct val="107000"/>
                        </a:lnSpc>
                        <a:spcBef>
                          <a:spcPts val="0"/>
                        </a:spcBef>
                        <a:spcAft>
                          <a:spcPts val="0"/>
                        </a:spcAft>
                        <a:buClrTx/>
                        <a:buSzTx/>
                        <a:buFontTx/>
                        <a:buNone/>
                        <a:tabLst/>
                        <a:defRPr/>
                      </a:pPr>
                      <a:r>
                        <a:rPr lang="ru-RU" sz="1050" b="1" i="0" u="none" strike="noStrike" cap="none" noProof="0" dirty="0">
                          <a:solidFill>
                            <a:srgbClr val="000000"/>
                          </a:solidFill>
                          <a:effectLst/>
                          <a:latin typeface="Arial Narrow" panose="020B0606020202030204" pitchFamily="34" charset="0"/>
                          <a:ea typeface="+mn-ea"/>
                          <a:cs typeface="+mn-cs"/>
                          <a:sym typeface="Arial"/>
                        </a:rPr>
                        <a:t>ПЕССИМИСТІК СЦЕНАРИЙ</a:t>
                      </a:r>
                    </a:p>
                  </a:txBody>
                  <a:tcPr marT="0" marB="0" anchor="ctr">
                    <a:lnL w="76200" cap="flat" cmpd="sng" algn="ctr">
                      <a:noFill/>
                      <a:prstDash val="solid"/>
                      <a:round/>
                      <a:headEnd type="none" w="med" len="med"/>
                      <a:tailEnd type="none" w="med" len="med"/>
                    </a:lnL>
                    <a:lnR w="6350" cap="flat" cmpd="sng" algn="ctr">
                      <a:solidFill>
                        <a:schemeClr val="tx1"/>
                      </a:solidFill>
                      <a:prstDash val="sysDot"/>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accent6">
                        <a:lumMod val="50000"/>
                        <a:alpha val="20000"/>
                      </a:schemeClr>
                    </a:solidFill>
                  </a:tcPr>
                </a:tc>
                <a:tc>
                  <a:txBody>
                    <a:bodyPr/>
                    <a:lstStyle/>
                    <a:p>
                      <a:pPr algn="ctr" fontAlgn="ctr"/>
                      <a:r>
                        <a:rPr lang="en-US" sz="900" b="0" i="0" u="none" strike="noStrike" cap="none" dirty="0">
                          <a:solidFill>
                            <a:srgbClr val="000000"/>
                          </a:solidFill>
                          <a:effectLst/>
                          <a:latin typeface="Arial Narrow" panose="020B0606020202030204" pitchFamily="34" charset="0"/>
                          <a:ea typeface="+mn-ea"/>
                          <a:cs typeface="+mn-cs"/>
                          <a:sym typeface="Arial"/>
                        </a:rPr>
                        <a:t>Q1</a:t>
                      </a:r>
                      <a:endParaRPr lang="ru-KZ" sz="900" b="0" i="0" u="none" strike="noStrike" cap="none" dirty="0">
                        <a:solidFill>
                          <a:srgbClr val="000000"/>
                        </a:solidFill>
                        <a:effectLst/>
                        <a:latin typeface="Arial Narrow" panose="020B0606020202030204" pitchFamily="34" charset="0"/>
                        <a:ea typeface="+mn-ea"/>
                        <a:cs typeface="+mn-cs"/>
                        <a:sym typeface="Arial"/>
                      </a:endParaRPr>
                    </a:p>
                  </a:txBody>
                  <a:tcPr marL="9525" marR="9525" marT="0"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50000"/>
                        <a:alpha val="20000"/>
                      </a:schemeClr>
                    </a:solidFill>
                  </a:tcPr>
                </a:tc>
                <a:tc>
                  <a:txBody>
                    <a:bodyPr/>
                    <a:lstStyle/>
                    <a:p>
                      <a:pPr algn="ctr" fontAlgn="ctr"/>
                      <a:r>
                        <a:rPr lang="en-US" sz="900" b="0" i="0" u="none" strike="noStrike" cap="none" dirty="0">
                          <a:solidFill>
                            <a:srgbClr val="000000"/>
                          </a:solidFill>
                          <a:effectLst/>
                          <a:latin typeface="Arial Narrow" panose="020B0606020202030204" pitchFamily="34" charset="0"/>
                          <a:ea typeface="+mn-ea"/>
                          <a:cs typeface="+mn-cs"/>
                          <a:sym typeface="Arial"/>
                        </a:rPr>
                        <a:t>Q2</a:t>
                      </a:r>
                      <a:endParaRPr lang="ru-KZ" sz="900" b="0" i="0" u="none" strike="noStrike" cap="none" dirty="0">
                        <a:solidFill>
                          <a:srgbClr val="000000"/>
                        </a:solidFill>
                        <a:effectLst/>
                        <a:latin typeface="Arial Narrow" panose="020B0606020202030204" pitchFamily="34" charset="0"/>
                        <a:ea typeface="+mn-ea"/>
                        <a:cs typeface="+mn-cs"/>
                        <a:sym typeface="Arial"/>
                      </a:endParaRPr>
                    </a:p>
                  </a:txBody>
                  <a:tcPr marL="9525" marR="9525" marT="0"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6">
                        <a:lumMod val="50000"/>
                        <a:alpha val="20000"/>
                      </a:schemeClr>
                    </a:solidFill>
                  </a:tcPr>
                </a:tc>
                <a:tc>
                  <a:txBody>
                    <a:bodyPr/>
                    <a:lstStyle/>
                    <a:p>
                      <a:pPr algn="ctr" fontAlgn="ctr"/>
                      <a:r>
                        <a:rPr lang="en-US" sz="900" b="0" i="0" u="none" strike="noStrike" cap="none" dirty="0">
                          <a:solidFill>
                            <a:srgbClr val="000000"/>
                          </a:solidFill>
                          <a:effectLst/>
                          <a:latin typeface="Arial Narrow" panose="020B0606020202030204" pitchFamily="34" charset="0"/>
                          <a:ea typeface="+mn-ea"/>
                          <a:cs typeface="+mn-cs"/>
                          <a:sym typeface="Arial"/>
                        </a:rPr>
                        <a:t>Q3</a:t>
                      </a:r>
                      <a:endParaRPr lang="ru-KZ" sz="900" b="0" i="0" u="none" strike="noStrike" cap="none" dirty="0">
                        <a:solidFill>
                          <a:srgbClr val="000000"/>
                        </a:solidFill>
                        <a:effectLst/>
                        <a:latin typeface="Arial Narrow" panose="020B0606020202030204" pitchFamily="34" charset="0"/>
                        <a:ea typeface="+mn-ea"/>
                        <a:cs typeface="+mn-cs"/>
                        <a:sym typeface="Arial"/>
                      </a:endParaRPr>
                    </a:p>
                  </a:txBody>
                  <a:tcPr marL="9525" marR="9525" marT="0"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6">
                        <a:lumMod val="50000"/>
                        <a:alpha val="20000"/>
                      </a:schemeClr>
                    </a:solidFill>
                  </a:tcPr>
                </a:tc>
                <a:tc>
                  <a:txBody>
                    <a:bodyPr/>
                    <a:lstStyle/>
                    <a:p>
                      <a:pPr algn="ctr" fontAlgn="ctr"/>
                      <a:r>
                        <a:rPr lang="en-US" sz="900" b="0" i="0" u="none" strike="noStrike" cap="none" dirty="0">
                          <a:solidFill>
                            <a:srgbClr val="000000"/>
                          </a:solidFill>
                          <a:effectLst/>
                          <a:latin typeface="Arial Narrow" panose="020B0606020202030204" pitchFamily="34" charset="0"/>
                          <a:ea typeface="+mn-ea"/>
                          <a:cs typeface="+mn-cs"/>
                          <a:sym typeface="Arial"/>
                        </a:rPr>
                        <a:t>Q4</a:t>
                      </a:r>
                      <a:endParaRPr lang="ru-KZ" sz="900" b="0" i="0" u="none" strike="noStrike" cap="none" dirty="0">
                        <a:solidFill>
                          <a:srgbClr val="000000"/>
                        </a:solidFill>
                        <a:effectLst/>
                        <a:latin typeface="Arial Narrow" panose="020B0606020202030204" pitchFamily="34" charset="0"/>
                        <a:ea typeface="+mn-ea"/>
                        <a:cs typeface="+mn-cs"/>
                        <a:sym typeface="Arial"/>
                      </a:endParaRPr>
                    </a:p>
                  </a:txBody>
                  <a:tcPr marL="9525" marR="9525" marT="0" marB="0" anchor="ctr">
                    <a:lnL w="6350" cap="flat" cmpd="sng" algn="ctr">
                      <a:solidFill>
                        <a:schemeClr val="tx1"/>
                      </a:solidFill>
                      <a:prstDash val="sysDot"/>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6">
                        <a:lumMod val="50000"/>
                        <a:alpha val="20000"/>
                      </a:schemeClr>
                    </a:solidFill>
                  </a:tcPr>
                </a:tc>
                <a:extLst>
                  <a:ext uri="{0D108BD9-81ED-4DB2-BD59-A6C34878D82A}">
                    <a16:rowId xmlns:a16="http://schemas.microsoft.com/office/drawing/2014/main" val="877649079"/>
                  </a:ext>
                </a:extLst>
              </a:tr>
              <a:tr h="167033">
                <a:tc>
                  <a:txBody>
                    <a:bodyPr/>
                    <a:lstStyle/>
                    <a:p>
                      <a:pPr marL="0" marR="0" lvl="0" indent="0" algn="l" defTabSz="685800" rtl="0" eaLnBrk="1" fontAlgn="auto" latinLnBrk="0" hangingPunct="1">
                        <a:lnSpc>
                          <a:spcPct val="107000"/>
                        </a:lnSpc>
                        <a:spcBef>
                          <a:spcPts val="0"/>
                        </a:spcBef>
                        <a:spcAft>
                          <a:spcPts val="0"/>
                        </a:spcAft>
                        <a:buClrTx/>
                        <a:buSzTx/>
                        <a:buFontTx/>
                        <a:buNone/>
                        <a:tabLst/>
                        <a:defRPr/>
                      </a:pPr>
                      <a:r>
                        <a:rPr lang="ru-RU" sz="900" b="1" i="0" u="none" strike="noStrike" cap="none" noProof="0" dirty="0">
                          <a:solidFill>
                            <a:srgbClr val="000000"/>
                          </a:solidFill>
                          <a:effectLst/>
                          <a:latin typeface="Arial Narrow" panose="020B0606020202030204" pitchFamily="34" charset="0"/>
                          <a:ea typeface="+mn-ea"/>
                          <a:cs typeface="+mn-cs"/>
                          <a:sym typeface="Arial"/>
                        </a:rPr>
                        <a:t>БАРЛЫҒЫ</a:t>
                      </a:r>
                      <a:endParaRPr lang="ru-RU" sz="800" b="1" i="0" u="none" strike="noStrike" cap="none" noProof="0" dirty="0">
                        <a:solidFill>
                          <a:srgbClr val="000000"/>
                        </a:solidFill>
                        <a:effectLst/>
                        <a:latin typeface="Arial Narrow" panose="020B0606020202030204" pitchFamily="34" charset="0"/>
                        <a:ea typeface="+mn-ea"/>
                        <a:cs typeface="+mn-cs"/>
                        <a:sym typeface="Arial"/>
                      </a:endParaRPr>
                    </a:p>
                  </a:txBody>
                  <a:tcPr marT="0" marB="0" anchor="ctr">
                    <a:lnL w="76200" cap="flat" cmpd="sng" algn="ctr">
                      <a:noFill/>
                      <a:prstDash val="solid"/>
                      <a:round/>
                      <a:headEnd type="none" w="med" len="med"/>
                      <a:tailEnd type="none" w="med" len="med"/>
                    </a:lnL>
                    <a:lnR w="6350" cap="flat" cmpd="sng" algn="ctr">
                      <a:solidFill>
                        <a:schemeClr val="tx1"/>
                      </a:solidFill>
                      <a:prstDash val="sysDot"/>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accent6">
                        <a:lumMod val="50000"/>
                        <a:alpha val="20000"/>
                      </a:schemeClr>
                    </a:solidFill>
                  </a:tcPr>
                </a:tc>
                <a:tc>
                  <a:txBody>
                    <a:bodyPr/>
                    <a:lstStyle/>
                    <a:p>
                      <a:pPr algn="ctr" fontAlgn="ctr"/>
                      <a:r>
                        <a:rPr lang="ru-RU" sz="900" b="1" i="0" u="none" strike="noStrike" cap="none" dirty="0">
                          <a:solidFill>
                            <a:srgbClr val="000000"/>
                          </a:solidFill>
                          <a:effectLst/>
                          <a:latin typeface="Arial Narrow" panose="020B0606020202030204" pitchFamily="34" charset="0"/>
                          <a:ea typeface="+mn-ea"/>
                          <a:cs typeface="+mn-cs"/>
                          <a:sym typeface="Arial"/>
                        </a:rPr>
                        <a:t>6 632</a:t>
                      </a:r>
                      <a:endParaRPr lang="ru-KZ" sz="900" b="1" i="0" u="none" strike="noStrike" cap="none" dirty="0">
                        <a:solidFill>
                          <a:srgbClr val="000000"/>
                        </a:solidFill>
                        <a:effectLst/>
                        <a:latin typeface="Arial Narrow" panose="020B0606020202030204" pitchFamily="34" charset="0"/>
                        <a:ea typeface="+mn-ea"/>
                        <a:cs typeface="+mn-cs"/>
                        <a:sym typeface="Arial"/>
                      </a:endParaRPr>
                    </a:p>
                  </a:txBody>
                  <a:tcPr marL="9525" marR="9525" marT="0"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50000"/>
                        <a:alpha val="20000"/>
                      </a:schemeClr>
                    </a:solidFill>
                  </a:tcPr>
                </a:tc>
                <a:tc>
                  <a:txBody>
                    <a:bodyPr/>
                    <a:lstStyle/>
                    <a:p>
                      <a:pPr algn="ctr" rtl="0" fontAlgn="ctr"/>
                      <a:r>
                        <a:rPr lang="ru-RU" sz="900" b="1" i="0" u="none" strike="noStrike">
                          <a:solidFill>
                            <a:srgbClr val="000000"/>
                          </a:solidFill>
                          <a:effectLst/>
                          <a:latin typeface="Arial Narrow" panose="020B0606020202030204" pitchFamily="34" charset="0"/>
                        </a:rPr>
                        <a:t>7 502</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6">
                        <a:lumMod val="50000"/>
                        <a:alpha val="20000"/>
                      </a:schemeClr>
                    </a:solidFill>
                  </a:tcPr>
                </a:tc>
                <a:tc>
                  <a:txBody>
                    <a:bodyPr/>
                    <a:lstStyle/>
                    <a:p>
                      <a:pPr algn="ctr" rtl="0" fontAlgn="ctr"/>
                      <a:r>
                        <a:rPr lang="ru-RU" sz="900" b="1" i="0" u="none" strike="noStrike">
                          <a:solidFill>
                            <a:srgbClr val="000000"/>
                          </a:solidFill>
                          <a:effectLst/>
                          <a:latin typeface="Arial Narrow" panose="020B0606020202030204" pitchFamily="34" charset="0"/>
                        </a:rPr>
                        <a:t>11 210</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6">
                        <a:lumMod val="50000"/>
                        <a:alpha val="20000"/>
                      </a:schemeClr>
                    </a:solidFill>
                  </a:tcPr>
                </a:tc>
                <a:tc>
                  <a:txBody>
                    <a:bodyPr/>
                    <a:lstStyle/>
                    <a:p>
                      <a:pPr algn="ctr" rtl="0" fontAlgn="ctr"/>
                      <a:r>
                        <a:rPr lang="ru-RU" sz="900" b="1" i="0" u="none" strike="noStrike" dirty="0">
                          <a:solidFill>
                            <a:srgbClr val="000000"/>
                          </a:solidFill>
                          <a:effectLst/>
                          <a:latin typeface="Arial Narrow" panose="020B0606020202030204" pitchFamily="34" charset="0"/>
                        </a:rPr>
                        <a:t>10 135</a:t>
                      </a:r>
                    </a:p>
                  </a:txBody>
                  <a:tcPr marL="9525" marR="9525" marT="9525" marB="0" anchor="ctr">
                    <a:lnL w="6350" cap="flat" cmpd="sng" algn="ctr">
                      <a:solidFill>
                        <a:schemeClr val="tx1"/>
                      </a:solidFill>
                      <a:prstDash val="sysDot"/>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6">
                        <a:lumMod val="50000"/>
                        <a:alpha val="20000"/>
                      </a:schemeClr>
                    </a:solidFill>
                  </a:tcPr>
                </a:tc>
                <a:extLst>
                  <a:ext uri="{0D108BD9-81ED-4DB2-BD59-A6C34878D82A}">
                    <a16:rowId xmlns:a16="http://schemas.microsoft.com/office/drawing/2014/main" val="1602871338"/>
                  </a:ext>
                </a:extLst>
              </a:tr>
              <a:tr h="148474">
                <a:tc>
                  <a:txBody>
                    <a:bodyPr/>
                    <a:lstStyle/>
                    <a:p>
                      <a:pPr marL="72000" algn="l" fontAlgn="b"/>
                      <a:r>
                        <a:rPr lang="ru-RU" sz="800" b="0" i="0" u="none" strike="noStrike" cap="none" dirty="0">
                          <a:solidFill>
                            <a:srgbClr val="000000"/>
                          </a:solidFill>
                          <a:effectLst/>
                          <a:latin typeface="Arial Narrow" panose="020B0606020202030204" pitchFamily="34" charset="0"/>
                          <a:ea typeface="+mn-ea"/>
                          <a:cs typeface="+mn-cs"/>
                          <a:sym typeface="Arial"/>
                        </a:rPr>
                        <a:t>БАСШЫЛАР ЖӘНЕ МЕМЛЕКЕТТІК ҚЫЗМЕТШІЛЕР</a:t>
                      </a:r>
                    </a:p>
                  </a:txBody>
                  <a:tcPr marL="9525" marR="9525" marT="0" marB="0" anchor="ctr">
                    <a:lnL w="76200" cap="flat" cmpd="sng" algn="ctr">
                      <a:noFill/>
                      <a:prstDash val="solid"/>
                      <a:round/>
                      <a:headEnd type="none" w="med" len="med"/>
                      <a:tailEnd type="none" w="med" len="med"/>
                    </a:lnL>
                    <a:lnR w="6350" cap="flat" cmpd="sng" algn="ctr">
                      <a:solidFill>
                        <a:schemeClr val="tx1"/>
                      </a:solidFill>
                      <a:prstDash val="sysDot"/>
                      <a:round/>
                      <a:headEnd type="none" w="med" len="med"/>
                      <a:tailEnd type="none" w="med" len="med"/>
                    </a:lnR>
                    <a:lnT w="12700" cap="flat" cmpd="sng" algn="ctr">
                      <a:solidFill>
                        <a:schemeClr val="tx1"/>
                      </a:solidFill>
                      <a:prstDash val="solid"/>
                      <a:round/>
                      <a:headEnd type="none" w="med" len="med"/>
                      <a:tailEnd type="none" w="med" len="med"/>
                    </a:lnT>
                    <a:lnB w="6350" cap="flat" cmpd="sng" algn="ctr">
                      <a:solidFill>
                        <a:schemeClr val="tx1"/>
                      </a:solidFill>
                      <a:prstDash val="sysDot"/>
                      <a:round/>
                      <a:headEnd type="none" w="med" len="med"/>
                      <a:tailEnd type="none" w="med" len="med"/>
                    </a:lnB>
                    <a:noFill/>
                  </a:tcPr>
                </a:tc>
                <a:tc>
                  <a:txBody>
                    <a:bodyPr/>
                    <a:lstStyle/>
                    <a:p>
                      <a:pPr algn="ctr" fontAlgn="ctr"/>
                      <a:r>
                        <a:rPr lang="ru-RU" sz="800" b="0" i="0" u="none" strike="noStrike">
                          <a:solidFill>
                            <a:srgbClr val="000000"/>
                          </a:solidFill>
                          <a:effectLst/>
                          <a:latin typeface="Arial Narrow" panose="020B0606020202030204" pitchFamily="34" charset="0"/>
                        </a:rPr>
                        <a:t>362</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12700" cap="flat" cmpd="sng" algn="ctr">
                      <a:solidFill>
                        <a:schemeClr val="tx1"/>
                      </a:solidFill>
                      <a:prstDash val="solid"/>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ru-RU" sz="800" b="0" i="0" u="none" strike="noStrike">
                          <a:solidFill>
                            <a:srgbClr val="000000"/>
                          </a:solidFill>
                          <a:effectLst/>
                          <a:latin typeface="Arial Narrow" panose="020B0606020202030204" pitchFamily="34" charset="0"/>
                        </a:rPr>
                        <a:t>395</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12700" cap="flat" cmpd="sng" algn="ctr">
                      <a:solidFill>
                        <a:schemeClr val="tx1"/>
                      </a:solidFill>
                      <a:prstDash val="solid"/>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ru-RU" sz="800" b="0" i="0" u="none" strike="noStrike">
                          <a:solidFill>
                            <a:srgbClr val="000000"/>
                          </a:solidFill>
                          <a:effectLst/>
                          <a:latin typeface="Arial Narrow" panose="020B0606020202030204" pitchFamily="34" charset="0"/>
                        </a:rPr>
                        <a:t>580</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12700" cap="flat" cmpd="sng" algn="ctr">
                      <a:solidFill>
                        <a:schemeClr val="tx1"/>
                      </a:solidFill>
                      <a:prstDash val="solid"/>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ru-RU" sz="800" b="0" i="0" u="none" strike="noStrike">
                          <a:solidFill>
                            <a:srgbClr val="000000"/>
                          </a:solidFill>
                          <a:effectLst/>
                          <a:latin typeface="Arial Narrow" panose="020B0606020202030204" pitchFamily="34" charset="0"/>
                        </a:rPr>
                        <a:t>459</a:t>
                      </a:r>
                    </a:p>
                  </a:txBody>
                  <a:tcPr marL="9525" marR="9525" marT="9525" marB="0" anchor="ctr">
                    <a:lnL w="6350" cap="flat" cmpd="sng" algn="ctr">
                      <a:solidFill>
                        <a:schemeClr val="tx1"/>
                      </a:solidFill>
                      <a:prstDash val="sysDot"/>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052355308"/>
                  </a:ext>
                </a:extLst>
              </a:tr>
              <a:tr h="148474">
                <a:tc>
                  <a:txBody>
                    <a:bodyPr/>
                    <a:lstStyle/>
                    <a:p>
                      <a:pPr marL="72000" algn="l" fontAlgn="b"/>
                      <a:r>
                        <a:rPr lang="ru-RU" sz="800" b="0" i="0" u="none" strike="noStrike" cap="none" dirty="0">
                          <a:solidFill>
                            <a:srgbClr val="000000"/>
                          </a:solidFill>
                          <a:effectLst/>
                          <a:latin typeface="Arial Narrow" panose="020B0606020202030204" pitchFamily="34" charset="0"/>
                          <a:ea typeface="+mn-ea"/>
                          <a:cs typeface="+mn-cs"/>
                          <a:sym typeface="Arial"/>
                        </a:rPr>
                        <a:t>КӘСІБИ МАМАНДАР</a:t>
                      </a:r>
                    </a:p>
                  </a:txBody>
                  <a:tcPr marL="9525" marR="9525" marT="0" marB="0" anchor="ctr">
                    <a:lnL w="76200" cap="flat" cmpd="sng" algn="ctr">
                      <a:noFill/>
                      <a:prstDash val="solid"/>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solidFill>
                      <a:schemeClr val="accent6">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1 301</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1 475</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solidFill>
                      <a:schemeClr val="accent6">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1 935</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solidFill>
                      <a:schemeClr val="accent6">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2 144</a:t>
                      </a:r>
                    </a:p>
                  </a:txBody>
                  <a:tcPr marL="9525" marR="9525" marT="9525" marB="0" anchor="ctr">
                    <a:lnL w="6350" cap="flat" cmpd="sng" algn="ctr">
                      <a:solidFill>
                        <a:schemeClr val="tx1"/>
                      </a:solidFill>
                      <a:prstDash val="sysDot"/>
                      <a:round/>
                      <a:headEnd type="none" w="med" len="med"/>
                      <a:tailEnd type="none" w="med" len="med"/>
                    </a:lnL>
                    <a:lnR w="12700" cap="flat" cmpd="sng" algn="ctr">
                      <a:noFill/>
                      <a:prstDash val="solid"/>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solidFill>
                      <a:schemeClr val="accent6">
                        <a:lumMod val="50000"/>
                        <a:alpha val="20000"/>
                      </a:schemeClr>
                    </a:solidFill>
                  </a:tcPr>
                </a:tc>
                <a:extLst>
                  <a:ext uri="{0D108BD9-81ED-4DB2-BD59-A6C34878D82A}">
                    <a16:rowId xmlns:a16="http://schemas.microsoft.com/office/drawing/2014/main" val="4077338817"/>
                  </a:ext>
                </a:extLst>
              </a:tr>
              <a:tr h="148474">
                <a:tc>
                  <a:txBody>
                    <a:bodyPr/>
                    <a:lstStyle/>
                    <a:p>
                      <a:pPr marL="72000" algn="l" fontAlgn="b"/>
                      <a:r>
                        <a:rPr lang="ru-RU" sz="800" b="0" i="0" u="none" strike="noStrike" cap="none" dirty="0">
                          <a:solidFill>
                            <a:srgbClr val="000000"/>
                          </a:solidFill>
                          <a:effectLst/>
                          <a:latin typeface="Arial Narrow" panose="020B0606020202030204" pitchFamily="34" charset="0"/>
                          <a:ea typeface="+mn-ea"/>
                          <a:cs typeface="+mn-cs"/>
                          <a:sym typeface="Arial"/>
                        </a:rPr>
                        <a:t>ТЕХНИК МАМАНДАР ЖӘНЕ БАСҚА ДА КӘСІБИ КӨМЕКШІ ПЕРСОНАЛ</a:t>
                      </a:r>
                    </a:p>
                  </a:txBody>
                  <a:tcPr marL="9525" marR="9525" marT="0" marB="0" anchor="ctr">
                    <a:lnL w="76200" cap="flat" cmpd="sng" algn="ctr">
                      <a:noFill/>
                      <a:prstDash val="solid"/>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noFill/>
                  </a:tcPr>
                </a:tc>
                <a:tc>
                  <a:txBody>
                    <a:bodyPr/>
                    <a:lstStyle/>
                    <a:p>
                      <a:pPr algn="ctr" fontAlgn="ctr"/>
                      <a:r>
                        <a:rPr lang="ru-RU" sz="800" b="0" i="0" u="none" strike="noStrike">
                          <a:solidFill>
                            <a:srgbClr val="000000"/>
                          </a:solidFill>
                          <a:effectLst/>
                          <a:latin typeface="Arial Narrow" panose="020B0606020202030204" pitchFamily="34" charset="0"/>
                        </a:rPr>
                        <a:t>635</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ru-RU" sz="800" b="0" i="0" u="none" strike="noStrike">
                          <a:solidFill>
                            <a:srgbClr val="000000"/>
                          </a:solidFill>
                          <a:effectLst/>
                          <a:latin typeface="Arial Narrow" panose="020B0606020202030204" pitchFamily="34" charset="0"/>
                        </a:rPr>
                        <a:t>685</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ru-RU" sz="800" b="0" i="0" u="none" strike="noStrike">
                          <a:solidFill>
                            <a:srgbClr val="000000"/>
                          </a:solidFill>
                          <a:effectLst/>
                          <a:latin typeface="Arial Narrow" panose="020B0606020202030204" pitchFamily="34" charset="0"/>
                        </a:rPr>
                        <a:t>750</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ru-RU" sz="800" b="0" i="0" u="none" strike="noStrike">
                          <a:solidFill>
                            <a:srgbClr val="000000"/>
                          </a:solidFill>
                          <a:effectLst/>
                          <a:latin typeface="Arial Narrow" panose="020B0606020202030204" pitchFamily="34" charset="0"/>
                        </a:rPr>
                        <a:t>777</a:t>
                      </a:r>
                    </a:p>
                  </a:txBody>
                  <a:tcPr marL="9525" marR="9525" marT="9525" marB="0" anchor="ctr">
                    <a:lnL w="6350" cap="flat" cmpd="sng" algn="ctr">
                      <a:solidFill>
                        <a:schemeClr val="tx1"/>
                      </a:solidFill>
                      <a:prstDash val="sysDot"/>
                      <a:round/>
                      <a:headEnd type="none" w="med" len="med"/>
                      <a:tailEnd type="none" w="med" len="med"/>
                    </a:lnL>
                    <a:lnR w="12700" cap="flat" cmpd="sng" algn="ctr">
                      <a:noFill/>
                      <a:prstDash val="solid"/>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500228116"/>
                  </a:ext>
                </a:extLst>
              </a:tr>
              <a:tr h="148474">
                <a:tc>
                  <a:txBody>
                    <a:bodyPr/>
                    <a:lstStyle/>
                    <a:p>
                      <a:pPr marL="72000" algn="l" fontAlgn="b"/>
                      <a:r>
                        <a:rPr lang="ru-RU" sz="800" b="0" i="0" u="none" strike="noStrike" cap="none" dirty="0">
                          <a:solidFill>
                            <a:srgbClr val="000000"/>
                          </a:solidFill>
                          <a:effectLst/>
                          <a:latin typeface="Arial Narrow" panose="020B0606020202030204" pitchFamily="34" charset="0"/>
                          <a:ea typeface="+mn-ea"/>
                          <a:cs typeface="+mn-cs"/>
                          <a:sym typeface="Arial"/>
                        </a:rPr>
                        <a:t>ӘКІМШІЛЕНДІРУ САЛАСЫНДАҒЫ ҚЫЗМЕТШІЛЕР</a:t>
                      </a:r>
                    </a:p>
                  </a:txBody>
                  <a:tcPr marL="9525" marR="9525" marT="0" marB="0" anchor="ctr">
                    <a:lnL w="76200" cap="flat" cmpd="sng" algn="ctr">
                      <a:noFill/>
                      <a:prstDash val="solid"/>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solidFill>
                      <a:schemeClr val="accent6">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219</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422</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solidFill>
                      <a:schemeClr val="accent6">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398</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solidFill>
                      <a:schemeClr val="accent6">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448</a:t>
                      </a:r>
                    </a:p>
                  </a:txBody>
                  <a:tcPr marL="9525" marR="9525" marT="9525" marB="0" anchor="ctr">
                    <a:lnL w="6350" cap="flat" cmpd="sng" algn="ctr">
                      <a:solidFill>
                        <a:schemeClr val="tx1"/>
                      </a:solidFill>
                      <a:prstDash val="sysDot"/>
                      <a:round/>
                      <a:headEnd type="none" w="med" len="med"/>
                      <a:tailEnd type="none" w="med" len="med"/>
                    </a:lnL>
                    <a:lnR w="12700" cap="flat" cmpd="sng" algn="ctr">
                      <a:noFill/>
                      <a:prstDash val="solid"/>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solidFill>
                      <a:schemeClr val="accent6">
                        <a:lumMod val="50000"/>
                        <a:alpha val="20000"/>
                      </a:schemeClr>
                    </a:solidFill>
                  </a:tcPr>
                </a:tc>
                <a:extLst>
                  <a:ext uri="{0D108BD9-81ED-4DB2-BD59-A6C34878D82A}">
                    <a16:rowId xmlns:a16="http://schemas.microsoft.com/office/drawing/2014/main" val="1221627480"/>
                  </a:ext>
                </a:extLst>
              </a:tr>
              <a:tr h="148474">
                <a:tc>
                  <a:txBody>
                    <a:bodyPr/>
                    <a:lstStyle/>
                    <a:p>
                      <a:pPr marL="72000" algn="l" fontAlgn="b"/>
                      <a:r>
                        <a:rPr lang="ru-RU" sz="800" b="0" i="0" u="none" strike="noStrike" cap="none" dirty="0">
                          <a:solidFill>
                            <a:srgbClr val="000000"/>
                          </a:solidFill>
                          <a:effectLst/>
                          <a:latin typeface="Arial Narrow" panose="020B0606020202030204" pitchFamily="34" charset="0"/>
                          <a:ea typeface="+mn-ea"/>
                          <a:cs typeface="+mn-cs"/>
                          <a:sym typeface="Arial"/>
                        </a:rPr>
                        <a:t>ҚЫЗМЕТ КӨРСЕТУ ЖӘНЕ САУДА САЛАСЫНЫҢ ЖҰМЫСКЕРЛЕРІ</a:t>
                      </a:r>
                    </a:p>
                  </a:txBody>
                  <a:tcPr marL="9525" marR="9525" marT="0" marB="0" anchor="ctr">
                    <a:lnL w="76200" cap="flat" cmpd="sng" algn="ctr">
                      <a:noFill/>
                      <a:prstDash val="solid"/>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noFill/>
                  </a:tcPr>
                </a:tc>
                <a:tc>
                  <a:txBody>
                    <a:bodyPr/>
                    <a:lstStyle/>
                    <a:p>
                      <a:pPr algn="ctr" fontAlgn="ctr"/>
                      <a:r>
                        <a:rPr lang="ru-RU" sz="800" b="0" i="0" u="none" strike="noStrike">
                          <a:solidFill>
                            <a:srgbClr val="000000"/>
                          </a:solidFill>
                          <a:effectLst/>
                          <a:latin typeface="Arial Narrow" panose="020B0606020202030204" pitchFamily="34" charset="0"/>
                        </a:rPr>
                        <a:t>857</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ru-RU" sz="800" b="0" i="0" u="none" strike="noStrike">
                          <a:solidFill>
                            <a:srgbClr val="000000"/>
                          </a:solidFill>
                          <a:effectLst/>
                          <a:latin typeface="Arial Narrow" panose="020B0606020202030204" pitchFamily="34" charset="0"/>
                        </a:rPr>
                        <a:t>509</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ru-RU" sz="800" b="0" i="0" u="none" strike="noStrike">
                          <a:solidFill>
                            <a:srgbClr val="000000"/>
                          </a:solidFill>
                          <a:effectLst/>
                          <a:latin typeface="Arial Narrow" panose="020B0606020202030204" pitchFamily="34" charset="0"/>
                        </a:rPr>
                        <a:t>707</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ru-RU" sz="800" b="0" i="0" u="none" strike="noStrike">
                          <a:solidFill>
                            <a:srgbClr val="000000"/>
                          </a:solidFill>
                          <a:effectLst/>
                          <a:latin typeface="Arial Narrow" panose="020B0606020202030204" pitchFamily="34" charset="0"/>
                        </a:rPr>
                        <a:t>732</a:t>
                      </a:r>
                    </a:p>
                  </a:txBody>
                  <a:tcPr marL="9525" marR="9525" marT="9525" marB="0" anchor="ctr">
                    <a:lnL w="6350" cap="flat" cmpd="sng" algn="ctr">
                      <a:solidFill>
                        <a:schemeClr val="tx1"/>
                      </a:solidFill>
                      <a:prstDash val="sysDot"/>
                      <a:round/>
                      <a:headEnd type="none" w="med" len="med"/>
                      <a:tailEnd type="none" w="med" len="med"/>
                    </a:lnL>
                    <a:lnR w="12700" cap="flat" cmpd="sng" algn="ctr">
                      <a:noFill/>
                      <a:prstDash val="solid"/>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182707914"/>
                  </a:ext>
                </a:extLst>
              </a:tr>
              <a:tr h="148474">
                <a:tc>
                  <a:txBody>
                    <a:bodyPr/>
                    <a:lstStyle/>
                    <a:p>
                      <a:pPr marL="72000" algn="l" fontAlgn="b"/>
                      <a:r>
                        <a:rPr lang="ru-RU" sz="800" b="0" i="0" u="none" strike="noStrike" cap="none" dirty="0">
                          <a:solidFill>
                            <a:srgbClr val="000000"/>
                          </a:solidFill>
                          <a:effectLst/>
                          <a:latin typeface="Arial Narrow" panose="020B0606020202030204" pitchFamily="34" charset="0"/>
                          <a:ea typeface="+mn-ea"/>
                          <a:cs typeface="+mn-cs"/>
                          <a:sym typeface="Arial"/>
                        </a:rPr>
                        <a:t>ФЕРМЕР Ж/Е АУЫЛ/ОРМАН, БАЛЫҚ ШАРУА-ЫҢ Ж/Е БАЛЫҚ АУЛАУ ЖҰМЫС-РЫ</a:t>
                      </a:r>
                    </a:p>
                  </a:txBody>
                  <a:tcPr marL="9525" marR="9525" marT="0" marB="0" anchor="ctr">
                    <a:lnL w="76200" cap="flat" cmpd="sng" algn="ctr">
                      <a:noFill/>
                      <a:prstDash val="solid"/>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solidFill>
                      <a:schemeClr val="accent6">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93</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240</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solidFill>
                      <a:schemeClr val="accent6">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428</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solidFill>
                      <a:schemeClr val="accent6">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288</a:t>
                      </a:r>
                    </a:p>
                  </a:txBody>
                  <a:tcPr marL="9525" marR="9525" marT="9525" marB="0" anchor="ctr">
                    <a:lnL w="6350" cap="flat" cmpd="sng" algn="ctr">
                      <a:solidFill>
                        <a:schemeClr val="tx1"/>
                      </a:solidFill>
                      <a:prstDash val="sysDot"/>
                      <a:round/>
                      <a:headEnd type="none" w="med" len="med"/>
                      <a:tailEnd type="none" w="med" len="med"/>
                    </a:lnL>
                    <a:lnR w="12700" cap="flat" cmpd="sng" algn="ctr">
                      <a:noFill/>
                      <a:prstDash val="solid"/>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solidFill>
                      <a:schemeClr val="accent6">
                        <a:lumMod val="50000"/>
                        <a:alpha val="20000"/>
                      </a:schemeClr>
                    </a:solidFill>
                  </a:tcPr>
                </a:tc>
                <a:extLst>
                  <a:ext uri="{0D108BD9-81ED-4DB2-BD59-A6C34878D82A}">
                    <a16:rowId xmlns:a16="http://schemas.microsoft.com/office/drawing/2014/main" val="3434696259"/>
                  </a:ext>
                </a:extLst>
              </a:tr>
              <a:tr h="148474">
                <a:tc>
                  <a:txBody>
                    <a:bodyPr/>
                    <a:lstStyle/>
                    <a:p>
                      <a:pPr marL="72000" algn="l" fontAlgn="b"/>
                      <a:r>
                        <a:rPr lang="ru-RU" sz="800" b="0" i="0" u="none" strike="noStrike" cap="none" dirty="0">
                          <a:solidFill>
                            <a:srgbClr val="000000"/>
                          </a:solidFill>
                          <a:effectLst/>
                          <a:latin typeface="Arial Narrow" panose="020B0606020202030204" pitchFamily="34" charset="0"/>
                          <a:ea typeface="+mn-ea"/>
                          <a:cs typeface="+mn-cs"/>
                          <a:sym typeface="Arial"/>
                        </a:rPr>
                        <a:t>ӨНЕРКӘСІП, ҚҰРЫЛЫС, КӨЛІК Ж/Е БАСҚА ТЕКТЕС ЖҰМЫСШЫЛАРЫ</a:t>
                      </a:r>
                    </a:p>
                  </a:txBody>
                  <a:tcPr marL="9525" marR="9525" marT="0" marB="0" anchor="ctr">
                    <a:lnL w="76200" cap="flat" cmpd="sng" algn="ctr">
                      <a:noFill/>
                      <a:prstDash val="solid"/>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noFill/>
                  </a:tcPr>
                </a:tc>
                <a:tc>
                  <a:txBody>
                    <a:bodyPr/>
                    <a:lstStyle/>
                    <a:p>
                      <a:pPr algn="ctr" fontAlgn="ctr"/>
                      <a:r>
                        <a:rPr lang="ru-RU" sz="800" b="0" i="0" u="none" strike="noStrike">
                          <a:solidFill>
                            <a:srgbClr val="000000"/>
                          </a:solidFill>
                          <a:effectLst/>
                          <a:latin typeface="Arial Narrow" panose="020B0606020202030204" pitchFamily="34" charset="0"/>
                        </a:rPr>
                        <a:t>1 013</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ru-RU" sz="800" b="0" i="0" u="none" strike="noStrike">
                          <a:solidFill>
                            <a:srgbClr val="000000"/>
                          </a:solidFill>
                          <a:effectLst/>
                          <a:latin typeface="Arial Narrow" panose="020B0606020202030204" pitchFamily="34" charset="0"/>
                        </a:rPr>
                        <a:t>1 197</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ru-RU" sz="800" b="0" i="0" u="none" strike="noStrike">
                          <a:solidFill>
                            <a:srgbClr val="000000"/>
                          </a:solidFill>
                          <a:effectLst/>
                          <a:latin typeface="Arial Narrow" panose="020B0606020202030204" pitchFamily="34" charset="0"/>
                        </a:rPr>
                        <a:t>1 768</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ru-RU" sz="800" b="0" i="0" u="none" strike="noStrike">
                          <a:solidFill>
                            <a:srgbClr val="000000"/>
                          </a:solidFill>
                          <a:effectLst/>
                          <a:latin typeface="Arial Narrow" panose="020B0606020202030204" pitchFamily="34" charset="0"/>
                        </a:rPr>
                        <a:t>1 436</a:t>
                      </a:r>
                    </a:p>
                  </a:txBody>
                  <a:tcPr marL="9525" marR="9525" marT="9525" marB="0" anchor="ctr">
                    <a:lnL w="6350" cap="flat" cmpd="sng" algn="ctr">
                      <a:solidFill>
                        <a:schemeClr val="tx1"/>
                      </a:solidFill>
                      <a:prstDash val="sysDot"/>
                      <a:round/>
                      <a:headEnd type="none" w="med" len="med"/>
                      <a:tailEnd type="none" w="med" len="med"/>
                    </a:lnL>
                    <a:lnR w="12700" cap="flat" cmpd="sng" algn="ctr">
                      <a:noFill/>
                      <a:prstDash val="solid"/>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033135677"/>
                  </a:ext>
                </a:extLst>
              </a:tr>
              <a:tr h="148474">
                <a:tc>
                  <a:txBody>
                    <a:bodyPr/>
                    <a:lstStyle/>
                    <a:p>
                      <a:pPr marL="72000" algn="l" fontAlgn="b"/>
                      <a:r>
                        <a:rPr lang="ru-RU" sz="800" b="0" i="0" u="none" strike="noStrike" cap="none" dirty="0">
                          <a:solidFill>
                            <a:srgbClr val="000000"/>
                          </a:solidFill>
                          <a:effectLst/>
                          <a:latin typeface="Arial Narrow" panose="020B0606020202030204" pitchFamily="34" charset="0"/>
                          <a:ea typeface="+mn-ea"/>
                          <a:cs typeface="+mn-cs"/>
                          <a:sym typeface="Arial"/>
                        </a:rPr>
                        <a:t>ӨНДІРІСТІК ЖАБДЫҚ ОПЕРАТОРЛАРЫ, ҚҰРАСТЫРУШЫЛАРЫ Ж/Е ЖҮРГІЗУШІЛЕРІ</a:t>
                      </a:r>
                    </a:p>
                  </a:txBody>
                  <a:tcPr marL="9525" marR="9525" marT="0" marB="0" anchor="ctr">
                    <a:lnL w="76200" cap="flat" cmpd="sng" algn="ctr">
                      <a:noFill/>
                      <a:prstDash val="solid"/>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solidFill>
                      <a:schemeClr val="accent6">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916</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951</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solidFill>
                      <a:schemeClr val="accent6">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1 530</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solidFill>
                      <a:schemeClr val="accent6">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1 316</a:t>
                      </a:r>
                    </a:p>
                  </a:txBody>
                  <a:tcPr marL="9525" marR="9525" marT="9525" marB="0" anchor="ctr">
                    <a:lnL w="6350" cap="flat" cmpd="sng" algn="ctr">
                      <a:solidFill>
                        <a:schemeClr val="tx1"/>
                      </a:solidFill>
                      <a:prstDash val="sysDot"/>
                      <a:round/>
                      <a:headEnd type="none" w="med" len="med"/>
                      <a:tailEnd type="none" w="med" len="med"/>
                    </a:lnL>
                    <a:lnR w="12700" cap="flat" cmpd="sng" algn="ctr">
                      <a:noFill/>
                      <a:prstDash val="solid"/>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solidFill>
                      <a:schemeClr val="accent6">
                        <a:lumMod val="50000"/>
                        <a:alpha val="20000"/>
                      </a:schemeClr>
                    </a:solidFill>
                  </a:tcPr>
                </a:tc>
                <a:extLst>
                  <a:ext uri="{0D108BD9-81ED-4DB2-BD59-A6C34878D82A}">
                    <a16:rowId xmlns:a16="http://schemas.microsoft.com/office/drawing/2014/main" val="3877348172"/>
                  </a:ext>
                </a:extLst>
              </a:tr>
              <a:tr h="148474">
                <a:tc>
                  <a:txBody>
                    <a:bodyPr/>
                    <a:lstStyle/>
                    <a:p>
                      <a:pPr marL="72000" algn="l" fontAlgn="b"/>
                      <a:r>
                        <a:rPr lang="ru-RU" sz="800" b="0" i="0" u="none" strike="noStrike" cap="none" dirty="0">
                          <a:solidFill>
                            <a:srgbClr val="000000"/>
                          </a:solidFill>
                          <a:effectLst/>
                          <a:latin typeface="Arial Narrow" panose="020B0606020202030204" pitchFamily="34" charset="0"/>
                          <a:ea typeface="+mn-ea"/>
                          <a:cs typeface="+mn-cs"/>
                          <a:sym typeface="Arial"/>
                        </a:rPr>
                        <a:t>БІЛІКТІЛІГІ ЖОҚ ЖҰМЫСШЫЛАР</a:t>
                      </a:r>
                    </a:p>
                  </a:txBody>
                  <a:tcPr marL="9525" marR="9525" marT="0" marB="0" anchor="ctr">
                    <a:lnL w="76200" cap="flat" cmpd="sng" algn="ctr">
                      <a:noFill/>
                      <a:prstDash val="solid"/>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noFill/>
                  </a:tcPr>
                </a:tc>
                <a:tc>
                  <a:txBody>
                    <a:bodyPr/>
                    <a:lstStyle/>
                    <a:p>
                      <a:pPr algn="ctr" fontAlgn="ctr"/>
                      <a:r>
                        <a:rPr lang="ru-RU" sz="800" b="0" i="0" u="none" strike="noStrike" dirty="0">
                          <a:solidFill>
                            <a:srgbClr val="000000"/>
                          </a:solidFill>
                          <a:effectLst/>
                          <a:latin typeface="Arial Narrow" panose="020B0606020202030204" pitchFamily="34" charset="0"/>
                        </a:rPr>
                        <a:t>1 236</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ru-RU" sz="800" b="0" i="0" u="none" strike="noStrike">
                          <a:solidFill>
                            <a:srgbClr val="000000"/>
                          </a:solidFill>
                          <a:effectLst/>
                          <a:latin typeface="Arial Narrow" panose="020B0606020202030204" pitchFamily="34" charset="0"/>
                        </a:rPr>
                        <a:t>1 628</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ru-RU" sz="800" b="0" i="0" u="none" strike="noStrike">
                          <a:solidFill>
                            <a:srgbClr val="000000"/>
                          </a:solidFill>
                          <a:effectLst/>
                          <a:latin typeface="Arial Narrow" panose="020B0606020202030204" pitchFamily="34" charset="0"/>
                        </a:rPr>
                        <a:t>3 114</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ru-RU" sz="800" b="0" i="0" u="none" strike="noStrike" dirty="0">
                          <a:solidFill>
                            <a:srgbClr val="000000"/>
                          </a:solidFill>
                          <a:effectLst/>
                          <a:latin typeface="Arial Narrow" panose="020B0606020202030204" pitchFamily="34" charset="0"/>
                        </a:rPr>
                        <a:t>2 535</a:t>
                      </a:r>
                    </a:p>
                  </a:txBody>
                  <a:tcPr marL="9525" marR="9525" marT="9525" marB="0" anchor="ctr">
                    <a:lnL w="6350" cap="flat" cmpd="sng" algn="ctr">
                      <a:solidFill>
                        <a:schemeClr val="tx1"/>
                      </a:solidFill>
                      <a:prstDash val="sysDot"/>
                      <a:round/>
                      <a:headEnd type="none" w="med" len="med"/>
                      <a:tailEnd type="none" w="med" len="med"/>
                    </a:lnL>
                    <a:lnR w="12700" cap="flat" cmpd="sng" algn="ctr">
                      <a:noFill/>
                      <a:prstDash val="solid"/>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605250712"/>
                  </a:ext>
                </a:extLst>
              </a:tr>
            </a:tbl>
          </a:graphicData>
        </a:graphic>
      </p:graphicFrame>
      <p:sp>
        <p:nvSpPr>
          <p:cNvPr id="3" name="Номер слайда 2">
            <a:extLst>
              <a:ext uri="{FF2B5EF4-FFF2-40B4-BE49-F238E27FC236}">
                <a16:creationId xmlns:a16="http://schemas.microsoft.com/office/drawing/2014/main" id="{0FE3E8E7-F31A-7D55-7372-1BEAD488D2B4}"/>
              </a:ext>
            </a:extLst>
          </p:cNvPr>
          <p:cNvSpPr>
            <a:spLocks noGrp="1"/>
          </p:cNvSpPr>
          <p:nvPr>
            <p:ph type="sldNum" sz="quarter" idx="12"/>
          </p:nvPr>
        </p:nvSpPr>
        <p:spPr/>
        <p:txBody>
          <a:bodyPr/>
          <a:lstStyle/>
          <a:p>
            <a:fld id="{4060C6F1-8618-4CCA-B45E-7B199C8F5830}" type="slidenum">
              <a:rPr lang="ru-RU" smtClean="0"/>
              <a:pPr/>
              <a:t>62</a:t>
            </a:fld>
            <a:r>
              <a:rPr lang="en-US" dirty="0"/>
              <a:t> </a:t>
            </a:r>
            <a:r>
              <a:rPr lang="ru-RU" dirty="0"/>
              <a:t>из 82</a:t>
            </a:r>
          </a:p>
        </p:txBody>
      </p:sp>
      <p:sp>
        <p:nvSpPr>
          <p:cNvPr id="6" name="Заголовок 3">
            <a:extLst>
              <a:ext uri="{FF2B5EF4-FFF2-40B4-BE49-F238E27FC236}">
                <a16:creationId xmlns:a16="http://schemas.microsoft.com/office/drawing/2014/main" id="{AC634985-2978-6D1D-9219-6D9F23D568B0}"/>
              </a:ext>
            </a:extLst>
          </p:cNvPr>
          <p:cNvSpPr txBox="1">
            <a:spLocks/>
          </p:cNvSpPr>
          <p:nvPr/>
        </p:nvSpPr>
        <p:spPr>
          <a:xfrm>
            <a:off x="72000" y="0"/>
            <a:ext cx="12120000" cy="859626"/>
          </a:xfrm>
          <a:prstGeom prst="rect">
            <a:avLst/>
          </a:prstGeom>
        </p:spPr>
        <p:txBody>
          <a:bodyPr anchor="ctr"/>
          <a:lstStyle>
            <a:defPPr marR="0" lvl="0" algn="l" rtl="0">
              <a:lnSpc>
                <a:spcPct val="100000"/>
              </a:lnSpc>
              <a:spcBef>
                <a:spcPts val="0"/>
              </a:spcBef>
              <a:spcAft>
                <a:spcPts val="0"/>
              </a:spcAft>
            </a:defPPr>
            <a:lvl1pPr marR="0" lvl="0" algn="l" rtl="0" eaLnBrk="1" hangingPunct="1">
              <a:lnSpc>
                <a:spcPct val="100000"/>
              </a:lnSpc>
              <a:spcBef>
                <a:spcPts val="0"/>
              </a:spcBef>
              <a:spcAft>
                <a:spcPts val="0"/>
              </a:spcAft>
              <a:buNone/>
              <a:defRPr sz="2667" b="1" i="0" u="none" strike="noStrike" cap="none">
                <a:solidFill>
                  <a:srgbClr val="007F76"/>
                </a:solidFill>
                <a:latin typeface="Arial" panose="020B0604020202020204" pitchFamily="34" charset="0"/>
                <a:ea typeface="Calibri" panose="020F0502020204030204" pitchFamily="34" charset="0"/>
                <a:cs typeface="Arial" panose="020B0604020202020204" pitchFamily="34" charset="0"/>
                <a:sym typeface="Arial"/>
              </a:defRPr>
            </a:lvl1pPr>
          </a:lstStyle>
          <a:p>
            <a:pPr defTabSz="914400"/>
            <a:r>
              <a:rPr lang="ru-RU" sz="2400" dirty="0"/>
              <a:t>С.-</a:t>
            </a:r>
            <a:r>
              <a:rPr lang="ru-RU" sz="2400" dirty="0" err="1"/>
              <a:t>Қазақстан</a:t>
            </a:r>
            <a:r>
              <a:rPr lang="ru-RU" sz="2400" dirty="0"/>
              <a:t> </a:t>
            </a:r>
            <a:r>
              <a:rPr lang="ru-RU" sz="2400" dirty="0" err="1"/>
              <a:t>облысындағы</a:t>
            </a:r>
            <a:r>
              <a:rPr lang="ru-RU" sz="2400" dirty="0"/>
              <a:t> бос </a:t>
            </a:r>
            <a:r>
              <a:rPr lang="ru-RU" sz="2400" dirty="0" err="1"/>
              <a:t>жұмыс</a:t>
            </a:r>
            <a:r>
              <a:rPr lang="ru-RU" sz="2400" dirty="0"/>
              <a:t> </a:t>
            </a:r>
            <a:r>
              <a:rPr lang="ru-RU" sz="2400" dirty="0" err="1"/>
              <a:t>орындарының</a:t>
            </a:r>
            <a:r>
              <a:rPr lang="ru-RU" sz="2400" dirty="0"/>
              <a:t> </a:t>
            </a:r>
            <a:r>
              <a:rPr lang="ru-RU" sz="2400" dirty="0" err="1"/>
              <a:t>негізгі</a:t>
            </a:r>
            <a:r>
              <a:rPr lang="ru-RU" sz="2400" dirty="0"/>
              <a:t> </a:t>
            </a:r>
            <a:r>
              <a:rPr lang="ru-RU" sz="2400" dirty="0" err="1"/>
              <a:t>көрсеткіштері</a:t>
            </a:r>
            <a:endParaRPr lang="ru-KZ" sz="2400" kern="0" dirty="0"/>
          </a:p>
        </p:txBody>
      </p:sp>
      <p:graphicFrame>
        <p:nvGraphicFramePr>
          <p:cNvPr id="5" name="Диаграмма 4">
            <a:extLst>
              <a:ext uri="{FF2B5EF4-FFF2-40B4-BE49-F238E27FC236}">
                <a16:creationId xmlns:a16="http://schemas.microsoft.com/office/drawing/2014/main" id="{788C86C1-5554-716E-F3C9-BE0E716A6711}"/>
              </a:ext>
            </a:extLst>
          </p:cNvPr>
          <p:cNvGraphicFramePr/>
          <p:nvPr/>
        </p:nvGraphicFramePr>
        <p:xfrm>
          <a:off x="71999" y="1244713"/>
          <a:ext cx="6313561" cy="2460512"/>
        </p:xfrm>
        <a:graphic>
          <a:graphicData uri="http://schemas.openxmlformats.org/drawingml/2006/chart">
            <c:chart xmlns:c="http://schemas.openxmlformats.org/drawingml/2006/chart" xmlns:r="http://schemas.openxmlformats.org/officeDocument/2006/relationships" r:id="rId2"/>
          </a:graphicData>
        </a:graphic>
      </p:graphicFrame>
      <p:graphicFrame>
        <p:nvGraphicFramePr>
          <p:cNvPr id="7" name="Диаграмма 6">
            <a:extLst>
              <a:ext uri="{FF2B5EF4-FFF2-40B4-BE49-F238E27FC236}">
                <a16:creationId xmlns:a16="http://schemas.microsoft.com/office/drawing/2014/main" id="{E0DC69FB-5FF3-973A-3243-D6E26487BC70}"/>
              </a:ext>
            </a:extLst>
          </p:cNvPr>
          <p:cNvGraphicFramePr/>
          <p:nvPr/>
        </p:nvGraphicFramePr>
        <p:xfrm>
          <a:off x="103102" y="3956050"/>
          <a:ext cx="3022653" cy="2690506"/>
        </p:xfrm>
        <a:graphic>
          <a:graphicData uri="http://schemas.openxmlformats.org/drawingml/2006/chart">
            <c:chart xmlns:c="http://schemas.openxmlformats.org/drawingml/2006/chart" xmlns:r="http://schemas.openxmlformats.org/officeDocument/2006/relationships" r:id="rId3"/>
          </a:graphicData>
        </a:graphic>
      </p:graphicFrame>
      <p:graphicFrame>
        <p:nvGraphicFramePr>
          <p:cNvPr id="9" name="Диаграмма 8">
            <a:extLst>
              <a:ext uri="{FF2B5EF4-FFF2-40B4-BE49-F238E27FC236}">
                <a16:creationId xmlns:a16="http://schemas.microsoft.com/office/drawing/2014/main" id="{95D9626B-49CB-C876-797D-BCC0C1BBD715}"/>
              </a:ext>
            </a:extLst>
          </p:cNvPr>
          <p:cNvGraphicFramePr/>
          <p:nvPr/>
        </p:nvGraphicFramePr>
        <p:xfrm>
          <a:off x="3266179" y="3956050"/>
          <a:ext cx="3022653" cy="2690506"/>
        </p:xfrm>
        <a:graphic>
          <a:graphicData uri="http://schemas.openxmlformats.org/drawingml/2006/chart">
            <c:chart xmlns:c="http://schemas.openxmlformats.org/drawingml/2006/chart" xmlns:r="http://schemas.openxmlformats.org/officeDocument/2006/relationships" r:id="rId4"/>
          </a:graphicData>
        </a:graphic>
      </p:graphicFrame>
      <p:cxnSp>
        <p:nvCxnSpPr>
          <p:cNvPr id="11" name="Прямая соединительная линия 10">
            <a:extLst>
              <a:ext uri="{FF2B5EF4-FFF2-40B4-BE49-F238E27FC236}">
                <a16:creationId xmlns:a16="http://schemas.microsoft.com/office/drawing/2014/main" id="{99657457-206A-9F40-19FD-19D2B79F1EF4}"/>
              </a:ext>
            </a:extLst>
          </p:cNvPr>
          <p:cNvCxnSpPr>
            <a:cxnSpLocks/>
          </p:cNvCxnSpPr>
          <p:nvPr/>
        </p:nvCxnSpPr>
        <p:spPr>
          <a:xfrm>
            <a:off x="3200401" y="3750906"/>
            <a:ext cx="0" cy="2799183"/>
          </a:xfrm>
          <a:prstGeom prst="line">
            <a:avLst/>
          </a:prstGeom>
          <a:ln>
            <a:solidFill>
              <a:srgbClr val="007F76"/>
            </a:solidFill>
          </a:ln>
        </p:spPr>
        <p:style>
          <a:lnRef idx="1">
            <a:schemeClr val="accent1"/>
          </a:lnRef>
          <a:fillRef idx="0">
            <a:schemeClr val="accent1"/>
          </a:fillRef>
          <a:effectRef idx="0">
            <a:schemeClr val="accent1"/>
          </a:effectRef>
          <a:fontRef idx="minor">
            <a:schemeClr val="tx1"/>
          </a:fontRef>
        </p:style>
      </p:cxnSp>
      <p:sp>
        <p:nvSpPr>
          <p:cNvPr id="12" name="Заголовок 3">
            <a:extLst>
              <a:ext uri="{FF2B5EF4-FFF2-40B4-BE49-F238E27FC236}">
                <a16:creationId xmlns:a16="http://schemas.microsoft.com/office/drawing/2014/main" id="{E6E92AF7-86AB-ABC1-7734-2F295192455D}"/>
              </a:ext>
            </a:extLst>
          </p:cNvPr>
          <p:cNvSpPr txBox="1">
            <a:spLocks/>
          </p:cNvSpPr>
          <p:nvPr/>
        </p:nvSpPr>
        <p:spPr>
          <a:xfrm>
            <a:off x="366141" y="780178"/>
            <a:ext cx="5778066" cy="409575"/>
          </a:xfrm>
          <a:prstGeom prst="rect">
            <a:avLst/>
          </a:prstGeom>
        </p:spPr>
        <p:txBody>
          <a:bodyPr anchor="ctr"/>
          <a:lstStyle>
            <a:defPPr marR="0" lvl="0" algn="l" rtl="0">
              <a:lnSpc>
                <a:spcPct val="100000"/>
              </a:lnSpc>
              <a:spcBef>
                <a:spcPts val="0"/>
              </a:spcBef>
              <a:spcAft>
                <a:spcPts val="0"/>
              </a:spcAft>
            </a:defPPr>
            <a:lvl1pPr marR="0" lvl="0" algn="l" rtl="0" eaLnBrk="1" hangingPunct="1">
              <a:lnSpc>
                <a:spcPct val="100000"/>
              </a:lnSpc>
              <a:spcBef>
                <a:spcPts val="0"/>
              </a:spcBef>
              <a:spcAft>
                <a:spcPts val="0"/>
              </a:spcAft>
              <a:buNone/>
              <a:defRPr sz="2667" b="1" i="0" u="none" strike="noStrike" cap="none">
                <a:solidFill>
                  <a:srgbClr val="007F76"/>
                </a:solidFill>
                <a:latin typeface="Arial" panose="020B0604020202020204" pitchFamily="34" charset="0"/>
                <a:ea typeface="Calibri" panose="020F0502020204030204" pitchFamily="34" charset="0"/>
                <a:cs typeface="Arial" panose="020B0604020202020204" pitchFamily="34" charset="0"/>
                <a:sym typeface="Arial"/>
              </a:defRPr>
            </a:lvl1pPr>
          </a:lstStyle>
          <a:p>
            <a:pPr algn="ctr" defTabSz="914400"/>
            <a:r>
              <a:rPr lang="ru-RU" sz="1400" kern="0" dirty="0" err="1"/>
              <a:t>Базалық</a:t>
            </a:r>
            <a:r>
              <a:rPr lang="ru-RU" sz="1400" kern="0" dirty="0"/>
              <a:t> сценарий </a:t>
            </a:r>
            <a:r>
              <a:rPr lang="en-US" sz="1800" kern="0" dirty="0"/>
              <a:t>~ </a:t>
            </a:r>
            <a:r>
              <a:rPr lang="ru-RU" sz="1800" kern="0" dirty="0"/>
              <a:t>35,9</a:t>
            </a:r>
            <a:r>
              <a:rPr lang="en-US" sz="1800" kern="0" dirty="0"/>
              <a:t> </a:t>
            </a:r>
            <a:r>
              <a:rPr lang="ru-RU" sz="1800" kern="0" dirty="0" err="1"/>
              <a:t>мың</a:t>
            </a:r>
            <a:r>
              <a:rPr lang="ru-RU" sz="1800" kern="0" dirty="0"/>
              <a:t>. бос </a:t>
            </a:r>
            <a:r>
              <a:rPr lang="ru-RU" sz="1800" kern="0" dirty="0" err="1"/>
              <a:t>орын</a:t>
            </a:r>
            <a:r>
              <a:rPr lang="ru-RU" sz="1800" kern="0" dirty="0"/>
              <a:t> 2023 </a:t>
            </a:r>
            <a:r>
              <a:rPr lang="ru-RU" sz="1800" kern="0" dirty="0" err="1"/>
              <a:t>жылда</a:t>
            </a:r>
            <a:endParaRPr lang="ru-KZ" sz="1400" kern="0" dirty="0"/>
          </a:p>
        </p:txBody>
      </p:sp>
      <p:sp>
        <p:nvSpPr>
          <p:cNvPr id="13" name="Заголовок 3">
            <a:extLst>
              <a:ext uri="{FF2B5EF4-FFF2-40B4-BE49-F238E27FC236}">
                <a16:creationId xmlns:a16="http://schemas.microsoft.com/office/drawing/2014/main" id="{629F0D5E-8C8A-1656-D706-B19255A33A9B}"/>
              </a:ext>
            </a:extLst>
          </p:cNvPr>
          <p:cNvSpPr txBox="1">
            <a:spLocks/>
          </p:cNvSpPr>
          <p:nvPr/>
        </p:nvSpPr>
        <p:spPr>
          <a:xfrm>
            <a:off x="396649" y="3740847"/>
            <a:ext cx="2496574" cy="409575"/>
          </a:xfrm>
          <a:prstGeom prst="rect">
            <a:avLst/>
          </a:prstGeom>
        </p:spPr>
        <p:txBody>
          <a:bodyPr anchor="ctr"/>
          <a:lstStyle>
            <a:defPPr marR="0" lvl="0" algn="l" rtl="0">
              <a:lnSpc>
                <a:spcPct val="100000"/>
              </a:lnSpc>
              <a:spcBef>
                <a:spcPts val="0"/>
              </a:spcBef>
              <a:spcAft>
                <a:spcPts val="0"/>
              </a:spcAft>
            </a:defPPr>
            <a:lvl1pPr marR="0" lvl="0" algn="l" rtl="0" eaLnBrk="1" hangingPunct="1">
              <a:lnSpc>
                <a:spcPct val="100000"/>
              </a:lnSpc>
              <a:spcBef>
                <a:spcPts val="0"/>
              </a:spcBef>
              <a:spcAft>
                <a:spcPts val="0"/>
              </a:spcAft>
              <a:buNone/>
              <a:defRPr sz="2667" b="1" i="0" u="none" strike="noStrike" cap="none">
                <a:solidFill>
                  <a:srgbClr val="007F76"/>
                </a:solidFill>
                <a:latin typeface="Arial" panose="020B0604020202020204" pitchFamily="34" charset="0"/>
                <a:ea typeface="Calibri" panose="020F0502020204030204" pitchFamily="34" charset="0"/>
                <a:cs typeface="Arial" panose="020B0604020202020204" pitchFamily="34" charset="0"/>
                <a:sym typeface="Arial"/>
              </a:defRPr>
            </a:lvl1pPr>
          </a:lstStyle>
          <a:p>
            <a:pPr algn="ctr" defTabSz="914400">
              <a:lnSpc>
                <a:spcPct val="80000"/>
              </a:lnSpc>
            </a:pPr>
            <a:r>
              <a:rPr lang="ru-RU" sz="1100" kern="0" dirty="0" err="1">
                <a:solidFill>
                  <a:schemeClr val="accent3">
                    <a:lumMod val="50000"/>
                  </a:schemeClr>
                </a:solidFill>
              </a:rPr>
              <a:t>Оптимистік</a:t>
            </a:r>
            <a:r>
              <a:rPr lang="ru-RU" sz="1100" kern="0" dirty="0">
                <a:solidFill>
                  <a:schemeClr val="accent3">
                    <a:lumMod val="50000"/>
                  </a:schemeClr>
                </a:solidFill>
              </a:rPr>
              <a:t> </a:t>
            </a:r>
            <a:r>
              <a:rPr lang="en-US" sz="1100" kern="0" dirty="0">
                <a:solidFill>
                  <a:schemeClr val="accent3">
                    <a:lumMod val="50000"/>
                  </a:schemeClr>
                </a:solidFill>
              </a:rPr>
              <a:t>~ </a:t>
            </a:r>
            <a:r>
              <a:rPr lang="ru-RU" sz="1400" kern="0" dirty="0">
                <a:solidFill>
                  <a:schemeClr val="accent3">
                    <a:lumMod val="50000"/>
                  </a:schemeClr>
                </a:solidFill>
              </a:rPr>
              <a:t>35,6 </a:t>
            </a:r>
            <a:r>
              <a:rPr lang="ru-RU" sz="1400" kern="0" dirty="0" err="1">
                <a:solidFill>
                  <a:schemeClr val="accent3">
                    <a:lumMod val="50000"/>
                  </a:schemeClr>
                </a:solidFill>
              </a:rPr>
              <a:t>мың</a:t>
            </a:r>
            <a:endParaRPr lang="ru-KZ" sz="1100" kern="0" dirty="0">
              <a:solidFill>
                <a:schemeClr val="accent3">
                  <a:lumMod val="50000"/>
                </a:schemeClr>
              </a:solidFill>
            </a:endParaRPr>
          </a:p>
        </p:txBody>
      </p:sp>
      <p:sp>
        <p:nvSpPr>
          <p:cNvPr id="15" name="Заголовок 3">
            <a:extLst>
              <a:ext uri="{FF2B5EF4-FFF2-40B4-BE49-F238E27FC236}">
                <a16:creationId xmlns:a16="http://schemas.microsoft.com/office/drawing/2014/main" id="{45056B73-6214-B10F-602F-FB014D8C2FA6}"/>
              </a:ext>
            </a:extLst>
          </p:cNvPr>
          <p:cNvSpPr txBox="1">
            <a:spLocks/>
          </p:cNvSpPr>
          <p:nvPr/>
        </p:nvSpPr>
        <p:spPr>
          <a:xfrm>
            <a:off x="3410802" y="3740847"/>
            <a:ext cx="2733405" cy="409575"/>
          </a:xfrm>
          <a:prstGeom prst="rect">
            <a:avLst/>
          </a:prstGeom>
        </p:spPr>
        <p:txBody>
          <a:bodyPr anchor="ctr"/>
          <a:lstStyle>
            <a:defPPr marR="0" lvl="0" algn="l" rtl="0">
              <a:lnSpc>
                <a:spcPct val="100000"/>
              </a:lnSpc>
              <a:spcBef>
                <a:spcPts val="0"/>
              </a:spcBef>
              <a:spcAft>
                <a:spcPts val="0"/>
              </a:spcAft>
            </a:defPPr>
            <a:lvl1pPr marR="0" lvl="0" algn="l" rtl="0" eaLnBrk="1" hangingPunct="1">
              <a:lnSpc>
                <a:spcPct val="100000"/>
              </a:lnSpc>
              <a:spcBef>
                <a:spcPts val="0"/>
              </a:spcBef>
              <a:spcAft>
                <a:spcPts val="0"/>
              </a:spcAft>
              <a:buNone/>
              <a:defRPr sz="2667" b="1" i="0" u="none" strike="noStrike" cap="none">
                <a:solidFill>
                  <a:srgbClr val="007F76"/>
                </a:solidFill>
                <a:latin typeface="Arial" panose="020B0604020202020204" pitchFamily="34" charset="0"/>
                <a:ea typeface="Calibri" panose="020F0502020204030204" pitchFamily="34" charset="0"/>
                <a:cs typeface="Arial" panose="020B0604020202020204" pitchFamily="34" charset="0"/>
                <a:sym typeface="Arial"/>
              </a:defRPr>
            </a:lvl1pPr>
          </a:lstStyle>
          <a:p>
            <a:pPr algn="ctr" defTabSz="914400">
              <a:lnSpc>
                <a:spcPct val="80000"/>
              </a:lnSpc>
            </a:pPr>
            <a:r>
              <a:rPr lang="ru-RU" sz="1100" kern="0" dirty="0" err="1">
                <a:solidFill>
                  <a:schemeClr val="accent6">
                    <a:lumMod val="50000"/>
                  </a:schemeClr>
                </a:solidFill>
              </a:rPr>
              <a:t>Пессимистік</a:t>
            </a:r>
            <a:r>
              <a:rPr lang="ru-RU" sz="1100" kern="0" dirty="0">
                <a:solidFill>
                  <a:schemeClr val="accent6">
                    <a:lumMod val="50000"/>
                  </a:schemeClr>
                </a:solidFill>
              </a:rPr>
              <a:t> </a:t>
            </a:r>
            <a:r>
              <a:rPr lang="en-US" sz="1100" kern="0" dirty="0">
                <a:solidFill>
                  <a:schemeClr val="accent6">
                    <a:lumMod val="50000"/>
                  </a:schemeClr>
                </a:solidFill>
              </a:rPr>
              <a:t>~ </a:t>
            </a:r>
            <a:r>
              <a:rPr lang="ru-RU" sz="1400" kern="0" dirty="0">
                <a:solidFill>
                  <a:schemeClr val="accent6">
                    <a:lumMod val="50000"/>
                  </a:schemeClr>
                </a:solidFill>
              </a:rPr>
              <a:t>35,5 </a:t>
            </a:r>
            <a:r>
              <a:rPr lang="ru-RU" sz="1400" kern="0" dirty="0" err="1">
                <a:solidFill>
                  <a:schemeClr val="accent6">
                    <a:lumMod val="50000"/>
                  </a:schemeClr>
                </a:solidFill>
              </a:rPr>
              <a:t>мың</a:t>
            </a:r>
            <a:endParaRPr lang="ru-KZ" sz="1100" kern="0" dirty="0">
              <a:solidFill>
                <a:schemeClr val="accent6">
                  <a:lumMod val="50000"/>
                </a:schemeClr>
              </a:solidFill>
            </a:endParaRPr>
          </a:p>
        </p:txBody>
      </p:sp>
      <p:grpSp>
        <p:nvGrpSpPr>
          <p:cNvPr id="16" name="Группа 15">
            <a:extLst>
              <a:ext uri="{FF2B5EF4-FFF2-40B4-BE49-F238E27FC236}">
                <a16:creationId xmlns:a16="http://schemas.microsoft.com/office/drawing/2014/main" id="{C74DEBE5-BB09-E0A1-2504-B25BF7A94D4D}"/>
              </a:ext>
            </a:extLst>
          </p:cNvPr>
          <p:cNvGrpSpPr/>
          <p:nvPr/>
        </p:nvGrpSpPr>
        <p:grpSpPr>
          <a:xfrm>
            <a:off x="4178300" y="1297305"/>
            <a:ext cx="1905000" cy="159385"/>
            <a:chOff x="731520" y="1257300"/>
            <a:chExt cx="7978140" cy="251266"/>
          </a:xfrm>
        </p:grpSpPr>
        <p:cxnSp>
          <p:nvCxnSpPr>
            <p:cNvPr id="17" name="Прямая соединительная линия 16">
              <a:extLst>
                <a:ext uri="{FF2B5EF4-FFF2-40B4-BE49-F238E27FC236}">
                  <a16:creationId xmlns:a16="http://schemas.microsoft.com/office/drawing/2014/main" id="{2AFDDB50-8B04-6E17-9993-8AFD25A3ACC8}"/>
                </a:ext>
              </a:extLst>
            </p:cNvPr>
            <p:cNvCxnSpPr>
              <a:cxnSpLocks/>
            </p:cNvCxnSpPr>
            <p:nvPr/>
          </p:nvCxnSpPr>
          <p:spPr>
            <a:xfrm>
              <a:off x="737818" y="1257300"/>
              <a:ext cx="0" cy="251266"/>
            </a:xfrm>
            <a:prstGeom prst="line">
              <a:avLst/>
            </a:prstGeom>
            <a:ln w="19050">
              <a:solidFill>
                <a:srgbClr val="007F76"/>
              </a:solidFill>
            </a:ln>
          </p:spPr>
          <p:style>
            <a:lnRef idx="1">
              <a:schemeClr val="accent1"/>
            </a:lnRef>
            <a:fillRef idx="0">
              <a:schemeClr val="accent1"/>
            </a:fillRef>
            <a:effectRef idx="0">
              <a:schemeClr val="accent1"/>
            </a:effectRef>
            <a:fontRef idx="minor">
              <a:schemeClr val="tx1"/>
            </a:fontRef>
          </p:style>
        </p:cxnSp>
        <p:cxnSp>
          <p:nvCxnSpPr>
            <p:cNvPr id="18" name="Прямая соединительная линия 17">
              <a:extLst>
                <a:ext uri="{FF2B5EF4-FFF2-40B4-BE49-F238E27FC236}">
                  <a16:creationId xmlns:a16="http://schemas.microsoft.com/office/drawing/2014/main" id="{83EB6613-AB26-9218-D288-8C2935AFBB23}"/>
                </a:ext>
              </a:extLst>
            </p:cNvPr>
            <p:cNvCxnSpPr>
              <a:cxnSpLocks/>
            </p:cNvCxnSpPr>
            <p:nvPr/>
          </p:nvCxnSpPr>
          <p:spPr>
            <a:xfrm flipH="1">
              <a:off x="731520" y="1257300"/>
              <a:ext cx="7978140" cy="0"/>
            </a:xfrm>
            <a:prstGeom prst="line">
              <a:avLst/>
            </a:prstGeom>
            <a:ln w="19050">
              <a:solidFill>
                <a:srgbClr val="007F76"/>
              </a:solidFill>
            </a:ln>
          </p:spPr>
          <p:style>
            <a:lnRef idx="1">
              <a:schemeClr val="accent1"/>
            </a:lnRef>
            <a:fillRef idx="0">
              <a:schemeClr val="accent1"/>
            </a:fillRef>
            <a:effectRef idx="0">
              <a:schemeClr val="accent1"/>
            </a:effectRef>
            <a:fontRef idx="minor">
              <a:schemeClr val="tx1"/>
            </a:fontRef>
          </p:style>
        </p:cxnSp>
        <p:cxnSp>
          <p:nvCxnSpPr>
            <p:cNvPr id="19" name="Прямая соединительная линия 18">
              <a:extLst>
                <a:ext uri="{FF2B5EF4-FFF2-40B4-BE49-F238E27FC236}">
                  <a16:creationId xmlns:a16="http://schemas.microsoft.com/office/drawing/2014/main" id="{CDDFDD74-1D08-20C2-50F8-5037B7CE1F5C}"/>
                </a:ext>
              </a:extLst>
            </p:cNvPr>
            <p:cNvCxnSpPr>
              <a:cxnSpLocks/>
            </p:cNvCxnSpPr>
            <p:nvPr/>
          </p:nvCxnSpPr>
          <p:spPr>
            <a:xfrm>
              <a:off x="8700718" y="1257300"/>
              <a:ext cx="0" cy="251266"/>
            </a:xfrm>
            <a:prstGeom prst="line">
              <a:avLst/>
            </a:prstGeom>
            <a:ln w="19050">
              <a:solidFill>
                <a:srgbClr val="007F76"/>
              </a:solidFill>
            </a:ln>
          </p:spPr>
          <p:style>
            <a:lnRef idx="1">
              <a:schemeClr val="accent1"/>
            </a:lnRef>
            <a:fillRef idx="0">
              <a:schemeClr val="accent1"/>
            </a:fillRef>
            <a:effectRef idx="0">
              <a:schemeClr val="accent1"/>
            </a:effectRef>
            <a:fontRef idx="minor">
              <a:schemeClr val="tx1"/>
            </a:fontRef>
          </p:style>
        </p:cxnSp>
      </p:grpSp>
      <p:cxnSp>
        <p:nvCxnSpPr>
          <p:cNvPr id="22" name="Прямая соединительная линия 21">
            <a:extLst>
              <a:ext uri="{FF2B5EF4-FFF2-40B4-BE49-F238E27FC236}">
                <a16:creationId xmlns:a16="http://schemas.microsoft.com/office/drawing/2014/main" id="{923425D7-6B5C-A041-7206-D39A60A59783}"/>
              </a:ext>
            </a:extLst>
          </p:cNvPr>
          <p:cNvCxnSpPr>
            <a:cxnSpLocks/>
          </p:cNvCxnSpPr>
          <p:nvPr/>
        </p:nvCxnSpPr>
        <p:spPr>
          <a:xfrm>
            <a:off x="158620" y="3750710"/>
            <a:ext cx="6061205" cy="0"/>
          </a:xfrm>
          <a:prstGeom prst="line">
            <a:avLst/>
          </a:prstGeom>
          <a:ln>
            <a:solidFill>
              <a:srgbClr val="007F76"/>
            </a:solidFill>
          </a:ln>
        </p:spPr>
        <p:style>
          <a:lnRef idx="1">
            <a:schemeClr val="accent1"/>
          </a:lnRef>
          <a:fillRef idx="0">
            <a:schemeClr val="accent1"/>
          </a:fillRef>
          <a:effectRef idx="0">
            <a:schemeClr val="accent1"/>
          </a:effectRef>
          <a:fontRef idx="minor">
            <a:schemeClr val="tx1"/>
          </a:fontRef>
        </p:style>
      </p:cxnSp>
      <p:graphicFrame>
        <p:nvGraphicFramePr>
          <p:cNvPr id="2" name="Таблица 1">
            <a:extLst>
              <a:ext uri="{FF2B5EF4-FFF2-40B4-BE49-F238E27FC236}">
                <a16:creationId xmlns:a16="http://schemas.microsoft.com/office/drawing/2014/main" id="{4E6142E5-F57C-610C-0076-8DC4B033BE1F}"/>
              </a:ext>
            </a:extLst>
          </p:cNvPr>
          <p:cNvGraphicFramePr>
            <a:graphicFrameLocks noGrp="1"/>
          </p:cNvGraphicFramePr>
          <p:nvPr>
            <p:extLst>
              <p:ext uri="{D42A27DB-BD31-4B8C-83A1-F6EECF244321}">
                <p14:modId xmlns:p14="http://schemas.microsoft.com/office/powerpoint/2010/main" val="1575607412"/>
              </p:ext>
            </p:extLst>
          </p:nvPr>
        </p:nvGraphicFramePr>
        <p:xfrm>
          <a:off x="6768750" y="1215742"/>
          <a:ext cx="5328000" cy="1670332"/>
        </p:xfrm>
        <a:graphic>
          <a:graphicData uri="http://schemas.openxmlformats.org/drawingml/2006/table">
            <a:tbl>
              <a:tblPr firstRow="1" bandRow="1">
                <a:tableStyleId>{5C22544A-7EE6-4342-B048-85BDC9FD1C3A}</a:tableStyleId>
              </a:tblPr>
              <a:tblGrid>
                <a:gridCol w="3600000">
                  <a:extLst>
                    <a:ext uri="{9D8B030D-6E8A-4147-A177-3AD203B41FA5}">
                      <a16:colId xmlns:a16="http://schemas.microsoft.com/office/drawing/2014/main" val="1113104833"/>
                    </a:ext>
                  </a:extLst>
                </a:gridCol>
                <a:gridCol w="432000">
                  <a:extLst>
                    <a:ext uri="{9D8B030D-6E8A-4147-A177-3AD203B41FA5}">
                      <a16:colId xmlns:a16="http://schemas.microsoft.com/office/drawing/2014/main" val="132264586"/>
                    </a:ext>
                  </a:extLst>
                </a:gridCol>
                <a:gridCol w="432000">
                  <a:extLst>
                    <a:ext uri="{9D8B030D-6E8A-4147-A177-3AD203B41FA5}">
                      <a16:colId xmlns:a16="http://schemas.microsoft.com/office/drawing/2014/main" val="2572766800"/>
                    </a:ext>
                  </a:extLst>
                </a:gridCol>
                <a:gridCol w="432000">
                  <a:extLst>
                    <a:ext uri="{9D8B030D-6E8A-4147-A177-3AD203B41FA5}">
                      <a16:colId xmlns:a16="http://schemas.microsoft.com/office/drawing/2014/main" val="2849574652"/>
                    </a:ext>
                  </a:extLst>
                </a:gridCol>
                <a:gridCol w="432000">
                  <a:extLst>
                    <a:ext uri="{9D8B030D-6E8A-4147-A177-3AD203B41FA5}">
                      <a16:colId xmlns:a16="http://schemas.microsoft.com/office/drawing/2014/main" val="478621999"/>
                    </a:ext>
                  </a:extLst>
                </a:gridCol>
              </a:tblGrid>
              <a:tr h="167033">
                <a:tc>
                  <a:txBody>
                    <a:bodyPr/>
                    <a:lstStyle/>
                    <a:p>
                      <a:pPr marL="0" marR="0" lvl="0" indent="0" algn="l" defTabSz="685800" rtl="0" eaLnBrk="1" fontAlgn="auto" latinLnBrk="0" hangingPunct="1">
                        <a:lnSpc>
                          <a:spcPct val="107000"/>
                        </a:lnSpc>
                        <a:spcBef>
                          <a:spcPts val="0"/>
                        </a:spcBef>
                        <a:spcAft>
                          <a:spcPts val="0"/>
                        </a:spcAft>
                        <a:buClrTx/>
                        <a:buSzTx/>
                        <a:buFontTx/>
                        <a:buNone/>
                        <a:tabLst/>
                        <a:defRPr/>
                      </a:pPr>
                      <a:r>
                        <a:rPr lang="ru-RU" sz="1050" b="1" i="0" u="none" strike="noStrike" cap="none" noProof="0" dirty="0">
                          <a:solidFill>
                            <a:srgbClr val="000000"/>
                          </a:solidFill>
                          <a:effectLst/>
                          <a:latin typeface="Arial Narrow" panose="020B0606020202030204" pitchFamily="34" charset="0"/>
                          <a:ea typeface="+mn-ea"/>
                          <a:cs typeface="+mn-cs"/>
                          <a:sym typeface="Arial"/>
                        </a:rPr>
                        <a:t>БАЗАЛЫҚ СЦЕНАРИЙ</a:t>
                      </a:r>
                    </a:p>
                  </a:txBody>
                  <a:tcPr marT="0" marB="0" anchor="ctr">
                    <a:lnL w="76200" cap="flat" cmpd="sng" algn="ctr">
                      <a:noFill/>
                      <a:prstDash val="solid"/>
                      <a:round/>
                      <a:headEnd type="none" w="med" len="med"/>
                      <a:tailEnd type="none" w="med" len="med"/>
                    </a:lnL>
                    <a:lnR w="6350" cap="flat" cmpd="sng" algn="ctr">
                      <a:solidFill>
                        <a:schemeClr val="tx1"/>
                      </a:solidFill>
                      <a:prstDash val="sysDot"/>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007F76">
                        <a:alpha val="20000"/>
                      </a:srgbClr>
                    </a:solidFill>
                  </a:tcPr>
                </a:tc>
                <a:tc>
                  <a:txBody>
                    <a:bodyPr/>
                    <a:lstStyle/>
                    <a:p>
                      <a:pPr algn="ctr" fontAlgn="ctr"/>
                      <a:r>
                        <a:rPr lang="en-US" sz="900" b="0" i="0" u="none" strike="noStrike" cap="none" dirty="0">
                          <a:solidFill>
                            <a:srgbClr val="000000"/>
                          </a:solidFill>
                          <a:effectLst/>
                          <a:latin typeface="Arial Narrow" panose="020B0606020202030204" pitchFamily="34" charset="0"/>
                          <a:ea typeface="+mn-ea"/>
                          <a:cs typeface="+mn-cs"/>
                          <a:sym typeface="Arial"/>
                        </a:rPr>
                        <a:t>Q1</a:t>
                      </a:r>
                      <a:endParaRPr lang="ru-KZ" sz="900" b="0" i="0" u="none" strike="noStrike" cap="none" dirty="0">
                        <a:solidFill>
                          <a:srgbClr val="000000"/>
                        </a:solidFill>
                        <a:effectLst/>
                        <a:latin typeface="Arial Narrow" panose="020B0606020202030204" pitchFamily="34" charset="0"/>
                        <a:ea typeface="+mn-ea"/>
                        <a:cs typeface="+mn-cs"/>
                        <a:sym typeface="Arial"/>
                      </a:endParaRPr>
                    </a:p>
                  </a:txBody>
                  <a:tcPr marL="9525" marR="9525" marT="0"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50000"/>
                        <a:alpha val="20000"/>
                      </a:schemeClr>
                    </a:solidFill>
                  </a:tcPr>
                </a:tc>
                <a:tc>
                  <a:txBody>
                    <a:bodyPr/>
                    <a:lstStyle/>
                    <a:p>
                      <a:pPr algn="ctr" fontAlgn="ctr"/>
                      <a:r>
                        <a:rPr lang="en-US" sz="900" b="0" i="0" u="none" strike="noStrike" cap="none" dirty="0">
                          <a:solidFill>
                            <a:srgbClr val="000000"/>
                          </a:solidFill>
                          <a:effectLst/>
                          <a:latin typeface="Arial Narrow" panose="020B0606020202030204" pitchFamily="34" charset="0"/>
                          <a:ea typeface="+mn-ea"/>
                          <a:cs typeface="+mn-cs"/>
                          <a:sym typeface="Arial"/>
                        </a:rPr>
                        <a:t>Q2</a:t>
                      </a:r>
                      <a:endParaRPr lang="ru-KZ" sz="900" b="0" i="0" u="none" strike="noStrike" cap="none" dirty="0">
                        <a:solidFill>
                          <a:srgbClr val="000000"/>
                        </a:solidFill>
                        <a:effectLst/>
                        <a:latin typeface="Arial Narrow" panose="020B0606020202030204" pitchFamily="34" charset="0"/>
                        <a:ea typeface="+mn-ea"/>
                        <a:cs typeface="+mn-cs"/>
                        <a:sym typeface="Arial"/>
                      </a:endParaRPr>
                    </a:p>
                  </a:txBody>
                  <a:tcPr marL="9525" marR="9525" marT="0"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007F76">
                        <a:alpha val="20000"/>
                      </a:srgbClr>
                    </a:solidFill>
                  </a:tcPr>
                </a:tc>
                <a:tc>
                  <a:txBody>
                    <a:bodyPr/>
                    <a:lstStyle/>
                    <a:p>
                      <a:pPr algn="ctr" fontAlgn="ctr"/>
                      <a:r>
                        <a:rPr lang="en-US" sz="900" b="0" i="0" u="none" strike="noStrike" cap="none" dirty="0">
                          <a:solidFill>
                            <a:srgbClr val="000000"/>
                          </a:solidFill>
                          <a:effectLst/>
                          <a:latin typeface="Arial Narrow" panose="020B0606020202030204" pitchFamily="34" charset="0"/>
                          <a:ea typeface="+mn-ea"/>
                          <a:cs typeface="+mn-cs"/>
                          <a:sym typeface="Arial"/>
                        </a:rPr>
                        <a:t>Q3</a:t>
                      </a:r>
                      <a:endParaRPr lang="ru-KZ" sz="900" b="0" i="0" u="none" strike="noStrike" cap="none" dirty="0">
                        <a:solidFill>
                          <a:srgbClr val="000000"/>
                        </a:solidFill>
                        <a:effectLst/>
                        <a:latin typeface="Arial Narrow" panose="020B0606020202030204" pitchFamily="34" charset="0"/>
                        <a:ea typeface="+mn-ea"/>
                        <a:cs typeface="+mn-cs"/>
                        <a:sym typeface="Arial"/>
                      </a:endParaRPr>
                    </a:p>
                  </a:txBody>
                  <a:tcPr marL="9525" marR="9525" marT="0"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007F76">
                        <a:alpha val="20000"/>
                      </a:srgbClr>
                    </a:solidFill>
                  </a:tcPr>
                </a:tc>
                <a:tc>
                  <a:txBody>
                    <a:bodyPr/>
                    <a:lstStyle/>
                    <a:p>
                      <a:pPr algn="ctr" fontAlgn="ctr"/>
                      <a:r>
                        <a:rPr lang="en-US" sz="900" b="0" i="0" u="none" strike="noStrike" cap="none" dirty="0">
                          <a:solidFill>
                            <a:srgbClr val="000000"/>
                          </a:solidFill>
                          <a:effectLst/>
                          <a:latin typeface="Arial Narrow" panose="020B0606020202030204" pitchFamily="34" charset="0"/>
                          <a:ea typeface="+mn-ea"/>
                          <a:cs typeface="+mn-cs"/>
                          <a:sym typeface="Arial"/>
                        </a:rPr>
                        <a:t>Q4</a:t>
                      </a:r>
                      <a:endParaRPr lang="ru-KZ" sz="900" b="0" i="0" u="none" strike="noStrike" cap="none" dirty="0">
                        <a:solidFill>
                          <a:srgbClr val="000000"/>
                        </a:solidFill>
                        <a:effectLst/>
                        <a:latin typeface="Arial Narrow" panose="020B0606020202030204" pitchFamily="34" charset="0"/>
                        <a:ea typeface="+mn-ea"/>
                        <a:cs typeface="+mn-cs"/>
                        <a:sym typeface="Arial"/>
                      </a:endParaRPr>
                    </a:p>
                  </a:txBody>
                  <a:tcPr marL="9525" marR="9525" marT="0" marB="0" anchor="ctr">
                    <a:lnL w="6350" cap="flat" cmpd="sng" algn="ctr">
                      <a:solidFill>
                        <a:schemeClr val="tx1"/>
                      </a:solidFill>
                      <a:prstDash val="sysDot"/>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007F76">
                        <a:alpha val="20000"/>
                      </a:srgbClr>
                    </a:solidFill>
                  </a:tcPr>
                </a:tc>
                <a:extLst>
                  <a:ext uri="{0D108BD9-81ED-4DB2-BD59-A6C34878D82A}">
                    <a16:rowId xmlns:a16="http://schemas.microsoft.com/office/drawing/2014/main" val="877649079"/>
                  </a:ext>
                </a:extLst>
              </a:tr>
              <a:tr h="167033">
                <a:tc>
                  <a:txBody>
                    <a:bodyPr/>
                    <a:lstStyle/>
                    <a:p>
                      <a:pPr marL="0" marR="0" lvl="0" indent="0" algn="l" defTabSz="685800" rtl="0" eaLnBrk="1" fontAlgn="auto" latinLnBrk="0" hangingPunct="1">
                        <a:lnSpc>
                          <a:spcPct val="107000"/>
                        </a:lnSpc>
                        <a:spcBef>
                          <a:spcPts val="0"/>
                        </a:spcBef>
                        <a:spcAft>
                          <a:spcPts val="0"/>
                        </a:spcAft>
                        <a:buClrTx/>
                        <a:buSzTx/>
                        <a:buFontTx/>
                        <a:buNone/>
                        <a:tabLst/>
                        <a:defRPr/>
                      </a:pPr>
                      <a:r>
                        <a:rPr lang="ru-RU" sz="900" b="1" i="0" u="none" strike="noStrike" cap="none" noProof="0" dirty="0">
                          <a:solidFill>
                            <a:srgbClr val="000000"/>
                          </a:solidFill>
                          <a:effectLst/>
                          <a:latin typeface="Arial Narrow" panose="020B0606020202030204" pitchFamily="34" charset="0"/>
                          <a:ea typeface="+mn-ea"/>
                          <a:cs typeface="+mn-cs"/>
                          <a:sym typeface="Arial"/>
                        </a:rPr>
                        <a:t>БАРЛЫҒЫ</a:t>
                      </a:r>
                      <a:endParaRPr lang="ru-RU" sz="800" b="1" i="0" u="none" strike="noStrike" cap="none" noProof="0" dirty="0">
                        <a:solidFill>
                          <a:srgbClr val="000000"/>
                        </a:solidFill>
                        <a:effectLst/>
                        <a:latin typeface="Arial Narrow" panose="020B0606020202030204" pitchFamily="34" charset="0"/>
                        <a:ea typeface="+mn-ea"/>
                        <a:cs typeface="+mn-cs"/>
                        <a:sym typeface="Arial"/>
                      </a:endParaRPr>
                    </a:p>
                  </a:txBody>
                  <a:tcPr marT="0" marB="0" anchor="ctr">
                    <a:lnL w="76200" cap="flat" cmpd="sng" algn="ctr">
                      <a:noFill/>
                      <a:prstDash val="solid"/>
                      <a:round/>
                      <a:headEnd type="none" w="med" len="med"/>
                      <a:tailEnd type="none" w="med" len="med"/>
                    </a:lnL>
                    <a:lnR w="6350" cap="flat" cmpd="sng" algn="ctr">
                      <a:solidFill>
                        <a:schemeClr val="tx1"/>
                      </a:solidFill>
                      <a:prstDash val="sysDot"/>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007F76">
                        <a:alpha val="20000"/>
                      </a:srgbClr>
                    </a:solidFill>
                  </a:tcPr>
                </a:tc>
                <a:tc>
                  <a:txBody>
                    <a:bodyPr/>
                    <a:lstStyle/>
                    <a:p>
                      <a:pPr algn="ctr" fontAlgn="ctr"/>
                      <a:r>
                        <a:rPr lang="ru-RU" sz="900" b="1" i="0" u="none" strike="noStrike" cap="none" dirty="0">
                          <a:solidFill>
                            <a:srgbClr val="000000"/>
                          </a:solidFill>
                          <a:effectLst/>
                          <a:latin typeface="Arial Narrow" panose="020B0606020202030204" pitchFamily="34" charset="0"/>
                          <a:ea typeface="+mn-ea"/>
                          <a:cs typeface="+mn-cs"/>
                          <a:sym typeface="Arial"/>
                        </a:rPr>
                        <a:t>6 632</a:t>
                      </a:r>
                      <a:endParaRPr lang="ru-KZ" sz="900" b="1" i="0" u="none" strike="noStrike" cap="none" dirty="0">
                        <a:solidFill>
                          <a:srgbClr val="000000"/>
                        </a:solidFill>
                        <a:effectLst/>
                        <a:latin typeface="Arial Narrow" panose="020B0606020202030204" pitchFamily="34" charset="0"/>
                        <a:ea typeface="+mn-ea"/>
                        <a:cs typeface="+mn-cs"/>
                        <a:sym typeface="Arial"/>
                      </a:endParaRPr>
                    </a:p>
                  </a:txBody>
                  <a:tcPr marL="9525" marR="9525" marT="0"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50000"/>
                        <a:alpha val="20000"/>
                      </a:schemeClr>
                    </a:solidFill>
                  </a:tcPr>
                </a:tc>
                <a:tc>
                  <a:txBody>
                    <a:bodyPr/>
                    <a:lstStyle/>
                    <a:p>
                      <a:pPr algn="ctr" rtl="0" fontAlgn="ctr"/>
                      <a:r>
                        <a:rPr lang="ru-RU" sz="900" b="1" i="0" u="none" strike="noStrike">
                          <a:solidFill>
                            <a:srgbClr val="000000"/>
                          </a:solidFill>
                          <a:effectLst/>
                          <a:latin typeface="Arial Narrow" panose="020B0606020202030204" pitchFamily="34" charset="0"/>
                        </a:rPr>
                        <a:t>7 506</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007F76">
                        <a:alpha val="20000"/>
                      </a:srgbClr>
                    </a:solidFill>
                  </a:tcPr>
                </a:tc>
                <a:tc>
                  <a:txBody>
                    <a:bodyPr/>
                    <a:lstStyle/>
                    <a:p>
                      <a:pPr algn="ctr" rtl="0" fontAlgn="ctr"/>
                      <a:r>
                        <a:rPr lang="ru-RU" sz="900" b="1" i="0" u="none" strike="noStrike">
                          <a:solidFill>
                            <a:srgbClr val="000000"/>
                          </a:solidFill>
                          <a:effectLst/>
                          <a:latin typeface="Arial Narrow" panose="020B0606020202030204" pitchFamily="34" charset="0"/>
                        </a:rPr>
                        <a:t>11 273</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007F76">
                        <a:alpha val="20000"/>
                      </a:srgbClr>
                    </a:solidFill>
                  </a:tcPr>
                </a:tc>
                <a:tc>
                  <a:txBody>
                    <a:bodyPr/>
                    <a:lstStyle/>
                    <a:p>
                      <a:pPr algn="ctr" rtl="0" fontAlgn="ctr"/>
                      <a:r>
                        <a:rPr lang="ru-RU" sz="900" b="1" i="0" u="none" strike="noStrike" dirty="0">
                          <a:solidFill>
                            <a:srgbClr val="000000"/>
                          </a:solidFill>
                          <a:effectLst/>
                          <a:latin typeface="Arial Narrow" panose="020B0606020202030204" pitchFamily="34" charset="0"/>
                        </a:rPr>
                        <a:t>10 454</a:t>
                      </a:r>
                    </a:p>
                  </a:txBody>
                  <a:tcPr marL="9525" marR="9525" marT="9525" marB="0" anchor="ctr">
                    <a:lnL w="6350" cap="flat" cmpd="sng" algn="ctr">
                      <a:solidFill>
                        <a:schemeClr val="tx1"/>
                      </a:solidFill>
                      <a:prstDash val="sysDot"/>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007F76">
                        <a:alpha val="20000"/>
                      </a:srgbClr>
                    </a:solidFill>
                  </a:tcPr>
                </a:tc>
                <a:extLst>
                  <a:ext uri="{0D108BD9-81ED-4DB2-BD59-A6C34878D82A}">
                    <a16:rowId xmlns:a16="http://schemas.microsoft.com/office/drawing/2014/main" val="1602871338"/>
                  </a:ext>
                </a:extLst>
              </a:tr>
              <a:tr h="148474">
                <a:tc>
                  <a:txBody>
                    <a:bodyPr/>
                    <a:lstStyle/>
                    <a:p>
                      <a:pPr marL="72000" algn="l" fontAlgn="b"/>
                      <a:r>
                        <a:rPr lang="ru-RU" sz="800" b="0" i="0" u="none" strike="noStrike" cap="none" dirty="0">
                          <a:solidFill>
                            <a:srgbClr val="000000"/>
                          </a:solidFill>
                          <a:effectLst/>
                          <a:latin typeface="Arial Narrow" panose="020B0606020202030204" pitchFamily="34" charset="0"/>
                          <a:ea typeface="+mn-ea"/>
                          <a:cs typeface="+mn-cs"/>
                          <a:sym typeface="Arial"/>
                        </a:rPr>
                        <a:t>БАСШЫЛАР ЖӘНЕ МЕМЛЕКЕТТІК ҚЫЗМЕТШІЛЕР</a:t>
                      </a:r>
                    </a:p>
                  </a:txBody>
                  <a:tcPr marL="9525" marR="9525" marT="0" marB="0" anchor="ctr">
                    <a:lnL w="76200" cap="flat" cmpd="sng" algn="ctr">
                      <a:noFill/>
                      <a:prstDash val="solid"/>
                      <a:round/>
                      <a:headEnd type="none" w="med" len="med"/>
                      <a:tailEnd type="none" w="med" len="med"/>
                    </a:lnL>
                    <a:lnR w="6350" cap="flat" cmpd="sng" algn="ctr">
                      <a:solidFill>
                        <a:schemeClr val="tx1"/>
                      </a:solidFill>
                      <a:prstDash val="sysDot"/>
                      <a:round/>
                      <a:headEnd type="none" w="med" len="med"/>
                      <a:tailEnd type="none" w="med" len="med"/>
                    </a:lnR>
                    <a:lnT w="12700" cap="flat" cmpd="sng" algn="ctr">
                      <a:solidFill>
                        <a:schemeClr val="tx1"/>
                      </a:solidFill>
                      <a:prstDash val="solid"/>
                      <a:round/>
                      <a:headEnd type="none" w="med" len="med"/>
                      <a:tailEnd type="none" w="med" len="med"/>
                    </a:lnT>
                    <a:lnB w="6350" cap="flat" cmpd="sng" algn="ctr">
                      <a:solidFill>
                        <a:schemeClr val="tx1"/>
                      </a:solidFill>
                      <a:prstDash val="sysDot"/>
                      <a:round/>
                      <a:headEnd type="none" w="med" len="med"/>
                      <a:tailEnd type="none" w="med" len="med"/>
                    </a:lnB>
                    <a:noFill/>
                  </a:tcPr>
                </a:tc>
                <a:tc>
                  <a:txBody>
                    <a:bodyPr/>
                    <a:lstStyle/>
                    <a:p>
                      <a:pPr algn="ctr" fontAlgn="ctr"/>
                      <a:r>
                        <a:rPr lang="ru-RU" sz="800" b="0" i="0" u="none" strike="noStrike">
                          <a:solidFill>
                            <a:srgbClr val="000000"/>
                          </a:solidFill>
                          <a:effectLst/>
                          <a:latin typeface="Arial Narrow" panose="020B0606020202030204" pitchFamily="34" charset="0"/>
                        </a:rPr>
                        <a:t>362</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12700" cap="flat" cmpd="sng" algn="ctr">
                      <a:solidFill>
                        <a:schemeClr val="tx1"/>
                      </a:solidFill>
                      <a:prstDash val="solid"/>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ru-RU" sz="800" b="0" i="0" u="none" strike="noStrike">
                          <a:solidFill>
                            <a:srgbClr val="000000"/>
                          </a:solidFill>
                          <a:effectLst/>
                          <a:latin typeface="Arial Narrow" panose="020B0606020202030204" pitchFamily="34" charset="0"/>
                        </a:rPr>
                        <a:t>435</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12700" cap="flat" cmpd="sng" algn="ctr">
                      <a:solidFill>
                        <a:schemeClr val="tx1"/>
                      </a:solidFill>
                      <a:prstDash val="solid"/>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ru-RU" sz="800" b="0" i="0" u="none" strike="noStrike">
                          <a:solidFill>
                            <a:srgbClr val="000000"/>
                          </a:solidFill>
                          <a:effectLst/>
                          <a:latin typeface="Arial Narrow" panose="020B0606020202030204" pitchFamily="34" charset="0"/>
                        </a:rPr>
                        <a:t>594</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12700" cap="flat" cmpd="sng" algn="ctr">
                      <a:solidFill>
                        <a:schemeClr val="tx1"/>
                      </a:solidFill>
                      <a:prstDash val="solid"/>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ru-RU" sz="800" b="0" i="0" u="none" strike="noStrike">
                          <a:solidFill>
                            <a:srgbClr val="000000"/>
                          </a:solidFill>
                          <a:effectLst/>
                          <a:latin typeface="Arial Narrow" panose="020B0606020202030204" pitchFamily="34" charset="0"/>
                        </a:rPr>
                        <a:t>452</a:t>
                      </a:r>
                    </a:p>
                  </a:txBody>
                  <a:tcPr marL="9525" marR="9525" marT="9525" marB="0" anchor="ctr">
                    <a:lnL w="6350" cap="flat" cmpd="sng" algn="ctr">
                      <a:solidFill>
                        <a:schemeClr val="tx1"/>
                      </a:solidFill>
                      <a:prstDash val="sysDot"/>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052355308"/>
                  </a:ext>
                </a:extLst>
              </a:tr>
              <a:tr h="148474">
                <a:tc>
                  <a:txBody>
                    <a:bodyPr/>
                    <a:lstStyle/>
                    <a:p>
                      <a:pPr marL="72000" algn="l" fontAlgn="b"/>
                      <a:r>
                        <a:rPr lang="ru-RU" sz="800" b="0" i="0" u="none" strike="noStrike" cap="none" dirty="0">
                          <a:solidFill>
                            <a:srgbClr val="000000"/>
                          </a:solidFill>
                          <a:effectLst/>
                          <a:latin typeface="Arial Narrow" panose="020B0606020202030204" pitchFamily="34" charset="0"/>
                          <a:ea typeface="+mn-ea"/>
                          <a:cs typeface="+mn-cs"/>
                          <a:sym typeface="Arial"/>
                        </a:rPr>
                        <a:t>КӘСІБИ МАМАНДАР</a:t>
                      </a:r>
                    </a:p>
                  </a:txBody>
                  <a:tcPr marL="9525" marR="9525" marT="0" marB="0" anchor="ctr">
                    <a:lnL w="76200" cap="flat" cmpd="sng" algn="ctr">
                      <a:noFill/>
                      <a:prstDash val="solid"/>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solidFill>
                      <a:srgbClr val="007F76">
                        <a:alpha val="10000"/>
                      </a:srgbClr>
                    </a:solidFill>
                  </a:tcPr>
                </a:tc>
                <a:tc>
                  <a:txBody>
                    <a:bodyPr/>
                    <a:lstStyle/>
                    <a:p>
                      <a:pPr algn="ctr" fontAlgn="ctr"/>
                      <a:r>
                        <a:rPr lang="ru-RU" sz="800" b="0" i="0" u="none" strike="noStrike">
                          <a:solidFill>
                            <a:srgbClr val="000000"/>
                          </a:solidFill>
                          <a:effectLst/>
                          <a:latin typeface="Arial Narrow" panose="020B0606020202030204" pitchFamily="34" charset="0"/>
                        </a:rPr>
                        <a:t>1 301</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1 584</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solidFill>
                      <a:srgbClr val="007F76">
                        <a:alpha val="10000"/>
                      </a:srgbClr>
                    </a:solidFill>
                  </a:tcPr>
                </a:tc>
                <a:tc>
                  <a:txBody>
                    <a:bodyPr/>
                    <a:lstStyle/>
                    <a:p>
                      <a:pPr algn="ctr" fontAlgn="ctr"/>
                      <a:r>
                        <a:rPr lang="ru-RU" sz="800" b="0" i="0" u="none" strike="noStrike">
                          <a:solidFill>
                            <a:srgbClr val="000000"/>
                          </a:solidFill>
                          <a:effectLst/>
                          <a:latin typeface="Arial Narrow" panose="020B0606020202030204" pitchFamily="34" charset="0"/>
                        </a:rPr>
                        <a:t>2 015</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solidFill>
                      <a:srgbClr val="007F76">
                        <a:alpha val="10000"/>
                      </a:srgbClr>
                    </a:solidFill>
                  </a:tcPr>
                </a:tc>
                <a:tc>
                  <a:txBody>
                    <a:bodyPr/>
                    <a:lstStyle/>
                    <a:p>
                      <a:pPr algn="ctr" fontAlgn="ctr"/>
                      <a:r>
                        <a:rPr lang="ru-RU" sz="800" b="0" i="0" u="none" strike="noStrike">
                          <a:solidFill>
                            <a:srgbClr val="000000"/>
                          </a:solidFill>
                          <a:effectLst/>
                          <a:latin typeface="Arial Narrow" panose="020B0606020202030204" pitchFamily="34" charset="0"/>
                        </a:rPr>
                        <a:t>2 280</a:t>
                      </a:r>
                    </a:p>
                  </a:txBody>
                  <a:tcPr marL="9525" marR="9525" marT="9525" marB="0" anchor="ctr">
                    <a:lnL w="6350" cap="flat" cmpd="sng" algn="ctr">
                      <a:solidFill>
                        <a:schemeClr val="tx1"/>
                      </a:solidFill>
                      <a:prstDash val="sysDot"/>
                      <a:round/>
                      <a:headEnd type="none" w="med" len="med"/>
                      <a:tailEnd type="none" w="med" len="med"/>
                    </a:lnL>
                    <a:lnR w="12700" cap="flat" cmpd="sng" algn="ctr">
                      <a:noFill/>
                      <a:prstDash val="solid"/>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solidFill>
                      <a:srgbClr val="007F76">
                        <a:alpha val="10000"/>
                      </a:srgbClr>
                    </a:solidFill>
                  </a:tcPr>
                </a:tc>
                <a:extLst>
                  <a:ext uri="{0D108BD9-81ED-4DB2-BD59-A6C34878D82A}">
                    <a16:rowId xmlns:a16="http://schemas.microsoft.com/office/drawing/2014/main" val="4077338817"/>
                  </a:ext>
                </a:extLst>
              </a:tr>
              <a:tr h="148474">
                <a:tc>
                  <a:txBody>
                    <a:bodyPr/>
                    <a:lstStyle/>
                    <a:p>
                      <a:pPr marL="72000" algn="l" fontAlgn="b"/>
                      <a:r>
                        <a:rPr lang="ru-RU" sz="800" b="0" i="0" u="none" strike="noStrike" cap="none" dirty="0">
                          <a:solidFill>
                            <a:srgbClr val="000000"/>
                          </a:solidFill>
                          <a:effectLst/>
                          <a:latin typeface="Arial Narrow" panose="020B0606020202030204" pitchFamily="34" charset="0"/>
                          <a:ea typeface="+mn-ea"/>
                          <a:cs typeface="+mn-cs"/>
                          <a:sym typeface="Arial"/>
                        </a:rPr>
                        <a:t>ТЕХНИК МАМАНДАР ЖӘНЕ БАСҚА ДА КӘСІБИ КӨМЕКШІ ПЕРСОНАЛ</a:t>
                      </a:r>
                    </a:p>
                  </a:txBody>
                  <a:tcPr marL="9525" marR="9525" marT="0" marB="0" anchor="ctr">
                    <a:lnL w="76200" cap="flat" cmpd="sng" algn="ctr">
                      <a:noFill/>
                      <a:prstDash val="solid"/>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noFill/>
                  </a:tcPr>
                </a:tc>
                <a:tc>
                  <a:txBody>
                    <a:bodyPr/>
                    <a:lstStyle/>
                    <a:p>
                      <a:pPr algn="ctr" fontAlgn="ctr"/>
                      <a:r>
                        <a:rPr lang="ru-RU" sz="800" b="0" i="0" u="none" strike="noStrike">
                          <a:solidFill>
                            <a:srgbClr val="000000"/>
                          </a:solidFill>
                          <a:effectLst/>
                          <a:latin typeface="Arial Narrow" panose="020B0606020202030204" pitchFamily="34" charset="0"/>
                        </a:rPr>
                        <a:t>635</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ru-RU" sz="800" b="0" i="0" u="none" strike="noStrike">
                          <a:solidFill>
                            <a:srgbClr val="000000"/>
                          </a:solidFill>
                          <a:effectLst/>
                          <a:latin typeface="Arial Narrow" panose="020B0606020202030204" pitchFamily="34" charset="0"/>
                        </a:rPr>
                        <a:t>670</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ru-RU" sz="800" b="0" i="0" u="none" strike="noStrike">
                          <a:solidFill>
                            <a:srgbClr val="000000"/>
                          </a:solidFill>
                          <a:effectLst/>
                          <a:latin typeface="Arial Narrow" panose="020B0606020202030204" pitchFamily="34" charset="0"/>
                        </a:rPr>
                        <a:t>718</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ru-RU" sz="800" b="0" i="0" u="none" strike="noStrike">
                          <a:solidFill>
                            <a:srgbClr val="000000"/>
                          </a:solidFill>
                          <a:effectLst/>
                          <a:latin typeface="Arial Narrow" panose="020B0606020202030204" pitchFamily="34" charset="0"/>
                        </a:rPr>
                        <a:t>753</a:t>
                      </a:r>
                    </a:p>
                  </a:txBody>
                  <a:tcPr marL="9525" marR="9525" marT="9525" marB="0" anchor="ctr">
                    <a:lnL w="6350" cap="flat" cmpd="sng" algn="ctr">
                      <a:solidFill>
                        <a:schemeClr val="tx1"/>
                      </a:solidFill>
                      <a:prstDash val="sysDot"/>
                      <a:round/>
                      <a:headEnd type="none" w="med" len="med"/>
                      <a:tailEnd type="none" w="med" len="med"/>
                    </a:lnL>
                    <a:lnR w="12700" cap="flat" cmpd="sng" algn="ctr">
                      <a:noFill/>
                      <a:prstDash val="solid"/>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500228116"/>
                  </a:ext>
                </a:extLst>
              </a:tr>
              <a:tr h="148474">
                <a:tc>
                  <a:txBody>
                    <a:bodyPr/>
                    <a:lstStyle/>
                    <a:p>
                      <a:pPr marL="72000" algn="l" fontAlgn="b"/>
                      <a:r>
                        <a:rPr lang="ru-RU" sz="800" b="0" i="0" u="none" strike="noStrike" cap="none" dirty="0">
                          <a:solidFill>
                            <a:srgbClr val="000000"/>
                          </a:solidFill>
                          <a:effectLst/>
                          <a:latin typeface="Arial Narrow" panose="020B0606020202030204" pitchFamily="34" charset="0"/>
                          <a:ea typeface="+mn-ea"/>
                          <a:cs typeface="+mn-cs"/>
                          <a:sym typeface="Arial"/>
                        </a:rPr>
                        <a:t>ӘКІМШІЛЕНДІРУ САЛАСЫНДАҒЫ ҚЫЗМЕТШІЛЕР</a:t>
                      </a:r>
                    </a:p>
                  </a:txBody>
                  <a:tcPr marL="9525" marR="9525" marT="0" marB="0" anchor="ctr">
                    <a:lnL w="76200" cap="flat" cmpd="sng" algn="ctr">
                      <a:noFill/>
                      <a:prstDash val="solid"/>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solidFill>
                      <a:srgbClr val="007F76">
                        <a:alpha val="10000"/>
                      </a:srgbClr>
                    </a:solidFill>
                  </a:tcPr>
                </a:tc>
                <a:tc>
                  <a:txBody>
                    <a:bodyPr/>
                    <a:lstStyle/>
                    <a:p>
                      <a:pPr algn="ctr" fontAlgn="ctr"/>
                      <a:r>
                        <a:rPr lang="ru-RU" sz="800" b="0" i="0" u="none" strike="noStrike">
                          <a:solidFill>
                            <a:srgbClr val="000000"/>
                          </a:solidFill>
                          <a:effectLst/>
                          <a:latin typeface="Arial Narrow" panose="020B0606020202030204" pitchFamily="34" charset="0"/>
                        </a:rPr>
                        <a:t>219</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402</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solidFill>
                      <a:srgbClr val="007F76">
                        <a:alpha val="10000"/>
                      </a:srgbClr>
                    </a:solidFill>
                  </a:tcPr>
                </a:tc>
                <a:tc>
                  <a:txBody>
                    <a:bodyPr/>
                    <a:lstStyle/>
                    <a:p>
                      <a:pPr algn="ctr" fontAlgn="ctr"/>
                      <a:r>
                        <a:rPr lang="ru-RU" sz="800" b="0" i="0" u="none" strike="noStrike">
                          <a:solidFill>
                            <a:srgbClr val="000000"/>
                          </a:solidFill>
                          <a:effectLst/>
                          <a:latin typeface="Arial Narrow" panose="020B0606020202030204" pitchFamily="34" charset="0"/>
                        </a:rPr>
                        <a:t>489</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solidFill>
                      <a:srgbClr val="007F76">
                        <a:alpha val="10000"/>
                      </a:srgbClr>
                    </a:solidFill>
                  </a:tcPr>
                </a:tc>
                <a:tc>
                  <a:txBody>
                    <a:bodyPr/>
                    <a:lstStyle/>
                    <a:p>
                      <a:pPr algn="ctr" fontAlgn="ctr"/>
                      <a:r>
                        <a:rPr lang="ru-RU" sz="800" b="0" i="0" u="none" strike="noStrike">
                          <a:solidFill>
                            <a:srgbClr val="000000"/>
                          </a:solidFill>
                          <a:effectLst/>
                          <a:latin typeface="Arial Narrow" panose="020B0606020202030204" pitchFamily="34" charset="0"/>
                        </a:rPr>
                        <a:t>642</a:t>
                      </a:r>
                    </a:p>
                  </a:txBody>
                  <a:tcPr marL="9525" marR="9525" marT="9525" marB="0" anchor="ctr">
                    <a:lnL w="6350" cap="flat" cmpd="sng" algn="ctr">
                      <a:solidFill>
                        <a:schemeClr val="tx1"/>
                      </a:solidFill>
                      <a:prstDash val="sysDot"/>
                      <a:round/>
                      <a:headEnd type="none" w="med" len="med"/>
                      <a:tailEnd type="none" w="med" len="med"/>
                    </a:lnL>
                    <a:lnR w="12700" cap="flat" cmpd="sng" algn="ctr">
                      <a:noFill/>
                      <a:prstDash val="solid"/>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solidFill>
                      <a:srgbClr val="007F76">
                        <a:alpha val="10000"/>
                      </a:srgbClr>
                    </a:solidFill>
                  </a:tcPr>
                </a:tc>
                <a:extLst>
                  <a:ext uri="{0D108BD9-81ED-4DB2-BD59-A6C34878D82A}">
                    <a16:rowId xmlns:a16="http://schemas.microsoft.com/office/drawing/2014/main" val="1221627480"/>
                  </a:ext>
                </a:extLst>
              </a:tr>
              <a:tr h="148474">
                <a:tc>
                  <a:txBody>
                    <a:bodyPr/>
                    <a:lstStyle/>
                    <a:p>
                      <a:pPr marL="72000" algn="l" fontAlgn="b"/>
                      <a:r>
                        <a:rPr lang="ru-RU" sz="800" b="0" i="0" u="none" strike="noStrike" cap="none" dirty="0">
                          <a:solidFill>
                            <a:srgbClr val="000000"/>
                          </a:solidFill>
                          <a:effectLst/>
                          <a:latin typeface="Arial Narrow" panose="020B0606020202030204" pitchFamily="34" charset="0"/>
                          <a:ea typeface="+mn-ea"/>
                          <a:cs typeface="+mn-cs"/>
                          <a:sym typeface="Arial"/>
                        </a:rPr>
                        <a:t>ҚЫЗМЕТ КӨРСЕТУ ЖӘНЕ САУДА САЛАСЫНЫҢ ЖҰМЫСКЕРЛЕРІ</a:t>
                      </a:r>
                    </a:p>
                  </a:txBody>
                  <a:tcPr marL="9525" marR="9525" marT="0" marB="0" anchor="ctr">
                    <a:lnL w="76200" cap="flat" cmpd="sng" algn="ctr">
                      <a:noFill/>
                      <a:prstDash val="solid"/>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noFill/>
                  </a:tcPr>
                </a:tc>
                <a:tc>
                  <a:txBody>
                    <a:bodyPr/>
                    <a:lstStyle/>
                    <a:p>
                      <a:pPr algn="ctr" fontAlgn="ctr"/>
                      <a:r>
                        <a:rPr lang="ru-RU" sz="800" b="0" i="0" u="none" strike="noStrike">
                          <a:solidFill>
                            <a:srgbClr val="000000"/>
                          </a:solidFill>
                          <a:effectLst/>
                          <a:latin typeface="Arial Narrow" panose="020B0606020202030204" pitchFamily="34" charset="0"/>
                        </a:rPr>
                        <a:t>857</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ru-RU" sz="800" b="0" i="0" u="none" strike="noStrike">
                          <a:solidFill>
                            <a:srgbClr val="000000"/>
                          </a:solidFill>
                          <a:effectLst/>
                          <a:latin typeface="Arial Narrow" panose="020B0606020202030204" pitchFamily="34" charset="0"/>
                        </a:rPr>
                        <a:t>538</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ru-RU" sz="800" b="0" i="0" u="none" strike="noStrike">
                          <a:solidFill>
                            <a:srgbClr val="000000"/>
                          </a:solidFill>
                          <a:effectLst/>
                          <a:latin typeface="Arial Narrow" panose="020B0606020202030204" pitchFamily="34" charset="0"/>
                        </a:rPr>
                        <a:t>618</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ru-RU" sz="800" b="0" i="0" u="none" strike="noStrike">
                          <a:solidFill>
                            <a:srgbClr val="000000"/>
                          </a:solidFill>
                          <a:effectLst/>
                          <a:latin typeface="Arial Narrow" panose="020B0606020202030204" pitchFamily="34" charset="0"/>
                        </a:rPr>
                        <a:t>808</a:t>
                      </a:r>
                    </a:p>
                  </a:txBody>
                  <a:tcPr marL="9525" marR="9525" marT="9525" marB="0" anchor="ctr">
                    <a:lnL w="6350" cap="flat" cmpd="sng" algn="ctr">
                      <a:solidFill>
                        <a:schemeClr val="tx1"/>
                      </a:solidFill>
                      <a:prstDash val="sysDot"/>
                      <a:round/>
                      <a:headEnd type="none" w="med" len="med"/>
                      <a:tailEnd type="none" w="med" len="med"/>
                    </a:lnL>
                    <a:lnR w="12700" cap="flat" cmpd="sng" algn="ctr">
                      <a:noFill/>
                      <a:prstDash val="solid"/>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182707914"/>
                  </a:ext>
                </a:extLst>
              </a:tr>
              <a:tr h="148474">
                <a:tc>
                  <a:txBody>
                    <a:bodyPr/>
                    <a:lstStyle/>
                    <a:p>
                      <a:pPr marL="72000" algn="l" fontAlgn="b"/>
                      <a:r>
                        <a:rPr lang="ru-RU" sz="800" b="0" i="0" u="none" strike="noStrike" cap="none" dirty="0">
                          <a:solidFill>
                            <a:srgbClr val="000000"/>
                          </a:solidFill>
                          <a:effectLst/>
                          <a:latin typeface="Arial Narrow" panose="020B0606020202030204" pitchFamily="34" charset="0"/>
                          <a:ea typeface="+mn-ea"/>
                          <a:cs typeface="+mn-cs"/>
                          <a:sym typeface="Arial"/>
                        </a:rPr>
                        <a:t>ФЕРМЕР Ж/Е АУЫЛ/ОРМАН, БАЛЫҚ ШАРУА-ЫҢ Ж/Е БАЛЫҚ АУЛАУ ЖҰМЫС-РЫ</a:t>
                      </a:r>
                    </a:p>
                  </a:txBody>
                  <a:tcPr marL="9525" marR="9525" marT="0" marB="0" anchor="ctr">
                    <a:lnL w="76200" cap="flat" cmpd="sng" algn="ctr">
                      <a:noFill/>
                      <a:prstDash val="solid"/>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solidFill>
                      <a:srgbClr val="007F76">
                        <a:alpha val="10000"/>
                      </a:srgbClr>
                    </a:solidFill>
                  </a:tcPr>
                </a:tc>
                <a:tc>
                  <a:txBody>
                    <a:bodyPr/>
                    <a:lstStyle/>
                    <a:p>
                      <a:pPr algn="ctr" fontAlgn="ctr"/>
                      <a:r>
                        <a:rPr lang="ru-RU" sz="800" b="0" i="0" u="none" strike="noStrike">
                          <a:solidFill>
                            <a:srgbClr val="000000"/>
                          </a:solidFill>
                          <a:effectLst/>
                          <a:latin typeface="Arial Narrow" panose="020B0606020202030204" pitchFamily="34" charset="0"/>
                        </a:rPr>
                        <a:t>93</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221</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solidFill>
                      <a:srgbClr val="007F76">
                        <a:alpha val="10000"/>
                      </a:srgbClr>
                    </a:solidFill>
                  </a:tcPr>
                </a:tc>
                <a:tc>
                  <a:txBody>
                    <a:bodyPr/>
                    <a:lstStyle/>
                    <a:p>
                      <a:pPr algn="ctr" fontAlgn="ctr"/>
                      <a:r>
                        <a:rPr lang="ru-RU" sz="800" b="0" i="0" u="none" strike="noStrike">
                          <a:solidFill>
                            <a:srgbClr val="000000"/>
                          </a:solidFill>
                          <a:effectLst/>
                          <a:latin typeface="Arial Narrow" panose="020B0606020202030204" pitchFamily="34" charset="0"/>
                        </a:rPr>
                        <a:t>382</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solidFill>
                      <a:srgbClr val="007F76">
                        <a:alpha val="10000"/>
                      </a:srgbClr>
                    </a:solidFill>
                  </a:tcPr>
                </a:tc>
                <a:tc>
                  <a:txBody>
                    <a:bodyPr/>
                    <a:lstStyle/>
                    <a:p>
                      <a:pPr algn="ctr" fontAlgn="ctr"/>
                      <a:r>
                        <a:rPr lang="ru-RU" sz="800" b="0" i="0" u="none" strike="noStrike">
                          <a:solidFill>
                            <a:srgbClr val="000000"/>
                          </a:solidFill>
                          <a:effectLst/>
                          <a:latin typeface="Arial Narrow" panose="020B0606020202030204" pitchFamily="34" charset="0"/>
                        </a:rPr>
                        <a:t>266</a:t>
                      </a:r>
                    </a:p>
                  </a:txBody>
                  <a:tcPr marL="9525" marR="9525" marT="9525" marB="0" anchor="ctr">
                    <a:lnL w="6350" cap="flat" cmpd="sng" algn="ctr">
                      <a:solidFill>
                        <a:schemeClr val="tx1"/>
                      </a:solidFill>
                      <a:prstDash val="sysDot"/>
                      <a:round/>
                      <a:headEnd type="none" w="med" len="med"/>
                      <a:tailEnd type="none" w="med" len="med"/>
                    </a:lnL>
                    <a:lnR w="12700" cap="flat" cmpd="sng" algn="ctr">
                      <a:noFill/>
                      <a:prstDash val="solid"/>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solidFill>
                      <a:srgbClr val="007F76">
                        <a:alpha val="10000"/>
                      </a:srgbClr>
                    </a:solidFill>
                  </a:tcPr>
                </a:tc>
                <a:extLst>
                  <a:ext uri="{0D108BD9-81ED-4DB2-BD59-A6C34878D82A}">
                    <a16:rowId xmlns:a16="http://schemas.microsoft.com/office/drawing/2014/main" val="3434696259"/>
                  </a:ext>
                </a:extLst>
              </a:tr>
              <a:tr h="148474">
                <a:tc>
                  <a:txBody>
                    <a:bodyPr/>
                    <a:lstStyle/>
                    <a:p>
                      <a:pPr marL="72000" algn="l" fontAlgn="b"/>
                      <a:r>
                        <a:rPr lang="ru-RU" sz="800" b="0" i="0" u="none" strike="noStrike" cap="none" dirty="0">
                          <a:solidFill>
                            <a:srgbClr val="000000"/>
                          </a:solidFill>
                          <a:effectLst/>
                          <a:latin typeface="Arial Narrow" panose="020B0606020202030204" pitchFamily="34" charset="0"/>
                          <a:ea typeface="+mn-ea"/>
                          <a:cs typeface="+mn-cs"/>
                          <a:sym typeface="Arial"/>
                        </a:rPr>
                        <a:t>ӨНЕРКӘСІП, ҚҰРЫЛЫС, КӨЛІК Ж/Е БАСҚА ТЕКТЕС ЖҰМЫСШЫЛАРЫ</a:t>
                      </a:r>
                    </a:p>
                  </a:txBody>
                  <a:tcPr marL="9525" marR="9525" marT="0" marB="0" anchor="ctr">
                    <a:lnL w="76200" cap="flat" cmpd="sng" algn="ctr">
                      <a:noFill/>
                      <a:prstDash val="solid"/>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noFill/>
                  </a:tcPr>
                </a:tc>
                <a:tc>
                  <a:txBody>
                    <a:bodyPr/>
                    <a:lstStyle/>
                    <a:p>
                      <a:pPr algn="ctr" fontAlgn="ctr"/>
                      <a:r>
                        <a:rPr lang="ru-RU" sz="800" b="0" i="0" u="none" strike="noStrike">
                          <a:solidFill>
                            <a:srgbClr val="000000"/>
                          </a:solidFill>
                          <a:effectLst/>
                          <a:latin typeface="Arial Narrow" panose="020B0606020202030204" pitchFamily="34" charset="0"/>
                        </a:rPr>
                        <a:t>1 013</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ru-RU" sz="800" b="0" i="0" u="none" strike="noStrike">
                          <a:solidFill>
                            <a:srgbClr val="000000"/>
                          </a:solidFill>
                          <a:effectLst/>
                          <a:latin typeface="Arial Narrow" panose="020B0606020202030204" pitchFamily="34" charset="0"/>
                        </a:rPr>
                        <a:t>1 255</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ru-RU" sz="800" b="0" i="0" u="none" strike="noStrike">
                          <a:solidFill>
                            <a:srgbClr val="000000"/>
                          </a:solidFill>
                          <a:effectLst/>
                          <a:latin typeface="Arial Narrow" panose="020B0606020202030204" pitchFamily="34" charset="0"/>
                        </a:rPr>
                        <a:t>1 794</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ru-RU" sz="800" b="0" i="0" u="none" strike="noStrike">
                          <a:solidFill>
                            <a:srgbClr val="000000"/>
                          </a:solidFill>
                          <a:effectLst/>
                          <a:latin typeface="Arial Narrow" panose="020B0606020202030204" pitchFamily="34" charset="0"/>
                        </a:rPr>
                        <a:t>1 449</a:t>
                      </a:r>
                    </a:p>
                  </a:txBody>
                  <a:tcPr marL="9525" marR="9525" marT="9525" marB="0" anchor="ctr">
                    <a:lnL w="6350" cap="flat" cmpd="sng" algn="ctr">
                      <a:solidFill>
                        <a:schemeClr val="tx1"/>
                      </a:solidFill>
                      <a:prstDash val="sysDot"/>
                      <a:round/>
                      <a:headEnd type="none" w="med" len="med"/>
                      <a:tailEnd type="none" w="med" len="med"/>
                    </a:lnL>
                    <a:lnR w="12700" cap="flat" cmpd="sng" algn="ctr">
                      <a:noFill/>
                      <a:prstDash val="solid"/>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033135677"/>
                  </a:ext>
                </a:extLst>
              </a:tr>
              <a:tr h="148474">
                <a:tc>
                  <a:txBody>
                    <a:bodyPr/>
                    <a:lstStyle/>
                    <a:p>
                      <a:pPr marL="72000" algn="l" fontAlgn="b"/>
                      <a:r>
                        <a:rPr lang="ru-RU" sz="800" b="0" i="0" u="none" strike="noStrike" cap="none" dirty="0">
                          <a:solidFill>
                            <a:srgbClr val="000000"/>
                          </a:solidFill>
                          <a:effectLst/>
                          <a:latin typeface="Arial Narrow" panose="020B0606020202030204" pitchFamily="34" charset="0"/>
                          <a:ea typeface="+mn-ea"/>
                          <a:cs typeface="+mn-cs"/>
                          <a:sym typeface="Arial"/>
                        </a:rPr>
                        <a:t>ӨНДІРІСТІК ЖАБДЫҚ ОПЕРАТОРЛАРЫ, ҚҰРАСТЫРУШЫЛАРЫ Ж/Е ЖҮРГІЗУШІЛЕРІ</a:t>
                      </a:r>
                    </a:p>
                  </a:txBody>
                  <a:tcPr marL="9525" marR="9525" marT="0" marB="0" anchor="ctr">
                    <a:lnL w="76200" cap="flat" cmpd="sng" algn="ctr">
                      <a:noFill/>
                      <a:prstDash val="solid"/>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solidFill>
                      <a:srgbClr val="007F76">
                        <a:alpha val="10000"/>
                      </a:srgbClr>
                    </a:solidFill>
                  </a:tcPr>
                </a:tc>
                <a:tc>
                  <a:txBody>
                    <a:bodyPr/>
                    <a:lstStyle/>
                    <a:p>
                      <a:pPr algn="ctr" fontAlgn="ctr"/>
                      <a:r>
                        <a:rPr lang="ru-RU" sz="800" b="0" i="0" u="none" strike="noStrike">
                          <a:solidFill>
                            <a:srgbClr val="000000"/>
                          </a:solidFill>
                          <a:effectLst/>
                          <a:latin typeface="Arial Narrow" panose="020B0606020202030204" pitchFamily="34" charset="0"/>
                        </a:rPr>
                        <a:t>916</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874</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solidFill>
                      <a:srgbClr val="007F76">
                        <a:alpha val="10000"/>
                      </a:srgbClr>
                    </a:solidFill>
                  </a:tcPr>
                </a:tc>
                <a:tc>
                  <a:txBody>
                    <a:bodyPr/>
                    <a:lstStyle/>
                    <a:p>
                      <a:pPr algn="ctr" fontAlgn="ctr"/>
                      <a:r>
                        <a:rPr lang="ru-RU" sz="800" b="0" i="0" u="none" strike="noStrike">
                          <a:solidFill>
                            <a:srgbClr val="000000"/>
                          </a:solidFill>
                          <a:effectLst/>
                          <a:latin typeface="Arial Narrow" panose="020B0606020202030204" pitchFamily="34" charset="0"/>
                        </a:rPr>
                        <a:t>1 582</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solidFill>
                      <a:srgbClr val="007F76">
                        <a:alpha val="10000"/>
                      </a:srgbClr>
                    </a:solidFill>
                  </a:tcPr>
                </a:tc>
                <a:tc>
                  <a:txBody>
                    <a:bodyPr/>
                    <a:lstStyle/>
                    <a:p>
                      <a:pPr algn="ctr" fontAlgn="ctr"/>
                      <a:r>
                        <a:rPr lang="ru-RU" sz="800" b="0" i="0" u="none" strike="noStrike">
                          <a:solidFill>
                            <a:srgbClr val="000000"/>
                          </a:solidFill>
                          <a:effectLst/>
                          <a:latin typeface="Arial Narrow" panose="020B0606020202030204" pitchFamily="34" charset="0"/>
                        </a:rPr>
                        <a:t>1 345</a:t>
                      </a:r>
                    </a:p>
                  </a:txBody>
                  <a:tcPr marL="9525" marR="9525" marT="9525" marB="0" anchor="ctr">
                    <a:lnL w="6350" cap="flat" cmpd="sng" algn="ctr">
                      <a:solidFill>
                        <a:schemeClr val="tx1"/>
                      </a:solidFill>
                      <a:prstDash val="sysDot"/>
                      <a:round/>
                      <a:headEnd type="none" w="med" len="med"/>
                      <a:tailEnd type="none" w="med" len="med"/>
                    </a:lnL>
                    <a:lnR w="12700" cap="flat" cmpd="sng" algn="ctr">
                      <a:noFill/>
                      <a:prstDash val="solid"/>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solidFill>
                      <a:srgbClr val="007F76">
                        <a:alpha val="10000"/>
                      </a:srgbClr>
                    </a:solidFill>
                  </a:tcPr>
                </a:tc>
                <a:extLst>
                  <a:ext uri="{0D108BD9-81ED-4DB2-BD59-A6C34878D82A}">
                    <a16:rowId xmlns:a16="http://schemas.microsoft.com/office/drawing/2014/main" val="3877348172"/>
                  </a:ext>
                </a:extLst>
              </a:tr>
              <a:tr h="148474">
                <a:tc>
                  <a:txBody>
                    <a:bodyPr/>
                    <a:lstStyle/>
                    <a:p>
                      <a:pPr marL="72000" algn="l" fontAlgn="b"/>
                      <a:r>
                        <a:rPr lang="ru-RU" sz="800" b="0" i="0" u="none" strike="noStrike" cap="none" dirty="0">
                          <a:solidFill>
                            <a:srgbClr val="000000"/>
                          </a:solidFill>
                          <a:effectLst/>
                          <a:latin typeface="Arial Narrow" panose="020B0606020202030204" pitchFamily="34" charset="0"/>
                          <a:ea typeface="+mn-ea"/>
                          <a:cs typeface="+mn-cs"/>
                          <a:sym typeface="Arial"/>
                        </a:rPr>
                        <a:t>БІЛІКТІЛІГІ ЖОҚ ЖҰМЫСШЫЛАР</a:t>
                      </a:r>
                    </a:p>
                  </a:txBody>
                  <a:tcPr marL="9525" marR="9525" marT="0" marB="0" anchor="ctr">
                    <a:lnL w="76200" cap="flat" cmpd="sng" algn="ctr">
                      <a:noFill/>
                      <a:prstDash val="solid"/>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noFill/>
                  </a:tcPr>
                </a:tc>
                <a:tc>
                  <a:txBody>
                    <a:bodyPr/>
                    <a:lstStyle/>
                    <a:p>
                      <a:pPr algn="ctr" fontAlgn="ctr"/>
                      <a:r>
                        <a:rPr lang="ru-RU" sz="800" b="0" i="0" u="none" strike="noStrike" dirty="0">
                          <a:solidFill>
                            <a:srgbClr val="000000"/>
                          </a:solidFill>
                          <a:effectLst/>
                          <a:latin typeface="Arial Narrow" panose="020B0606020202030204" pitchFamily="34" charset="0"/>
                        </a:rPr>
                        <a:t>1 236</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ru-RU" sz="800" b="0" i="0" u="none" strike="noStrike">
                          <a:solidFill>
                            <a:srgbClr val="000000"/>
                          </a:solidFill>
                          <a:effectLst/>
                          <a:latin typeface="Arial Narrow" panose="020B0606020202030204" pitchFamily="34" charset="0"/>
                        </a:rPr>
                        <a:t>1 527</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ru-RU" sz="800" b="0" i="0" u="none" strike="noStrike">
                          <a:solidFill>
                            <a:srgbClr val="000000"/>
                          </a:solidFill>
                          <a:effectLst/>
                          <a:latin typeface="Arial Narrow" panose="020B0606020202030204" pitchFamily="34" charset="0"/>
                        </a:rPr>
                        <a:t>3 081</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ru-RU" sz="800" b="0" i="0" u="none" strike="noStrike" dirty="0">
                          <a:solidFill>
                            <a:srgbClr val="000000"/>
                          </a:solidFill>
                          <a:effectLst/>
                          <a:latin typeface="Arial Narrow" panose="020B0606020202030204" pitchFamily="34" charset="0"/>
                        </a:rPr>
                        <a:t>2 459</a:t>
                      </a:r>
                    </a:p>
                  </a:txBody>
                  <a:tcPr marL="9525" marR="9525" marT="9525" marB="0" anchor="ctr">
                    <a:lnL w="6350" cap="flat" cmpd="sng" algn="ctr">
                      <a:solidFill>
                        <a:schemeClr val="tx1"/>
                      </a:solidFill>
                      <a:prstDash val="sysDot"/>
                      <a:round/>
                      <a:headEnd type="none" w="med" len="med"/>
                      <a:tailEnd type="none" w="med" len="med"/>
                    </a:lnL>
                    <a:lnR w="12700" cap="flat" cmpd="sng" algn="ctr">
                      <a:noFill/>
                      <a:prstDash val="solid"/>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605250712"/>
                  </a:ext>
                </a:extLst>
              </a:tr>
            </a:tbl>
          </a:graphicData>
        </a:graphic>
      </p:graphicFrame>
      <p:graphicFrame>
        <p:nvGraphicFramePr>
          <p:cNvPr id="25" name="Таблица 24">
            <a:extLst>
              <a:ext uri="{FF2B5EF4-FFF2-40B4-BE49-F238E27FC236}">
                <a16:creationId xmlns:a16="http://schemas.microsoft.com/office/drawing/2014/main" id="{B0A9FCBA-67D5-3916-3267-226B7595262D}"/>
              </a:ext>
            </a:extLst>
          </p:cNvPr>
          <p:cNvGraphicFramePr>
            <a:graphicFrameLocks noGrp="1"/>
          </p:cNvGraphicFramePr>
          <p:nvPr>
            <p:extLst>
              <p:ext uri="{D42A27DB-BD31-4B8C-83A1-F6EECF244321}">
                <p14:modId xmlns:p14="http://schemas.microsoft.com/office/powerpoint/2010/main" val="940842507"/>
              </p:ext>
            </p:extLst>
          </p:nvPr>
        </p:nvGraphicFramePr>
        <p:xfrm>
          <a:off x="6768750" y="3025492"/>
          <a:ext cx="5328000" cy="1670332"/>
        </p:xfrm>
        <a:graphic>
          <a:graphicData uri="http://schemas.openxmlformats.org/drawingml/2006/table">
            <a:tbl>
              <a:tblPr firstRow="1" bandRow="1">
                <a:tableStyleId>{5C22544A-7EE6-4342-B048-85BDC9FD1C3A}</a:tableStyleId>
              </a:tblPr>
              <a:tblGrid>
                <a:gridCol w="3600000">
                  <a:extLst>
                    <a:ext uri="{9D8B030D-6E8A-4147-A177-3AD203B41FA5}">
                      <a16:colId xmlns:a16="http://schemas.microsoft.com/office/drawing/2014/main" val="1113104833"/>
                    </a:ext>
                  </a:extLst>
                </a:gridCol>
                <a:gridCol w="432000">
                  <a:extLst>
                    <a:ext uri="{9D8B030D-6E8A-4147-A177-3AD203B41FA5}">
                      <a16:colId xmlns:a16="http://schemas.microsoft.com/office/drawing/2014/main" val="132264586"/>
                    </a:ext>
                  </a:extLst>
                </a:gridCol>
                <a:gridCol w="432000">
                  <a:extLst>
                    <a:ext uri="{9D8B030D-6E8A-4147-A177-3AD203B41FA5}">
                      <a16:colId xmlns:a16="http://schemas.microsoft.com/office/drawing/2014/main" val="2572766800"/>
                    </a:ext>
                  </a:extLst>
                </a:gridCol>
                <a:gridCol w="432000">
                  <a:extLst>
                    <a:ext uri="{9D8B030D-6E8A-4147-A177-3AD203B41FA5}">
                      <a16:colId xmlns:a16="http://schemas.microsoft.com/office/drawing/2014/main" val="2849574652"/>
                    </a:ext>
                  </a:extLst>
                </a:gridCol>
                <a:gridCol w="432000">
                  <a:extLst>
                    <a:ext uri="{9D8B030D-6E8A-4147-A177-3AD203B41FA5}">
                      <a16:colId xmlns:a16="http://schemas.microsoft.com/office/drawing/2014/main" val="478621999"/>
                    </a:ext>
                  </a:extLst>
                </a:gridCol>
              </a:tblGrid>
              <a:tr h="167033">
                <a:tc>
                  <a:txBody>
                    <a:bodyPr/>
                    <a:lstStyle/>
                    <a:p>
                      <a:pPr marL="0" marR="0" lvl="0" indent="0" algn="l" defTabSz="685800" rtl="0" eaLnBrk="1" fontAlgn="auto" latinLnBrk="0" hangingPunct="1">
                        <a:lnSpc>
                          <a:spcPct val="107000"/>
                        </a:lnSpc>
                        <a:spcBef>
                          <a:spcPts val="0"/>
                        </a:spcBef>
                        <a:spcAft>
                          <a:spcPts val="0"/>
                        </a:spcAft>
                        <a:buClrTx/>
                        <a:buSzTx/>
                        <a:buFontTx/>
                        <a:buNone/>
                        <a:tabLst/>
                        <a:defRPr/>
                      </a:pPr>
                      <a:r>
                        <a:rPr lang="ru-RU" sz="1050" b="1" i="0" u="none" strike="noStrike" cap="none" noProof="0" dirty="0">
                          <a:solidFill>
                            <a:srgbClr val="000000"/>
                          </a:solidFill>
                          <a:effectLst/>
                          <a:latin typeface="Arial Narrow" panose="020B0606020202030204" pitchFamily="34" charset="0"/>
                          <a:ea typeface="+mn-ea"/>
                          <a:cs typeface="+mn-cs"/>
                          <a:sym typeface="Arial"/>
                        </a:rPr>
                        <a:t>ОПТИМИСТІК СЦЕНАРИЙ</a:t>
                      </a:r>
                    </a:p>
                  </a:txBody>
                  <a:tcPr marT="0" marB="0" anchor="ctr">
                    <a:lnL w="76200" cap="flat" cmpd="sng" algn="ctr">
                      <a:noFill/>
                      <a:prstDash val="solid"/>
                      <a:round/>
                      <a:headEnd type="none" w="med" len="med"/>
                      <a:tailEnd type="none" w="med" len="med"/>
                    </a:lnL>
                    <a:lnR w="6350" cap="flat" cmpd="sng" algn="ctr">
                      <a:solidFill>
                        <a:schemeClr val="tx1"/>
                      </a:solidFill>
                      <a:prstDash val="sysDot"/>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accent3">
                        <a:lumMod val="50000"/>
                        <a:alpha val="20000"/>
                      </a:schemeClr>
                    </a:solidFill>
                  </a:tcPr>
                </a:tc>
                <a:tc>
                  <a:txBody>
                    <a:bodyPr/>
                    <a:lstStyle/>
                    <a:p>
                      <a:pPr algn="ctr" fontAlgn="ctr"/>
                      <a:r>
                        <a:rPr lang="en-US" sz="900" b="0" i="0" u="none" strike="noStrike" cap="none" dirty="0">
                          <a:solidFill>
                            <a:srgbClr val="000000"/>
                          </a:solidFill>
                          <a:effectLst/>
                          <a:latin typeface="Arial Narrow" panose="020B0606020202030204" pitchFamily="34" charset="0"/>
                          <a:ea typeface="+mn-ea"/>
                          <a:cs typeface="+mn-cs"/>
                          <a:sym typeface="Arial"/>
                        </a:rPr>
                        <a:t>Q1</a:t>
                      </a:r>
                      <a:endParaRPr lang="ru-KZ" sz="900" b="0" i="0" u="none" strike="noStrike" cap="none" dirty="0">
                        <a:solidFill>
                          <a:srgbClr val="000000"/>
                        </a:solidFill>
                        <a:effectLst/>
                        <a:latin typeface="Arial Narrow" panose="020B0606020202030204" pitchFamily="34" charset="0"/>
                        <a:ea typeface="+mn-ea"/>
                        <a:cs typeface="+mn-cs"/>
                        <a:sym typeface="Arial"/>
                      </a:endParaRPr>
                    </a:p>
                  </a:txBody>
                  <a:tcPr marL="9525" marR="9525" marT="0"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50000"/>
                        <a:alpha val="20000"/>
                      </a:schemeClr>
                    </a:solidFill>
                  </a:tcPr>
                </a:tc>
                <a:tc>
                  <a:txBody>
                    <a:bodyPr/>
                    <a:lstStyle/>
                    <a:p>
                      <a:pPr algn="ctr" fontAlgn="ctr"/>
                      <a:r>
                        <a:rPr lang="en-US" sz="900" b="0" i="0" u="none" strike="noStrike" cap="none" dirty="0">
                          <a:solidFill>
                            <a:srgbClr val="000000"/>
                          </a:solidFill>
                          <a:effectLst/>
                          <a:latin typeface="Arial Narrow" panose="020B0606020202030204" pitchFamily="34" charset="0"/>
                          <a:ea typeface="+mn-ea"/>
                          <a:cs typeface="+mn-cs"/>
                          <a:sym typeface="Arial"/>
                        </a:rPr>
                        <a:t>Q2</a:t>
                      </a:r>
                      <a:endParaRPr lang="ru-KZ" sz="900" b="0" i="0" u="none" strike="noStrike" cap="none" dirty="0">
                        <a:solidFill>
                          <a:srgbClr val="000000"/>
                        </a:solidFill>
                        <a:effectLst/>
                        <a:latin typeface="Arial Narrow" panose="020B0606020202030204" pitchFamily="34" charset="0"/>
                        <a:ea typeface="+mn-ea"/>
                        <a:cs typeface="+mn-cs"/>
                        <a:sym typeface="Arial"/>
                      </a:endParaRPr>
                    </a:p>
                  </a:txBody>
                  <a:tcPr marL="9525" marR="9525" marT="0"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3">
                        <a:lumMod val="50000"/>
                        <a:alpha val="20000"/>
                      </a:schemeClr>
                    </a:solidFill>
                  </a:tcPr>
                </a:tc>
                <a:tc>
                  <a:txBody>
                    <a:bodyPr/>
                    <a:lstStyle/>
                    <a:p>
                      <a:pPr algn="ctr" fontAlgn="ctr"/>
                      <a:r>
                        <a:rPr lang="en-US" sz="900" b="0" i="0" u="none" strike="noStrike" cap="none" dirty="0">
                          <a:solidFill>
                            <a:srgbClr val="000000"/>
                          </a:solidFill>
                          <a:effectLst/>
                          <a:latin typeface="Arial Narrow" panose="020B0606020202030204" pitchFamily="34" charset="0"/>
                          <a:ea typeface="+mn-ea"/>
                          <a:cs typeface="+mn-cs"/>
                          <a:sym typeface="Arial"/>
                        </a:rPr>
                        <a:t>Q3</a:t>
                      </a:r>
                      <a:endParaRPr lang="ru-KZ" sz="900" b="0" i="0" u="none" strike="noStrike" cap="none" dirty="0">
                        <a:solidFill>
                          <a:srgbClr val="000000"/>
                        </a:solidFill>
                        <a:effectLst/>
                        <a:latin typeface="Arial Narrow" panose="020B0606020202030204" pitchFamily="34" charset="0"/>
                        <a:ea typeface="+mn-ea"/>
                        <a:cs typeface="+mn-cs"/>
                        <a:sym typeface="Arial"/>
                      </a:endParaRPr>
                    </a:p>
                  </a:txBody>
                  <a:tcPr marL="9525" marR="9525" marT="0"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3">
                        <a:lumMod val="50000"/>
                        <a:alpha val="20000"/>
                      </a:schemeClr>
                    </a:solidFill>
                  </a:tcPr>
                </a:tc>
                <a:tc>
                  <a:txBody>
                    <a:bodyPr/>
                    <a:lstStyle/>
                    <a:p>
                      <a:pPr algn="ctr" fontAlgn="ctr"/>
                      <a:r>
                        <a:rPr lang="en-US" sz="900" b="0" i="0" u="none" strike="noStrike" cap="none" dirty="0">
                          <a:solidFill>
                            <a:srgbClr val="000000"/>
                          </a:solidFill>
                          <a:effectLst/>
                          <a:latin typeface="Arial Narrow" panose="020B0606020202030204" pitchFamily="34" charset="0"/>
                          <a:ea typeface="+mn-ea"/>
                          <a:cs typeface="+mn-cs"/>
                          <a:sym typeface="Arial"/>
                        </a:rPr>
                        <a:t>Q4</a:t>
                      </a:r>
                      <a:endParaRPr lang="ru-KZ" sz="900" b="0" i="0" u="none" strike="noStrike" cap="none" dirty="0">
                        <a:solidFill>
                          <a:srgbClr val="000000"/>
                        </a:solidFill>
                        <a:effectLst/>
                        <a:latin typeface="Arial Narrow" panose="020B0606020202030204" pitchFamily="34" charset="0"/>
                        <a:ea typeface="+mn-ea"/>
                        <a:cs typeface="+mn-cs"/>
                        <a:sym typeface="Arial"/>
                      </a:endParaRPr>
                    </a:p>
                  </a:txBody>
                  <a:tcPr marL="9525" marR="9525" marT="0" marB="0" anchor="ctr">
                    <a:lnL w="6350" cap="flat" cmpd="sng" algn="ctr">
                      <a:solidFill>
                        <a:schemeClr val="tx1"/>
                      </a:solidFill>
                      <a:prstDash val="sysDot"/>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3">
                        <a:lumMod val="50000"/>
                        <a:alpha val="20000"/>
                      </a:schemeClr>
                    </a:solidFill>
                  </a:tcPr>
                </a:tc>
                <a:extLst>
                  <a:ext uri="{0D108BD9-81ED-4DB2-BD59-A6C34878D82A}">
                    <a16:rowId xmlns:a16="http://schemas.microsoft.com/office/drawing/2014/main" val="877649079"/>
                  </a:ext>
                </a:extLst>
              </a:tr>
              <a:tr h="167033">
                <a:tc>
                  <a:txBody>
                    <a:bodyPr/>
                    <a:lstStyle/>
                    <a:p>
                      <a:pPr marL="0" marR="0" lvl="0" indent="0" algn="l" defTabSz="685800" rtl="0" eaLnBrk="1" fontAlgn="auto" latinLnBrk="0" hangingPunct="1">
                        <a:lnSpc>
                          <a:spcPct val="107000"/>
                        </a:lnSpc>
                        <a:spcBef>
                          <a:spcPts val="0"/>
                        </a:spcBef>
                        <a:spcAft>
                          <a:spcPts val="0"/>
                        </a:spcAft>
                        <a:buClrTx/>
                        <a:buSzTx/>
                        <a:buFontTx/>
                        <a:buNone/>
                        <a:tabLst/>
                        <a:defRPr/>
                      </a:pPr>
                      <a:r>
                        <a:rPr lang="ru-RU" sz="900" b="1" i="0" u="none" strike="noStrike" cap="none" noProof="0" dirty="0">
                          <a:solidFill>
                            <a:srgbClr val="000000"/>
                          </a:solidFill>
                          <a:effectLst/>
                          <a:latin typeface="Arial Narrow" panose="020B0606020202030204" pitchFamily="34" charset="0"/>
                          <a:ea typeface="+mn-ea"/>
                          <a:cs typeface="+mn-cs"/>
                          <a:sym typeface="Arial"/>
                        </a:rPr>
                        <a:t>БАРЛЫҒЫ</a:t>
                      </a:r>
                      <a:endParaRPr lang="ru-RU" sz="800" b="1" i="0" u="none" strike="noStrike" cap="none" noProof="0" dirty="0">
                        <a:solidFill>
                          <a:srgbClr val="000000"/>
                        </a:solidFill>
                        <a:effectLst/>
                        <a:latin typeface="Arial Narrow" panose="020B0606020202030204" pitchFamily="34" charset="0"/>
                        <a:ea typeface="+mn-ea"/>
                        <a:cs typeface="+mn-cs"/>
                        <a:sym typeface="Arial"/>
                      </a:endParaRPr>
                    </a:p>
                  </a:txBody>
                  <a:tcPr marT="0" marB="0" anchor="ctr">
                    <a:lnL w="76200" cap="flat" cmpd="sng" algn="ctr">
                      <a:noFill/>
                      <a:prstDash val="solid"/>
                      <a:round/>
                      <a:headEnd type="none" w="med" len="med"/>
                      <a:tailEnd type="none" w="med" len="med"/>
                    </a:lnL>
                    <a:lnR w="6350" cap="flat" cmpd="sng" algn="ctr">
                      <a:solidFill>
                        <a:schemeClr val="tx1"/>
                      </a:solidFill>
                      <a:prstDash val="sysDot"/>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accent3">
                        <a:lumMod val="50000"/>
                        <a:alpha val="20000"/>
                      </a:schemeClr>
                    </a:solidFill>
                  </a:tcPr>
                </a:tc>
                <a:tc>
                  <a:txBody>
                    <a:bodyPr/>
                    <a:lstStyle/>
                    <a:p>
                      <a:pPr algn="ctr" fontAlgn="ctr"/>
                      <a:r>
                        <a:rPr lang="ru-RU" sz="900" b="1" i="0" u="none" strike="noStrike" cap="none" dirty="0">
                          <a:solidFill>
                            <a:srgbClr val="000000"/>
                          </a:solidFill>
                          <a:effectLst/>
                          <a:latin typeface="Arial Narrow" panose="020B0606020202030204" pitchFamily="34" charset="0"/>
                          <a:ea typeface="+mn-ea"/>
                          <a:cs typeface="+mn-cs"/>
                          <a:sym typeface="Arial"/>
                        </a:rPr>
                        <a:t>6 632</a:t>
                      </a:r>
                      <a:endParaRPr lang="ru-KZ" sz="900" b="1" i="0" u="none" strike="noStrike" cap="none" dirty="0">
                        <a:solidFill>
                          <a:srgbClr val="000000"/>
                        </a:solidFill>
                        <a:effectLst/>
                        <a:latin typeface="Arial Narrow" panose="020B0606020202030204" pitchFamily="34" charset="0"/>
                        <a:ea typeface="+mn-ea"/>
                        <a:cs typeface="+mn-cs"/>
                        <a:sym typeface="Arial"/>
                      </a:endParaRPr>
                    </a:p>
                  </a:txBody>
                  <a:tcPr marL="9525" marR="9525" marT="0"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50000"/>
                        <a:alpha val="20000"/>
                      </a:schemeClr>
                    </a:solidFill>
                  </a:tcPr>
                </a:tc>
                <a:tc>
                  <a:txBody>
                    <a:bodyPr/>
                    <a:lstStyle/>
                    <a:p>
                      <a:pPr algn="ctr" rtl="0" fontAlgn="ctr"/>
                      <a:r>
                        <a:rPr lang="ru-RU" sz="900" b="1" i="0" u="none" strike="noStrike">
                          <a:solidFill>
                            <a:srgbClr val="000000"/>
                          </a:solidFill>
                          <a:effectLst/>
                          <a:latin typeface="Arial Narrow" panose="020B0606020202030204" pitchFamily="34" charset="0"/>
                        </a:rPr>
                        <a:t>7 825</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3">
                        <a:lumMod val="50000"/>
                        <a:alpha val="20000"/>
                      </a:schemeClr>
                    </a:solidFill>
                  </a:tcPr>
                </a:tc>
                <a:tc>
                  <a:txBody>
                    <a:bodyPr/>
                    <a:lstStyle/>
                    <a:p>
                      <a:pPr algn="ctr" rtl="0" fontAlgn="ctr"/>
                      <a:r>
                        <a:rPr lang="ru-RU" sz="900" b="1" i="0" u="none" strike="noStrike">
                          <a:solidFill>
                            <a:srgbClr val="000000"/>
                          </a:solidFill>
                          <a:effectLst/>
                          <a:latin typeface="Arial Narrow" panose="020B0606020202030204" pitchFamily="34" charset="0"/>
                        </a:rPr>
                        <a:t>10 932</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3">
                        <a:lumMod val="50000"/>
                        <a:alpha val="20000"/>
                      </a:schemeClr>
                    </a:solidFill>
                  </a:tcPr>
                </a:tc>
                <a:tc>
                  <a:txBody>
                    <a:bodyPr/>
                    <a:lstStyle/>
                    <a:p>
                      <a:pPr algn="ctr" rtl="0" fontAlgn="ctr"/>
                      <a:r>
                        <a:rPr lang="ru-RU" sz="900" b="1" i="0" u="none" strike="noStrike" dirty="0">
                          <a:solidFill>
                            <a:srgbClr val="000000"/>
                          </a:solidFill>
                          <a:effectLst/>
                          <a:latin typeface="Arial Narrow" panose="020B0606020202030204" pitchFamily="34" charset="0"/>
                        </a:rPr>
                        <a:t>10 245</a:t>
                      </a:r>
                    </a:p>
                  </a:txBody>
                  <a:tcPr marL="9525" marR="9525" marT="9525" marB="0" anchor="ctr">
                    <a:lnL w="6350" cap="flat" cmpd="sng" algn="ctr">
                      <a:solidFill>
                        <a:schemeClr val="tx1"/>
                      </a:solidFill>
                      <a:prstDash val="sysDot"/>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3">
                        <a:lumMod val="50000"/>
                        <a:alpha val="20000"/>
                      </a:schemeClr>
                    </a:solidFill>
                  </a:tcPr>
                </a:tc>
                <a:extLst>
                  <a:ext uri="{0D108BD9-81ED-4DB2-BD59-A6C34878D82A}">
                    <a16:rowId xmlns:a16="http://schemas.microsoft.com/office/drawing/2014/main" val="1602871338"/>
                  </a:ext>
                </a:extLst>
              </a:tr>
              <a:tr h="148474">
                <a:tc>
                  <a:txBody>
                    <a:bodyPr/>
                    <a:lstStyle/>
                    <a:p>
                      <a:pPr marL="72000" algn="l" fontAlgn="b"/>
                      <a:r>
                        <a:rPr lang="ru-RU" sz="800" b="0" i="0" u="none" strike="noStrike" cap="none" dirty="0">
                          <a:solidFill>
                            <a:srgbClr val="000000"/>
                          </a:solidFill>
                          <a:effectLst/>
                          <a:latin typeface="Arial Narrow" panose="020B0606020202030204" pitchFamily="34" charset="0"/>
                          <a:ea typeface="+mn-ea"/>
                          <a:cs typeface="+mn-cs"/>
                          <a:sym typeface="Arial"/>
                        </a:rPr>
                        <a:t>БАСШЫЛАР ЖӘНЕ МЕМЛЕКЕТТІК ҚЫЗМЕТШІЛЕР</a:t>
                      </a:r>
                    </a:p>
                  </a:txBody>
                  <a:tcPr marL="9525" marR="9525" marT="0" marB="0" anchor="ctr">
                    <a:lnL w="76200" cap="flat" cmpd="sng" algn="ctr">
                      <a:noFill/>
                      <a:prstDash val="solid"/>
                      <a:round/>
                      <a:headEnd type="none" w="med" len="med"/>
                      <a:tailEnd type="none" w="med" len="med"/>
                    </a:lnL>
                    <a:lnR w="6350" cap="flat" cmpd="sng" algn="ctr">
                      <a:solidFill>
                        <a:schemeClr val="tx1"/>
                      </a:solidFill>
                      <a:prstDash val="sysDot"/>
                      <a:round/>
                      <a:headEnd type="none" w="med" len="med"/>
                      <a:tailEnd type="none" w="med" len="med"/>
                    </a:lnR>
                    <a:lnT w="12700" cap="flat" cmpd="sng" algn="ctr">
                      <a:solidFill>
                        <a:schemeClr val="tx1"/>
                      </a:solidFill>
                      <a:prstDash val="solid"/>
                      <a:round/>
                      <a:headEnd type="none" w="med" len="med"/>
                      <a:tailEnd type="none" w="med" len="med"/>
                    </a:lnT>
                    <a:lnB w="6350" cap="flat" cmpd="sng" algn="ctr">
                      <a:solidFill>
                        <a:schemeClr val="tx1"/>
                      </a:solidFill>
                      <a:prstDash val="sysDot"/>
                      <a:round/>
                      <a:headEnd type="none" w="med" len="med"/>
                      <a:tailEnd type="none" w="med" len="med"/>
                    </a:lnB>
                    <a:noFill/>
                  </a:tcPr>
                </a:tc>
                <a:tc>
                  <a:txBody>
                    <a:bodyPr/>
                    <a:lstStyle/>
                    <a:p>
                      <a:pPr algn="ctr" fontAlgn="ctr"/>
                      <a:r>
                        <a:rPr lang="ru-RU" sz="800" b="0" i="0" u="none" strike="noStrike">
                          <a:solidFill>
                            <a:srgbClr val="000000"/>
                          </a:solidFill>
                          <a:effectLst/>
                          <a:latin typeface="Arial Narrow" panose="020B0606020202030204" pitchFamily="34" charset="0"/>
                        </a:rPr>
                        <a:t>362</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12700" cap="flat" cmpd="sng" algn="ctr">
                      <a:solidFill>
                        <a:schemeClr val="tx1"/>
                      </a:solidFill>
                      <a:prstDash val="solid"/>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ru-RU" sz="800" b="0" i="0" u="none" strike="noStrike">
                          <a:solidFill>
                            <a:srgbClr val="000000"/>
                          </a:solidFill>
                          <a:effectLst/>
                          <a:latin typeface="Arial Narrow" panose="020B0606020202030204" pitchFamily="34" charset="0"/>
                        </a:rPr>
                        <a:t>446</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12700" cap="flat" cmpd="sng" algn="ctr">
                      <a:solidFill>
                        <a:schemeClr val="tx1"/>
                      </a:solidFill>
                      <a:prstDash val="solid"/>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ru-RU" sz="800" b="0" i="0" u="none" strike="noStrike">
                          <a:solidFill>
                            <a:srgbClr val="000000"/>
                          </a:solidFill>
                          <a:effectLst/>
                          <a:latin typeface="Arial Narrow" panose="020B0606020202030204" pitchFamily="34" charset="0"/>
                        </a:rPr>
                        <a:t>588</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12700" cap="flat" cmpd="sng" algn="ctr">
                      <a:solidFill>
                        <a:schemeClr val="tx1"/>
                      </a:solidFill>
                      <a:prstDash val="solid"/>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ru-RU" sz="800" b="0" i="0" u="none" strike="noStrike">
                          <a:solidFill>
                            <a:srgbClr val="000000"/>
                          </a:solidFill>
                          <a:effectLst/>
                          <a:latin typeface="Arial Narrow" panose="020B0606020202030204" pitchFamily="34" charset="0"/>
                        </a:rPr>
                        <a:t>498</a:t>
                      </a:r>
                    </a:p>
                  </a:txBody>
                  <a:tcPr marL="9525" marR="9525" marT="9525" marB="0" anchor="ctr">
                    <a:lnL w="6350" cap="flat" cmpd="sng" algn="ctr">
                      <a:solidFill>
                        <a:schemeClr val="tx1"/>
                      </a:solidFill>
                      <a:prstDash val="sysDot"/>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052355308"/>
                  </a:ext>
                </a:extLst>
              </a:tr>
              <a:tr h="148474">
                <a:tc>
                  <a:txBody>
                    <a:bodyPr/>
                    <a:lstStyle/>
                    <a:p>
                      <a:pPr marL="72000" algn="l" fontAlgn="b"/>
                      <a:r>
                        <a:rPr lang="ru-RU" sz="800" b="0" i="0" u="none" strike="noStrike" cap="none" dirty="0">
                          <a:solidFill>
                            <a:srgbClr val="000000"/>
                          </a:solidFill>
                          <a:effectLst/>
                          <a:latin typeface="Arial Narrow" panose="020B0606020202030204" pitchFamily="34" charset="0"/>
                          <a:ea typeface="+mn-ea"/>
                          <a:cs typeface="+mn-cs"/>
                          <a:sym typeface="Arial"/>
                        </a:rPr>
                        <a:t>КӘСІБИ МАМАНДАР</a:t>
                      </a:r>
                    </a:p>
                  </a:txBody>
                  <a:tcPr marL="9525" marR="9525" marT="0" marB="0" anchor="ctr">
                    <a:lnL w="76200" cap="flat" cmpd="sng" algn="ctr">
                      <a:noFill/>
                      <a:prstDash val="solid"/>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solidFill>
                      <a:schemeClr val="accent3">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1 301</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1 687</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solidFill>
                      <a:schemeClr val="accent3">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2 106</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solidFill>
                      <a:schemeClr val="accent3">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2 179</a:t>
                      </a:r>
                    </a:p>
                  </a:txBody>
                  <a:tcPr marL="9525" marR="9525" marT="9525" marB="0" anchor="ctr">
                    <a:lnL w="6350" cap="flat" cmpd="sng" algn="ctr">
                      <a:solidFill>
                        <a:schemeClr val="tx1"/>
                      </a:solidFill>
                      <a:prstDash val="sysDot"/>
                      <a:round/>
                      <a:headEnd type="none" w="med" len="med"/>
                      <a:tailEnd type="none" w="med" len="med"/>
                    </a:lnL>
                    <a:lnR w="12700" cap="flat" cmpd="sng" algn="ctr">
                      <a:noFill/>
                      <a:prstDash val="solid"/>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solidFill>
                      <a:schemeClr val="accent3">
                        <a:lumMod val="50000"/>
                        <a:alpha val="20000"/>
                      </a:schemeClr>
                    </a:solidFill>
                  </a:tcPr>
                </a:tc>
                <a:extLst>
                  <a:ext uri="{0D108BD9-81ED-4DB2-BD59-A6C34878D82A}">
                    <a16:rowId xmlns:a16="http://schemas.microsoft.com/office/drawing/2014/main" val="4077338817"/>
                  </a:ext>
                </a:extLst>
              </a:tr>
              <a:tr h="148474">
                <a:tc>
                  <a:txBody>
                    <a:bodyPr/>
                    <a:lstStyle/>
                    <a:p>
                      <a:pPr marL="72000" algn="l" fontAlgn="b"/>
                      <a:r>
                        <a:rPr lang="ru-RU" sz="800" b="0" i="0" u="none" strike="noStrike" cap="none" dirty="0">
                          <a:solidFill>
                            <a:srgbClr val="000000"/>
                          </a:solidFill>
                          <a:effectLst/>
                          <a:latin typeface="Arial Narrow" panose="020B0606020202030204" pitchFamily="34" charset="0"/>
                          <a:ea typeface="+mn-ea"/>
                          <a:cs typeface="+mn-cs"/>
                          <a:sym typeface="Arial"/>
                        </a:rPr>
                        <a:t>ТЕХНИК МАМАНДАР ЖӘНЕ БАСҚА ДА КӘСІБИ КӨМЕКШІ ПЕРСОНАЛ</a:t>
                      </a:r>
                    </a:p>
                  </a:txBody>
                  <a:tcPr marL="9525" marR="9525" marT="0" marB="0" anchor="ctr">
                    <a:lnL w="76200" cap="flat" cmpd="sng" algn="ctr">
                      <a:noFill/>
                      <a:prstDash val="solid"/>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noFill/>
                  </a:tcPr>
                </a:tc>
                <a:tc>
                  <a:txBody>
                    <a:bodyPr/>
                    <a:lstStyle/>
                    <a:p>
                      <a:pPr algn="ctr" fontAlgn="ctr"/>
                      <a:r>
                        <a:rPr lang="ru-RU" sz="800" b="0" i="0" u="none" strike="noStrike">
                          <a:solidFill>
                            <a:srgbClr val="000000"/>
                          </a:solidFill>
                          <a:effectLst/>
                          <a:latin typeface="Arial Narrow" panose="020B0606020202030204" pitchFamily="34" charset="0"/>
                        </a:rPr>
                        <a:t>635</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ru-RU" sz="800" b="0" i="0" u="none" strike="noStrike">
                          <a:solidFill>
                            <a:srgbClr val="000000"/>
                          </a:solidFill>
                          <a:effectLst/>
                          <a:latin typeface="Arial Narrow" panose="020B0606020202030204" pitchFamily="34" charset="0"/>
                        </a:rPr>
                        <a:t>665</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ru-RU" sz="800" b="0" i="0" u="none" strike="noStrike">
                          <a:solidFill>
                            <a:srgbClr val="000000"/>
                          </a:solidFill>
                          <a:effectLst/>
                          <a:latin typeface="Arial Narrow" panose="020B0606020202030204" pitchFamily="34" charset="0"/>
                        </a:rPr>
                        <a:t>733</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ru-RU" sz="800" b="0" i="0" u="none" strike="noStrike">
                          <a:solidFill>
                            <a:srgbClr val="000000"/>
                          </a:solidFill>
                          <a:effectLst/>
                          <a:latin typeface="Arial Narrow" panose="020B0606020202030204" pitchFamily="34" charset="0"/>
                        </a:rPr>
                        <a:t>756</a:t>
                      </a:r>
                    </a:p>
                  </a:txBody>
                  <a:tcPr marL="9525" marR="9525" marT="9525" marB="0" anchor="ctr">
                    <a:lnL w="6350" cap="flat" cmpd="sng" algn="ctr">
                      <a:solidFill>
                        <a:schemeClr val="tx1"/>
                      </a:solidFill>
                      <a:prstDash val="sysDot"/>
                      <a:round/>
                      <a:headEnd type="none" w="med" len="med"/>
                      <a:tailEnd type="none" w="med" len="med"/>
                    </a:lnL>
                    <a:lnR w="12700" cap="flat" cmpd="sng" algn="ctr">
                      <a:noFill/>
                      <a:prstDash val="solid"/>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500228116"/>
                  </a:ext>
                </a:extLst>
              </a:tr>
              <a:tr h="148474">
                <a:tc>
                  <a:txBody>
                    <a:bodyPr/>
                    <a:lstStyle/>
                    <a:p>
                      <a:pPr marL="72000" algn="l" fontAlgn="b"/>
                      <a:r>
                        <a:rPr lang="ru-RU" sz="800" b="0" i="0" u="none" strike="noStrike" cap="none" dirty="0">
                          <a:solidFill>
                            <a:srgbClr val="000000"/>
                          </a:solidFill>
                          <a:effectLst/>
                          <a:latin typeface="Arial Narrow" panose="020B0606020202030204" pitchFamily="34" charset="0"/>
                          <a:ea typeface="+mn-ea"/>
                          <a:cs typeface="+mn-cs"/>
                          <a:sym typeface="Arial"/>
                        </a:rPr>
                        <a:t>ӘКІМШІЛЕНДІРУ САЛАСЫНДАҒЫ ҚЫЗМЕТШІЛЕР</a:t>
                      </a:r>
                    </a:p>
                  </a:txBody>
                  <a:tcPr marL="9525" marR="9525" marT="0" marB="0" anchor="ctr">
                    <a:lnL w="76200" cap="flat" cmpd="sng" algn="ctr">
                      <a:noFill/>
                      <a:prstDash val="solid"/>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solidFill>
                      <a:schemeClr val="accent3">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219</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385</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solidFill>
                      <a:schemeClr val="accent3">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506</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solidFill>
                      <a:schemeClr val="accent3">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686</a:t>
                      </a:r>
                    </a:p>
                  </a:txBody>
                  <a:tcPr marL="9525" marR="9525" marT="9525" marB="0" anchor="ctr">
                    <a:lnL w="6350" cap="flat" cmpd="sng" algn="ctr">
                      <a:solidFill>
                        <a:schemeClr val="tx1"/>
                      </a:solidFill>
                      <a:prstDash val="sysDot"/>
                      <a:round/>
                      <a:headEnd type="none" w="med" len="med"/>
                      <a:tailEnd type="none" w="med" len="med"/>
                    </a:lnL>
                    <a:lnR w="12700" cap="flat" cmpd="sng" algn="ctr">
                      <a:noFill/>
                      <a:prstDash val="solid"/>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solidFill>
                      <a:schemeClr val="accent3">
                        <a:lumMod val="50000"/>
                        <a:alpha val="20000"/>
                      </a:schemeClr>
                    </a:solidFill>
                  </a:tcPr>
                </a:tc>
                <a:extLst>
                  <a:ext uri="{0D108BD9-81ED-4DB2-BD59-A6C34878D82A}">
                    <a16:rowId xmlns:a16="http://schemas.microsoft.com/office/drawing/2014/main" val="1221627480"/>
                  </a:ext>
                </a:extLst>
              </a:tr>
              <a:tr h="148474">
                <a:tc>
                  <a:txBody>
                    <a:bodyPr/>
                    <a:lstStyle/>
                    <a:p>
                      <a:pPr marL="72000" algn="l" fontAlgn="b"/>
                      <a:r>
                        <a:rPr lang="ru-RU" sz="800" b="0" i="0" u="none" strike="noStrike" cap="none" dirty="0">
                          <a:solidFill>
                            <a:srgbClr val="000000"/>
                          </a:solidFill>
                          <a:effectLst/>
                          <a:latin typeface="Arial Narrow" panose="020B0606020202030204" pitchFamily="34" charset="0"/>
                          <a:ea typeface="+mn-ea"/>
                          <a:cs typeface="+mn-cs"/>
                          <a:sym typeface="Arial"/>
                        </a:rPr>
                        <a:t>ҚЫЗМЕТ КӨРСЕТУ ЖӘНЕ САУДА САЛАСЫНЫҢ ЖҰМЫСКЕРЛЕРІ</a:t>
                      </a:r>
                    </a:p>
                  </a:txBody>
                  <a:tcPr marL="9525" marR="9525" marT="0" marB="0" anchor="ctr">
                    <a:lnL w="76200" cap="flat" cmpd="sng" algn="ctr">
                      <a:noFill/>
                      <a:prstDash val="solid"/>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noFill/>
                  </a:tcPr>
                </a:tc>
                <a:tc>
                  <a:txBody>
                    <a:bodyPr/>
                    <a:lstStyle/>
                    <a:p>
                      <a:pPr algn="ctr" fontAlgn="ctr"/>
                      <a:r>
                        <a:rPr lang="ru-RU" sz="800" b="0" i="0" u="none" strike="noStrike">
                          <a:solidFill>
                            <a:srgbClr val="000000"/>
                          </a:solidFill>
                          <a:effectLst/>
                          <a:latin typeface="Arial Narrow" panose="020B0606020202030204" pitchFamily="34" charset="0"/>
                        </a:rPr>
                        <a:t>857</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ru-RU" sz="800" b="0" i="0" u="none" strike="noStrike">
                          <a:solidFill>
                            <a:srgbClr val="000000"/>
                          </a:solidFill>
                          <a:effectLst/>
                          <a:latin typeface="Arial Narrow" panose="020B0606020202030204" pitchFamily="34" charset="0"/>
                        </a:rPr>
                        <a:t>534</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ru-RU" sz="800" b="0" i="0" u="none" strike="noStrike">
                          <a:solidFill>
                            <a:srgbClr val="000000"/>
                          </a:solidFill>
                          <a:effectLst/>
                          <a:latin typeface="Arial Narrow" panose="020B0606020202030204" pitchFamily="34" charset="0"/>
                        </a:rPr>
                        <a:t>709</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ru-RU" sz="800" b="0" i="0" u="none" strike="noStrike">
                          <a:solidFill>
                            <a:srgbClr val="000000"/>
                          </a:solidFill>
                          <a:effectLst/>
                          <a:latin typeface="Arial Narrow" panose="020B0606020202030204" pitchFamily="34" charset="0"/>
                        </a:rPr>
                        <a:t>699</a:t>
                      </a:r>
                    </a:p>
                  </a:txBody>
                  <a:tcPr marL="9525" marR="9525" marT="9525" marB="0" anchor="ctr">
                    <a:lnL w="6350" cap="flat" cmpd="sng" algn="ctr">
                      <a:solidFill>
                        <a:schemeClr val="tx1"/>
                      </a:solidFill>
                      <a:prstDash val="sysDot"/>
                      <a:round/>
                      <a:headEnd type="none" w="med" len="med"/>
                      <a:tailEnd type="none" w="med" len="med"/>
                    </a:lnL>
                    <a:lnR w="12700" cap="flat" cmpd="sng" algn="ctr">
                      <a:noFill/>
                      <a:prstDash val="solid"/>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182707914"/>
                  </a:ext>
                </a:extLst>
              </a:tr>
              <a:tr h="148474">
                <a:tc>
                  <a:txBody>
                    <a:bodyPr/>
                    <a:lstStyle/>
                    <a:p>
                      <a:pPr marL="72000" algn="l" fontAlgn="b"/>
                      <a:r>
                        <a:rPr lang="ru-RU" sz="800" b="0" i="0" u="none" strike="noStrike" cap="none" dirty="0">
                          <a:solidFill>
                            <a:srgbClr val="000000"/>
                          </a:solidFill>
                          <a:effectLst/>
                          <a:latin typeface="Arial Narrow" panose="020B0606020202030204" pitchFamily="34" charset="0"/>
                          <a:ea typeface="+mn-ea"/>
                          <a:cs typeface="+mn-cs"/>
                          <a:sym typeface="Arial"/>
                        </a:rPr>
                        <a:t>ФЕРМЕР Ж/Е АУЫЛ/ОРМАН, БАЛЫҚ ШАРУА-ЫҢ Ж/Е БАЛЫҚ АУЛАУ ЖҰМЫС-РЫ</a:t>
                      </a:r>
                    </a:p>
                  </a:txBody>
                  <a:tcPr marL="9525" marR="9525" marT="0" marB="0" anchor="ctr">
                    <a:lnL w="76200" cap="flat" cmpd="sng" algn="ctr">
                      <a:noFill/>
                      <a:prstDash val="solid"/>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solidFill>
                      <a:schemeClr val="accent3">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93</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202</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solidFill>
                      <a:schemeClr val="accent3">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338</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solidFill>
                      <a:schemeClr val="accent3">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248</a:t>
                      </a:r>
                    </a:p>
                  </a:txBody>
                  <a:tcPr marL="9525" marR="9525" marT="9525" marB="0" anchor="ctr">
                    <a:lnL w="6350" cap="flat" cmpd="sng" algn="ctr">
                      <a:solidFill>
                        <a:schemeClr val="tx1"/>
                      </a:solidFill>
                      <a:prstDash val="sysDot"/>
                      <a:round/>
                      <a:headEnd type="none" w="med" len="med"/>
                      <a:tailEnd type="none" w="med" len="med"/>
                    </a:lnL>
                    <a:lnR w="12700" cap="flat" cmpd="sng" algn="ctr">
                      <a:noFill/>
                      <a:prstDash val="solid"/>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solidFill>
                      <a:schemeClr val="accent3">
                        <a:lumMod val="50000"/>
                        <a:alpha val="20000"/>
                      </a:schemeClr>
                    </a:solidFill>
                  </a:tcPr>
                </a:tc>
                <a:extLst>
                  <a:ext uri="{0D108BD9-81ED-4DB2-BD59-A6C34878D82A}">
                    <a16:rowId xmlns:a16="http://schemas.microsoft.com/office/drawing/2014/main" val="3434696259"/>
                  </a:ext>
                </a:extLst>
              </a:tr>
              <a:tr h="148474">
                <a:tc>
                  <a:txBody>
                    <a:bodyPr/>
                    <a:lstStyle/>
                    <a:p>
                      <a:pPr marL="72000" algn="l" fontAlgn="b"/>
                      <a:r>
                        <a:rPr lang="ru-RU" sz="800" b="0" i="0" u="none" strike="noStrike" cap="none" dirty="0">
                          <a:solidFill>
                            <a:srgbClr val="000000"/>
                          </a:solidFill>
                          <a:effectLst/>
                          <a:latin typeface="Arial Narrow" panose="020B0606020202030204" pitchFamily="34" charset="0"/>
                          <a:ea typeface="+mn-ea"/>
                          <a:cs typeface="+mn-cs"/>
                          <a:sym typeface="Arial"/>
                        </a:rPr>
                        <a:t>ӨНЕРКӘСІП, ҚҰРЫЛЫС, КӨЛІК Ж/Е БАСҚА ТЕКТЕС ЖҰМЫСШЫЛАРЫ</a:t>
                      </a:r>
                    </a:p>
                  </a:txBody>
                  <a:tcPr marL="9525" marR="9525" marT="0" marB="0" anchor="ctr">
                    <a:lnL w="76200" cap="flat" cmpd="sng" algn="ctr">
                      <a:noFill/>
                      <a:prstDash val="solid"/>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noFill/>
                  </a:tcPr>
                </a:tc>
                <a:tc>
                  <a:txBody>
                    <a:bodyPr/>
                    <a:lstStyle/>
                    <a:p>
                      <a:pPr algn="ctr" fontAlgn="ctr"/>
                      <a:r>
                        <a:rPr lang="ru-RU" sz="800" b="0" i="0" u="none" strike="noStrike">
                          <a:solidFill>
                            <a:srgbClr val="000000"/>
                          </a:solidFill>
                          <a:effectLst/>
                          <a:latin typeface="Arial Narrow" panose="020B0606020202030204" pitchFamily="34" charset="0"/>
                        </a:rPr>
                        <a:t>1 013</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ru-RU" sz="800" b="0" i="0" u="none" strike="noStrike">
                          <a:solidFill>
                            <a:srgbClr val="000000"/>
                          </a:solidFill>
                          <a:effectLst/>
                          <a:latin typeface="Arial Narrow" panose="020B0606020202030204" pitchFamily="34" charset="0"/>
                        </a:rPr>
                        <a:t>1 334</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ru-RU" sz="800" b="0" i="0" u="none" strike="noStrike">
                          <a:solidFill>
                            <a:srgbClr val="000000"/>
                          </a:solidFill>
                          <a:effectLst/>
                          <a:latin typeface="Arial Narrow" panose="020B0606020202030204" pitchFamily="34" charset="0"/>
                        </a:rPr>
                        <a:t>1 810</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ru-RU" sz="800" b="0" i="0" u="none" strike="noStrike">
                          <a:solidFill>
                            <a:srgbClr val="000000"/>
                          </a:solidFill>
                          <a:effectLst/>
                          <a:latin typeface="Arial Narrow" panose="020B0606020202030204" pitchFamily="34" charset="0"/>
                        </a:rPr>
                        <a:t>1 571</a:t>
                      </a:r>
                    </a:p>
                  </a:txBody>
                  <a:tcPr marL="9525" marR="9525" marT="9525" marB="0" anchor="ctr">
                    <a:lnL w="6350" cap="flat" cmpd="sng" algn="ctr">
                      <a:solidFill>
                        <a:schemeClr val="tx1"/>
                      </a:solidFill>
                      <a:prstDash val="sysDot"/>
                      <a:round/>
                      <a:headEnd type="none" w="med" len="med"/>
                      <a:tailEnd type="none" w="med" len="med"/>
                    </a:lnL>
                    <a:lnR w="12700" cap="flat" cmpd="sng" algn="ctr">
                      <a:noFill/>
                      <a:prstDash val="solid"/>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033135677"/>
                  </a:ext>
                </a:extLst>
              </a:tr>
              <a:tr h="148474">
                <a:tc>
                  <a:txBody>
                    <a:bodyPr/>
                    <a:lstStyle/>
                    <a:p>
                      <a:pPr marL="72000" algn="l" fontAlgn="b"/>
                      <a:r>
                        <a:rPr lang="ru-RU" sz="800" b="0" i="0" u="none" strike="noStrike" cap="none" dirty="0">
                          <a:solidFill>
                            <a:srgbClr val="000000"/>
                          </a:solidFill>
                          <a:effectLst/>
                          <a:latin typeface="Arial Narrow" panose="020B0606020202030204" pitchFamily="34" charset="0"/>
                          <a:ea typeface="+mn-ea"/>
                          <a:cs typeface="+mn-cs"/>
                          <a:sym typeface="Arial"/>
                        </a:rPr>
                        <a:t>ӨНДІРІСТІК ЖАБДЫҚ ОПЕРАТОРЛАРЫ, ҚҰРАСТЫРУШЫЛАРЫ Ж/Е ЖҮРГІЗУШІЛЕРІ</a:t>
                      </a:r>
                    </a:p>
                  </a:txBody>
                  <a:tcPr marL="9525" marR="9525" marT="0" marB="0" anchor="ctr">
                    <a:lnL w="76200" cap="flat" cmpd="sng" algn="ctr">
                      <a:noFill/>
                      <a:prstDash val="solid"/>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solidFill>
                      <a:schemeClr val="accent3">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916</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830</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solidFill>
                      <a:schemeClr val="accent3">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1 353</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solidFill>
                      <a:schemeClr val="accent3">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1 168</a:t>
                      </a:r>
                    </a:p>
                  </a:txBody>
                  <a:tcPr marL="9525" marR="9525" marT="9525" marB="0" anchor="ctr">
                    <a:lnL w="6350" cap="flat" cmpd="sng" algn="ctr">
                      <a:solidFill>
                        <a:schemeClr val="tx1"/>
                      </a:solidFill>
                      <a:prstDash val="sysDot"/>
                      <a:round/>
                      <a:headEnd type="none" w="med" len="med"/>
                      <a:tailEnd type="none" w="med" len="med"/>
                    </a:lnL>
                    <a:lnR w="12700" cap="flat" cmpd="sng" algn="ctr">
                      <a:noFill/>
                      <a:prstDash val="solid"/>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solidFill>
                      <a:schemeClr val="accent3">
                        <a:lumMod val="50000"/>
                        <a:alpha val="20000"/>
                      </a:schemeClr>
                    </a:solidFill>
                  </a:tcPr>
                </a:tc>
                <a:extLst>
                  <a:ext uri="{0D108BD9-81ED-4DB2-BD59-A6C34878D82A}">
                    <a16:rowId xmlns:a16="http://schemas.microsoft.com/office/drawing/2014/main" val="3877348172"/>
                  </a:ext>
                </a:extLst>
              </a:tr>
              <a:tr h="148474">
                <a:tc>
                  <a:txBody>
                    <a:bodyPr/>
                    <a:lstStyle/>
                    <a:p>
                      <a:pPr marL="72000" algn="l" fontAlgn="b"/>
                      <a:r>
                        <a:rPr lang="ru-RU" sz="800" b="0" i="0" u="none" strike="noStrike" cap="none" dirty="0">
                          <a:solidFill>
                            <a:srgbClr val="000000"/>
                          </a:solidFill>
                          <a:effectLst/>
                          <a:latin typeface="Arial Narrow" panose="020B0606020202030204" pitchFamily="34" charset="0"/>
                          <a:ea typeface="+mn-ea"/>
                          <a:cs typeface="+mn-cs"/>
                          <a:sym typeface="Arial"/>
                        </a:rPr>
                        <a:t>БІЛІКТІЛІГІ ЖОҚ ЖҰМЫСШЫЛАР</a:t>
                      </a:r>
                    </a:p>
                  </a:txBody>
                  <a:tcPr marL="9525" marR="9525" marT="0" marB="0" anchor="ctr">
                    <a:lnL w="76200" cap="flat" cmpd="sng" algn="ctr">
                      <a:noFill/>
                      <a:prstDash val="solid"/>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noFill/>
                  </a:tcPr>
                </a:tc>
                <a:tc>
                  <a:txBody>
                    <a:bodyPr/>
                    <a:lstStyle/>
                    <a:p>
                      <a:pPr algn="ctr" fontAlgn="ctr"/>
                      <a:r>
                        <a:rPr lang="ru-RU" sz="800" b="0" i="0" u="none" strike="noStrike" dirty="0">
                          <a:solidFill>
                            <a:srgbClr val="000000"/>
                          </a:solidFill>
                          <a:effectLst/>
                          <a:latin typeface="Arial Narrow" panose="020B0606020202030204" pitchFamily="34" charset="0"/>
                        </a:rPr>
                        <a:t>1 236</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ru-RU" sz="800" b="0" i="0" u="none" strike="noStrike">
                          <a:solidFill>
                            <a:srgbClr val="000000"/>
                          </a:solidFill>
                          <a:effectLst/>
                          <a:latin typeface="Arial Narrow" panose="020B0606020202030204" pitchFamily="34" charset="0"/>
                        </a:rPr>
                        <a:t>1 742</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ru-RU" sz="800" b="0" i="0" u="none" strike="noStrike">
                          <a:solidFill>
                            <a:srgbClr val="000000"/>
                          </a:solidFill>
                          <a:effectLst/>
                          <a:latin typeface="Arial Narrow" panose="020B0606020202030204" pitchFamily="34" charset="0"/>
                        </a:rPr>
                        <a:t>2 789</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ru-RU" sz="800" b="0" i="0" u="none" strike="noStrike" dirty="0">
                          <a:solidFill>
                            <a:srgbClr val="000000"/>
                          </a:solidFill>
                          <a:effectLst/>
                          <a:latin typeface="Arial Narrow" panose="020B0606020202030204" pitchFamily="34" charset="0"/>
                        </a:rPr>
                        <a:t>2 440</a:t>
                      </a:r>
                    </a:p>
                  </a:txBody>
                  <a:tcPr marL="9525" marR="9525" marT="9525" marB="0" anchor="ctr">
                    <a:lnL w="6350" cap="flat" cmpd="sng" algn="ctr">
                      <a:solidFill>
                        <a:schemeClr val="tx1"/>
                      </a:solidFill>
                      <a:prstDash val="sysDot"/>
                      <a:round/>
                      <a:headEnd type="none" w="med" len="med"/>
                      <a:tailEnd type="none" w="med" len="med"/>
                    </a:lnL>
                    <a:lnR w="12700" cap="flat" cmpd="sng" algn="ctr">
                      <a:noFill/>
                      <a:prstDash val="solid"/>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605250712"/>
                  </a:ext>
                </a:extLst>
              </a:tr>
            </a:tbl>
          </a:graphicData>
        </a:graphic>
      </p:graphicFrame>
      <p:cxnSp>
        <p:nvCxnSpPr>
          <p:cNvPr id="27" name="Прямая соединительная линия 26">
            <a:extLst>
              <a:ext uri="{FF2B5EF4-FFF2-40B4-BE49-F238E27FC236}">
                <a16:creationId xmlns:a16="http://schemas.microsoft.com/office/drawing/2014/main" id="{480B2A30-D1CC-17C9-94C0-97FF5DA84854}"/>
              </a:ext>
            </a:extLst>
          </p:cNvPr>
          <p:cNvCxnSpPr>
            <a:cxnSpLocks/>
          </p:cNvCxnSpPr>
          <p:nvPr/>
        </p:nvCxnSpPr>
        <p:spPr>
          <a:xfrm>
            <a:off x="6661786" y="1204913"/>
            <a:ext cx="0" cy="1690687"/>
          </a:xfrm>
          <a:prstGeom prst="line">
            <a:avLst/>
          </a:prstGeom>
          <a:ln w="28575">
            <a:solidFill>
              <a:srgbClr val="007F76"/>
            </a:solidFill>
          </a:ln>
        </p:spPr>
        <p:style>
          <a:lnRef idx="1">
            <a:schemeClr val="accent1"/>
          </a:lnRef>
          <a:fillRef idx="0">
            <a:schemeClr val="accent1"/>
          </a:fillRef>
          <a:effectRef idx="0">
            <a:schemeClr val="accent1"/>
          </a:effectRef>
          <a:fontRef idx="minor">
            <a:schemeClr val="tx1"/>
          </a:fontRef>
        </p:style>
      </p:cxnSp>
      <p:cxnSp>
        <p:nvCxnSpPr>
          <p:cNvPr id="30" name="Прямая соединительная линия 29">
            <a:extLst>
              <a:ext uri="{FF2B5EF4-FFF2-40B4-BE49-F238E27FC236}">
                <a16:creationId xmlns:a16="http://schemas.microsoft.com/office/drawing/2014/main" id="{2DDD45A9-69D2-201F-3470-541F6E72F277}"/>
              </a:ext>
            </a:extLst>
          </p:cNvPr>
          <p:cNvCxnSpPr>
            <a:cxnSpLocks/>
          </p:cNvCxnSpPr>
          <p:nvPr/>
        </p:nvCxnSpPr>
        <p:spPr>
          <a:xfrm>
            <a:off x="6661786" y="3019425"/>
            <a:ext cx="0" cy="1685882"/>
          </a:xfrm>
          <a:prstGeom prst="line">
            <a:avLst/>
          </a:prstGeom>
          <a:ln w="28575">
            <a:solidFill>
              <a:schemeClr val="accent3">
                <a:lumMod val="50000"/>
              </a:schemeClr>
            </a:solidFill>
          </a:ln>
        </p:spPr>
        <p:style>
          <a:lnRef idx="1">
            <a:schemeClr val="accent1"/>
          </a:lnRef>
          <a:fillRef idx="0">
            <a:schemeClr val="accent1"/>
          </a:fillRef>
          <a:effectRef idx="0">
            <a:schemeClr val="accent1"/>
          </a:effectRef>
          <a:fontRef idx="minor">
            <a:schemeClr val="tx1"/>
          </a:fontRef>
        </p:style>
      </p:cxnSp>
      <p:cxnSp>
        <p:nvCxnSpPr>
          <p:cNvPr id="31" name="Прямая соединительная линия 30">
            <a:extLst>
              <a:ext uri="{FF2B5EF4-FFF2-40B4-BE49-F238E27FC236}">
                <a16:creationId xmlns:a16="http://schemas.microsoft.com/office/drawing/2014/main" id="{A672A320-8DA2-339A-0CD3-33144AEBC3A9}"/>
              </a:ext>
            </a:extLst>
          </p:cNvPr>
          <p:cNvCxnSpPr>
            <a:cxnSpLocks/>
          </p:cNvCxnSpPr>
          <p:nvPr/>
        </p:nvCxnSpPr>
        <p:spPr>
          <a:xfrm>
            <a:off x="6661786" y="4838700"/>
            <a:ext cx="0" cy="1661275"/>
          </a:xfrm>
          <a:prstGeom prst="line">
            <a:avLst/>
          </a:prstGeom>
          <a:ln w="28575">
            <a:solidFill>
              <a:schemeClr val="accent6">
                <a:lumMod val="50000"/>
              </a:schemeClr>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7111334"/>
      </p:ext>
    </p:extLst>
  </p:cSld>
  <p:clrMapOvr>
    <a:masterClrMapping/>
  </p:clrMapOvr>
</p:sld>
</file>

<file path=ppt/slides/slide6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Номер слайда 2">
            <a:extLst>
              <a:ext uri="{FF2B5EF4-FFF2-40B4-BE49-F238E27FC236}">
                <a16:creationId xmlns:a16="http://schemas.microsoft.com/office/drawing/2014/main" id="{0FE3E8E7-F31A-7D55-7372-1BEAD488D2B4}"/>
              </a:ext>
            </a:extLst>
          </p:cNvPr>
          <p:cNvSpPr>
            <a:spLocks noGrp="1"/>
          </p:cNvSpPr>
          <p:nvPr>
            <p:ph type="sldNum" sz="quarter" idx="12"/>
          </p:nvPr>
        </p:nvSpPr>
        <p:spPr/>
        <p:txBody>
          <a:bodyPr/>
          <a:lstStyle/>
          <a:p>
            <a:fld id="{4060C6F1-8618-4CCA-B45E-7B199C8F5830}" type="slidenum">
              <a:rPr lang="ru-RU" smtClean="0"/>
              <a:pPr/>
              <a:t>63</a:t>
            </a:fld>
            <a:r>
              <a:rPr lang="en-US" dirty="0"/>
              <a:t> </a:t>
            </a:r>
            <a:r>
              <a:rPr lang="ru-RU" dirty="0"/>
              <a:t>из 82</a:t>
            </a:r>
          </a:p>
        </p:txBody>
      </p:sp>
      <p:sp>
        <p:nvSpPr>
          <p:cNvPr id="6" name="Заголовок 3">
            <a:extLst>
              <a:ext uri="{FF2B5EF4-FFF2-40B4-BE49-F238E27FC236}">
                <a16:creationId xmlns:a16="http://schemas.microsoft.com/office/drawing/2014/main" id="{AC634985-2978-6D1D-9219-6D9F23D568B0}"/>
              </a:ext>
            </a:extLst>
          </p:cNvPr>
          <p:cNvSpPr txBox="1">
            <a:spLocks/>
          </p:cNvSpPr>
          <p:nvPr/>
        </p:nvSpPr>
        <p:spPr>
          <a:xfrm>
            <a:off x="72000" y="0"/>
            <a:ext cx="12120000" cy="859626"/>
          </a:xfrm>
          <a:prstGeom prst="rect">
            <a:avLst/>
          </a:prstGeom>
        </p:spPr>
        <p:txBody>
          <a:bodyPr anchor="ctr"/>
          <a:lstStyle>
            <a:defPPr marR="0" lvl="0" algn="l" rtl="0">
              <a:lnSpc>
                <a:spcPct val="100000"/>
              </a:lnSpc>
              <a:spcBef>
                <a:spcPts val="0"/>
              </a:spcBef>
              <a:spcAft>
                <a:spcPts val="0"/>
              </a:spcAft>
            </a:defPPr>
            <a:lvl1pPr marR="0" lvl="0" algn="l" rtl="0" eaLnBrk="1" hangingPunct="1">
              <a:lnSpc>
                <a:spcPct val="100000"/>
              </a:lnSpc>
              <a:spcBef>
                <a:spcPts val="0"/>
              </a:spcBef>
              <a:spcAft>
                <a:spcPts val="0"/>
              </a:spcAft>
              <a:buNone/>
              <a:defRPr sz="2667" b="1" i="0" u="none" strike="noStrike" cap="none">
                <a:solidFill>
                  <a:srgbClr val="007F76"/>
                </a:solidFill>
                <a:latin typeface="Arial" panose="020B0604020202020204" pitchFamily="34" charset="0"/>
                <a:ea typeface="Calibri" panose="020F0502020204030204" pitchFamily="34" charset="0"/>
                <a:cs typeface="Arial" panose="020B0604020202020204" pitchFamily="34" charset="0"/>
                <a:sym typeface="Arial"/>
              </a:defRPr>
            </a:lvl1pPr>
          </a:lstStyle>
          <a:p>
            <a:pPr defTabSz="914400"/>
            <a:r>
              <a:rPr lang="ru-RU" dirty="0"/>
              <a:t>2019-2022 </a:t>
            </a:r>
            <a:r>
              <a:rPr lang="ru-RU" dirty="0" err="1"/>
              <a:t>жылдағы</a:t>
            </a:r>
            <a:r>
              <a:rPr lang="ru-RU" dirty="0"/>
              <a:t> С.-</a:t>
            </a:r>
            <a:r>
              <a:rPr lang="ru-RU" dirty="0" err="1"/>
              <a:t>Қазақстан</a:t>
            </a:r>
            <a:r>
              <a:rPr lang="ru-RU" dirty="0"/>
              <a:t> </a:t>
            </a:r>
            <a:r>
              <a:rPr lang="ru-RU" dirty="0" err="1"/>
              <a:t>облысы</a:t>
            </a:r>
            <a:r>
              <a:rPr lang="ru-RU" dirty="0"/>
              <a:t> </a:t>
            </a:r>
            <a:r>
              <a:rPr lang="ru-RU" dirty="0" err="1"/>
              <a:t>бойынша</a:t>
            </a:r>
            <a:r>
              <a:rPr lang="ru-RU" dirty="0"/>
              <a:t> бос </a:t>
            </a:r>
            <a:r>
              <a:rPr lang="ru-RU" dirty="0" err="1"/>
              <a:t>орындарТобы</a:t>
            </a:r>
            <a:endParaRPr lang="ru-KZ" kern="0" dirty="0"/>
          </a:p>
        </p:txBody>
      </p:sp>
      <p:graphicFrame>
        <p:nvGraphicFramePr>
          <p:cNvPr id="2" name="Таблица 3">
            <a:extLst>
              <a:ext uri="{FF2B5EF4-FFF2-40B4-BE49-F238E27FC236}">
                <a16:creationId xmlns:a16="http://schemas.microsoft.com/office/drawing/2014/main" id="{8F122EDF-B80C-49B6-7013-14325365416C}"/>
              </a:ext>
            </a:extLst>
          </p:cNvPr>
          <p:cNvGraphicFramePr>
            <a:graphicFrameLocks noGrp="1"/>
          </p:cNvGraphicFramePr>
          <p:nvPr/>
        </p:nvGraphicFramePr>
        <p:xfrm>
          <a:off x="146644" y="903211"/>
          <a:ext cx="11950106" cy="5600230"/>
        </p:xfrm>
        <a:graphic>
          <a:graphicData uri="http://schemas.openxmlformats.org/drawingml/2006/table">
            <a:tbl>
              <a:tblPr firstRow="1" bandRow="1">
                <a:tableStyleId>{5C22544A-7EE6-4342-B048-85BDC9FD1C3A}</a:tableStyleId>
              </a:tblPr>
              <a:tblGrid>
                <a:gridCol w="1128923">
                  <a:extLst>
                    <a:ext uri="{9D8B030D-6E8A-4147-A177-3AD203B41FA5}">
                      <a16:colId xmlns:a16="http://schemas.microsoft.com/office/drawing/2014/main" val="1887671937"/>
                    </a:ext>
                  </a:extLst>
                </a:gridCol>
                <a:gridCol w="4386636">
                  <a:extLst>
                    <a:ext uri="{9D8B030D-6E8A-4147-A177-3AD203B41FA5}">
                      <a16:colId xmlns:a16="http://schemas.microsoft.com/office/drawing/2014/main" val="2349791940"/>
                    </a:ext>
                  </a:extLst>
                </a:gridCol>
                <a:gridCol w="989153">
                  <a:extLst>
                    <a:ext uri="{9D8B030D-6E8A-4147-A177-3AD203B41FA5}">
                      <a16:colId xmlns:a16="http://schemas.microsoft.com/office/drawing/2014/main" val="3468745330"/>
                    </a:ext>
                  </a:extLst>
                </a:gridCol>
                <a:gridCol w="1236442">
                  <a:extLst>
                    <a:ext uri="{9D8B030D-6E8A-4147-A177-3AD203B41FA5}">
                      <a16:colId xmlns:a16="http://schemas.microsoft.com/office/drawing/2014/main" val="804095016"/>
                    </a:ext>
                  </a:extLst>
                </a:gridCol>
                <a:gridCol w="757255">
                  <a:extLst>
                    <a:ext uri="{9D8B030D-6E8A-4147-A177-3AD203B41FA5}">
                      <a16:colId xmlns:a16="http://schemas.microsoft.com/office/drawing/2014/main" val="2954860215"/>
                    </a:ext>
                  </a:extLst>
                </a:gridCol>
                <a:gridCol w="757255">
                  <a:extLst>
                    <a:ext uri="{9D8B030D-6E8A-4147-A177-3AD203B41FA5}">
                      <a16:colId xmlns:a16="http://schemas.microsoft.com/office/drawing/2014/main" val="3651837902"/>
                    </a:ext>
                  </a:extLst>
                </a:gridCol>
                <a:gridCol w="757255">
                  <a:extLst>
                    <a:ext uri="{9D8B030D-6E8A-4147-A177-3AD203B41FA5}">
                      <a16:colId xmlns:a16="http://schemas.microsoft.com/office/drawing/2014/main" val="920941884"/>
                    </a:ext>
                  </a:extLst>
                </a:gridCol>
                <a:gridCol w="757255">
                  <a:extLst>
                    <a:ext uri="{9D8B030D-6E8A-4147-A177-3AD203B41FA5}">
                      <a16:colId xmlns:a16="http://schemas.microsoft.com/office/drawing/2014/main" val="1560726908"/>
                    </a:ext>
                  </a:extLst>
                </a:gridCol>
                <a:gridCol w="1179932">
                  <a:extLst>
                    <a:ext uri="{9D8B030D-6E8A-4147-A177-3AD203B41FA5}">
                      <a16:colId xmlns:a16="http://schemas.microsoft.com/office/drawing/2014/main" val="3273998533"/>
                    </a:ext>
                  </a:extLst>
                </a:gridCol>
              </a:tblGrid>
              <a:tr h="279765">
                <a:tc rowSpan="2">
                  <a:txBody>
                    <a:bodyPr/>
                    <a:lstStyle/>
                    <a:p>
                      <a:pPr algn="ctr"/>
                      <a:r>
                        <a:rPr lang="ru-RU" sz="1100" dirty="0" err="1"/>
                        <a:t>Жыл</a:t>
                      </a:r>
                      <a:endParaRPr lang="ru-KZ" sz="1100" dirty="0"/>
                    </a:p>
                  </a:txBody>
                  <a:tcPr anchor="ctr"/>
                </a:tc>
                <a:tc rowSpan="2">
                  <a:txBody>
                    <a:bodyPr/>
                    <a:lstStyle/>
                    <a:p>
                      <a:pPr algn="ctr"/>
                      <a:r>
                        <a:rPr lang="ru-RU" sz="1100" dirty="0" err="1"/>
                        <a:t>Атауы</a:t>
                      </a:r>
                      <a:endParaRPr lang="ru-KZ" sz="1100" dirty="0"/>
                    </a:p>
                  </a:txBody>
                  <a:tcPr anchor="ctr">
                    <a:lnB w="28575" cap="flat" cmpd="sng" algn="ctr">
                      <a:solidFill>
                        <a:schemeClr val="bg1"/>
                      </a:solidFill>
                      <a:prstDash val="solid"/>
                      <a:round/>
                      <a:headEnd type="none" w="med" len="med"/>
                      <a:tailEnd type="none" w="med" len="med"/>
                    </a:lnB>
                  </a:tcPr>
                </a:tc>
                <a:tc rowSpan="2">
                  <a:txBody>
                    <a:bodyPr/>
                    <a:lstStyle/>
                    <a:p>
                      <a:pPr algn="ctr"/>
                      <a:r>
                        <a:rPr lang="ru-RU" sz="1100" dirty="0"/>
                        <a:t>ҰҚЖ-2017 </a:t>
                      </a:r>
                      <a:r>
                        <a:rPr lang="ru-RU" sz="1100" dirty="0" err="1"/>
                        <a:t>коді</a:t>
                      </a:r>
                      <a:endParaRPr lang="ru-KZ" sz="1100" dirty="0"/>
                    </a:p>
                  </a:txBody>
                  <a:tcPr anchor="ctr">
                    <a:lnB w="28575" cap="flat" cmpd="sng" algn="ctr">
                      <a:solidFill>
                        <a:schemeClr val="bg1"/>
                      </a:solidFill>
                      <a:prstDash val="solid"/>
                      <a:round/>
                      <a:headEnd type="none" w="med" len="med"/>
                      <a:tailEnd type="none" w="med" len="med"/>
                    </a:lnB>
                  </a:tcPr>
                </a:tc>
                <a:tc rowSpan="2">
                  <a:txBody>
                    <a:bodyPr/>
                    <a:lstStyle/>
                    <a:p>
                      <a:pPr algn="ctr"/>
                      <a:r>
                        <a:rPr lang="ru-RU" sz="1100" dirty="0"/>
                        <a:t>Бос </a:t>
                      </a:r>
                      <a:r>
                        <a:rPr lang="ru-RU" sz="1100" dirty="0" err="1"/>
                        <a:t>орындар</a:t>
                      </a:r>
                      <a:r>
                        <a:rPr lang="ru-RU" sz="1100" dirty="0"/>
                        <a:t> саны</a:t>
                      </a:r>
                      <a:endParaRPr lang="ru-KZ" sz="1100" dirty="0"/>
                    </a:p>
                  </a:txBody>
                  <a:tcPr anchor="ctr">
                    <a:lnB w="28575" cap="flat" cmpd="sng" algn="ctr">
                      <a:solidFill>
                        <a:schemeClr val="bg1"/>
                      </a:solidFill>
                      <a:prstDash val="solid"/>
                      <a:round/>
                      <a:headEnd type="none" w="med" len="med"/>
                      <a:tailEnd type="none" w="med" len="med"/>
                    </a:lnB>
                  </a:tcPr>
                </a:tc>
                <a:tc gridSpan="4">
                  <a:txBody>
                    <a:bodyPr/>
                    <a:lstStyle/>
                    <a:p>
                      <a:pPr algn="ctr"/>
                      <a:r>
                        <a:rPr lang="ru-RU" sz="1100" dirty="0" err="1"/>
                        <a:t>соның</a:t>
                      </a:r>
                      <a:r>
                        <a:rPr lang="ru-RU" sz="1100" dirty="0"/>
                        <a:t> </a:t>
                      </a:r>
                      <a:r>
                        <a:rPr lang="ru-RU" sz="1100" dirty="0" err="1"/>
                        <a:t>ішінде</a:t>
                      </a:r>
                      <a:r>
                        <a:rPr lang="ru-RU" sz="1100" dirty="0"/>
                        <a:t> </a:t>
                      </a:r>
                      <a:r>
                        <a:rPr lang="ru-RU" sz="1100" dirty="0" err="1"/>
                        <a:t>тоқсандар</a:t>
                      </a:r>
                      <a:r>
                        <a:rPr lang="ru-RU" sz="1100" dirty="0"/>
                        <a:t> </a:t>
                      </a:r>
                      <a:r>
                        <a:rPr lang="ru-RU" sz="1100" dirty="0" err="1"/>
                        <a:t>бойынша</a:t>
                      </a:r>
                      <a:endParaRPr lang="ru-KZ" sz="1100" dirty="0"/>
                    </a:p>
                  </a:txBody>
                  <a:tcPr anchor="ctr">
                    <a:lnB w="12700" cap="flat" cmpd="sng" algn="ctr">
                      <a:solidFill>
                        <a:schemeClr val="bg1"/>
                      </a:solidFill>
                      <a:prstDash val="solid"/>
                      <a:round/>
                      <a:headEnd type="none" w="med" len="med"/>
                      <a:tailEnd type="none" w="med" len="med"/>
                    </a:lnB>
                  </a:tcPr>
                </a:tc>
                <a:tc hMerge="1">
                  <a:txBody>
                    <a:bodyPr/>
                    <a:lstStyle/>
                    <a:p>
                      <a:pPr algn="ctr"/>
                      <a:endParaRPr lang="ru-KZ" sz="1100" dirty="0"/>
                    </a:p>
                  </a:txBody>
                  <a:tcPr anchor="ctr"/>
                </a:tc>
                <a:tc hMerge="1">
                  <a:txBody>
                    <a:bodyPr/>
                    <a:lstStyle/>
                    <a:p>
                      <a:pPr algn="ctr"/>
                      <a:endParaRPr lang="ru-KZ" sz="1100" dirty="0"/>
                    </a:p>
                  </a:txBody>
                  <a:tcPr anchor="ctr"/>
                </a:tc>
                <a:tc hMerge="1">
                  <a:txBody>
                    <a:bodyPr/>
                    <a:lstStyle/>
                    <a:p>
                      <a:pPr algn="ctr"/>
                      <a:endParaRPr lang="ru-KZ" sz="1100" dirty="0"/>
                    </a:p>
                  </a:txBody>
                  <a:tcPr anchor="ctr"/>
                </a:tc>
                <a:tc rowSpan="2">
                  <a:txBody>
                    <a:bodyPr/>
                    <a:lstStyle/>
                    <a:p>
                      <a:pPr algn="ctr"/>
                      <a:r>
                        <a:rPr lang="ru-RU" sz="1100" dirty="0" err="1"/>
                        <a:t>Жалпы</a:t>
                      </a:r>
                      <a:r>
                        <a:rPr lang="ru-RU" sz="1100" dirty="0"/>
                        <a:t> </a:t>
                      </a:r>
                      <a:r>
                        <a:rPr lang="ru-RU" sz="1100" dirty="0" err="1"/>
                        <a:t>үлесі</a:t>
                      </a:r>
                      <a:r>
                        <a:rPr lang="ru-RU" sz="1100" dirty="0"/>
                        <a:t>, %</a:t>
                      </a:r>
                      <a:endParaRPr lang="ru-KZ" sz="1100" dirty="0"/>
                    </a:p>
                  </a:txBody>
                  <a:tcPr anchor="ctr">
                    <a:lnB w="28575" cap="flat" cmpd="sng" algn="ctr">
                      <a:solidFill>
                        <a:schemeClr val="bg1"/>
                      </a:solidFill>
                      <a:prstDash val="solid"/>
                      <a:round/>
                      <a:headEnd type="none" w="med" len="med"/>
                      <a:tailEnd type="none" w="med" len="med"/>
                    </a:lnB>
                  </a:tcPr>
                </a:tc>
                <a:extLst>
                  <a:ext uri="{0D108BD9-81ED-4DB2-BD59-A6C34878D82A}">
                    <a16:rowId xmlns:a16="http://schemas.microsoft.com/office/drawing/2014/main" val="3292981516"/>
                  </a:ext>
                </a:extLst>
              </a:tr>
              <a:tr h="279765">
                <a:tc vMerge="1">
                  <a:txBody>
                    <a:bodyPr/>
                    <a:lstStyle/>
                    <a:p>
                      <a:endParaRPr lang="ru-KZ"/>
                    </a:p>
                  </a:txBody>
                  <a:tcPr/>
                </a:tc>
                <a:tc vMerge="1">
                  <a:txBody>
                    <a:bodyPr/>
                    <a:lstStyle/>
                    <a:p>
                      <a:endParaRPr lang="ru-KZ"/>
                    </a:p>
                  </a:txBody>
                  <a:tcPr/>
                </a:tc>
                <a:tc vMerge="1">
                  <a:txBody>
                    <a:bodyPr/>
                    <a:lstStyle/>
                    <a:p>
                      <a:endParaRPr lang="ru-KZ"/>
                    </a:p>
                  </a:txBody>
                  <a:tcPr/>
                </a:tc>
                <a:tc vMerge="1">
                  <a:txBody>
                    <a:bodyPr/>
                    <a:lstStyle/>
                    <a:p>
                      <a:endParaRPr lang="ru-KZ"/>
                    </a:p>
                  </a:txBody>
                  <a:tcPr/>
                </a:tc>
                <a:tc>
                  <a:txBody>
                    <a:bodyPr/>
                    <a:lstStyle/>
                    <a:p>
                      <a:pPr algn="ctr"/>
                      <a:r>
                        <a:rPr lang="en-US" sz="1100" dirty="0">
                          <a:solidFill>
                            <a:schemeClr val="bg1"/>
                          </a:solidFill>
                        </a:rPr>
                        <a:t>I</a:t>
                      </a:r>
                      <a:endParaRPr lang="ru-KZ" sz="1100" dirty="0">
                        <a:solidFill>
                          <a:schemeClr val="bg1"/>
                        </a:solidFill>
                      </a:endParaRPr>
                    </a:p>
                  </a:txBody>
                  <a:tcP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28575" cap="flat" cmpd="sng" algn="ctr">
                      <a:solidFill>
                        <a:schemeClr val="bg1"/>
                      </a:solidFill>
                      <a:prstDash val="solid"/>
                      <a:round/>
                      <a:headEnd type="none" w="med" len="med"/>
                      <a:tailEnd type="none" w="med" len="med"/>
                    </a:lnB>
                    <a:solidFill>
                      <a:schemeClr val="bg2">
                        <a:alpha val="80000"/>
                      </a:schemeClr>
                    </a:solidFill>
                  </a:tcPr>
                </a:tc>
                <a:tc>
                  <a:txBody>
                    <a:bodyPr/>
                    <a:lstStyle/>
                    <a:p>
                      <a:pPr algn="ctr"/>
                      <a:r>
                        <a:rPr lang="en-US" sz="1100" dirty="0">
                          <a:solidFill>
                            <a:schemeClr val="bg1"/>
                          </a:solidFill>
                        </a:rPr>
                        <a:t>II</a:t>
                      </a:r>
                      <a:endParaRPr lang="ru-KZ" sz="1100" dirty="0">
                        <a:solidFill>
                          <a:schemeClr val="bg1"/>
                        </a:solidFill>
                      </a:endParaRPr>
                    </a:p>
                  </a:txBody>
                  <a:tcP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28575" cap="flat" cmpd="sng" algn="ctr">
                      <a:solidFill>
                        <a:schemeClr val="bg1"/>
                      </a:solidFill>
                      <a:prstDash val="solid"/>
                      <a:round/>
                      <a:headEnd type="none" w="med" len="med"/>
                      <a:tailEnd type="none" w="med" len="med"/>
                    </a:lnB>
                    <a:solidFill>
                      <a:schemeClr val="bg2">
                        <a:alpha val="80000"/>
                      </a:schemeClr>
                    </a:solidFill>
                  </a:tcPr>
                </a:tc>
                <a:tc>
                  <a:txBody>
                    <a:bodyPr/>
                    <a:lstStyle/>
                    <a:p>
                      <a:pPr algn="ctr"/>
                      <a:r>
                        <a:rPr lang="en-US" sz="1100" dirty="0">
                          <a:solidFill>
                            <a:schemeClr val="bg1"/>
                          </a:solidFill>
                        </a:rPr>
                        <a:t>III</a:t>
                      </a:r>
                      <a:endParaRPr lang="ru-KZ" sz="1100" dirty="0">
                        <a:solidFill>
                          <a:schemeClr val="bg1"/>
                        </a:solidFill>
                      </a:endParaRPr>
                    </a:p>
                  </a:txBody>
                  <a:tcP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28575" cap="flat" cmpd="sng" algn="ctr">
                      <a:solidFill>
                        <a:schemeClr val="bg1"/>
                      </a:solidFill>
                      <a:prstDash val="solid"/>
                      <a:round/>
                      <a:headEnd type="none" w="med" len="med"/>
                      <a:tailEnd type="none" w="med" len="med"/>
                    </a:lnB>
                    <a:solidFill>
                      <a:schemeClr val="bg2">
                        <a:alpha val="80000"/>
                      </a:schemeClr>
                    </a:solidFill>
                  </a:tcPr>
                </a:tc>
                <a:tc>
                  <a:txBody>
                    <a:bodyPr/>
                    <a:lstStyle/>
                    <a:p>
                      <a:pPr algn="ctr"/>
                      <a:r>
                        <a:rPr lang="en-US" sz="1100" dirty="0">
                          <a:solidFill>
                            <a:schemeClr val="bg1"/>
                          </a:solidFill>
                        </a:rPr>
                        <a:t>IV</a:t>
                      </a:r>
                      <a:endParaRPr lang="ru-KZ" sz="1100" dirty="0">
                        <a:solidFill>
                          <a:schemeClr val="bg1"/>
                        </a:solidFill>
                      </a:endParaRPr>
                    </a:p>
                  </a:txBody>
                  <a:tcP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28575" cap="flat" cmpd="sng" algn="ctr">
                      <a:solidFill>
                        <a:schemeClr val="bg1"/>
                      </a:solidFill>
                      <a:prstDash val="solid"/>
                      <a:round/>
                      <a:headEnd type="none" w="med" len="med"/>
                      <a:tailEnd type="none" w="med" len="med"/>
                    </a:lnB>
                    <a:solidFill>
                      <a:schemeClr val="bg2">
                        <a:alpha val="80000"/>
                      </a:schemeClr>
                    </a:solidFill>
                  </a:tcPr>
                </a:tc>
                <a:tc vMerge="1">
                  <a:txBody>
                    <a:bodyPr/>
                    <a:lstStyle/>
                    <a:p>
                      <a:endParaRPr lang="ru-KZ"/>
                    </a:p>
                  </a:txBody>
                  <a:tcPr/>
                </a:tc>
                <a:extLst>
                  <a:ext uri="{0D108BD9-81ED-4DB2-BD59-A6C34878D82A}">
                    <a16:rowId xmlns:a16="http://schemas.microsoft.com/office/drawing/2014/main" val="3566652169"/>
                  </a:ext>
                </a:extLst>
              </a:tr>
              <a:tr h="252035">
                <a:tc rowSpan="5">
                  <a:txBody>
                    <a:bodyPr/>
                    <a:lstStyle/>
                    <a:p>
                      <a:pPr algn="ctr"/>
                      <a:r>
                        <a:rPr lang="en-US" sz="1100" dirty="0"/>
                        <a:t>2019</a:t>
                      </a:r>
                      <a:endParaRPr lang="ru-KZ" sz="1100" dirty="0"/>
                    </a:p>
                  </a:txBody>
                  <a:tcPr anchor="ctr">
                    <a:lnB w="28575" cap="flat" cmpd="sng" algn="ctr">
                      <a:solidFill>
                        <a:schemeClr val="bg2"/>
                      </a:solidFill>
                      <a:prstDash val="solid"/>
                      <a:round/>
                      <a:headEnd type="none" w="med" len="med"/>
                      <a:tailEnd type="none" w="med" len="med"/>
                    </a:lnB>
                  </a:tcPr>
                </a:tc>
                <a:tc>
                  <a:txBody>
                    <a:bodyPr/>
                    <a:lstStyle/>
                    <a:p>
                      <a:pPr marL="72000" marR="0" algn="l" rtl="0" eaLnBrk="1" fontAlgn="b" hangingPunct="1">
                        <a:lnSpc>
                          <a:spcPct val="100000"/>
                        </a:lnSpc>
                        <a:spcBef>
                          <a:spcPts val="0"/>
                        </a:spcBef>
                        <a:spcAft>
                          <a:spcPts val="0"/>
                        </a:spcAft>
                        <a:buNone/>
                      </a:pPr>
                      <a:r>
                        <a:rPr lang="ru-RU" sz="800" b="0" i="0" u="none" strike="noStrike" cap="none" dirty="0">
                          <a:solidFill>
                            <a:schemeClr val="dk1"/>
                          </a:solidFill>
                          <a:latin typeface="+mn-lt"/>
                          <a:ea typeface="+mn-ea"/>
                          <a:cs typeface="+mn-cs"/>
                          <a:sym typeface="Arial"/>
                        </a:rPr>
                        <a:t>1 </a:t>
                      </a:r>
                      <a:r>
                        <a:rPr lang="ru-RU" sz="800" b="0" i="0" u="none" strike="noStrike" cap="none" dirty="0" err="1">
                          <a:solidFill>
                            <a:schemeClr val="dk1"/>
                          </a:solidFill>
                          <a:latin typeface="+mn-lt"/>
                          <a:ea typeface="+mn-ea"/>
                          <a:cs typeface="+mn-cs"/>
                          <a:sym typeface="Arial"/>
                        </a:rPr>
                        <a:t>Басқа</a:t>
                      </a:r>
                      <a:r>
                        <a:rPr lang="ru-RU" sz="800" b="0" i="0" u="none" strike="noStrike" cap="none" dirty="0">
                          <a:solidFill>
                            <a:schemeClr val="dk1"/>
                          </a:solidFill>
                          <a:latin typeface="+mn-lt"/>
                          <a:ea typeface="+mn-ea"/>
                          <a:cs typeface="+mn-cs"/>
                          <a:sym typeface="Arial"/>
                        </a:rPr>
                        <a:t> да </a:t>
                      </a:r>
                      <a:r>
                        <a:rPr lang="ru-RU" sz="800" b="0" i="0" u="none" strike="noStrike" cap="none" dirty="0" err="1">
                          <a:solidFill>
                            <a:schemeClr val="dk1"/>
                          </a:solidFill>
                          <a:latin typeface="+mn-lt"/>
                          <a:ea typeface="+mn-ea"/>
                          <a:cs typeface="+mn-cs"/>
                          <a:sym typeface="Arial"/>
                        </a:rPr>
                        <a:t>біліктілігі</a:t>
                      </a:r>
                      <a:r>
                        <a:rPr lang="ru-RU" sz="800" b="0" i="0" u="none" strike="noStrike" cap="none" dirty="0">
                          <a:solidFill>
                            <a:schemeClr val="dk1"/>
                          </a:solidFill>
                          <a:latin typeface="+mn-lt"/>
                          <a:ea typeface="+mn-ea"/>
                          <a:cs typeface="+mn-cs"/>
                          <a:sym typeface="Arial"/>
                        </a:rPr>
                        <a:t> </a:t>
                      </a:r>
                      <a:r>
                        <a:rPr lang="ru-RU" sz="800" b="0" i="0" u="none" strike="noStrike" cap="none" dirty="0" err="1">
                          <a:solidFill>
                            <a:schemeClr val="dk1"/>
                          </a:solidFill>
                          <a:latin typeface="+mn-lt"/>
                          <a:ea typeface="+mn-ea"/>
                          <a:cs typeface="+mn-cs"/>
                          <a:sym typeface="Arial"/>
                        </a:rPr>
                        <a:t>жоқ</a:t>
                      </a:r>
                      <a:r>
                        <a:rPr lang="ru-RU" sz="800" b="0" i="0" u="none" strike="noStrike" cap="none" dirty="0">
                          <a:solidFill>
                            <a:schemeClr val="dk1"/>
                          </a:solidFill>
                          <a:latin typeface="+mn-lt"/>
                          <a:ea typeface="+mn-ea"/>
                          <a:cs typeface="+mn-cs"/>
                          <a:sym typeface="Arial"/>
                        </a:rPr>
                        <a:t> </a:t>
                      </a:r>
                      <a:r>
                        <a:rPr lang="ru-RU" sz="800" b="0" i="0" u="none" strike="noStrike" cap="none" dirty="0" err="1">
                          <a:solidFill>
                            <a:schemeClr val="dk1"/>
                          </a:solidFill>
                          <a:latin typeface="+mn-lt"/>
                          <a:ea typeface="+mn-ea"/>
                          <a:cs typeface="+mn-cs"/>
                          <a:sym typeface="Arial"/>
                        </a:rPr>
                        <a:t>жұмысшылар</a:t>
                      </a:r>
                      <a:endParaRPr lang="ru-RU" sz="800" b="0" i="0" u="none" strike="noStrike" cap="none" dirty="0">
                        <a:solidFill>
                          <a:schemeClr val="dk1"/>
                        </a:solidFill>
                        <a:latin typeface="+mn-lt"/>
                        <a:ea typeface="+mn-ea"/>
                        <a:cs typeface="+mn-cs"/>
                        <a:sym typeface="Arial"/>
                      </a:endParaRPr>
                    </a:p>
                  </a:txBody>
                  <a:tcPr marL="9525" marR="9525" marT="9525" marB="0" anchor="ctr">
                    <a:lnT w="28575" cap="flat" cmpd="sng" algn="ctr">
                      <a:solidFill>
                        <a:schemeClr val="bg1"/>
                      </a:solidFill>
                      <a:prstDash val="solid"/>
                      <a:round/>
                      <a:headEnd type="none" w="med" len="med"/>
                      <a:tailEnd type="none" w="med" len="med"/>
                    </a:lnT>
                  </a:tcPr>
                </a:tc>
                <a:tc>
                  <a:txBody>
                    <a:bodyPr/>
                    <a:lstStyle/>
                    <a:p>
                      <a:pPr algn="ctr" fontAlgn="b"/>
                      <a:r>
                        <a:rPr lang="ru-RU" sz="900" b="0" i="1" u="none" strike="noStrike" cap="none" dirty="0">
                          <a:solidFill>
                            <a:schemeClr val="dk1"/>
                          </a:solidFill>
                          <a:latin typeface="+mn-lt"/>
                          <a:ea typeface="+mn-ea"/>
                          <a:cs typeface="+mn-cs"/>
                          <a:sym typeface="Arial"/>
                        </a:rPr>
                        <a:t>9629-9</a:t>
                      </a:r>
                    </a:p>
                  </a:txBody>
                  <a:tcPr marL="9525" marR="9525" marT="9525" marB="0" anchor="ctr">
                    <a:lnT w="28575" cap="flat" cmpd="sng" algn="ctr">
                      <a:solidFill>
                        <a:schemeClr val="bg1"/>
                      </a:solidFill>
                      <a:prstDash val="solid"/>
                      <a:round/>
                      <a:headEnd type="none" w="med" len="med"/>
                      <a:tailEnd type="none" w="med" len="med"/>
                    </a:lnT>
                  </a:tcPr>
                </a:tc>
                <a:tc>
                  <a:txBody>
                    <a:bodyPr/>
                    <a:lstStyle/>
                    <a:p>
                      <a:pPr algn="ctr" fontAlgn="ctr"/>
                      <a:r>
                        <a:rPr lang="ru-RU" sz="1050" b="1" i="0" u="none" strike="noStrike" cap="none" dirty="0">
                          <a:solidFill>
                            <a:schemeClr val="dk1"/>
                          </a:solidFill>
                          <a:latin typeface="+mn-lt"/>
                          <a:ea typeface="+mn-ea"/>
                          <a:cs typeface="+mn-cs"/>
                          <a:sym typeface="Arial"/>
                        </a:rPr>
                        <a:t>2 785</a:t>
                      </a:r>
                    </a:p>
                  </a:txBody>
                  <a:tcPr marL="9525" marR="9525" marT="9525" marB="0" anchor="ctr">
                    <a:lnT w="28575" cap="flat" cmpd="sng" algn="ctr">
                      <a:solidFill>
                        <a:schemeClr val="bg1"/>
                      </a:solidFill>
                      <a:prstDash val="solid"/>
                      <a:round/>
                      <a:headEnd type="none" w="med" len="med"/>
                      <a:tailEnd type="none" w="med" len="med"/>
                    </a:lnT>
                  </a:tcPr>
                </a:tc>
                <a:tc>
                  <a:txBody>
                    <a:bodyPr/>
                    <a:lstStyle/>
                    <a:p>
                      <a:pPr algn="ctr" fontAlgn="ctr"/>
                      <a:r>
                        <a:rPr lang="ru-RU" sz="900" b="0" i="0" u="none" strike="noStrike" cap="none" dirty="0">
                          <a:solidFill>
                            <a:schemeClr val="dk1"/>
                          </a:solidFill>
                          <a:latin typeface="+mn-lt"/>
                          <a:ea typeface="+mn-ea"/>
                          <a:cs typeface="+mn-cs"/>
                          <a:sym typeface="Arial"/>
                        </a:rPr>
                        <a:t>219</a:t>
                      </a:r>
                    </a:p>
                  </a:txBody>
                  <a:tcPr marL="9525" marR="9525" marT="9525" marB="0" anchor="ctr">
                    <a:lnT w="28575" cap="flat" cmpd="sng" algn="ctr">
                      <a:solidFill>
                        <a:schemeClr val="bg1"/>
                      </a:solidFill>
                      <a:prstDash val="solid"/>
                      <a:round/>
                      <a:headEnd type="none" w="med" len="med"/>
                      <a:tailEnd type="none" w="med" len="med"/>
                    </a:lnT>
                  </a:tcPr>
                </a:tc>
                <a:tc>
                  <a:txBody>
                    <a:bodyPr/>
                    <a:lstStyle/>
                    <a:p>
                      <a:pPr algn="ctr" fontAlgn="ctr"/>
                      <a:r>
                        <a:rPr lang="ru-RU" sz="900" b="0" i="0" u="none" strike="noStrike" cap="none">
                          <a:solidFill>
                            <a:schemeClr val="dk1"/>
                          </a:solidFill>
                          <a:latin typeface="+mn-lt"/>
                          <a:ea typeface="+mn-ea"/>
                          <a:cs typeface="+mn-cs"/>
                          <a:sym typeface="Arial"/>
                        </a:rPr>
                        <a:t>746</a:t>
                      </a:r>
                    </a:p>
                  </a:txBody>
                  <a:tcPr marL="9525" marR="9525" marT="9525" marB="0" anchor="ctr">
                    <a:lnT w="28575" cap="flat" cmpd="sng" algn="ctr">
                      <a:solidFill>
                        <a:schemeClr val="bg1"/>
                      </a:solidFill>
                      <a:prstDash val="solid"/>
                      <a:round/>
                      <a:headEnd type="none" w="med" len="med"/>
                      <a:tailEnd type="none" w="med" len="med"/>
                    </a:lnT>
                  </a:tcPr>
                </a:tc>
                <a:tc>
                  <a:txBody>
                    <a:bodyPr/>
                    <a:lstStyle/>
                    <a:p>
                      <a:pPr algn="ctr" fontAlgn="ctr"/>
                      <a:r>
                        <a:rPr lang="ru-RU" sz="900" b="0" i="0" u="none" strike="noStrike" cap="none">
                          <a:solidFill>
                            <a:schemeClr val="dk1"/>
                          </a:solidFill>
                          <a:latin typeface="+mn-lt"/>
                          <a:ea typeface="+mn-ea"/>
                          <a:cs typeface="+mn-cs"/>
                          <a:sym typeface="Arial"/>
                        </a:rPr>
                        <a:t>901</a:t>
                      </a:r>
                    </a:p>
                  </a:txBody>
                  <a:tcPr marL="9525" marR="9525" marT="9525" marB="0" anchor="ctr">
                    <a:lnT w="28575" cap="flat" cmpd="sng" algn="ctr">
                      <a:solidFill>
                        <a:schemeClr val="bg1"/>
                      </a:solidFill>
                      <a:prstDash val="solid"/>
                      <a:round/>
                      <a:headEnd type="none" w="med" len="med"/>
                      <a:tailEnd type="none" w="med" len="med"/>
                    </a:lnT>
                  </a:tcPr>
                </a:tc>
                <a:tc>
                  <a:txBody>
                    <a:bodyPr/>
                    <a:lstStyle/>
                    <a:p>
                      <a:pPr algn="ctr" fontAlgn="ctr"/>
                      <a:r>
                        <a:rPr lang="ru-RU" sz="900" b="0" i="0" u="none" strike="noStrike" cap="none">
                          <a:solidFill>
                            <a:schemeClr val="dk1"/>
                          </a:solidFill>
                          <a:latin typeface="+mn-lt"/>
                          <a:ea typeface="+mn-ea"/>
                          <a:cs typeface="+mn-cs"/>
                          <a:sym typeface="Arial"/>
                        </a:rPr>
                        <a:t>919</a:t>
                      </a:r>
                    </a:p>
                  </a:txBody>
                  <a:tcPr marL="9525" marR="9525" marT="9525" marB="0" anchor="ctr">
                    <a:lnT w="28575" cap="flat" cmpd="sng" algn="ctr">
                      <a:solidFill>
                        <a:schemeClr val="bg1"/>
                      </a:solidFill>
                      <a:prstDash val="solid"/>
                      <a:round/>
                      <a:headEnd type="none" w="med" len="med"/>
                      <a:tailEnd type="none" w="med" len="med"/>
                    </a:lnT>
                  </a:tcPr>
                </a:tc>
                <a:tc>
                  <a:txBody>
                    <a:bodyPr/>
                    <a:lstStyle/>
                    <a:p>
                      <a:pPr algn="ctr" fontAlgn="ctr"/>
                      <a:r>
                        <a:rPr lang="ru-RU" sz="1050" b="1" i="0" u="none" strike="noStrike" cap="none" dirty="0">
                          <a:solidFill>
                            <a:schemeClr val="dk1"/>
                          </a:solidFill>
                          <a:latin typeface="+mn-lt"/>
                          <a:ea typeface="+mn-ea"/>
                          <a:cs typeface="+mn-cs"/>
                          <a:sym typeface="Arial"/>
                        </a:rPr>
                        <a:t>12,2%</a:t>
                      </a:r>
                    </a:p>
                  </a:txBody>
                  <a:tcPr marL="9525" marR="9525" marT="9525" marB="0" anchor="ctr">
                    <a:lnT w="28575" cap="flat" cmpd="sng" algn="ctr">
                      <a:solidFill>
                        <a:schemeClr val="bg1"/>
                      </a:solidFill>
                      <a:prstDash val="solid"/>
                      <a:round/>
                      <a:headEnd type="none" w="med" len="med"/>
                      <a:tailEnd type="none" w="med" len="med"/>
                    </a:lnT>
                  </a:tcPr>
                </a:tc>
                <a:extLst>
                  <a:ext uri="{0D108BD9-81ED-4DB2-BD59-A6C34878D82A}">
                    <a16:rowId xmlns:a16="http://schemas.microsoft.com/office/drawing/2014/main" val="3271101333"/>
                  </a:ext>
                </a:extLst>
              </a:tr>
              <a:tr h="252035">
                <a:tc vMerge="1">
                  <a:txBody>
                    <a:bodyPr/>
                    <a:lstStyle/>
                    <a:p>
                      <a:endParaRPr lang="ru-KZ" sz="1100" dirty="0"/>
                    </a:p>
                  </a:txBody>
                  <a:tcPr/>
                </a:tc>
                <a:tc>
                  <a:txBody>
                    <a:bodyPr/>
                    <a:lstStyle/>
                    <a:p>
                      <a:pPr marL="72000" marR="0" algn="l" rtl="0" eaLnBrk="1" fontAlgn="b" hangingPunct="1">
                        <a:lnSpc>
                          <a:spcPct val="100000"/>
                        </a:lnSpc>
                        <a:spcBef>
                          <a:spcPts val="0"/>
                        </a:spcBef>
                        <a:spcAft>
                          <a:spcPts val="0"/>
                        </a:spcAft>
                        <a:buNone/>
                      </a:pPr>
                      <a:r>
                        <a:rPr lang="ru-RU" sz="800" b="0" i="0" u="none" strike="noStrike" cap="none" dirty="0">
                          <a:solidFill>
                            <a:schemeClr val="dk1"/>
                          </a:solidFill>
                          <a:latin typeface="+mn-lt"/>
                          <a:ea typeface="+mn-ea"/>
                          <a:cs typeface="+mn-cs"/>
                          <a:sym typeface="Arial"/>
                        </a:rPr>
                        <a:t>2 </a:t>
                      </a:r>
                      <a:r>
                        <a:rPr lang="ru-RU" sz="800" b="0" i="0" u="none" strike="noStrike" cap="none" dirty="0" err="1">
                          <a:solidFill>
                            <a:schemeClr val="dk1"/>
                          </a:solidFill>
                          <a:latin typeface="+mn-lt"/>
                          <a:ea typeface="+mn-ea"/>
                          <a:cs typeface="+mn-cs"/>
                          <a:sym typeface="Arial"/>
                        </a:rPr>
                        <a:t>Ауыл</a:t>
                      </a:r>
                      <a:r>
                        <a:rPr lang="ru-RU" sz="800" b="0" i="0" u="none" strike="noStrike" cap="none" dirty="0">
                          <a:solidFill>
                            <a:schemeClr val="dk1"/>
                          </a:solidFill>
                          <a:latin typeface="+mn-lt"/>
                          <a:ea typeface="+mn-ea"/>
                          <a:cs typeface="+mn-cs"/>
                          <a:sym typeface="Arial"/>
                        </a:rPr>
                        <a:t> </a:t>
                      </a:r>
                      <a:r>
                        <a:rPr lang="ru-RU" sz="800" b="0" i="0" u="none" strike="noStrike" cap="none" dirty="0" err="1">
                          <a:solidFill>
                            <a:schemeClr val="dk1"/>
                          </a:solidFill>
                          <a:latin typeface="+mn-lt"/>
                          <a:ea typeface="+mn-ea"/>
                          <a:cs typeface="+mn-cs"/>
                          <a:sym typeface="Arial"/>
                        </a:rPr>
                        <a:t>шаруашылығы</a:t>
                      </a:r>
                      <a:r>
                        <a:rPr lang="ru-RU" sz="800" b="0" i="0" u="none" strike="noStrike" cap="none" dirty="0">
                          <a:solidFill>
                            <a:schemeClr val="dk1"/>
                          </a:solidFill>
                          <a:latin typeface="+mn-lt"/>
                          <a:ea typeface="+mn-ea"/>
                          <a:cs typeface="+mn-cs"/>
                          <a:sym typeface="Arial"/>
                        </a:rPr>
                        <a:t> </a:t>
                      </a:r>
                      <a:r>
                        <a:rPr lang="ru-RU" sz="800" b="0" i="0" u="none" strike="noStrike" cap="none" dirty="0" err="1">
                          <a:solidFill>
                            <a:schemeClr val="dk1"/>
                          </a:solidFill>
                          <a:latin typeface="+mn-lt"/>
                          <a:ea typeface="+mn-ea"/>
                          <a:cs typeface="+mn-cs"/>
                          <a:sym typeface="Arial"/>
                        </a:rPr>
                        <a:t>өнімдерін</a:t>
                      </a:r>
                      <a:r>
                        <a:rPr lang="ru-RU" sz="800" b="0" i="0" u="none" strike="noStrike" cap="none" dirty="0">
                          <a:solidFill>
                            <a:schemeClr val="dk1"/>
                          </a:solidFill>
                          <a:latin typeface="+mn-lt"/>
                          <a:ea typeface="+mn-ea"/>
                          <a:cs typeface="+mn-cs"/>
                          <a:sym typeface="Arial"/>
                        </a:rPr>
                        <a:t> </a:t>
                      </a:r>
                      <a:r>
                        <a:rPr lang="ru-RU" sz="800" b="0" i="0" u="none" strike="noStrike" cap="none" dirty="0" err="1">
                          <a:solidFill>
                            <a:schemeClr val="dk1"/>
                          </a:solidFill>
                          <a:latin typeface="+mn-lt"/>
                          <a:ea typeface="+mn-ea"/>
                          <a:cs typeface="+mn-cs"/>
                          <a:sym typeface="Arial"/>
                        </a:rPr>
                        <a:t>өндірудегі</a:t>
                      </a:r>
                      <a:r>
                        <a:rPr lang="ru-RU" sz="800" b="0" i="0" u="none" strike="noStrike" cap="none" dirty="0">
                          <a:solidFill>
                            <a:schemeClr val="dk1"/>
                          </a:solidFill>
                          <a:latin typeface="+mn-lt"/>
                          <a:ea typeface="+mn-ea"/>
                          <a:cs typeface="+mn-cs"/>
                          <a:sym typeface="Arial"/>
                        </a:rPr>
                        <a:t> </a:t>
                      </a:r>
                      <a:r>
                        <a:rPr lang="ru-RU" sz="800" b="0" i="0" u="none" strike="noStrike" cap="none" dirty="0" err="1">
                          <a:solidFill>
                            <a:schemeClr val="dk1"/>
                          </a:solidFill>
                          <a:latin typeface="+mn-lt"/>
                          <a:ea typeface="+mn-ea"/>
                          <a:cs typeface="+mn-cs"/>
                          <a:sym typeface="Arial"/>
                        </a:rPr>
                        <a:t>біліктілігі</a:t>
                      </a:r>
                      <a:r>
                        <a:rPr lang="ru-RU" sz="800" b="0" i="0" u="none" strike="noStrike" cap="none" dirty="0">
                          <a:solidFill>
                            <a:schemeClr val="dk1"/>
                          </a:solidFill>
                          <a:latin typeface="+mn-lt"/>
                          <a:ea typeface="+mn-ea"/>
                          <a:cs typeface="+mn-cs"/>
                          <a:sym typeface="Arial"/>
                        </a:rPr>
                        <a:t> </a:t>
                      </a:r>
                      <a:r>
                        <a:rPr lang="ru-RU" sz="800" b="0" i="0" u="none" strike="noStrike" cap="none" dirty="0" err="1">
                          <a:solidFill>
                            <a:schemeClr val="dk1"/>
                          </a:solidFill>
                          <a:latin typeface="+mn-lt"/>
                          <a:ea typeface="+mn-ea"/>
                          <a:cs typeface="+mn-cs"/>
                          <a:sym typeface="Arial"/>
                        </a:rPr>
                        <a:t>жоқ</a:t>
                      </a:r>
                      <a:r>
                        <a:rPr lang="ru-RU" sz="800" b="0" i="0" u="none" strike="noStrike" cap="none" dirty="0">
                          <a:solidFill>
                            <a:schemeClr val="dk1"/>
                          </a:solidFill>
                          <a:latin typeface="+mn-lt"/>
                          <a:ea typeface="+mn-ea"/>
                          <a:cs typeface="+mn-cs"/>
                          <a:sym typeface="Arial"/>
                        </a:rPr>
                        <a:t> </a:t>
                      </a:r>
                      <a:r>
                        <a:rPr lang="ru-RU" sz="800" b="0" i="0" u="none" strike="noStrike" cap="none" dirty="0" err="1">
                          <a:solidFill>
                            <a:schemeClr val="dk1"/>
                          </a:solidFill>
                          <a:latin typeface="+mn-lt"/>
                          <a:ea typeface="+mn-ea"/>
                          <a:cs typeface="+mn-cs"/>
                          <a:sym typeface="Arial"/>
                        </a:rPr>
                        <a:t>жұмысшылар</a:t>
                      </a:r>
                      <a:endParaRPr lang="ru-RU" sz="800" b="0" i="0" u="none" strike="noStrike" cap="none" dirty="0">
                        <a:solidFill>
                          <a:schemeClr val="dk1"/>
                        </a:solidFill>
                        <a:latin typeface="+mn-lt"/>
                        <a:ea typeface="+mn-ea"/>
                        <a:cs typeface="+mn-cs"/>
                        <a:sym typeface="Arial"/>
                      </a:endParaRPr>
                    </a:p>
                  </a:txBody>
                  <a:tcPr marL="9525" marR="9525" marT="9525" marB="0" anchor="ctr"/>
                </a:tc>
                <a:tc>
                  <a:txBody>
                    <a:bodyPr/>
                    <a:lstStyle/>
                    <a:p>
                      <a:pPr algn="ctr" fontAlgn="b"/>
                      <a:r>
                        <a:rPr lang="ru-RU" sz="900" b="0" i="1" u="none" strike="noStrike" cap="none">
                          <a:solidFill>
                            <a:schemeClr val="dk1"/>
                          </a:solidFill>
                          <a:latin typeface="+mn-lt"/>
                          <a:ea typeface="+mn-ea"/>
                          <a:cs typeface="+mn-cs"/>
                          <a:sym typeface="Arial"/>
                        </a:rPr>
                        <a:t>9211-3</a:t>
                      </a:r>
                    </a:p>
                  </a:txBody>
                  <a:tcPr marL="9525" marR="9525" marT="9525" marB="0" anchor="ctr"/>
                </a:tc>
                <a:tc>
                  <a:txBody>
                    <a:bodyPr/>
                    <a:lstStyle/>
                    <a:p>
                      <a:pPr algn="ctr" fontAlgn="ctr"/>
                      <a:r>
                        <a:rPr lang="ru-RU" sz="1050" b="1" i="0" u="none" strike="noStrike" cap="none">
                          <a:solidFill>
                            <a:schemeClr val="dk1"/>
                          </a:solidFill>
                          <a:latin typeface="+mn-lt"/>
                          <a:ea typeface="+mn-ea"/>
                          <a:cs typeface="+mn-cs"/>
                          <a:sym typeface="Arial"/>
                        </a:rPr>
                        <a:t>1 259</a:t>
                      </a:r>
                    </a:p>
                  </a:txBody>
                  <a:tcPr marL="9525" marR="9525" marT="9525" marB="0" anchor="ctr"/>
                </a:tc>
                <a:tc>
                  <a:txBody>
                    <a:bodyPr/>
                    <a:lstStyle/>
                    <a:p>
                      <a:pPr algn="ctr" fontAlgn="ctr"/>
                      <a:r>
                        <a:rPr lang="ru-RU" sz="900" b="0" i="0" u="none" strike="noStrike" cap="none" dirty="0">
                          <a:solidFill>
                            <a:schemeClr val="dk1"/>
                          </a:solidFill>
                          <a:latin typeface="+mn-lt"/>
                          <a:ea typeface="+mn-ea"/>
                          <a:cs typeface="+mn-cs"/>
                          <a:sym typeface="Arial"/>
                        </a:rPr>
                        <a:t>88</a:t>
                      </a:r>
                    </a:p>
                  </a:txBody>
                  <a:tcPr marL="9525" marR="9525" marT="9525" marB="0" anchor="ctr"/>
                </a:tc>
                <a:tc>
                  <a:txBody>
                    <a:bodyPr/>
                    <a:lstStyle/>
                    <a:p>
                      <a:pPr algn="ctr" fontAlgn="ctr"/>
                      <a:r>
                        <a:rPr lang="ru-RU" sz="900" b="0" i="0" u="none" strike="noStrike" cap="none">
                          <a:solidFill>
                            <a:schemeClr val="dk1"/>
                          </a:solidFill>
                          <a:latin typeface="+mn-lt"/>
                          <a:ea typeface="+mn-ea"/>
                          <a:cs typeface="+mn-cs"/>
                          <a:sym typeface="Arial"/>
                        </a:rPr>
                        <a:t>280</a:t>
                      </a:r>
                    </a:p>
                  </a:txBody>
                  <a:tcPr marL="9525" marR="9525" marT="9525" marB="0" anchor="ctr"/>
                </a:tc>
                <a:tc>
                  <a:txBody>
                    <a:bodyPr/>
                    <a:lstStyle/>
                    <a:p>
                      <a:pPr algn="ctr" fontAlgn="ctr"/>
                      <a:r>
                        <a:rPr lang="ru-RU" sz="900" b="0" i="0" u="none" strike="noStrike" cap="none">
                          <a:solidFill>
                            <a:schemeClr val="dk1"/>
                          </a:solidFill>
                          <a:latin typeface="+mn-lt"/>
                          <a:ea typeface="+mn-ea"/>
                          <a:cs typeface="+mn-cs"/>
                          <a:sym typeface="Arial"/>
                        </a:rPr>
                        <a:t>248</a:t>
                      </a:r>
                    </a:p>
                  </a:txBody>
                  <a:tcPr marL="9525" marR="9525" marT="9525" marB="0" anchor="ctr"/>
                </a:tc>
                <a:tc>
                  <a:txBody>
                    <a:bodyPr/>
                    <a:lstStyle/>
                    <a:p>
                      <a:pPr algn="ctr" fontAlgn="ctr"/>
                      <a:r>
                        <a:rPr lang="ru-RU" sz="900" b="0" i="0" u="none" strike="noStrike" cap="none">
                          <a:solidFill>
                            <a:schemeClr val="dk1"/>
                          </a:solidFill>
                          <a:latin typeface="+mn-lt"/>
                          <a:ea typeface="+mn-ea"/>
                          <a:cs typeface="+mn-cs"/>
                          <a:sym typeface="Arial"/>
                        </a:rPr>
                        <a:t>643</a:t>
                      </a:r>
                    </a:p>
                  </a:txBody>
                  <a:tcPr marL="9525" marR="9525" marT="9525" marB="0" anchor="ctr"/>
                </a:tc>
                <a:tc>
                  <a:txBody>
                    <a:bodyPr/>
                    <a:lstStyle/>
                    <a:p>
                      <a:pPr algn="ctr" fontAlgn="ctr"/>
                      <a:r>
                        <a:rPr lang="ru-RU" sz="1050" b="1" i="0" u="none" strike="noStrike" cap="none">
                          <a:solidFill>
                            <a:schemeClr val="dk1"/>
                          </a:solidFill>
                          <a:latin typeface="+mn-lt"/>
                          <a:ea typeface="+mn-ea"/>
                          <a:cs typeface="+mn-cs"/>
                          <a:sym typeface="Arial"/>
                        </a:rPr>
                        <a:t>5,5%</a:t>
                      </a:r>
                    </a:p>
                  </a:txBody>
                  <a:tcPr marL="9525" marR="9525" marT="9525" marB="0" anchor="ctr"/>
                </a:tc>
                <a:extLst>
                  <a:ext uri="{0D108BD9-81ED-4DB2-BD59-A6C34878D82A}">
                    <a16:rowId xmlns:a16="http://schemas.microsoft.com/office/drawing/2014/main" val="1275413563"/>
                  </a:ext>
                </a:extLst>
              </a:tr>
              <a:tr h="252035">
                <a:tc vMerge="1">
                  <a:txBody>
                    <a:bodyPr/>
                    <a:lstStyle/>
                    <a:p>
                      <a:endParaRPr lang="ru-KZ" sz="1100" dirty="0"/>
                    </a:p>
                  </a:txBody>
                  <a:tcPr/>
                </a:tc>
                <a:tc>
                  <a:txBody>
                    <a:bodyPr/>
                    <a:lstStyle/>
                    <a:p>
                      <a:pPr marL="72000" marR="0" algn="l" rtl="0" eaLnBrk="1" fontAlgn="b" hangingPunct="1">
                        <a:lnSpc>
                          <a:spcPct val="100000"/>
                        </a:lnSpc>
                        <a:spcBef>
                          <a:spcPts val="0"/>
                        </a:spcBef>
                        <a:spcAft>
                          <a:spcPts val="0"/>
                        </a:spcAft>
                        <a:buNone/>
                      </a:pPr>
                      <a:r>
                        <a:rPr lang="ru-RU" sz="800" b="0" i="0" u="none" strike="noStrike" cap="none" dirty="0">
                          <a:solidFill>
                            <a:schemeClr val="dk1"/>
                          </a:solidFill>
                          <a:latin typeface="+mn-lt"/>
                          <a:ea typeface="+mn-ea"/>
                          <a:cs typeface="+mn-cs"/>
                          <a:sym typeface="Arial"/>
                        </a:rPr>
                        <a:t>3 </a:t>
                      </a:r>
                      <a:r>
                        <a:rPr lang="ru-RU" sz="800" b="0" i="0" u="none" strike="noStrike" cap="none" dirty="0" err="1">
                          <a:solidFill>
                            <a:schemeClr val="dk1"/>
                          </a:solidFill>
                          <a:latin typeface="+mn-lt"/>
                          <a:ea typeface="+mn-ea"/>
                          <a:cs typeface="+mn-cs"/>
                          <a:sym typeface="Arial"/>
                        </a:rPr>
                        <a:t>Дүкен</a:t>
                      </a:r>
                      <a:r>
                        <a:rPr lang="ru-RU" sz="800" b="0" i="0" u="none" strike="noStrike" cap="none" dirty="0">
                          <a:solidFill>
                            <a:schemeClr val="dk1"/>
                          </a:solidFill>
                          <a:latin typeface="+mn-lt"/>
                          <a:ea typeface="+mn-ea"/>
                          <a:cs typeface="+mn-cs"/>
                          <a:sym typeface="Arial"/>
                        </a:rPr>
                        <a:t> </a:t>
                      </a:r>
                      <a:r>
                        <a:rPr lang="ru-RU" sz="800" b="0" i="0" u="none" strike="noStrike" cap="none" dirty="0" err="1">
                          <a:solidFill>
                            <a:schemeClr val="dk1"/>
                          </a:solidFill>
                          <a:latin typeface="+mn-lt"/>
                          <a:ea typeface="+mn-ea"/>
                          <a:cs typeface="+mn-cs"/>
                          <a:sym typeface="Arial"/>
                        </a:rPr>
                        <a:t>сатушылары</a:t>
                      </a:r>
                      <a:r>
                        <a:rPr lang="ru-RU" sz="800" b="0" i="0" u="none" strike="noStrike" cap="none" dirty="0">
                          <a:solidFill>
                            <a:schemeClr val="dk1"/>
                          </a:solidFill>
                          <a:latin typeface="+mn-lt"/>
                          <a:ea typeface="+mn-ea"/>
                          <a:cs typeface="+mn-cs"/>
                          <a:sym typeface="Arial"/>
                        </a:rPr>
                        <a:t> </a:t>
                      </a:r>
                      <a:r>
                        <a:rPr lang="ru-RU" sz="800" b="0" i="0" u="none" strike="noStrike" cap="none" dirty="0" err="1">
                          <a:solidFill>
                            <a:schemeClr val="dk1"/>
                          </a:solidFill>
                          <a:latin typeface="+mn-lt"/>
                          <a:ea typeface="+mn-ea"/>
                          <a:cs typeface="+mn-cs"/>
                          <a:sym typeface="Arial"/>
                        </a:rPr>
                        <a:t>және</a:t>
                      </a:r>
                      <a:r>
                        <a:rPr lang="ru-RU" sz="800" b="0" i="0" u="none" strike="noStrike" cap="none" dirty="0">
                          <a:solidFill>
                            <a:schemeClr val="dk1"/>
                          </a:solidFill>
                          <a:latin typeface="+mn-lt"/>
                          <a:ea typeface="+mn-ea"/>
                          <a:cs typeface="+mn-cs"/>
                          <a:sym typeface="Arial"/>
                        </a:rPr>
                        <a:t> </a:t>
                      </a:r>
                      <a:r>
                        <a:rPr lang="ru-RU" sz="800" b="0" i="0" u="none" strike="noStrike" cap="none" dirty="0" err="1">
                          <a:solidFill>
                            <a:schemeClr val="dk1"/>
                          </a:solidFill>
                          <a:latin typeface="+mn-lt"/>
                          <a:ea typeface="+mn-ea"/>
                          <a:cs typeface="+mn-cs"/>
                          <a:sym typeface="Arial"/>
                        </a:rPr>
                        <a:t>олардың</a:t>
                      </a:r>
                      <a:r>
                        <a:rPr lang="ru-RU" sz="800" b="0" i="0" u="none" strike="noStrike" cap="none" dirty="0">
                          <a:solidFill>
                            <a:schemeClr val="dk1"/>
                          </a:solidFill>
                          <a:latin typeface="+mn-lt"/>
                          <a:ea typeface="+mn-ea"/>
                          <a:cs typeface="+mn-cs"/>
                          <a:sym typeface="Arial"/>
                        </a:rPr>
                        <a:t> </a:t>
                      </a:r>
                      <a:r>
                        <a:rPr lang="ru-RU" sz="800" b="0" i="0" u="none" strike="noStrike" cap="none" dirty="0" err="1">
                          <a:solidFill>
                            <a:schemeClr val="dk1"/>
                          </a:solidFill>
                          <a:latin typeface="+mn-lt"/>
                          <a:ea typeface="+mn-ea"/>
                          <a:cs typeface="+mn-cs"/>
                          <a:sym typeface="Arial"/>
                        </a:rPr>
                        <a:t>көмекшілері</a:t>
                      </a:r>
                      <a:endParaRPr lang="ru-RU" sz="800" b="0" i="0" u="none" strike="noStrike" cap="none" dirty="0">
                        <a:solidFill>
                          <a:schemeClr val="dk1"/>
                        </a:solidFill>
                        <a:latin typeface="+mn-lt"/>
                        <a:ea typeface="+mn-ea"/>
                        <a:cs typeface="+mn-cs"/>
                        <a:sym typeface="Arial"/>
                      </a:endParaRPr>
                    </a:p>
                  </a:txBody>
                  <a:tcPr marL="9525" marR="9525" marT="9525" marB="0" anchor="ctr"/>
                </a:tc>
                <a:tc>
                  <a:txBody>
                    <a:bodyPr/>
                    <a:lstStyle/>
                    <a:p>
                      <a:pPr algn="ctr" fontAlgn="b"/>
                      <a:r>
                        <a:rPr lang="ru-RU" sz="900" b="0" i="1" u="none" strike="noStrike" cap="none" dirty="0">
                          <a:solidFill>
                            <a:schemeClr val="dk1"/>
                          </a:solidFill>
                          <a:latin typeface="+mn-lt"/>
                          <a:ea typeface="+mn-ea"/>
                          <a:cs typeface="+mn-cs"/>
                          <a:sym typeface="Arial"/>
                        </a:rPr>
                        <a:t>5210-2</a:t>
                      </a:r>
                    </a:p>
                  </a:txBody>
                  <a:tcPr marL="9525" marR="9525" marT="9525" marB="0" anchor="ctr"/>
                </a:tc>
                <a:tc>
                  <a:txBody>
                    <a:bodyPr/>
                    <a:lstStyle/>
                    <a:p>
                      <a:pPr algn="ctr" fontAlgn="ctr"/>
                      <a:r>
                        <a:rPr lang="ru-RU" sz="1050" b="1" i="0" u="none" strike="noStrike" cap="none" dirty="0">
                          <a:solidFill>
                            <a:schemeClr val="dk1"/>
                          </a:solidFill>
                          <a:latin typeface="+mn-lt"/>
                          <a:ea typeface="+mn-ea"/>
                          <a:cs typeface="+mn-cs"/>
                          <a:sym typeface="Arial"/>
                        </a:rPr>
                        <a:t>682</a:t>
                      </a:r>
                    </a:p>
                  </a:txBody>
                  <a:tcPr marL="9525" marR="9525" marT="9525" marB="0" anchor="ctr"/>
                </a:tc>
                <a:tc>
                  <a:txBody>
                    <a:bodyPr/>
                    <a:lstStyle/>
                    <a:p>
                      <a:pPr algn="ctr" fontAlgn="ctr"/>
                      <a:r>
                        <a:rPr lang="ru-RU" sz="900" b="0" i="0" u="none" strike="noStrike" cap="none">
                          <a:solidFill>
                            <a:schemeClr val="dk1"/>
                          </a:solidFill>
                          <a:latin typeface="+mn-lt"/>
                          <a:ea typeface="+mn-ea"/>
                          <a:cs typeface="+mn-cs"/>
                          <a:sym typeface="Arial"/>
                        </a:rPr>
                        <a:t>48</a:t>
                      </a:r>
                    </a:p>
                  </a:txBody>
                  <a:tcPr marL="9525" marR="9525" marT="9525" marB="0" anchor="ctr"/>
                </a:tc>
                <a:tc>
                  <a:txBody>
                    <a:bodyPr/>
                    <a:lstStyle/>
                    <a:p>
                      <a:pPr algn="ctr" fontAlgn="ctr"/>
                      <a:r>
                        <a:rPr lang="ru-RU" sz="900" b="0" i="0" u="none" strike="noStrike" cap="none">
                          <a:solidFill>
                            <a:schemeClr val="dk1"/>
                          </a:solidFill>
                          <a:latin typeface="+mn-lt"/>
                          <a:ea typeface="+mn-ea"/>
                          <a:cs typeface="+mn-cs"/>
                          <a:sym typeface="Arial"/>
                        </a:rPr>
                        <a:t>130</a:t>
                      </a:r>
                    </a:p>
                  </a:txBody>
                  <a:tcPr marL="9525" marR="9525" marT="9525" marB="0" anchor="ctr"/>
                </a:tc>
                <a:tc>
                  <a:txBody>
                    <a:bodyPr/>
                    <a:lstStyle/>
                    <a:p>
                      <a:pPr algn="ctr" fontAlgn="ctr"/>
                      <a:r>
                        <a:rPr lang="ru-RU" sz="900" b="0" i="0" u="none" strike="noStrike" cap="none">
                          <a:solidFill>
                            <a:schemeClr val="dk1"/>
                          </a:solidFill>
                          <a:latin typeface="+mn-lt"/>
                          <a:ea typeface="+mn-ea"/>
                          <a:cs typeface="+mn-cs"/>
                          <a:sym typeface="Arial"/>
                        </a:rPr>
                        <a:t>88</a:t>
                      </a:r>
                    </a:p>
                  </a:txBody>
                  <a:tcPr marL="9525" marR="9525" marT="9525" marB="0" anchor="ctr"/>
                </a:tc>
                <a:tc>
                  <a:txBody>
                    <a:bodyPr/>
                    <a:lstStyle/>
                    <a:p>
                      <a:pPr algn="ctr" fontAlgn="ctr"/>
                      <a:r>
                        <a:rPr lang="ru-RU" sz="900" b="0" i="0" u="none" strike="noStrike" cap="none">
                          <a:solidFill>
                            <a:schemeClr val="dk1"/>
                          </a:solidFill>
                          <a:latin typeface="+mn-lt"/>
                          <a:ea typeface="+mn-ea"/>
                          <a:cs typeface="+mn-cs"/>
                          <a:sym typeface="Arial"/>
                        </a:rPr>
                        <a:t>416</a:t>
                      </a:r>
                    </a:p>
                  </a:txBody>
                  <a:tcPr marL="9525" marR="9525" marT="9525" marB="0" anchor="ctr"/>
                </a:tc>
                <a:tc>
                  <a:txBody>
                    <a:bodyPr/>
                    <a:lstStyle/>
                    <a:p>
                      <a:pPr algn="ctr" fontAlgn="ctr"/>
                      <a:r>
                        <a:rPr lang="ru-RU" sz="1050" b="1" i="0" u="none" strike="noStrike" cap="none" dirty="0">
                          <a:solidFill>
                            <a:schemeClr val="dk1"/>
                          </a:solidFill>
                          <a:latin typeface="+mn-lt"/>
                          <a:ea typeface="+mn-ea"/>
                          <a:cs typeface="+mn-cs"/>
                          <a:sym typeface="Arial"/>
                        </a:rPr>
                        <a:t>3,0%</a:t>
                      </a:r>
                    </a:p>
                  </a:txBody>
                  <a:tcPr marL="9525" marR="9525" marT="9525" marB="0" anchor="ctr"/>
                </a:tc>
                <a:extLst>
                  <a:ext uri="{0D108BD9-81ED-4DB2-BD59-A6C34878D82A}">
                    <a16:rowId xmlns:a16="http://schemas.microsoft.com/office/drawing/2014/main" val="4272407079"/>
                  </a:ext>
                </a:extLst>
              </a:tr>
              <a:tr h="252035">
                <a:tc vMerge="1">
                  <a:txBody>
                    <a:bodyPr/>
                    <a:lstStyle/>
                    <a:p>
                      <a:endParaRPr lang="ru-KZ" sz="1100" dirty="0"/>
                    </a:p>
                  </a:txBody>
                  <a:tcPr/>
                </a:tc>
                <a:tc>
                  <a:txBody>
                    <a:bodyPr/>
                    <a:lstStyle/>
                    <a:p>
                      <a:pPr marL="72000" marR="0" algn="l" rtl="0" eaLnBrk="1" fontAlgn="b" hangingPunct="1">
                        <a:lnSpc>
                          <a:spcPct val="100000"/>
                        </a:lnSpc>
                        <a:spcBef>
                          <a:spcPts val="0"/>
                        </a:spcBef>
                        <a:spcAft>
                          <a:spcPts val="0"/>
                        </a:spcAft>
                        <a:buNone/>
                      </a:pPr>
                      <a:r>
                        <a:rPr lang="ru-RU" sz="800" b="0" i="0" u="none" strike="noStrike" cap="none" dirty="0">
                          <a:solidFill>
                            <a:schemeClr val="dk1"/>
                          </a:solidFill>
                          <a:latin typeface="+mn-lt"/>
                          <a:ea typeface="+mn-ea"/>
                          <a:cs typeface="+mn-cs"/>
                          <a:sym typeface="Arial"/>
                        </a:rPr>
                        <a:t>4 Жеке </a:t>
                      </a:r>
                      <a:r>
                        <a:rPr lang="ru-RU" sz="800" b="0" i="0" u="none" strike="noStrike" cap="none" dirty="0" err="1">
                          <a:solidFill>
                            <a:schemeClr val="dk1"/>
                          </a:solidFill>
                          <a:latin typeface="+mn-lt"/>
                          <a:ea typeface="+mn-ea"/>
                          <a:cs typeface="+mn-cs"/>
                          <a:sym typeface="Arial"/>
                        </a:rPr>
                        <a:t>жүргізушілер</a:t>
                      </a:r>
                      <a:r>
                        <a:rPr lang="ru-RU" sz="800" b="0" i="0" u="none" strike="noStrike" cap="none" dirty="0">
                          <a:solidFill>
                            <a:schemeClr val="dk1"/>
                          </a:solidFill>
                          <a:latin typeface="+mn-lt"/>
                          <a:ea typeface="+mn-ea"/>
                          <a:cs typeface="+mn-cs"/>
                          <a:sym typeface="Arial"/>
                        </a:rPr>
                        <a:t> мен </a:t>
                      </a:r>
                      <a:r>
                        <a:rPr lang="ru-RU" sz="800" b="0" i="0" u="none" strike="noStrike" cap="none" dirty="0" err="1">
                          <a:solidFill>
                            <a:schemeClr val="dk1"/>
                          </a:solidFill>
                          <a:latin typeface="+mn-lt"/>
                          <a:ea typeface="+mn-ea"/>
                          <a:cs typeface="+mn-cs"/>
                          <a:sym typeface="Arial"/>
                        </a:rPr>
                        <a:t>шопырлар</a:t>
                      </a:r>
                      <a:endParaRPr lang="ru-RU" sz="800" b="0" i="0" u="none" strike="noStrike" cap="none" dirty="0">
                        <a:solidFill>
                          <a:schemeClr val="dk1"/>
                        </a:solidFill>
                        <a:latin typeface="+mn-lt"/>
                        <a:ea typeface="+mn-ea"/>
                        <a:cs typeface="+mn-cs"/>
                        <a:sym typeface="Arial"/>
                      </a:endParaRPr>
                    </a:p>
                  </a:txBody>
                  <a:tcPr marL="9525" marR="9525" marT="9525" marB="0" anchor="ctr"/>
                </a:tc>
                <a:tc>
                  <a:txBody>
                    <a:bodyPr/>
                    <a:lstStyle/>
                    <a:p>
                      <a:pPr algn="ctr" fontAlgn="b"/>
                      <a:r>
                        <a:rPr lang="ru-RU" sz="900" b="0" i="1" u="none" strike="noStrike" cap="none">
                          <a:solidFill>
                            <a:schemeClr val="dk1"/>
                          </a:solidFill>
                          <a:latin typeface="+mn-lt"/>
                          <a:ea typeface="+mn-ea"/>
                          <a:cs typeface="+mn-cs"/>
                          <a:sym typeface="Arial"/>
                        </a:rPr>
                        <a:t>8322-2</a:t>
                      </a:r>
                    </a:p>
                  </a:txBody>
                  <a:tcPr marL="9525" marR="9525" marT="9525" marB="0" anchor="ctr"/>
                </a:tc>
                <a:tc>
                  <a:txBody>
                    <a:bodyPr/>
                    <a:lstStyle/>
                    <a:p>
                      <a:pPr algn="ctr" fontAlgn="ctr"/>
                      <a:r>
                        <a:rPr lang="ru-RU" sz="1050" b="1" i="0" u="none" strike="noStrike" cap="none">
                          <a:solidFill>
                            <a:schemeClr val="dk1"/>
                          </a:solidFill>
                          <a:latin typeface="+mn-lt"/>
                          <a:ea typeface="+mn-ea"/>
                          <a:cs typeface="+mn-cs"/>
                          <a:sym typeface="Arial"/>
                        </a:rPr>
                        <a:t>670</a:t>
                      </a:r>
                    </a:p>
                  </a:txBody>
                  <a:tcPr marL="9525" marR="9525" marT="9525" marB="0" anchor="ctr"/>
                </a:tc>
                <a:tc>
                  <a:txBody>
                    <a:bodyPr/>
                    <a:lstStyle/>
                    <a:p>
                      <a:pPr algn="ctr" fontAlgn="ctr"/>
                      <a:r>
                        <a:rPr lang="ru-RU" sz="900" b="0" i="0" u="none" strike="noStrike" cap="none">
                          <a:solidFill>
                            <a:schemeClr val="dk1"/>
                          </a:solidFill>
                          <a:latin typeface="+mn-lt"/>
                          <a:ea typeface="+mn-ea"/>
                          <a:cs typeface="+mn-cs"/>
                          <a:sym typeface="Arial"/>
                        </a:rPr>
                        <a:t>97</a:t>
                      </a:r>
                    </a:p>
                  </a:txBody>
                  <a:tcPr marL="9525" marR="9525" marT="9525" marB="0" anchor="ctr"/>
                </a:tc>
                <a:tc>
                  <a:txBody>
                    <a:bodyPr/>
                    <a:lstStyle/>
                    <a:p>
                      <a:pPr algn="ctr" fontAlgn="ctr"/>
                      <a:r>
                        <a:rPr lang="ru-RU" sz="900" b="0" i="0" u="none" strike="noStrike" cap="none">
                          <a:solidFill>
                            <a:schemeClr val="dk1"/>
                          </a:solidFill>
                          <a:latin typeface="+mn-lt"/>
                          <a:ea typeface="+mn-ea"/>
                          <a:cs typeface="+mn-cs"/>
                          <a:sym typeface="Arial"/>
                        </a:rPr>
                        <a:t>253</a:t>
                      </a:r>
                    </a:p>
                  </a:txBody>
                  <a:tcPr marL="9525" marR="9525" marT="9525" marB="0" anchor="ctr"/>
                </a:tc>
                <a:tc>
                  <a:txBody>
                    <a:bodyPr/>
                    <a:lstStyle/>
                    <a:p>
                      <a:pPr algn="ctr" fontAlgn="ctr"/>
                      <a:r>
                        <a:rPr lang="ru-RU" sz="900" b="0" i="0" u="none" strike="noStrike" cap="none">
                          <a:solidFill>
                            <a:schemeClr val="dk1"/>
                          </a:solidFill>
                          <a:latin typeface="+mn-lt"/>
                          <a:ea typeface="+mn-ea"/>
                          <a:cs typeface="+mn-cs"/>
                          <a:sym typeface="Arial"/>
                        </a:rPr>
                        <a:t>154</a:t>
                      </a:r>
                    </a:p>
                  </a:txBody>
                  <a:tcPr marL="9525" marR="9525" marT="9525" marB="0" anchor="ctr"/>
                </a:tc>
                <a:tc>
                  <a:txBody>
                    <a:bodyPr/>
                    <a:lstStyle/>
                    <a:p>
                      <a:pPr algn="ctr" fontAlgn="ctr"/>
                      <a:r>
                        <a:rPr lang="ru-RU" sz="900" b="0" i="0" u="none" strike="noStrike" cap="none">
                          <a:solidFill>
                            <a:schemeClr val="dk1"/>
                          </a:solidFill>
                          <a:latin typeface="+mn-lt"/>
                          <a:ea typeface="+mn-ea"/>
                          <a:cs typeface="+mn-cs"/>
                          <a:sym typeface="Arial"/>
                        </a:rPr>
                        <a:t>166</a:t>
                      </a:r>
                    </a:p>
                  </a:txBody>
                  <a:tcPr marL="9525" marR="9525" marT="9525" marB="0" anchor="ctr"/>
                </a:tc>
                <a:tc>
                  <a:txBody>
                    <a:bodyPr/>
                    <a:lstStyle/>
                    <a:p>
                      <a:pPr algn="ctr" fontAlgn="ctr"/>
                      <a:r>
                        <a:rPr lang="ru-RU" sz="1050" b="1" i="0" u="none" strike="noStrike" cap="none">
                          <a:solidFill>
                            <a:schemeClr val="dk1"/>
                          </a:solidFill>
                          <a:latin typeface="+mn-lt"/>
                          <a:ea typeface="+mn-ea"/>
                          <a:cs typeface="+mn-cs"/>
                          <a:sym typeface="Arial"/>
                        </a:rPr>
                        <a:t>2,9%</a:t>
                      </a:r>
                    </a:p>
                  </a:txBody>
                  <a:tcPr marL="9525" marR="9525" marT="9525" marB="0" anchor="ctr"/>
                </a:tc>
                <a:extLst>
                  <a:ext uri="{0D108BD9-81ED-4DB2-BD59-A6C34878D82A}">
                    <a16:rowId xmlns:a16="http://schemas.microsoft.com/office/drawing/2014/main" val="2855516078"/>
                  </a:ext>
                </a:extLst>
              </a:tr>
              <a:tr h="252035">
                <a:tc vMerge="1">
                  <a:txBody>
                    <a:bodyPr/>
                    <a:lstStyle/>
                    <a:p>
                      <a:endParaRPr lang="ru-KZ" sz="1100" dirty="0"/>
                    </a:p>
                  </a:txBody>
                  <a:tcPr/>
                </a:tc>
                <a:tc>
                  <a:txBody>
                    <a:bodyPr/>
                    <a:lstStyle/>
                    <a:p>
                      <a:pPr marL="72000" marR="0" algn="l" rtl="0" eaLnBrk="1" fontAlgn="b" hangingPunct="1">
                        <a:lnSpc>
                          <a:spcPct val="100000"/>
                        </a:lnSpc>
                        <a:spcBef>
                          <a:spcPts val="0"/>
                        </a:spcBef>
                        <a:spcAft>
                          <a:spcPts val="0"/>
                        </a:spcAft>
                        <a:buNone/>
                      </a:pPr>
                      <a:r>
                        <a:rPr lang="ru-RU" sz="800" b="0" i="0" u="none" strike="noStrike" cap="none" dirty="0">
                          <a:solidFill>
                            <a:schemeClr val="dk1"/>
                          </a:solidFill>
                          <a:latin typeface="+mn-lt"/>
                          <a:ea typeface="+mn-ea"/>
                          <a:cs typeface="+mn-cs"/>
                          <a:sym typeface="Arial"/>
                        </a:rPr>
                        <a:t>5 </a:t>
                      </a:r>
                      <a:r>
                        <a:rPr lang="ru-RU" sz="800" b="0" i="0" u="none" strike="noStrike" cap="none" dirty="0" err="1">
                          <a:solidFill>
                            <a:schemeClr val="dk1"/>
                          </a:solidFill>
                          <a:latin typeface="+mn-lt"/>
                          <a:ea typeface="+mn-ea"/>
                          <a:cs typeface="+mn-cs"/>
                          <a:sym typeface="Arial"/>
                        </a:rPr>
                        <a:t>Күтім</a:t>
                      </a:r>
                      <a:r>
                        <a:rPr lang="ru-RU" sz="800" b="0" i="0" u="none" strike="noStrike" cap="none" dirty="0">
                          <a:solidFill>
                            <a:schemeClr val="dk1"/>
                          </a:solidFill>
                          <a:latin typeface="+mn-lt"/>
                          <a:ea typeface="+mn-ea"/>
                          <a:cs typeface="+mn-cs"/>
                          <a:sym typeface="Arial"/>
                        </a:rPr>
                        <a:t> </a:t>
                      </a:r>
                      <a:r>
                        <a:rPr lang="ru-RU" sz="800" b="0" i="0" u="none" strike="noStrike" cap="none" dirty="0" err="1">
                          <a:solidFill>
                            <a:schemeClr val="dk1"/>
                          </a:solidFill>
                          <a:latin typeface="+mn-lt"/>
                          <a:ea typeface="+mn-ea"/>
                          <a:cs typeface="+mn-cs"/>
                          <a:sym typeface="Arial"/>
                        </a:rPr>
                        <a:t>жөніндегі</a:t>
                      </a:r>
                      <a:r>
                        <a:rPr lang="ru-RU" sz="800" b="0" i="0" u="none" strike="noStrike" cap="none" dirty="0">
                          <a:solidFill>
                            <a:schemeClr val="dk1"/>
                          </a:solidFill>
                          <a:latin typeface="+mn-lt"/>
                          <a:ea typeface="+mn-ea"/>
                          <a:cs typeface="+mn-cs"/>
                          <a:sym typeface="Arial"/>
                        </a:rPr>
                        <a:t> орта </a:t>
                      </a:r>
                      <a:r>
                        <a:rPr lang="ru-RU" sz="800" b="0" i="0" u="none" strike="noStrike" cap="none" dirty="0" err="1">
                          <a:solidFill>
                            <a:schemeClr val="dk1"/>
                          </a:solidFill>
                          <a:latin typeface="+mn-lt"/>
                          <a:ea typeface="+mn-ea"/>
                          <a:cs typeface="+mn-cs"/>
                          <a:sym typeface="Arial"/>
                        </a:rPr>
                        <a:t>медициналық</a:t>
                      </a:r>
                      <a:r>
                        <a:rPr lang="ru-RU" sz="800" b="0" i="0" u="none" strike="noStrike" cap="none" dirty="0">
                          <a:solidFill>
                            <a:schemeClr val="dk1"/>
                          </a:solidFill>
                          <a:latin typeface="+mn-lt"/>
                          <a:ea typeface="+mn-ea"/>
                          <a:cs typeface="+mn-cs"/>
                          <a:sym typeface="Arial"/>
                        </a:rPr>
                        <a:t> персонал</a:t>
                      </a:r>
                    </a:p>
                  </a:txBody>
                  <a:tcPr marL="9525" marR="9525" marT="9525" marB="0" anchor="ctr">
                    <a:lnB w="28575" cap="flat" cmpd="sng" algn="ctr">
                      <a:solidFill>
                        <a:schemeClr val="bg2"/>
                      </a:solidFill>
                      <a:prstDash val="solid"/>
                      <a:round/>
                      <a:headEnd type="none" w="med" len="med"/>
                      <a:tailEnd type="none" w="med" len="med"/>
                    </a:lnB>
                  </a:tcPr>
                </a:tc>
                <a:tc>
                  <a:txBody>
                    <a:bodyPr/>
                    <a:lstStyle/>
                    <a:p>
                      <a:pPr algn="ctr" fontAlgn="b"/>
                      <a:r>
                        <a:rPr lang="ru-RU" sz="900" b="0" i="1" u="none" strike="noStrike" cap="none">
                          <a:solidFill>
                            <a:schemeClr val="dk1"/>
                          </a:solidFill>
                          <a:latin typeface="+mn-lt"/>
                          <a:ea typeface="+mn-ea"/>
                          <a:cs typeface="+mn-cs"/>
                          <a:sym typeface="Arial"/>
                        </a:rPr>
                        <a:t>3221-0</a:t>
                      </a:r>
                    </a:p>
                  </a:txBody>
                  <a:tcPr marL="9525" marR="9525" marT="9525" marB="0" anchor="ctr">
                    <a:lnB w="28575" cap="flat" cmpd="sng" algn="ctr">
                      <a:solidFill>
                        <a:schemeClr val="bg2"/>
                      </a:solidFill>
                      <a:prstDash val="solid"/>
                      <a:round/>
                      <a:headEnd type="none" w="med" len="med"/>
                      <a:tailEnd type="none" w="med" len="med"/>
                    </a:lnB>
                  </a:tcPr>
                </a:tc>
                <a:tc>
                  <a:txBody>
                    <a:bodyPr/>
                    <a:lstStyle/>
                    <a:p>
                      <a:pPr algn="ctr" fontAlgn="ctr"/>
                      <a:r>
                        <a:rPr lang="ru-RU" sz="1050" b="1" i="0" u="none" strike="noStrike" cap="none">
                          <a:solidFill>
                            <a:schemeClr val="dk1"/>
                          </a:solidFill>
                          <a:latin typeface="+mn-lt"/>
                          <a:ea typeface="+mn-ea"/>
                          <a:cs typeface="+mn-cs"/>
                          <a:sym typeface="Arial"/>
                        </a:rPr>
                        <a:t>489</a:t>
                      </a:r>
                    </a:p>
                  </a:txBody>
                  <a:tcPr marL="9525" marR="9525" marT="9525" marB="0" anchor="ctr">
                    <a:lnB w="28575" cap="flat" cmpd="sng" algn="ctr">
                      <a:solidFill>
                        <a:schemeClr val="bg2"/>
                      </a:solidFill>
                      <a:prstDash val="solid"/>
                      <a:round/>
                      <a:headEnd type="none" w="med" len="med"/>
                      <a:tailEnd type="none" w="med" len="med"/>
                    </a:lnB>
                  </a:tcPr>
                </a:tc>
                <a:tc>
                  <a:txBody>
                    <a:bodyPr/>
                    <a:lstStyle/>
                    <a:p>
                      <a:pPr algn="ctr" fontAlgn="ctr"/>
                      <a:r>
                        <a:rPr lang="ru-RU" sz="900" b="0" i="0" u="none" strike="noStrike" cap="none">
                          <a:solidFill>
                            <a:schemeClr val="dk1"/>
                          </a:solidFill>
                          <a:latin typeface="+mn-lt"/>
                          <a:ea typeface="+mn-ea"/>
                          <a:cs typeface="+mn-cs"/>
                          <a:sym typeface="Arial"/>
                        </a:rPr>
                        <a:t>96</a:t>
                      </a:r>
                    </a:p>
                  </a:txBody>
                  <a:tcPr marL="9525" marR="9525" marT="9525" marB="0" anchor="ctr">
                    <a:lnB w="28575" cap="flat" cmpd="sng" algn="ctr">
                      <a:solidFill>
                        <a:schemeClr val="bg2"/>
                      </a:solidFill>
                      <a:prstDash val="solid"/>
                      <a:round/>
                      <a:headEnd type="none" w="med" len="med"/>
                      <a:tailEnd type="none" w="med" len="med"/>
                    </a:lnB>
                  </a:tcPr>
                </a:tc>
                <a:tc>
                  <a:txBody>
                    <a:bodyPr/>
                    <a:lstStyle/>
                    <a:p>
                      <a:pPr algn="ctr" fontAlgn="ctr"/>
                      <a:r>
                        <a:rPr lang="ru-RU" sz="900" b="0" i="0" u="none" strike="noStrike" cap="none">
                          <a:solidFill>
                            <a:schemeClr val="dk1"/>
                          </a:solidFill>
                          <a:latin typeface="+mn-lt"/>
                          <a:ea typeface="+mn-ea"/>
                          <a:cs typeface="+mn-cs"/>
                          <a:sym typeface="Arial"/>
                        </a:rPr>
                        <a:t>89</a:t>
                      </a:r>
                    </a:p>
                  </a:txBody>
                  <a:tcPr marL="9525" marR="9525" marT="9525" marB="0" anchor="ctr">
                    <a:lnB w="28575" cap="flat" cmpd="sng" algn="ctr">
                      <a:solidFill>
                        <a:schemeClr val="bg2"/>
                      </a:solidFill>
                      <a:prstDash val="solid"/>
                      <a:round/>
                      <a:headEnd type="none" w="med" len="med"/>
                      <a:tailEnd type="none" w="med" len="med"/>
                    </a:lnB>
                  </a:tcPr>
                </a:tc>
                <a:tc>
                  <a:txBody>
                    <a:bodyPr/>
                    <a:lstStyle/>
                    <a:p>
                      <a:pPr algn="ctr" fontAlgn="ctr"/>
                      <a:r>
                        <a:rPr lang="ru-RU" sz="900" b="0" i="0" u="none" strike="noStrike" cap="none">
                          <a:solidFill>
                            <a:schemeClr val="dk1"/>
                          </a:solidFill>
                          <a:latin typeface="+mn-lt"/>
                          <a:ea typeface="+mn-ea"/>
                          <a:cs typeface="+mn-cs"/>
                          <a:sym typeface="Arial"/>
                        </a:rPr>
                        <a:t>113</a:t>
                      </a:r>
                    </a:p>
                  </a:txBody>
                  <a:tcPr marL="9525" marR="9525" marT="9525" marB="0" anchor="ctr">
                    <a:lnB w="28575" cap="flat" cmpd="sng" algn="ctr">
                      <a:solidFill>
                        <a:schemeClr val="bg2"/>
                      </a:solidFill>
                      <a:prstDash val="solid"/>
                      <a:round/>
                      <a:headEnd type="none" w="med" len="med"/>
                      <a:tailEnd type="none" w="med" len="med"/>
                    </a:lnB>
                  </a:tcPr>
                </a:tc>
                <a:tc>
                  <a:txBody>
                    <a:bodyPr/>
                    <a:lstStyle/>
                    <a:p>
                      <a:pPr algn="ctr" fontAlgn="ctr"/>
                      <a:r>
                        <a:rPr lang="ru-RU" sz="900" b="0" i="0" u="none" strike="noStrike" cap="none">
                          <a:solidFill>
                            <a:schemeClr val="dk1"/>
                          </a:solidFill>
                          <a:latin typeface="+mn-lt"/>
                          <a:ea typeface="+mn-ea"/>
                          <a:cs typeface="+mn-cs"/>
                          <a:sym typeface="Arial"/>
                        </a:rPr>
                        <a:t>191</a:t>
                      </a:r>
                    </a:p>
                  </a:txBody>
                  <a:tcPr marL="9525" marR="9525" marT="9525" marB="0" anchor="ctr">
                    <a:lnB w="28575" cap="flat" cmpd="sng" algn="ctr">
                      <a:solidFill>
                        <a:schemeClr val="bg2"/>
                      </a:solidFill>
                      <a:prstDash val="solid"/>
                      <a:round/>
                      <a:headEnd type="none" w="med" len="med"/>
                      <a:tailEnd type="none" w="med" len="med"/>
                    </a:lnB>
                  </a:tcPr>
                </a:tc>
                <a:tc>
                  <a:txBody>
                    <a:bodyPr/>
                    <a:lstStyle/>
                    <a:p>
                      <a:pPr algn="ctr" fontAlgn="ctr"/>
                      <a:r>
                        <a:rPr lang="ru-RU" sz="1050" b="1" i="0" u="none" strike="noStrike" cap="none" dirty="0">
                          <a:solidFill>
                            <a:schemeClr val="dk1"/>
                          </a:solidFill>
                          <a:latin typeface="+mn-lt"/>
                          <a:ea typeface="+mn-ea"/>
                          <a:cs typeface="+mn-cs"/>
                          <a:sym typeface="Arial"/>
                        </a:rPr>
                        <a:t>2,1%</a:t>
                      </a:r>
                    </a:p>
                  </a:txBody>
                  <a:tcPr marL="9525" marR="9525" marT="9525" marB="0" anchor="ctr">
                    <a:lnB w="28575" cap="flat" cmpd="sng" algn="ctr">
                      <a:solidFill>
                        <a:schemeClr val="bg2"/>
                      </a:solidFill>
                      <a:prstDash val="solid"/>
                      <a:round/>
                      <a:headEnd type="none" w="med" len="med"/>
                      <a:tailEnd type="none" w="med" len="med"/>
                    </a:lnB>
                  </a:tcPr>
                </a:tc>
                <a:extLst>
                  <a:ext uri="{0D108BD9-81ED-4DB2-BD59-A6C34878D82A}">
                    <a16:rowId xmlns:a16="http://schemas.microsoft.com/office/drawing/2014/main" val="1891601564"/>
                  </a:ext>
                </a:extLst>
              </a:tr>
              <a:tr h="252035">
                <a:tc rowSpan="5">
                  <a:txBody>
                    <a:bodyPr/>
                    <a:lstStyle/>
                    <a:p>
                      <a:pPr algn="ctr"/>
                      <a:r>
                        <a:rPr lang="ru-RU" sz="1100" dirty="0"/>
                        <a:t>2020</a:t>
                      </a:r>
                      <a:endParaRPr lang="ru-KZ" sz="1100" dirty="0"/>
                    </a:p>
                  </a:txBody>
                  <a:tcPr anchor="ctr">
                    <a:lnT w="28575" cap="flat" cmpd="sng" algn="ctr">
                      <a:solidFill>
                        <a:schemeClr val="bg2"/>
                      </a:solidFill>
                      <a:prstDash val="solid"/>
                      <a:round/>
                      <a:headEnd type="none" w="med" len="med"/>
                      <a:tailEnd type="none" w="med" len="med"/>
                    </a:lnT>
                    <a:lnB w="28575" cap="flat" cmpd="sng" algn="ctr">
                      <a:solidFill>
                        <a:schemeClr val="bg2"/>
                      </a:solidFill>
                      <a:prstDash val="solid"/>
                      <a:round/>
                      <a:headEnd type="none" w="med" len="med"/>
                      <a:tailEnd type="none" w="med" len="med"/>
                    </a:lnB>
                  </a:tcPr>
                </a:tc>
                <a:tc>
                  <a:txBody>
                    <a:bodyPr/>
                    <a:lstStyle/>
                    <a:p>
                      <a:pPr marL="72000" marR="0" algn="l" rtl="0" eaLnBrk="1" fontAlgn="b" hangingPunct="1">
                        <a:lnSpc>
                          <a:spcPct val="100000"/>
                        </a:lnSpc>
                        <a:spcBef>
                          <a:spcPts val="0"/>
                        </a:spcBef>
                        <a:spcAft>
                          <a:spcPts val="0"/>
                        </a:spcAft>
                        <a:buNone/>
                      </a:pPr>
                      <a:r>
                        <a:rPr lang="ru-RU" sz="800" b="0" i="0" u="none" strike="noStrike" cap="none" dirty="0">
                          <a:solidFill>
                            <a:schemeClr val="dk1"/>
                          </a:solidFill>
                          <a:latin typeface="+mn-lt"/>
                          <a:ea typeface="+mn-ea"/>
                          <a:cs typeface="+mn-cs"/>
                          <a:sym typeface="Arial"/>
                        </a:rPr>
                        <a:t>1 </a:t>
                      </a:r>
                      <a:r>
                        <a:rPr lang="ru-RU" sz="800" b="0" i="0" u="none" strike="noStrike" cap="none" dirty="0" err="1">
                          <a:solidFill>
                            <a:schemeClr val="dk1"/>
                          </a:solidFill>
                          <a:latin typeface="+mn-lt"/>
                          <a:ea typeface="+mn-ea"/>
                          <a:cs typeface="+mn-cs"/>
                          <a:sym typeface="Arial"/>
                        </a:rPr>
                        <a:t>Басқа</a:t>
                      </a:r>
                      <a:r>
                        <a:rPr lang="ru-RU" sz="800" b="0" i="0" u="none" strike="noStrike" cap="none" dirty="0">
                          <a:solidFill>
                            <a:schemeClr val="dk1"/>
                          </a:solidFill>
                          <a:latin typeface="+mn-lt"/>
                          <a:ea typeface="+mn-ea"/>
                          <a:cs typeface="+mn-cs"/>
                          <a:sym typeface="Arial"/>
                        </a:rPr>
                        <a:t> да </a:t>
                      </a:r>
                      <a:r>
                        <a:rPr lang="ru-RU" sz="800" b="0" i="0" u="none" strike="noStrike" cap="none" dirty="0" err="1">
                          <a:solidFill>
                            <a:schemeClr val="dk1"/>
                          </a:solidFill>
                          <a:latin typeface="+mn-lt"/>
                          <a:ea typeface="+mn-ea"/>
                          <a:cs typeface="+mn-cs"/>
                          <a:sym typeface="Arial"/>
                        </a:rPr>
                        <a:t>біліктілігі</a:t>
                      </a:r>
                      <a:r>
                        <a:rPr lang="ru-RU" sz="800" b="0" i="0" u="none" strike="noStrike" cap="none" dirty="0">
                          <a:solidFill>
                            <a:schemeClr val="dk1"/>
                          </a:solidFill>
                          <a:latin typeface="+mn-lt"/>
                          <a:ea typeface="+mn-ea"/>
                          <a:cs typeface="+mn-cs"/>
                          <a:sym typeface="Arial"/>
                        </a:rPr>
                        <a:t> </a:t>
                      </a:r>
                      <a:r>
                        <a:rPr lang="ru-RU" sz="800" b="0" i="0" u="none" strike="noStrike" cap="none" dirty="0" err="1">
                          <a:solidFill>
                            <a:schemeClr val="dk1"/>
                          </a:solidFill>
                          <a:latin typeface="+mn-lt"/>
                          <a:ea typeface="+mn-ea"/>
                          <a:cs typeface="+mn-cs"/>
                          <a:sym typeface="Arial"/>
                        </a:rPr>
                        <a:t>жоқ</a:t>
                      </a:r>
                      <a:r>
                        <a:rPr lang="ru-RU" sz="800" b="0" i="0" u="none" strike="noStrike" cap="none" dirty="0">
                          <a:solidFill>
                            <a:schemeClr val="dk1"/>
                          </a:solidFill>
                          <a:latin typeface="+mn-lt"/>
                          <a:ea typeface="+mn-ea"/>
                          <a:cs typeface="+mn-cs"/>
                          <a:sym typeface="Arial"/>
                        </a:rPr>
                        <a:t> </a:t>
                      </a:r>
                      <a:r>
                        <a:rPr lang="ru-RU" sz="800" b="0" i="0" u="none" strike="noStrike" cap="none" dirty="0" err="1">
                          <a:solidFill>
                            <a:schemeClr val="dk1"/>
                          </a:solidFill>
                          <a:latin typeface="+mn-lt"/>
                          <a:ea typeface="+mn-ea"/>
                          <a:cs typeface="+mn-cs"/>
                          <a:sym typeface="Arial"/>
                        </a:rPr>
                        <a:t>жұмысшылар</a:t>
                      </a:r>
                      <a:endParaRPr lang="ru-RU" sz="800" b="0" i="0" u="none" strike="noStrike" cap="none" dirty="0">
                        <a:solidFill>
                          <a:schemeClr val="dk1"/>
                        </a:solidFill>
                        <a:latin typeface="+mn-lt"/>
                        <a:ea typeface="+mn-ea"/>
                        <a:cs typeface="+mn-cs"/>
                        <a:sym typeface="Arial"/>
                      </a:endParaRPr>
                    </a:p>
                  </a:txBody>
                  <a:tcPr marL="9525" marR="9525" marT="9525" marB="0" anchor="ctr">
                    <a:lnT w="28575" cap="flat" cmpd="sng" algn="ctr">
                      <a:solidFill>
                        <a:schemeClr val="bg2"/>
                      </a:solidFill>
                      <a:prstDash val="solid"/>
                      <a:round/>
                      <a:headEnd type="none" w="med" len="med"/>
                      <a:tailEnd type="none" w="med" len="med"/>
                    </a:lnT>
                  </a:tcPr>
                </a:tc>
                <a:tc>
                  <a:txBody>
                    <a:bodyPr/>
                    <a:lstStyle/>
                    <a:p>
                      <a:pPr algn="ctr" fontAlgn="b"/>
                      <a:r>
                        <a:rPr lang="ru-RU" sz="900" b="0" i="1" u="none" strike="noStrike" cap="none">
                          <a:solidFill>
                            <a:schemeClr val="dk1"/>
                          </a:solidFill>
                          <a:latin typeface="+mn-lt"/>
                          <a:ea typeface="+mn-ea"/>
                          <a:cs typeface="+mn-cs"/>
                          <a:sym typeface="Arial"/>
                        </a:rPr>
                        <a:t>9629-9</a:t>
                      </a:r>
                    </a:p>
                  </a:txBody>
                  <a:tcPr marL="9525" marR="9525" marT="9525" marB="0" anchor="ctr">
                    <a:lnT w="28575" cap="flat" cmpd="sng" algn="ctr">
                      <a:solidFill>
                        <a:schemeClr val="bg2"/>
                      </a:solidFill>
                      <a:prstDash val="solid"/>
                      <a:round/>
                      <a:headEnd type="none" w="med" len="med"/>
                      <a:tailEnd type="none" w="med" len="med"/>
                    </a:lnT>
                  </a:tcPr>
                </a:tc>
                <a:tc>
                  <a:txBody>
                    <a:bodyPr/>
                    <a:lstStyle/>
                    <a:p>
                      <a:pPr algn="ctr" fontAlgn="ctr"/>
                      <a:r>
                        <a:rPr lang="ru-RU" sz="1050" b="1" i="0" u="none" strike="noStrike" cap="none">
                          <a:solidFill>
                            <a:schemeClr val="dk1"/>
                          </a:solidFill>
                          <a:latin typeface="+mn-lt"/>
                          <a:ea typeface="+mn-ea"/>
                          <a:cs typeface="+mn-cs"/>
                          <a:sym typeface="Arial"/>
                        </a:rPr>
                        <a:t>4 737</a:t>
                      </a:r>
                    </a:p>
                  </a:txBody>
                  <a:tcPr marL="9525" marR="9525" marT="9525" marB="0" anchor="ctr">
                    <a:lnT w="28575" cap="flat" cmpd="sng" algn="ctr">
                      <a:solidFill>
                        <a:schemeClr val="bg2"/>
                      </a:solidFill>
                      <a:prstDash val="solid"/>
                      <a:round/>
                      <a:headEnd type="none" w="med" len="med"/>
                      <a:tailEnd type="none" w="med" len="med"/>
                    </a:lnT>
                  </a:tcPr>
                </a:tc>
                <a:tc>
                  <a:txBody>
                    <a:bodyPr/>
                    <a:lstStyle/>
                    <a:p>
                      <a:pPr algn="ctr" fontAlgn="ctr"/>
                      <a:r>
                        <a:rPr lang="ru-RU" sz="900" b="0" i="0" u="none" strike="noStrike" cap="none">
                          <a:solidFill>
                            <a:schemeClr val="dk1"/>
                          </a:solidFill>
                          <a:latin typeface="+mn-lt"/>
                          <a:ea typeface="+mn-ea"/>
                          <a:cs typeface="+mn-cs"/>
                          <a:sym typeface="Arial"/>
                        </a:rPr>
                        <a:t>216</a:t>
                      </a:r>
                    </a:p>
                  </a:txBody>
                  <a:tcPr marL="9525" marR="9525" marT="9525" marB="0" anchor="ctr">
                    <a:lnT w="28575" cap="flat" cmpd="sng" algn="ctr">
                      <a:solidFill>
                        <a:schemeClr val="bg2"/>
                      </a:solidFill>
                      <a:prstDash val="solid"/>
                      <a:round/>
                      <a:headEnd type="none" w="med" len="med"/>
                      <a:tailEnd type="none" w="med" len="med"/>
                    </a:lnT>
                  </a:tcPr>
                </a:tc>
                <a:tc>
                  <a:txBody>
                    <a:bodyPr/>
                    <a:lstStyle/>
                    <a:p>
                      <a:pPr algn="ctr" fontAlgn="ctr"/>
                      <a:r>
                        <a:rPr lang="ru-RU" sz="900" b="0" i="0" u="none" strike="noStrike" cap="none" dirty="0">
                          <a:solidFill>
                            <a:schemeClr val="dk1"/>
                          </a:solidFill>
                          <a:latin typeface="+mn-lt"/>
                          <a:ea typeface="+mn-ea"/>
                          <a:cs typeface="+mn-cs"/>
                          <a:sym typeface="Arial"/>
                        </a:rPr>
                        <a:t>2 287</a:t>
                      </a:r>
                    </a:p>
                  </a:txBody>
                  <a:tcPr marL="9525" marR="9525" marT="9525" marB="0" anchor="ctr">
                    <a:lnT w="28575" cap="flat" cmpd="sng" algn="ctr">
                      <a:solidFill>
                        <a:schemeClr val="bg2"/>
                      </a:solidFill>
                      <a:prstDash val="solid"/>
                      <a:round/>
                      <a:headEnd type="none" w="med" len="med"/>
                      <a:tailEnd type="none" w="med" len="med"/>
                    </a:lnT>
                  </a:tcPr>
                </a:tc>
                <a:tc>
                  <a:txBody>
                    <a:bodyPr/>
                    <a:lstStyle/>
                    <a:p>
                      <a:pPr algn="ctr" fontAlgn="ctr"/>
                      <a:r>
                        <a:rPr lang="ru-RU" sz="900" b="0" i="0" u="none" strike="noStrike" cap="none">
                          <a:solidFill>
                            <a:schemeClr val="dk1"/>
                          </a:solidFill>
                          <a:latin typeface="+mn-lt"/>
                          <a:ea typeface="+mn-ea"/>
                          <a:cs typeface="+mn-cs"/>
                          <a:sym typeface="Arial"/>
                        </a:rPr>
                        <a:t>1 177</a:t>
                      </a:r>
                    </a:p>
                  </a:txBody>
                  <a:tcPr marL="9525" marR="9525" marT="9525" marB="0" anchor="ctr">
                    <a:lnT w="28575" cap="flat" cmpd="sng" algn="ctr">
                      <a:solidFill>
                        <a:schemeClr val="bg2"/>
                      </a:solidFill>
                      <a:prstDash val="solid"/>
                      <a:round/>
                      <a:headEnd type="none" w="med" len="med"/>
                      <a:tailEnd type="none" w="med" len="med"/>
                    </a:lnT>
                  </a:tcPr>
                </a:tc>
                <a:tc>
                  <a:txBody>
                    <a:bodyPr/>
                    <a:lstStyle/>
                    <a:p>
                      <a:pPr algn="ctr" fontAlgn="ctr"/>
                      <a:r>
                        <a:rPr lang="ru-RU" sz="900" b="0" i="0" u="none" strike="noStrike" cap="none">
                          <a:solidFill>
                            <a:schemeClr val="dk1"/>
                          </a:solidFill>
                          <a:latin typeface="+mn-lt"/>
                          <a:ea typeface="+mn-ea"/>
                          <a:cs typeface="+mn-cs"/>
                          <a:sym typeface="Arial"/>
                        </a:rPr>
                        <a:t>1 057</a:t>
                      </a:r>
                    </a:p>
                  </a:txBody>
                  <a:tcPr marL="9525" marR="9525" marT="9525" marB="0" anchor="ctr">
                    <a:lnT w="28575" cap="flat" cmpd="sng" algn="ctr">
                      <a:solidFill>
                        <a:schemeClr val="bg2"/>
                      </a:solidFill>
                      <a:prstDash val="solid"/>
                      <a:round/>
                      <a:headEnd type="none" w="med" len="med"/>
                      <a:tailEnd type="none" w="med" len="med"/>
                    </a:lnT>
                  </a:tcPr>
                </a:tc>
                <a:tc>
                  <a:txBody>
                    <a:bodyPr/>
                    <a:lstStyle/>
                    <a:p>
                      <a:pPr algn="ctr" fontAlgn="ctr"/>
                      <a:r>
                        <a:rPr lang="ru-RU" sz="1050" b="1" i="0" u="none" strike="noStrike" cap="none">
                          <a:solidFill>
                            <a:schemeClr val="dk1"/>
                          </a:solidFill>
                          <a:latin typeface="+mn-lt"/>
                          <a:ea typeface="+mn-ea"/>
                          <a:cs typeface="+mn-cs"/>
                          <a:sym typeface="Arial"/>
                        </a:rPr>
                        <a:t>17,6%</a:t>
                      </a:r>
                    </a:p>
                  </a:txBody>
                  <a:tcPr marL="9525" marR="9525" marT="9525" marB="0" anchor="ctr">
                    <a:lnT w="28575" cap="flat" cmpd="sng" algn="ctr">
                      <a:solidFill>
                        <a:schemeClr val="bg2"/>
                      </a:solidFill>
                      <a:prstDash val="solid"/>
                      <a:round/>
                      <a:headEnd type="none" w="med" len="med"/>
                      <a:tailEnd type="none" w="med" len="med"/>
                    </a:lnT>
                  </a:tcPr>
                </a:tc>
                <a:extLst>
                  <a:ext uri="{0D108BD9-81ED-4DB2-BD59-A6C34878D82A}">
                    <a16:rowId xmlns:a16="http://schemas.microsoft.com/office/drawing/2014/main" val="1385719993"/>
                  </a:ext>
                </a:extLst>
              </a:tr>
              <a:tr h="252035">
                <a:tc vMerge="1">
                  <a:txBody>
                    <a:bodyPr/>
                    <a:lstStyle/>
                    <a:p>
                      <a:endParaRPr lang="ru-KZ" sz="1100" dirty="0"/>
                    </a:p>
                  </a:txBody>
                  <a:tcPr/>
                </a:tc>
                <a:tc>
                  <a:txBody>
                    <a:bodyPr/>
                    <a:lstStyle/>
                    <a:p>
                      <a:pPr marL="72000" marR="0" algn="l" rtl="0" eaLnBrk="1" fontAlgn="b" hangingPunct="1">
                        <a:lnSpc>
                          <a:spcPct val="100000"/>
                        </a:lnSpc>
                        <a:spcBef>
                          <a:spcPts val="0"/>
                        </a:spcBef>
                        <a:spcAft>
                          <a:spcPts val="0"/>
                        </a:spcAft>
                        <a:buNone/>
                      </a:pPr>
                      <a:r>
                        <a:rPr lang="ru-RU" sz="800" b="0" i="0" u="none" strike="noStrike" cap="none" dirty="0">
                          <a:solidFill>
                            <a:schemeClr val="dk1"/>
                          </a:solidFill>
                          <a:latin typeface="+mn-lt"/>
                          <a:ea typeface="+mn-ea"/>
                          <a:cs typeface="+mn-cs"/>
                          <a:sym typeface="Arial"/>
                        </a:rPr>
                        <a:t>2 Аула </a:t>
                      </a:r>
                      <a:r>
                        <a:rPr lang="ru-RU" sz="800" b="0" i="0" u="none" strike="noStrike" cap="none" dirty="0" err="1">
                          <a:solidFill>
                            <a:schemeClr val="dk1"/>
                          </a:solidFill>
                          <a:latin typeface="+mn-lt"/>
                          <a:ea typeface="+mn-ea"/>
                          <a:cs typeface="+mn-cs"/>
                          <a:sym typeface="Arial"/>
                        </a:rPr>
                        <a:t>сыпырушылар</a:t>
                      </a:r>
                      <a:r>
                        <a:rPr lang="ru-RU" sz="800" b="0" i="0" u="none" strike="noStrike" cap="none" dirty="0">
                          <a:solidFill>
                            <a:schemeClr val="dk1"/>
                          </a:solidFill>
                          <a:latin typeface="+mn-lt"/>
                          <a:ea typeface="+mn-ea"/>
                          <a:cs typeface="+mn-cs"/>
                          <a:sym typeface="Arial"/>
                        </a:rPr>
                        <a:t> </a:t>
                      </a:r>
                      <a:r>
                        <a:rPr lang="ru-RU" sz="800" b="0" i="0" u="none" strike="noStrike" cap="none" dirty="0" err="1">
                          <a:solidFill>
                            <a:schemeClr val="dk1"/>
                          </a:solidFill>
                          <a:latin typeface="+mn-lt"/>
                          <a:ea typeface="+mn-ea"/>
                          <a:cs typeface="+mn-cs"/>
                          <a:sym typeface="Arial"/>
                        </a:rPr>
                        <a:t>және</a:t>
                      </a:r>
                      <a:r>
                        <a:rPr lang="ru-RU" sz="800" b="0" i="0" u="none" strike="noStrike" cap="none" dirty="0">
                          <a:solidFill>
                            <a:schemeClr val="dk1"/>
                          </a:solidFill>
                          <a:latin typeface="+mn-lt"/>
                          <a:ea typeface="+mn-ea"/>
                          <a:cs typeface="+mn-cs"/>
                          <a:sym typeface="Arial"/>
                        </a:rPr>
                        <a:t> </a:t>
                      </a:r>
                      <a:r>
                        <a:rPr lang="ru-RU" sz="800" b="0" i="0" u="none" strike="noStrike" cap="none" dirty="0" err="1">
                          <a:solidFill>
                            <a:schemeClr val="dk1"/>
                          </a:solidFill>
                          <a:latin typeface="+mn-lt"/>
                          <a:ea typeface="+mn-ea"/>
                          <a:cs typeface="+mn-cs"/>
                          <a:sym typeface="Arial"/>
                        </a:rPr>
                        <a:t>ашық</a:t>
                      </a:r>
                      <a:r>
                        <a:rPr lang="ru-RU" sz="800" b="0" i="0" u="none" strike="noStrike" cap="none" dirty="0">
                          <a:solidFill>
                            <a:schemeClr val="dk1"/>
                          </a:solidFill>
                          <a:latin typeface="+mn-lt"/>
                          <a:ea typeface="+mn-ea"/>
                          <a:cs typeface="+mn-cs"/>
                          <a:sym typeface="Arial"/>
                        </a:rPr>
                        <a:t> </a:t>
                      </a:r>
                      <a:r>
                        <a:rPr lang="ru-RU" sz="800" b="0" i="0" u="none" strike="noStrike" cap="none" dirty="0" err="1">
                          <a:solidFill>
                            <a:schemeClr val="dk1"/>
                          </a:solidFill>
                          <a:latin typeface="+mn-lt"/>
                          <a:ea typeface="+mn-ea"/>
                          <a:cs typeface="+mn-cs"/>
                          <a:sym typeface="Arial"/>
                        </a:rPr>
                        <a:t>аумақтарды</a:t>
                      </a:r>
                      <a:r>
                        <a:rPr lang="ru-RU" sz="800" b="0" i="0" u="none" strike="noStrike" cap="none" dirty="0">
                          <a:solidFill>
                            <a:schemeClr val="dk1"/>
                          </a:solidFill>
                          <a:latin typeface="+mn-lt"/>
                          <a:ea typeface="+mn-ea"/>
                          <a:cs typeface="+mn-cs"/>
                          <a:sym typeface="Arial"/>
                        </a:rPr>
                        <a:t> </a:t>
                      </a:r>
                      <a:r>
                        <a:rPr lang="ru-RU" sz="800" b="0" i="0" u="none" strike="noStrike" cap="none" dirty="0" err="1">
                          <a:solidFill>
                            <a:schemeClr val="dk1"/>
                          </a:solidFill>
                          <a:latin typeface="+mn-lt"/>
                          <a:ea typeface="+mn-ea"/>
                          <a:cs typeface="+mn-cs"/>
                          <a:sym typeface="Arial"/>
                        </a:rPr>
                        <a:t>тазалаушылар</a:t>
                      </a:r>
                      <a:endParaRPr lang="ru-RU" sz="800" b="0" i="0" u="none" strike="noStrike" cap="none" dirty="0">
                        <a:solidFill>
                          <a:schemeClr val="dk1"/>
                        </a:solidFill>
                        <a:latin typeface="+mn-lt"/>
                        <a:ea typeface="+mn-ea"/>
                        <a:cs typeface="+mn-cs"/>
                        <a:sym typeface="Arial"/>
                      </a:endParaRPr>
                    </a:p>
                  </a:txBody>
                  <a:tcPr marL="9525" marR="9525" marT="9525" marB="0" anchor="ctr"/>
                </a:tc>
                <a:tc>
                  <a:txBody>
                    <a:bodyPr/>
                    <a:lstStyle/>
                    <a:p>
                      <a:pPr algn="ctr" fontAlgn="b"/>
                      <a:r>
                        <a:rPr lang="ru-RU" sz="900" b="0" i="1" u="none" strike="noStrike" cap="none" dirty="0">
                          <a:solidFill>
                            <a:schemeClr val="dk1"/>
                          </a:solidFill>
                          <a:latin typeface="+mn-lt"/>
                          <a:ea typeface="+mn-ea"/>
                          <a:cs typeface="+mn-cs"/>
                          <a:sym typeface="Arial"/>
                        </a:rPr>
                        <a:t>9116-0</a:t>
                      </a:r>
                    </a:p>
                  </a:txBody>
                  <a:tcPr marL="9525" marR="9525" marT="9525" marB="0" anchor="ctr"/>
                </a:tc>
                <a:tc>
                  <a:txBody>
                    <a:bodyPr/>
                    <a:lstStyle/>
                    <a:p>
                      <a:pPr algn="ctr" fontAlgn="ctr"/>
                      <a:r>
                        <a:rPr lang="ru-RU" sz="1050" b="1" i="0" u="none" strike="noStrike" cap="none" dirty="0">
                          <a:solidFill>
                            <a:schemeClr val="dk1"/>
                          </a:solidFill>
                          <a:latin typeface="+mn-lt"/>
                          <a:ea typeface="+mn-ea"/>
                          <a:cs typeface="+mn-cs"/>
                          <a:sym typeface="Arial"/>
                        </a:rPr>
                        <a:t>1 892</a:t>
                      </a:r>
                    </a:p>
                  </a:txBody>
                  <a:tcPr marL="9525" marR="9525" marT="9525" marB="0" anchor="ctr"/>
                </a:tc>
                <a:tc>
                  <a:txBody>
                    <a:bodyPr/>
                    <a:lstStyle/>
                    <a:p>
                      <a:pPr algn="ctr" fontAlgn="ctr"/>
                      <a:r>
                        <a:rPr lang="ru-RU" sz="900" b="0" i="0" u="none" strike="noStrike" cap="none">
                          <a:solidFill>
                            <a:schemeClr val="dk1"/>
                          </a:solidFill>
                          <a:latin typeface="+mn-lt"/>
                          <a:ea typeface="+mn-ea"/>
                          <a:cs typeface="+mn-cs"/>
                          <a:sym typeface="Arial"/>
                        </a:rPr>
                        <a:t>1 041</a:t>
                      </a:r>
                    </a:p>
                  </a:txBody>
                  <a:tcPr marL="9525" marR="9525" marT="9525" marB="0" anchor="ctr"/>
                </a:tc>
                <a:tc>
                  <a:txBody>
                    <a:bodyPr/>
                    <a:lstStyle/>
                    <a:p>
                      <a:pPr algn="ctr" fontAlgn="ctr"/>
                      <a:r>
                        <a:rPr lang="ru-RU" sz="900" b="0" i="0" u="none" strike="noStrike" cap="none">
                          <a:solidFill>
                            <a:schemeClr val="dk1"/>
                          </a:solidFill>
                          <a:latin typeface="+mn-lt"/>
                          <a:ea typeface="+mn-ea"/>
                          <a:cs typeface="+mn-cs"/>
                          <a:sym typeface="Arial"/>
                        </a:rPr>
                        <a:t>588</a:t>
                      </a:r>
                    </a:p>
                  </a:txBody>
                  <a:tcPr marL="9525" marR="9525" marT="9525" marB="0" anchor="ctr"/>
                </a:tc>
                <a:tc>
                  <a:txBody>
                    <a:bodyPr/>
                    <a:lstStyle/>
                    <a:p>
                      <a:pPr algn="ctr" fontAlgn="ctr"/>
                      <a:r>
                        <a:rPr lang="ru-RU" sz="900" b="0" i="0" u="none" strike="noStrike" cap="none">
                          <a:solidFill>
                            <a:schemeClr val="dk1"/>
                          </a:solidFill>
                          <a:latin typeface="+mn-lt"/>
                          <a:ea typeface="+mn-ea"/>
                          <a:cs typeface="+mn-cs"/>
                          <a:sym typeface="Arial"/>
                        </a:rPr>
                        <a:t>106</a:t>
                      </a:r>
                    </a:p>
                  </a:txBody>
                  <a:tcPr marL="9525" marR="9525" marT="9525" marB="0" anchor="ctr"/>
                </a:tc>
                <a:tc>
                  <a:txBody>
                    <a:bodyPr/>
                    <a:lstStyle/>
                    <a:p>
                      <a:pPr algn="ctr" fontAlgn="ctr"/>
                      <a:r>
                        <a:rPr lang="ru-RU" sz="900" b="0" i="0" u="none" strike="noStrike" cap="none">
                          <a:solidFill>
                            <a:schemeClr val="dk1"/>
                          </a:solidFill>
                          <a:latin typeface="+mn-lt"/>
                          <a:ea typeface="+mn-ea"/>
                          <a:cs typeface="+mn-cs"/>
                          <a:sym typeface="Arial"/>
                        </a:rPr>
                        <a:t>157</a:t>
                      </a:r>
                    </a:p>
                  </a:txBody>
                  <a:tcPr marL="9525" marR="9525" marT="9525" marB="0" anchor="ctr"/>
                </a:tc>
                <a:tc>
                  <a:txBody>
                    <a:bodyPr/>
                    <a:lstStyle/>
                    <a:p>
                      <a:pPr algn="ctr" fontAlgn="ctr"/>
                      <a:r>
                        <a:rPr lang="ru-RU" sz="1050" b="1" i="0" u="none" strike="noStrike" cap="none" dirty="0">
                          <a:solidFill>
                            <a:schemeClr val="dk1"/>
                          </a:solidFill>
                          <a:latin typeface="+mn-lt"/>
                          <a:ea typeface="+mn-ea"/>
                          <a:cs typeface="+mn-cs"/>
                          <a:sym typeface="Arial"/>
                        </a:rPr>
                        <a:t>7,0%</a:t>
                      </a:r>
                    </a:p>
                  </a:txBody>
                  <a:tcPr marL="9525" marR="9525" marT="9525" marB="0" anchor="ctr"/>
                </a:tc>
                <a:extLst>
                  <a:ext uri="{0D108BD9-81ED-4DB2-BD59-A6C34878D82A}">
                    <a16:rowId xmlns:a16="http://schemas.microsoft.com/office/drawing/2014/main" val="4184679391"/>
                  </a:ext>
                </a:extLst>
              </a:tr>
              <a:tr h="252035">
                <a:tc vMerge="1">
                  <a:txBody>
                    <a:bodyPr/>
                    <a:lstStyle/>
                    <a:p>
                      <a:endParaRPr lang="ru-KZ" sz="1100" dirty="0"/>
                    </a:p>
                  </a:txBody>
                  <a:tcPr/>
                </a:tc>
                <a:tc>
                  <a:txBody>
                    <a:bodyPr/>
                    <a:lstStyle/>
                    <a:p>
                      <a:pPr marL="72000" marR="0" algn="l" rtl="0" eaLnBrk="1" fontAlgn="b" hangingPunct="1">
                        <a:lnSpc>
                          <a:spcPct val="100000"/>
                        </a:lnSpc>
                        <a:spcBef>
                          <a:spcPts val="0"/>
                        </a:spcBef>
                        <a:spcAft>
                          <a:spcPts val="0"/>
                        </a:spcAft>
                        <a:buNone/>
                      </a:pPr>
                      <a:r>
                        <a:rPr lang="ru-RU" sz="800" b="0" i="0" u="none" strike="noStrike" cap="none" dirty="0">
                          <a:solidFill>
                            <a:schemeClr val="dk1"/>
                          </a:solidFill>
                          <a:latin typeface="+mn-lt"/>
                          <a:ea typeface="+mn-ea"/>
                          <a:cs typeface="+mn-cs"/>
                          <a:sym typeface="Arial"/>
                        </a:rPr>
                        <a:t>3 </a:t>
                      </a:r>
                      <a:r>
                        <a:rPr lang="ru-RU" sz="800" b="0" i="0" u="none" strike="noStrike" cap="none" dirty="0" err="1">
                          <a:solidFill>
                            <a:schemeClr val="dk1"/>
                          </a:solidFill>
                          <a:latin typeface="+mn-lt"/>
                          <a:ea typeface="+mn-ea"/>
                          <a:cs typeface="+mn-cs"/>
                          <a:sym typeface="Arial"/>
                        </a:rPr>
                        <a:t>Ауыл</a:t>
                      </a:r>
                      <a:r>
                        <a:rPr lang="ru-RU" sz="800" b="0" i="0" u="none" strike="noStrike" cap="none" dirty="0">
                          <a:solidFill>
                            <a:schemeClr val="dk1"/>
                          </a:solidFill>
                          <a:latin typeface="+mn-lt"/>
                          <a:ea typeface="+mn-ea"/>
                          <a:cs typeface="+mn-cs"/>
                          <a:sym typeface="Arial"/>
                        </a:rPr>
                        <a:t> </a:t>
                      </a:r>
                      <a:r>
                        <a:rPr lang="ru-RU" sz="800" b="0" i="0" u="none" strike="noStrike" cap="none" dirty="0" err="1">
                          <a:solidFill>
                            <a:schemeClr val="dk1"/>
                          </a:solidFill>
                          <a:latin typeface="+mn-lt"/>
                          <a:ea typeface="+mn-ea"/>
                          <a:cs typeface="+mn-cs"/>
                          <a:sym typeface="Arial"/>
                        </a:rPr>
                        <a:t>шаруашылығы</a:t>
                      </a:r>
                      <a:r>
                        <a:rPr lang="ru-RU" sz="800" b="0" i="0" u="none" strike="noStrike" cap="none" dirty="0">
                          <a:solidFill>
                            <a:schemeClr val="dk1"/>
                          </a:solidFill>
                          <a:latin typeface="+mn-lt"/>
                          <a:ea typeface="+mn-ea"/>
                          <a:cs typeface="+mn-cs"/>
                          <a:sym typeface="Arial"/>
                        </a:rPr>
                        <a:t> </a:t>
                      </a:r>
                      <a:r>
                        <a:rPr lang="ru-RU" sz="800" b="0" i="0" u="none" strike="noStrike" cap="none" dirty="0" err="1">
                          <a:solidFill>
                            <a:schemeClr val="dk1"/>
                          </a:solidFill>
                          <a:latin typeface="+mn-lt"/>
                          <a:ea typeface="+mn-ea"/>
                          <a:cs typeface="+mn-cs"/>
                          <a:sym typeface="Arial"/>
                        </a:rPr>
                        <a:t>өнімдерін</a:t>
                      </a:r>
                      <a:r>
                        <a:rPr lang="ru-RU" sz="800" b="0" i="0" u="none" strike="noStrike" cap="none" dirty="0">
                          <a:solidFill>
                            <a:schemeClr val="dk1"/>
                          </a:solidFill>
                          <a:latin typeface="+mn-lt"/>
                          <a:ea typeface="+mn-ea"/>
                          <a:cs typeface="+mn-cs"/>
                          <a:sym typeface="Arial"/>
                        </a:rPr>
                        <a:t> </a:t>
                      </a:r>
                      <a:r>
                        <a:rPr lang="ru-RU" sz="800" b="0" i="0" u="none" strike="noStrike" cap="none" dirty="0" err="1">
                          <a:solidFill>
                            <a:schemeClr val="dk1"/>
                          </a:solidFill>
                          <a:latin typeface="+mn-lt"/>
                          <a:ea typeface="+mn-ea"/>
                          <a:cs typeface="+mn-cs"/>
                          <a:sym typeface="Arial"/>
                        </a:rPr>
                        <a:t>өндірудегі</a:t>
                      </a:r>
                      <a:r>
                        <a:rPr lang="ru-RU" sz="800" b="0" i="0" u="none" strike="noStrike" cap="none" dirty="0">
                          <a:solidFill>
                            <a:schemeClr val="dk1"/>
                          </a:solidFill>
                          <a:latin typeface="+mn-lt"/>
                          <a:ea typeface="+mn-ea"/>
                          <a:cs typeface="+mn-cs"/>
                          <a:sym typeface="Arial"/>
                        </a:rPr>
                        <a:t> </a:t>
                      </a:r>
                      <a:r>
                        <a:rPr lang="ru-RU" sz="800" b="0" i="0" u="none" strike="noStrike" cap="none" dirty="0" err="1">
                          <a:solidFill>
                            <a:schemeClr val="dk1"/>
                          </a:solidFill>
                          <a:latin typeface="+mn-lt"/>
                          <a:ea typeface="+mn-ea"/>
                          <a:cs typeface="+mn-cs"/>
                          <a:sym typeface="Arial"/>
                        </a:rPr>
                        <a:t>біліктілігі</a:t>
                      </a:r>
                      <a:r>
                        <a:rPr lang="ru-RU" sz="800" b="0" i="0" u="none" strike="noStrike" cap="none" dirty="0">
                          <a:solidFill>
                            <a:schemeClr val="dk1"/>
                          </a:solidFill>
                          <a:latin typeface="+mn-lt"/>
                          <a:ea typeface="+mn-ea"/>
                          <a:cs typeface="+mn-cs"/>
                          <a:sym typeface="Arial"/>
                        </a:rPr>
                        <a:t> </a:t>
                      </a:r>
                      <a:r>
                        <a:rPr lang="ru-RU" sz="800" b="0" i="0" u="none" strike="noStrike" cap="none" dirty="0" err="1">
                          <a:solidFill>
                            <a:schemeClr val="dk1"/>
                          </a:solidFill>
                          <a:latin typeface="+mn-lt"/>
                          <a:ea typeface="+mn-ea"/>
                          <a:cs typeface="+mn-cs"/>
                          <a:sym typeface="Arial"/>
                        </a:rPr>
                        <a:t>жоқ</a:t>
                      </a:r>
                      <a:r>
                        <a:rPr lang="ru-RU" sz="800" b="0" i="0" u="none" strike="noStrike" cap="none" dirty="0">
                          <a:solidFill>
                            <a:schemeClr val="dk1"/>
                          </a:solidFill>
                          <a:latin typeface="+mn-lt"/>
                          <a:ea typeface="+mn-ea"/>
                          <a:cs typeface="+mn-cs"/>
                          <a:sym typeface="Arial"/>
                        </a:rPr>
                        <a:t> </a:t>
                      </a:r>
                      <a:r>
                        <a:rPr lang="ru-RU" sz="800" b="0" i="0" u="none" strike="noStrike" cap="none" dirty="0" err="1">
                          <a:solidFill>
                            <a:schemeClr val="dk1"/>
                          </a:solidFill>
                          <a:latin typeface="+mn-lt"/>
                          <a:ea typeface="+mn-ea"/>
                          <a:cs typeface="+mn-cs"/>
                          <a:sym typeface="Arial"/>
                        </a:rPr>
                        <a:t>жұмысшылар</a:t>
                      </a:r>
                      <a:endParaRPr lang="ru-RU" sz="800" b="0" i="0" u="none" strike="noStrike" cap="none" dirty="0">
                        <a:solidFill>
                          <a:schemeClr val="dk1"/>
                        </a:solidFill>
                        <a:latin typeface="+mn-lt"/>
                        <a:ea typeface="+mn-ea"/>
                        <a:cs typeface="+mn-cs"/>
                        <a:sym typeface="Arial"/>
                      </a:endParaRPr>
                    </a:p>
                  </a:txBody>
                  <a:tcPr marL="9525" marR="9525" marT="9525" marB="0" anchor="ctr"/>
                </a:tc>
                <a:tc>
                  <a:txBody>
                    <a:bodyPr/>
                    <a:lstStyle/>
                    <a:p>
                      <a:pPr algn="ctr" fontAlgn="b"/>
                      <a:r>
                        <a:rPr lang="ru-RU" sz="900" b="0" i="1" u="none" strike="noStrike" cap="none">
                          <a:solidFill>
                            <a:schemeClr val="dk1"/>
                          </a:solidFill>
                          <a:latin typeface="+mn-lt"/>
                          <a:ea typeface="+mn-ea"/>
                          <a:cs typeface="+mn-cs"/>
                          <a:sym typeface="Arial"/>
                        </a:rPr>
                        <a:t>9211-3</a:t>
                      </a:r>
                    </a:p>
                  </a:txBody>
                  <a:tcPr marL="9525" marR="9525" marT="9525" marB="0" anchor="ctr"/>
                </a:tc>
                <a:tc>
                  <a:txBody>
                    <a:bodyPr/>
                    <a:lstStyle/>
                    <a:p>
                      <a:pPr algn="ctr" fontAlgn="ctr"/>
                      <a:r>
                        <a:rPr lang="ru-RU" sz="1050" b="1" i="0" u="none" strike="noStrike" cap="none" dirty="0">
                          <a:solidFill>
                            <a:schemeClr val="dk1"/>
                          </a:solidFill>
                          <a:latin typeface="+mn-lt"/>
                          <a:ea typeface="+mn-ea"/>
                          <a:cs typeface="+mn-cs"/>
                          <a:sym typeface="Arial"/>
                        </a:rPr>
                        <a:t>1 007</a:t>
                      </a:r>
                    </a:p>
                  </a:txBody>
                  <a:tcPr marL="9525" marR="9525" marT="9525" marB="0" anchor="ctr"/>
                </a:tc>
                <a:tc>
                  <a:txBody>
                    <a:bodyPr/>
                    <a:lstStyle/>
                    <a:p>
                      <a:pPr algn="ctr" fontAlgn="ctr"/>
                      <a:r>
                        <a:rPr lang="ru-RU" sz="900" b="0" i="0" u="none" strike="noStrike" cap="none">
                          <a:solidFill>
                            <a:schemeClr val="dk1"/>
                          </a:solidFill>
                          <a:latin typeface="+mn-lt"/>
                          <a:ea typeface="+mn-ea"/>
                          <a:cs typeface="+mn-cs"/>
                          <a:sym typeface="Arial"/>
                        </a:rPr>
                        <a:t>164</a:t>
                      </a:r>
                    </a:p>
                  </a:txBody>
                  <a:tcPr marL="9525" marR="9525" marT="9525" marB="0" anchor="ctr"/>
                </a:tc>
                <a:tc>
                  <a:txBody>
                    <a:bodyPr/>
                    <a:lstStyle/>
                    <a:p>
                      <a:pPr algn="ctr" fontAlgn="ctr"/>
                      <a:r>
                        <a:rPr lang="ru-RU" sz="900" b="0" i="0" u="none" strike="noStrike" cap="none">
                          <a:solidFill>
                            <a:schemeClr val="dk1"/>
                          </a:solidFill>
                          <a:latin typeface="+mn-lt"/>
                          <a:ea typeface="+mn-ea"/>
                          <a:cs typeface="+mn-cs"/>
                          <a:sym typeface="Arial"/>
                        </a:rPr>
                        <a:t>510</a:t>
                      </a:r>
                    </a:p>
                  </a:txBody>
                  <a:tcPr marL="9525" marR="9525" marT="9525" marB="0" anchor="ctr"/>
                </a:tc>
                <a:tc>
                  <a:txBody>
                    <a:bodyPr/>
                    <a:lstStyle/>
                    <a:p>
                      <a:pPr algn="ctr" fontAlgn="ctr"/>
                      <a:r>
                        <a:rPr lang="ru-RU" sz="900" b="0" i="0" u="none" strike="noStrike" cap="none">
                          <a:solidFill>
                            <a:schemeClr val="dk1"/>
                          </a:solidFill>
                          <a:latin typeface="+mn-lt"/>
                          <a:ea typeface="+mn-ea"/>
                          <a:cs typeface="+mn-cs"/>
                          <a:sym typeface="Arial"/>
                        </a:rPr>
                        <a:t>171</a:t>
                      </a:r>
                    </a:p>
                  </a:txBody>
                  <a:tcPr marL="9525" marR="9525" marT="9525" marB="0" anchor="ctr"/>
                </a:tc>
                <a:tc>
                  <a:txBody>
                    <a:bodyPr/>
                    <a:lstStyle/>
                    <a:p>
                      <a:pPr algn="ctr" fontAlgn="ctr"/>
                      <a:r>
                        <a:rPr lang="ru-RU" sz="900" b="0" i="0" u="none" strike="noStrike" cap="none">
                          <a:solidFill>
                            <a:schemeClr val="dk1"/>
                          </a:solidFill>
                          <a:latin typeface="+mn-lt"/>
                          <a:ea typeface="+mn-ea"/>
                          <a:cs typeface="+mn-cs"/>
                          <a:sym typeface="Arial"/>
                        </a:rPr>
                        <a:t>162</a:t>
                      </a:r>
                    </a:p>
                  </a:txBody>
                  <a:tcPr marL="9525" marR="9525" marT="9525" marB="0" anchor="ctr"/>
                </a:tc>
                <a:tc>
                  <a:txBody>
                    <a:bodyPr/>
                    <a:lstStyle/>
                    <a:p>
                      <a:pPr algn="ctr" fontAlgn="ctr"/>
                      <a:r>
                        <a:rPr lang="ru-RU" sz="1050" b="1" i="0" u="none" strike="noStrike" cap="none" dirty="0">
                          <a:solidFill>
                            <a:schemeClr val="dk1"/>
                          </a:solidFill>
                          <a:latin typeface="+mn-lt"/>
                          <a:ea typeface="+mn-ea"/>
                          <a:cs typeface="+mn-cs"/>
                          <a:sym typeface="Arial"/>
                        </a:rPr>
                        <a:t>3,7%</a:t>
                      </a:r>
                    </a:p>
                  </a:txBody>
                  <a:tcPr marL="9525" marR="9525" marT="9525" marB="0" anchor="ctr"/>
                </a:tc>
                <a:extLst>
                  <a:ext uri="{0D108BD9-81ED-4DB2-BD59-A6C34878D82A}">
                    <a16:rowId xmlns:a16="http://schemas.microsoft.com/office/drawing/2014/main" val="1073052614"/>
                  </a:ext>
                </a:extLst>
              </a:tr>
              <a:tr h="252035">
                <a:tc vMerge="1">
                  <a:txBody>
                    <a:bodyPr/>
                    <a:lstStyle/>
                    <a:p>
                      <a:endParaRPr lang="ru-KZ" sz="1100" dirty="0"/>
                    </a:p>
                  </a:txBody>
                  <a:tcPr/>
                </a:tc>
                <a:tc>
                  <a:txBody>
                    <a:bodyPr/>
                    <a:lstStyle/>
                    <a:p>
                      <a:pPr marL="72000" marR="0" algn="l" rtl="0" eaLnBrk="1" fontAlgn="b" hangingPunct="1">
                        <a:lnSpc>
                          <a:spcPct val="100000"/>
                        </a:lnSpc>
                        <a:spcBef>
                          <a:spcPts val="0"/>
                        </a:spcBef>
                        <a:spcAft>
                          <a:spcPts val="0"/>
                        </a:spcAft>
                        <a:buNone/>
                      </a:pPr>
                      <a:r>
                        <a:rPr lang="ru-RU" sz="800" b="0" i="0" u="none" strike="noStrike" cap="none" dirty="0">
                          <a:solidFill>
                            <a:schemeClr val="dk1"/>
                          </a:solidFill>
                          <a:latin typeface="+mn-lt"/>
                          <a:ea typeface="+mn-ea"/>
                          <a:cs typeface="+mn-cs"/>
                          <a:sym typeface="Arial"/>
                        </a:rPr>
                        <a:t>4 </a:t>
                      </a:r>
                      <a:r>
                        <a:rPr lang="ru-RU" sz="800" b="0" i="0" u="none" strike="noStrike" cap="none" dirty="0" err="1">
                          <a:solidFill>
                            <a:schemeClr val="dk1"/>
                          </a:solidFill>
                          <a:latin typeface="+mn-lt"/>
                          <a:ea typeface="+mn-ea"/>
                          <a:cs typeface="+mn-cs"/>
                          <a:sym typeface="Arial"/>
                        </a:rPr>
                        <a:t>Басқа</a:t>
                      </a:r>
                      <a:r>
                        <a:rPr lang="ru-RU" sz="800" b="0" i="0" u="none" strike="noStrike" cap="none" dirty="0">
                          <a:solidFill>
                            <a:schemeClr val="dk1"/>
                          </a:solidFill>
                          <a:latin typeface="+mn-lt"/>
                          <a:ea typeface="+mn-ea"/>
                          <a:cs typeface="+mn-cs"/>
                          <a:sym typeface="Arial"/>
                        </a:rPr>
                        <a:t> да </a:t>
                      </a:r>
                      <a:r>
                        <a:rPr lang="ru-RU" sz="800" b="0" i="0" u="none" strike="noStrike" cap="none" dirty="0" err="1">
                          <a:solidFill>
                            <a:schemeClr val="dk1"/>
                          </a:solidFill>
                          <a:latin typeface="+mn-lt"/>
                          <a:ea typeface="+mn-ea"/>
                          <a:cs typeface="+mn-cs"/>
                          <a:sym typeface="Arial"/>
                        </a:rPr>
                        <a:t>құрылысшы-монтаждаушылар</a:t>
                      </a:r>
                      <a:r>
                        <a:rPr lang="ru-RU" sz="800" b="0" i="0" u="none" strike="noStrike" cap="none" dirty="0">
                          <a:solidFill>
                            <a:schemeClr val="dk1"/>
                          </a:solidFill>
                          <a:latin typeface="+mn-lt"/>
                          <a:ea typeface="+mn-ea"/>
                          <a:cs typeface="+mn-cs"/>
                          <a:sym typeface="Arial"/>
                        </a:rPr>
                        <a:t> </a:t>
                      </a:r>
                      <a:r>
                        <a:rPr lang="ru-RU" sz="800" b="0" i="0" u="none" strike="noStrike" cap="none" dirty="0" err="1">
                          <a:solidFill>
                            <a:schemeClr val="dk1"/>
                          </a:solidFill>
                          <a:latin typeface="+mn-lt"/>
                          <a:ea typeface="+mn-ea"/>
                          <a:cs typeface="+mn-cs"/>
                          <a:sym typeface="Arial"/>
                        </a:rPr>
                        <a:t>және</a:t>
                      </a:r>
                      <a:r>
                        <a:rPr lang="ru-RU" sz="800" b="0" i="0" u="none" strike="noStrike" cap="none" dirty="0">
                          <a:solidFill>
                            <a:schemeClr val="dk1"/>
                          </a:solidFill>
                          <a:latin typeface="+mn-lt"/>
                          <a:ea typeface="+mn-ea"/>
                          <a:cs typeface="+mn-cs"/>
                          <a:sym typeface="Arial"/>
                        </a:rPr>
                        <a:t> </a:t>
                      </a:r>
                      <a:r>
                        <a:rPr lang="ru-RU" sz="800" b="0" i="0" u="none" strike="noStrike" cap="none" dirty="0" err="1">
                          <a:solidFill>
                            <a:schemeClr val="dk1"/>
                          </a:solidFill>
                          <a:latin typeface="+mn-lt"/>
                          <a:ea typeface="+mn-ea"/>
                          <a:cs typeface="+mn-cs"/>
                          <a:sym typeface="Arial"/>
                        </a:rPr>
                        <a:t>тектес</a:t>
                      </a:r>
                      <a:r>
                        <a:rPr lang="ru-RU" sz="800" b="0" i="0" u="none" strike="noStrike" cap="none" dirty="0">
                          <a:solidFill>
                            <a:schemeClr val="dk1"/>
                          </a:solidFill>
                          <a:latin typeface="+mn-lt"/>
                          <a:ea typeface="+mn-ea"/>
                          <a:cs typeface="+mn-cs"/>
                          <a:sym typeface="Arial"/>
                        </a:rPr>
                        <a:t> </a:t>
                      </a:r>
                      <a:r>
                        <a:rPr lang="ru-RU" sz="800" b="0" i="0" u="none" strike="noStrike" cap="none" dirty="0" err="1">
                          <a:solidFill>
                            <a:schemeClr val="dk1"/>
                          </a:solidFill>
                          <a:latin typeface="+mn-lt"/>
                          <a:ea typeface="+mn-ea"/>
                          <a:cs typeface="+mn-cs"/>
                          <a:sym typeface="Arial"/>
                        </a:rPr>
                        <a:t>қызметтер</a:t>
                      </a:r>
                      <a:r>
                        <a:rPr lang="ru-RU" sz="800" b="0" i="0" u="none" strike="noStrike" cap="none" dirty="0">
                          <a:solidFill>
                            <a:schemeClr val="dk1"/>
                          </a:solidFill>
                          <a:latin typeface="+mn-lt"/>
                          <a:ea typeface="+mn-ea"/>
                          <a:cs typeface="+mn-cs"/>
                          <a:sym typeface="Arial"/>
                        </a:rPr>
                        <a:t> </a:t>
                      </a:r>
                      <a:r>
                        <a:rPr lang="ru-RU" sz="800" b="0" i="0" u="none" strike="noStrike" cap="none" dirty="0" err="1">
                          <a:solidFill>
                            <a:schemeClr val="dk1"/>
                          </a:solidFill>
                          <a:latin typeface="+mn-lt"/>
                          <a:ea typeface="+mn-ea"/>
                          <a:cs typeface="+mn-cs"/>
                          <a:sym typeface="Arial"/>
                        </a:rPr>
                        <a:t>жұмысшылары</a:t>
                      </a:r>
                      <a:endParaRPr lang="ru-RU" sz="800" b="0" i="0" u="none" strike="noStrike" cap="none" dirty="0">
                        <a:solidFill>
                          <a:schemeClr val="dk1"/>
                        </a:solidFill>
                        <a:latin typeface="+mn-lt"/>
                        <a:ea typeface="+mn-ea"/>
                        <a:cs typeface="+mn-cs"/>
                        <a:sym typeface="Arial"/>
                      </a:endParaRPr>
                    </a:p>
                  </a:txBody>
                  <a:tcPr marL="9525" marR="9525" marT="9525" marB="0" anchor="ctr"/>
                </a:tc>
                <a:tc>
                  <a:txBody>
                    <a:bodyPr/>
                    <a:lstStyle/>
                    <a:p>
                      <a:pPr algn="ctr" fontAlgn="b"/>
                      <a:r>
                        <a:rPr lang="ru-RU" sz="900" b="0" i="1" u="none" strike="noStrike" cap="none">
                          <a:solidFill>
                            <a:schemeClr val="dk1"/>
                          </a:solidFill>
                          <a:latin typeface="+mn-lt"/>
                          <a:ea typeface="+mn-ea"/>
                          <a:cs typeface="+mn-cs"/>
                          <a:sym typeface="Arial"/>
                        </a:rPr>
                        <a:t>7119-9</a:t>
                      </a:r>
                    </a:p>
                  </a:txBody>
                  <a:tcPr marL="9525" marR="9525" marT="9525" marB="0" anchor="ctr"/>
                </a:tc>
                <a:tc>
                  <a:txBody>
                    <a:bodyPr/>
                    <a:lstStyle/>
                    <a:p>
                      <a:pPr algn="ctr" fontAlgn="ctr"/>
                      <a:r>
                        <a:rPr lang="ru-RU" sz="1050" b="1" i="0" u="none" strike="noStrike" cap="none" dirty="0">
                          <a:solidFill>
                            <a:schemeClr val="dk1"/>
                          </a:solidFill>
                          <a:latin typeface="+mn-lt"/>
                          <a:ea typeface="+mn-ea"/>
                          <a:cs typeface="+mn-cs"/>
                          <a:sym typeface="Arial"/>
                        </a:rPr>
                        <a:t>661</a:t>
                      </a:r>
                    </a:p>
                  </a:txBody>
                  <a:tcPr marL="9525" marR="9525" marT="9525" marB="0" anchor="ctr"/>
                </a:tc>
                <a:tc>
                  <a:txBody>
                    <a:bodyPr/>
                    <a:lstStyle/>
                    <a:p>
                      <a:pPr algn="ctr" fontAlgn="ctr"/>
                      <a:r>
                        <a:rPr lang="ru-RU" sz="900" b="0" i="0" u="none" strike="noStrike" cap="none">
                          <a:solidFill>
                            <a:schemeClr val="dk1"/>
                          </a:solidFill>
                          <a:latin typeface="+mn-lt"/>
                          <a:ea typeface="+mn-ea"/>
                          <a:cs typeface="+mn-cs"/>
                          <a:sym typeface="Arial"/>
                        </a:rPr>
                        <a:t>8</a:t>
                      </a:r>
                    </a:p>
                  </a:txBody>
                  <a:tcPr marL="9525" marR="9525" marT="9525" marB="0" anchor="ctr"/>
                </a:tc>
                <a:tc>
                  <a:txBody>
                    <a:bodyPr/>
                    <a:lstStyle/>
                    <a:p>
                      <a:pPr algn="ctr" fontAlgn="ctr"/>
                      <a:r>
                        <a:rPr lang="ru-RU" sz="900" b="0" i="0" u="none" strike="noStrike" cap="none">
                          <a:solidFill>
                            <a:schemeClr val="dk1"/>
                          </a:solidFill>
                          <a:latin typeface="+mn-lt"/>
                          <a:ea typeface="+mn-ea"/>
                          <a:cs typeface="+mn-cs"/>
                          <a:sym typeface="Arial"/>
                        </a:rPr>
                        <a:t>385</a:t>
                      </a:r>
                    </a:p>
                  </a:txBody>
                  <a:tcPr marL="9525" marR="9525" marT="9525" marB="0" anchor="ctr"/>
                </a:tc>
                <a:tc>
                  <a:txBody>
                    <a:bodyPr/>
                    <a:lstStyle/>
                    <a:p>
                      <a:pPr algn="ctr" fontAlgn="ctr"/>
                      <a:r>
                        <a:rPr lang="ru-RU" sz="900" b="0" i="0" u="none" strike="noStrike" cap="none">
                          <a:solidFill>
                            <a:schemeClr val="dk1"/>
                          </a:solidFill>
                          <a:latin typeface="+mn-lt"/>
                          <a:ea typeface="+mn-ea"/>
                          <a:cs typeface="+mn-cs"/>
                          <a:sym typeface="Arial"/>
                        </a:rPr>
                        <a:t>199</a:t>
                      </a:r>
                    </a:p>
                  </a:txBody>
                  <a:tcPr marL="9525" marR="9525" marT="9525" marB="0" anchor="ctr"/>
                </a:tc>
                <a:tc>
                  <a:txBody>
                    <a:bodyPr/>
                    <a:lstStyle/>
                    <a:p>
                      <a:pPr algn="ctr" fontAlgn="ctr"/>
                      <a:r>
                        <a:rPr lang="ru-RU" sz="900" b="0" i="0" u="none" strike="noStrike" cap="none">
                          <a:solidFill>
                            <a:schemeClr val="dk1"/>
                          </a:solidFill>
                          <a:latin typeface="+mn-lt"/>
                          <a:ea typeface="+mn-ea"/>
                          <a:cs typeface="+mn-cs"/>
                          <a:sym typeface="Arial"/>
                        </a:rPr>
                        <a:t>69</a:t>
                      </a:r>
                    </a:p>
                  </a:txBody>
                  <a:tcPr marL="9525" marR="9525" marT="9525" marB="0" anchor="ctr"/>
                </a:tc>
                <a:tc>
                  <a:txBody>
                    <a:bodyPr/>
                    <a:lstStyle/>
                    <a:p>
                      <a:pPr algn="ctr" fontAlgn="ctr"/>
                      <a:r>
                        <a:rPr lang="ru-RU" sz="1050" b="1" i="0" u="none" strike="noStrike" cap="none">
                          <a:solidFill>
                            <a:schemeClr val="dk1"/>
                          </a:solidFill>
                          <a:latin typeface="+mn-lt"/>
                          <a:ea typeface="+mn-ea"/>
                          <a:cs typeface="+mn-cs"/>
                          <a:sym typeface="Arial"/>
                        </a:rPr>
                        <a:t>2,5%</a:t>
                      </a:r>
                    </a:p>
                  </a:txBody>
                  <a:tcPr marL="9525" marR="9525" marT="9525" marB="0" anchor="ctr"/>
                </a:tc>
                <a:extLst>
                  <a:ext uri="{0D108BD9-81ED-4DB2-BD59-A6C34878D82A}">
                    <a16:rowId xmlns:a16="http://schemas.microsoft.com/office/drawing/2014/main" val="2643833706"/>
                  </a:ext>
                </a:extLst>
              </a:tr>
              <a:tr h="252035">
                <a:tc vMerge="1">
                  <a:txBody>
                    <a:bodyPr/>
                    <a:lstStyle/>
                    <a:p>
                      <a:endParaRPr lang="ru-KZ" sz="1100" dirty="0"/>
                    </a:p>
                  </a:txBody>
                  <a:tcPr/>
                </a:tc>
                <a:tc>
                  <a:txBody>
                    <a:bodyPr/>
                    <a:lstStyle/>
                    <a:p>
                      <a:pPr marL="72000" marR="0" algn="l" rtl="0" eaLnBrk="1" fontAlgn="b" hangingPunct="1">
                        <a:lnSpc>
                          <a:spcPct val="100000"/>
                        </a:lnSpc>
                        <a:spcBef>
                          <a:spcPts val="0"/>
                        </a:spcBef>
                        <a:spcAft>
                          <a:spcPts val="0"/>
                        </a:spcAft>
                        <a:buNone/>
                      </a:pPr>
                      <a:r>
                        <a:rPr lang="ru-RU" sz="800" b="0" i="0" u="none" strike="noStrike" cap="none" dirty="0">
                          <a:solidFill>
                            <a:schemeClr val="dk1"/>
                          </a:solidFill>
                          <a:latin typeface="+mn-lt"/>
                          <a:ea typeface="+mn-ea"/>
                          <a:cs typeface="+mn-cs"/>
                          <a:sym typeface="Arial"/>
                        </a:rPr>
                        <a:t>5 Жеке </a:t>
                      </a:r>
                      <a:r>
                        <a:rPr lang="ru-RU" sz="800" b="0" i="0" u="none" strike="noStrike" cap="none" dirty="0" err="1">
                          <a:solidFill>
                            <a:schemeClr val="dk1"/>
                          </a:solidFill>
                          <a:latin typeface="+mn-lt"/>
                          <a:ea typeface="+mn-ea"/>
                          <a:cs typeface="+mn-cs"/>
                          <a:sym typeface="Arial"/>
                        </a:rPr>
                        <a:t>жүргізушілер</a:t>
                      </a:r>
                      <a:r>
                        <a:rPr lang="ru-RU" sz="800" b="0" i="0" u="none" strike="noStrike" cap="none" dirty="0">
                          <a:solidFill>
                            <a:schemeClr val="dk1"/>
                          </a:solidFill>
                          <a:latin typeface="+mn-lt"/>
                          <a:ea typeface="+mn-ea"/>
                          <a:cs typeface="+mn-cs"/>
                          <a:sym typeface="Arial"/>
                        </a:rPr>
                        <a:t> мен </a:t>
                      </a:r>
                      <a:r>
                        <a:rPr lang="ru-RU" sz="800" b="0" i="0" u="none" strike="noStrike" cap="none" dirty="0" err="1">
                          <a:solidFill>
                            <a:schemeClr val="dk1"/>
                          </a:solidFill>
                          <a:latin typeface="+mn-lt"/>
                          <a:ea typeface="+mn-ea"/>
                          <a:cs typeface="+mn-cs"/>
                          <a:sym typeface="Arial"/>
                        </a:rPr>
                        <a:t>шопырлар</a:t>
                      </a:r>
                      <a:endParaRPr lang="ru-RU" sz="800" b="0" i="0" u="none" strike="noStrike" cap="none" dirty="0">
                        <a:solidFill>
                          <a:schemeClr val="dk1"/>
                        </a:solidFill>
                        <a:latin typeface="+mn-lt"/>
                        <a:ea typeface="+mn-ea"/>
                        <a:cs typeface="+mn-cs"/>
                        <a:sym typeface="Arial"/>
                      </a:endParaRPr>
                    </a:p>
                  </a:txBody>
                  <a:tcPr marL="9525" marR="9525" marT="9525" marB="0" anchor="ctr">
                    <a:lnB w="28575" cap="flat" cmpd="sng" algn="ctr">
                      <a:solidFill>
                        <a:schemeClr val="bg2"/>
                      </a:solidFill>
                      <a:prstDash val="solid"/>
                      <a:round/>
                      <a:headEnd type="none" w="med" len="med"/>
                      <a:tailEnd type="none" w="med" len="med"/>
                    </a:lnB>
                  </a:tcPr>
                </a:tc>
                <a:tc>
                  <a:txBody>
                    <a:bodyPr/>
                    <a:lstStyle/>
                    <a:p>
                      <a:pPr algn="ctr" fontAlgn="b"/>
                      <a:r>
                        <a:rPr lang="ru-RU" sz="900" b="0" i="1" u="none" strike="noStrike" cap="none">
                          <a:solidFill>
                            <a:schemeClr val="dk1"/>
                          </a:solidFill>
                          <a:latin typeface="+mn-lt"/>
                          <a:ea typeface="+mn-ea"/>
                          <a:cs typeface="+mn-cs"/>
                          <a:sym typeface="Arial"/>
                        </a:rPr>
                        <a:t>8322-2</a:t>
                      </a:r>
                    </a:p>
                  </a:txBody>
                  <a:tcPr marL="9525" marR="9525" marT="9525" marB="0" anchor="ctr">
                    <a:lnB w="28575" cap="flat" cmpd="sng" algn="ctr">
                      <a:solidFill>
                        <a:schemeClr val="bg2"/>
                      </a:solidFill>
                      <a:prstDash val="solid"/>
                      <a:round/>
                      <a:headEnd type="none" w="med" len="med"/>
                      <a:tailEnd type="none" w="med" len="med"/>
                    </a:lnB>
                  </a:tcPr>
                </a:tc>
                <a:tc>
                  <a:txBody>
                    <a:bodyPr/>
                    <a:lstStyle/>
                    <a:p>
                      <a:pPr algn="ctr" fontAlgn="ctr"/>
                      <a:r>
                        <a:rPr lang="ru-RU" sz="1050" b="1" i="0" u="none" strike="noStrike" cap="none">
                          <a:solidFill>
                            <a:schemeClr val="dk1"/>
                          </a:solidFill>
                          <a:latin typeface="+mn-lt"/>
                          <a:ea typeface="+mn-ea"/>
                          <a:cs typeface="+mn-cs"/>
                          <a:sym typeface="Arial"/>
                        </a:rPr>
                        <a:t>564</a:t>
                      </a:r>
                    </a:p>
                  </a:txBody>
                  <a:tcPr marL="9525" marR="9525" marT="9525" marB="0" anchor="ctr">
                    <a:lnB w="28575" cap="flat" cmpd="sng" algn="ctr">
                      <a:solidFill>
                        <a:schemeClr val="bg2"/>
                      </a:solidFill>
                      <a:prstDash val="solid"/>
                      <a:round/>
                      <a:headEnd type="none" w="med" len="med"/>
                      <a:tailEnd type="none" w="med" len="med"/>
                    </a:lnB>
                  </a:tcPr>
                </a:tc>
                <a:tc>
                  <a:txBody>
                    <a:bodyPr/>
                    <a:lstStyle/>
                    <a:p>
                      <a:pPr algn="ctr" fontAlgn="ctr"/>
                      <a:r>
                        <a:rPr lang="ru-RU" sz="900" b="0" i="0" u="none" strike="noStrike" cap="none" dirty="0">
                          <a:solidFill>
                            <a:schemeClr val="dk1"/>
                          </a:solidFill>
                          <a:latin typeface="+mn-lt"/>
                          <a:ea typeface="+mn-ea"/>
                          <a:cs typeface="+mn-cs"/>
                          <a:sym typeface="Arial"/>
                        </a:rPr>
                        <a:t>121</a:t>
                      </a:r>
                    </a:p>
                  </a:txBody>
                  <a:tcPr marL="9525" marR="9525" marT="9525" marB="0" anchor="ctr">
                    <a:lnB w="28575" cap="flat" cmpd="sng" algn="ctr">
                      <a:solidFill>
                        <a:schemeClr val="bg2"/>
                      </a:solidFill>
                      <a:prstDash val="solid"/>
                      <a:round/>
                      <a:headEnd type="none" w="med" len="med"/>
                      <a:tailEnd type="none" w="med" len="med"/>
                    </a:lnB>
                  </a:tcPr>
                </a:tc>
                <a:tc>
                  <a:txBody>
                    <a:bodyPr/>
                    <a:lstStyle/>
                    <a:p>
                      <a:pPr algn="ctr" fontAlgn="ctr"/>
                      <a:r>
                        <a:rPr lang="ru-RU" sz="900" b="0" i="0" u="none" strike="noStrike" cap="none">
                          <a:solidFill>
                            <a:schemeClr val="dk1"/>
                          </a:solidFill>
                          <a:latin typeface="+mn-lt"/>
                          <a:ea typeface="+mn-ea"/>
                          <a:cs typeface="+mn-cs"/>
                          <a:sym typeface="Arial"/>
                        </a:rPr>
                        <a:t>189</a:t>
                      </a:r>
                    </a:p>
                  </a:txBody>
                  <a:tcPr marL="9525" marR="9525" marT="9525" marB="0" anchor="ctr">
                    <a:lnB w="28575" cap="flat" cmpd="sng" algn="ctr">
                      <a:solidFill>
                        <a:schemeClr val="bg2"/>
                      </a:solidFill>
                      <a:prstDash val="solid"/>
                      <a:round/>
                      <a:headEnd type="none" w="med" len="med"/>
                      <a:tailEnd type="none" w="med" len="med"/>
                    </a:lnB>
                  </a:tcPr>
                </a:tc>
                <a:tc>
                  <a:txBody>
                    <a:bodyPr/>
                    <a:lstStyle/>
                    <a:p>
                      <a:pPr algn="ctr" fontAlgn="ctr"/>
                      <a:r>
                        <a:rPr lang="ru-RU" sz="900" b="0" i="0" u="none" strike="noStrike" cap="none" dirty="0">
                          <a:solidFill>
                            <a:schemeClr val="dk1"/>
                          </a:solidFill>
                          <a:latin typeface="+mn-lt"/>
                          <a:ea typeface="+mn-ea"/>
                          <a:cs typeface="+mn-cs"/>
                          <a:sym typeface="Arial"/>
                        </a:rPr>
                        <a:t>168</a:t>
                      </a:r>
                    </a:p>
                  </a:txBody>
                  <a:tcPr marL="9525" marR="9525" marT="9525" marB="0" anchor="ctr">
                    <a:lnB w="28575" cap="flat" cmpd="sng" algn="ctr">
                      <a:solidFill>
                        <a:schemeClr val="bg2"/>
                      </a:solidFill>
                      <a:prstDash val="solid"/>
                      <a:round/>
                      <a:headEnd type="none" w="med" len="med"/>
                      <a:tailEnd type="none" w="med" len="med"/>
                    </a:lnB>
                  </a:tcPr>
                </a:tc>
                <a:tc>
                  <a:txBody>
                    <a:bodyPr/>
                    <a:lstStyle/>
                    <a:p>
                      <a:pPr algn="ctr" fontAlgn="ctr"/>
                      <a:r>
                        <a:rPr lang="ru-RU" sz="900" b="0" i="0" u="none" strike="noStrike" cap="none">
                          <a:solidFill>
                            <a:schemeClr val="dk1"/>
                          </a:solidFill>
                          <a:latin typeface="+mn-lt"/>
                          <a:ea typeface="+mn-ea"/>
                          <a:cs typeface="+mn-cs"/>
                          <a:sym typeface="Arial"/>
                        </a:rPr>
                        <a:t>86</a:t>
                      </a:r>
                    </a:p>
                  </a:txBody>
                  <a:tcPr marL="9525" marR="9525" marT="9525" marB="0" anchor="ctr">
                    <a:lnB w="28575" cap="flat" cmpd="sng" algn="ctr">
                      <a:solidFill>
                        <a:schemeClr val="bg2"/>
                      </a:solidFill>
                      <a:prstDash val="solid"/>
                      <a:round/>
                      <a:headEnd type="none" w="med" len="med"/>
                      <a:tailEnd type="none" w="med" len="med"/>
                    </a:lnB>
                  </a:tcPr>
                </a:tc>
                <a:tc>
                  <a:txBody>
                    <a:bodyPr/>
                    <a:lstStyle/>
                    <a:p>
                      <a:pPr algn="ctr" fontAlgn="ctr"/>
                      <a:r>
                        <a:rPr lang="ru-RU" sz="1050" b="1" i="0" u="none" strike="noStrike" cap="none" dirty="0">
                          <a:solidFill>
                            <a:schemeClr val="dk1"/>
                          </a:solidFill>
                          <a:latin typeface="+mn-lt"/>
                          <a:ea typeface="+mn-ea"/>
                          <a:cs typeface="+mn-cs"/>
                          <a:sym typeface="Arial"/>
                        </a:rPr>
                        <a:t>2,1%</a:t>
                      </a:r>
                    </a:p>
                  </a:txBody>
                  <a:tcPr marL="9525" marR="9525" marT="9525" marB="0" anchor="ctr">
                    <a:lnB w="28575" cap="flat" cmpd="sng" algn="ctr">
                      <a:solidFill>
                        <a:schemeClr val="bg2"/>
                      </a:solidFill>
                      <a:prstDash val="solid"/>
                      <a:round/>
                      <a:headEnd type="none" w="med" len="med"/>
                      <a:tailEnd type="none" w="med" len="med"/>
                    </a:lnB>
                  </a:tcPr>
                </a:tc>
                <a:extLst>
                  <a:ext uri="{0D108BD9-81ED-4DB2-BD59-A6C34878D82A}">
                    <a16:rowId xmlns:a16="http://schemas.microsoft.com/office/drawing/2014/main" val="4160565161"/>
                  </a:ext>
                </a:extLst>
              </a:tr>
              <a:tr h="252035">
                <a:tc rowSpan="5">
                  <a:txBody>
                    <a:bodyPr/>
                    <a:lstStyle/>
                    <a:p>
                      <a:pPr algn="ctr"/>
                      <a:r>
                        <a:rPr lang="ru-RU" sz="1100" dirty="0"/>
                        <a:t>2021</a:t>
                      </a:r>
                      <a:endParaRPr lang="ru-KZ" sz="1100" dirty="0"/>
                    </a:p>
                  </a:txBody>
                  <a:tcPr anchor="ctr">
                    <a:lnT w="28575" cap="flat" cmpd="sng" algn="ctr">
                      <a:solidFill>
                        <a:schemeClr val="bg2"/>
                      </a:solidFill>
                      <a:prstDash val="solid"/>
                      <a:round/>
                      <a:headEnd type="none" w="med" len="med"/>
                      <a:tailEnd type="none" w="med" len="med"/>
                    </a:lnT>
                    <a:lnB w="28575" cap="flat" cmpd="sng" algn="ctr">
                      <a:solidFill>
                        <a:schemeClr val="bg2"/>
                      </a:solidFill>
                      <a:prstDash val="solid"/>
                      <a:round/>
                      <a:headEnd type="none" w="med" len="med"/>
                      <a:tailEnd type="none" w="med" len="med"/>
                    </a:lnB>
                  </a:tcPr>
                </a:tc>
                <a:tc>
                  <a:txBody>
                    <a:bodyPr/>
                    <a:lstStyle/>
                    <a:p>
                      <a:pPr marL="72000" marR="0" algn="l" rtl="0" eaLnBrk="1" fontAlgn="b" hangingPunct="1">
                        <a:lnSpc>
                          <a:spcPct val="100000"/>
                        </a:lnSpc>
                        <a:spcBef>
                          <a:spcPts val="0"/>
                        </a:spcBef>
                        <a:spcAft>
                          <a:spcPts val="0"/>
                        </a:spcAft>
                        <a:buNone/>
                      </a:pPr>
                      <a:r>
                        <a:rPr lang="ru-RU" sz="800" b="0" i="0" u="none" strike="noStrike" cap="none" dirty="0">
                          <a:solidFill>
                            <a:schemeClr val="dk1"/>
                          </a:solidFill>
                          <a:latin typeface="+mn-lt"/>
                          <a:ea typeface="+mn-ea"/>
                          <a:cs typeface="+mn-cs"/>
                          <a:sym typeface="Arial"/>
                        </a:rPr>
                        <a:t>1 </a:t>
                      </a:r>
                      <a:r>
                        <a:rPr lang="ru-RU" sz="800" b="0" i="0" u="none" strike="noStrike" cap="none" dirty="0" err="1">
                          <a:solidFill>
                            <a:schemeClr val="dk1"/>
                          </a:solidFill>
                          <a:latin typeface="+mn-lt"/>
                          <a:ea typeface="+mn-ea"/>
                          <a:cs typeface="+mn-cs"/>
                          <a:sym typeface="Arial"/>
                        </a:rPr>
                        <a:t>Басқа</a:t>
                      </a:r>
                      <a:r>
                        <a:rPr lang="ru-RU" sz="800" b="0" i="0" u="none" strike="noStrike" cap="none" dirty="0">
                          <a:solidFill>
                            <a:schemeClr val="dk1"/>
                          </a:solidFill>
                          <a:latin typeface="+mn-lt"/>
                          <a:ea typeface="+mn-ea"/>
                          <a:cs typeface="+mn-cs"/>
                          <a:sym typeface="Arial"/>
                        </a:rPr>
                        <a:t> да </a:t>
                      </a:r>
                      <a:r>
                        <a:rPr lang="ru-RU" sz="800" b="0" i="0" u="none" strike="noStrike" cap="none" dirty="0" err="1">
                          <a:solidFill>
                            <a:schemeClr val="dk1"/>
                          </a:solidFill>
                          <a:latin typeface="+mn-lt"/>
                          <a:ea typeface="+mn-ea"/>
                          <a:cs typeface="+mn-cs"/>
                          <a:sym typeface="Arial"/>
                        </a:rPr>
                        <a:t>біліктілігі</a:t>
                      </a:r>
                      <a:r>
                        <a:rPr lang="ru-RU" sz="800" b="0" i="0" u="none" strike="noStrike" cap="none" dirty="0">
                          <a:solidFill>
                            <a:schemeClr val="dk1"/>
                          </a:solidFill>
                          <a:latin typeface="+mn-lt"/>
                          <a:ea typeface="+mn-ea"/>
                          <a:cs typeface="+mn-cs"/>
                          <a:sym typeface="Arial"/>
                        </a:rPr>
                        <a:t> </a:t>
                      </a:r>
                      <a:r>
                        <a:rPr lang="ru-RU" sz="800" b="0" i="0" u="none" strike="noStrike" cap="none" dirty="0" err="1">
                          <a:solidFill>
                            <a:schemeClr val="dk1"/>
                          </a:solidFill>
                          <a:latin typeface="+mn-lt"/>
                          <a:ea typeface="+mn-ea"/>
                          <a:cs typeface="+mn-cs"/>
                          <a:sym typeface="Arial"/>
                        </a:rPr>
                        <a:t>жоқ</a:t>
                      </a:r>
                      <a:r>
                        <a:rPr lang="ru-RU" sz="800" b="0" i="0" u="none" strike="noStrike" cap="none" dirty="0">
                          <a:solidFill>
                            <a:schemeClr val="dk1"/>
                          </a:solidFill>
                          <a:latin typeface="+mn-lt"/>
                          <a:ea typeface="+mn-ea"/>
                          <a:cs typeface="+mn-cs"/>
                          <a:sym typeface="Arial"/>
                        </a:rPr>
                        <a:t> </a:t>
                      </a:r>
                      <a:r>
                        <a:rPr lang="ru-RU" sz="800" b="0" i="0" u="none" strike="noStrike" cap="none" dirty="0" err="1">
                          <a:solidFill>
                            <a:schemeClr val="dk1"/>
                          </a:solidFill>
                          <a:latin typeface="+mn-lt"/>
                          <a:ea typeface="+mn-ea"/>
                          <a:cs typeface="+mn-cs"/>
                          <a:sym typeface="Arial"/>
                        </a:rPr>
                        <a:t>жұмысшылар</a:t>
                      </a:r>
                      <a:endParaRPr lang="ru-RU" sz="800" b="0" i="0" u="none" strike="noStrike" cap="none" dirty="0">
                        <a:solidFill>
                          <a:schemeClr val="dk1"/>
                        </a:solidFill>
                        <a:latin typeface="+mn-lt"/>
                        <a:ea typeface="+mn-ea"/>
                        <a:cs typeface="+mn-cs"/>
                        <a:sym typeface="Arial"/>
                      </a:endParaRPr>
                    </a:p>
                  </a:txBody>
                  <a:tcPr marL="9525" marR="9525" marT="9525" marB="0" anchor="ctr">
                    <a:lnT w="28575" cap="flat" cmpd="sng" algn="ctr">
                      <a:solidFill>
                        <a:schemeClr val="bg2"/>
                      </a:solidFill>
                      <a:prstDash val="solid"/>
                      <a:round/>
                      <a:headEnd type="none" w="med" len="med"/>
                      <a:tailEnd type="none" w="med" len="med"/>
                    </a:lnT>
                  </a:tcPr>
                </a:tc>
                <a:tc>
                  <a:txBody>
                    <a:bodyPr/>
                    <a:lstStyle/>
                    <a:p>
                      <a:pPr algn="ctr" fontAlgn="b"/>
                      <a:r>
                        <a:rPr lang="ru-RU" sz="900" b="0" i="1" u="none" strike="noStrike" cap="none" dirty="0">
                          <a:solidFill>
                            <a:schemeClr val="dk1"/>
                          </a:solidFill>
                          <a:latin typeface="+mn-lt"/>
                          <a:ea typeface="+mn-ea"/>
                          <a:cs typeface="+mn-cs"/>
                          <a:sym typeface="Arial"/>
                        </a:rPr>
                        <a:t>9629-9</a:t>
                      </a:r>
                    </a:p>
                  </a:txBody>
                  <a:tcPr marL="9525" marR="9525" marT="9525" marB="0" anchor="ctr">
                    <a:lnT w="28575" cap="flat" cmpd="sng" algn="ctr">
                      <a:solidFill>
                        <a:schemeClr val="bg2"/>
                      </a:solidFill>
                      <a:prstDash val="solid"/>
                      <a:round/>
                      <a:headEnd type="none" w="med" len="med"/>
                      <a:tailEnd type="none" w="med" len="med"/>
                    </a:lnT>
                  </a:tcPr>
                </a:tc>
                <a:tc>
                  <a:txBody>
                    <a:bodyPr/>
                    <a:lstStyle/>
                    <a:p>
                      <a:pPr algn="ctr" fontAlgn="ctr"/>
                      <a:r>
                        <a:rPr lang="ru-RU" sz="1050" b="1" i="0" u="none" strike="noStrike" cap="none">
                          <a:solidFill>
                            <a:schemeClr val="dk1"/>
                          </a:solidFill>
                          <a:latin typeface="+mn-lt"/>
                          <a:ea typeface="+mn-ea"/>
                          <a:cs typeface="+mn-cs"/>
                          <a:sym typeface="Arial"/>
                        </a:rPr>
                        <a:t>1 388</a:t>
                      </a:r>
                    </a:p>
                  </a:txBody>
                  <a:tcPr marL="9525" marR="9525" marT="9525" marB="0" anchor="ctr">
                    <a:lnT w="28575" cap="flat" cmpd="sng" algn="ctr">
                      <a:solidFill>
                        <a:schemeClr val="bg2"/>
                      </a:solidFill>
                      <a:prstDash val="solid"/>
                      <a:round/>
                      <a:headEnd type="none" w="med" len="med"/>
                      <a:tailEnd type="none" w="med" len="med"/>
                    </a:lnT>
                  </a:tcPr>
                </a:tc>
                <a:tc>
                  <a:txBody>
                    <a:bodyPr/>
                    <a:lstStyle/>
                    <a:p>
                      <a:pPr algn="ctr" fontAlgn="ctr"/>
                      <a:r>
                        <a:rPr lang="ru-RU" sz="900" b="0" i="0" u="none" strike="noStrike" cap="none">
                          <a:solidFill>
                            <a:schemeClr val="dk1"/>
                          </a:solidFill>
                          <a:latin typeface="+mn-lt"/>
                          <a:ea typeface="+mn-ea"/>
                          <a:cs typeface="+mn-cs"/>
                          <a:sym typeface="Arial"/>
                        </a:rPr>
                        <a:t>213</a:t>
                      </a:r>
                    </a:p>
                  </a:txBody>
                  <a:tcPr marL="9525" marR="9525" marT="9525" marB="0" anchor="ctr">
                    <a:lnT w="28575" cap="flat" cmpd="sng" algn="ctr">
                      <a:solidFill>
                        <a:schemeClr val="bg2"/>
                      </a:solidFill>
                      <a:prstDash val="solid"/>
                      <a:round/>
                      <a:headEnd type="none" w="med" len="med"/>
                      <a:tailEnd type="none" w="med" len="med"/>
                    </a:lnT>
                  </a:tcPr>
                </a:tc>
                <a:tc>
                  <a:txBody>
                    <a:bodyPr/>
                    <a:lstStyle/>
                    <a:p>
                      <a:pPr algn="ctr" fontAlgn="ctr"/>
                      <a:r>
                        <a:rPr lang="ru-RU" sz="900" b="0" i="0" u="none" strike="noStrike" cap="none">
                          <a:solidFill>
                            <a:schemeClr val="dk1"/>
                          </a:solidFill>
                          <a:latin typeface="+mn-lt"/>
                          <a:ea typeface="+mn-ea"/>
                          <a:cs typeface="+mn-cs"/>
                          <a:sym typeface="Arial"/>
                        </a:rPr>
                        <a:t>467</a:t>
                      </a:r>
                    </a:p>
                  </a:txBody>
                  <a:tcPr marL="9525" marR="9525" marT="9525" marB="0" anchor="ctr">
                    <a:lnT w="28575" cap="flat" cmpd="sng" algn="ctr">
                      <a:solidFill>
                        <a:schemeClr val="bg2"/>
                      </a:solidFill>
                      <a:prstDash val="solid"/>
                      <a:round/>
                      <a:headEnd type="none" w="med" len="med"/>
                      <a:tailEnd type="none" w="med" len="med"/>
                    </a:lnT>
                  </a:tcPr>
                </a:tc>
                <a:tc>
                  <a:txBody>
                    <a:bodyPr/>
                    <a:lstStyle/>
                    <a:p>
                      <a:pPr algn="ctr" fontAlgn="ctr"/>
                      <a:r>
                        <a:rPr lang="ru-RU" sz="900" b="0" i="0" u="none" strike="noStrike" cap="none">
                          <a:solidFill>
                            <a:schemeClr val="dk1"/>
                          </a:solidFill>
                          <a:latin typeface="+mn-lt"/>
                          <a:ea typeface="+mn-ea"/>
                          <a:cs typeface="+mn-cs"/>
                          <a:sym typeface="Arial"/>
                        </a:rPr>
                        <a:t>344</a:t>
                      </a:r>
                    </a:p>
                  </a:txBody>
                  <a:tcPr marL="9525" marR="9525" marT="9525" marB="0" anchor="ctr">
                    <a:lnT w="28575" cap="flat" cmpd="sng" algn="ctr">
                      <a:solidFill>
                        <a:schemeClr val="bg2"/>
                      </a:solidFill>
                      <a:prstDash val="solid"/>
                      <a:round/>
                      <a:headEnd type="none" w="med" len="med"/>
                      <a:tailEnd type="none" w="med" len="med"/>
                    </a:lnT>
                  </a:tcPr>
                </a:tc>
                <a:tc>
                  <a:txBody>
                    <a:bodyPr/>
                    <a:lstStyle/>
                    <a:p>
                      <a:pPr algn="ctr" fontAlgn="ctr"/>
                      <a:r>
                        <a:rPr lang="ru-RU" sz="900" b="0" i="0" u="none" strike="noStrike" cap="none">
                          <a:solidFill>
                            <a:schemeClr val="dk1"/>
                          </a:solidFill>
                          <a:latin typeface="+mn-lt"/>
                          <a:ea typeface="+mn-ea"/>
                          <a:cs typeface="+mn-cs"/>
                          <a:sym typeface="Arial"/>
                        </a:rPr>
                        <a:t>364</a:t>
                      </a:r>
                    </a:p>
                  </a:txBody>
                  <a:tcPr marL="9525" marR="9525" marT="9525" marB="0" anchor="ctr">
                    <a:lnT w="28575" cap="flat" cmpd="sng" algn="ctr">
                      <a:solidFill>
                        <a:schemeClr val="bg2"/>
                      </a:solidFill>
                      <a:prstDash val="solid"/>
                      <a:round/>
                      <a:headEnd type="none" w="med" len="med"/>
                      <a:tailEnd type="none" w="med" len="med"/>
                    </a:lnT>
                  </a:tcPr>
                </a:tc>
                <a:tc>
                  <a:txBody>
                    <a:bodyPr/>
                    <a:lstStyle/>
                    <a:p>
                      <a:pPr algn="ctr" fontAlgn="ctr"/>
                      <a:r>
                        <a:rPr lang="ru-RU" sz="1050" b="1" i="0" u="none" strike="noStrike" cap="none">
                          <a:solidFill>
                            <a:schemeClr val="dk1"/>
                          </a:solidFill>
                          <a:latin typeface="+mn-lt"/>
                          <a:ea typeface="+mn-ea"/>
                          <a:cs typeface="+mn-cs"/>
                          <a:sym typeface="Arial"/>
                        </a:rPr>
                        <a:t>4,8%</a:t>
                      </a:r>
                    </a:p>
                  </a:txBody>
                  <a:tcPr marL="9525" marR="9525" marT="9525" marB="0" anchor="ctr">
                    <a:lnT w="28575" cap="flat" cmpd="sng" algn="ctr">
                      <a:solidFill>
                        <a:schemeClr val="bg2"/>
                      </a:solidFill>
                      <a:prstDash val="solid"/>
                      <a:round/>
                      <a:headEnd type="none" w="med" len="med"/>
                      <a:tailEnd type="none" w="med" len="med"/>
                    </a:lnT>
                  </a:tcPr>
                </a:tc>
                <a:extLst>
                  <a:ext uri="{0D108BD9-81ED-4DB2-BD59-A6C34878D82A}">
                    <a16:rowId xmlns:a16="http://schemas.microsoft.com/office/drawing/2014/main" val="1427977684"/>
                  </a:ext>
                </a:extLst>
              </a:tr>
              <a:tr h="252035">
                <a:tc vMerge="1">
                  <a:txBody>
                    <a:bodyPr/>
                    <a:lstStyle/>
                    <a:p>
                      <a:endParaRPr lang="ru-KZ" sz="1100" dirty="0"/>
                    </a:p>
                  </a:txBody>
                  <a:tcPr/>
                </a:tc>
                <a:tc>
                  <a:txBody>
                    <a:bodyPr/>
                    <a:lstStyle/>
                    <a:p>
                      <a:pPr marL="72000" marR="0" algn="l" rtl="0" eaLnBrk="1" fontAlgn="b" hangingPunct="1">
                        <a:lnSpc>
                          <a:spcPct val="100000"/>
                        </a:lnSpc>
                        <a:spcBef>
                          <a:spcPts val="0"/>
                        </a:spcBef>
                        <a:spcAft>
                          <a:spcPts val="0"/>
                        </a:spcAft>
                        <a:buNone/>
                      </a:pPr>
                      <a:r>
                        <a:rPr lang="ru-RU" sz="800" b="0" i="0" u="none" strike="noStrike" cap="none" dirty="0">
                          <a:solidFill>
                            <a:schemeClr val="dk1"/>
                          </a:solidFill>
                          <a:latin typeface="+mn-lt"/>
                          <a:ea typeface="+mn-ea"/>
                          <a:cs typeface="+mn-cs"/>
                          <a:sym typeface="Arial"/>
                        </a:rPr>
                        <a:t>2 </a:t>
                      </a:r>
                      <a:r>
                        <a:rPr lang="ru-RU" sz="800" b="0" i="0" u="none" strike="noStrike" cap="none" dirty="0" err="1">
                          <a:solidFill>
                            <a:schemeClr val="dk1"/>
                          </a:solidFill>
                          <a:latin typeface="+mn-lt"/>
                          <a:ea typeface="+mn-ea"/>
                          <a:cs typeface="+mn-cs"/>
                          <a:sym typeface="Arial"/>
                        </a:rPr>
                        <a:t>Маркетингтік</a:t>
                      </a:r>
                      <a:r>
                        <a:rPr lang="ru-RU" sz="800" b="0" i="0" u="none" strike="noStrike" cap="none" dirty="0">
                          <a:solidFill>
                            <a:schemeClr val="dk1"/>
                          </a:solidFill>
                          <a:latin typeface="+mn-lt"/>
                          <a:ea typeface="+mn-ea"/>
                          <a:cs typeface="+mn-cs"/>
                          <a:sym typeface="Arial"/>
                        </a:rPr>
                        <a:t> </a:t>
                      </a:r>
                      <a:r>
                        <a:rPr lang="ru-RU" sz="800" b="0" i="0" u="none" strike="noStrike" cap="none" dirty="0" err="1">
                          <a:solidFill>
                            <a:schemeClr val="dk1"/>
                          </a:solidFill>
                          <a:latin typeface="+mn-lt"/>
                          <a:ea typeface="+mn-ea"/>
                          <a:cs typeface="+mn-cs"/>
                          <a:sym typeface="Arial"/>
                        </a:rPr>
                        <a:t>зерттеулер</a:t>
                      </a:r>
                      <a:r>
                        <a:rPr lang="ru-RU" sz="800" b="0" i="0" u="none" strike="noStrike" cap="none" dirty="0">
                          <a:solidFill>
                            <a:schemeClr val="dk1"/>
                          </a:solidFill>
                          <a:latin typeface="+mn-lt"/>
                          <a:ea typeface="+mn-ea"/>
                          <a:cs typeface="+mn-cs"/>
                          <a:sym typeface="Arial"/>
                        </a:rPr>
                        <a:t> </a:t>
                      </a:r>
                      <a:r>
                        <a:rPr lang="ru-RU" sz="800" b="0" i="0" u="none" strike="noStrike" cap="none" dirty="0" err="1">
                          <a:solidFill>
                            <a:schemeClr val="dk1"/>
                          </a:solidFill>
                          <a:latin typeface="+mn-lt"/>
                          <a:ea typeface="+mn-ea"/>
                          <a:cs typeface="+mn-cs"/>
                          <a:sym typeface="Arial"/>
                        </a:rPr>
                        <a:t>және</a:t>
                      </a:r>
                      <a:r>
                        <a:rPr lang="ru-RU" sz="800" b="0" i="0" u="none" strike="noStrike" cap="none" dirty="0">
                          <a:solidFill>
                            <a:schemeClr val="dk1"/>
                          </a:solidFill>
                          <a:latin typeface="+mn-lt"/>
                          <a:ea typeface="+mn-ea"/>
                          <a:cs typeface="+mn-cs"/>
                          <a:sym typeface="Arial"/>
                        </a:rPr>
                        <a:t> </a:t>
                      </a:r>
                      <a:r>
                        <a:rPr lang="ru-RU" sz="800" b="0" i="0" u="none" strike="noStrike" cap="none" dirty="0" err="1">
                          <a:solidFill>
                            <a:schemeClr val="dk1"/>
                          </a:solidFill>
                          <a:latin typeface="+mn-lt"/>
                          <a:ea typeface="+mn-ea"/>
                          <a:cs typeface="+mn-cs"/>
                          <a:sym typeface="Arial"/>
                        </a:rPr>
                        <a:t>әлеуметтік</a:t>
                      </a:r>
                      <a:r>
                        <a:rPr lang="ru-RU" sz="800" b="0" i="0" u="none" strike="noStrike" cap="none" dirty="0">
                          <a:solidFill>
                            <a:schemeClr val="dk1"/>
                          </a:solidFill>
                          <a:latin typeface="+mn-lt"/>
                          <a:ea typeface="+mn-ea"/>
                          <a:cs typeface="+mn-cs"/>
                          <a:sym typeface="Arial"/>
                        </a:rPr>
                        <a:t> </a:t>
                      </a:r>
                      <a:r>
                        <a:rPr lang="ru-RU" sz="800" b="0" i="0" u="none" strike="noStrike" cap="none" dirty="0" err="1">
                          <a:solidFill>
                            <a:schemeClr val="dk1"/>
                          </a:solidFill>
                          <a:latin typeface="+mn-lt"/>
                          <a:ea typeface="+mn-ea"/>
                          <a:cs typeface="+mn-cs"/>
                          <a:sym typeface="Arial"/>
                        </a:rPr>
                        <a:t>сауалнама</a:t>
                      </a:r>
                      <a:r>
                        <a:rPr lang="ru-RU" sz="800" b="0" i="0" u="none" strike="noStrike" cap="none" dirty="0">
                          <a:solidFill>
                            <a:schemeClr val="dk1"/>
                          </a:solidFill>
                          <a:latin typeface="+mn-lt"/>
                          <a:ea typeface="+mn-ea"/>
                          <a:cs typeface="+mn-cs"/>
                          <a:sym typeface="Arial"/>
                        </a:rPr>
                        <a:t> </a:t>
                      </a:r>
                      <a:r>
                        <a:rPr lang="ru-RU" sz="800" b="0" i="0" u="none" strike="noStrike" cap="none" dirty="0" err="1">
                          <a:solidFill>
                            <a:schemeClr val="dk1"/>
                          </a:solidFill>
                          <a:latin typeface="+mn-lt"/>
                          <a:ea typeface="+mn-ea"/>
                          <a:cs typeface="+mn-cs"/>
                          <a:sym typeface="Arial"/>
                        </a:rPr>
                        <a:t>жөніндегі</a:t>
                      </a:r>
                      <a:r>
                        <a:rPr lang="ru-RU" sz="800" b="0" i="0" u="none" strike="noStrike" cap="none" dirty="0">
                          <a:solidFill>
                            <a:schemeClr val="dk1"/>
                          </a:solidFill>
                          <a:latin typeface="+mn-lt"/>
                          <a:ea typeface="+mn-ea"/>
                          <a:cs typeface="+mn-cs"/>
                          <a:sym typeface="Arial"/>
                        </a:rPr>
                        <a:t> </a:t>
                      </a:r>
                      <a:r>
                        <a:rPr lang="ru-RU" sz="800" b="0" i="0" u="none" strike="noStrike" cap="none" dirty="0" err="1">
                          <a:solidFill>
                            <a:schemeClr val="dk1"/>
                          </a:solidFill>
                          <a:latin typeface="+mn-lt"/>
                          <a:ea typeface="+mn-ea"/>
                          <a:cs typeface="+mn-cs"/>
                          <a:sym typeface="Arial"/>
                        </a:rPr>
                        <a:t>қызметшілер</a:t>
                      </a:r>
                      <a:endParaRPr lang="ru-RU" sz="800" b="0" i="0" u="none" strike="noStrike" cap="none" dirty="0">
                        <a:solidFill>
                          <a:schemeClr val="dk1"/>
                        </a:solidFill>
                        <a:latin typeface="+mn-lt"/>
                        <a:ea typeface="+mn-ea"/>
                        <a:cs typeface="+mn-cs"/>
                        <a:sym typeface="Arial"/>
                      </a:endParaRPr>
                    </a:p>
                  </a:txBody>
                  <a:tcPr marL="9525" marR="9525" marT="9525" marB="0" anchor="ctr"/>
                </a:tc>
                <a:tc>
                  <a:txBody>
                    <a:bodyPr/>
                    <a:lstStyle/>
                    <a:p>
                      <a:pPr algn="ctr" fontAlgn="b"/>
                      <a:r>
                        <a:rPr lang="ru-RU" sz="900" b="0" i="1" u="none" strike="noStrike" cap="none">
                          <a:solidFill>
                            <a:schemeClr val="dk1"/>
                          </a:solidFill>
                          <a:latin typeface="+mn-lt"/>
                          <a:ea typeface="+mn-ea"/>
                          <a:cs typeface="+mn-cs"/>
                          <a:sym typeface="Arial"/>
                        </a:rPr>
                        <a:t>4314-2</a:t>
                      </a:r>
                    </a:p>
                  </a:txBody>
                  <a:tcPr marL="9525" marR="9525" marT="9525" marB="0" anchor="ctr"/>
                </a:tc>
                <a:tc>
                  <a:txBody>
                    <a:bodyPr/>
                    <a:lstStyle/>
                    <a:p>
                      <a:pPr algn="ctr" fontAlgn="ctr"/>
                      <a:r>
                        <a:rPr lang="ru-RU" sz="1050" b="1" i="0" u="none" strike="noStrike" cap="none" dirty="0">
                          <a:solidFill>
                            <a:schemeClr val="dk1"/>
                          </a:solidFill>
                          <a:latin typeface="+mn-lt"/>
                          <a:ea typeface="+mn-ea"/>
                          <a:cs typeface="+mn-cs"/>
                          <a:sym typeface="Arial"/>
                        </a:rPr>
                        <a:t>1 247</a:t>
                      </a:r>
                    </a:p>
                  </a:txBody>
                  <a:tcPr marL="9525" marR="9525" marT="9525" marB="0" anchor="ctr"/>
                </a:tc>
                <a:tc>
                  <a:txBody>
                    <a:bodyPr/>
                    <a:lstStyle/>
                    <a:p>
                      <a:pPr algn="ctr" fontAlgn="ctr"/>
                      <a:r>
                        <a:rPr lang="ru-RU" sz="900" b="0" i="0" u="none" strike="noStrike" cap="none">
                          <a:solidFill>
                            <a:schemeClr val="dk1"/>
                          </a:solidFill>
                          <a:latin typeface="+mn-lt"/>
                          <a:ea typeface="+mn-ea"/>
                          <a:cs typeface="+mn-cs"/>
                          <a:sym typeface="Arial"/>
                        </a:rPr>
                        <a:t>3</a:t>
                      </a:r>
                    </a:p>
                  </a:txBody>
                  <a:tcPr marL="9525" marR="9525" marT="9525" marB="0" anchor="ctr"/>
                </a:tc>
                <a:tc>
                  <a:txBody>
                    <a:bodyPr/>
                    <a:lstStyle/>
                    <a:p>
                      <a:pPr algn="ctr" fontAlgn="ctr"/>
                      <a:r>
                        <a:rPr lang="ru-RU" sz="900" b="0" i="0" u="none" strike="noStrike" cap="none">
                          <a:solidFill>
                            <a:schemeClr val="dk1"/>
                          </a:solidFill>
                          <a:latin typeface="+mn-lt"/>
                          <a:ea typeface="+mn-ea"/>
                          <a:cs typeface="+mn-cs"/>
                          <a:sym typeface="Arial"/>
                        </a:rPr>
                        <a:t>353</a:t>
                      </a:r>
                    </a:p>
                  </a:txBody>
                  <a:tcPr marL="9525" marR="9525" marT="9525" marB="0" anchor="ctr"/>
                </a:tc>
                <a:tc>
                  <a:txBody>
                    <a:bodyPr/>
                    <a:lstStyle/>
                    <a:p>
                      <a:pPr algn="ctr" fontAlgn="ctr"/>
                      <a:r>
                        <a:rPr lang="ru-RU" sz="900" b="0" i="0" u="none" strike="noStrike" cap="none" dirty="0">
                          <a:solidFill>
                            <a:schemeClr val="dk1"/>
                          </a:solidFill>
                          <a:latin typeface="+mn-lt"/>
                          <a:ea typeface="+mn-ea"/>
                          <a:cs typeface="+mn-cs"/>
                          <a:sym typeface="Arial"/>
                        </a:rPr>
                        <a:t>770</a:t>
                      </a:r>
                    </a:p>
                  </a:txBody>
                  <a:tcPr marL="9525" marR="9525" marT="9525" marB="0" anchor="ctr"/>
                </a:tc>
                <a:tc>
                  <a:txBody>
                    <a:bodyPr/>
                    <a:lstStyle/>
                    <a:p>
                      <a:pPr algn="ctr" fontAlgn="ctr"/>
                      <a:r>
                        <a:rPr lang="ru-RU" sz="900" b="0" i="0" u="none" strike="noStrike" cap="none">
                          <a:solidFill>
                            <a:schemeClr val="dk1"/>
                          </a:solidFill>
                          <a:latin typeface="+mn-lt"/>
                          <a:ea typeface="+mn-ea"/>
                          <a:cs typeface="+mn-cs"/>
                          <a:sym typeface="Arial"/>
                        </a:rPr>
                        <a:t>121</a:t>
                      </a:r>
                    </a:p>
                  </a:txBody>
                  <a:tcPr marL="9525" marR="9525" marT="9525" marB="0" anchor="ctr"/>
                </a:tc>
                <a:tc>
                  <a:txBody>
                    <a:bodyPr/>
                    <a:lstStyle/>
                    <a:p>
                      <a:pPr algn="ctr" fontAlgn="ctr"/>
                      <a:r>
                        <a:rPr lang="ru-RU" sz="1050" b="1" i="0" u="none" strike="noStrike" cap="none" dirty="0">
                          <a:solidFill>
                            <a:schemeClr val="dk1"/>
                          </a:solidFill>
                          <a:latin typeface="+mn-lt"/>
                          <a:ea typeface="+mn-ea"/>
                          <a:cs typeface="+mn-cs"/>
                          <a:sym typeface="Arial"/>
                        </a:rPr>
                        <a:t>4,3%</a:t>
                      </a:r>
                    </a:p>
                  </a:txBody>
                  <a:tcPr marL="9525" marR="9525" marT="9525" marB="0" anchor="ctr"/>
                </a:tc>
                <a:extLst>
                  <a:ext uri="{0D108BD9-81ED-4DB2-BD59-A6C34878D82A}">
                    <a16:rowId xmlns:a16="http://schemas.microsoft.com/office/drawing/2014/main" val="1290809229"/>
                  </a:ext>
                </a:extLst>
              </a:tr>
              <a:tr h="252035">
                <a:tc vMerge="1">
                  <a:txBody>
                    <a:bodyPr/>
                    <a:lstStyle/>
                    <a:p>
                      <a:endParaRPr lang="ru-KZ" sz="1100" dirty="0"/>
                    </a:p>
                  </a:txBody>
                  <a:tcPr/>
                </a:tc>
                <a:tc>
                  <a:txBody>
                    <a:bodyPr/>
                    <a:lstStyle/>
                    <a:p>
                      <a:pPr marL="72000" marR="0" algn="l" rtl="0" eaLnBrk="1" fontAlgn="b" hangingPunct="1">
                        <a:lnSpc>
                          <a:spcPct val="100000"/>
                        </a:lnSpc>
                        <a:spcBef>
                          <a:spcPts val="0"/>
                        </a:spcBef>
                        <a:spcAft>
                          <a:spcPts val="0"/>
                        </a:spcAft>
                        <a:buNone/>
                      </a:pPr>
                      <a:r>
                        <a:rPr lang="ru-RU" sz="800" b="0" i="0" u="none" strike="noStrike" cap="none" dirty="0">
                          <a:solidFill>
                            <a:schemeClr val="dk1"/>
                          </a:solidFill>
                          <a:latin typeface="+mn-lt"/>
                          <a:ea typeface="+mn-ea"/>
                          <a:cs typeface="+mn-cs"/>
                          <a:sym typeface="Arial"/>
                        </a:rPr>
                        <a:t>3 </a:t>
                      </a:r>
                      <a:r>
                        <a:rPr lang="ru-RU" sz="800" b="0" i="0" u="none" strike="noStrike" cap="none" dirty="0" err="1">
                          <a:solidFill>
                            <a:schemeClr val="dk1"/>
                          </a:solidFill>
                          <a:latin typeface="+mn-lt"/>
                          <a:ea typeface="+mn-ea"/>
                          <a:cs typeface="+mn-cs"/>
                          <a:sym typeface="Arial"/>
                        </a:rPr>
                        <a:t>Ауыл</a:t>
                      </a:r>
                      <a:r>
                        <a:rPr lang="ru-RU" sz="800" b="0" i="0" u="none" strike="noStrike" cap="none" dirty="0">
                          <a:solidFill>
                            <a:schemeClr val="dk1"/>
                          </a:solidFill>
                          <a:latin typeface="+mn-lt"/>
                          <a:ea typeface="+mn-ea"/>
                          <a:cs typeface="+mn-cs"/>
                          <a:sym typeface="Arial"/>
                        </a:rPr>
                        <a:t> </a:t>
                      </a:r>
                      <a:r>
                        <a:rPr lang="ru-RU" sz="800" b="0" i="0" u="none" strike="noStrike" cap="none" dirty="0" err="1">
                          <a:solidFill>
                            <a:schemeClr val="dk1"/>
                          </a:solidFill>
                          <a:latin typeface="+mn-lt"/>
                          <a:ea typeface="+mn-ea"/>
                          <a:cs typeface="+mn-cs"/>
                          <a:sym typeface="Arial"/>
                        </a:rPr>
                        <a:t>шаруашылығы</a:t>
                      </a:r>
                      <a:r>
                        <a:rPr lang="ru-RU" sz="800" b="0" i="0" u="none" strike="noStrike" cap="none" dirty="0">
                          <a:solidFill>
                            <a:schemeClr val="dk1"/>
                          </a:solidFill>
                          <a:latin typeface="+mn-lt"/>
                          <a:ea typeface="+mn-ea"/>
                          <a:cs typeface="+mn-cs"/>
                          <a:sym typeface="Arial"/>
                        </a:rPr>
                        <a:t> </a:t>
                      </a:r>
                      <a:r>
                        <a:rPr lang="ru-RU" sz="800" b="0" i="0" u="none" strike="noStrike" cap="none" dirty="0" err="1">
                          <a:solidFill>
                            <a:schemeClr val="dk1"/>
                          </a:solidFill>
                          <a:latin typeface="+mn-lt"/>
                          <a:ea typeface="+mn-ea"/>
                          <a:cs typeface="+mn-cs"/>
                          <a:sym typeface="Arial"/>
                        </a:rPr>
                        <a:t>өнімдерін</a:t>
                      </a:r>
                      <a:r>
                        <a:rPr lang="ru-RU" sz="800" b="0" i="0" u="none" strike="noStrike" cap="none" dirty="0">
                          <a:solidFill>
                            <a:schemeClr val="dk1"/>
                          </a:solidFill>
                          <a:latin typeface="+mn-lt"/>
                          <a:ea typeface="+mn-ea"/>
                          <a:cs typeface="+mn-cs"/>
                          <a:sym typeface="Arial"/>
                        </a:rPr>
                        <a:t> </a:t>
                      </a:r>
                      <a:r>
                        <a:rPr lang="ru-RU" sz="800" b="0" i="0" u="none" strike="noStrike" cap="none" dirty="0" err="1">
                          <a:solidFill>
                            <a:schemeClr val="dk1"/>
                          </a:solidFill>
                          <a:latin typeface="+mn-lt"/>
                          <a:ea typeface="+mn-ea"/>
                          <a:cs typeface="+mn-cs"/>
                          <a:sym typeface="Arial"/>
                        </a:rPr>
                        <a:t>өндірудегі</a:t>
                      </a:r>
                      <a:r>
                        <a:rPr lang="ru-RU" sz="800" b="0" i="0" u="none" strike="noStrike" cap="none" dirty="0">
                          <a:solidFill>
                            <a:schemeClr val="dk1"/>
                          </a:solidFill>
                          <a:latin typeface="+mn-lt"/>
                          <a:ea typeface="+mn-ea"/>
                          <a:cs typeface="+mn-cs"/>
                          <a:sym typeface="Arial"/>
                        </a:rPr>
                        <a:t> </a:t>
                      </a:r>
                      <a:r>
                        <a:rPr lang="ru-RU" sz="800" b="0" i="0" u="none" strike="noStrike" cap="none" dirty="0" err="1">
                          <a:solidFill>
                            <a:schemeClr val="dk1"/>
                          </a:solidFill>
                          <a:latin typeface="+mn-lt"/>
                          <a:ea typeface="+mn-ea"/>
                          <a:cs typeface="+mn-cs"/>
                          <a:sym typeface="Arial"/>
                        </a:rPr>
                        <a:t>біліктілігі</a:t>
                      </a:r>
                      <a:r>
                        <a:rPr lang="ru-RU" sz="800" b="0" i="0" u="none" strike="noStrike" cap="none" dirty="0">
                          <a:solidFill>
                            <a:schemeClr val="dk1"/>
                          </a:solidFill>
                          <a:latin typeface="+mn-lt"/>
                          <a:ea typeface="+mn-ea"/>
                          <a:cs typeface="+mn-cs"/>
                          <a:sym typeface="Arial"/>
                        </a:rPr>
                        <a:t> </a:t>
                      </a:r>
                      <a:r>
                        <a:rPr lang="ru-RU" sz="800" b="0" i="0" u="none" strike="noStrike" cap="none" dirty="0" err="1">
                          <a:solidFill>
                            <a:schemeClr val="dk1"/>
                          </a:solidFill>
                          <a:latin typeface="+mn-lt"/>
                          <a:ea typeface="+mn-ea"/>
                          <a:cs typeface="+mn-cs"/>
                          <a:sym typeface="Arial"/>
                        </a:rPr>
                        <a:t>жоқ</a:t>
                      </a:r>
                      <a:r>
                        <a:rPr lang="ru-RU" sz="800" b="0" i="0" u="none" strike="noStrike" cap="none" dirty="0">
                          <a:solidFill>
                            <a:schemeClr val="dk1"/>
                          </a:solidFill>
                          <a:latin typeface="+mn-lt"/>
                          <a:ea typeface="+mn-ea"/>
                          <a:cs typeface="+mn-cs"/>
                          <a:sym typeface="Arial"/>
                        </a:rPr>
                        <a:t> </a:t>
                      </a:r>
                      <a:r>
                        <a:rPr lang="ru-RU" sz="800" b="0" i="0" u="none" strike="noStrike" cap="none" dirty="0" err="1">
                          <a:solidFill>
                            <a:schemeClr val="dk1"/>
                          </a:solidFill>
                          <a:latin typeface="+mn-lt"/>
                          <a:ea typeface="+mn-ea"/>
                          <a:cs typeface="+mn-cs"/>
                          <a:sym typeface="Arial"/>
                        </a:rPr>
                        <a:t>жұмысшылар</a:t>
                      </a:r>
                      <a:endParaRPr lang="ru-RU" sz="800" b="0" i="0" u="none" strike="noStrike" cap="none" dirty="0">
                        <a:solidFill>
                          <a:schemeClr val="dk1"/>
                        </a:solidFill>
                        <a:latin typeface="+mn-lt"/>
                        <a:ea typeface="+mn-ea"/>
                        <a:cs typeface="+mn-cs"/>
                        <a:sym typeface="Arial"/>
                      </a:endParaRPr>
                    </a:p>
                  </a:txBody>
                  <a:tcPr marL="9525" marR="9525" marT="9525" marB="0" anchor="ctr"/>
                </a:tc>
                <a:tc>
                  <a:txBody>
                    <a:bodyPr/>
                    <a:lstStyle/>
                    <a:p>
                      <a:pPr algn="ctr" fontAlgn="b"/>
                      <a:r>
                        <a:rPr lang="ru-RU" sz="900" b="0" i="1" u="none" strike="noStrike" cap="none" dirty="0">
                          <a:solidFill>
                            <a:schemeClr val="dk1"/>
                          </a:solidFill>
                          <a:latin typeface="+mn-lt"/>
                          <a:ea typeface="+mn-ea"/>
                          <a:cs typeface="+mn-cs"/>
                          <a:sym typeface="Arial"/>
                        </a:rPr>
                        <a:t>9211-3</a:t>
                      </a:r>
                    </a:p>
                  </a:txBody>
                  <a:tcPr marL="9525" marR="9525" marT="9525" marB="0" anchor="ctr"/>
                </a:tc>
                <a:tc>
                  <a:txBody>
                    <a:bodyPr/>
                    <a:lstStyle/>
                    <a:p>
                      <a:pPr algn="ctr" fontAlgn="ctr"/>
                      <a:r>
                        <a:rPr lang="ru-RU" sz="1050" b="1" i="0" u="none" strike="noStrike" cap="none" dirty="0">
                          <a:solidFill>
                            <a:schemeClr val="dk1"/>
                          </a:solidFill>
                          <a:latin typeface="+mn-lt"/>
                          <a:ea typeface="+mn-ea"/>
                          <a:cs typeface="+mn-cs"/>
                          <a:sym typeface="Arial"/>
                        </a:rPr>
                        <a:t>966</a:t>
                      </a:r>
                    </a:p>
                  </a:txBody>
                  <a:tcPr marL="9525" marR="9525" marT="9525" marB="0" anchor="ctr"/>
                </a:tc>
                <a:tc>
                  <a:txBody>
                    <a:bodyPr/>
                    <a:lstStyle/>
                    <a:p>
                      <a:pPr algn="ctr" fontAlgn="ctr"/>
                      <a:r>
                        <a:rPr lang="ru-RU" sz="900" b="0" i="0" u="none" strike="noStrike" cap="none">
                          <a:solidFill>
                            <a:schemeClr val="dk1"/>
                          </a:solidFill>
                          <a:latin typeface="+mn-lt"/>
                          <a:ea typeface="+mn-ea"/>
                          <a:cs typeface="+mn-cs"/>
                          <a:sym typeface="Arial"/>
                        </a:rPr>
                        <a:t>93</a:t>
                      </a:r>
                    </a:p>
                  </a:txBody>
                  <a:tcPr marL="9525" marR="9525" marT="9525" marB="0" anchor="ctr"/>
                </a:tc>
                <a:tc>
                  <a:txBody>
                    <a:bodyPr/>
                    <a:lstStyle/>
                    <a:p>
                      <a:pPr algn="ctr" fontAlgn="ctr"/>
                      <a:r>
                        <a:rPr lang="ru-RU" sz="900" b="0" i="0" u="none" strike="noStrike" cap="none">
                          <a:solidFill>
                            <a:schemeClr val="dk1"/>
                          </a:solidFill>
                          <a:latin typeface="+mn-lt"/>
                          <a:ea typeface="+mn-ea"/>
                          <a:cs typeface="+mn-cs"/>
                          <a:sym typeface="Arial"/>
                        </a:rPr>
                        <a:t>623</a:t>
                      </a:r>
                    </a:p>
                  </a:txBody>
                  <a:tcPr marL="9525" marR="9525" marT="9525" marB="0" anchor="ctr"/>
                </a:tc>
                <a:tc>
                  <a:txBody>
                    <a:bodyPr/>
                    <a:lstStyle/>
                    <a:p>
                      <a:pPr algn="ctr" fontAlgn="ctr"/>
                      <a:r>
                        <a:rPr lang="ru-RU" sz="900" b="0" i="0" u="none" strike="noStrike" cap="none">
                          <a:solidFill>
                            <a:schemeClr val="dk1"/>
                          </a:solidFill>
                          <a:latin typeface="+mn-lt"/>
                          <a:ea typeface="+mn-ea"/>
                          <a:cs typeface="+mn-cs"/>
                          <a:sym typeface="Arial"/>
                        </a:rPr>
                        <a:t>176</a:t>
                      </a:r>
                    </a:p>
                  </a:txBody>
                  <a:tcPr marL="9525" marR="9525" marT="9525" marB="0" anchor="ctr"/>
                </a:tc>
                <a:tc>
                  <a:txBody>
                    <a:bodyPr/>
                    <a:lstStyle/>
                    <a:p>
                      <a:pPr algn="ctr" fontAlgn="ctr"/>
                      <a:r>
                        <a:rPr lang="ru-RU" sz="900" b="0" i="0" u="none" strike="noStrike" cap="none">
                          <a:solidFill>
                            <a:schemeClr val="dk1"/>
                          </a:solidFill>
                          <a:latin typeface="+mn-lt"/>
                          <a:ea typeface="+mn-ea"/>
                          <a:cs typeface="+mn-cs"/>
                          <a:sym typeface="Arial"/>
                        </a:rPr>
                        <a:t>74</a:t>
                      </a:r>
                    </a:p>
                  </a:txBody>
                  <a:tcPr marL="9525" marR="9525" marT="9525" marB="0" anchor="ctr"/>
                </a:tc>
                <a:tc>
                  <a:txBody>
                    <a:bodyPr/>
                    <a:lstStyle/>
                    <a:p>
                      <a:pPr algn="ctr" fontAlgn="ctr"/>
                      <a:r>
                        <a:rPr lang="ru-RU" sz="1050" b="1" i="0" u="none" strike="noStrike" cap="none">
                          <a:solidFill>
                            <a:schemeClr val="dk1"/>
                          </a:solidFill>
                          <a:latin typeface="+mn-lt"/>
                          <a:ea typeface="+mn-ea"/>
                          <a:cs typeface="+mn-cs"/>
                          <a:sym typeface="Arial"/>
                        </a:rPr>
                        <a:t>3,3%</a:t>
                      </a:r>
                    </a:p>
                  </a:txBody>
                  <a:tcPr marL="9525" marR="9525" marT="9525" marB="0" anchor="ctr"/>
                </a:tc>
                <a:extLst>
                  <a:ext uri="{0D108BD9-81ED-4DB2-BD59-A6C34878D82A}">
                    <a16:rowId xmlns:a16="http://schemas.microsoft.com/office/drawing/2014/main" val="1542005649"/>
                  </a:ext>
                </a:extLst>
              </a:tr>
              <a:tr h="252035">
                <a:tc vMerge="1">
                  <a:txBody>
                    <a:bodyPr/>
                    <a:lstStyle/>
                    <a:p>
                      <a:endParaRPr lang="ru-KZ" sz="1100" dirty="0"/>
                    </a:p>
                  </a:txBody>
                  <a:tcPr/>
                </a:tc>
                <a:tc>
                  <a:txBody>
                    <a:bodyPr/>
                    <a:lstStyle/>
                    <a:p>
                      <a:pPr marL="72000" marR="0" algn="l" rtl="0" eaLnBrk="1" fontAlgn="b" hangingPunct="1">
                        <a:lnSpc>
                          <a:spcPct val="100000"/>
                        </a:lnSpc>
                        <a:spcBef>
                          <a:spcPts val="0"/>
                        </a:spcBef>
                        <a:spcAft>
                          <a:spcPts val="0"/>
                        </a:spcAft>
                        <a:buNone/>
                      </a:pPr>
                      <a:r>
                        <a:rPr lang="ru-RU" sz="800" b="0" i="0" u="none" strike="noStrike" cap="none" dirty="0">
                          <a:solidFill>
                            <a:schemeClr val="dk1"/>
                          </a:solidFill>
                          <a:latin typeface="+mn-lt"/>
                          <a:ea typeface="+mn-ea"/>
                          <a:cs typeface="+mn-cs"/>
                          <a:sym typeface="Arial"/>
                        </a:rPr>
                        <a:t>4 </a:t>
                      </a:r>
                      <a:r>
                        <a:rPr lang="ru-RU" sz="800" b="0" i="0" u="none" strike="noStrike" cap="none" dirty="0" err="1">
                          <a:solidFill>
                            <a:schemeClr val="dk1"/>
                          </a:solidFill>
                          <a:latin typeface="+mn-lt"/>
                          <a:ea typeface="+mn-ea"/>
                          <a:cs typeface="+mn-cs"/>
                          <a:sym typeface="Arial"/>
                        </a:rPr>
                        <a:t>Әртүрлі</a:t>
                      </a:r>
                      <a:r>
                        <a:rPr lang="ru-RU" sz="800" b="0" i="0" u="none" strike="noStrike" cap="none" dirty="0">
                          <a:solidFill>
                            <a:schemeClr val="dk1"/>
                          </a:solidFill>
                          <a:latin typeface="+mn-lt"/>
                          <a:ea typeface="+mn-ea"/>
                          <a:cs typeface="+mn-cs"/>
                          <a:sym typeface="Arial"/>
                        </a:rPr>
                        <a:t> </a:t>
                      </a:r>
                      <a:r>
                        <a:rPr lang="ru-RU" sz="800" b="0" i="0" u="none" strike="noStrike" cap="none" dirty="0" err="1">
                          <a:solidFill>
                            <a:schemeClr val="dk1"/>
                          </a:solidFill>
                          <a:latin typeface="+mn-lt"/>
                          <a:ea typeface="+mn-ea"/>
                          <a:cs typeface="+mn-cs"/>
                          <a:sym typeface="Arial"/>
                        </a:rPr>
                        <a:t>жұмысты</a:t>
                      </a:r>
                      <a:r>
                        <a:rPr lang="ru-RU" sz="800" b="0" i="0" u="none" strike="noStrike" cap="none" dirty="0">
                          <a:solidFill>
                            <a:schemeClr val="dk1"/>
                          </a:solidFill>
                          <a:latin typeface="+mn-lt"/>
                          <a:ea typeface="+mn-ea"/>
                          <a:cs typeface="+mn-cs"/>
                          <a:sym typeface="Arial"/>
                        </a:rPr>
                        <a:t> </a:t>
                      </a:r>
                      <a:r>
                        <a:rPr lang="ru-RU" sz="800" b="0" i="0" u="none" strike="noStrike" cap="none" dirty="0" err="1">
                          <a:solidFill>
                            <a:schemeClr val="dk1"/>
                          </a:solidFill>
                          <a:latin typeface="+mn-lt"/>
                          <a:ea typeface="+mn-ea"/>
                          <a:cs typeface="+mn-cs"/>
                          <a:sym typeface="Arial"/>
                        </a:rPr>
                        <a:t>атқарушылар</a:t>
                      </a:r>
                      <a:endParaRPr lang="ru-RU" sz="800" b="0" i="0" u="none" strike="noStrike" cap="none" dirty="0">
                        <a:solidFill>
                          <a:schemeClr val="dk1"/>
                        </a:solidFill>
                        <a:latin typeface="+mn-lt"/>
                        <a:ea typeface="+mn-ea"/>
                        <a:cs typeface="+mn-cs"/>
                        <a:sym typeface="Arial"/>
                      </a:endParaRPr>
                    </a:p>
                  </a:txBody>
                  <a:tcPr marL="9525" marR="9525" marT="9525" marB="0" anchor="ctr"/>
                </a:tc>
                <a:tc>
                  <a:txBody>
                    <a:bodyPr/>
                    <a:lstStyle/>
                    <a:p>
                      <a:pPr algn="ctr" fontAlgn="b"/>
                      <a:r>
                        <a:rPr lang="ru-RU" sz="900" b="0" i="1" u="none" strike="noStrike" cap="none">
                          <a:solidFill>
                            <a:schemeClr val="dk1"/>
                          </a:solidFill>
                          <a:latin typeface="+mn-lt"/>
                          <a:ea typeface="+mn-ea"/>
                          <a:cs typeface="+mn-cs"/>
                          <a:sym typeface="Arial"/>
                        </a:rPr>
                        <a:t>9629-7</a:t>
                      </a:r>
                    </a:p>
                  </a:txBody>
                  <a:tcPr marL="9525" marR="9525" marT="9525" marB="0" anchor="ctr"/>
                </a:tc>
                <a:tc>
                  <a:txBody>
                    <a:bodyPr/>
                    <a:lstStyle/>
                    <a:p>
                      <a:pPr algn="ctr" fontAlgn="ctr"/>
                      <a:r>
                        <a:rPr lang="ru-RU" sz="1050" b="1" i="0" u="none" strike="noStrike" cap="none" dirty="0">
                          <a:solidFill>
                            <a:schemeClr val="dk1"/>
                          </a:solidFill>
                          <a:latin typeface="+mn-lt"/>
                          <a:ea typeface="+mn-ea"/>
                          <a:cs typeface="+mn-cs"/>
                          <a:sym typeface="Arial"/>
                        </a:rPr>
                        <a:t>916</a:t>
                      </a:r>
                    </a:p>
                  </a:txBody>
                  <a:tcPr marL="9525" marR="9525" marT="9525" marB="0" anchor="ctr"/>
                </a:tc>
                <a:tc>
                  <a:txBody>
                    <a:bodyPr/>
                    <a:lstStyle/>
                    <a:p>
                      <a:pPr algn="ctr" fontAlgn="ctr"/>
                      <a:r>
                        <a:rPr lang="ru-RU" sz="900" b="0" i="0" u="none" strike="noStrike" cap="none">
                          <a:solidFill>
                            <a:schemeClr val="dk1"/>
                          </a:solidFill>
                          <a:latin typeface="+mn-lt"/>
                          <a:ea typeface="+mn-ea"/>
                          <a:cs typeface="+mn-cs"/>
                          <a:sym typeface="Arial"/>
                        </a:rPr>
                        <a:t>46</a:t>
                      </a:r>
                    </a:p>
                  </a:txBody>
                  <a:tcPr marL="9525" marR="9525" marT="9525" marB="0" anchor="ctr"/>
                </a:tc>
                <a:tc>
                  <a:txBody>
                    <a:bodyPr/>
                    <a:lstStyle/>
                    <a:p>
                      <a:pPr algn="ctr" fontAlgn="ctr"/>
                      <a:r>
                        <a:rPr lang="ru-RU" sz="900" b="0" i="0" u="none" strike="noStrike" cap="none">
                          <a:solidFill>
                            <a:schemeClr val="dk1"/>
                          </a:solidFill>
                          <a:latin typeface="+mn-lt"/>
                          <a:ea typeface="+mn-ea"/>
                          <a:cs typeface="+mn-cs"/>
                          <a:sym typeface="Arial"/>
                        </a:rPr>
                        <a:t>349</a:t>
                      </a:r>
                    </a:p>
                  </a:txBody>
                  <a:tcPr marL="9525" marR="9525" marT="9525" marB="0" anchor="ctr"/>
                </a:tc>
                <a:tc>
                  <a:txBody>
                    <a:bodyPr/>
                    <a:lstStyle/>
                    <a:p>
                      <a:pPr algn="ctr" fontAlgn="ctr"/>
                      <a:r>
                        <a:rPr lang="ru-RU" sz="900" b="0" i="0" u="none" strike="noStrike" cap="none">
                          <a:solidFill>
                            <a:schemeClr val="dk1"/>
                          </a:solidFill>
                          <a:latin typeface="+mn-lt"/>
                          <a:ea typeface="+mn-ea"/>
                          <a:cs typeface="+mn-cs"/>
                          <a:sym typeface="Arial"/>
                        </a:rPr>
                        <a:t>253</a:t>
                      </a:r>
                    </a:p>
                  </a:txBody>
                  <a:tcPr marL="9525" marR="9525" marT="9525" marB="0" anchor="ctr"/>
                </a:tc>
                <a:tc>
                  <a:txBody>
                    <a:bodyPr/>
                    <a:lstStyle/>
                    <a:p>
                      <a:pPr algn="ctr" fontAlgn="ctr"/>
                      <a:r>
                        <a:rPr lang="ru-RU" sz="900" b="0" i="0" u="none" strike="noStrike" cap="none" dirty="0">
                          <a:solidFill>
                            <a:schemeClr val="dk1"/>
                          </a:solidFill>
                          <a:latin typeface="+mn-lt"/>
                          <a:ea typeface="+mn-ea"/>
                          <a:cs typeface="+mn-cs"/>
                          <a:sym typeface="Arial"/>
                        </a:rPr>
                        <a:t>268</a:t>
                      </a:r>
                    </a:p>
                  </a:txBody>
                  <a:tcPr marL="9525" marR="9525" marT="9525" marB="0" anchor="ctr"/>
                </a:tc>
                <a:tc>
                  <a:txBody>
                    <a:bodyPr/>
                    <a:lstStyle/>
                    <a:p>
                      <a:pPr algn="ctr" fontAlgn="ctr"/>
                      <a:r>
                        <a:rPr lang="ru-RU" sz="1050" b="1" i="0" u="none" strike="noStrike" cap="none" dirty="0">
                          <a:solidFill>
                            <a:schemeClr val="dk1"/>
                          </a:solidFill>
                          <a:latin typeface="+mn-lt"/>
                          <a:ea typeface="+mn-ea"/>
                          <a:cs typeface="+mn-cs"/>
                          <a:sym typeface="Arial"/>
                        </a:rPr>
                        <a:t>3,1%</a:t>
                      </a:r>
                    </a:p>
                  </a:txBody>
                  <a:tcPr marL="9525" marR="9525" marT="9525" marB="0" anchor="ctr"/>
                </a:tc>
                <a:extLst>
                  <a:ext uri="{0D108BD9-81ED-4DB2-BD59-A6C34878D82A}">
                    <a16:rowId xmlns:a16="http://schemas.microsoft.com/office/drawing/2014/main" val="2119351882"/>
                  </a:ext>
                </a:extLst>
              </a:tr>
              <a:tr h="252035">
                <a:tc vMerge="1">
                  <a:txBody>
                    <a:bodyPr/>
                    <a:lstStyle/>
                    <a:p>
                      <a:endParaRPr lang="ru-KZ" sz="1100" dirty="0"/>
                    </a:p>
                  </a:txBody>
                  <a:tcPr/>
                </a:tc>
                <a:tc>
                  <a:txBody>
                    <a:bodyPr/>
                    <a:lstStyle/>
                    <a:p>
                      <a:pPr marL="72000" marR="0" algn="l" rtl="0" eaLnBrk="1" fontAlgn="b" hangingPunct="1">
                        <a:lnSpc>
                          <a:spcPct val="100000"/>
                        </a:lnSpc>
                        <a:spcBef>
                          <a:spcPts val="0"/>
                        </a:spcBef>
                        <a:spcAft>
                          <a:spcPts val="0"/>
                        </a:spcAft>
                        <a:buNone/>
                      </a:pPr>
                      <a:r>
                        <a:rPr lang="ru-RU" sz="800" b="0" i="0" u="none" strike="noStrike" cap="none" dirty="0">
                          <a:solidFill>
                            <a:schemeClr val="dk1"/>
                          </a:solidFill>
                          <a:latin typeface="+mn-lt"/>
                          <a:ea typeface="+mn-ea"/>
                          <a:cs typeface="+mn-cs"/>
                          <a:sym typeface="Arial"/>
                        </a:rPr>
                        <a:t>5 </a:t>
                      </a:r>
                      <a:r>
                        <a:rPr lang="ru-RU" sz="800" b="0" i="0" u="none" strike="noStrike" cap="none" dirty="0" err="1">
                          <a:solidFill>
                            <a:schemeClr val="dk1"/>
                          </a:solidFill>
                          <a:latin typeface="+mn-lt"/>
                          <a:ea typeface="+mn-ea"/>
                          <a:cs typeface="+mn-cs"/>
                          <a:sym typeface="Arial"/>
                        </a:rPr>
                        <a:t>Күтім</a:t>
                      </a:r>
                      <a:r>
                        <a:rPr lang="ru-RU" sz="800" b="0" i="0" u="none" strike="noStrike" cap="none" dirty="0">
                          <a:solidFill>
                            <a:schemeClr val="dk1"/>
                          </a:solidFill>
                          <a:latin typeface="+mn-lt"/>
                          <a:ea typeface="+mn-ea"/>
                          <a:cs typeface="+mn-cs"/>
                          <a:sym typeface="Arial"/>
                        </a:rPr>
                        <a:t> </a:t>
                      </a:r>
                      <a:r>
                        <a:rPr lang="ru-RU" sz="800" b="0" i="0" u="none" strike="noStrike" cap="none" dirty="0" err="1">
                          <a:solidFill>
                            <a:schemeClr val="dk1"/>
                          </a:solidFill>
                          <a:latin typeface="+mn-lt"/>
                          <a:ea typeface="+mn-ea"/>
                          <a:cs typeface="+mn-cs"/>
                          <a:sym typeface="Arial"/>
                        </a:rPr>
                        <a:t>жөніндегі</a:t>
                      </a:r>
                      <a:r>
                        <a:rPr lang="ru-RU" sz="800" b="0" i="0" u="none" strike="noStrike" cap="none" dirty="0">
                          <a:solidFill>
                            <a:schemeClr val="dk1"/>
                          </a:solidFill>
                          <a:latin typeface="+mn-lt"/>
                          <a:ea typeface="+mn-ea"/>
                          <a:cs typeface="+mn-cs"/>
                          <a:sym typeface="Arial"/>
                        </a:rPr>
                        <a:t> орта </a:t>
                      </a:r>
                      <a:r>
                        <a:rPr lang="ru-RU" sz="800" b="0" i="0" u="none" strike="noStrike" cap="none" dirty="0" err="1">
                          <a:solidFill>
                            <a:schemeClr val="dk1"/>
                          </a:solidFill>
                          <a:latin typeface="+mn-lt"/>
                          <a:ea typeface="+mn-ea"/>
                          <a:cs typeface="+mn-cs"/>
                          <a:sym typeface="Arial"/>
                        </a:rPr>
                        <a:t>медициналық</a:t>
                      </a:r>
                      <a:r>
                        <a:rPr lang="ru-RU" sz="800" b="0" i="0" u="none" strike="noStrike" cap="none" dirty="0">
                          <a:solidFill>
                            <a:schemeClr val="dk1"/>
                          </a:solidFill>
                          <a:latin typeface="+mn-lt"/>
                          <a:ea typeface="+mn-ea"/>
                          <a:cs typeface="+mn-cs"/>
                          <a:sym typeface="Arial"/>
                        </a:rPr>
                        <a:t> персонал</a:t>
                      </a:r>
                    </a:p>
                  </a:txBody>
                  <a:tcPr marL="9525" marR="9525" marT="9525" marB="0" anchor="ctr">
                    <a:lnB w="28575" cap="flat" cmpd="sng" algn="ctr">
                      <a:solidFill>
                        <a:schemeClr val="bg2"/>
                      </a:solidFill>
                      <a:prstDash val="solid"/>
                      <a:round/>
                      <a:headEnd type="none" w="med" len="med"/>
                      <a:tailEnd type="none" w="med" len="med"/>
                    </a:lnB>
                  </a:tcPr>
                </a:tc>
                <a:tc>
                  <a:txBody>
                    <a:bodyPr/>
                    <a:lstStyle/>
                    <a:p>
                      <a:pPr algn="ctr" fontAlgn="b"/>
                      <a:r>
                        <a:rPr lang="ru-RU" sz="900" b="0" i="1" u="none" strike="noStrike" cap="none" dirty="0">
                          <a:solidFill>
                            <a:schemeClr val="dk1"/>
                          </a:solidFill>
                          <a:latin typeface="+mn-lt"/>
                          <a:ea typeface="+mn-ea"/>
                          <a:cs typeface="+mn-cs"/>
                          <a:sym typeface="Arial"/>
                        </a:rPr>
                        <a:t>3221-0</a:t>
                      </a:r>
                    </a:p>
                  </a:txBody>
                  <a:tcPr marL="9525" marR="9525" marT="9525" marB="0" anchor="ctr">
                    <a:lnB w="28575" cap="flat" cmpd="sng" algn="ctr">
                      <a:solidFill>
                        <a:schemeClr val="bg2"/>
                      </a:solidFill>
                      <a:prstDash val="solid"/>
                      <a:round/>
                      <a:headEnd type="none" w="med" len="med"/>
                      <a:tailEnd type="none" w="med" len="med"/>
                    </a:lnB>
                  </a:tcPr>
                </a:tc>
                <a:tc>
                  <a:txBody>
                    <a:bodyPr/>
                    <a:lstStyle/>
                    <a:p>
                      <a:pPr algn="ctr" fontAlgn="ctr"/>
                      <a:r>
                        <a:rPr lang="ru-RU" sz="1050" b="1" i="0" u="none" strike="noStrike" cap="none" dirty="0">
                          <a:solidFill>
                            <a:schemeClr val="dk1"/>
                          </a:solidFill>
                          <a:latin typeface="+mn-lt"/>
                          <a:ea typeface="+mn-ea"/>
                          <a:cs typeface="+mn-cs"/>
                          <a:sym typeface="Arial"/>
                        </a:rPr>
                        <a:t>712</a:t>
                      </a:r>
                    </a:p>
                  </a:txBody>
                  <a:tcPr marL="9525" marR="9525" marT="9525" marB="0" anchor="ctr">
                    <a:lnB w="28575" cap="flat" cmpd="sng" algn="ctr">
                      <a:solidFill>
                        <a:schemeClr val="bg2"/>
                      </a:solidFill>
                      <a:prstDash val="solid"/>
                      <a:round/>
                      <a:headEnd type="none" w="med" len="med"/>
                      <a:tailEnd type="none" w="med" len="med"/>
                    </a:lnB>
                  </a:tcPr>
                </a:tc>
                <a:tc>
                  <a:txBody>
                    <a:bodyPr/>
                    <a:lstStyle/>
                    <a:p>
                      <a:pPr algn="ctr" fontAlgn="ctr"/>
                      <a:r>
                        <a:rPr lang="ru-RU" sz="900" b="0" i="0" u="none" strike="noStrike" cap="none">
                          <a:solidFill>
                            <a:schemeClr val="dk1"/>
                          </a:solidFill>
                          <a:latin typeface="+mn-lt"/>
                          <a:ea typeface="+mn-ea"/>
                          <a:cs typeface="+mn-cs"/>
                          <a:sym typeface="Arial"/>
                        </a:rPr>
                        <a:t>140</a:t>
                      </a:r>
                    </a:p>
                  </a:txBody>
                  <a:tcPr marL="9525" marR="9525" marT="9525" marB="0" anchor="ctr">
                    <a:lnB w="28575" cap="flat" cmpd="sng" algn="ctr">
                      <a:solidFill>
                        <a:schemeClr val="bg2"/>
                      </a:solidFill>
                      <a:prstDash val="solid"/>
                      <a:round/>
                      <a:headEnd type="none" w="med" len="med"/>
                      <a:tailEnd type="none" w="med" len="med"/>
                    </a:lnB>
                  </a:tcPr>
                </a:tc>
                <a:tc>
                  <a:txBody>
                    <a:bodyPr/>
                    <a:lstStyle/>
                    <a:p>
                      <a:pPr algn="ctr" fontAlgn="ctr"/>
                      <a:r>
                        <a:rPr lang="ru-RU" sz="900" b="0" i="0" u="none" strike="noStrike" cap="none">
                          <a:solidFill>
                            <a:schemeClr val="dk1"/>
                          </a:solidFill>
                          <a:latin typeface="+mn-lt"/>
                          <a:ea typeface="+mn-ea"/>
                          <a:cs typeface="+mn-cs"/>
                          <a:sym typeface="Arial"/>
                        </a:rPr>
                        <a:t>157</a:t>
                      </a:r>
                    </a:p>
                  </a:txBody>
                  <a:tcPr marL="9525" marR="9525" marT="9525" marB="0" anchor="ctr">
                    <a:lnB w="28575" cap="flat" cmpd="sng" algn="ctr">
                      <a:solidFill>
                        <a:schemeClr val="bg2"/>
                      </a:solidFill>
                      <a:prstDash val="solid"/>
                      <a:round/>
                      <a:headEnd type="none" w="med" len="med"/>
                      <a:tailEnd type="none" w="med" len="med"/>
                    </a:lnB>
                  </a:tcPr>
                </a:tc>
                <a:tc>
                  <a:txBody>
                    <a:bodyPr/>
                    <a:lstStyle/>
                    <a:p>
                      <a:pPr algn="ctr" fontAlgn="ctr"/>
                      <a:r>
                        <a:rPr lang="ru-RU" sz="900" b="0" i="0" u="none" strike="noStrike" cap="none">
                          <a:solidFill>
                            <a:schemeClr val="dk1"/>
                          </a:solidFill>
                          <a:latin typeface="+mn-lt"/>
                          <a:ea typeface="+mn-ea"/>
                          <a:cs typeface="+mn-cs"/>
                          <a:sym typeface="Arial"/>
                        </a:rPr>
                        <a:t>182</a:t>
                      </a:r>
                    </a:p>
                  </a:txBody>
                  <a:tcPr marL="9525" marR="9525" marT="9525" marB="0" anchor="ctr">
                    <a:lnB w="28575" cap="flat" cmpd="sng" algn="ctr">
                      <a:solidFill>
                        <a:schemeClr val="bg2"/>
                      </a:solidFill>
                      <a:prstDash val="solid"/>
                      <a:round/>
                      <a:headEnd type="none" w="med" len="med"/>
                      <a:tailEnd type="none" w="med" len="med"/>
                    </a:lnB>
                  </a:tcPr>
                </a:tc>
                <a:tc>
                  <a:txBody>
                    <a:bodyPr/>
                    <a:lstStyle/>
                    <a:p>
                      <a:pPr algn="ctr" fontAlgn="ctr"/>
                      <a:r>
                        <a:rPr lang="ru-RU" sz="900" b="0" i="0" u="none" strike="noStrike" cap="none">
                          <a:solidFill>
                            <a:schemeClr val="dk1"/>
                          </a:solidFill>
                          <a:latin typeface="+mn-lt"/>
                          <a:ea typeface="+mn-ea"/>
                          <a:cs typeface="+mn-cs"/>
                          <a:sym typeface="Arial"/>
                        </a:rPr>
                        <a:t>233</a:t>
                      </a:r>
                    </a:p>
                  </a:txBody>
                  <a:tcPr marL="9525" marR="9525" marT="9525" marB="0" anchor="ctr">
                    <a:lnB w="28575" cap="flat" cmpd="sng" algn="ctr">
                      <a:solidFill>
                        <a:schemeClr val="bg2"/>
                      </a:solidFill>
                      <a:prstDash val="solid"/>
                      <a:round/>
                      <a:headEnd type="none" w="med" len="med"/>
                      <a:tailEnd type="none" w="med" len="med"/>
                    </a:lnB>
                  </a:tcPr>
                </a:tc>
                <a:tc>
                  <a:txBody>
                    <a:bodyPr/>
                    <a:lstStyle/>
                    <a:p>
                      <a:pPr algn="ctr" fontAlgn="ctr"/>
                      <a:r>
                        <a:rPr lang="ru-RU" sz="1050" b="1" i="0" u="none" strike="noStrike" cap="none" dirty="0">
                          <a:solidFill>
                            <a:schemeClr val="dk1"/>
                          </a:solidFill>
                          <a:latin typeface="+mn-lt"/>
                          <a:ea typeface="+mn-ea"/>
                          <a:cs typeface="+mn-cs"/>
                          <a:sym typeface="Arial"/>
                        </a:rPr>
                        <a:t>2,4%</a:t>
                      </a:r>
                    </a:p>
                  </a:txBody>
                  <a:tcPr marL="9525" marR="9525" marT="9525" marB="0" anchor="ctr">
                    <a:lnB w="28575" cap="flat" cmpd="sng" algn="ctr">
                      <a:solidFill>
                        <a:schemeClr val="bg2"/>
                      </a:solidFill>
                      <a:prstDash val="solid"/>
                      <a:round/>
                      <a:headEnd type="none" w="med" len="med"/>
                      <a:tailEnd type="none" w="med" len="med"/>
                    </a:lnB>
                  </a:tcPr>
                </a:tc>
                <a:extLst>
                  <a:ext uri="{0D108BD9-81ED-4DB2-BD59-A6C34878D82A}">
                    <a16:rowId xmlns:a16="http://schemas.microsoft.com/office/drawing/2014/main" val="4147065920"/>
                  </a:ext>
                </a:extLst>
              </a:tr>
              <a:tr h="252035">
                <a:tc rowSpan="5">
                  <a:txBody>
                    <a:bodyPr/>
                    <a:lstStyle/>
                    <a:p>
                      <a:pPr algn="ctr"/>
                      <a:r>
                        <a:rPr lang="ru-RU" sz="1100" dirty="0"/>
                        <a:t>2022</a:t>
                      </a:r>
                      <a:endParaRPr lang="ru-KZ" sz="1100" dirty="0"/>
                    </a:p>
                  </a:txBody>
                  <a:tcPr anchor="ctr">
                    <a:lnT w="28575" cap="flat" cmpd="sng" algn="ctr">
                      <a:solidFill>
                        <a:schemeClr val="bg2"/>
                      </a:solidFill>
                      <a:prstDash val="solid"/>
                      <a:round/>
                      <a:headEnd type="none" w="med" len="med"/>
                      <a:tailEnd type="none" w="med" len="med"/>
                    </a:lnT>
                  </a:tcPr>
                </a:tc>
                <a:tc>
                  <a:txBody>
                    <a:bodyPr/>
                    <a:lstStyle/>
                    <a:p>
                      <a:pPr marL="72000" marR="0" algn="l" rtl="0" eaLnBrk="1" fontAlgn="b" hangingPunct="1">
                        <a:lnSpc>
                          <a:spcPct val="100000"/>
                        </a:lnSpc>
                        <a:spcBef>
                          <a:spcPts val="0"/>
                        </a:spcBef>
                        <a:spcAft>
                          <a:spcPts val="0"/>
                        </a:spcAft>
                        <a:buNone/>
                      </a:pPr>
                      <a:r>
                        <a:rPr lang="ru-RU" sz="800" b="0" i="0" u="none" strike="noStrike" cap="none" dirty="0">
                          <a:solidFill>
                            <a:schemeClr val="dk1"/>
                          </a:solidFill>
                          <a:latin typeface="+mn-lt"/>
                          <a:ea typeface="+mn-ea"/>
                          <a:cs typeface="+mn-cs"/>
                          <a:sym typeface="Arial"/>
                        </a:rPr>
                        <a:t>1 </a:t>
                      </a:r>
                      <a:r>
                        <a:rPr lang="ru-RU" sz="800" b="0" i="0" u="none" strike="noStrike" cap="none" dirty="0" err="1">
                          <a:solidFill>
                            <a:schemeClr val="dk1"/>
                          </a:solidFill>
                          <a:latin typeface="+mn-lt"/>
                          <a:ea typeface="+mn-ea"/>
                          <a:cs typeface="+mn-cs"/>
                          <a:sym typeface="Arial"/>
                        </a:rPr>
                        <a:t>Әртүрлі</a:t>
                      </a:r>
                      <a:r>
                        <a:rPr lang="ru-RU" sz="800" b="0" i="0" u="none" strike="noStrike" cap="none" dirty="0">
                          <a:solidFill>
                            <a:schemeClr val="dk1"/>
                          </a:solidFill>
                          <a:latin typeface="+mn-lt"/>
                          <a:ea typeface="+mn-ea"/>
                          <a:cs typeface="+mn-cs"/>
                          <a:sym typeface="Arial"/>
                        </a:rPr>
                        <a:t> </a:t>
                      </a:r>
                      <a:r>
                        <a:rPr lang="ru-RU" sz="800" b="0" i="0" u="none" strike="noStrike" cap="none" dirty="0" err="1">
                          <a:solidFill>
                            <a:schemeClr val="dk1"/>
                          </a:solidFill>
                          <a:latin typeface="+mn-lt"/>
                          <a:ea typeface="+mn-ea"/>
                          <a:cs typeface="+mn-cs"/>
                          <a:sym typeface="Arial"/>
                        </a:rPr>
                        <a:t>жұмысты</a:t>
                      </a:r>
                      <a:r>
                        <a:rPr lang="ru-RU" sz="800" b="0" i="0" u="none" strike="noStrike" cap="none" dirty="0">
                          <a:solidFill>
                            <a:schemeClr val="dk1"/>
                          </a:solidFill>
                          <a:latin typeface="+mn-lt"/>
                          <a:ea typeface="+mn-ea"/>
                          <a:cs typeface="+mn-cs"/>
                          <a:sym typeface="Arial"/>
                        </a:rPr>
                        <a:t> </a:t>
                      </a:r>
                      <a:r>
                        <a:rPr lang="ru-RU" sz="800" b="0" i="0" u="none" strike="noStrike" cap="none" dirty="0" err="1">
                          <a:solidFill>
                            <a:schemeClr val="dk1"/>
                          </a:solidFill>
                          <a:latin typeface="+mn-lt"/>
                          <a:ea typeface="+mn-ea"/>
                          <a:cs typeface="+mn-cs"/>
                          <a:sym typeface="Arial"/>
                        </a:rPr>
                        <a:t>атқарушылар</a:t>
                      </a:r>
                      <a:endParaRPr lang="ru-RU" sz="800" b="0" i="0" u="none" strike="noStrike" cap="none" dirty="0">
                        <a:solidFill>
                          <a:schemeClr val="dk1"/>
                        </a:solidFill>
                        <a:latin typeface="+mn-lt"/>
                        <a:ea typeface="+mn-ea"/>
                        <a:cs typeface="+mn-cs"/>
                        <a:sym typeface="Arial"/>
                      </a:endParaRPr>
                    </a:p>
                  </a:txBody>
                  <a:tcPr marL="9525" marR="9525" marT="9525" marB="0" anchor="ctr">
                    <a:lnT w="28575" cap="flat" cmpd="sng" algn="ctr">
                      <a:solidFill>
                        <a:schemeClr val="bg2"/>
                      </a:solidFill>
                      <a:prstDash val="solid"/>
                      <a:round/>
                      <a:headEnd type="none" w="med" len="med"/>
                      <a:tailEnd type="none" w="med" len="med"/>
                    </a:lnT>
                  </a:tcPr>
                </a:tc>
                <a:tc>
                  <a:txBody>
                    <a:bodyPr/>
                    <a:lstStyle/>
                    <a:p>
                      <a:pPr algn="ctr" fontAlgn="b"/>
                      <a:r>
                        <a:rPr lang="ru-RU" sz="900" b="0" i="1" u="none" strike="noStrike" cap="none" dirty="0">
                          <a:solidFill>
                            <a:schemeClr val="dk1"/>
                          </a:solidFill>
                          <a:latin typeface="+mn-lt"/>
                          <a:ea typeface="+mn-ea"/>
                          <a:cs typeface="+mn-cs"/>
                          <a:sym typeface="Arial"/>
                        </a:rPr>
                        <a:t>9629-7</a:t>
                      </a:r>
                    </a:p>
                  </a:txBody>
                  <a:tcPr marL="9525" marR="9525" marT="9525" marB="0" anchor="ctr">
                    <a:lnT w="28575" cap="flat" cmpd="sng" algn="ctr">
                      <a:solidFill>
                        <a:schemeClr val="bg2"/>
                      </a:solidFill>
                      <a:prstDash val="solid"/>
                      <a:round/>
                      <a:headEnd type="none" w="med" len="med"/>
                      <a:tailEnd type="none" w="med" len="med"/>
                    </a:lnT>
                  </a:tcPr>
                </a:tc>
                <a:tc>
                  <a:txBody>
                    <a:bodyPr/>
                    <a:lstStyle/>
                    <a:p>
                      <a:pPr algn="ctr" fontAlgn="ctr"/>
                      <a:r>
                        <a:rPr lang="ru-RU" sz="1050" b="1" i="0" u="none" strike="noStrike" cap="none">
                          <a:solidFill>
                            <a:schemeClr val="dk1"/>
                          </a:solidFill>
                          <a:latin typeface="+mn-lt"/>
                          <a:ea typeface="+mn-ea"/>
                          <a:cs typeface="+mn-cs"/>
                          <a:sym typeface="Arial"/>
                        </a:rPr>
                        <a:t>1 783</a:t>
                      </a:r>
                    </a:p>
                  </a:txBody>
                  <a:tcPr marL="9525" marR="9525" marT="9525" marB="0" anchor="ctr">
                    <a:lnT w="28575" cap="flat" cmpd="sng" algn="ctr">
                      <a:solidFill>
                        <a:schemeClr val="bg2"/>
                      </a:solidFill>
                      <a:prstDash val="solid"/>
                      <a:round/>
                      <a:headEnd type="none" w="med" len="med"/>
                      <a:tailEnd type="none" w="med" len="med"/>
                    </a:lnT>
                  </a:tcPr>
                </a:tc>
                <a:tc>
                  <a:txBody>
                    <a:bodyPr/>
                    <a:lstStyle/>
                    <a:p>
                      <a:pPr algn="ctr" fontAlgn="ctr"/>
                      <a:r>
                        <a:rPr lang="ru-RU" sz="900" b="0" i="0" u="none" strike="noStrike" cap="none">
                          <a:solidFill>
                            <a:schemeClr val="dk1"/>
                          </a:solidFill>
                          <a:latin typeface="+mn-lt"/>
                          <a:ea typeface="+mn-ea"/>
                          <a:cs typeface="+mn-cs"/>
                          <a:sym typeface="Arial"/>
                        </a:rPr>
                        <a:t>164</a:t>
                      </a:r>
                    </a:p>
                  </a:txBody>
                  <a:tcPr marL="9525" marR="9525" marT="9525" marB="0" anchor="ctr">
                    <a:lnT w="28575" cap="flat" cmpd="sng" algn="ctr">
                      <a:solidFill>
                        <a:schemeClr val="bg2"/>
                      </a:solidFill>
                      <a:prstDash val="solid"/>
                      <a:round/>
                      <a:headEnd type="none" w="med" len="med"/>
                      <a:tailEnd type="none" w="med" len="med"/>
                    </a:lnT>
                  </a:tcPr>
                </a:tc>
                <a:tc>
                  <a:txBody>
                    <a:bodyPr/>
                    <a:lstStyle/>
                    <a:p>
                      <a:pPr algn="ctr" fontAlgn="ctr"/>
                      <a:r>
                        <a:rPr lang="ru-RU" sz="900" b="0" i="0" u="none" strike="noStrike" cap="none">
                          <a:solidFill>
                            <a:schemeClr val="dk1"/>
                          </a:solidFill>
                          <a:latin typeface="+mn-lt"/>
                          <a:ea typeface="+mn-ea"/>
                          <a:cs typeface="+mn-cs"/>
                          <a:sym typeface="Arial"/>
                        </a:rPr>
                        <a:t>641</a:t>
                      </a:r>
                    </a:p>
                  </a:txBody>
                  <a:tcPr marL="9525" marR="9525" marT="9525" marB="0" anchor="ctr">
                    <a:lnT w="28575" cap="flat" cmpd="sng" algn="ctr">
                      <a:solidFill>
                        <a:schemeClr val="bg2"/>
                      </a:solidFill>
                      <a:prstDash val="solid"/>
                      <a:round/>
                      <a:headEnd type="none" w="med" len="med"/>
                      <a:tailEnd type="none" w="med" len="med"/>
                    </a:lnT>
                  </a:tcPr>
                </a:tc>
                <a:tc>
                  <a:txBody>
                    <a:bodyPr/>
                    <a:lstStyle/>
                    <a:p>
                      <a:pPr algn="ctr" fontAlgn="ctr"/>
                      <a:r>
                        <a:rPr lang="ru-RU" sz="900" b="0" i="0" u="none" strike="noStrike" cap="none">
                          <a:solidFill>
                            <a:schemeClr val="dk1"/>
                          </a:solidFill>
                          <a:latin typeface="+mn-lt"/>
                          <a:ea typeface="+mn-ea"/>
                          <a:cs typeface="+mn-cs"/>
                          <a:sym typeface="Arial"/>
                        </a:rPr>
                        <a:t>556</a:t>
                      </a:r>
                    </a:p>
                  </a:txBody>
                  <a:tcPr marL="9525" marR="9525" marT="9525" marB="0" anchor="ctr">
                    <a:lnT w="28575" cap="flat" cmpd="sng" algn="ctr">
                      <a:solidFill>
                        <a:schemeClr val="bg2"/>
                      </a:solidFill>
                      <a:prstDash val="solid"/>
                      <a:round/>
                      <a:headEnd type="none" w="med" len="med"/>
                      <a:tailEnd type="none" w="med" len="med"/>
                    </a:lnT>
                  </a:tcPr>
                </a:tc>
                <a:tc>
                  <a:txBody>
                    <a:bodyPr/>
                    <a:lstStyle/>
                    <a:p>
                      <a:pPr algn="ctr" fontAlgn="ctr"/>
                      <a:r>
                        <a:rPr lang="ru-RU" sz="900" b="0" i="0" u="none" strike="noStrike" cap="none" dirty="0">
                          <a:solidFill>
                            <a:schemeClr val="dk1"/>
                          </a:solidFill>
                          <a:latin typeface="+mn-lt"/>
                          <a:ea typeface="+mn-ea"/>
                          <a:cs typeface="+mn-cs"/>
                          <a:sym typeface="Arial"/>
                        </a:rPr>
                        <a:t>422</a:t>
                      </a:r>
                    </a:p>
                  </a:txBody>
                  <a:tcPr marL="9525" marR="9525" marT="9525" marB="0" anchor="ctr">
                    <a:lnT w="28575" cap="flat" cmpd="sng" algn="ctr">
                      <a:solidFill>
                        <a:schemeClr val="bg2"/>
                      </a:solidFill>
                      <a:prstDash val="solid"/>
                      <a:round/>
                      <a:headEnd type="none" w="med" len="med"/>
                      <a:tailEnd type="none" w="med" len="med"/>
                    </a:lnT>
                  </a:tcPr>
                </a:tc>
                <a:tc>
                  <a:txBody>
                    <a:bodyPr/>
                    <a:lstStyle/>
                    <a:p>
                      <a:pPr algn="ctr" fontAlgn="ctr"/>
                      <a:r>
                        <a:rPr lang="ru-RU" sz="1050" b="1" i="0" u="none" strike="noStrike" cap="none" dirty="0">
                          <a:solidFill>
                            <a:schemeClr val="dk1"/>
                          </a:solidFill>
                          <a:latin typeface="+mn-lt"/>
                          <a:ea typeface="+mn-ea"/>
                          <a:cs typeface="+mn-cs"/>
                          <a:sym typeface="Arial"/>
                        </a:rPr>
                        <a:t>5,6%</a:t>
                      </a:r>
                    </a:p>
                  </a:txBody>
                  <a:tcPr marL="9525" marR="9525" marT="9525" marB="0" anchor="ctr">
                    <a:lnT w="28575" cap="flat" cmpd="sng" algn="ctr">
                      <a:solidFill>
                        <a:schemeClr val="bg2"/>
                      </a:solidFill>
                      <a:prstDash val="solid"/>
                      <a:round/>
                      <a:headEnd type="none" w="med" len="med"/>
                      <a:tailEnd type="none" w="med" len="med"/>
                    </a:lnT>
                  </a:tcPr>
                </a:tc>
                <a:extLst>
                  <a:ext uri="{0D108BD9-81ED-4DB2-BD59-A6C34878D82A}">
                    <a16:rowId xmlns:a16="http://schemas.microsoft.com/office/drawing/2014/main" val="1481085828"/>
                  </a:ext>
                </a:extLst>
              </a:tr>
              <a:tr h="252035">
                <a:tc vMerge="1">
                  <a:txBody>
                    <a:bodyPr/>
                    <a:lstStyle/>
                    <a:p>
                      <a:endParaRPr lang="ru-KZ" sz="1100" dirty="0"/>
                    </a:p>
                  </a:txBody>
                  <a:tcPr/>
                </a:tc>
                <a:tc>
                  <a:txBody>
                    <a:bodyPr/>
                    <a:lstStyle/>
                    <a:p>
                      <a:pPr marL="72000" marR="0" algn="l" rtl="0" eaLnBrk="1" fontAlgn="b" hangingPunct="1">
                        <a:lnSpc>
                          <a:spcPct val="100000"/>
                        </a:lnSpc>
                        <a:spcBef>
                          <a:spcPts val="0"/>
                        </a:spcBef>
                        <a:spcAft>
                          <a:spcPts val="0"/>
                        </a:spcAft>
                        <a:buNone/>
                      </a:pPr>
                      <a:r>
                        <a:rPr lang="ru-RU" sz="800" b="0" i="0" u="none" strike="noStrike" cap="none" dirty="0">
                          <a:solidFill>
                            <a:schemeClr val="dk1"/>
                          </a:solidFill>
                          <a:latin typeface="+mn-lt"/>
                          <a:ea typeface="+mn-ea"/>
                          <a:cs typeface="+mn-cs"/>
                          <a:sym typeface="Arial"/>
                        </a:rPr>
                        <a:t>2  </a:t>
                      </a:r>
                      <a:r>
                        <a:rPr lang="ru-RU" sz="800" b="0" i="0" u="none" strike="noStrike" cap="none" dirty="0" err="1">
                          <a:solidFill>
                            <a:schemeClr val="dk1"/>
                          </a:solidFill>
                          <a:latin typeface="+mn-lt"/>
                          <a:ea typeface="+mn-ea"/>
                          <a:cs typeface="+mn-cs"/>
                          <a:sym typeface="Arial"/>
                        </a:rPr>
                        <a:t>Басқа</a:t>
                      </a:r>
                      <a:r>
                        <a:rPr lang="ru-RU" sz="800" b="0" i="0" u="none" strike="noStrike" cap="none" dirty="0">
                          <a:solidFill>
                            <a:schemeClr val="dk1"/>
                          </a:solidFill>
                          <a:latin typeface="+mn-lt"/>
                          <a:ea typeface="+mn-ea"/>
                          <a:cs typeface="+mn-cs"/>
                          <a:sym typeface="Arial"/>
                        </a:rPr>
                        <a:t> да </a:t>
                      </a:r>
                      <a:r>
                        <a:rPr lang="ru-RU" sz="800" b="0" i="0" u="none" strike="noStrike" cap="none" dirty="0" err="1">
                          <a:solidFill>
                            <a:schemeClr val="dk1"/>
                          </a:solidFill>
                          <a:latin typeface="+mn-lt"/>
                          <a:ea typeface="+mn-ea"/>
                          <a:cs typeface="+mn-cs"/>
                          <a:sym typeface="Arial"/>
                        </a:rPr>
                        <a:t>біліктілігі</a:t>
                      </a:r>
                      <a:r>
                        <a:rPr lang="ru-RU" sz="800" b="0" i="0" u="none" strike="noStrike" cap="none" dirty="0">
                          <a:solidFill>
                            <a:schemeClr val="dk1"/>
                          </a:solidFill>
                          <a:latin typeface="+mn-lt"/>
                          <a:ea typeface="+mn-ea"/>
                          <a:cs typeface="+mn-cs"/>
                          <a:sym typeface="Arial"/>
                        </a:rPr>
                        <a:t> </a:t>
                      </a:r>
                      <a:r>
                        <a:rPr lang="ru-RU" sz="800" b="0" i="0" u="none" strike="noStrike" cap="none" dirty="0" err="1">
                          <a:solidFill>
                            <a:schemeClr val="dk1"/>
                          </a:solidFill>
                          <a:latin typeface="+mn-lt"/>
                          <a:ea typeface="+mn-ea"/>
                          <a:cs typeface="+mn-cs"/>
                          <a:sym typeface="Arial"/>
                        </a:rPr>
                        <a:t>жоқ</a:t>
                      </a:r>
                      <a:r>
                        <a:rPr lang="ru-RU" sz="800" b="0" i="0" u="none" strike="noStrike" cap="none" dirty="0">
                          <a:solidFill>
                            <a:schemeClr val="dk1"/>
                          </a:solidFill>
                          <a:latin typeface="+mn-lt"/>
                          <a:ea typeface="+mn-ea"/>
                          <a:cs typeface="+mn-cs"/>
                          <a:sym typeface="Arial"/>
                        </a:rPr>
                        <a:t> </a:t>
                      </a:r>
                      <a:r>
                        <a:rPr lang="ru-RU" sz="800" b="0" i="0" u="none" strike="noStrike" cap="none" dirty="0" err="1">
                          <a:solidFill>
                            <a:schemeClr val="dk1"/>
                          </a:solidFill>
                          <a:latin typeface="+mn-lt"/>
                          <a:ea typeface="+mn-ea"/>
                          <a:cs typeface="+mn-cs"/>
                          <a:sym typeface="Arial"/>
                        </a:rPr>
                        <a:t>жұмысшылар</a:t>
                      </a:r>
                      <a:endParaRPr lang="ru-RU" sz="800" b="0" i="0" u="none" strike="noStrike" cap="none" dirty="0">
                        <a:solidFill>
                          <a:schemeClr val="dk1"/>
                        </a:solidFill>
                        <a:latin typeface="+mn-lt"/>
                        <a:ea typeface="+mn-ea"/>
                        <a:cs typeface="+mn-cs"/>
                        <a:sym typeface="Arial"/>
                      </a:endParaRPr>
                    </a:p>
                  </a:txBody>
                  <a:tcPr marL="9525" marR="9525" marT="9525" marB="0" anchor="ctr"/>
                </a:tc>
                <a:tc>
                  <a:txBody>
                    <a:bodyPr/>
                    <a:lstStyle/>
                    <a:p>
                      <a:pPr algn="ctr" fontAlgn="b"/>
                      <a:r>
                        <a:rPr lang="ru-RU" sz="900" b="0" i="1" u="none" strike="noStrike" cap="none" dirty="0">
                          <a:solidFill>
                            <a:schemeClr val="dk1"/>
                          </a:solidFill>
                          <a:latin typeface="+mn-lt"/>
                          <a:ea typeface="+mn-ea"/>
                          <a:cs typeface="+mn-cs"/>
                          <a:sym typeface="Arial"/>
                        </a:rPr>
                        <a:t>9629-9</a:t>
                      </a:r>
                    </a:p>
                  </a:txBody>
                  <a:tcPr marL="9525" marR="9525" marT="9525" marB="0" anchor="ctr"/>
                </a:tc>
                <a:tc>
                  <a:txBody>
                    <a:bodyPr/>
                    <a:lstStyle/>
                    <a:p>
                      <a:pPr algn="ctr" fontAlgn="ctr"/>
                      <a:r>
                        <a:rPr lang="ru-RU" sz="1050" b="1" i="0" u="none" strike="noStrike" cap="none" dirty="0">
                          <a:solidFill>
                            <a:schemeClr val="dk1"/>
                          </a:solidFill>
                          <a:latin typeface="+mn-lt"/>
                          <a:ea typeface="+mn-ea"/>
                          <a:cs typeface="+mn-cs"/>
                          <a:sym typeface="Arial"/>
                        </a:rPr>
                        <a:t>1 252</a:t>
                      </a:r>
                    </a:p>
                  </a:txBody>
                  <a:tcPr marL="9525" marR="9525" marT="9525" marB="0" anchor="ctr"/>
                </a:tc>
                <a:tc>
                  <a:txBody>
                    <a:bodyPr/>
                    <a:lstStyle/>
                    <a:p>
                      <a:pPr algn="ctr" fontAlgn="ctr"/>
                      <a:r>
                        <a:rPr lang="ru-RU" sz="900" b="0" i="0" u="none" strike="noStrike" cap="none">
                          <a:solidFill>
                            <a:schemeClr val="dk1"/>
                          </a:solidFill>
                          <a:latin typeface="+mn-lt"/>
                          <a:ea typeface="+mn-ea"/>
                          <a:cs typeface="+mn-cs"/>
                          <a:sym typeface="Arial"/>
                        </a:rPr>
                        <a:t>129</a:t>
                      </a:r>
                    </a:p>
                  </a:txBody>
                  <a:tcPr marL="9525" marR="9525" marT="9525" marB="0" anchor="ctr"/>
                </a:tc>
                <a:tc>
                  <a:txBody>
                    <a:bodyPr/>
                    <a:lstStyle/>
                    <a:p>
                      <a:pPr algn="ctr" fontAlgn="ctr"/>
                      <a:r>
                        <a:rPr lang="ru-RU" sz="900" b="0" i="0" u="none" strike="noStrike" cap="none">
                          <a:solidFill>
                            <a:schemeClr val="dk1"/>
                          </a:solidFill>
                          <a:latin typeface="+mn-lt"/>
                          <a:ea typeface="+mn-ea"/>
                          <a:cs typeface="+mn-cs"/>
                          <a:sym typeface="Arial"/>
                        </a:rPr>
                        <a:t>516</a:t>
                      </a:r>
                    </a:p>
                  </a:txBody>
                  <a:tcPr marL="9525" marR="9525" marT="9525" marB="0" anchor="ctr"/>
                </a:tc>
                <a:tc>
                  <a:txBody>
                    <a:bodyPr/>
                    <a:lstStyle/>
                    <a:p>
                      <a:pPr algn="ctr" fontAlgn="ctr"/>
                      <a:r>
                        <a:rPr lang="ru-RU" sz="900" b="0" i="0" u="none" strike="noStrike" cap="none">
                          <a:solidFill>
                            <a:schemeClr val="dk1"/>
                          </a:solidFill>
                          <a:latin typeface="+mn-lt"/>
                          <a:ea typeface="+mn-ea"/>
                          <a:cs typeface="+mn-cs"/>
                          <a:sym typeface="Arial"/>
                        </a:rPr>
                        <a:t>340</a:t>
                      </a:r>
                    </a:p>
                  </a:txBody>
                  <a:tcPr marL="9525" marR="9525" marT="9525" marB="0" anchor="ctr"/>
                </a:tc>
                <a:tc>
                  <a:txBody>
                    <a:bodyPr/>
                    <a:lstStyle/>
                    <a:p>
                      <a:pPr algn="ctr" fontAlgn="ctr"/>
                      <a:r>
                        <a:rPr lang="ru-RU" sz="900" b="0" i="0" u="none" strike="noStrike" cap="none" dirty="0">
                          <a:solidFill>
                            <a:schemeClr val="dk1"/>
                          </a:solidFill>
                          <a:latin typeface="+mn-lt"/>
                          <a:ea typeface="+mn-ea"/>
                          <a:cs typeface="+mn-cs"/>
                          <a:sym typeface="Arial"/>
                        </a:rPr>
                        <a:t>267</a:t>
                      </a:r>
                    </a:p>
                  </a:txBody>
                  <a:tcPr marL="9525" marR="9525" marT="9525" marB="0" anchor="ctr"/>
                </a:tc>
                <a:tc>
                  <a:txBody>
                    <a:bodyPr/>
                    <a:lstStyle/>
                    <a:p>
                      <a:pPr algn="ctr" fontAlgn="ctr"/>
                      <a:r>
                        <a:rPr lang="ru-RU" sz="1050" b="1" i="0" u="none" strike="noStrike" cap="none" dirty="0">
                          <a:solidFill>
                            <a:schemeClr val="dk1"/>
                          </a:solidFill>
                          <a:latin typeface="+mn-lt"/>
                          <a:ea typeface="+mn-ea"/>
                          <a:cs typeface="+mn-cs"/>
                          <a:sym typeface="Arial"/>
                        </a:rPr>
                        <a:t>3,9%</a:t>
                      </a:r>
                    </a:p>
                  </a:txBody>
                  <a:tcPr marL="9525" marR="9525" marT="9525" marB="0" anchor="ctr"/>
                </a:tc>
                <a:extLst>
                  <a:ext uri="{0D108BD9-81ED-4DB2-BD59-A6C34878D82A}">
                    <a16:rowId xmlns:a16="http://schemas.microsoft.com/office/drawing/2014/main" val="3915778474"/>
                  </a:ext>
                </a:extLst>
              </a:tr>
              <a:tr h="252035">
                <a:tc vMerge="1">
                  <a:txBody>
                    <a:bodyPr/>
                    <a:lstStyle/>
                    <a:p>
                      <a:endParaRPr lang="ru-KZ" sz="1100" dirty="0"/>
                    </a:p>
                  </a:txBody>
                  <a:tcPr/>
                </a:tc>
                <a:tc>
                  <a:txBody>
                    <a:bodyPr/>
                    <a:lstStyle/>
                    <a:p>
                      <a:pPr marL="72000" marR="0" algn="l" rtl="0" eaLnBrk="1" fontAlgn="b" hangingPunct="1">
                        <a:lnSpc>
                          <a:spcPct val="100000"/>
                        </a:lnSpc>
                        <a:spcBef>
                          <a:spcPts val="0"/>
                        </a:spcBef>
                        <a:spcAft>
                          <a:spcPts val="0"/>
                        </a:spcAft>
                        <a:buNone/>
                      </a:pPr>
                      <a:r>
                        <a:rPr lang="ru-RU" sz="800" b="0" i="0" u="none" strike="noStrike" cap="none" dirty="0">
                          <a:solidFill>
                            <a:schemeClr val="dk1"/>
                          </a:solidFill>
                          <a:latin typeface="+mn-lt"/>
                          <a:ea typeface="+mn-ea"/>
                          <a:cs typeface="+mn-cs"/>
                          <a:sym typeface="Arial"/>
                        </a:rPr>
                        <a:t>3 </a:t>
                      </a:r>
                      <a:r>
                        <a:rPr lang="ru-RU" sz="800" b="0" i="0" u="none" strike="noStrike" cap="none" dirty="0" err="1">
                          <a:solidFill>
                            <a:schemeClr val="dk1"/>
                          </a:solidFill>
                          <a:latin typeface="+mn-lt"/>
                          <a:ea typeface="+mn-ea"/>
                          <a:cs typeface="+mn-cs"/>
                          <a:sym typeface="Arial"/>
                        </a:rPr>
                        <a:t>Өңдеу</a:t>
                      </a:r>
                      <a:r>
                        <a:rPr lang="ru-RU" sz="800" b="0" i="0" u="none" strike="noStrike" cap="none" dirty="0">
                          <a:solidFill>
                            <a:schemeClr val="dk1"/>
                          </a:solidFill>
                          <a:latin typeface="+mn-lt"/>
                          <a:ea typeface="+mn-ea"/>
                          <a:cs typeface="+mn-cs"/>
                          <a:sym typeface="Arial"/>
                        </a:rPr>
                        <a:t> </a:t>
                      </a:r>
                      <a:r>
                        <a:rPr lang="ru-RU" sz="800" b="0" i="0" u="none" strike="noStrike" cap="none" dirty="0" err="1">
                          <a:solidFill>
                            <a:schemeClr val="dk1"/>
                          </a:solidFill>
                          <a:latin typeface="+mn-lt"/>
                          <a:ea typeface="+mn-ea"/>
                          <a:cs typeface="+mn-cs"/>
                          <a:sym typeface="Arial"/>
                        </a:rPr>
                        <a:t>өнеркәсібінде</a:t>
                      </a:r>
                      <a:r>
                        <a:rPr lang="ru-RU" sz="800" b="0" i="0" u="none" strike="noStrike" cap="none" dirty="0">
                          <a:solidFill>
                            <a:schemeClr val="dk1"/>
                          </a:solidFill>
                          <a:latin typeface="+mn-lt"/>
                          <a:ea typeface="+mn-ea"/>
                          <a:cs typeface="+mn-cs"/>
                          <a:sym typeface="Arial"/>
                        </a:rPr>
                        <a:t> </a:t>
                      </a:r>
                      <a:r>
                        <a:rPr lang="ru-RU" sz="800" b="0" i="0" u="none" strike="noStrike" cap="none" dirty="0" err="1">
                          <a:solidFill>
                            <a:schemeClr val="dk1"/>
                          </a:solidFill>
                          <a:latin typeface="+mn-lt"/>
                          <a:ea typeface="+mn-ea"/>
                          <a:cs typeface="+mn-cs"/>
                          <a:sym typeface="Arial"/>
                        </a:rPr>
                        <a:t>жұмыс</a:t>
                      </a:r>
                      <a:r>
                        <a:rPr lang="ru-RU" sz="800" b="0" i="0" u="none" strike="noStrike" cap="none" dirty="0">
                          <a:solidFill>
                            <a:schemeClr val="dk1"/>
                          </a:solidFill>
                          <a:latin typeface="+mn-lt"/>
                          <a:ea typeface="+mn-ea"/>
                          <a:cs typeface="+mn-cs"/>
                          <a:sym typeface="Arial"/>
                        </a:rPr>
                        <a:t> </a:t>
                      </a:r>
                      <a:r>
                        <a:rPr lang="ru-RU" sz="800" b="0" i="0" u="none" strike="noStrike" cap="none" dirty="0" err="1">
                          <a:solidFill>
                            <a:schemeClr val="dk1"/>
                          </a:solidFill>
                          <a:latin typeface="+mn-lt"/>
                          <a:ea typeface="+mn-ea"/>
                          <a:cs typeface="+mn-cs"/>
                          <a:sym typeface="Arial"/>
                        </a:rPr>
                        <a:t>істейтін</a:t>
                      </a:r>
                      <a:r>
                        <a:rPr lang="ru-RU" sz="800" b="0" i="0" u="none" strike="noStrike" cap="none" dirty="0">
                          <a:solidFill>
                            <a:schemeClr val="dk1"/>
                          </a:solidFill>
                          <a:latin typeface="+mn-lt"/>
                          <a:ea typeface="+mn-ea"/>
                          <a:cs typeface="+mn-cs"/>
                          <a:sym typeface="Arial"/>
                        </a:rPr>
                        <a:t> </a:t>
                      </a:r>
                      <a:r>
                        <a:rPr lang="ru-RU" sz="800" b="0" i="0" u="none" strike="noStrike" cap="none" dirty="0" err="1">
                          <a:solidFill>
                            <a:schemeClr val="dk1"/>
                          </a:solidFill>
                          <a:latin typeface="+mn-lt"/>
                          <a:ea typeface="+mn-ea"/>
                          <a:cs typeface="+mn-cs"/>
                          <a:sym typeface="Arial"/>
                        </a:rPr>
                        <a:t>басқа</a:t>
                      </a:r>
                      <a:r>
                        <a:rPr lang="ru-RU" sz="800" b="0" i="0" u="none" strike="noStrike" cap="none" dirty="0">
                          <a:solidFill>
                            <a:schemeClr val="dk1"/>
                          </a:solidFill>
                          <a:latin typeface="+mn-lt"/>
                          <a:ea typeface="+mn-ea"/>
                          <a:cs typeface="+mn-cs"/>
                          <a:sym typeface="Arial"/>
                        </a:rPr>
                        <a:t> да </a:t>
                      </a:r>
                      <a:r>
                        <a:rPr lang="ru-RU" sz="800" b="0" i="0" u="none" strike="noStrike" cap="none" dirty="0" err="1">
                          <a:solidFill>
                            <a:schemeClr val="dk1"/>
                          </a:solidFill>
                          <a:latin typeface="+mn-lt"/>
                          <a:ea typeface="+mn-ea"/>
                          <a:cs typeface="+mn-cs"/>
                          <a:sym typeface="Arial"/>
                        </a:rPr>
                        <a:t>біліктілігі</a:t>
                      </a:r>
                      <a:r>
                        <a:rPr lang="ru-RU" sz="800" b="0" i="0" u="none" strike="noStrike" cap="none" dirty="0">
                          <a:solidFill>
                            <a:schemeClr val="dk1"/>
                          </a:solidFill>
                          <a:latin typeface="+mn-lt"/>
                          <a:ea typeface="+mn-ea"/>
                          <a:cs typeface="+mn-cs"/>
                          <a:sym typeface="Arial"/>
                        </a:rPr>
                        <a:t> </a:t>
                      </a:r>
                      <a:r>
                        <a:rPr lang="ru-RU" sz="800" b="0" i="0" u="none" strike="noStrike" cap="none" dirty="0" err="1">
                          <a:solidFill>
                            <a:schemeClr val="dk1"/>
                          </a:solidFill>
                          <a:latin typeface="+mn-lt"/>
                          <a:ea typeface="+mn-ea"/>
                          <a:cs typeface="+mn-cs"/>
                          <a:sym typeface="Arial"/>
                        </a:rPr>
                        <a:t>жоқ</a:t>
                      </a:r>
                      <a:r>
                        <a:rPr lang="ru-RU" sz="800" b="0" i="0" u="none" strike="noStrike" cap="none" dirty="0">
                          <a:solidFill>
                            <a:schemeClr val="dk1"/>
                          </a:solidFill>
                          <a:latin typeface="+mn-lt"/>
                          <a:ea typeface="+mn-ea"/>
                          <a:cs typeface="+mn-cs"/>
                          <a:sym typeface="Arial"/>
                        </a:rPr>
                        <a:t> </a:t>
                      </a:r>
                      <a:r>
                        <a:rPr lang="ru-RU" sz="800" b="0" i="0" u="none" strike="noStrike" cap="none" dirty="0" err="1">
                          <a:solidFill>
                            <a:schemeClr val="dk1"/>
                          </a:solidFill>
                          <a:latin typeface="+mn-lt"/>
                          <a:ea typeface="+mn-ea"/>
                          <a:cs typeface="+mn-cs"/>
                          <a:sym typeface="Arial"/>
                        </a:rPr>
                        <a:t>жұмысшылар</a:t>
                      </a:r>
                      <a:endParaRPr lang="ru-RU" sz="800" b="0" i="0" u="none" strike="noStrike" cap="none" dirty="0">
                        <a:solidFill>
                          <a:schemeClr val="dk1"/>
                        </a:solidFill>
                        <a:latin typeface="+mn-lt"/>
                        <a:ea typeface="+mn-ea"/>
                        <a:cs typeface="+mn-cs"/>
                        <a:sym typeface="Arial"/>
                      </a:endParaRPr>
                    </a:p>
                  </a:txBody>
                  <a:tcPr marL="9525" marR="9525" marT="9525" marB="0" anchor="ctr"/>
                </a:tc>
                <a:tc>
                  <a:txBody>
                    <a:bodyPr/>
                    <a:lstStyle/>
                    <a:p>
                      <a:pPr algn="ctr" fontAlgn="b"/>
                      <a:r>
                        <a:rPr lang="ru-RU" sz="900" b="0" i="1" u="none" strike="noStrike" cap="none" dirty="0">
                          <a:solidFill>
                            <a:schemeClr val="dk1"/>
                          </a:solidFill>
                          <a:latin typeface="+mn-lt"/>
                          <a:ea typeface="+mn-ea"/>
                          <a:cs typeface="+mn-cs"/>
                          <a:sym typeface="Arial"/>
                        </a:rPr>
                        <a:t>9329-9</a:t>
                      </a:r>
                    </a:p>
                  </a:txBody>
                  <a:tcPr marL="9525" marR="9525" marT="9525" marB="0" anchor="ctr"/>
                </a:tc>
                <a:tc>
                  <a:txBody>
                    <a:bodyPr/>
                    <a:lstStyle/>
                    <a:p>
                      <a:pPr algn="ctr" fontAlgn="ctr"/>
                      <a:r>
                        <a:rPr lang="ru-RU" sz="1050" b="1" i="0" u="none" strike="noStrike" cap="none" dirty="0">
                          <a:solidFill>
                            <a:schemeClr val="dk1"/>
                          </a:solidFill>
                          <a:latin typeface="+mn-lt"/>
                          <a:ea typeface="+mn-ea"/>
                          <a:cs typeface="+mn-cs"/>
                          <a:sym typeface="Arial"/>
                        </a:rPr>
                        <a:t>765</a:t>
                      </a:r>
                    </a:p>
                  </a:txBody>
                  <a:tcPr marL="9525" marR="9525" marT="9525" marB="0" anchor="ctr"/>
                </a:tc>
                <a:tc>
                  <a:txBody>
                    <a:bodyPr/>
                    <a:lstStyle/>
                    <a:p>
                      <a:pPr algn="ctr" fontAlgn="ctr"/>
                      <a:r>
                        <a:rPr lang="ru-RU" sz="900" b="0" i="0" u="none" strike="noStrike" cap="none">
                          <a:solidFill>
                            <a:schemeClr val="dk1"/>
                          </a:solidFill>
                          <a:latin typeface="+mn-lt"/>
                          <a:ea typeface="+mn-ea"/>
                          <a:cs typeface="+mn-cs"/>
                          <a:sym typeface="Arial"/>
                        </a:rPr>
                        <a:t>73</a:t>
                      </a:r>
                    </a:p>
                  </a:txBody>
                  <a:tcPr marL="9525" marR="9525" marT="9525" marB="0" anchor="ctr"/>
                </a:tc>
                <a:tc>
                  <a:txBody>
                    <a:bodyPr/>
                    <a:lstStyle/>
                    <a:p>
                      <a:pPr algn="ctr" fontAlgn="ctr"/>
                      <a:r>
                        <a:rPr lang="ru-RU" sz="900" b="0" i="0" u="none" strike="noStrike" cap="none">
                          <a:solidFill>
                            <a:schemeClr val="dk1"/>
                          </a:solidFill>
                          <a:latin typeface="+mn-lt"/>
                          <a:ea typeface="+mn-ea"/>
                          <a:cs typeface="+mn-cs"/>
                          <a:sym typeface="Arial"/>
                        </a:rPr>
                        <a:t>78</a:t>
                      </a:r>
                    </a:p>
                  </a:txBody>
                  <a:tcPr marL="9525" marR="9525" marT="9525" marB="0" anchor="ctr"/>
                </a:tc>
                <a:tc>
                  <a:txBody>
                    <a:bodyPr/>
                    <a:lstStyle/>
                    <a:p>
                      <a:pPr algn="ctr" fontAlgn="ctr"/>
                      <a:r>
                        <a:rPr lang="ru-RU" sz="900" b="0" i="0" u="none" strike="noStrike" cap="none">
                          <a:solidFill>
                            <a:schemeClr val="dk1"/>
                          </a:solidFill>
                          <a:latin typeface="+mn-lt"/>
                          <a:ea typeface="+mn-ea"/>
                          <a:cs typeface="+mn-cs"/>
                          <a:sym typeface="Arial"/>
                        </a:rPr>
                        <a:t>138</a:t>
                      </a:r>
                    </a:p>
                  </a:txBody>
                  <a:tcPr marL="9525" marR="9525" marT="9525" marB="0" anchor="ctr"/>
                </a:tc>
                <a:tc>
                  <a:txBody>
                    <a:bodyPr/>
                    <a:lstStyle/>
                    <a:p>
                      <a:pPr algn="ctr" fontAlgn="ctr"/>
                      <a:r>
                        <a:rPr lang="ru-RU" sz="900" b="0" i="0" u="none" strike="noStrike" cap="none" dirty="0">
                          <a:solidFill>
                            <a:schemeClr val="dk1"/>
                          </a:solidFill>
                          <a:latin typeface="+mn-lt"/>
                          <a:ea typeface="+mn-ea"/>
                          <a:cs typeface="+mn-cs"/>
                          <a:sym typeface="Arial"/>
                        </a:rPr>
                        <a:t>476</a:t>
                      </a:r>
                    </a:p>
                  </a:txBody>
                  <a:tcPr marL="9525" marR="9525" marT="9525" marB="0" anchor="ctr"/>
                </a:tc>
                <a:tc>
                  <a:txBody>
                    <a:bodyPr/>
                    <a:lstStyle/>
                    <a:p>
                      <a:pPr algn="ctr" fontAlgn="ctr"/>
                      <a:r>
                        <a:rPr lang="ru-RU" sz="1050" b="1" i="0" u="none" strike="noStrike" cap="none" dirty="0">
                          <a:solidFill>
                            <a:schemeClr val="dk1"/>
                          </a:solidFill>
                          <a:latin typeface="+mn-lt"/>
                          <a:ea typeface="+mn-ea"/>
                          <a:cs typeface="+mn-cs"/>
                          <a:sym typeface="Arial"/>
                        </a:rPr>
                        <a:t>2,4%</a:t>
                      </a:r>
                    </a:p>
                  </a:txBody>
                  <a:tcPr marL="9525" marR="9525" marT="9525" marB="0" anchor="ctr"/>
                </a:tc>
                <a:extLst>
                  <a:ext uri="{0D108BD9-81ED-4DB2-BD59-A6C34878D82A}">
                    <a16:rowId xmlns:a16="http://schemas.microsoft.com/office/drawing/2014/main" val="370619722"/>
                  </a:ext>
                </a:extLst>
              </a:tr>
              <a:tr h="252035">
                <a:tc vMerge="1">
                  <a:txBody>
                    <a:bodyPr/>
                    <a:lstStyle/>
                    <a:p>
                      <a:endParaRPr lang="ru-KZ" sz="1100" dirty="0"/>
                    </a:p>
                  </a:txBody>
                  <a:tcPr/>
                </a:tc>
                <a:tc>
                  <a:txBody>
                    <a:bodyPr/>
                    <a:lstStyle/>
                    <a:p>
                      <a:pPr marL="72000" marR="0" algn="l" rtl="0" eaLnBrk="1" fontAlgn="b" hangingPunct="1">
                        <a:lnSpc>
                          <a:spcPct val="100000"/>
                        </a:lnSpc>
                        <a:spcBef>
                          <a:spcPts val="0"/>
                        </a:spcBef>
                        <a:spcAft>
                          <a:spcPts val="0"/>
                        </a:spcAft>
                        <a:buNone/>
                      </a:pPr>
                      <a:r>
                        <a:rPr lang="ru-RU" sz="800" b="0" i="0" u="none" strike="noStrike" cap="none" dirty="0">
                          <a:solidFill>
                            <a:schemeClr val="dk1"/>
                          </a:solidFill>
                          <a:latin typeface="+mn-lt"/>
                          <a:ea typeface="+mn-ea"/>
                          <a:cs typeface="+mn-cs"/>
                          <a:sym typeface="Arial"/>
                        </a:rPr>
                        <a:t>4 Жеке </a:t>
                      </a:r>
                      <a:r>
                        <a:rPr lang="ru-RU" sz="800" b="0" i="0" u="none" strike="noStrike" cap="none" dirty="0" err="1">
                          <a:solidFill>
                            <a:schemeClr val="dk1"/>
                          </a:solidFill>
                          <a:latin typeface="+mn-lt"/>
                          <a:ea typeface="+mn-ea"/>
                          <a:cs typeface="+mn-cs"/>
                          <a:sym typeface="Arial"/>
                        </a:rPr>
                        <a:t>жүргізушілер</a:t>
                      </a:r>
                      <a:r>
                        <a:rPr lang="ru-RU" sz="800" b="0" i="0" u="none" strike="noStrike" cap="none" dirty="0">
                          <a:solidFill>
                            <a:schemeClr val="dk1"/>
                          </a:solidFill>
                          <a:latin typeface="+mn-lt"/>
                          <a:ea typeface="+mn-ea"/>
                          <a:cs typeface="+mn-cs"/>
                          <a:sym typeface="Arial"/>
                        </a:rPr>
                        <a:t> мен </a:t>
                      </a:r>
                      <a:r>
                        <a:rPr lang="ru-RU" sz="800" b="0" i="0" u="none" strike="noStrike" cap="none" dirty="0" err="1">
                          <a:solidFill>
                            <a:schemeClr val="dk1"/>
                          </a:solidFill>
                          <a:latin typeface="+mn-lt"/>
                          <a:ea typeface="+mn-ea"/>
                          <a:cs typeface="+mn-cs"/>
                          <a:sym typeface="Arial"/>
                        </a:rPr>
                        <a:t>шопырлар</a:t>
                      </a:r>
                      <a:endParaRPr lang="ru-RU" sz="800" b="0" i="0" u="none" strike="noStrike" cap="none" dirty="0">
                        <a:solidFill>
                          <a:schemeClr val="dk1"/>
                        </a:solidFill>
                        <a:latin typeface="+mn-lt"/>
                        <a:ea typeface="+mn-ea"/>
                        <a:cs typeface="+mn-cs"/>
                        <a:sym typeface="Arial"/>
                      </a:endParaRPr>
                    </a:p>
                  </a:txBody>
                  <a:tcPr marL="9525" marR="9525" marT="9525" marB="0" anchor="ctr"/>
                </a:tc>
                <a:tc>
                  <a:txBody>
                    <a:bodyPr/>
                    <a:lstStyle/>
                    <a:p>
                      <a:pPr algn="ctr" fontAlgn="b"/>
                      <a:r>
                        <a:rPr lang="ru-RU" sz="900" b="0" i="1" u="none" strike="noStrike" cap="none" dirty="0">
                          <a:solidFill>
                            <a:schemeClr val="dk1"/>
                          </a:solidFill>
                          <a:latin typeface="+mn-lt"/>
                          <a:ea typeface="+mn-ea"/>
                          <a:cs typeface="+mn-cs"/>
                          <a:sym typeface="Arial"/>
                        </a:rPr>
                        <a:t>8322-2</a:t>
                      </a:r>
                    </a:p>
                  </a:txBody>
                  <a:tcPr marL="9525" marR="9525" marT="9525" marB="0" anchor="ctr"/>
                </a:tc>
                <a:tc>
                  <a:txBody>
                    <a:bodyPr/>
                    <a:lstStyle/>
                    <a:p>
                      <a:pPr algn="ctr" fontAlgn="ctr"/>
                      <a:r>
                        <a:rPr lang="ru-RU" sz="1050" b="1" i="0" u="none" strike="noStrike" cap="none" dirty="0">
                          <a:solidFill>
                            <a:schemeClr val="dk1"/>
                          </a:solidFill>
                          <a:latin typeface="+mn-lt"/>
                          <a:ea typeface="+mn-ea"/>
                          <a:cs typeface="+mn-cs"/>
                          <a:sym typeface="Arial"/>
                        </a:rPr>
                        <a:t>709</a:t>
                      </a:r>
                    </a:p>
                  </a:txBody>
                  <a:tcPr marL="9525" marR="9525" marT="9525" marB="0" anchor="ctr"/>
                </a:tc>
                <a:tc>
                  <a:txBody>
                    <a:bodyPr/>
                    <a:lstStyle/>
                    <a:p>
                      <a:pPr algn="ctr" fontAlgn="ctr"/>
                      <a:r>
                        <a:rPr lang="ru-RU" sz="900" b="0" i="0" u="none" strike="noStrike" cap="none">
                          <a:solidFill>
                            <a:schemeClr val="dk1"/>
                          </a:solidFill>
                          <a:latin typeface="+mn-lt"/>
                          <a:ea typeface="+mn-ea"/>
                          <a:cs typeface="+mn-cs"/>
                          <a:sym typeface="Arial"/>
                        </a:rPr>
                        <a:t>195</a:t>
                      </a:r>
                    </a:p>
                  </a:txBody>
                  <a:tcPr marL="9525" marR="9525" marT="9525" marB="0" anchor="ctr"/>
                </a:tc>
                <a:tc>
                  <a:txBody>
                    <a:bodyPr/>
                    <a:lstStyle/>
                    <a:p>
                      <a:pPr algn="ctr" fontAlgn="ctr"/>
                      <a:r>
                        <a:rPr lang="ru-RU" sz="900" b="0" i="0" u="none" strike="noStrike" cap="none">
                          <a:solidFill>
                            <a:schemeClr val="dk1"/>
                          </a:solidFill>
                          <a:latin typeface="+mn-lt"/>
                          <a:ea typeface="+mn-ea"/>
                          <a:cs typeface="+mn-cs"/>
                          <a:sym typeface="Arial"/>
                        </a:rPr>
                        <a:t>219</a:t>
                      </a:r>
                    </a:p>
                  </a:txBody>
                  <a:tcPr marL="9525" marR="9525" marT="9525" marB="0" anchor="ctr"/>
                </a:tc>
                <a:tc>
                  <a:txBody>
                    <a:bodyPr/>
                    <a:lstStyle/>
                    <a:p>
                      <a:pPr algn="ctr" fontAlgn="ctr"/>
                      <a:r>
                        <a:rPr lang="ru-RU" sz="900" b="0" i="0" u="none" strike="noStrike" cap="none">
                          <a:solidFill>
                            <a:schemeClr val="dk1"/>
                          </a:solidFill>
                          <a:latin typeface="+mn-lt"/>
                          <a:ea typeface="+mn-ea"/>
                          <a:cs typeface="+mn-cs"/>
                          <a:sym typeface="Arial"/>
                        </a:rPr>
                        <a:t>176</a:t>
                      </a:r>
                    </a:p>
                  </a:txBody>
                  <a:tcPr marL="9525" marR="9525" marT="9525" marB="0" anchor="ctr"/>
                </a:tc>
                <a:tc>
                  <a:txBody>
                    <a:bodyPr/>
                    <a:lstStyle/>
                    <a:p>
                      <a:pPr algn="ctr" fontAlgn="ctr"/>
                      <a:r>
                        <a:rPr lang="ru-RU" sz="900" b="0" i="0" u="none" strike="noStrike" cap="none" dirty="0">
                          <a:solidFill>
                            <a:schemeClr val="dk1"/>
                          </a:solidFill>
                          <a:latin typeface="+mn-lt"/>
                          <a:ea typeface="+mn-ea"/>
                          <a:cs typeface="+mn-cs"/>
                          <a:sym typeface="Arial"/>
                        </a:rPr>
                        <a:t>119</a:t>
                      </a:r>
                    </a:p>
                  </a:txBody>
                  <a:tcPr marL="9525" marR="9525" marT="9525" marB="0" anchor="ctr"/>
                </a:tc>
                <a:tc>
                  <a:txBody>
                    <a:bodyPr/>
                    <a:lstStyle/>
                    <a:p>
                      <a:pPr algn="ctr" fontAlgn="ctr"/>
                      <a:r>
                        <a:rPr lang="ru-RU" sz="1050" b="1" i="0" u="none" strike="noStrike" cap="none" dirty="0">
                          <a:solidFill>
                            <a:schemeClr val="dk1"/>
                          </a:solidFill>
                          <a:latin typeface="+mn-lt"/>
                          <a:ea typeface="+mn-ea"/>
                          <a:cs typeface="+mn-cs"/>
                          <a:sym typeface="Arial"/>
                        </a:rPr>
                        <a:t>2,2%</a:t>
                      </a:r>
                    </a:p>
                  </a:txBody>
                  <a:tcPr marL="9525" marR="9525" marT="9525" marB="0" anchor="ctr"/>
                </a:tc>
                <a:extLst>
                  <a:ext uri="{0D108BD9-81ED-4DB2-BD59-A6C34878D82A}">
                    <a16:rowId xmlns:a16="http://schemas.microsoft.com/office/drawing/2014/main" val="3666239747"/>
                  </a:ext>
                </a:extLst>
              </a:tr>
              <a:tr h="252035">
                <a:tc vMerge="1">
                  <a:txBody>
                    <a:bodyPr/>
                    <a:lstStyle/>
                    <a:p>
                      <a:endParaRPr lang="ru-KZ" sz="1100" dirty="0"/>
                    </a:p>
                  </a:txBody>
                  <a:tcPr/>
                </a:tc>
                <a:tc>
                  <a:txBody>
                    <a:bodyPr/>
                    <a:lstStyle/>
                    <a:p>
                      <a:pPr marL="72000" marR="0" algn="l" rtl="0" eaLnBrk="1" fontAlgn="b" hangingPunct="1">
                        <a:lnSpc>
                          <a:spcPct val="100000"/>
                        </a:lnSpc>
                        <a:spcBef>
                          <a:spcPts val="0"/>
                        </a:spcBef>
                        <a:spcAft>
                          <a:spcPts val="0"/>
                        </a:spcAft>
                        <a:buNone/>
                      </a:pPr>
                      <a:r>
                        <a:rPr lang="ru-RU" sz="800" b="0" i="0" u="none" strike="noStrike" cap="none" dirty="0">
                          <a:solidFill>
                            <a:schemeClr val="dk1"/>
                          </a:solidFill>
                          <a:latin typeface="+mn-lt"/>
                          <a:ea typeface="+mn-ea"/>
                          <a:cs typeface="+mn-cs"/>
                          <a:sym typeface="Arial"/>
                        </a:rPr>
                        <a:t>5 Аула </a:t>
                      </a:r>
                      <a:r>
                        <a:rPr lang="ru-RU" sz="800" b="0" i="0" u="none" strike="noStrike" cap="none" dirty="0" err="1">
                          <a:solidFill>
                            <a:schemeClr val="dk1"/>
                          </a:solidFill>
                          <a:latin typeface="+mn-lt"/>
                          <a:ea typeface="+mn-ea"/>
                          <a:cs typeface="+mn-cs"/>
                          <a:sym typeface="Arial"/>
                        </a:rPr>
                        <a:t>сыпырушылар</a:t>
                      </a:r>
                      <a:r>
                        <a:rPr lang="ru-RU" sz="800" b="0" i="0" u="none" strike="noStrike" cap="none" dirty="0">
                          <a:solidFill>
                            <a:schemeClr val="dk1"/>
                          </a:solidFill>
                          <a:latin typeface="+mn-lt"/>
                          <a:ea typeface="+mn-ea"/>
                          <a:cs typeface="+mn-cs"/>
                          <a:sym typeface="Arial"/>
                        </a:rPr>
                        <a:t> </a:t>
                      </a:r>
                      <a:r>
                        <a:rPr lang="ru-RU" sz="800" b="0" i="0" u="none" strike="noStrike" cap="none" dirty="0" err="1">
                          <a:solidFill>
                            <a:schemeClr val="dk1"/>
                          </a:solidFill>
                          <a:latin typeface="+mn-lt"/>
                          <a:ea typeface="+mn-ea"/>
                          <a:cs typeface="+mn-cs"/>
                          <a:sym typeface="Arial"/>
                        </a:rPr>
                        <a:t>және</a:t>
                      </a:r>
                      <a:r>
                        <a:rPr lang="ru-RU" sz="800" b="0" i="0" u="none" strike="noStrike" cap="none" dirty="0">
                          <a:solidFill>
                            <a:schemeClr val="dk1"/>
                          </a:solidFill>
                          <a:latin typeface="+mn-lt"/>
                          <a:ea typeface="+mn-ea"/>
                          <a:cs typeface="+mn-cs"/>
                          <a:sym typeface="Arial"/>
                        </a:rPr>
                        <a:t> </a:t>
                      </a:r>
                      <a:r>
                        <a:rPr lang="ru-RU" sz="800" b="0" i="0" u="none" strike="noStrike" cap="none" dirty="0" err="1">
                          <a:solidFill>
                            <a:schemeClr val="dk1"/>
                          </a:solidFill>
                          <a:latin typeface="+mn-lt"/>
                          <a:ea typeface="+mn-ea"/>
                          <a:cs typeface="+mn-cs"/>
                          <a:sym typeface="Arial"/>
                        </a:rPr>
                        <a:t>ашық</a:t>
                      </a:r>
                      <a:r>
                        <a:rPr lang="ru-RU" sz="800" b="0" i="0" u="none" strike="noStrike" cap="none" dirty="0">
                          <a:solidFill>
                            <a:schemeClr val="dk1"/>
                          </a:solidFill>
                          <a:latin typeface="+mn-lt"/>
                          <a:ea typeface="+mn-ea"/>
                          <a:cs typeface="+mn-cs"/>
                          <a:sym typeface="Arial"/>
                        </a:rPr>
                        <a:t> </a:t>
                      </a:r>
                      <a:r>
                        <a:rPr lang="ru-RU" sz="800" b="0" i="0" u="none" strike="noStrike" cap="none" dirty="0" err="1">
                          <a:solidFill>
                            <a:schemeClr val="dk1"/>
                          </a:solidFill>
                          <a:latin typeface="+mn-lt"/>
                          <a:ea typeface="+mn-ea"/>
                          <a:cs typeface="+mn-cs"/>
                          <a:sym typeface="Arial"/>
                        </a:rPr>
                        <a:t>аумақтарды</a:t>
                      </a:r>
                      <a:r>
                        <a:rPr lang="ru-RU" sz="800" b="0" i="0" u="none" strike="noStrike" cap="none" dirty="0">
                          <a:solidFill>
                            <a:schemeClr val="dk1"/>
                          </a:solidFill>
                          <a:latin typeface="+mn-lt"/>
                          <a:ea typeface="+mn-ea"/>
                          <a:cs typeface="+mn-cs"/>
                          <a:sym typeface="Arial"/>
                        </a:rPr>
                        <a:t> </a:t>
                      </a:r>
                      <a:r>
                        <a:rPr lang="ru-RU" sz="800" b="0" i="0" u="none" strike="noStrike" cap="none" dirty="0" err="1">
                          <a:solidFill>
                            <a:schemeClr val="dk1"/>
                          </a:solidFill>
                          <a:latin typeface="+mn-lt"/>
                          <a:ea typeface="+mn-ea"/>
                          <a:cs typeface="+mn-cs"/>
                          <a:sym typeface="Arial"/>
                        </a:rPr>
                        <a:t>тазалаушылар</a:t>
                      </a:r>
                      <a:endParaRPr lang="ru-RU" sz="800" b="0" i="0" u="none" strike="noStrike" cap="none" dirty="0">
                        <a:solidFill>
                          <a:schemeClr val="dk1"/>
                        </a:solidFill>
                        <a:latin typeface="+mn-lt"/>
                        <a:ea typeface="+mn-ea"/>
                        <a:cs typeface="+mn-cs"/>
                        <a:sym typeface="Arial"/>
                      </a:endParaRPr>
                    </a:p>
                  </a:txBody>
                  <a:tcPr marL="9525" marR="9525" marT="9525" marB="0" anchor="ctr"/>
                </a:tc>
                <a:tc>
                  <a:txBody>
                    <a:bodyPr/>
                    <a:lstStyle/>
                    <a:p>
                      <a:pPr algn="ctr" fontAlgn="b"/>
                      <a:r>
                        <a:rPr lang="ru-RU" sz="900" b="0" i="1" u="none" strike="noStrike" cap="none" dirty="0">
                          <a:solidFill>
                            <a:schemeClr val="dk1"/>
                          </a:solidFill>
                          <a:latin typeface="+mn-lt"/>
                          <a:ea typeface="+mn-ea"/>
                          <a:cs typeface="+mn-cs"/>
                          <a:sym typeface="Arial"/>
                        </a:rPr>
                        <a:t>9116-0</a:t>
                      </a:r>
                    </a:p>
                  </a:txBody>
                  <a:tcPr marL="9525" marR="9525" marT="9525" marB="0" anchor="ctr"/>
                </a:tc>
                <a:tc>
                  <a:txBody>
                    <a:bodyPr/>
                    <a:lstStyle/>
                    <a:p>
                      <a:pPr algn="ctr" fontAlgn="ctr"/>
                      <a:r>
                        <a:rPr lang="ru-RU" sz="1050" b="1" i="0" u="none" strike="noStrike" cap="none" dirty="0">
                          <a:solidFill>
                            <a:schemeClr val="dk1"/>
                          </a:solidFill>
                          <a:latin typeface="+mn-lt"/>
                          <a:ea typeface="+mn-ea"/>
                          <a:cs typeface="+mn-cs"/>
                          <a:sym typeface="Arial"/>
                        </a:rPr>
                        <a:t>701</a:t>
                      </a:r>
                    </a:p>
                  </a:txBody>
                  <a:tcPr marL="9525" marR="9525" marT="9525" marB="0" anchor="ctr"/>
                </a:tc>
                <a:tc>
                  <a:txBody>
                    <a:bodyPr/>
                    <a:lstStyle/>
                    <a:p>
                      <a:pPr algn="ctr" fontAlgn="ctr"/>
                      <a:r>
                        <a:rPr lang="ru-RU" sz="900" b="0" i="0" u="none" strike="noStrike" cap="none">
                          <a:solidFill>
                            <a:schemeClr val="dk1"/>
                          </a:solidFill>
                          <a:latin typeface="+mn-lt"/>
                          <a:ea typeface="+mn-ea"/>
                          <a:cs typeface="+mn-cs"/>
                          <a:sym typeface="Arial"/>
                        </a:rPr>
                        <a:t>143</a:t>
                      </a:r>
                    </a:p>
                  </a:txBody>
                  <a:tcPr marL="9525" marR="9525" marT="9525" marB="0" anchor="ctr"/>
                </a:tc>
                <a:tc>
                  <a:txBody>
                    <a:bodyPr/>
                    <a:lstStyle/>
                    <a:p>
                      <a:pPr algn="ctr" fontAlgn="ctr"/>
                      <a:r>
                        <a:rPr lang="ru-RU" sz="900" b="0" i="0" u="none" strike="noStrike" cap="none">
                          <a:solidFill>
                            <a:schemeClr val="dk1"/>
                          </a:solidFill>
                          <a:latin typeface="+mn-lt"/>
                          <a:ea typeface="+mn-ea"/>
                          <a:cs typeface="+mn-cs"/>
                          <a:sym typeface="Arial"/>
                        </a:rPr>
                        <a:t>216</a:t>
                      </a:r>
                    </a:p>
                  </a:txBody>
                  <a:tcPr marL="9525" marR="9525" marT="9525" marB="0" anchor="ctr"/>
                </a:tc>
                <a:tc>
                  <a:txBody>
                    <a:bodyPr/>
                    <a:lstStyle/>
                    <a:p>
                      <a:pPr algn="ctr" fontAlgn="ctr"/>
                      <a:r>
                        <a:rPr lang="ru-RU" sz="900" b="0" i="0" u="none" strike="noStrike" cap="none">
                          <a:solidFill>
                            <a:schemeClr val="dk1"/>
                          </a:solidFill>
                          <a:latin typeface="+mn-lt"/>
                          <a:ea typeface="+mn-ea"/>
                          <a:cs typeface="+mn-cs"/>
                          <a:sym typeface="Arial"/>
                        </a:rPr>
                        <a:t>130</a:t>
                      </a:r>
                    </a:p>
                  </a:txBody>
                  <a:tcPr marL="9525" marR="9525" marT="9525" marB="0" anchor="ctr"/>
                </a:tc>
                <a:tc>
                  <a:txBody>
                    <a:bodyPr/>
                    <a:lstStyle/>
                    <a:p>
                      <a:pPr algn="ctr" fontAlgn="ctr"/>
                      <a:r>
                        <a:rPr lang="ru-RU" sz="900" b="0" i="0" u="none" strike="noStrike" cap="none" dirty="0">
                          <a:solidFill>
                            <a:schemeClr val="dk1"/>
                          </a:solidFill>
                          <a:latin typeface="+mn-lt"/>
                          <a:ea typeface="+mn-ea"/>
                          <a:cs typeface="+mn-cs"/>
                          <a:sym typeface="Arial"/>
                        </a:rPr>
                        <a:t>212</a:t>
                      </a:r>
                    </a:p>
                  </a:txBody>
                  <a:tcPr marL="9525" marR="9525" marT="9525" marB="0" anchor="ctr"/>
                </a:tc>
                <a:tc>
                  <a:txBody>
                    <a:bodyPr/>
                    <a:lstStyle/>
                    <a:p>
                      <a:pPr algn="ctr" fontAlgn="ctr"/>
                      <a:r>
                        <a:rPr lang="ru-RU" sz="1050" b="1" i="0" u="none" strike="noStrike" cap="none" dirty="0">
                          <a:solidFill>
                            <a:schemeClr val="dk1"/>
                          </a:solidFill>
                          <a:latin typeface="+mn-lt"/>
                          <a:ea typeface="+mn-ea"/>
                          <a:cs typeface="+mn-cs"/>
                          <a:sym typeface="Arial"/>
                        </a:rPr>
                        <a:t>2,2%</a:t>
                      </a:r>
                    </a:p>
                  </a:txBody>
                  <a:tcPr marL="9525" marR="9525" marT="9525" marB="0" anchor="ctr"/>
                </a:tc>
                <a:extLst>
                  <a:ext uri="{0D108BD9-81ED-4DB2-BD59-A6C34878D82A}">
                    <a16:rowId xmlns:a16="http://schemas.microsoft.com/office/drawing/2014/main" val="412311137"/>
                  </a:ext>
                </a:extLst>
              </a:tr>
            </a:tbl>
          </a:graphicData>
        </a:graphic>
      </p:graphicFrame>
    </p:spTree>
    <p:extLst>
      <p:ext uri="{BB962C8B-B14F-4D97-AF65-F5344CB8AC3E}">
        <p14:creationId xmlns:p14="http://schemas.microsoft.com/office/powerpoint/2010/main" val="761801117"/>
      </p:ext>
    </p:extLst>
  </p:cSld>
  <p:clrMapOvr>
    <a:masterClrMapping/>
  </p:clrMapOvr>
</p:sld>
</file>

<file path=ppt/slides/slide6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Номер слайда 2">
            <a:extLst>
              <a:ext uri="{FF2B5EF4-FFF2-40B4-BE49-F238E27FC236}">
                <a16:creationId xmlns:a16="http://schemas.microsoft.com/office/drawing/2014/main" id="{0FE3E8E7-F31A-7D55-7372-1BEAD488D2B4}"/>
              </a:ext>
            </a:extLst>
          </p:cNvPr>
          <p:cNvSpPr>
            <a:spLocks noGrp="1"/>
          </p:cNvSpPr>
          <p:nvPr>
            <p:ph type="sldNum" sz="quarter" idx="12"/>
          </p:nvPr>
        </p:nvSpPr>
        <p:spPr/>
        <p:txBody>
          <a:bodyPr/>
          <a:lstStyle/>
          <a:p>
            <a:fld id="{4060C6F1-8618-4CCA-B45E-7B199C8F5830}" type="slidenum">
              <a:rPr lang="ru-RU" smtClean="0"/>
              <a:pPr/>
              <a:t>64</a:t>
            </a:fld>
            <a:r>
              <a:rPr lang="en-US" dirty="0"/>
              <a:t> </a:t>
            </a:r>
            <a:r>
              <a:rPr lang="ru-RU" dirty="0"/>
              <a:t>из 82</a:t>
            </a:r>
          </a:p>
        </p:txBody>
      </p:sp>
      <p:sp>
        <p:nvSpPr>
          <p:cNvPr id="2" name="Заголовок 3">
            <a:extLst>
              <a:ext uri="{FF2B5EF4-FFF2-40B4-BE49-F238E27FC236}">
                <a16:creationId xmlns:a16="http://schemas.microsoft.com/office/drawing/2014/main" id="{6B40C54E-AB09-425F-8B98-879F69EDE140}"/>
              </a:ext>
            </a:extLst>
          </p:cNvPr>
          <p:cNvSpPr txBox="1">
            <a:spLocks/>
          </p:cNvSpPr>
          <p:nvPr/>
        </p:nvSpPr>
        <p:spPr>
          <a:xfrm>
            <a:off x="72000" y="0"/>
            <a:ext cx="12120000" cy="859626"/>
          </a:xfrm>
          <a:prstGeom prst="rect">
            <a:avLst/>
          </a:prstGeom>
        </p:spPr>
        <p:txBody>
          <a:bodyPr anchor="ctr"/>
          <a:lstStyle>
            <a:defPPr marR="0" lvl="0" algn="l" rtl="0">
              <a:lnSpc>
                <a:spcPct val="100000"/>
              </a:lnSpc>
              <a:spcBef>
                <a:spcPts val="0"/>
              </a:spcBef>
              <a:spcAft>
                <a:spcPts val="0"/>
              </a:spcAft>
            </a:defPPr>
            <a:lvl1pPr marR="0" lvl="0" algn="l" rtl="0" eaLnBrk="1" hangingPunct="1">
              <a:lnSpc>
                <a:spcPct val="100000"/>
              </a:lnSpc>
              <a:spcBef>
                <a:spcPts val="0"/>
              </a:spcBef>
              <a:spcAft>
                <a:spcPts val="0"/>
              </a:spcAft>
              <a:buNone/>
              <a:defRPr sz="2667" b="1" i="0" u="none" strike="noStrike" cap="none">
                <a:solidFill>
                  <a:srgbClr val="007F76"/>
                </a:solidFill>
                <a:latin typeface="Arial" panose="020B0604020202020204" pitchFamily="34" charset="0"/>
                <a:ea typeface="Calibri" panose="020F0502020204030204" pitchFamily="34" charset="0"/>
                <a:cs typeface="Arial" panose="020B0604020202020204" pitchFamily="34" charset="0"/>
                <a:sym typeface="Arial"/>
              </a:defRPr>
            </a:lvl1pPr>
          </a:lstStyle>
          <a:p>
            <a:pPr defTabSz="914400"/>
            <a:r>
              <a:rPr lang="kk-KZ" sz="2400" dirty="0"/>
              <a:t>С.-Қазақстан облысы бойынша топ-10 бос жұмыс орындарының болжамы</a:t>
            </a:r>
            <a:endParaRPr lang="ru-KZ" sz="2400" kern="0" dirty="0"/>
          </a:p>
        </p:txBody>
      </p:sp>
      <p:graphicFrame>
        <p:nvGraphicFramePr>
          <p:cNvPr id="4" name="Таблица 3">
            <a:extLst>
              <a:ext uri="{FF2B5EF4-FFF2-40B4-BE49-F238E27FC236}">
                <a16:creationId xmlns:a16="http://schemas.microsoft.com/office/drawing/2014/main" id="{6DF87B24-59D4-648D-ECCC-9FBE7C4BF08A}"/>
              </a:ext>
            </a:extLst>
          </p:cNvPr>
          <p:cNvGraphicFramePr>
            <a:graphicFrameLocks noGrp="1"/>
          </p:cNvGraphicFramePr>
          <p:nvPr>
            <p:extLst>
              <p:ext uri="{D42A27DB-BD31-4B8C-83A1-F6EECF244321}">
                <p14:modId xmlns:p14="http://schemas.microsoft.com/office/powerpoint/2010/main" val="4206387276"/>
              </p:ext>
            </p:extLst>
          </p:nvPr>
        </p:nvGraphicFramePr>
        <p:xfrm>
          <a:off x="141431" y="932399"/>
          <a:ext cx="11885729" cy="5617699"/>
        </p:xfrm>
        <a:graphic>
          <a:graphicData uri="http://schemas.openxmlformats.org/drawingml/2006/table">
            <a:tbl>
              <a:tblPr bandRow="1">
                <a:tableStyleId>{3B4B98B0-60AC-42C2-AFA5-B58CD77FA1E5}</a:tableStyleId>
              </a:tblPr>
              <a:tblGrid>
                <a:gridCol w="360812">
                  <a:extLst>
                    <a:ext uri="{9D8B030D-6E8A-4147-A177-3AD203B41FA5}">
                      <a16:colId xmlns:a16="http://schemas.microsoft.com/office/drawing/2014/main" val="2640444703"/>
                    </a:ext>
                  </a:extLst>
                </a:gridCol>
                <a:gridCol w="674456">
                  <a:extLst>
                    <a:ext uri="{9D8B030D-6E8A-4147-A177-3AD203B41FA5}">
                      <a16:colId xmlns:a16="http://schemas.microsoft.com/office/drawing/2014/main" val="308092926"/>
                    </a:ext>
                  </a:extLst>
                </a:gridCol>
                <a:gridCol w="4014030">
                  <a:extLst>
                    <a:ext uri="{9D8B030D-6E8A-4147-A177-3AD203B41FA5}">
                      <a16:colId xmlns:a16="http://schemas.microsoft.com/office/drawing/2014/main" val="2913193191"/>
                    </a:ext>
                  </a:extLst>
                </a:gridCol>
                <a:gridCol w="659670">
                  <a:extLst>
                    <a:ext uri="{9D8B030D-6E8A-4147-A177-3AD203B41FA5}">
                      <a16:colId xmlns:a16="http://schemas.microsoft.com/office/drawing/2014/main" val="3122760222"/>
                    </a:ext>
                  </a:extLst>
                </a:gridCol>
                <a:gridCol w="659670">
                  <a:extLst>
                    <a:ext uri="{9D8B030D-6E8A-4147-A177-3AD203B41FA5}">
                      <a16:colId xmlns:a16="http://schemas.microsoft.com/office/drawing/2014/main" val="463672542"/>
                    </a:ext>
                  </a:extLst>
                </a:gridCol>
                <a:gridCol w="659670">
                  <a:extLst>
                    <a:ext uri="{9D8B030D-6E8A-4147-A177-3AD203B41FA5}">
                      <a16:colId xmlns:a16="http://schemas.microsoft.com/office/drawing/2014/main" val="3124389490"/>
                    </a:ext>
                  </a:extLst>
                </a:gridCol>
                <a:gridCol w="659670">
                  <a:extLst>
                    <a:ext uri="{9D8B030D-6E8A-4147-A177-3AD203B41FA5}">
                      <a16:colId xmlns:a16="http://schemas.microsoft.com/office/drawing/2014/main" val="2941227421"/>
                    </a:ext>
                  </a:extLst>
                </a:gridCol>
                <a:gridCol w="659670">
                  <a:extLst>
                    <a:ext uri="{9D8B030D-6E8A-4147-A177-3AD203B41FA5}">
                      <a16:colId xmlns:a16="http://schemas.microsoft.com/office/drawing/2014/main" val="14517836"/>
                    </a:ext>
                  </a:extLst>
                </a:gridCol>
                <a:gridCol w="659670">
                  <a:extLst>
                    <a:ext uri="{9D8B030D-6E8A-4147-A177-3AD203B41FA5}">
                      <a16:colId xmlns:a16="http://schemas.microsoft.com/office/drawing/2014/main" val="2712067462"/>
                    </a:ext>
                  </a:extLst>
                </a:gridCol>
                <a:gridCol w="525731">
                  <a:extLst>
                    <a:ext uri="{9D8B030D-6E8A-4147-A177-3AD203B41FA5}">
                      <a16:colId xmlns:a16="http://schemas.microsoft.com/office/drawing/2014/main" val="926687325"/>
                    </a:ext>
                  </a:extLst>
                </a:gridCol>
                <a:gridCol w="525731">
                  <a:extLst>
                    <a:ext uri="{9D8B030D-6E8A-4147-A177-3AD203B41FA5}">
                      <a16:colId xmlns:a16="http://schemas.microsoft.com/office/drawing/2014/main" val="827406570"/>
                    </a:ext>
                  </a:extLst>
                </a:gridCol>
                <a:gridCol w="525731">
                  <a:extLst>
                    <a:ext uri="{9D8B030D-6E8A-4147-A177-3AD203B41FA5}">
                      <a16:colId xmlns:a16="http://schemas.microsoft.com/office/drawing/2014/main" val="2656866826"/>
                    </a:ext>
                  </a:extLst>
                </a:gridCol>
                <a:gridCol w="525731">
                  <a:extLst>
                    <a:ext uri="{9D8B030D-6E8A-4147-A177-3AD203B41FA5}">
                      <a16:colId xmlns:a16="http://schemas.microsoft.com/office/drawing/2014/main" val="3514456650"/>
                    </a:ext>
                  </a:extLst>
                </a:gridCol>
                <a:gridCol w="775487">
                  <a:extLst>
                    <a:ext uri="{9D8B030D-6E8A-4147-A177-3AD203B41FA5}">
                      <a16:colId xmlns:a16="http://schemas.microsoft.com/office/drawing/2014/main" val="3845195506"/>
                    </a:ext>
                  </a:extLst>
                </a:gridCol>
              </a:tblGrid>
              <a:tr h="185777">
                <a:tc rowSpan="2">
                  <a:txBody>
                    <a:bodyPr/>
                    <a:lstStyle/>
                    <a:p>
                      <a:pPr algn="ctr" rtl="0" fontAlgn="ctr"/>
                      <a:r>
                        <a:rPr lang="ru-RU" sz="1050" u="none" strike="noStrike" dirty="0">
                          <a:solidFill>
                            <a:srgbClr val="007F76"/>
                          </a:solidFill>
                          <a:effectLst/>
                          <a:latin typeface="Arial Narrow" panose="020B0606020202030204" pitchFamily="34" charset="0"/>
                        </a:rPr>
                        <a:t>№</a:t>
                      </a:r>
                      <a:endParaRPr lang="ru-RU" sz="1050" b="0" i="0" u="none" strike="noStrike" dirty="0">
                        <a:solidFill>
                          <a:srgbClr val="007F76"/>
                        </a:solidFill>
                        <a:effectLst/>
                        <a:latin typeface="Arial Narrow" panose="020B0606020202030204" pitchFamily="34" charset="0"/>
                      </a:endParaRPr>
                    </a:p>
                  </a:txBody>
                  <a:tcPr marL="6603" marR="6603" marT="0" marB="0"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rowSpan="2">
                  <a:txBody>
                    <a:bodyPr/>
                    <a:lstStyle/>
                    <a:p>
                      <a:pPr marL="0" algn="ctr" defTabSz="685800" rtl="0" eaLnBrk="1" fontAlgn="ctr" latinLnBrk="0" hangingPunct="1"/>
                      <a:r>
                        <a:rPr lang="ru-RU" sz="1050" b="0" i="0" u="none" strike="noStrike" cap="none" dirty="0">
                          <a:solidFill>
                            <a:srgbClr val="007F76"/>
                          </a:solidFill>
                          <a:effectLst/>
                          <a:latin typeface="Arial Narrow" panose="020B0606020202030204" pitchFamily="34" charset="0"/>
                          <a:ea typeface="+mn-ea"/>
                          <a:cs typeface="+mn-cs"/>
                          <a:sym typeface="Arial"/>
                        </a:rPr>
                        <a:t>ҰҚЖ-2017 </a:t>
                      </a:r>
                      <a:r>
                        <a:rPr lang="ru-RU" sz="1050" b="0" i="0" u="none" strike="noStrike" cap="none" dirty="0" err="1">
                          <a:solidFill>
                            <a:srgbClr val="007F76"/>
                          </a:solidFill>
                          <a:effectLst/>
                          <a:latin typeface="Arial Narrow" panose="020B0606020202030204" pitchFamily="34" charset="0"/>
                          <a:ea typeface="+mn-ea"/>
                          <a:cs typeface="+mn-cs"/>
                          <a:sym typeface="Arial"/>
                        </a:rPr>
                        <a:t>коді</a:t>
                      </a:r>
                      <a:endParaRPr lang="ru-RU" sz="1050" b="0" i="0" u="none" strike="noStrike" cap="none" dirty="0">
                        <a:solidFill>
                          <a:srgbClr val="007F76"/>
                        </a:solidFill>
                        <a:effectLst/>
                        <a:latin typeface="Arial Narrow" panose="020B0606020202030204" pitchFamily="34" charset="0"/>
                        <a:ea typeface="+mn-ea"/>
                        <a:cs typeface="+mn-cs"/>
                        <a:sym typeface="Arial"/>
                      </a:endParaRPr>
                    </a:p>
                  </a:txBody>
                  <a:tcPr marL="6603" marR="6603" marT="0" marB="0"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rowSpan="2">
                  <a:txBody>
                    <a:bodyPr/>
                    <a:lstStyle/>
                    <a:p>
                      <a:pPr algn="ctr" rtl="0" fontAlgn="ctr"/>
                      <a:r>
                        <a:rPr lang="ru-RU" sz="1050" u="none" strike="noStrike" dirty="0">
                          <a:solidFill>
                            <a:srgbClr val="007F76"/>
                          </a:solidFill>
                          <a:effectLst/>
                          <a:latin typeface="Arial Narrow" panose="020B0606020202030204" pitchFamily="34" charset="0"/>
                        </a:rPr>
                        <a:t>АТАУЫ</a:t>
                      </a:r>
                      <a:endParaRPr lang="ru-RU" sz="1050" b="0" i="0" u="none" strike="noStrike" dirty="0">
                        <a:solidFill>
                          <a:srgbClr val="007F76"/>
                        </a:solidFill>
                        <a:effectLst/>
                        <a:latin typeface="Arial Narrow" panose="020B0606020202030204" pitchFamily="34" charset="0"/>
                      </a:endParaRPr>
                    </a:p>
                  </a:txBody>
                  <a:tcPr marL="6603" marR="6603" marT="0" marB="0" anchor="ctr">
                    <a:lnL>
                      <a:noFill/>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rowSpan="2">
                  <a:txBody>
                    <a:bodyPr/>
                    <a:lstStyle/>
                    <a:p>
                      <a:pPr algn="ctr" fontAlgn="b"/>
                      <a:r>
                        <a:rPr lang="kk-KZ" sz="1050" u="none" strike="noStrike" dirty="0">
                          <a:solidFill>
                            <a:schemeClr val="tx1"/>
                          </a:solidFill>
                          <a:effectLst/>
                          <a:latin typeface="Arial Narrow" panose="020B0606020202030204" pitchFamily="34" charset="0"/>
                        </a:rPr>
                        <a:t>2022 ж. бос орындар</a:t>
                      </a:r>
                      <a:endParaRPr lang="ru-RU" sz="1050" b="0" i="0" u="none" strike="noStrike" dirty="0">
                        <a:solidFill>
                          <a:schemeClr val="tx1"/>
                        </a:solidFill>
                        <a:effectLst/>
                        <a:latin typeface="Arial Narrow" panose="020B0606020202030204" pitchFamily="34" charset="0"/>
                      </a:endParaRPr>
                    </a:p>
                  </a:txBody>
                  <a:tcPr marL="9525" marR="9525" marT="0" marB="0" anchor="ctr">
                    <a:lnL w="12700" cap="flat" cmpd="sng" algn="ctr">
                      <a:solidFill>
                        <a:schemeClr val="tx1"/>
                      </a:solidFill>
                      <a:prstDash val="solid"/>
                      <a:round/>
                      <a:headEnd type="none" w="med" len="med"/>
                      <a:tailEnd type="none" w="med" len="med"/>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gridSpan="4">
                  <a:txBody>
                    <a:bodyPr/>
                    <a:lstStyle/>
                    <a:p>
                      <a:pPr algn="ctr" fontAlgn="b"/>
                      <a:r>
                        <a:rPr lang="ru-RU" sz="1050" b="0" i="0" u="none" strike="noStrike" dirty="0" err="1">
                          <a:solidFill>
                            <a:schemeClr val="tx1"/>
                          </a:solidFill>
                          <a:effectLst/>
                          <a:latin typeface="Arial Narrow" panose="020B0606020202030204" pitchFamily="34" charset="0"/>
                        </a:rPr>
                        <a:t>оның</a:t>
                      </a:r>
                      <a:r>
                        <a:rPr lang="ru-RU" sz="1050" b="0" i="0" u="none" strike="noStrike" dirty="0">
                          <a:solidFill>
                            <a:schemeClr val="tx1"/>
                          </a:solidFill>
                          <a:effectLst/>
                          <a:latin typeface="Arial Narrow" panose="020B0606020202030204" pitchFamily="34" charset="0"/>
                        </a:rPr>
                        <a:t> </a:t>
                      </a:r>
                      <a:r>
                        <a:rPr lang="ru-RU" sz="1050" b="0" i="0" u="none" strike="noStrike" dirty="0" err="1">
                          <a:solidFill>
                            <a:schemeClr val="tx1"/>
                          </a:solidFill>
                          <a:effectLst/>
                          <a:latin typeface="Arial Narrow" panose="020B0606020202030204" pitchFamily="34" charset="0"/>
                        </a:rPr>
                        <a:t>ішінде</a:t>
                      </a:r>
                      <a:r>
                        <a:rPr lang="ru-RU" sz="1050" b="0" i="0" u="none" strike="noStrike" dirty="0">
                          <a:solidFill>
                            <a:schemeClr val="tx1"/>
                          </a:solidFill>
                          <a:effectLst/>
                          <a:latin typeface="Arial Narrow" panose="020B0606020202030204" pitchFamily="34" charset="0"/>
                        </a:rPr>
                        <a:t> 2022 ж. </a:t>
                      </a:r>
                      <a:r>
                        <a:rPr lang="ru-RU" sz="1050" b="0" i="0" u="none" strike="noStrike" dirty="0" err="1">
                          <a:solidFill>
                            <a:schemeClr val="tx1"/>
                          </a:solidFill>
                          <a:effectLst/>
                          <a:latin typeface="Arial Narrow" panose="020B0606020202030204" pitchFamily="34" charset="0"/>
                        </a:rPr>
                        <a:t>тоқсандары</a:t>
                      </a:r>
                      <a:r>
                        <a:rPr lang="ru-RU" sz="1050" b="0" i="0" u="none" strike="noStrike" dirty="0">
                          <a:solidFill>
                            <a:schemeClr val="tx1"/>
                          </a:solidFill>
                          <a:effectLst/>
                          <a:latin typeface="Arial Narrow" panose="020B0606020202030204" pitchFamily="34" charset="0"/>
                        </a:rPr>
                        <a:t> </a:t>
                      </a:r>
                      <a:r>
                        <a:rPr lang="ru-RU" sz="1050" b="0" i="0" u="none" strike="noStrike" dirty="0" err="1">
                          <a:solidFill>
                            <a:schemeClr val="tx1"/>
                          </a:solidFill>
                          <a:effectLst/>
                          <a:latin typeface="Arial Narrow" panose="020B0606020202030204" pitchFamily="34" charset="0"/>
                        </a:rPr>
                        <a:t>бойынша</a:t>
                      </a:r>
                      <a:endParaRPr lang="ru-RU" sz="1050" b="0" i="0" u="none" strike="noStrike" dirty="0">
                        <a:solidFill>
                          <a:schemeClr val="tx1"/>
                        </a:solidFill>
                        <a:effectLst/>
                        <a:latin typeface="Arial Narrow" panose="020B0606020202030204" pitchFamily="34" charset="0"/>
                      </a:endParaRPr>
                    </a:p>
                  </a:txBody>
                  <a:tcPr marL="9525" marR="9525" marT="0" marB="0" anchor="ctr">
                    <a:lnL>
                      <a:noFill/>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fontAlgn="b"/>
                      <a:endParaRPr lang="ru-RU" sz="900" b="0" i="0" u="none" strike="noStrike" dirty="0">
                        <a:solidFill>
                          <a:srgbClr val="007F76"/>
                        </a:solidFill>
                        <a:effectLst/>
                        <a:latin typeface="Arial Narrow" panose="020B0606020202030204" pitchFamily="34" charset="0"/>
                      </a:endParaRPr>
                    </a:p>
                  </a:txBody>
                  <a:tcPr marL="9525" marR="9525" marT="9525" marB="0"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fontAlgn="b"/>
                      <a:endParaRPr lang="ru-RU" sz="900" b="0" i="0" u="none" strike="noStrike" dirty="0">
                        <a:solidFill>
                          <a:srgbClr val="007F76"/>
                        </a:solidFill>
                        <a:effectLst/>
                        <a:latin typeface="Arial Narrow" panose="020B0606020202030204" pitchFamily="34" charset="0"/>
                      </a:endParaRPr>
                    </a:p>
                  </a:txBody>
                  <a:tcPr marL="9525" marR="9525" marT="9525" marB="0"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fontAlgn="b"/>
                      <a:endParaRPr lang="ru-RU" sz="900" b="0" i="0" u="none" strike="noStrike" dirty="0">
                        <a:solidFill>
                          <a:srgbClr val="007F76"/>
                        </a:solidFill>
                        <a:effectLst/>
                        <a:latin typeface="Arial Narrow" panose="020B0606020202030204" pitchFamily="34" charset="0"/>
                      </a:endParaRPr>
                    </a:p>
                  </a:txBody>
                  <a:tcPr marL="9525" marR="9525" marT="9525" marB="0"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rowSpan="2">
                  <a:txBody>
                    <a:bodyPr/>
                    <a:lstStyle/>
                    <a:p>
                      <a:pPr algn="ctr" fontAlgn="b"/>
                      <a:r>
                        <a:rPr lang="kk-KZ" sz="1050" b="0" i="0" u="none" strike="noStrike" cap="none" dirty="0">
                          <a:solidFill>
                            <a:srgbClr val="007F76"/>
                          </a:solidFill>
                          <a:effectLst/>
                          <a:latin typeface="Arial Narrow" panose="020B0606020202030204" pitchFamily="34" charset="0"/>
                          <a:ea typeface="+mn-ea"/>
                          <a:cs typeface="+mn-cs"/>
                          <a:sym typeface="Arial"/>
                        </a:rPr>
                        <a:t>2023 ж. бос орындар</a:t>
                      </a:r>
                      <a:endParaRPr lang="ru-RU" sz="1050" b="0" i="0" u="none" strike="noStrike" cap="none" dirty="0">
                        <a:solidFill>
                          <a:srgbClr val="007F76"/>
                        </a:solidFill>
                        <a:effectLst/>
                        <a:latin typeface="Arial Narrow" panose="020B0606020202030204" pitchFamily="34" charset="0"/>
                        <a:ea typeface="+mn-ea"/>
                        <a:cs typeface="+mn-cs"/>
                        <a:sym typeface="Arial"/>
                      </a:endParaRPr>
                    </a:p>
                  </a:txBody>
                  <a:tcPr marL="9525" marR="9525" marT="0" marB="0" anchor="ctr">
                    <a:lnL w="12700" cap="flat" cmpd="sng" algn="ctr">
                      <a:solidFill>
                        <a:schemeClr val="tx1"/>
                      </a:solidFill>
                      <a:prstDash val="solid"/>
                      <a:round/>
                      <a:headEnd type="none" w="med" len="med"/>
                      <a:tailEnd type="none" w="med" len="med"/>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gridSpan="4">
                  <a:txBody>
                    <a:bodyPr/>
                    <a:lstStyle/>
                    <a:p>
                      <a:pPr algn="ctr" fontAlgn="b"/>
                      <a:r>
                        <a:rPr lang="ru-RU" sz="1050" b="0" i="0" u="none" strike="noStrike" cap="none" dirty="0" err="1">
                          <a:solidFill>
                            <a:srgbClr val="007F76"/>
                          </a:solidFill>
                          <a:effectLst/>
                          <a:latin typeface="Arial Narrow" panose="020B0606020202030204" pitchFamily="34" charset="0"/>
                          <a:ea typeface="+mn-ea"/>
                          <a:cs typeface="+mn-cs"/>
                          <a:sym typeface="Arial"/>
                        </a:rPr>
                        <a:t>оның</a:t>
                      </a:r>
                      <a:r>
                        <a:rPr lang="ru-RU" sz="1050" b="0" i="0" u="none" strike="noStrike" cap="none" dirty="0">
                          <a:solidFill>
                            <a:srgbClr val="007F76"/>
                          </a:solidFill>
                          <a:effectLst/>
                          <a:latin typeface="Arial Narrow" panose="020B0606020202030204" pitchFamily="34" charset="0"/>
                          <a:ea typeface="+mn-ea"/>
                          <a:cs typeface="+mn-cs"/>
                          <a:sym typeface="Arial"/>
                        </a:rPr>
                        <a:t> </a:t>
                      </a:r>
                      <a:r>
                        <a:rPr lang="ru-RU" sz="1050" b="0" i="0" u="none" strike="noStrike" cap="none" dirty="0" err="1">
                          <a:solidFill>
                            <a:srgbClr val="007F76"/>
                          </a:solidFill>
                          <a:effectLst/>
                          <a:latin typeface="Arial Narrow" panose="020B0606020202030204" pitchFamily="34" charset="0"/>
                          <a:ea typeface="+mn-ea"/>
                          <a:cs typeface="+mn-cs"/>
                          <a:sym typeface="Arial"/>
                        </a:rPr>
                        <a:t>ішінде</a:t>
                      </a:r>
                      <a:r>
                        <a:rPr lang="ru-RU" sz="1050" b="0" i="0" u="none" strike="noStrike" cap="none" dirty="0">
                          <a:solidFill>
                            <a:srgbClr val="007F76"/>
                          </a:solidFill>
                          <a:effectLst/>
                          <a:latin typeface="Arial Narrow" panose="020B0606020202030204" pitchFamily="34" charset="0"/>
                          <a:ea typeface="+mn-ea"/>
                          <a:cs typeface="+mn-cs"/>
                          <a:sym typeface="Arial"/>
                        </a:rPr>
                        <a:t> 2023 ж. </a:t>
                      </a:r>
                      <a:r>
                        <a:rPr lang="ru-RU" sz="1050" b="0" i="0" u="none" strike="noStrike" cap="none" dirty="0" err="1">
                          <a:solidFill>
                            <a:srgbClr val="007F76"/>
                          </a:solidFill>
                          <a:effectLst/>
                          <a:latin typeface="Arial Narrow" panose="020B0606020202030204" pitchFamily="34" charset="0"/>
                          <a:ea typeface="+mn-ea"/>
                          <a:cs typeface="+mn-cs"/>
                          <a:sym typeface="Arial"/>
                        </a:rPr>
                        <a:t>тоқсан</a:t>
                      </a:r>
                      <a:r>
                        <a:rPr lang="ru-RU" sz="1050" b="0" i="0" u="none" strike="noStrike" cap="none" dirty="0">
                          <a:solidFill>
                            <a:srgbClr val="007F76"/>
                          </a:solidFill>
                          <a:effectLst/>
                          <a:latin typeface="Arial Narrow" panose="020B0606020202030204" pitchFamily="34" charset="0"/>
                          <a:ea typeface="+mn-ea"/>
                          <a:cs typeface="+mn-cs"/>
                          <a:sym typeface="Arial"/>
                        </a:rPr>
                        <a:t> </a:t>
                      </a:r>
                      <a:r>
                        <a:rPr lang="ru-RU" sz="1050" b="0" i="0" u="none" strike="noStrike" cap="none" dirty="0" err="1">
                          <a:solidFill>
                            <a:srgbClr val="007F76"/>
                          </a:solidFill>
                          <a:effectLst/>
                          <a:latin typeface="Arial Narrow" panose="020B0606020202030204" pitchFamily="34" charset="0"/>
                          <a:ea typeface="+mn-ea"/>
                          <a:cs typeface="+mn-cs"/>
                          <a:sym typeface="Arial"/>
                        </a:rPr>
                        <a:t>бойынша</a:t>
                      </a:r>
                      <a:endParaRPr lang="ru-RU" sz="1050" b="0" i="0" u="none" strike="noStrike" cap="none" dirty="0">
                        <a:solidFill>
                          <a:srgbClr val="007F76"/>
                        </a:solidFill>
                        <a:effectLst/>
                        <a:latin typeface="Arial Narrow" panose="020B0606020202030204" pitchFamily="34" charset="0"/>
                        <a:ea typeface="+mn-ea"/>
                        <a:cs typeface="+mn-cs"/>
                        <a:sym typeface="Arial"/>
                      </a:endParaRPr>
                    </a:p>
                  </a:txBody>
                  <a:tcPr marL="9525" marR="9525" marT="0" marB="0" anchor="ctr">
                    <a:lnL>
                      <a:noFill/>
                    </a:lnL>
                    <a:lnR>
                      <a:noFill/>
                    </a:lnR>
                    <a:lnT w="1270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fontAlgn="b"/>
                      <a:endParaRPr lang="ru-RU" sz="900" b="0" i="0" u="none" strike="noStrike" dirty="0">
                        <a:solidFill>
                          <a:srgbClr val="007F76"/>
                        </a:solidFill>
                        <a:effectLst/>
                        <a:latin typeface="Arial Narrow" panose="020B0606020202030204" pitchFamily="34" charset="0"/>
                      </a:endParaRPr>
                    </a:p>
                  </a:txBody>
                  <a:tcPr marL="9525" marR="9525" marT="9525" marB="0"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4D7A86">
                        <a:alpha val="20000"/>
                      </a:srgbClr>
                    </a:solidFill>
                  </a:tcPr>
                </a:tc>
                <a:tc hMerge="1">
                  <a:txBody>
                    <a:bodyPr/>
                    <a:lstStyle/>
                    <a:p>
                      <a:pPr algn="ctr" fontAlgn="b"/>
                      <a:endParaRPr lang="ru-RU" sz="900" b="0" i="0" u="none" strike="noStrike" dirty="0">
                        <a:solidFill>
                          <a:srgbClr val="007F76"/>
                        </a:solidFill>
                        <a:effectLst/>
                        <a:latin typeface="Arial Narrow" panose="020B0606020202030204" pitchFamily="34" charset="0"/>
                      </a:endParaRPr>
                    </a:p>
                  </a:txBody>
                  <a:tcPr marL="9525" marR="9525" marT="9525" marB="0"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4D7A86">
                        <a:alpha val="20000"/>
                      </a:srgbClr>
                    </a:solidFill>
                  </a:tcPr>
                </a:tc>
                <a:tc hMerge="1">
                  <a:txBody>
                    <a:bodyPr/>
                    <a:lstStyle/>
                    <a:p>
                      <a:pPr algn="ctr" fontAlgn="b"/>
                      <a:endParaRPr lang="ru-RU" sz="900" b="0" i="0" u="none" strike="noStrike" dirty="0">
                        <a:solidFill>
                          <a:srgbClr val="007F76"/>
                        </a:solidFill>
                        <a:effectLst/>
                        <a:latin typeface="Arial Narrow" panose="020B0606020202030204" pitchFamily="34" charset="0"/>
                      </a:endParaRPr>
                    </a:p>
                  </a:txBody>
                  <a:tcPr marL="9525" marR="9525" marT="9525" marB="0"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4D7A86">
                        <a:alpha val="20000"/>
                      </a:srgbClr>
                    </a:solidFill>
                  </a:tcPr>
                </a:tc>
                <a:tc rowSpan="2">
                  <a:txBody>
                    <a:bodyPr/>
                    <a:lstStyle/>
                    <a:p>
                      <a:pPr algn="ctr" fontAlgn="b"/>
                      <a:r>
                        <a:rPr lang="ru-RU" sz="1050" u="none" strike="noStrike" dirty="0">
                          <a:solidFill>
                            <a:srgbClr val="007F76"/>
                          </a:solidFill>
                          <a:effectLst/>
                          <a:latin typeface="Arial Narrow" panose="020B0606020202030204" pitchFamily="34" charset="0"/>
                        </a:rPr>
                        <a:t>ЖАЛПЫҒА </a:t>
                      </a:r>
                    </a:p>
                    <a:p>
                      <a:pPr algn="ctr" fontAlgn="b"/>
                      <a:r>
                        <a:rPr lang="ru-RU" sz="1050" u="none" strike="noStrike" dirty="0">
                          <a:solidFill>
                            <a:srgbClr val="007F76"/>
                          </a:solidFill>
                          <a:effectLst/>
                          <a:latin typeface="Arial Narrow" panose="020B0606020202030204" pitchFamily="34" charset="0"/>
                        </a:rPr>
                        <a:t>%-бен </a:t>
                      </a:r>
                      <a:endParaRPr lang="ru-RU" sz="1050" b="0" i="0" u="none" strike="noStrike" dirty="0">
                        <a:solidFill>
                          <a:srgbClr val="007F76"/>
                        </a:solidFill>
                        <a:effectLst/>
                        <a:latin typeface="Arial Narrow" panose="020B0606020202030204" pitchFamily="34" charset="0"/>
                      </a:endParaRPr>
                    </a:p>
                  </a:txBody>
                  <a:tcPr marL="9525" marR="9525" marT="0" marB="0"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821115214"/>
                  </a:ext>
                </a:extLst>
              </a:tr>
              <a:tr h="188570">
                <a:tc vMerge="1">
                  <a:txBody>
                    <a:bodyPr/>
                    <a:lstStyle/>
                    <a:p>
                      <a:pPr algn="ctr" rtl="0" fontAlgn="ctr"/>
                      <a:endParaRPr lang="ru-RU" sz="900" b="0" i="0" u="none" strike="noStrike" dirty="0">
                        <a:solidFill>
                          <a:srgbClr val="007F76"/>
                        </a:solidFill>
                        <a:effectLst/>
                        <a:latin typeface="Arial Narrow" panose="020B0606020202030204" pitchFamily="34" charset="0"/>
                      </a:endParaRPr>
                    </a:p>
                  </a:txBody>
                  <a:tcPr marL="6603" marR="6603" marT="10800" marB="10800"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4D7A86">
                        <a:alpha val="20000"/>
                      </a:srgbClr>
                    </a:solidFill>
                  </a:tcPr>
                </a:tc>
                <a:tc vMerge="1">
                  <a:txBody>
                    <a:bodyPr/>
                    <a:lstStyle/>
                    <a:p>
                      <a:pPr algn="ctr" rtl="0" fontAlgn="ctr"/>
                      <a:endParaRPr lang="ru-RU" sz="900" b="0" i="0" u="none" strike="noStrike" dirty="0">
                        <a:solidFill>
                          <a:srgbClr val="007F76"/>
                        </a:solidFill>
                        <a:effectLst/>
                        <a:latin typeface="Arial Narrow" panose="020B0606020202030204" pitchFamily="34" charset="0"/>
                      </a:endParaRPr>
                    </a:p>
                  </a:txBody>
                  <a:tcPr marL="6603" marR="6603" marT="10800" marB="10800"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4D7A86">
                        <a:alpha val="20000"/>
                      </a:srgbClr>
                    </a:solidFill>
                  </a:tcPr>
                </a:tc>
                <a:tc vMerge="1">
                  <a:txBody>
                    <a:bodyPr/>
                    <a:lstStyle/>
                    <a:p>
                      <a:pPr algn="ctr" rtl="0" fontAlgn="ctr"/>
                      <a:endParaRPr lang="ru-RU" sz="900" b="0" i="0" u="none" strike="noStrike" dirty="0">
                        <a:solidFill>
                          <a:srgbClr val="007F76"/>
                        </a:solidFill>
                        <a:effectLst/>
                        <a:latin typeface="Arial Narrow" panose="020B0606020202030204" pitchFamily="34" charset="0"/>
                      </a:endParaRPr>
                    </a:p>
                  </a:txBody>
                  <a:tcPr marL="6603" marR="6603" marT="10800" marB="10800"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4D7A86">
                        <a:alpha val="20000"/>
                      </a:srgbClr>
                    </a:solidFill>
                  </a:tcPr>
                </a:tc>
                <a:tc vMerge="1">
                  <a:txBody>
                    <a:bodyPr/>
                    <a:lstStyle/>
                    <a:p>
                      <a:endParaRPr lang="ru-KZ"/>
                    </a:p>
                  </a:txBody>
                  <a:tcPr/>
                </a:tc>
                <a:tc>
                  <a:txBody>
                    <a:bodyPr/>
                    <a:lstStyle/>
                    <a:p>
                      <a:pPr algn="ctr" fontAlgn="b"/>
                      <a:r>
                        <a:rPr lang="en-US" sz="1050" b="0" i="0" u="none" strike="noStrike" dirty="0">
                          <a:solidFill>
                            <a:schemeClr val="tx1"/>
                          </a:solidFill>
                          <a:effectLst/>
                          <a:latin typeface="Arial Narrow" panose="020B0606020202030204" pitchFamily="34" charset="0"/>
                        </a:rPr>
                        <a:t>I</a:t>
                      </a:r>
                      <a:endParaRPr lang="ru-RU" sz="1050" b="0" i="0" u="none" strike="noStrike" dirty="0">
                        <a:solidFill>
                          <a:schemeClr val="tx1"/>
                        </a:solidFill>
                        <a:effectLst/>
                        <a:latin typeface="Arial Narrow" panose="020B0606020202030204" pitchFamily="34" charset="0"/>
                      </a:endParaRPr>
                    </a:p>
                  </a:txBody>
                  <a:tcPr marL="9525" marR="9525" marT="0" marB="0" anchor="ctr">
                    <a:lnT w="635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ctr" fontAlgn="b"/>
                      <a:r>
                        <a:rPr lang="en-US" sz="1050" b="0" i="0" u="none" strike="noStrike" dirty="0">
                          <a:solidFill>
                            <a:schemeClr val="tx1"/>
                          </a:solidFill>
                          <a:effectLst/>
                          <a:latin typeface="Arial Narrow" panose="020B0606020202030204" pitchFamily="34" charset="0"/>
                        </a:rPr>
                        <a:t>II</a:t>
                      </a:r>
                      <a:endParaRPr lang="ru-RU" sz="1050" b="0" i="0" u="none" strike="noStrike" dirty="0">
                        <a:solidFill>
                          <a:schemeClr val="tx1"/>
                        </a:solidFill>
                        <a:effectLst/>
                        <a:latin typeface="Arial Narrow" panose="020B0606020202030204" pitchFamily="34" charset="0"/>
                      </a:endParaRPr>
                    </a:p>
                  </a:txBody>
                  <a:tcPr marL="9525" marR="9525" marT="0" marB="0" anchor="ctr">
                    <a:lnT w="635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ctr" fontAlgn="b"/>
                      <a:r>
                        <a:rPr lang="en-US" sz="1050" b="0" i="0" u="none" strike="noStrike" dirty="0">
                          <a:solidFill>
                            <a:schemeClr val="tx1"/>
                          </a:solidFill>
                          <a:effectLst/>
                          <a:latin typeface="Arial Narrow" panose="020B0606020202030204" pitchFamily="34" charset="0"/>
                        </a:rPr>
                        <a:t>III</a:t>
                      </a:r>
                      <a:endParaRPr lang="ru-RU" sz="1050" b="0" i="0" u="none" strike="noStrike" dirty="0">
                        <a:solidFill>
                          <a:schemeClr val="tx1"/>
                        </a:solidFill>
                        <a:effectLst/>
                        <a:latin typeface="Arial Narrow" panose="020B0606020202030204" pitchFamily="34" charset="0"/>
                      </a:endParaRPr>
                    </a:p>
                  </a:txBody>
                  <a:tcPr marL="9525" marR="9525" marT="0" marB="0" anchor="ctr">
                    <a:lnT w="635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ctr" fontAlgn="b"/>
                      <a:r>
                        <a:rPr lang="en-US" sz="1050" b="0" i="0" u="none" strike="noStrike" dirty="0">
                          <a:solidFill>
                            <a:schemeClr val="tx1"/>
                          </a:solidFill>
                          <a:effectLst/>
                          <a:latin typeface="Arial Narrow" panose="020B0606020202030204" pitchFamily="34" charset="0"/>
                        </a:rPr>
                        <a:t>IV</a:t>
                      </a:r>
                      <a:endParaRPr lang="ru-RU" sz="1050" b="0" i="0" u="none" strike="noStrike" dirty="0">
                        <a:solidFill>
                          <a:schemeClr val="tx1"/>
                        </a:solidFill>
                        <a:effectLst/>
                        <a:latin typeface="Arial Narrow" panose="020B0606020202030204" pitchFamily="34" charset="0"/>
                      </a:endParaRPr>
                    </a:p>
                  </a:txBody>
                  <a:tcPr marL="9525" marR="9525" marT="0" marB="0" anchor="ctr">
                    <a:lnR w="1270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vMerge="1">
                  <a:txBody>
                    <a:bodyPr/>
                    <a:lstStyle/>
                    <a:p>
                      <a:pPr algn="ctr" fontAlgn="b"/>
                      <a:endParaRPr lang="ru-RU" sz="1050" b="0" i="0" u="none" strike="noStrike" dirty="0">
                        <a:solidFill>
                          <a:srgbClr val="007F76"/>
                        </a:solidFill>
                        <a:effectLst/>
                        <a:latin typeface="Arial Narrow" panose="020B0606020202030204" pitchFamily="34" charset="0"/>
                      </a:endParaRPr>
                    </a:p>
                  </a:txBody>
                  <a:tcPr marL="9525" marR="9525" marT="9525" marB="0"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4D7A86">
                        <a:alpha val="20000"/>
                      </a:srgbClr>
                    </a:solidFill>
                  </a:tcPr>
                </a:tc>
                <a:tc>
                  <a:txBody>
                    <a:bodyPr/>
                    <a:lstStyle/>
                    <a:p>
                      <a:pPr algn="ctr" fontAlgn="b"/>
                      <a:r>
                        <a:rPr lang="en-US" sz="1050" b="0" i="0" u="none" strike="noStrike" dirty="0">
                          <a:solidFill>
                            <a:schemeClr val="tx1"/>
                          </a:solidFill>
                          <a:effectLst/>
                          <a:latin typeface="Arial Narrow" panose="020B0606020202030204" pitchFamily="34" charset="0"/>
                        </a:rPr>
                        <a:t>I </a:t>
                      </a:r>
                      <a:r>
                        <a:rPr lang="ru-RU" sz="1050" b="0" i="0" u="none" strike="noStrike" dirty="0">
                          <a:solidFill>
                            <a:schemeClr val="tx1"/>
                          </a:solidFill>
                          <a:effectLst/>
                          <a:latin typeface="Arial Narrow" panose="020B0606020202030204" pitchFamily="34" charset="0"/>
                        </a:rPr>
                        <a:t>(факт)</a:t>
                      </a:r>
                    </a:p>
                  </a:txBody>
                  <a:tcPr marL="9525" marR="9525" marT="0" marB="0" anchor="ctr">
                    <a:lnL>
                      <a:noFill/>
                    </a:lnL>
                    <a:lnR>
                      <a:noFill/>
                    </a:lnR>
                    <a:lnT w="635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50" b="0" i="0" u="none" strike="noStrike" dirty="0">
                          <a:solidFill>
                            <a:srgbClr val="007F76"/>
                          </a:solidFill>
                          <a:effectLst/>
                          <a:latin typeface="Arial Narrow" panose="020B0606020202030204" pitchFamily="34" charset="0"/>
                        </a:rPr>
                        <a:t>II</a:t>
                      </a:r>
                      <a:endParaRPr lang="ru-RU" sz="1050" b="0" i="0" u="none" strike="noStrike" dirty="0">
                        <a:solidFill>
                          <a:srgbClr val="007F76"/>
                        </a:solidFill>
                        <a:effectLst/>
                        <a:latin typeface="Arial Narrow" panose="020B0606020202030204" pitchFamily="34" charset="0"/>
                      </a:endParaRPr>
                    </a:p>
                  </a:txBody>
                  <a:tcPr marL="9525" marR="9525" marT="0" marB="0" anchor="ctr">
                    <a:lnL>
                      <a:noFill/>
                    </a:lnL>
                    <a:lnR>
                      <a:noFill/>
                    </a:lnR>
                    <a:lnT w="635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50" b="0" i="0" u="none" strike="noStrike" dirty="0">
                          <a:solidFill>
                            <a:srgbClr val="007F76"/>
                          </a:solidFill>
                          <a:effectLst/>
                          <a:latin typeface="Arial Narrow" panose="020B0606020202030204" pitchFamily="34" charset="0"/>
                        </a:rPr>
                        <a:t>III</a:t>
                      </a:r>
                      <a:endParaRPr lang="ru-RU" sz="1050" b="0" i="0" u="none" strike="noStrike" dirty="0">
                        <a:solidFill>
                          <a:srgbClr val="007F76"/>
                        </a:solidFill>
                        <a:effectLst/>
                        <a:latin typeface="Arial Narrow" panose="020B0606020202030204" pitchFamily="34" charset="0"/>
                      </a:endParaRPr>
                    </a:p>
                  </a:txBody>
                  <a:tcPr marL="9525" marR="9525" marT="0" marB="0" anchor="ctr">
                    <a:lnL>
                      <a:noFill/>
                    </a:lnL>
                    <a:lnR>
                      <a:noFill/>
                    </a:lnR>
                    <a:lnT w="635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50" b="0" i="0" u="none" strike="noStrike" dirty="0">
                          <a:solidFill>
                            <a:srgbClr val="007F76"/>
                          </a:solidFill>
                          <a:effectLst/>
                          <a:latin typeface="Arial Narrow" panose="020B0606020202030204" pitchFamily="34" charset="0"/>
                        </a:rPr>
                        <a:t>IV</a:t>
                      </a:r>
                      <a:endParaRPr lang="ru-RU" sz="1050" b="0" i="0" u="none" strike="noStrike" dirty="0">
                        <a:solidFill>
                          <a:srgbClr val="007F76"/>
                        </a:solidFill>
                        <a:effectLst/>
                        <a:latin typeface="Arial Narrow" panose="020B0606020202030204" pitchFamily="34" charset="0"/>
                      </a:endParaRPr>
                    </a:p>
                  </a:txBody>
                  <a:tcPr marL="9525" marR="9525" marT="0" marB="0" anchor="ctr">
                    <a:lnL>
                      <a:noFill/>
                    </a:lnL>
                    <a:lnR>
                      <a:noFill/>
                    </a:lnR>
                    <a:lnT w="635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vMerge="1">
                  <a:txBody>
                    <a:bodyPr/>
                    <a:lstStyle/>
                    <a:p>
                      <a:pPr algn="ctr" fontAlgn="b"/>
                      <a:endParaRPr lang="ru-RU" sz="900" b="0" i="0" u="none" strike="noStrike" dirty="0">
                        <a:solidFill>
                          <a:srgbClr val="007F76"/>
                        </a:solidFill>
                        <a:effectLst/>
                        <a:latin typeface="Arial Narrow" panose="020B0606020202030204" pitchFamily="34" charset="0"/>
                      </a:endParaRPr>
                    </a:p>
                  </a:txBody>
                  <a:tcPr marL="9525" marR="9525" marT="9525" marB="0"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4D7A86">
                        <a:alpha val="20000"/>
                      </a:srgbClr>
                    </a:solidFill>
                  </a:tcPr>
                </a:tc>
                <a:extLst>
                  <a:ext uri="{0D108BD9-81ED-4DB2-BD59-A6C34878D82A}">
                    <a16:rowId xmlns:a16="http://schemas.microsoft.com/office/drawing/2014/main" val="3582961751"/>
                  </a:ext>
                </a:extLst>
              </a:tr>
              <a:tr h="152142">
                <a:tc gridSpan="14">
                  <a:txBody>
                    <a:bodyPr/>
                    <a:lstStyle/>
                    <a:p>
                      <a:pPr algn="ctr" rtl="0" fontAlgn="ctr"/>
                      <a:r>
                        <a:rPr lang="ru-RU" sz="900" b="1" u="none" strike="noStrike" dirty="0">
                          <a:solidFill>
                            <a:srgbClr val="007F76"/>
                          </a:solidFill>
                          <a:effectLst/>
                          <a:latin typeface="Arial Narrow" panose="020B0606020202030204" pitchFamily="34" charset="0"/>
                        </a:rPr>
                        <a:t>БАЗАЛЫҚ СЦЕНАРИЙ</a:t>
                      </a:r>
                    </a:p>
                  </a:txBody>
                  <a:tcPr marL="9525" marR="9525" marT="0" marB="0"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007F76">
                        <a:alpha val="40000"/>
                      </a:srgbClr>
                    </a:solidFill>
                  </a:tcPr>
                </a:tc>
                <a:tc hMerge="1">
                  <a:txBody>
                    <a:bodyPr/>
                    <a:lstStyle/>
                    <a:p>
                      <a:endParaRPr lang="ru-RU"/>
                    </a:p>
                  </a:txBody>
                  <a:tcPr/>
                </a:tc>
                <a:tc hMerge="1">
                  <a:txBody>
                    <a:bodyPr/>
                    <a:lstStyle/>
                    <a:p>
                      <a:endParaRPr lang="ru-RU"/>
                    </a:p>
                  </a:txBody>
                  <a:tcPr>
                    <a:lnL w="12700" cap="flat" cmpd="sng" algn="ctr">
                      <a:solidFill>
                        <a:schemeClr val="tx1"/>
                      </a:solidFill>
                      <a:prstDash val="solid"/>
                      <a:round/>
                      <a:headEnd type="none" w="med" len="med"/>
                      <a:tailEnd type="none" w="med" len="med"/>
                    </a:lnL>
                    <a:lnT w="12700" cap="flat" cmpd="sng" algn="ctr">
                      <a:solidFill>
                        <a:schemeClr val="tx1"/>
                      </a:solidFill>
                      <a:prstDash val="solid"/>
                      <a:round/>
                      <a:headEnd type="none" w="med" len="med"/>
                      <a:tailEnd type="none" w="med" len="med"/>
                    </a:lnT>
                  </a:tcPr>
                </a:tc>
                <a:tc hMerge="1">
                  <a:txBody>
                    <a:bodyPr/>
                    <a:lstStyle/>
                    <a:p>
                      <a:pPr algn="ctr" fontAlgn="b"/>
                      <a:r>
                        <a:rPr lang="ru-RU" sz="900" b="1" i="0" u="none" strike="noStrike" cap="none" dirty="0">
                          <a:solidFill>
                            <a:schemeClr val="tx1"/>
                          </a:solidFill>
                          <a:effectLst/>
                          <a:latin typeface="Arial Narrow" panose="020B0606020202030204" pitchFamily="34" charset="0"/>
                          <a:ea typeface="+mn-ea"/>
                          <a:cs typeface="+mn-cs"/>
                          <a:sym typeface="Arial"/>
                        </a:rPr>
                        <a:t>1 074 391</a:t>
                      </a:r>
                      <a:endParaRPr lang="ru-KZ" sz="900" b="1" i="0" u="none" strike="noStrike" cap="none" dirty="0">
                        <a:solidFill>
                          <a:schemeClr val="tx1"/>
                        </a:solidFill>
                        <a:effectLst/>
                        <a:latin typeface="Arial Narrow" panose="020B0606020202030204" pitchFamily="34" charset="0"/>
                        <a:ea typeface="+mn-ea"/>
                        <a:cs typeface="+mn-cs"/>
                        <a:sym typeface="Arial"/>
                      </a:endParaRPr>
                    </a:p>
                  </a:txBody>
                  <a:tcPr marL="9525" marR="9525" marT="0" marB="0" anchor="ctr">
                    <a:lnL w="12700" cap="flat" cmpd="sng" algn="ctr">
                      <a:solidFill>
                        <a:schemeClr val="tx1"/>
                      </a:solidFill>
                      <a:prstDash val="solid"/>
                      <a:round/>
                      <a:headEnd type="none" w="med" len="med"/>
                      <a:tailEnd type="none" w="med" len="med"/>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65000"/>
                        <a:alpha val="20000"/>
                      </a:schemeClr>
                    </a:solidFill>
                  </a:tcPr>
                </a:tc>
                <a:tc hMerge="1">
                  <a:txBody>
                    <a:bodyPr/>
                    <a:lstStyle/>
                    <a:p>
                      <a:pPr algn="ctr" fontAlgn="b"/>
                      <a:r>
                        <a:rPr lang="ru-KZ" sz="900" b="1" i="0" u="none" strike="noStrike" cap="none" dirty="0">
                          <a:solidFill>
                            <a:schemeClr val="tx1"/>
                          </a:solidFill>
                          <a:effectLst/>
                          <a:latin typeface="Arial Narrow" panose="020B0606020202030204" pitchFamily="34" charset="0"/>
                          <a:ea typeface="+mn-ea"/>
                          <a:cs typeface="+mn-cs"/>
                          <a:sym typeface="Arial"/>
                        </a:rPr>
                        <a:t>211</a:t>
                      </a:r>
                      <a:r>
                        <a:rPr lang="ru-RU" sz="900" b="1" i="0" u="none" strike="noStrike" cap="none" dirty="0">
                          <a:solidFill>
                            <a:schemeClr val="tx1"/>
                          </a:solidFill>
                          <a:effectLst/>
                          <a:latin typeface="Arial Narrow" panose="020B0606020202030204" pitchFamily="34" charset="0"/>
                          <a:ea typeface="+mn-ea"/>
                          <a:cs typeface="+mn-cs"/>
                          <a:sym typeface="Arial"/>
                        </a:rPr>
                        <a:t> </a:t>
                      </a:r>
                      <a:r>
                        <a:rPr lang="ru-KZ" sz="900" b="1" i="0" u="none" strike="noStrike" cap="none" dirty="0">
                          <a:solidFill>
                            <a:schemeClr val="tx1"/>
                          </a:solidFill>
                          <a:effectLst/>
                          <a:latin typeface="Arial Narrow" panose="020B0606020202030204" pitchFamily="34" charset="0"/>
                          <a:ea typeface="+mn-ea"/>
                          <a:cs typeface="+mn-cs"/>
                          <a:sym typeface="Arial"/>
                        </a:rPr>
                        <a:t>344</a:t>
                      </a:r>
                    </a:p>
                  </a:txBody>
                  <a:tcPr marL="9525" marR="9525" marT="0" marB="0"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65000"/>
                        <a:alpha val="20000"/>
                      </a:schemeClr>
                    </a:solidFill>
                  </a:tcPr>
                </a:tc>
                <a:tc hMerge="1">
                  <a:txBody>
                    <a:bodyPr/>
                    <a:lstStyle/>
                    <a:p>
                      <a:pPr algn="ctr" fontAlgn="b"/>
                      <a:r>
                        <a:rPr lang="ru-KZ" sz="900" b="1" i="0" u="none" strike="noStrike" cap="none" dirty="0">
                          <a:solidFill>
                            <a:schemeClr val="tx1"/>
                          </a:solidFill>
                          <a:effectLst/>
                          <a:latin typeface="Arial Narrow" panose="020B0606020202030204" pitchFamily="34" charset="0"/>
                          <a:ea typeface="+mn-ea"/>
                          <a:cs typeface="+mn-cs"/>
                          <a:sym typeface="Arial"/>
                        </a:rPr>
                        <a:t>272</a:t>
                      </a:r>
                      <a:r>
                        <a:rPr lang="ru-RU" sz="900" b="1" i="0" u="none" strike="noStrike" cap="none" dirty="0">
                          <a:solidFill>
                            <a:schemeClr val="tx1"/>
                          </a:solidFill>
                          <a:effectLst/>
                          <a:latin typeface="Arial Narrow" panose="020B0606020202030204" pitchFamily="34" charset="0"/>
                          <a:ea typeface="+mn-ea"/>
                          <a:cs typeface="+mn-cs"/>
                          <a:sym typeface="Arial"/>
                        </a:rPr>
                        <a:t> </a:t>
                      </a:r>
                      <a:r>
                        <a:rPr lang="ru-KZ" sz="900" b="1" i="0" u="none" strike="noStrike" cap="none" dirty="0">
                          <a:solidFill>
                            <a:schemeClr val="tx1"/>
                          </a:solidFill>
                          <a:effectLst/>
                          <a:latin typeface="Arial Narrow" panose="020B0606020202030204" pitchFamily="34" charset="0"/>
                          <a:ea typeface="+mn-ea"/>
                          <a:cs typeface="+mn-cs"/>
                          <a:sym typeface="Arial"/>
                        </a:rPr>
                        <a:t>354</a:t>
                      </a:r>
                    </a:p>
                  </a:txBody>
                  <a:tcPr marL="9525" marR="9525" marT="0" marB="0"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65000"/>
                        <a:alpha val="20000"/>
                      </a:schemeClr>
                    </a:solidFill>
                  </a:tcPr>
                </a:tc>
                <a:tc hMerge="1">
                  <a:txBody>
                    <a:bodyPr/>
                    <a:lstStyle/>
                    <a:p>
                      <a:pPr algn="ctr" fontAlgn="b"/>
                      <a:r>
                        <a:rPr lang="ru-KZ" sz="900" b="1" i="0" u="none" strike="noStrike" cap="none" dirty="0">
                          <a:solidFill>
                            <a:schemeClr val="tx1"/>
                          </a:solidFill>
                          <a:effectLst/>
                          <a:latin typeface="Arial Narrow" panose="020B0606020202030204" pitchFamily="34" charset="0"/>
                          <a:ea typeface="+mn-ea"/>
                          <a:cs typeface="+mn-cs"/>
                          <a:sym typeface="Arial"/>
                        </a:rPr>
                        <a:t>299</a:t>
                      </a:r>
                      <a:r>
                        <a:rPr lang="ru-RU" sz="900" b="1" i="0" u="none" strike="noStrike" cap="none" dirty="0">
                          <a:solidFill>
                            <a:schemeClr val="tx1"/>
                          </a:solidFill>
                          <a:effectLst/>
                          <a:latin typeface="Arial Narrow" panose="020B0606020202030204" pitchFamily="34" charset="0"/>
                          <a:ea typeface="+mn-ea"/>
                          <a:cs typeface="+mn-cs"/>
                          <a:sym typeface="Arial"/>
                        </a:rPr>
                        <a:t> </a:t>
                      </a:r>
                      <a:r>
                        <a:rPr lang="ru-KZ" sz="900" b="1" i="0" u="none" strike="noStrike" cap="none" dirty="0">
                          <a:solidFill>
                            <a:schemeClr val="tx1"/>
                          </a:solidFill>
                          <a:effectLst/>
                          <a:latin typeface="Arial Narrow" panose="020B0606020202030204" pitchFamily="34" charset="0"/>
                          <a:ea typeface="+mn-ea"/>
                          <a:cs typeface="+mn-cs"/>
                          <a:sym typeface="Arial"/>
                        </a:rPr>
                        <a:t>136</a:t>
                      </a:r>
                    </a:p>
                  </a:txBody>
                  <a:tcPr marL="9525" marR="9525" marT="0" marB="0"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65000"/>
                        <a:alpha val="20000"/>
                      </a:schemeClr>
                    </a:solidFill>
                  </a:tcPr>
                </a:tc>
                <a:tc hMerge="1">
                  <a:txBody>
                    <a:bodyPr/>
                    <a:lstStyle/>
                    <a:p>
                      <a:pPr algn="ctr" fontAlgn="b"/>
                      <a:r>
                        <a:rPr lang="ru-KZ" sz="900" b="1" i="0" u="none" strike="noStrike" cap="none" dirty="0">
                          <a:solidFill>
                            <a:schemeClr val="tx1"/>
                          </a:solidFill>
                          <a:effectLst/>
                          <a:latin typeface="Arial Narrow" panose="020B0606020202030204" pitchFamily="34" charset="0"/>
                          <a:ea typeface="+mn-ea"/>
                          <a:cs typeface="+mn-cs"/>
                          <a:sym typeface="Arial"/>
                        </a:rPr>
                        <a:t>291</a:t>
                      </a:r>
                      <a:r>
                        <a:rPr lang="ru-RU" sz="900" b="1" i="0" u="none" strike="noStrike" cap="none" dirty="0">
                          <a:solidFill>
                            <a:schemeClr val="tx1"/>
                          </a:solidFill>
                          <a:effectLst/>
                          <a:latin typeface="Arial Narrow" panose="020B0606020202030204" pitchFamily="34" charset="0"/>
                          <a:ea typeface="+mn-ea"/>
                          <a:cs typeface="+mn-cs"/>
                          <a:sym typeface="Arial"/>
                        </a:rPr>
                        <a:t> </a:t>
                      </a:r>
                      <a:r>
                        <a:rPr lang="ru-KZ" sz="900" b="1" i="0" u="none" strike="noStrike" cap="none" dirty="0">
                          <a:solidFill>
                            <a:schemeClr val="tx1"/>
                          </a:solidFill>
                          <a:effectLst/>
                          <a:latin typeface="Arial Narrow" panose="020B0606020202030204" pitchFamily="34" charset="0"/>
                          <a:ea typeface="+mn-ea"/>
                          <a:cs typeface="+mn-cs"/>
                          <a:sym typeface="Arial"/>
                        </a:rPr>
                        <a:t>557</a:t>
                      </a:r>
                    </a:p>
                  </a:txBody>
                  <a:tcPr marL="9525" marR="9525" marT="0" marB="0" anchor="ctr">
                    <a:lnL>
                      <a:noFill/>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65000"/>
                        <a:alpha val="20000"/>
                      </a:schemeClr>
                    </a:solidFill>
                  </a:tcPr>
                </a:tc>
                <a:tc hMerge="1">
                  <a:txBody>
                    <a:bodyPr/>
                    <a:lstStyle/>
                    <a:p>
                      <a:pPr marL="0" marR="0" lvl="0" indent="0" algn="ctr" defTabSz="914400" rtl="0" eaLnBrk="1" fontAlgn="ctr" latinLnBrk="0" hangingPunct="1">
                        <a:lnSpc>
                          <a:spcPct val="100000"/>
                        </a:lnSpc>
                        <a:spcBef>
                          <a:spcPts val="0"/>
                        </a:spcBef>
                        <a:spcAft>
                          <a:spcPts val="0"/>
                        </a:spcAft>
                        <a:buClrTx/>
                        <a:buSzTx/>
                        <a:buFontTx/>
                        <a:buNone/>
                        <a:tabLst/>
                        <a:defRPr/>
                      </a:pPr>
                      <a:r>
                        <a:rPr lang="ru-KZ" sz="900" b="1" i="0" u="none" strike="noStrike" cap="none" dirty="0">
                          <a:solidFill>
                            <a:srgbClr val="007F76"/>
                          </a:solidFill>
                          <a:effectLst/>
                          <a:latin typeface="Arial Narrow" panose="020B0606020202030204" pitchFamily="34" charset="0"/>
                          <a:ea typeface="+mn-ea"/>
                          <a:cs typeface="+mn-cs"/>
                          <a:sym typeface="Arial"/>
                        </a:rPr>
                        <a:t>1 103 799</a:t>
                      </a:r>
                    </a:p>
                  </a:txBody>
                  <a:tcPr marL="9525" marR="9525" marT="0" marB="0" anchor="ctr">
                    <a:lnL w="12700" cap="flat" cmpd="sng" algn="ctr">
                      <a:solidFill>
                        <a:schemeClr val="tx1"/>
                      </a:solidFill>
                      <a:prstDash val="solid"/>
                      <a:round/>
                      <a:headEnd type="none" w="med" len="med"/>
                      <a:tailEnd type="none" w="med" len="med"/>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007F76">
                        <a:alpha val="20000"/>
                      </a:srgbClr>
                    </a:solidFill>
                  </a:tcPr>
                </a:tc>
                <a:tc hMerge="1">
                  <a:txBody>
                    <a:bodyPr/>
                    <a:lstStyle/>
                    <a:p>
                      <a:pPr algn="ctr" rtl="0" fontAlgn="ctr"/>
                      <a:r>
                        <a:rPr lang="ru-KZ" sz="900" b="1" i="0" u="none" strike="noStrike" cap="none" dirty="0">
                          <a:solidFill>
                            <a:schemeClr val="tx1"/>
                          </a:solidFill>
                          <a:effectLst/>
                          <a:latin typeface="Arial Narrow" panose="020B0606020202030204" pitchFamily="34" charset="0"/>
                          <a:ea typeface="+mn-ea"/>
                          <a:cs typeface="+mn-cs"/>
                          <a:sym typeface="Arial"/>
                        </a:rPr>
                        <a:t>220 533</a:t>
                      </a:r>
                    </a:p>
                  </a:txBody>
                  <a:tcPr marL="9525" marR="9525" marT="0" marB="0"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50000"/>
                        <a:alpha val="20000"/>
                      </a:schemeClr>
                    </a:solidFill>
                  </a:tcPr>
                </a:tc>
                <a:tc hMerge="1">
                  <a:txBody>
                    <a:bodyPr/>
                    <a:lstStyle/>
                    <a:p>
                      <a:pPr algn="ctr" rtl="0" fontAlgn="ctr"/>
                      <a:r>
                        <a:rPr lang="ru-KZ" sz="900" b="1" i="0" u="none" strike="noStrike" cap="none" dirty="0">
                          <a:solidFill>
                            <a:srgbClr val="007F76"/>
                          </a:solidFill>
                          <a:effectLst/>
                          <a:latin typeface="Arial Narrow" panose="020B0606020202030204" pitchFamily="34" charset="0"/>
                          <a:ea typeface="+mn-ea"/>
                          <a:cs typeface="+mn-cs"/>
                          <a:sym typeface="Arial"/>
                        </a:rPr>
                        <a:t>240 505</a:t>
                      </a:r>
                    </a:p>
                  </a:txBody>
                  <a:tcPr marL="9525" marR="9525" marT="0" marB="0"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007F76">
                        <a:alpha val="20000"/>
                      </a:srgbClr>
                    </a:solidFill>
                  </a:tcPr>
                </a:tc>
                <a:tc hMerge="1">
                  <a:txBody>
                    <a:bodyPr/>
                    <a:lstStyle/>
                    <a:p>
                      <a:pPr algn="ctr" rtl="0" fontAlgn="ctr"/>
                      <a:r>
                        <a:rPr lang="ru-KZ" sz="900" b="1" i="0" u="none" strike="noStrike" cap="none" dirty="0">
                          <a:solidFill>
                            <a:srgbClr val="007F76"/>
                          </a:solidFill>
                          <a:effectLst/>
                          <a:latin typeface="Arial Narrow" panose="020B0606020202030204" pitchFamily="34" charset="0"/>
                          <a:ea typeface="+mn-ea"/>
                          <a:cs typeface="+mn-cs"/>
                          <a:sym typeface="Arial"/>
                        </a:rPr>
                        <a:t>300 190</a:t>
                      </a:r>
                    </a:p>
                  </a:txBody>
                  <a:tcPr marL="9525" marR="9525" marT="0" marB="0"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007F76">
                        <a:alpha val="20000"/>
                      </a:srgbClr>
                    </a:solidFill>
                  </a:tcPr>
                </a:tc>
                <a:tc hMerge="1">
                  <a:txBody>
                    <a:bodyPr/>
                    <a:lstStyle/>
                    <a:p>
                      <a:pPr algn="ctr" rtl="0" fontAlgn="ctr"/>
                      <a:r>
                        <a:rPr lang="ru-KZ" sz="900" b="1" i="0" u="none" strike="noStrike" cap="none" dirty="0">
                          <a:solidFill>
                            <a:srgbClr val="007F76"/>
                          </a:solidFill>
                          <a:effectLst/>
                          <a:latin typeface="Arial Narrow" panose="020B0606020202030204" pitchFamily="34" charset="0"/>
                          <a:ea typeface="+mn-ea"/>
                          <a:cs typeface="+mn-cs"/>
                          <a:sym typeface="Arial"/>
                        </a:rPr>
                        <a:t>342 571</a:t>
                      </a:r>
                    </a:p>
                  </a:txBody>
                  <a:tcPr marL="9525" marR="9525" marT="0" marB="0"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007F76">
                        <a:alpha val="20000"/>
                      </a:srgbClr>
                    </a:solidFill>
                  </a:tcPr>
                </a:tc>
                <a:tc hMerge="1">
                  <a:txBody>
                    <a:bodyPr/>
                    <a:lstStyle/>
                    <a:p>
                      <a:pPr algn="ctr" rtl="0" fontAlgn="b"/>
                      <a:r>
                        <a:rPr lang="en-US" sz="900" b="1" i="0" u="none" strike="noStrike" dirty="0">
                          <a:solidFill>
                            <a:srgbClr val="007F76"/>
                          </a:solidFill>
                          <a:effectLst/>
                          <a:latin typeface="Arial Narrow" panose="020B0606020202030204" pitchFamily="34" charset="0"/>
                        </a:rPr>
                        <a:t>100%</a:t>
                      </a:r>
                    </a:p>
                  </a:txBody>
                  <a:tcPr marL="9525" marR="9525" marT="0" marB="0"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007F76">
                        <a:alpha val="20000"/>
                      </a:srgbClr>
                    </a:solidFill>
                  </a:tcPr>
                </a:tc>
                <a:extLst>
                  <a:ext uri="{0D108BD9-81ED-4DB2-BD59-A6C34878D82A}">
                    <a16:rowId xmlns:a16="http://schemas.microsoft.com/office/drawing/2014/main" val="2126759895"/>
                  </a:ext>
                </a:extLst>
              </a:tr>
              <a:tr h="144837">
                <a:tc>
                  <a:txBody>
                    <a:bodyPr/>
                    <a:lstStyle/>
                    <a:p>
                      <a:pPr algn="ctr" fontAlgn="b"/>
                      <a:r>
                        <a:rPr lang="ru-RU" sz="800" u="none" strike="noStrike" dirty="0">
                          <a:solidFill>
                            <a:srgbClr val="007F76"/>
                          </a:solidFill>
                          <a:effectLst/>
                          <a:latin typeface="Arial Narrow" panose="020B0606020202030204" pitchFamily="34" charset="0"/>
                        </a:rPr>
                        <a:t>1</a:t>
                      </a:r>
                      <a:endParaRPr lang="en-US" sz="800" b="0" i="0" u="none" strike="noStrike" dirty="0">
                        <a:solidFill>
                          <a:srgbClr val="007F76"/>
                        </a:solidFill>
                        <a:effectLst/>
                        <a:latin typeface="Arial Narrow" panose="020B0606020202030204" pitchFamily="34" charset="0"/>
                      </a:endParaRPr>
                    </a:p>
                  </a:txBody>
                  <a:tcPr marL="9525" marR="9525" marT="0" marB="0" anchor="ctr">
                    <a:lnT w="12700" cap="flat" cmpd="sng" algn="ctr">
                      <a:solidFill>
                        <a:schemeClr val="tx1"/>
                      </a:solidFill>
                      <a:prstDash val="solid"/>
                      <a:round/>
                      <a:headEnd type="none" w="med" len="med"/>
                      <a:tailEnd type="none" w="med" len="med"/>
                    </a:lnT>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9629-7</a:t>
                      </a:r>
                    </a:p>
                  </a:txBody>
                  <a:tcPr marL="9525" marR="9525" marT="9525" marB="0" anchor="ctr">
                    <a:lnT w="12700" cap="flat" cmpd="sng" algn="ctr">
                      <a:solidFill>
                        <a:schemeClr val="tx1"/>
                      </a:solidFill>
                      <a:prstDash val="solid"/>
                      <a:round/>
                      <a:headEnd type="none" w="med" len="med"/>
                      <a:tailEnd type="none" w="med" len="med"/>
                    </a:lnT>
                    <a:solidFill>
                      <a:schemeClr val="accent6">
                        <a:lumMod val="50000"/>
                        <a:alpha val="1000"/>
                      </a:schemeClr>
                    </a:solidFill>
                  </a:tcPr>
                </a:tc>
                <a:tc>
                  <a:txBody>
                    <a:bodyPr/>
                    <a:lstStyle/>
                    <a:p>
                      <a:pPr marL="72000" algn="l" fontAlgn="ctr"/>
                      <a:r>
                        <a:rPr lang="ru-RU" sz="800" b="0" i="0" u="none" strike="noStrike" dirty="0" err="1">
                          <a:solidFill>
                            <a:srgbClr val="000000"/>
                          </a:solidFill>
                          <a:effectLst/>
                          <a:latin typeface="Arial Narrow" panose="020B0606020202030204" pitchFamily="34" charset="0"/>
                        </a:rPr>
                        <a:t>Әртүрлі</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жұмысты</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атқарушылар</a:t>
                      </a:r>
                      <a:endParaRPr lang="ru-RU" sz="800" b="0" i="0" u="none" strike="noStrike" dirty="0">
                        <a:solidFill>
                          <a:srgbClr val="000000"/>
                        </a:solidFill>
                        <a:effectLst/>
                        <a:latin typeface="Arial Narrow" panose="020B0606020202030204" pitchFamily="34" charset="0"/>
                      </a:endParaRPr>
                    </a:p>
                  </a:txBody>
                  <a:tcPr marL="9525" marR="9525" marT="9525" marB="0" anchor="ctr">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1 783</a:t>
                      </a:r>
                    </a:p>
                  </a:txBody>
                  <a:tcPr marL="9525" marR="9525" marT="9525" marB="0" anchor="ctr">
                    <a:lnL w="12700" cap="flat" cmpd="sng" algn="ctr">
                      <a:solidFill>
                        <a:schemeClr val="tx1"/>
                      </a:solidFill>
                      <a:prstDash val="solid"/>
                      <a:round/>
                      <a:headEnd type="none" w="med" len="med"/>
                      <a:tailEnd type="none" w="med" len="med"/>
                    </a:lnL>
                    <a:lnT w="12700" cap="flat" cmpd="sng" algn="ctr">
                      <a:solidFill>
                        <a:schemeClr val="tx1"/>
                      </a:solidFill>
                      <a:prstDash val="solid"/>
                      <a:round/>
                      <a:headEnd type="none" w="med" len="med"/>
                      <a:tailEnd type="none" w="med" len="med"/>
                    </a:lnT>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164</a:t>
                      </a:r>
                    </a:p>
                  </a:txBody>
                  <a:tcPr marL="9525" marR="9525" marT="9525" marB="0" anchor="ctr">
                    <a:lnT w="12700" cap="flat" cmpd="sng" algn="ctr">
                      <a:solidFill>
                        <a:schemeClr val="tx1"/>
                      </a:solidFill>
                      <a:prstDash val="solid"/>
                      <a:round/>
                      <a:headEnd type="none" w="med" len="med"/>
                      <a:tailEnd type="none" w="med" len="med"/>
                    </a:lnT>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641</a:t>
                      </a:r>
                    </a:p>
                  </a:txBody>
                  <a:tcPr marL="9525" marR="9525" marT="9525" marB="0" anchor="ctr">
                    <a:lnT w="12700" cap="flat" cmpd="sng" algn="ctr">
                      <a:solidFill>
                        <a:schemeClr val="tx1"/>
                      </a:solidFill>
                      <a:prstDash val="solid"/>
                      <a:round/>
                      <a:headEnd type="none" w="med" len="med"/>
                      <a:tailEnd type="none" w="med" len="med"/>
                    </a:lnT>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556</a:t>
                      </a:r>
                    </a:p>
                  </a:txBody>
                  <a:tcPr marL="9525" marR="9525" marT="9525" marB="0" anchor="ctr">
                    <a:lnT w="12700" cap="flat" cmpd="sng" algn="ctr">
                      <a:solidFill>
                        <a:schemeClr val="tx1"/>
                      </a:solidFill>
                      <a:prstDash val="solid"/>
                      <a:round/>
                      <a:headEnd type="none" w="med" len="med"/>
                      <a:tailEnd type="none" w="med" len="med"/>
                    </a:lnT>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422</a:t>
                      </a:r>
                    </a:p>
                  </a:txBody>
                  <a:tcPr marL="9525" marR="9525" marT="9525" marB="0" anchor="ctr">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2 186</a:t>
                      </a:r>
                    </a:p>
                  </a:txBody>
                  <a:tcPr marL="9525" marR="9525" marT="9525" marB="0" anchor="ctr">
                    <a:lnL w="12700" cap="flat" cmpd="sng" algn="ctr">
                      <a:solidFill>
                        <a:schemeClr val="tx1"/>
                      </a:solidFill>
                      <a:prstDash val="solid"/>
                      <a:round/>
                      <a:headEnd type="none" w="med" len="med"/>
                      <a:tailEnd type="none" w="med" len="med"/>
                    </a:lnL>
                    <a:lnT w="12700" cap="flat" cmpd="sng" algn="ctr">
                      <a:solidFill>
                        <a:schemeClr val="tx1"/>
                      </a:solidFill>
                      <a:prstDash val="solid"/>
                      <a:round/>
                      <a:headEnd type="none" w="med" len="med"/>
                      <a:tailEnd type="none" w="med" len="med"/>
                    </a:lnT>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224</a:t>
                      </a:r>
                    </a:p>
                  </a:txBody>
                  <a:tcPr marL="9525" marR="9525" marT="9525" marB="0" anchor="ctr">
                    <a:lnT w="12700" cap="flat" cmpd="sng" algn="ctr">
                      <a:solidFill>
                        <a:schemeClr val="tx1"/>
                      </a:solidFill>
                      <a:prstDash val="solid"/>
                      <a:round/>
                      <a:headEnd type="none" w="med" len="med"/>
                      <a:tailEnd type="none" w="med" len="med"/>
                    </a:lnT>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363</a:t>
                      </a:r>
                    </a:p>
                  </a:txBody>
                  <a:tcPr marL="9525" marR="9525" marT="9525" marB="0" anchor="ctr">
                    <a:lnT w="12700" cap="flat" cmpd="sng" algn="ctr">
                      <a:solidFill>
                        <a:schemeClr val="tx1"/>
                      </a:solidFill>
                      <a:prstDash val="solid"/>
                      <a:round/>
                      <a:headEnd type="none" w="med" len="med"/>
                      <a:tailEnd type="none" w="med" len="med"/>
                    </a:lnT>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922</a:t>
                      </a:r>
                    </a:p>
                  </a:txBody>
                  <a:tcPr marL="9525" marR="9525" marT="9525" marB="0" anchor="ctr">
                    <a:lnT w="12700" cap="flat" cmpd="sng" algn="ctr">
                      <a:solidFill>
                        <a:schemeClr val="tx1"/>
                      </a:solidFill>
                      <a:prstDash val="solid"/>
                      <a:round/>
                      <a:headEnd type="none" w="med" len="med"/>
                      <a:tailEnd type="none" w="med" len="med"/>
                    </a:lnT>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677</a:t>
                      </a:r>
                    </a:p>
                  </a:txBody>
                  <a:tcPr marL="9525" marR="9525" marT="9525" marB="0" anchor="ctr">
                    <a:lnT w="12700" cap="flat" cmpd="sng" algn="ctr">
                      <a:solidFill>
                        <a:schemeClr val="tx1"/>
                      </a:solidFill>
                      <a:prstDash val="solid"/>
                      <a:round/>
                      <a:headEnd type="none" w="med" len="med"/>
                      <a:tailEnd type="none" w="med" len="med"/>
                    </a:lnT>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6,1%</a:t>
                      </a:r>
                    </a:p>
                  </a:txBody>
                  <a:tcPr marL="9525" marR="9525" marT="9525" marB="0" anchor="ctr">
                    <a:lnT w="12700" cap="flat" cmpd="sng" algn="ctr">
                      <a:solidFill>
                        <a:schemeClr val="tx1"/>
                      </a:solidFill>
                      <a:prstDash val="solid"/>
                      <a:round/>
                      <a:headEnd type="none" w="med" len="med"/>
                      <a:tailEnd type="none" w="med" len="med"/>
                    </a:lnT>
                    <a:solidFill>
                      <a:schemeClr val="accent6">
                        <a:lumMod val="50000"/>
                        <a:alpha val="1000"/>
                      </a:schemeClr>
                    </a:solidFill>
                  </a:tcPr>
                </a:tc>
                <a:extLst>
                  <a:ext uri="{0D108BD9-81ED-4DB2-BD59-A6C34878D82A}">
                    <a16:rowId xmlns:a16="http://schemas.microsoft.com/office/drawing/2014/main" val="4220248122"/>
                  </a:ext>
                </a:extLst>
              </a:tr>
              <a:tr h="144837">
                <a:tc>
                  <a:txBody>
                    <a:bodyPr/>
                    <a:lstStyle/>
                    <a:p>
                      <a:pPr algn="ctr" fontAlgn="b"/>
                      <a:r>
                        <a:rPr lang="ru-RU" sz="800" u="none" strike="noStrike" dirty="0">
                          <a:solidFill>
                            <a:srgbClr val="007F76"/>
                          </a:solidFill>
                          <a:effectLst/>
                          <a:latin typeface="Arial Narrow" panose="020B0606020202030204" pitchFamily="34" charset="0"/>
                        </a:rPr>
                        <a:t>2</a:t>
                      </a:r>
                      <a:endParaRPr lang="en-US" sz="800" b="0" i="0" u="none" strike="noStrike" dirty="0">
                        <a:solidFill>
                          <a:srgbClr val="007F76"/>
                        </a:solidFill>
                        <a:effectLst/>
                        <a:latin typeface="Arial Narrow" panose="020B0606020202030204" pitchFamily="34" charset="0"/>
                      </a:endParaRPr>
                    </a:p>
                  </a:txBody>
                  <a:tcPr marL="9525" marR="9525" marT="0" marB="0" anchor="ctr">
                    <a:solidFill>
                      <a:srgbClr val="007F76">
                        <a:alpha val="20000"/>
                      </a:srgbClr>
                    </a:solidFill>
                  </a:tcPr>
                </a:tc>
                <a:tc>
                  <a:txBody>
                    <a:bodyPr/>
                    <a:lstStyle/>
                    <a:p>
                      <a:pPr algn="ctr" fontAlgn="ctr"/>
                      <a:r>
                        <a:rPr lang="ru-RU" sz="800" b="0" i="0" u="none" strike="noStrike">
                          <a:solidFill>
                            <a:srgbClr val="000000"/>
                          </a:solidFill>
                          <a:effectLst/>
                          <a:latin typeface="Arial Narrow" panose="020B0606020202030204" pitchFamily="34" charset="0"/>
                        </a:rPr>
                        <a:t>7413-2</a:t>
                      </a:r>
                    </a:p>
                  </a:txBody>
                  <a:tcPr marL="9525" marR="9525" marT="9525" marB="0" anchor="ctr">
                    <a:solidFill>
                      <a:srgbClr val="007F76">
                        <a:alpha val="20000"/>
                      </a:srgbClr>
                    </a:solidFill>
                  </a:tcPr>
                </a:tc>
                <a:tc>
                  <a:txBody>
                    <a:bodyPr/>
                    <a:lstStyle/>
                    <a:p>
                      <a:pPr marL="72000" algn="l" fontAlgn="ctr"/>
                      <a:r>
                        <a:rPr lang="ru-RU" sz="800" b="0" i="0" u="none" strike="noStrike" dirty="0" err="1">
                          <a:solidFill>
                            <a:srgbClr val="000000"/>
                          </a:solidFill>
                          <a:effectLst/>
                          <a:latin typeface="Arial Narrow" panose="020B0606020202030204" pitchFamily="34" charset="0"/>
                        </a:rPr>
                        <a:t>Жоғары</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вольтты</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электр</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тізбектері</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бойынша</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жөндеушілер</a:t>
                      </a:r>
                      <a:r>
                        <a:rPr lang="ru-RU" sz="800" b="0" i="0" u="none" strike="noStrike" dirty="0">
                          <a:solidFill>
                            <a:srgbClr val="000000"/>
                          </a:solidFill>
                          <a:effectLst/>
                          <a:latin typeface="Arial Narrow" panose="020B0606020202030204" pitchFamily="34" charset="0"/>
                        </a:rPr>
                        <a:t> ж/е </a:t>
                      </a:r>
                      <a:r>
                        <a:rPr lang="ru-RU" sz="800" b="0" i="0" u="none" strike="noStrike" dirty="0" err="1">
                          <a:solidFill>
                            <a:srgbClr val="000000"/>
                          </a:solidFill>
                          <a:effectLst/>
                          <a:latin typeface="Arial Narrow" panose="020B0606020202030204" pitchFamily="34" charset="0"/>
                        </a:rPr>
                        <a:t>электрмонтерлер</a:t>
                      </a:r>
                      <a:endParaRPr lang="ru-RU" sz="800" b="0" i="0" u="none" strike="noStrike" dirty="0">
                        <a:solidFill>
                          <a:srgbClr val="000000"/>
                        </a:solidFill>
                        <a:effectLst/>
                        <a:latin typeface="Arial Narrow" panose="020B0606020202030204" pitchFamily="34" charset="0"/>
                      </a:endParaRPr>
                    </a:p>
                  </a:txBody>
                  <a:tcPr marL="9525" marR="9525" marT="9525" marB="0" anchor="ctr">
                    <a:lnR w="12700" cap="flat" cmpd="sng" algn="ctr">
                      <a:solidFill>
                        <a:schemeClr val="tx1"/>
                      </a:solidFill>
                      <a:prstDash val="solid"/>
                      <a:round/>
                      <a:headEnd type="none" w="med" len="med"/>
                      <a:tailEnd type="none" w="med" len="med"/>
                    </a:lnR>
                    <a:solidFill>
                      <a:srgbClr val="007F76">
                        <a:alpha val="20000"/>
                      </a:srgbClr>
                    </a:solidFill>
                  </a:tcPr>
                </a:tc>
                <a:tc>
                  <a:txBody>
                    <a:bodyPr/>
                    <a:lstStyle/>
                    <a:p>
                      <a:pPr algn="ctr" fontAlgn="ctr"/>
                      <a:r>
                        <a:rPr lang="ru-RU" sz="800" b="0" i="0" u="none" strike="noStrike">
                          <a:solidFill>
                            <a:srgbClr val="000000"/>
                          </a:solidFill>
                          <a:effectLst/>
                          <a:latin typeface="Arial Narrow" panose="020B0606020202030204" pitchFamily="34" charset="0"/>
                        </a:rPr>
                        <a:t>680</a:t>
                      </a:r>
                    </a:p>
                  </a:txBody>
                  <a:tcPr marL="9525" marR="9525" marT="9525" marB="0" anchor="ctr">
                    <a:lnL w="12700" cap="flat" cmpd="sng" algn="ctr">
                      <a:solidFill>
                        <a:schemeClr val="tx1"/>
                      </a:solidFill>
                      <a:prstDash val="solid"/>
                      <a:round/>
                      <a:headEnd type="none" w="med" len="med"/>
                      <a:tailEnd type="none" w="med" len="med"/>
                    </a:lnL>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154</a:t>
                      </a:r>
                    </a:p>
                  </a:txBody>
                  <a:tcPr marL="9525" marR="9525" marT="9525" marB="0" anchor="c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197</a:t>
                      </a:r>
                    </a:p>
                  </a:txBody>
                  <a:tcPr marL="9525" marR="9525" marT="9525" marB="0" anchor="c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173</a:t>
                      </a:r>
                    </a:p>
                  </a:txBody>
                  <a:tcPr marL="9525" marR="9525" marT="9525" marB="0" anchor="c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156</a:t>
                      </a:r>
                    </a:p>
                  </a:txBody>
                  <a:tcPr marL="9525" marR="9525" marT="9525" marB="0" anchor="ctr">
                    <a:lnR w="12700" cap="flat" cmpd="sng" algn="ctr">
                      <a:solidFill>
                        <a:schemeClr val="tx1"/>
                      </a:solidFill>
                      <a:prstDash val="solid"/>
                      <a:round/>
                      <a:headEnd type="none" w="med" len="med"/>
                      <a:tailEnd type="none" w="med" len="med"/>
                    </a:ln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982</a:t>
                      </a:r>
                    </a:p>
                  </a:txBody>
                  <a:tcPr marL="9525" marR="9525" marT="9525" marB="0" anchor="ctr">
                    <a:lnL w="12700" cap="flat" cmpd="sng" algn="ctr">
                      <a:solidFill>
                        <a:schemeClr val="tx1"/>
                      </a:solidFill>
                      <a:prstDash val="solid"/>
                      <a:round/>
                      <a:headEnd type="none" w="med" len="med"/>
                      <a:tailEnd type="none" w="med" len="med"/>
                    </a:lnL>
                    <a:solidFill>
                      <a:srgbClr val="007F76">
                        <a:alpha val="20000"/>
                      </a:srgbClr>
                    </a:solidFill>
                  </a:tcPr>
                </a:tc>
                <a:tc>
                  <a:txBody>
                    <a:bodyPr/>
                    <a:lstStyle/>
                    <a:p>
                      <a:pPr algn="ctr" fontAlgn="ctr"/>
                      <a:r>
                        <a:rPr lang="ru-RU" sz="800" b="0" i="0" u="none" strike="noStrike">
                          <a:solidFill>
                            <a:srgbClr val="000000"/>
                          </a:solidFill>
                          <a:effectLst/>
                          <a:latin typeface="Arial Narrow" panose="020B0606020202030204" pitchFamily="34" charset="0"/>
                        </a:rPr>
                        <a:t>230</a:t>
                      </a:r>
                    </a:p>
                  </a:txBody>
                  <a:tcPr marL="9525" marR="9525" marT="9525" marB="0" anchor="c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268</a:t>
                      </a:r>
                    </a:p>
                  </a:txBody>
                  <a:tcPr marL="9525" marR="9525" marT="9525" marB="0" anchor="ctr">
                    <a:solidFill>
                      <a:srgbClr val="007F76">
                        <a:alpha val="20000"/>
                      </a:srgbClr>
                    </a:solidFill>
                  </a:tcPr>
                </a:tc>
                <a:tc>
                  <a:txBody>
                    <a:bodyPr/>
                    <a:lstStyle/>
                    <a:p>
                      <a:pPr algn="ctr" fontAlgn="ctr"/>
                      <a:r>
                        <a:rPr lang="ru-RU" sz="800" b="0" i="0" u="none" strike="noStrike">
                          <a:solidFill>
                            <a:srgbClr val="000000"/>
                          </a:solidFill>
                          <a:effectLst/>
                          <a:latin typeface="Arial Narrow" panose="020B0606020202030204" pitchFamily="34" charset="0"/>
                        </a:rPr>
                        <a:t>221</a:t>
                      </a:r>
                    </a:p>
                  </a:txBody>
                  <a:tcPr marL="9525" marR="9525" marT="9525" marB="0" anchor="ctr">
                    <a:solidFill>
                      <a:srgbClr val="007F76">
                        <a:alpha val="20000"/>
                      </a:srgbClr>
                    </a:solidFill>
                  </a:tcPr>
                </a:tc>
                <a:tc>
                  <a:txBody>
                    <a:bodyPr/>
                    <a:lstStyle/>
                    <a:p>
                      <a:pPr algn="ctr" fontAlgn="ctr"/>
                      <a:r>
                        <a:rPr lang="ru-RU" sz="800" b="0" i="0" u="none" strike="noStrike">
                          <a:solidFill>
                            <a:srgbClr val="000000"/>
                          </a:solidFill>
                          <a:effectLst/>
                          <a:latin typeface="Arial Narrow" panose="020B0606020202030204" pitchFamily="34" charset="0"/>
                        </a:rPr>
                        <a:t>263</a:t>
                      </a:r>
                    </a:p>
                  </a:txBody>
                  <a:tcPr marL="9525" marR="9525" marT="9525" marB="0" anchor="ctr">
                    <a:solidFill>
                      <a:srgbClr val="007F76">
                        <a:alpha val="20000"/>
                      </a:srgbClr>
                    </a:solidFill>
                  </a:tcPr>
                </a:tc>
                <a:tc>
                  <a:txBody>
                    <a:bodyPr/>
                    <a:lstStyle/>
                    <a:p>
                      <a:pPr algn="ctr" fontAlgn="ctr"/>
                      <a:r>
                        <a:rPr lang="ru-RU" sz="800" b="0" i="0" u="none" strike="noStrike">
                          <a:solidFill>
                            <a:srgbClr val="000000"/>
                          </a:solidFill>
                          <a:effectLst/>
                          <a:latin typeface="Arial Narrow" panose="020B0606020202030204" pitchFamily="34" charset="0"/>
                        </a:rPr>
                        <a:t>2,7%</a:t>
                      </a:r>
                    </a:p>
                  </a:txBody>
                  <a:tcPr marL="9525" marR="9525" marT="9525" marB="0" anchor="ctr">
                    <a:solidFill>
                      <a:srgbClr val="007F76">
                        <a:alpha val="20000"/>
                      </a:srgbClr>
                    </a:solidFill>
                  </a:tcPr>
                </a:tc>
                <a:extLst>
                  <a:ext uri="{0D108BD9-81ED-4DB2-BD59-A6C34878D82A}">
                    <a16:rowId xmlns:a16="http://schemas.microsoft.com/office/drawing/2014/main" val="2728981022"/>
                  </a:ext>
                </a:extLst>
              </a:tr>
              <a:tr h="144837">
                <a:tc>
                  <a:txBody>
                    <a:bodyPr/>
                    <a:lstStyle/>
                    <a:p>
                      <a:pPr algn="ctr" fontAlgn="b"/>
                      <a:r>
                        <a:rPr lang="ru-RU" sz="800" u="none" strike="noStrike" dirty="0">
                          <a:solidFill>
                            <a:srgbClr val="007F76"/>
                          </a:solidFill>
                          <a:effectLst/>
                          <a:latin typeface="Arial Narrow" panose="020B0606020202030204" pitchFamily="34" charset="0"/>
                        </a:rPr>
                        <a:t>3</a:t>
                      </a:r>
                      <a:endParaRPr lang="en-US" sz="800" b="0" i="0" u="none" strike="noStrike" dirty="0">
                        <a:solidFill>
                          <a:srgbClr val="007F76"/>
                        </a:solidFill>
                        <a:effectLst/>
                        <a:latin typeface="Arial Narrow" panose="020B0606020202030204" pitchFamily="34" charset="0"/>
                      </a:endParaRPr>
                    </a:p>
                  </a:txBody>
                  <a:tcPr marL="9525" marR="9525" marT="0"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8341-1</a:t>
                      </a:r>
                    </a:p>
                  </a:txBody>
                  <a:tcPr marL="9525" marR="9525" marT="9525" marB="0" anchor="ctr">
                    <a:solidFill>
                      <a:schemeClr val="accent6">
                        <a:lumMod val="50000"/>
                        <a:alpha val="1000"/>
                      </a:schemeClr>
                    </a:solidFill>
                  </a:tcPr>
                </a:tc>
                <a:tc>
                  <a:txBody>
                    <a:bodyPr/>
                    <a:lstStyle/>
                    <a:p>
                      <a:pPr marL="72000" algn="l" fontAlgn="ctr"/>
                      <a:r>
                        <a:rPr lang="ru-RU" sz="800" b="0" i="0" u="none" strike="noStrike" dirty="0" err="1">
                          <a:solidFill>
                            <a:srgbClr val="000000"/>
                          </a:solidFill>
                          <a:effectLst/>
                          <a:latin typeface="Arial Narrow" panose="020B0606020202030204" pitchFamily="34" charset="0"/>
                        </a:rPr>
                        <a:t>Тракторшылар</a:t>
                      </a:r>
                      <a:endParaRPr lang="ru-RU" sz="800" b="0" i="0" u="none" strike="noStrike" dirty="0">
                        <a:solidFill>
                          <a:srgbClr val="000000"/>
                        </a:solidFill>
                        <a:effectLst/>
                        <a:latin typeface="Arial Narrow" panose="020B0606020202030204" pitchFamily="34" charset="0"/>
                      </a:endParaRPr>
                    </a:p>
                  </a:txBody>
                  <a:tcPr marL="9525" marR="9525" marT="9525" marB="0" anchor="ctr">
                    <a:lnR w="12700" cap="flat" cmpd="sng" algn="ctr">
                      <a:solidFill>
                        <a:schemeClr val="tx1"/>
                      </a:solidFill>
                      <a:prstDash val="solid"/>
                      <a:round/>
                      <a:headEnd type="none" w="med" len="med"/>
                      <a:tailEnd type="none" w="med" len="med"/>
                    </a:ln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641</a:t>
                      </a:r>
                    </a:p>
                  </a:txBody>
                  <a:tcPr marL="9525" marR="9525" marT="9525" marB="0" anchor="ctr">
                    <a:lnL w="12700" cap="flat" cmpd="sng" algn="ctr">
                      <a:solidFill>
                        <a:schemeClr val="tx1"/>
                      </a:solidFill>
                      <a:prstDash val="solid"/>
                      <a:round/>
                      <a:headEnd type="none" w="med" len="med"/>
                      <a:tailEnd type="none" w="med" len="med"/>
                    </a:lnL>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106</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293</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130</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112</a:t>
                      </a:r>
                    </a:p>
                  </a:txBody>
                  <a:tcPr marL="9525" marR="9525" marT="9525" marB="0" anchor="ctr">
                    <a:lnR w="12700" cap="flat" cmpd="sng" algn="ctr">
                      <a:solidFill>
                        <a:schemeClr val="tx1"/>
                      </a:solidFill>
                      <a:prstDash val="solid"/>
                      <a:round/>
                      <a:headEnd type="none" w="med" len="med"/>
                      <a:tailEnd type="none" w="med" len="med"/>
                    </a:ln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873</a:t>
                      </a:r>
                    </a:p>
                  </a:txBody>
                  <a:tcPr marL="9525" marR="9525" marT="9525" marB="0" anchor="ctr">
                    <a:lnL w="12700" cap="flat" cmpd="sng" algn="ctr">
                      <a:solidFill>
                        <a:schemeClr val="tx1"/>
                      </a:solidFill>
                      <a:prstDash val="solid"/>
                      <a:round/>
                      <a:headEnd type="none" w="med" len="med"/>
                      <a:tailEnd type="none" w="med" len="med"/>
                    </a:lnL>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146</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174</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387</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166</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2,4%</a:t>
                      </a:r>
                    </a:p>
                  </a:txBody>
                  <a:tcPr marL="9525" marR="9525" marT="9525" marB="0" anchor="ctr">
                    <a:solidFill>
                      <a:schemeClr val="accent6">
                        <a:lumMod val="50000"/>
                        <a:alpha val="1000"/>
                      </a:schemeClr>
                    </a:solidFill>
                  </a:tcPr>
                </a:tc>
                <a:extLst>
                  <a:ext uri="{0D108BD9-81ED-4DB2-BD59-A6C34878D82A}">
                    <a16:rowId xmlns:a16="http://schemas.microsoft.com/office/drawing/2014/main" val="496541397"/>
                  </a:ext>
                </a:extLst>
              </a:tr>
              <a:tr h="144837">
                <a:tc>
                  <a:txBody>
                    <a:bodyPr/>
                    <a:lstStyle/>
                    <a:p>
                      <a:pPr algn="ctr" fontAlgn="b"/>
                      <a:r>
                        <a:rPr lang="ru-RU" sz="800" u="none" strike="noStrike" dirty="0">
                          <a:solidFill>
                            <a:srgbClr val="007F76"/>
                          </a:solidFill>
                          <a:effectLst/>
                          <a:latin typeface="Arial Narrow" panose="020B0606020202030204" pitchFamily="34" charset="0"/>
                        </a:rPr>
                        <a:t>4</a:t>
                      </a:r>
                      <a:endParaRPr lang="en-US" sz="800" b="0" i="0" u="none" strike="noStrike" dirty="0">
                        <a:solidFill>
                          <a:srgbClr val="007F76"/>
                        </a:solidFill>
                        <a:effectLst/>
                        <a:latin typeface="Arial Narrow" panose="020B0606020202030204" pitchFamily="34" charset="0"/>
                      </a:endParaRPr>
                    </a:p>
                  </a:txBody>
                  <a:tcPr marL="9525" marR="9525" marT="0" marB="0" anchor="ctr">
                    <a:solidFill>
                      <a:srgbClr val="007F76">
                        <a:alpha val="20000"/>
                      </a:srgbClr>
                    </a:solidFill>
                  </a:tcPr>
                </a:tc>
                <a:tc>
                  <a:txBody>
                    <a:bodyPr/>
                    <a:lstStyle/>
                    <a:p>
                      <a:pPr algn="ctr" fontAlgn="ctr"/>
                      <a:r>
                        <a:rPr lang="ru-RU" sz="800" b="0" i="0" u="none" strike="noStrike">
                          <a:solidFill>
                            <a:srgbClr val="000000"/>
                          </a:solidFill>
                          <a:effectLst/>
                          <a:latin typeface="Arial Narrow" panose="020B0606020202030204" pitchFamily="34" charset="0"/>
                        </a:rPr>
                        <a:t>8322-2</a:t>
                      </a:r>
                    </a:p>
                  </a:txBody>
                  <a:tcPr marL="9525" marR="9525" marT="9525" marB="0" anchor="ctr">
                    <a:solidFill>
                      <a:srgbClr val="007F76">
                        <a:alpha val="20000"/>
                      </a:srgbClr>
                    </a:solidFill>
                  </a:tcPr>
                </a:tc>
                <a:tc>
                  <a:txBody>
                    <a:bodyPr/>
                    <a:lstStyle/>
                    <a:p>
                      <a:pPr marL="72000" algn="l" fontAlgn="ctr"/>
                      <a:r>
                        <a:rPr lang="ru-RU" sz="800" b="0" i="0" u="none" strike="noStrike" dirty="0">
                          <a:solidFill>
                            <a:srgbClr val="000000"/>
                          </a:solidFill>
                          <a:effectLst/>
                          <a:latin typeface="Arial Narrow" panose="020B0606020202030204" pitchFamily="34" charset="0"/>
                        </a:rPr>
                        <a:t>Жеке </a:t>
                      </a:r>
                      <a:r>
                        <a:rPr lang="ru-RU" sz="800" b="0" i="0" u="none" strike="noStrike" dirty="0" err="1">
                          <a:solidFill>
                            <a:srgbClr val="000000"/>
                          </a:solidFill>
                          <a:effectLst/>
                          <a:latin typeface="Arial Narrow" panose="020B0606020202030204" pitchFamily="34" charset="0"/>
                        </a:rPr>
                        <a:t>жүргізушілер</a:t>
                      </a:r>
                      <a:r>
                        <a:rPr lang="ru-RU" sz="800" b="0" i="0" u="none" strike="noStrike" dirty="0">
                          <a:solidFill>
                            <a:srgbClr val="000000"/>
                          </a:solidFill>
                          <a:effectLst/>
                          <a:latin typeface="Arial Narrow" panose="020B0606020202030204" pitchFamily="34" charset="0"/>
                        </a:rPr>
                        <a:t> мен </a:t>
                      </a:r>
                      <a:r>
                        <a:rPr lang="ru-RU" sz="800" b="0" i="0" u="none" strike="noStrike" dirty="0" err="1">
                          <a:solidFill>
                            <a:srgbClr val="000000"/>
                          </a:solidFill>
                          <a:effectLst/>
                          <a:latin typeface="Arial Narrow" panose="020B0606020202030204" pitchFamily="34" charset="0"/>
                        </a:rPr>
                        <a:t>шопырлар</a:t>
                      </a:r>
                      <a:endParaRPr lang="ru-RU" sz="800" b="0" i="0" u="none" strike="noStrike" dirty="0">
                        <a:solidFill>
                          <a:srgbClr val="000000"/>
                        </a:solidFill>
                        <a:effectLst/>
                        <a:latin typeface="Arial Narrow" panose="020B0606020202030204" pitchFamily="34" charset="0"/>
                      </a:endParaRPr>
                    </a:p>
                  </a:txBody>
                  <a:tcPr marL="9525" marR="9525" marT="9525" marB="0" anchor="ctr">
                    <a:lnR w="12700" cap="flat" cmpd="sng" algn="ctr">
                      <a:solidFill>
                        <a:schemeClr val="tx1"/>
                      </a:solidFill>
                      <a:prstDash val="solid"/>
                      <a:round/>
                      <a:headEnd type="none" w="med" len="med"/>
                      <a:tailEnd type="none" w="med" len="med"/>
                    </a:lnR>
                    <a:solidFill>
                      <a:srgbClr val="007F76">
                        <a:alpha val="20000"/>
                      </a:srgbClr>
                    </a:solidFill>
                  </a:tcPr>
                </a:tc>
                <a:tc>
                  <a:txBody>
                    <a:bodyPr/>
                    <a:lstStyle/>
                    <a:p>
                      <a:pPr algn="ctr" fontAlgn="ctr"/>
                      <a:r>
                        <a:rPr lang="ru-RU" sz="800" b="0" i="0" u="none" strike="noStrike">
                          <a:solidFill>
                            <a:srgbClr val="000000"/>
                          </a:solidFill>
                          <a:effectLst/>
                          <a:latin typeface="Arial Narrow" panose="020B0606020202030204" pitchFamily="34" charset="0"/>
                        </a:rPr>
                        <a:t>709</a:t>
                      </a:r>
                    </a:p>
                  </a:txBody>
                  <a:tcPr marL="9525" marR="9525" marT="9525" marB="0" anchor="ctr">
                    <a:lnL w="12700" cap="flat" cmpd="sng" algn="ctr">
                      <a:solidFill>
                        <a:schemeClr val="tx1"/>
                      </a:solidFill>
                      <a:prstDash val="solid"/>
                      <a:round/>
                      <a:headEnd type="none" w="med" len="med"/>
                      <a:tailEnd type="none" w="med" len="med"/>
                    </a:lnL>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195</a:t>
                      </a:r>
                    </a:p>
                  </a:txBody>
                  <a:tcPr marL="9525" marR="9525" marT="9525" marB="0" anchor="c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219</a:t>
                      </a:r>
                    </a:p>
                  </a:txBody>
                  <a:tcPr marL="9525" marR="9525" marT="9525" marB="0" anchor="c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176</a:t>
                      </a:r>
                    </a:p>
                  </a:txBody>
                  <a:tcPr marL="9525" marR="9525" marT="9525" marB="0" anchor="c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119</a:t>
                      </a:r>
                    </a:p>
                  </a:txBody>
                  <a:tcPr marL="9525" marR="9525" marT="9525" marB="0" anchor="ctr">
                    <a:lnR w="12700" cap="flat" cmpd="sng" algn="ctr">
                      <a:solidFill>
                        <a:schemeClr val="tx1"/>
                      </a:solidFill>
                      <a:prstDash val="solid"/>
                      <a:round/>
                      <a:headEnd type="none" w="med" len="med"/>
                      <a:tailEnd type="none" w="med" len="med"/>
                    </a:ln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864</a:t>
                      </a:r>
                    </a:p>
                  </a:txBody>
                  <a:tcPr marL="9525" marR="9525" marT="9525" marB="0" anchor="ctr">
                    <a:lnL w="12700" cap="flat" cmpd="sng" algn="ctr">
                      <a:solidFill>
                        <a:schemeClr val="tx1"/>
                      </a:solidFill>
                      <a:prstDash val="solid"/>
                      <a:round/>
                      <a:headEnd type="none" w="med" len="med"/>
                      <a:tailEnd type="none" w="med" len="med"/>
                    </a:lnL>
                    <a:solidFill>
                      <a:srgbClr val="007F76">
                        <a:alpha val="20000"/>
                      </a:srgbClr>
                    </a:solidFill>
                  </a:tcPr>
                </a:tc>
                <a:tc>
                  <a:txBody>
                    <a:bodyPr/>
                    <a:lstStyle/>
                    <a:p>
                      <a:pPr algn="ctr" fontAlgn="ctr"/>
                      <a:r>
                        <a:rPr lang="ru-RU" sz="800" b="0" i="0" u="none" strike="noStrike">
                          <a:solidFill>
                            <a:srgbClr val="000000"/>
                          </a:solidFill>
                          <a:effectLst/>
                          <a:latin typeface="Arial Narrow" panose="020B0606020202030204" pitchFamily="34" charset="0"/>
                        </a:rPr>
                        <a:t>180</a:t>
                      </a:r>
                    </a:p>
                  </a:txBody>
                  <a:tcPr marL="9525" marR="9525" marT="9525" marB="0" anchor="c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161</a:t>
                      </a:r>
                    </a:p>
                  </a:txBody>
                  <a:tcPr marL="9525" marR="9525" marT="9525" marB="0" anchor="ctr">
                    <a:solidFill>
                      <a:srgbClr val="007F76">
                        <a:alpha val="20000"/>
                      </a:srgbClr>
                    </a:solidFill>
                  </a:tcPr>
                </a:tc>
                <a:tc>
                  <a:txBody>
                    <a:bodyPr/>
                    <a:lstStyle/>
                    <a:p>
                      <a:pPr algn="ctr" fontAlgn="ctr"/>
                      <a:r>
                        <a:rPr lang="ru-RU" sz="800" b="0" i="0" u="none" strike="noStrike">
                          <a:solidFill>
                            <a:srgbClr val="000000"/>
                          </a:solidFill>
                          <a:effectLst/>
                          <a:latin typeface="Arial Narrow" panose="020B0606020202030204" pitchFamily="34" charset="0"/>
                        </a:rPr>
                        <a:t>294</a:t>
                      </a:r>
                    </a:p>
                  </a:txBody>
                  <a:tcPr marL="9525" marR="9525" marT="9525" marB="0" anchor="ctr">
                    <a:solidFill>
                      <a:srgbClr val="007F76">
                        <a:alpha val="20000"/>
                      </a:srgbClr>
                    </a:solidFill>
                  </a:tcPr>
                </a:tc>
                <a:tc>
                  <a:txBody>
                    <a:bodyPr/>
                    <a:lstStyle/>
                    <a:p>
                      <a:pPr algn="ctr" fontAlgn="ctr"/>
                      <a:r>
                        <a:rPr lang="ru-RU" sz="800" b="0" i="0" u="none" strike="noStrike">
                          <a:solidFill>
                            <a:srgbClr val="000000"/>
                          </a:solidFill>
                          <a:effectLst/>
                          <a:latin typeface="Arial Narrow" panose="020B0606020202030204" pitchFamily="34" charset="0"/>
                        </a:rPr>
                        <a:t>229</a:t>
                      </a:r>
                    </a:p>
                  </a:txBody>
                  <a:tcPr marL="9525" marR="9525" marT="9525" marB="0" anchor="ctr">
                    <a:solidFill>
                      <a:srgbClr val="007F76">
                        <a:alpha val="20000"/>
                      </a:srgbClr>
                    </a:solidFill>
                  </a:tcPr>
                </a:tc>
                <a:tc>
                  <a:txBody>
                    <a:bodyPr/>
                    <a:lstStyle/>
                    <a:p>
                      <a:pPr algn="ctr" fontAlgn="ctr"/>
                      <a:r>
                        <a:rPr lang="ru-RU" sz="800" b="0" i="0" u="none" strike="noStrike">
                          <a:solidFill>
                            <a:srgbClr val="000000"/>
                          </a:solidFill>
                          <a:effectLst/>
                          <a:latin typeface="Arial Narrow" panose="020B0606020202030204" pitchFamily="34" charset="0"/>
                        </a:rPr>
                        <a:t>2,4%</a:t>
                      </a:r>
                    </a:p>
                  </a:txBody>
                  <a:tcPr marL="9525" marR="9525" marT="9525" marB="0" anchor="ctr">
                    <a:solidFill>
                      <a:srgbClr val="007F76">
                        <a:alpha val="20000"/>
                      </a:srgbClr>
                    </a:solidFill>
                  </a:tcPr>
                </a:tc>
                <a:extLst>
                  <a:ext uri="{0D108BD9-81ED-4DB2-BD59-A6C34878D82A}">
                    <a16:rowId xmlns:a16="http://schemas.microsoft.com/office/drawing/2014/main" val="4195104307"/>
                  </a:ext>
                </a:extLst>
              </a:tr>
              <a:tr h="144837">
                <a:tc>
                  <a:txBody>
                    <a:bodyPr/>
                    <a:lstStyle/>
                    <a:p>
                      <a:pPr algn="ctr" fontAlgn="b"/>
                      <a:r>
                        <a:rPr lang="ru-RU" sz="800" u="none" strike="noStrike" dirty="0">
                          <a:solidFill>
                            <a:srgbClr val="007F76"/>
                          </a:solidFill>
                          <a:effectLst/>
                          <a:latin typeface="Arial Narrow" panose="020B0606020202030204" pitchFamily="34" charset="0"/>
                        </a:rPr>
                        <a:t>5</a:t>
                      </a:r>
                      <a:endParaRPr lang="en-US" sz="800" b="0" i="0" u="none" strike="noStrike" dirty="0">
                        <a:solidFill>
                          <a:srgbClr val="007F76"/>
                        </a:solidFill>
                        <a:effectLst/>
                        <a:latin typeface="Arial Narrow" panose="020B0606020202030204" pitchFamily="34" charset="0"/>
                      </a:endParaRPr>
                    </a:p>
                  </a:txBody>
                  <a:tcPr marL="9525" marR="9525" marT="0"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9116-0</a:t>
                      </a:r>
                    </a:p>
                  </a:txBody>
                  <a:tcPr marL="9525" marR="9525" marT="9525" marB="0" anchor="ctr">
                    <a:solidFill>
                      <a:schemeClr val="accent6">
                        <a:lumMod val="50000"/>
                        <a:alpha val="1000"/>
                      </a:schemeClr>
                    </a:solidFill>
                  </a:tcPr>
                </a:tc>
                <a:tc>
                  <a:txBody>
                    <a:bodyPr/>
                    <a:lstStyle/>
                    <a:p>
                      <a:pPr marL="72000" algn="l" fontAlgn="ctr"/>
                      <a:r>
                        <a:rPr lang="ru-RU" sz="800" b="0" i="0" u="none" strike="noStrike" dirty="0">
                          <a:solidFill>
                            <a:srgbClr val="000000"/>
                          </a:solidFill>
                          <a:effectLst/>
                          <a:latin typeface="Arial Narrow" panose="020B0606020202030204" pitchFamily="34" charset="0"/>
                        </a:rPr>
                        <a:t>Аула </a:t>
                      </a:r>
                      <a:r>
                        <a:rPr lang="ru-RU" sz="800" b="0" i="0" u="none" strike="noStrike" dirty="0" err="1">
                          <a:solidFill>
                            <a:srgbClr val="000000"/>
                          </a:solidFill>
                          <a:effectLst/>
                          <a:latin typeface="Arial Narrow" panose="020B0606020202030204" pitchFamily="34" charset="0"/>
                        </a:rPr>
                        <a:t>сыпырушылар</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және</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ашық</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аумақтарды</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тазалаушылар</a:t>
                      </a:r>
                      <a:endParaRPr lang="ru-RU" sz="800" b="0" i="0" u="none" strike="noStrike" dirty="0">
                        <a:solidFill>
                          <a:srgbClr val="000000"/>
                        </a:solidFill>
                        <a:effectLst/>
                        <a:latin typeface="Arial Narrow" panose="020B0606020202030204" pitchFamily="34" charset="0"/>
                      </a:endParaRPr>
                    </a:p>
                  </a:txBody>
                  <a:tcPr marL="9525" marR="9525" marT="9525" marB="0" anchor="ctr">
                    <a:lnR w="12700" cap="flat" cmpd="sng" algn="ctr">
                      <a:solidFill>
                        <a:schemeClr val="tx1"/>
                      </a:solidFill>
                      <a:prstDash val="solid"/>
                      <a:round/>
                      <a:headEnd type="none" w="med" len="med"/>
                      <a:tailEnd type="none" w="med" len="med"/>
                    </a:ln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701</a:t>
                      </a:r>
                    </a:p>
                  </a:txBody>
                  <a:tcPr marL="9525" marR="9525" marT="9525" marB="0" anchor="ctr">
                    <a:lnL w="12700" cap="flat" cmpd="sng" algn="ctr">
                      <a:solidFill>
                        <a:schemeClr val="tx1"/>
                      </a:solidFill>
                      <a:prstDash val="solid"/>
                      <a:round/>
                      <a:headEnd type="none" w="med" len="med"/>
                      <a:tailEnd type="none" w="med" len="med"/>
                    </a:lnL>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143</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216</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130</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212</a:t>
                      </a:r>
                    </a:p>
                  </a:txBody>
                  <a:tcPr marL="9525" marR="9525" marT="9525" marB="0" anchor="ctr">
                    <a:lnR w="12700" cap="flat" cmpd="sng" algn="ctr">
                      <a:solidFill>
                        <a:schemeClr val="tx1"/>
                      </a:solidFill>
                      <a:prstDash val="solid"/>
                      <a:round/>
                      <a:headEnd type="none" w="med" len="med"/>
                      <a:tailEnd type="none" w="med" len="med"/>
                    </a:ln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761</a:t>
                      </a:r>
                    </a:p>
                  </a:txBody>
                  <a:tcPr marL="9525" marR="9525" marT="9525" marB="0" anchor="ctr">
                    <a:lnL w="12700" cap="flat" cmpd="sng" algn="ctr">
                      <a:solidFill>
                        <a:schemeClr val="tx1"/>
                      </a:solidFill>
                      <a:prstDash val="solid"/>
                      <a:round/>
                      <a:headEnd type="none" w="med" len="med"/>
                      <a:tailEnd type="none" w="med" len="med"/>
                    </a:lnL>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185</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181</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273</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122</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2,1%</a:t>
                      </a:r>
                    </a:p>
                  </a:txBody>
                  <a:tcPr marL="9525" marR="9525" marT="9525" marB="0" anchor="ctr">
                    <a:solidFill>
                      <a:schemeClr val="accent6">
                        <a:lumMod val="50000"/>
                        <a:alpha val="1000"/>
                      </a:schemeClr>
                    </a:solidFill>
                  </a:tcPr>
                </a:tc>
                <a:extLst>
                  <a:ext uri="{0D108BD9-81ED-4DB2-BD59-A6C34878D82A}">
                    <a16:rowId xmlns:a16="http://schemas.microsoft.com/office/drawing/2014/main" val="2161733166"/>
                  </a:ext>
                </a:extLst>
              </a:tr>
              <a:tr h="144837">
                <a:tc>
                  <a:txBody>
                    <a:bodyPr/>
                    <a:lstStyle/>
                    <a:p>
                      <a:pPr algn="ctr" fontAlgn="b"/>
                      <a:r>
                        <a:rPr lang="ru-RU" sz="800" u="none" strike="noStrike" dirty="0">
                          <a:solidFill>
                            <a:srgbClr val="007F76"/>
                          </a:solidFill>
                          <a:effectLst/>
                          <a:latin typeface="Arial Narrow" panose="020B0606020202030204" pitchFamily="34" charset="0"/>
                        </a:rPr>
                        <a:t>6</a:t>
                      </a:r>
                      <a:endParaRPr lang="en-US" sz="800" b="0" i="0" u="none" strike="noStrike" dirty="0">
                        <a:solidFill>
                          <a:srgbClr val="007F76"/>
                        </a:solidFill>
                        <a:effectLst/>
                        <a:latin typeface="Arial Narrow" panose="020B0606020202030204" pitchFamily="34" charset="0"/>
                      </a:endParaRPr>
                    </a:p>
                  </a:txBody>
                  <a:tcPr marL="9525" marR="9525" marT="0" marB="0" anchor="ctr">
                    <a:solidFill>
                      <a:srgbClr val="007F76">
                        <a:alpha val="20000"/>
                      </a:srgbClr>
                    </a:solidFill>
                  </a:tcPr>
                </a:tc>
                <a:tc>
                  <a:txBody>
                    <a:bodyPr/>
                    <a:lstStyle/>
                    <a:p>
                      <a:pPr algn="ctr" fontAlgn="ctr"/>
                      <a:r>
                        <a:rPr lang="ru-RU" sz="800" b="0" i="0" u="none" strike="noStrike">
                          <a:solidFill>
                            <a:srgbClr val="000000"/>
                          </a:solidFill>
                          <a:effectLst/>
                          <a:latin typeface="Arial Narrow" panose="020B0606020202030204" pitchFamily="34" charset="0"/>
                        </a:rPr>
                        <a:t>3221-0</a:t>
                      </a:r>
                    </a:p>
                  </a:txBody>
                  <a:tcPr marL="9525" marR="9525" marT="9525" marB="0" anchor="ctr">
                    <a:solidFill>
                      <a:srgbClr val="007F76">
                        <a:alpha val="20000"/>
                      </a:srgbClr>
                    </a:solidFill>
                  </a:tcPr>
                </a:tc>
                <a:tc>
                  <a:txBody>
                    <a:bodyPr/>
                    <a:lstStyle/>
                    <a:p>
                      <a:pPr marL="72000" algn="l" fontAlgn="ctr"/>
                      <a:r>
                        <a:rPr lang="ru-RU" sz="800" b="0" i="0" u="none" strike="noStrike" dirty="0" err="1">
                          <a:solidFill>
                            <a:srgbClr val="000000"/>
                          </a:solidFill>
                          <a:effectLst/>
                          <a:latin typeface="Arial Narrow" panose="020B0606020202030204" pitchFamily="34" charset="0"/>
                        </a:rPr>
                        <a:t>Күтім</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жөніндегі</a:t>
                      </a:r>
                      <a:r>
                        <a:rPr lang="ru-RU" sz="800" b="0" i="0" u="none" strike="noStrike" dirty="0">
                          <a:solidFill>
                            <a:srgbClr val="000000"/>
                          </a:solidFill>
                          <a:effectLst/>
                          <a:latin typeface="Arial Narrow" panose="020B0606020202030204" pitchFamily="34" charset="0"/>
                        </a:rPr>
                        <a:t> орта </a:t>
                      </a:r>
                      <a:r>
                        <a:rPr lang="ru-RU" sz="800" b="0" i="0" u="none" strike="noStrike" dirty="0" err="1">
                          <a:solidFill>
                            <a:srgbClr val="000000"/>
                          </a:solidFill>
                          <a:effectLst/>
                          <a:latin typeface="Arial Narrow" panose="020B0606020202030204" pitchFamily="34" charset="0"/>
                        </a:rPr>
                        <a:t>медициналық</a:t>
                      </a:r>
                      <a:r>
                        <a:rPr lang="ru-RU" sz="800" b="0" i="0" u="none" strike="noStrike" dirty="0">
                          <a:solidFill>
                            <a:srgbClr val="000000"/>
                          </a:solidFill>
                          <a:effectLst/>
                          <a:latin typeface="Arial Narrow" panose="020B0606020202030204" pitchFamily="34" charset="0"/>
                        </a:rPr>
                        <a:t> персонал</a:t>
                      </a:r>
                    </a:p>
                  </a:txBody>
                  <a:tcPr marL="9525" marR="9525" marT="9525" marB="0" anchor="ctr">
                    <a:lnR w="12700" cap="flat" cmpd="sng" algn="ctr">
                      <a:solidFill>
                        <a:schemeClr val="tx1"/>
                      </a:solidFill>
                      <a:prstDash val="solid"/>
                      <a:round/>
                      <a:headEnd type="none" w="med" len="med"/>
                      <a:tailEnd type="none" w="med" len="med"/>
                    </a:lnR>
                    <a:solidFill>
                      <a:srgbClr val="007F76">
                        <a:alpha val="20000"/>
                      </a:srgbClr>
                    </a:solidFill>
                  </a:tcPr>
                </a:tc>
                <a:tc>
                  <a:txBody>
                    <a:bodyPr/>
                    <a:lstStyle/>
                    <a:p>
                      <a:pPr algn="ctr" fontAlgn="ctr"/>
                      <a:r>
                        <a:rPr lang="ru-RU" sz="800" b="0" i="0" u="none" strike="noStrike">
                          <a:solidFill>
                            <a:srgbClr val="000000"/>
                          </a:solidFill>
                          <a:effectLst/>
                          <a:latin typeface="Arial Narrow" panose="020B0606020202030204" pitchFamily="34" charset="0"/>
                        </a:rPr>
                        <a:t>655</a:t>
                      </a:r>
                    </a:p>
                  </a:txBody>
                  <a:tcPr marL="9525" marR="9525" marT="9525" marB="0" anchor="ctr">
                    <a:lnL w="12700" cap="flat" cmpd="sng" algn="ctr">
                      <a:solidFill>
                        <a:schemeClr val="tx1"/>
                      </a:solidFill>
                      <a:prstDash val="solid"/>
                      <a:round/>
                      <a:headEnd type="none" w="med" len="med"/>
                      <a:tailEnd type="none" w="med" len="med"/>
                    </a:lnL>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228</a:t>
                      </a:r>
                    </a:p>
                  </a:txBody>
                  <a:tcPr marL="9525" marR="9525" marT="9525" marB="0" anchor="c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167</a:t>
                      </a:r>
                    </a:p>
                  </a:txBody>
                  <a:tcPr marL="9525" marR="9525" marT="9525" marB="0" anchor="c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149</a:t>
                      </a:r>
                    </a:p>
                  </a:txBody>
                  <a:tcPr marL="9525" marR="9525" marT="9525" marB="0" anchor="c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111</a:t>
                      </a:r>
                    </a:p>
                  </a:txBody>
                  <a:tcPr marL="9525" marR="9525" marT="9525" marB="0" anchor="ctr">
                    <a:lnR w="12700" cap="flat" cmpd="sng" algn="ctr">
                      <a:solidFill>
                        <a:schemeClr val="tx1"/>
                      </a:solidFill>
                      <a:prstDash val="solid"/>
                      <a:round/>
                      <a:headEnd type="none" w="med" len="med"/>
                      <a:tailEnd type="none" w="med" len="med"/>
                    </a:ln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715</a:t>
                      </a:r>
                    </a:p>
                  </a:txBody>
                  <a:tcPr marL="9525" marR="9525" marT="9525" marB="0" anchor="ctr">
                    <a:lnL w="12700" cap="flat" cmpd="sng" algn="ctr">
                      <a:solidFill>
                        <a:schemeClr val="tx1"/>
                      </a:solidFill>
                      <a:prstDash val="solid"/>
                      <a:round/>
                      <a:headEnd type="none" w="med" len="med"/>
                      <a:tailEnd type="none" w="med" len="med"/>
                    </a:lnL>
                    <a:solidFill>
                      <a:srgbClr val="007F76">
                        <a:alpha val="20000"/>
                      </a:srgbClr>
                    </a:solidFill>
                  </a:tcPr>
                </a:tc>
                <a:tc>
                  <a:txBody>
                    <a:bodyPr/>
                    <a:lstStyle/>
                    <a:p>
                      <a:pPr algn="ctr" fontAlgn="ctr"/>
                      <a:r>
                        <a:rPr lang="ru-RU" sz="800" b="0" i="0" u="none" strike="noStrike">
                          <a:solidFill>
                            <a:srgbClr val="000000"/>
                          </a:solidFill>
                          <a:effectLst/>
                          <a:latin typeface="Arial Narrow" panose="020B0606020202030204" pitchFamily="34" charset="0"/>
                        </a:rPr>
                        <a:t>218</a:t>
                      </a:r>
                    </a:p>
                  </a:txBody>
                  <a:tcPr marL="9525" marR="9525" marT="9525" marB="0" anchor="c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156</a:t>
                      </a:r>
                    </a:p>
                  </a:txBody>
                  <a:tcPr marL="9525" marR="9525" marT="9525" marB="0" anchor="ctr">
                    <a:solidFill>
                      <a:srgbClr val="007F76">
                        <a:alpha val="20000"/>
                      </a:srgbClr>
                    </a:solidFill>
                  </a:tcPr>
                </a:tc>
                <a:tc>
                  <a:txBody>
                    <a:bodyPr/>
                    <a:lstStyle/>
                    <a:p>
                      <a:pPr algn="ctr" fontAlgn="ctr"/>
                      <a:r>
                        <a:rPr lang="ru-RU" sz="800" b="0" i="0" u="none" strike="noStrike">
                          <a:solidFill>
                            <a:srgbClr val="000000"/>
                          </a:solidFill>
                          <a:effectLst/>
                          <a:latin typeface="Arial Narrow" panose="020B0606020202030204" pitchFamily="34" charset="0"/>
                        </a:rPr>
                        <a:t>156</a:t>
                      </a:r>
                    </a:p>
                  </a:txBody>
                  <a:tcPr marL="9525" marR="9525" marT="9525" marB="0" anchor="ctr">
                    <a:solidFill>
                      <a:srgbClr val="007F76">
                        <a:alpha val="20000"/>
                      </a:srgbClr>
                    </a:solidFill>
                  </a:tcPr>
                </a:tc>
                <a:tc>
                  <a:txBody>
                    <a:bodyPr/>
                    <a:lstStyle/>
                    <a:p>
                      <a:pPr algn="ctr" fontAlgn="ctr"/>
                      <a:r>
                        <a:rPr lang="ru-RU" sz="800" b="0" i="0" u="none" strike="noStrike">
                          <a:solidFill>
                            <a:srgbClr val="000000"/>
                          </a:solidFill>
                          <a:effectLst/>
                          <a:latin typeface="Arial Narrow" panose="020B0606020202030204" pitchFamily="34" charset="0"/>
                        </a:rPr>
                        <a:t>185</a:t>
                      </a:r>
                    </a:p>
                  </a:txBody>
                  <a:tcPr marL="9525" marR="9525" marT="9525" marB="0" anchor="ctr">
                    <a:solidFill>
                      <a:srgbClr val="007F76">
                        <a:alpha val="20000"/>
                      </a:srgbClr>
                    </a:solidFill>
                  </a:tcPr>
                </a:tc>
                <a:tc>
                  <a:txBody>
                    <a:bodyPr/>
                    <a:lstStyle/>
                    <a:p>
                      <a:pPr algn="ctr" fontAlgn="ctr"/>
                      <a:r>
                        <a:rPr lang="ru-RU" sz="800" b="0" i="0" u="none" strike="noStrike">
                          <a:solidFill>
                            <a:srgbClr val="000000"/>
                          </a:solidFill>
                          <a:effectLst/>
                          <a:latin typeface="Arial Narrow" panose="020B0606020202030204" pitchFamily="34" charset="0"/>
                        </a:rPr>
                        <a:t>2,0%</a:t>
                      </a:r>
                    </a:p>
                  </a:txBody>
                  <a:tcPr marL="9525" marR="9525" marT="9525" marB="0" anchor="ctr">
                    <a:solidFill>
                      <a:srgbClr val="007F76">
                        <a:alpha val="20000"/>
                      </a:srgbClr>
                    </a:solidFill>
                  </a:tcPr>
                </a:tc>
                <a:extLst>
                  <a:ext uri="{0D108BD9-81ED-4DB2-BD59-A6C34878D82A}">
                    <a16:rowId xmlns:a16="http://schemas.microsoft.com/office/drawing/2014/main" val="1745570149"/>
                  </a:ext>
                </a:extLst>
              </a:tr>
              <a:tr h="144837">
                <a:tc>
                  <a:txBody>
                    <a:bodyPr/>
                    <a:lstStyle/>
                    <a:p>
                      <a:pPr algn="ctr" fontAlgn="b"/>
                      <a:r>
                        <a:rPr lang="ru-RU" sz="800" u="none" strike="noStrike" dirty="0">
                          <a:solidFill>
                            <a:srgbClr val="007F76"/>
                          </a:solidFill>
                          <a:effectLst/>
                          <a:latin typeface="Arial Narrow" panose="020B0606020202030204" pitchFamily="34" charset="0"/>
                        </a:rPr>
                        <a:t>7</a:t>
                      </a:r>
                      <a:endParaRPr lang="en-US" sz="800" b="0" i="0" u="none" strike="noStrike" dirty="0">
                        <a:solidFill>
                          <a:srgbClr val="007F76"/>
                        </a:solidFill>
                        <a:effectLst/>
                        <a:latin typeface="Arial Narrow" panose="020B0606020202030204" pitchFamily="34" charset="0"/>
                      </a:endParaRPr>
                    </a:p>
                  </a:txBody>
                  <a:tcPr marL="9525" marR="9525" marT="0"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5320-1</a:t>
                      </a:r>
                    </a:p>
                  </a:txBody>
                  <a:tcPr marL="9525" marR="9525" marT="9525" marB="0" anchor="ctr">
                    <a:solidFill>
                      <a:schemeClr val="accent6">
                        <a:lumMod val="50000"/>
                        <a:alpha val="1000"/>
                      </a:schemeClr>
                    </a:solidFill>
                  </a:tcPr>
                </a:tc>
                <a:tc>
                  <a:txBody>
                    <a:bodyPr/>
                    <a:lstStyle/>
                    <a:p>
                      <a:pPr marL="72000" algn="l" fontAlgn="ctr"/>
                      <a:r>
                        <a:rPr lang="ru-RU" sz="800" b="0" i="0" u="none" strike="noStrike" dirty="0" err="1">
                          <a:solidFill>
                            <a:srgbClr val="000000"/>
                          </a:solidFill>
                          <a:effectLst/>
                          <a:latin typeface="Arial Narrow" panose="020B0606020202030204" pitchFamily="34" charset="0"/>
                        </a:rPr>
                        <a:t>Үйден</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басқа</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науқастарға</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күтім</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жасау</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жөніндегі</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жұмыскерлер</a:t>
                      </a:r>
                      <a:endParaRPr lang="ru-RU" sz="800" b="0" i="0" u="none" strike="noStrike" dirty="0">
                        <a:solidFill>
                          <a:srgbClr val="000000"/>
                        </a:solidFill>
                        <a:effectLst/>
                        <a:latin typeface="Arial Narrow" panose="020B0606020202030204" pitchFamily="34" charset="0"/>
                      </a:endParaRPr>
                    </a:p>
                  </a:txBody>
                  <a:tcPr marL="9525" marR="9525" marT="9525" marB="0" anchor="ctr">
                    <a:lnR w="12700" cap="flat" cmpd="sng" algn="ctr">
                      <a:solidFill>
                        <a:schemeClr val="tx1"/>
                      </a:solidFill>
                      <a:prstDash val="solid"/>
                      <a:round/>
                      <a:headEnd type="none" w="med" len="med"/>
                      <a:tailEnd type="none" w="med" len="med"/>
                    </a:ln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485</a:t>
                      </a:r>
                    </a:p>
                  </a:txBody>
                  <a:tcPr marL="9525" marR="9525" marT="9525" marB="0" anchor="ctr">
                    <a:lnL w="12700" cap="flat" cmpd="sng" algn="ctr">
                      <a:solidFill>
                        <a:schemeClr val="tx1"/>
                      </a:solidFill>
                      <a:prstDash val="solid"/>
                      <a:round/>
                      <a:headEnd type="none" w="med" len="med"/>
                      <a:tailEnd type="none" w="med" len="med"/>
                    </a:lnL>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101</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105</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154</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125</a:t>
                      </a:r>
                    </a:p>
                  </a:txBody>
                  <a:tcPr marL="9525" marR="9525" marT="9525" marB="0" anchor="ctr">
                    <a:lnR w="12700" cap="flat" cmpd="sng" algn="ctr">
                      <a:solidFill>
                        <a:schemeClr val="tx1"/>
                      </a:solidFill>
                      <a:prstDash val="solid"/>
                      <a:round/>
                      <a:headEnd type="none" w="med" len="med"/>
                      <a:tailEnd type="none" w="med" len="med"/>
                    </a:ln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715</a:t>
                      </a:r>
                    </a:p>
                  </a:txBody>
                  <a:tcPr marL="9525" marR="9525" marT="9525" marB="0" anchor="ctr">
                    <a:lnL w="12700" cap="flat" cmpd="sng" algn="ctr">
                      <a:solidFill>
                        <a:schemeClr val="tx1"/>
                      </a:solidFill>
                      <a:prstDash val="solid"/>
                      <a:round/>
                      <a:headEnd type="none" w="med" len="med"/>
                      <a:tailEnd type="none" w="med" len="med"/>
                    </a:lnL>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241</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158</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137</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179</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2,0%</a:t>
                      </a:r>
                    </a:p>
                  </a:txBody>
                  <a:tcPr marL="9525" marR="9525" marT="9525" marB="0" anchor="ctr">
                    <a:solidFill>
                      <a:schemeClr val="accent6">
                        <a:lumMod val="50000"/>
                        <a:alpha val="1000"/>
                      </a:schemeClr>
                    </a:solidFill>
                  </a:tcPr>
                </a:tc>
                <a:extLst>
                  <a:ext uri="{0D108BD9-81ED-4DB2-BD59-A6C34878D82A}">
                    <a16:rowId xmlns:a16="http://schemas.microsoft.com/office/drawing/2014/main" val="4097615506"/>
                  </a:ext>
                </a:extLst>
              </a:tr>
              <a:tr h="144837">
                <a:tc>
                  <a:txBody>
                    <a:bodyPr/>
                    <a:lstStyle/>
                    <a:p>
                      <a:pPr algn="ctr" fontAlgn="b"/>
                      <a:r>
                        <a:rPr lang="ru-RU" sz="800" u="none" strike="noStrike" dirty="0">
                          <a:solidFill>
                            <a:srgbClr val="007F76"/>
                          </a:solidFill>
                          <a:effectLst/>
                          <a:latin typeface="Arial Narrow" panose="020B0606020202030204" pitchFamily="34" charset="0"/>
                        </a:rPr>
                        <a:t>8</a:t>
                      </a:r>
                      <a:endParaRPr lang="en-US" sz="800" b="0" i="0" u="none" strike="noStrike" dirty="0">
                        <a:solidFill>
                          <a:srgbClr val="007F76"/>
                        </a:solidFill>
                        <a:effectLst/>
                        <a:latin typeface="Arial Narrow" panose="020B0606020202030204" pitchFamily="34" charset="0"/>
                      </a:endParaRPr>
                    </a:p>
                  </a:txBody>
                  <a:tcPr marL="9525" marR="9525" marT="0" marB="0" anchor="ctr">
                    <a:solidFill>
                      <a:srgbClr val="007F76">
                        <a:alpha val="20000"/>
                      </a:srgbClr>
                    </a:solidFill>
                  </a:tcPr>
                </a:tc>
                <a:tc>
                  <a:txBody>
                    <a:bodyPr/>
                    <a:lstStyle/>
                    <a:p>
                      <a:pPr algn="ctr" fontAlgn="ctr"/>
                      <a:r>
                        <a:rPr lang="ru-RU" sz="800" b="0" i="0" u="none" strike="noStrike">
                          <a:solidFill>
                            <a:srgbClr val="000000"/>
                          </a:solidFill>
                          <a:effectLst/>
                          <a:latin typeface="Arial Narrow" panose="020B0606020202030204" pitchFamily="34" charset="0"/>
                        </a:rPr>
                        <a:t>9629-9</a:t>
                      </a:r>
                    </a:p>
                  </a:txBody>
                  <a:tcPr marL="9525" marR="9525" marT="9525" marB="0" anchor="ctr">
                    <a:solidFill>
                      <a:srgbClr val="007F76">
                        <a:alpha val="20000"/>
                      </a:srgbClr>
                    </a:solidFill>
                  </a:tcPr>
                </a:tc>
                <a:tc>
                  <a:txBody>
                    <a:bodyPr/>
                    <a:lstStyle/>
                    <a:p>
                      <a:pPr marL="72000" algn="l" fontAlgn="ctr"/>
                      <a:r>
                        <a:rPr lang="ru-RU" sz="800" b="0" i="0" u="none" strike="noStrike" dirty="0" err="1">
                          <a:solidFill>
                            <a:srgbClr val="000000"/>
                          </a:solidFill>
                          <a:effectLst/>
                          <a:latin typeface="Arial Narrow" panose="020B0606020202030204" pitchFamily="34" charset="0"/>
                        </a:rPr>
                        <a:t>Біліктілігі</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жоқ</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жұмысшылар</a:t>
                      </a:r>
                      <a:endParaRPr lang="ru-RU" sz="800" b="0" i="0" u="none" strike="noStrike" dirty="0">
                        <a:solidFill>
                          <a:srgbClr val="000000"/>
                        </a:solidFill>
                        <a:effectLst/>
                        <a:latin typeface="Arial Narrow" panose="020B0606020202030204" pitchFamily="34" charset="0"/>
                      </a:endParaRPr>
                    </a:p>
                  </a:txBody>
                  <a:tcPr marL="9525" marR="9525" marT="9525" marB="0" anchor="ctr">
                    <a:lnR w="12700" cap="flat" cmpd="sng" algn="ctr">
                      <a:solidFill>
                        <a:schemeClr val="tx1"/>
                      </a:solidFill>
                      <a:prstDash val="solid"/>
                      <a:round/>
                      <a:headEnd type="none" w="med" len="med"/>
                      <a:tailEnd type="none" w="med" len="med"/>
                    </a:lnR>
                    <a:solidFill>
                      <a:srgbClr val="007F76">
                        <a:alpha val="20000"/>
                      </a:srgbClr>
                    </a:solidFill>
                  </a:tcPr>
                </a:tc>
                <a:tc>
                  <a:txBody>
                    <a:bodyPr/>
                    <a:lstStyle/>
                    <a:p>
                      <a:pPr algn="ctr" fontAlgn="ctr"/>
                      <a:r>
                        <a:rPr lang="ru-RU" sz="800" b="0" i="0" u="none" strike="noStrike">
                          <a:solidFill>
                            <a:srgbClr val="000000"/>
                          </a:solidFill>
                          <a:effectLst/>
                          <a:latin typeface="Arial Narrow" panose="020B0606020202030204" pitchFamily="34" charset="0"/>
                        </a:rPr>
                        <a:t>1 252</a:t>
                      </a:r>
                    </a:p>
                  </a:txBody>
                  <a:tcPr marL="9525" marR="9525" marT="9525" marB="0" anchor="ctr">
                    <a:lnL w="12700" cap="flat" cmpd="sng" algn="ctr">
                      <a:solidFill>
                        <a:schemeClr val="tx1"/>
                      </a:solidFill>
                      <a:prstDash val="solid"/>
                      <a:round/>
                      <a:headEnd type="none" w="med" len="med"/>
                      <a:tailEnd type="none" w="med" len="med"/>
                    </a:lnL>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129</a:t>
                      </a:r>
                    </a:p>
                  </a:txBody>
                  <a:tcPr marL="9525" marR="9525" marT="9525" marB="0" anchor="c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516</a:t>
                      </a:r>
                    </a:p>
                  </a:txBody>
                  <a:tcPr marL="9525" marR="9525" marT="9525" marB="0" anchor="c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340</a:t>
                      </a:r>
                    </a:p>
                  </a:txBody>
                  <a:tcPr marL="9525" marR="9525" marT="9525" marB="0" anchor="c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267</a:t>
                      </a:r>
                    </a:p>
                  </a:txBody>
                  <a:tcPr marL="9525" marR="9525" marT="9525" marB="0" anchor="ctr">
                    <a:lnR w="12700" cap="flat" cmpd="sng" algn="ctr">
                      <a:solidFill>
                        <a:schemeClr val="tx1"/>
                      </a:solidFill>
                      <a:prstDash val="solid"/>
                      <a:round/>
                      <a:headEnd type="none" w="med" len="med"/>
                      <a:tailEnd type="none" w="med" len="med"/>
                    </a:ln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662</a:t>
                      </a:r>
                    </a:p>
                  </a:txBody>
                  <a:tcPr marL="9525" marR="9525" marT="9525" marB="0" anchor="ctr">
                    <a:lnL w="12700" cap="flat" cmpd="sng" algn="ctr">
                      <a:solidFill>
                        <a:schemeClr val="tx1"/>
                      </a:solidFill>
                      <a:prstDash val="solid"/>
                      <a:round/>
                      <a:headEnd type="none" w="med" len="med"/>
                      <a:tailEnd type="none" w="med" len="med"/>
                    </a:lnL>
                    <a:solidFill>
                      <a:srgbClr val="007F76">
                        <a:alpha val="20000"/>
                      </a:srgbClr>
                    </a:solidFill>
                  </a:tcPr>
                </a:tc>
                <a:tc>
                  <a:txBody>
                    <a:bodyPr/>
                    <a:lstStyle/>
                    <a:p>
                      <a:pPr algn="ctr" fontAlgn="ctr"/>
                      <a:r>
                        <a:rPr lang="ru-RU" sz="800" b="0" i="0" u="none" strike="noStrike">
                          <a:solidFill>
                            <a:srgbClr val="000000"/>
                          </a:solidFill>
                          <a:effectLst/>
                          <a:latin typeface="Arial Narrow" panose="020B0606020202030204" pitchFamily="34" charset="0"/>
                        </a:rPr>
                        <a:t>110</a:t>
                      </a:r>
                    </a:p>
                  </a:txBody>
                  <a:tcPr marL="9525" marR="9525" marT="9525" marB="0" anchor="c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78</a:t>
                      </a:r>
                    </a:p>
                  </a:txBody>
                  <a:tcPr marL="9525" marR="9525" marT="9525" marB="0" anchor="ctr">
                    <a:solidFill>
                      <a:srgbClr val="007F76">
                        <a:alpha val="20000"/>
                      </a:srgbClr>
                    </a:solidFill>
                  </a:tcPr>
                </a:tc>
                <a:tc>
                  <a:txBody>
                    <a:bodyPr/>
                    <a:lstStyle/>
                    <a:p>
                      <a:pPr algn="ctr" fontAlgn="ctr"/>
                      <a:r>
                        <a:rPr lang="ru-RU" sz="800" b="0" i="0" u="none" strike="noStrike">
                          <a:solidFill>
                            <a:srgbClr val="000000"/>
                          </a:solidFill>
                          <a:effectLst/>
                          <a:latin typeface="Arial Narrow" panose="020B0606020202030204" pitchFamily="34" charset="0"/>
                        </a:rPr>
                        <a:t>225</a:t>
                      </a:r>
                    </a:p>
                  </a:txBody>
                  <a:tcPr marL="9525" marR="9525" marT="9525" marB="0" anchor="ctr">
                    <a:solidFill>
                      <a:srgbClr val="007F76">
                        <a:alpha val="20000"/>
                      </a:srgbClr>
                    </a:solidFill>
                  </a:tcPr>
                </a:tc>
                <a:tc>
                  <a:txBody>
                    <a:bodyPr/>
                    <a:lstStyle/>
                    <a:p>
                      <a:pPr algn="ctr" fontAlgn="ctr"/>
                      <a:r>
                        <a:rPr lang="ru-RU" sz="800" b="0" i="0" u="none" strike="noStrike">
                          <a:solidFill>
                            <a:srgbClr val="000000"/>
                          </a:solidFill>
                          <a:effectLst/>
                          <a:latin typeface="Arial Narrow" panose="020B0606020202030204" pitchFamily="34" charset="0"/>
                        </a:rPr>
                        <a:t>249</a:t>
                      </a:r>
                    </a:p>
                  </a:txBody>
                  <a:tcPr marL="9525" marR="9525" marT="9525" marB="0" anchor="ctr">
                    <a:solidFill>
                      <a:srgbClr val="007F76">
                        <a:alpha val="20000"/>
                      </a:srgbClr>
                    </a:solidFill>
                  </a:tcPr>
                </a:tc>
                <a:tc>
                  <a:txBody>
                    <a:bodyPr/>
                    <a:lstStyle/>
                    <a:p>
                      <a:pPr algn="ctr" fontAlgn="ctr"/>
                      <a:r>
                        <a:rPr lang="ru-RU" sz="800" b="0" i="0" u="none" strike="noStrike">
                          <a:solidFill>
                            <a:srgbClr val="000000"/>
                          </a:solidFill>
                          <a:effectLst/>
                          <a:latin typeface="Arial Narrow" panose="020B0606020202030204" pitchFamily="34" charset="0"/>
                        </a:rPr>
                        <a:t>1,8%</a:t>
                      </a:r>
                    </a:p>
                  </a:txBody>
                  <a:tcPr marL="9525" marR="9525" marT="9525" marB="0" anchor="ctr">
                    <a:solidFill>
                      <a:srgbClr val="007F76">
                        <a:alpha val="20000"/>
                      </a:srgbClr>
                    </a:solidFill>
                  </a:tcPr>
                </a:tc>
                <a:extLst>
                  <a:ext uri="{0D108BD9-81ED-4DB2-BD59-A6C34878D82A}">
                    <a16:rowId xmlns:a16="http://schemas.microsoft.com/office/drawing/2014/main" val="2737083061"/>
                  </a:ext>
                </a:extLst>
              </a:tr>
              <a:tr h="144837">
                <a:tc>
                  <a:txBody>
                    <a:bodyPr/>
                    <a:lstStyle/>
                    <a:p>
                      <a:pPr algn="ctr" fontAlgn="b"/>
                      <a:r>
                        <a:rPr lang="ru-RU" sz="800" u="none" strike="noStrike" dirty="0">
                          <a:solidFill>
                            <a:srgbClr val="007F76"/>
                          </a:solidFill>
                          <a:effectLst/>
                          <a:latin typeface="Arial Narrow" panose="020B0606020202030204" pitchFamily="34" charset="0"/>
                        </a:rPr>
                        <a:t>9</a:t>
                      </a:r>
                      <a:endParaRPr lang="en-US" sz="800" b="0" i="0" u="none" strike="noStrike" dirty="0">
                        <a:solidFill>
                          <a:srgbClr val="007F76"/>
                        </a:solidFill>
                        <a:effectLst/>
                        <a:latin typeface="Arial Narrow" panose="020B0606020202030204" pitchFamily="34" charset="0"/>
                      </a:endParaRPr>
                    </a:p>
                  </a:txBody>
                  <a:tcPr marL="9525" marR="9525" marT="0"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4224-5</a:t>
                      </a:r>
                    </a:p>
                  </a:txBody>
                  <a:tcPr marL="9525" marR="9525" marT="9525" marB="0" anchor="ctr">
                    <a:solidFill>
                      <a:schemeClr val="accent6">
                        <a:lumMod val="50000"/>
                        <a:alpha val="1000"/>
                      </a:schemeClr>
                    </a:solidFill>
                  </a:tcPr>
                </a:tc>
                <a:tc>
                  <a:txBody>
                    <a:bodyPr/>
                    <a:lstStyle/>
                    <a:p>
                      <a:pPr marL="72000" algn="l" fontAlgn="ctr"/>
                      <a:r>
                        <a:rPr lang="en-US" sz="800" b="0" i="0" u="none" strike="noStrike" dirty="0">
                          <a:solidFill>
                            <a:srgbClr val="000000"/>
                          </a:solidFill>
                          <a:effectLst/>
                          <a:latin typeface="Arial Narrow" panose="020B0606020202030204" pitchFamily="34" charset="0"/>
                        </a:rPr>
                        <a:t>Call-</a:t>
                      </a:r>
                      <a:r>
                        <a:rPr lang="ru-RU" sz="800" b="0" i="0" u="none" strike="noStrike" dirty="0" err="1">
                          <a:solidFill>
                            <a:srgbClr val="000000"/>
                          </a:solidFill>
                          <a:effectLst/>
                          <a:latin typeface="Arial Narrow" panose="020B0606020202030204" pitchFamily="34" charset="0"/>
                        </a:rPr>
                        <a:t>орталықтардың</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қызметшілері</a:t>
                      </a:r>
                      <a:endParaRPr lang="ru-RU" sz="800" b="0" i="0" u="none" strike="noStrike" dirty="0">
                        <a:solidFill>
                          <a:srgbClr val="000000"/>
                        </a:solidFill>
                        <a:effectLst/>
                        <a:latin typeface="Arial Narrow" panose="020B0606020202030204" pitchFamily="34" charset="0"/>
                      </a:endParaRPr>
                    </a:p>
                  </a:txBody>
                  <a:tcPr marL="9525" marR="9525" marT="9525" marB="0" anchor="ctr">
                    <a:lnR w="12700" cap="flat" cmpd="sng" algn="ctr">
                      <a:solidFill>
                        <a:schemeClr val="tx1"/>
                      </a:solidFill>
                      <a:prstDash val="solid"/>
                      <a:round/>
                      <a:headEnd type="none" w="med" len="med"/>
                      <a:tailEnd type="none" w="med" len="med"/>
                    </a:ln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496</a:t>
                      </a:r>
                    </a:p>
                  </a:txBody>
                  <a:tcPr marL="9525" marR="9525" marT="9525" marB="0" anchor="ctr">
                    <a:lnL w="12700" cap="flat" cmpd="sng" algn="ctr">
                      <a:solidFill>
                        <a:schemeClr val="tx1"/>
                      </a:solidFill>
                      <a:prstDash val="solid"/>
                      <a:round/>
                      <a:headEnd type="none" w="med" len="med"/>
                      <a:tailEnd type="none" w="med" len="med"/>
                    </a:lnL>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231</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34</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17</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214</a:t>
                      </a:r>
                    </a:p>
                  </a:txBody>
                  <a:tcPr marL="9525" marR="9525" marT="9525" marB="0" anchor="ctr">
                    <a:lnR w="12700" cap="flat" cmpd="sng" algn="ctr">
                      <a:solidFill>
                        <a:schemeClr val="tx1"/>
                      </a:solidFill>
                      <a:prstDash val="solid"/>
                      <a:round/>
                      <a:headEnd type="none" w="med" len="med"/>
                      <a:tailEnd type="none" w="med" len="med"/>
                    </a:ln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658</a:t>
                      </a:r>
                    </a:p>
                  </a:txBody>
                  <a:tcPr marL="9525" marR="9525" marT="9525" marB="0" anchor="ctr">
                    <a:lnL w="12700" cap="flat" cmpd="sng" algn="ctr">
                      <a:solidFill>
                        <a:schemeClr val="tx1"/>
                      </a:solidFill>
                      <a:prstDash val="solid"/>
                      <a:round/>
                      <a:headEnd type="none" w="med" len="med"/>
                      <a:tailEnd type="none" w="med" len="med"/>
                    </a:lnL>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60</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227</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150</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221</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1,8%</a:t>
                      </a:r>
                    </a:p>
                  </a:txBody>
                  <a:tcPr marL="9525" marR="9525" marT="9525" marB="0" anchor="ctr">
                    <a:solidFill>
                      <a:schemeClr val="accent6">
                        <a:lumMod val="50000"/>
                        <a:alpha val="1000"/>
                      </a:schemeClr>
                    </a:solidFill>
                  </a:tcPr>
                </a:tc>
                <a:extLst>
                  <a:ext uri="{0D108BD9-81ED-4DB2-BD59-A6C34878D82A}">
                    <a16:rowId xmlns:a16="http://schemas.microsoft.com/office/drawing/2014/main" val="1465641651"/>
                  </a:ext>
                </a:extLst>
              </a:tr>
              <a:tr h="144837">
                <a:tc>
                  <a:txBody>
                    <a:bodyPr/>
                    <a:lstStyle/>
                    <a:p>
                      <a:pPr algn="ctr" fontAlgn="b"/>
                      <a:r>
                        <a:rPr lang="ru-RU" sz="800" b="0" i="0" u="none" strike="noStrike" dirty="0">
                          <a:solidFill>
                            <a:srgbClr val="007F76"/>
                          </a:solidFill>
                          <a:effectLst/>
                          <a:latin typeface="Arial Narrow" panose="020B0606020202030204" pitchFamily="34" charset="0"/>
                        </a:rPr>
                        <a:t>10</a:t>
                      </a:r>
                      <a:endParaRPr lang="en-US" sz="800" b="0" i="0" u="none" strike="noStrike" dirty="0">
                        <a:solidFill>
                          <a:srgbClr val="007F76"/>
                        </a:solidFill>
                        <a:effectLst/>
                        <a:latin typeface="Arial Narrow" panose="020B0606020202030204" pitchFamily="34" charset="0"/>
                      </a:endParaRPr>
                    </a:p>
                  </a:txBody>
                  <a:tcPr marL="9525" marR="9525" marT="0" marB="0" anchor="ctr">
                    <a:solidFill>
                      <a:srgbClr val="007F76">
                        <a:alpha val="20000"/>
                      </a:srgbClr>
                    </a:solidFill>
                  </a:tcPr>
                </a:tc>
                <a:tc>
                  <a:txBody>
                    <a:bodyPr/>
                    <a:lstStyle/>
                    <a:p>
                      <a:pPr algn="ctr" fontAlgn="ctr"/>
                      <a:r>
                        <a:rPr lang="ru-RU" sz="800" b="0" i="0" u="none" strike="noStrike">
                          <a:solidFill>
                            <a:srgbClr val="000000"/>
                          </a:solidFill>
                          <a:effectLst/>
                          <a:latin typeface="Arial Narrow" panose="020B0606020202030204" pitchFamily="34" charset="0"/>
                        </a:rPr>
                        <a:t>2350-3</a:t>
                      </a:r>
                    </a:p>
                  </a:txBody>
                  <a:tcPr marL="9525" marR="9525" marT="9525" marB="0" anchor="ctr">
                    <a:solidFill>
                      <a:srgbClr val="007F76">
                        <a:alpha val="20000"/>
                      </a:srgbClr>
                    </a:solidFill>
                  </a:tcPr>
                </a:tc>
                <a:tc>
                  <a:txBody>
                    <a:bodyPr/>
                    <a:lstStyle/>
                    <a:p>
                      <a:pPr marL="72000" algn="l" fontAlgn="ctr"/>
                      <a:r>
                        <a:rPr lang="ru-RU" sz="800" b="0" i="0" u="none" strike="noStrike" dirty="0" err="1">
                          <a:solidFill>
                            <a:srgbClr val="000000"/>
                          </a:solidFill>
                          <a:effectLst/>
                          <a:latin typeface="Arial Narrow" panose="020B0606020202030204" pitchFamily="34" charset="0"/>
                        </a:rPr>
                        <a:t>Қоғамдық</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ғылымдар</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бойынша</a:t>
                      </a:r>
                      <a:r>
                        <a:rPr lang="ru-RU" sz="800" b="0" i="0" u="none" strike="noStrike" dirty="0">
                          <a:solidFill>
                            <a:srgbClr val="000000"/>
                          </a:solidFill>
                          <a:effectLst/>
                          <a:latin typeface="Arial Narrow" panose="020B0606020202030204" pitchFamily="34" charset="0"/>
                        </a:rPr>
                        <a:t> орта </a:t>
                      </a:r>
                      <a:r>
                        <a:rPr lang="ru-RU" sz="800" b="0" i="0" u="none" strike="noStrike" dirty="0" err="1">
                          <a:solidFill>
                            <a:srgbClr val="000000"/>
                          </a:solidFill>
                          <a:effectLst/>
                          <a:latin typeface="Arial Narrow" panose="020B0606020202030204" pitchFamily="34" charset="0"/>
                        </a:rPr>
                        <a:t>мектеп</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мұғалімдері</a:t>
                      </a:r>
                      <a:endParaRPr lang="ru-RU" sz="800" b="0" i="0" u="none" strike="noStrike" dirty="0">
                        <a:solidFill>
                          <a:srgbClr val="000000"/>
                        </a:solidFill>
                        <a:effectLst/>
                        <a:latin typeface="Arial Narrow" panose="020B0606020202030204" pitchFamily="34" charset="0"/>
                      </a:endParaRPr>
                    </a:p>
                  </a:txBody>
                  <a:tcPr marL="9525" marR="9525" marT="9525" marB="0" anchor="ctr">
                    <a:lnR w="12700" cap="flat" cmpd="sng" algn="ctr">
                      <a:solidFill>
                        <a:schemeClr val="tx1"/>
                      </a:solidFill>
                      <a:prstDash val="solid"/>
                      <a:round/>
                      <a:headEnd type="none" w="med" len="med"/>
                      <a:tailEnd type="none" w="med" len="med"/>
                    </a:lnR>
                    <a:solidFill>
                      <a:srgbClr val="007F76">
                        <a:alpha val="20000"/>
                      </a:srgbClr>
                    </a:solidFill>
                  </a:tcPr>
                </a:tc>
                <a:tc>
                  <a:txBody>
                    <a:bodyPr/>
                    <a:lstStyle/>
                    <a:p>
                      <a:pPr algn="ctr" fontAlgn="ctr"/>
                      <a:r>
                        <a:rPr lang="ru-RU" sz="800" b="0" i="0" u="none" strike="noStrike">
                          <a:solidFill>
                            <a:srgbClr val="000000"/>
                          </a:solidFill>
                          <a:effectLst/>
                          <a:latin typeface="Arial Narrow" panose="020B0606020202030204" pitchFamily="34" charset="0"/>
                        </a:rPr>
                        <a:t>568</a:t>
                      </a:r>
                    </a:p>
                  </a:txBody>
                  <a:tcPr marL="9525" marR="9525" marT="9525" marB="0" anchor="ctr">
                    <a:lnL w="12700" cap="flat" cmpd="sng" algn="ctr">
                      <a:solidFill>
                        <a:schemeClr val="tx1"/>
                      </a:solidFill>
                      <a:prstDash val="solid"/>
                      <a:round/>
                      <a:headEnd type="none" w="med" len="med"/>
                      <a:tailEnd type="none" w="med" len="med"/>
                    </a:lnL>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81</a:t>
                      </a:r>
                    </a:p>
                  </a:txBody>
                  <a:tcPr marL="9525" marR="9525" marT="9525" marB="0" anchor="c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119</a:t>
                      </a:r>
                    </a:p>
                  </a:txBody>
                  <a:tcPr marL="9525" marR="9525" marT="9525" marB="0" anchor="c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305</a:t>
                      </a:r>
                    </a:p>
                  </a:txBody>
                  <a:tcPr marL="9525" marR="9525" marT="9525" marB="0" anchor="c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63</a:t>
                      </a:r>
                    </a:p>
                  </a:txBody>
                  <a:tcPr marL="9525" marR="9525" marT="9525" marB="0" anchor="ctr">
                    <a:lnR w="12700" cap="flat" cmpd="sng" algn="ctr">
                      <a:solidFill>
                        <a:schemeClr val="tx1"/>
                      </a:solidFill>
                      <a:prstDash val="solid"/>
                      <a:round/>
                      <a:headEnd type="none" w="med" len="med"/>
                      <a:tailEnd type="none" w="med" len="med"/>
                    </a:ln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637</a:t>
                      </a:r>
                    </a:p>
                  </a:txBody>
                  <a:tcPr marL="9525" marR="9525" marT="9525" marB="0" anchor="ctr">
                    <a:lnL w="12700" cap="flat" cmpd="sng" algn="ctr">
                      <a:solidFill>
                        <a:schemeClr val="tx1"/>
                      </a:solidFill>
                      <a:prstDash val="solid"/>
                      <a:round/>
                      <a:headEnd type="none" w="med" len="med"/>
                      <a:tailEnd type="none" w="med" len="med"/>
                    </a:lnL>
                    <a:solidFill>
                      <a:srgbClr val="007F76">
                        <a:alpha val="20000"/>
                      </a:srgbClr>
                    </a:solidFill>
                  </a:tcPr>
                </a:tc>
                <a:tc>
                  <a:txBody>
                    <a:bodyPr/>
                    <a:lstStyle/>
                    <a:p>
                      <a:pPr algn="ctr" fontAlgn="ctr"/>
                      <a:r>
                        <a:rPr lang="ru-RU" sz="800" b="0" i="0" u="none" strike="noStrike">
                          <a:solidFill>
                            <a:srgbClr val="000000"/>
                          </a:solidFill>
                          <a:effectLst/>
                          <a:latin typeface="Arial Narrow" panose="020B0606020202030204" pitchFamily="34" charset="0"/>
                        </a:rPr>
                        <a:t>61</a:t>
                      </a:r>
                    </a:p>
                  </a:txBody>
                  <a:tcPr marL="9525" marR="9525" marT="9525" marB="0" anchor="c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73</a:t>
                      </a:r>
                    </a:p>
                  </a:txBody>
                  <a:tcPr marL="9525" marR="9525" marT="9525" marB="0" anchor="ctr">
                    <a:solidFill>
                      <a:srgbClr val="007F76">
                        <a:alpha val="20000"/>
                      </a:srgbClr>
                    </a:solidFill>
                  </a:tcPr>
                </a:tc>
                <a:tc>
                  <a:txBody>
                    <a:bodyPr/>
                    <a:lstStyle/>
                    <a:p>
                      <a:pPr algn="ctr" fontAlgn="ctr"/>
                      <a:r>
                        <a:rPr lang="ru-RU" sz="800" b="0" i="0" u="none" strike="noStrike">
                          <a:solidFill>
                            <a:srgbClr val="000000"/>
                          </a:solidFill>
                          <a:effectLst/>
                          <a:latin typeface="Arial Narrow" panose="020B0606020202030204" pitchFamily="34" charset="0"/>
                        </a:rPr>
                        <a:t>105</a:t>
                      </a:r>
                    </a:p>
                  </a:txBody>
                  <a:tcPr marL="9525" marR="9525" marT="9525" marB="0" anchor="ctr">
                    <a:solidFill>
                      <a:srgbClr val="007F76">
                        <a:alpha val="20000"/>
                      </a:srgbClr>
                    </a:solidFill>
                  </a:tcPr>
                </a:tc>
                <a:tc>
                  <a:txBody>
                    <a:bodyPr/>
                    <a:lstStyle/>
                    <a:p>
                      <a:pPr algn="ctr" fontAlgn="ctr"/>
                      <a:r>
                        <a:rPr lang="ru-RU" sz="800" b="0" i="0" u="none" strike="noStrike">
                          <a:solidFill>
                            <a:srgbClr val="000000"/>
                          </a:solidFill>
                          <a:effectLst/>
                          <a:latin typeface="Arial Narrow" panose="020B0606020202030204" pitchFamily="34" charset="0"/>
                        </a:rPr>
                        <a:t>398</a:t>
                      </a:r>
                    </a:p>
                  </a:txBody>
                  <a:tcPr marL="9525" marR="9525" marT="9525" marB="0" anchor="ctr">
                    <a:solidFill>
                      <a:srgbClr val="007F76">
                        <a:alpha val="20000"/>
                      </a:srgbClr>
                    </a:solidFill>
                  </a:tcPr>
                </a:tc>
                <a:tc>
                  <a:txBody>
                    <a:bodyPr/>
                    <a:lstStyle/>
                    <a:p>
                      <a:pPr algn="ctr" fontAlgn="ctr"/>
                      <a:r>
                        <a:rPr lang="ru-RU" sz="800" b="0" i="0" u="none" strike="noStrike">
                          <a:solidFill>
                            <a:srgbClr val="000000"/>
                          </a:solidFill>
                          <a:effectLst/>
                          <a:latin typeface="Arial Narrow" panose="020B0606020202030204" pitchFamily="34" charset="0"/>
                        </a:rPr>
                        <a:t>1,8%</a:t>
                      </a:r>
                    </a:p>
                  </a:txBody>
                  <a:tcPr marL="9525" marR="9525" marT="9525" marB="0" anchor="ctr">
                    <a:solidFill>
                      <a:srgbClr val="007F76">
                        <a:alpha val="20000"/>
                      </a:srgbClr>
                    </a:solidFill>
                  </a:tcPr>
                </a:tc>
                <a:extLst>
                  <a:ext uri="{0D108BD9-81ED-4DB2-BD59-A6C34878D82A}">
                    <a16:rowId xmlns:a16="http://schemas.microsoft.com/office/drawing/2014/main" val="1743389312"/>
                  </a:ext>
                </a:extLst>
              </a:tr>
              <a:tr h="144837">
                <a:tc gridSpan="3">
                  <a:txBody>
                    <a:bodyPr/>
                    <a:lstStyle/>
                    <a:p>
                      <a:pPr algn="ctr" fontAlgn="b"/>
                      <a:r>
                        <a:rPr lang="ru-RU" sz="800" b="1" u="none" strike="noStrike" dirty="0">
                          <a:solidFill>
                            <a:srgbClr val="007F76"/>
                          </a:solidFill>
                          <a:effectLst/>
                          <a:latin typeface="Arial Narrow" panose="020B0606020202030204" pitchFamily="34" charset="0"/>
                        </a:rPr>
                        <a:t>ТОП-10 БОЙЫНША ЖИЫНЫ</a:t>
                      </a:r>
                      <a:endParaRPr lang="ru-RU" sz="800" b="1" i="0" u="none" strike="noStrike" cap="none" dirty="0">
                        <a:solidFill>
                          <a:srgbClr val="007F76"/>
                        </a:solidFill>
                        <a:effectLst/>
                        <a:latin typeface="Arial Narrow" panose="020B0606020202030204" pitchFamily="34" charset="0"/>
                        <a:ea typeface="+mn-ea"/>
                        <a:cs typeface="+mn-cs"/>
                        <a:sym typeface="Arial"/>
                      </a:endParaRPr>
                    </a:p>
                  </a:txBody>
                  <a:tcPr marL="9525" marR="9525" marT="0" marB="0" anchor="ctr">
                    <a:lnR w="12700" cap="flat" cmpd="sng" algn="ctr">
                      <a:solidFill>
                        <a:schemeClr val="tx1"/>
                      </a:solidFill>
                      <a:prstDash val="solid"/>
                      <a:round/>
                      <a:headEnd type="none" w="med" len="med"/>
                      <a:tailEnd type="none" w="med" len="med"/>
                    </a:lnR>
                    <a:lnB w="12700" cap="flat" cmpd="sng" algn="ctr">
                      <a:solidFill>
                        <a:schemeClr val="tx1"/>
                      </a:solidFill>
                      <a:prstDash val="solid"/>
                      <a:round/>
                      <a:headEnd type="none" w="med" len="med"/>
                      <a:tailEnd type="none" w="med" len="med"/>
                    </a:lnB>
                    <a:noFill/>
                  </a:tcPr>
                </a:tc>
                <a:tc hMerge="1">
                  <a:txBody>
                    <a:bodyPr/>
                    <a:lstStyle/>
                    <a:p>
                      <a:pPr algn="ctr" fontAlgn="b"/>
                      <a:r>
                        <a:rPr lang="ru-KZ" sz="800" b="0" i="0" u="none" strike="noStrike" cap="none" dirty="0">
                          <a:solidFill>
                            <a:srgbClr val="007F76"/>
                          </a:solidFill>
                          <a:effectLst/>
                          <a:latin typeface="Arial Narrow" panose="020B0606020202030204" pitchFamily="34" charset="0"/>
                          <a:ea typeface="+mn-ea"/>
                          <a:cs typeface="+mn-cs"/>
                          <a:sym typeface="Arial"/>
                        </a:rPr>
                        <a:t>9112-9</a:t>
                      </a:r>
                    </a:p>
                  </a:txBody>
                  <a:tcPr marL="9525" marR="9525" marT="0" marB="0" anchor="ctr">
                    <a:lnB w="12700" cap="flat" cmpd="sng" algn="ctr">
                      <a:solidFill>
                        <a:schemeClr val="tx1"/>
                      </a:solidFill>
                      <a:prstDash val="solid"/>
                      <a:round/>
                      <a:headEnd type="none" w="med" len="med"/>
                      <a:tailEnd type="none" w="med" len="med"/>
                    </a:lnB>
                    <a:noFill/>
                  </a:tcPr>
                </a:tc>
                <a:tc hMerge="1">
                  <a:txBody>
                    <a:bodyPr/>
                    <a:lstStyle/>
                    <a:p>
                      <a:pPr marL="72000" algn="l" fontAlgn="ctr"/>
                      <a:r>
                        <a:rPr lang="ru-RU" sz="800" b="0" i="0" u="none" strike="noStrike" cap="none" dirty="0">
                          <a:solidFill>
                            <a:srgbClr val="007F76"/>
                          </a:solidFill>
                          <a:effectLst/>
                          <a:latin typeface="Arial Narrow" panose="020B0606020202030204" pitchFamily="34" charset="0"/>
                          <a:ea typeface="+mn-ea"/>
                          <a:cs typeface="+mn-cs"/>
                          <a:sym typeface="Arial"/>
                        </a:rPr>
                        <a:t>Иные уборщики и прислуга в отелях и аналогичных учреждениях</a:t>
                      </a:r>
                    </a:p>
                  </a:txBody>
                  <a:tcPr marL="9525" marR="9525" marT="0" marB="0" anchor="ctr">
                    <a:lnR w="12700" cap="flat" cmpd="sng" algn="ctr">
                      <a:solidFill>
                        <a:schemeClr val="tx1"/>
                      </a:solidFill>
                      <a:prstDash val="solid"/>
                      <a:round/>
                      <a:headEnd type="none" w="med" len="med"/>
                      <a:tailEnd type="none" w="med" len="med"/>
                    </a:lnR>
                    <a:lnB w="12700" cap="flat" cmpd="sng" algn="ctr">
                      <a:solidFill>
                        <a:schemeClr val="tx1"/>
                      </a:solidFill>
                      <a:prstDash val="solid"/>
                      <a:round/>
                      <a:headEnd type="none" w="med" len="med"/>
                      <a:tailEnd type="none" w="med" len="med"/>
                    </a:lnB>
                    <a:noFill/>
                  </a:tcPr>
                </a:tc>
                <a:tc>
                  <a:txBody>
                    <a:bodyPr/>
                    <a:lstStyle/>
                    <a:p>
                      <a:pPr algn="ctr" fontAlgn="ctr"/>
                      <a:r>
                        <a:rPr lang="ru-RU" sz="800" b="1" i="0" u="none" strike="noStrike" dirty="0">
                          <a:solidFill>
                            <a:srgbClr val="000000"/>
                          </a:solidFill>
                          <a:effectLst/>
                          <a:latin typeface="Arial Narrow" panose="020B0606020202030204" pitchFamily="34" charset="0"/>
                        </a:rPr>
                        <a:t>7 970</a:t>
                      </a:r>
                    </a:p>
                  </a:txBody>
                  <a:tcPr marL="9525" marR="9525" marT="9525" marB="0" anchor="ctr">
                    <a:lnL w="12700" cap="flat" cmpd="sng" algn="ctr">
                      <a:solidFill>
                        <a:schemeClr val="tx1"/>
                      </a:solidFill>
                      <a:prstDash val="solid"/>
                      <a:round/>
                      <a:headEnd type="none" w="med" len="med"/>
                      <a:tailEnd type="none" w="med" len="med"/>
                    </a:lnL>
                    <a:lnB w="12700" cap="flat" cmpd="sng" algn="ctr">
                      <a:solidFill>
                        <a:schemeClr val="tx1"/>
                      </a:solidFill>
                      <a:prstDash val="solid"/>
                      <a:round/>
                      <a:headEnd type="none" w="med" len="med"/>
                      <a:tailEnd type="none" w="med" len="med"/>
                    </a:lnB>
                    <a:noFill/>
                  </a:tcPr>
                </a:tc>
                <a:tc>
                  <a:txBody>
                    <a:bodyPr/>
                    <a:lstStyle/>
                    <a:p>
                      <a:pPr algn="ctr" fontAlgn="ctr"/>
                      <a:r>
                        <a:rPr lang="ru-RU" sz="800" b="1" i="0" u="none" strike="noStrike" dirty="0">
                          <a:solidFill>
                            <a:srgbClr val="000000"/>
                          </a:solidFill>
                          <a:effectLst/>
                          <a:latin typeface="Arial Narrow" panose="020B0606020202030204" pitchFamily="34" charset="0"/>
                        </a:rPr>
                        <a:t>1 532</a:t>
                      </a:r>
                    </a:p>
                  </a:txBody>
                  <a:tcPr marL="9525" marR="9525" marT="9525" marB="0" anchor="ctr">
                    <a:lnB w="12700" cap="flat" cmpd="sng" algn="ctr">
                      <a:solidFill>
                        <a:schemeClr val="tx1"/>
                      </a:solidFill>
                      <a:prstDash val="solid"/>
                      <a:round/>
                      <a:headEnd type="none" w="med" len="med"/>
                      <a:tailEnd type="none" w="med" len="med"/>
                    </a:lnB>
                    <a:noFill/>
                  </a:tcPr>
                </a:tc>
                <a:tc>
                  <a:txBody>
                    <a:bodyPr/>
                    <a:lstStyle/>
                    <a:p>
                      <a:pPr algn="ctr" fontAlgn="ctr"/>
                      <a:r>
                        <a:rPr lang="ru-RU" sz="800" b="1" i="0" u="none" strike="noStrike" dirty="0">
                          <a:solidFill>
                            <a:srgbClr val="000000"/>
                          </a:solidFill>
                          <a:effectLst/>
                          <a:latin typeface="Arial Narrow" panose="020B0606020202030204" pitchFamily="34" charset="0"/>
                        </a:rPr>
                        <a:t>2 507</a:t>
                      </a:r>
                    </a:p>
                  </a:txBody>
                  <a:tcPr marL="9525" marR="9525" marT="9525" marB="0" anchor="ctr">
                    <a:lnB w="12700" cap="flat" cmpd="sng" algn="ctr">
                      <a:solidFill>
                        <a:schemeClr val="tx1"/>
                      </a:solidFill>
                      <a:prstDash val="solid"/>
                      <a:round/>
                      <a:headEnd type="none" w="med" len="med"/>
                      <a:tailEnd type="none" w="med" len="med"/>
                    </a:lnB>
                    <a:noFill/>
                  </a:tcPr>
                </a:tc>
                <a:tc>
                  <a:txBody>
                    <a:bodyPr/>
                    <a:lstStyle/>
                    <a:p>
                      <a:pPr algn="ctr" fontAlgn="ctr"/>
                      <a:r>
                        <a:rPr lang="ru-RU" sz="800" b="1" i="0" u="none" strike="noStrike">
                          <a:solidFill>
                            <a:srgbClr val="000000"/>
                          </a:solidFill>
                          <a:effectLst/>
                          <a:latin typeface="Arial Narrow" panose="020B0606020202030204" pitchFamily="34" charset="0"/>
                        </a:rPr>
                        <a:t>2 130</a:t>
                      </a:r>
                    </a:p>
                  </a:txBody>
                  <a:tcPr marL="9525" marR="9525" marT="9525" marB="0" anchor="ctr">
                    <a:lnB w="12700" cap="flat" cmpd="sng" algn="ctr">
                      <a:solidFill>
                        <a:schemeClr val="tx1"/>
                      </a:solidFill>
                      <a:prstDash val="solid"/>
                      <a:round/>
                      <a:headEnd type="none" w="med" len="med"/>
                      <a:tailEnd type="none" w="med" len="med"/>
                    </a:lnB>
                    <a:noFill/>
                  </a:tcPr>
                </a:tc>
                <a:tc>
                  <a:txBody>
                    <a:bodyPr/>
                    <a:lstStyle/>
                    <a:p>
                      <a:pPr algn="ctr" fontAlgn="ctr"/>
                      <a:r>
                        <a:rPr lang="ru-RU" sz="800" b="1" i="0" u="none" strike="noStrike" dirty="0">
                          <a:solidFill>
                            <a:srgbClr val="000000"/>
                          </a:solidFill>
                          <a:effectLst/>
                          <a:latin typeface="Arial Narrow" panose="020B0606020202030204" pitchFamily="34" charset="0"/>
                        </a:rPr>
                        <a:t>1 801</a:t>
                      </a:r>
                    </a:p>
                  </a:txBody>
                  <a:tcPr marL="9525" marR="9525" marT="9525" marB="0" anchor="ctr">
                    <a:lnR w="12700" cap="flat" cmpd="sng" algn="ctr">
                      <a:solidFill>
                        <a:schemeClr val="tx1"/>
                      </a:solidFill>
                      <a:prstDash val="solid"/>
                      <a:round/>
                      <a:headEnd type="none" w="med" len="med"/>
                      <a:tailEnd type="none" w="med" len="med"/>
                    </a:lnR>
                    <a:lnB w="12700" cap="flat" cmpd="sng" algn="ctr">
                      <a:solidFill>
                        <a:schemeClr val="tx1"/>
                      </a:solidFill>
                      <a:prstDash val="solid"/>
                      <a:round/>
                      <a:headEnd type="none" w="med" len="med"/>
                      <a:tailEnd type="none" w="med" len="med"/>
                    </a:lnB>
                    <a:noFill/>
                  </a:tcPr>
                </a:tc>
                <a:tc>
                  <a:txBody>
                    <a:bodyPr/>
                    <a:lstStyle/>
                    <a:p>
                      <a:pPr algn="ctr" fontAlgn="ctr"/>
                      <a:r>
                        <a:rPr lang="ru-RU" sz="800" b="1" i="0" u="none" strike="noStrike">
                          <a:solidFill>
                            <a:srgbClr val="000000"/>
                          </a:solidFill>
                          <a:effectLst/>
                          <a:latin typeface="Arial Narrow" panose="020B0606020202030204" pitchFamily="34" charset="0"/>
                        </a:rPr>
                        <a:t>9 053</a:t>
                      </a:r>
                    </a:p>
                  </a:txBody>
                  <a:tcPr marL="9525" marR="9525" marT="9525" marB="0" anchor="ctr">
                    <a:lnL w="12700" cap="flat" cmpd="sng" algn="ctr">
                      <a:solidFill>
                        <a:schemeClr val="tx1"/>
                      </a:solidFill>
                      <a:prstDash val="solid"/>
                      <a:round/>
                      <a:headEnd type="none" w="med" len="med"/>
                      <a:tailEnd type="none" w="med" len="med"/>
                    </a:lnL>
                    <a:lnB w="12700" cap="flat" cmpd="sng" algn="ctr">
                      <a:solidFill>
                        <a:schemeClr val="tx1"/>
                      </a:solidFill>
                      <a:prstDash val="solid"/>
                      <a:round/>
                      <a:headEnd type="none" w="med" len="med"/>
                      <a:tailEnd type="none" w="med" len="med"/>
                    </a:lnB>
                    <a:noFill/>
                  </a:tcPr>
                </a:tc>
                <a:tc>
                  <a:txBody>
                    <a:bodyPr/>
                    <a:lstStyle/>
                    <a:p>
                      <a:pPr algn="ctr" fontAlgn="ctr"/>
                      <a:r>
                        <a:rPr lang="ru-RU" sz="800" b="1" i="0" u="none" strike="noStrike" dirty="0">
                          <a:solidFill>
                            <a:srgbClr val="000000"/>
                          </a:solidFill>
                          <a:effectLst/>
                          <a:latin typeface="Arial Narrow" panose="020B0606020202030204" pitchFamily="34" charset="0"/>
                        </a:rPr>
                        <a:t>1 655</a:t>
                      </a:r>
                    </a:p>
                  </a:txBody>
                  <a:tcPr marL="9525" marR="9525" marT="9525" marB="0" anchor="ctr">
                    <a:lnB w="12700" cap="flat" cmpd="sng" algn="ctr">
                      <a:solidFill>
                        <a:schemeClr val="tx1"/>
                      </a:solidFill>
                      <a:prstDash val="solid"/>
                      <a:round/>
                      <a:headEnd type="none" w="med" len="med"/>
                      <a:tailEnd type="none" w="med" len="med"/>
                    </a:lnB>
                    <a:noFill/>
                  </a:tcPr>
                </a:tc>
                <a:tc>
                  <a:txBody>
                    <a:bodyPr/>
                    <a:lstStyle/>
                    <a:p>
                      <a:pPr algn="ctr" fontAlgn="ctr"/>
                      <a:r>
                        <a:rPr lang="ru-RU" sz="800" b="1" i="0" u="none" strike="noStrike" dirty="0">
                          <a:solidFill>
                            <a:srgbClr val="000000"/>
                          </a:solidFill>
                          <a:effectLst/>
                          <a:latin typeface="Arial Narrow" panose="020B0606020202030204" pitchFamily="34" charset="0"/>
                        </a:rPr>
                        <a:t>1 839</a:t>
                      </a:r>
                    </a:p>
                  </a:txBody>
                  <a:tcPr marL="9525" marR="9525" marT="9525" marB="0" anchor="ctr">
                    <a:lnB w="12700" cap="flat" cmpd="sng" algn="ctr">
                      <a:solidFill>
                        <a:schemeClr val="tx1"/>
                      </a:solidFill>
                      <a:prstDash val="solid"/>
                      <a:round/>
                      <a:headEnd type="none" w="med" len="med"/>
                      <a:tailEnd type="none" w="med" len="med"/>
                    </a:lnB>
                    <a:noFill/>
                  </a:tcPr>
                </a:tc>
                <a:tc>
                  <a:txBody>
                    <a:bodyPr/>
                    <a:lstStyle/>
                    <a:p>
                      <a:pPr algn="ctr" fontAlgn="ctr"/>
                      <a:r>
                        <a:rPr lang="ru-RU" sz="800" b="1" i="0" u="none" strike="noStrike">
                          <a:solidFill>
                            <a:srgbClr val="000000"/>
                          </a:solidFill>
                          <a:effectLst/>
                          <a:latin typeface="Arial Narrow" panose="020B0606020202030204" pitchFamily="34" charset="0"/>
                        </a:rPr>
                        <a:t>2 870</a:t>
                      </a:r>
                    </a:p>
                  </a:txBody>
                  <a:tcPr marL="9525" marR="9525" marT="9525" marB="0" anchor="ctr">
                    <a:lnB w="12700" cap="flat" cmpd="sng" algn="ctr">
                      <a:solidFill>
                        <a:schemeClr val="tx1"/>
                      </a:solidFill>
                      <a:prstDash val="solid"/>
                      <a:round/>
                      <a:headEnd type="none" w="med" len="med"/>
                      <a:tailEnd type="none" w="med" len="med"/>
                    </a:lnB>
                    <a:noFill/>
                  </a:tcPr>
                </a:tc>
                <a:tc>
                  <a:txBody>
                    <a:bodyPr/>
                    <a:lstStyle/>
                    <a:p>
                      <a:pPr algn="ctr" fontAlgn="ctr"/>
                      <a:r>
                        <a:rPr lang="ru-RU" sz="800" b="1" i="0" u="none" strike="noStrike" dirty="0">
                          <a:solidFill>
                            <a:srgbClr val="000000"/>
                          </a:solidFill>
                          <a:effectLst/>
                          <a:latin typeface="Arial Narrow" panose="020B0606020202030204" pitchFamily="34" charset="0"/>
                        </a:rPr>
                        <a:t>2 689</a:t>
                      </a:r>
                    </a:p>
                  </a:txBody>
                  <a:tcPr marL="9525" marR="9525" marT="9525" marB="0" anchor="ctr">
                    <a:lnB w="12700" cap="flat" cmpd="sng" algn="ctr">
                      <a:solidFill>
                        <a:schemeClr val="tx1"/>
                      </a:solidFill>
                      <a:prstDash val="solid"/>
                      <a:round/>
                      <a:headEnd type="none" w="med" len="med"/>
                      <a:tailEnd type="none" w="med" len="med"/>
                    </a:lnB>
                    <a:noFill/>
                  </a:tcPr>
                </a:tc>
                <a:tc>
                  <a:txBody>
                    <a:bodyPr/>
                    <a:lstStyle/>
                    <a:p>
                      <a:pPr algn="ctr" fontAlgn="ctr"/>
                      <a:r>
                        <a:rPr lang="ru-RU" sz="800" b="1" i="0" u="none" strike="noStrike" dirty="0">
                          <a:solidFill>
                            <a:srgbClr val="000000"/>
                          </a:solidFill>
                          <a:effectLst/>
                          <a:latin typeface="Arial Narrow" panose="020B0606020202030204" pitchFamily="34" charset="0"/>
                        </a:rPr>
                        <a:t>25,2%</a:t>
                      </a:r>
                    </a:p>
                  </a:txBody>
                  <a:tcPr marL="9525" marR="9525" marT="9525" marB="0" anchor="ctr">
                    <a:lnB w="12700"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2390657696"/>
                  </a:ext>
                </a:extLst>
              </a:tr>
              <a:tr h="152142">
                <a:tc gridSpan="14">
                  <a:txBody>
                    <a:bodyPr/>
                    <a:lstStyle/>
                    <a:p>
                      <a:pPr algn="ctr" fontAlgn="b"/>
                      <a:r>
                        <a:rPr lang="ru-RU" sz="900" b="1" i="0" u="none" strike="noStrike" dirty="0">
                          <a:solidFill>
                            <a:schemeClr val="accent3">
                              <a:lumMod val="50000"/>
                            </a:schemeClr>
                          </a:solidFill>
                          <a:effectLst/>
                          <a:latin typeface="Arial Narrow" panose="020B0606020202030204" pitchFamily="34" charset="0"/>
                        </a:rPr>
                        <a:t>ОПТИМИСТІК СЦЕНАРИЙ</a:t>
                      </a:r>
                      <a:endParaRPr lang="en-US" sz="900" b="1" i="0" u="none" strike="noStrike" dirty="0">
                        <a:solidFill>
                          <a:schemeClr val="accent3">
                            <a:lumMod val="50000"/>
                          </a:schemeClr>
                        </a:solidFill>
                        <a:effectLst/>
                        <a:latin typeface="Arial Narrow" panose="020B0606020202030204" pitchFamily="34" charset="0"/>
                      </a:endParaRPr>
                    </a:p>
                  </a:txBody>
                  <a:tcPr marL="9525" marR="9525" marT="0" marB="0" anchor="ct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accent3">
                        <a:lumMod val="50000"/>
                        <a:alpha val="40000"/>
                      </a:schemeClr>
                    </a:solidFill>
                  </a:tcPr>
                </a:tc>
                <a:tc hMerge="1">
                  <a:txBody>
                    <a:bodyPr/>
                    <a:lstStyle/>
                    <a:p>
                      <a:pPr algn="ctr" fontAlgn="b"/>
                      <a:endParaRPr lang="ru-KZ" sz="800" b="0" i="0" u="none" strike="noStrike" cap="none" dirty="0">
                        <a:solidFill>
                          <a:srgbClr val="007F76"/>
                        </a:solidFill>
                        <a:effectLst/>
                        <a:latin typeface="Arial Narrow" panose="020B0606020202030204" pitchFamily="34" charset="0"/>
                        <a:ea typeface="+mn-ea"/>
                        <a:cs typeface="+mn-cs"/>
                        <a:sym typeface="Arial"/>
                      </a:endParaRPr>
                    </a:p>
                  </a:txBody>
                  <a:tcPr marL="9525" marR="9525" marT="0" marB="0" anchor="ct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007F76">
                        <a:alpha val="20000"/>
                      </a:srgbClr>
                    </a:solidFill>
                  </a:tcPr>
                </a:tc>
                <a:tc hMerge="1">
                  <a:txBody>
                    <a:bodyPr/>
                    <a:lstStyle/>
                    <a:p>
                      <a:pPr marL="72000" algn="l" fontAlgn="ctr"/>
                      <a:endParaRPr lang="ru-RU" sz="800" b="0" i="0" u="none" strike="noStrike" cap="none" dirty="0">
                        <a:solidFill>
                          <a:srgbClr val="007F76"/>
                        </a:solidFill>
                        <a:effectLst/>
                        <a:latin typeface="Arial Narrow" panose="020B0606020202030204" pitchFamily="34" charset="0"/>
                        <a:ea typeface="+mn-ea"/>
                        <a:cs typeface="+mn-cs"/>
                        <a:sym typeface="Arial"/>
                      </a:endParaRPr>
                    </a:p>
                  </a:txBody>
                  <a:tcPr marL="9525" marR="9525" marT="0" marB="0" anchor="ctr">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007F76">
                        <a:alpha val="20000"/>
                      </a:srgbClr>
                    </a:solidFill>
                  </a:tcPr>
                </a:tc>
                <a:tc hMerge="1">
                  <a:txBody>
                    <a:bodyPr/>
                    <a:lstStyle/>
                    <a:p>
                      <a:pPr algn="ctr" fontAlgn="b"/>
                      <a:endParaRPr lang="ru-KZ" sz="800" b="0" i="0" u="none" strike="noStrike" cap="none" dirty="0">
                        <a:solidFill>
                          <a:schemeClr val="tx1"/>
                        </a:solidFill>
                        <a:effectLst/>
                        <a:latin typeface="Arial Narrow" panose="020B0606020202030204" pitchFamily="34" charset="0"/>
                        <a:ea typeface="+mn-ea"/>
                        <a:cs typeface="+mn-cs"/>
                        <a:sym typeface="Arial"/>
                      </a:endParaRPr>
                    </a:p>
                  </a:txBody>
                  <a:tcPr marL="9525" marR="9525" marT="0" marB="0" anchor="ctr">
                    <a:lnL w="12700" cap="flat" cmpd="sng" algn="ctr">
                      <a:solidFill>
                        <a:schemeClr val="tx1"/>
                      </a:solidFill>
                      <a:prstDash val="solid"/>
                      <a:round/>
                      <a:headEnd type="none" w="med" len="med"/>
                      <a:tailEnd type="none" w="med" len="med"/>
                    </a:lnL>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50000"/>
                        <a:alpha val="20000"/>
                      </a:schemeClr>
                    </a:solidFill>
                  </a:tcPr>
                </a:tc>
                <a:tc hMerge="1">
                  <a:txBody>
                    <a:bodyPr/>
                    <a:lstStyle/>
                    <a:p>
                      <a:pPr algn="ctr" fontAlgn="b"/>
                      <a:endParaRPr lang="ru-KZ" sz="800" b="0" i="0" u="none" strike="noStrike" cap="none" dirty="0">
                        <a:solidFill>
                          <a:schemeClr val="tx1"/>
                        </a:solidFill>
                        <a:effectLst/>
                        <a:latin typeface="Arial Narrow" panose="020B0606020202030204" pitchFamily="34" charset="0"/>
                        <a:ea typeface="+mn-ea"/>
                        <a:cs typeface="+mn-cs"/>
                        <a:sym typeface="Arial"/>
                      </a:endParaRPr>
                    </a:p>
                  </a:txBody>
                  <a:tcPr marL="9525" marR="9525" marT="0" marB="0" anchor="ct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50000"/>
                        <a:alpha val="20000"/>
                      </a:schemeClr>
                    </a:solidFill>
                  </a:tcPr>
                </a:tc>
                <a:tc hMerge="1">
                  <a:txBody>
                    <a:bodyPr/>
                    <a:lstStyle/>
                    <a:p>
                      <a:pPr algn="ctr" fontAlgn="b"/>
                      <a:endParaRPr lang="ru-KZ" sz="800" b="0" i="0" u="none" strike="noStrike" cap="none" dirty="0">
                        <a:solidFill>
                          <a:schemeClr val="tx1"/>
                        </a:solidFill>
                        <a:effectLst/>
                        <a:latin typeface="Arial Narrow" panose="020B0606020202030204" pitchFamily="34" charset="0"/>
                        <a:ea typeface="+mn-ea"/>
                        <a:cs typeface="+mn-cs"/>
                        <a:sym typeface="Arial"/>
                      </a:endParaRPr>
                    </a:p>
                  </a:txBody>
                  <a:tcPr marL="9525" marR="9525" marT="0" marB="0" anchor="ct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50000"/>
                        <a:alpha val="20000"/>
                      </a:schemeClr>
                    </a:solidFill>
                  </a:tcPr>
                </a:tc>
                <a:tc hMerge="1">
                  <a:txBody>
                    <a:bodyPr/>
                    <a:lstStyle/>
                    <a:p>
                      <a:pPr algn="ctr" fontAlgn="b"/>
                      <a:endParaRPr lang="ru-KZ" sz="800" b="0" i="0" u="none" strike="noStrike" cap="none" dirty="0">
                        <a:solidFill>
                          <a:schemeClr val="tx1"/>
                        </a:solidFill>
                        <a:effectLst/>
                        <a:latin typeface="Arial Narrow" panose="020B0606020202030204" pitchFamily="34" charset="0"/>
                        <a:ea typeface="+mn-ea"/>
                        <a:cs typeface="+mn-cs"/>
                        <a:sym typeface="Arial"/>
                      </a:endParaRPr>
                    </a:p>
                  </a:txBody>
                  <a:tcPr marL="9525" marR="9525" marT="0" marB="0" anchor="ct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50000"/>
                        <a:alpha val="20000"/>
                      </a:schemeClr>
                    </a:solidFill>
                  </a:tcPr>
                </a:tc>
                <a:tc hMerge="1">
                  <a:txBody>
                    <a:bodyPr/>
                    <a:lstStyle/>
                    <a:p>
                      <a:pPr algn="ctr" fontAlgn="b"/>
                      <a:endParaRPr lang="ru-KZ" sz="800" b="0" i="0" u="none" strike="noStrike" cap="none" dirty="0">
                        <a:solidFill>
                          <a:schemeClr val="tx1"/>
                        </a:solidFill>
                        <a:effectLst/>
                        <a:latin typeface="Arial Narrow" panose="020B0606020202030204" pitchFamily="34" charset="0"/>
                        <a:ea typeface="+mn-ea"/>
                        <a:cs typeface="+mn-cs"/>
                        <a:sym typeface="Arial"/>
                      </a:endParaRPr>
                    </a:p>
                  </a:txBody>
                  <a:tcPr marL="9525" marR="9525" marT="0" marB="0" anchor="ctr">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50000"/>
                        <a:alpha val="20000"/>
                      </a:schemeClr>
                    </a:solidFill>
                  </a:tcPr>
                </a:tc>
                <a:tc hMerge="1">
                  <a:txBody>
                    <a:bodyPr/>
                    <a:lstStyle/>
                    <a:p>
                      <a:pPr algn="ctr" fontAlgn="ctr"/>
                      <a:endParaRPr lang="ru-KZ" sz="800" b="0" i="0" u="none" strike="noStrike" cap="none" dirty="0">
                        <a:solidFill>
                          <a:srgbClr val="007F76"/>
                        </a:solidFill>
                        <a:effectLst/>
                        <a:latin typeface="Arial Narrow" panose="020B0606020202030204" pitchFamily="34" charset="0"/>
                        <a:ea typeface="+mn-ea"/>
                        <a:cs typeface="+mn-cs"/>
                        <a:sym typeface="Arial"/>
                      </a:endParaRPr>
                    </a:p>
                  </a:txBody>
                  <a:tcPr marL="9525" marR="9525" marT="0" marB="0" anchor="ctr">
                    <a:lnL w="12700" cap="flat" cmpd="sng" algn="ctr">
                      <a:solidFill>
                        <a:schemeClr val="tx1"/>
                      </a:solidFill>
                      <a:prstDash val="solid"/>
                      <a:round/>
                      <a:headEnd type="none" w="med" len="med"/>
                      <a:tailEnd type="none" w="med" len="med"/>
                    </a:lnL>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007F76">
                        <a:alpha val="20000"/>
                      </a:srgbClr>
                    </a:solidFill>
                  </a:tcPr>
                </a:tc>
                <a:tc hMerge="1">
                  <a:txBody>
                    <a:bodyPr/>
                    <a:lstStyle/>
                    <a:p>
                      <a:pPr algn="ctr" fontAlgn="ctr"/>
                      <a:endParaRPr lang="ru-KZ" sz="800" b="0" i="0" u="none" strike="noStrike" cap="none" dirty="0">
                        <a:solidFill>
                          <a:schemeClr val="tx1"/>
                        </a:solidFill>
                        <a:effectLst/>
                        <a:latin typeface="Arial Narrow" panose="020B0606020202030204" pitchFamily="34" charset="0"/>
                        <a:ea typeface="+mn-ea"/>
                        <a:cs typeface="+mn-cs"/>
                        <a:sym typeface="Arial"/>
                      </a:endParaRPr>
                    </a:p>
                  </a:txBody>
                  <a:tcPr marL="9525" marR="9525" marT="0" marB="0" anchor="ct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50000"/>
                        <a:alpha val="20000"/>
                      </a:schemeClr>
                    </a:solidFill>
                  </a:tcPr>
                </a:tc>
                <a:tc hMerge="1">
                  <a:txBody>
                    <a:bodyPr/>
                    <a:lstStyle/>
                    <a:p>
                      <a:pPr algn="ctr" fontAlgn="ctr"/>
                      <a:endParaRPr lang="ru-KZ" sz="800" b="0" i="0" u="none" strike="noStrike" cap="none" dirty="0">
                        <a:solidFill>
                          <a:srgbClr val="007F76"/>
                        </a:solidFill>
                        <a:effectLst/>
                        <a:latin typeface="Arial Narrow" panose="020B0606020202030204" pitchFamily="34" charset="0"/>
                        <a:ea typeface="+mn-ea"/>
                        <a:cs typeface="+mn-cs"/>
                        <a:sym typeface="Arial"/>
                      </a:endParaRPr>
                    </a:p>
                  </a:txBody>
                  <a:tcPr marL="9525" marR="9525" marT="0" marB="0" anchor="ct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007F76">
                        <a:alpha val="20000"/>
                      </a:srgbClr>
                    </a:solidFill>
                  </a:tcPr>
                </a:tc>
                <a:tc hMerge="1">
                  <a:txBody>
                    <a:bodyPr/>
                    <a:lstStyle/>
                    <a:p>
                      <a:pPr algn="ctr" fontAlgn="ctr"/>
                      <a:endParaRPr lang="ru-KZ" sz="800" b="0" i="0" u="none" strike="noStrike" cap="none" dirty="0">
                        <a:solidFill>
                          <a:srgbClr val="007F76"/>
                        </a:solidFill>
                        <a:effectLst/>
                        <a:latin typeface="Arial Narrow" panose="020B0606020202030204" pitchFamily="34" charset="0"/>
                        <a:ea typeface="+mn-ea"/>
                        <a:cs typeface="+mn-cs"/>
                        <a:sym typeface="Arial"/>
                      </a:endParaRPr>
                    </a:p>
                  </a:txBody>
                  <a:tcPr marL="9525" marR="9525" marT="0" marB="0" anchor="ct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007F76">
                        <a:alpha val="20000"/>
                      </a:srgbClr>
                    </a:solidFill>
                  </a:tcPr>
                </a:tc>
                <a:tc hMerge="1">
                  <a:txBody>
                    <a:bodyPr/>
                    <a:lstStyle/>
                    <a:p>
                      <a:pPr algn="ctr" fontAlgn="ctr"/>
                      <a:endParaRPr lang="ru-KZ" sz="800" b="0" i="0" u="none" strike="noStrike" cap="none" dirty="0">
                        <a:solidFill>
                          <a:srgbClr val="007F76"/>
                        </a:solidFill>
                        <a:effectLst/>
                        <a:latin typeface="Arial Narrow" panose="020B0606020202030204" pitchFamily="34" charset="0"/>
                        <a:ea typeface="+mn-ea"/>
                        <a:cs typeface="+mn-cs"/>
                        <a:sym typeface="Arial"/>
                      </a:endParaRPr>
                    </a:p>
                  </a:txBody>
                  <a:tcPr marL="9525" marR="9525" marT="0" marB="0" anchor="ct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007F76">
                        <a:alpha val="20000"/>
                      </a:srgbClr>
                    </a:solidFill>
                  </a:tcPr>
                </a:tc>
                <a:tc hMerge="1">
                  <a:txBody>
                    <a:bodyPr/>
                    <a:lstStyle/>
                    <a:p>
                      <a:pPr algn="ctr" fontAlgn="ctr"/>
                      <a:endParaRPr lang="ru-KZ" sz="800" b="0" i="0" u="none" strike="noStrike" cap="none" dirty="0">
                        <a:solidFill>
                          <a:srgbClr val="007F76"/>
                        </a:solidFill>
                        <a:effectLst/>
                        <a:latin typeface="Arial Narrow" panose="020B0606020202030204" pitchFamily="34" charset="0"/>
                        <a:ea typeface="+mn-ea"/>
                        <a:cs typeface="+mn-cs"/>
                        <a:sym typeface="Arial"/>
                      </a:endParaRPr>
                    </a:p>
                  </a:txBody>
                  <a:tcPr marL="9525" marR="9525" marT="0" marB="0" anchor="ct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007F76">
                        <a:alpha val="20000"/>
                      </a:srgbClr>
                    </a:solidFill>
                  </a:tcPr>
                </a:tc>
                <a:extLst>
                  <a:ext uri="{0D108BD9-81ED-4DB2-BD59-A6C34878D82A}">
                    <a16:rowId xmlns:a16="http://schemas.microsoft.com/office/drawing/2014/main" val="3962794852"/>
                  </a:ext>
                </a:extLst>
              </a:tr>
              <a:tr h="144837">
                <a:tc>
                  <a:txBody>
                    <a:bodyPr/>
                    <a:lstStyle/>
                    <a:p>
                      <a:pPr algn="ctr" fontAlgn="b"/>
                      <a:r>
                        <a:rPr lang="ru-RU" sz="800" u="none" strike="noStrike" dirty="0">
                          <a:solidFill>
                            <a:schemeClr val="accent3">
                              <a:lumMod val="50000"/>
                            </a:schemeClr>
                          </a:solidFill>
                          <a:effectLst/>
                          <a:latin typeface="Arial Narrow" panose="020B0606020202030204" pitchFamily="34" charset="0"/>
                        </a:rPr>
                        <a:t>1</a:t>
                      </a:r>
                      <a:endParaRPr lang="en-US" sz="800" b="0" i="0" u="none" strike="noStrike" dirty="0">
                        <a:solidFill>
                          <a:schemeClr val="accent3">
                            <a:lumMod val="50000"/>
                          </a:schemeClr>
                        </a:solidFill>
                        <a:effectLst/>
                        <a:latin typeface="Arial Narrow" panose="020B0606020202030204" pitchFamily="34" charset="0"/>
                      </a:endParaRPr>
                    </a:p>
                  </a:txBody>
                  <a:tcPr marL="9525" marR="9525" marT="0" marB="0" anchor="ctr">
                    <a:lnT w="12700" cap="flat" cmpd="sng" algn="ctr">
                      <a:solidFill>
                        <a:schemeClr val="tx1"/>
                      </a:solidFill>
                      <a:prstDash val="solid"/>
                      <a:round/>
                      <a:headEnd type="none" w="med" len="med"/>
                      <a:tailEnd type="none" w="med" len="med"/>
                    </a:lnT>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9629-7</a:t>
                      </a:r>
                    </a:p>
                  </a:txBody>
                  <a:tcPr marL="9525" marR="9525" marT="9525" marB="0" anchor="ctr">
                    <a:lnT w="12700" cap="flat" cmpd="sng" algn="ctr">
                      <a:solidFill>
                        <a:schemeClr val="tx1"/>
                      </a:solidFill>
                      <a:prstDash val="solid"/>
                      <a:round/>
                      <a:headEnd type="none" w="med" len="med"/>
                      <a:tailEnd type="none" w="med" len="med"/>
                    </a:lnT>
                    <a:solidFill>
                      <a:schemeClr val="accent6">
                        <a:lumMod val="50000"/>
                        <a:alpha val="1000"/>
                      </a:schemeClr>
                    </a:solidFill>
                  </a:tcPr>
                </a:tc>
                <a:tc>
                  <a:txBody>
                    <a:bodyPr/>
                    <a:lstStyle/>
                    <a:p>
                      <a:pPr marL="72000" algn="l" fontAlgn="ctr"/>
                      <a:r>
                        <a:rPr lang="ru-RU" sz="800" b="0" i="0" u="none" strike="noStrike" dirty="0" err="1">
                          <a:solidFill>
                            <a:srgbClr val="000000"/>
                          </a:solidFill>
                          <a:effectLst/>
                          <a:latin typeface="Arial Narrow" panose="020B0606020202030204" pitchFamily="34" charset="0"/>
                        </a:rPr>
                        <a:t>Әртүрлі</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жұмысты</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атқарушылар</a:t>
                      </a:r>
                      <a:endParaRPr lang="ru-RU" sz="800" b="0" i="0" u="none" strike="noStrike" dirty="0">
                        <a:solidFill>
                          <a:srgbClr val="000000"/>
                        </a:solidFill>
                        <a:effectLst/>
                        <a:latin typeface="Arial Narrow" panose="020B0606020202030204" pitchFamily="34" charset="0"/>
                      </a:endParaRPr>
                    </a:p>
                  </a:txBody>
                  <a:tcPr marL="9525" marR="9525" marT="9525" marB="0" anchor="ctr">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1 783</a:t>
                      </a:r>
                    </a:p>
                  </a:txBody>
                  <a:tcPr marL="9525" marR="9525" marT="9525" marB="0" anchor="ctr">
                    <a:lnL w="12700" cap="flat" cmpd="sng" algn="ctr">
                      <a:solidFill>
                        <a:schemeClr val="tx1"/>
                      </a:solidFill>
                      <a:prstDash val="solid"/>
                      <a:round/>
                      <a:headEnd type="none" w="med" len="med"/>
                      <a:tailEnd type="none" w="med" len="med"/>
                    </a:lnL>
                    <a:lnT w="12700" cap="flat" cmpd="sng" algn="ctr">
                      <a:solidFill>
                        <a:schemeClr val="tx1"/>
                      </a:solidFill>
                      <a:prstDash val="solid"/>
                      <a:round/>
                      <a:headEnd type="none" w="med" len="med"/>
                      <a:tailEnd type="none" w="med" len="med"/>
                    </a:lnT>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164</a:t>
                      </a:r>
                    </a:p>
                  </a:txBody>
                  <a:tcPr marL="9525" marR="9525" marT="9525" marB="0" anchor="ctr">
                    <a:lnT w="12700" cap="flat" cmpd="sng" algn="ctr">
                      <a:solidFill>
                        <a:schemeClr val="tx1"/>
                      </a:solidFill>
                      <a:prstDash val="solid"/>
                      <a:round/>
                      <a:headEnd type="none" w="med" len="med"/>
                      <a:tailEnd type="none" w="med" len="med"/>
                    </a:lnT>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641</a:t>
                      </a:r>
                    </a:p>
                  </a:txBody>
                  <a:tcPr marL="9525" marR="9525" marT="9525" marB="0" anchor="ctr">
                    <a:lnT w="12700" cap="flat" cmpd="sng" algn="ctr">
                      <a:solidFill>
                        <a:schemeClr val="tx1"/>
                      </a:solidFill>
                      <a:prstDash val="solid"/>
                      <a:round/>
                      <a:headEnd type="none" w="med" len="med"/>
                      <a:tailEnd type="none" w="med" len="med"/>
                    </a:lnT>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556</a:t>
                      </a:r>
                    </a:p>
                  </a:txBody>
                  <a:tcPr marL="9525" marR="9525" marT="9525" marB="0" anchor="ctr">
                    <a:lnT w="12700" cap="flat" cmpd="sng" algn="ctr">
                      <a:solidFill>
                        <a:schemeClr val="tx1"/>
                      </a:solidFill>
                      <a:prstDash val="solid"/>
                      <a:round/>
                      <a:headEnd type="none" w="med" len="med"/>
                      <a:tailEnd type="none" w="med" len="med"/>
                    </a:lnT>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422</a:t>
                      </a:r>
                    </a:p>
                  </a:txBody>
                  <a:tcPr marL="9525" marR="9525" marT="9525" marB="0" anchor="ctr">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2 230</a:t>
                      </a:r>
                    </a:p>
                  </a:txBody>
                  <a:tcPr marL="9525" marR="9525" marT="9525" marB="0" anchor="ctr">
                    <a:lnL w="12700" cap="flat" cmpd="sng" algn="ctr">
                      <a:solidFill>
                        <a:schemeClr val="tx1"/>
                      </a:solidFill>
                      <a:prstDash val="solid"/>
                      <a:round/>
                      <a:headEnd type="none" w="med" len="med"/>
                      <a:tailEnd type="none" w="med" len="med"/>
                    </a:lnL>
                    <a:lnT w="12700" cap="flat" cmpd="sng" algn="ctr">
                      <a:solidFill>
                        <a:schemeClr val="tx1"/>
                      </a:solidFill>
                      <a:prstDash val="solid"/>
                      <a:round/>
                      <a:headEnd type="none" w="med" len="med"/>
                      <a:tailEnd type="none" w="med" len="med"/>
                    </a:lnT>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224</a:t>
                      </a:r>
                    </a:p>
                  </a:txBody>
                  <a:tcPr marL="9525" marR="9525" marT="9525" marB="0" anchor="ctr">
                    <a:lnT w="12700" cap="flat" cmpd="sng" algn="ctr">
                      <a:solidFill>
                        <a:schemeClr val="tx1"/>
                      </a:solidFill>
                      <a:prstDash val="solid"/>
                      <a:round/>
                      <a:headEnd type="none" w="med" len="med"/>
                      <a:tailEnd type="none" w="med" len="med"/>
                    </a:lnT>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515</a:t>
                      </a:r>
                    </a:p>
                  </a:txBody>
                  <a:tcPr marL="9525" marR="9525" marT="9525" marB="0" anchor="ctr">
                    <a:lnT w="12700" cap="flat" cmpd="sng" algn="ctr">
                      <a:solidFill>
                        <a:schemeClr val="tx1"/>
                      </a:solidFill>
                      <a:prstDash val="solid"/>
                      <a:round/>
                      <a:headEnd type="none" w="med" len="med"/>
                      <a:tailEnd type="none" w="med" len="med"/>
                    </a:lnT>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776</a:t>
                      </a:r>
                    </a:p>
                  </a:txBody>
                  <a:tcPr marL="9525" marR="9525" marT="9525" marB="0" anchor="ctr">
                    <a:lnT w="12700" cap="flat" cmpd="sng" algn="ctr">
                      <a:solidFill>
                        <a:schemeClr val="tx1"/>
                      </a:solidFill>
                      <a:prstDash val="solid"/>
                      <a:round/>
                      <a:headEnd type="none" w="med" len="med"/>
                      <a:tailEnd type="none" w="med" len="med"/>
                    </a:lnT>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715</a:t>
                      </a:r>
                    </a:p>
                  </a:txBody>
                  <a:tcPr marL="9525" marR="9525" marT="9525" marB="0" anchor="ctr">
                    <a:lnT w="12700" cap="flat" cmpd="sng" algn="ctr">
                      <a:solidFill>
                        <a:schemeClr val="tx1"/>
                      </a:solidFill>
                      <a:prstDash val="solid"/>
                      <a:round/>
                      <a:headEnd type="none" w="med" len="med"/>
                      <a:tailEnd type="none" w="med" len="med"/>
                    </a:lnT>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6,3%</a:t>
                      </a:r>
                    </a:p>
                  </a:txBody>
                  <a:tcPr marL="9525" marR="9525" marT="9525" marB="0" anchor="ctr">
                    <a:lnT w="12700" cap="flat" cmpd="sng" algn="ctr">
                      <a:solidFill>
                        <a:schemeClr val="tx1"/>
                      </a:solidFill>
                      <a:prstDash val="solid"/>
                      <a:round/>
                      <a:headEnd type="none" w="med" len="med"/>
                      <a:tailEnd type="none" w="med" len="med"/>
                    </a:lnT>
                    <a:solidFill>
                      <a:schemeClr val="accent6">
                        <a:lumMod val="50000"/>
                        <a:alpha val="1000"/>
                      </a:schemeClr>
                    </a:solidFill>
                  </a:tcPr>
                </a:tc>
                <a:extLst>
                  <a:ext uri="{0D108BD9-81ED-4DB2-BD59-A6C34878D82A}">
                    <a16:rowId xmlns:a16="http://schemas.microsoft.com/office/drawing/2014/main" val="1781471339"/>
                  </a:ext>
                </a:extLst>
              </a:tr>
              <a:tr h="144837">
                <a:tc>
                  <a:txBody>
                    <a:bodyPr/>
                    <a:lstStyle/>
                    <a:p>
                      <a:pPr algn="ctr" fontAlgn="b"/>
                      <a:r>
                        <a:rPr lang="ru-RU" sz="800" b="0" i="0" u="none" strike="noStrike" dirty="0">
                          <a:solidFill>
                            <a:schemeClr val="accent3">
                              <a:lumMod val="50000"/>
                            </a:schemeClr>
                          </a:solidFill>
                          <a:effectLst/>
                          <a:latin typeface="Arial Narrow" panose="020B0606020202030204" pitchFamily="34" charset="0"/>
                        </a:rPr>
                        <a:t>2</a:t>
                      </a:r>
                      <a:endParaRPr lang="en-US" sz="800" b="0" i="0" u="none" strike="noStrike" dirty="0">
                        <a:solidFill>
                          <a:schemeClr val="accent3">
                            <a:lumMod val="50000"/>
                          </a:schemeClr>
                        </a:solidFill>
                        <a:effectLst/>
                        <a:latin typeface="Arial Narrow" panose="020B0606020202030204" pitchFamily="34" charset="0"/>
                      </a:endParaRPr>
                    </a:p>
                  </a:txBody>
                  <a:tcPr marL="9525" marR="9525" marT="0" marB="0" anchor="ctr">
                    <a:solidFill>
                      <a:schemeClr val="accent3">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7413-2</a:t>
                      </a:r>
                    </a:p>
                  </a:txBody>
                  <a:tcPr marL="9525" marR="9525" marT="9525" marB="0" anchor="ctr">
                    <a:solidFill>
                      <a:schemeClr val="accent3">
                        <a:lumMod val="50000"/>
                        <a:alpha val="20000"/>
                      </a:schemeClr>
                    </a:solidFill>
                  </a:tcPr>
                </a:tc>
                <a:tc>
                  <a:txBody>
                    <a:bodyPr/>
                    <a:lstStyle/>
                    <a:p>
                      <a:pPr marL="72000" algn="l" fontAlgn="ctr"/>
                      <a:r>
                        <a:rPr lang="ru-RU" sz="800" b="0" i="0" u="none" strike="noStrike" dirty="0" err="1">
                          <a:solidFill>
                            <a:srgbClr val="000000"/>
                          </a:solidFill>
                          <a:effectLst/>
                          <a:latin typeface="Arial Narrow" panose="020B0606020202030204" pitchFamily="34" charset="0"/>
                        </a:rPr>
                        <a:t>Жоғары</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вольтты</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электр</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тізбектері</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бойынша</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жөндеушілер</a:t>
                      </a:r>
                      <a:r>
                        <a:rPr lang="ru-RU" sz="800" b="0" i="0" u="none" strike="noStrike" dirty="0">
                          <a:solidFill>
                            <a:srgbClr val="000000"/>
                          </a:solidFill>
                          <a:effectLst/>
                          <a:latin typeface="Arial Narrow" panose="020B0606020202030204" pitchFamily="34" charset="0"/>
                        </a:rPr>
                        <a:t> ж/е </a:t>
                      </a:r>
                      <a:r>
                        <a:rPr lang="ru-RU" sz="800" b="0" i="0" u="none" strike="noStrike" dirty="0" err="1">
                          <a:solidFill>
                            <a:srgbClr val="000000"/>
                          </a:solidFill>
                          <a:effectLst/>
                          <a:latin typeface="Arial Narrow" panose="020B0606020202030204" pitchFamily="34" charset="0"/>
                        </a:rPr>
                        <a:t>электрмонтерлер</a:t>
                      </a:r>
                      <a:endParaRPr lang="ru-RU" sz="800" b="0" i="0" u="none" strike="noStrike" dirty="0">
                        <a:solidFill>
                          <a:srgbClr val="000000"/>
                        </a:solidFill>
                        <a:effectLst/>
                        <a:latin typeface="Arial Narrow" panose="020B0606020202030204" pitchFamily="34" charset="0"/>
                      </a:endParaRPr>
                    </a:p>
                  </a:txBody>
                  <a:tcPr marL="9525" marR="9525" marT="9525" marB="0" anchor="ctr">
                    <a:lnR w="12700" cap="flat" cmpd="sng" algn="ctr">
                      <a:solidFill>
                        <a:schemeClr val="tx1"/>
                      </a:solidFill>
                      <a:prstDash val="solid"/>
                      <a:round/>
                      <a:headEnd type="none" w="med" len="med"/>
                      <a:tailEnd type="none" w="med" len="med"/>
                    </a:lnR>
                    <a:solidFill>
                      <a:schemeClr val="accent3">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680</a:t>
                      </a:r>
                    </a:p>
                  </a:txBody>
                  <a:tcPr marL="9525" marR="9525" marT="9525" marB="0" anchor="ctr">
                    <a:lnL w="12700" cap="flat" cmpd="sng" algn="ctr">
                      <a:solidFill>
                        <a:schemeClr val="tx1"/>
                      </a:solidFill>
                      <a:prstDash val="solid"/>
                      <a:round/>
                      <a:headEnd type="none" w="med" len="med"/>
                      <a:tailEnd type="none" w="med" len="med"/>
                    </a:lnL>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154</a:t>
                      </a:r>
                    </a:p>
                  </a:txBody>
                  <a:tcPr marL="9525" marR="9525" marT="9525" marB="0" anchor="c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197</a:t>
                      </a:r>
                    </a:p>
                  </a:txBody>
                  <a:tcPr marL="9525" marR="9525" marT="9525" marB="0" anchor="c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173</a:t>
                      </a:r>
                    </a:p>
                  </a:txBody>
                  <a:tcPr marL="9525" marR="9525" marT="9525" marB="0" anchor="c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156</a:t>
                      </a:r>
                    </a:p>
                  </a:txBody>
                  <a:tcPr marL="9525" marR="9525" marT="9525" marB="0" anchor="ctr">
                    <a:lnR w="12700" cap="flat" cmpd="sng" algn="ctr">
                      <a:solidFill>
                        <a:schemeClr val="tx1"/>
                      </a:solidFill>
                      <a:prstDash val="solid"/>
                      <a:round/>
                      <a:headEnd type="none" w="med" len="med"/>
                      <a:tailEnd type="none" w="med" len="med"/>
                    </a:ln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943</a:t>
                      </a:r>
                    </a:p>
                  </a:txBody>
                  <a:tcPr marL="9525" marR="9525" marT="9525" marB="0" anchor="ctr">
                    <a:lnL w="12700" cap="flat" cmpd="sng" algn="ctr">
                      <a:solidFill>
                        <a:schemeClr val="tx1"/>
                      </a:solidFill>
                      <a:prstDash val="solid"/>
                      <a:round/>
                      <a:headEnd type="none" w="med" len="med"/>
                      <a:tailEnd type="none" w="med" len="med"/>
                    </a:lnL>
                    <a:solidFill>
                      <a:schemeClr val="accent3">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230</a:t>
                      </a:r>
                    </a:p>
                  </a:txBody>
                  <a:tcPr marL="9525" marR="9525" marT="9525" marB="0" anchor="c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223</a:t>
                      </a:r>
                    </a:p>
                  </a:txBody>
                  <a:tcPr marL="9525" marR="9525" marT="9525" marB="0" anchor="ctr">
                    <a:solidFill>
                      <a:schemeClr val="accent3">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243</a:t>
                      </a:r>
                    </a:p>
                  </a:txBody>
                  <a:tcPr marL="9525" marR="9525" marT="9525" marB="0" anchor="ctr">
                    <a:solidFill>
                      <a:schemeClr val="accent3">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247</a:t>
                      </a:r>
                    </a:p>
                  </a:txBody>
                  <a:tcPr marL="9525" marR="9525" marT="9525" marB="0" anchor="ctr">
                    <a:solidFill>
                      <a:schemeClr val="accent3">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2,6%</a:t>
                      </a:r>
                    </a:p>
                  </a:txBody>
                  <a:tcPr marL="9525" marR="9525" marT="9525" marB="0" anchor="ctr">
                    <a:solidFill>
                      <a:schemeClr val="accent3">
                        <a:lumMod val="50000"/>
                        <a:alpha val="20000"/>
                      </a:schemeClr>
                    </a:solidFill>
                  </a:tcPr>
                </a:tc>
                <a:extLst>
                  <a:ext uri="{0D108BD9-81ED-4DB2-BD59-A6C34878D82A}">
                    <a16:rowId xmlns:a16="http://schemas.microsoft.com/office/drawing/2014/main" val="4251926215"/>
                  </a:ext>
                </a:extLst>
              </a:tr>
              <a:tr h="144837">
                <a:tc>
                  <a:txBody>
                    <a:bodyPr/>
                    <a:lstStyle/>
                    <a:p>
                      <a:pPr algn="ctr" fontAlgn="b"/>
                      <a:r>
                        <a:rPr lang="ru-RU" sz="800" b="0" i="0" u="none" strike="noStrike" dirty="0">
                          <a:solidFill>
                            <a:schemeClr val="accent3">
                              <a:lumMod val="50000"/>
                            </a:schemeClr>
                          </a:solidFill>
                          <a:effectLst/>
                          <a:latin typeface="Arial Narrow" panose="020B0606020202030204" pitchFamily="34" charset="0"/>
                        </a:rPr>
                        <a:t>3</a:t>
                      </a:r>
                      <a:endParaRPr lang="en-US" sz="800" b="0" i="0" u="none" strike="noStrike" dirty="0">
                        <a:solidFill>
                          <a:schemeClr val="accent3">
                            <a:lumMod val="50000"/>
                          </a:schemeClr>
                        </a:solidFill>
                        <a:effectLst/>
                        <a:latin typeface="Arial Narrow" panose="020B0606020202030204" pitchFamily="34" charset="0"/>
                      </a:endParaRPr>
                    </a:p>
                  </a:txBody>
                  <a:tcPr marL="9525" marR="9525" marT="0"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9116-0</a:t>
                      </a:r>
                    </a:p>
                  </a:txBody>
                  <a:tcPr marL="9525" marR="9525" marT="9525" marB="0" anchor="ctr">
                    <a:solidFill>
                      <a:schemeClr val="accent6">
                        <a:lumMod val="50000"/>
                        <a:alpha val="1000"/>
                      </a:schemeClr>
                    </a:solidFill>
                  </a:tcPr>
                </a:tc>
                <a:tc>
                  <a:txBody>
                    <a:bodyPr/>
                    <a:lstStyle/>
                    <a:p>
                      <a:pPr marL="72000" algn="l" fontAlgn="ctr"/>
                      <a:r>
                        <a:rPr lang="ru-RU" sz="800" b="0" i="0" u="none" strike="noStrike" dirty="0">
                          <a:solidFill>
                            <a:srgbClr val="000000"/>
                          </a:solidFill>
                          <a:effectLst/>
                          <a:latin typeface="Arial Narrow" panose="020B0606020202030204" pitchFamily="34" charset="0"/>
                        </a:rPr>
                        <a:t>Аула </a:t>
                      </a:r>
                      <a:r>
                        <a:rPr lang="ru-RU" sz="800" b="0" i="0" u="none" strike="noStrike" dirty="0" err="1">
                          <a:solidFill>
                            <a:srgbClr val="000000"/>
                          </a:solidFill>
                          <a:effectLst/>
                          <a:latin typeface="Arial Narrow" panose="020B0606020202030204" pitchFamily="34" charset="0"/>
                        </a:rPr>
                        <a:t>сыпырушылар</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және</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ашық</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аумақтарды</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тазалаушылар</a:t>
                      </a:r>
                      <a:endParaRPr lang="ru-RU" sz="800" b="0" i="0" u="none" strike="noStrike" dirty="0">
                        <a:solidFill>
                          <a:srgbClr val="000000"/>
                        </a:solidFill>
                        <a:effectLst/>
                        <a:latin typeface="Arial Narrow" panose="020B0606020202030204" pitchFamily="34" charset="0"/>
                      </a:endParaRPr>
                    </a:p>
                  </a:txBody>
                  <a:tcPr marL="9525" marR="9525" marT="9525" marB="0" anchor="ctr">
                    <a:lnR w="12700" cap="flat" cmpd="sng" algn="ctr">
                      <a:solidFill>
                        <a:schemeClr val="tx1"/>
                      </a:solidFill>
                      <a:prstDash val="solid"/>
                      <a:round/>
                      <a:headEnd type="none" w="med" len="med"/>
                      <a:tailEnd type="none" w="med" len="med"/>
                    </a:ln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701</a:t>
                      </a:r>
                    </a:p>
                  </a:txBody>
                  <a:tcPr marL="9525" marR="9525" marT="9525" marB="0" anchor="ctr">
                    <a:lnL w="12700" cap="flat" cmpd="sng" algn="ctr">
                      <a:solidFill>
                        <a:schemeClr val="tx1"/>
                      </a:solidFill>
                      <a:prstDash val="solid"/>
                      <a:round/>
                      <a:headEnd type="none" w="med" len="med"/>
                      <a:tailEnd type="none" w="med" len="med"/>
                    </a:lnL>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143</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216</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130</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212</a:t>
                      </a:r>
                    </a:p>
                  </a:txBody>
                  <a:tcPr marL="9525" marR="9525" marT="9525" marB="0" anchor="ctr">
                    <a:lnR w="12700" cap="flat" cmpd="sng" algn="ctr">
                      <a:solidFill>
                        <a:schemeClr val="tx1"/>
                      </a:solidFill>
                      <a:prstDash val="solid"/>
                      <a:round/>
                      <a:headEnd type="none" w="med" len="med"/>
                      <a:tailEnd type="none" w="med" len="med"/>
                    </a:ln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896</a:t>
                      </a:r>
                    </a:p>
                  </a:txBody>
                  <a:tcPr marL="9525" marR="9525" marT="9525" marB="0" anchor="ctr">
                    <a:lnL w="12700" cap="flat" cmpd="sng" algn="ctr">
                      <a:solidFill>
                        <a:schemeClr val="tx1"/>
                      </a:solidFill>
                      <a:prstDash val="solid"/>
                      <a:round/>
                      <a:headEnd type="none" w="med" len="med"/>
                      <a:tailEnd type="none" w="med" len="med"/>
                    </a:lnL>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185</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270</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241</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200</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2,5%</a:t>
                      </a:r>
                    </a:p>
                  </a:txBody>
                  <a:tcPr marL="9525" marR="9525" marT="9525" marB="0" anchor="ctr">
                    <a:solidFill>
                      <a:schemeClr val="accent6">
                        <a:lumMod val="50000"/>
                        <a:alpha val="1000"/>
                      </a:schemeClr>
                    </a:solidFill>
                  </a:tcPr>
                </a:tc>
                <a:extLst>
                  <a:ext uri="{0D108BD9-81ED-4DB2-BD59-A6C34878D82A}">
                    <a16:rowId xmlns:a16="http://schemas.microsoft.com/office/drawing/2014/main" val="3433509531"/>
                  </a:ext>
                </a:extLst>
              </a:tr>
              <a:tr h="144837">
                <a:tc>
                  <a:txBody>
                    <a:bodyPr/>
                    <a:lstStyle/>
                    <a:p>
                      <a:pPr algn="ctr" fontAlgn="b"/>
                      <a:r>
                        <a:rPr lang="ru-RU" sz="800" b="0" i="0" u="none" strike="noStrike" dirty="0">
                          <a:solidFill>
                            <a:schemeClr val="accent3">
                              <a:lumMod val="50000"/>
                            </a:schemeClr>
                          </a:solidFill>
                          <a:effectLst/>
                          <a:latin typeface="Arial Narrow" panose="020B0606020202030204" pitchFamily="34" charset="0"/>
                        </a:rPr>
                        <a:t>4</a:t>
                      </a:r>
                      <a:endParaRPr lang="en-US" sz="800" b="0" i="0" u="none" strike="noStrike" dirty="0">
                        <a:solidFill>
                          <a:schemeClr val="accent3">
                            <a:lumMod val="50000"/>
                          </a:schemeClr>
                        </a:solidFill>
                        <a:effectLst/>
                        <a:latin typeface="Arial Narrow" panose="020B0606020202030204" pitchFamily="34" charset="0"/>
                      </a:endParaRPr>
                    </a:p>
                  </a:txBody>
                  <a:tcPr marL="9525" marR="9525" marT="0" marB="0" anchor="ctr">
                    <a:solidFill>
                      <a:schemeClr val="accent3">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3221-0</a:t>
                      </a:r>
                    </a:p>
                  </a:txBody>
                  <a:tcPr marL="9525" marR="9525" marT="9525" marB="0" anchor="ctr">
                    <a:solidFill>
                      <a:schemeClr val="accent3">
                        <a:lumMod val="50000"/>
                        <a:alpha val="20000"/>
                      </a:schemeClr>
                    </a:solidFill>
                  </a:tcPr>
                </a:tc>
                <a:tc>
                  <a:txBody>
                    <a:bodyPr/>
                    <a:lstStyle/>
                    <a:p>
                      <a:pPr marL="72000" algn="l" fontAlgn="ctr"/>
                      <a:r>
                        <a:rPr lang="ru-RU" sz="800" b="0" i="0" u="none" strike="noStrike" dirty="0" err="1">
                          <a:solidFill>
                            <a:srgbClr val="000000"/>
                          </a:solidFill>
                          <a:effectLst/>
                          <a:latin typeface="Arial Narrow" panose="020B0606020202030204" pitchFamily="34" charset="0"/>
                        </a:rPr>
                        <a:t>Күтім</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жөніндегі</a:t>
                      </a:r>
                      <a:r>
                        <a:rPr lang="ru-RU" sz="800" b="0" i="0" u="none" strike="noStrike" dirty="0">
                          <a:solidFill>
                            <a:srgbClr val="000000"/>
                          </a:solidFill>
                          <a:effectLst/>
                          <a:latin typeface="Arial Narrow" panose="020B0606020202030204" pitchFamily="34" charset="0"/>
                        </a:rPr>
                        <a:t> орта </a:t>
                      </a:r>
                      <a:r>
                        <a:rPr lang="ru-RU" sz="800" b="0" i="0" u="none" strike="noStrike" dirty="0" err="1">
                          <a:solidFill>
                            <a:srgbClr val="000000"/>
                          </a:solidFill>
                          <a:effectLst/>
                          <a:latin typeface="Arial Narrow" panose="020B0606020202030204" pitchFamily="34" charset="0"/>
                        </a:rPr>
                        <a:t>медициналық</a:t>
                      </a:r>
                      <a:r>
                        <a:rPr lang="ru-RU" sz="800" b="0" i="0" u="none" strike="noStrike" dirty="0">
                          <a:solidFill>
                            <a:srgbClr val="000000"/>
                          </a:solidFill>
                          <a:effectLst/>
                          <a:latin typeface="Arial Narrow" panose="020B0606020202030204" pitchFamily="34" charset="0"/>
                        </a:rPr>
                        <a:t> персонал</a:t>
                      </a:r>
                    </a:p>
                  </a:txBody>
                  <a:tcPr marL="9525" marR="9525" marT="9525" marB="0" anchor="ctr">
                    <a:lnR w="12700" cap="flat" cmpd="sng" algn="ctr">
                      <a:solidFill>
                        <a:schemeClr val="tx1"/>
                      </a:solidFill>
                      <a:prstDash val="solid"/>
                      <a:round/>
                      <a:headEnd type="none" w="med" len="med"/>
                      <a:tailEnd type="none" w="med" len="med"/>
                    </a:lnR>
                    <a:solidFill>
                      <a:schemeClr val="accent3">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655</a:t>
                      </a:r>
                    </a:p>
                  </a:txBody>
                  <a:tcPr marL="9525" marR="9525" marT="9525" marB="0" anchor="ctr">
                    <a:lnL w="12700" cap="flat" cmpd="sng" algn="ctr">
                      <a:solidFill>
                        <a:schemeClr val="tx1"/>
                      </a:solidFill>
                      <a:prstDash val="solid"/>
                      <a:round/>
                      <a:headEnd type="none" w="med" len="med"/>
                      <a:tailEnd type="none" w="med" len="med"/>
                    </a:lnL>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228</a:t>
                      </a:r>
                    </a:p>
                  </a:txBody>
                  <a:tcPr marL="9525" marR="9525" marT="9525" marB="0" anchor="c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167</a:t>
                      </a:r>
                    </a:p>
                  </a:txBody>
                  <a:tcPr marL="9525" marR="9525" marT="9525" marB="0" anchor="c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149</a:t>
                      </a:r>
                    </a:p>
                  </a:txBody>
                  <a:tcPr marL="9525" marR="9525" marT="9525" marB="0" anchor="c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111</a:t>
                      </a:r>
                    </a:p>
                  </a:txBody>
                  <a:tcPr marL="9525" marR="9525" marT="9525" marB="0" anchor="ctr">
                    <a:lnR w="12700" cap="flat" cmpd="sng" algn="ctr">
                      <a:solidFill>
                        <a:schemeClr val="tx1"/>
                      </a:solidFill>
                      <a:prstDash val="solid"/>
                      <a:round/>
                      <a:headEnd type="none" w="med" len="med"/>
                      <a:tailEnd type="none" w="med" len="med"/>
                    </a:ln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783</a:t>
                      </a:r>
                    </a:p>
                  </a:txBody>
                  <a:tcPr marL="9525" marR="9525" marT="9525" marB="0" anchor="ctr">
                    <a:lnL w="12700" cap="flat" cmpd="sng" algn="ctr">
                      <a:solidFill>
                        <a:schemeClr val="tx1"/>
                      </a:solidFill>
                      <a:prstDash val="solid"/>
                      <a:round/>
                      <a:headEnd type="none" w="med" len="med"/>
                      <a:tailEnd type="none" w="med" len="med"/>
                    </a:lnL>
                    <a:solidFill>
                      <a:schemeClr val="accent3">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218</a:t>
                      </a:r>
                    </a:p>
                  </a:txBody>
                  <a:tcPr marL="9525" marR="9525" marT="9525" marB="0" anchor="c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196</a:t>
                      </a:r>
                    </a:p>
                  </a:txBody>
                  <a:tcPr marL="9525" marR="9525" marT="9525" marB="0" anchor="ctr">
                    <a:solidFill>
                      <a:schemeClr val="accent3">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179</a:t>
                      </a:r>
                    </a:p>
                  </a:txBody>
                  <a:tcPr marL="9525" marR="9525" marT="9525" marB="0" anchor="ctr">
                    <a:solidFill>
                      <a:schemeClr val="accent3">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190</a:t>
                      </a:r>
                    </a:p>
                  </a:txBody>
                  <a:tcPr marL="9525" marR="9525" marT="9525" marB="0" anchor="ctr">
                    <a:solidFill>
                      <a:schemeClr val="accent3">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2,2%</a:t>
                      </a:r>
                    </a:p>
                  </a:txBody>
                  <a:tcPr marL="9525" marR="9525" marT="9525" marB="0" anchor="ctr">
                    <a:solidFill>
                      <a:schemeClr val="accent3">
                        <a:lumMod val="50000"/>
                        <a:alpha val="20000"/>
                      </a:schemeClr>
                    </a:solidFill>
                  </a:tcPr>
                </a:tc>
                <a:extLst>
                  <a:ext uri="{0D108BD9-81ED-4DB2-BD59-A6C34878D82A}">
                    <a16:rowId xmlns:a16="http://schemas.microsoft.com/office/drawing/2014/main" val="1108121153"/>
                  </a:ext>
                </a:extLst>
              </a:tr>
              <a:tr h="144837">
                <a:tc>
                  <a:txBody>
                    <a:bodyPr/>
                    <a:lstStyle/>
                    <a:p>
                      <a:pPr algn="ctr" fontAlgn="b"/>
                      <a:r>
                        <a:rPr lang="ru-RU" sz="800" b="0" i="0" u="none" strike="noStrike" dirty="0">
                          <a:solidFill>
                            <a:schemeClr val="accent3">
                              <a:lumMod val="50000"/>
                            </a:schemeClr>
                          </a:solidFill>
                          <a:effectLst/>
                          <a:latin typeface="Arial Narrow" panose="020B0606020202030204" pitchFamily="34" charset="0"/>
                        </a:rPr>
                        <a:t>5</a:t>
                      </a:r>
                      <a:endParaRPr lang="en-US" sz="800" b="0" i="0" u="none" strike="noStrike" dirty="0">
                        <a:solidFill>
                          <a:schemeClr val="accent3">
                            <a:lumMod val="50000"/>
                          </a:schemeClr>
                        </a:solidFill>
                        <a:effectLst/>
                        <a:latin typeface="Arial Narrow" panose="020B0606020202030204" pitchFamily="34" charset="0"/>
                      </a:endParaRPr>
                    </a:p>
                  </a:txBody>
                  <a:tcPr marL="9525" marR="9525" marT="0"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8341-1</a:t>
                      </a:r>
                    </a:p>
                  </a:txBody>
                  <a:tcPr marL="9525" marR="9525" marT="9525" marB="0" anchor="ctr">
                    <a:solidFill>
                      <a:schemeClr val="accent6">
                        <a:lumMod val="50000"/>
                        <a:alpha val="1000"/>
                      </a:schemeClr>
                    </a:solidFill>
                  </a:tcPr>
                </a:tc>
                <a:tc>
                  <a:txBody>
                    <a:bodyPr/>
                    <a:lstStyle/>
                    <a:p>
                      <a:pPr marL="72000" algn="l" fontAlgn="ctr"/>
                      <a:r>
                        <a:rPr lang="ru-RU" sz="800" b="0" i="0" u="none" strike="noStrike" dirty="0" err="1">
                          <a:solidFill>
                            <a:srgbClr val="000000"/>
                          </a:solidFill>
                          <a:effectLst/>
                          <a:latin typeface="Arial Narrow" panose="020B0606020202030204" pitchFamily="34" charset="0"/>
                        </a:rPr>
                        <a:t>Тракторшылар</a:t>
                      </a:r>
                      <a:endParaRPr lang="ru-RU" sz="800" b="0" i="0" u="none" strike="noStrike" dirty="0">
                        <a:solidFill>
                          <a:srgbClr val="000000"/>
                        </a:solidFill>
                        <a:effectLst/>
                        <a:latin typeface="Arial Narrow" panose="020B0606020202030204" pitchFamily="34" charset="0"/>
                      </a:endParaRPr>
                    </a:p>
                  </a:txBody>
                  <a:tcPr marL="9525" marR="9525" marT="9525" marB="0" anchor="ctr">
                    <a:lnR w="12700" cap="flat" cmpd="sng" algn="ctr">
                      <a:solidFill>
                        <a:schemeClr val="tx1"/>
                      </a:solidFill>
                      <a:prstDash val="solid"/>
                      <a:round/>
                      <a:headEnd type="none" w="med" len="med"/>
                      <a:tailEnd type="none" w="med" len="med"/>
                    </a:ln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641</a:t>
                      </a:r>
                    </a:p>
                  </a:txBody>
                  <a:tcPr marL="9525" marR="9525" marT="9525" marB="0" anchor="ctr">
                    <a:lnL w="12700" cap="flat" cmpd="sng" algn="ctr">
                      <a:solidFill>
                        <a:schemeClr val="tx1"/>
                      </a:solidFill>
                      <a:prstDash val="solid"/>
                      <a:round/>
                      <a:headEnd type="none" w="med" len="med"/>
                      <a:tailEnd type="none" w="med" len="med"/>
                    </a:lnL>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106</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293</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130</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112</a:t>
                      </a:r>
                    </a:p>
                  </a:txBody>
                  <a:tcPr marL="9525" marR="9525" marT="9525" marB="0" anchor="ctr">
                    <a:lnR w="12700" cap="flat" cmpd="sng" algn="ctr">
                      <a:solidFill>
                        <a:schemeClr val="tx1"/>
                      </a:solidFill>
                      <a:prstDash val="solid"/>
                      <a:round/>
                      <a:headEnd type="none" w="med" len="med"/>
                      <a:tailEnd type="none" w="med" len="med"/>
                    </a:ln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762</a:t>
                      </a:r>
                    </a:p>
                  </a:txBody>
                  <a:tcPr marL="9525" marR="9525" marT="9525" marB="0" anchor="ctr">
                    <a:lnL w="12700" cap="flat" cmpd="sng" algn="ctr">
                      <a:solidFill>
                        <a:schemeClr val="tx1"/>
                      </a:solidFill>
                      <a:prstDash val="solid"/>
                      <a:round/>
                      <a:headEnd type="none" w="med" len="med"/>
                      <a:tailEnd type="none" w="med" len="med"/>
                    </a:lnL>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146</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142</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313</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161</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2,1%</a:t>
                      </a:r>
                    </a:p>
                  </a:txBody>
                  <a:tcPr marL="9525" marR="9525" marT="9525" marB="0" anchor="ctr">
                    <a:solidFill>
                      <a:schemeClr val="accent6">
                        <a:lumMod val="50000"/>
                        <a:alpha val="1000"/>
                      </a:schemeClr>
                    </a:solidFill>
                  </a:tcPr>
                </a:tc>
                <a:extLst>
                  <a:ext uri="{0D108BD9-81ED-4DB2-BD59-A6C34878D82A}">
                    <a16:rowId xmlns:a16="http://schemas.microsoft.com/office/drawing/2014/main" val="3859109263"/>
                  </a:ext>
                </a:extLst>
              </a:tr>
              <a:tr h="144837">
                <a:tc>
                  <a:txBody>
                    <a:bodyPr/>
                    <a:lstStyle/>
                    <a:p>
                      <a:pPr algn="ctr" fontAlgn="b"/>
                      <a:r>
                        <a:rPr lang="ru-RU" sz="800" b="0" i="0" u="none" strike="noStrike" dirty="0">
                          <a:solidFill>
                            <a:schemeClr val="accent3">
                              <a:lumMod val="50000"/>
                            </a:schemeClr>
                          </a:solidFill>
                          <a:effectLst/>
                          <a:latin typeface="Arial Narrow" panose="020B0606020202030204" pitchFamily="34" charset="0"/>
                        </a:rPr>
                        <a:t>6</a:t>
                      </a:r>
                      <a:endParaRPr lang="en-US" sz="800" b="0" i="0" u="none" strike="noStrike" dirty="0">
                        <a:solidFill>
                          <a:schemeClr val="accent3">
                            <a:lumMod val="50000"/>
                          </a:schemeClr>
                        </a:solidFill>
                        <a:effectLst/>
                        <a:latin typeface="Arial Narrow" panose="020B0606020202030204" pitchFamily="34" charset="0"/>
                      </a:endParaRPr>
                    </a:p>
                  </a:txBody>
                  <a:tcPr marL="9525" marR="9525" marT="0" marB="0" anchor="ctr">
                    <a:solidFill>
                      <a:schemeClr val="accent3">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8322-2</a:t>
                      </a:r>
                    </a:p>
                  </a:txBody>
                  <a:tcPr marL="9525" marR="9525" marT="9525" marB="0" anchor="ctr">
                    <a:solidFill>
                      <a:schemeClr val="accent3">
                        <a:lumMod val="50000"/>
                        <a:alpha val="20000"/>
                      </a:schemeClr>
                    </a:solidFill>
                  </a:tcPr>
                </a:tc>
                <a:tc>
                  <a:txBody>
                    <a:bodyPr/>
                    <a:lstStyle/>
                    <a:p>
                      <a:pPr marL="72000" algn="l" fontAlgn="ctr"/>
                      <a:r>
                        <a:rPr lang="ru-RU" sz="800" b="0" i="0" u="none" strike="noStrike" dirty="0">
                          <a:solidFill>
                            <a:srgbClr val="000000"/>
                          </a:solidFill>
                          <a:effectLst/>
                          <a:latin typeface="Arial Narrow" panose="020B0606020202030204" pitchFamily="34" charset="0"/>
                        </a:rPr>
                        <a:t>Жеке </a:t>
                      </a:r>
                      <a:r>
                        <a:rPr lang="ru-RU" sz="800" b="0" i="0" u="none" strike="noStrike" dirty="0" err="1">
                          <a:solidFill>
                            <a:srgbClr val="000000"/>
                          </a:solidFill>
                          <a:effectLst/>
                          <a:latin typeface="Arial Narrow" panose="020B0606020202030204" pitchFamily="34" charset="0"/>
                        </a:rPr>
                        <a:t>жүргізушілер</a:t>
                      </a:r>
                      <a:r>
                        <a:rPr lang="ru-RU" sz="800" b="0" i="0" u="none" strike="noStrike" dirty="0">
                          <a:solidFill>
                            <a:srgbClr val="000000"/>
                          </a:solidFill>
                          <a:effectLst/>
                          <a:latin typeface="Arial Narrow" panose="020B0606020202030204" pitchFamily="34" charset="0"/>
                        </a:rPr>
                        <a:t> мен </a:t>
                      </a:r>
                      <a:r>
                        <a:rPr lang="ru-RU" sz="800" b="0" i="0" u="none" strike="noStrike" dirty="0" err="1">
                          <a:solidFill>
                            <a:srgbClr val="000000"/>
                          </a:solidFill>
                          <a:effectLst/>
                          <a:latin typeface="Arial Narrow" panose="020B0606020202030204" pitchFamily="34" charset="0"/>
                        </a:rPr>
                        <a:t>шопырлар</a:t>
                      </a:r>
                      <a:endParaRPr lang="ru-RU" sz="800" b="0" i="0" u="none" strike="noStrike" dirty="0">
                        <a:solidFill>
                          <a:srgbClr val="000000"/>
                        </a:solidFill>
                        <a:effectLst/>
                        <a:latin typeface="Arial Narrow" panose="020B0606020202030204" pitchFamily="34" charset="0"/>
                      </a:endParaRPr>
                    </a:p>
                  </a:txBody>
                  <a:tcPr marL="9525" marR="9525" marT="9525" marB="0" anchor="ctr">
                    <a:lnR w="12700" cap="flat" cmpd="sng" algn="ctr">
                      <a:solidFill>
                        <a:schemeClr val="tx1"/>
                      </a:solidFill>
                      <a:prstDash val="solid"/>
                      <a:round/>
                      <a:headEnd type="none" w="med" len="med"/>
                      <a:tailEnd type="none" w="med" len="med"/>
                    </a:lnR>
                    <a:solidFill>
                      <a:schemeClr val="accent3">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709</a:t>
                      </a:r>
                    </a:p>
                  </a:txBody>
                  <a:tcPr marL="9525" marR="9525" marT="9525" marB="0" anchor="ctr">
                    <a:lnL w="12700" cap="flat" cmpd="sng" algn="ctr">
                      <a:solidFill>
                        <a:schemeClr val="tx1"/>
                      </a:solidFill>
                      <a:prstDash val="solid"/>
                      <a:round/>
                      <a:headEnd type="none" w="med" len="med"/>
                      <a:tailEnd type="none" w="med" len="med"/>
                    </a:lnL>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195</a:t>
                      </a:r>
                    </a:p>
                  </a:txBody>
                  <a:tcPr marL="9525" marR="9525" marT="9525" marB="0" anchor="c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219</a:t>
                      </a:r>
                    </a:p>
                  </a:txBody>
                  <a:tcPr marL="9525" marR="9525" marT="9525" marB="0" anchor="c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176</a:t>
                      </a:r>
                    </a:p>
                  </a:txBody>
                  <a:tcPr marL="9525" marR="9525" marT="9525" marB="0" anchor="c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119</a:t>
                      </a:r>
                    </a:p>
                  </a:txBody>
                  <a:tcPr marL="9525" marR="9525" marT="9525" marB="0" anchor="ctr">
                    <a:lnR w="12700" cap="flat" cmpd="sng" algn="ctr">
                      <a:solidFill>
                        <a:schemeClr val="tx1"/>
                      </a:solidFill>
                      <a:prstDash val="solid"/>
                      <a:round/>
                      <a:headEnd type="none" w="med" len="med"/>
                      <a:tailEnd type="none" w="med" len="med"/>
                    </a:ln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758</a:t>
                      </a:r>
                    </a:p>
                  </a:txBody>
                  <a:tcPr marL="9525" marR="9525" marT="9525" marB="0" anchor="ctr">
                    <a:lnL w="12700" cap="flat" cmpd="sng" algn="ctr">
                      <a:solidFill>
                        <a:schemeClr val="tx1"/>
                      </a:solidFill>
                      <a:prstDash val="solid"/>
                      <a:round/>
                      <a:headEnd type="none" w="med" len="med"/>
                      <a:tailEnd type="none" w="med" len="med"/>
                    </a:lnL>
                    <a:solidFill>
                      <a:schemeClr val="accent3">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180</a:t>
                      </a:r>
                    </a:p>
                  </a:txBody>
                  <a:tcPr marL="9525" marR="9525" marT="9525" marB="0" anchor="c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145</a:t>
                      </a:r>
                    </a:p>
                  </a:txBody>
                  <a:tcPr marL="9525" marR="9525" marT="9525" marB="0" anchor="ctr">
                    <a:solidFill>
                      <a:schemeClr val="accent3">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245</a:t>
                      </a:r>
                    </a:p>
                  </a:txBody>
                  <a:tcPr marL="9525" marR="9525" marT="9525" marB="0" anchor="ctr">
                    <a:solidFill>
                      <a:schemeClr val="accent3">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188</a:t>
                      </a:r>
                    </a:p>
                  </a:txBody>
                  <a:tcPr marL="9525" marR="9525" marT="9525" marB="0" anchor="ctr">
                    <a:solidFill>
                      <a:schemeClr val="accent3">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2,1%</a:t>
                      </a:r>
                    </a:p>
                  </a:txBody>
                  <a:tcPr marL="9525" marR="9525" marT="9525" marB="0" anchor="ctr">
                    <a:solidFill>
                      <a:schemeClr val="accent3">
                        <a:lumMod val="50000"/>
                        <a:alpha val="20000"/>
                      </a:schemeClr>
                    </a:solidFill>
                  </a:tcPr>
                </a:tc>
                <a:extLst>
                  <a:ext uri="{0D108BD9-81ED-4DB2-BD59-A6C34878D82A}">
                    <a16:rowId xmlns:a16="http://schemas.microsoft.com/office/drawing/2014/main" val="614668957"/>
                  </a:ext>
                </a:extLst>
              </a:tr>
              <a:tr h="144837">
                <a:tc>
                  <a:txBody>
                    <a:bodyPr/>
                    <a:lstStyle/>
                    <a:p>
                      <a:pPr algn="ctr" fontAlgn="b"/>
                      <a:r>
                        <a:rPr lang="ru-RU" sz="800" b="0" i="0" u="none" strike="noStrike" dirty="0">
                          <a:solidFill>
                            <a:schemeClr val="accent3">
                              <a:lumMod val="50000"/>
                            </a:schemeClr>
                          </a:solidFill>
                          <a:effectLst/>
                          <a:latin typeface="Arial Narrow" panose="020B0606020202030204" pitchFamily="34" charset="0"/>
                        </a:rPr>
                        <a:t>7</a:t>
                      </a:r>
                      <a:endParaRPr lang="en-US" sz="800" b="0" i="0" u="none" strike="noStrike" dirty="0">
                        <a:solidFill>
                          <a:schemeClr val="accent3">
                            <a:lumMod val="50000"/>
                          </a:schemeClr>
                        </a:solidFill>
                        <a:effectLst/>
                        <a:latin typeface="Arial Narrow" panose="020B0606020202030204" pitchFamily="34" charset="0"/>
                      </a:endParaRPr>
                    </a:p>
                  </a:txBody>
                  <a:tcPr marL="9525" marR="9525" marT="0"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2350-3</a:t>
                      </a:r>
                    </a:p>
                  </a:txBody>
                  <a:tcPr marL="9525" marR="9525" marT="9525" marB="0" anchor="ctr">
                    <a:solidFill>
                      <a:schemeClr val="accent6">
                        <a:lumMod val="50000"/>
                        <a:alpha val="1000"/>
                      </a:schemeClr>
                    </a:solidFill>
                  </a:tcPr>
                </a:tc>
                <a:tc>
                  <a:txBody>
                    <a:bodyPr/>
                    <a:lstStyle/>
                    <a:p>
                      <a:pPr marL="72000" algn="l" fontAlgn="ctr"/>
                      <a:r>
                        <a:rPr lang="ru-RU" sz="800" b="0" i="0" u="none" strike="noStrike" dirty="0" err="1">
                          <a:solidFill>
                            <a:srgbClr val="000000"/>
                          </a:solidFill>
                          <a:effectLst/>
                          <a:latin typeface="Arial Narrow" panose="020B0606020202030204" pitchFamily="34" charset="0"/>
                        </a:rPr>
                        <a:t>Қоғамдық</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ғылымдар</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бойынша</a:t>
                      </a:r>
                      <a:r>
                        <a:rPr lang="ru-RU" sz="800" b="0" i="0" u="none" strike="noStrike" dirty="0">
                          <a:solidFill>
                            <a:srgbClr val="000000"/>
                          </a:solidFill>
                          <a:effectLst/>
                          <a:latin typeface="Arial Narrow" panose="020B0606020202030204" pitchFamily="34" charset="0"/>
                        </a:rPr>
                        <a:t> орта </a:t>
                      </a:r>
                      <a:r>
                        <a:rPr lang="ru-RU" sz="800" b="0" i="0" u="none" strike="noStrike" dirty="0" err="1">
                          <a:solidFill>
                            <a:srgbClr val="000000"/>
                          </a:solidFill>
                          <a:effectLst/>
                          <a:latin typeface="Arial Narrow" panose="020B0606020202030204" pitchFamily="34" charset="0"/>
                        </a:rPr>
                        <a:t>мектеп</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мұғалімдері</a:t>
                      </a:r>
                      <a:endParaRPr lang="ru-RU" sz="800" b="0" i="0" u="none" strike="noStrike" dirty="0">
                        <a:solidFill>
                          <a:srgbClr val="000000"/>
                        </a:solidFill>
                        <a:effectLst/>
                        <a:latin typeface="Arial Narrow" panose="020B0606020202030204" pitchFamily="34" charset="0"/>
                      </a:endParaRPr>
                    </a:p>
                  </a:txBody>
                  <a:tcPr marL="9525" marR="9525" marT="9525" marB="0" anchor="ctr">
                    <a:lnR w="12700" cap="flat" cmpd="sng" algn="ctr">
                      <a:solidFill>
                        <a:schemeClr val="tx1"/>
                      </a:solidFill>
                      <a:prstDash val="solid"/>
                      <a:round/>
                      <a:headEnd type="none" w="med" len="med"/>
                      <a:tailEnd type="none" w="med" len="med"/>
                    </a:ln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568</a:t>
                      </a:r>
                    </a:p>
                  </a:txBody>
                  <a:tcPr marL="9525" marR="9525" marT="9525" marB="0" anchor="ctr">
                    <a:lnL w="12700" cap="flat" cmpd="sng" algn="ctr">
                      <a:solidFill>
                        <a:schemeClr val="tx1"/>
                      </a:solidFill>
                      <a:prstDash val="solid"/>
                      <a:round/>
                      <a:headEnd type="none" w="med" len="med"/>
                      <a:tailEnd type="none" w="med" len="med"/>
                    </a:lnL>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81</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119</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305</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63</a:t>
                      </a:r>
                    </a:p>
                  </a:txBody>
                  <a:tcPr marL="9525" marR="9525" marT="9525" marB="0" anchor="ctr">
                    <a:lnR w="12700" cap="flat" cmpd="sng" algn="ctr">
                      <a:solidFill>
                        <a:schemeClr val="tx1"/>
                      </a:solidFill>
                      <a:prstDash val="solid"/>
                      <a:round/>
                      <a:headEnd type="none" w="med" len="med"/>
                      <a:tailEnd type="none" w="med" len="med"/>
                    </a:ln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684</a:t>
                      </a:r>
                    </a:p>
                  </a:txBody>
                  <a:tcPr marL="9525" marR="9525" marT="9525" marB="0" anchor="ctr">
                    <a:lnL w="12700" cap="flat" cmpd="sng" algn="ctr">
                      <a:solidFill>
                        <a:schemeClr val="tx1"/>
                      </a:solidFill>
                      <a:prstDash val="solid"/>
                      <a:round/>
                      <a:headEnd type="none" w="med" len="med"/>
                      <a:tailEnd type="none" w="med" len="med"/>
                    </a:lnL>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61</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135</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165</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323</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1,9%</a:t>
                      </a:r>
                    </a:p>
                  </a:txBody>
                  <a:tcPr marL="9525" marR="9525" marT="9525" marB="0" anchor="ctr">
                    <a:solidFill>
                      <a:schemeClr val="accent6">
                        <a:lumMod val="50000"/>
                        <a:alpha val="1000"/>
                      </a:schemeClr>
                    </a:solidFill>
                  </a:tcPr>
                </a:tc>
                <a:extLst>
                  <a:ext uri="{0D108BD9-81ED-4DB2-BD59-A6C34878D82A}">
                    <a16:rowId xmlns:a16="http://schemas.microsoft.com/office/drawing/2014/main" val="3006779909"/>
                  </a:ext>
                </a:extLst>
              </a:tr>
              <a:tr h="144837">
                <a:tc>
                  <a:txBody>
                    <a:bodyPr/>
                    <a:lstStyle/>
                    <a:p>
                      <a:pPr algn="ctr" fontAlgn="b"/>
                      <a:r>
                        <a:rPr lang="ru-RU" sz="800" b="0" i="0" u="none" strike="noStrike" dirty="0">
                          <a:solidFill>
                            <a:schemeClr val="accent3">
                              <a:lumMod val="50000"/>
                            </a:schemeClr>
                          </a:solidFill>
                          <a:effectLst/>
                          <a:latin typeface="Arial Narrow" panose="020B0606020202030204" pitchFamily="34" charset="0"/>
                        </a:rPr>
                        <a:t>8</a:t>
                      </a:r>
                      <a:endParaRPr lang="en-US" sz="800" b="0" i="0" u="none" strike="noStrike" dirty="0">
                        <a:solidFill>
                          <a:schemeClr val="accent3">
                            <a:lumMod val="50000"/>
                          </a:schemeClr>
                        </a:solidFill>
                        <a:effectLst/>
                        <a:latin typeface="Arial Narrow" panose="020B0606020202030204" pitchFamily="34" charset="0"/>
                      </a:endParaRPr>
                    </a:p>
                  </a:txBody>
                  <a:tcPr marL="9525" marR="9525" marT="0" marB="0" anchor="ctr">
                    <a:solidFill>
                      <a:schemeClr val="accent3">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5320-1</a:t>
                      </a:r>
                    </a:p>
                  </a:txBody>
                  <a:tcPr marL="9525" marR="9525" marT="9525" marB="0" anchor="ctr">
                    <a:solidFill>
                      <a:schemeClr val="accent3">
                        <a:lumMod val="50000"/>
                        <a:alpha val="20000"/>
                      </a:schemeClr>
                    </a:solidFill>
                  </a:tcPr>
                </a:tc>
                <a:tc>
                  <a:txBody>
                    <a:bodyPr/>
                    <a:lstStyle/>
                    <a:p>
                      <a:pPr marL="72000" algn="l" fontAlgn="ctr"/>
                      <a:r>
                        <a:rPr lang="ru-RU" sz="800" b="0" i="0" u="none" strike="noStrike" dirty="0" err="1">
                          <a:solidFill>
                            <a:srgbClr val="000000"/>
                          </a:solidFill>
                          <a:effectLst/>
                          <a:latin typeface="Arial Narrow" panose="020B0606020202030204" pitchFamily="34" charset="0"/>
                        </a:rPr>
                        <a:t>Үйден</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басқа</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науқастарға</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күтім</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жасау</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жөніндегі</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жұмыскерлер</a:t>
                      </a:r>
                      <a:endParaRPr lang="ru-RU" sz="800" b="0" i="0" u="none" strike="noStrike" dirty="0">
                        <a:solidFill>
                          <a:srgbClr val="000000"/>
                        </a:solidFill>
                        <a:effectLst/>
                        <a:latin typeface="Arial Narrow" panose="020B0606020202030204" pitchFamily="34" charset="0"/>
                      </a:endParaRPr>
                    </a:p>
                  </a:txBody>
                  <a:tcPr marL="9525" marR="9525" marT="9525" marB="0" anchor="ctr">
                    <a:lnR w="12700" cap="flat" cmpd="sng" algn="ctr">
                      <a:solidFill>
                        <a:schemeClr val="tx1"/>
                      </a:solidFill>
                      <a:prstDash val="solid"/>
                      <a:round/>
                      <a:headEnd type="none" w="med" len="med"/>
                      <a:tailEnd type="none" w="med" len="med"/>
                    </a:lnR>
                    <a:solidFill>
                      <a:schemeClr val="accent3">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485</a:t>
                      </a:r>
                    </a:p>
                  </a:txBody>
                  <a:tcPr marL="9525" marR="9525" marT="9525" marB="0" anchor="ctr">
                    <a:lnL w="12700" cap="flat" cmpd="sng" algn="ctr">
                      <a:solidFill>
                        <a:schemeClr val="tx1"/>
                      </a:solidFill>
                      <a:prstDash val="solid"/>
                      <a:round/>
                      <a:headEnd type="none" w="med" len="med"/>
                      <a:tailEnd type="none" w="med" len="med"/>
                    </a:lnL>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101</a:t>
                      </a:r>
                    </a:p>
                  </a:txBody>
                  <a:tcPr marL="9525" marR="9525" marT="9525" marB="0" anchor="c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105</a:t>
                      </a:r>
                    </a:p>
                  </a:txBody>
                  <a:tcPr marL="9525" marR="9525" marT="9525" marB="0" anchor="c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154</a:t>
                      </a:r>
                    </a:p>
                  </a:txBody>
                  <a:tcPr marL="9525" marR="9525" marT="9525" marB="0" anchor="c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125</a:t>
                      </a:r>
                    </a:p>
                  </a:txBody>
                  <a:tcPr marL="9525" marR="9525" marT="9525" marB="0" anchor="ctr">
                    <a:lnR w="12700" cap="flat" cmpd="sng" algn="ctr">
                      <a:solidFill>
                        <a:schemeClr val="tx1"/>
                      </a:solidFill>
                      <a:prstDash val="solid"/>
                      <a:round/>
                      <a:headEnd type="none" w="med" len="med"/>
                      <a:tailEnd type="none" w="med" len="med"/>
                    </a:ln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665</a:t>
                      </a:r>
                    </a:p>
                  </a:txBody>
                  <a:tcPr marL="9525" marR="9525" marT="9525" marB="0" anchor="ctr">
                    <a:lnL w="12700" cap="flat" cmpd="sng" algn="ctr">
                      <a:solidFill>
                        <a:schemeClr val="tx1"/>
                      </a:solidFill>
                      <a:prstDash val="solid"/>
                      <a:round/>
                      <a:headEnd type="none" w="med" len="med"/>
                      <a:tailEnd type="none" w="med" len="med"/>
                    </a:lnL>
                    <a:solidFill>
                      <a:schemeClr val="accent3">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241</a:t>
                      </a:r>
                    </a:p>
                  </a:txBody>
                  <a:tcPr marL="9525" marR="9525" marT="9525" marB="0" anchor="c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133</a:t>
                      </a:r>
                    </a:p>
                  </a:txBody>
                  <a:tcPr marL="9525" marR="9525" marT="9525" marB="0" anchor="ctr">
                    <a:solidFill>
                      <a:schemeClr val="accent3">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143</a:t>
                      </a:r>
                    </a:p>
                  </a:txBody>
                  <a:tcPr marL="9525" marR="9525" marT="9525" marB="0" anchor="ctr">
                    <a:solidFill>
                      <a:schemeClr val="accent3">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148</a:t>
                      </a:r>
                    </a:p>
                  </a:txBody>
                  <a:tcPr marL="9525" marR="9525" marT="9525" marB="0" anchor="ctr">
                    <a:solidFill>
                      <a:schemeClr val="accent3">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1,9%</a:t>
                      </a:r>
                    </a:p>
                  </a:txBody>
                  <a:tcPr marL="9525" marR="9525" marT="9525" marB="0" anchor="ctr">
                    <a:solidFill>
                      <a:schemeClr val="accent3">
                        <a:lumMod val="50000"/>
                        <a:alpha val="20000"/>
                      </a:schemeClr>
                    </a:solidFill>
                  </a:tcPr>
                </a:tc>
                <a:extLst>
                  <a:ext uri="{0D108BD9-81ED-4DB2-BD59-A6C34878D82A}">
                    <a16:rowId xmlns:a16="http://schemas.microsoft.com/office/drawing/2014/main" val="967742410"/>
                  </a:ext>
                </a:extLst>
              </a:tr>
              <a:tr h="144837">
                <a:tc>
                  <a:txBody>
                    <a:bodyPr/>
                    <a:lstStyle/>
                    <a:p>
                      <a:pPr algn="ctr" fontAlgn="b"/>
                      <a:r>
                        <a:rPr lang="ru-RU" sz="800" b="0" i="0" u="none" strike="noStrike" dirty="0">
                          <a:solidFill>
                            <a:schemeClr val="accent3">
                              <a:lumMod val="50000"/>
                            </a:schemeClr>
                          </a:solidFill>
                          <a:effectLst/>
                          <a:latin typeface="Arial Narrow" panose="020B0606020202030204" pitchFamily="34" charset="0"/>
                        </a:rPr>
                        <a:t>9</a:t>
                      </a:r>
                      <a:endParaRPr lang="en-US" sz="800" b="0" i="0" u="none" strike="noStrike" dirty="0">
                        <a:solidFill>
                          <a:schemeClr val="accent3">
                            <a:lumMod val="50000"/>
                          </a:schemeClr>
                        </a:solidFill>
                        <a:effectLst/>
                        <a:latin typeface="Arial Narrow" panose="020B0606020202030204" pitchFamily="34" charset="0"/>
                      </a:endParaRPr>
                    </a:p>
                  </a:txBody>
                  <a:tcPr marL="9525" marR="9525" marT="0"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9329-9</a:t>
                      </a:r>
                    </a:p>
                  </a:txBody>
                  <a:tcPr marL="9525" marR="9525" marT="9525" marB="0" anchor="ctr">
                    <a:solidFill>
                      <a:schemeClr val="accent6">
                        <a:lumMod val="50000"/>
                        <a:alpha val="1000"/>
                      </a:schemeClr>
                    </a:solidFill>
                  </a:tcPr>
                </a:tc>
                <a:tc>
                  <a:txBody>
                    <a:bodyPr/>
                    <a:lstStyle/>
                    <a:p>
                      <a:pPr marL="72000" algn="l" fontAlgn="ctr"/>
                      <a:r>
                        <a:rPr lang="ru-RU" sz="800" b="0" i="0" u="none" strike="noStrike" dirty="0" err="1">
                          <a:solidFill>
                            <a:srgbClr val="000000"/>
                          </a:solidFill>
                          <a:effectLst/>
                          <a:latin typeface="Arial Narrow" panose="020B0606020202030204" pitchFamily="34" charset="0"/>
                        </a:rPr>
                        <a:t>Өңдеу</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өнеркәсібінде</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жұмыс</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істейтін</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басқа</a:t>
                      </a:r>
                      <a:r>
                        <a:rPr lang="ru-RU" sz="800" b="0" i="0" u="none" strike="noStrike" dirty="0">
                          <a:solidFill>
                            <a:srgbClr val="000000"/>
                          </a:solidFill>
                          <a:effectLst/>
                          <a:latin typeface="Arial Narrow" panose="020B0606020202030204" pitchFamily="34" charset="0"/>
                        </a:rPr>
                        <a:t> да </a:t>
                      </a:r>
                      <a:r>
                        <a:rPr lang="ru-RU" sz="800" b="0" i="0" u="none" strike="noStrike" dirty="0" err="1">
                          <a:solidFill>
                            <a:srgbClr val="000000"/>
                          </a:solidFill>
                          <a:effectLst/>
                          <a:latin typeface="Arial Narrow" panose="020B0606020202030204" pitchFamily="34" charset="0"/>
                        </a:rPr>
                        <a:t>біліктілігі</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жоқ</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жұмысшылар</a:t>
                      </a:r>
                      <a:endParaRPr lang="ru-RU" sz="800" b="0" i="0" u="none" strike="noStrike" dirty="0">
                        <a:solidFill>
                          <a:srgbClr val="000000"/>
                        </a:solidFill>
                        <a:effectLst/>
                        <a:latin typeface="Arial Narrow" panose="020B0606020202030204" pitchFamily="34" charset="0"/>
                      </a:endParaRPr>
                    </a:p>
                  </a:txBody>
                  <a:tcPr marL="9525" marR="9525" marT="9525" marB="0" anchor="ctr">
                    <a:lnR w="12700" cap="flat" cmpd="sng" algn="ctr">
                      <a:solidFill>
                        <a:schemeClr val="tx1"/>
                      </a:solidFill>
                      <a:prstDash val="solid"/>
                      <a:round/>
                      <a:headEnd type="none" w="med" len="med"/>
                      <a:tailEnd type="none" w="med" len="med"/>
                    </a:ln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765</a:t>
                      </a:r>
                    </a:p>
                  </a:txBody>
                  <a:tcPr marL="9525" marR="9525" marT="9525" marB="0" anchor="ctr">
                    <a:lnL w="12700" cap="flat" cmpd="sng" algn="ctr">
                      <a:solidFill>
                        <a:schemeClr val="tx1"/>
                      </a:solidFill>
                      <a:prstDash val="solid"/>
                      <a:round/>
                      <a:headEnd type="none" w="med" len="med"/>
                      <a:tailEnd type="none" w="med" len="med"/>
                    </a:lnL>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73</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78</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138</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476</a:t>
                      </a:r>
                    </a:p>
                  </a:txBody>
                  <a:tcPr marL="9525" marR="9525" marT="9525" marB="0" anchor="ctr">
                    <a:lnR w="12700" cap="flat" cmpd="sng" algn="ctr">
                      <a:solidFill>
                        <a:schemeClr val="tx1"/>
                      </a:solidFill>
                      <a:prstDash val="solid"/>
                      <a:round/>
                      <a:headEnd type="none" w="med" len="med"/>
                      <a:tailEnd type="none" w="med" len="med"/>
                    </a:ln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662</a:t>
                      </a:r>
                    </a:p>
                  </a:txBody>
                  <a:tcPr marL="9525" marR="9525" marT="9525" marB="0" anchor="ctr">
                    <a:lnL w="12700" cap="flat" cmpd="sng" algn="ctr">
                      <a:solidFill>
                        <a:schemeClr val="tx1"/>
                      </a:solidFill>
                      <a:prstDash val="solid"/>
                      <a:round/>
                      <a:headEnd type="none" w="med" len="med"/>
                      <a:tailEnd type="none" w="med" len="med"/>
                    </a:lnL>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85</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178</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162</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237</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1,9%</a:t>
                      </a:r>
                    </a:p>
                  </a:txBody>
                  <a:tcPr marL="9525" marR="9525" marT="9525" marB="0" anchor="ctr">
                    <a:solidFill>
                      <a:schemeClr val="accent6">
                        <a:lumMod val="50000"/>
                        <a:alpha val="1000"/>
                      </a:schemeClr>
                    </a:solidFill>
                  </a:tcPr>
                </a:tc>
                <a:extLst>
                  <a:ext uri="{0D108BD9-81ED-4DB2-BD59-A6C34878D82A}">
                    <a16:rowId xmlns:a16="http://schemas.microsoft.com/office/drawing/2014/main" val="3145376209"/>
                  </a:ext>
                </a:extLst>
              </a:tr>
              <a:tr h="144837">
                <a:tc>
                  <a:txBody>
                    <a:bodyPr/>
                    <a:lstStyle/>
                    <a:p>
                      <a:pPr algn="ctr" fontAlgn="b"/>
                      <a:r>
                        <a:rPr lang="ru-RU" sz="800" b="0" i="0" u="none" strike="noStrike" dirty="0">
                          <a:solidFill>
                            <a:schemeClr val="accent3">
                              <a:lumMod val="50000"/>
                            </a:schemeClr>
                          </a:solidFill>
                          <a:effectLst/>
                          <a:latin typeface="Arial Narrow" panose="020B0606020202030204" pitchFamily="34" charset="0"/>
                        </a:rPr>
                        <a:t>10</a:t>
                      </a:r>
                      <a:endParaRPr lang="en-US" sz="800" b="0" i="0" u="none" strike="noStrike" dirty="0">
                        <a:solidFill>
                          <a:schemeClr val="accent3">
                            <a:lumMod val="50000"/>
                          </a:schemeClr>
                        </a:solidFill>
                        <a:effectLst/>
                        <a:latin typeface="Arial Narrow" panose="020B0606020202030204" pitchFamily="34" charset="0"/>
                      </a:endParaRPr>
                    </a:p>
                  </a:txBody>
                  <a:tcPr marL="9525" marR="9525" marT="0" marB="0" anchor="ctr">
                    <a:solidFill>
                      <a:srgbClr val="548235">
                        <a:alpha val="20000"/>
                      </a:srgbClr>
                    </a:solidFill>
                  </a:tcPr>
                </a:tc>
                <a:tc>
                  <a:txBody>
                    <a:bodyPr/>
                    <a:lstStyle/>
                    <a:p>
                      <a:pPr algn="ctr" fontAlgn="ctr"/>
                      <a:r>
                        <a:rPr lang="ru-RU" sz="800" b="0" i="0" u="none" strike="noStrike">
                          <a:solidFill>
                            <a:srgbClr val="000000"/>
                          </a:solidFill>
                          <a:effectLst/>
                          <a:latin typeface="Arial Narrow" panose="020B0606020202030204" pitchFamily="34" charset="0"/>
                        </a:rPr>
                        <a:t>9333-1</a:t>
                      </a:r>
                    </a:p>
                  </a:txBody>
                  <a:tcPr marL="9525" marR="9525" marT="9525" marB="0" anchor="ctr">
                    <a:solidFill>
                      <a:srgbClr val="548235">
                        <a:alpha val="20000"/>
                      </a:srgbClr>
                    </a:solidFill>
                  </a:tcPr>
                </a:tc>
                <a:tc>
                  <a:txBody>
                    <a:bodyPr/>
                    <a:lstStyle/>
                    <a:p>
                      <a:pPr marL="72000" algn="l" fontAlgn="ctr"/>
                      <a:r>
                        <a:rPr lang="ru-RU" sz="800" b="0" i="0" u="none" strike="noStrike" dirty="0">
                          <a:solidFill>
                            <a:srgbClr val="000000"/>
                          </a:solidFill>
                          <a:effectLst/>
                          <a:latin typeface="Arial Narrow" panose="020B0606020202030204" pitchFamily="34" charset="0"/>
                        </a:rPr>
                        <a:t>Порт </a:t>
                      </a:r>
                      <a:r>
                        <a:rPr lang="ru-RU" sz="800" b="0" i="0" u="none" strike="noStrike" dirty="0" err="1">
                          <a:solidFill>
                            <a:srgbClr val="000000"/>
                          </a:solidFill>
                          <a:effectLst/>
                          <a:latin typeface="Arial Narrow" panose="020B0606020202030204" pitchFamily="34" charset="0"/>
                        </a:rPr>
                        <a:t>жүкшілері</a:t>
                      </a:r>
                      <a:endParaRPr lang="ru-RU" sz="800" b="0" i="0" u="none" strike="noStrike" dirty="0">
                        <a:solidFill>
                          <a:srgbClr val="000000"/>
                        </a:solidFill>
                        <a:effectLst/>
                        <a:latin typeface="Arial Narrow" panose="020B0606020202030204" pitchFamily="34" charset="0"/>
                      </a:endParaRPr>
                    </a:p>
                  </a:txBody>
                  <a:tcPr marL="9525" marR="9525" marT="9525" marB="0" anchor="ctr">
                    <a:lnR w="12700" cap="flat" cmpd="sng" algn="ctr">
                      <a:solidFill>
                        <a:schemeClr val="tx1"/>
                      </a:solidFill>
                      <a:prstDash val="solid"/>
                      <a:round/>
                      <a:headEnd type="none" w="med" len="med"/>
                      <a:tailEnd type="none" w="med" len="med"/>
                    </a:lnR>
                    <a:solidFill>
                      <a:srgbClr val="548235">
                        <a:alpha val="20000"/>
                      </a:srgbClr>
                    </a:solidFill>
                  </a:tcPr>
                </a:tc>
                <a:tc>
                  <a:txBody>
                    <a:bodyPr/>
                    <a:lstStyle/>
                    <a:p>
                      <a:pPr algn="ctr" fontAlgn="ctr"/>
                      <a:r>
                        <a:rPr lang="ru-RU" sz="800" b="0" i="0" u="none" strike="noStrike">
                          <a:solidFill>
                            <a:srgbClr val="000000"/>
                          </a:solidFill>
                          <a:effectLst/>
                          <a:latin typeface="Arial Narrow" panose="020B0606020202030204" pitchFamily="34" charset="0"/>
                        </a:rPr>
                        <a:t>516</a:t>
                      </a:r>
                    </a:p>
                  </a:txBody>
                  <a:tcPr marL="9525" marR="9525" marT="9525" marB="0" anchor="ctr">
                    <a:lnL w="12700" cap="flat" cmpd="sng" algn="ctr">
                      <a:solidFill>
                        <a:schemeClr val="tx1"/>
                      </a:solidFill>
                      <a:prstDash val="solid"/>
                      <a:round/>
                      <a:headEnd type="none" w="med" len="med"/>
                      <a:tailEnd type="none" w="med" len="med"/>
                    </a:lnL>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105</a:t>
                      </a:r>
                    </a:p>
                  </a:txBody>
                  <a:tcPr marL="9525" marR="9525" marT="9525" marB="0" anchor="c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133</a:t>
                      </a:r>
                    </a:p>
                  </a:txBody>
                  <a:tcPr marL="9525" marR="9525" marT="9525" marB="0" anchor="c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122</a:t>
                      </a:r>
                    </a:p>
                  </a:txBody>
                  <a:tcPr marL="9525" marR="9525" marT="9525" marB="0" anchor="c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156</a:t>
                      </a:r>
                    </a:p>
                  </a:txBody>
                  <a:tcPr marL="9525" marR="9525" marT="9525" marB="0" anchor="ctr">
                    <a:lnR w="12700" cap="flat" cmpd="sng" algn="ctr">
                      <a:solidFill>
                        <a:schemeClr val="tx1"/>
                      </a:solidFill>
                      <a:prstDash val="solid"/>
                      <a:round/>
                      <a:headEnd type="none" w="med" len="med"/>
                      <a:tailEnd type="none" w="med" len="med"/>
                    </a:ln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627</a:t>
                      </a:r>
                    </a:p>
                  </a:txBody>
                  <a:tcPr marL="9525" marR="9525" marT="9525" marB="0" anchor="ctr">
                    <a:lnL w="12700" cap="flat" cmpd="sng" algn="ctr">
                      <a:solidFill>
                        <a:schemeClr val="tx1"/>
                      </a:solidFill>
                      <a:prstDash val="solid"/>
                      <a:round/>
                      <a:headEnd type="none" w="med" len="med"/>
                      <a:tailEnd type="none" w="med" len="med"/>
                    </a:lnL>
                    <a:solidFill>
                      <a:srgbClr val="548235">
                        <a:alpha val="20000"/>
                      </a:srgbClr>
                    </a:solidFill>
                  </a:tcPr>
                </a:tc>
                <a:tc>
                  <a:txBody>
                    <a:bodyPr/>
                    <a:lstStyle/>
                    <a:p>
                      <a:pPr algn="ctr" fontAlgn="ctr"/>
                      <a:r>
                        <a:rPr lang="ru-RU" sz="800" b="0" i="0" u="none" strike="noStrike">
                          <a:solidFill>
                            <a:srgbClr val="000000"/>
                          </a:solidFill>
                          <a:effectLst/>
                          <a:latin typeface="Arial Narrow" panose="020B0606020202030204" pitchFamily="34" charset="0"/>
                        </a:rPr>
                        <a:t>109</a:t>
                      </a:r>
                    </a:p>
                  </a:txBody>
                  <a:tcPr marL="9525" marR="9525" marT="9525" marB="0" anchor="c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153</a:t>
                      </a:r>
                    </a:p>
                  </a:txBody>
                  <a:tcPr marL="9525" marR="9525" marT="9525" marB="0" anchor="ctr">
                    <a:solidFill>
                      <a:srgbClr val="548235">
                        <a:alpha val="20000"/>
                      </a:srgbClr>
                    </a:solidFill>
                  </a:tcPr>
                </a:tc>
                <a:tc>
                  <a:txBody>
                    <a:bodyPr/>
                    <a:lstStyle/>
                    <a:p>
                      <a:pPr algn="ctr" fontAlgn="ctr"/>
                      <a:r>
                        <a:rPr lang="ru-RU" sz="800" b="0" i="0" u="none" strike="noStrike">
                          <a:solidFill>
                            <a:srgbClr val="000000"/>
                          </a:solidFill>
                          <a:effectLst/>
                          <a:latin typeface="Arial Narrow" panose="020B0606020202030204" pitchFamily="34" charset="0"/>
                        </a:rPr>
                        <a:t>183</a:t>
                      </a:r>
                    </a:p>
                  </a:txBody>
                  <a:tcPr marL="9525" marR="9525" marT="9525" marB="0" anchor="ctr">
                    <a:solidFill>
                      <a:srgbClr val="548235">
                        <a:alpha val="20000"/>
                      </a:srgbClr>
                    </a:solidFill>
                  </a:tcPr>
                </a:tc>
                <a:tc>
                  <a:txBody>
                    <a:bodyPr/>
                    <a:lstStyle/>
                    <a:p>
                      <a:pPr algn="ctr" fontAlgn="ctr"/>
                      <a:r>
                        <a:rPr lang="ru-RU" sz="800" b="0" i="0" u="none" strike="noStrike">
                          <a:solidFill>
                            <a:srgbClr val="000000"/>
                          </a:solidFill>
                          <a:effectLst/>
                          <a:latin typeface="Arial Narrow" panose="020B0606020202030204" pitchFamily="34" charset="0"/>
                        </a:rPr>
                        <a:t>182</a:t>
                      </a:r>
                    </a:p>
                  </a:txBody>
                  <a:tcPr marL="9525" marR="9525" marT="9525" marB="0" anchor="ctr">
                    <a:solidFill>
                      <a:srgbClr val="548235">
                        <a:alpha val="20000"/>
                      </a:srgbClr>
                    </a:solidFill>
                  </a:tcPr>
                </a:tc>
                <a:tc>
                  <a:txBody>
                    <a:bodyPr/>
                    <a:lstStyle/>
                    <a:p>
                      <a:pPr algn="ctr" fontAlgn="ctr"/>
                      <a:r>
                        <a:rPr lang="ru-RU" sz="800" b="0" i="0" u="none" strike="noStrike">
                          <a:solidFill>
                            <a:srgbClr val="000000"/>
                          </a:solidFill>
                          <a:effectLst/>
                          <a:latin typeface="Arial Narrow" panose="020B0606020202030204" pitchFamily="34" charset="0"/>
                        </a:rPr>
                        <a:t>1,8%</a:t>
                      </a:r>
                    </a:p>
                  </a:txBody>
                  <a:tcPr marL="9525" marR="9525" marT="9525" marB="0" anchor="ctr">
                    <a:solidFill>
                      <a:srgbClr val="548235">
                        <a:alpha val="20000"/>
                      </a:srgbClr>
                    </a:solidFill>
                  </a:tcPr>
                </a:tc>
                <a:extLst>
                  <a:ext uri="{0D108BD9-81ED-4DB2-BD59-A6C34878D82A}">
                    <a16:rowId xmlns:a16="http://schemas.microsoft.com/office/drawing/2014/main" val="43189757"/>
                  </a:ext>
                </a:extLst>
              </a:tr>
              <a:tr h="152142">
                <a:tc gridSpan="3">
                  <a:txBody>
                    <a:bodyPr/>
                    <a:lstStyle/>
                    <a:p>
                      <a:pPr algn="ctr" fontAlgn="b"/>
                      <a:r>
                        <a:rPr lang="ru-RU" sz="900" b="1" u="none" strike="noStrike" dirty="0">
                          <a:solidFill>
                            <a:schemeClr val="accent3">
                              <a:lumMod val="50000"/>
                            </a:schemeClr>
                          </a:solidFill>
                          <a:effectLst/>
                          <a:latin typeface="Arial Narrow" panose="020B0606020202030204" pitchFamily="34" charset="0"/>
                        </a:rPr>
                        <a:t>ТОП-10 БОЙЫНША ЖИЫНЫ</a:t>
                      </a:r>
                      <a:endParaRPr lang="ru-RU" sz="900" b="1" i="0" u="none" strike="noStrike" cap="none" dirty="0">
                        <a:solidFill>
                          <a:schemeClr val="accent3">
                            <a:lumMod val="50000"/>
                          </a:schemeClr>
                        </a:solidFill>
                        <a:effectLst/>
                        <a:latin typeface="Arial Narrow" panose="020B0606020202030204" pitchFamily="34" charset="0"/>
                        <a:ea typeface="+mn-ea"/>
                        <a:cs typeface="+mn-cs"/>
                        <a:sym typeface="Arial"/>
                      </a:endParaRPr>
                    </a:p>
                  </a:txBody>
                  <a:tcPr marL="9525" marR="9525" marT="0" marB="0" anchor="ctr">
                    <a:lnR w="12700" cap="flat" cmpd="sng" algn="ctr">
                      <a:solidFill>
                        <a:schemeClr val="tx1"/>
                      </a:solidFill>
                      <a:prstDash val="solid"/>
                      <a:round/>
                      <a:headEnd type="none" w="med" len="med"/>
                      <a:tailEnd type="none" w="med" len="med"/>
                    </a:lnR>
                    <a:lnB w="12700" cap="flat" cmpd="sng" algn="ctr">
                      <a:solidFill>
                        <a:schemeClr val="tx1"/>
                      </a:solidFill>
                      <a:prstDash val="solid"/>
                      <a:round/>
                      <a:headEnd type="none" w="med" len="med"/>
                      <a:tailEnd type="none" w="med" len="med"/>
                    </a:lnB>
                    <a:noFill/>
                  </a:tcPr>
                </a:tc>
                <a:tc hMerge="1">
                  <a:txBody>
                    <a:bodyPr/>
                    <a:lstStyle/>
                    <a:p>
                      <a:pPr algn="ctr" fontAlgn="b"/>
                      <a:r>
                        <a:rPr lang="ru-KZ" sz="800" b="0" i="0" u="none" strike="noStrike" cap="none" dirty="0">
                          <a:solidFill>
                            <a:srgbClr val="007F76"/>
                          </a:solidFill>
                          <a:effectLst/>
                          <a:latin typeface="Arial Narrow" panose="020B0606020202030204" pitchFamily="34" charset="0"/>
                          <a:ea typeface="+mn-ea"/>
                          <a:cs typeface="+mn-cs"/>
                          <a:sym typeface="Arial"/>
                        </a:rPr>
                        <a:t>7239-2</a:t>
                      </a:r>
                    </a:p>
                  </a:txBody>
                  <a:tcPr marL="9525" marR="9525" marT="0" marB="0" anchor="ctr">
                    <a:lnB w="12700" cap="flat" cmpd="sng" algn="ctr">
                      <a:solidFill>
                        <a:schemeClr val="tx1"/>
                      </a:solidFill>
                      <a:prstDash val="solid"/>
                      <a:round/>
                      <a:headEnd type="none" w="med" len="med"/>
                      <a:tailEnd type="none" w="med" len="med"/>
                    </a:lnB>
                    <a:solidFill>
                      <a:schemeClr val="bg1">
                        <a:lumMod val="50000"/>
                        <a:alpha val="20000"/>
                      </a:schemeClr>
                    </a:solidFill>
                  </a:tcPr>
                </a:tc>
                <a:tc hMerge="1">
                  <a:txBody>
                    <a:bodyPr/>
                    <a:lstStyle/>
                    <a:p>
                      <a:pPr marL="72000" algn="l" fontAlgn="ctr"/>
                      <a:r>
                        <a:rPr lang="ru-RU" sz="800" b="0" i="0" u="none" strike="noStrike" cap="none" dirty="0">
                          <a:solidFill>
                            <a:srgbClr val="007F76"/>
                          </a:solidFill>
                          <a:effectLst/>
                          <a:latin typeface="Arial Narrow" panose="020B0606020202030204" pitchFamily="34" charset="0"/>
                          <a:ea typeface="+mn-ea"/>
                          <a:cs typeface="+mn-cs"/>
                          <a:sym typeface="Arial"/>
                        </a:rPr>
                        <a:t>Слесари промышленного оборудования</a:t>
                      </a:r>
                    </a:p>
                  </a:txBody>
                  <a:tcPr marL="9525" marR="9525" marT="0" marB="0" anchor="ctr">
                    <a:lnR w="12700" cap="flat" cmpd="sng" algn="ctr">
                      <a:solidFill>
                        <a:schemeClr val="tx1"/>
                      </a:solidFill>
                      <a:prstDash val="solid"/>
                      <a:round/>
                      <a:headEnd type="none" w="med" len="med"/>
                      <a:tailEnd type="none" w="med" len="med"/>
                    </a:lnR>
                    <a:lnB w="12700" cap="flat" cmpd="sng" algn="ctr">
                      <a:solidFill>
                        <a:schemeClr val="tx1"/>
                      </a:solidFill>
                      <a:prstDash val="solid"/>
                      <a:round/>
                      <a:headEnd type="none" w="med" len="med"/>
                      <a:tailEnd type="none" w="med" len="med"/>
                    </a:lnB>
                    <a:solidFill>
                      <a:schemeClr val="bg1">
                        <a:lumMod val="50000"/>
                        <a:alpha val="20000"/>
                      </a:schemeClr>
                    </a:solidFill>
                  </a:tcPr>
                </a:tc>
                <a:tc>
                  <a:txBody>
                    <a:bodyPr/>
                    <a:lstStyle/>
                    <a:p>
                      <a:pPr algn="ctr" fontAlgn="ctr"/>
                      <a:r>
                        <a:rPr lang="ru-RU" sz="800" b="1" i="0" u="none" strike="noStrike" dirty="0">
                          <a:solidFill>
                            <a:srgbClr val="000000"/>
                          </a:solidFill>
                          <a:effectLst/>
                          <a:latin typeface="Arial Narrow" panose="020B0606020202030204" pitchFamily="34" charset="0"/>
                        </a:rPr>
                        <a:t>7 503</a:t>
                      </a:r>
                    </a:p>
                  </a:txBody>
                  <a:tcPr marL="9525" marR="9525" marT="9525" marB="0" anchor="ctr">
                    <a:lnL w="12700" cap="flat" cmpd="sng" algn="ctr">
                      <a:solidFill>
                        <a:schemeClr val="tx1"/>
                      </a:solidFill>
                      <a:prstDash val="solid"/>
                      <a:round/>
                      <a:headEnd type="none" w="med" len="med"/>
                      <a:tailEnd type="none" w="med" len="med"/>
                    </a:lnL>
                    <a:lnB w="12700" cap="flat" cmpd="sng" algn="ctr">
                      <a:solidFill>
                        <a:schemeClr val="tx1"/>
                      </a:solidFill>
                      <a:prstDash val="solid"/>
                      <a:round/>
                      <a:headEnd type="none" w="med" len="med"/>
                      <a:tailEnd type="none" w="med" len="med"/>
                    </a:lnB>
                    <a:noFill/>
                  </a:tcPr>
                </a:tc>
                <a:tc>
                  <a:txBody>
                    <a:bodyPr/>
                    <a:lstStyle/>
                    <a:p>
                      <a:pPr algn="ctr" fontAlgn="ctr"/>
                      <a:r>
                        <a:rPr lang="ru-RU" sz="800" b="1" i="0" u="none" strike="noStrike" dirty="0">
                          <a:solidFill>
                            <a:srgbClr val="000000"/>
                          </a:solidFill>
                          <a:effectLst/>
                          <a:latin typeface="Arial Narrow" panose="020B0606020202030204" pitchFamily="34" charset="0"/>
                        </a:rPr>
                        <a:t>1 350</a:t>
                      </a:r>
                    </a:p>
                  </a:txBody>
                  <a:tcPr marL="9525" marR="9525" marT="9525" marB="0" anchor="ctr">
                    <a:lnB w="12700" cap="flat" cmpd="sng" algn="ctr">
                      <a:solidFill>
                        <a:schemeClr val="tx1"/>
                      </a:solidFill>
                      <a:prstDash val="solid"/>
                      <a:round/>
                      <a:headEnd type="none" w="med" len="med"/>
                      <a:tailEnd type="none" w="med" len="med"/>
                    </a:lnB>
                    <a:noFill/>
                  </a:tcPr>
                </a:tc>
                <a:tc>
                  <a:txBody>
                    <a:bodyPr/>
                    <a:lstStyle/>
                    <a:p>
                      <a:pPr algn="ctr" fontAlgn="ctr"/>
                      <a:r>
                        <a:rPr lang="ru-RU" sz="800" b="1" i="0" u="none" strike="noStrike" dirty="0">
                          <a:solidFill>
                            <a:srgbClr val="000000"/>
                          </a:solidFill>
                          <a:effectLst/>
                          <a:latin typeface="Arial Narrow" panose="020B0606020202030204" pitchFamily="34" charset="0"/>
                        </a:rPr>
                        <a:t>2 168</a:t>
                      </a:r>
                    </a:p>
                  </a:txBody>
                  <a:tcPr marL="9525" marR="9525" marT="9525" marB="0" anchor="ctr">
                    <a:lnB w="12700" cap="flat" cmpd="sng" algn="ctr">
                      <a:solidFill>
                        <a:schemeClr val="tx1"/>
                      </a:solidFill>
                      <a:prstDash val="solid"/>
                      <a:round/>
                      <a:headEnd type="none" w="med" len="med"/>
                      <a:tailEnd type="none" w="med" len="med"/>
                    </a:lnB>
                    <a:noFill/>
                  </a:tcPr>
                </a:tc>
                <a:tc>
                  <a:txBody>
                    <a:bodyPr/>
                    <a:lstStyle/>
                    <a:p>
                      <a:pPr algn="ctr" fontAlgn="ctr"/>
                      <a:r>
                        <a:rPr lang="ru-RU" sz="800" b="1" i="0" u="none" strike="noStrike">
                          <a:solidFill>
                            <a:srgbClr val="000000"/>
                          </a:solidFill>
                          <a:effectLst/>
                          <a:latin typeface="Arial Narrow" panose="020B0606020202030204" pitchFamily="34" charset="0"/>
                        </a:rPr>
                        <a:t>2 033</a:t>
                      </a:r>
                    </a:p>
                  </a:txBody>
                  <a:tcPr marL="9525" marR="9525" marT="9525" marB="0" anchor="ctr">
                    <a:lnB w="12700" cap="flat" cmpd="sng" algn="ctr">
                      <a:solidFill>
                        <a:schemeClr val="tx1"/>
                      </a:solidFill>
                      <a:prstDash val="solid"/>
                      <a:round/>
                      <a:headEnd type="none" w="med" len="med"/>
                      <a:tailEnd type="none" w="med" len="med"/>
                    </a:lnB>
                    <a:noFill/>
                  </a:tcPr>
                </a:tc>
                <a:tc>
                  <a:txBody>
                    <a:bodyPr/>
                    <a:lstStyle/>
                    <a:p>
                      <a:pPr algn="ctr" fontAlgn="ctr"/>
                      <a:r>
                        <a:rPr lang="ru-RU" sz="800" b="1" i="0" u="none" strike="noStrike" dirty="0">
                          <a:solidFill>
                            <a:srgbClr val="000000"/>
                          </a:solidFill>
                          <a:effectLst/>
                          <a:latin typeface="Arial Narrow" panose="020B0606020202030204" pitchFamily="34" charset="0"/>
                        </a:rPr>
                        <a:t>1 952</a:t>
                      </a:r>
                    </a:p>
                  </a:txBody>
                  <a:tcPr marL="9525" marR="9525" marT="9525" marB="0" anchor="ctr">
                    <a:lnR w="12700" cap="flat" cmpd="sng" algn="ctr">
                      <a:solidFill>
                        <a:schemeClr val="tx1"/>
                      </a:solidFill>
                      <a:prstDash val="solid"/>
                      <a:round/>
                      <a:headEnd type="none" w="med" len="med"/>
                      <a:tailEnd type="none" w="med" len="med"/>
                    </a:lnR>
                    <a:lnB w="12700" cap="flat" cmpd="sng" algn="ctr">
                      <a:solidFill>
                        <a:schemeClr val="tx1"/>
                      </a:solidFill>
                      <a:prstDash val="solid"/>
                      <a:round/>
                      <a:headEnd type="none" w="med" len="med"/>
                      <a:tailEnd type="none" w="med" len="med"/>
                    </a:lnB>
                    <a:noFill/>
                  </a:tcPr>
                </a:tc>
                <a:tc>
                  <a:txBody>
                    <a:bodyPr/>
                    <a:lstStyle/>
                    <a:p>
                      <a:pPr algn="ctr" fontAlgn="ctr"/>
                      <a:r>
                        <a:rPr lang="ru-RU" sz="800" b="1" i="0" u="none" strike="noStrike">
                          <a:solidFill>
                            <a:srgbClr val="000000"/>
                          </a:solidFill>
                          <a:effectLst/>
                          <a:latin typeface="Arial Narrow" panose="020B0606020202030204" pitchFamily="34" charset="0"/>
                        </a:rPr>
                        <a:t>9 010</a:t>
                      </a:r>
                    </a:p>
                  </a:txBody>
                  <a:tcPr marL="9525" marR="9525" marT="9525" marB="0" anchor="ctr">
                    <a:lnL w="12700" cap="flat" cmpd="sng" algn="ctr">
                      <a:solidFill>
                        <a:schemeClr val="tx1"/>
                      </a:solidFill>
                      <a:prstDash val="solid"/>
                      <a:round/>
                      <a:headEnd type="none" w="med" len="med"/>
                      <a:tailEnd type="none" w="med" len="med"/>
                    </a:lnL>
                    <a:lnB w="12700" cap="flat" cmpd="sng" algn="ctr">
                      <a:solidFill>
                        <a:schemeClr val="tx1"/>
                      </a:solidFill>
                      <a:prstDash val="solid"/>
                      <a:round/>
                      <a:headEnd type="none" w="med" len="med"/>
                      <a:tailEnd type="none" w="med" len="med"/>
                    </a:lnB>
                    <a:noFill/>
                  </a:tcPr>
                </a:tc>
                <a:tc>
                  <a:txBody>
                    <a:bodyPr/>
                    <a:lstStyle/>
                    <a:p>
                      <a:pPr algn="ctr" fontAlgn="ctr"/>
                      <a:r>
                        <a:rPr lang="ru-RU" sz="800" b="1" i="0" u="none" strike="noStrike">
                          <a:solidFill>
                            <a:srgbClr val="000000"/>
                          </a:solidFill>
                          <a:effectLst/>
                          <a:latin typeface="Arial Narrow" panose="020B0606020202030204" pitchFamily="34" charset="0"/>
                        </a:rPr>
                        <a:t>1 679</a:t>
                      </a:r>
                    </a:p>
                  </a:txBody>
                  <a:tcPr marL="9525" marR="9525" marT="9525" marB="0" anchor="ctr">
                    <a:lnB w="12700" cap="flat" cmpd="sng" algn="ctr">
                      <a:solidFill>
                        <a:schemeClr val="tx1"/>
                      </a:solidFill>
                      <a:prstDash val="solid"/>
                      <a:round/>
                      <a:headEnd type="none" w="med" len="med"/>
                      <a:tailEnd type="none" w="med" len="med"/>
                    </a:lnB>
                    <a:noFill/>
                  </a:tcPr>
                </a:tc>
                <a:tc>
                  <a:txBody>
                    <a:bodyPr/>
                    <a:lstStyle/>
                    <a:p>
                      <a:pPr algn="ctr" fontAlgn="ctr"/>
                      <a:r>
                        <a:rPr lang="ru-RU" sz="800" b="1" i="0" u="none" strike="noStrike" dirty="0">
                          <a:solidFill>
                            <a:srgbClr val="000000"/>
                          </a:solidFill>
                          <a:effectLst/>
                          <a:latin typeface="Arial Narrow" panose="020B0606020202030204" pitchFamily="34" charset="0"/>
                        </a:rPr>
                        <a:t>2 090</a:t>
                      </a:r>
                    </a:p>
                  </a:txBody>
                  <a:tcPr marL="9525" marR="9525" marT="9525" marB="0" anchor="ctr">
                    <a:lnB w="12700" cap="flat" cmpd="sng" algn="ctr">
                      <a:solidFill>
                        <a:schemeClr val="tx1"/>
                      </a:solidFill>
                      <a:prstDash val="solid"/>
                      <a:round/>
                      <a:headEnd type="none" w="med" len="med"/>
                      <a:tailEnd type="none" w="med" len="med"/>
                    </a:lnB>
                    <a:noFill/>
                  </a:tcPr>
                </a:tc>
                <a:tc>
                  <a:txBody>
                    <a:bodyPr/>
                    <a:lstStyle/>
                    <a:p>
                      <a:pPr algn="ctr" fontAlgn="ctr"/>
                      <a:r>
                        <a:rPr lang="ru-RU" sz="800" b="1" i="0" u="none" strike="noStrike">
                          <a:solidFill>
                            <a:srgbClr val="000000"/>
                          </a:solidFill>
                          <a:effectLst/>
                          <a:latin typeface="Arial Narrow" panose="020B0606020202030204" pitchFamily="34" charset="0"/>
                        </a:rPr>
                        <a:t>2 650</a:t>
                      </a:r>
                    </a:p>
                  </a:txBody>
                  <a:tcPr marL="9525" marR="9525" marT="9525" marB="0" anchor="ctr">
                    <a:lnB w="12700" cap="flat" cmpd="sng" algn="ctr">
                      <a:solidFill>
                        <a:schemeClr val="tx1"/>
                      </a:solidFill>
                      <a:prstDash val="solid"/>
                      <a:round/>
                      <a:headEnd type="none" w="med" len="med"/>
                      <a:tailEnd type="none" w="med" len="med"/>
                    </a:lnB>
                    <a:noFill/>
                  </a:tcPr>
                </a:tc>
                <a:tc>
                  <a:txBody>
                    <a:bodyPr/>
                    <a:lstStyle/>
                    <a:p>
                      <a:pPr algn="ctr" fontAlgn="ctr"/>
                      <a:r>
                        <a:rPr lang="ru-RU" sz="800" b="1" i="0" u="none" strike="noStrike" dirty="0">
                          <a:solidFill>
                            <a:srgbClr val="000000"/>
                          </a:solidFill>
                          <a:effectLst/>
                          <a:latin typeface="Arial Narrow" panose="020B0606020202030204" pitchFamily="34" charset="0"/>
                        </a:rPr>
                        <a:t>2 591</a:t>
                      </a:r>
                    </a:p>
                  </a:txBody>
                  <a:tcPr marL="9525" marR="9525" marT="9525" marB="0" anchor="ctr">
                    <a:lnB w="12700" cap="flat" cmpd="sng" algn="ctr">
                      <a:solidFill>
                        <a:schemeClr val="tx1"/>
                      </a:solidFill>
                      <a:prstDash val="solid"/>
                      <a:round/>
                      <a:headEnd type="none" w="med" len="med"/>
                      <a:tailEnd type="none" w="med" len="med"/>
                    </a:lnB>
                    <a:noFill/>
                  </a:tcPr>
                </a:tc>
                <a:tc>
                  <a:txBody>
                    <a:bodyPr/>
                    <a:lstStyle/>
                    <a:p>
                      <a:pPr algn="ctr" fontAlgn="ctr"/>
                      <a:r>
                        <a:rPr lang="ru-RU" sz="800" b="1" i="0" u="none" strike="noStrike" dirty="0">
                          <a:solidFill>
                            <a:srgbClr val="000000"/>
                          </a:solidFill>
                          <a:effectLst/>
                          <a:latin typeface="Arial Narrow" panose="020B0606020202030204" pitchFamily="34" charset="0"/>
                        </a:rPr>
                        <a:t>25,3%</a:t>
                      </a:r>
                    </a:p>
                  </a:txBody>
                  <a:tcPr marL="9525" marR="9525" marT="9525" marB="0" anchor="ctr">
                    <a:lnB w="12700"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3063250630"/>
                  </a:ext>
                </a:extLst>
              </a:tr>
              <a:tr h="152142">
                <a:tc gridSpan="14">
                  <a:txBody>
                    <a:bodyPr/>
                    <a:lstStyle/>
                    <a:p>
                      <a:pPr algn="ctr" fontAlgn="b"/>
                      <a:r>
                        <a:rPr lang="ru-RU" sz="900" b="1" i="0" u="none" strike="noStrike" dirty="0">
                          <a:solidFill>
                            <a:schemeClr val="accent6">
                              <a:lumMod val="50000"/>
                            </a:schemeClr>
                          </a:solidFill>
                          <a:effectLst/>
                          <a:latin typeface="Arial Narrow" panose="020B0606020202030204" pitchFamily="34" charset="0"/>
                        </a:rPr>
                        <a:t>ПЕССИМИСТІК СЦЕНАРИЙ</a:t>
                      </a:r>
                      <a:endParaRPr lang="en-US" sz="900" b="1" i="0" u="none" strike="noStrike" dirty="0">
                        <a:solidFill>
                          <a:schemeClr val="accent6">
                            <a:lumMod val="50000"/>
                          </a:schemeClr>
                        </a:solidFill>
                        <a:effectLst/>
                        <a:latin typeface="Arial Narrow" panose="020B0606020202030204" pitchFamily="34" charset="0"/>
                      </a:endParaRPr>
                    </a:p>
                  </a:txBody>
                  <a:tcPr marL="9525" marR="9525" marT="0" marB="0" anchor="ct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accent6">
                        <a:lumMod val="50000"/>
                        <a:alpha val="40000"/>
                      </a:schemeClr>
                    </a:solidFill>
                  </a:tcPr>
                </a:tc>
                <a:tc hMerge="1">
                  <a:txBody>
                    <a:bodyPr/>
                    <a:lstStyle/>
                    <a:p>
                      <a:pPr algn="ctr" fontAlgn="b"/>
                      <a:endParaRPr lang="ru-KZ" sz="800" b="0" i="0" u="none" strike="noStrike" cap="none" dirty="0">
                        <a:solidFill>
                          <a:srgbClr val="007F76"/>
                        </a:solidFill>
                        <a:effectLst/>
                        <a:latin typeface="Arial Narrow" panose="020B0606020202030204" pitchFamily="34" charset="0"/>
                        <a:ea typeface="+mn-ea"/>
                        <a:cs typeface="+mn-cs"/>
                        <a:sym typeface="Arial"/>
                      </a:endParaRPr>
                    </a:p>
                  </a:txBody>
                  <a:tcPr marL="9525" marR="9525" marT="0" marB="0" anchor="ct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007F76">
                        <a:alpha val="20000"/>
                      </a:srgbClr>
                    </a:solidFill>
                  </a:tcPr>
                </a:tc>
                <a:tc hMerge="1">
                  <a:txBody>
                    <a:bodyPr/>
                    <a:lstStyle/>
                    <a:p>
                      <a:pPr marL="72000" algn="l" fontAlgn="ctr"/>
                      <a:endParaRPr lang="ru-RU" sz="800" b="0" i="0" u="none" strike="noStrike" cap="none" dirty="0">
                        <a:solidFill>
                          <a:srgbClr val="007F76"/>
                        </a:solidFill>
                        <a:effectLst/>
                        <a:latin typeface="Arial Narrow" panose="020B0606020202030204" pitchFamily="34" charset="0"/>
                        <a:ea typeface="+mn-ea"/>
                        <a:cs typeface="+mn-cs"/>
                        <a:sym typeface="Arial"/>
                      </a:endParaRPr>
                    </a:p>
                  </a:txBody>
                  <a:tcPr marL="9525" marR="9525" marT="0" marB="0" anchor="ctr">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007F76">
                        <a:alpha val="20000"/>
                      </a:srgbClr>
                    </a:solidFill>
                  </a:tcPr>
                </a:tc>
                <a:tc hMerge="1">
                  <a:txBody>
                    <a:bodyPr/>
                    <a:lstStyle/>
                    <a:p>
                      <a:pPr algn="ctr" fontAlgn="b"/>
                      <a:endParaRPr lang="ru-KZ" sz="800" b="0" i="0" u="none" strike="noStrike" cap="none" dirty="0">
                        <a:solidFill>
                          <a:schemeClr val="tx1"/>
                        </a:solidFill>
                        <a:effectLst/>
                        <a:latin typeface="Arial Narrow" panose="020B0606020202030204" pitchFamily="34" charset="0"/>
                        <a:ea typeface="+mn-ea"/>
                        <a:cs typeface="+mn-cs"/>
                        <a:sym typeface="Arial"/>
                      </a:endParaRPr>
                    </a:p>
                  </a:txBody>
                  <a:tcPr marL="9525" marR="9525" marT="0" marB="0" anchor="ctr">
                    <a:lnL w="12700" cap="flat" cmpd="sng" algn="ctr">
                      <a:solidFill>
                        <a:schemeClr val="tx1"/>
                      </a:solidFill>
                      <a:prstDash val="solid"/>
                      <a:round/>
                      <a:headEnd type="none" w="med" len="med"/>
                      <a:tailEnd type="none" w="med" len="med"/>
                    </a:lnL>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50000"/>
                        <a:alpha val="20000"/>
                      </a:schemeClr>
                    </a:solidFill>
                  </a:tcPr>
                </a:tc>
                <a:tc hMerge="1">
                  <a:txBody>
                    <a:bodyPr/>
                    <a:lstStyle/>
                    <a:p>
                      <a:pPr algn="ctr" fontAlgn="b"/>
                      <a:endParaRPr lang="ru-KZ" sz="800" b="0" i="0" u="none" strike="noStrike" cap="none">
                        <a:solidFill>
                          <a:schemeClr val="tx1"/>
                        </a:solidFill>
                        <a:effectLst/>
                        <a:latin typeface="Arial Narrow" panose="020B0606020202030204" pitchFamily="34" charset="0"/>
                        <a:ea typeface="+mn-ea"/>
                        <a:cs typeface="+mn-cs"/>
                        <a:sym typeface="Arial"/>
                      </a:endParaRPr>
                    </a:p>
                  </a:txBody>
                  <a:tcPr marL="9525" marR="9525" marT="0" marB="0" anchor="ct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50000"/>
                        <a:alpha val="20000"/>
                      </a:schemeClr>
                    </a:solidFill>
                  </a:tcPr>
                </a:tc>
                <a:tc hMerge="1">
                  <a:txBody>
                    <a:bodyPr/>
                    <a:lstStyle/>
                    <a:p>
                      <a:pPr algn="ctr" fontAlgn="b"/>
                      <a:endParaRPr lang="ru-KZ" sz="800" b="0" i="0" u="none" strike="noStrike" cap="none" dirty="0">
                        <a:solidFill>
                          <a:schemeClr val="tx1"/>
                        </a:solidFill>
                        <a:effectLst/>
                        <a:latin typeface="Arial Narrow" panose="020B0606020202030204" pitchFamily="34" charset="0"/>
                        <a:ea typeface="+mn-ea"/>
                        <a:cs typeface="+mn-cs"/>
                        <a:sym typeface="Arial"/>
                      </a:endParaRPr>
                    </a:p>
                  </a:txBody>
                  <a:tcPr marL="9525" marR="9525" marT="0" marB="0" anchor="ct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50000"/>
                        <a:alpha val="20000"/>
                      </a:schemeClr>
                    </a:solidFill>
                  </a:tcPr>
                </a:tc>
                <a:tc hMerge="1">
                  <a:txBody>
                    <a:bodyPr/>
                    <a:lstStyle/>
                    <a:p>
                      <a:pPr algn="ctr" fontAlgn="b"/>
                      <a:endParaRPr lang="ru-KZ" sz="800" b="0" i="0" u="none" strike="noStrike" cap="none" dirty="0">
                        <a:solidFill>
                          <a:schemeClr val="tx1"/>
                        </a:solidFill>
                        <a:effectLst/>
                        <a:latin typeface="Arial Narrow" panose="020B0606020202030204" pitchFamily="34" charset="0"/>
                        <a:ea typeface="+mn-ea"/>
                        <a:cs typeface="+mn-cs"/>
                        <a:sym typeface="Arial"/>
                      </a:endParaRPr>
                    </a:p>
                  </a:txBody>
                  <a:tcPr marL="9525" marR="9525" marT="0" marB="0" anchor="ct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50000"/>
                        <a:alpha val="20000"/>
                      </a:schemeClr>
                    </a:solidFill>
                  </a:tcPr>
                </a:tc>
                <a:tc hMerge="1">
                  <a:txBody>
                    <a:bodyPr/>
                    <a:lstStyle/>
                    <a:p>
                      <a:pPr algn="ctr" fontAlgn="b"/>
                      <a:endParaRPr lang="ru-KZ" sz="800" b="0" i="0" u="none" strike="noStrike" cap="none">
                        <a:solidFill>
                          <a:schemeClr val="tx1"/>
                        </a:solidFill>
                        <a:effectLst/>
                        <a:latin typeface="Arial Narrow" panose="020B0606020202030204" pitchFamily="34" charset="0"/>
                        <a:ea typeface="+mn-ea"/>
                        <a:cs typeface="+mn-cs"/>
                        <a:sym typeface="Arial"/>
                      </a:endParaRPr>
                    </a:p>
                  </a:txBody>
                  <a:tcPr marL="9525" marR="9525" marT="0" marB="0" anchor="ctr">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50000"/>
                        <a:alpha val="20000"/>
                      </a:schemeClr>
                    </a:solidFill>
                  </a:tcPr>
                </a:tc>
                <a:tc hMerge="1">
                  <a:txBody>
                    <a:bodyPr/>
                    <a:lstStyle/>
                    <a:p>
                      <a:pPr algn="ctr" fontAlgn="ctr"/>
                      <a:endParaRPr lang="ru-KZ" sz="800" b="0" i="0" u="none" strike="noStrike" cap="none" dirty="0">
                        <a:solidFill>
                          <a:srgbClr val="007F76"/>
                        </a:solidFill>
                        <a:effectLst/>
                        <a:latin typeface="Arial Narrow" panose="020B0606020202030204" pitchFamily="34" charset="0"/>
                        <a:ea typeface="+mn-ea"/>
                        <a:cs typeface="+mn-cs"/>
                        <a:sym typeface="Arial"/>
                      </a:endParaRPr>
                    </a:p>
                  </a:txBody>
                  <a:tcPr marL="9525" marR="9525" marT="0" marB="0" anchor="ctr">
                    <a:lnL w="12700" cap="flat" cmpd="sng" algn="ctr">
                      <a:solidFill>
                        <a:schemeClr val="tx1"/>
                      </a:solidFill>
                      <a:prstDash val="solid"/>
                      <a:round/>
                      <a:headEnd type="none" w="med" len="med"/>
                      <a:tailEnd type="none" w="med" len="med"/>
                    </a:lnL>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007F76">
                        <a:alpha val="20000"/>
                      </a:srgbClr>
                    </a:solidFill>
                  </a:tcPr>
                </a:tc>
                <a:tc hMerge="1">
                  <a:txBody>
                    <a:bodyPr/>
                    <a:lstStyle/>
                    <a:p>
                      <a:pPr algn="ctr" fontAlgn="ctr"/>
                      <a:endParaRPr lang="ru-KZ" sz="800" b="0" i="0" u="none" strike="noStrike" cap="none" dirty="0">
                        <a:solidFill>
                          <a:schemeClr val="tx1"/>
                        </a:solidFill>
                        <a:effectLst/>
                        <a:latin typeface="Arial Narrow" panose="020B0606020202030204" pitchFamily="34" charset="0"/>
                        <a:ea typeface="+mn-ea"/>
                        <a:cs typeface="+mn-cs"/>
                        <a:sym typeface="Arial"/>
                      </a:endParaRPr>
                    </a:p>
                  </a:txBody>
                  <a:tcPr marL="9525" marR="9525" marT="0" marB="0" anchor="ct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50000"/>
                        <a:alpha val="20000"/>
                      </a:schemeClr>
                    </a:solidFill>
                  </a:tcPr>
                </a:tc>
                <a:tc hMerge="1">
                  <a:txBody>
                    <a:bodyPr/>
                    <a:lstStyle/>
                    <a:p>
                      <a:pPr algn="ctr" fontAlgn="ctr"/>
                      <a:endParaRPr lang="ru-KZ" sz="800" b="0" i="0" u="none" strike="noStrike" cap="none" dirty="0">
                        <a:solidFill>
                          <a:srgbClr val="007F76"/>
                        </a:solidFill>
                        <a:effectLst/>
                        <a:latin typeface="Arial Narrow" panose="020B0606020202030204" pitchFamily="34" charset="0"/>
                        <a:ea typeface="+mn-ea"/>
                        <a:cs typeface="+mn-cs"/>
                        <a:sym typeface="Arial"/>
                      </a:endParaRPr>
                    </a:p>
                  </a:txBody>
                  <a:tcPr marL="9525" marR="9525" marT="0" marB="0" anchor="ct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007F76">
                        <a:alpha val="20000"/>
                      </a:srgbClr>
                    </a:solidFill>
                  </a:tcPr>
                </a:tc>
                <a:tc hMerge="1">
                  <a:txBody>
                    <a:bodyPr/>
                    <a:lstStyle/>
                    <a:p>
                      <a:pPr algn="ctr" fontAlgn="ctr"/>
                      <a:endParaRPr lang="ru-KZ" sz="800" b="0" i="0" u="none" strike="noStrike" cap="none" dirty="0">
                        <a:solidFill>
                          <a:srgbClr val="007F76"/>
                        </a:solidFill>
                        <a:effectLst/>
                        <a:latin typeface="Arial Narrow" panose="020B0606020202030204" pitchFamily="34" charset="0"/>
                        <a:ea typeface="+mn-ea"/>
                        <a:cs typeface="+mn-cs"/>
                        <a:sym typeface="Arial"/>
                      </a:endParaRPr>
                    </a:p>
                  </a:txBody>
                  <a:tcPr marL="9525" marR="9525" marT="0" marB="0" anchor="ct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007F76">
                        <a:alpha val="20000"/>
                      </a:srgbClr>
                    </a:solidFill>
                  </a:tcPr>
                </a:tc>
                <a:tc hMerge="1">
                  <a:txBody>
                    <a:bodyPr/>
                    <a:lstStyle/>
                    <a:p>
                      <a:pPr algn="ctr" fontAlgn="ctr"/>
                      <a:endParaRPr lang="ru-KZ" sz="800" b="0" i="0" u="none" strike="noStrike" cap="none" dirty="0">
                        <a:solidFill>
                          <a:srgbClr val="007F76"/>
                        </a:solidFill>
                        <a:effectLst/>
                        <a:latin typeface="Arial Narrow" panose="020B0606020202030204" pitchFamily="34" charset="0"/>
                        <a:ea typeface="+mn-ea"/>
                        <a:cs typeface="+mn-cs"/>
                        <a:sym typeface="Arial"/>
                      </a:endParaRPr>
                    </a:p>
                  </a:txBody>
                  <a:tcPr marL="9525" marR="9525" marT="0" marB="0" anchor="ct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007F76">
                        <a:alpha val="20000"/>
                      </a:srgbClr>
                    </a:solidFill>
                  </a:tcPr>
                </a:tc>
                <a:tc hMerge="1">
                  <a:txBody>
                    <a:bodyPr/>
                    <a:lstStyle/>
                    <a:p>
                      <a:pPr algn="ctr" fontAlgn="ctr"/>
                      <a:endParaRPr lang="ru-KZ" sz="800" b="0" i="0" u="none" strike="noStrike" cap="none" dirty="0">
                        <a:solidFill>
                          <a:srgbClr val="007F76"/>
                        </a:solidFill>
                        <a:effectLst/>
                        <a:latin typeface="Arial Narrow" panose="020B0606020202030204" pitchFamily="34" charset="0"/>
                        <a:ea typeface="+mn-ea"/>
                        <a:cs typeface="+mn-cs"/>
                        <a:sym typeface="Arial"/>
                      </a:endParaRPr>
                    </a:p>
                  </a:txBody>
                  <a:tcPr marL="9525" marR="9525" marT="0" marB="0" anchor="ct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007F76">
                        <a:alpha val="20000"/>
                      </a:srgbClr>
                    </a:solidFill>
                  </a:tcPr>
                </a:tc>
                <a:extLst>
                  <a:ext uri="{0D108BD9-81ED-4DB2-BD59-A6C34878D82A}">
                    <a16:rowId xmlns:a16="http://schemas.microsoft.com/office/drawing/2014/main" val="2562410137"/>
                  </a:ext>
                </a:extLst>
              </a:tr>
              <a:tr h="144837">
                <a:tc>
                  <a:txBody>
                    <a:bodyPr/>
                    <a:lstStyle/>
                    <a:p>
                      <a:pPr algn="ctr" fontAlgn="b"/>
                      <a:r>
                        <a:rPr lang="ru-RU" sz="800" u="none" strike="noStrike" dirty="0">
                          <a:solidFill>
                            <a:schemeClr val="accent6">
                              <a:lumMod val="50000"/>
                            </a:schemeClr>
                          </a:solidFill>
                          <a:effectLst/>
                          <a:latin typeface="Arial Narrow" panose="020B0606020202030204" pitchFamily="34" charset="0"/>
                        </a:rPr>
                        <a:t>1</a:t>
                      </a:r>
                      <a:endParaRPr lang="en-US" sz="800" b="0" i="0" u="none" strike="noStrike" dirty="0">
                        <a:solidFill>
                          <a:schemeClr val="accent6">
                            <a:lumMod val="50000"/>
                          </a:schemeClr>
                        </a:solidFill>
                        <a:effectLst/>
                        <a:latin typeface="Arial Narrow" panose="020B0606020202030204" pitchFamily="34" charset="0"/>
                      </a:endParaRPr>
                    </a:p>
                  </a:txBody>
                  <a:tcPr marL="9525" marR="9525" marT="0" marB="0" anchor="ctr">
                    <a:lnT w="12700" cap="flat" cmpd="sng" algn="ctr">
                      <a:solidFill>
                        <a:schemeClr val="tx1"/>
                      </a:solidFill>
                      <a:prstDash val="solid"/>
                      <a:round/>
                      <a:headEnd type="none" w="med" len="med"/>
                      <a:tailEnd type="none" w="med" len="med"/>
                    </a:lnT>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9629-7</a:t>
                      </a:r>
                    </a:p>
                  </a:txBody>
                  <a:tcPr marL="9525" marR="9525" marT="9525" marB="0" anchor="ctr">
                    <a:lnT w="12700" cap="flat" cmpd="sng" algn="ctr">
                      <a:solidFill>
                        <a:schemeClr val="tx1"/>
                      </a:solidFill>
                      <a:prstDash val="solid"/>
                      <a:round/>
                      <a:headEnd type="none" w="med" len="med"/>
                      <a:tailEnd type="none" w="med" len="med"/>
                    </a:lnT>
                    <a:solidFill>
                      <a:schemeClr val="accent6">
                        <a:lumMod val="50000"/>
                        <a:alpha val="1000"/>
                      </a:schemeClr>
                    </a:solidFill>
                  </a:tcPr>
                </a:tc>
                <a:tc>
                  <a:txBody>
                    <a:bodyPr/>
                    <a:lstStyle/>
                    <a:p>
                      <a:pPr marL="72000" algn="l" fontAlgn="ctr"/>
                      <a:r>
                        <a:rPr lang="ru-RU" sz="800" b="0" i="0" u="none" strike="noStrike" dirty="0" err="1">
                          <a:solidFill>
                            <a:srgbClr val="000000"/>
                          </a:solidFill>
                          <a:effectLst/>
                          <a:latin typeface="Arial Narrow" panose="020B0606020202030204" pitchFamily="34" charset="0"/>
                        </a:rPr>
                        <a:t>Әртүрлі</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жұмысты</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атқарушылар</a:t>
                      </a:r>
                      <a:endParaRPr lang="ru-RU" sz="800" b="0" i="0" u="none" strike="noStrike" dirty="0">
                        <a:solidFill>
                          <a:srgbClr val="000000"/>
                        </a:solidFill>
                        <a:effectLst/>
                        <a:latin typeface="Arial Narrow" panose="020B0606020202030204" pitchFamily="34" charset="0"/>
                      </a:endParaRPr>
                    </a:p>
                  </a:txBody>
                  <a:tcPr marL="9525" marR="9525" marT="9525" marB="0" anchor="ctr">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1 783</a:t>
                      </a:r>
                    </a:p>
                  </a:txBody>
                  <a:tcPr marL="9525" marR="9525" marT="9525" marB="0" anchor="ctr">
                    <a:lnL w="12700" cap="flat" cmpd="sng" algn="ctr">
                      <a:solidFill>
                        <a:schemeClr val="tx1"/>
                      </a:solidFill>
                      <a:prstDash val="solid"/>
                      <a:round/>
                      <a:headEnd type="none" w="med" len="med"/>
                      <a:tailEnd type="none" w="med" len="med"/>
                    </a:lnL>
                    <a:lnT w="12700" cap="flat" cmpd="sng" algn="ctr">
                      <a:solidFill>
                        <a:schemeClr val="tx1"/>
                      </a:solidFill>
                      <a:prstDash val="solid"/>
                      <a:round/>
                      <a:headEnd type="none" w="med" len="med"/>
                      <a:tailEnd type="none" w="med" len="med"/>
                    </a:lnT>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164</a:t>
                      </a:r>
                    </a:p>
                  </a:txBody>
                  <a:tcPr marL="9525" marR="9525" marT="9525" marB="0" anchor="ctr">
                    <a:lnT w="12700" cap="flat" cmpd="sng" algn="ctr">
                      <a:solidFill>
                        <a:schemeClr val="tx1"/>
                      </a:solidFill>
                      <a:prstDash val="solid"/>
                      <a:round/>
                      <a:headEnd type="none" w="med" len="med"/>
                      <a:tailEnd type="none" w="med" len="med"/>
                    </a:lnT>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641</a:t>
                      </a:r>
                    </a:p>
                  </a:txBody>
                  <a:tcPr marL="9525" marR="9525" marT="9525" marB="0" anchor="ctr">
                    <a:lnT w="12700" cap="flat" cmpd="sng" algn="ctr">
                      <a:solidFill>
                        <a:schemeClr val="tx1"/>
                      </a:solidFill>
                      <a:prstDash val="solid"/>
                      <a:round/>
                      <a:headEnd type="none" w="med" len="med"/>
                      <a:tailEnd type="none" w="med" len="med"/>
                    </a:lnT>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556</a:t>
                      </a:r>
                    </a:p>
                  </a:txBody>
                  <a:tcPr marL="9525" marR="9525" marT="9525" marB="0" anchor="ctr">
                    <a:lnT w="12700" cap="flat" cmpd="sng" algn="ctr">
                      <a:solidFill>
                        <a:schemeClr val="tx1"/>
                      </a:solidFill>
                      <a:prstDash val="solid"/>
                      <a:round/>
                      <a:headEnd type="none" w="med" len="med"/>
                      <a:tailEnd type="none" w="med" len="med"/>
                    </a:lnT>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422</a:t>
                      </a:r>
                    </a:p>
                  </a:txBody>
                  <a:tcPr marL="9525" marR="9525" marT="9525" marB="0" anchor="ctr">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2 204</a:t>
                      </a:r>
                    </a:p>
                  </a:txBody>
                  <a:tcPr marL="9525" marR="9525" marT="9525" marB="0" anchor="ctr">
                    <a:lnL w="12700" cap="flat" cmpd="sng" algn="ctr">
                      <a:solidFill>
                        <a:schemeClr val="tx1"/>
                      </a:solidFill>
                      <a:prstDash val="solid"/>
                      <a:round/>
                      <a:headEnd type="none" w="med" len="med"/>
                      <a:tailEnd type="none" w="med" len="med"/>
                    </a:lnL>
                    <a:lnT w="12700" cap="flat" cmpd="sng" algn="ctr">
                      <a:solidFill>
                        <a:schemeClr val="tx1"/>
                      </a:solidFill>
                      <a:prstDash val="solid"/>
                      <a:round/>
                      <a:headEnd type="none" w="med" len="med"/>
                      <a:tailEnd type="none" w="med" len="med"/>
                    </a:lnT>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224</a:t>
                      </a:r>
                    </a:p>
                  </a:txBody>
                  <a:tcPr marL="9525" marR="9525" marT="9525" marB="0" anchor="ctr">
                    <a:lnT w="12700" cap="flat" cmpd="sng" algn="ctr">
                      <a:solidFill>
                        <a:schemeClr val="tx1"/>
                      </a:solidFill>
                      <a:prstDash val="solid"/>
                      <a:round/>
                      <a:headEnd type="none" w="med" len="med"/>
                      <a:tailEnd type="none" w="med" len="med"/>
                    </a:lnT>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430</a:t>
                      </a:r>
                    </a:p>
                  </a:txBody>
                  <a:tcPr marL="9525" marR="9525" marT="9525" marB="0" anchor="ctr">
                    <a:lnT w="12700" cap="flat" cmpd="sng" algn="ctr">
                      <a:solidFill>
                        <a:schemeClr val="tx1"/>
                      </a:solidFill>
                      <a:prstDash val="solid"/>
                      <a:round/>
                      <a:headEnd type="none" w="med" len="med"/>
                      <a:tailEnd type="none" w="med" len="med"/>
                    </a:lnT>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820</a:t>
                      </a:r>
                    </a:p>
                  </a:txBody>
                  <a:tcPr marL="9525" marR="9525" marT="9525" marB="0" anchor="ctr">
                    <a:lnT w="12700" cap="flat" cmpd="sng" algn="ctr">
                      <a:solidFill>
                        <a:schemeClr val="tx1"/>
                      </a:solidFill>
                      <a:prstDash val="solid"/>
                      <a:round/>
                      <a:headEnd type="none" w="med" len="med"/>
                      <a:tailEnd type="none" w="med" len="med"/>
                    </a:lnT>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730</a:t>
                      </a:r>
                    </a:p>
                  </a:txBody>
                  <a:tcPr marL="9525" marR="9525" marT="9525" marB="0" anchor="ctr">
                    <a:lnT w="12700" cap="flat" cmpd="sng" algn="ctr">
                      <a:solidFill>
                        <a:schemeClr val="tx1"/>
                      </a:solidFill>
                      <a:prstDash val="solid"/>
                      <a:round/>
                      <a:headEnd type="none" w="med" len="med"/>
                      <a:tailEnd type="none" w="med" len="med"/>
                    </a:lnT>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6,2%</a:t>
                      </a:r>
                    </a:p>
                  </a:txBody>
                  <a:tcPr marL="9525" marR="9525" marT="9525" marB="0" anchor="ctr">
                    <a:lnT w="12700" cap="flat" cmpd="sng" algn="ctr">
                      <a:solidFill>
                        <a:schemeClr val="tx1"/>
                      </a:solidFill>
                      <a:prstDash val="solid"/>
                      <a:round/>
                      <a:headEnd type="none" w="med" len="med"/>
                      <a:tailEnd type="none" w="med" len="med"/>
                    </a:lnT>
                    <a:solidFill>
                      <a:schemeClr val="accent6">
                        <a:lumMod val="50000"/>
                        <a:alpha val="1000"/>
                      </a:schemeClr>
                    </a:solidFill>
                  </a:tcPr>
                </a:tc>
                <a:extLst>
                  <a:ext uri="{0D108BD9-81ED-4DB2-BD59-A6C34878D82A}">
                    <a16:rowId xmlns:a16="http://schemas.microsoft.com/office/drawing/2014/main" val="1295061941"/>
                  </a:ext>
                </a:extLst>
              </a:tr>
              <a:tr h="144837">
                <a:tc>
                  <a:txBody>
                    <a:bodyPr/>
                    <a:lstStyle/>
                    <a:p>
                      <a:pPr algn="ctr" fontAlgn="b"/>
                      <a:r>
                        <a:rPr lang="ru-RU" sz="800" b="0" i="0" u="none" strike="noStrike" dirty="0">
                          <a:solidFill>
                            <a:schemeClr val="accent6">
                              <a:lumMod val="50000"/>
                            </a:schemeClr>
                          </a:solidFill>
                          <a:effectLst/>
                          <a:latin typeface="Arial Narrow" panose="020B0606020202030204" pitchFamily="34" charset="0"/>
                        </a:rPr>
                        <a:t>2</a:t>
                      </a:r>
                      <a:endParaRPr lang="en-US" sz="800" b="0" i="0" u="none" strike="noStrike" dirty="0">
                        <a:solidFill>
                          <a:schemeClr val="accent6">
                            <a:lumMod val="50000"/>
                          </a:schemeClr>
                        </a:solidFill>
                        <a:effectLst/>
                        <a:latin typeface="Arial Narrow" panose="020B0606020202030204" pitchFamily="34" charset="0"/>
                      </a:endParaRPr>
                    </a:p>
                  </a:txBody>
                  <a:tcPr marL="9525" marR="9525" marT="0" marB="0" anchor="ctr">
                    <a:solidFill>
                      <a:schemeClr val="accent6">
                        <a:lumMod val="75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7413-2</a:t>
                      </a:r>
                    </a:p>
                  </a:txBody>
                  <a:tcPr marL="9525" marR="9525" marT="9525" marB="0" anchor="ctr">
                    <a:solidFill>
                      <a:schemeClr val="accent6">
                        <a:lumMod val="75000"/>
                        <a:alpha val="20000"/>
                      </a:schemeClr>
                    </a:solidFill>
                  </a:tcPr>
                </a:tc>
                <a:tc>
                  <a:txBody>
                    <a:bodyPr/>
                    <a:lstStyle/>
                    <a:p>
                      <a:pPr marL="72000" algn="l" fontAlgn="ctr"/>
                      <a:r>
                        <a:rPr lang="ru-RU" sz="800" b="0" i="0" u="none" strike="noStrike" dirty="0" err="1">
                          <a:solidFill>
                            <a:srgbClr val="000000"/>
                          </a:solidFill>
                          <a:effectLst/>
                          <a:latin typeface="Arial Narrow" panose="020B0606020202030204" pitchFamily="34" charset="0"/>
                        </a:rPr>
                        <a:t>Жоғары</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вольтты</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электр</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тізбектері</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бойынша</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жөндеушілер</a:t>
                      </a:r>
                      <a:r>
                        <a:rPr lang="ru-RU" sz="800" b="0" i="0" u="none" strike="noStrike" dirty="0">
                          <a:solidFill>
                            <a:srgbClr val="000000"/>
                          </a:solidFill>
                          <a:effectLst/>
                          <a:latin typeface="Arial Narrow" panose="020B0606020202030204" pitchFamily="34" charset="0"/>
                        </a:rPr>
                        <a:t> ж/е </a:t>
                      </a:r>
                      <a:r>
                        <a:rPr lang="ru-RU" sz="800" b="0" i="0" u="none" strike="noStrike" dirty="0" err="1">
                          <a:solidFill>
                            <a:srgbClr val="000000"/>
                          </a:solidFill>
                          <a:effectLst/>
                          <a:latin typeface="Arial Narrow" panose="020B0606020202030204" pitchFamily="34" charset="0"/>
                        </a:rPr>
                        <a:t>электрмонтерлер</a:t>
                      </a:r>
                      <a:endParaRPr lang="ru-RU" sz="800" b="0" i="0" u="none" strike="noStrike" dirty="0">
                        <a:solidFill>
                          <a:srgbClr val="000000"/>
                        </a:solidFill>
                        <a:effectLst/>
                        <a:latin typeface="Arial Narrow" panose="020B0606020202030204" pitchFamily="34" charset="0"/>
                      </a:endParaRPr>
                    </a:p>
                  </a:txBody>
                  <a:tcPr marL="9525" marR="9525" marT="9525" marB="0" anchor="ctr">
                    <a:lnR w="12700" cap="flat" cmpd="sng" algn="ctr">
                      <a:solidFill>
                        <a:schemeClr val="tx1"/>
                      </a:solidFill>
                      <a:prstDash val="solid"/>
                      <a:round/>
                      <a:headEnd type="none" w="med" len="med"/>
                      <a:tailEnd type="none" w="med" len="med"/>
                    </a:lnR>
                    <a:solidFill>
                      <a:schemeClr val="accent6">
                        <a:lumMod val="75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680</a:t>
                      </a:r>
                    </a:p>
                  </a:txBody>
                  <a:tcPr marL="9525" marR="9525" marT="9525" marB="0" anchor="ctr">
                    <a:lnL w="12700" cap="flat" cmpd="sng" algn="ctr">
                      <a:solidFill>
                        <a:schemeClr val="tx1"/>
                      </a:solidFill>
                      <a:prstDash val="solid"/>
                      <a:round/>
                      <a:headEnd type="none" w="med" len="med"/>
                      <a:tailEnd type="none" w="med" len="med"/>
                    </a:lnL>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154</a:t>
                      </a:r>
                    </a:p>
                  </a:txBody>
                  <a:tcPr marL="9525" marR="9525" marT="9525" marB="0" anchor="c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197</a:t>
                      </a:r>
                    </a:p>
                  </a:txBody>
                  <a:tcPr marL="9525" marR="9525" marT="9525" marB="0" anchor="c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173</a:t>
                      </a:r>
                    </a:p>
                  </a:txBody>
                  <a:tcPr marL="9525" marR="9525" marT="9525" marB="0" anchor="c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156</a:t>
                      </a:r>
                    </a:p>
                  </a:txBody>
                  <a:tcPr marL="9525" marR="9525" marT="9525" marB="0" anchor="ctr">
                    <a:lnR w="12700" cap="flat" cmpd="sng" algn="ctr">
                      <a:solidFill>
                        <a:schemeClr val="tx1"/>
                      </a:solidFill>
                      <a:prstDash val="solid"/>
                      <a:round/>
                      <a:headEnd type="none" w="med" len="med"/>
                      <a:tailEnd type="none" w="med" len="med"/>
                    </a:ln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1 098</a:t>
                      </a:r>
                    </a:p>
                  </a:txBody>
                  <a:tcPr marL="9525" marR="9525" marT="9525" marB="0" anchor="ctr">
                    <a:lnL w="12700" cap="flat" cmpd="sng" algn="ctr">
                      <a:solidFill>
                        <a:schemeClr val="tx1"/>
                      </a:solidFill>
                      <a:prstDash val="solid"/>
                      <a:round/>
                      <a:headEnd type="none" w="med" len="med"/>
                      <a:tailEnd type="none" w="med" len="med"/>
                    </a:lnL>
                    <a:solidFill>
                      <a:schemeClr val="accent6">
                        <a:lumMod val="75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230</a:t>
                      </a:r>
                    </a:p>
                  </a:txBody>
                  <a:tcPr marL="9525" marR="9525" marT="9525" marB="0" anchor="c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268</a:t>
                      </a:r>
                    </a:p>
                  </a:txBody>
                  <a:tcPr marL="9525" marR="9525" marT="9525" marB="0" anchor="ctr">
                    <a:solidFill>
                      <a:schemeClr val="accent6">
                        <a:lumMod val="75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297</a:t>
                      </a:r>
                    </a:p>
                  </a:txBody>
                  <a:tcPr marL="9525" marR="9525" marT="9525" marB="0" anchor="ctr">
                    <a:solidFill>
                      <a:schemeClr val="accent6">
                        <a:lumMod val="75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303</a:t>
                      </a:r>
                    </a:p>
                  </a:txBody>
                  <a:tcPr marL="9525" marR="9525" marT="9525" marB="0" anchor="ctr">
                    <a:solidFill>
                      <a:schemeClr val="accent6">
                        <a:lumMod val="75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3,1%</a:t>
                      </a:r>
                    </a:p>
                  </a:txBody>
                  <a:tcPr marL="9525" marR="9525" marT="9525" marB="0" anchor="ctr">
                    <a:solidFill>
                      <a:schemeClr val="accent6">
                        <a:lumMod val="75000"/>
                        <a:alpha val="20000"/>
                      </a:schemeClr>
                    </a:solidFill>
                  </a:tcPr>
                </a:tc>
                <a:extLst>
                  <a:ext uri="{0D108BD9-81ED-4DB2-BD59-A6C34878D82A}">
                    <a16:rowId xmlns:a16="http://schemas.microsoft.com/office/drawing/2014/main" val="750895560"/>
                  </a:ext>
                </a:extLst>
              </a:tr>
              <a:tr h="144837">
                <a:tc>
                  <a:txBody>
                    <a:bodyPr/>
                    <a:lstStyle/>
                    <a:p>
                      <a:pPr algn="ctr" fontAlgn="b"/>
                      <a:r>
                        <a:rPr lang="ru-RU" sz="800" b="0" i="0" u="none" strike="noStrike" dirty="0">
                          <a:solidFill>
                            <a:schemeClr val="accent6">
                              <a:lumMod val="50000"/>
                            </a:schemeClr>
                          </a:solidFill>
                          <a:effectLst/>
                          <a:latin typeface="Arial Narrow" panose="020B0606020202030204" pitchFamily="34" charset="0"/>
                        </a:rPr>
                        <a:t>3</a:t>
                      </a:r>
                      <a:endParaRPr lang="en-US" sz="800" b="0" i="0" u="none" strike="noStrike" dirty="0">
                        <a:solidFill>
                          <a:schemeClr val="accent6">
                            <a:lumMod val="50000"/>
                          </a:schemeClr>
                        </a:solidFill>
                        <a:effectLst/>
                        <a:latin typeface="Arial Narrow" panose="020B0606020202030204" pitchFamily="34" charset="0"/>
                      </a:endParaRPr>
                    </a:p>
                  </a:txBody>
                  <a:tcPr marL="9525" marR="9525" marT="0"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9629-9</a:t>
                      </a:r>
                    </a:p>
                  </a:txBody>
                  <a:tcPr marL="9525" marR="9525" marT="9525" marB="0" anchor="ctr">
                    <a:solidFill>
                      <a:schemeClr val="accent6">
                        <a:lumMod val="50000"/>
                        <a:alpha val="1000"/>
                      </a:schemeClr>
                    </a:solidFill>
                  </a:tcPr>
                </a:tc>
                <a:tc>
                  <a:txBody>
                    <a:bodyPr/>
                    <a:lstStyle/>
                    <a:p>
                      <a:pPr marL="72000" algn="l" fontAlgn="ctr"/>
                      <a:r>
                        <a:rPr lang="ru-RU" sz="800" b="0" i="0" u="none" strike="noStrike" dirty="0" err="1">
                          <a:solidFill>
                            <a:srgbClr val="000000"/>
                          </a:solidFill>
                          <a:effectLst/>
                          <a:latin typeface="Arial Narrow" panose="020B0606020202030204" pitchFamily="34" charset="0"/>
                        </a:rPr>
                        <a:t>Біліктілігі</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жоқ</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жұмысшылар</a:t>
                      </a:r>
                      <a:endParaRPr lang="ru-RU" sz="800" b="0" i="0" u="none" strike="noStrike" dirty="0">
                        <a:solidFill>
                          <a:srgbClr val="000000"/>
                        </a:solidFill>
                        <a:effectLst/>
                        <a:latin typeface="Arial Narrow" panose="020B0606020202030204" pitchFamily="34" charset="0"/>
                      </a:endParaRPr>
                    </a:p>
                  </a:txBody>
                  <a:tcPr marL="9525" marR="9525" marT="9525" marB="0" anchor="ctr">
                    <a:lnR w="12700" cap="flat" cmpd="sng" algn="ctr">
                      <a:solidFill>
                        <a:schemeClr val="tx1"/>
                      </a:solidFill>
                      <a:prstDash val="solid"/>
                      <a:round/>
                      <a:headEnd type="none" w="med" len="med"/>
                      <a:tailEnd type="none" w="med" len="med"/>
                    </a:ln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1 252</a:t>
                      </a:r>
                    </a:p>
                  </a:txBody>
                  <a:tcPr marL="9525" marR="9525" marT="9525" marB="0" anchor="ctr">
                    <a:lnL w="12700" cap="flat" cmpd="sng" algn="ctr">
                      <a:solidFill>
                        <a:schemeClr val="tx1"/>
                      </a:solidFill>
                      <a:prstDash val="solid"/>
                      <a:round/>
                      <a:headEnd type="none" w="med" len="med"/>
                      <a:tailEnd type="none" w="med" len="med"/>
                    </a:lnL>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129</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516</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340</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267</a:t>
                      </a:r>
                    </a:p>
                  </a:txBody>
                  <a:tcPr marL="9525" marR="9525" marT="9525" marB="0" anchor="ctr">
                    <a:lnR w="12700" cap="flat" cmpd="sng" algn="ctr">
                      <a:solidFill>
                        <a:schemeClr val="tx1"/>
                      </a:solidFill>
                      <a:prstDash val="solid"/>
                      <a:round/>
                      <a:headEnd type="none" w="med" len="med"/>
                      <a:tailEnd type="none" w="med" len="med"/>
                    </a:ln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961</a:t>
                      </a:r>
                    </a:p>
                  </a:txBody>
                  <a:tcPr marL="9525" marR="9525" marT="9525" marB="0" anchor="ctr">
                    <a:lnL w="12700" cap="flat" cmpd="sng" algn="ctr">
                      <a:solidFill>
                        <a:schemeClr val="tx1"/>
                      </a:solidFill>
                      <a:prstDash val="solid"/>
                      <a:round/>
                      <a:headEnd type="none" w="med" len="med"/>
                      <a:tailEnd type="none" w="med" len="med"/>
                    </a:lnL>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110</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120</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440</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291</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2,7%</a:t>
                      </a:r>
                    </a:p>
                  </a:txBody>
                  <a:tcPr marL="9525" marR="9525" marT="9525" marB="0" anchor="ctr">
                    <a:solidFill>
                      <a:schemeClr val="accent6">
                        <a:lumMod val="50000"/>
                        <a:alpha val="1000"/>
                      </a:schemeClr>
                    </a:solidFill>
                  </a:tcPr>
                </a:tc>
                <a:extLst>
                  <a:ext uri="{0D108BD9-81ED-4DB2-BD59-A6C34878D82A}">
                    <a16:rowId xmlns:a16="http://schemas.microsoft.com/office/drawing/2014/main" val="761244194"/>
                  </a:ext>
                </a:extLst>
              </a:tr>
              <a:tr h="144837">
                <a:tc>
                  <a:txBody>
                    <a:bodyPr/>
                    <a:lstStyle/>
                    <a:p>
                      <a:pPr algn="ctr" fontAlgn="b"/>
                      <a:r>
                        <a:rPr lang="ru-RU" sz="800" b="0" i="0" u="none" strike="noStrike" dirty="0">
                          <a:solidFill>
                            <a:schemeClr val="accent6">
                              <a:lumMod val="50000"/>
                            </a:schemeClr>
                          </a:solidFill>
                          <a:effectLst/>
                          <a:latin typeface="Arial Narrow" panose="020B0606020202030204" pitchFamily="34" charset="0"/>
                        </a:rPr>
                        <a:t>4</a:t>
                      </a:r>
                      <a:endParaRPr lang="en-US" sz="800" b="0" i="0" u="none" strike="noStrike" dirty="0">
                        <a:solidFill>
                          <a:schemeClr val="accent6">
                            <a:lumMod val="50000"/>
                          </a:schemeClr>
                        </a:solidFill>
                        <a:effectLst/>
                        <a:latin typeface="Arial Narrow" panose="020B0606020202030204" pitchFamily="34" charset="0"/>
                      </a:endParaRPr>
                    </a:p>
                  </a:txBody>
                  <a:tcPr marL="9525" marR="9525" marT="0" marB="0" anchor="ctr">
                    <a:solidFill>
                      <a:schemeClr val="accent6">
                        <a:lumMod val="75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8322-2</a:t>
                      </a:r>
                    </a:p>
                  </a:txBody>
                  <a:tcPr marL="9525" marR="9525" marT="9525" marB="0" anchor="ctr">
                    <a:solidFill>
                      <a:schemeClr val="accent6">
                        <a:lumMod val="75000"/>
                        <a:alpha val="20000"/>
                      </a:schemeClr>
                    </a:solidFill>
                  </a:tcPr>
                </a:tc>
                <a:tc>
                  <a:txBody>
                    <a:bodyPr/>
                    <a:lstStyle/>
                    <a:p>
                      <a:pPr marL="72000" algn="l" fontAlgn="ctr"/>
                      <a:r>
                        <a:rPr lang="ru-RU" sz="800" b="0" i="0" u="none" strike="noStrike" dirty="0">
                          <a:solidFill>
                            <a:srgbClr val="000000"/>
                          </a:solidFill>
                          <a:effectLst/>
                          <a:latin typeface="Arial Narrow" panose="020B0606020202030204" pitchFamily="34" charset="0"/>
                        </a:rPr>
                        <a:t>Жеке </a:t>
                      </a:r>
                      <a:r>
                        <a:rPr lang="ru-RU" sz="800" b="0" i="0" u="none" strike="noStrike" dirty="0" err="1">
                          <a:solidFill>
                            <a:srgbClr val="000000"/>
                          </a:solidFill>
                          <a:effectLst/>
                          <a:latin typeface="Arial Narrow" panose="020B0606020202030204" pitchFamily="34" charset="0"/>
                        </a:rPr>
                        <a:t>жүргізушілер</a:t>
                      </a:r>
                      <a:r>
                        <a:rPr lang="ru-RU" sz="800" b="0" i="0" u="none" strike="noStrike" dirty="0">
                          <a:solidFill>
                            <a:srgbClr val="000000"/>
                          </a:solidFill>
                          <a:effectLst/>
                          <a:latin typeface="Arial Narrow" panose="020B0606020202030204" pitchFamily="34" charset="0"/>
                        </a:rPr>
                        <a:t> мен </a:t>
                      </a:r>
                      <a:r>
                        <a:rPr lang="ru-RU" sz="800" b="0" i="0" u="none" strike="noStrike" dirty="0" err="1">
                          <a:solidFill>
                            <a:srgbClr val="000000"/>
                          </a:solidFill>
                          <a:effectLst/>
                          <a:latin typeface="Arial Narrow" panose="020B0606020202030204" pitchFamily="34" charset="0"/>
                        </a:rPr>
                        <a:t>шопырлар</a:t>
                      </a:r>
                      <a:endParaRPr lang="ru-RU" sz="800" b="0" i="0" u="none" strike="noStrike" dirty="0">
                        <a:solidFill>
                          <a:srgbClr val="000000"/>
                        </a:solidFill>
                        <a:effectLst/>
                        <a:latin typeface="Arial Narrow" panose="020B0606020202030204" pitchFamily="34" charset="0"/>
                      </a:endParaRPr>
                    </a:p>
                  </a:txBody>
                  <a:tcPr marL="9525" marR="9525" marT="9525" marB="0" anchor="ctr">
                    <a:lnR w="12700" cap="flat" cmpd="sng" algn="ctr">
                      <a:solidFill>
                        <a:schemeClr val="tx1"/>
                      </a:solidFill>
                      <a:prstDash val="solid"/>
                      <a:round/>
                      <a:headEnd type="none" w="med" len="med"/>
                      <a:tailEnd type="none" w="med" len="med"/>
                    </a:lnR>
                    <a:solidFill>
                      <a:schemeClr val="accent6">
                        <a:lumMod val="75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709</a:t>
                      </a:r>
                    </a:p>
                  </a:txBody>
                  <a:tcPr marL="9525" marR="9525" marT="9525" marB="0" anchor="ctr">
                    <a:lnL w="12700" cap="flat" cmpd="sng" algn="ctr">
                      <a:solidFill>
                        <a:schemeClr val="tx1"/>
                      </a:solidFill>
                      <a:prstDash val="solid"/>
                      <a:round/>
                      <a:headEnd type="none" w="med" len="med"/>
                      <a:tailEnd type="none" w="med" len="med"/>
                    </a:lnL>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195</a:t>
                      </a:r>
                    </a:p>
                  </a:txBody>
                  <a:tcPr marL="9525" marR="9525" marT="9525" marB="0" anchor="c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219</a:t>
                      </a:r>
                    </a:p>
                  </a:txBody>
                  <a:tcPr marL="9525" marR="9525" marT="9525" marB="0" anchor="c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176</a:t>
                      </a:r>
                    </a:p>
                  </a:txBody>
                  <a:tcPr marL="9525" marR="9525" marT="9525" marB="0" anchor="c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119</a:t>
                      </a:r>
                    </a:p>
                  </a:txBody>
                  <a:tcPr marL="9525" marR="9525" marT="9525" marB="0" anchor="ctr">
                    <a:lnR w="12700" cap="flat" cmpd="sng" algn="ctr">
                      <a:solidFill>
                        <a:schemeClr val="tx1"/>
                      </a:solidFill>
                      <a:prstDash val="solid"/>
                      <a:round/>
                      <a:headEnd type="none" w="med" len="med"/>
                      <a:tailEnd type="none" w="med" len="med"/>
                    </a:ln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757</a:t>
                      </a:r>
                    </a:p>
                  </a:txBody>
                  <a:tcPr marL="9525" marR="9525" marT="9525" marB="0" anchor="ctr">
                    <a:lnL w="12700" cap="flat" cmpd="sng" algn="ctr">
                      <a:solidFill>
                        <a:schemeClr val="tx1"/>
                      </a:solidFill>
                      <a:prstDash val="solid"/>
                      <a:round/>
                      <a:headEnd type="none" w="med" len="med"/>
                      <a:tailEnd type="none" w="med" len="med"/>
                    </a:lnL>
                    <a:solidFill>
                      <a:schemeClr val="accent6">
                        <a:lumMod val="75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180</a:t>
                      </a:r>
                    </a:p>
                  </a:txBody>
                  <a:tcPr marL="9525" marR="9525" marT="9525" marB="0" anchor="c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157</a:t>
                      </a:r>
                    </a:p>
                  </a:txBody>
                  <a:tcPr marL="9525" marR="9525" marT="9525" marB="0" anchor="ctr">
                    <a:solidFill>
                      <a:schemeClr val="accent6">
                        <a:lumMod val="75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228</a:t>
                      </a:r>
                    </a:p>
                  </a:txBody>
                  <a:tcPr marL="9525" marR="9525" marT="9525" marB="0" anchor="ctr">
                    <a:solidFill>
                      <a:schemeClr val="accent6">
                        <a:lumMod val="75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192</a:t>
                      </a:r>
                    </a:p>
                  </a:txBody>
                  <a:tcPr marL="9525" marR="9525" marT="9525" marB="0" anchor="ctr">
                    <a:solidFill>
                      <a:schemeClr val="accent6">
                        <a:lumMod val="75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2,1%</a:t>
                      </a:r>
                    </a:p>
                  </a:txBody>
                  <a:tcPr marL="9525" marR="9525" marT="9525" marB="0" anchor="ctr">
                    <a:solidFill>
                      <a:schemeClr val="accent6">
                        <a:lumMod val="75000"/>
                        <a:alpha val="20000"/>
                      </a:schemeClr>
                    </a:solidFill>
                  </a:tcPr>
                </a:tc>
                <a:extLst>
                  <a:ext uri="{0D108BD9-81ED-4DB2-BD59-A6C34878D82A}">
                    <a16:rowId xmlns:a16="http://schemas.microsoft.com/office/drawing/2014/main" val="1996304957"/>
                  </a:ext>
                </a:extLst>
              </a:tr>
              <a:tr h="144837">
                <a:tc>
                  <a:txBody>
                    <a:bodyPr/>
                    <a:lstStyle/>
                    <a:p>
                      <a:pPr algn="ctr" fontAlgn="b"/>
                      <a:r>
                        <a:rPr lang="ru-RU" sz="800" b="0" i="0" u="none" strike="noStrike" dirty="0">
                          <a:solidFill>
                            <a:schemeClr val="accent6">
                              <a:lumMod val="50000"/>
                            </a:schemeClr>
                          </a:solidFill>
                          <a:effectLst/>
                          <a:latin typeface="Arial Narrow" panose="020B0606020202030204" pitchFamily="34" charset="0"/>
                        </a:rPr>
                        <a:t>5</a:t>
                      </a:r>
                      <a:endParaRPr lang="en-US" sz="800" b="0" i="0" u="none" strike="noStrike" dirty="0">
                        <a:solidFill>
                          <a:schemeClr val="accent6">
                            <a:lumMod val="50000"/>
                          </a:schemeClr>
                        </a:solidFill>
                        <a:effectLst/>
                        <a:latin typeface="Arial Narrow" panose="020B0606020202030204" pitchFamily="34" charset="0"/>
                      </a:endParaRPr>
                    </a:p>
                  </a:txBody>
                  <a:tcPr marL="9525" marR="9525" marT="0"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8341-1</a:t>
                      </a:r>
                    </a:p>
                  </a:txBody>
                  <a:tcPr marL="9525" marR="9525" marT="9525" marB="0" anchor="ctr">
                    <a:solidFill>
                      <a:schemeClr val="accent6">
                        <a:lumMod val="50000"/>
                        <a:alpha val="1000"/>
                      </a:schemeClr>
                    </a:solidFill>
                  </a:tcPr>
                </a:tc>
                <a:tc>
                  <a:txBody>
                    <a:bodyPr/>
                    <a:lstStyle/>
                    <a:p>
                      <a:pPr marL="72000" algn="l" fontAlgn="ctr"/>
                      <a:r>
                        <a:rPr lang="ru-RU" sz="800" b="0" i="0" u="none" strike="noStrike" dirty="0" err="1">
                          <a:solidFill>
                            <a:srgbClr val="000000"/>
                          </a:solidFill>
                          <a:effectLst/>
                          <a:latin typeface="Arial Narrow" panose="020B0606020202030204" pitchFamily="34" charset="0"/>
                        </a:rPr>
                        <a:t>Тракторшылар</a:t>
                      </a:r>
                      <a:endParaRPr lang="ru-RU" sz="800" b="0" i="0" u="none" strike="noStrike" dirty="0">
                        <a:solidFill>
                          <a:srgbClr val="000000"/>
                        </a:solidFill>
                        <a:effectLst/>
                        <a:latin typeface="Arial Narrow" panose="020B0606020202030204" pitchFamily="34" charset="0"/>
                      </a:endParaRPr>
                    </a:p>
                  </a:txBody>
                  <a:tcPr marL="9525" marR="9525" marT="9525" marB="0" anchor="ctr">
                    <a:lnR w="12700" cap="flat" cmpd="sng" algn="ctr">
                      <a:solidFill>
                        <a:schemeClr val="tx1"/>
                      </a:solidFill>
                      <a:prstDash val="solid"/>
                      <a:round/>
                      <a:headEnd type="none" w="med" len="med"/>
                      <a:tailEnd type="none" w="med" len="med"/>
                    </a:ln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641</a:t>
                      </a:r>
                    </a:p>
                  </a:txBody>
                  <a:tcPr marL="9525" marR="9525" marT="9525" marB="0" anchor="ctr">
                    <a:lnL w="12700" cap="flat" cmpd="sng" algn="ctr">
                      <a:solidFill>
                        <a:schemeClr val="tx1"/>
                      </a:solidFill>
                      <a:prstDash val="solid"/>
                      <a:round/>
                      <a:headEnd type="none" w="med" len="med"/>
                      <a:tailEnd type="none" w="med" len="med"/>
                    </a:lnL>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106</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293</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130</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112</a:t>
                      </a:r>
                    </a:p>
                  </a:txBody>
                  <a:tcPr marL="9525" marR="9525" marT="9525" marB="0" anchor="ctr">
                    <a:lnR w="12700" cap="flat" cmpd="sng" algn="ctr">
                      <a:solidFill>
                        <a:schemeClr val="tx1"/>
                      </a:solidFill>
                      <a:prstDash val="solid"/>
                      <a:round/>
                      <a:headEnd type="none" w="med" len="med"/>
                      <a:tailEnd type="none" w="med" len="med"/>
                    </a:ln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750</a:t>
                      </a:r>
                    </a:p>
                  </a:txBody>
                  <a:tcPr marL="9525" marR="9525" marT="9525" marB="0" anchor="ctr">
                    <a:lnL w="12700" cap="flat" cmpd="sng" algn="ctr">
                      <a:solidFill>
                        <a:schemeClr val="tx1"/>
                      </a:solidFill>
                      <a:prstDash val="solid"/>
                      <a:round/>
                      <a:headEnd type="none" w="med" len="med"/>
                      <a:tailEnd type="none" w="med" len="med"/>
                    </a:lnL>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146</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134</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330</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140</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2,1%</a:t>
                      </a:r>
                    </a:p>
                  </a:txBody>
                  <a:tcPr marL="9525" marR="9525" marT="9525" marB="0" anchor="ctr">
                    <a:solidFill>
                      <a:schemeClr val="accent6">
                        <a:lumMod val="50000"/>
                        <a:alpha val="1000"/>
                      </a:schemeClr>
                    </a:solidFill>
                  </a:tcPr>
                </a:tc>
                <a:extLst>
                  <a:ext uri="{0D108BD9-81ED-4DB2-BD59-A6C34878D82A}">
                    <a16:rowId xmlns:a16="http://schemas.microsoft.com/office/drawing/2014/main" val="3085205914"/>
                  </a:ext>
                </a:extLst>
              </a:tr>
              <a:tr h="144837">
                <a:tc>
                  <a:txBody>
                    <a:bodyPr/>
                    <a:lstStyle/>
                    <a:p>
                      <a:pPr algn="ctr" fontAlgn="b"/>
                      <a:r>
                        <a:rPr lang="ru-RU" sz="800" b="0" i="0" u="none" strike="noStrike" dirty="0">
                          <a:solidFill>
                            <a:schemeClr val="accent6">
                              <a:lumMod val="50000"/>
                            </a:schemeClr>
                          </a:solidFill>
                          <a:effectLst/>
                          <a:latin typeface="Arial Narrow" panose="020B0606020202030204" pitchFamily="34" charset="0"/>
                        </a:rPr>
                        <a:t>6</a:t>
                      </a:r>
                      <a:endParaRPr lang="en-US" sz="800" b="0" i="0" u="none" strike="noStrike" dirty="0">
                        <a:solidFill>
                          <a:schemeClr val="accent6">
                            <a:lumMod val="50000"/>
                          </a:schemeClr>
                        </a:solidFill>
                        <a:effectLst/>
                        <a:latin typeface="Arial Narrow" panose="020B0606020202030204" pitchFamily="34" charset="0"/>
                      </a:endParaRPr>
                    </a:p>
                  </a:txBody>
                  <a:tcPr marL="9525" marR="9525" marT="0" marB="0" anchor="ctr">
                    <a:solidFill>
                      <a:schemeClr val="accent6">
                        <a:lumMod val="75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5320-1</a:t>
                      </a:r>
                    </a:p>
                  </a:txBody>
                  <a:tcPr marL="9525" marR="9525" marT="9525" marB="0" anchor="ctr">
                    <a:solidFill>
                      <a:schemeClr val="accent6">
                        <a:lumMod val="75000"/>
                        <a:alpha val="20000"/>
                      </a:schemeClr>
                    </a:solidFill>
                  </a:tcPr>
                </a:tc>
                <a:tc>
                  <a:txBody>
                    <a:bodyPr/>
                    <a:lstStyle/>
                    <a:p>
                      <a:pPr marL="72000" algn="l" fontAlgn="ctr"/>
                      <a:r>
                        <a:rPr lang="ru-RU" sz="800" b="0" i="0" u="none" strike="noStrike" dirty="0" err="1">
                          <a:solidFill>
                            <a:srgbClr val="000000"/>
                          </a:solidFill>
                          <a:effectLst/>
                          <a:latin typeface="Arial Narrow" panose="020B0606020202030204" pitchFamily="34" charset="0"/>
                        </a:rPr>
                        <a:t>Үйден</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басқа</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науқастарға</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күтім</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жасау</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жөніндегі</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жұмыскерлер</a:t>
                      </a:r>
                      <a:endParaRPr lang="ru-RU" sz="800" b="0" i="0" u="none" strike="noStrike" dirty="0">
                        <a:solidFill>
                          <a:srgbClr val="000000"/>
                        </a:solidFill>
                        <a:effectLst/>
                        <a:latin typeface="Arial Narrow" panose="020B0606020202030204" pitchFamily="34" charset="0"/>
                      </a:endParaRPr>
                    </a:p>
                  </a:txBody>
                  <a:tcPr marL="9525" marR="9525" marT="9525" marB="0" anchor="ctr">
                    <a:lnR w="12700" cap="flat" cmpd="sng" algn="ctr">
                      <a:solidFill>
                        <a:schemeClr val="tx1"/>
                      </a:solidFill>
                      <a:prstDash val="solid"/>
                      <a:round/>
                      <a:headEnd type="none" w="med" len="med"/>
                      <a:tailEnd type="none" w="med" len="med"/>
                    </a:lnR>
                    <a:solidFill>
                      <a:schemeClr val="accent6">
                        <a:lumMod val="75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485</a:t>
                      </a:r>
                    </a:p>
                  </a:txBody>
                  <a:tcPr marL="9525" marR="9525" marT="9525" marB="0" anchor="ctr">
                    <a:lnL w="12700" cap="flat" cmpd="sng" algn="ctr">
                      <a:solidFill>
                        <a:schemeClr val="tx1"/>
                      </a:solidFill>
                      <a:prstDash val="solid"/>
                      <a:round/>
                      <a:headEnd type="none" w="med" len="med"/>
                      <a:tailEnd type="none" w="med" len="med"/>
                    </a:lnL>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101</a:t>
                      </a:r>
                    </a:p>
                  </a:txBody>
                  <a:tcPr marL="9525" marR="9525" marT="9525" marB="0" anchor="c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105</a:t>
                      </a:r>
                    </a:p>
                  </a:txBody>
                  <a:tcPr marL="9525" marR="9525" marT="9525" marB="0" anchor="c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154</a:t>
                      </a:r>
                    </a:p>
                  </a:txBody>
                  <a:tcPr marL="9525" marR="9525" marT="9525" marB="0" anchor="c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125</a:t>
                      </a:r>
                    </a:p>
                  </a:txBody>
                  <a:tcPr marL="9525" marR="9525" marT="9525" marB="0" anchor="ctr">
                    <a:lnR w="12700" cap="flat" cmpd="sng" algn="ctr">
                      <a:solidFill>
                        <a:schemeClr val="tx1"/>
                      </a:solidFill>
                      <a:prstDash val="solid"/>
                      <a:round/>
                      <a:headEnd type="none" w="med" len="med"/>
                      <a:tailEnd type="none" w="med" len="med"/>
                    </a:ln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732</a:t>
                      </a:r>
                    </a:p>
                  </a:txBody>
                  <a:tcPr marL="9525" marR="9525" marT="9525" marB="0" anchor="ctr">
                    <a:lnL w="12700" cap="flat" cmpd="sng" algn="ctr">
                      <a:solidFill>
                        <a:schemeClr val="tx1"/>
                      </a:solidFill>
                      <a:prstDash val="solid"/>
                      <a:round/>
                      <a:headEnd type="none" w="med" len="med"/>
                      <a:tailEnd type="none" w="med" len="med"/>
                    </a:lnL>
                    <a:solidFill>
                      <a:schemeClr val="accent6">
                        <a:lumMod val="75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241</a:t>
                      </a:r>
                    </a:p>
                  </a:txBody>
                  <a:tcPr marL="9525" marR="9525" marT="9525" marB="0" anchor="c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146</a:t>
                      </a:r>
                    </a:p>
                  </a:txBody>
                  <a:tcPr marL="9525" marR="9525" marT="9525" marB="0" anchor="ctr">
                    <a:solidFill>
                      <a:schemeClr val="accent6">
                        <a:lumMod val="75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166</a:t>
                      </a:r>
                    </a:p>
                  </a:txBody>
                  <a:tcPr marL="9525" marR="9525" marT="9525" marB="0" anchor="ctr">
                    <a:solidFill>
                      <a:schemeClr val="accent6">
                        <a:lumMod val="75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179</a:t>
                      </a:r>
                    </a:p>
                  </a:txBody>
                  <a:tcPr marL="9525" marR="9525" marT="9525" marB="0" anchor="ctr">
                    <a:solidFill>
                      <a:schemeClr val="accent6">
                        <a:lumMod val="75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2,1%</a:t>
                      </a:r>
                    </a:p>
                  </a:txBody>
                  <a:tcPr marL="9525" marR="9525" marT="9525" marB="0" anchor="ctr">
                    <a:solidFill>
                      <a:schemeClr val="accent6">
                        <a:lumMod val="75000"/>
                        <a:alpha val="20000"/>
                      </a:schemeClr>
                    </a:solidFill>
                  </a:tcPr>
                </a:tc>
                <a:extLst>
                  <a:ext uri="{0D108BD9-81ED-4DB2-BD59-A6C34878D82A}">
                    <a16:rowId xmlns:a16="http://schemas.microsoft.com/office/drawing/2014/main" val="2706513750"/>
                  </a:ext>
                </a:extLst>
              </a:tr>
              <a:tr h="144837">
                <a:tc>
                  <a:txBody>
                    <a:bodyPr/>
                    <a:lstStyle/>
                    <a:p>
                      <a:pPr algn="ctr" fontAlgn="b"/>
                      <a:r>
                        <a:rPr lang="ru-RU" sz="800" b="0" i="0" u="none" strike="noStrike" dirty="0">
                          <a:solidFill>
                            <a:schemeClr val="accent6">
                              <a:lumMod val="50000"/>
                            </a:schemeClr>
                          </a:solidFill>
                          <a:effectLst/>
                          <a:latin typeface="Arial Narrow" panose="020B0606020202030204" pitchFamily="34" charset="0"/>
                        </a:rPr>
                        <a:t>7</a:t>
                      </a:r>
                      <a:endParaRPr lang="en-US" sz="800" b="0" i="0" u="none" strike="noStrike" dirty="0">
                        <a:solidFill>
                          <a:schemeClr val="accent6">
                            <a:lumMod val="50000"/>
                          </a:schemeClr>
                        </a:solidFill>
                        <a:effectLst/>
                        <a:latin typeface="Arial Narrow" panose="020B0606020202030204" pitchFamily="34" charset="0"/>
                      </a:endParaRPr>
                    </a:p>
                  </a:txBody>
                  <a:tcPr marL="9525" marR="9525" marT="0"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9116-0</a:t>
                      </a:r>
                    </a:p>
                  </a:txBody>
                  <a:tcPr marL="9525" marR="9525" marT="9525" marB="0" anchor="ctr">
                    <a:solidFill>
                      <a:schemeClr val="accent6">
                        <a:lumMod val="50000"/>
                        <a:alpha val="1000"/>
                      </a:schemeClr>
                    </a:solidFill>
                  </a:tcPr>
                </a:tc>
                <a:tc>
                  <a:txBody>
                    <a:bodyPr/>
                    <a:lstStyle/>
                    <a:p>
                      <a:pPr marL="72000" algn="l" fontAlgn="ctr"/>
                      <a:r>
                        <a:rPr lang="ru-RU" sz="800" b="0" i="0" u="none" strike="noStrike" dirty="0">
                          <a:solidFill>
                            <a:srgbClr val="000000"/>
                          </a:solidFill>
                          <a:effectLst/>
                          <a:latin typeface="Arial Narrow" panose="020B0606020202030204" pitchFamily="34" charset="0"/>
                        </a:rPr>
                        <a:t>Аула </a:t>
                      </a:r>
                      <a:r>
                        <a:rPr lang="ru-RU" sz="800" b="0" i="0" u="none" strike="noStrike" dirty="0" err="1">
                          <a:solidFill>
                            <a:srgbClr val="000000"/>
                          </a:solidFill>
                          <a:effectLst/>
                          <a:latin typeface="Arial Narrow" panose="020B0606020202030204" pitchFamily="34" charset="0"/>
                        </a:rPr>
                        <a:t>сыпырушылар</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және</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ашық</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аумақтарды</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тазалаушылар</a:t>
                      </a:r>
                      <a:endParaRPr lang="ru-RU" sz="800" b="0" i="0" u="none" strike="noStrike" dirty="0">
                        <a:solidFill>
                          <a:srgbClr val="000000"/>
                        </a:solidFill>
                        <a:effectLst/>
                        <a:latin typeface="Arial Narrow" panose="020B0606020202030204" pitchFamily="34" charset="0"/>
                      </a:endParaRPr>
                    </a:p>
                  </a:txBody>
                  <a:tcPr marL="9525" marR="9525" marT="9525" marB="0" anchor="ctr">
                    <a:lnR w="12700" cap="flat" cmpd="sng" algn="ctr">
                      <a:solidFill>
                        <a:schemeClr val="tx1"/>
                      </a:solidFill>
                      <a:prstDash val="solid"/>
                      <a:round/>
                      <a:headEnd type="none" w="med" len="med"/>
                      <a:tailEnd type="none" w="med" len="med"/>
                    </a:ln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701</a:t>
                      </a:r>
                    </a:p>
                  </a:txBody>
                  <a:tcPr marL="9525" marR="9525" marT="9525" marB="0" anchor="ctr">
                    <a:lnL w="12700" cap="flat" cmpd="sng" algn="ctr">
                      <a:solidFill>
                        <a:schemeClr val="tx1"/>
                      </a:solidFill>
                      <a:prstDash val="solid"/>
                      <a:round/>
                      <a:headEnd type="none" w="med" len="med"/>
                      <a:tailEnd type="none" w="med" len="med"/>
                    </a:lnL>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143</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216</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130</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212</a:t>
                      </a:r>
                    </a:p>
                  </a:txBody>
                  <a:tcPr marL="9525" marR="9525" marT="9525" marB="0" anchor="ctr">
                    <a:lnR w="12700" cap="flat" cmpd="sng" algn="ctr">
                      <a:solidFill>
                        <a:schemeClr val="tx1"/>
                      </a:solidFill>
                      <a:prstDash val="solid"/>
                      <a:round/>
                      <a:headEnd type="none" w="med" len="med"/>
                      <a:tailEnd type="none" w="med" len="med"/>
                    </a:ln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719</a:t>
                      </a:r>
                    </a:p>
                  </a:txBody>
                  <a:tcPr marL="9525" marR="9525" marT="9525" marB="0" anchor="ctr">
                    <a:lnL w="12700" cap="flat" cmpd="sng" algn="ctr">
                      <a:solidFill>
                        <a:schemeClr val="tx1"/>
                      </a:solidFill>
                      <a:prstDash val="solid"/>
                      <a:round/>
                      <a:headEnd type="none" w="med" len="med"/>
                      <a:tailEnd type="none" w="med" len="med"/>
                    </a:lnL>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185</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190</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203</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141</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2,0%</a:t>
                      </a:r>
                    </a:p>
                  </a:txBody>
                  <a:tcPr marL="9525" marR="9525" marT="9525" marB="0" anchor="ctr">
                    <a:solidFill>
                      <a:schemeClr val="accent6">
                        <a:lumMod val="50000"/>
                        <a:alpha val="1000"/>
                      </a:schemeClr>
                    </a:solidFill>
                  </a:tcPr>
                </a:tc>
                <a:extLst>
                  <a:ext uri="{0D108BD9-81ED-4DB2-BD59-A6C34878D82A}">
                    <a16:rowId xmlns:a16="http://schemas.microsoft.com/office/drawing/2014/main" val="1208754249"/>
                  </a:ext>
                </a:extLst>
              </a:tr>
              <a:tr h="144837">
                <a:tc>
                  <a:txBody>
                    <a:bodyPr/>
                    <a:lstStyle/>
                    <a:p>
                      <a:pPr algn="ctr" fontAlgn="b"/>
                      <a:r>
                        <a:rPr lang="ru-RU" sz="800" b="0" i="0" u="none" strike="noStrike" dirty="0">
                          <a:solidFill>
                            <a:schemeClr val="accent6">
                              <a:lumMod val="50000"/>
                            </a:schemeClr>
                          </a:solidFill>
                          <a:effectLst/>
                          <a:latin typeface="Arial Narrow" panose="020B0606020202030204" pitchFamily="34" charset="0"/>
                        </a:rPr>
                        <a:t>8</a:t>
                      </a:r>
                      <a:endParaRPr lang="en-US" sz="800" b="0" i="0" u="none" strike="noStrike" dirty="0">
                        <a:solidFill>
                          <a:schemeClr val="accent6">
                            <a:lumMod val="50000"/>
                          </a:schemeClr>
                        </a:solidFill>
                        <a:effectLst/>
                        <a:latin typeface="Arial Narrow" panose="020B0606020202030204" pitchFamily="34" charset="0"/>
                      </a:endParaRPr>
                    </a:p>
                  </a:txBody>
                  <a:tcPr marL="9525" marR="9525" marT="0" marB="0" anchor="ctr">
                    <a:solidFill>
                      <a:schemeClr val="accent6">
                        <a:lumMod val="75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3221-0</a:t>
                      </a:r>
                    </a:p>
                  </a:txBody>
                  <a:tcPr marL="9525" marR="9525" marT="9525" marB="0" anchor="ctr">
                    <a:solidFill>
                      <a:schemeClr val="accent6">
                        <a:lumMod val="75000"/>
                        <a:alpha val="20000"/>
                      </a:schemeClr>
                    </a:solidFill>
                  </a:tcPr>
                </a:tc>
                <a:tc>
                  <a:txBody>
                    <a:bodyPr/>
                    <a:lstStyle/>
                    <a:p>
                      <a:pPr marL="72000" algn="l" fontAlgn="ctr"/>
                      <a:r>
                        <a:rPr lang="ru-RU" sz="800" b="0" i="0" u="none" strike="noStrike" dirty="0" err="1">
                          <a:solidFill>
                            <a:srgbClr val="000000"/>
                          </a:solidFill>
                          <a:effectLst/>
                          <a:latin typeface="Arial Narrow" panose="020B0606020202030204" pitchFamily="34" charset="0"/>
                        </a:rPr>
                        <a:t>Күтім</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жөніндегі</a:t>
                      </a:r>
                      <a:r>
                        <a:rPr lang="ru-RU" sz="800" b="0" i="0" u="none" strike="noStrike" dirty="0">
                          <a:solidFill>
                            <a:srgbClr val="000000"/>
                          </a:solidFill>
                          <a:effectLst/>
                          <a:latin typeface="Arial Narrow" panose="020B0606020202030204" pitchFamily="34" charset="0"/>
                        </a:rPr>
                        <a:t> орта </a:t>
                      </a:r>
                      <a:r>
                        <a:rPr lang="ru-RU" sz="800" b="0" i="0" u="none" strike="noStrike" dirty="0" err="1">
                          <a:solidFill>
                            <a:srgbClr val="000000"/>
                          </a:solidFill>
                          <a:effectLst/>
                          <a:latin typeface="Arial Narrow" panose="020B0606020202030204" pitchFamily="34" charset="0"/>
                        </a:rPr>
                        <a:t>медициналық</a:t>
                      </a:r>
                      <a:r>
                        <a:rPr lang="ru-RU" sz="800" b="0" i="0" u="none" strike="noStrike" dirty="0">
                          <a:solidFill>
                            <a:srgbClr val="000000"/>
                          </a:solidFill>
                          <a:effectLst/>
                          <a:latin typeface="Arial Narrow" panose="020B0606020202030204" pitchFamily="34" charset="0"/>
                        </a:rPr>
                        <a:t> персонал</a:t>
                      </a:r>
                    </a:p>
                  </a:txBody>
                  <a:tcPr marL="9525" marR="9525" marT="9525" marB="0" anchor="ctr">
                    <a:lnR w="12700" cap="flat" cmpd="sng" algn="ctr">
                      <a:solidFill>
                        <a:schemeClr val="tx1"/>
                      </a:solidFill>
                      <a:prstDash val="solid"/>
                      <a:round/>
                      <a:headEnd type="none" w="med" len="med"/>
                      <a:tailEnd type="none" w="med" len="med"/>
                    </a:lnR>
                    <a:solidFill>
                      <a:schemeClr val="accent6">
                        <a:lumMod val="75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655</a:t>
                      </a:r>
                    </a:p>
                  </a:txBody>
                  <a:tcPr marL="9525" marR="9525" marT="9525" marB="0" anchor="ctr">
                    <a:lnL w="12700" cap="flat" cmpd="sng" algn="ctr">
                      <a:solidFill>
                        <a:schemeClr val="tx1"/>
                      </a:solidFill>
                      <a:prstDash val="solid"/>
                      <a:round/>
                      <a:headEnd type="none" w="med" len="med"/>
                      <a:tailEnd type="none" w="med" len="med"/>
                    </a:lnL>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228</a:t>
                      </a:r>
                    </a:p>
                  </a:txBody>
                  <a:tcPr marL="9525" marR="9525" marT="9525" marB="0" anchor="c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167</a:t>
                      </a:r>
                    </a:p>
                  </a:txBody>
                  <a:tcPr marL="9525" marR="9525" marT="9525" marB="0" anchor="c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149</a:t>
                      </a:r>
                    </a:p>
                  </a:txBody>
                  <a:tcPr marL="9525" marR="9525" marT="9525" marB="0" anchor="c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111</a:t>
                      </a:r>
                    </a:p>
                  </a:txBody>
                  <a:tcPr marL="9525" marR="9525" marT="9525" marB="0" anchor="ctr">
                    <a:lnR w="12700" cap="flat" cmpd="sng" algn="ctr">
                      <a:solidFill>
                        <a:schemeClr val="tx1"/>
                      </a:solidFill>
                      <a:prstDash val="solid"/>
                      <a:round/>
                      <a:headEnd type="none" w="med" len="med"/>
                      <a:tailEnd type="none" w="med" len="med"/>
                    </a:ln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666</a:t>
                      </a:r>
                    </a:p>
                  </a:txBody>
                  <a:tcPr marL="9525" marR="9525" marT="9525" marB="0" anchor="ctr">
                    <a:lnL w="12700" cap="flat" cmpd="sng" algn="ctr">
                      <a:solidFill>
                        <a:schemeClr val="tx1"/>
                      </a:solidFill>
                      <a:prstDash val="solid"/>
                      <a:round/>
                      <a:headEnd type="none" w="med" len="med"/>
                      <a:tailEnd type="none" w="med" len="med"/>
                    </a:lnL>
                    <a:solidFill>
                      <a:schemeClr val="accent6">
                        <a:lumMod val="75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218</a:t>
                      </a:r>
                    </a:p>
                  </a:txBody>
                  <a:tcPr marL="9525" marR="9525" marT="9525" marB="0" anchor="c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163</a:t>
                      </a:r>
                    </a:p>
                  </a:txBody>
                  <a:tcPr marL="9525" marR="9525" marT="9525" marB="0" anchor="ctr">
                    <a:solidFill>
                      <a:schemeClr val="accent6">
                        <a:lumMod val="75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141</a:t>
                      </a:r>
                    </a:p>
                  </a:txBody>
                  <a:tcPr marL="9525" marR="9525" marT="9525" marB="0" anchor="ctr">
                    <a:solidFill>
                      <a:schemeClr val="accent6">
                        <a:lumMod val="75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144</a:t>
                      </a:r>
                    </a:p>
                  </a:txBody>
                  <a:tcPr marL="9525" marR="9525" marT="9525" marB="0" anchor="ctr">
                    <a:solidFill>
                      <a:schemeClr val="accent6">
                        <a:lumMod val="75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1,9%</a:t>
                      </a:r>
                    </a:p>
                  </a:txBody>
                  <a:tcPr marL="9525" marR="9525" marT="9525" marB="0" anchor="ctr">
                    <a:solidFill>
                      <a:schemeClr val="accent6">
                        <a:lumMod val="75000"/>
                        <a:alpha val="20000"/>
                      </a:schemeClr>
                    </a:solidFill>
                  </a:tcPr>
                </a:tc>
                <a:extLst>
                  <a:ext uri="{0D108BD9-81ED-4DB2-BD59-A6C34878D82A}">
                    <a16:rowId xmlns:a16="http://schemas.microsoft.com/office/drawing/2014/main" val="470699172"/>
                  </a:ext>
                </a:extLst>
              </a:tr>
              <a:tr h="144837">
                <a:tc>
                  <a:txBody>
                    <a:bodyPr/>
                    <a:lstStyle/>
                    <a:p>
                      <a:pPr algn="ctr" fontAlgn="b"/>
                      <a:r>
                        <a:rPr lang="ru-RU" sz="800" b="0" i="0" u="none" strike="noStrike" dirty="0">
                          <a:solidFill>
                            <a:schemeClr val="accent6">
                              <a:lumMod val="50000"/>
                            </a:schemeClr>
                          </a:solidFill>
                          <a:effectLst/>
                          <a:latin typeface="Arial Narrow" panose="020B0606020202030204" pitchFamily="34" charset="0"/>
                        </a:rPr>
                        <a:t>9</a:t>
                      </a:r>
                      <a:endParaRPr lang="en-US" sz="800" b="0" i="0" u="none" strike="noStrike" dirty="0">
                        <a:solidFill>
                          <a:schemeClr val="accent6">
                            <a:lumMod val="50000"/>
                          </a:schemeClr>
                        </a:solidFill>
                        <a:effectLst/>
                        <a:latin typeface="Arial Narrow" panose="020B0606020202030204" pitchFamily="34" charset="0"/>
                      </a:endParaRPr>
                    </a:p>
                  </a:txBody>
                  <a:tcPr marL="9525" marR="9525" marT="0"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4224-5</a:t>
                      </a:r>
                    </a:p>
                  </a:txBody>
                  <a:tcPr marL="9525" marR="9525" marT="9525" marB="0" anchor="ctr">
                    <a:solidFill>
                      <a:schemeClr val="accent6">
                        <a:lumMod val="50000"/>
                        <a:alpha val="1000"/>
                      </a:schemeClr>
                    </a:solidFill>
                  </a:tcPr>
                </a:tc>
                <a:tc>
                  <a:txBody>
                    <a:bodyPr/>
                    <a:lstStyle/>
                    <a:p>
                      <a:pPr marL="72000" algn="l" fontAlgn="ctr"/>
                      <a:r>
                        <a:rPr lang="en-US" sz="800" b="0" i="0" u="none" strike="noStrike" dirty="0">
                          <a:solidFill>
                            <a:srgbClr val="000000"/>
                          </a:solidFill>
                          <a:effectLst/>
                          <a:latin typeface="Arial Narrow" panose="020B0606020202030204" pitchFamily="34" charset="0"/>
                        </a:rPr>
                        <a:t>Call-</a:t>
                      </a:r>
                      <a:r>
                        <a:rPr lang="ru-RU" sz="800" b="0" i="0" u="none" strike="noStrike" dirty="0" err="1">
                          <a:solidFill>
                            <a:srgbClr val="000000"/>
                          </a:solidFill>
                          <a:effectLst/>
                          <a:latin typeface="Arial Narrow" panose="020B0606020202030204" pitchFamily="34" charset="0"/>
                        </a:rPr>
                        <a:t>орталықтардың</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қызметшілері</a:t>
                      </a:r>
                      <a:endParaRPr lang="ru-RU" sz="800" b="0" i="0" u="none" strike="noStrike" dirty="0">
                        <a:solidFill>
                          <a:srgbClr val="000000"/>
                        </a:solidFill>
                        <a:effectLst/>
                        <a:latin typeface="Arial Narrow" panose="020B0606020202030204" pitchFamily="34" charset="0"/>
                      </a:endParaRPr>
                    </a:p>
                  </a:txBody>
                  <a:tcPr marL="9525" marR="9525" marT="9525" marB="0" anchor="ctr">
                    <a:lnR w="12700" cap="flat" cmpd="sng" algn="ctr">
                      <a:solidFill>
                        <a:schemeClr val="tx1"/>
                      </a:solidFill>
                      <a:prstDash val="solid"/>
                      <a:round/>
                      <a:headEnd type="none" w="med" len="med"/>
                      <a:tailEnd type="none" w="med" len="med"/>
                    </a:ln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496</a:t>
                      </a:r>
                    </a:p>
                  </a:txBody>
                  <a:tcPr marL="9525" marR="9525" marT="9525" marB="0" anchor="ctr">
                    <a:lnL w="12700" cap="flat" cmpd="sng" algn="ctr">
                      <a:solidFill>
                        <a:schemeClr val="tx1"/>
                      </a:solidFill>
                      <a:prstDash val="solid"/>
                      <a:round/>
                      <a:headEnd type="none" w="med" len="med"/>
                      <a:tailEnd type="none" w="med" len="med"/>
                    </a:lnL>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231</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34</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17</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214</a:t>
                      </a:r>
                    </a:p>
                  </a:txBody>
                  <a:tcPr marL="9525" marR="9525" marT="9525" marB="0" anchor="ctr">
                    <a:lnR w="12700" cap="flat" cmpd="sng" algn="ctr">
                      <a:solidFill>
                        <a:schemeClr val="tx1"/>
                      </a:solidFill>
                      <a:prstDash val="solid"/>
                      <a:round/>
                      <a:headEnd type="none" w="med" len="med"/>
                      <a:tailEnd type="none" w="med" len="med"/>
                    </a:ln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656</a:t>
                      </a:r>
                    </a:p>
                  </a:txBody>
                  <a:tcPr marL="9525" marR="9525" marT="9525" marB="0" anchor="ctr">
                    <a:lnL w="12700" cap="flat" cmpd="sng" algn="ctr">
                      <a:solidFill>
                        <a:schemeClr val="tx1"/>
                      </a:solidFill>
                      <a:prstDash val="solid"/>
                      <a:round/>
                      <a:headEnd type="none" w="med" len="med"/>
                      <a:tailEnd type="none" w="med" len="med"/>
                    </a:lnL>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60</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254</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156</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186</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1,8%</a:t>
                      </a:r>
                    </a:p>
                  </a:txBody>
                  <a:tcPr marL="9525" marR="9525" marT="9525" marB="0" anchor="ctr">
                    <a:solidFill>
                      <a:schemeClr val="accent6">
                        <a:lumMod val="50000"/>
                        <a:alpha val="1000"/>
                      </a:schemeClr>
                    </a:solidFill>
                  </a:tcPr>
                </a:tc>
                <a:extLst>
                  <a:ext uri="{0D108BD9-81ED-4DB2-BD59-A6C34878D82A}">
                    <a16:rowId xmlns:a16="http://schemas.microsoft.com/office/drawing/2014/main" val="1074593541"/>
                  </a:ext>
                </a:extLst>
              </a:tr>
              <a:tr h="144837">
                <a:tc>
                  <a:txBody>
                    <a:bodyPr/>
                    <a:lstStyle/>
                    <a:p>
                      <a:pPr algn="ctr" fontAlgn="b"/>
                      <a:r>
                        <a:rPr lang="ru-RU" sz="800" b="0" i="0" u="none" strike="noStrike" dirty="0">
                          <a:solidFill>
                            <a:schemeClr val="accent6">
                              <a:lumMod val="50000"/>
                            </a:schemeClr>
                          </a:solidFill>
                          <a:effectLst/>
                          <a:latin typeface="Arial Narrow" panose="020B0606020202030204" pitchFamily="34" charset="0"/>
                        </a:rPr>
                        <a:t>10</a:t>
                      </a:r>
                      <a:endParaRPr lang="en-US" sz="800" b="0" i="0" u="none" strike="noStrike" dirty="0">
                        <a:solidFill>
                          <a:schemeClr val="accent6">
                            <a:lumMod val="50000"/>
                          </a:schemeClr>
                        </a:solidFill>
                        <a:effectLst/>
                        <a:latin typeface="Arial Narrow" panose="020B0606020202030204" pitchFamily="34" charset="0"/>
                      </a:endParaRPr>
                    </a:p>
                  </a:txBody>
                  <a:tcPr marL="9525" marR="9525" marT="0" marB="0" anchor="ctr">
                    <a:solidFill>
                      <a:schemeClr val="accent6">
                        <a:lumMod val="75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9333-1</a:t>
                      </a:r>
                    </a:p>
                  </a:txBody>
                  <a:tcPr marL="9525" marR="9525" marT="9525" marB="0" anchor="ctr">
                    <a:solidFill>
                      <a:schemeClr val="accent6">
                        <a:lumMod val="75000"/>
                        <a:alpha val="20000"/>
                      </a:schemeClr>
                    </a:solidFill>
                  </a:tcPr>
                </a:tc>
                <a:tc>
                  <a:txBody>
                    <a:bodyPr/>
                    <a:lstStyle/>
                    <a:p>
                      <a:pPr marL="72000" algn="l" fontAlgn="ctr"/>
                      <a:r>
                        <a:rPr lang="ru-RU" sz="800" b="0" i="0" u="none" strike="noStrike" dirty="0">
                          <a:solidFill>
                            <a:srgbClr val="000000"/>
                          </a:solidFill>
                          <a:effectLst/>
                          <a:latin typeface="Arial Narrow" panose="020B0606020202030204" pitchFamily="34" charset="0"/>
                        </a:rPr>
                        <a:t>Порт </a:t>
                      </a:r>
                      <a:r>
                        <a:rPr lang="ru-RU" sz="800" b="0" i="0" u="none" strike="noStrike" dirty="0" err="1">
                          <a:solidFill>
                            <a:srgbClr val="000000"/>
                          </a:solidFill>
                          <a:effectLst/>
                          <a:latin typeface="Arial Narrow" panose="020B0606020202030204" pitchFamily="34" charset="0"/>
                        </a:rPr>
                        <a:t>жүкшілері</a:t>
                      </a:r>
                      <a:endParaRPr lang="ru-RU" sz="800" b="0" i="0" u="none" strike="noStrike" dirty="0">
                        <a:solidFill>
                          <a:srgbClr val="000000"/>
                        </a:solidFill>
                        <a:effectLst/>
                        <a:latin typeface="Arial Narrow" panose="020B0606020202030204" pitchFamily="34" charset="0"/>
                      </a:endParaRPr>
                    </a:p>
                  </a:txBody>
                  <a:tcPr marL="9525" marR="9525" marT="9525" marB="0" anchor="ctr">
                    <a:lnR w="12700" cap="flat" cmpd="sng" algn="ctr">
                      <a:solidFill>
                        <a:schemeClr val="tx1"/>
                      </a:solidFill>
                      <a:prstDash val="solid"/>
                      <a:round/>
                      <a:headEnd type="none" w="med" len="med"/>
                      <a:tailEnd type="none" w="med" len="med"/>
                    </a:lnR>
                    <a:solidFill>
                      <a:schemeClr val="accent6">
                        <a:lumMod val="75000"/>
                        <a:alpha val="20000"/>
                      </a:schemeClr>
                    </a:solidFill>
                  </a:tcPr>
                </a:tc>
                <a:tc>
                  <a:txBody>
                    <a:bodyPr/>
                    <a:lstStyle/>
                    <a:p>
                      <a:pPr algn="ctr" fontAlgn="ctr"/>
                      <a:r>
                        <a:rPr lang="ru-RU" sz="800" b="0" i="0" u="none" strike="noStrike" dirty="0">
                          <a:solidFill>
                            <a:srgbClr val="000000"/>
                          </a:solidFill>
                          <a:effectLst/>
                          <a:latin typeface="Arial Narrow" panose="020B0606020202030204" pitchFamily="34" charset="0"/>
                        </a:rPr>
                        <a:t>516</a:t>
                      </a:r>
                    </a:p>
                  </a:txBody>
                  <a:tcPr marL="9525" marR="9525" marT="9525" marB="0" anchor="ctr">
                    <a:lnL w="12700" cap="flat" cmpd="sng" algn="ctr">
                      <a:solidFill>
                        <a:schemeClr val="tx1"/>
                      </a:solidFill>
                      <a:prstDash val="solid"/>
                      <a:round/>
                      <a:headEnd type="none" w="med" len="med"/>
                      <a:tailEnd type="none" w="med" len="med"/>
                    </a:lnL>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105</a:t>
                      </a:r>
                    </a:p>
                  </a:txBody>
                  <a:tcPr marL="9525" marR="9525" marT="9525" marB="0" anchor="c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133</a:t>
                      </a:r>
                    </a:p>
                  </a:txBody>
                  <a:tcPr marL="9525" marR="9525" marT="9525" marB="0" anchor="c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122</a:t>
                      </a:r>
                    </a:p>
                  </a:txBody>
                  <a:tcPr marL="9525" marR="9525" marT="9525" marB="0" anchor="c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156</a:t>
                      </a:r>
                    </a:p>
                  </a:txBody>
                  <a:tcPr marL="9525" marR="9525" marT="9525" marB="0" anchor="ctr">
                    <a:lnR w="12700" cap="flat" cmpd="sng" algn="ctr">
                      <a:solidFill>
                        <a:schemeClr val="tx1"/>
                      </a:solidFill>
                      <a:prstDash val="solid"/>
                      <a:round/>
                      <a:headEnd type="none" w="med" len="med"/>
                      <a:tailEnd type="none" w="med" len="med"/>
                    </a:ln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618</a:t>
                      </a:r>
                    </a:p>
                  </a:txBody>
                  <a:tcPr marL="9525" marR="9525" marT="9525" marB="0" anchor="ctr">
                    <a:lnL w="12700" cap="flat" cmpd="sng" algn="ctr">
                      <a:solidFill>
                        <a:schemeClr val="tx1"/>
                      </a:solidFill>
                      <a:prstDash val="solid"/>
                      <a:round/>
                      <a:headEnd type="none" w="med" len="med"/>
                      <a:tailEnd type="none" w="med" len="med"/>
                    </a:lnL>
                    <a:solidFill>
                      <a:schemeClr val="accent6">
                        <a:lumMod val="75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109</a:t>
                      </a:r>
                    </a:p>
                  </a:txBody>
                  <a:tcPr marL="9525" marR="9525" marT="9525" marB="0" anchor="c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147</a:t>
                      </a:r>
                    </a:p>
                  </a:txBody>
                  <a:tcPr marL="9525" marR="9525" marT="9525" marB="0" anchor="ctr">
                    <a:solidFill>
                      <a:schemeClr val="accent6">
                        <a:lumMod val="75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180</a:t>
                      </a:r>
                    </a:p>
                  </a:txBody>
                  <a:tcPr marL="9525" marR="9525" marT="9525" marB="0" anchor="ctr">
                    <a:solidFill>
                      <a:schemeClr val="accent6">
                        <a:lumMod val="75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182</a:t>
                      </a:r>
                    </a:p>
                  </a:txBody>
                  <a:tcPr marL="9525" marR="9525" marT="9525" marB="0" anchor="ctr">
                    <a:solidFill>
                      <a:schemeClr val="accent6">
                        <a:lumMod val="75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1,7%</a:t>
                      </a:r>
                    </a:p>
                  </a:txBody>
                  <a:tcPr marL="9525" marR="9525" marT="9525" marB="0" anchor="ctr">
                    <a:solidFill>
                      <a:schemeClr val="accent6">
                        <a:lumMod val="75000"/>
                        <a:alpha val="20000"/>
                      </a:schemeClr>
                    </a:solidFill>
                  </a:tcPr>
                </a:tc>
                <a:extLst>
                  <a:ext uri="{0D108BD9-81ED-4DB2-BD59-A6C34878D82A}">
                    <a16:rowId xmlns:a16="http://schemas.microsoft.com/office/drawing/2014/main" val="4147790647"/>
                  </a:ext>
                </a:extLst>
              </a:tr>
              <a:tr h="144837">
                <a:tc gridSpan="3">
                  <a:txBody>
                    <a:bodyPr/>
                    <a:lstStyle/>
                    <a:p>
                      <a:pPr algn="ctr" fontAlgn="b"/>
                      <a:r>
                        <a:rPr lang="ru-RU" sz="900" b="1" u="none" strike="noStrike" dirty="0">
                          <a:solidFill>
                            <a:schemeClr val="accent6">
                              <a:lumMod val="50000"/>
                            </a:schemeClr>
                          </a:solidFill>
                          <a:effectLst/>
                          <a:latin typeface="Arial Narrow" panose="020B0606020202030204" pitchFamily="34" charset="0"/>
                        </a:rPr>
                        <a:t>ТОП-10 БОЙЫНША ЖИЫНЫ</a:t>
                      </a:r>
                      <a:endParaRPr lang="ru-RU" sz="900" b="1" i="0" u="none" strike="noStrike" cap="none" dirty="0">
                        <a:solidFill>
                          <a:schemeClr val="accent6">
                            <a:lumMod val="50000"/>
                          </a:schemeClr>
                        </a:solidFill>
                        <a:effectLst/>
                        <a:latin typeface="Arial Narrow" panose="020B0606020202030204" pitchFamily="34" charset="0"/>
                        <a:ea typeface="+mn-ea"/>
                        <a:cs typeface="+mn-cs"/>
                        <a:sym typeface="Arial"/>
                      </a:endParaRPr>
                    </a:p>
                  </a:txBody>
                  <a:tcPr marL="9525" marR="9525" marT="0" marB="0" anchor="ctr">
                    <a:lnR w="12700" cap="flat" cmpd="sng" algn="ctr">
                      <a:solidFill>
                        <a:schemeClr val="tx1"/>
                      </a:solidFill>
                      <a:prstDash val="solid"/>
                      <a:round/>
                      <a:headEnd type="none" w="med" len="med"/>
                      <a:tailEnd type="none" w="med" len="med"/>
                    </a:lnR>
                    <a:lnB w="12700" cap="flat" cmpd="sng" algn="ctr">
                      <a:solidFill>
                        <a:schemeClr val="tx1"/>
                      </a:solidFill>
                      <a:prstDash val="solid"/>
                      <a:round/>
                      <a:headEnd type="none" w="med" len="med"/>
                      <a:tailEnd type="none" w="med" len="med"/>
                    </a:lnB>
                    <a:noFill/>
                  </a:tcPr>
                </a:tc>
                <a:tc hMerge="1">
                  <a:txBody>
                    <a:bodyPr/>
                    <a:lstStyle/>
                    <a:p>
                      <a:pPr algn="ctr" fontAlgn="b"/>
                      <a:r>
                        <a:rPr lang="ru-KZ" sz="800" b="0" i="0" u="none" strike="noStrike" cap="none" dirty="0">
                          <a:solidFill>
                            <a:srgbClr val="007F76"/>
                          </a:solidFill>
                          <a:effectLst/>
                          <a:latin typeface="Arial Narrow" panose="020B0606020202030204" pitchFamily="34" charset="0"/>
                          <a:ea typeface="+mn-ea"/>
                          <a:cs typeface="+mn-cs"/>
                          <a:sym typeface="Arial"/>
                        </a:rPr>
                        <a:t>7412-1</a:t>
                      </a:r>
                    </a:p>
                  </a:txBody>
                  <a:tcPr marL="9525" marR="9525" marT="0" marB="0" anchor="ctr">
                    <a:lnB w="12700" cap="flat" cmpd="sng" algn="ctr">
                      <a:solidFill>
                        <a:schemeClr val="tx1"/>
                      </a:solidFill>
                      <a:prstDash val="solid"/>
                      <a:round/>
                      <a:headEnd type="none" w="med" len="med"/>
                      <a:tailEnd type="none" w="med" len="med"/>
                    </a:lnB>
                    <a:noFill/>
                  </a:tcPr>
                </a:tc>
                <a:tc hMerge="1">
                  <a:txBody>
                    <a:bodyPr/>
                    <a:lstStyle/>
                    <a:p>
                      <a:pPr marL="72000" algn="l" fontAlgn="ctr"/>
                      <a:r>
                        <a:rPr lang="ru-RU" sz="800" b="0" i="0" u="none" strike="noStrike" cap="none" dirty="0">
                          <a:solidFill>
                            <a:srgbClr val="007F76"/>
                          </a:solidFill>
                          <a:effectLst/>
                          <a:latin typeface="Arial Narrow" panose="020B0606020202030204" pitchFamily="34" charset="0"/>
                          <a:ea typeface="+mn-ea"/>
                          <a:cs typeface="+mn-cs"/>
                          <a:sym typeface="Arial"/>
                        </a:rPr>
                        <a:t>Электромонтеры (общий профиль)</a:t>
                      </a:r>
                    </a:p>
                  </a:txBody>
                  <a:tcPr marL="9525" marR="9525" marT="0" marB="0" anchor="ctr">
                    <a:lnR w="12700" cap="flat" cmpd="sng" algn="ctr">
                      <a:solidFill>
                        <a:schemeClr val="tx1"/>
                      </a:solidFill>
                      <a:prstDash val="solid"/>
                      <a:round/>
                      <a:headEnd type="none" w="med" len="med"/>
                      <a:tailEnd type="none" w="med" len="med"/>
                    </a:lnR>
                    <a:lnB w="12700" cap="flat" cmpd="sng" algn="ctr">
                      <a:solidFill>
                        <a:schemeClr val="tx1"/>
                      </a:solidFill>
                      <a:prstDash val="solid"/>
                      <a:round/>
                      <a:headEnd type="none" w="med" len="med"/>
                      <a:tailEnd type="none" w="med" len="med"/>
                    </a:lnB>
                    <a:noFill/>
                  </a:tcPr>
                </a:tc>
                <a:tc>
                  <a:txBody>
                    <a:bodyPr/>
                    <a:lstStyle/>
                    <a:p>
                      <a:pPr algn="ctr" fontAlgn="ctr"/>
                      <a:r>
                        <a:rPr lang="ru-RU" sz="800" b="1" i="0" u="none" strike="noStrike" dirty="0">
                          <a:solidFill>
                            <a:srgbClr val="000000"/>
                          </a:solidFill>
                          <a:effectLst/>
                          <a:latin typeface="Arial Narrow" panose="020B0606020202030204" pitchFamily="34" charset="0"/>
                        </a:rPr>
                        <a:t>7 918</a:t>
                      </a:r>
                    </a:p>
                  </a:txBody>
                  <a:tcPr marL="9525" marR="9525" marT="9525" marB="0" anchor="ctr">
                    <a:lnL w="12700" cap="flat" cmpd="sng" algn="ctr">
                      <a:solidFill>
                        <a:schemeClr val="tx1"/>
                      </a:solidFill>
                      <a:prstDash val="solid"/>
                      <a:round/>
                      <a:headEnd type="none" w="med" len="med"/>
                      <a:tailEnd type="none" w="med" len="med"/>
                    </a:lnL>
                    <a:lnB w="12700" cap="flat" cmpd="sng" algn="ctr">
                      <a:solidFill>
                        <a:schemeClr val="tx1"/>
                      </a:solidFill>
                      <a:prstDash val="solid"/>
                      <a:round/>
                      <a:headEnd type="none" w="med" len="med"/>
                      <a:tailEnd type="none" w="med" len="med"/>
                    </a:lnB>
                    <a:noFill/>
                  </a:tcPr>
                </a:tc>
                <a:tc>
                  <a:txBody>
                    <a:bodyPr/>
                    <a:lstStyle/>
                    <a:p>
                      <a:pPr algn="ctr" fontAlgn="ctr"/>
                      <a:r>
                        <a:rPr lang="ru-RU" sz="800" b="1" i="0" u="none" strike="noStrike" dirty="0">
                          <a:solidFill>
                            <a:srgbClr val="000000"/>
                          </a:solidFill>
                          <a:effectLst/>
                          <a:latin typeface="Arial Narrow" panose="020B0606020202030204" pitchFamily="34" charset="0"/>
                        </a:rPr>
                        <a:t>1 556</a:t>
                      </a:r>
                    </a:p>
                  </a:txBody>
                  <a:tcPr marL="9525" marR="9525" marT="9525" marB="0" anchor="ctr">
                    <a:lnB w="12700" cap="flat" cmpd="sng" algn="ctr">
                      <a:solidFill>
                        <a:schemeClr val="tx1"/>
                      </a:solidFill>
                      <a:prstDash val="solid"/>
                      <a:round/>
                      <a:headEnd type="none" w="med" len="med"/>
                      <a:tailEnd type="none" w="med" len="med"/>
                    </a:lnB>
                    <a:noFill/>
                  </a:tcPr>
                </a:tc>
                <a:tc>
                  <a:txBody>
                    <a:bodyPr/>
                    <a:lstStyle/>
                    <a:p>
                      <a:pPr algn="ctr" fontAlgn="ctr"/>
                      <a:r>
                        <a:rPr lang="ru-RU" sz="800" b="1" i="0" u="none" strike="noStrike" dirty="0">
                          <a:solidFill>
                            <a:srgbClr val="000000"/>
                          </a:solidFill>
                          <a:effectLst/>
                          <a:latin typeface="Arial Narrow" panose="020B0606020202030204" pitchFamily="34" charset="0"/>
                        </a:rPr>
                        <a:t>2 521</a:t>
                      </a:r>
                    </a:p>
                  </a:txBody>
                  <a:tcPr marL="9525" marR="9525" marT="9525" marB="0" anchor="ctr">
                    <a:lnB w="12700" cap="flat" cmpd="sng" algn="ctr">
                      <a:solidFill>
                        <a:schemeClr val="tx1"/>
                      </a:solidFill>
                      <a:prstDash val="solid"/>
                      <a:round/>
                      <a:headEnd type="none" w="med" len="med"/>
                      <a:tailEnd type="none" w="med" len="med"/>
                    </a:lnB>
                    <a:noFill/>
                  </a:tcPr>
                </a:tc>
                <a:tc>
                  <a:txBody>
                    <a:bodyPr/>
                    <a:lstStyle/>
                    <a:p>
                      <a:pPr algn="ctr" fontAlgn="ctr"/>
                      <a:r>
                        <a:rPr lang="ru-RU" sz="800" b="1" i="0" u="none" strike="noStrike" dirty="0">
                          <a:solidFill>
                            <a:srgbClr val="000000"/>
                          </a:solidFill>
                          <a:effectLst/>
                          <a:latin typeface="Arial Narrow" panose="020B0606020202030204" pitchFamily="34" charset="0"/>
                        </a:rPr>
                        <a:t>1 947</a:t>
                      </a:r>
                    </a:p>
                  </a:txBody>
                  <a:tcPr marL="9525" marR="9525" marT="9525" marB="0" anchor="ctr">
                    <a:lnB w="12700" cap="flat" cmpd="sng" algn="ctr">
                      <a:solidFill>
                        <a:schemeClr val="tx1"/>
                      </a:solidFill>
                      <a:prstDash val="solid"/>
                      <a:round/>
                      <a:headEnd type="none" w="med" len="med"/>
                      <a:tailEnd type="none" w="med" len="med"/>
                    </a:lnB>
                    <a:noFill/>
                  </a:tcPr>
                </a:tc>
                <a:tc>
                  <a:txBody>
                    <a:bodyPr/>
                    <a:lstStyle/>
                    <a:p>
                      <a:pPr algn="ctr" fontAlgn="ctr"/>
                      <a:r>
                        <a:rPr lang="ru-RU" sz="800" b="1" i="0" u="none" strike="noStrike" dirty="0">
                          <a:solidFill>
                            <a:srgbClr val="000000"/>
                          </a:solidFill>
                          <a:effectLst/>
                          <a:latin typeface="Arial Narrow" panose="020B0606020202030204" pitchFamily="34" charset="0"/>
                        </a:rPr>
                        <a:t>1 894</a:t>
                      </a:r>
                    </a:p>
                  </a:txBody>
                  <a:tcPr marL="9525" marR="9525" marT="9525" marB="0" anchor="ctr">
                    <a:lnR w="12700" cap="flat" cmpd="sng" algn="ctr">
                      <a:solidFill>
                        <a:schemeClr val="tx1"/>
                      </a:solidFill>
                      <a:prstDash val="solid"/>
                      <a:round/>
                      <a:headEnd type="none" w="med" len="med"/>
                      <a:tailEnd type="none" w="med" len="med"/>
                    </a:lnR>
                    <a:lnB w="12700" cap="flat" cmpd="sng" algn="ctr">
                      <a:solidFill>
                        <a:schemeClr val="tx1"/>
                      </a:solidFill>
                      <a:prstDash val="solid"/>
                      <a:round/>
                      <a:headEnd type="none" w="med" len="med"/>
                      <a:tailEnd type="none" w="med" len="med"/>
                    </a:lnB>
                    <a:noFill/>
                  </a:tcPr>
                </a:tc>
                <a:tc>
                  <a:txBody>
                    <a:bodyPr/>
                    <a:lstStyle/>
                    <a:p>
                      <a:pPr algn="ctr" fontAlgn="ctr"/>
                      <a:r>
                        <a:rPr lang="ru-RU" sz="800" b="1" i="0" u="none" strike="noStrike" dirty="0">
                          <a:solidFill>
                            <a:srgbClr val="000000"/>
                          </a:solidFill>
                          <a:effectLst/>
                          <a:latin typeface="Arial Narrow" panose="020B0606020202030204" pitchFamily="34" charset="0"/>
                        </a:rPr>
                        <a:t>9 161</a:t>
                      </a:r>
                    </a:p>
                  </a:txBody>
                  <a:tcPr marL="9525" marR="9525" marT="9525" marB="0" anchor="ctr">
                    <a:lnL w="12700" cap="flat" cmpd="sng" algn="ctr">
                      <a:solidFill>
                        <a:schemeClr val="tx1"/>
                      </a:solidFill>
                      <a:prstDash val="solid"/>
                      <a:round/>
                      <a:headEnd type="none" w="med" len="med"/>
                      <a:tailEnd type="none" w="med" len="med"/>
                    </a:lnL>
                    <a:lnB w="12700" cap="flat" cmpd="sng" algn="ctr">
                      <a:solidFill>
                        <a:schemeClr val="tx1"/>
                      </a:solidFill>
                      <a:prstDash val="solid"/>
                      <a:round/>
                      <a:headEnd type="none" w="med" len="med"/>
                      <a:tailEnd type="none" w="med" len="med"/>
                    </a:lnB>
                    <a:noFill/>
                  </a:tcPr>
                </a:tc>
                <a:tc>
                  <a:txBody>
                    <a:bodyPr/>
                    <a:lstStyle/>
                    <a:p>
                      <a:pPr algn="ctr" fontAlgn="ctr"/>
                      <a:r>
                        <a:rPr lang="ru-RU" sz="800" b="1" i="0" u="none" strike="noStrike" dirty="0">
                          <a:solidFill>
                            <a:srgbClr val="000000"/>
                          </a:solidFill>
                          <a:effectLst/>
                          <a:latin typeface="Arial Narrow" panose="020B0606020202030204" pitchFamily="34" charset="0"/>
                        </a:rPr>
                        <a:t>1 703</a:t>
                      </a:r>
                    </a:p>
                  </a:txBody>
                  <a:tcPr marL="9525" marR="9525" marT="9525" marB="0" anchor="ctr">
                    <a:lnB w="12700" cap="flat" cmpd="sng" algn="ctr">
                      <a:solidFill>
                        <a:schemeClr val="tx1"/>
                      </a:solidFill>
                      <a:prstDash val="solid"/>
                      <a:round/>
                      <a:headEnd type="none" w="med" len="med"/>
                      <a:tailEnd type="none" w="med" len="med"/>
                    </a:lnB>
                    <a:noFill/>
                  </a:tcPr>
                </a:tc>
                <a:tc>
                  <a:txBody>
                    <a:bodyPr/>
                    <a:lstStyle/>
                    <a:p>
                      <a:pPr algn="ctr" fontAlgn="ctr"/>
                      <a:r>
                        <a:rPr lang="ru-RU" sz="800" b="1" i="0" u="none" strike="noStrike" dirty="0">
                          <a:solidFill>
                            <a:srgbClr val="000000"/>
                          </a:solidFill>
                          <a:effectLst/>
                          <a:latin typeface="Arial Narrow" panose="020B0606020202030204" pitchFamily="34" charset="0"/>
                        </a:rPr>
                        <a:t>2 009</a:t>
                      </a:r>
                    </a:p>
                  </a:txBody>
                  <a:tcPr marL="9525" marR="9525" marT="9525" marB="0" anchor="ctr">
                    <a:lnB w="12700" cap="flat" cmpd="sng" algn="ctr">
                      <a:solidFill>
                        <a:schemeClr val="tx1"/>
                      </a:solidFill>
                      <a:prstDash val="solid"/>
                      <a:round/>
                      <a:headEnd type="none" w="med" len="med"/>
                      <a:tailEnd type="none" w="med" len="med"/>
                    </a:lnB>
                    <a:noFill/>
                  </a:tcPr>
                </a:tc>
                <a:tc>
                  <a:txBody>
                    <a:bodyPr/>
                    <a:lstStyle/>
                    <a:p>
                      <a:pPr algn="ctr" fontAlgn="ctr"/>
                      <a:r>
                        <a:rPr lang="ru-RU" sz="800" b="1" i="0" u="none" strike="noStrike" dirty="0">
                          <a:solidFill>
                            <a:srgbClr val="000000"/>
                          </a:solidFill>
                          <a:effectLst/>
                          <a:latin typeface="Arial Narrow" panose="020B0606020202030204" pitchFamily="34" charset="0"/>
                        </a:rPr>
                        <a:t>2 961</a:t>
                      </a:r>
                    </a:p>
                  </a:txBody>
                  <a:tcPr marL="9525" marR="9525" marT="9525" marB="0" anchor="ctr">
                    <a:lnB w="12700" cap="flat" cmpd="sng" algn="ctr">
                      <a:solidFill>
                        <a:schemeClr val="tx1"/>
                      </a:solidFill>
                      <a:prstDash val="solid"/>
                      <a:round/>
                      <a:headEnd type="none" w="med" len="med"/>
                      <a:tailEnd type="none" w="med" len="med"/>
                    </a:lnB>
                    <a:noFill/>
                  </a:tcPr>
                </a:tc>
                <a:tc>
                  <a:txBody>
                    <a:bodyPr/>
                    <a:lstStyle/>
                    <a:p>
                      <a:pPr algn="ctr" fontAlgn="ctr"/>
                      <a:r>
                        <a:rPr lang="ru-RU" sz="800" b="1" i="0" u="none" strike="noStrike" dirty="0">
                          <a:solidFill>
                            <a:srgbClr val="000000"/>
                          </a:solidFill>
                          <a:effectLst/>
                          <a:latin typeface="Arial Narrow" panose="020B0606020202030204" pitchFamily="34" charset="0"/>
                        </a:rPr>
                        <a:t>2 488</a:t>
                      </a:r>
                    </a:p>
                  </a:txBody>
                  <a:tcPr marL="9525" marR="9525" marT="9525" marB="0" anchor="ctr">
                    <a:lnB w="12700" cap="flat" cmpd="sng" algn="ctr">
                      <a:solidFill>
                        <a:schemeClr val="tx1"/>
                      </a:solidFill>
                      <a:prstDash val="solid"/>
                      <a:round/>
                      <a:headEnd type="none" w="med" len="med"/>
                      <a:tailEnd type="none" w="med" len="med"/>
                    </a:lnB>
                    <a:noFill/>
                  </a:tcPr>
                </a:tc>
                <a:tc>
                  <a:txBody>
                    <a:bodyPr/>
                    <a:lstStyle/>
                    <a:p>
                      <a:pPr algn="ctr" fontAlgn="ctr"/>
                      <a:r>
                        <a:rPr lang="ru-RU" sz="800" b="1" i="0" u="none" strike="noStrike" dirty="0">
                          <a:solidFill>
                            <a:srgbClr val="000000"/>
                          </a:solidFill>
                          <a:effectLst/>
                          <a:latin typeface="Arial Narrow" panose="020B0606020202030204" pitchFamily="34" charset="0"/>
                        </a:rPr>
                        <a:t>25,8%</a:t>
                      </a:r>
                    </a:p>
                  </a:txBody>
                  <a:tcPr marL="9525" marR="9525" marT="9525" marB="0" anchor="ctr">
                    <a:lnB w="12700"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1977705671"/>
                  </a:ext>
                </a:extLst>
              </a:tr>
            </a:tbl>
          </a:graphicData>
        </a:graphic>
      </p:graphicFrame>
    </p:spTree>
    <p:extLst>
      <p:ext uri="{BB962C8B-B14F-4D97-AF65-F5344CB8AC3E}">
        <p14:creationId xmlns:p14="http://schemas.microsoft.com/office/powerpoint/2010/main" val="3903121302"/>
      </p:ext>
    </p:extLst>
  </p:cSld>
  <p:clrMapOvr>
    <a:masterClrMapping/>
  </p:clrMapOvr>
</p:sld>
</file>

<file path=ppt/slides/slide6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26" name="Таблица 25">
            <a:extLst>
              <a:ext uri="{FF2B5EF4-FFF2-40B4-BE49-F238E27FC236}">
                <a16:creationId xmlns:a16="http://schemas.microsoft.com/office/drawing/2014/main" id="{4CBADABA-60F6-6314-73AE-C5D1372941E0}"/>
              </a:ext>
            </a:extLst>
          </p:cNvPr>
          <p:cNvGraphicFramePr>
            <a:graphicFrameLocks noGrp="1"/>
          </p:cNvGraphicFramePr>
          <p:nvPr>
            <p:extLst>
              <p:ext uri="{D42A27DB-BD31-4B8C-83A1-F6EECF244321}">
                <p14:modId xmlns:p14="http://schemas.microsoft.com/office/powerpoint/2010/main" val="1461564094"/>
              </p:ext>
            </p:extLst>
          </p:nvPr>
        </p:nvGraphicFramePr>
        <p:xfrm>
          <a:off x="6768750" y="4835242"/>
          <a:ext cx="5328000" cy="1670332"/>
        </p:xfrm>
        <a:graphic>
          <a:graphicData uri="http://schemas.openxmlformats.org/drawingml/2006/table">
            <a:tbl>
              <a:tblPr firstRow="1" bandRow="1">
                <a:tableStyleId>{5C22544A-7EE6-4342-B048-85BDC9FD1C3A}</a:tableStyleId>
              </a:tblPr>
              <a:tblGrid>
                <a:gridCol w="3600000">
                  <a:extLst>
                    <a:ext uri="{9D8B030D-6E8A-4147-A177-3AD203B41FA5}">
                      <a16:colId xmlns:a16="http://schemas.microsoft.com/office/drawing/2014/main" val="1113104833"/>
                    </a:ext>
                  </a:extLst>
                </a:gridCol>
                <a:gridCol w="432000">
                  <a:extLst>
                    <a:ext uri="{9D8B030D-6E8A-4147-A177-3AD203B41FA5}">
                      <a16:colId xmlns:a16="http://schemas.microsoft.com/office/drawing/2014/main" val="132264586"/>
                    </a:ext>
                  </a:extLst>
                </a:gridCol>
                <a:gridCol w="432000">
                  <a:extLst>
                    <a:ext uri="{9D8B030D-6E8A-4147-A177-3AD203B41FA5}">
                      <a16:colId xmlns:a16="http://schemas.microsoft.com/office/drawing/2014/main" val="2572766800"/>
                    </a:ext>
                  </a:extLst>
                </a:gridCol>
                <a:gridCol w="432000">
                  <a:extLst>
                    <a:ext uri="{9D8B030D-6E8A-4147-A177-3AD203B41FA5}">
                      <a16:colId xmlns:a16="http://schemas.microsoft.com/office/drawing/2014/main" val="2849574652"/>
                    </a:ext>
                  </a:extLst>
                </a:gridCol>
                <a:gridCol w="432000">
                  <a:extLst>
                    <a:ext uri="{9D8B030D-6E8A-4147-A177-3AD203B41FA5}">
                      <a16:colId xmlns:a16="http://schemas.microsoft.com/office/drawing/2014/main" val="478621999"/>
                    </a:ext>
                  </a:extLst>
                </a:gridCol>
              </a:tblGrid>
              <a:tr h="167033">
                <a:tc>
                  <a:txBody>
                    <a:bodyPr/>
                    <a:lstStyle/>
                    <a:p>
                      <a:pPr marL="0" marR="0" lvl="0" indent="0" algn="l" defTabSz="685800" rtl="0" eaLnBrk="1" fontAlgn="auto" latinLnBrk="0" hangingPunct="1">
                        <a:lnSpc>
                          <a:spcPct val="107000"/>
                        </a:lnSpc>
                        <a:spcBef>
                          <a:spcPts val="0"/>
                        </a:spcBef>
                        <a:spcAft>
                          <a:spcPts val="0"/>
                        </a:spcAft>
                        <a:buClrTx/>
                        <a:buSzTx/>
                        <a:buFontTx/>
                        <a:buNone/>
                        <a:tabLst/>
                        <a:defRPr/>
                      </a:pPr>
                      <a:r>
                        <a:rPr lang="ru-RU" sz="1050" b="1" i="0" u="none" strike="noStrike" cap="none" noProof="0" dirty="0">
                          <a:solidFill>
                            <a:srgbClr val="000000"/>
                          </a:solidFill>
                          <a:effectLst/>
                          <a:latin typeface="Arial Narrow" panose="020B0606020202030204" pitchFamily="34" charset="0"/>
                          <a:ea typeface="+mn-ea"/>
                          <a:cs typeface="+mn-cs"/>
                          <a:sym typeface="Arial"/>
                        </a:rPr>
                        <a:t>ПЕССИМИСТІК СЦЕНАРИЙ</a:t>
                      </a:r>
                    </a:p>
                  </a:txBody>
                  <a:tcPr marT="0" marB="0" anchor="ctr">
                    <a:lnL w="76200" cap="flat" cmpd="sng" algn="ctr">
                      <a:noFill/>
                      <a:prstDash val="solid"/>
                      <a:round/>
                      <a:headEnd type="none" w="med" len="med"/>
                      <a:tailEnd type="none" w="med" len="med"/>
                    </a:lnL>
                    <a:lnR w="6350" cap="flat" cmpd="sng" algn="ctr">
                      <a:solidFill>
                        <a:schemeClr val="tx1"/>
                      </a:solidFill>
                      <a:prstDash val="sysDot"/>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accent6">
                        <a:lumMod val="50000"/>
                        <a:alpha val="20000"/>
                      </a:schemeClr>
                    </a:solidFill>
                  </a:tcPr>
                </a:tc>
                <a:tc>
                  <a:txBody>
                    <a:bodyPr/>
                    <a:lstStyle/>
                    <a:p>
                      <a:pPr algn="ctr" fontAlgn="ctr"/>
                      <a:r>
                        <a:rPr lang="en-US" sz="900" b="0" i="0" u="none" strike="noStrike" cap="none" dirty="0">
                          <a:solidFill>
                            <a:srgbClr val="000000"/>
                          </a:solidFill>
                          <a:effectLst/>
                          <a:latin typeface="Arial Narrow" panose="020B0606020202030204" pitchFamily="34" charset="0"/>
                          <a:ea typeface="+mn-ea"/>
                          <a:cs typeface="+mn-cs"/>
                          <a:sym typeface="Arial"/>
                        </a:rPr>
                        <a:t>Q1</a:t>
                      </a:r>
                      <a:endParaRPr lang="ru-KZ" sz="900" b="0" i="0" u="none" strike="noStrike" cap="none" dirty="0">
                        <a:solidFill>
                          <a:srgbClr val="000000"/>
                        </a:solidFill>
                        <a:effectLst/>
                        <a:latin typeface="Arial Narrow" panose="020B0606020202030204" pitchFamily="34" charset="0"/>
                        <a:ea typeface="+mn-ea"/>
                        <a:cs typeface="+mn-cs"/>
                        <a:sym typeface="Arial"/>
                      </a:endParaRPr>
                    </a:p>
                  </a:txBody>
                  <a:tcPr marL="9525" marR="9525" marT="0"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50000"/>
                        <a:alpha val="20000"/>
                      </a:schemeClr>
                    </a:solidFill>
                  </a:tcPr>
                </a:tc>
                <a:tc>
                  <a:txBody>
                    <a:bodyPr/>
                    <a:lstStyle/>
                    <a:p>
                      <a:pPr algn="ctr" fontAlgn="ctr"/>
                      <a:r>
                        <a:rPr lang="en-US" sz="900" b="0" i="0" u="none" strike="noStrike" cap="none" dirty="0">
                          <a:solidFill>
                            <a:srgbClr val="000000"/>
                          </a:solidFill>
                          <a:effectLst/>
                          <a:latin typeface="Arial Narrow" panose="020B0606020202030204" pitchFamily="34" charset="0"/>
                          <a:ea typeface="+mn-ea"/>
                          <a:cs typeface="+mn-cs"/>
                          <a:sym typeface="Arial"/>
                        </a:rPr>
                        <a:t>Q2</a:t>
                      </a:r>
                      <a:endParaRPr lang="ru-KZ" sz="900" b="0" i="0" u="none" strike="noStrike" cap="none" dirty="0">
                        <a:solidFill>
                          <a:srgbClr val="000000"/>
                        </a:solidFill>
                        <a:effectLst/>
                        <a:latin typeface="Arial Narrow" panose="020B0606020202030204" pitchFamily="34" charset="0"/>
                        <a:ea typeface="+mn-ea"/>
                        <a:cs typeface="+mn-cs"/>
                        <a:sym typeface="Arial"/>
                      </a:endParaRPr>
                    </a:p>
                  </a:txBody>
                  <a:tcPr marL="9525" marR="9525" marT="0"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6">
                        <a:lumMod val="50000"/>
                        <a:alpha val="20000"/>
                      </a:schemeClr>
                    </a:solidFill>
                  </a:tcPr>
                </a:tc>
                <a:tc>
                  <a:txBody>
                    <a:bodyPr/>
                    <a:lstStyle/>
                    <a:p>
                      <a:pPr algn="ctr" fontAlgn="ctr"/>
                      <a:r>
                        <a:rPr lang="en-US" sz="900" b="0" i="0" u="none" strike="noStrike" cap="none" dirty="0">
                          <a:solidFill>
                            <a:srgbClr val="000000"/>
                          </a:solidFill>
                          <a:effectLst/>
                          <a:latin typeface="Arial Narrow" panose="020B0606020202030204" pitchFamily="34" charset="0"/>
                          <a:ea typeface="+mn-ea"/>
                          <a:cs typeface="+mn-cs"/>
                          <a:sym typeface="Arial"/>
                        </a:rPr>
                        <a:t>Q3</a:t>
                      </a:r>
                      <a:endParaRPr lang="ru-KZ" sz="900" b="0" i="0" u="none" strike="noStrike" cap="none" dirty="0">
                        <a:solidFill>
                          <a:srgbClr val="000000"/>
                        </a:solidFill>
                        <a:effectLst/>
                        <a:latin typeface="Arial Narrow" panose="020B0606020202030204" pitchFamily="34" charset="0"/>
                        <a:ea typeface="+mn-ea"/>
                        <a:cs typeface="+mn-cs"/>
                        <a:sym typeface="Arial"/>
                      </a:endParaRPr>
                    </a:p>
                  </a:txBody>
                  <a:tcPr marL="9525" marR="9525" marT="0"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6">
                        <a:lumMod val="50000"/>
                        <a:alpha val="20000"/>
                      </a:schemeClr>
                    </a:solidFill>
                  </a:tcPr>
                </a:tc>
                <a:tc>
                  <a:txBody>
                    <a:bodyPr/>
                    <a:lstStyle/>
                    <a:p>
                      <a:pPr algn="ctr" fontAlgn="ctr"/>
                      <a:r>
                        <a:rPr lang="en-US" sz="900" b="0" i="0" u="none" strike="noStrike" cap="none" dirty="0">
                          <a:solidFill>
                            <a:srgbClr val="000000"/>
                          </a:solidFill>
                          <a:effectLst/>
                          <a:latin typeface="Arial Narrow" panose="020B0606020202030204" pitchFamily="34" charset="0"/>
                          <a:ea typeface="+mn-ea"/>
                          <a:cs typeface="+mn-cs"/>
                          <a:sym typeface="Arial"/>
                        </a:rPr>
                        <a:t>Q4</a:t>
                      </a:r>
                      <a:endParaRPr lang="ru-KZ" sz="900" b="0" i="0" u="none" strike="noStrike" cap="none" dirty="0">
                        <a:solidFill>
                          <a:srgbClr val="000000"/>
                        </a:solidFill>
                        <a:effectLst/>
                        <a:latin typeface="Arial Narrow" panose="020B0606020202030204" pitchFamily="34" charset="0"/>
                        <a:ea typeface="+mn-ea"/>
                        <a:cs typeface="+mn-cs"/>
                        <a:sym typeface="Arial"/>
                      </a:endParaRPr>
                    </a:p>
                  </a:txBody>
                  <a:tcPr marL="9525" marR="9525" marT="0" marB="0" anchor="ctr">
                    <a:lnL w="6350" cap="flat" cmpd="sng" algn="ctr">
                      <a:solidFill>
                        <a:schemeClr val="tx1"/>
                      </a:solidFill>
                      <a:prstDash val="sysDot"/>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6">
                        <a:lumMod val="50000"/>
                        <a:alpha val="20000"/>
                      </a:schemeClr>
                    </a:solidFill>
                  </a:tcPr>
                </a:tc>
                <a:extLst>
                  <a:ext uri="{0D108BD9-81ED-4DB2-BD59-A6C34878D82A}">
                    <a16:rowId xmlns:a16="http://schemas.microsoft.com/office/drawing/2014/main" val="877649079"/>
                  </a:ext>
                </a:extLst>
              </a:tr>
              <a:tr h="167033">
                <a:tc>
                  <a:txBody>
                    <a:bodyPr/>
                    <a:lstStyle/>
                    <a:p>
                      <a:pPr marL="0" marR="0" lvl="0" indent="0" algn="l" defTabSz="685800" rtl="0" eaLnBrk="1" fontAlgn="auto" latinLnBrk="0" hangingPunct="1">
                        <a:lnSpc>
                          <a:spcPct val="107000"/>
                        </a:lnSpc>
                        <a:spcBef>
                          <a:spcPts val="0"/>
                        </a:spcBef>
                        <a:spcAft>
                          <a:spcPts val="0"/>
                        </a:spcAft>
                        <a:buClrTx/>
                        <a:buSzTx/>
                        <a:buFontTx/>
                        <a:buNone/>
                        <a:tabLst/>
                        <a:defRPr/>
                      </a:pPr>
                      <a:r>
                        <a:rPr lang="ru-RU" sz="900" b="1" i="0" u="none" strike="noStrike" cap="none" noProof="0" dirty="0">
                          <a:solidFill>
                            <a:srgbClr val="000000"/>
                          </a:solidFill>
                          <a:effectLst/>
                          <a:latin typeface="Arial Narrow" panose="020B0606020202030204" pitchFamily="34" charset="0"/>
                          <a:ea typeface="+mn-ea"/>
                          <a:cs typeface="+mn-cs"/>
                          <a:sym typeface="Arial"/>
                        </a:rPr>
                        <a:t>БАРЛЫҒЫ</a:t>
                      </a:r>
                      <a:endParaRPr lang="ru-RU" sz="800" b="1" i="0" u="none" strike="noStrike" cap="none" noProof="0" dirty="0">
                        <a:solidFill>
                          <a:srgbClr val="000000"/>
                        </a:solidFill>
                        <a:effectLst/>
                        <a:latin typeface="Arial Narrow" panose="020B0606020202030204" pitchFamily="34" charset="0"/>
                        <a:ea typeface="+mn-ea"/>
                        <a:cs typeface="+mn-cs"/>
                        <a:sym typeface="Arial"/>
                      </a:endParaRPr>
                    </a:p>
                  </a:txBody>
                  <a:tcPr marT="0" marB="0" anchor="ctr">
                    <a:lnL w="76200" cap="flat" cmpd="sng" algn="ctr">
                      <a:noFill/>
                      <a:prstDash val="solid"/>
                      <a:round/>
                      <a:headEnd type="none" w="med" len="med"/>
                      <a:tailEnd type="none" w="med" len="med"/>
                    </a:lnL>
                    <a:lnR w="6350" cap="flat" cmpd="sng" algn="ctr">
                      <a:solidFill>
                        <a:schemeClr val="tx1"/>
                      </a:solidFill>
                      <a:prstDash val="sysDot"/>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accent6">
                        <a:lumMod val="50000"/>
                        <a:alpha val="20000"/>
                      </a:schemeClr>
                    </a:solidFill>
                  </a:tcPr>
                </a:tc>
                <a:tc>
                  <a:txBody>
                    <a:bodyPr/>
                    <a:lstStyle/>
                    <a:p>
                      <a:pPr algn="ctr" fontAlgn="ctr"/>
                      <a:r>
                        <a:rPr lang="ru-RU" sz="900" b="1" i="0" u="none" strike="noStrike" cap="none" dirty="0">
                          <a:solidFill>
                            <a:srgbClr val="000000"/>
                          </a:solidFill>
                          <a:effectLst/>
                          <a:latin typeface="Arial Narrow" panose="020B0606020202030204" pitchFamily="34" charset="0"/>
                          <a:ea typeface="+mn-ea"/>
                          <a:cs typeface="+mn-cs"/>
                          <a:sym typeface="Arial"/>
                        </a:rPr>
                        <a:t>15 276</a:t>
                      </a:r>
                      <a:endParaRPr lang="ru-KZ" sz="900" b="1" i="0" u="none" strike="noStrike" cap="none" dirty="0">
                        <a:solidFill>
                          <a:srgbClr val="000000"/>
                        </a:solidFill>
                        <a:effectLst/>
                        <a:latin typeface="Arial Narrow" panose="020B0606020202030204" pitchFamily="34" charset="0"/>
                        <a:ea typeface="+mn-ea"/>
                        <a:cs typeface="+mn-cs"/>
                        <a:sym typeface="Arial"/>
                      </a:endParaRPr>
                    </a:p>
                  </a:txBody>
                  <a:tcPr marL="9525" marR="9525" marT="0"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50000"/>
                        <a:alpha val="20000"/>
                      </a:schemeClr>
                    </a:solidFill>
                  </a:tcPr>
                </a:tc>
                <a:tc>
                  <a:txBody>
                    <a:bodyPr/>
                    <a:lstStyle/>
                    <a:p>
                      <a:pPr algn="ctr" rtl="0" fontAlgn="ctr"/>
                      <a:r>
                        <a:rPr lang="ru-RU" sz="900" b="1" i="0" u="none" strike="noStrike">
                          <a:solidFill>
                            <a:srgbClr val="000000"/>
                          </a:solidFill>
                          <a:effectLst/>
                          <a:latin typeface="Arial Narrow" panose="020B0606020202030204" pitchFamily="34" charset="0"/>
                        </a:rPr>
                        <a:t>10 030</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6">
                        <a:lumMod val="50000"/>
                        <a:alpha val="20000"/>
                      </a:schemeClr>
                    </a:solidFill>
                  </a:tcPr>
                </a:tc>
                <a:tc>
                  <a:txBody>
                    <a:bodyPr/>
                    <a:lstStyle/>
                    <a:p>
                      <a:pPr algn="ctr" rtl="0" fontAlgn="ctr"/>
                      <a:r>
                        <a:rPr lang="ru-RU" sz="900" b="1" i="0" u="none" strike="noStrike">
                          <a:solidFill>
                            <a:srgbClr val="000000"/>
                          </a:solidFill>
                          <a:effectLst/>
                          <a:latin typeface="Arial Narrow" panose="020B0606020202030204" pitchFamily="34" charset="0"/>
                        </a:rPr>
                        <a:t>11 998</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6">
                        <a:lumMod val="50000"/>
                        <a:alpha val="20000"/>
                      </a:schemeClr>
                    </a:solidFill>
                  </a:tcPr>
                </a:tc>
                <a:tc>
                  <a:txBody>
                    <a:bodyPr/>
                    <a:lstStyle/>
                    <a:p>
                      <a:pPr algn="ctr" rtl="0" fontAlgn="ctr"/>
                      <a:r>
                        <a:rPr lang="ru-RU" sz="900" b="1" i="0" u="none" strike="noStrike" dirty="0">
                          <a:solidFill>
                            <a:srgbClr val="000000"/>
                          </a:solidFill>
                          <a:effectLst/>
                          <a:latin typeface="Arial Narrow" panose="020B0606020202030204" pitchFamily="34" charset="0"/>
                        </a:rPr>
                        <a:t>16 624</a:t>
                      </a:r>
                    </a:p>
                  </a:txBody>
                  <a:tcPr marL="9525" marR="9525" marT="9525" marB="0" anchor="ctr">
                    <a:lnL w="6350" cap="flat" cmpd="sng" algn="ctr">
                      <a:solidFill>
                        <a:schemeClr val="tx1"/>
                      </a:solidFill>
                      <a:prstDash val="sysDot"/>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6">
                        <a:lumMod val="50000"/>
                        <a:alpha val="20000"/>
                      </a:schemeClr>
                    </a:solidFill>
                  </a:tcPr>
                </a:tc>
                <a:extLst>
                  <a:ext uri="{0D108BD9-81ED-4DB2-BD59-A6C34878D82A}">
                    <a16:rowId xmlns:a16="http://schemas.microsoft.com/office/drawing/2014/main" val="1602871338"/>
                  </a:ext>
                </a:extLst>
              </a:tr>
              <a:tr h="148474">
                <a:tc>
                  <a:txBody>
                    <a:bodyPr/>
                    <a:lstStyle/>
                    <a:p>
                      <a:pPr marL="72000" algn="l" fontAlgn="b"/>
                      <a:r>
                        <a:rPr lang="ru-RU" sz="800" b="0" i="0" u="none" strike="noStrike" cap="none" dirty="0">
                          <a:solidFill>
                            <a:srgbClr val="000000"/>
                          </a:solidFill>
                          <a:effectLst/>
                          <a:latin typeface="Arial Narrow" panose="020B0606020202030204" pitchFamily="34" charset="0"/>
                          <a:ea typeface="+mn-ea"/>
                          <a:cs typeface="+mn-cs"/>
                          <a:sym typeface="Arial"/>
                        </a:rPr>
                        <a:t>БАСШЫЛАР ЖӘНЕ МЕМЛЕКЕТТІК ҚЫЗМЕТШІЛЕР</a:t>
                      </a:r>
                    </a:p>
                  </a:txBody>
                  <a:tcPr marL="9525" marR="9525" marT="0" marB="0" anchor="ctr">
                    <a:lnL w="76200" cap="flat" cmpd="sng" algn="ctr">
                      <a:noFill/>
                      <a:prstDash val="solid"/>
                      <a:round/>
                      <a:headEnd type="none" w="med" len="med"/>
                      <a:tailEnd type="none" w="med" len="med"/>
                    </a:lnL>
                    <a:lnR w="6350" cap="flat" cmpd="sng" algn="ctr">
                      <a:solidFill>
                        <a:schemeClr val="tx1"/>
                      </a:solidFill>
                      <a:prstDash val="sysDot"/>
                      <a:round/>
                      <a:headEnd type="none" w="med" len="med"/>
                      <a:tailEnd type="none" w="med" len="med"/>
                    </a:lnR>
                    <a:lnT w="12700" cap="flat" cmpd="sng" algn="ctr">
                      <a:solidFill>
                        <a:schemeClr val="tx1"/>
                      </a:solidFill>
                      <a:prstDash val="solid"/>
                      <a:round/>
                      <a:headEnd type="none" w="med" len="med"/>
                      <a:tailEnd type="none" w="med" len="med"/>
                    </a:lnT>
                    <a:lnB w="6350" cap="flat" cmpd="sng" algn="ctr">
                      <a:solidFill>
                        <a:schemeClr val="tx1"/>
                      </a:solidFill>
                      <a:prstDash val="sysDot"/>
                      <a:round/>
                      <a:headEnd type="none" w="med" len="med"/>
                      <a:tailEnd type="none" w="med" len="med"/>
                    </a:lnB>
                    <a:noFill/>
                  </a:tcPr>
                </a:tc>
                <a:tc>
                  <a:txBody>
                    <a:bodyPr/>
                    <a:lstStyle/>
                    <a:p>
                      <a:pPr algn="ctr" fontAlgn="ctr"/>
                      <a:r>
                        <a:rPr lang="ru-RU" sz="800" b="0" i="0" u="none" strike="noStrike">
                          <a:solidFill>
                            <a:srgbClr val="000000"/>
                          </a:solidFill>
                          <a:effectLst/>
                          <a:latin typeface="Arial Narrow" panose="020B0606020202030204" pitchFamily="34" charset="0"/>
                        </a:rPr>
                        <a:t>330</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12700" cap="flat" cmpd="sng" algn="ctr">
                      <a:solidFill>
                        <a:schemeClr val="tx1"/>
                      </a:solidFill>
                      <a:prstDash val="solid"/>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ru-RU" sz="800" b="0" i="0" u="none" strike="noStrike">
                          <a:solidFill>
                            <a:srgbClr val="000000"/>
                          </a:solidFill>
                          <a:effectLst/>
                          <a:latin typeface="Arial Narrow" panose="020B0606020202030204" pitchFamily="34" charset="0"/>
                        </a:rPr>
                        <a:t>277</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12700" cap="flat" cmpd="sng" algn="ctr">
                      <a:solidFill>
                        <a:schemeClr val="tx1"/>
                      </a:solidFill>
                      <a:prstDash val="solid"/>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ru-RU" sz="800" b="0" i="0" u="none" strike="noStrike">
                          <a:solidFill>
                            <a:srgbClr val="000000"/>
                          </a:solidFill>
                          <a:effectLst/>
                          <a:latin typeface="Arial Narrow" panose="020B0606020202030204" pitchFamily="34" charset="0"/>
                        </a:rPr>
                        <a:t>280</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12700" cap="flat" cmpd="sng" algn="ctr">
                      <a:solidFill>
                        <a:schemeClr val="tx1"/>
                      </a:solidFill>
                      <a:prstDash val="solid"/>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ru-RU" sz="800" b="0" i="0" u="none" strike="noStrike">
                          <a:solidFill>
                            <a:srgbClr val="000000"/>
                          </a:solidFill>
                          <a:effectLst/>
                          <a:latin typeface="Arial Narrow" panose="020B0606020202030204" pitchFamily="34" charset="0"/>
                        </a:rPr>
                        <a:t>282</a:t>
                      </a:r>
                    </a:p>
                  </a:txBody>
                  <a:tcPr marL="9525" marR="9525" marT="9525" marB="0" anchor="ctr">
                    <a:lnL w="6350" cap="flat" cmpd="sng" algn="ctr">
                      <a:solidFill>
                        <a:schemeClr val="tx1"/>
                      </a:solidFill>
                      <a:prstDash val="sysDot"/>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052355308"/>
                  </a:ext>
                </a:extLst>
              </a:tr>
              <a:tr h="148474">
                <a:tc>
                  <a:txBody>
                    <a:bodyPr/>
                    <a:lstStyle/>
                    <a:p>
                      <a:pPr marL="72000" algn="l" fontAlgn="b"/>
                      <a:r>
                        <a:rPr lang="ru-RU" sz="800" b="0" i="0" u="none" strike="noStrike" cap="none" dirty="0">
                          <a:solidFill>
                            <a:srgbClr val="000000"/>
                          </a:solidFill>
                          <a:effectLst/>
                          <a:latin typeface="Arial Narrow" panose="020B0606020202030204" pitchFamily="34" charset="0"/>
                          <a:ea typeface="+mn-ea"/>
                          <a:cs typeface="+mn-cs"/>
                          <a:sym typeface="Arial"/>
                        </a:rPr>
                        <a:t>КӘСІБИ МАМАНДАР</a:t>
                      </a:r>
                    </a:p>
                  </a:txBody>
                  <a:tcPr marL="9525" marR="9525" marT="0" marB="0" anchor="ctr">
                    <a:lnL w="76200" cap="flat" cmpd="sng" algn="ctr">
                      <a:noFill/>
                      <a:prstDash val="solid"/>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solidFill>
                      <a:schemeClr val="accent6">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2 145</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2 021</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solidFill>
                      <a:schemeClr val="accent6">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1 534</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solidFill>
                      <a:schemeClr val="accent6">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2 741</a:t>
                      </a:r>
                    </a:p>
                  </a:txBody>
                  <a:tcPr marL="9525" marR="9525" marT="9525" marB="0" anchor="ctr">
                    <a:lnL w="6350" cap="flat" cmpd="sng" algn="ctr">
                      <a:solidFill>
                        <a:schemeClr val="tx1"/>
                      </a:solidFill>
                      <a:prstDash val="sysDot"/>
                      <a:round/>
                      <a:headEnd type="none" w="med" len="med"/>
                      <a:tailEnd type="none" w="med" len="med"/>
                    </a:lnL>
                    <a:lnR w="12700" cap="flat" cmpd="sng" algn="ctr">
                      <a:noFill/>
                      <a:prstDash val="solid"/>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solidFill>
                      <a:schemeClr val="accent6">
                        <a:lumMod val="50000"/>
                        <a:alpha val="20000"/>
                      </a:schemeClr>
                    </a:solidFill>
                  </a:tcPr>
                </a:tc>
                <a:extLst>
                  <a:ext uri="{0D108BD9-81ED-4DB2-BD59-A6C34878D82A}">
                    <a16:rowId xmlns:a16="http://schemas.microsoft.com/office/drawing/2014/main" val="4077338817"/>
                  </a:ext>
                </a:extLst>
              </a:tr>
              <a:tr h="148474">
                <a:tc>
                  <a:txBody>
                    <a:bodyPr/>
                    <a:lstStyle/>
                    <a:p>
                      <a:pPr marL="72000" algn="l" fontAlgn="b"/>
                      <a:r>
                        <a:rPr lang="ru-RU" sz="800" b="0" i="0" u="none" strike="noStrike" cap="none" dirty="0">
                          <a:solidFill>
                            <a:srgbClr val="000000"/>
                          </a:solidFill>
                          <a:effectLst/>
                          <a:latin typeface="Arial Narrow" panose="020B0606020202030204" pitchFamily="34" charset="0"/>
                          <a:ea typeface="+mn-ea"/>
                          <a:cs typeface="+mn-cs"/>
                          <a:sym typeface="Arial"/>
                        </a:rPr>
                        <a:t>ТЕХНИК МАМАНДАР ЖӘНЕ БАСҚА ДА КӘСІБИ КӨМЕКШІ ПЕРСОНАЛ</a:t>
                      </a:r>
                    </a:p>
                  </a:txBody>
                  <a:tcPr marL="9525" marR="9525" marT="0" marB="0" anchor="ctr">
                    <a:lnL w="76200" cap="flat" cmpd="sng" algn="ctr">
                      <a:noFill/>
                      <a:prstDash val="solid"/>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noFill/>
                  </a:tcPr>
                </a:tc>
                <a:tc>
                  <a:txBody>
                    <a:bodyPr/>
                    <a:lstStyle/>
                    <a:p>
                      <a:pPr algn="ctr" fontAlgn="ctr"/>
                      <a:r>
                        <a:rPr lang="ru-RU" sz="800" b="0" i="0" u="none" strike="noStrike">
                          <a:solidFill>
                            <a:srgbClr val="000000"/>
                          </a:solidFill>
                          <a:effectLst/>
                          <a:latin typeface="Arial Narrow" panose="020B0606020202030204" pitchFamily="34" charset="0"/>
                        </a:rPr>
                        <a:t>1 222</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ru-RU" sz="800" b="0" i="0" u="none" strike="noStrike">
                          <a:solidFill>
                            <a:srgbClr val="000000"/>
                          </a:solidFill>
                          <a:effectLst/>
                          <a:latin typeface="Arial Narrow" panose="020B0606020202030204" pitchFamily="34" charset="0"/>
                        </a:rPr>
                        <a:t>1 312</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ru-RU" sz="800" b="0" i="0" u="none" strike="noStrike">
                          <a:solidFill>
                            <a:srgbClr val="000000"/>
                          </a:solidFill>
                          <a:effectLst/>
                          <a:latin typeface="Arial Narrow" panose="020B0606020202030204" pitchFamily="34" charset="0"/>
                        </a:rPr>
                        <a:t>895</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ru-RU" sz="800" b="0" i="0" u="none" strike="noStrike">
                          <a:solidFill>
                            <a:srgbClr val="000000"/>
                          </a:solidFill>
                          <a:effectLst/>
                          <a:latin typeface="Arial Narrow" panose="020B0606020202030204" pitchFamily="34" charset="0"/>
                        </a:rPr>
                        <a:t>1 269</a:t>
                      </a:r>
                    </a:p>
                  </a:txBody>
                  <a:tcPr marL="9525" marR="9525" marT="9525" marB="0" anchor="ctr">
                    <a:lnL w="6350" cap="flat" cmpd="sng" algn="ctr">
                      <a:solidFill>
                        <a:schemeClr val="tx1"/>
                      </a:solidFill>
                      <a:prstDash val="sysDot"/>
                      <a:round/>
                      <a:headEnd type="none" w="med" len="med"/>
                      <a:tailEnd type="none" w="med" len="med"/>
                    </a:lnL>
                    <a:lnR w="12700" cap="flat" cmpd="sng" algn="ctr">
                      <a:noFill/>
                      <a:prstDash val="solid"/>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500228116"/>
                  </a:ext>
                </a:extLst>
              </a:tr>
              <a:tr h="148474">
                <a:tc>
                  <a:txBody>
                    <a:bodyPr/>
                    <a:lstStyle/>
                    <a:p>
                      <a:pPr marL="72000" algn="l" fontAlgn="b"/>
                      <a:r>
                        <a:rPr lang="ru-RU" sz="800" b="0" i="0" u="none" strike="noStrike" cap="none" dirty="0">
                          <a:solidFill>
                            <a:srgbClr val="000000"/>
                          </a:solidFill>
                          <a:effectLst/>
                          <a:latin typeface="Arial Narrow" panose="020B0606020202030204" pitchFamily="34" charset="0"/>
                          <a:ea typeface="+mn-ea"/>
                          <a:cs typeface="+mn-cs"/>
                          <a:sym typeface="Arial"/>
                        </a:rPr>
                        <a:t>ӘКІМШІЛЕНДІРУ САЛАСЫНДАҒЫ ҚЫЗМЕТШІЛЕР</a:t>
                      </a:r>
                    </a:p>
                  </a:txBody>
                  <a:tcPr marL="9525" marR="9525" marT="0" marB="0" anchor="ctr">
                    <a:lnL w="76200" cap="flat" cmpd="sng" algn="ctr">
                      <a:noFill/>
                      <a:prstDash val="solid"/>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solidFill>
                      <a:schemeClr val="accent6">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600</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518</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solidFill>
                      <a:schemeClr val="accent6">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270</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solidFill>
                      <a:schemeClr val="accent6">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437</a:t>
                      </a:r>
                    </a:p>
                  </a:txBody>
                  <a:tcPr marL="9525" marR="9525" marT="9525" marB="0" anchor="ctr">
                    <a:lnL w="6350" cap="flat" cmpd="sng" algn="ctr">
                      <a:solidFill>
                        <a:schemeClr val="tx1"/>
                      </a:solidFill>
                      <a:prstDash val="sysDot"/>
                      <a:round/>
                      <a:headEnd type="none" w="med" len="med"/>
                      <a:tailEnd type="none" w="med" len="med"/>
                    </a:lnL>
                    <a:lnR w="12700" cap="flat" cmpd="sng" algn="ctr">
                      <a:noFill/>
                      <a:prstDash val="solid"/>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solidFill>
                      <a:schemeClr val="accent6">
                        <a:lumMod val="50000"/>
                        <a:alpha val="20000"/>
                      </a:schemeClr>
                    </a:solidFill>
                  </a:tcPr>
                </a:tc>
                <a:extLst>
                  <a:ext uri="{0D108BD9-81ED-4DB2-BD59-A6C34878D82A}">
                    <a16:rowId xmlns:a16="http://schemas.microsoft.com/office/drawing/2014/main" val="1221627480"/>
                  </a:ext>
                </a:extLst>
              </a:tr>
              <a:tr h="148474">
                <a:tc>
                  <a:txBody>
                    <a:bodyPr/>
                    <a:lstStyle/>
                    <a:p>
                      <a:pPr marL="72000" algn="l" fontAlgn="b"/>
                      <a:r>
                        <a:rPr lang="ru-RU" sz="800" b="0" i="0" u="none" strike="noStrike" cap="none" dirty="0">
                          <a:solidFill>
                            <a:srgbClr val="000000"/>
                          </a:solidFill>
                          <a:effectLst/>
                          <a:latin typeface="Arial Narrow" panose="020B0606020202030204" pitchFamily="34" charset="0"/>
                          <a:ea typeface="+mn-ea"/>
                          <a:cs typeface="+mn-cs"/>
                          <a:sym typeface="Arial"/>
                        </a:rPr>
                        <a:t>ҚЫЗМЕТ КӨРСЕТУ ЖӘНЕ САУДА САЛАСЫНЫҢ ЖҰМЫСКЕРЛЕРІ</a:t>
                      </a:r>
                    </a:p>
                  </a:txBody>
                  <a:tcPr marL="9525" marR="9525" marT="0" marB="0" anchor="ctr">
                    <a:lnL w="76200" cap="flat" cmpd="sng" algn="ctr">
                      <a:noFill/>
                      <a:prstDash val="solid"/>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noFill/>
                  </a:tcPr>
                </a:tc>
                <a:tc>
                  <a:txBody>
                    <a:bodyPr/>
                    <a:lstStyle/>
                    <a:p>
                      <a:pPr algn="ctr" fontAlgn="ctr"/>
                      <a:r>
                        <a:rPr lang="ru-RU" sz="800" b="0" i="0" u="none" strike="noStrike">
                          <a:solidFill>
                            <a:srgbClr val="000000"/>
                          </a:solidFill>
                          <a:effectLst/>
                          <a:latin typeface="Arial Narrow" panose="020B0606020202030204" pitchFamily="34" charset="0"/>
                        </a:rPr>
                        <a:t>1 001</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ru-RU" sz="800" b="0" i="0" u="none" strike="noStrike">
                          <a:solidFill>
                            <a:srgbClr val="000000"/>
                          </a:solidFill>
                          <a:effectLst/>
                          <a:latin typeface="Arial Narrow" panose="020B0606020202030204" pitchFamily="34" charset="0"/>
                        </a:rPr>
                        <a:t>910</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ru-RU" sz="800" b="0" i="0" u="none" strike="noStrike">
                          <a:solidFill>
                            <a:srgbClr val="000000"/>
                          </a:solidFill>
                          <a:effectLst/>
                          <a:latin typeface="Arial Narrow" panose="020B0606020202030204" pitchFamily="34" charset="0"/>
                        </a:rPr>
                        <a:t>903</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ru-RU" sz="800" b="0" i="0" u="none" strike="noStrike">
                          <a:solidFill>
                            <a:srgbClr val="000000"/>
                          </a:solidFill>
                          <a:effectLst/>
                          <a:latin typeface="Arial Narrow" panose="020B0606020202030204" pitchFamily="34" charset="0"/>
                        </a:rPr>
                        <a:t>948</a:t>
                      </a:r>
                    </a:p>
                  </a:txBody>
                  <a:tcPr marL="9525" marR="9525" marT="9525" marB="0" anchor="ctr">
                    <a:lnL w="6350" cap="flat" cmpd="sng" algn="ctr">
                      <a:solidFill>
                        <a:schemeClr val="tx1"/>
                      </a:solidFill>
                      <a:prstDash val="sysDot"/>
                      <a:round/>
                      <a:headEnd type="none" w="med" len="med"/>
                      <a:tailEnd type="none" w="med" len="med"/>
                    </a:lnL>
                    <a:lnR w="12700" cap="flat" cmpd="sng" algn="ctr">
                      <a:noFill/>
                      <a:prstDash val="solid"/>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182707914"/>
                  </a:ext>
                </a:extLst>
              </a:tr>
              <a:tr h="148474">
                <a:tc>
                  <a:txBody>
                    <a:bodyPr/>
                    <a:lstStyle/>
                    <a:p>
                      <a:pPr marL="72000" algn="l" fontAlgn="b"/>
                      <a:r>
                        <a:rPr lang="ru-RU" sz="800" b="0" i="0" u="none" strike="noStrike" cap="none" dirty="0">
                          <a:solidFill>
                            <a:srgbClr val="000000"/>
                          </a:solidFill>
                          <a:effectLst/>
                          <a:latin typeface="Arial Narrow" panose="020B0606020202030204" pitchFamily="34" charset="0"/>
                          <a:ea typeface="+mn-ea"/>
                          <a:cs typeface="+mn-cs"/>
                          <a:sym typeface="Arial"/>
                        </a:rPr>
                        <a:t>ФЕРМЕР Ж/Е АУЫЛ/ОРМАН, БАЛЫҚ ШАРУА-ЫҢ Ж/Е БАЛЫҚ АУЛАУ ЖҰМЫС-РЫ</a:t>
                      </a:r>
                    </a:p>
                  </a:txBody>
                  <a:tcPr marL="9525" marR="9525" marT="0" marB="0" anchor="ctr">
                    <a:lnL w="76200" cap="flat" cmpd="sng" algn="ctr">
                      <a:noFill/>
                      <a:prstDash val="solid"/>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solidFill>
                      <a:schemeClr val="accent6">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315</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121</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solidFill>
                      <a:schemeClr val="accent6">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157</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solidFill>
                      <a:schemeClr val="accent6">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77</a:t>
                      </a:r>
                    </a:p>
                  </a:txBody>
                  <a:tcPr marL="9525" marR="9525" marT="9525" marB="0" anchor="ctr">
                    <a:lnL w="6350" cap="flat" cmpd="sng" algn="ctr">
                      <a:solidFill>
                        <a:schemeClr val="tx1"/>
                      </a:solidFill>
                      <a:prstDash val="sysDot"/>
                      <a:round/>
                      <a:headEnd type="none" w="med" len="med"/>
                      <a:tailEnd type="none" w="med" len="med"/>
                    </a:lnL>
                    <a:lnR w="12700" cap="flat" cmpd="sng" algn="ctr">
                      <a:noFill/>
                      <a:prstDash val="solid"/>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solidFill>
                      <a:schemeClr val="accent6">
                        <a:lumMod val="50000"/>
                        <a:alpha val="20000"/>
                      </a:schemeClr>
                    </a:solidFill>
                  </a:tcPr>
                </a:tc>
                <a:extLst>
                  <a:ext uri="{0D108BD9-81ED-4DB2-BD59-A6C34878D82A}">
                    <a16:rowId xmlns:a16="http://schemas.microsoft.com/office/drawing/2014/main" val="3434696259"/>
                  </a:ext>
                </a:extLst>
              </a:tr>
              <a:tr h="148474">
                <a:tc>
                  <a:txBody>
                    <a:bodyPr/>
                    <a:lstStyle/>
                    <a:p>
                      <a:pPr marL="72000" algn="l" fontAlgn="b"/>
                      <a:r>
                        <a:rPr lang="ru-RU" sz="800" b="0" i="0" u="none" strike="noStrike" cap="none" dirty="0">
                          <a:solidFill>
                            <a:srgbClr val="000000"/>
                          </a:solidFill>
                          <a:effectLst/>
                          <a:latin typeface="Arial Narrow" panose="020B0606020202030204" pitchFamily="34" charset="0"/>
                          <a:ea typeface="+mn-ea"/>
                          <a:cs typeface="+mn-cs"/>
                          <a:sym typeface="Arial"/>
                        </a:rPr>
                        <a:t>ӨНЕРКӘСІП, ҚҰРЫЛЫС, КӨЛІК Ж/Е БАСҚА ТЕКТЕС ЖҰМЫСШЫЛАРЫ</a:t>
                      </a:r>
                    </a:p>
                  </a:txBody>
                  <a:tcPr marL="9525" marR="9525" marT="0" marB="0" anchor="ctr">
                    <a:lnL w="76200" cap="flat" cmpd="sng" algn="ctr">
                      <a:noFill/>
                      <a:prstDash val="solid"/>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noFill/>
                  </a:tcPr>
                </a:tc>
                <a:tc>
                  <a:txBody>
                    <a:bodyPr/>
                    <a:lstStyle/>
                    <a:p>
                      <a:pPr algn="ctr" fontAlgn="ctr"/>
                      <a:r>
                        <a:rPr lang="ru-RU" sz="800" b="0" i="0" u="none" strike="noStrike">
                          <a:solidFill>
                            <a:srgbClr val="000000"/>
                          </a:solidFill>
                          <a:effectLst/>
                          <a:latin typeface="Arial Narrow" panose="020B0606020202030204" pitchFamily="34" charset="0"/>
                        </a:rPr>
                        <a:t>798</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ru-RU" sz="800" b="0" i="0" u="none" strike="noStrike">
                          <a:solidFill>
                            <a:srgbClr val="000000"/>
                          </a:solidFill>
                          <a:effectLst/>
                          <a:latin typeface="Arial Narrow" panose="020B0606020202030204" pitchFamily="34" charset="0"/>
                        </a:rPr>
                        <a:t>865</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ru-RU" sz="800" b="0" i="0" u="none" strike="noStrike">
                          <a:solidFill>
                            <a:srgbClr val="000000"/>
                          </a:solidFill>
                          <a:effectLst/>
                          <a:latin typeface="Arial Narrow" panose="020B0606020202030204" pitchFamily="34" charset="0"/>
                        </a:rPr>
                        <a:t>962</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ru-RU" sz="800" b="0" i="0" u="none" strike="noStrike">
                          <a:solidFill>
                            <a:srgbClr val="000000"/>
                          </a:solidFill>
                          <a:effectLst/>
                          <a:latin typeface="Arial Narrow" panose="020B0606020202030204" pitchFamily="34" charset="0"/>
                        </a:rPr>
                        <a:t>1 225</a:t>
                      </a:r>
                    </a:p>
                  </a:txBody>
                  <a:tcPr marL="9525" marR="9525" marT="9525" marB="0" anchor="ctr">
                    <a:lnL w="6350" cap="flat" cmpd="sng" algn="ctr">
                      <a:solidFill>
                        <a:schemeClr val="tx1"/>
                      </a:solidFill>
                      <a:prstDash val="sysDot"/>
                      <a:round/>
                      <a:headEnd type="none" w="med" len="med"/>
                      <a:tailEnd type="none" w="med" len="med"/>
                    </a:lnL>
                    <a:lnR w="12700" cap="flat" cmpd="sng" algn="ctr">
                      <a:noFill/>
                      <a:prstDash val="solid"/>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033135677"/>
                  </a:ext>
                </a:extLst>
              </a:tr>
              <a:tr h="148474">
                <a:tc>
                  <a:txBody>
                    <a:bodyPr/>
                    <a:lstStyle/>
                    <a:p>
                      <a:pPr marL="72000" algn="l" fontAlgn="b"/>
                      <a:r>
                        <a:rPr lang="ru-RU" sz="800" b="0" i="0" u="none" strike="noStrike" cap="none" dirty="0">
                          <a:solidFill>
                            <a:srgbClr val="000000"/>
                          </a:solidFill>
                          <a:effectLst/>
                          <a:latin typeface="Arial Narrow" panose="020B0606020202030204" pitchFamily="34" charset="0"/>
                          <a:ea typeface="+mn-ea"/>
                          <a:cs typeface="+mn-cs"/>
                          <a:sym typeface="Arial"/>
                        </a:rPr>
                        <a:t>ӨНДІРІСТІК ЖАБДЫҚ ОПЕРАТОРЛАРЫ, ҚҰРАСТЫРУШЫЛАРЫ Ж/Е ЖҮРГІЗУШІЛЕРІ</a:t>
                      </a:r>
                    </a:p>
                  </a:txBody>
                  <a:tcPr marL="9525" marR="9525" marT="0" marB="0" anchor="ctr">
                    <a:lnL w="76200" cap="flat" cmpd="sng" algn="ctr">
                      <a:noFill/>
                      <a:prstDash val="solid"/>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solidFill>
                      <a:schemeClr val="accent6">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615</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512</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solidFill>
                      <a:schemeClr val="accent6">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551</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solidFill>
                      <a:schemeClr val="accent6">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515</a:t>
                      </a:r>
                    </a:p>
                  </a:txBody>
                  <a:tcPr marL="9525" marR="9525" marT="9525" marB="0" anchor="ctr">
                    <a:lnL w="6350" cap="flat" cmpd="sng" algn="ctr">
                      <a:solidFill>
                        <a:schemeClr val="tx1"/>
                      </a:solidFill>
                      <a:prstDash val="sysDot"/>
                      <a:round/>
                      <a:headEnd type="none" w="med" len="med"/>
                      <a:tailEnd type="none" w="med" len="med"/>
                    </a:lnL>
                    <a:lnR w="12700" cap="flat" cmpd="sng" algn="ctr">
                      <a:noFill/>
                      <a:prstDash val="solid"/>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solidFill>
                      <a:schemeClr val="accent6">
                        <a:lumMod val="50000"/>
                        <a:alpha val="20000"/>
                      </a:schemeClr>
                    </a:solidFill>
                  </a:tcPr>
                </a:tc>
                <a:extLst>
                  <a:ext uri="{0D108BD9-81ED-4DB2-BD59-A6C34878D82A}">
                    <a16:rowId xmlns:a16="http://schemas.microsoft.com/office/drawing/2014/main" val="3877348172"/>
                  </a:ext>
                </a:extLst>
              </a:tr>
              <a:tr h="148474">
                <a:tc>
                  <a:txBody>
                    <a:bodyPr/>
                    <a:lstStyle/>
                    <a:p>
                      <a:pPr marL="72000" algn="l" fontAlgn="b"/>
                      <a:r>
                        <a:rPr lang="ru-RU" sz="800" b="0" i="0" u="none" strike="noStrike" cap="none" dirty="0">
                          <a:solidFill>
                            <a:srgbClr val="000000"/>
                          </a:solidFill>
                          <a:effectLst/>
                          <a:latin typeface="Arial Narrow" panose="020B0606020202030204" pitchFamily="34" charset="0"/>
                          <a:ea typeface="+mn-ea"/>
                          <a:cs typeface="+mn-cs"/>
                          <a:sym typeface="Arial"/>
                        </a:rPr>
                        <a:t>БІЛІКТІЛІГІ ЖОҚ ЖҰМЫСШЫЛАР</a:t>
                      </a:r>
                    </a:p>
                  </a:txBody>
                  <a:tcPr marL="9525" marR="9525" marT="0" marB="0" anchor="ctr">
                    <a:lnL w="76200" cap="flat" cmpd="sng" algn="ctr">
                      <a:noFill/>
                      <a:prstDash val="solid"/>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noFill/>
                  </a:tcPr>
                </a:tc>
                <a:tc>
                  <a:txBody>
                    <a:bodyPr/>
                    <a:lstStyle/>
                    <a:p>
                      <a:pPr algn="ctr" fontAlgn="ctr"/>
                      <a:r>
                        <a:rPr lang="ru-RU" sz="800" b="0" i="0" u="none" strike="noStrike" dirty="0">
                          <a:solidFill>
                            <a:srgbClr val="000000"/>
                          </a:solidFill>
                          <a:effectLst/>
                          <a:latin typeface="Arial Narrow" panose="020B0606020202030204" pitchFamily="34" charset="0"/>
                        </a:rPr>
                        <a:t>8 250</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ru-RU" sz="800" b="0" i="0" u="none" strike="noStrike">
                          <a:solidFill>
                            <a:srgbClr val="000000"/>
                          </a:solidFill>
                          <a:effectLst/>
                          <a:latin typeface="Arial Narrow" panose="020B0606020202030204" pitchFamily="34" charset="0"/>
                        </a:rPr>
                        <a:t>3 494</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ru-RU" sz="800" b="0" i="0" u="none" strike="noStrike">
                          <a:solidFill>
                            <a:srgbClr val="000000"/>
                          </a:solidFill>
                          <a:effectLst/>
                          <a:latin typeface="Arial Narrow" panose="020B0606020202030204" pitchFamily="34" charset="0"/>
                        </a:rPr>
                        <a:t>6 446</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ru-RU" sz="800" b="0" i="0" u="none" strike="noStrike" dirty="0">
                          <a:solidFill>
                            <a:srgbClr val="000000"/>
                          </a:solidFill>
                          <a:effectLst/>
                          <a:latin typeface="Arial Narrow" panose="020B0606020202030204" pitchFamily="34" charset="0"/>
                        </a:rPr>
                        <a:t>9 130</a:t>
                      </a:r>
                    </a:p>
                  </a:txBody>
                  <a:tcPr marL="9525" marR="9525" marT="9525" marB="0" anchor="ctr">
                    <a:lnL w="6350" cap="flat" cmpd="sng" algn="ctr">
                      <a:solidFill>
                        <a:schemeClr val="tx1"/>
                      </a:solidFill>
                      <a:prstDash val="sysDot"/>
                      <a:round/>
                      <a:headEnd type="none" w="med" len="med"/>
                      <a:tailEnd type="none" w="med" len="med"/>
                    </a:lnL>
                    <a:lnR w="12700" cap="flat" cmpd="sng" algn="ctr">
                      <a:noFill/>
                      <a:prstDash val="solid"/>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605250712"/>
                  </a:ext>
                </a:extLst>
              </a:tr>
            </a:tbl>
          </a:graphicData>
        </a:graphic>
      </p:graphicFrame>
      <p:sp>
        <p:nvSpPr>
          <p:cNvPr id="3" name="Номер слайда 2">
            <a:extLst>
              <a:ext uri="{FF2B5EF4-FFF2-40B4-BE49-F238E27FC236}">
                <a16:creationId xmlns:a16="http://schemas.microsoft.com/office/drawing/2014/main" id="{0FE3E8E7-F31A-7D55-7372-1BEAD488D2B4}"/>
              </a:ext>
            </a:extLst>
          </p:cNvPr>
          <p:cNvSpPr>
            <a:spLocks noGrp="1"/>
          </p:cNvSpPr>
          <p:nvPr>
            <p:ph type="sldNum" sz="quarter" idx="12"/>
          </p:nvPr>
        </p:nvSpPr>
        <p:spPr/>
        <p:txBody>
          <a:bodyPr/>
          <a:lstStyle/>
          <a:p>
            <a:fld id="{4060C6F1-8618-4CCA-B45E-7B199C8F5830}" type="slidenum">
              <a:rPr lang="ru-RU" smtClean="0"/>
              <a:pPr/>
              <a:t>65</a:t>
            </a:fld>
            <a:r>
              <a:rPr lang="en-US" dirty="0"/>
              <a:t> </a:t>
            </a:r>
            <a:r>
              <a:rPr lang="ru-RU" dirty="0"/>
              <a:t>из 82</a:t>
            </a:r>
          </a:p>
        </p:txBody>
      </p:sp>
      <p:sp>
        <p:nvSpPr>
          <p:cNvPr id="6" name="Заголовок 3">
            <a:extLst>
              <a:ext uri="{FF2B5EF4-FFF2-40B4-BE49-F238E27FC236}">
                <a16:creationId xmlns:a16="http://schemas.microsoft.com/office/drawing/2014/main" id="{AC634985-2978-6D1D-9219-6D9F23D568B0}"/>
              </a:ext>
            </a:extLst>
          </p:cNvPr>
          <p:cNvSpPr txBox="1">
            <a:spLocks/>
          </p:cNvSpPr>
          <p:nvPr/>
        </p:nvSpPr>
        <p:spPr>
          <a:xfrm>
            <a:off x="72000" y="0"/>
            <a:ext cx="12120000" cy="859626"/>
          </a:xfrm>
          <a:prstGeom prst="rect">
            <a:avLst/>
          </a:prstGeom>
        </p:spPr>
        <p:txBody>
          <a:bodyPr anchor="ctr"/>
          <a:lstStyle>
            <a:defPPr marR="0" lvl="0" algn="l" rtl="0">
              <a:lnSpc>
                <a:spcPct val="100000"/>
              </a:lnSpc>
              <a:spcBef>
                <a:spcPts val="0"/>
              </a:spcBef>
              <a:spcAft>
                <a:spcPts val="0"/>
              </a:spcAft>
            </a:defPPr>
            <a:lvl1pPr marR="0" lvl="0" algn="l" rtl="0" eaLnBrk="1" hangingPunct="1">
              <a:lnSpc>
                <a:spcPct val="100000"/>
              </a:lnSpc>
              <a:spcBef>
                <a:spcPts val="0"/>
              </a:spcBef>
              <a:spcAft>
                <a:spcPts val="0"/>
              </a:spcAft>
              <a:buNone/>
              <a:defRPr sz="2667" b="1" i="0" u="none" strike="noStrike" cap="none">
                <a:solidFill>
                  <a:srgbClr val="007F76"/>
                </a:solidFill>
                <a:latin typeface="Arial" panose="020B0604020202020204" pitchFamily="34" charset="0"/>
                <a:ea typeface="Calibri" panose="020F0502020204030204" pitchFamily="34" charset="0"/>
                <a:cs typeface="Arial" panose="020B0604020202020204" pitchFamily="34" charset="0"/>
                <a:sym typeface="Arial"/>
              </a:defRPr>
            </a:lvl1pPr>
          </a:lstStyle>
          <a:p>
            <a:pPr defTabSz="914400"/>
            <a:r>
              <a:rPr lang="ru-RU" sz="2400" dirty="0" err="1"/>
              <a:t>Түркістан</a:t>
            </a:r>
            <a:r>
              <a:rPr lang="ru-RU" sz="2400" dirty="0"/>
              <a:t> </a:t>
            </a:r>
            <a:r>
              <a:rPr lang="ru-RU" sz="2400" dirty="0" err="1"/>
              <a:t>облысындағы</a:t>
            </a:r>
            <a:r>
              <a:rPr lang="ru-RU" sz="2400" dirty="0"/>
              <a:t> бос </a:t>
            </a:r>
            <a:r>
              <a:rPr lang="ru-RU" sz="2400" dirty="0" err="1"/>
              <a:t>жұмыс</a:t>
            </a:r>
            <a:r>
              <a:rPr lang="ru-RU" sz="2400" dirty="0"/>
              <a:t> </a:t>
            </a:r>
            <a:r>
              <a:rPr lang="ru-RU" sz="2400" dirty="0" err="1"/>
              <a:t>орындарының</a:t>
            </a:r>
            <a:r>
              <a:rPr lang="ru-RU" sz="2400" dirty="0"/>
              <a:t> </a:t>
            </a:r>
            <a:r>
              <a:rPr lang="ru-RU" sz="2400" dirty="0" err="1"/>
              <a:t>негізгі</a:t>
            </a:r>
            <a:r>
              <a:rPr lang="ru-RU" sz="2400" dirty="0"/>
              <a:t> </a:t>
            </a:r>
            <a:r>
              <a:rPr lang="ru-RU" sz="2400" dirty="0" err="1"/>
              <a:t>көрсеткіштері</a:t>
            </a:r>
            <a:endParaRPr lang="ru-KZ" sz="2400" kern="0" dirty="0"/>
          </a:p>
        </p:txBody>
      </p:sp>
      <p:graphicFrame>
        <p:nvGraphicFramePr>
          <p:cNvPr id="5" name="Диаграмма 4">
            <a:extLst>
              <a:ext uri="{FF2B5EF4-FFF2-40B4-BE49-F238E27FC236}">
                <a16:creationId xmlns:a16="http://schemas.microsoft.com/office/drawing/2014/main" id="{788C86C1-5554-716E-F3C9-BE0E716A6711}"/>
              </a:ext>
            </a:extLst>
          </p:cNvPr>
          <p:cNvGraphicFramePr/>
          <p:nvPr/>
        </p:nvGraphicFramePr>
        <p:xfrm>
          <a:off x="71999" y="1244713"/>
          <a:ext cx="6313561" cy="2460512"/>
        </p:xfrm>
        <a:graphic>
          <a:graphicData uri="http://schemas.openxmlformats.org/drawingml/2006/chart">
            <c:chart xmlns:c="http://schemas.openxmlformats.org/drawingml/2006/chart" xmlns:r="http://schemas.openxmlformats.org/officeDocument/2006/relationships" r:id="rId2"/>
          </a:graphicData>
        </a:graphic>
      </p:graphicFrame>
      <p:graphicFrame>
        <p:nvGraphicFramePr>
          <p:cNvPr id="7" name="Диаграмма 6">
            <a:extLst>
              <a:ext uri="{FF2B5EF4-FFF2-40B4-BE49-F238E27FC236}">
                <a16:creationId xmlns:a16="http://schemas.microsoft.com/office/drawing/2014/main" id="{E0DC69FB-5FF3-973A-3243-D6E26487BC70}"/>
              </a:ext>
            </a:extLst>
          </p:cNvPr>
          <p:cNvGraphicFramePr/>
          <p:nvPr/>
        </p:nvGraphicFramePr>
        <p:xfrm>
          <a:off x="103102" y="3956050"/>
          <a:ext cx="3022653" cy="2690506"/>
        </p:xfrm>
        <a:graphic>
          <a:graphicData uri="http://schemas.openxmlformats.org/drawingml/2006/chart">
            <c:chart xmlns:c="http://schemas.openxmlformats.org/drawingml/2006/chart" xmlns:r="http://schemas.openxmlformats.org/officeDocument/2006/relationships" r:id="rId3"/>
          </a:graphicData>
        </a:graphic>
      </p:graphicFrame>
      <p:graphicFrame>
        <p:nvGraphicFramePr>
          <p:cNvPr id="9" name="Диаграмма 8">
            <a:extLst>
              <a:ext uri="{FF2B5EF4-FFF2-40B4-BE49-F238E27FC236}">
                <a16:creationId xmlns:a16="http://schemas.microsoft.com/office/drawing/2014/main" id="{95D9626B-49CB-C876-797D-BCC0C1BBD715}"/>
              </a:ext>
            </a:extLst>
          </p:cNvPr>
          <p:cNvGraphicFramePr/>
          <p:nvPr/>
        </p:nvGraphicFramePr>
        <p:xfrm>
          <a:off x="3266179" y="3956050"/>
          <a:ext cx="3022653" cy="2690506"/>
        </p:xfrm>
        <a:graphic>
          <a:graphicData uri="http://schemas.openxmlformats.org/drawingml/2006/chart">
            <c:chart xmlns:c="http://schemas.openxmlformats.org/drawingml/2006/chart" xmlns:r="http://schemas.openxmlformats.org/officeDocument/2006/relationships" r:id="rId4"/>
          </a:graphicData>
        </a:graphic>
      </p:graphicFrame>
      <p:cxnSp>
        <p:nvCxnSpPr>
          <p:cNvPr id="11" name="Прямая соединительная линия 10">
            <a:extLst>
              <a:ext uri="{FF2B5EF4-FFF2-40B4-BE49-F238E27FC236}">
                <a16:creationId xmlns:a16="http://schemas.microsoft.com/office/drawing/2014/main" id="{99657457-206A-9F40-19FD-19D2B79F1EF4}"/>
              </a:ext>
            </a:extLst>
          </p:cNvPr>
          <p:cNvCxnSpPr>
            <a:cxnSpLocks/>
          </p:cNvCxnSpPr>
          <p:nvPr/>
        </p:nvCxnSpPr>
        <p:spPr>
          <a:xfrm>
            <a:off x="3200401" y="3750906"/>
            <a:ext cx="0" cy="2799183"/>
          </a:xfrm>
          <a:prstGeom prst="line">
            <a:avLst/>
          </a:prstGeom>
          <a:ln>
            <a:solidFill>
              <a:srgbClr val="007F76"/>
            </a:solidFill>
          </a:ln>
        </p:spPr>
        <p:style>
          <a:lnRef idx="1">
            <a:schemeClr val="accent1"/>
          </a:lnRef>
          <a:fillRef idx="0">
            <a:schemeClr val="accent1"/>
          </a:fillRef>
          <a:effectRef idx="0">
            <a:schemeClr val="accent1"/>
          </a:effectRef>
          <a:fontRef idx="minor">
            <a:schemeClr val="tx1"/>
          </a:fontRef>
        </p:style>
      </p:cxnSp>
      <p:sp>
        <p:nvSpPr>
          <p:cNvPr id="12" name="Заголовок 3">
            <a:extLst>
              <a:ext uri="{FF2B5EF4-FFF2-40B4-BE49-F238E27FC236}">
                <a16:creationId xmlns:a16="http://schemas.microsoft.com/office/drawing/2014/main" id="{E6E92AF7-86AB-ABC1-7734-2F295192455D}"/>
              </a:ext>
            </a:extLst>
          </p:cNvPr>
          <p:cNvSpPr txBox="1">
            <a:spLocks/>
          </p:cNvSpPr>
          <p:nvPr/>
        </p:nvSpPr>
        <p:spPr>
          <a:xfrm>
            <a:off x="366141" y="780178"/>
            <a:ext cx="5853684" cy="409575"/>
          </a:xfrm>
          <a:prstGeom prst="rect">
            <a:avLst/>
          </a:prstGeom>
        </p:spPr>
        <p:txBody>
          <a:bodyPr anchor="ctr"/>
          <a:lstStyle>
            <a:defPPr marR="0" lvl="0" algn="l" rtl="0">
              <a:lnSpc>
                <a:spcPct val="100000"/>
              </a:lnSpc>
              <a:spcBef>
                <a:spcPts val="0"/>
              </a:spcBef>
              <a:spcAft>
                <a:spcPts val="0"/>
              </a:spcAft>
            </a:defPPr>
            <a:lvl1pPr marR="0" lvl="0" algn="l" rtl="0" eaLnBrk="1" hangingPunct="1">
              <a:lnSpc>
                <a:spcPct val="100000"/>
              </a:lnSpc>
              <a:spcBef>
                <a:spcPts val="0"/>
              </a:spcBef>
              <a:spcAft>
                <a:spcPts val="0"/>
              </a:spcAft>
              <a:buNone/>
              <a:defRPr sz="2667" b="1" i="0" u="none" strike="noStrike" cap="none">
                <a:solidFill>
                  <a:srgbClr val="007F76"/>
                </a:solidFill>
                <a:latin typeface="Arial" panose="020B0604020202020204" pitchFamily="34" charset="0"/>
                <a:ea typeface="Calibri" panose="020F0502020204030204" pitchFamily="34" charset="0"/>
                <a:cs typeface="Arial" panose="020B0604020202020204" pitchFamily="34" charset="0"/>
                <a:sym typeface="Arial"/>
              </a:defRPr>
            </a:lvl1pPr>
          </a:lstStyle>
          <a:p>
            <a:pPr algn="ctr" defTabSz="914400"/>
            <a:r>
              <a:rPr lang="ru-RU" sz="1400" kern="0" dirty="0" err="1"/>
              <a:t>Базалық</a:t>
            </a:r>
            <a:r>
              <a:rPr lang="ru-RU" sz="1400" kern="0" dirty="0"/>
              <a:t> сценарий </a:t>
            </a:r>
            <a:r>
              <a:rPr lang="en-US" sz="1800" kern="0" dirty="0"/>
              <a:t>~ </a:t>
            </a:r>
            <a:r>
              <a:rPr lang="ru-RU" sz="1800" kern="0" dirty="0"/>
              <a:t>60,9</a:t>
            </a:r>
            <a:r>
              <a:rPr lang="en-US" sz="1800" kern="0" dirty="0"/>
              <a:t> </a:t>
            </a:r>
            <a:r>
              <a:rPr lang="ru-RU" sz="1800" kern="0" dirty="0" err="1"/>
              <a:t>мың</a:t>
            </a:r>
            <a:r>
              <a:rPr lang="ru-RU" sz="1800" kern="0" dirty="0"/>
              <a:t>. бос </a:t>
            </a:r>
            <a:r>
              <a:rPr lang="ru-RU" sz="1800" kern="0" dirty="0" err="1"/>
              <a:t>орын</a:t>
            </a:r>
            <a:r>
              <a:rPr lang="ru-RU" sz="1800" kern="0" dirty="0"/>
              <a:t> 2023 </a:t>
            </a:r>
            <a:r>
              <a:rPr lang="ru-RU" sz="1800" kern="0" dirty="0" err="1"/>
              <a:t>жылда</a:t>
            </a:r>
            <a:endParaRPr lang="ru-KZ" sz="1400" kern="0" dirty="0"/>
          </a:p>
        </p:txBody>
      </p:sp>
      <p:sp>
        <p:nvSpPr>
          <p:cNvPr id="13" name="Заголовок 3">
            <a:extLst>
              <a:ext uri="{FF2B5EF4-FFF2-40B4-BE49-F238E27FC236}">
                <a16:creationId xmlns:a16="http://schemas.microsoft.com/office/drawing/2014/main" id="{629F0D5E-8C8A-1656-D706-B19255A33A9B}"/>
              </a:ext>
            </a:extLst>
          </p:cNvPr>
          <p:cNvSpPr txBox="1">
            <a:spLocks/>
          </p:cNvSpPr>
          <p:nvPr/>
        </p:nvSpPr>
        <p:spPr>
          <a:xfrm>
            <a:off x="396649" y="3740847"/>
            <a:ext cx="2496574" cy="409575"/>
          </a:xfrm>
          <a:prstGeom prst="rect">
            <a:avLst/>
          </a:prstGeom>
        </p:spPr>
        <p:txBody>
          <a:bodyPr anchor="ctr"/>
          <a:lstStyle>
            <a:defPPr marR="0" lvl="0" algn="l" rtl="0">
              <a:lnSpc>
                <a:spcPct val="100000"/>
              </a:lnSpc>
              <a:spcBef>
                <a:spcPts val="0"/>
              </a:spcBef>
              <a:spcAft>
                <a:spcPts val="0"/>
              </a:spcAft>
            </a:defPPr>
            <a:lvl1pPr marR="0" lvl="0" algn="l" rtl="0" eaLnBrk="1" hangingPunct="1">
              <a:lnSpc>
                <a:spcPct val="100000"/>
              </a:lnSpc>
              <a:spcBef>
                <a:spcPts val="0"/>
              </a:spcBef>
              <a:spcAft>
                <a:spcPts val="0"/>
              </a:spcAft>
              <a:buNone/>
              <a:defRPr sz="2667" b="1" i="0" u="none" strike="noStrike" cap="none">
                <a:solidFill>
                  <a:srgbClr val="007F76"/>
                </a:solidFill>
                <a:latin typeface="Arial" panose="020B0604020202020204" pitchFamily="34" charset="0"/>
                <a:ea typeface="Calibri" panose="020F0502020204030204" pitchFamily="34" charset="0"/>
                <a:cs typeface="Arial" panose="020B0604020202020204" pitchFamily="34" charset="0"/>
                <a:sym typeface="Arial"/>
              </a:defRPr>
            </a:lvl1pPr>
          </a:lstStyle>
          <a:p>
            <a:pPr algn="ctr" defTabSz="914400">
              <a:lnSpc>
                <a:spcPct val="80000"/>
              </a:lnSpc>
            </a:pPr>
            <a:r>
              <a:rPr lang="ru-RU" sz="1100" kern="0" dirty="0" err="1">
                <a:solidFill>
                  <a:schemeClr val="accent3">
                    <a:lumMod val="50000"/>
                  </a:schemeClr>
                </a:solidFill>
              </a:rPr>
              <a:t>Оптимистік</a:t>
            </a:r>
            <a:r>
              <a:rPr lang="ru-RU" sz="1100" kern="0" dirty="0">
                <a:solidFill>
                  <a:schemeClr val="accent3">
                    <a:lumMod val="50000"/>
                  </a:schemeClr>
                </a:solidFill>
              </a:rPr>
              <a:t> </a:t>
            </a:r>
            <a:r>
              <a:rPr lang="en-US" sz="1100" kern="0" dirty="0">
                <a:solidFill>
                  <a:schemeClr val="accent3">
                    <a:lumMod val="50000"/>
                  </a:schemeClr>
                </a:solidFill>
              </a:rPr>
              <a:t>~ </a:t>
            </a:r>
            <a:r>
              <a:rPr lang="ru-RU" sz="1400" kern="0" dirty="0">
                <a:solidFill>
                  <a:schemeClr val="accent3">
                    <a:lumMod val="50000"/>
                  </a:schemeClr>
                </a:solidFill>
              </a:rPr>
              <a:t>66 </a:t>
            </a:r>
            <a:r>
              <a:rPr lang="ru-RU" sz="1400" kern="0" dirty="0" err="1">
                <a:solidFill>
                  <a:schemeClr val="accent3">
                    <a:lumMod val="50000"/>
                  </a:schemeClr>
                </a:solidFill>
              </a:rPr>
              <a:t>мың</a:t>
            </a:r>
            <a:endParaRPr lang="ru-KZ" sz="1100" kern="0" dirty="0">
              <a:solidFill>
                <a:schemeClr val="accent3">
                  <a:lumMod val="50000"/>
                </a:schemeClr>
              </a:solidFill>
            </a:endParaRPr>
          </a:p>
        </p:txBody>
      </p:sp>
      <p:sp>
        <p:nvSpPr>
          <p:cNvPr id="15" name="Заголовок 3">
            <a:extLst>
              <a:ext uri="{FF2B5EF4-FFF2-40B4-BE49-F238E27FC236}">
                <a16:creationId xmlns:a16="http://schemas.microsoft.com/office/drawing/2014/main" id="{45056B73-6214-B10F-602F-FB014D8C2FA6}"/>
              </a:ext>
            </a:extLst>
          </p:cNvPr>
          <p:cNvSpPr txBox="1">
            <a:spLocks/>
          </p:cNvSpPr>
          <p:nvPr/>
        </p:nvSpPr>
        <p:spPr>
          <a:xfrm>
            <a:off x="3410802" y="3740847"/>
            <a:ext cx="2733405" cy="409575"/>
          </a:xfrm>
          <a:prstGeom prst="rect">
            <a:avLst/>
          </a:prstGeom>
        </p:spPr>
        <p:txBody>
          <a:bodyPr anchor="ctr"/>
          <a:lstStyle>
            <a:defPPr marR="0" lvl="0" algn="l" rtl="0">
              <a:lnSpc>
                <a:spcPct val="100000"/>
              </a:lnSpc>
              <a:spcBef>
                <a:spcPts val="0"/>
              </a:spcBef>
              <a:spcAft>
                <a:spcPts val="0"/>
              </a:spcAft>
            </a:defPPr>
            <a:lvl1pPr marR="0" lvl="0" algn="l" rtl="0" eaLnBrk="1" hangingPunct="1">
              <a:lnSpc>
                <a:spcPct val="100000"/>
              </a:lnSpc>
              <a:spcBef>
                <a:spcPts val="0"/>
              </a:spcBef>
              <a:spcAft>
                <a:spcPts val="0"/>
              </a:spcAft>
              <a:buNone/>
              <a:defRPr sz="2667" b="1" i="0" u="none" strike="noStrike" cap="none">
                <a:solidFill>
                  <a:srgbClr val="007F76"/>
                </a:solidFill>
                <a:latin typeface="Arial" panose="020B0604020202020204" pitchFamily="34" charset="0"/>
                <a:ea typeface="Calibri" panose="020F0502020204030204" pitchFamily="34" charset="0"/>
                <a:cs typeface="Arial" panose="020B0604020202020204" pitchFamily="34" charset="0"/>
                <a:sym typeface="Arial"/>
              </a:defRPr>
            </a:lvl1pPr>
          </a:lstStyle>
          <a:p>
            <a:pPr algn="ctr" defTabSz="914400">
              <a:lnSpc>
                <a:spcPct val="80000"/>
              </a:lnSpc>
            </a:pPr>
            <a:r>
              <a:rPr lang="ru-RU" sz="1100" kern="0" dirty="0" err="1">
                <a:solidFill>
                  <a:schemeClr val="accent6">
                    <a:lumMod val="50000"/>
                  </a:schemeClr>
                </a:solidFill>
              </a:rPr>
              <a:t>Пессимистік</a:t>
            </a:r>
            <a:r>
              <a:rPr lang="ru-RU" sz="1100" kern="0" dirty="0">
                <a:solidFill>
                  <a:schemeClr val="accent6">
                    <a:lumMod val="50000"/>
                  </a:schemeClr>
                </a:solidFill>
              </a:rPr>
              <a:t> </a:t>
            </a:r>
            <a:r>
              <a:rPr lang="en-US" sz="1100" kern="0" dirty="0">
                <a:solidFill>
                  <a:schemeClr val="accent6">
                    <a:lumMod val="50000"/>
                  </a:schemeClr>
                </a:solidFill>
              </a:rPr>
              <a:t>~ </a:t>
            </a:r>
            <a:r>
              <a:rPr lang="ru-RU" sz="1400" kern="0" dirty="0">
                <a:solidFill>
                  <a:schemeClr val="accent6">
                    <a:lumMod val="50000"/>
                  </a:schemeClr>
                </a:solidFill>
              </a:rPr>
              <a:t>53,9 </a:t>
            </a:r>
            <a:r>
              <a:rPr lang="ru-RU" sz="1400" kern="0" dirty="0" err="1">
                <a:solidFill>
                  <a:schemeClr val="accent6">
                    <a:lumMod val="50000"/>
                  </a:schemeClr>
                </a:solidFill>
              </a:rPr>
              <a:t>мың</a:t>
            </a:r>
            <a:endParaRPr lang="ru-KZ" sz="1100" kern="0" dirty="0">
              <a:solidFill>
                <a:schemeClr val="accent6">
                  <a:lumMod val="50000"/>
                </a:schemeClr>
              </a:solidFill>
            </a:endParaRPr>
          </a:p>
        </p:txBody>
      </p:sp>
      <p:grpSp>
        <p:nvGrpSpPr>
          <p:cNvPr id="16" name="Группа 15">
            <a:extLst>
              <a:ext uri="{FF2B5EF4-FFF2-40B4-BE49-F238E27FC236}">
                <a16:creationId xmlns:a16="http://schemas.microsoft.com/office/drawing/2014/main" id="{C74DEBE5-BB09-E0A1-2504-B25BF7A94D4D}"/>
              </a:ext>
            </a:extLst>
          </p:cNvPr>
          <p:cNvGrpSpPr/>
          <p:nvPr/>
        </p:nvGrpSpPr>
        <p:grpSpPr>
          <a:xfrm>
            <a:off x="4178300" y="1297305"/>
            <a:ext cx="1905000" cy="159385"/>
            <a:chOff x="731520" y="1257300"/>
            <a:chExt cx="7978140" cy="251266"/>
          </a:xfrm>
        </p:grpSpPr>
        <p:cxnSp>
          <p:nvCxnSpPr>
            <p:cNvPr id="17" name="Прямая соединительная линия 16">
              <a:extLst>
                <a:ext uri="{FF2B5EF4-FFF2-40B4-BE49-F238E27FC236}">
                  <a16:creationId xmlns:a16="http://schemas.microsoft.com/office/drawing/2014/main" id="{2AFDDB50-8B04-6E17-9993-8AFD25A3ACC8}"/>
                </a:ext>
              </a:extLst>
            </p:cNvPr>
            <p:cNvCxnSpPr>
              <a:cxnSpLocks/>
            </p:cNvCxnSpPr>
            <p:nvPr/>
          </p:nvCxnSpPr>
          <p:spPr>
            <a:xfrm>
              <a:off x="737818" y="1257300"/>
              <a:ext cx="0" cy="251266"/>
            </a:xfrm>
            <a:prstGeom prst="line">
              <a:avLst/>
            </a:prstGeom>
            <a:ln w="19050">
              <a:solidFill>
                <a:srgbClr val="007F76"/>
              </a:solidFill>
            </a:ln>
          </p:spPr>
          <p:style>
            <a:lnRef idx="1">
              <a:schemeClr val="accent1"/>
            </a:lnRef>
            <a:fillRef idx="0">
              <a:schemeClr val="accent1"/>
            </a:fillRef>
            <a:effectRef idx="0">
              <a:schemeClr val="accent1"/>
            </a:effectRef>
            <a:fontRef idx="minor">
              <a:schemeClr val="tx1"/>
            </a:fontRef>
          </p:style>
        </p:cxnSp>
        <p:cxnSp>
          <p:nvCxnSpPr>
            <p:cNvPr id="18" name="Прямая соединительная линия 17">
              <a:extLst>
                <a:ext uri="{FF2B5EF4-FFF2-40B4-BE49-F238E27FC236}">
                  <a16:creationId xmlns:a16="http://schemas.microsoft.com/office/drawing/2014/main" id="{83EB6613-AB26-9218-D288-8C2935AFBB23}"/>
                </a:ext>
              </a:extLst>
            </p:cNvPr>
            <p:cNvCxnSpPr>
              <a:cxnSpLocks/>
            </p:cNvCxnSpPr>
            <p:nvPr/>
          </p:nvCxnSpPr>
          <p:spPr>
            <a:xfrm flipH="1">
              <a:off x="731520" y="1257300"/>
              <a:ext cx="7978140" cy="0"/>
            </a:xfrm>
            <a:prstGeom prst="line">
              <a:avLst/>
            </a:prstGeom>
            <a:ln w="19050">
              <a:solidFill>
                <a:srgbClr val="007F76"/>
              </a:solidFill>
            </a:ln>
          </p:spPr>
          <p:style>
            <a:lnRef idx="1">
              <a:schemeClr val="accent1"/>
            </a:lnRef>
            <a:fillRef idx="0">
              <a:schemeClr val="accent1"/>
            </a:fillRef>
            <a:effectRef idx="0">
              <a:schemeClr val="accent1"/>
            </a:effectRef>
            <a:fontRef idx="minor">
              <a:schemeClr val="tx1"/>
            </a:fontRef>
          </p:style>
        </p:cxnSp>
        <p:cxnSp>
          <p:nvCxnSpPr>
            <p:cNvPr id="19" name="Прямая соединительная линия 18">
              <a:extLst>
                <a:ext uri="{FF2B5EF4-FFF2-40B4-BE49-F238E27FC236}">
                  <a16:creationId xmlns:a16="http://schemas.microsoft.com/office/drawing/2014/main" id="{CDDFDD74-1D08-20C2-50F8-5037B7CE1F5C}"/>
                </a:ext>
              </a:extLst>
            </p:cNvPr>
            <p:cNvCxnSpPr>
              <a:cxnSpLocks/>
            </p:cNvCxnSpPr>
            <p:nvPr/>
          </p:nvCxnSpPr>
          <p:spPr>
            <a:xfrm>
              <a:off x="8700718" y="1257300"/>
              <a:ext cx="0" cy="251266"/>
            </a:xfrm>
            <a:prstGeom prst="line">
              <a:avLst/>
            </a:prstGeom>
            <a:ln w="19050">
              <a:solidFill>
                <a:srgbClr val="007F76"/>
              </a:solidFill>
            </a:ln>
          </p:spPr>
          <p:style>
            <a:lnRef idx="1">
              <a:schemeClr val="accent1"/>
            </a:lnRef>
            <a:fillRef idx="0">
              <a:schemeClr val="accent1"/>
            </a:fillRef>
            <a:effectRef idx="0">
              <a:schemeClr val="accent1"/>
            </a:effectRef>
            <a:fontRef idx="minor">
              <a:schemeClr val="tx1"/>
            </a:fontRef>
          </p:style>
        </p:cxnSp>
      </p:grpSp>
      <p:cxnSp>
        <p:nvCxnSpPr>
          <p:cNvPr id="22" name="Прямая соединительная линия 21">
            <a:extLst>
              <a:ext uri="{FF2B5EF4-FFF2-40B4-BE49-F238E27FC236}">
                <a16:creationId xmlns:a16="http://schemas.microsoft.com/office/drawing/2014/main" id="{923425D7-6B5C-A041-7206-D39A60A59783}"/>
              </a:ext>
            </a:extLst>
          </p:cNvPr>
          <p:cNvCxnSpPr>
            <a:cxnSpLocks/>
          </p:cNvCxnSpPr>
          <p:nvPr/>
        </p:nvCxnSpPr>
        <p:spPr>
          <a:xfrm>
            <a:off x="158620" y="3750710"/>
            <a:ext cx="6061205" cy="0"/>
          </a:xfrm>
          <a:prstGeom prst="line">
            <a:avLst/>
          </a:prstGeom>
          <a:ln>
            <a:solidFill>
              <a:srgbClr val="007F76"/>
            </a:solidFill>
          </a:ln>
        </p:spPr>
        <p:style>
          <a:lnRef idx="1">
            <a:schemeClr val="accent1"/>
          </a:lnRef>
          <a:fillRef idx="0">
            <a:schemeClr val="accent1"/>
          </a:fillRef>
          <a:effectRef idx="0">
            <a:schemeClr val="accent1"/>
          </a:effectRef>
          <a:fontRef idx="minor">
            <a:schemeClr val="tx1"/>
          </a:fontRef>
        </p:style>
      </p:cxnSp>
      <p:graphicFrame>
        <p:nvGraphicFramePr>
          <p:cNvPr id="2" name="Таблица 1">
            <a:extLst>
              <a:ext uri="{FF2B5EF4-FFF2-40B4-BE49-F238E27FC236}">
                <a16:creationId xmlns:a16="http://schemas.microsoft.com/office/drawing/2014/main" id="{4E6142E5-F57C-610C-0076-8DC4B033BE1F}"/>
              </a:ext>
            </a:extLst>
          </p:cNvPr>
          <p:cNvGraphicFramePr>
            <a:graphicFrameLocks noGrp="1"/>
          </p:cNvGraphicFramePr>
          <p:nvPr>
            <p:extLst>
              <p:ext uri="{D42A27DB-BD31-4B8C-83A1-F6EECF244321}">
                <p14:modId xmlns:p14="http://schemas.microsoft.com/office/powerpoint/2010/main" val="1291954935"/>
              </p:ext>
            </p:extLst>
          </p:nvPr>
        </p:nvGraphicFramePr>
        <p:xfrm>
          <a:off x="6768750" y="1215742"/>
          <a:ext cx="5328000" cy="1670332"/>
        </p:xfrm>
        <a:graphic>
          <a:graphicData uri="http://schemas.openxmlformats.org/drawingml/2006/table">
            <a:tbl>
              <a:tblPr firstRow="1" bandRow="1">
                <a:tableStyleId>{5C22544A-7EE6-4342-B048-85BDC9FD1C3A}</a:tableStyleId>
              </a:tblPr>
              <a:tblGrid>
                <a:gridCol w="3600000">
                  <a:extLst>
                    <a:ext uri="{9D8B030D-6E8A-4147-A177-3AD203B41FA5}">
                      <a16:colId xmlns:a16="http://schemas.microsoft.com/office/drawing/2014/main" val="1113104833"/>
                    </a:ext>
                  </a:extLst>
                </a:gridCol>
                <a:gridCol w="432000">
                  <a:extLst>
                    <a:ext uri="{9D8B030D-6E8A-4147-A177-3AD203B41FA5}">
                      <a16:colId xmlns:a16="http://schemas.microsoft.com/office/drawing/2014/main" val="132264586"/>
                    </a:ext>
                  </a:extLst>
                </a:gridCol>
                <a:gridCol w="432000">
                  <a:extLst>
                    <a:ext uri="{9D8B030D-6E8A-4147-A177-3AD203B41FA5}">
                      <a16:colId xmlns:a16="http://schemas.microsoft.com/office/drawing/2014/main" val="2572766800"/>
                    </a:ext>
                  </a:extLst>
                </a:gridCol>
                <a:gridCol w="432000">
                  <a:extLst>
                    <a:ext uri="{9D8B030D-6E8A-4147-A177-3AD203B41FA5}">
                      <a16:colId xmlns:a16="http://schemas.microsoft.com/office/drawing/2014/main" val="2849574652"/>
                    </a:ext>
                  </a:extLst>
                </a:gridCol>
                <a:gridCol w="432000">
                  <a:extLst>
                    <a:ext uri="{9D8B030D-6E8A-4147-A177-3AD203B41FA5}">
                      <a16:colId xmlns:a16="http://schemas.microsoft.com/office/drawing/2014/main" val="478621999"/>
                    </a:ext>
                  </a:extLst>
                </a:gridCol>
              </a:tblGrid>
              <a:tr h="167033">
                <a:tc>
                  <a:txBody>
                    <a:bodyPr/>
                    <a:lstStyle/>
                    <a:p>
                      <a:pPr marL="0" marR="0" lvl="0" indent="0" algn="l" defTabSz="685800" rtl="0" eaLnBrk="1" fontAlgn="auto" latinLnBrk="0" hangingPunct="1">
                        <a:lnSpc>
                          <a:spcPct val="107000"/>
                        </a:lnSpc>
                        <a:spcBef>
                          <a:spcPts val="0"/>
                        </a:spcBef>
                        <a:spcAft>
                          <a:spcPts val="0"/>
                        </a:spcAft>
                        <a:buClrTx/>
                        <a:buSzTx/>
                        <a:buFontTx/>
                        <a:buNone/>
                        <a:tabLst/>
                        <a:defRPr/>
                      </a:pPr>
                      <a:r>
                        <a:rPr lang="ru-RU" sz="1050" b="1" i="0" u="none" strike="noStrike" cap="none" noProof="0" dirty="0">
                          <a:solidFill>
                            <a:srgbClr val="000000"/>
                          </a:solidFill>
                          <a:effectLst/>
                          <a:latin typeface="Arial Narrow" panose="020B0606020202030204" pitchFamily="34" charset="0"/>
                          <a:ea typeface="+mn-ea"/>
                          <a:cs typeface="+mn-cs"/>
                          <a:sym typeface="Arial"/>
                        </a:rPr>
                        <a:t>БАЗАЛЫҚ СЦЕНАРИЙ</a:t>
                      </a:r>
                    </a:p>
                  </a:txBody>
                  <a:tcPr marT="0" marB="0" anchor="ctr">
                    <a:lnL w="76200" cap="flat" cmpd="sng" algn="ctr">
                      <a:noFill/>
                      <a:prstDash val="solid"/>
                      <a:round/>
                      <a:headEnd type="none" w="med" len="med"/>
                      <a:tailEnd type="none" w="med" len="med"/>
                    </a:lnL>
                    <a:lnR w="6350" cap="flat" cmpd="sng" algn="ctr">
                      <a:solidFill>
                        <a:schemeClr val="tx1"/>
                      </a:solidFill>
                      <a:prstDash val="sysDot"/>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007F76">
                        <a:alpha val="20000"/>
                      </a:srgbClr>
                    </a:solidFill>
                  </a:tcPr>
                </a:tc>
                <a:tc>
                  <a:txBody>
                    <a:bodyPr/>
                    <a:lstStyle/>
                    <a:p>
                      <a:pPr algn="ctr" fontAlgn="ctr"/>
                      <a:r>
                        <a:rPr lang="en-US" sz="900" b="0" i="0" u="none" strike="noStrike" cap="none" dirty="0">
                          <a:solidFill>
                            <a:srgbClr val="000000"/>
                          </a:solidFill>
                          <a:effectLst/>
                          <a:latin typeface="Arial Narrow" panose="020B0606020202030204" pitchFamily="34" charset="0"/>
                          <a:ea typeface="+mn-ea"/>
                          <a:cs typeface="+mn-cs"/>
                          <a:sym typeface="Arial"/>
                        </a:rPr>
                        <a:t>Q1</a:t>
                      </a:r>
                      <a:endParaRPr lang="ru-KZ" sz="900" b="0" i="0" u="none" strike="noStrike" cap="none" dirty="0">
                        <a:solidFill>
                          <a:srgbClr val="000000"/>
                        </a:solidFill>
                        <a:effectLst/>
                        <a:latin typeface="Arial Narrow" panose="020B0606020202030204" pitchFamily="34" charset="0"/>
                        <a:ea typeface="+mn-ea"/>
                        <a:cs typeface="+mn-cs"/>
                        <a:sym typeface="Arial"/>
                      </a:endParaRPr>
                    </a:p>
                  </a:txBody>
                  <a:tcPr marL="9525" marR="9525" marT="0"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50000"/>
                        <a:alpha val="20000"/>
                      </a:schemeClr>
                    </a:solidFill>
                  </a:tcPr>
                </a:tc>
                <a:tc>
                  <a:txBody>
                    <a:bodyPr/>
                    <a:lstStyle/>
                    <a:p>
                      <a:pPr algn="ctr" fontAlgn="ctr"/>
                      <a:r>
                        <a:rPr lang="en-US" sz="900" b="0" i="0" u="none" strike="noStrike" cap="none" dirty="0">
                          <a:solidFill>
                            <a:srgbClr val="000000"/>
                          </a:solidFill>
                          <a:effectLst/>
                          <a:latin typeface="Arial Narrow" panose="020B0606020202030204" pitchFamily="34" charset="0"/>
                          <a:ea typeface="+mn-ea"/>
                          <a:cs typeface="+mn-cs"/>
                          <a:sym typeface="Arial"/>
                        </a:rPr>
                        <a:t>Q2</a:t>
                      </a:r>
                      <a:endParaRPr lang="ru-KZ" sz="900" b="0" i="0" u="none" strike="noStrike" cap="none" dirty="0">
                        <a:solidFill>
                          <a:srgbClr val="000000"/>
                        </a:solidFill>
                        <a:effectLst/>
                        <a:latin typeface="Arial Narrow" panose="020B0606020202030204" pitchFamily="34" charset="0"/>
                        <a:ea typeface="+mn-ea"/>
                        <a:cs typeface="+mn-cs"/>
                        <a:sym typeface="Arial"/>
                      </a:endParaRPr>
                    </a:p>
                  </a:txBody>
                  <a:tcPr marL="9525" marR="9525" marT="0"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007F76">
                        <a:alpha val="20000"/>
                      </a:srgbClr>
                    </a:solidFill>
                  </a:tcPr>
                </a:tc>
                <a:tc>
                  <a:txBody>
                    <a:bodyPr/>
                    <a:lstStyle/>
                    <a:p>
                      <a:pPr algn="ctr" fontAlgn="ctr"/>
                      <a:r>
                        <a:rPr lang="en-US" sz="900" b="0" i="0" u="none" strike="noStrike" cap="none" dirty="0">
                          <a:solidFill>
                            <a:srgbClr val="000000"/>
                          </a:solidFill>
                          <a:effectLst/>
                          <a:latin typeface="Arial Narrow" panose="020B0606020202030204" pitchFamily="34" charset="0"/>
                          <a:ea typeface="+mn-ea"/>
                          <a:cs typeface="+mn-cs"/>
                          <a:sym typeface="Arial"/>
                        </a:rPr>
                        <a:t>Q3</a:t>
                      </a:r>
                      <a:endParaRPr lang="ru-KZ" sz="900" b="0" i="0" u="none" strike="noStrike" cap="none" dirty="0">
                        <a:solidFill>
                          <a:srgbClr val="000000"/>
                        </a:solidFill>
                        <a:effectLst/>
                        <a:latin typeface="Arial Narrow" panose="020B0606020202030204" pitchFamily="34" charset="0"/>
                        <a:ea typeface="+mn-ea"/>
                        <a:cs typeface="+mn-cs"/>
                        <a:sym typeface="Arial"/>
                      </a:endParaRPr>
                    </a:p>
                  </a:txBody>
                  <a:tcPr marL="9525" marR="9525" marT="0"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007F76">
                        <a:alpha val="20000"/>
                      </a:srgbClr>
                    </a:solidFill>
                  </a:tcPr>
                </a:tc>
                <a:tc>
                  <a:txBody>
                    <a:bodyPr/>
                    <a:lstStyle/>
                    <a:p>
                      <a:pPr algn="ctr" fontAlgn="ctr"/>
                      <a:r>
                        <a:rPr lang="en-US" sz="900" b="0" i="0" u="none" strike="noStrike" cap="none" dirty="0">
                          <a:solidFill>
                            <a:srgbClr val="000000"/>
                          </a:solidFill>
                          <a:effectLst/>
                          <a:latin typeface="Arial Narrow" panose="020B0606020202030204" pitchFamily="34" charset="0"/>
                          <a:ea typeface="+mn-ea"/>
                          <a:cs typeface="+mn-cs"/>
                          <a:sym typeface="Arial"/>
                        </a:rPr>
                        <a:t>Q4</a:t>
                      </a:r>
                      <a:endParaRPr lang="ru-KZ" sz="900" b="0" i="0" u="none" strike="noStrike" cap="none" dirty="0">
                        <a:solidFill>
                          <a:srgbClr val="000000"/>
                        </a:solidFill>
                        <a:effectLst/>
                        <a:latin typeface="Arial Narrow" panose="020B0606020202030204" pitchFamily="34" charset="0"/>
                        <a:ea typeface="+mn-ea"/>
                        <a:cs typeface="+mn-cs"/>
                        <a:sym typeface="Arial"/>
                      </a:endParaRPr>
                    </a:p>
                  </a:txBody>
                  <a:tcPr marL="9525" marR="9525" marT="0" marB="0" anchor="ctr">
                    <a:lnL w="6350" cap="flat" cmpd="sng" algn="ctr">
                      <a:solidFill>
                        <a:schemeClr val="tx1"/>
                      </a:solidFill>
                      <a:prstDash val="sysDot"/>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007F76">
                        <a:alpha val="20000"/>
                      </a:srgbClr>
                    </a:solidFill>
                  </a:tcPr>
                </a:tc>
                <a:extLst>
                  <a:ext uri="{0D108BD9-81ED-4DB2-BD59-A6C34878D82A}">
                    <a16:rowId xmlns:a16="http://schemas.microsoft.com/office/drawing/2014/main" val="877649079"/>
                  </a:ext>
                </a:extLst>
              </a:tr>
              <a:tr h="167033">
                <a:tc>
                  <a:txBody>
                    <a:bodyPr/>
                    <a:lstStyle/>
                    <a:p>
                      <a:pPr marL="0" marR="0" lvl="0" indent="0" algn="l" defTabSz="685800" rtl="0" eaLnBrk="1" fontAlgn="auto" latinLnBrk="0" hangingPunct="1">
                        <a:lnSpc>
                          <a:spcPct val="107000"/>
                        </a:lnSpc>
                        <a:spcBef>
                          <a:spcPts val="0"/>
                        </a:spcBef>
                        <a:spcAft>
                          <a:spcPts val="0"/>
                        </a:spcAft>
                        <a:buClrTx/>
                        <a:buSzTx/>
                        <a:buFontTx/>
                        <a:buNone/>
                        <a:tabLst/>
                        <a:defRPr/>
                      </a:pPr>
                      <a:r>
                        <a:rPr lang="ru-RU" sz="900" b="1" i="0" u="none" strike="noStrike" cap="none" noProof="0" dirty="0">
                          <a:solidFill>
                            <a:srgbClr val="000000"/>
                          </a:solidFill>
                          <a:effectLst/>
                          <a:latin typeface="Arial Narrow" panose="020B0606020202030204" pitchFamily="34" charset="0"/>
                          <a:ea typeface="+mn-ea"/>
                          <a:cs typeface="+mn-cs"/>
                          <a:sym typeface="Arial"/>
                        </a:rPr>
                        <a:t>БАРЛЫҒЫ</a:t>
                      </a:r>
                      <a:endParaRPr lang="ru-RU" sz="800" b="1" i="0" u="none" strike="noStrike" cap="none" noProof="0" dirty="0">
                        <a:solidFill>
                          <a:srgbClr val="000000"/>
                        </a:solidFill>
                        <a:effectLst/>
                        <a:latin typeface="Arial Narrow" panose="020B0606020202030204" pitchFamily="34" charset="0"/>
                        <a:ea typeface="+mn-ea"/>
                        <a:cs typeface="+mn-cs"/>
                        <a:sym typeface="Arial"/>
                      </a:endParaRPr>
                    </a:p>
                  </a:txBody>
                  <a:tcPr marT="0" marB="0" anchor="ctr">
                    <a:lnL w="76200" cap="flat" cmpd="sng" algn="ctr">
                      <a:noFill/>
                      <a:prstDash val="solid"/>
                      <a:round/>
                      <a:headEnd type="none" w="med" len="med"/>
                      <a:tailEnd type="none" w="med" len="med"/>
                    </a:lnL>
                    <a:lnR w="6350" cap="flat" cmpd="sng" algn="ctr">
                      <a:solidFill>
                        <a:schemeClr val="tx1"/>
                      </a:solidFill>
                      <a:prstDash val="sysDot"/>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007F76">
                        <a:alpha val="20000"/>
                      </a:srgbClr>
                    </a:solidFill>
                  </a:tcPr>
                </a:tc>
                <a:tc>
                  <a:txBody>
                    <a:bodyPr/>
                    <a:lstStyle/>
                    <a:p>
                      <a:pPr algn="ctr" fontAlgn="ctr"/>
                      <a:r>
                        <a:rPr lang="ru-RU" sz="900" b="1" i="0" u="none" strike="noStrike" cap="none" dirty="0">
                          <a:solidFill>
                            <a:srgbClr val="000000"/>
                          </a:solidFill>
                          <a:effectLst/>
                          <a:latin typeface="Arial Narrow" panose="020B0606020202030204" pitchFamily="34" charset="0"/>
                          <a:ea typeface="+mn-ea"/>
                          <a:cs typeface="+mn-cs"/>
                          <a:sym typeface="Arial"/>
                        </a:rPr>
                        <a:t>15 276</a:t>
                      </a:r>
                      <a:endParaRPr lang="ru-KZ" sz="900" b="1" i="0" u="none" strike="noStrike" cap="none" dirty="0">
                        <a:solidFill>
                          <a:srgbClr val="000000"/>
                        </a:solidFill>
                        <a:effectLst/>
                        <a:latin typeface="Arial Narrow" panose="020B0606020202030204" pitchFamily="34" charset="0"/>
                        <a:ea typeface="+mn-ea"/>
                        <a:cs typeface="+mn-cs"/>
                        <a:sym typeface="Arial"/>
                      </a:endParaRPr>
                    </a:p>
                  </a:txBody>
                  <a:tcPr marL="9525" marR="9525" marT="0"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50000"/>
                        <a:alpha val="20000"/>
                      </a:schemeClr>
                    </a:solidFill>
                  </a:tcPr>
                </a:tc>
                <a:tc>
                  <a:txBody>
                    <a:bodyPr/>
                    <a:lstStyle/>
                    <a:p>
                      <a:pPr algn="ctr" rtl="0" fontAlgn="ctr"/>
                      <a:r>
                        <a:rPr lang="ru-RU" sz="900" b="1" i="0" u="none" strike="noStrike">
                          <a:solidFill>
                            <a:srgbClr val="000000"/>
                          </a:solidFill>
                          <a:effectLst/>
                          <a:latin typeface="Arial Narrow" panose="020B0606020202030204" pitchFamily="34" charset="0"/>
                        </a:rPr>
                        <a:t>11 009</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007F76">
                        <a:alpha val="20000"/>
                      </a:srgbClr>
                    </a:solidFill>
                  </a:tcPr>
                </a:tc>
                <a:tc>
                  <a:txBody>
                    <a:bodyPr/>
                    <a:lstStyle/>
                    <a:p>
                      <a:pPr algn="ctr" rtl="0" fontAlgn="ctr"/>
                      <a:r>
                        <a:rPr lang="ru-RU" sz="900" b="1" i="0" u="none" strike="noStrike">
                          <a:solidFill>
                            <a:srgbClr val="000000"/>
                          </a:solidFill>
                          <a:effectLst/>
                          <a:latin typeface="Arial Narrow" panose="020B0606020202030204" pitchFamily="34" charset="0"/>
                        </a:rPr>
                        <a:t>13 170</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007F76">
                        <a:alpha val="20000"/>
                      </a:srgbClr>
                    </a:solidFill>
                  </a:tcPr>
                </a:tc>
                <a:tc>
                  <a:txBody>
                    <a:bodyPr/>
                    <a:lstStyle/>
                    <a:p>
                      <a:pPr algn="ctr" rtl="0" fontAlgn="ctr"/>
                      <a:r>
                        <a:rPr lang="ru-RU" sz="900" b="1" i="0" u="none" strike="noStrike" dirty="0">
                          <a:solidFill>
                            <a:srgbClr val="000000"/>
                          </a:solidFill>
                          <a:effectLst/>
                          <a:latin typeface="Arial Narrow" panose="020B0606020202030204" pitchFamily="34" charset="0"/>
                        </a:rPr>
                        <a:t>21 447</a:t>
                      </a:r>
                    </a:p>
                  </a:txBody>
                  <a:tcPr marL="9525" marR="9525" marT="9525" marB="0" anchor="ctr">
                    <a:lnL w="6350" cap="flat" cmpd="sng" algn="ctr">
                      <a:solidFill>
                        <a:schemeClr val="tx1"/>
                      </a:solidFill>
                      <a:prstDash val="sysDot"/>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007F76">
                        <a:alpha val="20000"/>
                      </a:srgbClr>
                    </a:solidFill>
                  </a:tcPr>
                </a:tc>
                <a:extLst>
                  <a:ext uri="{0D108BD9-81ED-4DB2-BD59-A6C34878D82A}">
                    <a16:rowId xmlns:a16="http://schemas.microsoft.com/office/drawing/2014/main" val="1602871338"/>
                  </a:ext>
                </a:extLst>
              </a:tr>
              <a:tr h="148474">
                <a:tc>
                  <a:txBody>
                    <a:bodyPr/>
                    <a:lstStyle/>
                    <a:p>
                      <a:pPr marL="72000" algn="l" fontAlgn="b"/>
                      <a:r>
                        <a:rPr lang="ru-RU" sz="800" b="0" i="0" u="none" strike="noStrike" cap="none" dirty="0">
                          <a:solidFill>
                            <a:srgbClr val="000000"/>
                          </a:solidFill>
                          <a:effectLst/>
                          <a:latin typeface="Arial Narrow" panose="020B0606020202030204" pitchFamily="34" charset="0"/>
                          <a:ea typeface="+mn-ea"/>
                          <a:cs typeface="+mn-cs"/>
                          <a:sym typeface="Arial"/>
                        </a:rPr>
                        <a:t>БАСШЫЛАР ЖӘНЕ МЕМЛЕКЕТТІК ҚЫЗМЕТШІЛЕР</a:t>
                      </a:r>
                    </a:p>
                  </a:txBody>
                  <a:tcPr marL="9525" marR="9525" marT="0" marB="0" anchor="ctr">
                    <a:lnL w="76200" cap="flat" cmpd="sng" algn="ctr">
                      <a:noFill/>
                      <a:prstDash val="solid"/>
                      <a:round/>
                      <a:headEnd type="none" w="med" len="med"/>
                      <a:tailEnd type="none" w="med" len="med"/>
                    </a:lnL>
                    <a:lnR w="6350" cap="flat" cmpd="sng" algn="ctr">
                      <a:solidFill>
                        <a:schemeClr val="tx1"/>
                      </a:solidFill>
                      <a:prstDash val="sysDot"/>
                      <a:round/>
                      <a:headEnd type="none" w="med" len="med"/>
                      <a:tailEnd type="none" w="med" len="med"/>
                    </a:lnR>
                    <a:lnT w="12700" cap="flat" cmpd="sng" algn="ctr">
                      <a:solidFill>
                        <a:schemeClr val="tx1"/>
                      </a:solidFill>
                      <a:prstDash val="solid"/>
                      <a:round/>
                      <a:headEnd type="none" w="med" len="med"/>
                      <a:tailEnd type="none" w="med" len="med"/>
                    </a:lnT>
                    <a:lnB w="6350" cap="flat" cmpd="sng" algn="ctr">
                      <a:solidFill>
                        <a:schemeClr val="tx1"/>
                      </a:solidFill>
                      <a:prstDash val="sysDot"/>
                      <a:round/>
                      <a:headEnd type="none" w="med" len="med"/>
                      <a:tailEnd type="none" w="med" len="med"/>
                    </a:lnB>
                    <a:noFill/>
                  </a:tcPr>
                </a:tc>
                <a:tc>
                  <a:txBody>
                    <a:bodyPr/>
                    <a:lstStyle/>
                    <a:p>
                      <a:pPr algn="ctr" fontAlgn="ctr"/>
                      <a:r>
                        <a:rPr lang="ru-RU" sz="800" b="0" i="0" u="none" strike="noStrike">
                          <a:solidFill>
                            <a:srgbClr val="000000"/>
                          </a:solidFill>
                          <a:effectLst/>
                          <a:latin typeface="Arial Narrow" panose="020B0606020202030204" pitchFamily="34" charset="0"/>
                        </a:rPr>
                        <a:t>330</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12700" cap="flat" cmpd="sng" algn="ctr">
                      <a:solidFill>
                        <a:schemeClr val="tx1"/>
                      </a:solidFill>
                      <a:prstDash val="solid"/>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ru-RU" sz="800" b="0" i="0" u="none" strike="noStrike">
                          <a:solidFill>
                            <a:srgbClr val="000000"/>
                          </a:solidFill>
                          <a:effectLst/>
                          <a:latin typeface="Arial Narrow" panose="020B0606020202030204" pitchFamily="34" charset="0"/>
                        </a:rPr>
                        <a:t>329</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12700" cap="flat" cmpd="sng" algn="ctr">
                      <a:solidFill>
                        <a:schemeClr val="tx1"/>
                      </a:solidFill>
                      <a:prstDash val="solid"/>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ru-RU" sz="800" b="0" i="0" u="none" strike="noStrike">
                          <a:solidFill>
                            <a:srgbClr val="000000"/>
                          </a:solidFill>
                          <a:effectLst/>
                          <a:latin typeface="Arial Narrow" panose="020B0606020202030204" pitchFamily="34" charset="0"/>
                        </a:rPr>
                        <a:t>369</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12700" cap="flat" cmpd="sng" algn="ctr">
                      <a:solidFill>
                        <a:schemeClr val="tx1"/>
                      </a:solidFill>
                      <a:prstDash val="solid"/>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ru-RU" sz="800" b="0" i="0" u="none" strike="noStrike">
                          <a:solidFill>
                            <a:srgbClr val="000000"/>
                          </a:solidFill>
                          <a:effectLst/>
                          <a:latin typeface="Arial Narrow" panose="020B0606020202030204" pitchFamily="34" charset="0"/>
                        </a:rPr>
                        <a:t>483</a:t>
                      </a:r>
                    </a:p>
                  </a:txBody>
                  <a:tcPr marL="9525" marR="9525" marT="9525" marB="0" anchor="ctr">
                    <a:lnL w="6350" cap="flat" cmpd="sng" algn="ctr">
                      <a:solidFill>
                        <a:schemeClr val="tx1"/>
                      </a:solidFill>
                      <a:prstDash val="sysDot"/>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052355308"/>
                  </a:ext>
                </a:extLst>
              </a:tr>
              <a:tr h="148474">
                <a:tc>
                  <a:txBody>
                    <a:bodyPr/>
                    <a:lstStyle/>
                    <a:p>
                      <a:pPr marL="72000" algn="l" fontAlgn="b"/>
                      <a:r>
                        <a:rPr lang="ru-RU" sz="800" b="0" i="0" u="none" strike="noStrike" cap="none" dirty="0">
                          <a:solidFill>
                            <a:srgbClr val="000000"/>
                          </a:solidFill>
                          <a:effectLst/>
                          <a:latin typeface="Arial Narrow" panose="020B0606020202030204" pitchFamily="34" charset="0"/>
                          <a:ea typeface="+mn-ea"/>
                          <a:cs typeface="+mn-cs"/>
                          <a:sym typeface="Arial"/>
                        </a:rPr>
                        <a:t>КӘСІБИ МАМАНДАР</a:t>
                      </a:r>
                    </a:p>
                  </a:txBody>
                  <a:tcPr marL="9525" marR="9525" marT="0" marB="0" anchor="ctr">
                    <a:lnL w="76200" cap="flat" cmpd="sng" algn="ctr">
                      <a:noFill/>
                      <a:prstDash val="solid"/>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solidFill>
                      <a:srgbClr val="007F76">
                        <a:alpha val="10000"/>
                      </a:srgbClr>
                    </a:solidFill>
                  </a:tcPr>
                </a:tc>
                <a:tc>
                  <a:txBody>
                    <a:bodyPr/>
                    <a:lstStyle/>
                    <a:p>
                      <a:pPr algn="ctr" fontAlgn="ctr"/>
                      <a:r>
                        <a:rPr lang="ru-RU" sz="800" b="0" i="0" u="none" strike="noStrike">
                          <a:solidFill>
                            <a:srgbClr val="000000"/>
                          </a:solidFill>
                          <a:effectLst/>
                          <a:latin typeface="Arial Narrow" panose="020B0606020202030204" pitchFamily="34" charset="0"/>
                        </a:rPr>
                        <a:t>2 145</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2 038</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solidFill>
                      <a:srgbClr val="007F76">
                        <a:alpha val="10000"/>
                      </a:srgbClr>
                    </a:solidFill>
                  </a:tcPr>
                </a:tc>
                <a:tc>
                  <a:txBody>
                    <a:bodyPr/>
                    <a:lstStyle/>
                    <a:p>
                      <a:pPr algn="ctr" fontAlgn="ctr"/>
                      <a:r>
                        <a:rPr lang="ru-RU" sz="800" b="0" i="0" u="none" strike="noStrike">
                          <a:solidFill>
                            <a:srgbClr val="000000"/>
                          </a:solidFill>
                          <a:effectLst/>
                          <a:latin typeface="Arial Narrow" panose="020B0606020202030204" pitchFamily="34" charset="0"/>
                        </a:rPr>
                        <a:t>1 531</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solidFill>
                      <a:srgbClr val="007F76">
                        <a:alpha val="10000"/>
                      </a:srgbClr>
                    </a:solidFill>
                  </a:tcPr>
                </a:tc>
                <a:tc>
                  <a:txBody>
                    <a:bodyPr/>
                    <a:lstStyle/>
                    <a:p>
                      <a:pPr algn="ctr" fontAlgn="ctr"/>
                      <a:r>
                        <a:rPr lang="ru-RU" sz="800" b="0" i="0" u="none" strike="noStrike">
                          <a:solidFill>
                            <a:srgbClr val="000000"/>
                          </a:solidFill>
                          <a:effectLst/>
                          <a:latin typeface="Arial Narrow" panose="020B0606020202030204" pitchFamily="34" charset="0"/>
                        </a:rPr>
                        <a:t>2 811</a:t>
                      </a:r>
                    </a:p>
                  </a:txBody>
                  <a:tcPr marL="9525" marR="9525" marT="9525" marB="0" anchor="ctr">
                    <a:lnL w="6350" cap="flat" cmpd="sng" algn="ctr">
                      <a:solidFill>
                        <a:schemeClr val="tx1"/>
                      </a:solidFill>
                      <a:prstDash val="sysDot"/>
                      <a:round/>
                      <a:headEnd type="none" w="med" len="med"/>
                      <a:tailEnd type="none" w="med" len="med"/>
                    </a:lnL>
                    <a:lnR w="12700" cap="flat" cmpd="sng" algn="ctr">
                      <a:noFill/>
                      <a:prstDash val="solid"/>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solidFill>
                      <a:srgbClr val="007F76">
                        <a:alpha val="10000"/>
                      </a:srgbClr>
                    </a:solidFill>
                  </a:tcPr>
                </a:tc>
                <a:extLst>
                  <a:ext uri="{0D108BD9-81ED-4DB2-BD59-A6C34878D82A}">
                    <a16:rowId xmlns:a16="http://schemas.microsoft.com/office/drawing/2014/main" val="4077338817"/>
                  </a:ext>
                </a:extLst>
              </a:tr>
              <a:tr h="148474">
                <a:tc>
                  <a:txBody>
                    <a:bodyPr/>
                    <a:lstStyle/>
                    <a:p>
                      <a:pPr marL="72000" algn="l" fontAlgn="b"/>
                      <a:r>
                        <a:rPr lang="ru-RU" sz="800" b="0" i="0" u="none" strike="noStrike" cap="none" dirty="0">
                          <a:solidFill>
                            <a:srgbClr val="000000"/>
                          </a:solidFill>
                          <a:effectLst/>
                          <a:latin typeface="Arial Narrow" panose="020B0606020202030204" pitchFamily="34" charset="0"/>
                          <a:ea typeface="+mn-ea"/>
                          <a:cs typeface="+mn-cs"/>
                          <a:sym typeface="Arial"/>
                        </a:rPr>
                        <a:t>ТЕХНИК МАМАНДАР ЖӘНЕ БАСҚА ДА КӘСІБИ КӨМЕКШІ ПЕРСОНАЛ</a:t>
                      </a:r>
                    </a:p>
                  </a:txBody>
                  <a:tcPr marL="9525" marR="9525" marT="0" marB="0" anchor="ctr">
                    <a:lnL w="76200" cap="flat" cmpd="sng" algn="ctr">
                      <a:noFill/>
                      <a:prstDash val="solid"/>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noFill/>
                  </a:tcPr>
                </a:tc>
                <a:tc>
                  <a:txBody>
                    <a:bodyPr/>
                    <a:lstStyle/>
                    <a:p>
                      <a:pPr algn="ctr" fontAlgn="ctr"/>
                      <a:r>
                        <a:rPr lang="ru-RU" sz="800" b="0" i="0" u="none" strike="noStrike">
                          <a:solidFill>
                            <a:srgbClr val="000000"/>
                          </a:solidFill>
                          <a:effectLst/>
                          <a:latin typeface="Arial Narrow" panose="020B0606020202030204" pitchFamily="34" charset="0"/>
                        </a:rPr>
                        <a:t>1 222</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ru-RU" sz="800" b="0" i="0" u="none" strike="noStrike">
                          <a:solidFill>
                            <a:srgbClr val="000000"/>
                          </a:solidFill>
                          <a:effectLst/>
                          <a:latin typeface="Arial Narrow" panose="020B0606020202030204" pitchFamily="34" charset="0"/>
                        </a:rPr>
                        <a:t>1 163</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ru-RU" sz="800" b="0" i="0" u="none" strike="noStrike">
                          <a:solidFill>
                            <a:srgbClr val="000000"/>
                          </a:solidFill>
                          <a:effectLst/>
                          <a:latin typeface="Arial Narrow" panose="020B0606020202030204" pitchFamily="34" charset="0"/>
                        </a:rPr>
                        <a:t>856</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ru-RU" sz="800" b="0" i="0" u="none" strike="noStrike">
                          <a:solidFill>
                            <a:srgbClr val="000000"/>
                          </a:solidFill>
                          <a:effectLst/>
                          <a:latin typeface="Arial Narrow" panose="020B0606020202030204" pitchFamily="34" charset="0"/>
                        </a:rPr>
                        <a:t>1 207</a:t>
                      </a:r>
                    </a:p>
                  </a:txBody>
                  <a:tcPr marL="9525" marR="9525" marT="9525" marB="0" anchor="ctr">
                    <a:lnL w="6350" cap="flat" cmpd="sng" algn="ctr">
                      <a:solidFill>
                        <a:schemeClr val="tx1"/>
                      </a:solidFill>
                      <a:prstDash val="sysDot"/>
                      <a:round/>
                      <a:headEnd type="none" w="med" len="med"/>
                      <a:tailEnd type="none" w="med" len="med"/>
                    </a:lnL>
                    <a:lnR w="12700" cap="flat" cmpd="sng" algn="ctr">
                      <a:noFill/>
                      <a:prstDash val="solid"/>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500228116"/>
                  </a:ext>
                </a:extLst>
              </a:tr>
              <a:tr h="148474">
                <a:tc>
                  <a:txBody>
                    <a:bodyPr/>
                    <a:lstStyle/>
                    <a:p>
                      <a:pPr marL="72000" algn="l" fontAlgn="b"/>
                      <a:r>
                        <a:rPr lang="ru-RU" sz="800" b="0" i="0" u="none" strike="noStrike" cap="none" dirty="0">
                          <a:solidFill>
                            <a:srgbClr val="000000"/>
                          </a:solidFill>
                          <a:effectLst/>
                          <a:latin typeface="Arial Narrow" panose="020B0606020202030204" pitchFamily="34" charset="0"/>
                          <a:ea typeface="+mn-ea"/>
                          <a:cs typeface="+mn-cs"/>
                          <a:sym typeface="Arial"/>
                        </a:rPr>
                        <a:t>ӘКІМШІЛЕНДІРУ САЛАСЫНДАҒЫ ҚЫЗМЕТШІЛЕР</a:t>
                      </a:r>
                    </a:p>
                  </a:txBody>
                  <a:tcPr marL="9525" marR="9525" marT="0" marB="0" anchor="ctr">
                    <a:lnL w="76200" cap="flat" cmpd="sng" algn="ctr">
                      <a:noFill/>
                      <a:prstDash val="solid"/>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solidFill>
                      <a:srgbClr val="007F76">
                        <a:alpha val="10000"/>
                      </a:srgbClr>
                    </a:solidFill>
                  </a:tcPr>
                </a:tc>
                <a:tc>
                  <a:txBody>
                    <a:bodyPr/>
                    <a:lstStyle/>
                    <a:p>
                      <a:pPr algn="ctr" fontAlgn="ctr"/>
                      <a:r>
                        <a:rPr lang="ru-RU" sz="800" b="0" i="0" u="none" strike="noStrike">
                          <a:solidFill>
                            <a:srgbClr val="000000"/>
                          </a:solidFill>
                          <a:effectLst/>
                          <a:latin typeface="Arial Narrow" panose="020B0606020202030204" pitchFamily="34" charset="0"/>
                        </a:rPr>
                        <a:t>600</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565</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solidFill>
                      <a:srgbClr val="007F76">
                        <a:alpha val="10000"/>
                      </a:srgbClr>
                    </a:solidFill>
                  </a:tcPr>
                </a:tc>
                <a:tc>
                  <a:txBody>
                    <a:bodyPr/>
                    <a:lstStyle/>
                    <a:p>
                      <a:pPr algn="ctr" fontAlgn="ctr"/>
                      <a:r>
                        <a:rPr lang="ru-RU" sz="800" b="0" i="0" u="none" strike="noStrike">
                          <a:solidFill>
                            <a:srgbClr val="000000"/>
                          </a:solidFill>
                          <a:effectLst/>
                          <a:latin typeface="Arial Narrow" panose="020B0606020202030204" pitchFamily="34" charset="0"/>
                        </a:rPr>
                        <a:t>358</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solidFill>
                      <a:srgbClr val="007F76">
                        <a:alpha val="10000"/>
                      </a:srgbClr>
                    </a:solidFill>
                  </a:tcPr>
                </a:tc>
                <a:tc>
                  <a:txBody>
                    <a:bodyPr/>
                    <a:lstStyle/>
                    <a:p>
                      <a:pPr algn="ctr" fontAlgn="ctr"/>
                      <a:r>
                        <a:rPr lang="ru-RU" sz="800" b="0" i="0" u="none" strike="noStrike">
                          <a:solidFill>
                            <a:srgbClr val="000000"/>
                          </a:solidFill>
                          <a:effectLst/>
                          <a:latin typeface="Arial Narrow" panose="020B0606020202030204" pitchFamily="34" charset="0"/>
                        </a:rPr>
                        <a:t>752</a:t>
                      </a:r>
                    </a:p>
                  </a:txBody>
                  <a:tcPr marL="9525" marR="9525" marT="9525" marB="0" anchor="ctr">
                    <a:lnL w="6350" cap="flat" cmpd="sng" algn="ctr">
                      <a:solidFill>
                        <a:schemeClr val="tx1"/>
                      </a:solidFill>
                      <a:prstDash val="sysDot"/>
                      <a:round/>
                      <a:headEnd type="none" w="med" len="med"/>
                      <a:tailEnd type="none" w="med" len="med"/>
                    </a:lnL>
                    <a:lnR w="12700" cap="flat" cmpd="sng" algn="ctr">
                      <a:noFill/>
                      <a:prstDash val="solid"/>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solidFill>
                      <a:srgbClr val="007F76">
                        <a:alpha val="10000"/>
                      </a:srgbClr>
                    </a:solidFill>
                  </a:tcPr>
                </a:tc>
                <a:extLst>
                  <a:ext uri="{0D108BD9-81ED-4DB2-BD59-A6C34878D82A}">
                    <a16:rowId xmlns:a16="http://schemas.microsoft.com/office/drawing/2014/main" val="1221627480"/>
                  </a:ext>
                </a:extLst>
              </a:tr>
              <a:tr h="148474">
                <a:tc>
                  <a:txBody>
                    <a:bodyPr/>
                    <a:lstStyle/>
                    <a:p>
                      <a:pPr marL="72000" algn="l" fontAlgn="b"/>
                      <a:r>
                        <a:rPr lang="ru-RU" sz="800" b="0" i="0" u="none" strike="noStrike" cap="none" dirty="0">
                          <a:solidFill>
                            <a:srgbClr val="000000"/>
                          </a:solidFill>
                          <a:effectLst/>
                          <a:latin typeface="Arial Narrow" panose="020B0606020202030204" pitchFamily="34" charset="0"/>
                          <a:ea typeface="+mn-ea"/>
                          <a:cs typeface="+mn-cs"/>
                          <a:sym typeface="Arial"/>
                        </a:rPr>
                        <a:t>ҚЫЗМЕТ КӨРСЕТУ ЖӘНЕ САУДА САЛАСЫНЫҢ ЖҰМЫСКЕРЛЕРІ</a:t>
                      </a:r>
                    </a:p>
                  </a:txBody>
                  <a:tcPr marL="9525" marR="9525" marT="0" marB="0" anchor="ctr">
                    <a:lnL w="76200" cap="flat" cmpd="sng" algn="ctr">
                      <a:noFill/>
                      <a:prstDash val="solid"/>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noFill/>
                  </a:tcPr>
                </a:tc>
                <a:tc>
                  <a:txBody>
                    <a:bodyPr/>
                    <a:lstStyle/>
                    <a:p>
                      <a:pPr algn="ctr" fontAlgn="ctr"/>
                      <a:r>
                        <a:rPr lang="ru-RU" sz="800" b="0" i="0" u="none" strike="noStrike">
                          <a:solidFill>
                            <a:srgbClr val="000000"/>
                          </a:solidFill>
                          <a:effectLst/>
                          <a:latin typeface="Arial Narrow" panose="020B0606020202030204" pitchFamily="34" charset="0"/>
                        </a:rPr>
                        <a:t>1 001</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ru-RU" sz="800" b="0" i="0" u="none" strike="noStrike">
                          <a:solidFill>
                            <a:srgbClr val="000000"/>
                          </a:solidFill>
                          <a:effectLst/>
                          <a:latin typeface="Arial Narrow" panose="020B0606020202030204" pitchFamily="34" charset="0"/>
                        </a:rPr>
                        <a:t>795</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ru-RU" sz="800" b="0" i="0" u="none" strike="noStrike">
                          <a:solidFill>
                            <a:srgbClr val="000000"/>
                          </a:solidFill>
                          <a:effectLst/>
                          <a:latin typeface="Arial Narrow" panose="020B0606020202030204" pitchFamily="34" charset="0"/>
                        </a:rPr>
                        <a:t>901</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ru-RU" sz="800" b="0" i="0" u="none" strike="noStrike">
                          <a:solidFill>
                            <a:srgbClr val="000000"/>
                          </a:solidFill>
                          <a:effectLst/>
                          <a:latin typeface="Arial Narrow" panose="020B0606020202030204" pitchFamily="34" charset="0"/>
                        </a:rPr>
                        <a:t>1 079</a:t>
                      </a:r>
                    </a:p>
                  </a:txBody>
                  <a:tcPr marL="9525" marR="9525" marT="9525" marB="0" anchor="ctr">
                    <a:lnL w="6350" cap="flat" cmpd="sng" algn="ctr">
                      <a:solidFill>
                        <a:schemeClr val="tx1"/>
                      </a:solidFill>
                      <a:prstDash val="sysDot"/>
                      <a:round/>
                      <a:headEnd type="none" w="med" len="med"/>
                      <a:tailEnd type="none" w="med" len="med"/>
                    </a:lnL>
                    <a:lnR w="12700" cap="flat" cmpd="sng" algn="ctr">
                      <a:noFill/>
                      <a:prstDash val="solid"/>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182707914"/>
                  </a:ext>
                </a:extLst>
              </a:tr>
              <a:tr h="148474">
                <a:tc>
                  <a:txBody>
                    <a:bodyPr/>
                    <a:lstStyle/>
                    <a:p>
                      <a:pPr marL="72000" algn="l" fontAlgn="b"/>
                      <a:r>
                        <a:rPr lang="ru-RU" sz="800" b="0" i="0" u="none" strike="noStrike" cap="none" dirty="0">
                          <a:solidFill>
                            <a:srgbClr val="000000"/>
                          </a:solidFill>
                          <a:effectLst/>
                          <a:latin typeface="Arial Narrow" panose="020B0606020202030204" pitchFamily="34" charset="0"/>
                          <a:ea typeface="+mn-ea"/>
                          <a:cs typeface="+mn-cs"/>
                          <a:sym typeface="Arial"/>
                        </a:rPr>
                        <a:t>ФЕРМЕР Ж/Е АУЫЛ/ОРМАН, БАЛЫҚ ШАРУА-ЫҢ Ж/Е БАЛЫҚ АУЛАУ ЖҰМЫС-РЫ</a:t>
                      </a:r>
                    </a:p>
                  </a:txBody>
                  <a:tcPr marL="9525" marR="9525" marT="0" marB="0" anchor="ctr">
                    <a:lnL w="76200" cap="flat" cmpd="sng" algn="ctr">
                      <a:noFill/>
                      <a:prstDash val="solid"/>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solidFill>
                      <a:srgbClr val="007F76">
                        <a:alpha val="10000"/>
                      </a:srgbClr>
                    </a:solidFill>
                  </a:tcPr>
                </a:tc>
                <a:tc>
                  <a:txBody>
                    <a:bodyPr/>
                    <a:lstStyle/>
                    <a:p>
                      <a:pPr algn="ctr" fontAlgn="ctr"/>
                      <a:r>
                        <a:rPr lang="ru-RU" sz="800" b="0" i="0" u="none" strike="noStrike">
                          <a:solidFill>
                            <a:srgbClr val="000000"/>
                          </a:solidFill>
                          <a:effectLst/>
                          <a:latin typeface="Arial Narrow" panose="020B0606020202030204" pitchFamily="34" charset="0"/>
                        </a:rPr>
                        <a:t>315</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187</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solidFill>
                      <a:srgbClr val="007F76">
                        <a:alpha val="10000"/>
                      </a:srgbClr>
                    </a:solidFill>
                  </a:tcPr>
                </a:tc>
                <a:tc>
                  <a:txBody>
                    <a:bodyPr/>
                    <a:lstStyle/>
                    <a:p>
                      <a:pPr algn="ctr" fontAlgn="ctr"/>
                      <a:r>
                        <a:rPr lang="ru-RU" sz="800" b="0" i="0" u="none" strike="noStrike">
                          <a:solidFill>
                            <a:srgbClr val="000000"/>
                          </a:solidFill>
                          <a:effectLst/>
                          <a:latin typeface="Arial Narrow" panose="020B0606020202030204" pitchFamily="34" charset="0"/>
                        </a:rPr>
                        <a:t>255</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solidFill>
                      <a:srgbClr val="007F76">
                        <a:alpha val="10000"/>
                      </a:srgbClr>
                    </a:solidFill>
                  </a:tcPr>
                </a:tc>
                <a:tc>
                  <a:txBody>
                    <a:bodyPr/>
                    <a:lstStyle/>
                    <a:p>
                      <a:pPr algn="ctr" fontAlgn="ctr"/>
                      <a:r>
                        <a:rPr lang="ru-RU" sz="800" b="0" i="0" u="none" strike="noStrike">
                          <a:solidFill>
                            <a:srgbClr val="000000"/>
                          </a:solidFill>
                          <a:effectLst/>
                          <a:latin typeface="Arial Narrow" panose="020B0606020202030204" pitchFamily="34" charset="0"/>
                        </a:rPr>
                        <a:t>140</a:t>
                      </a:r>
                    </a:p>
                  </a:txBody>
                  <a:tcPr marL="9525" marR="9525" marT="9525" marB="0" anchor="ctr">
                    <a:lnL w="6350" cap="flat" cmpd="sng" algn="ctr">
                      <a:solidFill>
                        <a:schemeClr val="tx1"/>
                      </a:solidFill>
                      <a:prstDash val="sysDot"/>
                      <a:round/>
                      <a:headEnd type="none" w="med" len="med"/>
                      <a:tailEnd type="none" w="med" len="med"/>
                    </a:lnL>
                    <a:lnR w="12700" cap="flat" cmpd="sng" algn="ctr">
                      <a:noFill/>
                      <a:prstDash val="solid"/>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solidFill>
                      <a:srgbClr val="007F76">
                        <a:alpha val="10000"/>
                      </a:srgbClr>
                    </a:solidFill>
                  </a:tcPr>
                </a:tc>
                <a:extLst>
                  <a:ext uri="{0D108BD9-81ED-4DB2-BD59-A6C34878D82A}">
                    <a16:rowId xmlns:a16="http://schemas.microsoft.com/office/drawing/2014/main" val="3434696259"/>
                  </a:ext>
                </a:extLst>
              </a:tr>
              <a:tr h="148474">
                <a:tc>
                  <a:txBody>
                    <a:bodyPr/>
                    <a:lstStyle/>
                    <a:p>
                      <a:pPr marL="72000" algn="l" fontAlgn="b"/>
                      <a:r>
                        <a:rPr lang="ru-RU" sz="800" b="0" i="0" u="none" strike="noStrike" cap="none" dirty="0">
                          <a:solidFill>
                            <a:srgbClr val="000000"/>
                          </a:solidFill>
                          <a:effectLst/>
                          <a:latin typeface="Arial Narrow" panose="020B0606020202030204" pitchFamily="34" charset="0"/>
                          <a:ea typeface="+mn-ea"/>
                          <a:cs typeface="+mn-cs"/>
                          <a:sym typeface="Arial"/>
                        </a:rPr>
                        <a:t>ӨНЕРКӘСІП, ҚҰРЫЛЫС, КӨЛІК Ж/Е БАСҚА ТЕКТЕС ЖҰМЫСШЫЛАРЫ</a:t>
                      </a:r>
                    </a:p>
                  </a:txBody>
                  <a:tcPr marL="9525" marR="9525" marT="0" marB="0" anchor="ctr">
                    <a:lnL w="76200" cap="flat" cmpd="sng" algn="ctr">
                      <a:noFill/>
                      <a:prstDash val="solid"/>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noFill/>
                  </a:tcPr>
                </a:tc>
                <a:tc>
                  <a:txBody>
                    <a:bodyPr/>
                    <a:lstStyle/>
                    <a:p>
                      <a:pPr algn="ctr" fontAlgn="ctr"/>
                      <a:r>
                        <a:rPr lang="ru-RU" sz="800" b="0" i="0" u="none" strike="noStrike">
                          <a:solidFill>
                            <a:srgbClr val="000000"/>
                          </a:solidFill>
                          <a:effectLst/>
                          <a:latin typeface="Arial Narrow" panose="020B0606020202030204" pitchFamily="34" charset="0"/>
                        </a:rPr>
                        <a:t>798</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ru-RU" sz="800" b="0" i="0" u="none" strike="noStrike">
                          <a:solidFill>
                            <a:srgbClr val="000000"/>
                          </a:solidFill>
                          <a:effectLst/>
                          <a:latin typeface="Arial Narrow" panose="020B0606020202030204" pitchFamily="34" charset="0"/>
                        </a:rPr>
                        <a:t>879</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ru-RU" sz="800" b="0" i="0" u="none" strike="noStrike">
                          <a:solidFill>
                            <a:srgbClr val="000000"/>
                          </a:solidFill>
                          <a:effectLst/>
                          <a:latin typeface="Arial Narrow" panose="020B0606020202030204" pitchFamily="34" charset="0"/>
                        </a:rPr>
                        <a:t>1 025</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ru-RU" sz="800" b="0" i="0" u="none" strike="noStrike">
                          <a:solidFill>
                            <a:srgbClr val="000000"/>
                          </a:solidFill>
                          <a:effectLst/>
                          <a:latin typeface="Arial Narrow" panose="020B0606020202030204" pitchFamily="34" charset="0"/>
                        </a:rPr>
                        <a:t>1 275</a:t>
                      </a:r>
                    </a:p>
                  </a:txBody>
                  <a:tcPr marL="9525" marR="9525" marT="9525" marB="0" anchor="ctr">
                    <a:lnL w="6350" cap="flat" cmpd="sng" algn="ctr">
                      <a:solidFill>
                        <a:schemeClr val="tx1"/>
                      </a:solidFill>
                      <a:prstDash val="sysDot"/>
                      <a:round/>
                      <a:headEnd type="none" w="med" len="med"/>
                      <a:tailEnd type="none" w="med" len="med"/>
                    </a:lnL>
                    <a:lnR w="12700" cap="flat" cmpd="sng" algn="ctr">
                      <a:noFill/>
                      <a:prstDash val="solid"/>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033135677"/>
                  </a:ext>
                </a:extLst>
              </a:tr>
              <a:tr h="148474">
                <a:tc>
                  <a:txBody>
                    <a:bodyPr/>
                    <a:lstStyle/>
                    <a:p>
                      <a:pPr marL="72000" algn="l" fontAlgn="b"/>
                      <a:r>
                        <a:rPr lang="ru-RU" sz="800" b="0" i="0" u="none" strike="noStrike" cap="none" dirty="0">
                          <a:solidFill>
                            <a:srgbClr val="000000"/>
                          </a:solidFill>
                          <a:effectLst/>
                          <a:latin typeface="Arial Narrow" panose="020B0606020202030204" pitchFamily="34" charset="0"/>
                          <a:ea typeface="+mn-ea"/>
                          <a:cs typeface="+mn-cs"/>
                          <a:sym typeface="Arial"/>
                        </a:rPr>
                        <a:t>ӨНДІРІСТІК ЖАБДЫҚ ОПЕРАТОРЛАРЫ, ҚҰРАСТЫРУШЫЛАРЫ Ж/Е ЖҮРГІЗУШІЛЕРІ</a:t>
                      </a:r>
                    </a:p>
                  </a:txBody>
                  <a:tcPr marL="9525" marR="9525" marT="0" marB="0" anchor="ctr">
                    <a:lnL w="76200" cap="flat" cmpd="sng" algn="ctr">
                      <a:noFill/>
                      <a:prstDash val="solid"/>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solidFill>
                      <a:srgbClr val="007F76">
                        <a:alpha val="10000"/>
                      </a:srgbClr>
                    </a:solidFill>
                  </a:tcPr>
                </a:tc>
                <a:tc>
                  <a:txBody>
                    <a:bodyPr/>
                    <a:lstStyle/>
                    <a:p>
                      <a:pPr algn="ctr" fontAlgn="ctr"/>
                      <a:r>
                        <a:rPr lang="ru-RU" sz="800" b="0" i="0" u="none" strike="noStrike">
                          <a:solidFill>
                            <a:srgbClr val="000000"/>
                          </a:solidFill>
                          <a:effectLst/>
                          <a:latin typeface="Arial Narrow" panose="020B0606020202030204" pitchFamily="34" charset="0"/>
                        </a:rPr>
                        <a:t>615</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572</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solidFill>
                      <a:srgbClr val="007F76">
                        <a:alpha val="10000"/>
                      </a:srgbClr>
                    </a:solidFill>
                  </a:tcPr>
                </a:tc>
                <a:tc>
                  <a:txBody>
                    <a:bodyPr/>
                    <a:lstStyle/>
                    <a:p>
                      <a:pPr algn="ctr" fontAlgn="ctr"/>
                      <a:r>
                        <a:rPr lang="ru-RU" sz="800" b="0" i="0" u="none" strike="noStrike">
                          <a:solidFill>
                            <a:srgbClr val="000000"/>
                          </a:solidFill>
                          <a:effectLst/>
                          <a:latin typeface="Arial Narrow" panose="020B0606020202030204" pitchFamily="34" charset="0"/>
                        </a:rPr>
                        <a:t>577</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solidFill>
                      <a:srgbClr val="007F76">
                        <a:alpha val="10000"/>
                      </a:srgbClr>
                    </a:solidFill>
                  </a:tcPr>
                </a:tc>
                <a:tc>
                  <a:txBody>
                    <a:bodyPr/>
                    <a:lstStyle/>
                    <a:p>
                      <a:pPr algn="ctr" fontAlgn="ctr"/>
                      <a:r>
                        <a:rPr lang="ru-RU" sz="800" b="0" i="0" u="none" strike="noStrike">
                          <a:solidFill>
                            <a:srgbClr val="000000"/>
                          </a:solidFill>
                          <a:effectLst/>
                          <a:latin typeface="Arial Narrow" panose="020B0606020202030204" pitchFamily="34" charset="0"/>
                        </a:rPr>
                        <a:t>575</a:t>
                      </a:r>
                    </a:p>
                  </a:txBody>
                  <a:tcPr marL="9525" marR="9525" marT="9525" marB="0" anchor="ctr">
                    <a:lnL w="6350" cap="flat" cmpd="sng" algn="ctr">
                      <a:solidFill>
                        <a:schemeClr val="tx1"/>
                      </a:solidFill>
                      <a:prstDash val="sysDot"/>
                      <a:round/>
                      <a:headEnd type="none" w="med" len="med"/>
                      <a:tailEnd type="none" w="med" len="med"/>
                    </a:lnL>
                    <a:lnR w="12700" cap="flat" cmpd="sng" algn="ctr">
                      <a:noFill/>
                      <a:prstDash val="solid"/>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solidFill>
                      <a:srgbClr val="007F76">
                        <a:alpha val="10000"/>
                      </a:srgbClr>
                    </a:solidFill>
                  </a:tcPr>
                </a:tc>
                <a:extLst>
                  <a:ext uri="{0D108BD9-81ED-4DB2-BD59-A6C34878D82A}">
                    <a16:rowId xmlns:a16="http://schemas.microsoft.com/office/drawing/2014/main" val="3877348172"/>
                  </a:ext>
                </a:extLst>
              </a:tr>
              <a:tr h="148474">
                <a:tc>
                  <a:txBody>
                    <a:bodyPr/>
                    <a:lstStyle/>
                    <a:p>
                      <a:pPr marL="72000" algn="l" fontAlgn="b"/>
                      <a:r>
                        <a:rPr lang="ru-RU" sz="800" b="0" i="0" u="none" strike="noStrike" cap="none" dirty="0">
                          <a:solidFill>
                            <a:srgbClr val="000000"/>
                          </a:solidFill>
                          <a:effectLst/>
                          <a:latin typeface="Arial Narrow" panose="020B0606020202030204" pitchFamily="34" charset="0"/>
                          <a:ea typeface="+mn-ea"/>
                          <a:cs typeface="+mn-cs"/>
                          <a:sym typeface="Arial"/>
                        </a:rPr>
                        <a:t>БІЛІКТІЛІГІ ЖОҚ ЖҰМЫСШЫЛАР</a:t>
                      </a:r>
                    </a:p>
                  </a:txBody>
                  <a:tcPr marL="9525" marR="9525" marT="0" marB="0" anchor="ctr">
                    <a:lnL w="76200" cap="flat" cmpd="sng" algn="ctr">
                      <a:noFill/>
                      <a:prstDash val="solid"/>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noFill/>
                  </a:tcPr>
                </a:tc>
                <a:tc>
                  <a:txBody>
                    <a:bodyPr/>
                    <a:lstStyle/>
                    <a:p>
                      <a:pPr algn="ctr" fontAlgn="ctr"/>
                      <a:r>
                        <a:rPr lang="ru-RU" sz="800" b="0" i="0" u="none" strike="noStrike" dirty="0">
                          <a:solidFill>
                            <a:srgbClr val="000000"/>
                          </a:solidFill>
                          <a:effectLst/>
                          <a:latin typeface="Arial Narrow" panose="020B0606020202030204" pitchFamily="34" charset="0"/>
                        </a:rPr>
                        <a:t>8 250</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ru-RU" sz="800" b="0" i="0" u="none" strike="noStrike">
                          <a:solidFill>
                            <a:srgbClr val="000000"/>
                          </a:solidFill>
                          <a:effectLst/>
                          <a:latin typeface="Arial Narrow" panose="020B0606020202030204" pitchFamily="34" charset="0"/>
                        </a:rPr>
                        <a:t>4 481</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ru-RU" sz="800" b="0" i="0" u="none" strike="noStrike">
                          <a:solidFill>
                            <a:srgbClr val="000000"/>
                          </a:solidFill>
                          <a:effectLst/>
                          <a:latin typeface="Arial Narrow" panose="020B0606020202030204" pitchFamily="34" charset="0"/>
                        </a:rPr>
                        <a:t>7 298</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ru-RU" sz="800" b="0" i="0" u="none" strike="noStrike" dirty="0">
                          <a:solidFill>
                            <a:srgbClr val="000000"/>
                          </a:solidFill>
                          <a:effectLst/>
                          <a:latin typeface="Arial Narrow" panose="020B0606020202030204" pitchFamily="34" charset="0"/>
                        </a:rPr>
                        <a:t>13 125</a:t>
                      </a:r>
                    </a:p>
                  </a:txBody>
                  <a:tcPr marL="9525" marR="9525" marT="9525" marB="0" anchor="ctr">
                    <a:lnL w="6350" cap="flat" cmpd="sng" algn="ctr">
                      <a:solidFill>
                        <a:schemeClr val="tx1"/>
                      </a:solidFill>
                      <a:prstDash val="sysDot"/>
                      <a:round/>
                      <a:headEnd type="none" w="med" len="med"/>
                      <a:tailEnd type="none" w="med" len="med"/>
                    </a:lnL>
                    <a:lnR w="12700" cap="flat" cmpd="sng" algn="ctr">
                      <a:noFill/>
                      <a:prstDash val="solid"/>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605250712"/>
                  </a:ext>
                </a:extLst>
              </a:tr>
            </a:tbl>
          </a:graphicData>
        </a:graphic>
      </p:graphicFrame>
      <p:graphicFrame>
        <p:nvGraphicFramePr>
          <p:cNvPr id="25" name="Таблица 24">
            <a:extLst>
              <a:ext uri="{FF2B5EF4-FFF2-40B4-BE49-F238E27FC236}">
                <a16:creationId xmlns:a16="http://schemas.microsoft.com/office/drawing/2014/main" id="{B0A9FCBA-67D5-3916-3267-226B7595262D}"/>
              </a:ext>
            </a:extLst>
          </p:cNvPr>
          <p:cNvGraphicFramePr>
            <a:graphicFrameLocks noGrp="1"/>
          </p:cNvGraphicFramePr>
          <p:nvPr>
            <p:extLst>
              <p:ext uri="{D42A27DB-BD31-4B8C-83A1-F6EECF244321}">
                <p14:modId xmlns:p14="http://schemas.microsoft.com/office/powerpoint/2010/main" val="3454210417"/>
              </p:ext>
            </p:extLst>
          </p:nvPr>
        </p:nvGraphicFramePr>
        <p:xfrm>
          <a:off x="6768750" y="3025492"/>
          <a:ext cx="5328000" cy="1670332"/>
        </p:xfrm>
        <a:graphic>
          <a:graphicData uri="http://schemas.openxmlformats.org/drawingml/2006/table">
            <a:tbl>
              <a:tblPr firstRow="1" bandRow="1">
                <a:tableStyleId>{5C22544A-7EE6-4342-B048-85BDC9FD1C3A}</a:tableStyleId>
              </a:tblPr>
              <a:tblGrid>
                <a:gridCol w="3600000">
                  <a:extLst>
                    <a:ext uri="{9D8B030D-6E8A-4147-A177-3AD203B41FA5}">
                      <a16:colId xmlns:a16="http://schemas.microsoft.com/office/drawing/2014/main" val="1113104833"/>
                    </a:ext>
                  </a:extLst>
                </a:gridCol>
                <a:gridCol w="432000">
                  <a:extLst>
                    <a:ext uri="{9D8B030D-6E8A-4147-A177-3AD203B41FA5}">
                      <a16:colId xmlns:a16="http://schemas.microsoft.com/office/drawing/2014/main" val="132264586"/>
                    </a:ext>
                  </a:extLst>
                </a:gridCol>
                <a:gridCol w="432000">
                  <a:extLst>
                    <a:ext uri="{9D8B030D-6E8A-4147-A177-3AD203B41FA5}">
                      <a16:colId xmlns:a16="http://schemas.microsoft.com/office/drawing/2014/main" val="2572766800"/>
                    </a:ext>
                  </a:extLst>
                </a:gridCol>
                <a:gridCol w="432000">
                  <a:extLst>
                    <a:ext uri="{9D8B030D-6E8A-4147-A177-3AD203B41FA5}">
                      <a16:colId xmlns:a16="http://schemas.microsoft.com/office/drawing/2014/main" val="2849574652"/>
                    </a:ext>
                  </a:extLst>
                </a:gridCol>
                <a:gridCol w="432000">
                  <a:extLst>
                    <a:ext uri="{9D8B030D-6E8A-4147-A177-3AD203B41FA5}">
                      <a16:colId xmlns:a16="http://schemas.microsoft.com/office/drawing/2014/main" val="478621999"/>
                    </a:ext>
                  </a:extLst>
                </a:gridCol>
              </a:tblGrid>
              <a:tr h="167033">
                <a:tc>
                  <a:txBody>
                    <a:bodyPr/>
                    <a:lstStyle/>
                    <a:p>
                      <a:pPr marL="0" marR="0" lvl="0" indent="0" algn="l" defTabSz="685800" rtl="0" eaLnBrk="1" fontAlgn="auto" latinLnBrk="0" hangingPunct="1">
                        <a:lnSpc>
                          <a:spcPct val="107000"/>
                        </a:lnSpc>
                        <a:spcBef>
                          <a:spcPts val="0"/>
                        </a:spcBef>
                        <a:spcAft>
                          <a:spcPts val="0"/>
                        </a:spcAft>
                        <a:buClrTx/>
                        <a:buSzTx/>
                        <a:buFontTx/>
                        <a:buNone/>
                        <a:tabLst/>
                        <a:defRPr/>
                      </a:pPr>
                      <a:r>
                        <a:rPr lang="ru-RU" sz="1050" b="1" i="0" u="none" strike="noStrike" cap="none" noProof="0" dirty="0">
                          <a:solidFill>
                            <a:srgbClr val="000000"/>
                          </a:solidFill>
                          <a:effectLst/>
                          <a:latin typeface="Arial Narrow" panose="020B0606020202030204" pitchFamily="34" charset="0"/>
                          <a:ea typeface="+mn-ea"/>
                          <a:cs typeface="+mn-cs"/>
                          <a:sym typeface="Arial"/>
                        </a:rPr>
                        <a:t>ОПТИМИСТІК СЦЕНАРИЙ</a:t>
                      </a:r>
                    </a:p>
                  </a:txBody>
                  <a:tcPr marT="0" marB="0" anchor="ctr">
                    <a:lnL w="76200" cap="flat" cmpd="sng" algn="ctr">
                      <a:noFill/>
                      <a:prstDash val="solid"/>
                      <a:round/>
                      <a:headEnd type="none" w="med" len="med"/>
                      <a:tailEnd type="none" w="med" len="med"/>
                    </a:lnL>
                    <a:lnR w="6350" cap="flat" cmpd="sng" algn="ctr">
                      <a:solidFill>
                        <a:schemeClr val="tx1"/>
                      </a:solidFill>
                      <a:prstDash val="sysDot"/>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accent3">
                        <a:lumMod val="50000"/>
                        <a:alpha val="20000"/>
                      </a:schemeClr>
                    </a:solidFill>
                  </a:tcPr>
                </a:tc>
                <a:tc>
                  <a:txBody>
                    <a:bodyPr/>
                    <a:lstStyle/>
                    <a:p>
                      <a:pPr algn="ctr" fontAlgn="ctr"/>
                      <a:r>
                        <a:rPr lang="en-US" sz="900" b="0" i="0" u="none" strike="noStrike" cap="none" dirty="0">
                          <a:solidFill>
                            <a:srgbClr val="000000"/>
                          </a:solidFill>
                          <a:effectLst/>
                          <a:latin typeface="Arial Narrow" panose="020B0606020202030204" pitchFamily="34" charset="0"/>
                          <a:ea typeface="+mn-ea"/>
                          <a:cs typeface="+mn-cs"/>
                          <a:sym typeface="Arial"/>
                        </a:rPr>
                        <a:t>Q1</a:t>
                      </a:r>
                      <a:endParaRPr lang="ru-KZ" sz="900" b="0" i="0" u="none" strike="noStrike" cap="none" dirty="0">
                        <a:solidFill>
                          <a:srgbClr val="000000"/>
                        </a:solidFill>
                        <a:effectLst/>
                        <a:latin typeface="Arial Narrow" panose="020B0606020202030204" pitchFamily="34" charset="0"/>
                        <a:ea typeface="+mn-ea"/>
                        <a:cs typeface="+mn-cs"/>
                        <a:sym typeface="Arial"/>
                      </a:endParaRPr>
                    </a:p>
                  </a:txBody>
                  <a:tcPr marL="9525" marR="9525" marT="0"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50000"/>
                        <a:alpha val="20000"/>
                      </a:schemeClr>
                    </a:solidFill>
                  </a:tcPr>
                </a:tc>
                <a:tc>
                  <a:txBody>
                    <a:bodyPr/>
                    <a:lstStyle/>
                    <a:p>
                      <a:pPr algn="ctr" fontAlgn="ctr"/>
                      <a:r>
                        <a:rPr lang="en-US" sz="900" b="0" i="0" u="none" strike="noStrike" cap="none" dirty="0">
                          <a:solidFill>
                            <a:srgbClr val="000000"/>
                          </a:solidFill>
                          <a:effectLst/>
                          <a:latin typeface="Arial Narrow" panose="020B0606020202030204" pitchFamily="34" charset="0"/>
                          <a:ea typeface="+mn-ea"/>
                          <a:cs typeface="+mn-cs"/>
                          <a:sym typeface="Arial"/>
                        </a:rPr>
                        <a:t>Q2</a:t>
                      </a:r>
                      <a:endParaRPr lang="ru-KZ" sz="900" b="0" i="0" u="none" strike="noStrike" cap="none" dirty="0">
                        <a:solidFill>
                          <a:srgbClr val="000000"/>
                        </a:solidFill>
                        <a:effectLst/>
                        <a:latin typeface="Arial Narrow" panose="020B0606020202030204" pitchFamily="34" charset="0"/>
                        <a:ea typeface="+mn-ea"/>
                        <a:cs typeface="+mn-cs"/>
                        <a:sym typeface="Arial"/>
                      </a:endParaRPr>
                    </a:p>
                  </a:txBody>
                  <a:tcPr marL="9525" marR="9525" marT="0"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3">
                        <a:lumMod val="50000"/>
                        <a:alpha val="20000"/>
                      </a:schemeClr>
                    </a:solidFill>
                  </a:tcPr>
                </a:tc>
                <a:tc>
                  <a:txBody>
                    <a:bodyPr/>
                    <a:lstStyle/>
                    <a:p>
                      <a:pPr algn="ctr" fontAlgn="ctr"/>
                      <a:r>
                        <a:rPr lang="en-US" sz="900" b="0" i="0" u="none" strike="noStrike" cap="none" dirty="0">
                          <a:solidFill>
                            <a:srgbClr val="000000"/>
                          </a:solidFill>
                          <a:effectLst/>
                          <a:latin typeface="Arial Narrow" panose="020B0606020202030204" pitchFamily="34" charset="0"/>
                          <a:ea typeface="+mn-ea"/>
                          <a:cs typeface="+mn-cs"/>
                          <a:sym typeface="Arial"/>
                        </a:rPr>
                        <a:t>Q3</a:t>
                      </a:r>
                      <a:endParaRPr lang="ru-KZ" sz="900" b="0" i="0" u="none" strike="noStrike" cap="none" dirty="0">
                        <a:solidFill>
                          <a:srgbClr val="000000"/>
                        </a:solidFill>
                        <a:effectLst/>
                        <a:latin typeface="Arial Narrow" panose="020B0606020202030204" pitchFamily="34" charset="0"/>
                        <a:ea typeface="+mn-ea"/>
                        <a:cs typeface="+mn-cs"/>
                        <a:sym typeface="Arial"/>
                      </a:endParaRPr>
                    </a:p>
                  </a:txBody>
                  <a:tcPr marL="9525" marR="9525" marT="0"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3">
                        <a:lumMod val="50000"/>
                        <a:alpha val="20000"/>
                      </a:schemeClr>
                    </a:solidFill>
                  </a:tcPr>
                </a:tc>
                <a:tc>
                  <a:txBody>
                    <a:bodyPr/>
                    <a:lstStyle/>
                    <a:p>
                      <a:pPr algn="ctr" fontAlgn="ctr"/>
                      <a:r>
                        <a:rPr lang="en-US" sz="900" b="0" i="0" u="none" strike="noStrike" cap="none" dirty="0">
                          <a:solidFill>
                            <a:srgbClr val="000000"/>
                          </a:solidFill>
                          <a:effectLst/>
                          <a:latin typeface="Arial Narrow" panose="020B0606020202030204" pitchFamily="34" charset="0"/>
                          <a:ea typeface="+mn-ea"/>
                          <a:cs typeface="+mn-cs"/>
                          <a:sym typeface="Arial"/>
                        </a:rPr>
                        <a:t>Q4</a:t>
                      </a:r>
                      <a:endParaRPr lang="ru-KZ" sz="900" b="0" i="0" u="none" strike="noStrike" cap="none" dirty="0">
                        <a:solidFill>
                          <a:srgbClr val="000000"/>
                        </a:solidFill>
                        <a:effectLst/>
                        <a:latin typeface="Arial Narrow" panose="020B0606020202030204" pitchFamily="34" charset="0"/>
                        <a:ea typeface="+mn-ea"/>
                        <a:cs typeface="+mn-cs"/>
                        <a:sym typeface="Arial"/>
                      </a:endParaRPr>
                    </a:p>
                  </a:txBody>
                  <a:tcPr marL="9525" marR="9525" marT="0" marB="0" anchor="ctr">
                    <a:lnL w="6350" cap="flat" cmpd="sng" algn="ctr">
                      <a:solidFill>
                        <a:schemeClr val="tx1"/>
                      </a:solidFill>
                      <a:prstDash val="sysDot"/>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3">
                        <a:lumMod val="50000"/>
                        <a:alpha val="20000"/>
                      </a:schemeClr>
                    </a:solidFill>
                  </a:tcPr>
                </a:tc>
                <a:extLst>
                  <a:ext uri="{0D108BD9-81ED-4DB2-BD59-A6C34878D82A}">
                    <a16:rowId xmlns:a16="http://schemas.microsoft.com/office/drawing/2014/main" val="877649079"/>
                  </a:ext>
                </a:extLst>
              </a:tr>
              <a:tr h="167033">
                <a:tc>
                  <a:txBody>
                    <a:bodyPr/>
                    <a:lstStyle/>
                    <a:p>
                      <a:pPr marL="0" marR="0" lvl="0" indent="0" algn="l" defTabSz="685800" rtl="0" eaLnBrk="1" fontAlgn="auto" latinLnBrk="0" hangingPunct="1">
                        <a:lnSpc>
                          <a:spcPct val="107000"/>
                        </a:lnSpc>
                        <a:spcBef>
                          <a:spcPts val="0"/>
                        </a:spcBef>
                        <a:spcAft>
                          <a:spcPts val="0"/>
                        </a:spcAft>
                        <a:buClrTx/>
                        <a:buSzTx/>
                        <a:buFontTx/>
                        <a:buNone/>
                        <a:tabLst/>
                        <a:defRPr/>
                      </a:pPr>
                      <a:r>
                        <a:rPr lang="ru-RU" sz="900" b="1" i="0" u="none" strike="noStrike" cap="none" noProof="0" dirty="0">
                          <a:solidFill>
                            <a:srgbClr val="000000"/>
                          </a:solidFill>
                          <a:effectLst/>
                          <a:latin typeface="Arial Narrow" panose="020B0606020202030204" pitchFamily="34" charset="0"/>
                          <a:ea typeface="+mn-ea"/>
                          <a:cs typeface="+mn-cs"/>
                          <a:sym typeface="Arial"/>
                        </a:rPr>
                        <a:t>БАРЛЫҒЫ</a:t>
                      </a:r>
                      <a:endParaRPr lang="ru-RU" sz="800" b="1" i="0" u="none" strike="noStrike" cap="none" noProof="0" dirty="0">
                        <a:solidFill>
                          <a:srgbClr val="000000"/>
                        </a:solidFill>
                        <a:effectLst/>
                        <a:latin typeface="Arial Narrow" panose="020B0606020202030204" pitchFamily="34" charset="0"/>
                        <a:ea typeface="+mn-ea"/>
                        <a:cs typeface="+mn-cs"/>
                        <a:sym typeface="Arial"/>
                      </a:endParaRPr>
                    </a:p>
                  </a:txBody>
                  <a:tcPr marT="0" marB="0" anchor="ctr">
                    <a:lnL w="76200" cap="flat" cmpd="sng" algn="ctr">
                      <a:noFill/>
                      <a:prstDash val="solid"/>
                      <a:round/>
                      <a:headEnd type="none" w="med" len="med"/>
                      <a:tailEnd type="none" w="med" len="med"/>
                    </a:lnL>
                    <a:lnR w="6350" cap="flat" cmpd="sng" algn="ctr">
                      <a:solidFill>
                        <a:schemeClr val="tx1"/>
                      </a:solidFill>
                      <a:prstDash val="sysDot"/>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accent3">
                        <a:lumMod val="50000"/>
                        <a:alpha val="20000"/>
                      </a:schemeClr>
                    </a:solidFill>
                  </a:tcPr>
                </a:tc>
                <a:tc>
                  <a:txBody>
                    <a:bodyPr/>
                    <a:lstStyle/>
                    <a:p>
                      <a:pPr algn="ctr" fontAlgn="ctr"/>
                      <a:r>
                        <a:rPr lang="ru-RU" sz="900" b="1" i="0" u="none" strike="noStrike" cap="none" dirty="0">
                          <a:solidFill>
                            <a:srgbClr val="000000"/>
                          </a:solidFill>
                          <a:effectLst/>
                          <a:latin typeface="Arial Narrow" panose="020B0606020202030204" pitchFamily="34" charset="0"/>
                          <a:ea typeface="+mn-ea"/>
                          <a:cs typeface="+mn-cs"/>
                          <a:sym typeface="Arial"/>
                        </a:rPr>
                        <a:t>15 276</a:t>
                      </a:r>
                      <a:endParaRPr lang="ru-KZ" sz="900" b="1" i="0" u="none" strike="noStrike" cap="none" dirty="0">
                        <a:solidFill>
                          <a:srgbClr val="000000"/>
                        </a:solidFill>
                        <a:effectLst/>
                        <a:latin typeface="Arial Narrow" panose="020B0606020202030204" pitchFamily="34" charset="0"/>
                        <a:ea typeface="+mn-ea"/>
                        <a:cs typeface="+mn-cs"/>
                        <a:sym typeface="Arial"/>
                      </a:endParaRPr>
                    </a:p>
                  </a:txBody>
                  <a:tcPr marL="9525" marR="9525" marT="0"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50000"/>
                        <a:alpha val="20000"/>
                      </a:schemeClr>
                    </a:solidFill>
                  </a:tcPr>
                </a:tc>
                <a:tc>
                  <a:txBody>
                    <a:bodyPr/>
                    <a:lstStyle/>
                    <a:p>
                      <a:pPr algn="ctr" rtl="0" fontAlgn="ctr"/>
                      <a:r>
                        <a:rPr lang="ru-RU" sz="900" b="1" i="0" u="none" strike="noStrike">
                          <a:solidFill>
                            <a:srgbClr val="000000"/>
                          </a:solidFill>
                          <a:effectLst/>
                          <a:latin typeface="Arial Narrow" panose="020B0606020202030204" pitchFamily="34" charset="0"/>
                        </a:rPr>
                        <a:t>12 270</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3">
                        <a:lumMod val="50000"/>
                        <a:alpha val="20000"/>
                      </a:schemeClr>
                    </a:solidFill>
                  </a:tcPr>
                </a:tc>
                <a:tc>
                  <a:txBody>
                    <a:bodyPr/>
                    <a:lstStyle/>
                    <a:p>
                      <a:pPr algn="ctr" rtl="0" fontAlgn="ctr"/>
                      <a:r>
                        <a:rPr lang="ru-RU" sz="900" b="1" i="0" u="none" strike="noStrike">
                          <a:solidFill>
                            <a:srgbClr val="000000"/>
                          </a:solidFill>
                          <a:effectLst/>
                          <a:latin typeface="Arial Narrow" panose="020B0606020202030204" pitchFamily="34" charset="0"/>
                        </a:rPr>
                        <a:t>16 213</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3">
                        <a:lumMod val="50000"/>
                        <a:alpha val="20000"/>
                      </a:schemeClr>
                    </a:solidFill>
                  </a:tcPr>
                </a:tc>
                <a:tc>
                  <a:txBody>
                    <a:bodyPr/>
                    <a:lstStyle/>
                    <a:p>
                      <a:pPr algn="ctr" rtl="0" fontAlgn="ctr"/>
                      <a:r>
                        <a:rPr lang="ru-RU" sz="900" b="1" i="0" u="none" strike="noStrike" dirty="0">
                          <a:solidFill>
                            <a:srgbClr val="000000"/>
                          </a:solidFill>
                          <a:effectLst/>
                          <a:latin typeface="Arial Narrow" panose="020B0606020202030204" pitchFamily="34" charset="0"/>
                        </a:rPr>
                        <a:t>22 241</a:t>
                      </a:r>
                    </a:p>
                  </a:txBody>
                  <a:tcPr marL="9525" marR="9525" marT="9525" marB="0" anchor="ctr">
                    <a:lnL w="6350" cap="flat" cmpd="sng" algn="ctr">
                      <a:solidFill>
                        <a:schemeClr val="tx1"/>
                      </a:solidFill>
                      <a:prstDash val="sysDot"/>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3">
                        <a:lumMod val="50000"/>
                        <a:alpha val="20000"/>
                      </a:schemeClr>
                    </a:solidFill>
                  </a:tcPr>
                </a:tc>
                <a:extLst>
                  <a:ext uri="{0D108BD9-81ED-4DB2-BD59-A6C34878D82A}">
                    <a16:rowId xmlns:a16="http://schemas.microsoft.com/office/drawing/2014/main" val="1602871338"/>
                  </a:ext>
                </a:extLst>
              </a:tr>
              <a:tr h="148474">
                <a:tc>
                  <a:txBody>
                    <a:bodyPr/>
                    <a:lstStyle/>
                    <a:p>
                      <a:pPr marL="72000" algn="l" fontAlgn="b"/>
                      <a:r>
                        <a:rPr lang="ru-RU" sz="800" b="0" i="0" u="none" strike="noStrike" cap="none" dirty="0">
                          <a:solidFill>
                            <a:srgbClr val="000000"/>
                          </a:solidFill>
                          <a:effectLst/>
                          <a:latin typeface="Arial Narrow" panose="020B0606020202030204" pitchFamily="34" charset="0"/>
                          <a:ea typeface="+mn-ea"/>
                          <a:cs typeface="+mn-cs"/>
                          <a:sym typeface="Arial"/>
                        </a:rPr>
                        <a:t>БАСШЫЛАР ЖӘНЕ МЕМЛЕКЕТТІК ҚЫЗМЕТШІЛЕР</a:t>
                      </a:r>
                    </a:p>
                  </a:txBody>
                  <a:tcPr marL="9525" marR="9525" marT="0" marB="0" anchor="ctr">
                    <a:lnL w="76200" cap="flat" cmpd="sng" algn="ctr">
                      <a:noFill/>
                      <a:prstDash val="solid"/>
                      <a:round/>
                      <a:headEnd type="none" w="med" len="med"/>
                      <a:tailEnd type="none" w="med" len="med"/>
                    </a:lnL>
                    <a:lnR w="6350" cap="flat" cmpd="sng" algn="ctr">
                      <a:solidFill>
                        <a:schemeClr val="tx1"/>
                      </a:solidFill>
                      <a:prstDash val="sysDot"/>
                      <a:round/>
                      <a:headEnd type="none" w="med" len="med"/>
                      <a:tailEnd type="none" w="med" len="med"/>
                    </a:lnR>
                    <a:lnT w="12700" cap="flat" cmpd="sng" algn="ctr">
                      <a:solidFill>
                        <a:schemeClr val="tx1"/>
                      </a:solidFill>
                      <a:prstDash val="solid"/>
                      <a:round/>
                      <a:headEnd type="none" w="med" len="med"/>
                      <a:tailEnd type="none" w="med" len="med"/>
                    </a:lnT>
                    <a:lnB w="6350" cap="flat" cmpd="sng" algn="ctr">
                      <a:solidFill>
                        <a:schemeClr val="tx1"/>
                      </a:solidFill>
                      <a:prstDash val="sysDot"/>
                      <a:round/>
                      <a:headEnd type="none" w="med" len="med"/>
                      <a:tailEnd type="none" w="med" len="med"/>
                    </a:lnB>
                    <a:noFill/>
                  </a:tcPr>
                </a:tc>
                <a:tc>
                  <a:txBody>
                    <a:bodyPr/>
                    <a:lstStyle/>
                    <a:p>
                      <a:pPr algn="ctr" fontAlgn="ctr"/>
                      <a:r>
                        <a:rPr lang="ru-RU" sz="800" b="0" i="0" u="none" strike="noStrike">
                          <a:solidFill>
                            <a:srgbClr val="000000"/>
                          </a:solidFill>
                          <a:effectLst/>
                          <a:latin typeface="Arial Narrow" panose="020B0606020202030204" pitchFamily="34" charset="0"/>
                        </a:rPr>
                        <a:t>330</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12700" cap="flat" cmpd="sng" algn="ctr">
                      <a:solidFill>
                        <a:schemeClr val="tx1"/>
                      </a:solidFill>
                      <a:prstDash val="solid"/>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ru-RU" sz="800" b="0" i="0" u="none" strike="noStrike">
                          <a:solidFill>
                            <a:srgbClr val="000000"/>
                          </a:solidFill>
                          <a:effectLst/>
                          <a:latin typeface="Arial Narrow" panose="020B0606020202030204" pitchFamily="34" charset="0"/>
                        </a:rPr>
                        <a:t>396</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12700" cap="flat" cmpd="sng" algn="ctr">
                      <a:solidFill>
                        <a:schemeClr val="tx1"/>
                      </a:solidFill>
                      <a:prstDash val="solid"/>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ru-RU" sz="800" b="0" i="0" u="none" strike="noStrike">
                          <a:solidFill>
                            <a:srgbClr val="000000"/>
                          </a:solidFill>
                          <a:effectLst/>
                          <a:latin typeface="Arial Narrow" panose="020B0606020202030204" pitchFamily="34" charset="0"/>
                        </a:rPr>
                        <a:t>477</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12700" cap="flat" cmpd="sng" algn="ctr">
                      <a:solidFill>
                        <a:schemeClr val="tx1"/>
                      </a:solidFill>
                      <a:prstDash val="solid"/>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ru-RU" sz="800" b="0" i="0" u="none" strike="noStrike">
                          <a:solidFill>
                            <a:srgbClr val="000000"/>
                          </a:solidFill>
                          <a:effectLst/>
                          <a:latin typeface="Arial Narrow" panose="020B0606020202030204" pitchFamily="34" charset="0"/>
                        </a:rPr>
                        <a:t>735</a:t>
                      </a:r>
                    </a:p>
                  </a:txBody>
                  <a:tcPr marL="9525" marR="9525" marT="9525" marB="0" anchor="ctr">
                    <a:lnL w="6350" cap="flat" cmpd="sng" algn="ctr">
                      <a:solidFill>
                        <a:schemeClr val="tx1"/>
                      </a:solidFill>
                      <a:prstDash val="sysDot"/>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052355308"/>
                  </a:ext>
                </a:extLst>
              </a:tr>
              <a:tr h="148474">
                <a:tc>
                  <a:txBody>
                    <a:bodyPr/>
                    <a:lstStyle/>
                    <a:p>
                      <a:pPr marL="72000" algn="l" fontAlgn="b"/>
                      <a:r>
                        <a:rPr lang="ru-RU" sz="800" b="0" i="0" u="none" strike="noStrike" cap="none" dirty="0">
                          <a:solidFill>
                            <a:srgbClr val="000000"/>
                          </a:solidFill>
                          <a:effectLst/>
                          <a:latin typeface="Arial Narrow" panose="020B0606020202030204" pitchFamily="34" charset="0"/>
                          <a:ea typeface="+mn-ea"/>
                          <a:cs typeface="+mn-cs"/>
                          <a:sym typeface="Arial"/>
                        </a:rPr>
                        <a:t>КӘСІБИ МАМАНДАР</a:t>
                      </a:r>
                    </a:p>
                  </a:txBody>
                  <a:tcPr marL="9525" marR="9525" marT="0" marB="0" anchor="ctr">
                    <a:lnL w="76200" cap="flat" cmpd="sng" algn="ctr">
                      <a:noFill/>
                      <a:prstDash val="solid"/>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solidFill>
                      <a:schemeClr val="accent3">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2 145</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2 055</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solidFill>
                      <a:schemeClr val="accent3">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1 668</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solidFill>
                      <a:schemeClr val="accent3">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2 759</a:t>
                      </a:r>
                    </a:p>
                  </a:txBody>
                  <a:tcPr marL="9525" marR="9525" marT="9525" marB="0" anchor="ctr">
                    <a:lnL w="6350" cap="flat" cmpd="sng" algn="ctr">
                      <a:solidFill>
                        <a:schemeClr val="tx1"/>
                      </a:solidFill>
                      <a:prstDash val="sysDot"/>
                      <a:round/>
                      <a:headEnd type="none" w="med" len="med"/>
                      <a:tailEnd type="none" w="med" len="med"/>
                    </a:lnL>
                    <a:lnR w="12700" cap="flat" cmpd="sng" algn="ctr">
                      <a:noFill/>
                      <a:prstDash val="solid"/>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solidFill>
                      <a:schemeClr val="accent3">
                        <a:lumMod val="50000"/>
                        <a:alpha val="20000"/>
                      </a:schemeClr>
                    </a:solidFill>
                  </a:tcPr>
                </a:tc>
                <a:extLst>
                  <a:ext uri="{0D108BD9-81ED-4DB2-BD59-A6C34878D82A}">
                    <a16:rowId xmlns:a16="http://schemas.microsoft.com/office/drawing/2014/main" val="4077338817"/>
                  </a:ext>
                </a:extLst>
              </a:tr>
              <a:tr h="148474">
                <a:tc>
                  <a:txBody>
                    <a:bodyPr/>
                    <a:lstStyle/>
                    <a:p>
                      <a:pPr marL="72000" algn="l" fontAlgn="b"/>
                      <a:r>
                        <a:rPr lang="ru-RU" sz="800" b="0" i="0" u="none" strike="noStrike" cap="none" dirty="0">
                          <a:solidFill>
                            <a:srgbClr val="000000"/>
                          </a:solidFill>
                          <a:effectLst/>
                          <a:latin typeface="Arial Narrow" panose="020B0606020202030204" pitchFamily="34" charset="0"/>
                          <a:ea typeface="+mn-ea"/>
                          <a:cs typeface="+mn-cs"/>
                          <a:sym typeface="Arial"/>
                        </a:rPr>
                        <a:t>ТЕХНИК МАМАНДАР ЖӘНЕ БАСҚА ДА КӘСІБИ КӨМЕКШІ ПЕРСОНАЛ</a:t>
                      </a:r>
                    </a:p>
                  </a:txBody>
                  <a:tcPr marL="9525" marR="9525" marT="0" marB="0" anchor="ctr">
                    <a:lnL w="76200" cap="flat" cmpd="sng" algn="ctr">
                      <a:noFill/>
                      <a:prstDash val="solid"/>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noFill/>
                  </a:tcPr>
                </a:tc>
                <a:tc>
                  <a:txBody>
                    <a:bodyPr/>
                    <a:lstStyle/>
                    <a:p>
                      <a:pPr algn="ctr" fontAlgn="ctr"/>
                      <a:r>
                        <a:rPr lang="ru-RU" sz="800" b="0" i="0" u="none" strike="noStrike">
                          <a:solidFill>
                            <a:srgbClr val="000000"/>
                          </a:solidFill>
                          <a:effectLst/>
                          <a:latin typeface="Arial Narrow" panose="020B0606020202030204" pitchFamily="34" charset="0"/>
                        </a:rPr>
                        <a:t>1 222</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ru-RU" sz="800" b="0" i="0" u="none" strike="noStrike">
                          <a:solidFill>
                            <a:srgbClr val="000000"/>
                          </a:solidFill>
                          <a:effectLst/>
                          <a:latin typeface="Arial Narrow" panose="020B0606020202030204" pitchFamily="34" charset="0"/>
                        </a:rPr>
                        <a:t>1 218</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ru-RU" sz="800" b="0" i="0" u="none" strike="noStrike">
                          <a:solidFill>
                            <a:srgbClr val="000000"/>
                          </a:solidFill>
                          <a:effectLst/>
                          <a:latin typeface="Arial Narrow" panose="020B0606020202030204" pitchFamily="34" charset="0"/>
                        </a:rPr>
                        <a:t>967</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ru-RU" sz="800" b="0" i="0" u="none" strike="noStrike">
                          <a:solidFill>
                            <a:srgbClr val="000000"/>
                          </a:solidFill>
                          <a:effectLst/>
                          <a:latin typeface="Arial Narrow" panose="020B0606020202030204" pitchFamily="34" charset="0"/>
                        </a:rPr>
                        <a:t>1 267</a:t>
                      </a:r>
                    </a:p>
                  </a:txBody>
                  <a:tcPr marL="9525" marR="9525" marT="9525" marB="0" anchor="ctr">
                    <a:lnL w="6350" cap="flat" cmpd="sng" algn="ctr">
                      <a:solidFill>
                        <a:schemeClr val="tx1"/>
                      </a:solidFill>
                      <a:prstDash val="sysDot"/>
                      <a:round/>
                      <a:headEnd type="none" w="med" len="med"/>
                      <a:tailEnd type="none" w="med" len="med"/>
                    </a:lnL>
                    <a:lnR w="12700" cap="flat" cmpd="sng" algn="ctr">
                      <a:noFill/>
                      <a:prstDash val="solid"/>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500228116"/>
                  </a:ext>
                </a:extLst>
              </a:tr>
              <a:tr h="148474">
                <a:tc>
                  <a:txBody>
                    <a:bodyPr/>
                    <a:lstStyle/>
                    <a:p>
                      <a:pPr marL="72000" algn="l" fontAlgn="b"/>
                      <a:r>
                        <a:rPr lang="ru-RU" sz="800" b="0" i="0" u="none" strike="noStrike" cap="none" dirty="0">
                          <a:solidFill>
                            <a:srgbClr val="000000"/>
                          </a:solidFill>
                          <a:effectLst/>
                          <a:latin typeface="Arial Narrow" panose="020B0606020202030204" pitchFamily="34" charset="0"/>
                          <a:ea typeface="+mn-ea"/>
                          <a:cs typeface="+mn-cs"/>
                          <a:sym typeface="Arial"/>
                        </a:rPr>
                        <a:t>ӘКІМШІЛЕНДІРУ САЛАСЫНДАҒЫ ҚЫЗМЕТШІЛЕР</a:t>
                      </a:r>
                    </a:p>
                  </a:txBody>
                  <a:tcPr marL="9525" marR="9525" marT="0" marB="0" anchor="ctr">
                    <a:lnL w="76200" cap="flat" cmpd="sng" algn="ctr">
                      <a:noFill/>
                      <a:prstDash val="solid"/>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solidFill>
                      <a:schemeClr val="accent3">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600</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506</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solidFill>
                      <a:schemeClr val="accent3">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425</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solidFill>
                      <a:schemeClr val="accent3">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1 293</a:t>
                      </a:r>
                    </a:p>
                  </a:txBody>
                  <a:tcPr marL="9525" marR="9525" marT="9525" marB="0" anchor="ctr">
                    <a:lnL w="6350" cap="flat" cmpd="sng" algn="ctr">
                      <a:solidFill>
                        <a:schemeClr val="tx1"/>
                      </a:solidFill>
                      <a:prstDash val="sysDot"/>
                      <a:round/>
                      <a:headEnd type="none" w="med" len="med"/>
                      <a:tailEnd type="none" w="med" len="med"/>
                    </a:lnL>
                    <a:lnR w="12700" cap="flat" cmpd="sng" algn="ctr">
                      <a:noFill/>
                      <a:prstDash val="solid"/>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solidFill>
                      <a:schemeClr val="accent3">
                        <a:lumMod val="50000"/>
                        <a:alpha val="20000"/>
                      </a:schemeClr>
                    </a:solidFill>
                  </a:tcPr>
                </a:tc>
                <a:extLst>
                  <a:ext uri="{0D108BD9-81ED-4DB2-BD59-A6C34878D82A}">
                    <a16:rowId xmlns:a16="http://schemas.microsoft.com/office/drawing/2014/main" val="1221627480"/>
                  </a:ext>
                </a:extLst>
              </a:tr>
              <a:tr h="148474">
                <a:tc>
                  <a:txBody>
                    <a:bodyPr/>
                    <a:lstStyle/>
                    <a:p>
                      <a:pPr marL="72000" algn="l" fontAlgn="b"/>
                      <a:r>
                        <a:rPr lang="ru-RU" sz="800" b="0" i="0" u="none" strike="noStrike" cap="none" dirty="0">
                          <a:solidFill>
                            <a:srgbClr val="000000"/>
                          </a:solidFill>
                          <a:effectLst/>
                          <a:latin typeface="Arial Narrow" panose="020B0606020202030204" pitchFamily="34" charset="0"/>
                          <a:ea typeface="+mn-ea"/>
                          <a:cs typeface="+mn-cs"/>
                          <a:sym typeface="Arial"/>
                        </a:rPr>
                        <a:t>ҚЫЗМЕТ КӨРСЕТУ ЖӘНЕ САУДА САЛАСЫНЫҢ ЖҰМЫСКЕРЛЕРІ</a:t>
                      </a:r>
                    </a:p>
                  </a:txBody>
                  <a:tcPr marL="9525" marR="9525" marT="0" marB="0" anchor="ctr">
                    <a:lnL w="76200" cap="flat" cmpd="sng" algn="ctr">
                      <a:noFill/>
                      <a:prstDash val="solid"/>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noFill/>
                  </a:tcPr>
                </a:tc>
                <a:tc>
                  <a:txBody>
                    <a:bodyPr/>
                    <a:lstStyle/>
                    <a:p>
                      <a:pPr algn="ctr" fontAlgn="ctr"/>
                      <a:r>
                        <a:rPr lang="ru-RU" sz="800" b="0" i="0" u="none" strike="noStrike">
                          <a:solidFill>
                            <a:srgbClr val="000000"/>
                          </a:solidFill>
                          <a:effectLst/>
                          <a:latin typeface="Arial Narrow" panose="020B0606020202030204" pitchFamily="34" charset="0"/>
                        </a:rPr>
                        <a:t>1 001</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ru-RU" sz="800" b="0" i="0" u="none" strike="noStrike">
                          <a:solidFill>
                            <a:srgbClr val="000000"/>
                          </a:solidFill>
                          <a:effectLst/>
                          <a:latin typeface="Arial Narrow" panose="020B0606020202030204" pitchFamily="34" charset="0"/>
                        </a:rPr>
                        <a:t>868</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ru-RU" sz="800" b="0" i="0" u="none" strike="noStrike">
                          <a:solidFill>
                            <a:srgbClr val="000000"/>
                          </a:solidFill>
                          <a:effectLst/>
                          <a:latin typeface="Arial Narrow" panose="020B0606020202030204" pitchFamily="34" charset="0"/>
                        </a:rPr>
                        <a:t>914</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ru-RU" sz="800" b="0" i="0" u="none" strike="noStrike">
                          <a:solidFill>
                            <a:srgbClr val="000000"/>
                          </a:solidFill>
                          <a:effectLst/>
                          <a:latin typeface="Arial Narrow" panose="020B0606020202030204" pitchFamily="34" charset="0"/>
                        </a:rPr>
                        <a:t>1 000</a:t>
                      </a:r>
                    </a:p>
                  </a:txBody>
                  <a:tcPr marL="9525" marR="9525" marT="9525" marB="0" anchor="ctr">
                    <a:lnL w="6350" cap="flat" cmpd="sng" algn="ctr">
                      <a:solidFill>
                        <a:schemeClr val="tx1"/>
                      </a:solidFill>
                      <a:prstDash val="sysDot"/>
                      <a:round/>
                      <a:headEnd type="none" w="med" len="med"/>
                      <a:tailEnd type="none" w="med" len="med"/>
                    </a:lnL>
                    <a:lnR w="12700" cap="flat" cmpd="sng" algn="ctr">
                      <a:noFill/>
                      <a:prstDash val="solid"/>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182707914"/>
                  </a:ext>
                </a:extLst>
              </a:tr>
              <a:tr h="148474">
                <a:tc>
                  <a:txBody>
                    <a:bodyPr/>
                    <a:lstStyle/>
                    <a:p>
                      <a:pPr marL="72000" algn="l" fontAlgn="b"/>
                      <a:r>
                        <a:rPr lang="ru-RU" sz="800" b="0" i="0" u="none" strike="noStrike" cap="none" dirty="0">
                          <a:solidFill>
                            <a:srgbClr val="000000"/>
                          </a:solidFill>
                          <a:effectLst/>
                          <a:latin typeface="Arial Narrow" panose="020B0606020202030204" pitchFamily="34" charset="0"/>
                          <a:ea typeface="+mn-ea"/>
                          <a:cs typeface="+mn-cs"/>
                          <a:sym typeface="Arial"/>
                        </a:rPr>
                        <a:t>ФЕРМЕР Ж/Е АУЫЛ/ОРМАН, БАЛЫҚ ШАРУА-ЫҢ Ж/Е БАЛЫҚ АУЛАУ ЖҰМЫС-РЫ</a:t>
                      </a:r>
                    </a:p>
                  </a:txBody>
                  <a:tcPr marL="9525" marR="9525" marT="0" marB="0" anchor="ctr">
                    <a:lnL w="76200" cap="flat" cmpd="sng" algn="ctr">
                      <a:noFill/>
                      <a:prstDash val="solid"/>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solidFill>
                      <a:schemeClr val="accent3">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315</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249</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solidFill>
                      <a:schemeClr val="accent3">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331</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solidFill>
                      <a:schemeClr val="accent3">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191</a:t>
                      </a:r>
                    </a:p>
                  </a:txBody>
                  <a:tcPr marL="9525" marR="9525" marT="9525" marB="0" anchor="ctr">
                    <a:lnL w="6350" cap="flat" cmpd="sng" algn="ctr">
                      <a:solidFill>
                        <a:schemeClr val="tx1"/>
                      </a:solidFill>
                      <a:prstDash val="sysDot"/>
                      <a:round/>
                      <a:headEnd type="none" w="med" len="med"/>
                      <a:tailEnd type="none" w="med" len="med"/>
                    </a:lnL>
                    <a:lnR w="12700" cap="flat" cmpd="sng" algn="ctr">
                      <a:noFill/>
                      <a:prstDash val="solid"/>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solidFill>
                      <a:schemeClr val="accent3">
                        <a:lumMod val="50000"/>
                        <a:alpha val="20000"/>
                      </a:schemeClr>
                    </a:solidFill>
                  </a:tcPr>
                </a:tc>
                <a:extLst>
                  <a:ext uri="{0D108BD9-81ED-4DB2-BD59-A6C34878D82A}">
                    <a16:rowId xmlns:a16="http://schemas.microsoft.com/office/drawing/2014/main" val="3434696259"/>
                  </a:ext>
                </a:extLst>
              </a:tr>
              <a:tr h="148474">
                <a:tc>
                  <a:txBody>
                    <a:bodyPr/>
                    <a:lstStyle/>
                    <a:p>
                      <a:pPr marL="72000" algn="l" fontAlgn="b"/>
                      <a:r>
                        <a:rPr lang="ru-RU" sz="800" b="0" i="0" u="none" strike="noStrike" cap="none" dirty="0">
                          <a:solidFill>
                            <a:srgbClr val="000000"/>
                          </a:solidFill>
                          <a:effectLst/>
                          <a:latin typeface="Arial Narrow" panose="020B0606020202030204" pitchFamily="34" charset="0"/>
                          <a:ea typeface="+mn-ea"/>
                          <a:cs typeface="+mn-cs"/>
                          <a:sym typeface="Arial"/>
                        </a:rPr>
                        <a:t>ӨНЕРКӘСІП, ҚҰРЫЛЫС, КӨЛІК Ж/Е БАСҚА ТЕКТЕС ЖҰМЫСШЫЛАРЫ</a:t>
                      </a:r>
                    </a:p>
                  </a:txBody>
                  <a:tcPr marL="9525" marR="9525" marT="0" marB="0" anchor="ctr">
                    <a:lnL w="76200" cap="flat" cmpd="sng" algn="ctr">
                      <a:noFill/>
                      <a:prstDash val="solid"/>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noFill/>
                  </a:tcPr>
                </a:tc>
                <a:tc>
                  <a:txBody>
                    <a:bodyPr/>
                    <a:lstStyle/>
                    <a:p>
                      <a:pPr algn="ctr" fontAlgn="ctr"/>
                      <a:r>
                        <a:rPr lang="ru-RU" sz="800" b="0" i="0" u="none" strike="noStrike">
                          <a:solidFill>
                            <a:srgbClr val="000000"/>
                          </a:solidFill>
                          <a:effectLst/>
                          <a:latin typeface="Arial Narrow" panose="020B0606020202030204" pitchFamily="34" charset="0"/>
                        </a:rPr>
                        <a:t>798</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ru-RU" sz="800" b="0" i="0" u="none" strike="noStrike">
                          <a:solidFill>
                            <a:srgbClr val="000000"/>
                          </a:solidFill>
                          <a:effectLst/>
                          <a:latin typeface="Arial Narrow" panose="020B0606020202030204" pitchFamily="34" charset="0"/>
                        </a:rPr>
                        <a:t>852</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ru-RU" sz="800" b="0" i="0" u="none" strike="noStrike">
                          <a:solidFill>
                            <a:srgbClr val="000000"/>
                          </a:solidFill>
                          <a:effectLst/>
                          <a:latin typeface="Arial Narrow" panose="020B0606020202030204" pitchFamily="34" charset="0"/>
                        </a:rPr>
                        <a:t>1 015</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ru-RU" sz="800" b="0" i="0" u="none" strike="noStrike">
                          <a:solidFill>
                            <a:srgbClr val="000000"/>
                          </a:solidFill>
                          <a:effectLst/>
                          <a:latin typeface="Arial Narrow" panose="020B0606020202030204" pitchFamily="34" charset="0"/>
                        </a:rPr>
                        <a:t>1 204</a:t>
                      </a:r>
                    </a:p>
                  </a:txBody>
                  <a:tcPr marL="9525" marR="9525" marT="9525" marB="0" anchor="ctr">
                    <a:lnL w="6350" cap="flat" cmpd="sng" algn="ctr">
                      <a:solidFill>
                        <a:schemeClr val="tx1"/>
                      </a:solidFill>
                      <a:prstDash val="sysDot"/>
                      <a:round/>
                      <a:headEnd type="none" w="med" len="med"/>
                      <a:tailEnd type="none" w="med" len="med"/>
                    </a:lnL>
                    <a:lnR w="12700" cap="flat" cmpd="sng" algn="ctr">
                      <a:noFill/>
                      <a:prstDash val="solid"/>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033135677"/>
                  </a:ext>
                </a:extLst>
              </a:tr>
              <a:tr h="148474">
                <a:tc>
                  <a:txBody>
                    <a:bodyPr/>
                    <a:lstStyle/>
                    <a:p>
                      <a:pPr marL="72000" algn="l" fontAlgn="b"/>
                      <a:r>
                        <a:rPr lang="ru-RU" sz="800" b="0" i="0" u="none" strike="noStrike" cap="none" dirty="0">
                          <a:solidFill>
                            <a:srgbClr val="000000"/>
                          </a:solidFill>
                          <a:effectLst/>
                          <a:latin typeface="Arial Narrow" panose="020B0606020202030204" pitchFamily="34" charset="0"/>
                          <a:ea typeface="+mn-ea"/>
                          <a:cs typeface="+mn-cs"/>
                          <a:sym typeface="Arial"/>
                        </a:rPr>
                        <a:t>ӨНДІРІСТІК ЖАБДЫҚ ОПЕРАТОРЛАРЫ, ҚҰРАСТЫРУШЫЛАРЫ Ж/Е ЖҮРГІЗУШІЛЕРІ</a:t>
                      </a:r>
                    </a:p>
                  </a:txBody>
                  <a:tcPr marL="9525" marR="9525" marT="0" marB="0" anchor="ctr">
                    <a:lnL w="76200" cap="flat" cmpd="sng" algn="ctr">
                      <a:noFill/>
                      <a:prstDash val="solid"/>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solidFill>
                      <a:schemeClr val="accent3">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615</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604</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solidFill>
                      <a:schemeClr val="accent3">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641</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solidFill>
                      <a:schemeClr val="accent3">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630</a:t>
                      </a:r>
                    </a:p>
                  </a:txBody>
                  <a:tcPr marL="9525" marR="9525" marT="9525" marB="0" anchor="ctr">
                    <a:lnL w="6350" cap="flat" cmpd="sng" algn="ctr">
                      <a:solidFill>
                        <a:schemeClr val="tx1"/>
                      </a:solidFill>
                      <a:prstDash val="sysDot"/>
                      <a:round/>
                      <a:headEnd type="none" w="med" len="med"/>
                      <a:tailEnd type="none" w="med" len="med"/>
                    </a:lnL>
                    <a:lnR w="12700" cap="flat" cmpd="sng" algn="ctr">
                      <a:noFill/>
                      <a:prstDash val="solid"/>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solidFill>
                      <a:schemeClr val="accent3">
                        <a:lumMod val="50000"/>
                        <a:alpha val="20000"/>
                      </a:schemeClr>
                    </a:solidFill>
                  </a:tcPr>
                </a:tc>
                <a:extLst>
                  <a:ext uri="{0D108BD9-81ED-4DB2-BD59-A6C34878D82A}">
                    <a16:rowId xmlns:a16="http://schemas.microsoft.com/office/drawing/2014/main" val="3877348172"/>
                  </a:ext>
                </a:extLst>
              </a:tr>
              <a:tr h="148474">
                <a:tc>
                  <a:txBody>
                    <a:bodyPr/>
                    <a:lstStyle/>
                    <a:p>
                      <a:pPr marL="72000" algn="l" fontAlgn="b"/>
                      <a:r>
                        <a:rPr lang="ru-RU" sz="800" b="0" i="0" u="none" strike="noStrike" cap="none" dirty="0">
                          <a:solidFill>
                            <a:srgbClr val="000000"/>
                          </a:solidFill>
                          <a:effectLst/>
                          <a:latin typeface="Arial Narrow" panose="020B0606020202030204" pitchFamily="34" charset="0"/>
                          <a:ea typeface="+mn-ea"/>
                          <a:cs typeface="+mn-cs"/>
                          <a:sym typeface="Arial"/>
                        </a:rPr>
                        <a:t>БІЛІКТІЛІГІ ЖОҚ ЖҰМЫСШЫЛАР</a:t>
                      </a:r>
                    </a:p>
                  </a:txBody>
                  <a:tcPr marL="9525" marR="9525" marT="0" marB="0" anchor="ctr">
                    <a:lnL w="76200" cap="flat" cmpd="sng" algn="ctr">
                      <a:noFill/>
                      <a:prstDash val="solid"/>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noFill/>
                  </a:tcPr>
                </a:tc>
                <a:tc>
                  <a:txBody>
                    <a:bodyPr/>
                    <a:lstStyle/>
                    <a:p>
                      <a:pPr algn="ctr" fontAlgn="ctr"/>
                      <a:r>
                        <a:rPr lang="ru-RU" sz="800" b="0" i="0" u="none" strike="noStrike" dirty="0">
                          <a:solidFill>
                            <a:srgbClr val="000000"/>
                          </a:solidFill>
                          <a:effectLst/>
                          <a:latin typeface="Arial Narrow" panose="020B0606020202030204" pitchFamily="34" charset="0"/>
                        </a:rPr>
                        <a:t>8 250</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ru-RU" sz="800" b="0" i="0" u="none" strike="noStrike">
                          <a:solidFill>
                            <a:srgbClr val="000000"/>
                          </a:solidFill>
                          <a:effectLst/>
                          <a:latin typeface="Arial Narrow" panose="020B0606020202030204" pitchFamily="34" charset="0"/>
                        </a:rPr>
                        <a:t>5 522</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ru-RU" sz="800" b="0" i="0" u="none" strike="noStrike">
                          <a:solidFill>
                            <a:srgbClr val="000000"/>
                          </a:solidFill>
                          <a:effectLst/>
                          <a:latin typeface="Arial Narrow" panose="020B0606020202030204" pitchFamily="34" charset="0"/>
                        </a:rPr>
                        <a:t>9 775</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ru-RU" sz="800" b="0" i="0" u="none" strike="noStrike" dirty="0">
                          <a:solidFill>
                            <a:srgbClr val="000000"/>
                          </a:solidFill>
                          <a:effectLst/>
                          <a:latin typeface="Arial Narrow" panose="020B0606020202030204" pitchFamily="34" charset="0"/>
                        </a:rPr>
                        <a:t>13 162</a:t>
                      </a:r>
                    </a:p>
                  </a:txBody>
                  <a:tcPr marL="9525" marR="9525" marT="9525" marB="0" anchor="ctr">
                    <a:lnL w="6350" cap="flat" cmpd="sng" algn="ctr">
                      <a:solidFill>
                        <a:schemeClr val="tx1"/>
                      </a:solidFill>
                      <a:prstDash val="sysDot"/>
                      <a:round/>
                      <a:headEnd type="none" w="med" len="med"/>
                      <a:tailEnd type="none" w="med" len="med"/>
                    </a:lnL>
                    <a:lnR w="12700" cap="flat" cmpd="sng" algn="ctr">
                      <a:noFill/>
                      <a:prstDash val="solid"/>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605250712"/>
                  </a:ext>
                </a:extLst>
              </a:tr>
            </a:tbl>
          </a:graphicData>
        </a:graphic>
      </p:graphicFrame>
      <p:cxnSp>
        <p:nvCxnSpPr>
          <p:cNvPr id="27" name="Прямая соединительная линия 26">
            <a:extLst>
              <a:ext uri="{FF2B5EF4-FFF2-40B4-BE49-F238E27FC236}">
                <a16:creationId xmlns:a16="http://schemas.microsoft.com/office/drawing/2014/main" id="{480B2A30-D1CC-17C9-94C0-97FF5DA84854}"/>
              </a:ext>
            </a:extLst>
          </p:cNvPr>
          <p:cNvCxnSpPr>
            <a:cxnSpLocks/>
          </p:cNvCxnSpPr>
          <p:nvPr/>
        </p:nvCxnSpPr>
        <p:spPr>
          <a:xfrm>
            <a:off x="6661786" y="1204913"/>
            <a:ext cx="0" cy="1690687"/>
          </a:xfrm>
          <a:prstGeom prst="line">
            <a:avLst/>
          </a:prstGeom>
          <a:ln w="28575">
            <a:solidFill>
              <a:srgbClr val="007F76"/>
            </a:solidFill>
          </a:ln>
        </p:spPr>
        <p:style>
          <a:lnRef idx="1">
            <a:schemeClr val="accent1"/>
          </a:lnRef>
          <a:fillRef idx="0">
            <a:schemeClr val="accent1"/>
          </a:fillRef>
          <a:effectRef idx="0">
            <a:schemeClr val="accent1"/>
          </a:effectRef>
          <a:fontRef idx="minor">
            <a:schemeClr val="tx1"/>
          </a:fontRef>
        </p:style>
      </p:cxnSp>
      <p:cxnSp>
        <p:nvCxnSpPr>
          <p:cNvPr id="30" name="Прямая соединительная линия 29">
            <a:extLst>
              <a:ext uri="{FF2B5EF4-FFF2-40B4-BE49-F238E27FC236}">
                <a16:creationId xmlns:a16="http://schemas.microsoft.com/office/drawing/2014/main" id="{2DDD45A9-69D2-201F-3470-541F6E72F277}"/>
              </a:ext>
            </a:extLst>
          </p:cNvPr>
          <p:cNvCxnSpPr>
            <a:cxnSpLocks/>
          </p:cNvCxnSpPr>
          <p:nvPr/>
        </p:nvCxnSpPr>
        <p:spPr>
          <a:xfrm>
            <a:off x="6661786" y="3019425"/>
            <a:ext cx="0" cy="1685882"/>
          </a:xfrm>
          <a:prstGeom prst="line">
            <a:avLst/>
          </a:prstGeom>
          <a:ln w="28575">
            <a:solidFill>
              <a:schemeClr val="accent3">
                <a:lumMod val="50000"/>
              </a:schemeClr>
            </a:solidFill>
          </a:ln>
        </p:spPr>
        <p:style>
          <a:lnRef idx="1">
            <a:schemeClr val="accent1"/>
          </a:lnRef>
          <a:fillRef idx="0">
            <a:schemeClr val="accent1"/>
          </a:fillRef>
          <a:effectRef idx="0">
            <a:schemeClr val="accent1"/>
          </a:effectRef>
          <a:fontRef idx="minor">
            <a:schemeClr val="tx1"/>
          </a:fontRef>
        </p:style>
      </p:cxnSp>
      <p:cxnSp>
        <p:nvCxnSpPr>
          <p:cNvPr id="31" name="Прямая соединительная линия 30">
            <a:extLst>
              <a:ext uri="{FF2B5EF4-FFF2-40B4-BE49-F238E27FC236}">
                <a16:creationId xmlns:a16="http://schemas.microsoft.com/office/drawing/2014/main" id="{A672A320-8DA2-339A-0CD3-33144AEBC3A9}"/>
              </a:ext>
            </a:extLst>
          </p:cNvPr>
          <p:cNvCxnSpPr>
            <a:cxnSpLocks/>
          </p:cNvCxnSpPr>
          <p:nvPr/>
        </p:nvCxnSpPr>
        <p:spPr>
          <a:xfrm>
            <a:off x="6661786" y="4838700"/>
            <a:ext cx="0" cy="1661275"/>
          </a:xfrm>
          <a:prstGeom prst="line">
            <a:avLst/>
          </a:prstGeom>
          <a:ln w="28575">
            <a:solidFill>
              <a:schemeClr val="accent6">
                <a:lumMod val="50000"/>
              </a:schemeClr>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933657464"/>
      </p:ext>
    </p:extLst>
  </p:cSld>
  <p:clrMapOvr>
    <a:masterClrMapping/>
  </p:clrMapOvr>
</p:sld>
</file>

<file path=ppt/slides/slide6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Номер слайда 2">
            <a:extLst>
              <a:ext uri="{FF2B5EF4-FFF2-40B4-BE49-F238E27FC236}">
                <a16:creationId xmlns:a16="http://schemas.microsoft.com/office/drawing/2014/main" id="{0FE3E8E7-F31A-7D55-7372-1BEAD488D2B4}"/>
              </a:ext>
            </a:extLst>
          </p:cNvPr>
          <p:cNvSpPr>
            <a:spLocks noGrp="1"/>
          </p:cNvSpPr>
          <p:nvPr>
            <p:ph type="sldNum" sz="quarter" idx="12"/>
          </p:nvPr>
        </p:nvSpPr>
        <p:spPr/>
        <p:txBody>
          <a:bodyPr/>
          <a:lstStyle/>
          <a:p>
            <a:fld id="{4060C6F1-8618-4CCA-B45E-7B199C8F5830}" type="slidenum">
              <a:rPr lang="ru-RU" smtClean="0"/>
              <a:pPr/>
              <a:t>66</a:t>
            </a:fld>
            <a:r>
              <a:rPr lang="en-US" dirty="0"/>
              <a:t> </a:t>
            </a:r>
            <a:r>
              <a:rPr lang="ru-RU" dirty="0"/>
              <a:t>из 82</a:t>
            </a:r>
          </a:p>
        </p:txBody>
      </p:sp>
      <p:sp>
        <p:nvSpPr>
          <p:cNvPr id="6" name="Заголовок 3">
            <a:extLst>
              <a:ext uri="{FF2B5EF4-FFF2-40B4-BE49-F238E27FC236}">
                <a16:creationId xmlns:a16="http://schemas.microsoft.com/office/drawing/2014/main" id="{AC634985-2978-6D1D-9219-6D9F23D568B0}"/>
              </a:ext>
            </a:extLst>
          </p:cNvPr>
          <p:cNvSpPr txBox="1">
            <a:spLocks/>
          </p:cNvSpPr>
          <p:nvPr/>
        </p:nvSpPr>
        <p:spPr>
          <a:xfrm>
            <a:off x="72000" y="0"/>
            <a:ext cx="12120000" cy="859626"/>
          </a:xfrm>
          <a:prstGeom prst="rect">
            <a:avLst/>
          </a:prstGeom>
        </p:spPr>
        <p:txBody>
          <a:bodyPr anchor="ctr"/>
          <a:lstStyle>
            <a:defPPr marR="0" lvl="0" algn="l" rtl="0">
              <a:lnSpc>
                <a:spcPct val="100000"/>
              </a:lnSpc>
              <a:spcBef>
                <a:spcPts val="0"/>
              </a:spcBef>
              <a:spcAft>
                <a:spcPts val="0"/>
              </a:spcAft>
            </a:defPPr>
            <a:lvl1pPr marR="0" lvl="0" algn="l" rtl="0" eaLnBrk="1" hangingPunct="1">
              <a:lnSpc>
                <a:spcPct val="100000"/>
              </a:lnSpc>
              <a:spcBef>
                <a:spcPts val="0"/>
              </a:spcBef>
              <a:spcAft>
                <a:spcPts val="0"/>
              </a:spcAft>
              <a:buNone/>
              <a:defRPr sz="2667" b="1" i="0" u="none" strike="noStrike" cap="none">
                <a:solidFill>
                  <a:srgbClr val="007F76"/>
                </a:solidFill>
                <a:latin typeface="Arial" panose="020B0604020202020204" pitchFamily="34" charset="0"/>
                <a:ea typeface="Calibri" panose="020F0502020204030204" pitchFamily="34" charset="0"/>
                <a:cs typeface="Arial" panose="020B0604020202020204" pitchFamily="34" charset="0"/>
                <a:sym typeface="Arial"/>
              </a:defRPr>
            </a:lvl1pPr>
          </a:lstStyle>
          <a:p>
            <a:pPr defTabSz="914400"/>
            <a:r>
              <a:rPr lang="ru-RU" dirty="0"/>
              <a:t>2019-2022 </a:t>
            </a:r>
            <a:r>
              <a:rPr lang="ru-RU" dirty="0" err="1"/>
              <a:t>жылдағы</a:t>
            </a:r>
            <a:r>
              <a:rPr lang="ru-RU" dirty="0"/>
              <a:t> </a:t>
            </a:r>
            <a:r>
              <a:rPr lang="ru-RU" dirty="0" err="1"/>
              <a:t>Түркістан</a:t>
            </a:r>
            <a:r>
              <a:rPr lang="ru-RU" dirty="0"/>
              <a:t> </a:t>
            </a:r>
            <a:r>
              <a:rPr lang="ru-RU" dirty="0" err="1"/>
              <a:t>облысы</a:t>
            </a:r>
            <a:r>
              <a:rPr lang="ru-RU" dirty="0"/>
              <a:t> </a:t>
            </a:r>
            <a:r>
              <a:rPr lang="ru-RU" dirty="0" err="1"/>
              <a:t>бойынша</a:t>
            </a:r>
            <a:r>
              <a:rPr lang="ru-RU" dirty="0"/>
              <a:t> бос </a:t>
            </a:r>
            <a:r>
              <a:rPr lang="ru-RU" dirty="0" err="1"/>
              <a:t>орындарТобы</a:t>
            </a:r>
            <a:endParaRPr lang="ru-KZ" kern="0" dirty="0"/>
          </a:p>
        </p:txBody>
      </p:sp>
      <p:graphicFrame>
        <p:nvGraphicFramePr>
          <p:cNvPr id="2" name="Таблица 3">
            <a:extLst>
              <a:ext uri="{FF2B5EF4-FFF2-40B4-BE49-F238E27FC236}">
                <a16:creationId xmlns:a16="http://schemas.microsoft.com/office/drawing/2014/main" id="{8F122EDF-B80C-49B6-7013-14325365416C}"/>
              </a:ext>
            </a:extLst>
          </p:cNvPr>
          <p:cNvGraphicFramePr>
            <a:graphicFrameLocks noGrp="1"/>
          </p:cNvGraphicFramePr>
          <p:nvPr/>
        </p:nvGraphicFramePr>
        <p:xfrm>
          <a:off x="146644" y="903211"/>
          <a:ext cx="11950106" cy="5600230"/>
        </p:xfrm>
        <a:graphic>
          <a:graphicData uri="http://schemas.openxmlformats.org/drawingml/2006/table">
            <a:tbl>
              <a:tblPr firstRow="1" bandRow="1">
                <a:tableStyleId>{5C22544A-7EE6-4342-B048-85BDC9FD1C3A}</a:tableStyleId>
              </a:tblPr>
              <a:tblGrid>
                <a:gridCol w="1128923">
                  <a:extLst>
                    <a:ext uri="{9D8B030D-6E8A-4147-A177-3AD203B41FA5}">
                      <a16:colId xmlns:a16="http://schemas.microsoft.com/office/drawing/2014/main" val="1887671937"/>
                    </a:ext>
                  </a:extLst>
                </a:gridCol>
                <a:gridCol w="4386636">
                  <a:extLst>
                    <a:ext uri="{9D8B030D-6E8A-4147-A177-3AD203B41FA5}">
                      <a16:colId xmlns:a16="http://schemas.microsoft.com/office/drawing/2014/main" val="2349791940"/>
                    </a:ext>
                  </a:extLst>
                </a:gridCol>
                <a:gridCol w="989153">
                  <a:extLst>
                    <a:ext uri="{9D8B030D-6E8A-4147-A177-3AD203B41FA5}">
                      <a16:colId xmlns:a16="http://schemas.microsoft.com/office/drawing/2014/main" val="3468745330"/>
                    </a:ext>
                  </a:extLst>
                </a:gridCol>
                <a:gridCol w="1236442">
                  <a:extLst>
                    <a:ext uri="{9D8B030D-6E8A-4147-A177-3AD203B41FA5}">
                      <a16:colId xmlns:a16="http://schemas.microsoft.com/office/drawing/2014/main" val="804095016"/>
                    </a:ext>
                  </a:extLst>
                </a:gridCol>
                <a:gridCol w="757255">
                  <a:extLst>
                    <a:ext uri="{9D8B030D-6E8A-4147-A177-3AD203B41FA5}">
                      <a16:colId xmlns:a16="http://schemas.microsoft.com/office/drawing/2014/main" val="2954860215"/>
                    </a:ext>
                  </a:extLst>
                </a:gridCol>
                <a:gridCol w="757255">
                  <a:extLst>
                    <a:ext uri="{9D8B030D-6E8A-4147-A177-3AD203B41FA5}">
                      <a16:colId xmlns:a16="http://schemas.microsoft.com/office/drawing/2014/main" val="3651837902"/>
                    </a:ext>
                  </a:extLst>
                </a:gridCol>
                <a:gridCol w="757255">
                  <a:extLst>
                    <a:ext uri="{9D8B030D-6E8A-4147-A177-3AD203B41FA5}">
                      <a16:colId xmlns:a16="http://schemas.microsoft.com/office/drawing/2014/main" val="920941884"/>
                    </a:ext>
                  </a:extLst>
                </a:gridCol>
                <a:gridCol w="757255">
                  <a:extLst>
                    <a:ext uri="{9D8B030D-6E8A-4147-A177-3AD203B41FA5}">
                      <a16:colId xmlns:a16="http://schemas.microsoft.com/office/drawing/2014/main" val="1560726908"/>
                    </a:ext>
                  </a:extLst>
                </a:gridCol>
                <a:gridCol w="1179932">
                  <a:extLst>
                    <a:ext uri="{9D8B030D-6E8A-4147-A177-3AD203B41FA5}">
                      <a16:colId xmlns:a16="http://schemas.microsoft.com/office/drawing/2014/main" val="3273998533"/>
                    </a:ext>
                  </a:extLst>
                </a:gridCol>
              </a:tblGrid>
              <a:tr h="279765">
                <a:tc rowSpan="2">
                  <a:txBody>
                    <a:bodyPr/>
                    <a:lstStyle/>
                    <a:p>
                      <a:pPr algn="ctr"/>
                      <a:r>
                        <a:rPr lang="ru-RU" sz="1100" dirty="0" err="1"/>
                        <a:t>Жыл</a:t>
                      </a:r>
                      <a:endParaRPr lang="ru-KZ" sz="1100" dirty="0"/>
                    </a:p>
                  </a:txBody>
                  <a:tcPr anchor="ctr"/>
                </a:tc>
                <a:tc rowSpan="2">
                  <a:txBody>
                    <a:bodyPr/>
                    <a:lstStyle/>
                    <a:p>
                      <a:pPr algn="ctr"/>
                      <a:r>
                        <a:rPr lang="ru-RU" sz="1100" dirty="0" err="1"/>
                        <a:t>Атауы</a:t>
                      </a:r>
                      <a:endParaRPr lang="ru-KZ" sz="1100" dirty="0"/>
                    </a:p>
                  </a:txBody>
                  <a:tcPr anchor="ctr">
                    <a:lnB w="28575" cap="flat" cmpd="sng" algn="ctr">
                      <a:solidFill>
                        <a:schemeClr val="bg1"/>
                      </a:solidFill>
                      <a:prstDash val="solid"/>
                      <a:round/>
                      <a:headEnd type="none" w="med" len="med"/>
                      <a:tailEnd type="none" w="med" len="med"/>
                    </a:lnB>
                  </a:tcPr>
                </a:tc>
                <a:tc rowSpan="2">
                  <a:txBody>
                    <a:bodyPr/>
                    <a:lstStyle/>
                    <a:p>
                      <a:pPr algn="ctr"/>
                      <a:r>
                        <a:rPr lang="ru-RU" sz="1100" dirty="0"/>
                        <a:t>ҰҚЖ-2017 </a:t>
                      </a:r>
                      <a:r>
                        <a:rPr lang="ru-RU" sz="1100" dirty="0" err="1"/>
                        <a:t>коді</a:t>
                      </a:r>
                      <a:endParaRPr lang="ru-KZ" sz="1100" dirty="0"/>
                    </a:p>
                  </a:txBody>
                  <a:tcPr anchor="ctr">
                    <a:lnB w="28575" cap="flat" cmpd="sng" algn="ctr">
                      <a:solidFill>
                        <a:schemeClr val="bg1"/>
                      </a:solidFill>
                      <a:prstDash val="solid"/>
                      <a:round/>
                      <a:headEnd type="none" w="med" len="med"/>
                      <a:tailEnd type="none" w="med" len="med"/>
                    </a:lnB>
                  </a:tcPr>
                </a:tc>
                <a:tc rowSpan="2">
                  <a:txBody>
                    <a:bodyPr/>
                    <a:lstStyle/>
                    <a:p>
                      <a:pPr algn="ctr"/>
                      <a:r>
                        <a:rPr lang="ru-RU" sz="1100" dirty="0"/>
                        <a:t>Бос </a:t>
                      </a:r>
                      <a:r>
                        <a:rPr lang="ru-RU" sz="1100" dirty="0" err="1"/>
                        <a:t>орындар</a:t>
                      </a:r>
                      <a:r>
                        <a:rPr lang="ru-RU" sz="1100" dirty="0"/>
                        <a:t> саны</a:t>
                      </a:r>
                      <a:endParaRPr lang="ru-KZ" sz="1100" dirty="0"/>
                    </a:p>
                  </a:txBody>
                  <a:tcPr anchor="ctr">
                    <a:lnB w="28575" cap="flat" cmpd="sng" algn="ctr">
                      <a:solidFill>
                        <a:schemeClr val="bg1"/>
                      </a:solidFill>
                      <a:prstDash val="solid"/>
                      <a:round/>
                      <a:headEnd type="none" w="med" len="med"/>
                      <a:tailEnd type="none" w="med" len="med"/>
                    </a:lnB>
                  </a:tcPr>
                </a:tc>
                <a:tc gridSpan="4">
                  <a:txBody>
                    <a:bodyPr/>
                    <a:lstStyle/>
                    <a:p>
                      <a:pPr algn="ctr"/>
                      <a:r>
                        <a:rPr lang="ru-RU" sz="1100" dirty="0" err="1"/>
                        <a:t>соның</a:t>
                      </a:r>
                      <a:r>
                        <a:rPr lang="ru-RU" sz="1100" dirty="0"/>
                        <a:t> </a:t>
                      </a:r>
                      <a:r>
                        <a:rPr lang="ru-RU" sz="1100" dirty="0" err="1"/>
                        <a:t>ішінде</a:t>
                      </a:r>
                      <a:r>
                        <a:rPr lang="ru-RU" sz="1100" dirty="0"/>
                        <a:t> </a:t>
                      </a:r>
                      <a:r>
                        <a:rPr lang="ru-RU" sz="1100" dirty="0" err="1"/>
                        <a:t>тоқсандар</a:t>
                      </a:r>
                      <a:r>
                        <a:rPr lang="ru-RU" sz="1100" dirty="0"/>
                        <a:t> </a:t>
                      </a:r>
                      <a:r>
                        <a:rPr lang="ru-RU" sz="1100" dirty="0" err="1"/>
                        <a:t>бойынша</a:t>
                      </a:r>
                      <a:endParaRPr lang="ru-KZ" sz="1100" dirty="0"/>
                    </a:p>
                  </a:txBody>
                  <a:tcPr anchor="ctr">
                    <a:lnB w="12700" cap="flat" cmpd="sng" algn="ctr">
                      <a:solidFill>
                        <a:schemeClr val="bg1"/>
                      </a:solidFill>
                      <a:prstDash val="solid"/>
                      <a:round/>
                      <a:headEnd type="none" w="med" len="med"/>
                      <a:tailEnd type="none" w="med" len="med"/>
                    </a:lnB>
                  </a:tcPr>
                </a:tc>
                <a:tc hMerge="1">
                  <a:txBody>
                    <a:bodyPr/>
                    <a:lstStyle/>
                    <a:p>
                      <a:pPr algn="ctr"/>
                      <a:endParaRPr lang="ru-KZ" sz="1100" dirty="0"/>
                    </a:p>
                  </a:txBody>
                  <a:tcPr anchor="ctr"/>
                </a:tc>
                <a:tc hMerge="1">
                  <a:txBody>
                    <a:bodyPr/>
                    <a:lstStyle/>
                    <a:p>
                      <a:pPr algn="ctr"/>
                      <a:endParaRPr lang="ru-KZ" sz="1100" dirty="0"/>
                    </a:p>
                  </a:txBody>
                  <a:tcPr anchor="ctr"/>
                </a:tc>
                <a:tc hMerge="1">
                  <a:txBody>
                    <a:bodyPr/>
                    <a:lstStyle/>
                    <a:p>
                      <a:pPr algn="ctr"/>
                      <a:endParaRPr lang="ru-KZ" sz="1100" dirty="0"/>
                    </a:p>
                  </a:txBody>
                  <a:tcPr anchor="ctr"/>
                </a:tc>
                <a:tc rowSpan="2">
                  <a:txBody>
                    <a:bodyPr/>
                    <a:lstStyle/>
                    <a:p>
                      <a:pPr algn="ctr"/>
                      <a:r>
                        <a:rPr lang="ru-RU" sz="1100" dirty="0" err="1"/>
                        <a:t>Жалпы</a:t>
                      </a:r>
                      <a:r>
                        <a:rPr lang="ru-RU" sz="1100" dirty="0"/>
                        <a:t> </a:t>
                      </a:r>
                      <a:r>
                        <a:rPr lang="ru-RU" sz="1100" dirty="0" err="1"/>
                        <a:t>үлесі</a:t>
                      </a:r>
                      <a:r>
                        <a:rPr lang="ru-RU" sz="1100" dirty="0"/>
                        <a:t>, %</a:t>
                      </a:r>
                      <a:endParaRPr lang="ru-KZ" sz="1100" dirty="0"/>
                    </a:p>
                  </a:txBody>
                  <a:tcPr anchor="ctr">
                    <a:lnB w="28575" cap="flat" cmpd="sng" algn="ctr">
                      <a:solidFill>
                        <a:schemeClr val="bg1"/>
                      </a:solidFill>
                      <a:prstDash val="solid"/>
                      <a:round/>
                      <a:headEnd type="none" w="med" len="med"/>
                      <a:tailEnd type="none" w="med" len="med"/>
                    </a:lnB>
                  </a:tcPr>
                </a:tc>
                <a:extLst>
                  <a:ext uri="{0D108BD9-81ED-4DB2-BD59-A6C34878D82A}">
                    <a16:rowId xmlns:a16="http://schemas.microsoft.com/office/drawing/2014/main" val="3292981516"/>
                  </a:ext>
                </a:extLst>
              </a:tr>
              <a:tr h="279765">
                <a:tc vMerge="1">
                  <a:txBody>
                    <a:bodyPr/>
                    <a:lstStyle/>
                    <a:p>
                      <a:endParaRPr lang="ru-KZ"/>
                    </a:p>
                  </a:txBody>
                  <a:tcPr/>
                </a:tc>
                <a:tc vMerge="1">
                  <a:txBody>
                    <a:bodyPr/>
                    <a:lstStyle/>
                    <a:p>
                      <a:endParaRPr lang="ru-KZ"/>
                    </a:p>
                  </a:txBody>
                  <a:tcPr/>
                </a:tc>
                <a:tc vMerge="1">
                  <a:txBody>
                    <a:bodyPr/>
                    <a:lstStyle/>
                    <a:p>
                      <a:endParaRPr lang="ru-KZ"/>
                    </a:p>
                  </a:txBody>
                  <a:tcPr/>
                </a:tc>
                <a:tc vMerge="1">
                  <a:txBody>
                    <a:bodyPr/>
                    <a:lstStyle/>
                    <a:p>
                      <a:endParaRPr lang="ru-KZ"/>
                    </a:p>
                  </a:txBody>
                  <a:tcPr/>
                </a:tc>
                <a:tc>
                  <a:txBody>
                    <a:bodyPr/>
                    <a:lstStyle/>
                    <a:p>
                      <a:pPr algn="ctr"/>
                      <a:r>
                        <a:rPr lang="en-US" sz="1100" dirty="0">
                          <a:solidFill>
                            <a:schemeClr val="bg1"/>
                          </a:solidFill>
                        </a:rPr>
                        <a:t>I</a:t>
                      </a:r>
                      <a:endParaRPr lang="ru-KZ" sz="1100" dirty="0">
                        <a:solidFill>
                          <a:schemeClr val="bg1"/>
                        </a:solidFill>
                      </a:endParaRPr>
                    </a:p>
                  </a:txBody>
                  <a:tcP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28575" cap="flat" cmpd="sng" algn="ctr">
                      <a:solidFill>
                        <a:schemeClr val="bg1"/>
                      </a:solidFill>
                      <a:prstDash val="solid"/>
                      <a:round/>
                      <a:headEnd type="none" w="med" len="med"/>
                      <a:tailEnd type="none" w="med" len="med"/>
                    </a:lnB>
                    <a:solidFill>
                      <a:schemeClr val="bg2">
                        <a:alpha val="80000"/>
                      </a:schemeClr>
                    </a:solidFill>
                  </a:tcPr>
                </a:tc>
                <a:tc>
                  <a:txBody>
                    <a:bodyPr/>
                    <a:lstStyle/>
                    <a:p>
                      <a:pPr algn="ctr"/>
                      <a:r>
                        <a:rPr lang="en-US" sz="1100" dirty="0">
                          <a:solidFill>
                            <a:schemeClr val="bg1"/>
                          </a:solidFill>
                        </a:rPr>
                        <a:t>II</a:t>
                      </a:r>
                      <a:endParaRPr lang="ru-KZ" sz="1100" dirty="0">
                        <a:solidFill>
                          <a:schemeClr val="bg1"/>
                        </a:solidFill>
                      </a:endParaRPr>
                    </a:p>
                  </a:txBody>
                  <a:tcP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28575" cap="flat" cmpd="sng" algn="ctr">
                      <a:solidFill>
                        <a:schemeClr val="bg1"/>
                      </a:solidFill>
                      <a:prstDash val="solid"/>
                      <a:round/>
                      <a:headEnd type="none" w="med" len="med"/>
                      <a:tailEnd type="none" w="med" len="med"/>
                    </a:lnB>
                    <a:solidFill>
                      <a:schemeClr val="bg2">
                        <a:alpha val="80000"/>
                      </a:schemeClr>
                    </a:solidFill>
                  </a:tcPr>
                </a:tc>
                <a:tc>
                  <a:txBody>
                    <a:bodyPr/>
                    <a:lstStyle/>
                    <a:p>
                      <a:pPr algn="ctr"/>
                      <a:r>
                        <a:rPr lang="en-US" sz="1100" dirty="0">
                          <a:solidFill>
                            <a:schemeClr val="bg1"/>
                          </a:solidFill>
                        </a:rPr>
                        <a:t>III</a:t>
                      </a:r>
                      <a:endParaRPr lang="ru-KZ" sz="1100" dirty="0">
                        <a:solidFill>
                          <a:schemeClr val="bg1"/>
                        </a:solidFill>
                      </a:endParaRPr>
                    </a:p>
                  </a:txBody>
                  <a:tcP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28575" cap="flat" cmpd="sng" algn="ctr">
                      <a:solidFill>
                        <a:schemeClr val="bg1"/>
                      </a:solidFill>
                      <a:prstDash val="solid"/>
                      <a:round/>
                      <a:headEnd type="none" w="med" len="med"/>
                      <a:tailEnd type="none" w="med" len="med"/>
                    </a:lnB>
                    <a:solidFill>
                      <a:schemeClr val="bg2">
                        <a:alpha val="80000"/>
                      </a:schemeClr>
                    </a:solidFill>
                  </a:tcPr>
                </a:tc>
                <a:tc>
                  <a:txBody>
                    <a:bodyPr/>
                    <a:lstStyle/>
                    <a:p>
                      <a:pPr algn="ctr"/>
                      <a:r>
                        <a:rPr lang="en-US" sz="1100" dirty="0">
                          <a:solidFill>
                            <a:schemeClr val="bg1"/>
                          </a:solidFill>
                        </a:rPr>
                        <a:t>IV</a:t>
                      </a:r>
                      <a:endParaRPr lang="ru-KZ" sz="1100" dirty="0">
                        <a:solidFill>
                          <a:schemeClr val="bg1"/>
                        </a:solidFill>
                      </a:endParaRPr>
                    </a:p>
                  </a:txBody>
                  <a:tcP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28575" cap="flat" cmpd="sng" algn="ctr">
                      <a:solidFill>
                        <a:schemeClr val="bg1"/>
                      </a:solidFill>
                      <a:prstDash val="solid"/>
                      <a:round/>
                      <a:headEnd type="none" w="med" len="med"/>
                      <a:tailEnd type="none" w="med" len="med"/>
                    </a:lnB>
                    <a:solidFill>
                      <a:schemeClr val="bg2">
                        <a:alpha val="80000"/>
                      </a:schemeClr>
                    </a:solidFill>
                  </a:tcPr>
                </a:tc>
                <a:tc vMerge="1">
                  <a:txBody>
                    <a:bodyPr/>
                    <a:lstStyle/>
                    <a:p>
                      <a:endParaRPr lang="ru-KZ"/>
                    </a:p>
                  </a:txBody>
                  <a:tcPr/>
                </a:tc>
                <a:extLst>
                  <a:ext uri="{0D108BD9-81ED-4DB2-BD59-A6C34878D82A}">
                    <a16:rowId xmlns:a16="http://schemas.microsoft.com/office/drawing/2014/main" val="3566652169"/>
                  </a:ext>
                </a:extLst>
              </a:tr>
              <a:tr h="252035">
                <a:tc rowSpan="5">
                  <a:txBody>
                    <a:bodyPr/>
                    <a:lstStyle/>
                    <a:p>
                      <a:pPr algn="ctr"/>
                      <a:r>
                        <a:rPr lang="en-US" sz="1100" dirty="0"/>
                        <a:t>2019</a:t>
                      </a:r>
                      <a:endParaRPr lang="ru-KZ" sz="1100" dirty="0"/>
                    </a:p>
                  </a:txBody>
                  <a:tcPr anchor="ctr">
                    <a:lnB w="28575" cap="flat" cmpd="sng" algn="ctr">
                      <a:solidFill>
                        <a:schemeClr val="bg2"/>
                      </a:solidFill>
                      <a:prstDash val="solid"/>
                      <a:round/>
                      <a:headEnd type="none" w="med" len="med"/>
                      <a:tailEnd type="none" w="med" len="med"/>
                    </a:lnB>
                  </a:tcPr>
                </a:tc>
                <a:tc>
                  <a:txBody>
                    <a:bodyPr/>
                    <a:lstStyle/>
                    <a:p>
                      <a:pPr marL="72000" marR="0" algn="l" rtl="0" eaLnBrk="1" fontAlgn="b" hangingPunct="1">
                        <a:lnSpc>
                          <a:spcPct val="100000"/>
                        </a:lnSpc>
                        <a:spcBef>
                          <a:spcPts val="0"/>
                        </a:spcBef>
                        <a:spcAft>
                          <a:spcPts val="0"/>
                        </a:spcAft>
                        <a:buNone/>
                      </a:pPr>
                      <a:r>
                        <a:rPr lang="ru-RU" sz="800" b="0" i="0" u="none" strike="noStrike" cap="none" dirty="0">
                          <a:solidFill>
                            <a:schemeClr val="dk1"/>
                          </a:solidFill>
                          <a:latin typeface="+mn-lt"/>
                          <a:ea typeface="+mn-ea"/>
                          <a:cs typeface="+mn-cs"/>
                          <a:sym typeface="Arial"/>
                        </a:rPr>
                        <a:t>1 </a:t>
                      </a:r>
                      <a:r>
                        <a:rPr lang="ru-RU" sz="800" b="0" i="0" u="none" strike="noStrike" cap="none" dirty="0" err="1">
                          <a:solidFill>
                            <a:schemeClr val="dk1"/>
                          </a:solidFill>
                          <a:latin typeface="+mn-lt"/>
                          <a:ea typeface="+mn-ea"/>
                          <a:cs typeface="+mn-cs"/>
                          <a:sym typeface="Arial"/>
                        </a:rPr>
                        <a:t>Басқа</a:t>
                      </a:r>
                      <a:r>
                        <a:rPr lang="ru-RU" sz="800" b="0" i="0" u="none" strike="noStrike" cap="none" dirty="0">
                          <a:solidFill>
                            <a:schemeClr val="dk1"/>
                          </a:solidFill>
                          <a:latin typeface="+mn-lt"/>
                          <a:ea typeface="+mn-ea"/>
                          <a:cs typeface="+mn-cs"/>
                          <a:sym typeface="Arial"/>
                        </a:rPr>
                        <a:t> да </a:t>
                      </a:r>
                      <a:r>
                        <a:rPr lang="ru-RU" sz="800" b="0" i="0" u="none" strike="noStrike" cap="none" dirty="0" err="1">
                          <a:solidFill>
                            <a:schemeClr val="dk1"/>
                          </a:solidFill>
                          <a:latin typeface="+mn-lt"/>
                          <a:ea typeface="+mn-ea"/>
                          <a:cs typeface="+mn-cs"/>
                          <a:sym typeface="Arial"/>
                        </a:rPr>
                        <a:t>біліктілігі</a:t>
                      </a:r>
                      <a:r>
                        <a:rPr lang="ru-RU" sz="800" b="0" i="0" u="none" strike="noStrike" cap="none" dirty="0">
                          <a:solidFill>
                            <a:schemeClr val="dk1"/>
                          </a:solidFill>
                          <a:latin typeface="+mn-lt"/>
                          <a:ea typeface="+mn-ea"/>
                          <a:cs typeface="+mn-cs"/>
                          <a:sym typeface="Arial"/>
                        </a:rPr>
                        <a:t> </a:t>
                      </a:r>
                      <a:r>
                        <a:rPr lang="ru-RU" sz="800" b="0" i="0" u="none" strike="noStrike" cap="none" dirty="0" err="1">
                          <a:solidFill>
                            <a:schemeClr val="dk1"/>
                          </a:solidFill>
                          <a:latin typeface="+mn-lt"/>
                          <a:ea typeface="+mn-ea"/>
                          <a:cs typeface="+mn-cs"/>
                          <a:sym typeface="Arial"/>
                        </a:rPr>
                        <a:t>жоқ</a:t>
                      </a:r>
                      <a:r>
                        <a:rPr lang="ru-RU" sz="800" b="0" i="0" u="none" strike="noStrike" cap="none" dirty="0">
                          <a:solidFill>
                            <a:schemeClr val="dk1"/>
                          </a:solidFill>
                          <a:latin typeface="+mn-lt"/>
                          <a:ea typeface="+mn-ea"/>
                          <a:cs typeface="+mn-cs"/>
                          <a:sym typeface="Arial"/>
                        </a:rPr>
                        <a:t> </a:t>
                      </a:r>
                      <a:r>
                        <a:rPr lang="ru-RU" sz="800" b="0" i="0" u="none" strike="noStrike" cap="none" dirty="0" err="1">
                          <a:solidFill>
                            <a:schemeClr val="dk1"/>
                          </a:solidFill>
                          <a:latin typeface="+mn-lt"/>
                          <a:ea typeface="+mn-ea"/>
                          <a:cs typeface="+mn-cs"/>
                          <a:sym typeface="Arial"/>
                        </a:rPr>
                        <a:t>жұмысшылар</a:t>
                      </a:r>
                      <a:endParaRPr lang="ru-RU" sz="800" b="0" i="0" u="none" strike="noStrike" cap="none" dirty="0">
                        <a:solidFill>
                          <a:schemeClr val="dk1"/>
                        </a:solidFill>
                        <a:latin typeface="+mn-lt"/>
                        <a:ea typeface="+mn-ea"/>
                        <a:cs typeface="+mn-cs"/>
                        <a:sym typeface="Arial"/>
                      </a:endParaRPr>
                    </a:p>
                  </a:txBody>
                  <a:tcPr marL="9525" marR="9525" marT="9525" marB="0" anchor="ctr">
                    <a:lnT w="28575" cap="flat" cmpd="sng" algn="ctr">
                      <a:solidFill>
                        <a:schemeClr val="bg1"/>
                      </a:solidFill>
                      <a:prstDash val="solid"/>
                      <a:round/>
                      <a:headEnd type="none" w="med" len="med"/>
                      <a:tailEnd type="none" w="med" len="med"/>
                    </a:lnT>
                  </a:tcPr>
                </a:tc>
                <a:tc>
                  <a:txBody>
                    <a:bodyPr/>
                    <a:lstStyle/>
                    <a:p>
                      <a:pPr algn="ctr" fontAlgn="b"/>
                      <a:r>
                        <a:rPr lang="ru-RU" sz="900" b="0" i="1" u="none" strike="noStrike" cap="none" dirty="0">
                          <a:solidFill>
                            <a:schemeClr val="dk1"/>
                          </a:solidFill>
                          <a:latin typeface="+mn-lt"/>
                          <a:ea typeface="+mn-ea"/>
                          <a:cs typeface="+mn-cs"/>
                          <a:sym typeface="Arial"/>
                        </a:rPr>
                        <a:t>9629-9</a:t>
                      </a:r>
                    </a:p>
                  </a:txBody>
                  <a:tcPr marL="9525" marR="9525" marT="9525" marB="0" anchor="ctr">
                    <a:lnT w="28575" cap="flat" cmpd="sng" algn="ctr">
                      <a:solidFill>
                        <a:schemeClr val="bg1"/>
                      </a:solidFill>
                      <a:prstDash val="solid"/>
                      <a:round/>
                      <a:headEnd type="none" w="med" len="med"/>
                      <a:tailEnd type="none" w="med" len="med"/>
                    </a:lnT>
                  </a:tcPr>
                </a:tc>
                <a:tc>
                  <a:txBody>
                    <a:bodyPr/>
                    <a:lstStyle/>
                    <a:p>
                      <a:pPr algn="ctr" fontAlgn="ctr"/>
                      <a:r>
                        <a:rPr lang="ru-RU" sz="1050" b="1" i="0" u="none" strike="noStrike" cap="none" dirty="0">
                          <a:solidFill>
                            <a:schemeClr val="dk1"/>
                          </a:solidFill>
                          <a:latin typeface="+mn-lt"/>
                          <a:ea typeface="+mn-ea"/>
                          <a:cs typeface="+mn-cs"/>
                          <a:sym typeface="Arial"/>
                        </a:rPr>
                        <a:t>42 572</a:t>
                      </a:r>
                    </a:p>
                  </a:txBody>
                  <a:tcPr marL="9525" marR="9525" marT="9525" marB="0" anchor="ctr">
                    <a:lnT w="28575" cap="flat" cmpd="sng" algn="ctr">
                      <a:solidFill>
                        <a:schemeClr val="bg1"/>
                      </a:solidFill>
                      <a:prstDash val="solid"/>
                      <a:round/>
                      <a:headEnd type="none" w="med" len="med"/>
                      <a:tailEnd type="none" w="med" len="med"/>
                    </a:lnT>
                  </a:tcPr>
                </a:tc>
                <a:tc>
                  <a:txBody>
                    <a:bodyPr/>
                    <a:lstStyle/>
                    <a:p>
                      <a:pPr algn="ctr" fontAlgn="ctr"/>
                      <a:r>
                        <a:rPr lang="ru-RU" sz="900" b="0" i="0" u="none" strike="noStrike" cap="none" dirty="0">
                          <a:solidFill>
                            <a:schemeClr val="dk1"/>
                          </a:solidFill>
                          <a:latin typeface="+mn-lt"/>
                          <a:ea typeface="+mn-ea"/>
                          <a:cs typeface="+mn-cs"/>
                          <a:sym typeface="Arial"/>
                        </a:rPr>
                        <a:t>3 582</a:t>
                      </a:r>
                    </a:p>
                  </a:txBody>
                  <a:tcPr marL="9525" marR="9525" marT="9525" marB="0" anchor="ctr">
                    <a:lnT w="28575" cap="flat" cmpd="sng" algn="ctr">
                      <a:solidFill>
                        <a:schemeClr val="bg1"/>
                      </a:solidFill>
                      <a:prstDash val="solid"/>
                      <a:round/>
                      <a:headEnd type="none" w="med" len="med"/>
                      <a:tailEnd type="none" w="med" len="med"/>
                    </a:lnT>
                  </a:tcPr>
                </a:tc>
                <a:tc>
                  <a:txBody>
                    <a:bodyPr/>
                    <a:lstStyle/>
                    <a:p>
                      <a:pPr algn="ctr" fontAlgn="ctr"/>
                      <a:r>
                        <a:rPr lang="ru-RU" sz="900" b="0" i="0" u="none" strike="noStrike" cap="none">
                          <a:solidFill>
                            <a:schemeClr val="dk1"/>
                          </a:solidFill>
                          <a:latin typeface="+mn-lt"/>
                          <a:ea typeface="+mn-ea"/>
                          <a:cs typeface="+mn-cs"/>
                          <a:sym typeface="Arial"/>
                        </a:rPr>
                        <a:t>10 274</a:t>
                      </a:r>
                    </a:p>
                  </a:txBody>
                  <a:tcPr marL="9525" marR="9525" marT="9525" marB="0" anchor="ctr">
                    <a:lnT w="28575" cap="flat" cmpd="sng" algn="ctr">
                      <a:solidFill>
                        <a:schemeClr val="bg1"/>
                      </a:solidFill>
                      <a:prstDash val="solid"/>
                      <a:round/>
                      <a:headEnd type="none" w="med" len="med"/>
                      <a:tailEnd type="none" w="med" len="med"/>
                    </a:lnT>
                  </a:tcPr>
                </a:tc>
                <a:tc>
                  <a:txBody>
                    <a:bodyPr/>
                    <a:lstStyle/>
                    <a:p>
                      <a:pPr algn="ctr" fontAlgn="ctr"/>
                      <a:r>
                        <a:rPr lang="ru-RU" sz="900" b="0" i="0" u="none" strike="noStrike" cap="none">
                          <a:solidFill>
                            <a:schemeClr val="dk1"/>
                          </a:solidFill>
                          <a:latin typeface="+mn-lt"/>
                          <a:ea typeface="+mn-ea"/>
                          <a:cs typeface="+mn-cs"/>
                          <a:sym typeface="Arial"/>
                        </a:rPr>
                        <a:t>15 104</a:t>
                      </a:r>
                    </a:p>
                  </a:txBody>
                  <a:tcPr marL="9525" marR="9525" marT="9525" marB="0" anchor="ctr">
                    <a:lnT w="28575" cap="flat" cmpd="sng" algn="ctr">
                      <a:solidFill>
                        <a:schemeClr val="bg1"/>
                      </a:solidFill>
                      <a:prstDash val="solid"/>
                      <a:round/>
                      <a:headEnd type="none" w="med" len="med"/>
                      <a:tailEnd type="none" w="med" len="med"/>
                    </a:lnT>
                  </a:tcPr>
                </a:tc>
                <a:tc>
                  <a:txBody>
                    <a:bodyPr/>
                    <a:lstStyle/>
                    <a:p>
                      <a:pPr algn="ctr" fontAlgn="ctr"/>
                      <a:r>
                        <a:rPr lang="ru-RU" sz="900" b="0" i="0" u="none" strike="noStrike" cap="none">
                          <a:solidFill>
                            <a:schemeClr val="dk1"/>
                          </a:solidFill>
                          <a:latin typeface="+mn-lt"/>
                          <a:ea typeface="+mn-ea"/>
                          <a:cs typeface="+mn-cs"/>
                          <a:sym typeface="Arial"/>
                        </a:rPr>
                        <a:t>13 612</a:t>
                      </a:r>
                    </a:p>
                  </a:txBody>
                  <a:tcPr marL="9525" marR="9525" marT="9525" marB="0" anchor="ctr">
                    <a:lnT w="28575" cap="flat" cmpd="sng" algn="ctr">
                      <a:solidFill>
                        <a:schemeClr val="bg1"/>
                      </a:solidFill>
                      <a:prstDash val="solid"/>
                      <a:round/>
                      <a:headEnd type="none" w="med" len="med"/>
                      <a:tailEnd type="none" w="med" len="med"/>
                    </a:lnT>
                  </a:tcPr>
                </a:tc>
                <a:tc>
                  <a:txBody>
                    <a:bodyPr/>
                    <a:lstStyle/>
                    <a:p>
                      <a:pPr algn="ctr" fontAlgn="ctr"/>
                      <a:r>
                        <a:rPr lang="ru-RU" sz="1050" b="1" i="0" u="none" strike="noStrike" cap="none" dirty="0">
                          <a:solidFill>
                            <a:schemeClr val="dk1"/>
                          </a:solidFill>
                          <a:latin typeface="+mn-lt"/>
                          <a:ea typeface="+mn-ea"/>
                          <a:cs typeface="+mn-cs"/>
                          <a:sym typeface="Arial"/>
                        </a:rPr>
                        <a:t>54,9%</a:t>
                      </a:r>
                    </a:p>
                  </a:txBody>
                  <a:tcPr marL="9525" marR="9525" marT="9525" marB="0" anchor="ctr">
                    <a:lnT w="28575" cap="flat" cmpd="sng" algn="ctr">
                      <a:solidFill>
                        <a:schemeClr val="bg1"/>
                      </a:solidFill>
                      <a:prstDash val="solid"/>
                      <a:round/>
                      <a:headEnd type="none" w="med" len="med"/>
                      <a:tailEnd type="none" w="med" len="med"/>
                    </a:lnT>
                  </a:tcPr>
                </a:tc>
                <a:extLst>
                  <a:ext uri="{0D108BD9-81ED-4DB2-BD59-A6C34878D82A}">
                    <a16:rowId xmlns:a16="http://schemas.microsoft.com/office/drawing/2014/main" val="3271101333"/>
                  </a:ext>
                </a:extLst>
              </a:tr>
              <a:tr h="252035">
                <a:tc vMerge="1">
                  <a:txBody>
                    <a:bodyPr/>
                    <a:lstStyle/>
                    <a:p>
                      <a:endParaRPr lang="ru-KZ" sz="1100" dirty="0"/>
                    </a:p>
                  </a:txBody>
                  <a:tcPr/>
                </a:tc>
                <a:tc>
                  <a:txBody>
                    <a:bodyPr/>
                    <a:lstStyle/>
                    <a:p>
                      <a:pPr marL="72000" marR="0" algn="l" rtl="0" eaLnBrk="1" fontAlgn="b" hangingPunct="1">
                        <a:lnSpc>
                          <a:spcPct val="100000"/>
                        </a:lnSpc>
                        <a:spcBef>
                          <a:spcPts val="0"/>
                        </a:spcBef>
                        <a:spcAft>
                          <a:spcPts val="0"/>
                        </a:spcAft>
                        <a:buNone/>
                      </a:pPr>
                      <a:r>
                        <a:rPr lang="ru-RU" sz="800" b="0" i="0" u="none" strike="noStrike" cap="none" dirty="0">
                          <a:solidFill>
                            <a:schemeClr val="dk1"/>
                          </a:solidFill>
                          <a:latin typeface="+mn-lt"/>
                          <a:ea typeface="+mn-ea"/>
                          <a:cs typeface="+mn-cs"/>
                          <a:sym typeface="Arial"/>
                        </a:rPr>
                        <a:t>2 </a:t>
                      </a:r>
                      <a:r>
                        <a:rPr lang="ru-RU" sz="800" b="0" i="0" u="none" strike="noStrike" cap="none" dirty="0" err="1">
                          <a:solidFill>
                            <a:schemeClr val="dk1"/>
                          </a:solidFill>
                          <a:latin typeface="+mn-lt"/>
                          <a:ea typeface="+mn-ea"/>
                          <a:cs typeface="+mn-cs"/>
                          <a:sym typeface="Arial"/>
                        </a:rPr>
                        <a:t>Мектепке</a:t>
                      </a:r>
                      <a:r>
                        <a:rPr lang="ru-RU" sz="800" b="0" i="0" u="none" strike="noStrike" cap="none" dirty="0">
                          <a:solidFill>
                            <a:schemeClr val="dk1"/>
                          </a:solidFill>
                          <a:latin typeface="+mn-lt"/>
                          <a:ea typeface="+mn-ea"/>
                          <a:cs typeface="+mn-cs"/>
                          <a:sym typeface="Arial"/>
                        </a:rPr>
                        <a:t> </a:t>
                      </a:r>
                      <a:r>
                        <a:rPr lang="ru-RU" sz="800" b="0" i="0" u="none" strike="noStrike" cap="none" dirty="0" err="1">
                          <a:solidFill>
                            <a:schemeClr val="dk1"/>
                          </a:solidFill>
                          <a:latin typeface="+mn-lt"/>
                          <a:ea typeface="+mn-ea"/>
                          <a:cs typeface="+mn-cs"/>
                          <a:sym typeface="Arial"/>
                        </a:rPr>
                        <a:t>дейінгі</a:t>
                      </a:r>
                      <a:r>
                        <a:rPr lang="ru-RU" sz="800" b="0" i="0" u="none" strike="noStrike" cap="none" dirty="0">
                          <a:solidFill>
                            <a:schemeClr val="dk1"/>
                          </a:solidFill>
                          <a:latin typeface="+mn-lt"/>
                          <a:ea typeface="+mn-ea"/>
                          <a:cs typeface="+mn-cs"/>
                          <a:sym typeface="Arial"/>
                        </a:rPr>
                        <a:t> </a:t>
                      </a:r>
                      <a:r>
                        <a:rPr lang="ru-RU" sz="800" b="0" i="0" u="none" strike="noStrike" cap="none" dirty="0" err="1">
                          <a:solidFill>
                            <a:schemeClr val="dk1"/>
                          </a:solidFill>
                          <a:latin typeface="+mn-lt"/>
                          <a:ea typeface="+mn-ea"/>
                          <a:cs typeface="+mn-cs"/>
                          <a:sym typeface="Arial"/>
                        </a:rPr>
                        <a:t>білім</a:t>
                      </a:r>
                      <a:r>
                        <a:rPr lang="ru-RU" sz="800" b="0" i="0" u="none" strike="noStrike" cap="none" dirty="0">
                          <a:solidFill>
                            <a:schemeClr val="dk1"/>
                          </a:solidFill>
                          <a:latin typeface="+mn-lt"/>
                          <a:ea typeface="+mn-ea"/>
                          <a:cs typeface="+mn-cs"/>
                          <a:sym typeface="Arial"/>
                        </a:rPr>
                        <a:t> </a:t>
                      </a:r>
                      <a:r>
                        <a:rPr lang="ru-RU" sz="800" b="0" i="0" u="none" strike="noStrike" cap="none" dirty="0" err="1">
                          <a:solidFill>
                            <a:schemeClr val="dk1"/>
                          </a:solidFill>
                          <a:latin typeface="+mn-lt"/>
                          <a:ea typeface="+mn-ea"/>
                          <a:cs typeface="+mn-cs"/>
                          <a:sym typeface="Arial"/>
                        </a:rPr>
                        <a:t>берудегі</a:t>
                      </a:r>
                      <a:r>
                        <a:rPr lang="ru-RU" sz="800" b="0" i="0" u="none" strike="noStrike" cap="none" dirty="0">
                          <a:solidFill>
                            <a:schemeClr val="dk1"/>
                          </a:solidFill>
                          <a:latin typeface="+mn-lt"/>
                          <a:ea typeface="+mn-ea"/>
                          <a:cs typeface="+mn-cs"/>
                          <a:sym typeface="Arial"/>
                        </a:rPr>
                        <a:t> </a:t>
                      </a:r>
                      <a:r>
                        <a:rPr lang="ru-RU" sz="800" b="0" i="0" u="none" strike="noStrike" cap="none" dirty="0" err="1">
                          <a:solidFill>
                            <a:schemeClr val="dk1"/>
                          </a:solidFill>
                          <a:latin typeface="+mn-lt"/>
                          <a:ea typeface="+mn-ea"/>
                          <a:cs typeface="+mn-cs"/>
                          <a:sym typeface="Arial"/>
                        </a:rPr>
                        <a:t>тәрбиешілер</a:t>
                      </a:r>
                      <a:endParaRPr lang="ru-RU" sz="800" b="0" i="0" u="none" strike="noStrike" cap="none" dirty="0">
                        <a:solidFill>
                          <a:schemeClr val="dk1"/>
                        </a:solidFill>
                        <a:latin typeface="+mn-lt"/>
                        <a:ea typeface="+mn-ea"/>
                        <a:cs typeface="+mn-cs"/>
                        <a:sym typeface="Arial"/>
                      </a:endParaRPr>
                    </a:p>
                  </a:txBody>
                  <a:tcPr marL="9525" marR="9525" marT="9525" marB="0" anchor="ctr"/>
                </a:tc>
                <a:tc>
                  <a:txBody>
                    <a:bodyPr/>
                    <a:lstStyle/>
                    <a:p>
                      <a:pPr algn="ctr" fontAlgn="b"/>
                      <a:r>
                        <a:rPr lang="ru-RU" sz="900" b="0" i="1" u="none" strike="noStrike" cap="none" dirty="0">
                          <a:solidFill>
                            <a:schemeClr val="dk1"/>
                          </a:solidFill>
                          <a:latin typeface="+mn-lt"/>
                          <a:ea typeface="+mn-ea"/>
                          <a:cs typeface="+mn-cs"/>
                          <a:sym typeface="Arial"/>
                        </a:rPr>
                        <a:t>2362-0</a:t>
                      </a:r>
                    </a:p>
                  </a:txBody>
                  <a:tcPr marL="9525" marR="9525" marT="9525" marB="0" anchor="ctr"/>
                </a:tc>
                <a:tc>
                  <a:txBody>
                    <a:bodyPr/>
                    <a:lstStyle/>
                    <a:p>
                      <a:pPr algn="ctr" fontAlgn="ctr"/>
                      <a:r>
                        <a:rPr lang="ru-RU" sz="1050" b="1" i="0" u="none" strike="noStrike" cap="none">
                          <a:solidFill>
                            <a:schemeClr val="dk1"/>
                          </a:solidFill>
                          <a:latin typeface="+mn-lt"/>
                          <a:ea typeface="+mn-ea"/>
                          <a:cs typeface="+mn-cs"/>
                          <a:sym typeface="Arial"/>
                        </a:rPr>
                        <a:t>1 634</a:t>
                      </a:r>
                    </a:p>
                  </a:txBody>
                  <a:tcPr marL="9525" marR="9525" marT="9525" marB="0" anchor="ctr"/>
                </a:tc>
                <a:tc>
                  <a:txBody>
                    <a:bodyPr/>
                    <a:lstStyle/>
                    <a:p>
                      <a:pPr algn="ctr" fontAlgn="ctr"/>
                      <a:r>
                        <a:rPr lang="ru-RU" sz="900" b="0" i="0" u="none" strike="noStrike" cap="none">
                          <a:solidFill>
                            <a:schemeClr val="dk1"/>
                          </a:solidFill>
                          <a:latin typeface="+mn-lt"/>
                          <a:ea typeface="+mn-ea"/>
                          <a:cs typeface="+mn-cs"/>
                          <a:sym typeface="Arial"/>
                        </a:rPr>
                        <a:t>375</a:t>
                      </a:r>
                    </a:p>
                  </a:txBody>
                  <a:tcPr marL="9525" marR="9525" marT="9525" marB="0" anchor="ctr"/>
                </a:tc>
                <a:tc>
                  <a:txBody>
                    <a:bodyPr/>
                    <a:lstStyle/>
                    <a:p>
                      <a:pPr algn="ctr" fontAlgn="ctr"/>
                      <a:r>
                        <a:rPr lang="ru-RU" sz="900" b="0" i="0" u="none" strike="noStrike" cap="none">
                          <a:solidFill>
                            <a:schemeClr val="dk1"/>
                          </a:solidFill>
                          <a:latin typeface="+mn-lt"/>
                          <a:ea typeface="+mn-ea"/>
                          <a:cs typeface="+mn-cs"/>
                          <a:sym typeface="Arial"/>
                        </a:rPr>
                        <a:t>301</a:t>
                      </a:r>
                    </a:p>
                  </a:txBody>
                  <a:tcPr marL="9525" marR="9525" marT="9525" marB="0" anchor="ctr"/>
                </a:tc>
                <a:tc>
                  <a:txBody>
                    <a:bodyPr/>
                    <a:lstStyle/>
                    <a:p>
                      <a:pPr algn="ctr" fontAlgn="ctr"/>
                      <a:r>
                        <a:rPr lang="ru-RU" sz="900" b="0" i="0" u="none" strike="noStrike" cap="none">
                          <a:solidFill>
                            <a:schemeClr val="dk1"/>
                          </a:solidFill>
                          <a:latin typeface="+mn-lt"/>
                          <a:ea typeface="+mn-ea"/>
                          <a:cs typeface="+mn-cs"/>
                          <a:sym typeface="Arial"/>
                        </a:rPr>
                        <a:t>407</a:t>
                      </a:r>
                    </a:p>
                  </a:txBody>
                  <a:tcPr marL="9525" marR="9525" marT="9525" marB="0" anchor="ctr"/>
                </a:tc>
                <a:tc>
                  <a:txBody>
                    <a:bodyPr/>
                    <a:lstStyle/>
                    <a:p>
                      <a:pPr algn="ctr" fontAlgn="ctr"/>
                      <a:r>
                        <a:rPr lang="ru-RU" sz="900" b="0" i="0" u="none" strike="noStrike" cap="none">
                          <a:solidFill>
                            <a:schemeClr val="dk1"/>
                          </a:solidFill>
                          <a:latin typeface="+mn-lt"/>
                          <a:ea typeface="+mn-ea"/>
                          <a:cs typeface="+mn-cs"/>
                          <a:sym typeface="Arial"/>
                        </a:rPr>
                        <a:t>551</a:t>
                      </a:r>
                    </a:p>
                  </a:txBody>
                  <a:tcPr marL="9525" marR="9525" marT="9525" marB="0" anchor="ctr"/>
                </a:tc>
                <a:tc>
                  <a:txBody>
                    <a:bodyPr/>
                    <a:lstStyle/>
                    <a:p>
                      <a:pPr algn="ctr" fontAlgn="ctr"/>
                      <a:r>
                        <a:rPr lang="ru-RU" sz="1050" b="1" i="0" u="none" strike="noStrike" cap="none">
                          <a:solidFill>
                            <a:schemeClr val="dk1"/>
                          </a:solidFill>
                          <a:latin typeface="+mn-lt"/>
                          <a:ea typeface="+mn-ea"/>
                          <a:cs typeface="+mn-cs"/>
                          <a:sym typeface="Arial"/>
                        </a:rPr>
                        <a:t>2,1%</a:t>
                      </a:r>
                    </a:p>
                  </a:txBody>
                  <a:tcPr marL="9525" marR="9525" marT="9525" marB="0" anchor="ctr"/>
                </a:tc>
                <a:extLst>
                  <a:ext uri="{0D108BD9-81ED-4DB2-BD59-A6C34878D82A}">
                    <a16:rowId xmlns:a16="http://schemas.microsoft.com/office/drawing/2014/main" val="1275413563"/>
                  </a:ext>
                </a:extLst>
              </a:tr>
              <a:tr h="252035">
                <a:tc vMerge="1">
                  <a:txBody>
                    <a:bodyPr/>
                    <a:lstStyle/>
                    <a:p>
                      <a:endParaRPr lang="ru-KZ" sz="1100" dirty="0"/>
                    </a:p>
                  </a:txBody>
                  <a:tcPr/>
                </a:tc>
                <a:tc>
                  <a:txBody>
                    <a:bodyPr/>
                    <a:lstStyle/>
                    <a:p>
                      <a:pPr marL="72000" marR="0" algn="l" rtl="0" eaLnBrk="1" fontAlgn="b" hangingPunct="1">
                        <a:lnSpc>
                          <a:spcPct val="100000"/>
                        </a:lnSpc>
                        <a:spcBef>
                          <a:spcPts val="0"/>
                        </a:spcBef>
                        <a:spcAft>
                          <a:spcPts val="0"/>
                        </a:spcAft>
                        <a:buNone/>
                      </a:pPr>
                      <a:r>
                        <a:rPr lang="ru-RU" sz="800" b="0" i="0" u="none" strike="noStrike" cap="none" dirty="0">
                          <a:solidFill>
                            <a:schemeClr val="dk1"/>
                          </a:solidFill>
                          <a:latin typeface="+mn-lt"/>
                          <a:ea typeface="+mn-ea"/>
                          <a:cs typeface="+mn-cs"/>
                          <a:sym typeface="Arial"/>
                        </a:rPr>
                        <a:t>3 </a:t>
                      </a:r>
                      <a:r>
                        <a:rPr lang="ru-RU" sz="800" b="0" i="0" u="none" strike="noStrike" cap="none" dirty="0" err="1">
                          <a:solidFill>
                            <a:schemeClr val="dk1"/>
                          </a:solidFill>
                          <a:latin typeface="+mn-lt"/>
                          <a:ea typeface="+mn-ea"/>
                          <a:cs typeface="+mn-cs"/>
                          <a:sym typeface="Arial"/>
                        </a:rPr>
                        <a:t>Күтім</a:t>
                      </a:r>
                      <a:r>
                        <a:rPr lang="ru-RU" sz="800" b="0" i="0" u="none" strike="noStrike" cap="none" dirty="0">
                          <a:solidFill>
                            <a:schemeClr val="dk1"/>
                          </a:solidFill>
                          <a:latin typeface="+mn-lt"/>
                          <a:ea typeface="+mn-ea"/>
                          <a:cs typeface="+mn-cs"/>
                          <a:sym typeface="Arial"/>
                        </a:rPr>
                        <a:t> </a:t>
                      </a:r>
                      <a:r>
                        <a:rPr lang="ru-RU" sz="800" b="0" i="0" u="none" strike="noStrike" cap="none" dirty="0" err="1">
                          <a:solidFill>
                            <a:schemeClr val="dk1"/>
                          </a:solidFill>
                          <a:latin typeface="+mn-lt"/>
                          <a:ea typeface="+mn-ea"/>
                          <a:cs typeface="+mn-cs"/>
                          <a:sym typeface="Arial"/>
                        </a:rPr>
                        <a:t>жөніндегі</a:t>
                      </a:r>
                      <a:r>
                        <a:rPr lang="ru-RU" sz="800" b="0" i="0" u="none" strike="noStrike" cap="none" dirty="0">
                          <a:solidFill>
                            <a:schemeClr val="dk1"/>
                          </a:solidFill>
                          <a:latin typeface="+mn-lt"/>
                          <a:ea typeface="+mn-ea"/>
                          <a:cs typeface="+mn-cs"/>
                          <a:sym typeface="Arial"/>
                        </a:rPr>
                        <a:t> орта </a:t>
                      </a:r>
                      <a:r>
                        <a:rPr lang="ru-RU" sz="800" b="0" i="0" u="none" strike="noStrike" cap="none" dirty="0" err="1">
                          <a:solidFill>
                            <a:schemeClr val="dk1"/>
                          </a:solidFill>
                          <a:latin typeface="+mn-lt"/>
                          <a:ea typeface="+mn-ea"/>
                          <a:cs typeface="+mn-cs"/>
                          <a:sym typeface="Arial"/>
                        </a:rPr>
                        <a:t>медициналық</a:t>
                      </a:r>
                      <a:r>
                        <a:rPr lang="ru-RU" sz="800" b="0" i="0" u="none" strike="noStrike" cap="none" dirty="0">
                          <a:solidFill>
                            <a:schemeClr val="dk1"/>
                          </a:solidFill>
                          <a:latin typeface="+mn-lt"/>
                          <a:ea typeface="+mn-ea"/>
                          <a:cs typeface="+mn-cs"/>
                          <a:sym typeface="Arial"/>
                        </a:rPr>
                        <a:t> персонал</a:t>
                      </a:r>
                    </a:p>
                  </a:txBody>
                  <a:tcPr marL="9525" marR="9525" marT="9525" marB="0" anchor="ctr"/>
                </a:tc>
                <a:tc>
                  <a:txBody>
                    <a:bodyPr/>
                    <a:lstStyle/>
                    <a:p>
                      <a:pPr algn="ctr" fontAlgn="b"/>
                      <a:r>
                        <a:rPr lang="ru-RU" sz="900" b="0" i="1" u="none" strike="noStrike" cap="none" dirty="0">
                          <a:solidFill>
                            <a:schemeClr val="dk1"/>
                          </a:solidFill>
                          <a:latin typeface="+mn-lt"/>
                          <a:ea typeface="+mn-ea"/>
                          <a:cs typeface="+mn-cs"/>
                          <a:sym typeface="Arial"/>
                        </a:rPr>
                        <a:t>3221-0</a:t>
                      </a:r>
                    </a:p>
                  </a:txBody>
                  <a:tcPr marL="9525" marR="9525" marT="9525" marB="0" anchor="ctr"/>
                </a:tc>
                <a:tc>
                  <a:txBody>
                    <a:bodyPr/>
                    <a:lstStyle/>
                    <a:p>
                      <a:pPr algn="ctr" fontAlgn="ctr"/>
                      <a:r>
                        <a:rPr lang="ru-RU" sz="1050" b="1" i="0" u="none" strike="noStrike" cap="none" dirty="0">
                          <a:solidFill>
                            <a:schemeClr val="dk1"/>
                          </a:solidFill>
                          <a:latin typeface="+mn-lt"/>
                          <a:ea typeface="+mn-ea"/>
                          <a:cs typeface="+mn-cs"/>
                          <a:sym typeface="Arial"/>
                        </a:rPr>
                        <a:t>1 379</a:t>
                      </a:r>
                    </a:p>
                  </a:txBody>
                  <a:tcPr marL="9525" marR="9525" marT="9525" marB="0" anchor="ctr"/>
                </a:tc>
                <a:tc>
                  <a:txBody>
                    <a:bodyPr/>
                    <a:lstStyle/>
                    <a:p>
                      <a:pPr algn="ctr" fontAlgn="ctr"/>
                      <a:r>
                        <a:rPr lang="ru-RU" sz="900" b="0" i="0" u="none" strike="noStrike" cap="none" dirty="0">
                          <a:solidFill>
                            <a:schemeClr val="dk1"/>
                          </a:solidFill>
                          <a:latin typeface="+mn-lt"/>
                          <a:ea typeface="+mn-ea"/>
                          <a:cs typeface="+mn-cs"/>
                          <a:sym typeface="Arial"/>
                        </a:rPr>
                        <a:t>247</a:t>
                      </a:r>
                    </a:p>
                  </a:txBody>
                  <a:tcPr marL="9525" marR="9525" marT="9525" marB="0" anchor="ctr"/>
                </a:tc>
                <a:tc>
                  <a:txBody>
                    <a:bodyPr/>
                    <a:lstStyle/>
                    <a:p>
                      <a:pPr algn="ctr" fontAlgn="ctr"/>
                      <a:r>
                        <a:rPr lang="ru-RU" sz="900" b="0" i="0" u="none" strike="noStrike" cap="none">
                          <a:solidFill>
                            <a:schemeClr val="dk1"/>
                          </a:solidFill>
                          <a:latin typeface="+mn-lt"/>
                          <a:ea typeface="+mn-ea"/>
                          <a:cs typeface="+mn-cs"/>
                          <a:sym typeface="Arial"/>
                        </a:rPr>
                        <a:t>291</a:t>
                      </a:r>
                    </a:p>
                  </a:txBody>
                  <a:tcPr marL="9525" marR="9525" marT="9525" marB="0" anchor="ctr"/>
                </a:tc>
                <a:tc>
                  <a:txBody>
                    <a:bodyPr/>
                    <a:lstStyle/>
                    <a:p>
                      <a:pPr algn="ctr" fontAlgn="ctr"/>
                      <a:r>
                        <a:rPr lang="ru-RU" sz="900" b="0" i="0" u="none" strike="noStrike" cap="none">
                          <a:solidFill>
                            <a:schemeClr val="dk1"/>
                          </a:solidFill>
                          <a:latin typeface="+mn-lt"/>
                          <a:ea typeface="+mn-ea"/>
                          <a:cs typeface="+mn-cs"/>
                          <a:sym typeface="Arial"/>
                        </a:rPr>
                        <a:t>373</a:t>
                      </a:r>
                    </a:p>
                  </a:txBody>
                  <a:tcPr marL="9525" marR="9525" marT="9525" marB="0" anchor="ctr"/>
                </a:tc>
                <a:tc>
                  <a:txBody>
                    <a:bodyPr/>
                    <a:lstStyle/>
                    <a:p>
                      <a:pPr algn="ctr" fontAlgn="ctr"/>
                      <a:r>
                        <a:rPr lang="ru-RU" sz="900" b="0" i="0" u="none" strike="noStrike" cap="none">
                          <a:solidFill>
                            <a:schemeClr val="dk1"/>
                          </a:solidFill>
                          <a:latin typeface="+mn-lt"/>
                          <a:ea typeface="+mn-ea"/>
                          <a:cs typeface="+mn-cs"/>
                          <a:sym typeface="Arial"/>
                        </a:rPr>
                        <a:t>468</a:t>
                      </a:r>
                    </a:p>
                  </a:txBody>
                  <a:tcPr marL="9525" marR="9525" marT="9525" marB="0" anchor="ctr"/>
                </a:tc>
                <a:tc>
                  <a:txBody>
                    <a:bodyPr/>
                    <a:lstStyle/>
                    <a:p>
                      <a:pPr algn="ctr" fontAlgn="ctr"/>
                      <a:r>
                        <a:rPr lang="ru-RU" sz="1050" b="1" i="0" u="none" strike="noStrike" cap="none" dirty="0">
                          <a:solidFill>
                            <a:schemeClr val="dk1"/>
                          </a:solidFill>
                          <a:latin typeface="+mn-lt"/>
                          <a:ea typeface="+mn-ea"/>
                          <a:cs typeface="+mn-cs"/>
                          <a:sym typeface="Arial"/>
                        </a:rPr>
                        <a:t>1,8%</a:t>
                      </a:r>
                    </a:p>
                  </a:txBody>
                  <a:tcPr marL="9525" marR="9525" marT="9525" marB="0" anchor="ctr"/>
                </a:tc>
                <a:extLst>
                  <a:ext uri="{0D108BD9-81ED-4DB2-BD59-A6C34878D82A}">
                    <a16:rowId xmlns:a16="http://schemas.microsoft.com/office/drawing/2014/main" val="4272407079"/>
                  </a:ext>
                </a:extLst>
              </a:tr>
              <a:tr h="252035">
                <a:tc vMerge="1">
                  <a:txBody>
                    <a:bodyPr/>
                    <a:lstStyle/>
                    <a:p>
                      <a:endParaRPr lang="ru-KZ" sz="1100" dirty="0"/>
                    </a:p>
                  </a:txBody>
                  <a:tcPr/>
                </a:tc>
                <a:tc>
                  <a:txBody>
                    <a:bodyPr/>
                    <a:lstStyle/>
                    <a:p>
                      <a:pPr marL="72000" marR="0" algn="l" rtl="0" eaLnBrk="1" fontAlgn="b" hangingPunct="1">
                        <a:lnSpc>
                          <a:spcPct val="100000"/>
                        </a:lnSpc>
                        <a:spcBef>
                          <a:spcPts val="0"/>
                        </a:spcBef>
                        <a:spcAft>
                          <a:spcPts val="0"/>
                        </a:spcAft>
                        <a:buNone/>
                      </a:pPr>
                      <a:r>
                        <a:rPr lang="ru-RU" sz="800" b="0" i="0" u="none" strike="noStrike" cap="none" dirty="0">
                          <a:solidFill>
                            <a:schemeClr val="dk1"/>
                          </a:solidFill>
                          <a:latin typeface="+mn-lt"/>
                          <a:ea typeface="+mn-ea"/>
                          <a:cs typeface="+mn-cs"/>
                          <a:sym typeface="Arial"/>
                        </a:rPr>
                        <a:t>4 Бала </a:t>
                      </a:r>
                      <a:r>
                        <a:rPr lang="ru-RU" sz="800" b="0" i="0" u="none" strike="noStrike" cap="none" dirty="0" err="1">
                          <a:solidFill>
                            <a:schemeClr val="dk1"/>
                          </a:solidFill>
                          <a:latin typeface="+mn-lt"/>
                          <a:ea typeface="+mn-ea"/>
                          <a:cs typeface="+mn-cs"/>
                          <a:sym typeface="Arial"/>
                        </a:rPr>
                        <a:t>күтушілер</a:t>
                      </a:r>
                      <a:r>
                        <a:rPr lang="ru-RU" sz="800" b="0" i="0" u="none" strike="noStrike" cap="none" dirty="0">
                          <a:solidFill>
                            <a:schemeClr val="dk1"/>
                          </a:solidFill>
                          <a:latin typeface="+mn-lt"/>
                          <a:ea typeface="+mn-ea"/>
                          <a:cs typeface="+mn-cs"/>
                          <a:sym typeface="Arial"/>
                        </a:rPr>
                        <a:t> (</a:t>
                      </a:r>
                      <a:r>
                        <a:rPr lang="ru-RU" sz="800" b="0" i="0" u="none" strike="noStrike" cap="none" dirty="0" err="1">
                          <a:solidFill>
                            <a:schemeClr val="dk1"/>
                          </a:solidFill>
                          <a:latin typeface="+mn-lt"/>
                          <a:ea typeface="+mn-ea"/>
                          <a:cs typeface="+mn-cs"/>
                          <a:sym typeface="Arial"/>
                        </a:rPr>
                        <a:t>балабақшадағы</a:t>
                      </a:r>
                      <a:r>
                        <a:rPr lang="ru-RU" sz="800" b="0" i="0" u="none" strike="noStrike" cap="none" dirty="0">
                          <a:solidFill>
                            <a:schemeClr val="dk1"/>
                          </a:solidFill>
                          <a:latin typeface="+mn-lt"/>
                          <a:ea typeface="+mn-ea"/>
                          <a:cs typeface="+mn-cs"/>
                          <a:sym typeface="Arial"/>
                        </a:rPr>
                        <a:t>)</a:t>
                      </a:r>
                    </a:p>
                  </a:txBody>
                  <a:tcPr marL="9525" marR="9525" marT="9525" marB="0" anchor="ctr"/>
                </a:tc>
                <a:tc>
                  <a:txBody>
                    <a:bodyPr/>
                    <a:lstStyle/>
                    <a:p>
                      <a:pPr algn="ctr" fontAlgn="b"/>
                      <a:r>
                        <a:rPr lang="ru-RU" sz="900" b="0" i="1" u="none" strike="noStrike" cap="none">
                          <a:solidFill>
                            <a:schemeClr val="dk1"/>
                          </a:solidFill>
                          <a:latin typeface="+mn-lt"/>
                          <a:ea typeface="+mn-ea"/>
                          <a:cs typeface="+mn-cs"/>
                          <a:sym typeface="Arial"/>
                        </a:rPr>
                        <a:t>5311-2</a:t>
                      </a:r>
                    </a:p>
                  </a:txBody>
                  <a:tcPr marL="9525" marR="9525" marT="9525" marB="0" anchor="ctr"/>
                </a:tc>
                <a:tc>
                  <a:txBody>
                    <a:bodyPr/>
                    <a:lstStyle/>
                    <a:p>
                      <a:pPr algn="ctr" fontAlgn="ctr"/>
                      <a:r>
                        <a:rPr lang="ru-RU" sz="1050" b="1" i="0" u="none" strike="noStrike" cap="none">
                          <a:solidFill>
                            <a:schemeClr val="dk1"/>
                          </a:solidFill>
                          <a:latin typeface="+mn-lt"/>
                          <a:ea typeface="+mn-ea"/>
                          <a:cs typeface="+mn-cs"/>
                          <a:sym typeface="Arial"/>
                        </a:rPr>
                        <a:t>1 273</a:t>
                      </a:r>
                    </a:p>
                  </a:txBody>
                  <a:tcPr marL="9525" marR="9525" marT="9525" marB="0" anchor="ctr"/>
                </a:tc>
                <a:tc>
                  <a:txBody>
                    <a:bodyPr/>
                    <a:lstStyle/>
                    <a:p>
                      <a:pPr algn="ctr" fontAlgn="ctr"/>
                      <a:r>
                        <a:rPr lang="ru-RU" sz="900" b="0" i="0" u="none" strike="noStrike" cap="none">
                          <a:solidFill>
                            <a:schemeClr val="dk1"/>
                          </a:solidFill>
                          <a:latin typeface="+mn-lt"/>
                          <a:ea typeface="+mn-ea"/>
                          <a:cs typeface="+mn-cs"/>
                          <a:sym typeface="Arial"/>
                        </a:rPr>
                        <a:t>305</a:t>
                      </a:r>
                    </a:p>
                  </a:txBody>
                  <a:tcPr marL="9525" marR="9525" marT="9525" marB="0" anchor="ctr"/>
                </a:tc>
                <a:tc>
                  <a:txBody>
                    <a:bodyPr/>
                    <a:lstStyle/>
                    <a:p>
                      <a:pPr algn="ctr" fontAlgn="ctr"/>
                      <a:r>
                        <a:rPr lang="ru-RU" sz="900" b="0" i="0" u="none" strike="noStrike" cap="none">
                          <a:solidFill>
                            <a:schemeClr val="dk1"/>
                          </a:solidFill>
                          <a:latin typeface="+mn-lt"/>
                          <a:ea typeface="+mn-ea"/>
                          <a:cs typeface="+mn-cs"/>
                          <a:sym typeface="Arial"/>
                        </a:rPr>
                        <a:t>263</a:t>
                      </a:r>
                    </a:p>
                  </a:txBody>
                  <a:tcPr marL="9525" marR="9525" marT="9525" marB="0" anchor="ctr"/>
                </a:tc>
                <a:tc>
                  <a:txBody>
                    <a:bodyPr/>
                    <a:lstStyle/>
                    <a:p>
                      <a:pPr algn="ctr" fontAlgn="ctr"/>
                      <a:r>
                        <a:rPr lang="ru-RU" sz="900" b="0" i="0" u="none" strike="noStrike" cap="none">
                          <a:solidFill>
                            <a:schemeClr val="dk1"/>
                          </a:solidFill>
                          <a:latin typeface="+mn-lt"/>
                          <a:ea typeface="+mn-ea"/>
                          <a:cs typeface="+mn-cs"/>
                          <a:sym typeface="Arial"/>
                        </a:rPr>
                        <a:t>318</a:t>
                      </a:r>
                    </a:p>
                  </a:txBody>
                  <a:tcPr marL="9525" marR="9525" marT="9525" marB="0" anchor="ctr"/>
                </a:tc>
                <a:tc>
                  <a:txBody>
                    <a:bodyPr/>
                    <a:lstStyle/>
                    <a:p>
                      <a:pPr algn="ctr" fontAlgn="ctr"/>
                      <a:r>
                        <a:rPr lang="ru-RU" sz="900" b="0" i="0" u="none" strike="noStrike" cap="none">
                          <a:solidFill>
                            <a:schemeClr val="dk1"/>
                          </a:solidFill>
                          <a:latin typeface="+mn-lt"/>
                          <a:ea typeface="+mn-ea"/>
                          <a:cs typeface="+mn-cs"/>
                          <a:sym typeface="Arial"/>
                        </a:rPr>
                        <a:t>387</a:t>
                      </a:r>
                    </a:p>
                  </a:txBody>
                  <a:tcPr marL="9525" marR="9525" marT="9525" marB="0" anchor="ctr"/>
                </a:tc>
                <a:tc>
                  <a:txBody>
                    <a:bodyPr/>
                    <a:lstStyle/>
                    <a:p>
                      <a:pPr algn="ctr" fontAlgn="ctr"/>
                      <a:r>
                        <a:rPr lang="ru-RU" sz="1050" b="1" i="0" u="none" strike="noStrike" cap="none">
                          <a:solidFill>
                            <a:schemeClr val="dk1"/>
                          </a:solidFill>
                          <a:latin typeface="+mn-lt"/>
                          <a:ea typeface="+mn-ea"/>
                          <a:cs typeface="+mn-cs"/>
                          <a:sym typeface="Arial"/>
                        </a:rPr>
                        <a:t>1,6%</a:t>
                      </a:r>
                    </a:p>
                  </a:txBody>
                  <a:tcPr marL="9525" marR="9525" marT="9525" marB="0" anchor="ctr"/>
                </a:tc>
                <a:extLst>
                  <a:ext uri="{0D108BD9-81ED-4DB2-BD59-A6C34878D82A}">
                    <a16:rowId xmlns:a16="http://schemas.microsoft.com/office/drawing/2014/main" val="2855516078"/>
                  </a:ext>
                </a:extLst>
              </a:tr>
              <a:tr h="252035">
                <a:tc vMerge="1">
                  <a:txBody>
                    <a:bodyPr/>
                    <a:lstStyle/>
                    <a:p>
                      <a:endParaRPr lang="ru-KZ" sz="1100" dirty="0"/>
                    </a:p>
                  </a:txBody>
                  <a:tcPr/>
                </a:tc>
                <a:tc>
                  <a:txBody>
                    <a:bodyPr/>
                    <a:lstStyle/>
                    <a:p>
                      <a:pPr marL="72000" marR="0" algn="l" rtl="0" eaLnBrk="1" fontAlgn="b" hangingPunct="1">
                        <a:lnSpc>
                          <a:spcPct val="100000"/>
                        </a:lnSpc>
                        <a:spcBef>
                          <a:spcPts val="0"/>
                        </a:spcBef>
                        <a:spcAft>
                          <a:spcPts val="0"/>
                        </a:spcAft>
                        <a:buNone/>
                      </a:pPr>
                      <a:r>
                        <a:rPr lang="ru-RU" sz="800" b="0" i="0" u="none" strike="noStrike" cap="none" dirty="0">
                          <a:solidFill>
                            <a:schemeClr val="dk1"/>
                          </a:solidFill>
                          <a:latin typeface="+mn-lt"/>
                          <a:ea typeface="+mn-ea"/>
                          <a:cs typeface="+mn-cs"/>
                          <a:sym typeface="Arial"/>
                        </a:rPr>
                        <a:t>5 </a:t>
                      </a:r>
                      <a:r>
                        <a:rPr lang="ru-RU" sz="800" b="0" i="0" u="none" strike="noStrike" cap="none" dirty="0" err="1">
                          <a:solidFill>
                            <a:schemeClr val="dk1"/>
                          </a:solidFill>
                          <a:latin typeface="+mn-lt"/>
                          <a:ea typeface="+mn-ea"/>
                          <a:cs typeface="+mn-cs"/>
                          <a:sym typeface="Arial"/>
                        </a:rPr>
                        <a:t>Ауыл</a:t>
                      </a:r>
                      <a:r>
                        <a:rPr lang="ru-RU" sz="800" b="0" i="0" u="none" strike="noStrike" cap="none" dirty="0">
                          <a:solidFill>
                            <a:schemeClr val="dk1"/>
                          </a:solidFill>
                          <a:latin typeface="+mn-lt"/>
                          <a:ea typeface="+mn-ea"/>
                          <a:cs typeface="+mn-cs"/>
                          <a:sym typeface="Arial"/>
                        </a:rPr>
                        <a:t> </a:t>
                      </a:r>
                      <a:r>
                        <a:rPr lang="ru-RU" sz="800" b="0" i="0" u="none" strike="noStrike" cap="none" dirty="0" err="1">
                          <a:solidFill>
                            <a:schemeClr val="dk1"/>
                          </a:solidFill>
                          <a:latin typeface="+mn-lt"/>
                          <a:ea typeface="+mn-ea"/>
                          <a:cs typeface="+mn-cs"/>
                          <a:sym typeface="Arial"/>
                        </a:rPr>
                        <a:t>шаруашылығы</a:t>
                      </a:r>
                      <a:r>
                        <a:rPr lang="ru-RU" sz="800" b="0" i="0" u="none" strike="noStrike" cap="none" dirty="0">
                          <a:solidFill>
                            <a:schemeClr val="dk1"/>
                          </a:solidFill>
                          <a:latin typeface="+mn-lt"/>
                          <a:ea typeface="+mn-ea"/>
                          <a:cs typeface="+mn-cs"/>
                          <a:sym typeface="Arial"/>
                        </a:rPr>
                        <a:t> </a:t>
                      </a:r>
                      <a:r>
                        <a:rPr lang="ru-RU" sz="800" b="0" i="0" u="none" strike="noStrike" cap="none" dirty="0" err="1">
                          <a:solidFill>
                            <a:schemeClr val="dk1"/>
                          </a:solidFill>
                          <a:latin typeface="+mn-lt"/>
                          <a:ea typeface="+mn-ea"/>
                          <a:cs typeface="+mn-cs"/>
                          <a:sym typeface="Arial"/>
                        </a:rPr>
                        <a:t>өнімдерін</a:t>
                      </a:r>
                      <a:r>
                        <a:rPr lang="ru-RU" sz="800" b="0" i="0" u="none" strike="noStrike" cap="none" dirty="0">
                          <a:solidFill>
                            <a:schemeClr val="dk1"/>
                          </a:solidFill>
                          <a:latin typeface="+mn-lt"/>
                          <a:ea typeface="+mn-ea"/>
                          <a:cs typeface="+mn-cs"/>
                          <a:sym typeface="Arial"/>
                        </a:rPr>
                        <a:t> </a:t>
                      </a:r>
                      <a:r>
                        <a:rPr lang="ru-RU" sz="800" b="0" i="0" u="none" strike="noStrike" cap="none" dirty="0" err="1">
                          <a:solidFill>
                            <a:schemeClr val="dk1"/>
                          </a:solidFill>
                          <a:latin typeface="+mn-lt"/>
                          <a:ea typeface="+mn-ea"/>
                          <a:cs typeface="+mn-cs"/>
                          <a:sym typeface="Arial"/>
                        </a:rPr>
                        <a:t>өндірудегі</a:t>
                      </a:r>
                      <a:r>
                        <a:rPr lang="ru-RU" sz="800" b="0" i="0" u="none" strike="noStrike" cap="none" dirty="0">
                          <a:solidFill>
                            <a:schemeClr val="dk1"/>
                          </a:solidFill>
                          <a:latin typeface="+mn-lt"/>
                          <a:ea typeface="+mn-ea"/>
                          <a:cs typeface="+mn-cs"/>
                          <a:sym typeface="Arial"/>
                        </a:rPr>
                        <a:t> </a:t>
                      </a:r>
                      <a:r>
                        <a:rPr lang="ru-RU" sz="800" b="0" i="0" u="none" strike="noStrike" cap="none" dirty="0" err="1">
                          <a:solidFill>
                            <a:schemeClr val="dk1"/>
                          </a:solidFill>
                          <a:latin typeface="+mn-lt"/>
                          <a:ea typeface="+mn-ea"/>
                          <a:cs typeface="+mn-cs"/>
                          <a:sym typeface="Arial"/>
                        </a:rPr>
                        <a:t>біліктілігі</a:t>
                      </a:r>
                      <a:r>
                        <a:rPr lang="ru-RU" sz="800" b="0" i="0" u="none" strike="noStrike" cap="none" dirty="0">
                          <a:solidFill>
                            <a:schemeClr val="dk1"/>
                          </a:solidFill>
                          <a:latin typeface="+mn-lt"/>
                          <a:ea typeface="+mn-ea"/>
                          <a:cs typeface="+mn-cs"/>
                          <a:sym typeface="Arial"/>
                        </a:rPr>
                        <a:t> </a:t>
                      </a:r>
                      <a:r>
                        <a:rPr lang="ru-RU" sz="800" b="0" i="0" u="none" strike="noStrike" cap="none" dirty="0" err="1">
                          <a:solidFill>
                            <a:schemeClr val="dk1"/>
                          </a:solidFill>
                          <a:latin typeface="+mn-lt"/>
                          <a:ea typeface="+mn-ea"/>
                          <a:cs typeface="+mn-cs"/>
                          <a:sym typeface="Arial"/>
                        </a:rPr>
                        <a:t>жоқ</a:t>
                      </a:r>
                      <a:r>
                        <a:rPr lang="ru-RU" sz="800" b="0" i="0" u="none" strike="noStrike" cap="none" dirty="0">
                          <a:solidFill>
                            <a:schemeClr val="dk1"/>
                          </a:solidFill>
                          <a:latin typeface="+mn-lt"/>
                          <a:ea typeface="+mn-ea"/>
                          <a:cs typeface="+mn-cs"/>
                          <a:sym typeface="Arial"/>
                        </a:rPr>
                        <a:t> </a:t>
                      </a:r>
                      <a:r>
                        <a:rPr lang="ru-RU" sz="800" b="0" i="0" u="none" strike="noStrike" cap="none" dirty="0" err="1">
                          <a:solidFill>
                            <a:schemeClr val="dk1"/>
                          </a:solidFill>
                          <a:latin typeface="+mn-lt"/>
                          <a:ea typeface="+mn-ea"/>
                          <a:cs typeface="+mn-cs"/>
                          <a:sym typeface="Arial"/>
                        </a:rPr>
                        <a:t>жұмысшылар</a:t>
                      </a:r>
                      <a:endParaRPr lang="ru-RU" sz="800" b="0" i="0" u="none" strike="noStrike" cap="none" dirty="0">
                        <a:solidFill>
                          <a:schemeClr val="dk1"/>
                        </a:solidFill>
                        <a:latin typeface="+mn-lt"/>
                        <a:ea typeface="+mn-ea"/>
                        <a:cs typeface="+mn-cs"/>
                        <a:sym typeface="Arial"/>
                      </a:endParaRPr>
                    </a:p>
                  </a:txBody>
                  <a:tcPr marL="9525" marR="9525" marT="9525" marB="0" anchor="ctr">
                    <a:lnB w="28575" cap="flat" cmpd="sng" algn="ctr">
                      <a:solidFill>
                        <a:schemeClr val="bg2"/>
                      </a:solidFill>
                      <a:prstDash val="solid"/>
                      <a:round/>
                      <a:headEnd type="none" w="med" len="med"/>
                      <a:tailEnd type="none" w="med" len="med"/>
                    </a:lnB>
                  </a:tcPr>
                </a:tc>
                <a:tc>
                  <a:txBody>
                    <a:bodyPr/>
                    <a:lstStyle/>
                    <a:p>
                      <a:pPr algn="ctr" fontAlgn="b"/>
                      <a:r>
                        <a:rPr lang="ru-RU" sz="900" b="0" i="1" u="none" strike="noStrike" cap="none">
                          <a:solidFill>
                            <a:schemeClr val="dk1"/>
                          </a:solidFill>
                          <a:latin typeface="+mn-lt"/>
                          <a:ea typeface="+mn-ea"/>
                          <a:cs typeface="+mn-cs"/>
                          <a:sym typeface="Arial"/>
                        </a:rPr>
                        <a:t>9211-3</a:t>
                      </a:r>
                    </a:p>
                  </a:txBody>
                  <a:tcPr marL="9525" marR="9525" marT="9525" marB="0" anchor="ctr">
                    <a:lnB w="28575" cap="flat" cmpd="sng" algn="ctr">
                      <a:solidFill>
                        <a:schemeClr val="bg2"/>
                      </a:solidFill>
                      <a:prstDash val="solid"/>
                      <a:round/>
                      <a:headEnd type="none" w="med" len="med"/>
                      <a:tailEnd type="none" w="med" len="med"/>
                    </a:lnB>
                  </a:tcPr>
                </a:tc>
                <a:tc>
                  <a:txBody>
                    <a:bodyPr/>
                    <a:lstStyle/>
                    <a:p>
                      <a:pPr algn="ctr" fontAlgn="ctr"/>
                      <a:r>
                        <a:rPr lang="ru-RU" sz="1050" b="1" i="0" u="none" strike="noStrike" cap="none">
                          <a:solidFill>
                            <a:schemeClr val="dk1"/>
                          </a:solidFill>
                          <a:latin typeface="+mn-lt"/>
                          <a:ea typeface="+mn-ea"/>
                          <a:cs typeface="+mn-cs"/>
                          <a:sym typeface="Arial"/>
                        </a:rPr>
                        <a:t>1 172</a:t>
                      </a:r>
                    </a:p>
                  </a:txBody>
                  <a:tcPr marL="9525" marR="9525" marT="9525" marB="0" anchor="ctr">
                    <a:lnB w="28575" cap="flat" cmpd="sng" algn="ctr">
                      <a:solidFill>
                        <a:schemeClr val="bg2"/>
                      </a:solidFill>
                      <a:prstDash val="solid"/>
                      <a:round/>
                      <a:headEnd type="none" w="med" len="med"/>
                      <a:tailEnd type="none" w="med" len="med"/>
                    </a:lnB>
                  </a:tcPr>
                </a:tc>
                <a:tc>
                  <a:txBody>
                    <a:bodyPr/>
                    <a:lstStyle/>
                    <a:p>
                      <a:pPr algn="ctr" fontAlgn="ctr"/>
                      <a:r>
                        <a:rPr lang="ru-RU" sz="900" b="0" i="0" u="none" strike="noStrike" cap="none">
                          <a:solidFill>
                            <a:schemeClr val="dk1"/>
                          </a:solidFill>
                          <a:latin typeface="+mn-lt"/>
                          <a:ea typeface="+mn-ea"/>
                          <a:cs typeface="+mn-cs"/>
                          <a:sym typeface="Arial"/>
                        </a:rPr>
                        <a:t>36</a:t>
                      </a:r>
                    </a:p>
                  </a:txBody>
                  <a:tcPr marL="9525" marR="9525" marT="9525" marB="0" anchor="ctr">
                    <a:lnB w="28575" cap="flat" cmpd="sng" algn="ctr">
                      <a:solidFill>
                        <a:schemeClr val="bg2"/>
                      </a:solidFill>
                      <a:prstDash val="solid"/>
                      <a:round/>
                      <a:headEnd type="none" w="med" len="med"/>
                      <a:tailEnd type="none" w="med" len="med"/>
                    </a:lnB>
                  </a:tcPr>
                </a:tc>
                <a:tc>
                  <a:txBody>
                    <a:bodyPr/>
                    <a:lstStyle/>
                    <a:p>
                      <a:pPr algn="ctr" fontAlgn="ctr"/>
                      <a:r>
                        <a:rPr lang="ru-RU" sz="900" b="0" i="0" u="none" strike="noStrike" cap="none" dirty="0">
                          <a:solidFill>
                            <a:schemeClr val="dk1"/>
                          </a:solidFill>
                          <a:latin typeface="+mn-lt"/>
                          <a:ea typeface="+mn-ea"/>
                          <a:cs typeface="+mn-cs"/>
                          <a:sym typeface="Arial"/>
                        </a:rPr>
                        <a:t>577</a:t>
                      </a:r>
                    </a:p>
                  </a:txBody>
                  <a:tcPr marL="9525" marR="9525" marT="9525" marB="0" anchor="ctr">
                    <a:lnB w="28575" cap="flat" cmpd="sng" algn="ctr">
                      <a:solidFill>
                        <a:schemeClr val="bg2"/>
                      </a:solidFill>
                      <a:prstDash val="solid"/>
                      <a:round/>
                      <a:headEnd type="none" w="med" len="med"/>
                      <a:tailEnd type="none" w="med" len="med"/>
                    </a:lnB>
                  </a:tcPr>
                </a:tc>
                <a:tc>
                  <a:txBody>
                    <a:bodyPr/>
                    <a:lstStyle/>
                    <a:p>
                      <a:pPr algn="ctr" fontAlgn="ctr"/>
                      <a:r>
                        <a:rPr lang="ru-RU" sz="900" b="0" i="0" u="none" strike="noStrike" cap="none">
                          <a:solidFill>
                            <a:schemeClr val="dk1"/>
                          </a:solidFill>
                          <a:latin typeface="+mn-lt"/>
                          <a:ea typeface="+mn-ea"/>
                          <a:cs typeface="+mn-cs"/>
                          <a:sym typeface="Arial"/>
                        </a:rPr>
                        <a:t>422</a:t>
                      </a:r>
                    </a:p>
                  </a:txBody>
                  <a:tcPr marL="9525" marR="9525" marT="9525" marB="0" anchor="ctr">
                    <a:lnB w="28575" cap="flat" cmpd="sng" algn="ctr">
                      <a:solidFill>
                        <a:schemeClr val="bg2"/>
                      </a:solidFill>
                      <a:prstDash val="solid"/>
                      <a:round/>
                      <a:headEnd type="none" w="med" len="med"/>
                      <a:tailEnd type="none" w="med" len="med"/>
                    </a:lnB>
                  </a:tcPr>
                </a:tc>
                <a:tc>
                  <a:txBody>
                    <a:bodyPr/>
                    <a:lstStyle/>
                    <a:p>
                      <a:pPr algn="ctr" fontAlgn="ctr"/>
                      <a:r>
                        <a:rPr lang="ru-RU" sz="900" b="0" i="0" u="none" strike="noStrike" cap="none">
                          <a:solidFill>
                            <a:schemeClr val="dk1"/>
                          </a:solidFill>
                          <a:latin typeface="+mn-lt"/>
                          <a:ea typeface="+mn-ea"/>
                          <a:cs typeface="+mn-cs"/>
                          <a:sym typeface="Arial"/>
                        </a:rPr>
                        <a:t>137</a:t>
                      </a:r>
                    </a:p>
                  </a:txBody>
                  <a:tcPr marL="9525" marR="9525" marT="9525" marB="0" anchor="ctr">
                    <a:lnB w="28575" cap="flat" cmpd="sng" algn="ctr">
                      <a:solidFill>
                        <a:schemeClr val="bg2"/>
                      </a:solidFill>
                      <a:prstDash val="solid"/>
                      <a:round/>
                      <a:headEnd type="none" w="med" len="med"/>
                      <a:tailEnd type="none" w="med" len="med"/>
                    </a:lnB>
                  </a:tcPr>
                </a:tc>
                <a:tc>
                  <a:txBody>
                    <a:bodyPr/>
                    <a:lstStyle/>
                    <a:p>
                      <a:pPr algn="ctr" fontAlgn="ctr"/>
                      <a:r>
                        <a:rPr lang="ru-RU" sz="1050" b="1" i="0" u="none" strike="noStrike" cap="none">
                          <a:solidFill>
                            <a:schemeClr val="dk1"/>
                          </a:solidFill>
                          <a:latin typeface="+mn-lt"/>
                          <a:ea typeface="+mn-ea"/>
                          <a:cs typeface="+mn-cs"/>
                          <a:sym typeface="Arial"/>
                        </a:rPr>
                        <a:t>1,5%</a:t>
                      </a:r>
                    </a:p>
                  </a:txBody>
                  <a:tcPr marL="9525" marR="9525" marT="9525" marB="0" anchor="ctr">
                    <a:lnB w="28575" cap="flat" cmpd="sng" algn="ctr">
                      <a:solidFill>
                        <a:schemeClr val="bg2"/>
                      </a:solidFill>
                      <a:prstDash val="solid"/>
                      <a:round/>
                      <a:headEnd type="none" w="med" len="med"/>
                      <a:tailEnd type="none" w="med" len="med"/>
                    </a:lnB>
                  </a:tcPr>
                </a:tc>
                <a:extLst>
                  <a:ext uri="{0D108BD9-81ED-4DB2-BD59-A6C34878D82A}">
                    <a16:rowId xmlns:a16="http://schemas.microsoft.com/office/drawing/2014/main" val="1891601564"/>
                  </a:ext>
                </a:extLst>
              </a:tr>
              <a:tr h="252035">
                <a:tc rowSpan="5">
                  <a:txBody>
                    <a:bodyPr/>
                    <a:lstStyle/>
                    <a:p>
                      <a:pPr algn="ctr"/>
                      <a:r>
                        <a:rPr lang="ru-RU" sz="1100" dirty="0"/>
                        <a:t>2020</a:t>
                      </a:r>
                      <a:endParaRPr lang="ru-KZ" sz="1100" dirty="0"/>
                    </a:p>
                  </a:txBody>
                  <a:tcPr anchor="ctr">
                    <a:lnT w="28575" cap="flat" cmpd="sng" algn="ctr">
                      <a:solidFill>
                        <a:schemeClr val="bg2"/>
                      </a:solidFill>
                      <a:prstDash val="solid"/>
                      <a:round/>
                      <a:headEnd type="none" w="med" len="med"/>
                      <a:tailEnd type="none" w="med" len="med"/>
                    </a:lnT>
                    <a:lnB w="28575" cap="flat" cmpd="sng" algn="ctr">
                      <a:solidFill>
                        <a:schemeClr val="bg2"/>
                      </a:solidFill>
                      <a:prstDash val="solid"/>
                      <a:round/>
                      <a:headEnd type="none" w="med" len="med"/>
                      <a:tailEnd type="none" w="med" len="med"/>
                    </a:lnB>
                  </a:tcPr>
                </a:tc>
                <a:tc>
                  <a:txBody>
                    <a:bodyPr/>
                    <a:lstStyle/>
                    <a:p>
                      <a:pPr marL="72000" marR="0" algn="l" rtl="0" eaLnBrk="1" fontAlgn="b" hangingPunct="1">
                        <a:lnSpc>
                          <a:spcPct val="100000"/>
                        </a:lnSpc>
                        <a:spcBef>
                          <a:spcPts val="0"/>
                        </a:spcBef>
                        <a:spcAft>
                          <a:spcPts val="0"/>
                        </a:spcAft>
                        <a:buNone/>
                      </a:pPr>
                      <a:r>
                        <a:rPr lang="ru-RU" sz="800" b="0" i="0" u="none" strike="noStrike" cap="none" dirty="0">
                          <a:solidFill>
                            <a:schemeClr val="dk1"/>
                          </a:solidFill>
                          <a:latin typeface="+mn-lt"/>
                          <a:ea typeface="+mn-ea"/>
                          <a:cs typeface="+mn-cs"/>
                          <a:sym typeface="Arial"/>
                        </a:rPr>
                        <a:t>1 </a:t>
                      </a:r>
                      <a:r>
                        <a:rPr lang="ru-RU" sz="800" b="0" i="0" u="none" strike="noStrike" cap="none" dirty="0" err="1">
                          <a:solidFill>
                            <a:schemeClr val="dk1"/>
                          </a:solidFill>
                          <a:latin typeface="+mn-lt"/>
                          <a:ea typeface="+mn-ea"/>
                          <a:cs typeface="+mn-cs"/>
                          <a:sym typeface="Arial"/>
                        </a:rPr>
                        <a:t>Басқа</a:t>
                      </a:r>
                      <a:r>
                        <a:rPr lang="ru-RU" sz="800" b="0" i="0" u="none" strike="noStrike" cap="none" dirty="0">
                          <a:solidFill>
                            <a:schemeClr val="dk1"/>
                          </a:solidFill>
                          <a:latin typeface="+mn-lt"/>
                          <a:ea typeface="+mn-ea"/>
                          <a:cs typeface="+mn-cs"/>
                          <a:sym typeface="Arial"/>
                        </a:rPr>
                        <a:t> да </a:t>
                      </a:r>
                      <a:r>
                        <a:rPr lang="ru-RU" sz="800" b="0" i="0" u="none" strike="noStrike" cap="none" dirty="0" err="1">
                          <a:solidFill>
                            <a:schemeClr val="dk1"/>
                          </a:solidFill>
                          <a:latin typeface="+mn-lt"/>
                          <a:ea typeface="+mn-ea"/>
                          <a:cs typeface="+mn-cs"/>
                          <a:sym typeface="Arial"/>
                        </a:rPr>
                        <a:t>біліктілігі</a:t>
                      </a:r>
                      <a:r>
                        <a:rPr lang="ru-RU" sz="800" b="0" i="0" u="none" strike="noStrike" cap="none" dirty="0">
                          <a:solidFill>
                            <a:schemeClr val="dk1"/>
                          </a:solidFill>
                          <a:latin typeface="+mn-lt"/>
                          <a:ea typeface="+mn-ea"/>
                          <a:cs typeface="+mn-cs"/>
                          <a:sym typeface="Arial"/>
                        </a:rPr>
                        <a:t> </a:t>
                      </a:r>
                      <a:r>
                        <a:rPr lang="ru-RU" sz="800" b="0" i="0" u="none" strike="noStrike" cap="none" dirty="0" err="1">
                          <a:solidFill>
                            <a:schemeClr val="dk1"/>
                          </a:solidFill>
                          <a:latin typeface="+mn-lt"/>
                          <a:ea typeface="+mn-ea"/>
                          <a:cs typeface="+mn-cs"/>
                          <a:sym typeface="Arial"/>
                        </a:rPr>
                        <a:t>жоқ</a:t>
                      </a:r>
                      <a:r>
                        <a:rPr lang="ru-RU" sz="800" b="0" i="0" u="none" strike="noStrike" cap="none" dirty="0">
                          <a:solidFill>
                            <a:schemeClr val="dk1"/>
                          </a:solidFill>
                          <a:latin typeface="+mn-lt"/>
                          <a:ea typeface="+mn-ea"/>
                          <a:cs typeface="+mn-cs"/>
                          <a:sym typeface="Arial"/>
                        </a:rPr>
                        <a:t> </a:t>
                      </a:r>
                      <a:r>
                        <a:rPr lang="ru-RU" sz="800" b="0" i="0" u="none" strike="noStrike" cap="none" dirty="0" err="1">
                          <a:solidFill>
                            <a:schemeClr val="dk1"/>
                          </a:solidFill>
                          <a:latin typeface="+mn-lt"/>
                          <a:ea typeface="+mn-ea"/>
                          <a:cs typeface="+mn-cs"/>
                          <a:sym typeface="Arial"/>
                        </a:rPr>
                        <a:t>жұмысшылар</a:t>
                      </a:r>
                      <a:endParaRPr lang="ru-RU" sz="800" b="0" i="0" u="none" strike="noStrike" cap="none" dirty="0">
                        <a:solidFill>
                          <a:schemeClr val="dk1"/>
                        </a:solidFill>
                        <a:latin typeface="+mn-lt"/>
                        <a:ea typeface="+mn-ea"/>
                        <a:cs typeface="+mn-cs"/>
                        <a:sym typeface="Arial"/>
                      </a:endParaRPr>
                    </a:p>
                  </a:txBody>
                  <a:tcPr marL="9525" marR="9525" marT="9525" marB="0" anchor="ctr">
                    <a:lnT w="28575" cap="flat" cmpd="sng" algn="ctr">
                      <a:solidFill>
                        <a:schemeClr val="bg2"/>
                      </a:solidFill>
                      <a:prstDash val="solid"/>
                      <a:round/>
                      <a:headEnd type="none" w="med" len="med"/>
                      <a:tailEnd type="none" w="med" len="med"/>
                    </a:lnT>
                  </a:tcPr>
                </a:tc>
                <a:tc>
                  <a:txBody>
                    <a:bodyPr/>
                    <a:lstStyle/>
                    <a:p>
                      <a:pPr algn="ctr" fontAlgn="b"/>
                      <a:r>
                        <a:rPr lang="ru-RU" sz="900" b="0" i="1" u="none" strike="noStrike" cap="none">
                          <a:solidFill>
                            <a:schemeClr val="dk1"/>
                          </a:solidFill>
                          <a:latin typeface="+mn-lt"/>
                          <a:ea typeface="+mn-ea"/>
                          <a:cs typeface="+mn-cs"/>
                          <a:sym typeface="Arial"/>
                        </a:rPr>
                        <a:t>9629-9</a:t>
                      </a:r>
                    </a:p>
                  </a:txBody>
                  <a:tcPr marL="9525" marR="9525" marT="9525" marB="0" anchor="ctr">
                    <a:lnT w="28575" cap="flat" cmpd="sng" algn="ctr">
                      <a:solidFill>
                        <a:schemeClr val="bg2"/>
                      </a:solidFill>
                      <a:prstDash val="solid"/>
                      <a:round/>
                      <a:headEnd type="none" w="med" len="med"/>
                      <a:tailEnd type="none" w="med" len="med"/>
                    </a:lnT>
                  </a:tcPr>
                </a:tc>
                <a:tc>
                  <a:txBody>
                    <a:bodyPr/>
                    <a:lstStyle/>
                    <a:p>
                      <a:pPr algn="ctr" fontAlgn="ctr"/>
                      <a:r>
                        <a:rPr lang="ru-RU" sz="1050" b="1" i="0" u="none" strike="noStrike" cap="none" dirty="0">
                          <a:solidFill>
                            <a:schemeClr val="dk1"/>
                          </a:solidFill>
                          <a:latin typeface="+mn-lt"/>
                          <a:ea typeface="+mn-ea"/>
                          <a:cs typeface="+mn-cs"/>
                          <a:sym typeface="Arial"/>
                        </a:rPr>
                        <a:t>29 674</a:t>
                      </a:r>
                    </a:p>
                  </a:txBody>
                  <a:tcPr marL="9525" marR="9525" marT="9525" marB="0" anchor="ctr">
                    <a:lnT w="28575" cap="flat" cmpd="sng" algn="ctr">
                      <a:solidFill>
                        <a:schemeClr val="bg2"/>
                      </a:solidFill>
                      <a:prstDash val="solid"/>
                      <a:round/>
                      <a:headEnd type="none" w="med" len="med"/>
                      <a:tailEnd type="none" w="med" len="med"/>
                    </a:lnT>
                  </a:tcPr>
                </a:tc>
                <a:tc>
                  <a:txBody>
                    <a:bodyPr/>
                    <a:lstStyle/>
                    <a:p>
                      <a:pPr algn="ctr" fontAlgn="ctr"/>
                      <a:r>
                        <a:rPr lang="ru-RU" sz="900" b="0" i="0" u="none" strike="noStrike" cap="none">
                          <a:solidFill>
                            <a:schemeClr val="dk1"/>
                          </a:solidFill>
                          <a:latin typeface="+mn-lt"/>
                          <a:ea typeface="+mn-ea"/>
                          <a:cs typeface="+mn-cs"/>
                          <a:sym typeface="Arial"/>
                        </a:rPr>
                        <a:t>5 126</a:t>
                      </a:r>
                    </a:p>
                  </a:txBody>
                  <a:tcPr marL="9525" marR="9525" marT="9525" marB="0" anchor="ctr">
                    <a:lnT w="28575" cap="flat" cmpd="sng" algn="ctr">
                      <a:solidFill>
                        <a:schemeClr val="bg2"/>
                      </a:solidFill>
                      <a:prstDash val="solid"/>
                      <a:round/>
                      <a:headEnd type="none" w="med" len="med"/>
                      <a:tailEnd type="none" w="med" len="med"/>
                    </a:lnT>
                  </a:tcPr>
                </a:tc>
                <a:tc>
                  <a:txBody>
                    <a:bodyPr/>
                    <a:lstStyle/>
                    <a:p>
                      <a:pPr algn="ctr" fontAlgn="ctr"/>
                      <a:r>
                        <a:rPr lang="ru-RU" sz="900" b="0" i="0" u="none" strike="noStrike" cap="none">
                          <a:solidFill>
                            <a:schemeClr val="dk1"/>
                          </a:solidFill>
                          <a:latin typeface="+mn-lt"/>
                          <a:ea typeface="+mn-ea"/>
                          <a:cs typeface="+mn-cs"/>
                          <a:sym typeface="Arial"/>
                        </a:rPr>
                        <a:t>3 490</a:t>
                      </a:r>
                    </a:p>
                  </a:txBody>
                  <a:tcPr marL="9525" marR="9525" marT="9525" marB="0" anchor="ctr">
                    <a:lnT w="28575" cap="flat" cmpd="sng" algn="ctr">
                      <a:solidFill>
                        <a:schemeClr val="bg2"/>
                      </a:solidFill>
                      <a:prstDash val="solid"/>
                      <a:round/>
                      <a:headEnd type="none" w="med" len="med"/>
                      <a:tailEnd type="none" w="med" len="med"/>
                    </a:lnT>
                  </a:tcPr>
                </a:tc>
                <a:tc>
                  <a:txBody>
                    <a:bodyPr/>
                    <a:lstStyle/>
                    <a:p>
                      <a:pPr algn="ctr" fontAlgn="ctr"/>
                      <a:r>
                        <a:rPr lang="ru-RU" sz="900" b="0" i="0" u="none" strike="noStrike" cap="none">
                          <a:solidFill>
                            <a:schemeClr val="dk1"/>
                          </a:solidFill>
                          <a:latin typeface="+mn-lt"/>
                          <a:ea typeface="+mn-ea"/>
                          <a:cs typeface="+mn-cs"/>
                          <a:sym typeface="Arial"/>
                        </a:rPr>
                        <a:t>5 845</a:t>
                      </a:r>
                    </a:p>
                  </a:txBody>
                  <a:tcPr marL="9525" marR="9525" marT="9525" marB="0" anchor="ctr">
                    <a:lnT w="28575" cap="flat" cmpd="sng" algn="ctr">
                      <a:solidFill>
                        <a:schemeClr val="bg2"/>
                      </a:solidFill>
                      <a:prstDash val="solid"/>
                      <a:round/>
                      <a:headEnd type="none" w="med" len="med"/>
                      <a:tailEnd type="none" w="med" len="med"/>
                    </a:lnT>
                  </a:tcPr>
                </a:tc>
                <a:tc>
                  <a:txBody>
                    <a:bodyPr/>
                    <a:lstStyle/>
                    <a:p>
                      <a:pPr algn="ctr" fontAlgn="ctr"/>
                      <a:r>
                        <a:rPr lang="ru-RU" sz="900" b="0" i="0" u="none" strike="noStrike" cap="none">
                          <a:solidFill>
                            <a:schemeClr val="dk1"/>
                          </a:solidFill>
                          <a:latin typeface="+mn-lt"/>
                          <a:ea typeface="+mn-ea"/>
                          <a:cs typeface="+mn-cs"/>
                          <a:sym typeface="Arial"/>
                        </a:rPr>
                        <a:t>15 213</a:t>
                      </a:r>
                    </a:p>
                  </a:txBody>
                  <a:tcPr marL="9525" marR="9525" marT="9525" marB="0" anchor="ctr">
                    <a:lnT w="28575" cap="flat" cmpd="sng" algn="ctr">
                      <a:solidFill>
                        <a:schemeClr val="bg2"/>
                      </a:solidFill>
                      <a:prstDash val="solid"/>
                      <a:round/>
                      <a:headEnd type="none" w="med" len="med"/>
                      <a:tailEnd type="none" w="med" len="med"/>
                    </a:lnT>
                  </a:tcPr>
                </a:tc>
                <a:tc>
                  <a:txBody>
                    <a:bodyPr/>
                    <a:lstStyle/>
                    <a:p>
                      <a:pPr algn="ctr" fontAlgn="ctr"/>
                      <a:r>
                        <a:rPr lang="ru-RU" sz="1050" b="1" i="0" u="none" strike="noStrike" cap="none" dirty="0">
                          <a:solidFill>
                            <a:schemeClr val="dk1"/>
                          </a:solidFill>
                          <a:latin typeface="+mn-lt"/>
                          <a:ea typeface="+mn-ea"/>
                          <a:cs typeface="+mn-cs"/>
                          <a:sym typeface="Arial"/>
                        </a:rPr>
                        <a:t>48,4%</a:t>
                      </a:r>
                    </a:p>
                  </a:txBody>
                  <a:tcPr marL="9525" marR="9525" marT="9525" marB="0" anchor="ctr">
                    <a:lnT w="28575" cap="flat" cmpd="sng" algn="ctr">
                      <a:solidFill>
                        <a:schemeClr val="bg2"/>
                      </a:solidFill>
                      <a:prstDash val="solid"/>
                      <a:round/>
                      <a:headEnd type="none" w="med" len="med"/>
                      <a:tailEnd type="none" w="med" len="med"/>
                    </a:lnT>
                  </a:tcPr>
                </a:tc>
                <a:extLst>
                  <a:ext uri="{0D108BD9-81ED-4DB2-BD59-A6C34878D82A}">
                    <a16:rowId xmlns:a16="http://schemas.microsoft.com/office/drawing/2014/main" val="1385719993"/>
                  </a:ext>
                </a:extLst>
              </a:tr>
              <a:tr h="252035">
                <a:tc vMerge="1">
                  <a:txBody>
                    <a:bodyPr/>
                    <a:lstStyle/>
                    <a:p>
                      <a:endParaRPr lang="ru-KZ" sz="1100" dirty="0"/>
                    </a:p>
                  </a:txBody>
                  <a:tcPr/>
                </a:tc>
                <a:tc>
                  <a:txBody>
                    <a:bodyPr/>
                    <a:lstStyle/>
                    <a:p>
                      <a:pPr marL="72000" marR="0" algn="l" rtl="0" eaLnBrk="1" fontAlgn="b" hangingPunct="1">
                        <a:lnSpc>
                          <a:spcPct val="100000"/>
                        </a:lnSpc>
                        <a:spcBef>
                          <a:spcPts val="0"/>
                        </a:spcBef>
                        <a:spcAft>
                          <a:spcPts val="0"/>
                        </a:spcAft>
                        <a:buNone/>
                      </a:pPr>
                      <a:r>
                        <a:rPr lang="ru-RU" sz="800" b="0" i="0" u="none" strike="noStrike" cap="none" dirty="0">
                          <a:solidFill>
                            <a:schemeClr val="dk1"/>
                          </a:solidFill>
                          <a:latin typeface="+mn-lt"/>
                          <a:ea typeface="+mn-ea"/>
                          <a:cs typeface="+mn-cs"/>
                          <a:sym typeface="Arial"/>
                        </a:rPr>
                        <a:t>2 </a:t>
                      </a:r>
                      <a:r>
                        <a:rPr lang="ru-RU" sz="800" b="0" i="0" u="none" strike="noStrike" cap="none" dirty="0" err="1">
                          <a:solidFill>
                            <a:schemeClr val="dk1"/>
                          </a:solidFill>
                          <a:latin typeface="+mn-lt"/>
                          <a:ea typeface="+mn-ea"/>
                          <a:cs typeface="+mn-cs"/>
                          <a:sym typeface="Arial"/>
                        </a:rPr>
                        <a:t>Күтім</a:t>
                      </a:r>
                      <a:r>
                        <a:rPr lang="ru-RU" sz="800" b="0" i="0" u="none" strike="noStrike" cap="none" dirty="0">
                          <a:solidFill>
                            <a:schemeClr val="dk1"/>
                          </a:solidFill>
                          <a:latin typeface="+mn-lt"/>
                          <a:ea typeface="+mn-ea"/>
                          <a:cs typeface="+mn-cs"/>
                          <a:sym typeface="Arial"/>
                        </a:rPr>
                        <a:t> </a:t>
                      </a:r>
                      <a:r>
                        <a:rPr lang="ru-RU" sz="800" b="0" i="0" u="none" strike="noStrike" cap="none" dirty="0" err="1">
                          <a:solidFill>
                            <a:schemeClr val="dk1"/>
                          </a:solidFill>
                          <a:latin typeface="+mn-lt"/>
                          <a:ea typeface="+mn-ea"/>
                          <a:cs typeface="+mn-cs"/>
                          <a:sym typeface="Arial"/>
                        </a:rPr>
                        <a:t>жөніндегі</a:t>
                      </a:r>
                      <a:r>
                        <a:rPr lang="ru-RU" sz="800" b="0" i="0" u="none" strike="noStrike" cap="none" dirty="0">
                          <a:solidFill>
                            <a:schemeClr val="dk1"/>
                          </a:solidFill>
                          <a:latin typeface="+mn-lt"/>
                          <a:ea typeface="+mn-ea"/>
                          <a:cs typeface="+mn-cs"/>
                          <a:sym typeface="Arial"/>
                        </a:rPr>
                        <a:t> орта </a:t>
                      </a:r>
                      <a:r>
                        <a:rPr lang="ru-RU" sz="800" b="0" i="0" u="none" strike="noStrike" cap="none" dirty="0" err="1">
                          <a:solidFill>
                            <a:schemeClr val="dk1"/>
                          </a:solidFill>
                          <a:latin typeface="+mn-lt"/>
                          <a:ea typeface="+mn-ea"/>
                          <a:cs typeface="+mn-cs"/>
                          <a:sym typeface="Arial"/>
                        </a:rPr>
                        <a:t>медициналық</a:t>
                      </a:r>
                      <a:r>
                        <a:rPr lang="ru-RU" sz="800" b="0" i="0" u="none" strike="noStrike" cap="none" dirty="0">
                          <a:solidFill>
                            <a:schemeClr val="dk1"/>
                          </a:solidFill>
                          <a:latin typeface="+mn-lt"/>
                          <a:ea typeface="+mn-ea"/>
                          <a:cs typeface="+mn-cs"/>
                          <a:sym typeface="Arial"/>
                        </a:rPr>
                        <a:t> персонал</a:t>
                      </a:r>
                    </a:p>
                  </a:txBody>
                  <a:tcPr marL="9525" marR="9525" marT="9525" marB="0" anchor="ctr"/>
                </a:tc>
                <a:tc>
                  <a:txBody>
                    <a:bodyPr/>
                    <a:lstStyle/>
                    <a:p>
                      <a:pPr algn="ctr" fontAlgn="b"/>
                      <a:r>
                        <a:rPr lang="ru-RU" sz="900" b="0" i="1" u="none" strike="noStrike" cap="none" dirty="0">
                          <a:solidFill>
                            <a:schemeClr val="dk1"/>
                          </a:solidFill>
                          <a:latin typeface="+mn-lt"/>
                          <a:ea typeface="+mn-ea"/>
                          <a:cs typeface="+mn-cs"/>
                          <a:sym typeface="Arial"/>
                        </a:rPr>
                        <a:t>3221-0</a:t>
                      </a:r>
                    </a:p>
                  </a:txBody>
                  <a:tcPr marL="9525" marR="9525" marT="9525" marB="0" anchor="ctr"/>
                </a:tc>
                <a:tc>
                  <a:txBody>
                    <a:bodyPr/>
                    <a:lstStyle/>
                    <a:p>
                      <a:pPr algn="ctr" fontAlgn="ctr"/>
                      <a:r>
                        <a:rPr lang="ru-RU" sz="1050" b="1" i="0" u="none" strike="noStrike" cap="none" dirty="0">
                          <a:solidFill>
                            <a:schemeClr val="dk1"/>
                          </a:solidFill>
                          <a:latin typeface="+mn-lt"/>
                          <a:ea typeface="+mn-ea"/>
                          <a:cs typeface="+mn-cs"/>
                          <a:sym typeface="Arial"/>
                        </a:rPr>
                        <a:t>1 345</a:t>
                      </a:r>
                    </a:p>
                  </a:txBody>
                  <a:tcPr marL="9525" marR="9525" marT="9525" marB="0" anchor="ctr"/>
                </a:tc>
                <a:tc>
                  <a:txBody>
                    <a:bodyPr/>
                    <a:lstStyle/>
                    <a:p>
                      <a:pPr algn="ctr" fontAlgn="ctr"/>
                      <a:r>
                        <a:rPr lang="ru-RU" sz="900" b="0" i="0" u="none" strike="noStrike" cap="none">
                          <a:solidFill>
                            <a:schemeClr val="dk1"/>
                          </a:solidFill>
                          <a:latin typeface="+mn-lt"/>
                          <a:ea typeface="+mn-ea"/>
                          <a:cs typeface="+mn-cs"/>
                          <a:sym typeface="Arial"/>
                        </a:rPr>
                        <a:t>567</a:t>
                      </a:r>
                    </a:p>
                  </a:txBody>
                  <a:tcPr marL="9525" marR="9525" marT="9525" marB="0" anchor="ctr"/>
                </a:tc>
                <a:tc>
                  <a:txBody>
                    <a:bodyPr/>
                    <a:lstStyle/>
                    <a:p>
                      <a:pPr algn="ctr" fontAlgn="ctr"/>
                      <a:r>
                        <a:rPr lang="ru-RU" sz="900" b="0" i="0" u="none" strike="noStrike" cap="none" dirty="0">
                          <a:solidFill>
                            <a:schemeClr val="dk1"/>
                          </a:solidFill>
                          <a:latin typeface="+mn-lt"/>
                          <a:ea typeface="+mn-ea"/>
                          <a:cs typeface="+mn-cs"/>
                          <a:sym typeface="Arial"/>
                        </a:rPr>
                        <a:t>170</a:t>
                      </a:r>
                    </a:p>
                  </a:txBody>
                  <a:tcPr marL="9525" marR="9525" marT="9525" marB="0" anchor="ctr"/>
                </a:tc>
                <a:tc>
                  <a:txBody>
                    <a:bodyPr/>
                    <a:lstStyle/>
                    <a:p>
                      <a:pPr algn="ctr" fontAlgn="ctr"/>
                      <a:r>
                        <a:rPr lang="ru-RU" sz="900" b="0" i="0" u="none" strike="noStrike" cap="none">
                          <a:solidFill>
                            <a:schemeClr val="dk1"/>
                          </a:solidFill>
                          <a:latin typeface="+mn-lt"/>
                          <a:ea typeface="+mn-ea"/>
                          <a:cs typeface="+mn-cs"/>
                          <a:sym typeface="Arial"/>
                        </a:rPr>
                        <a:t>292</a:t>
                      </a:r>
                    </a:p>
                  </a:txBody>
                  <a:tcPr marL="9525" marR="9525" marT="9525" marB="0" anchor="ctr"/>
                </a:tc>
                <a:tc>
                  <a:txBody>
                    <a:bodyPr/>
                    <a:lstStyle/>
                    <a:p>
                      <a:pPr algn="ctr" fontAlgn="ctr"/>
                      <a:r>
                        <a:rPr lang="ru-RU" sz="900" b="0" i="0" u="none" strike="noStrike" cap="none">
                          <a:solidFill>
                            <a:schemeClr val="dk1"/>
                          </a:solidFill>
                          <a:latin typeface="+mn-lt"/>
                          <a:ea typeface="+mn-ea"/>
                          <a:cs typeface="+mn-cs"/>
                          <a:sym typeface="Arial"/>
                        </a:rPr>
                        <a:t>316</a:t>
                      </a:r>
                    </a:p>
                  </a:txBody>
                  <a:tcPr marL="9525" marR="9525" marT="9525" marB="0" anchor="ctr"/>
                </a:tc>
                <a:tc>
                  <a:txBody>
                    <a:bodyPr/>
                    <a:lstStyle/>
                    <a:p>
                      <a:pPr algn="ctr" fontAlgn="ctr"/>
                      <a:r>
                        <a:rPr lang="ru-RU" sz="1050" b="1" i="0" u="none" strike="noStrike" cap="none">
                          <a:solidFill>
                            <a:schemeClr val="dk1"/>
                          </a:solidFill>
                          <a:latin typeface="+mn-lt"/>
                          <a:ea typeface="+mn-ea"/>
                          <a:cs typeface="+mn-cs"/>
                          <a:sym typeface="Arial"/>
                        </a:rPr>
                        <a:t>2,2%</a:t>
                      </a:r>
                    </a:p>
                  </a:txBody>
                  <a:tcPr marL="9525" marR="9525" marT="9525" marB="0" anchor="ctr"/>
                </a:tc>
                <a:extLst>
                  <a:ext uri="{0D108BD9-81ED-4DB2-BD59-A6C34878D82A}">
                    <a16:rowId xmlns:a16="http://schemas.microsoft.com/office/drawing/2014/main" val="4184679391"/>
                  </a:ext>
                </a:extLst>
              </a:tr>
              <a:tr h="252035">
                <a:tc vMerge="1">
                  <a:txBody>
                    <a:bodyPr/>
                    <a:lstStyle/>
                    <a:p>
                      <a:endParaRPr lang="ru-KZ" sz="1100" dirty="0"/>
                    </a:p>
                  </a:txBody>
                  <a:tcPr/>
                </a:tc>
                <a:tc>
                  <a:txBody>
                    <a:bodyPr/>
                    <a:lstStyle/>
                    <a:p>
                      <a:pPr marL="72000" marR="0" algn="l" rtl="0" eaLnBrk="1" fontAlgn="b" hangingPunct="1">
                        <a:lnSpc>
                          <a:spcPct val="100000"/>
                        </a:lnSpc>
                        <a:spcBef>
                          <a:spcPts val="0"/>
                        </a:spcBef>
                        <a:spcAft>
                          <a:spcPts val="0"/>
                        </a:spcAft>
                        <a:buNone/>
                      </a:pPr>
                      <a:r>
                        <a:rPr lang="ru-RU" sz="800" b="0" i="0" u="none" strike="noStrike" cap="none" dirty="0">
                          <a:solidFill>
                            <a:schemeClr val="dk1"/>
                          </a:solidFill>
                          <a:latin typeface="+mn-lt"/>
                          <a:ea typeface="+mn-ea"/>
                          <a:cs typeface="+mn-cs"/>
                          <a:sym typeface="Arial"/>
                        </a:rPr>
                        <a:t>3 Аула </a:t>
                      </a:r>
                      <a:r>
                        <a:rPr lang="ru-RU" sz="800" b="0" i="0" u="none" strike="noStrike" cap="none" dirty="0" err="1">
                          <a:solidFill>
                            <a:schemeClr val="dk1"/>
                          </a:solidFill>
                          <a:latin typeface="+mn-lt"/>
                          <a:ea typeface="+mn-ea"/>
                          <a:cs typeface="+mn-cs"/>
                          <a:sym typeface="Arial"/>
                        </a:rPr>
                        <a:t>сыпырушылар</a:t>
                      </a:r>
                      <a:r>
                        <a:rPr lang="ru-RU" sz="800" b="0" i="0" u="none" strike="noStrike" cap="none" dirty="0">
                          <a:solidFill>
                            <a:schemeClr val="dk1"/>
                          </a:solidFill>
                          <a:latin typeface="+mn-lt"/>
                          <a:ea typeface="+mn-ea"/>
                          <a:cs typeface="+mn-cs"/>
                          <a:sym typeface="Arial"/>
                        </a:rPr>
                        <a:t> </a:t>
                      </a:r>
                      <a:r>
                        <a:rPr lang="ru-RU" sz="800" b="0" i="0" u="none" strike="noStrike" cap="none" dirty="0" err="1">
                          <a:solidFill>
                            <a:schemeClr val="dk1"/>
                          </a:solidFill>
                          <a:latin typeface="+mn-lt"/>
                          <a:ea typeface="+mn-ea"/>
                          <a:cs typeface="+mn-cs"/>
                          <a:sym typeface="Arial"/>
                        </a:rPr>
                        <a:t>және</a:t>
                      </a:r>
                      <a:r>
                        <a:rPr lang="ru-RU" sz="800" b="0" i="0" u="none" strike="noStrike" cap="none" dirty="0">
                          <a:solidFill>
                            <a:schemeClr val="dk1"/>
                          </a:solidFill>
                          <a:latin typeface="+mn-lt"/>
                          <a:ea typeface="+mn-ea"/>
                          <a:cs typeface="+mn-cs"/>
                          <a:sym typeface="Arial"/>
                        </a:rPr>
                        <a:t> </a:t>
                      </a:r>
                      <a:r>
                        <a:rPr lang="ru-RU" sz="800" b="0" i="0" u="none" strike="noStrike" cap="none" dirty="0" err="1">
                          <a:solidFill>
                            <a:schemeClr val="dk1"/>
                          </a:solidFill>
                          <a:latin typeface="+mn-lt"/>
                          <a:ea typeface="+mn-ea"/>
                          <a:cs typeface="+mn-cs"/>
                          <a:sym typeface="Arial"/>
                        </a:rPr>
                        <a:t>ашық</a:t>
                      </a:r>
                      <a:r>
                        <a:rPr lang="ru-RU" sz="800" b="0" i="0" u="none" strike="noStrike" cap="none" dirty="0">
                          <a:solidFill>
                            <a:schemeClr val="dk1"/>
                          </a:solidFill>
                          <a:latin typeface="+mn-lt"/>
                          <a:ea typeface="+mn-ea"/>
                          <a:cs typeface="+mn-cs"/>
                          <a:sym typeface="Arial"/>
                        </a:rPr>
                        <a:t> </a:t>
                      </a:r>
                      <a:r>
                        <a:rPr lang="ru-RU" sz="800" b="0" i="0" u="none" strike="noStrike" cap="none" dirty="0" err="1">
                          <a:solidFill>
                            <a:schemeClr val="dk1"/>
                          </a:solidFill>
                          <a:latin typeface="+mn-lt"/>
                          <a:ea typeface="+mn-ea"/>
                          <a:cs typeface="+mn-cs"/>
                          <a:sym typeface="Arial"/>
                        </a:rPr>
                        <a:t>аумақтарды</a:t>
                      </a:r>
                      <a:r>
                        <a:rPr lang="ru-RU" sz="800" b="0" i="0" u="none" strike="noStrike" cap="none" dirty="0">
                          <a:solidFill>
                            <a:schemeClr val="dk1"/>
                          </a:solidFill>
                          <a:latin typeface="+mn-lt"/>
                          <a:ea typeface="+mn-ea"/>
                          <a:cs typeface="+mn-cs"/>
                          <a:sym typeface="Arial"/>
                        </a:rPr>
                        <a:t> </a:t>
                      </a:r>
                      <a:r>
                        <a:rPr lang="ru-RU" sz="800" b="0" i="0" u="none" strike="noStrike" cap="none" dirty="0" err="1">
                          <a:solidFill>
                            <a:schemeClr val="dk1"/>
                          </a:solidFill>
                          <a:latin typeface="+mn-lt"/>
                          <a:ea typeface="+mn-ea"/>
                          <a:cs typeface="+mn-cs"/>
                          <a:sym typeface="Arial"/>
                        </a:rPr>
                        <a:t>тазалаушылар</a:t>
                      </a:r>
                      <a:endParaRPr lang="ru-RU" sz="800" b="0" i="0" u="none" strike="noStrike" cap="none" dirty="0">
                        <a:solidFill>
                          <a:schemeClr val="dk1"/>
                        </a:solidFill>
                        <a:latin typeface="+mn-lt"/>
                        <a:ea typeface="+mn-ea"/>
                        <a:cs typeface="+mn-cs"/>
                        <a:sym typeface="Arial"/>
                      </a:endParaRPr>
                    </a:p>
                  </a:txBody>
                  <a:tcPr marL="9525" marR="9525" marT="9525" marB="0" anchor="ctr"/>
                </a:tc>
                <a:tc>
                  <a:txBody>
                    <a:bodyPr/>
                    <a:lstStyle/>
                    <a:p>
                      <a:pPr algn="ctr" fontAlgn="b"/>
                      <a:r>
                        <a:rPr lang="ru-RU" sz="900" b="0" i="1" u="none" strike="noStrike" cap="none" dirty="0">
                          <a:solidFill>
                            <a:schemeClr val="dk1"/>
                          </a:solidFill>
                          <a:latin typeface="+mn-lt"/>
                          <a:ea typeface="+mn-ea"/>
                          <a:cs typeface="+mn-cs"/>
                          <a:sym typeface="Arial"/>
                        </a:rPr>
                        <a:t>9116-0</a:t>
                      </a:r>
                    </a:p>
                  </a:txBody>
                  <a:tcPr marL="9525" marR="9525" marT="9525" marB="0" anchor="ctr"/>
                </a:tc>
                <a:tc>
                  <a:txBody>
                    <a:bodyPr/>
                    <a:lstStyle/>
                    <a:p>
                      <a:pPr algn="ctr" fontAlgn="ctr"/>
                      <a:r>
                        <a:rPr lang="ru-RU" sz="1050" b="1" i="0" u="none" strike="noStrike" cap="none">
                          <a:solidFill>
                            <a:schemeClr val="dk1"/>
                          </a:solidFill>
                          <a:latin typeface="+mn-lt"/>
                          <a:ea typeface="+mn-ea"/>
                          <a:cs typeface="+mn-cs"/>
                          <a:sym typeface="Arial"/>
                        </a:rPr>
                        <a:t>1 340</a:t>
                      </a:r>
                    </a:p>
                  </a:txBody>
                  <a:tcPr marL="9525" marR="9525" marT="9525" marB="0" anchor="ctr"/>
                </a:tc>
                <a:tc>
                  <a:txBody>
                    <a:bodyPr/>
                    <a:lstStyle/>
                    <a:p>
                      <a:pPr algn="ctr" fontAlgn="ctr"/>
                      <a:r>
                        <a:rPr lang="ru-RU" sz="900" b="0" i="0" u="none" strike="noStrike" cap="none">
                          <a:solidFill>
                            <a:schemeClr val="dk1"/>
                          </a:solidFill>
                          <a:latin typeface="+mn-lt"/>
                          <a:ea typeface="+mn-ea"/>
                          <a:cs typeface="+mn-cs"/>
                          <a:sym typeface="Arial"/>
                        </a:rPr>
                        <a:t>512</a:t>
                      </a:r>
                    </a:p>
                  </a:txBody>
                  <a:tcPr marL="9525" marR="9525" marT="9525" marB="0" anchor="ctr"/>
                </a:tc>
                <a:tc>
                  <a:txBody>
                    <a:bodyPr/>
                    <a:lstStyle/>
                    <a:p>
                      <a:pPr algn="ctr" fontAlgn="ctr"/>
                      <a:r>
                        <a:rPr lang="ru-RU" sz="900" b="0" i="0" u="none" strike="noStrike" cap="none">
                          <a:solidFill>
                            <a:schemeClr val="dk1"/>
                          </a:solidFill>
                          <a:latin typeface="+mn-lt"/>
                          <a:ea typeface="+mn-ea"/>
                          <a:cs typeface="+mn-cs"/>
                          <a:sym typeface="Arial"/>
                        </a:rPr>
                        <a:t>561</a:t>
                      </a:r>
                    </a:p>
                  </a:txBody>
                  <a:tcPr marL="9525" marR="9525" marT="9525" marB="0" anchor="ctr"/>
                </a:tc>
                <a:tc>
                  <a:txBody>
                    <a:bodyPr/>
                    <a:lstStyle/>
                    <a:p>
                      <a:pPr algn="ctr" fontAlgn="ctr"/>
                      <a:r>
                        <a:rPr lang="ru-RU" sz="900" b="0" i="0" u="none" strike="noStrike" cap="none">
                          <a:solidFill>
                            <a:schemeClr val="dk1"/>
                          </a:solidFill>
                          <a:latin typeface="+mn-lt"/>
                          <a:ea typeface="+mn-ea"/>
                          <a:cs typeface="+mn-cs"/>
                          <a:sym typeface="Arial"/>
                        </a:rPr>
                        <a:t>144</a:t>
                      </a:r>
                    </a:p>
                  </a:txBody>
                  <a:tcPr marL="9525" marR="9525" marT="9525" marB="0" anchor="ctr"/>
                </a:tc>
                <a:tc>
                  <a:txBody>
                    <a:bodyPr/>
                    <a:lstStyle/>
                    <a:p>
                      <a:pPr algn="ctr" fontAlgn="ctr"/>
                      <a:r>
                        <a:rPr lang="ru-RU" sz="900" b="0" i="0" u="none" strike="noStrike" cap="none">
                          <a:solidFill>
                            <a:schemeClr val="dk1"/>
                          </a:solidFill>
                          <a:latin typeface="+mn-lt"/>
                          <a:ea typeface="+mn-ea"/>
                          <a:cs typeface="+mn-cs"/>
                          <a:sym typeface="Arial"/>
                        </a:rPr>
                        <a:t>123</a:t>
                      </a:r>
                    </a:p>
                  </a:txBody>
                  <a:tcPr marL="9525" marR="9525" marT="9525" marB="0" anchor="ctr"/>
                </a:tc>
                <a:tc>
                  <a:txBody>
                    <a:bodyPr/>
                    <a:lstStyle/>
                    <a:p>
                      <a:pPr algn="ctr" fontAlgn="ctr"/>
                      <a:r>
                        <a:rPr lang="ru-RU" sz="1050" b="1" i="0" u="none" strike="noStrike" cap="none">
                          <a:solidFill>
                            <a:schemeClr val="dk1"/>
                          </a:solidFill>
                          <a:latin typeface="+mn-lt"/>
                          <a:ea typeface="+mn-ea"/>
                          <a:cs typeface="+mn-cs"/>
                          <a:sym typeface="Arial"/>
                        </a:rPr>
                        <a:t>2,2%</a:t>
                      </a:r>
                    </a:p>
                  </a:txBody>
                  <a:tcPr marL="9525" marR="9525" marT="9525" marB="0" anchor="ctr"/>
                </a:tc>
                <a:extLst>
                  <a:ext uri="{0D108BD9-81ED-4DB2-BD59-A6C34878D82A}">
                    <a16:rowId xmlns:a16="http://schemas.microsoft.com/office/drawing/2014/main" val="1073052614"/>
                  </a:ext>
                </a:extLst>
              </a:tr>
              <a:tr h="252035">
                <a:tc vMerge="1">
                  <a:txBody>
                    <a:bodyPr/>
                    <a:lstStyle/>
                    <a:p>
                      <a:endParaRPr lang="ru-KZ" sz="1100" dirty="0"/>
                    </a:p>
                  </a:txBody>
                  <a:tcPr/>
                </a:tc>
                <a:tc>
                  <a:txBody>
                    <a:bodyPr/>
                    <a:lstStyle/>
                    <a:p>
                      <a:pPr marL="72000" marR="0" algn="l" rtl="0" eaLnBrk="1" fontAlgn="b" hangingPunct="1">
                        <a:lnSpc>
                          <a:spcPct val="100000"/>
                        </a:lnSpc>
                        <a:spcBef>
                          <a:spcPts val="0"/>
                        </a:spcBef>
                        <a:spcAft>
                          <a:spcPts val="0"/>
                        </a:spcAft>
                        <a:buNone/>
                      </a:pPr>
                      <a:r>
                        <a:rPr lang="ru-RU" sz="800" b="0" i="0" u="none" strike="noStrike" cap="none" dirty="0">
                          <a:solidFill>
                            <a:schemeClr val="dk1"/>
                          </a:solidFill>
                          <a:latin typeface="+mn-lt"/>
                          <a:ea typeface="+mn-ea"/>
                          <a:cs typeface="+mn-cs"/>
                          <a:sym typeface="Arial"/>
                        </a:rPr>
                        <a:t>4 </a:t>
                      </a:r>
                      <a:r>
                        <a:rPr lang="ru-RU" sz="800" b="0" i="0" u="none" strike="noStrike" cap="none" dirty="0" err="1">
                          <a:solidFill>
                            <a:schemeClr val="dk1"/>
                          </a:solidFill>
                          <a:latin typeface="+mn-lt"/>
                          <a:ea typeface="+mn-ea"/>
                          <a:cs typeface="+mn-cs"/>
                          <a:sym typeface="Arial"/>
                        </a:rPr>
                        <a:t>Хатшылар</a:t>
                      </a:r>
                      <a:r>
                        <a:rPr lang="ru-RU" sz="800" b="0" i="0" u="none" strike="noStrike" cap="none" dirty="0">
                          <a:solidFill>
                            <a:schemeClr val="dk1"/>
                          </a:solidFill>
                          <a:latin typeface="+mn-lt"/>
                          <a:ea typeface="+mn-ea"/>
                          <a:cs typeface="+mn-cs"/>
                          <a:sym typeface="Arial"/>
                        </a:rPr>
                        <a:t> (</a:t>
                      </a:r>
                      <a:r>
                        <a:rPr lang="ru-RU" sz="800" b="0" i="0" u="none" strike="noStrike" cap="none" dirty="0" err="1">
                          <a:solidFill>
                            <a:schemeClr val="dk1"/>
                          </a:solidFill>
                          <a:latin typeface="+mn-lt"/>
                          <a:ea typeface="+mn-ea"/>
                          <a:cs typeface="+mn-cs"/>
                          <a:sym typeface="Arial"/>
                        </a:rPr>
                        <a:t>жалпы</a:t>
                      </a:r>
                      <a:r>
                        <a:rPr lang="ru-RU" sz="800" b="0" i="0" u="none" strike="noStrike" cap="none" dirty="0">
                          <a:solidFill>
                            <a:schemeClr val="dk1"/>
                          </a:solidFill>
                          <a:latin typeface="+mn-lt"/>
                          <a:ea typeface="+mn-ea"/>
                          <a:cs typeface="+mn-cs"/>
                          <a:sym typeface="Arial"/>
                        </a:rPr>
                        <a:t> </a:t>
                      </a:r>
                      <a:r>
                        <a:rPr lang="ru-RU" sz="800" b="0" i="0" u="none" strike="noStrike" cap="none" dirty="0" err="1">
                          <a:solidFill>
                            <a:schemeClr val="dk1"/>
                          </a:solidFill>
                          <a:latin typeface="+mn-lt"/>
                          <a:ea typeface="+mn-ea"/>
                          <a:cs typeface="+mn-cs"/>
                          <a:sym typeface="Arial"/>
                        </a:rPr>
                        <a:t>бейін</a:t>
                      </a:r>
                      <a:r>
                        <a:rPr lang="ru-RU" sz="800" b="0" i="0" u="none" strike="noStrike" cap="none" dirty="0">
                          <a:solidFill>
                            <a:schemeClr val="dk1"/>
                          </a:solidFill>
                          <a:latin typeface="+mn-lt"/>
                          <a:ea typeface="+mn-ea"/>
                          <a:cs typeface="+mn-cs"/>
                          <a:sym typeface="Arial"/>
                        </a:rPr>
                        <a:t>)</a:t>
                      </a:r>
                    </a:p>
                  </a:txBody>
                  <a:tcPr marL="9525" marR="9525" marT="9525" marB="0" anchor="ctr"/>
                </a:tc>
                <a:tc>
                  <a:txBody>
                    <a:bodyPr/>
                    <a:lstStyle/>
                    <a:p>
                      <a:pPr algn="ctr" fontAlgn="b"/>
                      <a:r>
                        <a:rPr lang="ru-RU" sz="900" b="0" i="1" u="none" strike="noStrike" cap="none" dirty="0">
                          <a:solidFill>
                            <a:schemeClr val="dk1"/>
                          </a:solidFill>
                          <a:latin typeface="+mn-lt"/>
                          <a:ea typeface="+mn-ea"/>
                          <a:cs typeface="+mn-cs"/>
                          <a:sym typeface="Arial"/>
                        </a:rPr>
                        <a:t>4120-1</a:t>
                      </a:r>
                    </a:p>
                  </a:txBody>
                  <a:tcPr marL="9525" marR="9525" marT="9525" marB="0" anchor="ctr"/>
                </a:tc>
                <a:tc>
                  <a:txBody>
                    <a:bodyPr/>
                    <a:lstStyle/>
                    <a:p>
                      <a:pPr algn="ctr" fontAlgn="ctr"/>
                      <a:r>
                        <a:rPr lang="ru-RU" sz="1050" b="1" i="0" u="none" strike="noStrike" cap="none" dirty="0">
                          <a:solidFill>
                            <a:schemeClr val="dk1"/>
                          </a:solidFill>
                          <a:latin typeface="+mn-lt"/>
                          <a:ea typeface="+mn-ea"/>
                          <a:cs typeface="+mn-cs"/>
                          <a:sym typeface="Arial"/>
                        </a:rPr>
                        <a:t>1 338</a:t>
                      </a:r>
                    </a:p>
                  </a:txBody>
                  <a:tcPr marL="9525" marR="9525" marT="9525" marB="0" anchor="ctr"/>
                </a:tc>
                <a:tc>
                  <a:txBody>
                    <a:bodyPr/>
                    <a:lstStyle/>
                    <a:p>
                      <a:pPr algn="ctr" fontAlgn="ctr"/>
                      <a:r>
                        <a:rPr lang="ru-RU" sz="900" b="0" i="0" u="none" strike="noStrike" cap="none" dirty="0">
                          <a:solidFill>
                            <a:schemeClr val="dk1"/>
                          </a:solidFill>
                          <a:latin typeface="+mn-lt"/>
                          <a:ea typeface="+mn-ea"/>
                          <a:cs typeface="+mn-cs"/>
                          <a:sym typeface="Arial"/>
                        </a:rPr>
                        <a:t>650</a:t>
                      </a:r>
                    </a:p>
                  </a:txBody>
                  <a:tcPr marL="9525" marR="9525" marT="9525" marB="0" anchor="ctr"/>
                </a:tc>
                <a:tc>
                  <a:txBody>
                    <a:bodyPr/>
                    <a:lstStyle/>
                    <a:p>
                      <a:pPr algn="ctr" fontAlgn="ctr"/>
                      <a:r>
                        <a:rPr lang="ru-RU" sz="900" b="0" i="0" u="none" strike="noStrike" cap="none">
                          <a:solidFill>
                            <a:schemeClr val="dk1"/>
                          </a:solidFill>
                          <a:latin typeface="+mn-lt"/>
                          <a:ea typeface="+mn-ea"/>
                          <a:cs typeface="+mn-cs"/>
                          <a:sym typeface="Arial"/>
                        </a:rPr>
                        <a:t>363</a:t>
                      </a:r>
                    </a:p>
                  </a:txBody>
                  <a:tcPr marL="9525" marR="9525" marT="9525" marB="0" anchor="ctr"/>
                </a:tc>
                <a:tc>
                  <a:txBody>
                    <a:bodyPr/>
                    <a:lstStyle/>
                    <a:p>
                      <a:pPr algn="ctr" fontAlgn="ctr"/>
                      <a:r>
                        <a:rPr lang="ru-RU" sz="900" b="0" i="0" u="none" strike="noStrike" cap="none">
                          <a:solidFill>
                            <a:schemeClr val="dk1"/>
                          </a:solidFill>
                          <a:latin typeface="+mn-lt"/>
                          <a:ea typeface="+mn-ea"/>
                          <a:cs typeface="+mn-cs"/>
                          <a:sym typeface="Arial"/>
                        </a:rPr>
                        <a:t>171</a:t>
                      </a:r>
                    </a:p>
                  </a:txBody>
                  <a:tcPr marL="9525" marR="9525" marT="9525" marB="0" anchor="ctr"/>
                </a:tc>
                <a:tc>
                  <a:txBody>
                    <a:bodyPr/>
                    <a:lstStyle/>
                    <a:p>
                      <a:pPr algn="ctr" fontAlgn="ctr"/>
                      <a:r>
                        <a:rPr lang="ru-RU" sz="900" b="0" i="0" u="none" strike="noStrike" cap="none">
                          <a:solidFill>
                            <a:schemeClr val="dk1"/>
                          </a:solidFill>
                          <a:latin typeface="+mn-lt"/>
                          <a:ea typeface="+mn-ea"/>
                          <a:cs typeface="+mn-cs"/>
                          <a:sym typeface="Arial"/>
                        </a:rPr>
                        <a:t>154</a:t>
                      </a:r>
                    </a:p>
                  </a:txBody>
                  <a:tcPr marL="9525" marR="9525" marT="9525" marB="0" anchor="ctr"/>
                </a:tc>
                <a:tc>
                  <a:txBody>
                    <a:bodyPr/>
                    <a:lstStyle/>
                    <a:p>
                      <a:pPr algn="ctr" fontAlgn="ctr"/>
                      <a:r>
                        <a:rPr lang="ru-RU" sz="1050" b="1" i="0" u="none" strike="noStrike" cap="none" dirty="0">
                          <a:solidFill>
                            <a:schemeClr val="dk1"/>
                          </a:solidFill>
                          <a:latin typeface="+mn-lt"/>
                          <a:ea typeface="+mn-ea"/>
                          <a:cs typeface="+mn-cs"/>
                          <a:sym typeface="Arial"/>
                        </a:rPr>
                        <a:t>2,2%</a:t>
                      </a:r>
                    </a:p>
                  </a:txBody>
                  <a:tcPr marL="9525" marR="9525" marT="9525" marB="0" anchor="ctr"/>
                </a:tc>
                <a:extLst>
                  <a:ext uri="{0D108BD9-81ED-4DB2-BD59-A6C34878D82A}">
                    <a16:rowId xmlns:a16="http://schemas.microsoft.com/office/drawing/2014/main" val="2643833706"/>
                  </a:ext>
                </a:extLst>
              </a:tr>
              <a:tr h="252035">
                <a:tc vMerge="1">
                  <a:txBody>
                    <a:bodyPr/>
                    <a:lstStyle/>
                    <a:p>
                      <a:endParaRPr lang="ru-KZ" sz="1100" dirty="0"/>
                    </a:p>
                  </a:txBody>
                  <a:tcPr/>
                </a:tc>
                <a:tc>
                  <a:txBody>
                    <a:bodyPr/>
                    <a:lstStyle/>
                    <a:p>
                      <a:pPr marL="72000" marR="0" algn="l" rtl="0" eaLnBrk="1" fontAlgn="b" hangingPunct="1">
                        <a:lnSpc>
                          <a:spcPct val="100000"/>
                        </a:lnSpc>
                        <a:spcBef>
                          <a:spcPts val="0"/>
                        </a:spcBef>
                        <a:spcAft>
                          <a:spcPts val="0"/>
                        </a:spcAft>
                        <a:buNone/>
                      </a:pPr>
                      <a:r>
                        <a:rPr lang="ru-RU" sz="800" b="0" i="0" u="none" strike="noStrike" cap="none" dirty="0">
                          <a:solidFill>
                            <a:schemeClr val="dk1"/>
                          </a:solidFill>
                          <a:latin typeface="+mn-lt"/>
                          <a:ea typeface="+mn-ea"/>
                          <a:cs typeface="+mn-cs"/>
                          <a:sym typeface="Arial"/>
                        </a:rPr>
                        <a:t>5 </a:t>
                      </a:r>
                      <a:r>
                        <a:rPr lang="ru-RU" sz="800" b="0" i="0" u="none" strike="noStrike" cap="none" dirty="0" err="1">
                          <a:solidFill>
                            <a:schemeClr val="dk1"/>
                          </a:solidFill>
                          <a:latin typeface="+mn-lt"/>
                          <a:ea typeface="+mn-ea"/>
                          <a:cs typeface="+mn-cs"/>
                          <a:sym typeface="Arial"/>
                        </a:rPr>
                        <a:t>Ауыл</a:t>
                      </a:r>
                      <a:r>
                        <a:rPr lang="ru-RU" sz="800" b="0" i="0" u="none" strike="noStrike" cap="none" dirty="0">
                          <a:solidFill>
                            <a:schemeClr val="dk1"/>
                          </a:solidFill>
                          <a:latin typeface="+mn-lt"/>
                          <a:ea typeface="+mn-ea"/>
                          <a:cs typeface="+mn-cs"/>
                          <a:sym typeface="Arial"/>
                        </a:rPr>
                        <a:t> </a:t>
                      </a:r>
                      <a:r>
                        <a:rPr lang="ru-RU" sz="800" b="0" i="0" u="none" strike="noStrike" cap="none" dirty="0" err="1">
                          <a:solidFill>
                            <a:schemeClr val="dk1"/>
                          </a:solidFill>
                          <a:latin typeface="+mn-lt"/>
                          <a:ea typeface="+mn-ea"/>
                          <a:cs typeface="+mn-cs"/>
                          <a:sym typeface="Arial"/>
                        </a:rPr>
                        <a:t>шаруашылығы</a:t>
                      </a:r>
                      <a:r>
                        <a:rPr lang="ru-RU" sz="800" b="0" i="0" u="none" strike="noStrike" cap="none" dirty="0">
                          <a:solidFill>
                            <a:schemeClr val="dk1"/>
                          </a:solidFill>
                          <a:latin typeface="+mn-lt"/>
                          <a:ea typeface="+mn-ea"/>
                          <a:cs typeface="+mn-cs"/>
                          <a:sym typeface="Arial"/>
                        </a:rPr>
                        <a:t> </a:t>
                      </a:r>
                      <a:r>
                        <a:rPr lang="ru-RU" sz="800" b="0" i="0" u="none" strike="noStrike" cap="none" dirty="0" err="1">
                          <a:solidFill>
                            <a:schemeClr val="dk1"/>
                          </a:solidFill>
                          <a:latin typeface="+mn-lt"/>
                          <a:ea typeface="+mn-ea"/>
                          <a:cs typeface="+mn-cs"/>
                          <a:sym typeface="Arial"/>
                        </a:rPr>
                        <a:t>өнімдерін</a:t>
                      </a:r>
                      <a:r>
                        <a:rPr lang="ru-RU" sz="800" b="0" i="0" u="none" strike="noStrike" cap="none" dirty="0">
                          <a:solidFill>
                            <a:schemeClr val="dk1"/>
                          </a:solidFill>
                          <a:latin typeface="+mn-lt"/>
                          <a:ea typeface="+mn-ea"/>
                          <a:cs typeface="+mn-cs"/>
                          <a:sym typeface="Arial"/>
                        </a:rPr>
                        <a:t> </a:t>
                      </a:r>
                      <a:r>
                        <a:rPr lang="ru-RU" sz="800" b="0" i="0" u="none" strike="noStrike" cap="none" dirty="0" err="1">
                          <a:solidFill>
                            <a:schemeClr val="dk1"/>
                          </a:solidFill>
                          <a:latin typeface="+mn-lt"/>
                          <a:ea typeface="+mn-ea"/>
                          <a:cs typeface="+mn-cs"/>
                          <a:sym typeface="Arial"/>
                        </a:rPr>
                        <a:t>өндірудегі</a:t>
                      </a:r>
                      <a:r>
                        <a:rPr lang="ru-RU" sz="800" b="0" i="0" u="none" strike="noStrike" cap="none" dirty="0">
                          <a:solidFill>
                            <a:schemeClr val="dk1"/>
                          </a:solidFill>
                          <a:latin typeface="+mn-lt"/>
                          <a:ea typeface="+mn-ea"/>
                          <a:cs typeface="+mn-cs"/>
                          <a:sym typeface="Arial"/>
                        </a:rPr>
                        <a:t> </a:t>
                      </a:r>
                      <a:r>
                        <a:rPr lang="ru-RU" sz="800" b="0" i="0" u="none" strike="noStrike" cap="none" dirty="0" err="1">
                          <a:solidFill>
                            <a:schemeClr val="dk1"/>
                          </a:solidFill>
                          <a:latin typeface="+mn-lt"/>
                          <a:ea typeface="+mn-ea"/>
                          <a:cs typeface="+mn-cs"/>
                          <a:sym typeface="Arial"/>
                        </a:rPr>
                        <a:t>біліктілігі</a:t>
                      </a:r>
                      <a:r>
                        <a:rPr lang="ru-RU" sz="800" b="0" i="0" u="none" strike="noStrike" cap="none" dirty="0">
                          <a:solidFill>
                            <a:schemeClr val="dk1"/>
                          </a:solidFill>
                          <a:latin typeface="+mn-lt"/>
                          <a:ea typeface="+mn-ea"/>
                          <a:cs typeface="+mn-cs"/>
                          <a:sym typeface="Arial"/>
                        </a:rPr>
                        <a:t> </a:t>
                      </a:r>
                      <a:r>
                        <a:rPr lang="ru-RU" sz="800" b="0" i="0" u="none" strike="noStrike" cap="none" dirty="0" err="1">
                          <a:solidFill>
                            <a:schemeClr val="dk1"/>
                          </a:solidFill>
                          <a:latin typeface="+mn-lt"/>
                          <a:ea typeface="+mn-ea"/>
                          <a:cs typeface="+mn-cs"/>
                          <a:sym typeface="Arial"/>
                        </a:rPr>
                        <a:t>жоқ</a:t>
                      </a:r>
                      <a:r>
                        <a:rPr lang="ru-RU" sz="800" b="0" i="0" u="none" strike="noStrike" cap="none" dirty="0">
                          <a:solidFill>
                            <a:schemeClr val="dk1"/>
                          </a:solidFill>
                          <a:latin typeface="+mn-lt"/>
                          <a:ea typeface="+mn-ea"/>
                          <a:cs typeface="+mn-cs"/>
                          <a:sym typeface="Arial"/>
                        </a:rPr>
                        <a:t> </a:t>
                      </a:r>
                      <a:r>
                        <a:rPr lang="ru-RU" sz="800" b="0" i="0" u="none" strike="noStrike" cap="none" dirty="0" err="1">
                          <a:solidFill>
                            <a:schemeClr val="dk1"/>
                          </a:solidFill>
                          <a:latin typeface="+mn-lt"/>
                          <a:ea typeface="+mn-ea"/>
                          <a:cs typeface="+mn-cs"/>
                          <a:sym typeface="Arial"/>
                        </a:rPr>
                        <a:t>жұмысшылар</a:t>
                      </a:r>
                      <a:endParaRPr lang="ru-RU" sz="800" b="0" i="0" u="none" strike="noStrike" cap="none" dirty="0">
                        <a:solidFill>
                          <a:schemeClr val="dk1"/>
                        </a:solidFill>
                        <a:latin typeface="+mn-lt"/>
                        <a:ea typeface="+mn-ea"/>
                        <a:cs typeface="+mn-cs"/>
                        <a:sym typeface="Arial"/>
                      </a:endParaRPr>
                    </a:p>
                  </a:txBody>
                  <a:tcPr marL="9525" marR="9525" marT="9525" marB="0" anchor="ctr">
                    <a:lnB w="28575" cap="flat" cmpd="sng" algn="ctr">
                      <a:solidFill>
                        <a:schemeClr val="bg2"/>
                      </a:solidFill>
                      <a:prstDash val="solid"/>
                      <a:round/>
                      <a:headEnd type="none" w="med" len="med"/>
                      <a:tailEnd type="none" w="med" len="med"/>
                    </a:lnB>
                  </a:tcPr>
                </a:tc>
                <a:tc>
                  <a:txBody>
                    <a:bodyPr/>
                    <a:lstStyle/>
                    <a:p>
                      <a:pPr algn="ctr" fontAlgn="b"/>
                      <a:r>
                        <a:rPr lang="ru-RU" sz="900" b="0" i="1" u="none" strike="noStrike" cap="none">
                          <a:solidFill>
                            <a:schemeClr val="dk1"/>
                          </a:solidFill>
                          <a:latin typeface="+mn-lt"/>
                          <a:ea typeface="+mn-ea"/>
                          <a:cs typeface="+mn-cs"/>
                          <a:sym typeface="Arial"/>
                        </a:rPr>
                        <a:t>9211-3</a:t>
                      </a:r>
                    </a:p>
                  </a:txBody>
                  <a:tcPr marL="9525" marR="9525" marT="9525" marB="0" anchor="ctr">
                    <a:lnB w="28575" cap="flat" cmpd="sng" algn="ctr">
                      <a:solidFill>
                        <a:schemeClr val="bg2"/>
                      </a:solidFill>
                      <a:prstDash val="solid"/>
                      <a:round/>
                      <a:headEnd type="none" w="med" len="med"/>
                      <a:tailEnd type="none" w="med" len="med"/>
                    </a:lnB>
                  </a:tcPr>
                </a:tc>
                <a:tc>
                  <a:txBody>
                    <a:bodyPr/>
                    <a:lstStyle/>
                    <a:p>
                      <a:pPr algn="ctr" fontAlgn="ctr"/>
                      <a:r>
                        <a:rPr lang="ru-RU" sz="1050" b="1" i="0" u="none" strike="noStrike" cap="none">
                          <a:solidFill>
                            <a:schemeClr val="dk1"/>
                          </a:solidFill>
                          <a:latin typeface="+mn-lt"/>
                          <a:ea typeface="+mn-ea"/>
                          <a:cs typeface="+mn-cs"/>
                          <a:sym typeface="Arial"/>
                        </a:rPr>
                        <a:t>1 002</a:t>
                      </a:r>
                    </a:p>
                  </a:txBody>
                  <a:tcPr marL="9525" marR="9525" marT="9525" marB="0" anchor="ctr">
                    <a:lnB w="28575" cap="flat" cmpd="sng" algn="ctr">
                      <a:solidFill>
                        <a:schemeClr val="bg2"/>
                      </a:solidFill>
                      <a:prstDash val="solid"/>
                      <a:round/>
                      <a:headEnd type="none" w="med" len="med"/>
                      <a:tailEnd type="none" w="med" len="med"/>
                    </a:lnB>
                  </a:tcPr>
                </a:tc>
                <a:tc>
                  <a:txBody>
                    <a:bodyPr/>
                    <a:lstStyle/>
                    <a:p>
                      <a:pPr algn="ctr" fontAlgn="ctr"/>
                      <a:r>
                        <a:rPr lang="ru-RU" sz="900" b="0" i="0" u="none" strike="noStrike" cap="none">
                          <a:solidFill>
                            <a:schemeClr val="dk1"/>
                          </a:solidFill>
                          <a:latin typeface="+mn-lt"/>
                          <a:ea typeface="+mn-ea"/>
                          <a:cs typeface="+mn-cs"/>
                          <a:sym typeface="Arial"/>
                        </a:rPr>
                        <a:t>509</a:t>
                      </a:r>
                    </a:p>
                  </a:txBody>
                  <a:tcPr marL="9525" marR="9525" marT="9525" marB="0" anchor="ctr">
                    <a:lnB w="28575" cap="flat" cmpd="sng" algn="ctr">
                      <a:solidFill>
                        <a:schemeClr val="bg2"/>
                      </a:solidFill>
                      <a:prstDash val="solid"/>
                      <a:round/>
                      <a:headEnd type="none" w="med" len="med"/>
                      <a:tailEnd type="none" w="med" len="med"/>
                    </a:lnB>
                  </a:tcPr>
                </a:tc>
                <a:tc>
                  <a:txBody>
                    <a:bodyPr/>
                    <a:lstStyle/>
                    <a:p>
                      <a:pPr algn="ctr" fontAlgn="ctr"/>
                      <a:r>
                        <a:rPr lang="ru-RU" sz="900" b="0" i="0" u="none" strike="noStrike" cap="none">
                          <a:solidFill>
                            <a:schemeClr val="dk1"/>
                          </a:solidFill>
                          <a:latin typeface="+mn-lt"/>
                          <a:ea typeface="+mn-ea"/>
                          <a:cs typeface="+mn-cs"/>
                          <a:sym typeface="Arial"/>
                        </a:rPr>
                        <a:t>30</a:t>
                      </a:r>
                    </a:p>
                  </a:txBody>
                  <a:tcPr marL="9525" marR="9525" marT="9525" marB="0" anchor="ctr">
                    <a:lnB w="28575" cap="flat" cmpd="sng" algn="ctr">
                      <a:solidFill>
                        <a:schemeClr val="bg2"/>
                      </a:solidFill>
                      <a:prstDash val="solid"/>
                      <a:round/>
                      <a:headEnd type="none" w="med" len="med"/>
                      <a:tailEnd type="none" w="med" len="med"/>
                    </a:lnB>
                  </a:tcPr>
                </a:tc>
                <a:tc>
                  <a:txBody>
                    <a:bodyPr/>
                    <a:lstStyle/>
                    <a:p>
                      <a:pPr algn="ctr" fontAlgn="ctr"/>
                      <a:r>
                        <a:rPr lang="ru-RU" sz="900" b="0" i="0" u="none" strike="noStrike" cap="none">
                          <a:solidFill>
                            <a:schemeClr val="dk1"/>
                          </a:solidFill>
                          <a:latin typeface="+mn-lt"/>
                          <a:ea typeface="+mn-ea"/>
                          <a:cs typeface="+mn-cs"/>
                          <a:sym typeface="Arial"/>
                        </a:rPr>
                        <a:t>40</a:t>
                      </a:r>
                    </a:p>
                  </a:txBody>
                  <a:tcPr marL="9525" marR="9525" marT="9525" marB="0" anchor="ctr">
                    <a:lnB w="28575" cap="flat" cmpd="sng" algn="ctr">
                      <a:solidFill>
                        <a:schemeClr val="bg2"/>
                      </a:solidFill>
                      <a:prstDash val="solid"/>
                      <a:round/>
                      <a:headEnd type="none" w="med" len="med"/>
                      <a:tailEnd type="none" w="med" len="med"/>
                    </a:lnB>
                  </a:tcPr>
                </a:tc>
                <a:tc>
                  <a:txBody>
                    <a:bodyPr/>
                    <a:lstStyle/>
                    <a:p>
                      <a:pPr algn="ctr" fontAlgn="ctr"/>
                      <a:r>
                        <a:rPr lang="ru-RU" sz="900" b="0" i="0" u="none" strike="noStrike" cap="none">
                          <a:solidFill>
                            <a:schemeClr val="dk1"/>
                          </a:solidFill>
                          <a:latin typeface="+mn-lt"/>
                          <a:ea typeface="+mn-ea"/>
                          <a:cs typeface="+mn-cs"/>
                          <a:sym typeface="Arial"/>
                        </a:rPr>
                        <a:t>423</a:t>
                      </a:r>
                    </a:p>
                  </a:txBody>
                  <a:tcPr marL="9525" marR="9525" marT="9525" marB="0" anchor="ctr">
                    <a:lnB w="28575" cap="flat" cmpd="sng" algn="ctr">
                      <a:solidFill>
                        <a:schemeClr val="bg2"/>
                      </a:solidFill>
                      <a:prstDash val="solid"/>
                      <a:round/>
                      <a:headEnd type="none" w="med" len="med"/>
                      <a:tailEnd type="none" w="med" len="med"/>
                    </a:lnB>
                  </a:tcPr>
                </a:tc>
                <a:tc>
                  <a:txBody>
                    <a:bodyPr/>
                    <a:lstStyle/>
                    <a:p>
                      <a:pPr algn="ctr" fontAlgn="ctr"/>
                      <a:r>
                        <a:rPr lang="ru-RU" sz="1050" b="1" i="0" u="none" strike="noStrike" cap="none">
                          <a:solidFill>
                            <a:schemeClr val="dk1"/>
                          </a:solidFill>
                          <a:latin typeface="+mn-lt"/>
                          <a:ea typeface="+mn-ea"/>
                          <a:cs typeface="+mn-cs"/>
                          <a:sym typeface="Arial"/>
                        </a:rPr>
                        <a:t>1,6%</a:t>
                      </a:r>
                    </a:p>
                  </a:txBody>
                  <a:tcPr marL="9525" marR="9525" marT="9525" marB="0" anchor="ctr">
                    <a:lnB w="28575" cap="flat" cmpd="sng" algn="ctr">
                      <a:solidFill>
                        <a:schemeClr val="bg2"/>
                      </a:solidFill>
                      <a:prstDash val="solid"/>
                      <a:round/>
                      <a:headEnd type="none" w="med" len="med"/>
                      <a:tailEnd type="none" w="med" len="med"/>
                    </a:lnB>
                  </a:tcPr>
                </a:tc>
                <a:extLst>
                  <a:ext uri="{0D108BD9-81ED-4DB2-BD59-A6C34878D82A}">
                    <a16:rowId xmlns:a16="http://schemas.microsoft.com/office/drawing/2014/main" val="4160565161"/>
                  </a:ext>
                </a:extLst>
              </a:tr>
              <a:tr h="252035">
                <a:tc rowSpan="5">
                  <a:txBody>
                    <a:bodyPr/>
                    <a:lstStyle/>
                    <a:p>
                      <a:pPr algn="ctr"/>
                      <a:r>
                        <a:rPr lang="ru-RU" sz="1100" dirty="0"/>
                        <a:t>2021</a:t>
                      </a:r>
                      <a:endParaRPr lang="ru-KZ" sz="1100" dirty="0"/>
                    </a:p>
                  </a:txBody>
                  <a:tcPr anchor="ctr">
                    <a:lnT w="28575" cap="flat" cmpd="sng" algn="ctr">
                      <a:solidFill>
                        <a:schemeClr val="bg2"/>
                      </a:solidFill>
                      <a:prstDash val="solid"/>
                      <a:round/>
                      <a:headEnd type="none" w="med" len="med"/>
                      <a:tailEnd type="none" w="med" len="med"/>
                    </a:lnT>
                    <a:lnB w="28575" cap="flat" cmpd="sng" algn="ctr">
                      <a:solidFill>
                        <a:schemeClr val="bg2"/>
                      </a:solidFill>
                      <a:prstDash val="solid"/>
                      <a:round/>
                      <a:headEnd type="none" w="med" len="med"/>
                      <a:tailEnd type="none" w="med" len="med"/>
                    </a:lnB>
                  </a:tcPr>
                </a:tc>
                <a:tc>
                  <a:txBody>
                    <a:bodyPr/>
                    <a:lstStyle/>
                    <a:p>
                      <a:pPr marL="72000" marR="0" algn="l" rtl="0" eaLnBrk="1" fontAlgn="b" hangingPunct="1">
                        <a:lnSpc>
                          <a:spcPct val="100000"/>
                        </a:lnSpc>
                        <a:spcBef>
                          <a:spcPts val="0"/>
                        </a:spcBef>
                        <a:spcAft>
                          <a:spcPts val="0"/>
                        </a:spcAft>
                        <a:buNone/>
                      </a:pPr>
                      <a:r>
                        <a:rPr lang="ru-RU" sz="800" b="0" i="0" u="none" strike="noStrike" cap="none" dirty="0">
                          <a:solidFill>
                            <a:schemeClr val="dk1"/>
                          </a:solidFill>
                          <a:latin typeface="+mn-lt"/>
                          <a:ea typeface="+mn-ea"/>
                          <a:cs typeface="+mn-cs"/>
                          <a:sym typeface="Arial"/>
                        </a:rPr>
                        <a:t>1 </a:t>
                      </a:r>
                      <a:r>
                        <a:rPr lang="ru-RU" sz="800" b="0" i="0" u="none" strike="noStrike" cap="none" dirty="0" err="1">
                          <a:solidFill>
                            <a:schemeClr val="dk1"/>
                          </a:solidFill>
                          <a:latin typeface="+mn-lt"/>
                          <a:ea typeface="+mn-ea"/>
                          <a:cs typeface="+mn-cs"/>
                          <a:sym typeface="Arial"/>
                        </a:rPr>
                        <a:t>Басқа</a:t>
                      </a:r>
                      <a:r>
                        <a:rPr lang="ru-RU" sz="800" b="0" i="0" u="none" strike="noStrike" cap="none" dirty="0">
                          <a:solidFill>
                            <a:schemeClr val="dk1"/>
                          </a:solidFill>
                          <a:latin typeface="+mn-lt"/>
                          <a:ea typeface="+mn-ea"/>
                          <a:cs typeface="+mn-cs"/>
                          <a:sym typeface="Arial"/>
                        </a:rPr>
                        <a:t> да </a:t>
                      </a:r>
                      <a:r>
                        <a:rPr lang="ru-RU" sz="800" b="0" i="0" u="none" strike="noStrike" cap="none" dirty="0" err="1">
                          <a:solidFill>
                            <a:schemeClr val="dk1"/>
                          </a:solidFill>
                          <a:latin typeface="+mn-lt"/>
                          <a:ea typeface="+mn-ea"/>
                          <a:cs typeface="+mn-cs"/>
                          <a:sym typeface="Arial"/>
                        </a:rPr>
                        <a:t>біліктілігі</a:t>
                      </a:r>
                      <a:r>
                        <a:rPr lang="ru-RU" sz="800" b="0" i="0" u="none" strike="noStrike" cap="none" dirty="0">
                          <a:solidFill>
                            <a:schemeClr val="dk1"/>
                          </a:solidFill>
                          <a:latin typeface="+mn-lt"/>
                          <a:ea typeface="+mn-ea"/>
                          <a:cs typeface="+mn-cs"/>
                          <a:sym typeface="Arial"/>
                        </a:rPr>
                        <a:t> </a:t>
                      </a:r>
                      <a:r>
                        <a:rPr lang="ru-RU" sz="800" b="0" i="0" u="none" strike="noStrike" cap="none" dirty="0" err="1">
                          <a:solidFill>
                            <a:schemeClr val="dk1"/>
                          </a:solidFill>
                          <a:latin typeface="+mn-lt"/>
                          <a:ea typeface="+mn-ea"/>
                          <a:cs typeface="+mn-cs"/>
                          <a:sym typeface="Arial"/>
                        </a:rPr>
                        <a:t>жоқ</a:t>
                      </a:r>
                      <a:r>
                        <a:rPr lang="ru-RU" sz="800" b="0" i="0" u="none" strike="noStrike" cap="none" dirty="0">
                          <a:solidFill>
                            <a:schemeClr val="dk1"/>
                          </a:solidFill>
                          <a:latin typeface="+mn-lt"/>
                          <a:ea typeface="+mn-ea"/>
                          <a:cs typeface="+mn-cs"/>
                          <a:sym typeface="Arial"/>
                        </a:rPr>
                        <a:t> </a:t>
                      </a:r>
                      <a:r>
                        <a:rPr lang="ru-RU" sz="800" b="0" i="0" u="none" strike="noStrike" cap="none" dirty="0" err="1">
                          <a:solidFill>
                            <a:schemeClr val="dk1"/>
                          </a:solidFill>
                          <a:latin typeface="+mn-lt"/>
                          <a:ea typeface="+mn-ea"/>
                          <a:cs typeface="+mn-cs"/>
                          <a:sym typeface="Arial"/>
                        </a:rPr>
                        <a:t>жұмысшылар</a:t>
                      </a:r>
                      <a:endParaRPr lang="ru-RU" sz="800" b="0" i="0" u="none" strike="noStrike" cap="none" dirty="0">
                        <a:solidFill>
                          <a:schemeClr val="dk1"/>
                        </a:solidFill>
                        <a:latin typeface="+mn-lt"/>
                        <a:ea typeface="+mn-ea"/>
                        <a:cs typeface="+mn-cs"/>
                        <a:sym typeface="Arial"/>
                      </a:endParaRPr>
                    </a:p>
                  </a:txBody>
                  <a:tcPr marL="9525" marR="9525" marT="9525" marB="0" anchor="ctr">
                    <a:lnT w="28575" cap="flat" cmpd="sng" algn="ctr">
                      <a:solidFill>
                        <a:schemeClr val="bg2"/>
                      </a:solidFill>
                      <a:prstDash val="solid"/>
                      <a:round/>
                      <a:headEnd type="none" w="med" len="med"/>
                      <a:tailEnd type="none" w="med" len="med"/>
                    </a:lnT>
                  </a:tcPr>
                </a:tc>
                <a:tc>
                  <a:txBody>
                    <a:bodyPr/>
                    <a:lstStyle/>
                    <a:p>
                      <a:pPr algn="ctr" fontAlgn="b"/>
                      <a:r>
                        <a:rPr lang="ru-RU" sz="900" b="0" i="1" u="none" strike="noStrike" cap="none">
                          <a:solidFill>
                            <a:schemeClr val="dk1"/>
                          </a:solidFill>
                          <a:latin typeface="+mn-lt"/>
                          <a:ea typeface="+mn-ea"/>
                          <a:cs typeface="+mn-cs"/>
                          <a:sym typeface="Arial"/>
                        </a:rPr>
                        <a:t>9629-9</a:t>
                      </a:r>
                    </a:p>
                  </a:txBody>
                  <a:tcPr marL="9525" marR="9525" marT="9525" marB="0" anchor="ctr">
                    <a:lnT w="28575" cap="flat" cmpd="sng" algn="ctr">
                      <a:solidFill>
                        <a:schemeClr val="bg2"/>
                      </a:solidFill>
                      <a:prstDash val="solid"/>
                      <a:round/>
                      <a:headEnd type="none" w="med" len="med"/>
                      <a:tailEnd type="none" w="med" len="med"/>
                    </a:lnT>
                  </a:tcPr>
                </a:tc>
                <a:tc>
                  <a:txBody>
                    <a:bodyPr/>
                    <a:lstStyle/>
                    <a:p>
                      <a:pPr algn="ctr" fontAlgn="ctr"/>
                      <a:r>
                        <a:rPr lang="ru-RU" sz="1050" b="1" i="0" u="none" strike="noStrike" cap="none" dirty="0">
                          <a:solidFill>
                            <a:schemeClr val="dk1"/>
                          </a:solidFill>
                          <a:latin typeface="+mn-lt"/>
                          <a:ea typeface="+mn-ea"/>
                          <a:cs typeface="+mn-cs"/>
                          <a:sym typeface="Arial"/>
                        </a:rPr>
                        <a:t>42 251</a:t>
                      </a:r>
                    </a:p>
                  </a:txBody>
                  <a:tcPr marL="9525" marR="9525" marT="9525" marB="0" anchor="ctr">
                    <a:lnT w="28575" cap="flat" cmpd="sng" algn="ctr">
                      <a:solidFill>
                        <a:schemeClr val="bg2"/>
                      </a:solidFill>
                      <a:prstDash val="solid"/>
                      <a:round/>
                      <a:headEnd type="none" w="med" len="med"/>
                      <a:tailEnd type="none" w="med" len="med"/>
                    </a:lnT>
                  </a:tcPr>
                </a:tc>
                <a:tc>
                  <a:txBody>
                    <a:bodyPr/>
                    <a:lstStyle/>
                    <a:p>
                      <a:pPr algn="ctr" fontAlgn="ctr"/>
                      <a:r>
                        <a:rPr lang="ru-RU" sz="900" b="0" i="0" u="none" strike="noStrike" cap="none">
                          <a:solidFill>
                            <a:schemeClr val="dk1"/>
                          </a:solidFill>
                          <a:latin typeface="+mn-lt"/>
                          <a:ea typeface="+mn-ea"/>
                          <a:cs typeface="+mn-cs"/>
                          <a:sym typeface="Arial"/>
                        </a:rPr>
                        <a:t>4 079</a:t>
                      </a:r>
                    </a:p>
                  </a:txBody>
                  <a:tcPr marL="9525" marR="9525" marT="9525" marB="0" anchor="ctr">
                    <a:lnT w="28575" cap="flat" cmpd="sng" algn="ctr">
                      <a:solidFill>
                        <a:schemeClr val="bg2"/>
                      </a:solidFill>
                      <a:prstDash val="solid"/>
                      <a:round/>
                      <a:headEnd type="none" w="med" len="med"/>
                      <a:tailEnd type="none" w="med" len="med"/>
                    </a:lnT>
                  </a:tcPr>
                </a:tc>
                <a:tc>
                  <a:txBody>
                    <a:bodyPr/>
                    <a:lstStyle/>
                    <a:p>
                      <a:pPr algn="ctr" fontAlgn="ctr"/>
                      <a:r>
                        <a:rPr lang="ru-RU" sz="900" b="0" i="0" u="none" strike="noStrike" cap="none">
                          <a:solidFill>
                            <a:schemeClr val="dk1"/>
                          </a:solidFill>
                          <a:latin typeface="+mn-lt"/>
                          <a:ea typeface="+mn-ea"/>
                          <a:cs typeface="+mn-cs"/>
                          <a:sym typeface="Arial"/>
                        </a:rPr>
                        <a:t>4 487</a:t>
                      </a:r>
                    </a:p>
                  </a:txBody>
                  <a:tcPr marL="9525" marR="9525" marT="9525" marB="0" anchor="ctr">
                    <a:lnT w="28575" cap="flat" cmpd="sng" algn="ctr">
                      <a:solidFill>
                        <a:schemeClr val="bg2"/>
                      </a:solidFill>
                      <a:prstDash val="solid"/>
                      <a:round/>
                      <a:headEnd type="none" w="med" len="med"/>
                      <a:tailEnd type="none" w="med" len="med"/>
                    </a:lnT>
                  </a:tcPr>
                </a:tc>
                <a:tc>
                  <a:txBody>
                    <a:bodyPr/>
                    <a:lstStyle/>
                    <a:p>
                      <a:pPr algn="ctr" fontAlgn="ctr"/>
                      <a:r>
                        <a:rPr lang="ru-RU" sz="900" b="0" i="0" u="none" strike="noStrike" cap="none" dirty="0">
                          <a:solidFill>
                            <a:schemeClr val="dk1"/>
                          </a:solidFill>
                          <a:latin typeface="+mn-lt"/>
                          <a:ea typeface="+mn-ea"/>
                          <a:cs typeface="+mn-cs"/>
                          <a:sym typeface="Arial"/>
                        </a:rPr>
                        <a:t>10 168</a:t>
                      </a:r>
                    </a:p>
                  </a:txBody>
                  <a:tcPr marL="9525" marR="9525" marT="9525" marB="0" anchor="ctr">
                    <a:lnT w="28575" cap="flat" cmpd="sng" algn="ctr">
                      <a:solidFill>
                        <a:schemeClr val="bg2"/>
                      </a:solidFill>
                      <a:prstDash val="solid"/>
                      <a:round/>
                      <a:headEnd type="none" w="med" len="med"/>
                      <a:tailEnd type="none" w="med" len="med"/>
                    </a:lnT>
                  </a:tcPr>
                </a:tc>
                <a:tc>
                  <a:txBody>
                    <a:bodyPr/>
                    <a:lstStyle/>
                    <a:p>
                      <a:pPr algn="ctr" fontAlgn="ctr"/>
                      <a:r>
                        <a:rPr lang="ru-RU" sz="900" b="0" i="0" u="none" strike="noStrike" cap="none">
                          <a:solidFill>
                            <a:schemeClr val="dk1"/>
                          </a:solidFill>
                          <a:latin typeface="+mn-lt"/>
                          <a:ea typeface="+mn-ea"/>
                          <a:cs typeface="+mn-cs"/>
                          <a:sym typeface="Arial"/>
                        </a:rPr>
                        <a:t>23 517</a:t>
                      </a:r>
                    </a:p>
                  </a:txBody>
                  <a:tcPr marL="9525" marR="9525" marT="9525" marB="0" anchor="ctr">
                    <a:lnT w="28575" cap="flat" cmpd="sng" algn="ctr">
                      <a:solidFill>
                        <a:schemeClr val="bg2"/>
                      </a:solidFill>
                      <a:prstDash val="solid"/>
                      <a:round/>
                      <a:headEnd type="none" w="med" len="med"/>
                      <a:tailEnd type="none" w="med" len="med"/>
                    </a:lnT>
                  </a:tcPr>
                </a:tc>
                <a:tc>
                  <a:txBody>
                    <a:bodyPr/>
                    <a:lstStyle/>
                    <a:p>
                      <a:pPr algn="ctr" fontAlgn="ctr"/>
                      <a:r>
                        <a:rPr lang="ru-RU" sz="1050" b="1" i="0" u="none" strike="noStrike" cap="none" dirty="0">
                          <a:solidFill>
                            <a:schemeClr val="dk1"/>
                          </a:solidFill>
                          <a:latin typeface="+mn-lt"/>
                          <a:ea typeface="+mn-ea"/>
                          <a:cs typeface="+mn-cs"/>
                          <a:sym typeface="Arial"/>
                        </a:rPr>
                        <a:t>47,0%</a:t>
                      </a:r>
                    </a:p>
                  </a:txBody>
                  <a:tcPr marL="9525" marR="9525" marT="9525" marB="0" anchor="ctr">
                    <a:lnT w="28575" cap="flat" cmpd="sng" algn="ctr">
                      <a:solidFill>
                        <a:schemeClr val="bg2"/>
                      </a:solidFill>
                      <a:prstDash val="solid"/>
                      <a:round/>
                      <a:headEnd type="none" w="med" len="med"/>
                      <a:tailEnd type="none" w="med" len="med"/>
                    </a:lnT>
                  </a:tcPr>
                </a:tc>
                <a:extLst>
                  <a:ext uri="{0D108BD9-81ED-4DB2-BD59-A6C34878D82A}">
                    <a16:rowId xmlns:a16="http://schemas.microsoft.com/office/drawing/2014/main" val="1427977684"/>
                  </a:ext>
                </a:extLst>
              </a:tr>
              <a:tr h="252035">
                <a:tc vMerge="1">
                  <a:txBody>
                    <a:bodyPr/>
                    <a:lstStyle/>
                    <a:p>
                      <a:endParaRPr lang="ru-KZ" sz="1100" dirty="0"/>
                    </a:p>
                  </a:txBody>
                  <a:tcPr/>
                </a:tc>
                <a:tc>
                  <a:txBody>
                    <a:bodyPr/>
                    <a:lstStyle/>
                    <a:p>
                      <a:pPr marL="72000" marR="0" algn="l" rtl="0" eaLnBrk="1" fontAlgn="b" hangingPunct="1">
                        <a:lnSpc>
                          <a:spcPct val="100000"/>
                        </a:lnSpc>
                        <a:spcBef>
                          <a:spcPts val="0"/>
                        </a:spcBef>
                        <a:spcAft>
                          <a:spcPts val="0"/>
                        </a:spcAft>
                        <a:buNone/>
                      </a:pPr>
                      <a:r>
                        <a:rPr lang="ru-RU" sz="800" b="0" i="0" u="none" strike="noStrike" cap="none" dirty="0">
                          <a:solidFill>
                            <a:schemeClr val="dk1"/>
                          </a:solidFill>
                          <a:latin typeface="+mn-lt"/>
                          <a:ea typeface="+mn-ea"/>
                          <a:cs typeface="+mn-cs"/>
                          <a:sym typeface="Arial"/>
                        </a:rPr>
                        <a:t>2 </a:t>
                      </a:r>
                      <a:r>
                        <a:rPr lang="ru-RU" sz="800" b="0" i="0" u="none" strike="noStrike" cap="none" dirty="0" err="1">
                          <a:solidFill>
                            <a:schemeClr val="dk1"/>
                          </a:solidFill>
                          <a:latin typeface="+mn-lt"/>
                          <a:ea typeface="+mn-ea"/>
                          <a:cs typeface="+mn-cs"/>
                          <a:sym typeface="Arial"/>
                        </a:rPr>
                        <a:t>Әртүрлі</a:t>
                      </a:r>
                      <a:r>
                        <a:rPr lang="ru-RU" sz="800" b="0" i="0" u="none" strike="noStrike" cap="none" dirty="0">
                          <a:solidFill>
                            <a:schemeClr val="dk1"/>
                          </a:solidFill>
                          <a:latin typeface="+mn-lt"/>
                          <a:ea typeface="+mn-ea"/>
                          <a:cs typeface="+mn-cs"/>
                          <a:sym typeface="Arial"/>
                        </a:rPr>
                        <a:t> </a:t>
                      </a:r>
                      <a:r>
                        <a:rPr lang="ru-RU" sz="800" b="0" i="0" u="none" strike="noStrike" cap="none" dirty="0" err="1">
                          <a:solidFill>
                            <a:schemeClr val="dk1"/>
                          </a:solidFill>
                          <a:latin typeface="+mn-lt"/>
                          <a:ea typeface="+mn-ea"/>
                          <a:cs typeface="+mn-cs"/>
                          <a:sym typeface="Arial"/>
                        </a:rPr>
                        <a:t>жұмысты</a:t>
                      </a:r>
                      <a:r>
                        <a:rPr lang="ru-RU" sz="800" b="0" i="0" u="none" strike="noStrike" cap="none" dirty="0">
                          <a:solidFill>
                            <a:schemeClr val="dk1"/>
                          </a:solidFill>
                          <a:latin typeface="+mn-lt"/>
                          <a:ea typeface="+mn-ea"/>
                          <a:cs typeface="+mn-cs"/>
                          <a:sym typeface="Arial"/>
                        </a:rPr>
                        <a:t> </a:t>
                      </a:r>
                      <a:r>
                        <a:rPr lang="ru-RU" sz="800" b="0" i="0" u="none" strike="noStrike" cap="none" dirty="0" err="1">
                          <a:solidFill>
                            <a:schemeClr val="dk1"/>
                          </a:solidFill>
                          <a:latin typeface="+mn-lt"/>
                          <a:ea typeface="+mn-ea"/>
                          <a:cs typeface="+mn-cs"/>
                          <a:sym typeface="Arial"/>
                        </a:rPr>
                        <a:t>атқарушылар</a:t>
                      </a:r>
                      <a:endParaRPr lang="ru-RU" sz="800" b="0" i="0" u="none" strike="noStrike" cap="none" dirty="0">
                        <a:solidFill>
                          <a:schemeClr val="dk1"/>
                        </a:solidFill>
                        <a:latin typeface="+mn-lt"/>
                        <a:ea typeface="+mn-ea"/>
                        <a:cs typeface="+mn-cs"/>
                        <a:sym typeface="Arial"/>
                      </a:endParaRPr>
                    </a:p>
                  </a:txBody>
                  <a:tcPr marL="9525" marR="9525" marT="9525" marB="0" anchor="ctr"/>
                </a:tc>
                <a:tc>
                  <a:txBody>
                    <a:bodyPr/>
                    <a:lstStyle/>
                    <a:p>
                      <a:pPr algn="ctr" fontAlgn="b"/>
                      <a:r>
                        <a:rPr lang="ru-RU" sz="900" b="0" i="1" u="none" strike="noStrike" cap="none" dirty="0">
                          <a:solidFill>
                            <a:schemeClr val="dk1"/>
                          </a:solidFill>
                          <a:latin typeface="+mn-lt"/>
                          <a:ea typeface="+mn-ea"/>
                          <a:cs typeface="+mn-cs"/>
                          <a:sym typeface="Arial"/>
                        </a:rPr>
                        <a:t>9629-7</a:t>
                      </a:r>
                    </a:p>
                  </a:txBody>
                  <a:tcPr marL="9525" marR="9525" marT="9525" marB="0" anchor="ctr"/>
                </a:tc>
                <a:tc>
                  <a:txBody>
                    <a:bodyPr/>
                    <a:lstStyle/>
                    <a:p>
                      <a:pPr algn="ctr" fontAlgn="ctr"/>
                      <a:r>
                        <a:rPr lang="ru-RU" sz="1050" b="1" i="0" u="none" strike="noStrike" cap="none">
                          <a:solidFill>
                            <a:schemeClr val="dk1"/>
                          </a:solidFill>
                          <a:latin typeface="+mn-lt"/>
                          <a:ea typeface="+mn-ea"/>
                          <a:cs typeface="+mn-cs"/>
                          <a:sym typeface="Arial"/>
                        </a:rPr>
                        <a:t>4 520</a:t>
                      </a:r>
                    </a:p>
                  </a:txBody>
                  <a:tcPr marL="9525" marR="9525" marT="9525" marB="0" anchor="ctr"/>
                </a:tc>
                <a:tc>
                  <a:txBody>
                    <a:bodyPr/>
                    <a:lstStyle/>
                    <a:p>
                      <a:pPr algn="ctr" fontAlgn="ctr"/>
                      <a:r>
                        <a:rPr lang="ru-RU" sz="900" b="0" i="0" u="none" strike="noStrike" cap="none">
                          <a:solidFill>
                            <a:schemeClr val="dk1"/>
                          </a:solidFill>
                          <a:latin typeface="+mn-lt"/>
                          <a:ea typeface="+mn-ea"/>
                          <a:cs typeface="+mn-cs"/>
                          <a:sym typeface="Arial"/>
                        </a:rPr>
                        <a:t>140</a:t>
                      </a:r>
                    </a:p>
                  </a:txBody>
                  <a:tcPr marL="9525" marR="9525" marT="9525" marB="0" anchor="ctr"/>
                </a:tc>
                <a:tc>
                  <a:txBody>
                    <a:bodyPr/>
                    <a:lstStyle/>
                    <a:p>
                      <a:pPr algn="ctr" fontAlgn="ctr"/>
                      <a:r>
                        <a:rPr lang="ru-RU" sz="900" b="0" i="0" u="none" strike="noStrike" cap="none">
                          <a:solidFill>
                            <a:schemeClr val="dk1"/>
                          </a:solidFill>
                          <a:latin typeface="+mn-lt"/>
                          <a:ea typeface="+mn-ea"/>
                          <a:cs typeface="+mn-cs"/>
                          <a:sym typeface="Arial"/>
                        </a:rPr>
                        <a:t>533</a:t>
                      </a:r>
                    </a:p>
                  </a:txBody>
                  <a:tcPr marL="9525" marR="9525" marT="9525" marB="0" anchor="ctr"/>
                </a:tc>
                <a:tc>
                  <a:txBody>
                    <a:bodyPr/>
                    <a:lstStyle/>
                    <a:p>
                      <a:pPr algn="ctr" fontAlgn="ctr"/>
                      <a:r>
                        <a:rPr lang="ru-RU" sz="900" b="0" i="0" u="none" strike="noStrike" cap="none">
                          <a:solidFill>
                            <a:schemeClr val="dk1"/>
                          </a:solidFill>
                          <a:latin typeface="+mn-lt"/>
                          <a:ea typeface="+mn-ea"/>
                          <a:cs typeface="+mn-cs"/>
                          <a:sym typeface="Arial"/>
                        </a:rPr>
                        <a:t>516</a:t>
                      </a:r>
                    </a:p>
                  </a:txBody>
                  <a:tcPr marL="9525" marR="9525" marT="9525" marB="0" anchor="ctr"/>
                </a:tc>
                <a:tc>
                  <a:txBody>
                    <a:bodyPr/>
                    <a:lstStyle/>
                    <a:p>
                      <a:pPr algn="ctr" fontAlgn="ctr"/>
                      <a:r>
                        <a:rPr lang="ru-RU" sz="900" b="0" i="0" u="none" strike="noStrike" cap="none">
                          <a:solidFill>
                            <a:schemeClr val="dk1"/>
                          </a:solidFill>
                          <a:latin typeface="+mn-lt"/>
                          <a:ea typeface="+mn-ea"/>
                          <a:cs typeface="+mn-cs"/>
                          <a:sym typeface="Arial"/>
                        </a:rPr>
                        <a:t>3 331</a:t>
                      </a:r>
                    </a:p>
                  </a:txBody>
                  <a:tcPr marL="9525" marR="9525" marT="9525" marB="0" anchor="ctr"/>
                </a:tc>
                <a:tc>
                  <a:txBody>
                    <a:bodyPr/>
                    <a:lstStyle/>
                    <a:p>
                      <a:pPr algn="ctr" fontAlgn="ctr"/>
                      <a:r>
                        <a:rPr lang="ru-RU" sz="1050" b="1" i="0" u="none" strike="noStrike" cap="none">
                          <a:solidFill>
                            <a:schemeClr val="dk1"/>
                          </a:solidFill>
                          <a:latin typeface="+mn-lt"/>
                          <a:ea typeface="+mn-ea"/>
                          <a:cs typeface="+mn-cs"/>
                          <a:sym typeface="Arial"/>
                        </a:rPr>
                        <a:t>5,0%</a:t>
                      </a:r>
                    </a:p>
                  </a:txBody>
                  <a:tcPr marL="9525" marR="9525" marT="9525" marB="0" anchor="ctr"/>
                </a:tc>
                <a:extLst>
                  <a:ext uri="{0D108BD9-81ED-4DB2-BD59-A6C34878D82A}">
                    <a16:rowId xmlns:a16="http://schemas.microsoft.com/office/drawing/2014/main" val="1290809229"/>
                  </a:ext>
                </a:extLst>
              </a:tr>
              <a:tr h="252035">
                <a:tc vMerge="1">
                  <a:txBody>
                    <a:bodyPr/>
                    <a:lstStyle/>
                    <a:p>
                      <a:endParaRPr lang="ru-KZ" sz="1100" dirty="0"/>
                    </a:p>
                  </a:txBody>
                  <a:tcPr/>
                </a:tc>
                <a:tc>
                  <a:txBody>
                    <a:bodyPr/>
                    <a:lstStyle/>
                    <a:p>
                      <a:pPr marL="72000" marR="0" algn="l" rtl="0" eaLnBrk="1" fontAlgn="b" hangingPunct="1">
                        <a:lnSpc>
                          <a:spcPct val="100000"/>
                        </a:lnSpc>
                        <a:spcBef>
                          <a:spcPts val="0"/>
                        </a:spcBef>
                        <a:spcAft>
                          <a:spcPts val="0"/>
                        </a:spcAft>
                        <a:buNone/>
                      </a:pPr>
                      <a:r>
                        <a:rPr lang="ru-RU" sz="800" b="0" i="0" u="none" strike="noStrike" cap="none" dirty="0">
                          <a:solidFill>
                            <a:schemeClr val="dk1"/>
                          </a:solidFill>
                          <a:latin typeface="+mn-lt"/>
                          <a:ea typeface="+mn-ea"/>
                          <a:cs typeface="+mn-cs"/>
                          <a:sym typeface="Arial"/>
                        </a:rPr>
                        <a:t>3 </a:t>
                      </a:r>
                      <a:r>
                        <a:rPr lang="ru-RU" sz="800" b="0" i="0" u="none" strike="noStrike" cap="none" dirty="0" err="1">
                          <a:solidFill>
                            <a:schemeClr val="dk1"/>
                          </a:solidFill>
                          <a:latin typeface="+mn-lt"/>
                          <a:ea typeface="+mn-ea"/>
                          <a:cs typeface="+mn-cs"/>
                          <a:sym typeface="Arial"/>
                        </a:rPr>
                        <a:t>Маркетингтік</a:t>
                      </a:r>
                      <a:r>
                        <a:rPr lang="ru-RU" sz="800" b="0" i="0" u="none" strike="noStrike" cap="none" dirty="0">
                          <a:solidFill>
                            <a:schemeClr val="dk1"/>
                          </a:solidFill>
                          <a:latin typeface="+mn-lt"/>
                          <a:ea typeface="+mn-ea"/>
                          <a:cs typeface="+mn-cs"/>
                          <a:sym typeface="Arial"/>
                        </a:rPr>
                        <a:t> </a:t>
                      </a:r>
                      <a:r>
                        <a:rPr lang="ru-RU" sz="800" b="0" i="0" u="none" strike="noStrike" cap="none" dirty="0" err="1">
                          <a:solidFill>
                            <a:schemeClr val="dk1"/>
                          </a:solidFill>
                          <a:latin typeface="+mn-lt"/>
                          <a:ea typeface="+mn-ea"/>
                          <a:cs typeface="+mn-cs"/>
                          <a:sym typeface="Arial"/>
                        </a:rPr>
                        <a:t>зерттеулер</a:t>
                      </a:r>
                      <a:r>
                        <a:rPr lang="ru-RU" sz="800" b="0" i="0" u="none" strike="noStrike" cap="none" dirty="0">
                          <a:solidFill>
                            <a:schemeClr val="dk1"/>
                          </a:solidFill>
                          <a:latin typeface="+mn-lt"/>
                          <a:ea typeface="+mn-ea"/>
                          <a:cs typeface="+mn-cs"/>
                          <a:sym typeface="Arial"/>
                        </a:rPr>
                        <a:t> </a:t>
                      </a:r>
                      <a:r>
                        <a:rPr lang="ru-RU" sz="800" b="0" i="0" u="none" strike="noStrike" cap="none" dirty="0" err="1">
                          <a:solidFill>
                            <a:schemeClr val="dk1"/>
                          </a:solidFill>
                          <a:latin typeface="+mn-lt"/>
                          <a:ea typeface="+mn-ea"/>
                          <a:cs typeface="+mn-cs"/>
                          <a:sym typeface="Arial"/>
                        </a:rPr>
                        <a:t>және</a:t>
                      </a:r>
                      <a:r>
                        <a:rPr lang="ru-RU" sz="800" b="0" i="0" u="none" strike="noStrike" cap="none" dirty="0">
                          <a:solidFill>
                            <a:schemeClr val="dk1"/>
                          </a:solidFill>
                          <a:latin typeface="+mn-lt"/>
                          <a:ea typeface="+mn-ea"/>
                          <a:cs typeface="+mn-cs"/>
                          <a:sym typeface="Arial"/>
                        </a:rPr>
                        <a:t> </a:t>
                      </a:r>
                      <a:r>
                        <a:rPr lang="ru-RU" sz="800" b="0" i="0" u="none" strike="noStrike" cap="none" dirty="0" err="1">
                          <a:solidFill>
                            <a:schemeClr val="dk1"/>
                          </a:solidFill>
                          <a:latin typeface="+mn-lt"/>
                          <a:ea typeface="+mn-ea"/>
                          <a:cs typeface="+mn-cs"/>
                          <a:sym typeface="Arial"/>
                        </a:rPr>
                        <a:t>әлеуметтік</a:t>
                      </a:r>
                      <a:r>
                        <a:rPr lang="ru-RU" sz="800" b="0" i="0" u="none" strike="noStrike" cap="none" dirty="0">
                          <a:solidFill>
                            <a:schemeClr val="dk1"/>
                          </a:solidFill>
                          <a:latin typeface="+mn-lt"/>
                          <a:ea typeface="+mn-ea"/>
                          <a:cs typeface="+mn-cs"/>
                          <a:sym typeface="Arial"/>
                        </a:rPr>
                        <a:t> </a:t>
                      </a:r>
                      <a:r>
                        <a:rPr lang="ru-RU" sz="800" b="0" i="0" u="none" strike="noStrike" cap="none" dirty="0" err="1">
                          <a:solidFill>
                            <a:schemeClr val="dk1"/>
                          </a:solidFill>
                          <a:latin typeface="+mn-lt"/>
                          <a:ea typeface="+mn-ea"/>
                          <a:cs typeface="+mn-cs"/>
                          <a:sym typeface="Arial"/>
                        </a:rPr>
                        <a:t>сауалнама</a:t>
                      </a:r>
                      <a:r>
                        <a:rPr lang="ru-RU" sz="800" b="0" i="0" u="none" strike="noStrike" cap="none" dirty="0">
                          <a:solidFill>
                            <a:schemeClr val="dk1"/>
                          </a:solidFill>
                          <a:latin typeface="+mn-lt"/>
                          <a:ea typeface="+mn-ea"/>
                          <a:cs typeface="+mn-cs"/>
                          <a:sym typeface="Arial"/>
                        </a:rPr>
                        <a:t> </a:t>
                      </a:r>
                      <a:r>
                        <a:rPr lang="ru-RU" sz="800" b="0" i="0" u="none" strike="noStrike" cap="none" dirty="0" err="1">
                          <a:solidFill>
                            <a:schemeClr val="dk1"/>
                          </a:solidFill>
                          <a:latin typeface="+mn-lt"/>
                          <a:ea typeface="+mn-ea"/>
                          <a:cs typeface="+mn-cs"/>
                          <a:sym typeface="Arial"/>
                        </a:rPr>
                        <a:t>жөніндегі</a:t>
                      </a:r>
                      <a:r>
                        <a:rPr lang="ru-RU" sz="800" b="0" i="0" u="none" strike="noStrike" cap="none" dirty="0">
                          <a:solidFill>
                            <a:schemeClr val="dk1"/>
                          </a:solidFill>
                          <a:latin typeface="+mn-lt"/>
                          <a:ea typeface="+mn-ea"/>
                          <a:cs typeface="+mn-cs"/>
                          <a:sym typeface="Arial"/>
                        </a:rPr>
                        <a:t> </a:t>
                      </a:r>
                      <a:r>
                        <a:rPr lang="ru-RU" sz="800" b="0" i="0" u="none" strike="noStrike" cap="none" dirty="0" err="1">
                          <a:solidFill>
                            <a:schemeClr val="dk1"/>
                          </a:solidFill>
                          <a:latin typeface="+mn-lt"/>
                          <a:ea typeface="+mn-ea"/>
                          <a:cs typeface="+mn-cs"/>
                          <a:sym typeface="Arial"/>
                        </a:rPr>
                        <a:t>қызметшілер</a:t>
                      </a:r>
                      <a:endParaRPr lang="ru-RU" sz="800" b="0" i="0" u="none" strike="noStrike" cap="none" dirty="0">
                        <a:solidFill>
                          <a:schemeClr val="dk1"/>
                        </a:solidFill>
                        <a:latin typeface="+mn-lt"/>
                        <a:ea typeface="+mn-ea"/>
                        <a:cs typeface="+mn-cs"/>
                        <a:sym typeface="Arial"/>
                      </a:endParaRPr>
                    </a:p>
                  </a:txBody>
                  <a:tcPr marL="9525" marR="9525" marT="9525" marB="0" anchor="ctr"/>
                </a:tc>
                <a:tc>
                  <a:txBody>
                    <a:bodyPr/>
                    <a:lstStyle/>
                    <a:p>
                      <a:pPr algn="ctr" fontAlgn="b"/>
                      <a:r>
                        <a:rPr lang="ru-RU" sz="900" b="0" i="1" u="none" strike="noStrike" cap="none">
                          <a:solidFill>
                            <a:schemeClr val="dk1"/>
                          </a:solidFill>
                          <a:latin typeface="+mn-lt"/>
                          <a:ea typeface="+mn-ea"/>
                          <a:cs typeface="+mn-cs"/>
                          <a:sym typeface="Arial"/>
                        </a:rPr>
                        <a:t>4314-2</a:t>
                      </a:r>
                    </a:p>
                  </a:txBody>
                  <a:tcPr marL="9525" marR="9525" marT="9525" marB="0" anchor="ctr"/>
                </a:tc>
                <a:tc>
                  <a:txBody>
                    <a:bodyPr/>
                    <a:lstStyle/>
                    <a:p>
                      <a:pPr algn="ctr" fontAlgn="ctr"/>
                      <a:r>
                        <a:rPr lang="ru-RU" sz="1050" b="1" i="0" u="none" strike="noStrike" cap="none" dirty="0">
                          <a:solidFill>
                            <a:schemeClr val="dk1"/>
                          </a:solidFill>
                          <a:latin typeface="+mn-lt"/>
                          <a:ea typeface="+mn-ea"/>
                          <a:cs typeface="+mn-cs"/>
                          <a:sym typeface="Arial"/>
                        </a:rPr>
                        <a:t>3 667</a:t>
                      </a:r>
                    </a:p>
                  </a:txBody>
                  <a:tcPr marL="9525" marR="9525" marT="9525" marB="0" anchor="ctr"/>
                </a:tc>
                <a:tc>
                  <a:txBody>
                    <a:bodyPr/>
                    <a:lstStyle/>
                    <a:p>
                      <a:pPr algn="ctr" fontAlgn="ctr"/>
                      <a:r>
                        <a:rPr lang="ru-RU" sz="900" b="0" i="0" u="none" strike="noStrike" cap="none" dirty="0">
                          <a:solidFill>
                            <a:schemeClr val="dk1"/>
                          </a:solidFill>
                          <a:latin typeface="+mn-lt"/>
                          <a:ea typeface="+mn-ea"/>
                          <a:cs typeface="+mn-cs"/>
                          <a:sym typeface="Arial"/>
                        </a:rPr>
                        <a:t>-</a:t>
                      </a:r>
                    </a:p>
                  </a:txBody>
                  <a:tcPr marL="9525" marR="9525" marT="9525" marB="0" anchor="ctr"/>
                </a:tc>
                <a:tc>
                  <a:txBody>
                    <a:bodyPr/>
                    <a:lstStyle/>
                    <a:p>
                      <a:pPr algn="ctr" fontAlgn="ctr"/>
                      <a:r>
                        <a:rPr lang="ru-RU" sz="900" b="0" i="0" u="none" strike="noStrike" cap="none">
                          <a:solidFill>
                            <a:schemeClr val="dk1"/>
                          </a:solidFill>
                          <a:latin typeface="+mn-lt"/>
                          <a:ea typeface="+mn-ea"/>
                          <a:cs typeface="+mn-cs"/>
                          <a:sym typeface="Arial"/>
                        </a:rPr>
                        <a:t>352</a:t>
                      </a:r>
                    </a:p>
                  </a:txBody>
                  <a:tcPr marL="9525" marR="9525" marT="9525" marB="0" anchor="ctr"/>
                </a:tc>
                <a:tc>
                  <a:txBody>
                    <a:bodyPr/>
                    <a:lstStyle/>
                    <a:p>
                      <a:pPr algn="ctr" fontAlgn="ctr"/>
                      <a:r>
                        <a:rPr lang="ru-RU" sz="900" b="0" i="0" u="none" strike="noStrike" cap="none" dirty="0">
                          <a:solidFill>
                            <a:schemeClr val="dk1"/>
                          </a:solidFill>
                          <a:latin typeface="+mn-lt"/>
                          <a:ea typeface="+mn-ea"/>
                          <a:cs typeface="+mn-cs"/>
                          <a:sym typeface="Arial"/>
                        </a:rPr>
                        <a:t>2 537</a:t>
                      </a:r>
                    </a:p>
                  </a:txBody>
                  <a:tcPr marL="9525" marR="9525" marT="9525" marB="0" anchor="ctr"/>
                </a:tc>
                <a:tc>
                  <a:txBody>
                    <a:bodyPr/>
                    <a:lstStyle/>
                    <a:p>
                      <a:pPr algn="ctr" fontAlgn="ctr"/>
                      <a:r>
                        <a:rPr lang="ru-RU" sz="900" b="0" i="0" u="none" strike="noStrike" cap="none">
                          <a:solidFill>
                            <a:schemeClr val="dk1"/>
                          </a:solidFill>
                          <a:latin typeface="+mn-lt"/>
                          <a:ea typeface="+mn-ea"/>
                          <a:cs typeface="+mn-cs"/>
                          <a:sym typeface="Arial"/>
                        </a:rPr>
                        <a:t>778</a:t>
                      </a:r>
                    </a:p>
                  </a:txBody>
                  <a:tcPr marL="9525" marR="9525" marT="9525" marB="0" anchor="ctr"/>
                </a:tc>
                <a:tc>
                  <a:txBody>
                    <a:bodyPr/>
                    <a:lstStyle/>
                    <a:p>
                      <a:pPr algn="ctr" fontAlgn="ctr"/>
                      <a:r>
                        <a:rPr lang="ru-RU" sz="1050" b="1" i="0" u="none" strike="noStrike" cap="none" dirty="0">
                          <a:solidFill>
                            <a:schemeClr val="dk1"/>
                          </a:solidFill>
                          <a:latin typeface="+mn-lt"/>
                          <a:ea typeface="+mn-ea"/>
                          <a:cs typeface="+mn-cs"/>
                          <a:sym typeface="Arial"/>
                        </a:rPr>
                        <a:t>4,1%</a:t>
                      </a:r>
                    </a:p>
                  </a:txBody>
                  <a:tcPr marL="9525" marR="9525" marT="9525" marB="0" anchor="ctr"/>
                </a:tc>
                <a:extLst>
                  <a:ext uri="{0D108BD9-81ED-4DB2-BD59-A6C34878D82A}">
                    <a16:rowId xmlns:a16="http://schemas.microsoft.com/office/drawing/2014/main" val="1542005649"/>
                  </a:ext>
                </a:extLst>
              </a:tr>
              <a:tr h="252035">
                <a:tc vMerge="1">
                  <a:txBody>
                    <a:bodyPr/>
                    <a:lstStyle/>
                    <a:p>
                      <a:endParaRPr lang="ru-KZ" sz="1100" dirty="0"/>
                    </a:p>
                  </a:txBody>
                  <a:tcPr/>
                </a:tc>
                <a:tc>
                  <a:txBody>
                    <a:bodyPr/>
                    <a:lstStyle/>
                    <a:p>
                      <a:pPr marL="72000" marR="0" algn="l" rtl="0" eaLnBrk="1" fontAlgn="b" hangingPunct="1">
                        <a:lnSpc>
                          <a:spcPct val="100000"/>
                        </a:lnSpc>
                        <a:spcBef>
                          <a:spcPts val="0"/>
                        </a:spcBef>
                        <a:spcAft>
                          <a:spcPts val="0"/>
                        </a:spcAft>
                        <a:buNone/>
                      </a:pPr>
                      <a:r>
                        <a:rPr lang="ru-RU" sz="800" b="0" i="0" u="none" strike="noStrike" cap="none" dirty="0">
                          <a:solidFill>
                            <a:schemeClr val="dk1"/>
                          </a:solidFill>
                          <a:latin typeface="+mn-lt"/>
                          <a:ea typeface="+mn-ea"/>
                          <a:cs typeface="+mn-cs"/>
                          <a:sym typeface="Arial"/>
                        </a:rPr>
                        <a:t>4 </a:t>
                      </a:r>
                      <a:r>
                        <a:rPr lang="ru-RU" sz="800" b="0" i="0" u="none" strike="noStrike" cap="none" dirty="0" err="1">
                          <a:solidFill>
                            <a:schemeClr val="dk1"/>
                          </a:solidFill>
                          <a:latin typeface="+mn-lt"/>
                          <a:ea typeface="+mn-ea"/>
                          <a:cs typeface="+mn-cs"/>
                          <a:sym typeface="Arial"/>
                        </a:rPr>
                        <a:t>Ауыл</a:t>
                      </a:r>
                      <a:r>
                        <a:rPr lang="ru-RU" sz="800" b="0" i="0" u="none" strike="noStrike" cap="none" dirty="0">
                          <a:solidFill>
                            <a:schemeClr val="dk1"/>
                          </a:solidFill>
                          <a:latin typeface="+mn-lt"/>
                          <a:ea typeface="+mn-ea"/>
                          <a:cs typeface="+mn-cs"/>
                          <a:sym typeface="Arial"/>
                        </a:rPr>
                        <a:t> </a:t>
                      </a:r>
                      <a:r>
                        <a:rPr lang="ru-RU" sz="800" b="0" i="0" u="none" strike="noStrike" cap="none" dirty="0" err="1">
                          <a:solidFill>
                            <a:schemeClr val="dk1"/>
                          </a:solidFill>
                          <a:latin typeface="+mn-lt"/>
                          <a:ea typeface="+mn-ea"/>
                          <a:cs typeface="+mn-cs"/>
                          <a:sym typeface="Arial"/>
                        </a:rPr>
                        <a:t>шаруашылығы</a:t>
                      </a:r>
                      <a:r>
                        <a:rPr lang="ru-RU" sz="800" b="0" i="0" u="none" strike="noStrike" cap="none" dirty="0">
                          <a:solidFill>
                            <a:schemeClr val="dk1"/>
                          </a:solidFill>
                          <a:latin typeface="+mn-lt"/>
                          <a:ea typeface="+mn-ea"/>
                          <a:cs typeface="+mn-cs"/>
                          <a:sym typeface="Arial"/>
                        </a:rPr>
                        <a:t> </a:t>
                      </a:r>
                      <a:r>
                        <a:rPr lang="ru-RU" sz="800" b="0" i="0" u="none" strike="noStrike" cap="none" dirty="0" err="1">
                          <a:solidFill>
                            <a:schemeClr val="dk1"/>
                          </a:solidFill>
                          <a:latin typeface="+mn-lt"/>
                          <a:ea typeface="+mn-ea"/>
                          <a:cs typeface="+mn-cs"/>
                          <a:sym typeface="Arial"/>
                        </a:rPr>
                        <a:t>өнімдерін</a:t>
                      </a:r>
                      <a:r>
                        <a:rPr lang="ru-RU" sz="800" b="0" i="0" u="none" strike="noStrike" cap="none" dirty="0">
                          <a:solidFill>
                            <a:schemeClr val="dk1"/>
                          </a:solidFill>
                          <a:latin typeface="+mn-lt"/>
                          <a:ea typeface="+mn-ea"/>
                          <a:cs typeface="+mn-cs"/>
                          <a:sym typeface="Arial"/>
                        </a:rPr>
                        <a:t> </a:t>
                      </a:r>
                      <a:r>
                        <a:rPr lang="ru-RU" sz="800" b="0" i="0" u="none" strike="noStrike" cap="none" dirty="0" err="1">
                          <a:solidFill>
                            <a:schemeClr val="dk1"/>
                          </a:solidFill>
                          <a:latin typeface="+mn-lt"/>
                          <a:ea typeface="+mn-ea"/>
                          <a:cs typeface="+mn-cs"/>
                          <a:sym typeface="Arial"/>
                        </a:rPr>
                        <a:t>өндірудегі</a:t>
                      </a:r>
                      <a:r>
                        <a:rPr lang="ru-RU" sz="800" b="0" i="0" u="none" strike="noStrike" cap="none" dirty="0">
                          <a:solidFill>
                            <a:schemeClr val="dk1"/>
                          </a:solidFill>
                          <a:latin typeface="+mn-lt"/>
                          <a:ea typeface="+mn-ea"/>
                          <a:cs typeface="+mn-cs"/>
                          <a:sym typeface="Arial"/>
                        </a:rPr>
                        <a:t> </a:t>
                      </a:r>
                      <a:r>
                        <a:rPr lang="ru-RU" sz="800" b="0" i="0" u="none" strike="noStrike" cap="none" dirty="0" err="1">
                          <a:solidFill>
                            <a:schemeClr val="dk1"/>
                          </a:solidFill>
                          <a:latin typeface="+mn-lt"/>
                          <a:ea typeface="+mn-ea"/>
                          <a:cs typeface="+mn-cs"/>
                          <a:sym typeface="Arial"/>
                        </a:rPr>
                        <a:t>біліктілігі</a:t>
                      </a:r>
                      <a:r>
                        <a:rPr lang="ru-RU" sz="800" b="0" i="0" u="none" strike="noStrike" cap="none" dirty="0">
                          <a:solidFill>
                            <a:schemeClr val="dk1"/>
                          </a:solidFill>
                          <a:latin typeface="+mn-lt"/>
                          <a:ea typeface="+mn-ea"/>
                          <a:cs typeface="+mn-cs"/>
                          <a:sym typeface="Arial"/>
                        </a:rPr>
                        <a:t> </a:t>
                      </a:r>
                      <a:r>
                        <a:rPr lang="ru-RU" sz="800" b="0" i="0" u="none" strike="noStrike" cap="none" dirty="0" err="1">
                          <a:solidFill>
                            <a:schemeClr val="dk1"/>
                          </a:solidFill>
                          <a:latin typeface="+mn-lt"/>
                          <a:ea typeface="+mn-ea"/>
                          <a:cs typeface="+mn-cs"/>
                          <a:sym typeface="Arial"/>
                        </a:rPr>
                        <a:t>жоқ</a:t>
                      </a:r>
                      <a:r>
                        <a:rPr lang="ru-RU" sz="800" b="0" i="0" u="none" strike="noStrike" cap="none" dirty="0">
                          <a:solidFill>
                            <a:schemeClr val="dk1"/>
                          </a:solidFill>
                          <a:latin typeface="+mn-lt"/>
                          <a:ea typeface="+mn-ea"/>
                          <a:cs typeface="+mn-cs"/>
                          <a:sym typeface="Arial"/>
                        </a:rPr>
                        <a:t> </a:t>
                      </a:r>
                      <a:r>
                        <a:rPr lang="ru-RU" sz="800" b="0" i="0" u="none" strike="noStrike" cap="none" dirty="0" err="1">
                          <a:solidFill>
                            <a:schemeClr val="dk1"/>
                          </a:solidFill>
                          <a:latin typeface="+mn-lt"/>
                          <a:ea typeface="+mn-ea"/>
                          <a:cs typeface="+mn-cs"/>
                          <a:sym typeface="Arial"/>
                        </a:rPr>
                        <a:t>жұмысшылар</a:t>
                      </a:r>
                      <a:endParaRPr lang="ru-RU" sz="800" b="0" i="0" u="none" strike="noStrike" cap="none" dirty="0">
                        <a:solidFill>
                          <a:schemeClr val="dk1"/>
                        </a:solidFill>
                        <a:latin typeface="+mn-lt"/>
                        <a:ea typeface="+mn-ea"/>
                        <a:cs typeface="+mn-cs"/>
                        <a:sym typeface="Arial"/>
                      </a:endParaRPr>
                    </a:p>
                  </a:txBody>
                  <a:tcPr marL="9525" marR="9525" marT="9525" marB="0" anchor="ctr"/>
                </a:tc>
                <a:tc>
                  <a:txBody>
                    <a:bodyPr/>
                    <a:lstStyle/>
                    <a:p>
                      <a:pPr algn="ctr" fontAlgn="b"/>
                      <a:r>
                        <a:rPr lang="ru-RU" sz="900" b="0" i="1" u="none" strike="noStrike" cap="none" dirty="0">
                          <a:solidFill>
                            <a:schemeClr val="dk1"/>
                          </a:solidFill>
                          <a:latin typeface="+mn-lt"/>
                          <a:ea typeface="+mn-ea"/>
                          <a:cs typeface="+mn-cs"/>
                          <a:sym typeface="Arial"/>
                        </a:rPr>
                        <a:t>9211-3</a:t>
                      </a:r>
                    </a:p>
                  </a:txBody>
                  <a:tcPr marL="9525" marR="9525" marT="9525" marB="0" anchor="ctr"/>
                </a:tc>
                <a:tc>
                  <a:txBody>
                    <a:bodyPr/>
                    <a:lstStyle/>
                    <a:p>
                      <a:pPr algn="ctr" fontAlgn="ctr"/>
                      <a:r>
                        <a:rPr lang="ru-RU" sz="1050" b="1" i="0" u="none" strike="noStrike" cap="none">
                          <a:solidFill>
                            <a:schemeClr val="dk1"/>
                          </a:solidFill>
                          <a:latin typeface="+mn-lt"/>
                          <a:ea typeface="+mn-ea"/>
                          <a:cs typeface="+mn-cs"/>
                          <a:sym typeface="Arial"/>
                        </a:rPr>
                        <a:t>1 381</a:t>
                      </a:r>
                    </a:p>
                  </a:txBody>
                  <a:tcPr marL="9525" marR="9525" marT="9525" marB="0" anchor="ctr"/>
                </a:tc>
                <a:tc>
                  <a:txBody>
                    <a:bodyPr/>
                    <a:lstStyle/>
                    <a:p>
                      <a:pPr algn="ctr" fontAlgn="ctr"/>
                      <a:r>
                        <a:rPr lang="ru-RU" sz="900" b="0" i="0" u="none" strike="noStrike" cap="none">
                          <a:solidFill>
                            <a:schemeClr val="dk1"/>
                          </a:solidFill>
                          <a:latin typeface="+mn-lt"/>
                          <a:ea typeface="+mn-ea"/>
                          <a:cs typeface="+mn-cs"/>
                          <a:sym typeface="Arial"/>
                        </a:rPr>
                        <a:t>233</a:t>
                      </a:r>
                    </a:p>
                  </a:txBody>
                  <a:tcPr marL="9525" marR="9525" marT="9525" marB="0" anchor="ctr"/>
                </a:tc>
                <a:tc>
                  <a:txBody>
                    <a:bodyPr/>
                    <a:lstStyle/>
                    <a:p>
                      <a:pPr algn="ctr" fontAlgn="ctr"/>
                      <a:r>
                        <a:rPr lang="ru-RU" sz="900" b="0" i="0" u="none" strike="noStrike" cap="none">
                          <a:solidFill>
                            <a:schemeClr val="dk1"/>
                          </a:solidFill>
                          <a:latin typeface="+mn-lt"/>
                          <a:ea typeface="+mn-ea"/>
                          <a:cs typeface="+mn-cs"/>
                          <a:sym typeface="Arial"/>
                        </a:rPr>
                        <a:t>279</a:t>
                      </a:r>
                    </a:p>
                  </a:txBody>
                  <a:tcPr marL="9525" marR="9525" marT="9525" marB="0" anchor="ctr"/>
                </a:tc>
                <a:tc>
                  <a:txBody>
                    <a:bodyPr/>
                    <a:lstStyle/>
                    <a:p>
                      <a:pPr algn="ctr" fontAlgn="ctr"/>
                      <a:r>
                        <a:rPr lang="ru-RU" sz="900" b="0" i="0" u="none" strike="noStrike" cap="none" dirty="0">
                          <a:solidFill>
                            <a:schemeClr val="dk1"/>
                          </a:solidFill>
                          <a:latin typeface="+mn-lt"/>
                          <a:ea typeface="+mn-ea"/>
                          <a:cs typeface="+mn-cs"/>
                          <a:sym typeface="Arial"/>
                        </a:rPr>
                        <a:t>386</a:t>
                      </a:r>
                    </a:p>
                  </a:txBody>
                  <a:tcPr marL="9525" marR="9525" marT="9525" marB="0" anchor="ctr"/>
                </a:tc>
                <a:tc>
                  <a:txBody>
                    <a:bodyPr/>
                    <a:lstStyle/>
                    <a:p>
                      <a:pPr algn="ctr" fontAlgn="ctr"/>
                      <a:r>
                        <a:rPr lang="ru-RU" sz="900" b="0" i="0" u="none" strike="noStrike" cap="none">
                          <a:solidFill>
                            <a:schemeClr val="dk1"/>
                          </a:solidFill>
                          <a:latin typeface="+mn-lt"/>
                          <a:ea typeface="+mn-ea"/>
                          <a:cs typeface="+mn-cs"/>
                          <a:sym typeface="Arial"/>
                        </a:rPr>
                        <a:t>483</a:t>
                      </a:r>
                    </a:p>
                  </a:txBody>
                  <a:tcPr marL="9525" marR="9525" marT="9525" marB="0" anchor="ctr"/>
                </a:tc>
                <a:tc>
                  <a:txBody>
                    <a:bodyPr/>
                    <a:lstStyle/>
                    <a:p>
                      <a:pPr algn="ctr" fontAlgn="ctr"/>
                      <a:r>
                        <a:rPr lang="ru-RU" sz="1050" b="1" i="0" u="none" strike="noStrike" cap="none">
                          <a:solidFill>
                            <a:schemeClr val="dk1"/>
                          </a:solidFill>
                          <a:latin typeface="+mn-lt"/>
                          <a:ea typeface="+mn-ea"/>
                          <a:cs typeface="+mn-cs"/>
                          <a:sym typeface="Arial"/>
                        </a:rPr>
                        <a:t>1,5%</a:t>
                      </a:r>
                    </a:p>
                  </a:txBody>
                  <a:tcPr marL="9525" marR="9525" marT="9525" marB="0" anchor="ctr"/>
                </a:tc>
                <a:extLst>
                  <a:ext uri="{0D108BD9-81ED-4DB2-BD59-A6C34878D82A}">
                    <a16:rowId xmlns:a16="http://schemas.microsoft.com/office/drawing/2014/main" val="2119351882"/>
                  </a:ext>
                </a:extLst>
              </a:tr>
              <a:tr h="252035">
                <a:tc vMerge="1">
                  <a:txBody>
                    <a:bodyPr/>
                    <a:lstStyle/>
                    <a:p>
                      <a:endParaRPr lang="ru-KZ" sz="1100" dirty="0"/>
                    </a:p>
                  </a:txBody>
                  <a:tcPr/>
                </a:tc>
                <a:tc>
                  <a:txBody>
                    <a:bodyPr/>
                    <a:lstStyle/>
                    <a:p>
                      <a:pPr marL="72000" marR="0" algn="l" rtl="0" eaLnBrk="1" fontAlgn="b" hangingPunct="1">
                        <a:lnSpc>
                          <a:spcPct val="100000"/>
                        </a:lnSpc>
                        <a:spcBef>
                          <a:spcPts val="0"/>
                        </a:spcBef>
                        <a:spcAft>
                          <a:spcPts val="0"/>
                        </a:spcAft>
                        <a:buNone/>
                      </a:pPr>
                      <a:r>
                        <a:rPr lang="ru-RU" sz="800" b="0" i="0" u="none" strike="noStrike" cap="none" dirty="0">
                          <a:solidFill>
                            <a:schemeClr val="dk1"/>
                          </a:solidFill>
                          <a:latin typeface="+mn-lt"/>
                          <a:ea typeface="+mn-ea"/>
                          <a:cs typeface="+mn-cs"/>
                          <a:sym typeface="Arial"/>
                        </a:rPr>
                        <a:t>5 Бюджет </a:t>
                      </a:r>
                      <a:r>
                        <a:rPr lang="ru-RU" sz="800" b="0" i="0" u="none" strike="noStrike" cap="none" dirty="0" err="1">
                          <a:solidFill>
                            <a:schemeClr val="dk1"/>
                          </a:solidFill>
                          <a:latin typeface="+mn-lt"/>
                          <a:ea typeface="+mn-ea"/>
                          <a:cs typeface="+mn-cs"/>
                          <a:sym typeface="Arial"/>
                        </a:rPr>
                        <a:t>және</a:t>
                      </a:r>
                      <a:r>
                        <a:rPr lang="ru-RU" sz="800" b="0" i="0" u="none" strike="noStrike" cap="none" dirty="0">
                          <a:solidFill>
                            <a:schemeClr val="dk1"/>
                          </a:solidFill>
                          <a:latin typeface="+mn-lt"/>
                          <a:ea typeface="+mn-ea"/>
                          <a:cs typeface="+mn-cs"/>
                          <a:sym typeface="Arial"/>
                        </a:rPr>
                        <a:t> </a:t>
                      </a:r>
                      <a:r>
                        <a:rPr lang="ru-RU" sz="800" b="0" i="0" u="none" strike="noStrike" cap="none" dirty="0" err="1">
                          <a:solidFill>
                            <a:schemeClr val="dk1"/>
                          </a:solidFill>
                          <a:latin typeface="+mn-lt"/>
                          <a:ea typeface="+mn-ea"/>
                          <a:cs typeface="+mn-cs"/>
                          <a:sym typeface="Arial"/>
                        </a:rPr>
                        <a:t>қаржы</a:t>
                      </a:r>
                      <a:r>
                        <a:rPr lang="ru-RU" sz="800" b="0" i="0" u="none" strike="noStrike" cap="none" dirty="0">
                          <a:solidFill>
                            <a:schemeClr val="dk1"/>
                          </a:solidFill>
                          <a:latin typeface="+mn-lt"/>
                          <a:ea typeface="+mn-ea"/>
                          <a:cs typeface="+mn-cs"/>
                          <a:sym typeface="Arial"/>
                        </a:rPr>
                        <a:t> </a:t>
                      </a:r>
                      <a:r>
                        <a:rPr lang="ru-RU" sz="800" b="0" i="0" u="none" strike="noStrike" cap="none" dirty="0" err="1">
                          <a:solidFill>
                            <a:schemeClr val="dk1"/>
                          </a:solidFill>
                          <a:latin typeface="+mn-lt"/>
                          <a:ea typeface="+mn-ea"/>
                          <a:cs typeface="+mn-cs"/>
                          <a:sym typeface="Arial"/>
                        </a:rPr>
                        <a:t>жөніндегі</a:t>
                      </a:r>
                      <a:r>
                        <a:rPr lang="ru-RU" sz="800" b="0" i="0" u="none" strike="noStrike" cap="none" dirty="0">
                          <a:solidFill>
                            <a:schemeClr val="dk1"/>
                          </a:solidFill>
                          <a:latin typeface="+mn-lt"/>
                          <a:ea typeface="+mn-ea"/>
                          <a:cs typeface="+mn-cs"/>
                          <a:sym typeface="Arial"/>
                        </a:rPr>
                        <a:t> </a:t>
                      </a:r>
                      <a:r>
                        <a:rPr lang="ru-RU" sz="800" b="0" i="0" u="none" strike="noStrike" cap="none" dirty="0" err="1">
                          <a:solidFill>
                            <a:schemeClr val="dk1"/>
                          </a:solidFill>
                          <a:latin typeface="+mn-lt"/>
                          <a:ea typeface="+mn-ea"/>
                          <a:cs typeface="+mn-cs"/>
                          <a:sym typeface="Arial"/>
                        </a:rPr>
                        <a:t>функционалдық</a:t>
                      </a:r>
                      <a:r>
                        <a:rPr lang="ru-RU" sz="800" b="0" i="0" u="none" strike="noStrike" cap="none" dirty="0">
                          <a:solidFill>
                            <a:schemeClr val="dk1"/>
                          </a:solidFill>
                          <a:latin typeface="+mn-lt"/>
                          <a:ea typeface="+mn-ea"/>
                          <a:cs typeface="+mn-cs"/>
                          <a:sym typeface="Arial"/>
                        </a:rPr>
                        <a:t> </a:t>
                      </a:r>
                      <a:r>
                        <a:rPr lang="ru-RU" sz="800" b="0" i="0" u="none" strike="noStrike" cap="none" dirty="0" err="1">
                          <a:solidFill>
                            <a:schemeClr val="dk1"/>
                          </a:solidFill>
                          <a:latin typeface="+mn-lt"/>
                          <a:ea typeface="+mn-ea"/>
                          <a:cs typeface="+mn-cs"/>
                          <a:sym typeface="Arial"/>
                        </a:rPr>
                        <a:t>басшылар</a:t>
                      </a:r>
                      <a:endParaRPr lang="ru-RU" sz="800" b="0" i="0" u="none" strike="noStrike" cap="none" dirty="0">
                        <a:solidFill>
                          <a:schemeClr val="dk1"/>
                        </a:solidFill>
                        <a:latin typeface="+mn-lt"/>
                        <a:ea typeface="+mn-ea"/>
                        <a:cs typeface="+mn-cs"/>
                        <a:sym typeface="Arial"/>
                      </a:endParaRPr>
                    </a:p>
                  </a:txBody>
                  <a:tcPr marL="9525" marR="9525" marT="9525" marB="0" anchor="ctr">
                    <a:lnB w="28575" cap="flat" cmpd="sng" algn="ctr">
                      <a:solidFill>
                        <a:schemeClr val="bg2"/>
                      </a:solidFill>
                      <a:prstDash val="solid"/>
                      <a:round/>
                      <a:headEnd type="none" w="med" len="med"/>
                      <a:tailEnd type="none" w="med" len="med"/>
                    </a:lnB>
                  </a:tcPr>
                </a:tc>
                <a:tc>
                  <a:txBody>
                    <a:bodyPr/>
                    <a:lstStyle/>
                    <a:p>
                      <a:pPr algn="ctr" fontAlgn="b"/>
                      <a:r>
                        <a:rPr lang="ru-RU" sz="900" b="0" i="1" u="none" strike="noStrike" cap="none" dirty="0">
                          <a:solidFill>
                            <a:schemeClr val="dk1"/>
                          </a:solidFill>
                          <a:latin typeface="+mn-lt"/>
                          <a:ea typeface="+mn-ea"/>
                          <a:cs typeface="+mn-cs"/>
                          <a:sym typeface="Arial"/>
                        </a:rPr>
                        <a:t>1221-1</a:t>
                      </a:r>
                    </a:p>
                  </a:txBody>
                  <a:tcPr marL="9525" marR="9525" marT="9525" marB="0" anchor="ctr">
                    <a:lnB w="28575" cap="flat" cmpd="sng" algn="ctr">
                      <a:solidFill>
                        <a:schemeClr val="bg2"/>
                      </a:solidFill>
                      <a:prstDash val="solid"/>
                      <a:round/>
                      <a:headEnd type="none" w="med" len="med"/>
                      <a:tailEnd type="none" w="med" len="med"/>
                    </a:lnB>
                  </a:tcPr>
                </a:tc>
                <a:tc>
                  <a:txBody>
                    <a:bodyPr/>
                    <a:lstStyle/>
                    <a:p>
                      <a:pPr algn="ctr" fontAlgn="ctr"/>
                      <a:r>
                        <a:rPr lang="ru-RU" sz="1050" b="1" i="0" u="none" strike="noStrike" cap="none">
                          <a:solidFill>
                            <a:schemeClr val="dk1"/>
                          </a:solidFill>
                          <a:latin typeface="+mn-lt"/>
                          <a:ea typeface="+mn-ea"/>
                          <a:cs typeface="+mn-cs"/>
                          <a:sym typeface="Arial"/>
                        </a:rPr>
                        <a:t>1 378</a:t>
                      </a:r>
                    </a:p>
                  </a:txBody>
                  <a:tcPr marL="9525" marR="9525" marT="9525" marB="0" anchor="ctr">
                    <a:lnB w="28575" cap="flat" cmpd="sng" algn="ctr">
                      <a:solidFill>
                        <a:schemeClr val="bg2"/>
                      </a:solidFill>
                      <a:prstDash val="solid"/>
                      <a:round/>
                      <a:headEnd type="none" w="med" len="med"/>
                      <a:tailEnd type="none" w="med" len="med"/>
                    </a:lnB>
                  </a:tcPr>
                </a:tc>
                <a:tc>
                  <a:txBody>
                    <a:bodyPr/>
                    <a:lstStyle/>
                    <a:p>
                      <a:pPr algn="ctr" fontAlgn="ctr"/>
                      <a:r>
                        <a:rPr lang="ru-RU" sz="900" b="0" i="0" u="none" strike="noStrike" cap="none">
                          <a:solidFill>
                            <a:schemeClr val="dk1"/>
                          </a:solidFill>
                          <a:latin typeface="+mn-lt"/>
                          <a:ea typeface="+mn-ea"/>
                          <a:cs typeface="+mn-cs"/>
                          <a:sym typeface="Arial"/>
                        </a:rPr>
                        <a:t>19</a:t>
                      </a:r>
                    </a:p>
                  </a:txBody>
                  <a:tcPr marL="9525" marR="9525" marT="9525" marB="0" anchor="ctr">
                    <a:lnB w="28575" cap="flat" cmpd="sng" algn="ctr">
                      <a:solidFill>
                        <a:schemeClr val="bg2"/>
                      </a:solidFill>
                      <a:prstDash val="solid"/>
                      <a:round/>
                      <a:headEnd type="none" w="med" len="med"/>
                      <a:tailEnd type="none" w="med" len="med"/>
                    </a:lnB>
                  </a:tcPr>
                </a:tc>
                <a:tc>
                  <a:txBody>
                    <a:bodyPr/>
                    <a:lstStyle/>
                    <a:p>
                      <a:pPr algn="ctr" fontAlgn="ctr"/>
                      <a:r>
                        <a:rPr lang="ru-RU" sz="900" b="0" i="0" u="none" strike="noStrike" cap="none">
                          <a:solidFill>
                            <a:schemeClr val="dk1"/>
                          </a:solidFill>
                          <a:latin typeface="+mn-lt"/>
                          <a:ea typeface="+mn-ea"/>
                          <a:cs typeface="+mn-cs"/>
                          <a:sym typeface="Arial"/>
                        </a:rPr>
                        <a:t>182</a:t>
                      </a:r>
                    </a:p>
                  </a:txBody>
                  <a:tcPr marL="9525" marR="9525" marT="9525" marB="0" anchor="ctr">
                    <a:lnB w="28575" cap="flat" cmpd="sng" algn="ctr">
                      <a:solidFill>
                        <a:schemeClr val="bg2"/>
                      </a:solidFill>
                      <a:prstDash val="solid"/>
                      <a:round/>
                      <a:headEnd type="none" w="med" len="med"/>
                      <a:tailEnd type="none" w="med" len="med"/>
                    </a:lnB>
                  </a:tcPr>
                </a:tc>
                <a:tc>
                  <a:txBody>
                    <a:bodyPr/>
                    <a:lstStyle/>
                    <a:p>
                      <a:pPr algn="ctr" fontAlgn="ctr"/>
                      <a:r>
                        <a:rPr lang="ru-RU" sz="900" b="0" i="0" u="none" strike="noStrike" cap="none">
                          <a:solidFill>
                            <a:schemeClr val="dk1"/>
                          </a:solidFill>
                          <a:latin typeface="+mn-lt"/>
                          <a:ea typeface="+mn-ea"/>
                          <a:cs typeface="+mn-cs"/>
                          <a:sym typeface="Arial"/>
                        </a:rPr>
                        <a:t>964</a:t>
                      </a:r>
                    </a:p>
                  </a:txBody>
                  <a:tcPr marL="9525" marR="9525" marT="9525" marB="0" anchor="ctr">
                    <a:lnB w="28575" cap="flat" cmpd="sng" algn="ctr">
                      <a:solidFill>
                        <a:schemeClr val="bg2"/>
                      </a:solidFill>
                      <a:prstDash val="solid"/>
                      <a:round/>
                      <a:headEnd type="none" w="med" len="med"/>
                      <a:tailEnd type="none" w="med" len="med"/>
                    </a:lnB>
                  </a:tcPr>
                </a:tc>
                <a:tc>
                  <a:txBody>
                    <a:bodyPr/>
                    <a:lstStyle/>
                    <a:p>
                      <a:pPr algn="ctr" fontAlgn="ctr"/>
                      <a:r>
                        <a:rPr lang="ru-RU" sz="900" b="0" i="0" u="none" strike="noStrike" cap="none" dirty="0">
                          <a:solidFill>
                            <a:schemeClr val="dk1"/>
                          </a:solidFill>
                          <a:latin typeface="+mn-lt"/>
                          <a:ea typeface="+mn-ea"/>
                          <a:cs typeface="+mn-cs"/>
                          <a:sym typeface="Arial"/>
                        </a:rPr>
                        <a:t>213</a:t>
                      </a:r>
                    </a:p>
                  </a:txBody>
                  <a:tcPr marL="9525" marR="9525" marT="9525" marB="0" anchor="ctr">
                    <a:lnB w="28575" cap="flat" cmpd="sng" algn="ctr">
                      <a:solidFill>
                        <a:schemeClr val="bg2"/>
                      </a:solidFill>
                      <a:prstDash val="solid"/>
                      <a:round/>
                      <a:headEnd type="none" w="med" len="med"/>
                      <a:tailEnd type="none" w="med" len="med"/>
                    </a:lnB>
                  </a:tcPr>
                </a:tc>
                <a:tc>
                  <a:txBody>
                    <a:bodyPr/>
                    <a:lstStyle/>
                    <a:p>
                      <a:pPr algn="ctr" fontAlgn="ctr"/>
                      <a:r>
                        <a:rPr lang="ru-RU" sz="1050" b="1" i="0" u="none" strike="noStrike" cap="none" dirty="0">
                          <a:solidFill>
                            <a:schemeClr val="dk1"/>
                          </a:solidFill>
                          <a:latin typeface="+mn-lt"/>
                          <a:ea typeface="+mn-ea"/>
                          <a:cs typeface="+mn-cs"/>
                          <a:sym typeface="Arial"/>
                        </a:rPr>
                        <a:t>1,5%</a:t>
                      </a:r>
                    </a:p>
                  </a:txBody>
                  <a:tcPr marL="9525" marR="9525" marT="9525" marB="0" anchor="ctr">
                    <a:lnB w="28575" cap="flat" cmpd="sng" algn="ctr">
                      <a:solidFill>
                        <a:schemeClr val="bg2"/>
                      </a:solidFill>
                      <a:prstDash val="solid"/>
                      <a:round/>
                      <a:headEnd type="none" w="med" len="med"/>
                      <a:tailEnd type="none" w="med" len="med"/>
                    </a:lnB>
                  </a:tcPr>
                </a:tc>
                <a:extLst>
                  <a:ext uri="{0D108BD9-81ED-4DB2-BD59-A6C34878D82A}">
                    <a16:rowId xmlns:a16="http://schemas.microsoft.com/office/drawing/2014/main" val="4147065920"/>
                  </a:ext>
                </a:extLst>
              </a:tr>
              <a:tr h="252035">
                <a:tc rowSpan="5">
                  <a:txBody>
                    <a:bodyPr/>
                    <a:lstStyle/>
                    <a:p>
                      <a:pPr algn="ctr"/>
                      <a:r>
                        <a:rPr lang="ru-RU" sz="1100" dirty="0"/>
                        <a:t>2022</a:t>
                      </a:r>
                      <a:endParaRPr lang="ru-KZ" sz="1100" dirty="0"/>
                    </a:p>
                  </a:txBody>
                  <a:tcPr anchor="ctr">
                    <a:lnT w="28575" cap="flat" cmpd="sng" algn="ctr">
                      <a:solidFill>
                        <a:schemeClr val="bg2"/>
                      </a:solidFill>
                      <a:prstDash val="solid"/>
                      <a:round/>
                      <a:headEnd type="none" w="med" len="med"/>
                      <a:tailEnd type="none" w="med" len="med"/>
                    </a:lnT>
                  </a:tcPr>
                </a:tc>
                <a:tc>
                  <a:txBody>
                    <a:bodyPr/>
                    <a:lstStyle/>
                    <a:p>
                      <a:pPr marL="72000" marR="0" algn="l" rtl="0" eaLnBrk="1" fontAlgn="b" hangingPunct="1">
                        <a:lnSpc>
                          <a:spcPct val="100000"/>
                        </a:lnSpc>
                        <a:spcBef>
                          <a:spcPts val="0"/>
                        </a:spcBef>
                        <a:spcAft>
                          <a:spcPts val="0"/>
                        </a:spcAft>
                        <a:buNone/>
                      </a:pPr>
                      <a:r>
                        <a:rPr lang="ru-RU" sz="800" b="0" i="0" u="none" strike="noStrike" cap="none" dirty="0">
                          <a:solidFill>
                            <a:schemeClr val="dk1"/>
                          </a:solidFill>
                          <a:latin typeface="+mn-lt"/>
                          <a:ea typeface="+mn-ea"/>
                          <a:cs typeface="+mn-cs"/>
                          <a:sym typeface="Arial"/>
                        </a:rPr>
                        <a:t>1 </a:t>
                      </a:r>
                      <a:r>
                        <a:rPr lang="ru-RU" sz="800" b="0" i="0" u="none" strike="noStrike" cap="none" dirty="0" err="1">
                          <a:solidFill>
                            <a:schemeClr val="dk1"/>
                          </a:solidFill>
                          <a:latin typeface="+mn-lt"/>
                          <a:ea typeface="+mn-ea"/>
                          <a:cs typeface="+mn-cs"/>
                          <a:sym typeface="Arial"/>
                        </a:rPr>
                        <a:t>Басқа</a:t>
                      </a:r>
                      <a:r>
                        <a:rPr lang="ru-RU" sz="800" b="0" i="0" u="none" strike="noStrike" cap="none" dirty="0">
                          <a:solidFill>
                            <a:schemeClr val="dk1"/>
                          </a:solidFill>
                          <a:latin typeface="+mn-lt"/>
                          <a:ea typeface="+mn-ea"/>
                          <a:cs typeface="+mn-cs"/>
                          <a:sym typeface="Arial"/>
                        </a:rPr>
                        <a:t> да </a:t>
                      </a:r>
                      <a:r>
                        <a:rPr lang="ru-RU" sz="800" b="0" i="0" u="none" strike="noStrike" cap="none" dirty="0" err="1">
                          <a:solidFill>
                            <a:schemeClr val="dk1"/>
                          </a:solidFill>
                          <a:latin typeface="+mn-lt"/>
                          <a:ea typeface="+mn-ea"/>
                          <a:cs typeface="+mn-cs"/>
                          <a:sym typeface="Arial"/>
                        </a:rPr>
                        <a:t>біліктілігі</a:t>
                      </a:r>
                      <a:r>
                        <a:rPr lang="ru-RU" sz="800" b="0" i="0" u="none" strike="noStrike" cap="none" dirty="0">
                          <a:solidFill>
                            <a:schemeClr val="dk1"/>
                          </a:solidFill>
                          <a:latin typeface="+mn-lt"/>
                          <a:ea typeface="+mn-ea"/>
                          <a:cs typeface="+mn-cs"/>
                          <a:sym typeface="Arial"/>
                        </a:rPr>
                        <a:t> </a:t>
                      </a:r>
                      <a:r>
                        <a:rPr lang="ru-RU" sz="800" b="0" i="0" u="none" strike="noStrike" cap="none" dirty="0" err="1">
                          <a:solidFill>
                            <a:schemeClr val="dk1"/>
                          </a:solidFill>
                          <a:latin typeface="+mn-lt"/>
                          <a:ea typeface="+mn-ea"/>
                          <a:cs typeface="+mn-cs"/>
                          <a:sym typeface="Arial"/>
                        </a:rPr>
                        <a:t>жоқ</a:t>
                      </a:r>
                      <a:r>
                        <a:rPr lang="ru-RU" sz="800" b="0" i="0" u="none" strike="noStrike" cap="none" dirty="0">
                          <a:solidFill>
                            <a:schemeClr val="dk1"/>
                          </a:solidFill>
                          <a:latin typeface="+mn-lt"/>
                          <a:ea typeface="+mn-ea"/>
                          <a:cs typeface="+mn-cs"/>
                          <a:sym typeface="Arial"/>
                        </a:rPr>
                        <a:t> </a:t>
                      </a:r>
                      <a:r>
                        <a:rPr lang="ru-RU" sz="800" b="0" i="0" u="none" strike="noStrike" cap="none" dirty="0" err="1">
                          <a:solidFill>
                            <a:schemeClr val="dk1"/>
                          </a:solidFill>
                          <a:latin typeface="+mn-lt"/>
                          <a:ea typeface="+mn-ea"/>
                          <a:cs typeface="+mn-cs"/>
                          <a:sym typeface="Arial"/>
                        </a:rPr>
                        <a:t>жұмысшылар</a:t>
                      </a:r>
                      <a:endParaRPr lang="ru-RU" sz="800" b="0" i="0" u="none" strike="noStrike" cap="none" dirty="0">
                        <a:solidFill>
                          <a:schemeClr val="dk1"/>
                        </a:solidFill>
                        <a:latin typeface="+mn-lt"/>
                        <a:ea typeface="+mn-ea"/>
                        <a:cs typeface="+mn-cs"/>
                        <a:sym typeface="Arial"/>
                      </a:endParaRPr>
                    </a:p>
                  </a:txBody>
                  <a:tcPr marL="9525" marR="9525" marT="9525" marB="0" anchor="ctr">
                    <a:lnT w="28575" cap="flat" cmpd="sng" algn="ctr">
                      <a:solidFill>
                        <a:schemeClr val="bg2"/>
                      </a:solidFill>
                      <a:prstDash val="solid"/>
                      <a:round/>
                      <a:headEnd type="none" w="med" len="med"/>
                      <a:tailEnd type="none" w="med" len="med"/>
                    </a:lnT>
                  </a:tcPr>
                </a:tc>
                <a:tc>
                  <a:txBody>
                    <a:bodyPr/>
                    <a:lstStyle/>
                    <a:p>
                      <a:pPr algn="ctr" fontAlgn="b"/>
                      <a:r>
                        <a:rPr lang="ru-RU" sz="900" b="0" i="1" u="none" strike="noStrike" cap="none" dirty="0">
                          <a:solidFill>
                            <a:schemeClr val="dk1"/>
                          </a:solidFill>
                          <a:latin typeface="+mn-lt"/>
                          <a:ea typeface="+mn-ea"/>
                          <a:cs typeface="+mn-cs"/>
                          <a:sym typeface="Arial"/>
                        </a:rPr>
                        <a:t>9629-9</a:t>
                      </a:r>
                    </a:p>
                  </a:txBody>
                  <a:tcPr marL="9525" marR="9525" marT="9525" marB="0" anchor="ctr">
                    <a:lnT w="28575" cap="flat" cmpd="sng" algn="ctr">
                      <a:solidFill>
                        <a:schemeClr val="bg2"/>
                      </a:solidFill>
                      <a:prstDash val="solid"/>
                      <a:round/>
                      <a:headEnd type="none" w="med" len="med"/>
                      <a:tailEnd type="none" w="med" len="med"/>
                    </a:lnT>
                  </a:tcPr>
                </a:tc>
                <a:tc>
                  <a:txBody>
                    <a:bodyPr/>
                    <a:lstStyle/>
                    <a:p>
                      <a:pPr algn="ctr" fontAlgn="ctr"/>
                      <a:r>
                        <a:rPr lang="ru-RU" sz="1050" b="1" i="0" u="none" strike="noStrike" cap="none" dirty="0">
                          <a:solidFill>
                            <a:schemeClr val="dk1"/>
                          </a:solidFill>
                          <a:latin typeface="+mn-lt"/>
                          <a:ea typeface="+mn-ea"/>
                          <a:cs typeface="+mn-cs"/>
                          <a:sym typeface="Arial"/>
                        </a:rPr>
                        <a:t>34 013</a:t>
                      </a:r>
                    </a:p>
                  </a:txBody>
                  <a:tcPr marL="9525" marR="9525" marT="9525" marB="0" anchor="ctr">
                    <a:lnT w="28575" cap="flat" cmpd="sng" algn="ctr">
                      <a:solidFill>
                        <a:schemeClr val="bg2"/>
                      </a:solidFill>
                      <a:prstDash val="solid"/>
                      <a:round/>
                      <a:headEnd type="none" w="med" len="med"/>
                      <a:tailEnd type="none" w="med" len="med"/>
                    </a:lnT>
                  </a:tcPr>
                </a:tc>
                <a:tc>
                  <a:txBody>
                    <a:bodyPr/>
                    <a:lstStyle/>
                    <a:p>
                      <a:pPr algn="ctr" fontAlgn="ctr"/>
                      <a:r>
                        <a:rPr lang="ru-RU" sz="900" b="0" i="0" u="none" strike="noStrike" cap="none">
                          <a:solidFill>
                            <a:schemeClr val="dk1"/>
                          </a:solidFill>
                          <a:latin typeface="+mn-lt"/>
                          <a:ea typeface="+mn-ea"/>
                          <a:cs typeface="+mn-cs"/>
                          <a:sym typeface="Arial"/>
                        </a:rPr>
                        <a:t>4 155</a:t>
                      </a:r>
                    </a:p>
                  </a:txBody>
                  <a:tcPr marL="9525" marR="9525" marT="9525" marB="0" anchor="ctr">
                    <a:lnT w="28575" cap="flat" cmpd="sng" algn="ctr">
                      <a:solidFill>
                        <a:schemeClr val="bg2"/>
                      </a:solidFill>
                      <a:prstDash val="solid"/>
                      <a:round/>
                      <a:headEnd type="none" w="med" len="med"/>
                      <a:tailEnd type="none" w="med" len="med"/>
                    </a:lnT>
                  </a:tcPr>
                </a:tc>
                <a:tc>
                  <a:txBody>
                    <a:bodyPr/>
                    <a:lstStyle/>
                    <a:p>
                      <a:pPr algn="ctr" fontAlgn="ctr"/>
                      <a:r>
                        <a:rPr lang="ru-RU" sz="900" b="0" i="0" u="none" strike="noStrike" cap="none">
                          <a:solidFill>
                            <a:schemeClr val="dk1"/>
                          </a:solidFill>
                          <a:latin typeface="+mn-lt"/>
                          <a:ea typeface="+mn-ea"/>
                          <a:cs typeface="+mn-cs"/>
                          <a:sym typeface="Arial"/>
                        </a:rPr>
                        <a:t>8 152</a:t>
                      </a:r>
                    </a:p>
                  </a:txBody>
                  <a:tcPr marL="9525" marR="9525" marT="9525" marB="0" anchor="ctr">
                    <a:lnT w="28575" cap="flat" cmpd="sng" algn="ctr">
                      <a:solidFill>
                        <a:schemeClr val="bg2"/>
                      </a:solidFill>
                      <a:prstDash val="solid"/>
                      <a:round/>
                      <a:headEnd type="none" w="med" len="med"/>
                      <a:tailEnd type="none" w="med" len="med"/>
                    </a:lnT>
                  </a:tcPr>
                </a:tc>
                <a:tc>
                  <a:txBody>
                    <a:bodyPr/>
                    <a:lstStyle/>
                    <a:p>
                      <a:pPr algn="ctr" fontAlgn="ctr"/>
                      <a:r>
                        <a:rPr lang="ru-RU" sz="900" b="0" i="0" u="none" strike="noStrike" cap="none">
                          <a:solidFill>
                            <a:schemeClr val="dk1"/>
                          </a:solidFill>
                          <a:latin typeface="+mn-lt"/>
                          <a:ea typeface="+mn-ea"/>
                          <a:cs typeface="+mn-cs"/>
                          <a:sym typeface="Arial"/>
                        </a:rPr>
                        <a:t>7 189</a:t>
                      </a:r>
                    </a:p>
                  </a:txBody>
                  <a:tcPr marL="9525" marR="9525" marT="9525" marB="0" anchor="ctr">
                    <a:lnT w="28575" cap="flat" cmpd="sng" algn="ctr">
                      <a:solidFill>
                        <a:schemeClr val="bg2"/>
                      </a:solidFill>
                      <a:prstDash val="solid"/>
                      <a:round/>
                      <a:headEnd type="none" w="med" len="med"/>
                      <a:tailEnd type="none" w="med" len="med"/>
                    </a:lnT>
                  </a:tcPr>
                </a:tc>
                <a:tc>
                  <a:txBody>
                    <a:bodyPr/>
                    <a:lstStyle/>
                    <a:p>
                      <a:pPr algn="ctr" fontAlgn="ctr"/>
                      <a:r>
                        <a:rPr lang="ru-RU" sz="900" b="0" i="0" u="none" strike="noStrike" cap="none" dirty="0">
                          <a:solidFill>
                            <a:schemeClr val="dk1"/>
                          </a:solidFill>
                          <a:latin typeface="+mn-lt"/>
                          <a:ea typeface="+mn-ea"/>
                          <a:cs typeface="+mn-cs"/>
                          <a:sym typeface="Arial"/>
                        </a:rPr>
                        <a:t>14 517</a:t>
                      </a:r>
                    </a:p>
                  </a:txBody>
                  <a:tcPr marL="9525" marR="9525" marT="9525" marB="0" anchor="ctr">
                    <a:lnT w="28575" cap="flat" cmpd="sng" algn="ctr">
                      <a:solidFill>
                        <a:schemeClr val="bg2"/>
                      </a:solidFill>
                      <a:prstDash val="solid"/>
                      <a:round/>
                      <a:headEnd type="none" w="med" len="med"/>
                      <a:tailEnd type="none" w="med" len="med"/>
                    </a:lnT>
                  </a:tcPr>
                </a:tc>
                <a:tc>
                  <a:txBody>
                    <a:bodyPr/>
                    <a:lstStyle/>
                    <a:p>
                      <a:pPr algn="ctr" fontAlgn="ctr"/>
                      <a:r>
                        <a:rPr lang="ru-RU" sz="1050" b="1" i="0" u="none" strike="noStrike" cap="none" dirty="0">
                          <a:solidFill>
                            <a:schemeClr val="dk1"/>
                          </a:solidFill>
                          <a:latin typeface="+mn-lt"/>
                          <a:ea typeface="+mn-ea"/>
                          <a:cs typeface="+mn-cs"/>
                          <a:sym typeface="Arial"/>
                        </a:rPr>
                        <a:t>44,8%</a:t>
                      </a:r>
                    </a:p>
                  </a:txBody>
                  <a:tcPr marL="9525" marR="9525" marT="9525" marB="0" anchor="ctr">
                    <a:lnT w="28575" cap="flat" cmpd="sng" algn="ctr">
                      <a:solidFill>
                        <a:schemeClr val="bg2"/>
                      </a:solidFill>
                      <a:prstDash val="solid"/>
                      <a:round/>
                      <a:headEnd type="none" w="med" len="med"/>
                      <a:tailEnd type="none" w="med" len="med"/>
                    </a:lnT>
                  </a:tcPr>
                </a:tc>
                <a:extLst>
                  <a:ext uri="{0D108BD9-81ED-4DB2-BD59-A6C34878D82A}">
                    <a16:rowId xmlns:a16="http://schemas.microsoft.com/office/drawing/2014/main" val="1481085828"/>
                  </a:ext>
                </a:extLst>
              </a:tr>
              <a:tr h="252035">
                <a:tc vMerge="1">
                  <a:txBody>
                    <a:bodyPr/>
                    <a:lstStyle/>
                    <a:p>
                      <a:endParaRPr lang="ru-KZ" sz="1100" dirty="0"/>
                    </a:p>
                  </a:txBody>
                  <a:tcPr/>
                </a:tc>
                <a:tc>
                  <a:txBody>
                    <a:bodyPr/>
                    <a:lstStyle/>
                    <a:p>
                      <a:pPr marL="72000" marR="0" algn="l" rtl="0" eaLnBrk="1" fontAlgn="b" hangingPunct="1">
                        <a:lnSpc>
                          <a:spcPct val="100000"/>
                        </a:lnSpc>
                        <a:spcBef>
                          <a:spcPts val="0"/>
                        </a:spcBef>
                        <a:spcAft>
                          <a:spcPts val="0"/>
                        </a:spcAft>
                        <a:buNone/>
                      </a:pPr>
                      <a:r>
                        <a:rPr lang="ru-RU" sz="800" b="0" i="0" u="none" strike="noStrike" cap="none" dirty="0">
                          <a:solidFill>
                            <a:schemeClr val="dk1"/>
                          </a:solidFill>
                          <a:latin typeface="+mn-lt"/>
                          <a:ea typeface="+mn-ea"/>
                          <a:cs typeface="+mn-cs"/>
                          <a:sym typeface="Arial"/>
                        </a:rPr>
                        <a:t>2 </a:t>
                      </a:r>
                      <a:r>
                        <a:rPr lang="ru-RU" sz="800" b="0" i="0" u="none" strike="noStrike" cap="none" dirty="0" err="1">
                          <a:solidFill>
                            <a:schemeClr val="dk1"/>
                          </a:solidFill>
                          <a:latin typeface="+mn-lt"/>
                          <a:ea typeface="+mn-ea"/>
                          <a:cs typeface="+mn-cs"/>
                          <a:sym typeface="Arial"/>
                        </a:rPr>
                        <a:t>Әртүрлі</a:t>
                      </a:r>
                      <a:r>
                        <a:rPr lang="ru-RU" sz="800" b="0" i="0" u="none" strike="noStrike" cap="none" dirty="0">
                          <a:solidFill>
                            <a:schemeClr val="dk1"/>
                          </a:solidFill>
                          <a:latin typeface="+mn-lt"/>
                          <a:ea typeface="+mn-ea"/>
                          <a:cs typeface="+mn-cs"/>
                          <a:sym typeface="Arial"/>
                        </a:rPr>
                        <a:t> </a:t>
                      </a:r>
                      <a:r>
                        <a:rPr lang="ru-RU" sz="800" b="0" i="0" u="none" strike="noStrike" cap="none" dirty="0" err="1">
                          <a:solidFill>
                            <a:schemeClr val="dk1"/>
                          </a:solidFill>
                          <a:latin typeface="+mn-lt"/>
                          <a:ea typeface="+mn-ea"/>
                          <a:cs typeface="+mn-cs"/>
                          <a:sym typeface="Arial"/>
                        </a:rPr>
                        <a:t>жұмысты</a:t>
                      </a:r>
                      <a:r>
                        <a:rPr lang="ru-RU" sz="800" b="0" i="0" u="none" strike="noStrike" cap="none" dirty="0">
                          <a:solidFill>
                            <a:schemeClr val="dk1"/>
                          </a:solidFill>
                          <a:latin typeface="+mn-lt"/>
                          <a:ea typeface="+mn-ea"/>
                          <a:cs typeface="+mn-cs"/>
                          <a:sym typeface="Arial"/>
                        </a:rPr>
                        <a:t> </a:t>
                      </a:r>
                      <a:r>
                        <a:rPr lang="ru-RU" sz="800" b="0" i="0" u="none" strike="noStrike" cap="none" dirty="0" err="1">
                          <a:solidFill>
                            <a:schemeClr val="dk1"/>
                          </a:solidFill>
                          <a:latin typeface="+mn-lt"/>
                          <a:ea typeface="+mn-ea"/>
                          <a:cs typeface="+mn-cs"/>
                          <a:sym typeface="Arial"/>
                        </a:rPr>
                        <a:t>атқарушылар</a:t>
                      </a:r>
                      <a:endParaRPr lang="ru-RU" sz="800" b="0" i="0" u="none" strike="noStrike" cap="none" dirty="0">
                        <a:solidFill>
                          <a:schemeClr val="dk1"/>
                        </a:solidFill>
                        <a:latin typeface="+mn-lt"/>
                        <a:ea typeface="+mn-ea"/>
                        <a:cs typeface="+mn-cs"/>
                        <a:sym typeface="Arial"/>
                      </a:endParaRPr>
                    </a:p>
                  </a:txBody>
                  <a:tcPr marL="9525" marR="9525" marT="9525" marB="0" anchor="ctr"/>
                </a:tc>
                <a:tc>
                  <a:txBody>
                    <a:bodyPr/>
                    <a:lstStyle/>
                    <a:p>
                      <a:pPr algn="ctr" fontAlgn="b"/>
                      <a:r>
                        <a:rPr lang="ru-RU" sz="900" b="0" i="1" u="none" strike="noStrike" cap="none">
                          <a:solidFill>
                            <a:schemeClr val="dk1"/>
                          </a:solidFill>
                          <a:latin typeface="+mn-lt"/>
                          <a:ea typeface="+mn-ea"/>
                          <a:cs typeface="+mn-cs"/>
                          <a:sym typeface="Arial"/>
                        </a:rPr>
                        <a:t>9629-7</a:t>
                      </a:r>
                    </a:p>
                  </a:txBody>
                  <a:tcPr marL="9525" marR="9525" marT="9525" marB="0" anchor="ctr"/>
                </a:tc>
                <a:tc>
                  <a:txBody>
                    <a:bodyPr/>
                    <a:lstStyle/>
                    <a:p>
                      <a:pPr algn="ctr" fontAlgn="ctr"/>
                      <a:r>
                        <a:rPr lang="ru-RU" sz="1050" b="1" i="0" u="none" strike="noStrike" cap="none" dirty="0">
                          <a:solidFill>
                            <a:schemeClr val="dk1"/>
                          </a:solidFill>
                          <a:latin typeface="+mn-lt"/>
                          <a:ea typeface="+mn-ea"/>
                          <a:cs typeface="+mn-cs"/>
                          <a:sym typeface="Arial"/>
                        </a:rPr>
                        <a:t>4 758</a:t>
                      </a:r>
                    </a:p>
                  </a:txBody>
                  <a:tcPr marL="9525" marR="9525" marT="9525" marB="0" anchor="ctr"/>
                </a:tc>
                <a:tc>
                  <a:txBody>
                    <a:bodyPr/>
                    <a:lstStyle/>
                    <a:p>
                      <a:pPr algn="ctr" fontAlgn="ctr"/>
                      <a:r>
                        <a:rPr lang="ru-RU" sz="900" b="0" i="0" u="none" strike="noStrike" cap="none">
                          <a:solidFill>
                            <a:schemeClr val="dk1"/>
                          </a:solidFill>
                          <a:latin typeface="+mn-lt"/>
                          <a:ea typeface="+mn-ea"/>
                          <a:cs typeface="+mn-cs"/>
                          <a:sym typeface="Arial"/>
                        </a:rPr>
                        <a:t>354</a:t>
                      </a:r>
                    </a:p>
                  </a:txBody>
                  <a:tcPr marL="9525" marR="9525" marT="9525" marB="0" anchor="ctr"/>
                </a:tc>
                <a:tc>
                  <a:txBody>
                    <a:bodyPr/>
                    <a:lstStyle/>
                    <a:p>
                      <a:pPr algn="ctr" fontAlgn="ctr"/>
                      <a:r>
                        <a:rPr lang="ru-RU" sz="900" b="0" i="0" u="none" strike="noStrike" cap="none">
                          <a:solidFill>
                            <a:schemeClr val="dk1"/>
                          </a:solidFill>
                          <a:latin typeface="+mn-lt"/>
                          <a:ea typeface="+mn-ea"/>
                          <a:cs typeface="+mn-cs"/>
                          <a:sym typeface="Arial"/>
                        </a:rPr>
                        <a:t>1 300</a:t>
                      </a:r>
                    </a:p>
                  </a:txBody>
                  <a:tcPr marL="9525" marR="9525" marT="9525" marB="0" anchor="ctr"/>
                </a:tc>
                <a:tc>
                  <a:txBody>
                    <a:bodyPr/>
                    <a:lstStyle/>
                    <a:p>
                      <a:pPr algn="ctr" fontAlgn="ctr"/>
                      <a:r>
                        <a:rPr lang="ru-RU" sz="900" b="0" i="0" u="none" strike="noStrike" cap="none">
                          <a:solidFill>
                            <a:schemeClr val="dk1"/>
                          </a:solidFill>
                          <a:latin typeface="+mn-lt"/>
                          <a:ea typeface="+mn-ea"/>
                          <a:cs typeface="+mn-cs"/>
                          <a:sym typeface="Arial"/>
                        </a:rPr>
                        <a:t>1 085</a:t>
                      </a:r>
                    </a:p>
                  </a:txBody>
                  <a:tcPr marL="9525" marR="9525" marT="9525" marB="0" anchor="ctr"/>
                </a:tc>
                <a:tc>
                  <a:txBody>
                    <a:bodyPr/>
                    <a:lstStyle/>
                    <a:p>
                      <a:pPr algn="ctr" fontAlgn="ctr"/>
                      <a:r>
                        <a:rPr lang="ru-RU" sz="900" b="0" i="0" u="none" strike="noStrike" cap="none" dirty="0">
                          <a:solidFill>
                            <a:schemeClr val="dk1"/>
                          </a:solidFill>
                          <a:latin typeface="+mn-lt"/>
                          <a:ea typeface="+mn-ea"/>
                          <a:cs typeface="+mn-cs"/>
                          <a:sym typeface="Arial"/>
                        </a:rPr>
                        <a:t>2 019</a:t>
                      </a:r>
                    </a:p>
                  </a:txBody>
                  <a:tcPr marL="9525" marR="9525" marT="9525" marB="0" anchor="ctr"/>
                </a:tc>
                <a:tc>
                  <a:txBody>
                    <a:bodyPr/>
                    <a:lstStyle/>
                    <a:p>
                      <a:pPr algn="ctr" fontAlgn="ctr"/>
                      <a:r>
                        <a:rPr lang="ru-RU" sz="1050" b="1" i="0" u="none" strike="noStrike" cap="none" dirty="0">
                          <a:solidFill>
                            <a:schemeClr val="dk1"/>
                          </a:solidFill>
                          <a:latin typeface="+mn-lt"/>
                          <a:ea typeface="+mn-ea"/>
                          <a:cs typeface="+mn-cs"/>
                          <a:sym typeface="Arial"/>
                        </a:rPr>
                        <a:t>6,3%</a:t>
                      </a:r>
                    </a:p>
                  </a:txBody>
                  <a:tcPr marL="9525" marR="9525" marT="9525" marB="0" anchor="ctr"/>
                </a:tc>
                <a:extLst>
                  <a:ext uri="{0D108BD9-81ED-4DB2-BD59-A6C34878D82A}">
                    <a16:rowId xmlns:a16="http://schemas.microsoft.com/office/drawing/2014/main" val="3915778474"/>
                  </a:ext>
                </a:extLst>
              </a:tr>
              <a:tr h="252035">
                <a:tc vMerge="1">
                  <a:txBody>
                    <a:bodyPr/>
                    <a:lstStyle/>
                    <a:p>
                      <a:endParaRPr lang="ru-KZ" sz="1100" dirty="0"/>
                    </a:p>
                  </a:txBody>
                  <a:tcPr/>
                </a:tc>
                <a:tc>
                  <a:txBody>
                    <a:bodyPr/>
                    <a:lstStyle/>
                    <a:p>
                      <a:pPr marL="72000" marR="0" algn="l" rtl="0" eaLnBrk="1" fontAlgn="b" hangingPunct="1">
                        <a:lnSpc>
                          <a:spcPct val="100000"/>
                        </a:lnSpc>
                        <a:spcBef>
                          <a:spcPts val="0"/>
                        </a:spcBef>
                        <a:spcAft>
                          <a:spcPts val="0"/>
                        </a:spcAft>
                        <a:buNone/>
                      </a:pPr>
                      <a:r>
                        <a:rPr lang="ru-RU" sz="800" b="0" i="0" u="none" strike="noStrike" cap="none" dirty="0">
                          <a:solidFill>
                            <a:schemeClr val="dk1"/>
                          </a:solidFill>
                          <a:latin typeface="+mn-lt"/>
                          <a:ea typeface="+mn-ea"/>
                          <a:cs typeface="+mn-cs"/>
                          <a:sym typeface="Arial"/>
                        </a:rPr>
                        <a:t>3 </a:t>
                      </a:r>
                      <a:r>
                        <a:rPr lang="ru-RU" sz="800" b="0" i="0" u="none" strike="noStrike" cap="none" dirty="0" err="1">
                          <a:solidFill>
                            <a:schemeClr val="dk1"/>
                          </a:solidFill>
                          <a:latin typeface="+mn-lt"/>
                          <a:ea typeface="+mn-ea"/>
                          <a:cs typeface="+mn-cs"/>
                          <a:sym typeface="Arial"/>
                        </a:rPr>
                        <a:t>Өңдеу</a:t>
                      </a:r>
                      <a:r>
                        <a:rPr lang="ru-RU" sz="800" b="0" i="0" u="none" strike="noStrike" cap="none" dirty="0">
                          <a:solidFill>
                            <a:schemeClr val="dk1"/>
                          </a:solidFill>
                          <a:latin typeface="+mn-lt"/>
                          <a:ea typeface="+mn-ea"/>
                          <a:cs typeface="+mn-cs"/>
                          <a:sym typeface="Arial"/>
                        </a:rPr>
                        <a:t> </a:t>
                      </a:r>
                      <a:r>
                        <a:rPr lang="ru-RU" sz="800" b="0" i="0" u="none" strike="noStrike" cap="none" dirty="0" err="1">
                          <a:solidFill>
                            <a:schemeClr val="dk1"/>
                          </a:solidFill>
                          <a:latin typeface="+mn-lt"/>
                          <a:ea typeface="+mn-ea"/>
                          <a:cs typeface="+mn-cs"/>
                          <a:sym typeface="Arial"/>
                        </a:rPr>
                        <a:t>өнеркәсібінде</a:t>
                      </a:r>
                      <a:r>
                        <a:rPr lang="ru-RU" sz="800" b="0" i="0" u="none" strike="noStrike" cap="none" dirty="0">
                          <a:solidFill>
                            <a:schemeClr val="dk1"/>
                          </a:solidFill>
                          <a:latin typeface="+mn-lt"/>
                          <a:ea typeface="+mn-ea"/>
                          <a:cs typeface="+mn-cs"/>
                          <a:sym typeface="Arial"/>
                        </a:rPr>
                        <a:t> </a:t>
                      </a:r>
                      <a:r>
                        <a:rPr lang="ru-RU" sz="800" b="0" i="0" u="none" strike="noStrike" cap="none" dirty="0" err="1">
                          <a:solidFill>
                            <a:schemeClr val="dk1"/>
                          </a:solidFill>
                          <a:latin typeface="+mn-lt"/>
                          <a:ea typeface="+mn-ea"/>
                          <a:cs typeface="+mn-cs"/>
                          <a:sym typeface="Arial"/>
                        </a:rPr>
                        <a:t>жұмыс</a:t>
                      </a:r>
                      <a:r>
                        <a:rPr lang="ru-RU" sz="800" b="0" i="0" u="none" strike="noStrike" cap="none" dirty="0">
                          <a:solidFill>
                            <a:schemeClr val="dk1"/>
                          </a:solidFill>
                          <a:latin typeface="+mn-lt"/>
                          <a:ea typeface="+mn-ea"/>
                          <a:cs typeface="+mn-cs"/>
                          <a:sym typeface="Arial"/>
                        </a:rPr>
                        <a:t> </a:t>
                      </a:r>
                      <a:r>
                        <a:rPr lang="ru-RU" sz="800" b="0" i="0" u="none" strike="noStrike" cap="none" dirty="0" err="1">
                          <a:solidFill>
                            <a:schemeClr val="dk1"/>
                          </a:solidFill>
                          <a:latin typeface="+mn-lt"/>
                          <a:ea typeface="+mn-ea"/>
                          <a:cs typeface="+mn-cs"/>
                          <a:sym typeface="Arial"/>
                        </a:rPr>
                        <a:t>істейтін</a:t>
                      </a:r>
                      <a:r>
                        <a:rPr lang="ru-RU" sz="800" b="0" i="0" u="none" strike="noStrike" cap="none" dirty="0">
                          <a:solidFill>
                            <a:schemeClr val="dk1"/>
                          </a:solidFill>
                          <a:latin typeface="+mn-lt"/>
                          <a:ea typeface="+mn-ea"/>
                          <a:cs typeface="+mn-cs"/>
                          <a:sym typeface="Arial"/>
                        </a:rPr>
                        <a:t> </a:t>
                      </a:r>
                      <a:r>
                        <a:rPr lang="ru-RU" sz="800" b="0" i="0" u="none" strike="noStrike" cap="none" dirty="0" err="1">
                          <a:solidFill>
                            <a:schemeClr val="dk1"/>
                          </a:solidFill>
                          <a:latin typeface="+mn-lt"/>
                          <a:ea typeface="+mn-ea"/>
                          <a:cs typeface="+mn-cs"/>
                          <a:sym typeface="Arial"/>
                        </a:rPr>
                        <a:t>басқа</a:t>
                      </a:r>
                      <a:r>
                        <a:rPr lang="ru-RU" sz="800" b="0" i="0" u="none" strike="noStrike" cap="none" dirty="0">
                          <a:solidFill>
                            <a:schemeClr val="dk1"/>
                          </a:solidFill>
                          <a:latin typeface="+mn-lt"/>
                          <a:ea typeface="+mn-ea"/>
                          <a:cs typeface="+mn-cs"/>
                          <a:sym typeface="Arial"/>
                        </a:rPr>
                        <a:t> да </a:t>
                      </a:r>
                      <a:r>
                        <a:rPr lang="ru-RU" sz="800" b="0" i="0" u="none" strike="noStrike" cap="none" dirty="0" err="1">
                          <a:solidFill>
                            <a:schemeClr val="dk1"/>
                          </a:solidFill>
                          <a:latin typeface="+mn-lt"/>
                          <a:ea typeface="+mn-ea"/>
                          <a:cs typeface="+mn-cs"/>
                          <a:sym typeface="Arial"/>
                        </a:rPr>
                        <a:t>біліктілігі</a:t>
                      </a:r>
                      <a:r>
                        <a:rPr lang="ru-RU" sz="800" b="0" i="0" u="none" strike="noStrike" cap="none" dirty="0">
                          <a:solidFill>
                            <a:schemeClr val="dk1"/>
                          </a:solidFill>
                          <a:latin typeface="+mn-lt"/>
                          <a:ea typeface="+mn-ea"/>
                          <a:cs typeface="+mn-cs"/>
                          <a:sym typeface="Arial"/>
                        </a:rPr>
                        <a:t> </a:t>
                      </a:r>
                      <a:r>
                        <a:rPr lang="ru-RU" sz="800" b="0" i="0" u="none" strike="noStrike" cap="none" dirty="0" err="1">
                          <a:solidFill>
                            <a:schemeClr val="dk1"/>
                          </a:solidFill>
                          <a:latin typeface="+mn-lt"/>
                          <a:ea typeface="+mn-ea"/>
                          <a:cs typeface="+mn-cs"/>
                          <a:sym typeface="Arial"/>
                        </a:rPr>
                        <a:t>жоқ</a:t>
                      </a:r>
                      <a:r>
                        <a:rPr lang="ru-RU" sz="800" b="0" i="0" u="none" strike="noStrike" cap="none" dirty="0">
                          <a:solidFill>
                            <a:schemeClr val="dk1"/>
                          </a:solidFill>
                          <a:latin typeface="+mn-lt"/>
                          <a:ea typeface="+mn-ea"/>
                          <a:cs typeface="+mn-cs"/>
                          <a:sym typeface="Arial"/>
                        </a:rPr>
                        <a:t> </a:t>
                      </a:r>
                      <a:r>
                        <a:rPr lang="ru-RU" sz="800" b="0" i="0" u="none" strike="noStrike" cap="none" dirty="0" err="1">
                          <a:solidFill>
                            <a:schemeClr val="dk1"/>
                          </a:solidFill>
                          <a:latin typeface="+mn-lt"/>
                          <a:ea typeface="+mn-ea"/>
                          <a:cs typeface="+mn-cs"/>
                          <a:sym typeface="Arial"/>
                        </a:rPr>
                        <a:t>жұмысшылар</a:t>
                      </a:r>
                      <a:endParaRPr lang="ru-RU" sz="800" b="0" i="0" u="none" strike="noStrike" cap="none" dirty="0">
                        <a:solidFill>
                          <a:schemeClr val="dk1"/>
                        </a:solidFill>
                        <a:latin typeface="+mn-lt"/>
                        <a:ea typeface="+mn-ea"/>
                        <a:cs typeface="+mn-cs"/>
                        <a:sym typeface="Arial"/>
                      </a:endParaRPr>
                    </a:p>
                  </a:txBody>
                  <a:tcPr marL="9525" marR="9525" marT="9525" marB="0" anchor="ctr"/>
                </a:tc>
                <a:tc>
                  <a:txBody>
                    <a:bodyPr/>
                    <a:lstStyle/>
                    <a:p>
                      <a:pPr algn="ctr" fontAlgn="b"/>
                      <a:r>
                        <a:rPr lang="ru-RU" sz="900" b="0" i="1" u="none" strike="noStrike" cap="none" dirty="0">
                          <a:solidFill>
                            <a:schemeClr val="dk1"/>
                          </a:solidFill>
                          <a:latin typeface="+mn-lt"/>
                          <a:ea typeface="+mn-ea"/>
                          <a:cs typeface="+mn-cs"/>
                          <a:sym typeface="Arial"/>
                        </a:rPr>
                        <a:t>9329-9</a:t>
                      </a:r>
                    </a:p>
                  </a:txBody>
                  <a:tcPr marL="9525" marR="9525" marT="9525" marB="0" anchor="ctr"/>
                </a:tc>
                <a:tc>
                  <a:txBody>
                    <a:bodyPr/>
                    <a:lstStyle/>
                    <a:p>
                      <a:pPr algn="ctr" fontAlgn="ctr"/>
                      <a:r>
                        <a:rPr lang="ru-RU" sz="1050" b="1" i="0" u="none" strike="noStrike" cap="none" dirty="0">
                          <a:solidFill>
                            <a:schemeClr val="dk1"/>
                          </a:solidFill>
                          <a:latin typeface="+mn-lt"/>
                          <a:ea typeface="+mn-ea"/>
                          <a:cs typeface="+mn-cs"/>
                          <a:sym typeface="Arial"/>
                        </a:rPr>
                        <a:t>1 840</a:t>
                      </a:r>
                    </a:p>
                  </a:txBody>
                  <a:tcPr marL="9525" marR="9525" marT="9525" marB="0" anchor="ctr"/>
                </a:tc>
                <a:tc>
                  <a:txBody>
                    <a:bodyPr/>
                    <a:lstStyle/>
                    <a:p>
                      <a:pPr algn="ctr" fontAlgn="ctr"/>
                      <a:r>
                        <a:rPr lang="ru-RU" sz="900" b="0" i="0" u="none" strike="noStrike" cap="none">
                          <a:solidFill>
                            <a:schemeClr val="dk1"/>
                          </a:solidFill>
                          <a:latin typeface="+mn-lt"/>
                          <a:ea typeface="+mn-ea"/>
                          <a:cs typeface="+mn-cs"/>
                          <a:sym typeface="Arial"/>
                        </a:rPr>
                        <a:t>172</a:t>
                      </a:r>
                    </a:p>
                  </a:txBody>
                  <a:tcPr marL="9525" marR="9525" marT="9525" marB="0" anchor="ctr"/>
                </a:tc>
                <a:tc>
                  <a:txBody>
                    <a:bodyPr/>
                    <a:lstStyle/>
                    <a:p>
                      <a:pPr algn="ctr" fontAlgn="ctr"/>
                      <a:r>
                        <a:rPr lang="ru-RU" sz="900" b="0" i="0" u="none" strike="noStrike" cap="none">
                          <a:solidFill>
                            <a:schemeClr val="dk1"/>
                          </a:solidFill>
                          <a:latin typeface="+mn-lt"/>
                          <a:ea typeface="+mn-ea"/>
                          <a:cs typeface="+mn-cs"/>
                          <a:sym typeface="Arial"/>
                        </a:rPr>
                        <a:t>84</a:t>
                      </a:r>
                    </a:p>
                  </a:txBody>
                  <a:tcPr marL="9525" marR="9525" marT="9525" marB="0" anchor="ctr"/>
                </a:tc>
                <a:tc>
                  <a:txBody>
                    <a:bodyPr/>
                    <a:lstStyle/>
                    <a:p>
                      <a:pPr algn="ctr" fontAlgn="ctr"/>
                      <a:r>
                        <a:rPr lang="ru-RU" sz="900" b="0" i="0" u="none" strike="noStrike" cap="none">
                          <a:solidFill>
                            <a:schemeClr val="dk1"/>
                          </a:solidFill>
                          <a:latin typeface="+mn-lt"/>
                          <a:ea typeface="+mn-ea"/>
                          <a:cs typeface="+mn-cs"/>
                          <a:sym typeface="Arial"/>
                        </a:rPr>
                        <a:t>70</a:t>
                      </a:r>
                    </a:p>
                  </a:txBody>
                  <a:tcPr marL="9525" marR="9525" marT="9525" marB="0" anchor="ctr"/>
                </a:tc>
                <a:tc>
                  <a:txBody>
                    <a:bodyPr/>
                    <a:lstStyle/>
                    <a:p>
                      <a:pPr algn="ctr" fontAlgn="ctr"/>
                      <a:r>
                        <a:rPr lang="ru-RU" sz="900" b="0" i="0" u="none" strike="noStrike" cap="none" dirty="0">
                          <a:solidFill>
                            <a:schemeClr val="dk1"/>
                          </a:solidFill>
                          <a:latin typeface="+mn-lt"/>
                          <a:ea typeface="+mn-ea"/>
                          <a:cs typeface="+mn-cs"/>
                          <a:sym typeface="Arial"/>
                        </a:rPr>
                        <a:t>1 514</a:t>
                      </a:r>
                    </a:p>
                  </a:txBody>
                  <a:tcPr marL="9525" marR="9525" marT="9525" marB="0" anchor="ctr"/>
                </a:tc>
                <a:tc>
                  <a:txBody>
                    <a:bodyPr/>
                    <a:lstStyle/>
                    <a:p>
                      <a:pPr algn="ctr" fontAlgn="ctr"/>
                      <a:r>
                        <a:rPr lang="ru-RU" sz="1050" b="1" i="0" u="none" strike="noStrike" cap="none" dirty="0">
                          <a:solidFill>
                            <a:schemeClr val="dk1"/>
                          </a:solidFill>
                          <a:latin typeface="+mn-lt"/>
                          <a:ea typeface="+mn-ea"/>
                          <a:cs typeface="+mn-cs"/>
                          <a:sym typeface="Arial"/>
                        </a:rPr>
                        <a:t>2,4%</a:t>
                      </a:r>
                    </a:p>
                  </a:txBody>
                  <a:tcPr marL="9525" marR="9525" marT="9525" marB="0" anchor="ctr"/>
                </a:tc>
                <a:extLst>
                  <a:ext uri="{0D108BD9-81ED-4DB2-BD59-A6C34878D82A}">
                    <a16:rowId xmlns:a16="http://schemas.microsoft.com/office/drawing/2014/main" val="370619722"/>
                  </a:ext>
                </a:extLst>
              </a:tr>
              <a:tr h="252035">
                <a:tc vMerge="1">
                  <a:txBody>
                    <a:bodyPr/>
                    <a:lstStyle/>
                    <a:p>
                      <a:endParaRPr lang="ru-KZ" sz="1100" dirty="0"/>
                    </a:p>
                  </a:txBody>
                  <a:tcPr/>
                </a:tc>
                <a:tc>
                  <a:txBody>
                    <a:bodyPr/>
                    <a:lstStyle/>
                    <a:p>
                      <a:pPr marL="72000" marR="0" algn="l" rtl="0" eaLnBrk="1" fontAlgn="b" hangingPunct="1">
                        <a:lnSpc>
                          <a:spcPct val="100000"/>
                        </a:lnSpc>
                        <a:spcBef>
                          <a:spcPts val="0"/>
                        </a:spcBef>
                        <a:spcAft>
                          <a:spcPts val="0"/>
                        </a:spcAft>
                        <a:buNone/>
                      </a:pPr>
                      <a:r>
                        <a:rPr lang="ru-RU" sz="800" b="0" i="0" u="none" strike="noStrike" cap="none" dirty="0">
                          <a:solidFill>
                            <a:schemeClr val="dk1"/>
                          </a:solidFill>
                          <a:latin typeface="+mn-lt"/>
                          <a:ea typeface="+mn-ea"/>
                          <a:cs typeface="+mn-cs"/>
                          <a:sym typeface="Arial"/>
                        </a:rPr>
                        <a:t>4 Аула </a:t>
                      </a:r>
                      <a:r>
                        <a:rPr lang="ru-RU" sz="800" b="0" i="0" u="none" strike="noStrike" cap="none" dirty="0" err="1">
                          <a:solidFill>
                            <a:schemeClr val="dk1"/>
                          </a:solidFill>
                          <a:latin typeface="+mn-lt"/>
                          <a:ea typeface="+mn-ea"/>
                          <a:cs typeface="+mn-cs"/>
                          <a:sym typeface="Arial"/>
                        </a:rPr>
                        <a:t>сыпырушылар</a:t>
                      </a:r>
                      <a:r>
                        <a:rPr lang="ru-RU" sz="800" b="0" i="0" u="none" strike="noStrike" cap="none" dirty="0">
                          <a:solidFill>
                            <a:schemeClr val="dk1"/>
                          </a:solidFill>
                          <a:latin typeface="+mn-lt"/>
                          <a:ea typeface="+mn-ea"/>
                          <a:cs typeface="+mn-cs"/>
                          <a:sym typeface="Arial"/>
                        </a:rPr>
                        <a:t> </a:t>
                      </a:r>
                      <a:r>
                        <a:rPr lang="ru-RU" sz="800" b="0" i="0" u="none" strike="noStrike" cap="none" dirty="0" err="1">
                          <a:solidFill>
                            <a:schemeClr val="dk1"/>
                          </a:solidFill>
                          <a:latin typeface="+mn-lt"/>
                          <a:ea typeface="+mn-ea"/>
                          <a:cs typeface="+mn-cs"/>
                          <a:sym typeface="Arial"/>
                        </a:rPr>
                        <a:t>және</a:t>
                      </a:r>
                      <a:r>
                        <a:rPr lang="ru-RU" sz="800" b="0" i="0" u="none" strike="noStrike" cap="none" dirty="0">
                          <a:solidFill>
                            <a:schemeClr val="dk1"/>
                          </a:solidFill>
                          <a:latin typeface="+mn-lt"/>
                          <a:ea typeface="+mn-ea"/>
                          <a:cs typeface="+mn-cs"/>
                          <a:sym typeface="Arial"/>
                        </a:rPr>
                        <a:t> </a:t>
                      </a:r>
                      <a:r>
                        <a:rPr lang="ru-RU" sz="800" b="0" i="0" u="none" strike="noStrike" cap="none" dirty="0" err="1">
                          <a:solidFill>
                            <a:schemeClr val="dk1"/>
                          </a:solidFill>
                          <a:latin typeface="+mn-lt"/>
                          <a:ea typeface="+mn-ea"/>
                          <a:cs typeface="+mn-cs"/>
                          <a:sym typeface="Arial"/>
                        </a:rPr>
                        <a:t>ашық</a:t>
                      </a:r>
                      <a:r>
                        <a:rPr lang="ru-RU" sz="800" b="0" i="0" u="none" strike="noStrike" cap="none" dirty="0">
                          <a:solidFill>
                            <a:schemeClr val="dk1"/>
                          </a:solidFill>
                          <a:latin typeface="+mn-lt"/>
                          <a:ea typeface="+mn-ea"/>
                          <a:cs typeface="+mn-cs"/>
                          <a:sym typeface="Arial"/>
                        </a:rPr>
                        <a:t> </a:t>
                      </a:r>
                      <a:r>
                        <a:rPr lang="ru-RU" sz="800" b="0" i="0" u="none" strike="noStrike" cap="none" dirty="0" err="1">
                          <a:solidFill>
                            <a:schemeClr val="dk1"/>
                          </a:solidFill>
                          <a:latin typeface="+mn-lt"/>
                          <a:ea typeface="+mn-ea"/>
                          <a:cs typeface="+mn-cs"/>
                          <a:sym typeface="Arial"/>
                        </a:rPr>
                        <a:t>аумақтарды</a:t>
                      </a:r>
                      <a:r>
                        <a:rPr lang="ru-RU" sz="800" b="0" i="0" u="none" strike="noStrike" cap="none" dirty="0">
                          <a:solidFill>
                            <a:schemeClr val="dk1"/>
                          </a:solidFill>
                          <a:latin typeface="+mn-lt"/>
                          <a:ea typeface="+mn-ea"/>
                          <a:cs typeface="+mn-cs"/>
                          <a:sym typeface="Arial"/>
                        </a:rPr>
                        <a:t> </a:t>
                      </a:r>
                      <a:r>
                        <a:rPr lang="ru-RU" sz="800" b="0" i="0" u="none" strike="noStrike" cap="none" dirty="0" err="1">
                          <a:solidFill>
                            <a:schemeClr val="dk1"/>
                          </a:solidFill>
                          <a:latin typeface="+mn-lt"/>
                          <a:ea typeface="+mn-ea"/>
                          <a:cs typeface="+mn-cs"/>
                          <a:sym typeface="Arial"/>
                        </a:rPr>
                        <a:t>тазалаушылар</a:t>
                      </a:r>
                      <a:endParaRPr lang="ru-RU" sz="800" b="0" i="0" u="none" strike="noStrike" cap="none" dirty="0">
                        <a:solidFill>
                          <a:schemeClr val="dk1"/>
                        </a:solidFill>
                        <a:latin typeface="+mn-lt"/>
                        <a:ea typeface="+mn-ea"/>
                        <a:cs typeface="+mn-cs"/>
                        <a:sym typeface="Arial"/>
                      </a:endParaRPr>
                    </a:p>
                  </a:txBody>
                  <a:tcPr marL="9525" marR="9525" marT="9525" marB="0" anchor="ctr"/>
                </a:tc>
                <a:tc>
                  <a:txBody>
                    <a:bodyPr/>
                    <a:lstStyle/>
                    <a:p>
                      <a:pPr algn="ctr" fontAlgn="b"/>
                      <a:r>
                        <a:rPr lang="ru-RU" sz="900" b="0" i="1" u="none" strike="noStrike" cap="none" dirty="0">
                          <a:solidFill>
                            <a:schemeClr val="dk1"/>
                          </a:solidFill>
                          <a:latin typeface="+mn-lt"/>
                          <a:ea typeface="+mn-ea"/>
                          <a:cs typeface="+mn-cs"/>
                          <a:sym typeface="Arial"/>
                        </a:rPr>
                        <a:t>9116-0</a:t>
                      </a:r>
                    </a:p>
                  </a:txBody>
                  <a:tcPr marL="9525" marR="9525" marT="9525" marB="0" anchor="ctr"/>
                </a:tc>
                <a:tc>
                  <a:txBody>
                    <a:bodyPr/>
                    <a:lstStyle/>
                    <a:p>
                      <a:pPr algn="ctr" fontAlgn="ctr"/>
                      <a:r>
                        <a:rPr lang="ru-RU" sz="1050" b="1" i="0" u="none" strike="noStrike" cap="none" dirty="0">
                          <a:solidFill>
                            <a:schemeClr val="dk1"/>
                          </a:solidFill>
                          <a:latin typeface="+mn-lt"/>
                          <a:ea typeface="+mn-ea"/>
                          <a:cs typeface="+mn-cs"/>
                          <a:sym typeface="Arial"/>
                        </a:rPr>
                        <a:t>1 766</a:t>
                      </a:r>
                    </a:p>
                  </a:txBody>
                  <a:tcPr marL="9525" marR="9525" marT="9525" marB="0" anchor="ctr"/>
                </a:tc>
                <a:tc>
                  <a:txBody>
                    <a:bodyPr/>
                    <a:lstStyle/>
                    <a:p>
                      <a:pPr algn="ctr" fontAlgn="ctr"/>
                      <a:r>
                        <a:rPr lang="ru-RU" sz="900" b="0" i="0" u="none" strike="noStrike" cap="none">
                          <a:solidFill>
                            <a:schemeClr val="dk1"/>
                          </a:solidFill>
                          <a:latin typeface="+mn-lt"/>
                          <a:ea typeface="+mn-ea"/>
                          <a:cs typeface="+mn-cs"/>
                          <a:sym typeface="Arial"/>
                        </a:rPr>
                        <a:t>438</a:t>
                      </a:r>
                    </a:p>
                  </a:txBody>
                  <a:tcPr marL="9525" marR="9525" marT="9525" marB="0" anchor="ctr"/>
                </a:tc>
                <a:tc>
                  <a:txBody>
                    <a:bodyPr/>
                    <a:lstStyle/>
                    <a:p>
                      <a:pPr algn="ctr" fontAlgn="ctr"/>
                      <a:r>
                        <a:rPr lang="ru-RU" sz="900" b="0" i="0" u="none" strike="noStrike" cap="none">
                          <a:solidFill>
                            <a:schemeClr val="dk1"/>
                          </a:solidFill>
                          <a:latin typeface="+mn-lt"/>
                          <a:ea typeface="+mn-ea"/>
                          <a:cs typeface="+mn-cs"/>
                          <a:sym typeface="Arial"/>
                        </a:rPr>
                        <a:t>446</a:t>
                      </a:r>
                    </a:p>
                  </a:txBody>
                  <a:tcPr marL="9525" marR="9525" marT="9525" marB="0" anchor="ctr"/>
                </a:tc>
                <a:tc>
                  <a:txBody>
                    <a:bodyPr/>
                    <a:lstStyle/>
                    <a:p>
                      <a:pPr algn="ctr" fontAlgn="ctr"/>
                      <a:r>
                        <a:rPr lang="ru-RU" sz="900" b="0" i="0" u="none" strike="noStrike" cap="none">
                          <a:solidFill>
                            <a:schemeClr val="dk1"/>
                          </a:solidFill>
                          <a:latin typeface="+mn-lt"/>
                          <a:ea typeface="+mn-ea"/>
                          <a:cs typeface="+mn-cs"/>
                          <a:sym typeface="Arial"/>
                        </a:rPr>
                        <a:t>348</a:t>
                      </a:r>
                    </a:p>
                  </a:txBody>
                  <a:tcPr marL="9525" marR="9525" marT="9525" marB="0" anchor="ctr"/>
                </a:tc>
                <a:tc>
                  <a:txBody>
                    <a:bodyPr/>
                    <a:lstStyle/>
                    <a:p>
                      <a:pPr algn="ctr" fontAlgn="ctr"/>
                      <a:r>
                        <a:rPr lang="ru-RU" sz="900" b="0" i="0" u="none" strike="noStrike" cap="none" dirty="0">
                          <a:solidFill>
                            <a:schemeClr val="dk1"/>
                          </a:solidFill>
                          <a:latin typeface="+mn-lt"/>
                          <a:ea typeface="+mn-ea"/>
                          <a:cs typeface="+mn-cs"/>
                          <a:sym typeface="Arial"/>
                        </a:rPr>
                        <a:t>534</a:t>
                      </a:r>
                    </a:p>
                  </a:txBody>
                  <a:tcPr marL="9525" marR="9525" marT="9525" marB="0" anchor="ctr"/>
                </a:tc>
                <a:tc>
                  <a:txBody>
                    <a:bodyPr/>
                    <a:lstStyle/>
                    <a:p>
                      <a:pPr algn="ctr" fontAlgn="ctr"/>
                      <a:r>
                        <a:rPr lang="ru-RU" sz="1050" b="1" i="0" u="none" strike="noStrike" cap="none" dirty="0">
                          <a:solidFill>
                            <a:schemeClr val="dk1"/>
                          </a:solidFill>
                          <a:latin typeface="+mn-lt"/>
                          <a:ea typeface="+mn-ea"/>
                          <a:cs typeface="+mn-cs"/>
                          <a:sym typeface="Arial"/>
                        </a:rPr>
                        <a:t>2,3%</a:t>
                      </a:r>
                    </a:p>
                  </a:txBody>
                  <a:tcPr marL="9525" marR="9525" marT="9525" marB="0" anchor="ctr"/>
                </a:tc>
                <a:extLst>
                  <a:ext uri="{0D108BD9-81ED-4DB2-BD59-A6C34878D82A}">
                    <a16:rowId xmlns:a16="http://schemas.microsoft.com/office/drawing/2014/main" val="3666239747"/>
                  </a:ext>
                </a:extLst>
              </a:tr>
              <a:tr h="252035">
                <a:tc vMerge="1">
                  <a:txBody>
                    <a:bodyPr/>
                    <a:lstStyle/>
                    <a:p>
                      <a:endParaRPr lang="ru-KZ" sz="1100" dirty="0"/>
                    </a:p>
                  </a:txBody>
                  <a:tcPr/>
                </a:tc>
                <a:tc>
                  <a:txBody>
                    <a:bodyPr/>
                    <a:lstStyle/>
                    <a:p>
                      <a:pPr marL="72000" marR="0" algn="l" rtl="0" eaLnBrk="1" fontAlgn="b" hangingPunct="1">
                        <a:lnSpc>
                          <a:spcPct val="100000"/>
                        </a:lnSpc>
                        <a:spcBef>
                          <a:spcPts val="0"/>
                        </a:spcBef>
                        <a:spcAft>
                          <a:spcPts val="0"/>
                        </a:spcAft>
                        <a:buNone/>
                      </a:pPr>
                      <a:r>
                        <a:rPr lang="ru-RU" sz="800" b="0" i="0" u="none" strike="noStrike" cap="none" dirty="0">
                          <a:solidFill>
                            <a:schemeClr val="dk1"/>
                          </a:solidFill>
                          <a:latin typeface="+mn-lt"/>
                          <a:ea typeface="+mn-ea"/>
                          <a:cs typeface="+mn-cs"/>
                          <a:sym typeface="Arial"/>
                        </a:rPr>
                        <a:t>5 </a:t>
                      </a:r>
                      <a:r>
                        <a:rPr lang="ru-RU" sz="800" b="0" i="0" u="none" strike="noStrike" cap="none" dirty="0" err="1">
                          <a:solidFill>
                            <a:schemeClr val="dk1"/>
                          </a:solidFill>
                          <a:latin typeface="+mn-lt"/>
                          <a:ea typeface="+mn-ea"/>
                          <a:cs typeface="+mn-cs"/>
                          <a:sym typeface="Arial"/>
                        </a:rPr>
                        <a:t>Мектепке</a:t>
                      </a:r>
                      <a:r>
                        <a:rPr lang="ru-RU" sz="800" b="0" i="0" u="none" strike="noStrike" cap="none" dirty="0">
                          <a:solidFill>
                            <a:schemeClr val="dk1"/>
                          </a:solidFill>
                          <a:latin typeface="+mn-lt"/>
                          <a:ea typeface="+mn-ea"/>
                          <a:cs typeface="+mn-cs"/>
                          <a:sym typeface="Arial"/>
                        </a:rPr>
                        <a:t> </a:t>
                      </a:r>
                      <a:r>
                        <a:rPr lang="ru-RU" sz="800" b="0" i="0" u="none" strike="noStrike" cap="none" dirty="0" err="1">
                          <a:solidFill>
                            <a:schemeClr val="dk1"/>
                          </a:solidFill>
                          <a:latin typeface="+mn-lt"/>
                          <a:ea typeface="+mn-ea"/>
                          <a:cs typeface="+mn-cs"/>
                          <a:sym typeface="Arial"/>
                        </a:rPr>
                        <a:t>дейінгі</a:t>
                      </a:r>
                      <a:r>
                        <a:rPr lang="ru-RU" sz="800" b="0" i="0" u="none" strike="noStrike" cap="none" dirty="0">
                          <a:solidFill>
                            <a:schemeClr val="dk1"/>
                          </a:solidFill>
                          <a:latin typeface="+mn-lt"/>
                          <a:ea typeface="+mn-ea"/>
                          <a:cs typeface="+mn-cs"/>
                          <a:sym typeface="Arial"/>
                        </a:rPr>
                        <a:t> </a:t>
                      </a:r>
                      <a:r>
                        <a:rPr lang="ru-RU" sz="800" b="0" i="0" u="none" strike="noStrike" cap="none" dirty="0" err="1">
                          <a:solidFill>
                            <a:schemeClr val="dk1"/>
                          </a:solidFill>
                          <a:latin typeface="+mn-lt"/>
                          <a:ea typeface="+mn-ea"/>
                          <a:cs typeface="+mn-cs"/>
                          <a:sym typeface="Arial"/>
                        </a:rPr>
                        <a:t>білім</a:t>
                      </a:r>
                      <a:r>
                        <a:rPr lang="ru-RU" sz="800" b="0" i="0" u="none" strike="noStrike" cap="none" dirty="0">
                          <a:solidFill>
                            <a:schemeClr val="dk1"/>
                          </a:solidFill>
                          <a:latin typeface="+mn-lt"/>
                          <a:ea typeface="+mn-ea"/>
                          <a:cs typeface="+mn-cs"/>
                          <a:sym typeface="Arial"/>
                        </a:rPr>
                        <a:t> </a:t>
                      </a:r>
                      <a:r>
                        <a:rPr lang="ru-RU" sz="800" b="0" i="0" u="none" strike="noStrike" cap="none" dirty="0" err="1">
                          <a:solidFill>
                            <a:schemeClr val="dk1"/>
                          </a:solidFill>
                          <a:latin typeface="+mn-lt"/>
                          <a:ea typeface="+mn-ea"/>
                          <a:cs typeface="+mn-cs"/>
                          <a:sym typeface="Arial"/>
                        </a:rPr>
                        <a:t>берудегі</a:t>
                      </a:r>
                      <a:r>
                        <a:rPr lang="ru-RU" sz="800" b="0" i="0" u="none" strike="noStrike" cap="none" dirty="0">
                          <a:solidFill>
                            <a:schemeClr val="dk1"/>
                          </a:solidFill>
                          <a:latin typeface="+mn-lt"/>
                          <a:ea typeface="+mn-ea"/>
                          <a:cs typeface="+mn-cs"/>
                          <a:sym typeface="Arial"/>
                        </a:rPr>
                        <a:t> </a:t>
                      </a:r>
                      <a:r>
                        <a:rPr lang="ru-RU" sz="800" b="0" i="0" u="none" strike="noStrike" cap="none" dirty="0" err="1">
                          <a:solidFill>
                            <a:schemeClr val="dk1"/>
                          </a:solidFill>
                          <a:latin typeface="+mn-lt"/>
                          <a:ea typeface="+mn-ea"/>
                          <a:cs typeface="+mn-cs"/>
                          <a:sym typeface="Arial"/>
                        </a:rPr>
                        <a:t>тәрбиешілер</a:t>
                      </a:r>
                      <a:endParaRPr lang="ru-RU" sz="800" b="0" i="0" u="none" strike="noStrike" cap="none" dirty="0">
                        <a:solidFill>
                          <a:schemeClr val="dk1"/>
                        </a:solidFill>
                        <a:latin typeface="+mn-lt"/>
                        <a:ea typeface="+mn-ea"/>
                        <a:cs typeface="+mn-cs"/>
                        <a:sym typeface="Arial"/>
                      </a:endParaRPr>
                    </a:p>
                  </a:txBody>
                  <a:tcPr marL="9525" marR="9525" marT="9525" marB="0" anchor="ctr"/>
                </a:tc>
                <a:tc>
                  <a:txBody>
                    <a:bodyPr/>
                    <a:lstStyle/>
                    <a:p>
                      <a:pPr algn="ctr" fontAlgn="b"/>
                      <a:r>
                        <a:rPr lang="ru-RU" sz="900" b="0" i="1" u="none" strike="noStrike" cap="none" dirty="0">
                          <a:solidFill>
                            <a:schemeClr val="dk1"/>
                          </a:solidFill>
                          <a:latin typeface="+mn-lt"/>
                          <a:ea typeface="+mn-ea"/>
                          <a:cs typeface="+mn-cs"/>
                          <a:sym typeface="Arial"/>
                        </a:rPr>
                        <a:t>2362-0</a:t>
                      </a:r>
                    </a:p>
                  </a:txBody>
                  <a:tcPr marL="9525" marR="9525" marT="9525" marB="0" anchor="ctr"/>
                </a:tc>
                <a:tc>
                  <a:txBody>
                    <a:bodyPr/>
                    <a:lstStyle/>
                    <a:p>
                      <a:pPr algn="ctr" fontAlgn="ctr"/>
                      <a:r>
                        <a:rPr lang="ru-RU" sz="1050" b="1" i="0" u="none" strike="noStrike" cap="none" dirty="0">
                          <a:solidFill>
                            <a:schemeClr val="dk1"/>
                          </a:solidFill>
                          <a:latin typeface="+mn-lt"/>
                          <a:ea typeface="+mn-ea"/>
                          <a:cs typeface="+mn-cs"/>
                          <a:sym typeface="Arial"/>
                        </a:rPr>
                        <a:t>1 385</a:t>
                      </a:r>
                    </a:p>
                  </a:txBody>
                  <a:tcPr marL="9525" marR="9525" marT="9525" marB="0" anchor="ctr"/>
                </a:tc>
                <a:tc>
                  <a:txBody>
                    <a:bodyPr/>
                    <a:lstStyle/>
                    <a:p>
                      <a:pPr algn="ctr" fontAlgn="ctr"/>
                      <a:r>
                        <a:rPr lang="ru-RU" sz="900" b="0" i="0" u="none" strike="noStrike" cap="none">
                          <a:solidFill>
                            <a:schemeClr val="dk1"/>
                          </a:solidFill>
                          <a:latin typeface="+mn-lt"/>
                          <a:ea typeface="+mn-ea"/>
                          <a:cs typeface="+mn-cs"/>
                          <a:sym typeface="Arial"/>
                        </a:rPr>
                        <a:t>469</a:t>
                      </a:r>
                    </a:p>
                  </a:txBody>
                  <a:tcPr marL="9525" marR="9525" marT="9525" marB="0" anchor="ctr"/>
                </a:tc>
                <a:tc>
                  <a:txBody>
                    <a:bodyPr/>
                    <a:lstStyle/>
                    <a:p>
                      <a:pPr algn="ctr" fontAlgn="ctr"/>
                      <a:r>
                        <a:rPr lang="ru-RU" sz="900" b="0" i="0" u="none" strike="noStrike" cap="none">
                          <a:solidFill>
                            <a:schemeClr val="dk1"/>
                          </a:solidFill>
                          <a:latin typeface="+mn-lt"/>
                          <a:ea typeface="+mn-ea"/>
                          <a:cs typeface="+mn-cs"/>
                          <a:sym typeface="Arial"/>
                        </a:rPr>
                        <a:t>287</a:t>
                      </a:r>
                    </a:p>
                  </a:txBody>
                  <a:tcPr marL="9525" marR="9525" marT="9525" marB="0" anchor="ctr"/>
                </a:tc>
                <a:tc>
                  <a:txBody>
                    <a:bodyPr/>
                    <a:lstStyle/>
                    <a:p>
                      <a:pPr algn="ctr" fontAlgn="ctr"/>
                      <a:r>
                        <a:rPr lang="ru-RU" sz="900" b="0" i="0" u="none" strike="noStrike" cap="none">
                          <a:solidFill>
                            <a:schemeClr val="dk1"/>
                          </a:solidFill>
                          <a:latin typeface="+mn-lt"/>
                          <a:ea typeface="+mn-ea"/>
                          <a:cs typeface="+mn-cs"/>
                          <a:sym typeface="Arial"/>
                        </a:rPr>
                        <a:t>391</a:t>
                      </a:r>
                    </a:p>
                  </a:txBody>
                  <a:tcPr marL="9525" marR="9525" marT="9525" marB="0" anchor="ctr"/>
                </a:tc>
                <a:tc>
                  <a:txBody>
                    <a:bodyPr/>
                    <a:lstStyle/>
                    <a:p>
                      <a:pPr algn="ctr" fontAlgn="ctr"/>
                      <a:r>
                        <a:rPr lang="ru-RU" sz="900" b="0" i="0" u="none" strike="noStrike" cap="none" dirty="0">
                          <a:solidFill>
                            <a:schemeClr val="dk1"/>
                          </a:solidFill>
                          <a:latin typeface="+mn-lt"/>
                          <a:ea typeface="+mn-ea"/>
                          <a:cs typeface="+mn-cs"/>
                          <a:sym typeface="Arial"/>
                        </a:rPr>
                        <a:t>238</a:t>
                      </a:r>
                    </a:p>
                  </a:txBody>
                  <a:tcPr marL="9525" marR="9525" marT="9525" marB="0" anchor="ctr"/>
                </a:tc>
                <a:tc>
                  <a:txBody>
                    <a:bodyPr/>
                    <a:lstStyle/>
                    <a:p>
                      <a:pPr algn="ctr" fontAlgn="ctr"/>
                      <a:r>
                        <a:rPr lang="ru-RU" sz="1050" b="1" i="0" u="none" strike="noStrike" cap="none" dirty="0">
                          <a:solidFill>
                            <a:schemeClr val="dk1"/>
                          </a:solidFill>
                          <a:latin typeface="+mn-lt"/>
                          <a:ea typeface="+mn-ea"/>
                          <a:cs typeface="+mn-cs"/>
                          <a:sym typeface="Arial"/>
                        </a:rPr>
                        <a:t>1,8%</a:t>
                      </a:r>
                    </a:p>
                  </a:txBody>
                  <a:tcPr marL="9525" marR="9525" marT="9525" marB="0" anchor="ctr"/>
                </a:tc>
                <a:extLst>
                  <a:ext uri="{0D108BD9-81ED-4DB2-BD59-A6C34878D82A}">
                    <a16:rowId xmlns:a16="http://schemas.microsoft.com/office/drawing/2014/main" val="412311137"/>
                  </a:ext>
                </a:extLst>
              </a:tr>
            </a:tbl>
          </a:graphicData>
        </a:graphic>
      </p:graphicFrame>
    </p:spTree>
    <p:extLst>
      <p:ext uri="{BB962C8B-B14F-4D97-AF65-F5344CB8AC3E}">
        <p14:creationId xmlns:p14="http://schemas.microsoft.com/office/powerpoint/2010/main" val="308877331"/>
      </p:ext>
    </p:extLst>
  </p:cSld>
  <p:clrMapOvr>
    <a:masterClrMapping/>
  </p:clrMapOvr>
</p:sld>
</file>

<file path=ppt/slides/slide6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Номер слайда 2">
            <a:extLst>
              <a:ext uri="{FF2B5EF4-FFF2-40B4-BE49-F238E27FC236}">
                <a16:creationId xmlns:a16="http://schemas.microsoft.com/office/drawing/2014/main" id="{0FE3E8E7-F31A-7D55-7372-1BEAD488D2B4}"/>
              </a:ext>
            </a:extLst>
          </p:cNvPr>
          <p:cNvSpPr>
            <a:spLocks noGrp="1"/>
          </p:cNvSpPr>
          <p:nvPr>
            <p:ph type="sldNum" sz="quarter" idx="12"/>
          </p:nvPr>
        </p:nvSpPr>
        <p:spPr/>
        <p:txBody>
          <a:bodyPr/>
          <a:lstStyle/>
          <a:p>
            <a:fld id="{4060C6F1-8618-4CCA-B45E-7B199C8F5830}" type="slidenum">
              <a:rPr lang="ru-RU" smtClean="0"/>
              <a:pPr/>
              <a:t>67</a:t>
            </a:fld>
            <a:r>
              <a:rPr lang="en-US" dirty="0"/>
              <a:t> </a:t>
            </a:r>
            <a:r>
              <a:rPr lang="ru-RU" dirty="0"/>
              <a:t>из 82</a:t>
            </a:r>
          </a:p>
        </p:txBody>
      </p:sp>
      <p:sp>
        <p:nvSpPr>
          <p:cNvPr id="2" name="Заголовок 3">
            <a:extLst>
              <a:ext uri="{FF2B5EF4-FFF2-40B4-BE49-F238E27FC236}">
                <a16:creationId xmlns:a16="http://schemas.microsoft.com/office/drawing/2014/main" id="{6B40C54E-AB09-425F-8B98-879F69EDE140}"/>
              </a:ext>
            </a:extLst>
          </p:cNvPr>
          <p:cNvSpPr txBox="1">
            <a:spLocks/>
          </p:cNvSpPr>
          <p:nvPr/>
        </p:nvSpPr>
        <p:spPr>
          <a:xfrm>
            <a:off x="72000" y="0"/>
            <a:ext cx="12120000" cy="859626"/>
          </a:xfrm>
          <a:prstGeom prst="rect">
            <a:avLst/>
          </a:prstGeom>
        </p:spPr>
        <p:txBody>
          <a:bodyPr anchor="ctr"/>
          <a:lstStyle>
            <a:defPPr marR="0" lvl="0" algn="l" rtl="0">
              <a:lnSpc>
                <a:spcPct val="100000"/>
              </a:lnSpc>
              <a:spcBef>
                <a:spcPts val="0"/>
              </a:spcBef>
              <a:spcAft>
                <a:spcPts val="0"/>
              </a:spcAft>
            </a:defPPr>
            <a:lvl1pPr marR="0" lvl="0" algn="l" rtl="0" eaLnBrk="1" hangingPunct="1">
              <a:lnSpc>
                <a:spcPct val="100000"/>
              </a:lnSpc>
              <a:spcBef>
                <a:spcPts val="0"/>
              </a:spcBef>
              <a:spcAft>
                <a:spcPts val="0"/>
              </a:spcAft>
              <a:buNone/>
              <a:defRPr sz="2667" b="1" i="0" u="none" strike="noStrike" cap="none">
                <a:solidFill>
                  <a:srgbClr val="007F76"/>
                </a:solidFill>
                <a:latin typeface="Arial" panose="020B0604020202020204" pitchFamily="34" charset="0"/>
                <a:ea typeface="Calibri" panose="020F0502020204030204" pitchFamily="34" charset="0"/>
                <a:cs typeface="Arial" panose="020B0604020202020204" pitchFamily="34" charset="0"/>
                <a:sym typeface="Arial"/>
              </a:defRPr>
            </a:lvl1pPr>
          </a:lstStyle>
          <a:p>
            <a:pPr defTabSz="914400"/>
            <a:r>
              <a:rPr lang="kk-KZ" sz="2400" dirty="0"/>
              <a:t>Түркістан облысы бойынша топ-10 бос жұмыс орындарының болжамы</a:t>
            </a:r>
            <a:endParaRPr lang="ru-KZ" sz="2400" kern="0" dirty="0"/>
          </a:p>
        </p:txBody>
      </p:sp>
      <p:graphicFrame>
        <p:nvGraphicFramePr>
          <p:cNvPr id="4" name="Таблица 3">
            <a:extLst>
              <a:ext uri="{FF2B5EF4-FFF2-40B4-BE49-F238E27FC236}">
                <a16:creationId xmlns:a16="http://schemas.microsoft.com/office/drawing/2014/main" id="{6DF87B24-59D4-648D-ECCC-9FBE7C4BF08A}"/>
              </a:ext>
            </a:extLst>
          </p:cNvPr>
          <p:cNvGraphicFramePr>
            <a:graphicFrameLocks noGrp="1"/>
          </p:cNvGraphicFramePr>
          <p:nvPr>
            <p:extLst>
              <p:ext uri="{D42A27DB-BD31-4B8C-83A1-F6EECF244321}">
                <p14:modId xmlns:p14="http://schemas.microsoft.com/office/powerpoint/2010/main" val="968693147"/>
              </p:ext>
            </p:extLst>
          </p:nvPr>
        </p:nvGraphicFramePr>
        <p:xfrm>
          <a:off x="141431" y="932399"/>
          <a:ext cx="11885729" cy="5617699"/>
        </p:xfrm>
        <a:graphic>
          <a:graphicData uri="http://schemas.openxmlformats.org/drawingml/2006/table">
            <a:tbl>
              <a:tblPr bandRow="1">
                <a:tableStyleId>{3B4B98B0-60AC-42C2-AFA5-B58CD77FA1E5}</a:tableStyleId>
              </a:tblPr>
              <a:tblGrid>
                <a:gridCol w="360812">
                  <a:extLst>
                    <a:ext uri="{9D8B030D-6E8A-4147-A177-3AD203B41FA5}">
                      <a16:colId xmlns:a16="http://schemas.microsoft.com/office/drawing/2014/main" val="2640444703"/>
                    </a:ext>
                  </a:extLst>
                </a:gridCol>
                <a:gridCol w="674456">
                  <a:extLst>
                    <a:ext uri="{9D8B030D-6E8A-4147-A177-3AD203B41FA5}">
                      <a16:colId xmlns:a16="http://schemas.microsoft.com/office/drawing/2014/main" val="308092926"/>
                    </a:ext>
                  </a:extLst>
                </a:gridCol>
                <a:gridCol w="4014030">
                  <a:extLst>
                    <a:ext uri="{9D8B030D-6E8A-4147-A177-3AD203B41FA5}">
                      <a16:colId xmlns:a16="http://schemas.microsoft.com/office/drawing/2014/main" val="2913193191"/>
                    </a:ext>
                  </a:extLst>
                </a:gridCol>
                <a:gridCol w="659670">
                  <a:extLst>
                    <a:ext uri="{9D8B030D-6E8A-4147-A177-3AD203B41FA5}">
                      <a16:colId xmlns:a16="http://schemas.microsoft.com/office/drawing/2014/main" val="3122760222"/>
                    </a:ext>
                  </a:extLst>
                </a:gridCol>
                <a:gridCol w="659670">
                  <a:extLst>
                    <a:ext uri="{9D8B030D-6E8A-4147-A177-3AD203B41FA5}">
                      <a16:colId xmlns:a16="http://schemas.microsoft.com/office/drawing/2014/main" val="463672542"/>
                    </a:ext>
                  </a:extLst>
                </a:gridCol>
                <a:gridCol w="659670">
                  <a:extLst>
                    <a:ext uri="{9D8B030D-6E8A-4147-A177-3AD203B41FA5}">
                      <a16:colId xmlns:a16="http://schemas.microsoft.com/office/drawing/2014/main" val="3124389490"/>
                    </a:ext>
                  </a:extLst>
                </a:gridCol>
                <a:gridCol w="659670">
                  <a:extLst>
                    <a:ext uri="{9D8B030D-6E8A-4147-A177-3AD203B41FA5}">
                      <a16:colId xmlns:a16="http://schemas.microsoft.com/office/drawing/2014/main" val="2941227421"/>
                    </a:ext>
                  </a:extLst>
                </a:gridCol>
                <a:gridCol w="659670">
                  <a:extLst>
                    <a:ext uri="{9D8B030D-6E8A-4147-A177-3AD203B41FA5}">
                      <a16:colId xmlns:a16="http://schemas.microsoft.com/office/drawing/2014/main" val="14517836"/>
                    </a:ext>
                  </a:extLst>
                </a:gridCol>
                <a:gridCol w="659670">
                  <a:extLst>
                    <a:ext uri="{9D8B030D-6E8A-4147-A177-3AD203B41FA5}">
                      <a16:colId xmlns:a16="http://schemas.microsoft.com/office/drawing/2014/main" val="2712067462"/>
                    </a:ext>
                  </a:extLst>
                </a:gridCol>
                <a:gridCol w="525731">
                  <a:extLst>
                    <a:ext uri="{9D8B030D-6E8A-4147-A177-3AD203B41FA5}">
                      <a16:colId xmlns:a16="http://schemas.microsoft.com/office/drawing/2014/main" val="926687325"/>
                    </a:ext>
                  </a:extLst>
                </a:gridCol>
                <a:gridCol w="525731">
                  <a:extLst>
                    <a:ext uri="{9D8B030D-6E8A-4147-A177-3AD203B41FA5}">
                      <a16:colId xmlns:a16="http://schemas.microsoft.com/office/drawing/2014/main" val="827406570"/>
                    </a:ext>
                  </a:extLst>
                </a:gridCol>
                <a:gridCol w="525731">
                  <a:extLst>
                    <a:ext uri="{9D8B030D-6E8A-4147-A177-3AD203B41FA5}">
                      <a16:colId xmlns:a16="http://schemas.microsoft.com/office/drawing/2014/main" val="2656866826"/>
                    </a:ext>
                  </a:extLst>
                </a:gridCol>
                <a:gridCol w="525731">
                  <a:extLst>
                    <a:ext uri="{9D8B030D-6E8A-4147-A177-3AD203B41FA5}">
                      <a16:colId xmlns:a16="http://schemas.microsoft.com/office/drawing/2014/main" val="3514456650"/>
                    </a:ext>
                  </a:extLst>
                </a:gridCol>
                <a:gridCol w="775487">
                  <a:extLst>
                    <a:ext uri="{9D8B030D-6E8A-4147-A177-3AD203B41FA5}">
                      <a16:colId xmlns:a16="http://schemas.microsoft.com/office/drawing/2014/main" val="3845195506"/>
                    </a:ext>
                  </a:extLst>
                </a:gridCol>
              </a:tblGrid>
              <a:tr h="185777">
                <a:tc rowSpan="2">
                  <a:txBody>
                    <a:bodyPr/>
                    <a:lstStyle/>
                    <a:p>
                      <a:pPr algn="ctr" rtl="0" fontAlgn="ctr"/>
                      <a:r>
                        <a:rPr lang="ru-RU" sz="1050" u="none" strike="noStrike" dirty="0">
                          <a:solidFill>
                            <a:srgbClr val="007F76"/>
                          </a:solidFill>
                          <a:effectLst/>
                          <a:latin typeface="Arial Narrow" panose="020B0606020202030204" pitchFamily="34" charset="0"/>
                        </a:rPr>
                        <a:t>№</a:t>
                      </a:r>
                      <a:endParaRPr lang="ru-RU" sz="1050" b="0" i="0" u="none" strike="noStrike" dirty="0">
                        <a:solidFill>
                          <a:srgbClr val="007F76"/>
                        </a:solidFill>
                        <a:effectLst/>
                        <a:latin typeface="Arial Narrow" panose="020B0606020202030204" pitchFamily="34" charset="0"/>
                      </a:endParaRPr>
                    </a:p>
                  </a:txBody>
                  <a:tcPr marL="6603" marR="6603" marT="0" marB="0"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rowSpan="2">
                  <a:txBody>
                    <a:bodyPr/>
                    <a:lstStyle/>
                    <a:p>
                      <a:pPr marL="0" algn="ctr" defTabSz="685800" rtl="0" eaLnBrk="1" fontAlgn="ctr" latinLnBrk="0" hangingPunct="1"/>
                      <a:r>
                        <a:rPr lang="ru-RU" sz="1050" b="0" i="0" u="none" strike="noStrike" cap="none" dirty="0">
                          <a:solidFill>
                            <a:srgbClr val="007F76"/>
                          </a:solidFill>
                          <a:effectLst/>
                          <a:latin typeface="Arial Narrow" panose="020B0606020202030204" pitchFamily="34" charset="0"/>
                          <a:ea typeface="+mn-ea"/>
                          <a:cs typeface="+mn-cs"/>
                          <a:sym typeface="Arial"/>
                        </a:rPr>
                        <a:t>ҰҚЖ-2017 </a:t>
                      </a:r>
                      <a:r>
                        <a:rPr lang="ru-RU" sz="1050" b="0" i="0" u="none" strike="noStrike" cap="none" dirty="0" err="1">
                          <a:solidFill>
                            <a:srgbClr val="007F76"/>
                          </a:solidFill>
                          <a:effectLst/>
                          <a:latin typeface="Arial Narrow" panose="020B0606020202030204" pitchFamily="34" charset="0"/>
                          <a:ea typeface="+mn-ea"/>
                          <a:cs typeface="+mn-cs"/>
                          <a:sym typeface="Arial"/>
                        </a:rPr>
                        <a:t>коді</a:t>
                      </a:r>
                      <a:endParaRPr lang="ru-RU" sz="1050" b="0" i="0" u="none" strike="noStrike" cap="none" dirty="0">
                        <a:solidFill>
                          <a:srgbClr val="007F76"/>
                        </a:solidFill>
                        <a:effectLst/>
                        <a:latin typeface="Arial Narrow" panose="020B0606020202030204" pitchFamily="34" charset="0"/>
                        <a:ea typeface="+mn-ea"/>
                        <a:cs typeface="+mn-cs"/>
                        <a:sym typeface="Arial"/>
                      </a:endParaRPr>
                    </a:p>
                  </a:txBody>
                  <a:tcPr marL="6603" marR="6603" marT="0" marB="0"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rowSpan="2">
                  <a:txBody>
                    <a:bodyPr/>
                    <a:lstStyle/>
                    <a:p>
                      <a:pPr algn="ctr" rtl="0" fontAlgn="ctr"/>
                      <a:r>
                        <a:rPr lang="ru-RU" sz="1050" u="none" strike="noStrike" dirty="0">
                          <a:solidFill>
                            <a:srgbClr val="007F76"/>
                          </a:solidFill>
                          <a:effectLst/>
                          <a:latin typeface="Arial Narrow" panose="020B0606020202030204" pitchFamily="34" charset="0"/>
                        </a:rPr>
                        <a:t>АТАУЫ</a:t>
                      </a:r>
                      <a:endParaRPr lang="ru-RU" sz="1050" b="0" i="0" u="none" strike="noStrike" dirty="0">
                        <a:solidFill>
                          <a:srgbClr val="007F76"/>
                        </a:solidFill>
                        <a:effectLst/>
                        <a:latin typeface="Arial Narrow" panose="020B0606020202030204" pitchFamily="34" charset="0"/>
                      </a:endParaRPr>
                    </a:p>
                  </a:txBody>
                  <a:tcPr marL="6603" marR="6603" marT="0" marB="0" anchor="ctr">
                    <a:lnL>
                      <a:noFill/>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rowSpan="2">
                  <a:txBody>
                    <a:bodyPr/>
                    <a:lstStyle/>
                    <a:p>
                      <a:pPr algn="ctr" fontAlgn="b"/>
                      <a:r>
                        <a:rPr lang="kk-KZ" sz="1050" u="none" strike="noStrike" dirty="0">
                          <a:solidFill>
                            <a:schemeClr val="tx1"/>
                          </a:solidFill>
                          <a:effectLst/>
                          <a:latin typeface="Arial Narrow" panose="020B0606020202030204" pitchFamily="34" charset="0"/>
                        </a:rPr>
                        <a:t>2022 ж. бос орындар</a:t>
                      </a:r>
                      <a:endParaRPr lang="ru-RU" sz="1050" b="0" i="0" u="none" strike="noStrike" dirty="0">
                        <a:solidFill>
                          <a:schemeClr val="tx1"/>
                        </a:solidFill>
                        <a:effectLst/>
                        <a:latin typeface="Arial Narrow" panose="020B0606020202030204" pitchFamily="34" charset="0"/>
                      </a:endParaRPr>
                    </a:p>
                  </a:txBody>
                  <a:tcPr marL="9525" marR="9525" marT="0" marB="0" anchor="ctr">
                    <a:lnL w="12700" cap="flat" cmpd="sng" algn="ctr">
                      <a:solidFill>
                        <a:schemeClr val="tx1"/>
                      </a:solidFill>
                      <a:prstDash val="solid"/>
                      <a:round/>
                      <a:headEnd type="none" w="med" len="med"/>
                      <a:tailEnd type="none" w="med" len="med"/>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gridSpan="4">
                  <a:txBody>
                    <a:bodyPr/>
                    <a:lstStyle/>
                    <a:p>
                      <a:pPr algn="ctr" fontAlgn="b"/>
                      <a:r>
                        <a:rPr lang="ru-RU" sz="1050" b="0" i="0" u="none" strike="noStrike" dirty="0" err="1">
                          <a:solidFill>
                            <a:schemeClr val="tx1"/>
                          </a:solidFill>
                          <a:effectLst/>
                          <a:latin typeface="Arial Narrow" panose="020B0606020202030204" pitchFamily="34" charset="0"/>
                        </a:rPr>
                        <a:t>оның</a:t>
                      </a:r>
                      <a:r>
                        <a:rPr lang="ru-RU" sz="1050" b="0" i="0" u="none" strike="noStrike" dirty="0">
                          <a:solidFill>
                            <a:schemeClr val="tx1"/>
                          </a:solidFill>
                          <a:effectLst/>
                          <a:latin typeface="Arial Narrow" panose="020B0606020202030204" pitchFamily="34" charset="0"/>
                        </a:rPr>
                        <a:t> </a:t>
                      </a:r>
                      <a:r>
                        <a:rPr lang="ru-RU" sz="1050" b="0" i="0" u="none" strike="noStrike" dirty="0" err="1">
                          <a:solidFill>
                            <a:schemeClr val="tx1"/>
                          </a:solidFill>
                          <a:effectLst/>
                          <a:latin typeface="Arial Narrow" panose="020B0606020202030204" pitchFamily="34" charset="0"/>
                        </a:rPr>
                        <a:t>ішінде</a:t>
                      </a:r>
                      <a:r>
                        <a:rPr lang="ru-RU" sz="1050" b="0" i="0" u="none" strike="noStrike" dirty="0">
                          <a:solidFill>
                            <a:schemeClr val="tx1"/>
                          </a:solidFill>
                          <a:effectLst/>
                          <a:latin typeface="Arial Narrow" panose="020B0606020202030204" pitchFamily="34" charset="0"/>
                        </a:rPr>
                        <a:t> 2022 ж. </a:t>
                      </a:r>
                      <a:r>
                        <a:rPr lang="ru-RU" sz="1050" b="0" i="0" u="none" strike="noStrike" dirty="0" err="1">
                          <a:solidFill>
                            <a:schemeClr val="tx1"/>
                          </a:solidFill>
                          <a:effectLst/>
                          <a:latin typeface="Arial Narrow" panose="020B0606020202030204" pitchFamily="34" charset="0"/>
                        </a:rPr>
                        <a:t>тоқсандары</a:t>
                      </a:r>
                      <a:r>
                        <a:rPr lang="ru-RU" sz="1050" b="0" i="0" u="none" strike="noStrike" dirty="0">
                          <a:solidFill>
                            <a:schemeClr val="tx1"/>
                          </a:solidFill>
                          <a:effectLst/>
                          <a:latin typeface="Arial Narrow" panose="020B0606020202030204" pitchFamily="34" charset="0"/>
                        </a:rPr>
                        <a:t> </a:t>
                      </a:r>
                      <a:r>
                        <a:rPr lang="ru-RU" sz="1050" b="0" i="0" u="none" strike="noStrike" dirty="0" err="1">
                          <a:solidFill>
                            <a:schemeClr val="tx1"/>
                          </a:solidFill>
                          <a:effectLst/>
                          <a:latin typeface="Arial Narrow" panose="020B0606020202030204" pitchFamily="34" charset="0"/>
                        </a:rPr>
                        <a:t>бойынша</a:t>
                      </a:r>
                      <a:endParaRPr lang="ru-RU" sz="1050" b="0" i="0" u="none" strike="noStrike" dirty="0">
                        <a:solidFill>
                          <a:schemeClr val="tx1"/>
                        </a:solidFill>
                        <a:effectLst/>
                        <a:latin typeface="Arial Narrow" panose="020B0606020202030204" pitchFamily="34" charset="0"/>
                      </a:endParaRPr>
                    </a:p>
                  </a:txBody>
                  <a:tcPr marL="9525" marR="9525" marT="0" marB="0" anchor="ctr">
                    <a:lnL>
                      <a:noFill/>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fontAlgn="b"/>
                      <a:endParaRPr lang="ru-RU" sz="900" b="0" i="0" u="none" strike="noStrike" dirty="0">
                        <a:solidFill>
                          <a:srgbClr val="007F76"/>
                        </a:solidFill>
                        <a:effectLst/>
                        <a:latin typeface="Arial Narrow" panose="020B0606020202030204" pitchFamily="34" charset="0"/>
                      </a:endParaRPr>
                    </a:p>
                  </a:txBody>
                  <a:tcPr marL="9525" marR="9525" marT="9525" marB="0"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fontAlgn="b"/>
                      <a:endParaRPr lang="ru-RU" sz="900" b="0" i="0" u="none" strike="noStrike" dirty="0">
                        <a:solidFill>
                          <a:srgbClr val="007F76"/>
                        </a:solidFill>
                        <a:effectLst/>
                        <a:latin typeface="Arial Narrow" panose="020B0606020202030204" pitchFamily="34" charset="0"/>
                      </a:endParaRPr>
                    </a:p>
                  </a:txBody>
                  <a:tcPr marL="9525" marR="9525" marT="9525" marB="0"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fontAlgn="b"/>
                      <a:endParaRPr lang="ru-RU" sz="900" b="0" i="0" u="none" strike="noStrike" dirty="0">
                        <a:solidFill>
                          <a:srgbClr val="007F76"/>
                        </a:solidFill>
                        <a:effectLst/>
                        <a:latin typeface="Arial Narrow" panose="020B0606020202030204" pitchFamily="34" charset="0"/>
                      </a:endParaRPr>
                    </a:p>
                  </a:txBody>
                  <a:tcPr marL="9525" marR="9525" marT="9525" marB="0"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rowSpan="2">
                  <a:txBody>
                    <a:bodyPr/>
                    <a:lstStyle/>
                    <a:p>
                      <a:pPr algn="ctr" fontAlgn="b"/>
                      <a:r>
                        <a:rPr lang="kk-KZ" sz="1050" b="0" i="0" u="none" strike="noStrike" cap="none" dirty="0">
                          <a:solidFill>
                            <a:srgbClr val="007F76"/>
                          </a:solidFill>
                          <a:effectLst/>
                          <a:latin typeface="Arial Narrow" panose="020B0606020202030204" pitchFamily="34" charset="0"/>
                          <a:ea typeface="+mn-ea"/>
                          <a:cs typeface="+mn-cs"/>
                          <a:sym typeface="Arial"/>
                        </a:rPr>
                        <a:t>2023 ж. бос орындар</a:t>
                      </a:r>
                      <a:endParaRPr lang="ru-RU" sz="1050" b="0" i="0" u="none" strike="noStrike" cap="none" dirty="0">
                        <a:solidFill>
                          <a:srgbClr val="007F76"/>
                        </a:solidFill>
                        <a:effectLst/>
                        <a:latin typeface="Arial Narrow" panose="020B0606020202030204" pitchFamily="34" charset="0"/>
                        <a:ea typeface="+mn-ea"/>
                        <a:cs typeface="+mn-cs"/>
                        <a:sym typeface="Arial"/>
                      </a:endParaRPr>
                    </a:p>
                  </a:txBody>
                  <a:tcPr marL="9525" marR="9525" marT="0" marB="0" anchor="ctr">
                    <a:lnL w="12700" cap="flat" cmpd="sng" algn="ctr">
                      <a:solidFill>
                        <a:schemeClr val="tx1"/>
                      </a:solidFill>
                      <a:prstDash val="solid"/>
                      <a:round/>
                      <a:headEnd type="none" w="med" len="med"/>
                      <a:tailEnd type="none" w="med" len="med"/>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gridSpan="4">
                  <a:txBody>
                    <a:bodyPr/>
                    <a:lstStyle/>
                    <a:p>
                      <a:pPr algn="ctr" fontAlgn="b"/>
                      <a:r>
                        <a:rPr lang="ru-RU" sz="1050" b="0" i="0" u="none" strike="noStrike" cap="none" dirty="0" err="1">
                          <a:solidFill>
                            <a:srgbClr val="007F76"/>
                          </a:solidFill>
                          <a:effectLst/>
                          <a:latin typeface="Arial Narrow" panose="020B0606020202030204" pitchFamily="34" charset="0"/>
                          <a:ea typeface="+mn-ea"/>
                          <a:cs typeface="+mn-cs"/>
                          <a:sym typeface="Arial"/>
                        </a:rPr>
                        <a:t>оның</a:t>
                      </a:r>
                      <a:r>
                        <a:rPr lang="ru-RU" sz="1050" b="0" i="0" u="none" strike="noStrike" cap="none" dirty="0">
                          <a:solidFill>
                            <a:srgbClr val="007F76"/>
                          </a:solidFill>
                          <a:effectLst/>
                          <a:latin typeface="Arial Narrow" panose="020B0606020202030204" pitchFamily="34" charset="0"/>
                          <a:ea typeface="+mn-ea"/>
                          <a:cs typeface="+mn-cs"/>
                          <a:sym typeface="Arial"/>
                        </a:rPr>
                        <a:t> </a:t>
                      </a:r>
                      <a:r>
                        <a:rPr lang="ru-RU" sz="1050" b="0" i="0" u="none" strike="noStrike" cap="none" dirty="0" err="1">
                          <a:solidFill>
                            <a:srgbClr val="007F76"/>
                          </a:solidFill>
                          <a:effectLst/>
                          <a:latin typeface="Arial Narrow" panose="020B0606020202030204" pitchFamily="34" charset="0"/>
                          <a:ea typeface="+mn-ea"/>
                          <a:cs typeface="+mn-cs"/>
                          <a:sym typeface="Arial"/>
                        </a:rPr>
                        <a:t>ішінде</a:t>
                      </a:r>
                      <a:r>
                        <a:rPr lang="ru-RU" sz="1050" b="0" i="0" u="none" strike="noStrike" cap="none" dirty="0">
                          <a:solidFill>
                            <a:srgbClr val="007F76"/>
                          </a:solidFill>
                          <a:effectLst/>
                          <a:latin typeface="Arial Narrow" panose="020B0606020202030204" pitchFamily="34" charset="0"/>
                          <a:ea typeface="+mn-ea"/>
                          <a:cs typeface="+mn-cs"/>
                          <a:sym typeface="Arial"/>
                        </a:rPr>
                        <a:t> 2023 ж. </a:t>
                      </a:r>
                      <a:r>
                        <a:rPr lang="ru-RU" sz="1050" b="0" i="0" u="none" strike="noStrike" cap="none" dirty="0" err="1">
                          <a:solidFill>
                            <a:srgbClr val="007F76"/>
                          </a:solidFill>
                          <a:effectLst/>
                          <a:latin typeface="Arial Narrow" panose="020B0606020202030204" pitchFamily="34" charset="0"/>
                          <a:ea typeface="+mn-ea"/>
                          <a:cs typeface="+mn-cs"/>
                          <a:sym typeface="Arial"/>
                        </a:rPr>
                        <a:t>тоқсан</a:t>
                      </a:r>
                      <a:r>
                        <a:rPr lang="ru-RU" sz="1050" b="0" i="0" u="none" strike="noStrike" cap="none" dirty="0">
                          <a:solidFill>
                            <a:srgbClr val="007F76"/>
                          </a:solidFill>
                          <a:effectLst/>
                          <a:latin typeface="Arial Narrow" panose="020B0606020202030204" pitchFamily="34" charset="0"/>
                          <a:ea typeface="+mn-ea"/>
                          <a:cs typeface="+mn-cs"/>
                          <a:sym typeface="Arial"/>
                        </a:rPr>
                        <a:t> </a:t>
                      </a:r>
                      <a:r>
                        <a:rPr lang="ru-RU" sz="1050" b="0" i="0" u="none" strike="noStrike" cap="none" dirty="0" err="1">
                          <a:solidFill>
                            <a:srgbClr val="007F76"/>
                          </a:solidFill>
                          <a:effectLst/>
                          <a:latin typeface="Arial Narrow" panose="020B0606020202030204" pitchFamily="34" charset="0"/>
                          <a:ea typeface="+mn-ea"/>
                          <a:cs typeface="+mn-cs"/>
                          <a:sym typeface="Arial"/>
                        </a:rPr>
                        <a:t>бойынша</a:t>
                      </a:r>
                      <a:endParaRPr lang="ru-RU" sz="1050" b="0" i="0" u="none" strike="noStrike" cap="none" dirty="0">
                        <a:solidFill>
                          <a:srgbClr val="007F76"/>
                        </a:solidFill>
                        <a:effectLst/>
                        <a:latin typeface="Arial Narrow" panose="020B0606020202030204" pitchFamily="34" charset="0"/>
                        <a:ea typeface="+mn-ea"/>
                        <a:cs typeface="+mn-cs"/>
                        <a:sym typeface="Arial"/>
                      </a:endParaRPr>
                    </a:p>
                  </a:txBody>
                  <a:tcPr marL="9525" marR="9525" marT="0" marB="0" anchor="ctr">
                    <a:lnL>
                      <a:noFill/>
                    </a:lnL>
                    <a:lnR>
                      <a:noFill/>
                    </a:lnR>
                    <a:lnT w="1270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fontAlgn="b"/>
                      <a:endParaRPr lang="ru-RU" sz="900" b="0" i="0" u="none" strike="noStrike" dirty="0">
                        <a:solidFill>
                          <a:srgbClr val="007F76"/>
                        </a:solidFill>
                        <a:effectLst/>
                        <a:latin typeface="Arial Narrow" panose="020B0606020202030204" pitchFamily="34" charset="0"/>
                      </a:endParaRPr>
                    </a:p>
                  </a:txBody>
                  <a:tcPr marL="9525" marR="9525" marT="9525" marB="0"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4D7A86">
                        <a:alpha val="20000"/>
                      </a:srgbClr>
                    </a:solidFill>
                  </a:tcPr>
                </a:tc>
                <a:tc hMerge="1">
                  <a:txBody>
                    <a:bodyPr/>
                    <a:lstStyle/>
                    <a:p>
                      <a:pPr algn="ctr" fontAlgn="b"/>
                      <a:endParaRPr lang="ru-RU" sz="900" b="0" i="0" u="none" strike="noStrike" dirty="0">
                        <a:solidFill>
                          <a:srgbClr val="007F76"/>
                        </a:solidFill>
                        <a:effectLst/>
                        <a:latin typeface="Arial Narrow" panose="020B0606020202030204" pitchFamily="34" charset="0"/>
                      </a:endParaRPr>
                    </a:p>
                  </a:txBody>
                  <a:tcPr marL="9525" marR="9525" marT="9525" marB="0"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4D7A86">
                        <a:alpha val="20000"/>
                      </a:srgbClr>
                    </a:solidFill>
                  </a:tcPr>
                </a:tc>
                <a:tc hMerge="1">
                  <a:txBody>
                    <a:bodyPr/>
                    <a:lstStyle/>
                    <a:p>
                      <a:pPr algn="ctr" fontAlgn="b"/>
                      <a:endParaRPr lang="ru-RU" sz="900" b="0" i="0" u="none" strike="noStrike" dirty="0">
                        <a:solidFill>
                          <a:srgbClr val="007F76"/>
                        </a:solidFill>
                        <a:effectLst/>
                        <a:latin typeface="Arial Narrow" panose="020B0606020202030204" pitchFamily="34" charset="0"/>
                      </a:endParaRPr>
                    </a:p>
                  </a:txBody>
                  <a:tcPr marL="9525" marR="9525" marT="9525" marB="0"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4D7A86">
                        <a:alpha val="20000"/>
                      </a:srgbClr>
                    </a:solidFill>
                  </a:tcPr>
                </a:tc>
                <a:tc rowSpan="2">
                  <a:txBody>
                    <a:bodyPr/>
                    <a:lstStyle/>
                    <a:p>
                      <a:pPr algn="ctr" fontAlgn="b"/>
                      <a:r>
                        <a:rPr lang="ru-RU" sz="1050" u="none" strike="noStrike" dirty="0">
                          <a:solidFill>
                            <a:srgbClr val="007F76"/>
                          </a:solidFill>
                          <a:effectLst/>
                          <a:latin typeface="Arial Narrow" panose="020B0606020202030204" pitchFamily="34" charset="0"/>
                        </a:rPr>
                        <a:t>ЖАЛПЫҒА </a:t>
                      </a:r>
                    </a:p>
                    <a:p>
                      <a:pPr algn="ctr" fontAlgn="b"/>
                      <a:r>
                        <a:rPr lang="ru-RU" sz="1050" u="none" strike="noStrike" dirty="0">
                          <a:solidFill>
                            <a:srgbClr val="007F76"/>
                          </a:solidFill>
                          <a:effectLst/>
                          <a:latin typeface="Arial Narrow" panose="020B0606020202030204" pitchFamily="34" charset="0"/>
                        </a:rPr>
                        <a:t>%-бен </a:t>
                      </a:r>
                      <a:endParaRPr lang="ru-RU" sz="1050" b="0" i="0" u="none" strike="noStrike" dirty="0">
                        <a:solidFill>
                          <a:srgbClr val="007F76"/>
                        </a:solidFill>
                        <a:effectLst/>
                        <a:latin typeface="Arial Narrow" panose="020B0606020202030204" pitchFamily="34" charset="0"/>
                      </a:endParaRPr>
                    </a:p>
                  </a:txBody>
                  <a:tcPr marL="9525" marR="9525" marT="0" marB="0"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821115214"/>
                  </a:ext>
                </a:extLst>
              </a:tr>
              <a:tr h="188570">
                <a:tc vMerge="1">
                  <a:txBody>
                    <a:bodyPr/>
                    <a:lstStyle/>
                    <a:p>
                      <a:pPr algn="ctr" rtl="0" fontAlgn="ctr"/>
                      <a:endParaRPr lang="ru-RU" sz="900" b="0" i="0" u="none" strike="noStrike" dirty="0">
                        <a:solidFill>
                          <a:srgbClr val="007F76"/>
                        </a:solidFill>
                        <a:effectLst/>
                        <a:latin typeface="Arial Narrow" panose="020B0606020202030204" pitchFamily="34" charset="0"/>
                      </a:endParaRPr>
                    </a:p>
                  </a:txBody>
                  <a:tcPr marL="6603" marR="6603" marT="10800" marB="10800"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4D7A86">
                        <a:alpha val="20000"/>
                      </a:srgbClr>
                    </a:solidFill>
                  </a:tcPr>
                </a:tc>
                <a:tc vMerge="1">
                  <a:txBody>
                    <a:bodyPr/>
                    <a:lstStyle/>
                    <a:p>
                      <a:pPr algn="ctr" rtl="0" fontAlgn="ctr"/>
                      <a:endParaRPr lang="ru-RU" sz="900" b="0" i="0" u="none" strike="noStrike" dirty="0">
                        <a:solidFill>
                          <a:srgbClr val="007F76"/>
                        </a:solidFill>
                        <a:effectLst/>
                        <a:latin typeface="Arial Narrow" panose="020B0606020202030204" pitchFamily="34" charset="0"/>
                      </a:endParaRPr>
                    </a:p>
                  </a:txBody>
                  <a:tcPr marL="6603" marR="6603" marT="10800" marB="10800"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4D7A86">
                        <a:alpha val="20000"/>
                      </a:srgbClr>
                    </a:solidFill>
                  </a:tcPr>
                </a:tc>
                <a:tc vMerge="1">
                  <a:txBody>
                    <a:bodyPr/>
                    <a:lstStyle/>
                    <a:p>
                      <a:pPr algn="ctr" rtl="0" fontAlgn="ctr"/>
                      <a:endParaRPr lang="ru-RU" sz="900" b="0" i="0" u="none" strike="noStrike" dirty="0">
                        <a:solidFill>
                          <a:srgbClr val="007F76"/>
                        </a:solidFill>
                        <a:effectLst/>
                        <a:latin typeface="Arial Narrow" panose="020B0606020202030204" pitchFamily="34" charset="0"/>
                      </a:endParaRPr>
                    </a:p>
                  </a:txBody>
                  <a:tcPr marL="6603" marR="6603" marT="10800" marB="10800"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4D7A86">
                        <a:alpha val="20000"/>
                      </a:srgbClr>
                    </a:solidFill>
                  </a:tcPr>
                </a:tc>
                <a:tc vMerge="1">
                  <a:txBody>
                    <a:bodyPr/>
                    <a:lstStyle/>
                    <a:p>
                      <a:endParaRPr lang="ru-KZ"/>
                    </a:p>
                  </a:txBody>
                  <a:tcPr/>
                </a:tc>
                <a:tc>
                  <a:txBody>
                    <a:bodyPr/>
                    <a:lstStyle/>
                    <a:p>
                      <a:pPr algn="ctr" fontAlgn="b"/>
                      <a:r>
                        <a:rPr lang="en-US" sz="1050" b="0" i="0" u="none" strike="noStrike" dirty="0">
                          <a:solidFill>
                            <a:schemeClr val="tx1"/>
                          </a:solidFill>
                          <a:effectLst/>
                          <a:latin typeface="Arial Narrow" panose="020B0606020202030204" pitchFamily="34" charset="0"/>
                        </a:rPr>
                        <a:t>I</a:t>
                      </a:r>
                      <a:endParaRPr lang="ru-RU" sz="1050" b="0" i="0" u="none" strike="noStrike" dirty="0">
                        <a:solidFill>
                          <a:schemeClr val="tx1"/>
                        </a:solidFill>
                        <a:effectLst/>
                        <a:latin typeface="Arial Narrow" panose="020B0606020202030204" pitchFamily="34" charset="0"/>
                      </a:endParaRPr>
                    </a:p>
                  </a:txBody>
                  <a:tcPr marL="9525" marR="9525" marT="0" marB="0" anchor="ctr">
                    <a:lnT w="635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ctr" fontAlgn="b"/>
                      <a:r>
                        <a:rPr lang="en-US" sz="1050" b="0" i="0" u="none" strike="noStrike" dirty="0">
                          <a:solidFill>
                            <a:schemeClr val="tx1"/>
                          </a:solidFill>
                          <a:effectLst/>
                          <a:latin typeface="Arial Narrow" panose="020B0606020202030204" pitchFamily="34" charset="0"/>
                        </a:rPr>
                        <a:t>II</a:t>
                      </a:r>
                      <a:endParaRPr lang="ru-RU" sz="1050" b="0" i="0" u="none" strike="noStrike" dirty="0">
                        <a:solidFill>
                          <a:schemeClr val="tx1"/>
                        </a:solidFill>
                        <a:effectLst/>
                        <a:latin typeface="Arial Narrow" panose="020B0606020202030204" pitchFamily="34" charset="0"/>
                      </a:endParaRPr>
                    </a:p>
                  </a:txBody>
                  <a:tcPr marL="9525" marR="9525" marT="0" marB="0" anchor="ctr">
                    <a:lnT w="635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ctr" fontAlgn="b"/>
                      <a:r>
                        <a:rPr lang="en-US" sz="1050" b="0" i="0" u="none" strike="noStrike" dirty="0">
                          <a:solidFill>
                            <a:schemeClr val="tx1"/>
                          </a:solidFill>
                          <a:effectLst/>
                          <a:latin typeface="Arial Narrow" panose="020B0606020202030204" pitchFamily="34" charset="0"/>
                        </a:rPr>
                        <a:t>III</a:t>
                      </a:r>
                      <a:endParaRPr lang="ru-RU" sz="1050" b="0" i="0" u="none" strike="noStrike" dirty="0">
                        <a:solidFill>
                          <a:schemeClr val="tx1"/>
                        </a:solidFill>
                        <a:effectLst/>
                        <a:latin typeface="Arial Narrow" panose="020B0606020202030204" pitchFamily="34" charset="0"/>
                      </a:endParaRPr>
                    </a:p>
                  </a:txBody>
                  <a:tcPr marL="9525" marR="9525" marT="0" marB="0" anchor="ctr">
                    <a:lnT w="635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ctr" fontAlgn="b"/>
                      <a:r>
                        <a:rPr lang="en-US" sz="1050" b="0" i="0" u="none" strike="noStrike" dirty="0">
                          <a:solidFill>
                            <a:schemeClr val="tx1"/>
                          </a:solidFill>
                          <a:effectLst/>
                          <a:latin typeface="Arial Narrow" panose="020B0606020202030204" pitchFamily="34" charset="0"/>
                        </a:rPr>
                        <a:t>IV</a:t>
                      </a:r>
                      <a:endParaRPr lang="ru-RU" sz="1050" b="0" i="0" u="none" strike="noStrike" dirty="0">
                        <a:solidFill>
                          <a:schemeClr val="tx1"/>
                        </a:solidFill>
                        <a:effectLst/>
                        <a:latin typeface="Arial Narrow" panose="020B0606020202030204" pitchFamily="34" charset="0"/>
                      </a:endParaRPr>
                    </a:p>
                  </a:txBody>
                  <a:tcPr marL="9525" marR="9525" marT="0" marB="0" anchor="ctr">
                    <a:lnR w="1270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vMerge="1">
                  <a:txBody>
                    <a:bodyPr/>
                    <a:lstStyle/>
                    <a:p>
                      <a:pPr algn="ctr" fontAlgn="b"/>
                      <a:endParaRPr lang="ru-RU" sz="1050" b="0" i="0" u="none" strike="noStrike" dirty="0">
                        <a:solidFill>
                          <a:srgbClr val="007F76"/>
                        </a:solidFill>
                        <a:effectLst/>
                        <a:latin typeface="Arial Narrow" panose="020B0606020202030204" pitchFamily="34" charset="0"/>
                      </a:endParaRPr>
                    </a:p>
                  </a:txBody>
                  <a:tcPr marL="9525" marR="9525" marT="9525" marB="0"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4D7A86">
                        <a:alpha val="20000"/>
                      </a:srgbClr>
                    </a:solidFill>
                  </a:tcPr>
                </a:tc>
                <a:tc>
                  <a:txBody>
                    <a:bodyPr/>
                    <a:lstStyle/>
                    <a:p>
                      <a:pPr algn="ctr" fontAlgn="b"/>
                      <a:r>
                        <a:rPr lang="en-US" sz="1050" b="0" i="0" u="none" strike="noStrike" dirty="0">
                          <a:solidFill>
                            <a:schemeClr val="tx1"/>
                          </a:solidFill>
                          <a:effectLst/>
                          <a:latin typeface="Arial Narrow" panose="020B0606020202030204" pitchFamily="34" charset="0"/>
                        </a:rPr>
                        <a:t>I </a:t>
                      </a:r>
                      <a:r>
                        <a:rPr lang="ru-RU" sz="1050" b="0" i="0" u="none" strike="noStrike" dirty="0">
                          <a:solidFill>
                            <a:schemeClr val="tx1"/>
                          </a:solidFill>
                          <a:effectLst/>
                          <a:latin typeface="Arial Narrow" panose="020B0606020202030204" pitchFamily="34" charset="0"/>
                        </a:rPr>
                        <a:t>(факт)</a:t>
                      </a:r>
                    </a:p>
                  </a:txBody>
                  <a:tcPr marL="9525" marR="9525" marT="0" marB="0" anchor="ctr">
                    <a:lnL>
                      <a:noFill/>
                    </a:lnL>
                    <a:lnR>
                      <a:noFill/>
                    </a:lnR>
                    <a:lnT w="635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50" b="0" i="0" u="none" strike="noStrike" dirty="0">
                          <a:solidFill>
                            <a:srgbClr val="007F76"/>
                          </a:solidFill>
                          <a:effectLst/>
                          <a:latin typeface="Arial Narrow" panose="020B0606020202030204" pitchFamily="34" charset="0"/>
                        </a:rPr>
                        <a:t>II</a:t>
                      </a:r>
                      <a:endParaRPr lang="ru-RU" sz="1050" b="0" i="0" u="none" strike="noStrike" dirty="0">
                        <a:solidFill>
                          <a:srgbClr val="007F76"/>
                        </a:solidFill>
                        <a:effectLst/>
                        <a:latin typeface="Arial Narrow" panose="020B0606020202030204" pitchFamily="34" charset="0"/>
                      </a:endParaRPr>
                    </a:p>
                  </a:txBody>
                  <a:tcPr marL="9525" marR="9525" marT="0" marB="0" anchor="ctr">
                    <a:lnL>
                      <a:noFill/>
                    </a:lnL>
                    <a:lnR>
                      <a:noFill/>
                    </a:lnR>
                    <a:lnT w="635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50" b="0" i="0" u="none" strike="noStrike" dirty="0">
                          <a:solidFill>
                            <a:srgbClr val="007F76"/>
                          </a:solidFill>
                          <a:effectLst/>
                          <a:latin typeface="Arial Narrow" panose="020B0606020202030204" pitchFamily="34" charset="0"/>
                        </a:rPr>
                        <a:t>III</a:t>
                      </a:r>
                      <a:endParaRPr lang="ru-RU" sz="1050" b="0" i="0" u="none" strike="noStrike" dirty="0">
                        <a:solidFill>
                          <a:srgbClr val="007F76"/>
                        </a:solidFill>
                        <a:effectLst/>
                        <a:latin typeface="Arial Narrow" panose="020B0606020202030204" pitchFamily="34" charset="0"/>
                      </a:endParaRPr>
                    </a:p>
                  </a:txBody>
                  <a:tcPr marL="9525" marR="9525" marT="0" marB="0" anchor="ctr">
                    <a:lnL>
                      <a:noFill/>
                    </a:lnL>
                    <a:lnR>
                      <a:noFill/>
                    </a:lnR>
                    <a:lnT w="635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50" b="0" i="0" u="none" strike="noStrike" dirty="0">
                          <a:solidFill>
                            <a:srgbClr val="007F76"/>
                          </a:solidFill>
                          <a:effectLst/>
                          <a:latin typeface="Arial Narrow" panose="020B0606020202030204" pitchFamily="34" charset="0"/>
                        </a:rPr>
                        <a:t>IV</a:t>
                      </a:r>
                      <a:endParaRPr lang="ru-RU" sz="1050" b="0" i="0" u="none" strike="noStrike" dirty="0">
                        <a:solidFill>
                          <a:srgbClr val="007F76"/>
                        </a:solidFill>
                        <a:effectLst/>
                        <a:latin typeface="Arial Narrow" panose="020B0606020202030204" pitchFamily="34" charset="0"/>
                      </a:endParaRPr>
                    </a:p>
                  </a:txBody>
                  <a:tcPr marL="9525" marR="9525" marT="0" marB="0" anchor="ctr">
                    <a:lnL>
                      <a:noFill/>
                    </a:lnL>
                    <a:lnR>
                      <a:noFill/>
                    </a:lnR>
                    <a:lnT w="635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vMerge="1">
                  <a:txBody>
                    <a:bodyPr/>
                    <a:lstStyle/>
                    <a:p>
                      <a:pPr algn="ctr" fontAlgn="b"/>
                      <a:endParaRPr lang="ru-RU" sz="900" b="0" i="0" u="none" strike="noStrike" dirty="0">
                        <a:solidFill>
                          <a:srgbClr val="007F76"/>
                        </a:solidFill>
                        <a:effectLst/>
                        <a:latin typeface="Arial Narrow" panose="020B0606020202030204" pitchFamily="34" charset="0"/>
                      </a:endParaRPr>
                    </a:p>
                  </a:txBody>
                  <a:tcPr marL="9525" marR="9525" marT="9525" marB="0"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4D7A86">
                        <a:alpha val="20000"/>
                      </a:srgbClr>
                    </a:solidFill>
                  </a:tcPr>
                </a:tc>
                <a:extLst>
                  <a:ext uri="{0D108BD9-81ED-4DB2-BD59-A6C34878D82A}">
                    <a16:rowId xmlns:a16="http://schemas.microsoft.com/office/drawing/2014/main" val="3582961751"/>
                  </a:ext>
                </a:extLst>
              </a:tr>
              <a:tr h="152142">
                <a:tc gridSpan="14">
                  <a:txBody>
                    <a:bodyPr/>
                    <a:lstStyle/>
                    <a:p>
                      <a:pPr algn="ctr" rtl="0" fontAlgn="ctr"/>
                      <a:r>
                        <a:rPr lang="ru-RU" sz="900" b="1" u="none" strike="noStrike" dirty="0">
                          <a:solidFill>
                            <a:srgbClr val="007F76"/>
                          </a:solidFill>
                          <a:effectLst/>
                          <a:latin typeface="Arial Narrow" panose="020B0606020202030204" pitchFamily="34" charset="0"/>
                        </a:rPr>
                        <a:t>БАЗАЛЫҚ СЦЕНАРИЙ</a:t>
                      </a:r>
                    </a:p>
                  </a:txBody>
                  <a:tcPr marL="9525" marR="9525" marT="0" marB="0"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007F76">
                        <a:alpha val="40000"/>
                      </a:srgbClr>
                    </a:solidFill>
                  </a:tcPr>
                </a:tc>
                <a:tc hMerge="1">
                  <a:txBody>
                    <a:bodyPr/>
                    <a:lstStyle/>
                    <a:p>
                      <a:endParaRPr lang="ru-RU"/>
                    </a:p>
                  </a:txBody>
                  <a:tcPr/>
                </a:tc>
                <a:tc hMerge="1">
                  <a:txBody>
                    <a:bodyPr/>
                    <a:lstStyle/>
                    <a:p>
                      <a:endParaRPr lang="ru-RU"/>
                    </a:p>
                  </a:txBody>
                  <a:tcPr>
                    <a:lnL w="12700" cap="flat" cmpd="sng" algn="ctr">
                      <a:solidFill>
                        <a:schemeClr val="tx1"/>
                      </a:solidFill>
                      <a:prstDash val="solid"/>
                      <a:round/>
                      <a:headEnd type="none" w="med" len="med"/>
                      <a:tailEnd type="none" w="med" len="med"/>
                    </a:lnL>
                    <a:lnT w="12700" cap="flat" cmpd="sng" algn="ctr">
                      <a:solidFill>
                        <a:schemeClr val="tx1"/>
                      </a:solidFill>
                      <a:prstDash val="solid"/>
                      <a:round/>
                      <a:headEnd type="none" w="med" len="med"/>
                      <a:tailEnd type="none" w="med" len="med"/>
                    </a:lnT>
                  </a:tcPr>
                </a:tc>
                <a:tc hMerge="1">
                  <a:txBody>
                    <a:bodyPr/>
                    <a:lstStyle/>
                    <a:p>
                      <a:pPr algn="ctr" fontAlgn="b"/>
                      <a:r>
                        <a:rPr lang="ru-RU" sz="900" b="1" i="0" u="none" strike="noStrike" cap="none" dirty="0">
                          <a:solidFill>
                            <a:schemeClr val="tx1"/>
                          </a:solidFill>
                          <a:effectLst/>
                          <a:latin typeface="Arial Narrow" panose="020B0606020202030204" pitchFamily="34" charset="0"/>
                          <a:ea typeface="+mn-ea"/>
                          <a:cs typeface="+mn-cs"/>
                          <a:sym typeface="Arial"/>
                        </a:rPr>
                        <a:t>1 074 391</a:t>
                      </a:r>
                      <a:endParaRPr lang="ru-KZ" sz="900" b="1" i="0" u="none" strike="noStrike" cap="none" dirty="0">
                        <a:solidFill>
                          <a:schemeClr val="tx1"/>
                        </a:solidFill>
                        <a:effectLst/>
                        <a:latin typeface="Arial Narrow" panose="020B0606020202030204" pitchFamily="34" charset="0"/>
                        <a:ea typeface="+mn-ea"/>
                        <a:cs typeface="+mn-cs"/>
                        <a:sym typeface="Arial"/>
                      </a:endParaRPr>
                    </a:p>
                  </a:txBody>
                  <a:tcPr marL="9525" marR="9525" marT="0" marB="0" anchor="ctr">
                    <a:lnL w="12700" cap="flat" cmpd="sng" algn="ctr">
                      <a:solidFill>
                        <a:schemeClr val="tx1"/>
                      </a:solidFill>
                      <a:prstDash val="solid"/>
                      <a:round/>
                      <a:headEnd type="none" w="med" len="med"/>
                      <a:tailEnd type="none" w="med" len="med"/>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65000"/>
                        <a:alpha val="20000"/>
                      </a:schemeClr>
                    </a:solidFill>
                  </a:tcPr>
                </a:tc>
                <a:tc hMerge="1">
                  <a:txBody>
                    <a:bodyPr/>
                    <a:lstStyle/>
                    <a:p>
                      <a:pPr algn="ctr" fontAlgn="b"/>
                      <a:r>
                        <a:rPr lang="ru-KZ" sz="900" b="1" i="0" u="none" strike="noStrike" cap="none" dirty="0">
                          <a:solidFill>
                            <a:schemeClr val="tx1"/>
                          </a:solidFill>
                          <a:effectLst/>
                          <a:latin typeface="Arial Narrow" panose="020B0606020202030204" pitchFamily="34" charset="0"/>
                          <a:ea typeface="+mn-ea"/>
                          <a:cs typeface="+mn-cs"/>
                          <a:sym typeface="Arial"/>
                        </a:rPr>
                        <a:t>211</a:t>
                      </a:r>
                      <a:r>
                        <a:rPr lang="ru-RU" sz="900" b="1" i="0" u="none" strike="noStrike" cap="none" dirty="0">
                          <a:solidFill>
                            <a:schemeClr val="tx1"/>
                          </a:solidFill>
                          <a:effectLst/>
                          <a:latin typeface="Arial Narrow" panose="020B0606020202030204" pitchFamily="34" charset="0"/>
                          <a:ea typeface="+mn-ea"/>
                          <a:cs typeface="+mn-cs"/>
                          <a:sym typeface="Arial"/>
                        </a:rPr>
                        <a:t> </a:t>
                      </a:r>
                      <a:r>
                        <a:rPr lang="ru-KZ" sz="900" b="1" i="0" u="none" strike="noStrike" cap="none" dirty="0">
                          <a:solidFill>
                            <a:schemeClr val="tx1"/>
                          </a:solidFill>
                          <a:effectLst/>
                          <a:latin typeface="Arial Narrow" panose="020B0606020202030204" pitchFamily="34" charset="0"/>
                          <a:ea typeface="+mn-ea"/>
                          <a:cs typeface="+mn-cs"/>
                          <a:sym typeface="Arial"/>
                        </a:rPr>
                        <a:t>344</a:t>
                      </a:r>
                    </a:p>
                  </a:txBody>
                  <a:tcPr marL="9525" marR="9525" marT="0" marB="0"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65000"/>
                        <a:alpha val="20000"/>
                      </a:schemeClr>
                    </a:solidFill>
                  </a:tcPr>
                </a:tc>
                <a:tc hMerge="1">
                  <a:txBody>
                    <a:bodyPr/>
                    <a:lstStyle/>
                    <a:p>
                      <a:pPr algn="ctr" fontAlgn="b"/>
                      <a:r>
                        <a:rPr lang="ru-KZ" sz="900" b="1" i="0" u="none" strike="noStrike" cap="none" dirty="0">
                          <a:solidFill>
                            <a:schemeClr val="tx1"/>
                          </a:solidFill>
                          <a:effectLst/>
                          <a:latin typeface="Arial Narrow" panose="020B0606020202030204" pitchFamily="34" charset="0"/>
                          <a:ea typeface="+mn-ea"/>
                          <a:cs typeface="+mn-cs"/>
                          <a:sym typeface="Arial"/>
                        </a:rPr>
                        <a:t>272</a:t>
                      </a:r>
                      <a:r>
                        <a:rPr lang="ru-RU" sz="900" b="1" i="0" u="none" strike="noStrike" cap="none" dirty="0">
                          <a:solidFill>
                            <a:schemeClr val="tx1"/>
                          </a:solidFill>
                          <a:effectLst/>
                          <a:latin typeface="Arial Narrow" panose="020B0606020202030204" pitchFamily="34" charset="0"/>
                          <a:ea typeface="+mn-ea"/>
                          <a:cs typeface="+mn-cs"/>
                          <a:sym typeface="Arial"/>
                        </a:rPr>
                        <a:t> </a:t>
                      </a:r>
                      <a:r>
                        <a:rPr lang="ru-KZ" sz="900" b="1" i="0" u="none" strike="noStrike" cap="none" dirty="0">
                          <a:solidFill>
                            <a:schemeClr val="tx1"/>
                          </a:solidFill>
                          <a:effectLst/>
                          <a:latin typeface="Arial Narrow" panose="020B0606020202030204" pitchFamily="34" charset="0"/>
                          <a:ea typeface="+mn-ea"/>
                          <a:cs typeface="+mn-cs"/>
                          <a:sym typeface="Arial"/>
                        </a:rPr>
                        <a:t>354</a:t>
                      </a:r>
                    </a:p>
                  </a:txBody>
                  <a:tcPr marL="9525" marR="9525" marT="0" marB="0"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65000"/>
                        <a:alpha val="20000"/>
                      </a:schemeClr>
                    </a:solidFill>
                  </a:tcPr>
                </a:tc>
                <a:tc hMerge="1">
                  <a:txBody>
                    <a:bodyPr/>
                    <a:lstStyle/>
                    <a:p>
                      <a:pPr algn="ctr" fontAlgn="b"/>
                      <a:r>
                        <a:rPr lang="ru-KZ" sz="900" b="1" i="0" u="none" strike="noStrike" cap="none" dirty="0">
                          <a:solidFill>
                            <a:schemeClr val="tx1"/>
                          </a:solidFill>
                          <a:effectLst/>
                          <a:latin typeface="Arial Narrow" panose="020B0606020202030204" pitchFamily="34" charset="0"/>
                          <a:ea typeface="+mn-ea"/>
                          <a:cs typeface="+mn-cs"/>
                          <a:sym typeface="Arial"/>
                        </a:rPr>
                        <a:t>299</a:t>
                      </a:r>
                      <a:r>
                        <a:rPr lang="ru-RU" sz="900" b="1" i="0" u="none" strike="noStrike" cap="none" dirty="0">
                          <a:solidFill>
                            <a:schemeClr val="tx1"/>
                          </a:solidFill>
                          <a:effectLst/>
                          <a:latin typeface="Arial Narrow" panose="020B0606020202030204" pitchFamily="34" charset="0"/>
                          <a:ea typeface="+mn-ea"/>
                          <a:cs typeface="+mn-cs"/>
                          <a:sym typeface="Arial"/>
                        </a:rPr>
                        <a:t> </a:t>
                      </a:r>
                      <a:r>
                        <a:rPr lang="ru-KZ" sz="900" b="1" i="0" u="none" strike="noStrike" cap="none" dirty="0">
                          <a:solidFill>
                            <a:schemeClr val="tx1"/>
                          </a:solidFill>
                          <a:effectLst/>
                          <a:latin typeface="Arial Narrow" panose="020B0606020202030204" pitchFamily="34" charset="0"/>
                          <a:ea typeface="+mn-ea"/>
                          <a:cs typeface="+mn-cs"/>
                          <a:sym typeface="Arial"/>
                        </a:rPr>
                        <a:t>136</a:t>
                      </a:r>
                    </a:p>
                  </a:txBody>
                  <a:tcPr marL="9525" marR="9525" marT="0" marB="0"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65000"/>
                        <a:alpha val="20000"/>
                      </a:schemeClr>
                    </a:solidFill>
                  </a:tcPr>
                </a:tc>
                <a:tc hMerge="1">
                  <a:txBody>
                    <a:bodyPr/>
                    <a:lstStyle/>
                    <a:p>
                      <a:pPr algn="ctr" fontAlgn="b"/>
                      <a:r>
                        <a:rPr lang="ru-KZ" sz="900" b="1" i="0" u="none" strike="noStrike" cap="none" dirty="0">
                          <a:solidFill>
                            <a:schemeClr val="tx1"/>
                          </a:solidFill>
                          <a:effectLst/>
                          <a:latin typeface="Arial Narrow" panose="020B0606020202030204" pitchFamily="34" charset="0"/>
                          <a:ea typeface="+mn-ea"/>
                          <a:cs typeface="+mn-cs"/>
                          <a:sym typeface="Arial"/>
                        </a:rPr>
                        <a:t>291</a:t>
                      </a:r>
                      <a:r>
                        <a:rPr lang="ru-RU" sz="900" b="1" i="0" u="none" strike="noStrike" cap="none" dirty="0">
                          <a:solidFill>
                            <a:schemeClr val="tx1"/>
                          </a:solidFill>
                          <a:effectLst/>
                          <a:latin typeface="Arial Narrow" panose="020B0606020202030204" pitchFamily="34" charset="0"/>
                          <a:ea typeface="+mn-ea"/>
                          <a:cs typeface="+mn-cs"/>
                          <a:sym typeface="Arial"/>
                        </a:rPr>
                        <a:t> </a:t>
                      </a:r>
                      <a:r>
                        <a:rPr lang="ru-KZ" sz="900" b="1" i="0" u="none" strike="noStrike" cap="none" dirty="0">
                          <a:solidFill>
                            <a:schemeClr val="tx1"/>
                          </a:solidFill>
                          <a:effectLst/>
                          <a:latin typeface="Arial Narrow" panose="020B0606020202030204" pitchFamily="34" charset="0"/>
                          <a:ea typeface="+mn-ea"/>
                          <a:cs typeface="+mn-cs"/>
                          <a:sym typeface="Arial"/>
                        </a:rPr>
                        <a:t>557</a:t>
                      </a:r>
                    </a:p>
                  </a:txBody>
                  <a:tcPr marL="9525" marR="9525" marT="0" marB="0" anchor="ctr">
                    <a:lnL>
                      <a:noFill/>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65000"/>
                        <a:alpha val="20000"/>
                      </a:schemeClr>
                    </a:solidFill>
                  </a:tcPr>
                </a:tc>
                <a:tc hMerge="1">
                  <a:txBody>
                    <a:bodyPr/>
                    <a:lstStyle/>
                    <a:p>
                      <a:pPr marL="0" marR="0" lvl="0" indent="0" algn="ctr" defTabSz="914400" rtl="0" eaLnBrk="1" fontAlgn="ctr" latinLnBrk="0" hangingPunct="1">
                        <a:lnSpc>
                          <a:spcPct val="100000"/>
                        </a:lnSpc>
                        <a:spcBef>
                          <a:spcPts val="0"/>
                        </a:spcBef>
                        <a:spcAft>
                          <a:spcPts val="0"/>
                        </a:spcAft>
                        <a:buClrTx/>
                        <a:buSzTx/>
                        <a:buFontTx/>
                        <a:buNone/>
                        <a:tabLst/>
                        <a:defRPr/>
                      </a:pPr>
                      <a:r>
                        <a:rPr lang="ru-KZ" sz="900" b="1" i="0" u="none" strike="noStrike" cap="none" dirty="0">
                          <a:solidFill>
                            <a:srgbClr val="007F76"/>
                          </a:solidFill>
                          <a:effectLst/>
                          <a:latin typeface="Arial Narrow" panose="020B0606020202030204" pitchFamily="34" charset="0"/>
                          <a:ea typeface="+mn-ea"/>
                          <a:cs typeface="+mn-cs"/>
                          <a:sym typeface="Arial"/>
                        </a:rPr>
                        <a:t>1 103 799</a:t>
                      </a:r>
                    </a:p>
                  </a:txBody>
                  <a:tcPr marL="9525" marR="9525" marT="0" marB="0" anchor="ctr">
                    <a:lnL w="12700" cap="flat" cmpd="sng" algn="ctr">
                      <a:solidFill>
                        <a:schemeClr val="tx1"/>
                      </a:solidFill>
                      <a:prstDash val="solid"/>
                      <a:round/>
                      <a:headEnd type="none" w="med" len="med"/>
                      <a:tailEnd type="none" w="med" len="med"/>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007F76">
                        <a:alpha val="20000"/>
                      </a:srgbClr>
                    </a:solidFill>
                  </a:tcPr>
                </a:tc>
                <a:tc hMerge="1">
                  <a:txBody>
                    <a:bodyPr/>
                    <a:lstStyle/>
                    <a:p>
                      <a:pPr algn="ctr" rtl="0" fontAlgn="ctr"/>
                      <a:r>
                        <a:rPr lang="ru-KZ" sz="900" b="1" i="0" u="none" strike="noStrike" cap="none" dirty="0">
                          <a:solidFill>
                            <a:schemeClr val="tx1"/>
                          </a:solidFill>
                          <a:effectLst/>
                          <a:latin typeface="Arial Narrow" panose="020B0606020202030204" pitchFamily="34" charset="0"/>
                          <a:ea typeface="+mn-ea"/>
                          <a:cs typeface="+mn-cs"/>
                          <a:sym typeface="Arial"/>
                        </a:rPr>
                        <a:t>220 533</a:t>
                      </a:r>
                    </a:p>
                  </a:txBody>
                  <a:tcPr marL="9525" marR="9525" marT="0" marB="0"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50000"/>
                        <a:alpha val="20000"/>
                      </a:schemeClr>
                    </a:solidFill>
                  </a:tcPr>
                </a:tc>
                <a:tc hMerge="1">
                  <a:txBody>
                    <a:bodyPr/>
                    <a:lstStyle/>
                    <a:p>
                      <a:pPr algn="ctr" rtl="0" fontAlgn="ctr"/>
                      <a:r>
                        <a:rPr lang="ru-KZ" sz="900" b="1" i="0" u="none" strike="noStrike" cap="none" dirty="0">
                          <a:solidFill>
                            <a:srgbClr val="007F76"/>
                          </a:solidFill>
                          <a:effectLst/>
                          <a:latin typeface="Arial Narrow" panose="020B0606020202030204" pitchFamily="34" charset="0"/>
                          <a:ea typeface="+mn-ea"/>
                          <a:cs typeface="+mn-cs"/>
                          <a:sym typeface="Arial"/>
                        </a:rPr>
                        <a:t>240 505</a:t>
                      </a:r>
                    </a:p>
                  </a:txBody>
                  <a:tcPr marL="9525" marR="9525" marT="0" marB="0"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007F76">
                        <a:alpha val="20000"/>
                      </a:srgbClr>
                    </a:solidFill>
                  </a:tcPr>
                </a:tc>
                <a:tc hMerge="1">
                  <a:txBody>
                    <a:bodyPr/>
                    <a:lstStyle/>
                    <a:p>
                      <a:pPr algn="ctr" rtl="0" fontAlgn="ctr"/>
                      <a:r>
                        <a:rPr lang="ru-KZ" sz="900" b="1" i="0" u="none" strike="noStrike" cap="none" dirty="0">
                          <a:solidFill>
                            <a:srgbClr val="007F76"/>
                          </a:solidFill>
                          <a:effectLst/>
                          <a:latin typeface="Arial Narrow" panose="020B0606020202030204" pitchFamily="34" charset="0"/>
                          <a:ea typeface="+mn-ea"/>
                          <a:cs typeface="+mn-cs"/>
                          <a:sym typeface="Arial"/>
                        </a:rPr>
                        <a:t>300 190</a:t>
                      </a:r>
                    </a:p>
                  </a:txBody>
                  <a:tcPr marL="9525" marR="9525" marT="0" marB="0"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007F76">
                        <a:alpha val="20000"/>
                      </a:srgbClr>
                    </a:solidFill>
                  </a:tcPr>
                </a:tc>
                <a:tc hMerge="1">
                  <a:txBody>
                    <a:bodyPr/>
                    <a:lstStyle/>
                    <a:p>
                      <a:pPr algn="ctr" rtl="0" fontAlgn="ctr"/>
                      <a:r>
                        <a:rPr lang="ru-KZ" sz="900" b="1" i="0" u="none" strike="noStrike" cap="none" dirty="0">
                          <a:solidFill>
                            <a:srgbClr val="007F76"/>
                          </a:solidFill>
                          <a:effectLst/>
                          <a:latin typeface="Arial Narrow" panose="020B0606020202030204" pitchFamily="34" charset="0"/>
                          <a:ea typeface="+mn-ea"/>
                          <a:cs typeface="+mn-cs"/>
                          <a:sym typeface="Arial"/>
                        </a:rPr>
                        <a:t>342 571</a:t>
                      </a:r>
                    </a:p>
                  </a:txBody>
                  <a:tcPr marL="9525" marR="9525" marT="0" marB="0"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007F76">
                        <a:alpha val="20000"/>
                      </a:srgbClr>
                    </a:solidFill>
                  </a:tcPr>
                </a:tc>
                <a:tc hMerge="1">
                  <a:txBody>
                    <a:bodyPr/>
                    <a:lstStyle/>
                    <a:p>
                      <a:pPr algn="ctr" rtl="0" fontAlgn="b"/>
                      <a:r>
                        <a:rPr lang="en-US" sz="900" b="1" i="0" u="none" strike="noStrike" dirty="0">
                          <a:solidFill>
                            <a:srgbClr val="007F76"/>
                          </a:solidFill>
                          <a:effectLst/>
                          <a:latin typeface="Arial Narrow" panose="020B0606020202030204" pitchFamily="34" charset="0"/>
                        </a:rPr>
                        <a:t>100%</a:t>
                      </a:r>
                    </a:p>
                  </a:txBody>
                  <a:tcPr marL="9525" marR="9525" marT="0" marB="0"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007F76">
                        <a:alpha val="20000"/>
                      </a:srgbClr>
                    </a:solidFill>
                  </a:tcPr>
                </a:tc>
                <a:extLst>
                  <a:ext uri="{0D108BD9-81ED-4DB2-BD59-A6C34878D82A}">
                    <a16:rowId xmlns:a16="http://schemas.microsoft.com/office/drawing/2014/main" val="2126759895"/>
                  </a:ext>
                </a:extLst>
              </a:tr>
              <a:tr h="144837">
                <a:tc>
                  <a:txBody>
                    <a:bodyPr/>
                    <a:lstStyle/>
                    <a:p>
                      <a:pPr algn="ctr" fontAlgn="b"/>
                      <a:r>
                        <a:rPr lang="ru-RU" sz="800" u="none" strike="noStrike" dirty="0">
                          <a:solidFill>
                            <a:srgbClr val="007F76"/>
                          </a:solidFill>
                          <a:effectLst/>
                          <a:latin typeface="Arial Narrow" panose="020B0606020202030204" pitchFamily="34" charset="0"/>
                        </a:rPr>
                        <a:t>1</a:t>
                      </a:r>
                      <a:endParaRPr lang="en-US" sz="800" b="0" i="0" u="none" strike="noStrike" dirty="0">
                        <a:solidFill>
                          <a:srgbClr val="007F76"/>
                        </a:solidFill>
                        <a:effectLst/>
                        <a:latin typeface="Arial Narrow" panose="020B0606020202030204" pitchFamily="34" charset="0"/>
                      </a:endParaRPr>
                    </a:p>
                  </a:txBody>
                  <a:tcPr marL="9525" marR="9525" marT="0" marB="0" anchor="ctr">
                    <a:lnT w="12700" cap="flat" cmpd="sng" algn="ctr">
                      <a:solidFill>
                        <a:schemeClr val="tx1"/>
                      </a:solidFill>
                      <a:prstDash val="solid"/>
                      <a:round/>
                      <a:headEnd type="none" w="med" len="med"/>
                      <a:tailEnd type="none" w="med" len="med"/>
                    </a:lnT>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9629-9</a:t>
                      </a:r>
                    </a:p>
                  </a:txBody>
                  <a:tcPr marL="9525" marR="9525" marT="9525" marB="0" anchor="ctr">
                    <a:lnT w="12700" cap="flat" cmpd="sng" algn="ctr">
                      <a:solidFill>
                        <a:schemeClr val="tx1"/>
                      </a:solidFill>
                      <a:prstDash val="solid"/>
                      <a:round/>
                      <a:headEnd type="none" w="med" len="med"/>
                      <a:tailEnd type="none" w="med" len="med"/>
                    </a:lnT>
                    <a:solidFill>
                      <a:schemeClr val="accent6">
                        <a:lumMod val="50000"/>
                        <a:alpha val="1000"/>
                      </a:schemeClr>
                    </a:solidFill>
                  </a:tcPr>
                </a:tc>
                <a:tc>
                  <a:txBody>
                    <a:bodyPr/>
                    <a:lstStyle/>
                    <a:p>
                      <a:pPr marL="72000" algn="l" fontAlgn="ctr"/>
                      <a:r>
                        <a:rPr lang="ru-RU" sz="800" b="0" i="0" u="none" strike="noStrike" dirty="0" err="1">
                          <a:solidFill>
                            <a:srgbClr val="000000"/>
                          </a:solidFill>
                          <a:effectLst/>
                          <a:latin typeface="Arial Narrow" panose="020B0606020202030204" pitchFamily="34" charset="0"/>
                        </a:rPr>
                        <a:t>Біліктілігі</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жоқ</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жұмысшылар</a:t>
                      </a:r>
                      <a:endParaRPr lang="ru-RU" sz="800" b="0" i="0" u="none" strike="noStrike" dirty="0">
                        <a:solidFill>
                          <a:srgbClr val="000000"/>
                        </a:solidFill>
                        <a:effectLst/>
                        <a:latin typeface="Arial Narrow" panose="020B0606020202030204" pitchFamily="34" charset="0"/>
                      </a:endParaRPr>
                    </a:p>
                  </a:txBody>
                  <a:tcPr marL="9525" marR="9525" marT="9525" marB="0" anchor="ctr">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34 013</a:t>
                      </a:r>
                    </a:p>
                  </a:txBody>
                  <a:tcPr marL="9525" marR="9525" marT="9525" marB="0" anchor="ctr">
                    <a:lnL w="12700" cap="flat" cmpd="sng" algn="ctr">
                      <a:solidFill>
                        <a:schemeClr val="tx1"/>
                      </a:solidFill>
                      <a:prstDash val="solid"/>
                      <a:round/>
                      <a:headEnd type="none" w="med" len="med"/>
                      <a:tailEnd type="none" w="med" len="med"/>
                    </a:lnL>
                    <a:lnT w="12700" cap="flat" cmpd="sng" algn="ctr">
                      <a:solidFill>
                        <a:schemeClr val="tx1"/>
                      </a:solidFill>
                      <a:prstDash val="solid"/>
                      <a:round/>
                      <a:headEnd type="none" w="med" len="med"/>
                      <a:tailEnd type="none" w="med" len="med"/>
                    </a:lnT>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4 155</a:t>
                      </a:r>
                    </a:p>
                  </a:txBody>
                  <a:tcPr marL="9525" marR="9525" marT="9525" marB="0" anchor="ctr">
                    <a:lnT w="12700" cap="flat" cmpd="sng" algn="ctr">
                      <a:solidFill>
                        <a:schemeClr val="tx1"/>
                      </a:solidFill>
                      <a:prstDash val="solid"/>
                      <a:round/>
                      <a:headEnd type="none" w="med" len="med"/>
                      <a:tailEnd type="none" w="med" len="med"/>
                    </a:lnT>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8 152</a:t>
                      </a:r>
                    </a:p>
                  </a:txBody>
                  <a:tcPr marL="9525" marR="9525" marT="9525" marB="0" anchor="ctr">
                    <a:lnT w="12700" cap="flat" cmpd="sng" algn="ctr">
                      <a:solidFill>
                        <a:schemeClr val="tx1"/>
                      </a:solidFill>
                      <a:prstDash val="solid"/>
                      <a:round/>
                      <a:headEnd type="none" w="med" len="med"/>
                      <a:tailEnd type="none" w="med" len="med"/>
                    </a:lnT>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7 189</a:t>
                      </a:r>
                    </a:p>
                  </a:txBody>
                  <a:tcPr marL="9525" marR="9525" marT="9525" marB="0" anchor="ctr">
                    <a:lnT w="12700" cap="flat" cmpd="sng" algn="ctr">
                      <a:solidFill>
                        <a:schemeClr val="tx1"/>
                      </a:solidFill>
                      <a:prstDash val="solid"/>
                      <a:round/>
                      <a:headEnd type="none" w="med" len="med"/>
                      <a:tailEnd type="none" w="med" len="med"/>
                    </a:lnT>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14 517</a:t>
                      </a:r>
                    </a:p>
                  </a:txBody>
                  <a:tcPr marL="9525" marR="9525" marT="9525" marB="0" anchor="ctr">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19 550</a:t>
                      </a:r>
                    </a:p>
                  </a:txBody>
                  <a:tcPr marL="9525" marR="9525" marT="9525" marB="0" anchor="ctr">
                    <a:lnL w="12700" cap="flat" cmpd="sng" algn="ctr">
                      <a:solidFill>
                        <a:schemeClr val="tx1"/>
                      </a:solidFill>
                      <a:prstDash val="solid"/>
                      <a:round/>
                      <a:headEnd type="none" w="med" len="med"/>
                      <a:tailEnd type="none" w="med" len="med"/>
                    </a:lnL>
                    <a:lnT w="12700" cap="flat" cmpd="sng" algn="ctr">
                      <a:solidFill>
                        <a:schemeClr val="tx1"/>
                      </a:solidFill>
                      <a:prstDash val="solid"/>
                      <a:round/>
                      <a:headEnd type="none" w="med" len="med"/>
                      <a:tailEnd type="none" w="med" len="med"/>
                    </a:lnT>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5 239</a:t>
                      </a:r>
                    </a:p>
                  </a:txBody>
                  <a:tcPr marL="9525" marR="9525" marT="9525" marB="0" anchor="ctr">
                    <a:lnT w="12700" cap="flat" cmpd="sng" algn="ctr">
                      <a:solidFill>
                        <a:schemeClr val="tx1"/>
                      </a:solidFill>
                      <a:prstDash val="solid"/>
                      <a:round/>
                      <a:headEnd type="none" w="med" len="med"/>
                      <a:tailEnd type="none" w="med" len="med"/>
                    </a:lnT>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1 328</a:t>
                      </a:r>
                    </a:p>
                  </a:txBody>
                  <a:tcPr marL="9525" marR="9525" marT="9525" marB="0" anchor="ctr">
                    <a:lnT w="12700" cap="flat" cmpd="sng" algn="ctr">
                      <a:solidFill>
                        <a:schemeClr val="tx1"/>
                      </a:solidFill>
                      <a:prstDash val="solid"/>
                      <a:round/>
                      <a:headEnd type="none" w="med" len="med"/>
                      <a:tailEnd type="none" w="med" len="med"/>
                    </a:lnT>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3 829</a:t>
                      </a:r>
                    </a:p>
                  </a:txBody>
                  <a:tcPr marL="9525" marR="9525" marT="9525" marB="0" anchor="ctr">
                    <a:lnT w="12700" cap="flat" cmpd="sng" algn="ctr">
                      <a:solidFill>
                        <a:schemeClr val="tx1"/>
                      </a:solidFill>
                      <a:prstDash val="solid"/>
                      <a:round/>
                      <a:headEnd type="none" w="med" len="med"/>
                      <a:tailEnd type="none" w="med" len="med"/>
                    </a:lnT>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9 154</a:t>
                      </a:r>
                    </a:p>
                  </a:txBody>
                  <a:tcPr marL="9525" marR="9525" marT="9525" marB="0" anchor="ctr">
                    <a:lnT w="12700" cap="flat" cmpd="sng" algn="ctr">
                      <a:solidFill>
                        <a:schemeClr val="tx1"/>
                      </a:solidFill>
                      <a:prstDash val="solid"/>
                      <a:round/>
                      <a:headEnd type="none" w="med" len="med"/>
                      <a:tailEnd type="none" w="med" len="med"/>
                    </a:lnT>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32,1%</a:t>
                      </a:r>
                    </a:p>
                  </a:txBody>
                  <a:tcPr marL="9525" marR="9525" marT="9525" marB="0" anchor="ctr">
                    <a:lnT w="12700" cap="flat" cmpd="sng" algn="ctr">
                      <a:solidFill>
                        <a:schemeClr val="tx1"/>
                      </a:solidFill>
                      <a:prstDash val="solid"/>
                      <a:round/>
                      <a:headEnd type="none" w="med" len="med"/>
                      <a:tailEnd type="none" w="med" len="med"/>
                    </a:lnT>
                    <a:solidFill>
                      <a:schemeClr val="accent6">
                        <a:lumMod val="50000"/>
                        <a:alpha val="1000"/>
                      </a:schemeClr>
                    </a:solidFill>
                  </a:tcPr>
                </a:tc>
                <a:extLst>
                  <a:ext uri="{0D108BD9-81ED-4DB2-BD59-A6C34878D82A}">
                    <a16:rowId xmlns:a16="http://schemas.microsoft.com/office/drawing/2014/main" val="4220248122"/>
                  </a:ext>
                </a:extLst>
              </a:tr>
              <a:tr h="144837">
                <a:tc>
                  <a:txBody>
                    <a:bodyPr/>
                    <a:lstStyle/>
                    <a:p>
                      <a:pPr algn="ctr" fontAlgn="b"/>
                      <a:r>
                        <a:rPr lang="ru-RU" sz="800" u="none" strike="noStrike" dirty="0">
                          <a:solidFill>
                            <a:srgbClr val="007F76"/>
                          </a:solidFill>
                          <a:effectLst/>
                          <a:latin typeface="Arial Narrow" panose="020B0606020202030204" pitchFamily="34" charset="0"/>
                        </a:rPr>
                        <a:t>2</a:t>
                      </a:r>
                      <a:endParaRPr lang="en-US" sz="800" b="0" i="0" u="none" strike="noStrike" dirty="0">
                        <a:solidFill>
                          <a:srgbClr val="007F76"/>
                        </a:solidFill>
                        <a:effectLst/>
                        <a:latin typeface="Arial Narrow" panose="020B0606020202030204" pitchFamily="34" charset="0"/>
                      </a:endParaRPr>
                    </a:p>
                  </a:txBody>
                  <a:tcPr marL="9525" marR="9525" marT="0" marB="0" anchor="ctr">
                    <a:solidFill>
                      <a:srgbClr val="007F76">
                        <a:alpha val="20000"/>
                      </a:srgbClr>
                    </a:solidFill>
                  </a:tcPr>
                </a:tc>
                <a:tc>
                  <a:txBody>
                    <a:bodyPr/>
                    <a:lstStyle/>
                    <a:p>
                      <a:pPr algn="ctr" fontAlgn="ctr"/>
                      <a:r>
                        <a:rPr lang="ru-RU" sz="800" b="0" i="0" u="none" strike="noStrike">
                          <a:solidFill>
                            <a:srgbClr val="000000"/>
                          </a:solidFill>
                          <a:effectLst/>
                          <a:latin typeface="Arial Narrow" panose="020B0606020202030204" pitchFamily="34" charset="0"/>
                        </a:rPr>
                        <a:t>9629-7</a:t>
                      </a:r>
                    </a:p>
                  </a:txBody>
                  <a:tcPr marL="9525" marR="9525" marT="9525" marB="0" anchor="ctr">
                    <a:solidFill>
                      <a:srgbClr val="007F76">
                        <a:alpha val="20000"/>
                      </a:srgbClr>
                    </a:solidFill>
                  </a:tcPr>
                </a:tc>
                <a:tc>
                  <a:txBody>
                    <a:bodyPr/>
                    <a:lstStyle/>
                    <a:p>
                      <a:pPr marL="72000" algn="l" fontAlgn="ctr"/>
                      <a:r>
                        <a:rPr lang="ru-RU" sz="800" b="0" i="0" u="none" strike="noStrike" dirty="0" err="1">
                          <a:solidFill>
                            <a:srgbClr val="000000"/>
                          </a:solidFill>
                          <a:effectLst/>
                          <a:latin typeface="Arial Narrow" panose="020B0606020202030204" pitchFamily="34" charset="0"/>
                        </a:rPr>
                        <a:t>Әртүрлі</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жұмысты</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атқарушылар</a:t>
                      </a:r>
                      <a:endParaRPr lang="ru-RU" sz="800" b="0" i="0" u="none" strike="noStrike" dirty="0">
                        <a:solidFill>
                          <a:srgbClr val="000000"/>
                        </a:solidFill>
                        <a:effectLst/>
                        <a:latin typeface="Arial Narrow" panose="020B0606020202030204" pitchFamily="34" charset="0"/>
                      </a:endParaRPr>
                    </a:p>
                  </a:txBody>
                  <a:tcPr marL="9525" marR="9525" marT="9525" marB="0" anchor="ctr">
                    <a:lnR w="12700" cap="flat" cmpd="sng" algn="ctr">
                      <a:solidFill>
                        <a:schemeClr val="tx1"/>
                      </a:solidFill>
                      <a:prstDash val="solid"/>
                      <a:round/>
                      <a:headEnd type="none" w="med" len="med"/>
                      <a:tailEnd type="none" w="med" len="med"/>
                    </a:lnR>
                    <a:solidFill>
                      <a:srgbClr val="007F76">
                        <a:alpha val="20000"/>
                      </a:srgbClr>
                    </a:solidFill>
                  </a:tcPr>
                </a:tc>
                <a:tc>
                  <a:txBody>
                    <a:bodyPr/>
                    <a:lstStyle/>
                    <a:p>
                      <a:pPr algn="ctr" fontAlgn="ctr"/>
                      <a:r>
                        <a:rPr lang="ru-RU" sz="800" b="0" i="0" u="none" strike="noStrike">
                          <a:solidFill>
                            <a:srgbClr val="000000"/>
                          </a:solidFill>
                          <a:effectLst/>
                          <a:latin typeface="Arial Narrow" panose="020B0606020202030204" pitchFamily="34" charset="0"/>
                        </a:rPr>
                        <a:t>4 758</a:t>
                      </a:r>
                    </a:p>
                  </a:txBody>
                  <a:tcPr marL="9525" marR="9525" marT="9525" marB="0" anchor="ctr">
                    <a:lnL w="12700" cap="flat" cmpd="sng" algn="ctr">
                      <a:solidFill>
                        <a:schemeClr val="tx1"/>
                      </a:solidFill>
                      <a:prstDash val="solid"/>
                      <a:round/>
                      <a:headEnd type="none" w="med" len="med"/>
                      <a:tailEnd type="none" w="med" len="med"/>
                    </a:lnL>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354</a:t>
                      </a:r>
                    </a:p>
                  </a:txBody>
                  <a:tcPr marL="9525" marR="9525" marT="9525" marB="0" anchor="c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1 300</a:t>
                      </a:r>
                    </a:p>
                  </a:txBody>
                  <a:tcPr marL="9525" marR="9525" marT="9525" marB="0" anchor="c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1 085</a:t>
                      </a:r>
                    </a:p>
                  </a:txBody>
                  <a:tcPr marL="9525" marR="9525" marT="9525" marB="0" anchor="c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2 019</a:t>
                      </a:r>
                    </a:p>
                  </a:txBody>
                  <a:tcPr marL="9525" marR="9525" marT="9525" marB="0" anchor="ctr">
                    <a:lnR w="12700" cap="flat" cmpd="sng" algn="ctr">
                      <a:solidFill>
                        <a:schemeClr val="tx1"/>
                      </a:solidFill>
                      <a:prstDash val="solid"/>
                      <a:round/>
                      <a:headEnd type="none" w="med" len="med"/>
                      <a:tailEnd type="none" w="med" len="med"/>
                    </a:ln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3 859</a:t>
                      </a:r>
                    </a:p>
                  </a:txBody>
                  <a:tcPr marL="9525" marR="9525" marT="9525" marB="0" anchor="ctr">
                    <a:lnL w="12700" cap="flat" cmpd="sng" algn="ctr">
                      <a:solidFill>
                        <a:schemeClr val="tx1"/>
                      </a:solidFill>
                      <a:prstDash val="solid"/>
                      <a:round/>
                      <a:headEnd type="none" w="med" len="med"/>
                      <a:tailEnd type="none" w="med" len="med"/>
                    </a:lnL>
                    <a:solidFill>
                      <a:srgbClr val="007F76">
                        <a:alpha val="20000"/>
                      </a:srgbClr>
                    </a:solidFill>
                  </a:tcPr>
                </a:tc>
                <a:tc>
                  <a:txBody>
                    <a:bodyPr/>
                    <a:lstStyle/>
                    <a:p>
                      <a:pPr algn="ctr" fontAlgn="ctr"/>
                      <a:r>
                        <a:rPr lang="ru-RU" sz="800" b="0" i="0" u="none" strike="noStrike">
                          <a:solidFill>
                            <a:srgbClr val="000000"/>
                          </a:solidFill>
                          <a:effectLst/>
                          <a:latin typeface="Arial Narrow" panose="020B0606020202030204" pitchFamily="34" charset="0"/>
                        </a:rPr>
                        <a:t>734</a:t>
                      </a:r>
                    </a:p>
                  </a:txBody>
                  <a:tcPr marL="9525" marR="9525" marT="9525" marB="0" anchor="c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602</a:t>
                      </a:r>
                    </a:p>
                  </a:txBody>
                  <a:tcPr marL="9525" marR="9525" marT="9525" marB="0" anchor="ctr">
                    <a:solidFill>
                      <a:srgbClr val="007F76">
                        <a:alpha val="20000"/>
                      </a:srgbClr>
                    </a:solidFill>
                  </a:tcPr>
                </a:tc>
                <a:tc>
                  <a:txBody>
                    <a:bodyPr/>
                    <a:lstStyle/>
                    <a:p>
                      <a:pPr algn="ctr" fontAlgn="ctr"/>
                      <a:r>
                        <a:rPr lang="ru-RU" sz="800" b="0" i="0" u="none" strike="noStrike">
                          <a:solidFill>
                            <a:srgbClr val="000000"/>
                          </a:solidFill>
                          <a:effectLst/>
                          <a:latin typeface="Arial Narrow" panose="020B0606020202030204" pitchFamily="34" charset="0"/>
                        </a:rPr>
                        <a:t>1 337</a:t>
                      </a:r>
                    </a:p>
                  </a:txBody>
                  <a:tcPr marL="9525" marR="9525" marT="9525" marB="0" anchor="ctr">
                    <a:solidFill>
                      <a:srgbClr val="007F76">
                        <a:alpha val="20000"/>
                      </a:srgbClr>
                    </a:solidFill>
                  </a:tcPr>
                </a:tc>
                <a:tc>
                  <a:txBody>
                    <a:bodyPr/>
                    <a:lstStyle/>
                    <a:p>
                      <a:pPr algn="ctr" fontAlgn="ctr"/>
                      <a:r>
                        <a:rPr lang="ru-RU" sz="800" b="0" i="0" u="none" strike="noStrike">
                          <a:solidFill>
                            <a:srgbClr val="000000"/>
                          </a:solidFill>
                          <a:effectLst/>
                          <a:latin typeface="Arial Narrow" panose="020B0606020202030204" pitchFamily="34" charset="0"/>
                        </a:rPr>
                        <a:t>1 186</a:t>
                      </a:r>
                    </a:p>
                  </a:txBody>
                  <a:tcPr marL="9525" marR="9525" marT="9525" marB="0" anchor="ctr">
                    <a:solidFill>
                      <a:srgbClr val="007F76">
                        <a:alpha val="20000"/>
                      </a:srgbClr>
                    </a:solidFill>
                  </a:tcPr>
                </a:tc>
                <a:tc>
                  <a:txBody>
                    <a:bodyPr/>
                    <a:lstStyle/>
                    <a:p>
                      <a:pPr algn="ctr" fontAlgn="ctr"/>
                      <a:r>
                        <a:rPr lang="ru-RU" sz="800" b="0" i="0" u="none" strike="noStrike">
                          <a:solidFill>
                            <a:srgbClr val="000000"/>
                          </a:solidFill>
                          <a:effectLst/>
                          <a:latin typeface="Arial Narrow" panose="020B0606020202030204" pitchFamily="34" charset="0"/>
                        </a:rPr>
                        <a:t>6,3%</a:t>
                      </a:r>
                    </a:p>
                  </a:txBody>
                  <a:tcPr marL="9525" marR="9525" marT="9525" marB="0" anchor="ctr">
                    <a:solidFill>
                      <a:srgbClr val="007F76">
                        <a:alpha val="20000"/>
                      </a:srgbClr>
                    </a:solidFill>
                  </a:tcPr>
                </a:tc>
                <a:extLst>
                  <a:ext uri="{0D108BD9-81ED-4DB2-BD59-A6C34878D82A}">
                    <a16:rowId xmlns:a16="http://schemas.microsoft.com/office/drawing/2014/main" val="2728981022"/>
                  </a:ext>
                </a:extLst>
              </a:tr>
              <a:tr h="144837">
                <a:tc>
                  <a:txBody>
                    <a:bodyPr/>
                    <a:lstStyle/>
                    <a:p>
                      <a:pPr algn="ctr" fontAlgn="b"/>
                      <a:r>
                        <a:rPr lang="ru-RU" sz="800" u="none" strike="noStrike" dirty="0">
                          <a:solidFill>
                            <a:srgbClr val="007F76"/>
                          </a:solidFill>
                          <a:effectLst/>
                          <a:latin typeface="Arial Narrow" panose="020B0606020202030204" pitchFamily="34" charset="0"/>
                        </a:rPr>
                        <a:t>3</a:t>
                      </a:r>
                      <a:endParaRPr lang="en-US" sz="800" b="0" i="0" u="none" strike="noStrike" dirty="0">
                        <a:solidFill>
                          <a:srgbClr val="007F76"/>
                        </a:solidFill>
                        <a:effectLst/>
                        <a:latin typeface="Arial Narrow" panose="020B0606020202030204" pitchFamily="34" charset="0"/>
                      </a:endParaRPr>
                    </a:p>
                  </a:txBody>
                  <a:tcPr marL="9525" marR="9525" marT="0"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9116-0</a:t>
                      </a:r>
                    </a:p>
                  </a:txBody>
                  <a:tcPr marL="9525" marR="9525" marT="9525" marB="0" anchor="ctr">
                    <a:solidFill>
                      <a:schemeClr val="accent6">
                        <a:lumMod val="50000"/>
                        <a:alpha val="1000"/>
                      </a:schemeClr>
                    </a:solidFill>
                  </a:tcPr>
                </a:tc>
                <a:tc>
                  <a:txBody>
                    <a:bodyPr/>
                    <a:lstStyle/>
                    <a:p>
                      <a:pPr marL="72000" algn="l" fontAlgn="ctr"/>
                      <a:r>
                        <a:rPr lang="ru-RU" sz="800" b="0" i="0" u="none" strike="noStrike" dirty="0">
                          <a:solidFill>
                            <a:srgbClr val="000000"/>
                          </a:solidFill>
                          <a:effectLst/>
                          <a:latin typeface="Arial Narrow" panose="020B0606020202030204" pitchFamily="34" charset="0"/>
                        </a:rPr>
                        <a:t>Аула </a:t>
                      </a:r>
                      <a:r>
                        <a:rPr lang="ru-RU" sz="800" b="0" i="0" u="none" strike="noStrike" dirty="0" err="1">
                          <a:solidFill>
                            <a:srgbClr val="000000"/>
                          </a:solidFill>
                          <a:effectLst/>
                          <a:latin typeface="Arial Narrow" panose="020B0606020202030204" pitchFamily="34" charset="0"/>
                        </a:rPr>
                        <a:t>сыпырушылар</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және</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ашық</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аумақтарды</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тазалаушылар</a:t>
                      </a:r>
                      <a:endParaRPr lang="ru-RU" sz="800" b="0" i="0" u="none" strike="noStrike" dirty="0">
                        <a:solidFill>
                          <a:srgbClr val="000000"/>
                        </a:solidFill>
                        <a:effectLst/>
                        <a:latin typeface="Arial Narrow" panose="020B0606020202030204" pitchFamily="34" charset="0"/>
                      </a:endParaRPr>
                    </a:p>
                  </a:txBody>
                  <a:tcPr marL="9525" marR="9525" marT="9525" marB="0" anchor="ctr">
                    <a:lnR w="12700" cap="flat" cmpd="sng" algn="ctr">
                      <a:solidFill>
                        <a:schemeClr val="tx1"/>
                      </a:solidFill>
                      <a:prstDash val="solid"/>
                      <a:round/>
                      <a:headEnd type="none" w="med" len="med"/>
                      <a:tailEnd type="none" w="med" len="med"/>
                    </a:ln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1 766</a:t>
                      </a:r>
                    </a:p>
                  </a:txBody>
                  <a:tcPr marL="9525" marR="9525" marT="9525" marB="0" anchor="ctr">
                    <a:lnL w="12700" cap="flat" cmpd="sng" algn="ctr">
                      <a:solidFill>
                        <a:schemeClr val="tx1"/>
                      </a:solidFill>
                      <a:prstDash val="solid"/>
                      <a:round/>
                      <a:headEnd type="none" w="med" len="med"/>
                      <a:tailEnd type="none" w="med" len="med"/>
                    </a:lnL>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438</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446</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348</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534</a:t>
                      </a:r>
                    </a:p>
                  </a:txBody>
                  <a:tcPr marL="9525" marR="9525" marT="9525" marB="0" anchor="ctr">
                    <a:lnR w="12700" cap="flat" cmpd="sng" algn="ctr">
                      <a:solidFill>
                        <a:schemeClr val="tx1"/>
                      </a:solidFill>
                      <a:prstDash val="solid"/>
                      <a:round/>
                      <a:headEnd type="none" w="med" len="med"/>
                      <a:tailEnd type="none" w="med" len="med"/>
                    </a:ln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2 394</a:t>
                      </a:r>
                    </a:p>
                  </a:txBody>
                  <a:tcPr marL="9525" marR="9525" marT="9525" marB="0" anchor="ctr">
                    <a:lnL w="12700" cap="flat" cmpd="sng" algn="ctr">
                      <a:solidFill>
                        <a:schemeClr val="tx1"/>
                      </a:solidFill>
                      <a:prstDash val="solid"/>
                      <a:round/>
                      <a:headEnd type="none" w="med" len="med"/>
                      <a:tailEnd type="none" w="med" len="med"/>
                    </a:lnL>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592</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694</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462</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646</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3,9%</a:t>
                      </a:r>
                    </a:p>
                  </a:txBody>
                  <a:tcPr marL="9525" marR="9525" marT="9525" marB="0" anchor="ctr">
                    <a:solidFill>
                      <a:schemeClr val="accent6">
                        <a:lumMod val="50000"/>
                        <a:alpha val="1000"/>
                      </a:schemeClr>
                    </a:solidFill>
                  </a:tcPr>
                </a:tc>
                <a:extLst>
                  <a:ext uri="{0D108BD9-81ED-4DB2-BD59-A6C34878D82A}">
                    <a16:rowId xmlns:a16="http://schemas.microsoft.com/office/drawing/2014/main" val="496541397"/>
                  </a:ext>
                </a:extLst>
              </a:tr>
              <a:tr h="144837">
                <a:tc>
                  <a:txBody>
                    <a:bodyPr/>
                    <a:lstStyle/>
                    <a:p>
                      <a:pPr algn="ctr" fontAlgn="b"/>
                      <a:r>
                        <a:rPr lang="ru-RU" sz="800" u="none" strike="noStrike" dirty="0">
                          <a:solidFill>
                            <a:srgbClr val="007F76"/>
                          </a:solidFill>
                          <a:effectLst/>
                          <a:latin typeface="Arial Narrow" panose="020B0606020202030204" pitchFamily="34" charset="0"/>
                        </a:rPr>
                        <a:t>4</a:t>
                      </a:r>
                      <a:endParaRPr lang="en-US" sz="800" b="0" i="0" u="none" strike="noStrike" dirty="0">
                        <a:solidFill>
                          <a:srgbClr val="007F76"/>
                        </a:solidFill>
                        <a:effectLst/>
                        <a:latin typeface="Arial Narrow" panose="020B0606020202030204" pitchFamily="34" charset="0"/>
                      </a:endParaRPr>
                    </a:p>
                  </a:txBody>
                  <a:tcPr marL="9525" marR="9525" marT="0" marB="0" anchor="ctr">
                    <a:solidFill>
                      <a:srgbClr val="007F76">
                        <a:alpha val="20000"/>
                      </a:srgbClr>
                    </a:solidFill>
                  </a:tcPr>
                </a:tc>
                <a:tc>
                  <a:txBody>
                    <a:bodyPr/>
                    <a:lstStyle/>
                    <a:p>
                      <a:pPr algn="ctr" fontAlgn="ctr"/>
                      <a:r>
                        <a:rPr lang="ru-RU" sz="800" b="0" i="0" u="none" strike="noStrike">
                          <a:solidFill>
                            <a:srgbClr val="000000"/>
                          </a:solidFill>
                          <a:effectLst/>
                          <a:latin typeface="Arial Narrow" panose="020B0606020202030204" pitchFamily="34" charset="0"/>
                        </a:rPr>
                        <a:t>5311-2</a:t>
                      </a:r>
                    </a:p>
                  </a:txBody>
                  <a:tcPr marL="9525" marR="9525" marT="9525" marB="0" anchor="ctr">
                    <a:solidFill>
                      <a:srgbClr val="007F76">
                        <a:alpha val="20000"/>
                      </a:srgbClr>
                    </a:solidFill>
                  </a:tcPr>
                </a:tc>
                <a:tc>
                  <a:txBody>
                    <a:bodyPr/>
                    <a:lstStyle/>
                    <a:p>
                      <a:pPr marL="72000" algn="l" fontAlgn="ctr"/>
                      <a:r>
                        <a:rPr lang="ru-RU" sz="800" b="0" i="0" u="none" strike="noStrike" dirty="0">
                          <a:solidFill>
                            <a:srgbClr val="000000"/>
                          </a:solidFill>
                          <a:effectLst/>
                          <a:latin typeface="Arial Narrow" panose="020B0606020202030204" pitchFamily="34" charset="0"/>
                        </a:rPr>
                        <a:t>Бала </a:t>
                      </a:r>
                      <a:r>
                        <a:rPr lang="ru-RU" sz="800" b="0" i="0" u="none" strike="noStrike" dirty="0" err="1">
                          <a:solidFill>
                            <a:srgbClr val="000000"/>
                          </a:solidFill>
                          <a:effectLst/>
                          <a:latin typeface="Arial Narrow" panose="020B0606020202030204" pitchFamily="34" charset="0"/>
                        </a:rPr>
                        <a:t>күтушілер</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балабақшадағы</a:t>
                      </a:r>
                      <a:r>
                        <a:rPr lang="ru-RU" sz="800" b="0" i="0" u="none" strike="noStrike" dirty="0">
                          <a:solidFill>
                            <a:srgbClr val="000000"/>
                          </a:solidFill>
                          <a:effectLst/>
                          <a:latin typeface="Arial Narrow" panose="020B0606020202030204" pitchFamily="34" charset="0"/>
                        </a:rPr>
                        <a:t>)</a:t>
                      </a:r>
                    </a:p>
                  </a:txBody>
                  <a:tcPr marL="9525" marR="9525" marT="9525" marB="0" anchor="ctr">
                    <a:lnR w="12700" cap="flat" cmpd="sng" algn="ctr">
                      <a:solidFill>
                        <a:schemeClr val="tx1"/>
                      </a:solidFill>
                      <a:prstDash val="solid"/>
                      <a:round/>
                      <a:headEnd type="none" w="med" len="med"/>
                      <a:tailEnd type="none" w="med" len="med"/>
                    </a:lnR>
                    <a:solidFill>
                      <a:srgbClr val="007F76">
                        <a:alpha val="20000"/>
                      </a:srgbClr>
                    </a:solidFill>
                  </a:tcPr>
                </a:tc>
                <a:tc>
                  <a:txBody>
                    <a:bodyPr/>
                    <a:lstStyle/>
                    <a:p>
                      <a:pPr algn="ctr" fontAlgn="ctr"/>
                      <a:r>
                        <a:rPr lang="ru-RU" sz="800" b="0" i="0" u="none" strike="noStrike">
                          <a:solidFill>
                            <a:srgbClr val="000000"/>
                          </a:solidFill>
                          <a:effectLst/>
                          <a:latin typeface="Arial Narrow" panose="020B0606020202030204" pitchFamily="34" charset="0"/>
                        </a:rPr>
                        <a:t>1 341</a:t>
                      </a:r>
                    </a:p>
                  </a:txBody>
                  <a:tcPr marL="9525" marR="9525" marT="9525" marB="0" anchor="ctr">
                    <a:lnL w="12700" cap="flat" cmpd="sng" algn="ctr">
                      <a:solidFill>
                        <a:schemeClr val="tx1"/>
                      </a:solidFill>
                      <a:prstDash val="solid"/>
                      <a:round/>
                      <a:headEnd type="none" w="med" len="med"/>
                      <a:tailEnd type="none" w="med" len="med"/>
                    </a:lnL>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384</a:t>
                      </a:r>
                    </a:p>
                  </a:txBody>
                  <a:tcPr marL="9525" marR="9525" marT="9525" marB="0" anchor="c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346</a:t>
                      </a:r>
                    </a:p>
                  </a:txBody>
                  <a:tcPr marL="9525" marR="9525" marT="9525" marB="0" anchor="c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345</a:t>
                      </a:r>
                    </a:p>
                  </a:txBody>
                  <a:tcPr marL="9525" marR="9525" marT="9525" marB="0" anchor="c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266</a:t>
                      </a:r>
                    </a:p>
                  </a:txBody>
                  <a:tcPr marL="9525" marR="9525" marT="9525" marB="0" anchor="ctr">
                    <a:lnR w="12700" cap="flat" cmpd="sng" algn="ctr">
                      <a:solidFill>
                        <a:schemeClr val="tx1"/>
                      </a:solidFill>
                      <a:prstDash val="solid"/>
                      <a:round/>
                      <a:headEnd type="none" w="med" len="med"/>
                      <a:tailEnd type="none" w="med" len="med"/>
                    </a:ln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1 549</a:t>
                      </a:r>
                    </a:p>
                  </a:txBody>
                  <a:tcPr marL="9525" marR="9525" marT="9525" marB="0" anchor="ctr">
                    <a:lnL w="12700" cap="flat" cmpd="sng" algn="ctr">
                      <a:solidFill>
                        <a:schemeClr val="tx1"/>
                      </a:solidFill>
                      <a:prstDash val="solid"/>
                      <a:round/>
                      <a:headEnd type="none" w="med" len="med"/>
                      <a:tailEnd type="none" w="med" len="med"/>
                    </a:lnL>
                    <a:solidFill>
                      <a:srgbClr val="007F76">
                        <a:alpha val="20000"/>
                      </a:srgbClr>
                    </a:solidFill>
                  </a:tcPr>
                </a:tc>
                <a:tc>
                  <a:txBody>
                    <a:bodyPr/>
                    <a:lstStyle/>
                    <a:p>
                      <a:pPr algn="ctr" fontAlgn="ctr"/>
                      <a:r>
                        <a:rPr lang="ru-RU" sz="800" b="0" i="0" u="none" strike="noStrike">
                          <a:solidFill>
                            <a:srgbClr val="000000"/>
                          </a:solidFill>
                          <a:effectLst/>
                          <a:latin typeface="Arial Narrow" panose="020B0606020202030204" pitchFamily="34" charset="0"/>
                        </a:rPr>
                        <a:t>364</a:t>
                      </a:r>
                    </a:p>
                  </a:txBody>
                  <a:tcPr marL="9525" marR="9525" marT="9525" marB="0" anchor="c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338</a:t>
                      </a:r>
                    </a:p>
                  </a:txBody>
                  <a:tcPr marL="9525" marR="9525" marT="9525" marB="0" anchor="ctr">
                    <a:solidFill>
                      <a:srgbClr val="007F76">
                        <a:alpha val="20000"/>
                      </a:srgbClr>
                    </a:solidFill>
                  </a:tcPr>
                </a:tc>
                <a:tc>
                  <a:txBody>
                    <a:bodyPr/>
                    <a:lstStyle/>
                    <a:p>
                      <a:pPr algn="ctr" fontAlgn="ctr"/>
                      <a:r>
                        <a:rPr lang="ru-RU" sz="800" b="0" i="0" u="none" strike="noStrike">
                          <a:solidFill>
                            <a:srgbClr val="000000"/>
                          </a:solidFill>
                          <a:effectLst/>
                          <a:latin typeface="Arial Narrow" panose="020B0606020202030204" pitchFamily="34" charset="0"/>
                        </a:rPr>
                        <a:t>358</a:t>
                      </a:r>
                    </a:p>
                  </a:txBody>
                  <a:tcPr marL="9525" marR="9525" marT="9525" marB="0" anchor="ctr">
                    <a:solidFill>
                      <a:srgbClr val="007F76">
                        <a:alpha val="20000"/>
                      </a:srgbClr>
                    </a:solidFill>
                  </a:tcPr>
                </a:tc>
                <a:tc>
                  <a:txBody>
                    <a:bodyPr/>
                    <a:lstStyle/>
                    <a:p>
                      <a:pPr algn="ctr" fontAlgn="ctr"/>
                      <a:r>
                        <a:rPr lang="ru-RU" sz="800" b="0" i="0" u="none" strike="noStrike">
                          <a:solidFill>
                            <a:srgbClr val="000000"/>
                          </a:solidFill>
                          <a:effectLst/>
                          <a:latin typeface="Arial Narrow" panose="020B0606020202030204" pitchFamily="34" charset="0"/>
                        </a:rPr>
                        <a:t>489</a:t>
                      </a:r>
                    </a:p>
                  </a:txBody>
                  <a:tcPr marL="9525" marR="9525" marT="9525" marB="0" anchor="ctr">
                    <a:solidFill>
                      <a:srgbClr val="007F76">
                        <a:alpha val="20000"/>
                      </a:srgbClr>
                    </a:solidFill>
                  </a:tcPr>
                </a:tc>
                <a:tc>
                  <a:txBody>
                    <a:bodyPr/>
                    <a:lstStyle/>
                    <a:p>
                      <a:pPr algn="ctr" fontAlgn="ctr"/>
                      <a:r>
                        <a:rPr lang="ru-RU" sz="800" b="0" i="0" u="none" strike="noStrike">
                          <a:solidFill>
                            <a:srgbClr val="000000"/>
                          </a:solidFill>
                          <a:effectLst/>
                          <a:latin typeface="Arial Narrow" panose="020B0606020202030204" pitchFamily="34" charset="0"/>
                        </a:rPr>
                        <a:t>2,5%</a:t>
                      </a:r>
                    </a:p>
                  </a:txBody>
                  <a:tcPr marL="9525" marR="9525" marT="9525" marB="0" anchor="ctr">
                    <a:solidFill>
                      <a:srgbClr val="007F76">
                        <a:alpha val="20000"/>
                      </a:srgbClr>
                    </a:solidFill>
                  </a:tcPr>
                </a:tc>
                <a:extLst>
                  <a:ext uri="{0D108BD9-81ED-4DB2-BD59-A6C34878D82A}">
                    <a16:rowId xmlns:a16="http://schemas.microsoft.com/office/drawing/2014/main" val="4195104307"/>
                  </a:ext>
                </a:extLst>
              </a:tr>
              <a:tr h="144837">
                <a:tc>
                  <a:txBody>
                    <a:bodyPr/>
                    <a:lstStyle/>
                    <a:p>
                      <a:pPr algn="ctr" fontAlgn="b"/>
                      <a:r>
                        <a:rPr lang="ru-RU" sz="800" u="none" strike="noStrike" dirty="0">
                          <a:solidFill>
                            <a:srgbClr val="007F76"/>
                          </a:solidFill>
                          <a:effectLst/>
                          <a:latin typeface="Arial Narrow" panose="020B0606020202030204" pitchFamily="34" charset="0"/>
                        </a:rPr>
                        <a:t>5</a:t>
                      </a:r>
                      <a:endParaRPr lang="en-US" sz="800" b="0" i="0" u="none" strike="noStrike" dirty="0">
                        <a:solidFill>
                          <a:srgbClr val="007F76"/>
                        </a:solidFill>
                        <a:effectLst/>
                        <a:latin typeface="Arial Narrow" panose="020B0606020202030204" pitchFamily="34" charset="0"/>
                      </a:endParaRPr>
                    </a:p>
                  </a:txBody>
                  <a:tcPr marL="9525" marR="9525" marT="0"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9329-9</a:t>
                      </a:r>
                    </a:p>
                  </a:txBody>
                  <a:tcPr marL="9525" marR="9525" marT="9525" marB="0" anchor="ctr">
                    <a:solidFill>
                      <a:schemeClr val="accent6">
                        <a:lumMod val="50000"/>
                        <a:alpha val="1000"/>
                      </a:schemeClr>
                    </a:solidFill>
                  </a:tcPr>
                </a:tc>
                <a:tc>
                  <a:txBody>
                    <a:bodyPr/>
                    <a:lstStyle/>
                    <a:p>
                      <a:pPr marL="72000" algn="l" fontAlgn="ctr"/>
                      <a:r>
                        <a:rPr lang="ru-RU" sz="800" b="0" i="0" u="none" strike="noStrike" dirty="0" err="1">
                          <a:solidFill>
                            <a:srgbClr val="000000"/>
                          </a:solidFill>
                          <a:effectLst/>
                          <a:latin typeface="Arial Narrow" panose="020B0606020202030204" pitchFamily="34" charset="0"/>
                        </a:rPr>
                        <a:t>Өңдеу</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өнеркәсібінде</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жұмыс</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істейтін</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басқа</a:t>
                      </a:r>
                      <a:r>
                        <a:rPr lang="ru-RU" sz="800" b="0" i="0" u="none" strike="noStrike" dirty="0">
                          <a:solidFill>
                            <a:srgbClr val="000000"/>
                          </a:solidFill>
                          <a:effectLst/>
                          <a:latin typeface="Arial Narrow" panose="020B0606020202030204" pitchFamily="34" charset="0"/>
                        </a:rPr>
                        <a:t> да </a:t>
                      </a:r>
                      <a:r>
                        <a:rPr lang="ru-RU" sz="800" b="0" i="0" u="none" strike="noStrike" dirty="0" err="1">
                          <a:solidFill>
                            <a:srgbClr val="000000"/>
                          </a:solidFill>
                          <a:effectLst/>
                          <a:latin typeface="Arial Narrow" panose="020B0606020202030204" pitchFamily="34" charset="0"/>
                        </a:rPr>
                        <a:t>біліктілігі</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жоқ</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жұмысшылар</a:t>
                      </a:r>
                      <a:endParaRPr lang="ru-RU" sz="800" b="0" i="0" u="none" strike="noStrike" dirty="0">
                        <a:solidFill>
                          <a:srgbClr val="000000"/>
                        </a:solidFill>
                        <a:effectLst/>
                        <a:latin typeface="Arial Narrow" panose="020B0606020202030204" pitchFamily="34" charset="0"/>
                      </a:endParaRPr>
                    </a:p>
                  </a:txBody>
                  <a:tcPr marL="9525" marR="9525" marT="9525" marB="0" anchor="ctr">
                    <a:lnR w="12700" cap="flat" cmpd="sng" algn="ctr">
                      <a:solidFill>
                        <a:schemeClr val="tx1"/>
                      </a:solidFill>
                      <a:prstDash val="solid"/>
                      <a:round/>
                      <a:headEnd type="none" w="med" len="med"/>
                      <a:tailEnd type="none" w="med" len="med"/>
                    </a:ln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1 840</a:t>
                      </a:r>
                    </a:p>
                  </a:txBody>
                  <a:tcPr marL="9525" marR="9525" marT="9525" marB="0" anchor="ctr">
                    <a:lnL w="12700" cap="flat" cmpd="sng" algn="ctr">
                      <a:solidFill>
                        <a:schemeClr val="tx1"/>
                      </a:solidFill>
                      <a:prstDash val="solid"/>
                      <a:round/>
                      <a:headEnd type="none" w="med" len="med"/>
                      <a:tailEnd type="none" w="med" len="med"/>
                    </a:lnL>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172</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84</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70</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1 514</a:t>
                      </a:r>
                    </a:p>
                  </a:txBody>
                  <a:tcPr marL="9525" marR="9525" marT="9525" marB="0" anchor="ctr">
                    <a:lnR w="12700" cap="flat" cmpd="sng" algn="ctr">
                      <a:solidFill>
                        <a:schemeClr val="tx1"/>
                      </a:solidFill>
                      <a:prstDash val="solid"/>
                      <a:round/>
                      <a:headEnd type="none" w="med" len="med"/>
                      <a:tailEnd type="none" w="med" len="med"/>
                    </a:ln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1 439</a:t>
                      </a:r>
                    </a:p>
                  </a:txBody>
                  <a:tcPr marL="9525" marR="9525" marT="9525" marB="0" anchor="ctr">
                    <a:lnL w="12700" cap="flat" cmpd="sng" algn="ctr">
                      <a:solidFill>
                        <a:schemeClr val="tx1"/>
                      </a:solidFill>
                      <a:prstDash val="solid"/>
                      <a:round/>
                      <a:headEnd type="none" w="med" len="med"/>
                      <a:tailEnd type="none" w="med" len="med"/>
                    </a:lnL>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322</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460</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263</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394</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2,4%</a:t>
                      </a:r>
                    </a:p>
                  </a:txBody>
                  <a:tcPr marL="9525" marR="9525" marT="9525" marB="0" anchor="ctr">
                    <a:solidFill>
                      <a:schemeClr val="accent6">
                        <a:lumMod val="50000"/>
                        <a:alpha val="1000"/>
                      </a:schemeClr>
                    </a:solidFill>
                  </a:tcPr>
                </a:tc>
                <a:extLst>
                  <a:ext uri="{0D108BD9-81ED-4DB2-BD59-A6C34878D82A}">
                    <a16:rowId xmlns:a16="http://schemas.microsoft.com/office/drawing/2014/main" val="2161733166"/>
                  </a:ext>
                </a:extLst>
              </a:tr>
              <a:tr h="144837">
                <a:tc>
                  <a:txBody>
                    <a:bodyPr/>
                    <a:lstStyle/>
                    <a:p>
                      <a:pPr algn="ctr" fontAlgn="b"/>
                      <a:r>
                        <a:rPr lang="ru-RU" sz="800" u="none" strike="noStrike" dirty="0">
                          <a:solidFill>
                            <a:srgbClr val="007F76"/>
                          </a:solidFill>
                          <a:effectLst/>
                          <a:latin typeface="Arial Narrow" panose="020B0606020202030204" pitchFamily="34" charset="0"/>
                        </a:rPr>
                        <a:t>6</a:t>
                      </a:r>
                      <a:endParaRPr lang="en-US" sz="800" b="0" i="0" u="none" strike="noStrike" dirty="0">
                        <a:solidFill>
                          <a:srgbClr val="007F76"/>
                        </a:solidFill>
                        <a:effectLst/>
                        <a:latin typeface="Arial Narrow" panose="020B0606020202030204" pitchFamily="34" charset="0"/>
                      </a:endParaRPr>
                    </a:p>
                  </a:txBody>
                  <a:tcPr marL="9525" marR="9525" marT="0" marB="0" anchor="ctr">
                    <a:solidFill>
                      <a:srgbClr val="007F76">
                        <a:alpha val="20000"/>
                      </a:srgbClr>
                    </a:solidFill>
                  </a:tcPr>
                </a:tc>
                <a:tc>
                  <a:txBody>
                    <a:bodyPr/>
                    <a:lstStyle/>
                    <a:p>
                      <a:pPr algn="ctr" fontAlgn="ctr"/>
                      <a:r>
                        <a:rPr lang="ru-RU" sz="800" b="0" i="0" u="none" strike="noStrike">
                          <a:solidFill>
                            <a:srgbClr val="000000"/>
                          </a:solidFill>
                          <a:effectLst/>
                          <a:latin typeface="Arial Narrow" panose="020B0606020202030204" pitchFamily="34" charset="0"/>
                        </a:rPr>
                        <a:t>2362-0</a:t>
                      </a:r>
                    </a:p>
                  </a:txBody>
                  <a:tcPr marL="9525" marR="9525" marT="9525" marB="0" anchor="ctr">
                    <a:solidFill>
                      <a:srgbClr val="007F76">
                        <a:alpha val="20000"/>
                      </a:srgbClr>
                    </a:solidFill>
                  </a:tcPr>
                </a:tc>
                <a:tc>
                  <a:txBody>
                    <a:bodyPr/>
                    <a:lstStyle/>
                    <a:p>
                      <a:pPr marL="72000" algn="l" fontAlgn="ctr"/>
                      <a:r>
                        <a:rPr lang="ru-RU" sz="800" b="0" i="0" u="none" strike="noStrike" dirty="0" err="1">
                          <a:solidFill>
                            <a:srgbClr val="000000"/>
                          </a:solidFill>
                          <a:effectLst/>
                          <a:latin typeface="Arial Narrow" panose="020B0606020202030204" pitchFamily="34" charset="0"/>
                        </a:rPr>
                        <a:t>Мектепке</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дейінгі</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білім</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берудегі</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тәрбиешілер</a:t>
                      </a:r>
                      <a:endParaRPr lang="ru-RU" sz="800" b="0" i="0" u="none" strike="noStrike" dirty="0">
                        <a:solidFill>
                          <a:srgbClr val="000000"/>
                        </a:solidFill>
                        <a:effectLst/>
                        <a:latin typeface="Arial Narrow" panose="020B0606020202030204" pitchFamily="34" charset="0"/>
                      </a:endParaRPr>
                    </a:p>
                  </a:txBody>
                  <a:tcPr marL="9525" marR="9525" marT="9525" marB="0" anchor="ctr">
                    <a:lnR w="12700" cap="flat" cmpd="sng" algn="ctr">
                      <a:solidFill>
                        <a:schemeClr val="tx1"/>
                      </a:solidFill>
                      <a:prstDash val="solid"/>
                      <a:round/>
                      <a:headEnd type="none" w="med" len="med"/>
                      <a:tailEnd type="none" w="med" len="med"/>
                    </a:lnR>
                    <a:solidFill>
                      <a:srgbClr val="007F76">
                        <a:alpha val="20000"/>
                      </a:srgbClr>
                    </a:solidFill>
                  </a:tcPr>
                </a:tc>
                <a:tc>
                  <a:txBody>
                    <a:bodyPr/>
                    <a:lstStyle/>
                    <a:p>
                      <a:pPr algn="ctr" fontAlgn="ctr"/>
                      <a:r>
                        <a:rPr lang="ru-RU" sz="800" b="0" i="0" u="none" strike="noStrike">
                          <a:solidFill>
                            <a:srgbClr val="000000"/>
                          </a:solidFill>
                          <a:effectLst/>
                          <a:latin typeface="Arial Narrow" panose="020B0606020202030204" pitchFamily="34" charset="0"/>
                        </a:rPr>
                        <a:t>1 385</a:t>
                      </a:r>
                    </a:p>
                  </a:txBody>
                  <a:tcPr marL="9525" marR="9525" marT="9525" marB="0" anchor="ctr">
                    <a:lnL w="12700" cap="flat" cmpd="sng" algn="ctr">
                      <a:solidFill>
                        <a:schemeClr val="tx1"/>
                      </a:solidFill>
                      <a:prstDash val="solid"/>
                      <a:round/>
                      <a:headEnd type="none" w="med" len="med"/>
                      <a:tailEnd type="none" w="med" len="med"/>
                    </a:lnL>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469</a:t>
                      </a:r>
                    </a:p>
                  </a:txBody>
                  <a:tcPr marL="9525" marR="9525" marT="9525" marB="0" anchor="c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287</a:t>
                      </a:r>
                    </a:p>
                  </a:txBody>
                  <a:tcPr marL="9525" marR="9525" marT="9525" marB="0" anchor="c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391</a:t>
                      </a:r>
                    </a:p>
                  </a:txBody>
                  <a:tcPr marL="9525" marR="9525" marT="9525" marB="0" anchor="c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238</a:t>
                      </a:r>
                    </a:p>
                  </a:txBody>
                  <a:tcPr marL="9525" marR="9525" marT="9525" marB="0" anchor="ctr">
                    <a:lnR w="12700" cap="flat" cmpd="sng" algn="ctr">
                      <a:solidFill>
                        <a:schemeClr val="tx1"/>
                      </a:solidFill>
                      <a:prstDash val="solid"/>
                      <a:round/>
                      <a:headEnd type="none" w="med" len="med"/>
                      <a:tailEnd type="none" w="med" len="med"/>
                    </a:ln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1 367</a:t>
                      </a:r>
                    </a:p>
                  </a:txBody>
                  <a:tcPr marL="9525" marR="9525" marT="9525" marB="0" anchor="ctr">
                    <a:lnL w="12700" cap="flat" cmpd="sng" algn="ctr">
                      <a:solidFill>
                        <a:schemeClr val="tx1"/>
                      </a:solidFill>
                      <a:prstDash val="solid"/>
                      <a:round/>
                      <a:headEnd type="none" w="med" len="med"/>
                      <a:tailEnd type="none" w="med" len="med"/>
                    </a:lnL>
                    <a:solidFill>
                      <a:srgbClr val="007F76">
                        <a:alpha val="20000"/>
                      </a:srgbClr>
                    </a:solidFill>
                  </a:tcPr>
                </a:tc>
                <a:tc>
                  <a:txBody>
                    <a:bodyPr/>
                    <a:lstStyle/>
                    <a:p>
                      <a:pPr algn="ctr" fontAlgn="ctr"/>
                      <a:r>
                        <a:rPr lang="ru-RU" sz="800" b="0" i="0" u="none" strike="noStrike">
                          <a:solidFill>
                            <a:srgbClr val="000000"/>
                          </a:solidFill>
                          <a:effectLst/>
                          <a:latin typeface="Arial Narrow" panose="020B0606020202030204" pitchFamily="34" charset="0"/>
                        </a:rPr>
                        <a:t>328</a:t>
                      </a:r>
                    </a:p>
                  </a:txBody>
                  <a:tcPr marL="9525" marR="9525" marT="9525" marB="0" anchor="c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378</a:t>
                      </a:r>
                    </a:p>
                  </a:txBody>
                  <a:tcPr marL="9525" marR="9525" marT="9525" marB="0" anchor="ctr">
                    <a:solidFill>
                      <a:srgbClr val="007F76">
                        <a:alpha val="20000"/>
                      </a:srgbClr>
                    </a:solidFill>
                  </a:tcPr>
                </a:tc>
                <a:tc>
                  <a:txBody>
                    <a:bodyPr/>
                    <a:lstStyle/>
                    <a:p>
                      <a:pPr algn="ctr" fontAlgn="ctr"/>
                      <a:r>
                        <a:rPr lang="ru-RU" sz="800" b="0" i="0" u="none" strike="noStrike">
                          <a:solidFill>
                            <a:srgbClr val="000000"/>
                          </a:solidFill>
                          <a:effectLst/>
                          <a:latin typeface="Arial Narrow" panose="020B0606020202030204" pitchFamily="34" charset="0"/>
                        </a:rPr>
                        <a:t>202</a:t>
                      </a:r>
                    </a:p>
                  </a:txBody>
                  <a:tcPr marL="9525" marR="9525" marT="9525" marB="0" anchor="ctr">
                    <a:solidFill>
                      <a:srgbClr val="007F76">
                        <a:alpha val="20000"/>
                      </a:srgbClr>
                    </a:solidFill>
                  </a:tcPr>
                </a:tc>
                <a:tc>
                  <a:txBody>
                    <a:bodyPr/>
                    <a:lstStyle/>
                    <a:p>
                      <a:pPr algn="ctr" fontAlgn="ctr"/>
                      <a:r>
                        <a:rPr lang="ru-RU" sz="800" b="0" i="0" u="none" strike="noStrike">
                          <a:solidFill>
                            <a:srgbClr val="000000"/>
                          </a:solidFill>
                          <a:effectLst/>
                          <a:latin typeface="Arial Narrow" panose="020B0606020202030204" pitchFamily="34" charset="0"/>
                        </a:rPr>
                        <a:t>459</a:t>
                      </a:r>
                    </a:p>
                  </a:txBody>
                  <a:tcPr marL="9525" marR="9525" marT="9525" marB="0" anchor="ctr">
                    <a:solidFill>
                      <a:srgbClr val="007F76">
                        <a:alpha val="20000"/>
                      </a:srgbClr>
                    </a:solidFill>
                  </a:tcPr>
                </a:tc>
                <a:tc>
                  <a:txBody>
                    <a:bodyPr/>
                    <a:lstStyle/>
                    <a:p>
                      <a:pPr algn="ctr" fontAlgn="ctr"/>
                      <a:r>
                        <a:rPr lang="ru-RU" sz="800" b="0" i="0" u="none" strike="noStrike">
                          <a:solidFill>
                            <a:srgbClr val="000000"/>
                          </a:solidFill>
                          <a:effectLst/>
                          <a:latin typeface="Arial Narrow" panose="020B0606020202030204" pitchFamily="34" charset="0"/>
                        </a:rPr>
                        <a:t>2,2%</a:t>
                      </a:r>
                    </a:p>
                  </a:txBody>
                  <a:tcPr marL="9525" marR="9525" marT="9525" marB="0" anchor="ctr">
                    <a:solidFill>
                      <a:srgbClr val="007F76">
                        <a:alpha val="20000"/>
                      </a:srgbClr>
                    </a:solidFill>
                  </a:tcPr>
                </a:tc>
                <a:extLst>
                  <a:ext uri="{0D108BD9-81ED-4DB2-BD59-A6C34878D82A}">
                    <a16:rowId xmlns:a16="http://schemas.microsoft.com/office/drawing/2014/main" val="1745570149"/>
                  </a:ext>
                </a:extLst>
              </a:tr>
              <a:tr h="144837">
                <a:tc>
                  <a:txBody>
                    <a:bodyPr/>
                    <a:lstStyle/>
                    <a:p>
                      <a:pPr algn="ctr" fontAlgn="b"/>
                      <a:r>
                        <a:rPr lang="ru-RU" sz="800" u="none" strike="noStrike" dirty="0">
                          <a:solidFill>
                            <a:srgbClr val="007F76"/>
                          </a:solidFill>
                          <a:effectLst/>
                          <a:latin typeface="Arial Narrow" panose="020B0606020202030204" pitchFamily="34" charset="0"/>
                        </a:rPr>
                        <a:t>7</a:t>
                      </a:r>
                      <a:endParaRPr lang="en-US" sz="800" b="0" i="0" u="none" strike="noStrike" dirty="0">
                        <a:solidFill>
                          <a:srgbClr val="007F76"/>
                        </a:solidFill>
                        <a:effectLst/>
                        <a:latin typeface="Arial Narrow" panose="020B0606020202030204" pitchFamily="34" charset="0"/>
                      </a:endParaRPr>
                    </a:p>
                  </a:txBody>
                  <a:tcPr marL="9525" marR="9525" marT="0"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9312-2</a:t>
                      </a:r>
                    </a:p>
                  </a:txBody>
                  <a:tcPr marL="9525" marR="9525" marT="9525" marB="0" anchor="ctr">
                    <a:solidFill>
                      <a:schemeClr val="accent6">
                        <a:lumMod val="50000"/>
                        <a:alpha val="1000"/>
                      </a:schemeClr>
                    </a:solidFill>
                  </a:tcPr>
                </a:tc>
                <a:tc>
                  <a:txBody>
                    <a:bodyPr/>
                    <a:lstStyle/>
                    <a:p>
                      <a:pPr marL="72000" algn="l" fontAlgn="ctr"/>
                      <a:r>
                        <a:rPr lang="ru-RU" sz="800" b="0" i="0" u="none" strike="noStrike" dirty="0" err="1">
                          <a:solidFill>
                            <a:srgbClr val="000000"/>
                          </a:solidFill>
                          <a:effectLst/>
                          <a:latin typeface="Arial Narrow" panose="020B0606020202030204" pitchFamily="34" charset="0"/>
                        </a:rPr>
                        <a:t>Ғимараттарды</a:t>
                      </a:r>
                      <a:r>
                        <a:rPr lang="ru-RU" sz="800" b="0" i="0" u="none" strike="noStrike" dirty="0">
                          <a:solidFill>
                            <a:srgbClr val="000000"/>
                          </a:solidFill>
                          <a:effectLst/>
                          <a:latin typeface="Arial Narrow" panose="020B0606020202030204" pitchFamily="34" charset="0"/>
                        </a:rPr>
                        <a:t> салу </a:t>
                      </a:r>
                      <a:r>
                        <a:rPr lang="ru-RU" sz="800" b="0" i="0" u="none" strike="noStrike" dirty="0" err="1">
                          <a:solidFill>
                            <a:srgbClr val="000000"/>
                          </a:solidFill>
                          <a:effectLst/>
                          <a:latin typeface="Arial Narrow" panose="020B0606020202030204" pitchFamily="34" charset="0"/>
                        </a:rPr>
                        <a:t>және</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жөндеу</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жөніндегі</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біліктілігі</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жоқ</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жұмысшылар</a:t>
                      </a:r>
                      <a:endParaRPr lang="ru-RU" sz="800" b="0" i="0" u="none" strike="noStrike" dirty="0">
                        <a:solidFill>
                          <a:srgbClr val="000000"/>
                        </a:solidFill>
                        <a:effectLst/>
                        <a:latin typeface="Arial Narrow" panose="020B0606020202030204" pitchFamily="34" charset="0"/>
                      </a:endParaRPr>
                    </a:p>
                  </a:txBody>
                  <a:tcPr marL="9525" marR="9525" marT="9525" marB="0" anchor="ctr">
                    <a:lnR w="12700" cap="flat" cmpd="sng" algn="ctr">
                      <a:solidFill>
                        <a:schemeClr val="tx1"/>
                      </a:solidFill>
                      <a:prstDash val="solid"/>
                      <a:round/>
                      <a:headEnd type="none" w="med" len="med"/>
                      <a:tailEnd type="none" w="med" len="med"/>
                    </a:ln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760</a:t>
                      </a:r>
                    </a:p>
                  </a:txBody>
                  <a:tcPr marL="9525" marR="9525" marT="9525" marB="0" anchor="ctr">
                    <a:lnL w="12700" cap="flat" cmpd="sng" algn="ctr">
                      <a:solidFill>
                        <a:schemeClr val="tx1"/>
                      </a:solidFill>
                      <a:prstDash val="solid"/>
                      <a:round/>
                      <a:headEnd type="none" w="med" len="med"/>
                      <a:tailEnd type="none" w="med" len="med"/>
                    </a:lnL>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106</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353</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300</a:t>
                      </a:r>
                    </a:p>
                  </a:txBody>
                  <a:tcPr marL="9525" marR="9525" marT="9525" marB="0" anchor="ctr">
                    <a:lnR w="12700" cap="flat" cmpd="sng" algn="ctr">
                      <a:solidFill>
                        <a:schemeClr val="tx1"/>
                      </a:solidFill>
                      <a:prstDash val="solid"/>
                      <a:round/>
                      <a:headEnd type="none" w="med" len="med"/>
                      <a:tailEnd type="none" w="med" len="med"/>
                    </a:ln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1 069</a:t>
                      </a:r>
                    </a:p>
                  </a:txBody>
                  <a:tcPr marL="9525" marR="9525" marT="9525" marB="0" anchor="ctr">
                    <a:lnL w="12700" cap="flat" cmpd="sng" algn="ctr">
                      <a:solidFill>
                        <a:schemeClr val="tx1"/>
                      </a:solidFill>
                      <a:prstDash val="solid"/>
                      <a:round/>
                      <a:headEnd type="none" w="med" len="med"/>
                      <a:tailEnd type="none" w="med" len="med"/>
                    </a:lnL>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48</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257</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298</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466</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1,8%</a:t>
                      </a:r>
                    </a:p>
                  </a:txBody>
                  <a:tcPr marL="9525" marR="9525" marT="9525" marB="0" anchor="ctr">
                    <a:solidFill>
                      <a:schemeClr val="accent6">
                        <a:lumMod val="50000"/>
                        <a:alpha val="1000"/>
                      </a:schemeClr>
                    </a:solidFill>
                  </a:tcPr>
                </a:tc>
                <a:extLst>
                  <a:ext uri="{0D108BD9-81ED-4DB2-BD59-A6C34878D82A}">
                    <a16:rowId xmlns:a16="http://schemas.microsoft.com/office/drawing/2014/main" val="4097615506"/>
                  </a:ext>
                </a:extLst>
              </a:tr>
              <a:tr h="144837">
                <a:tc>
                  <a:txBody>
                    <a:bodyPr/>
                    <a:lstStyle/>
                    <a:p>
                      <a:pPr algn="ctr" fontAlgn="b"/>
                      <a:r>
                        <a:rPr lang="ru-RU" sz="800" u="none" strike="noStrike" dirty="0">
                          <a:solidFill>
                            <a:srgbClr val="007F76"/>
                          </a:solidFill>
                          <a:effectLst/>
                          <a:latin typeface="Arial Narrow" panose="020B0606020202030204" pitchFamily="34" charset="0"/>
                        </a:rPr>
                        <a:t>8</a:t>
                      </a:r>
                      <a:endParaRPr lang="en-US" sz="800" b="0" i="0" u="none" strike="noStrike" dirty="0">
                        <a:solidFill>
                          <a:srgbClr val="007F76"/>
                        </a:solidFill>
                        <a:effectLst/>
                        <a:latin typeface="Arial Narrow" panose="020B0606020202030204" pitchFamily="34" charset="0"/>
                      </a:endParaRPr>
                    </a:p>
                  </a:txBody>
                  <a:tcPr marL="9525" marR="9525" marT="0" marB="0" anchor="ctr">
                    <a:solidFill>
                      <a:srgbClr val="007F76">
                        <a:alpha val="20000"/>
                      </a:srgbClr>
                    </a:solidFill>
                  </a:tcPr>
                </a:tc>
                <a:tc>
                  <a:txBody>
                    <a:bodyPr/>
                    <a:lstStyle/>
                    <a:p>
                      <a:pPr algn="ctr" fontAlgn="ctr"/>
                      <a:r>
                        <a:rPr lang="ru-RU" sz="800" b="0" i="0" u="none" strike="noStrike">
                          <a:solidFill>
                            <a:srgbClr val="000000"/>
                          </a:solidFill>
                          <a:effectLst/>
                          <a:latin typeface="Arial Narrow" panose="020B0606020202030204" pitchFamily="34" charset="0"/>
                        </a:rPr>
                        <a:t>3221-0</a:t>
                      </a:r>
                    </a:p>
                  </a:txBody>
                  <a:tcPr marL="9525" marR="9525" marT="9525" marB="0" anchor="ctr">
                    <a:solidFill>
                      <a:srgbClr val="007F76">
                        <a:alpha val="20000"/>
                      </a:srgbClr>
                    </a:solidFill>
                  </a:tcPr>
                </a:tc>
                <a:tc>
                  <a:txBody>
                    <a:bodyPr/>
                    <a:lstStyle/>
                    <a:p>
                      <a:pPr marL="72000" algn="l" fontAlgn="ctr"/>
                      <a:r>
                        <a:rPr lang="ru-RU" sz="800" b="0" i="0" u="none" strike="noStrike" dirty="0" err="1">
                          <a:solidFill>
                            <a:srgbClr val="000000"/>
                          </a:solidFill>
                          <a:effectLst/>
                          <a:latin typeface="Arial Narrow" panose="020B0606020202030204" pitchFamily="34" charset="0"/>
                        </a:rPr>
                        <a:t>Күтім</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жөніндегі</a:t>
                      </a:r>
                      <a:r>
                        <a:rPr lang="ru-RU" sz="800" b="0" i="0" u="none" strike="noStrike" dirty="0">
                          <a:solidFill>
                            <a:srgbClr val="000000"/>
                          </a:solidFill>
                          <a:effectLst/>
                          <a:latin typeface="Arial Narrow" panose="020B0606020202030204" pitchFamily="34" charset="0"/>
                        </a:rPr>
                        <a:t> орта </a:t>
                      </a:r>
                      <a:r>
                        <a:rPr lang="ru-RU" sz="800" b="0" i="0" u="none" strike="noStrike" dirty="0" err="1">
                          <a:solidFill>
                            <a:srgbClr val="000000"/>
                          </a:solidFill>
                          <a:effectLst/>
                          <a:latin typeface="Arial Narrow" panose="020B0606020202030204" pitchFamily="34" charset="0"/>
                        </a:rPr>
                        <a:t>медициналық</a:t>
                      </a:r>
                      <a:r>
                        <a:rPr lang="ru-RU" sz="800" b="0" i="0" u="none" strike="noStrike" dirty="0">
                          <a:solidFill>
                            <a:srgbClr val="000000"/>
                          </a:solidFill>
                          <a:effectLst/>
                          <a:latin typeface="Arial Narrow" panose="020B0606020202030204" pitchFamily="34" charset="0"/>
                        </a:rPr>
                        <a:t> персонал</a:t>
                      </a:r>
                    </a:p>
                  </a:txBody>
                  <a:tcPr marL="9525" marR="9525" marT="9525" marB="0" anchor="ctr">
                    <a:lnR w="12700" cap="flat" cmpd="sng" algn="ctr">
                      <a:solidFill>
                        <a:schemeClr val="tx1"/>
                      </a:solidFill>
                      <a:prstDash val="solid"/>
                      <a:round/>
                      <a:headEnd type="none" w="med" len="med"/>
                      <a:tailEnd type="none" w="med" len="med"/>
                    </a:lnR>
                    <a:solidFill>
                      <a:srgbClr val="007F76">
                        <a:alpha val="20000"/>
                      </a:srgbClr>
                    </a:solidFill>
                  </a:tcPr>
                </a:tc>
                <a:tc>
                  <a:txBody>
                    <a:bodyPr/>
                    <a:lstStyle/>
                    <a:p>
                      <a:pPr algn="ctr" fontAlgn="ctr"/>
                      <a:r>
                        <a:rPr lang="ru-RU" sz="800" b="0" i="0" u="none" strike="noStrike">
                          <a:solidFill>
                            <a:srgbClr val="000000"/>
                          </a:solidFill>
                          <a:effectLst/>
                          <a:latin typeface="Arial Narrow" panose="020B0606020202030204" pitchFamily="34" charset="0"/>
                        </a:rPr>
                        <a:t>1 253</a:t>
                      </a:r>
                    </a:p>
                  </a:txBody>
                  <a:tcPr marL="9525" marR="9525" marT="9525" marB="0" anchor="ctr">
                    <a:lnL w="12700" cap="flat" cmpd="sng" algn="ctr">
                      <a:solidFill>
                        <a:schemeClr val="tx1"/>
                      </a:solidFill>
                      <a:prstDash val="solid"/>
                      <a:round/>
                      <a:headEnd type="none" w="med" len="med"/>
                      <a:tailEnd type="none" w="med" len="med"/>
                    </a:lnL>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410</a:t>
                      </a:r>
                    </a:p>
                  </a:txBody>
                  <a:tcPr marL="9525" marR="9525" marT="9525" marB="0" anchor="c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261</a:t>
                      </a:r>
                    </a:p>
                  </a:txBody>
                  <a:tcPr marL="9525" marR="9525" marT="9525" marB="0" anchor="c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357</a:t>
                      </a:r>
                    </a:p>
                  </a:txBody>
                  <a:tcPr marL="9525" marR="9525" marT="9525" marB="0" anchor="c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225</a:t>
                      </a:r>
                    </a:p>
                  </a:txBody>
                  <a:tcPr marL="9525" marR="9525" marT="9525" marB="0" anchor="ctr">
                    <a:lnR w="12700" cap="flat" cmpd="sng" algn="ctr">
                      <a:solidFill>
                        <a:schemeClr val="tx1"/>
                      </a:solidFill>
                      <a:prstDash val="solid"/>
                      <a:round/>
                      <a:headEnd type="none" w="med" len="med"/>
                      <a:tailEnd type="none" w="med" len="med"/>
                    </a:ln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949</a:t>
                      </a:r>
                    </a:p>
                  </a:txBody>
                  <a:tcPr marL="9525" marR="9525" marT="9525" marB="0" anchor="ctr">
                    <a:lnL w="12700" cap="flat" cmpd="sng" algn="ctr">
                      <a:solidFill>
                        <a:schemeClr val="tx1"/>
                      </a:solidFill>
                      <a:prstDash val="solid"/>
                      <a:round/>
                      <a:headEnd type="none" w="med" len="med"/>
                      <a:tailEnd type="none" w="med" len="med"/>
                    </a:lnL>
                    <a:solidFill>
                      <a:srgbClr val="007F76">
                        <a:alpha val="20000"/>
                      </a:srgbClr>
                    </a:solidFill>
                  </a:tcPr>
                </a:tc>
                <a:tc>
                  <a:txBody>
                    <a:bodyPr/>
                    <a:lstStyle/>
                    <a:p>
                      <a:pPr algn="ctr" fontAlgn="ctr"/>
                      <a:r>
                        <a:rPr lang="ru-RU" sz="800" b="0" i="0" u="none" strike="noStrike">
                          <a:solidFill>
                            <a:srgbClr val="000000"/>
                          </a:solidFill>
                          <a:effectLst/>
                          <a:latin typeface="Arial Narrow" panose="020B0606020202030204" pitchFamily="34" charset="0"/>
                        </a:rPr>
                        <a:t>212</a:t>
                      </a:r>
                    </a:p>
                  </a:txBody>
                  <a:tcPr marL="9525" marR="9525" marT="9525" marB="0" anchor="c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224</a:t>
                      </a:r>
                    </a:p>
                  </a:txBody>
                  <a:tcPr marL="9525" marR="9525" marT="9525" marB="0" anchor="ctr">
                    <a:solidFill>
                      <a:srgbClr val="007F76">
                        <a:alpha val="20000"/>
                      </a:srgbClr>
                    </a:solidFill>
                  </a:tcPr>
                </a:tc>
                <a:tc>
                  <a:txBody>
                    <a:bodyPr/>
                    <a:lstStyle/>
                    <a:p>
                      <a:pPr algn="ctr" fontAlgn="ctr"/>
                      <a:r>
                        <a:rPr lang="ru-RU" sz="800" b="0" i="0" u="none" strike="noStrike">
                          <a:solidFill>
                            <a:srgbClr val="000000"/>
                          </a:solidFill>
                          <a:effectLst/>
                          <a:latin typeface="Arial Narrow" panose="020B0606020202030204" pitchFamily="34" charset="0"/>
                        </a:rPr>
                        <a:t>191</a:t>
                      </a:r>
                    </a:p>
                  </a:txBody>
                  <a:tcPr marL="9525" marR="9525" marT="9525" marB="0" anchor="ctr">
                    <a:solidFill>
                      <a:srgbClr val="007F76">
                        <a:alpha val="20000"/>
                      </a:srgbClr>
                    </a:solidFill>
                  </a:tcPr>
                </a:tc>
                <a:tc>
                  <a:txBody>
                    <a:bodyPr/>
                    <a:lstStyle/>
                    <a:p>
                      <a:pPr algn="ctr" fontAlgn="ctr"/>
                      <a:r>
                        <a:rPr lang="ru-RU" sz="800" b="0" i="0" u="none" strike="noStrike">
                          <a:solidFill>
                            <a:srgbClr val="000000"/>
                          </a:solidFill>
                          <a:effectLst/>
                          <a:latin typeface="Arial Narrow" panose="020B0606020202030204" pitchFamily="34" charset="0"/>
                        </a:rPr>
                        <a:t>322</a:t>
                      </a:r>
                    </a:p>
                  </a:txBody>
                  <a:tcPr marL="9525" marR="9525" marT="9525" marB="0" anchor="ctr">
                    <a:solidFill>
                      <a:srgbClr val="007F76">
                        <a:alpha val="20000"/>
                      </a:srgbClr>
                    </a:solidFill>
                  </a:tcPr>
                </a:tc>
                <a:tc>
                  <a:txBody>
                    <a:bodyPr/>
                    <a:lstStyle/>
                    <a:p>
                      <a:pPr algn="ctr" fontAlgn="ctr"/>
                      <a:r>
                        <a:rPr lang="ru-RU" sz="800" b="0" i="0" u="none" strike="noStrike">
                          <a:solidFill>
                            <a:srgbClr val="000000"/>
                          </a:solidFill>
                          <a:effectLst/>
                          <a:latin typeface="Arial Narrow" panose="020B0606020202030204" pitchFamily="34" charset="0"/>
                        </a:rPr>
                        <a:t>1,6%</a:t>
                      </a:r>
                    </a:p>
                  </a:txBody>
                  <a:tcPr marL="9525" marR="9525" marT="9525" marB="0" anchor="ctr">
                    <a:solidFill>
                      <a:srgbClr val="007F76">
                        <a:alpha val="20000"/>
                      </a:srgbClr>
                    </a:solidFill>
                  </a:tcPr>
                </a:tc>
                <a:extLst>
                  <a:ext uri="{0D108BD9-81ED-4DB2-BD59-A6C34878D82A}">
                    <a16:rowId xmlns:a16="http://schemas.microsoft.com/office/drawing/2014/main" val="2737083061"/>
                  </a:ext>
                </a:extLst>
              </a:tr>
              <a:tr h="144837">
                <a:tc>
                  <a:txBody>
                    <a:bodyPr/>
                    <a:lstStyle/>
                    <a:p>
                      <a:pPr algn="ctr" fontAlgn="b"/>
                      <a:r>
                        <a:rPr lang="ru-RU" sz="800" u="none" strike="noStrike" dirty="0">
                          <a:solidFill>
                            <a:srgbClr val="007F76"/>
                          </a:solidFill>
                          <a:effectLst/>
                          <a:latin typeface="Arial Narrow" panose="020B0606020202030204" pitchFamily="34" charset="0"/>
                        </a:rPr>
                        <a:t>9</a:t>
                      </a:r>
                      <a:endParaRPr lang="en-US" sz="800" b="0" i="0" u="none" strike="noStrike" dirty="0">
                        <a:solidFill>
                          <a:srgbClr val="007F76"/>
                        </a:solidFill>
                        <a:effectLst/>
                        <a:latin typeface="Arial Narrow" panose="020B0606020202030204" pitchFamily="34" charset="0"/>
                      </a:endParaRPr>
                    </a:p>
                  </a:txBody>
                  <a:tcPr marL="9525" marR="9525" marT="0"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9211-1</a:t>
                      </a:r>
                    </a:p>
                  </a:txBody>
                  <a:tcPr marL="9525" marR="9525" marT="9525" marB="0" anchor="ctr">
                    <a:solidFill>
                      <a:schemeClr val="accent6">
                        <a:lumMod val="50000"/>
                        <a:alpha val="1000"/>
                      </a:schemeClr>
                    </a:solidFill>
                  </a:tcPr>
                </a:tc>
                <a:tc>
                  <a:txBody>
                    <a:bodyPr/>
                    <a:lstStyle/>
                    <a:p>
                      <a:pPr marL="72000" algn="l" fontAlgn="ctr"/>
                      <a:r>
                        <a:rPr lang="ru-RU" sz="800" b="0" i="0" u="none" strike="noStrike" dirty="0" err="1">
                          <a:solidFill>
                            <a:srgbClr val="000000"/>
                          </a:solidFill>
                          <a:effectLst/>
                          <a:latin typeface="Arial Narrow" panose="020B0606020202030204" pitchFamily="34" charset="0"/>
                        </a:rPr>
                        <a:t>Өсімдік</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шаруашылығындағы</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біліктілігі</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жоқ</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жұмысшылар</a:t>
                      </a:r>
                      <a:endParaRPr lang="ru-RU" sz="800" b="0" i="0" u="none" strike="noStrike" dirty="0">
                        <a:solidFill>
                          <a:srgbClr val="000000"/>
                        </a:solidFill>
                        <a:effectLst/>
                        <a:latin typeface="Arial Narrow" panose="020B0606020202030204" pitchFamily="34" charset="0"/>
                      </a:endParaRPr>
                    </a:p>
                  </a:txBody>
                  <a:tcPr marL="9525" marR="9525" marT="9525" marB="0" anchor="ctr">
                    <a:lnR w="12700" cap="flat" cmpd="sng" algn="ctr">
                      <a:solidFill>
                        <a:schemeClr val="tx1"/>
                      </a:solidFill>
                      <a:prstDash val="solid"/>
                      <a:round/>
                      <a:headEnd type="none" w="med" len="med"/>
                      <a:tailEnd type="none" w="med" len="med"/>
                    </a:ln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888</a:t>
                      </a:r>
                    </a:p>
                  </a:txBody>
                  <a:tcPr marL="9525" marR="9525" marT="9525" marB="0" anchor="ctr">
                    <a:lnL w="12700" cap="flat" cmpd="sng" algn="ctr">
                      <a:solidFill>
                        <a:schemeClr val="tx1"/>
                      </a:solidFill>
                      <a:prstDash val="solid"/>
                      <a:round/>
                      <a:headEnd type="none" w="med" len="med"/>
                      <a:tailEnd type="none" w="med" len="med"/>
                    </a:lnL>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140</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192</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305</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251</a:t>
                      </a:r>
                    </a:p>
                  </a:txBody>
                  <a:tcPr marL="9525" marR="9525" marT="9525" marB="0" anchor="ctr">
                    <a:lnR w="12700" cap="flat" cmpd="sng" algn="ctr">
                      <a:solidFill>
                        <a:schemeClr val="tx1"/>
                      </a:solidFill>
                      <a:prstDash val="solid"/>
                      <a:round/>
                      <a:headEnd type="none" w="med" len="med"/>
                      <a:tailEnd type="none" w="med" len="med"/>
                    </a:ln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848</a:t>
                      </a:r>
                    </a:p>
                  </a:txBody>
                  <a:tcPr marL="9525" marR="9525" marT="9525" marB="0" anchor="ctr">
                    <a:lnL w="12700" cap="flat" cmpd="sng" algn="ctr">
                      <a:solidFill>
                        <a:schemeClr val="tx1"/>
                      </a:solidFill>
                      <a:prstDash val="solid"/>
                      <a:round/>
                      <a:headEnd type="none" w="med" len="med"/>
                      <a:tailEnd type="none" w="med" len="med"/>
                    </a:lnL>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147</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268</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189</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244</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1,4%</a:t>
                      </a:r>
                    </a:p>
                  </a:txBody>
                  <a:tcPr marL="9525" marR="9525" marT="9525" marB="0" anchor="ctr">
                    <a:solidFill>
                      <a:schemeClr val="accent6">
                        <a:lumMod val="50000"/>
                        <a:alpha val="1000"/>
                      </a:schemeClr>
                    </a:solidFill>
                  </a:tcPr>
                </a:tc>
                <a:extLst>
                  <a:ext uri="{0D108BD9-81ED-4DB2-BD59-A6C34878D82A}">
                    <a16:rowId xmlns:a16="http://schemas.microsoft.com/office/drawing/2014/main" val="1465641651"/>
                  </a:ext>
                </a:extLst>
              </a:tr>
              <a:tr h="144837">
                <a:tc>
                  <a:txBody>
                    <a:bodyPr/>
                    <a:lstStyle/>
                    <a:p>
                      <a:pPr algn="ctr" fontAlgn="b"/>
                      <a:r>
                        <a:rPr lang="ru-RU" sz="800" b="0" i="0" u="none" strike="noStrike" dirty="0">
                          <a:solidFill>
                            <a:srgbClr val="007F76"/>
                          </a:solidFill>
                          <a:effectLst/>
                          <a:latin typeface="Arial Narrow" panose="020B0606020202030204" pitchFamily="34" charset="0"/>
                        </a:rPr>
                        <a:t>10</a:t>
                      </a:r>
                      <a:endParaRPr lang="en-US" sz="800" b="0" i="0" u="none" strike="noStrike" dirty="0">
                        <a:solidFill>
                          <a:srgbClr val="007F76"/>
                        </a:solidFill>
                        <a:effectLst/>
                        <a:latin typeface="Arial Narrow" panose="020B0606020202030204" pitchFamily="34" charset="0"/>
                      </a:endParaRPr>
                    </a:p>
                  </a:txBody>
                  <a:tcPr marL="9525" marR="9525" marT="0" marB="0" anchor="ctr">
                    <a:solidFill>
                      <a:srgbClr val="007F76">
                        <a:alpha val="20000"/>
                      </a:srgbClr>
                    </a:solidFill>
                  </a:tcPr>
                </a:tc>
                <a:tc>
                  <a:txBody>
                    <a:bodyPr/>
                    <a:lstStyle/>
                    <a:p>
                      <a:pPr algn="ctr" fontAlgn="ctr"/>
                      <a:r>
                        <a:rPr lang="ru-RU" sz="800" b="0" i="0" u="none" strike="noStrike">
                          <a:solidFill>
                            <a:srgbClr val="000000"/>
                          </a:solidFill>
                          <a:effectLst/>
                          <a:latin typeface="Arial Narrow" panose="020B0606020202030204" pitchFamily="34" charset="0"/>
                        </a:rPr>
                        <a:t>9622-1</a:t>
                      </a:r>
                    </a:p>
                  </a:txBody>
                  <a:tcPr marL="9525" marR="9525" marT="9525" marB="0" anchor="ctr">
                    <a:solidFill>
                      <a:srgbClr val="007F76">
                        <a:alpha val="20000"/>
                      </a:srgbClr>
                    </a:solidFill>
                  </a:tcPr>
                </a:tc>
                <a:tc>
                  <a:txBody>
                    <a:bodyPr/>
                    <a:lstStyle/>
                    <a:p>
                      <a:pPr marL="72000" algn="l" fontAlgn="ctr"/>
                      <a:r>
                        <a:rPr lang="ru-RU" sz="800" b="0" i="0" u="none" strike="noStrike" dirty="0" err="1">
                          <a:solidFill>
                            <a:srgbClr val="000000"/>
                          </a:solidFill>
                          <a:effectLst/>
                          <a:latin typeface="Arial Narrow" panose="020B0606020202030204" pitchFamily="34" charset="0"/>
                        </a:rPr>
                        <a:t>Ғимараттарды</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қараушылар</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және</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күзетшілер</a:t>
                      </a:r>
                      <a:endParaRPr lang="ru-RU" sz="800" b="0" i="0" u="none" strike="noStrike" dirty="0">
                        <a:solidFill>
                          <a:srgbClr val="000000"/>
                        </a:solidFill>
                        <a:effectLst/>
                        <a:latin typeface="Arial Narrow" panose="020B0606020202030204" pitchFamily="34" charset="0"/>
                      </a:endParaRPr>
                    </a:p>
                  </a:txBody>
                  <a:tcPr marL="9525" marR="9525" marT="9525" marB="0" anchor="ctr">
                    <a:lnR w="12700" cap="flat" cmpd="sng" algn="ctr">
                      <a:solidFill>
                        <a:schemeClr val="tx1"/>
                      </a:solidFill>
                      <a:prstDash val="solid"/>
                      <a:round/>
                      <a:headEnd type="none" w="med" len="med"/>
                      <a:tailEnd type="none" w="med" len="med"/>
                    </a:lnR>
                    <a:solidFill>
                      <a:srgbClr val="007F76">
                        <a:alpha val="20000"/>
                      </a:srgbClr>
                    </a:solidFill>
                  </a:tcPr>
                </a:tc>
                <a:tc>
                  <a:txBody>
                    <a:bodyPr/>
                    <a:lstStyle/>
                    <a:p>
                      <a:pPr algn="ctr" fontAlgn="ctr"/>
                      <a:r>
                        <a:rPr lang="ru-RU" sz="800" b="0" i="0" u="none" strike="noStrike">
                          <a:solidFill>
                            <a:srgbClr val="000000"/>
                          </a:solidFill>
                          <a:effectLst/>
                          <a:latin typeface="Arial Narrow" panose="020B0606020202030204" pitchFamily="34" charset="0"/>
                        </a:rPr>
                        <a:t>827</a:t>
                      </a:r>
                    </a:p>
                  </a:txBody>
                  <a:tcPr marL="9525" marR="9525" marT="9525" marB="0" anchor="ctr">
                    <a:lnL w="12700" cap="flat" cmpd="sng" algn="ctr">
                      <a:solidFill>
                        <a:schemeClr val="tx1"/>
                      </a:solidFill>
                      <a:prstDash val="solid"/>
                      <a:round/>
                      <a:headEnd type="none" w="med" len="med"/>
                      <a:tailEnd type="none" w="med" len="med"/>
                    </a:lnL>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263</a:t>
                      </a:r>
                    </a:p>
                  </a:txBody>
                  <a:tcPr marL="9525" marR="9525" marT="9525" marB="0" anchor="c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236</a:t>
                      </a:r>
                    </a:p>
                  </a:txBody>
                  <a:tcPr marL="9525" marR="9525" marT="9525" marB="0" anchor="c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173</a:t>
                      </a:r>
                    </a:p>
                  </a:txBody>
                  <a:tcPr marL="9525" marR="9525" marT="9525" marB="0" anchor="c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155</a:t>
                      </a:r>
                    </a:p>
                  </a:txBody>
                  <a:tcPr marL="9525" marR="9525" marT="9525" marB="0" anchor="ctr">
                    <a:lnR w="12700" cap="flat" cmpd="sng" algn="ctr">
                      <a:solidFill>
                        <a:schemeClr val="tx1"/>
                      </a:solidFill>
                      <a:prstDash val="solid"/>
                      <a:round/>
                      <a:headEnd type="none" w="med" len="med"/>
                      <a:tailEnd type="none" w="med" len="med"/>
                    </a:ln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781</a:t>
                      </a:r>
                    </a:p>
                  </a:txBody>
                  <a:tcPr marL="9525" marR="9525" marT="9525" marB="0" anchor="ctr">
                    <a:lnL w="12700" cap="flat" cmpd="sng" algn="ctr">
                      <a:solidFill>
                        <a:schemeClr val="tx1"/>
                      </a:solidFill>
                      <a:prstDash val="solid"/>
                      <a:round/>
                      <a:headEnd type="none" w="med" len="med"/>
                      <a:tailEnd type="none" w="med" len="med"/>
                    </a:lnL>
                    <a:solidFill>
                      <a:srgbClr val="007F76">
                        <a:alpha val="20000"/>
                      </a:srgbClr>
                    </a:solidFill>
                  </a:tcPr>
                </a:tc>
                <a:tc>
                  <a:txBody>
                    <a:bodyPr/>
                    <a:lstStyle/>
                    <a:p>
                      <a:pPr algn="ctr" fontAlgn="ctr"/>
                      <a:r>
                        <a:rPr lang="ru-RU" sz="800" b="0" i="0" u="none" strike="noStrike">
                          <a:solidFill>
                            <a:srgbClr val="000000"/>
                          </a:solidFill>
                          <a:effectLst/>
                          <a:latin typeface="Arial Narrow" panose="020B0606020202030204" pitchFamily="34" charset="0"/>
                        </a:rPr>
                        <a:t>268</a:t>
                      </a:r>
                    </a:p>
                  </a:txBody>
                  <a:tcPr marL="9525" marR="9525" marT="9525" marB="0" anchor="c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202</a:t>
                      </a:r>
                    </a:p>
                  </a:txBody>
                  <a:tcPr marL="9525" marR="9525" marT="9525" marB="0" anchor="ctr">
                    <a:solidFill>
                      <a:srgbClr val="007F76">
                        <a:alpha val="20000"/>
                      </a:srgbClr>
                    </a:solidFill>
                  </a:tcPr>
                </a:tc>
                <a:tc>
                  <a:txBody>
                    <a:bodyPr/>
                    <a:lstStyle/>
                    <a:p>
                      <a:pPr algn="ctr" fontAlgn="ctr"/>
                      <a:r>
                        <a:rPr lang="ru-RU" sz="800" b="0" i="0" u="none" strike="noStrike">
                          <a:solidFill>
                            <a:srgbClr val="000000"/>
                          </a:solidFill>
                          <a:effectLst/>
                          <a:latin typeface="Arial Narrow" panose="020B0606020202030204" pitchFamily="34" charset="0"/>
                        </a:rPr>
                        <a:t>168</a:t>
                      </a:r>
                    </a:p>
                  </a:txBody>
                  <a:tcPr marL="9525" marR="9525" marT="9525" marB="0" anchor="ctr">
                    <a:solidFill>
                      <a:srgbClr val="007F76">
                        <a:alpha val="20000"/>
                      </a:srgbClr>
                    </a:solidFill>
                  </a:tcPr>
                </a:tc>
                <a:tc>
                  <a:txBody>
                    <a:bodyPr/>
                    <a:lstStyle/>
                    <a:p>
                      <a:pPr algn="ctr" fontAlgn="ctr"/>
                      <a:r>
                        <a:rPr lang="ru-RU" sz="800" b="0" i="0" u="none" strike="noStrike">
                          <a:solidFill>
                            <a:srgbClr val="000000"/>
                          </a:solidFill>
                          <a:effectLst/>
                          <a:latin typeface="Arial Narrow" panose="020B0606020202030204" pitchFamily="34" charset="0"/>
                        </a:rPr>
                        <a:t>143</a:t>
                      </a:r>
                    </a:p>
                  </a:txBody>
                  <a:tcPr marL="9525" marR="9525" marT="9525" marB="0" anchor="ctr">
                    <a:solidFill>
                      <a:srgbClr val="007F76">
                        <a:alpha val="20000"/>
                      </a:srgbClr>
                    </a:solidFill>
                  </a:tcPr>
                </a:tc>
                <a:tc>
                  <a:txBody>
                    <a:bodyPr/>
                    <a:lstStyle/>
                    <a:p>
                      <a:pPr algn="ctr" fontAlgn="ctr"/>
                      <a:r>
                        <a:rPr lang="ru-RU" sz="800" b="0" i="0" u="none" strike="noStrike">
                          <a:solidFill>
                            <a:srgbClr val="000000"/>
                          </a:solidFill>
                          <a:effectLst/>
                          <a:latin typeface="Arial Narrow" panose="020B0606020202030204" pitchFamily="34" charset="0"/>
                        </a:rPr>
                        <a:t>1,3%</a:t>
                      </a:r>
                    </a:p>
                  </a:txBody>
                  <a:tcPr marL="9525" marR="9525" marT="9525" marB="0" anchor="ctr">
                    <a:solidFill>
                      <a:srgbClr val="007F76">
                        <a:alpha val="20000"/>
                      </a:srgbClr>
                    </a:solidFill>
                  </a:tcPr>
                </a:tc>
                <a:extLst>
                  <a:ext uri="{0D108BD9-81ED-4DB2-BD59-A6C34878D82A}">
                    <a16:rowId xmlns:a16="http://schemas.microsoft.com/office/drawing/2014/main" val="1743389312"/>
                  </a:ext>
                </a:extLst>
              </a:tr>
              <a:tr h="144837">
                <a:tc gridSpan="3">
                  <a:txBody>
                    <a:bodyPr/>
                    <a:lstStyle/>
                    <a:p>
                      <a:pPr algn="ctr" fontAlgn="b"/>
                      <a:r>
                        <a:rPr lang="ru-RU" sz="800" b="1" u="none" strike="noStrike" dirty="0">
                          <a:solidFill>
                            <a:srgbClr val="007F76"/>
                          </a:solidFill>
                          <a:effectLst/>
                          <a:latin typeface="Arial Narrow" panose="020B0606020202030204" pitchFamily="34" charset="0"/>
                        </a:rPr>
                        <a:t>ТОП-10 БОЙЫНША ЖИЫНЫ</a:t>
                      </a:r>
                      <a:endParaRPr lang="ru-RU" sz="800" b="1" i="0" u="none" strike="noStrike" cap="none" dirty="0">
                        <a:solidFill>
                          <a:srgbClr val="007F76"/>
                        </a:solidFill>
                        <a:effectLst/>
                        <a:latin typeface="Arial Narrow" panose="020B0606020202030204" pitchFamily="34" charset="0"/>
                        <a:ea typeface="+mn-ea"/>
                        <a:cs typeface="+mn-cs"/>
                        <a:sym typeface="Arial"/>
                      </a:endParaRPr>
                    </a:p>
                  </a:txBody>
                  <a:tcPr marL="9525" marR="9525" marT="0" marB="0" anchor="ctr">
                    <a:lnR w="12700" cap="flat" cmpd="sng" algn="ctr">
                      <a:solidFill>
                        <a:schemeClr val="tx1"/>
                      </a:solidFill>
                      <a:prstDash val="solid"/>
                      <a:round/>
                      <a:headEnd type="none" w="med" len="med"/>
                      <a:tailEnd type="none" w="med" len="med"/>
                    </a:lnR>
                    <a:lnB w="12700" cap="flat" cmpd="sng" algn="ctr">
                      <a:solidFill>
                        <a:schemeClr val="tx1"/>
                      </a:solidFill>
                      <a:prstDash val="solid"/>
                      <a:round/>
                      <a:headEnd type="none" w="med" len="med"/>
                      <a:tailEnd type="none" w="med" len="med"/>
                    </a:lnB>
                    <a:noFill/>
                  </a:tcPr>
                </a:tc>
                <a:tc hMerge="1">
                  <a:txBody>
                    <a:bodyPr/>
                    <a:lstStyle/>
                    <a:p>
                      <a:pPr algn="ctr" fontAlgn="b"/>
                      <a:r>
                        <a:rPr lang="ru-KZ" sz="800" b="0" i="0" u="none" strike="noStrike" cap="none" dirty="0">
                          <a:solidFill>
                            <a:srgbClr val="007F76"/>
                          </a:solidFill>
                          <a:effectLst/>
                          <a:latin typeface="Arial Narrow" panose="020B0606020202030204" pitchFamily="34" charset="0"/>
                          <a:ea typeface="+mn-ea"/>
                          <a:cs typeface="+mn-cs"/>
                          <a:sym typeface="Arial"/>
                        </a:rPr>
                        <a:t>9112-9</a:t>
                      </a:r>
                    </a:p>
                  </a:txBody>
                  <a:tcPr marL="9525" marR="9525" marT="0" marB="0" anchor="ctr">
                    <a:lnB w="12700" cap="flat" cmpd="sng" algn="ctr">
                      <a:solidFill>
                        <a:schemeClr val="tx1"/>
                      </a:solidFill>
                      <a:prstDash val="solid"/>
                      <a:round/>
                      <a:headEnd type="none" w="med" len="med"/>
                      <a:tailEnd type="none" w="med" len="med"/>
                    </a:lnB>
                    <a:noFill/>
                  </a:tcPr>
                </a:tc>
                <a:tc hMerge="1">
                  <a:txBody>
                    <a:bodyPr/>
                    <a:lstStyle/>
                    <a:p>
                      <a:pPr marL="72000" algn="l" fontAlgn="ctr"/>
                      <a:r>
                        <a:rPr lang="ru-RU" sz="800" b="0" i="0" u="none" strike="noStrike" cap="none" dirty="0">
                          <a:solidFill>
                            <a:srgbClr val="007F76"/>
                          </a:solidFill>
                          <a:effectLst/>
                          <a:latin typeface="Arial Narrow" panose="020B0606020202030204" pitchFamily="34" charset="0"/>
                          <a:ea typeface="+mn-ea"/>
                          <a:cs typeface="+mn-cs"/>
                          <a:sym typeface="Arial"/>
                        </a:rPr>
                        <a:t>Иные уборщики и прислуга в отелях и аналогичных учреждениях</a:t>
                      </a:r>
                    </a:p>
                  </a:txBody>
                  <a:tcPr marL="9525" marR="9525" marT="0" marB="0" anchor="ctr">
                    <a:lnR w="12700" cap="flat" cmpd="sng" algn="ctr">
                      <a:solidFill>
                        <a:schemeClr val="tx1"/>
                      </a:solidFill>
                      <a:prstDash val="solid"/>
                      <a:round/>
                      <a:headEnd type="none" w="med" len="med"/>
                      <a:tailEnd type="none" w="med" len="med"/>
                    </a:lnR>
                    <a:lnB w="12700" cap="flat" cmpd="sng" algn="ctr">
                      <a:solidFill>
                        <a:schemeClr val="tx1"/>
                      </a:solidFill>
                      <a:prstDash val="solid"/>
                      <a:round/>
                      <a:headEnd type="none" w="med" len="med"/>
                      <a:tailEnd type="none" w="med" len="med"/>
                    </a:lnB>
                    <a:noFill/>
                  </a:tcPr>
                </a:tc>
                <a:tc>
                  <a:txBody>
                    <a:bodyPr/>
                    <a:lstStyle/>
                    <a:p>
                      <a:pPr algn="ctr" fontAlgn="ctr"/>
                      <a:r>
                        <a:rPr lang="ru-RU" sz="800" b="1" i="0" u="none" strike="noStrike" dirty="0">
                          <a:solidFill>
                            <a:srgbClr val="000000"/>
                          </a:solidFill>
                          <a:effectLst/>
                          <a:latin typeface="Arial Narrow" panose="020B0606020202030204" pitchFamily="34" charset="0"/>
                        </a:rPr>
                        <a:t>48 831</a:t>
                      </a:r>
                    </a:p>
                  </a:txBody>
                  <a:tcPr marL="9525" marR="9525" marT="9525" marB="0" anchor="ctr">
                    <a:lnL w="12700" cap="flat" cmpd="sng" algn="ctr">
                      <a:solidFill>
                        <a:schemeClr val="tx1"/>
                      </a:solidFill>
                      <a:prstDash val="solid"/>
                      <a:round/>
                      <a:headEnd type="none" w="med" len="med"/>
                      <a:tailEnd type="none" w="med" len="med"/>
                    </a:lnL>
                    <a:lnB w="12700" cap="flat" cmpd="sng" algn="ctr">
                      <a:solidFill>
                        <a:schemeClr val="tx1"/>
                      </a:solidFill>
                      <a:prstDash val="solid"/>
                      <a:round/>
                      <a:headEnd type="none" w="med" len="med"/>
                      <a:tailEnd type="none" w="med" len="med"/>
                    </a:lnB>
                    <a:noFill/>
                  </a:tcPr>
                </a:tc>
                <a:tc>
                  <a:txBody>
                    <a:bodyPr/>
                    <a:lstStyle/>
                    <a:p>
                      <a:pPr algn="ctr" fontAlgn="ctr"/>
                      <a:r>
                        <a:rPr lang="ru-RU" sz="800" b="1" i="0" u="none" strike="noStrike" dirty="0">
                          <a:solidFill>
                            <a:srgbClr val="000000"/>
                          </a:solidFill>
                          <a:effectLst/>
                          <a:latin typeface="Arial Narrow" panose="020B0606020202030204" pitchFamily="34" charset="0"/>
                        </a:rPr>
                        <a:t>6 786</a:t>
                      </a:r>
                    </a:p>
                  </a:txBody>
                  <a:tcPr marL="9525" marR="9525" marT="9525" marB="0" anchor="ctr">
                    <a:lnB w="12700" cap="flat" cmpd="sng" algn="ctr">
                      <a:solidFill>
                        <a:schemeClr val="tx1"/>
                      </a:solidFill>
                      <a:prstDash val="solid"/>
                      <a:round/>
                      <a:headEnd type="none" w="med" len="med"/>
                      <a:tailEnd type="none" w="med" len="med"/>
                    </a:lnB>
                    <a:noFill/>
                  </a:tcPr>
                </a:tc>
                <a:tc>
                  <a:txBody>
                    <a:bodyPr/>
                    <a:lstStyle/>
                    <a:p>
                      <a:pPr algn="ctr" fontAlgn="ctr"/>
                      <a:r>
                        <a:rPr lang="ru-RU" sz="800" b="1" i="0" u="none" strike="noStrike" dirty="0">
                          <a:solidFill>
                            <a:srgbClr val="000000"/>
                          </a:solidFill>
                          <a:effectLst/>
                          <a:latin typeface="Arial Narrow" panose="020B0606020202030204" pitchFamily="34" charset="0"/>
                        </a:rPr>
                        <a:t>11 410</a:t>
                      </a:r>
                    </a:p>
                  </a:txBody>
                  <a:tcPr marL="9525" marR="9525" marT="9525" marB="0" anchor="ctr">
                    <a:lnB w="12700" cap="flat" cmpd="sng" algn="ctr">
                      <a:solidFill>
                        <a:schemeClr val="tx1"/>
                      </a:solidFill>
                      <a:prstDash val="solid"/>
                      <a:round/>
                      <a:headEnd type="none" w="med" len="med"/>
                      <a:tailEnd type="none" w="med" len="med"/>
                    </a:lnB>
                    <a:noFill/>
                  </a:tcPr>
                </a:tc>
                <a:tc>
                  <a:txBody>
                    <a:bodyPr/>
                    <a:lstStyle/>
                    <a:p>
                      <a:pPr algn="ctr" fontAlgn="ctr"/>
                      <a:r>
                        <a:rPr lang="ru-RU" sz="800" b="1" i="0" u="none" strike="noStrike" dirty="0">
                          <a:solidFill>
                            <a:srgbClr val="000000"/>
                          </a:solidFill>
                          <a:effectLst/>
                          <a:latin typeface="Arial Narrow" panose="020B0606020202030204" pitchFamily="34" charset="0"/>
                        </a:rPr>
                        <a:t>10 616</a:t>
                      </a:r>
                    </a:p>
                  </a:txBody>
                  <a:tcPr marL="9525" marR="9525" marT="9525" marB="0" anchor="ctr">
                    <a:lnB w="12700" cap="flat" cmpd="sng" algn="ctr">
                      <a:solidFill>
                        <a:schemeClr val="tx1"/>
                      </a:solidFill>
                      <a:prstDash val="solid"/>
                      <a:round/>
                      <a:headEnd type="none" w="med" len="med"/>
                      <a:tailEnd type="none" w="med" len="med"/>
                    </a:lnB>
                    <a:noFill/>
                  </a:tcPr>
                </a:tc>
                <a:tc>
                  <a:txBody>
                    <a:bodyPr/>
                    <a:lstStyle/>
                    <a:p>
                      <a:pPr algn="ctr" fontAlgn="ctr"/>
                      <a:r>
                        <a:rPr lang="ru-RU" sz="800" b="1" i="0" u="none" strike="noStrike">
                          <a:solidFill>
                            <a:srgbClr val="000000"/>
                          </a:solidFill>
                          <a:effectLst/>
                          <a:latin typeface="Arial Narrow" panose="020B0606020202030204" pitchFamily="34" charset="0"/>
                        </a:rPr>
                        <a:t>20 019</a:t>
                      </a:r>
                    </a:p>
                  </a:txBody>
                  <a:tcPr marL="9525" marR="9525" marT="9525" marB="0" anchor="ctr">
                    <a:lnR w="12700" cap="flat" cmpd="sng" algn="ctr">
                      <a:solidFill>
                        <a:schemeClr val="tx1"/>
                      </a:solidFill>
                      <a:prstDash val="solid"/>
                      <a:round/>
                      <a:headEnd type="none" w="med" len="med"/>
                      <a:tailEnd type="none" w="med" len="med"/>
                    </a:lnR>
                    <a:lnB w="12700" cap="flat" cmpd="sng" algn="ctr">
                      <a:solidFill>
                        <a:schemeClr val="tx1"/>
                      </a:solidFill>
                      <a:prstDash val="solid"/>
                      <a:round/>
                      <a:headEnd type="none" w="med" len="med"/>
                      <a:tailEnd type="none" w="med" len="med"/>
                    </a:lnB>
                    <a:noFill/>
                  </a:tcPr>
                </a:tc>
                <a:tc>
                  <a:txBody>
                    <a:bodyPr/>
                    <a:lstStyle/>
                    <a:p>
                      <a:pPr algn="ctr" fontAlgn="ctr"/>
                      <a:r>
                        <a:rPr lang="ru-RU" sz="800" b="1" i="0" u="none" strike="noStrike" dirty="0">
                          <a:solidFill>
                            <a:srgbClr val="000000"/>
                          </a:solidFill>
                          <a:effectLst/>
                          <a:latin typeface="Arial Narrow" panose="020B0606020202030204" pitchFamily="34" charset="0"/>
                        </a:rPr>
                        <a:t>33 805</a:t>
                      </a:r>
                    </a:p>
                  </a:txBody>
                  <a:tcPr marL="9525" marR="9525" marT="9525" marB="0" anchor="ctr">
                    <a:lnL w="12700" cap="flat" cmpd="sng" algn="ctr">
                      <a:solidFill>
                        <a:schemeClr val="tx1"/>
                      </a:solidFill>
                      <a:prstDash val="solid"/>
                      <a:round/>
                      <a:headEnd type="none" w="med" len="med"/>
                      <a:tailEnd type="none" w="med" len="med"/>
                    </a:lnL>
                    <a:lnB w="12700" cap="flat" cmpd="sng" algn="ctr">
                      <a:solidFill>
                        <a:schemeClr val="tx1"/>
                      </a:solidFill>
                      <a:prstDash val="solid"/>
                      <a:round/>
                      <a:headEnd type="none" w="med" len="med"/>
                      <a:tailEnd type="none" w="med" len="med"/>
                    </a:lnB>
                    <a:noFill/>
                  </a:tcPr>
                </a:tc>
                <a:tc>
                  <a:txBody>
                    <a:bodyPr/>
                    <a:lstStyle/>
                    <a:p>
                      <a:pPr algn="ctr" fontAlgn="ctr"/>
                      <a:r>
                        <a:rPr lang="ru-RU" sz="800" b="1" i="0" u="none" strike="noStrike" dirty="0">
                          <a:solidFill>
                            <a:srgbClr val="000000"/>
                          </a:solidFill>
                          <a:effectLst/>
                          <a:latin typeface="Arial Narrow" panose="020B0606020202030204" pitchFamily="34" charset="0"/>
                        </a:rPr>
                        <a:t>8 254</a:t>
                      </a:r>
                    </a:p>
                  </a:txBody>
                  <a:tcPr marL="9525" marR="9525" marT="9525" marB="0" anchor="ctr">
                    <a:lnB w="12700" cap="flat" cmpd="sng" algn="ctr">
                      <a:solidFill>
                        <a:schemeClr val="tx1"/>
                      </a:solidFill>
                      <a:prstDash val="solid"/>
                      <a:round/>
                      <a:headEnd type="none" w="med" len="med"/>
                      <a:tailEnd type="none" w="med" len="med"/>
                    </a:lnB>
                    <a:noFill/>
                  </a:tcPr>
                </a:tc>
                <a:tc>
                  <a:txBody>
                    <a:bodyPr/>
                    <a:lstStyle/>
                    <a:p>
                      <a:pPr algn="ctr" fontAlgn="ctr"/>
                      <a:r>
                        <a:rPr lang="ru-RU" sz="800" b="1" i="0" u="none" strike="noStrike" dirty="0">
                          <a:solidFill>
                            <a:srgbClr val="000000"/>
                          </a:solidFill>
                          <a:effectLst/>
                          <a:latin typeface="Arial Narrow" panose="020B0606020202030204" pitchFamily="34" charset="0"/>
                        </a:rPr>
                        <a:t>4 751</a:t>
                      </a:r>
                    </a:p>
                  </a:txBody>
                  <a:tcPr marL="9525" marR="9525" marT="9525" marB="0" anchor="ctr">
                    <a:lnB w="12700" cap="flat" cmpd="sng" algn="ctr">
                      <a:solidFill>
                        <a:schemeClr val="tx1"/>
                      </a:solidFill>
                      <a:prstDash val="solid"/>
                      <a:round/>
                      <a:headEnd type="none" w="med" len="med"/>
                      <a:tailEnd type="none" w="med" len="med"/>
                    </a:lnB>
                    <a:noFill/>
                  </a:tcPr>
                </a:tc>
                <a:tc>
                  <a:txBody>
                    <a:bodyPr/>
                    <a:lstStyle/>
                    <a:p>
                      <a:pPr algn="ctr" fontAlgn="ctr"/>
                      <a:r>
                        <a:rPr lang="ru-RU" sz="800" b="1" i="0" u="none" strike="noStrike" dirty="0">
                          <a:solidFill>
                            <a:srgbClr val="000000"/>
                          </a:solidFill>
                          <a:effectLst/>
                          <a:latin typeface="Arial Narrow" panose="020B0606020202030204" pitchFamily="34" charset="0"/>
                        </a:rPr>
                        <a:t>7 297</a:t>
                      </a:r>
                    </a:p>
                  </a:txBody>
                  <a:tcPr marL="9525" marR="9525" marT="9525" marB="0" anchor="ctr">
                    <a:lnB w="12700" cap="flat" cmpd="sng" algn="ctr">
                      <a:solidFill>
                        <a:schemeClr val="tx1"/>
                      </a:solidFill>
                      <a:prstDash val="solid"/>
                      <a:round/>
                      <a:headEnd type="none" w="med" len="med"/>
                      <a:tailEnd type="none" w="med" len="med"/>
                    </a:lnB>
                    <a:noFill/>
                  </a:tcPr>
                </a:tc>
                <a:tc>
                  <a:txBody>
                    <a:bodyPr/>
                    <a:lstStyle/>
                    <a:p>
                      <a:pPr algn="ctr" fontAlgn="ctr"/>
                      <a:r>
                        <a:rPr lang="ru-RU" sz="800" b="1" i="0" u="none" strike="noStrike" dirty="0">
                          <a:solidFill>
                            <a:srgbClr val="000000"/>
                          </a:solidFill>
                          <a:effectLst/>
                          <a:latin typeface="Arial Narrow" panose="020B0606020202030204" pitchFamily="34" charset="0"/>
                        </a:rPr>
                        <a:t>13 503</a:t>
                      </a:r>
                    </a:p>
                  </a:txBody>
                  <a:tcPr marL="9525" marR="9525" marT="9525" marB="0" anchor="ctr">
                    <a:lnB w="12700" cap="flat" cmpd="sng" algn="ctr">
                      <a:solidFill>
                        <a:schemeClr val="tx1"/>
                      </a:solidFill>
                      <a:prstDash val="solid"/>
                      <a:round/>
                      <a:headEnd type="none" w="med" len="med"/>
                      <a:tailEnd type="none" w="med" len="med"/>
                    </a:lnB>
                    <a:noFill/>
                  </a:tcPr>
                </a:tc>
                <a:tc>
                  <a:txBody>
                    <a:bodyPr/>
                    <a:lstStyle/>
                    <a:p>
                      <a:pPr algn="ctr" fontAlgn="ctr"/>
                      <a:r>
                        <a:rPr lang="ru-RU" sz="800" b="1" i="0" u="none" strike="noStrike" dirty="0">
                          <a:solidFill>
                            <a:srgbClr val="000000"/>
                          </a:solidFill>
                          <a:effectLst/>
                          <a:latin typeface="Arial Narrow" panose="020B0606020202030204" pitchFamily="34" charset="0"/>
                        </a:rPr>
                        <a:t>55,5%</a:t>
                      </a:r>
                    </a:p>
                  </a:txBody>
                  <a:tcPr marL="9525" marR="9525" marT="9525" marB="0" anchor="ctr">
                    <a:lnB w="12700"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2390657696"/>
                  </a:ext>
                </a:extLst>
              </a:tr>
              <a:tr h="152142">
                <a:tc gridSpan="14">
                  <a:txBody>
                    <a:bodyPr/>
                    <a:lstStyle/>
                    <a:p>
                      <a:pPr algn="ctr" fontAlgn="b"/>
                      <a:r>
                        <a:rPr lang="ru-RU" sz="900" b="1" i="0" u="none" strike="noStrike" dirty="0">
                          <a:solidFill>
                            <a:schemeClr val="accent3">
                              <a:lumMod val="50000"/>
                            </a:schemeClr>
                          </a:solidFill>
                          <a:effectLst/>
                          <a:latin typeface="Arial Narrow" panose="020B0606020202030204" pitchFamily="34" charset="0"/>
                        </a:rPr>
                        <a:t>ОПТИМИСТІК СЦЕНАРИЙ</a:t>
                      </a:r>
                      <a:endParaRPr lang="en-US" sz="900" b="1" i="0" u="none" strike="noStrike" dirty="0">
                        <a:solidFill>
                          <a:schemeClr val="accent3">
                            <a:lumMod val="50000"/>
                          </a:schemeClr>
                        </a:solidFill>
                        <a:effectLst/>
                        <a:latin typeface="Arial Narrow" panose="020B0606020202030204" pitchFamily="34" charset="0"/>
                      </a:endParaRPr>
                    </a:p>
                  </a:txBody>
                  <a:tcPr marL="9525" marR="9525" marT="0" marB="0" anchor="ct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accent3">
                        <a:lumMod val="50000"/>
                        <a:alpha val="40000"/>
                      </a:schemeClr>
                    </a:solidFill>
                  </a:tcPr>
                </a:tc>
                <a:tc hMerge="1">
                  <a:txBody>
                    <a:bodyPr/>
                    <a:lstStyle/>
                    <a:p>
                      <a:pPr algn="ctr" fontAlgn="b"/>
                      <a:endParaRPr lang="ru-KZ" sz="800" b="0" i="0" u="none" strike="noStrike" cap="none" dirty="0">
                        <a:solidFill>
                          <a:srgbClr val="007F76"/>
                        </a:solidFill>
                        <a:effectLst/>
                        <a:latin typeface="Arial Narrow" panose="020B0606020202030204" pitchFamily="34" charset="0"/>
                        <a:ea typeface="+mn-ea"/>
                        <a:cs typeface="+mn-cs"/>
                        <a:sym typeface="Arial"/>
                      </a:endParaRPr>
                    </a:p>
                  </a:txBody>
                  <a:tcPr marL="9525" marR="9525" marT="0" marB="0" anchor="ct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007F76">
                        <a:alpha val="20000"/>
                      </a:srgbClr>
                    </a:solidFill>
                  </a:tcPr>
                </a:tc>
                <a:tc hMerge="1">
                  <a:txBody>
                    <a:bodyPr/>
                    <a:lstStyle/>
                    <a:p>
                      <a:pPr marL="72000" algn="l" fontAlgn="ctr"/>
                      <a:endParaRPr lang="ru-RU" sz="800" b="0" i="0" u="none" strike="noStrike" cap="none" dirty="0">
                        <a:solidFill>
                          <a:srgbClr val="007F76"/>
                        </a:solidFill>
                        <a:effectLst/>
                        <a:latin typeface="Arial Narrow" panose="020B0606020202030204" pitchFamily="34" charset="0"/>
                        <a:ea typeface="+mn-ea"/>
                        <a:cs typeface="+mn-cs"/>
                        <a:sym typeface="Arial"/>
                      </a:endParaRPr>
                    </a:p>
                  </a:txBody>
                  <a:tcPr marL="9525" marR="9525" marT="0" marB="0" anchor="ctr">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007F76">
                        <a:alpha val="20000"/>
                      </a:srgbClr>
                    </a:solidFill>
                  </a:tcPr>
                </a:tc>
                <a:tc hMerge="1">
                  <a:txBody>
                    <a:bodyPr/>
                    <a:lstStyle/>
                    <a:p>
                      <a:pPr algn="ctr" fontAlgn="b"/>
                      <a:endParaRPr lang="ru-KZ" sz="800" b="0" i="0" u="none" strike="noStrike" cap="none" dirty="0">
                        <a:solidFill>
                          <a:schemeClr val="tx1"/>
                        </a:solidFill>
                        <a:effectLst/>
                        <a:latin typeface="Arial Narrow" panose="020B0606020202030204" pitchFamily="34" charset="0"/>
                        <a:ea typeface="+mn-ea"/>
                        <a:cs typeface="+mn-cs"/>
                        <a:sym typeface="Arial"/>
                      </a:endParaRPr>
                    </a:p>
                  </a:txBody>
                  <a:tcPr marL="9525" marR="9525" marT="0" marB="0" anchor="ctr">
                    <a:lnL w="12700" cap="flat" cmpd="sng" algn="ctr">
                      <a:solidFill>
                        <a:schemeClr val="tx1"/>
                      </a:solidFill>
                      <a:prstDash val="solid"/>
                      <a:round/>
                      <a:headEnd type="none" w="med" len="med"/>
                      <a:tailEnd type="none" w="med" len="med"/>
                    </a:lnL>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50000"/>
                        <a:alpha val="20000"/>
                      </a:schemeClr>
                    </a:solidFill>
                  </a:tcPr>
                </a:tc>
                <a:tc hMerge="1">
                  <a:txBody>
                    <a:bodyPr/>
                    <a:lstStyle/>
                    <a:p>
                      <a:pPr algn="ctr" fontAlgn="b"/>
                      <a:endParaRPr lang="ru-KZ" sz="800" b="0" i="0" u="none" strike="noStrike" cap="none" dirty="0">
                        <a:solidFill>
                          <a:schemeClr val="tx1"/>
                        </a:solidFill>
                        <a:effectLst/>
                        <a:latin typeface="Arial Narrow" panose="020B0606020202030204" pitchFamily="34" charset="0"/>
                        <a:ea typeface="+mn-ea"/>
                        <a:cs typeface="+mn-cs"/>
                        <a:sym typeface="Arial"/>
                      </a:endParaRPr>
                    </a:p>
                  </a:txBody>
                  <a:tcPr marL="9525" marR="9525" marT="0" marB="0" anchor="ct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50000"/>
                        <a:alpha val="20000"/>
                      </a:schemeClr>
                    </a:solidFill>
                  </a:tcPr>
                </a:tc>
                <a:tc hMerge="1">
                  <a:txBody>
                    <a:bodyPr/>
                    <a:lstStyle/>
                    <a:p>
                      <a:pPr algn="ctr" fontAlgn="b"/>
                      <a:endParaRPr lang="ru-KZ" sz="800" b="0" i="0" u="none" strike="noStrike" cap="none" dirty="0">
                        <a:solidFill>
                          <a:schemeClr val="tx1"/>
                        </a:solidFill>
                        <a:effectLst/>
                        <a:latin typeface="Arial Narrow" panose="020B0606020202030204" pitchFamily="34" charset="0"/>
                        <a:ea typeface="+mn-ea"/>
                        <a:cs typeface="+mn-cs"/>
                        <a:sym typeface="Arial"/>
                      </a:endParaRPr>
                    </a:p>
                  </a:txBody>
                  <a:tcPr marL="9525" marR="9525" marT="0" marB="0" anchor="ct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50000"/>
                        <a:alpha val="20000"/>
                      </a:schemeClr>
                    </a:solidFill>
                  </a:tcPr>
                </a:tc>
                <a:tc hMerge="1">
                  <a:txBody>
                    <a:bodyPr/>
                    <a:lstStyle/>
                    <a:p>
                      <a:pPr algn="ctr" fontAlgn="b"/>
                      <a:endParaRPr lang="ru-KZ" sz="800" b="0" i="0" u="none" strike="noStrike" cap="none" dirty="0">
                        <a:solidFill>
                          <a:schemeClr val="tx1"/>
                        </a:solidFill>
                        <a:effectLst/>
                        <a:latin typeface="Arial Narrow" panose="020B0606020202030204" pitchFamily="34" charset="0"/>
                        <a:ea typeface="+mn-ea"/>
                        <a:cs typeface="+mn-cs"/>
                        <a:sym typeface="Arial"/>
                      </a:endParaRPr>
                    </a:p>
                  </a:txBody>
                  <a:tcPr marL="9525" marR="9525" marT="0" marB="0" anchor="ct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50000"/>
                        <a:alpha val="20000"/>
                      </a:schemeClr>
                    </a:solidFill>
                  </a:tcPr>
                </a:tc>
                <a:tc hMerge="1">
                  <a:txBody>
                    <a:bodyPr/>
                    <a:lstStyle/>
                    <a:p>
                      <a:pPr algn="ctr" fontAlgn="b"/>
                      <a:endParaRPr lang="ru-KZ" sz="800" b="0" i="0" u="none" strike="noStrike" cap="none" dirty="0">
                        <a:solidFill>
                          <a:schemeClr val="tx1"/>
                        </a:solidFill>
                        <a:effectLst/>
                        <a:latin typeface="Arial Narrow" panose="020B0606020202030204" pitchFamily="34" charset="0"/>
                        <a:ea typeface="+mn-ea"/>
                        <a:cs typeface="+mn-cs"/>
                        <a:sym typeface="Arial"/>
                      </a:endParaRPr>
                    </a:p>
                  </a:txBody>
                  <a:tcPr marL="9525" marR="9525" marT="0" marB="0" anchor="ctr">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50000"/>
                        <a:alpha val="20000"/>
                      </a:schemeClr>
                    </a:solidFill>
                  </a:tcPr>
                </a:tc>
                <a:tc hMerge="1">
                  <a:txBody>
                    <a:bodyPr/>
                    <a:lstStyle/>
                    <a:p>
                      <a:pPr algn="ctr" fontAlgn="ctr"/>
                      <a:endParaRPr lang="ru-KZ" sz="800" b="0" i="0" u="none" strike="noStrike" cap="none" dirty="0">
                        <a:solidFill>
                          <a:srgbClr val="007F76"/>
                        </a:solidFill>
                        <a:effectLst/>
                        <a:latin typeface="Arial Narrow" panose="020B0606020202030204" pitchFamily="34" charset="0"/>
                        <a:ea typeface="+mn-ea"/>
                        <a:cs typeface="+mn-cs"/>
                        <a:sym typeface="Arial"/>
                      </a:endParaRPr>
                    </a:p>
                  </a:txBody>
                  <a:tcPr marL="9525" marR="9525" marT="0" marB="0" anchor="ctr">
                    <a:lnL w="12700" cap="flat" cmpd="sng" algn="ctr">
                      <a:solidFill>
                        <a:schemeClr val="tx1"/>
                      </a:solidFill>
                      <a:prstDash val="solid"/>
                      <a:round/>
                      <a:headEnd type="none" w="med" len="med"/>
                      <a:tailEnd type="none" w="med" len="med"/>
                    </a:lnL>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007F76">
                        <a:alpha val="20000"/>
                      </a:srgbClr>
                    </a:solidFill>
                  </a:tcPr>
                </a:tc>
                <a:tc hMerge="1">
                  <a:txBody>
                    <a:bodyPr/>
                    <a:lstStyle/>
                    <a:p>
                      <a:pPr algn="ctr" fontAlgn="ctr"/>
                      <a:endParaRPr lang="ru-KZ" sz="800" b="0" i="0" u="none" strike="noStrike" cap="none" dirty="0">
                        <a:solidFill>
                          <a:schemeClr val="tx1"/>
                        </a:solidFill>
                        <a:effectLst/>
                        <a:latin typeface="Arial Narrow" panose="020B0606020202030204" pitchFamily="34" charset="0"/>
                        <a:ea typeface="+mn-ea"/>
                        <a:cs typeface="+mn-cs"/>
                        <a:sym typeface="Arial"/>
                      </a:endParaRPr>
                    </a:p>
                  </a:txBody>
                  <a:tcPr marL="9525" marR="9525" marT="0" marB="0" anchor="ct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50000"/>
                        <a:alpha val="20000"/>
                      </a:schemeClr>
                    </a:solidFill>
                  </a:tcPr>
                </a:tc>
                <a:tc hMerge="1">
                  <a:txBody>
                    <a:bodyPr/>
                    <a:lstStyle/>
                    <a:p>
                      <a:pPr algn="ctr" fontAlgn="ctr"/>
                      <a:endParaRPr lang="ru-KZ" sz="800" b="0" i="0" u="none" strike="noStrike" cap="none" dirty="0">
                        <a:solidFill>
                          <a:srgbClr val="007F76"/>
                        </a:solidFill>
                        <a:effectLst/>
                        <a:latin typeface="Arial Narrow" panose="020B0606020202030204" pitchFamily="34" charset="0"/>
                        <a:ea typeface="+mn-ea"/>
                        <a:cs typeface="+mn-cs"/>
                        <a:sym typeface="Arial"/>
                      </a:endParaRPr>
                    </a:p>
                  </a:txBody>
                  <a:tcPr marL="9525" marR="9525" marT="0" marB="0" anchor="ct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007F76">
                        <a:alpha val="20000"/>
                      </a:srgbClr>
                    </a:solidFill>
                  </a:tcPr>
                </a:tc>
                <a:tc hMerge="1">
                  <a:txBody>
                    <a:bodyPr/>
                    <a:lstStyle/>
                    <a:p>
                      <a:pPr algn="ctr" fontAlgn="ctr"/>
                      <a:endParaRPr lang="ru-KZ" sz="800" b="0" i="0" u="none" strike="noStrike" cap="none" dirty="0">
                        <a:solidFill>
                          <a:srgbClr val="007F76"/>
                        </a:solidFill>
                        <a:effectLst/>
                        <a:latin typeface="Arial Narrow" panose="020B0606020202030204" pitchFamily="34" charset="0"/>
                        <a:ea typeface="+mn-ea"/>
                        <a:cs typeface="+mn-cs"/>
                        <a:sym typeface="Arial"/>
                      </a:endParaRPr>
                    </a:p>
                  </a:txBody>
                  <a:tcPr marL="9525" marR="9525" marT="0" marB="0" anchor="ct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007F76">
                        <a:alpha val="20000"/>
                      </a:srgbClr>
                    </a:solidFill>
                  </a:tcPr>
                </a:tc>
                <a:tc hMerge="1">
                  <a:txBody>
                    <a:bodyPr/>
                    <a:lstStyle/>
                    <a:p>
                      <a:pPr algn="ctr" fontAlgn="ctr"/>
                      <a:endParaRPr lang="ru-KZ" sz="800" b="0" i="0" u="none" strike="noStrike" cap="none" dirty="0">
                        <a:solidFill>
                          <a:srgbClr val="007F76"/>
                        </a:solidFill>
                        <a:effectLst/>
                        <a:latin typeface="Arial Narrow" panose="020B0606020202030204" pitchFamily="34" charset="0"/>
                        <a:ea typeface="+mn-ea"/>
                        <a:cs typeface="+mn-cs"/>
                        <a:sym typeface="Arial"/>
                      </a:endParaRPr>
                    </a:p>
                  </a:txBody>
                  <a:tcPr marL="9525" marR="9525" marT="0" marB="0" anchor="ct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007F76">
                        <a:alpha val="20000"/>
                      </a:srgbClr>
                    </a:solidFill>
                  </a:tcPr>
                </a:tc>
                <a:tc hMerge="1">
                  <a:txBody>
                    <a:bodyPr/>
                    <a:lstStyle/>
                    <a:p>
                      <a:pPr algn="ctr" fontAlgn="ctr"/>
                      <a:endParaRPr lang="ru-KZ" sz="800" b="0" i="0" u="none" strike="noStrike" cap="none" dirty="0">
                        <a:solidFill>
                          <a:srgbClr val="007F76"/>
                        </a:solidFill>
                        <a:effectLst/>
                        <a:latin typeface="Arial Narrow" panose="020B0606020202030204" pitchFamily="34" charset="0"/>
                        <a:ea typeface="+mn-ea"/>
                        <a:cs typeface="+mn-cs"/>
                        <a:sym typeface="Arial"/>
                      </a:endParaRPr>
                    </a:p>
                  </a:txBody>
                  <a:tcPr marL="9525" marR="9525" marT="0" marB="0" anchor="ct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007F76">
                        <a:alpha val="20000"/>
                      </a:srgbClr>
                    </a:solidFill>
                  </a:tcPr>
                </a:tc>
                <a:extLst>
                  <a:ext uri="{0D108BD9-81ED-4DB2-BD59-A6C34878D82A}">
                    <a16:rowId xmlns:a16="http://schemas.microsoft.com/office/drawing/2014/main" val="3962794852"/>
                  </a:ext>
                </a:extLst>
              </a:tr>
              <a:tr h="144837">
                <a:tc>
                  <a:txBody>
                    <a:bodyPr/>
                    <a:lstStyle/>
                    <a:p>
                      <a:pPr algn="ctr" fontAlgn="b"/>
                      <a:r>
                        <a:rPr lang="ru-RU" sz="800" u="none" strike="noStrike" dirty="0">
                          <a:solidFill>
                            <a:schemeClr val="accent3">
                              <a:lumMod val="50000"/>
                            </a:schemeClr>
                          </a:solidFill>
                          <a:effectLst/>
                          <a:latin typeface="Arial Narrow" panose="020B0606020202030204" pitchFamily="34" charset="0"/>
                        </a:rPr>
                        <a:t>1</a:t>
                      </a:r>
                      <a:endParaRPr lang="en-US" sz="800" b="0" i="0" u="none" strike="noStrike" dirty="0">
                        <a:solidFill>
                          <a:schemeClr val="accent3">
                            <a:lumMod val="50000"/>
                          </a:schemeClr>
                        </a:solidFill>
                        <a:effectLst/>
                        <a:latin typeface="Arial Narrow" panose="020B0606020202030204" pitchFamily="34" charset="0"/>
                      </a:endParaRPr>
                    </a:p>
                  </a:txBody>
                  <a:tcPr marL="9525" marR="9525" marT="0" marB="0" anchor="ctr">
                    <a:lnT w="12700" cap="flat" cmpd="sng" algn="ctr">
                      <a:solidFill>
                        <a:schemeClr val="tx1"/>
                      </a:solidFill>
                      <a:prstDash val="solid"/>
                      <a:round/>
                      <a:headEnd type="none" w="med" len="med"/>
                      <a:tailEnd type="none" w="med" len="med"/>
                    </a:lnT>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9629-9</a:t>
                      </a:r>
                    </a:p>
                  </a:txBody>
                  <a:tcPr marL="9525" marR="9525" marT="9525" marB="0" anchor="ctr">
                    <a:lnT w="12700" cap="flat" cmpd="sng" algn="ctr">
                      <a:solidFill>
                        <a:schemeClr val="tx1"/>
                      </a:solidFill>
                      <a:prstDash val="solid"/>
                      <a:round/>
                      <a:headEnd type="none" w="med" len="med"/>
                      <a:tailEnd type="none" w="med" len="med"/>
                    </a:lnT>
                    <a:solidFill>
                      <a:schemeClr val="accent6">
                        <a:lumMod val="50000"/>
                        <a:alpha val="1000"/>
                      </a:schemeClr>
                    </a:solidFill>
                  </a:tcPr>
                </a:tc>
                <a:tc>
                  <a:txBody>
                    <a:bodyPr/>
                    <a:lstStyle/>
                    <a:p>
                      <a:pPr marL="72000" algn="l" fontAlgn="ctr"/>
                      <a:r>
                        <a:rPr lang="ru-RU" sz="800" b="0" i="0" u="none" strike="noStrike" dirty="0" err="1">
                          <a:solidFill>
                            <a:srgbClr val="000000"/>
                          </a:solidFill>
                          <a:effectLst/>
                          <a:latin typeface="Arial Narrow" panose="020B0606020202030204" pitchFamily="34" charset="0"/>
                        </a:rPr>
                        <a:t>Біліктілігі</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жоқ</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жұмысшылар</a:t>
                      </a:r>
                      <a:endParaRPr lang="ru-RU" sz="800" b="0" i="0" u="none" strike="noStrike" dirty="0">
                        <a:solidFill>
                          <a:srgbClr val="000000"/>
                        </a:solidFill>
                        <a:effectLst/>
                        <a:latin typeface="Arial Narrow" panose="020B0606020202030204" pitchFamily="34" charset="0"/>
                      </a:endParaRPr>
                    </a:p>
                  </a:txBody>
                  <a:tcPr marL="9525" marR="9525" marT="9525" marB="0" anchor="ctr">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34 013</a:t>
                      </a:r>
                    </a:p>
                  </a:txBody>
                  <a:tcPr marL="9525" marR="9525" marT="9525" marB="0" anchor="ctr">
                    <a:lnL w="12700" cap="flat" cmpd="sng" algn="ctr">
                      <a:solidFill>
                        <a:schemeClr val="tx1"/>
                      </a:solidFill>
                      <a:prstDash val="solid"/>
                      <a:round/>
                      <a:headEnd type="none" w="med" len="med"/>
                      <a:tailEnd type="none" w="med" len="med"/>
                    </a:lnL>
                    <a:lnT w="12700" cap="flat" cmpd="sng" algn="ctr">
                      <a:solidFill>
                        <a:schemeClr val="tx1"/>
                      </a:solidFill>
                      <a:prstDash val="solid"/>
                      <a:round/>
                      <a:headEnd type="none" w="med" len="med"/>
                      <a:tailEnd type="none" w="med" len="med"/>
                    </a:lnT>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4 155</a:t>
                      </a:r>
                    </a:p>
                  </a:txBody>
                  <a:tcPr marL="9525" marR="9525" marT="9525" marB="0" anchor="ctr">
                    <a:lnT w="12700" cap="flat" cmpd="sng" algn="ctr">
                      <a:solidFill>
                        <a:schemeClr val="tx1"/>
                      </a:solidFill>
                      <a:prstDash val="solid"/>
                      <a:round/>
                      <a:headEnd type="none" w="med" len="med"/>
                      <a:tailEnd type="none" w="med" len="med"/>
                    </a:lnT>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8 152</a:t>
                      </a:r>
                    </a:p>
                  </a:txBody>
                  <a:tcPr marL="9525" marR="9525" marT="9525" marB="0" anchor="ctr">
                    <a:lnT w="12700" cap="flat" cmpd="sng" algn="ctr">
                      <a:solidFill>
                        <a:schemeClr val="tx1"/>
                      </a:solidFill>
                      <a:prstDash val="solid"/>
                      <a:round/>
                      <a:headEnd type="none" w="med" len="med"/>
                      <a:tailEnd type="none" w="med" len="med"/>
                    </a:lnT>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7 189</a:t>
                      </a:r>
                    </a:p>
                  </a:txBody>
                  <a:tcPr marL="9525" marR="9525" marT="9525" marB="0" anchor="ctr">
                    <a:lnT w="12700" cap="flat" cmpd="sng" algn="ctr">
                      <a:solidFill>
                        <a:schemeClr val="tx1"/>
                      </a:solidFill>
                      <a:prstDash val="solid"/>
                      <a:round/>
                      <a:headEnd type="none" w="med" len="med"/>
                      <a:tailEnd type="none" w="med" len="med"/>
                    </a:lnT>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14 517</a:t>
                      </a:r>
                    </a:p>
                  </a:txBody>
                  <a:tcPr marL="9525" marR="9525" marT="9525" marB="0" anchor="ctr">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21 217</a:t>
                      </a:r>
                    </a:p>
                  </a:txBody>
                  <a:tcPr marL="9525" marR="9525" marT="9525" marB="0" anchor="ctr">
                    <a:lnL w="12700" cap="flat" cmpd="sng" algn="ctr">
                      <a:solidFill>
                        <a:schemeClr val="tx1"/>
                      </a:solidFill>
                      <a:prstDash val="solid"/>
                      <a:round/>
                      <a:headEnd type="none" w="med" len="med"/>
                      <a:tailEnd type="none" w="med" len="med"/>
                    </a:lnL>
                    <a:lnT w="12700" cap="flat" cmpd="sng" algn="ctr">
                      <a:solidFill>
                        <a:schemeClr val="tx1"/>
                      </a:solidFill>
                      <a:prstDash val="solid"/>
                      <a:round/>
                      <a:headEnd type="none" w="med" len="med"/>
                      <a:tailEnd type="none" w="med" len="med"/>
                    </a:lnT>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5 239</a:t>
                      </a:r>
                    </a:p>
                  </a:txBody>
                  <a:tcPr marL="9525" marR="9525" marT="9525" marB="0" anchor="ctr">
                    <a:lnT w="12700" cap="flat" cmpd="sng" algn="ctr">
                      <a:solidFill>
                        <a:schemeClr val="tx1"/>
                      </a:solidFill>
                      <a:prstDash val="solid"/>
                      <a:round/>
                      <a:headEnd type="none" w="med" len="med"/>
                      <a:tailEnd type="none" w="med" len="med"/>
                    </a:lnT>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1 799</a:t>
                      </a:r>
                    </a:p>
                  </a:txBody>
                  <a:tcPr marL="9525" marR="9525" marT="9525" marB="0" anchor="ctr">
                    <a:lnT w="12700" cap="flat" cmpd="sng" algn="ctr">
                      <a:solidFill>
                        <a:schemeClr val="tx1"/>
                      </a:solidFill>
                      <a:prstDash val="solid"/>
                      <a:round/>
                      <a:headEnd type="none" w="med" len="med"/>
                      <a:tailEnd type="none" w="med" len="med"/>
                    </a:lnT>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5 498</a:t>
                      </a:r>
                    </a:p>
                  </a:txBody>
                  <a:tcPr marL="9525" marR="9525" marT="9525" marB="0" anchor="ctr">
                    <a:lnT w="12700" cap="flat" cmpd="sng" algn="ctr">
                      <a:solidFill>
                        <a:schemeClr val="tx1"/>
                      </a:solidFill>
                      <a:prstDash val="solid"/>
                      <a:round/>
                      <a:headEnd type="none" w="med" len="med"/>
                      <a:tailEnd type="none" w="med" len="med"/>
                    </a:lnT>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8 681</a:t>
                      </a:r>
                    </a:p>
                  </a:txBody>
                  <a:tcPr marL="9525" marR="9525" marT="9525" marB="0" anchor="ctr">
                    <a:lnT w="12700" cap="flat" cmpd="sng" algn="ctr">
                      <a:solidFill>
                        <a:schemeClr val="tx1"/>
                      </a:solidFill>
                      <a:prstDash val="solid"/>
                      <a:round/>
                      <a:headEnd type="none" w="med" len="med"/>
                      <a:tailEnd type="none" w="med" len="med"/>
                    </a:lnT>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32,1%</a:t>
                      </a:r>
                    </a:p>
                  </a:txBody>
                  <a:tcPr marL="9525" marR="9525" marT="9525" marB="0" anchor="ctr">
                    <a:lnT w="12700" cap="flat" cmpd="sng" algn="ctr">
                      <a:solidFill>
                        <a:schemeClr val="tx1"/>
                      </a:solidFill>
                      <a:prstDash val="solid"/>
                      <a:round/>
                      <a:headEnd type="none" w="med" len="med"/>
                      <a:tailEnd type="none" w="med" len="med"/>
                    </a:lnT>
                    <a:solidFill>
                      <a:schemeClr val="accent6">
                        <a:lumMod val="50000"/>
                        <a:alpha val="1000"/>
                      </a:schemeClr>
                    </a:solidFill>
                  </a:tcPr>
                </a:tc>
                <a:extLst>
                  <a:ext uri="{0D108BD9-81ED-4DB2-BD59-A6C34878D82A}">
                    <a16:rowId xmlns:a16="http://schemas.microsoft.com/office/drawing/2014/main" val="1781471339"/>
                  </a:ext>
                </a:extLst>
              </a:tr>
              <a:tr h="144837">
                <a:tc>
                  <a:txBody>
                    <a:bodyPr/>
                    <a:lstStyle/>
                    <a:p>
                      <a:pPr algn="ctr" fontAlgn="b"/>
                      <a:r>
                        <a:rPr lang="ru-RU" sz="800" b="0" i="0" u="none" strike="noStrike" dirty="0">
                          <a:solidFill>
                            <a:schemeClr val="accent3">
                              <a:lumMod val="50000"/>
                            </a:schemeClr>
                          </a:solidFill>
                          <a:effectLst/>
                          <a:latin typeface="Arial Narrow" panose="020B0606020202030204" pitchFamily="34" charset="0"/>
                        </a:rPr>
                        <a:t>2</a:t>
                      </a:r>
                      <a:endParaRPr lang="en-US" sz="800" b="0" i="0" u="none" strike="noStrike" dirty="0">
                        <a:solidFill>
                          <a:schemeClr val="accent3">
                            <a:lumMod val="50000"/>
                          </a:schemeClr>
                        </a:solidFill>
                        <a:effectLst/>
                        <a:latin typeface="Arial Narrow" panose="020B0606020202030204" pitchFamily="34" charset="0"/>
                      </a:endParaRPr>
                    </a:p>
                  </a:txBody>
                  <a:tcPr marL="9525" marR="9525" marT="0" marB="0" anchor="ctr">
                    <a:solidFill>
                      <a:schemeClr val="accent3">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9629-7</a:t>
                      </a:r>
                    </a:p>
                  </a:txBody>
                  <a:tcPr marL="9525" marR="9525" marT="9525" marB="0" anchor="ctr">
                    <a:solidFill>
                      <a:schemeClr val="accent3">
                        <a:lumMod val="50000"/>
                        <a:alpha val="20000"/>
                      </a:schemeClr>
                    </a:solidFill>
                  </a:tcPr>
                </a:tc>
                <a:tc>
                  <a:txBody>
                    <a:bodyPr/>
                    <a:lstStyle/>
                    <a:p>
                      <a:pPr marL="72000" algn="l" fontAlgn="ctr"/>
                      <a:r>
                        <a:rPr lang="ru-RU" sz="800" b="0" i="0" u="none" strike="noStrike" dirty="0" err="1">
                          <a:solidFill>
                            <a:srgbClr val="000000"/>
                          </a:solidFill>
                          <a:effectLst/>
                          <a:latin typeface="Arial Narrow" panose="020B0606020202030204" pitchFamily="34" charset="0"/>
                        </a:rPr>
                        <a:t>Әртүрлі</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жұмысты</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атқарушылар</a:t>
                      </a:r>
                      <a:endParaRPr lang="ru-RU" sz="800" b="0" i="0" u="none" strike="noStrike" dirty="0">
                        <a:solidFill>
                          <a:srgbClr val="000000"/>
                        </a:solidFill>
                        <a:effectLst/>
                        <a:latin typeface="Arial Narrow" panose="020B0606020202030204" pitchFamily="34" charset="0"/>
                      </a:endParaRPr>
                    </a:p>
                  </a:txBody>
                  <a:tcPr marL="9525" marR="9525" marT="9525" marB="0" anchor="ctr">
                    <a:lnR w="12700" cap="flat" cmpd="sng" algn="ctr">
                      <a:solidFill>
                        <a:schemeClr val="tx1"/>
                      </a:solidFill>
                      <a:prstDash val="solid"/>
                      <a:round/>
                      <a:headEnd type="none" w="med" len="med"/>
                      <a:tailEnd type="none" w="med" len="med"/>
                    </a:lnR>
                    <a:solidFill>
                      <a:schemeClr val="accent3">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4 758</a:t>
                      </a:r>
                    </a:p>
                  </a:txBody>
                  <a:tcPr marL="9525" marR="9525" marT="9525" marB="0" anchor="ctr">
                    <a:lnL w="12700" cap="flat" cmpd="sng" algn="ctr">
                      <a:solidFill>
                        <a:schemeClr val="tx1"/>
                      </a:solidFill>
                      <a:prstDash val="solid"/>
                      <a:round/>
                      <a:headEnd type="none" w="med" len="med"/>
                      <a:tailEnd type="none" w="med" len="med"/>
                    </a:lnL>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354</a:t>
                      </a:r>
                    </a:p>
                  </a:txBody>
                  <a:tcPr marL="9525" marR="9525" marT="9525" marB="0" anchor="c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1 300</a:t>
                      </a:r>
                    </a:p>
                  </a:txBody>
                  <a:tcPr marL="9525" marR="9525" marT="9525" marB="0" anchor="c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1 085</a:t>
                      </a:r>
                    </a:p>
                  </a:txBody>
                  <a:tcPr marL="9525" marR="9525" marT="9525" marB="0" anchor="c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2 019</a:t>
                      </a:r>
                    </a:p>
                  </a:txBody>
                  <a:tcPr marL="9525" marR="9525" marT="9525" marB="0" anchor="ctr">
                    <a:lnR w="12700" cap="flat" cmpd="sng" algn="ctr">
                      <a:solidFill>
                        <a:schemeClr val="tx1"/>
                      </a:solidFill>
                      <a:prstDash val="solid"/>
                      <a:round/>
                      <a:headEnd type="none" w="med" len="med"/>
                      <a:tailEnd type="none" w="med" len="med"/>
                    </a:ln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5 607</a:t>
                      </a:r>
                    </a:p>
                  </a:txBody>
                  <a:tcPr marL="9525" marR="9525" marT="9525" marB="0" anchor="ctr">
                    <a:lnL w="12700" cap="flat" cmpd="sng" algn="ctr">
                      <a:solidFill>
                        <a:schemeClr val="tx1"/>
                      </a:solidFill>
                      <a:prstDash val="solid"/>
                      <a:round/>
                      <a:headEnd type="none" w="med" len="med"/>
                      <a:tailEnd type="none" w="med" len="med"/>
                    </a:lnL>
                    <a:solidFill>
                      <a:schemeClr val="accent3">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734</a:t>
                      </a:r>
                    </a:p>
                  </a:txBody>
                  <a:tcPr marL="9525" marR="9525" marT="9525" marB="0" anchor="c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1 353</a:t>
                      </a:r>
                    </a:p>
                  </a:txBody>
                  <a:tcPr marL="9525" marR="9525" marT="9525" marB="0" anchor="ctr">
                    <a:solidFill>
                      <a:schemeClr val="accent3">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1 799</a:t>
                      </a:r>
                    </a:p>
                  </a:txBody>
                  <a:tcPr marL="9525" marR="9525" marT="9525" marB="0" anchor="ctr">
                    <a:solidFill>
                      <a:schemeClr val="accent3">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1 721</a:t>
                      </a:r>
                    </a:p>
                  </a:txBody>
                  <a:tcPr marL="9525" marR="9525" marT="9525" marB="0" anchor="ctr">
                    <a:solidFill>
                      <a:schemeClr val="accent3">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8,5%</a:t>
                      </a:r>
                    </a:p>
                  </a:txBody>
                  <a:tcPr marL="9525" marR="9525" marT="9525" marB="0" anchor="ctr">
                    <a:solidFill>
                      <a:schemeClr val="accent3">
                        <a:lumMod val="50000"/>
                        <a:alpha val="20000"/>
                      </a:schemeClr>
                    </a:solidFill>
                  </a:tcPr>
                </a:tc>
                <a:extLst>
                  <a:ext uri="{0D108BD9-81ED-4DB2-BD59-A6C34878D82A}">
                    <a16:rowId xmlns:a16="http://schemas.microsoft.com/office/drawing/2014/main" val="4251926215"/>
                  </a:ext>
                </a:extLst>
              </a:tr>
              <a:tr h="144837">
                <a:tc>
                  <a:txBody>
                    <a:bodyPr/>
                    <a:lstStyle/>
                    <a:p>
                      <a:pPr algn="ctr" fontAlgn="b"/>
                      <a:r>
                        <a:rPr lang="ru-RU" sz="800" b="0" i="0" u="none" strike="noStrike" dirty="0">
                          <a:solidFill>
                            <a:schemeClr val="accent3">
                              <a:lumMod val="50000"/>
                            </a:schemeClr>
                          </a:solidFill>
                          <a:effectLst/>
                          <a:latin typeface="Arial Narrow" panose="020B0606020202030204" pitchFamily="34" charset="0"/>
                        </a:rPr>
                        <a:t>3</a:t>
                      </a:r>
                      <a:endParaRPr lang="en-US" sz="800" b="0" i="0" u="none" strike="noStrike" dirty="0">
                        <a:solidFill>
                          <a:schemeClr val="accent3">
                            <a:lumMod val="50000"/>
                          </a:schemeClr>
                        </a:solidFill>
                        <a:effectLst/>
                        <a:latin typeface="Arial Narrow" panose="020B0606020202030204" pitchFamily="34" charset="0"/>
                      </a:endParaRPr>
                    </a:p>
                  </a:txBody>
                  <a:tcPr marL="9525" marR="9525" marT="0"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9116-0</a:t>
                      </a:r>
                    </a:p>
                  </a:txBody>
                  <a:tcPr marL="9525" marR="9525" marT="9525" marB="0" anchor="ctr">
                    <a:solidFill>
                      <a:schemeClr val="accent6">
                        <a:lumMod val="50000"/>
                        <a:alpha val="1000"/>
                      </a:schemeClr>
                    </a:solidFill>
                  </a:tcPr>
                </a:tc>
                <a:tc>
                  <a:txBody>
                    <a:bodyPr/>
                    <a:lstStyle/>
                    <a:p>
                      <a:pPr marL="72000" algn="l" fontAlgn="ctr"/>
                      <a:r>
                        <a:rPr lang="ru-RU" sz="800" b="0" i="0" u="none" strike="noStrike" dirty="0">
                          <a:solidFill>
                            <a:srgbClr val="000000"/>
                          </a:solidFill>
                          <a:effectLst/>
                          <a:latin typeface="Arial Narrow" panose="020B0606020202030204" pitchFamily="34" charset="0"/>
                        </a:rPr>
                        <a:t>Аула </a:t>
                      </a:r>
                      <a:r>
                        <a:rPr lang="ru-RU" sz="800" b="0" i="0" u="none" strike="noStrike" dirty="0" err="1">
                          <a:solidFill>
                            <a:srgbClr val="000000"/>
                          </a:solidFill>
                          <a:effectLst/>
                          <a:latin typeface="Arial Narrow" panose="020B0606020202030204" pitchFamily="34" charset="0"/>
                        </a:rPr>
                        <a:t>сыпырушылар</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және</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ашық</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аумақтарды</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тазалаушылар</a:t>
                      </a:r>
                      <a:endParaRPr lang="ru-RU" sz="800" b="0" i="0" u="none" strike="noStrike" dirty="0">
                        <a:solidFill>
                          <a:srgbClr val="000000"/>
                        </a:solidFill>
                        <a:effectLst/>
                        <a:latin typeface="Arial Narrow" panose="020B0606020202030204" pitchFamily="34" charset="0"/>
                      </a:endParaRPr>
                    </a:p>
                  </a:txBody>
                  <a:tcPr marL="9525" marR="9525" marT="9525" marB="0" anchor="ctr">
                    <a:lnR w="12700" cap="flat" cmpd="sng" algn="ctr">
                      <a:solidFill>
                        <a:schemeClr val="tx1"/>
                      </a:solidFill>
                      <a:prstDash val="solid"/>
                      <a:round/>
                      <a:headEnd type="none" w="med" len="med"/>
                      <a:tailEnd type="none" w="med" len="med"/>
                    </a:ln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1 766</a:t>
                      </a:r>
                    </a:p>
                  </a:txBody>
                  <a:tcPr marL="9525" marR="9525" marT="9525" marB="0" anchor="ctr">
                    <a:lnL w="12700" cap="flat" cmpd="sng" algn="ctr">
                      <a:solidFill>
                        <a:schemeClr val="tx1"/>
                      </a:solidFill>
                      <a:prstDash val="solid"/>
                      <a:round/>
                      <a:headEnd type="none" w="med" len="med"/>
                      <a:tailEnd type="none" w="med" len="med"/>
                    </a:lnL>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438</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446</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348</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534</a:t>
                      </a:r>
                    </a:p>
                  </a:txBody>
                  <a:tcPr marL="9525" marR="9525" marT="9525" marB="0" anchor="ctr">
                    <a:lnR w="12700" cap="flat" cmpd="sng" algn="ctr">
                      <a:solidFill>
                        <a:schemeClr val="tx1"/>
                      </a:solidFill>
                      <a:prstDash val="solid"/>
                      <a:round/>
                      <a:headEnd type="none" w="med" len="med"/>
                      <a:tailEnd type="none" w="med" len="med"/>
                    </a:ln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2 193</a:t>
                      </a:r>
                    </a:p>
                  </a:txBody>
                  <a:tcPr marL="9525" marR="9525" marT="9525" marB="0" anchor="ctr">
                    <a:lnL w="12700" cap="flat" cmpd="sng" algn="ctr">
                      <a:solidFill>
                        <a:schemeClr val="tx1"/>
                      </a:solidFill>
                      <a:prstDash val="solid"/>
                      <a:round/>
                      <a:headEnd type="none" w="med" len="med"/>
                      <a:tailEnd type="none" w="med" len="med"/>
                    </a:lnL>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592</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602</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487</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512</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3,3%</a:t>
                      </a:r>
                    </a:p>
                  </a:txBody>
                  <a:tcPr marL="9525" marR="9525" marT="9525" marB="0" anchor="ctr">
                    <a:solidFill>
                      <a:schemeClr val="accent6">
                        <a:lumMod val="50000"/>
                        <a:alpha val="1000"/>
                      </a:schemeClr>
                    </a:solidFill>
                  </a:tcPr>
                </a:tc>
                <a:extLst>
                  <a:ext uri="{0D108BD9-81ED-4DB2-BD59-A6C34878D82A}">
                    <a16:rowId xmlns:a16="http://schemas.microsoft.com/office/drawing/2014/main" val="3433509531"/>
                  </a:ext>
                </a:extLst>
              </a:tr>
              <a:tr h="144837">
                <a:tc>
                  <a:txBody>
                    <a:bodyPr/>
                    <a:lstStyle/>
                    <a:p>
                      <a:pPr algn="ctr" fontAlgn="b"/>
                      <a:r>
                        <a:rPr lang="ru-RU" sz="800" b="0" i="0" u="none" strike="noStrike" dirty="0">
                          <a:solidFill>
                            <a:schemeClr val="accent3">
                              <a:lumMod val="50000"/>
                            </a:schemeClr>
                          </a:solidFill>
                          <a:effectLst/>
                          <a:latin typeface="Arial Narrow" panose="020B0606020202030204" pitchFamily="34" charset="0"/>
                        </a:rPr>
                        <a:t>4</a:t>
                      </a:r>
                      <a:endParaRPr lang="en-US" sz="800" b="0" i="0" u="none" strike="noStrike" dirty="0">
                        <a:solidFill>
                          <a:schemeClr val="accent3">
                            <a:lumMod val="50000"/>
                          </a:schemeClr>
                        </a:solidFill>
                        <a:effectLst/>
                        <a:latin typeface="Arial Narrow" panose="020B0606020202030204" pitchFamily="34" charset="0"/>
                      </a:endParaRPr>
                    </a:p>
                  </a:txBody>
                  <a:tcPr marL="9525" marR="9525" marT="0" marB="0" anchor="ctr">
                    <a:solidFill>
                      <a:schemeClr val="accent3">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9329-9</a:t>
                      </a:r>
                    </a:p>
                  </a:txBody>
                  <a:tcPr marL="9525" marR="9525" marT="9525" marB="0" anchor="ctr">
                    <a:solidFill>
                      <a:schemeClr val="accent3">
                        <a:lumMod val="50000"/>
                        <a:alpha val="20000"/>
                      </a:schemeClr>
                    </a:solidFill>
                  </a:tcPr>
                </a:tc>
                <a:tc>
                  <a:txBody>
                    <a:bodyPr/>
                    <a:lstStyle/>
                    <a:p>
                      <a:pPr marL="72000" algn="l" fontAlgn="ctr"/>
                      <a:r>
                        <a:rPr lang="ru-RU" sz="800" b="0" i="0" u="none" strike="noStrike" dirty="0" err="1">
                          <a:solidFill>
                            <a:srgbClr val="000000"/>
                          </a:solidFill>
                          <a:effectLst/>
                          <a:latin typeface="Arial Narrow" panose="020B0606020202030204" pitchFamily="34" charset="0"/>
                        </a:rPr>
                        <a:t>Өңдеу</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өнеркәсібінде</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жұмыс</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істейтін</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басқа</a:t>
                      </a:r>
                      <a:r>
                        <a:rPr lang="ru-RU" sz="800" b="0" i="0" u="none" strike="noStrike" dirty="0">
                          <a:solidFill>
                            <a:srgbClr val="000000"/>
                          </a:solidFill>
                          <a:effectLst/>
                          <a:latin typeface="Arial Narrow" panose="020B0606020202030204" pitchFamily="34" charset="0"/>
                        </a:rPr>
                        <a:t> да </a:t>
                      </a:r>
                      <a:r>
                        <a:rPr lang="ru-RU" sz="800" b="0" i="0" u="none" strike="noStrike" dirty="0" err="1">
                          <a:solidFill>
                            <a:srgbClr val="000000"/>
                          </a:solidFill>
                          <a:effectLst/>
                          <a:latin typeface="Arial Narrow" panose="020B0606020202030204" pitchFamily="34" charset="0"/>
                        </a:rPr>
                        <a:t>біліктілігі</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жоқ</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жұмысшылар</a:t>
                      </a:r>
                      <a:endParaRPr lang="ru-RU" sz="800" b="0" i="0" u="none" strike="noStrike" dirty="0">
                        <a:solidFill>
                          <a:srgbClr val="000000"/>
                        </a:solidFill>
                        <a:effectLst/>
                        <a:latin typeface="Arial Narrow" panose="020B0606020202030204" pitchFamily="34" charset="0"/>
                      </a:endParaRPr>
                    </a:p>
                  </a:txBody>
                  <a:tcPr marL="9525" marR="9525" marT="9525" marB="0" anchor="ctr">
                    <a:lnR w="12700" cap="flat" cmpd="sng" algn="ctr">
                      <a:solidFill>
                        <a:schemeClr val="tx1"/>
                      </a:solidFill>
                      <a:prstDash val="solid"/>
                      <a:round/>
                      <a:headEnd type="none" w="med" len="med"/>
                      <a:tailEnd type="none" w="med" len="med"/>
                    </a:lnR>
                    <a:solidFill>
                      <a:schemeClr val="accent3">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1 840</a:t>
                      </a:r>
                    </a:p>
                  </a:txBody>
                  <a:tcPr marL="9525" marR="9525" marT="9525" marB="0" anchor="ctr">
                    <a:lnL w="12700" cap="flat" cmpd="sng" algn="ctr">
                      <a:solidFill>
                        <a:schemeClr val="tx1"/>
                      </a:solidFill>
                      <a:prstDash val="solid"/>
                      <a:round/>
                      <a:headEnd type="none" w="med" len="med"/>
                      <a:tailEnd type="none" w="med" len="med"/>
                    </a:lnL>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172</a:t>
                      </a:r>
                    </a:p>
                  </a:txBody>
                  <a:tcPr marL="9525" marR="9525" marT="9525" marB="0" anchor="c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84</a:t>
                      </a:r>
                    </a:p>
                  </a:txBody>
                  <a:tcPr marL="9525" marR="9525" marT="9525" marB="0" anchor="c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70</a:t>
                      </a:r>
                    </a:p>
                  </a:txBody>
                  <a:tcPr marL="9525" marR="9525" marT="9525" marB="0" anchor="c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1 514</a:t>
                      </a:r>
                    </a:p>
                  </a:txBody>
                  <a:tcPr marL="9525" marR="9525" marT="9525" marB="0" anchor="ctr">
                    <a:lnR w="12700" cap="flat" cmpd="sng" algn="ctr">
                      <a:solidFill>
                        <a:schemeClr val="tx1"/>
                      </a:solidFill>
                      <a:prstDash val="solid"/>
                      <a:round/>
                      <a:headEnd type="none" w="med" len="med"/>
                      <a:tailEnd type="none" w="med" len="med"/>
                    </a:ln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1 504</a:t>
                      </a:r>
                    </a:p>
                  </a:txBody>
                  <a:tcPr marL="9525" marR="9525" marT="9525" marB="0" anchor="ctr">
                    <a:lnL w="12700" cap="flat" cmpd="sng" algn="ctr">
                      <a:solidFill>
                        <a:schemeClr val="tx1"/>
                      </a:solidFill>
                      <a:prstDash val="solid"/>
                      <a:round/>
                      <a:headEnd type="none" w="med" len="med"/>
                      <a:tailEnd type="none" w="med" len="med"/>
                    </a:lnL>
                    <a:solidFill>
                      <a:schemeClr val="accent3">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322</a:t>
                      </a:r>
                    </a:p>
                  </a:txBody>
                  <a:tcPr marL="9525" marR="9525" marT="9525" marB="0" anchor="c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411</a:t>
                      </a:r>
                    </a:p>
                  </a:txBody>
                  <a:tcPr marL="9525" marR="9525" marT="9525" marB="0" anchor="ctr">
                    <a:solidFill>
                      <a:schemeClr val="accent3">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375</a:t>
                      </a:r>
                    </a:p>
                  </a:txBody>
                  <a:tcPr marL="9525" marR="9525" marT="9525" marB="0" anchor="ctr">
                    <a:solidFill>
                      <a:schemeClr val="accent3">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396</a:t>
                      </a:r>
                    </a:p>
                  </a:txBody>
                  <a:tcPr marL="9525" marR="9525" marT="9525" marB="0" anchor="ctr">
                    <a:solidFill>
                      <a:schemeClr val="accent3">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2,3%</a:t>
                      </a:r>
                    </a:p>
                  </a:txBody>
                  <a:tcPr marL="9525" marR="9525" marT="9525" marB="0" anchor="ctr">
                    <a:solidFill>
                      <a:schemeClr val="accent3">
                        <a:lumMod val="50000"/>
                        <a:alpha val="20000"/>
                      </a:schemeClr>
                    </a:solidFill>
                  </a:tcPr>
                </a:tc>
                <a:extLst>
                  <a:ext uri="{0D108BD9-81ED-4DB2-BD59-A6C34878D82A}">
                    <a16:rowId xmlns:a16="http://schemas.microsoft.com/office/drawing/2014/main" val="1108121153"/>
                  </a:ext>
                </a:extLst>
              </a:tr>
              <a:tr h="144837">
                <a:tc>
                  <a:txBody>
                    <a:bodyPr/>
                    <a:lstStyle/>
                    <a:p>
                      <a:pPr algn="ctr" fontAlgn="b"/>
                      <a:r>
                        <a:rPr lang="ru-RU" sz="800" b="0" i="0" u="none" strike="noStrike" dirty="0">
                          <a:solidFill>
                            <a:schemeClr val="accent3">
                              <a:lumMod val="50000"/>
                            </a:schemeClr>
                          </a:solidFill>
                          <a:effectLst/>
                          <a:latin typeface="Arial Narrow" panose="020B0606020202030204" pitchFamily="34" charset="0"/>
                        </a:rPr>
                        <a:t>5</a:t>
                      </a:r>
                      <a:endParaRPr lang="en-US" sz="800" b="0" i="0" u="none" strike="noStrike" dirty="0">
                        <a:solidFill>
                          <a:schemeClr val="accent3">
                            <a:lumMod val="50000"/>
                          </a:schemeClr>
                        </a:solidFill>
                        <a:effectLst/>
                        <a:latin typeface="Arial Narrow" panose="020B0606020202030204" pitchFamily="34" charset="0"/>
                      </a:endParaRPr>
                    </a:p>
                  </a:txBody>
                  <a:tcPr marL="9525" marR="9525" marT="0"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5311-2</a:t>
                      </a:r>
                    </a:p>
                  </a:txBody>
                  <a:tcPr marL="9525" marR="9525" marT="9525" marB="0" anchor="ctr">
                    <a:solidFill>
                      <a:schemeClr val="accent6">
                        <a:lumMod val="50000"/>
                        <a:alpha val="1000"/>
                      </a:schemeClr>
                    </a:solidFill>
                  </a:tcPr>
                </a:tc>
                <a:tc>
                  <a:txBody>
                    <a:bodyPr/>
                    <a:lstStyle/>
                    <a:p>
                      <a:pPr marL="72000" algn="l" fontAlgn="ctr"/>
                      <a:r>
                        <a:rPr lang="ru-RU" sz="800" b="0" i="0" u="none" strike="noStrike" dirty="0">
                          <a:solidFill>
                            <a:srgbClr val="000000"/>
                          </a:solidFill>
                          <a:effectLst/>
                          <a:latin typeface="Arial Narrow" panose="020B0606020202030204" pitchFamily="34" charset="0"/>
                        </a:rPr>
                        <a:t>Бала </a:t>
                      </a:r>
                      <a:r>
                        <a:rPr lang="ru-RU" sz="800" b="0" i="0" u="none" strike="noStrike" dirty="0" err="1">
                          <a:solidFill>
                            <a:srgbClr val="000000"/>
                          </a:solidFill>
                          <a:effectLst/>
                          <a:latin typeface="Arial Narrow" panose="020B0606020202030204" pitchFamily="34" charset="0"/>
                        </a:rPr>
                        <a:t>күтушілер</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балабақшадағы</a:t>
                      </a:r>
                      <a:r>
                        <a:rPr lang="ru-RU" sz="800" b="0" i="0" u="none" strike="noStrike" dirty="0">
                          <a:solidFill>
                            <a:srgbClr val="000000"/>
                          </a:solidFill>
                          <a:effectLst/>
                          <a:latin typeface="Arial Narrow" panose="020B0606020202030204" pitchFamily="34" charset="0"/>
                        </a:rPr>
                        <a:t>)</a:t>
                      </a:r>
                    </a:p>
                  </a:txBody>
                  <a:tcPr marL="9525" marR="9525" marT="9525" marB="0" anchor="ctr">
                    <a:lnR w="12700" cap="flat" cmpd="sng" algn="ctr">
                      <a:solidFill>
                        <a:schemeClr val="tx1"/>
                      </a:solidFill>
                      <a:prstDash val="solid"/>
                      <a:round/>
                      <a:headEnd type="none" w="med" len="med"/>
                      <a:tailEnd type="none" w="med" len="med"/>
                    </a:ln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1 341</a:t>
                      </a:r>
                    </a:p>
                  </a:txBody>
                  <a:tcPr marL="9525" marR="9525" marT="9525" marB="0" anchor="ctr">
                    <a:lnL w="12700" cap="flat" cmpd="sng" algn="ctr">
                      <a:solidFill>
                        <a:schemeClr val="tx1"/>
                      </a:solidFill>
                      <a:prstDash val="solid"/>
                      <a:round/>
                      <a:headEnd type="none" w="med" len="med"/>
                      <a:tailEnd type="none" w="med" len="med"/>
                    </a:lnL>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384</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346</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345</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266</a:t>
                      </a:r>
                    </a:p>
                  </a:txBody>
                  <a:tcPr marL="9525" marR="9525" marT="9525" marB="0" anchor="ctr">
                    <a:lnR w="12700" cap="flat" cmpd="sng" algn="ctr">
                      <a:solidFill>
                        <a:schemeClr val="tx1"/>
                      </a:solidFill>
                      <a:prstDash val="solid"/>
                      <a:round/>
                      <a:headEnd type="none" w="med" len="med"/>
                      <a:tailEnd type="none" w="med" len="med"/>
                    </a:ln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1 314</a:t>
                      </a:r>
                    </a:p>
                  </a:txBody>
                  <a:tcPr marL="9525" marR="9525" marT="9525" marB="0" anchor="ctr">
                    <a:lnL w="12700" cap="flat" cmpd="sng" algn="ctr">
                      <a:solidFill>
                        <a:schemeClr val="tx1"/>
                      </a:solidFill>
                      <a:prstDash val="solid"/>
                      <a:round/>
                      <a:headEnd type="none" w="med" len="med"/>
                      <a:tailEnd type="none" w="med" len="med"/>
                    </a:lnL>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364</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308</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301</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341</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2,0%</a:t>
                      </a:r>
                    </a:p>
                  </a:txBody>
                  <a:tcPr marL="9525" marR="9525" marT="9525" marB="0" anchor="ctr">
                    <a:solidFill>
                      <a:schemeClr val="accent6">
                        <a:lumMod val="50000"/>
                        <a:alpha val="1000"/>
                      </a:schemeClr>
                    </a:solidFill>
                  </a:tcPr>
                </a:tc>
                <a:extLst>
                  <a:ext uri="{0D108BD9-81ED-4DB2-BD59-A6C34878D82A}">
                    <a16:rowId xmlns:a16="http://schemas.microsoft.com/office/drawing/2014/main" val="3859109263"/>
                  </a:ext>
                </a:extLst>
              </a:tr>
              <a:tr h="144837">
                <a:tc>
                  <a:txBody>
                    <a:bodyPr/>
                    <a:lstStyle/>
                    <a:p>
                      <a:pPr algn="ctr" fontAlgn="b"/>
                      <a:r>
                        <a:rPr lang="ru-RU" sz="800" b="0" i="0" u="none" strike="noStrike" dirty="0">
                          <a:solidFill>
                            <a:schemeClr val="accent3">
                              <a:lumMod val="50000"/>
                            </a:schemeClr>
                          </a:solidFill>
                          <a:effectLst/>
                          <a:latin typeface="Arial Narrow" panose="020B0606020202030204" pitchFamily="34" charset="0"/>
                        </a:rPr>
                        <a:t>6</a:t>
                      </a:r>
                      <a:endParaRPr lang="en-US" sz="800" b="0" i="0" u="none" strike="noStrike" dirty="0">
                        <a:solidFill>
                          <a:schemeClr val="accent3">
                            <a:lumMod val="50000"/>
                          </a:schemeClr>
                        </a:solidFill>
                        <a:effectLst/>
                        <a:latin typeface="Arial Narrow" panose="020B0606020202030204" pitchFamily="34" charset="0"/>
                      </a:endParaRPr>
                    </a:p>
                  </a:txBody>
                  <a:tcPr marL="9525" marR="9525" marT="0" marB="0" anchor="ctr">
                    <a:solidFill>
                      <a:schemeClr val="accent3">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2362-0</a:t>
                      </a:r>
                    </a:p>
                  </a:txBody>
                  <a:tcPr marL="9525" marR="9525" marT="9525" marB="0" anchor="ctr">
                    <a:solidFill>
                      <a:schemeClr val="accent3">
                        <a:lumMod val="50000"/>
                        <a:alpha val="20000"/>
                      </a:schemeClr>
                    </a:solidFill>
                  </a:tcPr>
                </a:tc>
                <a:tc>
                  <a:txBody>
                    <a:bodyPr/>
                    <a:lstStyle/>
                    <a:p>
                      <a:pPr marL="72000" algn="l" fontAlgn="ctr"/>
                      <a:r>
                        <a:rPr lang="ru-RU" sz="800" b="0" i="0" u="none" strike="noStrike" dirty="0" err="1">
                          <a:solidFill>
                            <a:srgbClr val="000000"/>
                          </a:solidFill>
                          <a:effectLst/>
                          <a:latin typeface="Arial Narrow" panose="020B0606020202030204" pitchFamily="34" charset="0"/>
                        </a:rPr>
                        <a:t>Мектепке</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дейінгі</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білім</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берудегі</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тәрбиешілер</a:t>
                      </a:r>
                      <a:endParaRPr lang="ru-RU" sz="800" b="0" i="0" u="none" strike="noStrike" dirty="0">
                        <a:solidFill>
                          <a:srgbClr val="000000"/>
                        </a:solidFill>
                        <a:effectLst/>
                        <a:latin typeface="Arial Narrow" panose="020B0606020202030204" pitchFamily="34" charset="0"/>
                      </a:endParaRPr>
                    </a:p>
                  </a:txBody>
                  <a:tcPr marL="9525" marR="9525" marT="9525" marB="0" anchor="ctr">
                    <a:lnR w="12700" cap="flat" cmpd="sng" algn="ctr">
                      <a:solidFill>
                        <a:schemeClr val="tx1"/>
                      </a:solidFill>
                      <a:prstDash val="solid"/>
                      <a:round/>
                      <a:headEnd type="none" w="med" len="med"/>
                      <a:tailEnd type="none" w="med" len="med"/>
                    </a:lnR>
                    <a:solidFill>
                      <a:schemeClr val="accent3">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1 385</a:t>
                      </a:r>
                    </a:p>
                  </a:txBody>
                  <a:tcPr marL="9525" marR="9525" marT="9525" marB="0" anchor="ctr">
                    <a:lnL w="12700" cap="flat" cmpd="sng" algn="ctr">
                      <a:solidFill>
                        <a:schemeClr val="tx1"/>
                      </a:solidFill>
                      <a:prstDash val="solid"/>
                      <a:round/>
                      <a:headEnd type="none" w="med" len="med"/>
                      <a:tailEnd type="none" w="med" len="med"/>
                    </a:lnL>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469</a:t>
                      </a:r>
                    </a:p>
                  </a:txBody>
                  <a:tcPr marL="9525" marR="9525" marT="9525" marB="0" anchor="c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287</a:t>
                      </a:r>
                    </a:p>
                  </a:txBody>
                  <a:tcPr marL="9525" marR="9525" marT="9525" marB="0" anchor="c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391</a:t>
                      </a:r>
                    </a:p>
                  </a:txBody>
                  <a:tcPr marL="9525" marR="9525" marT="9525" marB="0" anchor="c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238</a:t>
                      </a:r>
                    </a:p>
                  </a:txBody>
                  <a:tcPr marL="9525" marR="9525" marT="9525" marB="0" anchor="ctr">
                    <a:lnR w="12700" cap="flat" cmpd="sng" algn="ctr">
                      <a:solidFill>
                        <a:schemeClr val="tx1"/>
                      </a:solidFill>
                      <a:prstDash val="solid"/>
                      <a:round/>
                      <a:headEnd type="none" w="med" len="med"/>
                      <a:tailEnd type="none" w="med" len="med"/>
                    </a:ln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1 134</a:t>
                      </a:r>
                    </a:p>
                  </a:txBody>
                  <a:tcPr marL="9525" marR="9525" marT="9525" marB="0" anchor="ctr">
                    <a:lnL w="12700" cap="flat" cmpd="sng" algn="ctr">
                      <a:solidFill>
                        <a:schemeClr val="tx1"/>
                      </a:solidFill>
                      <a:prstDash val="solid"/>
                      <a:round/>
                      <a:headEnd type="none" w="med" len="med"/>
                      <a:tailEnd type="none" w="med" len="med"/>
                    </a:lnL>
                    <a:solidFill>
                      <a:schemeClr val="accent3">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328</a:t>
                      </a:r>
                    </a:p>
                  </a:txBody>
                  <a:tcPr marL="9525" marR="9525" marT="9525" marB="0" anchor="c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293</a:t>
                      </a:r>
                    </a:p>
                  </a:txBody>
                  <a:tcPr marL="9525" marR="9525" marT="9525" marB="0" anchor="ctr">
                    <a:solidFill>
                      <a:schemeClr val="accent3">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205</a:t>
                      </a:r>
                    </a:p>
                  </a:txBody>
                  <a:tcPr marL="9525" marR="9525" marT="9525" marB="0" anchor="ctr">
                    <a:solidFill>
                      <a:schemeClr val="accent3">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308</a:t>
                      </a:r>
                    </a:p>
                  </a:txBody>
                  <a:tcPr marL="9525" marR="9525" marT="9525" marB="0" anchor="ctr">
                    <a:solidFill>
                      <a:schemeClr val="accent3">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1,7%</a:t>
                      </a:r>
                    </a:p>
                  </a:txBody>
                  <a:tcPr marL="9525" marR="9525" marT="9525" marB="0" anchor="ctr">
                    <a:solidFill>
                      <a:schemeClr val="accent3">
                        <a:lumMod val="50000"/>
                        <a:alpha val="20000"/>
                      </a:schemeClr>
                    </a:solidFill>
                  </a:tcPr>
                </a:tc>
                <a:extLst>
                  <a:ext uri="{0D108BD9-81ED-4DB2-BD59-A6C34878D82A}">
                    <a16:rowId xmlns:a16="http://schemas.microsoft.com/office/drawing/2014/main" val="614668957"/>
                  </a:ext>
                </a:extLst>
              </a:tr>
              <a:tr h="144837">
                <a:tc>
                  <a:txBody>
                    <a:bodyPr/>
                    <a:lstStyle/>
                    <a:p>
                      <a:pPr algn="ctr" fontAlgn="b"/>
                      <a:r>
                        <a:rPr lang="ru-RU" sz="800" b="0" i="0" u="none" strike="noStrike" dirty="0">
                          <a:solidFill>
                            <a:schemeClr val="accent3">
                              <a:lumMod val="50000"/>
                            </a:schemeClr>
                          </a:solidFill>
                          <a:effectLst/>
                          <a:latin typeface="Arial Narrow" panose="020B0606020202030204" pitchFamily="34" charset="0"/>
                        </a:rPr>
                        <a:t>7</a:t>
                      </a:r>
                      <a:endParaRPr lang="en-US" sz="800" b="0" i="0" u="none" strike="noStrike" dirty="0">
                        <a:solidFill>
                          <a:schemeClr val="accent3">
                            <a:lumMod val="50000"/>
                          </a:schemeClr>
                        </a:solidFill>
                        <a:effectLst/>
                        <a:latin typeface="Arial Narrow" panose="020B0606020202030204" pitchFamily="34" charset="0"/>
                      </a:endParaRPr>
                    </a:p>
                  </a:txBody>
                  <a:tcPr marL="9525" marR="9525" marT="0"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3221-0</a:t>
                      </a:r>
                    </a:p>
                  </a:txBody>
                  <a:tcPr marL="9525" marR="9525" marT="9525" marB="0" anchor="ctr">
                    <a:solidFill>
                      <a:schemeClr val="accent6">
                        <a:lumMod val="50000"/>
                        <a:alpha val="1000"/>
                      </a:schemeClr>
                    </a:solidFill>
                  </a:tcPr>
                </a:tc>
                <a:tc>
                  <a:txBody>
                    <a:bodyPr/>
                    <a:lstStyle/>
                    <a:p>
                      <a:pPr marL="72000" algn="l" fontAlgn="ctr"/>
                      <a:r>
                        <a:rPr lang="ru-RU" sz="800" b="0" i="0" u="none" strike="noStrike" dirty="0" err="1">
                          <a:solidFill>
                            <a:srgbClr val="000000"/>
                          </a:solidFill>
                          <a:effectLst/>
                          <a:latin typeface="Arial Narrow" panose="020B0606020202030204" pitchFamily="34" charset="0"/>
                        </a:rPr>
                        <a:t>Күтім</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жөніндегі</a:t>
                      </a:r>
                      <a:r>
                        <a:rPr lang="ru-RU" sz="800" b="0" i="0" u="none" strike="noStrike" dirty="0">
                          <a:solidFill>
                            <a:srgbClr val="000000"/>
                          </a:solidFill>
                          <a:effectLst/>
                          <a:latin typeface="Arial Narrow" panose="020B0606020202030204" pitchFamily="34" charset="0"/>
                        </a:rPr>
                        <a:t> орта </a:t>
                      </a:r>
                      <a:r>
                        <a:rPr lang="ru-RU" sz="800" b="0" i="0" u="none" strike="noStrike" dirty="0" err="1">
                          <a:solidFill>
                            <a:srgbClr val="000000"/>
                          </a:solidFill>
                          <a:effectLst/>
                          <a:latin typeface="Arial Narrow" panose="020B0606020202030204" pitchFamily="34" charset="0"/>
                        </a:rPr>
                        <a:t>медициналық</a:t>
                      </a:r>
                      <a:r>
                        <a:rPr lang="ru-RU" sz="800" b="0" i="0" u="none" strike="noStrike" dirty="0">
                          <a:solidFill>
                            <a:srgbClr val="000000"/>
                          </a:solidFill>
                          <a:effectLst/>
                          <a:latin typeface="Arial Narrow" panose="020B0606020202030204" pitchFamily="34" charset="0"/>
                        </a:rPr>
                        <a:t> персонал</a:t>
                      </a:r>
                    </a:p>
                  </a:txBody>
                  <a:tcPr marL="9525" marR="9525" marT="9525" marB="0" anchor="ctr">
                    <a:lnR w="12700" cap="flat" cmpd="sng" algn="ctr">
                      <a:solidFill>
                        <a:schemeClr val="tx1"/>
                      </a:solidFill>
                      <a:prstDash val="solid"/>
                      <a:round/>
                      <a:headEnd type="none" w="med" len="med"/>
                      <a:tailEnd type="none" w="med" len="med"/>
                    </a:ln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1 253</a:t>
                      </a:r>
                    </a:p>
                  </a:txBody>
                  <a:tcPr marL="9525" marR="9525" marT="9525" marB="0" anchor="ctr">
                    <a:lnL w="12700" cap="flat" cmpd="sng" algn="ctr">
                      <a:solidFill>
                        <a:schemeClr val="tx1"/>
                      </a:solidFill>
                      <a:prstDash val="solid"/>
                      <a:round/>
                      <a:headEnd type="none" w="med" len="med"/>
                      <a:tailEnd type="none" w="med" len="med"/>
                    </a:lnL>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410</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261</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357</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225</a:t>
                      </a:r>
                    </a:p>
                  </a:txBody>
                  <a:tcPr marL="9525" marR="9525" marT="9525" marB="0" anchor="ctr">
                    <a:lnR w="12700" cap="flat" cmpd="sng" algn="ctr">
                      <a:solidFill>
                        <a:schemeClr val="tx1"/>
                      </a:solidFill>
                      <a:prstDash val="solid"/>
                      <a:round/>
                      <a:headEnd type="none" w="med" len="med"/>
                      <a:tailEnd type="none" w="med" len="med"/>
                    </a:ln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1 060</a:t>
                      </a:r>
                    </a:p>
                  </a:txBody>
                  <a:tcPr marL="9525" marR="9525" marT="9525" marB="0" anchor="ctr">
                    <a:lnL w="12700" cap="flat" cmpd="sng" algn="ctr">
                      <a:solidFill>
                        <a:schemeClr val="tx1"/>
                      </a:solidFill>
                      <a:prstDash val="solid"/>
                      <a:round/>
                      <a:headEnd type="none" w="med" len="med"/>
                      <a:tailEnd type="none" w="med" len="med"/>
                    </a:lnL>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212</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289</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232</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327</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1,6%</a:t>
                      </a:r>
                    </a:p>
                  </a:txBody>
                  <a:tcPr marL="9525" marR="9525" marT="9525" marB="0" anchor="ctr">
                    <a:solidFill>
                      <a:schemeClr val="accent6">
                        <a:lumMod val="50000"/>
                        <a:alpha val="1000"/>
                      </a:schemeClr>
                    </a:solidFill>
                  </a:tcPr>
                </a:tc>
                <a:extLst>
                  <a:ext uri="{0D108BD9-81ED-4DB2-BD59-A6C34878D82A}">
                    <a16:rowId xmlns:a16="http://schemas.microsoft.com/office/drawing/2014/main" val="3006779909"/>
                  </a:ext>
                </a:extLst>
              </a:tr>
              <a:tr h="144837">
                <a:tc>
                  <a:txBody>
                    <a:bodyPr/>
                    <a:lstStyle/>
                    <a:p>
                      <a:pPr algn="ctr" fontAlgn="b"/>
                      <a:r>
                        <a:rPr lang="ru-RU" sz="800" b="0" i="0" u="none" strike="noStrike" dirty="0">
                          <a:solidFill>
                            <a:schemeClr val="accent3">
                              <a:lumMod val="50000"/>
                            </a:schemeClr>
                          </a:solidFill>
                          <a:effectLst/>
                          <a:latin typeface="Arial Narrow" panose="020B0606020202030204" pitchFamily="34" charset="0"/>
                        </a:rPr>
                        <a:t>8</a:t>
                      </a:r>
                      <a:endParaRPr lang="en-US" sz="800" b="0" i="0" u="none" strike="noStrike" dirty="0">
                        <a:solidFill>
                          <a:schemeClr val="accent3">
                            <a:lumMod val="50000"/>
                          </a:schemeClr>
                        </a:solidFill>
                        <a:effectLst/>
                        <a:latin typeface="Arial Narrow" panose="020B0606020202030204" pitchFamily="34" charset="0"/>
                      </a:endParaRPr>
                    </a:p>
                  </a:txBody>
                  <a:tcPr marL="9525" marR="9525" marT="0" marB="0" anchor="ctr">
                    <a:solidFill>
                      <a:schemeClr val="accent3">
                        <a:lumMod val="50000"/>
                        <a:alpha val="20000"/>
                      </a:schemeClr>
                    </a:solidFill>
                  </a:tcPr>
                </a:tc>
                <a:tc>
                  <a:txBody>
                    <a:bodyPr/>
                    <a:lstStyle/>
                    <a:p>
                      <a:pPr algn="ctr" fontAlgn="ctr"/>
                      <a:r>
                        <a:rPr lang="ru-RU" sz="800" b="0" i="0" u="none" strike="noStrike" dirty="0">
                          <a:solidFill>
                            <a:srgbClr val="000000"/>
                          </a:solidFill>
                          <a:effectLst/>
                          <a:latin typeface="Arial Narrow" panose="020B0606020202030204" pitchFamily="34" charset="0"/>
                        </a:rPr>
                        <a:t>4314-2</a:t>
                      </a:r>
                    </a:p>
                  </a:txBody>
                  <a:tcPr marL="9525" marR="9525" marT="9525" marB="0" anchor="ctr">
                    <a:solidFill>
                      <a:schemeClr val="accent3">
                        <a:lumMod val="50000"/>
                        <a:alpha val="20000"/>
                      </a:schemeClr>
                    </a:solidFill>
                  </a:tcPr>
                </a:tc>
                <a:tc>
                  <a:txBody>
                    <a:bodyPr/>
                    <a:lstStyle/>
                    <a:p>
                      <a:pPr marL="72000" algn="l" fontAlgn="ctr"/>
                      <a:r>
                        <a:rPr lang="ru-RU" sz="800" b="0" i="0" u="none" strike="noStrike" dirty="0" err="1">
                          <a:solidFill>
                            <a:srgbClr val="000000"/>
                          </a:solidFill>
                          <a:effectLst/>
                          <a:latin typeface="Arial Narrow" panose="020B0606020202030204" pitchFamily="34" charset="0"/>
                        </a:rPr>
                        <a:t>Маркетингтік</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зерттеулер</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және</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әлеуметтік</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сауалнама</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жөніндегі</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қызметшілер</a:t>
                      </a:r>
                      <a:endParaRPr lang="ru-RU" sz="800" b="0" i="0" u="none" strike="noStrike" dirty="0">
                        <a:solidFill>
                          <a:srgbClr val="000000"/>
                        </a:solidFill>
                        <a:effectLst/>
                        <a:latin typeface="Arial Narrow" panose="020B0606020202030204" pitchFamily="34" charset="0"/>
                      </a:endParaRPr>
                    </a:p>
                  </a:txBody>
                  <a:tcPr marL="9525" marR="9525" marT="9525" marB="0" anchor="ctr">
                    <a:lnR w="12700" cap="flat" cmpd="sng" algn="ctr">
                      <a:solidFill>
                        <a:schemeClr val="tx1"/>
                      </a:solidFill>
                      <a:prstDash val="solid"/>
                      <a:round/>
                      <a:headEnd type="none" w="med" len="med"/>
                      <a:tailEnd type="none" w="med" len="med"/>
                    </a:lnR>
                    <a:solidFill>
                      <a:schemeClr val="accent3">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0</a:t>
                      </a:r>
                    </a:p>
                  </a:txBody>
                  <a:tcPr marL="9525" marR="9525" marT="9525" marB="0" anchor="ctr">
                    <a:lnL w="12700" cap="flat" cmpd="sng" algn="ctr">
                      <a:solidFill>
                        <a:schemeClr val="tx1"/>
                      </a:solidFill>
                      <a:prstDash val="solid"/>
                      <a:round/>
                      <a:headEnd type="none" w="med" len="med"/>
                      <a:tailEnd type="none" w="med" len="med"/>
                    </a:lnL>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0</a:t>
                      </a:r>
                    </a:p>
                  </a:txBody>
                  <a:tcPr marL="9525" marR="9525" marT="9525" marB="0" anchor="c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0</a:t>
                      </a:r>
                    </a:p>
                  </a:txBody>
                  <a:tcPr marL="9525" marR="9525" marT="9525" marB="0" anchor="c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0</a:t>
                      </a:r>
                    </a:p>
                  </a:txBody>
                  <a:tcPr marL="9525" marR="9525" marT="9525" marB="0" anchor="c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0</a:t>
                      </a:r>
                    </a:p>
                  </a:txBody>
                  <a:tcPr marL="9525" marR="9525" marT="9525" marB="0" anchor="ctr">
                    <a:lnR w="12700" cap="flat" cmpd="sng" algn="ctr">
                      <a:solidFill>
                        <a:schemeClr val="tx1"/>
                      </a:solidFill>
                      <a:prstDash val="solid"/>
                      <a:round/>
                      <a:headEnd type="none" w="med" len="med"/>
                      <a:tailEnd type="none" w="med" len="med"/>
                    </a:ln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961</a:t>
                      </a:r>
                    </a:p>
                  </a:txBody>
                  <a:tcPr marL="9525" marR="9525" marT="9525" marB="0" anchor="ctr">
                    <a:lnL w="12700" cap="flat" cmpd="sng" algn="ctr">
                      <a:solidFill>
                        <a:schemeClr val="tx1"/>
                      </a:solidFill>
                      <a:prstDash val="solid"/>
                      <a:round/>
                      <a:headEnd type="none" w="med" len="med"/>
                      <a:tailEnd type="none" w="med" len="med"/>
                    </a:lnL>
                    <a:solidFill>
                      <a:schemeClr val="accent3">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0</a:t>
                      </a:r>
                    </a:p>
                  </a:txBody>
                  <a:tcPr marL="9525" marR="9525" marT="9525" marB="0" anchor="c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0</a:t>
                      </a:r>
                    </a:p>
                  </a:txBody>
                  <a:tcPr marL="9525" marR="9525" marT="9525" marB="0" anchor="ctr">
                    <a:solidFill>
                      <a:schemeClr val="accent3">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116</a:t>
                      </a:r>
                    </a:p>
                  </a:txBody>
                  <a:tcPr marL="9525" marR="9525" marT="9525" marB="0" anchor="ctr">
                    <a:solidFill>
                      <a:schemeClr val="accent3">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845</a:t>
                      </a:r>
                    </a:p>
                  </a:txBody>
                  <a:tcPr marL="9525" marR="9525" marT="9525" marB="0" anchor="ctr">
                    <a:solidFill>
                      <a:schemeClr val="accent3">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1,5%</a:t>
                      </a:r>
                    </a:p>
                  </a:txBody>
                  <a:tcPr marL="9525" marR="9525" marT="9525" marB="0" anchor="ctr">
                    <a:solidFill>
                      <a:schemeClr val="accent3">
                        <a:lumMod val="50000"/>
                        <a:alpha val="20000"/>
                      </a:schemeClr>
                    </a:solidFill>
                  </a:tcPr>
                </a:tc>
                <a:extLst>
                  <a:ext uri="{0D108BD9-81ED-4DB2-BD59-A6C34878D82A}">
                    <a16:rowId xmlns:a16="http://schemas.microsoft.com/office/drawing/2014/main" val="967742410"/>
                  </a:ext>
                </a:extLst>
              </a:tr>
              <a:tr h="144837">
                <a:tc>
                  <a:txBody>
                    <a:bodyPr/>
                    <a:lstStyle/>
                    <a:p>
                      <a:pPr algn="ctr" fontAlgn="b"/>
                      <a:r>
                        <a:rPr lang="ru-RU" sz="800" b="0" i="0" u="none" strike="noStrike" dirty="0">
                          <a:solidFill>
                            <a:schemeClr val="accent3">
                              <a:lumMod val="50000"/>
                            </a:schemeClr>
                          </a:solidFill>
                          <a:effectLst/>
                          <a:latin typeface="Arial Narrow" panose="020B0606020202030204" pitchFamily="34" charset="0"/>
                        </a:rPr>
                        <a:t>9</a:t>
                      </a:r>
                      <a:endParaRPr lang="en-US" sz="800" b="0" i="0" u="none" strike="noStrike" dirty="0">
                        <a:solidFill>
                          <a:schemeClr val="accent3">
                            <a:lumMod val="50000"/>
                          </a:schemeClr>
                        </a:solidFill>
                        <a:effectLst/>
                        <a:latin typeface="Arial Narrow" panose="020B0606020202030204" pitchFamily="34" charset="0"/>
                      </a:endParaRPr>
                    </a:p>
                  </a:txBody>
                  <a:tcPr marL="9525" marR="9525" marT="0"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9622-1</a:t>
                      </a:r>
                    </a:p>
                  </a:txBody>
                  <a:tcPr marL="9525" marR="9525" marT="9525" marB="0" anchor="ctr">
                    <a:solidFill>
                      <a:schemeClr val="accent6">
                        <a:lumMod val="50000"/>
                        <a:alpha val="1000"/>
                      </a:schemeClr>
                    </a:solidFill>
                  </a:tcPr>
                </a:tc>
                <a:tc>
                  <a:txBody>
                    <a:bodyPr/>
                    <a:lstStyle/>
                    <a:p>
                      <a:pPr marL="72000" algn="l" fontAlgn="ctr"/>
                      <a:r>
                        <a:rPr lang="ru-RU" sz="800" b="0" i="0" u="none" strike="noStrike" dirty="0" err="1">
                          <a:solidFill>
                            <a:srgbClr val="000000"/>
                          </a:solidFill>
                          <a:effectLst/>
                          <a:latin typeface="Arial Narrow" panose="020B0606020202030204" pitchFamily="34" charset="0"/>
                        </a:rPr>
                        <a:t>Ғимараттарды</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қараушылар</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және</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күзетшілер</a:t>
                      </a:r>
                      <a:endParaRPr lang="ru-RU" sz="800" b="0" i="0" u="none" strike="noStrike" dirty="0">
                        <a:solidFill>
                          <a:srgbClr val="000000"/>
                        </a:solidFill>
                        <a:effectLst/>
                        <a:latin typeface="Arial Narrow" panose="020B0606020202030204" pitchFamily="34" charset="0"/>
                      </a:endParaRPr>
                    </a:p>
                  </a:txBody>
                  <a:tcPr marL="9525" marR="9525" marT="9525" marB="0" anchor="ctr">
                    <a:lnR w="12700" cap="flat" cmpd="sng" algn="ctr">
                      <a:solidFill>
                        <a:schemeClr val="tx1"/>
                      </a:solidFill>
                      <a:prstDash val="solid"/>
                      <a:round/>
                      <a:headEnd type="none" w="med" len="med"/>
                      <a:tailEnd type="none" w="med" len="med"/>
                    </a:ln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827</a:t>
                      </a:r>
                    </a:p>
                  </a:txBody>
                  <a:tcPr marL="9525" marR="9525" marT="9525" marB="0" anchor="ctr">
                    <a:lnL w="12700" cap="flat" cmpd="sng" algn="ctr">
                      <a:solidFill>
                        <a:schemeClr val="tx1"/>
                      </a:solidFill>
                      <a:prstDash val="solid"/>
                      <a:round/>
                      <a:headEnd type="none" w="med" len="med"/>
                      <a:tailEnd type="none" w="med" len="med"/>
                    </a:lnL>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263</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236</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173</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155</a:t>
                      </a:r>
                    </a:p>
                  </a:txBody>
                  <a:tcPr marL="9525" marR="9525" marT="9525" marB="0" anchor="ctr">
                    <a:lnR w="12700" cap="flat" cmpd="sng" algn="ctr">
                      <a:solidFill>
                        <a:schemeClr val="tx1"/>
                      </a:solidFill>
                      <a:prstDash val="solid"/>
                      <a:round/>
                      <a:headEnd type="none" w="med" len="med"/>
                      <a:tailEnd type="none" w="med" len="med"/>
                    </a:ln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897</a:t>
                      </a:r>
                    </a:p>
                  </a:txBody>
                  <a:tcPr marL="9525" marR="9525" marT="9525" marB="0" anchor="ctr">
                    <a:lnL w="12700" cap="flat" cmpd="sng" algn="ctr">
                      <a:solidFill>
                        <a:schemeClr val="tx1"/>
                      </a:solidFill>
                      <a:prstDash val="solid"/>
                      <a:round/>
                      <a:headEnd type="none" w="med" len="med"/>
                      <a:tailEnd type="none" w="med" len="med"/>
                    </a:lnL>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268</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258</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213</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158</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1,4%</a:t>
                      </a:r>
                    </a:p>
                  </a:txBody>
                  <a:tcPr marL="9525" marR="9525" marT="9525" marB="0" anchor="ctr">
                    <a:solidFill>
                      <a:schemeClr val="accent6">
                        <a:lumMod val="50000"/>
                        <a:alpha val="1000"/>
                      </a:schemeClr>
                    </a:solidFill>
                  </a:tcPr>
                </a:tc>
                <a:extLst>
                  <a:ext uri="{0D108BD9-81ED-4DB2-BD59-A6C34878D82A}">
                    <a16:rowId xmlns:a16="http://schemas.microsoft.com/office/drawing/2014/main" val="3145376209"/>
                  </a:ext>
                </a:extLst>
              </a:tr>
              <a:tr h="144837">
                <a:tc>
                  <a:txBody>
                    <a:bodyPr/>
                    <a:lstStyle/>
                    <a:p>
                      <a:pPr algn="ctr" fontAlgn="b"/>
                      <a:r>
                        <a:rPr lang="ru-RU" sz="800" b="0" i="0" u="none" strike="noStrike" dirty="0">
                          <a:solidFill>
                            <a:schemeClr val="accent3">
                              <a:lumMod val="50000"/>
                            </a:schemeClr>
                          </a:solidFill>
                          <a:effectLst/>
                          <a:latin typeface="Arial Narrow" panose="020B0606020202030204" pitchFamily="34" charset="0"/>
                        </a:rPr>
                        <a:t>10</a:t>
                      </a:r>
                      <a:endParaRPr lang="en-US" sz="800" b="0" i="0" u="none" strike="noStrike" dirty="0">
                        <a:solidFill>
                          <a:schemeClr val="accent3">
                            <a:lumMod val="50000"/>
                          </a:schemeClr>
                        </a:solidFill>
                        <a:effectLst/>
                        <a:latin typeface="Arial Narrow" panose="020B0606020202030204" pitchFamily="34" charset="0"/>
                      </a:endParaRPr>
                    </a:p>
                  </a:txBody>
                  <a:tcPr marL="9525" marR="9525" marT="0" marB="0" anchor="ctr">
                    <a:solidFill>
                      <a:srgbClr val="548235">
                        <a:alpha val="20000"/>
                      </a:srgbClr>
                    </a:solidFill>
                  </a:tcPr>
                </a:tc>
                <a:tc>
                  <a:txBody>
                    <a:bodyPr/>
                    <a:lstStyle/>
                    <a:p>
                      <a:pPr algn="ctr" fontAlgn="ctr"/>
                      <a:r>
                        <a:rPr lang="ru-RU" sz="800" b="0" i="0" u="none" strike="noStrike">
                          <a:solidFill>
                            <a:srgbClr val="000000"/>
                          </a:solidFill>
                          <a:effectLst/>
                          <a:latin typeface="Arial Narrow" panose="020B0606020202030204" pitchFamily="34" charset="0"/>
                        </a:rPr>
                        <a:t>5320-1</a:t>
                      </a:r>
                    </a:p>
                  </a:txBody>
                  <a:tcPr marL="9525" marR="9525" marT="9525" marB="0" anchor="ctr">
                    <a:solidFill>
                      <a:srgbClr val="548235">
                        <a:alpha val="20000"/>
                      </a:srgbClr>
                    </a:solidFill>
                  </a:tcPr>
                </a:tc>
                <a:tc>
                  <a:txBody>
                    <a:bodyPr/>
                    <a:lstStyle/>
                    <a:p>
                      <a:pPr marL="72000" algn="l" fontAlgn="ctr"/>
                      <a:r>
                        <a:rPr lang="ru-RU" sz="800" b="0" i="0" u="none" strike="noStrike" dirty="0" err="1">
                          <a:solidFill>
                            <a:srgbClr val="000000"/>
                          </a:solidFill>
                          <a:effectLst/>
                          <a:latin typeface="Arial Narrow" panose="020B0606020202030204" pitchFamily="34" charset="0"/>
                        </a:rPr>
                        <a:t>Үйден</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басқа</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науқастарға</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күтім</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жасау</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жөніндегі</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жұмыскерлер</a:t>
                      </a:r>
                      <a:endParaRPr lang="ru-RU" sz="800" b="0" i="0" u="none" strike="noStrike" dirty="0">
                        <a:solidFill>
                          <a:srgbClr val="000000"/>
                        </a:solidFill>
                        <a:effectLst/>
                        <a:latin typeface="Arial Narrow" panose="020B0606020202030204" pitchFamily="34" charset="0"/>
                      </a:endParaRPr>
                    </a:p>
                  </a:txBody>
                  <a:tcPr marL="9525" marR="9525" marT="9525" marB="0" anchor="ctr">
                    <a:lnR w="12700" cap="flat" cmpd="sng" algn="ctr">
                      <a:solidFill>
                        <a:schemeClr val="tx1"/>
                      </a:solidFill>
                      <a:prstDash val="solid"/>
                      <a:round/>
                      <a:headEnd type="none" w="med" len="med"/>
                      <a:tailEnd type="none" w="med" len="med"/>
                    </a:lnR>
                    <a:solidFill>
                      <a:srgbClr val="548235">
                        <a:alpha val="20000"/>
                      </a:srgbClr>
                    </a:solidFill>
                  </a:tcPr>
                </a:tc>
                <a:tc>
                  <a:txBody>
                    <a:bodyPr/>
                    <a:lstStyle/>
                    <a:p>
                      <a:pPr algn="ctr" fontAlgn="ctr"/>
                      <a:r>
                        <a:rPr lang="ru-RU" sz="800" b="0" i="0" u="none" strike="noStrike">
                          <a:solidFill>
                            <a:srgbClr val="000000"/>
                          </a:solidFill>
                          <a:effectLst/>
                          <a:latin typeface="Arial Narrow" panose="020B0606020202030204" pitchFamily="34" charset="0"/>
                        </a:rPr>
                        <a:t>745</a:t>
                      </a:r>
                    </a:p>
                  </a:txBody>
                  <a:tcPr marL="9525" marR="9525" marT="9525" marB="0" anchor="ctr">
                    <a:lnL w="12700" cap="flat" cmpd="sng" algn="ctr">
                      <a:solidFill>
                        <a:schemeClr val="tx1"/>
                      </a:solidFill>
                      <a:prstDash val="solid"/>
                      <a:round/>
                      <a:headEnd type="none" w="med" len="med"/>
                      <a:tailEnd type="none" w="med" len="med"/>
                    </a:lnL>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126</a:t>
                      </a:r>
                    </a:p>
                  </a:txBody>
                  <a:tcPr marL="9525" marR="9525" marT="9525" marB="0" anchor="c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109</a:t>
                      </a:r>
                    </a:p>
                  </a:txBody>
                  <a:tcPr marL="9525" marR="9525" marT="9525" marB="0" anchor="c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160</a:t>
                      </a:r>
                    </a:p>
                  </a:txBody>
                  <a:tcPr marL="9525" marR="9525" marT="9525" marB="0" anchor="c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350</a:t>
                      </a:r>
                    </a:p>
                  </a:txBody>
                  <a:tcPr marL="9525" marR="9525" marT="9525" marB="0" anchor="ctr">
                    <a:lnR w="12700" cap="flat" cmpd="sng" algn="ctr">
                      <a:solidFill>
                        <a:schemeClr val="tx1"/>
                      </a:solidFill>
                      <a:prstDash val="solid"/>
                      <a:round/>
                      <a:headEnd type="none" w="med" len="med"/>
                      <a:tailEnd type="none" w="med" len="med"/>
                    </a:ln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833</a:t>
                      </a:r>
                    </a:p>
                  </a:txBody>
                  <a:tcPr marL="9525" marR="9525" marT="9525" marB="0" anchor="ctr">
                    <a:lnL w="12700" cap="flat" cmpd="sng" algn="ctr">
                      <a:solidFill>
                        <a:schemeClr val="tx1"/>
                      </a:solidFill>
                      <a:prstDash val="solid"/>
                      <a:round/>
                      <a:headEnd type="none" w="med" len="med"/>
                      <a:tailEnd type="none" w="med" len="med"/>
                    </a:lnL>
                    <a:solidFill>
                      <a:srgbClr val="548235">
                        <a:alpha val="20000"/>
                      </a:srgbClr>
                    </a:solidFill>
                  </a:tcPr>
                </a:tc>
                <a:tc>
                  <a:txBody>
                    <a:bodyPr/>
                    <a:lstStyle/>
                    <a:p>
                      <a:pPr algn="ctr" fontAlgn="ctr"/>
                      <a:r>
                        <a:rPr lang="ru-RU" sz="800" b="0" i="0" u="none" strike="noStrike">
                          <a:solidFill>
                            <a:srgbClr val="000000"/>
                          </a:solidFill>
                          <a:effectLst/>
                          <a:latin typeface="Arial Narrow" panose="020B0606020202030204" pitchFamily="34" charset="0"/>
                        </a:rPr>
                        <a:t>191</a:t>
                      </a:r>
                    </a:p>
                  </a:txBody>
                  <a:tcPr marL="9525" marR="9525" marT="9525" marB="0" anchor="c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189</a:t>
                      </a:r>
                    </a:p>
                  </a:txBody>
                  <a:tcPr marL="9525" marR="9525" marT="9525" marB="0" anchor="ctr">
                    <a:solidFill>
                      <a:srgbClr val="548235">
                        <a:alpha val="20000"/>
                      </a:srgbClr>
                    </a:solidFill>
                  </a:tcPr>
                </a:tc>
                <a:tc>
                  <a:txBody>
                    <a:bodyPr/>
                    <a:lstStyle/>
                    <a:p>
                      <a:pPr algn="ctr" fontAlgn="ctr"/>
                      <a:r>
                        <a:rPr lang="ru-RU" sz="800" b="0" i="0" u="none" strike="noStrike">
                          <a:solidFill>
                            <a:srgbClr val="000000"/>
                          </a:solidFill>
                          <a:effectLst/>
                          <a:latin typeface="Arial Narrow" panose="020B0606020202030204" pitchFamily="34" charset="0"/>
                        </a:rPr>
                        <a:t>211</a:t>
                      </a:r>
                    </a:p>
                  </a:txBody>
                  <a:tcPr marL="9525" marR="9525" marT="9525" marB="0" anchor="ctr">
                    <a:solidFill>
                      <a:srgbClr val="548235">
                        <a:alpha val="20000"/>
                      </a:srgbClr>
                    </a:solidFill>
                  </a:tcPr>
                </a:tc>
                <a:tc>
                  <a:txBody>
                    <a:bodyPr/>
                    <a:lstStyle/>
                    <a:p>
                      <a:pPr algn="ctr" fontAlgn="ctr"/>
                      <a:r>
                        <a:rPr lang="ru-RU" sz="800" b="0" i="0" u="none" strike="noStrike">
                          <a:solidFill>
                            <a:srgbClr val="000000"/>
                          </a:solidFill>
                          <a:effectLst/>
                          <a:latin typeface="Arial Narrow" panose="020B0606020202030204" pitchFamily="34" charset="0"/>
                        </a:rPr>
                        <a:t>242</a:t>
                      </a:r>
                    </a:p>
                  </a:txBody>
                  <a:tcPr marL="9525" marR="9525" marT="9525" marB="0" anchor="ctr">
                    <a:solidFill>
                      <a:srgbClr val="548235">
                        <a:alpha val="20000"/>
                      </a:srgbClr>
                    </a:solidFill>
                  </a:tcPr>
                </a:tc>
                <a:tc>
                  <a:txBody>
                    <a:bodyPr/>
                    <a:lstStyle/>
                    <a:p>
                      <a:pPr algn="ctr" fontAlgn="ctr"/>
                      <a:r>
                        <a:rPr lang="ru-RU" sz="800" b="0" i="0" u="none" strike="noStrike">
                          <a:solidFill>
                            <a:srgbClr val="000000"/>
                          </a:solidFill>
                          <a:effectLst/>
                          <a:latin typeface="Arial Narrow" panose="020B0606020202030204" pitchFamily="34" charset="0"/>
                        </a:rPr>
                        <a:t>1,3%</a:t>
                      </a:r>
                    </a:p>
                  </a:txBody>
                  <a:tcPr marL="9525" marR="9525" marT="9525" marB="0" anchor="ctr">
                    <a:solidFill>
                      <a:srgbClr val="548235">
                        <a:alpha val="20000"/>
                      </a:srgbClr>
                    </a:solidFill>
                  </a:tcPr>
                </a:tc>
                <a:extLst>
                  <a:ext uri="{0D108BD9-81ED-4DB2-BD59-A6C34878D82A}">
                    <a16:rowId xmlns:a16="http://schemas.microsoft.com/office/drawing/2014/main" val="43189757"/>
                  </a:ext>
                </a:extLst>
              </a:tr>
              <a:tr h="152142">
                <a:tc gridSpan="3">
                  <a:txBody>
                    <a:bodyPr/>
                    <a:lstStyle/>
                    <a:p>
                      <a:pPr algn="ctr" fontAlgn="b"/>
                      <a:r>
                        <a:rPr lang="ru-RU" sz="900" b="1" u="none" strike="noStrike" dirty="0">
                          <a:solidFill>
                            <a:schemeClr val="accent3">
                              <a:lumMod val="50000"/>
                            </a:schemeClr>
                          </a:solidFill>
                          <a:effectLst/>
                          <a:latin typeface="Arial Narrow" panose="020B0606020202030204" pitchFamily="34" charset="0"/>
                        </a:rPr>
                        <a:t>ТОП-10 БОЙЫНША ЖИЫНЫ</a:t>
                      </a:r>
                      <a:endParaRPr lang="ru-RU" sz="900" b="1" i="0" u="none" strike="noStrike" cap="none" dirty="0">
                        <a:solidFill>
                          <a:schemeClr val="accent3">
                            <a:lumMod val="50000"/>
                          </a:schemeClr>
                        </a:solidFill>
                        <a:effectLst/>
                        <a:latin typeface="Arial Narrow" panose="020B0606020202030204" pitchFamily="34" charset="0"/>
                        <a:ea typeface="+mn-ea"/>
                        <a:cs typeface="+mn-cs"/>
                        <a:sym typeface="Arial"/>
                      </a:endParaRPr>
                    </a:p>
                  </a:txBody>
                  <a:tcPr marL="9525" marR="9525" marT="0" marB="0" anchor="ctr">
                    <a:lnR w="12700" cap="flat" cmpd="sng" algn="ctr">
                      <a:solidFill>
                        <a:schemeClr val="tx1"/>
                      </a:solidFill>
                      <a:prstDash val="solid"/>
                      <a:round/>
                      <a:headEnd type="none" w="med" len="med"/>
                      <a:tailEnd type="none" w="med" len="med"/>
                    </a:lnR>
                    <a:lnB w="12700" cap="flat" cmpd="sng" algn="ctr">
                      <a:solidFill>
                        <a:schemeClr val="tx1"/>
                      </a:solidFill>
                      <a:prstDash val="solid"/>
                      <a:round/>
                      <a:headEnd type="none" w="med" len="med"/>
                      <a:tailEnd type="none" w="med" len="med"/>
                    </a:lnB>
                    <a:noFill/>
                  </a:tcPr>
                </a:tc>
                <a:tc hMerge="1">
                  <a:txBody>
                    <a:bodyPr/>
                    <a:lstStyle/>
                    <a:p>
                      <a:pPr algn="ctr" fontAlgn="b"/>
                      <a:r>
                        <a:rPr lang="ru-KZ" sz="800" b="0" i="0" u="none" strike="noStrike" cap="none" dirty="0">
                          <a:solidFill>
                            <a:srgbClr val="007F76"/>
                          </a:solidFill>
                          <a:effectLst/>
                          <a:latin typeface="Arial Narrow" panose="020B0606020202030204" pitchFamily="34" charset="0"/>
                          <a:ea typeface="+mn-ea"/>
                          <a:cs typeface="+mn-cs"/>
                          <a:sym typeface="Arial"/>
                        </a:rPr>
                        <a:t>7239-2</a:t>
                      </a:r>
                    </a:p>
                  </a:txBody>
                  <a:tcPr marL="9525" marR="9525" marT="0" marB="0" anchor="ctr">
                    <a:lnB w="12700" cap="flat" cmpd="sng" algn="ctr">
                      <a:solidFill>
                        <a:schemeClr val="tx1"/>
                      </a:solidFill>
                      <a:prstDash val="solid"/>
                      <a:round/>
                      <a:headEnd type="none" w="med" len="med"/>
                      <a:tailEnd type="none" w="med" len="med"/>
                    </a:lnB>
                    <a:solidFill>
                      <a:schemeClr val="bg1">
                        <a:lumMod val="50000"/>
                        <a:alpha val="20000"/>
                      </a:schemeClr>
                    </a:solidFill>
                  </a:tcPr>
                </a:tc>
                <a:tc hMerge="1">
                  <a:txBody>
                    <a:bodyPr/>
                    <a:lstStyle/>
                    <a:p>
                      <a:pPr marL="72000" algn="l" fontAlgn="ctr"/>
                      <a:r>
                        <a:rPr lang="ru-RU" sz="800" b="0" i="0" u="none" strike="noStrike" cap="none" dirty="0">
                          <a:solidFill>
                            <a:srgbClr val="007F76"/>
                          </a:solidFill>
                          <a:effectLst/>
                          <a:latin typeface="Arial Narrow" panose="020B0606020202030204" pitchFamily="34" charset="0"/>
                          <a:ea typeface="+mn-ea"/>
                          <a:cs typeface="+mn-cs"/>
                          <a:sym typeface="Arial"/>
                        </a:rPr>
                        <a:t>Слесари промышленного оборудования</a:t>
                      </a:r>
                    </a:p>
                  </a:txBody>
                  <a:tcPr marL="9525" marR="9525" marT="0" marB="0" anchor="ctr">
                    <a:lnR w="12700" cap="flat" cmpd="sng" algn="ctr">
                      <a:solidFill>
                        <a:schemeClr val="tx1"/>
                      </a:solidFill>
                      <a:prstDash val="solid"/>
                      <a:round/>
                      <a:headEnd type="none" w="med" len="med"/>
                      <a:tailEnd type="none" w="med" len="med"/>
                    </a:lnR>
                    <a:lnB w="12700" cap="flat" cmpd="sng" algn="ctr">
                      <a:solidFill>
                        <a:schemeClr val="tx1"/>
                      </a:solidFill>
                      <a:prstDash val="solid"/>
                      <a:round/>
                      <a:headEnd type="none" w="med" len="med"/>
                      <a:tailEnd type="none" w="med" len="med"/>
                    </a:lnB>
                    <a:solidFill>
                      <a:schemeClr val="bg1">
                        <a:lumMod val="50000"/>
                        <a:alpha val="20000"/>
                      </a:schemeClr>
                    </a:solidFill>
                  </a:tcPr>
                </a:tc>
                <a:tc>
                  <a:txBody>
                    <a:bodyPr/>
                    <a:lstStyle/>
                    <a:p>
                      <a:pPr algn="ctr" fontAlgn="ctr"/>
                      <a:r>
                        <a:rPr lang="ru-RU" sz="800" b="1" i="0" u="none" strike="noStrike" dirty="0">
                          <a:solidFill>
                            <a:srgbClr val="000000"/>
                          </a:solidFill>
                          <a:effectLst/>
                          <a:latin typeface="Arial Narrow" panose="020B0606020202030204" pitchFamily="34" charset="0"/>
                        </a:rPr>
                        <a:t>47 928</a:t>
                      </a:r>
                    </a:p>
                  </a:txBody>
                  <a:tcPr marL="9525" marR="9525" marT="9525" marB="0" anchor="ctr">
                    <a:lnL w="12700" cap="flat" cmpd="sng" algn="ctr">
                      <a:solidFill>
                        <a:schemeClr val="tx1"/>
                      </a:solidFill>
                      <a:prstDash val="solid"/>
                      <a:round/>
                      <a:headEnd type="none" w="med" len="med"/>
                      <a:tailEnd type="none" w="med" len="med"/>
                    </a:lnL>
                    <a:lnB w="12700" cap="flat" cmpd="sng" algn="ctr">
                      <a:solidFill>
                        <a:schemeClr val="tx1"/>
                      </a:solidFill>
                      <a:prstDash val="solid"/>
                      <a:round/>
                      <a:headEnd type="none" w="med" len="med"/>
                      <a:tailEnd type="none" w="med" len="med"/>
                    </a:lnB>
                    <a:noFill/>
                  </a:tcPr>
                </a:tc>
                <a:tc>
                  <a:txBody>
                    <a:bodyPr/>
                    <a:lstStyle/>
                    <a:p>
                      <a:pPr algn="ctr" fontAlgn="ctr"/>
                      <a:r>
                        <a:rPr lang="ru-RU" sz="800" b="1" i="0" u="none" strike="noStrike" dirty="0">
                          <a:solidFill>
                            <a:srgbClr val="000000"/>
                          </a:solidFill>
                          <a:effectLst/>
                          <a:latin typeface="Arial Narrow" panose="020B0606020202030204" pitchFamily="34" charset="0"/>
                        </a:rPr>
                        <a:t>6 771</a:t>
                      </a:r>
                    </a:p>
                  </a:txBody>
                  <a:tcPr marL="9525" marR="9525" marT="9525" marB="0" anchor="ctr">
                    <a:lnB w="12700" cap="flat" cmpd="sng" algn="ctr">
                      <a:solidFill>
                        <a:schemeClr val="tx1"/>
                      </a:solidFill>
                      <a:prstDash val="solid"/>
                      <a:round/>
                      <a:headEnd type="none" w="med" len="med"/>
                      <a:tailEnd type="none" w="med" len="med"/>
                    </a:lnB>
                    <a:noFill/>
                  </a:tcPr>
                </a:tc>
                <a:tc>
                  <a:txBody>
                    <a:bodyPr/>
                    <a:lstStyle/>
                    <a:p>
                      <a:pPr algn="ctr" fontAlgn="ctr"/>
                      <a:r>
                        <a:rPr lang="ru-RU" sz="800" b="1" i="0" u="none" strike="noStrike" dirty="0">
                          <a:solidFill>
                            <a:srgbClr val="000000"/>
                          </a:solidFill>
                          <a:effectLst/>
                          <a:latin typeface="Arial Narrow" panose="020B0606020202030204" pitchFamily="34" charset="0"/>
                        </a:rPr>
                        <a:t>11 221</a:t>
                      </a:r>
                    </a:p>
                  </a:txBody>
                  <a:tcPr marL="9525" marR="9525" marT="9525" marB="0" anchor="ctr">
                    <a:lnB w="12700" cap="flat" cmpd="sng" algn="ctr">
                      <a:solidFill>
                        <a:schemeClr val="tx1"/>
                      </a:solidFill>
                      <a:prstDash val="solid"/>
                      <a:round/>
                      <a:headEnd type="none" w="med" len="med"/>
                      <a:tailEnd type="none" w="med" len="med"/>
                    </a:lnB>
                    <a:noFill/>
                  </a:tcPr>
                </a:tc>
                <a:tc>
                  <a:txBody>
                    <a:bodyPr/>
                    <a:lstStyle/>
                    <a:p>
                      <a:pPr algn="ctr" fontAlgn="ctr"/>
                      <a:r>
                        <a:rPr lang="ru-RU" sz="800" b="1" i="0" u="none" strike="noStrike" dirty="0">
                          <a:solidFill>
                            <a:srgbClr val="000000"/>
                          </a:solidFill>
                          <a:effectLst/>
                          <a:latin typeface="Arial Narrow" panose="020B0606020202030204" pitchFamily="34" charset="0"/>
                        </a:rPr>
                        <a:t>10 118</a:t>
                      </a:r>
                    </a:p>
                  </a:txBody>
                  <a:tcPr marL="9525" marR="9525" marT="9525" marB="0" anchor="ctr">
                    <a:lnB w="12700" cap="flat" cmpd="sng" algn="ctr">
                      <a:solidFill>
                        <a:schemeClr val="tx1"/>
                      </a:solidFill>
                      <a:prstDash val="solid"/>
                      <a:round/>
                      <a:headEnd type="none" w="med" len="med"/>
                      <a:tailEnd type="none" w="med" len="med"/>
                    </a:lnB>
                    <a:noFill/>
                  </a:tcPr>
                </a:tc>
                <a:tc>
                  <a:txBody>
                    <a:bodyPr/>
                    <a:lstStyle/>
                    <a:p>
                      <a:pPr algn="ctr" fontAlgn="ctr"/>
                      <a:r>
                        <a:rPr lang="ru-RU" sz="800" b="1" i="0" u="none" strike="noStrike">
                          <a:solidFill>
                            <a:srgbClr val="000000"/>
                          </a:solidFill>
                          <a:effectLst/>
                          <a:latin typeface="Arial Narrow" panose="020B0606020202030204" pitchFamily="34" charset="0"/>
                        </a:rPr>
                        <a:t>19 818</a:t>
                      </a:r>
                    </a:p>
                  </a:txBody>
                  <a:tcPr marL="9525" marR="9525" marT="9525" marB="0" anchor="ctr">
                    <a:lnR w="12700" cap="flat" cmpd="sng" algn="ctr">
                      <a:solidFill>
                        <a:schemeClr val="tx1"/>
                      </a:solidFill>
                      <a:prstDash val="solid"/>
                      <a:round/>
                      <a:headEnd type="none" w="med" len="med"/>
                      <a:tailEnd type="none" w="med" len="med"/>
                    </a:lnR>
                    <a:lnB w="12700" cap="flat" cmpd="sng" algn="ctr">
                      <a:solidFill>
                        <a:schemeClr val="tx1"/>
                      </a:solidFill>
                      <a:prstDash val="solid"/>
                      <a:round/>
                      <a:headEnd type="none" w="med" len="med"/>
                      <a:tailEnd type="none" w="med" len="med"/>
                    </a:lnB>
                    <a:noFill/>
                  </a:tcPr>
                </a:tc>
                <a:tc>
                  <a:txBody>
                    <a:bodyPr/>
                    <a:lstStyle/>
                    <a:p>
                      <a:pPr algn="ctr" fontAlgn="ctr"/>
                      <a:r>
                        <a:rPr lang="ru-RU" sz="800" b="1" i="0" u="none" strike="noStrike" dirty="0">
                          <a:solidFill>
                            <a:srgbClr val="000000"/>
                          </a:solidFill>
                          <a:effectLst/>
                          <a:latin typeface="Arial Narrow" panose="020B0606020202030204" pitchFamily="34" charset="0"/>
                        </a:rPr>
                        <a:t>36 720</a:t>
                      </a:r>
                    </a:p>
                  </a:txBody>
                  <a:tcPr marL="9525" marR="9525" marT="9525" marB="0" anchor="ctr">
                    <a:lnL w="12700" cap="flat" cmpd="sng" algn="ctr">
                      <a:solidFill>
                        <a:schemeClr val="tx1"/>
                      </a:solidFill>
                      <a:prstDash val="solid"/>
                      <a:round/>
                      <a:headEnd type="none" w="med" len="med"/>
                      <a:tailEnd type="none" w="med" len="med"/>
                    </a:lnL>
                    <a:lnB w="12700" cap="flat" cmpd="sng" algn="ctr">
                      <a:solidFill>
                        <a:schemeClr val="tx1"/>
                      </a:solidFill>
                      <a:prstDash val="solid"/>
                      <a:round/>
                      <a:headEnd type="none" w="med" len="med"/>
                      <a:tailEnd type="none" w="med" len="med"/>
                    </a:lnB>
                    <a:noFill/>
                  </a:tcPr>
                </a:tc>
                <a:tc>
                  <a:txBody>
                    <a:bodyPr/>
                    <a:lstStyle/>
                    <a:p>
                      <a:pPr algn="ctr" fontAlgn="ctr"/>
                      <a:r>
                        <a:rPr lang="ru-RU" sz="800" b="1" i="0" u="none" strike="noStrike">
                          <a:solidFill>
                            <a:srgbClr val="000000"/>
                          </a:solidFill>
                          <a:effectLst/>
                          <a:latin typeface="Arial Narrow" panose="020B0606020202030204" pitchFamily="34" charset="0"/>
                        </a:rPr>
                        <a:t>8 250</a:t>
                      </a:r>
                    </a:p>
                  </a:txBody>
                  <a:tcPr marL="9525" marR="9525" marT="9525" marB="0" anchor="ctr">
                    <a:lnB w="12700" cap="flat" cmpd="sng" algn="ctr">
                      <a:solidFill>
                        <a:schemeClr val="tx1"/>
                      </a:solidFill>
                      <a:prstDash val="solid"/>
                      <a:round/>
                      <a:headEnd type="none" w="med" len="med"/>
                      <a:tailEnd type="none" w="med" len="med"/>
                    </a:lnB>
                    <a:noFill/>
                  </a:tcPr>
                </a:tc>
                <a:tc>
                  <a:txBody>
                    <a:bodyPr/>
                    <a:lstStyle/>
                    <a:p>
                      <a:pPr algn="ctr" fontAlgn="ctr"/>
                      <a:r>
                        <a:rPr lang="ru-RU" sz="800" b="1" i="0" u="none" strike="noStrike" dirty="0">
                          <a:solidFill>
                            <a:srgbClr val="000000"/>
                          </a:solidFill>
                          <a:effectLst/>
                          <a:latin typeface="Arial Narrow" panose="020B0606020202030204" pitchFamily="34" charset="0"/>
                        </a:rPr>
                        <a:t>5 502</a:t>
                      </a:r>
                    </a:p>
                  </a:txBody>
                  <a:tcPr marL="9525" marR="9525" marT="9525" marB="0" anchor="ctr">
                    <a:lnB w="12700" cap="flat" cmpd="sng" algn="ctr">
                      <a:solidFill>
                        <a:schemeClr val="tx1"/>
                      </a:solidFill>
                      <a:prstDash val="solid"/>
                      <a:round/>
                      <a:headEnd type="none" w="med" len="med"/>
                      <a:tailEnd type="none" w="med" len="med"/>
                    </a:lnB>
                    <a:noFill/>
                  </a:tcPr>
                </a:tc>
                <a:tc>
                  <a:txBody>
                    <a:bodyPr/>
                    <a:lstStyle/>
                    <a:p>
                      <a:pPr algn="ctr" fontAlgn="ctr"/>
                      <a:r>
                        <a:rPr lang="ru-RU" sz="800" b="1" i="0" u="none" strike="noStrike" dirty="0">
                          <a:solidFill>
                            <a:srgbClr val="000000"/>
                          </a:solidFill>
                          <a:effectLst/>
                          <a:latin typeface="Arial Narrow" panose="020B0606020202030204" pitchFamily="34" charset="0"/>
                        </a:rPr>
                        <a:t>9 437</a:t>
                      </a:r>
                    </a:p>
                  </a:txBody>
                  <a:tcPr marL="9525" marR="9525" marT="9525" marB="0" anchor="ctr">
                    <a:lnB w="12700" cap="flat" cmpd="sng" algn="ctr">
                      <a:solidFill>
                        <a:schemeClr val="tx1"/>
                      </a:solidFill>
                      <a:prstDash val="solid"/>
                      <a:round/>
                      <a:headEnd type="none" w="med" len="med"/>
                      <a:tailEnd type="none" w="med" len="med"/>
                    </a:lnB>
                    <a:noFill/>
                  </a:tcPr>
                </a:tc>
                <a:tc>
                  <a:txBody>
                    <a:bodyPr/>
                    <a:lstStyle/>
                    <a:p>
                      <a:pPr algn="ctr" fontAlgn="ctr"/>
                      <a:r>
                        <a:rPr lang="ru-RU" sz="800" b="1" i="0" u="none" strike="noStrike" dirty="0">
                          <a:solidFill>
                            <a:srgbClr val="000000"/>
                          </a:solidFill>
                          <a:effectLst/>
                          <a:latin typeface="Arial Narrow" panose="020B0606020202030204" pitchFamily="34" charset="0"/>
                        </a:rPr>
                        <a:t>13 531</a:t>
                      </a:r>
                    </a:p>
                  </a:txBody>
                  <a:tcPr marL="9525" marR="9525" marT="9525" marB="0" anchor="ctr">
                    <a:lnB w="12700" cap="flat" cmpd="sng" algn="ctr">
                      <a:solidFill>
                        <a:schemeClr val="tx1"/>
                      </a:solidFill>
                      <a:prstDash val="solid"/>
                      <a:round/>
                      <a:headEnd type="none" w="med" len="med"/>
                      <a:tailEnd type="none" w="med" len="med"/>
                    </a:lnB>
                    <a:noFill/>
                  </a:tcPr>
                </a:tc>
                <a:tc>
                  <a:txBody>
                    <a:bodyPr/>
                    <a:lstStyle/>
                    <a:p>
                      <a:pPr algn="ctr" fontAlgn="ctr"/>
                      <a:r>
                        <a:rPr lang="ru-RU" sz="800" b="1" i="0" u="none" strike="noStrike" dirty="0">
                          <a:solidFill>
                            <a:srgbClr val="000000"/>
                          </a:solidFill>
                          <a:effectLst/>
                          <a:latin typeface="Arial Narrow" panose="020B0606020202030204" pitchFamily="34" charset="0"/>
                        </a:rPr>
                        <a:t>55,6%</a:t>
                      </a:r>
                    </a:p>
                  </a:txBody>
                  <a:tcPr marL="9525" marR="9525" marT="9525" marB="0" anchor="ctr">
                    <a:lnB w="12700"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3063250630"/>
                  </a:ext>
                </a:extLst>
              </a:tr>
              <a:tr h="152142">
                <a:tc gridSpan="14">
                  <a:txBody>
                    <a:bodyPr/>
                    <a:lstStyle/>
                    <a:p>
                      <a:pPr algn="ctr" fontAlgn="b"/>
                      <a:r>
                        <a:rPr lang="ru-RU" sz="900" b="1" i="0" u="none" strike="noStrike" dirty="0">
                          <a:solidFill>
                            <a:schemeClr val="accent6">
                              <a:lumMod val="50000"/>
                            </a:schemeClr>
                          </a:solidFill>
                          <a:effectLst/>
                          <a:latin typeface="Arial Narrow" panose="020B0606020202030204" pitchFamily="34" charset="0"/>
                        </a:rPr>
                        <a:t>ПЕССИМИСТІК СЦЕНАРИЙ</a:t>
                      </a:r>
                      <a:endParaRPr lang="en-US" sz="900" b="1" i="0" u="none" strike="noStrike" dirty="0">
                        <a:solidFill>
                          <a:schemeClr val="accent6">
                            <a:lumMod val="50000"/>
                          </a:schemeClr>
                        </a:solidFill>
                        <a:effectLst/>
                        <a:latin typeface="Arial Narrow" panose="020B0606020202030204" pitchFamily="34" charset="0"/>
                      </a:endParaRPr>
                    </a:p>
                  </a:txBody>
                  <a:tcPr marL="9525" marR="9525" marT="0" marB="0" anchor="ct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accent6">
                        <a:lumMod val="50000"/>
                        <a:alpha val="40000"/>
                      </a:schemeClr>
                    </a:solidFill>
                  </a:tcPr>
                </a:tc>
                <a:tc hMerge="1">
                  <a:txBody>
                    <a:bodyPr/>
                    <a:lstStyle/>
                    <a:p>
                      <a:pPr algn="ctr" fontAlgn="b"/>
                      <a:endParaRPr lang="ru-KZ" sz="800" b="0" i="0" u="none" strike="noStrike" cap="none" dirty="0">
                        <a:solidFill>
                          <a:srgbClr val="007F76"/>
                        </a:solidFill>
                        <a:effectLst/>
                        <a:latin typeface="Arial Narrow" panose="020B0606020202030204" pitchFamily="34" charset="0"/>
                        <a:ea typeface="+mn-ea"/>
                        <a:cs typeface="+mn-cs"/>
                        <a:sym typeface="Arial"/>
                      </a:endParaRPr>
                    </a:p>
                  </a:txBody>
                  <a:tcPr marL="9525" marR="9525" marT="0" marB="0" anchor="ct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007F76">
                        <a:alpha val="20000"/>
                      </a:srgbClr>
                    </a:solidFill>
                  </a:tcPr>
                </a:tc>
                <a:tc hMerge="1">
                  <a:txBody>
                    <a:bodyPr/>
                    <a:lstStyle/>
                    <a:p>
                      <a:pPr marL="72000" algn="l" fontAlgn="ctr"/>
                      <a:endParaRPr lang="ru-RU" sz="800" b="0" i="0" u="none" strike="noStrike" cap="none" dirty="0">
                        <a:solidFill>
                          <a:srgbClr val="007F76"/>
                        </a:solidFill>
                        <a:effectLst/>
                        <a:latin typeface="Arial Narrow" panose="020B0606020202030204" pitchFamily="34" charset="0"/>
                        <a:ea typeface="+mn-ea"/>
                        <a:cs typeface="+mn-cs"/>
                        <a:sym typeface="Arial"/>
                      </a:endParaRPr>
                    </a:p>
                  </a:txBody>
                  <a:tcPr marL="9525" marR="9525" marT="0" marB="0" anchor="ctr">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007F76">
                        <a:alpha val="20000"/>
                      </a:srgbClr>
                    </a:solidFill>
                  </a:tcPr>
                </a:tc>
                <a:tc hMerge="1">
                  <a:txBody>
                    <a:bodyPr/>
                    <a:lstStyle/>
                    <a:p>
                      <a:pPr algn="ctr" fontAlgn="b"/>
                      <a:endParaRPr lang="ru-KZ" sz="800" b="0" i="0" u="none" strike="noStrike" cap="none" dirty="0">
                        <a:solidFill>
                          <a:schemeClr val="tx1"/>
                        </a:solidFill>
                        <a:effectLst/>
                        <a:latin typeface="Arial Narrow" panose="020B0606020202030204" pitchFamily="34" charset="0"/>
                        <a:ea typeface="+mn-ea"/>
                        <a:cs typeface="+mn-cs"/>
                        <a:sym typeface="Arial"/>
                      </a:endParaRPr>
                    </a:p>
                  </a:txBody>
                  <a:tcPr marL="9525" marR="9525" marT="0" marB="0" anchor="ctr">
                    <a:lnL w="12700" cap="flat" cmpd="sng" algn="ctr">
                      <a:solidFill>
                        <a:schemeClr val="tx1"/>
                      </a:solidFill>
                      <a:prstDash val="solid"/>
                      <a:round/>
                      <a:headEnd type="none" w="med" len="med"/>
                      <a:tailEnd type="none" w="med" len="med"/>
                    </a:lnL>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50000"/>
                        <a:alpha val="20000"/>
                      </a:schemeClr>
                    </a:solidFill>
                  </a:tcPr>
                </a:tc>
                <a:tc hMerge="1">
                  <a:txBody>
                    <a:bodyPr/>
                    <a:lstStyle/>
                    <a:p>
                      <a:pPr algn="ctr" fontAlgn="b"/>
                      <a:endParaRPr lang="ru-KZ" sz="800" b="0" i="0" u="none" strike="noStrike" cap="none">
                        <a:solidFill>
                          <a:schemeClr val="tx1"/>
                        </a:solidFill>
                        <a:effectLst/>
                        <a:latin typeface="Arial Narrow" panose="020B0606020202030204" pitchFamily="34" charset="0"/>
                        <a:ea typeface="+mn-ea"/>
                        <a:cs typeface="+mn-cs"/>
                        <a:sym typeface="Arial"/>
                      </a:endParaRPr>
                    </a:p>
                  </a:txBody>
                  <a:tcPr marL="9525" marR="9525" marT="0" marB="0" anchor="ct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50000"/>
                        <a:alpha val="20000"/>
                      </a:schemeClr>
                    </a:solidFill>
                  </a:tcPr>
                </a:tc>
                <a:tc hMerge="1">
                  <a:txBody>
                    <a:bodyPr/>
                    <a:lstStyle/>
                    <a:p>
                      <a:pPr algn="ctr" fontAlgn="b"/>
                      <a:endParaRPr lang="ru-KZ" sz="800" b="0" i="0" u="none" strike="noStrike" cap="none" dirty="0">
                        <a:solidFill>
                          <a:schemeClr val="tx1"/>
                        </a:solidFill>
                        <a:effectLst/>
                        <a:latin typeface="Arial Narrow" panose="020B0606020202030204" pitchFamily="34" charset="0"/>
                        <a:ea typeface="+mn-ea"/>
                        <a:cs typeface="+mn-cs"/>
                        <a:sym typeface="Arial"/>
                      </a:endParaRPr>
                    </a:p>
                  </a:txBody>
                  <a:tcPr marL="9525" marR="9525" marT="0" marB="0" anchor="ct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50000"/>
                        <a:alpha val="20000"/>
                      </a:schemeClr>
                    </a:solidFill>
                  </a:tcPr>
                </a:tc>
                <a:tc hMerge="1">
                  <a:txBody>
                    <a:bodyPr/>
                    <a:lstStyle/>
                    <a:p>
                      <a:pPr algn="ctr" fontAlgn="b"/>
                      <a:endParaRPr lang="ru-KZ" sz="800" b="0" i="0" u="none" strike="noStrike" cap="none" dirty="0">
                        <a:solidFill>
                          <a:schemeClr val="tx1"/>
                        </a:solidFill>
                        <a:effectLst/>
                        <a:latin typeface="Arial Narrow" panose="020B0606020202030204" pitchFamily="34" charset="0"/>
                        <a:ea typeface="+mn-ea"/>
                        <a:cs typeface="+mn-cs"/>
                        <a:sym typeface="Arial"/>
                      </a:endParaRPr>
                    </a:p>
                  </a:txBody>
                  <a:tcPr marL="9525" marR="9525" marT="0" marB="0" anchor="ct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50000"/>
                        <a:alpha val="20000"/>
                      </a:schemeClr>
                    </a:solidFill>
                  </a:tcPr>
                </a:tc>
                <a:tc hMerge="1">
                  <a:txBody>
                    <a:bodyPr/>
                    <a:lstStyle/>
                    <a:p>
                      <a:pPr algn="ctr" fontAlgn="b"/>
                      <a:endParaRPr lang="ru-KZ" sz="800" b="0" i="0" u="none" strike="noStrike" cap="none">
                        <a:solidFill>
                          <a:schemeClr val="tx1"/>
                        </a:solidFill>
                        <a:effectLst/>
                        <a:latin typeface="Arial Narrow" panose="020B0606020202030204" pitchFamily="34" charset="0"/>
                        <a:ea typeface="+mn-ea"/>
                        <a:cs typeface="+mn-cs"/>
                        <a:sym typeface="Arial"/>
                      </a:endParaRPr>
                    </a:p>
                  </a:txBody>
                  <a:tcPr marL="9525" marR="9525" marT="0" marB="0" anchor="ctr">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50000"/>
                        <a:alpha val="20000"/>
                      </a:schemeClr>
                    </a:solidFill>
                  </a:tcPr>
                </a:tc>
                <a:tc hMerge="1">
                  <a:txBody>
                    <a:bodyPr/>
                    <a:lstStyle/>
                    <a:p>
                      <a:pPr algn="ctr" fontAlgn="ctr"/>
                      <a:endParaRPr lang="ru-KZ" sz="800" b="0" i="0" u="none" strike="noStrike" cap="none" dirty="0">
                        <a:solidFill>
                          <a:srgbClr val="007F76"/>
                        </a:solidFill>
                        <a:effectLst/>
                        <a:latin typeface="Arial Narrow" panose="020B0606020202030204" pitchFamily="34" charset="0"/>
                        <a:ea typeface="+mn-ea"/>
                        <a:cs typeface="+mn-cs"/>
                        <a:sym typeface="Arial"/>
                      </a:endParaRPr>
                    </a:p>
                  </a:txBody>
                  <a:tcPr marL="9525" marR="9525" marT="0" marB="0" anchor="ctr">
                    <a:lnL w="12700" cap="flat" cmpd="sng" algn="ctr">
                      <a:solidFill>
                        <a:schemeClr val="tx1"/>
                      </a:solidFill>
                      <a:prstDash val="solid"/>
                      <a:round/>
                      <a:headEnd type="none" w="med" len="med"/>
                      <a:tailEnd type="none" w="med" len="med"/>
                    </a:lnL>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007F76">
                        <a:alpha val="20000"/>
                      </a:srgbClr>
                    </a:solidFill>
                  </a:tcPr>
                </a:tc>
                <a:tc hMerge="1">
                  <a:txBody>
                    <a:bodyPr/>
                    <a:lstStyle/>
                    <a:p>
                      <a:pPr algn="ctr" fontAlgn="ctr"/>
                      <a:endParaRPr lang="ru-KZ" sz="800" b="0" i="0" u="none" strike="noStrike" cap="none" dirty="0">
                        <a:solidFill>
                          <a:schemeClr val="tx1"/>
                        </a:solidFill>
                        <a:effectLst/>
                        <a:latin typeface="Arial Narrow" panose="020B0606020202030204" pitchFamily="34" charset="0"/>
                        <a:ea typeface="+mn-ea"/>
                        <a:cs typeface="+mn-cs"/>
                        <a:sym typeface="Arial"/>
                      </a:endParaRPr>
                    </a:p>
                  </a:txBody>
                  <a:tcPr marL="9525" marR="9525" marT="0" marB="0" anchor="ct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50000"/>
                        <a:alpha val="20000"/>
                      </a:schemeClr>
                    </a:solidFill>
                  </a:tcPr>
                </a:tc>
                <a:tc hMerge="1">
                  <a:txBody>
                    <a:bodyPr/>
                    <a:lstStyle/>
                    <a:p>
                      <a:pPr algn="ctr" fontAlgn="ctr"/>
                      <a:endParaRPr lang="ru-KZ" sz="800" b="0" i="0" u="none" strike="noStrike" cap="none" dirty="0">
                        <a:solidFill>
                          <a:srgbClr val="007F76"/>
                        </a:solidFill>
                        <a:effectLst/>
                        <a:latin typeface="Arial Narrow" panose="020B0606020202030204" pitchFamily="34" charset="0"/>
                        <a:ea typeface="+mn-ea"/>
                        <a:cs typeface="+mn-cs"/>
                        <a:sym typeface="Arial"/>
                      </a:endParaRPr>
                    </a:p>
                  </a:txBody>
                  <a:tcPr marL="9525" marR="9525" marT="0" marB="0" anchor="ct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007F76">
                        <a:alpha val="20000"/>
                      </a:srgbClr>
                    </a:solidFill>
                  </a:tcPr>
                </a:tc>
                <a:tc hMerge="1">
                  <a:txBody>
                    <a:bodyPr/>
                    <a:lstStyle/>
                    <a:p>
                      <a:pPr algn="ctr" fontAlgn="ctr"/>
                      <a:endParaRPr lang="ru-KZ" sz="800" b="0" i="0" u="none" strike="noStrike" cap="none" dirty="0">
                        <a:solidFill>
                          <a:srgbClr val="007F76"/>
                        </a:solidFill>
                        <a:effectLst/>
                        <a:latin typeface="Arial Narrow" panose="020B0606020202030204" pitchFamily="34" charset="0"/>
                        <a:ea typeface="+mn-ea"/>
                        <a:cs typeface="+mn-cs"/>
                        <a:sym typeface="Arial"/>
                      </a:endParaRPr>
                    </a:p>
                  </a:txBody>
                  <a:tcPr marL="9525" marR="9525" marT="0" marB="0" anchor="ct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007F76">
                        <a:alpha val="20000"/>
                      </a:srgbClr>
                    </a:solidFill>
                  </a:tcPr>
                </a:tc>
                <a:tc hMerge="1">
                  <a:txBody>
                    <a:bodyPr/>
                    <a:lstStyle/>
                    <a:p>
                      <a:pPr algn="ctr" fontAlgn="ctr"/>
                      <a:endParaRPr lang="ru-KZ" sz="800" b="0" i="0" u="none" strike="noStrike" cap="none" dirty="0">
                        <a:solidFill>
                          <a:srgbClr val="007F76"/>
                        </a:solidFill>
                        <a:effectLst/>
                        <a:latin typeface="Arial Narrow" panose="020B0606020202030204" pitchFamily="34" charset="0"/>
                        <a:ea typeface="+mn-ea"/>
                        <a:cs typeface="+mn-cs"/>
                        <a:sym typeface="Arial"/>
                      </a:endParaRPr>
                    </a:p>
                  </a:txBody>
                  <a:tcPr marL="9525" marR="9525" marT="0" marB="0" anchor="ct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007F76">
                        <a:alpha val="20000"/>
                      </a:srgbClr>
                    </a:solidFill>
                  </a:tcPr>
                </a:tc>
                <a:tc hMerge="1">
                  <a:txBody>
                    <a:bodyPr/>
                    <a:lstStyle/>
                    <a:p>
                      <a:pPr algn="ctr" fontAlgn="ctr"/>
                      <a:endParaRPr lang="ru-KZ" sz="800" b="0" i="0" u="none" strike="noStrike" cap="none" dirty="0">
                        <a:solidFill>
                          <a:srgbClr val="007F76"/>
                        </a:solidFill>
                        <a:effectLst/>
                        <a:latin typeface="Arial Narrow" panose="020B0606020202030204" pitchFamily="34" charset="0"/>
                        <a:ea typeface="+mn-ea"/>
                        <a:cs typeface="+mn-cs"/>
                        <a:sym typeface="Arial"/>
                      </a:endParaRPr>
                    </a:p>
                  </a:txBody>
                  <a:tcPr marL="9525" marR="9525" marT="0" marB="0" anchor="ct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007F76">
                        <a:alpha val="20000"/>
                      </a:srgbClr>
                    </a:solidFill>
                  </a:tcPr>
                </a:tc>
                <a:extLst>
                  <a:ext uri="{0D108BD9-81ED-4DB2-BD59-A6C34878D82A}">
                    <a16:rowId xmlns:a16="http://schemas.microsoft.com/office/drawing/2014/main" val="2562410137"/>
                  </a:ext>
                </a:extLst>
              </a:tr>
              <a:tr h="144837">
                <a:tc>
                  <a:txBody>
                    <a:bodyPr/>
                    <a:lstStyle/>
                    <a:p>
                      <a:pPr algn="ctr" fontAlgn="b"/>
                      <a:r>
                        <a:rPr lang="ru-RU" sz="800" u="none" strike="noStrike" dirty="0">
                          <a:solidFill>
                            <a:schemeClr val="accent6">
                              <a:lumMod val="50000"/>
                            </a:schemeClr>
                          </a:solidFill>
                          <a:effectLst/>
                          <a:latin typeface="Arial Narrow" panose="020B0606020202030204" pitchFamily="34" charset="0"/>
                        </a:rPr>
                        <a:t>1</a:t>
                      </a:r>
                      <a:endParaRPr lang="en-US" sz="800" b="0" i="0" u="none" strike="noStrike" dirty="0">
                        <a:solidFill>
                          <a:schemeClr val="accent6">
                            <a:lumMod val="50000"/>
                          </a:schemeClr>
                        </a:solidFill>
                        <a:effectLst/>
                        <a:latin typeface="Arial Narrow" panose="020B0606020202030204" pitchFamily="34" charset="0"/>
                      </a:endParaRPr>
                    </a:p>
                  </a:txBody>
                  <a:tcPr marL="9525" marR="9525" marT="0" marB="0" anchor="ctr">
                    <a:lnT w="12700" cap="flat" cmpd="sng" algn="ctr">
                      <a:solidFill>
                        <a:schemeClr val="tx1"/>
                      </a:solidFill>
                      <a:prstDash val="solid"/>
                      <a:round/>
                      <a:headEnd type="none" w="med" len="med"/>
                      <a:tailEnd type="none" w="med" len="med"/>
                    </a:lnT>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9629-9</a:t>
                      </a:r>
                    </a:p>
                  </a:txBody>
                  <a:tcPr marL="9525" marR="9525" marT="9525" marB="0" anchor="ctr">
                    <a:lnT w="12700" cap="flat" cmpd="sng" algn="ctr">
                      <a:solidFill>
                        <a:schemeClr val="tx1"/>
                      </a:solidFill>
                      <a:prstDash val="solid"/>
                      <a:round/>
                      <a:headEnd type="none" w="med" len="med"/>
                      <a:tailEnd type="none" w="med" len="med"/>
                    </a:lnT>
                    <a:solidFill>
                      <a:schemeClr val="accent6">
                        <a:lumMod val="50000"/>
                        <a:alpha val="1000"/>
                      </a:schemeClr>
                    </a:solidFill>
                  </a:tcPr>
                </a:tc>
                <a:tc>
                  <a:txBody>
                    <a:bodyPr/>
                    <a:lstStyle/>
                    <a:p>
                      <a:pPr marL="72000" algn="l" fontAlgn="ctr"/>
                      <a:r>
                        <a:rPr lang="ru-RU" sz="800" b="0" i="0" u="none" strike="noStrike" dirty="0" err="1">
                          <a:solidFill>
                            <a:srgbClr val="000000"/>
                          </a:solidFill>
                          <a:effectLst/>
                          <a:latin typeface="Arial Narrow" panose="020B0606020202030204" pitchFamily="34" charset="0"/>
                        </a:rPr>
                        <a:t>Біліктілігі</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жоқ</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жұмысшылар</a:t>
                      </a:r>
                      <a:endParaRPr lang="ru-RU" sz="800" b="0" i="0" u="none" strike="noStrike" dirty="0">
                        <a:solidFill>
                          <a:srgbClr val="000000"/>
                        </a:solidFill>
                        <a:effectLst/>
                        <a:latin typeface="Arial Narrow" panose="020B0606020202030204" pitchFamily="34" charset="0"/>
                      </a:endParaRPr>
                    </a:p>
                  </a:txBody>
                  <a:tcPr marL="9525" marR="9525" marT="9525" marB="0" anchor="ctr">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34 013</a:t>
                      </a:r>
                    </a:p>
                  </a:txBody>
                  <a:tcPr marL="9525" marR="9525" marT="9525" marB="0" anchor="ctr">
                    <a:lnL w="12700" cap="flat" cmpd="sng" algn="ctr">
                      <a:solidFill>
                        <a:schemeClr val="tx1"/>
                      </a:solidFill>
                      <a:prstDash val="solid"/>
                      <a:round/>
                      <a:headEnd type="none" w="med" len="med"/>
                      <a:tailEnd type="none" w="med" len="med"/>
                    </a:lnL>
                    <a:lnT w="12700" cap="flat" cmpd="sng" algn="ctr">
                      <a:solidFill>
                        <a:schemeClr val="tx1"/>
                      </a:solidFill>
                      <a:prstDash val="solid"/>
                      <a:round/>
                      <a:headEnd type="none" w="med" len="med"/>
                      <a:tailEnd type="none" w="med" len="med"/>
                    </a:lnT>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4 155</a:t>
                      </a:r>
                    </a:p>
                  </a:txBody>
                  <a:tcPr marL="9525" marR="9525" marT="9525" marB="0" anchor="ctr">
                    <a:lnT w="12700" cap="flat" cmpd="sng" algn="ctr">
                      <a:solidFill>
                        <a:schemeClr val="tx1"/>
                      </a:solidFill>
                      <a:prstDash val="solid"/>
                      <a:round/>
                      <a:headEnd type="none" w="med" len="med"/>
                      <a:tailEnd type="none" w="med" len="med"/>
                    </a:lnT>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8 152</a:t>
                      </a:r>
                    </a:p>
                  </a:txBody>
                  <a:tcPr marL="9525" marR="9525" marT="9525" marB="0" anchor="ctr">
                    <a:lnT w="12700" cap="flat" cmpd="sng" algn="ctr">
                      <a:solidFill>
                        <a:schemeClr val="tx1"/>
                      </a:solidFill>
                      <a:prstDash val="solid"/>
                      <a:round/>
                      <a:headEnd type="none" w="med" len="med"/>
                      <a:tailEnd type="none" w="med" len="med"/>
                    </a:lnT>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7 189</a:t>
                      </a:r>
                    </a:p>
                  </a:txBody>
                  <a:tcPr marL="9525" marR="9525" marT="9525" marB="0" anchor="ctr">
                    <a:lnT w="12700" cap="flat" cmpd="sng" algn="ctr">
                      <a:solidFill>
                        <a:schemeClr val="tx1"/>
                      </a:solidFill>
                      <a:prstDash val="solid"/>
                      <a:round/>
                      <a:headEnd type="none" w="med" len="med"/>
                      <a:tailEnd type="none" w="med" len="med"/>
                    </a:lnT>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14 517</a:t>
                      </a:r>
                    </a:p>
                  </a:txBody>
                  <a:tcPr marL="9525" marR="9525" marT="9525" marB="0" anchor="ctr">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15 086</a:t>
                      </a:r>
                    </a:p>
                  </a:txBody>
                  <a:tcPr marL="9525" marR="9525" marT="9525" marB="0" anchor="ctr">
                    <a:lnL w="12700" cap="flat" cmpd="sng" algn="ctr">
                      <a:solidFill>
                        <a:schemeClr val="tx1"/>
                      </a:solidFill>
                      <a:prstDash val="solid"/>
                      <a:round/>
                      <a:headEnd type="none" w="med" len="med"/>
                      <a:tailEnd type="none" w="med" len="med"/>
                    </a:lnL>
                    <a:lnT w="12700" cap="flat" cmpd="sng" algn="ctr">
                      <a:solidFill>
                        <a:schemeClr val="tx1"/>
                      </a:solidFill>
                      <a:prstDash val="solid"/>
                      <a:round/>
                      <a:headEnd type="none" w="med" len="med"/>
                      <a:tailEnd type="none" w="med" len="med"/>
                    </a:lnT>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5 239</a:t>
                      </a:r>
                    </a:p>
                  </a:txBody>
                  <a:tcPr marL="9525" marR="9525" marT="9525" marB="0" anchor="ctr">
                    <a:lnT w="12700" cap="flat" cmpd="sng" algn="ctr">
                      <a:solidFill>
                        <a:schemeClr val="tx1"/>
                      </a:solidFill>
                      <a:prstDash val="solid"/>
                      <a:round/>
                      <a:headEnd type="none" w="med" len="med"/>
                      <a:tailEnd type="none" w="med" len="med"/>
                    </a:lnT>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1 028</a:t>
                      </a:r>
                    </a:p>
                  </a:txBody>
                  <a:tcPr marL="9525" marR="9525" marT="9525" marB="0" anchor="ctr">
                    <a:lnT w="12700" cap="flat" cmpd="sng" algn="ctr">
                      <a:solidFill>
                        <a:schemeClr val="tx1"/>
                      </a:solidFill>
                      <a:prstDash val="solid"/>
                      <a:round/>
                      <a:headEnd type="none" w="med" len="med"/>
                      <a:tailEnd type="none" w="med" len="med"/>
                    </a:lnT>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3 230</a:t>
                      </a:r>
                    </a:p>
                  </a:txBody>
                  <a:tcPr marL="9525" marR="9525" marT="9525" marB="0" anchor="ctr">
                    <a:lnT w="12700" cap="flat" cmpd="sng" algn="ctr">
                      <a:solidFill>
                        <a:schemeClr val="tx1"/>
                      </a:solidFill>
                      <a:prstDash val="solid"/>
                      <a:round/>
                      <a:headEnd type="none" w="med" len="med"/>
                      <a:tailEnd type="none" w="med" len="med"/>
                    </a:lnT>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5 589</a:t>
                      </a:r>
                    </a:p>
                  </a:txBody>
                  <a:tcPr marL="9525" marR="9525" marT="9525" marB="0" anchor="ctr">
                    <a:lnT w="12700" cap="flat" cmpd="sng" algn="ctr">
                      <a:solidFill>
                        <a:schemeClr val="tx1"/>
                      </a:solidFill>
                      <a:prstDash val="solid"/>
                      <a:round/>
                      <a:headEnd type="none" w="med" len="med"/>
                      <a:tailEnd type="none" w="med" len="med"/>
                    </a:lnT>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28,0%</a:t>
                      </a:r>
                    </a:p>
                  </a:txBody>
                  <a:tcPr marL="9525" marR="9525" marT="9525" marB="0" anchor="ctr">
                    <a:lnT w="12700" cap="flat" cmpd="sng" algn="ctr">
                      <a:solidFill>
                        <a:schemeClr val="tx1"/>
                      </a:solidFill>
                      <a:prstDash val="solid"/>
                      <a:round/>
                      <a:headEnd type="none" w="med" len="med"/>
                      <a:tailEnd type="none" w="med" len="med"/>
                    </a:lnT>
                    <a:solidFill>
                      <a:schemeClr val="accent6">
                        <a:lumMod val="50000"/>
                        <a:alpha val="1000"/>
                      </a:schemeClr>
                    </a:solidFill>
                  </a:tcPr>
                </a:tc>
                <a:extLst>
                  <a:ext uri="{0D108BD9-81ED-4DB2-BD59-A6C34878D82A}">
                    <a16:rowId xmlns:a16="http://schemas.microsoft.com/office/drawing/2014/main" val="1295061941"/>
                  </a:ext>
                </a:extLst>
              </a:tr>
              <a:tr h="144837">
                <a:tc>
                  <a:txBody>
                    <a:bodyPr/>
                    <a:lstStyle/>
                    <a:p>
                      <a:pPr algn="ctr" fontAlgn="b"/>
                      <a:r>
                        <a:rPr lang="ru-RU" sz="800" b="0" i="0" u="none" strike="noStrike" dirty="0">
                          <a:solidFill>
                            <a:schemeClr val="accent6">
                              <a:lumMod val="50000"/>
                            </a:schemeClr>
                          </a:solidFill>
                          <a:effectLst/>
                          <a:latin typeface="Arial Narrow" panose="020B0606020202030204" pitchFamily="34" charset="0"/>
                        </a:rPr>
                        <a:t>2</a:t>
                      </a:r>
                      <a:endParaRPr lang="en-US" sz="800" b="0" i="0" u="none" strike="noStrike" dirty="0">
                        <a:solidFill>
                          <a:schemeClr val="accent6">
                            <a:lumMod val="50000"/>
                          </a:schemeClr>
                        </a:solidFill>
                        <a:effectLst/>
                        <a:latin typeface="Arial Narrow" panose="020B0606020202030204" pitchFamily="34" charset="0"/>
                      </a:endParaRPr>
                    </a:p>
                  </a:txBody>
                  <a:tcPr marL="9525" marR="9525" marT="0" marB="0" anchor="ctr">
                    <a:solidFill>
                      <a:schemeClr val="accent6">
                        <a:lumMod val="75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9629-7</a:t>
                      </a:r>
                    </a:p>
                  </a:txBody>
                  <a:tcPr marL="9525" marR="9525" marT="9525" marB="0" anchor="ctr">
                    <a:solidFill>
                      <a:schemeClr val="accent6">
                        <a:lumMod val="75000"/>
                        <a:alpha val="20000"/>
                      </a:schemeClr>
                    </a:solidFill>
                  </a:tcPr>
                </a:tc>
                <a:tc>
                  <a:txBody>
                    <a:bodyPr/>
                    <a:lstStyle/>
                    <a:p>
                      <a:pPr marL="72000" algn="l" fontAlgn="ctr"/>
                      <a:r>
                        <a:rPr lang="ru-RU" sz="800" b="0" i="0" u="none" strike="noStrike" dirty="0" err="1">
                          <a:solidFill>
                            <a:srgbClr val="000000"/>
                          </a:solidFill>
                          <a:effectLst/>
                          <a:latin typeface="Arial Narrow" panose="020B0606020202030204" pitchFamily="34" charset="0"/>
                        </a:rPr>
                        <a:t>Әртүрлі</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жұмысты</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атқарушылар</a:t>
                      </a:r>
                      <a:endParaRPr lang="ru-RU" sz="800" b="0" i="0" u="none" strike="noStrike" dirty="0">
                        <a:solidFill>
                          <a:srgbClr val="000000"/>
                        </a:solidFill>
                        <a:effectLst/>
                        <a:latin typeface="Arial Narrow" panose="020B0606020202030204" pitchFamily="34" charset="0"/>
                      </a:endParaRPr>
                    </a:p>
                  </a:txBody>
                  <a:tcPr marL="9525" marR="9525" marT="9525" marB="0" anchor="ctr">
                    <a:lnR w="12700" cap="flat" cmpd="sng" algn="ctr">
                      <a:solidFill>
                        <a:schemeClr val="tx1"/>
                      </a:solidFill>
                      <a:prstDash val="solid"/>
                      <a:round/>
                      <a:headEnd type="none" w="med" len="med"/>
                      <a:tailEnd type="none" w="med" len="med"/>
                    </a:lnR>
                    <a:solidFill>
                      <a:schemeClr val="accent6">
                        <a:lumMod val="75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4 758</a:t>
                      </a:r>
                    </a:p>
                  </a:txBody>
                  <a:tcPr marL="9525" marR="9525" marT="9525" marB="0" anchor="ctr">
                    <a:lnL w="12700" cap="flat" cmpd="sng" algn="ctr">
                      <a:solidFill>
                        <a:schemeClr val="tx1"/>
                      </a:solidFill>
                      <a:prstDash val="solid"/>
                      <a:round/>
                      <a:headEnd type="none" w="med" len="med"/>
                      <a:tailEnd type="none" w="med" len="med"/>
                    </a:lnL>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354</a:t>
                      </a:r>
                    </a:p>
                  </a:txBody>
                  <a:tcPr marL="9525" marR="9525" marT="9525" marB="0" anchor="c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1 300</a:t>
                      </a:r>
                    </a:p>
                  </a:txBody>
                  <a:tcPr marL="9525" marR="9525" marT="9525" marB="0" anchor="c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1 085</a:t>
                      </a:r>
                    </a:p>
                  </a:txBody>
                  <a:tcPr marL="9525" marR="9525" marT="9525" marB="0" anchor="c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2 019</a:t>
                      </a:r>
                    </a:p>
                  </a:txBody>
                  <a:tcPr marL="9525" marR="9525" marT="9525" marB="0" anchor="ctr">
                    <a:lnR w="12700" cap="flat" cmpd="sng" algn="ctr">
                      <a:solidFill>
                        <a:schemeClr val="tx1"/>
                      </a:solidFill>
                      <a:prstDash val="solid"/>
                      <a:round/>
                      <a:headEnd type="none" w="med" len="med"/>
                      <a:tailEnd type="none" w="med" len="med"/>
                    </a:ln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2 966</a:t>
                      </a:r>
                    </a:p>
                  </a:txBody>
                  <a:tcPr marL="9525" marR="9525" marT="9525" marB="0" anchor="ctr">
                    <a:lnL w="12700" cap="flat" cmpd="sng" algn="ctr">
                      <a:solidFill>
                        <a:schemeClr val="tx1"/>
                      </a:solidFill>
                      <a:prstDash val="solid"/>
                      <a:round/>
                      <a:headEnd type="none" w="med" len="med"/>
                      <a:tailEnd type="none" w="med" len="med"/>
                    </a:lnL>
                    <a:solidFill>
                      <a:schemeClr val="accent6">
                        <a:lumMod val="75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734</a:t>
                      </a:r>
                    </a:p>
                  </a:txBody>
                  <a:tcPr marL="9525" marR="9525" marT="9525" marB="0" anchor="c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336</a:t>
                      </a:r>
                    </a:p>
                  </a:txBody>
                  <a:tcPr marL="9525" marR="9525" marT="9525" marB="0" anchor="ctr">
                    <a:solidFill>
                      <a:schemeClr val="accent6">
                        <a:lumMod val="75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1 006</a:t>
                      </a:r>
                    </a:p>
                  </a:txBody>
                  <a:tcPr marL="9525" marR="9525" marT="9525" marB="0" anchor="ctr">
                    <a:solidFill>
                      <a:schemeClr val="accent6">
                        <a:lumMod val="75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890</a:t>
                      </a:r>
                    </a:p>
                  </a:txBody>
                  <a:tcPr marL="9525" marR="9525" marT="9525" marB="0" anchor="ctr">
                    <a:solidFill>
                      <a:schemeClr val="accent6">
                        <a:lumMod val="75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5,5%</a:t>
                      </a:r>
                    </a:p>
                  </a:txBody>
                  <a:tcPr marL="9525" marR="9525" marT="9525" marB="0" anchor="ctr">
                    <a:solidFill>
                      <a:schemeClr val="accent6">
                        <a:lumMod val="75000"/>
                        <a:alpha val="20000"/>
                      </a:schemeClr>
                    </a:solidFill>
                  </a:tcPr>
                </a:tc>
                <a:extLst>
                  <a:ext uri="{0D108BD9-81ED-4DB2-BD59-A6C34878D82A}">
                    <a16:rowId xmlns:a16="http://schemas.microsoft.com/office/drawing/2014/main" val="750895560"/>
                  </a:ext>
                </a:extLst>
              </a:tr>
              <a:tr h="144837">
                <a:tc>
                  <a:txBody>
                    <a:bodyPr/>
                    <a:lstStyle/>
                    <a:p>
                      <a:pPr algn="ctr" fontAlgn="b"/>
                      <a:r>
                        <a:rPr lang="ru-RU" sz="800" b="0" i="0" u="none" strike="noStrike" dirty="0">
                          <a:solidFill>
                            <a:schemeClr val="accent6">
                              <a:lumMod val="50000"/>
                            </a:schemeClr>
                          </a:solidFill>
                          <a:effectLst/>
                          <a:latin typeface="Arial Narrow" panose="020B0606020202030204" pitchFamily="34" charset="0"/>
                        </a:rPr>
                        <a:t>3</a:t>
                      </a:r>
                      <a:endParaRPr lang="en-US" sz="800" b="0" i="0" u="none" strike="noStrike" dirty="0">
                        <a:solidFill>
                          <a:schemeClr val="accent6">
                            <a:lumMod val="50000"/>
                          </a:schemeClr>
                        </a:solidFill>
                        <a:effectLst/>
                        <a:latin typeface="Arial Narrow" panose="020B0606020202030204" pitchFamily="34" charset="0"/>
                      </a:endParaRPr>
                    </a:p>
                  </a:txBody>
                  <a:tcPr marL="9525" marR="9525" marT="0"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9116-0</a:t>
                      </a:r>
                    </a:p>
                  </a:txBody>
                  <a:tcPr marL="9525" marR="9525" marT="9525" marB="0" anchor="ctr">
                    <a:solidFill>
                      <a:schemeClr val="accent6">
                        <a:lumMod val="50000"/>
                        <a:alpha val="1000"/>
                      </a:schemeClr>
                    </a:solidFill>
                  </a:tcPr>
                </a:tc>
                <a:tc>
                  <a:txBody>
                    <a:bodyPr/>
                    <a:lstStyle/>
                    <a:p>
                      <a:pPr marL="72000" algn="l" fontAlgn="ctr"/>
                      <a:r>
                        <a:rPr lang="ru-RU" sz="800" b="0" i="0" u="none" strike="noStrike" dirty="0">
                          <a:solidFill>
                            <a:srgbClr val="000000"/>
                          </a:solidFill>
                          <a:effectLst/>
                          <a:latin typeface="Arial Narrow" panose="020B0606020202030204" pitchFamily="34" charset="0"/>
                        </a:rPr>
                        <a:t>Аула </a:t>
                      </a:r>
                      <a:r>
                        <a:rPr lang="ru-RU" sz="800" b="0" i="0" u="none" strike="noStrike" dirty="0" err="1">
                          <a:solidFill>
                            <a:srgbClr val="000000"/>
                          </a:solidFill>
                          <a:effectLst/>
                          <a:latin typeface="Arial Narrow" panose="020B0606020202030204" pitchFamily="34" charset="0"/>
                        </a:rPr>
                        <a:t>сыпырушылар</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және</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ашық</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аумақтарды</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тазалаушылар</a:t>
                      </a:r>
                      <a:endParaRPr lang="ru-RU" sz="800" b="0" i="0" u="none" strike="noStrike" dirty="0">
                        <a:solidFill>
                          <a:srgbClr val="000000"/>
                        </a:solidFill>
                        <a:effectLst/>
                        <a:latin typeface="Arial Narrow" panose="020B0606020202030204" pitchFamily="34" charset="0"/>
                      </a:endParaRPr>
                    </a:p>
                  </a:txBody>
                  <a:tcPr marL="9525" marR="9525" marT="9525" marB="0" anchor="ctr">
                    <a:lnR w="12700" cap="flat" cmpd="sng" algn="ctr">
                      <a:solidFill>
                        <a:schemeClr val="tx1"/>
                      </a:solidFill>
                      <a:prstDash val="solid"/>
                      <a:round/>
                      <a:headEnd type="none" w="med" len="med"/>
                      <a:tailEnd type="none" w="med" len="med"/>
                    </a:ln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1 766</a:t>
                      </a:r>
                    </a:p>
                  </a:txBody>
                  <a:tcPr marL="9525" marR="9525" marT="9525" marB="0" anchor="ctr">
                    <a:lnL w="12700" cap="flat" cmpd="sng" algn="ctr">
                      <a:solidFill>
                        <a:schemeClr val="tx1"/>
                      </a:solidFill>
                      <a:prstDash val="solid"/>
                      <a:round/>
                      <a:headEnd type="none" w="med" len="med"/>
                      <a:tailEnd type="none" w="med" len="med"/>
                    </a:lnL>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438</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446</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348</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534</a:t>
                      </a:r>
                    </a:p>
                  </a:txBody>
                  <a:tcPr marL="9525" marR="9525" marT="9525" marB="0" anchor="ctr">
                    <a:lnR w="12700" cap="flat" cmpd="sng" algn="ctr">
                      <a:solidFill>
                        <a:schemeClr val="tx1"/>
                      </a:solidFill>
                      <a:prstDash val="solid"/>
                      <a:round/>
                      <a:headEnd type="none" w="med" len="med"/>
                      <a:tailEnd type="none" w="med" len="med"/>
                    </a:ln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2 190</a:t>
                      </a:r>
                    </a:p>
                  </a:txBody>
                  <a:tcPr marL="9525" marR="9525" marT="9525" marB="0" anchor="ctr">
                    <a:lnL w="12700" cap="flat" cmpd="sng" algn="ctr">
                      <a:solidFill>
                        <a:schemeClr val="tx1"/>
                      </a:solidFill>
                      <a:prstDash val="solid"/>
                      <a:round/>
                      <a:headEnd type="none" w="med" len="med"/>
                      <a:tailEnd type="none" w="med" len="med"/>
                    </a:lnL>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592</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539</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508</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551</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4,1%</a:t>
                      </a:r>
                    </a:p>
                  </a:txBody>
                  <a:tcPr marL="9525" marR="9525" marT="9525" marB="0" anchor="ctr">
                    <a:solidFill>
                      <a:schemeClr val="accent6">
                        <a:lumMod val="50000"/>
                        <a:alpha val="1000"/>
                      </a:schemeClr>
                    </a:solidFill>
                  </a:tcPr>
                </a:tc>
                <a:extLst>
                  <a:ext uri="{0D108BD9-81ED-4DB2-BD59-A6C34878D82A}">
                    <a16:rowId xmlns:a16="http://schemas.microsoft.com/office/drawing/2014/main" val="761244194"/>
                  </a:ext>
                </a:extLst>
              </a:tr>
              <a:tr h="144837">
                <a:tc>
                  <a:txBody>
                    <a:bodyPr/>
                    <a:lstStyle/>
                    <a:p>
                      <a:pPr algn="ctr" fontAlgn="b"/>
                      <a:r>
                        <a:rPr lang="ru-RU" sz="800" b="0" i="0" u="none" strike="noStrike" dirty="0">
                          <a:solidFill>
                            <a:schemeClr val="accent6">
                              <a:lumMod val="50000"/>
                            </a:schemeClr>
                          </a:solidFill>
                          <a:effectLst/>
                          <a:latin typeface="Arial Narrow" panose="020B0606020202030204" pitchFamily="34" charset="0"/>
                        </a:rPr>
                        <a:t>4</a:t>
                      </a:r>
                      <a:endParaRPr lang="en-US" sz="800" b="0" i="0" u="none" strike="noStrike" dirty="0">
                        <a:solidFill>
                          <a:schemeClr val="accent6">
                            <a:lumMod val="50000"/>
                          </a:schemeClr>
                        </a:solidFill>
                        <a:effectLst/>
                        <a:latin typeface="Arial Narrow" panose="020B0606020202030204" pitchFamily="34" charset="0"/>
                      </a:endParaRPr>
                    </a:p>
                  </a:txBody>
                  <a:tcPr marL="9525" marR="9525" marT="0" marB="0" anchor="ctr">
                    <a:solidFill>
                      <a:schemeClr val="accent6">
                        <a:lumMod val="75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2362-0</a:t>
                      </a:r>
                    </a:p>
                  </a:txBody>
                  <a:tcPr marL="9525" marR="9525" marT="9525" marB="0" anchor="ctr">
                    <a:solidFill>
                      <a:schemeClr val="accent6">
                        <a:lumMod val="75000"/>
                        <a:alpha val="20000"/>
                      </a:schemeClr>
                    </a:solidFill>
                  </a:tcPr>
                </a:tc>
                <a:tc>
                  <a:txBody>
                    <a:bodyPr/>
                    <a:lstStyle/>
                    <a:p>
                      <a:pPr marL="72000" algn="l" fontAlgn="ctr"/>
                      <a:r>
                        <a:rPr lang="ru-RU" sz="800" b="0" i="0" u="none" strike="noStrike" dirty="0" err="1">
                          <a:solidFill>
                            <a:srgbClr val="000000"/>
                          </a:solidFill>
                          <a:effectLst/>
                          <a:latin typeface="Arial Narrow" panose="020B0606020202030204" pitchFamily="34" charset="0"/>
                        </a:rPr>
                        <a:t>Мектепке</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дейінгі</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білім</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берудегі</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тәрбиешілер</a:t>
                      </a:r>
                      <a:endParaRPr lang="ru-RU" sz="800" b="0" i="0" u="none" strike="noStrike" dirty="0">
                        <a:solidFill>
                          <a:srgbClr val="000000"/>
                        </a:solidFill>
                        <a:effectLst/>
                        <a:latin typeface="Arial Narrow" panose="020B0606020202030204" pitchFamily="34" charset="0"/>
                      </a:endParaRPr>
                    </a:p>
                  </a:txBody>
                  <a:tcPr marL="9525" marR="9525" marT="9525" marB="0" anchor="ctr">
                    <a:lnR w="12700" cap="flat" cmpd="sng" algn="ctr">
                      <a:solidFill>
                        <a:schemeClr val="tx1"/>
                      </a:solidFill>
                      <a:prstDash val="solid"/>
                      <a:round/>
                      <a:headEnd type="none" w="med" len="med"/>
                      <a:tailEnd type="none" w="med" len="med"/>
                    </a:lnR>
                    <a:solidFill>
                      <a:schemeClr val="accent6">
                        <a:lumMod val="75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1 385</a:t>
                      </a:r>
                    </a:p>
                  </a:txBody>
                  <a:tcPr marL="9525" marR="9525" marT="9525" marB="0" anchor="ctr">
                    <a:lnL w="12700" cap="flat" cmpd="sng" algn="ctr">
                      <a:solidFill>
                        <a:schemeClr val="tx1"/>
                      </a:solidFill>
                      <a:prstDash val="solid"/>
                      <a:round/>
                      <a:headEnd type="none" w="med" len="med"/>
                      <a:tailEnd type="none" w="med" len="med"/>
                    </a:lnL>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469</a:t>
                      </a:r>
                    </a:p>
                  </a:txBody>
                  <a:tcPr marL="9525" marR="9525" marT="9525" marB="0" anchor="c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287</a:t>
                      </a:r>
                    </a:p>
                  </a:txBody>
                  <a:tcPr marL="9525" marR="9525" marT="9525" marB="0" anchor="c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391</a:t>
                      </a:r>
                    </a:p>
                  </a:txBody>
                  <a:tcPr marL="9525" marR="9525" marT="9525" marB="0" anchor="c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238</a:t>
                      </a:r>
                    </a:p>
                  </a:txBody>
                  <a:tcPr marL="9525" marR="9525" marT="9525" marB="0" anchor="ctr">
                    <a:lnR w="12700" cap="flat" cmpd="sng" algn="ctr">
                      <a:solidFill>
                        <a:schemeClr val="tx1"/>
                      </a:solidFill>
                      <a:prstDash val="solid"/>
                      <a:round/>
                      <a:headEnd type="none" w="med" len="med"/>
                      <a:tailEnd type="none" w="med" len="med"/>
                    </a:ln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1 565</a:t>
                      </a:r>
                    </a:p>
                  </a:txBody>
                  <a:tcPr marL="9525" marR="9525" marT="9525" marB="0" anchor="ctr">
                    <a:lnL w="12700" cap="flat" cmpd="sng" algn="ctr">
                      <a:solidFill>
                        <a:schemeClr val="tx1"/>
                      </a:solidFill>
                      <a:prstDash val="solid"/>
                      <a:round/>
                      <a:headEnd type="none" w="med" len="med"/>
                      <a:tailEnd type="none" w="med" len="med"/>
                    </a:lnL>
                    <a:solidFill>
                      <a:schemeClr val="accent6">
                        <a:lumMod val="75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328</a:t>
                      </a:r>
                    </a:p>
                  </a:txBody>
                  <a:tcPr marL="9525" marR="9525" marT="9525" marB="0" anchor="c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442</a:t>
                      </a:r>
                    </a:p>
                  </a:txBody>
                  <a:tcPr marL="9525" marR="9525" marT="9525" marB="0" anchor="ctr">
                    <a:solidFill>
                      <a:schemeClr val="accent6">
                        <a:lumMod val="75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347</a:t>
                      </a:r>
                    </a:p>
                  </a:txBody>
                  <a:tcPr marL="9525" marR="9525" marT="9525" marB="0" anchor="ctr">
                    <a:solidFill>
                      <a:schemeClr val="accent6">
                        <a:lumMod val="75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448</a:t>
                      </a:r>
                    </a:p>
                  </a:txBody>
                  <a:tcPr marL="9525" marR="9525" marT="9525" marB="0" anchor="ctr">
                    <a:solidFill>
                      <a:schemeClr val="accent6">
                        <a:lumMod val="75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2,9%</a:t>
                      </a:r>
                    </a:p>
                  </a:txBody>
                  <a:tcPr marL="9525" marR="9525" marT="9525" marB="0" anchor="ctr">
                    <a:solidFill>
                      <a:schemeClr val="accent6">
                        <a:lumMod val="75000"/>
                        <a:alpha val="20000"/>
                      </a:schemeClr>
                    </a:solidFill>
                  </a:tcPr>
                </a:tc>
                <a:extLst>
                  <a:ext uri="{0D108BD9-81ED-4DB2-BD59-A6C34878D82A}">
                    <a16:rowId xmlns:a16="http://schemas.microsoft.com/office/drawing/2014/main" val="1996304957"/>
                  </a:ext>
                </a:extLst>
              </a:tr>
              <a:tr h="144837">
                <a:tc>
                  <a:txBody>
                    <a:bodyPr/>
                    <a:lstStyle/>
                    <a:p>
                      <a:pPr algn="ctr" fontAlgn="b"/>
                      <a:r>
                        <a:rPr lang="ru-RU" sz="800" b="0" i="0" u="none" strike="noStrike" dirty="0">
                          <a:solidFill>
                            <a:schemeClr val="accent6">
                              <a:lumMod val="50000"/>
                            </a:schemeClr>
                          </a:solidFill>
                          <a:effectLst/>
                          <a:latin typeface="Arial Narrow" panose="020B0606020202030204" pitchFamily="34" charset="0"/>
                        </a:rPr>
                        <a:t>5</a:t>
                      </a:r>
                      <a:endParaRPr lang="en-US" sz="800" b="0" i="0" u="none" strike="noStrike" dirty="0">
                        <a:solidFill>
                          <a:schemeClr val="accent6">
                            <a:lumMod val="50000"/>
                          </a:schemeClr>
                        </a:solidFill>
                        <a:effectLst/>
                        <a:latin typeface="Arial Narrow" panose="020B0606020202030204" pitchFamily="34" charset="0"/>
                      </a:endParaRPr>
                    </a:p>
                  </a:txBody>
                  <a:tcPr marL="9525" marR="9525" marT="0"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5311-2</a:t>
                      </a:r>
                    </a:p>
                  </a:txBody>
                  <a:tcPr marL="9525" marR="9525" marT="9525" marB="0" anchor="ctr">
                    <a:solidFill>
                      <a:schemeClr val="accent6">
                        <a:lumMod val="50000"/>
                        <a:alpha val="1000"/>
                      </a:schemeClr>
                    </a:solidFill>
                  </a:tcPr>
                </a:tc>
                <a:tc>
                  <a:txBody>
                    <a:bodyPr/>
                    <a:lstStyle/>
                    <a:p>
                      <a:pPr marL="72000" algn="l" fontAlgn="ctr"/>
                      <a:r>
                        <a:rPr lang="ru-RU" sz="800" b="0" i="0" u="none" strike="noStrike" dirty="0">
                          <a:solidFill>
                            <a:srgbClr val="000000"/>
                          </a:solidFill>
                          <a:effectLst/>
                          <a:latin typeface="Arial Narrow" panose="020B0606020202030204" pitchFamily="34" charset="0"/>
                        </a:rPr>
                        <a:t>Бала </a:t>
                      </a:r>
                      <a:r>
                        <a:rPr lang="ru-RU" sz="800" b="0" i="0" u="none" strike="noStrike" dirty="0" err="1">
                          <a:solidFill>
                            <a:srgbClr val="000000"/>
                          </a:solidFill>
                          <a:effectLst/>
                          <a:latin typeface="Arial Narrow" panose="020B0606020202030204" pitchFamily="34" charset="0"/>
                        </a:rPr>
                        <a:t>күтушілер</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балабақшадағы</a:t>
                      </a:r>
                      <a:r>
                        <a:rPr lang="ru-RU" sz="800" b="0" i="0" u="none" strike="noStrike" dirty="0">
                          <a:solidFill>
                            <a:srgbClr val="000000"/>
                          </a:solidFill>
                          <a:effectLst/>
                          <a:latin typeface="Arial Narrow" panose="020B0606020202030204" pitchFamily="34" charset="0"/>
                        </a:rPr>
                        <a:t>)</a:t>
                      </a:r>
                    </a:p>
                  </a:txBody>
                  <a:tcPr marL="9525" marR="9525" marT="9525" marB="0" anchor="ctr">
                    <a:lnR w="12700" cap="flat" cmpd="sng" algn="ctr">
                      <a:solidFill>
                        <a:schemeClr val="tx1"/>
                      </a:solidFill>
                      <a:prstDash val="solid"/>
                      <a:round/>
                      <a:headEnd type="none" w="med" len="med"/>
                      <a:tailEnd type="none" w="med" len="med"/>
                    </a:ln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1 341</a:t>
                      </a:r>
                    </a:p>
                  </a:txBody>
                  <a:tcPr marL="9525" marR="9525" marT="9525" marB="0" anchor="ctr">
                    <a:lnL w="12700" cap="flat" cmpd="sng" algn="ctr">
                      <a:solidFill>
                        <a:schemeClr val="tx1"/>
                      </a:solidFill>
                      <a:prstDash val="solid"/>
                      <a:round/>
                      <a:headEnd type="none" w="med" len="med"/>
                      <a:tailEnd type="none" w="med" len="med"/>
                    </a:lnL>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384</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346</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345</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266</a:t>
                      </a:r>
                    </a:p>
                  </a:txBody>
                  <a:tcPr marL="9525" marR="9525" marT="9525" marB="0" anchor="ctr">
                    <a:lnR w="12700" cap="flat" cmpd="sng" algn="ctr">
                      <a:solidFill>
                        <a:schemeClr val="tx1"/>
                      </a:solidFill>
                      <a:prstDash val="solid"/>
                      <a:round/>
                      <a:headEnd type="none" w="med" len="med"/>
                      <a:tailEnd type="none" w="med" len="med"/>
                    </a:ln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1 561</a:t>
                      </a:r>
                    </a:p>
                  </a:txBody>
                  <a:tcPr marL="9525" marR="9525" marT="9525" marB="0" anchor="ctr">
                    <a:lnL w="12700" cap="flat" cmpd="sng" algn="ctr">
                      <a:solidFill>
                        <a:schemeClr val="tx1"/>
                      </a:solidFill>
                      <a:prstDash val="solid"/>
                      <a:round/>
                      <a:headEnd type="none" w="med" len="med"/>
                      <a:tailEnd type="none" w="med" len="med"/>
                    </a:lnL>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364</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381</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392</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424</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2,9%</a:t>
                      </a:r>
                    </a:p>
                  </a:txBody>
                  <a:tcPr marL="9525" marR="9525" marT="9525" marB="0" anchor="ctr">
                    <a:solidFill>
                      <a:schemeClr val="accent6">
                        <a:lumMod val="50000"/>
                        <a:alpha val="1000"/>
                      </a:schemeClr>
                    </a:solidFill>
                  </a:tcPr>
                </a:tc>
                <a:extLst>
                  <a:ext uri="{0D108BD9-81ED-4DB2-BD59-A6C34878D82A}">
                    <a16:rowId xmlns:a16="http://schemas.microsoft.com/office/drawing/2014/main" val="3085205914"/>
                  </a:ext>
                </a:extLst>
              </a:tr>
              <a:tr h="144837">
                <a:tc>
                  <a:txBody>
                    <a:bodyPr/>
                    <a:lstStyle/>
                    <a:p>
                      <a:pPr algn="ctr" fontAlgn="b"/>
                      <a:r>
                        <a:rPr lang="ru-RU" sz="800" b="0" i="0" u="none" strike="noStrike" dirty="0">
                          <a:solidFill>
                            <a:schemeClr val="accent6">
                              <a:lumMod val="50000"/>
                            </a:schemeClr>
                          </a:solidFill>
                          <a:effectLst/>
                          <a:latin typeface="Arial Narrow" panose="020B0606020202030204" pitchFamily="34" charset="0"/>
                        </a:rPr>
                        <a:t>6</a:t>
                      </a:r>
                      <a:endParaRPr lang="en-US" sz="800" b="0" i="0" u="none" strike="noStrike" dirty="0">
                        <a:solidFill>
                          <a:schemeClr val="accent6">
                            <a:lumMod val="50000"/>
                          </a:schemeClr>
                        </a:solidFill>
                        <a:effectLst/>
                        <a:latin typeface="Arial Narrow" panose="020B0606020202030204" pitchFamily="34" charset="0"/>
                      </a:endParaRPr>
                    </a:p>
                  </a:txBody>
                  <a:tcPr marL="9525" marR="9525" marT="0" marB="0" anchor="ctr">
                    <a:solidFill>
                      <a:schemeClr val="accent6">
                        <a:lumMod val="75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9329-9</a:t>
                      </a:r>
                    </a:p>
                  </a:txBody>
                  <a:tcPr marL="9525" marR="9525" marT="9525" marB="0" anchor="ctr">
                    <a:solidFill>
                      <a:schemeClr val="accent6">
                        <a:lumMod val="75000"/>
                        <a:alpha val="20000"/>
                      </a:schemeClr>
                    </a:solidFill>
                  </a:tcPr>
                </a:tc>
                <a:tc>
                  <a:txBody>
                    <a:bodyPr/>
                    <a:lstStyle/>
                    <a:p>
                      <a:pPr marL="72000" algn="l" fontAlgn="ctr"/>
                      <a:r>
                        <a:rPr lang="ru-RU" sz="800" b="0" i="0" u="none" strike="noStrike" dirty="0" err="1">
                          <a:solidFill>
                            <a:srgbClr val="000000"/>
                          </a:solidFill>
                          <a:effectLst/>
                          <a:latin typeface="Arial Narrow" panose="020B0606020202030204" pitchFamily="34" charset="0"/>
                        </a:rPr>
                        <a:t>Өңдеу</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өнеркәсібінде</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жұмыс</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істейтін</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басқа</a:t>
                      </a:r>
                      <a:r>
                        <a:rPr lang="ru-RU" sz="800" b="0" i="0" u="none" strike="noStrike" dirty="0">
                          <a:solidFill>
                            <a:srgbClr val="000000"/>
                          </a:solidFill>
                          <a:effectLst/>
                          <a:latin typeface="Arial Narrow" panose="020B0606020202030204" pitchFamily="34" charset="0"/>
                        </a:rPr>
                        <a:t> да </a:t>
                      </a:r>
                      <a:r>
                        <a:rPr lang="ru-RU" sz="800" b="0" i="0" u="none" strike="noStrike" dirty="0" err="1">
                          <a:solidFill>
                            <a:srgbClr val="000000"/>
                          </a:solidFill>
                          <a:effectLst/>
                          <a:latin typeface="Arial Narrow" panose="020B0606020202030204" pitchFamily="34" charset="0"/>
                        </a:rPr>
                        <a:t>біліктілігі</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жоқ</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жұмысшылар</a:t>
                      </a:r>
                      <a:endParaRPr lang="ru-RU" sz="800" b="0" i="0" u="none" strike="noStrike" dirty="0">
                        <a:solidFill>
                          <a:srgbClr val="000000"/>
                        </a:solidFill>
                        <a:effectLst/>
                        <a:latin typeface="Arial Narrow" panose="020B0606020202030204" pitchFamily="34" charset="0"/>
                      </a:endParaRPr>
                    </a:p>
                  </a:txBody>
                  <a:tcPr marL="9525" marR="9525" marT="9525" marB="0" anchor="ctr">
                    <a:lnR w="12700" cap="flat" cmpd="sng" algn="ctr">
                      <a:solidFill>
                        <a:schemeClr val="tx1"/>
                      </a:solidFill>
                      <a:prstDash val="solid"/>
                      <a:round/>
                      <a:headEnd type="none" w="med" len="med"/>
                      <a:tailEnd type="none" w="med" len="med"/>
                    </a:lnR>
                    <a:solidFill>
                      <a:schemeClr val="accent6">
                        <a:lumMod val="75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1 840</a:t>
                      </a:r>
                    </a:p>
                  </a:txBody>
                  <a:tcPr marL="9525" marR="9525" marT="9525" marB="0" anchor="ctr">
                    <a:lnL w="12700" cap="flat" cmpd="sng" algn="ctr">
                      <a:solidFill>
                        <a:schemeClr val="tx1"/>
                      </a:solidFill>
                      <a:prstDash val="solid"/>
                      <a:round/>
                      <a:headEnd type="none" w="med" len="med"/>
                      <a:tailEnd type="none" w="med" len="med"/>
                    </a:lnL>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172</a:t>
                      </a:r>
                    </a:p>
                  </a:txBody>
                  <a:tcPr marL="9525" marR="9525" marT="9525" marB="0" anchor="c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84</a:t>
                      </a:r>
                    </a:p>
                  </a:txBody>
                  <a:tcPr marL="9525" marR="9525" marT="9525" marB="0" anchor="c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70</a:t>
                      </a:r>
                    </a:p>
                  </a:txBody>
                  <a:tcPr marL="9525" marR="9525" marT="9525" marB="0" anchor="c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1 514</a:t>
                      </a:r>
                    </a:p>
                  </a:txBody>
                  <a:tcPr marL="9525" marR="9525" marT="9525" marB="0" anchor="ctr">
                    <a:lnR w="12700" cap="flat" cmpd="sng" algn="ctr">
                      <a:solidFill>
                        <a:schemeClr val="tx1"/>
                      </a:solidFill>
                      <a:prstDash val="solid"/>
                      <a:round/>
                      <a:headEnd type="none" w="med" len="med"/>
                      <a:tailEnd type="none" w="med" len="med"/>
                    </a:ln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1 201</a:t>
                      </a:r>
                    </a:p>
                  </a:txBody>
                  <a:tcPr marL="9525" marR="9525" marT="9525" marB="0" anchor="ctr">
                    <a:lnL w="12700" cap="flat" cmpd="sng" algn="ctr">
                      <a:solidFill>
                        <a:schemeClr val="tx1"/>
                      </a:solidFill>
                      <a:prstDash val="solid"/>
                      <a:round/>
                      <a:headEnd type="none" w="med" len="med"/>
                      <a:tailEnd type="none" w="med" len="med"/>
                    </a:lnL>
                    <a:solidFill>
                      <a:schemeClr val="accent6">
                        <a:lumMod val="75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322</a:t>
                      </a:r>
                    </a:p>
                  </a:txBody>
                  <a:tcPr marL="9525" marR="9525" marT="9525" marB="0" anchor="c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313</a:t>
                      </a:r>
                    </a:p>
                  </a:txBody>
                  <a:tcPr marL="9525" marR="9525" marT="9525" marB="0" anchor="ctr">
                    <a:solidFill>
                      <a:schemeClr val="accent6">
                        <a:lumMod val="75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268</a:t>
                      </a:r>
                    </a:p>
                  </a:txBody>
                  <a:tcPr marL="9525" marR="9525" marT="9525" marB="0" anchor="ctr">
                    <a:solidFill>
                      <a:schemeClr val="accent6">
                        <a:lumMod val="75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298</a:t>
                      </a:r>
                    </a:p>
                  </a:txBody>
                  <a:tcPr marL="9525" marR="9525" marT="9525" marB="0" anchor="ctr">
                    <a:solidFill>
                      <a:schemeClr val="accent6">
                        <a:lumMod val="75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2,2%</a:t>
                      </a:r>
                    </a:p>
                  </a:txBody>
                  <a:tcPr marL="9525" marR="9525" marT="9525" marB="0" anchor="ctr">
                    <a:solidFill>
                      <a:schemeClr val="accent6">
                        <a:lumMod val="75000"/>
                        <a:alpha val="20000"/>
                      </a:schemeClr>
                    </a:solidFill>
                  </a:tcPr>
                </a:tc>
                <a:extLst>
                  <a:ext uri="{0D108BD9-81ED-4DB2-BD59-A6C34878D82A}">
                    <a16:rowId xmlns:a16="http://schemas.microsoft.com/office/drawing/2014/main" val="2706513750"/>
                  </a:ext>
                </a:extLst>
              </a:tr>
              <a:tr h="144837">
                <a:tc>
                  <a:txBody>
                    <a:bodyPr/>
                    <a:lstStyle/>
                    <a:p>
                      <a:pPr algn="ctr" fontAlgn="b"/>
                      <a:r>
                        <a:rPr lang="ru-RU" sz="800" b="0" i="0" u="none" strike="noStrike" dirty="0">
                          <a:solidFill>
                            <a:schemeClr val="accent6">
                              <a:lumMod val="50000"/>
                            </a:schemeClr>
                          </a:solidFill>
                          <a:effectLst/>
                          <a:latin typeface="Arial Narrow" panose="020B0606020202030204" pitchFamily="34" charset="0"/>
                        </a:rPr>
                        <a:t>7</a:t>
                      </a:r>
                      <a:endParaRPr lang="en-US" sz="800" b="0" i="0" u="none" strike="noStrike" dirty="0">
                        <a:solidFill>
                          <a:schemeClr val="accent6">
                            <a:lumMod val="50000"/>
                          </a:schemeClr>
                        </a:solidFill>
                        <a:effectLst/>
                        <a:latin typeface="Arial Narrow" panose="020B0606020202030204" pitchFamily="34" charset="0"/>
                      </a:endParaRPr>
                    </a:p>
                  </a:txBody>
                  <a:tcPr marL="9525" marR="9525" marT="0"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3221-0</a:t>
                      </a:r>
                    </a:p>
                  </a:txBody>
                  <a:tcPr marL="9525" marR="9525" marT="9525" marB="0" anchor="ctr">
                    <a:solidFill>
                      <a:schemeClr val="accent6">
                        <a:lumMod val="50000"/>
                        <a:alpha val="1000"/>
                      </a:schemeClr>
                    </a:solidFill>
                  </a:tcPr>
                </a:tc>
                <a:tc>
                  <a:txBody>
                    <a:bodyPr/>
                    <a:lstStyle/>
                    <a:p>
                      <a:pPr marL="72000" algn="l" fontAlgn="ctr"/>
                      <a:r>
                        <a:rPr lang="ru-RU" sz="800" b="0" i="0" u="none" strike="noStrike" dirty="0" err="1">
                          <a:solidFill>
                            <a:srgbClr val="000000"/>
                          </a:solidFill>
                          <a:effectLst/>
                          <a:latin typeface="Arial Narrow" panose="020B0606020202030204" pitchFamily="34" charset="0"/>
                        </a:rPr>
                        <a:t>Күтім</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жөніндегі</a:t>
                      </a:r>
                      <a:r>
                        <a:rPr lang="ru-RU" sz="800" b="0" i="0" u="none" strike="noStrike" dirty="0">
                          <a:solidFill>
                            <a:srgbClr val="000000"/>
                          </a:solidFill>
                          <a:effectLst/>
                          <a:latin typeface="Arial Narrow" panose="020B0606020202030204" pitchFamily="34" charset="0"/>
                        </a:rPr>
                        <a:t> орта </a:t>
                      </a:r>
                      <a:r>
                        <a:rPr lang="ru-RU" sz="800" b="0" i="0" u="none" strike="noStrike" dirty="0" err="1">
                          <a:solidFill>
                            <a:srgbClr val="000000"/>
                          </a:solidFill>
                          <a:effectLst/>
                          <a:latin typeface="Arial Narrow" panose="020B0606020202030204" pitchFamily="34" charset="0"/>
                        </a:rPr>
                        <a:t>медициналық</a:t>
                      </a:r>
                      <a:r>
                        <a:rPr lang="ru-RU" sz="800" b="0" i="0" u="none" strike="noStrike" dirty="0">
                          <a:solidFill>
                            <a:srgbClr val="000000"/>
                          </a:solidFill>
                          <a:effectLst/>
                          <a:latin typeface="Arial Narrow" panose="020B0606020202030204" pitchFamily="34" charset="0"/>
                        </a:rPr>
                        <a:t> персонал</a:t>
                      </a:r>
                    </a:p>
                  </a:txBody>
                  <a:tcPr marL="9525" marR="9525" marT="9525" marB="0" anchor="ctr">
                    <a:lnR w="12700" cap="flat" cmpd="sng" algn="ctr">
                      <a:solidFill>
                        <a:schemeClr val="tx1"/>
                      </a:solidFill>
                      <a:prstDash val="solid"/>
                      <a:round/>
                      <a:headEnd type="none" w="med" len="med"/>
                      <a:tailEnd type="none" w="med" len="med"/>
                    </a:ln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1 253</a:t>
                      </a:r>
                    </a:p>
                  </a:txBody>
                  <a:tcPr marL="9525" marR="9525" marT="9525" marB="0" anchor="ctr">
                    <a:lnL w="12700" cap="flat" cmpd="sng" algn="ctr">
                      <a:solidFill>
                        <a:schemeClr val="tx1"/>
                      </a:solidFill>
                      <a:prstDash val="solid"/>
                      <a:round/>
                      <a:headEnd type="none" w="med" len="med"/>
                      <a:tailEnd type="none" w="med" len="med"/>
                    </a:lnL>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410</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261</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357</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225</a:t>
                      </a:r>
                    </a:p>
                  </a:txBody>
                  <a:tcPr marL="9525" marR="9525" marT="9525" marB="0" anchor="ctr">
                    <a:lnR w="12700" cap="flat" cmpd="sng" algn="ctr">
                      <a:solidFill>
                        <a:schemeClr val="tx1"/>
                      </a:solidFill>
                      <a:prstDash val="solid"/>
                      <a:round/>
                      <a:headEnd type="none" w="med" len="med"/>
                      <a:tailEnd type="none" w="med" len="med"/>
                    </a:ln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1 130</a:t>
                      </a:r>
                    </a:p>
                  </a:txBody>
                  <a:tcPr marL="9525" marR="9525" marT="9525" marB="0" anchor="ctr">
                    <a:lnL w="12700" cap="flat" cmpd="sng" algn="ctr">
                      <a:solidFill>
                        <a:schemeClr val="tx1"/>
                      </a:solidFill>
                      <a:prstDash val="solid"/>
                      <a:round/>
                      <a:headEnd type="none" w="med" len="med"/>
                      <a:tailEnd type="none" w="med" len="med"/>
                    </a:lnL>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212</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344</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236</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338</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2,1%</a:t>
                      </a:r>
                    </a:p>
                  </a:txBody>
                  <a:tcPr marL="9525" marR="9525" marT="9525" marB="0" anchor="ctr">
                    <a:solidFill>
                      <a:schemeClr val="accent6">
                        <a:lumMod val="50000"/>
                        <a:alpha val="1000"/>
                      </a:schemeClr>
                    </a:solidFill>
                  </a:tcPr>
                </a:tc>
                <a:extLst>
                  <a:ext uri="{0D108BD9-81ED-4DB2-BD59-A6C34878D82A}">
                    <a16:rowId xmlns:a16="http://schemas.microsoft.com/office/drawing/2014/main" val="1208754249"/>
                  </a:ext>
                </a:extLst>
              </a:tr>
              <a:tr h="144837">
                <a:tc>
                  <a:txBody>
                    <a:bodyPr/>
                    <a:lstStyle/>
                    <a:p>
                      <a:pPr algn="ctr" fontAlgn="b"/>
                      <a:r>
                        <a:rPr lang="ru-RU" sz="800" b="0" i="0" u="none" strike="noStrike" dirty="0">
                          <a:solidFill>
                            <a:schemeClr val="accent6">
                              <a:lumMod val="50000"/>
                            </a:schemeClr>
                          </a:solidFill>
                          <a:effectLst/>
                          <a:latin typeface="Arial Narrow" panose="020B0606020202030204" pitchFamily="34" charset="0"/>
                        </a:rPr>
                        <a:t>8</a:t>
                      </a:r>
                      <a:endParaRPr lang="en-US" sz="800" b="0" i="0" u="none" strike="noStrike" dirty="0">
                        <a:solidFill>
                          <a:schemeClr val="accent6">
                            <a:lumMod val="50000"/>
                          </a:schemeClr>
                        </a:solidFill>
                        <a:effectLst/>
                        <a:latin typeface="Arial Narrow" panose="020B0606020202030204" pitchFamily="34" charset="0"/>
                      </a:endParaRPr>
                    </a:p>
                  </a:txBody>
                  <a:tcPr marL="9525" marR="9525" marT="0" marB="0" anchor="ctr">
                    <a:solidFill>
                      <a:schemeClr val="accent6">
                        <a:lumMod val="75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9312-2</a:t>
                      </a:r>
                    </a:p>
                  </a:txBody>
                  <a:tcPr marL="9525" marR="9525" marT="9525" marB="0" anchor="ctr">
                    <a:solidFill>
                      <a:schemeClr val="accent6">
                        <a:lumMod val="75000"/>
                        <a:alpha val="20000"/>
                      </a:schemeClr>
                    </a:solidFill>
                  </a:tcPr>
                </a:tc>
                <a:tc>
                  <a:txBody>
                    <a:bodyPr/>
                    <a:lstStyle/>
                    <a:p>
                      <a:pPr marL="72000" algn="l" fontAlgn="ctr"/>
                      <a:r>
                        <a:rPr lang="ru-RU" sz="800" b="0" i="0" u="none" strike="noStrike" dirty="0" err="1">
                          <a:solidFill>
                            <a:srgbClr val="000000"/>
                          </a:solidFill>
                          <a:effectLst/>
                          <a:latin typeface="Arial Narrow" panose="020B0606020202030204" pitchFamily="34" charset="0"/>
                        </a:rPr>
                        <a:t>Ғимараттарды</a:t>
                      </a:r>
                      <a:r>
                        <a:rPr lang="ru-RU" sz="800" b="0" i="0" u="none" strike="noStrike" dirty="0">
                          <a:solidFill>
                            <a:srgbClr val="000000"/>
                          </a:solidFill>
                          <a:effectLst/>
                          <a:latin typeface="Arial Narrow" panose="020B0606020202030204" pitchFamily="34" charset="0"/>
                        </a:rPr>
                        <a:t> салу </a:t>
                      </a:r>
                      <a:r>
                        <a:rPr lang="ru-RU" sz="800" b="0" i="0" u="none" strike="noStrike" dirty="0" err="1">
                          <a:solidFill>
                            <a:srgbClr val="000000"/>
                          </a:solidFill>
                          <a:effectLst/>
                          <a:latin typeface="Arial Narrow" panose="020B0606020202030204" pitchFamily="34" charset="0"/>
                        </a:rPr>
                        <a:t>және</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жөндеу</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жөніндегі</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біліктілігі</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жоқ</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жұмысшылар</a:t>
                      </a:r>
                      <a:endParaRPr lang="ru-RU" sz="800" b="0" i="0" u="none" strike="noStrike" dirty="0">
                        <a:solidFill>
                          <a:srgbClr val="000000"/>
                        </a:solidFill>
                        <a:effectLst/>
                        <a:latin typeface="Arial Narrow" panose="020B0606020202030204" pitchFamily="34" charset="0"/>
                      </a:endParaRPr>
                    </a:p>
                  </a:txBody>
                  <a:tcPr marL="9525" marR="9525" marT="9525" marB="0" anchor="ctr">
                    <a:lnR w="12700" cap="flat" cmpd="sng" algn="ctr">
                      <a:solidFill>
                        <a:schemeClr val="tx1"/>
                      </a:solidFill>
                      <a:prstDash val="solid"/>
                      <a:round/>
                      <a:headEnd type="none" w="med" len="med"/>
                      <a:tailEnd type="none" w="med" len="med"/>
                    </a:lnR>
                    <a:solidFill>
                      <a:schemeClr val="accent6">
                        <a:lumMod val="75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760</a:t>
                      </a:r>
                    </a:p>
                  </a:txBody>
                  <a:tcPr marL="9525" marR="9525" marT="9525" marB="0" anchor="ctr">
                    <a:lnL w="12700" cap="flat" cmpd="sng" algn="ctr">
                      <a:solidFill>
                        <a:schemeClr val="tx1"/>
                      </a:solidFill>
                      <a:prstDash val="solid"/>
                      <a:round/>
                      <a:headEnd type="none" w="med" len="med"/>
                      <a:tailEnd type="none" w="med" len="med"/>
                    </a:lnL>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a:t>
                      </a:r>
                    </a:p>
                  </a:txBody>
                  <a:tcPr marL="9525" marR="9525" marT="9525" marB="0" anchor="c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106</a:t>
                      </a:r>
                    </a:p>
                  </a:txBody>
                  <a:tcPr marL="9525" marR="9525" marT="9525" marB="0" anchor="c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353</a:t>
                      </a:r>
                    </a:p>
                  </a:txBody>
                  <a:tcPr marL="9525" marR="9525" marT="9525" marB="0" anchor="c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300</a:t>
                      </a:r>
                    </a:p>
                  </a:txBody>
                  <a:tcPr marL="9525" marR="9525" marT="9525" marB="0" anchor="ctr">
                    <a:lnR w="12700" cap="flat" cmpd="sng" algn="ctr">
                      <a:solidFill>
                        <a:schemeClr val="tx1"/>
                      </a:solidFill>
                      <a:prstDash val="solid"/>
                      <a:round/>
                      <a:headEnd type="none" w="med" len="med"/>
                      <a:tailEnd type="none" w="med" len="med"/>
                    </a:ln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1 098</a:t>
                      </a:r>
                    </a:p>
                  </a:txBody>
                  <a:tcPr marL="9525" marR="9525" marT="9525" marB="0" anchor="ctr">
                    <a:lnL w="12700" cap="flat" cmpd="sng" algn="ctr">
                      <a:solidFill>
                        <a:schemeClr val="tx1"/>
                      </a:solidFill>
                      <a:prstDash val="solid"/>
                      <a:round/>
                      <a:headEnd type="none" w="med" len="med"/>
                      <a:tailEnd type="none" w="med" len="med"/>
                    </a:lnL>
                    <a:solidFill>
                      <a:schemeClr val="accent6">
                        <a:lumMod val="75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48</a:t>
                      </a:r>
                    </a:p>
                  </a:txBody>
                  <a:tcPr marL="9525" marR="9525" marT="9525" marB="0" anchor="c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268</a:t>
                      </a:r>
                    </a:p>
                  </a:txBody>
                  <a:tcPr marL="9525" marR="9525" marT="9525" marB="0" anchor="ctr">
                    <a:solidFill>
                      <a:schemeClr val="accent6">
                        <a:lumMod val="75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322</a:t>
                      </a:r>
                    </a:p>
                  </a:txBody>
                  <a:tcPr marL="9525" marR="9525" marT="9525" marB="0" anchor="ctr">
                    <a:solidFill>
                      <a:schemeClr val="accent6">
                        <a:lumMod val="75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460</a:t>
                      </a:r>
                    </a:p>
                  </a:txBody>
                  <a:tcPr marL="9525" marR="9525" marT="9525" marB="0" anchor="ctr">
                    <a:solidFill>
                      <a:schemeClr val="accent6">
                        <a:lumMod val="75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2,0%</a:t>
                      </a:r>
                    </a:p>
                  </a:txBody>
                  <a:tcPr marL="9525" marR="9525" marT="9525" marB="0" anchor="ctr">
                    <a:solidFill>
                      <a:schemeClr val="accent6">
                        <a:lumMod val="75000"/>
                        <a:alpha val="20000"/>
                      </a:schemeClr>
                    </a:solidFill>
                  </a:tcPr>
                </a:tc>
                <a:extLst>
                  <a:ext uri="{0D108BD9-81ED-4DB2-BD59-A6C34878D82A}">
                    <a16:rowId xmlns:a16="http://schemas.microsoft.com/office/drawing/2014/main" val="470699172"/>
                  </a:ext>
                </a:extLst>
              </a:tr>
              <a:tr h="144837">
                <a:tc>
                  <a:txBody>
                    <a:bodyPr/>
                    <a:lstStyle/>
                    <a:p>
                      <a:pPr algn="ctr" fontAlgn="b"/>
                      <a:r>
                        <a:rPr lang="ru-RU" sz="800" b="0" i="0" u="none" strike="noStrike" dirty="0">
                          <a:solidFill>
                            <a:schemeClr val="accent6">
                              <a:lumMod val="50000"/>
                            </a:schemeClr>
                          </a:solidFill>
                          <a:effectLst/>
                          <a:latin typeface="Arial Narrow" panose="020B0606020202030204" pitchFamily="34" charset="0"/>
                        </a:rPr>
                        <a:t>9</a:t>
                      </a:r>
                      <a:endParaRPr lang="en-US" sz="800" b="0" i="0" u="none" strike="noStrike" dirty="0">
                        <a:solidFill>
                          <a:schemeClr val="accent6">
                            <a:lumMod val="50000"/>
                          </a:schemeClr>
                        </a:solidFill>
                        <a:effectLst/>
                        <a:latin typeface="Arial Narrow" panose="020B0606020202030204" pitchFamily="34" charset="0"/>
                      </a:endParaRPr>
                    </a:p>
                  </a:txBody>
                  <a:tcPr marL="9525" marR="9525" marT="0" marB="0" anchor="ctr">
                    <a:solidFill>
                      <a:schemeClr val="accent6">
                        <a:lumMod val="50000"/>
                        <a:alpha val="1000"/>
                      </a:schemeClr>
                    </a:solidFill>
                  </a:tcPr>
                </a:tc>
                <a:tc>
                  <a:txBody>
                    <a:bodyPr/>
                    <a:lstStyle/>
                    <a:p>
                      <a:pPr algn="ctr" fontAlgn="ctr"/>
                      <a:r>
                        <a:rPr lang="ru-RU" sz="800" b="0" i="0" u="none" strike="noStrike" dirty="0">
                          <a:solidFill>
                            <a:srgbClr val="000000"/>
                          </a:solidFill>
                          <a:effectLst/>
                          <a:latin typeface="Arial Narrow" panose="020B0606020202030204" pitchFamily="34" charset="0"/>
                        </a:rPr>
                        <a:t>9211-1</a:t>
                      </a:r>
                    </a:p>
                  </a:txBody>
                  <a:tcPr marL="9525" marR="9525" marT="9525" marB="0" anchor="ctr">
                    <a:solidFill>
                      <a:schemeClr val="accent6">
                        <a:lumMod val="50000"/>
                        <a:alpha val="1000"/>
                      </a:schemeClr>
                    </a:solidFill>
                  </a:tcPr>
                </a:tc>
                <a:tc>
                  <a:txBody>
                    <a:bodyPr/>
                    <a:lstStyle/>
                    <a:p>
                      <a:pPr marL="72000" algn="l" fontAlgn="ctr"/>
                      <a:r>
                        <a:rPr lang="ru-RU" sz="800" b="0" i="0" u="none" strike="noStrike" dirty="0" err="1">
                          <a:solidFill>
                            <a:srgbClr val="000000"/>
                          </a:solidFill>
                          <a:effectLst/>
                          <a:latin typeface="Arial Narrow" panose="020B0606020202030204" pitchFamily="34" charset="0"/>
                        </a:rPr>
                        <a:t>Өсімдік</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шаруашылығындағы</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біліктілігі</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жоқ</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жұмысшылар</a:t>
                      </a:r>
                      <a:endParaRPr lang="ru-RU" sz="800" b="0" i="0" u="none" strike="noStrike" dirty="0">
                        <a:solidFill>
                          <a:srgbClr val="000000"/>
                        </a:solidFill>
                        <a:effectLst/>
                        <a:latin typeface="Arial Narrow" panose="020B0606020202030204" pitchFamily="34" charset="0"/>
                      </a:endParaRPr>
                    </a:p>
                  </a:txBody>
                  <a:tcPr marL="9525" marR="9525" marT="9525" marB="0" anchor="ctr">
                    <a:lnR w="12700" cap="flat" cmpd="sng" algn="ctr">
                      <a:solidFill>
                        <a:schemeClr val="tx1"/>
                      </a:solidFill>
                      <a:prstDash val="solid"/>
                      <a:round/>
                      <a:headEnd type="none" w="med" len="med"/>
                      <a:tailEnd type="none" w="med" len="med"/>
                    </a:ln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888</a:t>
                      </a:r>
                    </a:p>
                  </a:txBody>
                  <a:tcPr marL="9525" marR="9525" marT="9525" marB="0" anchor="ctr">
                    <a:lnL w="12700" cap="flat" cmpd="sng" algn="ctr">
                      <a:solidFill>
                        <a:schemeClr val="tx1"/>
                      </a:solidFill>
                      <a:prstDash val="solid"/>
                      <a:round/>
                      <a:headEnd type="none" w="med" len="med"/>
                      <a:tailEnd type="none" w="med" len="med"/>
                    </a:lnL>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140</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192</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305</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251</a:t>
                      </a:r>
                    </a:p>
                  </a:txBody>
                  <a:tcPr marL="9525" marR="9525" marT="9525" marB="0" anchor="ctr">
                    <a:lnR w="12700" cap="flat" cmpd="sng" algn="ctr">
                      <a:solidFill>
                        <a:schemeClr val="tx1"/>
                      </a:solidFill>
                      <a:prstDash val="solid"/>
                      <a:round/>
                      <a:headEnd type="none" w="med" len="med"/>
                      <a:tailEnd type="none" w="med" len="med"/>
                    </a:ln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1 022</a:t>
                      </a:r>
                    </a:p>
                  </a:txBody>
                  <a:tcPr marL="9525" marR="9525" marT="9525" marB="0" anchor="ctr">
                    <a:lnL w="12700" cap="flat" cmpd="sng" algn="ctr">
                      <a:solidFill>
                        <a:schemeClr val="tx1"/>
                      </a:solidFill>
                      <a:prstDash val="solid"/>
                      <a:round/>
                      <a:headEnd type="none" w="med" len="med"/>
                      <a:tailEnd type="none" w="med" len="med"/>
                    </a:lnL>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147</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241</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271</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363</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1,9%</a:t>
                      </a:r>
                    </a:p>
                  </a:txBody>
                  <a:tcPr marL="9525" marR="9525" marT="9525" marB="0" anchor="ctr">
                    <a:solidFill>
                      <a:schemeClr val="accent6">
                        <a:lumMod val="50000"/>
                        <a:alpha val="1000"/>
                      </a:schemeClr>
                    </a:solidFill>
                  </a:tcPr>
                </a:tc>
                <a:extLst>
                  <a:ext uri="{0D108BD9-81ED-4DB2-BD59-A6C34878D82A}">
                    <a16:rowId xmlns:a16="http://schemas.microsoft.com/office/drawing/2014/main" val="1074593541"/>
                  </a:ext>
                </a:extLst>
              </a:tr>
              <a:tr h="144837">
                <a:tc>
                  <a:txBody>
                    <a:bodyPr/>
                    <a:lstStyle/>
                    <a:p>
                      <a:pPr algn="ctr" fontAlgn="b"/>
                      <a:r>
                        <a:rPr lang="ru-RU" sz="800" b="0" i="0" u="none" strike="noStrike" dirty="0">
                          <a:solidFill>
                            <a:schemeClr val="accent6">
                              <a:lumMod val="50000"/>
                            </a:schemeClr>
                          </a:solidFill>
                          <a:effectLst/>
                          <a:latin typeface="Arial Narrow" panose="020B0606020202030204" pitchFamily="34" charset="0"/>
                        </a:rPr>
                        <a:t>10</a:t>
                      </a:r>
                      <a:endParaRPr lang="en-US" sz="800" b="0" i="0" u="none" strike="noStrike" dirty="0">
                        <a:solidFill>
                          <a:schemeClr val="accent6">
                            <a:lumMod val="50000"/>
                          </a:schemeClr>
                        </a:solidFill>
                        <a:effectLst/>
                        <a:latin typeface="Arial Narrow" panose="020B0606020202030204" pitchFamily="34" charset="0"/>
                      </a:endParaRPr>
                    </a:p>
                  </a:txBody>
                  <a:tcPr marL="9525" marR="9525" marT="0" marB="0" anchor="ctr">
                    <a:solidFill>
                      <a:schemeClr val="accent6">
                        <a:lumMod val="75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9622-1</a:t>
                      </a:r>
                    </a:p>
                  </a:txBody>
                  <a:tcPr marL="9525" marR="9525" marT="9525" marB="0" anchor="ctr">
                    <a:solidFill>
                      <a:schemeClr val="accent6">
                        <a:lumMod val="75000"/>
                        <a:alpha val="20000"/>
                      </a:schemeClr>
                    </a:solidFill>
                  </a:tcPr>
                </a:tc>
                <a:tc>
                  <a:txBody>
                    <a:bodyPr/>
                    <a:lstStyle/>
                    <a:p>
                      <a:pPr marL="72000" algn="l" fontAlgn="ctr"/>
                      <a:r>
                        <a:rPr lang="ru-RU" sz="800" b="0" i="0" u="none" strike="noStrike" dirty="0" err="1">
                          <a:solidFill>
                            <a:srgbClr val="000000"/>
                          </a:solidFill>
                          <a:effectLst/>
                          <a:latin typeface="Arial Narrow" panose="020B0606020202030204" pitchFamily="34" charset="0"/>
                        </a:rPr>
                        <a:t>Ғимараттарды</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қараушылар</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және</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күзетшілер</a:t>
                      </a:r>
                      <a:endParaRPr lang="ru-RU" sz="800" b="0" i="0" u="none" strike="noStrike" dirty="0">
                        <a:solidFill>
                          <a:srgbClr val="000000"/>
                        </a:solidFill>
                        <a:effectLst/>
                        <a:latin typeface="Arial Narrow" panose="020B0606020202030204" pitchFamily="34" charset="0"/>
                      </a:endParaRPr>
                    </a:p>
                  </a:txBody>
                  <a:tcPr marL="9525" marR="9525" marT="9525" marB="0" anchor="ctr">
                    <a:lnR w="12700" cap="flat" cmpd="sng" algn="ctr">
                      <a:solidFill>
                        <a:schemeClr val="tx1"/>
                      </a:solidFill>
                      <a:prstDash val="solid"/>
                      <a:round/>
                      <a:headEnd type="none" w="med" len="med"/>
                      <a:tailEnd type="none" w="med" len="med"/>
                    </a:lnR>
                    <a:solidFill>
                      <a:schemeClr val="accent6">
                        <a:lumMod val="75000"/>
                        <a:alpha val="20000"/>
                      </a:schemeClr>
                    </a:solidFill>
                  </a:tcPr>
                </a:tc>
                <a:tc>
                  <a:txBody>
                    <a:bodyPr/>
                    <a:lstStyle/>
                    <a:p>
                      <a:pPr algn="ctr" fontAlgn="ctr"/>
                      <a:r>
                        <a:rPr lang="ru-RU" sz="800" b="0" i="0" u="none" strike="noStrike" dirty="0">
                          <a:solidFill>
                            <a:srgbClr val="000000"/>
                          </a:solidFill>
                          <a:effectLst/>
                          <a:latin typeface="Arial Narrow" panose="020B0606020202030204" pitchFamily="34" charset="0"/>
                        </a:rPr>
                        <a:t>827</a:t>
                      </a:r>
                    </a:p>
                  </a:txBody>
                  <a:tcPr marL="9525" marR="9525" marT="9525" marB="0" anchor="ctr">
                    <a:lnL w="12700" cap="flat" cmpd="sng" algn="ctr">
                      <a:solidFill>
                        <a:schemeClr val="tx1"/>
                      </a:solidFill>
                      <a:prstDash val="solid"/>
                      <a:round/>
                      <a:headEnd type="none" w="med" len="med"/>
                      <a:tailEnd type="none" w="med" len="med"/>
                    </a:lnL>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263</a:t>
                      </a:r>
                    </a:p>
                  </a:txBody>
                  <a:tcPr marL="9525" marR="9525" marT="9525" marB="0" anchor="c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236</a:t>
                      </a:r>
                    </a:p>
                  </a:txBody>
                  <a:tcPr marL="9525" marR="9525" marT="9525" marB="0" anchor="c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173</a:t>
                      </a:r>
                    </a:p>
                  </a:txBody>
                  <a:tcPr marL="9525" marR="9525" marT="9525" marB="0" anchor="c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155</a:t>
                      </a:r>
                    </a:p>
                  </a:txBody>
                  <a:tcPr marL="9525" marR="9525" marT="9525" marB="0" anchor="ctr">
                    <a:lnR w="12700" cap="flat" cmpd="sng" algn="ctr">
                      <a:solidFill>
                        <a:schemeClr val="tx1"/>
                      </a:solidFill>
                      <a:prstDash val="solid"/>
                      <a:round/>
                      <a:headEnd type="none" w="med" len="med"/>
                      <a:tailEnd type="none" w="med" len="med"/>
                    </a:ln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809</a:t>
                      </a:r>
                    </a:p>
                  </a:txBody>
                  <a:tcPr marL="9525" marR="9525" marT="9525" marB="0" anchor="ctr">
                    <a:lnL w="12700" cap="flat" cmpd="sng" algn="ctr">
                      <a:solidFill>
                        <a:schemeClr val="tx1"/>
                      </a:solidFill>
                      <a:prstDash val="solid"/>
                      <a:round/>
                      <a:headEnd type="none" w="med" len="med"/>
                      <a:tailEnd type="none" w="med" len="med"/>
                    </a:lnL>
                    <a:solidFill>
                      <a:schemeClr val="accent6">
                        <a:lumMod val="75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268</a:t>
                      </a:r>
                    </a:p>
                  </a:txBody>
                  <a:tcPr marL="9525" marR="9525" marT="9525" marB="0" anchor="c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168</a:t>
                      </a:r>
                    </a:p>
                  </a:txBody>
                  <a:tcPr marL="9525" marR="9525" marT="9525" marB="0" anchor="ctr">
                    <a:solidFill>
                      <a:schemeClr val="accent6">
                        <a:lumMod val="75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222</a:t>
                      </a:r>
                    </a:p>
                  </a:txBody>
                  <a:tcPr marL="9525" marR="9525" marT="9525" marB="0" anchor="ctr">
                    <a:solidFill>
                      <a:schemeClr val="accent6">
                        <a:lumMod val="75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151</a:t>
                      </a:r>
                    </a:p>
                  </a:txBody>
                  <a:tcPr marL="9525" marR="9525" marT="9525" marB="0" anchor="ctr">
                    <a:solidFill>
                      <a:schemeClr val="accent6">
                        <a:lumMod val="75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1,5%</a:t>
                      </a:r>
                    </a:p>
                  </a:txBody>
                  <a:tcPr marL="9525" marR="9525" marT="9525" marB="0" anchor="ctr">
                    <a:solidFill>
                      <a:schemeClr val="accent6">
                        <a:lumMod val="75000"/>
                        <a:alpha val="20000"/>
                      </a:schemeClr>
                    </a:solidFill>
                  </a:tcPr>
                </a:tc>
                <a:extLst>
                  <a:ext uri="{0D108BD9-81ED-4DB2-BD59-A6C34878D82A}">
                    <a16:rowId xmlns:a16="http://schemas.microsoft.com/office/drawing/2014/main" val="4147790647"/>
                  </a:ext>
                </a:extLst>
              </a:tr>
              <a:tr h="144837">
                <a:tc gridSpan="3">
                  <a:txBody>
                    <a:bodyPr/>
                    <a:lstStyle/>
                    <a:p>
                      <a:pPr algn="ctr" fontAlgn="b"/>
                      <a:r>
                        <a:rPr lang="ru-RU" sz="900" b="1" u="none" strike="noStrike" dirty="0">
                          <a:solidFill>
                            <a:schemeClr val="accent6">
                              <a:lumMod val="50000"/>
                            </a:schemeClr>
                          </a:solidFill>
                          <a:effectLst/>
                          <a:latin typeface="Arial Narrow" panose="020B0606020202030204" pitchFamily="34" charset="0"/>
                        </a:rPr>
                        <a:t>ТОП-10 БОЙЫНША ЖИЫНЫ</a:t>
                      </a:r>
                      <a:endParaRPr lang="ru-RU" sz="900" b="1" i="0" u="none" strike="noStrike" cap="none" dirty="0">
                        <a:solidFill>
                          <a:schemeClr val="accent6">
                            <a:lumMod val="50000"/>
                          </a:schemeClr>
                        </a:solidFill>
                        <a:effectLst/>
                        <a:latin typeface="Arial Narrow" panose="020B0606020202030204" pitchFamily="34" charset="0"/>
                        <a:ea typeface="+mn-ea"/>
                        <a:cs typeface="+mn-cs"/>
                        <a:sym typeface="Arial"/>
                      </a:endParaRPr>
                    </a:p>
                  </a:txBody>
                  <a:tcPr marL="9525" marR="9525" marT="0" marB="0" anchor="ctr">
                    <a:lnR w="12700" cap="flat" cmpd="sng" algn="ctr">
                      <a:solidFill>
                        <a:schemeClr val="tx1"/>
                      </a:solidFill>
                      <a:prstDash val="solid"/>
                      <a:round/>
                      <a:headEnd type="none" w="med" len="med"/>
                      <a:tailEnd type="none" w="med" len="med"/>
                    </a:lnR>
                    <a:lnB w="12700" cap="flat" cmpd="sng" algn="ctr">
                      <a:solidFill>
                        <a:schemeClr val="tx1"/>
                      </a:solidFill>
                      <a:prstDash val="solid"/>
                      <a:round/>
                      <a:headEnd type="none" w="med" len="med"/>
                      <a:tailEnd type="none" w="med" len="med"/>
                    </a:lnB>
                    <a:noFill/>
                  </a:tcPr>
                </a:tc>
                <a:tc hMerge="1">
                  <a:txBody>
                    <a:bodyPr/>
                    <a:lstStyle/>
                    <a:p>
                      <a:pPr algn="ctr" fontAlgn="b"/>
                      <a:r>
                        <a:rPr lang="ru-KZ" sz="800" b="0" i="0" u="none" strike="noStrike" cap="none" dirty="0">
                          <a:solidFill>
                            <a:srgbClr val="007F76"/>
                          </a:solidFill>
                          <a:effectLst/>
                          <a:latin typeface="Arial Narrow" panose="020B0606020202030204" pitchFamily="34" charset="0"/>
                          <a:ea typeface="+mn-ea"/>
                          <a:cs typeface="+mn-cs"/>
                          <a:sym typeface="Arial"/>
                        </a:rPr>
                        <a:t>7412-1</a:t>
                      </a:r>
                    </a:p>
                  </a:txBody>
                  <a:tcPr marL="9525" marR="9525" marT="0" marB="0" anchor="ctr">
                    <a:lnB w="12700" cap="flat" cmpd="sng" algn="ctr">
                      <a:solidFill>
                        <a:schemeClr val="tx1"/>
                      </a:solidFill>
                      <a:prstDash val="solid"/>
                      <a:round/>
                      <a:headEnd type="none" w="med" len="med"/>
                      <a:tailEnd type="none" w="med" len="med"/>
                    </a:lnB>
                    <a:noFill/>
                  </a:tcPr>
                </a:tc>
                <a:tc hMerge="1">
                  <a:txBody>
                    <a:bodyPr/>
                    <a:lstStyle/>
                    <a:p>
                      <a:pPr marL="72000" algn="l" fontAlgn="ctr"/>
                      <a:r>
                        <a:rPr lang="ru-RU" sz="800" b="0" i="0" u="none" strike="noStrike" cap="none" dirty="0">
                          <a:solidFill>
                            <a:srgbClr val="007F76"/>
                          </a:solidFill>
                          <a:effectLst/>
                          <a:latin typeface="Arial Narrow" panose="020B0606020202030204" pitchFamily="34" charset="0"/>
                          <a:ea typeface="+mn-ea"/>
                          <a:cs typeface="+mn-cs"/>
                          <a:sym typeface="Arial"/>
                        </a:rPr>
                        <a:t>Электромонтеры (общий профиль)</a:t>
                      </a:r>
                    </a:p>
                  </a:txBody>
                  <a:tcPr marL="9525" marR="9525" marT="0" marB="0" anchor="ctr">
                    <a:lnR w="12700" cap="flat" cmpd="sng" algn="ctr">
                      <a:solidFill>
                        <a:schemeClr val="tx1"/>
                      </a:solidFill>
                      <a:prstDash val="solid"/>
                      <a:round/>
                      <a:headEnd type="none" w="med" len="med"/>
                      <a:tailEnd type="none" w="med" len="med"/>
                    </a:lnR>
                    <a:lnB w="12700" cap="flat" cmpd="sng" algn="ctr">
                      <a:solidFill>
                        <a:schemeClr val="tx1"/>
                      </a:solidFill>
                      <a:prstDash val="solid"/>
                      <a:round/>
                      <a:headEnd type="none" w="med" len="med"/>
                      <a:tailEnd type="none" w="med" len="med"/>
                    </a:lnB>
                    <a:noFill/>
                  </a:tcPr>
                </a:tc>
                <a:tc>
                  <a:txBody>
                    <a:bodyPr/>
                    <a:lstStyle/>
                    <a:p>
                      <a:pPr algn="ctr" fontAlgn="ctr"/>
                      <a:r>
                        <a:rPr lang="ru-RU" sz="800" b="1" i="0" u="none" strike="noStrike" dirty="0">
                          <a:solidFill>
                            <a:srgbClr val="000000"/>
                          </a:solidFill>
                          <a:effectLst/>
                          <a:latin typeface="Arial Narrow" panose="020B0606020202030204" pitchFamily="34" charset="0"/>
                        </a:rPr>
                        <a:t>48 831</a:t>
                      </a:r>
                    </a:p>
                  </a:txBody>
                  <a:tcPr marL="9525" marR="9525" marT="9525" marB="0" anchor="ctr">
                    <a:lnL w="12700" cap="flat" cmpd="sng" algn="ctr">
                      <a:solidFill>
                        <a:schemeClr val="tx1"/>
                      </a:solidFill>
                      <a:prstDash val="solid"/>
                      <a:round/>
                      <a:headEnd type="none" w="med" len="med"/>
                      <a:tailEnd type="none" w="med" len="med"/>
                    </a:lnL>
                    <a:lnB w="12700" cap="flat" cmpd="sng" algn="ctr">
                      <a:solidFill>
                        <a:schemeClr val="tx1"/>
                      </a:solidFill>
                      <a:prstDash val="solid"/>
                      <a:round/>
                      <a:headEnd type="none" w="med" len="med"/>
                      <a:tailEnd type="none" w="med" len="med"/>
                    </a:lnB>
                    <a:noFill/>
                  </a:tcPr>
                </a:tc>
                <a:tc>
                  <a:txBody>
                    <a:bodyPr/>
                    <a:lstStyle/>
                    <a:p>
                      <a:pPr algn="ctr" fontAlgn="ctr"/>
                      <a:r>
                        <a:rPr lang="ru-RU" sz="800" b="1" i="0" u="none" strike="noStrike" dirty="0">
                          <a:solidFill>
                            <a:srgbClr val="000000"/>
                          </a:solidFill>
                          <a:effectLst/>
                          <a:latin typeface="Arial Narrow" panose="020B0606020202030204" pitchFamily="34" charset="0"/>
                        </a:rPr>
                        <a:t>6 786</a:t>
                      </a:r>
                    </a:p>
                  </a:txBody>
                  <a:tcPr marL="9525" marR="9525" marT="9525" marB="0" anchor="ctr">
                    <a:lnB w="12700" cap="flat" cmpd="sng" algn="ctr">
                      <a:solidFill>
                        <a:schemeClr val="tx1"/>
                      </a:solidFill>
                      <a:prstDash val="solid"/>
                      <a:round/>
                      <a:headEnd type="none" w="med" len="med"/>
                      <a:tailEnd type="none" w="med" len="med"/>
                    </a:lnB>
                    <a:noFill/>
                  </a:tcPr>
                </a:tc>
                <a:tc>
                  <a:txBody>
                    <a:bodyPr/>
                    <a:lstStyle/>
                    <a:p>
                      <a:pPr algn="ctr" fontAlgn="ctr"/>
                      <a:r>
                        <a:rPr lang="ru-RU" sz="800" b="1" i="0" u="none" strike="noStrike" dirty="0">
                          <a:solidFill>
                            <a:srgbClr val="000000"/>
                          </a:solidFill>
                          <a:effectLst/>
                          <a:latin typeface="Arial Narrow" panose="020B0606020202030204" pitchFamily="34" charset="0"/>
                        </a:rPr>
                        <a:t>11 410</a:t>
                      </a:r>
                    </a:p>
                  </a:txBody>
                  <a:tcPr marL="9525" marR="9525" marT="9525" marB="0" anchor="ctr">
                    <a:lnB w="12700" cap="flat" cmpd="sng" algn="ctr">
                      <a:solidFill>
                        <a:schemeClr val="tx1"/>
                      </a:solidFill>
                      <a:prstDash val="solid"/>
                      <a:round/>
                      <a:headEnd type="none" w="med" len="med"/>
                      <a:tailEnd type="none" w="med" len="med"/>
                    </a:lnB>
                    <a:noFill/>
                  </a:tcPr>
                </a:tc>
                <a:tc>
                  <a:txBody>
                    <a:bodyPr/>
                    <a:lstStyle/>
                    <a:p>
                      <a:pPr algn="ctr" fontAlgn="ctr"/>
                      <a:r>
                        <a:rPr lang="ru-RU" sz="800" b="1" i="0" u="none" strike="noStrike" dirty="0">
                          <a:solidFill>
                            <a:srgbClr val="000000"/>
                          </a:solidFill>
                          <a:effectLst/>
                          <a:latin typeface="Arial Narrow" panose="020B0606020202030204" pitchFamily="34" charset="0"/>
                        </a:rPr>
                        <a:t>10 616</a:t>
                      </a:r>
                    </a:p>
                  </a:txBody>
                  <a:tcPr marL="9525" marR="9525" marT="9525" marB="0" anchor="ctr">
                    <a:lnB w="12700" cap="flat" cmpd="sng" algn="ctr">
                      <a:solidFill>
                        <a:schemeClr val="tx1"/>
                      </a:solidFill>
                      <a:prstDash val="solid"/>
                      <a:round/>
                      <a:headEnd type="none" w="med" len="med"/>
                      <a:tailEnd type="none" w="med" len="med"/>
                    </a:lnB>
                    <a:noFill/>
                  </a:tcPr>
                </a:tc>
                <a:tc>
                  <a:txBody>
                    <a:bodyPr/>
                    <a:lstStyle/>
                    <a:p>
                      <a:pPr algn="ctr" fontAlgn="ctr"/>
                      <a:r>
                        <a:rPr lang="ru-RU" sz="800" b="1" i="0" u="none" strike="noStrike" dirty="0">
                          <a:solidFill>
                            <a:srgbClr val="000000"/>
                          </a:solidFill>
                          <a:effectLst/>
                          <a:latin typeface="Arial Narrow" panose="020B0606020202030204" pitchFamily="34" charset="0"/>
                        </a:rPr>
                        <a:t>20 019</a:t>
                      </a:r>
                    </a:p>
                  </a:txBody>
                  <a:tcPr marL="9525" marR="9525" marT="9525" marB="0" anchor="ctr">
                    <a:lnR w="12700" cap="flat" cmpd="sng" algn="ctr">
                      <a:solidFill>
                        <a:schemeClr val="tx1"/>
                      </a:solidFill>
                      <a:prstDash val="solid"/>
                      <a:round/>
                      <a:headEnd type="none" w="med" len="med"/>
                      <a:tailEnd type="none" w="med" len="med"/>
                    </a:lnR>
                    <a:lnB w="12700" cap="flat" cmpd="sng" algn="ctr">
                      <a:solidFill>
                        <a:schemeClr val="tx1"/>
                      </a:solidFill>
                      <a:prstDash val="solid"/>
                      <a:round/>
                      <a:headEnd type="none" w="med" len="med"/>
                      <a:tailEnd type="none" w="med" len="med"/>
                    </a:lnB>
                    <a:noFill/>
                  </a:tcPr>
                </a:tc>
                <a:tc>
                  <a:txBody>
                    <a:bodyPr/>
                    <a:lstStyle/>
                    <a:p>
                      <a:pPr algn="ctr" fontAlgn="ctr"/>
                      <a:r>
                        <a:rPr lang="ru-RU" sz="800" b="1" i="0" u="none" strike="noStrike" dirty="0">
                          <a:solidFill>
                            <a:srgbClr val="000000"/>
                          </a:solidFill>
                          <a:effectLst/>
                          <a:latin typeface="Arial Narrow" panose="020B0606020202030204" pitchFamily="34" charset="0"/>
                        </a:rPr>
                        <a:t>28 628</a:t>
                      </a:r>
                    </a:p>
                  </a:txBody>
                  <a:tcPr marL="9525" marR="9525" marT="9525" marB="0" anchor="ctr">
                    <a:lnL w="12700" cap="flat" cmpd="sng" algn="ctr">
                      <a:solidFill>
                        <a:schemeClr val="tx1"/>
                      </a:solidFill>
                      <a:prstDash val="solid"/>
                      <a:round/>
                      <a:headEnd type="none" w="med" len="med"/>
                      <a:tailEnd type="none" w="med" len="med"/>
                    </a:lnL>
                    <a:lnB w="12700" cap="flat" cmpd="sng" algn="ctr">
                      <a:solidFill>
                        <a:schemeClr val="tx1"/>
                      </a:solidFill>
                      <a:prstDash val="solid"/>
                      <a:round/>
                      <a:headEnd type="none" w="med" len="med"/>
                      <a:tailEnd type="none" w="med" len="med"/>
                    </a:lnB>
                    <a:noFill/>
                  </a:tcPr>
                </a:tc>
                <a:tc>
                  <a:txBody>
                    <a:bodyPr/>
                    <a:lstStyle/>
                    <a:p>
                      <a:pPr algn="ctr" fontAlgn="ctr"/>
                      <a:r>
                        <a:rPr lang="ru-RU" sz="800" b="1" i="0" u="none" strike="noStrike" dirty="0">
                          <a:solidFill>
                            <a:srgbClr val="000000"/>
                          </a:solidFill>
                          <a:effectLst/>
                          <a:latin typeface="Arial Narrow" panose="020B0606020202030204" pitchFamily="34" charset="0"/>
                        </a:rPr>
                        <a:t>8 254</a:t>
                      </a:r>
                    </a:p>
                  </a:txBody>
                  <a:tcPr marL="9525" marR="9525" marT="9525" marB="0" anchor="ctr">
                    <a:lnB w="12700" cap="flat" cmpd="sng" algn="ctr">
                      <a:solidFill>
                        <a:schemeClr val="tx1"/>
                      </a:solidFill>
                      <a:prstDash val="solid"/>
                      <a:round/>
                      <a:headEnd type="none" w="med" len="med"/>
                      <a:tailEnd type="none" w="med" len="med"/>
                    </a:lnB>
                    <a:noFill/>
                  </a:tcPr>
                </a:tc>
                <a:tc>
                  <a:txBody>
                    <a:bodyPr/>
                    <a:lstStyle/>
                    <a:p>
                      <a:pPr algn="ctr" fontAlgn="ctr"/>
                      <a:r>
                        <a:rPr lang="ru-RU" sz="800" b="1" i="0" u="none" strike="noStrike" dirty="0">
                          <a:solidFill>
                            <a:srgbClr val="000000"/>
                          </a:solidFill>
                          <a:effectLst/>
                          <a:latin typeface="Arial Narrow" panose="020B0606020202030204" pitchFamily="34" charset="0"/>
                        </a:rPr>
                        <a:t>4 060</a:t>
                      </a:r>
                    </a:p>
                  </a:txBody>
                  <a:tcPr marL="9525" marR="9525" marT="9525" marB="0" anchor="ctr">
                    <a:lnB w="12700" cap="flat" cmpd="sng" algn="ctr">
                      <a:solidFill>
                        <a:schemeClr val="tx1"/>
                      </a:solidFill>
                      <a:prstDash val="solid"/>
                      <a:round/>
                      <a:headEnd type="none" w="med" len="med"/>
                      <a:tailEnd type="none" w="med" len="med"/>
                    </a:lnB>
                    <a:noFill/>
                  </a:tcPr>
                </a:tc>
                <a:tc>
                  <a:txBody>
                    <a:bodyPr/>
                    <a:lstStyle/>
                    <a:p>
                      <a:pPr algn="ctr" fontAlgn="ctr"/>
                      <a:r>
                        <a:rPr lang="ru-RU" sz="800" b="1" i="0" u="none" strike="noStrike" dirty="0">
                          <a:solidFill>
                            <a:srgbClr val="000000"/>
                          </a:solidFill>
                          <a:effectLst/>
                          <a:latin typeface="Arial Narrow" panose="020B0606020202030204" pitchFamily="34" charset="0"/>
                        </a:rPr>
                        <a:t>6 802</a:t>
                      </a:r>
                    </a:p>
                  </a:txBody>
                  <a:tcPr marL="9525" marR="9525" marT="9525" marB="0" anchor="ctr">
                    <a:lnB w="12700" cap="flat" cmpd="sng" algn="ctr">
                      <a:solidFill>
                        <a:schemeClr val="tx1"/>
                      </a:solidFill>
                      <a:prstDash val="solid"/>
                      <a:round/>
                      <a:headEnd type="none" w="med" len="med"/>
                      <a:tailEnd type="none" w="med" len="med"/>
                    </a:lnB>
                    <a:noFill/>
                  </a:tcPr>
                </a:tc>
                <a:tc>
                  <a:txBody>
                    <a:bodyPr/>
                    <a:lstStyle/>
                    <a:p>
                      <a:pPr algn="ctr" fontAlgn="ctr"/>
                      <a:r>
                        <a:rPr lang="ru-RU" sz="800" b="1" i="0" u="none" strike="noStrike" dirty="0">
                          <a:solidFill>
                            <a:srgbClr val="000000"/>
                          </a:solidFill>
                          <a:effectLst/>
                          <a:latin typeface="Arial Narrow" panose="020B0606020202030204" pitchFamily="34" charset="0"/>
                        </a:rPr>
                        <a:t>9 512</a:t>
                      </a:r>
                    </a:p>
                  </a:txBody>
                  <a:tcPr marL="9525" marR="9525" marT="9525" marB="0" anchor="ctr">
                    <a:lnB w="12700" cap="flat" cmpd="sng" algn="ctr">
                      <a:solidFill>
                        <a:schemeClr val="tx1"/>
                      </a:solidFill>
                      <a:prstDash val="solid"/>
                      <a:round/>
                      <a:headEnd type="none" w="med" len="med"/>
                      <a:tailEnd type="none" w="med" len="med"/>
                    </a:lnB>
                    <a:noFill/>
                  </a:tcPr>
                </a:tc>
                <a:tc>
                  <a:txBody>
                    <a:bodyPr/>
                    <a:lstStyle/>
                    <a:p>
                      <a:pPr algn="ctr" fontAlgn="ctr"/>
                      <a:r>
                        <a:rPr lang="ru-RU" sz="800" b="1" i="0" u="none" strike="noStrike" dirty="0">
                          <a:solidFill>
                            <a:srgbClr val="000000"/>
                          </a:solidFill>
                          <a:effectLst/>
                          <a:latin typeface="Arial Narrow" panose="020B0606020202030204" pitchFamily="34" charset="0"/>
                        </a:rPr>
                        <a:t>53,1%</a:t>
                      </a:r>
                    </a:p>
                  </a:txBody>
                  <a:tcPr marL="9525" marR="9525" marT="9525" marB="0" anchor="ctr">
                    <a:lnB w="12700"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1977705671"/>
                  </a:ext>
                </a:extLst>
              </a:tr>
            </a:tbl>
          </a:graphicData>
        </a:graphic>
      </p:graphicFrame>
    </p:spTree>
    <p:extLst>
      <p:ext uri="{BB962C8B-B14F-4D97-AF65-F5344CB8AC3E}">
        <p14:creationId xmlns:p14="http://schemas.microsoft.com/office/powerpoint/2010/main" val="1482986677"/>
      </p:ext>
    </p:extLst>
  </p:cSld>
  <p:clrMapOvr>
    <a:masterClrMapping/>
  </p:clrMapOvr>
</p:sld>
</file>

<file path=ppt/slides/slide6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26" name="Таблица 25">
            <a:extLst>
              <a:ext uri="{FF2B5EF4-FFF2-40B4-BE49-F238E27FC236}">
                <a16:creationId xmlns:a16="http://schemas.microsoft.com/office/drawing/2014/main" id="{4CBADABA-60F6-6314-73AE-C5D1372941E0}"/>
              </a:ext>
            </a:extLst>
          </p:cNvPr>
          <p:cNvGraphicFramePr>
            <a:graphicFrameLocks noGrp="1"/>
          </p:cNvGraphicFramePr>
          <p:nvPr>
            <p:extLst>
              <p:ext uri="{D42A27DB-BD31-4B8C-83A1-F6EECF244321}">
                <p14:modId xmlns:p14="http://schemas.microsoft.com/office/powerpoint/2010/main" val="850110470"/>
              </p:ext>
            </p:extLst>
          </p:nvPr>
        </p:nvGraphicFramePr>
        <p:xfrm>
          <a:off x="6768750" y="4835242"/>
          <a:ext cx="5328000" cy="1670332"/>
        </p:xfrm>
        <a:graphic>
          <a:graphicData uri="http://schemas.openxmlformats.org/drawingml/2006/table">
            <a:tbl>
              <a:tblPr firstRow="1" bandRow="1">
                <a:tableStyleId>{5C22544A-7EE6-4342-B048-85BDC9FD1C3A}</a:tableStyleId>
              </a:tblPr>
              <a:tblGrid>
                <a:gridCol w="3600000">
                  <a:extLst>
                    <a:ext uri="{9D8B030D-6E8A-4147-A177-3AD203B41FA5}">
                      <a16:colId xmlns:a16="http://schemas.microsoft.com/office/drawing/2014/main" val="1113104833"/>
                    </a:ext>
                  </a:extLst>
                </a:gridCol>
                <a:gridCol w="432000">
                  <a:extLst>
                    <a:ext uri="{9D8B030D-6E8A-4147-A177-3AD203B41FA5}">
                      <a16:colId xmlns:a16="http://schemas.microsoft.com/office/drawing/2014/main" val="132264586"/>
                    </a:ext>
                  </a:extLst>
                </a:gridCol>
                <a:gridCol w="432000">
                  <a:extLst>
                    <a:ext uri="{9D8B030D-6E8A-4147-A177-3AD203B41FA5}">
                      <a16:colId xmlns:a16="http://schemas.microsoft.com/office/drawing/2014/main" val="2572766800"/>
                    </a:ext>
                  </a:extLst>
                </a:gridCol>
                <a:gridCol w="432000">
                  <a:extLst>
                    <a:ext uri="{9D8B030D-6E8A-4147-A177-3AD203B41FA5}">
                      <a16:colId xmlns:a16="http://schemas.microsoft.com/office/drawing/2014/main" val="2849574652"/>
                    </a:ext>
                  </a:extLst>
                </a:gridCol>
                <a:gridCol w="432000">
                  <a:extLst>
                    <a:ext uri="{9D8B030D-6E8A-4147-A177-3AD203B41FA5}">
                      <a16:colId xmlns:a16="http://schemas.microsoft.com/office/drawing/2014/main" val="478621999"/>
                    </a:ext>
                  </a:extLst>
                </a:gridCol>
              </a:tblGrid>
              <a:tr h="167033">
                <a:tc>
                  <a:txBody>
                    <a:bodyPr/>
                    <a:lstStyle/>
                    <a:p>
                      <a:pPr marL="0" marR="0" lvl="0" indent="0" algn="l" defTabSz="685800" rtl="0" eaLnBrk="1" fontAlgn="auto" latinLnBrk="0" hangingPunct="1">
                        <a:lnSpc>
                          <a:spcPct val="107000"/>
                        </a:lnSpc>
                        <a:spcBef>
                          <a:spcPts val="0"/>
                        </a:spcBef>
                        <a:spcAft>
                          <a:spcPts val="0"/>
                        </a:spcAft>
                        <a:buClrTx/>
                        <a:buSzTx/>
                        <a:buFontTx/>
                        <a:buNone/>
                        <a:tabLst/>
                        <a:defRPr/>
                      </a:pPr>
                      <a:r>
                        <a:rPr lang="ru-RU" sz="1050" b="1" i="0" u="none" strike="noStrike" cap="none" noProof="0" dirty="0">
                          <a:solidFill>
                            <a:srgbClr val="000000"/>
                          </a:solidFill>
                          <a:effectLst/>
                          <a:latin typeface="Arial Narrow" panose="020B0606020202030204" pitchFamily="34" charset="0"/>
                          <a:ea typeface="+mn-ea"/>
                          <a:cs typeface="+mn-cs"/>
                          <a:sym typeface="Arial"/>
                        </a:rPr>
                        <a:t>ПЕССИМИСТІК СЦЕНАРИЙ</a:t>
                      </a:r>
                    </a:p>
                  </a:txBody>
                  <a:tcPr marT="0" marB="0" anchor="ctr">
                    <a:lnL w="76200" cap="flat" cmpd="sng" algn="ctr">
                      <a:noFill/>
                      <a:prstDash val="solid"/>
                      <a:round/>
                      <a:headEnd type="none" w="med" len="med"/>
                      <a:tailEnd type="none" w="med" len="med"/>
                    </a:lnL>
                    <a:lnR w="6350" cap="flat" cmpd="sng" algn="ctr">
                      <a:solidFill>
                        <a:schemeClr val="tx1"/>
                      </a:solidFill>
                      <a:prstDash val="sysDot"/>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accent6">
                        <a:lumMod val="50000"/>
                        <a:alpha val="20000"/>
                      </a:schemeClr>
                    </a:solidFill>
                  </a:tcPr>
                </a:tc>
                <a:tc>
                  <a:txBody>
                    <a:bodyPr/>
                    <a:lstStyle/>
                    <a:p>
                      <a:pPr algn="ctr" fontAlgn="ctr"/>
                      <a:r>
                        <a:rPr lang="en-US" sz="900" b="0" i="0" u="none" strike="noStrike" cap="none" dirty="0">
                          <a:solidFill>
                            <a:srgbClr val="000000"/>
                          </a:solidFill>
                          <a:effectLst/>
                          <a:latin typeface="Arial Narrow" panose="020B0606020202030204" pitchFamily="34" charset="0"/>
                          <a:ea typeface="+mn-ea"/>
                          <a:cs typeface="+mn-cs"/>
                          <a:sym typeface="Arial"/>
                        </a:rPr>
                        <a:t>Q1</a:t>
                      </a:r>
                      <a:endParaRPr lang="ru-KZ" sz="900" b="0" i="0" u="none" strike="noStrike" cap="none" dirty="0">
                        <a:solidFill>
                          <a:srgbClr val="000000"/>
                        </a:solidFill>
                        <a:effectLst/>
                        <a:latin typeface="Arial Narrow" panose="020B0606020202030204" pitchFamily="34" charset="0"/>
                        <a:ea typeface="+mn-ea"/>
                        <a:cs typeface="+mn-cs"/>
                        <a:sym typeface="Arial"/>
                      </a:endParaRPr>
                    </a:p>
                  </a:txBody>
                  <a:tcPr marL="9525" marR="9525" marT="0"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50000"/>
                        <a:alpha val="20000"/>
                      </a:schemeClr>
                    </a:solidFill>
                  </a:tcPr>
                </a:tc>
                <a:tc>
                  <a:txBody>
                    <a:bodyPr/>
                    <a:lstStyle/>
                    <a:p>
                      <a:pPr algn="ctr" fontAlgn="ctr"/>
                      <a:r>
                        <a:rPr lang="en-US" sz="900" b="0" i="0" u="none" strike="noStrike" cap="none" dirty="0">
                          <a:solidFill>
                            <a:srgbClr val="000000"/>
                          </a:solidFill>
                          <a:effectLst/>
                          <a:latin typeface="Arial Narrow" panose="020B0606020202030204" pitchFamily="34" charset="0"/>
                          <a:ea typeface="+mn-ea"/>
                          <a:cs typeface="+mn-cs"/>
                          <a:sym typeface="Arial"/>
                        </a:rPr>
                        <a:t>Q2</a:t>
                      </a:r>
                      <a:endParaRPr lang="ru-KZ" sz="900" b="0" i="0" u="none" strike="noStrike" cap="none" dirty="0">
                        <a:solidFill>
                          <a:srgbClr val="000000"/>
                        </a:solidFill>
                        <a:effectLst/>
                        <a:latin typeface="Arial Narrow" panose="020B0606020202030204" pitchFamily="34" charset="0"/>
                        <a:ea typeface="+mn-ea"/>
                        <a:cs typeface="+mn-cs"/>
                        <a:sym typeface="Arial"/>
                      </a:endParaRPr>
                    </a:p>
                  </a:txBody>
                  <a:tcPr marL="9525" marR="9525" marT="0"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6">
                        <a:lumMod val="50000"/>
                        <a:alpha val="20000"/>
                      </a:schemeClr>
                    </a:solidFill>
                  </a:tcPr>
                </a:tc>
                <a:tc>
                  <a:txBody>
                    <a:bodyPr/>
                    <a:lstStyle/>
                    <a:p>
                      <a:pPr algn="ctr" fontAlgn="ctr"/>
                      <a:r>
                        <a:rPr lang="en-US" sz="900" b="0" i="0" u="none" strike="noStrike" cap="none" dirty="0">
                          <a:solidFill>
                            <a:srgbClr val="000000"/>
                          </a:solidFill>
                          <a:effectLst/>
                          <a:latin typeface="Arial Narrow" panose="020B0606020202030204" pitchFamily="34" charset="0"/>
                          <a:ea typeface="+mn-ea"/>
                          <a:cs typeface="+mn-cs"/>
                          <a:sym typeface="Arial"/>
                        </a:rPr>
                        <a:t>Q3</a:t>
                      </a:r>
                      <a:endParaRPr lang="ru-KZ" sz="900" b="0" i="0" u="none" strike="noStrike" cap="none" dirty="0">
                        <a:solidFill>
                          <a:srgbClr val="000000"/>
                        </a:solidFill>
                        <a:effectLst/>
                        <a:latin typeface="Arial Narrow" panose="020B0606020202030204" pitchFamily="34" charset="0"/>
                        <a:ea typeface="+mn-ea"/>
                        <a:cs typeface="+mn-cs"/>
                        <a:sym typeface="Arial"/>
                      </a:endParaRPr>
                    </a:p>
                  </a:txBody>
                  <a:tcPr marL="9525" marR="9525" marT="0"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6">
                        <a:lumMod val="50000"/>
                        <a:alpha val="20000"/>
                      </a:schemeClr>
                    </a:solidFill>
                  </a:tcPr>
                </a:tc>
                <a:tc>
                  <a:txBody>
                    <a:bodyPr/>
                    <a:lstStyle/>
                    <a:p>
                      <a:pPr algn="ctr" fontAlgn="ctr"/>
                      <a:r>
                        <a:rPr lang="en-US" sz="900" b="0" i="0" u="none" strike="noStrike" cap="none" dirty="0">
                          <a:solidFill>
                            <a:srgbClr val="000000"/>
                          </a:solidFill>
                          <a:effectLst/>
                          <a:latin typeface="Arial Narrow" panose="020B0606020202030204" pitchFamily="34" charset="0"/>
                          <a:ea typeface="+mn-ea"/>
                          <a:cs typeface="+mn-cs"/>
                          <a:sym typeface="Arial"/>
                        </a:rPr>
                        <a:t>Q4</a:t>
                      </a:r>
                      <a:endParaRPr lang="ru-KZ" sz="900" b="0" i="0" u="none" strike="noStrike" cap="none" dirty="0">
                        <a:solidFill>
                          <a:srgbClr val="000000"/>
                        </a:solidFill>
                        <a:effectLst/>
                        <a:latin typeface="Arial Narrow" panose="020B0606020202030204" pitchFamily="34" charset="0"/>
                        <a:ea typeface="+mn-ea"/>
                        <a:cs typeface="+mn-cs"/>
                        <a:sym typeface="Arial"/>
                      </a:endParaRPr>
                    </a:p>
                  </a:txBody>
                  <a:tcPr marL="9525" marR="9525" marT="0" marB="0" anchor="ctr">
                    <a:lnL w="6350" cap="flat" cmpd="sng" algn="ctr">
                      <a:solidFill>
                        <a:schemeClr val="tx1"/>
                      </a:solidFill>
                      <a:prstDash val="sysDot"/>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6">
                        <a:lumMod val="50000"/>
                        <a:alpha val="20000"/>
                      </a:schemeClr>
                    </a:solidFill>
                  </a:tcPr>
                </a:tc>
                <a:extLst>
                  <a:ext uri="{0D108BD9-81ED-4DB2-BD59-A6C34878D82A}">
                    <a16:rowId xmlns:a16="http://schemas.microsoft.com/office/drawing/2014/main" val="877649079"/>
                  </a:ext>
                </a:extLst>
              </a:tr>
              <a:tr h="167033">
                <a:tc>
                  <a:txBody>
                    <a:bodyPr/>
                    <a:lstStyle/>
                    <a:p>
                      <a:pPr marL="0" marR="0" lvl="0" indent="0" algn="l" defTabSz="685800" rtl="0" eaLnBrk="1" fontAlgn="auto" latinLnBrk="0" hangingPunct="1">
                        <a:lnSpc>
                          <a:spcPct val="107000"/>
                        </a:lnSpc>
                        <a:spcBef>
                          <a:spcPts val="0"/>
                        </a:spcBef>
                        <a:spcAft>
                          <a:spcPts val="0"/>
                        </a:spcAft>
                        <a:buClrTx/>
                        <a:buSzTx/>
                        <a:buFontTx/>
                        <a:buNone/>
                        <a:tabLst/>
                        <a:defRPr/>
                      </a:pPr>
                      <a:r>
                        <a:rPr lang="ru-RU" sz="900" b="1" i="0" u="none" strike="noStrike" cap="none" noProof="0" dirty="0">
                          <a:solidFill>
                            <a:srgbClr val="000000"/>
                          </a:solidFill>
                          <a:effectLst/>
                          <a:latin typeface="Arial Narrow" panose="020B0606020202030204" pitchFamily="34" charset="0"/>
                          <a:ea typeface="+mn-ea"/>
                          <a:cs typeface="+mn-cs"/>
                          <a:sym typeface="Arial"/>
                        </a:rPr>
                        <a:t>БАРЛЫҒЫ</a:t>
                      </a:r>
                      <a:endParaRPr lang="ru-RU" sz="800" b="1" i="0" u="none" strike="noStrike" cap="none" noProof="0" dirty="0">
                        <a:solidFill>
                          <a:srgbClr val="000000"/>
                        </a:solidFill>
                        <a:effectLst/>
                        <a:latin typeface="Arial Narrow" panose="020B0606020202030204" pitchFamily="34" charset="0"/>
                        <a:ea typeface="+mn-ea"/>
                        <a:cs typeface="+mn-cs"/>
                        <a:sym typeface="Arial"/>
                      </a:endParaRPr>
                    </a:p>
                  </a:txBody>
                  <a:tcPr marT="0" marB="0" anchor="ctr">
                    <a:lnL w="76200" cap="flat" cmpd="sng" algn="ctr">
                      <a:noFill/>
                      <a:prstDash val="solid"/>
                      <a:round/>
                      <a:headEnd type="none" w="med" len="med"/>
                      <a:tailEnd type="none" w="med" len="med"/>
                    </a:lnL>
                    <a:lnR w="6350" cap="flat" cmpd="sng" algn="ctr">
                      <a:solidFill>
                        <a:schemeClr val="tx1"/>
                      </a:solidFill>
                      <a:prstDash val="sysDot"/>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accent6">
                        <a:lumMod val="50000"/>
                        <a:alpha val="20000"/>
                      </a:schemeClr>
                    </a:solidFill>
                  </a:tcPr>
                </a:tc>
                <a:tc>
                  <a:txBody>
                    <a:bodyPr/>
                    <a:lstStyle/>
                    <a:p>
                      <a:pPr algn="ctr" fontAlgn="ctr"/>
                      <a:r>
                        <a:rPr lang="ru-RU" sz="900" b="1" i="0" u="none" strike="noStrike" cap="none" dirty="0">
                          <a:solidFill>
                            <a:srgbClr val="000000"/>
                          </a:solidFill>
                          <a:effectLst/>
                          <a:latin typeface="Arial Narrow" panose="020B0606020202030204" pitchFamily="34" charset="0"/>
                          <a:ea typeface="+mn-ea"/>
                          <a:cs typeface="+mn-cs"/>
                          <a:sym typeface="Arial"/>
                        </a:rPr>
                        <a:t>3 144</a:t>
                      </a:r>
                      <a:endParaRPr lang="ru-KZ" sz="900" b="1" i="0" u="none" strike="noStrike" cap="none" dirty="0">
                        <a:solidFill>
                          <a:srgbClr val="000000"/>
                        </a:solidFill>
                        <a:effectLst/>
                        <a:latin typeface="Arial Narrow" panose="020B0606020202030204" pitchFamily="34" charset="0"/>
                        <a:ea typeface="+mn-ea"/>
                        <a:cs typeface="+mn-cs"/>
                        <a:sym typeface="Arial"/>
                      </a:endParaRPr>
                    </a:p>
                  </a:txBody>
                  <a:tcPr marL="9525" marR="9525" marT="0"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50000"/>
                        <a:alpha val="20000"/>
                      </a:schemeClr>
                    </a:solidFill>
                  </a:tcPr>
                </a:tc>
                <a:tc>
                  <a:txBody>
                    <a:bodyPr/>
                    <a:lstStyle/>
                    <a:p>
                      <a:pPr algn="ctr" rtl="0" fontAlgn="ctr"/>
                      <a:r>
                        <a:rPr lang="ru-RU" sz="900" b="1" i="0" u="none" strike="noStrike">
                          <a:solidFill>
                            <a:srgbClr val="000000"/>
                          </a:solidFill>
                          <a:effectLst/>
                          <a:latin typeface="Arial Narrow" panose="020B0606020202030204" pitchFamily="34" charset="0"/>
                        </a:rPr>
                        <a:t>3 615</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6">
                        <a:lumMod val="50000"/>
                        <a:alpha val="20000"/>
                      </a:schemeClr>
                    </a:solidFill>
                  </a:tcPr>
                </a:tc>
                <a:tc>
                  <a:txBody>
                    <a:bodyPr/>
                    <a:lstStyle/>
                    <a:p>
                      <a:pPr algn="ctr" rtl="0" fontAlgn="ctr"/>
                      <a:r>
                        <a:rPr lang="ru-RU" sz="900" b="1" i="0" u="none" strike="noStrike">
                          <a:solidFill>
                            <a:srgbClr val="000000"/>
                          </a:solidFill>
                          <a:effectLst/>
                          <a:latin typeface="Arial Narrow" panose="020B0606020202030204" pitchFamily="34" charset="0"/>
                        </a:rPr>
                        <a:t>4 411</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6">
                        <a:lumMod val="50000"/>
                        <a:alpha val="20000"/>
                      </a:schemeClr>
                    </a:solidFill>
                  </a:tcPr>
                </a:tc>
                <a:tc>
                  <a:txBody>
                    <a:bodyPr/>
                    <a:lstStyle/>
                    <a:p>
                      <a:pPr algn="ctr" rtl="0" fontAlgn="ctr"/>
                      <a:r>
                        <a:rPr lang="ru-RU" sz="900" b="1" i="0" u="none" strike="noStrike" dirty="0">
                          <a:solidFill>
                            <a:srgbClr val="000000"/>
                          </a:solidFill>
                          <a:effectLst/>
                          <a:latin typeface="Arial Narrow" panose="020B0606020202030204" pitchFamily="34" charset="0"/>
                        </a:rPr>
                        <a:t>4 627</a:t>
                      </a:r>
                    </a:p>
                  </a:txBody>
                  <a:tcPr marL="9525" marR="9525" marT="9525" marB="0" anchor="ctr">
                    <a:lnL w="6350" cap="flat" cmpd="sng" algn="ctr">
                      <a:solidFill>
                        <a:schemeClr val="tx1"/>
                      </a:solidFill>
                      <a:prstDash val="sysDot"/>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6">
                        <a:lumMod val="50000"/>
                        <a:alpha val="20000"/>
                      </a:schemeClr>
                    </a:solidFill>
                  </a:tcPr>
                </a:tc>
                <a:extLst>
                  <a:ext uri="{0D108BD9-81ED-4DB2-BD59-A6C34878D82A}">
                    <a16:rowId xmlns:a16="http://schemas.microsoft.com/office/drawing/2014/main" val="1602871338"/>
                  </a:ext>
                </a:extLst>
              </a:tr>
              <a:tr h="148474">
                <a:tc>
                  <a:txBody>
                    <a:bodyPr/>
                    <a:lstStyle/>
                    <a:p>
                      <a:pPr marL="72000" algn="l" fontAlgn="b"/>
                      <a:r>
                        <a:rPr lang="ru-RU" sz="800" b="0" i="0" u="none" strike="noStrike" cap="none" dirty="0">
                          <a:solidFill>
                            <a:srgbClr val="000000"/>
                          </a:solidFill>
                          <a:effectLst/>
                          <a:latin typeface="Arial Narrow" panose="020B0606020202030204" pitchFamily="34" charset="0"/>
                          <a:ea typeface="+mn-ea"/>
                          <a:cs typeface="+mn-cs"/>
                          <a:sym typeface="Arial"/>
                        </a:rPr>
                        <a:t>БАСШЫЛАР ЖӘНЕ МЕМЛЕКЕТТІК ҚЫЗМЕТШІЛЕР</a:t>
                      </a:r>
                    </a:p>
                  </a:txBody>
                  <a:tcPr marL="9525" marR="9525" marT="0" marB="0" anchor="ctr">
                    <a:lnL w="76200" cap="flat" cmpd="sng" algn="ctr">
                      <a:noFill/>
                      <a:prstDash val="solid"/>
                      <a:round/>
                      <a:headEnd type="none" w="med" len="med"/>
                      <a:tailEnd type="none" w="med" len="med"/>
                    </a:lnL>
                    <a:lnR w="6350" cap="flat" cmpd="sng" algn="ctr">
                      <a:solidFill>
                        <a:schemeClr val="tx1"/>
                      </a:solidFill>
                      <a:prstDash val="sysDot"/>
                      <a:round/>
                      <a:headEnd type="none" w="med" len="med"/>
                      <a:tailEnd type="none" w="med" len="med"/>
                    </a:lnR>
                    <a:lnT w="12700" cap="flat" cmpd="sng" algn="ctr">
                      <a:solidFill>
                        <a:schemeClr val="tx1"/>
                      </a:solidFill>
                      <a:prstDash val="solid"/>
                      <a:round/>
                      <a:headEnd type="none" w="med" len="med"/>
                      <a:tailEnd type="none" w="med" len="med"/>
                    </a:lnT>
                    <a:lnB w="6350" cap="flat" cmpd="sng" algn="ctr">
                      <a:solidFill>
                        <a:schemeClr val="tx1"/>
                      </a:solidFill>
                      <a:prstDash val="sysDot"/>
                      <a:round/>
                      <a:headEnd type="none" w="med" len="med"/>
                      <a:tailEnd type="none" w="med" len="med"/>
                    </a:lnB>
                    <a:noFill/>
                  </a:tcPr>
                </a:tc>
                <a:tc>
                  <a:txBody>
                    <a:bodyPr/>
                    <a:lstStyle/>
                    <a:p>
                      <a:pPr algn="ctr" fontAlgn="ctr"/>
                      <a:r>
                        <a:rPr lang="ru-RU" sz="800" b="0" i="0" u="none" strike="noStrike">
                          <a:solidFill>
                            <a:srgbClr val="000000"/>
                          </a:solidFill>
                          <a:effectLst/>
                          <a:latin typeface="Arial Narrow" panose="020B0606020202030204" pitchFamily="34" charset="0"/>
                        </a:rPr>
                        <a:t>237</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12700" cap="flat" cmpd="sng" algn="ctr">
                      <a:solidFill>
                        <a:schemeClr val="tx1"/>
                      </a:solidFill>
                      <a:prstDash val="solid"/>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ru-RU" sz="800" b="0" i="0" u="none" strike="noStrike">
                          <a:solidFill>
                            <a:srgbClr val="000000"/>
                          </a:solidFill>
                          <a:effectLst/>
                          <a:latin typeface="Arial Narrow" panose="020B0606020202030204" pitchFamily="34" charset="0"/>
                        </a:rPr>
                        <a:t>145</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12700" cap="flat" cmpd="sng" algn="ctr">
                      <a:solidFill>
                        <a:schemeClr val="tx1"/>
                      </a:solidFill>
                      <a:prstDash val="solid"/>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ru-RU" sz="800" b="0" i="0" u="none" strike="noStrike">
                          <a:solidFill>
                            <a:srgbClr val="000000"/>
                          </a:solidFill>
                          <a:effectLst/>
                          <a:latin typeface="Arial Narrow" panose="020B0606020202030204" pitchFamily="34" charset="0"/>
                        </a:rPr>
                        <a:t>203</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12700" cap="flat" cmpd="sng" algn="ctr">
                      <a:solidFill>
                        <a:schemeClr val="tx1"/>
                      </a:solidFill>
                      <a:prstDash val="solid"/>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ru-RU" sz="800" b="0" i="0" u="none" strike="noStrike">
                          <a:solidFill>
                            <a:srgbClr val="000000"/>
                          </a:solidFill>
                          <a:effectLst/>
                          <a:latin typeface="Arial Narrow" panose="020B0606020202030204" pitchFamily="34" charset="0"/>
                        </a:rPr>
                        <a:t>191</a:t>
                      </a:r>
                    </a:p>
                  </a:txBody>
                  <a:tcPr marL="9525" marR="9525" marT="9525" marB="0" anchor="ctr">
                    <a:lnL w="6350" cap="flat" cmpd="sng" algn="ctr">
                      <a:solidFill>
                        <a:schemeClr val="tx1"/>
                      </a:solidFill>
                      <a:prstDash val="sysDot"/>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052355308"/>
                  </a:ext>
                </a:extLst>
              </a:tr>
              <a:tr h="148474">
                <a:tc>
                  <a:txBody>
                    <a:bodyPr/>
                    <a:lstStyle/>
                    <a:p>
                      <a:pPr marL="72000" algn="l" fontAlgn="b"/>
                      <a:r>
                        <a:rPr lang="ru-RU" sz="800" b="0" i="0" u="none" strike="noStrike" cap="none" dirty="0">
                          <a:solidFill>
                            <a:srgbClr val="000000"/>
                          </a:solidFill>
                          <a:effectLst/>
                          <a:latin typeface="Arial Narrow" panose="020B0606020202030204" pitchFamily="34" charset="0"/>
                          <a:ea typeface="+mn-ea"/>
                          <a:cs typeface="+mn-cs"/>
                          <a:sym typeface="Arial"/>
                        </a:rPr>
                        <a:t>КӘСІБИ МАМАНДАР</a:t>
                      </a:r>
                    </a:p>
                  </a:txBody>
                  <a:tcPr marL="9525" marR="9525" marT="0" marB="0" anchor="ctr">
                    <a:lnL w="76200" cap="flat" cmpd="sng" algn="ctr">
                      <a:noFill/>
                      <a:prstDash val="solid"/>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solidFill>
                      <a:schemeClr val="accent6">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870</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925</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solidFill>
                      <a:schemeClr val="accent6">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922</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solidFill>
                      <a:schemeClr val="accent6">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1 460</a:t>
                      </a:r>
                    </a:p>
                  </a:txBody>
                  <a:tcPr marL="9525" marR="9525" marT="9525" marB="0" anchor="ctr">
                    <a:lnL w="6350" cap="flat" cmpd="sng" algn="ctr">
                      <a:solidFill>
                        <a:schemeClr val="tx1"/>
                      </a:solidFill>
                      <a:prstDash val="sysDot"/>
                      <a:round/>
                      <a:headEnd type="none" w="med" len="med"/>
                      <a:tailEnd type="none" w="med" len="med"/>
                    </a:lnL>
                    <a:lnR w="12700" cap="flat" cmpd="sng" algn="ctr">
                      <a:noFill/>
                      <a:prstDash val="solid"/>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solidFill>
                      <a:schemeClr val="accent6">
                        <a:lumMod val="50000"/>
                        <a:alpha val="20000"/>
                      </a:schemeClr>
                    </a:solidFill>
                  </a:tcPr>
                </a:tc>
                <a:extLst>
                  <a:ext uri="{0D108BD9-81ED-4DB2-BD59-A6C34878D82A}">
                    <a16:rowId xmlns:a16="http://schemas.microsoft.com/office/drawing/2014/main" val="4077338817"/>
                  </a:ext>
                </a:extLst>
              </a:tr>
              <a:tr h="148474">
                <a:tc>
                  <a:txBody>
                    <a:bodyPr/>
                    <a:lstStyle/>
                    <a:p>
                      <a:pPr marL="72000" algn="l" fontAlgn="b"/>
                      <a:r>
                        <a:rPr lang="ru-RU" sz="800" b="0" i="0" u="none" strike="noStrike" cap="none" dirty="0">
                          <a:solidFill>
                            <a:srgbClr val="000000"/>
                          </a:solidFill>
                          <a:effectLst/>
                          <a:latin typeface="Arial Narrow" panose="020B0606020202030204" pitchFamily="34" charset="0"/>
                          <a:ea typeface="+mn-ea"/>
                          <a:cs typeface="+mn-cs"/>
                          <a:sym typeface="Arial"/>
                        </a:rPr>
                        <a:t>ТЕХНИК МАМАНДАР ЖӘНЕ БАСҚА ДА КӘСІБИ КӨМЕКШІ ПЕРСОНАЛ</a:t>
                      </a:r>
                    </a:p>
                  </a:txBody>
                  <a:tcPr marL="9525" marR="9525" marT="0" marB="0" anchor="ctr">
                    <a:lnL w="76200" cap="flat" cmpd="sng" algn="ctr">
                      <a:noFill/>
                      <a:prstDash val="solid"/>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noFill/>
                  </a:tcPr>
                </a:tc>
                <a:tc>
                  <a:txBody>
                    <a:bodyPr/>
                    <a:lstStyle/>
                    <a:p>
                      <a:pPr algn="ctr" fontAlgn="ctr"/>
                      <a:r>
                        <a:rPr lang="ru-RU" sz="800" b="0" i="0" u="none" strike="noStrike">
                          <a:solidFill>
                            <a:srgbClr val="000000"/>
                          </a:solidFill>
                          <a:effectLst/>
                          <a:latin typeface="Arial Narrow" panose="020B0606020202030204" pitchFamily="34" charset="0"/>
                        </a:rPr>
                        <a:t>249</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ru-RU" sz="800" b="0" i="0" u="none" strike="noStrike">
                          <a:solidFill>
                            <a:srgbClr val="000000"/>
                          </a:solidFill>
                          <a:effectLst/>
                          <a:latin typeface="Arial Narrow" panose="020B0606020202030204" pitchFamily="34" charset="0"/>
                        </a:rPr>
                        <a:t>270</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ru-RU" sz="800" b="0" i="0" u="none" strike="noStrike">
                          <a:solidFill>
                            <a:srgbClr val="000000"/>
                          </a:solidFill>
                          <a:effectLst/>
                          <a:latin typeface="Arial Narrow" panose="020B0606020202030204" pitchFamily="34" charset="0"/>
                        </a:rPr>
                        <a:t>272</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ru-RU" sz="800" b="0" i="0" u="none" strike="noStrike">
                          <a:solidFill>
                            <a:srgbClr val="000000"/>
                          </a:solidFill>
                          <a:effectLst/>
                          <a:latin typeface="Arial Narrow" panose="020B0606020202030204" pitchFamily="34" charset="0"/>
                        </a:rPr>
                        <a:t>366</a:t>
                      </a:r>
                    </a:p>
                  </a:txBody>
                  <a:tcPr marL="9525" marR="9525" marT="9525" marB="0" anchor="ctr">
                    <a:lnL w="6350" cap="flat" cmpd="sng" algn="ctr">
                      <a:solidFill>
                        <a:schemeClr val="tx1"/>
                      </a:solidFill>
                      <a:prstDash val="sysDot"/>
                      <a:round/>
                      <a:headEnd type="none" w="med" len="med"/>
                      <a:tailEnd type="none" w="med" len="med"/>
                    </a:lnL>
                    <a:lnR w="12700" cap="flat" cmpd="sng" algn="ctr">
                      <a:noFill/>
                      <a:prstDash val="solid"/>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500228116"/>
                  </a:ext>
                </a:extLst>
              </a:tr>
              <a:tr h="148474">
                <a:tc>
                  <a:txBody>
                    <a:bodyPr/>
                    <a:lstStyle/>
                    <a:p>
                      <a:pPr marL="72000" algn="l" fontAlgn="b"/>
                      <a:r>
                        <a:rPr lang="ru-RU" sz="800" b="0" i="0" u="none" strike="noStrike" cap="none" dirty="0">
                          <a:solidFill>
                            <a:srgbClr val="000000"/>
                          </a:solidFill>
                          <a:effectLst/>
                          <a:latin typeface="Arial Narrow" panose="020B0606020202030204" pitchFamily="34" charset="0"/>
                          <a:ea typeface="+mn-ea"/>
                          <a:cs typeface="+mn-cs"/>
                          <a:sym typeface="Arial"/>
                        </a:rPr>
                        <a:t>ӘКІМШІЛЕНДІРУ САЛАСЫНДАҒЫ ҚЫЗМЕТШІЛЕР</a:t>
                      </a:r>
                    </a:p>
                  </a:txBody>
                  <a:tcPr marL="9525" marR="9525" marT="0" marB="0" anchor="ctr">
                    <a:lnL w="76200" cap="flat" cmpd="sng" algn="ctr">
                      <a:noFill/>
                      <a:prstDash val="solid"/>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solidFill>
                      <a:schemeClr val="accent6">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103</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74</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solidFill>
                      <a:schemeClr val="accent6">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105</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solidFill>
                      <a:schemeClr val="accent6">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116</a:t>
                      </a:r>
                    </a:p>
                  </a:txBody>
                  <a:tcPr marL="9525" marR="9525" marT="9525" marB="0" anchor="ctr">
                    <a:lnL w="6350" cap="flat" cmpd="sng" algn="ctr">
                      <a:solidFill>
                        <a:schemeClr val="tx1"/>
                      </a:solidFill>
                      <a:prstDash val="sysDot"/>
                      <a:round/>
                      <a:headEnd type="none" w="med" len="med"/>
                      <a:tailEnd type="none" w="med" len="med"/>
                    </a:lnL>
                    <a:lnR w="12700" cap="flat" cmpd="sng" algn="ctr">
                      <a:noFill/>
                      <a:prstDash val="solid"/>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solidFill>
                      <a:schemeClr val="accent6">
                        <a:lumMod val="50000"/>
                        <a:alpha val="20000"/>
                      </a:schemeClr>
                    </a:solidFill>
                  </a:tcPr>
                </a:tc>
                <a:extLst>
                  <a:ext uri="{0D108BD9-81ED-4DB2-BD59-A6C34878D82A}">
                    <a16:rowId xmlns:a16="http://schemas.microsoft.com/office/drawing/2014/main" val="1221627480"/>
                  </a:ext>
                </a:extLst>
              </a:tr>
              <a:tr h="148474">
                <a:tc>
                  <a:txBody>
                    <a:bodyPr/>
                    <a:lstStyle/>
                    <a:p>
                      <a:pPr marL="72000" algn="l" fontAlgn="b"/>
                      <a:r>
                        <a:rPr lang="ru-RU" sz="800" b="0" i="0" u="none" strike="noStrike" cap="none" dirty="0">
                          <a:solidFill>
                            <a:srgbClr val="000000"/>
                          </a:solidFill>
                          <a:effectLst/>
                          <a:latin typeface="Arial Narrow" panose="020B0606020202030204" pitchFamily="34" charset="0"/>
                          <a:ea typeface="+mn-ea"/>
                          <a:cs typeface="+mn-cs"/>
                          <a:sym typeface="Arial"/>
                        </a:rPr>
                        <a:t>ҚЫЗМЕТ КӨРСЕТУ ЖӘНЕ САУДА САЛАСЫНЫҢ ЖҰМЫСКЕРЛЕРІ</a:t>
                      </a:r>
                    </a:p>
                  </a:txBody>
                  <a:tcPr marL="9525" marR="9525" marT="0" marB="0" anchor="ctr">
                    <a:lnL w="76200" cap="flat" cmpd="sng" algn="ctr">
                      <a:noFill/>
                      <a:prstDash val="solid"/>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noFill/>
                  </a:tcPr>
                </a:tc>
                <a:tc>
                  <a:txBody>
                    <a:bodyPr/>
                    <a:lstStyle/>
                    <a:p>
                      <a:pPr algn="ctr" fontAlgn="ctr"/>
                      <a:r>
                        <a:rPr lang="ru-RU" sz="800" b="0" i="0" u="none" strike="noStrike">
                          <a:solidFill>
                            <a:srgbClr val="000000"/>
                          </a:solidFill>
                          <a:effectLst/>
                          <a:latin typeface="Arial Narrow" panose="020B0606020202030204" pitchFamily="34" charset="0"/>
                        </a:rPr>
                        <a:t>363</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ru-RU" sz="800" b="0" i="0" u="none" strike="noStrike">
                          <a:solidFill>
                            <a:srgbClr val="000000"/>
                          </a:solidFill>
                          <a:effectLst/>
                          <a:latin typeface="Arial Narrow" panose="020B0606020202030204" pitchFamily="34" charset="0"/>
                        </a:rPr>
                        <a:t>382</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ru-RU" sz="800" b="0" i="0" u="none" strike="noStrike">
                          <a:solidFill>
                            <a:srgbClr val="000000"/>
                          </a:solidFill>
                          <a:effectLst/>
                          <a:latin typeface="Arial Narrow" panose="020B0606020202030204" pitchFamily="34" charset="0"/>
                        </a:rPr>
                        <a:t>359</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ru-RU" sz="800" b="0" i="0" u="none" strike="noStrike">
                          <a:solidFill>
                            <a:srgbClr val="000000"/>
                          </a:solidFill>
                          <a:effectLst/>
                          <a:latin typeface="Arial Narrow" panose="020B0606020202030204" pitchFamily="34" charset="0"/>
                        </a:rPr>
                        <a:t>362</a:t>
                      </a:r>
                    </a:p>
                  </a:txBody>
                  <a:tcPr marL="9525" marR="9525" marT="9525" marB="0" anchor="ctr">
                    <a:lnL w="6350" cap="flat" cmpd="sng" algn="ctr">
                      <a:solidFill>
                        <a:schemeClr val="tx1"/>
                      </a:solidFill>
                      <a:prstDash val="sysDot"/>
                      <a:round/>
                      <a:headEnd type="none" w="med" len="med"/>
                      <a:tailEnd type="none" w="med" len="med"/>
                    </a:lnL>
                    <a:lnR w="12700" cap="flat" cmpd="sng" algn="ctr">
                      <a:noFill/>
                      <a:prstDash val="solid"/>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182707914"/>
                  </a:ext>
                </a:extLst>
              </a:tr>
              <a:tr h="148474">
                <a:tc>
                  <a:txBody>
                    <a:bodyPr/>
                    <a:lstStyle/>
                    <a:p>
                      <a:pPr marL="72000" algn="l" fontAlgn="b"/>
                      <a:r>
                        <a:rPr lang="ru-RU" sz="800" b="0" i="0" u="none" strike="noStrike" cap="none" dirty="0">
                          <a:solidFill>
                            <a:srgbClr val="000000"/>
                          </a:solidFill>
                          <a:effectLst/>
                          <a:latin typeface="Arial Narrow" panose="020B0606020202030204" pitchFamily="34" charset="0"/>
                          <a:ea typeface="+mn-ea"/>
                          <a:cs typeface="+mn-cs"/>
                          <a:sym typeface="Arial"/>
                        </a:rPr>
                        <a:t>ФЕРМЕР Ж/Е АУЫЛ/ОРМАН, БАЛЫҚ ШАРУА-ЫҢ Ж/Е БАЛЫҚ АУЛАУ ЖҰМЫС-РЫ</a:t>
                      </a:r>
                    </a:p>
                  </a:txBody>
                  <a:tcPr marL="9525" marR="9525" marT="0" marB="0" anchor="ctr">
                    <a:lnL w="76200" cap="flat" cmpd="sng" algn="ctr">
                      <a:noFill/>
                      <a:prstDash val="solid"/>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solidFill>
                      <a:schemeClr val="accent6">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7</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16</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solidFill>
                      <a:schemeClr val="accent6">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14</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solidFill>
                      <a:schemeClr val="accent6">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12</a:t>
                      </a:r>
                    </a:p>
                  </a:txBody>
                  <a:tcPr marL="9525" marR="9525" marT="9525" marB="0" anchor="ctr">
                    <a:lnL w="6350" cap="flat" cmpd="sng" algn="ctr">
                      <a:solidFill>
                        <a:schemeClr val="tx1"/>
                      </a:solidFill>
                      <a:prstDash val="sysDot"/>
                      <a:round/>
                      <a:headEnd type="none" w="med" len="med"/>
                      <a:tailEnd type="none" w="med" len="med"/>
                    </a:lnL>
                    <a:lnR w="12700" cap="flat" cmpd="sng" algn="ctr">
                      <a:noFill/>
                      <a:prstDash val="solid"/>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solidFill>
                      <a:schemeClr val="accent6">
                        <a:lumMod val="50000"/>
                        <a:alpha val="20000"/>
                      </a:schemeClr>
                    </a:solidFill>
                  </a:tcPr>
                </a:tc>
                <a:extLst>
                  <a:ext uri="{0D108BD9-81ED-4DB2-BD59-A6C34878D82A}">
                    <a16:rowId xmlns:a16="http://schemas.microsoft.com/office/drawing/2014/main" val="3434696259"/>
                  </a:ext>
                </a:extLst>
              </a:tr>
              <a:tr h="148474">
                <a:tc>
                  <a:txBody>
                    <a:bodyPr/>
                    <a:lstStyle/>
                    <a:p>
                      <a:pPr marL="72000" algn="l" fontAlgn="b"/>
                      <a:r>
                        <a:rPr lang="ru-RU" sz="800" b="0" i="0" u="none" strike="noStrike" cap="none" dirty="0">
                          <a:solidFill>
                            <a:srgbClr val="000000"/>
                          </a:solidFill>
                          <a:effectLst/>
                          <a:latin typeface="Arial Narrow" panose="020B0606020202030204" pitchFamily="34" charset="0"/>
                          <a:ea typeface="+mn-ea"/>
                          <a:cs typeface="+mn-cs"/>
                          <a:sym typeface="Arial"/>
                        </a:rPr>
                        <a:t>ӨНЕРКӘСІП, ҚҰРЫЛЫС, КӨЛІК Ж/Е БАСҚА ТЕКТЕС ЖҰМЫСШЫЛАРЫ</a:t>
                      </a:r>
                    </a:p>
                  </a:txBody>
                  <a:tcPr marL="9525" marR="9525" marT="0" marB="0" anchor="ctr">
                    <a:lnL w="76200" cap="flat" cmpd="sng" algn="ctr">
                      <a:noFill/>
                      <a:prstDash val="solid"/>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noFill/>
                  </a:tcPr>
                </a:tc>
                <a:tc>
                  <a:txBody>
                    <a:bodyPr/>
                    <a:lstStyle/>
                    <a:p>
                      <a:pPr algn="ctr" fontAlgn="ctr"/>
                      <a:r>
                        <a:rPr lang="ru-RU" sz="800" b="0" i="0" u="none" strike="noStrike">
                          <a:solidFill>
                            <a:srgbClr val="000000"/>
                          </a:solidFill>
                          <a:effectLst/>
                          <a:latin typeface="Arial Narrow" panose="020B0606020202030204" pitchFamily="34" charset="0"/>
                        </a:rPr>
                        <a:t>359</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ru-RU" sz="800" b="0" i="0" u="none" strike="noStrike">
                          <a:solidFill>
                            <a:srgbClr val="000000"/>
                          </a:solidFill>
                          <a:effectLst/>
                          <a:latin typeface="Arial Narrow" panose="020B0606020202030204" pitchFamily="34" charset="0"/>
                        </a:rPr>
                        <a:t>400</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ru-RU" sz="800" b="0" i="0" u="none" strike="noStrike">
                          <a:solidFill>
                            <a:srgbClr val="000000"/>
                          </a:solidFill>
                          <a:effectLst/>
                          <a:latin typeface="Arial Narrow" panose="020B0606020202030204" pitchFamily="34" charset="0"/>
                        </a:rPr>
                        <a:t>658</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ru-RU" sz="800" b="0" i="0" u="none" strike="noStrike">
                          <a:solidFill>
                            <a:srgbClr val="000000"/>
                          </a:solidFill>
                          <a:effectLst/>
                          <a:latin typeface="Arial Narrow" panose="020B0606020202030204" pitchFamily="34" charset="0"/>
                        </a:rPr>
                        <a:t>528</a:t>
                      </a:r>
                    </a:p>
                  </a:txBody>
                  <a:tcPr marL="9525" marR="9525" marT="9525" marB="0" anchor="ctr">
                    <a:lnL w="6350" cap="flat" cmpd="sng" algn="ctr">
                      <a:solidFill>
                        <a:schemeClr val="tx1"/>
                      </a:solidFill>
                      <a:prstDash val="sysDot"/>
                      <a:round/>
                      <a:headEnd type="none" w="med" len="med"/>
                      <a:tailEnd type="none" w="med" len="med"/>
                    </a:lnL>
                    <a:lnR w="12700" cap="flat" cmpd="sng" algn="ctr">
                      <a:noFill/>
                      <a:prstDash val="solid"/>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033135677"/>
                  </a:ext>
                </a:extLst>
              </a:tr>
              <a:tr h="148474">
                <a:tc>
                  <a:txBody>
                    <a:bodyPr/>
                    <a:lstStyle/>
                    <a:p>
                      <a:pPr marL="72000" algn="l" fontAlgn="b"/>
                      <a:r>
                        <a:rPr lang="ru-RU" sz="800" b="0" i="0" u="none" strike="noStrike" cap="none" dirty="0">
                          <a:solidFill>
                            <a:srgbClr val="000000"/>
                          </a:solidFill>
                          <a:effectLst/>
                          <a:latin typeface="Arial Narrow" panose="020B0606020202030204" pitchFamily="34" charset="0"/>
                          <a:ea typeface="+mn-ea"/>
                          <a:cs typeface="+mn-cs"/>
                          <a:sym typeface="Arial"/>
                        </a:rPr>
                        <a:t>ӨНДІРІСТІК ЖАБДЫҚ ОПЕРАТОРЛАРЫ, ҚҰРАСТЫРУШЫЛАРЫ Ж/Е ЖҮРГІЗУШІЛЕРІ</a:t>
                      </a:r>
                    </a:p>
                  </a:txBody>
                  <a:tcPr marL="9525" marR="9525" marT="0" marB="0" anchor="ctr">
                    <a:lnL w="76200" cap="flat" cmpd="sng" algn="ctr">
                      <a:noFill/>
                      <a:prstDash val="solid"/>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solidFill>
                      <a:schemeClr val="accent6">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336</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598</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solidFill>
                      <a:schemeClr val="accent6">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520</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solidFill>
                      <a:schemeClr val="accent6">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535</a:t>
                      </a:r>
                    </a:p>
                  </a:txBody>
                  <a:tcPr marL="9525" marR="9525" marT="9525" marB="0" anchor="ctr">
                    <a:lnL w="6350" cap="flat" cmpd="sng" algn="ctr">
                      <a:solidFill>
                        <a:schemeClr val="tx1"/>
                      </a:solidFill>
                      <a:prstDash val="sysDot"/>
                      <a:round/>
                      <a:headEnd type="none" w="med" len="med"/>
                      <a:tailEnd type="none" w="med" len="med"/>
                    </a:lnL>
                    <a:lnR w="12700" cap="flat" cmpd="sng" algn="ctr">
                      <a:noFill/>
                      <a:prstDash val="solid"/>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solidFill>
                      <a:schemeClr val="accent6">
                        <a:lumMod val="50000"/>
                        <a:alpha val="20000"/>
                      </a:schemeClr>
                    </a:solidFill>
                  </a:tcPr>
                </a:tc>
                <a:extLst>
                  <a:ext uri="{0D108BD9-81ED-4DB2-BD59-A6C34878D82A}">
                    <a16:rowId xmlns:a16="http://schemas.microsoft.com/office/drawing/2014/main" val="3877348172"/>
                  </a:ext>
                </a:extLst>
              </a:tr>
              <a:tr h="148474">
                <a:tc>
                  <a:txBody>
                    <a:bodyPr/>
                    <a:lstStyle/>
                    <a:p>
                      <a:pPr marL="72000" algn="l" fontAlgn="b"/>
                      <a:r>
                        <a:rPr lang="ru-RU" sz="800" b="0" i="0" u="none" strike="noStrike" cap="none" dirty="0">
                          <a:solidFill>
                            <a:srgbClr val="000000"/>
                          </a:solidFill>
                          <a:effectLst/>
                          <a:latin typeface="Arial Narrow" panose="020B0606020202030204" pitchFamily="34" charset="0"/>
                          <a:ea typeface="+mn-ea"/>
                          <a:cs typeface="+mn-cs"/>
                          <a:sym typeface="Arial"/>
                        </a:rPr>
                        <a:t>БІЛІКТІЛІГІ ЖОҚ ЖҰМЫСШЫЛАР</a:t>
                      </a:r>
                    </a:p>
                  </a:txBody>
                  <a:tcPr marL="9525" marR="9525" marT="0" marB="0" anchor="ctr">
                    <a:lnL w="76200" cap="flat" cmpd="sng" algn="ctr">
                      <a:noFill/>
                      <a:prstDash val="solid"/>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noFill/>
                  </a:tcPr>
                </a:tc>
                <a:tc>
                  <a:txBody>
                    <a:bodyPr/>
                    <a:lstStyle/>
                    <a:p>
                      <a:pPr algn="ctr" fontAlgn="ctr"/>
                      <a:r>
                        <a:rPr lang="ru-RU" sz="800" b="0" i="0" u="none" strike="noStrike" dirty="0">
                          <a:solidFill>
                            <a:srgbClr val="000000"/>
                          </a:solidFill>
                          <a:effectLst/>
                          <a:latin typeface="Arial Narrow" panose="020B0606020202030204" pitchFamily="34" charset="0"/>
                        </a:rPr>
                        <a:t>620</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ru-RU" sz="800" b="0" i="0" u="none" strike="noStrike">
                          <a:solidFill>
                            <a:srgbClr val="000000"/>
                          </a:solidFill>
                          <a:effectLst/>
                          <a:latin typeface="Arial Narrow" panose="020B0606020202030204" pitchFamily="34" charset="0"/>
                        </a:rPr>
                        <a:t>805</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ru-RU" sz="800" b="0" i="0" u="none" strike="noStrike">
                          <a:solidFill>
                            <a:srgbClr val="000000"/>
                          </a:solidFill>
                          <a:effectLst/>
                          <a:latin typeface="Arial Narrow" panose="020B0606020202030204" pitchFamily="34" charset="0"/>
                        </a:rPr>
                        <a:t>1 358</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ru-RU" sz="800" b="0" i="0" u="none" strike="noStrike" dirty="0">
                          <a:solidFill>
                            <a:srgbClr val="000000"/>
                          </a:solidFill>
                          <a:effectLst/>
                          <a:latin typeface="Arial Narrow" panose="020B0606020202030204" pitchFamily="34" charset="0"/>
                        </a:rPr>
                        <a:t>1 057</a:t>
                      </a:r>
                    </a:p>
                  </a:txBody>
                  <a:tcPr marL="9525" marR="9525" marT="9525" marB="0" anchor="ctr">
                    <a:lnL w="6350" cap="flat" cmpd="sng" algn="ctr">
                      <a:solidFill>
                        <a:schemeClr val="tx1"/>
                      </a:solidFill>
                      <a:prstDash val="sysDot"/>
                      <a:round/>
                      <a:headEnd type="none" w="med" len="med"/>
                      <a:tailEnd type="none" w="med" len="med"/>
                    </a:lnL>
                    <a:lnR w="12700" cap="flat" cmpd="sng" algn="ctr">
                      <a:noFill/>
                      <a:prstDash val="solid"/>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605250712"/>
                  </a:ext>
                </a:extLst>
              </a:tr>
            </a:tbl>
          </a:graphicData>
        </a:graphic>
      </p:graphicFrame>
      <p:sp>
        <p:nvSpPr>
          <p:cNvPr id="3" name="Номер слайда 2">
            <a:extLst>
              <a:ext uri="{FF2B5EF4-FFF2-40B4-BE49-F238E27FC236}">
                <a16:creationId xmlns:a16="http://schemas.microsoft.com/office/drawing/2014/main" id="{0FE3E8E7-F31A-7D55-7372-1BEAD488D2B4}"/>
              </a:ext>
            </a:extLst>
          </p:cNvPr>
          <p:cNvSpPr>
            <a:spLocks noGrp="1"/>
          </p:cNvSpPr>
          <p:nvPr>
            <p:ph type="sldNum" sz="quarter" idx="12"/>
          </p:nvPr>
        </p:nvSpPr>
        <p:spPr/>
        <p:txBody>
          <a:bodyPr/>
          <a:lstStyle/>
          <a:p>
            <a:fld id="{4060C6F1-8618-4CCA-B45E-7B199C8F5830}" type="slidenum">
              <a:rPr lang="ru-RU" smtClean="0"/>
              <a:pPr/>
              <a:t>68</a:t>
            </a:fld>
            <a:r>
              <a:rPr lang="en-US" dirty="0"/>
              <a:t> </a:t>
            </a:r>
            <a:r>
              <a:rPr lang="ru-RU" dirty="0"/>
              <a:t>из 82</a:t>
            </a:r>
          </a:p>
        </p:txBody>
      </p:sp>
      <p:sp>
        <p:nvSpPr>
          <p:cNvPr id="6" name="Заголовок 3">
            <a:extLst>
              <a:ext uri="{FF2B5EF4-FFF2-40B4-BE49-F238E27FC236}">
                <a16:creationId xmlns:a16="http://schemas.microsoft.com/office/drawing/2014/main" id="{AC634985-2978-6D1D-9219-6D9F23D568B0}"/>
              </a:ext>
            </a:extLst>
          </p:cNvPr>
          <p:cNvSpPr txBox="1">
            <a:spLocks/>
          </p:cNvSpPr>
          <p:nvPr/>
        </p:nvSpPr>
        <p:spPr>
          <a:xfrm>
            <a:off x="72000" y="0"/>
            <a:ext cx="12120000" cy="859626"/>
          </a:xfrm>
          <a:prstGeom prst="rect">
            <a:avLst/>
          </a:prstGeom>
        </p:spPr>
        <p:txBody>
          <a:bodyPr anchor="ctr"/>
          <a:lstStyle>
            <a:defPPr marR="0" lvl="0" algn="l" rtl="0">
              <a:lnSpc>
                <a:spcPct val="100000"/>
              </a:lnSpc>
              <a:spcBef>
                <a:spcPts val="0"/>
              </a:spcBef>
              <a:spcAft>
                <a:spcPts val="0"/>
              </a:spcAft>
            </a:defPPr>
            <a:lvl1pPr marR="0" lvl="0" algn="l" rtl="0" eaLnBrk="1" hangingPunct="1">
              <a:lnSpc>
                <a:spcPct val="100000"/>
              </a:lnSpc>
              <a:spcBef>
                <a:spcPts val="0"/>
              </a:spcBef>
              <a:spcAft>
                <a:spcPts val="0"/>
              </a:spcAft>
              <a:buNone/>
              <a:defRPr sz="2667" b="1" i="0" u="none" strike="noStrike" cap="none">
                <a:solidFill>
                  <a:srgbClr val="007F76"/>
                </a:solidFill>
                <a:latin typeface="Arial" panose="020B0604020202020204" pitchFamily="34" charset="0"/>
                <a:ea typeface="Calibri" panose="020F0502020204030204" pitchFamily="34" charset="0"/>
                <a:cs typeface="Arial" panose="020B0604020202020204" pitchFamily="34" charset="0"/>
                <a:sym typeface="Arial"/>
              </a:defRPr>
            </a:lvl1pPr>
          </a:lstStyle>
          <a:p>
            <a:pPr defTabSz="914400"/>
            <a:r>
              <a:rPr lang="ru-RU" sz="2400" dirty="0" err="1"/>
              <a:t>Ұлытау</a:t>
            </a:r>
            <a:r>
              <a:rPr lang="ru-RU" sz="2400" dirty="0"/>
              <a:t> </a:t>
            </a:r>
            <a:r>
              <a:rPr lang="ru-RU" sz="2400" dirty="0" err="1"/>
              <a:t>облысындағы</a:t>
            </a:r>
            <a:r>
              <a:rPr lang="ru-RU" sz="2400" dirty="0"/>
              <a:t> бос </a:t>
            </a:r>
            <a:r>
              <a:rPr lang="ru-RU" sz="2400" dirty="0" err="1"/>
              <a:t>жұмыс</a:t>
            </a:r>
            <a:r>
              <a:rPr lang="ru-RU" sz="2400" dirty="0"/>
              <a:t> </a:t>
            </a:r>
            <a:r>
              <a:rPr lang="ru-RU" sz="2400" dirty="0" err="1"/>
              <a:t>орындарының</a:t>
            </a:r>
            <a:r>
              <a:rPr lang="ru-RU" sz="2400" dirty="0"/>
              <a:t> </a:t>
            </a:r>
            <a:r>
              <a:rPr lang="ru-RU" sz="2400" dirty="0" err="1"/>
              <a:t>негізгі</a:t>
            </a:r>
            <a:r>
              <a:rPr lang="ru-RU" sz="2400" dirty="0"/>
              <a:t> </a:t>
            </a:r>
            <a:r>
              <a:rPr lang="ru-RU" sz="2400" dirty="0" err="1"/>
              <a:t>көрсеткіштері</a:t>
            </a:r>
            <a:endParaRPr lang="ru-KZ" sz="2400" kern="0" dirty="0"/>
          </a:p>
        </p:txBody>
      </p:sp>
      <p:graphicFrame>
        <p:nvGraphicFramePr>
          <p:cNvPr id="5" name="Диаграмма 4">
            <a:extLst>
              <a:ext uri="{FF2B5EF4-FFF2-40B4-BE49-F238E27FC236}">
                <a16:creationId xmlns:a16="http://schemas.microsoft.com/office/drawing/2014/main" id="{788C86C1-5554-716E-F3C9-BE0E716A6711}"/>
              </a:ext>
            </a:extLst>
          </p:cNvPr>
          <p:cNvGraphicFramePr/>
          <p:nvPr/>
        </p:nvGraphicFramePr>
        <p:xfrm>
          <a:off x="71999" y="1244713"/>
          <a:ext cx="6313561" cy="2460512"/>
        </p:xfrm>
        <a:graphic>
          <a:graphicData uri="http://schemas.openxmlformats.org/drawingml/2006/chart">
            <c:chart xmlns:c="http://schemas.openxmlformats.org/drawingml/2006/chart" xmlns:r="http://schemas.openxmlformats.org/officeDocument/2006/relationships" r:id="rId2"/>
          </a:graphicData>
        </a:graphic>
      </p:graphicFrame>
      <p:graphicFrame>
        <p:nvGraphicFramePr>
          <p:cNvPr id="7" name="Диаграмма 6">
            <a:extLst>
              <a:ext uri="{FF2B5EF4-FFF2-40B4-BE49-F238E27FC236}">
                <a16:creationId xmlns:a16="http://schemas.microsoft.com/office/drawing/2014/main" id="{E0DC69FB-5FF3-973A-3243-D6E26487BC70}"/>
              </a:ext>
            </a:extLst>
          </p:cNvPr>
          <p:cNvGraphicFramePr/>
          <p:nvPr/>
        </p:nvGraphicFramePr>
        <p:xfrm>
          <a:off x="103102" y="3956050"/>
          <a:ext cx="3022653" cy="2690506"/>
        </p:xfrm>
        <a:graphic>
          <a:graphicData uri="http://schemas.openxmlformats.org/drawingml/2006/chart">
            <c:chart xmlns:c="http://schemas.openxmlformats.org/drawingml/2006/chart" xmlns:r="http://schemas.openxmlformats.org/officeDocument/2006/relationships" r:id="rId3"/>
          </a:graphicData>
        </a:graphic>
      </p:graphicFrame>
      <p:graphicFrame>
        <p:nvGraphicFramePr>
          <p:cNvPr id="9" name="Диаграмма 8">
            <a:extLst>
              <a:ext uri="{FF2B5EF4-FFF2-40B4-BE49-F238E27FC236}">
                <a16:creationId xmlns:a16="http://schemas.microsoft.com/office/drawing/2014/main" id="{95D9626B-49CB-C876-797D-BCC0C1BBD715}"/>
              </a:ext>
            </a:extLst>
          </p:cNvPr>
          <p:cNvGraphicFramePr/>
          <p:nvPr/>
        </p:nvGraphicFramePr>
        <p:xfrm>
          <a:off x="3266179" y="3956050"/>
          <a:ext cx="3022653" cy="2690506"/>
        </p:xfrm>
        <a:graphic>
          <a:graphicData uri="http://schemas.openxmlformats.org/drawingml/2006/chart">
            <c:chart xmlns:c="http://schemas.openxmlformats.org/drawingml/2006/chart" xmlns:r="http://schemas.openxmlformats.org/officeDocument/2006/relationships" r:id="rId4"/>
          </a:graphicData>
        </a:graphic>
      </p:graphicFrame>
      <p:cxnSp>
        <p:nvCxnSpPr>
          <p:cNvPr id="11" name="Прямая соединительная линия 10">
            <a:extLst>
              <a:ext uri="{FF2B5EF4-FFF2-40B4-BE49-F238E27FC236}">
                <a16:creationId xmlns:a16="http://schemas.microsoft.com/office/drawing/2014/main" id="{99657457-206A-9F40-19FD-19D2B79F1EF4}"/>
              </a:ext>
            </a:extLst>
          </p:cNvPr>
          <p:cNvCxnSpPr>
            <a:cxnSpLocks/>
          </p:cNvCxnSpPr>
          <p:nvPr/>
        </p:nvCxnSpPr>
        <p:spPr>
          <a:xfrm>
            <a:off x="3200401" y="3750906"/>
            <a:ext cx="0" cy="2799183"/>
          </a:xfrm>
          <a:prstGeom prst="line">
            <a:avLst/>
          </a:prstGeom>
          <a:ln>
            <a:solidFill>
              <a:srgbClr val="007F76"/>
            </a:solidFill>
          </a:ln>
        </p:spPr>
        <p:style>
          <a:lnRef idx="1">
            <a:schemeClr val="accent1"/>
          </a:lnRef>
          <a:fillRef idx="0">
            <a:schemeClr val="accent1"/>
          </a:fillRef>
          <a:effectRef idx="0">
            <a:schemeClr val="accent1"/>
          </a:effectRef>
          <a:fontRef idx="minor">
            <a:schemeClr val="tx1"/>
          </a:fontRef>
        </p:style>
      </p:cxnSp>
      <p:sp>
        <p:nvSpPr>
          <p:cNvPr id="12" name="Заголовок 3">
            <a:extLst>
              <a:ext uri="{FF2B5EF4-FFF2-40B4-BE49-F238E27FC236}">
                <a16:creationId xmlns:a16="http://schemas.microsoft.com/office/drawing/2014/main" id="{E6E92AF7-86AB-ABC1-7734-2F295192455D}"/>
              </a:ext>
            </a:extLst>
          </p:cNvPr>
          <p:cNvSpPr txBox="1">
            <a:spLocks/>
          </p:cNvSpPr>
          <p:nvPr/>
        </p:nvSpPr>
        <p:spPr>
          <a:xfrm>
            <a:off x="366141" y="780178"/>
            <a:ext cx="5853684" cy="409575"/>
          </a:xfrm>
          <a:prstGeom prst="rect">
            <a:avLst/>
          </a:prstGeom>
        </p:spPr>
        <p:txBody>
          <a:bodyPr anchor="ctr"/>
          <a:lstStyle>
            <a:defPPr marR="0" lvl="0" algn="l" rtl="0">
              <a:lnSpc>
                <a:spcPct val="100000"/>
              </a:lnSpc>
              <a:spcBef>
                <a:spcPts val="0"/>
              </a:spcBef>
              <a:spcAft>
                <a:spcPts val="0"/>
              </a:spcAft>
            </a:defPPr>
            <a:lvl1pPr marR="0" lvl="0" algn="l" rtl="0" eaLnBrk="1" hangingPunct="1">
              <a:lnSpc>
                <a:spcPct val="100000"/>
              </a:lnSpc>
              <a:spcBef>
                <a:spcPts val="0"/>
              </a:spcBef>
              <a:spcAft>
                <a:spcPts val="0"/>
              </a:spcAft>
              <a:buNone/>
              <a:defRPr sz="2667" b="1" i="0" u="none" strike="noStrike" cap="none">
                <a:solidFill>
                  <a:srgbClr val="007F76"/>
                </a:solidFill>
                <a:latin typeface="Arial" panose="020B0604020202020204" pitchFamily="34" charset="0"/>
                <a:ea typeface="Calibri" panose="020F0502020204030204" pitchFamily="34" charset="0"/>
                <a:cs typeface="Arial" panose="020B0604020202020204" pitchFamily="34" charset="0"/>
                <a:sym typeface="Arial"/>
              </a:defRPr>
            </a:lvl1pPr>
          </a:lstStyle>
          <a:p>
            <a:pPr algn="ctr" defTabSz="914400"/>
            <a:r>
              <a:rPr lang="ru-RU" sz="1400" kern="0" dirty="0" err="1"/>
              <a:t>Базалық</a:t>
            </a:r>
            <a:r>
              <a:rPr lang="ru-RU" sz="1400" kern="0" dirty="0"/>
              <a:t> сценарий </a:t>
            </a:r>
            <a:r>
              <a:rPr lang="en-US" sz="1800" kern="0" dirty="0"/>
              <a:t>~ </a:t>
            </a:r>
            <a:r>
              <a:rPr lang="ru-RU" sz="1800" kern="0" dirty="0"/>
              <a:t>16</a:t>
            </a:r>
            <a:r>
              <a:rPr lang="en-US" sz="1800" kern="0" dirty="0"/>
              <a:t>,</a:t>
            </a:r>
            <a:r>
              <a:rPr lang="ru-RU" sz="1800" kern="0" dirty="0"/>
              <a:t>2</a:t>
            </a:r>
            <a:r>
              <a:rPr lang="en-US" sz="1800" kern="0" dirty="0"/>
              <a:t> </a:t>
            </a:r>
            <a:r>
              <a:rPr lang="ru-RU" sz="1800" kern="0" dirty="0" err="1"/>
              <a:t>мың</a:t>
            </a:r>
            <a:r>
              <a:rPr lang="ru-RU" sz="1800" kern="0" dirty="0"/>
              <a:t>. бос </a:t>
            </a:r>
            <a:r>
              <a:rPr lang="ru-RU" sz="1800" kern="0" dirty="0" err="1"/>
              <a:t>орын</a:t>
            </a:r>
            <a:r>
              <a:rPr lang="ru-RU" sz="1800" kern="0" dirty="0"/>
              <a:t> 2023 </a:t>
            </a:r>
            <a:r>
              <a:rPr lang="ru-RU" sz="1800" kern="0" dirty="0" err="1"/>
              <a:t>жылда</a:t>
            </a:r>
            <a:endParaRPr lang="ru-KZ" sz="1400" kern="0" dirty="0"/>
          </a:p>
        </p:txBody>
      </p:sp>
      <p:sp>
        <p:nvSpPr>
          <p:cNvPr id="13" name="Заголовок 3">
            <a:extLst>
              <a:ext uri="{FF2B5EF4-FFF2-40B4-BE49-F238E27FC236}">
                <a16:creationId xmlns:a16="http://schemas.microsoft.com/office/drawing/2014/main" id="{629F0D5E-8C8A-1656-D706-B19255A33A9B}"/>
              </a:ext>
            </a:extLst>
          </p:cNvPr>
          <p:cNvSpPr txBox="1">
            <a:spLocks/>
          </p:cNvSpPr>
          <p:nvPr/>
        </p:nvSpPr>
        <p:spPr>
          <a:xfrm>
            <a:off x="396649" y="3740847"/>
            <a:ext cx="2496574" cy="409575"/>
          </a:xfrm>
          <a:prstGeom prst="rect">
            <a:avLst/>
          </a:prstGeom>
        </p:spPr>
        <p:txBody>
          <a:bodyPr anchor="ctr"/>
          <a:lstStyle>
            <a:defPPr marR="0" lvl="0" algn="l" rtl="0">
              <a:lnSpc>
                <a:spcPct val="100000"/>
              </a:lnSpc>
              <a:spcBef>
                <a:spcPts val="0"/>
              </a:spcBef>
              <a:spcAft>
                <a:spcPts val="0"/>
              </a:spcAft>
            </a:defPPr>
            <a:lvl1pPr marR="0" lvl="0" algn="l" rtl="0" eaLnBrk="1" hangingPunct="1">
              <a:lnSpc>
                <a:spcPct val="100000"/>
              </a:lnSpc>
              <a:spcBef>
                <a:spcPts val="0"/>
              </a:spcBef>
              <a:spcAft>
                <a:spcPts val="0"/>
              </a:spcAft>
              <a:buNone/>
              <a:defRPr sz="2667" b="1" i="0" u="none" strike="noStrike" cap="none">
                <a:solidFill>
                  <a:srgbClr val="007F76"/>
                </a:solidFill>
                <a:latin typeface="Arial" panose="020B0604020202020204" pitchFamily="34" charset="0"/>
                <a:ea typeface="Calibri" panose="020F0502020204030204" pitchFamily="34" charset="0"/>
                <a:cs typeface="Arial" panose="020B0604020202020204" pitchFamily="34" charset="0"/>
                <a:sym typeface="Arial"/>
              </a:defRPr>
            </a:lvl1pPr>
          </a:lstStyle>
          <a:p>
            <a:pPr algn="ctr" defTabSz="914400">
              <a:lnSpc>
                <a:spcPct val="80000"/>
              </a:lnSpc>
            </a:pPr>
            <a:r>
              <a:rPr lang="ru-RU" sz="1100" kern="0" dirty="0" err="1">
                <a:solidFill>
                  <a:schemeClr val="accent3">
                    <a:lumMod val="50000"/>
                  </a:schemeClr>
                </a:solidFill>
              </a:rPr>
              <a:t>Оптимистік</a:t>
            </a:r>
            <a:r>
              <a:rPr lang="ru-RU" sz="1100" kern="0" dirty="0">
                <a:solidFill>
                  <a:schemeClr val="accent3">
                    <a:lumMod val="50000"/>
                  </a:schemeClr>
                </a:solidFill>
              </a:rPr>
              <a:t> </a:t>
            </a:r>
            <a:r>
              <a:rPr lang="en-US" sz="1100" kern="0" dirty="0">
                <a:solidFill>
                  <a:schemeClr val="accent3">
                    <a:lumMod val="50000"/>
                  </a:schemeClr>
                </a:solidFill>
              </a:rPr>
              <a:t>~ </a:t>
            </a:r>
            <a:r>
              <a:rPr lang="ru-RU" sz="1400" kern="0" dirty="0">
                <a:solidFill>
                  <a:schemeClr val="accent3">
                    <a:lumMod val="50000"/>
                  </a:schemeClr>
                </a:solidFill>
              </a:rPr>
              <a:t>16,6 </a:t>
            </a:r>
            <a:r>
              <a:rPr lang="ru-RU" sz="1400" kern="0" dirty="0" err="1">
                <a:solidFill>
                  <a:schemeClr val="accent3">
                    <a:lumMod val="50000"/>
                  </a:schemeClr>
                </a:solidFill>
              </a:rPr>
              <a:t>мың</a:t>
            </a:r>
            <a:endParaRPr lang="ru-KZ" sz="1100" kern="0" dirty="0">
              <a:solidFill>
                <a:schemeClr val="accent3">
                  <a:lumMod val="50000"/>
                </a:schemeClr>
              </a:solidFill>
            </a:endParaRPr>
          </a:p>
        </p:txBody>
      </p:sp>
      <p:sp>
        <p:nvSpPr>
          <p:cNvPr id="15" name="Заголовок 3">
            <a:extLst>
              <a:ext uri="{FF2B5EF4-FFF2-40B4-BE49-F238E27FC236}">
                <a16:creationId xmlns:a16="http://schemas.microsoft.com/office/drawing/2014/main" id="{45056B73-6214-B10F-602F-FB014D8C2FA6}"/>
              </a:ext>
            </a:extLst>
          </p:cNvPr>
          <p:cNvSpPr txBox="1">
            <a:spLocks/>
          </p:cNvSpPr>
          <p:nvPr/>
        </p:nvSpPr>
        <p:spPr>
          <a:xfrm>
            <a:off x="3410802" y="3740847"/>
            <a:ext cx="2733405" cy="409575"/>
          </a:xfrm>
          <a:prstGeom prst="rect">
            <a:avLst/>
          </a:prstGeom>
        </p:spPr>
        <p:txBody>
          <a:bodyPr anchor="ctr"/>
          <a:lstStyle>
            <a:defPPr marR="0" lvl="0" algn="l" rtl="0">
              <a:lnSpc>
                <a:spcPct val="100000"/>
              </a:lnSpc>
              <a:spcBef>
                <a:spcPts val="0"/>
              </a:spcBef>
              <a:spcAft>
                <a:spcPts val="0"/>
              </a:spcAft>
            </a:defPPr>
            <a:lvl1pPr marR="0" lvl="0" algn="l" rtl="0" eaLnBrk="1" hangingPunct="1">
              <a:lnSpc>
                <a:spcPct val="100000"/>
              </a:lnSpc>
              <a:spcBef>
                <a:spcPts val="0"/>
              </a:spcBef>
              <a:spcAft>
                <a:spcPts val="0"/>
              </a:spcAft>
              <a:buNone/>
              <a:defRPr sz="2667" b="1" i="0" u="none" strike="noStrike" cap="none">
                <a:solidFill>
                  <a:srgbClr val="007F76"/>
                </a:solidFill>
                <a:latin typeface="Arial" panose="020B0604020202020204" pitchFamily="34" charset="0"/>
                <a:ea typeface="Calibri" panose="020F0502020204030204" pitchFamily="34" charset="0"/>
                <a:cs typeface="Arial" panose="020B0604020202020204" pitchFamily="34" charset="0"/>
                <a:sym typeface="Arial"/>
              </a:defRPr>
            </a:lvl1pPr>
          </a:lstStyle>
          <a:p>
            <a:pPr algn="ctr" defTabSz="914400">
              <a:lnSpc>
                <a:spcPct val="80000"/>
              </a:lnSpc>
            </a:pPr>
            <a:r>
              <a:rPr lang="ru-RU" sz="1100" kern="0" dirty="0" err="1">
                <a:solidFill>
                  <a:schemeClr val="accent6">
                    <a:lumMod val="50000"/>
                  </a:schemeClr>
                </a:solidFill>
              </a:rPr>
              <a:t>Пессимистік</a:t>
            </a:r>
            <a:r>
              <a:rPr lang="ru-RU" sz="1100" kern="0" dirty="0">
                <a:solidFill>
                  <a:schemeClr val="accent6">
                    <a:lumMod val="50000"/>
                  </a:schemeClr>
                </a:solidFill>
              </a:rPr>
              <a:t> </a:t>
            </a:r>
            <a:r>
              <a:rPr lang="en-US" sz="1100" kern="0" dirty="0">
                <a:solidFill>
                  <a:schemeClr val="accent6">
                    <a:lumMod val="50000"/>
                  </a:schemeClr>
                </a:solidFill>
              </a:rPr>
              <a:t>~ </a:t>
            </a:r>
            <a:r>
              <a:rPr lang="ru-RU" sz="1400" kern="0" dirty="0">
                <a:solidFill>
                  <a:schemeClr val="accent6">
                    <a:lumMod val="50000"/>
                  </a:schemeClr>
                </a:solidFill>
              </a:rPr>
              <a:t>15,8 </a:t>
            </a:r>
            <a:r>
              <a:rPr lang="ru-RU" sz="1400" kern="0" dirty="0" err="1">
                <a:solidFill>
                  <a:schemeClr val="accent6">
                    <a:lumMod val="50000"/>
                  </a:schemeClr>
                </a:solidFill>
              </a:rPr>
              <a:t>мың</a:t>
            </a:r>
            <a:endParaRPr lang="ru-KZ" sz="1100" kern="0" dirty="0">
              <a:solidFill>
                <a:schemeClr val="accent6">
                  <a:lumMod val="50000"/>
                </a:schemeClr>
              </a:solidFill>
            </a:endParaRPr>
          </a:p>
        </p:txBody>
      </p:sp>
      <p:grpSp>
        <p:nvGrpSpPr>
          <p:cNvPr id="16" name="Группа 15">
            <a:extLst>
              <a:ext uri="{FF2B5EF4-FFF2-40B4-BE49-F238E27FC236}">
                <a16:creationId xmlns:a16="http://schemas.microsoft.com/office/drawing/2014/main" id="{C74DEBE5-BB09-E0A1-2504-B25BF7A94D4D}"/>
              </a:ext>
            </a:extLst>
          </p:cNvPr>
          <p:cNvGrpSpPr/>
          <p:nvPr/>
        </p:nvGrpSpPr>
        <p:grpSpPr>
          <a:xfrm>
            <a:off x="4178300" y="1297305"/>
            <a:ext cx="1905000" cy="159385"/>
            <a:chOff x="731520" y="1257300"/>
            <a:chExt cx="7978140" cy="251266"/>
          </a:xfrm>
        </p:grpSpPr>
        <p:cxnSp>
          <p:nvCxnSpPr>
            <p:cNvPr id="17" name="Прямая соединительная линия 16">
              <a:extLst>
                <a:ext uri="{FF2B5EF4-FFF2-40B4-BE49-F238E27FC236}">
                  <a16:creationId xmlns:a16="http://schemas.microsoft.com/office/drawing/2014/main" id="{2AFDDB50-8B04-6E17-9993-8AFD25A3ACC8}"/>
                </a:ext>
              </a:extLst>
            </p:cNvPr>
            <p:cNvCxnSpPr>
              <a:cxnSpLocks/>
            </p:cNvCxnSpPr>
            <p:nvPr/>
          </p:nvCxnSpPr>
          <p:spPr>
            <a:xfrm>
              <a:off x="737818" y="1257300"/>
              <a:ext cx="0" cy="251266"/>
            </a:xfrm>
            <a:prstGeom prst="line">
              <a:avLst/>
            </a:prstGeom>
            <a:ln w="19050">
              <a:solidFill>
                <a:srgbClr val="007F76"/>
              </a:solidFill>
            </a:ln>
          </p:spPr>
          <p:style>
            <a:lnRef idx="1">
              <a:schemeClr val="accent1"/>
            </a:lnRef>
            <a:fillRef idx="0">
              <a:schemeClr val="accent1"/>
            </a:fillRef>
            <a:effectRef idx="0">
              <a:schemeClr val="accent1"/>
            </a:effectRef>
            <a:fontRef idx="minor">
              <a:schemeClr val="tx1"/>
            </a:fontRef>
          </p:style>
        </p:cxnSp>
        <p:cxnSp>
          <p:nvCxnSpPr>
            <p:cNvPr id="18" name="Прямая соединительная линия 17">
              <a:extLst>
                <a:ext uri="{FF2B5EF4-FFF2-40B4-BE49-F238E27FC236}">
                  <a16:creationId xmlns:a16="http://schemas.microsoft.com/office/drawing/2014/main" id="{83EB6613-AB26-9218-D288-8C2935AFBB23}"/>
                </a:ext>
              </a:extLst>
            </p:cNvPr>
            <p:cNvCxnSpPr>
              <a:cxnSpLocks/>
            </p:cNvCxnSpPr>
            <p:nvPr/>
          </p:nvCxnSpPr>
          <p:spPr>
            <a:xfrm flipH="1">
              <a:off x="731520" y="1257300"/>
              <a:ext cx="7978140" cy="0"/>
            </a:xfrm>
            <a:prstGeom prst="line">
              <a:avLst/>
            </a:prstGeom>
            <a:ln w="19050">
              <a:solidFill>
                <a:srgbClr val="007F76"/>
              </a:solidFill>
            </a:ln>
          </p:spPr>
          <p:style>
            <a:lnRef idx="1">
              <a:schemeClr val="accent1"/>
            </a:lnRef>
            <a:fillRef idx="0">
              <a:schemeClr val="accent1"/>
            </a:fillRef>
            <a:effectRef idx="0">
              <a:schemeClr val="accent1"/>
            </a:effectRef>
            <a:fontRef idx="minor">
              <a:schemeClr val="tx1"/>
            </a:fontRef>
          </p:style>
        </p:cxnSp>
        <p:cxnSp>
          <p:nvCxnSpPr>
            <p:cNvPr id="19" name="Прямая соединительная линия 18">
              <a:extLst>
                <a:ext uri="{FF2B5EF4-FFF2-40B4-BE49-F238E27FC236}">
                  <a16:creationId xmlns:a16="http://schemas.microsoft.com/office/drawing/2014/main" id="{CDDFDD74-1D08-20C2-50F8-5037B7CE1F5C}"/>
                </a:ext>
              </a:extLst>
            </p:cNvPr>
            <p:cNvCxnSpPr>
              <a:cxnSpLocks/>
            </p:cNvCxnSpPr>
            <p:nvPr/>
          </p:nvCxnSpPr>
          <p:spPr>
            <a:xfrm>
              <a:off x="8700718" y="1257300"/>
              <a:ext cx="0" cy="251266"/>
            </a:xfrm>
            <a:prstGeom prst="line">
              <a:avLst/>
            </a:prstGeom>
            <a:ln w="19050">
              <a:solidFill>
                <a:srgbClr val="007F76"/>
              </a:solidFill>
            </a:ln>
          </p:spPr>
          <p:style>
            <a:lnRef idx="1">
              <a:schemeClr val="accent1"/>
            </a:lnRef>
            <a:fillRef idx="0">
              <a:schemeClr val="accent1"/>
            </a:fillRef>
            <a:effectRef idx="0">
              <a:schemeClr val="accent1"/>
            </a:effectRef>
            <a:fontRef idx="minor">
              <a:schemeClr val="tx1"/>
            </a:fontRef>
          </p:style>
        </p:cxnSp>
      </p:grpSp>
      <p:cxnSp>
        <p:nvCxnSpPr>
          <p:cNvPr id="22" name="Прямая соединительная линия 21">
            <a:extLst>
              <a:ext uri="{FF2B5EF4-FFF2-40B4-BE49-F238E27FC236}">
                <a16:creationId xmlns:a16="http://schemas.microsoft.com/office/drawing/2014/main" id="{923425D7-6B5C-A041-7206-D39A60A59783}"/>
              </a:ext>
            </a:extLst>
          </p:cNvPr>
          <p:cNvCxnSpPr>
            <a:cxnSpLocks/>
          </p:cNvCxnSpPr>
          <p:nvPr/>
        </p:nvCxnSpPr>
        <p:spPr>
          <a:xfrm>
            <a:off x="158620" y="3750710"/>
            <a:ext cx="6061205" cy="0"/>
          </a:xfrm>
          <a:prstGeom prst="line">
            <a:avLst/>
          </a:prstGeom>
          <a:ln>
            <a:solidFill>
              <a:srgbClr val="007F76"/>
            </a:solidFill>
          </a:ln>
        </p:spPr>
        <p:style>
          <a:lnRef idx="1">
            <a:schemeClr val="accent1"/>
          </a:lnRef>
          <a:fillRef idx="0">
            <a:schemeClr val="accent1"/>
          </a:fillRef>
          <a:effectRef idx="0">
            <a:schemeClr val="accent1"/>
          </a:effectRef>
          <a:fontRef idx="minor">
            <a:schemeClr val="tx1"/>
          </a:fontRef>
        </p:style>
      </p:cxnSp>
      <p:graphicFrame>
        <p:nvGraphicFramePr>
          <p:cNvPr id="2" name="Таблица 1">
            <a:extLst>
              <a:ext uri="{FF2B5EF4-FFF2-40B4-BE49-F238E27FC236}">
                <a16:creationId xmlns:a16="http://schemas.microsoft.com/office/drawing/2014/main" id="{4E6142E5-F57C-610C-0076-8DC4B033BE1F}"/>
              </a:ext>
            </a:extLst>
          </p:cNvPr>
          <p:cNvGraphicFramePr>
            <a:graphicFrameLocks noGrp="1"/>
          </p:cNvGraphicFramePr>
          <p:nvPr>
            <p:extLst>
              <p:ext uri="{D42A27DB-BD31-4B8C-83A1-F6EECF244321}">
                <p14:modId xmlns:p14="http://schemas.microsoft.com/office/powerpoint/2010/main" val="3463594458"/>
              </p:ext>
            </p:extLst>
          </p:nvPr>
        </p:nvGraphicFramePr>
        <p:xfrm>
          <a:off x="6768750" y="1215742"/>
          <a:ext cx="5328000" cy="1670332"/>
        </p:xfrm>
        <a:graphic>
          <a:graphicData uri="http://schemas.openxmlformats.org/drawingml/2006/table">
            <a:tbl>
              <a:tblPr firstRow="1" bandRow="1">
                <a:tableStyleId>{5C22544A-7EE6-4342-B048-85BDC9FD1C3A}</a:tableStyleId>
              </a:tblPr>
              <a:tblGrid>
                <a:gridCol w="3600000">
                  <a:extLst>
                    <a:ext uri="{9D8B030D-6E8A-4147-A177-3AD203B41FA5}">
                      <a16:colId xmlns:a16="http://schemas.microsoft.com/office/drawing/2014/main" val="1113104833"/>
                    </a:ext>
                  </a:extLst>
                </a:gridCol>
                <a:gridCol w="432000">
                  <a:extLst>
                    <a:ext uri="{9D8B030D-6E8A-4147-A177-3AD203B41FA5}">
                      <a16:colId xmlns:a16="http://schemas.microsoft.com/office/drawing/2014/main" val="132264586"/>
                    </a:ext>
                  </a:extLst>
                </a:gridCol>
                <a:gridCol w="432000">
                  <a:extLst>
                    <a:ext uri="{9D8B030D-6E8A-4147-A177-3AD203B41FA5}">
                      <a16:colId xmlns:a16="http://schemas.microsoft.com/office/drawing/2014/main" val="2572766800"/>
                    </a:ext>
                  </a:extLst>
                </a:gridCol>
                <a:gridCol w="432000">
                  <a:extLst>
                    <a:ext uri="{9D8B030D-6E8A-4147-A177-3AD203B41FA5}">
                      <a16:colId xmlns:a16="http://schemas.microsoft.com/office/drawing/2014/main" val="2849574652"/>
                    </a:ext>
                  </a:extLst>
                </a:gridCol>
                <a:gridCol w="432000">
                  <a:extLst>
                    <a:ext uri="{9D8B030D-6E8A-4147-A177-3AD203B41FA5}">
                      <a16:colId xmlns:a16="http://schemas.microsoft.com/office/drawing/2014/main" val="478621999"/>
                    </a:ext>
                  </a:extLst>
                </a:gridCol>
              </a:tblGrid>
              <a:tr h="167033">
                <a:tc>
                  <a:txBody>
                    <a:bodyPr/>
                    <a:lstStyle/>
                    <a:p>
                      <a:pPr marL="0" marR="0" lvl="0" indent="0" algn="l" defTabSz="685800" rtl="0" eaLnBrk="1" fontAlgn="auto" latinLnBrk="0" hangingPunct="1">
                        <a:lnSpc>
                          <a:spcPct val="107000"/>
                        </a:lnSpc>
                        <a:spcBef>
                          <a:spcPts val="0"/>
                        </a:spcBef>
                        <a:spcAft>
                          <a:spcPts val="0"/>
                        </a:spcAft>
                        <a:buClrTx/>
                        <a:buSzTx/>
                        <a:buFontTx/>
                        <a:buNone/>
                        <a:tabLst/>
                        <a:defRPr/>
                      </a:pPr>
                      <a:r>
                        <a:rPr lang="ru-RU" sz="1050" b="1" i="0" u="none" strike="noStrike" cap="none" noProof="0" dirty="0">
                          <a:solidFill>
                            <a:srgbClr val="000000"/>
                          </a:solidFill>
                          <a:effectLst/>
                          <a:latin typeface="Arial Narrow" panose="020B0606020202030204" pitchFamily="34" charset="0"/>
                          <a:ea typeface="+mn-ea"/>
                          <a:cs typeface="+mn-cs"/>
                          <a:sym typeface="Arial"/>
                        </a:rPr>
                        <a:t>БАЗАЛЫҚ СЦЕНАРИЙ</a:t>
                      </a:r>
                    </a:p>
                  </a:txBody>
                  <a:tcPr marT="0" marB="0" anchor="ctr">
                    <a:lnL w="76200" cap="flat" cmpd="sng" algn="ctr">
                      <a:noFill/>
                      <a:prstDash val="solid"/>
                      <a:round/>
                      <a:headEnd type="none" w="med" len="med"/>
                      <a:tailEnd type="none" w="med" len="med"/>
                    </a:lnL>
                    <a:lnR w="6350" cap="flat" cmpd="sng" algn="ctr">
                      <a:solidFill>
                        <a:schemeClr val="tx1"/>
                      </a:solidFill>
                      <a:prstDash val="sysDot"/>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007F76">
                        <a:alpha val="20000"/>
                      </a:srgbClr>
                    </a:solidFill>
                  </a:tcPr>
                </a:tc>
                <a:tc>
                  <a:txBody>
                    <a:bodyPr/>
                    <a:lstStyle/>
                    <a:p>
                      <a:pPr algn="ctr" fontAlgn="ctr"/>
                      <a:r>
                        <a:rPr lang="en-US" sz="900" b="0" i="0" u="none" strike="noStrike" cap="none" dirty="0">
                          <a:solidFill>
                            <a:srgbClr val="000000"/>
                          </a:solidFill>
                          <a:effectLst/>
                          <a:latin typeface="Arial Narrow" panose="020B0606020202030204" pitchFamily="34" charset="0"/>
                          <a:ea typeface="+mn-ea"/>
                          <a:cs typeface="+mn-cs"/>
                          <a:sym typeface="Arial"/>
                        </a:rPr>
                        <a:t>Q1</a:t>
                      </a:r>
                      <a:endParaRPr lang="ru-KZ" sz="900" b="0" i="0" u="none" strike="noStrike" cap="none" dirty="0">
                        <a:solidFill>
                          <a:srgbClr val="000000"/>
                        </a:solidFill>
                        <a:effectLst/>
                        <a:latin typeface="Arial Narrow" panose="020B0606020202030204" pitchFamily="34" charset="0"/>
                        <a:ea typeface="+mn-ea"/>
                        <a:cs typeface="+mn-cs"/>
                        <a:sym typeface="Arial"/>
                      </a:endParaRPr>
                    </a:p>
                  </a:txBody>
                  <a:tcPr marL="9525" marR="9525" marT="0"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50000"/>
                        <a:alpha val="20000"/>
                      </a:schemeClr>
                    </a:solidFill>
                  </a:tcPr>
                </a:tc>
                <a:tc>
                  <a:txBody>
                    <a:bodyPr/>
                    <a:lstStyle/>
                    <a:p>
                      <a:pPr algn="ctr" fontAlgn="ctr"/>
                      <a:r>
                        <a:rPr lang="en-US" sz="900" b="0" i="0" u="none" strike="noStrike" cap="none" dirty="0">
                          <a:solidFill>
                            <a:srgbClr val="000000"/>
                          </a:solidFill>
                          <a:effectLst/>
                          <a:latin typeface="Arial Narrow" panose="020B0606020202030204" pitchFamily="34" charset="0"/>
                          <a:ea typeface="+mn-ea"/>
                          <a:cs typeface="+mn-cs"/>
                          <a:sym typeface="Arial"/>
                        </a:rPr>
                        <a:t>Q2</a:t>
                      </a:r>
                      <a:endParaRPr lang="ru-KZ" sz="900" b="0" i="0" u="none" strike="noStrike" cap="none" dirty="0">
                        <a:solidFill>
                          <a:srgbClr val="000000"/>
                        </a:solidFill>
                        <a:effectLst/>
                        <a:latin typeface="Arial Narrow" panose="020B0606020202030204" pitchFamily="34" charset="0"/>
                        <a:ea typeface="+mn-ea"/>
                        <a:cs typeface="+mn-cs"/>
                        <a:sym typeface="Arial"/>
                      </a:endParaRPr>
                    </a:p>
                  </a:txBody>
                  <a:tcPr marL="9525" marR="9525" marT="0"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007F76">
                        <a:alpha val="20000"/>
                      </a:srgbClr>
                    </a:solidFill>
                  </a:tcPr>
                </a:tc>
                <a:tc>
                  <a:txBody>
                    <a:bodyPr/>
                    <a:lstStyle/>
                    <a:p>
                      <a:pPr algn="ctr" fontAlgn="ctr"/>
                      <a:r>
                        <a:rPr lang="en-US" sz="900" b="0" i="0" u="none" strike="noStrike" cap="none" dirty="0">
                          <a:solidFill>
                            <a:srgbClr val="000000"/>
                          </a:solidFill>
                          <a:effectLst/>
                          <a:latin typeface="Arial Narrow" panose="020B0606020202030204" pitchFamily="34" charset="0"/>
                          <a:ea typeface="+mn-ea"/>
                          <a:cs typeface="+mn-cs"/>
                          <a:sym typeface="Arial"/>
                        </a:rPr>
                        <a:t>Q3</a:t>
                      </a:r>
                      <a:endParaRPr lang="ru-KZ" sz="900" b="0" i="0" u="none" strike="noStrike" cap="none" dirty="0">
                        <a:solidFill>
                          <a:srgbClr val="000000"/>
                        </a:solidFill>
                        <a:effectLst/>
                        <a:latin typeface="Arial Narrow" panose="020B0606020202030204" pitchFamily="34" charset="0"/>
                        <a:ea typeface="+mn-ea"/>
                        <a:cs typeface="+mn-cs"/>
                        <a:sym typeface="Arial"/>
                      </a:endParaRPr>
                    </a:p>
                  </a:txBody>
                  <a:tcPr marL="9525" marR="9525" marT="0"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007F76">
                        <a:alpha val="20000"/>
                      </a:srgbClr>
                    </a:solidFill>
                  </a:tcPr>
                </a:tc>
                <a:tc>
                  <a:txBody>
                    <a:bodyPr/>
                    <a:lstStyle/>
                    <a:p>
                      <a:pPr algn="ctr" fontAlgn="ctr"/>
                      <a:r>
                        <a:rPr lang="en-US" sz="900" b="0" i="0" u="none" strike="noStrike" cap="none" dirty="0">
                          <a:solidFill>
                            <a:srgbClr val="000000"/>
                          </a:solidFill>
                          <a:effectLst/>
                          <a:latin typeface="Arial Narrow" panose="020B0606020202030204" pitchFamily="34" charset="0"/>
                          <a:ea typeface="+mn-ea"/>
                          <a:cs typeface="+mn-cs"/>
                          <a:sym typeface="Arial"/>
                        </a:rPr>
                        <a:t>Q4</a:t>
                      </a:r>
                      <a:endParaRPr lang="ru-KZ" sz="900" b="0" i="0" u="none" strike="noStrike" cap="none" dirty="0">
                        <a:solidFill>
                          <a:srgbClr val="000000"/>
                        </a:solidFill>
                        <a:effectLst/>
                        <a:latin typeface="Arial Narrow" panose="020B0606020202030204" pitchFamily="34" charset="0"/>
                        <a:ea typeface="+mn-ea"/>
                        <a:cs typeface="+mn-cs"/>
                        <a:sym typeface="Arial"/>
                      </a:endParaRPr>
                    </a:p>
                  </a:txBody>
                  <a:tcPr marL="9525" marR="9525" marT="0" marB="0" anchor="ctr">
                    <a:lnL w="6350" cap="flat" cmpd="sng" algn="ctr">
                      <a:solidFill>
                        <a:schemeClr val="tx1"/>
                      </a:solidFill>
                      <a:prstDash val="sysDot"/>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007F76">
                        <a:alpha val="20000"/>
                      </a:srgbClr>
                    </a:solidFill>
                  </a:tcPr>
                </a:tc>
                <a:extLst>
                  <a:ext uri="{0D108BD9-81ED-4DB2-BD59-A6C34878D82A}">
                    <a16:rowId xmlns:a16="http://schemas.microsoft.com/office/drawing/2014/main" val="877649079"/>
                  </a:ext>
                </a:extLst>
              </a:tr>
              <a:tr h="167033">
                <a:tc>
                  <a:txBody>
                    <a:bodyPr/>
                    <a:lstStyle/>
                    <a:p>
                      <a:pPr marL="0" marR="0" lvl="0" indent="0" algn="l" defTabSz="685800" rtl="0" eaLnBrk="1" fontAlgn="auto" latinLnBrk="0" hangingPunct="1">
                        <a:lnSpc>
                          <a:spcPct val="107000"/>
                        </a:lnSpc>
                        <a:spcBef>
                          <a:spcPts val="0"/>
                        </a:spcBef>
                        <a:spcAft>
                          <a:spcPts val="0"/>
                        </a:spcAft>
                        <a:buClrTx/>
                        <a:buSzTx/>
                        <a:buFontTx/>
                        <a:buNone/>
                        <a:tabLst/>
                        <a:defRPr/>
                      </a:pPr>
                      <a:r>
                        <a:rPr lang="ru-RU" sz="900" b="1" i="0" u="none" strike="noStrike" cap="none" noProof="0" dirty="0">
                          <a:solidFill>
                            <a:srgbClr val="000000"/>
                          </a:solidFill>
                          <a:effectLst/>
                          <a:latin typeface="Arial Narrow" panose="020B0606020202030204" pitchFamily="34" charset="0"/>
                          <a:ea typeface="+mn-ea"/>
                          <a:cs typeface="+mn-cs"/>
                          <a:sym typeface="Arial"/>
                        </a:rPr>
                        <a:t>БАРЛЫҒЫ</a:t>
                      </a:r>
                      <a:endParaRPr lang="ru-RU" sz="800" b="1" i="0" u="none" strike="noStrike" cap="none" noProof="0" dirty="0">
                        <a:solidFill>
                          <a:srgbClr val="000000"/>
                        </a:solidFill>
                        <a:effectLst/>
                        <a:latin typeface="Arial Narrow" panose="020B0606020202030204" pitchFamily="34" charset="0"/>
                        <a:ea typeface="+mn-ea"/>
                        <a:cs typeface="+mn-cs"/>
                        <a:sym typeface="Arial"/>
                      </a:endParaRPr>
                    </a:p>
                  </a:txBody>
                  <a:tcPr marT="0" marB="0" anchor="ctr">
                    <a:lnL w="76200" cap="flat" cmpd="sng" algn="ctr">
                      <a:noFill/>
                      <a:prstDash val="solid"/>
                      <a:round/>
                      <a:headEnd type="none" w="med" len="med"/>
                      <a:tailEnd type="none" w="med" len="med"/>
                    </a:lnL>
                    <a:lnR w="6350" cap="flat" cmpd="sng" algn="ctr">
                      <a:solidFill>
                        <a:schemeClr val="tx1"/>
                      </a:solidFill>
                      <a:prstDash val="sysDot"/>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007F76">
                        <a:alpha val="20000"/>
                      </a:srgbClr>
                    </a:solidFill>
                  </a:tcPr>
                </a:tc>
                <a:tc>
                  <a:txBody>
                    <a:bodyPr/>
                    <a:lstStyle/>
                    <a:p>
                      <a:pPr algn="ctr" fontAlgn="ctr"/>
                      <a:r>
                        <a:rPr lang="ru-RU" sz="900" b="1" i="0" u="none" strike="noStrike" cap="none" dirty="0">
                          <a:solidFill>
                            <a:srgbClr val="000000"/>
                          </a:solidFill>
                          <a:effectLst/>
                          <a:latin typeface="Arial Narrow" panose="020B0606020202030204" pitchFamily="34" charset="0"/>
                          <a:ea typeface="+mn-ea"/>
                          <a:cs typeface="+mn-cs"/>
                          <a:sym typeface="Arial"/>
                        </a:rPr>
                        <a:t>3 144</a:t>
                      </a:r>
                      <a:endParaRPr lang="ru-KZ" sz="900" b="1" i="0" u="none" strike="noStrike" cap="none" dirty="0">
                        <a:solidFill>
                          <a:srgbClr val="000000"/>
                        </a:solidFill>
                        <a:effectLst/>
                        <a:latin typeface="Arial Narrow" panose="020B0606020202030204" pitchFamily="34" charset="0"/>
                        <a:ea typeface="+mn-ea"/>
                        <a:cs typeface="+mn-cs"/>
                        <a:sym typeface="Arial"/>
                      </a:endParaRPr>
                    </a:p>
                  </a:txBody>
                  <a:tcPr marL="9525" marR="9525" marT="0"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50000"/>
                        <a:alpha val="20000"/>
                      </a:schemeClr>
                    </a:solidFill>
                  </a:tcPr>
                </a:tc>
                <a:tc>
                  <a:txBody>
                    <a:bodyPr/>
                    <a:lstStyle/>
                    <a:p>
                      <a:pPr algn="ctr" rtl="0" fontAlgn="ctr"/>
                      <a:r>
                        <a:rPr lang="ru-RU" sz="900" b="1" i="0" u="none" strike="noStrike">
                          <a:solidFill>
                            <a:srgbClr val="000000"/>
                          </a:solidFill>
                          <a:effectLst/>
                          <a:latin typeface="Arial Narrow" panose="020B0606020202030204" pitchFamily="34" charset="0"/>
                        </a:rPr>
                        <a:t>3 756</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007F76">
                        <a:alpha val="20000"/>
                      </a:srgbClr>
                    </a:solidFill>
                  </a:tcPr>
                </a:tc>
                <a:tc>
                  <a:txBody>
                    <a:bodyPr/>
                    <a:lstStyle/>
                    <a:p>
                      <a:pPr algn="ctr" rtl="0" fontAlgn="ctr"/>
                      <a:r>
                        <a:rPr lang="ru-RU" sz="900" b="1" i="0" u="none" strike="noStrike">
                          <a:solidFill>
                            <a:srgbClr val="000000"/>
                          </a:solidFill>
                          <a:effectLst/>
                          <a:latin typeface="Arial Narrow" panose="020B0606020202030204" pitchFamily="34" charset="0"/>
                        </a:rPr>
                        <a:t>4 484</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007F76">
                        <a:alpha val="20000"/>
                      </a:srgbClr>
                    </a:solidFill>
                  </a:tcPr>
                </a:tc>
                <a:tc>
                  <a:txBody>
                    <a:bodyPr/>
                    <a:lstStyle/>
                    <a:p>
                      <a:pPr algn="ctr" rtl="0" fontAlgn="ctr"/>
                      <a:r>
                        <a:rPr lang="ru-RU" sz="900" b="1" i="0" u="none" strike="noStrike" dirty="0">
                          <a:solidFill>
                            <a:srgbClr val="000000"/>
                          </a:solidFill>
                          <a:effectLst/>
                          <a:latin typeface="Arial Narrow" panose="020B0606020202030204" pitchFamily="34" charset="0"/>
                        </a:rPr>
                        <a:t>4 863</a:t>
                      </a:r>
                    </a:p>
                  </a:txBody>
                  <a:tcPr marL="9525" marR="9525" marT="9525" marB="0" anchor="ctr">
                    <a:lnL w="6350" cap="flat" cmpd="sng" algn="ctr">
                      <a:solidFill>
                        <a:schemeClr val="tx1"/>
                      </a:solidFill>
                      <a:prstDash val="sysDot"/>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007F76">
                        <a:alpha val="20000"/>
                      </a:srgbClr>
                    </a:solidFill>
                  </a:tcPr>
                </a:tc>
                <a:extLst>
                  <a:ext uri="{0D108BD9-81ED-4DB2-BD59-A6C34878D82A}">
                    <a16:rowId xmlns:a16="http://schemas.microsoft.com/office/drawing/2014/main" val="1602871338"/>
                  </a:ext>
                </a:extLst>
              </a:tr>
              <a:tr h="148474">
                <a:tc>
                  <a:txBody>
                    <a:bodyPr/>
                    <a:lstStyle/>
                    <a:p>
                      <a:pPr marL="72000" algn="l" fontAlgn="b"/>
                      <a:r>
                        <a:rPr lang="ru-RU" sz="800" b="0" i="0" u="none" strike="noStrike" cap="none" dirty="0">
                          <a:solidFill>
                            <a:srgbClr val="000000"/>
                          </a:solidFill>
                          <a:effectLst/>
                          <a:latin typeface="Arial Narrow" panose="020B0606020202030204" pitchFamily="34" charset="0"/>
                          <a:ea typeface="+mn-ea"/>
                          <a:cs typeface="+mn-cs"/>
                          <a:sym typeface="Arial"/>
                        </a:rPr>
                        <a:t>БАСШЫЛАР ЖӘНЕ МЕМЛЕКЕТТІК ҚЫЗМЕТШІЛЕР</a:t>
                      </a:r>
                    </a:p>
                  </a:txBody>
                  <a:tcPr marL="9525" marR="9525" marT="0" marB="0" anchor="ctr">
                    <a:lnL w="76200" cap="flat" cmpd="sng" algn="ctr">
                      <a:noFill/>
                      <a:prstDash val="solid"/>
                      <a:round/>
                      <a:headEnd type="none" w="med" len="med"/>
                      <a:tailEnd type="none" w="med" len="med"/>
                    </a:lnL>
                    <a:lnR w="6350" cap="flat" cmpd="sng" algn="ctr">
                      <a:solidFill>
                        <a:schemeClr val="tx1"/>
                      </a:solidFill>
                      <a:prstDash val="sysDot"/>
                      <a:round/>
                      <a:headEnd type="none" w="med" len="med"/>
                      <a:tailEnd type="none" w="med" len="med"/>
                    </a:lnR>
                    <a:lnT w="12700" cap="flat" cmpd="sng" algn="ctr">
                      <a:solidFill>
                        <a:schemeClr val="tx1"/>
                      </a:solidFill>
                      <a:prstDash val="solid"/>
                      <a:round/>
                      <a:headEnd type="none" w="med" len="med"/>
                      <a:tailEnd type="none" w="med" len="med"/>
                    </a:lnT>
                    <a:lnB w="6350" cap="flat" cmpd="sng" algn="ctr">
                      <a:solidFill>
                        <a:schemeClr val="tx1"/>
                      </a:solidFill>
                      <a:prstDash val="sysDot"/>
                      <a:round/>
                      <a:headEnd type="none" w="med" len="med"/>
                      <a:tailEnd type="none" w="med" len="med"/>
                    </a:lnB>
                    <a:noFill/>
                  </a:tcPr>
                </a:tc>
                <a:tc>
                  <a:txBody>
                    <a:bodyPr/>
                    <a:lstStyle/>
                    <a:p>
                      <a:pPr algn="ctr" fontAlgn="ctr"/>
                      <a:r>
                        <a:rPr lang="ru-RU" sz="800" b="0" i="0" u="none" strike="noStrike">
                          <a:solidFill>
                            <a:srgbClr val="000000"/>
                          </a:solidFill>
                          <a:effectLst/>
                          <a:latin typeface="Arial Narrow" panose="020B0606020202030204" pitchFamily="34" charset="0"/>
                        </a:rPr>
                        <a:t>237</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12700" cap="flat" cmpd="sng" algn="ctr">
                      <a:solidFill>
                        <a:schemeClr val="tx1"/>
                      </a:solidFill>
                      <a:prstDash val="solid"/>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ru-RU" sz="800" b="0" i="0" u="none" strike="noStrike">
                          <a:solidFill>
                            <a:srgbClr val="000000"/>
                          </a:solidFill>
                          <a:effectLst/>
                          <a:latin typeface="Arial Narrow" panose="020B0606020202030204" pitchFamily="34" charset="0"/>
                        </a:rPr>
                        <a:t>145</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12700" cap="flat" cmpd="sng" algn="ctr">
                      <a:solidFill>
                        <a:schemeClr val="tx1"/>
                      </a:solidFill>
                      <a:prstDash val="solid"/>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ru-RU" sz="800" b="0" i="0" u="none" strike="noStrike">
                          <a:solidFill>
                            <a:srgbClr val="000000"/>
                          </a:solidFill>
                          <a:effectLst/>
                          <a:latin typeface="Arial Narrow" panose="020B0606020202030204" pitchFamily="34" charset="0"/>
                        </a:rPr>
                        <a:t>189</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12700" cap="flat" cmpd="sng" algn="ctr">
                      <a:solidFill>
                        <a:schemeClr val="tx1"/>
                      </a:solidFill>
                      <a:prstDash val="solid"/>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ru-RU" sz="800" b="0" i="0" u="none" strike="noStrike">
                          <a:solidFill>
                            <a:srgbClr val="000000"/>
                          </a:solidFill>
                          <a:effectLst/>
                          <a:latin typeface="Arial Narrow" panose="020B0606020202030204" pitchFamily="34" charset="0"/>
                        </a:rPr>
                        <a:t>197</a:t>
                      </a:r>
                    </a:p>
                  </a:txBody>
                  <a:tcPr marL="9525" marR="9525" marT="9525" marB="0" anchor="ctr">
                    <a:lnL w="6350" cap="flat" cmpd="sng" algn="ctr">
                      <a:solidFill>
                        <a:schemeClr val="tx1"/>
                      </a:solidFill>
                      <a:prstDash val="sysDot"/>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052355308"/>
                  </a:ext>
                </a:extLst>
              </a:tr>
              <a:tr h="148474">
                <a:tc>
                  <a:txBody>
                    <a:bodyPr/>
                    <a:lstStyle/>
                    <a:p>
                      <a:pPr marL="72000" algn="l" fontAlgn="b"/>
                      <a:r>
                        <a:rPr lang="ru-RU" sz="800" b="0" i="0" u="none" strike="noStrike" cap="none" dirty="0">
                          <a:solidFill>
                            <a:srgbClr val="000000"/>
                          </a:solidFill>
                          <a:effectLst/>
                          <a:latin typeface="Arial Narrow" panose="020B0606020202030204" pitchFamily="34" charset="0"/>
                          <a:ea typeface="+mn-ea"/>
                          <a:cs typeface="+mn-cs"/>
                          <a:sym typeface="Arial"/>
                        </a:rPr>
                        <a:t>КӘСІБИ МАМАНДАР</a:t>
                      </a:r>
                    </a:p>
                  </a:txBody>
                  <a:tcPr marL="9525" marR="9525" marT="0" marB="0" anchor="ctr">
                    <a:lnL w="76200" cap="flat" cmpd="sng" algn="ctr">
                      <a:noFill/>
                      <a:prstDash val="solid"/>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solidFill>
                      <a:srgbClr val="007F76">
                        <a:alpha val="10000"/>
                      </a:srgbClr>
                    </a:solidFill>
                  </a:tcPr>
                </a:tc>
                <a:tc>
                  <a:txBody>
                    <a:bodyPr/>
                    <a:lstStyle/>
                    <a:p>
                      <a:pPr algn="ctr" fontAlgn="ctr"/>
                      <a:r>
                        <a:rPr lang="ru-RU" sz="800" b="0" i="0" u="none" strike="noStrike">
                          <a:solidFill>
                            <a:srgbClr val="000000"/>
                          </a:solidFill>
                          <a:effectLst/>
                          <a:latin typeface="Arial Narrow" panose="020B0606020202030204" pitchFamily="34" charset="0"/>
                        </a:rPr>
                        <a:t>870</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1 004</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solidFill>
                      <a:srgbClr val="007F76">
                        <a:alpha val="10000"/>
                      </a:srgbClr>
                    </a:solidFill>
                  </a:tcPr>
                </a:tc>
                <a:tc>
                  <a:txBody>
                    <a:bodyPr/>
                    <a:lstStyle/>
                    <a:p>
                      <a:pPr algn="ctr" fontAlgn="ctr"/>
                      <a:r>
                        <a:rPr lang="ru-RU" sz="800" b="0" i="0" u="none" strike="noStrike">
                          <a:solidFill>
                            <a:srgbClr val="000000"/>
                          </a:solidFill>
                          <a:effectLst/>
                          <a:latin typeface="Arial Narrow" panose="020B0606020202030204" pitchFamily="34" charset="0"/>
                        </a:rPr>
                        <a:t>996</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solidFill>
                      <a:srgbClr val="007F76">
                        <a:alpha val="10000"/>
                      </a:srgbClr>
                    </a:solidFill>
                  </a:tcPr>
                </a:tc>
                <a:tc>
                  <a:txBody>
                    <a:bodyPr/>
                    <a:lstStyle/>
                    <a:p>
                      <a:pPr algn="ctr" fontAlgn="ctr"/>
                      <a:r>
                        <a:rPr lang="ru-RU" sz="800" b="0" i="0" u="none" strike="noStrike">
                          <a:solidFill>
                            <a:srgbClr val="000000"/>
                          </a:solidFill>
                          <a:effectLst/>
                          <a:latin typeface="Arial Narrow" panose="020B0606020202030204" pitchFamily="34" charset="0"/>
                        </a:rPr>
                        <a:t>1 565</a:t>
                      </a:r>
                    </a:p>
                  </a:txBody>
                  <a:tcPr marL="9525" marR="9525" marT="9525" marB="0" anchor="ctr">
                    <a:lnL w="6350" cap="flat" cmpd="sng" algn="ctr">
                      <a:solidFill>
                        <a:schemeClr val="tx1"/>
                      </a:solidFill>
                      <a:prstDash val="sysDot"/>
                      <a:round/>
                      <a:headEnd type="none" w="med" len="med"/>
                      <a:tailEnd type="none" w="med" len="med"/>
                    </a:lnL>
                    <a:lnR w="12700" cap="flat" cmpd="sng" algn="ctr">
                      <a:noFill/>
                      <a:prstDash val="solid"/>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solidFill>
                      <a:srgbClr val="007F76">
                        <a:alpha val="10000"/>
                      </a:srgbClr>
                    </a:solidFill>
                  </a:tcPr>
                </a:tc>
                <a:extLst>
                  <a:ext uri="{0D108BD9-81ED-4DB2-BD59-A6C34878D82A}">
                    <a16:rowId xmlns:a16="http://schemas.microsoft.com/office/drawing/2014/main" val="4077338817"/>
                  </a:ext>
                </a:extLst>
              </a:tr>
              <a:tr h="148474">
                <a:tc>
                  <a:txBody>
                    <a:bodyPr/>
                    <a:lstStyle/>
                    <a:p>
                      <a:pPr marL="72000" algn="l" fontAlgn="b"/>
                      <a:r>
                        <a:rPr lang="ru-RU" sz="800" b="0" i="0" u="none" strike="noStrike" cap="none" dirty="0">
                          <a:solidFill>
                            <a:srgbClr val="000000"/>
                          </a:solidFill>
                          <a:effectLst/>
                          <a:latin typeface="Arial Narrow" panose="020B0606020202030204" pitchFamily="34" charset="0"/>
                          <a:ea typeface="+mn-ea"/>
                          <a:cs typeface="+mn-cs"/>
                          <a:sym typeface="Arial"/>
                        </a:rPr>
                        <a:t>ТЕХНИК МАМАНДАР ЖӘНЕ БАСҚА ДА КӘСІБИ КӨМЕКШІ ПЕРСОНАЛ</a:t>
                      </a:r>
                    </a:p>
                  </a:txBody>
                  <a:tcPr marL="9525" marR="9525" marT="0" marB="0" anchor="ctr">
                    <a:lnL w="76200" cap="flat" cmpd="sng" algn="ctr">
                      <a:noFill/>
                      <a:prstDash val="solid"/>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noFill/>
                  </a:tcPr>
                </a:tc>
                <a:tc>
                  <a:txBody>
                    <a:bodyPr/>
                    <a:lstStyle/>
                    <a:p>
                      <a:pPr algn="ctr" fontAlgn="ctr"/>
                      <a:r>
                        <a:rPr lang="ru-RU" sz="800" b="0" i="0" u="none" strike="noStrike">
                          <a:solidFill>
                            <a:srgbClr val="000000"/>
                          </a:solidFill>
                          <a:effectLst/>
                          <a:latin typeface="Arial Narrow" panose="020B0606020202030204" pitchFamily="34" charset="0"/>
                        </a:rPr>
                        <a:t>249</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ru-RU" sz="800" b="0" i="0" u="none" strike="noStrike">
                          <a:solidFill>
                            <a:srgbClr val="000000"/>
                          </a:solidFill>
                          <a:effectLst/>
                          <a:latin typeface="Arial Narrow" panose="020B0606020202030204" pitchFamily="34" charset="0"/>
                        </a:rPr>
                        <a:t>245</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ru-RU" sz="800" b="0" i="0" u="none" strike="noStrike">
                          <a:solidFill>
                            <a:srgbClr val="000000"/>
                          </a:solidFill>
                          <a:effectLst/>
                          <a:latin typeface="Arial Narrow" panose="020B0606020202030204" pitchFamily="34" charset="0"/>
                        </a:rPr>
                        <a:t>293</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ru-RU" sz="800" b="0" i="0" u="none" strike="noStrike">
                          <a:solidFill>
                            <a:srgbClr val="000000"/>
                          </a:solidFill>
                          <a:effectLst/>
                          <a:latin typeface="Arial Narrow" panose="020B0606020202030204" pitchFamily="34" charset="0"/>
                        </a:rPr>
                        <a:t>368</a:t>
                      </a:r>
                    </a:p>
                  </a:txBody>
                  <a:tcPr marL="9525" marR="9525" marT="9525" marB="0" anchor="ctr">
                    <a:lnL w="6350" cap="flat" cmpd="sng" algn="ctr">
                      <a:solidFill>
                        <a:schemeClr val="tx1"/>
                      </a:solidFill>
                      <a:prstDash val="sysDot"/>
                      <a:round/>
                      <a:headEnd type="none" w="med" len="med"/>
                      <a:tailEnd type="none" w="med" len="med"/>
                    </a:lnL>
                    <a:lnR w="12700" cap="flat" cmpd="sng" algn="ctr">
                      <a:noFill/>
                      <a:prstDash val="solid"/>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500228116"/>
                  </a:ext>
                </a:extLst>
              </a:tr>
              <a:tr h="148474">
                <a:tc>
                  <a:txBody>
                    <a:bodyPr/>
                    <a:lstStyle/>
                    <a:p>
                      <a:pPr marL="72000" algn="l" fontAlgn="b"/>
                      <a:r>
                        <a:rPr lang="ru-RU" sz="800" b="0" i="0" u="none" strike="noStrike" cap="none" dirty="0">
                          <a:solidFill>
                            <a:srgbClr val="000000"/>
                          </a:solidFill>
                          <a:effectLst/>
                          <a:latin typeface="Arial Narrow" panose="020B0606020202030204" pitchFamily="34" charset="0"/>
                          <a:ea typeface="+mn-ea"/>
                          <a:cs typeface="+mn-cs"/>
                          <a:sym typeface="Arial"/>
                        </a:rPr>
                        <a:t>ӘКІМШІЛЕНДІРУ САЛАСЫНДАҒЫ ҚЫЗМЕТШІЛЕР</a:t>
                      </a:r>
                    </a:p>
                  </a:txBody>
                  <a:tcPr marL="9525" marR="9525" marT="0" marB="0" anchor="ctr">
                    <a:lnL w="76200" cap="flat" cmpd="sng" algn="ctr">
                      <a:noFill/>
                      <a:prstDash val="solid"/>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solidFill>
                      <a:srgbClr val="007F76">
                        <a:alpha val="10000"/>
                      </a:srgbClr>
                    </a:solidFill>
                  </a:tcPr>
                </a:tc>
                <a:tc>
                  <a:txBody>
                    <a:bodyPr/>
                    <a:lstStyle/>
                    <a:p>
                      <a:pPr algn="ctr" fontAlgn="ctr"/>
                      <a:r>
                        <a:rPr lang="ru-RU" sz="800" b="0" i="0" u="none" strike="noStrike">
                          <a:solidFill>
                            <a:srgbClr val="000000"/>
                          </a:solidFill>
                          <a:effectLst/>
                          <a:latin typeface="Arial Narrow" panose="020B0606020202030204" pitchFamily="34" charset="0"/>
                        </a:rPr>
                        <a:t>103</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90</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solidFill>
                      <a:srgbClr val="007F76">
                        <a:alpha val="10000"/>
                      </a:srgbClr>
                    </a:solidFill>
                  </a:tcPr>
                </a:tc>
                <a:tc>
                  <a:txBody>
                    <a:bodyPr/>
                    <a:lstStyle/>
                    <a:p>
                      <a:pPr algn="ctr" fontAlgn="ctr"/>
                      <a:r>
                        <a:rPr lang="ru-RU" sz="800" b="0" i="0" u="none" strike="noStrike">
                          <a:solidFill>
                            <a:srgbClr val="000000"/>
                          </a:solidFill>
                          <a:effectLst/>
                          <a:latin typeface="Arial Narrow" panose="020B0606020202030204" pitchFamily="34" charset="0"/>
                        </a:rPr>
                        <a:t>148</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solidFill>
                      <a:srgbClr val="007F76">
                        <a:alpha val="10000"/>
                      </a:srgbClr>
                    </a:solidFill>
                  </a:tcPr>
                </a:tc>
                <a:tc>
                  <a:txBody>
                    <a:bodyPr/>
                    <a:lstStyle/>
                    <a:p>
                      <a:pPr algn="ctr" fontAlgn="ctr"/>
                      <a:r>
                        <a:rPr lang="ru-RU" sz="800" b="0" i="0" u="none" strike="noStrike">
                          <a:solidFill>
                            <a:srgbClr val="000000"/>
                          </a:solidFill>
                          <a:effectLst/>
                          <a:latin typeface="Arial Narrow" panose="020B0606020202030204" pitchFamily="34" charset="0"/>
                        </a:rPr>
                        <a:t>139</a:t>
                      </a:r>
                    </a:p>
                  </a:txBody>
                  <a:tcPr marL="9525" marR="9525" marT="9525" marB="0" anchor="ctr">
                    <a:lnL w="6350" cap="flat" cmpd="sng" algn="ctr">
                      <a:solidFill>
                        <a:schemeClr val="tx1"/>
                      </a:solidFill>
                      <a:prstDash val="sysDot"/>
                      <a:round/>
                      <a:headEnd type="none" w="med" len="med"/>
                      <a:tailEnd type="none" w="med" len="med"/>
                    </a:lnL>
                    <a:lnR w="12700" cap="flat" cmpd="sng" algn="ctr">
                      <a:noFill/>
                      <a:prstDash val="solid"/>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solidFill>
                      <a:srgbClr val="007F76">
                        <a:alpha val="10000"/>
                      </a:srgbClr>
                    </a:solidFill>
                  </a:tcPr>
                </a:tc>
                <a:extLst>
                  <a:ext uri="{0D108BD9-81ED-4DB2-BD59-A6C34878D82A}">
                    <a16:rowId xmlns:a16="http://schemas.microsoft.com/office/drawing/2014/main" val="1221627480"/>
                  </a:ext>
                </a:extLst>
              </a:tr>
              <a:tr h="148474">
                <a:tc>
                  <a:txBody>
                    <a:bodyPr/>
                    <a:lstStyle/>
                    <a:p>
                      <a:pPr marL="72000" algn="l" fontAlgn="b"/>
                      <a:r>
                        <a:rPr lang="ru-RU" sz="800" b="0" i="0" u="none" strike="noStrike" cap="none" dirty="0">
                          <a:solidFill>
                            <a:srgbClr val="000000"/>
                          </a:solidFill>
                          <a:effectLst/>
                          <a:latin typeface="Arial Narrow" panose="020B0606020202030204" pitchFamily="34" charset="0"/>
                          <a:ea typeface="+mn-ea"/>
                          <a:cs typeface="+mn-cs"/>
                          <a:sym typeface="Arial"/>
                        </a:rPr>
                        <a:t>ҚЫЗМЕТ КӨРСЕТУ ЖӘНЕ САУДА САЛАСЫНЫҢ ЖҰМЫСКЕРЛЕРІ</a:t>
                      </a:r>
                    </a:p>
                  </a:txBody>
                  <a:tcPr marL="9525" marR="9525" marT="0" marB="0" anchor="ctr">
                    <a:lnL w="76200" cap="flat" cmpd="sng" algn="ctr">
                      <a:noFill/>
                      <a:prstDash val="solid"/>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noFill/>
                  </a:tcPr>
                </a:tc>
                <a:tc>
                  <a:txBody>
                    <a:bodyPr/>
                    <a:lstStyle/>
                    <a:p>
                      <a:pPr algn="ctr" fontAlgn="ctr"/>
                      <a:r>
                        <a:rPr lang="ru-RU" sz="800" b="0" i="0" u="none" strike="noStrike">
                          <a:solidFill>
                            <a:srgbClr val="000000"/>
                          </a:solidFill>
                          <a:effectLst/>
                          <a:latin typeface="Arial Narrow" panose="020B0606020202030204" pitchFamily="34" charset="0"/>
                        </a:rPr>
                        <a:t>363</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ru-RU" sz="800" b="0" i="0" u="none" strike="noStrike">
                          <a:solidFill>
                            <a:srgbClr val="000000"/>
                          </a:solidFill>
                          <a:effectLst/>
                          <a:latin typeface="Arial Narrow" panose="020B0606020202030204" pitchFamily="34" charset="0"/>
                        </a:rPr>
                        <a:t>460</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ru-RU" sz="800" b="0" i="0" u="none" strike="noStrike">
                          <a:solidFill>
                            <a:srgbClr val="000000"/>
                          </a:solidFill>
                          <a:effectLst/>
                          <a:latin typeface="Arial Narrow" panose="020B0606020202030204" pitchFamily="34" charset="0"/>
                        </a:rPr>
                        <a:t>485</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ru-RU" sz="800" b="0" i="0" u="none" strike="noStrike">
                          <a:solidFill>
                            <a:srgbClr val="000000"/>
                          </a:solidFill>
                          <a:effectLst/>
                          <a:latin typeface="Arial Narrow" panose="020B0606020202030204" pitchFamily="34" charset="0"/>
                        </a:rPr>
                        <a:t>438</a:t>
                      </a:r>
                    </a:p>
                  </a:txBody>
                  <a:tcPr marL="9525" marR="9525" marT="9525" marB="0" anchor="ctr">
                    <a:lnL w="6350" cap="flat" cmpd="sng" algn="ctr">
                      <a:solidFill>
                        <a:schemeClr val="tx1"/>
                      </a:solidFill>
                      <a:prstDash val="sysDot"/>
                      <a:round/>
                      <a:headEnd type="none" w="med" len="med"/>
                      <a:tailEnd type="none" w="med" len="med"/>
                    </a:lnL>
                    <a:lnR w="12700" cap="flat" cmpd="sng" algn="ctr">
                      <a:noFill/>
                      <a:prstDash val="solid"/>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182707914"/>
                  </a:ext>
                </a:extLst>
              </a:tr>
              <a:tr h="148474">
                <a:tc>
                  <a:txBody>
                    <a:bodyPr/>
                    <a:lstStyle/>
                    <a:p>
                      <a:pPr marL="72000" algn="l" fontAlgn="b"/>
                      <a:r>
                        <a:rPr lang="ru-RU" sz="800" b="0" i="0" u="none" strike="noStrike" cap="none" dirty="0">
                          <a:solidFill>
                            <a:srgbClr val="000000"/>
                          </a:solidFill>
                          <a:effectLst/>
                          <a:latin typeface="Arial Narrow" panose="020B0606020202030204" pitchFamily="34" charset="0"/>
                          <a:ea typeface="+mn-ea"/>
                          <a:cs typeface="+mn-cs"/>
                          <a:sym typeface="Arial"/>
                        </a:rPr>
                        <a:t>ФЕРМЕР Ж/Е АУЫЛ/ОРМАН, БАЛЫҚ ШАРУА-ЫҢ Ж/Е БАЛЫҚ АУЛАУ ЖҰМЫС-РЫ</a:t>
                      </a:r>
                    </a:p>
                  </a:txBody>
                  <a:tcPr marL="9525" marR="9525" marT="0" marB="0" anchor="ctr">
                    <a:lnL w="76200" cap="flat" cmpd="sng" algn="ctr">
                      <a:noFill/>
                      <a:prstDash val="solid"/>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solidFill>
                      <a:srgbClr val="007F76">
                        <a:alpha val="10000"/>
                      </a:srgbClr>
                    </a:solidFill>
                  </a:tcPr>
                </a:tc>
                <a:tc>
                  <a:txBody>
                    <a:bodyPr/>
                    <a:lstStyle/>
                    <a:p>
                      <a:pPr algn="ctr" fontAlgn="ctr"/>
                      <a:r>
                        <a:rPr lang="ru-RU" sz="800" b="0" i="0" u="none" strike="noStrike">
                          <a:solidFill>
                            <a:srgbClr val="000000"/>
                          </a:solidFill>
                          <a:effectLst/>
                          <a:latin typeface="Arial Narrow" panose="020B0606020202030204" pitchFamily="34" charset="0"/>
                        </a:rPr>
                        <a:t>7</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16</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solidFill>
                      <a:srgbClr val="007F76">
                        <a:alpha val="10000"/>
                      </a:srgbClr>
                    </a:solidFill>
                  </a:tcPr>
                </a:tc>
                <a:tc>
                  <a:txBody>
                    <a:bodyPr/>
                    <a:lstStyle/>
                    <a:p>
                      <a:pPr algn="ctr" fontAlgn="ctr"/>
                      <a:r>
                        <a:rPr lang="ru-RU" sz="800" b="0" i="0" u="none" strike="noStrike">
                          <a:solidFill>
                            <a:srgbClr val="000000"/>
                          </a:solidFill>
                          <a:effectLst/>
                          <a:latin typeface="Arial Narrow" panose="020B0606020202030204" pitchFamily="34" charset="0"/>
                        </a:rPr>
                        <a:t>11</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solidFill>
                      <a:srgbClr val="007F76">
                        <a:alpha val="10000"/>
                      </a:srgbClr>
                    </a:solidFill>
                  </a:tcPr>
                </a:tc>
                <a:tc>
                  <a:txBody>
                    <a:bodyPr/>
                    <a:lstStyle/>
                    <a:p>
                      <a:pPr algn="ctr" fontAlgn="ctr"/>
                      <a:r>
                        <a:rPr lang="ru-RU" sz="800" b="0" i="0" u="none" strike="noStrike">
                          <a:solidFill>
                            <a:srgbClr val="000000"/>
                          </a:solidFill>
                          <a:effectLst/>
                          <a:latin typeface="Arial Narrow" panose="020B0606020202030204" pitchFamily="34" charset="0"/>
                        </a:rPr>
                        <a:t>9</a:t>
                      </a:r>
                    </a:p>
                  </a:txBody>
                  <a:tcPr marL="9525" marR="9525" marT="9525" marB="0" anchor="ctr">
                    <a:lnL w="6350" cap="flat" cmpd="sng" algn="ctr">
                      <a:solidFill>
                        <a:schemeClr val="tx1"/>
                      </a:solidFill>
                      <a:prstDash val="sysDot"/>
                      <a:round/>
                      <a:headEnd type="none" w="med" len="med"/>
                      <a:tailEnd type="none" w="med" len="med"/>
                    </a:lnL>
                    <a:lnR w="12700" cap="flat" cmpd="sng" algn="ctr">
                      <a:noFill/>
                      <a:prstDash val="solid"/>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solidFill>
                      <a:srgbClr val="007F76">
                        <a:alpha val="10000"/>
                      </a:srgbClr>
                    </a:solidFill>
                  </a:tcPr>
                </a:tc>
                <a:extLst>
                  <a:ext uri="{0D108BD9-81ED-4DB2-BD59-A6C34878D82A}">
                    <a16:rowId xmlns:a16="http://schemas.microsoft.com/office/drawing/2014/main" val="3434696259"/>
                  </a:ext>
                </a:extLst>
              </a:tr>
              <a:tr h="148474">
                <a:tc>
                  <a:txBody>
                    <a:bodyPr/>
                    <a:lstStyle/>
                    <a:p>
                      <a:pPr marL="72000" algn="l" fontAlgn="b"/>
                      <a:r>
                        <a:rPr lang="ru-RU" sz="800" b="0" i="0" u="none" strike="noStrike" cap="none" dirty="0">
                          <a:solidFill>
                            <a:srgbClr val="000000"/>
                          </a:solidFill>
                          <a:effectLst/>
                          <a:latin typeface="Arial Narrow" panose="020B0606020202030204" pitchFamily="34" charset="0"/>
                          <a:ea typeface="+mn-ea"/>
                          <a:cs typeface="+mn-cs"/>
                          <a:sym typeface="Arial"/>
                        </a:rPr>
                        <a:t>ӨНЕРКӘСІП, ҚҰРЫЛЫС, КӨЛІК Ж/Е БАСҚА ТЕКТЕС ЖҰМЫСШЫЛАРЫ</a:t>
                      </a:r>
                    </a:p>
                  </a:txBody>
                  <a:tcPr marL="9525" marR="9525" marT="0" marB="0" anchor="ctr">
                    <a:lnL w="76200" cap="flat" cmpd="sng" algn="ctr">
                      <a:noFill/>
                      <a:prstDash val="solid"/>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noFill/>
                  </a:tcPr>
                </a:tc>
                <a:tc>
                  <a:txBody>
                    <a:bodyPr/>
                    <a:lstStyle/>
                    <a:p>
                      <a:pPr algn="ctr" fontAlgn="ctr"/>
                      <a:r>
                        <a:rPr lang="ru-RU" sz="800" b="0" i="0" u="none" strike="noStrike">
                          <a:solidFill>
                            <a:srgbClr val="000000"/>
                          </a:solidFill>
                          <a:effectLst/>
                          <a:latin typeface="Arial Narrow" panose="020B0606020202030204" pitchFamily="34" charset="0"/>
                        </a:rPr>
                        <a:t>359</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ru-RU" sz="800" b="0" i="0" u="none" strike="noStrike">
                          <a:solidFill>
                            <a:srgbClr val="000000"/>
                          </a:solidFill>
                          <a:effectLst/>
                          <a:latin typeface="Arial Narrow" panose="020B0606020202030204" pitchFamily="34" charset="0"/>
                        </a:rPr>
                        <a:t>399</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ru-RU" sz="800" b="0" i="0" u="none" strike="noStrike">
                          <a:solidFill>
                            <a:srgbClr val="000000"/>
                          </a:solidFill>
                          <a:effectLst/>
                          <a:latin typeface="Arial Narrow" panose="020B0606020202030204" pitchFamily="34" charset="0"/>
                        </a:rPr>
                        <a:t>640</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ru-RU" sz="800" b="0" i="0" u="none" strike="noStrike">
                          <a:solidFill>
                            <a:srgbClr val="000000"/>
                          </a:solidFill>
                          <a:effectLst/>
                          <a:latin typeface="Arial Narrow" panose="020B0606020202030204" pitchFamily="34" charset="0"/>
                        </a:rPr>
                        <a:t>590</a:t>
                      </a:r>
                    </a:p>
                  </a:txBody>
                  <a:tcPr marL="9525" marR="9525" marT="9525" marB="0" anchor="ctr">
                    <a:lnL w="6350" cap="flat" cmpd="sng" algn="ctr">
                      <a:solidFill>
                        <a:schemeClr val="tx1"/>
                      </a:solidFill>
                      <a:prstDash val="sysDot"/>
                      <a:round/>
                      <a:headEnd type="none" w="med" len="med"/>
                      <a:tailEnd type="none" w="med" len="med"/>
                    </a:lnL>
                    <a:lnR w="12700" cap="flat" cmpd="sng" algn="ctr">
                      <a:noFill/>
                      <a:prstDash val="solid"/>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033135677"/>
                  </a:ext>
                </a:extLst>
              </a:tr>
              <a:tr h="148474">
                <a:tc>
                  <a:txBody>
                    <a:bodyPr/>
                    <a:lstStyle/>
                    <a:p>
                      <a:pPr marL="72000" algn="l" fontAlgn="b"/>
                      <a:r>
                        <a:rPr lang="ru-RU" sz="800" b="0" i="0" u="none" strike="noStrike" cap="none" dirty="0">
                          <a:solidFill>
                            <a:srgbClr val="000000"/>
                          </a:solidFill>
                          <a:effectLst/>
                          <a:latin typeface="Arial Narrow" panose="020B0606020202030204" pitchFamily="34" charset="0"/>
                          <a:ea typeface="+mn-ea"/>
                          <a:cs typeface="+mn-cs"/>
                          <a:sym typeface="Arial"/>
                        </a:rPr>
                        <a:t>ӨНДІРІСТІК ЖАБДЫҚ ОПЕРАТОРЛАРЫ, ҚҰРАСТЫРУШЫЛАРЫ Ж/Е ЖҮРГІЗУШІЛЕРІ</a:t>
                      </a:r>
                    </a:p>
                  </a:txBody>
                  <a:tcPr marL="9525" marR="9525" marT="0" marB="0" anchor="ctr">
                    <a:lnL w="76200" cap="flat" cmpd="sng" algn="ctr">
                      <a:noFill/>
                      <a:prstDash val="solid"/>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solidFill>
                      <a:srgbClr val="007F76">
                        <a:alpha val="10000"/>
                      </a:srgbClr>
                    </a:solidFill>
                  </a:tcPr>
                </a:tc>
                <a:tc>
                  <a:txBody>
                    <a:bodyPr/>
                    <a:lstStyle/>
                    <a:p>
                      <a:pPr algn="ctr" fontAlgn="ctr"/>
                      <a:r>
                        <a:rPr lang="ru-RU" sz="800" b="0" i="0" u="none" strike="noStrike">
                          <a:solidFill>
                            <a:srgbClr val="000000"/>
                          </a:solidFill>
                          <a:effectLst/>
                          <a:latin typeface="Arial Narrow" panose="020B0606020202030204" pitchFamily="34" charset="0"/>
                        </a:rPr>
                        <a:t>336</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589</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solidFill>
                      <a:srgbClr val="007F76">
                        <a:alpha val="10000"/>
                      </a:srgbClr>
                    </a:solidFill>
                  </a:tcPr>
                </a:tc>
                <a:tc>
                  <a:txBody>
                    <a:bodyPr/>
                    <a:lstStyle/>
                    <a:p>
                      <a:pPr algn="ctr" fontAlgn="ctr"/>
                      <a:r>
                        <a:rPr lang="ru-RU" sz="800" b="0" i="0" u="none" strike="noStrike">
                          <a:solidFill>
                            <a:srgbClr val="000000"/>
                          </a:solidFill>
                          <a:effectLst/>
                          <a:latin typeface="Arial Narrow" panose="020B0606020202030204" pitchFamily="34" charset="0"/>
                        </a:rPr>
                        <a:t>494</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solidFill>
                      <a:srgbClr val="007F76">
                        <a:alpha val="10000"/>
                      </a:srgbClr>
                    </a:solidFill>
                  </a:tcPr>
                </a:tc>
                <a:tc>
                  <a:txBody>
                    <a:bodyPr/>
                    <a:lstStyle/>
                    <a:p>
                      <a:pPr algn="ctr" fontAlgn="ctr"/>
                      <a:r>
                        <a:rPr lang="ru-RU" sz="800" b="0" i="0" u="none" strike="noStrike">
                          <a:solidFill>
                            <a:srgbClr val="000000"/>
                          </a:solidFill>
                          <a:effectLst/>
                          <a:latin typeface="Arial Narrow" panose="020B0606020202030204" pitchFamily="34" charset="0"/>
                        </a:rPr>
                        <a:t>534</a:t>
                      </a:r>
                    </a:p>
                  </a:txBody>
                  <a:tcPr marL="9525" marR="9525" marT="9525" marB="0" anchor="ctr">
                    <a:lnL w="6350" cap="flat" cmpd="sng" algn="ctr">
                      <a:solidFill>
                        <a:schemeClr val="tx1"/>
                      </a:solidFill>
                      <a:prstDash val="sysDot"/>
                      <a:round/>
                      <a:headEnd type="none" w="med" len="med"/>
                      <a:tailEnd type="none" w="med" len="med"/>
                    </a:lnL>
                    <a:lnR w="12700" cap="flat" cmpd="sng" algn="ctr">
                      <a:noFill/>
                      <a:prstDash val="solid"/>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solidFill>
                      <a:srgbClr val="007F76">
                        <a:alpha val="10000"/>
                      </a:srgbClr>
                    </a:solidFill>
                  </a:tcPr>
                </a:tc>
                <a:extLst>
                  <a:ext uri="{0D108BD9-81ED-4DB2-BD59-A6C34878D82A}">
                    <a16:rowId xmlns:a16="http://schemas.microsoft.com/office/drawing/2014/main" val="3877348172"/>
                  </a:ext>
                </a:extLst>
              </a:tr>
              <a:tr h="148474">
                <a:tc>
                  <a:txBody>
                    <a:bodyPr/>
                    <a:lstStyle/>
                    <a:p>
                      <a:pPr marL="72000" algn="l" fontAlgn="b"/>
                      <a:r>
                        <a:rPr lang="ru-RU" sz="800" b="0" i="0" u="none" strike="noStrike" cap="none" dirty="0">
                          <a:solidFill>
                            <a:srgbClr val="000000"/>
                          </a:solidFill>
                          <a:effectLst/>
                          <a:latin typeface="Arial Narrow" panose="020B0606020202030204" pitchFamily="34" charset="0"/>
                          <a:ea typeface="+mn-ea"/>
                          <a:cs typeface="+mn-cs"/>
                          <a:sym typeface="Arial"/>
                        </a:rPr>
                        <a:t>БІЛІКТІЛІГІ ЖОҚ ЖҰМЫСШЫЛАР</a:t>
                      </a:r>
                    </a:p>
                  </a:txBody>
                  <a:tcPr marL="9525" marR="9525" marT="0" marB="0" anchor="ctr">
                    <a:lnL w="76200" cap="flat" cmpd="sng" algn="ctr">
                      <a:noFill/>
                      <a:prstDash val="solid"/>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noFill/>
                  </a:tcPr>
                </a:tc>
                <a:tc>
                  <a:txBody>
                    <a:bodyPr/>
                    <a:lstStyle/>
                    <a:p>
                      <a:pPr algn="ctr" fontAlgn="ctr"/>
                      <a:r>
                        <a:rPr lang="ru-RU" sz="800" b="0" i="0" u="none" strike="noStrike" dirty="0">
                          <a:solidFill>
                            <a:srgbClr val="000000"/>
                          </a:solidFill>
                          <a:effectLst/>
                          <a:latin typeface="Arial Narrow" panose="020B0606020202030204" pitchFamily="34" charset="0"/>
                        </a:rPr>
                        <a:t>620</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ru-RU" sz="800" b="0" i="0" u="none" strike="noStrike">
                          <a:solidFill>
                            <a:srgbClr val="000000"/>
                          </a:solidFill>
                          <a:effectLst/>
                          <a:latin typeface="Arial Narrow" panose="020B0606020202030204" pitchFamily="34" charset="0"/>
                        </a:rPr>
                        <a:t>808</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ru-RU" sz="800" b="0" i="0" u="none" strike="noStrike">
                          <a:solidFill>
                            <a:srgbClr val="000000"/>
                          </a:solidFill>
                          <a:effectLst/>
                          <a:latin typeface="Arial Narrow" panose="020B0606020202030204" pitchFamily="34" charset="0"/>
                        </a:rPr>
                        <a:t>1 228</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ru-RU" sz="800" b="0" i="0" u="none" strike="noStrike" dirty="0">
                          <a:solidFill>
                            <a:srgbClr val="000000"/>
                          </a:solidFill>
                          <a:effectLst/>
                          <a:latin typeface="Arial Narrow" panose="020B0606020202030204" pitchFamily="34" charset="0"/>
                        </a:rPr>
                        <a:t>1 023</a:t>
                      </a:r>
                    </a:p>
                  </a:txBody>
                  <a:tcPr marL="9525" marR="9525" marT="9525" marB="0" anchor="ctr">
                    <a:lnL w="6350" cap="flat" cmpd="sng" algn="ctr">
                      <a:solidFill>
                        <a:schemeClr val="tx1"/>
                      </a:solidFill>
                      <a:prstDash val="sysDot"/>
                      <a:round/>
                      <a:headEnd type="none" w="med" len="med"/>
                      <a:tailEnd type="none" w="med" len="med"/>
                    </a:lnL>
                    <a:lnR w="12700" cap="flat" cmpd="sng" algn="ctr">
                      <a:noFill/>
                      <a:prstDash val="solid"/>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605250712"/>
                  </a:ext>
                </a:extLst>
              </a:tr>
            </a:tbl>
          </a:graphicData>
        </a:graphic>
      </p:graphicFrame>
      <p:graphicFrame>
        <p:nvGraphicFramePr>
          <p:cNvPr id="25" name="Таблица 24">
            <a:extLst>
              <a:ext uri="{FF2B5EF4-FFF2-40B4-BE49-F238E27FC236}">
                <a16:creationId xmlns:a16="http://schemas.microsoft.com/office/drawing/2014/main" id="{B0A9FCBA-67D5-3916-3267-226B7595262D}"/>
              </a:ext>
            </a:extLst>
          </p:cNvPr>
          <p:cNvGraphicFramePr>
            <a:graphicFrameLocks noGrp="1"/>
          </p:cNvGraphicFramePr>
          <p:nvPr>
            <p:extLst>
              <p:ext uri="{D42A27DB-BD31-4B8C-83A1-F6EECF244321}">
                <p14:modId xmlns:p14="http://schemas.microsoft.com/office/powerpoint/2010/main" val="3876746170"/>
              </p:ext>
            </p:extLst>
          </p:nvPr>
        </p:nvGraphicFramePr>
        <p:xfrm>
          <a:off x="6768750" y="3025492"/>
          <a:ext cx="5328000" cy="1670332"/>
        </p:xfrm>
        <a:graphic>
          <a:graphicData uri="http://schemas.openxmlformats.org/drawingml/2006/table">
            <a:tbl>
              <a:tblPr firstRow="1" bandRow="1">
                <a:tableStyleId>{5C22544A-7EE6-4342-B048-85BDC9FD1C3A}</a:tableStyleId>
              </a:tblPr>
              <a:tblGrid>
                <a:gridCol w="3600000">
                  <a:extLst>
                    <a:ext uri="{9D8B030D-6E8A-4147-A177-3AD203B41FA5}">
                      <a16:colId xmlns:a16="http://schemas.microsoft.com/office/drawing/2014/main" val="1113104833"/>
                    </a:ext>
                  </a:extLst>
                </a:gridCol>
                <a:gridCol w="432000">
                  <a:extLst>
                    <a:ext uri="{9D8B030D-6E8A-4147-A177-3AD203B41FA5}">
                      <a16:colId xmlns:a16="http://schemas.microsoft.com/office/drawing/2014/main" val="132264586"/>
                    </a:ext>
                  </a:extLst>
                </a:gridCol>
                <a:gridCol w="432000">
                  <a:extLst>
                    <a:ext uri="{9D8B030D-6E8A-4147-A177-3AD203B41FA5}">
                      <a16:colId xmlns:a16="http://schemas.microsoft.com/office/drawing/2014/main" val="2572766800"/>
                    </a:ext>
                  </a:extLst>
                </a:gridCol>
                <a:gridCol w="432000">
                  <a:extLst>
                    <a:ext uri="{9D8B030D-6E8A-4147-A177-3AD203B41FA5}">
                      <a16:colId xmlns:a16="http://schemas.microsoft.com/office/drawing/2014/main" val="2849574652"/>
                    </a:ext>
                  </a:extLst>
                </a:gridCol>
                <a:gridCol w="432000">
                  <a:extLst>
                    <a:ext uri="{9D8B030D-6E8A-4147-A177-3AD203B41FA5}">
                      <a16:colId xmlns:a16="http://schemas.microsoft.com/office/drawing/2014/main" val="478621999"/>
                    </a:ext>
                  </a:extLst>
                </a:gridCol>
              </a:tblGrid>
              <a:tr h="167033">
                <a:tc>
                  <a:txBody>
                    <a:bodyPr/>
                    <a:lstStyle/>
                    <a:p>
                      <a:pPr marL="0" marR="0" lvl="0" indent="0" algn="l" defTabSz="685800" rtl="0" eaLnBrk="1" fontAlgn="auto" latinLnBrk="0" hangingPunct="1">
                        <a:lnSpc>
                          <a:spcPct val="107000"/>
                        </a:lnSpc>
                        <a:spcBef>
                          <a:spcPts val="0"/>
                        </a:spcBef>
                        <a:spcAft>
                          <a:spcPts val="0"/>
                        </a:spcAft>
                        <a:buClrTx/>
                        <a:buSzTx/>
                        <a:buFontTx/>
                        <a:buNone/>
                        <a:tabLst/>
                        <a:defRPr/>
                      </a:pPr>
                      <a:r>
                        <a:rPr lang="ru-RU" sz="1050" b="1" i="0" u="none" strike="noStrike" cap="none" noProof="0" dirty="0">
                          <a:solidFill>
                            <a:srgbClr val="000000"/>
                          </a:solidFill>
                          <a:effectLst/>
                          <a:latin typeface="Arial Narrow" panose="020B0606020202030204" pitchFamily="34" charset="0"/>
                          <a:ea typeface="+mn-ea"/>
                          <a:cs typeface="+mn-cs"/>
                          <a:sym typeface="Arial"/>
                        </a:rPr>
                        <a:t>ОПТИМИСТІК СЦЕНАРИЙ</a:t>
                      </a:r>
                    </a:p>
                  </a:txBody>
                  <a:tcPr marT="0" marB="0" anchor="ctr">
                    <a:lnL w="76200" cap="flat" cmpd="sng" algn="ctr">
                      <a:noFill/>
                      <a:prstDash val="solid"/>
                      <a:round/>
                      <a:headEnd type="none" w="med" len="med"/>
                      <a:tailEnd type="none" w="med" len="med"/>
                    </a:lnL>
                    <a:lnR w="6350" cap="flat" cmpd="sng" algn="ctr">
                      <a:solidFill>
                        <a:schemeClr val="tx1"/>
                      </a:solidFill>
                      <a:prstDash val="sysDot"/>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accent3">
                        <a:lumMod val="50000"/>
                        <a:alpha val="20000"/>
                      </a:schemeClr>
                    </a:solidFill>
                  </a:tcPr>
                </a:tc>
                <a:tc>
                  <a:txBody>
                    <a:bodyPr/>
                    <a:lstStyle/>
                    <a:p>
                      <a:pPr algn="ctr" fontAlgn="ctr"/>
                      <a:r>
                        <a:rPr lang="en-US" sz="900" b="0" i="0" u="none" strike="noStrike" cap="none" dirty="0">
                          <a:solidFill>
                            <a:srgbClr val="000000"/>
                          </a:solidFill>
                          <a:effectLst/>
                          <a:latin typeface="Arial Narrow" panose="020B0606020202030204" pitchFamily="34" charset="0"/>
                          <a:ea typeface="+mn-ea"/>
                          <a:cs typeface="+mn-cs"/>
                          <a:sym typeface="Arial"/>
                        </a:rPr>
                        <a:t>Q1</a:t>
                      </a:r>
                      <a:endParaRPr lang="ru-KZ" sz="900" b="0" i="0" u="none" strike="noStrike" cap="none" dirty="0">
                        <a:solidFill>
                          <a:srgbClr val="000000"/>
                        </a:solidFill>
                        <a:effectLst/>
                        <a:latin typeface="Arial Narrow" panose="020B0606020202030204" pitchFamily="34" charset="0"/>
                        <a:ea typeface="+mn-ea"/>
                        <a:cs typeface="+mn-cs"/>
                        <a:sym typeface="Arial"/>
                      </a:endParaRPr>
                    </a:p>
                  </a:txBody>
                  <a:tcPr marL="9525" marR="9525" marT="0"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50000"/>
                        <a:alpha val="20000"/>
                      </a:schemeClr>
                    </a:solidFill>
                  </a:tcPr>
                </a:tc>
                <a:tc>
                  <a:txBody>
                    <a:bodyPr/>
                    <a:lstStyle/>
                    <a:p>
                      <a:pPr algn="ctr" fontAlgn="ctr"/>
                      <a:r>
                        <a:rPr lang="en-US" sz="900" b="0" i="0" u="none" strike="noStrike" cap="none" dirty="0">
                          <a:solidFill>
                            <a:srgbClr val="000000"/>
                          </a:solidFill>
                          <a:effectLst/>
                          <a:latin typeface="Arial Narrow" panose="020B0606020202030204" pitchFamily="34" charset="0"/>
                          <a:ea typeface="+mn-ea"/>
                          <a:cs typeface="+mn-cs"/>
                          <a:sym typeface="Arial"/>
                        </a:rPr>
                        <a:t>Q2</a:t>
                      </a:r>
                      <a:endParaRPr lang="ru-KZ" sz="900" b="0" i="0" u="none" strike="noStrike" cap="none" dirty="0">
                        <a:solidFill>
                          <a:srgbClr val="000000"/>
                        </a:solidFill>
                        <a:effectLst/>
                        <a:latin typeface="Arial Narrow" panose="020B0606020202030204" pitchFamily="34" charset="0"/>
                        <a:ea typeface="+mn-ea"/>
                        <a:cs typeface="+mn-cs"/>
                        <a:sym typeface="Arial"/>
                      </a:endParaRPr>
                    </a:p>
                  </a:txBody>
                  <a:tcPr marL="9525" marR="9525" marT="0"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3">
                        <a:lumMod val="50000"/>
                        <a:alpha val="20000"/>
                      </a:schemeClr>
                    </a:solidFill>
                  </a:tcPr>
                </a:tc>
                <a:tc>
                  <a:txBody>
                    <a:bodyPr/>
                    <a:lstStyle/>
                    <a:p>
                      <a:pPr algn="ctr" fontAlgn="ctr"/>
                      <a:r>
                        <a:rPr lang="en-US" sz="900" b="0" i="0" u="none" strike="noStrike" cap="none" dirty="0">
                          <a:solidFill>
                            <a:srgbClr val="000000"/>
                          </a:solidFill>
                          <a:effectLst/>
                          <a:latin typeface="Arial Narrow" panose="020B0606020202030204" pitchFamily="34" charset="0"/>
                          <a:ea typeface="+mn-ea"/>
                          <a:cs typeface="+mn-cs"/>
                          <a:sym typeface="Arial"/>
                        </a:rPr>
                        <a:t>Q3</a:t>
                      </a:r>
                      <a:endParaRPr lang="ru-KZ" sz="900" b="0" i="0" u="none" strike="noStrike" cap="none" dirty="0">
                        <a:solidFill>
                          <a:srgbClr val="000000"/>
                        </a:solidFill>
                        <a:effectLst/>
                        <a:latin typeface="Arial Narrow" panose="020B0606020202030204" pitchFamily="34" charset="0"/>
                        <a:ea typeface="+mn-ea"/>
                        <a:cs typeface="+mn-cs"/>
                        <a:sym typeface="Arial"/>
                      </a:endParaRPr>
                    </a:p>
                  </a:txBody>
                  <a:tcPr marL="9525" marR="9525" marT="0"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3">
                        <a:lumMod val="50000"/>
                        <a:alpha val="20000"/>
                      </a:schemeClr>
                    </a:solidFill>
                  </a:tcPr>
                </a:tc>
                <a:tc>
                  <a:txBody>
                    <a:bodyPr/>
                    <a:lstStyle/>
                    <a:p>
                      <a:pPr algn="ctr" fontAlgn="ctr"/>
                      <a:r>
                        <a:rPr lang="en-US" sz="900" b="0" i="0" u="none" strike="noStrike" cap="none" dirty="0">
                          <a:solidFill>
                            <a:srgbClr val="000000"/>
                          </a:solidFill>
                          <a:effectLst/>
                          <a:latin typeface="Arial Narrow" panose="020B0606020202030204" pitchFamily="34" charset="0"/>
                          <a:ea typeface="+mn-ea"/>
                          <a:cs typeface="+mn-cs"/>
                          <a:sym typeface="Arial"/>
                        </a:rPr>
                        <a:t>Q4</a:t>
                      </a:r>
                      <a:endParaRPr lang="ru-KZ" sz="900" b="0" i="0" u="none" strike="noStrike" cap="none" dirty="0">
                        <a:solidFill>
                          <a:srgbClr val="000000"/>
                        </a:solidFill>
                        <a:effectLst/>
                        <a:latin typeface="Arial Narrow" panose="020B0606020202030204" pitchFamily="34" charset="0"/>
                        <a:ea typeface="+mn-ea"/>
                        <a:cs typeface="+mn-cs"/>
                        <a:sym typeface="Arial"/>
                      </a:endParaRPr>
                    </a:p>
                  </a:txBody>
                  <a:tcPr marL="9525" marR="9525" marT="0" marB="0" anchor="ctr">
                    <a:lnL w="6350" cap="flat" cmpd="sng" algn="ctr">
                      <a:solidFill>
                        <a:schemeClr val="tx1"/>
                      </a:solidFill>
                      <a:prstDash val="sysDot"/>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3">
                        <a:lumMod val="50000"/>
                        <a:alpha val="20000"/>
                      </a:schemeClr>
                    </a:solidFill>
                  </a:tcPr>
                </a:tc>
                <a:extLst>
                  <a:ext uri="{0D108BD9-81ED-4DB2-BD59-A6C34878D82A}">
                    <a16:rowId xmlns:a16="http://schemas.microsoft.com/office/drawing/2014/main" val="877649079"/>
                  </a:ext>
                </a:extLst>
              </a:tr>
              <a:tr h="167033">
                <a:tc>
                  <a:txBody>
                    <a:bodyPr/>
                    <a:lstStyle/>
                    <a:p>
                      <a:pPr marL="0" marR="0" lvl="0" indent="0" algn="l" defTabSz="685800" rtl="0" eaLnBrk="1" fontAlgn="auto" latinLnBrk="0" hangingPunct="1">
                        <a:lnSpc>
                          <a:spcPct val="107000"/>
                        </a:lnSpc>
                        <a:spcBef>
                          <a:spcPts val="0"/>
                        </a:spcBef>
                        <a:spcAft>
                          <a:spcPts val="0"/>
                        </a:spcAft>
                        <a:buClrTx/>
                        <a:buSzTx/>
                        <a:buFontTx/>
                        <a:buNone/>
                        <a:tabLst/>
                        <a:defRPr/>
                      </a:pPr>
                      <a:r>
                        <a:rPr lang="ru-RU" sz="900" b="1" i="0" u="none" strike="noStrike" cap="none" noProof="0" dirty="0">
                          <a:solidFill>
                            <a:srgbClr val="000000"/>
                          </a:solidFill>
                          <a:effectLst/>
                          <a:latin typeface="Arial Narrow" panose="020B0606020202030204" pitchFamily="34" charset="0"/>
                          <a:ea typeface="+mn-ea"/>
                          <a:cs typeface="+mn-cs"/>
                          <a:sym typeface="Arial"/>
                        </a:rPr>
                        <a:t>БАРЛЫҒЫ</a:t>
                      </a:r>
                      <a:endParaRPr lang="ru-RU" sz="800" b="1" i="0" u="none" strike="noStrike" cap="none" noProof="0" dirty="0">
                        <a:solidFill>
                          <a:srgbClr val="000000"/>
                        </a:solidFill>
                        <a:effectLst/>
                        <a:latin typeface="Arial Narrow" panose="020B0606020202030204" pitchFamily="34" charset="0"/>
                        <a:ea typeface="+mn-ea"/>
                        <a:cs typeface="+mn-cs"/>
                        <a:sym typeface="Arial"/>
                      </a:endParaRPr>
                    </a:p>
                  </a:txBody>
                  <a:tcPr marT="0" marB="0" anchor="ctr">
                    <a:lnL w="76200" cap="flat" cmpd="sng" algn="ctr">
                      <a:noFill/>
                      <a:prstDash val="solid"/>
                      <a:round/>
                      <a:headEnd type="none" w="med" len="med"/>
                      <a:tailEnd type="none" w="med" len="med"/>
                    </a:lnL>
                    <a:lnR w="6350" cap="flat" cmpd="sng" algn="ctr">
                      <a:solidFill>
                        <a:schemeClr val="tx1"/>
                      </a:solidFill>
                      <a:prstDash val="sysDot"/>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accent3">
                        <a:lumMod val="50000"/>
                        <a:alpha val="20000"/>
                      </a:schemeClr>
                    </a:solidFill>
                  </a:tcPr>
                </a:tc>
                <a:tc>
                  <a:txBody>
                    <a:bodyPr/>
                    <a:lstStyle/>
                    <a:p>
                      <a:pPr algn="ctr" fontAlgn="ctr"/>
                      <a:r>
                        <a:rPr lang="ru-RU" sz="900" b="1" i="0" u="none" strike="noStrike" cap="none" dirty="0">
                          <a:solidFill>
                            <a:srgbClr val="000000"/>
                          </a:solidFill>
                          <a:effectLst/>
                          <a:latin typeface="Arial Narrow" panose="020B0606020202030204" pitchFamily="34" charset="0"/>
                          <a:ea typeface="+mn-ea"/>
                          <a:cs typeface="+mn-cs"/>
                          <a:sym typeface="Arial"/>
                        </a:rPr>
                        <a:t>3 144</a:t>
                      </a:r>
                      <a:endParaRPr lang="ru-KZ" sz="900" b="1" i="0" u="none" strike="noStrike" cap="none" dirty="0">
                        <a:solidFill>
                          <a:srgbClr val="000000"/>
                        </a:solidFill>
                        <a:effectLst/>
                        <a:latin typeface="Arial Narrow" panose="020B0606020202030204" pitchFamily="34" charset="0"/>
                        <a:ea typeface="+mn-ea"/>
                        <a:cs typeface="+mn-cs"/>
                        <a:sym typeface="Arial"/>
                      </a:endParaRPr>
                    </a:p>
                  </a:txBody>
                  <a:tcPr marL="9525" marR="9525" marT="0"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50000"/>
                        <a:alpha val="20000"/>
                      </a:schemeClr>
                    </a:solidFill>
                  </a:tcPr>
                </a:tc>
                <a:tc>
                  <a:txBody>
                    <a:bodyPr/>
                    <a:lstStyle/>
                    <a:p>
                      <a:pPr algn="ctr" rtl="0" fontAlgn="ctr"/>
                      <a:r>
                        <a:rPr lang="ru-RU" sz="900" b="1" i="0" u="none" strike="noStrike">
                          <a:solidFill>
                            <a:srgbClr val="000000"/>
                          </a:solidFill>
                          <a:effectLst/>
                          <a:latin typeface="Arial Narrow" panose="020B0606020202030204" pitchFamily="34" charset="0"/>
                        </a:rPr>
                        <a:t>3 818</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3">
                        <a:lumMod val="50000"/>
                        <a:alpha val="20000"/>
                      </a:schemeClr>
                    </a:solidFill>
                  </a:tcPr>
                </a:tc>
                <a:tc>
                  <a:txBody>
                    <a:bodyPr/>
                    <a:lstStyle/>
                    <a:p>
                      <a:pPr algn="ctr" rtl="0" fontAlgn="ctr"/>
                      <a:r>
                        <a:rPr lang="ru-RU" sz="900" b="1" i="0" u="none" strike="noStrike">
                          <a:solidFill>
                            <a:srgbClr val="000000"/>
                          </a:solidFill>
                          <a:effectLst/>
                          <a:latin typeface="Arial Narrow" panose="020B0606020202030204" pitchFamily="34" charset="0"/>
                        </a:rPr>
                        <a:t>4 736</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3">
                        <a:lumMod val="50000"/>
                        <a:alpha val="20000"/>
                      </a:schemeClr>
                    </a:solidFill>
                  </a:tcPr>
                </a:tc>
                <a:tc>
                  <a:txBody>
                    <a:bodyPr/>
                    <a:lstStyle/>
                    <a:p>
                      <a:pPr algn="ctr" rtl="0" fontAlgn="ctr"/>
                      <a:r>
                        <a:rPr lang="ru-RU" sz="900" b="1" i="0" u="none" strike="noStrike" dirty="0">
                          <a:solidFill>
                            <a:srgbClr val="000000"/>
                          </a:solidFill>
                          <a:effectLst/>
                          <a:latin typeface="Arial Narrow" panose="020B0606020202030204" pitchFamily="34" charset="0"/>
                        </a:rPr>
                        <a:t>4 865</a:t>
                      </a:r>
                    </a:p>
                  </a:txBody>
                  <a:tcPr marL="9525" marR="9525" marT="9525" marB="0" anchor="ctr">
                    <a:lnL w="6350" cap="flat" cmpd="sng" algn="ctr">
                      <a:solidFill>
                        <a:schemeClr val="tx1"/>
                      </a:solidFill>
                      <a:prstDash val="sysDot"/>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3">
                        <a:lumMod val="50000"/>
                        <a:alpha val="20000"/>
                      </a:schemeClr>
                    </a:solidFill>
                  </a:tcPr>
                </a:tc>
                <a:extLst>
                  <a:ext uri="{0D108BD9-81ED-4DB2-BD59-A6C34878D82A}">
                    <a16:rowId xmlns:a16="http://schemas.microsoft.com/office/drawing/2014/main" val="1602871338"/>
                  </a:ext>
                </a:extLst>
              </a:tr>
              <a:tr h="148474">
                <a:tc>
                  <a:txBody>
                    <a:bodyPr/>
                    <a:lstStyle/>
                    <a:p>
                      <a:pPr marL="72000" algn="l" fontAlgn="b"/>
                      <a:r>
                        <a:rPr lang="ru-RU" sz="800" b="0" i="0" u="none" strike="noStrike" cap="none" dirty="0">
                          <a:solidFill>
                            <a:srgbClr val="000000"/>
                          </a:solidFill>
                          <a:effectLst/>
                          <a:latin typeface="Arial Narrow" panose="020B0606020202030204" pitchFamily="34" charset="0"/>
                          <a:ea typeface="+mn-ea"/>
                          <a:cs typeface="+mn-cs"/>
                          <a:sym typeface="Arial"/>
                        </a:rPr>
                        <a:t>БАСШЫЛАР ЖӘНЕ МЕМЛЕКЕТТІК ҚЫЗМЕТШІЛЕР</a:t>
                      </a:r>
                    </a:p>
                  </a:txBody>
                  <a:tcPr marL="9525" marR="9525" marT="0" marB="0" anchor="ctr">
                    <a:lnL w="76200" cap="flat" cmpd="sng" algn="ctr">
                      <a:noFill/>
                      <a:prstDash val="solid"/>
                      <a:round/>
                      <a:headEnd type="none" w="med" len="med"/>
                      <a:tailEnd type="none" w="med" len="med"/>
                    </a:lnL>
                    <a:lnR w="6350" cap="flat" cmpd="sng" algn="ctr">
                      <a:solidFill>
                        <a:schemeClr val="tx1"/>
                      </a:solidFill>
                      <a:prstDash val="sysDot"/>
                      <a:round/>
                      <a:headEnd type="none" w="med" len="med"/>
                      <a:tailEnd type="none" w="med" len="med"/>
                    </a:lnR>
                    <a:lnT w="12700" cap="flat" cmpd="sng" algn="ctr">
                      <a:solidFill>
                        <a:schemeClr val="tx1"/>
                      </a:solidFill>
                      <a:prstDash val="solid"/>
                      <a:round/>
                      <a:headEnd type="none" w="med" len="med"/>
                      <a:tailEnd type="none" w="med" len="med"/>
                    </a:lnT>
                    <a:lnB w="6350" cap="flat" cmpd="sng" algn="ctr">
                      <a:solidFill>
                        <a:schemeClr val="tx1"/>
                      </a:solidFill>
                      <a:prstDash val="sysDot"/>
                      <a:round/>
                      <a:headEnd type="none" w="med" len="med"/>
                      <a:tailEnd type="none" w="med" len="med"/>
                    </a:lnB>
                    <a:noFill/>
                  </a:tcPr>
                </a:tc>
                <a:tc>
                  <a:txBody>
                    <a:bodyPr/>
                    <a:lstStyle/>
                    <a:p>
                      <a:pPr algn="ctr" fontAlgn="ctr"/>
                      <a:r>
                        <a:rPr lang="ru-RU" sz="800" b="0" i="0" u="none" strike="noStrike">
                          <a:solidFill>
                            <a:srgbClr val="000000"/>
                          </a:solidFill>
                          <a:effectLst/>
                          <a:latin typeface="Arial Narrow" panose="020B0606020202030204" pitchFamily="34" charset="0"/>
                        </a:rPr>
                        <a:t>237</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12700" cap="flat" cmpd="sng" algn="ctr">
                      <a:solidFill>
                        <a:schemeClr val="tx1"/>
                      </a:solidFill>
                      <a:prstDash val="solid"/>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ru-RU" sz="800" b="0" i="0" u="none" strike="noStrike">
                          <a:solidFill>
                            <a:srgbClr val="000000"/>
                          </a:solidFill>
                          <a:effectLst/>
                          <a:latin typeface="Arial Narrow" panose="020B0606020202030204" pitchFamily="34" charset="0"/>
                        </a:rPr>
                        <a:t>160</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12700" cap="flat" cmpd="sng" algn="ctr">
                      <a:solidFill>
                        <a:schemeClr val="tx1"/>
                      </a:solidFill>
                      <a:prstDash val="solid"/>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ru-RU" sz="800" b="0" i="0" u="none" strike="noStrike">
                          <a:solidFill>
                            <a:srgbClr val="000000"/>
                          </a:solidFill>
                          <a:effectLst/>
                          <a:latin typeface="Arial Narrow" panose="020B0606020202030204" pitchFamily="34" charset="0"/>
                        </a:rPr>
                        <a:t>203</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12700" cap="flat" cmpd="sng" algn="ctr">
                      <a:solidFill>
                        <a:schemeClr val="tx1"/>
                      </a:solidFill>
                      <a:prstDash val="solid"/>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ru-RU" sz="800" b="0" i="0" u="none" strike="noStrike">
                          <a:solidFill>
                            <a:srgbClr val="000000"/>
                          </a:solidFill>
                          <a:effectLst/>
                          <a:latin typeface="Arial Narrow" panose="020B0606020202030204" pitchFamily="34" charset="0"/>
                        </a:rPr>
                        <a:t>194</a:t>
                      </a:r>
                    </a:p>
                  </a:txBody>
                  <a:tcPr marL="9525" marR="9525" marT="9525" marB="0" anchor="ctr">
                    <a:lnL w="6350" cap="flat" cmpd="sng" algn="ctr">
                      <a:solidFill>
                        <a:schemeClr val="tx1"/>
                      </a:solidFill>
                      <a:prstDash val="sysDot"/>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052355308"/>
                  </a:ext>
                </a:extLst>
              </a:tr>
              <a:tr h="148474">
                <a:tc>
                  <a:txBody>
                    <a:bodyPr/>
                    <a:lstStyle/>
                    <a:p>
                      <a:pPr marL="72000" algn="l" fontAlgn="b"/>
                      <a:r>
                        <a:rPr lang="ru-RU" sz="800" b="0" i="0" u="none" strike="noStrike" cap="none" dirty="0">
                          <a:solidFill>
                            <a:srgbClr val="000000"/>
                          </a:solidFill>
                          <a:effectLst/>
                          <a:latin typeface="Arial Narrow" panose="020B0606020202030204" pitchFamily="34" charset="0"/>
                          <a:ea typeface="+mn-ea"/>
                          <a:cs typeface="+mn-cs"/>
                          <a:sym typeface="Arial"/>
                        </a:rPr>
                        <a:t>КӘСІБИ МАМАНДАР</a:t>
                      </a:r>
                    </a:p>
                  </a:txBody>
                  <a:tcPr marL="9525" marR="9525" marT="0" marB="0" anchor="ctr">
                    <a:lnL w="76200" cap="flat" cmpd="sng" algn="ctr">
                      <a:noFill/>
                      <a:prstDash val="solid"/>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solidFill>
                      <a:schemeClr val="accent3">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870</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1 121</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solidFill>
                      <a:schemeClr val="accent3">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1 112</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solidFill>
                      <a:schemeClr val="accent3">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1 514</a:t>
                      </a:r>
                    </a:p>
                  </a:txBody>
                  <a:tcPr marL="9525" marR="9525" marT="9525" marB="0" anchor="ctr">
                    <a:lnL w="6350" cap="flat" cmpd="sng" algn="ctr">
                      <a:solidFill>
                        <a:schemeClr val="tx1"/>
                      </a:solidFill>
                      <a:prstDash val="sysDot"/>
                      <a:round/>
                      <a:headEnd type="none" w="med" len="med"/>
                      <a:tailEnd type="none" w="med" len="med"/>
                    </a:lnL>
                    <a:lnR w="12700" cap="flat" cmpd="sng" algn="ctr">
                      <a:noFill/>
                      <a:prstDash val="solid"/>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solidFill>
                      <a:schemeClr val="accent3">
                        <a:lumMod val="50000"/>
                        <a:alpha val="20000"/>
                      </a:schemeClr>
                    </a:solidFill>
                  </a:tcPr>
                </a:tc>
                <a:extLst>
                  <a:ext uri="{0D108BD9-81ED-4DB2-BD59-A6C34878D82A}">
                    <a16:rowId xmlns:a16="http://schemas.microsoft.com/office/drawing/2014/main" val="4077338817"/>
                  </a:ext>
                </a:extLst>
              </a:tr>
              <a:tr h="148474">
                <a:tc>
                  <a:txBody>
                    <a:bodyPr/>
                    <a:lstStyle/>
                    <a:p>
                      <a:pPr marL="72000" algn="l" fontAlgn="b"/>
                      <a:r>
                        <a:rPr lang="ru-RU" sz="800" b="0" i="0" u="none" strike="noStrike" cap="none" dirty="0">
                          <a:solidFill>
                            <a:srgbClr val="000000"/>
                          </a:solidFill>
                          <a:effectLst/>
                          <a:latin typeface="Arial Narrow" panose="020B0606020202030204" pitchFamily="34" charset="0"/>
                          <a:ea typeface="+mn-ea"/>
                          <a:cs typeface="+mn-cs"/>
                          <a:sym typeface="Arial"/>
                        </a:rPr>
                        <a:t>ТЕХНИК МАМАНДАР ЖӘНЕ БАСҚА ДА КӘСІБИ КӨМЕКШІ ПЕРСОНАЛ</a:t>
                      </a:r>
                    </a:p>
                  </a:txBody>
                  <a:tcPr marL="9525" marR="9525" marT="0" marB="0" anchor="ctr">
                    <a:lnL w="76200" cap="flat" cmpd="sng" algn="ctr">
                      <a:noFill/>
                      <a:prstDash val="solid"/>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noFill/>
                  </a:tcPr>
                </a:tc>
                <a:tc>
                  <a:txBody>
                    <a:bodyPr/>
                    <a:lstStyle/>
                    <a:p>
                      <a:pPr algn="ctr" fontAlgn="ctr"/>
                      <a:r>
                        <a:rPr lang="ru-RU" sz="800" b="0" i="0" u="none" strike="noStrike">
                          <a:solidFill>
                            <a:srgbClr val="000000"/>
                          </a:solidFill>
                          <a:effectLst/>
                          <a:latin typeface="Arial Narrow" panose="020B0606020202030204" pitchFamily="34" charset="0"/>
                        </a:rPr>
                        <a:t>249</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ru-RU" sz="800" b="0" i="0" u="none" strike="noStrike">
                          <a:solidFill>
                            <a:srgbClr val="000000"/>
                          </a:solidFill>
                          <a:effectLst/>
                          <a:latin typeface="Arial Narrow" panose="020B0606020202030204" pitchFamily="34" charset="0"/>
                        </a:rPr>
                        <a:t>267</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ru-RU" sz="800" b="0" i="0" u="none" strike="noStrike">
                          <a:solidFill>
                            <a:srgbClr val="000000"/>
                          </a:solidFill>
                          <a:effectLst/>
                          <a:latin typeface="Arial Narrow" panose="020B0606020202030204" pitchFamily="34" charset="0"/>
                        </a:rPr>
                        <a:t>291</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ru-RU" sz="800" b="0" i="0" u="none" strike="noStrike">
                          <a:solidFill>
                            <a:srgbClr val="000000"/>
                          </a:solidFill>
                          <a:effectLst/>
                          <a:latin typeface="Arial Narrow" panose="020B0606020202030204" pitchFamily="34" charset="0"/>
                        </a:rPr>
                        <a:t>342</a:t>
                      </a:r>
                    </a:p>
                  </a:txBody>
                  <a:tcPr marL="9525" marR="9525" marT="9525" marB="0" anchor="ctr">
                    <a:lnL w="6350" cap="flat" cmpd="sng" algn="ctr">
                      <a:solidFill>
                        <a:schemeClr val="tx1"/>
                      </a:solidFill>
                      <a:prstDash val="sysDot"/>
                      <a:round/>
                      <a:headEnd type="none" w="med" len="med"/>
                      <a:tailEnd type="none" w="med" len="med"/>
                    </a:lnL>
                    <a:lnR w="12700" cap="flat" cmpd="sng" algn="ctr">
                      <a:noFill/>
                      <a:prstDash val="solid"/>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500228116"/>
                  </a:ext>
                </a:extLst>
              </a:tr>
              <a:tr h="148474">
                <a:tc>
                  <a:txBody>
                    <a:bodyPr/>
                    <a:lstStyle/>
                    <a:p>
                      <a:pPr marL="72000" algn="l" fontAlgn="b"/>
                      <a:r>
                        <a:rPr lang="ru-RU" sz="800" b="0" i="0" u="none" strike="noStrike" cap="none" dirty="0">
                          <a:solidFill>
                            <a:srgbClr val="000000"/>
                          </a:solidFill>
                          <a:effectLst/>
                          <a:latin typeface="Arial Narrow" panose="020B0606020202030204" pitchFamily="34" charset="0"/>
                          <a:ea typeface="+mn-ea"/>
                          <a:cs typeface="+mn-cs"/>
                          <a:sym typeface="Arial"/>
                        </a:rPr>
                        <a:t>ӘКІМШІЛЕНДІРУ САЛАСЫНДАҒЫ ҚЫЗМЕТШІЛЕР</a:t>
                      </a:r>
                    </a:p>
                  </a:txBody>
                  <a:tcPr marL="9525" marR="9525" marT="0" marB="0" anchor="ctr">
                    <a:lnL w="76200" cap="flat" cmpd="sng" algn="ctr">
                      <a:noFill/>
                      <a:prstDash val="solid"/>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solidFill>
                      <a:schemeClr val="accent3">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103</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95</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solidFill>
                      <a:schemeClr val="accent3">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153</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solidFill>
                      <a:schemeClr val="accent3">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123</a:t>
                      </a:r>
                    </a:p>
                  </a:txBody>
                  <a:tcPr marL="9525" marR="9525" marT="9525" marB="0" anchor="ctr">
                    <a:lnL w="6350" cap="flat" cmpd="sng" algn="ctr">
                      <a:solidFill>
                        <a:schemeClr val="tx1"/>
                      </a:solidFill>
                      <a:prstDash val="sysDot"/>
                      <a:round/>
                      <a:headEnd type="none" w="med" len="med"/>
                      <a:tailEnd type="none" w="med" len="med"/>
                    </a:lnL>
                    <a:lnR w="12700" cap="flat" cmpd="sng" algn="ctr">
                      <a:noFill/>
                      <a:prstDash val="solid"/>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solidFill>
                      <a:schemeClr val="accent3">
                        <a:lumMod val="50000"/>
                        <a:alpha val="20000"/>
                      </a:schemeClr>
                    </a:solidFill>
                  </a:tcPr>
                </a:tc>
                <a:extLst>
                  <a:ext uri="{0D108BD9-81ED-4DB2-BD59-A6C34878D82A}">
                    <a16:rowId xmlns:a16="http://schemas.microsoft.com/office/drawing/2014/main" val="1221627480"/>
                  </a:ext>
                </a:extLst>
              </a:tr>
              <a:tr h="148474">
                <a:tc>
                  <a:txBody>
                    <a:bodyPr/>
                    <a:lstStyle/>
                    <a:p>
                      <a:pPr marL="72000" algn="l" fontAlgn="b"/>
                      <a:r>
                        <a:rPr lang="ru-RU" sz="800" b="0" i="0" u="none" strike="noStrike" cap="none" dirty="0">
                          <a:solidFill>
                            <a:srgbClr val="000000"/>
                          </a:solidFill>
                          <a:effectLst/>
                          <a:latin typeface="Arial Narrow" panose="020B0606020202030204" pitchFamily="34" charset="0"/>
                          <a:ea typeface="+mn-ea"/>
                          <a:cs typeface="+mn-cs"/>
                          <a:sym typeface="Arial"/>
                        </a:rPr>
                        <a:t>ҚЫЗМЕТ КӨРСЕТУ ЖӘНЕ САУДА САЛАСЫНЫҢ ЖҰМЫСКЕРЛЕРІ</a:t>
                      </a:r>
                    </a:p>
                  </a:txBody>
                  <a:tcPr marL="9525" marR="9525" marT="0" marB="0" anchor="ctr">
                    <a:lnL w="76200" cap="flat" cmpd="sng" algn="ctr">
                      <a:noFill/>
                      <a:prstDash val="solid"/>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noFill/>
                  </a:tcPr>
                </a:tc>
                <a:tc>
                  <a:txBody>
                    <a:bodyPr/>
                    <a:lstStyle/>
                    <a:p>
                      <a:pPr algn="ctr" fontAlgn="ctr"/>
                      <a:r>
                        <a:rPr lang="ru-RU" sz="800" b="0" i="0" u="none" strike="noStrike">
                          <a:solidFill>
                            <a:srgbClr val="000000"/>
                          </a:solidFill>
                          <a:effectLst/>
                          <a:latin typeface="Arial Narrow" panose="020B0606020202030204" pitchFamily="34" charset="0"/>
                        </a:rPr>
                        <a:t>363</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ru-RU" sz="800" b="0" i="0" u="none" strike="noStrike">
                          <a:solidFill>
                            <a:srgbClr val="000000"/>
                          </a:solidFill>
                          <a:effectLst/>
                          <a:latin typeface="Arial Narrow" panose="020B0606020202030204" pitchFamily="34" charset="0"/>
                        </a:rPr>
                        <a:t>462</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ru-RU" sz="800" b="0" i="0" u="none" strike="noStrike">
                          <a:solidFill>
                            <a:srgbClr val="000000"/>
                          </a:solidFill>
                          <a:effectLst/>
                          <a:latin typeface="Arial Narrow" panose="020B0606020202030204" pitchFamily="34" charset="0"/>
                        </a:rPr>
                        <a:t>537</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ru-RU" sz="800" b="0" i="0" u="none" strike="noStrike">
                          <a:solidFill>
                            <a:srgbClr val="000000"/>
                          </a:solidFill>
                          <a:effectLst/>
                          <a:latin typeface="Arial Narrow" panose="020B0606020202030204" pitchFamily="34" charset="0"/>
                        </a:rPr>
                        <a:t>486</a:t>
                      </a:r>
                    </a:p>
                  </a:txBody>
                  <a:tcPr marL="9525" marR="9525" marT="9525" marB="0" anchor="ctr">
                    <a:lnL w="6350" cap="flat" cmpd="sng" algn="ctr">
                      <a:solidFill>
                        <a:schemeClr val="tx1"/>
                      </a:solidFill>
                      <a:prstDash val="sysDot"/>
                      <a:round/>
                      <a:headEnd type="none" w="med" len="med"/>
                      <a:tailEnd type="none" w="med" len="med"/>
                    </a:lnL>
                    <a:lnR w="12700" cap="flat" cmpd="sng" algn="ctr">
                      <a:noFill/>
                      <a:prstDash val="solid"/>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182707914"/>
                  </a:ext>
                </a:extLst>
              </a:tr>
              <a:tr h="148474">
                <a:tc>
                  <a:txBody>
                    <a:bodyPr/>
                    <a:lstStyle/>
                    <a:p>
                      <a:pPr marL="72000" algn="l" fontAlgn="b"/>
                      <a:r>
                        <a:rPr lang="ru-RU" sz="800" b="0" i="0" u="none" strike="noStrike" cap="none" dirty="0">
                          <a:solidFill>
                            <a:srgbClr val="000000"/>
                          </a:solidFill>
                          <a:effectLst/>
                          <a:latin typeface="Arial Narrow" panose="020B0606020202030204" pitchFamily="34" charset="0"/>
                          <a:ea typeface="+mn-ea"/>
                          <a:cs typeface="+mn-cs"/>
                          <a:sym typeface="Arial"/>
                        </a:rPr>
                        <a:t>ФЕРМЕР Ж/Е АУЫЛ/ОРМАН, БАЛЫҚ ШАРУА-ЫҢ Ж/Е БАЛЫҚ АУЛАУ ЖҰМЫС-РЫ</a:t>
                      </a:r>
                    </a:p>
                  </a:txBody>
                  <a:tcPr marL="9525" marR="9525" marT="0" marB="0" anchor="ctr">
                    <a:lnL w="76200" cap="flat" cmpd="sng" algn="ctr">
                      <a:noFill/>
                      <a:prstDash val="solid"/>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solidFill>
                      <a:schemeClr val="accent3">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7</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10</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solidFill>
                      <a:schemeClr val="accent3">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9</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solidFill>
                      <a:schemeClr val="accent3">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7</a:t>
                      </a:r>
                    </a:p>
                  </a:txBody>
                  <a:tcPr marL="9525" marR="9525" marT="9525" marB="0" anchor="ctr">
                    <a:lnL w="6350" cap="flat" cmpd="sng" algn="ctr">
                      <a:solidFill>
                        <a:schemeClr val="tx1"/>
                      </a:solidFill>
                      <a:prstDash val="sysDot"/>
                      <a:round/>
                      <a:headEnd type="none" w="med" len="med"/>
                      <a:tailEnd type="none" w="med" len="med"/>
                    </a:lnL>
                    <a:lnR w="12700" cap="flat" cmpd="sng" algn="ctr">
                      <a:noFill/>
                      <a:prstDash val="solid"/>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solidFill>
                      <a:schemeClr val="accent3">
                        <a:lumMod val="50000"/>
                        <a:alpha val="20000"/>
                      </a:schemeClr>
                    </a:solidFill>
                  </a:tcPr>
                </a:tc>
                <a:extLst>
                  <a:ext uri="{0D108BD9-81ED-4DB2-BD59-A6C34878D82A}">
                    <a16:rowId xmlns:a16="http://schemas.microsoft.com/office/drawing/2014/main" val="3434696259"/>
                  </a:ext>
                </a:extLst>
              </a:tr>
              <a:tr h="148474">
                <a:tc>
                  <a:txBody>
                    <a:bodyPr/>
                    <a:lstStyle/>
                    <a:p>
                      <a:pPr marL="72000" algn="l" fontAlgn="b"/>
                      <a:r>
                        <a:rPr lang="ru-RU" sz="800" b="0" i="0" u="none" strike="noStrike" cap="none" dirty="0">
                          <a:solidFill>
                            <a:srgbClr val="000000"/>
                          </a:solidFill>
                          <a:effectLst/>
                          <a:latin typeface="Arial Narrow" panose="020B0606020202030204" pitchFamily="34" charset="0"/>
                          <a:ea typeface="+mn-ea"/>
                          <a:cs typeface="+mn-cs"/>
                          <a:sym typeface="Arial"/>
                        </a:rPr>
                        <a:t>ӨНЕРКӘСІП, ҚҰРЫЛЫС, КӨЛІК Ж/Е БАСҚА ТЕКТЕС ЖҰМЫСШЫЛАРЫ</a:t>
                      </a:r>
                    </a:p>
                  </a:txBody>
                  <a:tcPr marL="9525" marR="9525" marT="0" marB="0" anchor="ctr">
                    <a:lnL w="76200" cap="flat" cmpd="sng" algn="ctr">
                      <a:noFill/>
                      <a:prstDash val="solid"/>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noFill/>
                  </a:tcPr>
                </a:tc>
                <a:tc>
                  <a:txBody>
                    <a:bodyPr/>
                    <a:lstStyle/>
                    <a:p>
                      <a:pPr algn="ctr" fontAlgn="ctr"/>
                      <a:r>
                        <a:rPr lang="ru-RU" sz="800" b="0" i="0" u="none" strike="noStrike">
                          <a:solidFill>
                            <a:srgbClr val="000000"/>
                          </a:solidFill>
                          <a:effectLst/>
                          <a:latin typeface="Arial Narrow" panose="020B0606020202030204" pitchFamily="34" charset="0"/>
                        </a:rPr>
                        <a:t>359</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ru-RU" sz="800" b="0" i="0" u="none" strike="noStrike">
                          <a:solidFill>
                            <a:srgbClr val="000000"/>
                          </a:solidFill>
                          <a:effectLst/>
                          <a:latin typeface="Arial Narrow" panose="020B0606020202030204" pitchFamily="34" charset="0"/>
                        </a:rPr>
                        <a:t>393</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ru-RU" sz="800" b="0" i="0" u="none" strike="noStrike">
                          <a:solidFill>
                            <a:srgbClr val="000000"/>
                          </a:solidFill>
                          <a:effectLst/>
                          <a:latin typeface="Arial Narrow" panose="020B0606020202030204" pitchFamily="34" charset="0"/>
                        </a:rPr>
                        <a:t>637</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ru-RU" sz="800" b="0" i="0" u="none" strike="noStrike">
                          <a:solidFill>
                            <a:srgbClr val="000000"/>
                          </a:solidFill>
                          <a:effectLst/>
                          <a:latin typeface="Arial Narrow" panose="020B0606020202030204" pitchFamily="34" charset="0"/>
                        </a:rPr>
                        <a:t>554</a:t>
                      </a:r>
                    </a:p>
                  </a:txBody>
                  <a:tcPr marL="9525" marR="9525" marT="9525" marB="0" anchor="ctr">
                    <a:lnL w="6350" cap="flat" cmpd="sng" algn="ctr">
                      <a:solidFill>
                        <a:schemeClr val="tx1"/>
                      </a:solidFill>
                      <a:prstDash val="sysDot"/>
                      <a:round/>
                      <a:headEnd type="none" w="med" len="med"/>
                      <a:tailEnd type="none" w="med" len="med"/>
                    </a:lnL>
                    <a:lnR w="12700" cap="flat" cmpd="sng" algn="ctr">
                      <a:noFill/>
                      <a:prstDash val="solid"/>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033135677"/>
                  </a:ext>
                </a:extLst>
              </a:tr>
              <a:tr h="148474">
                <a:tc>
                  <a:txBody>
                    <a:bodyPr/>
                    <a:lstStyle/>
                    <a:p>
                      <a:pPr marL="72000" algn="l" fontAlgn="b"/>
                      <a:r>
                        <a:rPr lang="ru-RU" sz="800" b="0" i="0" u="none" strike="noStrike" cap="none" dirty="0">
                          <a:solidFill>
                            <a:srgbClr val="000000"/>
                          </a:solidFill>
                          <a:effectLst/>
                          <a:latin typeface="Arial Narrow" panose="020B0606020202030204" pitchFamily="34" charset="0"/>
                          <a:ea typeface="+mn-ea"/>
                          <a:cs typeface="+mn-cs"/>
                          <a:sym typeface="Arial"/>
                        </a:rPr>
                        <a:t>ӨНДІРІСТІК ЖАБДЫҚ ОПЕРАТОРЛАРЫ, ҚҰРАСТЫРУШЫЛАРЫ Ж/Е ЖҮРГІЗУШІЛЕРІ</a:t>
                      </a:r>
                    </a:p>
                  </a:txBody>
                  <a:tcPr marL="9525" marR="9525" marT="0" marB="0" anchor="ctr">
                    <a:lnL w="76200" cap="flat" cmpd="sng" algn="ctr">
                      <a:noFill/>
                      <a:prstDash val="solid"/>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solidFill>
                      <a:schemeClr val="accent3">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336</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493</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solidFill>
                      <a:schemeClr val="accent3">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465</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solidFill>
                      <a:schemeClr val="accent3">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539</a:t>
                      </a:r>
                    </a:p>
                  </a:txBody>
                  <a:tcPr marL="9525" marR="9525" marT="9525" marB="0" anchor="ctr">
                    <a:lnL w="6350" cap="flat" cmpd="sng" algn="ctr">
                      <a:solidFill>
                        <a:schemeClr val="tx1"/>
                      </a:solidFill>
                      <a:prstDash val="sysDot"/>
                      <a:round/>
                      <a:headEnd type="none" w="med" len="med"/>
                      <a:tailEnd type="none" w="med" len="med"/>
                    </a:lnL>
                    <a:lnR w="12700" cap="flat" cmpd="sng" algn="ctr">
                      <a:noFill/>
                      <a:prstDash val="solid"/>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solidFill>
                      <a:schemeClr val="accent3">
                        <a:lumMod val="50000"/>
                        <a:alpha val="20000"/>
                      </a:schemeClr>
                    </a:solidFill>
                  </a:tcPr>
                </a:tc>
                <a:extLst>
                  <a:ext uri="{0D108BD9-81ED-4DB2-BD59-A6C34878D82A}">
                    <a16:rowId xmlns:a16="http://schemas.microsoft.com/office/drawing/2014/main" val="3877348172"/>
                  </a:ext>
                </a:extLst>
              </a:tr>
              <a:tr h="148474">
                <a:tc>
                  <a:txBody>
                    <a:bodyPr/>
                    <a:lstStyle/>
                    <a:p>
                      <a:pPr marL="72000" algn="l" fontAlgn="b"/>
                      <a:r>
                        <a:rPr lang="ru-RU" sz="800" b="0" i="0" u="none" strike="noStrike" cap="none" dirty="0">
                          <a:solidFill>
                            <a:srgbClr val="000000"/>
                          </a:solidFill>
                          <a:effectLst/>
                          <a:latin typeface="Arial Narrow" panose="020B0606020202030204" pitchFamily="34" charset="0"/>
                          <a:ea typeface="+mn-ea"/>
                          <a:cs typeface="+mn-cs"/>
                          <a:sym typeface="Arial"/>
                        </a:rPr>
                        <a:t>БІЛІКТІЛІГІ ЖОҚ ЖҰМЫСШЫЛАР</a:t>
                      </a:r>
                    </a:p>
                  </a:txBody>
                  <a:tcPr marL="9525" marR="9525" marT="0" marB="0" anchor="ctr">
                    <a:lnL w="76200" cap="flat" cmpd="sng" algn="ctr">
                      <a:noFill/>
                      <a:prstDash val="solid"/>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noFill/>
                  </a:tcPr>
                </a:tc>
                <a:tc>
                  <a:txBody>
                    <a:bodyPr/>
                    <a:lstStyle/>
                    <a:p>
                      <a:pPr algn="ctr" fontAlgn="ctr"/>
                      <a:r>
                        <a:rPr lang="ru-RU" sz="800" b="0" i="0" u="none" strike="noStrike" dirty="0">
                          <a:solidFill>
                            <a:srgbClr val="000000"/>
                          </a:solidFill>
                          <a:effectLst/>
                          <a:latin typeface="Arial Narrow" panose="020B0606020202030204" pitchFamily="34" charset="0"/>
                        </a:rPr>
                        <a:t>620</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ru-RU" sz="800" b="0" i="0" u="none" strike="noStrike">
                          <a:solidFill>
                            <a:srgbClr val="000000"/>
                          </a:solidFill>
                          <a:effectLst/>
                          <a:latin typeface="Arial Narrow" panose="020B0606020202030204" pitchFamily="34" charset="0"/>
                        </a:rPr>
                        <a:t>817</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ru-RU" sz="800" b="0" i="0" u="none" strike="noStrike">
                          <a:solidFill>
                            <a:srgbClr val="000000"/>
                          </a:solidFill>
                          <a:effectLst/>
                          <a:latin typeface="Arial Narrow" panose="020B0606020202030204" pitchFamily="34" charset="0"/>
                        </a:rPr>
                        <a:t>1 329</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ru-RU" sz="800" b="0" i="0" u="none" strike="noStrike" dirty="0">
                          <a:solidFill>
                            <a:srgbClr val="000000"/>
                          </a:solidFill>
                          <a:effectLst/>
                          <a:latin typeface="Arial Narrow" panose="020B0606020202030204" pitchFamily="34" charset="0"/>
                        </a:rPr>
                        <a:t>1 106</a:t>
                      </a:r>
                    </a:p>
                  </a:txBody>
                  <a:tcPr marL="9525" marR="9525" marT="9525" marB="0" anchor="ctr">
                    <a:lnL w="6350" cap="flat" cmpd="sng" algn="ctr">
                      <a:solidFill>
                        <a:schemeClr val="tx1"/>
                      </a:solidFill>
                      <a:prstDash val="sysDot"/>
                      <a:round/>
                      <a:headEnd type="none" w="med" len="med"/>
                      <a:tailEnd type="none" w="med" len="med"/>
                    </a:lnL>
                    <a:lnR w="12700" cap="flat" cmpd="sng" algn="ctr">
                      <a:noFill/>
                      <a:prstDash val="solid"/>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605250712"/>
                  </a:ext>
                </a:extLst>
              </a:tr>
            </a:tbl>
          </a:graphicData>
        </a:graphic>
      </p:graphicFrame>
      <p:cxnSp>
        <p:nvCxnSpPr>
          <p:cNvPr id="27" name="Прямая соединительная линия 26">
            <a:extLst>
              <a:ext uri="{FF2B5EF4-FFF2-40B4-BE49-F238E27FC236}">
                <a16:creationId xmlns:a16="http://schemas.microsoft.com/office/drawing/2014/main" id="{480B2A30-D1CC-17C9-94C0-97FF5DA84854}"/>
              </a:ext>
            </a:extLst>
          </p:cNvPr>
          <p:cNvCxnSpPr>
            <a:cxnSpLocks/>
          </p:cNvCxnSpPr>
          <p:nvPr/>
        </p:nvCxnSpPr>
        <p:spPr>
          <a:xfrm>
            <a:off x="6661786" y="1204913"/>
            <a:ext cx="0" cy="1690687"/>
          </a:xfrm>
          <a:prstGeom prst="line">
            <a:avLst/>
          </a:prstGeom>
          <a:ln w="28575">
            <a:solidFill>
              <a:srgbClr val="007F76"/>
            </a:solidFill>
          </a:ln>
        </p:spPr>
        <p:style>
          <a:lnRef idx="1">
            <a:schemeClr val="accent1"/>
          </a:lnRef>
          <a:fillRef idx="0">
            <a:schemeClr val="accent1"/>
          </a:fillRef>
          <a:effectRef idx="0">
            <a:schemeClr val="accent1"/>
          </a:effectRef>
          <a:fontRef idx="minor">
            <a:schemeClr val="tx1"/>
          </a:fontRef>
        </p:style>
      </p:cxnSp>
      <p:cxnSp>
        <p:nvCxnSpPr>
          <p:cNvPr id="30" name="Прямая соединительная линия 29">
            <a:extLst>
              <a:ext uri="{FF2B5EF4-FFF2-40B4-BE49-F238E27FC236}">
                <a16:creationId xmlns:a16="http://schemas.microsoft.com/office/drawing/2014/main" id="{2DDD45A9-69D2-201F-3470-541F6E72F277}"/>
              </a:ext>
            </a:extLst>
          </p:cNvPr>
          <p:cNvCxnSpPr>
            <a:cxnSpLocks/>
          </p:cNvCxnSpPr>
          <p:nvPr/>
        </p:nvCxnSpPr>
        <p:spPr>
          <a:xfrm>
            <a:off x="6661786" y="3019425"/>
            <a:ext cx="0" cy="1685882"/>
          </a:xfrm>
          <a:prstGeom prst="line">
            <a:avLst/>
          </a:prstGeom>
          <a:ln w="28575">
            <a:solidFill>
              <a:schemeClr val="accent3">
                <a:lumMod val="50000"/>
              </a:schemeClr>
            </a:solidFill>
          </a:ln>
        </p:spPr>
        <p:style>
          <a:lnRef idx="1">
            <a:schemeClr val="accent1"/>
          </a:lnRef>
          <a:fillRef idx="0">
            <a:schemeClr val="accent1"/>
          </a:fillRef>
          <a:effectRef idx="0">
            <a:schemeClr val="accent1"/>
          </a:effectRef>
          <a:fontRef idx="minor">
            <a:schemeClr val="tx1"/>
          </a:fontRef>
        </p:style>
      </p:cxnSp>
      <p:cxnSp>
        <p:nvCxnSpPr>
          <p:cNvPr id="31" name="Прямая соединительная линия 30">
            <a:extLst>
              <a:ext uri="{FF2B5EF4-FFF2-40B4-BE49-F238E27FC236}">
                <a16:creationId xmlns:a16="http://schemas.microsoft.com/office/drawing/2014/main" id="{A672A320-8DA2-339A-0CD3-33144AEBC3A9}"/>
              </a:ext>
            </a:extLst>
          </p:cNvPr>
          <p:cNvCxnSpPr>
            <a:cxnSpLocks/>
          </p:cNvCxnSpPr>
          <p:nvPr/>
        </p:nvCxnSpPr>
        <p:spPr>
          <a:xfrm>
            <a:off x="6661786" y="4838700"/>
            <a:ext cx="0" cy="1661275"/>
          </a:xfrm>
          <a:prstGeom prst="line">
            <a:avLst/>
          </a:prstGeom>
          <a:ln w="28575">
            <a:solidFill>
              <a:schemeClr val="accent6">
                <a:lumMod val="50000"/>
              </a:schemeClr>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803856757"/>
      </p:ext>
    </p:extLst>
  </p:cSld>
  <p:clrMapOvr>
    <a:masterClrMapping/>
  </p:clrMapOvr>
</p:sld>
</file>

<file path=ppt/slides/slide6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Номер слайда 2">
            <a:extLst>
              <a:ext uri="{FF2B5EF4-FFF2-40B4-BE49-F238E27FC236}">
                <a16:creationId xmlns:a16="http://schemas.microsoft.com/office/drawing/2014/main" id="{0FE3E8E7-F31A-7D55-7372-1BEAD488D2B4}"/>
              </a:ext>
            </a:extLst>
          </p:cNvPr>
          <p:cNvSpPr>
            <a:spLocks noGrp="1"/>
          </p:cNvSpPr>
          <p:nvPr>
            <p:ph type="sldNum" sz="quarter" idx="12"/>
          </p:nvPr>
        </p:nvSpPr>
        <p:spPr/>
        <p:txBody>
          <a:bodyPr/>
          <a:lstStyle/>
          <a:p>
            <a:fld id="{4060C6F1-8618-4CCA-B45E-7B199C8F5830}" type="slidenum">
              <a:rPr lang="ru-RU" smtClean="0"/>
              <a:pPr/>
              <a:t>69</a:t>
            </a:fld>
            <a:r>
              <a:rPr lang="en-US" dirty="0"/>
              <a:t> </a:t>
            </a:r>
            <a:r>
              <a:rPr lang="ru-RU" dirty="0"/>
              <a:t>из 82</a:t>
            </a:r>
          </a:p>
        </p:txBody>
      </p:sp>
      <p:sp>
        <p:nvSpPr>
          <p:cNvPr id="6" name="Заголовок 3">
            <a:extLst>
              <a:ext uri="{FF2B5EF4-FFF2-40B4-BE49-F238E27FC236}">
                <a16:creationId xmlns:a16="http://schemas.microsoft.com/office/drawing/2014/main" id="{AC634985-2978-6D1D-9219-6D9F23D568B0}"/>
              </a:ext>
            </a:extLst>
          </p:cNvPr>
          <p:cNvSpPr txBox="1">
            <a:spLocks/>
          </p:cNvSpPr>
          <p:nvPr/>
        </p:nvSpPr>
        <p:spPr>
          <a:xfrm>
            <a:off x="72000" y="0"/>
            <a:ext cx="12120000" cy="859626"/>
          </a:xfrm>
          <a:prstGeom prst="rect">
            <a:avLst/>
          </a:prstGeom>
        </p:spPr>
        <p:txBody>
          <a:bodyPr anchor="ctr"/>
          <a:lstStyle>
            <a:defPPr marR="0" lvl="0" algn="l" rtl="0">
              <a:lnSpc>
                <a:spcPct val="100000"/>
              </a:lnSpc>
              <a:spcBef>
                <a:spcPts val="0"/>
              </a:spcBef>
              <a:spcAft>
                <a:spcPts val="0"/>
              </a:spcAft>
            </a:defPPr>
            <a:lvl1pPr marR="0" lvl="0" algn="l" rtl="0" eaLnBrk="1" hangingPunct="1">
              <a:lnSpc>
                <a:spcPct val="100000"/>
              </a:lnSpc>
              <a:spcBef>
                <a:spcPts val="0"/>
              </a:spcBef>
              <a:spcAft>
                <a:spcPts val="0"/>
              </a:spcAft>
              <a:buNone/>
              <a:defRPr sz="2667" b="1" i="0" u="none" strike="noStrike" cap="none">
                <a:solidFill>
                  <a:srgbClr val="007F76"/>
                </a:solidFill>
                <a:latin typeface="Arial" panose="020B0604020202020204" pitchFamily="34" charset="0"/>
                <a:ea typeface="Calibri" panose="020F0502020204030204" pitchFamily="34" charset="0"/>
                <a:cs typeface="Arial" panose="020B0604020202020204" pitchFamily="34" charset="0"/>
                <a:sym typeface="Arial"/>
              </a:defRPr>
            </a:lvl1pPr>
          </a:lstStyle>
          <a:p>
            <a:pPr defTabSz="914400"/>
            <a:r>
              <a:rPr lang="ru-RU" dirty="0"/>
              <a:t>2019-2022 </a:t>
            </a:r>
            <a:r>
              <a:rPr lang="ru-RU" dirty="0" err="1"/>
              <a:t>жылдағы</a:t>
            </a:r>
            <a:r>
              <a:rPr lang="ru-RU" dirty="0"/>
              <a:t> </a:t>
            </a:r>
            <a:r>
              <a:rPr lang="ru-RU" dirty="0" err="1"/>
              <a:t>Ұлытау</a:t>
            </a:r>
            <a:r>
              <a:rPr lang="ru-RU" dirty="0"/>
              <a:t> </a:t>
            </a:r>
            <a:r>
              <a:rPr lang="ru-RU" dirty="0" err="1"/>
              <a:t>облысы</a:t>
            </a:r>
            <a:r>
              <a:rPr lang="ru-RU" dirty="0"/>
              <a:t> </a:t>
            </a:r>
            <a:r>
              <a:rPr lang="ru-RU" dirty="0" err="1"/>
              <a:t>бойынша</a:t>
            </a:r>
            <a:r>
              <a:rPr lang="ru-RU" dirty="0"/>
              <a:t> бос </a:t>
            </a:r>
            <a:r>
              <a:rPr lang="ru-RU" dirty="0" err="1"/>
              <a:t>орындарТобы</a:t>
            </a:r>
            <a:endParaRPr lang="ru-KZ" kern="0" dirty="0"/>
          </a:p>
        </p:txBody>
      </p:sp>
      <p:graphicFrame>
        <p:nvGraphicFramePr>
          <p:cNvPr id="2" name="Таблица 3">
            <a:extLst>
              <a:ext uri="{FF2B5EF4-FFF2-40B4-BE49-F238E27FC236}">
                <a16:creationId xmlns:a16="http://schemas.microsoft.com/office/drawing/2014/main" id="{8F122EDF-B80C-49B6-7013-14325365416C}"/>
              </a:ext>
            </a:extLst>
          </p:cNvPr>
          <p:cNvGraphicFramePr>
            <a:graphicFrameLocks noGrp="1"/>
          </p:cNvGraphicFramePr>
          <p:nvPr/>
        </p:nvGraphicFramePr>
        <p:xfrm>
          <a:off x="146644" y="903211"/>
          <a:ext cx="11950106" cy="5600230"/>
        </p:xfrm>
        <a:graphic>
          <a:graphicData uri="http://schemas.openxmlformats.org/drawingml/2006/table">
            <a:tbl>
              <a:tblPr firstRow="1" bandRow="1">
                <a:tableStyleId>{5C22544A-7EE6-4342-B048-85BDC9FD1C3A}</a:tableStyleId>
              </a:tblPr>
              <a:tblGrid>
                <a:gridCol w="1128923">
                  <a:extLst>
                    <a:ext uri="{9D8B030D-6E8A-4147-A177-3AD203B41FA5}">
                      <a16:colId xmlns:a16="http://schemas.microsoft.com/office/drawing/2014/main" val="1887671937"/>
                    </a:ext>
                  </a:extLst>
                </a:gridCol>
                <a:gridCol w="4386636">
                  <a:extLst>
                    <a:ext uri="{9D8B030D-6E8A-4147-A177-3AD203B41FA5}">
                      <a16:colId xmlns:a16="http://schemas.microsoft.com/office/drawing/2014/main" val="2349791940"/>
                    </a:ext>
                  </a:extLst>
                </a:gridCol>
                <a:gridCol w="989153">
                  <a:extLst>
                    <a:ext uri="{9D8B030D-6E8A-4147-A177-3AD203B41FA5}">
                      <a16:colId xmlns:a16="http://schemas.microsoft.com/office/drawing/2014/main" val="3468745330"/>
                    </a:ext>
                  </a:extLst>
                </a:gridCol>
                <a:gridCol w="1236442">
                  <a:extLst>
                    <a:ext uri="{9D8B030D-6E8A-4147-A177-3AD203B41FA5}">
                      <a16:colId xmlns:a16="http://schemas.microsoft.com/office/drawing/2014/main" val="804095016"/>
                    </a:ext>
                  </a:extLst>
                </a:gridCol>
                <a:gridCol w="757255">
                  <a:extLst>
                    <a:ext uri="{9D8B030D-6E8A-4147-A177-3AD203B41FA5}">
                      <a16:colId xmlns:a16="http://schemas.microsoft.com/office/drawing/2014/main" val="2954860215"/>
                    </a:ext>
                  </a:extLst>
                </a:gridCol>
                <a:gridCol w="757255">
                  <a:extLst>
                    <a:ext uri="{9D8B030D-6E8A-4147-A177-3AD203B41FA5}">
                      <a16:colId xmlns:a16="http://schemas.microsoft.com/office/drawing/2014/main" val="3651837902"/>
                    </a:ext>
                  </a:extLst>
                </a:gridCol>
                <a:gridCol w="757255">
                  <a:extLst>
                    <a:ext uri="{9D8B030D-6E8A-4147-A177-3AD203B41FA5}">
                      <a16:colId xmlns:a16="http://schemas.microsoft.com/office/drawing/2014/main" val="920941884"/>
                    </a:ext>
                  </a:extLst>
                </a:gridCol>
                <a:gridCol w="757255">
                  <a:extLst>
                    <a:ext uri="{9D8B030D-6E8A-4147-A177-3AD203B41FA5}">
                      <a16:colId xmlns:a16="http://schemas.microsoft.com/office/drawing/2014/main" val="1560726908"/>
                    </a:ext>
                  </a:extLst>
                </a:gridCol>
                <a:gridCol w="1179932">
                  <a:extLst>
                    <a:ext uri="{9D8B030D-6E8A-4147-A177-3AD203B41FA5}">
                      <a16:colId xmlns:a16="http://schemas.microsoft.com/office/drawing/2014/main" val="3273998533"/>
                    </a:ext>
                  </a:extLst>
                </a:gridCol>
              </a:tblGrid>
              <a:tr h="279765">
                <a:tc rowSpan="2">
                  <a:txBody>
                    <a:bodyPr/>
                    <a:lstStyle/>
                    <a:p>
                      <a:pPr algn="ctr"/>
                      <a:r>
                        <a:rPr lang="ru-RU" sz="1100" dirty="0" err="1"/>
                        <a:t>Жыл</a:t>
                      </a:r>
                      <a:endParaRPr lang="ru-KZ" sz="1100" dirty="0"/>
                    </a:p>
                  </a:txBody>
                  <a:tcPr anchor="ctr"/>
                </a:tc>
                <a:tc rowSpan="2">
                  <a:txBody>
                    <a:bodyPr/>
                    <a:lstStyle/>
                    <a:p>
                      <a:pPr algn="ctr"/>
                      <a:r>
                        <a:rPr lang="ru-RU" sz="1100" dirty="0" err="1"/>
                        <a:t>Атауы</a:t>
                      </a:r>
                      <a:endParaRPr lang="ru-KZ" sz="1100" dirty="0"/>
                    </a:p>
                  </a:txBody>
                  <a:tcPr anchor="ctr">
                    <a:lnB w="28575" cap="flat" cmpd="sng" algn="ctr">
                      <a:solidFill>
                        <a:schemeClr val="bg1"/>
                      </a:solidFill>
                      <a:prstDash val="solid"/>
                      <a:round/>
                      <a:headEnd type="none" w="med" len="med"/>
                      <a:tailEnd type="none" w="med" len="med"/>
                    </a:lnB>
                  </a:tcPr>
                </a:tc>
                <a:tc rowSpan="2">
                  <a:txBody>
                    <a:bodyPr/>
                    <a:lstStyle/>
                    <a:p>
                      <a:pPr algn="ctr"/>
                      <a:r>
                        <a:rPr lang="ru-RU" sz="1100" dirty="0"/>
                        <a:t>ҰҚЖ-2017 </a:t>
                      </a:r>
                      <a:r>
                        <a:rPr lang="ru-RU" sz="1100" dirty="0" err="1"/>
                        <a:t>коді</a:t>
                      </a:r>
                      <a:endParaRPr lang="ru-KZ" sz="1100" dirty="0"/>
                    </a:p>
                  </a:txBody>
                  <a:tcPr anchor="ctr">
                    <a:lnB w="28575" cap="flat" cmpd="sng" algn="ctr">
                      <a:solidFill>
                        <a:schemeClr val="bg1"/>
                      </a:solidFill>
                      <a:prstDash val="solid"/>
                      <a:round/>
                      <a:headEnd type="none" w="med" len="med"/>
                      <a:tailEnd type="none" w="med" len="med"/>
                    </a:lnB>
                  </a:tcPr>
                </a:tc>
                <a:tc rowSpan="2">
                  <a:txBody>
                    <a:bodyPr/>
                    <a:lstStyle/>
                    <a:p>
                      <a:pPr algn="ctr"/>
                      <a:r>
                        <a:rPr lang="ru-RU" sz="1100" dirty="0"/>
                        <a:t>Бос </a:t>
                      </a:r>
                      <a:r>
                        <a:rPr lang="ru-RU" sz="1100" dirty="0" err="1"/>
                        <a:t>орындар</a:t>
                      </a:r>
                      <a:r>
                        <a:rPr lang="ru-RU" sz="1100" dirty="0"/>
                        <a:t> саны</a:t>
                      </a:r>
                      <a:endParaRPr lang="ru-KZ" sz="1100" dirty="0"/>
                    </a:p>
                  </a:txBody>
                  <a:tcPr anchor="ctr">
                    <a:lnB w="28575" cap="flat" cmpd="sng" algn="ctr">
                      <a:solidFill>
                        <a:schemeClr val="bg1"/>
                      </a:solidFill>
                      <a:prstDash val="solid"/>
                      <a:round/>
                      <a:headEnd type="none" w="med" len="med"/>
                      <a:tailEnd type="none" w="med" len="med"/>
                    </a:lnB>
                  </a:tcPr>
                </a:tc>
                <a:tc gridSpan="4">
                  <a:txBody>
                    <a:bodyPr/>
                    <a:lstStyle/>
                    <a:p>
                      <a:pPr algn="ctr"/>
                      <a:r>
                        <a:rPr lang="ru-RU" sz="1100" dirty="0" err="1"/>
                        <a:t>соның</a:t>
                      </a:r>
                      <a:r>
                        <a:rPr lang="ru-RU" sz="1100" dirty="0"/>
                        <a:t> </a:t>
                      </a:r>
                      <a:r>
                        <a:rPr lang="ru-RU" sz="1100" dirty="0" err="1"/>
                        <a:t>ішінде</a:t>
                      </a:r>
                      <a:r>
                        <a:rPr lang="ru-RU" sz="1100" dirty="0"/>
                        <a:t> </a:t>
                      </a:r>
                      <a:r>
                        <a:rPr lang="ru-RU" sz="1100" dirty="0" err="1"/>
                        <a:t>тоқсандар</a:t>
                      </a:r>
                      <a:r>
                        <a:rPr lang="ru-RU" sz="1100" dirty="0"/>
                        <a:t> </a:t>
                      </a:r>
                      <a:r>
                        <a:rPr lang="ru-RU" sz="1100" dirty="0" err="1"/>
                        <a:t>бойынша</a:t>
                      </a:r>
                      <a:endParaRPr lang="ru-KZ" sz="1100" dirty="0"/>
                    </a:p>
                  </a:txBody>
                  <a:tcPr anchor="ctr">
                    <a:lnB w="12700" cap="flat" cmpd="sng" algn="ctr">
                      <a:solidFill>
                        <a:schemeClr val="bg1"/>
                      </a:solidFill>
                      <a:prstDash val="solid"/>
                      <a:round/>
                      <a:headEnd type="none" w="med" len="med"/>
                      <a:tailEnd type="none" w="med" len="med"/>
                    </a:lnB>
                  </a:tcPr>
                </a:tc>
                <a:tc hMerge="1">
                  <a:txBody>
                    <a:bodyPr/>
                    <a:lstStyle/>
                    <a:p>
                      <a:pPr algn="ctr"/>
                      <a:endParaRPr lang="ru-KZ" sz="1100" dirty="0"/>
                    </a:p>
                  </a:txBody>
                  <a:tcPr anchor="ctr"/>
                </a:tc>
                <a:tc hMerge="1">
                  <a:txBody>
                    <a:bodyPr/>
                    <a:lstStyle/>
                    <a:p>
                      <a:pPr algn="ctr"/>
                      <a:endParaRPr lang="ru-KZ" sz="1100" dirty="0"/>
                    </a:p>
                  </a:txBody>
                  <a:tcPr anchor="ctr"/>
                </a:tc>
                <a:tc hMerge="1">
                  <a:txBody>
                    <a:bodyPr/>
                    <a:lstStyle/>
                    <a:p>
                      <a:pPr algn="ctr"/>
                      <a:endParaRPr lang="ru-KZ" sz="1100" dirty="0"/>
                    </a:p>
                  </a:txBody>
                  <a:tcPr anchor="ctr"/>
                </a:tc>
                <a:tc rowSpan="2">
                  <a:txBody>
                    <a:bodyPr/>
                    <a:lstStyle/>
                    <a:p>
                      <a:pPr algn="ctr"/>
                      <a:r>
                        <a:rPr lang="ru-RU" sz="1100" dirty="0" err="1"/>
                        <a:t>Жалпы</a:t>
                      </a:r>
                      <a:r>
                        <a:rPr lang="ru-RU" sz="1100" dirty="0"/>
                        <a:t> </a:t>
                      </a:r>
                      <a:r>
                        <a:rPr lang="ru-RU" sz="1100" dirty="0" err="1"/>
                        <a:t>үлесі</a:t>
                      </a:r>
                      <a:r>
                        <a:rPr lang="ru-RU" sz="1100" dirty="0"/>
                        <a:t>, %</a:t>
                      </a:r>
                      <a:endParaRPr lang="ru-KZ" sz="1100" dirty="0"/>
                    </a:p>
                  </a:txBody>
                  <a:tcPr anchor="ctr">
                    <a:lnB w="28575" cap="flat" cmpd="sng" algn="ctr">
                      <a:solidFill>
                        <a:schemeClr val="bg1"/>
                      </a:solidFill>
                      <a:prstDash val="solid"/>
                      <a:round/>
                      <a:headEnd type="none" w="med" len="med"/>
                      <a:tailEnd type="none" w="med" len="med"/>
                    </a:lnB>
                  </a:tcPr>
                </a:tc>
                <a:extLst>
                  <a:ext uri="{0D108BD9-81ED-4DB2-BD59-A6C34878D82A}">
                    <a16:rowId xmlns:a16="http://schemas.microsoft.com/office/drawing/2014/main" val="3292981516"/>
                  </a:ext>
                </a:extLst>
              </a:tr>
              <a:tr h="279765">
                <a:tc vMerge="1">
                  <a:txBody>
                    <a:bodyPr/>
                    <a:lstStyle/>
                    <a:p>
                      <a:endParaRPr lang="ru-KZ"/>
                    </a:p>
                  </a:txBody>
                  <a:tcPr/>
                </a:tc>
                <a:tc vMerge="1">
                  <a:txBody>
                    <a:bodyPr/>
                    <a:lstStyle/>
                    <a:p>
                      <a:endParaRPr lang="ru-KZ"/>
                    </a:p>
                  </a:txBody>
                  <a:tcPr/>
                </a:tc>
                <a:tc vMerge="1">
                  <a:txBody>
                    <a:bodyPr/>
                    <a:lstStyle/>
                    <a:p>
                      <a:endParaRPr lang="ru-KZ"/>
                    </a:p>
                  </a:txBody>
                  <a:tcPr/>
                </a:tc>
                <a:tc vMerge="1">
                  <a:txBody>
                    <a:bodyPr/>
                    <a:lstStyle/>
                    <a:p>
                      <a:endParaRPr lang="ru-KZ"/>
                    </a:p>
                  </a:txBody>
                  <a:tcPr/>
                </a:tc>
                <a:tc>
                  <a:txBody>
                    <a:bodyPr/>
                    <a:lstStyle/>
                    <a:p>
                      <a:pPr algn="ctr"/>
                      <a:r>
                        <a:rPr lang="en-US" sz="1100" dirty="0">
                          <a:solidFill>
                            <a:schemeClr val="bg1"/>
                          </a:solidFill>
                        </a:rPr>
                        <a:t>I</a:t>
                      </a:r>
                      <a:endParaRPr lang="ru-KZ" sz="1100" dirty="0">
                        <a:solidFill>
                          <a:schemeClr val="bg1"/>
                        </a:solidFill>
                      </a:endParaRPr>
                    </a:p>
                  </a:txBody>
                  <a:tcP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28575" cap="flat" cmpd="sng" algn="ctr">
                      <a:solidFill>
                        <a:schemeClr val="bg1"/>
                      </a:solidFill>
                      <a:prstDash val="solid"/>
                      <a:round/>
                      <a:headEnd type="none" w="med" len="med"/>
                      <a:tailEnd type="none" w="med" len="med"/>
                    </a:lnB>
                    <a:solidFill>
                      <a:schemeClr val="bg2">
                        <a:alpha val="80000"/>
                      </a:schemeClr>
                    </a:solidFill>
                  </a:tcPr>
                </a:tc>
                <a:tc>
                  <a:txBody>
                    <a:bodyPr/>
                    <a:lstStyle/>
                    <a:p>
                      <a:pPr algn="ctr"/>
                      <a:r>
                        <a:rPr lang="en-US" sz="1100" dirty="0">
                          <a:solidFill>
                            <a:schemeClr val="bg1"/>
                          </a:solidFill>
                        </a:rPr>
                        <a:t>II</a:t>
                      </a:r>
                      <a:endParaRPr lang="ru-KZ" sz="1100" dirty="0">
                        <a:solidFill>
                          <a:schemeClr val="bg1"/>
                        </a:solidFill>
                      </a:endParaRPr>
                    </a:p>
                  </a:txBody>
                  <a:tcP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28575" cap="flat" cmpd="sng" algn="ctr">
                      <a:solidFill>
                        <a:schemeClr val="bg1"/>
                      </a:solidFill>
                      <a:prstDash val="solid"/>
                      <a:round/>
                      <a:headEnd type="none" w="med" len="med"/>
                      <a:tailEnd type="none" w="med" len="med"/>
                    </a:lnB>
                    <a:solidFill>
                      <a:schemeClr val="bg2">
                        <a:alpha val="80000"/>
                      </a:schemeClr>
                    </a:solidFill>
                  </a:tcPr>
                </a:tc>
                <a:tc>
                  <a:txBody>
                    <a:bodyPr/>
                    <a:lstStyle/>
                    <a:p>
                      <a:pPr algn="ctr"/>
                      <a:r>
                        <a:rPr lang="en-US" sz="1100" dirty="0">
                          <a:solidFill>
                            <a:schemeClr val="bg1"/>
                          </a:solidFill>
                        </a:rPr>
                        <a:t>III</a:t>
                      </a:r>
                      <a:endParaRPr lang="ru-KZ" sz="1100" dirty="0">
                        <a:solidFill>
                          <a:schemeClr val="bg1"/>
                        </a:solidFill>
                      </a:endParaRPr>
                    </a:p>
                  </a:txBody>
                  <a:tcP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28575" cap="flat" cmpd="sng" algn="ctr">
                      <a:solidFill>
                        <a:schemeClr val="bg1"/>
                      </a:solidFill>
                      <a:prstDash val="solid"/>
                      <a:round/>
                      <a:headEnd type="none" w="med" len="med"/>
                      <a:tailEnd type="none" w="med" len="med"/>
                    </a:lnB>
                    <a:solidFill>
                      <a:schemeClr val="bg2">
                        <a:alpha val="80000"/>
                      </a:schemeClr>
                    </a:solidFill>
                  </a:tcPr>
                </a:tc>
                <a:tc>
                  <a:txBody>
                    <a:bodyPr/>
                    <a:lstStyle/>
                    <a:p>
                      <a:pPr algn="ctr"/>
                      <a:r>
                        <a:rPr lang="en-US" sz="1100" dirty="0">
                          <a:solidFill>
                            <a:schemeClr val="bg1"/>
                          </a:solidFill>
                        </a:rPr>
                        <a:t>IV</a:t>
                      </a:r>
                      <a:endParaRPr lang="ru-KZ" sz="1100" dirty="0">
                        <a:solidFill>
                          <a:schemeClr val="bg1"/>
                        </a:solidFill>
                      </a:endParaRPr>
                    </a:p>
                  </a:txBody>
                  <a:tcP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28575" cap="flat" cmpd="sng" algn="ctr">
                      <a:solidFill>
                        <a:schemeClr val="bg1"/>
                      </a:solidFill>
                      <a:prstDash val="solid"/>
                      <a:round/>
                      <a:headEnd type="none" w="med" len="med"/>
                      <a:tailEnd type="none" w="med" len="med"/>
                    </a:lnB>
                    <a:solidFill>
                      <a:schemeClr val="bg2">
                        <a:alpha val="80000"/>
                      </a:schemeClr>
                    </a:solidFill>
                  </a:tcPr>
                </a:tc>
                <a:tc vMerge="1">
                  <a:txBody>
                    <a:bodyPr/>
                    <a:lstStyle/>
                    <a:p>
                      <a:endParaRPr lang="ru-KZ"/>
                    </a:p>
                  </a:txBody>
                  <a:tcPr/>
                </a:tc>
                <a:extLst>
                  <a:ext uri="{0D108BD9-81ED-4DB2-BD59-A6C34878D82A}">
                    <a16:rowId xmlns:a16="http://schemas.microsoft.com/office/drawing/2014/main" val="3566652169"/>
                  </a:ext>
                </a:extLst>
              </a:tr>
              <a:tr h="252035">
                <a:tc rowSpan="5">
                  <a:txBody>
                    <a:bodyPr/>
                    <a:lstStyle/>
                    <a:p>
                      <a:pPr algn="ctr"/>
                      <a:r>
                        <a:rPr lang="en-US" sz="1100" dirty="0"/>
                        <a:t>2019</a:t>
                      </a:r>
                      <a:endParaRPr lang="ru-KZ" sz="1100" dirty="0"/>
                    </a:p>
                  </a:txBody>
                  <a:tcPr anchor="ctr">
                    <a:lnB w="28575" cap="flat" cmpd="sng" algn="ctr">
                      <a:solidFill>
                        <a:schemeClr val="bg2"/>
                      </a:solidFill>
                      <a:prstDash val="solid"/>
                      <a:round/>
                      <a:headEnd type="none" w="med" len="med"/>
                      <a:tailEnd type="none" w="med" len="med"/>
                    </a:lnB>
                  </a:tcPr>
                </a:tc>
                <a:tc>
                  <a:txBody>
                    <a:bodyPr/>
                    <a:lstStyle/>
                    <a:p>
                      <a:pPr marL="72000" marR="0" algn="l" rtl="0" eaLnBrk="1" fontAlgn="b" hangingPunct="1">
                        <a:lnSpc>
                          <a:spcPct val="100000"/>
                        </a:lnSpc>
                        <a:spcBef>
                          <a:spcPts val="0"/>
                        </a:spcBef>
                        <a:spcAft>
                          <a:spcPts val="0"/>
                        </a:spcAft>
                        <a:buNone/>
                      </a:pPr>
                      <a:r>
                        <a:rPr lang="ru-RU" sz="800" b="0" i="0" u="none" strike="noStrike" cap="none" dirty="0">
                          <a:solidFill>
                            <a:schemeClr val="dk1"/>
                          </a:solidFill>
                          <a:latin typeface="+mn-lt"/>
                          <a:ea typeface="+mn-ea"/>
                          <a:cs typeface="+mn-cs"/>
                          <a:sym typeface="Arial"/>
                        </a:rPr>
                        <a:t>1 </a:t>
                      </a:r>
                      <a:r>
                        <a:rPr lang="ru-RU" sz="800" b="0" i="0" u="none" strike="noStrike" cap="none" dirty="0" err="1">
                          <a:solidFill>
                            <a:schemeClr val="dk1"/>
                          </a:solidFill>
                          <a:latin typeface="+mn-lt"/>
                          <a:ea typeface="+mn-ea"/>
                          <a:cs typeface="+mn-cs"/>
                          <a:sym typeface="Arial"/>
                        </a:rPr>
                        <a:t>Басқа</a:t>
                      </a:r>
                      <a:r>
                        <a:rPr lang="ru-RU" sz="800" b="0" i="0" u="none" strike="noStrike" cap="none" dirty="0">
                          <a:solidFill>
                            <a:schemeClr val="dk1"/>
                          </a:solidFill>
                          <a:latin typeface="+mn-lt"/>
                          <a:ea typeface="+mn-ea"/>
                          <a:cs typeface="+mn-cs"/>
                          <a:sym typeface="Arial"/>
                        </a:rPr>
                        <a:t> да </a:t>
                      </a:r>
                      <a:r>
                        <a:rPr lang="ru-RU" sz="800" b="0" i="0" u="none" strike="noStrike" cap="none" dirty="0" err="1">
                          <a:solidFill>
                            <a:schemeClr val="dk1"/>
                          </a:solidFill>
                          <a:latin typeface="+mn-lt"/>
                          <a:ea typeface="+mn-ea"/>
                          <a:cs typeface="+mn-cs"/>
                          <a:sym typeface="Arial"/>
                        </a:rPr>
                        <a:t>біліктілігі</a:t>
                      </a:r>
                      <a:r>
                        <a:rPr lang="ru-RU" sz="800" b="0" i="0" u="none" strike="noStrike" cap="none" dirty="0">
                          <a:solidFill>
                            <a:schemeClr val="dk1"/>
                          </a:solidFill>
                          <a:latin typeface="+mn-lt"/>
                          <a:ea typeface="+mn-ea"/>
                          <a:cs typeface="+mn-cs"/>
                          <a:sym typeface="Arial"/>
                        </a:rPr>
                        <a:t> </a:t>
                      </a:r>
                      <a:r>
                        <a:rPr lang="ru-RU" sz="800" b="0" i="0" u="none" strike="noStrike" cap="none" dirty="0" err="1">
                          <a:solidFill>
                            <a:schemeClr val="dk1"/>
                          </a:solidFill>
                          <a:latin typeface="+mn-lt"/>
                          <a:ea typeface="+mn-ea"/>
                          <a:cs typeface="+mn-cs"/>
                          <a:sym typeface="Arial"/>
                        </a:rPr>
                        <a:t>жоқ</a:t>
                      </a:r>
                      <a:r>
                        <a:rPr lang="ru-RU" sz="800" b="0" i="0" u="none" strike="noStrike" cap="none" dirty="0">
                          <a:solidFill>
                            <a:schemeClr val="dk1"/>
                          </a:solidFill>
                          <a:latin typeface="+mn-lt"/>
                          <a:ea typeface="+mn-ea"/>
                          <a:cs typeface="+mn-cs"/>
                          <a:sym typeface="Arial"/>
                        </a:rPr>
                        <a:t> </a:t>
                      </a:r>
                      <a:r>
                        <a:rPr lang="ru-RU" sz="800" b="0" i="0" u="none" strike="noStrike" cap="none" dirty="0" err="1">
                          <a:solidFill>
                            <a:schemeClr val="dk1"/>
                          </a:solidFill>
                          <a:latin typeface="+mn-lt"/>
                          <a:ea typeface="+mn-ea"/>
                          <a:cs typeface="+mn-cs"/>
                          <a:sym typeface="Arial"/>
                        </a:rPr>
                        <a:t>жұмысшылар</a:t>
                      </a:r>
                      <a:endParaRPr lang="ru-RU" sz="800" b="0" i="0" u="none" strike="noStrike" cap="none" dirty="0">
                        <a:solidFill>
                          <a:schemeClr val="dk1"/>
                        </a:solidFill>
                        <a:latin typeface="+mn-lt"/>
                        <a:ea typeface="+mn-ea"/>
                        <a:cs typeface="+mn-cs"/>
                        <a:sym typeface="Arial"/>
                      </a:endParaRPr>
                    </a:p>
                  </a:txBody>
                  <a:tcPr marL="9525" marR="9525" marT="9525" marB="0" anchor="ctr">
                    <a:lnT w="28575" cap="flat" cmpd="sng" algn="ctr">
                      <a:solidFill>
                        <a:schemeClr val="bg1"/>
                      </a:solidFill>
                      <a:prstDash val="solid"/>
                      <a:round/>
                      <a:headEnd type="none" w="med" len="med"/>
                      <a:tailEnd type="none" w="med" len="med"/>
                    </a:lnT>
                  </a:tcPr>
                </a:tc>
                <a:tc>
                  <a:txBody>
                    <a:bodyPr/>
                    <a:lstStyle/>
                    <a:p>
                      <a:pPr algn="ctr" fontAlgn="b"/>
                      <a:r>
                        <a:rPr lang="ru-RU" sz="900" b="0" i="1" u="none" strike="noStrike" cap="none" dirty="0">
                          <a:solidFill>
                            <a:schemeClr val="dk1"/>
                          </a:solidFill>
                          <a:latin typeface="+mn-lt"/>
                          <a:ea typeface="+mn-ea"/>
                          <a:cs typeface="+mn-cs"/>
                          <a:sym typeface="Arial"/>
                        </a:rPr>
                        <a:t>9629-9</a:t>
                      </a:r>
                    </a:p>
                  </a:txBody>
                  <a:tcPr marL="9525" marR="9525" marT="9525" marB="0" anchor="ctr">
                    <a:lnT w="28575" cap="flat" cmpd="sng" algn="ctr">
                      <a:solidFill>
                        <a:schemeClr val="bg1"/>
                      </a:solidFill>
                      <a:prstDash val="solid"/>
                      <a:round/>
                      <a:headEnd type="none" w="med" len="med"/>
                      <a:tailEnd type="none" w="med" len="med"/>
                    </a:lnT>
                  </a:tcPr>
                </a:tc>
                <a:tc>
                  <a:txBody>
                    <a:bodyPr/>
                    <a:lstStyle/>
                    <a:p>
                      <a:pPr algn="ctr" fontAlgn="ctr"/>
                      <a:r>
                        <a:rPr lang="ru-RU" sz="1050" b="1" i="0" u="none" strike="noStrike" cap="none" dirty="0">
                          <a:solidFill>
                            <a:schemeClr val="dk1"/>
                          </a:solidFill>
                          <a:latin typeface="+mn-lt"/>
                          <a:ea typeface="+mn-ea"/>
                          <a:cs typeface="+mn-cs"/>
                          <a:sym typeface="Arial"/>
                        </a:rPr>
                        <a:t>1 840</a:t>
                      </a:r>
                    </a:p>
                  </a:txBody>
                  <a:tcPr marL="9525" marR="9525" marT="9525" marB="0" anchor="ctr">
                    <a:lnT w="28575" cap="flat" cmpd="sng" algn="ctr">
                      <a:solidFill>
                        <a:schemeClr val="bg1"/>
                      </a:solidFill>
                      <a:prstDash val="solid"/>
                      <a:round/>
                      <a:headEnd type="none" w="med" len="med"/>
                      <a:tailEnd type="none" w="med" len="med"/>
                    </a:lnT>
                  </a:tcPr>
                </a:tc>
                <a:tc>
                  <a:txBody>
                    <a:bodyPr/>
                    <a:lstStyle/>
                    <a:p>
                      <a:pPr algn="ctr" fontAlgn="ctr"/>
                      <a:r>
                        <a:rPr lang="ru-RU" sz="900" b="0" i="0" u="none" strike="noStrike" cap="none" dirty="0">
                          <a:solidFill>
                            <a:schemeClr val="dk1"/>
                          </a:solidFill>
                          <a:latin typeface="+mn-lt"/>
                          <a:ea typeface="+mn-ea"/>
                          <a:cs typeface="+mn-cs"/>
                          <a:sym typeface="Arial"/>
                        </a:rPr>
                        <a:t>548</a:t>
                      </a:r>
                    </a:p>
                  </a:txBody>
                  <a:tcPr marL="9525" marR="9525" marT="9525" marB="0" anchor="ctr">
                    <a:lnT w="28575" cap="flat" cmpd="sng" algn="ctr">
                      <a:solidFill>
                        <a:schemeClr val="bg1"/>
                      </a:solidFill>
                      <a:prstDash val="solid"/>
                      <a:round/>
                      <a:headEnd type="none" w="med" len="med"/>
                      <a:tailEnd type="none" w="med" len="med"/>
                    </a:lnT>
                  </a:tcPr>
                </a:tc>
                <a:tc>
                  <a:txBody>
                    <a:bodyPr/>
                    <a:lstStyle/>
                    <a:p>
                      <a:pPr algn="ctr" fontAlgn="ctr"/>
                      <a:r>
                        <a:rPr lang="ru-RU" sz="900" b="0" i="0" u="none" strike="noStrike" cap="none">
                          <a:solidFill>
                            <a:schemeClr val="dk1"/>
                          </a:solidFill>
                          <a:latin typeface="+mn-lt"/>
                          <a:ea typeface="+mn-ea"/>
                          <a:cs typeface="+mn-cs"/>
                          <a:sym typeface="Arial"/>
                        </a:rPr>
                        <a:t>383</a:t>
                      </a:r>
                    </a:p>
                  </a:txBody>
                  <a:tcPr marL="9525" marR="9525" marT="9525" marB="0" anchor="ctr">
                    <a:lnT w="28575" cap="flat" cmpd="sng" algn="ctr">
                      <a:solidFill>
                        <a:schemeClr val="bg1"/>
                      </a:solidFill>
                      <a:prstDash val="solid"/>
                      <a:round/>
                      <a:headEnd type="none" w="med" len="med"/>
                      <a:tailEnd type="none" w="med" len="med"/>
                    </a:lnT>
                  </a:tcPr>
                </a:tc>
                <a:tc>
                  <a:txBody>
                    <a:bodyPr/>
                    <a:lstStyle/>
                    <a:p>
                      <a:pPr algn="ctr" fontAlgn="ctr"/>
                      <a:r>
                        <a:rPr lang="ru-RU" sz="900" b="0" i="0" u="none" strike="noStrike" cap="none">
                          <a:solidFill>
                            <a:schemeClr val="dk1"/>
                          </a:solidFill>
                          <a:latin typeface="+mn-lt"/>
                          <a:ea typeface="+mn-ea"/>
                          <a:cs typeface="+mn-cs"/>
                          <a:sym typeface="Arial"/>
                        </a:rPr>
                        <a:t>476</a:t>
                      </a:r>
                    </a:p>
                  </a:txBody>
                  <a:tcPr marL="9525" marR="9525" marT="9525" marB="0" anchor="ctr">
                    <a:lnT w="28575" cap="flat" cmpd="sng" algn="ctr">
                      <a:solidFill>
                        <a:schemeClr val="bg1"/>
                      </a:solidFill>
                      <a:prstDash val="solid"/>
                      <a:round/>
                      <a:headEnd type="none" w="med" len="med"/>
                      <a:tailEnd type="none" w="med" len="med"/>
                    </a:lnT>
                  </a:tcPr>
                </a:tc>
                <a:tc>
                  <a:txBody>
                    <a:bodyPr/>
                    <a:lstStyle/>
                    <a:p>
                      <a:pPr algn="ctr" fontAlgn="ctr"/>
                      <a:r>
                        <a:rPr lang="ru-RU" sz="900" b="0" i="0" u="none" strike="noStrike" cap="none">
                          <a:solidFill>
                            <a:schemeClr val="dk1"/>
                          </a:solidFill>
                          <a:latin typeface="+mn-lt"/>
                          <a:ea typeface="+mn-ea"/>
                          <a:cs typeface="+mn-cs"/>
                          <a:sym typeface="Arial"/>
                        </a:rPr>
                        <a:t>433</a:t>
                      </a:r>
                    </a:p>
                  </a:txBody>
                  <a:tcPr marL="9525" marR="9525" marT="9525" marB="0" anchor="ctr">
                    <a:lnT w="28575" cap="flat" cmpd="sng" algn="ctr">
                      <a:solidFill>
                        <a:schemeClr val="bg1"/>
                      </a:solidFill>
                      <a:prstDash val="solid"/>
                      <a:round/>
                      <a:headEnd type="none" w="med" len="med"/>
                      <a:tailEnd type="none" w="med" len="med"/>
                    </a:lnT>
                  </a:tcPr>
                </a:tc>
                <a:tc>
                  <a:txBody>
                    <a:bodyPr/>
                    <a:lstStyle/>
                    <a:p>
                      <a:pPr algn="ctr" fontAlgn="ctr"/>
                      <a:r>
                        <a:rPr lang="ru-RU" sz="1050" b="1" i="0" u="none" strike="noStrike" cap="none" dirty="0">
                          <a:solidFill>
                            <a:schemeClr val="dk1"/>
                          </a:solidFill>
                          <a:latin typeface="+mn-lt"/>
                          <a:ea typeface="+mn-ea"/>
                          <a:cs typeface="+mn-cs"/>
                          <a:sym typeface="Arial"/>
                        </a:rPr>
                        <a:t>17,4%</a:t>
                      </a:r>
                    </a:p>
                  </a:txBody>
                  <a:tcPr marL="9525" marR="9525" marT="9525" marB="0" anchor="ctr">
                    <a:lnT w="28575" cap="flat" cmpd="sng" algn="ctr">
                      <a:solidFill>
                        <a:schemeClr val="bg1"/>
                      </a:solidFill>
                      <a:prstDash val="solid"/>
                      <a:round/>
                      <a:headEnd type="none" w="med" len="med"/>
                      <a:tailEnd type="none" w="med" len="med"/>
                    </a:lnT>
                  </a:tcPr>
                </a:tc>
                <a:extLst>
                  <a:ext uri="{0D108BD9-81ED-4DB2-BD59-A6C34878D82A}">
                    <a16:rowId xmlns:a16="http://schemas.microsoft.com/office/drawing/2014/main" val="3271101333"/>
                  </a:ext>
                </a:extLst>
              </a:tr>
              <a:tr h="252035">
                <a:tc vMerge="1">
                  <a:txBody>
                    <a:bodyPr/>
                    <a:lstStyle/>
                    <a:p>
                      <a:endParaRPr lang="ru-KZ" sz="1100" dirty="0"/>
                    </a:p>
                  </a:txBody>
                  <a:tcPr/>
                </a:tc>
                <a:tc>
                  <a:txBody>
                    <a:bodyPr/>
                    <a:lstStyle/>
                    <a:p>
                      <a:pPr marL="72000" marR="0" algn="l" rtl="0" eaLnBrk="1" fontAlgn="b" hangingPunct="1">
                        <a:lnSpc>
                          <a:spcPct val="100000"/>
                        </a:lnSpc>
                        <a:spcBef>
                          <a:spcPts val="0"/>
                        </a:spcBef>
                        <a:spcAft>
                          <a:spcPts val="0"/>
                        </a:spcAft>
                        <a:buNone/>
                      </a:pPr>
                      <a:r>
                        <a:rPr lang="ru-RU" sz="800" b="0" i="0" u="none" strike="noStrike" cap="none" dirty="0">
                          <a:solidFill>
                            <a:schemeClr val="dk1"/>
                          </a:solidFill>
                          <a:latin typeface="+mn-lt"/>
                          <a:ea typeface="+mn-ea"/>
                          <a:cs typeface="+mn-cs"/>
                          <a:sym typeface="Arial"/>
                        </a:rPr>
                        <a:t>2 Аула </a:t>
                      </a:r>
                      <a:r>
                        <a:rPr lang="ru-RU" sz="800" b="0" i="0" u="none" strike="noStrike" cap="none" dirty="0" err="1">
                          <a:solidFill>
                            <a:schemeClr val="dk1"/>
                          </a:solidFill>
                          <a:latin typeface="+mn-lt"/>
                          <a:ea typeface="+mn-ea"/>
                          <a:cs typeface="+mn-cs"/>
                          <a:sym typeface="Arial"/>
                        </a:rPr>
                        <a:t>сыпырушылар</a:t>
                      </a:r>
                      <a:r>
                        <a:rPr lang="ru-RU" sz="800" b="0" i="0" u="none" strike="noStrike" cap="none" dirty="0">
                          <a:solidFill>
                            <a:schemeClr val="dk1"/>
                          </a:solidFill>
                          <a:latin typeface="+mn-lt"/>
                          <a:ea typeface="+mn-ea"/>
                          <a:cs typeface="+mn-cs"/>
                          <a:sym typeface="Arial"/>
                        </a:rPr>
                        <a:t> </a:t>
                      </a:r>
                      <a:r>
                        <a:rPr lang="ru-RU" sz="800" b="0" i="0" u="none" strike="noStrike" cap="none" dirty="0" err="1">
                          <a:solidFill>
                            <a:schemeClr val="dk1"/>
                          </a:solidFill>
                          <a:latin typeface="+mn-lt"/>
                          <a:ea typeface="+mn-ea"/>
                          <a:cs typeface="+mn-cs"/>
                          <a:sym typeface="Arial"/>
                        </a:rPr>
                        <a:t>және</a:t>
                      </a:r>
                      <a:r>
                        <a:rPr lang="ru-RU" sz="800" b="0" i="0" u="none" strike="noStrike" cap="none" dirty="0">
                          <a:solidFill>
                            <a:schemeClr val="dk1"/>
                          </a:solidFill>
                          <a:latin typeface="+mn-lt"/>
                          <a:ea typeface="+mn-ea"/>
                          <a:cs typeface="+mn-cs"/>
                          <a:sym typeface="Arial"/>
                        </a:rPr>
                        <a:t> </a:t>
                      </a:r>
                      <a:r>
                        <a:rPr lang="ru-RU" sz="800" b="0" i="0" u="none" strike="noStrike" cap="none" dirty="0" err="1">
                          <a:solidFill>
                            <a:schemeClr val="dk1"/>
                          </a:solidFill>
                          <a:latin typeface="+mn-lt"/>
                          <a:ea typeface="+mn-ea"/>
                          <a:cs typeface="+mn-cs"/>
                          <a:sym typeface="Arial"/>
                        </a:rPr>
                        <a:t>ашық</a:t>
                      </a:r>
                      <a:r>
                        <a:rPr lang="ru-RU" sz="800" b="0" i="0" u="none" strike="noStrike" cap="none" dirty="0">
                          <a:solidFill>
                            <a:schemeClr val="dk1"/>
                          </a:solidFill>
                          <a:latin typeface="+mn-lt"/>
                          <a:ea typeface="+mn-ea"/>
                          <a:cs typeface="+mn-cs"/>
                          <a:sym typeface="Arial"/>
                        </a:rPr>
                        <a:t> </a:t>
                      </a:r>
                      <a:r>
                        <a:rPr lang="ru-RU" sz="800" b="0" i="0" u="none" strike="noStrike" cap="none" dirty="0" err="1">
                          <a:solidFill>
                            <a:schemeClr val="dk1"/>
                          </a:solidFill>
                          <a:latin typeface="+mn-lt"/>
                          <a:ea typeface="+mn-ea"/>
                          <a:cs typeface="+mn-cs"/>
                          <a:sym typeface="Arial"/>
                        </a:rPr>
                        <a:t>аумақтарды</a:t>
                      </a:r>
                      <a:r>
                        <a:rPr lang="ru-RU" sz="800" b="0" i="0" u="none" strike="noStrike" cap="none" dirty="0">
                          <a:solidFill>
                            <a:schemeClr val="dk1"/>
                          </a:solidFill>
                          <a:latin typeface="+mn-lt"/>
                          <a:ea typeface="+mn-ea"/>
                          <a:cs typeface="+mn-cs"/>
                          <a:sym typeface="Arial"/>
                        </a:rPr>
                        <a:t> </a:t>
                      </a:r>
                      <a:r>
                        <a:rPr lang="ru-RU" sz="800" b="0" i="0" u="none" strike="noStrike" cap="none" dirty="0" err="1">
                          <a:solidFill>
                            <a:schemeClr val="dk1"/>
                          </a:solidFill>
                          <a:latin typeface="+mn-lt"/>
                          <a:ea typeface="+mn-ea"/>
                          <a:cs typeface="+mn-cs"/>
                          <a:sym typeface="Arial"/>
                        </a:rPr>
                        <a:t>тазалаушылар</a:t>
                      </a:r>
                      <a:endParaRPr lang="ru-RU" sz="800" b="0" i="0" u="none" strike="noStrike" cap="none" dirty="0">
                        <a:solidFill>
                          <a:schemeClr val="dk1"/>
                        </a:solidFill>
                        <a:latin typeface="+mn-lt"/>
                        <a:ea typeface="+mn-ea"/>
                        <a:cs typeface="+mn-cs"/>
                        <a:sym typeface="Arial"/>
                      </a:endParaRPr>
                    </a:p>
                  </a:txBody>
                  <a:tcPr marL="9525" marR="9525" marT="9525" marB="0" anchor="ctr"/>
                </a:tc>
                <a:tc>
                  <a:txBody>
                    <a:bodyPr/>
                    <a:lstStyle/>
                    <a:p>
                      <a:pPr algn="ctr" fontAlgn="b"/>
                      <a:r>
                        <a:rPr lang="ru-RU" sz="900" b="0" i="1" u="none" strike="noStrike" cap="none" dirty="0">
                          <a:solidFill>
                            <a:schemeClr val="dk1"/>
                          </a:solidFill>
                          <a:latin typeface="+mn-lt"/>
                          <a:ea typeface="+mn-ea"/>
                          <a:cs typeface="+mn-cs"/>
                          <a:sym typeface="Arial"/>
                        </a:rPr>
                        <a:t>9116-0</a:t>
                      </a:r>
                    </a:p>
                  </a:txBody>
                  <a:tcPr marL="9525" marR="9525" marT="9525" marB="0" anchor="ctr"/>
                </a:tc>
                <a:tc>
                  <a:txBody>
                    <a:bodyPr/>
                    <a:lstStyle/>
                    <a:p>
                      <a:pPr algn="ctr" fontAlgn="ctr"/>
                      <a:r>
                        <a:rPr lang="ru-RU" sz="1050" b="1" i="0" u="none" strike="noStrike" cap="none">
                          <a:solidFill>
                            <a:schemeClr val="dk1"/>
                          </a:solidFill>
                          <a:latin typeface="+mn-lt"/>
                          <a:ea typeface="+mn-ea"/>
                          <a:cs typeface="+mn-cs"/>
                          <a:sym typeface="Arial"/>
                        </a:rPr>
                        <a:t>611</a:t>
                      </a:r>
                    </a:p>
                  </a:txBody>
                  <a:tcPr marL="9525" marR="9525" marT="9525" marB="0" anchor="ctr"/>
                </a:tc>
                <a:tc>
                  <a:txBody>
                    <a:bodyPr/>
                    <a:lstStyle/>
                    <a:p>
                      <a:pPr algn="ctr" fontAlgn="ctr"/>
                      <a:r>
                        <a:rPr lang="ru-RU" sz="900" b="0" i="0" u="none" strike="noStrike" cap="none">
                          <a:solidFill>
                            <a:schemeClr val="dk1"/>
                          </a:solidFill>
                          <a:latin typeface="+mn-lt"/>
                          <a:ea typeface="+mn-ea"/>
                          <a:cs typeface="+mn-cs"/>
                          <a:sym typeface="Arial"/>
                        </a:rPr>
                        <a:t>62</a:t>
                      </a:r>
                    </a:p>
                  </a:txBody>
                  <a:tcPr marL="9525" marR="9525" marT="9525" marB="0" anchor="ctr"/>
                </a:tc>
                <a:tc>
                  <a:txBody>
                    <a:bodyPr/>
                    <a:lstStyle/>
                    <a:p>
                      <a:pPr algn="ctr" fontAlgn="ctr"/>
                      <a:r>
                        <a:rPr lang="ru-RU" sz="900" b="0" i="0" u="none" strike="noStrike" cap="none">
                          <a:solidFill>
                            <a:schemeClr val="dk1"/>
                          </a:solidFill>
                          <a:latin typeface="+mn-lt"/>
                          <a:ea typeface="+mn-ea"/>
                          <a:cs typeface="+mn-cs"/>
                          <a:sym typeface="Arial"/>
                        </a:rPr>
                        <a:t>338</a:t>
                      </a:r>
                    </a:p>
                  </a:txBody>
                  <a:tcPr marL="9525" marR="9525" marT="9525" marB="0" anchor="ctr"/>
                </a:tc>
                <a:tc>
                  <a:txBody>
                    <a:bodyPr/>
                    <a:lstStyle/>
                    <a:p>
                      <a:pPr algn="ctr" fontAlgn="ctr"/>
                      <a:r>
                        <a:rPr lang="ru-RU" sz="900" b="0" i="0" u="none" strike="noStrike" cap="none">
                          <a:solidFill>
                            <a:schemeClr val="dk1"/>
                          </a:solidFill>
                          <a:latin typeface="+mn-lt"/>
                          <a:ea typeface="+mn-ea"/>
                          <a:cs typeface="+mn-cs"/>
                          <a:sym typeface="Arial"/>
                        </a:rPr>
                        <a:t>147</a:t>
                      </a:r>
                    </a:p>
                  </a:txBody>
                  <a:tcPr marL="9525" marR="9525" marT="9525" marB="0" anchor="ctr"/>
                </a:tc>
                <a:tc>
                  <a:txBody>
                    <a:bodyPr/>
                    <a:lstStyle/>
                    <a:p>
                      <a:pPr algn="ctr" fontAlgn="ctr"/>
                      <a:r>
                        <a:rPr lang="ru-RU" sz="900" b="0" i="0" u="none" strike="noStrike" cap="none">
                          <a:solidFill>
                            <a:schemeClr val="dk1"/>
                          </a:solidFill>
                          <a:latin typeface="+mn-lt"/>
                          <a:ea typeface="+mn-ea"/>
                          <a:cs typeface="+mn-cs"/>
                          <a:sym typeface="Arial"/>
                        </a:rPr>
                        <a:t>64</a:t>
                      </a:r>
                    </a:p>
                  </a:txBody>
                  <a:tcPr marL="9525" marR="9525" marT="9525" marB="0" anchor="ctr"/>
                </a:tc>
                <a:tc>
                  <a:txBody>
                    <a:bodyPr/>
                    <a:lstStyle/>
                    <a:p>
                      <a:pPr algn="ctr" fontAlgn="ctr"/>
                      <a:r>
                        <a:rPr lang="ru-RU" sz="1050" b="1" i="0" u="none" strike="noStrike" cap="none">
                          <a:solidFill>
                            <a:schemeClr val="dk1"/>
                          </a:solidFill>
                          <a:latin typeface="+mn-lt"/>
                          <a:ea typeface="+mn-ea"/>
                          <a:cs typeface="+mn-cs"/>
                          <a:sym typeface="Arial"/>
                        </a:rPr>
                        <a:t>5,8%</a:t>
                      </a:r>
                    </a:p>
                  </a:txBody>
                  <a:tcPr marL="9525" marR="9525" marT="9525" marB="0" anchor="ctr"/>
                </a:tc>
                <a:extLst>
                  <a:ext uri="{0D108BD9-81ED-4DB2-BD59-A6C34878D82A}">
                    <a16:rowId xmlns:a16="http://schemas.microsoft.com/office/drawing/2014/main" val="1275413563"/>
                  </a:ext>
                </a:extLst>
              </a:tr>
              <a:tr h="252035">
                <a:tc vMerge="1">
                  <a:txBody>
                    <a:bodyPr/>
                    <a:lstStyle/>
                    <a:p>
                      <a:endParaRPr lang="ru-KZ" sz="1100" dirty="0"/>
                    </a:p>
                  </a:txBody>
                  <a:tcPr/>
                </a:tc>
                <a:tc>
                  <a:txBody>
                    <a:bodyPr/>
                    <a:lstStyle/>
                    <a:p>
                      <a:pPr marL="72000" marR="0" algn="l" rtl="0" eaLnBrk="1" fontAlgn="b" hangingPunct="1">
                        <a:lnSpc>
                          <a:spcPct val="100000"/>
                        </a:lnSpc>
                        <a:spcBef>
                          <a:spcPts val="0"/>
                        </a:spcBef>
                        <a:spcAft>
                          <a:spcPts val="0"/>
                        </a:spcAft>
                        <a:buNone/>
                      </a:pPr>
                      <a:r>
                        <a:rPr lang="ru-RU" sz="800" b="0" i="0" u="none" strike="noStrike" cap="none" dirty="0">
                          <a:solidFill>
                            <a:schemeClr val="dk1"/>
                          </a:solidFill>
                          <a:latin typeface="+mn-lt"/>
                          <a:ea typeface="+mn-ea"/>
                          <a:cs typeface="+mn-cs"/>
                          <a:sym typeface="Arial"/>
                        </a:rPr>
                        <a:t>3 </a:t>
                      </a:r>
                      <a:r>
                        <a:rPr lang="ru-RU" sz="800" b="0" i="0" u="none" strike="noStrike" cap="none" dirty="0" err="1">
                          <a:solidFill>
                            <a:schemeClr val="dk1"/>
                          </a:solidFill>
                          <a:latin typeface="+mn-lt"/>
                          <a:ea typeface="+mn-ea"/>
                          <a:cs typeface="+mn-cs"/>
                          <a:sym typeface="Arial"/>
                        </a:rPr>
                        <a:t>Басқа</a:t>
                      </a:r>
                      <a:r>
                        <a:rPr lang="ru-RU" sz="800" b="0" i="0" u="none" strike="noStrike" cap="none" dirty="0">
                          <a:solidFill>
                            <a:schemeClr val="dk1"/>
                          </a:solidFill>
                          <a:latin typeface="+mn-lt"/>
                          <a:ea typeface="+mn-ea"/>
                          <a:cs typeface="+mn-cs"/>
                          <a:sym typeface="Arial"/>
                        </a:rPr>
                        <a:t> да </a:t>
                      </a:r>
                      <a:r>
                        <a:rPr lang="ru-RU" sz="800" b="0" i="0" u="none" strike="noStrike" cap="none" dirty="0" err="1">
                          <a:solidFill>
                            <a:schemeClr val="dk1"/>
                          </a:solidFill>
                          <a:latin typeface="+mn-lt"/>
                          <a:ea typeface="+mn-ea"/>
                          <a:cs typeface="+mn-cs"/>
                          <a:sym typeface="Arial"/>
                        </a:rPr>
                        <a:t>күзетшілер</a:t>
                      </a:r>
                      <a:r>
                        <a:rPr lang="ru-RU" sz="800" b="0" i="0" u="none" strike="noStrike" cap="none" dirty="0">
                          <a:solidFill>
                            <a:schemeClr val="dk1"/>
                          </a:solidFill>
                          <a:latin typeface="+mn-lt"/>
                          <a:ea typeface="+mn-ea"/>
                          <a:cs typeface="+mn-cs"/>
                          <a:sym typeface="Arial"/>
                        </a:rPr>
                        <a:t>, </a:t>
                      </a:r>
                      <a:r>
                        <a:rPr lang="ru-RU" sz="800" b="0" i="0" u="none" strike="noStrike" cap="none" dirty="0" err="1">
                          <a:solidFill>
                            <a:schemeClr val="dk1"/>
                          </a:solidFill>
                          <a:latin typeface="+mn-lt"/>
                          <a:ea typeface="+mn-ea"/>
                          <a:cs typeface="+mn-cs"/>
                          <a:sym typeface="Arial"/>
                        </a:rPr>
                        <a:t>инкассаторлар</a:t>
                      </a:r>
                      <a:r>
                        <a:rPr lang="ru-RU" sz="800" b="0" i="0" u="none" strike="noStrike" cap="none" dirty="0">
                          <a:solidFill>
                            <a:schemeClr val="dk1"/>
                          </a:solidFill>
                          <a:latin typeface="+mn-lt"/>
                          <a:ea typeface="+mn-ea"/>
                          <a:cs typeface="+mn-cs"/>
                          <a:sym typeface="Arial"/>
                        </a:rPr>
                        <a:t> </a:t>
                      </a:r>
                      <a:r>
                        <a:rPr lang="ru-RU" sz="800" b="0" i="0" u="none" strike="noStrike" cap="none" dirty="0" err="1">
                          <a:solidFill>
                            <a:schemeClr val="dk1"/>
                          </a:solidFill>
                          <a:latin typeface="+mn-lt"/>
                          <a:ea typeface="+mn-ea"/>
                          <a:cs typeface="+mn-cs"/>
                          <a:sym typeface="Arial"/>
                        </a:rPr>
                        <a:t>және</a:t>
                      </a:r>
                      <a:r>
                        <a:rPr lang="ru-RU" sz="800" b="0" i="0" u="none" strike="noStrike" cap="none" dirty="0">
                          <a:solidFill>
                            <a:schemeClr val="dk1"/>
                          </a:solidFill>
                          <a:latin typeface="+mn-lt"/>
                          <a:ea typeface="+mn-ea"/>
                          <a:cs typeface="+mn-cs"/>
                          <a:sym typeface="Arial"/>
                        </a:rPr>
                        <a:t>  </a:t>
                      </a:r>
                      <a:r>
                        <a:rPr lang="ru-RU" sz="800" b="0" i="0" u="none" strike="noStrike" cap="none" dirty="0" err="1">
                          <a:solidFill>
                            <a:schemeClr val="dk1"/>
                          </a:solidFill>
                          <a:latin typeface="+mn-lt"/>
                          <a:ea typeface="+mn-ea"/>
                          <a:cs typeface="+mn-cs"/>
                          <a:sym typeface="Arial"/>
                        </a:rPr>
                        <a:t>тектес</a:t>
                      </a:r>
                      <a:r>
                        <a:rPr lang="ru-RU" sz="800" b="0" i="0" u="none" strike="noStrike" cap="none" dirty="0">
                          <a:solidFill>
                            <a:schemeClr val="dk1"/>
                          </a:solidFill>
                          <a:latin typeface="+mn-lt"/>
                          <a:ea typeface="+mn-ea"/>
                          <a:cs typeface="+mn-cs"/>
                          <a:sym typeface="Arial"/>
                        </a:rPr>
                        <a:t> </a:t>
                      </a:r>
                      <a:r>
                        <a:rPr lang="ru-RU" sz="800" b="0" i="0" u="none" strike="noStrike" cap="none" dirty="0" err="1">
                          <a:solidFill>
                            <a:schemeClr val="dk1"/>
                          </a:solidFill>
                          <a:latin typeface="+mn-lt"/>
                          <a:ea typeface="+mn-ea"/>
                          <a:cs typeface="+mn-cs"/>
                          <a:sym typeface="Arial"/>
                        </a:rPr>
                        <a:t>қызметтер</a:t>
                      </a:r>
                      <a:endParaRPr lang="ru-RU" sz="800" b="0" i="0" u="none" strike="noStrike" cap="none" dirty="0">
                        <a:solidFill>
                          <a:schemeClr val="dk1"/>
                        </a:solidFill>
                        <a:latin typeface="+mn-lt"/>
                        <a:ea typeface="+mn-ea"/>
                        <a:cs typeface="+mn-cs"/>
                        <a:sym typeface="Arial"/>
                      </a:endParaRPr>
                    </a:p>
                  </a:txBody>
                  <a:tcPr marL="9525" marR="9525" marT="9525" marB="0" anchor="ctr"/>
                </a:tc>
                <a:tc>
                  <a:txBody>
                    <a:bodyPr/>
                    <a:lstStyle/>
                    <a:p>
                      <a:pPr algn="ctr" fontAlgn="b"/>
                      <a:r>
                        <a:rPr lang="ru-RU" sz="900" b="0" i="1" u="none" strike="noStrike" cap="none" dirty="0">
                          <a:solidFill>
                            <a:schemeClr val="dk1"/>
                          </a:solidFill>
                          <a:latin typeface="+mn-lt"/>
                          <a:ea typeface="+mn-ea"/>
                          <a:cs typeface="+mn-cs"/>
                          <a:sym typeface="Arial"/>
                        </a:rPr>
                        <a:t>5414-9</a:t>
                      </a:r>
                    </a:p>
                  </a:txBody>
                  <a:tcPr marL="9525" marR="9525" marT="9525" marB="0" anchor="ctr"/>
                </a:tc>
                <a:tc>
                  <a:txBody>
                    <a:bodyPr/>
                    <a:lstStyle/>
                    <a:p>
                      <a:pPr algn="ctr" fontAlgn="ctr"/>
                      <a:r>
                        <a:rPr lang="ru-RU" sz="1050" b="1" i="0" u="none" strike="noStrike" cap="none" dirty="0">
                          <a:solidFill>
                            <a:schemeClr val="dk1"/>
                          </a:solidFill>
                          <a:latin typeface="+mn-lt"/>
                          <a:ea typeface="+mn-ea"/>
                          <a:cs typeface="+mn-cs"/>
                          <a:sym typeface="Arial"/>
                        </a:rPr>
                        <a:t>548</a:t>
                      </a:r>
                    </a:p>
                  </a:txBody>
                  <a:tcPr marL="9525" marR="9525" marT="9525" marB="0" anchor="ctr"/>
                </a:tc>
                <a:tc>
                  <a:txBody>
                    <a:bodyPr/>
                    <a:lstStyle/>
                    <a:p>
                      <a:pPr algn="ctr" fontAlgn="ctr"/>
                      <a:r>
                        <a:rPr lang="ru-RU" sz="900" b="0" i="0" u="none" strike="noStrike" cap="none" dirty="0">
                          <a:solidFill>
                            <a:schemeClr val="dk1"/>
                          </a:solidFill>
                          <a:latin typeface="+mn-lt"/>
                          <a:ea typeface="+mn-ea"/>
                          <a:cs typeface="+mn-cs"/>
                          <a:sym typeface="Arial"/>
                        </a:rPr>
                        <a:t>172</a:t>
                      </a:r>
                    </a:p>
                  </a:txBody>
                  <a:tcPr marL="9525" marR="9525" marT="9525" marB="0" anchor="ctr"/>
                </a:tc>
                <a:tc>
                  <a:txBody>
                    <a:bodyPr/>
                    <a:lstStyle/>
                    <a:p>
                      <a:pPr algn="ctr" fontAlgn="ctr"/>
                      <a:r>
                        <a:rPr lang="ru-RU" sz="900" b="0" i="0" u="none" strike="noStrike" cap="none">
                          <a:solidFill>
                            <a:schemeClr val="dk1"/>
                          </a:solidFill>
                          <a:latin typeface="+mn-lt"/>
                          <a:ea typeface="+mn-ea"/>
                          <a:cs typeface="+mn-cs"/>
                          <a:sym typeface="Arial"/>
                        </a:rPr>
                        <a:t>186</a:t>
                      </a:r>
                    </a:p>
                  </a:txBody>
                  <a:tcPr marL="9525" marR="9525" marT="9525" marB="0" anchor="ctr"/>
                </a:tc>
                <a:tc>
                  <a:txBody>
                    <a:bodyPr/>
                    <a:lstStyle/>
                    <a:p>
                      <a:pPr algn="ctr" fontAlgn="ctr"/>
                      <a:r>
                        <a:rPr lang="ru-RU" sz="900" b="0" i="0" u="none" strike="noStrike" cap="none">
                          <a:solidFill>
                            <a:schemeClr val="dk1"/>
                          </a:solidFill>
                          <a:latin typeface="+mn-lt"/>
                          <a:ea typeface="+mn-ea"/>
                          <a:cs typeface="+mn-cs"/>
                          <a:sym typeface="Arial"/>
                        </a:rPr>
                        <a:t>106</a:t>
                      </a:r>
                    </a:p>
                  </a:txBody>
                  <a:tcPr marL="9525" marR="9525" marT="9525" marB="0" anchor="ctr"/>
                </a:tc>
                <a:tc>
                  <a:txBody>
                    <a:bodyPr/>
                    <a:lstStyle/>
                    <a:p>
                      <a:pPr algn="ctr" fontAlgn="ctr"/>
                      <a:r>
                        <a:rPr lang="ru-RU" sz="900" b="0" i="0" u="none" strike="noStrike" cap="none">
                          <a:solidFill>
                            <a:schemeClr val="dk1"/>
                          </a:solidFill>
                          <a:latin typeface="+mn-lt"/>
                          <a:ea typeface="+mn-ea"/>
                          <a:cs typeface="+mn-cs"/>
                          <a:sym typeface="Arial"/>
                        </a:rPr>
                        <a:t>84</a:t>
                      </a:r>
                    </a:p>
                  </a:txBody>
                  <a:tcPr marL="9525" marR="9525" marT="9525" marB="0" anchor="ctr"/>
                </a:tc>
                <a:tc>
                  <a:txBody>
                    <a:bodyPr/>
                    <a:lstStyle/>
                    <a:p>
                      <a:pPr algn="ctr" fontAlgn="ctr"/>
                      <a:r>
                        <a:rPr lang="ru-RU" sz="1050" b="1" i="0" u="none" strike="noStrike" cap="none" dirty="0">
                          <a:solidFill>
                            <a:schemeClr val="dk1"/>
                          </a:solidFill>
                          <a:latin typeface="+mn-lt"/>
                          <a:ea typeface="+mn-ea"/>
                          <a:cs typeface="+mn-cs"/>
                          <a:sym typeface="Arial"/>
                        </a:rPr>
                        <a:t>5,2%</a:t>
                      </a:r>
                    </a:p>
                  </a:txBody>
                  <a:tcPr marL="9525" marR="9525" marT="9525" marB="0" anchor="ctr"/>
                </a:tc>
                <a:extLst>
                  <a:ext uri="{0D108BD9-81ED-4DB2-BD59-A6C34878D82A}">
                    <a16:rowId xmlns:a16="http://schemas.microsoft.com/office/drawing/2014/main" val="4272407079"/>
                  </a:ext>
                </a:extLst>
              </a:tr>
              <a:tr h="252035">
                <a:tc vMerge="1">
                  <a:txBody>
                    <a:bodyPr/>
                    <a:lstStyle/>
                    <a:p>
                      <a:endParaRPr lang="ru-KZ" sz="1100" dirty="0"/>
                    </a:p>
                  </a:txBody>
                  <a:tcPr/>
                </a:tc>
                <a:tc>
                  <a:txBody>
                    <a:bodyPr/>
                    <a:lstStyle/>
                    <a:p>
                      <a:pPr marL="72000" marR="0" algn="l" rtl="0" eaLnBrk="1" fontAlgn="b" hangingPunct="1">
                        <a:lnSpc>
                          <a:spcPct val="100000"/>
                        </a:lnSpc>
                        <a:spcBef>
                          <a:spcPts val="0"/>
                        </a:spcBef>
                        <a:spcAft>
                          <a:spcPts val="0"/>
                        </a:spcAft>
                        <a:buNone/>
                      </a:pPr>
                      <a:r>
                        <a:rPr lang="ru-RU" sz="800" b="0" i="0" u="none" strike="noStrike" cap="none" dirty="0">
                          <a:solidFill>
                            <a:schemeClr val="dk1"/>
                          </a:solidFill>
                          <a:latin typeface="+mn-lt"/>
                          <a:ea typeface="+mn-ea"/>
                          <a:cs typeface="+mn-cs"/>
                          <a:sym typeface="Arial"/>
                        </a:rPr>
                        <a:t>4 </a:t>
                      </a:r>
                      <a:r>
                        <a:rPr lang="ru-RU" sz="800" b="0" i="0" u="none" strike="noStrike" cap="none" dirty="0" err="1">
                          <a:solidFill>
                            <a:schemeClr val="dk1"/>
                          </a:solidFill>
                          <a:latin typeface="+mn-lt"/>
                          <a:ea typeface="+mn-ea"/>
                          <a:cs typeface="+mn-cs"/>
                          <a:sym typeface="Arial"/>
                        </a:rPr>
                        <a:t>Отельдердегі</a:t>
                      </a:r>
                      <a:r>
                        <a:rPr lang="ru-RU" sz="800" b="0" i="0" u="none" strike="noStrike" cap="none" dirty="0">
                          <a:solidFill>
                            <a:schemeClr val="dk1"/>
                          </a:solidFill>
                          <a:latin typeface="+mn-lt"/>
                          <a:ea typeface="+mn-ea"/>
                          <a:cs typeface="+mn-cs"/>
                          <a:sym typeface="Arial"/>
                        </a:rPr>
                        <a:t> ж/е </a:t>
                      </a:r>
                      <a:r>
                        <a:rPr lang="ru-RU" sz="800" b="0" i="0" u="none" strike="noStrike" cap="none" dirty="0" err="1">
                          <a:solidFill>
                            <a:schemeClr val="dk1"/>
                          </a:solidFill>
                          <a:latin typeface="+mn-lt"/>
                          <a:ea typeface="+mn-ea"/>
                          <a:cs typeface="+mn-cs"/>
                          <a:sym typeface="Arial"/>
                        </a:rPr>
                        <a:t>ұқсас</a:t>
                      </a:r>
                      <a:r>
                        <a:rPr lang="ru-RU" sz="800" b="0" i="0" u="none" strike="noStrike" cap="none" dirty="0">
                          <a:solidFill>
                            <a:schemeClr val="dk1"/>
                          </a:solidFill>
                          <a:latin typeface="+mn-lt"/>
                          <a:ea typeface="+mn-ea"/>
                          <a:cs typeface="+mn-cs"/>
                          <a:sym typeface="Arial"/>
                        </a:rPr>
                        <a:t> </a:t>
                      </a:r>
                      <a:r>
                        <a:rPr lang="ru-RU" sz="800" b="0" i="0" u="none" strike="noStrike" cap="none" dirty="0" err="1">
                          <a:solidFill>
                            <a:schemeClr val="dk1"/>
                          </a:solidFill>
                          <a:latin typeface="+mn-lt"/>
                          <a:ea typeface="+mn-ea"/>
                          <a:cs typeface="+mn-cs"/>
                          <a:sym typeface="Arial"/>
                        </a:rPr>
                        <a:t>мекемелердегі</a:t>
                      </a:r>
                      <a:r>
                        <a:rPr lang="ru-RU" sz="800" b="0" i="0" u="none" strike="noStrike" cap="none" dirty="0">
                          <a:solidFill>
                            <a:schemeClr val="dk1"/>
                          </a:solidFill>
                          <a:latin typeface="+mn-lt"/>
                          <a:ea typeface="+mn-ea"/>
                          <a:cs typeface="+mn-cs"/>
                          <a:sym typeface="Arial"/>
                        </a:rPr>
                        <a:t> </a:t>
                      </a:r>
                      <a:r>
                        <a:rPr lang="ru-RU" sz="800" b="0" i="0" u="none" strike="noStrike" cap="none" dirty="0" err="1">
                          <a:solidFill>
                            <a:schemeClr val="dk1"/>
                          </a:solidFill>
                          <a:latin typeface="+mn-lt"/>
                          <a:ea typeface="+mn-ea"/>
                          <a:cs typeface="+mn-cs"/>
                          <a:sym typeface="Arial"/>
                        </a:rPr>
                        <a:t>тазалаушылар</a:t>
                      </a:r>
                      <a:r>
                        <a:rPr lang="ru-RU" sz="800" b="0" i="0" u="none" strike="noStrike" cap="none" dirty="0">
                          <a:solidFill>
                            <a:schemeClr val="dk1"/>
                          </a:solidFill>
                          <a:latin typeface="+mn-lt"/>
                          <a:ea typeface="+mn-ea"/>
                          <a:cs typeface="+mn-cs"/>
                          <a:sym typeface="Arial"/>
                        </a:rPr>
                        <a:t> ж/е </a:t>
                      </a:r>
                      <a:r>
                        <a:rPr lang="ru-RU" sz="800" b="0" i="0" u="none" strike="noStrike" cap="none" dirty="0" err="1">
                          <a:solidFill>
                            <a:schemeClr val="dk1"/>
                          </a:solidFill>
                          <a:latin typeface="+mn-lt"/>
                          <a:ea typeface="+mn-ea"/>
                          <a:cs typeface="+mn-cs"/>
                          <a:sym typeface="Arial"/>
                        </a:rPr>
                        <a:t>үй</a:t>
                      </a:r>
                      <a:r>
                        <a:rPr lang="ru-RU" sz="800" b="0" i="0" u="none" strike="noStrike" cap="none" dirty="0">
                          <a:solidFill>
                            <a:schemeClr val="dk1"/>
                          </a:solidFill>
                          <a:latin typeface="+mn-lt"/>
                          <a:ea typeface="+mn-ea"/>
                          <a:cs typeface="+mn-cs"/>
                          <a:sym typeface="Arial"/>
                        </a:rPr>
                        <a:t> </a:t>
                      </a:r>
                      <a:r>
                        <a:rPr lang="ru-RU" sz="800" b="0" i="0" u="none" strike="noStrike" cap="none" dirty="0" err="1">
                          <a:solidFill>
                            <a:schemeClr val="dk1"/>
                          </a:solidFill>
                          <a:latin typeface="+mn-lt"/>
                          <a:ea typeface="+mn-ea"/>
                          <a:cs typeface="+mn-cs"/>
                          <a:sym typeface="Arial"/>
                        </a:rPr>
                        <a:t>қызметшілері</a:t>
                      </a:r>
                      <a:endParaRPr lang="ru-RU" sz="800" b="0" i="0" u="none" strike="noStrike" cap="none" dirty="0">
                        <a:solidFill>
                          <a:schemeClr val="dk1"/>
                        </a:solidFill>
                        <a:latin typeface="+mn-lt"/>
                        <a:ea typeface="+mn-ea"/>
                        <a:cs typeface="+mn-cs"/>
                        <a:sym typeface="Arial"/>
                      </a:endParaRPr>
                    </a:p>
                  </a:txBody>
                  <a:tcPr marL="9525" marR="9525" marT="9525" marB="0" anchor="ctr"/>
                </a:tc>
                <a:tc>
                  <a:txBody>
                    <a:bodyPr/>
                    <a:lstStyle/>
                    <a:p>
                      <a:pPr algn="ctr" fontAlgn="b"/>
                      <a:r>
                        <a:rPr lang="ru-RU" sz="900" b="0" i="1" u="none" strike="noStrike" cap="none">
                          <a:solidFill>
                            <a:schemeClr val="dk1"/>
                          </a:solidFill>
                          <a:latin typeface="+mn-lt"/>
                          <a:ea typeface="+mn-ea"/>
                          <a:cs typeface="+mn-cs"/>
                          <a:sym typeface="Arial"/>
                        </a:rPr>
                        <a:t>9112-9</a:t>
                      </a:r>
                    </a:p>
                  </a:txBody>
                  <a:tcPr marL="9525" marR="9525" marT="9525" marB="0" anchor="ctr"/>
                </a:tc>
                <a:tc>
                  <a:txBody>
                    <a:bodyPr/>
                    <a:lstStyle/>
                    <a:p>
                      <a:pPr algn="ctr" fontAlgn="ctr"/>
                      <a:r>
                        <a:rPr lang="ru-RU" sz="1050" b="1" i="0" u="none" strike="noStrike" cap="none">
                          <a:solidFill>
                            <a:schemeClr val="dk1"/>
                          </a:solidFill>
                          <a:latin typeface="+mn-lt"/>
                          <a:ea typeface="+mn-ea"/>
                          <a:cs typeface="+mn-cs"/>
                          <a:sym typeface="Arial"/>
                        </a:rPr>
                        <a:t>339</a:t>
                      </a:r>
                    </a:p>
                  </a:txBody>
                  <a:tcPr marL="9525" marR="9525" marT="9525" marB="0" anchor="ctr"/>
                </a:tc>
                <a:tc>
                  <a:txBody>
                    <a:bodyPr/>
                    <a:lstStyle/>
                    <a:p>
                      <a:pPr algn="ctr" fontAlgn="ctr"/>
                      <a:r>
                        <a:rPr lang="ru-RU" sz="900" b="0" i="0" u="none" strike="noStrike" cap="none">
                          <a:solidFill>
                            <a:schemeClr val="dk1"/>
                          </a:solidFill>
                          <a:latin typeface="+mn-lt"/>
                          <a:ea typeface="+mn-ea"/>
                          <a:cs typeface="+mn-cs"/>
                          <a:sym typeface="Arial"/>
                        </a:rPr>
                        <a:t>82</a:t>
                      </a:r>
                    </a:p>
                  </a:txBody>
                  <a:tcPr marL="9525" marR="9525" marT="9525" marB="0" anchor="ctr"/>
                </a:tc>
                <a:tc>
                  <a:txBody>
                    <a:bodyPr/>
                    <a:lstStyle/>
                    <a:p>
                      <a:pPr algn="ctr" fontAlgn="ctr"/>
                      <a:r>
                        <a:rPr lang="ru-RU" sz="900" b="0" i="0" u="none" strike="noStrike" cap="none">
                          <a:solidFill>
                            <a:schemeClr val="dk1"/>
                          </a:solidFill>
                          <a:latin typeface="+mn-lt"/>
                          <a:ea typeface="+mn-ea"/>
                          <a:cs typeface="+mn-cs"/>
                          <a:sym typeface="Arial"/>
                        </a:rPr>
                        <a:t>115</a:t>
                      </a:r>
                    </a:p>
                  </a:txBody>
                  <a:tcPr marL="9525" marR="9525" marT="9525" marB="0" anchor="ctr"/>
                </a:tc>
                <a:tc>
                  <a:txBody>
                    <a:bodyPr/>
                    <a:lstStyle/>
                    <a:p>
                      <a:pPr algn="ctr" fontAlgn="ctr"/>
                      <a:r>
                        <a:rPr lang="ru-RU" sz="900" b="0" i="0" u="none" strike="noStrike" cap="none">
                          <a:solidFill>
                            <a:schemeClr val="dk1"/>
                          </a:solidFill>
                          <a:latin typeface="+mn-lt"/>
                          <a:ea typeface="+mn-ea"/>
                          <a:cs typeface="+mn-cs"/>
                          <a:sym typeface="Arial"/>
                        </a:rPr>
                        <a:t>97</a:t>
                      </a:r>
                    </a:p>
                  </a:txBody>
                  <a:tcPr marL="9525" marR="9525" marT="9525" marB="0" anchor="ctr"/>
                </a:tc>
                <a:tc>
                  <a:txBody>
                    <a:bodyPr/>
                    <a:lstStyle/>
                    <a:p>
                      <a:pPr algn="ctr" fontAlgn="ctr"/>
                      <a:r>
                        <a:rPr lang="ru-RU" sz="900" b="0" i="0" u="none" strike="noStrike" cap="none">
                          <a:solidFill>
                            <a:schemeClr val="dk1"/>
                          </a:solidFill>
                          <a:latin typeface="+mn-lt"/>
                          <a:ea typeface="+mn-ea"/>
                          <a:cs typeface="+mn-cs"/>
                          <a:sym typeface="Arial"/>
                        </a:rPr>
                        <a:t>45</a:t>
                      </a:r>
                    </a:p>
                  </a:txBody>
                  <a:tcPr marL="9525" marR="9525" marT="9525" marB="0" anchor="ctr"/>
                </a:tc>
                <a:tc>
                  <a:txBody>
                    <a:bodyPr/>
                    <a:lstStyle/>
                    <a:p>
                      <a:pPr algn="ctr" fontAlgn="ctr"/>
                      <a:r>
                        <a:rPr lang="ru-RU" sz="1050" b="1" i="0" u="none" strike="noStrike" cap="none">
                          <a:solidFill>
                            <a:schemeClr val="dk1"/>
                          </a:solidFill>
                          <a:latin typeface="+mn-lt"/>
                          <a:ea typeface="+mn-ea"/>
                          <a:cs typeface="+mn-cs"/>
                          <a:sym typeface="Arial"/>
                        </a:rPr>
                        <a:t>3,2%</a:t>
                      </a:r>
                    </a:p>
                  </a:txBody>
                  <a:tcPr marL="9525" marR="9525" marT="9525" marB="0" anchor="ctr"/>
                </a:tc>
                <a:extLst>
                  <a:ext uri="{0D108BD9-81ED-4DB2-BD59-A6C34878D82A}">
                    <a16:rowId xmlns:a16="http://schemas.microsoft.com/office/drawing/2014/main" val="2855516078"/>
                  </a:ext>
                </a:extLst>
              </a:tr>
              <a:tr h="252035">
                <a:tc vMerge="1">
                  <a:txBody>
                    <a:bodyPr/>
                    <a:lstStyle/>
                    <a:p>
                      <a:endParaRPr lang="ru-KZ" sz="1100" dirty="0"/>
                    </a:p>
                  </a:txBody>
                  <a:tcPr/>
                </a:tc>
                <a:tc>
                  <a:txBody>
                    <a:bodyPr/>
                    <a:lstStyle/>
                    <a:p>
                      <a:pPr marL="72000" marR="0" algn="l" rtl="0" eaLnBrk="1" fontAlgn="b" hangingPunct="1">
                        <a:lnSpc>
                          <a:spcPct val="100000"/>
                        </a:lnSpc>
                        <a:spcBef>
                          <a:spcPts val="0"/>
                        </a:spcBef>
                        <a:spcAft>
                          <a:spcPts val="0"/>
                        </a:spcAft>
                        <a:buNone/>
                      </a:pPr>
                      <a:r>
                        <a:rPr lang="ru-RU" sz="800" b="0" i="0" u="none" strike="noStrike" cap="none" dirty="0">
                          <a:solidFill>
                            <a:schemeClr val="dk1"/>
                          </a:solidFill>
                          <a:latin typeface="+mn-lt"/>
                          <a:ea typeface="+mn-ea"/>
                          <a:cs typeface="+mn-cs"/>
                          <a:sym typeface="Arial"/>
                        </a:rPr>
                        <a:t>5 </a:t>
                      </a:r>
                      <a:r>
                        <a:rPr lang="ru-RU" sz="800" b="0" i="0" u="none" strike="noStrike" cap="none" dirty="0" err="1">
                          <a:solidFill>
                            <a:schemeClr val="dk1"/>
                          </a:solidFill>
                          <a:latin typeface="+mn-lt"/>
                          <a:ea typeface="+mn-ea"/>
                          <a:cs typeface="+mn-cs"/>
                          <a:sym typeface="Arial"/>
                        </a:rPr>
                        <a:t>Дүкен</a:t>
                      </a:r>
                      <a:r>
                        <a:rPr lang="ru-RU" sz="800" b="0" i="0" u="none" strike="noStrike" cap="none" dirty="0">
                          <a:solidFill>
                            <a:schemeClr val="dk1"/>
                          </a:solidFill>
                          <a:latin typeface="+mn-lt"/>
                          <a:ea typeface="+mn-ea"/>
                          <a:cs typeface="+mn-cs"/>
                          <a:sym typeface="Arial"/>
                        </a:rPr>
                        <a:t> </a:t>
                      </a:r>
                      <a:r>
                        <a:rPr lang="ru-RU" sz="800" b="0" i="0" u="none" strike="noStrike" cap="none" dirty="0" err="1">
                          <a:solidFill>
                            <a:schemeClr val="dk1"/>
                          </a:solidFill>
                          <a:latin typeface="+mn-lt"/>
                          <a:ea typeface="+mn-ea"/>
                          <a:cs typeface="+mn-cs"/>
                          <a:sym typeface="Arial"/>
                        </a:rPr>
                        <a:t>сатушылары</a:t>
                      </a:r>
                      <a:r>
                        <a:rPr lang="ru-RU" sz="800" b="0" i="0" u="none" strike="noStrike" cap="none" dirty="0">
                          <a:solidFill>
                            <a:schemeClr val="dk1"/>
                          </a:solidFill>
                          <a:latin typeface="+mn-lt"/>
                          <a:ea typeface="+mn-ea"/>
                          <a:cs typeface="+mn-cs"/>
                          <a:sym typeface="Arial"/>
                        </a:rPr>
                        <a:t> </a:t>
                      </a:r>
                      <a:r>
                        <a:rPr lang="ru-RU" sz="800" b="0" i="0" u="none" strike="noStrike" cap="none" dirty="0" err="1">
                          <a:solidFill>
                            <a:schemeClr val="dk1"/>
                          </a:solidFill>
                          <a:latin typeface="+mn-lt"/>
                          <a:ea typeface="+mn-ea"/>
                          <a:cs typeface="+mn-cs"/>
                          <a:sym typeface="Arial"/>
                        </a:rPr>
                        <a:t>және</a:t>
                      </a:r>
                      <a:r>
                        <a:rPr lang="ru-RU" sz="800" b="0" i="0" u="none" strike="noStrike" cap="none" dirty="0">
                          <a:solidFill>
                            <a:schemeClr val="dk1"/>
                          </a:solidFill>
                          <a:latin typeface="+mn-lt"/>
                          <a:ea typeface="+mn-ea"/>
                          <a:cs typeface="+mn-cs"/>
                          <a:sym typeface="Arial"/>
                        </a:rPr>
                        <a:t> </a:t>
                      </a:r>
                      <a:r>
                        <a:rPr lang="ru-RU" sz="800" b="0" i="0" u="none" strike="noStrike" cap="none" dirty="0" err="1">
                          <a:solidFill>
                            <a:schemeClr val="dk1"/>
                          </a:solidFill>
                          <a:latin typeface="+mn-lt"/>
                          <a:ea typeface="+mn-ea"/>
                          <a:cs typeface="+mn-cs"/>
                          <a:sym typeface="Arial"/>
                        </a:rPr>
                        <a:t>олардың</a:t>
                      </a:r>
                      <a:r>
                        <a:rPr lang="ru-RU" sz="800" b="0" i="0" u="none" strike="noStrike" cap="none" dirty="0">
                          <a:solidFill>
                            <a:schemeClr val="dk1"/>
                          </a:solidFill>
                          <a:latin typeface="+mn-lt"/>
                          <a:ea typeface="+mn-ea"/>
                          <a:cs typeface="+mn-cs"/>
                          <a:sym typeface="Arial"/>
                        </a:rPr>
                        <a:t> </a:t>
                      </a:r>
                      <a:r>
                        <a:rPr lang="ru-RU" sz="800" b="0" i="0" u="none" strike="noStrike" cap="none" dirty="0" err="1">
                          <a:solidFill>
                            <a:schemeClr val="dk1"/>
                          </a:solidFill>
                          <a:latin typeface="+mn-lt"/>
                          <a:ea typeface="+mn-ea"/>
                          <a:cs typeface="+mn-cs"/>
                          <a:sym typeface="Arial"/>
                        </a:rPr>
                        <a:t>көмекшілері</a:t>
                      </a:r>
                      <a:endParaRPr lang="ru-RU" sz="800" b="0" i="0" u="none" strike="noStrike" cap="none" dirty="0">
                        <a:solidFill>
                          <a:schemeClr val="dk1"/>
                        </a:solidFill>
                        <a:latin typeface="+mn-lt"/>
                        <a:ea typeface="+mn-ea"/>
                        <a:cs typeface="+mn-cs"/>
                        <a:sym typeface="Arial"/>
                      </a:endParaRPr>
                    </a:p>
                  </a:txBody>
                  <a:tcPr marL="9525" marR="9525" marT="9525" marB="0" anchor="ctr">
                    <a:lnB w="28575" cap="flat" cmpd="sng" algn="ctr">
                      <a:solidFill>
                        <a:schemeClr val="bg2"/>
                      </a:solidFill>
                      <a:prstDash val="solid"/>
                      <a:round/>
                      <a:headEnd type="none" w="med" len="med"/>
                      <a:tailEnd type="none" w="med" len="med"/>
                    </a:lnB>
                  </a:tcPr>
                </a:tc>
                <a:tc>
                  <a:txBody>
                    <a:bodyPr/>
                    <a:lstStyle/>
                    <a:p>
                      <a:pPr algn="ctr" fontAlgn="b"/>
                      <a:r>
                        <a:rPr lang="ru-RU" sz="900" b="0" i="1" u="none" strike="noStrike" cap="none" dirty="0">
                          <a:solidFill>
                            <a:schemeClr val="dk1"/>
                          </a:solidFill>
                          <a:latin typeface="+mn-lt"/>
                          <a:ea typeface="+mn-ea"/>
                          <a:cs typeface="+mn-cs"/>
                          <a:sym typeface="Arial"/>
                        </a:rPr>
                        <a:t>5210-2</a:t>
                      </a:r>
                    </a:p>
                  </a:txBody>
                  <a:tcPr marL="9525" marR="9525" marT="9525" marB="0" anchor="ctr">
                    <a:lnB w="28575" cap="flat" cmpd="sng" algn="ctr">
                      <a:solidFill>
                        <a:schemeClr val="bg2"/>
                      </a:solidFill>
                      <a:prstDash val="solid"/>
                      <a:round/>
                      <a:headEnd type="none" w="med" len="med"/>
                      <a:tailEnd type="none" w="med" len="med"/>
                    </a:lnB>
                  </a:tcPr>
                </a:tc>
                <a:tc>
                  <a:txBody>
                    <a:bodyPr/>
                    <a:lstStyle/>
                    <a:p>
                      <a:pPr algn="ctr" fontAlgn="ctr"/>
                      <a:r>
                        <a:rPr lang="ru-RU" sz="1050" b="1" i="0" u="none" strike="noStrike" cap="none">
                          <a:solidFill>
                            <a:schemeClr val="dk1"/>
                          </a:solidFill>
                          <a:latin typeface="+mn-lt"/>
                          <a:ea typeface="+mn-ea"/>
                          <a:cs typeface="+mn-cs"/>
                          <a:sym typeface="Arial"/>
                        </a:rPr>
                        <a:t>272</a:t>
                      </a:r>
                    </a:p>
                  </a:txBody>
                  <a:tcPr marL="9525" marR="9525" marT="9525" marB="0" anchor="ctr">
                    <a:lnB w="28575" cap="flat" cmpd="sng" algn="ctr">
                      <a:solidFill>
                        <a:schemeClr val="bg2"/>
                      </a:solidFill>
                      <a:prstDash val="solid"/>
                      <a:round/>
                      <a:headEnd type="none" w="med" len="med"/>
                      <a:tailEnd type="none" w="med" len="med"/>
                    </a:lnB>
                  </a:tcPr>
                </a:tc>
                <a:tc>
                  <a:txBody>
                    <a:bodyPr/>
                    <a:lstStyle/>
                    <a:p>
                      <a:pPr algn="ctr" fontAlgn="ctr"/>
                      <a:r>
                        <a:rPr lang="ru-RU" sz="900" b="0" i="0" u="none" strike="noStrike" cap="none">
                          <a:solidFill>
                            <a:schemeClr val="dk1"/>
                          </a:solidFill>
                          <a:latin typeface="+mn-lt"/>
                          <a:ea typeface="+mn-ea"/>
                          <a:cs typeface="+mn-cs"/>
                          <a:sym typeface="Arial"/>
                        </a:rPr>
                        <a:t>16</a:t>
                      </a:r>
                    </a:p>
                  </a:txBody>
                  <a:tcPr marL="9525" marR="9525" marT="9525" marB="0" anchor="ctr">
                    <a:lnB w="28575" cap="flat" cmpd="sng" algn="ctr">
                      <a:solidFill>
                        <a:schemeClr val="bg2"/>
                      </a:solidFill>
                      <a:prstDash val="solid"/>
                      <a:round/>
                      <a:headEnd type="none" w="med" len="med"/>
                      <a:tailEnd type="none" w="med" len="med"/>
                    </a:lnB>
                  </a:tcPr>
                </a:tc>
                <a:tc>
                  <a:txBody>
                    <a:bodyPr/>
                    <a:lstStyle/>
                    <a:p>
                      <a:pPr algn="ctr" fontAlgn="ctr"/>
                      <a:r>
                        <a:rPr lang="ru-RU" sz="900" b="0" i="0" u="none" strike="noStrike" cap="none">
                          <a:solidFill>
                            <a:schemeClr val="dk1"/>
                          </a:solidFill>
                          <a:latin typeface="+mn-lt"/>
                          <a:ea typeface="+mn-ea"/>
                          <a:cs typeface="+mn-cs"/>
                          <a:sym typeface="Arial"/>
                        </a:rPr>
                        <a:t>93</a:t>
                      </a:r>
                    </a:p>
                  </a:txBody>
                  <a:tcPr marL="9525" marR="9525" marT="9525" marB="0" anchor="ctr">
                    <a:lnB w="28575" cap="flat" cmpd="sng" algn="ctr">
                      <a:solidFill>
                        <a:schemeClr val="bg2"/>
                      </a:solidFill>
                      <a:prstDash val="solid"/>
                      <a:round/>
                      <a:headEnd type="none" w="med" len="med"/>
                      <a:tailEnd type="none" w="med" len="med"/>
                    </a:lnB>
                  </a:tcPr>
                </a:tc>
                <a:tc>
                  <a:txBody>
                    <a:bodyPr/>
                    <a:lstStyle/>
                    <a:p>
                      <a:pPr algn="ctr" fontAlgn="ctr"/>
                      <a:r>
                        <a:rPr lang="ru-RU" sz="900" b="0" i="0" u="none" strike="noStrike" cap="none">
                          <a:solidFill>
                            <a:schemeClr val="dk1"/>
                          </a:solidFill>
                          <a:latin typeface="+mn-lt"/>
                          <a:ea typeface="+mn-ea"/>
                          <a:cs typeface="+mn-cs"/>
                          <a:sym typeface="Arial"/>
                        </a:rPr>
                        <a:t>87</a:t>
                      </a:r>
                    </a:p>
                  </a:txBody>
                  <a:tcPr marL="9525" marR="9525" marT="9525" marB="0" anchor="ctr">
                    <a:lnB w="28575" cap="flat" cmpd="sng" algn="ctr">
                      <a:solidFill>
                        <a:schemeClr val="bg2"/>
                      </a:solidFill>
                      <a:prstDash val="solid"/>
                      <a:round/>
                      <a:headEnd type="none" w="med" len="med"/>
                      <a:tailEnd type="none" w="med" len="med"/>
                    </a:lnB>
                  </a:tcPr>
                </a:tc>
                <a:tc>
                  <a:txBody>
                    <a:bodyPr/>
                    <a:lstStyle/>
                    <a:p>
                      <a:pPr algn="ctr" fontAlgn="ctr"/>
                      <a:r>
                        <a:rPr lang="ru-RU" sz="900" b="0" i="0" u="none" strike="noStrike" cap="none">
                          <a:solidFill>
                            <a:schemeClr val="dk1"/>
                          </a:solidFill>
                          <a:latin typeface="+mn-lt"/>
                          <a:ea typeface="+mn-ea"/>
                          <a:cs typeface="+mn-cs"/>
                          <a:sym typeface="Arial"/>
                        </a:rPr>
                        <a:t>76</a:t>
                      </a:r>
                    </a:p>
                  </a:txBody>
                  <a:tcPr marL="9525" marR="9525" marT="9525" marB="0" anchor="ctr">
                    <a:lnB w="28575" cap="flat" cmpd="sng" algn="ctr">
                      <a:solidFill>
                        <a:schemeClr val="bg2"/>
                      </a:solidFill>
                      <a:prstDash val="solid"/>
                      <a:round/>
                      <a:headEnd type="none" w="med" len="med"/>
                      <a:tailEnd type="none" w="med" len="med"/>
                    </a:lnB>
                  </a:tcPr>
                </a:tc>
                <a:tc>
                  <a:txBody>
                    <a:bodyPr/>
                    <a:lstStyle/>
                    <a:p>
                      <a:pPr algn="ctr" fontAlgn="ctr"/>
                      <a:r>
                        <a:rPr lang="ru-RU" sz="1050" b="1" i="0" u="none" strike="noStrike" cap="none">
                          <a:solidFill>
                            <a:schemeClr val="dk1"/>
                          </a:solidFill>
                          <a:latin typeface="+mn-lt"/>
                          <a:ea typeface="+mn-ea"/>
                          <a:cs typeface="+mn-cs"/>
                          <a:sym typeface="Arial"/>
                        </a:rPr>
                        <a:t>2,6%</a:t>
                      </a:r>
                    </a:p>
                  </a:txBody>
                  <a:tcPr marL="9525" marR="9525" marT="9525" marB="0" anchor="ctr">
                    <a:lnB w="28575" cap="flat" cmpd="sng" algn="ctr">
                      <a:solidFill>
                        <a:schemeClr val="bg2"/>
                      </a:solidFill>
                      <a:prstDash val="solid"/>
                      <a:round/>
                      <a:headEnd type="none" w="med" len="med"/>
                      <a:tailEnd type="none" w="med" len="med"/>
                    </a:lnB>
                  </a:tcPr>
                </a:tc>
                <a:extLst>
                  <a:ext uri="{0D108BD9-81ED-4DB2-BD59-A6C34878D82A}">
                    <a16:rowId xmlns:a16="http://schemas.microsoft.com/office/drawing/2014/main" val="1891601564"/>
                  </a:ext>
                </a:extLst>
              </a:tr>
              <a:tr h="252035">
                <a:tc rowSpan="5">
                  <a:txBody>
                    <a:bodyPr/>
                    <a:lstStyle/>
                    <a:p>
                      <a:pPr algn="ctr"/>
                      <a:r>
                        <a:rPr lang="ru-RU" sz="1100" dirty="0"/>
                        <a:t>2020</a:t>
                      </a:r>
                      <a:endParaRPr lang="ru-KZ" sz="1100" dirty="0"/>
                    </a:p>
                  </a:txBody>
                  <a:tcPr anchor="ctr">
                    <a:lnT w="28575" cap="flat" cmpd="sng" algn="ctr">
                      <a:solidFill>
                        <a:schemeClr val="bg2"/>
                      </a:solidFill>
                      <a:prstDash val="solid"/>
                      <a:round/>
                      <a:headEnd type="none" w="med" len="med"/>
                      <a:tailEnd type="none" w="med" len="med"/>
                    </a:lnT>
                    <a:lnB w="28575" cap="flat" cmpd="sng" algn="ctr">
                      <a:solidFill>
                        <a:schemeClr val="bg2"/>
                      </a:solidFill>
                      <a:prstDash val="solid"/>
                      <a:round/>
                      <a:headEnd type="none" w="med" len="med"/>
                      <a:tailEnd type="none" w="med" len="med"/>
                    </a:lnB>
                  </a:tcPr>
                </a:tc>
                <a:tc>
                  <a:txBody>
                    <a:bodyPr/>
                    <a:lstStyle/>
                    <a:p>
                      <a:pPr marL="72000" marR="0" algn="l" rtl="0" eaLnBrk="1" fontAlgn="b" hangingPunct="1">
                        <a:lnSpc>
                          <a:spcPct val="100000"/>
                        </a:lnSpc>
                        <a:spcBef>
                          <a:spcPts val="0"/>
                        </a:spcBef>
                        <a:spcAft>
                          <a:spcPts val="0"/>
                        </a:spcAft>
                        <a:buNone/>
                      </a:pPr>
                      <a:r>
                        <a:rPr lang="ru-RU" sz="800" b="0" i="0" u="none" strike="noStrike" cap="none" dirty="0">
                          <a:solidFill>
                            <a:schemeClr val="dk1"/>
                          </a:solidFill>
                          <a:latin typeface="+mn-lt"/>
                          <a:ea typeface="+mn-ea"/>
                          <a:cs typeface="+mn-cs"/>
                          <a:sym typeface="Arial"/>
                        </a:rPr>
                        <a:t>1 </a:t>
                      </a:r>
                      <a:r>
                        <a:rPr lang="ru-RU" sz="800" b="0" i="0" u="none" strike="noStrike" cap="none" dirty="0" err="1">
                          <a:solidFill>
                            <a:schemeClr val="dk1"/>
                          </a:solidFill>
                          <a:latin typeface="+mn-lt"/>
                          <a:ea typeface="+mn-ea"/>
                          <a:cs typeface="+mn-cs"/>
                          <a:sym typeface="Arial"/>
                        </a:rPr>
                        <a:t>Басқа</a:t>
                      </a:r>
                      <a:r>
                        <a:rPr lang="ru-RU" sz="800" b="0" i="0" u="none" strike="noStrike" cap="none" dirty="0">
                          <a:solidFill>
                            <a:schemeClr val="dk1"/>
                          </a:solidFill>
                          <a:latin typeface="+mn-lt"/>
                          <a:ea typeface="+mn-ea"/>
                          <a:cs typeface="+mn-cs"/>
                          <a:sym typeface="Arial"/>
                        </a:rPr>
                        <a:t> да </a:t>
                      </a:r>
                      <a:r>
                        <a:rPr lang="ru-RU" sz="800" b="0" i="0" u="none" strike="noStrike" cap="none" dirty="0" err="1">
                          <a:solidFill>
                            <a:schemeClr val="dk1"/>
                          </a:solidFill>
                          <a:latin typeface="+mn-lt"/>
                          <a:ea typeface="+mn-ea"/>
                          <a:cs typeface="+mn-cs"/>
                          <a:sym typeface="Arial"/>
                        </a:rPr>
                        <a:t>біліктілігі</a:t>
                      </a:r>
                      <a:r>
                        <a:rPr lang="ru-RU" sz="800" b="0" i="0" u="none" strike="noStrike" cap="none" dirty="0">
                          <a:solidFill>
                            <a:schemeClr val="dk1"/>
                          </a:solidFill>
                          <a:latin typeface="+mn-lt"/>
                          <a:ea typeface="+mn-ea"/>
                          <a:cs typeface="+mn-cs"/>
                          <a:sym typeface="Arial"/>
                        </a:rPr>
                        <a:t> </a:t>
                      </a:r>
                      <a:r>
                        <a:rPr lang="ru-RU" sz="800" b="0" i="0" u="none" strike="noStrike" cap="none" dirty="0" err="1">
                          <a:solidFill>
                            <a:schemeClr val="dk1"/>
                          </a:solidFill>
                          <a:latin typeface="+mn-lt"/>
                          <a:ea typeface="+mn-ea"/>
                          <a:cs typeface="+mn-cs"/>
                          <a:sym typeface="Arial"/>
                        </a:rPr>
                        <a:t>жоқ</a:t>
                      </a:r>
                      <a:r>
                        <a:rPr lang="ru-RU" sz="800" b="0" i="0" u="none" strike="noStrike" cap="none" dirty="0">
                          <a:solidFill>
                            <a:schemeClr val="dk1"/>
                          </a:solidFill>
                          <a:latin typeface="+mn-lt"/>
                          <a:ea typeface="+mn-ea"/>
                          <a:cs typeface="+mn-cs"/>
                          <a:sym typeface="Arial"/>
                        </a:rPr>
                        <a:t> </a:t>
                      </a:r>
                      <a:r>
                        <a:rPr lang="ru-RU" sz="800" b="0" i="0" u="none" strike="noStrike" cap="none" dirty="0" err="1">
                          <a:solidFill>
                            <a:schemeClr val="dk1"/>
                          </a:solidFill>
                          <a:latin typeface="+mn-lt"/>
                          <a:ea typeface="+mn-ea"/>
                          <a:cs typeface="+mn-cs"/>
                          <a:sym typeface="Arial"/>
                        </a:rPr>
                        <a:t>жұмысшылар</a:t>
                      </a:r>
                      <a:endParaRPr lang="ru-RU" sz="800" b="0" i="0" u="none" strike="noStrike" cap="none" dirty="0">
                        <a:solidFill>
                          <a:schemeClr val="dk1"/>
                        </a:solidFill>
                        <a:latin typeface="+mn-lt"/>
                        <a:ea typeface="+mn-ea"/>
                        <a:cs typeface="+mn-cs"/>
                        <a:sym typeface="Arial"/>
                      </a:endParaRPr>
                    </a:p>
                  </a:txBody>
                  <a:tcPr marL="9525" marR="9525" marT="9525" marB="0" anchor="ctr">
                    <a:lnT w="28575" cap="flat" cmpd="sng" algn="ctr">
                      <a:solidFill>
                        <a:schemeClr val="bg2"/>
                      </a:solidFill>
                      <a:prstDash val="solid"/>
                      <a:round/>
                      <a:headEnd type="none" w="med" len="med"/>
                      <a:tailEnd type="none" w="med" len="med"/>
                    </a:lnT>
                  </a:tcPr>
                </a:tc>
                <a:tc>
                  <a:txBody>
                    <a:bodyPr/>
                    <a:lstStyle/>
                    <a:p>
                      <a:pPr algn="ctr" fontAlgn="b"/>
                      <a:r>
                        <a:rPr lang="ru-RU" sz="900" b="0" i="1" u="none" strike="noStrike" cap="none">
                          <a:solidFill>
                            <a:schemeClr val="dk1"/>
                          </a:solidFill>
                          <a:latin typeface="+mn-lt"/>
                          <a:ea typeface="+mn-ea"/>
                          <a:cs typeface="+mn-cs"/>
                          <a:sym typeface="Arial"/>
                        </a:rPr>
                        <a:t>9629-9</a:t>
                      </a:r>
                    </a:p>
                  </a:txBody>
                  <a:tcPr marL="9525" marR="9525" marT="9525" marB="0" anchor="ctr">
                    <a:lnT w="28575" cap="flat" cmpd="sng" algn="ctr">
                      <a:solidFill>
                        <a:schemeClr val="bg2"/>
                      </a:solidFill>
                      <a:prstDash val="solid"/>
                      <a:round/>
                      <a:headEnd type="none" w="med" len="med"/>
                      <a:tailEnd type="none" w="med" len="med"/>
                    </a:lnT>
                  </a:tcPr>
                </a:tc>
                <a:tc>
                  <a:txBody>
                    <a:bodyPr/>
                    <a:lstStyle/>
                    <a:p>
                      <a:pPr algn="ctr" fontAlgn="ctr"/>
                      <a:r>
                        <a:rPr lang="ru-RU" sz="1050" b="1" i="0" u="none" strike="noStrike" cap="none" dirty="0">
                          <a:solidFill>
                            <a:schemeClr val="dk1"/>
                          </a:solidFill>
                          <a:latin typeface="+mn-lt"/>
                          <a:ea typeface="+mn-ea"/>
                          <a:cs typeface="+mn-cs"/>
                          <a:sym typeface="Arial"/>
                        </a:rPr>
                        <a:t>3 253</a:t>
                      </a:r>
                    </a:p>
                  </a:txBody>
                  <a:tcPr marL="9525" marR="9525" marT="9525" marB="0" anchor="ctr">
                    <a:lnT w="28575" cap="flat" cmpd="sng" algn="ctr">
                      <a:solidFill>
                        <a:schemeClr val="bg2"/>
                      </a:solidFill>
                      <a:prstDash val="solid"/>
                      <a:round/>
                      <a:headEnd type="none" w="med" len="med"/>
                      <a:tailEnd type="none" w="med" len="med"/>
                    </a:lnT>
                  </a:tcPr>
                </a:tc>
                <a:tc>
                  <a:txBody>
                    <a:bodyPr/>
                    <a:lstStyle/>
                    <a:p>
                      <a:pPr algn="ctr" fontAlgn="ctr"/>
                      <a:r>
                        <a:rPr lang="ru-RU" sz="900" b="0" i="0" u="none" strike="noStrike" cap="none">
                          <a:solidFill>
                            <a:schemeClr val="dk1"/>
                          </a:solidFill>
                          <a:latin typeface="+mn-lt"/>
                          <a:ea typeface="+mn-ea"/>
                          <a:cs typeface="+mn-cs"/>
                          <a:sym typeface="Arial"/>
                        </a:rPr>
                        <a:t>331</a:t>
                      </a:r>
                    </a:p>
                  </a:txBody>
                  <a:tcPr marL="9525" marR="9525" marT="9525" marB="0" anchor="ctr">
                    <a:lnT w="28575" cap="flat" cmpd="sng" algn="ctr">
                      <a:solidFill>
                        <a:schemeClr val="bg2"/>
                      </a:solidFill>
                      <a:prstDash val="solid"/>
                      <a:round/>
                      <a:headEnd type="none" w="med" len="med"/>
                      <a:tailEnd type="none" w="med" len="med"/>
                    </a:lnT>
                  </a:tcPr>
                </a:tc>
                <a:tc>
                  <a:txBody>
                    <a:bodyPr/>
                    <a:lstStyle/>
                    <a:p>
                      <a:pPr algn="ctr" fontAlgn="ctr"/>
                      <a:r>
                        <a:rPr lang="ru-RU" sz="900" b="0" i="0" u="none" strike="noStrike" cap="none" dirty="0">
                          <a:solidFill>
                            <a:schemeClr val="dk1"/>
                          </a:solidFill>
                          <a:latin typeface="+mn-lt"/>
                          <a:ea typeface="+mn-ea"/>
                          <a:cs typeface="+mn-cs"/>
                          <a:sym typeface="Arial"/>
                        </a:rPr>
                        <a:t>1 833</a:t>
                      </a:r>
                    </a:p>
                  </a:txBody>
                  <a:tcPr marL="9525" marR="9525" marT="9525" marB="0" anchor="ctr">
                    <a:lnT w="28575" cap="flat" cmpd="sng" algn="ctr">
                      <a:solidFill>
                        <a:schemeClr val="bg2"/>
                      </a:solidFill>
                      <a:prstDash val="solid"/>
                      <a:round/>
                      <a:headEnd type="none" w="med" len="med"/>
                      <a:tailEnd type="none" w="med" len="med"/>
                    </a:lnT>
                  </a:tcPr>
                </a:tc>
                <a:tc>
                  <a:txBody>
                    <a:bodyPr/>
                    <a:lstStyle/>
                    <a:p>
                      <a:pPr algn="ctr" fontAlgn="ctr"/>
                      <a:r>
                        <a:rPr lang="ru-RU" sz="900" b="0" i="0" u="none" strike="noStrike" cap="none">
                          <a:solidFill>
                            <a:schemeClr val="dk1"/>
                          </a:solidFill>
                          <a:latin typeface="+mn-lt"/>
                          <a:ea typeface="+mn-ea"/>
                          <a:cs typeface="+mn-cs"/>
                          <a:sym typeface="Arial"/>
                        </a:rPr>
                        <a:t>590</a:t>
                      </a:r>
                    </a:p>
                  </a:txBody>
                  <a:tcPr marL="9525" marR="9525" marT="9525" marB="0" anchor="ctr">
                    <a:lnT w="28575" cap="flat" cmpd="sng" algn="ctr">
                      <a:solidFill>
                        <a:schemeClr val="bg2"/>
                      </a:solidFill>
                      <a:prstDash val="solid"/>
                      <a:round/>
                      <a:headEnd type="none" w="med" len="med"/>
                      <a:tailEnd type="none" w="med" len="med"/>
                    </a:lnT>
                  </a:tcPr>
                </a:tc>
                <a:tc>
                  <a:txBody>
                    <a:bodyPr/>
                    <a:lstStyle/>
                    <a:p>
                      <a:pPr algn="ctr" fontAlgn="ctr"/>
                      <a:r>
                        <a:rPr lang="ru-RU" sz="900" b="0" i="0" u="none" strike="noStrike" cap="none">
                          <a:solidFill>
                            <a:schemeClr val="dk1"/>
                          </a:solidFill>
                          <a:latin typeface="+mn-lt"/>
                          <a:ea typeface="+mn-ea"/>
                          <a:cs typeface="+mn-cs"/>
                          <a:sym typeface="Arial"/>
                        </a:rPr>
                        <a:t>499</a:t>
                      </a:r>
                    </a:p>
                  </a:txBody>
                  <a:tcPr marL="9525" marR="9525" marT="9525" marB="0" anchor="ctr">
                    <a:lnT w="28575" cap="flat" cmpd="sng" algn="ctr">
                      <a:solidFill>
                        <a:schemeClr val="bg2"/>
                      </a:solidFill>
                      <a:prstDash val="solid"/>
                      <a:round/>
                      <a:headEnd type="none" w="med" len="med"/>
                      <a:tailEnd type="none" w="med" len="med"/>
                    </a:lnT>
                  </a:tcPr>
                </a:tc>
                <a:tc>
                  <a:txBody>
                    <a:bodyPr/>
                    <a:lstStyle/>
                    <a:p>
                      <a:pPr algn="ctr" fontAlgn="ctr"/>
                      <a:r>
                        <a:rPr lang="ru-RU" sz="1050" b="1" i="0" u="none" strike="noStrike" cap="none" dirty="0">
                          <a:solidFill>
                            <a:schemeClr val="dk1"/>
                          </a:solidFill>
                          <a:latin typeface="+mn-lt"/>
                          <a:ea typeface="+mn-ea"/>
                          <a:cs typeface="+mn-cs"/>
                          <a:sym typeface="Arial"/>
                        </a:rPr>
                        <a:t>20,4%</a:t>
                      </a:r>
                    </a:p>
                  </a:txBody>
                  <a:tcPr marL="9525" marR="9525" marT="9525" marB="0" anchor="ctr">
                    <a:lnT w="28575" cap="flat" cmpd="sng" algn="ctr">
                      <a:solidFill>
                        <a:schemeClr val="bg2"/>
                      </a:solidFill>
                      <a:prstDash val="solid"/>
                      <a:round/>
                      <a:headEnd type="none" w="med" len="med"/>
                      <a:tailEnd type="none" w="med" len="med"/>
                    </a:lnT>
                  </a:tcPr>
                </a:tc>
                <a:extLst>
                  <a:ext uri="{0D108BD9-81ED-4DB2-BD59-A6C34878D82A}">
                    <a16:rowId xmlns:a16="http://schemas.microsoft.com/office/drawing/2014/main" val="1385719993"/>
                  </a:ext>
                </a:extLst>
              </a:tr>
              <a:tr h="252035">
                <a:tc vMerge="1">
                  <a:txBody>
                    <a:bodyPr/>
                    <a:lstStyle/>
                    <a:p>
                      <a:endParaRPr lang="ru-KZ" sz="1100" dirty="0"/>
                    </a:p>
                  </a:txBody>
                  <a:tcPr/>
                </a:tc>
                <a:tc>
                  <a:txBody>
                    <a:bodyPr/>
                    <a:lstStyle/>
                    <a:p>
                      <a:pPr marL="72000" marR="0" algn="l" rtl="0" eaLnBrk="1" fontAlgn="b" hangingPunct="1">
                        <a:lnSpc>
                          <a:spcPct val="100000"/>
                        </a:lnSpc>
                        <a:spcBef>
                          <a:spcPts val="0"/>
                        </a:spcBef>
                        <a:spcAft>
                          <a:spcPts val="0"/>
                        </a:spcAft>
                        <a:buNone/>
                      </a:pPr>
                      <a:r>
                        <a:rPr lang="ru-RU" sz="800" b="0" i="0" u="none" strike="noStrike" cap="none" dirty="0">
                          <a:solidFill>
                            <a:schemeClr val="dk1"/>
                          </a:solidFill>
                          <a:latin typeface="+mn-lt"/>
                          <a:ea typeface="+mn-ea"/>
                          <a:cs typeface="+mn-cs"/>
                          <a:sym typeface="Arial"/>
                        </a:rPr>
                        <a:t>2 Аула </a:t>
                      </a:r>
                      <a:r>
                        <a:rPr lang="ru-RU" sz="800" b="0" i="0" u="none" strike="noStrike" cap="none" dirty="0" err="1">
                          <a:solidFill>
                            <a:schemeClr val="dk1"/>
                          </a:solidFill>
                          <a:latin typeface="+mn-lt"/>
                          <a:ea typeface="+mn-ea"/>
                          <a:cs typeface="+mn-cs"/>
                          <a:sym typeface="Arial"/>
                        </a:rPr>
                        <a:t>сыпырушылар</a:t>
                      </a:r>
                      <a:r>
                        <a:rPr lang="ru-RU" sz="800" b="0" i="0" u="none" strike="noStrike" cap="none" dirty="0">
                          <a:solidFill>
                            <a:schemeClr val="dk1"/>
                          </a:solidFill>
                          <a:latin typeface="+mn-lt"/>
                          <a:ea typeface="+mn-ea"/>
                          <a:cs typeface="+mn-cs"/>
                          <a:sym typeface="Arial"/>
                        </a:rPr>
                        <a:t> </a:t>
                      </a:r>
                      <a:r>
                        <a:rPr lang="ru-RU" sz="800" b="0" i="0" u="none" strike="noStrike" cap="none" dirty="0" err="1">
                          <a:solidFill>
                            <a:schemeClr val="dk1"/>
                          </a:solidFill>
                          <a:latin typeface="+mn-lt"/>
                          <a:ea typeface="+mn-ea"/>
                          <a:cs typeface="+mn-cs"/>
                          <a:sym typeface="Arial"/>
                        </a:rPr>
                        <a:t>және</a:t>
                      </a:r>
                      <a:r>
                        <a:rPr lang="ru-RU" sz="800" b="0" i="0" u="none" strike="noStrike" cap="none" dirty="0">
                          <a:solidFill>
                            <a:schemeClr val="dk1"/>
                          </a:solidFill>
                          <a:latin typeface="+mn-lt"/>
                          <a:ea typeface="+mn-ea"/>
                          <a:cs typeface="+mn-cs"/>
                          <a:sym typeface="Arial"/>
                        </a:rPr>
                        <a:t> </a:t>
                      </a:r>
                      <a:r>
                        <a:rPr lang="ru-RU" sz="800" b="0" i="0" u="none" strike="noStrike" cap="none" dirty="0" err="1">
                          <a:solidFill>
                            <a:schemeClr val="dk1"/>
                          </a:solidFill>
                          <a:latin typeface="+mn-lt"/>
                          <a:ea typeface="+mn-ea"/>
                          <a:cs typeface="+mn-cs"/>
                          <a:sym typeface="Arial"/>
                        </a:rPr>
                        <a:t>ашық</a:t>
                      </a:r>
                      <a:r>
                        <a:rPr lang="ru-RU" sz="800" b="0" i="0" u="none" strike="noStrike" cap="none" dirty="0">
                          <a:solidFill>
                            <a:schemeClr val="dk1"/>
                          </a:solidFill>
                          <a:latin typeface="+mn-lt"/>
                          <a:ea typeface="+mn-ea"/>
                          <a:cs typeface="+mn-cs"/>
                          <a:sym typeface="Arial"/>
                        </a:rPr>
                        <a:t> </a:t>
                      </a:r>
                      <a:r>
                        <a:rPr lang="ru-RU" sz="800" b="0" i="0" u="none" strike="noStrike" cap="none" dirty="0" err="1">
                          <a:solidFill>
                            <a:schemeClr val="dk1"/>
                          </a:solidFill>
                          <a:latin typeface="+mn-lt"/>
                          <a:ea typeface="+mn-ea"/>
                          <a:cs typeface="+mn-cs"/>
                          <a:sym typeface="Arial"/>
                        </a:rPr>
                        <a:t>аумақтарды</a:t>
                      </a:r>
                      <a:r>
                        <a:rPr lang="ru-RU" sz="800" b="0" i="0" u="none" strike="noStrike" cap="none" dirty="0">
                          <a:solidFill>
                            <a:schemeClr val="dk1"/>
                          </a:solidFill>
                          <a:latin typeface="+mn-lt"/>
                          <a:ea typeface="+mn-ea"/>
                          <a:cs typeface="+mn-cs"/>
                          <a:sym typeface="Arial"/>
                        </a:rPr>
                        <a:t> </a:t>
                      </a:r>
                      <a:r>
                        <a:rPr lang="ru-RU" sz="800" b="0" i="0" u="none" strike="noStrike" cap="none" dirty="0" err="1">
                          <a:solidFill>
                            <a:schemeClr val="dk1"/>
                          </a:solidFill>
                          <a:latin typeface="+mn-lt"/>
                          <a:ea typeface="+mn-ea"/>
                          <a:cs typeface="+mn-cs"/>
                          <a:sym typeface="Arial"/>
                        </a:rPr>
                        <a:t>тазалаушылар</a:t>
                      </a:r>
                      <a:endParaRPr lang="ru-RU" sz="800" b="0" i="0" u="none" strike="noStrike" cap="none" dirty="0">
                        <a:solidFill>
                          <a:schemeClr val="dk1"/>
                        </a:solidFill>
                        <a:latin typeface="+mn-lt"/>
                        <a:ea typeface="+mn-ea"/>
                        <a:cs typeface="+mn-cs"/>
                        <a:sym typeface="Arial"/>
                      </a:endParaRPr>
                    </a:p>
                  </a:txBody>
                  <a:tcPr marL="9525" marR="9525" marT="9525" marB="0" anchor="ctr"/>
                </a:tc>
                <a:tc>
                  <a:txBody>
                    <a:bodyPr/>
                    <a:lstStyle/>
                    <a:p>
                      <a:pPr algn="ctr" fontAlgn="b"/>
                      <a:r>
                        <a:rPr lang="ru-RU" sz="900" b="0" i="1" u="none" strike="noStrike" cap="none" dirty="0">
                          <a:solidFill>
                            <a:schemeClr val="dk1"/>
                          </a:solidFill>
                          <a:latin typeface="+mn-lt"/>
                          <a:ea typeface="+mn-ea"/>
                          <a:cs typeface="+mn-cs"/>
                          <a:sym typeface="Arial"/>
                        </a:rPr>
                        <a:t>9116-0</a:t>
                      </a:r>
                    </a:p>
                  </a:txBody>
                  <a:tcPr marL="9525" marR="9525" marT="9525" marB="0" anchor="ctr"/>
                </a:tc>
                <a:tc>
                  <a:txBody>
                    <a:bodyPr/>
                    <a:lstStyle/>
                    <a:p>
                      <a:pPr algn="ctr" fontAlgn="ctr"/>
                      <a:r>
                        <a:rPr lang="ru-RU" sz="1050" b="1" i="0" u="none" strike="noStrike" cap="none" dirty="0">
                          <a:solidFill>
                            <a:schemeClr val="dk1"/>
                          </a:solidFill>
                          <a:latin typeface="+mn-lt"/>
                          <a:ea typeface="+mn-ea"/>
                          <a:cs typeface="+mn-cs"/>
                          <a:sym typeface="Arial"/>
                        </a:rPr>
                        <a:t>1 596</a:t>
                      </a:r>
                    </a:p>
                  </a:txBody>
                  <a:tcPr marL="9525" marR="9525" marT="9525" marB="0" anchor="ctr"/>
                </a:tc>
                <a:tc>
                  <a:txBody>
                    <a:bodyPr/>
                    <a:lstStyle/>
                    <a:p>
                      <a:pPr algn="ctr" fontAlgn="ctr"/>
                      <a:r>
                        <a:rPr lang="ru-RU" sz="900" b="0" i="0" u="none" strike="noStrike" cap="none">
                          <a:solidFill>
                            <a:schemeClr val="dk1"/>
                          </a:solidFill>
                          <a:latin typeface="+mn-lt"/>
                          <a:ea typeface="+mn-ea"/>
                          <a:cs typeface="+mn-cs"/>
                          <a:sym typeface="Arial"/>
                        </a:rPr>
                        <a:t>34</a:t>
                      </a:r>
                    </a:p>
                  </a:txBody>
                  <a:tcPr marL="9525" marR="9525" marT="9525" marB="0" anchor="ctr"/>
                </a:tc>
                <a:tc>
                  <a:txBody>
                    <a:bodyPr/>
                    <a:lstStyle/>
                    <a:p>
                      <a:pPr algn="ctr" fontAlgn="ctr"/>
                      <a:r>
                        <a:rPr lang="ru-RU" sz="900" b="0" i="0" u="none" strike="noStrike" cap="none">
                          <a:solidFill>
                            <a:schemeClr val="dk1"/>
                          </a:solidFill>
                          <a:latin typeface="+mn-lt"/>
                          <a:ea typeface="+mn-ea"/>
                          <a:cs typeface="+mn-cs"/>
                          <a:sym typeface="Arial"/>
                        </a:rPr>
                        <a:t>962</a:t>
                      </a:r>
                    </a:p>
                  </a:txBody>
                  <a:tcPr marL="9525" marR="9525" marT="9525" marB="0" anchor="ctr"/>
                </a:tc>
                <a:tc>
                  <a:txBody>
                    <a:bodyPr/>
                    <a:lstStyle/>
                    <a:p>
                      <a:pPr algn="ctr" fontAlgn="ctr"/>
                      <a:r>
                        <a:rPr lang="ru-RU" sz="900" b="0" i="0" u="none" strike="noStrike" cap="none">
                          <a:solidFill>
                            <a:schemeClr val="dk1"/>
                          </a:solidFill>
                          <a:latin typeface="+mn-lt"/>
                          <a:ea typeface="+mn-ea"/>
                          <a:cs typeface="+mn-cs"/>
                          <a:sym typeface="Arial"/>
                        </a:rPr>
                        <a:t>522</a:t>
                      </a:r>
                    </a:p>
                  </a:txBody>
                  <a:tcPr marL="9525" marR="9525" marT="9525" marB="0" anchor="ctr"/>
                </a:tc>
                <a:tc>
                  <a:txBody>
                    <a:bodyPr/>
                    <a:lstStyle/>
                    <a:p>
                      <a:pPr algn="ctr" fontAlgn="ctr"/>
                      <a:r>
                        <a:rPr lang="ru-RU" sz="900" b="0" i="0" u="none" strike="noStrike" cap="none">
                          <a:solidFill>
                            <a:schemeClr val="dk1"/>
                          </a:solidFill>
                          <a:latin typeface="+mn-lt"/>
                          <a:ea typeface="+mn-ea"/>
                          <a:cs typeface="+mn-cs"/>
                          <a:sym typeface="Arial"/>
                        </a:rPr>
                        <a:t>78</a:t>
                      </a:r>
                    </a:p>
                  </a:txBody>
                  <a:tcPr marL="9525" marR="9525" marT="9525" marB="0" anchor="ctr"/>
                </a:tc>
                <a:tc>
                  <a:txBody>
                    <a:bodyPr/>
                    <a:lstStyle/>
                    <a:p>
                      <a:pPr algn="ctr" fontAlgn="ctr"/>
                      <a:r>
                        <a:rPr lang="ru-RU" sz="1050" b="1" i="0" u="none" strike="noStrike" cap="none" dirty="0">
                          <a:solidFill>
                            <a:schemeClr val="dk1"/>
                          </a:solidFill>
                          <a:latin typeface="+mn-lt"/>
                          <a:ea typeface="+mn-ea"/>
                          <a:cs typeface="+mn-cs"/>
                          <a:sym typeface="Arial"/>
                        </a:rPr>
                        <a:t>10,0%</a:t>
                      </a:r>
                    </a:p>
                  </a:txBody>
                  <a:tcPr marL="9525" marR="9525" marT="9525" marB="0" anchor="ctr"/>
                </a:tc>
                <a:extLst>
                  <a:ext uri="{0D108BD9-81ED-4DB2-BD59-A6C34878D82A}">
                    <a16:rowId xmlns:a16="http://schemas.microsoft.com/office/drawing/2014/main" val="4184679391"/>
                  </a:ext>
                </a:extLst>
              </a:tr>
              <a:tr h="252035">
                <a:tc vMerge="1">
                  <a:txBody>
                    <a:bodyPr/>
                    <a:lstStyle/>
                    <a:p>
                      <a:endParaRPr lang="ru-KZ" sz="1100" dirty="0"/>
                    </a:p>
                  </a:txBody>
                  <a:tcPr/>
                </a:tc>
                <a:tc>
                  <a:txBody>
                    <a:bodyPr/>
                    <a:lstStyle/>
                    <a:p>
                      <a:pPr marL="72000" marR="0" algn="l" rtl="0" eaLnBrk="1" fontAlgn="b" hangingPunct="1">
                        <a:lnSpc>
                          <a:spcPct val="100000"/>
                        </a:lnSpc>
                        <a:spcBef>
                          <a:spcPts val="0"/>
                        </a:spcBef>
                        <a:spcAft>
                          <a:spcPts val="0"/>
                        </a:spcAft>
                        <a:buNone/>
                      </a:pPr>
                      <a:r>
                        <a:rPr lang="ru-RU" sz="800" b="0" i="0" u="none" strike="noStrike" cap="none" dirty="0">
                          <a:solidFill>
                            <a:schemeClr val="dk1"/>
                          </a:solidFill>
                          <a:latin typeface="+mn-lt"/>
                          <a:ea typeface="+mn-ea"/>
                          <a:cs typeface="+mn-cs"/>
                          <a:sym typeface="Arial"/>
                        </a:rPr>
                        <a:t>3 </a:t>
                      </a:r>
                      <a:r>
                        <a:rPr lang="ru-RU" sz="800" b="0" i="0" u="none" strike="noStrike" cap="none" dirty="0" err="1">
                          <a:solidFill>
                            <a:schemeClr val="dk1"/>
                          </a:solidFill>
                          <a:latin typeface="+mn-lt"/>
                          <a:ea typeface="+mn-ea"/>
                          <a:cs typeface="+mn-cs"/>
                          <a:sym typeface="Arial"/>
                        </a:rPr>
                        <a:t>Қоқысты</a:t>
                      </a:r>
                      <a:r>
                        <a:rPr lang="ru-RU" sz="800" b="0" i="0" u="none" strike="noStrike" cap="none" dirty="0">
                          <a:solidFill>
                            <a:schemeClr val="dk1"/>
                          </a:solidFill>
                          <a:latin typeface="+mn-lt"/>
                          <a:ea typeface="+mn-ea"/>
                          <a:cs typeface="+mn-cs"/>
                          <a:sym typeface="Arial"/>
                        </a:rPr>
                        <a:t> </a:t>
                      </a:r>
                      <a:r>
                        <a:rPr lang="ru-RU" sz="800" b="0" i="0" u="none" strike="noStrike" cap="none" dirty="0" err="1">
                          <a:solidFill>
                            <a:schemeClr val="dk1"/>
                          </a:solidFill>
                          <a:latin typeface="+mn-lt"/>
                          <a:ea typeface="+mn-ea"/>
                          <a:cs typeface="+mn-cs"/>
                          <a:sym typeface="Arial"/>
                        </a:rPr>
                        <a:t>жинақтаушылар</a:t>
                      </a:r>
                      <a:r>
                        <a:rPr lang="ru-RU" sz="800" b="0" i="0" u="none" strike="noStrike" cap="none" dirty="0">
                          <a:solidFill>
                            <a:schemeClr val="dk1"/>
                          </a:solidFill>
                          <a:latin typeface="+mn-lt"/>
                          <a:ea typeface="+mn-ea"/>
                          <a:cs typeface="+mn-cs"/>
                          <a:sym typeface="Arial"/>
                        </a:rPr>
                        <a:t> </a:t>
                      </a:r>
                      <a:r>
                        <a:rPr lang="ru-RU" sz="800" b="0" i="0" u="none" strike="noStrike" cap="none" dirty="0" err="1">
                          <a:solidFill>
                            <a:schemeClr val="dk1"/>
                          </a:solidFill>
                          <a:latin typeface="+mn-lt"/>
                          <a:ea typeface="+mn-ea"/>
                          <a:cs typeface="+mn-cs"/>
                          <a:sym typeface="Arial"/>
                        </a:rPr>
                        <a:t>және</a:t>
                      </a:r>
                      <a:r>
                        <a:rPr lang="ru-RU" sz="800" b="0" i="0" u="none" strike="noStrike" cap="none" dirty="0">
                          <a:solidFill>
                            <a:schemeClr val="dk1"/>
                          </a:solidFill>
                          <a:latin typeface="+mn-lt"/>
                          <a:ea typeface="+mn-ea"/>
                          <a:cs typeface="+mn-cs"/>
                          <a:sym typeface="Arial"/>
                        </a:rPr>
                        <a:t> </a:t>
                      </a:r>
                      <a:r>
                        <a:rPr lang="ru-RU" sz="800" b="0" i="0" u="none" strike="noStrike" cap="none" dirty="0" err="1">
                          <a:solidFill>
                            <a:schemeClr val="dk1"/>
                          </a:solidFill>
                          <a:latin typeface="+mn-lt"/>
                          <a:ea typeface="+mn-ea"/>
                          <a:cs typeface="+mn-cs"/>
                          <a:sym typeface="Arial"/>
                        </a:rPr>
                        <a:t>қайта</a:t>
                      </a:r>
                      <a:r>
                        <a:rPr lang="ru-RU" sz="800" b="0" i="0" u="none" strike="noStrike" cap="none" dirty="0">
                          <a:solidFill>
                            <a:schemeClr val="dk1"/>
                          </a:solidFill>
                          <a:latin typeface="+mn-lt"/>
                          <a:ea typeface="+mn-ea"/>
                          <a:cs typeface="+mn-cs"/>
                          <a:sym typeface="Arial"/>
                        </a:rPr>
                        <a:t> </a:t>
                      </a:r>
                      <a:r>
                        <a:rPr lang="ru-RU" sz="800" b="0" i="0" u="none" strike="noStrike" cap="none" dirty="0" err="1">
                          <a:solidFill>
                            <a:schemeClr val="dk1"/>
                          </a:solidFill>
                          <a:latin typeface="+mn-lt"/>
                          <a:ea typeface="+mn-ea"/>
                          <a:cs typeface="+mn-cs"/>
                          <a:sym typeface="Arial"/>
                        </a:rPr>
                        <a:t>өңдеушілер</a:t>
                      </a:r>
                      <a:r>
                        <a:rPr lang="ru-RU" sz="800" b="0" i="0" u="none" strike="noStrike" cap="none" dirty="0">
                          <a:solidFill>
                            <a:schemeClr val="dk1"/>
                          </a:solidFill>
                          <a:latin typeface="+mn-lt"/>
                          <a:ea typeface="+mn-ea"/>
                          <a:cs typeface="+mn-cs"/>
                          <a:sym typeface="Arial"/>
                        </a:rPr>
                        <a:t> (</a:t>
                      </a:r>
                      <a:r>
                        <a:rPr lang="ru-RU" sz="800" b="0" i="0" u="none" strike="noStrike" cap="none" dirty="0" err="1">
                          <a:solidFill>
                            <a:schemeClr val="dk1"/>
                          </a:solidFill>
                          <a:latin typeface="+mn-lt"/>
                          <a:ea typeface="+mn-ea"/>
                          <a:cs typeface="+mn-cs"/>
                          <a:sym typeface="Arial"/>
                        </a:rPr>
                        <a:t>жалпы</a:t>
                      </a:r>
                      <a:r>
                        <a:rPr lang="ru-RU" sz="800" b="0" i="0" u="none" strike="noStrike" cap="none" dirty="0">
                          <a:solidFill>
                            <a:schemeClr val="dk1"/>
                          </a:solidFill>
                          <a:latin typeface="+mn-lt"/>
                          <a:ea typeface="+mn-ea"/>
                          <a:cs typeface="+mn-cs"/>
                          <a:sym typeface="Arial"/>
                        </a:rPr>
                        <a:t> </a:t>
                      </a:r>
                      <a:r>
                        <a:rPr lang="ru-RU" sz="800" b="0" i="0" u="none" strike="noStrike" cap="none" dirty="0" err="1">
                          <a:solidFill>
                            <a:schemeClr val="dk1"/>
                          </a:solidFill>
                          <a:latin typeface="+mn-lt"/>
                          <a:ea typeface="+mn-ea"/>
                          <a:cs typeface="+mn-cs"/>
                          <a:sym typeface="Arial"/>
                        </a:rPr>
                        <a:t>бейін</a:t>
                      </a:r>
                      <a:r>
                        <a:rPr lang="ru-RU" sz="800" b="0" i="0" u="none" strike="noStrike" cap="none" dirty="0">
                          <a:solidFill>
                            <a:schemeClr val="dk1"/>
                          </a:solidFill>
                          <a:latin typeface="+mn-lt"/>
                          <a:ea typeface="+mn-ea"/>
                          <a:cs typeface="+mn-cs"/>
                          <a:sym typeface="Arial"/>
                        </a:rPr>
                        <a:t>)</a:t>
                      </a:r>
                    </a:p>
                  </a:txBody>
                  <a:tcPr marL="9525" marR="9525" marT="9525" marB="0" anchor="ctr"/>
                </a:tc>
                <a:tc>
                  <a:txBody>
                    <a:bodyPr/>
                    <a:lstStyle/>
                    <a:p>
                      <a:pPr algn="ctr" fontAlgn="b"/>
                      <a:r>
                        <a:rPr lang="ru-RU" sz="900" b="0" i="1" u="none" strike="noStrike" cap="none" dirty="0">
                          <a:solidFill>
                            <a:schemeClr val="dk1"/>
                          </a:solidFill>
                          <a:latin typeface="+mn-lt"/>
                          <a:ea typeface="+mn-ea"/>
                          <a:cs typeface="+mn-cs"/>
                          <a:sym typeface="Arial"/>
                        </a:rPr>
                        <a:t>9610-1</a:t>
                      </a:r>
                    </a:p>
                  </a:txBody>
                  <a:tcPr marL="9525" marR="9525" marT="9525" marB="0" anchor="ctr"/>
                </a:tc>
                <a:tc>
                  <a:txBody>
                    <a:bodyPr/>
                    <a:lstStyle/>
                    <a:p>
                      <a:pPr algn="ctr" fontAlgn="ctr"/>
                      <a:r>
                        <a:rPr lang="ru-RU" sz="1050" b="1" i="0" u="none" strike="noStrike" cap="none" dirty="0">
                          <a:solidFill>
                            <a:schemeClr val="dk1"/>
                          </a:solidFill>
                          <a:latin typeface="+mn-lt"/>
                          <a:ea typeface="+mn-ea"/>
                          <a:cs typeface="+mn-cs"/>
                          <a:sym typeface="Arial"/>
                        </a:rPr>
                        <a:t>990</a:t>
                      </a:r>
                    </a:p>
                  </a:txBody>
                  <a:tcPr marL="9525" marR="9525" marT="9525" marB="0" anchor="ctr"/>
                </a:tc>
                <a:tc>
                  <a:txBody>
                    <a:bodyPr/>
                    <a:lstStyle/>
                    <a:p>
                      <a:pPr algn="ctr" fontAlgn="ctr"/>
                      <a:r>
                        <a:rPr lang="ru-RU" sz="900" b="0" i="0" u="none" strike="noStrike" cap="none" dirty="0">
                          <a:solidFill>
                            <a:schemeClr val="dk1"/>
                          </a:solidFill>
                          <a:latin typeface="+mn-lt"/>
                          <a:ea typeface="+mn-ea"/>
                          <a:cs typeface="+mn-cs"/>
                          <a:sym typeface="Arial"/>
                        </a:rPr>
                        <a:t>-</a:t>
                      </a:r>
                    </a:p>
                  </a:txBody>
                  <a:tcPr marL="9525" marR="9525" marT="9525" marB="0" anchor="ctr"/>
                </a:tc>
                <a:tc>
                  <a:txBody>
                    <a:bodyPr/>
                    <a:lstStyle/>
                    <a:p>
                      <a:pPr algn="ctr" fontAlgn="ctr"/>
                      <a:r>
                        <a:rPr lang="ru-RU" sz="900" b="0" i="0" u="none" strike="noStrike" cap="none" dirty="0">
                          <a:solidFill>
                            <a:schemeClr val="dk1"/>
                          </a:solidFill>
                          <a:latin typeface="+mn-lt"/>
                          <a:ea typeface="+mn-ea"/>
                          <a:cs typeface="+mn-cs"/>
                          <a:sym typeface="Arial"/>
                        </a:rPr>
                        <a:t>693</a:t>
                      </a:r>
                    </a:p>
                  </a:txBody>
                  <a:tcPr marL="9525" marR="9525" marT="9525" marB="0" anchor="ctr"/>
                </a:tc>
                <a:tc>
                  <a:txBody>
                    <a:bodyPr/>
                    <a:lstStyle/>
                    <a:p>
                      <a:pPr algn="ctr" fontAlgn="ctr"/>
                      <a:r>
                        <a:rPr lang="ru-RU" sz="900" b="0" i="0" u="none" strike="noStrike" cap="none">
                          <a:solidFill>
                            <a:schemeClr val="dk1"/>
                          </a:solidFill>
                          <a:latin typeface="+mn-lt"/>
                          <a:ea typeface="+mn-ea"/>
                          <a:cs typeface="+mn-cs"/>
                          <a:sym typeface="Arial"/>
                        </a:rPr>
                        <a:t>297</a:t>
                      </a:r>
                    </a:p>
                  </a:txBody>
                  <a:tcPr marL="9525" marR="9525" marT="9525" marB="0" anchor="ctr"/>
                </a:tc>
                <a:tc>
                  <a:txBody>
                    <a:bodyPr/>
                    <a:lstStyle/>
                    <a:p>
                      <a:pPr algn="ctr" fontAlgn="ctr"/>
                      <a:r>
                        <a:rPr lang="ru-RU" sz="900" b="0" i="0" u="none" strike="noStrike" cap="none" dirty="0">
                          <a:solidFill>
                            <a:schemeClr val="dk1"/>
                          </a:solidFill>
                          <a:latin typeface="+mn-lt"/>
                          <a:ea typeface="+mn-ea"/>
                          <a:cs typeface="+mn-cs"/>
                          <a:sym typeface="Arial"/>
                        </a:rPr>
                        <a:t>-</a:t>
                      </a:r>
                    </a:p>
                  </a:txBody>
                  <a:tcPr marL="9525" marR="9525" marT="9525" marB="0" anchor="ctr"/>
                </a:tc>
                <a:tc>
                  <a:txBody>
                    <a:bodyPr/>
                    <a:lstStyle/>
                    <a:p>
                      <a:pPr algn="ctr" fontAlgn="ctr"/>
                      <a:r>
                        <a:rPr lang="ru-RU" sz="1050" b="1" i="0" u="none" strike="noStrike" cap="none">
                          <a:solidFill>
                            <a:schemeClr val="dk1"/>
                          </a:solidFill>
                          <a:latin typeface="+mn-lt"/>
                          <a:ea typeface="+mn-ea"/>
                          <a:cs typeface="+mn-cs"/>
                          <a:sym typeface="Arial"/>
                        </a:rPr>
                        <a:t>6,2%</a:t>
                      </a:r>
                    </a:p>
                  </a:txBody>
                  <a:tcPr marL="9525" marR="9525" marT="9525" marB="0" anchor="ctr"/>
                </a:tc>
                <a:extLst>
                  <a:ext uri="{0D108BD9-81ED-4DB2-BD59-A6C34878D82A}">
                    <a16:rowId xmlns:a16="http://schemas.microsoft.com/office/drawing/2014/main" val="1073052614"/>
                  </a:ext>
                </a:extLst>
              </a:tr>
              <a:tr h="252035">
                <a:tc vMerge="1">
                  <a:txBody>
                    <a:bodyPr/>
                    <a:lstStyle/>
                    <a:p>
                      <a:endParaRPr lang="ru-KZ" sz="1100" dirty="0"/>
                    </a:p>
                  </a:txBody>
                  <a:tcPr/>
                </a:tc>
                <a:tc>
                  <a:txBody>
                    <a:bodyPr/>
                    <a:lstStyle/>
                    <a:p>
                      <a:pPr marL="72000" marR="0" algn="l" rtl="0" eaLnBrk="1" fontAlgn="b" hangingPunct="1">
                        <a:lnSpc>
                          <a:spcPct val="100000"/>
                        </a:lnSpc>
                        <a:spcBef>
                          <a:spcPts val="0"/>
                        </a:spcBef>
                        <a:spcAft>
                          <a:spcPts val="0"/>
                        </a:spcAft>
                        <a:buNone/>
                      </a:pPr>
                      <a:r>
                        <a:rPr lang="ru-RU" sz="800" b="0" i="0" u="none" strike="noStrike" cap="none" dirty="0">
                          <a:solidFill>
                            <a:schemeClr val="dk1"/>
                          </a:solidFill>
                          <a:latin typeface="+mn-lt"/>
                          <a:ea typeface="+mn-ea"/>
                          <a:cs typeface="+mn-cs"/>
                          <a:sym typeface="Arial"/>
                        </a:rPr>
                        <a:t>4 </a:t>
                      </a:r>
                      <a:r>
                        <a:rPr lang="ru-RU" sz="800" b="0" i="0" u="none" strike="noStrike" cap="none" dirty="0" err="1">
                          <a:solidFill>
                            <a:schemeClr val="dk1"/>
                          </a:solidFill>
                          <a:latin typeface="+mn-lt"/>
                          <a:ea typeface="+mn-ea"/>
                          <a:cs typeface="+mn-cs"/>
                          <a:sym typeface="Arial"/>
                        </a:rPr>
                        <a:t>Отельдердегіден</a:t>
                      </a:r>
                      <a:r>
                        <a:rPr lang="ru-RU" sz="800" b="0" i="0" u="none" strike="noStrike" cap="none" dirty="0">
                          <a:solidFill>
                            <a:schemeClr val="dk1"/>
                          </a:solidFill>
                          <a:latin typeface="+mn-lt"/>
                          <a:ea typeface="+mn-ea"/>
                          <a:cs typeface="+mn-cs"/>
                          <a:sym typeface="Arial"/>
                        </a:rPr>
                        <a:t> </a:t>
                      </a:r>
                      <a:r>
                        <a:rPr lang="ru-RU" sz="800" b="0" i="0" u="none" strike="noStrike" cap="none" dirty="0" err="1">
                          <a:solidFill>
                            <a:schemeClr val="dk1"/>
                          </a:solidFill>
                          <a:latin typeface="+mn-lt"/>
                          <a:ea typeface="+mn-ea"/>
                          <a:cs typeface="+mn-cs"/>
                          <a:sym typeface="Arial"/>
                        </a:rPr>
                        <a:t>басқа</a:t>
                      </a:r>
                      <a:r>
                        <a:rPr lang="ru-RU" sz="800" b="0" i="0" u="none" strike="noStrike" cap="none" dirty="0">
                          <a:solidFill>
                            <a:schemeClr val="dk1"/>
                          </a:solidFill>
                          <a:latin typeface="+mn-lt"/>
                          <a:ea typeface="+mn-ea"/>
                          <a:cs typeface="+mn-cs"/>
                          <a:sym typeface="Arial"/>
                        </a:rPr>
                        <a:t>, </a:t>
                      </a:r>
                      <a:r>
                        <a:rPr lang="ru-RU" sz="800" b="0" i="0" u="none" strike="noStrike" cap="none" dirty="0" err="1">
                          <a:solidFill>
                            <a:schemeClr val="dk1"/>
                          </a:solidFill>
                          <a:latin typeface="+mn-lt"/>
                          <a:ea typeface="+mn-ea"/>
                          <a:cs typeface="+mn-cs"/>
                          <a:sym typeface="Arial"/>
                        </a:rPr>
                        <a:t>тасушылар</a:t>
                      </a:r>
                      <a:endParaRPr lang="ru-RU" sz="800" b="0" i="0" u="none" strike="noStrike" cap="none" dirty="0">
                        <a:solidFill>
                          <a:schemeClr val="dk1"/>
                        </a:solidFill>
                        <a:latin typeface="+mn-lt"/>
                        <a:ea typeface="+mn-ea"/>
                        <a:cs typeface="+mn-cs"/>
                        <a:sym typeface="Arial"/>
                      </a:endParaRPr>
                    </a:p>
                  </a:txBody>
                  <a:tcPr marL="9525" marR="9525" marT="9525" marB="0" anchor="ctr"/>
                </a:tc>
                <a:tc>
                  <a:txBody>
                    <a:bodyPr/>
                    <a:lstStyle/>
                    <a:p>
                      <a:pPr algn="ctr" fontAlgn="b"/>
                      <a:r>
                        <a:rPr lang="ru-RU" sz="900" b="0" i="1" u="none" strike="noStrike" cap="none" dirty="0">
                          <a:solidFill>
                            <a:schemeClr val="dk1"/>
                          </a:solidFill>
                          <a:latin typeface="+mn-lt"/>
                          <a:ea typeface="+mn-ea"/>
                          <a:cs typeface="+mn-cs"/>
                          <a:sym typeface="Arial"/>
                        </a:rPr>
                        <a:t>9621-3</a:t>
                      </a:r>
                    </a:p>
                  </a:txBody>
                  <a:tcPr marL="9525" marR="9525" marT="9525" marB="0" anchor="ctr"/>
                </a:tc>
                <a:tc>
                  <a:txBody>
                    <a:bodyPr/>
                    <a:lstStyle/>
                    <a:p>
                      <a:pPr algn="ctr" fontAlgn="ctr"/>
                      <a:r>
                        <a:rPr lang="ru-RU" sz="1050" b="1" i="0" u="none" strike="noStrike" cap="none">
                          <a:solidFill>
                            <a:schemeClr val="dk1"/>
                          </a:solidFill>
                          <a:latin typeface="+mn-lt"/>
                          <a:ea typeface="+mn-ea"/>
                          <a:cs typeface="+mn-cs"/>
                          <a:sym typeface="Arial"/>
                        </a:rPr>
                        <a:t>618</a:t>
                      </a:r>
                    </a:p>
                  </a:txBody>
                  <a:tcPr marL="9525" marR="9525" marT="9525" marB="0" anchor="ctr"/>
                </a:tc>
                <a:tc>
                  <a:txBody>
                    <a:bodyPr/>
                    <a:lstStyle/>
                    <a:p>
                      <a:pPr algn="ctr" fontAlgn="ctr"/>
                      <a:r>
                        <a:rPr lang="ru-RU" sz="900" b="0" i="0" u="none" strike="noStrike" cap="none" dirty="0">
                          <a:solidFill>
                            <a:schemeClr val="dk1"/>
                          </a:solidFill>
                          <a:latin typeface="+mn-lt"/>
                          <a:ea typeface="+mn-ea"/>
                          <a:cs typeface="+mn-cs"/>
                          <a:sym typeface="Arial"/>
                        </a:rPr>
                        <a:t>292</a:t>
                      </a:r>
                    </a:p>
                  </a:txBody>
                  <a:tcPr marL="9525" marR="9525" marT="9525" marB="0" anchor="ctr"/>
                </a:tc>
                <a:tc>
                  <a:txBody>
                    <a:bodyPr/>
                    <a:lstStyle/>
                    <a:p>
                      <a:pPr algn="ctr" fontAlgn="ctr"/>
                      <a:r>
                        <a:rPr lang="ru-RU" sz="900" b="0" i="0" u="none" strike="noStrike" cap="none">
                          <a:solidFill>
                            <a:schemeClr val="dk1"/>
                          </a:solidFill>
                          <a:latin typeface="+mn-lt"/>
                          <a:ea typeface="+mn-ea"/>
                          <a:cs typeface="+mn-cs"/>
                          <a:sym typeface="Arial"/>
                        </a:rPr>
                        <a:t>224</a:t>
                      </a:r>
                    </a:p>
                  </a:txBody>
                  <a:tcPr marL="9525" marR="9525" marT="9525" marB="0" anchor="ctr"/>
                </a:tc>
                <a:tc>
                  <a:txBody>
                    <a:bodyPr/>
                    <a:lstStyle/>
                    <a:p>
                      <a:pPr algn="ctr" fontAlgn="ctr"/>
                      <a:r>
                        <a:rPr lang="ru-RU" sz="900" b="0" i="0" u="none" strike="noStrike" cap="none">
                          <a:solidFill>
                            <a:schemeClr val="dk1"/>
                          </a:solidFill>
                          <a:latin typeface="+mn-lt"/>
                          <a:ea typeface="+mn-ea"/>
                          <a:cs typeface="+mn-cs"/>
                          <a:sym typeface="Arial"/>
                        </a:rPr>
                        <a:t>49</a:t>
                      </a:r>
                    </a:p>
                  </a:txBody>
                  <a:tcPr marL="9525" marR="9525" marT="9525" marB="0" anchor="ctr"/>
                </a:tc>
                <a:tc>
                  <a:txBody>
                    <a:bodyPr/>
                    <a:lstStyle/>
                    <a:p>
                      <a:pPr algn="ctr" fontAlgn="ctr"/>
                      <a:r>
                        <a:rPr lang="ru-RU" sz="900" b="0" i="0" u="none" strike="noStrike" cap="none">
                          <a:solidFill>
                            <a:schemeClr val="dk1"/>
                          </a:solidFill>
                          <a:latin typeface="+mn-lt"/>
                          <a:ea typeface="+mn-ea"/>
                          <a:cs typeface="+mn-cs"/>
                          <a:sym typeface="Arial"/>
                        </a:rPr>
                        <a:t>53</a:t>
                      </a:r>
                    </a:p>
                  </a:txBody>
                  <a:tcPr marL="9525" marR="9525" marT="9525" marB="0" anchor="ctr"/>
                </a:tc>
                <a:tc>
                  <a:txBody>
                    <a:bodyPr/>
                    <a:lstStyle/>
                    <a:p>
                      <a:pPr algn="ctr" fontAlgn="ctr"/>
                      <a:r>
                        <a:rPr lang="ru-RU" sz="1050" b="1" i="0" u="none" strike="noStrike" cap="none">
                          <a:solidFill>
                            <a:schemeClr val="dk1"/>
                          </a:solidFill>
                          <a:latin typeface="+mn-lt"/>
                          <a:ea typeface="+mn-ea"/>
                          <a:cs typeface="+mn-cs"/>
                          <a:sym typeface="Arial"/>
                        </a:rPr>
                        <a:t>3,9%</a:t>
                      </a:r>
                    </a:p>
                  </a:txBody>
                  <a:tcPr marL="9525" marR="9525" marT="9525" marB="0" anchor="ctr"/>
                </a:tc>
                <a:extLst>
                  <a:ext uri="{0D108BD9-81ED-4DB2-BD59-A6C34878D82A}">
                    <a16:rowId xmlns:a16="http://schemas.microsoft.com/office/drawing/2014/main" val="2643833706"/>
                  </a:ext>
                </a:extLst>
              </a:tr>
              <a:tr h="252035">
                <a:tc vMerge="1">
                  <a:txBody>
                    <a:bodyPr/>
                    <a:lstStyle/>
                    <a:p>
                      <a:endParaRPr lang="ru-KZ" sz="1100" dirty="0"/>
                    </a:p>
                  </a:txBody>
                  <a:tcPr/>
                </a:tc>
                <a:tc>
                  <a:txBody>
                    <a:bodyPr/>
                    <a:lstStyle/>
                    <a:p>
                      <a:pPr marL="72000" marR="0" algn="l" rtl="0" eaLnBrk="1" fontAlgn="b" hangingPunct="1">
                        <a:lnSpc>
                          <a:spcPct val="100000"/>
                        </a:lnSpc>
                        <a:spcBef>
                          <a:spcPts val="0"/>
                        </a:spcBef>
                        <a:spcAft>
                          <a:spcPts val="0"/>
                        </a:spcAft>
                        <a:buNone/>
                      </a:pPr>
                      <a:r>
                        <a:rPr lang="ru-RU" sz="800" b="0" i="0" u="none" strike="noStrike" cap="none" dirty="0">
                          <a:solidFill>
                            <a:schemeClr val="dk1"/>
                          </a:solidFill>
                          <a:latin typeface="+mn-lt"/>
                          <a:ea typeface="+mn-ea"/>
                          <a:cs typeface="+mn-cs"/>
                          <a:sym typeface="Arial"/>
                        </a:rPr>
                        <a:t>5 </a:t>
                      </a:r>
                      <a:r>
                        <a:rPr lang="ru-RU" sz="800" b="0" i="0" u="none" strike="noStrike" cap="none" dirty="0" err="1">
                          <a:solidFill>
                            <a:schemeClr val="dk1"/>
                          </a:solidFill>
                          <a:latin typeface="+mn-lt"/>
                          <a:ea typeface="+mn-ea"/>
                          <a:cs typeface="+mn-cs"/>
                          <a:sym typeface="Arial"/>
                        </a:rPr>
                        <a:t>Басқа</a:t>
                      </a:r>
                      <a:r>
                        <a:rPr lang="ru-RU" sz="800" b="0" i="0" u="none" strike="noStrike" cap="none" dirty="0">
                          <a:solidFill>
                            <a:schemeClr val="dk1"/>
                          </a:solidFill>
                          <a:latin typeface="+mn-lt"/>
                          <a:ea typeface="+mn-ea"/>
                          <a:cs typeface="+mn-cs"/>
                          <a:sym typeface="Arial"/>
                        </a:rPr>
                        <a:t> да </a:t>
                      </a:r>
                      <a:r>
                        <a:rPr lang="ru-RU" sz="800" b="0" i="0" u="none" strike="noStrike" cap="none" dirty="0" err="1">
                          <a:solidFill>
                            <a:schemeClr val="dk1"/>
                          </a:solidFill>
                          <a:latin typeface="+mn-lt"/>
                          <a:ea typeface="+mn-ea"/>
                          <a:cs typeface="+mn-cs"/>
                          <a:sym typeface="Arial"/>
                        </a:rPr>
                        <a:t>күзетшілер</a:t>
                      </a:r>
                      <a:r>
                        <a:rPr lang="ru-RU" sz="800" b="0" i="0" u="none" strike="noStrike" cap="none" dirty="0">
                          <a:solidFill>
                            <a:schemeClr val="dk1"/>
                          </a:solidFill>
                          <a:latin typeface="+mn-lt"/>
                          <a:ea typeface="+mn-ea"/>
                          <a:cs typeface="+mn-cs"/>
                          <a:sym typeface="Arial"/>
                        </a:rPr>
                        <a:t>, </a:t>
                      </a:r>
                      <a:r>
                        <a:rPr lang="ru-RU" sz="800" b="0" i="0" u="none" strike="noStrike" cap="none" dirty="0" err="1">
                          <a:solidFill>
                            <a:schemeClr val="dk1"/>
                          </a:solidFill>
                          <a:latin typeface="+mn-lt"/>
                          <a:ea typeface="+mn-ea"/>
                          <a:cs typeface="+mn-cs"/>
                          <a:sym typeface="Arial"/>
                        </a:rPr>
                        <a:t>инкассаторлар</a:t>
                      </a:r>
                      <a:r>
                        <a:rPr lang="ru-RU" sz="800" b="0" i="0" u="none" strike="noStrike" cap="none" dirty="0">
                          <a:solidFill>
                            <a:schemeClr val="dk1"/>
                          </a:solidFill>
                          <a:latin typeface="+mn-lt"/>
                          <a:ea typeface="+mn-ea"/>
                          <a:cs typeface="+mn-cs"/>
                          <a:sym typeface="Arial"/>
                        </a:rPr>
                        <a:t> </a:t>
                      </a:r>
                      <a:r>
                        <a:rPr lang="ru-RU" sz="800" b="0" i="0" u="none" strike="noStrike" cap="none" dirty="0" err="1">
                          <a:solidFill>
                            <a:schemeClr val="dk1"/>
                          </a:solidFill>
                          <a:latin typeface="+mn-lt"/>
                          <a:ea typeface="+mn-ea"/>
                          <a:cs typeface="+mn-cs"/>
                          <a:sym typeface="Arial"/>
                        </a:rPr>
                        <a:t>және</a:t>
                      </a:r>
                      <a:r>
                        <a:rPr lang="ru-RU" sz="800" b="0" i="0" u="none" strike="noStrike" cap="none" dirty="0">
                          <a:solidFill>
                            <a:schemeClr val="dk1"/>
                          </a:solidFill>
                          <a:latin typeface="+mn-lt"/>
                          <a:ea typeface="+mn-ea"/>
                          <a:cs typeface="+mn-cs"/>
                          <a:sym typeface="Arial"/>
                        </a:rPr>
                        <a:t>  </a:t>
                      </a:r>
                      <a:r>
                        <a:rPr lang="ru-RU" sz="800" b="0" i="0" u="none" strike="noStrike" cap="none" dirty="0" err="1">
                          <a:solidFill>
                            <a:schemeClr val="dk1"/>
                          </a:solidFill>
                          <a:latin typeface="+mn-lt"/>
                          <a:ea typeface="+mn-ea"/>
                          <a:cs typeface="+mn-cs"/>
                          <a:sym typeface="Arial"/>
                        </a:rPr>
                        <a:t>тектес</a:t>
                      </a:r>
                      <a:r>
                        <a:rPr lang="ru-RU" sz="800" b="0" i="0" u="none" strike="noStrike" cap="none" dirty="0">
                          <a:solidFill>
                            <a:schemeClr val="dk1"/>
                          </a:solidFill>
                          <a:latin typeface="+mn-lt"/>
                          <a:ea typeface="+mn-ea"/>
                          <a:cs typeface="+mn-cs"/>
                          <a:sym typeface="Arial"/>
                        </a:rPr>
                        <a:t> </a:t>
                      </a:r>
                      <a:r>
                        <a:rPr lang="ru-RU" sz="800" b="0" i="0" u="none" strike="noStrike" cap="none" dirty="0" err="1">
                          <a:solidFill>
                            <a:schemeClr val="dk1"/>
                          </a:solidFill>
                          <a:latin typeface="+mn-lt"/>
                          <a:ea typeface="+mn-ea"/>
                          <a:cs typeface="+mn-cs"/>
                          <a:sym typeface="Arial"/>
                        </a:rPr>
                        <a:t>қызметтер</a:t>
                      </a:r>
                      <a:endParaRPr lang="ru-RU" sz="800" b="0" i="0" u="none" strike="noStrike" cap="none" dirty="0">
                        <a:solidFill>
                          <a:schemeClr val="dk1"/>
                        </a:solidFill>
                        <a:latin typeface="+mn-lt"/>
                        <a:ea typeface="+mn-ea"/>
                        <a:cs typeface="+mn-cs"/>
                        <a:sym typeface="Arial"/>
                      </a:endParaRPr>
                    </a:p>
                  </a:txBody>
                  <a:tcPr marL="9525" marR="9525" marT="9525" marB="0" anchor="ctr">
                    <a:lnB w="28575" cap="flat" cmpd="sng" algn="ctr">
                      <a:solidFill>
                        <a:schemeClr val="bg2"/>
                      </a:solidFill>
                      <a:prstDash val="solid"/>
                      <a:round/>
                      <a:headEnd type="none" w="med" len="med"/>
                      <a:tailEnd type="none" w="med" len="med"/>
                    </a:lnB>
                  </a:tcPr>
                </a:tc>
                <a:tc>
                  <a:txBody>
                    <a:bodyPr/>
                    <a:lstStyle/>
                    <a:p>
                      <a:pPr algn="ctr" fontAlgn="b"/>
                      <a:r>
                        <a:rPr lang="ru-RU" sz="900" b="0" i="1" u="none" strike="noStrike" cap="none">
                          <a:solidFill>
                            <a:schemeClr val="dk1"/>
                          </a:solidFill>
                          <a:latin typeface="+mn-lt"/>
                          <a:ea typeface="+mn-ea"/>
                          <a:cs typeface="+mn-cs"/>
                          <a:sym typeface="Arial"/>
                        </a:rPr>
                        <a:t>5414-9</a:t>
                      </a:r>
                    </a:p>
                  </a:txBody>
                  <a:tcPr marL="9525" marR="9525" marT="9525" marB="0" anchor="ctr">
                    <a:lnB w="28575" cap="flat" cmpd="sng" algn="ctr">
                      <a:solidFill>
                        <a:schemeClr val="bg2"/>
                      </a:solidFill>
                      <a:prstDash val="solid"/>
                      <a:round/>
                      <a:headEnd type="none" w="med" len="med"/>
                      <a:tailEnd type="none" w="med" len="med"/>
                    </a:lnB>
                  </a:tcPr>
                </a:tc>
                <a:tc>
                  <a:txBody>
                    <a:bodyPr/>
                    <a:lstStyle/>
                    <a:p>
                      <a:pPr algn="ctr" fontAlgn="ctr"/>
                      <a:r>
                        <a:rPr lang="ru-RU" sz="1050" b="1" i="0" u="none" strike="noStrike" cap="none" dirty="0">
                          <a:solidFill>
                            <a:schemeClr val="dk1"/>
                          </a:solidFill>
                          <a:latin typeface="+mn-lt"/>
                          <a:ea typeface="+mn-ea"/>
                          <a:cs typeface="+mn-cs"/>
                          <a:sym typeface="Arial"/>
                        </a:rPr>
                        <a:t>495</a:t>
                      </a:r>
                    </a:p>
                  </a:txBody>
                  <a:tcPr marL="9525" marR="9525" marT="9525" marB="0" anchor="ctr">
                    <a:lnB w="28575" cap="flat" cmpd="sng" algn="ctr">
                      <a:solidFill>
                        <a:schemeClr val="bg2"/>
                      </a:solidFill>
                      <a:prstDash val="solid"/>
                      <a:round/>
                      <a:headEnd type="none" w="med" len="med"/>
                      <a:tailEnd type="none" w="med" len="med"/>
                    </a:lnB>
                  </a:tcPr>
                </a:tc>
                <a:tc>
                  <a:txBody>
                    <a:bodyPr/>
                    <a:lstStyle/>
                    <a:p>
                      <a:pPr algn="ctr" fontAlgn="ctr"/>
                      <a:r>
                        <a:rPr lang="ru-RU" sz="900" b="0" i="0" u="none" strike="noStrike" cap="none">
                          <a:solidFill>
                            <a:schemeClr val="dk1"/>
                          </a:solidFill>
                          <a:latin typeface="+mn-lt"/>
                          <a:ea typeface="+mn-ea"/>
                          <a:cs typeface="+mn-cs"/>
                          <a:sym typeface="Arial"/>
                        </a:rPr>
                        <a:t>102</a:t>
                      </a:r>
                    </a:p>
                  </a:txBody>
                  <a:tcPr marL="9525" marR="9525" marT="9525" marB="0" anchor="ctr">
                    <a:lnB w="28575" cap="flat" cmpd="sng" algn="ctr">
                      <a:solidFill>
                        <a:schemeClr val="bg2"/>
                      </a:solidFill>
                      <a:prstDash val="solid"/>
                      <a:round/>
                      <a:headEnd type="none" w="med" len="med"/>
                      <a:tailEnd type="none" w="med" len="med"/>
                    </a:lnB>
                  </a:tcPr>
                </a:tc>
                <a:tc>
                  <a:txBody>
                    <a:bodyPr/>
                    <a:lstStyle/>
                    <a:p>
                      <a:pPr algn="ctr" fontAlgn="ctr"/>
                      <a:r>
                        <a:rPr lang="ru-RU" sz="900" b="0" i="0" u="none" strike="noStrike" cap="none">
                          <a:solidFill>
                            <a:schemeClr val="dk1"/>
                          </a:solidFill>
                          <a:latin typeface="+mn-lt"/>
                          <a:ea typeface="+mn-ea"/>
                          <a:cs typeface="+mn-cs"/>
                          <a:sym typeface="Arial"/>
                        </a:rPr>
                        <a:t>96</a:t>
                      </a:r>
                    </a:p>
                  </a:txBody>
                  <a:tcPr marL="9525" marR="9525" marT="9525" marB="0" anchor="ctr">
                    <a:lnB w="28575" cap="flat" cmpd="sng" algn="ctr">
                      <a:solidFill>
                        <a:schemeClr val="bg2"/>
                      </a:solidFill>
                      <a:prstDash val="solid"/>
                      <a:round/>
                      <a:headEnd type="none" w="med" len="med"/>
                      <a:tailEnd type="none" w="med" len="med"/>
                    </a:lnB>
                  </a:tcPr>
                </a:tc>
                <a:tc>
                  <a:txBody>
                    <a:bodyPr/>
                    <a:lstStyle/>
                    <a:p>
                      <a:pPr algn="ctr" fontAlgn="ctr"/>
                      <a:r>
                        <a:rPr lang="ru-RU" sz="900" b="0" i="0" u="none" strike="noStrike" cap="none">
                          <a:solidFill>
                            <a:schemeClr val="dk1"/>
                          </a:solidFill>
                          <a:latin typeface="+mn-lt"/>
                          <a:ea typeface="+mn-ea"/>
                          <a:cs typeface="+mn-cs"/>
                          <a:sym typeface="Arial"/>
                        </a:rPr>
                        <a:t>113</a:t>
                      </a:r>
                    </a:p>
                  </a:txBody>
                  <a:tcPr marL="9525" marR="9525" marT="9525" marB="0" anchor="ctr">
                    <a:lnB w="28575" cap="flat" cmpd="sng" algn="ctr">
                      <a:solidFill>
                        <a:schemeClr val="bg2"/>
                      </a:solidFill>
                      <a:prstDash val="solid"/>
                      <a:round/>
                      <a:headEnd type="none" w="med" len="med"/>
                      <a:tailEnd type="none" w="med" len="med"/>
                    </a:lnB>
                  </a:tcPr>
                </a:tc>
                <a:tc>
                  <a:txBody>
                    <a:bodyPr/>
                    <a:lstStyle/>
                    <a:p>
                      <a:pPr algn="ctr" fontAlgn="ctr"/>
                      <a:r>
                        <a:rPr lang="ru-RU" sz="900" b="0" i="0" u="none" strike="noStrike" cap="none">
                          <a:solidFill>
                            <a:schemeClr val="dk1"/>
                          </a:solidFill>
                          <a:latin typeface="+mn-lt"/>
                          <a:ea typeface="+mn-ea"/>
                          <a:cs typeface="+mn-cs"/>
                          <a:sym typeface="Arial"/>
                        </a:rPr>
                        <a:t>184</a:t>
                      </a:r>
                    </a:p>
                  </a:txBody>
                  <a:tcPr marL="9525" marR="9525" marT="9525" marB="0" anchor="ctr">
                    <a:lnB w="28575" cap="flat" cmpd="sng" algn="ctr">
                      <a:solidFill>
                        <a:schemeClr val="bg2"/>
                      </a:solidFill>
                      <a:prstDash val="solid"/>
                      <a:round/>
                      <a:headEnd type="none" w="med" len="med"/>
                      <a:tailEnd type="none" w="med" len="med"/>
                    </a:lnB>
                  </a:tcPr>
                </a:tc>
                <a:tc>
                  <a:txBody>
                    <a:bodyPr/>
                    <a:lstStyle/>
                    <a:p>
                      <a:pPr algn="ctr" fontAlgn="ctr"/>
                      <a:r>
                        <a:rPr lang="ru-RU" sz="1050" b="1" i="0" u="none" strike="noStrike" cap="none" dirty="0">
                          <a:solidFill>
                            <a:schemeClr val="dk1"/>
                          </a:solidFill>
                          <a:latin typeface="+mn-lt"/>
                          <a:ea typeface="+mn-ea"/>
                          <a:cs typeface="+mn-cs"/>
                          <a:sym typeface="Arial"/>
                        </a:rPr>
                        <a:t>3,1%</a:t>
                      </a:r>
                    </a:p>
                  </a:txBody>
                  <a:tcPr marL="9525" marR="9525" marT="9525" marB="0" anchor="ctr">
                    <a:lnB w="28575" cap="flat" cmpd="sng" algn="ctr">
                      <a:solidFill>
                        <a:schemeClr val="bg2"/>
                      </a:solidFill>
                      <a:prstDash val="solid"/>
                      <a:round/>
                      <a:headEnd type="none" w="med" len="med"/>
                      <a:tailEnd type="none" w="med" len="med"/>
                    </a:lnB>
                  </a:tcPr>
                </a:tc>
                <a:extLst>
                  <a:ext uri="{0D108BD9-81ED-4DB2-BD59-A6C34878D82A}">
                    <a16:rowId xmlns:a16="http://schemas.microsoft.com/office/drawing/2014/main" val="4160565161"/>
                  </a:ext>
                </a:extLst>
              </a:tr>
              <a:tr h="252035">
                <a:tc rowSpan="5">
                  <a:txBody>
                    <a:bodyPr/>
                    <a:lstStyle/>
                    <a:p>
                      <a:pPr algn="ctr"/>
                      <a:r>
                        <a:rPr lang="ru-RU" sz="1100" dirty="0"/>
                        <a:t>2021</a:t>
                      </a:r>
                      <a:endParaRPr lang="ru-KZ" sz="1100" dirty="0"/>
                    </a:p>
                  </a:txBody>
                  <a:tcPr anchor="ctr">
                    <a:lnT w="28575" cap="flat" cmpd="sng" algn="ctr">
                      <a:solidFill>
                        <a:schemeClr val="bg2"/>
                      </a:solidFill>
                      <a:prstDash val="solid"/>
                      <a:round/>
                      <a:headEnd type="none" w="med" len="med"/>
                      <a:tailEnd type="none" w="med" len="med"/>
                    </a:lnT>
                    <a:lnB w="28575" cap="flat" cmpd="sng" algn="ctr">
                      <a:solidFill>
                        <a:schemeClr val="bg2"/>
                      </a:solidFill>
                      <a:prstDash val="solid"/>
                      <a:round/>
                      <a:headEnd type="none" w="med" len="med"/>
                      <a:tailEnd type="none" w="med" len="med"/>
                    </a:lnB>
                  </a:tcPr>
                </a:tc>
                <a:tc>
                  <a:txBody>
                    <a:bodyPr/>
                    <a:lstStyle/>
                    <a:p>
                      <a:pPr marL="72000" marR="0" algn="l" rtl="0" eaLnBrk="1" fontAlgn="b" hangingPunct="1">
                        <a:lnSpc>
                          <a:spcPct val="100000"/>
                        </a:lnSpc>
                        <a:spcBef>
                          <a:spcPts val="0"/>
                        </a:spcBef>
                        <a:spcAft>
                          <a:spcPts val="0"/>
                        </a:spcAft>
                        <a:buNone/>
                      </a:pPr>
                      <a:r>
                        <a:rPr lang="ru-RU" sz="800" b="0" i="0" u="none" strike="noStrike" cap="none" dirty="0">
                          <a:solidFill>
                            <a:schemeClr val="dk1"/>
                          </a:solidFill>
                          <a:latin typeface="+mn-lt"/>
                          <a:ea typeface="+mn-ea"/>
                          <a:cs typeface="+mn-cs"/>
                          <a:sym typeface="Arial"/>
                        </a:rPr>
                        <a:t>1 </a:t>
                      </a:r>
                      <a:r>
                        <a:rPr lang="ru-RU" sz="800" b="0" i="0" u="none" strike="noStrike" cap="none" dirty="0" err="1">
                          <a:solidFill>
                            <a:schemeClr val="dk1"/>
                          </a:solidFill>
                          <a:latin typeface="+mn-lt"/>
                          <a:ea typeface="+mn-ea"/>
                          <a:cs typeface="+mn-cs"/>
                          <a:sym typeface="Arial"/>
                        </a:rPr>
                        <a:t>Басқа</a:t>
                      </a:r>
                      <a:r>
                        <a:rPr lang="ru-RU" sz="800" b="0" i="0" u="none" strike="noStrike" cap="none" dirty="0">
                          <a:solidFill>
                            <a:schemeClr val="dk1"/>
                          </a:solidFill>
                          <a:latin typeface="+mn-lt"/>
                          <a:ea typeface="+mn-ea"/>
                          <a:cs typeface="+mn-cs"/>
                          <a:sym typeface="Arial"/>
                        </a:rPr>
                        <a:t> да </a:t>
                      </a:r>
                      <a:r>
                        <a:rPr lang="ru-RU" sz="800" b="0" i="0" u="none" strike="noStrike" cap="none" dirty="0" err="1">
                          <a:solidFill>
                            <a:schemeClr val="dk1"/>
                          </a:solidFill>
                          <a:latin typeface="+mn-lt"/>
                          <a:ea typeface="+mn-ea"/>
                          <a:cs typeface="+mn-cs"/>
                          <a:sym typeface="Arial"/>
                        </a:rPr>
                        <a:t>біліктілігі</a:t>
                      </a:r>
                      <a:r>
                        <a:rPr lang="ru-RU" sz="800" b="0" i="0" u="none" strike="noStrike" cap="none" dirty="0">
                          <a:solidFill>
                            <a:schemeClr val="dk1"/>
                          </a:solidFill>
                          <a:latin typeface="+mn-lt"/>
                          <a:ea typeface="+mn-ea"/>
                          <a:cs typeface="+mn-cs"/>
                          <a:sym typeface="Arial"/>
                        </a:rPr>
                        <a:t> </a:t>
                      </a:r>
                      <a:r>
                        <a:rPr lang="ru-RU" sz="800" b="0" i="0" u="none" strike="noStrike" cap="none" dirty="0" err="1">
                          <a:solidFill>
                            <a:schemeClr val="dk1"/>
                          </a:solidFill>
                          <a:latin typeface="+mn-lt"/>
                          <a:ea typeface="+mn-ea"/>
                          <a:cs typeface="+mn-cs"/>
                          <a:sym typeface="Arial"/>
                        </a:rPr>
                        <a:t>жоқ</a:t>
                      </a:r>
                      <a:r>
                        <a:rPr lang="ru-RU" sz="800" b="0" i="0" u="none" strike="noStrike" cap="none" dirty="0">
                          <a:solidFill>
                            <a:schemeClr val="dk1"/>
                          </a:solidFill>
                          <a:latin typeface="+mn-lt"/>
                          <a:ea typeface="+mn-ea"/>
                          <a:cs typeface="+mn-cs"/>
                          <a:sym typeface="Arial"/>
                        </a:rPr>
                        <a:t> </a:t>
                      </a:r>
                      <a:r>
                        <a:rPr lang="ru-RU" sz="800" b="0" i="0" u="none" strike="noStrike" cap="none" dirty="0" err="1">
                          <a:solidFill>
                            <a:schemeClr val="dk1"/>
                          </a:solidFill>
                          <a:latin typeface="+mn-lt"/>
                          <a:ea typeface="+mn-ea"/>
                          <a:cs typeface="+mn-cs"/>
                          <a:sym typeface="Arial"/>
                        </a:rPr>
                        <a:t>жұмысшылар</a:t>
                      </a:r>
                      <a:endParaRPr lang="ru-RU" sz="800" b="0" i="0" u="none" strike="noStrike" cap="none" dirty="0">
                        <a:solidFill>
                          <a:schemeClr val="dk1"/>
                        </a:solidFill>
                        <a:latin typeface="+mn-lt"/>
                        <a:ea typeface="+mn-ea"/>
                        <a:cs typeface="+mn-cs"/>
                        <a:sym typeface="Arial"/>
                      </a:endParaRPr>
                    </a:p>
                  </a:txBody>
                  <a:tcPr marL="9525" marR="9525" marT="9525" marB="0" anchor="ctr">
                    <a:lnT w="28575" cap="flat" cmpd="sng" algn="ctr">
                      <a:solidFill>
                        <a:schemeClr val="bg2"/>
                      </a:solidFill>
                      <a:prstDash val="solid"/>
                      <a:round/>
                      <a:headEnd type="none" w="med" len="med"/>
                      <a:tailEnd type="none" w="med" len="med"/>
                    </a:lnT>
                  </a:tcPr>
                </a:tc>
                <a:tc>
                  <a:txBody>
                    <a:bodyPr/>
                    <a:lstStyle/>
                    <a:p>
                      <a:pPr algn="ctr" fontAlgn="b"/>
                      <a:r>
                        <a:rPr lang="ru-RU" sz="900" b="0" i="1" u="none" strike="noStrike" cap="none">
                          <a:solidFill>
                            <a:schemeClr val="dk1"/>
                          </a:solidFill>
                          <a:latin typeface="+mn-lt"/>
                          <a:ea typeface="+mn-ea"/>
                          <a:cs typeface="+mn-cs"/>
                          <a:sym typeface="Arial"/>
                        </a:rPr>
                        <a:t>9629-9</a:t>
                      </a:r>
                    </a:p>
                  </a:txBody>
                  <a:tcPr marL="9525" marR="9525" marT="9525" marB="0" anchor="ctr">
                    <a:lnT w="28575" cap="flat" cmpd="sng" algn="ctr">
                      <a:solidFill>
                        <a:schemeClr val="bg2"/>
                      </a:solidFill>
                      <a:prstDash val="solid"/>
                      <a:round/>
                      <a:headEnd type="none" w="med" len="med"/>
                      <a:tailEnd type="none" w="med" len="med"/>
                    </a:lnT>
                  </a:tcPr>
                </a:tc>
                <a:tc>
                  <a:txBody>
                    <a:bodyPr/>
                    <a:lstStyle/>
                    <a:p>
                      <a:pPr algn="ctr" fontAlgn="ctr"/>
                      <a:r>
                        <a:rPr lang="ru-RU" sz="1050" b="1" i="0" u="none" strike="noStrike" cap="none">
                          <a:solidFill>
                            <a:schemeClr val="dk1"/>
                          </a:solidFill>
                          <a:latin typeface="+mn-lt"/>
                          <a:ea typeface="+mn-ea"/>
                          <a:cs typeface="+mn-cs"/>
                          <a:sym typeface="Arial"/>
                        </a:rPr>
                        <a:t>1 358</a:t>
                      </a:r>
                    </a:p>
                  </a:txBody>
                  <a:tcPr marL="9525" marR="9525" marT="9525" marB="0" anchor="ctr">
                    <a:lnT w="28575" cap="flat" cmpd="sng" algn="ctr">
                      <a:solidFill>
                        <a:schemeClr val="bg2"/>
                      </a:solidFill>
                      <a:prstDash val="solid"/>
                      <a:round/>
                      <a:headEnd type="none" w="med" len="med"/>
                      <a:tailEnd type="none" w="med" len="med"/>
                    </a:lnT>
                  </a:tcPr>
                </a:tc>
                <a:tc>
                  <a:txBody>
                    <a:bodyPr/>
                    <a:lstStyle/>
                    <a:p>
                      <a:pPr algn="ctr" fontAlgn="ctr"/>
                      <a:r>
                        <a:rPr lang="ru-RU" sz="900" b="0" i="0" u="none" strike="noStrike" cap="none">
                          <a:solidFill>
                            <a:schemeClr val="dk1"/>
                          </a:solidFill>
                          <a:latin typeface="+mn-lt"/>
                          <a:ea typeface="+mn-ea"/>
                          <a:cs typeface="+mn-cs"/>
                          <a:sym typeface="Arial"/>
                        </a:rPr>
                        <a:t>124</a:t>
                      </a:r>
                    </a:p>
                  </a:txBody>
                  <a:tcPr marL="9525" marR="9525" marT="9525" marB="0" anchor="ctr">
                    <a:lnT w="28575" cap="flat" cmpd="sng" algn="ctr">
                      <a:solidFill>
                        <a:schemeClr val="bg2"/>
                      </a:solidFill>
                      <a:prstDash val="solid"/>
                      <a:round/>
                      <a:headEnd type="none" w="med" len="med"/>
                      <a:tailEnd type="none" w="med" len="med"/>
                    </a:lnT>
                  </a:tcPr>
                </a:tc>
                <a:tc>
                  <a:txBody>
                    <a:bodyPr/>
                    <a:lstStyle/>
                    <a:p>
                      <a:pPr algn="ctr" fontAlgn="ctr"/>
                      <a:r>
                        <a:rPr lang="ru-RU" sz="900" b="0" i="0" u="none" strike="noStrike" cap="none">
                          <a:solidFill>
                            <a:schemeClr val="dk1"/>
                          </a:solidFill>
                          <a:latin typeface="+mn-lt"/>
                          <a:ea typeface="+mn-ea"/>
                          <a:cs typeface="+mn-cs"/>
                          <a:sym typeface="Arial"/>
                        </a:rPr>
                        <a:t>608</a:t>
                      </a:r>
                    </a:p>
                  </a:txBody>
                  <a:tcPr marL="9525" marR="9525" marT="9525" marB="0" anchor="ctr">
                    <a:lnT w="28575" cap="flat" cmpd="sng" algn="ctr">
                      <a:solidFill>
                        <a:schemeClr val="bg2"/>
                      </a:solidFill>
                      <a:prstDash val="solid"/>
                      <a:round/>
                      <a:headEnd type="none" w="med" len="med"/>
                      <a:tailEnd type="none" w="med" len="med"/>
                    </a:lnT>
                  </a:tcPr>
                </a:tc>
                <a:tc>
                  <a:txBody>
                    <a:bodyPr/>
                    <a:lstStyle/>
                    <a:p>
                      <a:pPr algn="ctr" fontAlgn="ctr"/>
                      <a:r>
                        <a:rPr lang="ru-RU" sz="900" b="0" i="0" u="none" strike="noStrike" cap="none" dirty="0">
                          <a:solidFill>
                            <a:schemeClr val="dk1"/>
                          </a:solidFill>
                          <a:latin typeface="+mn-lt"/>
                          <a:ea typeface="+mn-ea"/>
                          <a:cs typeface="+mn-cs"/>
                          <a:sym typeface="Arial"/>
                        </a:rPr>
                        <a:t>280</a:t>
                      </a:r>
                    </a:p>
                  </a:txBody>
                  <a:tcPr marL="9525" marR="9525" marT="9525" marB="0" anchor="ctr">
                    <a:lnT w="28575" cap="flat" cmpd="sng" algn="ctr">
                      <a:solidFill>
                        <a:schemeClr val="bg2"/>
                      </a:solidFill>
                      <a:prstDash val="solid"/>
                      <a:round/>
                      <a:headEnd type="none" w="med" len="med"/>
                      <a:tailEnd type="none" w="med" len="med"/>
                    </a:lnT>
                  </a:tcPr>
                </a:tc>
                <a:tc>
                  <a:txBody>
                    <a:bodyPr/>
                    <a:lstStyle/>
                    <a:p>
                      <a:pPr algn="ctr" fontAlgn="ctr"/>
                      <a:r>
                        <a:rPr lang="ru-RU" sz="900" b="0" i="0" u="none" strike="noStrike" cap="none">
                          <a:solidFill>
                            <a:schemeClr val="dk1"/>
                          </a:solidFill>
                          <a:latin typeface="+mn-lt"/>
                          <a:ea typeface="+mn-ea"/>
                          <a:cs typeface="+mn-cs"/>
                          <a:sym typeface="Arial"/>
                        </a:rPr>
                        <a:t>346</a:t>
                      </a:r>
                    </a:p>
                  </a:txBody>
                  <a:tcPr marL="9525" marR="9525" marT="9525" marB="0" anchor="ctr">
                    <a:lnT w="28575" cap="flat" cmpd="sng" algn="ctr">
                      <a:solidFill>
                        <a:schemeClr val="bg2"/>
                      </a:solidFill>
                      <a:prstDash val="solid"/>
                      <a:round/>
                      <a:headEnd type="none" w="med" len="med"/>
                      <a:tailEnd type="none" w="med" len="med"/>
                    </a:lnT>
                  </a:tcPr>
                </a:tc>
                <a:tc>
                  <a:txBody>
                    <a:bodyPr/>
                    <a:lstStyle/>
                    <a:p>
                      <a:pPr algn="ctr" fontAlgn="ctr"/>
                      <a:r>
                        <a:rPr lang="ru-RU" sz="1050" b="1" i="0" u="none" strike="noStrike" cap="none">
                          <a:solidFill>
                            <a:schemeClr val="dk1"/>
                          </a:solidFill>
                          <a:latin typeface="+mn-lt"/>
                          <a:ea typeface="+mn-ea"/>
                          <a:cs typeface="+mn-cs"/>
                          <a:sym typeface="Arial"/>
                        </a:rPr>
                        <a:t>10,1%</a:t>
                      </a:r>
                    </a:p>
                  </a:txBody>
                  <a:tcPr marL="9525" marR="9525" marT="9525" marB="0" anchor="ctr">
                    <a:lnT w="28575" cap="flat" cmpd="sng" algn="ctr">
                      <a:solidFill>
                        <a:schemeClr val="bg2"/>
                      </a:solidFill>
                      <a:prstDash val="solid"/>
                      <a:round/>
                      <a:headEnd type="none" w="med" len="med"/>
                      <a:tailEnd type="none" w="med" len="med"/>
                    </a:lnT>
                  </a:tcPr>
                </a:tc>
                <a:extLst>
                  <a:ext uri="{0D108BD9-81ED-4DB2-BD59-A6C34878D82A}">
                    <a16:rowId xmlns:a16="http://schemas.microsoft.com/office/drawing/2014/main" val="1427977684"/>
                  </a:ext>
                </a:extLst>
              </a:tr>
              <a:tr h="252035">
                <a:tc vMerge="1">
                  <a:txBody>
                    <a:bodyPr/>
                    <a:lstStyle/>
                    <a:p>
                      <a:endParaRPr lang="ru-KZ" sz="1100" dirty="0"/>
                    </a:p>
                  </a:txBody>
                  <a:tcPr/>
                </a:tc>
                <a:tc>
                  <a:txBody>
                    <a:bodyPr/>
                    <a:lstStyle/>
                    <a:p>
                      <a:pPr marL="72000" marR="0" algn="l" rtl="0" eaLnBrk="1" fontAlgn="b" hangingPunct="1">
                        <a:lnSpc>
                          <a:spcPct val="100000"/>
                        </a:lnSpc>
                        <a:spcBef>
                          <a:spcPts val="0"/>
                        </a:spcBef>
                        <a:spcAft>
                          <a:spcPts val="0"/>
                        </a:spcAft>
                        <a:buNone/>
                      </a:pPr>
                      <a:r>
                        <a:rPr lang="ru-RU" sz="800" b="0" i="0" u="none" strike="noStrike" cap="none" dirty="0">
                          <a:solidFill>
                            <a:schemeClr val="dk1"/>
                          </a:solidFill>
                          <a:latin typeface="+mn-lt"/>
                          <a:ea typeface="+mn-ea"/>
                          <a:cs typeface="+mn-cs"/>
                          <a:sym typeface="Arial"/>
                        </a:rPr>
                        <a:t>2 </a:t>
                      </a:r>
                      <a:r>
                        <a:rPr lang="ru-RU" sz="800" b="0" i="0" u="none" strike="noStrike" cap="none" dirty="0" err="1">
                          <a:solidFill>
                            <a:schemeClr val="dk1"/>
                          </a:solidFill>
                          <a:latin typeface="+mn-lt"/>
                          <a:ea typeface="+mn-ea"/>
                          <a:cs typeface="+mn-cs"/>
                          <a:sym typeface="Arial"/>
                        </a:rPr>
                        <a:t>Басқа</a:t>
                      </a:r>
                      <a:r>
                        <a:rPr lang="ru-RU" sz="800" b="0" i="0" u="none" strike="noStrike" cap="none" dirty="0">
                          <a:solidFill>
                            <a:schemeClr val="dk1"/>
                          </a:solidFill>
                          <a:latin typeface="+mn-lt"/>
                          <a:ea typeface="+mn-ea"/>
                          <a:cs typeface="+mn-cs"/>
                          <a:sym typeface="Arial"/>
                        </a:rPr>
                        <a:t> да </a:t>
                      </a:r>
                      <a:r>
                        <a:rPr lang="ru-RU" sz="800" b="0" i="0" u="none" strike="noStrike" cap="none" dirty="0" err="1">
                          <a:solidFill>
                            <a:schemeClr val="dk1"/>
                          </a:solidFill>
                          <a:latin typeface="+mn-lt"/>
                          <a:ea typeface="+mn-ea"/>
                          <a:cs typeface="+mn-cs"/>
                          <a:sym typeface="Arial"/>
                        </a:rPr>
                        <a:t>күзетшілер</a:t>
                      </a:r>
                      <a:r>
                        <a:rPr lang="ru-RU" sz="800" b="0" i="0" u="none" strike="noStrike" cap="none" dirty="0">
                          <a:solidFill>
                            <a:schemeClr val="dk1"/>
                          </a:solidFill>
                          <a:latin typeface="+mn-lt"/>
                          <a:ea typeface="+mn-ea"/>
                          <a:cs typeface="+mn-cs"/>
                          <a:sym typeface="Arial"/>
                        </a:rPr>
                        <a:t>, </a:t>
                      </a:r>
                      <a:r>
                        <a:rPr lang="ru-RU" sz="800" b="0" i="0" u="none" strike="noStrike" cap="none" dirty="0" err="1">
                          <a:solidFill>
                            <a:schemeClr val="dk1"/>
                          </a:solidFill>
                          <a:latin typeface="+mn-lt"/>
                          <a:ea typeface="+mn-ea"/>
                          <a:cs typeface="+mn-cs"/>
                          <a:sym typeface="Arial"/>
                        </a:rPr>
                        <a:t>инкассаторлар</a:t>
                      </a:r>
                      <a:r>
                        <a:rPr lang="ru-RU" sz="800" b="0" i="0" u="none" strike="noStrike" cap="none" dirty="0">
                          <a:solidFill>
                            <a:schemeClr val="dk1"/>
                          </a:solidFill>
                          <a:latin typeface="+mn-lt"/>
                          <a:ea typeface="+mn-ea"/>
                          <a:cs typeface="+mn-cs"/>
                          <a:sym typeface="Arial"/>
                        </a:rPr>
                        <a:t> </a:t>
                      </a:r>
                      <a:r>
                        <a:rPr lang="ru-RU" sz="800" b="0" i="0" u="none" strike="noStrike" cap="none" dirty="0" err="1">
                          <a:solidFill>
                            <a:schemeClr val="dk1"/>
                          </a:solidFill>
                          <a:latin typeface="+mn-lt"/>
                          <a:ea typeface="+mn-ea"/>
                          <a:cs typeface="+mn-cs"/>
                          <a:sym typeface="Arial"/>
                        </a:rPr>
                        <a:t>және</a:t>
                      </a:r>
                      <a:r>
                        <a:rPr lang="ru-RU" sz="800" b="0" i="0" u="none" strike="noStrike" cap="none" dirty="0">
                          <a:solidFill>
                            <a:schemeClr val="dk1"/>
                          </a:solidFill>
                          <a:latin typeface="+mn-lt"/>
                          <a:ea typeface="+mn-ea"/>
                          <a:cs typeface="+mn-cs"/>
                          <a:sym typeface="Arial"/>
                        </a:rPr>
                        <a:t>  </a:t>
                      </a:r>
                      <a:r>
                        <a:rPr lang="ru-RU" sz="800" b="0" i="0" u="none" strike="noStrike" cap="none" dirty="0" err="1">
                          <a:solidFill>
                            <a:schemeClr val="dk1"/>
                          </a:solidFill>
                          <a:latin typeface="+mn-lt"/>
                          <a:ea typeface="+mn-ea"/>
                          <a:cs typeface="+mn-cs"/>
                          <a:sym typeface="Arial"/>
                        </a:rPr>
                        <a:t>тектес</a:t>
                      </a:r>
                      <a:r>
                        <a:rPr lang="ru-RU" sz="800" b="0" i="0" u="none" strike="noStrike" cap="none" dirty="0">
                          <a:solidFill>
                            <a:schemeClr val="dk1"/>
                          </a:solidFill>
                          <a:latin typeface="+mn-lt"/>
                          <a:ea typeface="+mn-ea"/>
                          <a:cs typeface="+mn-cs"/>
                          <a:sym typeface="Arial"/>
                        </a:rPr>
                        <a:t> </a:t>
                      </a:r>
                      <a:r>
                        <a:rPr lang="ru-RU" sz="800" b="0" i="0" u="none" strike="noStrike" cap="none" dirty="0" err="1">
                          <a:solidFill>
                            <a:schemeClr val="dk1"/>
                          </a:solidFill>
                          <a:latin typeface="+mn-lt"/>
                          <a:ea typeface="+mn-ea"/>
                          <a:cs typeface="+mn-cs"/>
                          <a:sym typeface="Arial"/>
                        </a:rPr>
                        <a:t>қызметтер</a:t>
                      </a:r>
                      <a:endParaRPr lang="ru-RU" sz="800" b="0" i="0" u="none" strike="noStrike" cap="none" dirty="0">
                        <a:solidFill>
                          <a:schemeClr val="dk1"/>
                        </a:solidFill>
                        <a:latin typeface="+mn-lt"/>
                        <a:ea typeface="+mn-ea"/>
                        <a:cs typeface="+mn-cs"/>
                        <a:sym typeface="Arial"/>
                      </a:endParaRPr>
                    </a:p>
                  </a:txBody>
                  <a:tcPr marL="9525" marR="9525" marT="9525" marB="0" anchor="ctr"/>
                </a:tc>
                <a:tc>
                  <a:txBody>
                    <a:bodyPr/>
                    <a:lstStyle/>
                    <a:p>
                      <a:pPr algn="ctr" fontAlgn="b"/>
                      <a:r>
                        <a:rPr lang="ru-RU" sz="900" b="0" i="1" u="none" strike="noStrike" cap="none" dirty="0">
                          <a:solidFill>
                            <a:schemeClr val="dk1"/>
                          </a:solidFill>
                          <a:latin typeface="+mn-lt"/>
                          <a:ea typeface="+mn-ea"/>
                          <a:cs typeface="+mn-cs"/>
                          <a:sym typeface="Arial"/>
                        </a:rPr>
                        <a:t>5414-9</a:t>
                      </a:r>
                    </a:p>
                  </a:txBody>
                  <a:tcPr marL="9525" marR="9525" marT="9525" marB="0" anchor="ctr"/>
                </a:tc>
                <a:tc>
                  <a:txBody>
                    <a:bodyPr/>
                    <a:lstStyle/>
                    <a:p>
                      <a:pPr algn="ctr" fontAlgn="ctr"/>
                      <a:r>
                        <a:rPr lang="ru-RU" sz="1050" b="1" i="0" u="none" strike="noStrike" cap="none" dirty="0">
                          <a:solidFill>
                            <a:schemeClr val="dk1"/>
                          </a:solidFill>
                          <a:latin typeface="+mn-lt"/>
                          <a:ea typeface="+mn-ea"/>
                          <a:cs typeface="+mn-cs"/>
                          <a:sym typeface="Arial"/>
                        </a:rPr>
                        <a:t>708</a:t>
                      </a:r>
                    </a:p>
                  </a:txBody>
                  <a:tcPr marL="9525" marR="9525" marT="9525" marB="0" anchor="ctr"/>
                </a:tc>
                <a:tc>
                  <a:txBody>
                    <a:bodyPr/>
                    <a:lstStyle/>
                    <a:p>
                      <a:pPr algn="ctr" fontAlgn="ctr"/>
                      <a:r>
                        <a:rPr lang="ru-RU" sz="900" b="0" i="0" u="none" strike="noStrike" cap="none">
                          <a:solidFill>
                            <a:schemeClr val="dk1"/>
                          </a:solidFill>
                          <a:latin typeface="+mn-lt"/>
                          <a:ea typeface="+mn-ea"/>
                          <a:cs typeface="+mn-cs"/>
                          <a:sym typeface="Arial"/>
                        </a:rPr>
                        <a:t>223</a:t>
                      </a:r>
                    </a:p>
                  </a:txBody>
                  <a:tcPr marL="9525" marR="9525" marT="9525" marB="0" anchor="ctr"/>
                </a:tc>
                <a:tc>
                  <a:txBody>
                    <a:bodyPr/>
                    <a:lstStyle/>
                    <a:p>
                      <a:pPr algn="ctr" fontAlgn="ctr"/>
                      <a:r>
                        <a:rPr lang="ru-RU" sz="900" b="0" i="0" u="none" strike="noStrike" cap="none">
                          <a:solidFill>
                            <a:schemeClr val="dk1"/>
                          </a:solidFill>
                          <a:latin typeface="+mn-lt"/>
                          <a:ea typeface="+mn-ea"/>
                          <a:cs typeface="+mn-cs"/>
                          <a:sym typeface="Arial"/>
                        </a:rPr>
                        <a:t>168</a:t>
                      </a:r>
                    </a:p>
                  </a:txBody>
                  <a:tcPr marL="9525" marR="9525" marT="9525" marB="0" anchor="ctr"/>
                </a:tc>
                <a:tc>
                  <a:txBody>
                    <a:bodyPr/>
                    <a:lstStyle/>
                    <a:p>
                      <a:pPr algn="ctr" fontAlgn="ctr"/>
                      <a:r>
                        <a:rPr lang="ru-RU" sz="900" b="0" i="0" u="none" strike="noStrike" cap="none">
                          <a:solidFill>
                            <a:schemeClr val="dk1"/>
                          </a:solidFill>
                          <a:latin typeface="+mn-lt"/>
                          <a:ea typeface="+mn-ea"/>
                          <a:cs typeface="+mn-cs"/>
                          <a:sym typeface="Arial"/>
                        </a:rPr>
                        <a:t>168</a:t>
                      </a:r>
                    </a:p>
                  </a:txBody>
                  <a:tcPr marL="9525" marR="9525" marT="9525" marB="0" anchor="ctr"/>
                </a:tc>
                <a:tc>
                  <a:txBody>
                    <a:bodyPr/>
                    <a:lstStyle/>
                    <a:p>
                      <a:pPr algn="ctr" fontAlgn="ctr"/>
                      <a:r>
                        <a:rPr lang="ru-RU" sz="900" b="0" i="0" u="none" strike="noStrike" cap="none">
                          <a:solidFill>
                            <a:schemeClr val="dk1"/>
                          </a:solidFill>
                          <a:latin typeface="+mn-lt"/>
                          <a:ea typeface="+mn-ea"/>
                          <a:cs typeface="+mn-cs"/>
                          <a:sym typeface="Arial"/>
                        </a:rPr>
                        <a:t>149</a:t>
                      </a:r>
                    </a:p>
                  </a:txBody>
                  <a:tcPr marL="9525" marR="9525" marT="9525" marB="0" anchor="ctr"/>
                </a:tc>
                <a:tc>
                  <a:txBody>
                    <a:bodyPr/>
                    <a:lstStyle/>
                    <a:p>
                      <a:pPr algn="ctr" fontAlgn="ctr"/>
                      <a:r>
                        <a:rPr lang="ru-RU" sz="1050" b="1" i="0" u="none" strike="noStrike" cap="none" dirty="0">
                          <a:solidFill>
                            <a:schemeClr val="dk1"/>
                          </a:solidFill>
                          <a:latin typeface="+mn-lt"/>
                          <a:ea typeface="+mn-ea"/>
                          <a:cs typeface="+mn-cs"/>
                          <a:sym typeface="Arial"/>
                        </a:rPr>
                        <a:t>5,3%</a:t>
                      </a:r>
                    </a:p>
                  </a:txBody>
                  <a:tcPr marL="9525" marR="9525" marT="9525" marB="0" anchor="ctr"/>
                </a:tc>
                <a:extLst>
                  <a:ext uri="{0D108BD9-81ED-4DB2-BD59-A6C34878D82A}">
                    <a16:rowId xmlns:a16="http://schemas.microsoft.com/office/drawing/2014/main" val="1290809229"/>
                  </a:ext>
                </a:extLst>
              </a:tr>
              <a:tr h="252035">
                <a:tc vMerge="1">
                  <a:txBody>
                    <a:bodyPr/>
                    <a:lstStyle/>
                    <a:p>
                      <a:endParaRPr lang="ru-KZ" sz="1100" dirty="0"/>
                    </a:p>
                  </a:txBody>
                  <a:tcPr/>
                </a:tc>
                <a:tc>
                  <a:txBody>
                    <a:bodyPr/>
                    <a:lstStyle/>
                    <a:p>
                      <a:pPr marL="72000" marR="0" algn="l" rtl="0" eaLnBrk="1" fontAlgn="b" hangingPunct="1">
                        <a:lnSpc>
                          <a:spcPct val="100000"/>
                        </a:lnSpc>
                        <a:spcBef>
                          <a:spcPts val="0"/>
                        </a:spcBef>
                        <a:spcAft>
                          <a:spcPts val="0"/>
                        </a:spcAft>
                        <a:buNone/>
                      </a:pPr>
                      <a:r>
                        <a:rPr lang="ru-RU" sz="800" b="0" i="0" u="none" strike="noStrike" cap="none" dirty="0">
                          <a:solidFill>
                            <a:schemeClr val="dk1"/>
                          </a:solidFill>
                          <a:latin typeface="+mn-lt"/>
                          <a:ea typeface="+mn-ea"/>
                          <a:cs typeface="+mn-cs"/>
                          <a:sym typeface="Arial"/>
                        </a:rPr>
                        <a:t>3 Аула </a:t>
                      </a:r>
                      <a:r>
                        <a:rPr lang="ru-RU" sz="800" b="0" i="0" u="none" strike="noStrike" cap="none" dirty="0" err="1">
                          <a:solidFill>
                            <a:schemeClr val="dk1"/>
                          </a:solidFill>
                          <a:latin typeface="+mn-lt"/>
                          <a:ea typeface="+mn-ea"/>
                          <a:cs typeface="+mn-cs"/>
                          <a:sym typeface="Arial"/>
                        </a:rPr>
                        <a:t>сыпырушылар</a:t>
                      </a:r>
                      <a:r>
                        <a:rPr lang="ru-RU" sz="800" b="0" i="0" u="none" strike="noStrike" cap="none" dirty="0">
                          <a:solidFill>
                            <a:schemeClr val="dk1"/>
                          </a:solidFill>
                          <a:latin typeface="+mn-lt"/>
                          <a:ea typeface="+mn-ea"/>
                          <a:cs typeface="+mn-cs"/>
                          <a:sym typeface="Arial"/>
                        </a:rPr>
                        <a:t> </a:t>
                      </a:r>
                      <a:r>
                        <a:rPr lang="ru-RU" sz="800" b="0" i="0" u="none" strike="noStrike" cap="none" dirty="0" err="1">
                          <a:solidFill>
                            <a:schemeClr val="dk1"/>
                          </a:solidFill>
                          <a:latin typeface="+mn-lt"/>
                          <a:ea typeface="+mn-ea"/>
                          <a:cs typeface="+mn-cs"/>
                          <a:sym typeface="Arial"/>
                        </a:rPr>
                        <a:t>және</a:t>
                      </a:r>
                      <a:r>
                        <a:rPr lang="ru-RU" sz="800" b="0" i="0" u="none" strike="noStrike" cap="none" dirty="0">
                          <a:solidFill>
                            <a:schemeClr val="dk1"/>
                          </a:solidFill>
                          <a:latin typeface="+mn-lt"/>
                          <a:ea typeface="+mn-ea"/>
                          <a:cs typeface="+mn-cs"/>
                          <a:sym typeface="Arial"/>
                        </a:rPr>
                        <a:t> </a:t>
                      </a:r>
                      <a:r>
                        <a:rPr lang="ru-RU" sz="800" b="0" i="0" u="none" strike="noStrike" cap="none" dirty="0" err="1">
                          <a:solidFill>
                            <a:schemeClr val="dk1"/>
                          </a:solidFill>
                          <a:latin typeface="+mn-lt"/>
                          <a:ea typeface="+mn-ea"/>
                          <a:cs typeface="+mn-cs"/>
                          <a:sym typeface="Arial"/>
                        </a:rPr>
                        <a:t>ашық</a:t>
                      </a:r>
                      <a:r>
                        <a:rPr lang="ru-RU" sz="800" b="0" i="0" u="none" strike="noStrike" cap="none" dirty="0">
                          <a:solidFill>
                            <a:schemeClr val="dk1"/>
                          </a:solidFill>
                          <a:latin typeface="+mn-lt"/>
                          <a:ea typeface="+mn-ea"/>
                          <a:cs typeface="+mn-cs"/>
                          <a:sym typeface="Arial"/>
                        </a:rPr>
                        <a:t> </a:t>
                      </a:r>
                      <a:r>
                        <a:rPr lang="ru-RU" sz="800" b="0" i="0" u="none" strike="noStrike" cap="none" dirty="0" err="1">
                          <a:solidFill>
                            <a:schemeClr val="dk1"/>
                          </a:solidFill>
                          <a:latin typeface="+mn-lt"/>
                          <a:ea typeface="+mn-ea"/>
                          <a:cs typeface="+mn-cs"/>
                          <a:sym typeface="Arial"/>
                        </a:rPr>
                        <a:t>аумақтарды</a:t>
                      </a:r>
                      <a:r>
                        <a:rPr lang="ru-RU" sz="800" b="0" i="0" u="none" strike="noStrike" cap="none" dirty="0">
                          <a:solidFill>
                            <a:schemeClr val="dk1"/>
                          </a:solidFill>
                          <a:latin typeface="+mn-lt"/>
                          <a:ea typeface="+mn-ea"/>
                          <a:cs typeface="+mn-cs"/>
                          <a:sym typeface="Arial"/>
                        </a:rPr>
                        <a:t> </a:t>
                      </a:r>
                      <a:r>
                        <a:rPr lang="ru-RU" sz="800" b="0" i="0" u="none" strike="noStrike" cap="none" dirty="0" err="1">
                          <a:solidFill>
                            <a:schemeClr val="dk1"/>
                          </a:solidFill>
                          <a:latin typeface="+mn-lt"/>
                          <a:ea typeface="+mn-ea"/>
                          <a:cs typeface="+mn-cs"/>
                          <a:sym typeface="Arial"/>
                        </a:rPr>
                        <a:t>тазалаушылар</a:t>
                      </a:r>
                      <a:endParaRPr lang="ru-RU" sz="800" b="0" i="0" u="none" strike="noStrike" cap="none" dirty="0">
                        <a:solidFill>
                          <a:schemeClr val="dk1"/>
                        </a:solidFill>
                        <a:latin typeface="+mn-lt"/>
                        <a:ea typeface="+mn-ea"/>
                        <a:cs typeface="+mn-cs"/>
                        <a:sym typeface="Arial"/>
                      </a:endParaRPr>
                    </a:p>
                  </a:txBody>
                  <a:tcPr marL="9525" marR="9525" marT="9525" marB="0" anchor="ctr"/>
                </a:tc>
                <a:tc>
                  <a:txBody>
                    <a:bodyPr/>
                    <a:lstStyle/>
                    <a:p>
                      <a:pPr algn="ctr" fontAlgn="b"/>
                      <a:r>
                        <a:rPr lang="ru-RU" sz="900" b="0" i="1" u="none" strike="noStrike" cap="none">
                          <a:solidFill>
                            <a:schemeClr val="dk1"/>
                          </a:solidFill>
                          <a:latin typeface="+mn-lt"/>
                          <a:ea typeface="+mn-ea"/>
                          <a:cs typeface="+mn-cs"/>
                          <a:sym typeface="Arial"/>
                        </a:rPr>
                        <a:t>9116-0</a:t>
                      </a:r>
                    </a:p>
                  </a:txBody>
                  <a:tcPr marL="9525" marR="9525" marT="9525" marB="0" anchor="ctr"/>
                </a:tc>
                <a:tc>
                  <a:txBody>
                    <a:bodyPr/>
                    <a:lstStyle/>
                    <a:p>
                      <a:pPr algn="ctr" fontAlgn="ctr"/>
                      <a:r>
                        <a:rPr lang="ru-RU" sz="1050" b="1" i="0" u="none" strike="noStrike" cap="none">
                          <a:solidFill>
                            <a:schemeClr val="dk1"/>
                          </a:solidFill>
                          <a:latin typeface="+mn-lt"/>
                          <a:ea typeface="+mn-ea"/>
                          <a:cs typeface="+mn-cs"/>
                          <a:sym typeface="Arial"/>
                        </a:rPr>
                        <a:t>539</a:t>
                      </a:r>
                    </a:p>
                  </a:txBody>
                  <a:tcPr marL="9525" marR="9525" marT="9525" marB="0" anchor="ctr"/>
                </a:tc>
                <a:tc>
                  <a:txBody>
                    <a:bodyPr/>
                    <a:lstStyle/>
                    <a:p>
                      <a:pPr algn="ctr" fontAlgn="ctr"/>
                      <a:r>
                        <a:rPr lang="ru-RU" sz="900" b="0" i="0" u="none" strike="noStrike" cap="none">
                          <a:solidFill>
                            <a:schemeClr val="dk1"/>
                          </a:solidFill>
                          <a:latin typeface="+mn-lt"/>
                          <a:ea typeface="+mn-ea"/>
                          <a:cs typeface="+mn-cs"/>
                          <a:sym typeface="Arial"/>
                        </a:rPr>
                        <a:t>117</a:t>
                      </a:r>
                    </a:p>
                  </a:txBody>
                  <a:tcPr marL="9525" marR="9525" marT="9525" marB="0" anchor="ctr"/>
                </a:tc>
                <a:tc>
                  <a:txBody>
                    <a:bodyPr/>
                    <a:lstStyle/>
                    <a:p>
                      <a:pPr algn="ctr" fontAlgn="ctr"/>
                      <a:r>
                        <a:rPr lang="ru-RU" sz="900" b="0" i="0" u="none" strike="noStrike" cap="none">
                          <a:solidFill>
                            <a:schemeClr val="dk1"/>
                          </a:solidFill>
                          <a:latin typeface="+mn-lt"/>
                          <a:ea typeface="+mn-ea"/>
                          <a:cs typeface="+mn-cs"/>
                          <a:sym typeface="Arial"/>
                        </a:rPr>
                        <a:t>161</a:t>
                      </a:r>
                    </a:p>
                  </a:txBody>
                  <a:tcPr marL="9525" marR="9525" marT="9525" marB="0" anchor="ctr"/>
                </a:tc>
                <a:tc>
                  <a:txBody>
                    <a:bodyPr/>
                    <a:lstStyle/>
                    <a:p>
                      <a:pPr algn="ctr" fontAlgn="ctr"/>
                      <a:r>
                        <a:rPr lang="ru-RU" sz="900" b="0" i="0" u="none" strike="noStrike" cap="none" dirty="0">
                          <a:solidFill>
                            <a:schemeClr val="dk1"/>
                          </a:solidFill>
                          <a:latin typeface="+mn-lt"/>
                          <a:ea typeface="+mn-ea"/>
                          <a:cs typeface="+mn-cs"/>
                          <a:sym typeface="Arial"/>
                        </a:rPr>
                        <a:t>116</a:t>
                      </a:r>
                    </a:p>
                  </a:txBody>
                  <a:tcPr marL="9525" marR="9525" marT="9525" marB="0" anchor="ctr"/>
                </a:tc>
                <a:tc>
                  <a:txBody>
                    <a:bodyPr/>
                    <a:lstStyle/>
                    <a:p>
                      <a:pPr algn="ctr" fontAlgn="ctr"/>
                      <a:r>
                        <a:rPr lang="ru-RU" sz="900" b="0" i="0" u="none" strike="noStrike" cap="none">
                          <a:solidFill>
                            <a:schemeClr val="dk1"/>
                          </a:solidFill>
                          <a:latin typeface="+mn-lt"/>
                          <a:ea typeface="+mn-ea"/>
                          <a:cs typeface="+mn-cs"/>
                          <a:sym typeface="Arial"/>
                        </a:rPr>
                        <a:t>145</a:t>
                      </a:r>
                    </a:p>
                  </a:txBody>
                  <a:tcPr marL="9525" marR="9525" marT="9525" marB="0" anchor="ctr"/>
                </a:tc>
                <a:tc>
                  <a:txBody>
                    <a:bodyPr/>
                    <a:lstStyle/>
                    <a:p>
                      <a:pPr algn="ctr" fontAlgn="ctr"/>
                      <a:r>
                        <a:rPr lang="ru-RU" sz="1050" b="1" i="0" u="none" strike="noStrike" cap="none" dirty="0">
                          <a:solidFill>
                            <a:schemeClr val="dk1"/>
                          </a:solidFill>
                          <a:latin typeface="+mn-lt"/>
                          <a:ea typeface="+mn-ea"/>
                          <a:cs typeface="+mn-cs"/>
                          <a:sym typeface="Arial"/>
                        </a:rPr>
                        <a:t>4,0%</a:t>
                      </a:r>
                    </a:p>
                  </a:txBody>
                  <a:tcPr marL="9525" marR="9525" marT="9525" marB="0" anchor="ctr"/>
                </a:tc>
                <a:extLst>
                  <a:ext uri="{0D108BD9-81ED-4DB2-BD59-A6C34878D82A}">
                    <a16:rowId xmlns:a16="http://schemas.microsoft.com/office/drawing/2014/main" val="1542005649"/>
                  </a:ext>
                </a:extLst>
              </a:tr>
              <a:tr h="252035">
                <a:tc vMerge="1">
                  <a:txBody>
                    <a:bodyPr/>
                    <a:lstStyle/>
                    <a:p>
                      <a:endParaRPr lang="ru-KZ" sz="1100" dirty="0"/>
                    </a:p>
                  </a:txBody>
                  <a:tcPr/>
                </a:tc>
                <a:tc>
                  <a:txBody>
                    <a:bodyPr/>
                    <a:lstStyle/>
                    <a:p>
                      <a:pPr marL="72000" marR="0" algn="l" rtl="0" eaLnBrk="1" fontAlgn="b" hangingPunct="1">
                        <a:lnSpc>
                          <a:spcPct val="100000"/>
                        </a:lnSpc>
                        <a:spcBef>
                          <a:spcPts val="0"/>
                        </a:spcBef>
                        <a:spcAft>
                          <a:spcPts val="0"/>
                        </a:spcAft>
                        <a:buNone/>
                      </a:pPr>
                      <a:r>
                        <a:rPr lang="ru-RU" sz="800" b="0" i="0" u="none" strike="noStrike" cap="none" dirty="0">
                          <a:solidFill>
                            <a:schemeClr val="dk1"/>
                          </a:solidFill>
                          <a:latin typeface="+mn-lt"/>
                          <a:ea typeface="+mn-ea"/>
                          <a:cs typeface="+mn-cs"/>
                          <a:sym typeface="Arial"/>
                        </a:rPr>
                        <a:t>4 </a:t>
                      </a:r>
                      <a:r>
                        <a:rPr lang="ru-RU" sz="800" b="0" i="0" u="none" strike="noStrike" cap="none" dirty="0" err="1">
                          <a:solidFill>
                            <a:schemeClr val="dk1"/>
                          </a:solidFill>
                          <a:latin typeface="+mn-lt"/>
                          <a:ea typeface="+mn-ea"/>
                          <a:cs typeface="+mn-cs"/>
                          <a:sym typeface="Arial"/>
                        </a:rPr>
                        <a:t>Қоғамдық</a:t>
                      </a:r>
                      <a:r>
                        <a:rPr lang="ru-RU" sz="800" b="0" i="0" u="none" strike="noStrike" cap="none" dirty="0">
                          <a:solidFill>
                            <a:schemeClr val="dk1"/>
                          </a:solidFill>
                          <a:latin typeface="+mn-lt"/>
                          <a:ea typeface="+mn-ea"/>
                          <a:cs typeface="+mn-cs"/>
                          <a:sym typeface="Arial"/>
                        </a:rPr>
                        <a:t> </a:t>
                      </a:r>
                      <a:r>
                        <a:rPr lang="ru-RU" sz="800" b="0" i="0" u="none" strike="noStrike" cap="none" dirty="0" err="1">
                          <a:solidFill>
                            <a:schemeClr val="dk1"/>
                          </a:solidFill>
                          <a:latin typeface="+mn-lt"/>
                          <a:ea typeface="+mn-ea"/>
                          <a:cs typeface="+mn-cs"/>
                          <a:sym typeface="Arial"/>
                        </a:rPr>
                        <a:t>ғылымдар</a:t>
                      </a:r>
                      <a:r>
                        <a:rPr lang="ru-RU" sz="800" b="0" i="0" u="none" strike="noStrike" cap="none" dirty="0">
                          <a:solidFill>
                            <a:schemeClr val="dk1"/>
                          </a:solidFill>
                          <a:latin typeface="+mn-lt"/>
                          <a:ea typeface="+mn-ea"/>
                          <a:cs typeface="+mn-cs"/>
                          <a:sym typeface="Arial"/>
                        </a:rPr>
                        <a:t> </a:t>
                      </a:r>
                      <a:r>
                        <a:rPr lang="ru-RU" sz="800" b="0" i="0" u="none" strike="noStrike" cap="none" dirty="0" err="1">
                          <a:solidFill>
                            <a:schemeClr val="dk1"/>
                          </a:solidFill>
                          <a:latin typeface="+mn-lt"/>
                          <a:ea typeface="+mn-ea"/>
                          <a:cs typeface="+mn-cs"/>
                          <a:sym typeface="Arial"/>
                        </a:rPr>
                        <a:t>бойынша</a:t>
                      </a:r>
                      <a:r>
                        <a:rPr lang="ru-RU" sz="800" b="0" i="0" u="none" strike="noStrike" cap="none" dirty="0">
                          <a:solidFill>
                            <a:schemeClr val="dk1"/>
                          </a:solidFill>
                          <a:latin typeface="+mn-lt"/>
                          <a:ea typeface="+mn-ea"/>
                          <a:cs typeface="+mn-cs"/>
                          <a:sym typeface="Arial"/>
                        </a:rPr>
                        <a:t> орта </a:t>
                      </a:r>
                      <a:r>
                        <a:rPr lang="ru-RU" sz="800" b="0" i="0" u="none" strike="noStrike" cap="none" dirty="0" err="1">
                          <a:solidFill>
                            <a:schemeClr val="dk1"/>
                          </a:solidFill>
                          <a:latin typeface="+mn-lt"/>
                          <a:ea typeface="+mn-ea"/>
                          <a:cs typeface="+mn-cs"/>
                          <a:sym typeface="Arial"/>
                        </a:rPr>
                        <a:t>мектеп</a:t>
                      </a:r>
                      <a:r>
                        <a:rPr lang="ru-RU" sz="800" b="0" i="0" u="none" strike="noStrike" cap="none" dirty="0">
                          <a:solidFill>
                            <a:schemeClr val="dk1"/>
                          </a:solidFill>
                          <a:latin typeface="+mn-lt"/>
                          <a:ea typeface="+mn-ea"/>
                          <a:cs typeface="+mn-cs"/>
                          <a:sym typeface="Arial"/>
                        </a:rPr>
                        <a:t> </a:t>
                      </a:r>
                      <a:r>
                        <a:rPr lang="ru-RU" sz="800" b="0" i="0" u="none" strike="noStrike" cap="none" dirty="0" err="1">
                          <a:solidFill>
                            <a:schemeClr val="dk1"/>
                          </a:solidFill>
                          <a:latin typeface="+mn-lt"/>
                          <a:ea typeface="+mn-ea"/>
                          <a:cs typeface="+mn-cs"/>
                          <a:sym typeface="Arial"/>
                        </a:rPr>
                        <a:t>мұғалімдері</a:t>
                      </a:r>
                      <a:endParaRPr lang="ru-RU" sz="800" b="0" i="0" u="none" strike="noStrike" cap="none" dirty="0">
                        <a:solidFill>
                          <a:schemeClr val="dk1"/>
                        </a:solidFill>
                        <a:latin typeface="+mn-lt"/>
                        <a:ea typeface="+mn-ea"/>
                        <a:cs typeface="+mn-cs"/>
                        <a:sym typeface="Arial"/>
                      </a:endParaRPr>
                    </a:p>
                  </a:txBody>
                  <a:tcPr marL="9525" marR="9525" marT="9525" marB="0" anchor="ctr"/>
                </a:tc>
                <a:tc>
                  <a:txBody>
                    <a:bodyPr/>
                    <a:lstStyle/>
                    <a:p>
                      <a:pPr algn="ctr" fontAlgn="b"/>
                      <a:r>
                        <a:rPr lang="ru-RU" sz="900" b="0" i="1" u="none" strike="noStrike" cap="none" dirty="0">
                          <a:solidFill>
                            <a:schemeClr val="dk1"/>
                          </a:solidFill>
                          <a:latin typeface="+mn-lt"/>
                          <a:ea typeface="+mn-ea"/>
                          <a:cs typeface="+mn-cs"/>
                          <a:sym typeface="Arial"/>
                        </a:rPr>
                        <a:t>2350-3</a:t>
                      </a:r>
                    </a:p>
                  </a:txBody>
                  <a:tcPr marL="9525" marR="9525" marT="9525" marB="0" anchor="ctr"/>
                </a:tc>
                <a:tc>
                  <a:txBody>
                    <a:bodyPr/>
                    <a:lstStyle/>
                    <a:p>
                      <a:pPr algn="ctr" fontAlgn="ctr"/>
                      <a:r>
                        <a:rPr lang="ru-RU" sz="1050" b="1" i="0" u="none" strike="noStrike" cap="none" dirty="0">
                          <a:solidFill>
                            <a:schemeClr val="dk1"/>
                          </a:solidFill>
                          <a:latin typeface="+mn-lt"/>
                          <a:ea typeface="+mn-ea"/>
                          <a:cs typeface="+mn-cs"/>
                          <a:sym typeface="Arial"/>
                        </a:rPr>
                        <a:t>418</a:t>
                      </a:r>
                    </a:p>
                  </a:txBody>
                  <a:tcPr marL="9525" marR="9525" marT="9525" marB="0" anchor="ctr"/>
                </a:tc>
                <a:tc>
                  <a:txBody>
                    <a:bodyPr/>
                    <a:lstStyle/>
                    <a:p>
                      <a:pPr algn="ctr" fontAlgn="ctr"/>
                      <a:r>
                        <a:rPr lang="ru-RU" sz="900" b="0" i="0" u="none" strike="noStrike" cap="none">
                          <a:solidFill>
                            <a:schemeClr val="dk1"/>
                          </a:solidFill>
                          <a:latin typeface="+mn-lt"/>
                          <a:ea typeface="+mn-ea"/>
                          <a:cs typeface="+mn-cs"/>
                          <a:sym typeface="Arial"/>
                        </a:rPr>
                        <a:t>86</a:t>
                      </a:r>
                    </a:p>
                  </a:txBody>
                  <a:tcPr marL="9525" marR="9525" marT="9525" marB="0" anchor="ctr"/>
                </a:tc>
                <a:tc>
                  <a:txBody>
                    <a:bodyPr/>
                    <a:lstStyle/>
                    <a:p>
                      <a:pPr algn="ctr" fontAlgn="ctr"/>
                      <a:r>
                        <a:rPr lang="ru-RU" sz="900" b="0" i="0" u="none" strike="noStrike" cap="none">
                          <a:solidFill>
                            <a:schemeClr val="dk1"/>
                          </a:solidFill>
                          <a:latin typeface="+mn-lt"/>
                          <a:ea typeface="+mn-ea"/>
                          <a:cs typeface="+mn-cs"/>
                          <a:sym typeface="Arial"/>
                        </a:rPr>
                        <a:t>61</a:t>
                      </a:r>
                    </a:p>
                  </a:txBody>
                  <a:tcPr marL="9525" marR="9525" marT="9525" marB="0" anchor="ctr"/>
                </a:tc>
                <a:tc>
                  <a:txBody>
                    <a:bodyPr/>
                    <a:lstStyle/>
                    <a:p>
                      <a:pPr algn="ctr" fontAlgn="ctr"/>
                      <a:r>
                        <a:rPr lang="ru-RU" sz="900" b="0" i="0" u="none" strike="noStrike" cap="none">
                          <a:solidFill>
                            <a:schemeClr val="dk1"/>
                          </a:solidFill>
                          <a:latin typeface="+mn-lt"/>
                          <a:ea typeface="+mn-ea"/>
                          <a:cs typeface="+mn-cs"/>
                          <a:sym typeface="Arial"/>
                        </a:rPr>
                        <a:t>224</a:t>
                      </a:r>
                    </a:p>
                  </a:txBody>
                  <a:tcPr marL="9525" marR="9525" marT="9525" marB="0" anchor="ctr"/>
                </a:tc>
                <a:tc>
                  <a:txBody>
                    <a:bodyPr/>
                    <a:lstStyle/>
                    <a:p>
                      <a:pPr algn="ctr" fontAlgn="ctr"/>
                      <a:r>
                        <a:rPr lang="ru-RU" sz="900" b="0" i="0" u="none" strike="noStrike" cap="none">
                          <a:solidFill>
                            <a:schemeClr val="dk1"/>
                          </a:solidFill>
                          <a:latin typeface="+mn-lt"/>
                          <a:ea typeface="+mn-ea"/>
                          <a:cs typeface="+mn-cs"/>
                          <a:sym typeface="Arial"/>
                        </a:rPr>
                        <a:t>47</a:t>
                      </a:r>
                    </a:p>
                  </a:txBody>
                  <a:tcPr marL="9525" marR="9525" marT="9525" marB="0" anchor="ctr"/>
                </a:tc>
                <a:tc>
                  <a:txBody>
                    <a:bodyPr/>
                    <a:lstStyle/>
                    <a:p>
                      <a:pPr algn="ctr" fontAlgn="ctr"/>
                      <a:r>
                        <a:rPr lang="ru-RU" sz="1050" b="1" i="0" u="none" strike="noStrike" cap="none">
                          <a:solidFill>
                            <a:schemeClr val="dk1"/>
                          </a:solidFill>
                          <a:latin typeface="+mn-lt"/>
                          <a:ea typeface="+mn-ea"/>
                          <a:cs typeface="+mn-cs"/>
                          <a:sym typeface="Arial"/>
                        </a:rPr>
                        <a:t>3,1%</a:t>
                      </a:r>
                    </a:p>
                  </a:txBody>
                  <a:tcPr marL="9525" marR="9525" marT="9525" marB="0" anchor="ctr"/>
                </a:tc>
                <a:extLst>
                  <a:ext uri="{0D108BD9-81ED-4DB2-BD59-A6C34878D82A}">
                    <a16:rowId xmlns:a16="http://schemas.microsoft.com/office/drawing/2014/main" val="2119351882"/>
                  </a:ext>
                </a:extLst>
              </a:tr>
              <a:tr h="252035">
                <a:tc vMerge="1">
                  <a:txBody>
                    <a:bodyPr/>
                    <a:lstStyle/>
                    <a:p>
                      <a:endParaRPr lang="ru-KZ" sz="1100" dirty="0"/>
                    </a:p>
                  </a:txBody>
                  <a:tcPr/>
                </a:tc>
                <a:tc>
                  <a:txBody>
                    <a:bodyPr/>
                    <a:lstStyle/>
                    <a:p>
                      <a:pPr marL="72000" marR="0" algn="l" rtl="0" eaLnBrk="1" fontAlgn="b" hangingPunct="1">
                        <a:lnSpc>
                          <a:spcPct val="100000"/>
                        </a:lnSpc>
                        <a:spcBef>
                          <a:spcPts val="0"/>
                        </a:spcBef>
                        <a:spcAft>
                          <a:spcPts val="0"/>
                        </a:spcAft>
                        <a:buNone/>
                      </a:pPr>
                      <a:r>
                        <a:rPr lang="ru-RU" sz="800" b="0" i="0" u="none" strike="noStrike" cap="none" dirty="0">
                          <a:solidFill>
                            <a:schemeClr val="dk1"/>
                          </a:solidFill>
                          <a:latin typeface="+mn-lt"/>
                          <a:ea typeface="+mn-ea"/>
                          <a:cs typeface="+mn-cs"/>
                          <a:sym typeface="Arial"/>
                        </a:rPr>
                        <a:t>5 </a:t>
                      </a:r>
                      <a:r>
                        <a:rPr lang="ru-RU" sz="800" b="0" i="0" u="none" strike="noStrike" cap="none" dirty="0" err="1">
                          <a:solidFill>
                            <a:schemeClr val="dk1"/>
                          </a:solidFill>
                          <a:latin typeface="+mn-lt"/>
                          <a:ea typeface="+mn-ea"/>
                          <a:cs typeface="+mn-cs"/>
                          <a:sym typeface="Arial"/>
                        </a:rPr>
                        <a:t>Мектепке</a:t>
                      </a:r>
                      <a:r>
                        <a:rPr lang="ru-RU" sz="800" b="0" i="0" u="none" strike="noStrike" cap="none" dirty="0">
                          <a:solidFill>
                            <a:schemeClr val="dk1"/>
                          </a:solidFill>
                          <a:latin typeface="+mn-lt"/>
                          <a:ea typeface="+mn-ea"/>
                          <a:cs typeface="+mn-cs"/>
                          <a:sym typeface="Arial"/>
                        </a:rPr>
                        <a:t> </a:t>
                      </a:r>
                      <a:r>
                        <a:rPr lang="ru-RU" sz="800" b="0" i="0" u="none" strike="noStrike" cap="none" dirty="0" err="1">
                          <a:solidFill>
                            <a:schemeClr val="dk1"/>
                          </a:solidFill>
                          <a:latin typeface="+mn-lt"/>
                          <a:ea typeface="+mn-ea"/>
                          <a:cs typeface="+mn-cs"/>
                          <a:sym typeface="Arial"/>
                        </a:rPr>
                        <a:t>дейінгі</a:t>
                      </a:r>
                      <a:r>
                        <a:rPr lang="ru-RU" sz="800" b="0" i="0" u="none" strike="noStrike" cap="none" dirty="0">
                          <a:solidFill>
                            <a:schemeClr val="dk1"/>
                          </a:solidFill>
                          <a:latin typeface="+mn-lt"/>
                          <a:ea typeface="+mn-ea"/>
                          <a:cs typeface="+mn-cs"/>
                          <a:sym typeface="Arial"/>
                        </a:rPr>
                        <a:t> </a:t>
                      </a:r>
                      <a:r>
                        <a:rPr lang="ru-RU" sz="800" b="0" i="0" u="none" strike="noStrike" cap="none" dirty="0" err="1">
                          <a:solidFill>
                            <a:schemeClr val="dk1"/>
                          </a:solidFill>
                          <a:latin typeface="+mn-lt"/>
                          <a:ea typeface="+mn-ea"/>
                          <a:cs typeface="+mn-cs"/>
                          <a:sym typeface="Arial"/>
                        </a:rPr>
                        <a:t>білім</a:t>
                      </a:r>
                      <a:r>
                        <a:rPr lang="ru-RU" sz="800" b="0" i="0" u="none" strike="noStrike" cap="none" dirty="0">
                          <a:solidFill>
                            <a:schemeClr val="dk1"/>
                          </a:solidFill>
                          <a:latin typeface="+mn-lt"/>
                          <a:ea typeface="+mn-ea"/>
                          <a:cs typeface="+mn-cs"/>
                          <a:sym typeface="Arial"/>
                        </a:rPr>
                        <a:t> </a:t>
                      </a:r>
                      <a:r>
                        <a:rPr lang="ru-RU" sz="800" b="0" i="0" u="none" strike="noStrike" cap="none" dirty="0" err="1">
                          <a:solidFill>
                            <a:schemeClr val="dk1"/>
                          </a:solidFill>
                          <a:latin typeface="+mn-lt"/>
                          <a:ea typeface="+mn-ea"/>
                          <a:cs typeface="+mn-cs"/>
                          <a:sym typeface="Arial"/>
                        </a:rPr>
                        <a:t>берудегі</a:t>
                      </a:r>
                      <a:r>
                        <a:rPr lang="ru-RU" sz="800" b="0" i="0" u="none" strike="noStrike" cap="none" dirty="0">
                          <a:solidFill>
                            <a:schemeClr val="dk1"/>
                          </a:solidFill>
                          <a:latin typeface="+mn-lt"/>
                          <a:ea typeface="+mn-ea"/>
                          <a:cs typeface="+mn-cs"/>
                          <a:sym typeface="Arial"/>
                        </a:rPr>
                        <a:t> </a:t>
                      </a:r>
                      <a:r>
                        <a:rPr lang="ru-RU" sz="800" b="0" i="0" u="none" strike="noStrike" cap="none" dirty="0" err="1">
                          <a:solidFill>
                            <a:schemeClr val="dk1"/>
                          </a:solidFill>
                          <a:latin typeface="+mn-lt"/>
                          <a:ea typeface="+mn-ea"/>
                          <a:cs typeface="+mn-cs"/>
                          <a:sym typeface="Arial"/>
                        </a:rPr>
                        <a:t>тәрбиешілер</a:t>
                      </a:r>
                      <a:endParaRPr lang="ru-RU" sz="800" b="0" i="0" u="none" strike="noStrike" cap="none" dirty="0">
                        <a:solidFill>
                          <a:schemeClr val="dk1"/>
                        </a:solidFill>
                        <a:latin typeface="+mn-lt"/>
                        <a:ea typeface="+mn-ea"/>
                        <a:cs typeface="+mn-cs"/>
                        <a:sym typeface="Arial"/>
                      </a:endParaRPr>
                    </a:p>
                  </a:txBody>
                  <a:tcPr marL="9525" marR="9525" marT="9525" marB="0" anchor="ctr">
                    <a:lnB w="28575" cap="flat" cmpd="sng" algn="ctr">
                      <a:solidFill>
                        <a:schemeClr val="bg2"/>
                      </a:solidFill>
                      <a:prstDash val="solid"/>
                      <a:round/>
                      <a:headEnd type="none" w="med" len="med"/>
                      <a:tailEnd type="none" w="med" len="med"/>
                    </a:lnB>
                  </a:tcPr>
                </a:tc>
                <a:tc>
                  <a:txBody>
                    <a:bodyPr/>
                    <a:lstStyle/>
                    <a:p>
                      <a:pPr algn="ctr" fontAlgn="b"/>
                      <a:r>
                        <a:rPr lang="ru-RU" sz="900" b="0" i="1" u="none" strike="noStrike" cap="none" dirty="0">
                          <a:solidFill>
                            <a:schemeClr val="dk1"/>
                          </a:solidFill>
                          <a:latin typeface="+mn-lt"/>
                          <a:ea typeface="+mn-ea"/>
                          <a:cs typeface="+mn-cs"/>
                          <a:sym typeface="Arial"/>
                        </a:rPr>
                        <a:t>2362-0</a:t>
                      </a:r>
                    </a:p>
                  </a:txBody>
                  <a:tcPr marL="9525" marR="9525" marT="9525" marB="0" anchor="ctr">
                    <a:lnB w="28575" cap="flat" cmpd="sng" algn="ctr">
                      <a:solidFill>
                        <a:schemeClr val="bg2"/>
                      </a:solidFill>
                      <a:prstDash val="solid"/>
                      <a:round/>
                      <a:headEnd type="none" w="med" len="med"/>
                      <a:tailEnd type="none" w="med" len="med"/>
                    </a:lnB>
                  </a:tcPr>
                </a:tc>
                <a:tc>
                  <a:txBody>
                    <a:bodyPr/>
                    <a:lstStyle/>
                    <a:p>
                      <a:pPr algn="ctr" fontAlgn="ctr"/>
                      <a:r>
                        <a:rPr lang="ru-RU" sz="1050" b="1" i="0" u="none" strike="noStrike" cap="none">
                          <a:solidFill>
                            <a:schemeClr val="dk1"/>
                          </a:solidFill>
                          <a:latin typeface="+mn-lt"/>
                          <a:ea typeface="+mn-ea"/>
                          <a:cs typeface="+mn-cs"/>
                          <a:sym typeface="Arial"/>
                        </a:rPr>
                        <a:t>416</a:t>
                      </a:r>
                    </a:p>
                  </a:txBody>
                  <a:tcPr marL="9525" marR="9525" marT="9525" marB="0" anchor="ctr">
                    <a:lnB w="28575" cap="flat" cmpd="sng" algn="ctr">
                      <a:solidFill>
                        <a:schemeClr val="bg2"/>
                      </a:solidFill>
                      <a:prstDash val="solid"/>
                      <a:round/>
                      <a:headEnd type="none" w="med" len="med"/>
                      <a:tailEnd type="none" w="med" len="med"/>
                    </a:lnB>
                  </a:tcPr>
                </a:tc>
                <a:tc>
                  <a:txBody>
                    <a:bodyPr/>
                    <a:lstStyle/>
                    <a:p>
                      <a:pPr algn="ctr" fontAlgn="ctr"/>
                      <a:r>
                        <a:rPr lang="ru-RU" sz="900" b="0" i="0" u="none" strike="noStrike" cap="none">
                          <a:solidFill>
                            <a:schemeClr val="dk1"/>
                          </a:solidFill>
                          <a:latin typeface="+mn-lt"/>
                          <a:ea typeface="+mn-ea"/>
                          <a:cs typeface="+mn-cs"/>
                          <a:sym typeface="Arial"/>
                        </a:rPr>
                        <a:t>130</a:t>
                      </a:r>
                    </a:p>
                  </a:txBody>
                  <a:tcPr marL="9525" marR="9525" marT="9525" marB="0" anchor="ctr">
                    <a:lnB w="28575" cap="flat" cmpd="sng" algn="ctr">
                      <a:solidFill>
                        <a:schemeClr val="bg2"/>
                      </a:solidFill>
                      <a:prstDash val="solid"/>
                      <a:round/>
                      <a:headEnd type="none" w="med" len="med"/>
                      <a:tailEnd type="none" w="med" len="med"/>
                    </a:lnB>
                  </a:tcPr>
                </a:tc>
                <a:tc>
                  <a:txBody>
                    <a:bodyPr/>
                    <a:lstStyle/>
                    <a:p>
                      <a:pPr algn="ctr" fontAlgn="ctr"/>
                      <a:r>
                        <a:rPr lang="ru-RU" sz="900" b="0" i="0" u="none" strike="noStrike" cap="none">
                          <a:solidFill>
                            <a:schemeClr val="dk1"/>
                          </a:solidFill>
                          <a:latin typeface="+mn-lt"/>
                          <a:ea typeface="+mn-ea"/>
                          <a:cs typeface="+mn-cs"/>
                          <a:sym typeface="Arial"/>
                        </a:rPr>
                        <a:t>50</a:t>
                      </a:r>
                    </a:p>
                  </a:txBody>
                  <a:tcPr marL="9525" marR="9525" marT="9525" marB="0" anchor="ctr">
                    <a:lnB w="28575" cap="flat" cmpd="sng" algn="ctr">
                      <a:solidFill>
                        <a:schemeClr val="bg2"/>
                      </a:solidFill>
                      <a:prstDash val="solid"/>
                      <a:round/>
                      <a:headEnd type="none" w="med" len="med"/>
                      <a:tailEnd type="none" w="med" len="med"/>
                    </a:lnB>
                  </a:tcPr>
                </a:tc>
                <a:tc>
                  <a:txBody>
                    <a:bodyPr/>
                    <a:lstStyle/>
                    <a:p>
                      <a:pPr algn="ctr" fontAlgn="ctr"/>
                      <a:r>
                        <a:rPr lang="ru-RU" sz="900" b="0" i="0" u="none" strike="noStrike" cap="none" dirty="0">
                          <a:solidFill>
                            <a:schemeClr val="dk1"/>
                          </a:solidFill>
                          <a:latin typeface="+mn-lt"/>
                          <a:ea typeface="+mn-ea"/>
                          <a:cs typeface="+mn-cs"/>
                          <a:sym typeface="Arial"/>
                        </a:rPr>
                        <a:t>127</a:t>
                      </a:r>
                    </a:p>
                  </a:txBody>
                  <a:tcPr marL="9525" marR="9525" marT="9525" marB="0" anchor="ctr">
                    <a:lnB w="28575" cap="flat" cmpd="sng" algn="ctr">
                      <a:solidFill>
                        <a:schemeClr val="bg2"/>
                      </a:solidFill>
                      <a:prstDash val="solid"/>
                      <a:round/>
                      <a:headEnd type="none" w="med" len="med"/>
                      <a:tailEnd type="none" w="med" len="med"/>
                    </a:lnB>
                  </a:tcPr>
                </a:tc>
                <a:tc>
                  <a:txBody>
                    <a:bodyPr/>
                    <a:lstStyle/>
                    <a:p>
                      <a:pPr algn="ctr" fontAlgn="ctr"/>
                      <a:r>
                        <a:rPr lang="ru-RU" sz="900" b="0" i="0" u="none" strike="noStrike" cap="none">
                          <a:solidFill>
                            <a:schemeClr val="dk1"/>
                          </a:solidFill>
                          <a:latin typeface="+mn-lt"/>
                          <a:ea typeface="+mn-ea"/>
                          <a:cs typeface="+mn-cs"/>
                          <a:sym typeface="Arial"/>
                        </a:rPr>
                        <a:t>109</a:t>
                      </a:r>
                    </a:p>
                  </a:txBody>
                  <a:tcPr marL="9525" marR="9525" marT="9525" marB="0" anchor="ctr">
                    <a:lnB w="28575" cap="flat" cmpd="sng" algn="ctr">
                      <a:solidFill>
                        <a:schemeClr val="bg2"/>
                      </a:solidFill>
                      <a:prstDash val="solid"/>
                      <a:round/>
                      <a:headEnd type="none" w="med" len="med"/>
                      <a:tailEnd type="none" w="med" len="med"/>
                    </a:lnB>
                  </a:tcPr>
                </a:tc>
                <a:tc>
                  <a:txBody>
                    <a:bodyPr/>
                    <a:lstStyle/>
                    <a:p>
                      <a:pPr algn="ctr" fontAlgn="ctr"/>
                      <a:r>
                        <a:rPr lang="ru-RU" sz="1050" b="1" i="0" u="none" strike="noStrike" cap="none" dirty="0">
                          <a:solidFill>
                            <a:schemeClr val="dk1"/>
                          </a:solidFill>
                          <a:latin typeface="+mn-lt"/>
                          <a:ea typeface="+mn-ea"/>
                          <a:cs typeface="+mn-cs"/>
                          <a:sym typeface="Arial"/>
                        </a:rPr>
                        <a:t>3,1%</a:t>
                      </a:r>
                    </a:p>
                  </a:txBody>
                  <a:tcPr marL="9525" marR="9525" marT="9525" marB="0" anchor="ctr">
                    <a:lnB w="28575" cap="flat" cmpd="sng" algn="ctr">
                      <a:solidFill>
                        <a:schemeClr val="bg2"/>
                      </a:solidFill>
                      <a:prstDash val="solid"/>
                      <a:round/>
                      <a:headEnd type="none" w="med" len="med"/>
                      <a:tailEnd type="none" w="med" len="med"/>
                    </a:lnB>
                  </a:tcPr>
                </a:tc>
                <a:extLst>
                  <a:ext uri="{0D108BD9-81ED-4DB2-BD59-A6C34878D82A}">
                    <a16:rowId xmlns:a16="http://schemas.microsoft.com/office/drawing/2014/main" val="4147065920"/>
                  </a:ext>
                </a:extLst>
              </a:tr>
              <a:tr h="252035">
                <a:tc rowSpan="5">
                  <a:txBody>
                    <a:bodyPr/>
                    <a:lstStyle/>
                    <a:p>
                      <a:pPr algn="ctr"/>
                      <a:r>
                        <a:rPr lang="ru-RU" sz="1100" dirty="0"/>
                        <a:t>2022</a:t>
                      </a:r>
                      <a:endParaRPr lang="ru-KZ" sz="1100" dirty="0"/>
                    </a:p>
                  </a:txBody>
                  <a:tcPr anchor="ctr">
                    <a:lnT w="28575" cap="flat" cmpd="sng" algn="ctr">
                      <a:solidFill>
                        <a:schemeClr val="bg2"/>
                      </a:solidFill>
                      <a:prstDash val="solid"/>
                      <a:round/>
                      <a:headEnd type="none" w="med" len="med"/>
                      <a:tailEnd type="none" w="med" len="med"/>
                    </a:lnT>
                  </a:tcPr>
                </a:tc>
                <a:tc>
                  <a:txBody>
                    <a:bodyPr/>
                    <a:lstStyle/>
                    <a:p>
                      <a:pPr marL="72000" marR="0" algn="l" rtl="0" eaLnBrk="1" fontAlgn="b" hangingPunct="1">
                        <a:lnSpc>
                          <a:spcPct val="100000"/>
                        </a:lnSpc>
                        <a:spcBef>
                          <a:spcPts val="0"/>
                        </a:spcBef>
                        <a:spcAft>
                          <a:spcPts val="0"/>
                        </a:spcAft>
                        <a:buNone/>
                      </a:pPr>
                      <a:r>
                        <a:rPr lang="ru-RU" sz="800" b="0" i="0" u="none" strike="noStrike" cap="none" dirty="0">
                          <a:solidFill>
                            <a:schemeClr val="dk1"/>
                          </a:solidFill>
                          <a:latin typeface="+mn-lt"/>
                          <a:ea typeface="+mn-ea"/>
                          <a:cs typeface="+mn-cs"/>
                          <a:sym typeface="Arial"/>
                        </a:rPr>
                        <a:t>1 </a:t>
                      </a:r>
                      <a:r>
                        <a:rPr lang="ru-RU" sz="800" b="0" i="0" u="none" strike="noStrike" cap="none" dirty="0" err="1">
                          <a:solidFill>
                            <a:schemeClr val="dk1"/>
                          </a:solidFill>
                          <a:latin typeface="+mn-lt"/>
                          <a:ea typeface="+mn-ea"/>
                          <a:cs typeface="+mn-cs"/>
                          <a:sym typeface="Arial"/>
                        </a:rPr>
                        <a:t>Басқа</a:t>
                      </a:r>
                      <a:r>
                        <a:rPr lang="ru-RU" sz="800" b="0" i="0" u="none" strike="noStrike" cap="none" dirty="0">
                          <a:solidFill>
                            <a:schemeClr val="dk1"/>
                          </a:solidFill>
                          <a:latin typeface="+mn-lt"/>
                          <a:ea typeface="+mn-ea"/>
                          <a:cs typeface="+mn-cs"/>
                          <a:sym typeface="Arial"/>
                        </a:rPr>
                        <a:t> да </a:t>
                      </a:r>
                      <a:r>
                        <a:rPr lang="ru-RU" sz="800" b="0" i="0" u="none" strike="noStrike" cap="none" dirty="0" err="1">
                          <a:solidFill>
                            <a:schemeClr val="dk1"/>
                          </a:solidFill>
                          <a:latin typeface="+mn-lt"/>
                          <a:ea typeface="+mn-ea"/>
                          <a:cs typeface="+mn-cs"/>
                          <a:sym typeface="Arial"/>
                        </a:rPr>
                        <a:t>біліктілігі</a:t>
                      </a:r>
                      <a:r>
                        <a:rPr lang="ru-RU" sz="800" b="0" i="0" u="none" strike="noStrike" cap="none" dirty="0">
                          <a:solidFill>
                            <a:schemeClr val="dk1"/>
                          </a:solidFill>
                          <a:latin typeface="+mn-lt"/>
                          <a:ea typeface="+mn-ea"/>
                          <a:cs typeface="+mn-cs"/>
                          <a:sym typeface="Arial"/>
                        </a:rPr>
                        <a:t> </a:t>
                      </a:r>
                      <a:r>
                        <a:rPr lang="ru-RU" sz="800" b="0" i="0" u="none" strike="noStrike" cap="none" dirty="0" err="1">
                          <a:solidFill>
                            <a:schemeClr val="dk1"/>
                          </a:solidFill>
                          <a:latin typeface="+mn-lt"/>
                          <a:ea typeface="+mn-ea"/>
                          <a:cs typeface="+mn-cs"/>
                          <a:sym typeface="Arial"/>
                        </a:rPr>
                        <a:t>жоқ</a:t>
                      </a:r>
                      <a:r>
                        <a:rPr lang="ru-RU" sz="800" b="0" i="0" u="none" strike="noStrike" cap="none" dirty="0">
                          <a:solidFill>
                            <a:schemeClr val="dk1"/>
                          </a:solidFill>
                          <a:latin typeface="+mn-lt"/>
                          <a:ea typeface="+mn-ea"/>
                          <a:cs typeface="+mn-cs"/>
                          <a:sym typeface="Arial"/>
                        </a:rPr>
                        <a:t> </a:t>
                      </a:r>
                      <a:r>
                        <a:rPr lang="ru-RU" sz="800" b="0" i="0" u="none" strike="noStrike" cap="none" dirty="0" err="1">
                          <a:solidFill>
                            <a:schemeClr val="dk1"/>
                          </a:solidFill>
                          <a:latin typeface="+mn-lt"/>
                          <a:ea typeface="+mn-ea"/>
                          <a:cs typeface="+mn-cs"/>
                          <a:sym typeface="Arial"/>
                        </a:rPr>
                        <a:t>жұмысшылар</a:t>
                      </a:r>
                      <a:endParaRPr lang="ru-RU" sz="800" b="0" i="0" u="none" strike="noStrike" cap="none" dirty="0">
                        <a:solidFill>
                          <a:schemeClr val="dk1"/>
                        </a:solidFill>
                        <a:latin typeface="+mn-lt"/>
                        <a:ea typeface="+mn-ea"/>
                        <a:cs typeface="+mn-cs"/>
                        <a:sym typeface="Arial"/>
                      </a:endParaRPr>
                    </a:p>
                  </a:txBody>
                  <a:tcPr marL="9525" marR="9525" marT="9525" marB="0" anchor="ctr">
                    <a:lnT w="28575" cap="flat" cmpd="sng" algn="ctr">
                      <a:solidFill>
                        <a:schemeClr val="bg2"/>
                      </a:solidFill>
                      <a:prstDash val="solid"/>
                      <a:round/>
                      <a:headEnd type="none" w="med" len="med"/>
                      <a:tailEnd type="none" w="med" len="med"/>
                    </a:lnT>
                  </a:tcPr>
                </a:tc>
                <a:tc>
                  <a:txBody>
                    <a:bodyPr/>
                    <a:lstStyle/>
                    <a:p>
                      <a:pPr algn="ctr" fontAlgn="b"/>
                      <a:r>
                        <a:rPr lang="ru-RU" sz="900" b="0" i="1" u="none" strike="noStrike" cap="none">
                          <a:solidFill>
                            <a:schemeClr val="dk1"/>
                          </a:solidFill>
                          <a:latin typeface="+mn-lt"/>
                          <a:ea typeface="+mn-ea"/>
                          <a:cs typeface="+mn-cs"/>
                          <a:sym typeface="Arial"/>
                        </a:rPr>
                        <a:t>9629-9</a:t>
                      </a:r>
                    </a:p>
                  </a:txBody>
                  <a:tcPr marL="9525" marR="9525" marT="9525" marB="0" anchor="ctr">
                    <a:lnT w="28575" cap="flat" cmpd="sng" algn="ctr">
                      <a:solidFill>
                        <a:schemeClr val="bg2"/>
                      </a:solidFill>
                      <a:prstDash val="solid"/>
                      <a:round/>
                      <a:headEnd type="none" w="med" len="med"/>
                      <a:tailEnd type="none" w="med" len="med"/>
                    </a:lnT>
                  </a:tcPr>
                </a:tc>
                <a:tc>
                  <a:txBody>
                    <a:bodyPr/>
                    <a:lstStyle/>
                    <a:p>
                      <a:pPr algn="ctr" fontAlgn="ctr"/>
                      <a:r>
                        <a:rPr lang="ru-RU" sz="1050" b="1" i="0" u="none" strike="noStrike" cap="none" dirty="0">
                          <a:solidFill>
                            <a:schemeClr val="dk1"/>
                          </a:solidFill>
                          <a:latin typeface="+mn-lt"/>
                          <a:ea typeface="+mn-ea"/>
                          <a:cs typeface="+mn-cs"/>
                          <a:sym typeface="Arial"/>
                        </a:rPr>
                        <a:t>780</a:t>
                      </a:r>
                    </a:p>
                  </a:txBody>
                  <a:tcPr marL="9525" marR="9525" marT="9525" marB="0" anchor="ctr">
                    <a:lnT w="28575" cap="flat" cmpd="sng" algn="ctr">
                      <a:solidFill>
                        <a:schemeClr val="bg2"/>
                      </a:solidFill>
                      <a:prstDash val="solid"/>
                      <a:round/>
                      <a:headEnd type="none" w="med" len="med"/>
                      <a:tailEnd type="none" w="med" len="med"/>
                    </a:lnT>
                  </a:tcPr>
                </a:tc>
                <a:tc>
                  <a:txBody>
                    <a:bodyPr/>
                    <a:lstStyle/>
                    <a:p>
                      <a:pPr algn="ctr" fontAlgn="ctr"/>
                      <a:r>
                        <a:rPr lang="ru-RU" sz="900" b="0" i="0" u="none" strike="noStrike" cap="none">
                          <a:solidFill>
                            <a:schemeClr val="dk1"/>
                          </a:solidFill>
                          <a:latin typeface="+mn-lt"/>
                          <a:ea typeface="+mn-ea"/>
                          <a:cs typeface="+mn-cs"/>
                          <a:sym typeface="Arial"/>
                        </a:rPr>
                        <a:t>109</a:t>
                      </a:r>
                    </a:p>
                  </a:txBody>
                  <a:tcPr marL="9525" marR="9525" marT="9525" marB="0" anchor="ctr">
                    <a:lnT w="28575" cap="flat" cmpd="sng" algn="ctr">
                      <a:solidFill>
                        <a:schemeClr val="bg2"/>
                      </a:solidFill>
                      <a:prstDash val="solid"/>
                      <a:round/>
                      <a:headEnd type="none" w="med" len="med"/>
                      <a:tailEnd type="none" w="med" len="med"/>
                    </a:lnT>
                  </a:tcPr>
                </a:tc>
                <a:tc>
                  <a:txBody>
                    <a:bodyPr/>
                    <a:lstStyle/>
                    <a:p>
                      <a:pPr algn="ctr" fontAlgn="ctr"/>
                      <a:r>
                        <a:rPr lang="ru-RU" sz="900" b="0" i="0" u="none" strike="noStrike" cap="none">
                          <a:solidFill>
                            <a:schemeClr val="dk1"/>
                          </a:solidFill>
                          <a:latin typeface="+mn-lt"/>
                          <a:ea typeface="+mn-ea"/>
                          <a:cs typeface="+mn-cs"/>
                          <a:sym typeface="Arial"/>
                        </a:rPr>
                        <a:t>211</a:t>
                      </a:r>
                    </a:p>
                  </a:txBody>
                  <a:tcPr marL="9525" marR="9525" marT="9525" marB="0" anchor="ctr">
                    <a:lnT w="28575" cap="flat" cmpd="sng" algn="ctr">
                      <a:solidFill>
                        <a:schemeClr val="bg2"/>
                      </a:solidFill>
                      <a:prstDash val="solid"/>
                      <a:round/>
                      <a:headEnd type="none" w="med" len="med"/>
                      <a:tailEnd type="none" w="med" len="med"/>
                    </a:lnT>
                  </a:tcPr>
                </a:tc>
                <a:tc>
                  <a:txBody>
                    <a:bodyPr/>
                    <a:lstStyle/>
                    <a:p>
                      <a:pPr algn="ctr" fontAlgn="ctr"/>
                      <a:r>
                        <a:rPr lang="ru-RU" sz="900" b="0" i="0" u="none" strike="noStrike" cap="none">
                          <a:solidFill>
                            <a:schemeClr val="dk1"/>
                          </a:solidFill>
                          <a:latin typeface="+mn-lt"/>
                          <a:ea typeface="+mn-ea"/>
                          <a:cs typeface="+mn-cs"/>
                          <a:sym typeface="Arial"/>
                        </a:rPr>
                        <a:t>158</a:t>
                      </a:r>
                    </a:p>
                  </a:txBody>
                  <a:tcPr marL="9525" marR="9525" marT="9525" marB="0" anchor="ctr">
                    <a:lnT w="28575" cap="flat" cmpd="sng" algn="ctr">
                      <a:solidFill>
                        <a:schemeClr val="bg2"/>
                      </a:solidFill>
                      <a:prstDash val="solid"/>
                      <a:round/>
                      <a:headEnd type="none" w="med" len="med"/>
                      <a:tailEnd type="none" w="med" len="med"/>
                    </a:lnT>
                  </a:tcPr>
                </a:tc>
                <a:tc>
                  <a:txBody>
                    <a:bodyPr/>
                    <a:lstStyle/>
                    <a:p>
                      <a:pPr algn="ctr" fontAlgn="ctr"/>
                      <a:r>
                        <a:rPr lang="ru-RU" sz="900" b="0" i="0" u="none" strike="noStrike" cap="none">
                          <a:solidFill>
                            <a:schemeClr val="dk1"/>
                          </a:solidFill>
                          <a:latin typeface="+mn-lt"/>
                          <a:ea typeface="+mn-ea"/>
                          <a:cs typeface="+mn-cs"/>
                          <a:sym typeface="Arial"/>
                        </a:rPr>
                        <a:t>302</a:t>
                      </a:r>
                    </a:p>
                  </a:txBody>
                  <a:tcPr marL="9525" marR="9525" marT="9525" marB="0" anchor="ctr">
                    <a:lnT w="28575" cap="flat" cmpd="sng" algn="ctr">
                      <a:solidFill>
                        <a:schemeClr val="bg2"/>
                      </a:solidFill>
                      <a:prstDash val="solid"/>
                      <a:round/>
                      <a:headEnd type="none" w="med" len="med"/>
                      <a:tailEnd type="none" w="med" len="med"/>
                    </a:lnT>
                  </a:tcPr>
                </a:tc>
                <a:tc>
                  <a:txBody>
                    <a:bodyPr/>
                    <a:lstStyle/>
                    <a:p>
                      <a:pPr algn="ctr" fontAlgn="ctr"/>
                      <a:r>
                        <a:rPr lang="ru-RU" sz="1050" b="1" i="0" u="none" strike="noStrike" cap="none">
                          <a:solidFill>
                            <a:schemeClr val="dk1"/>
                          </a:solidFill>
                          <a:latin typeface="+mn-lt"/>
                          <a:ea typeface="+mn-ea"/>
                          <a:cs typeface="+mn-cs"/>
                          <a:sym typeface="Arial"/>
                        </a:rPr>
                        <a:t>5,4%</a:t>
                      </a:r>
                    </a:p>
                  </a:txBody>
                  <a:tcPr marL="9525" marR="9525" marT="9525" marB="0" anchor="ctr">
                    <a:lnT w="28575" cap="flat" cmpd="sng" algn="ctr">
                      <a:solidFill>
                        <a:schemeClr val="bg2"/>
                      </a:solidFill>
                      <a:prstDash val="solid"/>
                      <a:round/>
                      <a:headEnd type="none" w="med" len="med"/>
                      <a:tailEnd type="none" w="med" len="med"/>
                    </a:lnT>
                  </a:tcPr>
                </a:tc>
                <a:extLst>
                  <a:ext uri="{0D108BD9-81ED-4DB2-BD59-A6C34878D82A}">
                    <a16:rowId xmlns:a16="http://schemas.microsoft.com/office/drawing/2014/main" val="1481085828"/>
                  </a:ext>
                </a:extLst>
              </a:tr>
              <a:tr h="252035">
                <a:tc vMerge="1">
                  <a:txBody>
                    <a:bodyPr/>
                    <a:lstStyle/>
                    <a:p>
                      <a:endParaRPr lang="ru-KZ" sz="1100" dirty="0"/>
                    </a:p>
                  </a:txBody>
                  <a:tcPr/>
                </a:tc>
                <a:tc>
                  <a:txBody>
                    <a:bodyPr/>
                    <a:lstStyle/>
                    <a:p>
                      <a:pPr marL="72000" marR="0" algn="l" rtl="0" eaLnBrk="1" fontAlgn="b" hangingPunct="1">
                        <a:lnSpc>
                          <a:spcPct val="100000"/>
                        </a:lnSpc>
                        <a:spcBef>
                          <a:spcPts val="0"/>
                        </a:spcBef>
                        <a:spcAft>
                          <a:spcPts val="0"/>
                        </a:spcAft>
                        <a:buNone/>
                      </a:pPr>
                      <a:r>
                        <a:rPr lang="ru-RU" sz="800" b="0" i="0" u="none" strike="noStrike" cap="none" dirty="0">
                          <a:solidFill>
                            <a:schemeClr val="dk1"/>
                          </a:solidFill>
                          <a:latin typeface="+mn-lt"/>
                          <a:ea typeface="+mn-ea"/>
                          <a:cs typeface="+mn-cs"/>
                          <a:sym typeface="Arial"/>
                        </a:rPr>
                        <a:t>2 Аула </a:t>
                      </a:r>
                      <a:r>
                        <a:rPr lang="ru-RU" sz="800" b="0" i="0" u="none" strike="noStrike" cap="none" dirty="0" err="1">
                          <a:solidFill>
                            <a:schemeClr val="dk1"/>
                          </a:solidFill>
                          <a:latin typeface="+mn-lt"/>
                          <a:ea typeface="+mn-ea"/>
                          <a:cs typeface="+mn-cs"/>
                          <a:sym typeface="Arial"/>
                        </a:rPr>
                        <a:t>сыпырушылар</a:t>
                      </a:r>
                      <a:r>
                        <a:rPr lang="ru-RU" sz="800" b="0" i="0" u="none" strike="noStrike" cap="none" dirty="0">
                          <a:solidFill>
                            <a:schemeClr val="dk1"/>
                          </a:solidFill>
                          <a:latin typeface="+mn-lt"/>
                          <a:ea typeface="+mn-ea"/>
                          <a:cs typeface="+mn-cs"/>
                          <a:sym typeface="Arial"/>
                        </a:rPr>
                        <a:t> </a:t>
                      </a:r>
                      <a:r>
                        <a:rPr lang="ru-RU" sz="800" b="0" i="0" u="none" strike="noStrike" cap="none" dirty="0" err="1">
                          <a:solidFill>
                            <a:schemeClr val="dk1"/>
                          </a:solidFill>
                          <a:latin typeface="+mn-lt"/>
                          <a:ea typeface="+mn-ea"/>
                          <a:cs typeface="+mn-cs"/>
                          <a:sym typeface="Arial"/>
                        </a:rPr>
                        <a:t>және</a:t>
                      </a:r>
                      <a:r>
                        <a:rPr lang="ru-RU" sz="800" b="0" i="0" u="none" strike="noStrike" cap="none" dirty="0">
                          <a:solidFill>
                            <a:schemeClr val="dk1"/>
                          </a:solidFill>
                          <a:latin typeface="+mn-lt"/>
                          <a:ea typeface="+mn-ea"/>
                          <a:cs typeface="+mn-cs"/>
                          <a:sym typeface="Arial"/>
                        </a:rPr>
                        <a:t> </a:t>
                      </a:r>
                      <a:r>
                        <a:rPr lang="ru-RU" sz="800" b="0" i="0" u="none" strike="noStrike" cap="none" dirty="0" err="1">
                          <a:solidFill>
                            <a:schemeClr val="dk1"/>
                          </a:solidFill>
                          <a:latin typeface="+mn-lt"/>
                          <a:ea typeface="+mn-ea"/>
                          <a:cs typeface="+mn-cs"/>
                          <a:sym typeface="Arial"/>
                        </a:rPr>
                        <a:t>ашық</a:t>
                      </a:r>
                      <a:r>
                        <a:rPr lang="ru-RU" sz="800" b="0" i="0" u="none" strike="noStrike" cap="none" dirty="0">
                          <a:solidFill>
                            <a:schemeClr val="dk1"/>
                          </a:solidFill>
                          <a:latin typeface="+mn-lt"/>
                          <a:ea typeface="+mn-ea"/>
                          <a:cs typeface="+mn-cs"/>
                          <a:sym typeface="Arial"/>
                        </a:rPr>
                        <a:t> </a:t>
                      </a:r>
                      <a:r>
                        <a:rPr lang="ru-RU" sz="800" b="0" i="0" u="none" strike="noStrike" cap="none" dirty="0" err="1">
                          <a:solidFill>
                            <a:schemeClr val="dk1"/>
                          </a:solidFill>
                          <a:latin typeface="+mn-lt"/>
                          <a:ea typeface="+mn-ea"/>
                          <a:cs typeface="+mn-cs"/>
                          <a:sym typeface="Arial"/>
                        </a:rPr>
                        <a:t>аумақтарды</a:t>
                      </a:r>
                      <a:r>
                        <a:rPr lang="ru-RU" sz="800" b="0" i="0" u="none" strike="noStrike" cap="none" dirty="0">
                          <a:solidFill>
                            <a:schemeClr val="dk1"/>
                          </a:solidFill>
                          <a:latin typeface="+mn-lt"/>
                          <a:ea typeface="+mn-ea"/>
                          <a:cs typeface="+mn-cs"/>
                          <a:sym typeface="Arial"/>
                        </a:rPr>
                        <a:t> </a:t>
                      </a:r>
                      <a:r>
                        <a:rPr lang="ru-RU" sz="800" b="0" i="0" u="none" strike="noStrike" cap="none" dirty="0" err="1">
                          <a:solidFill>
                            <a:schemeClr val="dk1"/>
                          </a:solidFill>
                          <a:latin typeface="+mn-lt"/>
                          <a:ea typeface="+mn-ea"/>
                          <a:cs typeface="+mn-cs"/>
                          <a:sym typeface="Arial"/>
                        </a:rPr>
                        <a:t>тазалаушылар</a:t>
                      </a:r>
                      <a:endParaRPr lang="ru-RU" sz="800" b="0" i="0" u="none" strike="noStrike" cap="none" dirty="0">
                        <a:solidFill>
                          <a:schemeClr val="dk1"/>
                        </a:solidFill>
                        <a:latin typeface="+mn-lt"/>
                        <a:ea typeface="+mn-ea"/>
                        <a:cs typeface="+mn-cs"/>
                        <a:sym typeface="Arial"/>
                      </a:endParaRPr>
                    </a:p>
                  </a:txBody>
                  <a:tcPr marL="9525" marR="9525" marT="9525" marB="0" anchor="ctr"/>
                </a:tc>
                <a:tc>
                  <a:txBody>
                    <a:bodyPr/>
                    <a:lstStyle/>
                    <a:p>
                      <a:pPr algn="ctr" fontAlgn="b"/>
                      <a:r>
                        <a:rPr lang="ru-RU" sz="900" b="0" i="1" u="none" strike="noStrike" cap="none" dirty="0">
                          <a:solidFill>
                            <a:schemeClr val="dk1"/>
                          </a:solidFill>
                          <a:latin typeface="+mn-lt"/>
                          <a:ea typeface="+mn-ea"/>
                          <a:cs typeface="+mn-cs"/>
                          <a:sym typeface="Arial"/>
                        </a:rPr>
                        <a:t>9116-0</a:t>
                      </a:r>
                    </a:p>
                  </a:txBody>
                  <a:tcPr marL="9525" marR="9525" marT="9525" marB="0" anchor="ctr"/>
                </a:tc>
                <a:tc>
                  <a:txBody>
                    <a:bodyPr/>
                    <a:lstStyle/>
                    <a:p>
                      <a:pPr algn="ctr" fontAlgn="ctr"/>
                      <a:r>
                        <a:rPr lang="ru-RU" sz="1050" b="1" i="0" u="none" strike="noStrike" cap="none" dirty="0">
                          <a:solidFill>
                            <a:schemeClr val="dk1"/>
                          </a:solidFill>
                          <a:latin typeface="+mn-lt"/>
                          <a:ea typeface="+mn-ea"/>
                          <a:cs typeface="+mn-cs"/>
                          <a:sym typeface="Arial"/>
                        </a:rPr>
                        <a:t>709</a:t>
                      </a:r>
                    </a:p>
                  </a:txBody>
                  <a:tcPr marL="9525" marR="9525" marT="9525" marB="0" anchor="ctr"/>
                </a:tc>
                <a:tc>
                  <a:txBody>
                    <a:bodyPr/>
                    <a:lstStyle/>
                    <a:p>
                      <a:pPr algn="ctr" fontAlgn="ctr"/>
                      <a:r>
                        <a:rPr lang="ru-RU" sz="900" b="0" i="0" u="none" strike="noStrike" cap="none">
                          <a:solidFill>
                            <a:schemeClr val="dk1"/>
                          </a:solidFill>
                          <a:latin typeface="+mn-lt"/>
                          <a:ea typeface="+mn-ea"/>
                          <a:cs typeface="+mn-cs"/>
                          <a:sym typeface="Arial"/>
                        </a:rPr>
                        <a:t>108</a:t>
                      </a:r>
                    </a:p>
                  </a:txBody>
                  <a:tcPr marL="9525" marR="9525" marT="9525" marB="0" anchor="ctr"/>
                </a:tc>
                <a:tc>
                  <a:txBody>
                    <a:bodyPr/>
                    <a:lstStyle/>
                    <a:p>
                      <a:pPr algn="ctr" fontAlgn="ctr"/>
                      <a:r>
                        <a:rPr lang="ru-RU" sz="900" b="0" i="0" u="none" strike="noStrike" cap="none">
                          <a:solidFill>
                            <a:schemeClr val="dk1"/>
                          </a:solidFill>
                          <a:latin typeface="+mn-lt"/>
                          <a:ea typeface="+mn-ea"/>
                          <a:cs typeface="+mn-cs"/>
                          <a:sym typeface="Arial"/>
                        </a:rPr>
                        <a:t>129</a:t>
                      </a:r>
                    </a:p>
                  </a:txBody>
                  <a:tcPr marL="9525" marR="9525" marT="9525" marB="0" anchor="ctr"/>
                </a:tc>
                <a:tc>
                  <a:txBody>
                    <a:bodyPr/>
                    <a:lstStyle/>
                    <a:p>
                      <a:pPr algn="ctr" fontAlgn="ctr"/>
                      <a:r>
                        <a:rPr lang="ru-RU" sz="900" b="0" i="0" u="none" strike="noStrike" cap="none">
                          <a:solidFill>
                            <a:schemeClr val="dk1"/>
                          </a:solidFill>
                          <a:latin typeface="+mn-lt"/>
                          <a:ea typeface="+mn-ea"/>
                          <a:cs typeface="+mn-cs"/>
                          <a:sym typeface="Arial"/>
                        </a:rPr>
                        <a:t>247</a:t>
                      </a:r>
                    </a:p>
                  </a:txBody>
                  <a:tcPr marL="9525" marR="9525" marT="9525" marB="0" anchor="ctr"/>
                </a:tc>
                <a:tc>
                  <a:txBody>
                    <a:bodyPr/>
                    <a:lstStyle/>
                    <a:p>
                      <a:pPr algn="ctr" fontAlgn="ctr"/>
                      <a:r>
                        <a:rPr lang="ru-RU" sz="900" b="0" i="0" u="none" strike="noStrike" cap="none" dirty="0">
                          <a:solidFill>
                            <a:schemeClr val="dk1"/>
                          </a:solidFill>
                          <a:latin typeface="+mn-lt"/>
                          <a:ea typeface="+mn-ea"/>
                          <a:cs typeface="+mn-cs"/>
                          <a:sym typeface="Arial"/>
                        </a:rPr>
                        <a:t>225</a:t>
                      </a:r>
                    </a:p>
                  </a:txBody>
                  <a:tcPr marL="9525" marR="9525" marT="9525" marB="0" anchor="ctr"/>
                </a:tc>
                <a:tc>
                  <a:txBody>
                    <a:bodyPr/>
                    <a:lstStyle/>
                    <a:p>
                      <a:pPr algn="ctr" fontAlgn="ctr"/>
                      <a:r>
                        <a:rPr lang="ru-RU" sz="1050" b="1" i="0" u="none" strike="noStrike" cap="none" dirty="0">
                          <a:solidFill>
                            <a:schemeClr val="dk1"/>
                          </a:solidFill>
                          <a:latin typeface="+mn-lt"/>
                          <a:ea typeface="+mn-ea"/>
                          <a:cs typeface="+mn-cs"/>
                          <a:sym typeface="Arial"/>
                        </a:rPr>
                        <a:t>4,9%</a:t>
                      </a:r>
                    </a:p>
                  </a:txBody>
                  <a:tcPr marL="9525" marR="9525" marT="9525" marB="0" anchor="ctr"/>
                </a:tc>
                <a:extLst>
                  <a:ext uri="{0D108BD9-81ED-4DB2-BD59-A6C34878D82A}">
                    <a16:rowId xmlns:a16="http://schemas.microsoft.com/office/drawing/2014/main" val="3915778474"/>
                  </a:ext>
                </a:extLst>
              </a:tr>
              <a:tr h="252035">
                <a:tc vMerge="1">
                  <a:txBody>
                    <a:bodyPr/>
                    <a:lstStyle/>
                    <a:p>
                      <a:endParaRPr lang="ru-KZ" sz="1100" dirty="0"/>
                    </a:p>
                  </a:txBody>
                  <a:tcPr/>
                </a:tc>
                <a:tc>
                  <a:txBody>
                    <a:bodyPr/>
                    <a:lstStyle/>
                    <a:p>
                      <a:pPr marL="72000" marR="0" algn="l" rtl="0" eaLnBrk="1" fontAlgn="b" hangingPunct="1">
                        <a:lnSpc>
                          <a:spcPct val="100000"/>
                        </a:lnSpc>
                        <a:spcBef>
                          <a:spcPts val="0"/>
                        </a:spcBef>
                        <a:spcAft>
                          <a:spcPts val="0"/>
                        </a:spcAft>
                        <a:buNone/>
                      </a:pPr>
                      <a:r>
                        <a:rPr lang="ru-RU" sz="800" b="0" i="0" u="none" strike="noStrike" cap="none" dirty="0">
                          <a:solidFill>
                            <a:schemeClr val="dk1"/>
                          </a:solidFill>
                          <a:latin typeface="+mn-lt"/>
                          <a:ea typeface="+mn-ea"/>
                          <a:cs typeface="+mn-cs"/>
                          <a:sym typeface="Arial"/>
                        </a:rPr>
                        <a:t>3 </a:t>
                      </a:r>
                      <a:r>
                        <a:rPr lang="ru-RU" sz="800" b="0" i="0" u="none" strike="noStrike" cap="none" dirty="0" err="1">
                          <a:solidFill>
                            <a:schemeClr val="dk1"/>
                          </a:solidFill>
                          <a:latin typeface="+mn-lt"/>
                          <a:ea typeface="+mn-ea"/>
                          <a:cs typeface="+mn-cs"/>
                          <a:sym typeface="Arial"/>
                        </a:rPr>
                        <a:t>Басқа</a:t>
                      </a:r>
                      <a:r>
                        <a:rPr lang="ru-RU" sz="800" b="0" i="0" u="none" strike="noStrike" cap="none" dirty="0">
                          <a:solidFill>
                            <a:schemeClr val="dk1"/>
                          </a:solidFill>
                          <a:latin typeface="+mn-lt"/>
                          <a:ea typeface="+mn-ea"/>
                          <a:cs typeface="+mn-cs"/>
                          <a:sym typeface="Arial"/>
                        </a:rPr>
                        <a:t> да </a:t>
                      </a:r>
                      <a:r>
                        <a:rPr lang="ru-RU" sz="800" b="0" i="0" u="none" strike="noStrike" cap="none" dirty="0" err="1">
                          <a:solidFill>
                            <a:schemeClr val="dk1"/>
                          </a:solidFill>
                          <a:latin typeface="+mn-lt"/>
                          <a:ea typeface="+mn-ea"/>
                          <a:cs typeface="+mn-cs"/>
                          <a:sym typeface="Arial"/>
                        </a:rPr>
                        <a:t>күзетшілер</a:t>
                      </a:r>
                      <a:r>
                        <a:rPr lang="ru-RU" sz="800" b="0" i="0" u="none" strike="noStrike" cap="none" dirty="0">
                          <a:solidFill>
                            <a:schemeClr val="dk1"/>
                          </a:solidFill>
                          <a:latin typeface="+mn-lt"/>
                          <a:ea typeface="+mn-ea"/>
                          <a:cs typeface="+mn-cs"/>
                          <a:sym typeface="Arial"/>
                        </a:rPr>
                        <a:t>, </a:t>
                      </a:r>
                      <a:r>
                        <a:rPr lang="ru-RU" sz="800" b="0" i="0" u="none" strike="noStrike" cap="none" dirty="0" err="1">
                          <a:solidFill>
                            <a:schemeClr val="dk1"/>
                          </a:solidFill>
                          <a:latin typeface="+mn-lt"/>
                          <a:ea typeface="+mn-ea"/>
                          <a:cs typeface="+mn-cs"/>
                          <a:sym typeface="Arial"/>
                        </a:rPr>
                        <a:t>инкассаторлар</a:t>
                      </a:r>
                      <a:r>
                        <a:rPr lang="ru-RU" sz="800" b="0" i="0" u="none" strike="noStrike" cap="none" dirty="0">
                          <a:solidFill>
                            <a:schemeClr val="dk1"/>
                          </a:solidFill>
                          <a:latin typeface="+mn-lt"/>
                          <a:ea typeface="+mn-ea"/>
                          <a:cs typeface="+mn-cs"/>
                          <a:sym typeface="Arial"/>
                        </a:rPr>
                        <a:t> </a:t>
                      </a:r>
                      <a:r>
                        <a:rPr lang="ru-RU" sz="800" b="0" i="0" u="none" strike="noStrike" cap="none" dirty="0" err="1">
                          <a:solidFill>
                            <a:schemeClr val="dk1"/>
                          </a:solidFill>
                          <a:latin typeface="+mn-lt"/>
                          <a:ea typeface="+mn-ea"/>
                          <a:cs typeface="+mn-cs"/>
                          <a:sym typeface="Arial"/>
                        </a:rPr>
                        <a:t>және</a:t>
                      </a:r>
                      <a:r>
                        <a:rPr lang="ru-RU" sz="800" b="0" i="0" u="none" strike="noStrike" cap="none" dirty="0">
                          <a:solidFill>
                            <a:schemeClr val="dk1"/>
                          </a:solidFill>
                          <a:latin typeface="+mn-lt"/>
                          <a:ea typeface="+mn-ea"/>
                          <a:cs typeface="+mn-cs"/>
                          <a:sym typeface="Arial"/>
                        </a:rPr>
                        <a:t>  </a:t>
                      </a:r>
                      <a:r>
                        <a:rPr lang="ru-RU" sz="800" b="0" i="0" u="none" strike="noStrike" cap="none" dirty="0" err="1">
                          <a:solidFill>
                            <a:schemeClr val="dk1"/>
                          </a:solidFill>
                          <a:latin typeface="+mn-lt"/>
                          <a:ea typeface="+mn-ea"/>
                          <a:cs typeface="+mn-cs"/>
                          <a:sym typeface="Arial"/>
                        </a:rPr>
                        <a:t>тектес</a:t>
                      </a:r>
                      <a:r>
                        <a:rPr lang="ru-RU" sz="800" b="0" i="0" u="none" strike="noStrike" cap="none" dirty="0">
                          <a:solidFill>
                            <a:schemeClr val="dk1"/>
                          </a:solidFill>
                          <a:latin typeface="+mn-lt"/>
                          <a:ea typeface="+mn-ea"/>
                          <a:cs typeface="+mn-cs"/>
                          <a:sym typeface="Arial"/>
                        </a:rPr>
                        <a:t> </a:t>
                      </a:r>
                      <a:r>
                        <a:rPr lang="ru-RU" sz="800" b="0" i="0" u="none" strike="noStrike" cap="none" dirty="0" err="1">
                          <a:solidFill>
                            <a:schemeClr val="dk1"/>
                          </a:solidFill>
                          <a:latin typeface="+mn-lt"/>
                          <a:ea typeface="+mn-ea"/>
                          <a:cs typeface="+mn-cs"/>
                          <a:sym typeface="Arial"/>
                        </a:rPr>
                        <a:t>қызметтер</a:t>
                      </a:r>
                      <a:endParaRPr lang="ru-RU" sz="800" b="0" i="0" u="none" strike="noStrike" cap="none" dirty="0">
                        <a:solidFill>
                          <a:schemeClr val="dk1"/>
                        </a:solidFill>
                        <a:latin typeface="+mn-lt"/>
                        <a:ea typeface="+mn-ea"/>
                        <a:cs typeface="+mn-cs"/>
                        <a:sym typeface="Arial"/>
                      </a:endParaRPr>
                    </a:p>
                  </a:txBody>
                  <a:tcPr marL="9525" marR="9525" marT="9525" marB="0" anchor="ctr"/>
                </a:tc>
                <a:tc>
                  <a:txBody>
                    <a:bodyPr/>
                    <a:lstStyle/>
                    <a:p>
                      <a:pPr algn="ctr" fontAlgn="b"/>
                      <a:r>
                        <a:rPr lang="ru-RU" sz="900" b="0" i="1" u="none" strike="noStrike" cap="none" dirty="0">
                          <a:solidFill>
                            <a:schemeClr val="dk1"/>
                          </a:solidFill>
                          <a:latin typeface="+mn-lt"/>
                          <a:ea typeface="+mn-ea"/>
                          <a:cs typeface="+mn-cs"/>
                          <a:sym typeface="Arial"/>
                        </a:rPr>
                        <a:t>5414-9</a:t>
                      </a:r>
                    </a:p>
                  </a:txBody>
                  <a:tcPr marL="9525" marR="9525" marT="9525" marB="0" anchor="ctr"/>
                </a:tc>
                <a:tc>
                  <a:txBody>
                    <a:bodyPr/>
                    <a:lstStyle/>
                    <a:p>
                      <a:pPr algn="ctr" fontAlgn="ctr"/>
                      <a:r>
                        <a:rPr lang="ru-RU" sz="1050" b="1" i="0" u="none" strike="noStrike" cap="none" dirty="0">
                          <a:solidFill>
                            <a:schemeClr val="dk1"/>
                          </a:solidFill>
                          <a:latin typeface="+mn-lt"/>
                          <a:ea typeface="+mn-ea"/>
                          <a:cs typeface="+mn-cs"/>
                          <a:sym typeface="Arial"/>
                        </a:rPr>
                        <a:t>663</a:t>
                      </a:r>
                    </a:p>
                  </a:txBody>
                  <a:tcPr marL="9525" marR="9525" marT="9525" marB="0" anchor="ctr"/>
                </a:tc>
                <a:tc>
                  <a:txBody>
                    <a:bodyPr/>
                    <a:lstStyle/>
                    <a:p>
                      <a:pPr algn="ctr" fontAlgn="ctr"/>
                      <a:r>
                        <a:rPr lang="ru-RU" sz="900" b="0" i="0" u="none" strike="noStrike" cap="none">
                          <a:solidFill>
                            <a:schemeClr val="dk1"/>
                          </a:solidFill>
                          <a:latin typeface="+mn-lt"/>
                          <a:ea typeface="+mn-ea"/>
                          <a:cs typeface="+mn-cs"/>
                          <a:sym typeface="Arial"/>
                        </a:rPr>
                        <a:t>230</a:t>
                      </a:r>
                    </a:p>
                  </a:txBody>
                  <a:tcPr marL="9525" marR="9525" marT="9525" marB="0" anchor="ctr"/>
                </a:tc>
                <a:tc>
                  <a:txBody>
                    <a:bodyPr/>
                    <a:lstStyle/>
                    <a:p>
                      <a:pPr algn="ctr" fontAlgn="ctr"/>
                      <a:r>
                        <a:rPr lang="ru-RU" sz="900" b="0" i="0" u="none" strike="noStrike" cap="none">
                          <a:solidFill>
                            <a:schemeClr val="dk1"/>
                          </a:solidFill>
                          <a:latin typeface="+mn-lt"/>
                          <a:ea typeface="+mn-ea"/>
                          <a:cs typeface="+mn-cs"/>
                          <a:sym typeface="Arial"/>
                        </a:rPr>
                        <a:t>179</a:t>
                      </a:r>
                    </a:p>
                  </a:txBody>
                  <a:tcPr marL="9525" marR="9525" marT="9525" marB="0" anchor="ctr"/>
                </a:tc>
                <a:tc>
                  <a:txBody>
                    <a:bodyPr/>
                    <a:lstStyle/>
                    <a:p>
                      <a:pPr algn="ctr" fontAlgn="ctr"/>
                      <a:r>
                        <a:rPr lang="ru-RU" sz="900" b="0" i="0" u="none" strike="noStrike" cap="none">
                          <a:solidFill>
                            <a:schemeClr val="dk1"/>
                          </a:solidFill>
                          <a:latin typeface="+mn-lt"/>
                          <a:ea typeface="+mn-ea"/>
                          <a:cs typeface="+mn-cs"/>
                          <a:sym typeface="Arial"/>
                        </a:rPr>
                        <a:t>132</a:t>
                      </a:r>
                    </a:p>
                  </a:txBody>
                  <a:tcPr marL="9525" marR="9525" marT="9525" marB="0" anchor="ctr"/>
                </a:tc>
                <a:tc>
                  <a:txBody>
                    <a:bodyPr/>
                    <a:lstStyle/>
                    <a:p>
                      <a:pPr algn="ctr" fontAlgn="ctr"/>
                      <a:r>
                        <a:rPr lang="ru-RU" sz="900" b="0" i="0" u="none" strike="noStrike" cap="none" dirty="0">
                          <a:solidFill>
                            <a:schemeClr val="dk1"/>
                          </a:solidFill>
                          <a:latin typeface="+mn-lt"/>
                          <a:ea typeface="+mn-ea"/>
                          <a:cs typeface="+mn-cs"/>
                          <a:sym typeface="Arial"/>
                        </a:rPr>
                        <a:t>122</a:t>
                      </a:r>
                    </a:p>
                  </a:txBody>
                  <a:tcPr marL="9525" marR="9525" marT="9525" marB="0" anchor="ctr"/>
                </a:tc>
                <a:tc>
                  <a:txBody>
                    <a:bodyPr/>
                    <a:lstStyle/>
                    <a:p>
                      <a:pPr algn="ctr" fontAlgn="ctr"/>
                      <a:r>
                        <a:rPr lang="ru-RU" sz="1050" b="1" i="0" u="none" strike="noStrike" cap="none" dirty="0">
                          <a:solidFill>
                            <a:schemeClr val="dk1"/>
                          </a:solidFill>
                          <a:latin typeface="+mn-lt"/>
                          <a:ea typeface="+mn-ea"/>
                          <a:cs typeface="+mn-cs"/>
                          <a:sym typeface="Arial"/>
                        </a:rPr>
                        <a:t>4,6%</a:t>
                      </a:r>
                    </a:p>
                  </a:txBody>
                  <a:tcPr marL="9525" marR="9525" marT="9525" marB="0" anchor="ctr"/>
                </a:tc>
                <a:extLst>
                  <a:ext uri="{0D108BD9-81ED-4DB2-BD59-A6C34878D82A}">
                    <a16:rowId xmlns:a16="http://schemas.microsoft.com/office/drawing/2014/main" val="370619722"/>
                  </a:ext>
                </a:extLst>
              </a:tr>
              <a:tr h="252035">
                <a:tc vMerge="1">
                  <a:txBody>
                    <a:bodyPr/>
                    <a:lstStyle/>
                    <a:p>
                      <a:endParaRPr lang="ru-KZ" sz="1100" dirty="0"/>
                    </a:p>
                  </a:txBody>
                  <a:tcPr/>
                </a:tc>
                <a:tc>
                  <a:txBody>
                    <a:bodyPr/>
                    <a:lstStyle/>
                    <a:p>
                      <a:pPr marL="72000" marR="0" algn="l" rtl="0" eaLnBrk="1" fontAlgn="b" hangingPunct="1">
                        <a:lnSpc>
                          <a:spcPct val="100000"/>
                        </a:lnSpc>
                        <a:spcBef>
                          <a:spcPts val="0"/>
                        </a:spcBef>
                        <a:spcAft>
                          <a:spcPts val="0"/>
                        </a:spcAft>
                        <a:buNone/>
                      </a:pPr>
                      <a:r>
                        <a:rPr lang="ru-RU" sz="800" b="0" i="0" u="none" strike="noStrike" cap="none" dirty="0">
                          <a:solidFill>
                            <a:schemeClr val="dk1"/>
                          </a:solidFill>
                          <a:latin typeface="+mn-lt"/>
                          <a:ea typeface="+mn-ea"/>
                          <a:cs typeface="+mn-cs"/>
                          <a:sym typeface="Arial"/>
                        </a:rPr>
                        <a:t>4 </a:t>
                      </a:r>
                      <a:r>
                        <a:rPr lang="ru-RU" sz="800" b="0" i="0" u="none" strike="noStrike" cap="none" dirty="0" err="1">
                          <a:solidFill>
                            <a:schemeClr val="dk1"/>
                          </a:solidFill>
                          <a:latin typeface="+mn-lt"/>
                          <a:ea typeface="+mn-ea"/>
                          <a:cs typeface="+mn-cs"/>
                          <a:sym typeface="Arial"/>
                        </a:rPr>
                        <a:t>Әртүрлі</a:t>
                      </a:r>
                      <a:r>
                        <a:rPr lang="ru-RU" sz="800" b="0" i="0" u="none" strike="noStrike" cap="none" dirty="0">
                          <a:solidFill>
                            <a:schemeClr val="dk1"/>
                          </a:solidFill>
                          <a:latin typeface="+mn-lt"/>
                          <a:ea typeface="+mn-ea"/>
                          <a:cs typeface="+mn-cs"/>
                          <a:sym typeface="Arial"/>
                        </a:rPr>
                        <a:t> </a:t>
                      </a:r>
                      <a:r>
                        <a:rPr lang="ru-RU" sz="800" b="0" i="0" u="none" strike="noStrike" cap="none" dirty="0" err="1">
                          <a:solidFill>
                            <a:schemeClr val="dk1"/>
                          </a:solidFill>
                          <a:latin typeface="+mn-lt"/>
                          <a:ea typeface="+mn-ea"/>
                          <a:cs typeface="+mn-cs"/>
                          <a:sym typeface="Arial"/>
                        </a:rPr>
                        <a:t>жұмысты</a:t>
                      </a:r>
                      <a:r>
                        <a:rPr lang="ru-RU" sz="800" b="0" i="0" u="none" strike="noStrike" cap="none" dirty="0">
                          <a:solidFill>
                            <a:schemeClr val="dk1"/>
                          </a:solidFill>
                          <a:latin typeface="+mn-lt"/>
                          <a:ea typeface="+mn-ea"/>
                          <a:cs typeface="+mn-cs"/>
                          <a:sym typeface="Arial"/>
                        </a:rPr>
                        <a:t> </a:t>
                      </a:r>
                      <a:r>
                        <a:rPr lang="ru-RU" sz="800" b="0" i="0" u="none" strike="noStrike" cap="none" dirty="0" err="1">
                          <a:solidFill>
                            <a:schemeClr val="dk1"/>
                          </a:solidFill>
                          <a:latin typeface="+mn-lt"/>
                          <a:ea typeface="+mn-ea"/>
                          <a:cs typeface="+mn-cs"/>
                          <a:sym typeface="Arial"/>
                        </a:rPr>
                        <a:t>атқарушылар</a:t>
                      </a:r>
                      <a:endParaRPr lang="ru-RU" sz="800" b="0" i="0" u="none" strike="noStrike" cap="none" dirty="0">
                        <a:solidFill>
                          <a:schemeClr val="dk1"/>
                        </a:solidFill>
                        <a:latin typeface="+mn-lt"/>
                        <a:ea typeface="+mn-ea"/>
                        <a:cs typeface="+mn-cs"/>
                        <a:sym typeface="Arial"/>
                      </a:endParaRPr>
                    </a:p>
                  </a:txBody>
                  <a:tcPr marL="9525" marR="9525" marT="9525" marB="0" anchor="ctr"/>
                </a:tc>
                <a:tc>
                  <a:txBody>
                    <a:bodyPr/>
                    <a:lstStyle/>
                    <a:p>
                      <a:pPr algn="ctr" fontAlgn="b"/>
                      <a:r>
                        <a:rPr lang="ru-RU" sz="900" b="0" i="1" u="none" strike="noStrike" cap="none" dirty="0">
                          <a:solidFill>
                            <a:schemeClr val="dk1"/>
                          </a:solidFill>
                          <a:latin typeface="+mn-lt"/>
                          <a:ea typeface="+mn-ea"/>
                          <a:cs typeface="+mn-cs"/>
                          <a:sym typeface="Arial"/>
                        </a:rPr>
                        <a:t>9629-7</a:t>
                      </a:r>
                    </a:p>
                  </a:txBody>
                  <a:tcPr marL="9525" marR="9525" marT="9525" marB="0" anchor="ctr"/>
                </a:tc>
                <a:tc>
                  <a:txBody>
                    <a:bodyPr/>
                    <a:lstStyle/>
                    <a:p>
                      <a:pPr algn="ctr" fontAlgn="ctr"/>
                      <a:r>
                        <a:rPr lang="ru-RU" sz="1050" b="1" i="0" u="none" strike="noStrike" cap="none" dirty="0">
                          <a:solidFill>
                            <a:schemeClr val="dk1"/>
                          </a:solidFill>
                          <a:latin typeface="+mn-lt"/>
                          <a:ea typeface="+mn-ea"/>
                          <a:cs typeface="+mn-cs"/>
                          <a:sym typeface="Arial"/>
                        </a:rPr>
                        <a:t>596</a:t>
                      </a:r>
                    </a:p>
                  </a:txBody>
                  <a:tcPr marL="9525" marR="9525" marT="9525" marB="0" anchor="ctr"/>
                </a:tc>
                <a:tc>
                  <a:txBody>
                    <a:bodyPr/>
                    <a:lstStyle/>
                    <a:p>
                      <a:pPr algn="ctr" fontAlgn="ctr"/>
                      <a:r>
                        <a:rPr lang="ru-RU" sz="900" b="0" i="0" u="none" strike="noStrike" cap="none">
                          <a:solidFill>
                            <a:schemeClr val="dk1"/>
                          </a:solidFill>
                          <a:latin typeface="+mn-lt"/>
                          <a:ea typeface="+mn-ea"/>
                          <a:cs typeface="+mn-cs"/>
                          <a:sym typeface="Arial"/>
                        </a:rPr>
                        <a:t>30</a:t>
                      </a:r>
                    </a:p>
                  </a:txBody>
                  <a:tcPr marL="9525" marR="9525" marT="9525" marB="0" anchor="ctr"/>
                </a:tc>
                <a:tc>
                  <a:txBody>
                    <a:bodyPr/>
                    <a:lstStyle/>
                    <a:p>
                      <a:pPr algn="ctr" fontAlgn="ctr"/>
                      <a:r>
                        <a:rPr lang="ru-RU" sz="900" b="0" i="0" u="none" strike="noStrike" cap="none">
                          <a:solidFill>
                            <a:schemeClr val="dk1"/>
                          </a:solidFill>
                          <a:latin typeface="+mn-lt"/>
                          <a:ea typeface="+mn-ea"/>
                          <a:cs typeface="+mn-cs"/>
                          <a:sym typeface="Arial"/>
                        </a:rPr>
                        <a:t>303</a:t>
                      </a:r>
                    </a:p>
                  </a:txBody>
                  <a:tcPr marL="9525" marR="9525" marT="9525" marB="0" anchor="ctr"/>
                </a:tc>
                <a:tc>
                  <a:txBody>
                    <a:bodyPr/>
                    <a:lstStyle/>
                    <a:p>
                      <a:pPr algn="ctr" fontAlgn="ctr"/>
                      <a:r>
                        <a:rPr lang="ru-RU" sz="900" b="0" i="0" u="none" strike="noStrike" cap="none">
                          <a:solidFill>
                            <a:schemeClr val="dk1"/>
                          </a:solidFill>
                          <a:latin typeface="+mn-lt"/>
                          <a:ea typeface="+mn-ea"/>
                          <a:cs typeface="+mn-cs"/>
                          <a:sym typeface="Arial"/>
                        </a:rPr>
                        <a:t>122</a:t>
                      </a:r>
                    </a:p>
                  </a:txBody>
                  <a:tcPr marL="9525" marR="9525" marT="9525" marB="0" anchor="ctr"/>
                </a:tc>
                <a:tc>
                  <a:txBody>
                    <a:bodyPr/>
                    <a:lstStyle/>
                    <a:p>
                      <a:pPr algn="ctr" fontAlgn="ctr"/>
                      <a:r>
                        <a:rPr lang="ru-RU" sz="900" b="0" i="0" u="none" strike="noStrike" cap="none" dirty="0">
                          <a:solidFill>
                            <a:schemeClr val="dk1"/>
                          </a:solidFill>
                          <a:latin typeface="+mn-lt"/>
                          <a:ea typeface="+mn-ea"/>
                          <a:cs typeface="+mn-cs"/>
                          <a:sym typeface="Arial"/>
                        </a:rPr>
                        <a:t>141</a:t>
                      </a:r>
                    </a:p>
                  </a:txBody>
                  <a:tcPr marL="9525" marR="9525" marT="9525" marB="0" anchor="ctr"/>
                </a:tc>
                <a:tc>
                  <a:txBody>
                    <a:bodyPr/>
                    <a:lstStyle/>
                    <a:p>
                      <a:pPr algn="ctr" fontAlgn="ctr"/>
                      <a:r>
                        <a:rPr lang="ru-RU" sz="1050" b="1" i="0" u="none" strike="noStrike" cap="none" dirty="0">
                          <a:solidFill>
                            <a:schemeClr val="dk1"/>
                          </a:solidFill>
                          <a:latin typeface="+mn-lt"/>
                          <a:ea typeface="+mn-ea"/>
                          <a:cs typeface="+mn-cs"/>
                          <a:sym typeface="Arial"/>
                        </a:rPr>
                        <a:t>4,1%</a:t>
                      </a:r>
                    </a:p>
                  </a:txBody>
                  <a:tcPr marL="9525" marR="9525" marT="9525" marB="0" anchor="ctr"/>
                </a:tc>
                <a:extLst>
                  <a:ext uri="{0D108BD9-81ED-4DB2-BD59-A6C34878D82A}">
                    <a16:rowId xmlns:a16="http://schemas.microsoft.com/office/drawing/2014/main" val="3666239747"/>
                  </a:ext>
                </a:extLst>
              </a:tr>
              <a:tr h="252035">
                <a:tc vMerge="1">
                  <a:txBody>
                    <a:bodyPr/>
                    <a:lstStyle/>
                    <a:p>
                      <a:endParaRPr lang="ru-KZ" sz="1100" dirty="0"/>
                    </a:p>
                  </a:txBody>
                  <a:tcPr/>
                </a:tc>
                <a:tc>
                  <a:txBody>
                    <a:bodyPr/>
                    <a:lstStyle/>
                    <a:p>
                      <a:pPr marL="72000" marR="0" algn="l" rtl="0" eaLnBrk="1" fontAlgn="b" hangingPunct="1">
                        <a:lnSpc>
                          <a:spcPct val="100000"/>
                        </a:lnSpc>
                        <a:spcBef>
                          <a:spcPts val="0"/>
                        </a:spcBef>
                        <a:spcAft>
                          <a:spcPts val="0"/>
                        </a:spcAft>
                        <a:buNone/>
                      </a:pPr>
                      <a:r>
                        <a:rPr lang="ru-RU" sz="800" b="0" i="0" u="none" strike="noStrike" cap="none" dirty="0">
                          <a:solidFill>
                            <a:schemeClr val="dk1"/>
                          </a:solidFill>
                          <a:latin typeface="+mn-lt"/>
                          <a:ea typeface="+mn-ea"/>
                          <a:cs typeface="+mn-cs"/>
                          <a:sym typeface="Arial"/>
                        </a:rPr>
                        <a:t>5 </a:t>
                      </a:r>
                      <a:r>
                        <a:rPr lang="ru-RU" sz="800" b="0" i="0" u="none" strike="noStrike" cap="none" dirty="0" err="1">
                          <a:solidFill>
                            <a:schemeClr val="dk1"/>
                          </a:solidFill>
                          <a:latin typeface="+mn-lt"/>
                          <a:ea typeface="+mn-ea"/>
                          <a:cs typeface="+mn-cs"/>
                          <a:sym typeface="Arial"/>
                        </a:rPr>
                        <a:t>Мектепке</a:t>
                      </a:r>
                      <a:r>
                        <a:rPr lang="ru-RU" sz="800" b="0" i="0" u="none" strike="noStrike" cap="none" dirty="0">
                          <a:solidFill>
                            <a:schemeClr val="dk1"/>
                          </a:solidFill>
                          <a:latin typeface="+mn-lt"/>
                          <a:ea typeface="+mn-ea"/>
                          <a:cs typeface="+mn-cs"/>
                          <a:sym typeface="Arial"/>
                        </a:rPr>
                        <a:t> </a:t>
                      </a:r>
                      <a:r>
                        <a:rPr lang="ru-RU" sz="800" b="0" i="0" u="none" strike="noStrike" cap="none" dirty="0" err="1">
                          <a:solidFill>
                            <a:schemeClr val="dk1"/>
                          </a:solidFill>
                          <a:latin typeface="+mn-lt"/>
                          <a:ea typeface="+mn-ea"/>
                          <a:cs typeface="+mn-cs"/>
                          <a:sym typeface="Arial"/>
                        </a:rPr>
                        <a:t>дейінгі</a:t>
                      </a:r>
                      <a:r>
                        <a:rPr lang="ru-RU" sz="800" b="0" i="0" u="none" strike="noStrike" cap="none" dirty="0">
                          <a:solidFill>
                            <a:schemeClr val="dk1"/>
                          </a:solidFill>
                          <a:latin typeface="+mn-lt"/>
                          <a:ea typeface="+mn-ea"/>
                          <a:cs typeface="+mn-cs"/>
                          <a:sym typeface="Arial"/>
                        </a:rPr>
                        <a:t> </a:t>
                      </a:r>
                      <a:r>
                        <a:rPr lang="ru-RU" sz="800" b="0" i="0" u="none" strike="noStrike" cap="none" dirty="0" err="1">
                          <a:solidFill>
                            <a:schemeClr val="dk1"/>
                          </a:solidFill>
                          <a:latin typeface="+mn-lt"/>
                          <a:ea typeface="+mn-ea"/>
                          <a:cs typeface="+mn-cs"/>
                          <a:sym typeface="Arial"/>
                        </a:rPr>
                        <a:t>білім</a:t>
                      </a:r>
                      <a:r>
                        <a:rPr lang="ru-RU" sz="800" b="0" i="0" u="none" strike="noStrike" cap="none" dirty="0">
                          <a:solidFill>
                            <a:schemeClr val="dk1"/>
                          </a:solidFill>
                          <a:latin typeface="+mn-lt"/>
                          <a:ea typeface="+mn-ea"/>
                          <a:cs typeface="+mn-cs"/>
                          <a:sym typeface="Arial"/>
                        </a:rPr>
                        <a:t> </a:t>
                      </a:r>
                      <a:r>
                        <a:rPr lang="ru-RU" sz="800" b="0" i="0" u="none" strike="noStrike" cap="none" dirty="0" err="1">
                          <a:solidFill>
                            <a:schemeClr val="dk1"/>
                          </a:solidFill>
                          <a:latin typeface="+mn-lt"/>
                          <a:ea typeface="+mn-ea"/>
                          <a:cs typeface="+mn-cs"/>
                          <a:sym typeface="Arial"/>
                        </a:rPr>
                        <a:t>берудегі</a:t>
                      </a:r>
                      <a:r>
                        <a:rPr lang="ru-RU" sz="800" b="0" i="0" u="none" strike="noStrike" cap="none" dirty="0">
                          <a:solidFill>
                            <a:schemeClr val="dk1"/>
                          </a:solidFill>
                          <a:latin typeface="+mn-lt"/>
                          <a:ea typeface="+mn-ea"/>
                          <a:cs typeface="+mn-cs"/>
                          <a:sym typeface="Arial"/>
                        </a:rPr>
                        <a:t> </a:t>
                      </a:r>
                      <a:r>
                        <a:rPr lang="ru-RU" sz="800" b="0" i="0" u="none" strike="noStrike" cap="none" dirty="0" err="1">
                          <a:solidFill>
                            <a:schemeClr val="dk1"/>
                          </a:solidFill>
                          <a:latin typeface="+mn-lt"/>
                          <a:ea typeface="+mn-ea"/>
                          <a:cs typeface="+mn-cs"/>
                          <a:sym typeface="Arial"/>
                        </a:rPr>
                        <a:t>тәрбиешілер</a:t>
                      </a:r>
                      <a:endParaRPr lang="ru-RU" sz="800" b="0" i="0" u="none" strike="noStrike" cap="none" dirty="0">
                        <a:solidFill>
                          <a:schemeClr val="dk1"/>
                        </a:solidFill>
                        <a:latin typeface="+mn-lt"/>
                        <a:ea typeface="+mn-ea"/>
                        <a:cs typeface="+mn-cs"/>
                        <a:sym typeface="Arial"/>
                      </a:endParaRPr>
                    </a:p>
                  </a:txBody>
                  <a:tcPr marL="9525" marR="9525" marT="9525" marB="0" anchor="ctr"/>
                </a:tc>
                <a:tc>
                  <a:txBody>
                    <a:bodyPr/>
                    <a:lstStyle/>
                    <a:p>
                      <a:pPr algn="ctr" fontAlgn="b"/>
                      <a:r>
                        <a:rPr lang="ru-RU" sz="900" b="0" i="1" u="none" strike="noStrike" cap="none" dirty="0">
                          <a:solidFill>
                            <a:schemeClr val="dk1"/>
                          </a:solidFill>
                          <a:latin typeface="+mn-lt"/>
                          <a:ea typeface="+mn-ea"/>
                          <a:cs typeface="+mn-cs"/>
                          <a:sym typeface="Arial"/>
                        </a:rPr>
                        <a:t>2362-0</a:t>
                      </a:r>
                    </a:p>
                  </a:txBody>
                  <a:tcPr marL="9525" marR="9525" marT="9525" marB="0" anchor="ctr"/>
                </a:tc>
                <a:tc>
                  <a:txBody>
                    <a:bodyPr/>
                    <a:lstStyle/>
                    <a:p>
                      <a:pPr algn="ctr" fontAlgn="ctr"/>
                      <a:r>
                        <a:rPr lang="ru-RU" sz="1050" b="1" i="0" u="none" strike="noStrike" cap="none" dirty="0">
                          <a:solidFill>
                            <a:schemeClr val="dk1"/>
                          </a:solidFill>
                          <a:latin typeface="+mn-lt"/>
                          <a:ea typeface="+mn-ea"/>
                          <a:cs typeface="+mn-cs"/>
                          <a:sym typeface="Arial"/>
                        </a:rPr>
                        <a:t>489</a:t>
                      </a:r>
                    </a:p>
                  </a:txBody>
                  <a:tcPr marL="9525" marR="9525" marT="9525" marB="0" anchor="ctr"/>
                </a:tc>
                <a:tc>
                  <a:txBody>
                    <a:bodyPr/>
                    <a:lstStyle/>
                    <a:p>
                      <a:pPr algn="ctr" fontAlgn="ctr"/>
                      <a:r>
                        <a:rPr lang="ru-RU" sz="900" b="0" i="0" u="none" strike="noStrike" cap="none">
                          <a:solidFill>
                            <a:schemeClr val="dk1"/>
                          </a:solidFill>
                          <a:latin typeface="+mn-lt"/>
                          <a:ea typeface="+mn-ea"/>
                          <a:cs typeface="+mn-cs"/>
                          <a:sym typeface="Arial"/>
                        </a:rPr>
                        <a:t>88</a:t>
                      </a:r>
                    </a:p>
                  </a:txBody>
                  <a:tcPr marL="9525" marR="9525" marT="9525" marB="0" anchor="ctr"/>
                </a:tc>
                <a:tc>
                  <a:txBody>
                    <a:bodyPr/>
                    <a:lstStyle/>
                    <a:p>
                      <a:pPr algn="ctr" fontAlgn="ctr"/>
                      <a:r>
                        <a:rPr lang="ru-RU" sz="900" b="0" i="0" u="none" strike="noStrike" cap="none">
                          <a:solidFill>
                            <a:schemeClr val="dk1"/>
                          </a:solidFill>
                          <a:latin typeface="+mn-lt"/>
                          <a:ea typeface="+mn-ea"/>
                          <a:cs typeface="+mn-cs"/>
                          <a:sym typeface="Arial"/>
                        </a:rPr>
                        <a:t>127</a:t>
                      </a:r>
                    </a:p>
                  </a:txBody>
                  <a:tcPr marL="9525" marR="9525" marT="9525" marB="0" anchor="ctr"/>
                </a:tc>
                <a:tc>
                  <a:txBody>
                    <a:bodyPr/>
                    <a:lstStyle/>
                    <a:p>
                      <a:pPr algn="ctr" fontAlgn="ctr"/>
                      <a:r>
                        <a:rPr lang="ru-RU" sz="900" b="0" i="0" u="none" strike="noStrike" cap="none">
                          <a:solidFill>
                            <a:schemeClr val="dk1"/>
                          </a:solidFill>
                          <a:latin typeface="+mn-lt"/>
                          <a:ea typeface="+mn-ea"/>
                          <a:cs typeface="+mn-cs"/>
                          <a:sym typeface="Arial"/>
                        </a:rPr>
                        <a:t>139</a:t>
                      </a:r>
                    </a:p>
                  </a:txBody>
                  <a:tcPr marL="9525" marR="9525" marT="9525" marB="0" anchor="ctr"/>
                </a:tc>
                <a:tc>
                  <a:txBody>
                    <a:bodyPr/>
                    <a:lstStyle/>
                    <a:p>
                      <a:pPr algn="ctr" fontAlgn="ctr"/>
                      <a:r>
                        <a:rPr lang="ru-RU" sz="900" b="0" i="0" u="none" strike="noStrike" cap="none" dirty="0">
                          <a:solidFill>
                            <a:schemeClr val="dk1"/>
                          </a:solidFill>
                          <a:latin typeface="+mn-lt"/>
                          <a:ea typeface="+mn-ea"/>
                          <a:cs typeface="+mn-cs"/>
                          <a:sym typeface="Arial"/>
                        </a:rPr>
                        <a:t>135</a:t>
                      </a:r>
                    </a:p>
                  </a:txBody>
                  <a:tcPr marL="9525" marR="9525" marT="9525" marB="0" anchor="ctr"/>
                </a:tc>
                <a:tc>
                  <a:txBody>
                    <a:bodyPr/>
                    <a:lstStyle/>
                    <a:p>
                      <a:pPr algn="ctr" fontAlgn="ctr"/>
                      <a:r>
                        <a:rPr lang="ru-RU" sz="1050" b="1" i="0" u="none" strike="noStrike" cap="none" dirty="0">
                          <a:solidFill>
                            <a:schemeClr val="dk1"/>
                          </a:solidFill>
                          <a:latin typeface="+mn-lt"/>
                          <a:ea typeface="+mn-ea"/>
                          <a:cs typeface="+mn-cs"/>
                          <a:sym typeface="Arial"/>
                        </a:rPr>
                        <a:t>3,4%</a:t>
                      </a:r>
                    </a:p>
                  </a:txBody>
                  <a:tcPr marL="9525" marR="9525" marT="9525" marB="0" anchor="ctr"/>
                </a:tc>
                <a:extLst>
                  <a:ext uri="{0D108BD9-81ED-4DB2-BD59-A6C34878D82A}">
                    <a16:rowId xmlns:a16="http://schemas.microsoft.com/office/drawing/2014/main" val="412311137"/>
                  </a:ext>
                </a:extLst>
              </a:tr>
            </a:tbl>
          </a:graphicData>
        </a:graphic>
      </p:graphicFrame>
    </p:spTree>
    <p:extLst>
      <p:ext uri="{BB962C8B-B14F-4D97-AF65-F5344CB8AC3E}">
        <p14:creationId xmlns:p14="http://schemas.microsoft.com/office/powerpoint/2010/main" val="2977295667"/>
      </p:ext>
    </p:extLst>
  </p:cSld>
  <p:clrMapOvr>
    <a:masterClrMapping/>
  </p:clrMapOvr>
</p:sld>
</file>

<file path=ppt/slides/slide7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Номер слайда 2">
            <a:extLst>
              <a:ext uri="{FF2B5EF4-FFF2-40B4-BE49-F238E27FC236}">
                <a16:creationId xmlns:a16="http://schemas.microsoft.com/office/drawing/2014/main" id="{0FE3E8E7-F31A-7D55-7372-1BEAD488D2B4}"/>
              </a:ext>
            </a:extLst>
          </p:cNvPr>
          <p:cNvSpPr>
            <a:spLocks noGrp="1"/>
          </p:cNvSpPr>
          <p:nvPr>
            <p:ph type="sldNum" sz="quarter" idx="12"/>
          </p:nvPr>
        </p:nvSpPr>
        <p:spPr/>
        <p:txBody>
          <a:bodyPr/>
          <a:lstStyle/>
          <a:p>
            <a:fld id="{4060C6F1-8618-4CCA-B45E-7B199C8F5830}" type="slidenum">
              <a:rPr lang="ru-RU" smtClean="0"/>
              <a:pPr/>
              <a:t>70</a:t>
            </a:fld>
            <a:r>
              <a:rPr lang="en-US" dirty="0"/>
              <a:t> </a:t>
            </a:r>
            <a:r>
              <a:rPr lang="ru-RU" dirty="0"/>
              <a:t>из 82</a:t>
            </a:r>
          </a:p>
        </p:txBody>
      </p:sp>
      <p:sp>
        <p:nvSpPr>
          <p:cNvPr id="2" name="Заголовок 3">
            <a:extLst>
              <a:ext uri="{FF2B5EF4-FFF2-40B4-BE49-F238E27FC236}">
                <a16:creationId xmlns:a16="http://schemas.microsoft.com/office/drawing/2014/main" id="{6B40C54E-AB09-425F-8B98-879F69EDE140}"/>
              </a:ext>
            </a:extLst>
          </p:cNvPr>
          <p:cNvSpPr txBox="1">
            <a:spLocks/>
          </p:cNvSpPr>
          <p:nvPr/>
        </p:nvSpPr>
        <p:spPr>
          <a:xfrm>
            <a:off x="72000" y="0"/>
            <a:ext cx="12120000" cy="859626"/>
          </a:xfrm>
          <a:prstGeom prst="rect">
            <a:avLst/>
          </a:prstGeom>
        </p:spPr>
        <p:txBody>
          <a:bodyPr anchor="ctr"/>
          <a:lstStyle>
            <a:defPPr marR="0" lvl="0" algn="l" rtl="0">
              <a:lnSpc>
                <a:spcPct val="100000"/>
              </a:lnSpc>
              <a:spcBef>
                <a:spcPts val="0"/>
              </a:spcBef>
              <a:spcAft>
                <a:spcPts val="0"/>
              </a:spcAft>
            </a:defPPr>
            <a:lvl1pPr marR="0" lvl="0" algn="l" rtl="0" eaLnBrk="1" hangingPunct="1">
              <a:lnSpc>
                <a:spcPct val="100000"/>
              </a:lnSpc>
              <a:spcBef>
                <a:spcPts val="0"/>
              </a:spcBef>
              <a:spcAft>
                <a:spcPts val="0"/>
              </a:spcAft>
              <a:buNone/>
              <a:defRPr sz="2667" b="1" i="0" u="none" strike="noStrike" cap="none">
                <a:solidFill>
                  <a:srgbClr val="007F76"/>
                </a:solidFill>
                <a:latin typeface="Arial" panose="020B0604020202020204" pitchFamily="34" charset="0"/>
                <a:ea typeface="Calibri" panose="020F0502020204030204" pitchFamily="34" charset="0"/>
                <a:cs typeface="Arial" panose="020B0604020202020204" pitchFamily="34" charset="0"/>
                <a:sym typeface="Arial"/>
              </a:defRPr>
            </a:lvl1pPr>
          </a:lstStyle>
          <a:p>
            <a:pPr defTabSz="914400"/>
            <a:r>
              <a:rPr lang="kk-KZ" sz="2400" dirty="0"/>
              <a:t>Ұлытау облысы бойынша топ-10 бос жұмыс орындарының болжамы</a:t>
            </a:r>
            <a:endParaRPr lang="ru-KZ" sz="2400" kern="0" dirty="0"/>
          </a:p>
        </p:txBody>
      </p:sp>
      <p:graphicFrame>
        <p:nvGraphicFramePr>
          <p:cNvPr id="4" name="Таблица 3">
            <a:extLst>
              <a:ext uri="{FF2B5EF4-FFF2-40B4-BE49-F238E27FC236}">
                <a16:creationId xmlns:a16="http://schemas.microsoft.com/office/drawing/2014/main" id="{6DF87B24-59D4-648D-ECCC-9FBE7C4BF08A}"/>
              </a:ext>
            </a:extLst>
          </p:cNvPr>
          <p:cNvGraphicFramePr>
            <a:graphicFrameLocks noGrp="1"/>
          </p:cNvGraphicFramePr>
          <p:nvPr>
            <p:extLst>
              <p:ext uri="{D42A27DB-BD31-4B8C-83A1-F6EECF244321}">
                <p14:modId xmlns:p14="http://schemas.microsoft.com/office/powerpoint/2010/main" val="4285529761"/>
              </p:ext>
            </p:extLst>
          </p:nvPr>
        </p:nvGraphicFramePr>
        <p:xfrm>
          <a:off x="141431" y="932399"/>
          <a:ext cx="11885729" cy="5617699"/>
        </p:xfrm>
        <a:graphic>
          <a:graphicData uri="http://schemas.openxmlformats.org/drawingml/2006/table">
            <a:tbl>
              <a:tblPr bandRow="1">
                <a:tableStyleId>{3B4B98B0-60AC-42C2-AFA5-B58CD77FA1E5}</a:tableStyleId>
              </a:tblPr>
              <a:tblGrid>
                <a:gridCol w="360812">
                  <a:extLst>
                    <a:ext uri="{9D8B030D-6E8A-4147-A177-3AD203B41FA5}">
                      <a16:colId xmlns:a16="http://schemas.microsoft.com/office/drawing/2014/main" val="2640444703"/>
                    </a:ext>
                  </a:extLst>
                </a:gridCol>
                <a:gridCol w="674456">
                  <a:extLst>
                    <a:ext uri="{9D8B030D-6E8A-4147-A177-3AD203B41FA5}">
                      <a16:colId xmlns:a16="http://schemas.microsoft.com/office/drawing/2014/main" val="308092926"/>
                    </a:ext>
                  </a:extLst>
                </a:gridCol>
                <a:gridCol w="4014030">
                  <a:extLst>
                    <a:ext uri="{9D8B030D-6E8A-4147-A177-3AD203B41FA5}">
                      <a16:colId xmlns:a16="http://schemas.microsoft.com/office/drawing/2014/main" val="2913193191"/>
                    </a:ext>
                  </a:extLst>
                </a:gridCol>
                <a:gridCol w="659670">
                  <a:extLst>
                    <a:ext uri="{9D8B030D-6E8A-4147-A177-3AD203B41FA5}">
                      <a16:colId xmlns:a16="http://schemas.microsoft.com/office/drawing/2014/main" val="3122760222"/>
                    </a:ext>
                  </a:extLst>
                </a:gridCol>
                <a:gridCol w="659670">
                  <a:extLst>
                    <a:ext uri="{9D8B030D-6E8A-4147-A177-3AD203B41FA5}">
                      <a16:colId xmlns:a16="http://schemas.microsoft.com/office/drawing/2014/main" val="463672542"/>
                    </a:ext>
                  </a:extLst>
                </a:gridCol>
                <a:gridCol w="659670">
                  <a:extLst>
                    <a:ext uri="{9D8B030D-6E8A-4147-A177-3AD203B41FA5}">
                      <a16:colId xmlns:a16="http://schemas.microsoft.com/office/drawing/2014/main" val="3124389490"/>
                    </a:ext>
                  </a:extLst>
                </a:gridCol>
                <a:gridCol w="659670">
                  <a:extLst>
                    <a:ext uri="{9D8B030D-6E8A-4147-A177-3AD203B41FA5}">
                      <a16:colId xmlns:a16="http://schemas.microsoft.com/office/drawing/2014/main" val="2941227421"/>
                    </a:ext>
                  </a:extLst>
                </a:gridCol>
                <a:gridCol w="659670">
                  <a:extLst>
                    <a:ext uri="{9D8B030D-6E8A-4147-A177-3AD203B41FA5}">
                      <a16:colId xmlns:a16="http://schemas.microsoft.com/office/drawing/2014/main" val="14517836"/>
                    </a:ext>
                  </a:extLst>
                </a:gridCol>
                <a:gridCol w="659670">
                  <a:extLst>
                    <a:ext uri="{9D8B030D-6E8A-4147-A177-3AD203B41FA5}">
                      <a16:colId xmlns:a16="http://schemas.microsoft.com/office/drawing/2014/main" val="2712067462"/>
                    </a:ext>
                  </a:extLst>
                </a:gridCol>
                <a:gridCol w="525731">
                  <a:extLst>
                    <a:ext uri="{9D8B030D-6E8A-4147-A177-3AD203B41FA5}">
                      <a16:colId xmlns:a16="http://schemas.microsoft.com/office/drawing/2014/main" val="926687325"/>
                    </a:ext>
                  </a:extLst>
                </a:gridCol>
                <a:gridCol w="525731">
                  <a:extLst>
                    <a:ext uri="{9D8B030D-6E8A-4147-A177-3AD203B41FA5}">
                      <a16:colId xmlns:a16="http://schemas.microsoft.com/office/drawing/2014/main" val="827406570"/>
                    </a:ext>
                  </a:extLst>
                </a:gridCol>
                <a:gridCol w="525731">
                  <a:extLst>
                    <a:ext uri="{9D8B030D-6E8A-4147-A177-3AD203B41FA5}">
                      <a16:colId xmlns:a16="http://schemas.microsoft.com/office/drawing/2014/main" val="2656866826"/>
                    </a:ext>
                  </a:extLst>
                </a:gridCol>
                <a:gridCol w="525731">
                  <a:extLst>
                    <a:ext uri="{9D8B030D-6E8A-4147-A177-3AD203B41FA5}">
                      <a16:colId xmlns:a16="http://schemas.microsoft.com/office/drawing/2014/main" val="3514456650"/>
                    </a:ext>
                  </a:extLst>
                </a:gridCol>
                <a:gridCol w="775487">
                  <a:extLst>
                    <a:ext uri="{9D8B030D-6E8A-4147-A177-3AD203B41FA5}">
                      <a16:colId xmlns:a16="http://schemas.microsoft.com/office/drawing/2014/main" val="3845195506"/>
                    </a:ext>
                  </a:extLst>
                </a:gridCol>
              </a:tblGrid>
              <a:tr h="185777">
                <a:tc rowSpan="2">
                  <a:txBody>
                    <a:bodyPr/>
                    <a:lstStyle/>
                    <a:p>
                      <a:pPr algn="ctr" rtl="0" fontAlgn="ctr"/>
                      <a:r>
                        <a:rPr lang="ru-RU" sz="1050" u="none" strike="noStrike" dirty="0">
                          <a:solidFill>
                            <a:srgbClr val="007F76"/>
                          </a:solidFill>
                          <a:effectLst/>
                          <a:latin typeface="Arial Narrow" panose="020B0606020202030204" pitchFamily="34" charset="0"/>
                        </a:rPr>
                        <a:t>№</a:t>
                      </a:r>
                      <a:endParaRPr lang="ru-RU" sz="1050" b="0" i="0" u="none" strike="noStrike" dirty="0">
                        <a:solidFill>
                          <a:srgbClr val="007F76"/>
                        </a:solidFill>
                        <a:effectLst/>
                        <a:latin typeface="Arial Narrow" panose="020B0606020202030204" pitchFamily="34" charset="0"/>
                      </a:endParaRPr>
                    </a:p>
                  </a:txBody>
                  <a:tcPr marL="6603" marR="6603" marT="0" marB="0"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rowSpan="2">
                  <a:txBody>
                    <a:bodyPr/>
                    <a:lstStyle/>
                    <a:p>
                      <a:pPr marL="0" algn="ctr" defTabSz="685800" rtl="0" eaLnBrk="1" fontAlgn="ctr" latinLnBrk="0" hangingPunct="1"/>
                      <a:r>
                        <a:rPr lang="ru-RU" sz="1050" b="0" i="0" u="none" strike="noStrike" cap="none" dirty="0">
                          <a:solidFill>
                            <a:srgbClr val="007F76"/>
                          </a:solidFill>
                          <a:effectLst/>
                          <a:latin typeface="Arial Narrow" panose="020B0606020202030204" pitchFamily="34" charset="0"/>
                          <a:ea typeface="+mn-ea"/>
                          <a:cs typeface="+mn-cs"/>
                          <a:sym typeface="Arial"/>
                        </a:rPr>
                        <a:t>ҰҚЖ-2017 </a:t>
                      </a:r>
                      <a:r>
                        <a:rPr lang="ru-RU" sz="1050" b="0" i="0" u="none" strike="noStrike" cap="none" dirty="0" err="1">
                          <a:solidFill>
                            <a:srgbClr val="007F76"/>
                          </a:solidFill>
                          <a:effectLst/>
                          <a:latin typeface="Arial Narrow" panose="020B0606020202030204" pitchFamily="34" charset="0"/>
                          <a:ea typeface="+mn-ea"/>
                          <a:cs typeface="+mn-cs"/>
                          <a:sym typeface="Arial"/>
                        </a:rPr>
                        <a:t>коді</a:t>
                      </a:r>
                      <a:endParaRPr lang="ru-RU" sz="1050" b="0" i="0" u="none" strike="noStrike" cap="none" dirty="0">
                        <a:solidFill>
                          <a:srgbClr val="007F76"/>
                        </a:solidFill>
                        <a:effectLst/>
                        <a:latin typeface="Arial Narrow" panose="020B0606020202030204" pitchFamily="34" charset="0"/>
                        <a:ea typeface="+mn-ea"/>
                        <a:cs typeface="+mn-cs"/>
                        <a:sym typeface="Arial"/>
                      </a:endParaRPr>
                    </a:p>
                  </a:txBody>
                  <a:tcPr marL="6603" marR="6603" marT="0" marB="0"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rowSpan="2">
                  <a:txBody>
                    <a:bodyPr/>
                    <a:lstStyle/>
                    <a:p>
                      <a:pPr algn="ctr" rtl="0" fontAlgn="ctr"/>
                      <a:r>
                        <a:rPr lang="ru-RU" sz="1050" u="none" strike="noStrike" dirty="0">
                          <a:solidFill>
                            <a:srgbClr val="007F76"/>
                          </a:solidFill>
                          <a:effectLst/>
                          <a:latin typeface="Arial Narrow" panose="020B0606020202030204" pitchFamily="34" charset="0"/>
                        </a:rPr>
                        <a:t>АТАУЫ</a:t>
                      </a:r>
                      <a:endParaRPr lang="ru-RU" sz="1050" b="0" i="0" u="none" strike="noStrike" dirty="0">
                        <a:solidFill>
                          <a:srgbClr val="007F76"/>
                        </a:solidFill>
                        <a:effectLst/>
                        <a:latin typeface="Arial Narrow" panose="020B0606020202030204" pitchFamily="34" charset="0"/>
                      </a:endParaRPr>
                    </a:p>
                  </a:txBody>
                  <a:tcPr marL="6603" marR="6603" marT="0" marB="0" anchor="ctr">
                    <a:lnL>
                      <a:noFill/>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rowSpan="2">
                  <a:txBody>
                    <a:bodyPr/>
                    <a:lstStyle/>
                    <a:p>
                      <a:pPr algn="ctr" fontAlgn="b"/>
                      <a:r>
                        <a:rPr lang="kk-KZ" sz="1050" u="none" strike="noStrike" dirty="0">
                          <a:solidFill>
                            <a:schemeClr val="tx1"/>
                          </a:solidFill>
                          <a:effectLst/>
                          <a:latin typeface="Arial Narrow" panose="020B0606020202030204" pitchFamily="34" charset="0"/>
                        </a:rPr>
                        <a:t>2022 ж. бос орындар</a:t>
                      </a:r>
                      <a:endParaRPr lang="ru-RU" sz="1050" b="0" i="0" u="none" strike="noStrike" dirty="0">
                        <a:solidFill>
                          <a:schemeClr val="tx1"/>
                        </a:solidFill>
                        <a:effectLst/>
                        <a:latin typeface="Arial Narrow" panose="020B0606020202030204" pitchFamily="34" charset="0"/>
                      </a:endParaRPr>
                    </a:p>
                  </a:txBody>
                  <a:tcPr marL="9525" marR="9525" marT="0" marB="0" anchor="ctr">
                    <a:lnL w="12700" cap="flat" cmpd="sng" algn="ctr">
                      <a:solidFill>
                        <a:schemeClr val="tx1"/>
                      </a:solidFill>
                      <a:prstDash val="solid"/>
                      <a:round/>
                      <a:headEnd type="none" w="med" len="med"/>
                      <a:tailEnd type="none" w="med" len="med"/>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gridSpan="4">
                  <a:txBody>
                    <a:bodyPr/>
                    <a:lstStyle/>
                    <a:p>
                      <a:pPr algn="ctr" fontAlgn="b"/>
                      <a:r>
                        <a:rPr lang="ru-RU" sz="1050" b="0" i="0" u="none" strike="noStrike" dirty="0" err="1">
                          <a:solidFill>
                            <a:schemeClr val="tx1"/>
                          </a:solidFill>
                          <a:effectLst/>
                          <a:latin typeface="Arial Narrow" panose="020B0606020202030204" pitchFamily="34" charset="0"/>
                        </a:rPr>
                        <a:t>оның</a:t>
                      </a:r>
                      <a:r>
                        <a:rPr lang="ru-RU" sz="1050" b="0" i="0" u="none" strike="noStrike" dirty="0">
                          <a:solidFill>
                            <a:schemeClr val="tx1"/>
                          </a:solidFill>
                          <a:effectLst/>
                          <a:latin typeface="Arial Narrow" panose="020B0606020202030204" pitchFamily="34" charset="0"/>
                        </a:rPr>
                        <a:t> </a:t>
                      </a:r>
                      <a:r>
                        <a:rPr lang="ru-RU" sz="1050" b="0" i="0" u="none" strike="noStrike" dirty="0" err="1">
                          <a:solidFill>
                            <a:schemeClr val="tx1"/>
                          </a:solidFill>
                          <a:effectLst/>
                          <a:latin typeface="Arial Narrow" panose="020B0606020202030204" pitchFamily="34" charset="0"/>
                        </a:rPr>
                        <a:t>ішінде</a:t>
                      </a:r>
                      <a:r>
                        <a:rPr lang="ru-RU" sz="1050" b="0" i="0" u="none" strike="noStrike" dirty="0">
                          <a:solidFill>
                            <a:schemeClr val="tx1"/>
                          </a:solidFill>
                          <a:effectLst/>
                          <a:latin typeface="Arial Narrow" panose="020B0606020202030204" pitchFamily="34" charset="0"/>
                        </a:rPr>
                        <a:t> 2022 ж. </a:t>
                      </a:r>
                      <a:r>
                        <a:rPr lang="ru-RU" sz="1050" b="0" i="0" u="none" strike="noStrike" dirty="0" err="1">
                          <a:solidFill>
                            <a:schemeClr val="tx1"/>
                          </a:solidFill>
                          <a:effectLst/>
                          <a:latin typeface="Arial Narrow" panose="020B0606020202030204" pitchFamily="34" charset="0"/>
                        </a:rPr>
                        <a:t>тоқсандары</a:t>
                      </a:r>
                      <a:r>
                        <a:rPr lang="ru-RU" sz="1050" b="0" i="0" u="none" strike="noStrike" dirty="0">
                          <a:solidFill>
                            <a:schemeClr val="tx1"/>
                          </a:solidFill>
                          <a:effectLst/>
                          <a:latin typeface="Arial Narrow" panose="020B0606020202030204" pitchFamily="34" charset="0"/>
                        </a:rPr>
                        <a:t> </a:t>
                      </a:r>
                      <a:r>
                        <a:rPr lang="ru-RU" sz="1050" b="0" i="0" u="none" strike="noStrike" dirty="0" err="1">
                          <a:solidFill>
                            <a:schemeClr val="tx1"/>
                          </a:solidFill>
                          <a:effectLst/>
                          <a:latin typeface="Arial Narrow" panose="020B0606020202030204" pitchFamily="34" charset="0"/>
                        </a:rPr>
                        <a:t>бойынша</a:t>
                      </a:r>
                      <a:endParaRPr lang="ru-RU" sz="1050" b="0" i="0" u="none" strike="noStrike" dirty="0">
                        <a:solidFill>
                          <a:schemeClr val="tx1"/>
                        </a:solidFill>
                        <a:effectLst/>
                        <a:latin typeface="Arial Narrow" panose="020B0606020202030204" pitchFamily="34" charset="0"/>
                      </a:endParaRPr>
                    </a:p>
                  </a:txBody>
                  <a:tcPr marL="9525" marR="9525" marT="0" marB="0" anchor="ctr">
                    <a:lnL>
                      <a:noFill/>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fontAlgn="b"/>
                      <a:endParaRPr lang="ru-RU" sz="900" b="0" i="0" u="none" strike="noStrike" dirty="0">
                        <a:solidFill>
                          <a:srgbClr val="007F76"/>
                        </a:solidFill>
                        <a:effectLst/>
                        <a:latin typeface="Arial Narrow" panose="020B0606020202030204" pitchFamily="34" charset="0"/>
                      </a:endParaRPr>
                    </a:p>
                  </a:txBody>
                  <a:tcPr marL="9525" marR="9525" marT="9525" marB="0"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fontAlgn="b"/>
                      <a:endParaRPr lang="ru-RU" sz="900" b="0" i="0" u="none" strike="noStrike" dirty="0">
                        <a:solidFill>
                          <a:srgbClr val="007F76"/>
                        </a:solidFill>
                        <a:effectLst/>
                        <a:latin typeface="Arial Narrow" panose="020B0606020202030204" pitchFamily="34" charset="0"/>
                      </a:endParaRPr>
                    </a:p>
                  </a:txBody>
                  <a:tcPr marL="9525" marR="9525" marT="9525" marB="0"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fontAlgn="b"/>
                      <a:endParaRPr lang="ru-RU" sz="900" b="0" i="0" u="none" strike="noStrike" dirty="0">
                        <a:solidFill>
                          <a:srgbClr val="007F76"/>
                        </a:solidFill>
                        <a:effectLst/>
                        <a:latin typeface="Arial Narrow" panose="020B0606020202030204" pitchFamily="34" charset="0"/>
                      </a:endParaRPr>
                    </a:p>
                  </a:txBody>
                  <a:tcPr marL="9525" marR="9525" marT="9525" marB="0"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rowSpan="2">
                  <a:txBody>
                    <a:bodyPr/>
                    <a:lstStyle/>
                    <a:p>
                      <a:pPr algn="ctr" fontAlgn="b"/>
                      <a:r>
                        <a:rPr lang="kk-KZ" sz="1050" b="0" i="0" u="none" strike="noStrike" cap="none" dirty="0">
                          <a:solidFill>
                            <a:srgbClr val="007F76"/>
                          </a:solidFill>
                          <a:effectLst/>
                          <a:latin typeface="Arial Narrow" panose="020B0606020202030204" pitchFamily="34" charset="0"/>
                          <a:ea typeface="+mn-ea"/>
                          <a:cs typeface="+mn-cs"/>
                          <a:sym typeface="Arial"/>
                        </a:rPr>
                        <a:t>2023 ж. бос орындар</a:t>
                      </a:r>
                      <a:endParaRPr lang="ru-RU" sz="1050" b="0" i="0" u="none" strike="noStrike" cap="none" dirty="0">
                        <a:solidFill>
                          <a:srgbClr val="007F76"/>
                        </a:solidFill>
                        <a:effectLst/>
                        <a:latin typeface="Arial Narrow" panose="020B0606020202030204" pitchFamily="34" charset="0"/>
                        <a:ea typeface="+mn-ea"/>
                        <a:cs typeface="+mn-cs"/>
                        <a:sym typeface="Arial"/>
                      </a:endParaRPr>
                    </a:p>
                  </a:txBody>
                  <a:tcPr marL="9525" marR="9525" marT="0" marB="0" anchor="ctr">
                    <a:lnL w="12700" cap="flat" cmpd="sng" algn="ctr">
                      <a:solidFill>
                        <a:schemeClr val="tx1"/>
                      </a:solidFill>
                      <a:prstDash val="solid"/>
                      <a:round/>
                      <a:headEnd type="none" w="med" len="med"/>
                      <a:tailEnd type="none" w="med" len="med"/>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gridSpan="4">
                  <a:txBody>
                    <a:bodyPr/>
                    <a:lstStyle/>
                    <a:p>
                      <a:pPr algn="ctr" fontAlgn="b"/>
                      <a:r>
                        <a:rPr lang="ru-RU" sz="1050" b="0" i="0" u="none" strike="noStrike" cap="none" dirty="0" err="1">
                          <a:solidFill>
                            <a:srgbClr val="007F76"/>
                          </a:solidFill>
                          <a:effectLst/>
                          <a:latin typeface="Arial Narrow" panose="020B0606020202030204" pitchFamily="34" charset="0"/>
                          <a:ea typeface="+mn-ea"/>
                          <a:cs typeface="+mn-cs"/>
                          <a:sym typeface="Arial"/>
                        </a:rPr>
                        <a:t>оның</a:t>
                      </a:r>
                      <a:r>
                        <a:rPr lang="ru-RU" sz="1050" b="0" i="0" u="none" strike="noStrike" cap="none" dirty="0">
                          <a:solidFill>
                            <a:srgbClr val="007F76"/>
                          </a:solidFill>
                          <a:effectLst/>
                          <a:latin typeface="Arial Narrow" panose="020B0606020202030204" pitchFamily="34" charset="0"/>
                          <a:ea typeface="+mn-ea"/>
                          <a:cs typeface="+mn-cs"/>
                          <a:sym typeface="Arial"/>
                        </a:rPr>
                        <a:t> </a:t>
                      </a:r>
                      <a:r>
                        <a:rPr lang="ru-RU" sz="1050" b="0" i="0" u="none" strike="noStrike" cap="none" dirty="0" err="1">
                          <a:solidFill>
                            <a:srgbClr val="007F76"/>
                          </a:solidFill>
                          <a:effectLst/>
                          <a:latin typeface="Arial Narrow" panose="020B0606020202030204" pitchFamily="34" charset="0"/>
                          <a:ea typeface="+mn-ea"/>
                          <a:cs typeface="+mn-cs"/>
                          <a:sym typeface="Arial"/>
                        </a:rPr>
                        <a:t>ішінде</a:t>
                      </a:r>
                      <a:r>
                        <a:rPr lang="ru-RU" sz="1050" b="0" i="0" u="none" strike="noStrike" cap="none" dirty="0">
                          <a:solidFill>
                            <a:srgbClr val="007F76"/>
                          </a:solidFill>
                          <a:effectLst/>
                          <a:latin typeface="Arial Narrow" panose="020B0606020202030204" pitchFamily="34" charset="0"/>
                          <a:ea typeface="+mn-ea"/>
                          <a:cs typeface="+mn-cs"/>
                          <a:sym typeface="Arial"/>
                        </a:rPr>
                        <a:t> 2023 ж. </a:t>
                      </a:r>
                      <a:r>
                        <a:rPr lang="ru-RU" sz="1050" b="0" i="0" u="none" strike="noStrike" cap="none" dirty="0" err="1">
                          <a:solidFill>
                            <a:srgbClr val="007F76"/>
                          </a:solidFill>
                          <a:effectLst/>
                          <a:latin typeface="Arial Narrow" panose="020B0606020202030204" pitchFamily="34" charset="0"/>
                          <a:ea typeface="+mn-ea"/>
                          <a:cs typeface="+mn-cs"/>
                          <a:sym typeface="Arial"/>
                        </a:rPr>
                        <a:t>тоқсан</a:t>
                      </a:r>
                      <a:r>
                        <a:rPr lang="ru-RU" sz="1050" b="0" i="0" u="none" strike="noStrike" cap="none" dirty="0">
                          <a:solidFill>
                            <a:srgbClr val="007F76"/>
                          </a:solidFill>
                          <a:effectLst/>
                          <a:latin typeface="Arial Narrow" panose="020B0606020202030204" pitchFamily="34" charset="0"/>
                          <a:ea typeface="+mn-ea"/>
                          <a:cs typeface="+mn-cs"/>
                          <a:sym typeface="Arial"/>
                        </a:rPr>
                        <a:t> </a:t>
                      </a:r>
                      <a:r>
                        <a:rPr lang="ru-RU" sz="1050" b="0" i="0" u="none" strike="noStrike" cap="none" dirty="0" err="1">
                          <a:solidFill>
                            <a:srgbClr val="007F76"/>
                          </a:solidFill>
                          <a:effectLst/>
                          <a:latin typeface="Arial Narrow" panose="020B0606020202030204" pitchFamily="34" charset="0"/>
                          <a:ea typeface="+mn-ea"/>
                          <a:cs typeface="+mn-cs"/>
                          <a:sym typeface="Arial"/>
                        </a:rPr>
                        <a:t>бойынша</a:t>
                      </a:r>
                      <a:endParaRPr lang="ru-RU" sz="1050" b="0" i="0" u="none" strike="noStrike" cap="none" dirty="0">
                        <a:solidFill>
                          <a:srgbClr val="007F76"/>
                        </a:solidFill>
                        <a:effectLst/>
                        <a:latin typeface="Arial Narrow" panose="020B0606020202030204" pitchFamily="34" charset="0"/>
                        <a:ea typeface="+mn-ea"/>
                        <a:cs typeface="+mn-cs"/>
                        <a:sym typeface="Arial"/>
                      </a:endParaRPr>
                    </a:p>
                  </a:txBody>
                  <a:tcPr marL="9525" marR="9525" marT="0" marB="0" anchor="ctr">
                    <a:lnL>
                      <a:noFill/>
                    </a:lnL>
                    <a:lnR>
                      <a:noFill/>
                    </a:lnR>
                    <a:lnT w="1270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fontAlgn="b"/>
                      <a:endParaRPr lang="ru-RU" sz="900" b="0" i="0" u="none" strike="noStrike" dirty="0">
                        <a:solidFill>
                          <a:srgbClr val="007F76"/>
                        </a:solidFill>
                        <a:effectLst/>
                        <a:latin typeface="Arial Narrow" panose="020B0606020202030204" pitchFamily="34" charset="0"/>
                      </a:endParaRPr>
                    </a:p>
                  </a:txBody>
                  <a:tcPr marL="9525" marR="9525" marT="9525" marB="0"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4D7A86">
                        <a:alpha val="20000"/>
                      </a:srgbClr>
                    </a:solidFill>
                  </a:tcPr>
                </a:tc>
                <a:tc hMerge="1">
                  <a:txBody>
                    <a:bodyPr/>
                    <a:lstStyle/>
                    <a:p>
                      <a:pPr algn="ctr" fontAlgn="b"/>
                      <a:endParaRPr lang="ru-RU" sz="900" b="0" i="0" u="none" strike="noStrike" dirty="0">
                        <a:solidFill>
                          <a:srgbClr val="007F76"/>
                        </a:solidFill>
                        <a:effectLst/>
                        <a:latin typeface="Arial Narrow" panose="020B0606020202030204" pitchFamily="34" charset="0"/>
                      </a:endParaRPr>
                    </a:p>
                  </a:txBody>
                  <a:tcPr marL="9525" marR="9525" marT="9525" marB="0"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4D7A86">
                        <a:alpha val="20000"/>
                      </a:srgbClr>
                    </a:solidFill>
                  </a:tcPr>
                </a:tc>
                <a:tc hMerge="1">
                  <a:txBody>
                    <a:bodyPr/>
                    <a:lstStyle/>
                    <a:p>
                      <a:pPr algn="ctr" fontAlgn="b"/>
                      <a:endParaRPr lang="ru-RU" sz="900" b="0" i="0" u="none" strike="noStrike" dirty="0">
                        <a:solidFill>
                          <a:srgbClr val="007F76"/>
                        </a:solidFill>
                        <a:effectLst/>
                        <a:latin typeface="Arial Narrow" panose="020B0606020202030204" pitchFamily="34" charset="0"/>
                      </a:endParaRPr>
                    </a:p>
                  </a:txBody>
                  <a:tcPr marL="9525" marR="9525" marT="9525" marB="0"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4D7A86">
                        <a:alpha val="20000"/>
                      </a:srgbClr>
                    </a:solidFill>
                  </a:tcPr>
                </a:tc>
                <a:tc rowSpan="2">
                  <a:txBody>
                    <a:bodyPr/>
                    <a:lstStyle/>
                    <a:p>
                      <a:pPr algn="ctr" fontAlgn="b"/>
                      <a:r>
                        <a:rPr lang="ru-RU" sz="1050" u="none" strike="noStrike" dirty="0">
                          <a:solidFill>
                            <a:srgbClr val="007F76"/>
                          </a:solidFill>
                          <a:effectLst/>
                          <a:latin typeface="Arial Narrow" panose="020B0606020202030204" pitchFamily="34" charset="0"/>
                        </a:rPr>
                        <a:t>ЖАЛПЫҒА </a:t>
                      </a:r>
                    </a:p>
                    <a:p>
                      <a:pPr algn="ctr" fontAlgn="b"/>
                      <a:r>
                        <a:rPr lang="ru-RU" sz="1050" u="none" strike="noStrike" dirty="0">
                          <a:solidFill>
                            <a:srgbClr val="007F76"/>
                          </a:solidFill>
                          <a:effectLst/>
                          <a:latin typeface="Arial Narrow" panose="020B0606020202030204" pitchFamily="34" charset="0"/>
                        </a:rPr>
                        <a:t>%-бен </a:t>
                      </a:r>
                      <a:endParaRPr lang="ru-RU" sz="1050" b="0" i="0" u="none" strike="noStrike" dirty="0">
                        <a:solidFill>
                          <a:srgbClr val="007F76"/>
                        </a:solidFill>
                        <a:effectLst/>
                        <a:latin typeface="Arial Narrow" panose="020B0606020202030204" pitchFamily="34" charset="0"/>
                      </a:endParaRPr>
                    </a:p>
                  </a:txBody>
                  <a:tcPr marL="9525" marR="9525" marT="0" marB="0"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821115214"/>
                  </a:ext>
                </a:extLst>
              </a:tr>
              <a:tr h="188570">
                <a:tc vMerge="1">
                  <a:txBody>
                    <a:bodyPr/>
                    <a:lstStyle/>
                    <a:p>
                      <a:pPr algn="ctr" rtl="0" fontAlgn="ctr"/>
                      <a:endParaRPr lang="ru-RU" sz="900" b="0" i="0" u="none" strike="noStrike" dirty="0">
                        <a:solidFill>
                          <a:srgbClr val="007F76"/>
                        </a:solidFill>
                        <a:effectLst/>
                        <a:latin typeface="Arial Narrow" panose="020B0606020202030204" pitchFamily="34" charset="0"/>
                      </a:endParaRPr>
                    </a:p>
                  </a:txBody>
                  <a:tcPr marL="6603" marR="6603" marT="10800" marB="10800"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4D7A86">
                        <a:alpha val="20000"/>
                      </a:srgbClr>
                    </a:solidFill>
                  </a:tcPr>
                </a:tc>
                <a:tc vMerge="1">
                  <a:txBody>
                    <a:bodyPr/>
                    <a:lstStyle/>
                    <a:p>
                      <a:pPr algn="ctr" rtl="0" fontAlgn="ctr"/>
                      <a:endParaRPr lang="ru-RU" sz="900" b="0" i="0" u="none" strike="noStrike" dirty="0">
                        <a:solidFill>
                          <a:srgbClr val="007F76"/>
                        </a:solidFill>
                        <a:effectLst/>
                        <a:latin typeface="Arial Narrow" panose="020B0606020202030204" pitchFamily="34" charset="0"/>
                      </a:endParaRPr>
                    </a:p>
                  </a:txBody>
                  <a:tcPr marL="6603" marR="6603" marT="10800" marB="10800"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4D7A86">
                        <a:alpha val="20000"/>
                      </a:srgbClr>
                    </a:solidFill>
                  </a:tcPr>
                </a:tc>
                <a:tc vMerge="1">
                  <a:txBody>
                    <a:bodyPr/>
                    <a:lstStyle/>
                    <a:p>
                      <a:pPr algn="ctr" rtl="0" fontAlgn="ctr"/>
                      <a:endParaRPr lang="ru-RU" sz="900" b="0" i="0" u="none" strike="noStrike" dirty="0">
                        <a:solidFill>
                          <a:srgbClr val="007F76"/>
                        </a:solidFill>
                        <a:effectLst/>
                        <a:latin typeface="Arial Narrow" panose="020B0606020202030204" pitchFamily="34" charset="0"/>
                      </a:endParaRPr>
                    </a:p>
                  </a:txBody>
                  <a:tcPr marL="6603" marR="6603" marT="10800" marB="10800"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4D7A86">
                        <a:alpha val="20000"/>
                      </a:srgbClr>
                    </a:solidFill>
                  </a:tcPr>
                </a:tc>
                <a:tc vMerge="1">
                  <a:txBody>
                    <a:bodyPr/>
                    <a:lstStyle/>
                    <a:p>
                      <a:endParaRPr lang="ru-KZ"/>
                    </a:p>
                  </a:txBody>
                  <a:tcPr/>
                </a:tc>
                <a:tc>
                  <a:txBody>
                    <a:bodyPr/>
                    <a:lstStyle/>
                    <a:p>
                      <a:pPr algn="ctr" fontAlgn="b"/>
                      <a:r>
                        <a:rPr lang="en-US" sz="1050" b="0" i="0" u="none" strike="noStrike" dirty="0">
                          <a:solidFill>
                            <a:schemeClr val="tx1"/>
                          </a:solidFill>
                          <a:effectLst/>
                          <a:latin typeface="Arial Narrow" panose="020B0606020202030204" pitchFamily="34" charset="0"/>
                        </a:rPr>
                        <a:t>I</a:t>
                      </a:r>
                      <a:endParaRPr lang="ru-RU" sz="1050" b="0" i="0" u="none" strike="noStrike" dirty="0">
                        <a:solidFill>
                          <a:schemeClr val="tx1"/>
                        </a:solidFill>
                        <a:effectLst/>
                        <a:latin typeface="Arial Narrow" panose="020B0606020202030204" pitchFamily="34" charset="0"/>
                      </a:endParaRPr>
                    </a:p>
                  </a:txBody>
                  <a:tcPr marL="9525" marR="9525" marT="0" marB="0" anchor="ctr">
                    <a:lnT w="635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ctr" fontAlgn="b"/>
                      <a:r>
                        <a:rPr lang="en-US" sz="1050" b="0" i="0" u="none" strike="noStrike" dirty="0">
                          <a:solidFill>
                            <a:schemeClr val="tx1"/>
                          </a:solidFill>
                          <a:effectLst/>
                          <a:latin typeface="Arial Narrow" panose="020B0606020202030204" pitchFamily="34" charset="0"/>
                        </a:rPr>
                        <a:t>II</a:t>
                      </a:r>
                      <a:endParaRPr lang="ru-RU" sz="1050" b="0" i="0" u="none" strike="noStrike" dirty="0">
                        <a:solidFill>
                          <a:schemeClr val="tx1"/>
                        </a:solidFill>
                        <a:effectLst/>
                        <a:latin typeface="Arial Narrow" panose="020B0606020202030204" pitchFamily="34" charset="0"/>
                      </a:endParaRPr>
                    </a:p>
                  </a:txBody>
                  <a:tcPr marL="9525" marR="9525" marT="0" marB="0" anchor="ctr">
                    <a:lnT w="635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ctr" fontAlgn="b"/>
                      <a:r>
                        <a:rPr lang="en-US" sz="1050" b="0" i="0" u="none" strike="noStrike" dirty="0">
                          <a:solidFill>
                            <a:schemeClr val="tx1"/>
                          </a:solidFill>
                          <a:effectLst/>
                          <a:latin typeface="Arial Narrow" panose="020B0606020202030204" pitchFamily="34" charset="0"/>
                        </a:rPr>
                        <a:t>III</a:t>
                      </a:r>
                      <a:endParaRPr lang="ru-RU" sz="1050" b="0" i="0" u="none" strike="noStrike" dirty="0">
                        <a:solidFill>
                          <a:schemeClr val="tx1"/>
                        </a:solidFill>
                        <a:effectLst/>
                        <a:latin typeface="Arial Narrow" panose="020B0606020202030204" pitchFamily="34" charset="0"/>
                      </a:endParaRPr>
                    </a:p>
                  </a:txBody>
                  <a:tcPr marL="9525" marR="9525" marT="0" marB="0" anchor="ctr">
                    <a:lnT w="635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ctr" fontAlgn="b"/>
                      <a:r>
                        <a:rPr lang="en-US" sz="1050" b="0" i="0" u="none" strike="noStrike" dirty="0">
                          <a:solidFill>
                            <a:schemeClr val="tx1"/>
                          </a:solidFill>
                          <a:effectLst/>
                          <a:latin typeface="Arial Narrow" panose="020B0606020202030204" pitchFamily="34" charset="0"/>
                        </a:rPr>
                        <a:t>IV</a:t>
                      </a:r>
                      <a:endParaRPr lang="ru-RU" sz="1050" b="0" i="0" u="none" strike="noStrike" dirty="0">
                        <a:solidFill>
                          <a:schemeClr val="tx1"/>
                        </a:solidFill>
                        <a:effectLst/>
                        <a:latin typeface="Arial Narrow" panose="020B0606020202030204" pitchFamily="34" charset="0"/>
                      </a:endParaRPr>
                    </a:p>
                  </a:txBody>
                  <a:tcPr marL="9525" marR="9525" marT="0" marB="0" anchor="ctr">
                    <a:lnR w="1270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vMerge="1">
                  <a:txBody>
                    <a:bodyPr/>
                    <a:lstStyle/>
                    <a:p>
                      <a:pPr algn="ctr" fontAlgn="b"/>
                      <a:endParaRPr lang="ru-RU" sz="1050" b="0" i="0" u="none" strike="noStrike" dirty="0">
                        <a:solidFill>
                          <a:srgbClr val="007F76"/>
                        </a:solidFill>
                        <a:effectLst/>
                        <a:latin typeface="Arial Narrow" panose="020B0606020202030204" pitchFamily="34" charset="0"/>
                      </a:endParaRPr>
                    </a:p>
                  </a:txBody>
                  <a:tcPr marL="9525" marR="9525" marT="9525" marB="0"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4D7A86">
                        <a:alpha val="20000"/>
                      </a:srgbClr>
                    </a:solidFill>
                  </a:tcPr>
                </a:tc>
                <a:tc>
                  <a:txBody>
                    <a:bodyPr/>
                    <a:lstStyle/>
                    <a:p>
                      <a:pPr algn="ctr" fontAlgn="b"/>
                      <a:r>
                        <a:rPr lang="en-US" sz="1050" b="0" i="0" u="none" strike="noStrike" dirty="0">
                          <a:solidFill>
                            <a:schemeClr val="tx1"/>
                          </a:solidFill>
                          <a:effectLst/>
                          <a:latin typeface="Arial Narrow" panose="020B0606020202030204" pitchFamily="34" charset="0"/>
                        </a:rPr>
                        <a:t>I </a:t>
                      </a:r>
                      <a:r>
                        <a:rPr lang="ru-RU" sz="1050" b="0" i="0" u="none" strike="noStrike" dirty="0">
                          <a:solidFill>
                            <a:schemeClr val="tx1"/>
                          </a:solidFill>
                          <a:effectLst/>
                          <a:latin typeface="Arial Narrow" panose="020B0606020202030204" pitchFamily="34" charset="0"/>
                        </a:rPr>
                        <a:t>(факт)</a:t>
                      </a:r>
                    </a:p>
                  </a:txBody>
                  <a:tcPr marL="9525" marR="9525" marT="0" marB="0" anchor="ctr">
                    <a:lnL>
                      <a:noFill/>
                    </a:lnL>
                    <a:lnR>
                      <a:noFill/>
                    </a:lnR>
                    <a:lnT w="635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50" b="0" i="0" u="none" strike="noStrike" dirty="0">
                          <a:solidFill>
                            <a:srgbClr val="007F76"/>
                          </a:solidFill>
                          <a:effectLst/>
                          <a:latin typeface="Arial Narrow" panose="020B0606020202030204" pitchFamily="34" charset="0"/>
                        </a:rPr>
                        <a:t>II</a:t>
                      </a:r>
                      <a:endParaRPr lang="ru-RU" sz="1050" b="0" i="0" u="none" strike="noStrike" dirty="0">
                        <a:solidFill>
                          <a:srgbClr val="007F76"/>
                        </a:solidFill>
                        <a:effectLst/>
                        <a:latin typeface="Arial Narrow" panose="020B0606020202030204" pitchFamily="34" charset="0"/>
                      </a:endParaRPr>
                    </a:p>
                  </a:txBody>
                  <a:tcPr marL="9525" marR="9525" marT="0" marB="0" anchor="ctr">
                    <a:lnL>
                      <a:noFill/>
                    </a:lnL>
                    <a:lnR>
                      <a:noFill/>
                    </a:lnR>
                    <a:lnT w="635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50" b="0" i="0" u="none" strike="noStrike" dirty="0">
                          <a:solidFill>
                            <a:srgbClr val="007F76"/>
                          </a:solidFill>
                          <a:effectLst/>
                          <a:latin typeface="Arial Narrow" panose="020B0606020202030204" pitchFamily="34" charset="0"/>
                        </a:rPr>
                        <a:t>III</a:t>
                      </a:r>
                      <a:endParaRPr lang="ru-RU" sz="1050" b="0" i="0" u="none" strike="noStrike" dirty="0">
                        <a:solidFill>
                          <a:srgbClr val="007F76"/>
                        </a:solidFill>
                        <a:effectLst/>
                        <a:latin typeface="Arial Narrow" panose="020B0606020202030204" pitchFamily="34" charset="0"/>
                      </a:endParaRPr>
                    </a:p>
                  </a:txBody>
                  <a:tcPr marL="9525" marR="9525" marT="0" marB="0" anchor="ctr">
                    <a:lnL>
                      <a:noFill/>
                    </a:lnL>
                    <a:lnR>
                      <a:noFill/>
                    </a:lnR>
                    <a:lnT w="635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50" b="0" i="0" u="none" strike="noStrike" dirty="0">
                          <a:solidFill>
                            <a:srgbClr val="007F76"/>
                          </a:solidFill>
                          <a:effectLst/>
                          <a:latin typeface="Arial Narrow" panose="020B0606020202030204" pitchFamily="34" charset="0"/>
                        </a:rPr>
                        <a:t>IV</a:t>
                      </a:r>
                      <a:endParaRPr lang="ru-RU" sz="1050" b="0" i="0" u="none" strike="noStrike" dirty="0">
                        <a:solidFill>
                          <a:srgbClr val="007F76"/>
                        </a:solidFill>
                        <a:effectLst/>
                        <a:latin typeface="Arial Narrow" panose="020B0606020202030204" pitchFamily="34" charset="0"/>
                      </a:endParaRPr>
                    </a:p>
                  </a:txBody>
                  <a:tcPr marL="9525" marR="9525" marT="0" marB="0" anchor="ctr">
                    <a:lnL>
                      <a:noFill/>
                    </a:lnL>
                    <a:lnR>
                      <a:noFill/>
                    </a:lnR>
                    <a:lnT w="635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vMerge="1">
                  <a:txBody>
                    <a:bodyPr/>
                    <a:lstStyle/>
                    <a:p>
                      <a:pPr algn="ctr" fontAlgn="b"/>
                      <a:endParaRPr lang="ru-RU" sz="900" b="0" i="0" u="none" strike="noStrike" dirty="0">
                        <a:solidFill>
                          <a:srgbClr val="007F76"/>
                        </a:solidFill>
                        <a:effectLst/>
                        <a:latin typeface="Arial Narrow" panose="020B0606020202030204" pitchFamily="34" charset="0"/>
                      </a:endParaRPr>
                    </a:p>
                  </a:txBody>
                  <a:tcPr marL="9525" marR="9525" marT="9525" marB="0"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4D7A86">
                        <a:alpha val="20000"/>
                      </a:srgbClr>
                    </a:solidFill>
                  </a:tcPr>
                </a:tc>
                <a:extLst>
                  <a:ext uri="{0D108BD9-81ED-4DB2-BD59-A6C34878D82A}">
                    <a16:rowId xmlns:a16="http://schemas.microsoft.com/office/drawing/2014/main" val="3582961751"/>
                  </a:ext>
                </a:extLst>
              </a:tr>
              <a:tr h="152142">
                <a:tc gridSpan="14">
                  <a:txBody>
                    <a:bodyPr/>
                    <a:lstStyle/>
                    <a:p>
                      <a:pPr algn="ctr" rtl="0" fontAlgn="ctr"/>
                      <a:r>
                        <a:rPr lang="ru-RU" sz="900" b="1" u="none" strike="noStrike" dirty="0">
                          <a:solidFill>
                            <a:srgbClr val="007F76"/>
                          </a:solidFill>
                          <a:effectLst/>
                          <a:latin typeface="Arial Narrow" panose="020B0606020202030204" pitchFamily="34" charset="0"/>
                        </a:rPr>
                        <a:t>БАЗАЛЫҚ СЦЕНАРИЙ</a:t>
                      </a:r>
                    </a:p>
                  </a:txBody>
                  <a:tcPr marL="9525" marR="9525" marT="0" marB="0"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007F76">
                        <a:alpha val="40000"/>
                      </a:srgbClr>
                    </a:solidFill>
                  </a:tcPr>
                </a:tc>
                <a:tc hMerge="1">
                  <a:txBody>
                    <a:bodyPr/>
                    <a:lstStyle/>
                    <a:p>
                      <a:endParaRPr lang="ru-RU"/>
                    </a:p>
                  </a:txBody>
                  <a:tcPr/>
                </a:tc>
                <a:tc hMerge="1">
                  <a:txBody>
                    <a:bodyPr/>
                    <a:lstStyle/>
                    <a:p>
                      <a:endParaRPr lang="ru-RU"/>
                    </a:p>
                  </a:txBody>
                  <a:tcPr>
                    <a:lnL w="12700" cap="flat" cmpd="sng" algn="ctr">
                      <a:solidFill>
                        <a:schemeClr val="tx1"/>
                      </a:solidFill>
                      <a:prstDash val="solid"/>
                      <a:round/>
                      <a:headEnd type="none" w="med" len="med"/>
                      <a:tailEnd type="none" w="med" len="med"/>
                    </a:lnL>
                    <a:lnT w="12700" cap="flat" cmpd="sng" algn="ctr">
                      <a:solidFill>
                        <a:schemeClr val="tx1"/>
                      </a:solidFill>
                      <a:prstDash val="solid"/>
                      <a:round/>
                      <a:headEnd type="none" w="med" len="med"/>
                      <a:tailEnd type="none" w="med" len="med"/>
                    </a:lnT>
                  </a:tcPr>
                </a:tc>
                <a:tc hMerge="1">
                  <a:txBody>
                    <a:bodyPr/>
                    <a:lstStyle/>
                    <a:p>
                      <a:pPr algn="ctr" fontAlgn="b"/>
                      <a:r>
                        <a:rPr lang="ru-RU" sz="900" b="1" i="0" u="none" strike="noStrike" cap="none" dirty="0">
                          <a:solidFill>
                            <a:schemeClr val="tx1"/>
                          </a:solidFill>
                          <a:effectLst/>
                          <a:latin typeface="Arial Narrow" panose="020B0606020202030204" pitchFamily="34" charset="0"/>
                          <a:ea typeface="+mn-ea"/>
                          <a:cs typeface="+mn-cs"/>
                          <a:sym typeface="Arial"/>
                        </a:rPr>
                        <a:t>1 074 391</a:t>
                      </a:r>
                      <a:endParaRPr lang="ru-KZ" sz="900" b="1" i="0" u="none" strike="noStrike" cap="none" dirty="0">
                        <a:solidFill>
                          <a:schemeClr val="tx1"/>
                        </a:solidFill>
                        <a:effectLst/>
                        <a:latin typeface="Arial Narrow" panose="020B0606020202030204" pitchFamily="34" charset="0"/>
                        <a:ea typeface="+mn-ea"/>
                        <a:cs typeface="+mn-cs"/>
                        <a:sym typeface="Arial"/>
                      </a:endParaRPr>
                    </a:p>
                  </a:txBody>
                  <a:tcPr marL="9525" marR="9525" marT="0" marB="0" anchor="ctr">
                    <a:lnL w="12700" cap="flat" cmpd="sng" algn="ctr">
                      <a:solidFill>
                        <a:schemeClr val="tx1"/>
                      </a:solidFill>
                      <a:prstDash val="solid"/>
                      <a:round/>
                      <a:headEnd type="none" w="med" len="med"/>
                      <a:tailEnd type="none" w="med" len="med"/>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65000"/>
                        <a:alpha val="20000"/>
                      </a:schemeClr>
                    </a:solidFill>
                  </a:tcPr>
                </a:tc>
                <a:tc hMerge="1">
                  <a:txBody>
                    <a:bodyPr/>
                    <a:lstStyle/>
                    <a:p>
                      <a:pPr algn="ctr" fontAlgn="b"/>
                      <a:r>
                        <a:rPr lang="ru-KZ" sz="900" b="1" i="0" u="none" strike="noStrike" cap="none" dirty="0">
                          <a:solidFill>
                            <a:schemeClr val="tx1"/>
                          </a:solidFill>
                          <a:effectLst/>
                          <a:latin typeface="Arial Narrow" panose="020B0606020202030204" pitchFamily="34" charset="0"/>
                          <a:ea typeface="+mn-ea"/>
                          <a:cs typeface="+mn-cs"/>
                          <a:sym typeface="Arial"/>
                        </a:rPr>
                        <a:t>211</a:t>
                      </a:r>
                      <a:r>
                        <a:rPr lang="ru-RU" sz="900" b="1" i="0" u="none" strike="noStrike" cap="none" dirty="0">
                          <a:solidFill>
                            <a:schemeClr val="tx1"/>
                          </a:solidFill>
                          <a:effectLst/>
                          <a:latin typeface="Arial Narrow" panose="020B0606020202030204" pitchFamily="34" charset="0"/>
                          <a:ea typeface="+mn-ea"/>
                          <a:cs typeface="+mn-cs"/>
                          <a:sym typeface="Arial"/>
                        </a:rPr>
                        <a:t> </a:t>
                      </a:r>
                      <a:r>
                        <a:rPr lang="ru-KZ" sz="900" b="1" i="0" u="none" strike="noStrike" cap="none" dirty="0">
                          <a:solidFill>
                            <a:schemeClr val="tx1"/>
                          </a:solidFill>
                          <a:effectLst/>
                          <a:latin typeface="Arial Narrow" panose="020B0606020202030204" pitchFamily="34" charset="0"/>
                          <a:ea typeface="+mn-ea"/>
                          <a:cs typeface="+mn-cs"/>
                          <a:sym typeface="Arial"/>
                        </a:rPr>
                        <a:t>344</a:t>
                      </a:r>
                    </a:p>
                  </a:txBody>
                  <a:tcPr marL="9525" marR="9525" marT="0" marB="0"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65000"/>
                        <a:alpha val="20000"/>
                      </a:schemeClr>
                    </a:solidFill>
                  </a:tcPr>
                </a:tc>
                <a:tc hMerge="1">
                  <a:txBody>
                    <a:bodyPr/>
                    <a:lstStyle/>
                    <a:p>
                      <a:pPr algn="ctr" fontAlgn="b"/>
                      <a:r>
                        <a:rPr lang="ru-KZ" sz="900" b="1" i="0" u="none" strike="noStrike" cap="none" dirty="0">
                          <a:solidFill>
                            <a:schemeClr val="tx1"/>
                          </a:solidFill>
                          <a:effectLst/>
                          <a:latin typeface="Arial Narrow" panose="020B0606020202030204" pitchFamily="34" charset="0"/>
                          <a:ea typeface="+mn-ea"/>
                          <a:cs typeface="+mn-cs"/>
                          <a:sym typeface="Arial"/>
                        </a:rPr>
                        <a:t>272</a:t>
                      </a:r>
                      <a:r>
                        <a:rPr lang="ru-RU" sz="900" b="1" i="0" u="none" strike="noStrike" cap="none" dirty="0">
                          <a:solidFill>
                            <a:schemeClr val="tx1"/>
                          </a:solidFill>
                          <a:effectLst/>
                          <a:latin typeface="Arial Narrow" panose="020B0606020202030204" pitchFamily="34" charset="0"/>
                          <a:ea typeface="+mn-ea"/>
                          <a:cs typeface="+mn-cs"/>
                          <a:sym typeface="Arial"/>
                        </a:rPr>
                        <a:t> </a:t>
                      </a:r>
                      <a:r>
                        <a:rPr lang="ru-KZ" sz="900" b="1" i="0" u="none" strike="noStrike" cap="none" dirty="0">
                          <a:solidFill>
                            <a:schemeClr val="tx1"/>
                          </a:solidFill>
                          <a:effectLst/>
                          <a:latin typeface="Arial Narrow" panose="020B0606020202030204" pitchFamily="34" charset="0"/>
                          <a:ea typeface="+mn-ea"/>
                          <a:cs typeface="+mn-cs"/>
                          <a:sym typeface="Arial"/>
                        </a:rPr>
                        <a:t>354</a:t>
                      </a:r>
                    </a:p>
                  </a:txBody>
                  <a:tcPr marL="9525" marR="9525" marT="0" marB="0"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65000"/>
                        <a:alpha val="20000"/>
                      </a:schemeClr>
                    </a:solidFill>
                  </a:tcPr>
                </a:tc>
                <a:tc hMerge="1">
                  <a:txBody>
                    <a:bodyPr/>
                    <a:lstStyle/>
                    <a:p>
                      <a:pPr algn="ctr" fontAlgn="b"/>
                      <a:r>
                        <a:rPr lang="ru-KZ" sz="900" b="1" i="0" u="none" strike="noStrike" cap="none" dirty="0">
                          <a:solidFill>
                            <a:schemeClr val="tx1"/>
                          </a:solidFill>
                          <a:effectLst/>
                          <a:latin typeface="Arial Narrow" panose="020B0606020202030204" pitchFamily="34" charset="0"/>
                          <a:ea typeface="+mn-ea"/>
                          <a:cs typeface="+mn-cs"/>
                          <a:sym typeface="Arial"/>
                        </a:rPr>
                        <a:t>299</a:t>
                      </a:r>
                      <a:r>
                        <a:rPr lang="ru-RU" sz="900" b="1" i="0" u="none" strike="noStrike" cap="none" dirty="0">
                          <a:solidFill>
                            <a:schemeClr val="tx1"/>
                          </a:solidFill>
                          <a:effectLst/>
                          <a:latin typeface="Arial Narrow" panose="020B0606020202030204" pitchFamily="34" charset="0"/>
                          <a:ea typeface="+mn-ea"/>
                          <a:cs typeface="+mn-cs"/>
                          <a:sym typeface="Arial"/>
                        </a:rPr>
                        <a:t> </a:t>
                      </a:r>
                      <a:r>
                        <a:rPr lang="ru-KZ" sz="900" b="1" i="0" u="none" strike="noStrike" cap="none" dirty="0">
                          <a:solidFill>
                            <a:schemeClr val="tx1"/>
                          </a:solidFill>
                          <a:effectLst/>
                          <a:latin typeface="Arial Narrow" panose="020B0606020202030204" pitchFamily="34" charset="0"/>
                          <a:ea typeface="+mn-ea"/>
                          <a:cs typeface="+mn-cs"/>
                          <a:sym typeface="Arial"/>
                        </a:rPr>
                        <a:t>136</a:t>
                      </a:r>
                    </a:p>
                  </a:txBody>
                  <a:tcPr marL="9525" marR="9525" marT="0" marB="0"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65000"/>
                        <a:alpha val="20000"/>
                      </a:schemeClr>
                    </a:solidFill>
                  </a:tcPr>
                </a:tc>
                <a:tc hMerge="1">
                  <a:txBody>
                    <a:bodyPr/>
                    <a:lstStyle/>
                    <a:p>
                      <a:pPr algn="ctr" fontAlgn="b"/>
                      <a:r>
                        <a:rPr lang="ru-KZ" sz="900" b="1" i="0" u="none" strike="noStrike" cap="none" dirty="0">
                          <a:solidFill>
                            <a:schemeClr val="tx1"/>
                          </a:solidFill>
                          <a:effectLst/>
                          <a:latin typeface="Arial Narrow" panose="020B0606020202030204" pitchFamily="34" charset="0"/>
                          <a:ea typeface="+mn-ea"/>
                          <a:cs typeface="+mn-cs"/>
                          <a:sym typeface="Arial"/>
                        </a:rPr>
                        <a:t>291</a:t>
                      </a:r>
                      <a:r>
                        <a:rPr lang="ru-RU" sz="900" b="1" i="0" u="none" strike="noStrike" cap="none" dirty="0">
                          <a:solidFill>
                            <a:schemeClr val="tx1"/>
                          </a:solidFill>
                          <a:effectLst/>
                          <a:latin typeface="Arial Narrow" panose="020B0606020202030204" pitchFamily="34" charset="0"/>
                          <a:ea typeface="+mn-ea"/>
                          <a:cs typeface="+mn-cs"/>
                          <a:sym typeface="Arial"/>
                        </a:rPr>
                        <a:t> </a:t>
                      </a:r>
                      <a:r>
                        <a:rPr lang="ru-KZ" sz="900" b="1" i="0" u="none" strike="noStrike" cap="none" dirty="0">
                          <a:solidFill>
                            <a:schemeClr val="tx1"/>
                          </a:solidFill>
                          <a:effectLst/>
                          <a:latin typeface="Arial Narrow" panose="020B0606020202030204" pitchFamily="34" charset="0"/>
                          <a:ea typeface="+mn-ea"/>
                          <a:cs typeface="+mn-cs"/>
                          <a:sym typeface="Arial"/>
                        </a:rPr>
                        <a:t>557</a:t>
                      </a:r>
                    </a:p>
                  </a:txBody>
                  <a:tcPr marL="9525" marR="9525" marT="0" marB="0" anchor="ctr">
                    <a:lnL>
                      <a:noFill/>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65000"/>
                        <a:alpha val="20000"/>
                      </a:schemeClr>
                    </a:solidFill>
                  </a:tcPr>
                </a:tc>
                <a:tc hMerge="1">
                  <a:txBody>
                    <a:bodyPr/>
                    <a:lstStyle/>
                    <a:p>
                      <a:pPr marL="0" marR="0" lvl="0" indent="0" algn="ctr" defTabSz="914400" rtl="0" eaLnBrk="1" fontAlgn="ctr" latinLnBrk="0" hangingPunct="1">
                        <a:lnSpc>
                          <a:spcPct val="100000"/>
                        </a:lnSpc>
                        <a:spcBef>
                          <a:spcPts val="0"/>
                        </a:spcBef>
                        <a:spcAft>
                          <a:spcPts val="0"/>
                        </a:spcAft>
                        <a:buClrTx/>
                        <a:buSzTx/>
                        <a:buFontTx/>
                        <a:buNone/>
                        <a:tabLst/>
                        <a:defRPr/>
                      </a:pPr>
                      <a:r>
                        <a:rPr lang="ru-KZ" sz="900" b="1" i="0" u="none" strike="noStrike" cap="none" dirty="0">
                          <a:solidFill>
                            <a:srgbClr val="007F76"/>
                          </a:solidFill>
                          <a:effectLst/>
                          <a:latin typeface="Arial Narrow" panose="020B0606020202030204" pitchFamily="34" charset="0"/>
                          <a:ea typeface="+mn-ea"/>
                          <a:cs typeface="+mn-cs"/>
                          <a:sym typeface="Arial"/>
                        </a:rPr>
                        <a:t>1 103 799</a:t>
                      </a:r>
                    </a:p>
                  </a:txBody>
                  <a:tcPr marL="9525" marR="9525" marT="0" marB="0" anchor="ctr">
                    <a:lnL w="12700" cap="flat" cmpd="sng" algn="ctr">
                      <a:solidFill>
                        <a:schemeClr val="tx1"/>
                      </a:solidFill>
                      <a:prstDash val="solid"/>
                      <a:round/>
                      <a:headEnd type="none" w="med" len="med"/>
                      <a:tailEnd type="none" w="med" len="med"/>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007F76">
                        <a:alpha val="20000"/>
                      </a:srgbClr>
                    </a:solidFill>
                  </a:tcPr>
                </a:tc>
                <a:tc hMerge="1">
                  <a:txBody>
                    <a:bodyPr/>
                    <a:lstStyle/>
                    <a:p>
                      <a:pPr algn="ctr" rtl="0" fontAlgn="ctr"/>
                      <a:r>
                        <a:rPr lang="ru-KZ" sz="900" b="1" i="0" u="none" strike="noStrike" cap="none" dirty="0">
                          <a:solidFill>
                            <a:schemeClr val="tx1"/>
                          </a:solidFill>
                          <a:effectLst/>
                          <a:latin typeface="Arial Narrow" panose="020B0606020202030204" pitchFamily="34" charset="0"/>
                          <a:ea typeface="+mn-ea"/>
                          <a:cs typeface="+mn-cs"/>
                          <a:sym typeface="Arial"/>
                        </a:rPr>
                        <a:t>220 533</a:t>
                      </a:r>
                    </a:p>
                  </a:txBody>
                  <a:tcPr marL="9525" marR="9525" marT="0" marB="0"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50000"/>
                        <a:alpha val="20000"/>
                      </a:schemeClr>
                    </a:solidFill>
                  </a:tcPr>
                </a:tc>
                <a:tc hMerge="1">
                  <a:txBody>
                    <a:bodyPr/>
                    <a:lstStyle/>
                    <a:p>
                      <a:pPr algn="ctr" rtl="0" fontAlgn="ctr"/>
                      <a:r>
                        <a:rPr lang="ru-KZ" sz="900" b="1" i="0" u="none" strike="noStrike" cap="none" dirty="0">
                          <a:solidFill>
                            <a:srgbClr val="007F76"/>
                          </a:solidFill>
                          <a:effectLst/>
                          <a:latin typeface="Arial Narrow" panose="020B0606020202030204" pitchFamily="34" charset="0"/>
                          <a:ea typeface="+mn-ea"/>
                          <a:cs typeface="+mn-cs"/>
                          <a:sym typeface="Arial"/>
                        </a:rPr>
                        <a:t>240 505</a:t>
                      </a:r>
                    </a:p>
                  </a:txBody>
                  <a:tcPr marL="9525" marR="9525" marT="0" marB="0"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007F76">
                        <a:alpha val="20000"/>
                      </a:srgbClr>
                    </a:solidFill>
                  </a:tcPr>
                </a:tc>
                <a:tc hMerge="1">
                  <a:txBody>
                    <a:bodyPr/>
                    <a:lstStyle/>
                    <a:p>
                      <a:pPr algn="ctr" rtl="0" fontAlgn="ctr"/>
                      <a:r>
                        <a:rPr lang="ru-KZ" sz="900" b="1" i="0" u="none" strike="noStrike" cap="none" dirty="0">
                          <a:solidFill>
                            <a:srgbClr val="007F76"/>
                          </a:solidFill>
                          <a:effectLst/>
                          <a:latin typeface="Arial Narrow" panose="020B0606020202030204" pitchFamily="34" charset="0"/>
                          <a:ea typeface="+mn-ea"/>
                          <a:cs typeface="+mn-cs"/>
                          <a:sym typeface="Arial"/>
                        </a:rPr>
                        <a:t>300 190</a:t>
                      </a:r>
                    </a:p>
                  </a:txBody>
                  <a:tcPr marL="9525" marR="9525" marT="0" marB="0"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007F76">
                        <a:alpha val="20000"/>
                      </a:srgbClr>
                    </a:solidFill>
                  </a:tcPr>
                </a:tc>
                <a:tc hMerge="1">
                  <a:txBody>
                    <a:bodyPr/>
                    <a:lstStyle/>
                    <a:p>
                      <a:pPr algn="ctr" rtl="0" fontAlgn="ctr"/>
                      <a:r>
                        <a:rPr lang="ru-KZ" sz="900" b="1" i="0" u="none" strike="noStrike" cap="none" dirty="0">
                          <a:solidFill>
                            <a:srgbClr val="007F76"/>
                          </a:solidFill>
                          <a:effectLst/>
                          <a:latin typeface="Arial Narrow" panose="020B0606020202030204" pitchFamily="34" charset="0"/>
                          <a:ea typeface="+mn-ea"/>
                          <a:cs typeface="+mn-cs"/>
                          <a:sym typeface="Arial"/>
                        </a:rPr>
                        <a:t>342 571</a:t>
                      </a:r>
                    </a:p>
                  </a:txBody>
                  <a:tcPr marL="9525" marR="9525" marT="0" marB="0"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007F76">
                        <a:alpha val="20000"/>
                      </a:srgbClr>
                    </a:solidFill>
                  </a:tcPr>
                </a:tc>
                <a:tc hMerge="1">
                  <a:txBody>
                    <a:bodyPr/>
                    <a:lstStyle/>
                    <a:p>
                      <a:pPr algn="ctr" rtl="0" fontAlgn="b"/>
                      <a:r>
                        <a:rPr lang="en-US" sz="900" b="1" i="0" u="none" strike="noStrike" dirty="0">
                          <a:solidFill>
                            <a:srgbClr val="007F76"/>
                          </a:solidFill>
                          <a:effectLst/>
                          <a:latin typeface="Arial Narrow" panose="020B0606020202030204" pitchFamily="34" charset="0"/>
                        </a:rPr>
                        <a:t>100%</a:t>
                      </a:r>
                    </a:p>
                  </a:txBody>
                  <a:tcPr marL="9525" marR="9525" marT="0" marB="0"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007F76">
                        <a:alpha val="20000"/>
                      </a:srgbClr>
                    </a:solidFill>
                  </a:tcPr>
                </a:tc>
                <a:extLst>
                  <a:ext uri="{0D108BD9-81ED-4DB2-BD59-A6C34878D82A}">
                    <a16:rowId xmlns:a16="http://schemas.microsoft.com/office/drawing/2014/main" val="2126759895"/>
                  </a:ext>
                </a:extLst>
              </a:tr>
              <a:tr h="144837">
                <a:tc>
                  <a:txBody>
                    <a:bodyPr/>
                    <a:lstStyle/>
                    <a:p>
                      <a:pPr algn="ctr" fontAlgn="b"/>
                      <a:r>
                        <a:rPr lang="ru-RU" sz="800" u="none" strike="noStrike" dirty="0">
                          <a:solidFill>
                            <a:srgbClr val="007F76"/>
                          </a:solidFill>
                          <a:effectLst/>
                          <a:latin typeface="Arial Narrow" panose="020B0606020202030204" pitchFamily="34" charset="0"/>
                        </a:rPr>
                        <a:t>1</a:t>
                      </a:r>
                      <a:endParaRPr lang="en-US" sz="800" b="0" i="0" u="none" strike="noStrike" dirty="0">
                        <a:solidFill>
                          <a:srgbClr val="007F76"/>
                        </a:solidFill>
                        <a:effectLst/>
                        <a:latin typeface="Arial Narrow" panose="020B0606020202030204" pitchFamily="34" charset="0"/>
                      </a:endParaRPr>
                    </a:p>
                  </a:txBody>
                  <a:tcPr marL="9525" marR="9525" marT="0" marB="0" anchor="ctr">
                    <a:lnT w="12700" cap="flat" cmpd="sng" algn="ctr">
                      <a:solidFill>
                        <a:schemeClr val="tx1"/>
                      </a:solidFill>
                      <a:prstDash val="solid"/>
                      <a:round/>
                      <a:headEnd type="none" w="med" len="med"/>
                      <a:tailEnd type="none" w="med" len="med"/>
                    </a:lnT>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5414-9</a:t>
                      </a:r>
                    </a:p>
                  </a:txBody>
                  <a:tcPr marL="9525" marR="9525" marT="9525" marB="0" anchor="ctr">
                    <a:lnT w="12700" cap="flat" cmpd="sng" algn="ctr">
                      <a:solidFill>
                        <a:schemeClr val="tx1"/>
                      </a:solidFill>
                      <a:prstDash val="solid"/>
                      <a:round/>
                      <a:headEnd type="none" w="med" len="med"/>
                      <a:tailEnd type="none" w="med" len="med"/>
                    </a:lnT>
                    <a:solidFill>
                      <a:schemeClr val="accent6">
                        <a:lumMod val="50000"/>
                        <a:alpha val="1000"/>
                      </a:schemeClr>
                    </a:solidFill>
                  </a:tcPr>
                </a:tc>
                <a:tc>
                  <a:txBody>
                    <a:bodyPr/>
                    <a:lstStyle/>
                    <a:p>
                      <a:pPr marL="72000" algn="l" fontAlgn="ctr"/>
                      <a:r>
                        <a:rPr lang="ru-RU" sz="800" b="0" i="0" u="none" strike="noStrike" dirty="0" err="1">
                          <a:solidFill>
                            <a:srgbClr val="000000"/>
                          </a:solidFill>
                          <a:effectLst/>
                          <a:latin typeface="Arial Narrow" panose="020B0606020202030204" pitchFamily="34" charset="0"/>
                        </a:rPr>
                        <a:t>Күзетшілер</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инкассаторлар</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және</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тектес</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қызметтер</a:t>
                      </a:r>
                      <a:endParaRPr lang="ru-RU" sz="800" b="0" i="0" u="none" strike="noStrike" dirty="0">
                        <a:solidFill>
                          <a:srgbClr val="000000"/>
                        </a:solidFill>
                        <a:effectLst/>
                        <a:latin typeface="Arial Narrow" panose="020B0606020202030204" pitchFamily="34" charset="0"/>
                      </a:endParaRPr>
                    </a:p>
                  </a:txBody>
                  <a:tcPr marL="9525" marR="9525" marT="9525" marB="0" anchor="ctr">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663</a:t>
                      </a:r>
                    </a:p>
                  </a:txBody>
                  <a:tcPr marL="9525" marR="9525" marT="9525" marB="0" anchor="ctr">
                    <a:lnL w="12700" cap="flat" cmpd="sng" algn="ctr">
                      <a:solidFill>
                        <a:schemeClr val="tx1"/>
                      </a:solidFill>
                      <a:prstDash val="solid"/>
                      <a:round/>
                      <a:headEnd type="none" w="med" len="med"/>
                      <a:tailEnd type="none" w="med" len="med"/>
                    </a:lnL>
                    <a:lnT w="12700" cap="flat" cmpd="sng" algn="ctr">
                      <a:solidFill>
                        <a:schemeClr val="tx1"/>
                      </a:solidFill>
                      <a:prstDash val="solid"/>
                      <a:round/>
                      <a:headEnd type="none" w="med" len="med"/>
                      <a:tailEnd type="none" w="med" len="med"/>
                    </a:lnT>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230</a:t>
                      </a:r>
                    </a:p>
                  </a:txBody>
                  <a:tcPr marL="9525" marR="9525" marT="9525" marB="0" anchor="ctr">
                    <a:lnT w="12700" cap="flat" cmpd="sng" algn="ctr">
                      <a:solidFill>
                        <a:schemeClr val="tx1"/>
                      </a:solidFill>
                      <a:prstDash val="solid"/>
                      <a:round/>
                      <a:headEnd type="none" w="med" len="med"/>
                      <a:tailEnd type="none" w="med" len="med"/>
                    </a:lnT>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179</a:t>
                      </a:r>
                    </a:p>
                  </a:txBody>
                  <a:tcPr marL="9525" marR="9525" marT="9525" marB="0" anchor="ctr">
                    <a:lnT w="12700" cap="flat" cmpd="sng" algn="ctr">
                      <a:solidFill>
                        <a:schemeClr val="tx1"/>
                      </a:solidFill>
                      <a:prstDash val="solid"/>
                      <a:round/>
                      <a:headEnd type="none" w="med" len="med"/>
                      <a:tailEnd type="none" w="med" len="med"/>
                    </a:lnT>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132</a:t>
                      </a:r>
                    </a:p>
                  </a:txBody>
                  <a:tcPr marL="9525" marR="9525" marT="9525" marB="0" anchor="ctr">
                    <a:lnT w="12700" cap="flat" cmpd="sng" algn="ctr">
                      <a:solidFill>
                        <a:schemeClr val="tx1"/>
                      </a:solidFill>
                      <a:prstDash val="solid"/>
                      <a:round/>
                      <a:headEnd type="none" w="med" len="med"/>
                      <a:tailEnd type="none" w="med" len="med"/>
                    </a:lnT>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122</a:t>
                      </a:r>
                    </a:p>
                  </a:txBody>
                  <a:tcPr marL="9525" marR="9525" marT="9525" marB="0" anchor="ctr">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774</a:t>
                      </a:r>
                    </a:p>
                  </a:txBody>
                  <a:tcPr marL="9525" marR="9525" marT="9525" marB="0" anchor="ctr">
                    <a:lnL w="12700" cap="flat" cmpd="sng" algn="ctr">
                      <a:solidFill>
                        <a:schemeClr val="tx1"/>
                      </a:solidFill>
                      <a:prstDash val="solid"/>
                      <a:round/>
                      <a:headEnd type="none" w="med" len="med"/>
                      <a:tailEnd type="none" w="med" len="med"/>
                    </a:lnL>
                    <a:lnT w="12700" cap="flat" cmpd="sng" algn="ctr">
                      <a:solidFill>
                        <a:schemeClr val="tx1"/>
                      </a:solidFill>
                      <a:prstDash val="solid"/>
                      <a:round/>
                      <a:headEnd type="none" w="med" len="med"/>
                      <a:tailEnd type="none" w="med" len="med"/>
                    </a:lnT>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126</a:t>
                      </a:r>
                    </a:p>
                  </a:txBody>
                  <a:tcPr marL="9525" marR="9525" marT="9525" marB="0" anchor="ctr">
                    <a:lnT w="12700" cap="flat" cmpd="sng" algn="ctr">
                      <a:solidFill>
                        <a:schemeClr val="tx1"/>
                      </a:solidFill>
                      <a:prstDash val="solid"/>
                      <a:round/>
                      <a:headEnd type="none" w="med" len="med"/>
                      <a:tailEnd type="none" w="med" len="med"/>
                    </a:lnT>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262</a:t>
                      </a:r>
                    </a:p>
                  </a:txBody>
                  <a:tcPr marL="9525" marR="9525" marT="9525" marB="0" anchor="ctr">
                    <a:lnT w="12700" cap="flat" cmpd="sng" algn="ctr">
                      <a:solidFill>
                        <a:schemeClr val="tx1"/>
                      </a:solidFill>
                      <a:prstDash val="solid"/>
                      <a:round/>
                      <a:headEnd type="none" w="med" len="med"/>
                      <a:tailEnd type="none" w="med" len="med"/>
                    </a:lnT>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224</a:t>
                      </a:r>
                    </a:p>
                  </a:txBody>
                  <a:tcPr marL="9525" marR="9525" marT="9525" marB="0" anchor="ctr">
                    <a:lnT w="12700" cap="flat" cmpd="sng" algn="ctr">
                      <a:solidFill>
                        <a:schemeClr val="tx1"/>
                      </a:solidFill>
                      <a:prstDash val="solid"/>
                      <a:round/>
                      <a:headEnd type="none" w="med" len="med"/>
                      <a:tailEnd type="none" w="med" len="med"/>
                    </a:lnT>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162</a:t>
                      </a:r>
                    </a:p>
                  </a:txBody>
                  <a:tcPr marL="9525" marR="9525" marT="9525" marB="0" anchor="ctr">
                    <a:lnT w="12700" cap="flat" cmpd="sng" algn="ctr">
                      <a:solidFill>
                        <a:schemeClr val="tx1"/>
                      </a:solidFill>
                      <a:prstDash val="solid"/>
                      <a:round/>
                      <a:headEnd type="none" w="med" len="med"/>
                      <a:tailEnd type="none" w="med" len="med"/>
                    </a:lnT>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4,8%</a:t>
                      </a:r>
                    </a:p>
                  </a:txBody>
                  <a:tcPr marL="9525" marR="9525" marT="9525" marB="0" anchor="ctr">
                    <a:lnT w="12700" cap="flat" cmpd="sng" algn="ctr">
                      <a:solidFill>
                        <a:schemeClr val="tx1"/>
                      </a:solidFill>
                      <a:prstDash val="solid"/>
                      <a:round/>
                      <a:headEnd type="none" w="med" len="med"/>
                      <a:tailEnd type="none" w="med" len="med"/>
                    </a:lnT>
                    <a:solidFill>
                      <a:schemeClr val="accent6">
                        <a:lumMod val="50000"/>
                        <a:alpha val="1000"/>
                      </a:schemeClr>
                    </a:solidFill>
                  </a:tcPr>
                </a:tc>
                <a:extLst>
                  <a:ext uri="{0D108BD9-81ED-4DB2-BD59-A6C34878D82A}">
                    <a16:rowId xmlns:a16="http://schemas.microsoft.com/office/drawing/2014/main" val="4220248122"/>
                  </a:ext>
                </a:extLst>
              </a:tr>
              <a:tr h="144837">
                <a:tc>
                  <a:txBody>
                    <a:bodyPr/>
                    <a:lstStyle/>
                    <a:p>
                      <a:pPr algn="ctr" fontAlgn="b"/>
                      <a:r>
                        <a:rPr lang="ru-RU" sz="800" u="none" strike="noStrike" dirty="0">
                          <a:solidFill>
                            <a:srgbClr val="007F76"/>
                          </a:solidFill>
                          <a:effectLst/>
                          <a:latin typeface="Arial Narrow" panose="020B0606020202030204" pitchFamily="34" charset="0"/>
                        </a:rPr>
                        <a:t>2</a:t>
                      </a:r>
                      <a:endParaRPr lang="en-US" sz="800" b="0" i="0" u="none" strike="noStrike" dirty="0">
                        <a:solidFill>
                          <a:srgbClr val="007F76"/>
                        </a:solidFill>
                        <a:effectLst/>
                        <a:latin typeface="Arial Narrow" panose="020B0606020202030204" pitchFamily="34" charset="0"/>
                      </a:endParaRPr>
                    </a:p>
                  </a:txBody>
                  <a:tcPr marL="9525" marR="9525" marT="0" marB="0" anchor="ctr">
                    <a:solidFill>
                      <a:srgbClr val="007F76">
                        <a:alpha val="20000"/>
                      </a:srgbClr>
                    </a:solidFill>
                  </a:tcPr>
                </a:tc>
                <a:tc>
                  <a:txBody>
                    <a:bodyPr/>
                    <a:lstStyle/>
                    <a:p>
                      <a:pPr algn="ctr" fontAlgn="ctr"/>
                      <a:r>
                        <a:rPr lang="ru-RU" sz="800" b="0" i="0" u="none" strike="noStrike">
                          <a:solidFill>
                            <a:srgbClr val="000000"/>
                          </a:solidFill>
                          <a:effectLst/>
                          <a:latin typeface="Arial Narrow" panose="020B0606020202030204" pitchFamily="34" charset="0"/>
                        </a:rPr>
                        <a:t>9629-7</a:t>
                      </a:r>
                    </a:p>
                  </a:txBody>
                  <a:tcPr marL="9525" marR="9525" marT="9525" marB="0" anchor="ctr">
                    <a:solidFill>
                      <a:srgbClr val="007F76">
                        <a:alpha val="20000"/>
                      </a:srgbClr>
                    </a:solidFill>
                  </a:tcPr>
                </a:tc>
                <a:tc>
                  <a:txBody>
                    <a:bodyPr/>
                    <a:lstStyle/>
                    <a:p>
                      <a:pPr marL="72000" algn="l" fontAlgn="ctr"/>
                      <a:r>
                        <a:rPr lang="ru-RU" sz="800" b="0" i="0" u="none" strike="noStrike" dirty="0" err="1">
                          <a:solidFill>
                            <a:srgbClr val="000000"/>
                          </a:solidFill>
                          <a:effectLst/>
                          <a:latin typeface="Arial Narrow" panose="020B0606020202030204" pitchFamily="34" charset="0"/>
                        </a:rPr>
                        <a:t>Әртүрлі</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жұмысты</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атқарушылар</a:t>
                      </a:r>
                      <a:endParaRPr lang="ru-RU" sz="800" b="0" i="0" u="none" strike="noStrike" dirty="0">
                        <a:solidFill>
                          <a:srgbClr val="000000"/>
                        </a:solidFill>
                        <a:effectLst/>
                        <a:latin typeface="Arial Narrow" panose="020B0606020202030204" pitchFamily="34" charset="0"/>
                      </a:endParaRPr>
                    </a:p>
                  </a:txBody>
                  <a:tcPr marL="9525" marR="9525" marT="9525" marB="0" anchor="ctr">
                    <a:lnR w="12700" cap="flat" cmpd="sng" algn="ctr">
                      <a:solidFill>
                        <a:schemeClr val="tx1"/>
                      </a:solidFill>
                      <a:prstDash val="solid"/>
                      <a:round/>
                      <a:headEnd type="none" w="med" len="med"/>
                      <a:tailEnd type="none" w="med" len="med"/>
                    </a:lnR>
                    <a:solidFill>
                      <a:srgbClr val="007F76">
                        <a:alpha val="20000"/>
                      </a:srgbClr>
                    </a:solidFill>
                  </a:tcPr>
                </a:tc>
                <a:tc>
                  <a:txBody>
                    <a:bodyPr/>
                    <a:lstStyle/>
                    <a:p>
                      <a:pPr algn="ctr" fontAlgn="ctr"/>
                      <a:r>
                        <a:rPr lang="ru-RU" sz="800" b="0" i="0" u="none" strike="noStrike">
                          <a:solidFill>
                            <a:srgbClr val="000000"/>
                          </a:solidFill>
                          <a:effectLst/>
                          <a:latin typeface="Arial Narrow" panose="020B0606020202030204" pitchFamily="34" charset="0"/>
                        </a:rPr>
                        <a:t>596</a:t>
                      </a:r>
                    </a:p>
                  </a:txBody>
                  <a:tcPr marL="9525" marR="9525" marT="9525" marB="0" anchor="ctr">
                    <a:lnL w="12700" cap="flat" cmpd="sng" algn="ctr">
                      <a:solidFill>
                        <a:schemeClr val="tx1"/>
                      </a:solidFill>
                      <a:prstDash val="solid"/>
                      <a:round/>
                      <a:headEnd type="none" w="med" len="med"/>
                      <a:tailEnd type="none" w="med" len="med"/>
                    </a:lnL>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30</a:t>
                      </a:r>
                    </a:p>
                  </a:txBody>
                  <a:tcPr marL="9525" marR="9525" marT="9525" marB="0" anchor="c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303</a:t>
                      </a:r>
                    </a:p>
                  </a:txBody>
                  <a:tcPr marL="9525" marR="9525" marT="9525" marB="0" anchor="c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122</a:t>
                      </a:r>
                    </a:p>
                  </a:txBody>
                  <a:tcPr marL="9525" marR="9525" marT="9525" marB="0" anchor="c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141</a:t>
                      </a:r>
                    </a:p>
                  </a:txBody>
                  <a:tcPr marL="9525" marR="9525" marT="9525" marB="0" anchor="ctr">
                    <a:lnR w="12700" cap="flat" cmpd="sng" algn="ctr">
                      <a:solidFill>
                        <a:schemeClr val="tx1"/>
                      </a:solidFill>
                      <a:prstDash val="solid"/>
                      <a:round/>
                      <a:headEnd type="none" w="med" len="med"/>
                      <a:tailEnd type="none" w="med" len="med"/>
                    </a:ln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696</a:t>
                      </a:r>
                    </a:p>
                  </a:txBody>
                  <a:tcPr marL="9525" marR="9525" marT="9525" marB="0" anchor="ctr">
                    <a:lnL w="12700" cap="flat" cmpd="sng" algn="ctr">
                      <a:solidFill>
                        <a:schemeClr val="tx1"/>
                      </a:solidFill>
                      <a:prstDash val="solid"/>
                      <a:round/>
                      <a:headEnd type="none" w="med" len="med"/>
                      <a:tailEnd type="none" w="med" len="med"/>
                    </a:lnL>
                    <a:solidFill>
                      <a:srgbClr val="007F76">
                        <a:alpha val="20000"/>
                      </a:srgbClr>
                    </a:solidFill>
                  </a:tcPr>
                </a:tc>
                <a:tc>
                  <a:txBody>
                    <a:bodyPr/>
                    <a:lstStyle/>
                    <a:p>
                      <a:pPr algn="ctr" fontAlgn="ctr"/>
                      <a:r>
                        <a:rPr lang="ru-RU" sz="800" b="0" i="0" u="none" strike="noStrike">
                          <a:solidFill>
                            <a:srgbClr val="000000"/>
                          </a:solidFill>
                          <a:effectLst/>
                          <a:latin typeface="Arial Narrow" panose="020B0606020202030204" pitchFamily="34" charset="0"/>
                        </a:rPr>
                        <a:t>53</a:t>
                      </a:r>
                    </a:p>
                  </a:txBody>
                  <a:tcPr marL="9525" marR="9525" marT="9525" marB="0" anchor="c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170</a:t>
                      </a:r>
                    </a:p>
                  </a:txBody>
                  <a:tcPr marL="9525" marR="9525" marT="9525" marB="0" anchor="ctr">
                    <a:solidFill>
                      <a:srgbClr val="007F76">
                        <a:alpha val="20000"/>
                      </a:srgbClr>
                    </a:solidFill>
                  </a:tcPr>
                </a:tc>
                <a:tc>
                  <a:txBody>
                    <a:bodyPr/>
                    <a:lstStyle/>
                    <a:p>
                      <a:pPr algn="ctr" fontAlgn="ctr"/>
                      <a:r>
                        <a:rPr lang="ru-RU" sz="800" b="0" i="0" u="none" strike="noStrike">
                          <a:solidFill>
                            <a:srgbClr val="000000"/>
                          </a:solidFill>
                          <a:effectLst/>
                          <a:latin typeface="Arial Narrow" panose="020B0606020202030204" pitchFamily="34" charset="0"/>
                        </a:rPr>
                        <a:t>237</a:t>
                      </a:r>
                    </a:p>
                  </a:txBody>
                  <a:tcPr marL="9525" marR="9525" marT="9525" marB="0" anchor="ctr">
                    <a:solidFill>
                      <a:srgbClr val="007F76">
                        <a:alpha val="20000"/>
                      </a:srgbClr>
                    </a:solidFill>
                  </a:tcPr>
                </a:tc>
                <a:tc>
                  <a:txBody>
                    <a:bodyPr/>
                    <a:lstStyle/>
                    <a:p>
                      <a:pPr algn="ctr" fontAlgn="ctr"/>
                      <a:r>
                        <a:rPr lang="ru-RU" sz="800" b="0" i="0" u="none" strike="noStrike">
                          <a:solidFill>
                            <a:srgbClr val="000000"/>
                          </a:solidFill>
                          <a:effectLst/>
                          <a:latin typeface="Arial Narrow" panose="020B0606020202030204" pitchFamily="34" charset="0"/>
                        </a:rPr>
                        <a:t>236</a:t>
                      </a:r>
                    </a:p>
                  </a:txBody>
                  <a:tcPr marL="9525" marR="9525" marT="9525" marB="0" anchor="ctr">
                    <a:solidFill>
                      <a:srgbClr val="007F76">
                        <a:alpha val="20000"/>
                      </a:srgbClr>
                    </a:solidFill>
                  </a:tcPr>
                </a:tc>
                <a:tc>
                  <a:txBody>
                    <a:bodyPr/>
                    <a:lstStyle/>
                    <a:p>
                      <a:pPr algn="ctr" fontAlgn="ctr"/>
                      <a:r>
                        <a:rPr lang="ru-RU" sz="800" b="0" i="0" u="none" strike="noStrike">
                          <a:solidFill>
                            <a:srgbClr val="000000"/>
                          </a:solidFill>
                          <a:effectLst/>
                          <a:latin typeface="Arial Narrow" panose="020B0606020202030204" pitchFamily="34" charset="0"/>
                        </a:rPr>
                        <a:t>4,3%</a:t>
                      </a:r>
                    </a:p>
                  </a:txBody>
                  <a:tcPr marL="9525" marR="9525" marT="9525" marB="0" anchor="ctr">
                    <a:solidFill>
                      <a:srgbClr val="007F76">
                        <a:alpha val="20000"/>
                      </a:srgbClr>
                    </a:solidFill>
                  </a:tcPr>
                </a:tc>
                <a:extLst>
                  <a:ext uri="{0D108BD9-81ED-4DB2-BD59-A6C34878D82A}">
                    <a16:rowId xmlns:a16="http://schemas.microsoft.com/office/drawing/2014/main" val="2728981022"/>
                  </a:ext>
                </a:extLst>
              </a:tr>
              <a:tr h="144837">
                <a:tc>
                  <a:txBody>
                    <a:bodyPr/>
                    <a:lstStyle/>
                    <a:p>
                      <a:pPr algn="ctr" fontAlgn="b"/>
                      <a:r>
                        <a:rPr lang="ru-RU" sz="800" u="none" strike="noStrike" dirty="0">
                          <a:solidFill>
                            <a:srgbClr val="007F76"/>
                          </a:solidFill>
                          <a:effectLst/>
                          <a:latin typeface="Arial Narrow" panose="020B0606020202030204" pitchFamily="34" charset="0"/>
                        </a:rPr>
                        <a:t>3</a:t>
                      </a:r>
                      <a:endParaRPr lang="en-US" sz="800" b="0" i="0" u="none" strike="noStrike" dirty="0">
                        <a:solidFill>
                          <a:srgbClr val="007F76"/>
                        </a:solidFill>
                        <a:effectLst/>
                        <a:latin typeface="Arial Narrow" panose="020B0606020202030204" pitchFamily="34" charset="0"/>
                      </a:endParaRPr>
                    </a:p>
                  </a:txBody>
                  <a:tcPr marL="9525" marR="9525" marT="0"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9116-0</a:t>
                      </a:r>
                    </a:p>
                  </a:txBody>
                  <a:tcPr marL="9525" marR="9525" marT="9525" marB="0" anchor="ctr">
                    <a:solidFill>
                      <a:schemeClr val="accent6">
                        <a:lumMod val="50000"/>
                        <a:alpha val="1000"/>
                      </a:schemeClr>
                    </a:solidFill>
                  </a:tcPr>
                </a:tc>
                <a:tc>
                  <a:txBody>
                    <a:bodyPr/>
                    <a:lstStyle/>
                    <a:p>
                      <a:pPr marL="72000" algn="l" fontAlgn="ctr"/>
                      <a:r>
                        <a:rPr lang="ru-RU" sz="800" b="0" i="0" u="none" strike="noStrike" dirty="0">
                          <a:solidFill>
                            <a:srgbClr val="000000"/>
                          </a:solidFill>
                          <a:effectLst/>
                          <a:latin typeface="Arial Narrow" panose="020B0606020202030204" pitchFamily="34" charset="0"/>
                        </a:rPr>
                        <a:t>Аула </a:t>
                      </a:r>
                      <a:r>
                        <a:rPr lang="ru-RU" sz="800" b="0" i="0" u="none" strike="noStrike" dirty="0" err="1">
                          <a:solidFill>
                            <a:srgbClr val="000000"/>
                          </a:solidFill>
                          <a:effectLst/>
                          <a:latin typeface="Arial Narrow" panose="020B0606020202030204" pitchFamily="34" charset="0"/>
                        </a:rPr>
                        <a:t>сыпырушылар</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және</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ашық</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аумақтарды</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тазалаушылар</a:t>
                      </a:r>
                      <a:endParaRPr lang="ru-RU" sz="800" b="0" i="0" u="none" strike="noStrike" dirty="0">
                        <a:solidFill>
                          <a:srgbClr val="000000"/>
                        </a:solidFill>
                        <a:effectLst/>
                        <a:latin typeface="Arial Narrow" panose="020B0606020202030204" pitchFamily="34" charset="0"/>
                      </a:endParaRPr>
                    </a:p>
                  </a:txBody>
                  <a:tcPr marL="9525" marR="9525" marT="9525" marB="0" anchor="ctr">
                    <a:lnR w="12700" cap="flat" cmpd="sng" algn="ctr">
                      <a:solidFill>
                        <a:schemeClr val="tx1"/>
                      </a:solidFill>
                      <a:prstDash val="solid"/>
                      <a:round/>
                      <a:headEnd type="none" w="med" len="med"/>
                      <a:tailEnd type="none" w="med" len="med"/>
                    </a:ln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709</a:t>
                      </a:r>
                    </a:p>
                  </a:txBody>
                  <a:tcPr marL="9525" marR="9525" marT="9525" marB="0" anchor="ctr">
                    <a:lnL w="12700" cap="flat" cmpd="sng" algn="ctr">
                      <a:solidFill>
                        <a:schemeClr val="tx1"/>
                      </a:solidFill>
                      <a:prstDash val="solid"/>
                      <a:round/>
                      <a:headEnd type="none" w="med" len="med"/>
                      <a:tailEnd type="none" w="med" len="med"/>
                    </a:lnL>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108</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129</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247</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225</a:t>
                      </a:r>
                    </a:p>
                  </a:txBody>
                  <a:tcPr marL="9525" marR="9525" marT="9525" marB="0" anchor="ctr">
                    <a:lnR w="12700" cap="flat" cmpd="sng" algn="ctr">
                      <a:solidFill>
                        <a:schemeClr val="tx1"/>
                      </a:solidFill>
                      <a:prstDash val="solid"/>
                      <a:round/>
                      <a:headEnd type="none" w="med" len="med"/>
                      <a:tailEnd type="none" w="med" len="med"/>
                    </a:ln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648</a:t>
                      </a:r>
                    </a:p>
                  </a:txBody>
                  <a:tcPr marL="9525" marR="9525" marT="9525" marB="0" anchor="ctr">
                    <a:lnL w="12700" cap="flat" cmpd="sng" algn="ctr">
                      <a:solidFill>
                        <a:schemeClr val="tx1"/>
                      </a:solidFill>
                      <a:prstDash val="solid"/>
                      <a:round/>
                      <a:headEnd type="none" w="med" len="med"/>
                      <a:tailEnd type="none" w="med" len="med"/>
                    </a:lnL>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111</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171</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183</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183</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4,0%</a:t>
                      </a:r>
                    </a:p>
                  </a:txBody>
                  <a:tcPr marL="9525" marR="9525" marT="9525" marB="0" anchor="ctr">
                    <a:solidFill>
                      <a:schemeClr val="accent6">
                        <a:lumMod val="50000"/>
                        <a:alpha val="1000"/>
                      </a:schemeClr>
                    </a:solidFill>
                  </a:tcPr>
                </a:tc>
                <a:extLst>
                  <a:ext uri="{0D108BD9-81ED-4DB2-BD59-A6C34878D82A}">
                    <a16:rowId xmlns:a16="http://schemas.microsoft.com/office/drawing/2014/main" val="496541397"/>
                  </a:ext>
                </a:extLst>
              </a:tr>
              <a:tr h="144837">
                <a:tc>
                  <a:txBody>
                    <a:bodyPr/>
                    <a:lstStyle/>
                    <a:p>
                      <a:pPr algn="ctr" fontAlgn="b"/>
                      <a:r>
                        <a:rPr lang="ru-RU" sz="800" u="none" strike="noStrike" dirty="0">
                          <a:solidFill>
                            <a:srgbClr val="007F76"/>
                          </a:solidFill>
                          <a:effectLst/>
                          <a:latin typeface="Arial Narrow" panose="020B0606020202030204" pitchFamily="34" charset="0"/>
                        </a:rPr>
                        <a:t>4</a:t>
                      </a:r>
                      <a:endParaRPr lang="en-US" sz="800" b="0" i="0" u="none" strike="noStrike" dirty="0">
                        <a:solidFill>
                          <a:srgbClr val="007F76"/>
                        </a:solidFill>
                        <a:effectLst/>
                        <a:latin typeface="Arial Narrow" panose="020B0606020202030204" pitchFamily="34" charset="0"/>
                      </a:endParaRPr>
                    </a:p>
                  </a:txBody>
                  <a:tcPr marL="9525" marR="9525" marT="0" marB="0" anchor="ctr">
                    <a:solidFill>
                      <a:srgbClr val="007F76">
                        <a:alpha val="20000"/>
                      </a:srgbClr>
                    </a:solidFill>
                  </a:tcPr>
                </a:tc>
                <a:tc>
                  <a:txBody>
                    <a:bodyPr/>
                    <a:lstStyle/>
                    <a:p>
                      <a:pPr algn="ctr" fontAlgn="ctr"/>
                      <a:r>
                        <a:rPr lang="ru-RU" sz="800" b="0" i="0" u="none" strike="noStrike">
                          <a:solidFill>
                            <a:srgbClr val="000000"/>
                          </a:solidFill>
                          <a:effectLst/>
                          <a:latin typeface="Arial Narrow" panose="020B0606020202030204" pitchFamily="34" charset="0"/>
                        </a:rPr>
                        <a:t>2362-0</a:t>
                      </a:r>
                    </a:p>
                  </a:txBody>
                  <a:tcPr marL="9525" marR="9525" marT="9525" marB="0" anchor="ctr">
                    <a:solidFill>
                      <a:srgbClr val="007F76">
                        <a:alpha val="20000"/>
                      </a:srgbClr>
                    </a:solidFill>
                  </a:tcPr>
                </a:tc>
                <a:tc>
                  <a:txBody>
                    <a:bodyPr/>
                    <a:lstStyle/>
                    <a:p>
                      <a:pPr marL="72000" algn="l" fontAlgn="ctr"/>
                      <a:r>
                        <a:rPr lang="ru-RU" sz="800" b="0" i="0" u="none" strike="noStrike" dirty="0" err="1">
                          <a:solidFill>
                            <a:srgbClr val="000000"/>
                          </a:solidFill>
                          <a:effectLst/>
                          <a:latin typeface="Arial Narrow" panose="020B0606020202030204" pitchFamily="34" charset="0"/>
                        </a:rPr>
                        <a:t>Мектепке</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дейінгі</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білім</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берудегі</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тәрбиешілер</a:t>
                      </a:r>
                      <a:endParaRPr lang="ru-RU" sz="800" b="0" i="0" u="none" strike="noStrike" dirty="0">
                        <a:solidFill>
                          <a:srgbClr val="000000"/>
                        </a:solidFill>
                        <a:effectLst/>
                        <a:latin typeface="Arial Narrow" panose="020B0606020202030204" pitchFamily="34" charset="0"/>
                      </a:endParaRPr>
                    </a:p>
                  </a:txBody>
                  <a:tcPr marL="9525" marR="9525" marT="9525" marB="0" anchor="ctr">
                    <a:lnR w="12700" cap="flat" cmpd="sng" algn="ctr">
                      <a:solidFill>
                        <a:schemeClr val="tx1"/>
                      </a:solidFill>
                      <a:prstDash val="solid"/>
                      <a:round/>
                      <a:headEnd type="none" w="med" len="med"/>
                      <a:tailEnd type="none" w="med" len="med"/>
                    </a:lnR>
                    <a:solidFill>
                      <a:srgbClr val="007F76">
                        <a:alpha val="20000"/>
                      </a:srgbClr>
                    </a:solidFill>
                  </a:tcPr>
                </a:tc>
                <a:tc>
                  <a:txBody>
                    <a:bodyPr/>
                    <a:lstStyle/>
                    <a:p>
                      <a:pPr algn="ctr" fontAlgn="ctr"/>
                      <a:r>
                        <a:rPr lang="ru-RU" sz="800" b="0" i="0" u="none" strike="noStrike">
                          <a:solidFill>
                            <a:srgbClr val="000000"/>
                          </a:solidFill>
                          <a:effectLst/>
                          <a:latin typeface="Arial Narrow" panose="020B0606020202030204" pitchFamily="34" charset="0"/>
                        </a:rPr>
                        <a:t>489</a:t>
                      </a:r>
                    </a:p>
                  </a:txBody>
                  <a:tcPr marL="9525" marR="9525" marT="9525" marB="0" anchor="ctr">
                    <a:lnL w="12700" cap="flat" cmpd="sng" algn="ctr">
                      <a:solidFill>
                        <a:schemeClr val="tx1"/>
                      </a:solidFill>
                      <a:prstDash val="solid"/>
                      <a:round/>
                      <a:headEnd type="none" w="med" len="med"/>
                      <a:tailEnd type="none" w="med" len="med"/>
                    </a:lnL>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88</a:t>
                      </a:r>
                    </a:p>
                  </a:txBody>
                  <a:tcPr marL="9525" marR="9525" marT="9525" marB="0" anchor="c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127</a:t>
                      </a:r>
                    </a:p>
                  </a:txBody>
                  <a:tcPr marL="9525" marR="9525" marT="9525" marB="0" anchor="c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139</a:t>
                      </a:r>
                    </a:p>
                  </a:txBody>
                  <a:tcPr marL="9525" marR="9525" marT="9525" marB="0" anchor="c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135</a:t>
                      </a:r>
                    </a:p>
                  </a:txBody>
                  <a:tcPr marL="9525" marR="9525" marT="9525" marB="0" anchor="ctr">
                    <a:lnR w="12700" cap="flat" cmpd="sng" algn="ctr">
                      <a:solidFill>
                        <a:schemeClr val="tx1"/>
                      </a:solidFill>
                      <a:prstDash val="solid"/>
                      <a:round/>
                      <a:headEnd type="none" w="med" len="med"/>
                      <a:tailEnd type="none" w="med" len="med"/>
                    </a:ln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522</a:t>
                      </a:r>
                    </a:p>
                  </a:txBody>
                  <a:tcPr marL="9525" marR="9525" marT="9525" marB="0" anchor="ctr">
                    <a:lnL w="12700" cap="flat" cmpd="sng" algn="ctr">
                      <a:solidFill>
                        <a:schemeClr val="tx1"/>
                      </a:solidFill>
                      <a:prstDash val="solid"/>
                      <a:round/>
                      <a:headEnd type="none" w="med" len="med"/>
                      <a:tailEnd type="none" w="med" len="med"/>
                    </a:lnL>
                    <a:solidFill>
                      <a:srgbClr val="007F76">
                        <a:alpha val="20000"/>
                      </a:srgbClr>
                    </a:solidFill>
                  </a:tcPr>
                </a:tc>
                <a:tc>
                  <a:txBody>
                    <a:bodyPr/>
                    <a:lstStyle/>
                    <a:p>
                      <a:pPr algn="ctr" fontAlgn="ctr"/>
                      <a:r>
                        <a:rPr lang="ru-RU" sz="800" b="0" i="0" u="none" strike="noStrike">
                          <a:solidFill>
                            <a:srgbClr val="000000"/>
                          </a:solidFill>
                          <a:effectLst/>
                          <a:latin typeface="Arial Narrow" panose="020B0606020202030204" pitchFamily="34" charset="0"/>
                        </a:rPr>
                        <a:t>130</a:t>
                      </a:r>
                    </a:p>
                  </a:txBody>
                  <a:tcPr marL="9525" marR="9525" marT="9525" marB="0" anchor="c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109</a:t>
                      </a:r>
                    </a:p>
                  </a:txBody>
                  <a:tcPr marL="9525" marR="9525" marT="9525" marB="0" anchor="ctr">
                    <a:solidFill>
                      <a:srgbClr val="007F76">
                        <a:alpha val="20000"/>
                      </a:srgbClr>
                    </a:solidFill>
                  </a:tcPr>
                </a:tc>
                <a:tc>
                  <a:txBody>
                    <a:bodyPr/>
                    <a:lstStyle/>
                    <a:p>
                      <a:pPr algn="ctr" fontAlgn="ctr"/>
                      <a:r>
                        <a:rPr lang="ru-RU" sz="800" b="0" i="0" u="none" strike="noStrike">
                          <a:solidFill>
                            <a:srgbClr val="000000"/>
                          </a:solidFill>
                          <a:effectLst/>
                          <a:latin typeface="Arial Narrow" panose="020B0606020202030204" pitchFamily="34" charset="0"/>
                        </a:rPr>
                        <a:t>113</a:t>
                      </a:r>
                    </a:p>
                  </a:txBody>
                  <a:tcPr marL="9525" marR="9525" marT="9525" marB="0" anchor="ctr">
                    <a:solidFill>
                      <a:srgbClr val="007F76">
                        <a:alpha val="20000"/>
                      </a:srgbClr>
                    </a:solidFill>
                  </a:tcPr>
                </a:tc>
                <a:tc>
                  <a:txBody>
                    <a:bodyPr/>
                    <a:lstStyle/>
                    <a:p>
                      <a:pPr algn="ctr" fontAlgn="ctr"/>
                      <a:r>
                        <a:rPr lang="ru-RU" sz="800" b="0" i="0" u="none" strike="noStrike">
                          <a:solidFill>
                            <a:srgbClr val="000000"/>
                          </a:solidFill>
                          <a:effectLst/>
                          <a:latin typeface="Arial Narrow" panose="020B0606020202030204" pitchFamily="34" charset="0"/>
                        </a:rPr>
                        <a:t>170</a:t>
                      </a:r>
                    </a:p>
                  </a:txBody>
                  <a:tcPr marL="9525" marR="9525" marT="9525" marB="0" anchor="ctr">
                    <a:solidFill>
                      <a:srgbClr val="007F76">
                        <a:alpha val="20000"/>
                      </a:srgbClr>
                    </a:solidFill>
                  </a:tcPr>
                </a:tc>
                <a:tc>
                  <a:txBody>
                    <a:bodyPr/>
                    <a:lstStyle/>
                    <a:p>
                      <a:pPr algn="ctr" fontAlgn="ctr"/>
                      <a:r>
                        <a:rPr lang="ru-RU" sz="800" b="0" i="0" u="none" strike="noStrike">
                          <a:solidFill>
                            <a:srgbClr val="000000"/>
                          </a:solidFill>
                          <a:effectLst/>
                          <a:latin typeface="Arial Narrow" panose="020B0606020202030204" pitchFamily="34" charset="0"/>
                        </a:rPr>
                        <a:t>3,2%</a:t>
                      </a:r>
                    </a:p>
                  </a:txBody>
                  <a:tcPr marL="9525" marR="9525" marT="9525" marB="0" anchor="ctr">
                    <a:solidFill>
                      <a:srgbClr val="007F76">
                        <a:alpha val="20000"/>
                      </a:srgbClr>
                    </a:solidFill>
                  </a:tcPr>
                </a:tc>
                <a:extLst>
                  <a:ext uri="{0D108BD9-81ED-4DB2-BD59-A6C34878D82A}">
                    <a16:rowId xmlns:a16="http://schemas.microsoft.com/office/drawing/2014/main" val="4195104307"/>
                  </a:ext>
                </a:extLst>
              </a:tr>
              <a:tr h="144837">
                <a:tc>
                  <a:txBody>
                    <a:bodyPr/>
                    <a:lstStyle/>
                    <a:p>
                      <a:pPr algn="ctr" fontAlgn="b"/>
                      <a:r>
                        <a:rPr lang="ru-RU" sz="800" u="none" strike="noStrike" dirty="0">
                          <a:solidFill>
                            <a:srgbClr val="007F76"/>
                          </a:solidFill>
                          <a:effectLst/>
                          <a:latin typeface="Arial Narrow" panose="020B0606020202030204" pitchFamily="34" charset="0"/>
                        </a:rPr>
                        <a:t>5</a:t>
                      </a:r>
                      <a:endParaRPr lang="en-US" sz="800" b="0" i="0" u="none" strike="noStrike" dirty="0">
                        <a:solidFill>
                          <a:srgbClr val="007F76"/>
                        </a:solidFill>
                        <a:effectLst/>
                        <a:latin typeface="Arial Narrow" panose="020B0606020202030204" pitchFamily="34" charset="0"/>
                      </a:endParaRPr>
                    </a:p>
                  </a:txBody>
                  <a:tcPr marL="9525" marR="9525" marT="0"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2350-3</a:t>
                      </a:r>
                    </a:p>
                  </a:txBody>
                  <a:tcPr marL="9525" marR="9525" marT="9525" marB="0" anchor="ctr">
                    <a:solidFill>
                      <a:schemeClr val="accent6">
                        <a:lumMod val="50000"/>
                        <a:alpha val="1000"/>
                      </a:schemeClr>
                    </a:solidFill>
                  </a:tcPr>
                </a:tc>
                <a:tc>
                  <a:txBody>
                    <a:bodyPr/>
                    <a:lstStyle/>
                    <a:p>
                      <a:pPr marL="72000" algn="l" fontAlgn="ctr"/>
                      <a:r>
                        <a:rPr lang="ru-RU" sz="800" b="0" i="0" u="none" strike="noStrike" dirty="0" err="1">
                          <a:solidFill>
                            <a:srgbClr val="000000"/>
                          </a:solidFill>
                          <a:effectLst/>
                          <a:latin typeface="Arial Narrow" panose="020B0606020202030204" pitchFamily="34" charset="0"/>
                        </a:rPr>
                        <a:t>Қоғамдық</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ғылымдар</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бойынша</a:t>
                      </a:r>
                      <a:r>
                        <a:rPr lang="ru-RU" sz="800" b="0" i="0" u="none" strike="noStrike" dirty="0">
                          <a:solidFill>
                            <a:srgbClr val="000000"/>
                          </a:solidFill>
                          <a:effectLst/>
                          <a:latin typeface="Arial Narrow" panose="020B0606020202030204" pitchFamily="34" charset="0"/>
                        </a:rPr>
                        <a:t> орта </a:t>
                      </a:r>
                      <a:r>
                        <a:rPr lang="ru-RU" sz="800" b="0" i="0" u="none" strike="noStrike" dirty="0" err="1">
                          <a:solidFill>
                            <a:srgbClr val="000000"/>
                          </a:solidFill>
                          <a:effectLst/>
                          <a:latin typeface="Arial Narrow" panose="020B0606020202030204" pitchFamily="34" charset="0"/>
                        </a:rPr>
                        <a:t>мектеп</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мұғалімдері</a:t>
                      </a:r>
                      <a:endParaRPr lang="ru-RU" sz="800" b="0" i="0" u="none" strike="noStrike" dirty="0">
                        <a:solidFill>
                          <a:srgbClr val="000000"/>
                        </a:solidFill>
                        <a:effectLst/>
                        <a:latin typeface="Arial Narrow" panose="020B0606020202030204" pitchFamily="34" charset="0"/>
                      </a:endParaRPr>
                    </a:p>
                  </a:txBody>
                  <a:tcPr marL="9525" marR="9525" marT="9525" marB="0" anchor="ctr">
                    <a:lnR w="12700" cap="flat" cmpd="sng" algn="ctr">
                      <a:solidFill>
                        <a:schemeClr val="tx1"/>
                      </a:solidFill>
                      <a:prstDash val="solid"/>
                      <a:round/>
                      <a:headEnd type="none" w="med" len="med"/>
                      <a:tailEnd type="none" w="med" len="med"/>
                    </a:ln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374</a:t>
                      </a:r>
                    </a:p>
                  </a:txBody>
                  <a:tcPr marL="9525" marR="9525" marT="9525" marB="0" anchor="ctr">
                    <a:lnL w="12700" cap="flat" cmpd="sng" algn="ctr">
                      <a:solidFill>
                        <a:schemeClr val="tx1"/>
                      </a:solidFill>
                      <a:prstDash val="solid"/>
                      <a:round/>
                      <a:headEnd type="none" w="med" len="med"/>
                      <a:tailEnd type="none" w="med" len="med"/>
                    </a:lnL>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48</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72</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201</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53</a:t>
                      </a:r>
                    </a:p>
                  </a:txBody>
                  <a:tcPr marL="9525" marR="9525" marT="9525" marB="0" anchor="ctr">
                    <a:lnR w="12700" cap="flat" cmpd="sng" algn="ctr">
                      <a:solidFill>
                        <a:schemeClr val="tx1"/>
                      </a:solidFill>
                      <a:prstDash val="solid"/>
                      <a:round/>
                      <a:headEnd type="none" w="med" len="med"/>
                      <a:tailEnd type="none" w="med" len="med"/>
                    </a:ln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434</a:t>
                      </a:r>
                    </a:p>
                  </a:txBody>
                  <a:tcPr marL="9525" marR="9525" marT="9525" marB="0" anchor="ctr">
                    <a:lnL w="12700" cap="flat" cmpd="sng" algn="ctr">
                      <a:solidFill>
                        <a:schemeClr val="tx1"/>
                      </a:solidFill>
                      <a:prstDash val="solid"/>
                      <a:round/>
                      <a:headEnd type="none" w="med" len="med"/>
                      <a:tailEnd type="none" w="med" len="med"/>
                    </a:lnL>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77</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71</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70</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216</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2,7%</a:t>
                      </a:r>
                    </a:p>
                  </a:txBody>
                  <a:tcPr marL="9525" marR="9525" marT="9525" marB="0" anchor="ctr">
                    <a:solidFill>
                      <a:schemeClr val="accent6">
                        <a:lumMod val="50000"/>
                        <a:alpha val="1000"/>
                      </a:schemeClr>
                    </a:solidFill>
                  </a:tcPr>
                </a:tc>
                <a:extLst>
                  <a:ext uri="{0D108BD9-81ED-4DB2-BD59-A6C34878D82A}">
                    <a16:rowId xmlns:a16="http://schemas.microsoft.com/office/drawing/2014/main" val="2161733166"/>
                  </a:ext>
                </a:extLst>
              </a:tr>
              <a:tr h="144837">
                <a:tc>
                  <a:txBody>
                    <a:bodyPr/>
                    <a:lstStyle/>
                    <a:p>
                      <a:pPr algn="ctr" fontAlgn="b"/>
                      <a:r>
                        <a:rPr lang="ru-RU" sz="800" u="none" strike="noStrike" dirty="0">
                          <a:solidFill>
                            <a:srgbClr val="007F76"/>
                          </a:solidFill>
                          <a:effectLst/>
                          <a:latin typeface="Arial Narrow" panose="020B0606020202030204" pitchFamily="34" charset="0"/>
                        </a:rPr>
                        <a:t>6</a:t>
                      </a:r>
                      <a:endParaRPr lang="en-US" sz="800" b="0" i="0" u="none" strike="noStrike" dirty="0">
                        <a:solidFill>
                          <a:srgbClr val="007F76"/>
                        </a:solidFill>
                        <a:effectLst/>
                        <a:latin typeface="Arial Narrow" panose="020B0606020202030204" pitchFamily="34" charset="0"/>
                      </a:endParaRPr>
                    </a:p>
                  </a:txBody>
                  <a:tcPr marL="9525" marR="9525" marT="0" marB="0" anchor="ctr">
                    <a:solidFill>
                      <a:srgbClr val="007F76">
                        <a:alpha val="20000"/>
                      </a:srgbClr>
                    </a:solidFill>
                  </a:tcPr>
                </a:tc>
                <a:tc>
                  <a:txBody>
                    <a:bodyPr/>
                    <a:lstStyle/>
                    <a:p>
                      <a:pPr algn="ctr" fontAlgn="ctr"/>
                      <a:r>
                        <a:rPr lang="ru-RU" sz="800" b="0" i="0" u="none" strike="noStrike">
                          <a:solidFill>
                            <a:srgbClr val="000000"/>
                          </a:solidFill>
                          <a:effectLst/>
                          <a:latin typeface="Arial Narrow" panose="020B0606020202030204" pitchFamily="34" charset="0"/>
                        </a:rPr>
                        <a:t>5311-2</a:t>
                      </a:r>
                    </a:p>
                  </a:txBody>
                  <a:tcPr marL="9525" marR="9525" marT="9525" marB="0" anchor="ctr">
                    <a:solidFill>
                      <a:srgbClr val="007F76">
                        <a:alpha val="20000"/>
                      </a:srgbClr>
                    </a:solidFill>
                  </a:tcPr>
                </a:tc>
                <a:tc>
                  <a:txBody>
                    <a:bodyPr/>
                    <a:lstStyle/>
                    <a:p>
                      <a:pPr marL="72000" algn="l" fontAlgn="ctr"/>
                      <a:r>
                        <a:rPr lang="ru-RU" sz="800" b="0" i="0" u="none" strike="noStrike" dirty="0">
                          <a:solidFill>
                            <a:srgbClr val="000000"/>
                          </a:solidFill>
                          <a:effectLst/>
                          <a:latin typeface="Arial Narrow" panose="020B0606020202030204" pitchFamily="34" charset="0"/>
                        </a:rPr>
                        <a:t>Бала </a:t>
                      </a:r>
                      <a:r>
                        <a:rPr lang="ru-RU" sz="800" b="0" i="0" u="none" strike="noStrike" dirty="0" err="1">
                          <a:solidFill>
                            <a:srgbClr val="000000"/>
                          </a:solidFill>
                          <a:effectLst/>
                          <a:latin typeface="Arial Narrow" panose="020B0606020202030204" pitchFamily="34" charset="0"/>
                        </a:rPr>
                        <a:t>күтушілер</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балабақшадағы</a:t>
                      </a:r>
                      <a:r>
                        <a:rPr lang="ru-RU" sz="800" b="0" i="0" u="none" strike="noStrike" dirty="0">
                          <a:solidFill>
                            <a:srgbClr val="000000"/>
                          </a:solidFill>
                          <a:effectLst/>
                          <a:latin typeface="Arial Narrow" panose="020B0606020202030204" pitchFamily="34" charset="0"/>
                        </a:rPr>
                        <a:t>)</a:t>
                      </a:r>
                    </a:p>
                  </a:txBody>
                  <a:tcPr marL="9525" marR="9525" marT="9525" marB="0" anchor="ctr">
                    <a:lnR w="12700" cap="flat" cmpd="sng" algn="ctr">
                      <a:solidFill>
                        <a:schemeClr val="tx1"/>
                      </a:solidFill>
                      <a:prstDash val="solid"/>
                      <a:round/>
                      <a:headEnd type="none" w="med" len="med"/>
                      <a:tailEnd type="none" w="med" len="med"/>
                    </a:lnR>
                    <a:solidFill>
                      <a:srgbClr val="007F76">
                        <a:alpha val="20000"/>
                      </a:srgbClr>
                    </a:solidFill>
                  </a:tcPr>
                </a:tc>
                <a:tc>
                  <a:txBody>
                    <a:bodyPr/>
                    <a:lstStyle/>
                    <a:p>
                      <a:pPr algn="ctr" fontAlgn="ctr"/>
                      <a:r>
                        <a:rPr lang="ru-RU" sz="800" b="0" i="0" u="none" strike="noStrike">
                          <a:solidFill>
                            <a:srgbClr val="000000"/>
                          </a:solidFill>
                          <a:effectLst/>
                          <a:latin typeface="Arial Narrow" panose="020B0606020202030204" pitchFamily="34" charset="0"/>
                        </a:rPr>
                        <a:t>321</a:t>
                      </a:r>
                    </a:p>
                  </a:txBody>
                  <a:tcPr marL="9525" marR="9525" marT="9525" marB="0" anchor="ctr">
                    <a:lnL w="12700" cap="flat" cmpd="sng" algn="ctr">
                      <a:solidFill>
                        <a:schemeClr val="tx1"/>
                      </a:solidFill>
                      <a:prstDash val="solid"/>
                      <a:round/>
                      <a:headEnd type="none" w="med" len="med"/>
                      <a:tailEnd type="none" w="med" len="med"/>
                    </a:lnL>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81</a:t>
                      </a:r>
                    </a:p>
                  </a:txBody>
                  <a:tcPr marL="9525" marR="9525" marT="9525" marB="0" anchor="c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93</a:t>
                      </a:r>
                    </a:p>
                  </a:txBody>
                  <a:tcPr marL="9525" marR="9525" marT="9525" marB="0" anchor="c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79</a:t>
                      </a:r>
                    </a:p>
                  </a:txBody>
                  <a:tcPr marL="9525" marR="9525" marT="9525" marB="0" anchor="c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68</a:t>
                      </a:r>
                    </a:p>
                  </a:txBody>
                  <a:tcPr marL="9525" marR="9525" marT="9525" marB="0" anchor="ctr">
                    <a:lnR w="12700" cap="flat" cmpd="sng" algn="ctr">
                      <a:solidFill>
                        <a:schemeClr val="tx1"/>
                      </a:solidFill>
                      <a:prstDash val="solid"/>
                      <a:round/>
                      <a:headEnd type="none" w="med" len="med"/>
                      <a:tailEnd type="none" w="med" len="med"/>
                    </a:ln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414</a:t>
                      </a:r>
                    </a:p>
                  </a:txBody>
                  <a:tcPr marL="9525" marR="9525" marT="9525" marB="0" anchor="ctr">
                    <a:lnL w="12700" cap="flat" cmpd="sng" algn="ctr">
                      <a:solidFill>
                        <a:schemeClr val="tx1"/>
                      </a:solidFill>
                      <a:prstDash val="solid"/>
                      <a:round/>
                      <a:headEnd type="none" w="med" len="med"/>
                      <a:tailEnd type="none" w="med" len="med"/>
                    </a:lnL>
                    <a:solidFill>
                      <a:srgbClr val="007F76">
                        <a:alpha val="20000"/>
                      </a:srgbClr>
                    </a:solidFill>
                  </a:tcPr>
                </a:tc>
                <a:tc>
                  <a:txBody>
                    <a:bodyPr/>
                    <a:lstStyle/>
                    <a:p>
                      <a:pPr algn="ctr" fontAlgn="ctr"/>
                      <a:r>
                        <a:rPr lang="ru-RU" sz="800" b="0" i="0" u="none" strike="noStrike">
                          <a:solidFill>
                            <a:srgbClr val="000000"/>
                          </a:solidFill>
                          <a:effectLst/>
                          <a:latin typeface="Arial Narrow" panose="020B0606020202030204" pitchFamily="34" charset="0"/>
                        </a:rPr>
                        <a:t>84</a:t>
                      </a:r>
                    </a:p>
                  </a:txBody>
                  <a:tcPr marL="9525" marR="9525" marT="9525" marB="0" anchor="c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98</a:t>
                      </a:r>
                    </a:p>
                  </a:txBody>
                  <a:tcPr marL="9525" marR="9525" marT="9525" marB="0" anchor="ctr">
                    <a:solidFill>
                      <a:srgbClr val="007F76">
                        <a:alpha val="20000"/>
                      </a:srgbClr>
                    </a:solidFill>
                  </a:tcPr>
                </a:tc>
                <a:tc>
                  <a:txBody>
                    <a:bodyPr/>
                    <a:lstStyle/>
                    <a:p>
                      <a:pPr algn="ctr" fontAlgn="ctr"/>
                      <a:r>
                        <a:rPr lang="ru-RU" sz="800" b="0" i="0" u="none" strike="noStrike">
                          <a:solidFill>
                            <a:srgbClr val="000000"/>
                          </a:solidFill>
                          <a:effectLst/>
                          <a:latin typeface="Arial Narrow" panose="020B0606020202030204" pitchFamily="34" charset="0"/>
                        </a:rPr>
                        <a:t>109</a:t>
                      </a:r>
                    </a:p>
                  </a:txBody>
                  <a:tcPr marL="9525" marR="9525" marT="9525" marB="0" anchor="ctr">
                    <a:solidFill>
                      <a:srgbClr val="007F76">
                        <a:alpha val="20000"/>
                      </a:srgbClr>
                    </a:solidFill>
                  </a:tcPr>
                </a:tc>
                <a:tc>
                  <a:txBody>
                    <a:bodyPr/>
                    <a:lstStyle/>
                    <a:p>
                      <a:pPr algn="ctr" fontAlgn="ctr"/>
                      <a:r>
                        <a:rPr lang="ru-RU" sz="800" b="0" i="0" u="none" strike="noStrike">
                          <a:solidFill>
                            <a:srgbClr val="000000"/>
                          </a:solidFill>
                          <a:effectLst/>
                          <a:latin typeface="Arial Narrow" panose="020B0606020202030204" pitchFamily="34" charset="0"/>
                        </a:rPr>
                        <a:t>123</a:t>
                      </a:r>
                    </a:p>
                  </a:txBody>
                  <a:tcPr marL="9525" marR="9525" marT="9525" marB="0" anchor="ctr">
                    <a:solidFill>
                      <a:srgbClr val="007F76">
                        <a:alpha val="20000"/>
                      </a:srgbClr>
                    </a:solidFill>
                  </a:tcPr>
                </a:tc>
                <a:tc>
                  <a:txBody>
                    <a:bodyPr/>
                    <a:lstStyle/>
                    <a:p>
                      <a:pPr algn="ctr" fontAlgn="ctr"/>
                      <a:r>
                        <a:rPr lang="ru-RU" sz="800" b="0" i="0" u="none" strike="noStrike">
                          <a:solidFill>
                            <a:srgbClr val="000000"/>
                          </a:solidFill>
                          <a:effectLst/>
                          <a:latin typeface="Arial Narrow" panose="020B0606020202030204" pitchFamily="34" charset="0"/>
                        </a:rPr>
                        <a:t>2,5%</a:t>
                      </a:r>
                    </a:p>
                  </a:txBody>
                  <a:tcPr marL="9525" marR="9525" marT="9525" marB="0" anchor="ctr">
                    <a:solidFill>
                      <a:srgbClr val="007F76">
                        <a:alpha val="20000"/>
                      </a:srgbClr>
                    </a:solidFill>
                  </a:tcPr>
                </a:tc>
                <a:extLst>
                  <a:ext uri="{0D108BD9-81ED-4DB2-BD59-A6C34878D82A}">
                    <a16:rowId xmlns:a16="http://schemas.microsoft.com/office/drawing/2014/main" val="1745570149"/>
                  </a:ext>
                </a:extLst>
              </a:tr>
              <a:tr h="144837">
                <a:tc>
                  <a:txBody>
                    <a:bodyPr/>
                    <a:lstStyle/>
                    <a:p>
                      <a:pPr algn="ctr" fontAlgn="b"/>
                      <a:r>
                        <a:rPr lang="ru-RU" sz="800" u="none" strike="noStrike" dirty="0">
                          <a:solidFill>
                            <a:srgbClr val="007F76"/>
                          </a:solidFill>
                          <a:effectLst/>
                          <a:latin typeface="Arial Narrow" panose="020B0606020202030204" pitchFamily="34" charset="0"/>
                        </a:rPr>
                        <a:t>7</a:t>
                      </a:r>
                      <a:endParaRPr lang="en-US" sz="800" b="0" i="0" u="none" strike="noStrike" dirty="0">
                        <a:solidFill>
                          <a:srgbClr val="007F76"/>
                        </a:solidFill>
                        <a:effectLst/>
                        <a:latin typeface="Arial Narrow" panose="020B0606020202030204" pitchFamily="34" charset="0"/>
                      </a:endParaRPr>
                    </a:p>
                  </a:txBody>
                  <a:tcPr marL="9525" marR="9525" marT="0"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9113-0</a:t>
                      </a:r>
                    </a:p>
                  </a:txBody>
                  <a:tcPr marL="9525" marR="9525" marT="9525" marB="0" anchor="ctr">
                    <a:solidFill>
                      <a:schemeClr val="accent6">
                        <a:lumMod val="50000"/>
                        <a:alpha val="1000"/>
                      </a:schemeClr>
                    </a:solidFill>
                  </a:tcPr>
                </a:tc>
                <a:tc>
                  <a:txBody>
                    <a:bodyPr/>
                    <a:lstStyle/>
                    <a:p>
                      <a:pPr marL="72000" algn="l" fontAlgn="ctr"/>
                      <a:r>
                        <a:rPr lang="ru-RU" sz="800" b="0" i="0" u="none" strike="noStrike" dirty="0" err="1">
                          <a:solidFill>
                            <a:srgbClr val="000000"/>
                          </a:solidFill>
                          <a:effectLst/>
                          <a:latin typeface="Arial Narrow" panose="020B0606020202030204" pitchFamily="34" charset="0"/>
                        </a:rPr>
                        <a:t>Офистердегі</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жинаушылар</a:t>
                      </a:r>
                      <a:endParaRPr lang="ru-RU" sz="800" b="0" i="0" u="none" strike="noStrike" dirty="0">
                        <a:solidFill>
                          <a:srgbClr val="000000"/>
                        </a:solidFill>
                        <a:effectLst/>
                        <a:latin typeface="Arial Narrow" panose="020B0606020202030204" pitchFamily="34" charset="0"/>
                      </a:endParaRPr>
                    </a:p>
                  </a:txBody>
                  <a:tcPr marL="9525" marR="9525" marT="9525" marB="0" anchor="ctr">
                    <a:lnR w="12700" cap="flat" cmpd="sng" algn="ctr">
                      <a:solidFill>
                        <a:schemeClr val="tx1"/>
                      </a:solidFill>
                      <a:prstDash val="solid"/>
                      <a:round/>
                      <a:headEnd type="none" w="med" len="med"/>
                      <a:tailEnd type="none" w="med" len="med"/>
                    </a:ln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329</a:t>
                      </a:r>
                    </a:p>
                  </a:txBody>
                  <a:tcPr marL="9525" marR="9525" marT="9525" marB="0" anchor="ctr">
                    <a:lnL w="12700" cap="flat" cmpd="sng" algn="ctr">
                      <a:solidFill>
                        <a:schemeClr val="tx1"/>
                      </a:solidFill>
                      <a:prstDash val="solid"/>
                      <a:round/>
                      <a:headEnd type="none" w="med" len="med"/>
                      <a:tailEnd type="none" w="med" len="med"/>
                    </a:lnL>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61</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68</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119</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81</a:t>
                      </a:r>
                    </a:p>
                  </a:txBody>
                  <a:tcPr marL="9525" marR="9525" marT="9525" marB="0" anchor="ctr">
                    <a:lnR w="12700" cap="flat" cmpd="sng" algn="ctr">
                      <a:solidFill>
                        <a:schemeClr val="tx1"/>
                      </a:solidFill>
                      <a:prstDash val="solid"/>
                      <a:round/>
                      <a:headEnd type="none" w="med" len="med"/>
                      <a:tailEnd type="none" w="med" len="med"/>
                    </a:ln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361</a:t>
                      </a:r>
                    </a:p>
                  </a:txBody>
                  <a:tcPr marL="9525" marR="9525" marT="9525" marB="0" anchor="ctr">
                    <a:lnL w="12700" cap="flat" cmpd="sng" algn="ctr">
                      <a:solidFill>
                        <a:schemeClr val="tx1"/>
                      </a:solidFill>
                      <a:prstDash val="solid"/>
                      <a:round/>
                      <a:headEnd type="none" w="med" len="med"/>
                      <a:tailEnd type="none" w="med" len="med"/>
                    </a:lnL>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70</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95</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103</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93</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2,2%</a:t>
                      </a:r>
                    </a:p>
                  </a:txBody>
                  <a:tcPr marL="9525" marR="9525" marT="9525" marB="0" anchor="ctr">
                    <a:solidFill>
                      <a:schemeClr val="accent6">
                        <a:lumMod val="50000"/>
                        <a:alpha val="1000"/>
                      </a:schemeClr>
                    </a:solidFill>
                  </a:tcPr>
                </a:tc>
                <a:extLst>
                  <a:ext uri="{0D108BD9-81ED-4DB2-BD59-A6C34878D82A}">
                    <a16:rowId xmlns:a16="http://schemas.microsoft.com/office/drawing/2014/main" val="4097615506"/>
                  </a:ext>
                </a:extLst>
              </a:tr>
              <a:tr h="144837">
                <a:tc>
                  <a:txBody>
                    <a:bodyPr/>
                    <a:lstStyle/>
                    <a:p>
                      <a:pPr algn="ctr" fontAlgn="b"/>
                      <a:r>
                        <a:rPr lang="ru-RU" sz="800" u="none" strike="noStrike" dirty="0">
                          <a:solidFill>
                            <a:srgbClr val="007F76"/>
                          </a:solidFill>
                          <a:effectLst/>
                          <a:latin typeface="Arial Narrow" panose="020B0606020202030204" pitchFamily="34" charset="0"/>
                        </a:rPr>
                        <a:t>8</a:t>
                      </a:r>
                      <a:endParaRPr lang="en-US" sz="800" b="0" i="0" u="none" strike="noStrike" dirty="0">
                        <a:solidFill>
                          <a:srgbClr val="007F76"/>
                        </a:solidFill>
                        <a:effectLst/>
                        <a:latin typeface="Arial Narrow" panose="020B0606020202030204" pitchFamily="34" charset="0"/>
                      </a:endParaRPr>
                    </a:p>
                  </a:txBody>
                  <a:tcPr marL="9525" marR="9525" marT="0" marB="0" anchor="ctr">
                    <a:solidFill>
                      <a:srgbClr val="007F76">
                        <a:alpha val="20000"/>
                      </a:srgbClr>
                    </a:solidFill>
                  </a:tcPr>
                </a:tc>
                <a:tc>
                  <a:txBody>
                    <a:bodyPr/>
                    <a:lstStyle/>
                    <a:p>
                      <a:pPr algn="ctr" fontAlgn="ctr"/>
                      <a:r>
                        <a:rPr lang="ru-RU" sz="800" b="0" i="0" u="none" strike="noStrike">
                          <a:solidFill>
                            <a:srgbClr val="000000"/>
                          </a:solidFill>
                          <a:effectLst/>
                          <a:latin typeface="Arial Narrow" panose="020B0606020202030204" pitchFamily="34" charset="0"/>
                        </a:rPr>
                        <a:t>9621-3</a:t>
                      </a:r>
                    </a:p>
                  </a:txBody>
                  <a:tcPr marL="9525" marR="9525" marT="9525" marB="0" anchor="ctr">
                    <a:solidFill>
                      <a:srgbClr val="007F76">
                        <a:alpha val="20000"/>
                      </a:srgbClr>
                    </a:solidFill>
                  </a:tcPr>
                </a:tc>
                <a:tc>
                  <a:txBody>
                    <a:bodyPr/>
                    <a:lstStyle/>
                    <a:p>
                      <a:pPr marL="72000" algn="l" fontAlgn="ctr"/>
                      <a:r>
                        <a:rPr lang="ru-RU" sz="800" b="0" i="0" u="none" strike="noStrike" dirty="0" err="1">
                          <a:solidFill>
                            <a:srgbClr val="000000"/>
                          </a:solidFill>
                          <a:effectLst/>
                          <a:latin typeface="Arial Narrow" panose="020B0606020202030204" pitchFamily="34" charset="0"/>
                        </a:rPr>
                        <a:t>Отельдердегіден</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басқа</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тасушылар</a:t>
                      </a:r>
                      <a:endParaRPr lang="ru-RU" sz="800" b="0" i="0" u="none" strike="noStrike" dirty="0">
                        <a:solidFill>
                          <a:srgbClr val="000000"/>
                        </a:solidFill>
                        <a:effectLst/>
                        <a:latin typeface="Arial Narrow" panose="020B0606020202030204" pitchFamily="34" charset="0"/>
                      </a:endParaRPr>
                    </a:p>
                  </a:txBody>
                  <a:tcPr marL="9525" marR="9525" marT="9525" marB="0" anchor="ctr">
                    <a:lnR w="12700" cap="flat" cmpd="sng" algn="ctr">
                      <a:solidFill>
                        <a:schemeClr val="tx1"/>
                      </a:solidFill>
                      <a:prstDash val="solid"/>
                      <a:round/>
                      <a:headEnd type="none" w="med" len="med"/>
                      <a:tailEnd type="none" w="med" len="med"/>
                    </a:lnR>
                    <a:solidFill>
                      <a:srgbClr val="007F76">
                        <a:alpha val="20000"/>
                      </a:srgbClr>
                    </a:solidFill>
                  </a:tcPr>
                </a:tc>
                <a:tc>
                  <a:txBody>
                    <a:bodyPr/>
                    <a:lstStyle/>
                    <a:p>
                      <a:pPr algn="ctr" fontAlgn="ctr"/>
                      <a:r>
                        <a:rPr lang="ru-RU" sz="800" b="0" i="0" u="none" strike="noStrike">
                          <a:solidFill>
                            <a:srgbClr val="000000"/>
                          </a:solidFill>
                          <a:effectLst/>
                          <a:latin typeface="Arial Narrow" panose="020B0606020202030204" pitchFamily="34" charset="0"/>
                        </a:rPr>
                        <a:t>387</a:t>
                      </a:r>
                    </a:p>
                  </a:txBody>
                  <a:tcPr marL="9525" marR="9525" marT="9525" marB="0" anchor="ctr">
                    <a:lnL w="12700" cap="flat" cmpd="sng" algn="ctr">
                      <a:solidFill>
                        <a:schemeClr val="tx1"/>
                      </a:solidFill>
                      <a:prstDash val="solid"/>
                      <a:round/>
                      <a:headEnd type="none" w="med" len="med"/>
                      <a:tailEnd type="none" w="med" len="med"/>
                    </a:lnL>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132</a:t>
                      </a:r>
                    </a:p>
                  </a:txBody>
                  <a:tcPr marL="9525" marR="9525" marT="9525" marB="0" anchor="c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176</a:t>
                      </a:r>
                    </a:p>
                  </a:txBody>
                  <a:tcPr marL="9525" marR="9525" marT="9525" marB="0" anchor="c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35</a:t>
                      </a:r>
                    </a:p>
                  </a:txBody>
                  <a:tcPr marL="9525" marR="9525" marT="9525" marB="0" anchor="c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44</a:t>
                      </a:r>
                    </a:p>
                  </a:txBody>
                  <a:tcPr marL="9525" marR="9525" marT="9525" marB="0" anchor="ctr">
                    <a:lnR w="12700" cap="flat" cmpd="sng" algn="ctr">
                      <a:solidFill>
                        <a:schemeClr val="tx1"/>
                      </a:solidFill>
                      <a:prstDash val="solid"/>
                      <a:round/>
                      <a:headEnd type="none" w="med" len="med"/>
                      <a:tailEnd type="none" w="med" len="med"/>
                    </a:ln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347</a:t>
                      </a:r>
                    </a:p>
                  </a:txBody>
                  <a:tcPr marL="9525" marR="9525" marT="9525" marB="0" anchor="ctr">
                    <a:lnL w="12700" cap="flat" cmpd="sng" algn="ctr">
                      <a:solidFill>
                        <a:schemeClr val="tx1"/>
                      </a:solidFill>
                      <a:prstDash val="solid"/>
                      <a:round/>
                      <a:headEnd type="none" w="med" len="med"/>
                      <a:tailEnd type="none" w="med" len="med"/>
                    </a:lnL>
                    <a:solidFill>
                      <a:srgbClr val="007F76">
                        <a:alpha val="20000"/>
                      </a:srgbClr>
                    </a:solidFill>
                  </a:tcPr>
                </a:tc>
                <a:tc>
                  <a:txBody>
                    <a:bodyPr/>
                    <a:lstStyle/>
                    <a:p>
                      <a:pPr algn="ctr" fontAlgn="ctr"/>
                      <a:r>
                        <a:rPr lang="ru-RU" sz="800" b="0" i="0" u="none" strike="noStrike">
                          <a:solidFill>
                            <a:srgbClr val="000000"/>
                          </a:solidFill>
                          <a:effectLst/>
                          <a:latin typeface="Arial Narrow" panose="020B0606020202030204" pitchFamily="34" charset="0"/>
                        </a:rPr>
                        <a:t>19</a:t>
                      </a:r>
                    </a:p>
                  </a:txBody>
                  <a:tcPr marL="9525" marR="9525" marT="9525" marB="0" anchor="c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126</a:t>
                      </a:r>
                    </a:p>
                  </a:txBody>
                  <a:tcPr marL="9525" marR="9525" marT="9525" marB="0" anchor="ctr">
                    <a:solidFill>
                      <a:srgbClr val="007F76">
                        <a:alpha val="20000"/>
                      </a:srgbClr>
                    </a:solidFill>
                  </a:tcPr>
                </a:tc>
                <a:tc>
                  <a:txBody>
                    <a:bodyPr/>
                    <a:lstStyle/>
                    <a:p>
                      <a:pPr algn="ctr" fontAlgn="ctr"/>
                      <a:r>
                        <a:rPr lang="ru-RU" sz="800" b="0" i="0" u="none" strike="noStrike">
                          <a:solidFill>
                            <a:srgbClr val="000000"/>
                          </a:solidFill>
                          <a:effectLst/>
                          <a:latin typeface="Arial Narrow" panose="020B0606020202030204" pitchFamily="34" charset="0"/>
                        </a:rPr>
                        <a:t>120</a:t>
                      </a:r>
                    </a:p>
                  </a:txBody>
                  <a:tcPr marL="9525" marR="9525" marT="9525" marB="0" anchor="ctr">
                    <a:solidFill>
                      <a:srgbClr val="007F76">
                        <a:alpha val="20000"/>
                      </a:srgbClr>
                    </a:solidFill>
                  </a:tcPr>
                </a:tc>
                <a:tc>
                  <a:txBody>
                    <a:bodyPr/>
                    <a:lstStyle/>
                    <a:p>
                      <a:pPr algn="ctr" fontAlgn="ctr"/>
                      <a:r>
                        <a:rPr lang="ru-RU" sz="800" b="0" i="0" u="none" strike="noStrike">
                          <a:solidFill>
                            <a:srgbClr val="000000"/>
                          </a:solidFill>
                          <a:effectLst/>
                          <a:latin typeface="Arial Narrow" panose="020B0606020202030204" pitchFamily="34" charset="0"/>
                        </a:rPr>
                        <a:t>82</a:t>
                      </a:r>
                    </a:p>
                  </a:txBody>
                  <a:tcPr marL="9525" marR="9525" marT="9525" marB="0" anchor="ctr">
                    <a:solidFill>
                      <a:srgbClr val="007F76">
                        <a:alpha val="20000"/>
                      </a:srgbClr>
                    </a:solidFill>
                  </a:tcPr>
                </a:tc>
                <a:tc>
                  <a:txBody>
                    <a:bodyPr/>
                    <a:lstStyle/>
                    <a:p>
                      <a:pPr algn="ctr" fontAlgn="ctr"/>
                      <a:r>
                        <a:rPr lang="ru-RU" sz="800" b="0" i="0" u="none" strike="noStrike">
                          <a:solidFill>
                            <a:srgbClr val="000000"/>
                          </a:solidFill>
                          <a:effectLst/>
                          <a:latin typeface="Arial Narrow" panose="020B0606020202030204" pitchFamily="34" charset="0"/>
                        </a:rPr>
                        <a:t>2,1%</a:t>
                      </a:r>
                    </a:p>
                  </a:txBody>
                  <a:tcPr marL="9525" marR="9525" marT="9525" marB="0" anchor="ctr">
                    <a:solidFill>
                      <a:srgbClr val="007F76">
                        <a:alpha val="20000"/>
                      </a:srgbClr>
                    </a:solidFill>
                  </a:tcPr>
                </a:tc>
                <a:extLst>
                  <a:ext uri="{0D108BD9-81ED-4DB2-BD59-A6C34878D82A}">
                    <a16:rowId xmlns:a16="http://schemas.microsoft.com/office/drawing/2014/main" val="2737083061"/>
                  </a:ext>
                </a:extLst>
              </a:tr>
              <a:tr h="144837">
                <a:tc>
                  <a:txBody>
                    <a:bodyPr/>
                    <a:lstStyle/>
                    <a:p>
                      <a:pPr algn="ctr" fontAlgn="b"/>
                      <a:r>
                        <a:rPr lang="ru-RU" sz="800" u="none" strike="noStrike" dirty="0">
                          <a:solidFill>
                            <a:srgbClr val="007F76"/>
                          </a:solidFill>
                          <a:effectLst/>
                          <a:latin typeface="Arial Narrow" panose="020B0606020202030204" pitchFamily="34" charset="0"/>
                        </a:rPr>
                        <a:t>9</a:t>
                      </a:r>
                      <a:endParaRPr lang="en-US" sz="800" b="0" i="0" u="none" strike="noStrike" dirty="0">
                        <a:solidFill>
                          <a:srgbClr val="007F76"/>
                        </a:solidFill>
                        <a:effectLst/>
                        <a:latin typeface="Arial Narrow" panose="020B0606020202030204" pitchFamily="34" charset="0"/>
                      </a:endParaRPr>
                    </a:p>
                  </a:txBody>
                  <a:tcPr marL="9525" marR="9525" marT="0"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2350-2</a:t>
                      </a:r>
                    </a:p>
                  </a:txBody>
                  <a:tcPr marL="9525" marR="9525" marT="9525" marB="0" anchor="ctr">
                    <a:solidFill>
                      <a:schemeClr val="accent6">
                        <a:lumMod val="50000"/>
                        <a:alpha val="1000"/>
                      </a:schemeClr>
                    </a:solidFill>
                  </a:tcPr>
                </a:tc>
                <a:tc>
                  <a:txBody>
                    <a:bodyPr/>
                    <a:lstStyle/>
                    <a:p>
                      <a:pPr marL="72000" algn="l" fontAlgn="ctr"/>
                      <a:r>
                        <a:rPr lang="ru-RU" sz="800" b="0" i="0" u="none" strike="noStrike" dirty="0">
                          <a:solidFill>
                            <a:srgbClr val="000000"/>
                          </a:solidFill>
                          <a:effectLst/>
                          <a:latin typeface="Arial Narrow" panose="020B0606020202030204" pitchFamily="34" charset="0"/>
                        </a:rPr>
                        <a:t>Математика </a:t>
                      </a:r>
                      <a:r>
                        <a:rPr lang="ru-RU" sz="800" b="0" i="0" u="none" strike="noStrike" dirty="0" err="1">
                          <a:solidFill>
                            <a:srgbClr val="000000"/>
                          </a:solidFill>
                          <a:effectLst/>
                          <a:latin typeface="Arial Narrow" panose="020B0606020202030204" pitchFamily="34" charset="0"/>
                        </a:rPr>
                        <a:t>ғылымдары</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бойынша</a:t>
                      </a:r>
                      <a:r>
                        <a:rPr lang="ru-RU" sz="800" b="0" i="0" u="none" strike="noStrike" dirty="0">
                          <a:solidFill>
                            <a:srgbClr val="000000"/>
                          </a:solidFill>
                          <a:effectLst/>
                          <a:latin typeface="Arial Narrow" panose="020B0606020202030204" pitchFamily="34" charset="0"/>
                        </a:rPr>
                        <a:t> орта </a:t>
                      </a:r>
                      <a:r>
                        <a:rPr lang="ru-RU" sz="800" b="0" i="0" u="none" strike="noStrike" dirty="0" err="1">
                          <a:solidFill>
                            <a:srgbClr val="000000"/>
                          </a:solidFill>
                          <a:effectLst/>
                          <a:latin typeface="Arial Narrow" panose="020B0606020202030204" pitchFamily="34" charset="0"/>
                        </a:rPr>
                        <a:t>мектеп</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мұғалімдері</a:t>
                      </a:r>
                      <a:endParaRPr lang="ru-RU" sz="800" b="0" i="0" u="none" strike="noStrike" dirty="0">
                        <a:solidFill>
                          <a:srgbClr val="000000"/>
                        </a:solidFill>
                        <a:effectLst/>
                        <a:latin typeface="Arial Narrow" panose="020B0606020202030204" pitchFamily="34" charset="0"/>
                      </a:endParaRPr>
                    </a:p>
                  </a:txBody>
                  <a:tcPr marL="9525" marR="9525" marT="9525" marB="0" anchor="ctr">
                    <a:lnR w="12700" cap="flat" cmpd="sng" algn="ctr">
                      <a:solidFill>
                        <a:schemeClr val="tx1"/>
                      </a:solidFill>
                      <a:prstDash val="solid"/>
                      <a:round/>
                      <a:headEnd type="none" w="med" len="med"/>
                      <a:tailEnd type="none" w="med" len="med"/>
                    </a:ln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197</a:t>
                      </a:r>
                    </a:p>
                  </a:txBody>
                  <a:tcPr marL="9525" marR="9525" marT="9525" marB="0" anchor="ctr">
                    <a:lnL w="12700" cap="flat" cmpd="sng" algn="ctr">
                      <a:solidFill>
                        <a:schemeClr val="tx1"/>
                      </a:solidFill>
                      <a:prstDash val="solid"/>
                      <a:round/>
                      <a:headEnd type="none" w="med" len="med"/>
                      <a:tailEnd type="none" w="med" len="med"/>
                    </a:lnL>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25</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49</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93</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30</a:t>
                      </a:r>
                    </a:p>
                  </a:txBody>
                  <a:tcPr marL="9525" marR="9525" marT="9525" marB="0" anchor="ctr">
                    <a:lnR w="12700" cap="flat" cmpd="sng" algn="ctr">
                      <a:solidFill>
                        <a:schemeClr val="tx1"/>
                      </a:solidFill>
                      <a:prstDash val="solid"/>
                      <a:round/>
                      <a:headEnd type="none" w="med" len="med"/>
                      <a:tailEnd type="none" w="med" len="med"/>
                    </a:ln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325</a:t>
                      </a:r>
                    </a:p>
                  </a:txBody>
                  <a:tcPr marL="9525" marR="9525" marT="9525" marB="0" anchor="ctr">
                    <a:lnL w="12700" cap="flat" cmpd="sng" algn="ctr">
                      <a:solidFill>
                        <a:schemeClr val="tx1"/>
                      </a:solidFill>
                      <a:prstDash val="solid"/>
                      <a:round/>
                      <a:headEnd type="none" w="med" len="med"/>
                      <a:tailEnd type="none" w="med" len="med"/>
                    </a:lnL>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56</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66</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68</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135</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2,0%</a:t>
                      </a:r>
                    </a:p>
                  </a:txBody>
                  <a:tcPr marL="9525" marR="9525" marT="9525" marB="0" anchor="ctr">
                    <a:solidFill>
                      <a:schemeClr val="accent6">
                        <a:lumMod val="50000"/>
                        <a:alpha val="1000"/>
                      </a:schemeClr>
                    </a:solidFill>
                  </a:tcPr>
                </a:tc>
                <a:extLst>
                  <a:ext uri="{0D108BD9-81ED-4DB2-BD59-A6C34878D82A}">
                    <a16:rowId xmlns:a16="http://schemas.microsoft.com/office/drawing/2014/main" val="1465641651"/>
                  </a:ext>
                </a:extLst>
              </a:tr>
              <a:tr h="144837">
                <a:tc>
                  <a:txBody>
                    <a:bodyPr/>
                    <a:lstStyle/>
                    <a:p>
                      <a:pPr algn="ctr" fontAlgn="b"/>
                      <a:r>
                        <a:rPr lang="ru-RU" sz="800" b="0" i="0" u="none" strike="noStrike" dirty="0">
                          <a:solidFill>
                            <a:srgbClr val="007F76"/>
                          </a:solidFill>
                          <a:effectLst/>
                          <a:latin typeface="Arial Narrow" panose="020B0606020202030204" pitchFamily="34" charset="0"/>
                        </a:rPr>
                        <a:t>10</a:t>
                      </a:r>
                      <a:endParaRPr lang="en-US" sz="800" b="0" i="0" u="none" strike="noStrike" dirty="0">
                        <a:solidFill>
                          <a:srgbClr val="007F76"/>
                        </a:solidFill>
                        <a:effectLst/>
                        <a:latin typeface="Arial Narrow" panose="020B0606020202030204" pitchFamily="34" charset="0"/>
                      </a:endParaRPr>
                    </a:p>
                  </a:txBody>
                  <a:tcPr marL="9525" marR="9525" marT="0" marB="0" anchor="ctr">
                    <a:solidFill>
                      <a:srgbClr val="007F76">
                        <a:alpha val="20000"/>
                      </a:srgbClr>
                    </a:solidFill>
                  </a:tcPr>
                </a:tc>
                <a:tc>
                  <a:txBody>
                    <a:bodyPr/>
                    <a:lstStyle/>
                    <a:p>
                      <a:pPr algn="ctr" fontAlgn="ctr"/>
                      <a:r>
                        <a:rPr lang="ru-RU" sz="800" b="0" i="0" u="none" strike="noStrike">
                          <a:solidFill>
                            <a:srgbClr val="000000"/>
                          </a:solidFill>
                          <a:effectLst/>
                          <a:latin typeface="Arial Narrow" panose="020B0606020202030204" pitchFamily="34" charset="0"/>
                        </a:rPr>
                        <a:t>2361-0</a:t>
                      </a:r>
                    </a:p>
                  </a:txBody>
                  <a:tcPr marL="9525" marR="9525" marT="9525" marB="0" anchor="ctr">
                    <a:solidFill>
                      <a:srgbClr val="007F76">
                        <a:alpha val="20000"/>
                      </a:srgbClr>
                    </a:solidFill>
                  </a:tcPr>
                </a:tc>
                <a:tc>
                  <a:txBody>
                    <a:bodyPr/>
                    <a:lstStyle/>
                    <a:p>
                      <a:pPr marL="72000" algn="l" fontAlgn="ctr"/>
                      <a:r>
                        <a:rPr lang="ru-RU" sz="800" b="0" i="0" u="none" strike="noStrike" dirty="0" err="1">
                          <a:solidFill>
                            <a:srgbClr val="000000"/>
                          </a:solidFill>
                          <a:effectLst/>
                          <a:latin typeface="Arial Narrow" panose="020B0606020202030204" pitchFamily="34" charset="0"/>
                        </a:rPr>
                        <a:t>Бастауыш</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мектеп</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мұғалімі</a:t>
                      </a:r>
                      <a:endParaRPr lang="ru-RU" sz="800" b="0" i="0" u="none" strike="noStrike" dirty="0">
                        <a:solidFill>
                          <a:srgbClr val="000000"/>
                        </a:solidFill>
                        <a:effectLst/>
                        <a:latin typeface="Arial Narrow" panose="020B0606020202030204" pitchFamily="34" charset="0"/>
                      </a:endParaRPr>
                    </a:p>
                  </a:txBody>
                  <a:tcPr marL="9525" marR="9525" marT="9525" marB="0" anchor="ctr">
                    <a:lnR w="12700" cap="flat" cmpd="sng" algn="ctr">
                      <a:solidFill>
                        <a:schemeClr val="tx1"/>
                      </a:solidFill>
                      <a:prstDash val="solid"/>
                      <a:round/>
                      <a:headEnd type="none" w="med" len="med"/>
                      <a:tailEnd type="none" w="med" len="med"/>
                    </a:lnR>
                    <a:solidFill>
                      <a:srgbClr val="007F76">
                        <a:alpha val="20000"/>
                      </a:srgbClr>
                    </a:solidFill>
                  </a:tcPr>
                </a:tc>
                <a:tc>
                  <a:txBody>
                    <a:bodyPr/>
                    <a:lstStyle/>
                    <a:p>
                      <a:pPr algn="ctr" fontAlgn="ctr"/>
                      <a:r>
                        <a:rPr lang="ru-RU" sz="800" b="0" i="0" u="none" strike="noStrike">
                          <a:solidFill>
                            <a:srgbClr val="000000"/>
                          </a:solidFill>
                          <a:effectLst/>
                          <a:latin typeface="Arial Narrow" panose="020B0606020202030204" pitchFamily="34" charset="0"/>
                        </a:rPr>
                        <a:t>242</a:t>
                      </a:r>
                    </a:p>
                  </a:txBody>
                  <a:tcPr marL="9525" marR="9525" marT="9525" marB="0" anchor="ctr">
                    <a:lnL w="12700" cap="flat" cmpd="sng" algn="ctr">
                      <a:solidFill>
                        <a:schemeClr val="tx1"/>
                      </a:solidFill>
                      <a:prstDash val="solid"/>
                      <a:round/>
                      <a:headEnd type="none" w="med" len="med"/>
                      <a:tailEnd type="none" w="med" len="med"/>
                    </a:lnL>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21</a:t>
                      </a:r>
                    </a:p>
                  </a:txBody>
                  <a:tcPr marL="9525" marR="9525" marT="9525" marB="0" anchor="c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47</a:t>
                      </a:r>
                    </a:p>
                  </a:txBody>
                  <a:tcPr marL="9525" marR="9525" marT="9525" marB="0" anchor="c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109</a:t>
                      </a:r>
                    </a:p>
                  </a:txBody>
                  <a:tcPr marL="9525" marR="9525" marT="9525" marB="0" anchor="c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65</a:t>
                      </a:r>
                    </a:p>
                  </a:txBody>
                  <a:tcPr marL="9525" marR="9525" marT="9525" marB="0" anchor="ctr">
                    <a:lnR w="12700" cap="flat" cmpd="sng" algn="ctr">
                      <a:solidFill>
                        <a:schemeClr val="tx1"/>
                      </a:solidFill>
                      <a:prstDash val="solid"/>
                      <a:round/>
                      <a:headEnd type="none" w="med" len="med"/>
                      <a:tailEnd type="none" w="med" len="med"/>
                    </a:ln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316</a:t>
                      </a:r>
                    </a:p>
                  </a:txBody>
                  <a:tcPr marL="9525" marR="9525" marT="9525" marB="0" anchor="ctr">
                    <a:lnL w="12700" cap="flat" cmpd="sng" algn="ctr">
                      <a:solidFill>
                        <a:schemeClr val="tx1"/>
                      </a:solidFill>
                      <a:prstDash val="solid"/>
                      <a:round/>
                      <a:headEnd type="none" w="med" len="med"/>
                      <a:tailEnd type="none" w="med" len="med"/>
                    </a:lnL>
                    <a:solidFill>
                      <a:srgbClr val="007F76">
                        <a:alpha val="20000"/>
                      </a:srgbClr>
                    </a:solidFill>
                  </a:tcPr>
                </a:tc>
                <a:tc>
                  <a:txBody>
                    <a:bodyPr/>
                    <a:lstStyle/>
                    <a:p>
                      <a:pPr algn="ctr" fontAlgn="ctr"/>
                      <a:r>
                        <a:rPr lang="ru-RU" sz="800" b="0" i="0" u="none" strike="noStrike">
                          <a:solidFill>
                            <a:srgbClr val="000000"/>
                          </a:solidFill>
                          <a:effectLst/>
                          <a:latin typeface="Arial Narrow" panose="020B0606020202030204" pitchFamily="34" charset="0"/>
                        </a:rPr>
                        <a:t>62</a:t>
                      </a:r>
                    </a:p>
                  </a:txBody>
                  <a:tcPr marL="9525" marR="9525" marT="9525" marB="0" anchor="c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58</a:t>
                      </a:r>
                    </a:p>
                  </a:txBody>
                  <a:tcPr marL="9525" marR="9525" marT="9525" marB="0" anchor="ctr">
                    <a:solidFill>
                      <a:srgbClr val="007F76">
                        <a:alpha val="20000"/>
                      </a:srgbClr>
                    </a:solidFill>
                  </a:tcPr>
                </a:tc>
                <a:tc>
                  <a:txBody>
                    <a:bodyPr/>
                    <a:lstStyle/>
                    <a:p>
                      <a:pPr algn="ctr" fontAlgn="ctr"/>
                      <a:r>
                        <a:rPr lang="ru-RU" sz="800" b="0" i="0" u="none" strike="noStrike">
                          <a:solidFill>
                            <a:srgbClr val="000000"/>
                          </a:solidFill>
                          <a:effectLst/>
                          <a:latin typeface="Arial Narrow" panose="020B0606020202030204" pitchFamily="34" charset="0"/>
                        </a:rPr>
                        <a:t>48</a:t>
                      </a:r>
                    </a:p>
                  </a:txBody>
                  <a:tcPr marL="9525" marR="9525" marT="9525" marB="0" anchor="ctr">
                    <a:solidFill>
                      <a:srgbClr val="007F76">
                        <a:alpha val="20000"/>
                      </a:srgbClr>
                    </a:solidFill>
                  </a:tcPr>
                </a:tc>
                <a:tc>
                  <a:txBody>
                    <a:bodyPr/>
                    <a:lstStyle/>
                    <a:p>
                      <a:pPr algn="ctr" fontAlgn="ctr"/>
                      <a:r>
                        <a:rPr lang="ru-RU" sz="800" b="0" i="0" u="none" strike="noStrike">
                          <a:solidFill>
                            <a:srgbClr val="000000"/>
                          </a:solidFill>
                          <a:effectLst/>
                          <a:latin typeface="Arial Narrow" panose="020B0606020202030204" pitchFamily="34" charset="0"/>
                        </a:rPr>
                        <a:t>148</a:t>
                      </a:r>
                    </a:p>
                  </a:txBody>
                  <a:tcPr marL="9525" marR="9525" marT="9525" marB="0" anchor="ctr">
                    <a:solidFill>
                      <a:srgbClr val="007F76">
                        <a:alpha val="20000"/>
                      </a:srgbClr>
                    </a:solidFill>
                  </a:tcPr>
                </a:tc>
                <a:tc>
                  <a:txBody>
                    <a:bodyPr/>
                    <a:lstStyle/>
                    <a:p>
                      <a:pPr algn="ctr" fontAlgn="ctr"/>
                      <a:r>
                        <a:rPr lang="ru-RU" sz="800" b="0" i="0" u="none" strike="noStrike">
                          <a:solidFill>
                            <a:srgbClr val="000000"/>
                          </a:solidFill>
                          <a:effectLst/>
                          <a:latin typeface="Arial Narrow" panose="020B0606020202030204" pitchFamily="34" charset="0"/>
                        </a:rPr>
                        <a:t>1,9%</a:t>
                      </a:r>
                    </a:p>
                  </a:txBody>
                  <a:tcPr marL="9525" marR="9525" marT="9525" marB="0" anchor="ctr">
                    <a:solidFill>
                      <a:srgbClr val="007F76">
                        <a:alpha val="20000"/>
                      </a:srgbClr>
                    </a:solidFill>
                  </a:tcPr>
                </a:tc>
                <a:extLst>
                  <a:ext uri="{0D108BD9-81ED-4DB2-BD59-A6C34878D82A}">
                    <a16:rowId xmlns:a16="http://schemas.microsoft.com/office/drawing/2014/main" val="1743389312"/>
                  </a:ext>
                </a:extLst>
              </a:tr>
              <a:tr h="144837">
                <a:tc gridSpan="3">
                  <a:txBody>
                    <a:bodyPr/>
                    <a:lstStyle/>
                    <a:p>
                      <a:pPr algn="ctr" fontAlgn="b"/>
                      <a:r>
                        <a:rPr lang="ru-RU" sz="800" b="1" u="none" strike="noStrike" dirty="0">
                          <a:solidFill>
                            <a:srgbClr val="007F76"/>
                          </a:solidFill>
                          <a:effectLst/>
                          <a:latin typeface="Arial Narrow" panose="020B0606020202030204" pitchFamily="34" charset="0"/>
                        </a:rPr>
                        <a:t>ТОП-10 БОЙЫНША ЖИЫНЫ</a:t>
                      </a:r>
                      <a:endParaRPr lang="ru-RU" sz="800" b="1" i="0" u="none" strike="noStrike" cap="none" dirty="0">
                        <a:solidFill>
                          <a:srgbClr val="007F76"/>
                        </a:solidFill>
                        <a:effectLst/>
                        <a:latin typeface="Arial Narrow" panose="020B0606020202030204" pitchFamily="34" charset="0"/>
                        <a:ea typeface="+mn-ea"/>
                        <a:cs typeface="+mn-cs"/>
                        <a:sym typeface="Arial"/>
                      </a:endParaRPr>
                    </a:p>
                  </a:txBody>
                  <a:tcPr marL="9525" marR="9525" marT="0" marB="0" anchor="ctr">
                    <a:lnR w="12700" cap="flat" cmpd="sng" algn="ctr">
                      <a:solidFill>
                        <a:schemeClr val="tx1"/>
                      </a:solidFill>
                      <a:prstDash val="solid"/>
                      <a:round/>
                      <a:headEnd type="none" w="med" len="med"/>
                      <a:tailEnd type="none" w="med" len="med"/>
                    </a:lnR>
                    <a:lnB w="12700" cap="flat" cmpd="sng" algn="ctr">
                      <a:solidFill>
                        <a:schemeClr val="tx1"/>
                      </a:solidFill>
                      <a:prstDash val="solid"/>
                      <a:round/>
                      <a:headEnd type="none" w="med" len="med"/>
                      <a:tailEnd type="none" w="med" len="med"/>
                    </a:lnB>
                    <a:noFill/>
                  </a:tcPr>
                </a:tc>
                <a:tc hMerge="1">
                  <a:txBody>
                    <a:bodyPr/>
                    <a:lstStyle/>
                    <a:p>
                      <a:pPr algn="ctr" fontAlgn="b"/>
                      <a:r>
                        <a:rPr lang="ru-KZ" sz="800" b="0" i="0" u="none" strike="noStrike" cap="none" dirty="0">
                          <a:solidFill>
                            <a:srgbClr val="007F76"/>
                          </a:solidFill>
                          <a:effectLst/>
                          <a:latin typeface="Arial Narrow" panose="020B0606020202030204" pitchFamily="34" charset="0"/>
                          <a:ea typeface="+mn-ea"/>
                          <a:cs typeface="+mn-cs"/>
                          <a:sym typeface="Arial"/>
                        </a:rPr>
                        <a:t>9112-9</a:t>
                      </a:r>
                    </a:p>
                  </a:txBody>
                  <a:tcPr marL="9525" marR="9525" marT="0" marB="0" anchor="ctr">
                    <a:lnB w="12700" cap="flat" cmpd="sng" algn="ctr">
                      <a:solidFill>
                        <a:schemeClr val="tx1"/>
                      </a:solidFill>
                      <a:prstDash val="solid"/>
                      <a:round/>
                      <a:headEnd type="none" w="med" len="med"/>
                      <a:tailEnd type="none" w="med" len="med"/>
                    </a:lnB>
                    <a:noFill/>
                  </a:tcPr>
                </a:tc>
                <a:tc hMerge="1">
                  <a:txBody>
                    <a:bodyPr/>
                    <a:lstStyle/>
                    <a:p>
                      <a:pPr marL="72000" algn="l" fontAlgn="ctr"/>
                      <a:r>
                        <a:rPr lang="ru-RU" sz="800" b="0" i="0" u="none" strike="noStrike" cap="none" dirty="0">
                          <a:solidFill>
                            <a:srgbClr val="007F76"/>
                          </a:solidFill>
                          <a:effectLst/>
                          <a:latin typeface="Arial Narrow" panose="020B0606020202030204" pitchFamily="34" charset="0"/>
                          <a:ea typeface="+mn-ea"/>
                          <a:cs typeface="+mn-cs"/>
                          <a:sym typeface="Arial"/>
                        </a:rPr>
                        <a:t>Иные уборщики и прислуга в отелях и аналогичных учреждениях</a:t>
                      </a:r>
                    </a:p>
                  </a:txBody>
                  <a:tcPr marL="9525" marR="9525" marT="0" marB="0" anchor="ctr">
                    <a:lnR w="12700" cap="flat" cmpd="sng" algn="ctr">
                      <a:solidFill>
                        <a:schemeClr val="tx1"/>
                      </a:solidFill>
                      <a:prstDash val="solid"/>
                      <a:round/>
                      <a:headEnd type="none" w="med" len="med"/>
                      <a:tailEnd type="none" w="med" len="med"/>
                    </a:lnR>
                    <a:lnB w="12700" cap="flat" cmpd="sng" algn="ctr">
                      <a:solidFill>
                        <a:schemeClr val="tx1"/>
                      </a:solidFill>
                      <a:prstDash val="solid"/>
                      <a:round/>
                      <a:headEnd type="none" w="med" len="med"/>
                      <a:tailEnd type="none" w="med" len="med"/>
                    </a:lnB>
                    <a:noFill/>
                  </a:tcPr>
                </a:tc>
                <a:tc>
                  <a:txBody>
                    <a:bodyPr/>
                    <a:lstStyle/>
                    <a:p>
                      <a:pPr algn="ctr" fontAlgn="ctr"/>
                      <a:r>
                        <a:rPr lang="ru-RU" sz="800" b="1" i="0" u="none" strike="noStrike" dirty="0">
                          <a:solidFill>
                            <a:srgbClr val="000000"/>
                          </a:solidFill>
                          <a:effectLst/>
                          <a:latin typeface="Arial Narrow" panose="020B0606020202030204" pitchFamily="34" charset="0"/>
                        </a:rPr>
                        <a:t>4 307</a:t>
                      </a:r>
                    </a:p>
                  </a:txBody>
                  <a:tcPr marL="9525" marR="9525" marT="9525" marB="0" anchor="ctr">
                    <a:lnL w="12700" cap="flat" cmpd="sng" algn="ctr">
                      <a:solidFill>
                        <a:schemeClr val="tx1"/>
                      </a:solidFill>
                      <a:prstDash val="solid"/>
                      <a:round/>
                      <a:headEnd type="none" w="med" len="med"/>
                      <a:tailEnd type="none" w="med" len="med"/>
                    </a:lnL>
                    <a:lnB w="12700" cap="flat" cmpd="sng" algn="ctr">
                      <a:solidFill>
                        <a:schemeClr val="tx1"/>
                      </a:solidFill>
                      <a:prstDash val="solid"/>
                      <a:round/>
                      <a:headEnd type="none" w="med" len="med"/>
                      <a:tailEnd type="none" w="med" len="med"/>
                    </a:lnB>
                    <a:noFill/>
                  </a:tcPr>
                </a:tc>
                <a:tc>
                  <a:txBody>
                    <a:bodyPr/>
                    <a:lstStyle/>
                    <a:p>
                      <a:pPr algn="ctr" fontAlgn="ctr"/>
                      <a:r>
                        <a:rPr lang="ru-RU" sz="800" b="1" i="0" u="none" strike="noStrike" dirty="0">
                          <a:solidFill>
                            <a:srgbClr val="000000"/>
                          </a:solidFill>
                          <a:effectLst/>
                          <a:latin typeface="Arial Narrow" panose="020B0606020202030204" pitchFamily="34" charset="0"/>
                        </a:rPr>
                        <a:t>824</a:t>
                      </a:r>
                    </a:p>
                  </a:txBody>
                  <a:tcPr marL="9525" marR="9525" marT="9525" marB="0" anchor="ctr">
                    <a:lnB w="12700" cap="flat" cmpd="sng" algn="ctr">
                      <a:solidFill>
                        <a:schemeClr val="tx1"/>
                      </a:solidFill>
                      <a:prstDash val="solid"/>
                      <a:round/>
                      <a:headEnd type="none" w="med" len="med"/>
                      <a:tailEnd type="none" w="med" len="med"/>
                    </a:lnB>
                    <a:noFill/>
                  </a:tcPr>
                </a:tc>
                <a:tc>
                  <a:txBody>
                    <a:bodyPr/>
                    <a:lstStyle/>
                    <a:p>
                      <a:pPr algn="ctr" fontAlgn="ctr"/>
                      <a:r>
                        <a:rPr lang="ru-RU" sz="800" b="1" i="0" u="none" strike="noStrike" dirty="0">
                          <a:solidFill>
                            <a:srgbClr val="000000"/>
                          </a:solidFill>
                          <a:effectLst/>
                          <a:latin typeface="Arial Narrow" panose="020B0606020202030204" pitchFamily="34" charset="0"/>
                        </a:rPr>
                        <a:t>1 243</a:t>
                      </a:r>
                    </a:p>
                  </a:txBody>
                  <a:tcPr marL="9525" marR="9525" marT="9525" marB="0" anchor="ctr">
                    <a:lnB w="12700" cap="flat" cmpd="sng" algn="ctr">
                      <a:solidFill>
                        <a:schemeClr val="tx1"/>
                      </a:solidFill>
                      <a:prstDash val="solid"/>
                      <a:round/>
                      <a:headEnd type="none" w="med" len="med"/>
                      <a:tailEnd type="none" w="med" len="med"/>
                    </a:lnB>
                    <a:noFill/>
                  </a:tcPr>
                </a:tc>
                <a:tc>
                  <a:txBody>
                    <a:bodyPr/>
                    <a:lstStyle/>
                    <a:p>
                      <a:pPr algn="ctr" fontAlgn="ctr"/>
                      <a:r>
                        <a:rPr lang="ru-RU" sz="800" b="1" i="0" u="none" strike="noStrike">
                          <a:solidFill>
                            <a:srgbClr val="000000"/>
                          </a:solidFill>
                          <a:effectLst/>
                          <a:latin typeface="Arial Narrow" panose="020B0606020202030204" pitchFamily="34" charset="0"/>
                        </a:rPr>
                        <a:t>1 276</a:t>
                      </a:r>
                    </a:p>
                  </a:txBody>
                  <a:tcPr marL="9525" marR="9525" marT="9525" marB="0" anchor="ctr">
                    <a:lnB w="12700" cap="flat" cmpd="sng" algn="ctr">
                      <a:solidFill>
                        <a:schemeClr val="tx1"/>
                      </a:solidFill>
                      <a:prstDash val="solid"/>
                      <a:round/>
                      <a:headEnd type="none" w="med" len="med"/>
                      <a:tailEnd type="none" w="med" len="med"/>
                    </a:lnB>
                    <a:noFill/>
                  </a:tcPr>
                </a:tc>
                <a:tc>
                  <a:txBody>
                    <a:bodyPr/>
                    <a:lstStyle/>
                    <a:p>
                      <a:pPr algn="ctr" fontAlgn="ctr"/>
                      <a:r>
                        <a:rPr lang="ru-RU" sz="800" b="1" i="0" u="none" strike="noStrike" dirty="0">
                          <a:solidFill>
                            <a:srgbClr val="000000"/>
                          </a:solidFill>
                          <a:effectLst/>
                          <a:latin typeface="Arial Narrow" panose="020B0606020202030204" pitchFamily="34" charset="0"/>
                        </a:rPr>
                        <a:t>964</a:t>
                      </a:r>
                    </a:p>
                  </a:txBody>
                  <a:tcPr marL="9525" marR="9525" marT="9525" marB="0" anchor="ctr">
                    <a:lnR w="12700" cap="flat" cmpd="sng" algn="ctr">
                      <a:solidFill>
                        <a:schemeClr val="tx1"/>
                      </a:solidFill>
                      <a:prstDash val="solid"/>
                      <a:round/>
                      <a:headEnd type="none" w="med" len="med"/>
                      <a:tailEnd type="none" w="med" len="med"/>
                    </a:lnR>
                    <a:lnB w="12700" cap="flat" cmpd="sng" algn="ctr">
                      <a:solidFill>
                        <a:schemeClr val="tx1"/>
                      </a:solidFill>
                      <a:prstDash val="solid"/>
                      <a:round/>
                      <a:headEnd type="none" w="med" len="med"/>
                      <a:tailEnd type="none" w="med" len="med"/>
                    </a:lnB>
                    <a:noFill/>
                  </a:tcPr>
                </a:tc>
                <a:tc>
                  <a:txBody>
                    <a:bodyPr/>
                    <a:lstStyle/>
                    <a:p>
                      <a:pPr algn="ctr" fontAlgn="ctr"/>
                      <a:r>
                        <a:rPr lang="ru-RU" sz="800" b="1" i="0" u="none" strike="noStrike" dirty="0">
                          <a:solidFill>
                            <a:srgbClr val="000000"/>
                          </a:solidFill>
                          <a:effectLst/>
                          <a:latin typeface="Arial Narrow" panose="020B0606020202030204" pitchFamily="34" charset="0"/>
                        </a:rPr>
                        <a:t>4 837</a:t>
                      </a:r>
                    </a:p>
                  </a:txBody>
                  <a:tcPr marL="9525" marR="9525" marT="9525" marB="0" anchor="ctr">
                    <a:lnL w="12700" cap="flat" cmpd="sng" algn="ctr">
                      <a:solidFill>
                        <a:schemeClr val="tx1"/>
                      </a:solidFill>
                      <a:prstDash val="solid"/>
                      <a:round/>
                      <a:headEnd type="none" w="med" len="med"/>
                      <a:tailEnd type="none" w="med" len="med"/>
                    </a:lnL>
                    <a:lnB w="12700" cap="flat" cmpd="sng" algn="ctr">
                      <a:solidFill>
                        <a:schemeClr val="tx1"/>
                      </a:solidFill>
                      <a:prstDash val="solid"/>
                      <a:round/>
                      <a:headEnd type="none" w="med" len="med"/>
                      <a:tailEnd type="none" w="med" len="med"/>
                    </a:lnB>
                    <a:noFill/>
                  </a:tcPr>
                </a:tc>
                <a:tc>
                  <a:txBody>
                    <a:bodyPr/>
                    <a:lstStyle/>
                    <a:p>
                      <a:pPr algn="ctr" fontAlgn="ctr"/>
                      <a:r>
                        <a:rPr lang="ru-RU" sz="800" b="1" i="0" u="none" strike="noStrike" dirty="0">
                          <a:solidFill>
                            <a:srgbClr val="000000"/>
                          </a:solidFill>
                          <a:effectLst/>
                          <a:latin typeface="Arial Narrow" panose="020B0606020202030204" pitchFamily="34" charset="0"/>
                        </a:rPr>
                        <a:t>788</a:t>
                      </a:r>
                    </a:p>
                  </a:txBody>
                  <a:tcPr marL="9525" marR="9525" marT="9525" marB="0" anchor="ctr">
                    <a:lnB w="12700" cap="flat" cmpd="sng" algn="ctr">
                      <a:solidFill>
                        <a:schemeClr val="tx1"/>
                      </a:solidFill>
                      <a:prstDash val="solid"/>
                      <a:round/>
                      <a:headEnd type="none" w="med" len="med"/>
                      <a:tailEnd type="none" w="med" len="med"/>
                    </a:lnB>
                    <a:noFill/>
                  </a:tcPr>
                </a:tc>
                <a:tc>
                  <a:txBody>
                    <a:bodyPr/>
                    <a:lstStyle/>
                    <a:p>
                      <a:pPr algn="ctr" fontAlgn="ctr"/>
                      <a:r>
                        <a:rPr lang="ru-RU" sz="800" b="1" i="0" u="none" strike="noStrike" dirty="0">
                          <a:solidFill>
                            <a:srgbClr val="000000"/>
                          </a:solidFill>
                          <a:effectLst/>
                          <a:latin typeface="Arial Narrow" panose="020B0606020202030204" pitchFamily="34" charset="0"/>
                        </a:rPr>
                        <a:t>1 226</a:t>
                      </a:r>
                    </a:p>
                  </a:txBody>
                  <a:tcPr marL="9525" marR="9525" marT="9525" marB="0" anchor="ctr">
                    <a:lnB w="12700" cap="flat" cmpd="sng" algn="ctr">
                      <a:solidFill>
                        <a:schemeClr val="tx1"/>
                      </a:solidFill>
                      <a:prstDash val="solid"/>
                      <a:round/>
                      <a:headEnd type="none" w="med" len="med"/>
                      <a:tailEnd type="none" w="med" len="med"/>
                    </a:lnB>
                    <a:noFill/>
                  </a:tcPr>
                </a:tc>
                <a:tc>
                  <a:txBody>
                    <a:bodyPr/>
                    <a:lstStyle/>
                    <a:p>
                      <a:pPr algn="ctr" fontAlgn="ctr"/>
                      <a:r>
                        <a:rPr lang="ru-RU" sz="800" b="1" i="0" u="none" strike="noStrike" dirty="0">
                          <a:solidFill>
                            <a:srgbClr val="000000"/>
                          </a:solidFill>
                          <a:effectLst/>
                          <a:latin typeface="Arial Narrow" panose="020B0606020202030204" pitchFamily="34" charset="0"/>
                        </a:rPr>
                        <a:t>1 275</a:t>
                      </a:r>
                    </a:p>
                  </a:txBody>
                  <a:tcPr marL="9525" marR="9525" marT="9525" marB="0" anchor="ctr">
                    <a:lnB w="12700" cap="flat" cmpd="sng" algn="ctr">
                      <a:solidFill>
                        <a:schemeClr val="tx1"/>
                      </a:solidFill>
                      <a:prstDash val="solid"/>
                      <a:round/>
                      <a:headEnd type="none" w="med" len="med"/>
                      <a:tailEnd type="none" w="med" len="med"/>
                    </a:lnB>
                    <a:noFill/>
                  </a:tcPr>
                </a:tc>
                <a:tc>
                  <a:txBody>
                    <a:bodyPr/>
                    <a:lstStyle/>
                    <a:p>
                      <a:pPr algn="ctr" fontAlgn="ctr"/>
                      <a:r>
                        <a:rPr lang="ru-RU" sz="800" b="1" i="0" u="none" strike="noStrike" dirty="0">
                          <a:solidFill>
                            <a:srgbClr val="000000"/>
                          </a:solidFill>
                          <a:effectLst/>
                          <a:latin typeface="Arial Narrow" panose="020B0606020202030204" pitchFamily="34" charset="0"/>
                        </a:rPr>
                        <a:t>1 548</a:t>
                      </a:r>
                    </a:p>
                  </a:txBody>
                  <a:tcPr marL="9525" marR="9525" marT="9525" marB="0" anchor="ctr">
                    <a:lnB w="12700" cap="flat" cmpd="sng" algn="ctr">
                      <a:solidFill>
                        <a:schemeClr val="tx1"/>
                      </a:solidFill>
                      <a:prstDash val="solid"/>
                      <a:round/>
                      <a:headEnd type="none" w="med" len="med"/>
                      <a:tailEnd type="none" w="med" len="med"/>
                    </a:lnB>
                    <a:noFill/>
                  </a:tcPr>
                </a:tc>
                <a:tc>
                  <a:txBody>
                    <a:bodyPr/>
                    <a:lstStyle/>
                    <a:p>
                      <a:pPr algn="ctr" fontAlgn="ctr"/>
                      <a:r>
                        <a:rPr lang="ru-RU" sz="800" b="1" i="0" u="none" strike="noStrike" dirty="0">
                          <a:solidFill>
                            <a:srgbClr val="000000"/>
                          </a:solidFill>
                          <a:effectLst/>
                          <a:latin typeface="Arial Narrow" panose="020B0606020202030204" pitchFamily="34" charset="0"/>
                        </a:rPr>
                        <a:t>29,8%</a:t>
                      </a:r>
                    </a:p>
                  </a:txBody>
                  <a:tcPr marL="9525" marR="9525" marT="9525" marB="0" anchor="ctr">
                    <a:lnB w="12700"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2390657696"/>
                  </a:ext>
                </a:extLst>
              </a:tr>
              <a:tr h="152142">
                <a:tc gridSpan="14">
                  <a:txBody>
                    <a:bodyPr/>
                    <a:lstStyle/>
                    <a:p>
                      <a:pPr algn="ctr" fontAlgn="b"/>
                      <a:r>
                        <a:rPr lang="ru-RU" sz="900" b="1" i="0" u="none" strike="noStrike" dirty="0">
                          <a:solidFill>
                            <a:schemeClr val="accent3">
                              <a:lumMod val="50000"/>
                            </a:schemeClr>
                          </a:solidFill>
                          <a:effectLst/>
                          <a:latin typeface="Arial Narrow" panose="020B0606020202030204" pitchFamily="34" charset="0"/>
                        </a:rPr>
                        <a:t>ОПТИМИСТІК СЦЕНАРИЙ</a:t>
                      </a:r>
                      <a:endParaRPr lang="en-US" sz="900" b="1" i="0" u="none" strike="noStrike" dirty="0">
                        <a:solidFill>
                          <a:schemeClr val="accent3">
                            <a:lumMod val="50000"/>
                          </a:schemeClr>
                        </a:solidFill>
                        <a:effectLst/>
                        <a:latin typeface="Arial Narrow" panose="020B0606020202030204" pitchFamily="34" charset="0"/>
                      </a:endParaRPr>
                    </a:p>
                  </a:txBody>
                  <a:tcPr marL="9525" marR="9525" marT="0" marB="0" anchor="ct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accent3">
                        <a:lumMod val="50000"/>
                        <a:alpha val="40000"/>
                      </a:schemeClr>
                    </a:solidFill>
                  </a:tcPr>
                </a:tc>
                <a:tc hMerge="1">
                  <a:txBody>
                    <a:bodyPr/>
                    <a:lstStyle/>
                    <a:p>
                      <a:pPr algn="ctr" fontAlgn="b"/>
                      <a:endParaRPr lang="ru-KZ" sz="800" b="0" i="0" u="none" strike="noStrike" cap="none" dirty="0">
                        <a:solidFill>
                          <a:srgbClr val="007F76"/>
                        </a:solidFill>
                        <a:effectLst/>
                        <a:latin typeface="Arial Narrow" panose="020B0606020202030204" pitchFamily="34" charset="0"/>
                        <a:ea typeface="+mn-ea"/>
                        <a:cs typeface="+mn-cs"/>
                        <a:sym typeface="Arial"/>
                      </a:endParaRPr>
                    </a:p>
                  </a:txBody>
                  <a:tcPr marL="9525" marR="9525" marT="0" marB="0" anchor="ct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007F76">
                        <a:alpha val="20000"/>
                      </a:srgbClr>
                    </a:solidFill>
                  </a:tcPr>
                </a:tc>
                <a:tc hMerge="1">
                  <a:txBody>
                    <a:bodyPr/>
                    <a:lstStyle/>
                    <a:p>
                      <a:pPr marL="72000" algn="l" fontAlgn="ctr"/>
                      <a:endParaRPr lang="ru-RU" sz="800" b="0" i="0" u="none" strike="noStrike" cap="none" dirty="0">
                        <a:solidFill>
                          <a:srgbClr val="007F76"/>
                        </a:solidFill>
                        <a:effectLst/>
                        <a:latin typeface="Arial Narrow" panose="020B0606020202030204" pitchFamily="34" charset="0"/>
                        <a:ea typeface="+mn-ea"/>
                        <a:cs typeface="+mn-cs"/>
                        <a:sym typeface="Arial"/>
                      </a:endParaRPr>
                    </a:p>
                  </a:txBody>
                  <a:tcPr marL="9525" marR="9525" marT="0" marB="0" anchor="ctr">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007F76">
                        <a:alpha val="20000"/>
                      </a:srgbClr>
                    </a:solidFill>
                  </a:tcPr>
                </a:tc>
                <a:tc hMerge="1">
                  <a:txBody>
                    <a:bodyPr/>
                    <a:lstStyle/>
                    <a:p>
                      <a:pPr algn="ctr" fontAlgn="b"/>
                      <a:endParaRPr lang="ru-KZ" sz="800" b="0" i="0" u="none" strike="noStrike" cap="none" dirty="0">
                        <a:solidFill>
                          <a:schemeClr val="tx1"/>
                        </a:solidFill>
                        <a:effectLst/>
                        <a:latin typeface="Arial Narrow" panose="020B0606020202030204" pitchFamily="34" charset="0"/>
                        <a:ea typeface="+mn-ea"/>
                        <a:cs typeface="+mn-cs"/>
                        <a:sym typeface="Arial"/>
                      </a:endParaRPr>
                    </a:p>
                  </a:txBody>
                  <a:tcPr marL="9525" marR="9525" marT="0" marB="0" anchor="ctr">
                    <a:lnL w="12700" cap="flat" cmpd="sng" algn="ctr">
                      <a:solidFill>
                        <a:schemeClr val="tx1"/>
                      </a:solidFill>
                      <a:prstDash val="solid"/>
                      <a:round/>
                      <a:headEnd type="none" w="med" len="med"/>
                      <a:tailEnd type="none" w="med" len="med"/>
                    </a:lnL>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50000"/>
                        <a:alpha val="20000"/>
                      </a:schemeClr>
                    </a:solidFill>
                  </a:tcPr>
                </a:tc>
                <a:tc hMerge="1">
                  <a:txBody>
                    <a:bodyPr/>
                    <a:lstStyle/>
                    <a:p>
                      <a:pPr algn="ctr" fontAlgn="b"/>
                      <a:endParaRPr lang="ru-KZ" sz="800" b="0" i="0" u="none" strike="noStrike" cap="none" dirty="0">
                        <a:solidFill>
                          <a:schemeClr val="tx1"/>
                        </a:solidFill>
                        <a:effectLst/>
                        <a:latin typeface="Arial Narrow" panose="020B0606020202030204" pitchFamily="34" charset="0"/>
                        <a:ea typeface="+mn-ea"/>
                        <a:cs typeface="+mn-cs"/>
                        <a:sym typeface="Arial"/>
                      </a:endParaRPr>
                    </a:p>
                  </a:txBody>
                  <a:tcPr marL="9525" marR="9525" marT="0" marB="0" anchor="ct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50000"/>
                        <a:alpha val="20000"/>
                      </a:schemeClr>
                    </a:solidFill>
                  </a:tcPr>
                </a:tc>
                <a:tc hMerge="1">
                  <a:txBody>
                    <a:bodyPr/>
                    <a:lstStyle/>
                    <a:p>
                      <a:pPr algn="ctr" fontAlgn="b"/>
                      <a:endParaRPr lang="ru-KZ" sz="800" b="0" i="0" u="none" strike="noStrike" cap="none" dirty="0">
                        <a:solidFill>
                          <a:schemeClr val="tx1"/>
                        </a:solidFill>
                        <a:effectLst/>
                        <a:latin typeface="Arial Narrow" panose="020B0606020202030204" pitchFamily="34" charset="0"/>
                        <a:ea typeface="+mn-ea"/>
                        <a:cs typeface="+mn-cs"/>
                        <a:sym typeface="Arial"/>
                      </a:endParaRPr>
                    </a:p>
                  </a:txBody>
                  <a:tcPr marL="9525" marR="9525" marT="0" marB="0" anchor="ct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50000"/>
                        <a:alpha val="20000"/>
                      </a:schemeClr>
                    </a:solidFill>
                  </a:tcPr>
                </a:tc>
                <a:tc hMerge="1">
                  <a:txBody>
                    <a:bodyPr/>
                    <a:lstStyle/>
                    <a:p>
                      <a:pPr algn="ctr" fontAlgn="b"/>
                      <a:endParaRPr lang="ru-KZ" sz="800" b="0" i="0" u="none" strike="noStrike" cap="none" dirty="0">
                        <a:solidFill>
                          <a:schemeClr val="tx1"/>
                        </a:solidFill>
                        <a:effectLst/>
                        <a:latin typeface="Arial Narrow" panose="020B0606020202030204" pitchFamily="34" charset="0"/>
                        <a:ea typeface="+mn-ea"/>
                        <a:cs typeface="+mn-cs"/>
                        <a:sym typeface="Arial"/>
                      </a:endParaRPr>
                    </a:p>
                  </a:txBody>
                  <a:tcPr marL="9525" marR="9525" marT="0" marB="0" anchor="ct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50000"/>
                        <a:alpha val="20000"/>
                      </a:schemeClr>
                    </a:solidFill>
                  </a:tcPr>
                </a:tc>
                <a:tc hMerge="1">
                  <a:txBody>
                    <a:bodyPr/>
                    <a:lstStyle/>
                    <a:p>
                      <a:pPr algn="ctr" fontAlgn="b"/>
                      <a:endParaRPr lang="ru-KZ" sz="800" b="0" i="0" u="none" strike="noStrike" cap="none" dirty="0">
                        <a:solidFill>
                          <a:schemeClr val="tx1"/>
                        </a:solidFill>
                        <a:effectLst/>
                        <a:latin typeface="Arial Narrow" panose="020B0606020202030204" pitchFamily="34" charset="0"/>
                        <a:ea typeface="+mn-ea"/>
                        <a:cs typeface="+mn-cs"/>
                        <a:sym typeface="Arial"/>
                      </a:endParaRPr>
                    </a:p>
                  </a:txBody>
                  <a:tcPr marL="9525" marR="9525" marT="0" marB="0" anchor="ctr">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50000"/>
                        <a:alpha val="20000"/>
                      </a:schemeClr>
                    </a:solidFill>
                  </a:tcPr>
                </a:tc>
                <a:tc hMerge="1">
                  <a:txBody>
                    <a:bodyPr/>
                    <a:lstStyle/>
                    <a:p>
                      <a:pPr algn="ctr" fontAlgn="ctr"/>
                      <a:endParaRPr lang="ru-KZ" sz="800" b="0" i="0" u="none" strike="noStrike" cap="none" dirty="0">
                        <a:solidFill>
                          <a:srgbClr val="007F76"/>
                        </a:solidFill>
                        <a:effectLst/>
                        <a:latin typeface="Arial Narrow" panose="020B0606020202030204" pitchFamily="34" charset="0"/>
                        <a:ea typeface="+mn-ea"/>
                        <a:cs typeface="+mn-cs"/>
                        <a:sym typeface="Arial"/>
                      </a:endParaRPr>
                    </a:p>
                  </a:txBody>
                  <a:tcPr marL="9525" marR="9525" marT="0" marB="0" anchor="ctr">
                    <a:lnL w="12700" cap="flat" cmpd="sng" algn="ctr">
                      <a:solidFill>
                        <a:schemeClr val="tx1"/>
                      </a:solidFill>
                      <a:prstDash val="solid"/>
                      <a:round/>
                      <a:headEnd type="none" w="med" len="med"/>
                      <a:tailEnd type="none" w="med" len="med"/>
                    </a:lnL>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007F76">
                        <a:alpha val="20000"/>
                      </a:srgbClr>
                    </a:solidFill>
                  </a:tcPr>
                </a:tc>
                <a:tc hMerge="1">
                  <a:txBody>
                    <a:bodyPr/>
                    <a:lstStyle/>
                    <a:p>
                      <a:pPr algn="ctr" fontAlgn="ctr"/>
                      <a:endParaRPr lang="ru-KZ" sz="800" b="0" i="0" u="none" strike="noStrike" cap="none" dirty="0">
                        <a:solidFill>
                          <a:schemeClr val="tx1"/>
                        </a:solidFill>
                        <a:effectLst/>
                        <a:latin typeface="Arial Narrow" panose="020B0606020202030204" pitchFamily="34" charset="0"/>
                        <a:ea typeface="+mn-ea"/>
                        <a:cs typeface="+mn-cs"/>
                        <a:sym typeface="Arial"/>
                      </a:endParaRPr>
                    </a:p>
                  </a:txBody>
                  <a:tcPr marL="9525" marR="9525" marT="0" marB="0" anchor="ct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50000"/>
                        <a:alpha val="20000"/>
                      </a:schemeClr>
                    </a:solidFill>
                  </a:tcPr>
                </a:tc>
                <a:tc hMerge="1">
                  <a:txBody>
                    <a:bodyPr/>
                    <a:lstStyle/>
                    <a:p>
                      <a:pPr algn="ctr" fontAlgn="ctr"/>
                      <a:endParaRPr lang="ru-KZ" sz="800" b="0" i="0" u="none" strike="noStrike" cap="none" dirty="0">
                        <a:solidFill>
                          <a:srgbClr val="007F76"/>
                        </a:solidFill>
                        <a:effectLst/>
                        <a:latin typeface="Arial Narrow" panose="020B0606020202030204" pitchFamily="34" charset="0"/>
                        <a:ea typeface="+mn-ea"/>
                        <a:cs typeface="+mn-cs"/>
                        <a:sym typeface="Arial"/>
                      </a:endParaRPr>
                    </a:p>
                  </a:txBody>
                  <a:tcPr marL="9525" marR="9525" marT="0" marB="0" anchor="ct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007F76">
                        <a:alpha val="20000"/>
                      </a:srgbClr>
                    </a:solidFill>
                  </a:tcPr>
                </a:tc>
                <a:tc hMerge="1">
                  <a:txBody>
                    <a:bodyPr/>
                    <a:lstStyle/>
                    <a:p>
                      <a:pPr algn="ctr" fontAlgn="ctr"/>
                      <a:endParaRPr lang="ru-KZ" sz="800" b="0" i="0" u="none" strike="noStrike" cap="none" dirty="0">
                        <a:solidFill>
                          <a:srgbClr val="007F76"/>
                        </a:solidFill>
                        <a:effectLst/>
                        <a:latin typeface="Arial Narrow" panose="020B0606020202030204" pitchFamily="34" charset="0"/>
                        <a:ea typeface="+mn-ea"/>
                        <a:cs typeface="+mn-cs"/>
                        <a:sym typeface="Arial"/>
                      </a:endParaRPr>
                    </a:p>
                  </a:txBody>
                  <a:tcPr marL="9525" marR="9525" marT="0" marB="0" anchor="ct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007F76">
                        <a:alpha val="20000"/>
                      </a:srgbClr>
                    </a:solidFill>
                  </a:tcPr>
                </a:tc>
                <a:tc hMerge="1">
                  <a:txBody>
                    <a:bodyPr/>
                    <a:lstStyle/>
                    <a:p>
                      <a:pPr algn="ctr" fontAlgn="ctr"/>
                      <a:endParaRPr lang="ru-KZ" sz="800" b="0" i="0" u="none" strike="noStrike" cap="none" dirty="0">
                        <a:solidFill>
                          <a:srgbClr val="007F76"/>
                        </a:solidFill>
                        <a:effectLst/>
                        <a:latin typeface="Arial Narrow" panose="020B0606020202030204" pitchFamily="34" charset="0"/>
                        <a:ea typeface="+mn-ea"/>
                        <a:cs typeface="+mn-cs"/>
                        <a:sym typeface="Arial"/>
                      </a:endParaRPr>
                    </a:p>
                  </a:txBody>
                  <a:tcPr marL="9525" marR="9525" marT="0" marB="0" anchor="ct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007F76">
                        <a:alpha val="20000"/>
                      </a:srgbClr>
                    </a:solidFill>
                  </a:tcPr>
                </a:tc>
                <a:tc hMerge="1">
                  <a:txBody>
                    <a:bodyPr/>
                    <a:lstStyle/>
                    <a:p>
                      <a:pPr algn="ctr" fontAlgn="ctr"/>
                      <a:endParaRPr lang="ru-KZ" sz="800" b="0" i="0" u="none" strike="noStrike" cap="none" dirty="0">
                        <a:solidFill>
                          <a:srgbClr val="007F76"/>
                        </a:solidFill>
                        <a:effectLst/>
                        <a:latin typeface="Arial Narrow" panose="020B0606020202030204" pitchFamily="34" charset="0"/>
                        <a:ea typeface="+mn-ea"/>
                        <a:cs typeface="+mn-cs"/>
                        <a:sym typeface="Arial"/>
                      </a:endParaRPr>
                    </a:p>
                  </a:txBody>
                  <a:tcPr marL="9525" marR="9525" marT="0" marB="0" anchor="ct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007F76">
                        <a:alpha val="20000"/>
                      </a:srgbClr>
                    </a:solidFill>
                  </a:tcPr>
                </a:tc>
                <a:extLst>
                  <a:ext uri="{0D108BD9-81ED-4DB2-BD59-A6C34878D82A}">
                    <a16:rowId xmlns:a16="http://schemas.microsoft.com/office/drawing/2014/main" val="3962794852"/>
                  </a:ext>
                </a:extLst>
              </a:tr>
              <a:tr h="144837">
                <a:tc>
                  <a:txBody>
                    <a:bodyPr/>
                    <a:lstStyle/>
                    <a:p>
                      <a:pPr algn="ctr" fontAlgn="b"/>
                      <a:r>
                        <a:rPr lang="ru-RU" sz="800" u="none" strike="noStrike" dirty="0">
                          <a:solidFill>
                            <a:schemeClr val="accent3">
                              <a:lumMod val="50000"/>
                            </a:schemeClr>
                          </a:solidFill>
                          <a:effectLst/>
                          <a:latin typeface="Arial Narrow" panose="020B0606020202030204" pitchFamily="34" charset="0"/>
                        </a:rPr>
                        <a:t>1</a:t>
                      </a:r>
                      <a:endParaRPr lang="en-US" sz="800" b="0" i="0" u="none" strike="noStrike" dirty="0">
                        <a:solidFill>
                          <a:schemeClr val="accent3">
                            <a:lumMod val="50000"/>
                          </a:schemeClr>
                        </a:solidFill>
                        <a:effectLst/>
                        <a:latin typeface="Arial Narrow" panose="020B0606020202030204" pitchFamily="34" charset="0"/>
                      </a:endParaRPr>
                    </a:p>
                  </a:txBody>
                  <a:tcPr marL="9525" marR="9525" marT="0" marB="0" anchor="ctr">
                    <a:lnT w="12700" cap="flat" cmpd="sng" algn="ctr">
                      <a:solidFill>
                        <a:schemeClr val="tx1"/>
                      </a:solidFill>
                      <a:prstDash val="solid"/>
                      <a:round/>
                      <a:headEnd type="none" w="med" len="med"/>
                      <a:tailEnd type="none" w="med" len="med"/>
                    </a:lnT>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5414-9</a:t>
                      </a:r>
                    </a:p>
                  </a:txBody>
                  <a:tcPr marL="9525" marR="9525" marT="9525" marB="0" anchor="ctr">
                    <a:lnT w="12700" cap="flat" cmpd="sng" algn="ctr">
                      <a:solidFill>
                        <a:schemeClr val="tx1"/>
                      </a:solidFill>
                      <a:prstDash val="solid"/>
                      <a:round/>
                      <a:headEnd type="none" w="med" len="med"/>
                      <a:tailEnd type="none" w="med" len="med"/>
                    </a:lnT>
                    <a:solidFill>
                      <a:schemeClr val="accent6">
                        <a:lumMod val="50000"/>
                        <a:alpha val="1000"/>
                      </a:schemeClr>
                    </a:solidFill>
                  </a:tcPr>
                </a:tc>
                <a:tc>
                  <a:txBody>
                    <a:bodyPr/>
                    <a:lstStyle/>
                    <a:p>
                      <a:pPr marL="72000" algn="l" fontAlgn="ctr"/>
                      <a:r>
                        <a:rPr lang="ru-RU" sz="800" b="0" i="0" u="none" strike="noStrike" dirty="0" err="1">
                          <a:solidFill>
                            <a:srgbClr val="000000"/>
                          </a:solidFill>
                          <a:effectLst/>
                          <a:latin typeface="Arial Narrow" panose="020B0606020202030204" pitchFamily="34" charset="0"/>
                        </a:rPr>
                        <a:t>Күзетшілер</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инкассаторлар</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және</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тектес</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қызметтер</a:t>
                      </a:r>
                      <a:endParaRPr lang="ru-RU" sz="800" b="0" i="0" u="none" strike="noStrike" dirty="0">
                        <a:solidFill>
                          <a:srgbClr val="000000"/>
                        </a:solidFill>
                        <a:effectLst/>
                        <a:latin typeface="Arial Narrow" panose="020B0606020202030204" pitchFamily="34" charset="0"/>
                      </a:endParaRPr>
                    </a:p>
                  </a:txBody>
                  <a:tcPr marL="9525" marR="9525" marT="9525" marB="0" anchor="ctr">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663</a:t>
                      </a:r>
                    </a:p>
                  </a:txBody>
                  <a:tcPr marL="9525" marR="9525" marT="9525" marB="0" anchor="ctr">
                    <a:lnL w="12700" cap="flat" cmpd="sng" algn="ctr">
                      <a:solidFill>
                        <a:schemeClr val="tx1"/>
                      </a:solidFill>
                      <a:prstDash val="solid"/>
                      <a:round/>
                      <a:headEnd type="none" w="med" len="med"/>
                      <a:tailEnd type="none" w="med" len="med"/>
                    </a:lnL>
                    <a:lnT w="12700" cap="flat" cmpd="sng" algn="ctr">
                      <a:solidFill>
                        <a:schemeClr val="tx1"/>
                      </a:solidFill>
                      <a:prstDash val="solid"/>
                      <a:round/>
                      <a:headEnd type="none" w="med" len="med"/>
                      <a:tailEnd type="none" w="med" len="med"/>
                    </a:lnT>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230</a:t>
                      </a:r>
                    </a:p>
                  </a:txBody>
                  <a:tcPr marL="9525" marR="9525" marT="9525" marB="0" anchor="ctr">
                    <a:lnT w="12700" cap="flat" cmpd="sng" algn="ctr">
                      <a:solidFill>
                        <a:schemeClr val="tx1"/>
                      </a:solidFill>
                      <a:prstDash val="solid"/>
                      <a:round/>
                      <a:headEnd type="none" w="med" len="med"/>
                      <a:tailEnd type="none" w="med" len="med"/>
                    </a:lnT>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179</a:t>
                      </a:r>
                    </a:p>
                  </a:txBody>
                  <a:tcPr marL="9525" marR="9525" marT="9525" marB="0" anchor="ctr">
                    <a:lnT w="12700" cap="flat" cmpd="sng" algn="ctr">
                      <a:solidFill>
                        <a:schemeClr val="tx1"/>
                      </a:solidFill>
                      <a:prstDash val="solid"/>
                      <a:round/>
                      <a:headEnd type="none" w="med" len="med"/>
                      <a:tailEnd type="none" w="med" len="med"/>
                    </a:lnT>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132</a:t>
                      </a:r>
                    </a:p>
                  </a:txBody>
                  <a:tcPr marL="9525" marR="9525" marT="9525" marB="0" anchor="ctr">
                    <a:lnT w="12700" cap="flat" cmpd="sng" algn="ctr">
                      <a:solidFill>
                        <a:schemeClr val="tx1"/>
                      </a:solidFill>
                      <a:prstDash val="solid"/>
                      <a:round/>
                      <a:headEnd type="none" w="med" len="med"/>
                      <a:tailEnd type="none" w="med" len="med"/>
                    </a:lnT>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122</a:t>
                      </a:r>
                    </a:p>
                  </a:txBody>
                  <a:tcPr marL="9525" marR="9525" marT="9525" marB="0" anchor="ctr">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733</a:t>
                      </a:r>
                    </a:p>
                  </a:txBody>
                  <a:tcPr marL="9525" marR="9525" marT="9525" marB="0" anchor="ctr">
                    <a:lnL w="12700" cap="flat" cmpd="sng" algn="ctr">
                      <a:solidFill>
                        <a:schemeClr val="tx1"/>
                      </a:solidFill>
                      <a:prstDash val="solid"/>
                      <a:round/>
                      <a:headEnd type="none" w="med" len="med"/>
                      <a:tailEnd type="none" w="med" len="med"/>
                    </a:lnL>
                    <a:lnT w="12700" cap="flat" cmpd="sng" algn="ctr">
                      <a:solidFill>
                        <a:schemeClr val="tx1"/>
                      </a:solidFill>
                      <a:prstDash val="solid"/>
                      <a:round/>
                      <a:headEnd type="none" w="med" len="med"/>
                      <a:tailEnd type="none" w="med" len="med"/>
                    </a:lnT>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126</a:t>
                      </a:r>
                    </a:p>
                  </a:txBody>
                  <a:tcPr marL="9525" marR="9525" marT="9525" marB="0" anchor="ctr">
                    <a:lnT w="12700" cap="flat" cmpd="sng" algn="ctr">
                      <a:solidFill>
                        <a:schemeClr val="tx1"/>
                      </a:solidFill>
                      <a:prstDash val="solid"/>
                      <a:round/>
                      <a:headEnd type="none" w="med" len="med"/>
                      <a:tailEnd type="none" w="med" len="med"/>
                    </a:lnT>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237</a:t>
                      </a:r>
                    </a:p>
                  </a:txBody>
                  <a:tcPr marL="9525" marR="9525" marT="9525" marB="0" anchor="ctr">
                    <a:lnT w="12700" cap="flat" cmpd="sng" algn="ctr">
                      <a:solidFill>
                        <a:schemeClr val="tx1"/>
                      </a:solidFill>
                      <a:prstDash val="solid"/>
                      <a:round/>
                      <a:headEnd type="none" w="med" len="med"/>
                      <a:tailEnd type="none" w="med" len="med"/>
                    </a:lnT>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206</a:t>
                      </a:r>
                    </a:p>
                  </a:txBody>
                  <a:tcPr marL="9525" marR="9525" marT="9525" marB="0" anchor="ctr">
                    <a:lnT w="12700" cap="flat" cmpd="sng" algn="ctr">
                      <a:solidFill>
                        <a:schemeClr val="tx1"/>
                      </a:solidFill>
                      <a:prstDash val="solid"/>
                      <a:round/>
                      <a:headEnd type="none" w="med" len="med"/>
                      <a:tailEnd type="none" w="med" len="med"/>
                    </a:lnT>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164</a:t>
                      </a:r>
                    </a:p>
                  </a:txBody>
                  <a:tcPr marL="9525" marR="9525" marT="9525" marB="0" anchor="ctr">
                    <a:lnT w="12700" cap="flat" cmpd="sng" algn="ctr">
                      <a:solidFill>
                        <a:schemeClr val="tx1"/>
                      </a:solidFill>
                      <a:prstDash val="solid"/>
                      <a:round/>
                      <a:headEnd type="none" w="med" len="med"/>
                      <a:tailEnd type="none" w="med" len="med"/>
                    </a:lnT>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4,4%</a:t>
                      </a:r>
                    </a:p>
                  </a:txBody>
                  <a:tcPr marL="9525" marR="9525" marT="9525" marB="0" anchor="ctr">
                    <a:lnT w="12700" cap="flat" cmpd="sng" algn="ctr">
                      <a:solidFill>
                        <a:schemeClr val="tx1"/>
                      </a:solidFill>
                      <a:prstDash val="solid"/>
                      <a:round/>
                      <a:headEnd type="none" w="med" len="med"/>
                      <a:tailEnd type="none" w="med" len="med"/>
                    </a:lnT>
                    <a:solidFill>
                      <a:schemeClr val="accent6">
                        <a:lumMod val="50000"/>
                        <a:alpha val="1000"/>
                      </a:schemeClr>
                    </a:solidFill>
                  </a:tcPr>
                </a:tc>
                <a:extLst>
                  <a:ext uri="{0D108BD9-81ED-4DB2-BD59-A6C34878D82A}">
                    <a16:rowId xmlns:a16="http://schemas.microsoft.com/office/drawing/2014/main" val="1781471339"/>
                  </a:ext>
                </a:extLst>
              </a:tr>
              <a:tr h="144837">
                <a:tc>
                  <a:txBody>
                    <a:bodyPr/>
                    <a:lstStyle/>
                    <a:p>
                      <a:pPr algn="ctr" fontAlgn="b"/>
                      <a:r>
                        <a:rPr lang="ru-RU" sz="800" b="0" i="0" u="none" strike="noStrike" dirty="0">
                          <a:solidFill>
                            <a:schemeClr val="accent3">
                              <a:lumMod val="50000"/>
                            </a:schemeClr>
                          </a:solidFill>
                          <a:effectLst/>
                          <a:latin typeface="Arial Narrow" panose="020B0606020202030204" pitchFamily="34" charset="0"/>
                        </a:rPr>
                        <a:t>2</a:t>
                      </a:r>
                      <a:endParaRPr lang="en-US" sz="800" b="0" i="0" u="none" strike="noStrike" dirty="0">
                        <a:solidFill>
                          <a:schemeClr val="accent3">
                            <a:lumMod val="50000"/>
                          </a:schemeClr>
                        </a:solidFill>
                        <a:effectLst/>
                        <a:latin typeface="Arial Narrow" panose="020B0606020202030204" pitchFamily="34" charset="0"/>
                      </a:endParaRPr>
                    </a:p>
                  </a:txBody>
                  <a:tcPr marL="9525" marR="9525" marT="0" marB="0" anchor="ctr">
                    <a:solidFill>
                      <a:schemeClr val="accent3">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9629-7</a:t>
                      </a:r>
                    </a:p>
                  </a:txBody>
                  <a:tcPr marL="9525" marR="9525" marT="9525" marB="0" anchor="ctr">
                    <a:solidFill>
                      <a:schemeClr val="accent3">
                        <a:lumMod val="50000"/>
                        <a:alpha val="20000"/>
                      </a:schemeClr>
                    </a:solidFill>
                  </a:tcPr>
                </a:tc>
                <a:tc>
                  <a:txBody>
                    <a:bodyPr/>
                    <a:lstStyle/>
                    <a:p>
                      <a:pPr marL="72000" algn="l" fontAlgn="ctr"/>
                      <a:r>
                        <a:rPr lang="ru-RU" sz="800" b="0" i="0" u="none" strike="noStrike" dirty="0" err="1">
                          <a:solidFill>
                            <a:srgbClr val="000000"/>
                          </a:solidFill>
                          <a:effectLst/>
                          <a:latin typeface="Arial Narrow" panose="020B0606020202030204" pitchFamily="34" charset="0"/>
                        </a:rPr>
                        <a:t>Әртүрлі</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жұмысты</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атқарушылар</a:t>
                      </a:r>
                      <a:endParaRPr lang="ru-RU" sz="800" b="0" i="0" u="none" strike="noStrike" dirty="0">
                        <a:solidFill>
                          <a:srgbClr val="000000"/>
                        </a:solidFill>
                        <a:effectLst/>
                        <a:latin typeface="Arial Narrow" panose="020B0606020202030204" pitchFamily="34" charset="0"/>
                      </a:endParaRPr>
                    </a:p>
                  </a:txBody>
                  <a:tcPr marL="9525" marR="9525" marT="9525" marB="0" anchor="ctr">
                    <a:lnR w="12700" cap="flat" cmpd="sng" algn="ctr">
                      <a:solidFill>
                        <a:schemeClr val="tx1"/>
                      </a:solidFill>
                      <a:prstDash val="solid"/>
                      <a:round/>
                      <a:headEnd type="none" w="med" len="med"/>
                      <a:tailEnd type="none" w="med" len="med"/>
                    </a:lnR>
                    <a:solidFill>
                      <a:schemeClr val="accent3">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596</a:t>
                      </a:r>
                    </a:p>
                  </a:txBody>
                  <a:tcPr marL="9525" marR="9525" marT="9525" marB="0" anchor="ctr">
                    <a:lnL w="12700" cap="flat" cmpd="sng" algn="ctr">
                      <a:solidFill>
                        <a:schemeClr val="tx1"/>
                      </a:solidFill>
                      <a:prstDash val="solid"/>
                      <a:round/>
                      <a:headEnd type="none" w="med" len="med"/>
                      <a:tailEnd type="none" w="med" len="med"/>
                    </a:lnL>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30</a:t>
                      </a:r>
                    </a:p>
                  </a:txBody>
                  <a:tcPr marL="9525" marR="9525" marT="9525" marB="0" anchor="c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303</a:t>
                      </a:r>
                    </a:p>
                  </a:txBody>
                  <a:tcPr marL="9525" marR="9525" marT="9525" marB="0" anchor="c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122</a:t>
                      </a:r>
                    </a:p>
                  </a:txBody>
                  <a:tcPr marL="9525" marR="9525" marT="9525" marB="0" anchor="c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141</a:t>
                      </a:r>
                    </a:p>
                  </a:txBody>
                  <a:tcPr marL="9525" marR="9525" marT="9525" marB="0" anchor="ctr">
                    <a:lnR w="12700" cap="flat" cmpd="sng" algn="ctr">
                      <a:solidFill>
                        <a:schemeClr val="tx1"/>
                      </a:solidFill>
                      <a:prstDash val="solid"/>
                      <a:round/>
                      <a:headEnd type="none" w="med" len="med"/>
                      <a:tailEnd type="none" w="med" len="med"/>
                    </a:ln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728</a:t>
                      </a:r>
                    </a:p>
                  </a:txBody>
                  <a:tcPr marL="9525" marR="9525" marT="9525" marB="0" anchor="ctr">
                    <a:lnL w="12700" cap="flat" cmpd="sng" algn="ctr">
                      <a:solidFill>
                        <a:schemeClr val="tx1"/>
                      </a:solidFill>
                      <a:prstDash val="solid"/>
                      <a:round/>
                      <a:headEnd type="none" w="med" len="med"/>
                      <a:tailEnd type="none" w="med" len="med"/>
                    </a:lnL>
                    <a:solidFill>
                      <a:schemeClr val="accent3">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53</a:t>
                      </a:r>
                    </a:p>
                  </a:txBody>
                  <a:tcPr marL="9525" marR="9525" marT="9525" marB="0" anchor="c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159</a:t>
                      </a:r>
                    </a:p>
                  </a:txBody>
                  <a:tcPr marL="9525" marR="9525" marT="9525" marB="0" anchor="ctr">
                    <a:solidFill>
                      <a:schemeClr val="accent3">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301</a:t>
                      </a:r>
                    </a:p>
                  </a:txBody>
                  <a:tcPr marL="9525" marR="9525" marT="9525" marB="0" anchor="ctr">
                    <a:solidFill>
                      <a:schemeClr val="accent3">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215</a:t>
                      </a:r>
                    </a:p>
                  </a:txBody>
                  <a:tcPr marL="9525" marR="9525" marT="9525" marB="0" anchor="ctr">
                    <a:solidFill>
                      <a:schemeClr val="accent3">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4,4%</a:t>
                      </a:r>
                    </a:p>
                  </a:txBody>
                  <a:tcPr marL="9525" marR="9525" marT="9525" marB="0" anchor="ctr">
                    <a:solidFill>
                      <a:schemeClr val="accent3">
                        <a:lumMod val="50000"/>
                        <a:alpha val="20000"/>
                      </a:schemeClr>
                    </a:solidFill>
                  </a:tcPr>
                </a:tc>
                <a:extLst>
                  <a:ext uri="{0D108BD9-81ED-4DB2-BD59-A6C34878D82A}">
                    <a16:rowId xmlns:a16="http://schemas.microsoft.com/office/drawing/2014/main" val="4251926215"/>
                  </a:ext>
                </a:extLst>
              </a:tr>
              <a:tr h="144837">
                <a:tc>
                  <a:txBody>
                    <a:bodyPr/>
                    <a:lstStyle/>
                    <a:p>
                      <a:pPr algn="ctr" fontAlgn="b"/>
                      <a:r>
                        <a:rPr lang="ru-RU" sz="800" b="0" i="0" u="none" strike="noStrike" dirty="0">
                          <a:solidFill>
                            <a:schemeClr val="accent3">
                              <a:lumMod val="50000"/>
                            </a:schemeClr>
                          </a:solidFill>
                          <a:effectLst/>
                          <a:latin typeface="Arial Narrow" panose="020B0606020202030204" pitchFamily="34" charset="0"/>
                        </a:rPr>
                        <a:t>3</a:t>
                      </a:r>
                      <a:endParaRPr lang="en-US" sz="800" b="0" i="0" u="none" strike="noStrike" dirty="0">
                        <a:solidFill>
                          <a:schemeClr val="accent3">
                            <a:lumMod val="50000"/>
                          </a:schemeClr>
                        </a:solidFill>
                        <a:effectLst/>
                        <a:latin typeface="Arial Narrow" panose="020B0606020202030204" pitchFamily="34" charset="0"/>
                      </a:endParaRPr>
                    </a:p>
                  </a:txBody>
                  <a:tcPr marL="9525" marR="9525" marT="0"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9116-0</a:t>
                      </a:r>
                    </a:p>
                  </a:txBody>
                  <a:tcPr marL="9525" marR="9525" marT="9525" marB="0" anchor="ctr">
                    <a:solidFill>
                      <a:schemeClr val="accent6">
                        <a:lumMod val="50000"/>
                        <a:alpha val="1000"/>
                      </a:schemeClr>
                    </a:solidFill>
                  </a:tcPr>
                </a:tc>
                <a:tc>
                  <a:txBody>
                    <a:bodyPr/>
                    <a:lstStyle/>
                    <a:p>
                      <a:pPr marL="72000" algn="l" fontAlgn="ctr"/>
                      <a:r>
                        <a:rPr lang="ru-RU" sz="800" b="0" i="0" u="none" strike="noStrike" dirty="0">
                          <a:solidFill>
                            <a:srgbClr val="000000"/>
                          </a:solidFill>
                          <a:effectLst/>
                          <a:latin typeface="Arial Narrow" panose="020B0606020202030204" pitchFamily="34" charset="0"/>
                        </a:rPr>
                        <a:t>Аула </a:t>
                      </a:r>
                      <a:r>
                        <a:rPr lang="ru-RU" sz="800" b="0" i="0" u="none" strike="noStrike" dirty="0" err="1">
                          <a:solidFill>
                            <a:srgbClr val="000000"/>
                          </a:solidFill>
                          <a:effectLst/>
                          <a:latin typeface="Arial Narrow" panose="020B0606020202030204" pitchFamily="34" charset="0"/>
                        </a:rPr>
                        <a:t>сыпырушылар</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және</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ашық</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аумақтарды</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тазалаушылар</a:t>
                      </a:r>
                      <a:endParaRPr lang="ru-RU" sz="800" b="0" i="0" u="none" strike="noStrike" dirty="0">
                        <a:solidFill>
                          <a:srgbClr val="000000"/>
                        </a:solidFill>
                        <a:effectLst/>
                        <a:latin typeface="Arial Narrow" panose="020B0606020202030204" pitchFamily="34" charset="0"/>
                      </a:endParaRPr>
                    </a:p>
                  </a:txBody>
                  <a:tcPr marL="9525" marR="9525" marT="9525" marB="0" anchor="ctr">
                    <a:lnR w="12700" cap="flat" cmpd="sng" algn="ctr">
                      <a:solidFill>
                        <a:schemeClr val="tx1"/>
                      </a:solidFill>
                      <a:prstDash val="solid"/>
                      <a:round/>
                      <a:headEnd type="none" w="med" len="med"/>
                      <a:tailEnd type="none" w="med" len="med"/>
                    </a:ln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709</a:t>
                      </a:r>
                    </a:p>
                  </a:txBody>
                  <a:tcPr marL="9525" marR="9525" marT="9525" marB="0" anchor="ctr">
                    <a:lnL w="12700" cap="flat" cmpd="sng" algn="ctr">
                      <a:solidFill>
                        <a:schemeClr val="tx1"/>
                      </a:solidFill>
                      <a:prstDash val="solid"/>
                      <a:round/>
                      <a:headEnd type="none" w="med" len="med"/>
                      <a:tailEnd type="none" w="med" len="med"/>
                    </a:lnL>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108</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129</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247</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225</a:t>
                      </a:r>
                    </a:p>
                  </a:txBody>
                  <a:tcPr marL="9525" marR="9525" marT="9525" marB="0" anchor="ctr">
                    <a:lnR w="12700" cap="flat" cmpd="sng" algn="ctr">
                      <a:solidFill>
                        <a:schemeClr val="tx1"/>
                      </a:solidFill>
                      <a:prstDash val="solid"/>
                      <a:round/>
                      <a:headEnd type="none" w="med" len="med"/>
                      <a:tailEnd type="none" w="med" len="med"/>
                    </a:ln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660</a:t>
                      </a:r>
                    </a:p>
                  </a:txBody>
                  <a:tcPr marL="9525" marR="9525" marT="9525" marB="0" anchor="ctr">
                    <a:lnL w="12700" cap="flat" cmpd="sng" algn="ctr">
                      <a:solidFill>
                        <a:schemeClr val="tx1"/>
                      </a:solidFill>
                      <a:prstDash val="solid"/>
                      <a:round/>
                      <a:headEnd type="none" w="med" len="med"/>
                      <a:tailEnd type="none" w="med" len="med"/>
                    </a:lnL>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111</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120</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234</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195</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4,0%</a:t>
                      </a:r>
                    </a:p>
                  </a:txBody>
                  <a:tcPr marL="9525" marR="9525" marT="9525" marB="0" anchor="ctr">
                    <a:solidFill>
                      <a:schemeClr val="accent6">
                        <a:lumMod val="50000"/>
                        <a:alpha val="1000"/>
                      </a:schemeClr>
                    </a:solidFill>
                  </a:tcPr>
                </a:tc>
                <a:extLst>
                  <a:ext uri="{0D108BD9-81ED-4DB2-BD59-A6C34878D82A}">
                    <a16:rowId xmlns:a16="http://schemas.microsoft.com/office/drawing/2014/main" val="3433509531"/>
                  </a:ext>
                </a:extLst>
              </a:tr>
              <a:tr h="144837">
                <a:tc>
                  <a:txBody>
                    <a:bodyPr/>
                    <a:lstStyle/>
                    <a:p>
                      <a:pPr algn="ctr" fontAlgn="b"/>
                      <a:r>
                        <a:rPr lang="ru-RU" sz="800" b="0" i="0" u="none" strike="noStrike" dirty="0">
                          <a:solidFill>
                            <a:schemeClr val="accent3">
                              <a:lumMod val="50000"/>
                            </a:schemeClr>
                          </a:solidFill>
                          <a:effectLst/>
                          <a:latin typeface="Arial Narrow" panose="020B0606020202030204" pitchFamily="34" charset="0"/>
                        </a:rPr>
                        <a:t>4</a:t>
                      </a:r>
                      <a:endParaRPr lang="en-US" sz="800" b="0" i="0" u="none" strike="noStrike" dirty="0">
                        <a:solidFill>
                          <a:schemeClr val="accent3">
                            <a:lumMod val="50000"/>
                          </a:schemeClr>
                        </a:solidFill>
                        <a:effectLst/>
                        <a:latin typeface="Arial Narrow" panose="020B0606020202030204" pitchFamily="34" charset="0"/>
                      </a:endParaRPr>
                    </a:p>
                  </a:txBody>
                  <a:tcPr marL="9525" marR="9525" marT="0" marB="0" anchor="ctr">
                    <a:solidFill>
                      <a:schemeClr val="accent3">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2362-0</a:t>
                      </a:r>
                    </a:p>
                  </a:txBody>
                  <a:tcPr marL="9525" marR="9525" marT="9525" marB="0" anchor="ctr">
                    <a:solidFill>
                      <a:schemeClr val="accent3">
                        <a:lumMod val="50000"/>
                        <a:alpha val="20000"/>
                      </a:schemeClr>
                    </a:solidFill>
                  </a:tcPr>
                </a:tc>
                <a:tc>
                  <a:txBody>
                    <a:bodyPr/>
                    <a:lstStyle/>
                    <a:p>
                      <a:pPr marL="72000" algn="l" fontAlgn="ctr"/>
                      <a:r>
                        <a:rPr lang="ru-RU" sz="800" b="0" i="0" u="none" strike="noStrike" dirty="0" err="1">
                          <a:solidFill>
                            <a:srgbClr val="000000"/>
                          </a:solidFill>
                          <a:effectLst/>
                          <a:latin typeface="Arial Narrow" panose="020B0606020202030204" pitchFamily="34" charset="0"/>
                        </a:rPr>
                        <a:t>Мектепке</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дейінгі</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білім</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берудегі</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тәрбиешілер</a:t>
                      </a:r>
                      <a:endParaRPr lang="ru-RU" sz="800" b="0" i="0" u="none" strike="noStrike" dirty="0">
                        <a:solidFill>
                          <a:srgbClr val="000000"/>
                        </a:solidFill>
                        <a:effectLst/>
                        <a:latin typeface="Arial Narrow" panose="020B0606020202030204" pitchFamily="34" charset="0"/>
                      </a:endParaRPr>
                    </a:p>
                  </a:txBody>
                  <a:tcPr marL="9525" marR="9525" marT="9525" marB="0" anchor="ctr">
                    <a:lnR w="12700" cap="flat" cmpd="sng" algn="ctr">
                      <a:solidFill>
                        <a:schemeClr val="tx1"/>
                      </a:solidFill>
                      <a:prstDash val="solid"/>
                      <a:round/>
                      <a:headEnd type="none" w="med" len="med"/>
                      <a:tailEnd type="none" w="med" len="med"/>
                    </a:lnR>
                    <a:solidFill>
                      <a:schemeClr val="accent3">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489</a:t>
                      </a:r>
                    </a:p>
                  </a:txBody>
                  <a:tcPr marL="9525" marR="9525" marT="9525" marB="0" anchor="ctr">
                    <a:lnL w="12700" cap="flat" cmpd="sng" algn="ctr">
                      <a:solidFill>
                        <a:schemeClr val="tx1"/>
                      </a:solidFill>
                      <a:prstDash val="solid"/>
                      <a:round/>
                      <a:headEnd type="none" w="med" len="med"/>
                      <a:tailEnd type="none" w="med" len="med"/>
                    </a:lnL>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88</a:t>
                      </a:r>
                    </a:p>
                  </a:txBody>
                  <a:tcPr marL="9525" marR="9525" marT="9525" marB="0" anchor="c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127</a:t>
                      </a:r>
                    </a:p>
                  </a:txBody>
                  <a:tcPr marL="9525" marR="9525" marT="9525" marB="0" anchor="c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139</a:t>
                      </a:r>
                    </a:p>
                  </a:txBody>
                  <a:tcPr marL="9525" marR="9525" marT="9525" marB="0" anchor="c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135</a:t>
                      </a:r>
                    </a:p>
                  </a:txBody>
                  <a:tcPr marL="9525" marR="9525" marT="9525" marB="0" anchor="ctr">
                    <a:lnR w="12700" cap="flat" cmpd="sng" algn="ctr">
                      <a:solidFill>
                        <a:schemeClr val="tx1"/>
                      </a:solidFill>
                      <a:prstDash val="solid"/>
                      <a:round/>
                      <a:headEnd type="none" w="med" len="med"/>
                      <a:tailEnd type="none" w="med" len="med"/>
                    </a:ln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594</a:t>
                      </a:r>
                    </a:p>
                  </a:txBody>
                  <a:tcPr marL="9525" marR="9525" marT="9525" marB="0" anchor="ctr">
                    <a:lnL w="12700" cap="flat" cmpd="sng" algn="ctr">
                      <a:solidFill>
                        <a:schemeClr val="tx1"/>
                      </a:solidFill>
                      <a:prstDash val="solid"/>
                      <a:round/>
                      <a:headEnd type="none" w="med" len="med"/>
                      <a:tailEnd type="none" w="med" len="med"/>
                    </a:lnL>
                    <a:solidFill>
                      <a:schemeClr val="accent3">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130</a:t>
                      </a:r>
                    </a:p>
                  </a:txBody>
                  <a:tcPr marL="9525" marR="9525" marT="9525" marB="0" anchor="c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152</a:t>
                      </a:r>
                    </a:p>
                  </a:txBody>
                  <a:tcPr marL="9525" marR="9525" marT="9525" marB="0" anchor="ctr">
                    <a:solidFill>
                      <a:schemeClr val="accent3">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138</a:t>
                      </a:r>
                    </a:p>
                  </a:txBody>
                  <a:tcPr marL="9525" marR="9525" marT="9525" marB="0" anchor="ctr">
                    <a:solidFill>
                      <a:schemeClr val="accent3">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174</a:t>
                      </a:r>
                    </a:p>
                  </a:txBody>
                  <a:tcPr marL="9525" marR="9525" marT="9525" marB="0" anchor="ctr">
                    <a:solidFill>
                      <a:schemeClr val="accent3">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3,6%</a:t>
                      </a:r>
                    </a:p>
                  </a:txBody>
                  <a:tcPr marL="9525" marR="9525" marT="9525" marB="0" anchor="ctr">
                    <a:solidFill>
                      <a:schemeClr val="accent3">
                        <a:lumMod val="50000"/>
                        <a:alpha val="20000"/>
                      </a:schemeClr>
                    </a:solidFill>
                  </a:tcPr>
                </a:tc>
                <a:extLst>
                  <a:ext uri="{0D108BD9-81ED-4DB2-BD59-A6C34878D82A}">
                    <a16:rowId xmlns:a16="http://schemas.microsoft.com/office/drawing/2014/main" val="1108121153"/>
                  </a:ext>
                </a:extLst>
              </a:tr>
              <a:tr h="144837">
                <a:tc>
                  <a:txBody>
                    <a:bodyPr/>
                    <a:lstStyle/>
                    <a:p>
                      <a:pPr algn="ctr" fontAlgn="b"/>
                      <a:r>
                        <a:rPr lang="ru-RU" sz="800" b="0" i="0" u="none" strike="noStrike" dirty="0">
                          <a:solidFill>
                            <a:schemeClr val="accent3">
                              <a:lumMod val="50000"/>
                            </a:schemeClr>
                          </a:solidFill>
                          <a:effectLst/>
                          <a:latin typeface="Arial Narrow" panose="020B0606020202030204" pitchFamily="34" charset="0"/>
                        </a:rPr>
                        <a:t>5</a:t>
                      </a:r>
                      <a:endParaRPr lang="en-US" sz="800" b="0" i="0" u="none" strike="noStrike" dirty="0">
                        <a:solidFill>
                          <a:schemeClr val="accent3">
                            <a:lumMod val="50000"/>
                          </a:schemeClr>
                        </a:solidFill>
                        <a:effectLst/>
                        <a:latin typeface="Arial Narrow" panose="020B0606020202030204" pitchFamily="34" charset="0"/>
                      </a:endParaRPr>
                    </a:p>
                  </a:txBody>
                  <a:tcPr marL="9525" marR="9525" marT="0"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2350-3</a:t>
                      </a:r>
                    </a:p>
                  </a:txBody>
                  <a:tcPr marL="9525" marR="9525" marT="9525" marB="0" anchor="ctr">
                    <a:solidFill>
                      <a:schemeClr val="accent6">
                        <a:lumMod val="50000"/>
                        <a:alpha val="1000"/>
                      </a:schemeClr>
                    </a:solidFill>
                  </a:tcPr>
                </a:tc>
                <a:tc>
                  <a:txBody>
                    <a:bodyPr/>
                    <a:lstStyle/>
                    <a:p>
                      <a:pPr marL="72000" algn="l" fontAlgn="ctr"/>
                      <a:r>
                        <a:rPr lang="ru-RU" sz="800" b="0" i="0" u="none" strike="noStrike" dirty="0" err="1">
                          <a:solidFill>
                            <a:srgbClr val="000000"/>
                          </a:solidFill>
                          <a:effectLst/>
                          <a:latin typeface="Arial Narrow" panose="020B0606020202030204" pitchFamily="34" charset="0"/>
                        </a:rPr>
                        <a:t>Қоғамдық</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ғылымдар</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бойынша</a:t>
                      </a:r>
                      <a:r>
                        <a:rPr lang="ru-RU" sz="800" b="0" i="0" u="none" strike="noStrike" dirty="0">
                          <a:solidFill>
                            <a:srgbClr val="000000"/>
                          </a:solidFill>
                          <a:effectLst/>
                          <a:latin typeface="Arial Narrow" panose="020B0606020202030204" pitchFamily="34" charset="0"/>
                        </a:rPr>
                        <a:t> орта </a:t>
                      </a:r>
                      <a:r>
                        <a:rPr lang="ru-RU" sz="800" b="0" i="0" u="none" strike="noStrike" dirty="0" err="1">
                          <a:solidFill>
                            <a:srgbClr val="000000"/>
                          </a:solidFill>
                          <a:effectLst/>
                          <a:latin typeface="Arial Narrow" panose="020B0606020202030204" pitchFamily="34" charset="0"/>
                        </a:rPr>
                        <a:t>мектеп</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мұғалімдері</a:t>
                      </a:r>
                      <a:endParaRPr lang="ru-RU" sz="800" b="0" i="0" u="none" strike="noStrike" dirty="0">
                        <a:solidFill>
                          <a:srgbClr val="000000"/>
                        </a:solidFill>
                        <a:effectLst/>
                        <a:latin typeface="Arial Narrow" panose="020B0606020202030204" pitchFamily="34" charset="0"/>
                      </a:endParaRPr>
                    </a:p>
                  </a:txBody>
                  <a:tcPr marL="9525" marR="9525" marT="9525" marB="0" anchor="ctr">
                    <a:lnR w="12700" cap="flat" cmpd="sng" algn="ctr">
                      <a:solidFill>
                        <a:schemeClr val="tx1"/>
                      </a:solidFill>
                      <a:prstDash val="solid"/>
                      <a:round/>
                      <a:headEnd type="none" w="med" len="med"/>
                      <a:tailEnd type="none" w="med" len="med"/>
                    </a:ln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374</a:t>
                      </a:r>
                    </a:p>
                  </a:txBody>
                  <a:tcPr marL="9525" marR="9525" marT="9525" marB="0" anchor="ctr">
                    <a:lnL w="12700" cap="flat" cmpd="sng" algn="ctr">
                      <a:solidFill>
                        <a:schemeClr val="tx1"/>
                      </a:solidFill>
                      <a:prstDash val="solid"/>
                      <a:round/>
                      <a:headEnd type="none" w="med" len="med"/>
                      <a:tailEnd type="none" w="med" len="med"/>
                    </a:lnL>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48</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72</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201</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53</a:t>
                      </a:r>
                    </a:p>
                  </a:txBody>
                  <a:tcPr marL="9525" marR="9525" marT="9525" marB="0" anchor="ctr">
                    <a:lnR w="12700" cap="flat" cmpd="sng" algn="ctr">
                      <a:solidFill>
                        <a:schemeClr val="tx1"/>
                      </a:solidFill>
                      <a:prstDash val="solid"/>
                      <a:round/>
                      <a:headEnd type="none" w="med" len="med"/>
                      <a:tailEnd type="none" w="med" len="med"/>
                    </a:ln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540</a:t>
                      </a:r>
                    </a:p>
                  </a:txBody>
                  <a:tcPr marL="9525" marR="9525" marT="9525" marB="0" anchor="ctr">
                    <a:lnL w="12700" cap="flat" cmpd="sng" algn="ctr">
                      <a:solidFill>
                        <a:schemeClr val="tx1"/>
                      </a:solidFill>
                      <a:prstDash val="solid"/>
                      <a:round/>
                      <a:headEnd type="none" w="med" len="med"/>
                      <a:tailEnd type="none" w="med" len="med"/>
                    </a:lnL>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77</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120</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118</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225</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3,3%</a:t>
                      </a:r>
                    </a:p>
                  </a:txBody>
                  <a:tcPr marL="9525" marR="9525" marT="9525" marB="0" anchor="ctr">
                    <a:solidFill>
                      <a:schemeClr val="accent6">
                        <a:lumMod val="50000"/>
                        <a:alpha val="1000"/>
                      </a:schemeClr>
                    </a:solidFill>
                  </a:tcPr>
                </a:tc>
                <a:extLst>
                  <a:ext uri="{0D108BD9-81ED-4DB2-BD59-A6C34878D82A}">
                    <a16:rowId xmlns:a16="http://schemas.microsoft.com/office/drawing/2014/main" val="3859109263"/>
                  </a:ext>
                </a:extLst>
              </a:tr>
              <a:tr h="144837">
                <a:tc>
                  <a:txBody>
                    <a:bodyPr/>
                    <a:lstStyle/>
                    <a:p>
                      <a:pPr algn="ctr" fontAlgn="b"/>
                      <a:r>
                        <a:rPr lang="ru-RU" sz="800" b="0" i="0" u="none" strike="noStrike" dirty="0">
                          <a:solidFill>
                            <a:schemeClr val="accent3">
                              <a:lumMod val="50000"/>
                            </a:schemeClr>
                          </a:solidFill>
                          <a:effectLst/>
                          <a:latin typeface="Arial Narrow" panose="020B0606020202030204" pitchFamily="34" charset="0"/>
                        </a:rPr>
                        <a:t>6</a:t>
                      </a:r>
                      <a:endParaRPr lang="en-US" sz="800" b="0" i="0" u="none" strike="noStrike" dirty="0">
                        <a:solidFill>
                          <a:schemeClr val="accent3">
                            <a:lumMod val="50000"/>
                          </a:schemeClr>
                        </a:solidFill>
                        <a:effectLst/>
                        <a:latin typeface="Arial Narrow" panose="020B0606020202030204" pitchFamily="34" charset="0"/>
                      </a:endParaRPr>
                    </a:p>
                  </a:txBody>
                  <a:tcPr marL="9525" marR="9525" marT="0" marB="0" anchor="ctr">
                    <a:solidFill>
                      <a:schemeClr val="accent3">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9621-3</a:t>
                      </a:r>
                    </a:p>
                  </a:txBody>
                  <a:tcPr marL="9525" marR="9525" marT="9525" marB="0" anchor="ctr">
                    <a:solidFill>
                      <a:schemeClr val="accent3">
                        <a:lumMod val="50000"/>
                        <a:alpha val="20000"/>
                      </a:schemeClr>
                    </a:solidFill>
                  </a:tcPr>
                </a:tc>
                <a:tc>
                  <a:txBody>
                    <a:bodyPr/>
                    <a:lstStyle/>
                    <a:p>
                      <a:pPr marL="72000" algn="l" fontAlgn="ctr"/>
                      <a:r>
                        <a:rPr lang="ru-RU" sz="800" b="0" i="0" u="none" strike="noStrike" dirty="0" err="1">
                          <a:solidFill>
                            <a:srgbClr val="000000"/>
                          </a:solidFill>
                          <a:effectLst/>
                          <a:latin typeface="Arial Narrow" panose="020B0606020202030204" pitchFamily="34" charset="0"/>
                        </a:rPr>
                        <a:t>Отельдердегіден</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басқа</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тасушылар</a:t>
                      </a:r>
                      <a:endParaRPr lang="ru-RU" sz="800" b="0" i="0" u="none" strike="noStrike" dirty="0">
                        <a:solidFill>
                          <a:srgbClr val="000000"/>
                        </a:solidFill>
                        <a:effectLst/>
                        <a:latin typeface="Arial Narrow" panose="020B0606020202030204" pitchFamily="34" charset="0"/>
                      </a:endParaRPr>
                    </a:p>
                  </a:txBody>
                  <a:tcPr marL="9525" marR="9525" marT="9525" marB="0" anchor="ctr">
                    <a:lnR w="12700" cap="flat" cmpd="sng" algn="ctr">
                      <a:solidFill>
                        <a:schemeClr val="tx1"/>
                      </a:solidFill>
                      <a:prstDash val="solid"/>
                      <a:round/>
                      <a:headEnd type="none" w="med" len="med"/>
                      <a:tailEnd type="none" w="med" len="med"/>
                    </a:lnR>
                    <a:solidFill>
                      <a:schemeClr val="accent3">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387</a:t>
                      </a:r>
                    </a:p>
                  </a:txBody>
                  <a:tcPr marL="9525" marR="9525" marT="9525" marB="0" anchor="ctr">
                    <a:lnL w="12700" cap="flat" cmpd="sng" algn="ctr">
                      <a:solidFill>
                        <a:schemeClr val="tx1"/>
                      </a:solidFill>
                      <a:prstDash val="solid"/>
                      <a:round/>
                      <a:headEnd type="none" w="med" len="med"/>
                      <a:tailEnd type="none" w="med" len="med"/>
                    </a:lnL>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132</a:t>
                      </a:r>
                    </a:p>
                  </a:txBody>
                  <a:tcPr marL="9525" marR="9525" marT="9525" marB="0" anchor="c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176</a:t>
                      </a:r>
                    </a:p>
                  </a:txBody>
                  <a:tcPr marL="9525" marR="9525" marT="9525" marB="0" anchor="c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35</a:t>
                      </a:r>
                    </a:p>
                  </a:txBody>
                  <a:tcPr marL="9525" marR="9525" marT="9525" marB="0" anchor="c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44</a:t>
                      </a:r>
                    </a:p>
                  </a:txBody>
                  <a:tcPr marL="9525" marR="9525" marT="9525" marB="0" anchor="ctr">
                    <a:lnR w="12700" cap="flat" cmpd="sng" algn="ctr">
                      <a:solidFill>
                        <a:schemeClr val="tx1"/>
                      </a:solidFill>
                      <a:prstDash val="solid"/>
                      <a:round/>
                      <a:headEnd type="none" w="med" len="med"/>
                      <a:tailEnd type="none" w="med" len="med"/>
                    </a:ln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436</a:t>
                      </a:r>
                    </a:p>
                  </a:txBody>
                  <a:tcPr marL="9525" marR="9525" marT="9525" marB="0" anchor="ctr">
                    <a:lnL w="12700" cap="flat" cmpd="sng" algn="ctr">
                      <a:solidFill>
                        <a:schemeClr val="tx1"/>
                      </a:solidFill>
                      <a:prstDash val="solid"/>
                      <a:round/>
                      <a:headEnd type="none" w="med" len="med"/>
                      <a:tailEnd type="none" w="med" len="med"/>
                    </a:lnL>
                    <a:solidFill>
                      <a:schemeClr val="accent3">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19</a:t>
                      </a:r>
                    </a:p>
                  </a:txBody>
                  <a:tcPr marL="9525" marR="9525" marT="9525" marB="0" anchor="c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150</a:t>
                      </a:r>
                    </a:p>
                  </a:txBody>
                  <a:tcPr marL="9525" marR="9525" marT="9525" marB="0" anchor="ctr">
                    <a:solidFill>
                      <a:schemeClr val="accent3">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156</a:t>
                      </a:r>
                    </a:p>
                  </a:txBody>
                  <a:tcPr marL="9525" marR="9525" marT="9525" marB="0" anchor="ctr">
                    <a:solidFill>
                      <a:schemeClr val="accent3">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111</a:t>
                      </a:r>
                    </a:p>
                  </a:txBody>
                  <a:tcPr marL="9525" marR="9525" marT="9525" marB="0" anchor="ctr">
                    <a:solidFill>
                      <a:schemeClr val="accent3">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2,6%</a:t>
                      </a:r>
                    </a:p>
                  </a:txBody>
                  <a:tcPr marL="9525" marR="9525" marT="9525" marB="0" anchor="ctr">
                    <a:solidFill>
                      <a:schemeClr val="accent3">
                        <a:lumMod val="50000"/>
                        <a:alpha val="20000"/>
                      </a:schemeClr>
                    </a:solidFill>
                  </a:tcPr>
                </a:tc>
                <a:extLst>
                  <a:ext uri="{0D108BD9-81ED-4DB2-BD59-A6C34878D82A}">
                    <a16:rowId xmlns:a16="http://schemas.microsoft.com/office/drawing/2014/main" val="614668957"/>
                  </a:ext>
                </a:extLst>
              </a:tr>
              <a:tr h="144837">
                <a:tc>
                  <a:txBody>
                    <a:bodyPr/>
                    <a:lstStyle/>
                    <a:p>
                      <a:pPr algn="ctr" fontAlgn="b"/>
                      <a:r>
                        <a:rPr lang="ru-RU" sz="800" b="0" i="0" u="none" strike="noStrike" dirty="0">
                          <a:solidFill>
                            <a:schemeClr val="accent3">
                              <a:lumMod val="50000"/>
                            </a:schemeClr>
                          </a:solidFill>
                          <a:effectLst/>
                          <a:latin typeface="Arial Narrow" panose="020B0606020202030204" pitchFamily="34" charset="0"/>
                        </a:rPr>
                        <a:t>7</a:t>
                      </a:r>
                      <a:endParaRPr lang="en-US" sz="800" b="0" i="0" u="none" strike="noStrike" dirty="0">
                        <a:solidFill>
                          <a:schemeClr val="accent3">
                            <a:lumMod val="50000"/>
                          </a:schemeClr>
                        </a:solidFill>
                        <a:effectLst/>
                        <a:latin typeface="Arial Narrow" panose="020B0606020202030204" pitchFamily="34" charset="0"/>
                      </a:endParaRPr>
                    </a:p>
                  </a:txBody>
                  <a:tcPr marL="9525" marR="9525" marT="0"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9113-0</a:t>
                      </a:r>
                    </a:p>
                  </a:txBody>
                  <a:tcPr marL="9525" marR="9525" marT="9525" marB="0" anchor="ctr">
                    <a:solidFill>
                      <a:schemeClr val="accent6">
                        <a:lumMod val="50000"/>
                        <a:alpha val="1000"/>
                      </a:schemeClr>
                    </a:solidFill>
                  </a:tcPr>
                </a:tc>
                <a:tc>
                  <a:txBody>
                    <a:bodyPr/>
                    <a:lstStyle/>
                    <a:p>
                      <a:pPr marL="72000" algn="l" fontAlgn="ctr"/>
                      <a:r>
                        <a:rPr lang="ru-RU" sz="800" b="0" i="0" u="none" strike="noStrike" dirty="0" err="1">
                          <a:solidFill>
                            <a:srgbClr val="000000"/>
                          </a:solidFill>
                          <a:effectLst/>
                          <a:latin typeface="Arial Narrow" panose="020B0606020202030204" pitchFamily="34" charset="0"/>
                        </a:rPr>
                        <a:t>Офистердегі</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жинаушылар</a:t>
                      </a:r>
                      <a:endParaRPr lang="ru-RU" sz="800" b="0" i="0" u="none" strike="noStrike" dirty="0">
                        <a:solidFill>
                          <a:srgbClr val="000000"/>
                        </a:solidFill>
                        <a:effectLst/>
                        <a:latin typeface="Arial Narrow" panose="020B0606020202030204" pitchFamily="34" charset="0"/>
                      </a:endParaRPr>
                    </a:p>
                  </a:txBody>
                  <a:tcPr marL="9525" marR="9525" marT="9525" marB="0" anchor="ctr">
                    <a:lnR w="12700" cap="flat" cmpd="sng" algn="ctr">
                      <a:solidFill>
                        <a:schemeClr val="tx1"/>
                      </a:solidFill>
                      <a:prstDash val="solid"/>
                      <a:round/>
                      <a:headEnd type="none" w="med" len="med"/>
                      <a:tailEnd type="none" w="med" len="med"/>
                    </a:ln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329</a:t>
                      </a:r>
                    </a:p>
                  </a:txBody>
                  <a:tcPr marL="9525" marR="9525" marT="9525" marB="0" anchor="ctr">
                    <a:lnL w="12700" cap="flat" cmpd="sng" algn="ctr">
                      <a:solidFill>
                        <a:schemeClr val="tx1"/>
                      </a:solidFill>
                      <a:prstDash val="solid"/>
                      <a:round/>
                      <a:headEnd type="none" w="med" len="med"/>
                      <a:tailEnd type="none" w="med" len="med"/>
                    </a:lnL>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61</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68</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119</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81</a:t>
                      </a:r>
                    </a:p>
                  </a:txBody>
                  <a:tcPr marL="9525" marR="9525" marT="9525" marB="0" anchor="ctr">
                    <a:lnR w="12700" cap="flat" cmpd="sng" algn="ctr">
                      <a:solidFill>
                        <a:schemeClr val="tx1"/>
                      </a:solidFill>
                      <a:prstDash val="solid"/>
                      <a:round/>
                      <a:headEnd type="none" w="med" len="med"/>
                      <a:tailEnd type="none" w="med" len="med"/>
                    </a:ln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420</a:t>
                      </a:r>
                    </a:p>
                  </a:txBody>
                  <a:tcPr marL="9525" marR="9525" marT="9525" marB="0" anchor="ctr">
                    <a:lnL w="12700" cap="flat" cmpd="sng" algn="ctr">
                      <a:solidFill>
                        <a:schemeClr val="tx1"/>
                      </a:solidFill>
                      <a:prstDash val="solid"/>
                      <a:round/>
                      <a:headEnd type="none" w="med" len="med"/>
                      <a:tailEnd type="none" w="med" len="med"/>
                    </a:lnL>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70</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110</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105</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135</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2,5%</a:t>
                      </a:r>
                    </a:p>
                  </a:txBody>
                  <a:tcPr marL="9525" marR="9525" marT="9525" marB="0" anchor="ctr">
                    <a:solidFill>
                      <a:schemeClr val="accent6">
                        <a:lumMod val="50000"/>
                        <a:alpha val="1000"/>
                      </a:schemeClr>
                    </a:solidFill>
                  </a:tcPr>
                </a:tc>
                <a:extLst>
                  <a:ext uri="{0D108BD9-81ED-4DB2-BD59-A6C34878D82A}">
                    <a16:rowId xmlns:a16="http://schemas.microsoft.com/office/drawing/2014/main" val="3006779909"/>
                  </a:ext>
                </a:extLst>
              </a:tr>
              <a:tr h="144837">
                <a:tc>
                  <a:txBody>
                    <a:bodyPr/>
                    <a:lstStyle/>
                    <a:p>
                      <a:pPr algn="ctr" fontAlgn="b"/>
                      <a:r>
                        <a:rPr lang="ru-RU" sz="800" b="0" i="0" u="none" strike="noStrike" dirty="0">
                          <a:solidFill>
                            <a:schemeClr val="accent3">
                              <a:lumMod val="50000"/>
                            </a:schemeClr>
                          </a:solidFill>
                          <a:effectLst/>
                          <a:latin typeface="Arial Narrow" panose="020B0606020202030204" pitchFamily="34" charset="0"/>
                        </a:rPr>
                        <a:t>8</a:t>
                      </a:r>
                      <a:endParaRPr lang="en-US" sz="800" b="0" i="0" u="none" strike="noStrike" dirty="0">
                        <a:solidFill>
                          <a:schemeClr val="accent3">
                            <a:lumMod val="50000"/>
                          </a:schemeClr>
                        </a:solidFill>
                        <a:effectLst/>
                        <a:latin typeface="Arial Narrow" panose="020B0606020202030204" pitchFamily="34" charset="0"/>
                      </a:endParaRPr>
                    </a:p>
                  </a:txBody>
                  <a:tcPr marL="9525" marR="9525" marT="0" marB="0" anchor="ctr">
                    <a:solidFill>
                      <a:schemeClr val="accent3">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5311-2</a:t>
                      </a:r>
                    </a:p>
                  </a:txBody>
                  <a:tcPr marL="9525" marR="9525" marT="9525" marB="0" anchor="ctr">
                    <a:solidFill>
                      <a:schemeClr val="accent3">
                        <a:lumMod val="50000"/>
                        <a:alpha val="20000"/>
                      </a:schemeClr>
                    </a:solidFill>
                  </a:tcPr>
                </a:tc>
                <a:tc>
                  <a:txBody>
                    <a:bodyPr/>
                    <a:lstStyle/>
                    <a:p>
                      <a:pPr marL="72000" algn="l" fontAlgn="ctr"/>
                      <a:r>
                        <a:rPr lang="ru-RU" sz="800" b="0" i="0" u="none" strike="noStrike" dirty="0">
                          <a:solidFill>
                            <a:srgbClr val="000000"/>
                          </a:solidFill>
                          <a:effectLst/>
                          <a:latin typeface="Arial Narrow" panose="020B0606020202030204" pitchFamily="34" charset="0"/>
                        </a:rPr>
                        <a:t>Бала </a:t>
                      </a:r>
                      <a:r>
                        <a:rPr lang="ru-RU" sz="800" b="0" i="0" u="none" strike="noStrike" dirty="0" err="1">
                          <a:solidFill>
                            <a:srgbClr val="000000"/>
                          </a:solidFill>
                          <a:effectLst/>
                          <a:latin typeface="Arial Narrow" panose="020B0606020202030204" pitchFamily="34" charset="0"/>
                        </a:rPr>
                        <a:t>күтушілер</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балабақшадағы</a:t>
                      </a:r>
                      <a:r>
                        <a:rPr lang="ru-RU" sz="800" b="0" i="0" u="none" strike="noStrike" dirty="0">
                          <a:solidFill>
                            <a:srgbClr val="000000"/>
                          </a:solidFill>
                          <a:effectLst/>
                          <a:latin typeface="Arial Narrow" panose="020B0606020202030204" pitchFamily="34" charset="0"/>
                        </a:rPr>
                        <a:t>)</a:t>
                      </a:r>
                    </a:p>
                  </a:txBody>
                  <a:tcPr marL="9525" marR="9525" marT="9525" marB="0" anchor="ctr">
                    <a:lnR w="12700" cap="flat" cmpd="sng" algn="ctr">
                      <a:solidFill>
                        <a:schemeClr val="tx1"/>
                      </a:solidFill>
                      <a:prstDash val="solid"/>
                      <a:round/>
                      <a:headEnd type="none" w="med" len="med"/>
                      <a:tailEnd type="none" w="med" len="med"/>
                    </a:lnR>
                    <a:solidFill>
                      <a:schemeClr val="accent3">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321</a:t>
                      </a:r>
                    </a:p>
                  </a:txBody>
                  <a:tcPr marL="9525" marR="9525" marT="9525" marB="0" anchor="ctr">
                    <a:lnL w="12700" cap="flat" cmpd="sng" algn="ctr">
                      <a:solidFill>
                        <a:schemeClr val="tx1"/>
                      </a:solidFill>
                      <a:prstDash val="solid"/>
                      <a:round/>
                      <a:headEnd type="none" w="med" len="med"/>
                      <a:tailEnd type="none" w="med" len="med"/>
                    </a:lnL>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81</a:t>
                      </a:r>
                    </a:p>
                  </a:txBody>
                  <a:tcPr marL="9525" marR="9525" marT="9525" marB="0" anchor="c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93</a:t>
                      </a:r>
                    </a:p>
                  </a:txBody>
                  <a:tcPr marL="9525" marR="9525" marT="9525" marB="0" anchor="c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79</a:t>
                      </a:r>
                    </a:p>
                  </a:txBody>
                  <a:tcPr marL="9525" marR="9525" marT="9525" marB="0" anchor="c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68</a:t>
                      </a:r>
                    </a:p>
                  </a:txBody>
                  <a:tcPr marL="9525" marR="9525" marT="9525" marB="0" anchor="ctr">
                    <a:lnR w="12700" cap="flat" cmpd="sng" algn="ctr">
                      <a:solidFill>
                        <a:schemeClr val="tx1"/>
                      </a:solidFill>
                      <a:prstDash val="solid"/>
                      <a:round/>
                      <a:headEnd type="none" w="med" len="med"/>
                      <a:tailEnd type="none" w="med" len="med"/>
                    </a:ln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406</a:t>
                      </a:r>
                    </a:p>
                  </a:txBody>
                  <a:tcPr marL="9525" marR="9525" marT="9525" marB="0" anchor="ctr">
                    <a:lnL w="12700" cap="flat" cmpd="sng" algn="ctr">
                      <a:solidFill>
                        <a:schemeClr val="tx1"/>
                      </a:solidFill>
                      <a:prstDash val="solid"/>
                      <a:round/>
                      <a:headEnd type="none" w="med" len="med"/>
                      <a:tailEnd type="none" w="med" len="med"/>
                    </a:lnL>
                    <a:solidFill>
                      <a:schemeClr val="accent3">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84</a:t>
                      </a:r>
                    </a:p>
                  </a:txBody>
                  <a:tcPr marL="9525" marR="9525" marT="9525" marB="0" anchor="c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98</a:t>
                      </a:r>
                    </a:p>
                  </a:txBody>
                  <a:tcPr marL="9525" marR="9525" marT="9525" marB="0" anchor="ctr">
                    <a:solidFill>
                      <a:schemeClr val="accent3">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106</a:t>
                      </a:r>
                    </a:p>
                  </a:txBody>
                  <a:tcPr marL="9525" marR="9525" marT="9525" marB="0" anchor="ctr">
                    <a:solidFill>
                      <a:schemeClr val="accent3">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118</a:t>
                      </a:r>
                    </a:p>
                  </a:txBody>
                  <a:tcPr marL="9525" marR="9525" marT="9525" marB="0" anchor="ctr">
                    <a:solidFill>
                      <a:schemeClr val="accent3">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2,5%</a:t>
                      </a:r>
                    </a:p>
                  </a:txBody>
                  <a:tcPr marL="9525" marR="9525" marT="9525" marB="0" anchor="ctr">
                    <a:solidFill>
                      <a:schemeClr val="accent3">
                        <a:lumMod val="50000"/>
                        <a:alpha val="20000"/>
                      </a:schemeClr>
                    </a:solidFill>
                  </a:tcPr>
                </a:tc>
                <a:extLst>
                  <a:ext uri="{0D108BD9-81ED-4DB2-BD59-A6C34878D82A}">
                    <a16:rowId xmlns:a16="http://schemas.microsoft.com/office/drawing/2014/main" val="967742410"/>
                  </a:ext>
                </a:extLst>
              </a:tr>
              <a:tr h="144837">
                <a:tc>
                  <a:txBody>
                    <a:bodyPr/>
                    <a:lstStyle/>
                    <a:p>
                      <a:pPr algn="ctr" fontAlgn="b"/>
                      <a:r>
                        <a:rPr lang="ru-RU" sz="800" b="0" i="0" u="none" strike="noStrike" dirty="0">
                          <a:solidFill>
                            <a:schemeClr val="accent3">
                              <a:lumMod val="50000"/>
                            </a:schemeClr>
                          </a:solidFill>
                          <a:effectLst/>
                          <a:latin typeface="Arial Narrow" panose="020B0606020202030204" pitchFamily="34" charset="0"/>
                        </a:rPr>
                        <a:t>9</a:t>
                      </a:r>
                      <a:endParaRPr lang="en-US" sz="800" b="0" i="0" u="none" strike="noStrike" dirty="0">
                        <a:solidFill>
                          <a:schemeClr val="accent3">
                            <a:lumMod val="50000"/>
                          </a:schemeClr>
                        </a:solidFill>
                        <a:effectLst/>
                        <a:latin typeface="Arial Narrow" panose="020B0606020202030204" pitchFamily="34" charset="0"/>
                      </a:endParaRPr>
                    </a:p>
                  </a:txBody>
                  <a:tcPr marL="9525" marR="9525" marT="0"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8322-2</a:t>
                      </a:r>
                    </a:p>
                  </a:txBody>
                  <a:tcPr marL="9525" marR="9525" marT="9525" marB="0" anchor="ctr">
                    <a:solidFill>
                      <a:schemeClr val="accent6">
                        <a:lumMod val="50000"/>
                        <a:alpha val="1000"/>
                      </a:schemeClr>
                    </a:solidFill>
                  </a:tcPr>
                </a:tc>
                <a:tc>
                  <a:txBody>
                    <a:bodyPr/>
                    <a:lstStyle/>
                    <a:p>
                      <a:pPr marL="72000" algn="l" fontAlgn="ctr"/>
                      <a:r>
                        <a:rPr lang="ru-RU" sz="800" b="0" i="0" u="none" strike="noStrike" dirty="0">
                          <a:solidFill>
                            <a:srgbClr val="000000"/>
                          </a:solidFill>
                          <a:effectLst/>
                          <a:latin typeface="Arial Narrow" panose="020B0606020202030204" pitchFamily="34" charset="0"/>
                        </a:rPr>
                        <a:t>Жеке </a:t>
                      </a:r>
                      <a:r>
                        <a:rPr lang="ru-RU" sz="800" b="0" i="0" u="none" strike="noStrike" dirty="0" err="1">
                          <a:solidFill>
                            <a:srgbClr val="000000"/>
                          </a:solidFill>
                          <a:effectLst/>
                          <a:latin typeface="Arial Narrow" panose="020B0606020202030204" pitchFamily="34" charset="0"/>
                        </a:rPr>
                        <a:t>жүргізушілер</a:t>
                      </a:r>
                      <a:r>
                        <a:rPr lang="ru-RU" sz="800" b="0" i="0" u="none" strike="noStrike" dirty="0">
                          <a:solidFill>
                            <a:srgbClr val="000000"/>
                          </a:solidFill>
                          <a:effectLst/>
                          <a:latin typeface="Arial Narrow" panose="020B0606020202030204" pitchFamily="34" charset="0"/>
                        </a:rPr>
                        <a:t> мен </a:t>
                      </a:r>
                      <a:r>
                        <a:rPr lang="ru-RU" sz="800" b="0" i="0" u="none" strike="noStrike" dirty="0" err="1">
                          <a:solidFill>
                            <a:srgbClr val="000000"/>
                          </a:solidFill>
                          <a:effectLst/>
                          <a:latin typeface="Arial Narrow" panose="020B0606020202030204" pitchFamily="34" charset="0"/>
                        </a:rPr>
                        <a:t>шопырлар</a:t>
                      </a:r>
                      <a:endParaRPr lang="ru-RU" sz="800" b="0" i="0" u="none" strike="noStrike" dirty="0">
                        <a:solidFill>
                          <a:srgbClr val="000000"/>
                        </a:solidFill>
                        <a:effectLst/>
                        <a:latin typeface="Arial Narrow" panose="020B0606020202030204" pitchFamily="34" charset="0"/>
                      </a:endParaRPr>
                    </a:p>
                  </a:txBody>
                  <a:tcPr marL="9525" marR="9525" marT="9525" marB="0" anchor="ctr">
                    <a:lnR w="12700" cap="flat" cmpd="sng" algn="ctr">
                      <a:solidFill>
                        <a:schemeClr val="tx1"/>
                      </a:solidFill>
                      <a:prstDash val="solid"/>
                      <a:round/>
                      <a:headEnd type="none" w="med" len="med"/>
                      <a:tailEnd type="none" w="med" len="med"/>
                    </a:ln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288</a:t>
                      </a:r>
                    </a:p>
                  </a:txBody>
                  <a:tcPr marL="9525" marR="9525" marT="9525" marB="0" anchor="ctr">
                    <a:lnL w="12700" cap="flat" cmpd="sng" algn="ctr">
                      <a:solidFill>
                        <a:schemeClr val="tx1"/>
                      </a:solidFill>
                      <a:prstDash val="solid"/>
                      <a:round/>
                      <a:headEnd type="none" w="med" len="med"/>
                      <a:tailEnd type="none" w="med" len="med"/>
                    </a:lnL>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62</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81</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73</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72</a:t>
                      </a:r>
                    </a:p>
                  </a:txBody>
                  <a:tcPr marL="9525" marR="9525" marT="9525" marB="0" anchor="ctr">
                    <a:lnR w="12700" cap="flat" cmpd="sng" algn="ctr">
                      <a:solidFill>
                        <a:schemeClr val="tx1"/>
                      </a:solidFill>
                      <a:prstDash val="solid"/>
                      <a:round/>
                      <a:headEnd type="none" w="med" len="med"/>
                      <a:tailEnd type="none" w="med" len="med"/>
                    </a:ln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365</a:t>
                      </a:r>
                    </a:p>
                  </a:txBody>
                  <a:tcPr marL="9525" marR="9525" marT="9525" marB="0" anchor="ctr">
                    <a:lnL w="12700" cap="flat" cmpd="sng" algn="ctr">
                      <a:solidFill>
                        <a:schemeClr val="tx1"/>
                      </a:solidFill>
                      <a:prstDash val="solid"/>
                      <a:round/>
                      <a:headEnd type="none" w="med" len="med"/>
                      <a:tailEnd type="none" w="med" len="med"/>
                    </a:lnL>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64</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107</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97</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97</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2,2%</a:t>
                      </a:r>
                    </a:p>
                  </a:txBody>
                  <a:tcPr marL="9525" marR="9525" marT="9525" marB="0" anchor="ctr">
                    <a:solidFill>
                      <a:schemeClr val="accent6">
                        <a:lumMod val="50000"/>
                        <a:alpha val="1000"/>
                      </a:schemeClr>
                    </a:solidFill>
                  </a:tcPr>
                </a:tc>
                <a:extLst>
                  <a:ext uri="{0D108BD9-81ED-4DB2-BD59-A6C34878D82A}">
                    <a16:rowId xmlns:a16="http://schemas.microsoft.com/office/drawing/2014/main" val="3145376209"/>
                  </a:ext>
                </a:extLst>
              </a:tr>
              <a:tr h="144837">
                <a:tc>
                  <a:txBody>
                    <a:bodyPr/>
                    <a:lstStyle/>
                    <a:p>
                      <a:pPr algn="ctr" fontAlgn="b"/>
                      <a:r>
                        <a:rPr lang="ru-RU" sz="800" b="0" i="0" u="none" strike="noStrike" dirty="0">
                          <a:solidFill>
                            <a:schemeClr val="accent3">
                              <a:lumMod val="50000"/>
                            </a:schemeClr>
                          </a:solidFill>
                          <a:effectLst/>
                          <a:latin typeface="Arial Narrow" panose="020B0606020202030204" pitchFamily="34" charset="0"/>
                        </a:rPr>
                        <a:t>10</a:t>
                      </a:r>
                      <a:endParaRPr lang="en-US" sz="800" b="0" i="0" u="none" strike="noStrike" dirty="0">
                        <a:solidFill>
                          <a:schemeClr val="accent3">
                            <a:lumMod val="50000"/>
                          </a:schemeClr>
                        </a:solidFill>
                        <a:effectLst/>
                        <a:latin typeface="Arial Narrow" panose="020B0606020202030204" pitchFamily="34" charset="0"/>
                      </a:endParaRPr>
                    </a:p>
                  </a:txBody>
                  <a:tcPr marL="9525" marR="9525" marT="0" marB="0" anchor="ctr">
                    <a:solidFill>
                      <a:srgbClr val="548235">
                        <a:alpha val="20000"/>
                      </a:srgbClr>
                    </a:solidFill>
                  </a:tcPr>
                </a:tc>
                <a:tc>
                  <a:txBody>
                    <a:bodyPr/>
                    <a:lstStyle/>
                    <a:p>
                      <a:pPr algn="ctr" fontAlgn="ctr"/>
                      <a:r>
                        <a:rPr lang="ru-RU" sz="800" b="0" i="0" u="none" strike="noStrike">
                          <a:solidFill>
                            <a:srgbClr val="000000"/>
                          </a:solidFill>
                          <a:effectLst/>
                          <a:latin typeface="Arial Narrow" panose="020B0606020202030204" pitchFamily="34" charset="0"/>
                        </a:rPr>
                        <a:t>2361-0</a:t>
                      </a:r>
                    </a:p>
                  </a:txBody>
                  <a:tcPr marL="9525" marR="9525" marT="9525" marB="0" anchor="ctr">
                    <a:solidFill>
                      <a:srgbClr val="548235">
                        <a:alpha val="20000"/>
                      </a:srgbClr>
                    </a:solidFill>
                  </a:tcPr>
                </a:tc>
                <a:tc>
                  <a:txBody>
                    <a:bodyPr/>
                    <a:lstStyle/>
                    <a:p>
                      <a:pPr marL="72000" algn="l" fontAlgn="ctr"/>
                      <a:r>
                        <a:rPr lang="ru-RU" sz="800" b="0" i="0" u="none" strike="noStrike" dirty="0" err="1">
                          <a:solidFill>
                            <a:srgbClr val="000000"/>
                          </a:solidFill>
                          <a:effectLst/>
                          <a:latin typeface="Arial Narrow" panose="020B0606020202030204" pitchFamily="34" charset="0"/>
                        </a:rPr>
                        <a:t>Бастауыш</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мектеп</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мұғалімі</a:t>
                      </a:r>
                      <a:endParaRPr lang="ru-RU" sz="800" b="0" i="0" u="none" strike="noStrike" dirty="0">
                        <a:solidFill>
                          <a:srgbClr val="000000"/>
                        </a:solidFill>
                        <a:effectLst/>
                        <a:latin typeface="Arial Narrow" panose="020B0606020202030204" pitchFamily="34" charset="0"/>
                      </a:endParaRPr>
                    </a:p>
                  </a:txBody>
                  <a:tcPr marL="9525" marR="9525" marT="9525" marB="0" anchor="ctr">
                    <a:lnR w="12700" cap="flat" cmpd="sng" algn="ctr">
                      <a:solidFill>
                        <a:schemeClr val="tx1"/>
                      </a:solidFill>
                      <a:prstDash val="solid"/>
                      <a:round/>
                      <a:headEnd type="none" w="med" len="med"/>
                      <a:tailEnd type="none" w="med" len="med"/>
                    </a:lnR>
                    <a:solidFill>
                      <a:srgbClr val="548235">
                        <a:alpha val="20000"/>
                      </a:srgbClr>
                    </a:solidFill>
                  </a:tcPr>
                </a:tc>
                <a:tc>
                  <a:txBody>
                    <a:bodyPr/>
                    <a:lstStyle/>
                    <a:p>
                      <a:pPr algn="ctr" fontAlgn="ctr"/>
                      <a:r>
                        <a:rPr lang="ru-RU" sz="800" b="0" i="0" u="none" strike="noStrike">
                          <a:solidFill>
                            <a:srgbClr val="000000"/>
                          </a:solidFill>
                          <a:effectLst/>
                          <a:latin typeface="Arial Narrow" panose="020B0606020202030204" pitchFamily="34" charset="0"/>
                        </a:rPr>
                        <a:t>242</a:t>
                      </a:r>
                    </a:p>
                  </a:txBody>
                  <a:tcPr marL="9525" marR="9525" marT="9525" marB="0" anchor="ctr">
                    <a:lnL w="12700" cap="flat" cmpd="sng" algn="ctr">
                      <a:solidFill>
                        <a:schemeClr val="tx1"/>
                      </a:solidFill>
                      <a:prstDash val="solid"/>
                      <a:round/>
                      <a:headEnd type="none" w="med" len="med"/>
                      <a:tailEnd type="none" w="med" len="med"/>
                    </a:lnL>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21</a:t>
                      </a:r>
                    </a:p>
                  </a:txBody>
                  <a:tcPr marL="9525" marR="9525" marT="9525" marB="0" anchor="c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47</a:t>
                      </a:r>
                    </a:p>
                  </a:txBody>
                  <a:tcPr marL="9525" marR="9525" marT="9525" marB="0" anchor="c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109</a:t>
                      </a:r>
                    </a:p>
                  </a:txBody>
                  <a:tcPr marL="9525" marR="9525" marT="9525" marB="0" anchor="c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65</a:t>
                      </a:r>
                    </a:p>
                  </a:txBody>
                  <a:tcPr marL="9525" marR="9525" marT="9525" marB="0" anchor="ctr">
                    <a:lnR w="12700" cap="flat" cmpd="sng" algn="ctr">
                      <a:solidFill>
                        <a:schemeClr val="tx1"/>
                      </a:solidFill>
                      <a:prstDash val="solid"/>
                      <a:round/>
                      <a:headEnd type="none" w="med" len="med"/>
                      <a:tailEnd type="none" w="med" len="med"/>
                    </a:ln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309</a:t>
                      </a:r>
                    </a:p>
                  </a:txBody>
                  <a:tcPr marL="9525" marR="9525" marT="9525" marB="0" anchor="ctr">
                    <a:lnL w="12700" cap="flat" cmpd="sng" algn="ctr">
                      <a:solidFill>
                        <a:schemeClr val="tx1"/>
                      </a:solidFill>
                      <a:prstDash val="solid"/>
                      <a:round/>
                      <a:headEnd type="none" w="med" len="med"/>
                      <a:tailEnd type="none" w="med" len="med"/>
                    </a:lnL>
                    <a:solidFill>
                      <a:srgbClr val="548235">
                        <a:alpha val="20000"/>
                      </a:srgbClr>
                    </a:solidFill>
                  </a:tcPr>
                </a:tc>
                <a:tc>
                  <a:txBody>
                    <a:bodyPr/>
                    <a:lstStyle/>
                    <a:p>
                      <a:pPr algn="ctr" fontAlgn="ctr"/>
                      <a:r>
                        <a:rPr lang="ru-RU" sz="800" b="0" i="0" u="none" strike="noStrike">
                          <a:solidFill>
                            <a:srgbClr val="000000"/>
                          </a:solidFill>
                          <a:effectLst/>
                          <a:latin typeface="Arial Narrow" panose="020B0606020202030204" pitchFamily="34" charset="0"/>
                        </a:rPr>
                        <a:t>62</a:t>
                      </a:r>
                    </a:p>
                  </a:txBody>
                  <a:tcPr marL="9525" marR="9525" marT="9525" marB="0" anchor="c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64</a:t>
                      </a:r>
                    </a:p>
                  </a:txBody>
                  <a:tcPr marL="9525" marR="9525" marT="9525" marB="0" anchor="ctr">
                    <a:solidFill>
                      <a:srgbClr val="548235">
                        <a:alpha val="20000"/>
                      </a:srgbClr>
                    </a:solidFill>
                  </a:tcPr>
                </a:tc>
                <a:tc>
                  <a:txBody>
                    <a:bodyPr/>
                    <a:lstStyle/>
                    <a:p>
                      <a:pPr algn="ctr" fontAlgn="ctr"/>
                      <a:r>
                        <a:rPr lang="ru-RU" sz="800" b="0" i="0" u="none" strike="noStrike">
                          <a:solidFill>
                            <a:srgbClr val="000000"/>
                          </a:solidFill>
                          <a:effectLst/>
                          <a:latin typeface="Arial Narrow" panose="020B0606020202030204" pitchFamily="34" charset="0"/>
                        </a:rPr>
                        <a:t>66</a:t>
                      </a:r>
                    </a:p>
                  </a:txBody>
                  <a:tcPr marL="9525" marR="9525" marT="9525" marB="0" anchor="ctr">
                    <a:solidFill>
                      <a:srgbClr val="548235">
                        <a:alpha val="20000"/>
                      </a:srgbClr>
                    </a:solidFill>
                  </a:tcPr>
                </a:tc>
                <a:tc>
                  <a:txBody>
                    <a:bodyPr/>
                    <a:lstStyle/>
                    <a:p>
                      <a:pPr algn="ctr" fontAlgn="ctr"/>
                      <a:r>
                        <a:rPr lang="ru-RU" sz="800" b="0" i="0" u="none" strike="noStrike">
                          <a:solidFill>
                            <a:srgbClr val="000000"/>
                          </a:solidFill>
                          <a:effectLst/>
                          <a:latin typeface="Arial Narrow" panose="020B0606020202030204" pitchFamily="34" charset="0"/>
                        </a:rPr>
                        <a:t>117</a:t>
                      </a:r>
                    </a:p>
                  </a:txBody>
                  <a:tcPr marL="9525" marR="9525" marT="9525" marB="0" anchor="ctr">
                    <a:solidFill>
                      <a:srgbClr val="548235">
                        <a:alpha val="20000"/>
                      </a:srgbClr>
                    </a:solidFill>
                  </a:tcPr>
                </a:tc>
                <a:tc>
                  <a:txBody>
                    <a:bodyPr/>
                    <a:lstStyle/>
                    <a:p>
                      <a:pPr algn="ctr" fontAlgn="ctr"/>
                      <a:r>
                        <a:rPr lang="ru-RU" sz="800" b="0" i="0" u="none" strike="noStrike">
                          <a:solidFill>
                            <a:srgbClr val="000000"/>
                          </a:solidFill>
                          <a:effectLst/>
                          <a:latin typeface="Arial Narrow" panose="020B0606020202030204" pitchFamily="34" charset="0"/>
                        </a:rPr>
                        <a:t>1,9%</a:t>
                      </a:r>
                    </a:p>
                  </a:txBody>
                  <a:tcPr marL="9525" marR="9525" marT="9525" marB="0" anchor="ctr">
                    <a:solidFill>
                      <a:srgbClr val="548235">
                        <a:alpha val="20000"/>
                      </a:srgbClr>
                    </a:solidFill>
                  </a:tcPr>
                </a:tc>
                <a:extLst>
                  <a:ext uri="{0D108BD9-81ED-4DB2-BD59-A6C34878D82A}">
                    <a16:rowId xmlns:a16="http://schemas.microsoft.com/office/drawing/2014/main" val="43189757"/>
                  </a:ext>
                </a:extLst>
              </a:tr>
              <a:tr h="152142">
                <a:tc gridSpan="3">
                  <a:txBody>
                    <a:bodyPr/>
                    <a:lstStyle/>
                    <a:p>
                      <a:pPr algn="ctr" fontAlgn="b"/>
                      <a:r>
                        <a:rPr lang="ru-RU" sz="900" b="1" u="none" strike="noStrike" dirty="0">
                          <a:solidFill>
                            <a:schemeClr val="accent3">
                              <a:lumMod val="50000"/>
                            </a:schemeClr>
                          </a:solidFill>
                          <a:effectLst/>
                          <a:latin typeface="Arial Narrow" panose="020B0606020202030204" pitchFamily="34" charset="0"/>
                        </a:rPr>
                        <a:t>ТОП-10 БОЙЫНША ЖИЫНЫ</a:t>
                      </a:r>
                      <a:endParaRPr lang="ru-RU" sz="900" b="1" i="0" u="none" strike="noStrike" cap="none" dirty="0">
                        <a:solidFill>
                          <a:schemeClr val="accent3">
                            <a:lumMod val="50000"/>
                          </a:schemeClr>
                        </a:solidFill>
                        <a:effectLst/>
                        <a:latin typeface="Arial Narrow" panose="020B0606020202030204" pitchFamily="34" charset="0"/>
                        <a:ea typeface="+mn-ea"/>
                        <a:cs typeface="+mn-cs"/>
                        <a:sym typeface="Arial"/>
                      </a:endParaRPr>
                    </a:p>
                  </a:txBody>
                  <a:tcPr marL="9525" marR="9525" marT="0" marB="0" anchor="ctr">
                    <a:lnR w="12700" cap="flat" cmpd="sng" algn="ctr">
                      <a:solidFill>
                        <a:schemeClr val="tx1"/>
                      </a:solidFill>
                      <a:prstDash val="solid"/>
                      <a:round/>
                      <a:headEnd type="none" w="med" len="med"/>
                      <a:tailEnd type="none" w="med" len="med"/>
                    </a:lnR>
                    <a:lnB w="12700" cap="flat" cmpd="sng" algn="ctr">
                      <a:solidFill>
                        <a:schemeClr val="tx1"/>
                      </a:solidFill>
                      <a:prstDash val="solid"/>
                      <a:round/>
                      <a:headEnd type="none" w="med" len="med"/>
                      <a:tailEnd type="none" w="med" len="med"/>
                    </a:lnB>
                    <a:noFill/>
                  </a:tcPr>
                </a:tc>
                <a:tc hMerge="1">
                  <a:txBody>
                    <a:bodyPr/>
                    <a:lstStyle/>
                    <a:p>
                      <a:pPr algn="ctr" fontAlgn="b"/>
                      <a:r>
                        <a:rPr lang="ru-KZ" sz="800" b="0" i="0" u="none" strike="noStrike" cap="none" dirty="0">
                          <a:solidFill>
                            <a:srgbClr val="007F76"/>
                          </a:solidFill>
                          <a:effectLst/>
                          <a:latin typeface="Arial Narrow" panose="020B0606020202030204" pitchFamily="34" charset="0"/>
                          <a:ea typeface="+mn-ea"/>
                          <a:cs typeface="+mn-cs"/>
                          <a:sym typeface="Arial"/>
                        </a:rPr>
                        <a:t>7239-2</a:t>
                      </a:r>
                    </a:p>
                  </a:txBody>
                  <a:tcPr marL="9525" marR="9525" marT="0" marB="0" anchor="ctr">
                    <a:lnB w="12700" cap="flat" cmpd="sng" algn="ctr">
                      <a:solidFill>
                        <a:schemeClr val="tx1"/>
                      </a:solidFill>
                      <a:prstDash val="solid"/>
                      <a:round/>
                      <a:headEnd type="none" w="med" len="med"/>
                      <a:tailEnd type="none" w="med" len="med"/>
                    </a:lnB>
                    <a:solidFill>
                      <a:schemeClr val="bg1">
                        <a:lumMod val="50000"/>
                        <a:alpha val="20000"/>
                      </a:schemeClr>
                    </a:solidFill>
                  </a:tcPr>
                </a:tc>
                <a:tc hMerge="1">
                  <a:txBody>
                    <a:bodyPr/>
                    <a:lstStyle/>
                    <a:p>
                      <a:pPr marL="72000" algn="l" fontAlgn="ctr"/>
                      <a:r>
                        <a:rPr lang="ru-RU" sz="800" b="0" i="0" u="none" strike="noStrike" cap="none" dirty="0">
                          <a:solidFill>
                            <a:srgbClr val="007F76"/>
                          </a:solidFill>
                          <a:effectLst/>
                          <a:latin typeface="Arial Narrow" panose="020B0606020202030204" pitchFamily="34" charset="0"/>
                          <a:ea typeface="+mn-ea"/>
                          <a:cs typeface="+mn-cs"/>
                          <a:sym typeface="Arial"/>
                        </a:rPr>
                        <a:t>Слесари промышленного оборудования</a:t>
                      </a:r>
                    </a:p>
                  </a:txBody>
                  <a:tcPr marL="9525" marR="9525" marT="0" marB="0" anchor="ctr">
                    <a:lnR w="12700" cap="flat" cmpd="sng" algn="ctr">
                      <a:solidFill>
                        <a:schemeClr val="tx1"/>
                      </a:solidFill>
                      <a:prstDash val="solid"/>
                      <a:round/>
                      <a:headEnd type="none" w="med" len="med"/>
                      <a:tailEnd type="none" w="med" len="med"/>
                    </a:lnR>
                    <a:lnB w="12700" cap="flat" cmpd="sng" algn="ctr">
                      <a:solidFill>
                        <a:schemeClr val="tx1"/>
                      </a:solidFill>
                      <a:prstDash val="solid"/>
                      <a:round/>
                      <a:headEnd type="none" w="med" len="med"/>
                      <a:tailEnd type="none" w="med" len="med"/>
                    </a:lnB>
                    <a:solidFill>
                      <a:schemeClr val="bg1">
                        <a:lumMod val="50000"/>
                        <a:alpha val="20000"/>
                      </a:schemeClr>
                    </a:solidFill>
                  </a:tcPr>
                </a:tc>
                <a:tc>
                  <a:txBody>
                    <a:bodyPr/>
                    <a:lstStyle/>
                    <a:p>
                      <a:pPr algn="ctr" fontAlgn="ctr"/>
                      <a:r>
                        <a:rPr lang="ru-RU" sz="800" b="1" i="0" u="none" strike="noStrike" dirty="0">
                          <a:solidFill>
                            <a:srgbClr val="000000"/>
                          </a:solidFill>
                          <a:effectLst/>
                          <a:latin typeface="Arial Narrow" panose="020B0606020202030204" pitchFamily="34" charset="0"/>
                        </a:rPr>
                        <a:t>4 398</a:t>
                      </a:r>
                    </a:p>
                  </a:txBody>
                  <a:tcPr marL="9525" marR="9525" marT="9525" marB="0" anchor="ctr">
                    <a:lnL w="12700" cap="flat" cmpd="sng" algn="ctr">
                      <a:solidFill>
                        <a:schemeClr val="tx1"/>
                      </a:solidFill>
                      <a:prstDash val="solid"/>
                      <a:round/>
                      <a:headEnd type="none" w="med" len="med"/>
                      <a:tailEnd type="none" w="med" len="med"/>
                    </a:lnL>
                    <a:lnB w="12700" cap="flat" cmpd="sng" algn="ctr">
                      <a:solidFill>
                        <a:schemeClr val="tx1"/>
                      </a:solidFill>
                      <a:prstDash val="solid"/>
                      <a:round/>
                      <a:headEnd type="none" w="med" len="med"/>
                      <a:tailEnd type="none" w="med" len="med"/>
                    </a:lnB>
                    <a:noFill/>
                  </a:tcPr>
                </a:tc>
                <a:tc>
                  <a:txBody>
                    <a:bodyPr/>
                    <a:lstStyle/>
                    <a:p>
                      <a:pPr algn="ctr" fontAlgn="ctr"/>
                      <a:r>
                        <a:rPr lang="ru-RU" sz="800" b="1" i="0" u="none" strike="noStrike" dirty="0">
                          <a:solidFill>
                            <a:srgbClr val="000000"/>
                          </a:solidFill>
                          <a:effectLst/>
                          <a:latin typeface="Arial Narrow" panose="020B0606020202030204" pitchFamily="34" charset="0"/>
                        </a:rPr>
                        <a:t>861</a:t>
                      </a:r>
                    </a:p>
                  </a:txBody>
                  <a:tcPr marL="9525" marR="9525" marT="9525" marB="0" anchor="ctr">
                    <a:lnB w="12700" cap="flat" cmpd="sng" algn="ctr">
                      <a:solidFill>
                        <a:schemeClr val="tx1"/>
                      </a:solidFill>
                      <a:prstDash val="solid"/>
                      <a:round/>
                      <a:headEnd type="none" w="med" len="med"/>
                      <a:tailEnd type="none" w="med" len="med"/>
                    </a:lnB>
                    <a:noFill/>
                  </a:tcPr>
                </a:tc>
                <a:tc>
                  <a:txBody>
                    <a:bodyPr/>
                    <a:lstStyle/>
                    <a:p>
                      <a:pPr algn="ctr" fontAlgn="ctr"/>
                      <a:r>
                        <a:rPr lang="ru-RU" sz="800" b="1" i="0" u="none" strike="noStrike">
                          <a:solidFill>
                            <a:srgbClr val="000000"/>
                          </a:solidFill>
                          <a:effectLst/>
                          <a:latin typeface="Arial Narrow" panose="020B0606020202030204" pitchFamily="34" charset="0"/>
                        </a:rPr>
                        <a:t>1 275</a:t>
                      </a:r>
                    </a:p>
                  </a:txBody>
                  <a:tcPr marL="9525" marR="9525" marT="9525" marB="0" anchor="ctr">
                    <a:lnB w="12700" cap="flat" cmpd="sng" algn="ctr">
                      <a:solidFill>
                        <a:schemeClr val="tx1"/>
                      </a:solidFill>
                      <a:prstDash val="solid"/>
                      <a:round/>
                      <a:headEnd type="none" w="med" len="med"/>
                      <a:tailEnd type="none" w="med" len="med"/>
                    </a:lnB>
                    <a:noFill/>
                  </a:tcPr>
                </a:tc>
                <a:tc>
                  <a:txBody>
                    <a:bodyPr/>
                    <a:lstStyle/>
                    <a:p>
                      <a:pPr algn="ctr" fontAlgn="ctr"/>
                      <a:r>
                        <a:rPr lang="ru-RU" sz="800" b="1" i="0" u="none" strike="noStrike" dirty="0">
                          <a:solidFill>
                            <a:srgbClr val="000000"/>
                          </a:solidFill>
                          <a:effectLst/>
                          <a:latin typeface="Arial Narrow" panose="020B0606020202030204" pitchFamily="34" charset="0"/>
                        </a:rPr>
                        <a:t>1 256</a:t>
                      </a:r>
                    </a:p>
                  </a:txBody>
                  <a:tcPr marL="9525" marR="9525" marT="9525" marB="0" anchor="ctr">
                    <a:lnB w="12700" cap="flat" cmpd="sng" algn="ctr">
                      <a:solidFill>
                        <a:schemeClr val="tx1"/>
                      </a:solidFill>
                      <a:prstDash val="solid"/>
                      <a:round/>
                      <a:headEnd type="none" w="med" len="med"/>
                      <a:tailEnd type="none" w="med" len="med"/>
                    </a:lnB>
                    <a:noFill/>
                  </a:tcPr>
                </a:tc>
                <a:tc>
                  <a:txBody>
                    <a:bodyPr/>
                    <a:lstStyle/>
                    <a:p>
                      <a:pPr algn="ctr" fontAlgn="ctr"/>
                      <a:r>
                        <a:rPr lang="ru-RU" sz="800" b="1" i="0" u="none" strike="noStrike">
                          <a:solidFill>
                            <a:srgbClr val="000000"/>
                          </a:solidFill>
                          <a:effectLst/>
                          <a:latin typeface="Arial Narrow" panose="020B0606020202030204" pitchFamily="34" charset="0"/>
                        </a:rPr>
                        <a:t>1 006</a:t>
                      </a:r>
                    </a:p>
                  </a:txBody>
                  <a:tcPr marL="9525" marR="9525" marT="9525" marB="0" anchor="ctr">
                    <a:lnR w="12700" cap="flat" cmpd="sng" algn="ctr">
                      <a:solidFill>
                        <a:schemeClr val="tx1"/>
                      </a:solidFill>
                      <a:prstDash val="solid"/>
                      <a:round/>
                      <a:headEnd type="none" w="med" len="med"/>
                      <a:tailEnd type="none" w="med" len="med"/>
                    </a:lnR>
                    <a:lnB w="12700" cap="flat" cmpd="sng" algn="ctr">
                      <a:solidFill>
                        <a:schemeClr val="tx1"/>
                      </a:solidFill>
                      <a:prstDash val="solid"/>
                      <a:round/>
                      <a:headEnd type="none" w="med" len="med"/>
                      <a:tailEnd type="none" w="med" len="med"/>
                    </a:lnB>
                    <a:noFill/>
                  </a:tcPr>
                </a:tc>
                <a:tc>
                  <a:txBody>
                    <a:bodyPr/>
                    <a:lstStyle/>
                    <a:p>
                      <a:pPr algn="ctr" fontAlgn="ctr"/>
                      <a:r>
                        <a:rPr lang="ru-RU" sz="800" b="1" i="0" u="none" strike="noStrike" dirty="0">
                          <a:solidFill>
                            <a:srgbClr val="000000"/>
                          </a:solidFill>
                          <a:effectLst/>
                          <a:latin typeface="Arial Narrow" panose="020B0606020202030204" pitchFamily="34" charset="0"/>
                        </a:rPr>
                        <a:t>5 191</a:t>
                      </a:r>
                    </a:p>
                  </a:txBody>
                  <a:tcPr marL="9525" marR="9525" marT="9525" marB="0" anchor="ctr">
                    <a:lnL w="12700" cap="flat" cmpd="sng" algn="ctr">
                      <a:solidFill>
                        <a:schemeClr val="tx1"/>
                      </a:solidFill>
                      <a:prstDash val="solid"/>
                      <a:round/>
                      <a:headEnd type="none" w="med" len="med"/>
                      <a:tailEnd type="none" w="med" len="med"/>
                    </a:lnL>
                    <a:lnB w="12700" cap="flat" cmpd="sng" algn="ctr">
                      <a:solidFill>
                        <a:schemeClr val="tx1"/>
                      </a:solidFill>
                      <a:prstDash val="solid"/>
                      <a:round/>
                      <a:headEnd type="none" w="med" len="med"/>
                      <a:tailEnd type="none" w="med" len="med"/>
                    </a:lnB>
                    <a:noFill/>
                  </a:tcPr>
                </a:tc>
                <a:tc>
                  <a:txBody>
                    <a:bodyPr/>
                    <a:lstStyle/>
                    <a:p>
                      <a:pPr algn="ctr" fontAlgn="ctr"/>
                      <a:r>
                        <a:rPr lang="ru-RU" sz="800" b="1" i="0" u="none" strike="noStrike" dirty="0">
                          <a:solidFill>
                            <a:srgbClr val="000000"/>
                          </a:solidFill>
                          <a:effectLst/>
                          <a:latin typeface="Arial Narrow" panose="020B0606020202030204" pitchFamily="34" charset="0"/>
                        </a:rPr>
                        <a:t>796</a:t>
                      </a:r>
                    </a:p>
                  </a:txBody>
                  <a:tcPr marL="9525" marR="9525" marT="9525" marB="0" anchor="ctr">
                    <a:lnB w="12700" cap="flat" cmpd="sng" algn="ctr">
                      <a:solidFill>
                        <a:schemeClr val="tx1"/>
                      </a:solidFill>
                      <a:prstDash val="solid"/>
                      <a:round/>
                      <a:headEnd type="none" w="med" len="med"/>
                      <a:tailEnd type="none" w="med" len="med"/>
                    </a:lnB>
                    <a:noFill/>
                  </a:tcPr>
                </a:tc>
                <a:tc>
                  <a:txBody>
                    <a:bodyPr/>
                    <a:lstStyle/>
                    <a:p>
                      <a:pPr algn="ctr" fontAlgn="ctr"/>
                      <a:r>
                        <a:rPr lang="ru-RU" sz="800" b="1" i="0" u="none" strike="noStrike" dirty="0">
                          <a:solidFill>
                            <a:srgbClr val="000000"/>
                          </a:solidFill>
                          <a:effectLst/>
                          <a:latin typeface="Arial Narrow" panose="020B0606020202030204" pitchFamily="34" charset="0"/>
                        </a:rPr>
                        <a:t>1 317</a:t>
                      </a:r>
                    </a:p>
                  </a:txBody>
                  <a:tcPr marL="9525" marR="9525" marT="9525" marB="0" anchor="ctr">
                    <a:lnB w="12700" cap="flat" cmpd="sng" algn="ctr">
                      <a:solidFill>
                        <a:schemeClr val="tx1"/>
                      </a:solidFill>
                      <a:prstDash val="solid"/>
                      <a:round/>
                      <a:headEnd type="none" w="med" len="med"/>
                      <a:tailEnd type="none" w="med" len="med"/>
                    </a:lnB>
                    <a:noFill/>
                  </a:tcPr>
                </a:tc>
                <a:tc>
                  <a:txBody>
                    <a:bodyPr/>
                    <a:lstStyle/>
                    <a:p>
                      <a:pPr algn="ctr" fontAlgn="ctr"/>
                      <a:r>
                        <a:rPr lang="ru-RU" sz="800" b="1" i="0" u="none" strike="noStrike" dirty="0">
                          <a:solidFill>
                            <a:srgbClr val="000000"/>
                          </a:solidFill>
                          <a:effectLst/>
                          <a:latin typeface="Arial Narrow" panose="020B0606020202030204" pitchFamily="34" charset="0"/>
                        </a:rPr>
                        <a:t>1 527</a:t>
                      </a:r>
                    </a:p>
                  </a:txBody>
                  <a:tcPr marL="9525" marR="9525" marT="9525" marB="0" anchor="ctr">
                    <a:lnB w="12700" cap="flat" cmpd="sng" algn="ctr">
                      <a:solidFill>
                        <a:schemeClr val="tx1"/>
                      </a:solidFill>
                      <a:prstDash val="solid"/>
                      <a:round/>
                      <a:headEnd type="none" w="med" len="med"/>
                      <a:tailEnd type="none" w="med" len="med"/>
                    </a:lnB>
                    <a:noFill/>
                  </a:tcPr>
                </a:tc>
                <a:tc>
                  <a:txBody>
                    <a:bodyPr/>
                    <a:lstStyle/>
                    <a:p>
                      <a:pPr algn="ctr" fontAlgn="ctr"/>
                      <a:r>
                        <a:rPr lang="ru-RU" sz="800" b="1" i="0" u="none" strike="noStrike" dirty="0">
                          <a:solidFill>
                            <a:srgbClr val="000000"/>
                          </a:solidFill>
                          <a:effectLst/>
                          <a:latin typeface="Arial Narrow" panose="020B0606020202030204" pitchFamily="34" charset="0"/>
                        </a:rPr>
                        <a:t>1 551</a:t>
                      </a:r>
                    </a:p>
                  </a:txBody>
                  <a:tcPr marL="9525" marR="9525" marT="9525" marB="0" anchor="ctr">
                    <a:lnB w="12700" cap="flat" cmpd="sng" algn="ctr">
                      <a:solidFill>
                        <a:schemeClr val="tx1"/>
                      </a:solidFill>
                      <a:prstDash val="solid"/>
                      <a:round/>
                      <a:headEnd type="none" w="med" len="med"/>
                      <a:tailEnd type="none" w="med" len="med"/>
                    </a:lnB>
                    <a:noFill/>
                  </a:tcPr>
                </a:tc>
                <a:tc>
                  <a:txBody>
                    <a:bodyPr/>
                    <a:lstStyle/>
                    <a:p>
                      <a:pPr algn="ctr" fontAlgn="ctr"/>
                      <a:r>
                        <a:rPr lang="ru-RU" sz="800" b="1" i="0" u="none" strike="noStrike" dirty="0">
                          <a:solidFill>
                            <a:srgbClr val="000000"/>
                          </a:solidFill>
                          <a:effectLst/>
                          <a:latin typeface="Arial Narrow" panose="020B0606020202030204" pitchFamily="34" charset="0"/>
                        </a:rPr>
                        <a:t>31,3%</a:t>
                      </a:r>
                    </a:p>
                  </a:txBody>
                  <a:tcPr marL="9525" marR="9525" marT="9525" marB="0" anchor="ctr">
                    <a:lnB w="12700"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3063250630"/>
                  </a:ext>
                </a:extLst>
              </a:tr>
              <a:tr h="152142">
                <a:tc gridSpan="14">
                  <a:txBody>
                    <a:bodyPr/>
                    <a:lstStyle/>
                    <a:p>
                      <a:pPr algn="ctr" fontAlgn="b"/>
                      <a:r>
                        <a:rPr lang="ru-RU" sz="900" b="1" i="0" u="none" strike="noStrike" dirty="0">
                          <a:solidFill>
                            <a:schemeClr val="accent6">
                              <a:lumMod val="50000"/>
                            </a:schemeClr>
                          </a:solidFill>
                          <a:effectLst/>
                          <a:latin typeface="Arial Narrow" panose="020B0606020202030204" pitchFamily="34" charset="0"/>
                        </a:rPr>
                        <a:t>ПЕССИМИСТІК СЦЕНАРИЙ</a:t>
                      </a:r>
                      <a:endParaRPr lang="en-US" sz="900" b="1" i="0" u="none" strike="noStrike" dirty="0">
                        <a:solidFill>
                          <a:schemeClr val="accent6">
                            <a:lumMod val="50000"/>
                          </a:schemeClr>
                        </a:solidFill>
                        <a:effectLst/>
                        <a:latin typeface="Arial Narrow" panose="020B0606020202030204" pitchFamily="34" charset="0"/>
                      </a:endParaRPr>
                    </a:p>
                  </a:txBody>
                  <a:tcPr marL="9525" marR="9525" marT="0" marB="0" anchor="ct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accent6">
                        <a:lumMod val="50000"/>
                        <a:alpha val="40000"/>
                      </a:schemeClr>
                    </a:solidFill>
                  </a:tcPr>
                </a:tc>
                <a:tc hMerge="1">
                  <a:txBody>
                    <a:bodyPr/>
                    <a:lstStyle/>
                    <a:p>
                      <a:pPr algn="ctr" fontAlgn="b"/>
                      <a:endParaRPr lang="ru-KZ" sz="800" b="0" i="0" u="none" strike="noStrike" cap="none" dirty="0">
                        <a:solidFill>
                          <a:srgbClr val="007F76"/>
                        </a:solidFill>
                        <a:effectLst/>
                        <a:latin typeface="Arial Narrow" panose="020B0606020202030204" pitchFamily="34" charset="0"/>
                        <a:ea typeface="+mn-ea"/>
                        <a:cs typeface="+mn-cs"/>
                        <a:sym typeface="Arial"/>
                      </a:endParaRPr>
                    </a:p>
                  </a:txBody>
                  <a:tcPr marL="9525" marR="9525" marT="0" marB="0" anchor="ct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007F76">
                        <a:alpha val="20000"/>
                      </a:srgbClr>
                    </a:solidFill>
                  </a:tcPr>
                </a:tc>
                <a:tc hMerge="1">
                  <a:txBody>
                    <a:bodyPr/>
                    <a:lstStyle/>
                    <a:p>
                      <a:pPr marL="72000" algn="l" fontAlgn="ctr"/>
                      <a:endParaRPr lang="ru-RU" sz="800" b="0" i="0" u="none" strike="noStrike" cap="none" dirty="0">
                        <a:solidFill>
                          <a:srgbClr val="007F76"/>
                        </a:solidFill>
                        <a:effectLst/>
                        <a:latin typeface="Arial Narrow" panose="020B0606020202030204" pitchFamily="34" charset="0"/>
                        <a:ea typeface="+mn-ea"/>
                        <a:cs typeface="+mn-cs"/>
                        <a:sym typeface="Arial"/>
                      </a:endParaRPr>
                    </a:p>
                  </a:txBody>
                  <a:tcPr marL="9525" marR="9525" marT="0" marB="0" anchor="ctr">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007F76">
                        <a:alpha val="20000"/>
                      </a:srgbClr>
                    </a:solidFill>
                  </a:tcPr>
                </a:tc>
                <a:tc hMerge="1">
                  <a:txBody>
                    <a:bodyPr/>
                    <a:lstStyle/>
                    <a:p>
                      <a:pPr algn="ctr" fontAlgn="b"/>
                      <a:endParaRPr lang="ru-KZ" sz="800" b="0" i="0" u="none" strike="noStrike" cap="none" dirty="0">
                        <a:solidFill>
                          <a:schemeClr val="tx1"/>
                        </a:solidFill>
                        <a:effectLst/>
                        <a:latin typeface="Arial Narrow" panose="020B0606020202030204" pitchFamily="34" charset="0"/>
                        <a:ea typeface="+mn-ea"/>
                        <a:cs typeface="+mn-cs"/>
                        <a:sym typeface="Arial"/>
                      </a:endParaRPr>
                    </a:p>
                  </a:txBody>
                  <a:tcPr marL="9525" marR="9525" marT="0" marB="0" anchor="ctr">
                    <a:lnL w="12700" cap="flat" cmpd="sng" algn="ctr">
                      <a:solidFill>
                        <a:schemeClr val="tx1"/>
                      </a:solidFill>
                      <a:prstDash val="solid"/>
                      <a:round/>
                      <a:headEnd type="none" w="med" len="med"/>
                      <a:tailEnd type="none" w="med" len="med"/>
                    </a:lnL>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50000"/>
                        <a:alpha val="20000"/>
                      </a:schemeClr>
                    </a:solidFill>
                  </a:tcPr>
                </a:tc>
                <a:tc hMerge="1">
                  <a:txBody>
                    <a:bodyPr/>
                    <a:lstStyle/>
                    <a:p>
                      <a:pPr algn="ctr" fontAlgn="b"/>
                      <a:endParaRPr lang="ru-KZ" sz="800" b="0" i="0" u="none" strike="noStrike" cap="none">
                        <a:solidFill>
                          <a:schemeClr val="tx1"/>
                        </a:solidFill>
                        <a:effectLst/>
                        <a:latin typeface="Arial Narrow" panose="020B0606020202030204" pitchFamily="34" charset="0"/>
                        <a:ea typeface="+mn-ea"/>
                        <a:cs typeface="+mn-cs"/>
                        <a:sym typeface="Arial"/>
                      </a:endParaRPr>
                    </a:p>
                  </a:txBody>
                  <a:tcPr marL="9525" marR="9525" marT="0" marB="0" anchor="ct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50000"/>
                        <a:alpha val="20000"/>
                      </a:schemeClr>
                    </a:solidFill>
                  </a:tcPr>
                </a:tc>
                <a:tc hMerge="1">
                  <a:txBody>
                    <a:bodyPr/>
                    <a:lstStyle/>
                    <a:p>
                      <a:pPr algn="ctr" fontAlgn="b"/>
                      <a:endParaRPr lang="ru-KZ" sz="800" b="0" i="0" u="none" strike="noStrike" cap="none" dirty="0">
                        <a:solidFill>
                          <a:schemeClr val="tx1"/>
                        </a:solidFill>
                        <a:effectLst/>
                        <a:latin typeface="Arial Narrow" panose="020B0606020202030204" pitchFamily="34" charset="0"/>
                        <a:ea typeface="+mn-ea"/>
                        <a:cs typeface="+mn-cs"/>
                        <a:sym typeface="Arial"/>
                      </a:endParaRPr>
                    </a:p>
                  </a:txBody>
                  <a:tcPr marL="9525" marR="9525" marT="0" marB="0" anchor="ct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50000"/>
                        <a:alpha val="20000"/>
                      </a:schemeClr>
                    </a:solidFill>
                  </a:tcPr>
                </a:tc>
                <a:tc hMerge="1">
                  <a:txBody>
                    <a:bodyPr/>
                    <a:lstStyle/>
                    <a:p>
                      <a:pPr algn="ctr" fontAlgn="b"/>
                      <a:endParaRPr lang="ru-KZ" sz="800" b="0" i="0" u="none" strike="noStrike" cap="none" dirty="0">
                        <a:solidFill>
                          <a:schemeClr val="tx1"/>
                        </a:solidFill>
                        <a:effectLst/>
                        <a:latin typeface="Arial Narrow" panose="020B0606020202030204" pitchFamily="34" charset="0"/>
                        <a:ea typeface="+mn-ea"/>
                        <a:cs typeface="+mn-cs"/>
                        <a:sym typeface="Arial"/>
                      </a:endParaRPr>
                    </a:p>
                  </a:txBody>
                  <a:tcPr marL="9525" marR="9525" marT="0" marB="0" anchor="ct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50000"/>
                        <a:alpha val="20000"/>
                      </a:schemeClr>
                    </a:solidFill>
                  </a:tcPr>
                </a:tc>
                <a:tc hMerge="1">
                  <a:txBody>
                    <a:bodyPr/>
                    <a:lstStyle/>
                    <a:p>
                      <a:pPr algn="ctr" fontAlgn="b"/>
                      <a:endParaRPr lang="ru-KZ" sz="800" b="0" i="0" u="none" strike="noStrike" cap="none">
                        <a:solidFill>
                          <a:schemeClr val="tx1"/>
                        </a:solidFill>
                        <a:effectLst/>
                        <a:latin typeface="Arial Narrow" panose="020B0606020202030204" pitchFamily="34" charset="0"/>
                        <a:ea typeface="+mn-ea"/>
                        <a:cs typeface="+mn-cs"/>
                        <a:sym typeface="Arial"/>
                      </a:endParaRPr>
                    </a:p>
                  </a:txBody>
                  <a:tcPr marL="9525" marR="9525" marT="0" marB="0" anchor="ctr">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50000"/>
                        <a:alpha val="20000"/>
                      </a:schemeClr>
                    </a:solidFill>
                  </a:tcPr>
                </a:tc>
                <a:tc hMerge="1">
                  <a:txBody>
                    <a:bodyPr/>
                    <a:lstStyle/>
                    <a:p>
                      <a:pPr algn="ctr" fontAlgn="ctr"/>
                      <a:endParaRPr lang="ru-KZ" sz="800" b="0" i="0" u="none" strike="noStrike" cap="none" dirty="0">
                        <a:solidFill>
                          <a:srgbClr val="007F76"/>
                        </a:solidFill>
                        <a:effectLst/>
                        <a:latin typeface="Arial Narrow" panose="020B0606020202030204" pitchFamily="34" charset="0"/>
                        <a:ea typeface="+mn-ea"/>
                        <a:cs typeface="+mn-cs"/>
                        <a:sym typeface="Arial"/>
                      </a:endParaRPr>
                    </a:p>
                  </a:txBody>
                  <a:tcPr marL="9525" marR="9525" marT="0" marB="0" anchor="ctr">
                    <a:lnL w="12700" cap="flat" cmpd="sng" algn="ctr">
                      <a:solidFill>
                        <a:schemeClr val="tx1"/>
                      </a:solidFill>
                      <a:prstDash val="solid"/>
                      <a:round/>
                      <a:headEnd type="none" w="med" len="med"/>
                      <a:tailEnd type="none" w="med" len="med"/>
                    </a:lnL>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007F76">
                        <a:alpha val="20000"/>
                      </a:srgbClr>
                    </a:solidFill>
                  </a:tcPr>
                </a:tc>
                <a:tc hMerge="1">
                  <a:txBody>
                    <a:bodyPr/>
                    <a:lstStyle/>
                    <a:p>
                      <a:pPr algn="ctr" fontAlgn="ctr"/>
                      <a:endParaRPr lang="ru-KZ" sz="800" b="0" i="0" u="none" strike="noStrike" cap="none" dirty="0">
                        <a:solidFill>
                          <a:schemeClr val="tx1"/>
                        </a:solidFill>
                        <a:effectLst/>
                        <a:latin typeface="Arial Narrow" panose="020B0606020202030204" pitchFamily="34" charset="0"/>
                        <a:ea typeface="+mn-ea"/>
                        <a:cs typeface="+mn-cs"/>
                        <a:sym typeface="Arial"/>
                      </a:endParaRPr>
                    </a:p>
                  </a:txBody>
                  <a:tcPr marL="9525" marR="9525" marT="0" marB="0" anchor="ct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50000"/>
                        <a:alpha val="20000"/>
                      </a:schemeClr>
                    </a:solidFill>
                  </a:tcPr>
                </a:tc>
                <a:tc hMerge="1">
                  <a:txBody>
                    <a:bodyPr/>
                    <a:lstStyle/>
                    <a:p>
                      <a:pPr algn="ctr" fontAlgn="ctr"/>
                      <a:endParaRPr lang="ru-KZ" sz="800" b="0" i="0" u="none" strike="noStrike" cap="none" dirty="0">
                        <a:solidFill>
                          <a:srgbClr val="007F76"/>
                        </a:solidFill>
                        <a:effectLst/>
                        <a:latin typeface="Arial Narrow" panose="020B0606020202030204" pitchFamily="34" charset="0"/>
                        <a:ea typeface="+mn-ea"/>
                        <a:cs typeface="+mn-cs"/>
                        <a:sym typeface="Arial"/>
                      </a:endParaRPr>
                    </a:p>
                  </a:txBody>
                  <a:tcPr marL="9525" marR="9525" marT="0" marB="0" anchor="ct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007F76">
                        <a:alpha val="20000"/>
                      </a:srgbClr>
                    </a:solidFill>
                  </a:tcPr>
                </a:tc>
                <a:tc hMerge="1">
                  <a:txBody>
                    <a:bodyPr/>
                    <a:lstStyle/>
                    <a:p>
                      <a:pPr algn="ctr" fontAlgn="ctr"/>
                      <a:endParaRPr lang="ru-KZ" sz="800" b="0" i="0" u="none" strike="noStrike" cap="none" dirty="0">
                        <a:solidFill>
                          <a:srgbClr val="007F76"/>
                        </a:solidFill>
                        <a:effectLst/>
                        <a:latin typeface="Arial Narrow" panose="020B0606020202030204" pitchFamily="34" charset="0"/>
                        <a:ea typeface="+mn-ea"/>
                        <a:cs typeface="+mn-cs"/>
                        <a:sym typeface="Arial"/>
                      </a:endParaRPr>
                    </a:p>
                  </a:txBody>
                  <a:tcPr marL="9525" marR="9525" marT="0" marB="0" anchor="ct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007F76">
                        <a:alpha val="20000"/>
                      </a:srgbClr>
                    </a:solidFill>
                  </a:tcPr>
                </a:tc>
                <a:tc hMerge="1">
                  <a:txBody>
                    <a:bodyPr/>
                    <a:lstStyle/>
                    <a:p>
                      <a:pPr algn="ctr" fontAlgn="ctr"/>
                      <a:endParaRPr lang="ru-KZ" sz="800" b="0" i="0" u="none" strike="noStrike" cap="none" dirty="0">
                        <a:solidFill>
                          <a:srgbClr val="007F76"/>
                        </a:solidFill>
                        <a:effectLst/>
                        <a:latin typeface="Arial Narrow" panose="020B0606020202030204" pitchFamily="34" charset="0"/>
                        <a:ea typeface="+mn-ea"/>
                        <a:cs typeface="+mn-cs"/>
                        <a:sym typeface="Arial"/>
                      </a:endParaRPr>
                    </a:p>
                  </a:txBody>
                  <a:tcPr marL="9525" marR="9525" marT="0" marB="0" anchor="ct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007F76">
                        <a:alpha val="20000"/>
                      </a:srgbClr>
                    </a:solidFill>
                  </a:tcPr>
                </a:tc>
                <a:tc hMerge="1">
                  <a:txBody>
                    <a:bodyPr/>
                    <a:lstStyle/>
                    <a:p>
                      <a:pPr algn="ctr" fontAlgn="ctr"/>
                      <a:endParaRPr lang="ru-KZ" sz="800" b="0" i="0" u="none" strike="noStrike" cap="none" dirty="0">
                        <a:solidFill>
                          <a:srgbClr val="007F76"/>
                        </a:solidFill>
                        <a:effectLst/>
                        <a:latin typeface="Arial Narrow" panose="020B0606020202030204" pitchFamily="34" charset="0"/>
                        <a:ea typeface="+mn-ea"/>
                        <a:cs typeface="+mn-cs"/>
                        <a:sym typeface="Arial"/>
                      </a:endParaRPr>
                    </a:p>
                  </a:txBody>
                  <a:tcPr marL="9525" marR="9525" marT="0" marB="0" anchor="ct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007F76">
                        <a:alpha val="20000"/>
                      </a:srgbClr>
                    </a:solidFill>
                  </a:tcPr>
                </a:tc>
                <a:extLst>
                  <a:ext uri="{0D108BD9-81ED-4DB2-BD59-A6C34878D82A}">
                    <a16:rowId xmlns:a16="http://schemas.microsoft.com/office/drawing/2014/main" val="2562410137"/>
                  </a:ext>
                </a:extLst>
              </a:tr>
              <a:tr h="144837">
                <a:tc>
                  <a:txBody>
                    <a:bodyPr/>
                    <a:lstStyle/>
                    <a:p>
                      <a:pPr algn="ctr" fontAlgn="b"/>
                      <a:r>
                        <a:rPr lang="ru-RU" sz="800" u="none" strike="noStrike" dirty="0">
                          <a:solidFill>
                            <a:schemeClr val="accent6">
                              <a:lumMod val="50000"/>
                            </a:schemeClr>
                          </a:solidFill>
                          <a:effectLst/>
                          <a:latin typeface="Arial Narrow" panose="020B0606020202030204" pitchFamily="34" charset="0"/>
                        </a:rPr>
                        <a:t>1</a:t>
                      </a:r>
                      <a:endParaRPr lang="en-US" sz="800" b="0" i="0" u="none" strike="noStrike" dirty="0">
                        <a:solidFill>
                          <a:schemeClr val="accent6">
                            <a:lumMod val="50000"/>
                          </a:schemeClr>
                        </a:solidFill>
                        <a:effectLst/>
                        <a:latin typeface="Arial Narrow" panose="020B0606020202030204" pitchFamily="34" charset="0"/>
                      </a:endParaRPr>
                    </a:p>
                  </a:txBody>
                  <a:tcPr marL="9525" marR="9525" marT="0" marB="0" anchor="ctr">
                    <a:lnT w="12700" cap="flat" cmpd="sng" algn="ctr">
                      <a:solidFill>
                        <a:schemeClr val="tx1"/>
                      </a:solidFill>
                      <a:prstDash val="solid"/>
                      <a:round/>
                      <a:headEnd type="none" w="med" len="med"/>
                      <a:tailEnd type="none" w="med" len="med"/>
                    </a:lnT>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9629-7</a:t>
                      </a:r>
                    </a:p>
                  </a:txBody>
                  <a:tcPr marL="9525" marR="9525" marT="9525" marB="0" anchor="ctr">
                    <a:lnT w="12700" cap="flat" cmpd="sng" algn="ctr">
                      <a:solidFill>
                        <a:schemeClr val="tx1"/>
                      </a:solidFill>
                      <a:prstDash val="solid"/>
                      <a:round/>
                      <a:headEnd type="none" w="med" len="med"/>
                      <a:tailEnd type="none" w="med" len="med"/>
                    </a:lnT>
                    <a:solidFill>
                      <a:schemeClr val="accent6">
                        <a:lumMod val="50000"/>
                        <a:alpha val="1000"/>
                      </a:schemeClr>
                    </a:solidFill>
                  </a:tcPr>
                </a:tc>
                <a:tc>
                  <a:txBody>
                    <a:bodyPr/>
                    <a:lstStyle/>
                    <a:p>
                      <a:pPr marL="72000" algn="l" fontAlgn="ctr"/>
                      <a:r>
                        <a:rPr lang="ru-RU" sz="800" b="0" i="0" u="none" strike="noStrike" dirty="0" err="1">
                          <a:solidFill>
                            <a:srgbClr val="000000"/>
                          </a:solidFill>
                          <a:effectLst/>
                          <a:latin typeface="Arial Narrow" panose="020B0606020202030204" pitchFamily="34" charset="0"/>
                        </a:rPr>
                        <a:t>Әртүрлі</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жұмысты</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атқарушылар</a:t>
                      </a:r>
                      <a:endParaRPr lang="ru-RU" sz="800" b="0" i="0" u="none" strike="noStrike" dirty="0">
                        <a:solidFill>
                          <a:srgbClr val="000000"/>
                        </a:solidFill>
                        <a:effectLst/>
                        <a:latin typeface="Arial Narrow" panose="020B0606020202030204" pitchFamily="34" charset="0"/>
                      </a:endParaRPr>
                    </a:p>
                  </a:txBody>
                  <a:tcPr marL="9525" marR="9525" marT="9525" marB="0" anchor="ctr">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596</a:t>
                      </a:r>
                    </a:p>
                  </a:txBody>
                  <a:tcPr marL="9525" marR="9525" marT="9525" marB="0" anchor="ctr">
                    <a:lnL w="12700" cap="flat" cmpd="sng" algn="ctr">
                      <a:solidFill>
                        <a:schemeClr val="tx1"/>
                      </a:solidFill>
                      <a:prstDash val="solid"/>
                      <a:round/>
                      <a:headEnd type="none" w="med" len="med"/>
                      <a:tailEnd type="none" w="med" len="med"/>
                    </a:lnL>
                    <a:lnT w="12700" cap="flat" cmpd="sng" algn="ctr">
                      <a:solidFill>
                        <a:schemeClr val="tx1"/>
                      </a:solidFill>
                      <a:prstDash val="solid"/>
                      <a:round/>
                      <a:headEnd type="none" w="med" len="med"/>
                      <a:tailEnd type="none" w="med" len="med"/>
                    </a:lnT>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30</a:t>
                      </a:r>
                    </a:p>
                  </a:txBody>
                  <a:tcPr marL="9525" marR="9525" marT="9525" marB="0" anchor="ctr">
                    <a:lnT w="12700" cap="flat" cmpd="sng" algn="ctr">
                      <a:solidFill>
                        <a:schemeClr val="tx1"/>
                      </a:solidFill>
                      <a:prstDash val="solid"/>
                      <a:round/>
                      <a:headEnd type="none" w="med" len="med"/>
                      <a:tailEnd type="none" w="med" len="med"/>
                    </a:lnT>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303</a:t>
                      </a:r>
                    </a:p>
                  </a:txBody>
                  <a:tcPr marL="9525" marR="9525" marT="9525" marB="0" anchor="ctr">
                    <a:lnT w="12700" cap="flat" cmpd="sng" algn="ctr">
                      <a:solidFill>
                        <a:schemeClr val="tx1"/>
                      </a:solidFill>
                      <a:prstDash val="solid"/>
                      <a:round/>
                      <a:headEnd type="none" w="med" len="med"/>
                      <a:tailEnd type="none" w="med" len="med"/>
                    </a:lnT>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122</a:t>
                      </a:r>
                    </a:p>
                  </a:txBody>
                  <a:tcPr marL="9525" marR="9525" marT="9525" marB="0" anchor="ctr">
                    <a:lnT w="12700" cap="flat" cmpd="sng" algn="ctr">
                      <a:solidFill>
                        <a:schemeClr val="tx1"/>
                      </a:solidFill>
                      <a:prstDash val="solid"/>
                      <a:round/>
                      <a:headEnd type="none" w="med" len="med"/>
                      <a:tailEnd type="none" w="med" len="med"/>
                    </a:lnT>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141</a:t>
                      </a:r>
                    </a:p>
                  </a:txBody>
                  <a:tcPr marL="9525" marR="9525" marT="9525" marB="0" anchor="ctr">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757</a:t>
                      </a:r>
                    </a:p>
                  </a:txBody>
                  <a:tcPr marL="9525" marR="9525" marT="9525" marB="0" anchor="ctr">
                    <a:lnL w="12700" cap="flat" cmpd="sng" algn="ctr">
                      <a:solidFill>
                        <a:schemeClr val="tx1"/>
                      </a:solidFill>
                      <a:prstDash val="solid"/>
                      <a:round/>
                      <a:headEnd type="none" w="med" len="med"/>
                      <a:tailEnd type="none" w="med" len="med"/>
                    </a:lnL>
                    <a:lnT w="12700" cap="flat" cmpd="sng" algn="ctr">
                      <a:solidFill>
                        <a:schemeClr val="tx1"/>
                      </a:solidFill>
                      <a:prstDash val="solid"/>
                      <a:round/>
                      <a:headEnd type="none" w="med" len="med"/>
                      <a:tailEnd type="none" w="med" len="med"/>
                    </a:lnT>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53</a:t>
                      </a:r>
                    </a:p>
                  </a:txBody>
                  <a:tcPr marL="9525" marR="9525" marT="9525" marB="0" anchor="ctr">
                    <a:lnT w="12700" cap="flat" cmpd="sng" algn="ctr">
                      <a:solidFill>
                        <a:schemeClr val="tx1"/>
                      </a:solidFill>
                      <a:prstDash val="solid"/>
                      <a:round/>
                      <a:headEnd type="none" w="med" len="med"/>
                      <a:tailEnd type="none" w="med" len="med"/>
                    </a:lnT>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136</a:t>
                      </a:r>
                    </a:p>
                  </a:txBody>
                  <a:tcPr marL="9525" marR="9525" marT="9525" marB="0" anchor="ctr">
                    <a:lnT w="12700" cap="flat" cmpd="sng" algn="ctr">
                      <a:solidFill>
                        <a:schemeClr val="tx1"/>
                      </a:solidFill>
                      <a:prstDash val="solid"/>
                      <a:round/>
                      <a:headEnd type="none" w="med" len="med"/>
                      <a:tailEnd type="none" w="med" len="med"/>
                    </a:lnT>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348</a:t>
                      </a:r>
                    </a:p>
                  </a:txBody>
                  <a:tcPr marL="9525" marR="9525" marT="9525" marB="0" anchor="ctr">
                    <a:lnT w="12700" cap="flat" cmpd="sng" algn="ctr">
                      <a:solidFill>
                        <a:schemeClr val="tx1"/>
                      </a:solidFill>
                      <a:prstDash val="solid"/>
                      <a:round/>
                      <a:headEnd type="none" w="med" len="med"/>
                      <a:tailEnd type="none" w="med" len="med"/>
                    </a:lnT>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220</a:t>
                      </a:r>
                    </a:p>
                  </a:txBody>
                  <a:tcPr marL="9525" marR="9525" marT="9525" marB="0" anchor="ctr">
                    <a:lnT w="12700" cap="flat" cmpd="sng" algn="ctr">
                      <a:solidFill>
                        <a:schemeClr val="tx1"/>
                      </a:solidFill>
                      <a:prstDash val="solid"/>
                      <a:round/>
                      <a:headEnd type="none" w="med" len="med"/>
                      <a:tailEnd type="none" w="med" len="med"/>
                    </a:lnT>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4,8%</a:t>
                      </a:r>
                    </a:p>
                  </a:txBody>
                  <a:tcPr marL="9525" marR="9525" marT="9525" marB="0" anchor="ctr">
                    <a:lnT w="12700" cap="flat" cmpd="sng" algn="ctr">
                      <a:solidFill>
                        <a:schemeClr val="tx1"/>
                      </a:solidFill>
                      <a:prstDash val="solid"/>
                      <a:round/>
                      <a:headEnd type="none" w="med" len="med"/>
                      <a:tailEnd type="none" w="med" len="med"/>
                    </a:lnT>
                    <a:solidFill>
                      <a:schemeClr val="accent6">
                        <a:lumMod val="50000"/>
                        <a:alpha val="1000"/>
                      </a:schemeClr>
                    </a:solidFill>
                  </a:tcPr>
                </a:tc>
                <a:extLst>
                  <a:ext uri="{0D108BD9-81ED-4DB2-BD59-A6C34878D82A}">
                    <a16:rowId xmlns:a16="http://schemas.microsoft.com/office/drawing/2014/main" val="1295061941"/>
                  </a:ext>
                </a:extLst>
              </a:tr>
              <a:tr h="144837">
                <a:tc>
                  <a:txBody>
                    <a:bodyPr/>
                    <a:lstStyle/>
                    <a:p>
                      <a:pPr algn="ctr" fontAlgn="b"/>
                      <a:r>
                        <a:rPr lang="ru-RU" sz="800" b="0" i="0" u="none" strike="noStrike" dirty="0">
                          <a:solidFill>
                            <a:schemeClr val="accent6">
                              <a:lumMod val="50000"/>
                            </a:schemeClr>
                          </a:solidFill>
                          <a:effectLst/>
                          <a:latin typeface="Arial Narrow" panose="020B0606020202030204" pitchFamily="34" charset="0"/>
                        </a:rPr>
                        <a:t>2</a:t>
                      </a:r>
                      <a:endParaRPr lang="en-US" sz="800" b="0" i="0" u="none" strike="noStrike" dirty="0">
                        <a:solidFill>
                          <a:schemeClr val="accent6">
                            <a:lumMod val="50000"/>
                          </a:schemeClr>
                        </a:solidFill>
                        <a:effectLst/>
                        <a:latin typeface="Arial Narrow" panose="020B0606020202030204" pitchFamily="34" charset="0"/>
                      </a:endParaRPr>
                    </a:p>
                  </a:txBody>
                  <a:tcPr marL="9525" marR="9525" marT="0" marB="0" anchor="ctr">
                    <a:solidFill>
                      <a:schemeClr val="accent6">
                        <a:lumMod val="75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9116-0</a:t>
                      </a:r>
                    </a:p>
                  </a:txBody>
                  <a:tcPr marL="9525" marR="9525" marT="9525" marB="0" anchor="ctr">
                    <a:solidFill>
                      <a:schemeClr val="accent6">
                        <a:lumMod val="75000"/>
                        <a:alpha val="20000"/>
                      </a:schemeClr>
                    </a:solidFill>
                  </a:tcPr>
                </a:tc>
                <a:tc>
                  <a:txBody>
                    <a:bodyPr/>
                    <a:lstStyle/>
                    <a:p>
                      <a:pPr marL="72000" algn="l" fontAlgn="ctr"/>
                      <a:r>
                        <a:rPr lang="ru-RU" sz="800" b="0" i="0" u="none" strike="noStrike" dirty="0">
                          <a:solidFill>
                            <a:srgbClr val="000000"/>
                          </a:solidFill>
                          <a:effectLst/>
                          <a:latin typeface="Arial Narrow" panose="020B0606020202030204" pitchFamily="34" charset="0"/>
                        </a:rPr>
                        <a:t>Аула </a:t>
                      </a:r>
                      <a:r>
                        <a:rPr lang="ru-RU" sz="800" b="0" i="0" u="none" strike="noStrike" dirty="0" err="1">
                          <a:solidFill>
                            <a:srgbClr val="000000"/>
                          </a:solidFill>
                          <a:effectLst/>
                          <a:latin typeface="Arial Narrow" panose="020B0606020202030204" pitchFamily="34" charset="0"/>
                        </a:rPr>
                        <a:t>сыпырушылар</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және</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ашық</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аумақтарды</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тазалаушылар</a:t>
                      </a:r>
                      <a:endParaRPr lang="ru-RU" sz="800" b="0" i="0" u="none" strike="noStrike" dirty="0">
                        <a:solidFill>
                          <a:srgbClr val="000000"/>
                        </a:solidFill>
                        <a:effectLst/>
                        <a:latin typeface="Arial Narrow" panose="020B0606020202030204" pitchFamily="34" charset="0"/>
                      </a:endParaRPr>
                    </a:p>
                  </a:txBody>
                  <a:tcPr marL="9525" marR="9525" marT="9525" marB="0" anchor="ctr">
                    <a:lnR w="12700" cap="flat" cmpd="sng" algn="ctr">
                      <a:solidFill>
                        <a:schemeClr val="tx1"/>
                      </a:solidFill>
                      <a:prstDash val="solid"/>
                      <a:round/>
                      <a:headEnd type="none" w="med" len="med"/>
                      <a:tailEnd type="none" w="med" len="med"/>
                    </a:lnR>
                    <a:solidFill>
                      <a:schemeClr val="accent6">
                        <a:lumMod val="75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709</a:t>
                      </a:r>
                    </a:p>
                  </a:txBody>
                  <a:tcPr marL="9525" marR="9525" marT="9525" marB="0" anchor="ctr">
                    <a:lnL w="12700" cap="flat" cmpd="sng" algn="ctr">
                      <a:solidFill>
                        <a:schemeClr val="tx1"/>
                      </a:solidFill>
                      <a:prstDash val="solid"/>
                      <a:round/>
                      <a:headEnd type="none" w="med" len="med"/>
                      <a:tailEnd type="none" w="med" len="med"/>
                    </a:lnL>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108</a:t>
                      </a:r>
                    </a:p>
                  </a:txBody>
                  <a:tcPr marL="9525" marR="9525" marT="9525" marB="0" anchor="c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129</a:t>
                      </a:r>
                    </a:p>
                  </a:txBody>
                  <a:tcPr marL="9525" marR="9525" marT="9525" marB="0" anchor="c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247</a:t>
                      </a:r>
                    </a:p>
                  </a:txBody>
                  <a:tcPr marL="9525" marR="9525" marT="9525" marB="0" anchor="c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225</a:t>
                      </a:r>
                    </a:p>
                  </a:txBody>
                  <a:tcPr marL="9525" marR="9525" marT="9525" marB="0" anchor="ctr">
                    <a:lnR w="12700" cap="flat" cmpd="sng" algn="ctr">
                      <a:solidFill>
                        <a:schemeClr val="tx1"/>
                      </a:solidFill>
                      <a:prstDash val="solid"/>
                      <a:round/>
                      <a:headEnd type="none" w="med" len="med"/>
                      <a:tailEnd type="none" w="med" len="med"/>
                    </a:ln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741</a:t>
                      </a:r>
                    </a:p>
                  </a:txBody>
                  <a:tcPr marL="9525" marR="9525" marT="9525" marB="0" anchor="ctr">
                    <a:lnL w="12700" cap="flat" cmpd="sng" algn="ctr">
                      <a:solidFill>
                        <a:schemeClr val="tx1"/>
                      </a:solidFill>
                      <a:prstDash val="solid"/>
                      <a:round/>
                      <a:headEnd type="none" w="med" len="med"/>
                      <a:tailEnd type="none" w="med" len="med"/>
                    </a:lnL>
                    <a:solidFill>
                      <a:schemeClr val="accent6">
                        <a:lumMod val="75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111</a:t>
                      </a:r>
                    </a:p>
                  </a:txBody>
                  <a:tcPr marL="9525" marR="9525" marT="9525" marB="0" anchor="c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176</a:t>
                      </a:r>
                    </a:p>
                  </a:txBody>
                  <a:tcPr marL="9525" marR="9525" marT="9525" marB="0" anchor="ctr">
                    <a:solidFill>
                      <a:schemeClr val="accent6">
                        <a:lumMod val="75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209</a:t>
                      </a:r>
                    </a:p>
                  </a:txBody>
                  <a:tcPr marL="9525" marR="9525" marT="9525" marB="0" anchor="ctr">
                    <a:solidFill>
                      <a:schemeClr val="accent6">
                        <a:lumMod val="75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245</a:t>
                      </a:r>
                    </a:p>
                  </a:txBody>
                  <a:tcPr marL="9525" marR="9525" marT="9525" marB="0" anchor="ctr">
                    <a:solidFill>
                      <a:schemeClr val="accent6">
                        <a:lumMod val="75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4,7%</a:t>
                      </a:r>
                    </a:p>
                  </a:txBody>
                  <a:tcPr marL="9525" marR="9525" marT="9525" marB="0" anchor="ctr">
                    <a:solidFill>
                      <a:schemeClr val="accent6">
                        <a:lumMod val="75000"/>
                        <a:alpha val="20000"/>
                      </a:schemeClr>
                    </a:solidFill>
                  </a:tcPr>
                </a:tc>
                <a:extLst>
                  <a:ext uri="{0D108BD9-81ED-4DB2-BD59-A6C34878D82A}">
                    <a16:rowId xmlns:a16="http://schemas.microsoft.com/office/drawing/2014/main" val="750895560"/>
                  </a:ext>
                </a:extLst>
              </a:tr>
              <a:tr h="144837">
                <a:tc>
                  <a:txBody>
                    <a:bodyPr/>
                    <a:lstStyle/>
                    <a:p>
                      <a:pPr algn="ctr" fontAlgn="b"/>
                      <a:r>
                        <a:rPr lang="ru-RU" sz="800" b="0" i="0" u="none" strike="noStrike" dirty="0">
                          <a:solidFill>
                            <a:schemeClr val="accent6">
                              <a:lumMod val="50000"/>
                            </a:schemeClr>
                          </a:solidFill>
                          <a:effectLst/>
                          <a:latin typeface="Arial Narrow" panose="020B0606020202030204" pitchFamily="34" charset="0"/>
                        </a:rPr>
                        <a:t>3</a:t>
                      </a:r>
                      <a:endParaRPr lang="en-US" sz="800" b="0" i="0" u="none" strike="noStrike" dirty="0">
                        <a:solidFill>
                          <a:schemeClr val="accent6">
                            <a:lumMod val="50000"/>
                          </a:schemeClr>
                        </a:solidFill>
                        <a:effectLst/>
                        <a:latin typeface="Arial Narrow" panose="020B0606020202030204" pitchFamily="34" charset="0"/>
                      </a:endParaRPr>
                    </a:p>
                  </a:txBody>
                  <a:tcPr marL="9525" marR="9525" marT="0"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5414-9</a:t>
                      </a:r>
                    </a:p>
                  </a:txBody>
                  <a:tcPr marL="9525" marR="9525" marT="9525" marB="0" anchor="ctr">
                    <a:solidFill>
                      <a:schemeClr val="accent6">
                        <a:lumMod val="50000"/>
                        <a:alpha val="1000"/>
                      </a:schemeClr>
                    </a:solidFill>
                  </a:tcPr>
                </a:tc>
                <a:tc>
                  <a:txBody>
                    <a:bodyPr/>
                    <a:lstStyle/>
                    <a:p>
                      <a:pPr marL="72000" algn="l" fontAlgn="ctr"/>
                      <a:r>
                        <a:rPr lang="ru-RU" sz="800" b="0" i="0" u="none" strike="noStrike" dirty="0" err="1">
                          <a:solidFill>
                            <a:srgbClr val="000000"/>
                          </a:solidFill>
                          <a:effectLst/>
                          <a:latin typeface="Arial Narrow" panose="020B0606020202030204" pitchFamily="34" charset="0"/>
                        </a:rPr>
                        <a:t>Күзетшілер</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инкассаторлар</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және</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тектес</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қызметтер</a:t>
                      </a:r>
                      <a:endParaRPr lang="ru-RU" sz="800" b="0" i="0" u="none" strike="noStrike" dirty="0">
                        <a:solidFill>
                          <a:srgbClr val="000000"/>
                        </a:solidFill>
                        <a:effectLst/>
                        <a:latin typeface="Arial Narrow" panose="020B0606020202030204" pitchFamily="34" charset="0"/>
                      </a:endParaRPr>
                    </a:p>
                  </a:txBody>
                  <a:tcPr marL="9525" marR="9525" marT="9525" marB="0" anchor="ctr">
                    <a:lnR w="12700" cap="flat" cmpd="sng" algn="ctr">
                      <a:solidFill>
                        <a:schemeClr val="tx1"/>
                      </a:solidFill>
                      <a:prstDash val="solid"/>
                      <a:round/>
                      <a:headEnd type="none" w="med" len="med"/>
                      <a:tailEnd type="none" w="med" len="med"/>
                    </a:ln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663</a:t>
                      </a:r>
                    </a:p>
                  </a:txBody>
                  <a:tcPr marL="9525" marR="9525" marT="9525" marB="0" anchor="ctr">
                    <a:lnL w="12700" cap="flat" cmpd="sng" algn="ctr">
                      <a:solidFill>
                        <a:schemeClr val="tx1"/>
                      </a:solidFill>
                      <a:prstDash val="solid"/>
                      <a:round/>
                      <a:headEnd type="none" w="med" len="med"/>
                      <a:tailEnd type="none" w="med" len="med"/>
                    </a:lnL>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230</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179</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132</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122</a:t>
                      </a:r>
                    </a:p>
                  </a:txBody>
                  <a:tcPr marL="9525" marR="9525" marT="9525" marB="0" anchor="ctr">
                    <a:lnR w="12700" cap="flat" cmpd="sng" algn="ctr">
                      <a:solidFill>
                        <a:schemeClr val="tx1"/>
                      </a:solidFill>
                      <a:prstDash val="solid"/>
                      <a:round/>
                      <a:headEnd type="none" w="med" len="med"/>
                      <a:tailEnd type="none" w="med" len="med"/>
                    </a:ln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626</a:t>
                      </a:r>
                    </a:p>
                  </a:txBody>
                  <a:tcPr marL="9525" marR="9525" marT="9525" marB="0" anchor="ctr">
                    <a:lnL w="12700" cap="flat" cmpd="sng" algn="ctr">
                      <a:solidFill>
                        <a:schemeClr val="tx1"/>
                      </a:solidFill>
                      <a:prstDash val="solid"/>
                      <a:round/>
                      <a:headEnd type="none" w="med" len="med"/>
                      <a:tailEnd type="none" w="med" len="med"/>
                    </a:lnL>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126</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210</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157</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133</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4,0%</a:t>
                      </a:r>
                    </a:p>
                  </a:txBody>
                  <a:tcPr marL="9525" marR="9525" marT="9525" marB="0" anchor="ctr">
                    <a:solidFill>
                      <a:schemeClr val="accent6">
                        <a:lumMod val="50000"/>
                        <a:alpha val="1000"/>
                      </a:schemeClr>
                    </a:solidFill>
                  </a:tcPr>
                </a:tc>
                <a:extLst>
                  <a:ext uri="{0D108BD9-81ED-4DB2-BD59-A6C34878D82A}">
                    <a16:rowId xmlns:a16="http://schemas.microsoft.com/office/drawing/2014/main" val="761244194"/>
                  </a:ext>
                </a:extLst>
              </a:tr>
              <a:tr h="144837">
                <a:tc>
                  <a:txBody>
                    <a:bodyPr/>
                    <a:lstStyle/>
                    <a:p>
                      <a:pPr algn="ctr" fontAlgn="b"/>
                      <a:r>
                        <a:rPr lang="ru-RU" sz="800" b="0" i="0" u="none" strike="noStrike" dirty="0">
                          <a:solidFill>
                            <a:schemeClr val="accent6">
                              <a:lumMod val="50000"/>
                            </a:schemeClr>
                          </a:solidFill>
                          <a:effectLst/>
                          <a:latin typeface="Arial Narrow" panose="020B0606020202030204" pitchFamily="34" charset="0"/>
                        </a:rPr>
                        <a:t>4</a:t>
                      </a:r>
                      <a:endParaRPr lang="en-US" sz="800" b="0" i="0" u="none" strike="noStrike" dirty="0">
                        <a:solidFill>
                          <a:schemeClr val="accent6">
                            <a:lumMod val="50000"/>
                          </a:schemeClr>
                        </a:solidFill>
                        <a:effectLst/>
                        <a:latin typeface="Arial Narrow" panose="020B0606020202030204" pitchFamily="34" charset="0"/>
                      </a:endParaRPr>
                    </a:p>
                  </a:txBody>
                  <a:tcPr marL="9525" marR="9525" marT="0" marB="0" anchor="ctr">
                    <a:solidFill>
                      <a:schemeClr val="accent6">
                        <a:lumMod val="75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2362-0</a:t>
                      </a:r>
                    </a:p>
                  </a:txBody>
                  <a:tcPr marL="9525" marR="9525" marT="9525" marB="0" anchor="ctr">
                    <a:solidFill>
                      <a:schemeClr val="accent6">
                        <a:lumMod val="75000"/>
                        <a:alpha val="20000"/>
                      </a:schemeClr>
                    </a:solidFill>
                  </a:tcPr>
                </a:tc>
                <a:tc>
                  <a:txBody>
                    <a:bodyPr/>
                    <a:lstStyle/>
                    <a:p>
                      <a:pPr marL="72000" algn="l" fontAlgn="ctr"/>
                      <a:r>
                        <a:rPr lang="ru-RU" sz="800" b="0" i="0" u="none" strike="noStrike" dirty="0" err="1">
                          <a:solidFill>
                            <a:srgbClr val="000000"/>
                          </a:solidFill>
                          <a:effectLst/>
                          <a:latin typeface="Arial Narrow" panose="020B0606020202030204" pitchFamily="34" charset="0"/>
                        </a:rPr>
                        <a:t>Мектепке</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дейінгі</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білім</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берудегі</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тәрбиешілер</a:t>
                      </a:r>
                      <a:endParaRPr lang="ru-RU" sz="800" b="0" i="0" u="none" strike="noStrike" dirty="0">
                        <a:solidFill>
                          <a:srgbClr val="000000"/>
                        </a:solidFill>
                        <a:effectLst/>
                        <a:latin typeface="Arial Narrow" panose="020B0606020202030204" pitchFamily="34" charset="0"/>
                      </a:endParaRPr>
                    </a:p>
                  </a:txBody>
                  <a:tcPr marL="9525" marR="9525" marT="9525" marB="0" anchor="ctr">
                    <a:lnR w="12700" cap="flat" cmpd="sng" algn="ctr">
                      <a:solidFill>
                        <a:schemeClr val="tx1"/>
                      </a:solidFill>
                      <a:prstDash val="solid"/>
                      <a:round/>
                      <a:headEnd type="none" w="med" len="med"/>
                      <a:tailEnd type="none" w="med" len="med"/>
                    </a:lnR>
                    <a:solidFill>
                      <a:schemeClr val="accent6">
                        <a:lumMod val="75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489</a:t>
                      </a:r>
                    </a:p>
                  </a:txBody>
                  <a:tcPr marL="9525" marR="9525" marT="9525" marB="0" anchor="ctr">
                    <a:lnL w="12700" cap="flat" cmpd="sng" algn="ctr">
                      <a:solidFill>
                        <a:schemeClr val="tx1"/>
                      </a:solidFill>
                      <a:prstDash val="solid"/>
                      <a:round/>
                      <a:headEnd type="none" w="med" len="med"/>
                      <a:tailEnd type="none" w="med" len="med"/>
                    </a:lnL>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88</a:t>
                      </a:r>
                    </a:p>
                  </a:txBody>
                  <a:tcPr marL="9525" marR="9525" marT="9525" marB="0" anchor="c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127</a:t>
                      </a:r>
                    </a:p>
                  </a:txBody>
                  <a:tcPr marL="9525" marR="9525" marT="9525" marB="0" anchor="c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139</a:t>
                      </a:r>
                    </a:p>
                  </a:txBody>
                  <a:tcPr marL="9525" marR="9525" marT="9525" marB="0" anchor="c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135</a:t>
                      </a:r>
                    </a:p>
                  </a:txBody>
                  <a:tcPr marL="9525" marR="9525" marT="9525" marB="0" anchor="ctr">
                    <a:lnR w="12700" cap="flat" cmpd="sng" algn="ctr">
                      <a:solidFill>
                        <a:schemeClr val="tx1"/>
                      </a:solidFill>
                      <a:prstDash val="solid"/>
                      <a:round/>
                      <a:headEnd type="none" w="med" len="med"/>
                      <a:tailEnd type="none" w="med" len="med"/>
                    </a:ln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542</a:t>
                      </a:r>
                    </a:p>
                  </a:txBody>
                  <a:tcPr marL="9525" marR="9525" marT="9525" marB="0" anchor="ctr">
                    <a:lnL w="12700" cap="flat" cmpd="sng" algn="ctr">
                      <a:solidFill>
                        <a:schemeClr val="tx1"/>
                      </a:solidFill>
                      <a:prstDash val="solid"/>
                      <a:round/>
                      <a:headEnd type="none" w="med" len="med"/>
                      <a:tailEnd type="none" w="med" len="med"/>
                    </a:lnL>
                    <a:solidFill>
                      <a:schemeClr val="accent6">
                        <a:lumMod val="75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130</a:t>
                      </a:r>
                    </a:p>
                  </a:txBody>
                  <a:tcPr marL="9525" marR="9525" marT="9525" marB="0" anchor="c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136</a:t>
                      </a:r>
                    </a:p>
                  </a:txBody>
                  <a:tcPr marL="9525" marR="9525" marT="9525" marB="0" anchor="ctr">
                    <a:solidFill>
                      <a:schemeClr val="accent6">
                        <a:lumMod val="75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116</a:t>
                      </a:r>
                    </a:p>
                  </a:txBody>
                  <a:tcPr marL="9525" marR="9525" marT="9525" marB="0" anchor="ctr">
                    <a:solidFill>
                      <a:schemeClr val="accent6">
                        <a:lumMod val="75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160</a:t>
                      </a:r>
                    </a:p>
                  </a:txBody>
                  <a:tcPr marL="9525" marR="9525" marT="9525" marB="0" anchor="ctr">
                    <a:solidFill>
                      <a:schemeClr val="accent6">
                        <a:lumMod val="75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3,4%</a:t>
                      </a:r>
                    </a:p>
                  </a:txBody>
                  <a:tcPr marL="9525" marR="9525" marT="9525" marB="0" anchor="ctr">
                    <a:solidFill>
                      <a:schemeClr val="accent6">
                        <a:lumMod val="75000"/>
                        <a:alpha val="20000"/>
                      </a:schemeClr>
                    </a:solidFill>
                  </a:tcPr>
                </a:tc>
                <a:extLst>
                  <a:ext uri="{0D108BD9-81ED-4DB2-BD59-A6C34878D82A}">
                    <a16:rowId xmlns:a16="http://schemas.microsoft.com/office/drawing/2014/main" val="1996304957"/>
                  </a:ext>
                </a:extLst>
              </a:tr>
              <a:tr h="144837">
                <a:tc>
                  <a:txBody>
                    <a:bodyPr/>
                    <a:lstStyle/>
                    <a:p>
                      <a:pPr algn="ctr" fontAlgn="b"/>
                      <a:r>
                        <a:rPr lang="ru-RU" sz="800" b="0" i="0" u="none" strike="noStrike" dirty="0">
                          <a:solidFill>
                            <a:schemeClr val="accent6">
                              <a:lumMod val="50000"/>
                            </a:schemeClr>
                          </a:solidFill>
                          <a:effectLst/>
                          <a:latin typeface="Arial Narrow" panose="020B0606020202030204" pitchFamily="34" charset="0"/>
                        </a:rPr>
                        <a:t>5</a:t>
                      </a:r>
                      <a:endParaRPr lang="en-US" sz="800" b="0" i="0" u="none" strike="noStrike" dirty="0">
                        <a:solidFill>
                          <a:schemeClr val="accent6">
                            <a:lumMod val="50000"/>
                          </a:schemeClr>
                        </a:solidFill>
                        <a:effectLst/>
                        <a:latin typeface="Arial Narrow" panose="020B0606020202030204" pitchFamily="34" charset="0"/>
                      </a:endParaRPr>
                    </a:p>
                  </a:txBody>
                  <a:tcPr marL="9525" marR="9525" marT="0" marB="0" anchor="ctr">
                    <a:solidFill>
                      <a:schemeClr val="accent6">
                        <a:lumMod val="50000"/>
                        <a:alpha val="1000"/>
                      </a:schemeClr>
                    </a:solidFill>
                  </a:tcPr>
                </a:tc>
                <a:tc>
                  <a:txBody>
                    <a:bodyPr/>
                    <a:lstStyle/>
                    <a:p>
                      <a:pPr algn="ctr" fontAlgn="ctr"/>
                      <a:r>
                        <a:rPr lang="ru-RU" sz="800" b="0" i="0" u="none" strike="noStrike" dirty="0">
                          <a:solidFill>
                            <a:srgbClr val="000000"/>
                          </a:solidFill>
                          <a:effectLst/>
                          <a:latin typeface="Arial Narrow" panose="020B0606020202030204" pitchFamily="34" charset="0"/>
                        </a:rPr>
                        <a:t>9621-3</a:t>
                      </a:r>
                    </a:p>
                  </a:txBody>
                  <a:tcPr marL="9525" marR="9525" marT="9525" marB="0" anchor="ctr">
                    <a:solidFill>
                      <a:schemeClr val="accent6">
                        <a:lumMod val="50000"/>
                        <a:alpha val="1000"/>
                      </a:schemeClr>
                    </a:solidFill>
                  </a:tcPr>
                </a:tc>
                <a:tc>
                  <a:txBody>
                    <a:bodyPr/>
                    <a:lstStyle/>
                    <a:p>
                      <a:pPr marL="72000" algn="l" fontAlgn="ctr"/>
                      <a:r>
                        <a:rPr lang="ru-RU" sz="800" b="0" i="0" u="none" strike="noStrike" dirty="0" err="1">
                          <a:solidFill>
                            <a:srgbClr val="000000"/>
                          </a:solidFill>
                          <a:effectLst/>
                          <a:latin typeface="Arial Narrow" panose="020B0606020202030204" pitchFamily="34" charset="0"/>
                        </a:rPr>
                        <a:t>Отельдердегіден</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басқа</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тасушылар</a:t>
                      </a:r>
                      <a:endParaRPr lang="ru-RU" sz="800" b="0" i="0" u="none" strike="noStrike" dirty="0">
                        <a:solidFill>
                          <a:srgbClr val="000000"/>
                        </a:solidFill>
                        <a:effectLst/>
                        <a:latin typeface="Arial Narrow" panose="020B0606020202030204" pitchFamily="34" charset="0"/>
                      </a:endParaRPr>
                    </a:p>
                  </a:txBody>
                  <a:tcPr marL="9525" marR="9525" marT="9525" marB="0" anchor="ctr">
                    <a:lnR w="12700" cap="flat" cmpd="sng" algn="ctr">
                      <a:solidFill>
                        <a:schemeClr val="tx1"/>
                      </a:solidFill>
                      <a:prstDash val="solid"/>
                      <a:round/>
                      <a:headEnd type="none" w="med" len="med"/>
                      <a:tailEnd type="none" w="med" len="med"/>
                    </a:ln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387</a:t>
                      </a:r>
                    </a:p>
                  </a:txBody>
                  <a:tcPr marL="9525" marR="9525" marT="9525" marB="0" anchor="ctr">
                    <a:lnL w="12700" cap="flat" cmpd="sng" algn="ctr">
                      <a:solidFill>
                        <a:schemeClr val="tx1"/>
                      </a:solidFill>
                      <a:prstDash val="solid"/>
                      <a:round/>
                      <a:headEnd type="none" w="med" len="med"/>
                      <a:tailEnd type="none" w="med" len="med"/>
                    </a:lnL>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132</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176</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35</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44</a:t>
                      </a:r>
                    </a:p>
                  </a:txBody>
                  <a:tcPr marL="9525" marR="9525" marT="9525" marB="0" anchor="ctr">
                    <a:lnR w="12700" cap="flat" cmpd="sng" algn="ctr">
                      <a:solidFill>
                        <a:schemeClr val="tx1"/>
                      </a:solidFill>
                      <a:prstDash val="solid"/>
                      <a:round/>
                      <a:headEnd type="none" w="med" len="med"/>
                      <a:tailEnd type="none" w="med" len="med"/>
                    </a:ln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439</a:t>
                      </a:r>
                    </a:p>
                  </a:txBody>
                  <a:tcPr marL="9525" marR="9525" marT="9525" marB="0" anchor="ctr">
                    <a:lnL w="12700" cap="flat" cmpd="sng" algn="ctr">
                      <a:solidFill>
                        <a:schemeClr val="tx1"/>
                      </a:solidFill>
                      <a:prstDash val="solid"/>
                      <a:round/>
                      <a:headEnd type="none" w="med" len="med"/>
                      <a:tailEnd type="none" w="med" len="med"/>
                    </a:lnL>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19</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159</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164</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97</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2,8%</a:t>
                      </a:r>
                    </a:p>
                  </a:txBody>
                  <a:tcPr marL="9525" marR="9525" marT="9525" marB="0" anchor="ctr">
                    <a:solidFill>
                      <a:schemeClr val="accent6">
                        <a:lumMod val="50000"/>
                        <a:alpha val="1000"/>
                      </a:schemeClr>
                    </a:solidFill>
                  </a:tcPr>
                </a:tc>
                <a:extLst>
                  <a:ext uri="{0D108BD9-81ED-4DB2-BD59-A6C34878D82A}">
                    <a16:rowId xmlns:a16="http://schemas.microsoft.com/office/drawing/2014/main" val="3085205914"/>
                  </a:ext>
                </a:extLst>
              </a:tr>
              <a:tr h="144837">
                <a:tc>
                  <a:txBody>
                    <a:bodyPr/>
                    <a:lstStyle/>
                    <a:p>
                      <a:pPr algn="ctr" fontAlgn="b"/>
                      <a:r>
                        <a:rPr lang="ru-RU" sz="800" b="0" i="0" u="none" strike="noStrike" dirty="0">
                          <a:solidFill>
                            <a:schemeClr val="accent6">
                              <a:lumMod val="50000"/>
                            </a:schemeClr>
                          </a:solidFill>
                          <a:effectLst/>
                          <a:latin typeface="Arial Narrow" panose="020B0606020202030204" pitchFamily="34" charset="0"/>
                        </a:rPr>
                        <a:t>6</a:t>
                      </a:r>
                      <a:endParaRPr lang="en-US" sz="800" b="0" i="0" u="none" strike="noStrike" dirty="0">
                        <a:solidFill>
                          <a:schemeClr val="accent6">
                            <a:lumMod val="50000"/>
                          </a:schemeClr>
                        </a:solidFill>
                        <a:effectLst/>
                        <a:latin typeface="Arial Narrow" panose="020B0606020202030204" pitchFamily="34" charset="0"/>
                      </a:endParaRPr>
                    </a:p>
                  </a:txBody>
                  <a:tcPr marL="9525" marR="9525" marT="0" marB="0" anchor="ctr">
                    <a:solidFill>
                      <a:schemeClr val="accent6">
                        <a:lumMod val="75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5311-2</a:t>
                      </a:r>
                    </a:p>
                  </a:txBody>
                  <a:tcPr marL="9525" marR="9525" marT="9525" marB="0" anchor="ctr">
                    <a:solidFill>
                      <a:schemeClr val="accent6">
                        <a:lumMod val="75000"/>
                        <a:alpha val="20000"/>
                      </a:schemeClr>
                    </a:solidFill>
                  </a:tcPr>
                </a:tc>
                <a:tc>
                  <a:txBody>
                    <a:bodyPr/>
                    <a:lstStyle/>
                    <a:p>
                      <a:pPr marL="72000" algn="l" fontAlgn="ctr"/>
                      <a:r>
                        <a:rPr lang="ru-RU" sz="800" b="0" i="0" u="none" strike="noStrike" dirty="0">
                          <a:solidFill>
                            <a:srgbClr val="000000"/>
                          </a:solidFill>
                          <a:effectLst/>
                          <a:latin typeface="Arial Narrow" panose="020B0606020202030204" pitchFamily="34" charset="0"/>
                        </a:rPr>
                        <a:t>Бала </a:t>
                      </a:r>
                      <a:r>
                        <a:rPr lang="ru-RU" sz="800" b="0" i="0" u="none" strike="noStrike" dirty="0" err="1">
                          <a:solidFill>
                            <a:srgbClr val="000000"/>
                          </a:solidFill>
                          <a:effectLst/>
                          <a:latin typeface="Arial Narrow" panose="020B0606020202030204" pitchFamily="34" charset="0"/>
                        </a:rPr>
                        <a:t>күтушілер</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балабақшадағы</a:t>
                      </a:r>
                      <a:r>
                        <a:rPr lang="ru-RU" sz="800" b="0" i="0" u="none" strike="noStrike" dirty="0">
                          <a:solidFill>
                            <a:srgbClr val="000000"/>
                          </a:solidFill>
                          <a:effectLst/>
                          <a:latin typeface="Arial Narrow" panose="020B0606020202030204" pitchFamily="34" charset="0"/>
                        </a:rPr>
                        <a:t>)</a:t>
                      </a:r>
                    </a:p>
                  </a:txBody>
                  <a:tcPr marL="9525" marR="9525" marT="9525" marB="0" anchor="ctr">
                    <a:lnR w="12700" cap="flat" cmpd="sng" algn="ctr">
                      <a:solidFill>
                        <a:schemeClr val="tx1"/>
                      </a:solidFill>
                      <a:prstDash val="solid"/>
                      <a:round/>
                      <a:headEnd type="none" w="med" len="med"/>
                      <a:tailEnd type="none" w="med" len="med"/>
                    </a:lnR>
                    <a:solidFill>
                      <a:schemeClr val="accent6">
                        <a:lumMod val="75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321</a:t>
                      </a:r>
                    </a:p>
                  </a:txBody>
                  <a:tcPr marL="9525" marR="9525" marT="9525" marB="0" anchor="ctr">
                    <a:lnL w="12700" cap="flat" cmpd="sng" algn="ctr">
                      <a:solidFill>
                        <a:schemeClr val="tx1"/>
                      </a:solidFill>
                      <a:prstDash val="solid"/>
                      <a:round/>
                      <a:headEnd type="none" w="med" len="med"/>
                      <a:tailEnd type="none" w="med" len="med"/>
                    </a:lnL>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81</a:t>
                      </a:r>
                    </a:p>
                  </a:txBody>
                  <a:tcPr marL="9525" marR="9525" marT="9525" marB="0" anchor="c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93</a:t>
                      </a:r>
                    </a:p>
                  </a:txBody>
                  <a:tcPr marL="9525" marR="9525" marT="9525" marB="0" anchor="c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79</a:t>
                      </a:r>
                    </a:p>
                  </a:txBody>
                  <a:tcPr marL="9525" marR="9525" marT="9525" marB="0" anchor="c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68</a:t>
                      </a:r>
                    </a:p>
                  </a:txBody>
                  <a:tcPr marL="9525" marR="9525" marT="9525" marB="0" anchor="ctr">
                    <a:lnR w="12700" cap="flat" cmpd="sng" algn="ctr">
                      <a:solidFill>
                        <a:schemeClr val="tx1"/>
                      </a:solidFill>
                      <a:prstDash val="solid"/>
                      <a:round/>
                      <a:headEnd type="none" w="med" len="med"/>
                      <a:tailEnd type="none" w="med" len="med"/>
                    </a:ln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409</a:t>
                      </a:r>
                    </a:p>
                  </a:txBody>
                  <a:tcPr marL="9525" marR="9525" marT="9525" marB="0" anchor="ctr">
                    <a:lnL w="12700" cap="flat" cmpd="sng" algn="ctr">
                      <a:solidFill>
                        <a:schemeClr val="tx1"/>
                      </a:solidFill>
                      <a:prstDash val="solid"/>
                      <a:round/>
                      <a:headEnd type="none" w="med" len="med"/>
                      <a:tailEnd type="none" w="med" len="med"/>
                    </a:lnL>
                    <a:solidFill>
                      <a:schemeClr val="accent6">
                        <a:lumMod val="75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84</a:t>
                      </a:r>
                    </a:p>
                  </a:txBody>
                  <a:tcPr marL="9525" marR="9525" marT="9525" marB="0" anchor="c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95</a:t>
                      </a:r>
                    </a:p>
                  </a:txBody>
                  <a:tcPr marL="9525" marR="9525" marT="9525" marB="0" anchor="ctr">
                    <a:solidFill>
                      <a:schemeClr val="accent6">
                        <a:lumMod val="75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108</a:t>
                      </a:r>
                    </a:p>
                  </a:txBody>
                  <a:tcPr marL="9525" marR="9525" marT="9525" marB="0" anchor="ctr">
                    <a:solidFill>
                      <a:schemeClr val="accent6">
                        <a:lumMod val="75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122</a:t>
                      </a:r>
                    </a:p>
                  </a:txBody>
                  <a:tcPr marL="9525" marR="9525" marT="9525" marB="0" anchor="ctr">
                    <a:solidFill>
                      <a:schemeClr val="accent6">
                        <a:lumMod val="75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2,6%</a:t>
                      </a:r>
                    </a:p>
                  </a:txBody>
                  <a:tcPr marL="9525" marR="9525" marT="9525" marB="0" anchor="ctr">
                    <a:solidFill>
                      <a:schemeClr val="accent6">
                        <a:lumMod val="75000"/>
                        <a:alpha val="20000"/>
                      </a:schemeClr>
                    </a:solidFill>
                  </a:tcPr>
                </a:tc>
                <a:extLst>
                  <a:ext uri="{0D108BD9-81ED-4DB2-BD59-A6C34878D82A}">
                    <a16:rowId xmlns:a16="http://schemas.microsoft.com/office/drawing/2014/main" val="2706513750"/>
                  </a:ext>
                </a:extLst>
              </a:tr>
              <a:tr h="144837">
                <a:tc>
                  <a:txBody>
                    <a:bodyPr/>
                    <a:lstStyle/>
                    <a:p>
                      <a:pPr algn="ctr" fontAlgn="b"/>
                      <a:r>
                        <a:rPr lang="ru-RU" sz="800" b="0" i="0" u="none" strike="noStrike" dirty="0">
                          <a:solidFill>
                            <a:schemeClr val="accent6">
                              <a:lumMod val="50000"/>
                            </a:schemeClr>
                          </a:solidFill>
                          <a:effectLst/>
                          <a:latin typeface="Arial Narrow" panose="020B0606020202030204" pitchFamily="34" charset="0"/>
                        </a:rPr>
                        <a:t>7</a:t>
                      </a:r>
                      <a:endParaRPr lang="en-US" sz="800" b="0" i="0" u="none" strike="noStrike" dirty="0">
                        <a:solidFill>
                          <a:schemeClr val="accent6">
                            <a:lumMod val="50000"/>
                          </a:schemeClr>
                        </a:solidFill>
                        <a:effectLst/>
                        <a:latin typeface="Arial Narrow" panose="020B0606020202030204" pitchFamily="34" charset="0"/>
                      </a:endParaRPr>
                    </a:p>
                  </a:txBody>
                  <a:tcPr marL="9525" marR="9525" marT="0"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2350-3</a:t>
                      </a:r>
                    </a:p>
                  </a:txBody>
                  <a:tcPr marL="9525" marR="9525" marT="9525" marB="0" anchor="ctr">
                    <a:solidFill>
                      <a:schemeClr val="accent6">
                        <a:lumMod val="50000"/>
                        <a:alpha val="1000"/>
                      </a:schemeClr>
                    </a:solidFill>
                  </a:tcPr>
                </a:tc>
                <a:tc>
                  <a:txBody>
                    <a:bodyPr/>
                    <a:lstStyle/>
                    <a:p>
                      <a:pPr marL="72000" algn="l" fontAlgn="ctr"/>
                      <a:r>
                        <a:rPr lang="ru-RU" sz="800" b="0" i="0" u="none" strike="noStrike" dirty="0" err="1">
                          <a:solidFill>
                            <a:srgbClr val="000000"/>
                          </a:solidFill>
                          <a:effectLst/>
                          <a:latin typeface="Arial Narrow" panose="020B0606020202030204" pitchFamily="34" charset="0"/>
                        </a:rPr>
                        <a:t>Қоғамдық</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ғылымдар</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бойынша</a:t>
                      </a:r>
                      <a:r>
                        <a:rPr lang="ru-RU" sz="800" b="0" i="0" u="none" strike="noStrike" dirty="0">
                          <a:solidFill>
                            <a:srgbClr val="000000"/>
                          </a:solidFill>
                          <a:effectLst/>
                          <a:latin typeface="Arial Narrow" panose="020B0606020202030204" pitchFamily="34" charset="0"/>
                        </a:rPr>
                        <a:t> орта </a:t>
                      </a:r>
                      <a:r>
                        <a:rPr lang="ru-RU" sz="800" b="0" i="0" u="none" strike="noStrike" dirty="0" err="1">
                          <a:solidFill>
                            <a:srgbClr val="000000"/>
                          </a:solidFill>
                          <a:effectLst/>
                          <a:latin typeface="Arial Narrow" panose="020B0606020202030204" pitchFamily="34" charset="0"/>
                        </a:rPr>
                        <a:t>мектеп</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мұғалімдері</a:t>
                      </a:r>
                      <a:endParaRPr lang="ru-RU" sz="800" b="0" i="0" u="none" strike="noStrike" dirty="0">
                        <a:solidFill>
                          <a:srgbClr val="000000"/>
                        </a:solidFill>
                        <a:effectLst/>
                        <a:latin typeface="Arial Narrow" panose="020B0606020202030204" pitchFamily="34" charset="0"/>
                      </a:endParaRPr>
                    </a:p>
                  </a:txBody>
                  <a:tcPr marL="9525" marR="9525" marT="9525" marB="0" anchor="ctr">
                    <a:lnR w="12700" cap="flat" cmpd="sng" algn="ctr">
                      <a:solidFill>
                        <a:schemeClr val="tx1"/>
                      </a:solidFill>
                      <a:prstDash val="solid"/>
                      <a:round/>
                      <a:headEnd type="none" w="med" len="med"/>
                      <a:tailEnd type="none" w="med" len="med"/>
                    </a:ln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374</a:t>
                      </a:r>
                    </a:p>
                  </a:txBody>
                  <a:tcPr marL="9525" marR="9525" marT="9525" marB="0" anchor="ctr">
                    <a:lnL w="12700" cap="flat" cmpd="sng" algn="ctr">
                      <a:solidFill>
                        <a:schemeClr val="tx1"/>
                      </a:solidFill>
                      <a:prstDash val="solid"/>
                      <a:round/>
                      <a:headEnd type="none" w="med" len="med"/>
                      <a:tailEnd type="none" w="med" len="med"/>
                    </a:lnL>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48</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72</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201</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53</a:t>
                      </a:r>
                    </a:p>
                  </a:txBody>
                  <a:tcPr marL="9525" marR="9525" marT="9525" marB="0" anchor="ctr">
                    <a:lnR w="12700" cap="flat" cmpd="sng" algn="ctr">
                      <a:solidFill>
                        <a:schemeClr val="tx1"/>
                      </a:solidFill>
                      <a:prstDash val="solid"/>
                      <a:round/>
                      <a:headEnd type="none" w="med" len="med"/>
                      <a:tailEnd type="none" w="med" len="med"/>
                    </a:ln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373</a:t>
                      </a:r>
                    </a:p>
                  </a:txBody>
                  <a:tcPr marL="9525" marR="9525" marT="9525" marB="0" anchor="ctr">
                    <a:lnL w="12700" cap="flat" cmpd="sng" algn="ctr">
                      <a:solidFill>
                        <a:schemeClr val="tx1"/>
                      </a:solidFill>
                      <a:prstDash val="solid"/>
                      <a:round/>
                      <a:headEnd type="none" w="med" len="med"/>
                      <a:tailEnd type="none" w="med" len="med"/>
                    </a:lnL>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77</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50</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50</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196</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2,4%</a:t>
                      </a:r>
                    </a:p>
                  </a:txBody>
                  <a:tcPr marL="9525" marR="9525" marT="9525" marB="0" anchor="ctr">
                    <a:solidFill>
                      <a:schemeClr val="accent6">
                        <a:lumMod val="50000"/>
                        <a:alpha val="1000"/>
                      </a:schemeClr>
                    </a:solidFill>
                  </a:tcPr>
                </a:tc>
                <a:extLst>
                  <a:ext uri="{0D108BD9-81ED-4DB2-BD59-A6C34878D82A}">
                    <a16:rowId xmlns:a16="http://schemas.microsoft.com/office/drawing/2014/main" val="1208754249"/>
                  </a:ext>
                </a:extLst>
              </a:tr>
              <a:tr h="144837">
                <a:tc>
                  <a:txBody>
                    <a:bodyPr/>
                    <a:lstStyle/>
                    <a:p>
                      <a:pPr algn="ctr" fontAlgn="b"/>
                      <a:r>
                        <a:rPr lang="ru-RU" sz="800" b="0" i="0" u="none" strike="noStrike" dirty="0">
                          <a:solidFill>
                            <a:schemeClr val="accent6">
                              <a:lumMod val="50000"/>
                            </a:schemeClr>
                          </a:solidFill>
                          <a:effectLst/>
                          <a:latin typeface="Arial Narrow" panose="020B0606020202030204" pitchFamily="34" charset="0"/>
                        </a:rPr>
                        <a:t>8</a:t>
                      </a:r>
                      <a:endParaRPr lang="en-US" sz="800" b="0" i="0" u="none" strike="noStrike" dirty="0">
                        <a:solidFill>
                          <a:schemeClr val="accent6">
                            <a:lumMod val="50000"/>
                          </a:schemeClr>
                        </a:solidFill>
                        <a:effectLst/>
                        <a:latin typeface="Arial Narrow" panose="020B0606020202030204" pitchFamily="34" charset="0"/>
                      </a:endParaRPr>
                    </a:p>
                  </a:txBody>
                  <a:tcPr marL="9525" marR="9525" marT="0" marB="0" anchor="ctr">
                    <a:solidFill>
                      <a:schemeClr val="accent6">
                        <a:lumMod val="75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9113-0</a:t>
                      </a:r>
                    </a:p>
                  </a:txBody>
                  <a:tcPr marL="9525" marR="9525" marT="9525" marB="0" anchor="ctr">
                    <a:solidFill>
                      <a:schemeClr val="accent6">
                        <a:lumMod val="75000"/>
                        <a:alpha val="20000"/>
                      </a:schemeClr>
                    </a:solidFill>
                  </a:tcPr>
                </a:tc>
                <a:tc>
                  <a:txBody>
                    <a:bodyPr/>
                    <a:lstStyle/>
                    <a:p>
                      <a:pPr marL="72000" algn="l" fontAlgn="ctr"/>
                      <a:r>
                        <a:rPr lang="ru-RU" sz="800" b="0" i="0" u="none" strike="noStrike" dirty="0" err="1">
                          <a:solidFill>
                            <a:srgbClr val="000000"/>
                          </a:solidFill>
                          <a:effectLst/>
                          <a:latin typeface="Arial Narrow" panose="020B0606020202030204" pitchFamily="34" charset="0"/>
                        </a:rPr>
                        <a:t>Офистердегі</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жинаушылар</a:t>
                      </a:r>
                      <a:endParaRPr lang="ru-RU" sz="800" b="0" i="0" u="none" strike="noStrike" dirty="0">
                        <a:solidFill>
                          <a:srgbClr val="000000"/>
                        </a:solidFill>
                        <a:effectLst/>
                        <a:latin typeface="Arial Narrow" panose="020B0606020202030204" pitchFamily="34" charset="0"/>
                      </a:endParaRPr>
                    </a:p>
                  </a:txBody>
                  <a:tcPr marL="9525" marR="9525" marT="9525" marB="0" anchor="ctr">
                    <a:lnR w="12700" cap="flat" cmpd="sng" algn="ctr">
                      <a:solidFill>
                        <a:schemeClr val="tx1"/>
                      </a:solidFill>
                      <a:prstDash val="solid"/>
                      <a:round/>
                      <a:headEnd type="none" w="med" len="med"/>
                      <a:tailEnd type="none" w="med" len="med"/>
                    </a:lnR>
                    <a:solidFill>
                      <a:schemeClr val="accent6">
                        <a:lumMod val="75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329</a:t>
                      </a:r>
                    </a:p>
                  </a:txBody>
                  <a:tcPr marL="9525" marR="9525" marT="9525" marB="0" anchor="ctr">
                    <a:lnL w="12700" cap="flat" cmpd="sng" algn="ctr">
                      <a:solidFill>
                        <a:schemeClr val="tx1"/>
                      </a:solidFill>
                      <a:prstDash val="solid"/>
                      <a:round/>
                      <a:headEnd type="none" w="med" len="med"/>
                      <a:tailEnd type="none" w="med" len="med"/>
                    </a:lnL>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61</a:t>
                      </a:r>
                    </a:p>
                  </a:txBody>
                  <a:tcPr marL="9525" marR="9525" marT="9525" marB="0" anchor="c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68</a:t>
                      </a:r>
                    </a:p>
                  </a:txBody>
                  <a:tcPr marL="9525" marR="9525" marT="9525" marB="0" anchor="c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119</a:t>
                      </a:r>
                    </a:p>
                  </a:txBody>
                  <a:tcPr marL="9525" marR="9525" marT="9525" marB="0" anchor="c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81</a:t>
                      </a:r>
                    </a:p>
                  </a:txBody>
                  <a:tcPr marL="9525" marR="9525" marT="9525" marB="0" anchor="ctr">
                    <a:lnR w="12700" cap="flat" cmpd="sng" algn="ctr">
                      <a:solidFill>
                        <a:schemeClr val="tx1"/>
                      </a:solidFill>
                      <a:prstDash val="solid"/>
                      <a:round/>
                      <a:headEnd type="none" w="med" len="med"/>
                      <a:tailEnd type="none" w="med" len="med"/>
                    </a:ln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328</a:t>
                      </a:r>
                    </a:p>
                  </a:txBody>
                  <a:tcPr marL="9525" marR="9525" marT="9525" marB="0" anchor="ctr">
                    <a:lnL w="12700" cap="flat" cmpd="sng" algn="ctr">
                      <a:solidFill>
                        <a:schemeClr val="tx1"/>
                      </a:solidFill>
                      <a:prstDash val="solid"/>
                      <a:round/>
                      <a:headEnd type="none" w="med" len="med"/>
                      <a:tailEnd type="none" w="med" len="med"/>
                    </a:lnL>
                    <a:solidFill>
                      <a:schemeClr val="accent6">
                        <a:lumMod val="75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70</a:t>
                      </a:r>
                    </a:p>
                  </a:txBody>
                  <a:tcPr marL="9525" marR="9525" marT="9525" marB="0" anchor="c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77</a:t>
                      </a:r>
                    </a:p>
                  </a:txBody>
                  <a:tcPr marL="9525" marR="9525" marT="9525" marB="0" anchor="ctr">
                    <a:solidFill>
                      <a:schemeClr val="accent6">
                        <a:lumMod val="75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69</a:t>
                      </a:r>
                    </a:p>
                  </a:txBody>
                  <a:tcPr marL="9525" marR="9525" marT="9525" marB="0" anchor="ctr">
                    <a:solidFill>
                      <a:schemeClr val="accent6">
                        <a:lumMod val="75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112</a:t>
                      </a:r>
                    </a:p>
                  </a:txBody>
                  <a:tcPr marL="9525" marR="9525" marT="9525" marB="0" anchor="ctr">
                    <a:solidFill>
                      <a:schemeClr val="accent6">
                        <a:lumMod val="75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2,1%</a:t>
                      </a:r>
                    </a:p>
                  </a:txBody>
                  <a:tcPr marL="9525" marR="9525" marT="9525" marB="0" anchor="ctr">
                    <a:solidFill>
                      <a:schemeClr val="accent6">
                        <a:lumMod val="75000"/>
                        <a:alpha val="20000"/>
                      </a:schemeClr>
                    </a:solidFill>
                  </a:tcPr>
                </a:tc>
                <a:extLst>
                  <a:ext uri="{0D108BD9-81ED-4DB2-BD59-A6C34878D82A}">
                    <a16:rowId xmlns:a16="http://schemas.microsoft.com/office/drawing/2014/main" val="470699172"/>
                  </a:ext>
                </a:extLst>
              </a:tr>
              <a:tr h="144837">
                <a:tc>
                  <a:txBody>
                    <a:bodyPr/>
                    <a:lstStyle/>
                    <a:p>
                      <a:pPr algn="ctr" fontAlgn="b"/>
                      <a:r>
                        <a:rPr lang="ru-RU" sz="800" b="0" i="0" u="none" strike="noStrike" dirty="0">
                          <a:solidFill>
                            <a:schemeClr val="accent6">
                              <a:lumMod val="50000"/>
                            </a:schemeClr>
                          </a:solidFill>
                          <a:effectLst/>
                          <a:latin typeface="Arial Narrow" panose="020B0606020202030204" pitchFamily="34" charset="0"/>
                        </a:rPr>
                        <a:t>9</a:t>
                      </a:r>
                      <a:endParaRPr lang="en-US" sz="800" b="0" i="0" u="none" strike="noStrike" dirty="0">
                        <a:solidFill>
                          <a:schemeClr val="accent6">
                            <a:lumMod val="50000"/>
                          </a:schemeClr>
                        </a:solidFill>
                        <a:effectLst/>
                        <a:latin typeface="Arial Narrow" panose="020B0606020202030204" pitchFamily="34" charset="0"/>
                      </a:endParaRPr>
                    </a:p>
                  </a:txBody>
                  <a:tcPr marL="9525" marR="9525" marT="0"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7212-2</a:t>
                      </a:r>
                    </a:p>
                  </a:txBody>
                  <a:tcPr marL="9525" marR="9525" marT="9525" marB="0" anchor="ctr">
                    <a:solidFill>
                      <a:schemeClr val="accent6">
                        <a:lumMod val="50000"/>
                        <a:alpha val="1000"/>
                      </a:schemeClr>
                    </a:solidFill>
                  </a:tcPr>
                </a:tc>
                <a:tc>
                  <a:txBody>
                    <a:bodyPr/>
                    <a:lstStyle/>
                    <a:p>
                      <a:pPr marL="72000" algn="l" fontAlgn="ctr"/>
                      <a:r>
                        <a:rPr lang="ru-RU" sz="800" b="0" i="0" u="none" strike="noStrike" dirty="0" err="1">
                          <a:solidFill>
                            <a:srgbClr val="000000"/>
                          </a:solidFill>
                          <a:effectLst/>
                          <a:latin typeface="Arial Narrow" panose="020B0606020202030204" pitchFamily="34" charset="0"/>
                        </a:rPr>
                        <a:t>Газбен</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кесушілер</a:t>
                      </a:r>
                      <a:endParaRPr lang="ru-RU" sz="800" b="0" i="0" u="none" strike="noStrike" dirty="0">
                        <a:solidFill>
                          <a:srgbClr val="000000"/>
                        </a:solidFill>
                        <a:effectLst/>
                        <a:latin typeface="Arial Narrow" panose="020B0606020202030204" pitchFamily="34" charset="0"/>
                      </a:endParaRPr>
                    </a:p>
                  </a:txBody>
                  <a:tcPr marL="9525" marR="9525" marT="9525" marB="0" anchor="ctr">
                    <a:lnR w="12700" cap="flat" cmpd="sng" algn="ctr">
                      <a:solidFill>
                        <a:schemeClr val="tx1"/>
                      </a:solidFill>
                      <a:prstDash val="solid"/>
                      <a:round/>
                      <a:headEnd type="none" w="med" len="med"/>
                      <a:tailEnd type="none" w="med" len="med"/>
                    </a:ln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207</a:t>
                      </a:r>
                    </a:p>
                  </a:txBody>
                  <a:tcPr marL="9525" marR="9525" marT="9525" marB="0" anchor="ctr">
                    <a:lnL w="12700" cap="flat" cmpd="sng" algn="ctr">
                      <a:solidFill>
                        <a:schemeClr val="tx1"/>
                      </a:solidFill>
                      <a:prstDash val="solid"/>
                      <a:round/>
                      <a:headEnd type="none" w="med" len="med"/>
                      <a:tailEnd type="none" w="med" len="med"/>
                    </a:lnL>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56</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74</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50</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27</a:t>
                      </a:r>
                    </a:p>
                  </a:txBody>
                  <a:tcPr marL="9525" marR="9525" marT="9525" marB="0" anchor="ctr">
                    <a:lnR w="12700" cap="flat" cmpd="sng" algn="ctr">
                      <a:solidFill>
                        <a:schemeClr val="tx1"/>
                      </a:solidFill>
                      <a:prstDash val="solid"/>
                      <a:round/>
                      <a:headEnd type="none" w="med" len="med"/>
                      <a:tailEnd type="none" w="med" len="med"/>
                    </a:ln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309</a:t>
                      </a:r>
                    </a:p>
                  </a:txBody>
                  <a:tcPr marL="9525" marR="9525" marT="9525" marB="0" anchor="ctr">
                    <a:lnL w="12700" cap="flat" cmpd="sng" algn="ctr">
                      <a:solidFill>
                        <a:schemeClr val="tx1"/>
                      </a:solidFill>
                      <a:prstDash val="solid"/>
                      <a:round/>
                      <a:headEnd type="none" w="med" len="med"/>
                      <a:tailEnd type="none" w="med" len="med"/>
                    </a:lnL>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54</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74</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90</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91</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2,0%</a:t>
                      </a:r>
                    </a:p>
                  </a:txBody>
                  <a:tcPr marL="9525" marR="9525" marT="9525" marB="0" anchor="ctr">
                    <a:solidFill>
                      <a:schemeClr val="accent6">
                        <a:lumMod val="50000"/>
                        <a:alpha val="1000"/>
                      </a:schemeClr>
                    </a:solidFill>
                  </a:tcPr>
                </a:tc>
                <a:extLst>
                  <a:ext uri="{0D108BD9-81ED-4DB2-BD59-A6C34878D82A}">
                    <a16:rowId xmlns:a16="http://schemas.microsoft.com/office/drawing/2014/main" val="1074593541"/>
                  </a:ext>
                </a:extLst>
              </a:tr>
              <a:tr h="144837">
                <a:tc>
                  <a:txBody>
                    <a:bodyPr/>
                    <a:lstStyle/>
                    <a:p>
                      <a:pPr algn="ctr" fontAlgn="b"/>
                      <a:r>
                        <a:rPr lang="ru-RU" sz="800" b="0" i="0" u="none" strike="noStrike" dirty="0">
                          <a:solidFill>
                            <a:schemeClr val="accent6">
                              <a:lumMod val="50000"/>
                            </a:schemeClr>
                          </a:solidFill>
                          <a:effectLst/>
                          <a:latin typeface="Arial Narrow" panose="020B0606020202030204" pitchFamily="34" charset="0"/>
                        </a:rPr>
                        <a:t>10</a:t>
                      </a:r>
                      <a:endParaRPr lang="en-US" sz="800" b="0" i="0" u="none" strike="noStrike" dirty="0">
                        <a:solidFill>
                          <a:schemeClr val="accent6">
                            <a:lumMod val="50000"/>
                          </a:schemeClr>
                        </a:solidFill>
                        <a:effectLst/>
                        <a:latin typeface="Arial Narrow" panose="020B0606020202030204" pitchFamily="34" charset="0"/>
                      </a:endParaRPr>
                    </a:p>
                  </a:txBody>
                  <a:tcPr marL="9525" marR="9525" marT="0" marB="0" anchor="ctr">
                    <a:solidFill>
                      <a:schemeClr val="accent6">
                        <a:lumMod val="75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2361-0</a:t>
                      </a:r>
                    </a:p>
                  </a:txBody>
                  <a:tcPr marL="9525" marR="9525" marT="9525" marB="0" anchor="ctr">
                    <a:solidFill>
                      <a:schemeClr val="accent6">
                        <a:lumMod val="75000"/>
                        <a:alpha val="20000"/>
                      </a:schemeClr>
                    </a:solidFill>
                  </a:tcPr>
                </a:tc>
                <a:tc>
                  <a:txBody>
                    <a:bodyPr/>
                    <a:lstStyle/>
                    <a:p>
                      <a:pPr marL="72000" algn="l" fontAlgn="ctr"/>
                      <a:r>
                        <a:rPr lang="ru-RU" sz="800" b="0" i="0" u="none" strike="noStrike" dirty="0" err="1">
                          <a:solidFill>
                            <a:srgbClr val="000000"/>
                          </a:solidFill>
                          <a:effectLst/>
                          <a:latin typeface="Arial Narrow" panose="020B0606020202030204" pitchFamily="34" charset="0"/>
                        </a:rPr>
                        <a:t>Бастауыш</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мектеп</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мұғалімі</a:t>
                      </a:r>
                      <a:endParaRPr lang="ru-RU" sz="800" b="0" i="0" u="none" strike="noStrike" dirty="0">
                        <a:solidFill>
                          <a:srgbClr val="000000"/>
                        </a:solidFill>
                        <a:effectLst/>
                        <a:latin typeface="Arial Narrow" panose="020B0606020202030204" pitchFamily="34" charset="0"/>
                      </a:endParaRPr>
                    </a:p>
                  </a:txBody>
                  <a:tcPr marL="9525" marR="9525" marT="9525" marB="0" anchor="ctr">
                    <a:lnR w="12700" cap="flat" cmpd="sng" algn="ctr">
                      <a:solidFill>
                        <a:schemeClr val="tx1"/>
                      </a:solidFill>
                      <a:prstDash val="solid"/>
                      <a:round/>
                      <a:headEnd type="none" w="med" len="med"/>
                      <a:tailEnd type="none" w="med" len="med"/>
                    </a:lnR>
                    <a:solidFill>
                      <a:schemeClr val="accent6">
                        <a:lumMod val="75000"/>
                        <a:alpha val="20000"/>
                      </a:schemeClr>
                    </a:solidFill>
                  </a:tcPr>
                </a:tc>
                <a:tc>
                  <a:txBody>
                    <a:bodyPr/>
                    <a:lstStyle/>
                    <a:p>
                      <a:pPr algn="ctr" fontAlgn="ctr"/>
                      <a:r>
                        <a:rPr lang="ru-RU" sz="800" b="0" i="0" u="none" strike="noStrike" dirty="0">
                          <a:solidFill>
                            <a:srgbClr val="000000"/>
                          </a:solidFill>
                          <a:effectLst/>
                          <a:latin typeface="Arial Narrow" panose="020B0606020202030204" pitchFamily="34" charset="0"/>
                        </a:rPr>
                        <a:t>242</a:t>
                      </a:r>
                    </a:p>
                  </a:txBody>
                  <a:tcPr marL="9525" marR="9525" marT="9525" marB="0" anchor="ctr">
                    <a:lnL w="12700" cap="flat" cmpd="sng" algn="ctr">
                      <a:solidFill>
                        <a:schemeClr val="tx1"/>
                      </a:solidFill>
                      <a:prstDash val="solid"/>
                      <a:round/>
                      <a:headEnd type="none" w="med" len="med"/>
                      <a:tailEnd type="none" w="med" len="med"/>
                    </a:lnL>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21</a:t>
                      </a:r>
                    </a:p>
                  </a:txBody>
                  <a:tcPr marL="9525" marR="9525" marT="9525" marB="0" anchor="c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47</a:t>
                      </a:r>
                    </a:p>
                  </a:txBody>
                  <a:tcPr marL="9525" marR="9525" marT="9525" marB="0" anchor="c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109</a:t>
                      </a:r>
                    </a:p>
                  </a:txBody>
                  <a:tcPr marL="9525" marR="9525" marT="9525" marB="0" anchor="c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65</a:t>
                      </a:r>
                    </a:p>
                  </a:txBody>
                  <a:tcPr marL="9525" marR="9525" marT="9525" marB="0" anchor="ctr">
                    <a:lnR w="12700" cap="flat" cmpd="sng" algn="ctr">
                      <a:solidFill>
                        <a:schemeClr val="tx1"/>
                      </a:solidFill>
                      <a:prstDash val="solid"/>
                      <a:round/>
                      <a:headEnd type="none" w="med" len="med"/>
                      <a:tailEnd type="none" w="med" len="med"/>
                    </a:ln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291</a:t>
                      </a:r>
                    </a:p>
                  </a:txBody>
                  <a:tcPr marL="9525" marR="9525" marT="9525" marB="0" anchor="ctr">
                    <a:lnL w="12700" cap="flat" cmpd="sng" algn="ctr">
                      <a:solidFill>
                        <a:schemeClr val="tx1"/>
                      </a:solidFill>
                      <a:prstDash val="solid"/>
                      <a:round/>
                      <a:headEnd type="none" w="med" len="med"/>
                      <a:tailEnd type="none" w="med" len="med"/>
                    </a:lnL>
                    <a:solidFill>
                      <a:schemeClr val="accent6">
                        <a:lumMod val="75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62</a:t>
                      </a:r>
                    </a:p>
                  </a:txBody>
                  <a:tcPr marL="9525" marR="9525" marT="9525" marB="0" anchor="c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50</a:t>
                      </a:r>
                    </a:p>
                  </a:txBody>
                  <a:tcPr marL="9525" marR="9525" marT="9525" marB="0" anchor="ctr">
                    <a:solidFill>
                      <a:schemeClr val="accent6">
                        <a:lumMod val="75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58</a:t>
                      </a:r>
                    </a:p>
                  </a:txBody>
                  <a:tcPr marL="9525" marR="9525" marT="9525" marB="0" anchor="ctr">
                    <a:solidFill>
                      <a:schemeClr val="accent6">
                        <a:lumMod val="75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121</a:t>
                      </a:r>
                    </a:p>
                  </a:txBody>
                  <a:tcPr marL="9525" marR="9525" marT="9525" marB="0" anchor="ctr">
                    <a:solidFill>
                      <a:schemeClr val="accent6">
                        <a:lumMod val="75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1,8%</a:t>
                      </a:r>
                    </a:p>
                  </a:txBody>
                  <a:tcPr marL="9525" marR="9525" marT="9525" marB="0" anchor="ctr">
                    <a:solidFill>
                      <a:schemeClr val="accent6">
                        <a:lumMod val="75000"/>
                        <a:alpha val="20000"/>
                      </a:schemeClr>
                    </a:solidFill>
                  </a:tcPr>
                </a:tc>
                <a:extLst>
                  <a:ext uri="{0D108BD9-81ED-4DB2-BD59-A6C34878D82A}">
                    <a16:rowId xmlns:a16="http://schemas.microsoft.com/office/drawing/2014/main" val="4147790647"/>
                  </a:ext>
                </a:extLst>
              </a:tr>
              <a:tr h="144837">
                <a:tc gridSpan="3">
                  <a:txBody>
                    <a:bodyPr/>
                    <a:lstStyle/>
                    <a:p>
                      <a:pPr algn="ctr" fontAlgn="b"/>
                      <a:r>
                        <a:rPr lang="ru-RU" sz="900" b="1" u="none" strike="noStrike" dirty="0">
                          <a:solidFill>
                            <a:schemeClr val="accent6">
                              <a:lumMod val="50000"/>
                            </a:schemeClr>
                          </a:solidFill>
                          <a:effectLst/>
                          <a:latin typeface="Arial Narrow" panose="020B0606020202030204" pitchFamily="34" charset="0"/>
                        </a:rPr>
                        <a:t>ТОП-10 БОЙЫНША ЖИЫНЫ</a:t>
                      </a:r>
                      <a:endParaRPr lang="ru-RU" sz="900" b="1" i="0" u="none" strike="noStrike" cap="none" dirty="0">
                        <a:solidFill>
                          <a:schemeClr val="accent6">
                            <a:lumMod val="50000"/>
                          </a:schemeClr>
                        </a:solidFill>
                        <a:effectLst/>
                        <a:latin typeface="Arial Narrow" panose="020B0606020202030204" pitchFamily="34" charset="0"/>
                        <a:ea typeface="+mn-ea"/>
                        <a:cs typeface="+mn-cs"/>
                        <a:sym typeface="Arial"/>
                      </a:endParaRPr>
                    </a:p>
                  </a:txBody>
                  <a:tcPr marL="9525" marR="9525" marT="0" marB="0" anchor="ctr">
                    <a:lnR w="12700" cap="flat" cmpd="sng" algn="ctr">
                      <a:solidFill>
                        <a:schemeClr val="tx1"/>
                      </a:solidFill>
                      <a:prstDash val="solid"/>
                      <a:round/>
                      <a:headEnd type="none" w="med" len="med"/>
                      <a:tailEnd type="none" w="med" len="med"/>
                    </a:lnR>
                    <a:lnB w="12700" cap="flat" cmpd="sng" algn="ctr">
                      <a:solidFill>
                        <a:schemeClr val="tx1"/>
                      </a:solidFill>
                      <a:prstDash val="solid"/>
                      <a:round/>
                      <a:headEnd type="none" w="med" len="med"/>
                      <a:tailEnd type="none" w="med" len="med"/>
                    </a:lnB>
                    <a:noFill/>
                  </a:tcPr>
                </a:tc>
                <a:tc hMerge="1">
                  <a:txBody>
                    <a:bodyPr/>
                    <a:lstStyle/>
                    <a:p>
                      <a:pPr algn="ctr" fontAlgn="b"/>
                      <a:r>
                        <a:rPr lang="ru-KZ" sz="800" b="0" i="0" u="none" strike="noStrike" cap="none" dirty="0">
                          <a:solidFill>
                            <a:srgbClr val="007F76"/>
                          </a:solidFill>
                          <a:effectLst/>
                          <a:latin typeface="Arial Narrow" panose="020B0606020202030204" pitchFamily="34" charset="0"/>
                          <a:ea typeface="+mn-ea"/>
                          <a:cs typeface="+mn-cs"/>
                          <a:sym typeface="Arial"/>
                        </a:rPr>
                        <a:t>7412-1</a:t>
                      </a:r>
                    </a:p>
                  </a:txBody>
                  <a:tcPr marL="9525" marR="9525" marT="0" marB="0" anchor="ctr">
                    <a:lnB w="12700" cap="flat" cmpd="sng" algn="ctr">
                      <a:solidFill>
                        <a:schemeClr val="tx1"/>
                      </a:solidFill>
                      <a:prstDash val="solid"/>
                      <a:round/>
                      <a:headEnd type="none" w="med" len="med"/>
                      <a:tailEnd type="none" w="med" len="med"/>
                    </a:lnB>
                    <a:noFill/>
                  </a:tcPr>
                </a:tc>
                <a:tc hMerge="1">
                  <a:txBody>
                    <a:bodyPr/>
                    <a:lstStyle/>
                    <a:p>
                      <a:pPr marL="72000" algn="l" fontAlgn="ctr"/>
                      <a:r>
                        <a:rPr lang="ru-RU" sz="800" b="0" i="0" u="none" strike="noStrike" cap="none" dirty="0">
                          <a:solidFill>
                            <a:srgbClr val="007F76"/>
                          </a:solidFill>
                          <a:effectLst/>
                          <a:latin typeface="Arial Narrow" panose="020B0606020202030204" pitchFamily="34" charset="0"/>
                          <a:ea typeface="+mn-ea"/>
                          <a:cs typeface="+mn-cs"/>
                          <a:sym typeface="Arial"/>
                        </a:rPr>
                        <a:t>Электромонтеры (общий профиль)</a:t>
                      </a:r>
                    </a:p>
                  </a:txBody>
                  <a:tcPr marL="9525" marR="9525" marT="0" marB="0" anchor="ctr">
                    <a:lnR w="12700" cap="flat" cmpd="sng" algn="ctr">
                      <a:solidFill>
                        <a:schemeClr val="tx1"/>
                      </a:solidFill>
                      <a:prstDash val="solid"/>
                      <a:round/>
                      <a:headEnd type="none" w="med" len="med"/>
                      <a:tailEnd type="none" w="med" len="med"/>
                    </a:lnR>
                    <a:lnB w="12700" cap="flat" cmpd="sng" algn="ctr">
                      <a:solidFill>
                        <a:schemeClr val="tx1"/>
                      </a:solidFill>
                      <a:prstDash val="solid"/>
                      <a:round/>
                      <a:headEnd type="none" w="med" len="med"/>
                      <a:tailEnd type="none" w="med" len="med"/>
                    </a:lnB>
                    <a:noFill/>
                  </a:tcPr>
                </a:tc>
                <a:tc>
                  <a:txBody>
                    <a:bodyPr/>
                    <a:lstStyle/>
                    <a:p>
                      <a:pPr algn="ctr" fontAlgn="ctr"/>
                      <a:r>
                        <a:rPr lang="ru-RU" sz="800" b="1" i="0" u="none" strike="noStrike" dirty="0">
                          <a:solidFill>
                            <a:srgbClr val="000000"/>
                          </a:solidFill>
                          <a:effectLst/>
                          <a:latin typeface="Arial Narrow" panose="020B0606020202030204" pitchFamily="34" charset="0"/>
                        </a:rPr>
                        <a:t>4 317</a:t>
                      </a:r>
                    </a:p>
                  </a:txBody>
                  <a:tcPr marL="9525" marR="9525" marT="9525" marB="0" anchor="ctr">
                    <a:lnL w="12700" cap="flat" cmpd="sng" algn="ctr">
                      <a:solidFill>
                        <a:schemeClr val="tx1"/>
                      </a:solidFill>
                      <a:prstDash val="solid"/>
                      <a:round/>
                      <a:headEnd type="none" w="med" len="med"/>
                      <a:tailEnd type="none" w="med" len="med"/>
                    </a:lnL>
                    <a:lnB w="12700" cap="flat" cmpd="sng" algn="ctr">
                      <a:solidFill>
                        <a:schemeClr val="tx1"/>
                      </a:solidFill>
                      <a:prstDash val="solid"/>
                      <a:round/>
                      <a:headEnd type="none" w="med" len="med"/>
                      <a:tailEnd type="none" w="med" len="med"/>
                    </a:lnB>
                    <a:noFill/>
                  </a:tcPr>
                </a:tc>
                <a:tc>
                  <a:txBody>
                    <a:bodyPr/>
                    <a:lstStyle/>
                    <a:p>
                      <a:pPr algn="ctr" fontAlgn="ctr"/>
                      <a:r>
                        <a:rPr lang="ru-RU" sz="800" b="1" i="0" u="none" strike="noStrike" dirty="0">
                          <a:solidFill>
                            <a:srgbClr val="000000"/>
                          </a:solidFill>
                          <a:effectLst/>
                          <a:latin typeface="Arial Narrow" panose="020B0606020202030204" pitchFamily="34" charset="0"/>
                        </a:rPr>
                        <a:t>855</a:t>
                      </a:r>
                    </a:p>
                  </a:txBody>
                  <a:tcPr marL="9525" marR="9525" marT="9525" marB="0" anchor="ctr">
                    <a:lnB w="12700" cap="flat" cmpd="sng" algn="ctr">
                      <a:solidFill>
                        <a:schemeClr val="tx1"/>
                      </a:solidFill>
                      <a:prstDash val="solid"/>
                      <a:round/>
                      <a:headEnd type="none" w="med" len="med"/>
                      <a:tailEnd type="none" w="med" len="med"/>
                    </a:lnB>
                    <a:noFill/>
                  </a:tcPr>
                </a:tc>
                <a:tc>
                  <a:txBody>
                    <a:bodyPr/>
                    <a:lstStyle/>
                    <a:p>
                      <a:pPr algn="ctr" fontAlgn="ctr"/>
                      <a:r>
                        <a:rPr lang="ru-RU" sz="800" b="1" i="0" u="none" strike="noStrike" dirty="0">
                          <a:solidFill>
                            <a:srgbClr val="000000"/>
                          </a:solidFill>
                          <a:effectLst/>
                          <a:latin typeface="Arial Narrow" panose="020B0606020202030204" pitchFamily="34" charset="0"/>
                        </a:rPr>
                        <a:t>1 268</a:t>
                      </a:r>
                    </a:p>
                  </a:txBody>
                  <a:tcPr marL="9525" marR="9525" marT="9525" marB="0" anchor="ctr">
                    <a:lnB w="12700" cap="flat" cmpd="sng" algn="ctr">
                      <a:solidFill>
                        <a:schemeClr val="tx1"/>
                      </a:solidFill>
                      <a:prstDash val="solid"/>
                      <a:round/>
                      <a:headEnd type="none" w="med" len="med"/>
                      <a:tailEnd type="none" w="med" len="med"/>
                    </a:lnB>
                    <a:noFill/>
                  </a:tcPr>
                </a:tc>
                <a:tc>
                  <a:txBody>
                    <a:bodyPr/>
                    <a:lstStyle/>
                    <a:p>
                      <a:pPr algn="ctr" fontAlgn="ctr"/>
                      <a:r>
                        <a:rPr lang="ru-RU" sz="800" b="1" i="0" u="none" strike="noStrike" dirty="0">
                          <a:solidFill>
                            <a:srgbClr val="000000"/>
                          </a:solidFill>
                          <a:effectLst/>
                          <a:latin typeface="Arial Narrow" panose="020B0606020202030204" pitchFamily="34" charset="0"/>
                        </a:rPr>
                        <a:t>1 233</a:t>
                      </a:r>
                    </a:p>
                  </a:txBody>
                  <a:tcPr marL="9525" marR="9525" marT="9525" marB="0" anchor="ctr">
                    <a:lnB w="12700" cap="flat" cmpd="sng" algn="ctr">
                      <a:solidFill>
                        <a:schemeClr val="tx1"/>
                      </a:solidFill>
                      <a:prstDash val="solid"/>
                      <a:round/>
                      <a:headEnd type="none" w="med" len="med"/>
                      <a:tailEnd type="none" w="med" len="med"/>
                    </a:lnB>
                    <a:noFill/>
                  </a:tcPr>
                </a:tc>
                <a:tc>
                  <a:txBody>
                    <a:bodyPr/>
                    <a:lstStyle/>
                    <a:p>
                      <a:pPr algn="ctr" fontAlgn="ctr"/>
                      <a:r>
                        <a:rPr lang="ru-RU" sz="800" b="1" i="0" u="none" strike="noStrike" dirty="0">
                          <a:solidFill>
                            <a:srgbClr val="000000"/>
                          </a:solidFill>
                          <a:effectLst/>
                          <a:latin typeface="Arial Narrow" panose="020B0606020202030204" pitchFamily="34" charset="0"/>
                        </a:rPr>
                        <a:t>961</a:t>
                      </a:r>
                    </a:p>
                  </a:txBody>
                  <a:tcPr marL="9525" marR="9525" marT="9525" marB="0" anchor="ctr">
                    <a:lnR w="12700" cap="flat" cmpd="sng" algn="ctr">
                      <a:solidFill>
                        <a:schemeClr val="tx1"/>
                      </a:solidFill>
                      <a:prstDash val="solid"/>
                      <a:round/>
                      <a:headEnd type="none" w="med" len="med"/>
                      <a:tailEnd type="none" w="med" len="med"/>
                    </a:lnR>
                    <a:lnB w="12700" cap="flat" cmpd="sng" algn="ctr">
                      <a:solidFill>
                        <a:schemeClr val="tx1"/>
                      </a:solidFill>
                      <a:prstDash val="solid"/>
                      <a:round/>
                      <a:headEnd type="none" w="med" len="med"/>
                      <a:tailEnd type="none" w="med" len="med"/>
                    </a:lnB>
                    <a:noFill/>
                  </a:tcPr>
                </a:tc>
                <a:tc>
                  <a:txBody>
                    <a:bodyPr/>
                    <a:lstStyle/>
                    <a:p>
                      <a:pPr algn="ctr" fontAlgn="ctr"/>
                      <a:r>
                        <a:rPr lang="ru-RU" sz="800" b="1" i="0" u="none" strike="noStrike" dirty="0">
                          <a:solidFill>
                            <a:srgbClr val="000000"/>
                          </a:solidFill>
                          <a:effectLst/>
                          <a:latin typeface="Arial Narrow" panose="020B0606020202030204" pitchFamily="34" charset="0"/>
                        </a:rPr>
                        <a:t>4 815</a:t>
                      </a:r>
                    </a:p>
                  </a:txBody>
                  <a:tcPr marL="9525" marR="9525" marT="9525" marB="0" anchor="ctr">
                    <a:lnL w="12700" cap="flat" cmpd="sng" algn="ctr">
                      <a:solidFill>
                        <a:schemeClr val="tx1"/>
                      </a:solidFill>
                      <a:prstDash val="solid"/>
                      <a:round/>
                      <a:headEnd type="none" w="med" len="med"/>
                      <a:tailEnd type="none" w="med" len="med"/>
                    </a:lnL>
                    <a:lnB w="12700" cap="flat" cmpd="sng" algn="ctr">
                      <a:solidFill>
                        <a:schemeClr val="tx1"/>
                      </a:solidFill>
                      <a:prstDash val="solid"/>
                      <a:round/>
                      <a:headEnd type="none" w="med" len="med"/>
                      <a:tailEnd type="none" w="med" len="med"/>
                    </a:lnB>
                    <a:noFill/>
                  </a:tcPr>
                </a:tc>
                <a:tc>
                  <a:txBody>
                    <a:bodyPr/>
                    <a:lstStyle/>
                    <a:p>
                      <a:pPr algn="ctr" fontAlgn="ctr"/>
                      <a:r>
                        <a:rPr lang="ru-RU" sz="800" b="1" i="0" u="none" strike="noStrike" dirty="0">
                          <a:solidFill>
                            <a:srgbClr val="000000"/>
                          </a:solidFill>
                          <a:effectLst/>
                          <a:latin typeface="Arial Narrow" panose="020B0606020202030204" pitchFamily="34" charset="0"/>
                        </a:rPr>
                        <a:t>786</a:t>
                      </a:r>
                    </a:p>
                  </a:txBody>
                  <a:tcPr marL="9525" marR="9525" marT="9525" marB="0" anchor="ctr">
                    <a:lnB w="12700" cap="flat" cmpd="sng" algn="ctr">
                      <a:solidFill>
                        <a:schemeClr val="tx1"/>
                      </a:solidFill>
                      <a:prstDash val="solid"/>
                      <a:round/>
                      <a:headEnd type="none" w="med" len="med"/>
                      <a:tailEnd type="none" w="med" len="med"/>
                    </a:lnB>
                    <a:noFill/>
                  </a:tcPr>
                </a:tc>
                <a:tc>
                  <a:txBody>
                    <a:bodyPr/>
                    <a:lstStyle/>
                    <a:p>
                      <a:pPr algn="ctr" fontAlgn="ctr"/>
                      <a:r>
                        <a:rPr lang="ru-RU" sz="800" b="1" i="0" u="none" strike="noStrike" dirty="0">
                          <a:solidFill>
                            <a:srgbClr val="000000"/>
                          </a:solidFill>
                          <a:effectLst/>
                          <a:latin typeface="Arial Narrow" panose="020B0606020202030204" pitchFamily="34" charset="0"/>
                        </a:rPr>
                        <a:t>1 163</a:t>
                      </a:r>
                    </a:p>
                  </a:txBody>
                  <a:tcPr marL="9525" marR="9525" marT="9525" marB="0" anchor="ctr">
                    <a:lnB w="12700" cap="flat" cmpd="sng" algn="ctr">
                      <a:solidFill>
                        <a:schemeClr val="tx1"/>
                      </a:solidFill>
                      <a:prstDash val="solid"/>
                      <a:round/>
                      <a:headEnd type="none" w="med" len="med"/>
                      <a:tailEnd type="none" w="med" len="med"/>
                    </a:lnB>
                    <a:noFill/>
                  </a:tcPr>
                </a:tc>
                <a:tc>
                  <a:txBody>
                    <a:bodyPr/>
                    <a:lstStyle/>
                    <a:p>
                      <a:pPr algn="ctr" fontAlgn="ctr"/>
                      <a:r>
                        <a:rPr lang="ru-RU" sz="800" b="1" i="0" u="none" strike="noStrike" dirty="0">
                          <a:solidFill>
                            <a:srgbClr val="000000"/>
                          </a:solidFill>
                          <a:effectLst/>
                          <a:latin typeface="Arial Narrow" panose="020B0606020202030204" pitchFamily="34" charset="0"/>
                        </a:rPr>
                        <a:t>1 369</a:t>
                      </a:r>
                    </a:p>
                  </a:txBody>
                  <a:tcPr marL="9525" marR="9525" marT="9525" marB="0" anchor="ctr">
                    <a:lnB w="12700" cap="flat" cmpd="sng" algn="ctr">
                      <a:solidFill>
                        <a:schemeClr val="tx1"/>
                      </a:solidFill>
                      <a:prstDash val="solid"/>
                      <a:round/>
                      <a:headEnd type="none" w="med" len="med"/>
                      <a:tailEnd type="none" w="med" len="med"/>
                    </a:lnB>
                    <a:noFill/>
                  </a:tcPr>
                </a:tc>
                <a:tc>
                  <a:txBody>
                    <a:bodyPr/>
                    <a:lstStyle/>
                    <a:p>
                      <a:pPr algn="ctr" fontAlgn="ctr"/>
                      <a:r>
                        <a:rPr lang="ru-RU" sz="800" b="1" i="0" u="none" strike="noStrike" dirty="0">
                          <a:solidFill>
                            <a:srgbClr val="000000"/>
                          </a:solidFill>
                          <a:effectLst/>
                          <a:latin typeface="Arial Narrow" panose="020B0606020202030204" pitchFamily="34" charset="0"/>
                        </a:rPr>
                        <a:t>1 497</a:t>
                      </a:r>
                    </a:p>
                  </a:txBody>
                  <a:tcPr marL="9525" marR="9525" marT="9525" marB="0" anchor="ctr">
                    <a:lnB w="12700" cap="flat" cmpd="sng" algn="ctr">
                      <a:solidFill>
                        <a:schemeClr val="tx1"/>
                      </a:solidFill>
                      <a:prstDash val="solid"/>
                      <a:round/>
                      <a:headEnd type="none" w="med" len="med"/>
                      <a:tailEnd type="none" w="med" len="med"/>
                    </a:lnB>
                    <a:noFill/>
                  </a:tcPr>
                </a:tc>
                <a:tc>
                  <a:txBody>
                    <a:bodyPr/>
                    <a:lstStyle/>
                    <a:p>
                      <a:pPr algn="ctr" fontAlgn="ctr"/>
                      <a:r>
                        <a:rPr lang="ru-RU" sz="800" b="1" i="0" u="none" strike="noStrike" dirty="0">
                          <a:solidFill>
                            <a:srgbClr val="000000"/>
                          </a:solidFill>
                          <a:effectLst/>
                          <a:latin typeface="Arial Narrow" panose="020B0606020202030204" pitchFamily="34" charset="0"/>
                        </a:rPr>
                        <a:t>30,5%</a:t>
                      </a:r>
                    </a:p>
                  </a:txBody>
                  <a:tcPr marL="9525" marR="9525" marT="9525" marB="0" anchor="ctr">
                    <a:lnB w="12700"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1977705671"/>
                  </a:ext>
                </a:extLst>
              </a:tr>
            </a:tbl>
          </a:graphicData>
        </a:graphic>
      </p:graphicFrame>
    </p:spTree>
    <p:extLst>
      <p:ext uri="{BB962C8B-B14F-4D97-AF65-F5344CB8AC3E}">
        <p14:creationId xmlns:p14="http://schemas.microsoft.com/office/powerpoint/2010/main" val="1512734686"/>
      </p:ext>
    </p:extLst>
  </p:cSld>
  <p:clrMapOvr>
    <a:masterClrMapping/>
  </p:clrMapOvr>
</p:sld>
</file>

<file path=ppt/slides/slide7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26" name="Таблица 25">
            <a:extLst>
              <a:ext uri="{FF2B5EF4-FFF2-40B4-BE49-F238E27FC236}">
                <a16:creationId xmlns:a16="http://schemas.microsoft.com/office/drawing/2014/main" id="{4CBADABA-60F6-6314-73AE-C5D1372941E0}"/>
              </a:ext>
            </a:extLst>
          </p:cNvPr>
          <p:cNvGraphicFramePr>
            <a:graphicFrameLocks noGrp="1"/>
          </p:cNvGraphicFramePr>
          <p:nvPr>
            <p:extLst>
              <p:ext uri="{D42A27DB-BD31-4B8C-83A1-F6EECF244321}">
                <p14:modId xmlns:p14="http://schemas.microsoft.com/office/powerpoint/2010/main" val="378621105"/>
              </p:ext>
            </p:extLst>
          </p:nvPr>
        </p:nvGraphicFramePr>
        <p:xfrm>
          <a:off x="6768750" y="4835242"/>
          <a:ext cx="5328000" cy="1670332"/>
        </p:xfrm>
        <a:graphic>
          <a:graphicData uri="http://schemas.openxmlformats.org/drawingml/2006/table">
            <a:tbl>
              <a:tblPr firstRow="1" bandRow="1">
                <a:tableStyleId>{5C22544A-7EE6-4342-B048-85BDC9FD1C3A}</a:tableStyleId>
              </a:tblPr>
              <a:tblGrid>
                <a:gridCol w="3600000">
                  <a:extLst>
                    <a:ext uri="{9D8B030D-6E8A-4147-A177-3AD203B41FA5}">
                      <a16:colId xmlns:a16="http://schemas.microsoft.com/office/drawing/2014/main" val="1113104833"/>
                    </a:ext>
                  </a:extLst>
                </a:gridCol>
                <a:gridCol w="432000">
                  <a:extLst>
                    <a:ext uri="{9D8B030D-6E8A-4147-A177-3AD203B41FA5}">
                      <a16:colId xmlns:a16="http://schemas.microsoft.com/office/drawing/2014/main" val="132264586"/>
                    </a:ext>
                  </a:extLst>
                </a:gridCol>
                <a:gridCol w="432000">
                  <a:extLst>
                    <a:ext uri="{9D8B030D-6E8A-4147-A177-3AD203B41FA5}">
                      <a16:colId xmlns:a16="http://schemas.microsoft.com/office/drawing/2014/main" val="2572766800"/>
                    </a:ext>
                  </a:extLst>
                </a:gridCol>
                <a:gridCol w="432000">
                  <a:extLst>
                    <a:ext uri="{9D8B030D-6E8A-4147-A177-3AD203B41FA5}">
                      <a16:colId xmlns:a16="http://schemas.microsoft.com/office/drawing/2014/main" val="2849574652"/>
                    </a:ext>
                  </a:extLst>
                </a:gridCol>
                <a:gridCol w="432000">
                  <a:extLst>
                    <a:ext uri="{9D8B030D-6E8A-4147-A177-3AD203B41FA5}">
                      <a16:colId xmlns:a16="http://schemas.microsoft.com/office/drawing/2014/main" val="478621999"/>
                    </a:ext>
                  </a:extLst>
                </a:gridCol>
              </a:tblGrid>
              <a:tr h="167033">
                <a:tc>
                  <a:txBody>
                    <a:bodyPr/>
                    <a:lstStyle/>
                    <a:p>
                      <a:pPr marL="0" marR="0" lvl="0" indent="0" algn="l" defTabSz="685800" rtl="0" eaLnBrk="1" fontAlgn="auto" latinLnBrk="0" hangingPunct="1">
                        <a:lnSpc>
                          <a:spcPct val="107000"/>
                        </a:lnSpc>
                        <a:spcBef>
                          <a:spcPts val="0"/>
                        </a:spcBef>
                        <a:spcAft>
                          <a:spcPts val="0"/>
                        </a:spcAft>
                        <a:buClrTx/>
                        <a:buSzTx/>
                        <a:buFontTx/>
                        <a:buNone/>
                        <a:tabLst/>
                        <a:defRPr/>
                      </a:pPr>
                      <a:r>
                        <a:rPr lang="ru-RU" sz="1050" b="1" i="0" u="none" strike="noStrike" cap="none" noProof="0" dirty="0">
                          <a:solidFill>
                            <a:srgbClr val="000000"/>
                          </a:solidFill>
                          <a:effectLst/>
                          <a:latin typeface="Arial Narrow" panose="020B0606020202030204" pitchFamily="34" charset="0"/>
                          <a:ea typeface="+mn-ea"/>
                          <a:cs typeface="+mn-cs"/>
                          <a:sym typeface="Arial"/>
                        </a:rPr>
                        <a:t>ПЕССИМИСТІК СЦЕНАРИЙ</a:t>
                      </a:r>
                    </a:p>
                  </a:txBody>
                  <a:tcPr marT="0" marB="0" anchor="ctr">
                    <a:lnL w="76200" cap="flat" cmpd="sng" algn="ctr">
                      <a:noFill/>
                      <a:prstDash val="solid"/>
                      <a:round/>
                      <a:headEnd type="none" w="med" len="med"/>
                      <a:tailEnd type="none" w="med" len="med"/>
                    </a:lnL>
                    <a:lnR w="6350" cap="flat" cmpd="sng" algn="ctr">
                      <a:solidFill>
                        <a:schemeClr val="tx1"/>
                      </a:solidFill>
                      <a:prstDash val="sysDot"/>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accent6">
                        <a:lumMod val="50000"/>
                        <a:alpha val="20000"/>
                      </a:schemeClr>
                    </a:solidFill>
                  </a:tcPr>
                </a:tc>
                <a:tc>
                  <a:txBody>
                    <a:bodyPr/>
                    <a:lstStyle/>
                    <a:p>
                      <a:pPr algn="ctr" fontAlgn="ctr"/>
                      <a:r>
                        <a:rPr lang="en-US" sz="900" b="0" i="0" u="none" strike="noStrike" cap="none" dirty="0">
                          <a:solidFill>
                            <a:srgbClr val="000000"/>
                          </a:solidFill>
                          <a:effectLst/>
                          <a:latin typeface="Arial Narrow" panose="020B0606020202030204" pitchFamily="34" charset="0"/>
                          <a:ea typeface="+mn-ea"/>
                          <a:cs typeface="+mn-cs"/>
                          <a:sym typeface="Arial"/>
                        </a:rPr>
                        <a:t>Q1</a:t>
                      </a:r>
                      <a:endParaRPr lang="ru-KZ" sz="900" b="0" i="0" u="none" strike="noStrike" cap="none" dirty="0">
                        <a:solidFill>
                          <a:srgbClr val="000000"/>
                        </a:solidFill>
                        <a:effectLst/>
                        <a:latin typeface="Arial Narrow" panose="020B0606020202030204" pitchFamily="34" charset="0"/>
                        <a:ea typeface="+mn-ea"/>
                        <a:cs typeface="+mn-cs"/>
                        <a:sym typeface="Arial"/>
                      </a:endParaRPr>
                    </a:p>
                  </a:txBody>
                  <a:tcPr marL="9525" marR="9525" marT="0"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50000"/>
                        <a:alpha val="20000"/>
                      </a:schemeClr>
                    </a:solidFill>
                  </a:tcPr>
                </a:tc>
                <a:tc>
                  <a:txBody>
                    <a:bodyPr/>
                    <a:lstStyle/>
                    <a:p>
                      <a:pPr algn="ctr" fontAlgn="ctr"/>
                      <a:r>
                        <a:rPr lang="en-US" sz="900" b="0" i="0" u="none" strike="noStrike" cap="none" dirty="0">
                          <a:solidFill>
                            <a:srgbClr val="000000"/>
                          </a:solidFill>
                          <a:effectLst/>
                          <a:latin typeface="Arial Narrow" panose="020B0606020202030204" pitchFamily="34" charset="0"/>
                          <a:ea typeface="+mn-ea"/>
                          <a:cs typeface="+mn-cs"/>
                          <a:sym typeface="Arial"/>
                        </a:rPr>
                        <a:t>Q2</a:t>
                      </a:r>
                      <a:endParaRPr lang="ru-KZ" sz="900" b="0" i="0" u="none" strike="noStrike" cap="none" dirty="0">
                        <a:solidFill>
                          <a:srgbClr val="000000"/>
                        </a:solidFill>
                        <a:effectLst/>
                        <a:latin typeface="Arial Narrow" panose="020B0606020202030204" pitchFamily="34" charset="0"/>
                        <a:ea typeface="+mn-ea"/>
                        <a:cs typeface="+mn-cs"/>
                        <a:sym typeface="Arial"/>
                      </a:endParaRPr>
                    </a:p>
                  </a:txBody>
                  <a:tcPr marL="9525" marR="9525" marT="0"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6">
                        <a:lumMod val="50000"/>
                        <a:alpha val="20000"/>
                      </a:schemeClr>
                    </a:solidFill>
                  </a:tcPr>
                </a:tc>
                <a:tc>
                  <a:txBody>
                    <a:bodyPr/>
                    <a:lstStyle/>
                    <a:p>
                      <a:pPr algn="ctr" fontAlgn="ctr"/>
                      <a:r>
                        <a:rPr lang="en-US" sz="900" b="0" i="0" u="none" strike="noStrike" cap="none" dirty="0">
                          <a:solidFill>
                            <a:srgbClr val="000000"/>
                          </a:solidFill>
                          <a:effectLst/>
                          <a:latin typeface="Arial Narrow" panose="020B0606020202030204" pitchFamily="34" charset="0"/>
                          <a:ea typeface="+mn-ea"/>
                          <a:cs typeface="+mn-cs"/>
                          <a:sym typeface="Arial"/>
                        </a:rPr>
                        <a:t>Q3</a:t>
                      </a:r>
                      <a:endParaRPr lang="ru-KZ" sz="900" b="0" i="0" u="none" strike="noStrike" cap="none" dirty="0">
                        <a:solidFill>
                          <a:srgbClr val="000000"/>
                        </a:solidFill>
                        <a:effectLst/>
                        <a:latin typeface="Arial Narrow" panose="020B0606020202030204" pitchFamily="34" charset="0"/>
                        <a:ea typeface="+mn-ea"/>
                        <a:cs typeface="+mn-cs"/>
                        <a:sym typeface="Arial"/>
                      </a:endParaRPr>
                    </a:p>
                  </a:txBody>
                  <a:tcPr marL="9525" marR="9525" marT="0"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6">
                        <a:lumMod val="50000"/>
                        <a:alpha val="20000"/>
                      </a:schemeClr>
                    </a:solidFill>
                  </a:tcPr>
                </a:tc>
                <a:tc>
                  <a:txBody>
                    <a:bodyPr/>
                    <a:lstStyle/>
                    <a:p>
                      <a:pPr algn="ctr" fontAlgn="ctr"/>
                      <a:r>
                        <a:rPr lang="en-US" sz="900" b="0" i="0" u="none" strike="noStrike" cap="none" dirty="0">
                          <a:solidFill>
                            <a:srgbClr val="000000"/>
                          </a:solidFill>
                          <a:effectLst/>
                          <a:latin typeface="Arial Narrow" panose="020B0606020202030204" pitchFamily="34" charset="0"/>
                          <a:ea typeface="+mn-ea"/>
                          <a:cs typeface="+mn-cs"/>
                          <a:sym typeface="Arial"/>
                        </a:rPr>
                        <a:t>Q4</a:t>
                      </a:r>
                      <a:endParaRPr lang="ru-KZ" sz="900" b="0" i="0" u="none" strike="noStrike" cap="none" dirty="0">
                        <a:solidFill>
                          <a:srgbClr val="000000"/>
                        </a:solidFill>
                        <a:effectLst/>
                        <a:latin typeface="Arial Narrow" panose="020B0606020202030204" pitchFamily="34" charset="0"/>
                        <a:ea typeface="+mn-ea"/>
                        <a:cs typeface="+mn-cs"/>
                        <a:sym typeface="Arial"/>
                      </a:endParaRPr>
                    </a:p>
                  </a:txBody>
                  <a:tcPr marL="9525" marR="9525" marT="0" marB="0" anchor="ctr">
                    <a:lnL w="6350" cap="flat" cmpd="sng" algn="ctr">
                      <a:solidFill>
                        <a:schemeClr val="tx1"/>
                      </a:solidFill>
                      <a:prstDash val="sysDot"/>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6">
                        <a:lumMod val="50000"/>
                        <a:alpha val="20000"/>
                      </a:schemeClr>
                    </a:solidFill>
                  </a:tcPr>
                </a:tc>
                <a:extLst>
                  <a:ext uri="{0D108BD9-81ED-4DB2-BD59-A6C34878D82A}">
                    <a16:rowId xmlns:a16="http://schemas.microsoft.com/office/drawing/2014/main" val="877649079"/>
                  </a:ext>
                </a:extLst>
              </a:tr>
              <a:tr h="167033">
                <a:tc>
                  <a:txBody>
                    <a:bodyPr/>
                    <a:lstStyle/>
                    <a:p>
                      <a:pPr marL="0" marR="0" lvl="0" indent="0" algn="l" defTabSz="685800" rtl="0" eaLnBrk="1" fontAlgn="auto" latinLnBrk="0" hangingPunct="1">
                        <a:lnSpc>
                          <a:spcPct val="107000"/>
                        </a:lnSpc>
                        <a:spcBef>
                          <a:spcPts val="0"/>
                        </a:spcBef>
                        <a:spcAft>
                          <a:spcPts val="0"/>
                        </a:spcAft>
                        <a:buClrTx/>
                        <a:buSzTx/>
                        <a:buFontTx/>
                        <a:buNone/>
                        <a:tabLst/>
                        <a:defRPr/>
                      </a:pPr>
                      <a:r>
                        <a:rPr lang="ru-RU" sz="900" b="1" i="0" u="none" strike="noStrike" cap="none" noProof="0" dirty="0">
                          <a:solidFill>
                            <a:srgbClr val="000000"/>
                          </a:solidFill>
                          <a:effectLst/>
                          <a:latin typeface="Arial Narrow" panose="020B0606020202030204" pitchFamily="34" charset="0"/>
                          <a:ea typeface="+mn-ea"/>
                          <a:cs typeface="+mn-cs"/>
                          <a:sym typeface="Arial"/>
                        </a:rPr>
                        <a:t>БАРЛЫҒЫ</a:t>
                      </a:r>
                      <a:endParaRPr lang="ru-RU" sz="800" b="1" i="0" u="none" strike="noStrike" cap="none" noProof="0" dirty="0">
                        <a:solidFill>
                          <a:srgbClr val="000000"/>
                        </a:solidFill>
                        <a:effectLst/>
                        <a:latin typeface="Arial Narrow" panose="020B0606020202030204" pitchFamily="34" charset="0"/>
                        <a:ea typeface="+mn-ea"/>
                        <a:cs typeface="+mn-cs"/>
                        <a:sym typeface="Arial"/>
                      </a:endParaRPr>
                    </a:p>
                  </a:txBody>
                  <a:tcPr marT="0" marB="0" anchor="ctr">
                    <a:lnL w="76200" cap="flat" cmpd="sng" algn="ctr">
                      <a:noFill/>
                      <a:prstDash val="solid"/>
                      <a:round/>
                      <a:headEnd type="none" w="med" len="med"/>
                      <a:tailEnd type="none" w="med" len="med"/>
                    </a:lnL>
                    <a:lnR w="6350" cap="flat" cmpd="sng" algn="ctr">
                      <a:solidFill>
                        <a:schemeClr val="tx1"/>
                      </a:solidFill>
                      <a:prstDash val="sysDot"/>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accent6">
                        <a:lumMod val="50000"/>
                        <a:alpha val="20000"/>
                      </a:schemeClr>
                    </a:solidFill>
                  </a:tcPr>
                </a:tc>
                <a:tc>
                  <a:txBody>
                    <a:bodyPr/>
                    <a:lstStyle/>
                    <a:p>
                      <a:pPr algn="ctr" fontAlgn="ctr"/>
                      <a:r>
                        <a:rPr lang="ru-RU" sz="900" b="1" i="0" u="none" strike="noStrike" cap="none" dirty="0">
                          <a:solidFill>
                            <a:srgbClr val="000000"/>
                          </a:solidFill>
                          <a:effectLst/>
                          <a:latin typeface="Arial Narrow" panose="020B0606020202030204" pitchFamily="34" charset="0"/>
                          <a:ea typeface="+mn-ea"/>
                          <a:cs typeface="+mn-cs"/>
                          <a:sym typeface="Arial"/>
                        </a:rPr>
                        <a:t>12 484</a:t>
                      </a:r>
                      <a:endParaRPr lang="ru-KZ" sz="900" b="1" i="0" u="none" strike="noStrike" cap="none" dirty="0">
                        <a:solidFill>
                          <a:srgbClr val="000000"/>
                        </a:solidFill>
                        <a:effectLst/>
                        <a:latin typeface="Arial Narrow" panose="020B0606020202030204" pitchFamily="34" charset="0"/>
                        <a:ea typeface="+mn-ea"/>
                        <a:cs typeface="+mn-cs"/>
                        <a:sym typeface="Arial"/>
                      </a:endParaRPr>
                    </a:p>
                  </a:txBody>
                  <a:tcPr marL="9525" marR="9525" marT="0"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50000"/>
                        <a:alpha val="20000"/>
                      </a:schemeClr>
                    </a:solidFill>
                  </a:tcPr>
                </a:tc>
                <a:tc>
                  <a:txBody>
                    <a:bodyPr/>
                    <a:lstStyle/>
                    <a:p>
                      <a:pPr algn="ctr" rtl="0" fontAlgn="ctr"/>
                      <a:r>
                        <a:rPr lang="ru-RU" sz="900" b="1" i="0" u="none" strike="noStrike">
                          <a:solidFill>
                            <a:srgbClr val="000000"/>
                          </a:solidFill>
                          <a:effectLst/>
                          <a:latin typeface="Arial Narrow" panose="020B0606020202030204" pitchFamily="34" charset="0"/>
                        </a:rPr>
                        <a:t>12 565</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6">
                        <a:lumMod val="50000"/>
                        <a:alpha val="20000"/>
                      </a:schemeClr>
                    </a:solidFill>
                  </a:tcPr>
                </a:tc>
                <a:tc>
                  <a:txBody>
                    <a:bodyPr/>
                    <a:lstStyle/>
                    <a:p>
                      <a:pPr algn="ctr" rtl="0" fontAlgn="ctr"/>
                      <a:r>
                        <a:rPr lang="ru-RU" sz="900" b="1" i="0" u="none" strike="noStrike">
                          <a:solidFill>
                            <a:srgbClr val="000000"/>
                          </a:solidFill>
                          <a:effectLst/>
                          <a:latin typeface="Arial Narrow" panose="020B0606020202030204" pitchFamily="34" charset="0"/>
                        </a:rPr>
                        <a:t>14 799</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6">
                        <a:lumMod val="50000"/>
                        <a:alpha val="20000"/>
                      </a:schemeClr>
                    </a:solidFill>
                  </a:tcPr>
                </a:tc>
                <a:tc>
                  <a:txBody>
                    <a:bodyPr/>
                    <a:lstStyle/>
                    <a:p>
                      <a:pPr algn="ctr" rtl="0" fontAlgn="ctr"/>
                      <a:r>
                        <a:rPr lang="ru-RU" sz="900" b="1" i="0" u="none" strike="noStrike" dirty="0">
                          <a:solidFill>
                            <a:srgbClr val="000000"/>
                          </a:solidFill>
                          <a:effectLst/>
                          <a:latin typeface="Arial Narrow" panose="020B0606020202030204" pitchFamily="34" charset="0"/>
                        </a:rPr>
                        <a:t>15 818</a:t>
                      </a:r>
                    </a:p>
                  </a:txBody>
                  <a:tcPr marL="9525" marR="9525" marT="9525" marB="0" anchor="ctr">
                    <a:lnL w="6350" cap="flat" cmpd="sng" algn="ctr">
                      <a:solidFill>
                        <a:schemeClr val="tx1"/>
                      </a:solidFill>
                      <a:prstDash val="sysDot"/>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6">
                        <a:lumMod val="50000"/>
                        <a:alpha val="20000"/>
                      </a:schemeClr>
                    </a:solidFill>
                  </a:tcPr>
                </a:tc>
                <a:extLst>
                  <a:ext uri="{0D108BD9-81ED-4DB2-BD59-A6C34878D82A}">
                    <a16:rowId xmlns:a16="http://schemas.microsoft.com/office/drawing/2014/main" val="1602871338"/>
                  </a:ext>
                </a:extLst>
              </a:tr>
              <a:tr h="148474">
                <a:tc>
                  <a:txBody>
                    <a:bodyPr/>
                    <a:lstStyle/>
                    <a:p>
                      <a:pPr marL="72000" algn="l" fontAlgn="b"/>
                      <a:r>
                        <a:rPr lang="ru-RU" sz="800" b="0" i="0" u="none" strike="noStrike" cap="none" dirty="0">
                          <a:solidFill>
                            <a:srgbClr val="000000"/>
                          </a:solidFill>
                          <a:effectLst/>
                          <a:latin typeface="Arial Narrow" panose="020B0606020202030204" pitchFamily="34" charset="0"/>
                          <a:ea typeface="+mn-ea"/>
                          <a:cs typeface="+mn-cs"/>
                          <a:sym typeface="Arial"/>
                        </a:rPr>
                        <a:t>БАСШЫЛАР ЖӘНЕ МЕМЛЕКЕТТІК ҚЫЗМЕТШІЛЕР</a:t>
                      </a:r>
                    </a:p>
                  </a:txBody>
                  <a:tcPr marL="9525" marR="9525" marT="0" marB="0" anchor="ctr">
                    <a:lnL w="76200" cap="flat" cmpd="sng" algn="ctr">
                      <a:noFill/>
                      <a:prstDash val="solid"/>
                      <a:round/>
                      <a:headEnd type="none" w="med" len="med"/>
                      <a:tailEnd type="none" w="med" len="med"/>
                    </a:lnL>
                    <a:lnR w="6350" cap="flat" cmpd="sng" algn="ctr">
                      <a:solidFill>
                        <a:schemeClr val="tx1"/>
                      </a:solidFill>
                      <a:prstDash val="sysDot"/>
                      <a:round/>
                      <a:headEnd type="none" w="med" len="med"/>
                      <a:tailEnd type="none" w="med" len="med"/>
                    </a:lnR>
                    <a:lnT w="12700" cap="flat" cmpd="sng" algn="ctr">
                      <a:solidFill>
                        <a:schemeClr val="tx1"/>
                      </a:solidFill>
                      <a:prstDash val="solid"/>
                      <a:round/>
                      <a:headEnd type="none" w="med" len="med"/>
                      <a:tailEnd type="none" w="med" len="med"/>
                    </a:lnT>
                    <a:lnB w="6350" cap="flat" cmpd="sng" algn="ctr">
                      <a:solidFill>
                        <a:schemeClr val="tx1"/>
                      </a:solidFill>
                      <a:prstDash val="sysDot"/>
                      <a:round/>
                      <a:headEnd type="none" w="med" len="med"/>
                      <a:tailEnd type="none" w="med" len="med"/>
                    </a:lnB>
                    <a:noFill/>
                  </a:tcPr>
                </a:tc>
                <a:tc>
                  <a:txBody>
                    <a:bodyPr/>
                    <a:lstStyle/>
                    <a:p>
                      <a:pPr algn="ctr" fontAlgn="ctr"/>
                      <a:r>
                        <a:rPr lang="ru-RU" sz="800" b="0" i="0" u="none" strike="noStrike">
                          <a:solidFill>
                            <a:srgbClr val="000000"/>
                          </a:solidFill>
                          <a:effectLst/>
                          <a:latin typeface="Arial Narrow" panose="020B0606020202030204" pitchFamily="34" charset="0"/>
                        </a:rPr>
                        <a:t>737</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12700" cap="flat" cmpd="sng" algn="ctr">
                      <a:solidFill>
                        <a:schemeClr val="tx1"/>
                      </a:solidFill>
                      <a:prstDash val="solid"/>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ru-RU" sz="800" b="0" i="0" u="none" strike="noStrike">
                          <a:solidFill>
                            <a:srgbClr val="000000"/>
                          </a:solidFill>
                          <a:effectLst/>
                          <a:latin typeface="Arial Narrow" panose="020B0606020202030204" pitchFamily="34" charset="0"/>
                        </a:rPr>
                        <a:t>549</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12700" cap="flat" cmpd="sng" algn="ctr">
                      <a:solidFill>
                        <a:schemeClr val="tx1"/>
                      </a:solidFill>
                      <a:prstDash val="solid"/>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ru-RU" sz="800" b="0" i="0" u="none" strike="noStrike">
                          <a:solidFill>
                            <a:srgbClr val="000000"/>
                          </a:solidFill>
                          <a:effectLst/>
                          <a:latin typeface="Arial Narrow" panose="020B0606020202030204" pitchFamily="34" charset="0"/>
                        </a:rPr>
                        <a:t>615</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12700" cap="flat" cmpd="sng" algn="ctr">
                      <a:solidFill>
                        <a:schemeClr val="tx1"/>
                      </a:solidFill>
                      <a:prstDash val="solid"/>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ru-RU" sz="800" b="0" i="0" u="none" strike="noStrike">
                          <a:solidFill>
                            <a:srgbClr val="000000"/>
                          </a:solidFill>
                          <a:effectLst/>
                          <a:latin typeface="Arial Narrow" panose="020B0606020202030204" pitchFamily="34" charset="0"/>
                        </a:rPr>
                        <a:t>646</a:t>
                      </a:r>
                    </a:p>
                  </a:txBody>
                  <a:tcPr marL="9525" marR="9525" marT="9525" marB="0" anchor="ctr">
                    <a:lnL w="6350" cap="flat" cmpd="sng" algn="ctr">
                      <a:solidFill>
                        <a:schemeClr val="tx1"/>
                      </a:solidFill>
                      <a:prstDash val="sysDot"/>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052355308"/>
                  </a:ext>
                </a:extLst>
              </a:tr>
              <a:tr h="148474">
                <a:tc>
                  <a:txBody>
                    <a:bodyPr/>
                    <a:lstStyle/>
                    <a:p>
                      <a:pPr marL="72000" algn="l" fontAlgn="b"/>
                      <a:r>
                        <a:rPr lang="ru-RU" sz="800" b="0" i="0" u="none" strike="noStrike" cap="none" dirty="0">
                          <a:solidFill>
                            <a:srgbClr val="000000"/>
                          </a:solidFill>
                          <a:effectLst/>
                          <a:latin typeface="Arial Narrow" panose="020B0606020202030204" pitchFamily="34" charset="0"/>
                          <a:ea typeface="+mn-ea"/>
                          <a:cs typeface="+mn-cs"/>
                          <a:sym typeface="Arial"/>
                        </a:rPr>
                        <a:t>КӘСІБИ МАМАНДАР</a:t>
                      </a:r>
                    </a:p>
                  </a:txBody>
                  <a:tcPr marL="9525" marR="9525" marT="0" marB="0" anchor="ctr">
                    <a:lnL w="76200" cap="flat" cmpd="sng" algn="ctr">
                      <a:noFill/>
                      <a:prstDash val="solid"/>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solidFill>
                      <a:schemeClr val="accent6">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3 222</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2 367</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solidFill>
                      <a:schemeClr val="accent6">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2 902</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solidFill>
                      <a:schemeClr val="accent6">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3 314</a:t>
                      </a:r>
                    </a:p>
                  </a:txBody>
                  <a:tcPr marL="9525" marR="9525" marT="9525" marB="0" anchor="ctr">
                    <a:lnL w="6350" cap="flat" cmpd="sng" algn="ctr">
                      <a:solidFill>
                        <a:schemeClr val="tx1"/>
                      </a:solidFill>
                      <a:prstDash val="sysDot"/>
                      <a:round/>
                      <a:headEnd type="none" w="med" len="med"/>
                      <a:tailEnd type="none" w="med" len="med"/>
                    </a:lnL>
                    <a:lnR w="12700" cap="flat" cmpd="sng" algn="ctr">
                      <a:noFill/>
                      <a:prstDash val="solid"/>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solidFill>
                      <a:schemeClr val="accent6">
                        <a:lumMod val="50000"/>
                        <a:alpha val="20000"/>
                      </a:schemeClr>
                    </a:solidFill>
                  </a:tcPr>
                </a:tc>
                <a:extLst>
                  <a:ext uri="{0D108BD9-81ED-4DB2-BD59-A6C34878D82A}">
                    <a16:rowId xmlns:a16="http://schemas.microsoft.com/office/drawing/2014/main" val="4077338817"/>
                  </a:ext>
                </a:extLst>
              </a:tr>
              <a:tr h="148474">
                <a:tc>
                  <a:txBody>
                    <a:bodyPr/>
                    <a:lstStyle/>
                    <a:p>
                      <a:pPr marL="72000" algn="l" fontAlgn="b"/>
                      <a:r>
                        <a:rPr lang="ru-RU" sz="800" b="0" i="0" u="none" strike="noStrike" cap="none" dirty="0">
                          <a:solidFill>
                            <a:srgbClr val="000000"/>
                          </a:solidFill>
                          <a:effectLst/>
                          <a:latin typeface="Arial Narrow" panose="020B0606020202030204" pitchFamily="34" charset="0"/>
                          <a:ea typeface="+mn-ea"/>
                          <a:cs typeface="+mn-cs"/>
                          <a:sym typeface="Arial"/>
                        </a:rPr>
                        <a:t>ТЕХНИК МАМАНДАР ЖӘНЕ БАСҚА ДА КӘСІБИ КӨМЕКШІ ПЕРСОНАЛ</a:t>
                      </a:r>
                    </a:p>
                  </a:txBody>
                  <a:tcPr marL="9525" marR="9525" marT="0" marB="0" anchor="ctr">
                    <a:lnL w="76200" cap="flat" cmpd="sng" algn="ctr">
                      <a:noFill/>
                      <a:prstDash val="solid"/>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noFill/>
                  </a:tcPr>
                </a:tc>
                <a:tc>
                  <a:txBody>
                    <a:bodyPr/>
                    <a:lstStyle/>
                    <a:p>
                      <a:pPr algn="ctr" fontAlgn="ctr"/>
                      <a:r>
                        <a:rPr lang="ru-RU" sz="800" b="0" i="0" u="none" strike="noStrike">
                          <a:solidFill>
                            <a:srgbClr val="000000"/>
                          </a:solidFill>
                          <a:effectLst/>
                          <a:latin typeface="Arial Narrow" panose="020B0606020202030204" pitchFamily="34" charset="0"/>
                        </a:rPr>
                        <a:t>1 410</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ru-RU" sz="800" b="0" i="0" u="none" strike="noStrike">
                          <a:solidFill>
                            <a:srgbClr val="000000"/>
                          </a:solidFill>
                          <a:effectLst/>
                          <a:latin typeface="Arial Narrow" panose="020B0606020202030204" pitchFamily="34" charset="0"/>
                        </a:rPr>
                        <a:t>1 239</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ru-RU" sz="800" b="0" i="0" u="none" strike="noStrike">
                          <a:solidFill>
                            <a:srgbClr val="000000"/>
                          </a:solidFill>
                          <a:effectLst/>
                          <a:latin typeface="Arial Narrow" panose="020B0606020202030204" pitchFamily="34" charset="0"/>
                        </a:rPr>
                        <a:t>1 366</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ru-RU" sz="800" b="0" i="0" u="none" strike="noStrike">
                          <a:solidFill>
                            <a:srgbClr val="000000"/>
                          </a:solidFill>
                          <a:effectLst/>
                          <a:latin typeface="Arial Narrow" panose="020B0606020202030204" pitchFamily="34" charset="0"/>
                        </a:rPr>
                        <a:t>1 290</a:t>
                      </a:r>
                    </a:p>
                  </a:txBody>
                  <a:tcPr marL="9525" marR="9525" marT="9525" marB="0" anchor="ctr">
                    <a:lnL w="6350" cap="flat" cmpd="sng" algn="ctr">
                      <a:solidFill>
                        <a:schemeClr val="tx1"/>
                      </a:solidFill>
                      <a:prstDash val="sysDot"/>
                      <a:round/>
                      <a:headEnd type="none" w="med" len="med"/>
                      <a:tailEnd type="none" w="med" len="med"/>
                    </a:lnL>
                    <a:lnR w="12700" cap="flat" cmpd="sng" algn="ctr">
                      <a:noFill/>
                      <a:prstDash val="solid"/>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500228116"/>
                  </a:ext>
                </a:extLst>
              </a:tr>
              <a:tr h="148474">
                <a:tc>
                  <a:txBody>
                    <a:bodyPr/>
                    <a:lstStyle/>
                    <a:p>
                      <a:pPr marL="72000" algn="l" fontAlgn="b"/>
                      <a:r>
                        <a:rPr lang="ru-RU" sz="800" b="0" i="0" u="none" strike="noStrike" cap="none" dirty="0">
                          <a:solidFill>
                            <a:srgbClr val="000000"/>
                          </a:solidFill>
                          <a:effectLst/>
                          <a:latin typeface="Arial Narrow" panose="020B0606020202030204" pitchFamily="34" charset="0"/>
                          <a:ea typeface="+mn-ea"/>
                          <a:cs typeface="+mn-cs"/>
                          <a:sym typeface="Arial"/>
                        </a:rPr>
                        <a:t>ӘКІМШІЛЕНДІРУ САЛАСЫНДАҒЫ ҚЫЗМЕТШІЛЕР</a:t>
                      </a:r>
                    </a:p>
                  </a:txBody>
                  <a:tcPr marL="9525" marR="9525" marT="0" marB="0" anchor="ctr">
                    <a:lnL w="76200" cap="flat" cmpd="sng" algn="ctr">
                      <a:noFill/>
                      <a:prstDash val="solid"/>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solidFill>
                      <a:schemeClr val="accent6">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288</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320</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solidFill>
                      <a:schemeClr val="accent6">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402</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solidFill>
                      <a:schemeClr val="accent6">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344</a:t>
                      </a:r>
                    </a:p>
                  </a:txBody>
                  <a:tcPr marL="9525" marR="9525" marT="9525" marB="0" anchor="ctr">
                    <a:lnL w="6350" cap="flat" cmpd="sng" algn="ctr">
                      <a:solidFill>
                        <a:schemeClr val="tx1"/>
                      </a:solidFill>
                      <a:prstDash val="sysDot"/>
                      <a:round/>
                      <a:headEnd type="none" w="med" len="med"/>
                      <a:tailEnd type="none" w="med" len="med"/>
                    </a:lnL>
                    <a:lnR w="12700" cap="flat" cmpd="sng" algn="ctr">
                      <a:noFill/>
                      <a:prstDash val="solid"/>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solidFill>
                      <a:schemeClr val="accent6">
                        <a:lumMod val="50000"/>
                        <a:alpha val="20000"/>
                      </a:schemeClr>
                    </a:solidFill>
                  </a:tcPr>
                </a:tc>
                <a:extLst>
                  <a:ext uri="{0D108BD9-81ED-4DB2-BD59-A6C34878D82A}">
                    <a16:rowId xmlns:a16="http://schemas.microsoft.com/office/drawing/2014/main" val="1221627480"/>
                  </a:ext>
                </a:extLst>
              </a:tr>
              <a:tr h="148474">
                <a:tc>
                  <a:txBody>
                    <a:bodyPr/>
                    <a:lstStyle/>
                    <a:p>
                      <a:pPr marL="72000" algn="l" fontAlgn="b"/>
                      <a:r>
                        <a:rPr lang="ru-RU" sz="800" b="0" i="0" u="none" strike="noStrike" cap="none" dirty="0">
                          <a:solidFill>
                            <a:srgbClr val="000000"/>
                          </a:solidFill>
                          <a:effectLst/>
                          <a:latin typeface="Arial Narrow" panose="020B0606020202030204" pitchFamily="34" charset="0"/>
                          <a:ea typeface="+mn-ea"/>
                          <a:cs typeface="+mn-cs"/>
                          <a:sym typeface="Arial"/>
                        </a:rPr>
                        <a:t>ҚЫЗМЕТ КӨРСЕТУ ЖӘНЕ САУДА САЛАСЫНЫҢ ЖҰМЫСКЕРЛЕРІ</a:t>
                      </a:r>
                    </a:p>
                  </a:txBody>
                  <a:tcPr marL="9525" marR="9525" marT="0" marB="0" anchor="ctr">
                    <a:lnL w="76200" cap="flat" cmpd="sng" algn="ctr">
                      <a:noFill/>
                      <a:prstDash val="solid"/>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noFill/>
                  </a:tcPr>
                </a:tc>
                <a:tc>
                  <a:txBody>
                    <a:bodyPr/>
                    <a:lstStyle/>
                    <a:p>
                      <a:pPr algn="ctr" fontAlgn="ctr"/>
                      <a:r>
                        <a:rPr lang="ru-RU" sz="800" b="0" i="0" u="none" strike="noStrike">
                          <a:solidFill>
                            <a:srgbClr val="000000"/>
                          </a:solidFill>
                          <a:effectLst/>
                          <a:latin typeface="Arial Narrow" panose="020B0606020202030204" pitchFamily="34" charset="0"/>
                        </a:rPr>
                        <a:t>749</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ru-RU" sz="800" b="0" i="0" u="none" strike="noStrike">
                          <a:solidFill>
                            <a:srgbClr val="000000"/>
                          </a:solidFill>
                          <a:effectLst/>
                          <a:latin typeface="Arial Narrow" panose="020B0606020202030204" pitchFamily="34" charset="0"/>
                        </a:rPr>
                        <a:t>624</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ru-RU" sz="800" b="0" i="0" u="none" strike="noStrike">
                          <a:solidFill>
                            <a:srgbClr val="000000"/>
                          </a:solidFill>
                          <a:effectLst/>
                          <a:latin typeface="Arial Narrow" panose="020B0606020202030204" pitchFamily="34" charset="0"/>
                        </a:rPr>
                        <a:t>875</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ru-RU" sz="800" b="0" i="0" u="none" strike="noStrike">
                          <a:solidFill>
                            <a:srgbClr val="000000"/>
                          </a:solidFill>
                          <a:effectLst/>
                          <a:latin typeface="Arial Narrow" panose="020B0606020202030204" pitchFamily="34" charset="0"/>
                        </a:rPr>
                        <a:t>865</a:t>
                      </a:r>
                    </a:p>
                  </a:txBody>
                  <a:tcPr marL="9525" marR="9525" marT="9525" marB="0" anchor="ctr">
                    <a:lnL w="6350" cap="flat" cmpd="sng" algn="ctr">
                      <a:solidFill>
                        <a:schemeClr val="tx1"/>
                      </a:solidFill>
                      <a:prstDash val="sysDot"/>
                      <a:round/>
                      <a:headEnd type="none" w="med" len="med"/>
                      <a:tailEnd type="none" w="med" len="med"/>
                    </a:lnL>
                    <a:lnR w="12700" cap="flat" cmpd="sng" algn="ctr">
                      <a:noFill/>
                      <a:prstDash val="solid"/>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182707914"/>
                  </a:ext>
                </a:extLst>
              </a:tr>
              <a:tr h="148474">
                <a:tc>
                  <a:txBody>
                    <a:bodyPr/>
                    <a:lstStyle/>
                    <a:p>
                      <a:pPr marL="72000" algn="l" fontAlgn="b"/>
                      <a:r>
                        <a:rPr lang="ru-RU" sz="800" b="0" i="0" u="none" strike="noStrike" cap="none" dirty="0">
                          <a:solidFill>
                            <a:srgbClr val="000000"/>
                          </a:solidFill>
                          <a:effectLst/>
                          <a:latin typeface="Arial Narrow" panose="020B0606020202030204" pitchFamily="34" charset="0"/>
                          <a:ea typeface="+mn-ea"/>
                          <a:cs typeface="+mn-cs"/>
                          <a:sym typeface="Arial"/>
                        </a:rPr>
                        <a:t>ФЕРМЕР Ж/Е АУЫЛ/ОРМАН, БАЛЫҚ ШАРУА-ЫҢ Ж/Е БАЛЫҚ АУЛАУ ЖҰМЫС-РЫ</a:t>
                      </a:r>
                    </a:p>
                  </a:txBody>
                  <a:tcPr marL="9525" marR="9525" marT="0" marB="0" anchor="ctr">
                    <a:lnL w="76200" cap="flat" cmpd="sng" algn="ctr">
                      <a:noFill/>
                      <a:prstDash val="solid"/>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solidFill>
                      <a:schemeClr val="accent6">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98</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93</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solidFill>
                      <a:schemeClr val="accent6">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125</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solidFill>
                      <a:schemeClr val="accent6">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90</a:t>
                      </a:r>
                    </a:p>
                  </a:txBody>
                  <a:tcPr marL="9525" marR="9525" marT="9525" marB="0" anchor="ctr">
                    <a:lnL w="6350" cap="flat" cmpd="sng" algn="ctr">
                      <a:solidFill>
                        <a:schemeClr val="tx1"/>
                      </a:solidFill>
                      <a:prstDash val="sysDot"/>
                      <a:round/>
                      <a:headEnd type="none" w="med" len="med"/>
                      <a:tailEnd type="none" w="med" len="med"/>
                    </a:lnL>
                    <a:lnR w="12700" cap="flat" cmpd="sng" algn="ctr">
                      <a:noFill/>
                      <a:prstDash val="solid"/>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solidFill>
                      <a:schemeClr val="accent6">
                        <a:lumMod val="50000"/>
                        <a:alpha val="20000"/>
                      </a:schemeClr>
                    </a:solidFill>
                  </a:tcPr>
                </a:tc>
                <a:extLst>
                  <a:ext uri="{0D108BD9-81ED-4DB2-BD59-A6C34878D82A}">
                    <a16:rowId xmlns:a16="http://schemas.microsoft.com/office/drawing/2014/main" val="3434696259"/>
                  </a:ext>
                </a:extLst>
              </a:tr>
              <a:tr h="148474">
                <a:tc>
                  <a:txBody>
                    <a:bodyPr/>
                    <a:lstStyle/>
                    <a:p>
                      <a:pPr marL="72000" algn="l" fontAlgn="b"/>
                      <a:r>
                        <a:rPr lang="ru-RU" sz="800" b="0" i="0" u="none" strike="noStrike" cap="none" dirty="0">
                          <a:solidFill>
                            <a:srgbClr val="000000"/>
                          </a:solidFill>
                          <a:effectLst/>
                          <a:latin typeface="Arial Narrow" panose="020B0606020202030204" pitchFamily="34" charset="0"/>
                          <a:ea typeface="+mn-ea"/>
                          <a:cs typeface="+mn-cs"/>
                          <a:sym typeface="Arial"/>
                        </a:rPr>
                        <a:t>ӨНЕРКӘСІП, ҚҰРЫЛЫС, КӨЛІК Ж/Е БАСҚА ТЕКТЕС ЖҰМЫСШЫЛАРЫ</a:t>
                      </a:r>
                    </a:p>
                  </a:txBody>
                  <a:tcPr marL="9525" marR="9525" marT="0" marB="0" anchor="ctr">
                    <a:lnL w="76200" cap="flat" cmpd="sng" algn="ctr">
                      <a:noFill/>
                      <a:prstDash val="solid"/>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noFill/>
                  </a:tcPr>
                </a:tc>
                <a:tc>
                  <a:txBody>
                    <a:bodyPr/>
                    <a:lstStyle/>
                    <a:p>
                      <a:pPr algn="ctr" fontAlgn="ctr"/>
                      <a:r>
                        <a:rPr lang="ru-RU" sz="800" b="0" i="0" u="none" strike="noStrike">
                          <a:solidFill>
                            <a:srgbClr val="000000"/>
                          </a:solidFill>
                          <a:effectLst/>
                          <a:latin typeface="Arial Narrow" panose="020B0606020202030204" pitchFamily="34" charset="0"/>
                        </a:rPr>
                        <a:t>2 861</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ru-RU" sz="800" b="0" i="0" u="none" strike="noStrike">
                          <a:solidFill>
                            <a:srgbClr val="000000"/>
                          </a:solidFill>
                          <a:effectLst/>
                          <a:latin typeface="Arial Narrow" panose="020B0606020202030204" pitchFamily="34" charset="0"/>
                        </a:rPr>
                        <a:t>3 905</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ru-RU" sz="800" b="0" i="0" u="none" strike="noStrike">
                          <a:solidFill>
                            <a:srgbClr val="000000"/>
                          </a:solidFill>
                          <a:effectLst/>
                          <a:latin typeface="Arial Narrow" panose="020B0606020202030204" pitchFamily="34" charset="0"/>
                        </a:rPr>
                        <a:t>3 715</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ru-RU" sz="800" b="0" i="0" u="none" strike="noStrike">
                          <a:solidFill>
                            <a:srgbClr val="000000"/>
                          </a:solidFill>
                          <a:effectLst/>
                          <a:latin typeface="Arial Narrow" panose="020B0606020202030204" pitchFamily="34" charset="0"/>
                        </a:rPr>
                        <a:t>4 104</a:t>
                      </a:r>
                    </a:p>
                  </a:txBody>
                  <a:tcPr marL="9525" marR="9525" marT="9525" marB="0" anchor="ctr">
                    <a:lnL w="6350" cap="flat" cmpd="sng" algn="ctr">
                      <a:solidFill>
                        <a:schemeClr val="tx1"/>
                      </a:solidFill>
                      <a:prstDash val="sysDot"/>
                      <a:round/>
                      <a:headEnd type="none" w="med" len="med"/>
                      <a:tailEnd type="none" w="med" len="med"/>
                    </a:lnL>
                    <a:lnR w="12700" cap="flat" cmpd="sng" algn="ctr">
                      <a:noFill/>
                      <a:prstDash val="solid"/>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033135677"/>
                  </a:ext>
                </a:extLst>
              </a:tr>
              <a:tr h="148474">
                <a:tc>
                  <a:txBody>
                    <a:bodyPr/>
                    <a:lstStyle/>
                    <a:p>
                      <a:pPr marL="72000" algn="l" fontAlgn="b"/>
                      <a:r>
                        <a:rPr lang="ru-RU" sz="800" b="0" i="0" u="none" strike="noStrike" cap="none" dirty="0">
                          <a:solidFill>
                            <a:srgbClr val="000000"/>
                          </a:solidFill>
                          <a:effectLst/>
                          <a:latin typeface="Arial Narrow" panose="020B0606020202030204" pitchFamily="34" charset="0"/>
                          <a:ea typeface="+mn-ea"/>
                          <a:cs typeface="+mn-cs"/>
                          <a:sym typeface="Arial"/>
                        </a:rPr>
                        <a:t>ӨНДІРІСТІК ЖАБДЫҚ ОПЕРАТОРЛАРЫ, ҚҰРАСТЫРУШЫЛАРЫ Ж/Е ЖҮРГІЗУШІЛЕРІ</a:t>
                      </a:r>
                    </a:p>
                  </a:txBody>
                  <a:tcPr marL="9525" marR="9525" marT="0" marB="0" anchor="ctr">
                    <a:lnL w="76200" cap="flat" cmpd="sng" algn="ctr">
                      <a:noFill/>
                      <a:prstDash val="solid"/>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solidFill>
                      <a:schemeClr val="accent6">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1 285</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1 565</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solidFill>
                      <a:schemeClr val="accent6">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1 824</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solidFill>
                      <a:schemeClr val="accent6">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2 174</a:t>
                      </a:r>
                    </a:p>
                  </a:txBody>
                  <a:tcPr marL="9525" marR="9525" marT="9525" marB="0" anchor="ctr">
                    <a:lnL w="6350" cap="flat" cmpd="sng" algn="ctr">
                      <a:solidFill>
                        <a:schemeClr val="tx1"/>
                      </a:solidFill>
                      <a:prstDash val="sysDot"/>
                      <a:round/>
                      <a:headEnd type="none" w="med" len="med"/>
                      <a:tailEnd type="none" w="med" len="med"/>
                    </a:lnL>
                    <a:lnR w="12700" cap="flat" cmpd="sng" algn="ctr">
                      <a:noFill/>
                      <a:prstDash val="solid"/>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solidFill>
                      <a:schemeClr val="accent6">
                        <a:lumMod val="50000"/>
                        <a:alpha val="20000"/>
                      </a:schemeClr>
                    </a:solidFill>
                  </a:tcPr>
                </a:tc>
                <a:extLst>
                  <a:ext uri="{0D108BD9-81ED-4DB2-BD59-A6C34878D82A}">
                    <a16:rowId xmlns:a16="http://schemas.microsoft.com/office/drawing/2014/main" val="3877348172"/>
                  </a:ext>
                </a:extLst>
              </a:tr>
              <a:tr h="148474">
                <a:tc>
                  <a:txBody>
                    <a:bodyPr/>
                    <a:lstStyle/>
                    <a:p>
                      <a:pPr marL="72000" algn="l" fontAlgn="b"/>
                      <a:r>
                        <a:rPr lang="ru-RU" sz="800" b="0" i="0" u="none" strike="noStrike" cap="none" dirty="0">
                          <a:solidFill>
                            <a:srgbClr val="000000"/>
                          </a:solidFill>
                          <a:effectLst/>
                          <a:latin typeface="Arial Narrow" panose="020B0606020202030204" pitchFamily="34" charset="0"/>
                          <a:ea typeface="+mn-ea"/>
                          <a:cs typeface="+mn-cs"/>
                          <a:sym typeface="Arial"/>
                        </a:rPr>
                        <a:t>БІЛІКТІЛІГІ ЖОҚ ЖҰМЫСШЫЛАР</a:t>
                      </a:r>
                    </a:p>
                  </a:txBody>
                  <a:tcPr marL="9525" marR="9525" marT="0" marB="0" anchor="ctr">
                    <a:lnL w="76200" cap="flat" cmpd="sng" algn="ctr">
                      <a:noFill/>
                      <a:prstDash val="solid"/>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noFill/>
                  </a:tcPr>
                </a:tc>
                <a:tc>
                  <a:txBody>
                    <a:bodyPr/>
                    <a:lstStyle/>
                    <a:p>
                      <a:pPr algn="ctr" fontAlgn="ctr"/>
                      <a:r>
                        <a:rPr lang="ru-RU" sz="800" b="0" i="0" u="none" strike="noStrike" dirty="0">
                          <a:solidFill>
                            <a:srgbClr val="000000"/>
                          </a:solidFill>
                          <a:effectLst/>
                          <a:latin typeface="Arial Narrow" panose="020B0606020202030204" pitchFamily="34" charset="0"/>
                        </a:rPr>
                        <a:t>1 834</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ru-RU" sz="800" b="0" i="0" u="none" strike="noStrike">
                          <a:solidFill>
                            <a:srgbClr val="000000"/>
                          </a:solidFill>
                          <a:effectLst/>
                          <a:latin typeface="Arial Narrow" panose="020B0606020202030204" pitchFamily="34" charset="0"/>
                        </a:rPr>
                        <a:t>1 903</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ru-RU" sz="800" b="0" i="0" u="none" strike="noStrike">
                          <a:solidFill>
                            <a:srgbClr val="000000"/>
                          </a:solidFill>
                          <a:effectLst/>
                          <a:latin typeface="Arial Narrow" panose="020B0606020202030204" pitchFamily="34" charset="0"/>
                        </a:rPr>
                        <a:t>2 975</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ru-RU" sz="800" b="0" i="0" u="none" strike="noStrike" dirty="0">
                          <a:solidFill>
                            <a:srgbClr val="000000"/>
                          </a:solidFill>
                          <a:effectLst/>
                          <a:latin typeface="Arial Narrow" panose="020B0606020202030204" pitchFamily="34" charset="0"/>
                        </a:rPr>
                        <a:t>2 991</a:t>
                      </a:r>
                    </a:p>
                  </a:txBody>
                  <a:tcPr marL="9525" marR="9525" marT="9525" marB="0" anchor="ctr">
                    <a:lnL w="6350" cap="flat" cmpd="sng" algn="ctr">
                      <a:solidFill>
                        <a:schemeClr val="tx1"/>
                      </a:solidFill>
                      <a:prstDash val="sysDot"/>
                      <a:round/>
                      <a:headEnd type="none" w="med" len="med"/>
                      <a:tailEnd type="none" w="med" len="med"/>
                    </a:lnL>
                    <a:lnR w="12700" cap="flat" cmpd="sng" algn="ctr">
                      <a:noFill/>
                      <a:prstDash val="solid"/>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605250712"/>
                  </a:ext>
                </a:extLst>
              </a:tr>
            </a:tbl>
          </a:graphicData>
        </a:graphic>
      </p:graphicFrame>
      <p:sp>
        <p:nvSpPr>
          <p:cNvPr id="3" name="Номер слайда 2">
            <a:extLst>
              <a:ext uri="{FF2B5EF4-FFF2-40B4-BE49-F238E27FC236}">
                <a16:creationId xmlns:a16="http://schemas.microsoft.com/office/drawing/2014/main" id="{0FE3E8E7-F31A-7D55-7372-1BEAD488D2B4}"/>
              </a:ext>
            </a:extLst>
          </p:cNvPr>
          <p:cNvSpPr>
            <a:spLocks noGrp="1"/>
          </p:cNvSpPr>
          <p:nvPr>
            <p:ph type="sldNum" sz="quarter" idx="12"/>
          </p:nvPr>
        </p:nvSpPr>
        <p:spPr/>
        <p:txBody>
          <a:bodyPr/>
          <a:lstStyle/>
          <a:p>
            <a:fld id="{4060C6F1-8618-4CCA-B45E-7B199C8F5830}" type="slidenum">
              <a:rPr lang="ru-RU" smtClean="0"/>
              <a:pPr/>
              <a:t>71</a:t>
            </a:fld>
            <a:r>
              <a:rPr lang="en-US" dirty="0"/>
              <a:t> </a:t>
            </a:r>
            <a:r>
              <a:rPr lang="ru-RU" dirty="0"/>
              <a:t>из 82</a:t>
            </a:r>
          </a:p>
        </p:txBody>
      </p:sp>
      <p:sp>
        <p:nvSpPr>
          <p:cNvPr id="6" name="Заголовок 3">
            <a:extLst>
              <a:ext uri="{FF2B5EF4-FFF2-40B4-BE49-F238E27FC236}">
                <a16:creationId xmlns:a16="http://schemas.microsoft.com/office/drawing/2014/main" id="{AC634985-2978-6D1D-9219-6D9F23D568B0}"/>
              </a:ext>
            </a:extLst>
          </p:cNvPr>
          <p:cNvSpPr txBox="1">
            <a:spLocks/>
          </p:cNvSpPr>
          <p:nvPr/>
        </p:nvSpPr>
        <p:spPr>
          <a:xfrm>
            <a:off x="72000" y="0"/>
            <a:ext cx="12120000" cy="859626"/>
          </a:xfrm>
          <a:prstGeom prst="rect">
            <a:avLst/>
          </a:prstGeom>
        </p:spPr>
        <p:txBody>
          <a:bodyPr anchor="ctr"/>
          <a:lstStyle>
            <a:defPPr marR="0" lvl="0" algn="l" rtl="0">
              <a:lnSpc>
                <a:spcPct val="100000"/>
              </a:lnSpc>
              <a:spcBef>
                <a:spcPts val="0"/>
              </a:spcBef>
              <a:spcAft>
                <a:spcPts val="0"/>
              </a:spcAft>
            </a:defPPr>
            <a:lvl1pPr marR="0" lvl="0" algn="l" rtl="0" eaLnBrk="1" hangingPunct="1">
              <a:lnSpc>
                <a:spcPct val="100000"/>
              </a:lnSpc>
              <a:spcBef>
                <a:spcPts val="0"/>
              </a:spcBef>
              <a:spcAft>
                <a:spcPts val="0"/>
              </a:spcAft>
              <a:buNone/>
              <a:defRPr sz="2667" b="1" i="0" u="none" strike="noStrike" cap="none">
                <a:solidFill>
                  <a:srgbClr val="007F76"/>
                </a:solidFill>
                <a:latin typeface="Arial" panose="020B0604020202020204" pitchFamily="34" charset="0"/>
                <a:ea typeface="Calibri" panose="020F0502020204030204" pitchFamily="34" charset="0"/>
                <a:cs typeface="Arial" panose="020B0604020202020204" pitchFamily="34" charset="0"/>
                <a:sym typeface="Arial"/>
              </a:defRPr>
            </a:lvl1pPr>
          </a:lstStyle>
          <a:p>
            <a:pPr defTabSz="914400"/>
            <a:r>
              <a:rPr lang="ru-RU" sz="2400" dirty="0"/>
              <a:t>Ш.-</a:t>
            </a:r>
            <a:r>
              <a:rPr lang="ru-RU" sz="2400" dirty="0" err="1"/>
              <a:t>Қазақстан</a:t>
            </a:r>
            <a:r>
              <a:rPr lang="ru-RU" sz="2400" dirty="0"/>
              <a:t> </a:t>
            </a:r>
            <a:r>
              <a:rPr lang="ru-RU" sz="2400" dirty="0" err="1"/>
              <a:t>облысындағы</a:t>
            </a:r>
            <a:r>
              <a:rPr lang="ru-RU" sz="2400" dirty="0"/>
              <a:t> бос </a:t>
            </a:r>
            <a:r>
              <a:rPr lang="ru-RU" sz="2400" dirty="0" err="1"/>
              <a:t>жұмыс</a:t>
            </a:r>
            <a:r>
              <a:rPr lang="ru-RU" sz="2400" dirty="0"/>
              <a:t> </a:t>
            </a:r>
            <a:r>
              <a:rPr lang="ru-RU" sz="2400" dirty="0" err="1"/>
              <a:t>орындарының</a:t>
            </a:r>
            <a:r>
              <a:rPr lang="ru-RU" sz="2400" dirty="0"/>
              <a:t> </a:t>
            </a:r>
            <a:r>
              <a:rPr lang="ru-RU" sz="2400" dirty="0" err="1"/>
              <a:t>негізгі</a:t>
            </a:r>
            <a:r>
              <a:rPr lang="ru-RU" sz="2400" dirty="0"/>
              <a:t> </a:t>
            </a:r>
            <a:r>
              <a:rPr lang="ru-RU" sz="2400" dirty="0" err="1"/>
              <a:t>көрсеткіштері</a:t>
            </a:r>
            <a:endParaRPr lang="ru-KZ" sz="2400" kern="0" dirty="0"/>
          </a:p>
        </p:txBody>
      </p:sp>
      <p:graphicFrame>
        <p:nvGraphicFramePr>
          <p:cNvPr id="5" name="Диаграмма 4">
            <a:extLst>
              <a:ext uri="{FF2B5EF4-FFF2-40B4-BE49-F238E27FC236}">
                <a16:creationId xmlns:a16="http://schemas.microsoft.com/office/drawing/2014/main" id="{788C86C1-5554-716E-F3C9-BE0E716A6711}"/>
              </a:ext>
            </a:extLst>
          </p:cNvPr>
          <p:cNvGraphicFramePr/>
          <p:nvPr/>
        </p:nvGraphicFramePr>
        <p:xfrm>
          <a:off x="71999" y="1244713"/>
          <a:ext cx="6313561" cy="2460512"/>
        </p:xfrm>
        <a:graphic>
          <a:graphicData uri="http://schemas.openxmlformats.org/drawingml/2006/chart">
            <c:chart xmlns:c="http://schemas.openxmlformats.org/drawingml/2006/chart" xmlns:r="http://schemas.openxmlformats.org/officeDocument/2006/relationships" r:id="rId2"/>
          </a:graphicData>
        </a:graphic>
      </p:graphicFrame>
      <p:graphicFrame>
        <p:nvGraphicFramePr>
          <p:cNvPr id="7" name="Диаграмма 6">
            <a:extLst>
              <a:ext uri="{FF2B5EF4-FFF2-40B4-BE49-F238E27FC236}">
                <a16:creationId xmlns:a16="http://schemas.microsoft.com/office/drawing/2014/main" id="{E0DC69FB-5FF3-973A-3243-D6E26487BC70}"/>
              </a:ext>
            </a:extLst>
          </p:cNvPr>
          <p:cNvGraphicFramePr/>
          <p:nvPr/>
        </p:nvGraphicFramePr>
        <p:xfrm>
          <a:off x="103102" y="3956050"/>
          <a:ext cx="3022653" cy="2690506"/>
        </p:xfrm>
        <a:graphic>
          <a:graphicData uri="http://schemas.openxmlformats.org/drawingml/2006/chart">
            <c:chart xmlns:c="http://schemas.openxmlformats.org/drawingml/2006/chart" xmlns:r="http://schemas.openxmlformats.org/officeDocument/2006/relationships" r:id="rId3"/>
          </a:graphicData>
        </a:graphic>
      </p:graphicFrame>
      <p:graphicFrame>
        <p:nvGraphicFramePr>
          <p:cNvPr id="9" name="Диаграмма 8">
            <a:extLst>
              <a:ext uri="{FF2B5EF4-FFF2-40B4-BE49-F238E27FC236}">
                <a16:creationId xmlns:a16="http://schemas.microsoft.com/office/drawing/2014/main" id="{95D9626B-49CB-C876-797D-BCC0C1BBD715}"/>
              </a:ext>
            </a:extLst>
          </p:cNvPr>
          <p:cNvGraphicFramePr/>
          <p:nvPr/>
        </p:nvGraphicFramePr>
        <p:xfrm>
          <a:off x="3266179" y="3956050"/>
          <a:ext cx="3022653" cy="2690506"/>
        </p:xfrm>
        <a:graphic>
          <a:graphicData uri="http://schemas.openxmlformats.org/drawingml/2006/chart">
            <c:chart xmlns:c="http://schemas.openxmlformats.org/drawingml/2006/chart" xmlns:r="http://schemas.openxmlformats.org/officeDocument/2006/relationships" r:id="rId4"/>
          </a:graphicData>
        </a:graphic>
      </p:graphicFrame>
      <p:cxnSp>
        <p:nvCxnSpPr>
          <p:cNvPr id="11" name="Прямая соединительная линия 10">
            <a:extLst>
              <a:ext uri="{FF2B5EF4-FFF2-40B4-BE49-F238E27FC236}">
                <a16:creationId xmlns:a16="http://schemas.microsoft.com/office/drawing/2014/main" id="{99657457-206A-9F40-19FD-19D2B79F1EF4}"/>
              </a:ext>
            </a:extLst>
          </p:cNvPr>
          <p:cNvCxnSpPr>
            <a:cxnSpLocks/>
          </p:cNvCxnSpPr>
          <p:nvPr/>
        </p:nvCxnSpPr>
        <p:spPr>
          <a:xfrm>
            <a:off x="3200401" y="3750906"/>
            <a:ext cx="0" cy="2799183"/>
          </a:xfrm>
          <a:prstGeom prst="line">
            <a:avLst/>
          </a:prstGeom>
          <a:ln>
            <a:solidFill>
              <a:srgbClr val="007F76"/>
            </a:solidFill>
          </a:ln>
        </p:spPr>
        <p:style>
          <a:lnRef idx="1">
            <a:schemeClr val="accent1"/>
          </a:lnRef>
          <a:fillRef idx="0">
            <a:schemeClr val="accent1"/>
          </a:fillRef>
          <a:effectRef idx="0">
            <a:schemeClr val="accent1"/>
          </a:effectRef>
          <a:fontRef idx="minor">
            <a:schemeClr val="tx1"/>
          </a:fontRef>
        </p:style>
      </p:cxnSp>
      <p:sp>
        <p:nvSpPr>
          <p:cNvPr id="12" name="Заголовок 3">
            <a:extLst>
              <a:ext uri="{FF2B5EF4-FFF2-40B4-BE49-F238E27FC236}">
                <a16:creationId xmlns:a16="http://schemas.microsoft.com/office/drawing/2014/main" id="{E6E92AF7-86AB-ABC1-7734-2F295192455D}"/>
              </a:ext>
            </a:extLst>
          </p:cNvPr>
          <p:cNvSpPr txBox="1">
            <a:spLocks/>
          </p:cNvSpPr>
          <p:nvPr/>
        </p:nvSpPr>
        <p:spPr>
          <a:xfrm>
            <a:off x="366141" y="780178"/>
            <a:ext cx="5778066" cy="409575"/>
          </a:xfrm>
          <a:prstGeom prst="rect">
            <a:avLst/>
          </a:prstGeom>
        </p:spPr>
        <p:txBody>
          <a:bodyPr anchor="ctr"/>
          <a:lstStyle>
            <a:defPPr marR="0" lvl="0" algn="l" rtl="0">
              <a:lnSpc>
                <a:spcPct val="100000"/>
              </a:lnSpc>
              <a:spcBef>
                <a:spcPts val="0"/>
              </a:spcBef>
              <a:spcAft>
                <a:spcPts val="0"/>
              </a:spcAft>
            </a:defPPr>
            <a:lvl1pPr marR="0" lvl="0" algn="l" rtl="0" eaLnBrk="1" hangingPunct="1">
              <a:lnSpc>
                <a:spcPct val="100000"/>
              </a:lnSpc>
              <a:spcBef>
                <a:spcPts val="0"/>
              </a:spcBef>
              <a:spcAft>
                <a:spcPts val="0"/>
              </a:spcAft>
              <a:buNone/>
              <a:defRPr sz="2667" b="1" i="0" u="none" strike="noStrike" cap="none">
                <a:solidFill>
                  <a:srgbClr val="007F76"/>
                </a:solidFill>
                <a:latin typeface="Arial" panose="020B0604020202020204" pitchFamily="34" charset="0"/>
                <a:ea typeface="Calibri" panose="020F0502020204030204" pitchFamily="34" charset="0"/>
                <a:cs typeface="Arial" panose="020B0604020202020204" pitchFamily="34" charset="0"/>
                <a:sym typeface="Arial"/>
              </a:defRPr>
            </a:lvl1pPr>
          </a:lstStyle>
          <a:p>
            <a:pPr algn="ctr" defTabSz="914400"/>
            <a:r>
              <a:rPr lang="ru-RU" sz="1400" kern="0" dirty="0" err="1"/>
              <a:t>Базалық</a:t>
            </a:r>
            <a:r>
              <a:rPr lang="ru-RU" sz="1400" kern="0" dirty="0"/>
              <a:t> сценарий </a:t>
            </a:r>
            <a:r>
              <a:rPr lang="en-US" sz="1800" kern="0" dirty="0"/>
              <a:t>~ </a:t>
            </a:r>
            <a:r>
              <a:rPr lang="ru-RU" sz="1800" kern="0" dirty="0"/>
              <a:t>58,6</a:t>
            </a:r>
            <a:r>
              <a:rPr lang="en-US" sz="1800" kern="0" dirty="0"/>
              <a:t> </a:t>
            </a:r>
            <a:r>
              <a:rPr lang="ru-RU" sz="1800" kern="0" dirty="0" err="1"/>
              <a:t>мың</a:t>
            </a:r>
            <a:r>
              <a:rPr lang="ru-RU" sz="1800" kern="0" dirty="0"/>
              <a:t>. бос </a:t>
            </a:r>
            <a:r>
              <a:rPr lang="ru-RU" sz="1800" kern="0" dirty="0" err="1"/>
              <a:t>орын</a:t>
            </a:r>
            <a:r>
              <a:rPr lang="ru-RU" sz="1800" kern="0" dirty="0"/>
              <a:t> 2023 </a:t>
            </a:r>
            <a:r>
              <a:rPr lang="ru-RU" sz="1800" kern="0" dirty="0" err="1"/>
              <a:t>жылда</a:t>
            </a:r>
            <a:endParaRPr lang="ru-KZ" sz="1400" kern="0" dirty="0"/>
          </a:p>
        </p:txBody>
      </p:sp>
      <p:sp>
        <p:nvSpPr>
          <p:cNvPr id="13" name="Заголовок 3">
            <a:extLst>
              <a:ext uri="{FF2B5EF4-FFF2-40B4-BE49-F238E27FC236}">
                <a16:creationId xmlns:a16="http://schemas.microsoft.com/office/drawing/2014/main" id="{629F0D5E-8C8A-1656-D706-B19255A33A9B}"/>
              </a:ext>
            </a:extLst>
          </p:cNvPr>
          <p:cNvSpPr txBox="1">
            <a:spLocks/>
          </p:cNvSpPr>
          <p:nvPr/>
        </p:nvSpPr>
        <p:spPr>
          <a:xfrm>
            <a:off x="396649" y="3740847"/>
            <a:ext cx="2496574" cy="409575"/>
          </a:xfrm>
          <a:prstGeom prst="rect">
            <a:avLst/>
          </a:prstGeom>
        </p:spPr>
        <p:txBody>
          <a:bodyPr anchor="ctr"/>
          <a:lstStyle>
            <a:defPPr marR="0" lvl="0" algn="l" rtl="0">
              <a:lnSpc>
                <a:spcPct val="100000"/>
              </a:lnSpc>
              <a:spcBef>
                <a:spcPts val="0"/>
              </a:spcBef>
              <a:spcAft>
                <a:spcPts val="0"/>
              </a:spcAft>
            </a:defPPr>
            <a:lvl1pPr marR="0" lvl="0" algn="l" rtl="0" eaLnBrk="1" hangingPunct="1">
              <a:lnSpc>
                <a:spcPct val="100000"/>
              </a:lnSpc>
              <a:spcBef>
                <a:spcPts val="0"/>
              </a:spcBef>
              <a:spcAft>
                <a:spcPts val="0"/>
              </a:spcAft>
              <a:buNone/>
              <a:defRPr sz="2667" b="1" i="0" u="none" strike="noStrike" cap="none">
                <a:solidFill>
                  <a:srgbClr val="007F76"/>
                </a:solidFill>
                <a:latin typeface="Arial" panose="020B0604020202020204" pitchFamily="34" charset="0"/>
                <a:ea typeface="Calibri" panose="020F0502020204030204" pitchFamily="34" charset="0"/>
                <a:cs typeface="Arial" panose="020B0604020202020204" pitchFamily="34" charset="0"/>
                <a:sym typeface="Arial"/>
              </a:defRPr>
            </a:lvl1pPr>
          </a:lstStyle>
          <a:p>
            <a:pPr algn="ctr" defTabSz="914400">
              <a:lnSpc>
                <a:spcPct val="80000"/>
              </a:lnSpc>
            </a:pPr>
            <a:r>
              <a:rPr lang="ru-RU" sz="1100" kern="0" dirty="0" err="1">
                <a:solidFill>
                  <a:schemeClr val="accent3">
                    <a:lumMod val="50000"/>
                  </a:schemeClr>
                </a:solidFill>
              </a:rPr>
              <a:t>Оптимистік</a:t>
            </a:r>
            <a:r>
              <a:rPr lang="ru-RU" sz="1100" kern="0" dirty="0">
                <a:solidFill>
                  <a:schemeClr val="accent3">
                    <a:lumMod val="50000"/>
                  </a:schemeClr>
                </a:solidFill>
              </a:rPr>
              <a:t> </a:t>
            </a:r>
            <a:r>
              <a:rPr lang="en-US" sz="1100" kern="0" dirty="0">
                <a:solidFill>
                  <a:schemeClr val="accent3">
                    <a:lumMod val="50000"/>
                  </a:schemeClr>
                </a:solidFill>
              </a:rPr>
              <a:t>~ </a:t>
            </a:r>
            <a:r>
              <a:rPr lang="ru-RU" sz="1400" kern="0" dirty="0">
                <a:solidFill>
                  <a:schemeClr val="accent3">
                    <a:lumMod val="50000"/>
                  </a:schemeClr>
                </a:solidFill>
              </a:rPr>
              <a:t>61,4 </a:t>
            </a:r>
            <a:r>
              <a:rPr lang="ru-RU" sz="1400" kern="0" dirty="0" err="1">
                <a:solidFill>
                  <a:schemeClr val="accent3">
                    <a:lumMod val="50000"/>
                  </a:schemeClr>
                </a:solidFill>
              </a:rPr>
              <a:t>мың</a:t>
            </a:r>
            <a:endParaRPr lang="ru-KZ" sz="1100" kern="0" dirty="0">
              <a:solidFill>
                <a:schemeClr val="accent3">
                  <a:lumMod val="50000"/>
                </a:schemeClr>
              </a:solidFill>
            </a:endParaRPr>
          </a:p>
        </p:txBody>
      </p:sp>
      <p:sp>
        <p:nvSpPr>
          <p:cNvPr id="15" name="Заголовок 3">
            <a:extLst>
              <a:ext uri="{FF2B5EF4-FFF2-40B4-BE49-F238E27FC236}">
                <a16:creationId xmlns:a16="http://schemas.microsoft.com/office/drawing/2014/main" id="{45056B73-6214-B10F-602F-FB014D8C2FA6}"/>
              </a:ext>
            </a:extLst>
          </p:cNvPr>
          <p:cNvSpPr txBox="1">
            <a:spLocks/>
          </p:cNvSpPr>
          <p:nvPr/>
        </p:nvSpPr>
        <p:spPr>
          <a:xfrm>
            <a:off x="3410802" y="3740847"/>
            <a:ext cx="2733405" cy="409575"/>
          </a:xfrm>
          <a:prstGeom prst="rect">
            <a:avLst/>
          </a:prstGeom>
        </p:spPr>
        <p:txBody>
          <a:bodyPr anchor="ctr"/>
          <a:lstStyle>
            <a:defPPr marR="0" lvl="0" algn="l" rtl="0">
              <a:lnSpc>
                <a:spcPct val="100000"/>
              </a:lnSpc>
              <a:spcBef>
                <a:spcPts val="0"/>
              </a:spcBef>
              <a:spcAft>
                <a:spcPts val="0"/>
              </a:spcAft>
            </a:defPPr>
            <a:lvl1pPr marR="0" lvl="0" algn="l" rtl="0" eaLnBrk="1" hangingPunct="1">
              <a:lnSpc>
                <a:spcPct val="100000"/>
              </a:lnSpc>
              <a:spcBef>
                <a:spcPts val="0"/>
              </a:spcBef>
              <a:spcAft>
                <a:spcPts val="0"/>
              </a:spcAft>
              <a:buNone/>
              <a:defRPr sz="2667" b="1" i="0" u="none" strike="noStrike" cap="none">
                <a:solidFill>
                  <a:srgbClr val="007F76"/>
                </a:solidFill>
                <a:latin typeface="Arial" panose="020B0604020202020204" pitchFamily="34" charset="0"/>
                <a:ea typeface="Calibri" panose="020F0502020204030204" pitchFamily="34" charset="0"/>
                <a:cs typeface="Arial" panose="020B0604020202020204" pitchFamily="34" charset="0"/>
                <a:sym typeface="Arial"/>
              </a:defRPr>
            </a:lvl1pPr>
          </a:lstStyle>
          <a:p>
            <a:pPr algn="ctr" defTabSz="914400">
              <a:lnSpc>
                <a:spcPct val="80000"/>
              </a:lnSpc>
            </a:pPr>
            <a:r>
              <a:rPr lang="ru-RU" sz="1100" kern="0" dirty="0" err="1">
                <a:solidFill>
                  <a:schemeClr val="accent6">
                    <a:lumMod val="50000"/>
                  </a:schemeClr>
                </a:solidFill>
              </a:rPr>
              <a:t>Пессимистік</a:t>
            </a:r>
            <a:r>
              <a:rPr lang="ru-RU" sz="1100" kern="0" dirty="0">
                <a:solidFill>
                  <a:schemeClr val="accent6">
                    <a:lumMod val="50000"/>
                  </a:schemeClr>
                </a:solidFill>
              </a:rPr>
              <a:t> </a:t>
            </a:r>
            <a:r>
              <a:rPr lang="en-US" sz="1100" kern="0" dirty="0">
                <a:solidFill>
                  <a:schemeClr val="accent6">
                    <a:lumMod val="50000"/>
                  </a:schemeClr>
                </a:solidFill>
              </a:rPr>
              <a:t>~ </a:t>
            </a:r>
            <a:r>
              <a:rPr lang="ru-RU" sz="1400" kern="0" dirty="0">
                <a:solidFill>
                  <a:schemeClr val="accent6">
                    <a:lumMod val="50000"/>
                  </a:schemeClr>
                </a:solidFill>
              </a:rPr>
              <a:t>55,7 </a:t>
            </a:r>
            <a:r>
              <a:rPr lang="ru-RU" sz="1400" kern="0" dirty="0" err="1">
                <a:solidFill>
                  <a:schemeClr val="accent6">
                    <a:lumMod val="50000"/>
                  </a:schemeClr>
                </a:solidFill>
              </a:rPr>
              <a:t>мың</a:t>
            </a:r>
            <a:endParaRPr lang="ru-KZ" sz="1100" kern="0" dirty="0">
              <a:solidFill>
                <a:schemeClr val="accent6">
                  <a:lumMod val="50000"/>
                </a:schemeClr>
              </a:solidFill>
            </a:endParaRPr>
          </a:p>
        </p:txBody>
      </p:sp>
      <p:grpSp>
        <p:nvGrpSpPr>
          <p:cNvPr id="16" name="Группа 15">
            <a:extLst>
              <a:ext uri="{FF2B5EF4-FFF2-40B4-BE49-F238E27FC236}">
                <a16:creationId xmlns:a16="http://schemas.microsoft.com/office/drawing/2014/main" id="{C74DEBE5-BB09-E0A1-2504-B25BF7A94D4D}"/>
              </a:ext>
            </a:extLst>
          </p:cNvPr>
          <p:cNvGrpSpPr/>
          <p:nvPr/>
        </p:nvGrpSpPr>
        <p:grpSpPr>
          <a:xfrm>
            <a:off x="4178300" y="1297305"/>
            <a:ext cx="1905000" cy="159385"/>
            <a:chOff x="731520" y="1257300"/>
            <a:chExt cx="7978140" cy="251266"/>
          </a:xfrm>
        </p:grpSpPr>
        <p:cxnSp>
          <p:nvCxnSpPr>
            <p:cNvPr id="17" name="Прямая соединительная линия 16">
              <a:extLst>
                <a:ext uri="{FF2B5EF4-FFF2-40B4-BE49-F238E27FC236}">
                  <a16:creationId xmlns:a16="http://schemas.microsoft.com/office/drawing/2014/main" id="{2AFDDB50-8B04-6E17-9993-8AFD25A3ACC8}"/>
                </a:ext>
              </a:extLst>
            </p:cNvPr>
            <p:cNvCxnSpPr>
              <a:cxnSpLocks/>
            </p:cNvCxnSpPr>
            <p:nvPr/>
          </p:nvCxnSpPr>
          <p:spPr>
            <a:xfrm>
              <a:off x="737818" y="1257300"/>
              <a:ext cx="0" cy="251266"/>
            </a:xfrm>
            <a:prstGeom prst="line">
              <a:avLst/>
            </a:prstGeom>
            <a:ln w="19050">
              <a:solidFill>
                <a:srgbClr val="007F76"/>
              </a:solidFill>
            </a:ln>
          </p:spPr>
          <p:style>
            <a:lnRef idx="1">
              <a:schemeClr val="accent1"/>
            </a:lnRef>
            <a:fillRef idx="0">
              <a:schemeClr val="accent1"/>
            </a:fillRef>
            <a:effectRef idx="0">
              <a:schemeClr val="accent1"/>
            </a:effectRef>
            <a:fontRef idx="minor">
              <a:schemeClr val="tx1"/>
            </a:fontRef>
          </p:style>
        </p:cxnSp>
        <p:cxnSp>
          <p:nvCxnSpPr>
            <p:cNvPr id="18" name="Прямая соединительная линия 17">
              <a:extLst>
                <a:ext uri="{FF2B5EF4-FFF2-40B4-BE49-F238E27FC236}">
                  <a16:creationId xmlns:a16="http://schemas.microsoft.com/office/drawing/2014/main" id="{83EB6613-AB26-9218-D288-8C2935AFBB23}"/>
                </a:ext>
              </a:extLst>
            </p:cNvPr>
            <p:cNvCxnSpPr>
              <a:cxnSpLocks/>
            </p:cNvCxnSpPr>
            <p:nvPr/>
          </p:nvCxnSpPr>
          <p:spPr>
            <a:xfrm flipH="1">
              <a:off x="731520" y="1257300"/>
              <a:ext cx="7978140" cy="0"/>
            </a:xfrm>
            <a:prstGeom prst="line">
              <a:avLst/>
            </a:prstGeom>
            <a:ln w="19050">
              <a:solidFill>
                <a:srgbClr val="007F76"/>
              </a:solidFill>
            </a:ln>
          </p:spPr>
          <p:style>
            <a:lnRef idx="1">
              <a:schemeClr val="accent1"/>
            </a:lnRef>
            <a:fillRef idx="0">
              <a:schemeClr val="accent1"/>
            </a:fillRef>
            <a:effectRef idx="0">
              <a:schemeClr val="accent1"/>
            </a:effectRef>
            <a:fontRef idx="minor">
              <a:schemeClr val="tx1"/>
            </a:fontRef>
          </p:style>
        </p:cxnSp>
        <p:cxnSp>
          <p:nvCxnSpPr>
            <p:cNvPr id="19" name="Прямая соединительная линия 18">
              <a:extLst>
                <a:ext uri="{FF2B5EF4-FFF2-40B4-BE49-F238E27FC236}">
                  <a16:creationId xmlns:a16="http://schemas.microsoft.com/office/drawing/2014/main" id="{CDDFDD74-1D08-20C2-50F8-5037B7CE1F5C}"/>
                </a:ext>
              </a:extLst>
            </p:cNvPr>
            <p:cNvCxnSpPr>
              <a:cxnSpLocks/>
            </p:cNvCxnSpPr>
            <p:nvPr/>
          </p:nvCxnSpPr>
          <p:spPr>
            <a:xfrm>
              <a:off x="8700718" y="1257300"/>
              <a:ext cx="0" cy="251266"/>
            </a:xfrm>
            <a:prstGeom prst="line">
              <a:avLst/>
            </a:prstGeom>
            <a:ln w="19050">
              <a:solidFill>
                <a:srgbClr val="007F76"/>
              </a:solidFill>
            </a:ln>
          </p:spPr>
          <p:style>
            <a:lnRef idx="1">
              <a:schemeClr val="accent1"/>
            </a:lnRef>
            <a:fillRef idx="0">
              <a:schemeClr val="accent1"/>
            </a:fillRef>
            <a:effectRef idx="0">
              <a:schemeClr val="accent1"/>
            </a:effectRef>
            <a:fontRef idx="minor">
              <a:schemeClr val="tx1"/>
            </a:fontRef>
          </p:style>
        </p:cxnSp>
      </p:grpSp>
      <p:cxnSp>
        <p:nvCxnSpPr>
          <p:cNvPr id="22" name="Прямая соединительная линия 21">
            <a:extLst>
              <a:ext uri="{FF2B5EF4-FFF2-40B4-BE49-F238E27FC236}">
                <a16:creationId xmlns:a16="http://schemas.microsoft.com/office/drawing/2014/main" id="{923425D7-6B5C-A041-7206-D39A60A59783}"/>
              </a:ext>
            </a:extLst>
          </p:cNvPr>
          <p:cNvCxnSpPr>
            <a:cxnSpLocks/>
          </p:cNvCxnSpPr>
          <p:nvPr/>
        </p:nvCxnSpPr>
        <p:spPr>
          <a:xfrm>
            <a:off x="158620" y="3750710"/>
            <a:ext cx="6061205" cy="0"/>
          </a:xfrm>
          <a:prstGeom prst="line">
            <a:avLst/>
          </a:prstGeom>
          <a:ln>
            <a:solidFill>
              <a:srgbClr val="007F76"/>
            </a:solidFill>
          </a:ln>
        </p:spPr>
        <p:style>
          <a:lnRef idx="1">
            <a:schemeClr val="accent1"/>
          </a:lnRef>
          <a:fillRef idx="0">
            <a:schemeClr val="accent1"/>
          </a:fillRef>
          <a:effectRef idx="0">
            <a:schemeClr val="accent1"/>
          </a:effectRef>
          <a:fontRef idx="minor">
            <a:schemeClr val="tx1"/>
          </a:fontRef>
        </p:style>
      </p:cxnSp>
      <p:graphicFrame>
        <p:nvGraphicFramePr>
          <p:cNvPr id="2" name="Таблица 1">
            <a:extLst>
              <a:ext uri="{FF2B5EF4-FFF2-40B4-BE49-F238E27FC236}">
                <a16:creationId xmlns:a16="http://schemas.microsoft.com/office/drawing/2014/main" id="{4E6142E5-F57C-610C-0076-8DC4B033BE1F}"/>
              </a:ext>
            </a:extLst>
          </p:cNvPr>
          <p:cNvGraphicFramePr>
            <a:graphicFrameLocks noGrp="1"/>
          </p:cNvGraphicFramePr>
          <p:nvPr>
            <p:extLst>
              <p:ext uri="{D42A27DB-BD31-4B8C-83A1-F6EECF244321}">
                <p14:modId xmlns:p14="http://schemas.microsoft.com/office/powerpoint/2010/main" val="3668196183"/>
              </p:ext>
            </p:extLst>
          </p:nvPr>
        </p:nvGraphicFramePr>
        <p:xfrm>
          <a:off x="6768750" y="1215742"/>
          <a:ext cx="5328000" cy="1670332"/>
        </p:xfrm>
        <a:graphic>
          <a:graphicData uri="http://schemas.openxmlformats.org/drawingml/2006/table">
            <a:tbl>
              <a:tblPr firstRow="1" bandRow="1">
                <a:tableStyleId>{5C22544A-7EE6-4342-B048-85BDC9FD1C3A}</a:tableStyleId>
              </a:tblPr>
              <a:tblGrid>
                <a:gridCol w="3600000">
                  <a:extLst>
                    <a:ext uri="{9D8B030D-6E8A-4147-A177-3AD203B41FA5}">
                      <a16:colId xmlns:a16="http://schemas.microsoft.com/office/drawing/2014/main" val="1113104833"/>
                    </a:ext>
                  </a:extLst>
                </a:gridCol>
                <a:gridCol w="432000">
                  <a:extLst>
                    <a:ext uri="{9D8B030D-6E8A-4147-A177-3AD203B41FA5}">
                      <a16:colId xmlns:a16="http://schemas.microsoft.com/office/drawing/2014/main" val="132264586"/>
                    </a:ext>
                  </a:extLst>
                </a:gridCol>
                <a:gridCol w="432000">
                  <a:extLst>
                    <a:ext uri="{9D8B030D-6E8A-4147-A177-3AD203B41FA5}">
                      <a16:colId xmlns:a16="http://schemas.microsoft.com/office/drawing/2014/main" val="2572766800"/>
                    </a:ext>
                  </a:extLst>
                </a:gridCol>
                <a:gridCol w="432000">
                  <a:extLst>
                    <a:ext uri="{9D8B030D-6E8A-4147-A177-3AD203B41FA5}">
                      <a16:colId xmlns:a16="http://schemas.microsoft.com/office/drawing/2014/main" val="2849574652"/>
                    </a:ext>
                  </a:extLst>
                </a:gridCol>
                <a:gridCol w="432000">
                  <a:extLst>
                    <a:ext uri="{9D8B030D-6E8A-4147-A177-3AD203B41FA5}">
                      <a16:colId xmlns:a16="http://schemas.microsoft.com/office/drawing/2014/main" val="478621999"/>
                    </a:ext>
                  </a:extLst>
                </a:gridCol>
              </a:tblGrid>
              <a:tr h="167033">
                <a:tc>
                  <a:txBody>
                    <a:bodyPr/>
                    <a:lstStyle/>
                    <a:p>
                      <a:pPr marL="0" marR="0" lvl="0" indent="0" algn="l" defTabSz="685800" rtl="0" eaLnBrk="1" fontAlgn="auto" latinLnBrk="0" hangingPunct="1">
                        <a:lnSpc>
                          <a:spcPct val="107000"/>
                        </a:lnSpc>
                        <a:spcBef>
                          <a:spcPts val="0"/>
                        </a:spcBef>
                        <a:spcAft>
                          <a:spcPts val="0"/>
                        </a:spcAft>
                        <a:buClrTx/>
                        <a:buSzTx/>
                        <a:buFontTx/>
                        <a:buNone/>
                        <a:tabLst/>
                        <a:defRPr/>
                      </a:pPr>
                      <a:r>
                        <a:rPr lang="ru-RU" sz="1050" b="1" i="0" u="none" strike="noStrike" cap="none" noProof="0" dirty="0">
                          <a:solidFill>
                            <a:srgbClr val="000000"/>
                          </a:solidFill>
                          <a:effectLst/>
                          <a:latin typeface="Arial Narrow" panose="020B0606020202030204" pitchFamily="34" charset="0"/>
                          <a:ea typeface="+mn-ea"/>
                          <a:cs typeface="+mn-cs"/>
                          <a:sym typeface="Arial"/>
                        </a:rPr>
                        <a:t>БАЗАЛЫҚ СЦЕНАРИЙ</a:t>
                      </a:r>
                    </a:p>
                  </a:txBody>
                  <a:tcPr marT="0" marB="0" anchor="ctr">
                    <a:lnL w="76200" cap="flat" cmpd="sng" algn="ctr">
                      <a:noFill/>
                      <a:prstDash val="solid"/>
                      <a:round/>
                      <a:headEnd type="none" w="med" len="med"/>
                      <a:tailEnd type="none" w="med" len="med"/>
                    </a:lnL>
                    <a:lnR w="6350" cap="flat" cmpd="sng" algn="ctr">
                      <a:solidFill>
                        <a:schemeClr val="tx1"/>
                      </a:solidFill>
                      <a:prstDash val="sysDot"/>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007F76">
                        <a:alpha val="20000"/>
                      </a:srgbClr>
                    </a:solidFill>
                  </a:tcPr>
                </a:tc>
                <a:tc>
                  <a:txBody>
                    <a:bodyPr/>
                    <a:lstStyle/>
                    <a:p>
                      <a:pPr algn="ctr" fontAlgn="ctr"/>
                      <a:r>
                        <a:rPr lang="en-US" sz="900" b="0" i="0" u="none" strike="noStrike" cap="none" dirty="0">
                          <a:solidFill>
                            <a:srgbClr val="000000"/>
                          </a:solidFill>
                          <a:effectLst/>
                          <a:latin typeface="Arial Narrow" panose="020B0606020202030204" pitchFamily="34" charset="0"/>
                          <a:ea typeface="+mn-ea"/>
                          <a:cs typeface="+mn-cs"/>
                          <a:sym typeface="Arial"/>
                        </a:rPr>
                        <a:t>Q1</a:t>
                      </a:r>
                      <a:endParaRPr lang="ru-KZ" sz="900" b="0" i="0" u="none" strike="noStrike" cap="none" dirty="0">
                        <a:solidFill>
                          <a:srgbClr val="000000"/>
                        </a:solidFill>
                        <a:effectLst/>
                        <a:latin typeface="Arial Narrow" panose="020B0606020202030204" pitchFamily="34" charset="0"/>
                        <a:ea typeface="+mn-ea"/>
                        <a:cs typeface="+mn-cs"/>
                        <a:sym typeface="Arial"/>
                      </a:endParaRPr>
                    </a:p>
                  </a:txBody>
                  <a:tcPr marL="9525" marR="9525" marT="0"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50000"/>
                        <a:alpha val="20000"/>
                      </a:schemeClr>
                    </a:solidFill>
                  </a:tcPr>
                </a:tc>
                <a:tc>
                  <a:txBody>
                    <a:bodyPr/>
                    <a:lstStyle/>
                    <a:p>
                      <a:pPr algn="ctr" fontAlgn="ctr"/>
                      <a:r>
                        <a:rPr lang="en-US" sz="900" b="0" i="0" u="none" strike="noStrike" cap="none" dirty="0">
                          <a:solidFill>
                            <a:srgbClr val="000000"/>
                          </a:solidFill>
                          <a:effectLst/>
                          <a:latin typeface="Arial Narrow" panose="020B0606020202030204" pitchFamily="34" charset="0"/>
                          <a:ea typeface="+mn-ea"/>
                          <a:cs typeface="+mn-cs"/>
                          <a:sym typeface="Arial"/>
                        </a:rPr>
                        <a:t>Q2</a:t>
                      </a:r>
                      <a:endParaRPr lang="ru-KZ" sz="900" b="0" i="0" u="none" strike="noStrike" cap="none" dirty="0">
                        <a:solidFill>
                          <a:srgbClr val="000000"/>
                        </a:solidFill>
                        <a:effectLst/>
                        <a:latin typeface="Arial Narrow" panose="020B0606020202030204" pitchFamily="34" charset="0"/>
                        <a:ea typeface="+mn-ea"/>
                        <a:cs typeface="+mn-cs"/>
                        <a:sym typeface="Arial"/>
                      </a:endParaRPr>
                    </a:p>
                  </a:txBody>
                  <a:tcPr marL="9525" marR="9525" marT="0"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007F76">
                        <a:alpha val="20000"/>
                      </a:srgbClr>
                    </a:solidFill>
                  </a:tcPr>
                </a:tc>
                <a:tc>
                  <a:txBody>
                    <a:bodyPr/>
                    <a:lstStyle/>
                    <a:p>
                      <a:pPr algn="ctr" fontAlgn="ctr"/>
                      <a:r>
                        <a:rPr lang="en-US" sz="900" b="0" i="0" u="none" strike="noStrike" cap="none" dirty="0">
                          <a:solidFill>
                            <a:srgbClr val="000000"/>
                          </a:solidFill>
                          <a:effectLst/>
                          <a:latin typeface="Arial Narrow" panose="020B0606020202030204" pitchFamily="34" charset="0"/>
                          <a:ea typeface="+mn-ea"/>
                          <a:cs typeface="+mn-cs"/>
                          <a:sym typeface="Arial"/>
                        </a:rPr>
                        <a:t>Q3</a:t>
                      </a:r>
                      <a:endParaRPr lang="ru-KZ" sz="900" b="0" i="0" u="none" strike="noStrike" cap="none" dirty="0">
                        <a:solidFill>
                          <a:srgbClr val="000000"/>
                        </a:solidFill>
                        <a:effectLst/>
                        <a:latin typeface="Arial Narrow" panose="020B0606020202030204" pitchFamily="34" charset="0"/>
                        <a:ea typeface="+mn-ea"/>
                        <a:cs typeface="+mn-cs"/>
                        <a:sym typeface="Arial"/>
                      </a:endParaRPr>
                    </a:p>
                  </a:txBody>
                  <a:tcPr marL="9525" marR="9525" marT="0"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007F76">
                        <a:alpha val="20000"/>
                      </a:srgbClr>
                    </a:solidFill>
                  </a:tcPr>
                </a:tc>
                <a:tc>
                  <a:txBody>
                    <a:bodyPr/>
                    <a:lstStyle/>
                    <a:p>
                      <a:pPr algn="ctr" fontAlgn="ctr"/>
                      <a:r>
                        <a:rPr lang="en-US" sz="900" b="0" i="0" u="none" strike="noStrike" cap="none" dirty="0">
                          <a:solidFill>
                            <a:srgbClr val="000000"/>
                          </a:solidFill>
                          <a:effectLst/>
                          <a:latin typeface="Arial Narrow" panose="020B0606020202030204" pitchFamily="34" charset="0"/>
                          <a:ea typeface="+mn-ea"/>
                          <a:cs typeface="+mn-cs"/>
                          <a:sym typeface="Arial"/>
                        </a:rPr>
                        <a:t>Q4</a:t>
                      </a:r>
                      <a:endParaRPr lang="ru-KZ" sz="900" b="0" i="0" u="none" strike="noStrike" cap="none" dirty="0">
                        <a:solidFill>
                          <a:srgbClr val="000000"/>
                        </a:solidFill>
                        <a:effectLst/>
                        <a:latin typeface="Arial Narrow" panose="020B0606020202030204" pitchFamily="34" charset="0"/>
                        <a:ea typeface="+mn-ea"/>
                        <a:cs typeface="+mn-cs"/>
                        <a:sym typeface="Arial"/>
                      </a:endParaRPr>
                    </a:p>
                  </a:txBody>
                  <a:tcPr marL="9525" marR="9525" marT="0" marB="0" anchor="ctr">
                    <a:lnL w="6350" cap="flat" cmpd="sng" algn="ctr">
                      <a:solidFill>
                        <a:schemeClr val="tx1"/>
                      </a:solidFill>
                      <a:prstDash val="sysDot"/>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007F76">
                        <a:alpha val="20000"/>
                      </a:srgbClr>
                    </a:solidFill>
                  </a:tcPr>
                </a:tc>
                <a:extLst>
                  <a:ext uri="{0D108BD9-81ED-4DB2-BD59-A6C34878D82A}">
                    <a16:rowId xmlns:a16="http://schemas.microsoft.com/office/drawing/2014/main" val="877649079"/>
                  </a:ext>
                </a:extLst>
              </a:tr>
              <a:tr h="167033">
                <a:tc>
                  <a:txBody>
                    <a:bodyPr/>
                    <a:lstStyle/>
                    <a:p>
                      <a:pPr marL="0" marR="0" lvl="0" indent="0" algn="l" defTabSz="685800" rtl="0" eaLnBrk="1" fontAlgn="auto" latinLnBrk="0" hangingPunct="1">
                        <a:lnSpc>
                          <a:spcPct val="107000"/>
                        </a:lnSpc>
                        <a:spcBef>
                          <a:spcPts val="0"/>
                        </a:spcBef>
                        <a:spcAft>
                          <a:spcPts val="0"/>
                        </a:spcAft>
                        <a:buClrTx/>
                        <a:buSzTx/>
                        <a:buFontTx/>
                        <a:buNone/>
                        <a:tabLst/>
                        <a:defRPr/>
                      </a:pPr>
                      <a:r>
                        <a:rPr lang="ru-RU" sz="900" b="1" i="0" u="none" strike="noStrike" cap="none" noProof="0" dirty="0">
                          <a:solidFill>
                            <a:srgbClr val="000000"/>
                          </a:solidFill>
                          <a:effectLst/>
                          <a:latin typeface="Arial Narrow" panose="020B0606020202030204" pitchFamily="34" charset="0"/>
                          <a:ea typeface="+mn-ea"/>
                          <a:cs typeface="+mn-cs"/>
                          <a:sym typeface="Arial"/>
                        </a:rPr>
                        <a:t>БАРЛЫҒЫ</a:t>
                      </a:r>
                      <a:endParaRPr lang="ru-RU" sz="800" b="1" i="0" u="none" strike="noStrike" cap="none" noProof="0" dirty="0">
                        <a:solidFill>
                          <a:srgbClr val="000000"/>
                        </a:solidFill>
                        <a:effectLst/>
                        <a:latin typeface="Arial Narrow" panose="020B0606020202030204" pitchFamily="34" charset="0"/>
                        <a:ea typeface="+mn-ea"/>
                        <a:cs typeface="+mn-cs"/>
                        <a:sym typeface="Arial"/>
                      </a:endParaRPr>
                    </a:p>
                  </a:txBody>
                  <a:tcPr marT="0" marB="0" anchor="ctr">
                    <a:lnL w="76200" cap="flat" cmpd="sng" algn="ctr">
                      <a:noFill/>
                      <a:prstDash val="solid"/>
                      <a:round/>
                      <a:headEnd type="none" w="med" len="med"/>
                      <a:tailEnd type="none" w="med" len="med"/>
                    </a:lnL>
                    <a:lnR w="6350" cap="flat" cmpd="sng" algn="ctr">
                      <a:solidFill>
                        <a:schemeClr val="tx1"/>
                      </a:solidFill>
                      <a:prstDash val="sysDot"/>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007F76">
                        <a:alpha val="20000"/>
                      </a:srgbClr>
                    </a:solidFill>
                  </a:tcPr>
                </a:tc>
                <a:tc>
                  <a:txBody>
                    <a:bodyPr/>
                    <a:lstStyle/>
                    <a:p>
                      <a:pPr algn="ctr" fontAlgn="ctr"/>
                      <a:r>
                        <a:rPr lang="ru-RU" sz="900" b="1" i="0" u="none" strike="noStrike" cap="none" dirty="0">
                          <a:solidFill>
                            <a:srgbClr val="000000"/>
                          </a:solidFill>
                          <a:effectLst/>
                          <a:latin typeface="Arial Narrow" panose="020B0606020202030204" pitchFamily="34" charset="0"/>
                          <a:ea typeface="+mn-ea"/>
                          <a:cs typeface="+mn-cs"/>
                          <a:sym typeface="Arial"/>
                        </a:rPr>
                        <a:t>12 484</a:t>
                      </a:r>
                      <a:endParaRPr lang="ru-KZ" sz="900" b="1" i="0" u="none" strike="noStrike" cap="none" dirty="0">
                        <a:solidFill>
                          <a:srgbClr val="000000"/>
                        </a:solidFill>
                        <a:effectLst/>
                        <a:latin typeface="Arial Narrow" panose="020B0606020202030204" pitchFamily="34" charset="0"/>
                        <a:ea typeface="+mn-ea"/>
                        <a:cs typeface="+mn-cs"/>
                        <a:sym typeface="Arial"/>
                      </a:endParaRPr>
                    </a:p>
                  </a:txBody>
                  <a:tcPr marL="9525" marR="9525" marT="0"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50000"/>
                        <a:alpha val="20000"/>
                      </a:schemeClr>
                    </a:solidFill>
                  </a:tcPr>
                </a:tc>
                <a:tc>
                  <a:txBody>
                    <a:bodyPr/>
                    <a:lstStyle/>
                    <a:p>
                      <a:pPr algn="ctr" rtl="0" fontAlgn="ctr"/>
                      <a:r>
                        <a:rPr lang="ru-RU" sz="900" b="1" i="0" u="none" strike="noStrike">
                          <a:solidFill>
                            <a:srgbClr val="000000"/>
                          </a:solidFill>
                          <a:effectLst/>
                          <a:latin typeface="Arial Narrow" panose="020B0606020202030204" pitchFamily="34" charset="0"/>
                        </a:rPr>
                        <a:t>13 203</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007F76">
                        <a:alpha val="20000"/>
                      </a:srgbClr>
                    </a:solidFill>
                  </a:tcPr>
                </a:tc>
                <a:tc>
                  <a:txBody>
                    <a:bodyPr/>
                    <a:lstStyle/>
                    <a:p>
                      <a:pPr algn="ctr" rtl="0" fontAlgn="ctr"/>
                      <a:r>
                        <a:rPr lang="ru-RU" sz="900" b="1" i="0" u="none" strike="noStrike">
                          <a:solidFill>
                            <a:srgbClr val="000000"/>
                          </a:solidFill>
                          <a:effectLst/>
                          <a:latin typeface="Arial Narrow" panose="020B0606020202030204" pitchFamily="34" charset="0"/>
                        </a:rPr>
                        <a:t>15 661</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007F76">
                        <a:alpha val="20000"/>
                      </a:srgbClr>
                    </a:solidFill>
                  </a:tcPr>
                </a:tc>
                <a:tc>
                  <a:txBody>
                    <a:bodyPr/>
                    <a:lstStyle/>
                    <a:p>
                      <a:pPr algn="ctr" rtl="0" fontAlgn="ctr"/>
                      <a:r>
                        <a:rPr lang="ru-RU" sz="900" b="1" i="0" u="none" strike="noStrike" dirty="0">
                          <a:solidFill>
                            <a:srgbClr val="000000"/>
                          </a:solidFill>
                          <a:effectLst/>
                          <a:latin typeface="Arial Narrow" panose="020B0606020202030204" pitchFamily="34" charset="0"/>
                        </a:rPr>
                        <a:t>17 204</a:t>
                      </a:r>
                    </a:p>
                  </a:txBody>
                  <a:tcPr marL="9525" marR="9525" marT="9525" marB="0" anchor="ctr">
                    <a:lnL w="6350" cap="flat" cmpd="sng" algn="ctr">
                      <a:solidFill>
                        <a:schemeClr val="tx1"/>
                      </a:solidFill>
                      <a:prstDash val="sysDot"/>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007F76">
                        <a:alpha val="20000"/>
                      </a:srgbClr>
                    </a:solidFill>
                  </a:tcPr>
                </a:tc>
                <a:extLst>
                  <a:ext uri="{0D108BD9-81ED-4DB2-BD59-A6C34878D82A}">
                    <a16:rowId xmlns:a16="http://schemas.microsoft.com/office/drawing/2014/main" val="1602871338"/>
                  </a:ext>
                </a:extLst>
              </a:tr>
              <a:tr h="148474">
                <a:tc>
                  <a:txBody>
                    <a:bodyPr/>
                    <a:lstStyle/>
                    <a:p>
                      <a:pPr marL="72000" algn="l" fontAlgn="b"/>
                      <a:r>
                        <a:rPr lang="ru-RU" sz="800" b="0" i="0" u="none" strike="noStrike" cap="none" dirty="0">
                          <a:solidFill>
                            <a:srgbClr val="000000"/>
                          </a:solidFill>
                          <a:effectLst/>
                          <a:latin typeface="Arial Narrow" panose="020B0606020202030204" pitchFamily="34" charset="0"/>
                          <a:ea typeface="+mn-ea"/>
                          <a:cs typeface="+mn-cs"/>
                          <a:sym typeface="Arial"/>
                        </a:rPr>
                        <a:t>БАСШЫЛАР ЖӘНЕ МЕМЛЕКЕТТІК ҚЫЗМЕТШІЛЕР</a:t>
                      </a:r>
                    </a:p>
                  </a:txBody>
                  <a:tcPr marL="9525" marR="9525" marT="0" marB="0" anchor="ctr">
                    <a:lnL w="76200" cap="flat" cmpd="sng" algn="ctr">
                      <a:noFill/>
                      <a:prstDash val="solid"/>
                      <a:round/>
                      <a:headEnd type="none" w="med" len="med"/>
                      <a:tailEnd type="none" w="med" len="med"/>
                    </a:lnL>
                    <a:lnR w="6350" cap="flat" cmpd="sng" algn="ctr">
                      <a:solidFill>
                        <a:schemeClr val="tx1"/>
                      </a:solidFill>
                      <a:prstDash val="sysDot"/>
                      <a:round/>
                      <a:headEnd type="none" w="med" len="med"/>
                      <a:tailEnd type="none" w="med" len="med"/>
                    </a:lnR>
                    <a:lnT w="12700" cap="flat" cmpd="sng" algn="ctr">
                      <a:solidFill>
                        <a:schemeClr val="tx1"/>
                      </a:solidFill>
                      <a:prstDash val="solid"/>
                      <a:round/>
                      <a:headEnd type="none" w="med" len="med"/>
                      <a:tailEnd type="none" w="med" len="med"/>
                    </a:lnT>
                    <a:lnB w="6350" cap="flat" cmpd="sng" algn="ctr">
                      <a:solidFill>
                        <a:schemeClr val="tx1"/>
                      </a:solidFill>
                      <a:prstDash val="sysDot"/>
                      <a:round/>
                      <a:headEnd type="none" w="med" len="med"/>
                      <a:tailEnd type="none" w="med" len="med"/>
                    </a:lnB>
                    <a:noFill/>
                  </a:tcPr>
                </a:tc>
                <a:tc>
                  <a:txBody>
                    <a:bodyPr/>
                    <a:lstStyle/>
                    <a:p>
                      <a:pPr algn="ctr" fontAlgn="ctr"/>
                      <a:r>
                        <a:rPr lang="ru-RU" sz="800" b="0" i="0" u="none" strike="noStrike">
                          <a:solidFill>
                            <a:srgbClr val="000000"/>
                          </a:solidFill>
                          <a:effectLst/>
                          <a:latin typeface="Arial Narrow" panose="020B0606020202030204" pitchFamily="34" charset="0"/>
                        </a:rPr>
                        <a:t>737</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12700" cap="flat" cmpd="sng" algn="ctr">
                      <a:solidFill>
                        <a:schemeClr val="tx1"/>
                      </a:solidFill>
                      <a:prstDash val="solid"/>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ru-RU" sz="800" b="0" i="0" u="none" strike="noStrike">
                          <a:solidFill>
                            <a:srgbClr val="000000"/>
                          </a:solidFill>
                          <a:effectLst/>
                          <a:latin typeface="Arial Narrow" panose="020B0606020202030204" pitchFamily="34" charset="0"/>
                        </a:rPr>
                        <a:t>558</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12700" cap="flat" cmpd="sng" algn="ctr">
                      <a:solidFill>
                        <a:schemeClr val="tx1"/>
                      </a:solidFill>
                      <a:prstDash val="solid"/>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ru-RU" sz="800" b="0" i="0" u="none" strike="noStrike">
                          <a:solidFill>
                            <a:srgbClr val="000000"/>
                          </a:solidFill>
                          <a:effectLst/>
                          <a:latin typeface="Arial Narrow" panose="020B0606020202030204" pitchFamily="34" charset="0"/>
                        </a:rPr>
                        <a:t>680</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12700" cap="flat" cmpd="sng" algn="ctr">
                      <a:solidFill>
                        <a:schemeClr val="tx1"/>
                      </a:solidFill>
                      <a:prstDash val="solid"/>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ru-RU" sz="800" b="0" i="0" u="none" strike="noStrike">
                          <a:solidFill>
                            <a:srgbClr val="000000"/>
                          </a:solidFill>
                          <a:effectLst/>
                          <a:latin typeface="Arial Narrow" panose="020B0606020202030204" pitchFamily="34" charset="0"/>
                        </a:rPr>
                        <a:t>685</a:t>
                      </a:r>
                    </a:p>
                  </a:txBody>
                  <a:tcPr marL="9525" marR="9525" marT="9525" marB="0" anchor="ctr">
                    <a:lnL w="6350" cap="flat" cmpd="sng" algn="ctr">
                      <a:solidFill>
                        <a:schemeClr val="tx1"/>
                      </a:solidFill>
                      <a:prstDash val="sysDot"/>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052355308"/>
                  </a:ext>
                </a:extLst>
              </a:tr>
              <a:tr h="148474">
                <a:tc>
                  <a:txBody>
                    <a:bodyPr/>
                    <a:lstStyle/>
                    <a:p>
                      <a:pPr marL="72000" algn="l" fontAlgn="b"/>
                      <a:r>
                        <a:rPr lang="ru-RU" sz="800" b="0" i="0" u="none" strike="noStrike" cap="none" dirty="0">
                          <a:solidFill>
                            <a:srgbClr val="000000"/>
                          </a:solidFill>
                          <a:effectLst/>
                          <a:latin typeface="Arial Narrow" panose="020B0606020202030204" pitchFamily="34" charset="0"/>
                          <a:ea typeface="+mn-ea"/>
                          <a:cs typeface="+mn-cs"/>
                          <a:sym typeface="Arial"/>
                        </a:rPr>
                        <a:t>КӘСІБИ МАМАНДАР</a:t>
                      </a:r>
                    </a:p>
                  </a:txBody>
                  <a:tcPr marL="9525" marR="9525" marT="0" marB="0" anchor="ctr">
                    <a:lnL w="76200" cap="flat" cmpd="sng" algn="ctr">
                      <a:noFill/>
                      <a:prstDash val="solid"/>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solidFill>
                      <a:srgbClr val="007F76">
                        <a:alpha val="10000"/>
                      </a:srgbClr>
                    </a:solidFill>
                  </a:tcPr>
                </a:tc>
                <a:tc>
                  <a:txBody>
                    <a:bodyPr/>
                    <a:lstStyle/>
                    <a:p>
                      <a:pPr algn="ctr" fontAlgn="ctr"/>
                      <a:r>
                        <a:rPr lang="ru-RU" sz="800" b="0" i="0" u="none" strike="noStrike">
                          <a:solidFill>
                            <a:srgbClr val="000000"/>
                          </a:solidFill>
                          <a:effectLst/>
                          <a:latin typeface="Arial Narrow" panose="020B0606020202030204" pitchFamily="34" charset="0"/>
                        </a:rPr>
                        <a:t>3 222</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2 551</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solidFill>
                      <a:srgbClr val="007F76">
                        <a:alpha val="10000"/>
                      </a:srgbClr>
                    </a:solidFill>
                  </a:tcPr>
                </a:tc>
                <a:tc>
                  <a:txBody>
                    <a:bodyPr/>
                    <a:lstStyle/>
                    <a:p>
                      <a:pPr algn="ctr" fontAlgn="ctr"/>
                      <a:r>
                        <a:rPr lang="ru-RU" sz="800" b="0" i="0" u="none" strike="noStrike">
                          <a:solidFill>
                            <a:srgbClr val="000000"/>
                          </a:solidFill>
                          <a:effectLst/>
                          <a:latin typeface="Arial Narrow" panose="020B0606020202030204" pitchFamily="34" charset="0"/>
                        </a:rPr>
                        <a:t>2 987</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solidFill>
                      <a:srgbClr val="007F76">
                        <a:alpha val="10000"/>
                      </a:srgbClr>
                    </a:solidFill>
                  </a:tcPr>
                </a:tc>
                <a:tc>
                  <a:txBody>
                    <a:bodyPr/>
                    <a:lstStyle/>
                    <a:p>
                      <a:pPr algn="ctr" fontAlgn="ctr"/>
                      <a:r>
                        <a:rPr lang="ru-RU" sz="800" b="0" i="0" u="none" strike="noStrike">
                          <a:solidFill>
                            <a:srgbClr val="000000"/>
                          </a:solidFill>
                          <a:effectLst/>
                          <a:latin typeface="Arial Narrow" panose="020B0606020202030204" pitchFamily="34" charset="0"/>
                        </a:rPr>
                        <a:t>3 475</a:t>
                      </a:r>
                    </a:p>
                  </a:txBody>
                  <a:tcPr marL="9525" marR="9525" marT="9525" marB="0" anchor="ctr">
                    <a:lnL w="6350" cap="flat" cmpd="sng" algn="ctr">
                      <a:solidFill>
                        <a:schemeClr val="tx1"/>
                      </a:solidFill>
                      <a:prstDash val="sysDot"/>
                      <a:round/>
                      <a:headEnd type="none" w="med" len="med"/>
                      <a:tailEnd type="none" w="med" len="med"/>
                    </a:lnL>
                    <a:lnR w="12700" cap="flat" cmpd="sng" algn="ctr">
                      <a:noFill/>
                      <a:prstDash val="solid"/>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solidFill>
                      <a:srgbClr val="007F76">
                        <a:alpha val="10000"/>
                      </a:srgbClr>
                    </a:solidFill>
                  </a:tcPr>
                </a:tc>
                <a:extLst>
                  <a:ext uri="{0D108BD9-81ED-4DB2-BD59-A6C34878D82A}">
                    <a16:rowId xmlns:a16="http://schemas.microsoft.com/office/drawing/2014/main" val="4077338817"/>
                  </a:ext>
                </a:extLst>
              </a:tr>
              <a:tr h="148474">
                <a:tc>
                  <a:txBody>
                    <a:bodyPr/>
                    <a:lstStyle/>
                    <a:p>
                      <a:pPr marL="72000" algn="l" fontAlgn="b"/>
                      <a:r>
                        <a:rPr lang="ru-RU" sz="800" b="0" i="0" u="none" strike="noStrike" cap="none" dirty="0">
                          <a:solidFill>
                            <a:srgbClr val="000000"/>
                          </a:solidFill>
                          <a:effectLst/>
                          <a:latin typeface="Arial Narrow" panose="020B0606020202030204" pitchFamily="34" charset="0"/>
                          <a:ea typeface="+mn-ea"/>
                          <a:cs typeface="+mn-cs"/>
                          <a:sym typeface="Arial"/>
                        </a:rPr>
                        <a:t>ТЕХНИК МАМАНДАР ЖӘНЕ БАСҚА ДА КӘСІБИ КӨМЕКШІ ПЕРСОНАЛ</a:t>
                      </a:r>
                    </a:p>
                  </a:txBody>
                  <a:tcPr marL="9525" marR="9525" marT="0" marB="0" anchor="ctr">
                    <a:lnL w="76200" cap="flat" cmpd="sng" algn="ctr">
                      <a:noFill/>
                      <a:prstDash val="solid"/>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noFill/>
                  </a:tcPr>
                </a:tc>
                <a:tc>
                  <a:txBody>
                    <a:bodyPr/>
                    <a:lstStyle/>
                    <a:p>
                      <a:pPr algn="ctr" fontAlgn="ctr"/>
                      <a:r>
                        <a:rPr lang="ru-RU" sz="800" b="0" i="0" u="none" strike="noStrike">
                          <a:solidFill>
                            <a:srgbClr val="000000"/>
                          </a:solidFill>
                          <a:effectLst/>
                          <a:latin typeface="Arial Narrow" panose="020B0606020202030204" pitchFamily="34" charset="0"/>
                        </a:rPr>
                        <a:t>1 410</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ru-RU" sz="800" b="0" i="0" u="none" strike="noStrike">
                          <a:solidFill>
                            <a:srgbClr val="000000"/>
                          </a:solidFill>
                          <a:effectLst/>
                          <a:latin typeface="Arial Narrow" panose="020B0606020202030204" pitchFamily="34" charset="0"/>
                        </a:rPr>
                        <a:t>1 274</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ru-RU" sz="800" b="0" i="0" u="none" strike="noStrike">
                          <a:solidFill>
                            <a:srgbClr val="000000"/>
                          </a:solidFill>
                          <a:effectLst/>
                          <a:latin typeface="Arial Narrow" panose="020B0606020202030204" pitchFamily="34" charset="0"/>
                        </a:rPr>
                        <a:t>1 537</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ru-RU" sz="800" b="0" i="0" u="none" strike="noStrike">
                          <a:solidFill>
                            <a:srgbClr val="000000"/>
                          </a:solidFill>
                          <a:effectLst/>
                          <a:latin typeface="Arial Narrow" panose="020B0606020202030204" pitchFamily="34" charset="0"/>
                        </a:rPr>
                        <a:t>1 314</a:t>
                      </a:r>
                    </a:p>
                  </a:txBody>
                  <a:tcPr marL="9525" marR="9525" marT="9525" marB="0" anchor="ctr">
                    <a:lnL w="6350" cap="flat" cmpd="sng" algn="ctr">
                      <a:solidFill>
                        <a:schemeClr val="tx1"/>
                      </a:solidFill>
                      <a:prstDash val="sysDot"/>
                      <a:round/>
                      <a:headEnd type="none" w="med" len="med"/>
                      <a:tailEnd type="none" w="med" len="med"/>
                    </a:lnL>
                    <a:lnR w="12700" cap="flat" cmpd="sng" algn="ctr">
                      <a:noFill/>
                      <a:prstDash val="solid"/>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500228116"/>
                  </a:ext>
                </a:extLst>
              </a:tr>
              <a:tr h="148474">
                <a:tc>
                  <a:txBody>
                    <a:bodyPr/>
                    <a:lstStyle/>
                    <a:p>
                      <a:pPr marL="72000" algn="l" fontAlgn="b"/>
                      <a:r>
                        <a:rPr lang="ru-RU" sz="800" b="0" i="0" u="none" strike="noStrike" cap="none" dirty="0">
                          <a:solidFill>
                            <a:srgbClr val="000000"/>
                          </a:solidFill>
                          <a:effectLst/>
                          <a:latin typeface="Arial Narrow" panose="020B0606020202030204" pitchFamily="34" charset="0"/>
                          <a:ea typeface="+mn-ea"/>
                          <a:cs typeface="+mn-cs"/>
                          <a:sym typeface="Arial"/>
                        </a:rPr>
                        <a:t>ӘКІМШІЛЕНДІРУ САЛАСЫНДАҒЫ ҚЫЗМЕТШІЛЕР</a:t>
                      </a:r>
                    </a:p>
                  </a:txBody>
                  <a:tcPr marL="9525" marR="9525" marT="0" marB="0" anchor="ctr">
                    <a:lnL w="76200" cap="flat" cmpd="sng" algn="ctr">
                      <a:noFill/>
                      <a:prstDash val="solid"/>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solidFill>
                      <a:srgbClr val="007F76">
                        <a:alpha val="10000"/>
                      </a:srgbClr>
                    </a:solidFill>
                  </a:tcPr>
                </a:tc>
                <a:tc>
                  <a:txBody>
                    <a:bodyPr/>
                    <a:lstStyle/>
                    <a:p>
                      <a:pPr algn="ctr" fontAlgn="ctr"/>
                      <a:r>
                        <a:rPr lang="ru-RU" sz="800" b="0" i="0" u="none" strike="noStrike">
                          <a:solidFill>
                            <a:srgbClr val="000000"/>
                          </a:solidFill>
                          <a:effectLst/>
                          <a:latin typeface="Arial Narrow" panose="020B0606020202030204" pitchFamily="34" charset="0"/>
                        </a:rPr>
                        <a:t>288</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357</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solidFill>
                      <a:srgbClr val="007F76">
                        <a:alpha val="10000"/>
                      </a:srgbClr>
                    </a:solidFill>
                  </a:tcPr>
                </a:tc>
                <a:tc>
                  <a:txBody>
                    <a:bodyPr/>
                    <a:lstStyle/>
                    <a:p>
                      <a:pPr algn="ctr" fontAlgn="ctr"/>
                      <a:r>
                        <a:rPr lang="ru-RU" sz="800" b="0" i="0" u="none" strike="noStrike">
                          <a:solidFill>
                            <a:srgbClr val="000000"/>
                          </a:solidFill>
                          <a:effectLst/>
                          <a:latin typeface="Arial Narrow" panose="020B0606020202030204" pitchFamily="34" charset="0"/>
                        </a:rPr>
                        <a:t>441</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solidFill>
                      <a:srgbClr val="007F76">
                        <a:alpha val="10000"/>
                      </a:srgbClr>
                    </a:solidFill>
                  </a:tcPr>
                </a:tc>
                <a:tc>
                  <a:txBody>
                    <a:bodyPr/>
                    <a:lstStyle/>
                    <a:p>
                      <a:pPr algn="ctr" fontAlgn="ctr"/>
                      <a:r>
                        <a:rPr lang="ru-RU" sz="800" b="0" i="0" u="none" strike="noStrike">
                          <a:solidFill>
                            <a:srgbClr val="000000"/>
                          </a:solidFill>
                          <a:effectLst/>
                          <a:latin typeface="Arial Narrow" panose="020B0606020202030204" pitchFamily="34" charset="0"/>
                        </a:rPr>
                        <a:t>624</a:t>
                      </a:r>
                    </a:p>
                  </a:txBody>
                  <a:tcPr marL="9525" marR="9525" marT="9525" marB="0" anchor="ctr">
                    <a:lnL w="6350" cap="flat" cmpd="sng" algn="ctr">
                      <a:solidFill>
                        <a:schemeClr val="tx1"/>
                      </a:solidFill>
                      <a:prstDash val="sysDot"/>
                      <a:round/>
                      <a:headEnd type="none" w="med" len="med"/>
                      <a:tailEnd type="none" w="med" len="med"/>
                    </a:lnL>
                    <a:lnR w="12700" cap="flat" cmpd="sng" algn="ctr">
                      <a:noFill/>
                      <a:prstDash val="solid"/>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solidFill>
                      <a:srgbClr val="007F76">
                        <a:alpha val="10000"/>
                      </a:srgbClr>
                    </a:solidFill>
                  </a:tcPr>
                </a:tc>
                <a:extLst>
                  <a:ext uri="{0D108BD9-81ED-4DB2-BD59-A6C34878D82A}">
                    <a16:rowId xmlns:a16="http://schemas.microsoft.com/office/drawing/2014/main" val="1221627480"/>
                  </a:ext>
                </a:extLst>
              </a:tr>
              <a:tr h="148474">
                <a:tc>
                  <a:txBody>
                    <a:bodyPr/>
                    <a:lstStyle/>
                    <a:p>
                      <a:pPr marL="72000" algn="l" fontAlgn="b"/>
                      <a:r>
                        <a:rPr lang="ru-RU" sz="800" b="0" i="0" u="none" strike="noStrike" cap="none" dirty="0">
                          <a:solidFill>
                            <a:srgbClr val="000000"/>
                          </a:solidFill>
                          <a:effectLst/>
                          <a:latin typeface="Arial Narrow" panose="020B0606020202030204" pitchFamily="34" charset="0"/>
                          <a:ea typeface="+mn-ea"/>
                          <a:cs typeface="+mn-cs"/>
                          <a:sym typeface="Arial"/>
                        </a:rPr>
                        <a:t>ҚЫЗМЕТ КӨРСЕТУ ЖӘНЕ САУДА САЛАСЫНЫҢ ЖҰМЫСКЕРЛЕРІ</a:t>
                      </a:r>
                    </a:p>
                  </a:txBody>
                  <a:tcPr marL="9525" marR="9525" marT="0" marB="0" anchor="ctr">
                    <a:lnL w="76200" cap="flat" cmpd="sng" algn="ctr">
                      <a:noFill/>
                      <a:prstDash val="solid"/>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noFill/>
                  </a:tcPr>
                </a:tc>
                <a:tc>
                  <a:txBody>
                    <a:bodyPr/>
                    <a:lstStyle/>
                    <a:p>
                      <a:pPr algn="ctr" fontAlgn="ctr"/>
                      <a:r>
                        <a:rPr lang="ru-RU" sz="800" b="0" i="0" u="none" strike="noStrike">
                          <a:solidFill>
                            <a:srgbClr val="000000"/>
                          </a:solidFill>
                          <a:effectLst/>
                          <a:latin typeface="Arial Narrow" panose="020B0606020202030204" pitchFamily="34" charset="0"/>
                        </a:rPr>
                        <a:t>749</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ru-RU" sz="800" b="0" i="0" u="none" strike="noStrike">
                          <a:solidFill>
                            <a:srgbClr val="000000"/>
                          </a:solidFill>
                          <a:effectLst/>
                          <a:latin typeface="Arial Narrow" panose="020B0606020202030204" pitchFamily="34" charset="0"/>
                        </a:rPr>
                        <a:t>967</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ru-RU" sz="800" b="0" i="0" u="none" strike="noStrike">
                          <a:solidFill>
                            <a:srgbClr val="000000"/>
                          </a:solidFill>
                          <a:effectLst/>
                          <a:latin typeface="Arial Narrow" panose="020B0606020202030204" pitchFamily="34" charset="0"/>
                        </a:rPr>
                        <a:t>1 032</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ru-RU" sz="800" b="0" i="0" u="none" strike="noStrike">
                          <a:solidFill>
                            <a:srgbClr val="000000"/>
                          </a:solidFill>
                          <a:effectLst/>
                          <a:latin typeface="Arial Narrow" panose="020B0606020202030204" pitchFamily="34" charset="0"/>
                        </a:rPr>
                        <a:t>1 162</a:t>
                      </a:r>
                    </a:p>
                  </a:txBody>
                  <a:tcPr marL="9525" marR="9525" marT="9525" marB="0" anchor="ctr">
                    <a:lnL w="6350" cap="flat" cmpd="sng" algn="ctr">
                      <a:solidFill>
                        <a:schemeClr val="tx1"/>
                      </a:solidFill>
                      <a:prstDash val="sysDot"/>
                      <a:round/>
                      <a:headEnd type="none" w="med" len="med"/>
                      <a:tailEnd type="none" w="med" len="med"/>
                    </a:lnL>
                    <a:lnR w="12700" cap="flat" cmpd="sng" algn="ctr">
                      <a:noFill/>
                      <a:prstDash val="solid"/>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182707914"/>
                  </a:ext>
                </a:extLst>
              </a:tr>
              <a:tr h="148474">
                <a:tc>
                  <a:txBody>
                    <a:bodyPr/>
                    <a:lstStyle/>
                    <a:p>
                      <a:pPr marL="72000" algn="l" fontAlgn="b"/>
                      <a:r>
                        <a:rPr lang="ru-RU" sz="800" b="0" i="0" u="none" strike="noStrike" cap="none" dirty="0">
                          <a:solidFill>
                            <a:srgbClr val="000000"/>
                          </a:solidFill>
                          <a:effectLst/>
                          <a:latin typeface="Arial Narrow" panose="020B0606020202030204" pitchFamily="34" charset="0"/>
                          <a:ea typeface="+mn-ea"/>
                          <a:cs typeface="+mn-cs"/>
                          <a:sym typeface="Arial"/>
                        </a:rPr>
                        <a:t>ФЕРМЕР Ж/Е АУЫЛ/ОРМАН, БАЛЫҚ ШАРУА-ЫҢ Ж/Е БАЛЫҚ АУЛАУ ЖҰМЫС-РЫ</a:t>
                      </a:r>
                    </a:p>
                  </a:txBody>
                  <a:tcPr marL="9525" marR="9525" marT="0" marB="0" anchor="ctr">
                    <a:lnL w="76200" cap="flat" cmpd="sng" algn="ctr">
                      <a:noFill/>
                      <a:prstDash val="solid"/>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solidFill>
                      <a:srgbClr val="007F76">
                        <a:alpha val="10000"/>
                      </a:srgbClr>
                    </a:solidFill>
                  </a:tcPr>
                </a:tc>
                <a:tc>
                  <a:txBody>
                    <a:bodyPr/>
                    <a:lstStyle/>
                    <a:p>
                      <a:pPr algn="ctr" fontAlgn="ctr"/>
                      <a:r>
                        <a:rPr lang="ru-RU" sz="800" b="0" i="0" u="none" strike="noStrike">
                          <a:solidFill>
                            <a:srgbClr val="000000"/>
                          </a:solidFill>
                          <a:effectLst/>
                          <a:latin typeface="Arial Narrow" panose="020B0606020202030204" pitchFamily="34" charset="0"/>
                        </a:rPr>
                        <a:t>98</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93</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solidFill>
                      <a:srgbClr val="007F76">
                        <a:alpha val="10000"/>
                      </a:srgbClr>
                    </a:solidFill>
                  </a:tcPr>
                </a:tc>
                <a:tc>
                  <a:txBody>
                    <a:bodyPr/>
                    <a:lstStyle/>
                    <a:p>
                      <a:pPr algn="ctr" fontAlgn="ctr"/>
                      <a:r>
                        <a:rPr lang="ru-RU" sz="800" b="0" i="0" u="none" strike="noStrike">
                          <a:solidFill>
                            <a:srgbClr val="000000"/>
                          </a:solidFill>
                          <a:effectLst/>
                          <a:latin typeface="Arial Narrow" panose="020B0606020202030204" pitchFamily="34" charset="0"/>
                        </a:rPr>
                        <a:t>128</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solidFill>
                      <a:srgbClr val="007F76">
                        <a:alpha val="10000"/>
                      </a:srgbClr>
                    </a:solidFill>
                  </a:tcPr>
                </a:tc>
                <a:tc>
                  <a:txBody>
                    <a:bodyPr/>
                    <a:lstStyle/>
                    <a:p>
                      <a:pPr algn="ctr" fontAlgn="ctr"/>
                      <a:r>
                        <a:rPr lang="ru-RU" sz="800" b="0" i="0" u="none" strike="noStrike">
                          <a:solidFill>
                            <a:srgbClr val="000000"/>
                          </a:solidFill>
                          <a:effectLst/>
                          <a:latin typeface="Arial Narrow" panose="020B0606020202030204" pitchFamily="34" charset="0"/>
                        </a:rPr>
                        <a:t>104</a:t>
                      </a:r>
                    </a:p>
                  </a:txBody>
                  <a:tcPr marL="9525" marR="9525" marT="9525" marB="0" anchor="ctr">
                    <a:lnL w="6350" cap="flat" cmpd="sng" algn="ctr">
                      <a:solidFill>
                        <a:schemeClr val="tx1"/>
                      </a:solidFill>
                      <a:prstDash val="sysDot"/>
                      <a:round/>
                      <a:headEnd type="none" w="med" len="med"/>
                      <a:tailEnd type="none" w="med" len="med"/>
                    </a:lnL>
                    <a:lnR w="12700" cap="flat" cmpd="sng" algn="ctr">
                      <a:noFill/>
                      <a:prstDash val="solid"/>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solidFill>
                      <a:srgbClr val="007F76">
                        <a:alpha val="10000"/>
                      </a:srgbClr>
                    </a:solidFill>
                  </a:tcPr>
                </a:tc>
                <a:extLst>
                  <a:ext uri="{0D108BD9-81ED-4DB2-BD59-A6C34878D82A}">
                    <a16:rowId xmlns:a16="http://schemas.microsoft.com/office/drawing/2014/main" val="3434696259"/>
                  </a:ext>
                </a:extLst>
              </a:tr>
              <a:tr h="148474">
                <a:tc>
                  <a:txBody>
                    <a:bodyPr/>
                    <a:lstStyle/>
                    <a:p>
                      <a:pPr marL="72000" algn="l" fontAlgn="b"/>
                      <a:r>
                        <a:rPr lang="ru-RU" sz="800" b="0" i="0" u="none" strike="noStrike" cap="none" dirty="0">
                          <a:solidFill>
                            <a:srgbClr val="000000"/>
                          </a:solidFill>
                          <a:effectLst/>
                          <a:latin typeface="Arial Narrow" panose="020B0606020202030204" pitchFamily="34" charset="0"/>
                          <a:ea typeface="+mn-ea"/>
                          <a:cs typeface="+mn-cs"/>
                          <a:sym typeface="Arial"/>
                        </a:rPr>
                        <a:t>ӨНЕРКӘСІП, ҚҰРЫЛЫС, КӨЛІК Ж/Е БАСҚА ТЕКТЕС ЖҰМЫСШЫЛАРЫ</a:t>
                      </a:r>
                    </a:p>
                  </a:txBody>
                  <a:tcPr marL="9525" marR="9525" marT="0" marB="0" anchor="ctr">
                    <a:lnL w="76200" cap="flat" cmpd="sng" algn="ctr">
                      <a:noFill/>
                      <a:prstDash val="solid"/>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noFill/>
                  </a:tcPr>
                </a:tc>
                <a:tc>
                  <a:txBody>
                    <a:bodyPr/>
                    <a:lstStyle/>
                    <a:p>
                      <a:pPr algn="ctr" fontAlgn="ctr"/>
                      <a:r>
                        <a:rPr lang="ru-RU" sz="800" b="0" i="0" u="none" strike="noStrike">
                          <a:solidFill>
                            <a:srgbClr val="000000"/>
                          </a:solidFill>
                          <a:effectLst/>
                          <a:latin typeface="Arial Narrow" panose="020B0606020202030204" pitchFamily="34" charset="0"/>
                        </a:rPr>
                        <a:t>2 861</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ru-RU" sz="800" b="0" i="0" u="none" strike="noStrike">
                          <a:solidFill>
                            <a:srgbClr val="000000"/>
                          </a:solidFill>
                          <a:effectLst/>
                          <a:latin typeface="Arial Narrow" panose="020B0606020202030204" pitchFamily="34" charset="0"/>
                        </a:rPr>
                        <a:t>3 675</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ru-RU" sz="800" b="0" i="0" u="none" strike="noStrike">
                          <a:solidFill>
                            <a:srgbClr val="000000"/>
                          </a:solidFill>
                          <a:effectLst/>
                          <a:latin typeface="Arial Narrow" panose="020B0606020202030204" pitchFamily="34" charset="0"/>
                        </a:rPr>
                        <a:t>3 939</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ru-RU" sz="800" b="0" i="0" u="none" strike="noStrike">
                          <a:solidFill>
                            <a:srgbClr val="000000"/>
                          </a:solidFill>
                          <a:effectLst/>
                          <a:latin typeface="Arial Narrow" panose="020B0606020202030204" pitchFamily="34" charset="0"/>
                        </a:rPr>
                        <a:t>4 368</a:t>
                      </a:r>
                    </a:p>
                  </a:txBody>
                  <a:tcPr marL="9525" marR="9525" marT="9525" marB="0" anchor="ctr">
                    <a:lnL w="6350" cap="flat" cmpd="sng" algn="ctr">
                      <a:solidFill>
                        <a:schemeClr val="tx1"/>
                      </a:solidFill>
                      <a:prstDash val="sysDot"/>
                      <a:round/>
                      <a:headEnd type="none" w="med" len="med"/>
                      <a:tailEnd type="none" w="med" len="med"/>
                    </a:lnL>
                    <a:lnR w="12700" cap="flat" cmpd="sng" algn="ctr">
                      <a:noFill/>
                      <a:prstDash val="solid"/>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033135677"/>
                  </a:ext>
                </a:extLst>
              </a:tr>
              <a:tr h="148474">
                <a:tc>
                  <a:txBody>
                    <a:bodyPr/>
                    <a:lstStyle/>
                    <a:p>
                      <a:pPr marL="72000" algn="l" fontAlgn="b"/>
                      <a:r>
                        <a:rPr lang="ru-RU" sz="800" b="0" i="0" u="none" strike="noStrike" cap="none" dirty="0">
                          <a:solidFill>
                            <a:srgbClr val="000000"/>
                          </a:solidFill>
                          <a:effectLst/>
                          <a:latin typeface="Arial Narrow" panose="020B0606020202030204" pitchFamily="34" charset="0"/>
                          <a:ea typeface="+mn-ea"/>
                          <a:cs typeface="+mn-cs"/>
                          <a:sym typeface="Arial"/>
                        </a:rPr>
                        <a:t>ӨНДІРІСТІК ЖАБДЫҚ ОПЕРАТОРЛАРЫ, ҚҰРАСТЫРУШЫЛАРЫ Ж/Е ЖҮРГІЗУШІЛЕРІ</a:t>
                      </a:r>
                    </a:p>
                  </a:txBody>
                  <a:tcPr marL="9525" marR="9525" marT="0" marB="0" anchor="ctr">
                    <a:lnL w="76200" cap="flat" cmpd="sng" algn="ctr">
                      <a:noFill/>
                      <a:prstDash val="solid"/>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solidFill>
                      <a:srgbClr val="007F76">
                        <a:alpha val="10000"/>
                      </a:srgbClr>
                    </a:solidFill>
                  </a:tcPr>
                </a:tc>
                <a:tc>
                  <a:txBody>
                    <a:bodyPr/>
                    <a:lstStyle/>
                    <a:p>
                      <a:pPr algn="ctr" fontAlgn="ctr"/>
                      <a:r>
                        <a:rPr lang="ru-RU" sz="800" b="0" i="0" u="none" strike="noStrike">
                          <a:solidFill>
                            <a:srgbClr val="000000"/>
                          </a:solidFill>
                          <a:effectLst/>
                          <a:latin typeface="Arial Narrow" panose="020B0606020202030204" pitchFamily="34" charset="0"/>
                        </a:rPr>
                        <a:t>1 285</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1 604</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solidFill>
                      <a:srgbClr val="007F76">
                        <a:alpha val="10000"/>
                      </a:srgbClr>
                    </a:solidFill>
                  </a:tcPr>
                </a:tc>
                <a:tc>
                  <a:txBody>
                    <a:bodyPr/>
                    <a:lstStyle/>
                    <a:p>
                      <a:pPr algn="ctr" fontAlgn="ctr"/>
                      <a:r>
                        <a:rPr lang="ru-RU" sz="800" b="0" i="0" u="none" strike="noStrike">
                          <a:solidFill>
                            <a:srgbClr val="000000"/>
                          </a:solidFill>
                          <a:effectLst/>
                          <a:latin typeface="Arial Narrow" panose="020B0606020202030204" pitchFamily="34" charset="0"/>
                        </a:rPr>
                        <a:t>1 829</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solidFill>
                      <a:srgbClr val="007F76">
                        <a:alpha val="10000"/>
                      </a:srgbClr>
                    </a:solidFill>
                  </a:tcPr>
                </a:tc>
                <a:tc>
                  <a:txBody>
                    <a:bodyPr/>
                    <a:lstStyle/>
                    <a:p>
                      <a:pPr algn="ctr" fontAlgn="ctr"/>
                      <a:r>
                        <a:rPr lang="ru-RU" sz="800" b="0" i="0" u="none" strike="noStrike">
                          <a:solidFill>
                            <a:srgbClr val="000000"/>
                          </a:solidFill>
                          <a:effectLst/>
                          <a:latin typeface="Arial Narrow" panose="020B0606020202030204" pitchFamily="34" charset="0"/>
                        </a:rPr>
                        <a:t>2 132</a:t>
                      </a:r>
                    </a:p>
                  </a:txBody>
                  <a:tcPr marL="9525" marR="9525" marT="9525" marB="0" anchor="ctr">
                    <a:lnL w="6350" cap="flat" cmpd="sng" algn="ctr">
                      <a:solidFill>
                        <a:schemeClr val="tx1"/>
                      </a:solidFill>
                      <a:prstDash val="sysDot"/>
                      <a:round/>
                      <a:headEnd type="none" w="med" len="med"/>
                      <a:tailEnd type="none" w="med" len="med"/>
                    </a:lnL>
                    <a:lnR w="12700" cap="flat" cmpd="sng" algn="ctr">
                      <a:noFill/>
                      <a:prstDash val="solid"/>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solidFill>
                      <a:srgbClr val="007F76">
                        <a:alpha val="10000"/>
                      </a:srgbClr>
                    </a:solidFill>
                  </a:tcPr>
                </a:tc>
                <a:extLst>
                  <a:ext uri="{0D108BD9-81ED-4DB2-BD59-A6C34878D82A}">
                    <a16:rowId xmlns:a16="http://schemas.microsoft.com/office/drawing/2014/main" val="3877348172"/>
                  </a:ext>
                </a:extLst>
              </a:tr>
              <a:tr h="148474">
                <a:tc>
                  <a:txBody>
                    <a:bodyPr/>
                    <a:lstStyle/>
                    <a:p>
                      <a:pPr marL="72000" algn="l" fontAlgn="b"/>
                      <a:r>
                        <a:rPr lang="ru-RU" sz="800" b="0" i="0" u="none" strike="noStrike" cap="none" dirty="0">
                          <a:solidFill>
                            <a:srgbClr val="000000"/>
                          </a:solidFill>
                          <a:effectLst/>
                          <a:latin typeface="Arial Narrow" panose="020B0606020202030204" pitchFamily="34" charset="0"/>
                          <a:ea typeface="+mn-ea"/>
                          <a:cs typeface="+mn-cs"/>
                          <a:sym typeface="Arial"/>
                        </a:rPr>
                        <a:t>БІЛІКТІЛІГІ ЖОҚ ЖҰМЫСШЫЛАР</a:t>
                      </a:r>
                    </a:p>
                  </a:txBody>
                  <a:tcPr marL="9525" marR="9525" marT="0" marB="0" anchor="ctr">
                    <a:lnL w="76200" cap="flat" cmpd="sng" algn="ctr">
                      <a:noFill/>
                      <a:prstDash val="solid"/>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noFill/>
                  </a:tcPr>
                </a:tc>
                <a:tc>
                  <a:txBody>
                    <a:bodyPr/>
                    <a:lstStyle/>
                    <a:p>
                      <a:pPr algn="ctr" fontAlgn="ctr"/>
                      <a:r>
                        <a:rPr lang="ru-RU" sz="800" b="0" i="0" u="none" strike="noStrike" dirty="0">
                          <a:solidFill>
                            <a:srgbClr val="000000"/>
                          </a:solidFill>
                          <a:effectLst/>
                          <a:latin typeface="Arial Narrow" panose="020B0606020202030204" pitchFamily="34" charset="0"/>
                        </a:rPr>
                        <a:t>1 834</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ru-RU" sz="800" b="0" i="0" u="none" strike="noStrike">
                          <a:solidFill>
                            <a:srgbClr val="000000"/>
                          </a:solidFill>
                          <a:effectLst/>
                          <a:latin typeface="Arial Narrow" panose="020B0606020202030204" pitchFamily="34" charset="0"/>
                        </a:rPr>
                        <a:t>2 124</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ru-RU" sz="800" b="0" i="0" u="none" strike="noStrike">
                          <a:solidFill>
                            <a:srgbClr val="000000"/>
                          </a:solidFill>
                          <a:effectLst/>
                          <a:latin typeface="Arial Narrow" panose="020B0606020202030204" pitchFamily="34" charset="0"/>
                        </a:rPr>
                        <a:t>3 088</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ru-RU" sz="800" b="0" i="0" u="none" strike="noStrike" dirty="0">
                          <a:solidFill>
                            <a:srgbClr val="000000"/>
                          </a:solidFill>
                          <a:effectLst/>
                          <a:latin typeface="Arial Narrow" panose="020B0606020202030204" pitchFamily="34" charset="0"/>
                        </a:rPr>
                        <a:t>3 340</a:t>
                      </a:r>
                    </a:p>
                  </a:txBody>
                  <a:tcPr marL="9525" marR="9525" marT="9525" marB="0" anchor="ctr">
                    <a:lnL w="6350" cap="flat" cmpd="sng" algn="ctr">
                      <a:solidFill>
                        <a:schemeClr val="tx1"/>
                      </a:solidFill>
                      <a:prstDash val="sysDot"/>
                      <a:round/>
                      <a:headEnd type="none" w="med" len="med"/>
                      <a:tailEnd type="none" w="med" len="med"/>
                    </a:lnL>
                    <a:lnR w="12700" cap="flat" cmpd="sng" algn="ctr">
                      <a:noFill/>
                      <a:prstDash val="solid"/>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605250712"/>
                  </a:ext>
                </a:extLst>
              </a:tr>
            </a:tbl>
          </a:graphicData>
        </a:graphic>
      </p:graphicFrame>
      <p:graphicFrame>
        <p:nvGraphicFramePr>
          <p:cNvPr id="25" name="Таблица 24">
            <a:extLst>
              <a:ext uri="{FF2B5EF4-FFF2-40B4-BE49-F238E27FC236}">
                <a16:creationId xmlns:a16="http://schemas.microsoft.com/office/drawing/2014/main" id="{B0A9FCBA-67D5-3916-3267-226B7595262D}"/>
              </a:ext>
            </a:extLst>
          </p:cNvPr>
          <p:cNvGraphicFramePr>
            <a:graphicFrameLocks noGrp="1"/>
          </p:cNvGraphicFramePr>
          <p:nvPr>
            <p:extLst>
              <p:ext uri="{D42A27DB-BD31-4B8C-83A1-F6EECF244321}">
                <p14:modId xmlns:p14="http://schemas.microsoft.com/office/powerpoint/2010/main" val="4268311281"/>
              </p:ext>
            </p:extLst>
          </p:nvPr>
        </p:nvGraphicFramePr>
        <p:xfrm>
          <a:off x="6768750" y="3025492"/>
          <a:ext cx="5328000" cy="1670332"/>
        </p:xfrm>
        <a:graphic>
          <a:graphicData uri="http://schemas.openxmlformats.org/drawingml/2006/table">
            <a:tbl>
              <a:tblPr firstRow="1" bandRow="1">
                <a:tableStyleId>{5C22544A-7EE6-4342-B048-85BDC9FD1C3A}</a:tableStyleId>
              </a:tblPr>
              <a:tblGrid>
                <a:gridCol w="3600000">
                  <a:extLst>
                    <a:ext uri="{9D8B030D-6E8A-4147-A177-3AD203B41FA5}">
                      <a16:colId xmlns:a16="http://schemas.microsoft.com/office/drawing/2014/main" val="1113104833"/>
                    </a:ext>
                  </a:extLst>
                </a:gridCol>
                <a:gridCol w="432000">
                  <a:extLst>
                    <a:ext uri="{9D8B030D-6E8A-4147-A177-3AD203B41FA5}">
                      <a16:colId xmlns:a16="http://schemas.microsoft.com/office/drawing/2014/main" val="132264586"/>
                    </a:ext>
                  </a:extLst>
                </a:gridCol>
                <a:gridCol w="432000">
                  <a:extLst>
                    <a:ext uri="{9D8B030D-6E8A-4147-A177-3AD203B41FA5}">
                      <a16:colId xmlns:a16="http://schemas.microsoft.com/office/drawing/2014/main" val="2572766800"/>
                    </a:ext>
                  </a:extLst>
                </a:gridCol>
                <a:gridCol w="432000">
                  <a:extLst>
                    <a:ext uri="{9D8B030D-6E8A-4147-A177-3AD203B41FA5}">
                      <a16:colId xmlns:a16="http://schemas.microsoft.com/office/drawing/2014/main" val="2849574652"/>
                    </a:ext>
                  </a:extLst>
                </a:gridCol>
                <a:gridCol w="432000">
                  <a:extLst>
                    <a:ext uri="{9D8B030D-6E8A-4147-A177-3AD203B41FA5}">
                      <a16:colId xmlns:a16="http://schemas.microsoft.com/office/drawing/2014/main" val="478621999"/>
                    </a:ext>
                  </a:extLst>
                </a:gridCol>
              </a:tblGrid>
              <a:tr h="167033">
                <a:tc>
                  <a:txBody>
                    <a:bodyPr/>
                    <a:lstStyle/>
                    <a:p>
                      <a:pPr marL="0" marR="0" lvl="0" indent="0" algn="l" defTabSz="685800" rtl="0" eaLnBrk="1" fontAlgn="auto" latinLnBrk="0" hangingPunct="1">
                        <a:lnSpc>
                          <a:spcPct val="107000"/>
                        </a:lnSpc>
                        <a:spcBef>
                          <a:spcPts val="0"/>
                        </a:spcBef>
                        <a:spcAft>
                          <a:spcPts val="0"/>
                        </a:spcAft>
                        <a:buClrTx/>
                        <a:buSzTx/>
                        <a:buFontTx/>
                        <a:buNone/>
                        <a:tabLst/>
                        <a:defRPr/>
                      </a:pPr>
                      <a:r>
                        <a:rPr lang="ru-RU" sz="1050" b="1" i="0" u="none" strike="noStrike" cap="none" noProof="0" dirty="0">
                          <a:solidFill>
                            <a:srgbClr val="000000"/>
                          </a:solidFill>
                          <a:effectLst/>
                          <a:latin typeface="Arial Narrow" panose="020B0606020202030204" pitchFamily="34" charset="0"/>
                          <a:ea typeface="+mn-ea"/>
                          <a:cs typeface="+mn-cs"/>
                          <a:sym typeface="Arial"/>
                        </a:rPr>
                        <a:t>ОПТИМИСТІК СЦЕНАРИЙ</a:t>
                      </a:r>
                    </a:p>
                  </a:txBody>
                  <a:tcPr marT="0" marB="0" anchor="ctr">
                    <a:lnL w="76200" cap="flat" cmpd="sng" algn="ctr">
                      <a:noFill/>
                      <a:prstDash val="solid"/>
                      <a:round/>
                      <a:headEnd type="none" w="med" len="med"/>
                      <a:tailEnd type="none" w="med" len="med"/>
                    </a:lnL>
                    <a:lnR w="6350" cap="flat" cmpd="sng" algn="ctr">
                      <a:solidFill>
                        <a:schemeClr val="tx1"/>
                      </a:solidFill>
                      <a:prstDash val="sysDot"/>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accent3">
                        <a:lumMod val="50000"/>
                        <a:alpha val="20000"/>
                      </a:schemeClr>
                    </a:solidFill>
                  </a:tcPr>
                </a:tc>
                <a:tc>
                  <a:txBody>
                    <a:bodyPr/>
                    <a:lstStyle/>
                    <a:p>
                      <a:pPr algn="ctr" fontAlgn="ctr"/>
                      <a:r>
                        <a:rPr lang="en-US" sz="900" b="0" i="0" u="none" strike="noStrike" cap="none" dirty="0">
                          <a:solidFill>
                            <a:srgbClr val="000000"/>
                          </a:solidFill>
                          <a:effectLst/>
                          <a:latin typeface="Arial Narrow" panose="020B0606020202030204" pitchFamily="34" charset="0"/>
                          <a:ea typeface="+mn-ea"/>
                          <a:cs typeface="+mn-cs"/>
                          <a:sym typeface="Arial"/>
                        </a:rPr>
                        <a:t>Q1</a:t>
                      </a:r>
                      <a:endParaRPr lang="ru-KZ" sz="900" b="0" i="0" u="none" strike="noStrike" cap="none" dirty="0">
                        <a:solidFill>
                          <a:srgbClr val="000000"/>
                        </a:solidFill>
                        <a:effectLst/>
                        <a:latin typeface="Arial Narrow" panose="020B0606020202030204" pitchFamily="34" charset="0"/>
                        <a:ea typeface="+mn-ea"/>
                        <a:cs typeface="+mn-cs"/>
                        <a:sym typeface="Arial"/>
                      </a:endParaRPr>
                    </a:p>
                  </a:txBody>
                  <a:tcPr marL="9525" marR="9525" marT="0"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50000"/>
                        <a:alpha val="20000"/>
                      </a:schemeClr>
                    </a:solidFill>
                  </a:tcPr>
                </a:tc>
                <a:tc>
                  <a:txBody>
                    <a:bodyPr/>
                    <a:lstStyle/>
                    <a:p>
                      <a:pPr algn="ctr" fontAlgn="ctr"/>
                      <a:r>
                        <a:rPr lang="en-US" sz="900" b="0" i="0" u="none" strike="noStrike" cap="none" dirty="0">
                          <a:solidFill>
                            <a:srgbClr val="000000"/>
                          </a:solidFill>
                          <a:effectLst/>
                          <a:latin typeface="Arial Narrow" panose="020B0606020202030204" pitchFamily="34" charset="0"/>
                          <a:ea typeface="+mn-ea"/>
                          <a:cs typeface="+mn-cs"/>
                          <a:sym typeface="Arial"/>
                        </a:rPr>
                        <a:t>Q2</a:t>
                      </a:r>
                      <a:endParaRPr lang="ru-KZ" sz="900" b="0" i="0" u="none" strike="noStrike" cap="none" dirty="0">
                        <a:solidFill>
                          <a:srgbClr val="000000"/>
                        </a:solidFill>
                        <a:effectLst/>
                        <a:latin typeface="Arial Narrow" panose="020B0606020202030204" pitchFamily="34" charset="0"/>
                        <a:ea typeface="+mn-ea"/>
                        <a:cs typeface="+mn-cs"/>
                        <a:sym typeface="Arial"/>
                      </a:endParaRPr>
                    </a:p>
                  </a:txBody>
                  <a:tcPr marL="9525" marR="9525" marT="0"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3">
                        <a:lumMod val="50000"/>
                        <a:alpha val="20000"/>
                      </a:schemeClr>
                    </a:solidFill>
                  </a:tcPr>
                </a:tc>
                <a:tc>
                  <a:txBody>
                    <a:bodyPr/>
                    <a:lstStyle/>
                    <a:p>
                      <a:pPr algn="ctr" fontAlgn="ctr"/>
                      <a:r>
                        <a:rPr lang="en-US" sz="900" b="0" i="0" u="none" strike="noStrike" cap="none" dirty="0">
                          <a:solidFill>
                            <a:srgbClr val="000000"/>
                          </a:solidFill>
                          <a:effectLst/>
                          <a:latin typeface="Arial Narrow" panose="020B0606020202030204" pitchFamily="34" charset="0"/>
                          <a:ea typeface="+mn-ea"/>
                          <a:cs typeface="+mn-cs"/>
                          <a:sym typeface="Arial"/>
                        </a:rPr>
                        <a:t>Q3</a:t>
                      </a:r>
                      <a:endParaRPr lang="ru-KZ" sz="900" b="0" i="0" u="none" strike="noStrike" cap="none" dirty="0">
                        <a:solidFill>
                          <a:srgbClr val="000000"/>
                        </a:solidFill>
                        <a:effectLst/>
                        <a:latin typeface="Arial Narrow" panose="020B0606020202030204" pitchFamily="34" charset="0"/>
                        <a:ea typeface="+mn-ea"/>
                        <a:cs typeface="+mn-cs"/>
                        <a:sym typeface="Arial"/>
                      </a:endParaRPr>
                    </a:p>
                  </a:txBody>
                  <a:tcPr marL="9525" marR="9525" marT="0"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3">
                        <a:lumMod val="50000"/>
                        <a:alpha val="20000"/>
                      </a:schemeClr>
                    </a:solidFill>
                  </a:tcPr>
                </a:tc>
                <a:tc>
                  <a:txBody>
                    <a:bodyPr/>
                    <a:lstStyle/>
                    <a:p>
                      <a:pPr algn="ctr" fontAlgn="ctr"/>
                      <a:r>
                        <a:rPr lang="en-US" sz="900" b="0" i="0" u="none" strike="noStrike" cap="none" dirty="0">
                          <a:solidFill>
                            <a:srgbClr val="000000"/>
                          </a:solidFill>
                          <a:effectLst/>
                          <a:latin typeface="Arial Narrow" panose="020B0606020202030204" pitchFamily="34" charset="0"/>
                          <a:ea typeface="+mn-ea"/>
                          <a:cs typeface="+mn-cs"/>
                          <a:sym typeface="Arial"/>
                        </a:rPr>
                        <a:t>Q4</a:t>
                      </a:r>
                      <a:endParaRPr lang="ru-KZ" sz="900" b="0" i="0" u="none" strike="noStrike" cap="none" dirty="0">
                        <a:solidFill>
                          <a:srgbClr val="000000"/>
                        </a:solidFill>
                        <a:effectLst/>
                        <a:latin typeface="Arial Narrow" panose="020B0606020202030204" pitchFamily="34" charset="0"/>
                        <a:ea typeface="+mn-ea"/>
                        <a:cs typeface="+mn-cs"/>
                        <a:sym typeface="Arial"/>
                      </a:endParaRPr>
                    </a:p>
                  </a:txBody>
                  <a:tcPr marL="9525" marR="9525" marT="0" marB="0" anchor="ctr">
                    <a:lnL w="6350" cap="flat" cmpd="sng" algn="ctr">
                      <a:solidFill>
                        <a:schemeClr val="tx1"/>
                      </a:solidFill>
                      <a:prstDash val="sysDot"/>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3">
                        <a:lumMod val="50000"/>
                        <a:alpha val="20000"/>
                      </a:schemeClr>
                    </a:solidFill>
                  </a:tcPr>
                </a:tc>
                <a:extLst>
                  <a:ext uri="{0D108BD9-81ED-4DB2-BD59-A6C34878D82A}">
                    <a16:rowId xmlns:a16="http://schemas.microsoft.com/office/drawing/2014/main" val="877649079"/>
                  </a:ext>
                </a:extLst>
              </a:tr>
              <a:tr h="167033">
                <a:tc>
                  <a:txBody>
                    <a:bodyPr/>
                    <a:lstStyle/>
                    <a:p>
                      <a:pPr marL="0" marR="0" lvl="0" indent="0" algn="l" defTabSz="685800" rtl="0" eaLnBrk="1" fontAlgn="auto" latinLnBrk="0" hangingPunct="1">
                        <a:lnSpc>
                          <a:spcPct val="107000"/>
                        </a:lnSpc>
                        <a:spcBef>
                          <a:spcPts val="0"/>
                        </a:spcBef>
                        <a:spcAft>
                          <a:spcPts val="0"/>
                        </a:spcAft>
                        <a:buClrTx/>
                        <a:buSzTx/>
                        <a:buFontTx/>
                        <a:buNone/>
                        <a:tabLst/>
                        <a:defRPr/>
                      </a:pPr>
                      <a:r>
                        <a:rPr lang="ru-RU" sz="900" b="1" i="0" u="none" strike="noStrike" cap="none" noProof="0" dirty="0">
                          <a:solidFill>
                            <a:srgbClr val="000000"/>
                          </a:solidFill>
                          <a:effectLst/>
                          <a:latin typeface="Arial Narrow" panose="020B0606020202030204" pitchFamily="34" charset="0"/>
                          <a:ea typeface="+mn-ea"/>
                          <a:cs typeface="+mn-cs"/>
                          <a:sym typeface="Arial"/>
                        </a:rPr>
                        <a:t>БАРЛЫҒЫ</a:t>
                      </a:r>
                      <a:endParaRPr lang="ru-RU" sz="800" b="1" i="0" u="none" strike="noStrike" cap="none" noProof="0" dirty="0">
                        <a:solidFill>
                          <a:srgbClr val="000000"/>
                        </a:solidFill>
                        <a:effectLst/>
                        <a:latin typeface="Arial Narrow" panose="020B0606020202030204" pitchFamily="34" charset="0"/>
                        <a:ea typeface="+mn-ea"/>
                        <a:cs typeface="+mn-cs"/>
                        <a:sym typeface="Arial"/>
                      </a:endParaRPr>
                    </a:p>
                  </a:txBody>
                  <a:tcPr marT="0" marB="0" anchor="ctr">
                    <a:lnL w="76200" cap="flat" cmpd="sng" algn="ctr">
                      <a:noFill/>
                      <a:prstDash val="solid"/>
                      <a:round/>
                      <a:headEnd type="none" w="med" len="med"/>
                      <a:tailEnd type="none" w="med" len="med"/>
                    </a:lnL>
                    <a:lnR w="6350" cap="flat" cmpd="sng" algn="ctr">
                      <a:solidFill>
                        <a:schemeClr val="tx1"/>
                      </a:solidFill>
                      <a:prstDash val="sysDot"/>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accent3">
                        <a:lumMod val="50000"/>
                        <a:alpha val="20000"/>
                      </a:schemeClr>
                    </a:solidFill>
                  </a:tcPr>
                </a:tc>
                <a:tc>
                  <a:txBody>
                    <a:bodyPr/>
                    <a:lstStyle/>
                    <a:p>
                      <a:pPr algn="ctr" fontAlgn="ctr"/>
                      <a:r>
                        <a:rPr lang="ru-RU" sz="900" b="1" i="0" u="none" strike="noStrike" cap="none" dirty="0">
                          <a:solidFill>
                            <a:srgbClr val="000000"/>
                          </a:solidFill>
                          <a:effectLst/>
                          <a:latin typeface="Arial Narrow" panose="020B0606020202030204" pitchFamily="34" charset="0"/>
                          <a:ea typeface="+mn-ea"/>
                          <a:cs typeface="+mn-cs"/>
                          <a:sym typeface="Arial"/>
                        </a:rPr>
                        <a:t>12 484</a:t>
                      </a:r>
                      <a:endParaRPr lang="ru-KZ" sz="900" b="1" i="0" u="none" strike="noStrike" cap="none" dirty="0">
                        <a:solidFill>
                          <a:srgbClr val="000000"/>
                        </a:solidFill>
                        <a:effectLst/>
                        <a:latin typeface="Arial Narrow" panose="020B0606020202030204" pitchFamily="34" charset="0"/>
                        <a:ea typeface="+mn-ea"/>
                        <a:cs typeface="+mn-cs"/>
                        <a:sym typeface="Arial"/>
                      </a:endParaRPr>
                    </a:p>
                  </a:txBody>
                  <a:tcPr marL="9525" marR="9525" marT="0"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50000"/>
                        <a:alpha val="20000"/>
                      </a:schemeClr>
                    </a:solidFill>
                  </a:tcPr>
                </a:tc>
                <a:tc>
                  <a:txBody>
                    <a:bodyPr/>
                    <a:lstStyle/>
                    <a:p>
                      <a:pPr algn="ctr" rtl="0" fontAlgn="ctr"/>
                      <a:r>
                        <a:rPr lang="ru-RU" sz="900" b="1" i="0" u="none" strike="noStrike">
                          <a:solidFill>
                            <a:srgbClr val="000000"/>
                          </a:solidFill>
                          <a:effectLst/>
                          <a:latin typeface="Arial Narrow" panose="020B0606020202030204" pitchFamily="34" charset="0"/>
                        </a:rPr>
                        <a:t>14 190</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3">
                        <a:lumMod val="50000"/>
                        <a:alpha val="20000"/>
                      </a:schemeClr>
                    </a:solidFill>
                  </a:tcPr>
                </a:tc>
                <a:tc>
                  <a:txBody>
                    <a:bodyPr/>
                    <a:lstStyle/>
                    <a:p>
                      <a:pPr algn="ctr" rtl="0" fontAlgn="ctr"/>
                      <a:r>
                        <a:rPr lang="ru-RU" sz="900" b="1" i="0" u="none" strike="noStrike">
                          <a:solidFill>
                            <a:srgbClr val="000000"/>
                          </a:solidFill>
                          <a:effectLst/>
                          <a:latin typeface="Arial Narrow" panose="020B0606020202030204" pitchFamily="34" charset="0"/>
                        </a:rPr>
                        <a:t>16 398</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3">
                        <a:lumMod val="50000"/>
                        <a:alpha val="20000"/>
                      </a:schemeClr>
                    </a:solidFill>
                  </a:tcPr>
                </a:tc>
                <a:tc>
                  <a:txBody>
                    <a:bodyPr/>
                    <a:lstStyle/>
                    <a:p>
                      <a:pPr algn="ctr" rtl="0" fontAlgn="ctr"/>
                      <a:r>
                        <a:rPr lang="ru-RU" sz="900" b="1" i="0" u="none" strike="noStrike" dirty="0">
                          <a:solidFill>
                            <a:srgbClr val="000000"/>
                          </a:solidFill>
                          <a:effectLst/>
                          <a:latin typeface="Arial Narrow" panose="020B0606020202030204" pitchFamily="34" charset="0"/>
                        </a:rPr>
                        <a:t>18 345</a:t>
                      </a:r>
                    </a:p>
                  </a:txBody>
                  <a:tcPr marL="9525" marR="9525" marT="9525" marB="0" anchor="ctr">
                    <a:lnL w="6350" cap="flat" cmpd="sng" algn="ctr">
                      <a:solidFill>
                        <a:schemeClr val="tx1"/>
                      </a:solidFill>
                      <a:prstDash val="sysDot"/>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3">
                        <a:lumMod val="50000"/>
                        <a:alpha val="20000"/>
                      </a:schemeClr>
                    </a:solidFill>
                  </a:tcPr>
                </a:tc>
                <a:extLst>
                  <a:ext uri="{0D108BD9-81ED-4DB2-BD59-A6C34878D82A}">
                    <a16:rowId xmlns:a16="http://schemas.microsoft.com/office/drawing/2014/main" val="1602871338"/>
                  </a:ext>
                </a:extLst>
              </a:tr>
              <a:tr h="148474">
                <a:tc>
                  <a:txBody>
                    <a:bodyPr/>
                    <a:lstStyle/>
                    <a:p>
                      <a:pPr marL="72000" algn="l" fontAlgn="b"/>
                      <a:r>
                        <a:rPr lang="ru-RU" sz="800" b="0" i="0" u="none" strike="noStrike" cap="none" dirty="0">
                          <a:solidFill>
                            <a:srgbClr val="000000"/>
                          </a:solidFill>
                          <a:effectLst/>
                          <a:latin typeface="Arial Narrow" panose="020B0606020202030204" pitchFamily="34" charset="0"/>
                          <a:ea typeface="+mn-ea"/>
                          <a:cs typeface="+mn-cs"/>
                          <a:sym typeface="Arial"/>
                        </a:rPr>
                        <a:t>БАСШЫЛАР ЖӘНЕ МЕМЛЕКЕТТІК ҚЫЗМЕТШІЛЕР</a:t>
                      </a:r>
                    </a:p>
                  </a:txBody>
                  <a:tcPr marL="9525" marR="9525" marT="0" marB="0" anchor="ctr">
                    <a:lnL w="76200" cap="flat" cmpd="sng" algn="ctr">
                      <a:noFill/>
                      <a:prstDash val="solid"/>
                      <a:round/>
                      <a:headEnd type="none" w="med" len="med"/>
                      <a:tailEnd type="none" w="med" len="med"/>
                    </a:lnL>
                    <a:lnR w="6350" cap="flat" cmpd="sng" algn="ctr">
                      <a:solidFill>
                        <a:schemeClr val="tx1"/>
                      </a:solidFill>
                      <a:prstDash val="sysDot"/>
                      <a:round/>
                      <a:headEnd type="none" w="med" len="med"/>
                      <a:tailEnd type="none" w="med" len="med"/>
                    </a:lnR>
                    <a:lnT w="12700" cap="flat" cmpd="sng" algn="ctr">
                      <a:solidFill>
                        <a:schemeClr val="tx1"/>
                      </a:solidFill>
                      <a:prstDash val="solid"/>
                      <a:round/>
                      <a:headEnd type="none" w="med" len="med"/>
                      <a:tailEnd type="none" w="med" len="med"/>
                    </a:lnT>
                    <a:lnB w="6350" cap="flat" cmpd="sng" algn="ctr">
                      <a:solidFill>
                        <a:schemeClr val="tx1"/>
                      </a:solidFill>
                      <a:prstDash val="sysDot"/>
                      <a:round/>
                      <a:headEnd type="none" w="med" len="med"/>
                      <a:tailEnd type="none" w="med" len="med"/>
                    </a:lnB>
                    <a:noFill/>
                  </a:tcPr>
                </a:tc>
                <a:tc>
                  <a:txBody>
                    <a:bodyPr/>
                    <a:lstStyle/>
                    <a:p>
                      <a:pPr algn="ctr" fontAlgn="ctr"/>
                      <a:r>
                        <a:rPr lang="ru-RU" sz="800" b="0" i="0" u="none" strike="noStrike">
                          <a:solidFill>
                            <a:srgbClr val="000000"/>
                          </a:solidFill>
                          <a:effectLst/>
                          <a:latin typeface="Arial Narrow" panose="020B0606020202030204" pitchFamily="34" charset="0"/>
                        </a:rPr>
                        <a:t>737</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12700" cap="flat" cmpd="sng" algn="ctr">
                      <a:solidFill>
                        <a:schemeClr val="tx1"/>
                      </a:solidFill>
                      <a:prstDash val="solid"/>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ru-RU" sz="800" b="0" i="0" u="none" strike="noStrike">
                          <a:solidFill>
                            <a:srgbClr val="000000"/>
                          </a:solidFill>
                          <a:effectLst/>
                          <a:latin typeface="Arial Narrow" panose="020B0606020202030204" pitchFamily="34" charset="0"/>
                        </a:rPr>
                        <a:t>699</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12700" cap="flat" cmpd="sng" algn="ctr">
                      <a:solidFill>
                        <a:schemeClr val="tx1"/>
                      </a:solidFill>
                      <a:prstDash val="solid"/>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ru-RU" sz="800" b="0" i="0" u="none" strike="noStrike">
                          <a:solidFill>
                            <a:srgbClr val="000000"/>
                          </a:solidFill>
                          <a:effectLst/>
                          <a:latin typeface="Arial Narrow" panose="020B0606020202030204" pitchFamily="34" charset="0"/>
                        </a:rPr>
                        <a:t>726</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12700" cap="flat" cmpd="sng" algn="ctr">
                      <a:solidFill>
                        <a:schemeClr val="tx1"/>
                      </a:solidFill>
                      <a:prstDash val="solid"/>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ru-RU" sz="800" b="0" i="0" u="none" strike="noStrike">
                          <a:solidFill>
                            <a:srgbClr val="000000"/>
                          </a:solidFill>
                          <a:effectLst/>
                          <a:latin typeface="Arial Narrow" panose="020B0606020202030204" pitchFamily="34" charset="0"/>
                        </a:rPr>
                        <a:t>751</a:t>
                      </a:r>
                    </a:p>
                  </a:txBody>
                  <a:tcPr marL="9525" marR="9525" marT="9525" marB="0" anchor="ctr">
                    <a:lnL w="6350" cap="flat" cmpd="sng" algn="ctr">
                      <a:solidFill>
                        <a:schemeClr val="tx1"/>
                      </a:solidFill>
                      <a:prstDash val="sysDot"/>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052355308"/>
                  </a:ext>
                </a:extLst>
              </a:tr>
              <a:tr h="148474">
                <a:tc>
                  <a:txBody>
                    <a:bodyPr/>
                    <a:lstStyle/>
                    <a:p>
                      <a:pPr marL="72000" algn="l" fontAlgn="b"/>
                      <a:r>
                        <a:rPr lang="ru-RU" sz="800" b="0" i="0" u="none" strike="noStrike" cap="none" dirty="0">
                          <a:solidFill>
                            <a:srgbClr val="000000"/>
                          </a:solidFill>
                          <a:effectLst/>
                          <a:latin typeface="Arial Narrow" panose="020B0606020202030204" pitchFamily="34" charset="0"/>
                          <a:ea typeface="+mn-ea"/>
                          <a:cs typeface="+mn-cs"/>
                          <a:sym typeface="Arial"/>
                        </a:rPr>
                        <a:t>КӘСІБИ МАМАНДАР</a:t>
                      </a:r>
                    </a:p>
                  </a:txBody>
                  <a:tcPr marL="9525" marR="9525" marT="0" marB="0" anchor="ctr">
                    <a:lnL w="76200" cap="flat" cmpd="sng" algn="ctr">
                      <a:noFill/>
                      <a:prstDash val="solid"/>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solidFill>
                      <a:schemeClr val="accent3">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3 222</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2 847</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solidFill>
                      <a:schemeClr val="accent3">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3 300</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solidFill>
                      <a:schemeClr val="accent3">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3 757</a:t>
                      </a:r>
                    </a:p>
                  </a:txBody>
                  <a:tcPr marL="9525" marR="9525" marT="9525" marB="0" anchor="ctr">
                    <a:lnL w="6350" cap="flat" cmpd="sng" algn="ctr">
                      <a:solidFill>
                        <a:schemeClr val="tx1"/>
                      </a:solidFill>
                      <a:prstDash val="sysDot"/>
                      <a:round/>
                      <a:headEnd type="none" w="med" len="med"/>
                      <a:tailEnd type="none" w="med" len="med"/>
                    </a:lnL>
                    <a:lnR w="12700" cap="flat" cmpd="sng" algn="ctr">
                      <a:noFill/>
                      <a:prstDash val="solid"/>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solidFill>
                      <a:schemeClr val="accent3">
                        <a:lumMod val="50000"/>
                        <a:alpha val="20000"/>
                      </a:schemeClr>
                    </a:solidFill>
                  </a:tcPr>
                </a:tc>
                <a:extLst>
                  <a:ext uri="{0D108BD9-81ED-4DB2-BD59-A6C34878D82A}">
                    <a16:rowId xmlns:a16="http://schemas.microsoft.com/office/drawing/2014/main" val="4077338817"/>
                  </a:ext>
                </a:extLst>
              </a:tr>
              <a:tr h="148474">
                <a:tc>
                  <a:txBody>
                    <a:bodyPr/>
                    <a:lstStyle/>
                    <a:p>
                      <a:pPr marL="72000" algn="l" fontAlgn="b"/>
                      <a:r>
                        <a:rPr lang="ru-RU" sz="800" b="0" i="0" u="none" strike="noStrike" cap="none" dirty="0">
                          <a:solidFill>
                            <a:srgbClr val="000000"/>
                          </a:solidFill>
                          <a:effectLst/>
                          <a:latin typeface="Arial Narrow" panose="020B0606020202030204" pitchFamily="34" charset="0"/>
                          <a:ea typeface="+mn-ea"/>
                          <a:cs typeface="+mn-cs"/>
                          <a:sym typeface="Arial"/>
                        </a:rPr>
                        <a:t>ТЕХНИК МАМАНДАР ЖӘНЕ БАСҚА ДА КӘСІБИ КӨМЕКШІ ПЕРСОНАЛ</a:t>
                      </a:r>
                    </a:p>
                  </a:txBody>
                  <a:tcPr marL="9525" marR="9525" marT="0" marB="0" anchor="ctr">
                    <a:lnL w="76200" cap="flat" cmpd="sng" algn="ctr">
                      <a:noFill/>
                      <a:prstDash val="solid"/>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noFill/>
                  </a:tcPr>
                </a:tc>
                <a:tc>
                  <a:txBody>
                    <a:bodyPr/>
                    <a:lstStyle/>
                    <a:p>
                      <a:pPr algn="ctr" fontAlgn="ctr"/>
                      <a:r>
                        <a:rPr lang="ru-RU" sz="800" b="0" i="0" u="none" strike="noStrike">
                          <a:solidFill>
                            <a:srgbClr val="000000"/>
                          </a:solidFill>
                          <a:effectLst/>
                          <a:latin typeface="Arial Narrow" panose="020B0606020202030204" pitchFamily="34" charset="0"/>
                        </a:rPr>
                        <a:t>1 410</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ru-RU" sz="800" b="0" i="0" u="none" strike="noStrike">
                          <a:solidFill>
                            <a:srgbClr val="000000"/>
                          </a:solidFill>
                          <a:effectLst/>
                          <a:latin typeface="Arial Narrow" panose="020B0606020202030204" pitchFamily="34" charset="0"/>
                        </a:rPr>
                        <a:t>1 274</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ru-RU" sz="800" b="0" i="0" u="none" strike="noStrike">
                          <a:solidFill>
                            <a:srgbClr val="000000"/>
                          </a:solidFill>
                          <a:effectLst/>
                          <a:latin typeface="Arial Narrow" panose="020B0606020202030204" pitchFamily="34" charset="0"/>
                        </a:rPr>
                        <a:t>1 503</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ru-RU" sz="800" b="0" i="0" u="none" strike="noStrike">
                          <a:solidFill>
                            <a:srgbClr val="000000"/>
                          </a:solidFill>
                          <a:effectLst/>
                          <a:latin typeface="Arial Narrow" panose="020B0606020202030204" pitchFamily="34" charset="0"/>
                        </a:rPr>
                        <a:t>1 463</a:t>
                      </a:r>
                    </a:p>
                  </a:txBody>
                  <a:tcPr marL="9525" marR="9525" marT="9525" marB="0" anchor="ctr">
                    <a:lnL w="6350" cap="flat" cmpd="sng" algn="ctr">
                      <a:solidFill>
                        <a:schemeClr val="tx1"/>
                      </a:solidFill>
                      <a:prstDash val="sysDot"/>
                      <a:round/>
                      <a:headEnd type="none" w="med" len="med"/>
                      <a:tailEnd type="none" w="med" len="med"/>
                    </a:lnL>
                    <a:lnR w="12700" cap="flat" cmpd="sng" algn="ctr">
                      <a:noFill/>
                      <a:prstDash val="solid"/>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500228116"/>
                  </a:ext>
                </a:extLst>
              </a:tr>
              <a:tr h="148474">
                <a:tc>
                  <a:txBody>
                    <a:bodyPr/>
                    <a:lstStyle/>
                    <a:p>
                      <a:pPr marL="72000" algn="l" fontAlgn="b"/>
                      <a:r>
                        <a:rPr lang="ru-RU" sz="800" b="0" i="0" u="none" strike="noStrike" cap="none" dirty="0">
                          <a:solidFill>
                            <a:srgbClr val="000000"/>
                          </a:solidFill>
                          <a:effectLst/>
                          <a:latin typeface="Arial Narrow" panose="020B0606020202030204" pitchFamily="34" charset="0"/>
                          <a:ea typeface="+mn-ea"/>
                          <a:cs typeface="+mn-cs"/>
                          <a:sym typeface="Arial"/>
                        </a:rPr>
                        <a:t>ӘКІМШІЛЕНДІРУ САЛАСЫНДАҒЫ ҚЫЗМЕТШІЛЕР</a:t>
                      </a:r>
                    </a:p>
                  </a:txBody>
                  <a:tcPr marL="9525" marR="9525" marT="0" marB="0" anchor="ctr">
                    <a:lnL w="76200" cap="flat" cmpd="sng" algn="ctr">
                      <a:noFill/>
                      <a:prstDash val="solid"/>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solidFill>
                      <a:schemeClr val="accent3">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288</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417</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solidFill>
                      <a:schemeClr val="accent3">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492</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solidFill>
                      <a:schemeClr val="accent3">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1 144</a:t>
                      </a:r>
                    </a:p>
                  </a:txBody>
                  <a:tcPr marL="9525" marR="9525" marT="9525" marB="0" anchor="ctr">
                    <a:lnL w="6350" cap="flat" cmpd="sng" algn="ctr">
                      <a:solidFill>
                        <a:schemeClr val="tx1"/>
                      </a:solidFill>
                      <a:prstDash val="sysDot"/>
                      <a:round/>
                      <a:headEnd type="none" w="med" len="med"/>
                      <a:tailEnd type="none" w="med" len="med"/>
                    </a:lnL>
                    <a:lnR w="12700" cap="flat" cmpd="sng" algn="ctr">
                      <a:noFill/>
                      <a:prstDash val="solid"/>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solidFill>
                      <a:schemeClr val="accent3">
                        <a:lumMod val="50000"/>
                        <a:alpha val="20000"/>
                      </a:schemeClr>
                    </a:solidFill>
                  </a:tcPr>
                </a:tc>
                <a:extLst>
                  <a:ext uri="{0D108BD9-81ED-4DB2-BD59-A6C34878D82A}">
                    <a16:rowId xmlns:a16="http://schemas.microsoft.com/office/drawing/2014/main" val="1221627480"/>
                  </a:ext>
                </a:extLst>
              </a:tr>
              <a:tr h="148474">
                <a:tc>
                  <a:txBody>
                    <a:bodyPr/>
                    <a:lstStyle/>
                    <a:p>
                      <a:pPr marL="72000" algn="l" fontAlgn="b"/>
                      <a:r>
                        <a:rPr lang="ru-RU" sz="800" b="0" i="0" u="none" strike="noStrike" cap="none" dirty="0">
                          <a:solidFill>
                            <a:srgbClr val="000000"/>
                          </a:solidFill>
                          <a:effectLst/>
                          <a:latin typeface="Arial Narrow" panose="020B0606020202030204" pitchFamily="34" charset="0"/>
                          <a:ea typeface="+mn-ea"/>
                          <a:cs typeface="+mn-cs"/>
                          <a:sym typeface="Arial"/>
                        </a:rPr>
                        <a:t>ҚЫЗМЕТ КӨРСЕТУ ЖӘНЕ САУДА САЛАСЫНЫҢ ЖҰМЫСКЕРЛЕРІ</a:t>
                      </a:r>
                    </a:p>
                  </a:txBody>
                  <a:tcPr marL="9525" marR="9525" marT="0" marB="0" anchor="ctr">
                    <a:lnL w="76200" cap="flat" cmpd="sng" algn="ctr">
                      <a:noFill/>
                      <a:prstDash val="solid"/>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noFill/>
                  </a:tcPr>
                </a:tc>
                <a:tc>
                  <a:txBody>
                    <a:bodyPr/>
                    <a:lstStyle/>
                    <a:p>
                      <a:pPr algn="ctr" fontAlgn="ctr"/>
                      <a:r>
                        <a:rPr lang="ru-RU" sz="800" b="0" i="0" u="none" strike="noStrike">
                          <a:solidFill>
                            <a:srgbClr val="000000"/>
                          </a:solidFill>
                          <a:effectLst/>
                          <a:latin typeface="Arial Narrow" panose="020B0606020202030204" pitchFamily="34" charset="0"/>
                        </a:rPr>
                        <a:t>749</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ru-RU" sz="800" b="0" i="0" u="none" strike="noStrike">
                          <a:solidFill>
                            <a:srgbClr val="000000"/>
                          </a:solidFill>
                          <a:effectLst/>
                          <a:latin typeface="Arial Narrow" panose="020B0606020202030204" pitchFamily="34" charset="0"/>
                        </a:rPr>
                        <a:t>1 070</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ru-RU" sz="800" b="0" i="0" u="none" strike="noStrike">
                          <a:solidFill>
                            <a:srgbClr val="000000"/>
                          </a:solidFill>
                          <a:effectLst/>
                          <a:latin typeface="Arial Narrow" panose="020B0606020202030204" pitchFamily="34" charset="0"/>
                        </a:rPr>
                        <a:t>1 261</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ru-RU" sz="800" b="0" i="0" u="none" strike="noStrike">
                          <a:solidFill>
                            <a:srgbClr val="000000"/>
                          </a:solidFill>
                          <a:effectLst/>
                          <a:latin typeface="Arial Narrow" panose="020B0606020202030204" pitchFamily="34" charset="0"/>
                        </a:rPr>
                        <a:t>1 317</a:t>
                      </a:r>
                    </a:p>
                  </a:txBody>
                  <a:tcPr marL="9525" marR="9525" marT="9525" marB="0" anchor="ctr">
                    <a:lnL w="6350" cap="flat" cmpd="sng" algn="ctr">
                      <a:solidFill>
                        <a:schemeClr val="tx1"/>
                      </a:solidFill>
                      <a:prstDash val="sysDot"/>
                      <a:round/>
                      <a:headEnd type="none" w="med" len="med"/>
                      <a:tailEnd type="none" w="med" len="med"/>
                    </a:lnL>
                    <a:lnR w="12700" cap="flat" cmpd="sng" algn="ctr">
                      <a:noFill/>
                      <a:prstDash val="solid"/>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182707914"/>
                  </a:ext>
                </a:extLst>
              </a:tr>
              <a:tr h="148474">
                <a:tc>
                  <a:txBody>
                    <a:bodyPr/>
                    <a:lstStyle/>
                    <a:p>
                      <a:pPr marL="72000" algn="l" fontAlgn="b"/>
                      <a:r>
                        <a:rPr lang="ru-RU" sz="800" b="0" i="0" u="none" strike="noStrike" cap="none" dirty="0">
                          <a:solidFill>
                            <a:srgbClr val="000000"/>
                          </a:solidFill>
                          <a:effectLst/>
                          <a:latin typeface="Arial Narrow" panose="020B0606020202030204" pitchFamily="34" charset="0"/>
                          <a:ea typeface="+mn-ea"/>
                          <a:cs typeface="+mn-cs"/>
                          <a:sym typeface="Arial"/>
                        </a:rPr>
                        <a:t>ФЕРМЕР Ж/Е АУЫЛ/ОРМАН, БАЛЫҚ ШАРУА-ЫҢ Ж/Е БАЛЫҚ АУЛАУ ЖҰМЫС-РЫ</a:t>
                      </a:r>
                    </a:p>
                  </a:txBody>
                  <a:tcPr marL="9525" marR="9525" marT="0" marB="0" anchor="ctr">
                    <a:lnL w="76200" cap="flat" cmpd="sng" algn="ctr">
                      <a:noFill/>
                      <a:prstDash val="solid"/>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solidFill>
                      <a:schemeClr val="accent3">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98</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120</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solidFill>
                      <a:schemeClr val="accent3">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147</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solidFill>
                      <a:schemeClr val="accent3">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116</a:t>
                      </a:r>
                    </a:p>
                  </a:txBody>
                  <a:tcPr marL="9525" marR="9525" marT="9525" marB="0" anchor="ctr">
                    <a:lnL w="6350" cap="flat" cmpd="sng" algn="ctr">
                      <a:solidFill>
                        <a:schemeClr val="tx1"/>
                      </a:solidFill>
                      <a:prstDash val="sysDot"/>
                      <a:round/>
                      <a:headEnd type="none" w="med" len="med"/>
                      <a:tailEnd type="none" w="med" len="med"/>
                    </a:lnL>
                    <a:lnR w="12700" cap="flat" cmpd="sng" algn="ctr">
                      <a:noFill/>
                      <a:prstDash val="solid"/>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solidFill>
                      <a:schemeClr val="accent3">
                        <a:lumMod val="50000"/>
                        <a:alpha val="20000"/>
                      </a:schemeClr>
                    </a:solidFill>
                  </a:tcPr>
                </a:tc>
                <a:extLst>
                  <a:ext uri="{0D108BD9-81ED-4DB2-BD59-A6C34878D82A}">
                    <a16:rowId xmlns:a16="http://schemas.microsoft.com/office/drawing/2014/main" val="3434696259"/>
                  </a:ext>
                </a:extLst>
              </a:tr>
              <a:tr h="148474">
                <a:tc>
                  <a:txBody>
                    <a:bodyPr/>
                    <a:lstStyle/>
                    <a:p>
                      <a:pPr marL="72000" algn="l" fontAlgn="b"/>
                      <a:r>
                        <a:rPr lang="ru-RU" sz="800" b="0" i="0" u="none" strike="noStrike" cap="none" dirty="0">
                          <a:solidFill>
                            <a:srgbClr val="000000"/>
                          </a:solidFill>
                          <a:effectLst/>
                          <a:latin typeface="Arial Narrow" panose="020B0606020202030204" pitchFamily="34" charset="0"/>
                          <a:ea typeface="+mn-ea"/>
                          <a:cs typeface="+mn-cs"/>
                          <a:sym typeface="Arial"/>
                        </a:rPr>
                        <a:t>ӨНЕРКӘСІП, ҚҰРЫЛЫС, КӨЛІК Ж/Е БАСҚА ТЕКТЕС ЖҰМЫСШЫЛАРЫ</a:t>
                      </a:r>
                    </a:p>
                  </a:txBody>
                  <a:tcPr marL="9525" marR="9525" marT="0" marB="0" anchor="ctr">
                    <a:lnL w="76200" cap="flat" cmpd="sng" algn="ctr">
                      <a:noFill/>
                      <a:prstDash val="solid"/>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noFill/>
                  </a:tcPr>
                </a:tc>
                <a:tc>
                  <a:txBody>
                    <a:bodyPr/>
                    <a:lstStyle/>
                    <a:p>
                      <a:pPr algn="ctr" fontAlgn="ctr"/>
                      <a:r>
                        <a:rPr lang="ru-RU" sz="800" b="0" i="0" u="none" strike="noStrike">
                          <a:solidFill>
                            <a:srgbClr val="000000"/>
                          </a:solidFill>
                          <a:effectLst/>
                          <a:latin typeface="Arial Narrow" panose="020B0606020202030204" pitchFamily="34" charset="0"/>
                        </a:rPr>
                        <a:t>2 861</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ru-RU" sz="800" b="0" i="0" u="none" strike="noStrike">
                          <a:solidFill>
                            <a:srgbClr val="000000"/>
                          </a:solidFill>
                          <a:effectLst/>
                          <a:latin typeface="Arial Narrow" panose="020B0606020202030204" pitchFamily="34" charset="0"/>
                        </a:rPr>
                        <a:t>4 032</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ru-RU" sz="800" b="0" i="0" u="none" strike="noStrike">
                          <a:solidFill>
                            <a:srgbClr val="000000"/>
                          </a:solidFill>
                          <a:effectLst/>
                          <a:latin typeface="Arial Narrow" panose="020B0606020202030204" pitchFamily="34" charset="0"/>
                        </a:rPr>
                        <a:t>4 083</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ru-RU" sz="800" b="0" i="0" u="none" strike="noStrike">
                          <a:solidFill>
                            <a:srgbClr val="000000"/>
                          </a:solidFill>
                          <a:effectLst/>
                          <a:latin typeface="Arial Narrow" panose="020B0606020202030204" pitchFamily="34" charset="0"/>
                        </a:rPr>
                        <a:t>4 399</a:t>
                      </a:r>
                    </a:p>
                  </a:txBody>
                  <a:tcPr marL="9525" marR="9525" marT="9525" marB="0" anchor="ctr">
                    <a:lnL w="6350" cap="flat" cmpd="sng" algn="ctr">
                      <a:solidFill>
                        <a:schemeClr val="tx1"/>
                      </a:solidFill>
                      <a:prstDash val="sysDot"/>
                      <a:round/>
                      <a:headEnd type="none" w="med" len="med"/>
                      <a:tailEnd type="none" w="med" len="med"/>
                    </a:lnL>
                    <a:lnR w="12700" cap="flat" cmpd="sng" algn="ctr">
                      <a:noFill/>
                      <a:prstDash val="solid"/>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033135677"/>
                  </a:ext>
                </a:extLst>
              </a:tr>
              <a:tr h="148474">
                <a:tc>
                  <a:txBody>
                    <a:bodyPr/>
                    <a:lstStyle/>
                    <a:p>
                      <a:pPr marL="72000" algn="l" fontAlgn="b"/>
                      <a:r>
                        <a:rPr lang="ru-RU" sz="800" b="0" i="0" u="none" strike="noStrike" cap="none" dirty="0">
                          <a:solidFill>
                            <a:srgbClr val="000000"/>
                          </a:solidFill>
                          <a:effectLst/>
                          <a:latin typeface="Arial Narrow" panose="020B0606020202030204" pitchFamily="34" charset="0"/>
                          <a:ea typeface="+mn-ea"/>
                          <a:cs typeface="+mn-cs"/>
                          <a:sym typeface="Arial"/>
                        </a:rPr>
                        <a:t>ӨНДІРІСТІК ЖАБДЫҚ ОПЕРАТОРЛАРЫ, ҚҰРАСТЫРУШЫЛАРЫ Ж/Е ЖҮРГІЗУШІЛЕРІ</a:t>
                      </a:r>
                    </a:p>
                  </a:txBody>
                  <a:tcPr marL="9525" marR="9525" marT="0" marB="0" anchor="ctr">
                    <a:lnL w="76200" cap="flat" cmpd="sng" algn="ctr">
                      <a:noFill/>
                      <a:prstDash val="solid"/>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solidFill>
                      <a:schemeClr val="accent3">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1 285</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1 531</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solidFill>
                      <a:schemeClr val="accent3">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1 822</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solidFill>
                      <a:schemeClr val="accent3">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2 089</a:t>
                      </a:r>
                    </a:p>
                  </a:txBody>
                  <a:tcPr marL="9525" marR="9525" marT="9525" marB="0" anchor="ctr">
                    <a:lnL w="6350" cap="flat" cmpd="sng" algn="ctr">
                      <a:solidFill>
                        <a:schemeClr val="tx1"/>
                      </a:solidFill>
                      <a:prstDash val="sysDot"/>
                      <a:round/>
                      <a:headEnd type="none" w="med" len="med"/>
                      <a:tailEnd type="none" w="med" len="med"/>
                    </a:lnL>
                    <a:lnR w="12700" cap="flat" cmpd="sng" algn="ctr">
                      <a:noFill/>
                      <a:prstDash val="solid"/>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solidFill>
                      <a:schemeClr val="accent3">
                        <a:lumMod val="50000"/>
                        <a:alpha val="20000"/>
                      </a:schemeClr>
                    </a:solidFill>
                  </a:tcPr>
                </a:tc>
                <a:extLst>
                  <a:ext uri="{0D108BD9-81ED-4DB2-BD59-A6C34878D82A}">
                    <a16:rowId xmlns:a16="http://schemas.microsoft.com/office/drawing/2014/main" val="3877348172"/>
                  </a:ext>
                </a:extLst>
              </a:tr>
              <a:tr h="148474">
                <a:tc>
                  <a:txBody>
                    <a:bodyPr/>
                    <a:lstStyle/>
                    <a:p>
                      <a:pPr marL="72000" algn="l" fontAlgn="b"/>
                      <a:r>
                        <a:rPr lang="ru-RU" sz="800" b="0" i="0" u="none" strike="noStrike" cap="none" dirty="0">
                          <a:solidFill>
                            <a:srgbClr val="000000"/>
                          </a:solidFill>
                          <a:effectLst/>
                          <a:latin typeface="Arial Narrow" panose="020B0606020202030204" pitchFamily="34" charset="0"/>
                          <a:ea typeface="+mn-ea"/>
                          <a:cs typeface="+mn-cs"/>
                          <a:sym typeface="Arial"/>
                        </a:rPr>
                        <a:t>БІЛІКТІЛІГІ ЖОҚ ЖҰМЫСШЫЛАР</a:t>
                      </a:r>
                    </a:p>
                  </a:txBody>
                  <a:tcPr marL="9525" marR="9525" marT="0" marB="0" anchor="ctr">
                    <a:lnL w="76200" cap="flat" cmpd="sng" algn="ctr">
                      <a:noFill/>
                      <a:prstDash val="solid"/>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noFill/>
                  </a:tcPr>
                </a:tc>
                <a:tc>
                  <a:txBody>
                    <a:bodyPr/>
                    <a:lstStyle/>
                    <a:p>
                      <a:pPr algn="ctr" fontAlgn="ctr"/>
                      <a:r>
                        <a:rPr lang="ru-RU" sz="800" b="0" i="0" u="none" strike="noStrike" dirty="0">
                          <a:solidFill>
                            <a:srgbClr val="000000"/>
                          </a:solidFill>
                          <a:effectLst/>
                          <a:latin typeface="Arial Narrow" panose="020B0606020202030204" pitchFamily="34" charset="0"/>
                        </a:rPr>
                        <a:t>1 834</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ru-RU" sz="800" b="0" i="0" u="none" strike="noStrike">
                          <a:solidFill>
                            <a:srgbClr val="000000"/>
                          </a:solidFill>
                          <a:effectLst/>
                          <a:latin typeface="Arial Narrow" panose="020B0606020202030204" pitchFamily="34" charset="0"/>
                        </a:rPr>
                        <a:t>2 200</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ru-RU" sz="800" b="0" i="0" u="none" strike="noStrike">
                          <a:solidFill>
                            <a:srgbClr val="000000"/>
                          </a:solidFill>
                          <a:effectLst/>
                          <a:latin typeface="Arial Narrow" panose="020B0606020202030204" pitchFamily="34" charset="0"/>
                        </a:rPr>
                        <a:t>3 064</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ru-RU" sz="800" b="0" i="0" u="none" strike="noStrike" dirty="0">
                          <a:solidFill>
                            <a:srgbClr val="000000"/>
                          </a:solidFill>
                          <a:effectLst/>
                          <a:latin typeface="Arial Narrow" panose="020B0606020202030204" pitchFamily="34" charset="0"/>
                        </a:rPr>
                        <a:t>3 309</a:t>
                      </a:r>
                    </a:p>
                  </a:txBody>
                  <a:tcPr marL="9525" marR="9525" marT="9525" marB="0" anchor="ctr">
                    <a:lnL w="6350" cap="flat" cmpd="sng" algn="ctr">
                      <a:solidFill>
                        <a:schemeClr val="tx1"/>
                      </a:solidFill>
                      <a:prstDash val="sysDot"/>
                      <a:round/>
                      <a:headEnd type="none" w="med" len="med"/>
                      <a:tailEnd type="none" w="med" len="med"/>
                    </a:lnL>
                    <a:lnR w="12700" cap="flat" cmpd="sng" algn="ctr">
                      <a:noFill/>
                      <a:prstDash val="solid"/>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605250712"/>
                  </a:ext>
                </a:extLst>
              </a:tr>
            </a:tbl>
          </a:graphicData>
        </a:graphic>
      </p:graphicFrame>
      <p:cxnSp>
        <p:nvCxnSpPr>
          <p:cNvPr id="27" name="Прямая соединительная линия 26">
            <a:extLst>
              <a:ext uri="{FF2B5EF4-FFF2-40B4-BE49-F238E27FC236}">
                <a16:creationId xmlns:a16="http://schemas.microsoft.com/office/drawing/2014/main" id="{480B2A30-D1CC-17C9-94C0-97FF5DA84854}"/>
              </a:ext>
            </a:extLst>
          </p:cNvPr>
          <p:cNvCxnSpPr>
            <a:cxnSpLocks/>
          </p:cNvCxnSpPr>
          <p:nvPr/>
        </p:nvCxnSpPr>
        <p:spPr>
          <a:xfrm>
            <a:off x="6661786" y="1204913"/>
            <a:ext cx="0" cy="1690687"/>
          </a:xfrm>
          <a:prstGeom prst="line">
            <a:avLst/>
          </a:prstGeom>
          <a:ln w="28575">
            <a:solidFill>
              <a:srgbClr val="007F76"/>
            </a:solidFill>
          </a:ln>
        </p:spPr>
        <p:style>
          <a:lnRef idx="1">
            <a:schemeClr val="accent1"/>
          </a:lnRef>
          <a:fillRef idx="0">
            <a:schemeClr val="accent1"/>
          </a:fillRef>
          <a:effectRef idx="0">
            <a:schemeClr val="accent1"/>
          </a:effectRef>
          <a:fontRef idx="minor">
            <a:schemeClr val="tx1"/>
          </a:fontRef>
        </p:style>
      </p:cxnSp>
      <p:cxnSp>
        <p:nvCxnSpPr>
          <p:cNvPr id="30" name="Прямая соединительная линия 29">
            <a:extLst>
              <a:ext uri="{FF2B5EF4-FFF2-40B4-BE49-F238E27FC236}">
                <a16:creationId xmlns:a16="http://schemas.microsoft.com/office/drawing/2014/main" id="{2DDD45A9-69D2-201F-3470-541F6E72F277}"/>
              </a:ext>
            </a:extLst>
          </p:cNvPr>
          <p:cNvCxnSpPr>
            <a:cxnSpLocks/>
          </p:cNvCxnSpPr>
          <p:nvPr/>
        </p:nvCxnSpPr>
        <p:spPr>
          <a:xfrm>
            <a:off x="6661786" y="3019425"/>
            <a:ext cx="0" cy="1685882"/>
          </a:xfrm>
          <a:prstGeom prst="line">
            <a:avLst/>
          </a:prstGeom>
          <a:ln w="28575">
            <a:solidFill>
              <a:schemeClr val="accent3">
                <a:lumMod val="50000"/>
              </a:schemeClr>
            </a:solidFill>
          </a:ln>
        </p:spPr>
        <p:style>
          <a:lnRef idx="1">
            <a:schemeClr val="accent1"/>
          </a:lnRef>
          <a:fillRef idx="0">
            <a:schemeClr val="accent1"/>
          </a:fillRef>
          <a:effectRef idx="0">
            <a:schemeClr val="accent1"/>
          </a:effectRef>
          <a:fontRef idx="minor">
            <a:schemeClr val="tx1"/>
          </a:fontRef>
        </p:style>
      </p:cxnSp>
      <p:cxnSp>
        <p:nvCxnSpPr>
          <p:cNvPr id="31" name="Прямая соединительная линия 30">
            <a:extLst>
              <a:ext uri="{FF2B5EF4-FFF2-40B4-BE49-F238E27FC236}">
                <a16:creationId xmlns:a16="http://schemas.microsoft.com/office/drawing/2014/main" id="{A672A320-8DA2-339A-0CD3-33144AEBC3A9}"/>
              </a:ext>
            </a:extLst>
          </p:cNvPr>
          <p:cNvCxnSpPr>
            <a:cxnSpLocks/>
          </p:cNvCxnSpPr>
          <p:nvPr/>
        </p:nvCxnSpPr>
        <p:spPr>
          <a:xfrm>
            <a:off x="6661786" y="4838700"/>
            <a:ext cx="0" cy="1661275"/>
          </a:xfrm>
          <a:prstGeom prst="line">
            <a:avLst/>
          </a:prstGeom>
          <a:ln w="28575">
            <a:solidFill>
              <a:schemeClr val="accent6">
                <a:lumMod val="50000"/>
              </a:schemeClr>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3414224974"/>
      </p:ext>
    </p:extLst>
  </p:cSld>
  <p:clrMapOvr>
    <a:masterClrMapping/>
  </p:clrMapOvr>
</p:sld>
</file>

<file path=ppt/slides/slide7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Номер слайда 2">
            <a:extLst>
              <a:ext uri="{FF2B5EF4-FFF2-40B4-BE49-F238E27FC236}">
                <a16:creationId xmlns:a16="http://schemas.microsoft.com/office/drawing/2014/main" id="{0FE3E8E7-F31A-7D55-7372-1BEAD488D2B4}"/>
              </a:ext>
            </a:extLst>
          </p:cNvPr>
          <p:cNvSpPr>
            <a:spLocks noGrp="1"/>
          </p:cNvSpPr>
          <p:nvPr>
            <p:ph type="sldNum" sz="quarter" idx="12"/>
          </p:nvPr>
        </p:nvSpPr>
        <p:spPr/>
        <p:txBody>
          <a:bodyPr/>
          <a:lstStyle/>
          <a:p>
            <a:fld id="{4060C6F1-8618-4CCA-B45E-7B199C8F5830}" type="slidenum">
              <a:rPr lang="ru-RU" smtClean="0"/>
              <a:pPr/>
              <a:t>72</a:t>
            </a:fld>
            <a:r>
              <a:rPr lang="en-US" dirty="0"/>
              <a:t> </a:t>
            </a:r>
            <a:r>
              <a:rPr lang="ru-RU" dirty="0"/>
              <a:t>из 82</a:t>
            </a:r>
          </a:p>
        </p:txBody>
      </p:sp>
      <p:sp>
        <p:nvSpPr>
          <p:cNvPr id="6" name="Заголовок 3">
            <a:extLst>
              <a:ext uri="{FF2B5EF4-FFF2-40B4-BE49-F238E27FC236}">
                <a16:creationId xmlns:a16="http://schemas.microsoft.com/office/drawing/2014/main" id="{AC634985-2978-6D1D-9219-6D9F23D568B0}"/>
              </a:ext>
            </a:extLst>
          </p:cNvPr>
          <p:cNvSpPr txBox="1">
            <a:spLocks/>
          </p:cNvSpPr>
          <p:nvPr/>
        </p:nvSpPr>
        <p:spPr>
          <a:xfrm>
            <a:off x="72000" y="0"/>
            <a:ext cx="12120000" cy="859626"/>
          </a:xfrm>
          <a:prstGeom prst="rect">
            <a:avLst/>
          </a:prstGeom>
        </p:spPr>
        <p:txBody>
          <a:bodyPr anchor="ctr"/>
          <a:lstStyle>
            <a:defPPr marR="0" lvl="0" algn="l" rtl="0">
              <a:lnSpc>
                <a:spcPct val="100000"/>
              </a:lnSpc>
              <a:spcBef>
                <a:spcPts val="0"/>
              </a:spcBef>
              <a:spcAft>
                <a:spcPts val="0"/>
              </a:spcAft>
            </a:defPPr>
            <a:lvl1pPr marR="0" lvl="0" algn="l" rtl="0" eaLnBrk="1" hangingPunct="1">
              <a:lnSpc>
                <a:spcPct val="100000"/>
              </a:lnSpc>
              <a:spcBef>
                <a:spcPts val="0"/>
              </a:spcBef>
              <a:spcAft>
                <a:spcPts val="0"/>
              </a:spcAft>
              <a:buNone/>
              <a:defRPr sz="2667" b="1" i="0" u="none" strike="noStrike" cap="none">
                <a:solidFill>
                  <a:srgbClr val="007F76"/>
                </a:solidFill>
                <a:latin typeface="Arial" panose="020B0604020202020204" pitchFamily="34" charset="0"/>
                <a:ea typeface="Calibri" panose="020F0502020204030204" pitchFamily="34" charset="0"/>
                <a:cs typeface="Arial" panose="020B0604020202020204" pitchFamily="34" charset="0"/>
                <a:sym typeface="Arial"/>
              </a:defRPr>
            </a:lvl1pPr>
          </a:lstStyle>
          <a:p>
            <a:pPr defTabSz="914400"/>
            <a:r>
              <a:rPr lang="ru-RU" sz="2400" dirty="0"/>
              <a:t>2019-2022 </a:t>
            </a:r>
            <a:r>
              <a:rPr lang="ru-RU" sz="2400" dirty="0" err="1"/>
              <a:t>жылдағы</a:t>
            </a:r>
            <a:r>
              <a:rPr lang="ru-RU" sz="2400" dirty="0"/>
              <a:t> Ш.-</a:t>
            </a:r>
            <a:r>
              <a:rPr lang="ru-RU" sz="2400" dirty="0" err="1"/>
              <a:t>Қазақстан</a:t>
            </a:r>
            <a:r>
              <a:rPr lang="ru-RU" sz="2400" dirty="0"/>
              <a:t> </a:t>
            </a:r>
            <a:r>
              <a:rPr lang="ru-RU" sz="2400" dirty="0" err="1"/>
              <a:t>облысы</a:t>
            </a:r>
            <a:r>
              <a:rPr lang="ru-RU" sz="2400" dirty="0"/>
              <a:t> </a:t>
            </a:r>
            <a:r>
              <a:rPr lang="ru-RU" sz="2400" dirty="0" err="1"/>
              <a:t>бойынша</a:t>
            </a:r>
            <a:r>
              <a:rPr lang="ru-RU" sz="2400" dirty="0"/>
              <a:t> бос </a:t>
            </a:r>
            <a:r>
              <a:rPr lang="ru-RU" sz="2400" dirty="0" err="1"/>
              <a:t>орындарТобы</a:t>
            </a:r>
            <a:endParaRPr lang="ru-KZ" sz="2400" kern="0" dirty="0"/>
          </a:p>
        </p:txBody>
      </p:sp>
      <p:graphicFrame>
        <p:nvGraphicFramePr>
          <p:cNvPr id="2" name="Таблица 3">
            <a:extLst>
              <a:ext uri="{FF2B5EF4-FFF2-40B4-BE49-F238E27FC236}">
                <a16:creationId xmlns:a16="http://schemas.microsoft.com/office/drawing/2014/main" id="{8F122EDF-B80C-49B6-7013-14325365416C}"/>
              </a:ext>
            </a:extLst>
          </p:cNvPr>
          <p:cNvGraphicFramePr>
            <a:graphicFrameLocks noGrp="1"/>
          </p:cNvGraphicFramePr>
          <p:nvPr/>
        </p:nvGraphicFramePr>
        <p:xfrm>
          <a:off x="146644" y="903211"/>
          <a:ext cx="11950106" cy="5600230"/>
        </p:xfrm>
        <a:graphic>
          <a:graphicData uri="http://schemas.openxmlformats.org/drawingml/2006/table">
            <a:tbl>
              <a:tblPr firstRow="1" bandRow="1">
                <a:tableStyleId>{5C22544A-7EE6-4342-B048-85BDC9FD1C3A}</a:tableStyleId>
              </a:tblPr>
              <a:tblGrid>
                <a:gridCol w="1128923">
                  <a:extLst>
                    <a:ext uri="{9D8B030D-6E8A-4147-A177-3AD203B41FA5}">
                      <a16:colId xmlns:a16="http://schemas.microsoft.com/office/drawing/2014/main" val="1887671937"/>
                    </a:ext>
                  </a:extLst>
                </a:gridCol>
                <a:gridCol w="4386636">
                  <a:extLst>
                    <a:ext uri="{9D8B030D-6E8A-4147-A177-3AD203B41FA5}">
                      <a16:colId xmlns:a16="http://schemas.microsoft.com/office/drawing/2014/main" val="2349791940"/>
                    </a:ext>
                  </a:extLst>
                </a:gridCol>
                <a:gridCol w="989153">
                  <a:extLst>
                    <a:ext uri="{9D8B030D-6E8A-4147-A177-3AD203B41FA5}">
                      <a16:colId xmlns:a16="http://schemas.microsoft.com/office/drawing/2014/main" val="3468745330"/>
                    </a:ext>
                  </a:extLst>
                </a:gridCol>
                <a:gridCol w="1236442">
                  <a:extLst>
                    <a:ext uri="{9D8B030D-6E8A-4147-A177-3AD203B41FA5}">
                      <a16:colId xmlns:a16="http://schemas.microsoft.com/office/drawing/2014/main" val="804095016"/>
                    </a:ext>
                  </a:extLst>
                </a:gridCol>
                <a:gridCol w="757255">
                  <a:extLst>
                    <a:ext uri="{9D8B030D-6E8A-4147-A177-3AD203B41FA5}">
                      <a16:colId xmlns:a16="http://schemas.microsoft.com/office/drawing/2014/main" val="2954860215"/>
                    </a:ext>
                  </a:extLst>
                </a:gridCol>
                <a:gridCol w="757255">
                  <a:extLst>
                    <a:ext uri="{9D8B030D-6E8A-4147-A177-3AD203B41FA5}">
                      <a16:colId xmlns:a16="http://schemas.microsoft.com/office/drawing/2014/main" val="3651837902"/>
                    </a:ext>
                  </a:extLst>
                </a:gridCol>
                <a:gridCol w="757255">
                  <a:extLst>
                    <a:ext uri="{9D8B030D-6E8A-4147-A177-3AD203B41FA5}">
                      <a16:colId xmlns:a16="http://schemas.microsoft.com/office/drawing/2014/main" val="920941884"/>
                    </a:ext>
                  </a:extLst>
                </a:gridCol>
                <a:gridCol w="757255">
                  <a:extLst>
                    <a:ext uri="{9D8B030D-6E8A-4147-A177-3AD203B41FA5}">
                      <a16:colId xmlns:a16="http://schemas.microsoft.com/office/drawing/2014/main" val="1560726908"/>
                    </a:ext>
                  </a:extLst>
                </a:gridCol>
                <a:gridCol w="1179932">
                  <a:extLst>
                    <a:ext uri="{9D8B030D-6E8A-4147-A177-3AD203B41FA5}">
                      <a16:colId xmlns:a16="http://schemas.microsoft.com/office/drawing/2014/main" val="3273998533"/>
                    </a:ext>
                  </a:extLst>
                </a:gridCol>
              </a:tblGrid>
              <a:tr h="279765">
                <a:tc rowSpan="2">
                  <a:txBody>
                    <a:bodyPr/>
                    <a:lstStyle/>
                    <a:p>
                      <a:pPr algn="ctr"/>
                      <a:r>
                        <a:rPr lang="ru-RU" sz="1100" dirty="0" err="1"/>
                        <a:t>Жыл</a:t>
                      </a:r>
                      <a:endParaRPr lang="ru-KZ" sz="1100" dirty="0"/>
                    </a:p>
                  </a:txBody>
                  <a:tcPr anchor="ctr"/>
                </a:tc>
                <a:tc rowSpan="2">
                  <a:txBody>
                    <a:bodyPr/>
                    <a:lstStyle/>
                    <a:p>
                      <a:pPr algn="ctr"/>
                      <a:r>
                        <a:rPr lang="ru-RU" sz="1100" dirty="0" err="1"/>
                        <a:t>Атауы</a:t>
                      </a:r>
                      <a:endParaRPr lang="ru-KZ" sz="1100" dirty="0"/>
                    </a:p>
                  </a:txBody>
                  <a:tcPr anchor="ctr">
                    <a:lnB w="28575" cap="flat" cmpd="sng" algn="ctr">
                      <a:solidFill>
                        <a:schemeClr val="bg1"/>
                      </a:solidFill>
                      <a:prstDash val="solid"/>
                      <a:round/>
                      <a:headEnd type="none" w="med" len="med"/>
                      <a:tailEnd type="none" w="med" len="med"/>
                    </a:lnB>
                  </a:tcPr>
                </a:tc>
                <a:tc rowSpan="2">
                  <a:txBody>
                    <a:bodyPr/>
                    <a:lstStyle/>
                    <a:p>
                      <a:pPr algn="ctr"/>
                      <a:r>
                        <a:rPr lang="ru-RU" sz="1100" dirty="0"/>
                        <a:t>ҰҚЖ-2017 </a:t>
                      </a:r>
                      <a:r>
                        <a:rPr lang="ru-RU" sz="1100" dirty="0" err="1"/>
                        <a:t>коді</a:t>
                      </a:r>
                      <a:endParaRPr lang="ru-KZ" sz="1100" dirty="0"/>
                    </a:p>
                  </a:txBody>
                  <a:tcPr anchor="ctr">
                    <a:lnB w="28575" cap="flat" cmpd="sng" algn="ctr">
                      <a:solidFill>
                        <a:schemeClr val="bg1"/>
                      </a:solidFill>
                      <a:prstDash val="solid"/>
                      <a:round/>
                      <a:headEnd type="none" w="med" len="med"/>
                      <a:tailEnd type="none" w="med" len="med"/>
                    </a:lnB>
                  </a:tcPr>
                </a:tc>
                <a:tc rowSpan="2">
                  <a:txBody>
                    <a:bodyPr/>
                    <a:lstStyle/>
                    <a:p>
                      <a:pPr algn="ctr"/>
                      <a:r>
                        <a:rPr lang="ru-RU" sz="1100" dirty="0"/>
                        <a:t>Бос </a:t>
                      </a:r>
                      <a:r>
                        <a:rPr lang="ru-RU" sz="1100" dirty="0" err="1"/>
                        <a:t>орындар</a:t>
                      </a:r>
                      <a:r>
                        <a:rPr lang="ru-RU" sz="1100" dirty="0"/>
                        <a:t> саны</a:t>
                      </a:r>
                      <a:endParaRPr lang="ru-KZ" sz="1100" dirty="0"/>
                    </a:p>
                  </a:txBody>
                  <a:tcPr anchor="ctr">
                    <a:lnB w="28575" cap="flat" cmpd="sng" algn="ctr">
                      <a:solidFill>
                        <a:schemeClr val="bg1"/>
                      </a:solidFill>
                      <a:prstDash val="solid"/>
                      <a:round/>
                      <a:headEnd type="none" w="med" len="med"/>
                      <a:tailEnd type="none" w="med" len="med"/>
                    </a:lnB>
                  </a:tcPr>
                </a:tc>
                <a:tc gridSpan="4">
                  <a:txBody>
                    <a:bodyPr/>
                    <a:lstStyle/>
                    <a:p>
                      <a:pPr algn="ctr"/>
                      <a:r>
                        <a:rPr lang="ru-RU" sz="1100" dirty="0" err="1"/>
                        <a:t>соның</a:t>
                      </a:r>
                      <a:r>
                        <a:rPr lang="ru-RU" sz="1100" dirty="0"/>
                        <a:t> </a:t>
                      </a:r>
                      <a:r>
                        <a:rPr lang="ru-RU" sz="1100" dirty="0" err="1"/>
                        <a:t>ішінде</a:t>
                      </a:r>
                      <a:r>
                        <a:rPr lang="ru-RU" sz="1100" dirty="0"/>
                        <a:t> </a:t>
                      </a:r>
                      <a:r>
                        <a:rPr lang="ru-RU" sz="1100" dirty="0" err="1"/>
                        <a:t>тоқсандар</a:t>
                      </a:r>
                      <a:r>
                        <a:rPr lang="ru-RU" sz="1100" dirty="0"/>
                        <a:t> </a:t>
                      </a:r>
                      <a:r>
                        <a:rPr lang="ru-RU" sz="1100" dirty="0" err="1"/>
                        <a:t>бойынша</a:t>
                      </a:r>
                      <a:endParaRPr lang="ru-KZ" sz="1100" dirty="0"/>
                    </a:p>
                  </a:txBody>
                  <a:tcPr anchor="ctr">
                    <a:lnB w="12700" cap="flat" cmpd="sng" algn="ctr">
                      <a:solidFill>
                        <a:schemeClr val="bg1"/>
                      </a:solidFill>
                      <a:prstDash val="solid"/>
                      <a:round/>
                      <a:headEnd type="none" w="med" len="med"/>
                      <a:tailEnd type="none" w="med" len="med"/>
                    </a:lnB>
                  </a:tcPr>
                </a:tc>
                <a:tc hMerge="1">
                  <a:txBody>
                    <a:bodyPr/>
                    <a:lstStyle/>
                    <a:p>
                      <a:pPr algn="ctr"/>
                      <a:endParaRPr lang="ru-KZ" sz="1100" dirty="0"/>
                    </a:p>
                  </a:txBody>
                  <a:tcPr anchor="ctr"/>
                </a:tc>
                <a:tc hMerge="1">
                  <a:txBody>
                    <a:bodyPr/>
                    <a:lstStyle/>
                    <a:p>
                      <a:pPr algn="ctr"/>
                      <a:endParaRPr lang="ru-KZ" sz="1100" dirty="0"/>
                    </a:p>
                  </a:txBody>
                  <a:tcPr anchor="ctr"/>
                </a:tc>
                <a:tc hMerge="1">
                  <a:txBody>
                    <a:bodyPr/>
                    <a:lstStyle/>
                    <a:p>
                      <a:pPr algn="ctr"/>
                      <a:endParaRPr lang="ru-KZ" sz="1100" dirty="0"/>
                    </a:p>
                  </a:txBody>
                  <a:tcPr anchor="ctr"/>
                </a:tc>
                <a:tc rowSpan="2">
                  <a:txBody>
                    <a:bodyPr/>
                    <a:lstStyle/>
                    <a:p>
                      <a:pPr algn="ctr"/>
                      <a:r>
                        <a:rPr lang="ru-RU" sz="1100" dirty="0" err="1"/>
                        <a:t>Жалпы</a:t>
                      </a:r>
                      <a:r>
                        <a:rPr lang="ru-RU" sz="1100" dirty="0"/>
                        <a:t> </a:t>
                      </a:r>
                      <a:r>
                        <a:rPr lang="ru-RU" sz="1100" dirty="0" err="1"/>
                        <a:t>үлесі</a:t>
                      </a:r>
                      <a:r>
                        <a:rPr lang="ru-RU" sz="1100" dirty="0"/>
                        <a:t>, %</a:t>
                      </a:r>
                      <a:endParaRPr lang="ru-KZ" sz="1100" dirty="0"/>
                    </a:p>
                  </a:txBody>
                  <a:tcPr anchor="ctr">
                    <a:lnB w="28575" cap="flat" cmpd="sng" algn="ctr">
                      <a:solidFill>
                        <a:schemeClr val="bg1"/>
                      </a:solidFill>
                      <a:prstDash val="solid"/>
                      <a:round/>
                      <a:headEnd type="none" w="med" len="med"/>
                      <a:tailEnd type="none" w="med" len="med"/>
                    </a:lnB>
                  </a:tcPr>
                </a:tc>
                <a:extLst>
                  <a:ext uri="{0D108BD9-81ED-4DB2-BD59-A6C34878D82A}">
                    <a16:rowId xmlns:a16="http://schemas.microsoft.com/office/drawing/2014/main" val="3292981516"/>
                  </a:ext>
                </a:extLst>
              </a:tr>
              <a:tr h="279765">
                <a:tc vMerge="1">
                  <a:txBody>
                    <a:bodyPr/>
                    <a:lstStyle/>
                    <a:p>
                      <a:endParaRPr lang="ru-KZ"/>
                    </a:p>
                  </a:txBody>
                  <a:tcPr/>
                </a:tc>
                <a:tc vMerge="1">
                  <a:txBody>
                    <a:bodyPr/>
                    <a:lstStyle/>
                    <a:p>
                      <a:endParaRPr lang="ru-KZ"/>
                    </a:p>
                  </a:txBody>
                  <a:tcPr/>
                </a:tc>
                <a:tc vMerge="1">
                  <a:txBody>
                    <a:bodyPr/>
                    <a:lstStyle/>
                    <a:p>
                      <a:endParaRPr lang="ru-KZ"/>
                    </a:p>
                  </a:txBody>
                  <a:tcPr/>
                </a:tc>
                <a:tc vMerge="1">
                  <a:txBody>
                    <a:bodyPr/>
                    <a:lstStyle/>
                    <a:p>
                      <a:endParaRPr lang="ru-KZ"/>
                    </a:p>
                  </a:txBody>
                  <a:tcPr/>
                </a:tc>
                <a:tc>
                  <a:txBody>
                    <a:bodyPr/>
                    <a:lstStyle/>
                    <a:p>
                      <a:pPr algn="ctr"/>
                      <a:r>
                        <a:rPr lang="en-US" sz="1100" dirty="0">
                          <a:solidFill>
                            <a:schemeClr val="bg1"/>
                          </a:solidFill>
                        </a:rPr>
                        <a:t>I</a:t>
                      </a:r>
                      <a:endParaRPr lang="ru-KZ" sz="1100" dirty="0">
                        <a:solidFill>
                          <a:schemeClr val="bg1"/>
                        </a:solidFill>
                      </a:endParaRPr>
                    </a:p>
                  </a:txBody>
                  <a:tcP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28575" cap="flat" cmpd="sng" algn="ctr">
                      <a:solidFill>
                        <a:schemeClr val="bg1"/>
                      </a:solidFill>
                      <a:prstDash val="solid"/>
                      <a:round/>
                      <a:headEnd type="none" w="med" len="med"/>
                      <a:tailEnd type="none" w="med" len="med"/>
                    </a:lnB>
                    <a:solidFill>
                      <a:schemeClr val="bg2">
                        <a:alpha val="80000"/>
                      </a:schemeClr>
                    </a:solidFill>
                  </a:tcPr>
                </a:tc>
                <a:tc>
                  <a:txBody>
                    <a:bodyPr/>
                    <a:lstStyle/>
                    <a:p>
                      <a:pPr algn="ctr"/>
                      <a:r>
                        <a:rPr lang="en-US" sz="1100" dirty="0">
                          <a:solidFill>
                            <a:schemeClr val="bg1"/>
                          </a:solidFill>
                        </a:rPr>
                        <a:t>II</a:t>
                      </a:r>
                      <a:endParaRPr lang="ru-KZ" sz="1100" dirty="0">
                        <a:solidFill>
                          <a:schemeClr val="bg1"/>
                        </a:solidFill>
                      </a:endParaRPr>
                    </a:p>
                  </a:txBody>
                  <a:tcP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28575" cap="flat" cmpd="sng" algn="ctr">
                      <a:solidFill>
                        <a:schemeClr val="bg1"/>
                      </a:solidFill>
                      <a:prstDash val="solid"/>
                      <a:round/>
                      <a:headEnd type="none" w="med" len="med"/>
                      <a:tailEnd type="none" w="med" len="med"/>
                    </a:lnB>
                    <a:solidFill>
                      <a:schemeClr val="bg2">
                        <a:alpha val="80000"/>
                      </a:schemeClr>
                    </a:solidFill>
                  </a:tcPr>
                </a:tc>
                <a:tc>
                  <a:txBody>
                    <a:bodyPr/>
                    <a:lstStyle/>
                    <a:p>
                      <a:pPr algn="ctr"/>
                      <a:r>
                        <a:rPr lang="en-US" sz="1100" dirty="0">
                          <a:solidFill>
                            <a:schemeClr val="bg1"/>
                          </a:solidFill>
                        </a:rPr>
                        <a:t>III</a:t>
                      </a:r>
                      <a:endParaRPr lang="ru-KZ" sz="1100" dirty="0">
                        <a:solidFill>
                          <a:schemeClr val="bg1"/>
                        </a:solidFill>
                      </a:endParaRPr>
                    </a:p>
                  </a:txBody>
                  <a:tcP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28575" cap="flat" cmpd="sng" algn="ctr">
                      <a:solidFill>
                        <a:schemeClr val="bg1"/>
                      </a:solidFill>
                      <a:prstDash val="solid"/>
                      <a:round/>
                      <a:headEnd type="none" w="med" len="med"/>
                      <a:tailEnd type="none" w="med" len="med"/>
                    </a:lnB>
                    <a:solidFill>
                      <a:schemeClr val="bg2">
                        <a:alpha val="80000"/>
                      </a:schemeClr>
                    </a:solidFill>
                  </a:tcPr>
                </a:tc>
                <a:tc>
                  <a:txBody>
                    <a:bodyPr/>
                    <a:lstStyle/>
                    <a:p>
                      <a:pPr algn="ctr"/>
                      <a:r>
                        <a:rPr lang="en-US" sz="1100" dirty="0">
                          <a:solidFill>
                            <a:schemeClr val="bg1"/>
                          </a:solidFill>
                        </a:rPr>
                        <a:t>IV</a:t>
                      </a:r>
                      <a:endParaRPr lang="ru-KZ" sz="1100" dirty="0">
                        <a:solidFill>
                          <a:schemeClr val="bg1"/>
                        </a:solidFill>
                      </a:endParaRPr>
                    </a:p>
                  </a:txBody>
                  <a:tcP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28575" cap="flat" cmpd="sng" algn="ctr">
                      <a:solidFill>
                        <a:schemeClr val="bg1"/>
                      </a:solidFill>
                      <a:prstDash val="solid"/>
                      <a:round/>
                      <a:headEnd type="none" w="med" len="med"/>
                      <a:tailEnd type="none" w="med" len="med"/>
                    </a:lnB>
                    <a:solidFill>
                      <a:schemeClr val="bg2">
                        <a:alpha val="80000"/>
                      </a:schemeClr>
                    </a:solidFill>
                  </a:tcPr>
                </a:tc>
                <a:tc vMerge="1">
                  <a:txBody>
                    <a:bodyPr/>
                    <a:lstStyle/>
                    <a:p>
                      <a:endParaRPr lang="ru-KZ"/>
                    </a:p>
                  </a:txBody>
                  <a:tcPr/>
                </a:tc>
                <a:extLst>
                  <a:ext uri="{0D108BD9-81ED-4DB2-BD59-A6C34878D82A}">
                    <a16:rowId xmlns:a16="http://schemas.microsoft.com/office/drawing/2014/main" val="3566652169"/>
                  </a:ext>
                </a:extLst>
              </a:tr>
              <a:tr h="252035">
                <a:tc rowSpan="5">
                  <a:txBody>
                    <a:bodyPr/>
                    <a:lstStyle/>
                    <a:p>
                      <a:pPr algn="ctr"/>
                      <a:r>
                        <a:rPr lang="en-US" sz="1100" dirty="0"/>
                        <a:t>2019</a:t>
                      </a:r>
                      <a:endParaRPr lang="ru-KZ" sz="1100" dirty="0"/>
                    </a:p>
                  </a:txBody>
                  <a:tcPr anchor="ctr">
                    <a:lnB w="28575" cap="flat" cmpd="sng" algn="ctr">
                      <a:solidFill>
                        <a:schemeClr val="bg2"/>
                      </a:solidFill>
                      <a:prstDash val="solid"/>
                      <a:round/>
                      <a:headEnd type="none" w="med" len="med"/>
                      <a:tailEnd type="none" w="med" len="med"/>
                    </a:lnB>
                  </a:tcPr>
                </a:tc>
                <a:tc>
                  <a:txBody>
                    <a:bodyPr/>
                    <a:lstStyle/>
                    <a:p>
                      <a:pPr marL="72000" marR="0" algn="l" rtl="0" eaLnBrk="1" fontAlgn="b" hangingPunct="1">
                        <a:lnSpc>
                          <a:spcPct val="100000"/>
                        </a:lnSpc>
                        <a:spcBef>
                          <a:spcPts val="0"/>
                        </a:spcBef>
                        <a:spcAft>
                          <a:spcPts val="0"/>
                        </a:spcAft>
                        <a:buNone/>
                      </a:pPr>
                      <a:r>
                        <a:rPr lang="ru-RU" sz="800" b="0" i="0" u="none" strike="noStrike" cap="none" dirty="0">
                          <a:solidFill>
                            <a:schemeClr val="dk1"/>
                          </a:solidFill>
                          <a:latin typeface="+mn-lt"/>
                          <a:ea typeface="+mn-ea"/>
                          <a:cs typeface="+mn-cs"/>
                          <a:sym typeface="Arial"/>
                        </a:rPr>
                        <a:t>1 </a:t>
                      </a:r>
                      <a:r>
                        <a:rPr lang="ru-RU" sz="800" b="0" i="0" u="none" strike="noStrike" cap="none" dirty="0" err="1">
                          <a:solidFill>
                            <a:schemeClr val="dk1"/>
                          </a:solidFill>
                          <a:latin typeface="+mn-lt"/>
                          <a:ea typeface="+mn-ea"/>
                          <a:cs typeface="+mn-cs"/>
                          <a:sym typeface="Arial"/>
                        </a:rPr>
                        <a:t>Басқа</a:t>
                      </a:r>
                      <a:r>
                        <a:rPr lang="ru-RU" sz="800" b="0" i="0" u="none" strike="noStrike" cap="none" dirty="0">
                          <a:solidFill>
                            <a:schemeClr val="dk1"/>
                          </a:solidFill>
                          <a:latin typeface="+mn-lt"/>
                          <a:ea typeface="+mn-ea"/>
                          <a:cs typeface="+mn-cs"/>
                          <a:sym typeface="Arial"/>
                        </a:rPr>
                        <a:t> да </a:t>
                      </a:r>
                      <a:r>
                        <a:rPr lang="ru-RU" sz="800" b="0" i="0" u="none" strike="noStrike" cap="none" dirty="0" err="1">
                          <a:solidFill>
                            <a:schemeClr val="dk1"/>
                          </a:solidFill>
                          <a:latin typeface="+mn-lt"/>
                          <a:ea typeface="+mn-ea"/>
                          <a:cs typeface="+mn-cs"/>
                          <a:sym typeface="Arial"/>
                        </a:rPr>
                        <a:t>біліктілігі</a:t>
                      </a:r>
                      <a:r>
                        <a:rPr lang="ru-RU" sz="800" b="0" i="0" u="none" strike="noStrike" cap="none" dirty="0">
                          <a:solidFill>
                            <a:schemeClr val="dk1"/>
                          </a:solidFill>
                          <a:latin typeface="+mn-lt"/>
                          <a:ea typeface="+mn-ea"/>
                          <a:cs typeface="+mn-cs"/>
                          <a:sym typeface="Arial"/>
                        </a:rPr>
                        <a:t> </a:t>
                      </a:r>
                      <a:r>
                        <a:rPr lang="ru-RU" sz="800" b="0" i="0" u="none" strike="noStrike" cap="none" dirty="0" err="1">
                          <a:solidFill>
                            <a:schemeClr val="dk1"/>
                          </a:solidFill>
                          <a:latin typeface="+mn-lt"/>
                          <a:ea typeface="+mn-ea"/>
                          <a:cs typeface="+mn-cs"/>
                          <a:sym typeface="Arial"/>
                        </a:rPr>
                        <a:t>жоқ</a:t>
                      </a:r>
                      <a:r>
                        <a:rPr lang="ru-RU" sz="800" b="0" i="0" u="none" strike="noStrike" cap="none" dirty="0">
                          <a:solidFill>
                            <a:schemeClr val="dk1"/>
                          </a:solidFill>
                          <a:latin typeface="+mn-lt"/>
                          <a:ea typeface="+mn-ea"/>
                          <a:cs typeface="+mn-cs"/>
                          <a:sym typeface="Arial"/>
                        </a:rPr>
                        <a:t> </a:t>
                      </a:r>
                      <a:r>
                        <a:rPr lang="ru-RU" sz="800" b="0" i="0" u="none" strike="noStrike" cap="none" dirty="0" err="1">
                          <a:solidFill>
                            <a:schemeClr val="dk1"/>
                          </a:solidFill>
                          <a:latin typeface="+mn-lt"/>
                          <a:ea typeface="+mn-ea"/>
                          <a:cs typeface="+mn-cs"/>
                          <a:sym typeface="Arial"/>
                        </a:rPr>
                        <a:t>жұмысшылар</a:t>
                      </a:r>
                      <a:endParaRPr lang="ru-RU" sz="800" b="0" i="0" u="none" strike="noStrike" cap="none" dirty="0">
                        <a:solidFill>
                          <a:schemeClr val="dk1"/>
                        </a:solidFill>
                        <a:latin typeface="+mn-lt"/>
                        <a:ea typeface="+mn-ea"/>
                        <a:cs typeface="+mn-cs"/>
                        <a:sym typeface="Arial"/>
                      </a:endParaRPr>
                    </a:p>
                  </a:txBody>
                  <a:tcPr marL="9525" marR="9525" marT="9525" marB="0" anchor="ctr">
                    <a:lnT w="28575" cap="flat" cmpd="sng" algn="ctr">
                      <a:solidFill>
                        <a:schemeClr val="bg1"/>
                      </a:solidFill>
                      <a:prstDash val="solid"/>
                      <a:round/>
                      <a:headEnd type="none" w="med" len="med"/>
                      <a:tailEnd type="none" w="med" len="med"/>
                    </a:lnT>
                  </a:tcPr>
                </a:tc>
                <a:tc>
                  <a:txBody>
                    <a:bodyPr/>
                    <a:lstStyle/>
                    <a:p>
                      <a:pPr algn="ctr" fontAlgn="b"/>
                      <a:r>
                        <a:rPr lang="ru-RU" sz="900" b="0" i="1" u="none" strike="noStrike" cap="none" dirty="0">
                          <a:solidFill>
                            <a:schemeClr val="dk1"/>
                          </a:solidFill>
                          <a:latin typeface="+mn-lt"/>
                          <a:ea typeface="+mn-ea"/>
                          <a:cs typeface="+mn-cs"/>
                          <a:sym typeface="Arial"/>
                        </a:rPr>
                        <a:t>9629-9</a:t>
                      </a:r>
                    </a:p>
                  </a:txBody>
                  <a:tcPr marL="9525" marR="9525" marT="9525" marB="0" anchor="ctr">
                    <a:lnT w="28575" cap="flat" cmpd="sng" algn="ctr">
                      <a:solidFill>
                        <a:schemeClr val="bg1"/>
                      </a:solidFill>
                      <a:prstDash val="solid"/>
                      <a:round/>
                      <a:headEnd type="none" w="med" len="med"/>
                      <a:tailEnd type="none" w="med" len="med"/>
                    </a:lnT>
                  </a:tcPr>
                </a:tc>
                <a:tc>
                  <a:txBody>
                    <a:bodyPr/>
                    <a:lstStyle/>
                    <a:p>
                      <a:pPr algn="ctr" fontAlgn="ctr"/>
                      <a:r>
                        <a:rPr lang="ru-RU" sz="1050" b="1" i="0" u="none" strike="noStrike" cap="none" dirty="0">
                          <a:solidFill>
                            <a:schemeClr val="dk1"/>
                          </a:solidFill>
                          <a:latin typeface="+mn-lt"/>
                          <a:ea typeface="+mn-ea"/>
                          <a:cs typeface="+mn-cs"/>
                          <a:sym typeface="Arial"/>
                        </a:rPr>
                        <a:t>5 163</a:t>
                      </a:r>
                    </a:p>
                  </a:txBody>
                  <a:tcPr marL="9525" marR="9525" marT="9525" marB="0" anchor="ctr">
                    <a:lnT w="28575" cap="flat" cmpd="sng" algn="ctr">
                      <a:solidFill>
                        <a:schemeClr val="bg1"/>
                      </a:solidFill>
                      <a:prstDash val="solid"/>
                      <a:round/>
                      <a:headEnd type="none" w="med" len="med"/>
                      <a:tailEnd type="none" w="med" len="med"/>
                    </a:lnT>
                  </a:tcPr>
                </a:tc>
                <a:tc>
                  <a:txBody>
                    <a:bodyPr/>
                    <a:lstStyle/>
                    <a:p>
                      <a:pPr algn="ctr" fontAlgn="ctr"/>
                      <a:r>
                        <a:rPr lang="ru-RU" sz="900" b="0" i="0" u="none" strike="noStrike" cap="none" dirty="0">
                          <a:solidFill>
                            <a:schemeClr val="dk1"/>
                          </a:solidFill>
                          <a:latin typeface="+mn-lt"/>
                          <a:ea typeface="+mn-ea"/>
                          <a:cs typeface="+mn-cs"/>
                          <a:sym typeface="Arial"/>
                        </a:rPr>
                        <a:t>309</a:t>
                      </a:r>
                    </a:p>
                  </a:txBody>
                  <a:tcPr marL="9525" marR="9525" marT="9525" marB="0" anchor="ctr">
                    <a:lnT w="28575" cap="flat" cmpd="sng" algn="ctr">
                      <a:solidFill>
                        <a:schemeClr val="bg1"/>
                      </a:solidFill>
                      <a:prstDash val="solid"/>
                      <a:round/>
                      <a:headEnd type="none" w="med" len="med"/>
                      <a:tailEnd type="none" w="med" len="med"/>
                    </a:lnT>
                  </a:tcPr>
                </a:tc>
                <a:tc>
                  <a:txBody>
                    <a:bodyPr/>
                    <a:lstStyle/>
                    <a:p>
                      <a:pPr algn="ctr" fontAlgn="ctr"/>
                      <a:r>
                        <a:rPr lang="ru-RU" sz="900" b="0" i="0" u="none" strike="noStrike" cap="none">
                          <a:solidFill>
                            <a:schemeClr val="dk1"/>
                          </a:solidFill>
                          <a:latin typeface="+mn-lt"/>
                          <a:ea typeface="+mn-ea"/>
                          <a:cs typeface="+mn-cs"/>
                          <a:sym typeface="Arial"/>
                        </a:rPr>
                        <a:t>1 427</a:t>
                      </a:r>
                    </a:p>
                  </a:txBody>
                  <a:tcPr marL="9525" marR="9525" marT="9525" marB="0" anchor="ctr">
                    <a:lnT w="28575" cap="flat" cmpd="sng" algn="ctr">
                      <a:solidFill>
                        <a:schemeClr val="bg1"/>
                      </a:solidFill>
                      <a:prstDash val="solid"/>
                      <a:round/>
                      <a:headEnd type="none" w="med" len="med"/>
                      <a:tailEnd type="none" w="med" len="med"/>
                    </a:lnT>
                  </a:tcPr>
                </a:tc>
                <a:tc>
                  <a:txBody>
                    <a:bodyPr/>
                    <a:lstStyle/>
                    <a:p>
                      <a:pPr algn="ctr" fontAlgn="ctr"/>
                      <a:r>
                        <a:rPr lang="ru-RU" sz="900" b="0" i="0" u="none" strike="noStrike" cap="none">
                          <a:solidFill>
                            <a:schemeClr val="dk1"/>
                          </a:solidFill>
                          <a:latin typeface="+mn-lt"/>
                          <a:ea typeface="+mn-ea"/>
                          <a:cs typeface="+mn-cs"/>
                          <a:sym typeface="Arial"/>
                        </a:rPr>
                        <a:t>2 056</a:t>
                      </a:r>
                    </a:p>
                  </a:txBody>
                  <a:tcPr marL="9525" marR="9525" marT="9525" marB="0" anchor="ctr">
                    <a:lnT w="28575" cap="flat" cmpd="sng" algn="ctr">
                      <a:solidFill>
                        <a:schemeClr val="bg1"/>
                      </a:solidFill>
                      <a:prstDash val="solid"/>
                      <a:round/>
                      <a:headEnd type="none" w="med" len="med"/>
                      <a:tailEnd type="none" w="med" len="med"/>
                    </a:lnT>
                  </a:tcPr>
                </a:tc>
                <a:tc>
                  <a:txBody>
                    <a:bodyPr/>
                    <a:lstStyle/>
                    <a:p>
                      <a:pPr algn="ctr" fontAlgn="ctr"/>
                      <a:r>
                        <a:rPr lang="ru-RU" sz="900" b="0" i="0" u="none" strike="noStrike" cap="none">
                          <a:solidFill>
                            <a:schemeClr val="dk1"/>
                          </a:solidFill>
                          <a:latin typeface="+mn-lt"/>
                          <a:ea typeface="+mn-ea"/>
                          <a:cs typeface="+mn-cs"/>
                          <a:sym typeface="Arial"/>
                        </a:rPr>
                        <a:t>1 371</a:t>
                      </a:r>
                    </a:p>
                  </a:txBody>
                  <a:tcPr marL="9525" marR="9525" marT="9525" marB="0" anchor="ctr">
                    <a:lnT w="28575" cap="flat" cmpd="sng" algn="ctr">
                      <a:solidFill>
                        <a:schemeClr val="bg1"/>
                      </a:solidFill>
                      <a:prstDash val="solid"/>
                      <a:round/>
                      <a:headEnd type="none" w="med" len="med"/>
                      <a:tailEnd type="none" w="med" len="med"/>
                    </a:lnT>
                  </a:tcPr>
                </a:tc>
                <a:tc>
                  <a:txBody>
                    <a:bodyPr/>
                    <a:lstStyle/>
                    <a:p>
                      <a:pPr algn="ctr" fontAlgn="ctr"/>
                      <a:r>
                        <a:rPr lang="ru-RU" sz="1050" b="1" i="0" u="none" strike="noStrike" cap="none" dirty="0">
                          <a:solidFill>
                            <a:schemeClr val="dk1"/>
                          </a:solidFill>
                          <a:latin typeface="+mn-lt"/>
                          <a:ea typeface="+mn-ea"/>
                          <a:cs typeface="+mn-cs"/>
                          <a:sym typeface="Arial"/>
                        </a:rPr>
                        <a:t>15,2%</a:t>
                      </a:r>
                    </a:p>
                  </a:txBody>
                  <a:tcPr marL="9525" marR="9525" marT="9525" marB="0" anchor="ctr">
                    <a:lnT w="28575" cap="flat" cmpd="sng" algn="ctr">
                      <a:solidFill>
                        <a:schemeClr val="bg1"/>
                      </a:solidFill>
                      <a:prstDash val="solid"/>
                      <a:round/>
                      <a:headEnd type="none" w="med" len="med"/>
                      <a:tailEnd type="none" w="med" len="med"/>
                    </a:lnT>
                  </a:tcPr>
                </a:tc>
                <a:extLst>
                  <a:ext uri="{0D108BD9-81ED-4DB2-BD59-A6C34878D82A}">
                    <a16:rowId xmlns:a16="http://schemas.microsoft.com/office/drawing/2014/main" val="3271101333"/>
                  </a:ext>
                </a:extLst>
              </a:tr>
              <a:tr h="252035">
                <a:tc vMerge="1">
                  <a:txBody>
                    <a:bodyPr/>
                    <a:lstStyle/>
                    <a:p>
                      <a:endParaRPr lang="ru-KZ" sz="1100" dirty="0"/>
                    </a:p>
                  </a:txBody>
                  <a:tcPr/>
                </a:tc>
                <a:tc>
                  <a:txBody>
                    <a:bodyPr/>
                    <a:lstStyle/>
                    <a:p>
                      <a:pPr marL="72000" marR="0" algn="l" rtl="0" eaLnBrk="1" fontAlgn="b" hangingPunct="1">
                        <a:lnSpc>
                          <a:spcPct val="100000"/>
                        </a:lnSpc>
                        <a:spcBef>
                          <a:spcPts val="0"/>
                        </a:spcBef>
                        <a:spcAft>
                          <a:spcPts val="0"/>
                        </a:spcAft>
                        <a:buNone/>
                      </a:pPr>
                      <a:r>
                        <a:rPr lang="ru-RU" sz="800" b="0" i="0" u="none" strike="noStrike" cap="none" dirty="0">
                          <a:solidFill>
                            <a:schemeClr val="dk1"/>
                          </a:solidFill>
                          <a:latin typeface="+mn-lt"/>
                          <a:ea typeface="+mn-ea"/>
                          <a:cs typeface="+mn-cs"/>
                          <a:sym typeface="Arial"/>
                        </a:rPr>
                        <a:t>2 </a:t>
                      </a:r>
                      <a:r>
                        <a:rPr lang="ru-RU" sz="800" b="0" i="0" u="none" strike="noStrike" cap="none" dirty="0" err="1">
                          <a:solidFill>
                            <a:schemeClr val="dk1"/>
                          </a:solidFill>
                          <a:latin typeface="+mn-lt"/>
                          <a:ea typeface="+mn-ea"/>
                          <a:cs typeface="+mn-cs"/>
                          <a:sym typeface="Arial"/>
                        </a:rPr>
                        <a:t>Күтім</a:t>
                      </a:r>
                      <a:r>
                        <a:rPr lang="ru-RU" sz="800" b="0" i="0" u="none" strike="noStrike" cap="none" dirty="0">
                          <a:solidFill>
                            <a:schemeClr val="dk1"/>
                          </a:solidFill>
                          <a:latin typeface="+mn-lt"/>
                          <a:ea typeface="+mn-ea"/>
                          <a:cs typeface="+mn-cs"/>
                          <a:sym typeface="Arial"/>
                        </a:rPr>
                        <a:t> </a:t>
                      </a:r>
                      <a:r>
                        <a:rPr lang="ru-RU" sz="800" b="0" i="0" u="none" strike="noStrike" cap="none" dirty="0" err="1">
                          <a:solidFill>
                            <a:schemeClr val="dk1"/>
                          </a:solidFill>
                          <a:latin typeface="+mn-lt"/>
                          <a:ea typeface="+mn-ea"/>
                          <a:cs typeface="+mn-cs"/>
                          <a:sym typeface="Arial"/>
                        </a:rPr>
                        <a:t>жөніндегі</a:t>
                      </a:r>
                      <a:r>
                        <a:rPr lang="ru-RU" sz="800" b="0" i="0" u="none" strike="noStrike" cap="none" dirty="0">
                          <a:solidFill>
                            <a:schemeClr val="dk1"/>
                          </a:solidFill>
                          <a:latin typeface="+mn-lt"/>
                          <a:ea typeface="+mn-ea"/>
                          <a:cs typeface="+mn-cs"/>
                          <a:sym typeface="Arial"/>
                        </a:rPr>
                        <a:t> орта </a:t>
                      </a:r>
                      <a:r>
                        <a:rPr lang="ru-RU" sz="800" b="0" i="0" u="none" strike="noStrike" cap="none" dirty="0" err="1">
                          <a:solidFill>
                            <a:schemeClr val="dk1"/>
                          </a:solidFill>
                          <a:latin typeface="+mn-lt"/>
                          <a:ea typeface="+mn-ea"/>
                          <a:cs typeface="+mn-cs"/>
                          <a:sym typeface="Arial"/>
                        </a:rPr>
                        <a:t>медициналық</a:t>
                      </a:r>
                      <a:r>
                        <a:rPr lang="ru-RU" sz="800" b="0" i="0" u="none" strike="noStrike" cap="none" dirty="0">
                          <a:solidFill>
                            <a:schemeClr val="dk1"/>
                          </a:solidFill>
                          <a:latin typeface="+mn-lt"/>
                          <a:ea typeface="+mn-ea"/>
                          <a:cs typeface="+mn-cs"/>
                          <a:sym typeface="Arial"/>
                        </a:rPr>
                        <a:t> персонал</a:t>
                      </a:r>
                    </a:p>
                  </a:txBody>
                  <a:tcPr marL="9525" marR="9525" marT="9525" marB="0" anchor="ctr"/>
                </a:tc>
                <a:tc>
                  <a:txBody>
                    <a:bodyPr/>
                    <a:lstStyle/>
                    <a:p>
                      <a:pPr algn="ctr" fontAlgn="b"/>
                      <a:r>
                        <a:rPr lang="ru-RU" sz="900" b="0" i="1" u="none" strike="noStrike" cap="none">
                          <a:solidFill>
                            <a:schemeClr val="dk1"/>
                          </a:solidFill>
                          <a:latin typeface="+mn-lt"/>
                          <a:ea typeface="+mn-ea"/>
                          <a:cs typeface="+mn-cs"/>
                          <a:sym typeface="Arial"/>
                        </a:rPr>
                        <a:t>3221-0</a:t>
                      </a:r>
                    </a:p>
                  </a:txBody>
                  <a:tcPr marL="9525" marR="9525" marT="9525" marB="0" anchor="ctr"/>
                </a:tc>
                <a:tc>
                  <a:txBody>
                    <a:bodyPr/>
                    <a:lstStyle/>
                    <a:p>
                      <a:pPr algn="ctr" fontAlgn="ctr"/>
                      <a:r>
                        <a:rPr lang="ru-RU" sz="1050" b="1" i="0" u="none" strike="noStrike" cap="none">
                          <a:solidFill>
                            <a:schemeClr val="dk1"/>
                          </a:solidFill>
                          <a:latin typeface="+mn-lt"/>
                          <a:ea typeface="+mn-ea"/>
                          <a:cs typeface="+mn-cs"/>
                          <a:sym typeface="Arial"/>
                        </a:rPr>
                        <a:t>956</a:t>
                      </a:r>
                    </a:p>
                  </a:txBody>
                  <a:tcPr marL="9525" marR="9525" marT="9525" marB="0" anchor="ctr"/>
                </a:tc>
                <a:tc>
                  <a:txBody>
                    <a:bodyPr/>
                    <a:lstStyle/>
                    <a:p>
                      <a:pPr algn="ctr" fontAlgn="ctr"/>
                      <a:r>
                        <a:rPr lang="ru-RU" sz="900" b="0" i="0" u="none" strike="noStrike" cap="none">
                          <a:solidFill>
                            <a:schemeClr val="dk1"/>
                          </a:solidFill>
                          <a:latin typeface="+mn-lt"/>
                          <a:ea typeface="+mn-ea"/>
                          <a:cs typeface="+mn-cs"/>
                          <a:sym typeface="Arial"/>
                        </a:rPr>
                        <a:t>174</a:t>
                      </a:r>
                    </a:p>
                  </a:txBody>
                  <a:tcPr marL="9525" marR="9525" marT="9525" marB="0" anchor="ctr"/>
                </a:tc>
                <a:tc>
                  <a:txBody>
                    <a:bodyPr/>
                    <a:lstStyle/>
                    <a:p>
                      <a:pPr algn="ctr" fontAlgn="ctr"/>
                      <a:r>
                        <a:rPr lang="ru-RU" sz="900" b="0" i="0" u="none" strike="noStrike" cap="none">
                          <a:solidFill>
                            <a:schemeClr val="dk1"/>
                          </a:solidFill>
                          <a:latin typeface="+mn-lt"/>
                          <a:ea typeface="+mn-ea"/>
                          <a:cs typeface="+mn-cs"/>
                          <a:sym typeface="Arial"/>
                        </a:rPr>
                        <a:t>237</a:t>
                      </a:r>
                    </a:p>
                  </a:txBody>
                  <a:tcPr marL="9525" marR="9525" marT="9525" marB="0" anchor="ctr"/>
                </a:tc>
                <a:tc>
                  <a:txBody>
                    <a:bodyPr/>
                    <a:lstStyle/>
                    <a:p>
                      <a:pPr algn="ctr" fontAlgn="ctr"/>
                      <a:r>
                        <a:rPr lang="ru-RU" sz="900" b="0" i="0" u="none" strike="noStrike" cap="none">
                          <a:solidFill>
                            <a:schemeClr val="dk1"/>
                          </a:solidFill>
                          <a:latin typeface="+mn-lt"/>
                          <a:ea typeface="+mn-ea"/>
                          <a:cs typeface="+mn-cs"/>
                          <a:sym typeface="Arial"/>
                        </a:rPr>
                        <a:t>324</a:t>
                      </a:r>
                    </a:p>
                  </a:txBody>
                  <a:tcPr marL="9525" marR="9525" marT="9525" marB="0" anchor="ctr"/>
                </a:tc>
                <a:tc>
                  <a:txBody>
                    <a:bodyPr/>
                    <a:lstStyle/>
                    <a:p>
                      <a:pPr algn="ctr" fontAlgn="ctr"/>
                      <a:r>
                        <a:rPr lang="ru-RU" sz="900" b="0" i="0" u="none" strike="noStrike" cap="none">
                          <a:solidFill>
                            <a:schemeClr val="dk1"/>
                          </a:solidFill>
                          <a:latin typeface="+mn-lt"/>
                          <a:ea typeface="+mn-ea"/>
                          <a:cs typeface="+mn-cs"/>
                          <a:sym typeface="Arial"/>
                        </a:rPr>
                        <a:t>221</a:t>
                      </a:r>
                    </a:p>
                  </a:txBody>
                  <a:tcPr marL="9525" marR="9525" marT="9525" marB="0" anchor="ctr"/>
                </a:tc>
                <a:tc>
                  <a:txBody>
                    <a:bodyPr/>
                    <a:lstStyle/>
                    <a:p>
                      <a:pPr algn="ctr" fontAlgn="ctr"/>
                      <a:r>
                        <a:rPr lang="ru-RU" sz="1050" b="1" i="0" u="none" strike="noStrike" cap="none">
                          <a:solidFill>
                            <a:schemeClr val="dk1"/>
                          </a:solidFill>
                          <a:latin typeface="+mn-lt"/>
                          <a:ea typeface="+mn-ea"/>
                          <a:cs typeface="+mn-cs"/>
                          <a:sym typeface="Arial"/>
                        </a:rPr>
                        <a:t>2,8%</a:t>
                      </a:r>
                    </a:p>
                  </a:txBody>
                  <a:tcPr marL="9525" marR="9525" marT="9525" marB="0" anchor="ctr"/>
                </a:tc>
                <a:extLst>
                  <a:ext uri="{0D108BD9-81ED-4DB2-BD59-A6C34878D82A}">
                    <a16:rowId xmlns:a16="http://schemas.microsoft.com/office/drawing/2014/main" val="1275413563"/>
                  </a:ext>
                </a:extLst>
              </a:tr>
              <a:tr h="252035">
                <a:tc vMerge="1">
                  <a:txBody>
                    <a:bodyPr/>
                    <a:lstStyle/>
                    <a:p>
                      <a:endParaRPr lang="ru-KZ" sz="1100" dirty="0"/>
                    </a:p>
                  </a:txBody>
                  <a:tcPr/>
                </a:tc>
                <a:tc>
                  <a:txBody>
                    <a:bodyPr/>
                    <a:lstStyle/>
                    <a:p>
                      <a:pPr marL="72000" marR="0" algn="l" rtl="0" eaLnBrk="1" fontAlgn="b" hangingPunct="1">
                        <a:lnSpc>
                          <a:spcPct val="100000"/>
                        </a:lnSpc>
                        <a:spcBef>
                          <a:spcPts val="0"/>
                        </a:spcBef>
                        <a:spcAft>
                          <a:spcPts val="0"/>
                        </a:spcAft>
                        <a:buNone/>
                      </a:pPr>
                      <a:r>
                        <a:rPr lang="ru-RU" sz="800" b="0" i="0" u="none" strike="noStrike" cap="none" dirty="0">
                          <a:solidFill>
                            <a:schemeClr val="dk1"/>
                          </a:solidFill>
                          <a:latin typeface="+mn-lt"/>
                          <a:ea typeface="+mn-ea"/>
                          <a:cs typeface="+mn-cs"/>
                          <a:sym typeface="Arial"/>
                        </a:rPr>
                        <a:t>3 </a:t>
                      </a:r>
                      <a:r>
                        <a:rPr lang="ru-RU" sz="800" b="0" i="0" u="none" strike="noStrike" cap="none" dirty="0" err="1">
                          <a:solidFill>
                            <a:schemeClr val="dk1"/>
                          </a:solidFill>
                          <a:latin typeface="+mn-lt"/>
                          <a:ea typeface="+mn-ea"/>
                          <a:cs typeface="+mn-cs"/>
                          <a:sym typeface="Arial"/>
                        </a:rPr>
                        <a:t>Газбен</a:t>
                      </a:r>
                      <a:r>
                        <a:rPr lang="ru-RU" sz="800" b="0" i="0" u="none" strike="noStrike" cap="none" dirty="0">
                          <a:solidFill>
                            <a:schemeClr val="dk1"/>
                          </a:solidFill>
                          <a:latin typeface="+mn-lt"/>
                          <a:ea typeface="+mn-ea"/>
                          <a:cs typeface="+mn-cs"/>
                          <a:sym typeface="Arial"/>
                        </a:rPr>
                        <a:t> </a:t>
                      </a:r>
                      <a:r>
                        <a:rPr lang="ru-RU" sz="800" b="0" i="0" u="none" strike="noStrike" cap="none" dirty="0" err="1">
                          <a:solidFill>
                            <a:schemeClr val="dk1"/>
                          </a:solidFill>
                          <a:latin typeface="+mn-lt"/>
                          <a:ea typeface="+mn-ea"/>
                          <a:cs typeface="+mn-cs"/>
                          <a:sym typeface="Arial"/>
                        </a:rPr>
                        <a:t>кесушілер</a:t>
                      </a:r>
                      <a:endParaRPr lang="ru-RU" sz="800" b="0" i="0" u="none" strike="noStrike" cap="none" dirty="0">
                        <a:solidFill>
                          <a:schemeClr val="dk1"/>
                        </a:solidFill>
                        <a:latin typeface="+mn-lt"/>
                        <a:ea typeface="+mn-ea"/>
                        <a:cs typeface="+mn-cs"/>
                        <a:sym typeface="Arial"/>
                      </a:endParaRPr>
                    </a:p>
                  </a:txBody>
                  <a:tcPr marL="9525" marR="9525" marT="9525" marB="0" anchor="ctr"/>
                </a:tc>
                <a:tc>
                  <a:txBody>
                    <a:bodyPr/>
                    <a:lstStyle/>
                    <a:p>
                      <a:pPr algn="ctr" fontAlgn="b"/>
                      <a:r>
                        <a:rPr lang="ru-RU" sz="900" b="0" i="1" u="none" strike="noStrike" cap="none" dirty="0">
                          <a:solidFill>
                            <a:schemeClr val="dk1"/>
                          </a:solidFill>
                          <a:latin typeface="+mn-lt"/>
                          <a:ea typeface="+mn-ea"/>
                          <a:cs typeface="+mn-cs"/>
                          <a:sym typeface="Arial"/>
                        </a:rPr>
                        <a:t>7212-2</a:t>
                      </a:r>
                    </a:p>
                  </a:txBody>
                  <a:tcPr marL="9525" marR="9525" marT="9525" marB="0" anchor="ctr"/>
                </a:tc>
                <a:tc>
                  <a:txBody>
                    <a:bodyPr/>
                    <a:lstStyle/>
                    <a:p>
                      <a:pPr algn="ctr" fontAlgn="ctr"/>
                      <a:r>
                        <a:rPr lang="ru-RU" sz="1050" b="1" i="0" u="none" strike="noStrike" cap="none">
                          <a:solidFill>
                            <a:schemeClr val="dk1"/>
                          </a:solidFill>
                          <a:latin typeface="+mn-lt"/>
                          <a:ea typeface="+mn-ea"/>
                          <a:cs typeface="+mn-cs"/>
                          <a:sym typeface="Arial"/>
                        </a:rPr>
                        <a:t>693</a:t>
                      </a:r>
                    </a:p>
                  </a:txBody>
                  <a:tcPr marL="9525" marR="9525" marT="9525" marB="0" anchor="ctr"/>
                </a:tc>
                <a:tc>
                  <a:txBody>
                    <a:bodyPr/>
                    <a:lstStyle/>
                    <a:p>
                      <a:pPr algn="ctr" fontAlgn="ctr"/>
                      <a:r>
                        <a:rPr lang="ru-RU" sz="900" b="0" i="0" u="none" strike="noStrike" cap="none" dirty="0">
                          <a:solidFill>
                            <a:schemeClr val="dk1"/>
                          </a:solidFill>
                          <a:latin typeface="+mn-lt"/>
                          <a:ea typeface="+mn-ea"/>
                          <a:cs typeface="+mn-cs"/>
                          <a:sym typeface="Arial"/>
                        </a:rPr>
                        <a:t>97</a:t>
                      </a:r>
                    </a:p>
                  </a:txBody>
                  <a:tcPr marL="9525" marR="9525" marT="9525" marB="0" anchor="ctr"/>
                </a:tc>
                <a:tc>
                  <a:txBody>
                    <a:bodyPr/>
                    <a:lstStyle/>
                    <a:p>
                      <a:pPr algn="ctr" fontAlgn="ctr"/>
                      <a:r>
                        <a:rPr lang="ru-RU" sz="900" b="0" i="0" u="none" strike="noStrike" cap="none">
                          <a:solidFill>
                            <a:schemeClr val="dk1"/>
                          </a:solidFill>
                          <a:latin typeface="+mn-lt"/>
                          <a:ea typeface="+mn-ea"/>
                          <a:cs typeface="+mn-cs"/>
                          <a:sym typeface="Arial"/>
                        </a:rPr>
                        <a:t>148</a:t>
                      </a:r>
                    </a:p>
                  </a:txBody>
                  <a:tcPr marL="9525" marR="9525" marT="9525" marB="0" anchor="ctr"/>
                </a:tc>
                <a:tc>
                  <a:txBody>
                    <a:bodyPr/>
                    <a:lstStyle/>
                    <a:p>
                      <a:pPr algn="ctr" fontAlgn="ctr"/>
                      <a:r>
                        <a:rPr lang="ru-RU" sz="900" b="0" i="0" u="none" strike="noStrike" cap="none">
                          <a:solidFill>
                            <a:schemeClr val="dk1"/>
                          </a:solidFill>
                          <a:latin typeface="+mn-lt"/>
                          <a:ea typeface="+mn-ea"/>
                          <a:cs typeface="+mn-cs"/>
                          <a:sym typeface="Arial"/>
                        </a:rPr>
                        <a:t>219</a:t>
                      </a:r>
                    </a:p>
                  </a:txBody>
                  <a:tcPr marL="9525" marR="9525" marT="9525" marB="0" anchor="ctr"/>
                </a:tc>
                <a:tc>
                  <a:txBody>
                    <a:bodyPr/>
                    <a:lstStyle/>
                    <a:p>
                      <a:pPr algn="ctr" fontAlgn="ctr"/>
                      <a:r>
                        <a:rPr lang="ru-RU" sz="900" b="0" i="0" u="none" strike="noStrike" cap="none">
                          <a:solidFill>
                            <a:schemeClr val="dk1"/>
                          </a:solidFill>
                          <a:latin typeface="+mn-lt"/>
                          <a:ea typeface="+mn-ea"/>
                          <a:cs typeface="+mn-cs"/>
                          <a:sym typeface="Arial"/>
                        </a:rPr>
                        <a:t>229</a:t>
                      </a:r>
                    </a:p>
                  </a:txBody>
                  <a:tcPr marL="9525" marR="9525" marT="9525" marB="0" anchor="ctr"/>
                </a:tc>
                <a:tc>
                  <a:txBody>
                    <a:bodyPr/>
                    <a:lstStyle/>
                    <a:p>
                      <a:pPr algn="ctr" fontAlgn="ctr"/>
                      <a:r>
                        <a:rPr lang="ru-RU" sz="1050" b="1" i="0" u="none" strike="noStrike" cap="none" dirty="0">
                          <a:solidFill>
                            <a:schemeClr val="dk1"/>
                          </a:solidFill>
                          <a:latin typeface="+mn-lt"/>
                          <a:ea typeface="+mn-ea"/>
                          <a:cs typeface="+mn-cs"/>
                          <a:sym typeface="Arial"/>
                        </a:rPr>
                        <a:t>2,0%</a:t>
                      </a:r>
                    </a:p>
                  </a:txBody>
                  <a:tcPr marL="9525" marR="9525" marT="9525" marB="0" anchor="ctr"/>
                </a:tc>
                <a:extLst>
                  <a:ext uri="{0D108BD9-81ED-4DB2-BD59-A6C34878D82A}">
                    <a16:rowId xmlns:a16="http://schemas.microsoft.com/office/drawing/2014/main" val="4272407079"/>
                  </a:ext>
                </a:extLst>
              </a:tr>
              <a:tr h="252035">
                <a:tc vMerge="1">
                  <a:txBody>
                    <a:bodyPr/>
                    <a:lstStyle/>
                    <a:p>
                      <a:endParaRPr lang="ru-KZ" sz="1100" dirty="0"/>
                    </a:p>
                  </a:txBody>
                  <a:tcPr/>
                </a:tc>
                <a:tc>
                  <a:txBody>
                    <a:bodyPr/>
                    <a:lstStyle/>
                    <a:p>
                      <a:pPr marL="72000" marR="0" algn="l" rtl="0" eaLnBrk="1" fontAlgn="b" hangingPunct="1">
                        <a:lnSpc>
                          <a:spcPct val="100000"/>
                        </a:lnSpc>
                        <a:spcBef>
                          <a:spcPts val="0"/>
                        </a:spcBef>
                        <a:spcAft>
                          <a:spcPts val="0"/>
                        </a:spcAft>
                        <a:buNone/>
                      </a:pPr>
                      <a:r>
                        <a:rPr lang="ru-RU" sz="800" b="0" i="0" u="none" strike="noStrike" cap="none" dirty="0">
                          <a:solidFill>
                            <a:schemeClr val="dk1"/>
                          </a:solidFill>
                          <a:latin typeface="+mn-lt"/>
                          <a:ea typeface="+mn-ea"/>
                          <a:cs typeface="+mn-cs"/>
                          <a:sym typeface="Arial"/>
                        </a:rPr>
                        <a:t>4 Жеке </a:t>
                      </a:r>
                      <a:r>
                        <a:rPr lang="ru-RU" sz="800" b="0" i="0" u="none" strike="noStrike" cap="none" dirty="0" err="1">
                          <a:solidFill>
                            <a:schemeClr val="dk1"/>
                          </a:solidFill>
                          <a:latin typeface="+mn-lt"/>
                          <a:ea typeface="+mn-ea"/>
                          <a:cs typeface="+mn-cs"/>
                          <a:sym typeface="Arial"/>
                        </a:rPr>
                        <a:t>жүргізушілер</a:t>
                      </a:r>
                      <a:r>
                        <a:rPr lang="ru-RU" sz="800" b="0" i="0" u="none" strike="noStrike" cap="none" dirty="0">
                          <a:solidFill>
                            <a:schemeClr val="dk1"/>
                          </a:solidFill>
                          <a:latin typeface="+mn-lt"/>
                          <a:ea typeface="+mn-ea"/>
                          <a:cs typeface="+mn-cs"/>
                          <a:sym typeface="Arial"/>
                        </a:rPr>
                        <a:t> мен </a:t>
                      </a:r>
                      <a:r>
                        <a:rPr lang="ru-RU" sz="800" b="0" i="0" u="none" strike="noStrike" cap="none" dirty="0" err="1">
                          <a:solidFill>
                            <a:schemeClr val="dk1"/>
                          </a:solidFill>
                          <a:latin typeface="+mn-lt"/>
                          <a:ea typeface="+mn-ea"/>
                          <a:cs typeface="+mn-cs"/>
                          <a:sym typeface="Arial"/>
                        </a:rPr>
                        <a:t>шопырлар</a:t>
                      </a:r>
                      <a:endParaRPr lang="ru-RU" sz="800" b="0" i="0" u="none" strike="noStrike" cap="none" dirty="0">
                        <a:solidFill>
                          <a:schemeClr val="dk1"/>
                        </a:solidFill>
                        <a:latin typeface="+mn-lt"/>
                        <a:ea typeface="+mn-ea"/>
                        <a:cs typeface="+mn-cs"/>
                        <a:sym typeface="Arial"/>
                      </a:endParaRPr>
                    </a:p>
                  </a:txBody>
                  <a:tcPr marL="9525" marR="9525" marT="9525" marB="0" anchor="ctr"/>
                </a:tc>
                <a:tc>
                  <a:txBody>
                    <a:bodyPr/>
                    <a:lstStyle/>
                    <a:p>
                      <a:pPr algn="ctr" fontAlgn="b"/>
                      <a:r>
                        <a:rPr lang="ru-RU" sz="900" b="0" i="1" u="none" strike="noStrike" cap="none">
                          <a:solidFill>
                            <a:schemeClr val="dk1"/>
                          </a:solidFill>
                          <a:latin typeface="+mn-lt"/>
                          <a:ea typeface="+mn-ea"/>
                          <a:cs typeface="+mn-cs"/>
                          <a:sym typeface="Arial"/>
                        </a:rPr>
                        <a:t>8322-2</a:t>
                      </a:r>
                    </a:p>
                  </a:txBody>
                  <a:tcPr marL="9525" marR="9525" marT="9525" marB="0" anchor="ctr"/>
                </a:tc>
                <a:tc>
                  <a:txBody>
                    <a:bodyPr/>
                    <a:lstStyle/>
                    <a:p>
                      <a:pPr algn="ctr" fontAlgn="ctr"/>
                      <a:r>
                        <a:rPr lang="ru-RU" sz="1050" b="1" i="0" u="none" strike="noStrike" cap="none" dirty="0">
                          <a:solidFill>
                            <a:schemeClr val="dk1"/>
                          </a:solidFill>
                          <a:latin typeface="+mn-lt"/>
                          <a:ea typeface="+mn-ea"/>
                          <a:cs typeface="+mn-cs"/>
                          <a:sym typeface="Arial"/>
                        </a:rPr>
                        <a:t>681</a:t>
                      </a:r>
                    </a:p>
                  </a:txBody>
                  <a:tcPr marL="9525" marR="9525" marT="9525" marB="0" anchor="ctr"/>
                </a:tc>
                <a:tc>
                  <a:txBody>
                    <a:bodyPr/>
                    <a:lstStyle/>
                    <a:p>
                      <a:pPr algn="ctr" fontAlgn="ctr"/>
                      <a:r>
                        <a:rPr lang="ru-RU" sz="900" b="0" i="0" u="none" strike="noStrike" cap="none">
                          <a:solidFill>
                            <a:schemeClr val="dk1"/>
                          </a:solidFill>
                          <a:latin typeface="+mn-lt"/>
                          <a:ea typeface="+mn-ea"/>
                          <a:cs typeface="+mn-cs"/>
                          <a:sym typeface="Arial"/>
                        </a:rPr>
                        <a:t>99</a:t>
                      </a:r>
                    </a:p>
                  </a:txBody>
                  <a:tcPr marL="9525" marR="9525" marT="9525" marB="0" anchor="ctr"/>
                </a:tc>
                <a:tc>
                  <a:txBody>
                    <a:bodyPr/>
                    <a:lstStyle/>
                    <a:p>
                      <a:pPr algn="ctr" fontAlgn="ctr"/>
                      <a:r>
                        <a:rPr lang="ru-RU" sz="900" b="0" i="0" u="none" strike="noStrike" cap="none">
                          <a:solidFill>
                            <a:schemeClr val="dk1"/>
                          </a:solidFill>
                          <a:latin typeface="+mn-lt"/>
                          <a:ea typeface="+mn-ea"/>
                          <a:cs typeface="+mn-cs"/>
                          <a:sym typeface="Arial"/>
                        </a:rPr>
                        <a:t>186</a:t>
                      </a:r>
                    </a:p>
                  </a:txBody>
                  <a:tcPr marL="9525" marR="9525" marT="9525" marB="0" anchor="ctr"/>
                </a:tc>
                <a:tc>
                  <a:txBody>
                    <a:bodyPr/>
                    <a:lstStyle/>
                    <a:p>
                      <a:pPr algn="ctr" fontAlgn="ctr"/>
                      <a:r>
                        <a:rPr lang="ru-RU" sz="900" b="0" i="0" u="none" strike="noStrike" cap="none">
                          <a:solidFill>
                            <a:schemeClr val="dk1"/>
                          </a:solidFill>
                          <a:latin typeface="+mn-lt"/>
                          <a:ea typeface="+mn-ea"/>
                          <a:cs typeface="+mn-cs"/>
                          <a:sym typeface="Arial"/>
                        </a:rPr>
                        <a:t>197</a:t>
                      </a:r>
                    </a:p>
                  </a:txBody>
                  <a:tcPr marL="9525" marR="9525" marT="9525" marB="0" anchor="ctr"/>
                </a:tc>
                <a:tc>
                  <a:txBody>
                    <a:bodyPr/>
                    <a:lstStyle/>
                    <a:p>
                      <a:pPr algn="ctr" fontAlgn="ctr"/>
                      <a:r>
                        <a:rPr lang="ru-RU" sz="900" b="0" i="0" u="none" strike="noStrike" cap="none">
                          <a:solidFill>
                            <a:schemeClr val="dk1"/>
                          </a:solidFill>
                          <a:latin typeface="+mn-lt"/>
                          <a:ea typeface="+mn-ea"/>
                          <a:cs typeface="+mn-cs"/>
                          <a:sym typeface="Arial"/>
                        </a:rPr>
                        <a:t>199</a:t>
                      </a:r>
                    </a:p>
                  </a:txBody>
                  <a:tcPr marL="9525" marR="9525" marT="9525" marB="0" anchor="ctr"/>
                </a:tc>
                <a:tc>
                  <a:txBody>
                    <a:bodyPr/>
                    <a:lstStyle/>
                    <a:p>
                      <a:pPr algn="ctr" fontAlgn="ctr"/>
                      <a:r>
                        <a:rPr lang="ru-RU" sz="1050" b="1" i="0" u="none" strike="noStrike" cap="none" dirty="0">
                          <a:solidFill>
                            <a:schemeClr val="dk1"/>
                          </a:solidFill>
                          <a:latin typeface="+mn-lt"/>
                          <a:ea typeface="+mn-ea"/>
                          <a:cs typeface="+mn-cs"/>
                          <a:sym typeface="Arial"/>
                        </a:rPr>
                        <a:t>2,0%</a:t>
                      </a:r>
                    </a:p>
                  </a:txBody>
                  <a:tcPr marL="9525" marR="9525" marT="9525" marB="0" anchor="ctr"/>
                </a:tc>
                <a:extLst>
                  <a:ext uri="{0D108BD9-81ED-4DB2-BD59-A6C34878D82A}">
                    <a16:rowId xmlns:a16="http://schemas.microsoft.com/office/drawing/2014/main" val="2855516078"/>
                  </a:ext>
                </a:extLst>
              </a:tr>
              <a:tr h="252035">
                <a:tc vMerge="1">
                  <a:txBody>
                    <a:bodyPr/>
                    <a:lstStyle/>
                    <a:p>
                      <a:endParaRPr lang="ru-KZ" sz="1100" dirty="0"/>
                    </a:p>
                  </a:txBody>
                  <a:tcPr/>
                </a:tc>
                <a:tc>
                  <a:txBody>
                    <a:bodyPr/>
                    <a:lstStyle/>
                    <a:p>
                      <a:pPr marL="72000" marR="0" algn="l" rtl="0" eaLnBrk="1" fontAlgn="b" hangingPunct="1">
                        <a:lnSpc>
                          <a:spcPct val="100000"/>
                        </a:lnSpc>
                        <a:spcBef>
                          <a:spcPts val="0"/>
                        </a:spcBef>
                        <a:spcAft>
                          <a:spcPts val="0"/>
                        </a:spcAft>
                        <a:buNone/>
                      </a:pPr>
                      <a:r>
                        <a:rPr lang="ru-RU" sz="800" b="0" i="0" u="none" strike="noStrike" cap="none" dirty="0">
                          <a:solidFill>
                            <a:schemeClr val="dk1"/>
                          </a:solidFill>
                          <a:latin typeface="+mn-lt"/>
                          <a:ea typeface="+mn-ea"/>
                          <a:cs typeface="+mn-cs"/>
                          <a:sym typeface="Arial"/>
                        </a:rPr>
                        <a:t>5 </a:t>
                      </a:r>
                      <a:r>
                        <a:rPr lang="ru-RU" sz="800" b="0" i="0" u="none" strike="noStrike" cap="none" dirty="0" err="1">
                          <a:solidFill>
                            <a:schemeClr val="dk1"/>
                          </a:solidFill>
                          <a:latin typeface="+mn-lt"/>
                          <a:ea typeface="+mn-ea"/>
                          <a:cs typeface="+mn-cs"/>
                          <a:sym typeface="Arial"/>
                        </a:rPr>
                        <a:t>Отельдердегі</a:t>
                      </a:r>
                      <a:r>
                        <a:rPr lang="ru-RU" sz="800" b="0" i="0" u="none" strike="noStrike" cap="none" dirty="0">
                          <a:solidFill>
                            <a:schemeClr val="dk1"/>
                          </a:solidFill>
                          <a:latin typeface="+mn-lt"/>
                          <a:ea typeface="+mn-ea"/>
                          <a:cs typeface="+mn-cs"/>
                          <a:sym typeface="Arial"/>
                        </a:rPr>
                        <a:t> ж/е </a:t>
                      </a:r>
                      <a:r>
                        <a:rPr lang="ru-RU" sz="800" b="0" i="0" u="none" strike="noStrike" cap="none" dirty="0" err="1">
                          <a:solidFill>
                            <a:schemeClr val="dk1"/>
                          </a:solidFill>
                          <a:latin typeface="+mn-lt"/>
                          <a:ea typeface="+mn-ea"/>
                          <a:cs typeface="+mn-cs"/>
                          <a:sym typeface="Arial"/>
                        </a:rPr>
                        <a:t>ұқсас</a:t>
                      </a:r>
                      <a:r>
                        <a:rPr lang="ru-RU" sz="800" b="0" i="0" u="none" strike="noStrike" cap="none" dirty="0">
                          <a:solidFill>
                            <a:schemeClr val="dk1"/>
                          </a:solidFill>
                          <a:latin typeface="+mn-lt"/>
                          <a:ea typeface="+mn-ea"/>
                          <a:cs typeface="+mn-cs"/>
                          <a:sym typeface="Arial"/>
                        </a:rPr>
                        <a:t> </a:t>
                      </a:r>
                      <a:r>
                        <a:rPr lang="ru-RU" sz="800" b="0" i="0" u="none" strike="noStrike" cap="none" dirty="0" err="1">
                          <a:solidFill>
                            <a:schemeClr val="dk1"/>
                          </a:solidFill>
                          <a:latin typeface="+mn-lt"/>
                          <a:ea typeface="+mn-ea"/>
                          <a:cs typeface="+mn-cs"/>
                          <a:sym typeface="Arial"/>
                        </a:rPr>
                        <a:t>мекемелердегі</a:t>
                      </a:r>
                      <a:r>
                        <a:rPr lang="ru-RU" sz="800" b="0" i="0" u="none" strike="noStrike" cap="none" dirty="0">
                          <a:solidFill>
                            <a:schemeClr val="dk1"/>
                          </a:solidFill>
                          <a:latin typeface="+mn-lt"/>
                          <a:ea typeface="+mn-ea"/>
                          <a:cs typeface="+mn-cs"/>
                          <a:sym typeface="Arial"/>
                        </a:rPr>
                        <a:t> </a:t>
                      </a:r>
                      <a:r>
                        <a:rPr lang="ru-RU" sz="800" b="0" i="0" u="none" strike="noStrike" cap="none" dirty="0" err="1">
                          <a:solidFill>
                            <a:schemeClr val="dk1"/>
                          </a:solidFill>
                          <a:latin typeface="+mn-lt"/>
                          <a:ea typeface="+mn-ea"/>
                          <a:cs typeface="+mn-cs"/>
                          <a:sym typeface="Arial"/>
                        </a:rPr>
                        <a:t>тазалаушылар</a:t>
                      </a:r>
                      <a:r>
                        <a:rPr lang="ru-RU" sz="800" b="0" i="0" u="none" strike="noStrike" cap="none" dirty="0">
                          <a:solidFill>
                            <a:schemeClr val="dk1"/>
                          </a:solidFill>
                          <a:latin typeface="+mn-lt"/>
                          <a:ea typeface="+mn-ea"/>
                          <a:cs typeface="+mn-cs"/>
                          <a:sym typeface="Arial"/>
                        </a:rPr>
                        <a:t> ж/е </a:t>
                      </a:r>
                      <a:r>
                        <a:rPr lang="ru-RU" sz="800" b="0" i="0" u="none" strike="noStrike" cap="none" dirty="0" err="1">
                          <a:solidFill>
                            <a:schemeClr val="dk1"/>
                          </a:solidFill>
                          <a:latin typeface="+mn-lt"/>
                          <a:ea typeface="+mn-ea"/>
                          <a:cs typeface="+mn-cs"/>
                          <a:sym typeface="Arial"/>
                        </a:rPr>
                        <a:t>үй</a:t>
                      </a:r>
                      <a:r>
                        <a:rPr lang="ru-RU" sz="800" b="0" i="0" u="none" strike="noStrike" cap="none" dirty="0">
                          <a:solidFill>
                            <a:schemeClr val="dk1"/>
                          </a:solidFill>
                          <a:latin typeface="+mn-lt"/>
                          <a:ea typeface="+mn-ea"/>
                          <a:cs typeface="+mn-cs"/>
                          <a:sym typeface="Arial"/>
                        </a:rPr>
                        <a:t> </a:t>
                      </a:r>
                      <a:r>
                        <a:rPr lang="ru-RU" sz="800" b="0" i="0" u="none" strike="noStrike" cap="none" dirty="0" err="1">
                          <a:solidFill>
                            <a:schemeClr val="dk1"/>
                          </a:solidFill>
                          <a:latin typeface="+mn-lt"/>
                          <a:ea typeface="+mn-ea"/>
                          <a:cs typeface="+mn-cs"/>
                          <a:sym typeface="Arial"/>
                        </a:rPr>
                        <a:t>қызметшілері</a:t>
                      </a:r>
                      <a:endParaRPr lang="ru-RU" sz="800" b="0" i="0" u="none" strike="noStrike" cap="none" dirty="0">
                        <a:solidFill>
                          <a:schemeClr val="dk1"/>
                        </a:solidFill>
                        <a:latin typeface="+mn-lt"/>
                        <a:ea typeface="+mn-ea"/>
                        <a:cs typeface="+mn-cs"/>
                        <a:sym typeface="Arial"/>
                      </a:endParaRPr>
                    </a:p>
                  </a:txBody>
                  <a:tcPr marL="9525" marR="9525" marT="9525" marB="0" anchor="ctr">
                    <a:lnB w="28575" cap="flat" cmpd="sng" algn="ctr">
                      <a:solidFill>
                        <a:schemeClr val="bg2"/>
                      </a:solidFill>
                      <a:prstDash val="solid"/>
                      <a:round/>
                      <a:headEnd type="none" w="med" len="med"/>
                      <a:tailEnd type="none" w="med" len="med"/>
                    </a:lnB>
                  </a:tcPr>
                </a:tc>
                <a:tc>
                  <a:txBody>
                    <a:bodyPr/>
                    <a:lstStyle/>
                    <a:p>
                      <a:pPr algn="ctr" fontAlgn="b"/>
                      <a:r>
                        <a:rPr lang="ru-RU" sz="900" b="0" i="1" u="none" strike="noStrike" cap="none">
                          <a:solidFill>
                            <a:schemeClr val="dk1"/>
                          </a:solidFill>
                          <a:latin typeface="+mn-lt"/>
                          <a:ea typeface="+mn-ea"/>
                          <a:cs typeface="+mn-cs"/>
                          <a:sym typeface="Arial"/>
                        </a:rPr>
                        <a:t>9112-9</a:t>
                      </a:r>
                    </a:p>
                  </a:txBody>
                  <a:tcPr marL="9525" marR="9525" marT="9525" marB="0" anchor="ctr">
                    <a:lnB w="28575" cap="flat" cmpd="sng" algn="ctr">
                      <a:solidFill>
                        <a:schemeClr val="bg2"/>
                      </a:solidFill>
                      <a:prstDash val="solid"/>
                      <a:round/>
                      <a:headEnd type="none" w="med" len="med"/>
                      <a:tailEnd type="none" w="med" len="med"/>
                    </a:lnB>
                  </a:tcPr>
                </a:tc>
                <a:tc>
                  <a:txBody>
                    <a:bodyPr/>
                    <a:lstStyle/>
                    <a:p>
                      <a:pPr algn="ctr" fontAlgn="ctr"/>
                      <a:r>
                        <a:rPr lang="ru-RU" sz="1050" b="1" i="0" u="none" strike="noStrike" cap="none">
                          <a:solidFill>
                            <a:schemeClr val="dk1"/>
                          </a:solidFill>
                          <a:latin typeface="+mn-lt"/>
                          <a:ea typeface="+mn-ea"/>
                          <a:cs typeface="+mn-cs"/>
                          <a:sym typeface="Arial"/>
                        </a:rPr>
                        <a:t>621</a:t>
                      </a:r>
                    </a:p>
                  </a:txBody>
                  <a:tcPr marL="9525" marR="9525" marT="9525" marB="0" anchor="ctr">
                    <a:lnB w="28575" cap="flat" cmpd="sng" algn="ctr">
                      <a:solidFill>
                        <a:schemeClr val="bg2"/>
                      </a:solidFill>
                      <a:prstDash val="solid"/>
                      <a:round/>
                      <a:headEnd type="none" w="med" len="med"/>
                      <a:tailEnd type="none" w="med" len="med"/>
                    </a:lnB>
                  </a:tcPr>
                </a:tc>
                <a:tc>
                  <a:txBody>
                    <a:bodyPr/>
                    <a:lstStyle/>
                    <a:p>
                      <a:pPr algn="ctr" fontAlgn="ctr"/>
                      <a:r>
                        <a:rPr lang="ru-RU" sz="900" b="0" i="0" u="none" strike="noStrike" cap="none">
                          <a:solidFill>
                            <a:schemeClr val="dk1"/>
                          </a:solidFill>
                          <a:latin typeface="+mn-lt"/>
                          <a:ea typeface="+mn-ea"/>
                          <a:cs typeface="+mn-cs"/>
                          <a:sym typeface="Arial"/>
                        </a:rPr>
                        <a:t>132</a:t>
                      </a:r>
                    </a:p>
                  </a:txBody>
                  <a:tcPr marL="9525" marR="9525" marT="9525" marB="0" anchor="ctr">
                    <a:lnB w="28575" cap="flat" cmpd="sng" algn="ctr">
                      <a:solidFill>
                        <a:schemeClr val="bg2"/>
                      </a:solidFill>
                      <a:prstDash val="solid"/>
                      <a:round/>
                      <a:headEnd type="none" w="med" len="med"/>
                      <a:tailEnd type="none" w="med" len="med"/>
                    </a:lnB>
                  </a:tcPr>
                </a:tc>
                <a:tc>
                  <a:txBody>
                    <a:bodyPr/>
                    <a:lstStyle/>
                    <a:p>
                      <a:pPr algn="ctr" fontAlgn="ctr"/>
                      <a:r>
                        <a:rPr lang="ru-RU" sz="900" b="0" i="0" u="none" strike="noStrike" cap="none">
                          <a:solidFill>
                            <a:schemeClr val="dk1"/>
                          </a:solidFill>
                          <a:latin typeface="+mn-lt"/>
                          <a:ea typeface="+mn-ea"/>
                          <a:cs typeface="+mn-cs"/>
                          <a:sym typeface="Arial"/>
                        </a:rPr>
                        <a:t>139</a:t>
                      </a:r>
                    </a:p>
                  </a:txBody>
                  <a:tcPr marL="9525" marR="9525" marT="9525" marB="0" anchor="ctr">
                    <a:lnB w="28575" cap="flat" cmpd="sng" algn="ctr">
                      <a:solidFill>
                        <a:schemeClr val="bg2"/>
                      </a:solidFill>
                      <a:prstDash val="solid"/>
                      <a:round/>
                      <a:headEnd type="none" w="med" len="med"/>
                      <a:tailEnd type="none" w="med" len="med"/>
                    </a:lnB>
                  </a:tcPr>
                </a:tc>
                <a:tc>
                  <a:txBody>
                    <a:bodyPr/>
                    <a:lstStyle/>
                    <a:p>
                      <a:pPr algn="ctr" fontAlgn="ctr"/>
                      <a:r>
                        <a:rPr lang="ru-RU" sz="900" b="0" i="0" u="none" strike="noStrike" cap="none">
                          <a:solidFill>
                            <a:schemeClr val="dk1"/>
                          </a:solidFill>
                          <a:latin typeface="+mn-lt"/>
                          <a:ea typeface="+mn-ea"/>
                          <a:cs typeface="+mn-cs"/>
                          <a:sym typeface="Arial"/>
                        </a:rPr>
                        <a:t>184</a:t>
                      </a:r>
                    </a:p>
                  </a:txBody>
                  <a:tcPr marL="9525" marR="9525" marT="9525" marB="0" anchor="ctr">
                    <a:lnB w="28575" cap="flat" cmpd="sng" algn="ctr">
                      <a:solidFill>
                        <a:schemeClr val="bg2"/>
                      </a:solidFill>
                      <a:prstDash val="solid"/>
                      <a:round/>
                      <a:headEnd type="none" w="med" len="med"/>
                      <a:tailEnd type="none" w="med" len="med"/>
                    </a:lnB>
                  </a:tcPr>
                </a:tc>
                <a:tc>
                  <a:txBody>
                    <a:bodyPr/>
                    <a:lstStyle/>
                    <a:p>
                      <a:pPr algn="ctr" fontAlgn="ctr"/>
                      <a:r>
                        <a:rPr lang="ru-RU" sz="900" b="0" i="0" u="none" strike="noStrike" cap="none">
                          <a:solidFill>
                            <a:schemeClr val="dk1"/>
                          </a:solidFill>
                          <a:latin typeface="+mn-lt"/>
                          <a:ea typeface="+mn-ea"/>
                          <a:cs typeface="+mn-cs"/>
                          <a:sym typeface="Arial"/>
                        </a:rPr>
                        <a:t>166</a:t>
                      </a:r>
                    </a:p>
                  </a:txBody>
                  <a:tcPr marL="9525" marR="9525" marT="9525" marB="0" anchor="ctr">
                    <a:lnB w="28575" cap="flat" cmpd="sng" algn="ctr">
                      <a:solidFill>
                        <a:schemeClr val="bg2"/>
                      </a:solidFill>
                      <a:prstDash val="solid"/>
                      <a:round/>
                      <a:headEnd type="none" w="med" len="med"/>
                      <a:tailEnd type="none" w="med" len="med"/>
                    </a:lnB>
                  </a:tcPr>
                </a:tc>
                <a:tc>
                  <a:txBody>
                    <a:bodyPr/>
                    <a:lstStyle/>
                    <a:p>
                      <a:pPr algn="ctr" fontAlgn="ctr"/>
                      <a:r>
                        <a:rPr lang="ru-RU" sz="1050" b="1" i="0" u="none" strike="noStrike" cap="none">
                          <a:solidFill>
                            <a:schemeClr val="dk1"/>
                          </a:solidFill>
                          <a:latin typeface="+mn-lt"/>
                          <a:ea typeface="+mn-ea"/>
                          <a:cs typeface="+mn-cs"/>
                          <a:sym typeface="Arial"/>
                        </a:rPr>
                        <a:t>1,8%</a:t>
                      </a:r>
                    </a:p>
                  </a:txBody>
                  <a:tcPr marL="9525" marR="9525" marT="9525" marB="0" anchor="ctr">
                    <a:lnB w="28575" cap="flat" cmpd="sng" algn="ctr">
                      <a:solidFill>
                        <a:schemeClr val="bg2"/>
                      </a:solidFill>
                      <a:prstDash val="solid"/>
                      <a:round/>
                      <a:headEnd type="none" w="med" len="med"/>
                      <a:tailEnd type="none" w="med" len="med"/>
                    </a:lnB>
                  </a:tcPr>
                </a:tc>
                <a:extLst>
                  <a:ext uri="{0D108BD9-81ED-4DB2-BD59-A6C34878D82A}">
                    <a16:rowId xmlns:a16="http://schemas.microsoft.com/office/drawing/2014/main" val="1891601564"/>
                  </a:ext>
                </a:extLst>
              </a:tr>
              <a:tr h="252035">
                <a:tc rowSpan="5">
                  <a:txBody>
                    <a:bodyPr/>
                    <a:lstStyle/>
                    <a:p>
                      <a:pPr algn="ctr"/>
                      <a:r>
                        <a:rPr lang="ru-RU" sz="1100" dirty="0"/>
                        <a:t>2020</a:t>
                      </a:r>
                      <a:endParaRPr lang="ru-KZ" sz="1100" dirty="0"/>
                    </a:p>
                  </a:txBody>
                  <a:tcPr anchor="ctr">
                    <a:lnT w="28575" cap="flat" cmpd="sng" algn="ctr">
                      <a:solidFill>
                        <a:schemeClr val="bg2"/>
                      </a:solidFill>
                      <a:prstDash val="solid"/>
                      <a:round/>
                      <a:headEnd type="none" w="med" len="med"/>
                      <a:tailEnd type="none" w="med" len="med"/>
                    </a:lnT>
                    <a:lnB w="28575" cap="flat" cmpd="sng" algn="ctr">
                      <a:solidFill>
                        <a:schemeClr val="bg2"/>
                      </a:solidFill>
                      <a:prstDash val="solid"/>
                      <a:round/>
                      <a:headEnd type="none" w="med" len="med"/>
                      <a:tailEnd type="none" w="med" len="med"/>
                    </a:lnB>
                  </a:tcPr>
                </a:tc>
                <a:tc>
                  <a:txBody>
                    <a:bodyPr/>
                    <a:lstStyle/>
                    <a:p>
                      <a:pPr marL="72000" marR="0" algn="l" rtl="0" eaLnBrk="1" fontAlgn="b" hangingPunct="1">
                        <a:lnSpc>
                          <a:spcPct val="100000"/>
                        </a:lnSpc>
                        <a:spcBef>
                          <a:spcPts val="0"/>
                        </a:spcBef>
                        <a:spcAft>
                          <a:spcPts val="0"/>
                        </a:spcAft>
                        <a:buNone/>
                      </a:pPr>
                      <a:r>
                        <a:rPr lang="ru-RU" sz="800" b="0" i="0" u="none" strike="noStrike" cap="none" dirty="0">
                          <a:solidFill>
                            <a:schemeClr val="dk1"/>
                          </a:solidFill>
                          <a:latin typeface="+mn-lt"/>
                          <a:ea typeface="+mn-ea"/>
                          <a:cs typeface="+mn-cs"/>
                          <a:sym typeface="Arial"/>
                        </a:rPr>
                        <a:t>1 </a:t>
                      </a:r>
                      <a:r>
                        <a:rPr lang="ru-RU" sz="800" b="0" i="0" u="none" strike="noStrike" cap="none" dirty="0" err="1">
                          <a:solidFill>
                            <a:schemeClr val="dk1"/>
                          </a:solidFill>
                          <a:latin typeface="+mn-lt"/>
                          <a:ea typeface="+mn-ea"/>
                          <a:cs typeface="+mn-cs"/>
                          <a:sym typeface="Arial"/>
                        </a:rPr>
                        <a:t>Басқа</a:t>
                      </a:r>
                      <a:r>
                        <a:rPr lang="ru-RU" sz="800" b="0" i="0" u="none" strike="noStrike" cap="none" dirty="0">
                          <a:solidFill>
                            <a:schemeClr val="dk1"/>
                          </a:solidFill>
                          <a:latin typeface="+mn-lt"/>
                          <a:ea typeface="+mn-ea"/>
                          <a:cs typeface="+mn-cs"/>
                          <a:sym typeface="Arial"/>
                        </a:rPr>
                        <a:t> да </a:t>
                      </a:r>
                      <a:r>
                        <a:rPr lang="ru-RU" sz="800" b="0" i="0" u="none" strike="noStrike" cap="none" dirty="0" err="1">
                          <a:solidFill>
                            <a:schemeClr val="dk1"/>
                          </a:solidFill>
                          <a:latin typeface="+mn-lt"/>
                          <a:ea typeface="+mn-ea"/>
                          <a:cs typeface="+mn-cs"/>
                          <a:sym typeface="Arial"/>
                        </a:rPr>
                        <a:t>біліктілігі</a:t>
                      </a:r>
                      <a:r>
                        <a:rPr lang="ru-RU" sz="800" b="0" i="0" u="none" strike="noStrike" cap="none" dirty="0">
                          <a:solidFill>
                            <a:schemeClr val="dk1"/>
                          </a:solidFill>
                          <a:latin typeface="+mn-lt"/>
                          <a:ea typeface="+mn-ea"/>
                          <a:cs typeface="+mn-cs"/>
                          <a:sym typeface="Arial"/>
                        </a:rPr>
                        <a:t> </a:t>
                      </a:r>
                      <a:r>
                        <a:rPr lang="ru-RU" sz="800" b="0" i="0" u="none" strike="noStrike" cap="none" dirty="0" err="1">
                          <a:solidFill>
                            <a:schemeClr val="dk1"/>
                          </a:solidFill>
                          <a:latin typeface="+mn-lt"/>
                          <a:ea typeface="+mn-ea"/>
                          <a:cs typeface="+mn-cs"/>
                          <a:sym typeface="Arial"/>
                        </a:rPr>
                        <a:t>жоқ</a:t>
                      </a:r>
                      <a:r>
                        <a:rPr lang="ru-RU" sz="800" b="0" i="0" u="none" strike="noStrike" cap="none" dirty="0">
                          <a:solidFill>
                            <a:schemeClr val="dk1"/>
                          </a:solidFill>
                          <a:latin typeface="+mn-lt"/>
                          <a:ea typeface="+mn-ea"/>
                          <a:cs typeface="+mn-cs"/>
                          <a:sym typeface="Arial"/>
                        </a:rPr>
                        <a:t> </a:t>
                      </a:r>
                      <a:r>
                        <a:rPr lang="ru-RU" sz="800" b="0" i="0" u="none" strike="noStrike" cap="none" dirty="0" err="1">
                          <a:solidFill>
                            <a:schemeClr val="dk1"/>
                          </a:solidFill>
                          <a:latin typeface="+mn-lt"/>
                          <a:ea typeface="+mn-ea"/>
                          <a:cs typeface="+mn-cs"/>
                          <a:sym typeface="Arial"/>
                        </a:rPr>
                        <a:t>жұмысшылар</a:t>
                      </a:r>
                      <a:endParaRPr lang="ru-RU" sz="800" b="0" i="0" u="none" strike="noStrike" cap="none" dirty="0">
                        <a:solidFill>
                          <a:schemeClr val="dk1"/>
                        </a:solidFill>
                        <a:latin typeface="+mn-lt"/>
                        <a:ea typeface="+mn-ea"/>
                        <a:cs typeface="+mn-cs"/>
                        <a:sym typeface="Arial"/>
                      </a:endParaRPr>
                    </a:p>
                  </a:txBody>
                  <a:tcPr marL="9525" marR="9525" marT="9525" marB="0" anchor="ctr">
                    <a:lnT w="28575" cap="flat" cmpd="sng" algn="ctr">
                      <a:solidFill>
                        <a:schemeClr val="bg2"/>
                      </a:solidFill>
                      <a:prstDash val="solid"/>
                      <a:round/>
                      <a:headEnd type="none" w="med" len="med"/>
                      <a:tailEnd type="none" w="med" len="med"/>
                    </a:lnT>
                  </a:tcPr>
                </a:tc>
                <a:tc>
                  <a:txBody>
                    <a:bodyPr/>
                    <a:lstStyle/>
                    <a:p>
                      <a:pPr algn="ctr" fontAlgn="b"/>
                      <a:r>
                        <a:rPr lang="ru-RU" sz="900" b="0" i="1" u="none" strike="noStrike" cap="none" dirty="0">
                          <a:solidFill>
                            <a:schemeClr val="dk1"/>
                          </a:solidFill>
                          <a:latin typeface="+mn-lt"/>
                          <a:ea typeface="+mn-ea"/>
                          <a:cs typeface="+mn-cs"/>
                          <a:sym typeface="Arial"/>
                        </a:rPr>
                        <a:t>9629-9</a:t>
                      </a:r>
                    </a:p>
                  </a:txBody>
                  <a:tcPr marL="9525" marR="9525" marT="9525" marB="0" anchor="ctr">
                    <a:lnT w="28575" cap="flat" cmpd="sng" algn="ctr">
                      <a:solidFill>
                        <a:schemeClr val="bg2"/>
                      </a:solidFill>
                      <a:prstDash val="solid"/>
                      <a:round/>
                      <a:headEnd type="none" w="med" len="med"/>
                      <a:tailEnd type="none" w="med" len="med"/>
                    </a:lnT>
                  </a:tcPr>
                </a:tc>
                <a:tc>
                  <a:txBody>
                    <a:bodyPr/>
                    <a:lstStyle/>
                    <a:p>
                      <a:pPr algn="ctr" fontAlgn="ctr"/>
                      <a:r>
                        <a:rPr lang="ru-RU" sz="1050" b="1" i="0" u="none" strike="noStrike" cap="none" dirty="0">
                          <a:solidFill>
                            <a:schemeClr val="dk1"/>
                          </a:solidFill>
                          <a:latin typeface="+mn-lt"/>
                          <a:ea typeface="+mn-ea"/>
                          <a:cs typeface="+mn-cs"/>
                          <a:sym typeface="Arial"/>
                        </a:rPr>
                        <a:t>6 227</a:t>
                      </a:r>
                    </a:p>
                  </a:txBody>
                  <a:tcPr marL="9525" marR="9525" marT="9525" marB="0" anchor="ctr">
                    <a:lnT w="28575" cap="flat" cmpd="sng" algn="ctr">
                      <a:solidFill>
                        <a:schemeClr val="bg2"/>
                      </a:solidFill>
                      <a:prstDash val="solid"/>
                      <a:round/>
                      <a:headEnd type="none" w="med" len="med"/>
                      <a:tailEnd type="none" w="med" len="med"/>
                    </a:lnT>
                  </a:tcPr>
                </a:tc>
                <a:tc>
                  <a:txBody>
                    <a:bodyPr/>
                    <a:lstStyle/>
                    <a:p>
                      <a:pPr algn="ctr" fontAlgn="ctr"/>
                      <a:r>
                        <a:rPr lang="ru-RU" sz="900" b="0" i="0" u="none" strike="noStrike" cap="none">
                          <a:solidFill>
                            <a:schemeClr val="dk1"/>
                          </a:solidFill>
                          <a:latin typeface="+mn-lt"/>
                          <a:ea typeface="+mn-ea"/>
                          <a:cs typeface="+mn-cs"/>
                          <a:sym typeface="Arial"/>
                        </a:rPr>
                        <a:t>505</a:t>
                      </a:r>
                    </a:p>
                  </a:txBody>
                  <a:tcPr marL="9525" marR="9525" marT="9525" marB="0" anchor="ctr">
                    <a:lnT w="28575" cap="flat" cmpd="sng" algn="ctr">
                      <a:solidFill>
                        <a:schemeClr val="bg2"/>
                      </a:solidFill>
                      <a:prstDash val="solid"/>
                      <a:round/>
                      <a:headEnd type="none" w="med" len="med"/>
                      <a:tailEnd type="none" w="med" len="med"/>
                    </a:lnT>
                  </a:tcPr>
                </a:tc>
                <a:tc>
                  <a:txBody>
                    <a:bodyPr/>
                    <a:lstStyle/>
                    <a:p>
                      <a:pPr algn="ctr" fontAlgn="ctr"/>
                      <a:r>
                        <a:rPr lang="ru-RU" sz="900" b="0" i="0" u="none" strike="noStrike" cap="none">
                          <a:solidFill>
                            <a:schemeClr val="dk1"/>
                          </a:solidFill>
                          <a:latin typeface="+mn-lt"/>
                          <a:ea typeface="+mn-ea"/>
                          <a:cs typeface="+mn-cs"/>
                          <a:sym typeface="Arial"/>
                        </a:rPr>
                        <a:t>3 100</a:t>
                      </a:r>
                    </a:p>
                  </a:txBody>
                  <a:tcPr marL="9525" marR="9525" marT="9525" marB="0" anchor="ctr">
                    <a:lnT w="28575" cap="flat" cmpd="sng" algn="ctr">
                      <a:solidFill>
                        <a:schemeClr val="bg2"/>
                      </a:solidFill>
                      <a:prstDash val="solid"/>
                      <a:round/>
                      <a:headEnd type="none" w="med" len="med"/>
                      <a:tailEnd type="none" w="med" len="med"/>
                    </a:lnT>
                  </a:tcPr>
                </a:tc>
                <a:tc>
                  <a:txBody>
                    <a:bodyPr/>
                    <a:lstStyle/>
                    <a:p>
                      <a:pPr algn="ctr" fontAlgn="ctr"/>
                      <a:r>
                        <a:rPr lang="ru-RU" sz="900" b="0" i="0" u="none" strike="noStrike" cap="none">
                          <a:solidFill>
                            <a:schemeClr val="dk1"/>
                          </a:solidFill>
                          <a:latin typeface="+mn-lt"/>
                          <a:ea typeface="+mn-ea"/>
                          <a:cs typeface="+mn-cs"/>
                          <a:sym typeface="Arial"/>
                        </a:rPr>
                        <a:t>1 320</a:t>
                      </a:r>
                    </a:p>
                  </a:txBody>
                  <a:tcPr marL="9525" marR="9525" marT="9525" marB="0" anchor="ctr">
                    <a:lnT w="28575" cap="flat" cmpd="sng" algn="ctr">
                      <a:solidFill>
                        <a:schemeClr val="bg2"/>
                      </a:solidFill>
                      <a:prstDash val="solid"/>
                      <a:round/>
                      <a:headEnd type="none" w="med" len="med"/>
                      <a:tailEnd type="none" w="med" len="med"/>
                    </a:lnT>
                  </a:tcPr>
                </a:tc>
                <a:tc>
                  <a:txBody>
                    <a:bodyPr/>
                    <a:lstStyle/>
                    <a:p>
                      <a:pPr algn="ctr" fontAlgn="ctr"/>
                      <a:r>
                        <a:rPr lang="ru-RU" sz="900" b="0" i="0" u="none" strike="noStrike" cap="none">
                          <a:solidFill>
                            <a:schemeClr val="dk1"/>
                          </a:solidFill>
                          <a:latin typeface="+mn-lt"/>
                          <a:ea typeface="+mn-ea"/>
                          <a:cs typeface="+mn-cs"/>
                          <a:sym typeface="Arial"/>
                        </a:rPr>
                        <a:t>1 302</a:t>
                      </a:r>
                    </a:p>
                  </a:txBody>
                  <a:tcPr marL="9525" marR="9525" marT="9525" marB="0" anchor="ctr">
                    <a:lnT w="28575" cap="flat" cmpd="sng" algn="ctr">
                      <a:solidFill>
                        <a:schemeClr val="bg2"/>
                      </a:solidFill>
                      <a:prstDash val="solid"/>
                      <a:round/>
                      <a:headEnd type="none" w="med" len="med"/>
                      <a:tailEnd type="none" w="med" len="med"/>
                    </a:lnT>
                  </a:tcPr>
                </a:tc>
                <a:tc>
                  <a:txBody>
                    <a:bodyPr/>
                    <a:lstStyle/>
                    <a:p>
                      <a:pPr algn="ctr" fontAlgn="ctr"/>
                      <a:r>
                        <a:rPr lang="ru-RU" sz="1050" b="1" i="0" u="none" strike="noStrike" cap="none">
                          <a:solidFill>
                            <a:schemeClr val="dk1"/>
                          </a:solidFill>
                          <a:latin typeface="+mn-lt"/>
                          <a:ea typeface="+mn-ea"/>
                          <a:cs typeface="+mn-cs"/>
                          <a:sym typeface="Arial"/>
                        </a:rPr>
                        <a:t>16,3%</a:t>
                      </a:r>
                    </a:p>
                  </a:txBody>
                  <a:tcPr marL="9525" marR="9525" marT="9525" marB="0" anchor="ctr">
                    <a:lnT w="28575" cap="flat" cmpd="sng" algn="ctr">
                      <a:solidFill>
                        <a:schemeClr val="bg2"/>
                      </a:solidFill>
                      <a:prstDash val="solid"/>
                      <a:round/>
                      <a:headEnd type="none" w="med" len="med"/>
                      <a:tailEnd type="none" w="med" len="med"/>
                    </a:lnT>
                  </a:tcPr>
                </a:tc>
                <a:extLst>
                  <a:ext uri="{0D108BD9-81ED-4DB2-BD59-A6C34878D82A}">
                    <a16:rowId xmlns:a16="http://schemas.microsoft.com/office/drawing/2014/main" val="1385719993"/>
                  </a:ext>
                </a:extLst>
              </a:tr>
              <a:tr h="252035">
                <a:tc vMerge="1">
                  <a:txBody>
                    <a:bodyPr/>
                    <a:lstStyle/>
                    <a:p>
                      <a:endParaRPr lang="ru-KZ" sz="1100" dirty="0"/>
                    </a:p>
                  </a:txBody>
                  <a:tcPr/>
                </a:tc>
                <a:tc>
                  <a:txBody>
                    <a:bodyPr/>
                    <a:lstStyle/>
                    <a:p>
                      <a:pPr marL="72000" marR="0" algn="l" rtl="0" eaLnBrk="1" fontAlgn="b" hangingPunct="1">
                        <a:lnSpc>
                          <a:spcPct val="100000"/>
                        </a:lnSpc>
                        <a:spcBef>
                          <a:spcPts val="0"/>
                        </a:spcBef>
                        <a:spcAft>
                          <a:spcPts val="0"/>
                        </a:spcAft>
                        <a:buNone/>
                      </a:pPr>
                      <a:r>
                        <a:rPr lang="ru-RU" sz="800" b="0" i="0" u="none" strike="noStrike" cap="none" dirty="0">
                          <a:solidFill>
                            <a:schemeClr val="dk1"/>
                          </a:solidFill>
                          <a:latin typeface="+mn-lt"/>
                          <a:ea typeface="+mn-ea"/>
                          <a:cs typeface="+mn-cs"/>
                          <a:sym typeface="Arial"/>
                        </a:rPr>
                        <a:t>2 </a:t>
                      </a:r>
                      <a:r>
                        <a:rPr lang="ru-RU" sz="800" b="0" i="0" u="none" strike="noStrike" cap="none" dirty="0" err="1">
                          <a:solidFill>
                            <a:schemeClr val="dk1"/>
                          </a:solidFill>
                          <a:latin typeface="+mn-lt"/>
                          <a:ea typeface="+mn-ea"/>
                          <a:cs typeface="+mn-cs"/>
                          <a:sym typeface="Arial"/>
                        </a:rPr>
                        <a:t>Газбен</a:t>
                      </a:r>
                      <a:r>
                        <a:rPr lang="ru-RU" sz="800" b="0" i="0" u="none" strike="noStrike" cap="none" dirty="0">
                          <a:solidFill>
                            <a:schemeClr val="dk1"/>
                          </a:solidFill>
                          <a:latin typeface="+mn-lt"/>
                          <a:ea typeface="+mn-ea"/>
                          <a:cs typeface="+mn-cs"/>
                          <a:sym typeface="Arial"/>
                        </a:rPr>
                        <a:t> </a:t>
                      </a:r>
                      <a:r>
                        <a:rPr lang="ru-RU" sz="800" b="0" i="0" u="none" strike="noStrike" cap="none" dirty="0" err="1">
                          <a:solidFill>
                            <a:schemeClr val="dk1"/>
                          </a:solidFill>
                          <a:latin typeface="+mn-lt"/>
                          <a:ea typeface="+mn-ea"/>
                          <a:cs typeface="+mn-cs"/>
                          <a:sym typeface="Arial"/>
                        </a:rPr>
                        <a:t>кесушілер</a:t>
                      </a:r>
                      <a:endParaRPr lang="ru-RU" sz="800" b="0" i="0" u="none" strike="noStrike" cap="none" dirty="0">
                        <a:solidFill>
                          <a:schemeClr val="dk1"/>
                        </a:solidFill>
                        <a:latin typeface="+mn-lt"/>
                        <a:ea typeface="+mn-ea"/>
                        <a:cs typeface="+mn-cs"/>
                        <a:sym typeface="Arial"/>
                      </a:endParaRPr>
                    </a:p>
                  </a:txBody>
                  <a:tcPr marL="9525" marR="9525" marT="9525" marB="0" anchor="ctr"/>
                </a:tc>
                <a:tc>
                  <a:txBody>
                    <a:bodyPr/>
                    <a:lstStyle/>
                    <a:p>
                      <a:pPr algn="ctr" fontAlgn="b"/>
                      <a:r>
                        <a:rPr lang="ru-RU" sz="900" b="0" i="1" u="none" strike="noStrike" cap="none" dirty="0">
                          <a:solidFill>
                            <a:schemeClr val="dk1"/>
                          </a:solidFill>
                          <a:latin typeface="+mn-lt"/>
                          <a:ea typeface="+mn-ea"/>
                          <a:cs typeface="+mn-cs"/>
                          <a:sym typeface="Arial"/>
                        </a:rPr>
                        <a:t>7212-2</a:t>
                      </a:r>
                    </a:p>
                  </a:txBody>
                  <a:tcPr marL="9525" marR="9525" marT="9525" marB="0" anchor="ctr"/>
                </a:tc>
                <a:tc>
                  <a:txBody>
                    <a:bodyPr/>
                    <a:lstStyle/>
                    <a:p>
                      <a:pPr algn="ctr" fontAlgn="ctr"/>
                      <a:r>
                        <a:rPr lang="ru-RU" sz="1050" b="1" i="0" u="none" strike="noStrike" cap="none">
                          <a:solidFill>
                            <a:schemeClr val="dk1"/>
                          </a:solidFill>
                          <a:latin typeface="+mn-lt"/>
                          <a:ea typeface="+mn-ea"/>
                          <a:cs typeface="+mn-cs"/>
                          <a:sym typeface="Arial"/>
                        </a:rPr>
                        <a:t>1 142</a:t>
                      </a:r>
                    </a:p>
                  </a:txBody>
                  <a:tcPr marL="9525" marR="9525" marT="9525" marB="0" anchor="ctr"/>
                </a:tc>
                <a:tc>
                  <a:txBody>
                    <a:bodyPr/>
                    <a:lstStyle/>
                    <a:p>
                      <a:pPr algn="ctr" fontAlgn="ctr"/>
                      <a:r>
                        <a:rPr lang="ru-RU" sz="900" b="0" i="0" u="none" strike="noStrike" cap="none">
                          <a:solidFill>
                            <a:schemeClr val="dk1"/>
                          </a:solidFill>
                          <a:latin typeface="+mn-lt"/>
                          <a:ea typeface="+mn-ea"/>
                          <a:cs typeface="+mn-cs"/>
                          <a:sym typeface="Arial"/>
                        </a:rPr>
                        <a:t>160</a:t>
                      </a:r>
                    </a:p>
                  </a:txBody>
                  <a:tcPr marL="9525" marR="9525" marT="9525" marB="0" anchor="ctr"/>
                </a:tc>
                <a:tc>
                  <a:txBody>
                    <a:bodyPr/>
                    <a:lstStyle/>
                    <a:p>
                      <a:pPr algn="ctr" fontAlgn="ctr"/>
                      <a:r>
                        <a:rPr lang="ru-RU" sz="900" b="0" i="0" u="none" strike="noStrike" cap="none" dirty="0">
                          <a:solidFill>
                            <a:schemeClr val="dk1"/>
                          </a:solidFill>
                          <a:latin typeface="+mn-lt"/>
                          <a:ea typeface="+mn-ea"/>
                          <a:cs typeface="+mn-cs"/>
                          <a:sym typeface="Arial"/>
                        </a:rPr>
                        <a:t>332</a:t>
                      </a:r>
                    </a:p>
                  </a:txBody>
                  <a:tcPr marL="9525" marR="9525" marT="9525" marB="0" anchor="ctr"/>
                </a:tc>
                <a:tc>
                  <a:txBody>
                    <a:bodyPr/>
                    <a:lstStyle/>
                    <a:p>
                      <a:pPr algn="ctr" fontAlgn="ctr"/>
                      <a:r>
                        <a:rPr lang="ru-RU" sz="900" b="0" i="0" u="none" strike="noStrike" cap="none">
                          <a:solidFill>
                            <a:schemeClr val="dk1"/>
                          </a:solidFill>
                          <a:latin typeface="+mn-lt"/>
                          <a:ea typeface="+mn-ea"/>
                          <a:cs typeface="+mn-cs"/>
                          <a:sym typeface="Arial"/>
                        </a:rPr>
                        <a:t>344</a:t>
                      </a:r>
                    </a:p>
                  </a:txBody>
                  <a:tcPr marL="9525" marR="9525" marT="9525" marB="0" anchor="ctr"/>
                </a:tc>
                <a:tc>
                  <a:txBody>
                    <a:bodyPr/>
                    <a:lstStyle/>
                    <a:p>
                      <a:pPr algn="ctr" fontAlgn="ctr"/>
                      <a:r>
                        <a:rPr lang="ru-RU" sz="900" b="0" i="0" u="none" strike="noStrike" cap="none">
                          <a:solidFill>
                            <a:schemeClr val="dk1"/>
                          </a:solidFill>
                          <a:latin typeface="+mn-lt"/>
                          <a:ea typeface="+mn-ea"/>
                          <a:cs typeface="+mn-cs"/>
                          <a:sym typeface="Arial"/>
                        </a:rPr>
                        <a:t>306</a:t>
                      </a:r>
                    </a:p>
                  </a:txBody>
                  <a:tcPr marL="9525" marR="9525" marT="9525" marB="0" anchor="ctr"/>
                </a:tc>
                <a:tc>
                  <a:txBody>
                    <a:bodyPr/>
                    <a:lstStyle/>
                    <a:p>
                      <a:pPr algn="ctr" fontAlgn="ctr"/>
                      <a:r>
                        <a:rPr lang="ru-RU" sz="1050" b="1" i="0" u="none" strike="noStrike" cap="none" dirty="0">
                          <a:solidFill>
                            <a:schemeClr val="dk1"/>
                          </a:solidFill>
                          <a:latin typeface="+mn-lt"/>
                          <a:ea typeface="+mn-ea"/>
                          <a:cs typeface="+mn-cs"/>
                          <a:sym typeface="Arial"/>
                        </a:rPr>
                        <a:t>3,0%</a:t>
                      </a:r>
                    </a:p>
                  </a:txBody>
                  <a:tcPr marL="9525" marR="9525" marT="9525" marB="0" anchor="ctr"/>
                </a:tc>
                <a:extLst>
                  <a:ext uri="{0D108BD9-81ED-4DB2-BD59-A6C34878D82A}">
                    <a16:rowId xmlns:a16="http://schemas.microsoft.com/office/drawing/2014/main" val="4184679391"/>
                  </a:ext>
                </a:extLst>
              </a:tr>
              <a:tr h="252035">
                <a:tc vMerge="1">
                  <a:txBody>
                    <a:bodyPr/>
                    <a:lstStyle/>
                    <a:p>
                      <a:endParaRPr lang="ru-KZ" sz="1100" dirty="0"/>
                    </a:p>
                  </a:txBody>
                  <a:tcPr/>
                </a:tc>
                <a:tc>
                  <a:txBody>
                    <a:bodyPr/>
                    <a:lstStyle/>
                    <a:p>
                      <a:pPr marL="72000" marR="0" algn="l" rtl="0" eaLnBrk="1" fontAlgn="b" hangingPunct="1">
                        <a:lnSpc>
                          <a:spcPct val="100000"/>
                        </a:lnSpc>
                        <a:spcBef>
                          <a:spcPts val="0"/>
                        </a:spcBef>
                        <a:spcAft>
                          <a:spcPts val="0"/>
                        </a:spcAft>
                        <a:buNone/>
                      </a:pPr>
                      <a:r>
                        <a:rPr lang="ru-RU" sz="800" b="0" i="0" u="none" strike="noStrike" cap="none" dirty="0">
                          <a:solidFill>
                            <a:schemeClr val="dk1"/>
                          </a:solidFill>
                          <a:latin typeface="+mn-lt"/>
                          <a:ea typeface="+mn-ea"/>
                          <a:cs typeface="+mn-cs"/>
                          <a:sym typeface="Arial"/>
                        </a:rPr>
                        <a:t>3 Жеке </a:t>
                      </a:r>
                      <a:r>
                        <a:rPr lang="ru-RU" sz="800" b="0" i="0" u="none" strike="noStrike" cap="none" dirty="0" err="1">
                          <a:solidFill>
                            <a:schemeClr val="dk1"/>
                          </a:solidFill>
                          <a:latin typeface="+mn-lt"/>
                          <a:ea typeface="+mn-ea"/>
                          <a:cs typeface="+mn-cs"/>
                          <a:sym typeface="Arial"/>
                        </a:rPr>
                        <a:t>жүргізушілер</a:t>
                      </a:r>
                      <a:r>
                        <a:rPr lang="ru-RU" sz="800" b="0" i="0" u="none" strike="noStrike" cap="none" dirty="0">
                          <a:solidFill>
                            <a:schemeClr val="dk1"/>
                          </a:solidFill>
                          <a:latin typeface="+mn-lt"/>
                          <a:ea typeface="+mn-ea"/>
                          <a:cs typeface="+mn-cs"/>
                          <a:sym typeface="Arial"/>
                        </a:rPr>
                        <a:t> мен </a:t>
                      </a:r>
                      <a:r>
                        <a:rPr lang="ru-RU" sz="800" b="0" i="0" u="none" strike="noStrike" cap="none" dirty="0" err="1">
                          <a:solidFill>
                            <a:schemeClr val="dk1"/>
                          </a:solidFill>
                          <a:latin typeface="+mn-lt"/>
                          <a:ea typeface="+mn-ea"/>
                          <a:cs typeface="+mn-cs"/>
                          <a:sym typeface="Arial"/>
                        </a:rPr>
                        <a:t>шопырлар</a:t>
                      </a:r>
                      <a:endParaRPr lang="ru-RU" sz="800" b="0" i="0" u="none" strike="noStrike" cap="none" dirty="0">
                        <a:solidFill>
                          <a:schemeClr val="dk1"/>
                        </a:solidFill>
                        <a:latin typeface="+mn-lt"/>
                        <a:ea typeface="+mn-ea"/>
                        <a:cs typeface="+mn-cs"/>
                        <a:sym typeface="Arial"/>
                      </a:endParaRPr>
                    </a:p>
                  </a:txBody>
                  <a:tcPr marL="9525" marR="9525" marT="9525" marB="0" anchor="ctr"/>
                </a:tc>
                <a:tc>
                  <a:txBody>
                    <a:bodyPr/>
                    <a:lstStyle/>
                    <a:p>
                      <a:pPr algn="ctr" fontAlgn="b"/>
                      <a:r>
                        <a:rPr lang="ru-RU" sz="900" b="0" i="1" u="none" strike="noStrike" cap="none" dirty="0">
                          <a:solidFill>
                            <a:schemeClr val="dk1"/>
                          </a:solidFill>
                          <a:latin typeface="+mn-lt"/>
                          <a:ea typeface="+mn-ea"/>
                          <a:cs typeface="+mn-cs"/>
                          <a:sym typeface="Arial"/>
                        </a:rPr>
                        <a:t>8322-2</a:t>
                      </a:r>
                    </a:p>
                  </a:txBody>
                  <a:tcPr marL="9525" marR="9525" marT="9525" marB="0" anchor="ctr"/>
                </a:tc>
                <a:tc>
                  <a:txBody>
                    <a:bodyPr/>
                    <a:lstStyle/>
                    <a:p>
                      <a:pPr algn="ctr" fontAlgn="ctr"/>
                      <a:r>
                        <a:rPr lang="ru-RU" sz="1050" b="1" i="0" u="none" strike="noStrike" cap="none" dirty="0">
                          <a:solidFill>
                            <a:schemeClr val="dk1"/>
                          </a:solidFill>
                          <a:latin typeface="+mn-lt"/>
                          <a:ea typeface="+mn-ea"/>
                          <a:cs typeface="+mn-cs"/>
                          <a:sym typeface="Arial"/>
                        </a:rPr>
                        <a:t>847</a:t>
                      </a:r>
                    </a:p>
                  </a:txBody>
                  <a:tcPr marL="9525" marR="9525" marT="9525" marB="0" anchor="ctr"/>
                </a:tc>
                <a:tc>
                  <a:txBody>
                    <a:bodyPr/>
                    <a:lstStyle/>
                    <a:p>
                      <a:pPr algn="ctr" fontAlgn="ctr"/>
                      <a:r>
                        <a:rPr lang="ru-RU" sz="900" b="0" i="0" u="none" strike="noStrike" cap="none" dirty="0">
                          <a:solidFill>
                            <a:schemeClr val="dk1"/>
                          </a:solidFill>
                          <a:latin typeface="+mn-lt"/>
                          <a:ea typeface="+mn-ea"/>
                          <a:cs typeface="+mn-cs"/>
                          <a:sym typeface="Arial"/>
                        </a:rPr>
                        <a:t>125</a:t>
                      </a:r>
                    </a:p>
                  </a:txBody>
                  <a:tcPr marL="9525" marR="9525" marT="9525" marB="0" anchor="ctr"/>
                </a:tc>
                <a:tc>
                  <a:txBody>
                    <a:bodyPr/>
                    <a:lstStyle/>
                    <a:p>
                      <a:pPr algn="ctr" fontAlgn="ctr"/>
                      <a:r>
                        <a:rPr lang="ru-RU" sz="900" b="0" i="0" u="none" strike="noStrike" cap="none">
                          <a:solidFill>
                            <a:schemeClr val="dk1"/>
                          </a:solidFill>
                          <a:latin typeface="+mn-lt"/>
                          <a:ea typeface="+mn-ea"/>
                          <a:cs typeface="+mn-cs"/>
                          <a:sym typeface="Arial"/>
                        </a:rPr>
                        <a:t>278</a:t>
                      </a:r>
                    </a:p>
                  </a:txBody>
                  <a:tcPr marL="9525" marR="9525" marT="9525" marB="0" anchor="ctr"/>
                </a:tc>
                <a:tc>
                  <a:txBody>
                    <a:bodyPr/>
                    <a:lstStyle/>
                    <a:p>
                      <a:pPr algn="ctr" fontAlgn="ctr"/>
                      <a:r>
                        <a:rPr lang="ru-RU" sz="900" b="0" i="0" u="none" strike="noStrike" cap="none">
                          <a:solidFill>
                            <a:schemeClr val="dk1"/>
                          </a:solidFill>
                          <a:latin typeface="+mn-lt"/>
                          <a:ea typeface="+mn-ea"/>
                          <a:cs typeface="+mn-cs"/>
                          <a:sym typeface="Arial"/>
                        </a:rPr>
                        <a:t>220</a:t>
                      </a:r>
                    </a:p>
                  </a:txBody>
                  <a:tcPr marL="9525" marR="9525" marT="9525" marB="0" anchor="ctr"/>
                </a:tc>
                <a:tc>
                  <a:txBody>
                    <a:bodyPr/>
                    <a:lstStyle/>
                    <a:p>
                      <a:pPr algn="ctr" fontAlgn="ctr"/>
                      <a:r>
                        <a:rPr lang="ru-RU" sz="900" b="0" i="0" u="none" strike="noStrike" cap="none">
                          <a:solidFill>
                            <a:schemeClr val="dk1"/>
                          </a:solidFill>
                          <a:latin typeface="+mn-lt"/>
                          <a:ea typeface="+mn-ea"/>
                          <a:cs typeface="+mn-cs"/>
                          <a:sym typeface="Arial"/>
                        </a:rPr>
                        <a:t>224</a:t>
                      </a:r>
                    </a:p>
                  </a:txBody>
                  <a:tcPr marL="9525" marR="9525" marT="9525" marB="0" anchor="ctr"/>
                </a:tc>
                <a:tc>
                  <a:txBody>
                    <a:bodyPr/>
                    <a:lstStyle/>
                    <a:p>
                      <a:pPr algn="ctr" fontAlgn="ctr"/>
                      <a:r>
                        <a:rPr lang="ru-RU" sz="1050" b="1" i="0" u="none" strike="noStrike" cap="none">
                          <a:solidFill>
                            <a:schemeClr val="dk1"/>
                          </a:solidFill>
                          <a:latin typeface="+mn-lt"/>
                          <a:ea typeface="+mn-ea"/>
                          <a:cs typeface="+mn-cs"/>
                          <a:sym typeface="Arial"/>
                        </a:rPr>
                        <a:t>2,2%</a:t>
                      </a:r>
                    </a:p>
                  </a:txBody>
                  <a:tcPr marL="9525" marR="9525" marT="9525" marB="0" anchor="ctr"/>
                </a:tc>
                <a:extLst>
                  <a:ext uri="{0D108BD9-81ED-4DB2-BD59-A6C34878D82A}">
                    <a16:rowId xmlns:a16="http://schemas.microsoft.com/office/drawing/2014/main" val="1073052614"/>
                  </a:ext>
                </a:extLst>
              </a:tr>
              <a:tr h="252035">
                <a:tc vMerge="1">
                  <a:txBody>
                    <a:bodyPr/>
                    <a:lstStyle/>
                    <a:p>
                      <a:endParaRPr lang="ru-KZ" sz="1100" dirty="0"/>
                    </a:p>
                  </a:txBody>
                  <a:tcPr/>
                </a:tc>
                <a:tc>
                  <a:txBody>
                    <a:bodyPr/>
                    <a:lstStyle/>
                    <a:p>
                      <a:pPr marL="72000" marR="0" algn="l" rtl="0" eaLnBrk="1" fontAlgn="b" hangingPunct="1">
                        <a:lnSpc>
                          <a:spcPct val="100000"/>
                        </a:lnSpc>
                        <a:spcBef>
                          <a:spcPts val="0"/>
                        </a:spcBef>
                        <a:spcAft>
                          <a:spcPts val="0"/>
                        </a:spcAft>
                        <a:buNone/>
                      </a:pPr>
                      <a:r>
                        <a:rPr lang="ru-RU" sz="800" b="0" i="0" u="none" strike="noStrike" cap="none" dirty="0">
                          <a:solidFill>
                            <a:schemeClr val="dk1"/>
                          </a:solidFill>
                          <a:latin typeface="+mn-lt"/>
                          <a:ea typeface="+mn-ea"/>
                          <a:cs typeface="+mn-cs"/>
                          <a:sym typeface="Arial"/>
                        </a:rPr>
                        <a:t>4 </a:t>
                      </a:r>
                      <a:r>
                        <a:rPr lang="ru-RU" sz="800" b="0" i="0" u="none" strike="noStrike" cap="none" dirty="0" err="1">
                          <a:solidFill>
                            <a:schemeClr val="dk1"/>
                          </a:solidFill>
                          <a:latin typeface="+mn-lt"/>
                          <a:ea typeface="+mn-ea"/>
                          <a:cs typeface="+mn-cs"/>
                          <a:sym typeface="Arial"/>
                        </a:rPr>
                        <a:t>Басқа</a:t>
                      </a:r>
                      <a:r>
                        <a:rPr lang="ru-RU" sz="800" b="0" i="0" u="none" strike="noStrike" cap="none" dirty="0">
                          <a:solidFill>
                            <a:schemeClr val="dk1"/>
                          </a:solidFill>
                          <a:latin typeface="+mn-lt"/>
                          <a:ea typeface="+mn-ea"/>
                          <a:cs typeface="+mn-cs"/>
                          <a:sym typeface="Arial"/>
                        </a:rPr>
                        <a:t> да </a:t>
                      </a:r>
                      <a:r>
                        <a:rPr lang="ru-RU" sz="800" b="0" i="0" u="none" strike="noStrike" cap="none" dirty="0" err="1">
                          <a:solidFill>
                            <a:schemeClr val="dk1"/>
                          </a:solidFill>
                          <a:latin typeface="+mn-lt"/>
                          <a:ea typeface="+mn-ea"/>
                          <a:cs typeface="+mn-cs"/>
                          <a:sym typeface="Arial"/>
                        </a:rPr>
                        <a:t>құрылысшы-монтаждаушылар</a:t>
                      </a:r>
                      <a:r>
                        <a:rPr lang="ru-RU" sz="800" b="0" i="0" u="none" strike="noStrike" cap="none" dirty="0">
                          <a:solidFill>
                            <a:schemeClr val="dk1"/>
                          </a:solidFill>
                          <a:latin typeface="+mn-lt"/>
                          <a:ea typeface="+mn-ea"/>
                          <a:cs typeface="+mn-cs"/>
                          <a:sym typeface="Arial"/>
                        </a:rPr>
                        <a:t> </a:t>
                      </a:r>
                      <a:r>
                        <a:rPr lang="ru-RU" sz="800" b="0" i="0" u="none" strike="noStrike" cap="none" dirty="0" err="1">
                          <a:solidFill>
                            <a:schemeClr val="dk1"/>
                          </a:solidFill>
                          <a:latin typeface="+mn-lt"/>
                          <a:ea typeface="+mn-ea"/>
                          <a:cs typeface="+mn-cs"/>
                          <a:sym typeface="Arial"/>
                        </a:rPr>
                        <a:t>және</a:t>
                      </a:r>
                      <a:r>
                        <a:rPr lang="ru-RU" sz="800" b="0" i="0" u="none" strike="noStrike" cap="none" dirty="0">
                          <a:solidFill>
                            <a:schemeClr val="dk1"/>
                          </a:solidFill>
                          <a:latin typeface="+mn-lt"/>
                          <a:ea typeface="+mn-ea"/>
                          <a:cs typeface="+mn-cs"/>
                          <a:sym typeface="Arial"/>
                        </a:rPr>
                        <a:t> </a:t>
                      </a:r>
                      <a:r>
                        <a:rPr lang="ru-RU" sz="800" b="0" i="0" u="none" strike="noStrike" cap="none" dirty="0" err="1">
                          <a:solidFill>
                            <a:schemeClr val="dk1"/>
                          </a:solidFill>
                          <a:latin typeface="+mn-lt"/>
                          <a:ea typeface="+mn-ea"/>
                          <a:cs typeface="+mn-cs"/>
                          <a:sym typeface="Arial"/>
                        </a:rPr>
                        <a:t>тектес</a:t>
                      </a:r>
                      <a:r>
                        <a:rPr lang="ru-RU" sz="800" b="0" i="0" u="none" strike="noStrike" cap="none" dirty="0">
                          <a:solidFill>
                            <a:schemeClr val="dk1"/>
                          </a:solidFill>
                          <a:latin typeface="+mn-lt"/>
                          <a:ea typeface="+mn-ea"/>
                          <a:cs typeface="+mn-cs"/>
                          <a:sym typeface="Arial"/>
                        </a:rPr>
                        <a:t> </a:t>
                      </a:r>
                      <a:r>
                        <a:rPr lang="ru-RU" sz="800" b="0" i="0" u="none" strike="noStrike" cap="none" dirty="0" err="1">
                          <a:solidFill>
                            <a:schemeClr val="dk1"/>
                          </a:solidFill>
                          <a:latin typeface="+mn-lt"/>
                          <a:ea typeface="+mn-ea"/>
                          <a:cs typeface="+mn-cs"/>
                          <a:sym typeface="Arial"/>
                        </a:rPr>
                        <a:t>қызметтер</a:t>
                      </a:r>
                      <a:r>
                        <a:rPr lang="ru-RU" sz="800" b="0" i="0" u="none" strike="noStrike" cap="none" dirty="0">
                          <a:solidFill>
                            <a:schemeClr val="dk1"/>
                          </a:solidFill>
                          <a:latin typeface="+mn-lt"/>
                          <a:ea typeface="+mn-ea"/>
                          <a:cs typeface="+mn-cs"/>
                          <a:sym typeface="Arial"/>
                        </a:rPr>
                        <a:t> </a:t>
                      </a:r>
                      <a:r>
                        <a:rPr lang="ru-RU" sz="800" b="0" i="0" u="none" strike="noStrike" cap="none" dirty="0" err="1">
                          <a:solidFill>
                            <a:schemeClr val="dk1"/>
                          </a:solidFill>
                          <a:latin typeface="+mn-lt"/>
                          <a:ea typeface="+mn-ea"/>
                          <a:cs typeface="+mn-cs"/>
                          <a:sym typeface="Arial"/>
                        </a:rPr>
                        <a:t>жұмысшылары</a:t>
                      </a:r>
                      <a:endParaRPr lang="ru-RU" sz="800" b="0" i="0" u="none" strike="noStrike" cap="none" dirty="0">
                        <a:solidFill>
                          <a:schemeClr val="dk1"/>
                        </a:solidFill>
                        <a:latin typeface="+mn-lt"/>
                        <a:ea typeface="+mn-ea"/>
                        <a:cs typeface="+mn-cs"/>
                        <a:sym typeface="Arial"/>
                      </a:endParaRPr>
                    </a:p>
                  </a:txBody>
                  <a:tcPr marL="9525" marR="9525" marT="9525" marB="0" anchor="ctr"/>
                </a:tc>
                <a:tc>
                  <a:txBody>
                    <a:bodyPr/>
                    <a:lstStyle/>
                    <a:p>
                      <a:pPr algn="ctr" fontAlgn="b"/>
                      <a:r>
                        <a:rPr lang="ru-RU" sz="900" b="0" i="1" u="none" strike="noStrike" cap="none">
                          <a:solidFill>
                            <a:schemeClr val="dk1"/>
                          </a:solidFill>
                          <a:latin typeface="+mn-lt"/>
                          <a:ea typeface="+mn-ea"/>
                          <a:cs typeface="+mn-cs"/>
                          <a:sym typeface="Arial"/>
                        </a:rPr>
                        <a:t>7119-9</a:t>
                      </a:r>
                    </a:p>
                  </a:txBody>
                  <a:tcPr marL="9525" marR="9525" marT="9525" marB="0" anchor="ctr"/>
                </a:tc>
                <a:tc>
                  <a:txBody>
                    <a:bodyPr/>
                    <a:lstStyle/>
                    <a:p>
                      <a:pPr algn="ctr" fontAlgn="ctr"/>
                      <a:r>
                        <a:rPr lang="ru-RU" sz="1050" b="1" i="0" u="none" strike="noStrike" cap="none" dirty="0">
                          <a:solidFill>
                            <a:schemeClr val="dk1"/>
                          </a:solidFill>
                          <a:latin typeface="+mn-lt"/>
                          <a:ea typeface="+mn-ea"/>
                          <a:cs typeface="+mn-cs"/>
                          <a:sym typeface="Arial"/>
                        </a:rPr>
                        <a:t>746</a:t>
                      </a:r>
                    </a:p>
                  </a:txBody>
                  <a:tcPr marL="9525" marR="9525" marT="9525" marB="0" anchor="ctr"/>
                </a:tc>
                <a:tc>
                  <a:txBody>
                    <a:bodyPr/>
                    <a:lstStyle/>
                    <a:p>
                      <a:pPr algn="ctr" fontAlgn="ctr"/>
                      <a:r>
                        <a:rPr lang="ru-RU" sz="900" b="0" i="0" u="none" strike="noStrike" cap="none">
                          <a:solidFill>
                            <a:schemeClr val="dk1"/>
                          </a:solidFill>
                          <a:latin typeface="+mn-lt"/>
                          <a:ea typeface="+mn-ea"/>
                          <a:cs typeface="+mn-cs"/>
                          <a:sym typeface="Arial"/>
                        </a:rPr>
                        <a:t>13</a:t>
                      </a:r>
                    </a:p>
                  </a:txBody>
                  <a:tcPr marL="9525" marR="9525" marT="9525" marB="0" anchor="ctr"/>
                </a:tc>
                <a:tc>
                  <a:txBody>
                    <a:bodyPr/>
                    <a:lstStyle/>
                    <a:p>
                      <a:pPr algn="ctr" fontAlgn="ctr"/>
                      <a:r>
                        <a:rPr lang="ru-RU" sz="900" b="0" i="0" u="none" strike="noStrike" cap="none">
                          <a:solidFill>
                            <a:schemeClr val="dk1"/>
                          </a:solidFill>
                          <a:latin typeface="+mn-lt"/>
                          <a:ea typeface="+mn-ea"/>
                          <a:cs typeface="+mn-cs"/>
                          <a:sym typeface="Arial"/>
                        </a:rPr>
                        <a:t>593</a:t>
                      </a:r>
                    </a:p>
                  </a:txBody>
                  <a:tcPr marL="9525" marR="9525" marT="9525" marB="0" anchor="ctr"/>
                </a:tc>
                <a:tc>
                  <a:txBody>
                    <a:bodyPr/>
                    <a:lstStyle/>
                    <a:p>
                      <a:pPr algn="ctr" fontAlgn="ctr"/>
                      <a:r>
                        <a:rPr lang="ru-RU" sz="900" b="0" i="0" u="none" strike="noStrike" cap="none">
                          <a:solidFill>
                            <a:schemeClr val="dk1"/>
                          </a:solidFill>
                          <a:latin typeface="+mn-lt"/>
                          <a:ea typeface="+mn-ea"/>
                          <a:cs typeface="+mn-cs"/>
                          <a:sym typeface="Arial"/>
                        </a:rPr>
                        <a:t>100</a:t>
                      </a:r>
                    </a:p>
                  </a:txBody>
                  <a:tcPr marL="9525" marR="9525" marT="9525" marB="0" anchor="ctr"/>
                </a:tc>
                <a:tc>
                  <a:txBody>
                    <a:bodyPr/>
                    <a:lstStyle/>
                    <a:p>
                      <a:pPr algn="ctr" fontAlgn="ctr"/>
                      <a:r>
                        <a:rPr lang="ru-RU" sz="900" b="0" i="0" u="none" strike="noStrike" cap="none">
                          <a:solidFill>
                            <a:schemeClr val="dk1"/>
                          </a:solidFill>
                          <a:latin typeface="+mn-lt"/>
                          <a:ea typeface="+mn-ea"/>
                          <a:cs typeface="+mn-cs"/>
                          <a:sym typeface="Arial"/>
                        </a:rPr>
                        <a:t>40</a:t>
                      </a:r>
                    </a:p>
                  </a:txBody>
                  <a:tcPr marL="9525" marR="9525" marT="9525" marB="0" anchor="ctr"/>
                </a:tc>
                <a:tc>
                  <a:txBody>
                    <a:bodyPr/>
                    <a:lstStyle/>
                    <a:p>
                      <a:pPr algn="ctr" fontAlgn="ctr"/>
                      <a:r>
                        <a:rPr lang="ru-RU" sz="1050" b="1" i="0" u="none" strike="noStrike" cap="none">
                          <a:solidFill>
                            <a:schemeClr val="dk1"/>
                          </a:solidFill>
                          <a:latin typeface="+mn-lt"/>
                          <a:ea typeface="+mn-ea"/>
                          <a:cs typeface="+mn-cs"/>
                          <a:sym typeface="Arial"/>
                        </a:rPr>
                        <a:t>2,0%</a:t>
                      </a:r>
                    </a:p>
                  </a:txBody>
                  <a:tcPr marL="9525" marR="9525" marT="9525" marB="0" anchor="ctr"/>
                </a:tc>
                <a:extLst>
                  <a:ext uri="{0D108BD9-81ED-4DB2-BD59-A6C34878D82A}">
                    <a16:rowId xmlns:a16="http://schemas.microsoft.com/office/drawing/2014/main" val="2643833706"/>
                  </a:ext>
                </a:extLst>
              </a:tr>
              <a:tr h="252035">
                <a:tc vMerge="1">
                  <a:txBody>
                    <a:bodyPr/>
                    <a:lstStyle/>
                    <a:p>
                      <a:endParaRPr lang="ru-KZ" sz="1100" dirty="0"/>
                    </a:p>
                  </a:txBody>
                  <a:tcPr/>
                </a:tc>
                <a:tc>
                  <a:txBody>
                    <a:bodyPr/>
                    <a:lstStyle/>
                    <a:p>
                      <a:pPr marL="72000" marR="0" algn="l" rtl="0" eaLnBrk="1" fontAlgn="b" hangingPunct="1">
                        <a:lnSpc>
                          <a:spcPct val="100000"/>
                        </a:lnSpc>
                        <a:spcBef>
                          <a:spcPts val="0"/>
                        </a:spcBef>
                        <a:spcAft>
                          <a:spcPts val="0"/>
                        </a:spcAft>
                        <a:buNone/>
                      </a:pPr>
                      <a:r>
                        <a:rPr lang="ru-RU" sz="800" b="0" i="0" u="none" strike="noStrike" cap="none" dirty="0">
                          <a:solidFill>
                            <a:schemeClr val="dk1"/>
                          </a:solidFill>
                          <a:latin typeface="+mn-lt"/>
                          <a:ea typeface="+mn-ea"/>
                          <a:cs typeface="+mn-cs"/>
                          <a:sym typeface="Arial"/>
                        </a:rPr>
                        <a:t>5 </a:t>
                      </a:r>
                      <a:r>
                        <a:rPr lang="ru-RU" sz="800" b="0" i="0" u="none" strike="noStrike" cap="none" dirty="0" err="1">
                          <a:solidFill>
                            <a:schemeClr val="dk1"/>
                          </a:solidFill>
                          <a:latin typeface="+mn-lt"/>
                          <a:ea typeface="+mn-ea"/>
                          <a:cs typeface="+mn-cs"/>
                          <a:sym typeface="Arial"/>
                        </a:rPr>
                        <a:t>Өнеркәсіптік</a:t>
                      </a:r>
                      <a:r>
                        <a:rPr lang="ru-RU" sz="800" b="0" i="0" u="none" strike="noStrike" cap="none" dirty="0">
                          <a:solidFill>
                            <a:schemeClr val="dk1"/>
                          </a:solidFill>
                          <a:latin typeface="+mn-lt"/>
                          <a:ea typeface="+mn-ea"/>
                          <a:cs typeface="+mn-cs"/>
                          <a:sym typeface="Arial"/>
                        </a:rPr>
                        <a:t> </a:t>
                      </a:r>
                      <a:r>
                        <a:rPr lang="ru-RU" sz="800" b="0" i="0" u="none" strike="noStrike" cap="none" dirty="0" err="1">
                          <a:solidFill>
                            <a:schemeClr val="dk1"/>
                          </a:solidFill>
                          <a:latin typeface="+mn-lt"/>
                          <a:ea typeface="+mn-ea"/>
                          <a:cs typeface="+mn-cs"/>
                          <a:sym typeface="Arial"/>
                        </a:rPr>
                        <a:t>жабдықтардың</a:t>
                      </a:r>
                      <a:r>
                        <a:rPr lang="ru-RU" sz="800" b="0" i="0" u="none" strike="noStrike" cap="none" dirty="0">
                          <a:solidFill>
                            <a:schemeClr val="dk1"/>
                          </a:solidFill>
                          <a:latin typeface="+mn-lt"/>
                          <a:ea typeface="+mn-ea"/>
                          <a:cs typeface="+mn-cs"/>
                          <a:sym typeface="Arial"/>
                        </a:rPr>
                        <a:t> </a:t>
                      </a:r>
                      <a:r>
                        <a:rPr lang="ru-RU" sz="800" b="0" i="0" u="none" strike="noStrike" cap="none" dirty="0" err="1">
                          <a:solidFill>
                            <a:schemeClr val="dk1"/>
                          </a:solidFill>
                          <a:latin typeface="+mn-lt"/>
                          <a:ea typeface="+mn-ea"/>
                          <a:cs typeface="+mn-cs"/>
                          <a:sym typeface="Arial"/>
                        </a:rPr>
                        <a:t>слесарлары</a:t>
                      </a:r>
                      <a:endParaRPr lang="ru-RU" sz="800" b="0" i="0" u="none" strike="noStrike" cap="none" dirty="0">
                        <a:solidFill>
                          <a:schemeClr val="dk1"/>
                        </a:solidFill>
                        <a:latin typeface="+mn-lt"/>
                        <a:ea typeface="+mn-ea"/>
                        <a:cs typeface="+mn-cs"/>
                        <a:sym typeface="Arial"/>
                      </a:endParaRPr>
                    </a:p>
                  </a:txBody>
                  <a:tcPr marL="9525" marR="9525" marT="9525" marB="0" anchor="ctr">
                    <a:lnB w="28575" cap="flat" cmpd="sng" algn="ctr">
                      <a:solidFill>
                        <a:schemeClr val="bg2"/>
                      </a:solidFill>
                      <a:prstDash val="solid"/>
                      <a:round/>
                      <a:headEnd type="none" w="med" len="med"/>
                      <a:tailEnd type="none" w="med" len="med"/>
                    </a:lnB>
                  </a:tcPr>
                </a:tc>
                <a:tc>
                  <a:txBody>
                    <a:bodyPr/>
                    <a:lstStyle/>
                    <a:p>
                      <a:pPr algn="ctr" fontAlgn="b"/>
                      <a:r>
                        <a:rPr lang="ru-RU" sz="900" b="0" i="1" u="none" strike="noStrike" cap="none" dirty="0">
                          <a:solidFill>
                            <a:schemeClr val="dk1"/>
                          </a:solidFill>
                          <a:latin typeface="+mn-lt"/>
                          <a:ea typeface="+mn-ea"/>
                          <a:cs typeface="+mn-cs"/>
                          <a:sym typeface="Arial"/>
                        </a:rPr>
                        <a:t>7239-2</a:t>
                      </a:r>
                    </a:p>
                  </a:txBody>
                  <a:tcPr marL="9525" marR="9525" marT="9525" marB="0" anchor="ctr">
                    <a:lnB w="28575" cap="flat" cmpd="sng" algn="ctr">
                      <a:solidFill>
                        <a:schemeClr val="bg2"/>
                      </a:solidFill>
                      <a:prstDash val="solid"/>
                      <a:round/>
                      <a:headEnd type="none" w="med" len="med"/>
                      <a:tailEnd type="none" w="med" len="med"/>
                    </a:lnB>
                  </a:tcPr>
                </a:tc>
                <a:tc>
                  <a:txBody>
                    <a:bodyPr/>
                    <a:lstStyle/>
                    <a:p>
                      <a:pPr algn="ctr" fontAlgn="ctr"/>
                      <a:r>
                        <a:rPr lang="ru-RU" sz="1050" b="1" i="0" u="none" strike="noStrike" cap="none">
                          <a:solidFill>
                            <a:schemeClr val="dk1"/>
                          </a:solidFill>
                          <a:latin typeface="+mn-lt"/>
                          <a:ea typeface="+mn-ea"/>
                          <a:cs typeface="+mn-cs"/>
                          <a:sym typeface="Arial"/>
                        </a:rPr>
                        <a:t>741</a:t>
                      </a:r>
                    </a:p>
                  </a:txBody>
                  <a:tcPr marL="9525" marR="9525" marT="9525" marB="0" anchor="ctr">
                    <a:lnB w="28575" cap="flat" cmpd="sng" algn="ctr">
                      <a:solidFill>
                        <a:schemeClr val="bg2"/>
                      </a:solidFill>
                      <a:prstDash val="solid"/>
                      <a:round/>
                      <a:headEnd type="none" w="med" len="med"/>
                      <a:tailEnd type="none" w="med" len="med"/>
                    </a:lnB>
                  </a:tcPr>
                </a:tc>
                <a:tc>
                  <a:txBody>
                    <a:bodyPr/>
                    <a:lstStyle/>
                    <a:p>
                      <a:pPr algn="ctr" fontAlgn="ctr"/>
                      <a:r>
                        <a:rPr lang="ru-RU" sz="900" b="0" i="0" u="none" strike="noStrike" cap="none">
                          <a:solidFill>
                            <a:schemeClr val="dk1"/>
                          </a:solidFill>
                          <a:latin typeface="+mn-lt"/>
                          <a:ea typeface="+mn-ea"/>
                          <a:cs typeface="+mn-cs"/>
                          <a:sym typeface="Arial"/>
                        </a:rPr>
                        <a:t>97</a:t>
                      </a:r>
                    </a:p>
                  </a:txBody>
                  <a:tcPr marL="9525" marR="9525" marT="9525" marB="0" anchor="ctr">
                    <a:lnB w="28575" cap="flat" cmpd="sng" algn="ctr">
                      <a:solidFill>
                        <a:schemeClr val="bg2"/>
                      </a:solidFill>
                      <a:prstDash val="solid"/>
                      <a:round/>
                      <a:headEnd type="none" w="med" len="med"/>
                      <a:tailEnd type="none" w="med" len="med"/>
                    </a:lnB>
                  </a:tcPr>
                </a:tc>
                <a:tc>
                  <a:txBody>
                    <a:bodyPr/>
                    <a:lstStyle/>
                    <a:p>
                      <a:pPr algn="ctr" fontAlgn="ctr"/>
                      <a:r>
                        <a:rPr lang="ru-RU" sz="900" b="0" i="0" u="none" strike="noStrike" cap="none">
                          <a:solidFill>
                            <a:schemeClr val="dk1"/>
                          </a:solidFill>
                          <a:latin typeface="+mn-lt"/>
                          <a:ea typeface="+mn-ea"/>
                          <a:cs typeface="+mn-cs"/>
                          <a:sym typeface="Arial"/>
                        </a:rPr>
                        <a:t>174</a:t>
                      </a:r>
                    </a:p>
                  </a:txBody>
                  <a:tcPr marL="9525" marR="9525" marT="9525" marB="0" anchor="ctr">
                    <a:lnB w="28575" cap="flat" cmpd="sng" algn="ctr">
                      <a:solidFill>
                        <a:schemeClr val="bg2"/>
                      </a:solidFill>
                      <a:prstDash val="solid"/>
                      <a:round/>
                      <a:headEnd type="none" w="med" len="med"/>
                      <a:tailEnd type="none" w="med" len="med"/>
                    </a:lnB>
                  </a:tcPr>
                </a:tc>
                <a:tc>
                  <a:txBody>
                    <a:bodyPr/>
                    <a:lstStyle/>
                    <a:p>
                      <a:pPr algn="ctr" fontAlgn="ctr"/>
                      <a:r>
                        <a:rPr lang="ru-RU" sz="900" b="0" i="0" u="none" strike="noStrike" cap="none" dirty="0">
                          <a:solidFill>
                            <a:schemeClr val="dk1"/>
                          </a:solidFill>
                          <a:latin typeface="+mn-lt"/>
                          <a:ea typeface="+mn-ea"/>
                          <a:cs typeface="+mn-cs"/>
                          <a:sym typeface="Arial"/>
                        </a:rPr>
                        <a:t>244</a:t>
                      </a:r>
                    </a:p>
                  </a:txBody>
                  <a:tcPr marL="9525" marR="9525" marT="9525" marB="0" anchor="ctr">
                    <a:lnB w="28575" cap="flat" cmpd="sng" algn="ctr">
                      <a:solidFill>
                        <a:schemeClr val="bg2"/>
                      </a:solidFill>
                      <a:prstDash val="solid"/>
                      <a:round/>
                      <a:headEnd type="none" w="med" len="med"/>
                      <a:tailEnd type="none" w="med" len="med"/>
                    </a:lnB>
                  </a:tcPr>
                </a:tc>
                <a:tc>
                  <a:txBody>
                    <a:bodyPr/>
                    <a:lstStyle/>
                    <a:p>
                      <a:pPr algn="ctr" fontAlgn="ctr"/>
                      <a:r>
                        <a:rPr lang="ru-RU" sz="900" b="0" i="0" u="none" strike="noStrike" cap="none">
                          <a:solidFill>
                            <a:schemeClr val="dk1"/>
                          </a:solidFill>
                          <a:latin typeface="+mn-lt"/>
                          <a:ea typeface="+mn-ea"/>
                          <a:cs typeface="+mn-cs"/>
                          <a:sym typeface="Arial"/>
                        </a:rPr>
                        <a:t>226</a:t>
                      </a:r>
                    </a:p>
                  </a:txBody>
                  <a:tcPr marL="9525" marR="9525" marT="9525" marB="0" anchor="ctr">
                    <a:lnB w="28575" cap="flat" cmpd="sng" algn="ctr">
                      <a:solidFill>
                        <a:schemeClr val="bg2"/>
                      </a:solidFill>
                      <a:prstDash val="solid"/>
                      <a:round/>
                      <a:headEnd type="none" w="med" len="med"/>
                      <a:tailEnd type="none" w="med" len="med"/>
                    </a:lnB>
                  </a:tcPr>
                </a:tc>
                <a:tc>
                  <a:txBody>
                    <a:bodyPr/>
                    <a:lstStyle/>
                    <a:p>
                      <a:pPr algn="ctr" fontAlgn="ctr"/>
                      <a:r>
                        <a:rPr lang="ru-RU" sz="1050" b="1" i="0" u="none" strike="noStrike" cap="none" dirty="0">
                          <a:solidFill>
                            <a:schemeClr val="dk1"/>
                          </a:solidFill>
                          <a:latin typeface="+mn-lt"/>
                          <a:ea typeface="+mn-ea"/>
                          <a:cs typeface="+mn-cs"/>
                          <a:sym typeface="Arial"/>
                        </a:rPr>
                        <a:t>1,9%</a:t>
                      </a:r>
                    </a:p>
                  </a:txBody>
                  <a:tcPr marL="9525" marR="9525" marT="9525" marB="0" anchor="ctr">
                    <a:lnB w="28575" cap="flat" cmpd="sng" algn="ctr">
                      <a:solidFill>
                        <a:schemeClr val="bg2"/>
                      </a:solidFill>
                      <a:prstDash val="solid"/>
                      <a:round/>
                      <a:headEnd type="none" w="med" len="med"/>
                      <a:tailEnd type="none" w="med" len="med"/>
                    </a:lnB>
                  </a:tcPr>
                </a:tc>
                <a:extLst>
                  <a:ext uri="{0D108BD9-81ED-4DB2-BD59-A6C34878D82A}">
                    <a16:rowId xmlns:a16="http://schemas.microsoft.com/office/drawing/2014/main" val="4160565161"/>
                  </a:ext>
                </a:extLst>
              </a:tr>
              <a:tr h="252035">
                <a:tc rowSpan="5">
                  <a:txBody>
                    <a:bodyPr/>
                    <a:lstStyle/>
                    <a:p>
                      <a:pPr algn="ctr"/>
                      <a:r>
                        <a:rPr lang="ru-RU" sz="1100" dirty="0"/>
                        <a:t>2021</a:t>
                      </a:r>
                      <a:endParaRPr lang="ru-KZ" sz="1100" dirty="0"/>
                    </a:p>
                  </a:txBody>
                  <a:tcPr anchor="ctr">
                    <a:lnT w="28575" cap="flat" cmpd="sng" algn="ctr">
                      <a:solidFill>
                        <a:schemeClr val="bg2"/>
                      </a:solidFill>
                      <a:prstDash val="solid"/>
                      <a:round/>
                      <a:headEnd type="none" w="med" len="med"/>
                      <a:tailEnd type="none" w="med" len="med"/>
                    </a:lnT>
                    <a:lnB w="28575" cap="flat" cmpd="sng" algn="ctr">
                      <a:solidFill>
                        <a:schemeClr val="bg2"/>
                      </a:solidFill>
                      <a:prstDash val="solid"/>
                      <a:round/>
                      <a:headEnd type="none" w="med" len="med"/>
                      <a:tailEnd type="none" w="med" len="med"/>
                    </a:lnB>
                  </a:tcPr>
                </a:tc>
                <a:tc>
                  <a:txBody>
                    <a:bodyPr/>
                    <a:lstStyle/>
                    <a:p>
                      <a:pPr marL="72000" marR="0" algn="l" rtl="0" eaLnBrk="1" fontAlgn="b" hangingPunct="1">
                        <a:lnSpc>
                          <a:spcPct val="100000"/>
                        </a:lnSpc>
                        <a:spcBef>
                          <a:spcPts val="0"/>
                        </a:spcBef>
                        <a:spcAft>
                          <a:spcPts val="0"/>
                        </a:spcAft>
                        <a:buNone/>
                      </a:pPr>
                      <a:r>
                        <a:rPr lang="ru-RU" sz="800" b="0" i="0" u="none" strike="noStrike" cap="none" dirty="0">
                          <a:solidFill>
                            <a:schemeClr val="dk1"/>
                          </a:solidFill>
                          <a:latin typeface="+mn-lt"/>
                          <a:ea typeface="+mn-ea"/>
                          <a:cs typeface="+mn-cs"/>
                          <a:sym typeface="Arial"/>
                        </a:rPr>
                        <a:t>1 </a:t>
                      </a:r>
                      <a:r>
                        <a:rPr lang="ru-RU" sz="800" b="0" i="0" u="none" strike="noStrike" cap="none" dirty="0" err="1">
                          <a:solidFill>
                            <a:schemeClr val="dk1"/>
                          </a:solidFill>
                          <a:latin typeface="+mn-lt"/>
                          <a:ea typeface="+mn-ea"/>
                          <a:cs typeface="+mn-cs"/>
                          <a:sym typeface="Arial"/>
                        </a:rPr>
                        <a:t>Маркетингтік</a:t>
                      </a:r>
                      <a:r>
                        <a:rPr lang="ru-RU" sz="800" b="0" i="0" u="none" strike="noStrike" cap="none" dirty="0">
                          <a:solidFill>
                            <a:schemeClr val="dk1"/>
                          </a:solidFill>
                          <a:latin typeface="+mn-lt"/>
                          <a:ea typeface="+mn-ea"/>
                          <a:cs typeface="+mn-cs"/>
                          <a:sym typeface="Arial"/>
                        </a:rPr>
                        <a:t> </a:t>
                      </a:r>
                      <a:r>
                        <a:rPr lang="ru-RU" sz="800" b="0" i="0" u="none" strike="noStrike" cap="none" dirty="0" err="1">
                          <a:solidFill>
                            <a:schemeClr val="dk1"/>
                          </a:solidFill>
                          <a:latin typeface="+mn-lt"/>
                          <a:ea typeface="+mn-ea"/>
                          <a:cs typeface="+mn-cs"/>
                          <a:sym typeface="Arial"/>
                        </a:rPr>
                        <a:t>зерттеулер</a:t>
                      </a:r>
                      <a:r>
                        <a:rPr lang="ru-RU" sz="800" b="0" i="0" u="none" strike="noStrike" cap="none" dirty="0">
                          <a:solidFill>
                            <a:schemeClr val="dk1"/>
                          </a:solidFill>
                          <a:latin typeface="+mn-lt"/>
                          <a:ea typeface="+mn-ea"/>
                          <a:cs typeface="+mn-cs"/>
                          <a:sym typeface="Arial"/>
                        </a:rPr>
                        <a:t> </a:t>
                      </a:r>
                      <a:r>
                        <a:rPr lang="ru-RU" sz="800" b="0" i="0" u="none" strike="noStrike" cap="none" dirty="0" err="1">
                          <a:solidFill>
                            <a:schemeClr val="dk1"/>
                          </a:solidFill>
                          <a:latin typeface="+mn-lt"/>
                          <a:ea typeface="+mn-ea"/>
                          <a:cs typeface="+mn-cs"/>
                          <a:sym typeface="Arial"/>
                        </a:rPr>
                        <a:t>және</a:t>
                      </a:r>
                      <a:r>
                        <a:rPr lang="ru-RU" sz="800" b="0" i="0" u="none" strike="noStrike" cap="none" dirty="0">
                          <a:solidFill>
                            <a:schemeClr val="dk1"/>
                          </a:solidFill>
                          <a:latin typeface="+mn-lt"/>
                          <a:ea typeface="+mn-ea"/>
                          <a:cs typeface="+mn-cs"/>
                          <a:sym typeface="Arial"/>
                        </a:rPr>
                        <a:t> </a:t>
                      </a:r>
                      <a:r>
                        <a:rPr lang="ru-RU" sz="800" b="0" i="0" u="none" strike="noStrike" cap="none" dirty="0" err="1">
                          <a:solidFill>
                            <a:schemeClr val="dk1"/>
                          </a:solidFill>
                          <a:latin typeface="+mn-lt"/>
                          <a:ea typeface="+mn-ea"/>
                          <a:cs typeface="+mn-cs"/>
                          <a:sym typeface="Arial"/>
                        </a:rPr>
                        <a:t>әлеуметтік</a:t>
                      </a:r>
                      <a:r>
                        <a:rPr lang="ru-RU" sz="800" b="0" i="0" u="none" strike="noStrike" cap="none" dirty="0">
                          <a:solidFill>
                            <a:schemeClr val="dk1"/>
                          </a:solidFill>
                          <a:latin typeface="+mn-lt"/>
                          <a:ea typeface="+mn-ea"/>
                          <a:cs typeface="+mn-cs"/>
                          <a:sym typeface="Arial"/>
                        </a:rPr>
                        <a:t> </a:t>
                      </a:r>
                      <a:r>
                        <a:rPr lang="ru-RU" sz="800" b="0" i="0" u="none" strike="noStrike" cap="none" dirty="0" err="1">
                          <a:solidFill>
                            <a:schemeClr val="dk1"/>
                          </a:solidFill>
                          <a:latin typeface="+mn-lt"/>
                          <a:ea typeface="+mn-ea"/>
                          <a:cs typeface="+mn-cs"/>
                          <a:sym typeface="Arial"/>
                        </a:rPr>
                        <a:t>сауалнама</a:t>
                      </a:r>
                      <a:r>
                        <a:rPr lang="ru-RU" sz="800" b="0" i="0" u="none" strike="noStrike" cap="none" dirty="0">
                          <a:solidFill>
                            <a:schemeClr val="dk1"/>
                          </a:solidFill>
                          <a:latin typeface="+mn-lt"/>
                          <a:ea typeface="+mn-ea"/>
                          <a:cs typeface="+mn-cs"/>
                          <a:sym typeface="Arial"/>
                        </a:rPr>
                        <a:t> </a:t>
                      </a:r>
                      <a:r>
                        <a:rPr lang="ru-RU" sz="800" b="0" i="0" u="none" strike="noStrike" cap="none" dirty="0" err="1">
                          <a:solidFill>
                            <a:schemeClr val="dk1"/>
                          </a:solidFill>
                          <a:latin typeface="+mn-lt"/>
                          <a:ea typeface="+mn-ea"/>
                          <a:cs typeface="+mn-cs"/>
                          <a:sym typeface="Arial"/>
                        </a:rPr>
                        <a:t>жөніндегі</a:t>
                      </a:r>
                      <a:r>
                        <a:rPr lang="ru-RU" sz="800" b="0" i="0" u="none" strike="noStrike" cap="none" dirty="0">
                          <a:solidFill>
                            <a:schemeClr val="dk1"/>
                          </a:solidFill>
                          <a:latin typeface="+mn-lt"/>
                          <a:ea typeface="+mn-ea"/>
                          <a:cs typeface="+mn-cs"/>
                          <a:sym typeface="Arial"/>
                        </a:rPr>
                        <a:t> </a:t>
                      </a:r>
                      <a:r>
                        <a:rPr lang="ru-RU" sz="800" b="0" i="0" u="none" strike="noStrike" cap="none" dirty="0" err="1">
                          <a:solidFill>
                            <a:schemeClr val="dk1"/>
                          </a:solidFill>
                          <a:latin typeface="+mn-lt"/>
                          <a:ea typeface="+mn-ea"/>
                          <a:cs typeface="+mn-cs"/>
                          <a:sym typeface="Arial"/>
                        </a:rPr>
                        <a:t>қызметшілер</a:t>
                      </a:r>
                      <a:endParaRPr lang="ru-RU" sz="800" b="0" i="0" u="none" strike="noStrike" cap="none" dirty="0">
                        <a:solidFill>
                          <a:schemeClr val="dk1"/>
                        </a:solidFill>
                        <a:latin typeface="+mn-lt"/>
                        <a:ea typeface="+mn-ea"/>
                        <a:cs typeface="+mn-cs"/>
                        <a:sym typeface="Arial"/>
                      </a:endParaRPr>
                    </a:p>
                  </a:txBody>
                  <a:tcPr marL="9525" marR="9525" marT="9525" marB="0" anchor="ctr">
                    <a:lnT w="28575" cap="flat" cmpd="sng" algn="ctr">
                      <a:solidFill>
                        <a:schemeClr val="bg2"/>
                      </a:solidFill>
                      <a:prstDash val="solid"/>
                      <a:round/>
                      <a:headEnd type="none" w="med" len="med"/>
                      <a:tailEnd type="none" w="med" len="med"/>
                    </a:lnT>
                  </a:tcPr>
                </a:tc>
                <a:tc>
                  <a:txBody>
                    <a:bodyPr/>
                    <a:lstStyle/>
                    <a:p>
                      <a:pPr algn="ctr" fontAlgn="b"/>
                      <a:r>
                        <a:rPr lang="ru-RU" sz="900" b="0" i="1" u="none" strike="noStrike" cap="none">
                          <a:solidFill>
                            <a:schemeClr val="dk1"/>
                          </a:solidFill>
                          <a:latin typeface="+mn-lt"/>
                          <a:ea typeface="+mn-ea"/>
                          <a:cs typeface="+mn-cs"/>
                          <a:sym typeface="Arial"/>
                        </a:rPr>
                        <a:t>4314-2</a:t>
                      </a:r>
                    </a:p>
                  </a:txBody>
                  <a:tcPr marL="9525" marR="9525" marT="9525" marB="0" anchor="ctr">
                    <a:lnT w="28575" cap="flat" cmpd="sng" algn="ctr">
                      <a:solidFill>
                        <a:schemeClr val="bg2"/>
                      </a:solidFill>
                      <a:prstDash val="solid"/>
                      <a:round/>
                      <a:headEnd type="none" w="med" len="med"/>
                      <a:tailEnd type="none" w="med" len="med"/>
                    </a:lnT>
                  </a:tcPr>
                </a:tc>
                <a:tc>
                  <a:txBody>
                    <a:bodyPr/>
                    <a:lstStyle/>
                    <a:p>
                      <a:pPr algn="ctr" fontAlgn="ctr"/>
                      <a:r>
                        <a:rPr lang="ru-RU" sz="1050" b="1" i="0" u="none" strike="noStrike" cap="none" dirty="0">
                          <a:solidFill>
                            <a:schemeClr val="dk1"/>
                          </a:solidFill>
                          <a:latin typeface="+mn-lt"/>
                          <a:ea typeface="+mn-ea"/>
                          <a:cs typeface="+mn-cs"/>
                          <a:sym typeface="Arial"/>
                        </a:rPr>
                        <a:t>3 126</a:t>
                      </a:r>
                    </a:p>
                  </a:txBody>
                  <a:tcPr marL="9525" marR="9525" marT="9525" marB="0" anchor="ctr">
                    <a:lnT w="28575" cap="flat" cmpd="sng" algn="ctr">
                      <a:solidFill>
                        <a:schemeClr val="bg2"/>
                      </a:solidFill>
                      <a:prstDash val="solid"/>
                      <a:round/>
                      <a:headEnd type="none" w="med" len="med"/>
                      <a:tailEnd type="none" w="med" len="med"/>
                    </a:lnT>
                  </a:tcPr>
                </a:tc>
                <a:tc>
                  <a:txBody>
                    <a:bodyPr/>
                    <a:lstStyle/>
                    <a:p>
                      <a:pPr algn="ctr" fontAlgn="ctr"/>
                      <a:r>
                        <a:rPr lang="ru-RU" sz="900" b="0" i="0" u="none" strike="noStrike" cap="none">
                          <a:solidFill>
                            <a:schemeClr val="dk1"/>
                          </a:solidFill>
                          <a:latin typeface="+mn-lt"/>
                          <a:ea typeface="+mn-ea"/>
                          <a:cs typeface="+mn-cs"/>
                          <a:sym typeface="Arial"/>
                        </a:rPr>
                        <a:t>44</a:t>
                      </a:r>
                    </a:p>
                  </a:txBody>
                  <a:tcPr marL="9525" marR="9525" marT="9525" marB="0" anchor="ctr">
                    <a:lnT w="28575" cap="flat" cmpd="sng" algn="ctr">
                      <a:solidFill>
                        <a:schemeClr val="bg2"/>
                      </a:solidFill>
                      <a:prstDash val="solid"/>
                      <a:round/>
                      <a:headEnd type="none" w="med" len="med"/>
                      <a:tailEnd type="none" w="med" len="med"/>
                    </a:lnT>
                  </a:tcPr>
                </a:tc>
                <a:tc>
                  <a:txBody>
                    <a:bodyPr/>
                    <a:lstStyle/>
                    <a:p>
                      <a:pPr algn="ctr" fontAlgn="ctr"/>
                      <a:r>
                        <a:rPr lang="ru-RU" sz="900" b="0" i="0" u="none" strike="noStrike" cap="none">
                          <a:solidFill>
                            <a:schemeClr val="dk1"/>
                          </a:solidFill>
                          <a:latin typeface="+mn-lt"/>
                          <a:ea typeface="+mn-ea"/>
                          <a:cs typeface="+mn-cs"/>
                          <a:sym typeface="Arial"/>
                        </a:rPr>
                        <a:t>87</a:t>
                      </a:r>
                    </a:p>
                  </a:txBody>
                  <a:tcPr marL="9525" marR="9525" marT="9525" marB="0" anchor="ctr">
                    <a:lnT w="28575" cap="flat" cmpd="sng" algn="ctr">
                      <a:solidFill>
                        <a:schemeClr val="bg2"/>
                      </a:solidFill>
                      <a:prstDash val="solid"/>
                      <a:round/>
                      <a:headEnd type="none" w="med" len="med"/>
                      <a:tailEnd type="none" w="med" len="med"/>
                    </a:lnT>
                  </a:tcPr>
                </a:tc>
                <a:tc>
                  <a:txBody>
                    <a:bodyPr/>
                    <a:lstStyle/>
                    <a:p>
                      <a:pPr algn="ctr" fontAlgn="ctr"/>
                      <a:r>
                        <a:rPr lang="ru-RU" sz="900" b="0" i="0" u="none" strike="noStrike" cap="none">
                          <a:solidFill>
                            <a:schemeClr val="dk1"/>
                          </a:solidFill>
                          <a:latin typeface="+mn-lt"/>
                          <a:ea typeface="+mn-ea"/>
                          <a:cs typeface="+mn-cs"/>
                          <a:sym typeface="Arial"/>
                        </a:rPr>
                        <a:t>2 096</a:t>
                      </a:r>
                    </a:p>
                  </a:txBody>
                  <a:tcPr marL="9525" marR="9525" marT="9525" marB="0" anchor="ctr">
                    <a:lnT w="28575" cap="flat" cmpd="sng" algn="ctr">
                      <a:solidFill>
                        <a:schemeClr val="bg2"/>
                      </a:solidFill>
                      <a:prstDash val="solid"/>
                      <a:round/>
                      <a:headEnd type="none" w="med" len="med"/>
                      <a:tailEnd type="none" w="med" len="med"/>
                    </a:lnT>
                  </a:tcPr>
                </a:tc>
                <a:tc>
                  <a:txBody>
                    <a:bodyPr/>
                    <a:lstStyle/>
                    <a:p>
                      <a:pPr algn="ctr" fontAlgn="ctr"/>
                      <a:r>
                        <a:rPr lang="ru-RU" sz="900" b="0" i="0" u="none" strike="noStrike" cap="none">
                          <a:solidFill>
                            <a:schemeClr val="dk1"/>
                          </a:solidFill>
                          <a:latin typeface="+mn-lt"/>
                          <a:ea typeface="+mn-ea"/>
                          <a:cs typeface="+mn-cs"/>
                          <a:sym typeface="Arial"/>
                        </a:rPr>
                        <a:t>899</a:t>
                      </a:r>
                    </a:p>
                  </a:txBody>
                  <a:tcPr marL="9525" marR="9525" marT="9525" marB="0" anchor="ctr">
                    <a:lnT w="28575" cap="flat" cmpd="sng" algn="ctr">
                      <a:solidFill>
                        <a:schemeClr val="bg2"/>
                      </a:solidFill>
                      <a:prstDash val="solid"/>
                      <a:round/>
                      <a:headEnd type="none" w="med" len="med"/>
                      <a:tailEnd type="none" w="med" len="med"/>
                    </a:lnT>
                  </a:tcPr>
                </a:tc>
                <a:tc>
                  <a:txBody>
                    <a:bodyPr/>
                    <a:lstStyle/>
                    <a:p>
                      <a:pPr algn="ctr" fontAlgn="ctr"/>
                      <a:r>
                        <a:rPr lang="ru-RU" sz="1050" b="1" i="0" u="none" strike="noStrike" cap="none">
                          <a:solidFill>
                            <a:schemeClr val="dk1"/>
                          </a:solidFill>
                          <a:latin typeface="+mn-lt"/>
                          <a:ea typeface="+mn-ea"/>
                          <a:cs typeface="+mn-cs"/>
                          <a:sym typeface="Arial"/>
                        </a:rPr>
                        <a:t>6,0%</a:t>
                      </a:r>
                    </a:p>
                  </a:txBody>
                  <a:tcPr marL="9525" marR="9525" marT="9525" marB="0" anchor="ctr">
                    <a:lnT w="28575" cap="flat" cmpd="sng" algn="ctr">
                      <a:solidFill>
                        <a:schemeClr val="bg2"/>
                      </a:solidFill>
                      <a:prstDash val="solid"/>
                      <a:round/>
                      <a:headEnd type="none" w="med" len="med"/>
                      <a:tailEnd type="none" w="med" len="med"/>
                    </a:lnT>
                  </a:tcPr>
                </a:tc>
                <a:extLst>
                  <a:ext uri="{0D108BD9-81ED-4DB2-BD59-A6C34878D82A}">
                    <a16:rowId xmlns:a16="http://schemas.microsoft.com/office/drawing/2014/main" val="1427977684"/>
                  </a:ext>
                </a:extLst>
              </a:tr>
              <a:tr h="252035">
                <a:tc vMerge="1">
                  <a:txBody>
                    <a:bodyPr/>
                    <a:lstStyle/>
                    <a:p>
                      <a:endParaRPr lang="ru-KZ" sz="1100" dirty="0"/>
                    </a:p>
                  </a:txBody>
                  <a:tcPr/>
                </a:tc>
                <a:tc>
                  <a:txBody>
                    <a:bodyPr/>
                    <a:lstStyle/>
                    <a:p>
                      <a:pPr marL="72000" marR="0" algn="l" rtl="0" eaLnBrk="1" fontAlgn="b" hangingPunct="1">
                        <a:lnSpc>
                          <a:spcPct val="100000"/>
                        </a:lnSpc>
                        <a:spcBef>
                          <a:spcPts val="0"/>
                        </a:spcBef>
                        <a:spcAft>
                          <a:spcPts val="0"/>
                        </a:spcAft>
                        <a:buNone/>
                      </a:pPr>
                      <a:r>
                        <a:rPr lang="ru-RU" sz="800" b="0" i="0" u="none" strike="noStrike" cap="none" dirty="0">
                          <a:solidFill>
                            <a:schemeClr val="dk1"/>
                          </a:solidFill>
                          <a:latin typeface="+mn-lt"/>
                          <a:ea typeface="+mn-ea"/>
                          <a:cs typeface="+mn-cs"/>
                          <a:sym typeface="Arial"/>
                        </a:rPr>
                        <a:t>2 </a:t>
                      </a:r>
                      <a:r>
                        <a:rPr lang="ru-RU" sz="800" b="0" i="0" u="none" strike="noStrike" cap="none" dirty="0" err="1">
                          <a:solidFill>
                            <a:schemeClr val="dk1"/>
                          </a:solidFill>
                          <a:latin typeface="+mn-lt"/>
                          <a:ea typeface="+mn-ea"/>
                          <a:cs typeface="+mn-cs"/>
                          <a:sym typeface="Arial"/>
                        </a:rPr>
                        <a:t>Басқа</a:t>
                      </a:r>
                      <a:r>
                        <a:rPr lang="ru-RU" sz="800" b="0" i="0" u="none" strike="noStrike" cap="none" dirty="0">
                          <a:solidFill>
                            <a:schemeClr val="dk1"/>
                          </a:solidFill>
                          <a:latin typeface="+mn-lt"/>
                          <a:ea typeface="+mn-ea"/>
                          <a:cs typeface="+mn-cs"/>
                          <a:sym typeface="Arial"/>
                        </a:rPr>
                        <a:t> да </a:t>
                      </a:r>
                      <a:r>
                        <a:rPr lang="ru-RU" sz="800" b="0" i="0" u="none" strike="noStrike" cap="none" dirty="0" err="1">
                          <a:solidFill>
                            <a:schemeClr val="dk1"/>
                          </a:solidFill>
                          <a:latin typeface="+mn-lt"/>
                          <a:ea typeface="+mn-ea"/>
                          <a:cs typeface="+mn-cs"/>
                          <a:sym typeface="Arial"/>
                        </a:rPr>
                        <a:t>біліктілігі</a:t>
                      </a:r>
                      <a:r>
                        <a:rPr lang="ru-RU" sz="800" b="0" i="0" u="none" strike="noStrike" cap="none" dirty="0">
                          <a:solidFill>
                            <a:schemeClr val="dk1"/>
                          </a:solidFill>
                          <a:latin typeface="+mn-lt"/>
                          <a:ea typeface="+mn-ea"/>
                          <a:cs typeface="+mn-cs"/>
                          <a:sym typeface="Arial"/>
                        </a:rPr>
                        <a:t> </a:t>
                      </a:r>
                      <a:r>
                        <a:rPr lang="ru-RU" sz="800" b="0" i="0" u="none" strike="noStrike" cap="none" dirty="0" err="1">
                          <a:solidFill>
                            <a:schemeClr val="dk1"/>
                          </a:solidFill>
                          <a:latin typeface="+mn-lt"/>
                          <a:ea typeface="+mn-ea"/>
                          <a:cs typeface="+mn-cs"/>
                          <a:sym typeface="Arial"/>
                        </a:rPr>
                        <a:t>жоқ</a:t>
                      </a:r>
                      <a:r>
                        <a:rPr lang="ru-RU" sz="800" b="0" i="0" u="none" strike="noStrike" cap="none" dirty="0">
                          <a:solidFill>
                            <a:schemeClr val="dk1"/>
                          </a:solidFill>
                          <a:latin typeface="+mn-lt"/>
                          <a:ea typeface="+mn-ea"/>
                          <a:cs typeface="+mn-cs"/>
                          <a:sym typeface="Arial"/>
                        </a:rPr>
                        <a:t> </a:t>
                      </a:r>
                      <a:r>
                        <a:rPr lang="ru-RU" sz="800" b="0" i="0" u="none" strike="noStrike" cap="none" dirty="0" err="1">
                          <a:solidFill>
                            <a:schemeClr val="dk1"/>
                          </a:solidFill>
                          <a:latin typeface="+mn-lt"/>
                          <a:ea typeface="+mn-ea"/>
                          <a:cs typeface="+mn-cs"/>
                          <a:sym typeface="Arial"/>
                        </a:rPr>
                        <a:t>жұмысшылар</a:t>
                      </a:r>
                      <a:endParaRPr lang="ru-RU" sz="800" b="0" i="0" u="none" strike="noStrike" cap="none" dirty="0">
                        <a:solidFill>
                          <a:schemeClr val="dk1"/>
                        </a:solidFill>
                        <a:latin typeface="+mn-lt"/>
                        <a:ea typeface="+mn-ea"/>
                        <a:cs typeface="+mn-cs"/>
                        <a:sym typeface="Arial"/>
                      </a:endParaRPr>
                    </a:p>
                  </a:txBody>
                  <a:tcPr marL="9525" marR="9525" marT="9525" marB="0" anchor="ctr"/>
                </a:tc>
                <a:tc>
                  <a:txBody>
                    <a:bodyPr/>
                    <a:lstStyle/>
                    <a:p>
                      <a:pPr algn="ctr" fontAlgn="b"/>
                      <a:r>
                        <a:rPr lang="ru-RU" sz="900" b="0" i="1" u="none" strike="noStrike" cap="none" dirty="0">
                          <a:solidFill>
                            <a:schemeClr val="dk1"/>
                          </a:solidFill>
                          <a:latin typeface="+mn-lt"/>
                          <a:ea typeface="+mn-ea"/>
                          <a:cs typeface="+mn-cs"/>
                          <a:sym typeface="Arial"/>
                        </a:rPr>
                        <a:t>9629-9</a:t>
                      </a:r>
                    </a:p>
                  </a:txBody>
                  <a:tcPr marL="9525" marR="9525" marT="9525" marB="0" anchor="ctr"/>
                </a:tc>
                <a:tc>
                  <a:txBody>
                    <a:bodyPr/>
                    <a:lstStyle/>
                    <a:p>
                      <a:pPr algn="ctr" fontAlgn="ctr"/>
                      <a:r>
                        <a:rPr lang="ru-RU" sz="1050" b="1" i="0" u="none" strike="noStrike" cap="none" dirty="0">
                          <a:solidFill>
                            <a:schemeClr val="dk1"/>
                          </a:solidFill>
                          <a:latin typeface="+mn-lt"/>
                          <a:ea typeface="+mn-ea"/>
                          <a:cs typeface="+mn-cs"/>
                          <a:sym typeface="Arial"/>
                        </a:rPr>
                        <a:t>2 777</a:t>
                      </a:r>
                    </a:p>
                  </a:txBody>
                  <a:tcPr marL="9525" marR="9525" marT="9525" marB="0" anchor="ctr"/>
                </a:tc>
                <a:tc>
                  <a:txBody>
                    <a:bodyPr/>
                    <a:lstStyle/>
                    <a:p>
                      <a:pPr algn="ctr" fontAlgn="ctr"/>
                      <a:r>
                        <a:rPr lang="ru-RU" sz="900" b="0" i="0" u="none" strike="noStrike" cap="none">
                          <a:solidFill>
                            <a:schemeClr val="dk1"/>
                          </a:solidFill>
                          <a:latin typeface="+mn-lt"/>
                          <a:ea typeface="+mn-ea"/>
                          <a:cs typeface="+mn-cs"/>
                          <a:sym typeface="Arial"/>
                        </a:rPr>
                        <a:t>474</a:t>
                      </a:r>
                    </a:p>
                  </a:txBody>
                  <a:tcPr marL="9525" marR="9525" marT="9525" marB="0" anchor="ctr"/>
                </a:tc>
                <a:tc>
                  <a:txBody>
                    <a:bodyPr/>
                    <a:lstStyle/>
                    <a:p>
                      <a:pPr algn="ctr" fontAlgn="ctr"/>
                      <a:r>
                        <a:rPr lang="ru-RU" sz="900" b="0" i="0" u="none" strike="noStrike" cap="none">
                          <a:solidFill>
                            <a:schemeClr val="dk1"/>
                          </a:solidFill>
                          <a:latin typeface="+mn-lt"/>
                          <a:ea typeface="+mn-ea"/>
                          <a:cs typeface="+mn-cs"/>
                          <a:sym typeface="Arial"/>
                        </a:rPr>
                        <a:t>594</a:t>
                      </a:r>
                    </a:p>
                  </a:txBody>
                  <a:tcPr marL="9525" marR="9525" marT="9525" marB="0" anchor="ctr"/>
                </a:tc>
                <a:tc>
                  <a:txBody>
                    <a:bodyPr/>
                    <a:lstStyle/>
                    <a:p>
                      <a:pPr algn="ctr" fontAlgn="ctr"/>
                      <a:r>
                        <a:rPr lang="ru-RU" sz="900" b="0" i="0" u="none" strike="noStrike" cap="none">
                          <a:solidFill>
                            <a:schemeClr val="dk1"/>
                          </a:solidFill>
                          <a:latin typeface="+mn-lt"/>
                          <a:ea typeface="+mn-ea"/>
                          <a:cs typeface="+mn-cs"/>
                          <a:sym typeface="Arial"/>
                        </a:rPr>
                        <a:t>691</a:t>
                      </a:r>
                    </a:p>
                  </a:txBody>
                  <a:tcPr marL="9525" marR="9525" marT="9525" marB="0" anchor="ctr"/>
                </a:tc>
                <a:tc>
                  <a:txBody>
                    <a:bodyPr/>
                    <a:lstStyle/>
                    <a:p>
                      <a:pPr algn="ctr" fontAlgn="ctr"/>
                      <a:r>
                        <a:rPr lang="ru-RU" sz="900" b="0" i="0" u="none" strike="noStrike" cap="none">
                          <a:solidFill>
                            <a:schemeClr val="dk1"/>
                          </a:solidFill>
                          <a:latin typeface="+mn-lt"/>
                          <a:ea typeface="+mn-ea"/>
                          <a:cs typeface="+mn-cs"/>
                          <a:sym typeface="Arial"/>
                        </a:rPr>
                        <a:t>1 018</a:t>
                      </a:r>
                    </a:p>
                  </a:txBody>
                  <a:tcPr marL="9525" marR="9525" marT="9525" marB="0" anchor="ctr"/>
                </a:tc>
                <a:tc>
                  <a:txBody>
                    <a:bodyPr/>
                    <a:lstStyle/>
                    <a:p>
                      <a:pPr algn="ctr" fontAlgn="ctr"/>
                      <a:r>
                        <a:rPr lang="ru-RU" sz="1050" b="1" i="0" u="none" strike="noStrike" cap="none" dirty="0">
                          <a:solidFill>
                            <a:schemeClr val="dk1"/>
                          </a:solidFill>
                          <a:latin typeface="+mn-lt"/>
                          <a:ea typeface="+mn-ea"/>
                          <a:cs typeface="+mn-cs"/>
                          <a:sym typeface="Arial"/>
                        </a:rPr>
                        <a:t>5,4%</a:t>
                      </a:r>
                    </a:p>
                  </a:txBody>
                  <a:tcPr marL="9525" marR="9525" marT="9525" marB="0" anchor="ctr"/>
                </a:tc>
                <a:extLst>
                  <a:ext uri="{0D108BD9-81ED-4DB2-BD59-A6C34878D82A}">
                    <a16:rowId xmlns:a16="http://schemas.microsoft.com/office/drawing/2014/main" val="1290809229"/>
                  </a:ext>
                </a:extLst>
              </a:tr>
              <a:tr h="252035">
                <a:tc vMerge="1">
                  <a:txBody>
                    <a:bodyPr/>
                    <a:lstStyle/>
                    <a:p>
                      <a:endParaRPr lang="ru-KZ" sz="1100" dirty="0"/>
                    </a:p>
                  </a:txBody>
                  <a:tcPr/>
                </a:tc>
                <a:tc>
                  <a:txBody>
                    <a:bodyPr/>
                    <a:lstStyle/>
                    <a:p>
                      <a:pPr marL="72000" marR="0" algn="l" rtl="0" eaLnBrk="1" fontAlgn="b" hangingPunct="1">
                        <a:lnSpc>
                          <a:spcPct val="100000"/>
                        </a:lnSpc>
                        <a:spcBef>
                          <a:spcPts val="0"/>
                        </a:spcBef>
                        <a:spcAft>
                          <a:spcPts val="0"/>
                        </a:spcAft>
                        <a:buNone/>
                      </a:pPr>
                      <a:r>
                        <a:rPr lang="ru-RU" sz="800" b="0" i="0" u="none" strike="noStrike" cap="none" dirty="0">
                          <a:solidFill>
                            <a:schemeClr val="dk1"/>
                          </a:solidFill>
                          <a:latin typeface="+mn-lt"/>
                          <a:ea typeface="+mn-ea"/>
                          <a:cs typeface="+mn-cs"/>
                          <a:sym typeface="Arial"/>
                        </a:rPr>
                        <a:t>3 </a:t>
                      </a:r>
                      <a:r>
                        <a:rPr lang="ru-RU" sz="800" b="0" i="0" u="none" strike="noStrike" cap="none" dirty="0" err="1">
                          <a:solidFill>
                            <a:schemeClr val="dk1"/>
                          </a:solidFill>
                          <a:latin typeface="+mn-lt"/>
                          <a:ea typeface="+mn-ea"/>
                          <a:cs typeface="+mn-cs"/>
                          <a:sym typeface="Arial"/>
                        </a:rPr>
                        <a:t>Газбен</a:t>
                      </a:r>
                      <a:r>
                        <a:rPr lang="ru-RU" sz="800" b="0" i="0" u="none" strike="noStrike" cap="none" dirty="0">
                          <a:solidFill>
                            <a:schemeClr val="dk1"/>
                          </a:solidFill>
                          <a:latin typeface="+mn-lt"/>
                          <a:ea typeface="+mn-ea"/>
                          <a:cs typeface="+mn-cs"/>
                          <a:sym typeface="Arial"/>
                        </a:rPr>
                        <a:t> </a:t>
                      </a:r>
                      <a:r>
                        <a:rPr lang="ru-RU" sz="800" b="0" i="0" u="none" strike="noStrike" cap="none" dirty="0" err="1">
                          <a:solidFill>
                            <a:schemeClr val="dk1"/>
                          </a:solidFill>
                          <a:latin typeface="+mn-lt"/>
                          <a:ea typeface="+mn-ea"/>
                          <a:cs typeface="+mn-cs"/>
                          <a:sym typeface="Arial"/>
                        </a:rPr>
                        <a:t>кесушілер</a:t>
                      </a:r>
                      <a:endParaRPr lang="ru-RU" sz="800" b="0" i="0" u="none" strike="noStrike" cap="none" dirty="0">
                        <a:solidFill>
                          <a:schemeClr val="dk1"/>
                        </a:solidFill>
                        <a:latin typeface="+mn-lt"/>
                        <a:ea typeface="+mn-ea"/>
                        <a:cs typeface="+mn-cs"/>
                        <a:sym typeface="Arial"/>
                      </a:endParaRPr>
                    </a:p>
                  </a:txBody>
                  <a:tcPr marL="9525" marR="9525" marT="9525" marB="0" anchor="ctr"/>
                </a:tc>
                <a:tc>
                  <a:txBody>
                    <a:bodyPr/>
                    <a:lstStyle/>
                    <a:p>
                      <a:pPr algn="ctr" fontAlgn="b"/>
                      <a:r>
                        <a:rPr lang="ru-RU" sz="900" b="0" i="1" u="none" strike="noStrike" cap="none" dirty="0">
                          <a:solidFill>
                            <a:schemeClr val="dk1"/>
                          </a:solidFill>
                          <a:latin typeface="+mn-lt"/>
                          <a:ea typeface="+mn-ea"/>
                          <a:cs typeface="+mn-cs"/>
                          <a:sym typeface="Arial"/>
                        </a:rPr>
                        <a:t>7212-2</a:t>
                      </a:r>
                    </a:p>
                  </a:txBody>
                  <a:tcPr marL="9525" marR="9525" marT="9525" marB="0" anchor="ctr"/>
                </a:tc>
                <a:tc>
                  <a:txBody>
                    <a:bodyPr/>
                    <a:lstStyle/>
                    <a:p>
                      <a:pPr algn="ctr" fontAlgn="ctr"/>
                      <a:r>
                        <a:rPr lang="ru-RU" sz="1050" b="1" i="0" u="none" strike="noStrike" cap="none">
                          <a:solidFill>
                            <a:schemeClr val="dk1"/>
                          </a:solidFill>
                          <a:latin typeface="+mn-lt"/>
                          <a:ea typeface="+mn-ea"/>
                          <a:cs typeface="+mn-cs"/>
                          <a:sym typeface="Arial"/>
                        </a:rPr>
                        <a:t>1 401</a:t>
                      </a:r>
                    </a:p>
                  </a:txBody>
                  <a:tcPr marL="9525" marR="9525" marT="9525" marB="0" anchor="ctr"/>
                </a:tc>
                <a:tc>
                  <a:txBody>
                    <a:bodyPr/>
                    <a:lstStyle/>
                    <a:p>
                      <a:pPr algn="ctr" fontAlgn="ctr"/>
                      <a:r>
                        <a:rPr lang="ru-RU" sz="900" b="0" i="0" u="none" strike="noStrike" cap="none">
                          <a:solidFill>
                            <a:schemeClr val="dk1"/>
                          </a:solidFill>
                          <a:latin typeface="+mn-lt"/>
                          <a:ea typeface="+mn-ea"/>
                          <a:cs typeface="+mn-cs"/>
                          <a:sym typeface="Arial"/>
                        </a:rPr>
                        <a:t>265</a:t>
                      </a:r>
                    </a:p>
                  </a:txBody>
                  <a:tcPr marL="9525" marR="9525" marT="9525" marB="0" anchor="ctr"/>
                </a:tc>
                <a:tc>
                  <a:txBody>
                    <a:bodyPr/>
                    <a:lstStyle/>
                    <a:p>
                      <a:pPr algn="ctr" fontAlgn="ctr"/>
                      <a:r>
                        <a:rPr lang="ru-RU" sz="900" b="0" i="0" u="none" strike="noStrike" cap="none">
                          <a:solidFill>
                            <a:schemeClr val="dk1"/>
                          </a:solidFill>
                          <a:latin typeface="+mn-lt"/>
                          <a:ea typeface="+mn-ea"/>
                          <a:cs typeface="+mn-cs"/>
                          <a:sym typeface="Arial"/>
                        </a:rPr>
                        <a:t>362</a:t>
                      </a:r>
                    </a:p>
                  </a:txBody>
                  <a:tcPr marL="9525" marR="9525" marT="9525" marB="0" anchor="ctr"/>
                </a:tc>
                <a:tc>
                  <a:txBody>
                    <a:bodyPr/>
                    <a:lstStyle/>
                    <a:p>
                      <a:pPr algn="ctr" fontAlgn="ctr"/>
                      <a:r>
                        <a:rPr lang="ru-RU" sz="900" b="0" i="0" u="none" strike="noStrike" cap="none" dirty="0">
                          <a:solidFill>
                            <a:schemeClr val="dk1"/>
                          </a:solidFill>
                          <a:latin typeface="+mn-lt"/>
                          <a:ea typeface="+mn-ea"/>
                          <a:cs typeface="+mn-cs"/>
                          <a:sym typeface="Arial"/>
                        </a:rPr>
                        <a:t>410</a:t>
                      </a:r>
                    </a:p>
                  </a:txBody>
                  <a:tcPr marL="9525" marR="9525" marT="9525" marB="0" anchor="ctr"/>
                </a:tc>
                <a:tc>
                  <a:txBody>
                    <a:bodyPr/>
                    <a:lstStyle/>
                    <a:p>
                      <a:pPr algn="ctr" fontAlgn="ctr"/>
                      <a:r>
                        <a:rPr lang="ru-RU" sz="900" b="0" i="0" u="none" strike="noStrike" cap="none">
                          <a:solidFill>
                            <a:schemeClr val="dk1"/>
                          </a:solidFill>
                          <a:latin typeface="+mn-lt"/>
                          <a:ea typeface="+mn-ea"/>
                          <a:cs typeface="+mn-cs"/>
                          <a:sym typeface="Arial"/>
                        </a:rPr>
                        <a:t>364</a:t>
                      </a:r>
                    </a:p>
                  </a:txBody>
                  <a:tcPr marL="9525" marR="9525" marT="9525" marB="0" anchor="ctr"/>
                </a:tc>
                <a:tc>
                  <a:txBody>
                    <a:bodyPr/>
                    <a:lstStyle/>
                    <a:p>
                      <a:pPr algn="ctr" fontAlgn="ctr"/>
                      <a:r>
                        <a:rPr lang="ru-RU" sz="1050" b="1" i="0" u="none" strike="noStrike" cap="none" dirty="0">
                          <a:solidFill>
                            <a:schemeClr val="dk1"/>
                          </a:solidFill>
                          <a:latin typeface="+mn-lt"/>
                          <a:ea typeface="+mn-ea"/>
                          <a:cs typeface="+mn-cs"/>
                          <a:sym typeface="Arial"/>
                        </a:rPr>
                        <a:t>2,7%</a:t>
                      </a:r>
                    </a:p>
                  </a:txBody>
                  <a:tcPr marL="9525" marR="9525" marT="9525" marB="0" anchor="ctr"/>
                </a:tc>
                <a:extLst>
                  <a:ext uri="{0D108BD9-81ED-4DB2-BD59-A6C34878D82A}">
                    <a16:rowId xmlns:a16="http://schemas.microsoft.com/office/drawing/2014/main" val="1542005649"/>
                  </a:ext>
                </a:extLst>
              </a:tr>
              <a:tr h="252035">
                <a:tc vMerge="1">
                  <a:txBody>
                    <a:bodyPr/>
                    <a:lstStyle/>
                    <a:p>
                      <a:endParaRPr lang="ru-KZ" sz="1100" dirty="0"/>
                    </a:p>
                  </a:txBody>
                  <a:tcPr/>
                </a:tc>
                <a:tc>
                  <a:txBody>
                    <a:bodyPr/>
                    <a:lstStyle/>
                    <a:p>
                      <a:pPr marL="72000" marR="0" algn="l" rtl="0" eaLnBrk="1" fontAlgn="b" hangingPunct="1">
                        <a:lnSpc>
                          <a:spcPct val="100000"/>
                        </a:lnSpc>
                        <a:spcBef>
                          <a:spcPts val="0"/>
                        </a:spcBef>
                        <a:spcAft>
                          <a:spcPts val="0"/>
                        </a:spcAft>
                        <a:buNone/>
                      </a:pPr>
                      <a:r>
                        <a:rPr lang="ru-RU" sz="800" b="0" i="0" u="none" strike="noStrike" cap="none" dirty="0">
                          <a:solidFill>
                            <a:schemeClr val="dk1"/>
                          </a:solidFill>
                          <a:latin typeface="+mn-lt"/>
                          <a:ea typeface="+mn-ea"/>
                          <a:cs typeface="+mn-cs"/>
                          <a:sym typeface="Arial"/>
                        </a:rPr>
                        <a:t>4 Аула </a:t>
                      </a:r>
                      <a:r>
                        <a:rPr lang="ru-RU" sz="800" b="0" i="0" u="none" strike="noStrike" cap="none" dirty="0" err="1">
                          <a:solidFill>
                            <a:schemeClr val="dk1"/>
                          </a:solidFill>
                          <a:latin typeface="+mn-lt"/>
                          <a:ea typeface="+mn-ea"/>
                          <a:cs typeface="+mn-cs"/>
                          <a:sym typeface="Arial"/>
                        </a:rPr>
                        <a:t>сыпырушылар</a:t>
                      </a:r>
                      <a:r>
                        <a:rPr lang="ru-RU" sz="800" b="0" i="0" u="none" strike="noStrike" cap="none" dirty="0">
                          <a:solidFill>
                            <a:schemeClr val="dk1"/>
                          </a:solidFill>
                          <a:latin typeface="+mn-lt"/>
                          <a:ea typeface="+mn-ea"/>
                          <a:cs typeface="+mn-cs"/>
                          <a:sym typeface="Arial"/>
                        </a:rPr>
                        <a:t> </a:t>
                      </a:r>
                      <a:r>
                        <a:rPr lang="ru-RU" sz="800" b="0" i="0" u="none" strike="noStrike" cap="none" dirty="0" err="1">
                          <a:solidFill>
                            <a:schemeClr val="dk1"/>
                          </a:solidFill>
                          <a:latin typeface="+mn-lt"/>
                          <a:ea typeface="+mn-ea"/>
                          <a:cs typeface="+mn-cs"/>
                          <a:sym typeface="Arial"/>
                        </a:rPr>
                        <a:t>және</a:t>
                      </a:r>
                      <a:r>
                        <a:rPr lang="ru-RU" sz="800" b="0" i="0" u="none" strike="noStrike" cap="none" dirty="0">
                          <a:solidFill>
                            <a:schemeClr val="dk1"/>
                          </a:solidFill>
                          <a:latin typeface="+mn-lt"/>
                          <a:ea typeface="+mn-ea"/>
                          <a:cs typeface="+mn-cs"/>
                          <a:sym typeface="Arial"/>
                        </a:rPr>
                        <a:t> </a:t>
                      </a:r>
                      <a:r>
                        <a:rPr lang="ru-RU" sz="800" b="0" i="0" u="none" strike="noStrike" cap="none" dirty="0" err="1">
                          <a:solidFill>
                            <a:schemeClr val="dk1"/>
                          </a:solidFill>
                          <a:latin typeface="+mn-lt"/>
                          <a:ea typeface="+mn-ea"/>
                          <a:cs typeface="+mn-cs"/>
                          <a:sym typeface="Arial"/>
                        </a:rPr>
                        <a:t>ашық</a:t>
                      </a:r>
                      <a:r>
                        <a:rPr lang="ru-RU" sz="800" b="0" i="0" u="none" strike="noStrike" cap="none" dirty="0">
                          <a:solidFill>
                            <a:schemeClr val="dk1"/>
                          </a:solidFill>
                          <a:latin typeface="+mn-lt"/>
                          <a:ea typeface="+mn-ea"/>
                          <a:cs typeface="+mn-cs"/>
                          <a:sym typeface="Arial"/>
                        </a:rPr>
                        <a:t> </a:t>
                      </a:r>
                      <a:r>
                        <a:rPr lang="ru-RU" sz="800" b="0" i="0" u="none" strike="noStrike" cap="none" dirty="0" err="1">
                          <a:solidFill>
                            <a:schemeClr val="dk1"/>
                          </a:solidFill>
                          <a:latin typeface="+mn-lt"/>
                          <a:ea typeface="+mn-ea"/>
                          <a:cs typeface="+mn-cs"/>
                          <a:sym typeface="Arial"/>
                        </a:rPr>
                        <a:t>аумақтарды</a:t>
                      </a:r>
                      <a:r>
                        <a:rPr lang="ru-RU" sz="800" b="0" i="0" u="none" strike="noStrike" cap="none" dirty="0">
                          <a:solidFill>
                            <a:schemeClr val="dk1"/>
                          </a:solidFill>
                          <a:latin typeface="+mn-lt"/>
                          <a:ea typeface="+mn-ea"/>
                          <a:cs typeface="+mn-cs"/>
                          <a:sym typeface="Arial"/>
                        </a:rPr>
                        <a:t> </a:t>
                      </a:r>
                      <a:r>
                        <a:rPr lang="ru-RU" sz="800" b="0" i="0" u="none" strike="noStrike" cap="none" dirty="0" err="1">
                          <a:solidFill>
                            <a:schemeClr val="dk1"/>
                          </a:solidFill>
                          <a:latin typeface="+mn-lt"/>
                          <a:ea typeface="+mn-ea"/>
                          <a:cs typeface="+mn-cs"/>
                          <a:sym typeface="Arial"/>
                        </a:rPr>
                        <a:t>тазалаушылар</a:t>
                      </a:r>
                      <a:endParaRPr lang="ru-RU" sz="800" b="0" i="0" u="none" strike="noStrike" cap="none" dirty="0">
                        <a:solidFill>
                          <a:schemeClr val="dk1"/>
                        </a:solidFill>
                        <a:latin typeface="+mn-lt"/>
                        <a:ea typeface="+mn-ea"/>
                        <a:cs typeface="+mn-cs"/>
                        <a:sym typeface="Arial"/>
                      </a:endParaRPr>
                    </a:p>
                  </a:txBody>
                  <a:tcPr marL="9525" marR="9525" marT="9525" marB="0" anchor="ctr"/>
                </a:tc>
                <a:tc>
                  <a:txBody>
                    <a:bodyPr/>
                    <a:lstStyle/>
                    <a:p>
                      <a:pPr algn="ctr" fontAlgn="b"/>
                      <a:r>
                        <a:rPr lang="ru-RU" sz="900" b="0" i="1" u="none" strike="noStrike" cap="none" dirty="0">
                          <a:solidFill>
                            <a:schemeClr val="dk1"/>
                          </a:solidFill>
                          <a:latin typeface="+mn-lt"/>
                          <a:ea typeface="+mn-ea"/>
                          <a:cs typeface="+mn-cs"/>
                          <a:sym typeface="Arial"/>
                        </a:rPr>
                        <a:t>9116-0</a:t>
                      </a:r>
                    </a:p>
                  </a:txBody>
                  <a:tcPr marL="9525" marR="9525" marT="9525" marB="0" anchor="ctr"/>
                </a:tc>
                <a:tc>
                  <a:txBody>
                    <a:bodyPr/>
                    <a:lstStyle/>
                    <a:p>
                      <a:pPr algn="ctr" fontAlgn="ctr"/>
                      <a:r>
                        <a:rPr lang="ru-RU" sz="1050" b="1" i="0" u="none" strike="noStrike" cap="none" dirty="0">
                          <a:solidFill>
                            <a:schemeClr val="dk1"/>
                          </a:solidFill>
                          <a:latin typeface="+mn-lt"/>
                          <a:ea typeface="+mn-ea"/>
                          <a:cs typeface="+mn-cs"/>
                          <a:sym typeface="Arial"/>
                        </a:rPr>
                        <a:t>1 200</a:t>
                      </a:r>
                    </a:p>
                  </a:txBody>
                  <a:tcPr marL="9525" marR="9525" marT="9525" marB="0" anchor="ctr"/>
                </a:tc>
                <a:tc>
                  <a:txBody>
                    <a:bodyPr/>
                    <a:lstStyle/>
                    <a:p>
                      <a:pPr algn="ctr" fontAlgn="ctr"/>
                      <a:r>
                        <a:rPr lang="ru-RU" sz="900" b="0" i="0" u="none" strike="noStrike" cap="none">
                          <a:solidFill>
                            <a:schemeClr val="dk1"/>
                          </a:solidFill>
                          <a:latin typeface="+mn-lt"/>
                          <a:ea typeface="+mn-ea"/>
                          <a:cs typeface="+mn-cs"/>
                          <a:sym typeface="Arial"/>
                        </a:rPr>
                        <a:t>122</a:t>
                      </a:r>
                    </a:p>
                  </a:txBody>
                  <a:tcPr marL="9525" marR="9525" marT="9525" marB="0" anchor="ctr"/>
                </a:tc>
                <a:tc>
                  <a:txBody>
                    <a:bodyPr/>
                    <a:lstStyle/>
                    <a:p>
                      <a:pPr algn="ctr" fontAlgn="ctr"/>
                      <a:r>
                        <a:rPr lang="ru-RU" sz="900" b="0" i="0" u="none" strike="noStrike" cap="none">
                          <a:solidFill>
                            <a:schemeClr val="dk1"/>
                          </a:solidFill>
                          <a:latin typeface="+mn-lt"/>
                          <a:ea typeface="+mn-ea"/>
                          <a:cs typeface="+mn-cs"/>
                          <a:sym typeface="Arial"/>
                        </a:rPr>
                        <a:t>392</a:t>
                      </a:r>
                    </a:p>
                  </a:txBody>
                  <a:tcPr marL="9525" marR="9525" marT="9525" marB="0" anchor="ctr"/>
                </a:tc>
                <a:tc>
                  <a:txBody>
                    <a:bodyPr/>
                    <a:lstStyle/>
                    <a:p>
                      <a:pPr algn="ctr" fontAlgn="ctr"/>
                      <a:r>
                        <a:rPr lang="ru-RU" sz="900" b="0" i="0" u="none" strike="noStrike" cap="none" dirty="0">
                          <a:solidFill>
                            <a:schemeClr val="dk1"/>
                          </a:solidFill>
                          <a:latin typeface="+mn-lt"/>
                          <a:ea typeface="+mn-ea"/>
                          <a:cs typeface="+mn-cs"/>
                          <a:sym typeface="Arial"/>
                        </a:rPr>
                        <a:t>343</a:t>
                      </a:r>
                    </a:p>
                  </a:txBody>
                  <a:tcPr marL="9525" marR="9525" marT="9525" marB="0" anchor="ctr"/>
                </a:tc>
                <a:tc>
                  <a:txBody>
                    <a:bodyPr/>
                    <a:lstStyle/>
                    <a:p>
                      <a:pPr algn="ctr" fontAlgn="ctr"/>
                      <a:r>
                        <a:rPr lang="ru-RU" sz="900" b="0" i="0" u="none" strike="noStrike" cap="none">
                          <a:solidFill>
                            <a:schemeClr val="dk1"/>
                          </a:solidFill>
                          <a:latin typeface="+mn-lt"/>
                          <a:ea typeface="+mn-ea"/>
                          <a:cs typeface="+mn-cs"/>
                          <a:sym typeface="Arial"/>
                        </a:rPr>
                        <a:t>343</a:t>
                      </a:r>
                    </a:p>
                  </a:txBody>
                  <a:tcPr marL="9525" marR="9525" marT="9525" marB="0" anchor="ctr"/>
                </a:tc>
                <a:tc>
                  <a:txBody>
                    <a:bodyPr/>
                    <a:lstStyle/>
                    <a:p>
                      <a:pPr algn="ctr" fontAlgn="ctr"/>
                      <a:r>
                        <a:rPr lang="ru-RU" sz="1050" b="1" i="0" u="none" strike="noStrike" cap="none" dirty="0">
                          <a:solidFill>
                            <a:schemeClr val="dk1"/>
                          </a:solidFill>
                          <a:latin typeface="+mn-lt"/>
                          <a:ea typeface="+mn-ea"/>
                          <a:cs typeface="+mn-cs"/>
                          <a:sym typeface="Arial"/>
                        </a:rPr>
                        <a:t>2,3%</a:t>
                      </a:r>
                    </a:p>
                  </a:txBody>
                  <a:tcPr marL="9525" marR="9525" marT="9525" marB="0" anchor="ctr"/>
                </a:tc>
                <a:extLst>
                  <a:ext uri="{0D108BD9-81ED-4DB2-BD59-A6C34878D82A}">
                    <a16:rowId xmlns:a16="http://schemas.microsoft.com/office/drawing/2014/main" val="2119351882"/>
                  </a:ext>
                </a:extLst>
              </a:tr>
              <a:tr h="252035">
                <a:tc vMerge="1">
                  <a:txBody>
                    <a:bodyPr/>
                    <a:lstStyle/>
                    <a:p>
                      <a:endParaRPr lang="ru-KZ" sz="1100" dirty="0"/>
                    </a:p>
                  </a:txBody>
                  <a:tcPr/>
                </a:tc>
                <a:tc>
                  <a:txBody>
                    <a:bodyPr/>
                    <a:lstStyle/>
                    <a:p>
                      <a:pPr marL="72000" marR="0" algn="l" rtl="0" eaLnBrk="1" fontAlgn="b" hangingPunct="1">
                        <a:lnSpc>
                          <a:spcPct val="100000"/>
                        </a:lnSpc>
                        <a:spcBef>
                          <a:spcPts val="0"/>
                        </a:spcBef>
                        <a:spcAft>
                          <a:spcPts val="0"/>
                        </a:spcAft>
                        <a:buNone/>
                      </a:pPr>
                      <a:r>
                        <a:rPr lang="ru-RU" sz="800" b="0" i="0" u="none" strike="noStrike" cap="none" dirty="0">
                          <a:solidFill>
                            <a:schemeClr val="dk1"/>
                          </a:solidFill>
                          <a:latin typeface="+mn-lt"/>
                          <a:ea typeface="+mn-ea"/>
                          <a:cs typeface="+mn-cs"/>
                          <a:sym typeface="Arial"/>
                        </a:rPr>
                        <a:t>5 </a:t>
                      </a:r>
                      <a:r>
                        <a:rPr lang="ru-RU" sz="800" b="0" i="0" u="none" strike="noStrike" cap="none" dirty="0" err="1">
                          <a:solidFill>
                            <a:schemeClr val="dk1"/>
                          </a:solidFill>
                          <a:latin typeface="+mn-lt"/>
                          <a:ea typeface="+mn-ea"/>
                          <a:cs typeface="+mn-cs"/>
                          <a:sym typeface="Arial"/>
                        </a:rPr>
                        <a:t>Күтім</a:t>
                      </a:r>
                      <a:r>
                        <a:rPr lang="ru-RU" sz="800" b="0" i="0" u="none" strike="noStrike" cap="none" dirty="0">
                          <a:solidFill>
                            <a:schemeClr val="dk1"/>
                          </a:solidFill>
                          <a:latin typeface="+mn-lt"/>
                          <a:ea typeface="+mn-ea"/>
                          <a:cs typeface="+mn-cs"/>
                          <a:sym typeface="Arial"/>
                        </a:rPr>
                        <a:t> </a:t>
                      </a:r>
                      <a:r>
                        <a:rPr lang="ru-RU" sz="800" b="0" i="0" u="none" strike="noStrike" cap="none" dirty="0" err="1">
                          <a:solidFill>
                            <a:schemeClr val="dk1"/>
                          </a:solidFill>
                          <a:latin typeface="+mn-lt"/>
                          <a:ea typeface="+mn-ea"/>
                          <a:cs typeface="+mn-cs"/>
                          <a:sym typeface="Arial"/>
                        </a:rPr>
                        <a:t>жөніндегі</a:t>
                      </a:r>
                      <a:r>
                        <a:rPr lang="ru-RU" sz="800" b="0" i="0" u="none" strike="noStrike" cap="none" dirty="0">
                          <a:solidFill>
                            <a:schemeClr val="dk1"/>
                          </a:solidFill>
                          <a:latin typeface="+mn-lt"/>
                          <a:ea typeface="+mn-ea"/>
                          <a:cs typeface="+mn-cs"/>
                          <a:sym typeface="Arial"/>
                        </a:rPr>
                        <a:t> орта </a:t>
                      </a:r>
                      <a:r>
                        <a:rPr lang="ru-RU" sz="800" b="0" i="0" u="none" strike="noStrike" cap="none" dirty="0" err="1">
                          <a:solidFill>
                            <a:schemeClr val="dk1"/>
                          </a:solidFill>
                          <a:latin typeface="+mn-lt"/>
                          <a:ea typeface="+mn-ea"/>
                          <a:cs typeface="+mn-cs"/>
                          <a:sym typeface="Arial"/>
                        </a:rPr>
                        <a:t>медициналық</a:t>
                      </a:r>
                      <a:r>
                        <a:rPr lang="ru-RU" sz="800" b="0" i="0" u="none" strike="noStrike" cap="none" dirty="0">
                          <a:solidFill>
                            <a:schemeClr val="dk1"/>
                          </a:solidFill>
                          <a:latin typeface="+mn-lt"/>
                          <a:ea typeface="+mn-ea"/>
                          <a:cs typeface="+mn-cs"/>
                          <a:sym typeface="Arial"/>
                        </a:rPr>
                        <a:t> персонал</a:t>
                      </a:r>
                    </a:p>
                  </a:txBody>
                  <a:tcPr marL="9525" marR="9525" marT="9525" marB="0" anchor="ctr">
                    <a:lnB w="28575" cap="flat" cmpd="sng" algn="ctr">
                      <a:solidFill>
                        <a:schemeClr val="bg2"/>
                      </a:solidFill>
                      <a:prstDash val="solid"/>
                      <a:round/>
                      <a:headEnd type="none" w="med" len="med"/>
                      <a:tailEnd type="none" w="med" len="med"/>
                    </a:lnB>
                  </a:tcPr>
                </a:tc>
                <a:tc>
                  <a:txBody>
                    <a:bodyPr/>
                    <a:lstStyle/>
                    <a:p>
                      <a:pPr algn="ctr" fontAlgn="b"/>
                      <a:r>
                        <a:rPr lang="ru-RU" sz="900" b="0" i="1" u="none" strike="noStrike" cap="none" dirty="0">
                          <a:solidFill>
                            <a:schemeClr val="dk1"/>
                          </a:solidFill>
                          <a:latin typeface="+mn-lt"/>
                          <a:ea typeface="+mn-ea"/>
                          <a:cs typeface="+mn-cs"/>
                          <a:sym typeface="Arial"/>
                        </a:rPr>
                        <a:t>3221-0</a:t>
                      </a:r>
                    </a:p>
                  </a:txBody>
                  <a:tcPr marL="9525" marR="9525" marT="9525" marB="0" anchor="ctr">
                    <a:lnB w="28575" cap="flat" cmpd="sng" algn="ctr">
                      <a:solidFill>
                        <a:schemeClr val="bg2"/>
                      </a:solidFill>
                      <a:prstDash val="solid"/>
                      <a:round/>
                      <a:headEnd type="none" w="med" len="med"/>
                      <a:tailEnd type="none" w="med" len="med"/>
                    </a:lnB>
                  </a:tcPr>
                </a:tc>
                <a:tc>
                  <a:txBody>
                    <a:bodyPr/>
                    <a:lstStyle/>
                    <a:p>
                      <a:pPr algn="ctr" fontAlgn="ctr"/>
                      <a:r>
                        <a:rPr lang="ru-RU" sz="1050" b="1" i="0" u="none" strike="noStrike" cap="none" dirty="0">
                          <a:solidFill>
                            <a:schemeClr val="dk1"/>
                          </a:solidFill>
                          <a:latin typeface="+mn-lt"/>
                          <a:ea typeface="+mn-ea"/>
                          <a:cs typeface="+mn-cs"/>
                          <a:sym typeface="Arial"/>
                        </a:rPr>
                        <a:t>1 133</a:t>
                      </a:r>
                    </a:p>
                  </a:txBody>
                  <a:tcPr marL="9525" marR="9525" marT="9525" marB="0" anchor="ctr">
                    <a:lnB w="28575" cap="flat" cmpd="sng" algn="ctr">
                      <a:solidFill>
                        <a:schemeClr val="bg2"/>
                      </a:solidFill>
                      <a:prstDash val="solid"/>
                      <a:round/>
                      <a:headEnd type="none" w="med" len="med"/>
                      <a:tailEnd type="none" w="med" len="med"/>
                    </a:lnB>
                  </a:tcPr>
                </a:tc>
                <a:tc>
                  <a:txBody>
                    <a:bodyPr/>
                    <a:lstStyle/>
                    <a:p>
                      <a:pPr algn="ctr" fontAlgn="ctr"/>
                      <a:r>
                        <a:rPr lang="ru-RU" sz="900" b="0" i="0" u="none" strike="noStrike" cap="none">
                          <a:solidFill>
                            <a:schemeClr val="dk1"/>
                          </a:solidFill>
                          <a:latin typeface="+mn-lt"/>
                          <a:ea typeface="+mn-ea"/>
                          <a:cs typeface="+mn-cs"/>
                          <a:sym typeface="Arial"/>
                        </a:rPr>
                        <a:t>261</a:t>
                      </a:r>
                    </a:p>
                  </a:txBody>
                  <a:tcPr marL="9525" marR="9525" marT="9525" marB="0" anchor="ctr">
                    <a:lnB w="28575" cap="flat" cmpd="sng" algn="ctr">
                      <a:solidFill>
                        <a:schemeClr val="bg2"/>
                      </a:solidFill>
                      <a:prstDash val="solid"/>
                      <a:round/>
                      <a:headEnd type="none" w="med" len="med"/>
                      <a:tailEnd type="none" w="med" len="med"/>
                    </a:lnB>
                  </a:tcPr>
                </a:tc>
                <a:tc>
                  <a:txBody>
                    <a:bodyPr/>
                    <a:lstStyle/>
                    <a:p>
                      <a:pPr algn="ctr" fontAlgn="ctr"/>
                      <a:r>
                        <a:rPr lang="ru-RU" sz="900" b="0" i="0" u="none" strike="noStrike" cap="none">
                          <a:solidFill>
                            <a:schemeClr val="dk1"/>
                          </a:solidFill>
                          <a:latin typeface="+mn-lt"/>
                          <a:ea typeface="+mn-ea"/>
                          <a:cs typeface="+mn-cs"/>
                          <a:sym typeface="Arial"/>
                        </a:rPr>
                        <a:t>306</a:t>
                      </a:r>
                    </a:p>
                  </a:txBody>
                  <a:tcPr marL="9525" marR="9525" marT="9525" marB="0" anchor="ctr">
                    <a:lnB w="28575" cap="flat" cmpd="sng" algn="ctr">
                      <a:solidFill>
                        <a:schemeClr val="bg2"/>
                      </a:solidFill>
                      <a:prstDash val="solid"/>
                      <a:round/>
                      <a:headEnd type="none" w="med" len="med"/>
                      <a:tailEnd type="none" w="med" len="med"/>
                    </a:lnB>
                  </a:tcPr>
                </a:tc>
                <a:tc>
                  <a:txBody>
                    <a:bodyPr/>
                    <a:lstStyle/>
                    <a:p>
                      <a:pPr algn="ctr" fontAlgn="ctr"/>
                      <a:r>
                        <a:rPr lang="ru-RU" sz="900" b="0" i="0" u="none" strike="noStrike" cap="none">
                          <a:solidFill>
                            <a:schemeClr val="dk1"/>
                          </a:solidFill>
                          <a:latin typeface="+mn-lt"/>
                          <a:ea typeface="+mn-ea"/>
                          <a:cs typeface="+mn-cs"/>
                          <a:sym typeface="Arial"/>
                        </a:rPr>
                        <a:t>214</a:t>
                      </a:r>
                    </a:p>
                  </a:txBody>
                  <a:tcPr marL="9525" marR="9525" marT="9525" marB="0" anchor="ctr">
                    <a:lnB w="28575" cap="flat" cmpd="sng" algn="ctr">
                      <a:solidFill>
                        <a:schemeClr val="bg2"/>
                      </a:solidFill>
                      <a:prstDash val="solid"/>
                      <a:round/>
                      <a:headEnd type="none" w="med" len="med"/>
                      <a:tailEnd type="none" w="med" len="med"/>
                    </a:lnB>
                  </a:tcPr>
                </a:tc>
                <a:tc>
                  <a:txBody>
                    <a:bodyPr/>
                    <a:lstStyle/>
                    <a:p>
                      <a:pPr algn="ctr" fontAlgn="ctr"/>
                      <a:r>
                        <a:rPr lang="ru-RU" sz="900" b="0" i="0" u="none" strike="noStrike" cap="none">
                          <a:solidFill>
                            <a:schemeClr val="dk1"/>
                          </a:solidFill>
                          <a:latin typeface="+mn-lt"/>
                          <a:ea typeface="+mn-ea"/>
                          <a:cs typeface="+mn-cs"/>
                          <a:sym typeface="Arial"/>
                        </a:rPr>
                        <a:t>352</a:t>
                      </a:r>
                    </a:p>
                  </a:txBody>
                  <a:tcPr marL="9525" marR="9525" marT="9525" marB="0" anchor="ctr">
                    <a:lnB w="28575" cap="flat" cmpd="sng" algn="ctr">
                      <a:solidFill>
                        <a:schemeClr val="bg2"/>
                      </a:solidFill>
                      <a:prstDash val="solid"/>
                      <a:round/>
                      <a:headEnd type="none" w="med" len="med"/>
                      <a:tailEnd type="none" w="med" len="med"/>
                    </a:lnB>
                  </a:tcPr>
                </a:tc>
                <a:tc>
                  <a:txBody>
                    <a:bodyPr/>
                    <a:lstStyle/>
                    <a:p>
                      <a:pPr algn="ctr" fontAlgn="ctr"/>
                      <a:r>
                        <a:rPr lang="ru-RU" sz="1050" b="1" i="0" u="none" strike="noStrike" cap="none">
                          <a:solidFill>
                            <a:schemeClr val="dk1"/>
                          </a:solidFill>
                          <a:latin typeface="+mn-lt"/>
                          <a:ea typeface="+mn-ea"/>
                          <a:cs typeface="+mn-cs"/>
                          <a:sym typeface="Arial"/>
                        </a:rPr>
                        <a:t>2,2%</a:t>
                      </a:r>
                    </a:p>
                  </a:txBody>
                  <a:tcPr marL="9525" marR="9525" marT="9525" marB="0" anchor="ctr">
                    <a:lnB w="28575" cap="flat" cmpd="sng" algn="ctr">
                      <a:solidFill>
                        <a:schemeClr val="bg2"/>
                      </a:solidFill>
                      <a:prstDash val="solid"/>
                      <a:round/>
                      <a:headEnd type="none" w="med" len="med"/>
                      <a:tailEnd type="none" w="med" len="med"/>
                    </a:lnB>
                  </a:tcPr>
                </a:tc>
                <a:extLst>
                  <a:ext uri="{0D108BD9-81ED-4DB2-BD59-A6C34878D82A}">
                    <a16:rowId xmlns:a16="http://schemas.microsoft.com/office/drawing/2014/main" val="4147065920"/>
                  </a:ext>
                </a:extLst>
              </a:tr>
              <a:tr h="252035">
                <a:tc rowSpan="5">
                  <a:txBody>
                    <a:bodyPr/>
                    <a:lstStyle/>
                    <a:p>
                      <a:pPr algn="ctr"/>
                      <a:r>
                        <a:rPr lang="ru-RU" sz="1100" dirty="0"/>
                        <a:t>2022</a:t>
                      </a:r>
                      <a:endParaRPr lang="ru-KZ" sz="1100" dirty="0"/>
                    </a:p>
                  </a:txBody>
                  <a:tcPr anchor="ctr">
                    <a:lnT w="28575" cap="flat" cmpd="sng" algn="ctr">
                      <a:solidFill>
                        <a:schemeClr val="bg2"/>
                      </a:solidFill>
                      <a:prstDash val="solid"/>
                      <a:round/>
                      <a:headEnd type="none" w="med" len="med"/>
                      <a:tailEnd type="none" w="med" len="med"/>
                    </a:lnT>
                  </a:tcPr>
                </a:tc>
                <a:tc>
                  <a:txBody>
                    <a:bodyPr/>
                    <a:lstStyle/>
                    <a:p>
                      <a:pPr marL="72000" marR="0" algn="l" rtl="0" eaLnBrk="1" fontAlgn="b" hangingPunct="1">
                        <a:lnSpc>
                          <a:spcPct val="100000"/>
                        </a:lnSpc>
                        <a:spcBef>
                          <a:spcPts val="0"/>
                        </a:spcBef>
                        <a:spcAft>
                          <a:spcPts val="0"/>
                        </a:spcAft>
                        <a:buNone/>
                      </a:pPr>
                      <a:r>
                        <a:rPr lang="ru-RU" sz="800" b="0" i="0" u="none" strike="noStrike" cap="none" dirty="0">
                          <a:solidFill>
                            <a:schemeClr val="dk1"/>
                          </a:solidFill>
                          <a:latin typeface="+mn-lt"/>
                          <a:ea typeface="+mn-ea"/>
                          <a:cs typeface="+mn-cs"/>
                          <a:sym typeface="Arial"/>
                        </a:rPr>
                        <a:t>1 Аула </a:t>
                      </a:r>
                      <a:r>
                        <a:rPr lang="ru-RU" sz="800" b="0" i="0" u="none" strike="noStrike" cap="none" dirty="0" err="1">
                          <a:solidFill>
                            <a:schemeClr val="dk1"/>
                          </a:solidFill>
                          <a:latin typeface="+mn-lt"/>
                          <a:ea typeface="+mn-ea"/>
                          <a:cs typeface="+mn-cs"/>
                          <a:sym typeface="Arial"/>
                        </a:rPr>
                        <a:t>сыпырушылар</a:t>
                      </a:r>
                      <a:r>
                        <a:rPr lang="ru-RU" sz="800" b="0" i="0" u="none" strike="noStrike" cap="none" dirty="0">
                          <a:solidFill>
                            <a:schemeClr val="dk1"/>
                          </a:solidFill>
                          <a:latin typeface="+mn-lt"/>
                          <a:ea typeface="+mn-ea"/>
                          <a:cs typeface="+mn-cs"/>
                          <a:sym typeface="Arial"/>
                        </a:rPr>
                        <a:t> </a:t>
                      </a:r>
                      <a:r>
                        <a:rPr lang="ru-RU" sz="800" b="0" i="0" u="none" strike="noStrike" cap="none" dirty="0" err="1">
                          <a:solidFill>
                            <a:schemeClr val="dk1"/>
                          </a:solidFill>
                          <a:latin typeface="+mn-lt"/>
                          <a:ea typeface="+mn-ea"/>
                          <a:cs typeface="+mn-cs"/>
                          <a:sym typeface="Arial"/>
                        </a:rPr>
                        <a:t>және</a:t>
                      </a:r>
                      <a:r>
                        <a:rPr lang="ru-RU" sz="800" b="0" i="0" u="none" strike="noStrike" cap="none" dirty="0">
                          <a:solidFill>
                            <a:schemeClr val="dk1"/>
                          </a:solidFill>
                          <a:latin typeface="+mn-lt"/>
                          <a:ea typeface="+mn-ea"/>
                          <a:cs typeface="+mn-cs"/>
                          <a:sym typeface="Arial"/>
                        </a:rPr>
                        <a:t> </a:t>
                      </a:r>
                      <a:r>
                        <a:rPr lang="ru-RU" sz="800" b="0" i="0" u="none" strike="noStrike" cap="none" dirty="0" err="1">
                          <a:solidFill>
                            <a:schemeClr val="dk1"/>
                          </a:solidFill>
                          <a:latin typeface="+mn-lt"/>
                          <a:ea typeface="+mn-ea"/>
                          <a:cs typeface="+mn-cs"/>
                          <a:sym typeface="Arial"/>
                        </a:rPr>
                        <a:t>ашық</a:t>
                      </a:r>
                      <a:r>
                        <a:rPr lang="ru-RU" sz="800" b="0" i="0" u="none" strike="noStrike" cap="none" dirty="0">
                          <a:solidFill>
                            <a:schemeClr val="dk1"/>
                          </a:solidFill>
                          <a:latin typeface="+mn-lt"/>
                          <a:ea typeface="+mn-ea"/>
                          <a:cs typeface="+mn-cs"/>
                          <a:sym typeface="Arial"/>
                        </a:rPr>
                        <a:t> </a:t>
                      </a:r>
                      <a:r>
                        <a:rPr lang="ru-RU" sz="800" b="0" i="0" u="none" strike="noStrike" cap="none" dirty="0" err="1">
                          <a:solidFill>
                            <a:schemeClr val="dk1"/>
                          </a:solidFill>
                          <a:latin typeface="+mn-lt"/>
                          <a:ea typeface="+mn-ea"/>
                          <a:cs typeface="+mn-cs"/>
                          <a:sym typeface="Arial"/>
                        </a:rPr>
                        <a:t>аумақтарды</a:t>
                      </a:r>
                      <a:r>
                        <a:rPr lang="ru-RU" sz="800" b="0" i="0" u="none" strike="noStrike" cap="none" dirty="0">
                          <a:solidFill>
                            <a:schemeClr val="dk1"/>
                          </a:solidFill>
                          <a:latin typeface="+mn-lt"/>
                          <a:ea typeface="+mn-ea"/>
                          <a:cs typeface="+mn-cs"/>
                          <a:sym typeface="Arial"/>
                        </a:rPr>
                        <a:t> </a:t>
                      </a:r>
                      <a:r>
                        <a:rPr lang="ru-RU" sz="800" b="0" i="0" u="none" strike="noStrike" cap="none" dirty="0" err="1">
                          <a:solidFill>
                            <a:schemeClr val="dk1"/>
                          </a:solidFill>
                          <a:latin typeface="+mn-lt"/>
                          <a:ea typeface="+mn-ea"/>
                          <a:cs typeface="+mn-cs"/>
                          <a:sym typeface="Arial"/>
                        </a:rPr>
                        <a:t>тазалаушылар</a:t>
                      </a:r>
                      <a:endParaRPr lang="ru-RU" sz="800" b="0" i="0" u="none" strike="noStrike" cap="none" dirty="0">
                        <a:solidFill>
                          <a:schemeClr val="dk1"/>
                        </a:solidFill>
                        <a:latin typeface="+mn-lt"/>
                        <a:ea typeface="+mn-ea"/>
                        <a:cs typeface="+mn-cs"/>
                        <a:sym typeface="Arial"/>
                      </a:endParaRPr>
                    </a:p>
                  </a:txBody>
                  <a:tcPr marL="9525" marR="9525" marT="9525" marB="0" anchor="ctr">
                    <a:lnT w="28575" cap="flat" cmpd="sng" algn="ctr">
                      <a:solidFill>
                        <a:schemeClr val="bg2"/>
                      </a:solidFill>
                      <a:prstDash val="solid"/>
                      <a:round/>
                      <a:headEnd type="none" w="med" len="med"/>
                      <a:tailEnd type="none" w="med" len="med"/>
                    </a:lnT>
                  </a:tcPr>
                </a:tc>
                <a:tc>
                  <a:txBody>
                    <a:bodyPr/>
                    <a:lstStyle/>
                    <a:p>
                      <a:pPr algn="ctr" fontAlgn="b"/>
                      <a:r>
                        <a:rPr lang="ru-RU" sz="900" b="0" i="1" u="none" strike="noStrike" cap="none" dirty="0">
                          <a:solidFill>
                            <a:schemeClr val="dk1"/>
                          </a:solidFill>
                          <a:latin typeface="+mn-lt"/>
                          <a:ea typeface="+mn-ea"/>
                          <a:cs typeface="+mn-cs"/>
                          <a:sym typeface="Arial"/>
                        </a:rPr>
                        <a:t>9116-0</a:t>
                      </a:r>
                    </a:p>
                  </a:txBody>
                  <a:tcPr marL="9525" marR="9525" marT="9525" marB="0" anchor="ctr">
                    <a:lnT w="28575" cap="flat" cmpd="sng" algn="ctr">
                      <a:solidFill>
                        <a:schemeClr val="bg2"/>
                      </a:solidFill>
                      <a:prstDash val="solid"/>
                      <a:round/>
                      <a:headEnd type="none" w="med" len="med"/>
                      <a:tailEnd type="none" w="med" len="med"/>
                    </a:lnT>
                  </a:tcPr>
                </a:tc>
                <a:tc>
                  <a:txBody>
                    <a:bodyPr/>
                    <a:lstStyle/>
                    <a:p>
                      <a:pPr algn="ctr" fontAlgn="ctr"/>
                      <a:r>
                        <a:rPr lang="ru-RU" sz="1050" b="1" i="0" u="none" strike="noStrike" cap="none">
                          <a:solidFill>
                            <a:schemeClr val="dk1"/>
                          </a:solidFill>
                          <a:latin typeface="+mn-lt"/>
                          <a:ea typeface="+mn-ea"/>
                          <a:cs typeface="+mn-cs"/>
                          <a:sym typeface="Arial"/>
                        </a:rPr>
                        <a:t>2 423</a:t>
                      </a:r>
                    </a:p>
                  </a:txBody>
                  <a:tcPr marL="9525" marR="9525" marT="9525" marB="0" anchor="ctr">
                    <a:lnT w="28575" cap="flat" cmpd="sng" algn="ctr">
                      <a:solidFill>
                        <a:schemeClr val="bg2"/>
                      </a:solidFill>
                      <a:prstDash val="solid"/>
                      <a:round/>
                      <a:headEnd type="none" w="med" len="med"/>
                      <a:tailEnd type="none" w="med" len="med"/>
                    </a:lnT>
                  </a:tcPr>
                </a:tc>
                <a:tc>
                  <a:txBody>
                    <a:bodyPr/>
                    <a:lstStyle/>
                    <a:p>
                      <a:pPr algn="ctr" fontAlgn="ctr"/>
                      <a:r>
                        <a:rPr lang="ru-RU" sz="900" b="0" i="0" u="none" strike="noStrike" cap="none">
                          <a:solidFill>
                            <a:schemeClr val="dk1"/>
                          </a:solidFill>
                          <a:latin typeface="+mn-lt"/>
                          <a:ea typeface="+mn-ea"/>
                          <a:cs typeface="+mn-cs"/>
                          <a:sym typeface="Arial"/>
                        </a:rPr>
                        <a:t>155</a:t>
                      </a:r>
                    </a:p>
                  </a:txBody>
                  <a:tcPr marL="9525" marR="9525" marT="9525" marB="0" anchor="ctr">
                    <a:lnT w="28575" cap="flat" cmpd="sng" algn="ctr">
                      <a:solidFill>
                        <a:schemeClr val="bg2"/>
                      </a:solidFill>
                      <a:prstDash val="solid"/>
                      <a:round/>
                      <a:headEnd type="none" w="med" len="med"/>
                      <a:tailEnd type="none" w="med" len="med"/>
                    </a:lnT>
                  </a:tcPr>
                </a:tc>
                <a:tc>
                  <a:txBody>
                    <a:bodyPr/>
                    <a:lstStyle/>
                    <a:p>
                      <a:pPr algn="ctr" fontAlgn="ctr"/>
                      <a:r>
                        <a:rPr lang="ru-RU" sz="900" b="0" i="0" u="none" strike="noStrike" cap="none">
                          <a:solidFill>
                            <a:schemeClr val="dk1"/>
                          </a:solidFill>
                          <a:latin typeface="+mn-lt"/>
                          <a:ea typeface="+mn-ea"/>
                          <a:cs typeface="+mn-cs"/>
                          <a:sym typeface="Arial"/>
                        </a:rPr>
                        <a:t>923</a:t>
                      </a:r>
                    </a:p>
                  </a:txBody>
                  <a:tcPr marL="9525" marR="9525" marT="9525" marB="0" anchor="ctr">
                    <a:lnT w="28575" cap="flat" cmpd="sng" algn="ctr">
                      <a:solidFill>
                        <a:schemeClr val="bg2"/>
                      </a:solidFill>
                      <a:prstDash val="solid"/>
                      <a:round/>
                      <a:headEnd type="none" w="med" len="med"/>
                      <a:tailEnd type="none" w="med" len="med"/>
                    </a:lnT>
                  </a:tcPr>
                </a:tc>
                <a:tc>
                  <a:txBody>
                    <a:bodyPr/>
                    <a:lstStyle/>
                    <a:p>
                      <a:pPr algn="ctr" fontAlgn="ctr"/>
                      <a:r>
                        <a:rPr lang="ru-RU" sz="900" b="0" i="0" u="none" strike="noStrike" cap="none" dirty="0">
                          <a:solidFill>
                            <a:schemeClr val="dk1"/>
                          </a:solidFill>
                          <a:latin typeface="+mn-lt"/>
                          <a:ea typeface="+mn-ea"/>
                          <a:cs typeface="+mn-cs"/>
                          <a:sym typeface="Arial"/>
                        </a:rPr>
                        <a:t>1 071</a:t>
                      </a:r>
                    </a:p>
                  </a:txBody>
                  <a:tcPr marL="9525" marR="9525" marT="9525" marB="0" anchor="ctr">
                    <a:lnT w="28575" cap="flat" cmpd="sng" algn="ctr">
                      <a:solidFill>
                        <a:schemeClr val="bg2"/>
                      </a:solidFill>
                      <a:prstDash val="solid"/>
                      <a:round/>
                      <a:headEnd type="none" w="med" len="med"/>
                      <a:tailEnd type="none" w="med" len="med"/>
                    </a:lnT>
                  </a:tcPr>
                </a:tc>
                <a:tc>
                  <a:txBody>
                    <a:bodyPr/>
                    <a:lstStyle/>
                    <a:p>
                      <a:pPr algn="ctr" fontAlgn="ctr"/>
                      <a:r>
                        <a:rPr lang="ru-RU" sz="900" b="0" i="0" u="none" strike="noStrike" cap="none">
                          <a:solidFill>
                            <a:schemeClr val="dk1"/>
                          </a:solidFill>
                          <a:latin typeface="+mn-lt"/>
                          <a:ea typeface="+mn-ea"/>
                          <a:cs typeface="+mn-cs"/>
                          <a:sym typeface="Arial"/>
                        </a:rPr>
                        <a:t>274</a:t>
                      </a:r>
                    </a:p>
                  </a:txBody>
                  <a:tcPr marL="9525" marR="9525" marT="9525" marB="0" anchor="ctr">
                    <a:lnT w="28575" cap="flat" cmpd="sng" algn="ctr">
                      <a:solidFill>
                        <a:schemeClr val="bg2"/>
                      </a:solidFill>
                      <a:prstDash val="solid"/>
                      <a:round/>
                      <a:headEnd type="none" w="med" len="med"/>
                      <a:tailEnd type="none" w="med" len="med"/>
                    </a:lnT>
                  </a:tcPr>
                </a:tc>
                <a:tc>
                  <a:txBody>
                    <a:bodyPr/>
                    <a:lstStyle/>
                    <a:p>
                      <a:pPr algn="ctr" fontAlgn="ctr"/>
                      <a:r>
                        <a:rPr lang="ru-RU" sz="1050" b="1" i="0" u="none" strike="noStrike" cap="none" dirty="0">
                          <a:solidFill>
                            <a:schemeClr val="dk1"/>
                          </a:solidFill>
                          <a:latin typeface="+mn-lt"/>
                          <a:ea typeface="+mn-ea"/>
                          <a:cs typeface="+mn-cs"/>
                          <a:sym typeface="Arial"/>
                        </a:rPr>
                        <a:t>4,6%</a:t>
                      </a:r>
                    </a:p>
                  </a:txBody>
                  <a:tcPr marL="9525" marR="9525" marT="9525" marB="0" anchor="ctr">
                    <a:lnT w="28575" cap="flat" cmpd="sng" algn="ctr">
                      <a:solidFill>
                        <a:schemeClr val="bg2"/>
                      </a:solidFill>
                      <a:prstDash val="solid"/>
                      <a:round/>
                      <a:headEnd type="none" w="med" len="med"/>
                      <a:tailEnd type="none" w="med" len="med"/>
                    </a:lnT>
                  </a:tcPr>
                </a:tc>
                <a:extLst>
                  <a:ext uri="{0D108BD9-81ED-4DB2-BD59-A6C34878D82A}">
                    <a16:rowId xmlns:a16="http://schemas.microsoft.com/office/drawing/2014/main" val="1481085828"/>
                  </a:ext>
                </a:extLst>
              </a:tr>
              <a:tr h="252035">
                <a:tc vMerge="1">
                  <a:txBody>
                    <a:bodyPr/>
                    <a:lstStyle/>
                    <a:p>
                      <a:endParaRPr lang="ru-KZ" sz="1100" dirty="0"/>
                    </a:p>
                  </a:txBody>
                  <a:tcPr/>
                </a:tc>
                <a:tc>
                  <a:txBody>
                    <a:bodyPr/>
                    <a:lstStyle/>
                    <a:p>
                      <a:pPr marL="72000" marR="0" algn="l" rtl="0" eaLnBrk="1" fontAlgn="b" hangingPunct="1">
                        <a:lnSpc>
                          <a:spcPct val="100000"/>
                        </a:lnSpc>
                        <a:spcBef>
                          <a:spcPts val="0"/>
                        </a:spcBef>
                        <a:spcAft>
                          <a:spcPts val="0"/>
                        </a:spcAft>
                        <a:buNone/>
                      </a:pPr>
                      <a:r>
                        <a:rPr lang="ru-RU" sz="800" b="0" i="0" u="none" strike="noStrike" cap="none" dirty="0">
                          <a:solidFill>
                            <a:schemeClr val="dk1"/>
                          </a:solidFill>
                          <a:latin typeface="+mn-lt"/>
                          <a:ea typeface="+mn-ea"/>
                          <a:cs typeface="+mn-cs"/>
                          <a:sym typeface="Arial"/>
                        </a:rPr>
                        <a:t>2 </a:t>
                      </a:r>
                      <a:r>
                        <a:rPr lang="ru-RU" sz="800" b="0" i="0" u="none" strike="noStrike" cap="none" dirty="0" err="1">
                          <a:solidFill>
                            <a:schemeClr val="dk1"/>
                          </a:solidFill>
                          <a:latin typeface="+mn-lt"/>
                          <a:ea typeface="+mn-ea"/>
                          <a:cs typeface="+mn-cs"/>
                          <a:sym typeface="Arial"/>
                        </a:rPr>
                        <a:t>Басқа</a:t>
                      </a:r>
                      <a:r>
                        <a:rPr lang="ru-RU" sz="800" b="0" i="0" u="none" strike="noStrike" cap="none" dirty="0">
                          <a:solidFill>
                            <a:schemeClr val="dk1"/>
                          </a:solidFill>
                          <a:latin typeface="+mn-lt"/>
                          <a:ea typeface="+mn-ea"/>
                          <a:cs typeface="+mn-cs"/>
                          <a:sym typeface="Arial"/>
                        </a:rPr>
                        <a:t> да </a:t>
                      </a:r>
                      <a:r>
                        <a:rPr lang="ru-RU" sz="800" b="0" i="0" u="none" strike="noStrike" cap="none" dirty="0" err="1">
                          <a:solidFill>
                            <a:schemeClr val="dk1"/>
                          </a:solidFill>
                          <a:latin typeface="+mn-lt"/>
                          <a:ea typeface="+mn-ea"/>
                          <a:cs typeface="+mn-cs"/>
                          <a:sym typeface="Arial"/>
                        </a:rPr>
                        <a:t>біліктілігі</a:t>
                      </a:r>
                      <a:r>
                        <a:rPr lang="ru-RU" sz="800" b="0" i="0" u="none" strike="noStrike" cap="none" dirty="0">
                          <a:solidFill>
                            <a:schemeClr val="dk1"/>
                          </a:solidFill>
                          <a:latin typeface="+mn-lt"/>
                          <a:ea typeface="+mn-ea"/>
                          <a:cs typeface="+mn-cs"/>
                          <a:sym typeface="Arial"/>
                        </a:rPr>
                        <a:t> </a:t>
                      </a:r>
                      <a:r>
                        <a:rPr lang="ru-RU" sz="800" b="0" i="0" u="none" strike="noStrike" cap="none" dirty="0" err="1">
                          <a:solidFill>
                            <a:schemeClr val="dk1"/>
                          </a:solidFill>
                          <a:latin typeface="+mn-lt"/>
                          <a:ea typeface="+mn-ea"/>
                          <a:cs typeface="+mn-cs"/>
                          <a:sym typeface="Arial"/>
                        </a:rPr>
                        <a:t>жоқ</a:t>
                      </a:r>
                      <a:r>
                        <a:rPr lang="ru-RU" sz="800" b="0" i="0" u="none" strike="noStrike" cap="none" dirty="0">
                          <a:solidFill>
                            <a:schemeClr val="dk1"/>
                          </a:solidFill>
                          <a:latin typeface="+mn-lt"/>
                          <a:ea typeface="+mn-ea"/>
                          <a:cs typeface="+mn-cs"/>
                          <a:sym typeface="Arial"/>
                        </a:rPr>
                        <a:t> </a:t>
                      </a:r>
                      <a:r>
                        <a:rPr lang="ru-RU" sz="800" b="0" i="0" u="none" strike="noStrike" cap="none" dirty="0" err="1">
                          <a:solidFill>
                            <a:schemeClr val="dk1"/>
                          </a:solidFill>
                          <a:latin typeface="+mn-lt"/>
                          <a:ea typeface="+mn-ea"/>
                          <a:cs typeface="+mn-cs"/>
                          <a:sym typeface="Arial"/>
                        </a:rPr>
                        <a:t>жұмысшылар</a:t>
                      </a:r>
                      <a:endParaRPr lang="ru-RU" sz="800" b="0" i="0" u="none" strike="noStrike" cap="none" dirty="0">
                        <a:solidFill>
                          <a:schemeClr val="dk1"/>
                        </a:solidFill>
                        <a:latin typeface="+mn-lt"/>
                        <a:ea typeface="+mn-ea"/>
                        <a:cs typeface="+mn-cs"/>
                        <a:sym typeface="Arial"/>
                      </a:endParaRPr>
                    </a:p>
                  </a:txBody>
                  <a:tcPr marL="9525" marR="9525" marT="9525" marB="0" anchor="ctr"/>
                </a:tc>
                <a:tc>
                  <a:txBody>
                    <a:bodyPr/>
                    <a:lstStyle/>
                    <a:p>
                      <a:pPr algn="ctr" fontAlgn="b"/>
                      <a:r>
                        <a:rPr lang="ru-RU" sz="900" b="0" i="1" u="none" strike="noStrike" cap="none" dirty="0">
                          <a:solidFill>
                            <a:schemeClr val="dk1"/>
                          </a:solidFill>
                          <a:latin typeface="+mn-lt"/>
                          <a:ea typeface="+mn-ea"/>
                          <a:cs typeface="+mn-cs"/>
                          <a:sym typeface="Arial"/>
                        </a:rPr>
                        <a:t>9629-9</a:t>
                      </a:r>
                    </a:p>
                  </a:txBody>
                  <a:tcPr marL="9525" marR="9525" marT="9525" marB="0" anchor="ctr"/>
                </a:tc>
                <a:tc>
                  <a:txBody>
                    <a:bodyPr/>
                    <a:lstStyle/>
                    <a:p>
                      <a:pPr algn="ctr" fontAlgn="ctr"/>
                      <a:r>
                        <a:rPr lang="ru-RU" sz="1050" b="1" i="0" u="none" strike="noStrike" cap="none" dirty="0">
                          <a:solidFill>
                            <a:schemeClr val="dk1"/>
                          </a:solidFill>
                          <a:latin typeface="+mn-lt"/>
                          <a:ea typeface="+mn-ea"/>
                          <a:cs typeface="+mn-cs"/>
                          <a:sym typeface="Arial"/>
                        </a:rPr>
                        <a:t>1 712</a:t>
                      </a:r>
                    </a:p>
                  </a:txBody>
                  <a:tcPr marL="9525" marR="9525" marT="9525" marB="0" anchor="ctr"/>
                </a:tc>
                <a:tc>
                  <a:txBody>
                    <a:bodyPr/>
                    <a:lstStyle/>
                    <a:p>
                      <a:pPr algn="ctr" fontAlgn="ctr"/>
                      <a:r>
                        <a:rPr lang="ru-RU" sz="900" b="0" i="0" u="none" strike="noStrike" cap="none">
                          <a:solidFill>
                            <a:schemeClr val="dk1"/>
                          </a:solidFill>
                          <a:latin typeface="+mn-lt"/>
                          <a:ea typeface="+mn-ea"/>
                          <a:cs typeface="+mn-cs"/>
                          <a:sym typeface="Arial"/>
                        </a:rPr>
                        <a:t>285</a:t>
                      </a:r>
                    </a:p>
                  </a:txBody>
                  <a:tcPr marL="9525" marR="9525" marT="9525" marB="0" anchor="ctr"/>
                </a:tc>
                <a:tc>
                  <a:txBody>
                    <a:bodyPr/>
                    <a:lstStyle/>
                    <a:p>
                      <a:pPr algn="ctr" fontAlgn="ctr"/>
                      <a:r>
                        <a:rPr lang="ru-RU" sz="900" b="0" i="0" u="none" strike="noStrike" cap="none">
                          <a:solidFill>
                            <a:schemeClr val="dk1"/>
                          </a:solidFill>
                          <a:latin typeface="+mn-lt"/>
                          <a:ea typeface="+mn-ea"/>
                          <a:cs typeface="+mn-cs"/>
                          <a:sym typeface="Arial"/>
                        </a:rPr>
                        <a:t>301</a:t>
                      </a:r>
                    </a:p>
                  </a:txBody>
                  <a:tcPr marL="9525" marR="9525" marT="9525" marB="0" anchor="ctr"/>
                </a:tc>
                <a:tc>
                  <a:txBody>
                    <a:bodyPr/>
                    <a:lstStyle/>
                    <a:p>
                      <a:pPr algn="ctr" fontAlgn="ctr"/>
                      <a:r>
                        <a:rPr lang="ru-RU" sz="900" b="0" i="0" u="none" strike="noStrike" cap="none">
                          <a:solidFill>
                            <a:schemeClr val="dk1"/>
                          </a:solidFill>
                          <a:latin typeface="+mn-lt"/>
                          <a:ea typeface="+mn-ea"/>
                          <a:cs typeface="+mn-cs"/>
                          <a:sym typeface="Arial"/>
                        </a:rPr>
                        <a:t>256</a:t>
                      </a:r>
                    </a:p>
                  </a:txBody>
                  <a:tcPr marL="9525" marR="9525" marT="9525" marB="0" anchor="ctr"/>
                </a:tc>
                <a:tc>
                  <a:txBody>
                    <a:bodyPr/>
                    <a:lstStyle/>
                    <a:p>
                      <a:pPr algn="ctr" fontAlgn="ctr"/>
                      <a:r>
                        <a:rPr lang="ru-RU" sz="900" b="0" i="0" u="none" strike="noStrike" cap="none" dirty="0">
                          <a:solidFill>
                            <a:schemeClr val="dk1"/>
                          </a:solidFill>
                          <a:latin typeface="+mn-lt"/>
                          <a:ea typeface="+mn-ea"/>
                          <a:cs typeface="+mn-cs"/>
                          <a:sym typeface="Arial"/>
                        </a:rPr>
                        <a:t>870</a:t>
                      </a:r>
                    </a:p>
                  </a:txBody>
                  <a:tcPr marL="9525" marR="9525" marT="9525" marB="0" anchor="ctr"/>
                </a:tc>
                <a:tc>
                  <a:txBody>
                    <a:bodyPr/>
                    <a:lstStyle/>
                    <a:p>
                      <a:pPr algn="ctr" fontAlgn="ctr"/>
                      <a:r>
                        <a:rPr lang="ru-RU" sz="1050" b="1" i="0" u="none" strike="noStrike" cap="none" dirty="0">
                          <a:solidFill>
                            <a:schemeClr val="dk1"/>
                          </a:solidFill>
                          <a:latin typeface="+mn-lt"/>
                          <a:ea typeface="+mn-ea"/>
                          <a:cs typeface="+mn-cs"/>
                          <a:sym typeface="Arial"/>
                        </a:rPr>
                        <a:t>3,3%</a:t>
                      </a:r>
                    </a:p>
                  </a:txBody>
                  <a:tcPr marL="9525" marR="9525" marT="9525" marB="0" anchor="ctr"/>
                </a:tc>
                <a:extLst>
                  <a:ext uri="{0D108BD9-81ED-4DB2-BD59-A6C34878D82A}">
                    <a16:rowId xmlns:a16="http://schemas.microsoft.com/office/drawing/2014/main" val="3915778474"/>
                  </a:ext>
                </a:extLst>
              </a:tr>
              <a:tr h="252035">
                <a:tc vMerge="1">
                  <a:txBody>
                    <a:bodyPr/>
                    <a:lstStyle/>
                    <a:p>
                      <a:endParaRPr lang="ru-KZ" sz="1100" dirty="0"/>
                    </a:p>
                  </a:txBody>
                  <a:tcPr/>
                </a:tc>
                <a:tc>
                  <a:txBody>
                    <a:bodyPr/>
                    <a:lstStyle/>
                    <a:p>
                      <a:pPr marL="72000" marR="0" algn="l" rtl="0" eaLnBrk="1" fontAlgn="b" hangingPunct="1">
                        <a:lnSpc>
                          <a:spcPct val="100000"/>
                        </a:lnSpc>
                        <a:spcBef>
                          <a:spcPts val="0"/>
                        </a:spcBef>
                        <a:spcAft>
                          <a:spcPts val="0"/>
                        </a:spcAft>
                        <a:buNone/>
                      </a:pPr>
                      <a:r>
                        <a:rPr lang="ru-RU" sz="800" b="0" i="0" u="none" strike="noStrike" cap="none" dirty="0">
                          <a:solidFill>
                            <a:schemeClr val="dk1"/>
                          </a:solidFill>
                          <a:latin typeface="+mn-lt"/>
                          <a:ea typeface="+mn-ea"/>
                          <a:cs typeface="+mn-cs"/>
                          <a:sym typeface="Arial"/>
                        </a:rPr>
                        <a:t>3 </a:t>
                      </a:r>
                      <a:r>
                        <a:rPr lang="ru-RU" sz="800" b="0" i="0" u="none" strike="noStrike" cap="none" dirty="0" err="1">
                          <a:solidFill>
                            <a:schemeClr val="dk1"/>
                          </a:solidFill>
                          <a:latin typeface="+mn-lt"/>
                          <a:ea typeface="+mn-ea"/>
                          <a:cs typeface="+mn-cs"/>
                          <a:sym typeface="Arial"/>
                        </a:rPr>
                        <a:t>Газбен</a:t>
                      </a:r>
                      <a:r>
                        <a:rPr lang="ru-RU" sz="800" b="0" i="0" u="none" strike="noStrike" cap="none" dirty="0">
                          <a:solidFill>
                            <a:schemeClr val="dk1"/>
                          </a:solidFill>
                          <a:latin typeface="+mn-lt"/>
                          <a:ea typeface="+mn-ea"/>
                          <a:cs typeface="+mn-cs"/>
                          <a:sym typeface="Arial"/>
                        </a:rPr>
                        <a:t> </a:t>
                      </a:r>
                      <a:r>
                        <a:rPr lang="ru-RU" sz="800" b="0" i="0" u="none" strike="noStrike" cap="none" dirty="0" err="1">
                          <a:solidFill>
                            <a:schemeClr val="dk1"/>
                          </a:solidFill>
                          <a:latin typeface="+mn-lt"/>
                          <a:ea typeface="+mn-ea"/>
                          <a:cs typeface="+mn-cs"/>
                          <a:sym typeface="Arial"/>
                        </a:rPr>
                        <a:t>кесушілер</a:t>
                      </a:r>
                      <a:endParaRPr lang="ru-RU" sz="800" b="0" i="0" u="none" strike="noStrike" cap="none" dirty="0">
                        <a:solidFill>
                          <a:schemeClr val="dk1"/>
                        </a:solidFill>
                        <a:latin typeface="+mn-lt"/>
                        <a:ea typeface="+mn-ea"/>
                        <a:cs typeface="+mn-cs"/>
                        <a:sym typeface="Arial"/>
                      </a:endParaRPr>
                    </a:p>
                  </a:txBody>
                  <a:tcPr marL="9525" marR="9525" marT="9525" marB="0" anchor="ctr"/>
                </a:tc>
                <a:tc>
                  <a:txBody>
                    <a:bodyPr/>
                    <a:lstStyle/>
                    <a:p>
                      <a:pPr algn="ctr" fontAlgn="b"/>
                      <a:r>
                        <a:rPr lang="ru-RU" sz="900" b="0" i="1" u="none" strike="noStrike" cap="none" dirty="0">
                          <a:solidFill>
                            <a:schemeClr val="dk1"/>
                          </a:solidFill>
                          <a:latin typeface="+mn-lt"/>
                          <a:ea typeface="+mn-ea"/>
                          <a:cs typeface="+mn-cs"/>
                          <a:sym typeface="Arial"/>
                        </a:rPr>
                        <a:t>7212-2</a:t>
                      </a:r>
                    </a:p>
                  </a:txBody>
                  <a:tcPr marL="9525" marR="9525" marT="9525" marB="0" anchor="ctr"/>
                </a:tc>
                <a:tc>
                  <a:txBody>
                    <a:bodyPr/>
                    <a:lstStyle/>
                    <a:p>
                      <a:pPr algn="ctr" fontAlgn="ctr"/>
                      <a:r>
                        <a:rPr lang="ru-RU" sz="1050" b="1" i="0" u="none" strike="noStrike" cap="none" dirty="0">
                          <a:solidFill>
                            <a:schemeClr val="dk1"/>
                          </a:solidFill>
                          <a:latin typeface="+mn-lt"/>
                          <a:ea typeface="+mn-ea"/>
                          <a:cs typeface="+mn-cs"/>
                          <a:sym typeface="Arial"/>
                        </a:rPr>
                        <a:t>1 377</a:t>
                      </a:r>
                    </a:p>
                  </a:txBody>
                  <a:tcPr marL="9525" marR="9525" marT="9525" marB="0" anchor="ctr"/>
                </a:tc>
                <a:tc>
                  <a:txBody>
                    <a:bodyPr/>
                    <a:lstStyle/>
                    <a:p>
                      <a:pPr algn="ctr" fontAlgn="ctr"/>
                      <a:r>
                        <a:rPr lang="ru-RU" sz="900" b="0" i="0" u="none" strike="noStrike" cap="none">
                          <a:solidFill>
                            <a:schemeClr val="dk1"/>
                          </a:solidFill>
                          <a:latin typeface="+mn-lt"/>
                          <a:ea typeface="+mn-ea"/>
                          <a:cs typeface="+mn-cs"/>
                          <a:sym typeface="Arial"/>
                        </a:rPr>
                        <a:t>270</a:t>
                      </a:r>
                    </a:p>
                  </a:txBody>
                  <a:tcPr marL="9525" marR="9525" marT="9525" marB="0" anchor="ctr"/>
                </a:tc>
                <a:tc>
                  <a:txBody>
                    <a:bodyPr/>
                    <a:lstStyle/>
                    <a:p>
                      <a:pPr algn="ctr" fontAlgn="ctr"/>
                      <a:r>
                        <a:rPr lang="ru-RU" sz="900" b="0" i="0" u="none" strike="noStrike" cap="none">
                          <a:solidFill>
                            <a:schemeClr val="dk1"/>
                          </a:solidFill>
                          <a:latin typeface="+mn-lt"/>
                          <a:ea typeface="+mn-ea"/>
                          <a:cs typeface="+mn-cs"/>
                          <a:sym typeface="Arial"/>
                        </a:rPr>
                        <a:t>368</a:t>
                      </a:r>
                    </a:p>
                  </a:txBody>
                  <a:tcPr marL="9525" marR="9525" marT="9525" marB="0" anchor="ctr"/>
                </a:tc>
                <a:tc>
                  <a:txBody>
                    <a:bodyPr/>
                    <a:lstStyle/>
                    <a:p>
                      <a:pPr algn="ctr" fontAlgn="ctr"/>
                      <a:r>
                        <a:rPr lang="ru-RU" sz="900" b="0" i="0" u="none" strike="noStrike" cap="none">
                          <a:solidFill>
                            <a:schemeClr val="dk1"/>
                          </a:solidFill>
                          <a:latin typeface="+mn-lt"/>
                          <a:ea typeface="+mn-ea"/>
                          <a:cs typeface="+mn-cs"/>
                          <a:sym typeface="Arial"/>
                        </a:rPr>
                        <a:t>380</a:t>
                      </a:r>
                    </a:p>
                  </a:txBody>
                  <a:tcPr marL="9525" marR="9525" marT="9525" marB="0" anchor="ctr"/>
                </a:tc>
                <a:tc>
                  <a:txBody>
                    <a:bodyPr/>
                    <a:lstStyle/>
                    <a:p>
                      <a:pPr algn="ctr" fontAlgn="ctr"/>
                      <a:r>
                        <a:rPr lang="ru-RU" sz="900" b="0" i="0" u="none" strike="noStrike" cap="none" dirty="0">
                          <a:solidFill>
                            <a:schemeClr val="dk1"/>
                          </a:solidFill>
                          <a:latin typeface="+mn-lt"/>
                          <a:ea typeface="+mn-ea"/>
                          <a:cs typeface="+mn-cs"/>
                          <a:sym typeface="Arial"/>
                        </a:rPr>
                        <a:t>359</a:t>
                      </a:r>
                    </a:p>
                  </a:txBody>
                  <a:tcPr marL="9525" marR="9525" marT="9525" marB="0" anchor="ctr"/>
                </a:tc>
                <a:tc>
                  <a:txBody>
                    <a:bodyPr/>
                    <a:lstStyle/>
                    <a:p>
                      <a:pPr algn="ctr" fontAlgn="ctr"/>
                      <a:r>
                        <a:rPr lang="ru-RU" sz="1050" b="1" i="0" u="none" strike="noStrike" cap="none" dirty="0">
                          <a:solidFill>
                            <a:schemeClr val="dk1"/>
                          </a:solidFill>
                          <a:latin typeface="+mn-lt"/>
                          <a:ea typeface="+mn-ea"/>
                          <a:cs typeface="+mn-cs"/>
                          <a:sym typeface="Arial"/>
                        </a:rPr>
                        <a:t>2,6%</a:t>
                      </a:r>
                    </a:p>
                  </a:txBody>
                  <a:tcPr marL="9525" marR="9525" marT="9525" marB="0" anchor="ctr"/>
                </a:tc>
                <a:extLst>
                  <a:ext uri="{0D108BD9-81ED-4DB2-BD59-A6C34878D82A}">
                    <a16:rowId xmlns:a16="http://schemas.microsoft.com/office/drawing/2014/main" val="370619722"/>
                  </a:ext>
                </a:extLst>
              </a:tr>
              <a:tr h="252035">
                <a:tc vMerge="1">
                  <a:txBody>
                    <a:bodyPr/>
                    <a:lstStyle/>
                    <a:p>
                      <a:endParaRPr lang="ru-KZ" sz="1100" dirty="0"/>
                    </a:p>
                  </a:txBody>
                  <a:tcPr/>
                </a:tc>
                <a:tc>
                  <a:txBody>
                    <a:bodyPr/>
                    <a:lstStyle/>
                    <a:p>
                      <a:pPr marL="72000" marR="0" algn="l" rtl="0" eaLnBrk="1" fontAlgn="b" hangingPunct="1">
                        <a:lnSpc>
                          <a:spcPct val="100000"/>
                        </a:lnSpc>
                        <a:spcBef>
                          <a:spcPts val="0"/>
                        </a:spcBef>
                        <a:spcAft>
                          <a:spcPts val="0"/>
                        </a:spcAft>
                        <a:buNone/>
                      </a:pPr>
                      <a:r>
                        <a:rPr lang="ru-RU" sz="800" b="0" i="0" u="none" strike="noStrike" cap="none" dirty="0">
                          <a:solidFill>
                            <a:schemeClr val="dk1"/>
                          </a:solidFill>
                          <a:latin typeface="+mn-lt"/>
                          <a:ea typeface="+mn-ea"/>
                          <a:cs typeface="+mn-cs"/>
                          <a:sym typeface="Arial"/>
                        </a:rPr>
                        <a:t>4 Электр </a:t>
                      </a:r>
                      <a:r>
                        <a:rPr lang="ru-RU" sz="800" b="0" i="0" u="none" strike="noStrike" cap="none" dirty="0" err="1">
                          <a:solidFill>
                            <a:schemeClr val="dk1"/>
                          </a:solidFill>
                          <a:latin typeface="+mn-lt"/>
                          <a:ea typeface="+mn-ea"/>
                          <a:cs typeface="+mn-cs"/>
                          <a:sym typeface="Arial"/>
                        </a:rPr>
                        <a:t>монтерлер</a:t>
                      </a:r>
                      <a:r>
                        <a:rPr lang="ru-RU" sz="800" b="0" i="0" u="none" strike="noStrike" cap="none" dirty="0">
                          <a:solidFill>
                            <a:schemeClr val="dk1"/>
                          </a:solidFill>
                          <a:latin typeface="+mn-lt"/>
                          <a:ea typeface="+mn-ea"/>
                          <a:cs typeface="+mn-cs"/>
                          <a:sym typeface="Arial"/>
                        </a:rPr>
                        <a:t> (</a:t>
                      </a:r>
                      <a:r>
                        <a:rPr lang="ru-RU" sz="800" b="0" i="0" u="none" strike="noStrike" cap="none" dirty="0" err="1">
                          <a:solidFill>
                            <a:schemeClr val="dk1"/>
                          </a:solidFill>
                          <a:latin typeface="+mn-lt"/>
                          <a:ea typeface="+mn-ea"/>
                          <a:cs typeface="+mn-cs"/>
                          <a:sym typeface="Arial"/>
                        </a:rPr>
                        <a:t>жалпы</a:t>
                      </a:r>
                      <a:r>
                        <a:rPr lang="ru-RU" sz="800" b="0" i="0" u="none" strike="noStrike" cap="none" dirty="0">
                          <a:solidFill>
                            <a:schemeClr val="dk1"/>
                          </a:solidFill>
                          <a:latin typeface="+mn-lt"/>
                          <a:ea typeface="+mn-ea"/>
                          <a:cs typeface="+mn-cs"/>
                          <a:sym typeface="Arial"/>
                        </a:rPr>
                        <a:t> </a:t>
                      </a:r>
                      <a:r>
                        <a:rPr lang="ru-RU" sz="800" b="0" i="0" u="none" strike="noStrike" cap="none" dirty="0" err="1">
                          <a:solidFill>
                            <a:schemeClr val="dk1"/>
                          </a:solidFill>
                          <a:latin typeface="+mn-lt"/>
                          <a:ea typeface="+mn-ea"/>
                          <a:cs typeface="+mn-cs"/>
                          <a:sym typeface="Arial"/>
                        </a:rPr>
                        <a:t>бейін</a:t>
                      </a:r>
                      <a:r>
                        <a:rPr lang="ru-RU" sz="800" b="0" i="0" u="none" strike="noStrike" cap="none" dirty="0">
                          <a:solidFill>
                            <a:schemeClr val="dk1"/>
                          </a:solidFill>
                          <a:latin typeface="+mn-lt"/>
                          <a:ea typeface="+mn-ea"/>
                          <a:cs typeface="+mn-cs"/>
                          <a:sym typeface="Arial"/>
                        </a:rPr>
                        <a:t>)</a:t>
                      </a:r>
                    </a:p>
                  </a:txBody>
                  <a:tcPr marL="9525" marR="9525" marT="9525" marB="0" anchor="ctr"/>
                </a:tc>
                <a:tc>
                  <a:txBody>
                    <a:bodyPr/>
                    <a:lstStyle/>
                    <a:p>
                      <a:pPr algn="ctr" fontAlgn="b"/>
                      <a:r>
                        <a:rPr lang="ru-RU" sz="900" b="0" i="1" u="none" strike="noStrike" cap="none" dirty="0">
                          <a:solidFill>
                            <a:schemeClr val="dk1"/>
                          </a:solidFill>
                          <a:latin typeface="+mn-lt"/>
                          <a:ea typeface="+mn-ea"/>
                          <a:cs typeface="+mn-cs"/>
                          <a:sym typeface="Arial"/>
                        </a:rPr>
                        <a:t>7412-1</a:t>
                      </a:r>
                    </a:p>
                  </a:txBody>
                  <a:tcPr marL="9525" marR="9525" marT="9525" marB="0" anchor="ctr"/>
                </a:tc>
                <a:tc>
                  <a:txBody>
                    <a:bodyPr/>
                    <a:lstStyle/>
                    <a:p>
                      <a:pPr algn="ctr" fontAlgn="ctr"/>
                      <a:r>
                        <a:rPr lang="ru-RU" sz="1050" b="1" i="0" u="none" strike="noStrike" cap="none" dirty="0">
                          <a:solidFill>
                            <a:schemeClr val="dk1"/>
                          </a:solidFill>
                          <a:latin typeface="+mn-lt"/>
                          <a:ea typeface="+mn-ea"/>
                          <a:cs typeface="+mn-cs"/>
                          <a:sym typeface="Arial"/>
                        </a:rPr>
                        <a:t>1 261</a:t>
                      </a:r>
                    </a:p>
                  </a:txBody>
                  <a:tcPr marL="9525" marR="9525" marT="9525" marB="0" anchor="ctr"/>
                </a:tc>
                <a:tc>
                  <a:txBody>
                    <a:bodyPr/>
                    <a:lstStyle/>
                    <a:p>
                      <a:pPr algn="ctr" fontAlgn="ctr"/>
                      <a:r>
                        <a:rPr lang="ru-RU" sz="900" b="0" i="0" u="none" strike="noStrike" cap="none">
                          <a:solidFill>
                            <a:schemeClr val="dk1"/>
                          </a:solidFill>
                          <a:latin typeface="+mn-lt"/>
                          <a:ea typeface="+mn-ea"/>
                          <a:cs typeface="+mn-cs"/>
                          <a:sym typeface="Arial"/>
                        </a:rPr>
                        <a:t>480</a:t>
                      </a:r>
                    </a:p>
                  </a:txBody>
                  <a:tcPr marL="9525" marR="9525" marT="9525" marB="0" anchor="ctr"/>
                </a:tc>
                <a:tc>
                  <a:txBody>
                    <a:bodyPr/>
                    <a:lstStyle/>
                    <a:p>
                      <a:pPr algn="ctr" fontAlgn="ctr"/>
                      <a:r>
                        <a:rPr lang="ru-RU" sz="900" b="0" i="0" u="none" strike="noStrike" cap="none">
                          <a:solidFill>
                            <a:schemeClr val="dk1"/>
                          </a:solidFill>
                          <a:latin typeface="+mn-lt"/>
                          <a:ea typeface="+mn-ea"/>
                          <a:cs typeface="+mn-cs"/>
                          <a:sym typeface="Arial"/>
                        </a:rPr>
                        <a:t>304</a:t>
                      </a:r>
                    </a:p>
                  </a:txBody>
                  <a:tcPr marL="9525" marR="9525" marT="9525" marB="0" anchor="ctr"/>
                </a:tc>
                <a:tc>
                  <a:txBody>
                    <a:bodyPr/>
                    <a:lstStyle/>
                    <a:p>
                      <a:pPr algn="ctr" fontAlgn="ctr"/>
                      <a:r>
                        <a:rPr lang="ru-RU" sz="900" b="0" i="0" u="none" strike="noStrike" cap="none">
                          <a:solidFill>
                            <a:schemeClr val="dk1"/>
                          </a:solidFill>
                          <a:latin typeface="+mn-lt"/>
                          <a:ea typeface="+mn-ea"/>
                          <a:cs typeface="+mn-cs"/>
                          <a:sym typeface="Arial"/>
                        </a:rPr>
                        <a:t>267</a:t>
                      </a:r>
                    </a:p>
                  </a:txBody>
                  <a:tcPr marL="9525" marR="9525" marT="9525" marB="0" anchor="ctr"/>
                </a:tc>
                <a:tc>
                  <a:txBody>
                    <a:bodyPr/>
                    <a:lstStyle/>
                    <a:p>
                      <a:pPr algn="ctr" fontAlgn="ctr"/>
                      <a:r>
                        <a:rPr lang="ru-RU" sz="900" b="0" i="0" u="none" strike="noStrike" cap="none" dirty="0">
                          <a:solidFill>
                            <a:schemeClr val="dk1"/>
                          </a:solidFill>
                          <a:latin typeface="+mn-lt"/>
                          <a:ea typeface="+mn-ea"/>
                          <a:cs typeface="+mn-cs"/>
                          <a:sym typeface="Arial"/>
                        </a:rPr>
                        <a:t>210</a:t>
                      </a:r>
                    </a:p>
                  </a:txBody>
                  <a:tcPr marL="9525" marR="9525" marT="9525" marB="0" anchor="ctr"/>
                </a:tc>
                <a:tc>
                  <a:txBody>
                    <a:bodyPr/>
                    <a:lstStyle/>
                    <a:p>
                      <a:pPr algn="ctr" fontAlgn="ctr"/>
                      <a:r>
                        <a:rPr lang="ru-RU" sz="1050" b="1" i="0" u="none" strike="noStrike" cap="none" dirty="0">
                          <a:solidFill>
                            <a:schemeClr val="dk1"/>
                          </a:solidFill>
                          <a:latin typeface="+mn-lt"/>
                          <a:ea typeface="+mn-ea"/>
                          <a:cs typeface="+mn-cs"/>
                          <a:sym typeface="Arial"/>
                        </a:rPr>
                        <a:t>2,4%</a:t>
                      </a:r>
                    </a:p>
                  </a:txBody>
                  <a:tcPr marL="9525" marR="9525" marT="9525" marB="0" anchor="ctr"/>
                </a:tc>
                <a:extLst>
                  <a:ext uri="{0D108BD9-81ED-4DB2-BD59-A6C34878D82A}">
                    <a16:rowId xmlns:a16="http://schemas.microsoft.com/office/drawing/2014/main" val="3666239747"/>
                  </a:ext>
                </a:extLst>
              </a:tr>
              <a:tr h="252035">
                <a:tc vMerge="1">
                  <a:txBody>
                    <a:bodyPr/>
                    <a:lstStyle/>
                    <a:p>
                      <a:endParaRPr lang="ru-KZ" sz="1100" dirty="0"/>
                    </a:p>
                  </a:txBody>
                  <a:tcPr/>
                </a:tc>
                <a:tc>
                  <a:txBody>
                    <a:bodyPr/>
                    <a:lstStyle/>
                    <a:p>
                      <a:pPr marL="72000" marR="0" algn="l" rtl="0" eaLnBrk="1" fontAlgn="b" hangingPunct="1">
                        <a:lnSpc>
                          <a:spcPct val="100000"/>
                        </a:lnSpc>
                        <a:spcBef>
                          <a:spcPts val="0"/>
                        </a:spcBef>
                        <a:spcAft>
                          <a:spcPts val="0"/>
                        </a:spcAft>
                        <a:buNone/>
                      </a:pPr>
                      <a:r>
                        <a:rPr lang="ru-RU" sz="800" b="0" i="0" u="none" strike="noStrike" cap="none" dirty="0">
                          <a:solidFill>
                            <a:schemeClr val="dk1"/>
                          </a:solidFill>
                          <a:latin typeface="+mn-lt"/>
                          <a:ea typeface="+mn-ea"/>
                          <a:cs typeface="+mn-cs"/>
                          <a:sym typeface="Arial"/>
                        </a:rPr>
                        <a:t>5 </a:t>
                      </a:r>
                      <a:r>
                        <a:rPr lang="ru-RU" sz="800" b="0" i="0" u="none" strike="noStrike" cap="none" dirty="0" err="1">
                          <a:solidFill>
                            <a:schemeClr val="dk1"/>
                          </a:solidFill>
                          <a:latin typeface="+mn-lt"/>
                          <a:ea typeface="+mn-ea"/>
                          <a:cs typeface="+mn-cs"/>
                          <a:sym typeface="Arial"/>
                        </a:rPr>
                        <a:t>Әртүрлі</a:t>
                      </a:r>
                      <a:r>
                        <a:rPr lang="ru-RU" sz="800" b="0" i="0" u="none" strike="noStrike" cap="none" dirty="0">
                          <a:solidFill>
                            <a:schemeClr val="dk1"/>
                          </a:solidFill>
                          <a:latin typeface="+mn-lt"/>
                          <a:ea typeface="+mn-ea"/>
                          <a:cs typeface="+mn-cs"/>
                          <a:sym typeface="Arial"/>
                        </a:rPr>
                        <a:t> </a:t>
                      </a:r>
                      <a:r>
                        <a:rPr lang="ru-RU" sz="800" b="0" i="0" u="none" strike="noStrike" cap="none" dirty="0" err="1">
                          <a:solidFill>
                            <a:schemeClr val="dk1"/>
                          </a:solidFill>
                          <a:latin typeface="+mn-lt"/>
                          <a:ea typeface="+mn-ea"/>
                          <a:cs typeface="+mn-cs"/>
                          <a:sym typeface="Arial"/>
                        </a:rPr>
                        <a:t>жұмысты</a:t>
                      </a:r>
                      <a:r>
                        <a:rPr lang="ru-RU" sz="800" b="0" i="0" u="none" strike="noStrike" cap="none" dirty="0">
                          <a:solidFill>
                            <a:schemeClr val="dk1"/>
                          </a:solidFill>
                          <a:latin typeface="+mn-lt"/>
                          <a:ea typeface="+mn-ea"/>
                          <a:cs typeface="+mn-cs"/>
                          <a:sym typeface="Arial"/>
                        </a:rPr>
                        <a:t> </a:t>
                      </a:r>
                      <a:r>
                        <a:rPr lang="ru-RU" sz="800" b="0" i="0" u="none" strike="noStrike" cap="none" dirty="0" err="1">
                          <a:solidFill>
                            <a:schemeClr val="dk1"/>
                          </a:solidFill>
                          <a:latin typeface="+mn-lt"/>
                          <a:ea typeface="+mn-ea"/>
                          <a:cs typeface="+mn-cs"/>
                          <a:sym typeface="Arial"/>
                        </a:rPr>
                        <a:t>атқарушылар</a:t>
                      </a:r>
                      <a:endParaRPr lang="ru-RU" sz="800" b="0" i="0" u="none" strike="noStrike" cap="none" dirty="0">
                        <a:solidFill>
                          <a:schemeClr val="dk1"/>
                        </a:solidFill>
                        <a:latin typeface="+mn-lt"/>
                        <a:ea typeface="+mn-ea"/>
                        <a:cs typeface="+mn-cs"/>
                        <a:sym typeface="Arial"/>
                      </a:endParaRPr>
                    </a:p>
                  </a:txBody>
                  <a:tcPr marL="9525" marR="9525" marT="9525" marB="0" anchor="ctr"/>
                </a:tc>
                <a:tc>
                  <a:txBody>
                    <a:bodyPr/>
                    <a:lstStyle/>
                    <a:p>
                      <a:pPr algn="ctr" fontAlgn="b"/>
                      <a:r>
                        <a:rPr lang="ru-RU" sz="900" b="0" i="1" u="none" strike="noStrike" cap="none" dirty="0">
                          <a:solidFill>
                            <a:schemeClr val="dk1"/>
                          </a:solidFill>
                          <a:latin typeface="+mn-lt"/>
                          <a:ea typeface="+mn-ea"/>
                          <a:cs typeface="+mn-cs"/>
                          <a:sym typeface="Arial"/>
                        </a:rPr>
                        <a:t>9629-7</a:t>
                      </a:r>
                    </a:p>
                  </a:txBody>
                  <a:tcPr marL="9525" marR="9525" marT="9525" marB="0" anchor="ctr"/>
                </a:tc>
                <a:tc>
                  <a:txBody>
                    <a:bodyPr/>
                    <a:lstStyle/>
                    <a:p>
                      <a:pPr algn="ctr" fontAlgn="ctr"/>
                      <a:r>
                        <a:rPr lang="ru-RU" sz="1050" b="1" i="0" u="none" strike="noStrike" cap="none" dirty="0">
                          <a:solidFill>
                            <a:schemeClr val="dk1"/>
                          </a:solidFill>
                          <a:latin typeface="+mn-lt"/>
                          <a:ea typeface="+mn-ea"/>
                          <a:cs typeface="+mn-cs"/>
                          <a:sym typeface="Arial"/>
                        </a:rPr>
                        <a:t>1 209</a:t>
                      </a:r>
                    </a:p>
                  </a:txBody>
                  <a:tcPr marL="9525" marR="9525" marT="9525" marB="0" anchor="ctr"/>
                </a:tc>
                <a:tc>
                  <a:txBody>
                    <a:bodyPr/>
                    <a:lstStyle/>
                    <a:p>
                      <a:pPr algn="ctr" fontAlgn="ctr"/>
                      <a:r>
                        <a:rPr lang="ru-RU" sz="900" b="0" i="0" u="none" strike="noStrike" cap="none">
                          <a:solidFill>
                            <a:schemeClr val="dk1"/>
                          </a:solidFill>
                          <a:latin typeface="+mn-lt"/>
                          <a:ea typeface="+mn-ea"/>
                          <a:cs typeface="+mn-cs"/>
                          <a:sym typeface="Arial"/>
                        </a:rPr>
                        <a:t>66</a:t>
                      </a:r>
                    </a:p>
                  </a:txBody>
                  <a:tcPr marL="9525" marR="9525" marT="9525" marB="0" anchor="ctr"/>
                </a:tc>
                <a:tc>
                  <a:txBody>
                    <a:bodyPr/>
                    <a:lstStyle/>
                    <a:p>
                      <a:pPr algn="ctr" fontAlgn="ctr"/>
                      <a:r>
                        <a:rPr lang="ru-RU" sz="900" b="0" i="0" u="none" strike="noStrike" cap="none">
                          <a:solidFill>
                            <a:schemeClr val="dk1"/>
                          </a:solidFill>
                          <a:latin typeface="+mn-lt"/>
                          <a:ea typeface="+mn-ea"/>
                          <a:cs typeface="+mn-cs"/>
                          <a:sym typeface="Arial"/>
                        </a:rPr>
                        <a:t>225</a:t>
                      </a:r>
                    </a:p>
                  </a:txBody>
                  <a:tcPr marL="9525" marR="9525" marT="9525" marB="0" anchor="ctr"/>
                </a:tc>
                <a:tc>
                  <a:txBody>
                    <a:bodyPr/>
                    <a:lstStyle/>
                    <a:p>
                      <a:pPr algn="ctr" fontAlgn="ctr"/>
                      <a:r>
                        <a:rPr lang="ru-RU" sz="900" b="0" i="0" u="none" strike="noStrike" cap="none">
                          <a:solidFill>
                            <a:schemeClr val="dk1"/>
                          </a:solidFill>
                          <a:latin typeface="+mn-lt"/>
                          <a:ea typeface="+mn-ea"/>
                          <a:cs typeface="+mn-cs"/>
                          <a:sym typeface="Arial"/>
                        </a:rPr>
                        <a:t>255</a:t>
                      </a:r>
                    </a:p>
                  </a:txBody>
                  <a:tcPr marL="9525" marR="9525" marT="9525" marB="0" anchor="ctr"/>
                </a:tc>
                <a:tc>
                  <a:txBody>
                    <a:bodyPr/>
                    <a:lstStyle/>
                    <a:p>
                      <a:pPr algn="ctr" fontAlgn="ctr"/>
                      <a:r>
                        <a:rPr lang="ru-RU" sz="900" b="0" i="0" u="none" strike="noStrike" cap="none" dirty="0">
                          <a:solidFill>
                            <a:schemeClr val="dk1"/>
                          </a:solidFill>
                          <a:latin typeface="+mn-lt"/>
                          <a:ea typeface="+mn-ea"/>
                          <a:cs typeface="+mn-cs"/>
                          <a:sym typeface="Arial"/>
                        </a:rPr>
                        <a:t>663</a:t>
                      </a:r>
                    </a:p>
                  </a:txBody>
                  <a:tcPr marL="9525" marR="9525" marT="9525" marB="0" anchor="ctr"/>
                </a:tc>
                <a:tc>
                  <a:txBody>
                    <a:bodyPr/>
                    <a:lstStyle/>
                    <a:p>
                      <a:pPr algn="ctr" fontAlgn="ctr"/>
                      <a:r>
                        <a:rPr lang="ru-RU" sz="1050" b="1" i="0" u="none" strike="noStrike" cap="none" dirty="0">
                          <a:solidFill>
                            <a:schemeClr val="dk1"/>
                          </a:solidFill>
                          <a:latin typeface="+mn-lt"/>
                          <a:ea typeface="+mn-ea"/>
                          <a:cs typeface="+mn-cs"/>
                          <a:sym typeface="Arial"/>
                        </a:rPr>
                        <a:t>2,3%</a:t>
                      </a:r>
                    </a:p>
                  </a:txBody>
                  <a:tcPr marL="9525" marR="9525" marT="9525" marB="0" anchor="ctr"/>
                </a:tc>
                <a:extLst>
                  <a:ext uri="{0D108BD9-81ED-4DB2-BD59-A6C34878D82A}">
                    <a16:rowId xmlns:a16="http://schemas.microsoft.com/office/drawing/2014/main" val="412311137"/>
                  </a:ext>
                </a:extLst>
              </a:tr>
            </a:tbl>
          </a:graphicData>
        </a:graphic>
      </p:graphicFrame>
    </p:spTree>
    <p:extLst>
      <p:ext uri="{BB962C8B-B14F-4D97-AF65-F5344CB8AC3E}">
        <p14:creationId xmlns:p14="http://schemas.microsoft.com/office/powerpoint/2010/main" val="531096187"/>
      </p:ext>
    </p:extLst>
  </p:cSld>
  <p:clrMapOvr>
    <a:masterClrMapping/>
  </p:clrMapOvr>
</p:sld>
</file>

<file path=ppt/slides/slide7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Номер слайда 2">
            <a:extLst>
              <a:ext uri="{FF2B5EF4-FFF2-40B4-BE49-F238E27FC236}">
                <a16:creationId xmlns:a16="http://schemas.microsoft.com/office/drawing/2014/main" id="{0FE3E8E7-F31A-7D55-7372-1BEAD488D2B4}"/>
              </a:ext>
            </a:extLst>
          </p:cNvPr>
          <p:cNvSpPr>
            <a:spLocks noGrp="1"/>
          </p:cNvSpPr>
          <p:nvPr>
            <p:ph type="sldNum" sz="quarter" idx="12"/>
          </p:nvPr>
        </p:nvSpPr>
        <p:spPr/>
        <p:txBody>
          <a:bodyPr/>
          <a:lstStyle/>
          <a:p>
            <a:fld id="{4060C6F1-8618-4CCA-B45E-7B199C8F5830}" type="slidenum">
              <a:rPr lang="ru-RU" smtClean="0"/>
              <a:pPr/>
              <a:t>73</a:t>
            </a:fld>
            <a:r>
              <a:rPr lang="en-US" dirty="0"/>
              <a:t> </a:t>
            </a:r>
            <a:r>
              <a:rPr lang="ru-RU" dirty="0"/>
              <a:t>из 82</a:t>
            </a:r>
          </a:p>
        </p:txBody>
      </p:sp>
      <p:sp>
        <p:nvSpPr>
          <p:cNvPr id="2" name="Заголовок 3">
            <a:extLst>
              <a:ext uri="{FF2B5EF4-FFF2-40B4-BE49-F238E27FC236}">
                <a16:creationId xmlns:a16="http://schemas.microsoft.com/office/drawing/2014/main" id="{6B40C54E-AB09-425F-8B98-879F69EDE140}"/>
              </a:ext>
            </a:extLst>
          </p:cNvPr>
          <p:cNvSpPr txBox="1">
            <a:spLocks/>
          </p:cNvSpPr>
          <p:nvPr/>
        </p:nvSpPr>
        <p:spPr>
          <a:xfrm>
            <a:off x="72000" y="0"/>
            <a:ext cx="12120000" cy="859626"/>
          </a:xfrm>
          <a:prstGeom prst="rect">
            <a:avLst/>
          </a:prstGeom>
        </p:spPr>
        <p:txBody>
          <a:bodyPr anchor="ctr"/>
          <a:lstStyle>
            <a:defPPr marR="0" lvl="0" algn="l" rtl="0">
              <a:lnSpc>
                <a:spcPct val="100000"/>
              </a:lnSpc>
              <a:spcBef>
                <a:spcPts val="0"/>
              </a:spcBef>
              <a:spcAft>
                <a:spcPts val="0"/>
              </a:spcAft>
            </a:defPPr>
            <a:lvl1pPr marR="0" lvl="0" algn="l" rtl="0" eaLnBrk="1" hangingPunct="1">
              <a:lnSpc>
                <a:spcPct val="100000"/>
              </a:lnSpc>
              <a:spcBef>
                <a:spcPts val="0"/>
              </a:spcBef>
              <a:spcAft>
                <a:spcPts val="0"/>
              </a:spcAft>
              <a:buNone/>
              <a:defRPr sz="2667" b="1" i="0" u="none" strike="noStrike" cap="none">
                <a:solidFill>
                  <a:srgbClr val="007F76"/>
                </a:solidFill>
                <a:latin typeface="Arial" panose="020B0604020202020204" pitchFamily="34" charset="0"/>
                <a:ea typeface="Calibri" panose="020F0502020204030204" pitchFamily="34" charset="0"/>
                <a:cs typeface="Arial" panose="020B0604020202020204" pitchFamily="34" charset="0"/>
                <a:sym typeface="Arial"/>
              </a:defRPr>
            </a:lvl1pPr>
          </a:lstStyle>
          <a:p>
            <a:pPr defTabSz="914400"/>
            <a:r>
              <a:rPr lang="kk-KZ" sz="2400" dirty="0"/>
              <a:t>Ш.-Қазақстан облысы бойынша топ-10 бос жұмыс орындарының болжамы</a:t>
            </a:r>
            <a:endParaRPr lang="ru-KZ" sz="2400" kern="0" dirty="0"/>
          </a:p>
        </p:txBody>
      </p:sp>
      <p:graphicFrame>
        <p:nvGraphicFramePr>
          <p:cNvPr id="4" name="Таблица 3">
            <a:extLst>
              <a:ext uri="{FF2B5EF4-FFF2-40B4-BE49-F238E27FC236}">
                <a16:creationId xmlns:a16="http://schemas.microsoft.com/office/drawing/2014/main" id="{6DF87B24-59D4-648D-ECCC-9FBE7C4BF08A}"/>
              </a:ext>
            </a:extLst>
          </p:cNvPr>
          <p:cNvGraphicFramePr>
            <a:graphicFrameLocks noGrp="1"/>
          </p:cNvGraphicFramePr>
          <p:nvPr>
            <p:extLst>
              <p:ext uri="{D42A27DB-BD31-4B8C-83A1-F6EECF244321}">
                <p14:modId xmlns:p14="http://schemas.microsoft.com/office/powerpoint/2010/main" val="2250877006"/>
              </p:ext>
            </p:extLst>
          </p:nvPr>
        </p:nvGraphicFramePr>
        <p:xfrm>
          <a:off x="141431" y="932399"/>
          <a:ext cx="11885729" cy="5617699"/>
        </p:xfrm>
        <a:graphic>
          <a:graphicData uri="http://schemas.openxmlformats.org/drawingml/2006/table">
            <a:tbl>
              <a:tblPr bandRow="1">
                <a:tableStyleId>{3B4B98B0-60AC-42C2-AFA5-B58CD77FA1E5}</a:tableStyleId>
              </a:tblPr>
              <a:tblGrid>
                <a:gridCol w="360812">
                  <a:extLst>
                    <a:ext uri="{9D8B030D-6E8A-4147-A177-3AD203B41FA5}">
                      <a16:colId xmlns:a16="http://schemas.microsoft.com/office/drawing/2014/main" val="2640444703"/>
                    </a:ext>
                  </a:extLst>
                </a:gridCol>
                <a:gridCol w="674456">
                  <a:extLst>
                    <a:ext uri="{9D8B030D-6E8A-4147-A177-3AD203B41FA5}">
                      <a16:colId xmlns:a16="http://schemas.microsoft.com/office/drawing/2014/main" val="308092926"/>
                    </a:ext>
                  </a:extLst>
                </a:gridCol>
                <a:gridCol w="4014030">
                  <a:extLst>
                    <a:ext uri="{9D8B030D-6E8A-4147-A177-3AD203B41FA5}">
                      <a16:colId xmlns:a16="http://schemas.microsoft.com/office/drawing/2014/main" val="2913193191"/>
                    </a:ext>
                  </a:extLst>
                </a:gridCol>
                <a:gridCol w="659670">
                  <a:extLst>
                    <a:ext uri="{9D8B030D-6E8A-4147-A177-3AD203B41FA5}">
                      <a16:colId xmlns:a16="http://schemas.microsoft.com/office/drawing/2014/main" val="3122760222"/>
                    </a:ext>
                  </a:extLst>
                </a:gridCol>
                <a:gridCol w="659670">
                  <a:extLst>
                    <a:ext uri="{9D8B030D-6E8A-4147-A177-3AD203B41FA5}">
                      <a16:colId xmlns:a16="http://schemas.microsoft.com/office/drawing/2014/main" val="463672542"/>
                    </a:ext>
                  </a:extLst>
                </a:gridCol>
                <a:gridCol w="659670">
                  <a:extLst>
                    <a:ext uri="{9D8B030D-6E8A-4147-A177-3AD203B41FA5}">
                      <a16:colId xmlns:a16="http://schemas.microsoft.com/office/drawing/2014/main" val="3124389490"/>
                    </a:ext>
                  </a:extLst>
                </a:gridCol>
                <a:gridCol w="659670">
                  <a:extLst>
                    <a:ext uri="{9D8B030D-6E8A-4147-A177-3AD203B41FA5}">
                      <a16:colId xmlns:a16="http://schemas.microsoft.com/office/drawing/2014/main" val="2941227421"/>
                    </a:ext>
                  </a:extLst>
                </a:gridCol>
                <a:gridCol w="659670">
                  <a:extLst>
                    <a:ext uri="{9D8B030D-6E8A-4147-A177-3AD203B41FA5}">
                      <a16:colId xmlns:a16="http://schemas.microsoft.com/office/drawing/2014/main" val="14517836"/>
                    </a:ext>
                  </a:extLst>
                </a:gridCol>
                <a:gridCol w="659670">
                  <a:extLst>
                    <a:ext uri="{9D8B030D-6E8A-4147-A177-3AD203B41FA5}">
                      <a16:colId xmlns:a16="http://schemas.microsoft.com/office/drawing/2014/main" val="2712067462"/>
                    </a:ext>
                  </a:extLst>
                </a:gridCol>
                <a:gridCol w="525731">
                  <a:extLst>
                    <a:ext uri="{9D8B030D-6E8A-4147-A177-3AD203B41FA5}">
                      <a16:colId xmlns:a16="http://schemas.microsoft.com/office/drawing/2014/main" val="926687325"/>
                    </a:ext>
                  </a:extLst>
                </a:gridCol>
                <a:gridCol w="525731">
                  <a:extLst>
                    <a:ext uri="{9D8B030D-6E8A-4147-A177-3AD203B41FA5}">
                      <a16:colId xmlns:a16="http://schemas.microsoft.com/office/drawing/2014/main" val="827406570"/>
                    </a:ext>
                  </a:extLst>
                </a:gridCol>
                <a:gridCol w="525731">
                  <a:extLst>
                    <a:ext uri="{9D8B030D-6E8A-4147-A177-3AD203B41FA5}">
                      <a16:colId xmlns:a16="http://schemas.microsoft.com/office/drawing/2014/main" val="2656866826"/>
                    </a:ext>
                  </a:extLst>
                </a:gridCol>
                <a:gridCol w="525731">
                  <a:extLst>
                    <a:ext uri="{9D8B030D-6E8A-4147-A177-3AD203B41FA5}">
                      <a16:colId xmlns:a16="http://schemas.microsoft.com/office/drawing/2014/main" val="3514456650"/>
                    </a:ext>
                  </a:extLst>
                </a:gridCol>
                <a:gridCol w="775487">
                  <a:extLst>
                    <a:ext uri="{9D8B030D-6E8A-4147-A177-3AD203B41FA5}">
                      <a16:colId xmlns:a16="http://schemas.microsoft.com/office/drawing/2014/main" val="3845195506"/>
                    </a:ext>
                  </a:extLst>
                </a:gridCol>
              </a:tblGrid>
              <a:tr h="185777">
                <a:tc rowSpan="2">
                  <a:txBody>
                    <a:bodyPr/>
                    <a:lstStyle/>
                    <a:p>
                      <a:pPr algn="ctr" rtl="0" fontAlgn="ctr"/>
                      <a:r>
                        <a:rPr lang="ru-RU" sz="1050" u="none" strike="noStrike" dirty="0">
                          <a:solidFill>
                            <a:srgbClr val="007F76"/>
                          </a:solidFill>
                          <a:effectLst/>
                          <a:latin typeface="Arial Narrow" panose="020B0606020202030204" pitchFamily="34" charset="0"/>
                        </a:rPr>
                        <a:t>№</a:t>
                      </a:r>
                      <a:endParaRPr lang="ru-RU" sz="1050" b="0" i="0" u="none" strike="noStrike" dirty="0">
                        <a:solidFill>
                          <a:srgbClr val="007F76"/>
                        </a:solidFill>
                        <a:effectLst/>
                        <a:latin typeface="Arial Narrow" panose="020B0606020202030204" pitchFamily="34" charset="0"/>
                      </a:endParaRPr>
                    </a:p>
                  </a:txBody>
                  <a:tcPr marL="6603" marR="6603" marT="0" marB="0"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rowSpan="2">
                  <a:txBody>
                    <a:bodyPr/>
                    <a:lstStyle/>
                    <a:p>
                      <a:pPr marL="0" algn="ctr" defTabSz="685800" rtl="0" eaLnBrk="1" fontAlgn="ctr" latinLnBrk="0" hangingPunct="1"/>
                      <a:r>
                        <a:rPr lang="ru-RU" sz="1050" b="0" i="0" u="none" strike="noStrike" cap="none" dirty="0">
                          <a:solidFill>
                            <a:srgbClr val="007F76"/>
                          </a:solidFill>
                          <a:effectLst/>
                          <a:latin typeface="Arial Narrow" panose="020B0606020202030204" pitchFamily="34" charset="0"/>
                          <a:ea typeface="+mn-ea"/>
                          <a:cs typeface="+mn-cs"/>
                          <a:sym typeface="Arial"/>
                        </a:rPr>
                        <a:t>ҰҚЖ-2017 </a:t>
                      </a:r>
                      <a:r>
                        <a:rPr lang="ru-RU" sz="1050" b="0" i="0" u="none" strike="noStrike" cap="none" dirty="0" err="1">
                          <a:solidFill>
                            <a:srgbClr val="007F76"/>
                          </a:solidFill>
                          <a:effectLst/>
                          <a:latin typeface="Arial Narrow" panose="020B0606020202030204" pitchFamily="34" charset="0"/>
                          <a:ea typeface="+mn-ea"/>
                          <a:cs typeface="+mn-cs"/>
                          <a:sym typeface="Arial"/>
                        </a:rPr>
                        <a:t>коді</a:t>
                      </a:r>
                      <a:endParaRPr lang="ru-RU" sz="1050" b="0" i="0" u="none" strike="noStrike" cap="none" dirty="0">
                        <a:solidFill>
                          <a:srgbClr val="007F76"/>
                        </a:solidFill>
                        <a:effectLst/>
                        <a:latin typeface="Arial Narrow" panose="020B0606020202030204" pitchFamily="34" charset="0"/>
                        <a:ea typeface="+mn-ea"/>
                        <a:cs typeface="+mn-cs"/>
                        <a:sym typeface="Arial"/>
                      </a:endParaRPr>
                    </a:p>
                  </a:txBody>
                  <a:tcPr marL="6603" marR="6603" marT="0" marB="0"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rowSpan="2">
                  <a:txBody>
                    <a:bodyPr/>
                    <a:lstStyle/>
                    <a:p>
                      <a:pPr algn="ctr" rtl="0" fontAlgn="ctr"/>
                      <a:r>
                        <a:rPr lang="ru-RU" sz="1050" u="none" strike="noStrike" dirty="0">
                          <a:solidFill>
                            <a:srgbClr val="007F76"/>
                          </a:solidFill>
                          <a:effectLst/>
                          <a:latin typeface="Arial Narrow" panose="020B0606020202030204" pitchFamily="34" charset="0"/>
                        </a:rPr>
                        <a:t>АТАУЫ</a:t>
                      </a:r>
                      <a:endParaRPr lang="ru-RU" sz="1050" b="0" i="0" u="none" strike="noStrike" dirty="0">
                        <a:solidFill>
                          <a:srgbClr val="007F76"/>
                        </a:solidFill>
                        <a:effectLst/>
                        <a:latin typeface="Arial Narrow" panose="020B0606020202030204" pitchFamily="34" charset="0"/>
                      </a:endParaRPr>
                    </a:p>
                  </a:txBody>
                  <a:tcPr marL="6603" marR="6603" marT="0" marB="0" anchor="ctr">
                    <a:lnL>
                      <a:noFill/>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rowSpan="2">
                  <a:txBody>
                    <a:bodyPr/>
                    <a:lstStyle/>
                    <a:p>
                      <a:pPr algn="ctr" fontAlgn="b"/>
                      <a:r>
                        <a:rPr lang="kk-KZ" sz="1050" u="none" strike="noStrike" dirty="0">
                          <a:solidFill>
                            <a:schemeClr val="tx1"/>
                          </a:solidFill>
                          <a:effectLst/>
                          <a:latin typeface="Arial Narrow" panose="020B0606020202030204" pitchFamily="34" charset="0"/>
                        </a:rPr>
                        <a:t>2022 ж. бос орындар</a:t>
                      </a:r>
                      <a:endParaRPr lang="ru-RU" sz="1050" b="0" i="0" u="none" strike="noStrike" dirty="0">
                        <a:solidFill>
                          <a:schemeClr val="tx1"/>
                        </a:solidFill>
                        <a:effectLst/>
                        <a:latin typeface="Arial Narrow" panose="020B0606020202030204" pitchFamily="34" charset="0"/>
                      </a:endParaRPr>
                    </a:p>
                  </a:txBody>
                  <a:tcPr marL="9525" marR="9525" marT="0" marB="0" anchor="ctr">
                    <a:lnL w="12700" cap="flat" cmpd="sng" algn="ctr">
                      <a:solidFill>
                        <a:schemeClr val="tx1"/>
                      </a:solidFill>
                      <a:prstDash val="solid"/>
                      <a:round/>
                      <a:headEnd type="none" w="med" len="med"/>
                      <a:tailEnd type="none" w="med" len="med"/>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gridSpan="4">
                  <a:txBody>
                    <a:bodyPr/>
                    <a:lstStyle/>
                    <a:p>
                      <a:pPr algn="ctr" fontAlgn="b"/>
                      <a:r>
                        <a:rPr lang="ru-RU" sz="1050" b="0" i="0" u="none" strike="noStrike" dirty="0" err="1">
                          <a:solidFill>
                            <a:schemeClr val="tx1"/>
                          </a:solidFill>
                          <a:effectLst/>
                          <a:latin typeface="Arial Narrow" panose="020B0606020202030204" pitchFamily="34" charset="0"/>
                        </a:rPr>
                        <a:t>оның</a:t>
                      </a:r>
                      <a:r>
                        <a:rPr lang="ru-RU" sz="1050" b="0" i="0" u="none" strike="noStrike" dirty="0">
                          <a:solidFill>
                            <a:schemeClr val="tx1"/>
                          </a:solidFill>
                          <a:effectLst/>
                          <a:latin typeface="Arial Narrow" panose="020B0606020202030204" pitchFamily="34" charset="0"/>
                        </a:rPr>
                        <a:t> </a:t>
                      </a:r>
                      <a:r>
                        <a:rPr lang="ru-RU" sz="1050" b="0" i="0" u="none" strike="noStrike" dirty="0" err="1">
                          <a:solidFill>
                            <a:schemeClr val="tx1"/>
                          </a:solidFill>
                          <a:effectLst/>
                          <a:latin typeface="Arial Narrow" panose="020B0606020202030204" pitchFamily="34" charset="0"/>
                        </a:rPr>
                        <a:t>ішінде</a:t>
                      </a:r>
                      <a:r>
                        <a:rPr lang="ru-RU" sz="1050" b="0" i="0" u="none" strike="noStrike" dirty="0">
                          <a:solidFill>
                            <a:schemeClr val="tx1"/>
                          </a:solidFill>
                          <a:effectLst/>
                          <a:latin typeface="Arial Narrow" panose="020B0606020202030204" pitchFamily="34" charset="0"/>
                        </a:rPr>
                        <a:t> 2022 ж. </a:t>
                      </a:r>
                      <a:r>
                        <a:rPr lang="ru-RU" sz="1050" b="0" i="0" u="none" strike="noStrike" dirty="0" err="1">
                          <a:solidFill>
                            <a:schemeClr val="tx1"/>
                          </a:solidFill>
                          <a:effectLst/>
                          <a:latin typeface="Arial Narrow" panose="020B0606020202030204" pitchFamily="34" charset="0"/>
                        </a:rPr>
                        <a:t>тоқсандары</a:t>
                      </a:r>
                      <a:r>
                        <a:rPr lang="ru-RU" sz="1050" b="0" i="0" u="none" strike="noStrike" dirty="0">
                          <a:solidFill>
                            <a:schemeClr val="tx1"/>
                          </a:solidFill>
                          <a:effectLst/>
                          <a:latin typeface="Arial Narrow" panose="020B0606020202030204" pitchFamily="34" charset="0"/>
                        </a:rPr>
                        <a:t> </a:t>
                      </a:r>
                      <a:r>
                        <a:rPr lang="ru-RU" sz="1050" b="0" i="0" u="none" strike="noStrike" dirty="0" err="1">
                          <a:solidFill>
                            <a:schemeClr val="tx1"/>
                          </a:solidFill>
                          <a:effectLst/>
                          <a:latin typeface="Arial Narrow" panose="020B0606020202030204" pitchFamily="34" charset="0"/>
                        </a:rPr>
                        <a:t>бойынша</a:t>
                      </a:r>
                      <a:endParaRPr lang="ru-RU" sz="1050" b="0" i="0" u="none" strike="noStrike" dirty="0">
                        <a:solidFill>
                          <a:schemeClr val="tx1"/>
                        </a:solidFill>
                        <a:effectLst/>
                        <a:latin typeface="Arial Narrow" panose="020B0606020202030204" pitchFamily="34" charset="0"/>
                      </a:endParaRPr>
                    </a:p>
                  </a:txBody>
                  <a:tcPr marL="9525" marR="9525" marT="0" marB="0" anchor="ctr">
                    <a:lnL>
                      <a:noFill/>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fontAlgn="b"/>
                      <a:endParaRPr lang="ru-RU" sz="900" b="0" i="0" u="none" strike="noStrike" dirty="0">
                        <a:solidFill>
                          <a:srgbClr val="007F76"/>
                        </a:solidFill>
                        <a:effectLst/>
                        <a:latin typeface="Arial Narrow" panose="020B0606020202030204" pitchFamily="34" charset="0"/>
                      </a:endParaRPr>
                    </a:p>
                  </a:txBody>
                  <a:tcPr marL="9525" marR="9525" marT="9525" marB="0"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fontAlgn="b"/>
                      <a:endParaRPr lang="ru-RU" sz="900" b="0" i="0" u="none" strike="noStrike" dirty="0">
                        <a:solidFill>
                          <a:srgbClr val="007F76"/>
                        </a:solidFill>
                        <a:effectLst/>
                        <a:latin typeface="Arial Narrow" panose="020B0606020202030204" pitchFamily="34" charset="0"/>
                      </a:endParaRPr>
                    </a:p>
                  </a:txBody>
                  <a:tcPr marL="9525" marR="9525" marT="9525" marB="0"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fontAlgn="b"/>
                      <a:endParaRPr lang="ru-RU" sz="900" b="0" i="0" u="none" strike="noStrike" dirty="0">
                        <a:solidFill>
                          <a:srgbClr val="007F76"/>
                        </a:solidFill>
                        <a:effectLst/>
                        <a:latin typeface="Arial Narrow" panose="020B0606020202030204" pitchFamily="34" charset="0"/>
                      </a:endParaRPr>
                    </a:p>
                  </a:txBody>
                  <a:tcPr marL="9525" marR="9525" marT="9525" marB="0"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rowSpan="2">
                  <a:txBody>
                    <a:bodyPr/>
                    <a:lstStyle/>
                    <a:p>
                      <a:pPr algn="ctr" fontAlgn="b"/>
                      <a:r>
                        <a:rPr lang="kk-KZ" sz="1050" b="0" i="0" u="none" strike="noStrike" cap="none" dirty="0">
                          <a:solidFill>
                            <a:srgbClr val="007F76"/>
                          </a:solidFill>
                          <a:effectLst/>
                          <a:latin typeface="Arial Narrow" panose="020B0606020202030204" pitchFamily="34" charset="0"/>
                          <a:ea typeface="+mn-ea"/>
                          <a:cs typeface="+mn-cs"/>
                          <a:sym typeface="Arial"/>
                        </a:rPr>
                        <a:t>2023 ж. бос орындар</a:t>
                      </a:r>
                      <a:endParaRPr lang="ru-RU" sz="1050" b="0" i="0" u="none" strike="noStrike" cap="none" dirty="0">
                        <a:solidFill>
                          <a:srgbClr val="007F76"/>
                        </a:solidFill>
                        <a:effectLst/>
                        <a:latin typeface="Arial Narrow" panose="020B0606020202030204" pitchFamily="34" charset="0"/>
                        <a:ea typeface="+mn-ea"/>
                        <a:cs typeface="+mn-cs"/>
                        <a:sym typeface="Arial"/>
                      </a:endParaRPr>
                    </a:p>
                  </a:txBody>
                  <a:tcPr marL="9525" marR="9525" marT="0" marB="0" anchor="ctr">
                    <a:lnL w="12700" cap="flat" cmpd="sng" algn="ctr">
                      <a:solidFill>
                        <a:schemeClr val="tx1"/>
                      </a:solidFill>
                      <a:prstDash val="solid"/>
                      <a:round/>
                      <a:headEnd type="none" w="med" len="med"/>
                      <a:tailEnd type="none" w="med" len="med"/>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gridSpan="4">
                  <a:txBody>
                    <a:bodyPr/>
                    <a:lstStyle/>
                    <a:p>
                      <a:pPr algn="ctr" fontAlgn="b"/>
                      <a:r>
                        <a:rPr lang="ru-RU" sz="1050" b="0" i="0" u="none" strike="noStrike" cap="none" dirty="0" err="1">
                          <a:solidFill>
                            <a:srgbClr val="007F76"/>
                          </a:solidFill>
                          <a:effectLst/>
                          <a:latin typeface="Arial Narrow" panose="020B0606020202030204" pitchFamily="34" charset="0"/>
                          <a:ea typeface="+mn-ea"/>
                          <a:cs typeface="+mn-cs"/>
                          <a:sym typeface="Arial"/>
                        </a:rPr>
                        <a:t>оның</a:t>
                      </a:r>
                      <a:r>
                        <a:rPr lang="ru-RU" sz="1050" b="0" i="0" u="none" strike="noStrike" cap="none" dirty="0">
                          <a:solidFill>
                            <a:srgbClr val="007F76"/>
                          </a:solidFill>
                          <a:effectLst/>
                          <a:latin typeface="Arial Narrow" panose="020B0606020202030204" pitchFamily="34" charset="0"/>
                          <a:ea typeface="+mn-ea"/>
                          <a:cs typeface="+mn-cs"/>
                          <a:sym typeface="Arial"/>
                        </a:rPr>
                        <a:t> </a:t>
                      </a:r>
                      <a:r>
                        <a:rPr lang="ru-RU" sz="1050" b="0" i="0" u="none" strike="noStrike" cap="none" dirty="0" err="1">
                          <a:solidFill>
                            <a:srgbClr val="007F76"/>
                          </a:solidFill>
                          <a:effectLst/>
                          <a:latin typeface="Arial Narrow" panose="020B0606020202030204" pitchFamily="34" charset="0"/>
                          <a:ea typeface="+mn-ea"/>
                          <a:cs typeface="+mn-cs"/>
                          <a:sym typeface="Arial"/>
                        </a:rPr>
                        <a:t>ішінде</a:t>
                      </a:r>
                      <a:r>
                        <a:rPr lang="ru-RU" sz="1050" b="0" i="0" u="none" strike="noStrike" cap="none" dirty="0">
                          <a:solidFill>
                            <a:srgbClr val="007F76"/>
                          </a:solidFill>
                          <a:effectLst/>
                          <a:latin typeface="Arial Narrow" panose="020B0606020202030204" pitchFamily="34" charset="0"/>
                          <a:ea typeface="+mn-ea"/>
                          <a:cs typeface="+mn-cs"/>
                          <a:sym typeface="Arial"/>
                        </a:rPr>
                        <a:t> 2023 ж. </a:t>
                      </a:r>
                      <a:r>
                        <a:rPr lang="ru-RU" sz="1050" b="0" i="0" u="none" strike="noStrike" cap="none" dirty="0" err="1">
                          <a:solidFill>
                            <a:srgbClr val="007F76"/>
                          </a:solidFill>
                          <a:effectLst/>
                          <a:latin typeface="Arial Narrow" panose="020B0606020202030204" pitchFamily="34" charset="0"/>
                          <a:ea typeface="+mn-ea"/>
                          <a:cs typeface="+mn-cs"/>
                          <a:sym typeface="Arial"/>
                        </a:rPr>
                        <a:t>тоқсан</a:t>
                      </a:r>
                      <a:r>
                        <a:rPr lang="ru-RU" sz="1050" b="0" i="0" u="none" strike="noStrike" cap="none" dirty="0">
                          <a:solidFill>
                            <a:srgbClr val="007F76"/>
                          </a:solidFill>
                          <a:effectLst/>
                          <a:latin typeface="Arial Narrow" panose="020B0606020202030204" pitchFamily="34" charset="0"/>
                          <a:ea typeface="+mn-ea"/>
                          <a:cs typeface="+mn-cs"/>
                          <a:sym typeface="Arial"/>
                        </a:rPr>
                        <a:t> </a:t>
                      </a:r>
                      <a:r>
                        <a:rPr lang="ru-RU" sz="1050" b="0" i="0" u="none" strike="noStrike" cap="none" dirty="0" err="1">
                          <a:solidFill>
                            <a:srgbClr val="007F76"/>
                          </a:solidFill>
                          <a:effectLst/>
                          <a:latin typeface="Arial Narrow" panose="020B0606020202030204" pitchFamily="34" charset="0"/>
                          <a:ea typeface="+mn-ea"/>
                          <a:cs typeface="+mn-cs"/>
                          <a:sym typeface="Arial"/>
                        </a:rPr>
                        <a:t>бойынша</a:t>
                      </a:r>
                      <a:endParaRPr lang="ru-RU" sz="1050" b="0" i="0" u="none" strike="noStrike" cap="none" dirty="0">
                        <a:solidFill>
                          <a:srgbClr val="007F76"/>
                        </a:solidFill>
                        <a:effectLst/>
                        <a:latin typeface="Arial Narrow" panose="020B0606020202030204" pitchFamily="34" charset="0"/>
                        <a:ea typeface="+mn-ea"/>
                        <a:cs typeface="+mn-cs"/>
                        <a:sym typeface="Arial"/>
                      </a:endParaRPr>
                    </a:p>
                  </a:txBody>
                  <a:tcPr marL="9525" marR="9525" marT="0" marB="0" anchor="ctr">
                    <a:lnL>
                      <a:noFill/>
                    </a:lnL>
                    <a:lnR>
                      <a:noFill/>
                    </a:lnR>
                    <a:lnT w="1270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fontAlgn="b"/>
                      <a:endParaRPr lang="ru-RU" sz="900" b="0" i="0" u="none" strike="noStrike" dirty="0">
                        <a:solidFill>
                          <a:srgbClr val="007F76"/>
                        </a:solidFill>
                        <a:effectLst/>
                        <a:latin typeface="Arial Narrow" panose="020B0606020202030204" pitchFamily="34" charset="0"/>
                      </a:endParaRPr>
                    </a:p>
                  </a:txBody>
                  <a:tcPr marL="9525" marR="9525" marT="9525" marB="0"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4D7A86">
                        <a:alpha val="20000"/>
                      </a:srgbClr>
                    </a:solidFill>
                  </a:tcPr>
                </a:tc>
                <a:tc hMerge="1">
                  <a:txBody>
                    <a:bodyPr/>
                    <a:lstStyle/>
                    <a:p>
                      <a:pPr algn="ctr" fontAlgn="b"/>
                      <a:endParaRPr lang="ru-RU" sz="900" b="0" i="0" u="none" strike="noStrike" dirty="0">
                        <a:solidFill>
                          <a:srgbClr val="007F76"/>
                        </a:solidFill>
                        <a:effectLst/>
                        <a:latin typeface="Arial Narrow" panose="020B0606020202030204" pitchFamily="34" charset="0"/>
                      </a:endParaRPr>
                    </a:p>
                  </a:txBody>
                  <a:tcPr marL="9525" marR="9525" marT="9525" marB="0"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4D7A86">
                        <a:alpha val="20000"/>
                      </a:srgbClr>
                    </a:solidFill>
                  </a:tcPr>
                </a:tc>
                <a:tc hMerge="1">
                  <a:txBody>
                    <a:bodyPr/>
                    <a:lstStyle/>
                    <a:p>
                      <a:pPr algn="ctr" fontAlgn="b"/>
                      <a:endParaRPr lang="ru-RU" sz="900" b="0" i="0" u="none" strike="noStrike" dirty="0">
                        <a:solidFill>
                          <a:srgbClr val="007F76"/>
                        </a:solidFill>
                        <a:effectLst/>
                        <a:latin typeface="Arial Narrow" panose="020B0606020202030204" pitchFamily="34" charset="0"/>
                      </a:endParaRPr>
                    </a:p>
                  </a:txBody>
                  <a:tcPr marL="9525" marR="9525" marT="9525" marB="0"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4D7A86">
                        <a:alpha val="20000"/>
                      </a:srgbClr>
                    </a:solidFill>
                  </a:tcPr>
                </a:tc>
                <a:tc rowSpan="2">
                  <a:txBody>
                    <a:bodyPr/>
                    <a:lstStyle/>
                    <a:p>
                      <a:pPr algn="ctr" fontAlgn="b"/>
                      <a:r>
                        <a:rPr lang="ru-RU" sz="1050" u="none" strike="noStrike" dirty="0">
                          <a:solidFill>
                            <a:srgbClr val="007F76"/>
                          </a:solidFill>
                          <a:effectLst/>
                          <a:latin typeface="Arial Narrow" panose="020B0606020202030204" pitchFamily="34" charset="0"/>
                        </a:rPr>
                        <a:t>ЖАЛПЫҒА </a:t>
                      </a:r>
                    </a:p>
                    <a:p>
                      <a:pPr algn="ctr" fontAlgn="b"/>
                      <a:r>
                        <a:rPr lang="ru-RU" sz="1050" u="none" strike="noStrike" dirty="0">
                          <a:solidFill>
                            <a:srgbClr val="007F76"/>
                          </a:solidFill>
                          <a:effectLst/>
                          <a:latin typeface="Arial Narrow" panose="020B0606020202030204" pitchFamily="34" charset="0"/>
                        </a:rPr>
                        <a:t>%-бен </a:t>
                      </a:r>
                      <a:endParaRPr lang="ru-RU" sz="1050" b="0" i="0" u="none" strike="noStrike" dirty="0">
                        <a:solidFill>
                          <a:srgbClr val="007F76"/>
                        </a:solidFill>
                        <a:effectLst/>
                        <a:latin typeface="Arial Narrow" panose="020B0606020202030204" pitchFamily="34" charset="0"/>
                      </a:endParaRPr>
                    </a:p>
                  </a:txBody>
                  <a:tcPr marL="9525" marR="9525" marT="0" marB="0"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821115214"/>
                  </a:ext>
                </a:extLst>
              </a:tr>
              <a:tr h="188570">
                <a:tc vMerge="1">
                  <a:txBody>
                    <a:bodyPr/>
                    <a:lstStyle/>
                    <a:p>
                      <a:pPr algn="ctr" rtl="0" fontAlgn="ctr"/>
                      <a:endParaRPr lang="ru-RU" sz="900" b="0" i="0" u="none" strike="noStrike" dirty="0">
                        <a:solidFill>
                          <a:srgbClr val="007F76"/>
                        </a:solidFill>
                        <a:effectLst/>
                        <a:latin typeface="Arial Narrow" panose="020B0606020202030204" pitchFamily="34" charset="0"/>
                      </a:endParaRPr>
                    </a:p>
                  </a:txBody>
                  <a:tcPr marL="6603" marR="6603" marT="10800" marB="10800"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4D7A86">
                        <a:alpha val="20000"/>
                      </a:srgbClr>
                    </a:solidFill>
                  </a:tcPr>
                </a:tc>
                <a:tc vMerge="1">
                  <a:txBody>
                    <a:bodyPr/>
                    <a:lstStyle/>
                    <a:p>
                      <a:pPr algn="ctr" rtl="0" fontAlgn="ctr"/>
                      <a:endParaRPr lang="ru-RU" sz="900" b="0" i="0" u="none" strike="noStrike" dirty="0">
                        <a:solidFill>
                          <a:srgbClr val="007F76"/>
                        </a:solidFill>
                        <a:effectLst/>
                        <a:latin typeface="Arial Narrow" panose="020B0606020202030204" pitchFamily="34" charset="0"/>
                      </a:endParaRPr>
                    </a:p>
                  </a:txBody>
                  <a:tcPr marL="6603" marR="6603" marT="10800" marB="10800"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4D7A86">
                        <a:alpha val="20000"/>
                      </a:srgbClr>
                    </a:solidFill>
                  </a:tcPr>
                </a:tc>
                <a:tc vMerge="1">
                  <a:txBody>
                    <a:bodyPr/>
                    <a:lstStyle/>
                    <a:p>
                      <a:pPr algn="ctr" rtl="0" fontAlgn="ctr"/>
                      <a:endParaRPr lang="ru-RU" sz="900" b="0" i="0" u="none" strike="noStrike" dirty="0">
                        <a:solidFill>
                          <a:srgbClr val="007F76"/>
                        </a:solidFill>
                        <a:effectLst/>
                        <a:latin typeface="Arial Narrow" panose="020B0606020202030204" pitchFamily="34" charset="0"/>
                      </a:endParaRPr>
                    </a:p>
                  </a:txBody>
                  <a:tcPr marL="6603" marR="6603" marT="10800" marB="10800"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4D7A86">
                        <a:alpha val="20000"/>
                      </a:srgbClr>
                    </a:solidFill>
                  </a:tcPr>
                </a:tc>
                <a:tc vMerge="1">
                  <a:txBody>
                    <a:bodyPr/>
                    <a:lstStyle/>
                    <a:p>
                      <a:endParaRPr lang="ru-KZ"/>
                    </a:p>
                  </a:txBody>
                  <a:tcPr/>
                </a:tc>
                <a:tc>
                  <a:txBody>
                    <a:bodyPr/>
                    <a:lstStyle/>
                    <a:p>
                      <a:pPr algn="ctr" fontAlgn="b"/>
                      <a:r>
                        <a:rPr lang="en-US" sz="1050" b="0" i="0" u="none" strike="noStrike" dirty="0">
                          <a:solidFill>
                            <a:schemeClr val="tx1"/>
                          </a:solidFill>
                          <a:effectLst/>
                          <a:latin typeface="Arial Narrow" panose="020B0606020202030204" pitchFamily="34" charset="0"/>
                        </a:rPr>
                        <a:t>I</a:t>
                      </a:r>
                      <a:endParaRPr lang="ru-RU" sz="1050" b="0" i="0" u="none" strike="noStrike" dirty="0">
                        <a:solidFill>
                          <a:schemeClr val="tx1"/>
                        </a:solidFill>
                        <a:effectLst/>
                        <a:latin typeface="Arial Narrow" panose="020B0606020202030204" pitchFamily="34" charset="0"/>
                      </a:endParaRPr>
                    </a:p>
                  </a:txBody>
                  <a:tcPr marL="9525" marR="9525" marT="0" marB="0" anchor="ctr">
                    <a:lnT w="635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ctr" fontAlgn="b"/>
                      <a:r>
                        <a:rPr lang="en-US" sz="1050" b="0" i="0" u="none" strike="noStrike" dirty="0">
                          <a:solidFill>
                            <a:schemeClr val="tx1"/>
                          </a:solidFill>
                          <a:effectLst/>
                          <a:latin typeface="Arial Narrow" panose="020B0606020202030204" pitchFamily="34" charset="0"/>
                        </a:rPr>
                        <a:t>II</a:t>
                      </a:r>
                      <a:endParaRPr lang="ru-RU" sz="1050" b="0" i="0" u="none" strike="noStrike" dirty="0">
                        <a:solidFill>
                          <a:schemeClr val="tx1"/>
                        </a:solidFill>
                        <a:effectLst/>
                        <a:latin typeface="Arial Narrow" panose="020B0606020202030204" pitchFamily="34" charset="0"/>
                      </a:endParaRPr>
                    </a:p>
                  </a:txBody>
                  <a:tcPr marL="9525" marR="9525" marT="0" marB="0" anchor="ctr">
                    <a:lnT w="635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ctr" fontAlgn="b"/>
                      <a:r>
                        <a:rPr lang="en-US" sz="1050" b="0" i="0" u="none" strike="noStrike" dirty="0">
                          <a:solidFill>
                            <a:schemeClr val="tx1"/>
                          </a:solidFill>
                          <a:effectLst/>
                          <a:latin typeface="Arial Narrow" panose="020B0606020202030204" pitchFamily="34" charset="0"/>
                        </a:rPr>
                        <a:t>III</a:t>
                      </a:r>
                      <a:endParaRPr lang="ru-RU" sz="1050" b="0" i="0" u="none" strike="noStrike" dirty="0">
                        <a:solidFill>
                          <a:schemeClr val="tx1"/>
                        </a:solidFill>
                        <a:effectLst/>
                        <a:latin typeface="Arial Narrow" panose="020B0606020202030204" pitchFamily="34" charset="0"/>
                      </a:endParaRPr>
                    </a:p>
                  </a:txBody>
                  <a:tcPr marL="9525" marR="9525" marT="0" marB="0" anchor="ctr">
                    <a:lnT w="635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ctr" fontAlgn="b"/>
                      <a:r>
                        <a:rPr lang="en-US" sz="1050" b="0" i="0" u="none" strike="noStrike" dirty="0">
                          <a:solidFill>
                            <a:schemeClr val="tx1"/>
                          </a:solidFill>
                          <a:effectLst/>
                          <a:latin typeface="Arial Narrow" panose="020B0606020202030204" pitchFamily="34" charset="0"/>
                        </a:rPr>
                        <a:t>IV</a:t>
                      </a:r>
                      <a:endParaRPr lang="ru-RU" sz="1050" b="0" i="0" u="none" strike="noStrike" dirty="0">
                        <a:solidFill>
                          <a:schemeClr val="tx1"/>
                        </a:solidFill>
                        <a:effectLst/>
                        <a:latin typeface="Arial Narrow" panose="020B0606020202030204" pitchFamily="34" charset="0"/>
                      </a:endParaRPr>
                    </a:p>
                  </a:txBody>
                  <a:tcPr marL="9525" marR="9525" marT="0" marB="0" anchor="ctr">
                    <a:lnR w="1270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vMerge="1">
                  <a:txBody>
                    <a:bodyPr/>
                    <a:lstStyle/>
                    <a:p>
                      <a:pPr algn="ctr" fontAlgn="b"/>
                      <a:endParaRPr lang="ru-RU" sz="1050" b="0" i="0" u="none" strike="noStrike" dirty="0">
                        <a:solidFill>
                          <a:srgbClr val="007F76"/>
                        </a:solidFill>
                        <a:effectLst/>
                        <a:latin typeface="Arial Narrow" panose="020B0606020202030204" pitchFamily="34" charset="0"/>
                      </a:endParaRPr>
                    </a:p>
                  </a:txBody>
                  <a:tcPr marL="9525" marR="9525" marT="9525" marB="0"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4D7A86">
                        <a:alpha val="20000"/>
                      </a:srgbClr>
                    </a:solidFill>
                  </a:tcPr>
                </a:tc>
                <a:tc>
                  <a:txBody>
                    <a:bodyPr/>
                    <a:lstStyle/>
                    <a:p>
                      <a:pPr algn="ctr" fontAlgn="b"/>
                      <a:r>
                        <a:rPr lang="en-US" sz="1050" b="0" i="0" u="none" strike="noStrike" dirty="0">
                          <a:solidFill>
                            <a:schemeClr val="tx1"/>
                          </a:solidFill>
                          <a:effectLst/>
                          <a:latin typeface="Arial Narrow" panose="020B0606020202030204" pitchFamily="34" charset="0"/>
                        </a:rPr>
                        <a:t>I </a:t>
                      </a:r>
                      <a:r>
                        <a:rPr lang="ru-RU" sz="1050" b="0" i="0" u="none" strike="noStrike" dirty="0">
                          <a:solidFill>
                            <a:schemeClr val="tx1"/>
                          </a:solidFill>
                          <a:effectLst/>
                          <a:latin typeface="Arial Narrow" panose="020B0606020202030204" pitchFamily="34" charset="0"/>
                        </a:rPr>
                        <a:t>(факт)</a:t>
                      </a:r>
                    </a:p>
                  </a:txBody>
                  <a:tcPr marL="9525" marR="9525" marT="0" marB="0" anchor="ctr">
                    <a:lnL>
                      <a:noFill/>
                    </a:lnL>
                    <a:lnR>
                      <a:noFill/>
                    </a:lnR>
                    <a:lnT w="635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50" b="0" i="0" u="none" strike="noStrike" dirty="0">
                          <a:solidFill>
                            <a:srgbClr val="007F76"/>
                          </a:solidFill>
                          <a:effectLst/>
                          <a:latin typeface="Arial Narrow" panose="020B0606020202030204" pitchFamily="34" charset="0"/>
                        </a:rPr>
                        <a:t>II</a:t>
                      </a:r>
                      <a:endParaRPr lang="ru-RU" sz="1050" b="0" i="0" u="none" strike="noStrike" dirty="0">
                        <a:solidFill>
                          <a:srgbClr val="007F76"/>
                        </a:solidFill>
                        <a:effectLst/>
                        <a:latin typeface="Arial Narrow" panose="020B0606020202030204" pitchFamily="34" charset="0"/>
                      </a:endParaRPr>
                    </a:p>
                  </a:txBody>
                  <a:tcPr marL="9525" marR="9525" marT="0" marB="0" anchor="ctr">
                    <a:lnL>
                      <a:noFill/>
                    </a:lnL>
                    <a:lnR>
                      <a:noFill/>
                    </a:lnR>
                    <a:lnT w="635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50" b="0" i="0" u="none" strike="noStrike" dirty="0">
                          <a:solidFill>
                            <a:srgbClr val="007F76"/>
                          </a:solidFill>
                          <a:effectLst/>
                          <a:latin typeface="Arial Narrow" panose="020B0606020202030204" pitchFamily="34" charset="0"/>
                        </a:rPr>
                        <a:t>III</a:t>
                      </a:r>
                      <a:endParaRPr lang="ru-RU" sz="1050" b="0" i="0" u="none" strike="noStrike" dirty="0">
                        <a:solidFill>
                          <a:srgbClr val="007F76"/>
                        </a:solidFill>
                        <a:effectLst/>
                        <a:latin typeface="Arial Narrow" panose="020B0606020202030204" pitchFamily="34" charset="0"/>
                      </a:endParaRPr>
                    </a:p>
                  </a:txBody>
                  <a:tcPr marL="9525" marR="9525" marT="0" marB="0" anchor="ctr">
                    <a:lnL>
                      <a:noFill/>
                    </a:lnL>
                    <a:lnR>
                      <a:noFill/>
                    </a:lnR>
                    <a:lnT w="635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50" b="0" i="0" u="none" strike="noStrike" dirty="0">
                          <a:solidFill>
                            <a:srgbClr val="007F76"/>
                          </a:solidFill>
                          <a:effectLst/>
                          <a:latin typeface="Arial Narrow" panose="020B0606020202030204" pitchFamily="34" charset="0"/>
                        </a:rPr>
                        <a:t>IV</a:t>
                      </a:r>
                      <a:endParaRPr lang="ru-RU" sz="1050" b="0" i="0" u="none" strike="noStrike" dirty="0">
                        <a:solidFill>
                          <a:srgbClr val="007F76"/>
                        </a:solidFill>
                        <a:effectLst/>
                        <a:latin typeface="Arial Narrow" panose="020B0606020202030204" pitchFamily="34" charset="0"/>
                      </a:endParaRPr>
                    </a:p>
                  </a:txBody>
                  <a:tcPr marL="9525" marR="9525" marT="0" marB="0" anchor="ctr">
                    <a:lnL>
                      <a:noFill/>
                    </a:lnL>
                    <a:lnR>
                      <a:noFill/>
                    </a:lnR>
                    <a:lnT w="635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vMerge="1">
                  <a:txBody>
                    <a:bodyPr/>
                    <a:lstStyle/>
                    <a:p>
                      <a:pPr algn="ctr" fontAlgn="b"/>
                      <a:endParaRPr lang="ru-RU" sz="900" b="0" i="0" u="none" strike="noStrike" dirty="0">
                        <a:solidFill>
                          <a:srgbClr val="007F76"/>
                        </a:solidFill>
                        <a:effectLst/>
                        <a:latin typeface="Arial Narrow" panose="020B0606020202030204" pitchFamily="34" charset="0"/>
                      </a:endParaRPr>
                    </a:p>
                  </a:txBody>
                  <a:tcPr marL="9525" marR="9525" marT="9525" marB="0"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4D7A86">
                        <a:alpha val="20000"/>
                      </a:srgbClr>
                    </a:solidFill>
                  </a:tcPr>
                </a:tc>
                <a:extLst>
                  <a:ext uri="{0D108BD9-81ED-4DB2-BD59-A6C34878D82A}">
                    <a16:rowId xmlns:a16="http://schemas.microsoft.com/office/drawing/2014/main" val="3582961751"/>
                  </a:ext>
                </a:extLst>
              </a:tr>
              <a:tr h="152142">
                <a:tc gridSpan="14">
                  <a:txBody>
                    <a:bodyPr/>
                    <a:lstStyle/>
                    <a:p>
                      <a:pPr algn="ctr" rtl="0" fontAlgn="ctr"/>
                      <a:r>
                        <a:rPr lang="ru-RU" sz="900" b="1" u="none" strike="noStrike" dirty="0">
                          <a:solidFill>
                            <a:srgbClr val="007F76"/>
                          </a:solidFill>
                          <a:effectLst/>
                          <a:latin typeface="Arial Narrow" panose="020B0606020202030204" pitchFamily="34" charset="0"/>
                        </a:rPr>
                        <a:t>БАЗАЛЫҚ СЦЕНАРИЙ</a:t>
                      </a:r>
                    </a:p>
                  </a:txBody>
                  <a:tcPr marL="9525" marR="9525" marT="0" marB="0"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007F76">
                        <a:alpha val="40000"/>
                      </a:srgbClr>
                    </a:solidFill>
                  </a:tcPr>
                </a:tc>
                <a:tc hMerge="1">
                  <a:txBody>
                    <a:bodyPr/>
                    <a:lstStyle/>
                    <a:p>
                      <a:endParaRPr lang="ru-RU"/>
                    </a:p>
                  </a:txBody>
                  <a:tcPr/>
                </a:tc>
                <a:tc hMerge="1">
                  <a:txBody>
                    <a:bodyPr/>
                    <a:lstStyle/>
                    <a:p>
                      <a:endParaRPr lang="ru-RU"/>
                    </a:p>
                  </a:txBody>
                  <a:tcPr>
                    <a:lnL w="12700" cap="flat" cmpd="sng" algn="ctr">
                      <a:solidFill>
                        <a:schemeClr val="tx1"/>
                      </a:solidFill>
                      <a:prstDash val="solid"/>
                      <a:round/>
                      <a:headEnd type="none" w="med" len="med"/>
                      <a:tailEnd type="none" w="med" len="med"/>
                    </a:lnL>
                    <a:lnT w="12700" cap="flat" cmpd="sng" algn="ctr">
                      <a:solidFill>
                        <a:schemeClr val="tx1"/>
                      </a:solidFill>
                      <a:prstDash val="solid"/>
                      <a:round/>
                      <a:headEnd type="none" w="med" len="med"/>
                      <a:tailEnd type="none" w="med" len="med"/>
                    </a:lnT>
                  </a:tcPr>
                </a:tc>
                <a:tc hMerge="1">
                  <a:txBody>
                    <a:bodyPr/>
                    <a:lstStyle/>
                    <a:p>
                      <a:pPr algn="ctr" fontAlgn="b"/>
                      <a:r>
                        <a:rPr lang="ru-RU" sz="900" b="1" i="0" u="none" strike="noStrike" cap="none" dirty="0">
                          <a:solidFill>
                            <a:schemeClr val="tx1"/>
                          </a:solidFill>
                          <a:effectLst/>
                          <a:latin typeface="Arial Narrow" panose="020B0606020202030204" pitchFamily="34" charset="0"/>
                          <a:ea typeface="+mn-ea"/>
                          <a:cs typeface="+mn-cs"/>
                          <a:sym typeface="Arial"/>
                        </a:rPr>
                        <a:t>1 074 391</a:t>
                      </a:r>
                      <a:endParaRPr lang="ru-KZ" sz="900" b="1" i="0" u="none" strike="noStrike" cap="none" dirty="0">
                        <a:solidFill>
                          <a:schemeClr val="tx1"/>
                        </a:solidFill>
                        <a:effectLst/>
                        <a:latin typeface="Arial Narrow" panose="020B0606020202030204" pitchFamily="34" charset="0"/>
                        <a:ea typeface="+mn-ea"/>
                        <a:cs typeface="+mn-cs"/>
                        <a:sym typeface="Arial"/>
                      </a:endParaRPr>
                    </a:p>
                  </a:txBody>
                  <a:tcPr marL="9525" marR="9525" marT="0" marB="0" anchor="ctr">
                    <a:lnL w="12700" cap="flat" cmpd="sng" algn="ctr">
                      <a:solidFill>
                        <a:schemeClr val="tx1"/>
                      </a:solidFill>
                      <a:prstDash val="solid"/>
                      <a:round/>
                      <a:headEnd type="none" w="med" len="med"/>
                      <a:tailEnd type="none" w="med" len="med"/>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65000"/>
                        <a:alpha val="20000"/>
                      </a:schemeClr>
                    </a:solidFill>
                  </a:tcPr>
                </a:tc>
                <a:tc hMerge="1">
                  <a:txBody>
                    <a:bodyPr/>
                    <a:lstStyle/>
                    <a:p>
                      <a:pPr algn="ctr" fontAlgn="b"/>
                      <a:r>
                        <a:rPr lang="ru-KZ" sz="900" b="1" i="0" u="none" strike="noStrike" cap="none" dirty="0">
                          <a:solidFill>
                            <a:schemeClr val="tx1"/>
                          </a:solidFill>
                          <a:effectLst/>
                          <a:latin typeface="Arial Narrow" panose="020B0606020202030204" pitchFamily="34" charset="0"/>
                          <a:ea typeface="+mn-ea"/>
                          <a:cs typeface="+mn-cs"/>
                          <a:sym typeface="Arial"/>
                        </a:rPr>
                        <a:t>211</a:t>
                      </a:r>
                      <a:r>
                        <a:rPr lang="ru-RU" sz="900" b="1" i="0" u="none" strike="noStrike" cap="none" dirty="0">
                          <a:solidFill>
                            <a:schemeClr val="tx1"/>
                          </a:solidFill>
                          <a:effectLst/>
                          <a:latin typeface="Arial Narrow" panose="020B0606020202030204" pitchFamily="34" charset="0"/>
                          <a:ea typeface="+mn-ea"/>
                          <a:cs typeface="+mn-cs"/>
                          <a:sym typeface="Arial"/>
                        </a:rPr>
                        <a:t> </a:t>
                      </a:r>
                      <a:r>
                        <a:rPr lang="ru-KZ" sz="900" b="1" i="0" u="none" strike="noStrike" cap="none" dirty="0">
                          <a:solidFill>
                            <a:schemeClr val="tx1"/>
                          </a:solidFill>
                          <a:effectLst/>
                          <a:latin typeface="Arial Narrow" panose="020B0606020202030204" pitchFamily="34" charset="0"/>
                          <a:ea typeface="+mn-ea"/>
                          <a:cs typeface="+mn-cs"/>
                          <a:sym typeface="Arial"/>
                        </a:rPr>
                        <a:t>344</a:t>
                      </a:r>
                    </a:p>
                  </a:txBody>
                  <a:tcPr marL="9525" marR="9525" marT="0" marB="0"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65000"/>
                        <a:alpha val="20000"/>
                      </a:schemeClr>
                    </a:solidFill>
                  </a:tcPr>
                </a:tc>
                <a:tc hMerge="1">
                  <a:txBody>
                    <a:bodyPr/>
                    <a:lstStyle/>
                    <a:p>
                      <a:pPr algn="ctr" fontAlgn="b"/>
                      <a:r>
                        <a:rPr lang="ru-KZ" sz="900" b="1" i="0" u="none" strike="noStrike" cap="none" dirty="0">
                          <a:solidFill>
                            <a:schemeClr val="tx1"/>
                          </a:solidFill>
                          <a:effectLst/>
                          <a:latin typeface="Arial Narrow" panose="020B0606020202030204" pitchFamily="34" charset="0"/>
                          <a:ea typeface="+mn-ea"/>
                          <a:cs typeface="+mn-cs"/>
                          <a:sym typeface="Arial"/>
                        </a:rPr>
                        <a:t>272</a:t>
                      </a:r>
                      <a:r>
                        <a:rPr lang="ru-RU" sz="900" b="1" i="0" u="none" strike="noStrike" cap="none" dirty="0">
                          <a:solidFill>
                            <a:schemeClr val="tx1"/>
                          </a:solidFill>
                          <a:effectLst/>
                          <a:latin typeface="Arial Narrow" panose="020B0606020202030204" pitchFamily="34" charset="0"/>
                          <a:ea typeface="+mn-ea"/>
                          <a:cs typeface="+mn-cs"/>
                          <a:sym typeface="Arial"/>
                        </a:rPr>
                        <a:t> </a:t>
                      </a:r>
                      <a:r>
                        <a:rPr lang="ru-KZ" sz="900" b="1" i="0" u="none" strike="noStrike" cap="none" dirty="0">
                          <a:solidFill>
                            <a:schemeClr val="tx1"/>
                          </a:solidFill>
                          <a:effectLst/>
                          <a:latin typeface="Arial Narrow" panose="020B0606020202030204" pitchFamily="34" charset="0"/>
                          <a:ea typeface="+mn-ea"/>
                          <a:cs typeface="+mn-cs"/>
                          <a:sym typeface="Arial"/>
                        </a:rPr>
                        <a:t>354</a:t>
                      </a:r>
                    </a:p>
                  </a:txBody>
                  <a:tcPr marL="9525" marR="9525" marT="0" marB="0"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65000"/>
                        <a:alpha val="20000"/>
                      </a:schemeClr>
                    </a:solidFill>
                  </a:tcPr>
                </a:tc>
                <a:tc hMerge="1">
                  <a:txBody>
                    <a:bodyPr/>
                    <a:lstStyle/>
                    <a:p>
                      <a:pPr algn="ctr" fontAlgn="b"/>
                      <a:r>
                        <a:rPr lang="ru-KZ" sz="900" b="1" i="0" u="none" strike="noStrike" cap="none" dirty="0">
                          <a:solidFill>
                            <a:schemeClr val="tx1"/>
                          </a:solidFill>
                          <a:effectLst/>
                          <a:latin typeface="Arial Narrow" panose="020B0606020202030204" pitchFamily="34" charset="0"/>
                          <a:ea typeface="+mn-ea"/>
                          <a:cs typeface="+mn-cs"/>
                          <a:sym typeface="Arial"/>
                        </a:rPr>
                        <a:t>299</a:t>
                      </a:r>
                      <a:r>
                        <a:rPr lang="ru-RU" sz="900" b="1" i="0" u="none" strike="noStrike" cap="none" dirty="0">
                          <a:solidFill>
                            <a:schemeClr val="tx1"/>
                          </a:solidFill>
                          <a:effectLst/>
                          <a:latin typeface="Arial Narrow" panose="020B0606020202030204" pitchFamily="34" charset="0"/>
                          <a:ea typeface="+mn-ea"/>
                          <a:cs typeface="+mn-cs"/>
                          <a:sym typeface="Arial"/>
                        </a:rPr>
                        <a:t> </a:t>
                      </a:r>
                      <a:r>
                        <a:rPr lang="ru-KZ" sz="900" b="1" i="0" u="none" strike="noStrike" cap="none" dirty="0">
                          <a:solidFill>
                            <a:schemeClr val="tx1"/>
                          </a:solidFill>
                          <a:effectLst/>
                          <a:latin typeface="Arial Narrow" panose="020B0606020202030204" pitchFamily="34" charset="0"/>
                          <a:ea typeface="+mn-ea"/>
                          <a:cs typeface="+mn-cs"/>
                          <a:sym typeface="Arial"/>
                        </a:rPr>
                        <a:t>136</a:t>
                      </a:r>
                    </a:p>
                  </a:txBody>
                  <a:tcPr marL="9525" marR="9525" marT="0" marB="0"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65000"/>
                        <a:alpha val="20000"/>
                      </a:schemeClr>
                    </a:solidFill>
                  </a:tcPr>
                </a:tc>
                <a:tc hMerge="1">
                  <a:txBody>
                    <a:bodyPr/>
                    <a:lstStyle/>
                    <a:p>
                      <a:pPr algn="ctr" fontAlgn="b"/>
                      <a:r>
                        <a:rPr lang="ru-KZ" sz="900" b="1" i="0" u="none" strike="noStrike" cap="none" dirty="0">
                          <a:solidFill>
                            <a:schemeClr val="tx1"/>
                          </a:solidFill>
                          <a:effectLst/>
                          <a:latin typeface="Arial Narrow" panose="020B0606020202030204" pitchFamily="34" charset="0"/>
                          <a:ea typeface="+mn-ea"/>
                          <a:cs typeface="+mn-cs"/>
                          <a:sym typeface="Arial"/>
                        </a:rPr>
                        <a:t>291</a:t>
                      </a:r>
                      <a:r>
                        <a:rPr lang="ru-RU" sz="900" b="1" i="0" u="none" strike="noStrike" cap="none" dirty="0">
                          <a:solidFill>
                            <a:schemeClr val="tx1"/>
                          </a:solidFill>
                          <a:effectLst/>
                          <a:latin typeface="Arial Narrow" panose="020B0606020202030204" pitchFamily="34" charset="0"/>
                          <a:ea typeface="+mn-ea"/>
                          <a:cs typeface="+mn-cs"/>
                          <a:sym typeface="Arial"/>
                        </a:rPr>
                        <a:t> </a:t>
                      </a:r>
                      <a:r>
                        <a:rPr lang="ru-KZ" sz="900" b="1" i="0" u="none" strike="noStrike" cap="none" dirty="0">
                          <a:solidFill>
                            <a:schemeClr val="tx1"/>
                          </a:solidFill>
                          <a:effectLst/>
                          <a:latin typeface="Arial Narrow" panose="020B0606020202030204" pitchFamily="34" charset="0"/>
                          <a:ea typeface="+mn-ea"/>
                          <a:cs typeface="+mn-cs"/>
                          <a:sym typeface="Arial"/>
                        </a:rPr>
                        <a:t>557</a:t>
                      </a:r>
                    </a:p>
                  </a:txBody>
                  <a:tcPr marL="9525" marR="9525" marT="0" marB="0" anchor="ctr">
                    <a:lnL>
                      <a:noFill/>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65000"/>
                        <a:alpha val="20000"/>
                      </a:schemeClr>
                    </a:solidFill>
                  </a:tcPr>
                </a:tc>
                <a:tc hMerge="1">
                  <a:txBody>
                    <a:bodyPr/>
                    <a:lstStyle/>
                    <a:p>
                      <a:pPr marL="0" marR="0" lvl="0" indent="0" algn="ctr" defTabSz="914400" rtl="0" eaLnBrk="1" fontAlgn="ctr" latinLnBrk="0" hangingPunct="1">
                        <a:lnSpc>
                          <a:spcPct val="100000"/>
                        </a:lnSpc>
                        <a:spcBef>
                          <a:spcPts val="0"/>
                        </a:spcBef>
                        <a:spcAft>
                          <a:spcPts val="0"/>
                        </a:spcAft>
                        <a:buClrTx/>
                        <a:buSzTx/>
                        <a:buFontTx/>
                        <a:buNone/>
                        <a:tabLst/>
                        <a:defRPr/>
                      </a:pPr>
                      <a:r>
                        <a:rPr lang="ru-KZ" sz="900" b="1" i="0" u="none" strike="noStrike" cap="none" dirty="0">
                          <a:solidFill>
                            <a:srgbClr val="007F76"/>
                          </a:solidFill>
                          <a:effectLst/>
                          <a:latin typeface="Arial Narrow" panose="020B0606020202030204" pitchFamily="34" charset="0"/>
                          <a:ea typeface="+mn-ea"/>
                          <a:cs typeface="+mn-cs"/>
                          <a:sym typeface="Arial"/>
                        </a:rPr>
                        <a:t>1 103 799</a:t>
                      </a:r>
                    </a:p>
                  </a:txBody>
                  <a:tcPr marL="9525" marR="9525" marT="0" marB="0" anchor="ctr">
                    <a:lnL w="12700" cap="flat" cmpd="sng" algn="ctr">
                      <a:solidFill>
                        <a:schemeClr val="tx1"/>
                      </a:solidFill>
                      <a:prstDash val="solid"/>
                      <a:round/>
                      <a:headEnd type="none" w="med" len="med"/>
                      <a:tailEnd type="none" w="med" len="med"/>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007F76">
                        <a:alpha val="20000"/>
                      </a:srgbClr>
                    </a:solidFill>
                  </a:tcPr>
                </a:tc>
                <a:tc hMerge="1">
                  <a:txBody>
                    <a:bodyPr/>
                    <a:lstStyle/>
                    <a:p>
                      <a:pPr algn="ctr" rtl="0" fontAlgn="ctr"/>
                      <a:r>
                        <a:rPr lang="ru-KZ" sz="900" b="1" i="0" u="none" strike="noStrike" cap="none" dirty="0">
                          <a:solidFill>
                            <a:schemeClr val="tx1"/>
                          </a:solidFill>
                          <a:effectLst/>
                          <a:latin typeface="Arial Narrow" panose="020B0606020202030204" pitchFamily="34" charset="0"/>
                          <a:ea typeface="+mn-ea"/>
                          <a:cs typeface="+mn-cs"/>
                          <a:sym typeface="Arial"/>
                        </a:rPr>
                        <a:t>220 533</a:t>
                      </a:r>
                    </a:p>
                  </a:txBody>
                  <a:tcPr marL="9525" marR="9525" marT="0" marB="0"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50000"/>
                        <a:alpha val="20000"/>
                      </a:schemeClr>
                    </a:solidFill>
                  </a:tcPr>
                </a:tc>
                <a:tc hMerge="1">
                  <a:txBody>
                    <a:bodyPr/>
                    <a:lstStyle/>
                    <a:p>
                      <a:pPr algn="ctr" rtl="0" fontAlgn="ctr"/>
                      <a:r>
                        <a:rPr lang="ru-KZ" sz="900" b="1" i="0" u="none" strike="noStrike" cap="none" dirty="0">
                          <a:solidFill>
                            <a:srgbClr val="007F76"/>
                          </a:solidFill>
                          <a:effectLst/>
                          <a:latin typeface="Arial Narrow" panose="020B0606020202030204" pitchFamily="34" charset="0"/>
                          <a:ea typeface="+mn-ea"/>
                          <a:cs typeface="+mn-cs"/>
                          <a:sym typeface="Arial"/>
                        </a:rPr>
                        <a:t>240 505</a:t>
                      </a:r>
                    </a:p>
                  </a:txBody>
                  <a:tcPr marL="9525" marR="9525" marT="0" marB="0"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007F76">
                        <a:alpha val="20000"/>
                      </a:srgbClr>
                    </a:solidFill>
                  </a:tcPr>
                </a:tc>
                <a:tc hMerge="1">
                  <a:txBody>
                    <a:bodyPr/>
                    <a:lstStyle/>
                    <a:p>
                      <a:pPr algn="ctr" rtl="0" fontAlgn="ctr"/>
                      <a:r>
                        <a:rPr lang="ru-KZ" sz="900" b="1" i="0" u="none" strike="noStrike" cap="none" dirty="0">
                          <a:solidFill>
                            <a:srgbClr val="007F76"/>
                          </a:solidFill>
                          <a:effectLst/>
                          <a:latin typeface="Arial Narrow" panose="020B0606020202030204" pitchFamily="34" charset="0"/>
                          <a:ea typeface="+mn-ea"/>
                          <a:cs typeface="+mn-cs"/>
                          <a:sym typeface="Arial"/>
                        </a:rPr>
                        <a:t>300 190</a:t>
                      </a:r>
                    </a:p>
                  </a:txBody>
                  <a:tcPr marL="9525" marR="9525" marT="0" marB="0"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007F76">
                        <a:alpha val="20000"/>
                      </a:srgbClr>
                    </a:solidFill>
                  </a:tcPr>
                </a:tc>
                <a:tc hMerge="1">
                  <a:txBody>
                    <a:bodyPr/>
                    <a:lstStyle/>
                    <a:p>
                      <a:pPr algn="ctr" rtl="0" fontAlgn="ctr"/>
                      <a:r>
                        <a:rPr lang="ru-KZ" sz="900" b="1" i="0" u="none" strike="noStrike" cap="none" dirty="0">
                          <a:solidFill>
                            <a:srgbClr val="007F76"/>
                          </a:solidFill>
                          <a:effectLst/>
                          <a:latin typeface="Arial Narrow" panose="020B0606020202030204" pitchFamily="34" charset="0"/>
                          <a:ea typeface="+mn-ea"/>
                          <a:cs typeface="+mn-cs"/>
                          <a:sym typeface="Arial"/>
                        </a:rPr>
                        <a:t>342 571</a:t>
                      </a:r>
                    </a:p>
                  </a:txBody>
                  <a:tcPr marL="9525" marR="9525" marT="0" marB="0"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007F76">
                        <a:alpha val="20000"/>
                      </a:srgbClr>
                    </a:solidFill>
                  </a:tcPr>
                </a:tc>
                <a:tc hMerge="1">
                  <a:txBody>
                    <a:bodyPr/>
                    <a:lstStyle/>
                    <a:p>
                      <a:pPr algn="ctr" rtl="0" fontAlgn="b"/>
                      <a:r>
                        <a:rPr lang="en-US" sz="900" b="1" i="0" u="none" strike="noStrike" dirty="0">
                          <a:solidFill>
                            <a:srgbClr val="007F76"/>
                          </a:solidFill>
                          <a:effectLst/>
                          <a:latin typeface="Arial Narrow" panose="020B0606020202030204" pitchFamily="34" charset="0"/>
                        </a:rPr>
                        <a:t>100%</a:t>
                      </a:r>
                    </a:p>
                  </a:txBody>
                  <a:tcPr marL="9525" marR="9525" marT="0" marB="0"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007F76">
                        <a:alpha val="20000"/>
                      </a:srgbClr>
                    </a:solidFill>
                  </a:tcPr>
                </a:tc>
                <a:extLst>
                  <a:ext uri="{0D108BD9-81ED-4DB2-BD59-A6C34878D82A}">
                    <a16:rowId xmlns:a16="http://schemas.microsoft.com/office/drawing/2014/main" val="2126759895"/>
                  </a:ext>
                </a:extLst>
              </a:tr>
              <a:tr h="144837">
                <a:tc>
                  <a:txBody>
                    <a:bodyPr/>
                    <a:lstStyle/>
                    <a:p>
                      <a:pPr algn="ctr" fontAlgn="b"/>
                      <a:r>
                        <a:rPr lang="ru-RU" sz="800" u="none" strike="noStrike" dirty="0">
                          <a:solidFill>
                            <a:srgbClr val="007F76"/>
                          </a:solidFill>
                          <a:effectLst/>
                          <a:latin typeface="Arial Narrow" panose="020B0606020202030204" pitchFamily="34" charset="0"/>
                        </a:rPr>
                        <a:t>1</a:t>
                      </a:r>
                      <a:endParaRPr lang="en-US" sz="800" b="0" i="0" u="none" strike="noStrike" dirty="0">
                        <a:solidFill>
                          <a:srgbClr val="007F76"/>
                        </a:solidFill>
                        <a:effectLst/>
                        <a:latin typeface="Arial Narrow" panose="020B0606020202030204" pitchFamily="34" charset="0"/>
                      </a:endParaRPr>
                    </a:p>
                  </a:txBody>
                  <a:tcPr marL="9525" marR="9525" marT="0" marB="0" anchor="ctr">
                    <a:lnT w="12700" cap="flat" cmpd="sng" algn="ctr">
                      <a:solidFill>
                        <a:schemeClr val="tx1"/>
                      </a:solidFill>
                      <a:prstDash val="solid"/>
                      <a:round/>
                      <a:headEnd type="none" w="med" len="med"/>
                      <a:tailEnd type="none" w="med" len="med"/>
                    </a:lnT>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9116-0</a:t>
                      </a:r>
                    </a:p>
                  </a:txBody>
                  <a:tcPr marL="9525" marR="9525" marT="9525" marB="0" anchor="ctr">
                    <a:lnT w="12700" cap="flat" cmpd="sng" algn="ctr">
                      <a:solidFill>
                        <a:schemeClr val="tx1"/>
                      </a:solidFill>
                      <a:prstDash val="solid"/>
                      <a:round/>
                      <a:headEnd type="none" w="med" len="med"/>
                      <a:tailEnd type="none" w="med" len="med"/>
                    </a:lnT>
                    <a:solidFill>
                      <a:schemeClr val="accent6">
                        <a:lumMod val="50000"/>
                        <a:alpha val="1000"/>
                      </a:schemeClr>
                    </a:solidFill>
                  </a:tcPr>
                </a:tc>
                <a:tc>
                  <a:txBody>
                    <a:bodyPr/>
                    <a:lstStyle/>
                    <a:p>
                      <a:pPr marL="72000" algn="l" fontAlgn="ctr"/>
                      <a:r>
                        <a:rPr lang="ru-RU" sz="800" b="0" i="0" u="none" strike="noStrike" dirty="0">
                          <a:solidFill>
                            <a:srgbClr val="000000"/>
                          </a:solidFill>
                          <a:effectLst/>
                          <a:latin typeface="Arial Narrow" panose="020B0606020202030204" pitchFamily="34" charset="0"/>
                        </a:rPr>
                        <a:t>Аула </a:t>
                      </a:r>
                      <a:r>
                        <a:rPr lang="ru-RU" sz="800" b="0" i="0" u="none" strike="noStrike" dirty="0" err="1">
                          <a:solidFill>
                            <a:srgbClr val="000000"/>
                          </a:solidFill>
                          <a:effectLst/>
                          <a:latin typeface="Arial Narrow" panose="020B0606020202030204" pitchFamily="34" charset="0"/>
                        </a:rPr>
                        <a:t>сыпырушылар</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және</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ашық</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аумақтарды</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тазалаушылар</a:t>
                      </a:r>
                      <a:endParaRPr lang="ru-RU" sz="800" b="0" i="0" u="none" strike="noStrike" dirty="0">
                        <a:solidFill>
                          <a:srgbClr val="000000"/>
                        </a:solidFill>
                        <a:effectLst/>
                        <a:latin typeface="Arial Narrow" panose="020B0606020202030204" pitchFamily="34" charset="0"/>
                      </a:endParaRPr>
                    </a:p>
                  </a:txBody>
                  <a:tcPr marL="9525" marR="9525" marT="9525" marB="0" anchor="ctr">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2 423</a:t>
                      </a:r>
                    </a:p>
                  </a:txBody>
                  <a:tcPr marL="9525" marR="9525" marT="9525" marB="0" anchor="ctr">
                    <a:lnL w="12700" cap="flat" cmpd="sng" algn="ctr">
                      <a:solidFill>
                        <a:schemeClr val="tx1"/>
                      </a:solidFill>
                      <a:prstDash val="solid"/>
                      <a:round/>
                      <a:headEnd type="none" w="med" len="med"/>
                      <a:tailEnd type="none" w="med" len="med"/>
                    </a:lnL>
                    <a:lnT w="12700" cap="flat" cmpd="sng" algn="ctr">
                      <a:solidFill>
                        <a:schemeClr val="tx1"/>
                      </a:solidFill>
                      <a:prstDash val="solid"/>
                      <a:round/>
                      <a:headEnd type="none" w="med" len="med"/>
                      <a:tailEnd type="none" w="med" len="med"/>
                    </a:lnT>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155</a:t>
                      </a:r>
                    </a:p>
                  </a:txBody>
                  <a:tcPr marL="9525" marR="9525" marT="9525" marB="0" anchor="ctr">
                    <a:lnT w="12700" cap="flat" cmpd="sng" algn="ctr">
                      <a:solidFill>
                        <a:schemeClr val="tx1"/>
                      </a:solidFill>
                      <a:prstDash val="solid"/>
                      <a:round/>
                      <a:headEnd type="none" w="med" len="med"/>
                      <a:tailEnd type="none" w="med" len="med"/>
                    </a:lnT>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923</a:t>
                      </a:r>
                    </a:p>
                  </a:txBody>
                  <a:tcPr marL="9525" marR="9525" marT="9525" marB="0" anchor="ctr">
                    <a:lnT w="12700" cap="flat" cmpd="sng" algn="ctr">
                      <a:solidFill>
                        <a:schemeClr val="tx1"/>
                      </a:solidFill>
                      <a:prstDash val="solid"/>
                      <a:round/>
                      <a:headEnd type="none" w="med" len="med"/>
                      <a:tailEnd type="none" w="med" len="med"/>
                    </a:lnT>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1 071</a:t>
                      </a:r>
                    </a:p>
                  </a:txBody>
                  <a:tcPr marL="9525" marR="9525" marT="9525" marB="0" anchor="ctr">
                    <a:lnT w="12700" cap="flat" cmpd="sng" algn="ctr">
                      <a:solidFill>
                        <a:schemeClr val="tx1"/>
                      </a:solidFill>
                      <a:prstDash val="solid"/>
                      <a:round/>
                      <a:headEnd type="none" w="med" len="med"/>
                      <a:tailEnd type="none" w="med" len="med"/>
                    </a:lnT>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274</a:t>
                      </a:r>
                    </a:p>
                  </a:txBody>
                  <a:tcPr marL="9525" marR="9525" marT="9525" marB="0" anchor="ctr">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3 440</a:t>
                      </a:r>
                    </a:p>
                  </a:txBody>
                  <a:tcPr marL="9525" marR="9525" marT="9525" marB="0" anchor="ctr">
                    <a:lnL w="12700" cap="flat" cmpd="sng" algn="ctr">
                      <a:solidFill>
                        <a:schemeClr val="tx1"/>
                      </a:solidFill>
                      <a:prstDash val="solid"/>
                      <a:round/>
                      <a:headEnd type="none" w="med" len="med"/>
                      <a:tailEnd type="none" w="med" len="med"/>
                    </a:lnL>
                    <a:lnT w="12700" cap="flat" cmpd="sng" algn="ctr">
                      <a:solidFill>
                        <a:schemeClr val="tx1"/>
                      </a:solidFill>
                      <a:prstDash val="solid"/>
                      <a:round/>
                      <a:headEnd type="none" w="med" len="med"/>
                      <a:tailEnd type="none" w="med" len="med"/>
                    </a:lnT>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387</a:t>
                      </a:r>
                    </a:p>
                  </a:txBody>
                  <a:tcPr marL="9525" marR="9525" marT="9525" marB="0" anchor="ctr">
                    <a:lnT w="12700" cap="flat" cmpd="sng" algn="ctr">
                      <a:solidFill>
                        <a:schemeClr val="tx1"/>
                      </a:solidFill>
                      <a:prstDash val="solid"/>
                      <a:round/>
                      <a:headEnd type="none" w="med" len="med"/>
                      <a:tailEnd type="none" w="med" len="med"/>
                    </a:lnT>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707</a:t>
                      </a:r>
                    </a:p>
                  </a:txBody>
                  <a:tcPr marL="9525" marR="9525" marT="9525" marB="0" anchor="ctr">
                    <a:lnT w="12700" cap="flat" cmpd="sng" algn="ctr">
                      <a:solidFill>
                        <a:schemeClr val="tx1"/>
                      </a:solidFill>
                      <a:prstDash val="solid"/>
                      <a:round/>
                      <a:headEnd type="none" w="med" len="med"/>
                      <a:tailEnd type="none" w="med" len="med"/>
                    </a:lnT>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1 089</a:t>
                      </a:r>
                    </a:p>
                  </a:txBody>
                  <a:tcPr marL="9525" marR="9525" marT="9525" marB="0" anchor="ctr">
                    <a:lnT w="12700" cap="flat" cmpd="sng" algn="ctr">
                      <a:solidFill>
                        <a:schemeClr val="tx1"/>
                      </a:solidFill>
                      <a:prstDash val="solid"/>
                      <a:round/>
                      <a:headEnd type="none" w="med" len="med"/>
                      <a:tailEnd type="none" w="med" len="med"/>
                    </a:lnT>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1 257</a:t>
                      </a:r>
                    </a:p>
                  </a:txBody>
                  <a:tcPr marL="9525" marR="9525" marT="9525" marB="0" anchor="ctr">
                    <a:lnT w="12700" cap="flat" cmpd="sng" algn="ctr">
                      <a:solidFill>
                        <a:schemeClr val="tx1"/>
                      </a:solidFill>
                      <a:prstDash val="solid"/>
                      <a:round/>
                      <a:headEnd type="none" w="med" len="med"/>
                      <a:tailEnd type="none" w="med" len="med"/>
                    </a:lnT>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5,9%</a:t>
                      </a:r>
                    </a:p>
                  </a:txBody>
                  <a:tcPr marL="9525" marR="9525" marT="9525" marB="0" anchor="ctr">
                    <a:lnT w="12700" cap="flat" cmpd="sng" algn="ctr">
                      <a:solidFill>
                        <a:schemeClr val="tx1"/>
                      </a:solidFill>
                      <a:prstDash val="solid"/>
                      <a:round/>
                      <a:headEnd type="none" w="med" len="med"/>
                      <a:tailEnd type="none" w="med" len="med"/>
                    </a:lnT>
                    <a:solidFill>
                      <a:schemeClr val="accent6">
                        <a:lumMod val="50000"/>
                        <a:alpha val="1000"/>
                      </a:schemeClr>
                    </a:solidFill>
                  </a:tcPr>
                </a:tc>
                <a:extLst>
                  <a:ext uri="{0D108BD9-81ED-4DB2-BD59-A6C34878D82A}">
                    <a16:rowId xmlns:a16="http://schemas.microsoft.com/office/drawing/2014/main" val="4220248122"/>
                  </a:ext>
                </a:extLst>
              </a:tr>
              <a:tr h="144837">
                <a:tc>
                  <a:txBody>
                    <a:bodyPr/>
                    <a:lstStyle/>
                    <a:p>
                      <a:pPr algn="ctr" fontAlgn="b"/>
                      <a:r>
                        <a:rPr lang="ru-RU" sz="800" u="none" strike="noStrike" dirty="0">
                          <a:solidFill>
                            <a:srgbClr val="007F76"/>
                          </a:solidFill>
                          <a:effectLst/>
                          <a:latin typeface="Arial Narrow" panose="020B0606020202030204" pitchFamily="34" charset="0"/>
                        </a:rPr>
                        <a:t>2</a:t>
                      </a:r>
                      <a:endParaRPr lang="en-US" sz="800" b="0" i="0" u="none" strike="noStrike" dirty="0">
                        <a:solidFill>
                          <a:srgbClr val="007F76"/>
                        </a:solidFill>
                        <a:effectLst/>
                        <a:latin typeface="Arial Narrow" panose="020B0606020202030204" pitchFamily="34" charset="0"/>
                      </a:endParaRPr>
                    </a:p>
                  </a:txBody>
                  <a:tcPr marL="9525" marR="9525" marT="0" marB="0" anchor="ctr">
                    <a:solidFill>
                      <a:srgbClr val="007F76">
                        <a:alpha val="20000"/>
                      </a:srgbClr>
                    </a:solidFill>
                  </a:tcPr>
                </a:tc>
                <a:tc>
                  <a:txBody>
                    <a:bodyPr/>
                    <a:lstStyle/>
                    <a:p>
                      <a:pPr algn="ctr" fontAlgn="ctr"/>
                      <a:r>
                        <a:rPr lang="ru-RU" sz="800" b="0" i="0" u="none" strike="noStrike">
                          <a:solidFill>
                            <a:srgbClr val="000000"/>
                          </a:solidFill>
                          <a:effectLst/>
                          <a:latin typeface="Arial Narrow" panose="020B0606020202030204" pitchFamily="34" charset="0"/>
                        </a:rPr>
                        <a:t>7212-2</a:t>
                      </a:r>
                    </a:p>
                  </a:txBody>
                  <a:tcPr marL="9525" marR="9525" marT="9525" marB="0" anchor="ctr">
                    <a:solidFill>
                      <a:srgbClr val="007F76">
                        <a:alpha val="20000"/>
                      </a:srgbClr>
                    </a:solidFill>
                  </a:tcPr>
                </a:tc>
                <a:tc>
                  <a:txBody>
                    <a:bodyPr/>
                    <a:lstStyle/>
                    <a:p>
                      <a:pPr marL="72000" algn="l" fontAlgn="ctr"/>
                      <a:r>
                        <a:rPr lang="ru-RU" sz="800" b="0" i="0" u="none" strike="noStrike" dirty="0" err="1">
                          <a:solidFill>
                            <a:srgbClr val="000000"/>
                          </a:solidFill>
                          <a:effectLst/>
                          <a:latin typeface="Arial Narrow" panose="020B0606020202030204" pitchFamily="34" charset="0"/>
                        </a:rPr>
                        <a:t>Газбен</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кесушілер</a:t>
                      </a:r>
                      <a:endParaRPr lang="ru-RU" sz="800" b="0" i="0" u="none" strike="noStrike" dirty="0">
                        <a:solidFill>
                          <a:srgbClr val="000000"/>
                        </a:solidFill>
                        <a:effectLst/>
                        <a:latin typeface="Arial Narrow" panose="020B0606020202030204" pitchFamily="34" charset="0"/>
                      </a:endParaRPr>
                    </a:p>
                  </a:txBody>
                  <a:tcPr marL="9525" marR="9525" marT="9525" marB="0" anchor="ctr">
                    <a:lnR w="12700" cap="flat" cmpd="sng" algn="ctr">
                      <a:solidFill>
                        <a:schemeClr val="tx1"/>
                      </a:solidFill>
                      <a:prstDash val="solid"/>
                      <a:round/>
                      <a:headEnd type="none" w="med" len="med"/>
                      <a:tailEnd type="none" w="med" len="med"/>
                    </a:lnR>
                    <a:solidFill>
                      <a:srgbClr val="007F76">
                        <a:alpha val="20000"/>
                      </a:srgbClr>
                    </a:solidFill>
                  </a:tcPr>
                </a:tc>
                <a:tc>
                  <a:txBody>
                    <a:bodyPr/>
                    <a:lstStyle/>
                    <a:p>
                      <a:pPr algn="ctr" fontAlgn="ctr"/>
                      <a:r>
                        <a:rPr lang="ru-RU" sz="800" b="0" i="0" u="none" strike="noStrike">
                          <a:solidFill>
                            <a:srgbClr val="000000"/>
                          </a:solidFill>
                          <a:effectLst/>
                          <a:latin typeface="Arial Narrow" panose="020B0606020202030204" pitchFamily="34" charset="0"/>
                        </a:rPr>
                        <a:t>1 377</a:t>
                      </a:r>
                    </a:p>
                  </a:txBody>
                  <a:tcPr marL="9525" marR="9525" marT="9525" marB="0" anchor="ctr">
                    <a:lnL w="12700" cap="flat" cmpd="sng" algn="ctr">
                      <a:solidFill>
                        <a:schemeClr val="tx1"/>
                      </a:solidFill>
                      <a:prstDash val="solid"/>
                      <a:round/>
                      <a:headEnd type="none" w="med" len="med"/>
                      <a:tailEnd type="none" w="med" len="med"/>
                    </a:lnL>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270</a:t>
                      </a:r>
                    </a:p>
                  </a:txBody>
                  <a:tcPr marL="9525" marR="9525" marT="9525" marB="0" anchor="c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368</a:t>
                      </a:r>
                    </a:p>
                  </a:txBody>
                  <a:tcPr marL="9525" marR="9525" marT="9525" marB="0" anchor="c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380</a:t>
                      </a:r>
                    </a:p>
                  </a:txBody>
                  <a:tcPr marL="9525" marR="9525" marT="9525" marB="0" anchor="c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359</a:t>
                      </a:r>
                    </a:p>
                  </a:txBody>
                  <a:tcPr marL="9525" marR="9525" marT="9525" marB="0" anchor="ctr">
                    <a:lnR w="12700" cap="flat" cmpd="sng" algn="ctr">
                      <a:solidFill>
                        <a:schemeClr val="tx1"/>
                      </a:solidFill>
                      <a:prstDash val="solid"/>
                      <a:round/>
                      <a:headEnd type="none" w="med" len="med"/>
                      <a:tailEnd type="none" w="med" len="med"/>
                    </a:ln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1 549</a:t>
                      </a:r>
                    </a:p>
                  </a:txBody>
                  <a:tcPr marL="9525" marR="9525" marT="9525" marB="0" anchor="ctr">
                    <a:lnL w="12700" cap="flat" cmpd="sng" algn="ctr">
                      <a:solidFill>
                        <a:schemeClr val="tx1"/>
                      </a:solidFill>
                      <a:prstDash val="solid"/>
                      <a:round/>
                      <a:headEnd type="none" w="med" len="med"/>
                      <a:tailEnd type="none" w="med" len="med"/>
                    </a:lnL>
                    <a:solidFill>
                      <a:srgbClr val="007F76">
                        <a:alpha val="20000"/>
                      </a:srgbClr>
                    </a:solidFill>
                  </a:tcPr>
                </a:tc>
                <a:tc>
                  <a:txBody>
                    <a:bodyPr/>
                    <a:lstStyle/>
                    <a:p>
                      <a:pPr algn="ctr" fontAlgn="ctr"/>
                      <a:r>
                        <a:rPr lang="ru-RU" sz="800" b="0" i="0" u="none" strike="noStrike">
                          <a:solidFill>
                            <a:srgbClr val="000000"/>
                          </a:solidFill>
                          <a:effectLst/>
                          <a:latin typeface="Arial Narrow" panose="020B0606020202030204" pitchFamily="34" charset="0"/>
                        </a:rPr>
                        <a:t>477</a:t>
                      </a:r>
                    </a:p>
                  </a:txBody>
                  <a:tcPr marL="9525" marR="9525" marT="9525" marB="0" anchor="c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229</a:t>
                      </a:r>
                    </a:p>
                  </a:txBody>
                  <a:tcPr marL="9525" marR="9525" marT="9525" marB="0" anchor="ctr">
                    <a:solidFill>
                      <a:srgbClr val="007F76">
                        <a:alpha val="20000"/>
                      </a:srgbClr>
                    </a:solidFill>
                  </a:tcPr>
                </a:tc>
                <a:tc>
                  <a:txBody>
                    <a:bodyPr/>
                    <a:lstStyle/>
                    <a:p>
                      <a:pPr algn="ctr" fontAlgn="ctr"/>
                      <a:r>
                        <a:rPr lang="ru-RU" sz="800" b="0" i="0" u="none" strike="noStrike">
                          <a:solidFill>
                            <a:srgbClr val="000000"/>
                          </a:solidFill>
                          <a:effectLst/>
                          <a:latin typeface="Arial Narrow" panose="020B0606020202030204" pitchFamily="34" charset="0"/>
                        </a:rPr>
                        <a:t>381</a:t>
                      </a:r>
                    </a:p>
                  </a:txBody>
                  <a:tcPr marL="9525" marR="9525" marT="9525" marB="0" anchor="ctr">
                    <a:solidFill>
                      <a:srgbClr val="007F76">
                        <a:alpha val="20000"/>
                      </a:srgbClr>
                    </a:solidFill>
                  </a:tcPr>
                </a:tc>
                <a:tc>
                  <a:txBody>
                    <a:bodyPr/>
                    <a:lstStyle/>
                    <a:p>
                      <a:pPr algn="ctr" fontAlgn="ctr"/>
                      <a:r>
                        <a:rPr lang="ru-RU" sz="800" b="0" i="0" u="none" strike="noStrike">
                          <a:solidFill>
                            <a:srgbClr val="000000"/>
                          </a:solidFill>
                          <a:effectLst/>
                          <a:latin typeface="Arial Narrow" panose="020B0606020202030204" pitchFamily="34" charset="0"/>
                        </a:rPr>
                        <a:t>462</a:t>
                      </a:r>
                    </a:p>
                  </a:txBody>
                  <a:tcPr marL="9525" marR="9525" marT="9525" marB="0" anchor="ctr">
                    <a:solidFill>
                      <a:srgbClr val="007F76">
                        <a:alpha val="20000"/>
                      </a:srgbClr>
                    </a:solidFill>
                  </a:tcPr>
                </a:tc>
                <a:tc>
                  <a:txBody>
                    <a:bodyPr/>
                    <a:lstStyle/>
                    <a:p>
                      <a:pPr algn="ctr" fontAlgn="ctr"/>
                      <a:r>
                        <a:rPr lang="ru-RU" sz="800" b="0" i="0" u="none" strike="noStrike">
                          <a:solidFill>
                            <a:srgbClr val="000000"/>
                          </a:solidFill>
                          <a:effectLst/>
                          <a:latin typeface="Arial Narrow" panose="020B0606020202030204" pitchFamily="34" charset="0"/>
                        </a:rPr>
                        <a:t>2,6%</a:t>
                      </a:r>
                    </a:p>
                  </a:txBody>
                  <a:tcPr marL="9525" marR="9525" marT="9525" marB="0" anchor="ctr">
                    <a:solidFill>
                      <a:srgbClr val="007F76">
                        <a:alpha val="20000"/>
                      </a:srgbClr>
                    </a:solidFill>
                  </a:tcPr>
                </a:tc>
                <a:extLst>
                  <a:ext uri="{0D108BD9-81ED-4DB2-BD59-A6C34878D82A}">
                    <a16:rowId xmlns:a16="http://schemas.microsoft.com/office/drawing/2014/main" val="2728981022"/>
                  </a:ext>
                </a:extLst>
              </a:tr>
              <a:tr h="144837">
                <a:tc>
                  <a:txBody>
                    <a:bodyPr/>
                    <a:lstStyle/>
                    <a:p>
                      <a:pPr algn="ctr" fontAlgn="b"/>
                      <a:r>
                        <a:rPr lang="ru-RU" sz="800" u="none" strike="noStrike" dirty="0">
                          <a:solidFill>
                            <a:srgbClr val="007F76"/>
                          </a:solidFill>
                          <a:effectLst/>
                          <a:latin typeface="Arial Narrow" panose="020B0606020202030204" pitchFamily="34" charset="0"/>
                        </a:rPr>
                        <a:t>3</a:t>
                      </a:r>
                      <a:endParaRPr lang="en-US" sz="800" b="0" i="0" u="none" strike="noStrike" dirty="0">
                        <a:solidFill>
                          <a:srgbClr val="007F76"/>
                        </a:solidFill>
                        <a:effectLst/>
                        <a:latin typeface="Arial Narrow" panose="020B0606020202030204" pitchFamily="34" charset="0"/>
                      </a:endParaRPr>
                    </a:p>
                  </a:txBody>
                  <a:tcPr marL="9525" marR="9525" marT="0"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9629-7</a:t>
                      </a:r>
                    </a:p>
                  </a:txBody>
                  <a:tcPr marL="9525" marR="9525" marT="9525" marB="0" anchor="ctr">
                    <a:solidFill>
                      <a:schemeClr val="accent6">
                        <a:lumMod val="50000"/>
                        <a:alpha val="1000"/>
                      </a:schemeClr>
                    </a:solidFill>
                  </a:tcPr>
                </a:tc>
                <a:tc>
                  <a:txBody>
                    <a:bodyPr/>
                    <a:lstStyle/>
                    <a:p>
                      <a:pPr marL="72000" algn="l" fontAlgn="ctr"/>
                      <a:r>
                        <a:rPr lang="ru-RU" sz="800" b="0" i="0" u="none" strike="noStrike" dirty="0" err="1">
                          <a:solidFill>
                            <a:srgbClr val="000000"/>
                          </a:solidFill>
                          <a:effectLst/>
                          <a:latin typeface="Arial Narrow" panose="020B0606020202030204" pitchFamily="34" charset="0"/>
                        </a:rPr>
                        <a:t>Әртүрлі</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жұмысты</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атқарушылар</a:t>
                      </a:r>
                      <a:endParaRPr lang="ru-RU" sz="800" b="0" i="0" u="none" strike="noStrike" dirty="0">
                        <a:solidFill>
                          <a:srgbClr val="000000"/>
                        </a:solidFill>
                        <a:effectLst/>
                        <a:latin typeface="Arial Narrow" panose="020B0606020202030204" pitchFamily="34" charset="0"/>
                      </a:endParaRPr>
                    </a:p>
                  </a:txBody>
                  <a:tcPr marL="9525" marR="9525" marT="9525" marB="0" anchor="ctr">
                    <a:lnR w="12700" cap="flat" cmpd="sng" algn="ctr">
                      <a:solidFill>
                        <a:schemeClr val="tx1"/>
                      </a:solidFill>
                      <a:prstDash val="solid"/>
                      <a:round/>
                      <a:headEnd type="none" w="med" len="med"/>
                      <a:tailEnd type="none" w="med" len="med"/>
                    </a:ln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1 209</a:t>
                      </a:r>
                    </a:p>
                  </a:txBody>
                  <a:tcPr marL="9525" marR="9525" marT="9525" marB="0" anchor="ctr">
                    <a:lnL w="12700" cap="flat" cmpd="sng" algn="ctr">
                      <a:solidFill>
                        <a:schemeClr val="tx1"/>
                      </a:solidFill>
                      <a:prstDash val="solid"/>
                      <a:round/>
                      <a:headEnd type="none" w="med" len="med"/>
                      <a:tailEnd type="none" w="med" len="med"/>
                    </a:lnL>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66</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225</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255</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663</a:t>
                      </a:r>
                    </a:p>
                  </a:txBody>
                  <a:tcPr marL="9525" marR="9525" marT="9525" marB="0" anchor="ctr">
                    <a:lnR w="12700" cap="flat" cmpd="sng" algn="ctr">
                      <a:solidFill>
                        <a:schemeClr val="tx1"/>
                      </a:solidFill>
                      <a:prstDash val="solid"/>
                      <a:round/>
                      <a:headEnd type="none" w="med" len="med"/>
                      <a:tailEnd type="none" w="med" len="med"/>
                    </a:ln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1 437</a:t>
                      </a:r>
                    </a:p>
                  </a:txBody>
                  <a:tcPr marL="9525" marR="9525" marT="9525" marB="0" anchor="ctr">
                    <a:lnL w="12700" cap="flat" cmpd="sng" algn="ctr">
                      <a:solidFill>
                        <a:schemeClr val="tx1"/>
                      </a:solidFill>
                      <a:prstDash val="solid"/>
                      <a:round/>
                      <a:headEnd type="none" w="med" len="med"/>
                      <a:tailEnd type="none" w="med" len="med"/>
                    </a:lnL>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189</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206</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591</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451</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2,5%</a:t>
                      </a:r>
                    </a:p>
                  </a:txBody>
                  <a:tcPr marL="9525" marR="9525" marT="9525" marB="0" anchor="ctr">
                    <a:solidFill>
                      <a:schemeClr val="accent6">
                        <a:lumMod val="50000"/>
                        <a:alpha val="1000"/>
                      </a:schemeClr>
                    </a:solidFill>
                  </a:tcPr>
                </a:tc>
                <a:extLst>
                  <a:ext uri="{0D108BD9-81ED-4DB2-BD59-A6C34878D82A}">
                    <a16:rowId xmlns:a16="http://schemas.microsoft.com/office/drawing/2014/main" val="496541397"/>
                  </a:ext>
                </a:extLst>
              </a:tr>
              <a:tr h="144837">
                <a:tc>
                  <a:txBody>
                    <a:bodyPr/>
                    <a:lstStyle/>
                    <a:p>
                      <a:pPr algn="ctr" fontAlgn="b"/>
                      <a:r>
                        <a:rPr lang="ru-RU" sz="800" u="none" strike="noStrike" dirty="0">
                          <a:solidFill>
                            <a:srgbClr val="007F76"/>
                          </a:solidFill>
                          <a:effectLst/>
                          <a:latin typeface="Arial Narrow" panose="020B0606020202030204" pitchFamily="34" charset="0"/>
                        </a:rPr>
                        <a:t>4</a:t>
                      </a:r>
                      <a:endParaRPr lang="en-US" sz="800" b="0" i="0" u="none" strike="noStrike" dirty="0">
                        <a:solidFill>
                          <a:srgbClr val="007F76"/>
                        </a:solidFill>
                        <a:effectLst/>
                        <a:latin typeface="Arial Narrow" panose="020B0606020202030204" pitchFamily="34" charset="0"/>
                      </a:endParaRPr>
                    </a:p>
                  </a:txBody>
                  <a:tcPr marL="9525" marR="9525" marT="0" marB="0" anchor="ctr">
                    <a:solidFill>
                      <a:srgbClr val="007F76">
                        <a:alpha val="20000"/>
                      </a:srgbClr>
                    </a:solidFill>
                  </a:tcPr>
                </a:tc>
                <a:tc>
                  <a:txBody>
                    <a:bodyPr/>
                    <a:lstStyle/>
                    <a:p>
                      <a:pPr algn="ctr" fontAlgn="ctr"/>
                      <a:r>
                        <a:rPr lang="ru-RU" sz="800" b="0" i="0" u="none" strike="noStrike">
                          <a:solidFill>
                            <a:srgbClr val="000000"/>
                          </a:solidFill>
                          <a:effectLst/>
                          <a:latin typeface="Arial Narrow" panose="020B0606020202030204" pitchFamily="34" charset="0"/>
                        </a:rPr>
                        <a:t>7239-2</a:t>
                      </a:r>
                    </a:p>
                  </a:txBody>
                  <a:tcPr marL="9525" marR="9525" marT="9525" marB="0" anchor="ctr">
                    <a:solidFill>
                      <a:srgbClr val="007F76">
                        <a:alpha val="20000"/>
                      </a:srgbClr>
                    </a:solidFill>
                  </a:tcPr>
                </a:tc>
                <a:tc>
                  <a:txBody>
                    <a:bodyPr/>
                    <a:lstStyle/>
                    <a:p>
                      <a:pPr marL="72000" algn="l" fontAlgn="ctr"/>
                      <a:r>
                        <a:rPr lang="ru-RU" sz="800" b="0" i="0" u="none" strike="noStrike" dirty="0" err="1">
                          <a:solidFill>
                            <a:srgbClr val="000000"/>
                          </a:solidFill>
                          <a:effectLst/>
                          <a:latin typeface="Arial Narrow" panose="020B0606020202030204" pitchFamily="34" charset="0"/>
                        </a:rPr>
                        <a:t>Өнеркәсіптік</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жабдықтардың</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слесарлары</a:t>
                      </a:r>
                      <a:endParaRPr lang="ru-RU" sz="800" b="0" i="0" u="none" strike="noStrike" dirty="0">
                        <a:solidFill>
                          <a:srgbClr val="000000"/>
                        </a:solidFill>
                        <a:effectLst/>
                        <a:latin typeface="Arial Narrow" panose="020B0606020202030204" pitchFamily="34" charset="0"/>
                      </a:endParaRPr>
                    </a:p>
                  </a:txBody>
                  <a:tcPr marL="9525" marR="9525" marT="9525" marB="0" anchor="ctr">
                    <a:lnR w="12700" cap="flat" cmpd="sng" algn="ctr">
                      <a:solidFill>
                        <a:schemeClr val="tx1"/>
                      </a:solidFill>
                      <a:prstDash val="solid"/>
                      <a:round/>
                      <a:headEnd type="none" w="med" len="med"/>
                      <a:tailEnd type="none" w="med" len="med"/>
                    </a:lnR>
                    <a:solidFill>
                      <a:srgbClr val="007F76">
                        <a:alpha val="20000"/>
                      </a:srgbClr>
                    </a:solidFill>
                  </a:tcPr>
                </a:tc>
                <a:tc>
                  <a:txBody>
                    <a:bodyPr/>
                    <a:lstStyle/>
                    <a:p>
                      <a:pPr algn="ctr" fontAlgn="ctr"/>
                      <a:r>
                        <a:rPr lang="ru-RU" sz="800" b="0" i="0" u="none" strike="noStrike">
                          <a:solidFill>
                            <a:srgbClr val="000000"/>
                          </a:solidFill>
                          <a:effectLst/>
                          <a:latin typeface="Arial Narrow" panose="020B0606020202030204" pitchFamily="34" charset="0"/>
                        </a:rPr>
                        <a:t>1 096</a:t>
                      </a:r>
                    </a:p>
                  </a:txBody>
                  <a:tcPr marL="9525" marR="9525" marT="9525" marB="0" anchor="ctr">
                    <a:lnL w="12700" cap="flat" cmpd="sng" algn="ctr">
                      <a:solidFill>
                        <a:schemeClr val="tx1"/>
                      </a:solidFill>
                      <a:prstDash val="solid"/>
                      <a:round/>
                      <a:headEnd type="none" w="med" len="med"/>
                      <a:tailEnd type="none" w="med" len="med"/>
                    </a:lnL>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268</a:t>
                      </a:r>
                    </a:p>
                  </a:txBody>
                  <a:tcPr marL="9525" marR="9525" marT="9525" marB="0" anchor="c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247</a:t>
                      </a:r>
                    </a:p>
                  </a:txBody>
                  <a:tcPr marL="9525" marR="9525" marT="9525" marB="0" anchor="c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292</a:t>
                      </a:r>
                    </a:p>
                  </a:txBody>
                  <a:tcPr marL="9525" marR="9525" marT="9525" marB="0" anchor="c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289</a:t>
                      </a:r>
                    </a:p>
                  </a:txBody>
                  <a:tcPr marL="9525" marR="9525" marT="9525" marB="0" anchor="ctr">
                    <a:lnR w="12700" cap="flat" cmpd="sng" algn="ctr">
                      <a:solidFill>
                        <a:schemeClr val="tx1"/>
                      </a:solidFill>
                      <a:prstDash val="solid"/>
                      <a:round/>
                      <a:headEnd type="none" w="med" len="med"/>
                      <a:tailEnd type="none" w="med" len="med"/>
                    </a:ln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1 370</a:t>
                      </a:r>
                    </a:p>
                  </a:txBody>
                  <a:tcPr marL="9525" marR="9525" marT="9525" marB="0" anchor="ctr">
                    <a:lnL w="12700" cap="flat" cmpd="sng" algn="ctr">
                      <a:solidFill>
                        <a:schemeClr val="tx1"/>
                      </a:solidFill>
                      <a:prstDash val="solid"/>
                      <a:round/>
                      <a:headEnd type="none" w="med" len="med"/>
                      <a:tailEnd type="none" w="med" len="med"/>
                    </a:lnL>
                    <a:solidFill>
                      <a:srgbClr val="007F76">
                        <a:alpha val="20000"/>
                      </a:srgbClr>
                    </a:solidFill>
                  </a:tcPr>
                </a:tc>
                <a:tc>
                  <a:txBody>
                    <a:bodyPr/>
                    <a:lstStyle/>
                    <a:p>
                      <a:pPr algn="ctr" fontAlgn="ctr"/>
                      <a:r>
                        <a:rPr lang="ru-RU" sz="800" b="0" i="0" u="none" strike="noStrike">
                          <a:solidFill>
                            <a:srgbClr val="000000"/>
                          </a:solidFill>
                          <a:effectLst/>
                          <a:latin typeface="Arial Narrow" panose="020B0606020202030204" pitchFamily="34" charset="0"/>
                        </a:rPr>
                        <a:t>405</a:t>
                      </a:r>
                    </a:p>
                  </a:txBody>
                  <a:tcPr marL="9525" marR="9525" marT="9525" marB="0" anchor="c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293</a:t>
                      </a:r>
                    </a:p>
                  </a:txBody>
                  <a:tcPr marL="9525" marR="9525" marT="9525" marB="0" anchor="ctr">
                    <a:solidFill>
                      <a:srgbClr val="007F76">
                        <a:alpha val="20000"/>
                      </a:srgbClr>
                    </a:solidFill>
                  </a:tcPr>
                </a:tc>
                <a:tc>
                  <a:txBody>
                    <a:bodyPr/>
                    <a:lstStyle/>
                    <a:p>
                      <a:pPr algn="ctr" fontAlgn="ctr"/>
                      <a:r>
                        <a:rPr lang="ru-RU" sz="800" b="0" i="0" u="none" strike="noStrike">
                          <a:solidFill>
                            <a:srgbClr val="000000"/>
                          </a:solidFill>
                          <a:effectLst/>
                          <a:latin typeface="Arial Narrow" panose="020B0606020202030204" pitchFamily="34" charset="0"/>
                        </a:rPr>
                        <a:t>274</a:t>
                      </a:r>
                    </a:p>
                  </a:txBody>
                  <a:tcPr marL="9525" marR="9525" marT="9525" marB="0" anchor="ctr">
                    <a:solidFill>
                      <a:srgbClr val="007F76">
                        <a:alpha val="20000"/>
                      </a:srgbClr>
                    </a:solidFill>
                  </a:tcPr>
                </a:tc>
                <a:tc>
                  <a:txBody>
                    <a:bodyPr/>
                    <a:lstStyle/>
                    <a:p>
                      <a:pPr algn="ctr" fontAlgn="ctr"/>
                      <a:r>
                        <a:rPr lang="ru-RU" sz="800" b="0" i="0" u="none" strike="noStrike">
                          <a:solidFill>
                            <a:srgbClr val="000000"/>
                          </a:solidFill>
                          <a:effectLst/>
                          <a:latin typeface="Arial Narrow" panose="020B0606020202030204" pitchFamily="34" charset="0"/>
                        </a:rPr>
                        <a:t>398</a:t>
                      </a:r>
                    </a:p>
                  </a:txBody>
                  <a:tcPr marL="9525" marR="9525" marT="9525" marB="0" anchor="ctr">
                    <a:solidFill>
                      <a:srgbClr val="007F76">
                        <a:alpha val="20000"/>
                      </a:srgbClr>
                    </a:solidFill>
                  </a:tcPr>
                </a:tc>
                <a:tc>
                  <a:txBody>
                    <a:bodyPr/>
                    <a:lstStyle/>
                    <a:p>
                      <a:pPr algn="ctr" fontAlgn="ctr"/>
                      <a:r>
                        <a:rPr lang="ru-RU" sz="800" b="0" i="0" u="none" strike="noStrike">
                          <a:solidFill>
                            <a:srgbClr val="000000"/>
                          </a:solidFill>
                          <a:effectLst/>
                          <a:latin typeface="Arial Narrow" panose="020B0606020202030204" pitchFamily="34" charset="0"/>
                        </a:rPr>
                        <a:t>2,3%</a:t>
                      </a:r>
                    </a:p>
                  </a:txBody>
                  <a:tcPr marL="9525" marR="9525" marT="9525" marB="0" anchor="ctr">
                    <a:solidFill>
                      <a:srgbClr val="007F76">
                        <a:alpha val="20000"/>
                      </a:srgbClr>
                    </a:solidFill>
                  </a:tcPr>
                </a:tc>
                <a:extLst>
                  <a:ext uri="{0D108BD9-81ED-4DB2-BD59-A6C34878D82A}">
                    <a16:rowId xmlns:a16="http://schemas.microsoft.com/office/drawing/2014/main" val="4195104307"/>
                  </a:ext>
                </a:extLst>
              </a:tr>
              <a:tr h="144837">
                <a:tc>
                  <a:txBody>
                    <a:bodyPr/>
                    <a:lstStyle/>
                    <a:p>
                      <a:pPr algn="ctr" fontAlgn="b"/>
                      <a:r>
                        <a:rPr lang="ru-RU" sz="800" u="none" strike="noStrike" dirty="0">
                          <a:solidFill>
                            <a:srgbClr val="007F76"/>
                          </a:solidFill>
                          <a:effectLst/>
                          <a:latin typeface="Arial Narrow" panose="020B0606020202030204" pitchFamily="34" charset="0"/>
                        </a:rPr>
                        <a:t>5</a:t>
                      </a:r>
                      <a:endParaRPr lang="en-US" sz="800" b="0" i="0" u="none" strike="noStrike" dirty="0">
                        <a:solidFill>
                          <a:srgbClr val="007F76"/>
                        </a:solidFill>
                        <a:effectLst/>
                        <a:latin typeface="Arial Narrow" panose="020B0606020202030204" pitchFamily="34" charset="0"/>
                      </a:endParaRPr>
                    </a:p>
                  </a:txBody>
                  <a:tcPr marL="9525" marR="9525" marT="0"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7412-1</a:t>
                      </a:r>
                    </a:p>
                  </a:txBody>
                  <a:tcPr marL="9525" marR="9525" marT="9525" marB="0" anchor="ctr">
                    <a:solidFill>
                      <a:schemeClr val="accent6">
                        <a:lumMod val="50000"/>
                        <a:alpha val="1000"/>
                      </a:schemeClr>
                    </a:solidFill>
                  </a:tcPr>
                </a:tc>
                <a:tc>
                  <a:txBody>
                    <a:bodyPr/>
                    <a:lstStyle/>
                    <a:p>
                      <a:pPr marL="72000" algn="l" fontAlgn="ctr"/>
                      <a:r>
                        <a:rPr lang="ru-RU" sz="800" b="0" i="0" u="none" strike="noStrike" dirty="0">
                          <a:solidFill>
                            <a:srgbClr val="000000"/>
                          </a:solidFill>
                          <a:effectLst/>
                          <a:latin typeface="Arial Narrow" panose="020B0606020202030204" pitchFamily="34" charset="0"/>
                        </a:rPr>
                        <a:t>Электр </a:t>
                      </a:r>
                      <a:r>
                        <a:rPr lang="ru-RU" sz="800" b="0" i="0" u="none" strike="noStrike" dirty="0" err="1">
                          <a:solidFill>
                            <a:srgbClr val="000000"/>
                          </a:solidFill>
                          <a:effectLst/>
                          <a:latin typeface="Arial Narrow" panose="020B0606020202030204" pitchFamily="34" charset="0"/>
                        </a:rPr>
                        <a:t>монтерлер</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жалпы</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бейін</a:t>
                      </a:r>
                      <a:r>
                        <a:rPr lang="ru-RU" sz="800" b="0" i="0" u="none" strike="noStrike" dirty="0">
                          <a:solidFill>
                            <a:srgbClr val="000000"/>
                          </a:solidFill>
                          <a:effectLst/>
                          <a:latin typeface="Arial Narrow" panose="020B0606020202030204" pitchFamily="34" charset="0"/>
                        </a:rPr>
                        <a:t>)</a:t>
                      </a:r>
                    </a:p>
                  </a:txBody>
                  <a:tcPr marL="9525" marR="9525" marT="9525" marB="0" anchor="ctr">
                    <a:lnR w="12700" cap="flat" cmpd="sng" algn="ctr">
                      <a:solidFill>
                        <a:schemeClr val="tx1"/>
                      </a:solidFill>
                      <a:prstDash val="solid"/>
                      <a:round/>
                      <a:headEnd type="none" w="med" len="med"/>
                      <a:tailEnd type="none" w="med" len="med"/>
                    </a:ln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1 261</a:t>
                      </a:r>
                    </a:p>
                  </a:txBody>
                  <a:tcPr marL="9525" marR="9525" marT="9525" marB="0" anchor="ctr">
                    <a:lnL w="12700" cap="flat" cmpd="sng" algn="ctr">
                      <a:solidFill>
                        <a:schemeClr val="tx1"/>
                      </a:solidFill>
                      <a:prstDash val="solid"/>
                      <a:round/>
                      <a:headEnd type="none" w="med" len="med"/>
                      <a:tailEnd type="none" w="med" len="med"/>
                    </a:lnL>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480</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304</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267</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210</a:t>
                      </a:r>
                    </a:p>
                  </a:txBody>
                  <a:tcPr marL="9525" marR="9525" marT="9525" marB="0" anchor="ctr">
                    <a:lnR w="12700" cap="flat" cmpd="sng" algn="ctr">
                      <a:solidFill>
                        <a:schemeClr val="tx1"/>
                      </a:solidFill>
                      <a:prstDash val="solid"/>
                      <a:round/>
                      <a:headEnd type="none" w="med" len="med"/>
                      <a:tailEnd type="none" w="med" len="med"/>
                    </a:ln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1 345</a:t>
                      </a:r>
                    </a:p>
                  </a:txBody>
                  <a:tcPr marL="9525" marR="9525" marT="9525" marB="0" anchor="ctr">
                    <a:lnL w="12700" cap="flat" cmpd="sng" algn="ctr">
                      <a:solidFill>
                        <a:schemeClr val="tx1"/>
                      </a:solidFill>
                      <a:prstDash val="solid"/>
                      <a:round/>
                      <a:headEnd type="none" w="med" len="med"/>
                      <a:tailEnd type="none" w="med" len="med"/>
                    </a:lnL>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133</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379</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539</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294</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2,3%</a:t>
                      </a:r>
                    </a:p>
                  </a:txBody>
                  <a:tcPr marL="9525" marR="9525" marT="9525" marB="0" anchor="ctr">
                    <a:solidFill>
                      <a:schemeClr val="accent6">
                        <a:lumMod val="50000"/>
                        <a:alpha val="1000"/>
                      </a:schemeClr>
                    </a:solidFill>
                  </a:tcPr>
                </a:tc>
                <a:extLst>
                  <a:ext uri="{0D108BD9-81ED-4DB2-BD59-A6C34878D82A}">
                    <a16:rowId xmlns:a16="http://schemas.microsoft.com/office/drawing/2014/main" val="2161733166"/>
                  </a:ext>
                </a:extLst>
              </a:tr>
              <a:tr h="144837">
                <a:tc>
                  <a:txBody>
                    <a:bodyPr/>
                    <a:lstStyle/>
                    <a:p>
                      <a:pPr algn="ctr" fontAlgn="b"/>
                      <a:r>
                        <a:rPr lang="ru-RU" sz="800" u="none" strike="noStrike" dirty="0">
                          <a:solidFill>
                            <a:srgbClr val="007F76"/>
                          </a:solidFill>
                          <a:effectLst/>
                          <a:latin typeface="Arial Narrow" panose="020B0606020202030204" pitchFamily="34" charset="0"/>
                        </a:rPr>
                        <a:t>6</a:t>
                      </a:r>
                      <a:endParaRPr lang="en-US" sz="800" b="0" i="0" u="none" strike="noStrike" dirty="0">
                        <a:solidFill>
                          <a:srgbClr val="007F76"/>
                        </a:solidFill>
                        <a:effectLst/>
                        <a:latin typeface="Arial Narrow" panose="020B0606020202030204" pitchFamily="34" charset="0"/>
                      </a:endParaRPr>
                    </a:p>
                  </a:txBody>
                  <a:tcPr marL="9525" marR="9525" marT="0" marB="0" anchor="ctr">
                    <a:solidFill>
                      <a:srgbClr val="007F76">
                        <a:alpha val="20000"/>
                      </a:srgbClr>
                    </a:solidFill>
                  </a:tcPr>
                </a:tc>
                <a:tc>
                  <a:txBody>
                    <a:bodyPr/>
                    <a:lstStyle/>
                    <a:p>
                      <a:pPr algn="ctr" fontAlgn="ctr"/>
                      <a:r>
                        <a:rPr lang="ru-RU" sz="800" b="0" i="0" u="none" strike="noStrike">
                          <a:solidFill>
                            <a:srgbClr val="000000"/>
                          </a:solidFill>
                          <a:effectLst/>
                          <a:latin typeface="Arial Narrow" panose="020B0606020202030204" pitchFamily="34" charset="0"/>
                        </a:rPr>
                        <a:t>8322-2</a:t>
                      </a:r>
                    </a:p>
                  </a:txBody>
                  <a:tcPr marL="9525" marR="9525" marT="9525" marB="0" anchor="ctr">
                    <a:solidFill>
                      <a:srgbClr val="007F76">
                        <a:alpha val="20000"/>
                      </a:srgbClr>
                    </a:solidFill>
                  </a:tcPr>
                </a:tc>
                <a:tc>
                  <a:txBody>
                    <a:bodyPr/>
                    <a:lstStyle/>
                    <a:p>
                      <a:pPr marL="72000" algn="l" fontAlgn="ctr"/>
                      <a:r>
                        <a:rPr lang="ru-RU" sz="800" b="0" i="0" u="none" strike="noStrike" dirty="0">
                          <a:solidFill>
                            <a:srgbClr val="000000"/>
                          </a:solidFill>
                          <a:effectLst/>
                          <a:latin typeface="Arial Narrow" panose="020B0606020202030204" pitchFamily="34" charset="0"/>
                        </a:rPr>
                        <a:t>Жеке </a:t>
                      </a:r>
                      <a:r>
                        <a:rPr lang="ru-RU" sz="800" b="0" i="0" u="none" strike="noStrike" dirty="0" err="1">
                          <a:solidFill>
                            <a:srgbClr val="000000"/>
                          </a:solidFill>
                          <a:effectLst/>
                          <a:latin typeface="Arial Narrow" panose="020B0606020202030204" pitchFamily="34" charset="0"/>
                        </a:rPr>
                        <a:t>жүргізушілер</a:t>
                      </a:r>
                      <a:r>
                        <a:rPr lang="ru-RU" sz="800" b="0" i="0" u="none" strike="noStrike" dirty="0">
                          <a:solidFill>
                            <a:srgbClr val="000000"/>
                          </a:solidFill>
                          <a:effectLst/>
                          <a:latin typeface="Arial Narrow" panose="020B0606020202030204" pitchFamily="34" charset="0"/>
                        </a:rPr>
                        <a:t> мен </a:t>
                      </a:r>
                      <a:r>
                        <a:rPr lang="ru-RU" sz="800" b="0" i="0" u="none" strike="noStrike" dirty="0" err="1">
                          <a:solidFill>
                            <a:srgbClr val="000000"/>
                          </a:solidFill>
                          <a:effectLst/>
                          <a:latin typeface="Arial Narrow" panose="020B0606020202030204" pitchFamily="34" charset="0"/>
                        </a:rPr>
                        <a:t>шопырлар</a:t>
                      </a:r>
                      <a:endParaRPr lang="ru-RU" sz="800" b="0" i="0" u="none" strike="noStrike" dirty="0">
                        <a:solidFill>
                          <a:srgbClr val="000000"/>
                        </a:solidFill>
                        <a:effectLst/>
                        <a:latin typeface="Arial Narrow" panose="020B0606020202030204" pitchFamily="34" charset="0"/>
                      </a:endParaRPr>
                    </a:p>
                  </a:txBody>
                  <a:tcPr marL="9525" marR="9525" marT="9525" marB="0" anchor="ctr">
                    <a:lnR w="12700" cap="flat" cmpd="sng" algn="ctr">
                      <a:solidFill>
                        <a:schemeClr val="tx1"/>
                      </a:solidFill>
                      <a:prstDash val="solid"/>
                      <a:round/>
                      <a:headEnd type="none" w="med" len="med"/>
                      <a:tailEnd type="none" w="med" len="med"/>
                    </a:lnR>
                    <a:solidFill>
                      <a:srgbClr val="007F76">
                        <a:alpha val="20000"/>
                      </a:srgbClr>
                    </a:solidFill>
                  </a:tcPr>
                </a:tc>
                <a:tc>
                  <a:txBody>
                    <a:bodyPr/>
                    <a:lstStyle/>
                    <a:p>
                      <a:pPr algn="ctr" fontAlgn="ctr"/>
                      <a:r>
                        <a:rPr lang="ru-RU" sz="800" b="0" i="0" u="none" strike="noStrike">
                          <a:solidFill>
                            <a:srgbClr val="000000"/>
                          </a:solidFill>
                          <a:effectLst/>
                          <a:latin typeface="Arial Narrow" panose="020B0606020202030204" pitchFamily="34" charset="0"/>
                        </a:rPr>
                        <a:t>1 036</a:t>
                      </a:r>
                    </a:p>
                  </a:txBody>
                  <a:tcPr marL="9525" marR="9525" marT="9525" marB="0" anchor="ctr">
                    <a:lnL w="12700" cap="flat" cmpd="sng" algn="ctr">
                      <a:solidFill>
                        <a:schemeClr val="tx1"/>
                      </a:solidFill>
                      <a:prstDash val="solid"/>
                      <a:round/>
                      <a:headEnd type="none" w="med" len="med"/>
                      <a:tailEnd type="none" w="med" len="med"/>
                    </a:lnL>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205</a:t>
                      </a:r>
                    </a:p>
                  </a:txBody>
                  <a:tcPr marL="9525" marR="9525" marT="9525" marB="0" anchor="c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312</a:t>
                      </a:r>
                    </a:p>
                  </a:txBody>
                  <a:tcPr marL="9525" marR="9525" marT="9525" marB="0" anchor="c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304</a:t>
                      </a:r>
                    </a:p>
                  </a:txBody>
                  <a:tcPr marL="9525" marR="9525" marT="9525" marB="0" anchor="c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215</a:t>
                      </a:r>
                    </a:p>
                  </a:txBody>
                  <a:tcPr marL="9525" marR="9525" marT="9525" marB="0" anchor="ctr">
                    <a:lnR w="12700" cap="flat" cmpd="sng" algn="ctr">
                      <a:solidFill>
                        <a:schemeClr val="tx1"/>
                      </a:solidFill>
                      <a:prstDash val="solid"/>
                      <a:round/>
                      <a:headEnd type="none" w="med" len="med"/>
                      <a:tailEnd type="none" w="med" len="med"/>
                    </a:ln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1 226</a:t>
                      </a:r>
                    </a:p>
                  </a:txBody>
                  <a:tcPr marL="9525" marR="9525" marT="9525" marB="0" anchor="ctr">
                    <a:lnL w="12700" cap="flat" cmpd="sng" algn="ctr">
                      <a:solidFill>
                        <a:schemeClr val="tx1"/>
                      </a:solidFill>
                      <a:prstDash val="solid"/>
                      <a:round/>
                      <a:headEnd type="none" w="med" len="med"/>
                      <a:tailEnd type="none" w="med" len="med"/>
                    </a:lnL>
                    <a:solidFill>
                      <a:srgbClr val="007F76">
                        <a:alpha val="20000"/>
                      </a:srgbClr>
                    </a:solidFill>
                  </a:tcPr>
                </a:tc>
                <a:tc>
                  <a:txBody>
                    <a:bodyPr/>
                    <a:lstStyle/>
                    <a:p>
                      <a:pPr algn="ctr" fontAlgn="ctr"/>
                      <a:r>
                        <a:rPr lang="ru-RU" sz="800" b="0" i="0" u="none" strike="noStrike">
                          <a:solidFill>
                            <a:srgbClr val="000000"/>
                          </a:solidFill>
                          <a:effectLst/>
                          <a:latin typeface="Arial Narrow" panose="020B0606020202030204" pitchFamily="34" charset="0"/>
                        </a:rPr>
                        <a:t>266</a:t>
                      </a:r>
                    </a:p>
                  </a:txBody>
                  <a:tcPr marL="9525" marR="9525" marT="9525" marB="0" anchor="c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242</a:t>
                      </a:r>
                    </a:p>
                  </a:txBody>
                  <a:tcPr marL="9525" marR="9525" marT="9525" marB="0" anchor="ctr">
                    <a:solidFill>
                      <a:srgbClr val="007F76">
                        <a:alpha val="20000"/>
                      </a:srgbClr>
                    </a:solidFill>
                  </a:tcPr>
                </a:tc>
                <a:tc>
                  <a:txBody>
                    <a:bodyPr/>
                    <a:lstStyle/>
                    <a:p>
                      <a:pPr algn="ctr" fontAlgn="ctr"/>
                      <a:r>
                        <a:rPr lang="ru-RU" sz="800" b="0" i="0" u="none" strike="noStrike">
                          <a:solidFill>
                            <a:srgbClr val="000000"/>
                          </a:solidFill>
                          <a:effectLst/>
                          <a:latin typeface="Arial Narrow" panose="020B0606020202030204" pitchFamily="34" charset="0"/>
                        </a:rPr>
                        <a:t>331</a:t>
                      </a:r>
                    </a:p>
                  </a:txBody>
                  <a:tcPr marL="9525" marR="9525" marT="9525" marB="0" anchor="ctr">
                    <a:solidFill>
                      <a:srgbClr val="007F76">
                        <a:alpha val="20000"/>
                      </a:srgbClr>
                    </a:solidFill>
                  </a:tcPr>
                </a:tc>
                <a:tc>
                  <a:txBody>
                    <a:bodyPr/>
                    <a:lstStyle/>
                    <a:p>
                      <a:pPr algn="ctr" fontAlgn="ctr"/>
                      <a:r>
                        <a:rPr lang="ru-RU" sz="800" b="0" i="0" u="none" strike="noStrike">
                          <a:solidFill>
                            <a:srgbClr val="000000"/>
                          </a:solidFill>
                          <a:effectLst/>
                          <a:latin typeface="Arial Narrow" panose="020B0606020202030204" pitchFamily="34" charset="0"/>
                        </a:rPr>
                        <a:t>387</a:t>
                      </a:r>
                    </a:p>
                  </a:txBody>
                  <a:tcPr marL="9525" marR="9525" marT="9525" marB="0" anchor="ctr">
                    <a:solidFill>
                      <a:srgbClr val="007F76">
                        <a:alpha val="20000"/>
                      </a:srgbClr>
                    </a:solidFill>
                  </a:tcPr>
                </a:tc>
                <a:tc>
                  <a:txBody>
                    <a:bodyPr/>
                    <a:lstStyle/>
                    <a:p>
                      <a:pPr algn="ctr" fontAlgn="ctr"/>
                      <a:r>
                        <a:rPr lang="ru-RU" sz="800" b="0" i="0" u="none" strike="noStrike">
                          <a:solidFill>
                            <a:srgbClr val="000000"/>
                          </a:solidFill>
                          <a:effectLst/>
                          <a:latin typeface="Arial Narrow" panose="020B0606020202030204" pitchFamily="34" charset="0"/>
                        </a:rPr>
                        <a:t>2,1%</a:t>
                      </a:r>
                    </a:p>
                  </a:txBody>
                  <a:tcPr marL="9525" marR="9525" marT="9525" marB="0" anchor="ctr">
                    <a:solidFill>
                      <a:srgbClr val="007F76">
                        <a:alpha val="20000"/>
                      </a:srgbClr>
                    </a:solidFill>
                  </a:tcPr>
                </a:tc>
                <a:extLst>
                  <a:ext uri="{0D108BD9-81ED-4DB2-BD59-A6C34878D82A}">
                    <a16:rowId xmlns:a16="http://schemas.microsoft.com/office/drawing/2014/main" val="1745570149"/>
                  </a:ext>
                </a:extLst>
              </a:tr>
              <a:tr h="144837">
                <a:tc>
                  <a:txBody>
                    <a:bodyPr/>
                    <a:lstStyle/>
                    <a:p>
                      <a:pPr algn="ctr" fontAlgn="b"/>
                      <a:r>
                        <a:rPr lang="ru-RU" sz="800" u="none" strike="noStrike" dirty="0">
                          <a:solidFill>
                            <a:srgbClr val="007F76"/>
                          </a:solidFill>
                          <a:effectLst/>
                          <a:latin typeface="Arial Narrow" panose="020B0606020202030204" pitchFamily="34" charset="0"/>
                        </a:rPr>
                        <a:t>7</a:t>
                      </a:r>
                      <a:endParaRPr lang="en-US" sz="800" b="0" i="0" u="none" strike="noStrike" dirty="0">
                        <a:solidFill>
                          <a:srgbClr val="007F76"/>
                        </a:solidFill>
                        <a:effectLst/>
                        <a:latin typeface="Arial Narrow" panose="020B0606020202030204" pitchFamily="34" charset="0"/>
                      </a:endParaRPr>
                    </a:p>
                  </a:txBody>
                  <a:tcPr marL="9525" marR="9525" marT="0"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3221-0</a:t>
                      </a:r>
                    </a:p>
                  </a:txBody>
                  <a:tcPr marL="9525" marR="9525" marT="9525" marB="0" anchor="ctr">
                    <a:solidFill>
                      <a:schemeClr val="accent6">
                        <a:lumMod val="50000"/>
                        <a:alpha val="1000"/>
                      </a:schemeClr>
                    </a:solidFill>
                  </a:tcPr>
                </a:tc>
                <a:tc>
                  <a:txBody>
                    <a:bodyPr/>
                    <a:lstStyle/>
                    <a:p>
                      <a:pPr marL="72000" algn="l" fontAlgn="ctr"/>
                      <a:r>
                        <a:rPr lang="ru-RU" sz="800" b="0" i="0" u="none" strike="noStrike" dirty="0" err="1">
                          <a:solidFill>
                            <a:srgbClr val="000000"/>
                          </a:solidFill>
                          <a:effectLst/>
                          <a:latin typeface="Arial Narrow" panose="020B0606020202030204" pitchFamily="34" charset="0"/>
                        </a:rPr>
                        <a:t>Күтім</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жөніндегі</a:t>
                      </a:r>
                      <a:r>
                        <a:rPr lang="ru-RU" sz="800" b="0" i="0" u="none" strike="noStrike" dirty="0">
                          <a:solidFill>
                            <a:srgbClr val="000000"/>
                          </a:solidFill>
                          <a:effectLst/>
                          <a:latin typeface="Arial Narrow" panose="020B0606020202030204" pitchFamily="34" charset="0"/>
                        </a:rPr>
                        <a:t> орта </a:t>
                      </a:r>
                      <a:r>
                        <a:rPr lang="ru-RU" sz="800" b="0" i="0" u="none" strike="noStrike" dirty="0" err="1">
                          <a:solidFill>
                            <a:srgbClr val="000000"/>
                          </a:solidFill>
                          <a:effectLst/>
                          <a:latin typeface="Arial Narrow" panose="020B0606020202030204" pitchFamily="34" charset="0"/>
                        </a:rPr>
                        <a:t>медициналық</a:t>
                      </a:r>
                      <a:r>
                        <a:rPr lang="ru-RU" sz="800" b="0" i="0" u="none" strike="noStrike" dirty="0">
                          <a:solidFill>
                            <a:srgbClr val="000000"/>
                          </a:solidFill>
                          <a:effectLst/>
                          <a:latin typeface="Arial Narrow" panose="020B0606020202030204" pitchFamily="34" charset="0"/>
                        </a:rPr>
                        <a:t> персонал</a:t>
                      </a:r>
                    </a:p>
                  </a:txBody>
                  <a:tcPr marL="9525" marR="9525" marT="9525" marB="0" anchor="ctr">
                    <a:lnR w="12700" cap="flat" cmpd="sng" algn="ctr">
                      <a:solidFill>
                        <a:schemeClr val="tx1"/>
                      </a:solidFill>
                      <a:prstDash val="solid"/>
                      <a:round/>
                      <a:headEnd type="none" w="med" len="med"/>
                      <a:tailEnd type="none" w="med" len="med"/>
                    </a:ln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1 068</a:t>
                      </a:r>
                    </a:p>
                  </a:txBody>
                  <a:tcPr marL="9525" marR="9525" marT="9525" marB="0" anchor="ctr">
                    <a:lnL w="12700" cap="flat" cmpd="sng" algn="ctr">
                      <a:solidFill>
                        <a:schemeClr val="tx1"/>
                      </a:solidFill>
                      <a:prstDash val="solid"/>
                      <a:round/>
                      <a:headEnd type="none" w="med" len="med"/>
                      <a:tailEnd type="none" w="med" len="med"/>
                    </a:lnL>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330</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357</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217</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164</a:t>
                      </a:r>
                    </a:p>
                  </a:txBody>
                  <a:tcPr marL="9525" marR="9525" marT="9525" marB="0" anchor="ctr">
                    <a:lnR w="12700" cap="flat" cmpd="sng" algn="ctr">
                      <a:solidFill>
                        <a:schemeClr val="tx1"/>
                      </a:solidFill>
                      <a:prstDash val="solid"/>
                      <a:round/>
                      <a:headEnd type="none" w="med" len="med"/>
                      <a:tailEnd type="none" w="med" len="med"/>
                    </a:ln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1 171</a:t>
                      </a:r>
                    </a:p>
                  </a:txBody>
                  <a:tcPr marL="9525" marR="9525" marT="9525" marB="0" anchor="ctr">
                    <a:lnL w="12700" cap="flat" cmpd="sng" algn="ctr">
                      <a:solidFill>
                        <a:schemeClr val="tx1"/>
                      </a:solidFill>
                      <a:prstDash val="solid"/>
                      <a:round/>
                      <a:headEnd type="none" w="med" len="med"/>
                      <a:tailEnd type="none" w="med" len="med"/>
                    </a:lnL>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262</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337</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404</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168</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2,0%</a:t>
                      </a:r>
                    </a:p>
                  </a:txBody>
                  <a:tcPr marL="9525" marR="9525" marT="9525" marB="0" anchor="ctr">
                    <a:solidFill>
                      <a:schemeClr val="accent6">
                        <a:lumMod val="50000"/>
                        <a:alpha val="1000"/>
                      </a:schemeClr>
                    </a:solidFill>
                  </a:tcPr>
                </a:tc>
                <a:extLst>
                  <a:ext uri="{0D108BD9-81ED-4DB2-BD59-A6C34878D82A}">
                    <a16:rowId xmlns:a16="http://schemas.microsoft.com/office/drawing/2014/main" val="4097615506"/>
                  </a:ext>
                </a:extLst>
              </a:tr>
              <a:tr h="144837">
                <a:tc>
                  <a:txBody>
                    <a:bodyPr/>
                    <a:lstStyle/>
                    <a:p>
                      <a:pPr algn="ctr" fontAlgn="b"/>
                      <a:r>
                        <a:rPr lang="ru-RU" sz="800" u="none" strike="noStrike" dirty="0">
                          <a:solidFill>
                            <a:srgbClr val="007F76"/>
                          </a:solidFill>
                          <a:effectLst/>
                          <a:latin typeface="Arial Narrow" panose="020B0606020202030204" pitchFamily="34" charset="0"/>
                        </a:rPr>
                        <a:t>8</a:t>
                      </a:r>
                      <a:endParaRPr lang="en-US" sz="800" b="0" i="0" u="none" strike="noStrike" dirty="0">
                        <a:solidFill>
                          <a:srgbClr val="007F76"/>
                        </a:solidFill>
                        <a:effectLst/>
                        <a:latin typeface="Arial Narrow" panose="020B0606020202030204" pitchFamily="34" charset="0"/>
                      </a:endParaRPr>
                    </a:p>
                  </a:txBody>
                  <a:tcPr marL="9525" marR="9525" marT="0" marB="0" anchor="ctr">
                    <a:solidFill>
                      <a:srgbClr val="007F76">
                        <a:alpha val="20000"/>
                      </a:srgbClr>
                    </a:solidFill>
                  </a:tcPr>
                </a:tc>
                <a:tc>
                  <a:txBody>
                    <a:bodyPr/>
                    <a:lstStyle/>
                    <a:p>
                      <a:pPr algn="ctr" fontAlgn="ctr"/>
                      <a:r>
                        <a:rPr lang="ru-RU" sz="800" b="0" i="0" u="none" strike="noStrike">
                          <a:solidFill>
                            <a:srgbClr val="000000"/>
                          </a:solidFill>
                          <a:effectLst/>
                          <a:latin typeface="Arial Narrow" panose="020B0606020202030204" pitchFamily="34" charset="0"/>
                        </a:rPr>
                        <a:t>2350-3</a:t>
                      </a:r>
                    </a:p>
                  </a:txBody>
                  <a:tcPr marL="9525" marR="9525" marT="9525" marB="0" anchor="ctr">
                    <a:solidFill>
                      <a:srgbClr val="007F76">
                        <a:alpha val="20000"/>
                      </a:srgbClr>
                    </a:solidFill>
                  </a:tcPr>
                </a:tc>
                <a:tc>
                  <a:txBody>
                    <a:bodyPr/>
                    <a:lstStyle/>
                    <a:p>
                      <a:pPr marL="72000" algn="l" fontAlgn="ctr"/>
                      <a:r>
                        <a:rPr lang="ru-RU" sz="800" b="0" i="0" u="none" strike="noStrike" dirty="0" err="1">
                          <a:solidFill>
                            <a:srgbClr val="000000"/>
                          </a:solidFill>
                          <a:effectLst/>
                          <a:latin typeface="Arial Narrow" panose="020B0606020202030204" pitchFamily="34" charset="0"/>
                        </a:rPr>
                        <a:t>Қоғамдық</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ғылымдар</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бойынша</a:t>
                      </a:r>
                      <a:r>
                        <a:rPr lang="ru-RU" sz="800" b="0" i="0" u="none" strike="noStrike" dirty="0">
                          <a:solidFill>
                            <a:srgbClr val="000000"/>
                          </a:solidFill>
                          <a:effectLst/>
                          <a:latin typeface="Arial Narrow" panose="020B0606020202030204" pitchFamily="34" charset="0"/>
                        </a:rPr>
                        <a:t> орта </a:t>
                      </a:r>
                      <a:r>
                        <a:rPr lang="ru-RU" sz="800" b="0" i="0" u="none" strike="noStrike" dirty="0" err="1">
                          <a:solidFill>
                            <a:srgbClr val="000000"/>
                          </a:solidFill>
                          <a:effectLst/>
                          <a:latin typeface="Arial Narrow" panose="020B0606020202030204" pitchFamily="34" charset="0"/>
                        </a:rPr>
                        <a:t>мектеп</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мұғалімдері</a:t>
                      </a:r>
                      <a:endParaRPr lang="ru-RU" sz="800" b="0" i="0" u="none" strike="noStrike" dirty="0">
                        <a:solidFill>
                          <a:srgbClr val="000000"/>
                        </a:solidFill>
                        <a:effectLst/>
                        <a:latin typeface="Arial Narrow" panose="020B0606020202030204" pitchFamily="34" charset="0"/>
                      </a:endParaRPr>
                    </a:p>
                  </a:txBody>
                  <a:tcPr marL="9525" marR="9525" marT="9525" marB="0" anchor="ctr">
                    <a:lnR w="12700" cap="flat" cmpd="sng" algn="ctr">
                      <a:solidFill>
                        <a:schemeClr val="tx1"/>
                      </a:solidFill>
                      <a:prstDash val="solid"/>
                      <a:round/>
                      <a:headEnd type="none" w="med" len="med"/>
                      <a:tailEnd type="none" w="med" len="med"/>
                    </a:lnR>
                    <a:solidFill>
                      <a:srgbClr val="007F76">
                        <a:alpha val="20000"/>
                      </a:srgbClr>
                    </a:solidFill>
                  </a:tcPr>
                </a:tc>
                <a:tc>
                  <a:txBody>
                    <a:bodyPr/>
                    <a:lstStyle/>
                    <a:p>
                      <a:pPr algn="ctr" fontAlgn="ctr"/>
                      <a:r>
                        <a:rPr lang="ru-RU" sz="800" b="0" i="0" u="none" strike="noStrike">
                          <a:solidFill>
                            <a:srgbClr val="000000"/>
                          </a:solidFill>
                          <a:effectLst/>
                          <a:latin typeface="Arial Narrow" panose="020B0606020202030204" pitchFamily="34" charset="0"/>
                        </a:rPr>
                        <a:t>950</a:t>
                      </a:r>
                    </a:p>
                  </a:txBody>
                  <a:tcPr marL="9525" marR="9525" marT="9525" marB="0" anchor="ctr">
                    <a:lnL w="12700" cap="flat" cmpd="sng" algn="ctr">
                      <a:solidFill>
                        <a:schemeClr val="tx1"/>
                      </a:solidFill>
                      <a:prstDash val="solid"/>
                      <a:round/>
                      <a:headEnd type="none" w="med" len="med"/>
                      <a:tailEnd type="none" w="med" len="med"/>
                    </a:lnL>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168</a:t>
                      </a:r>
                    </a:p>
                  </a:txBody>
                  <a:tcPr marL="9525" marR="9525" marT="9525" marB="0" anchor="c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181</a:t>
                      </a:r>
                    </a:p>
                  </a:txBody>
                  <a:tcPr marL="9525" marR="9525" marT="9525" marB="0" anchor="c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427</a:t>
                      </a:r>
                    </a:p>
                  </a:txBody>
                  <a:tcPr marL="9525" marR="9525" marT="9525" marB="0" anchor="c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174</a:t>
                      </a:r>
                    </a:p>
                  </a:txBody>
                  <a:tcPr marL="9525" marR="9525" marT="9525" marB="0" anchor="ctr">
                    <a:lnR w="12700" cap="flat" cmpd="sng" algn="ctr">
                      <a:solidFill>
                        <a:schemeClr val="tx1"/>
                      </a:solidFill>
                      <a:prstDash val="solid"/>
                      <a:round/>
                      <a:headEnd type="none" w="med" len="med"/>
                      <a:tailEnd type="none" w="med" len="med"/>
                    </a:ln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1 043</a:t>
                      </a:r>
                    </a:p>
                  </a:txBody>
                  <a:tcPr marL="9525" marR="9525" marT="9525" marB="0" anchor="ctr">
                    <a:lnL w="12700" cap="flat" cmpd="sng" algn="ctr">
                      <a:solidFill>
                        <a:schemeClr val="tx1"/>
                      </a:solidFill>
                      <a:prstDash val="solid"/>
                      <a:round/>
                      <a:headEnd type="none" w="med" len="med"/>
                      <a:tailEnd type="none" w="med" len="med"/>
                    </a:lnL>
                    <a:solidFill>
                      <a:srgbClr val="007F76">
                        <a:alpha val="20000"/>
                      </a:srgbClr>
                    </a:solidFill>
                  </a:tcPr>
                </a:tc>
                <a:tc>
                  <a:txBody>
                    <a:bodyPr/>
                    <a:lstStyle/>
                    <a:p>
                      <a:pPr algn="ctr" fontAlgn="ctr"/>
                      <a:r>
                        <a:rPr lang="ru-RU" sz="800" b="0" i="0" u="none" strike="noStrike">
                          <a:solidFill>
                            <a:srgbClr val="000000"/>
                          </a:solidFill>
                          <a:effectLst/>
                          <a:latin typeface="Arial Narrow" panose="020B0606020202030204" pitchFamily="34" charset="0"/>
                        </a:rPr>
                        <a:t>222</a:t>
                      </a:r>
                    </a:p>
                  </a:txBody>
                  <a:tcPr marL="9525" marR="9525" marT="9525" marB="0" anchor="c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122</a:t>
                      </a:r>
                    </a:p>
                  </a:txBody>
                  <a:tcPr marL="9525" marR="9525" marT="9525" marB="0" anchor="ctr">
                    <a:solidFill>
                      <a:srgbClr val="007F76">
                        <a:alpha val="20000"/>
                      </a:srgbClr>
                    </a:solidFill>
                  </a:tcPr>
                </a:tc>
                <a:tc>
                  <a:txBody>
                    <a:bodyPr/>
                    <a:lstStyle/>
                    <a:p>
                      <a:pPr algn="ctr" fontAlgn="ctr"/>
                      <a:r>
                        <a:rPr lang="ru-RU" sz="800" b="0" i="0" u="none" strike="noStrike">
                          <a:solidFill>
                            <a:srgbClr val="000000"/>
                          </a:solidFill>
                          <a:effectLst/>
                          <a:latin typeface="Arial Narrow" panose="020B0606020202030204" pitchFamily="34" charset="0"/>
                        </a:rPr>
                        <a:t>262</a:t>
                      </a:r>
                    </a:p>
                  </a:txBody>
                  <a:tcPr marL="9525" marR="9525" marT="9525" marB="0" anchor="ctr">
                    <a:solidFill>
                      <a:srgbClr val="007F76">
                        <a:alpha val="20000"/>
                      </a:srgbClr>
                    </a:solidFill>
                  </a:tcPr>
                </a:tc>
                <a:tc>
                  <a:txBody>
                    <a:bodyPr/>
                    <a:lstStyle/>
                    <a:p>
                      <a:pPr algn="ctr" fontAlgn="ctr"/>
                      <a:r>
                        <a:rPr lang="ru-RU" sz="800" b="0" i="0" u="none" strike="noStrike">
                          <a:solidFill>
                            <a:srgbClr val="000000"/>
                          </a:solidFill>
                          <a:effectLst/>
                          <a:latin typeface="Arial Narrow" panose="020B0606020202030204" pitchFamily="34" charset="0"/>
                        </a:rPr>
                        <a:t>437</a:t>
                      </a:r>
                    </a:p>
                  </a:txBody>
                  <a:tcPr marL="9525" marR="9525" marT="9525" marB="0" anchor="ctr">
                    <a:solidFill>
                      <a:srgbClr val="007F76">
                        <a:alpha val="20000"/>
                      </a:srgbClr>
                    </a:solidFill>
                  </a:tcPr>
                </a:tc>
                <a:tc>
                  <a:txBody>
                    <a:bodyPr/>
                    <a:lstStyle/>
                    <a:p>
                      <a:pPr algn="ctr" fontAlgn="ctr"/>
                      <a:r>
                        <a:rPr lang="ru-RU" sz="800" b="0" i="0" u="none" strike="noStrike">
                          <a:solidFill>
                            <a:srgbClr val="000000"/>
                          </a:solidFill>
                          <a:effectLst/>
                          <a:latin typeface="Arial Narrow" panose="020B0606020202030204" pitchFamily="34" charset="0"/>
                        </a:rPr>
                        <a:t>1,8%</a:t>
                      </a:r>
                    </a:p>
                  </a:txBody>
                  <a:tcPr marL="9525" marR="9525" marT="9525" marB="0" anchor="ctr">
                    <a:solidFill>
                      <a:srgbClr val="007F76">
                        <a:alpha val="20000"/>
                      </a:srgbClr>
                    </a:solidFill>
                  </a:tcPr>
                </a:tc>
                <a:extLst>
                  <a:ext uri="{0D108BD9-81ED-4DB2-BD59-A6C34878D82A}">
                    <a16:rowId xmlns:a16="http://schemas.microsoft.com/office/drawing/2014/main" val="2737083061"/>
                  </a:ext>
                </a:extLst>
              </a:tr>
              <a:tr h="144837">
                <a:tc>
                  <a:txBody>
                    <a:bodyPr/>
                    <a:lstStyle/>
                    <a:p>
                      <a:pPr algn="ctr" fontAlgn="b"/>
                      <a:r>
                        <a:rPr lang="ru-RU" sz="800" u="none" strike="noStrike" dirty="0">
                          <a:solidFill>
                            <a:srgbClr val="007F76"/>
                          </a:solidFill>
                          <a:effectLst/>
                          <a:latin typeface="Arial Narrow" panose="020B0606020202030204" pitchFamily="34" charset="0"/>
                        </a:rPr>
                        <a:t>9</a:t>
                      </a:r>
                      <a:endParaRPr lang="en-US" sz="800" b="0" i="0" u="none" strike="noStrike" dirty="0">
                        <a:solidFill>
                          <a:srgbClr val="007F76"/>
                        </a:solidFill>
                        <a:effectLst/>
                        <a:latin typeface="Arial Narrow" panose="020B0606020202030204" pitchFamily="34" charset="0"/>
                      </a:endParaRPr>
                    </a:p>
                  </a:txBody>
                  <a:tcPr marL="9525" marR="9525" marT="0"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9312-2</a:t>
                      </a:r>
                    </a:p>
                  </a:txBody>
                  <a:tcPr marL="9525" marR="9525" marT="9525" marB="0" anchor="ctr">
                    <a:solidFill>
                      <a:schemeClr val="accent6">
                        <a:lumMod val="50000"/>
                        <a:alpha val="1000"/>
                      </a:schemeClr>
                    </a:solidFill>
                  </a:tcPr>
                </a:tc>
                <a:tc>
                  <a:txBody>
                    <a:bodyPr/>
                    <a:lstStyle/>
                    <a:p>
                      <a:pPr marL="72000" algn="l" fontAlgn="ctr"/>
                      <a:r>
                        <a:rPr lang="ru-RU" sz="800" b="0" i="0" u="none" strike="noStrike" dirty="0" err="1">
                          <a:solidFill>
                            <a:srgbClr val="000000"/>
                          </a:solidFill>
                          <a:effectLst/>
                          <a:latin typeface="Arial Narrow" panose="020B0606020202030204" pitchFamily="34" charset="0"/>
                        </a:rPr>
                        <a:t>Ғимараттарды</a:t>
                      </a:r>
                      <a:r>
                        <a:rPr lang="ru-RU" sz="800" b="0" i="0" u="none" strike="noStrike" dirty="0">
                          <a:solidFill>
                            <a:srgbClr val="000000"/>
                          </a:solidFill>
                          <a:effectLst/>
                          <a:latin typeface="Arial Narrow" panose="020B0606020202030204" pitchFamily="34" charset="0"/>
                        </a:rPr>
                        <a:t> салу </a:t>
                      </a:r>
                      <a:r>
                        <a:rPr lang="ru-RU" sz="800" b="0" i="0" u="none" strike="noStrike" dirty="0" err="1">
                          <a:solidFill>
                            <a:srgbClr val="000000"/>
                          </a:solidFill>
                          <a:effectLst/>
                          <a:latin typeface="Arial Narrow" panose="020B0606020202030204" pitchFamily="34" charset="0"/>
                        </a:rPr>
                        <a:t>және</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жөндеу</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жөніндегі</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біліктілігі</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жоқ</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жұмысшылар</a:t>
                      </a:r>
                      <a:endParaRPr lang="ru-RU" sz="800" b="0" i="0" u="none" strike="noStrike" dirty="0">
                        <a:solidFill>
                          <a:srgbClr val="000000"/>
                        </a:solidFill>
                        <a:effectLst/>
                        <a:latin typeface="Arial Narrow" panose="020B0606020202030204" pitchFamily="34" charset="0"/>
                      </a:endParaRPr>
                    </a:p>
                  </a:txBody>
                  <a:tcPr marL="9525" marR="9525" marT="9525" marB="0" anchor="ctr">
                    <a:lnR w="12700" cap="flat" cmpd="sng" algn="ctr">
                      <a:solidFill>
                        <a:schemeClr val="tx1"/>
                      </a:solidFill>
                      <a:prstDash val="solid"/>
                      <a:round/>
                      <a:headEnd type="none" w="med" len="med"/>
                      <a:tailEnd type="none" w="med" len="med"/>
                    </a:ln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633</a:t>
                      </a:r>
                    </a:p>
                  </a:txBody>
                  <a:tcPr marL="9525" marR="9525" marT="9525" marB="0" anchor="ctr">
                    <a:lnL w="12700" cap="flat" cmpd="sng" algn="ctr">
                      <a:solidFill>
                        <a:schemeClr val="tx1"/>
                      </a:solidFill>
                      <a:prstDash val="solid"/>
                      <a:round/>
                      <a:headEnd type="none" w="med" len="med"/>
                      <a:tailEnd type="none" w="med" len="med"/>
                    </a:lnL>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228</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198</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192</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15</a:t>
                      </a:r>
                    </a:p>
                  </a:txBody>
                  <a:tcPr marL="9525" marR="9525" marT="9525" marB="0" anchor="ctr">
                    <a:lnR w="12700" cap="flat" cmpd="sng" algn="ctr">
                      <a:solidFill>
                        <a:schemeClr val="tx1"/>
                      </a:solidFill>
                      <a:prstDash val="solid"/>
                      <a:round/>
                      <a:headEnd type="none" w="med" len="med"/>
                      <a:tailEnd type="none" w="med" len="med"/>
                    </a:ln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989</a:t>
                      </a:r>
                    </a:p>
                  </a:txBody>
                  <a:tcPr marL="9525" marR="9525" marT="9525" marB="0" anchor="ctr">
                    <a:lnL w="12700" cap="flat" cmpd="sng" algn="ctr">
                      <a:solidFill>
                        <a:schemeClr val="tx1"/>
                      </a:solidFill>
                      <a:prstDash val="solid"/>
                      <a:round/>
                      <a:headEnd type="none" w="med" len="med"/>
                      <a:tailEnd type="none" w="med" len="med"/>
                    </a:lnL>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115</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287</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310</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277</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1,7%</a:t>
                      </a:r>
                    </a:p>
                  </a:txBody>
                  <a:tcPr marL="9525" marR="9525" marT="9525" marB="0" anchor="ctr">
                    <a:solidFill>
                      <a:schemeClr val="accent6">
                        <a:lumMod val="50000"/>
                        <a:alpha val="1000"/>
                      </a:schemeClr>
                    </a:solidFill>
                  </a:tcPr>
                </a:tc>
                <a:extLst>
                  <a:ext uri="{0D108BD9-81ED-4DB2-BD59-A6C34878D82A}">
                    <a16:rowId xmlns:a16="http://schemas.microsoft.com/office/drawing/2014/main" val="1465641651"/>
                  </a:ext>
                </a:extLst>
              </a:tr>
              <a:tr h="144837">
                <a:tc>
                  <a:txBody>
                    <a:bodyPr/>
                    <a:lstStyle/>
                    <a:p>
                      <a:pPr algn="ctr" fontAlgn="b"/>
                      <a:r>
                        <a:rPr lang="ru-RU" sz="800" b="0" i="0" u="none" strike="noStrike" dirty="0">
                          <a:solidFill>
                            <a:srgbClr val="007F76"/>
                          </a:solidFill>
                          <a:effectLst/>
                          <a:latin typeface="Arial Narrow" panose="020B0606020202030204" pitchFamily="34" charset="0"/>
                        </a:rPr>
                        <a:t>10</a:t>
                      </a:r>
                      <a:endParaRPr lang="en-US" sz="800" b="0" i="0" u="none" strike="noStrike" dirty="0">
                        <a:solidFill>
                          <a:srgbClr val="007F76"/>
                        </a:solidFill>
                        <a:effectLst/>
                        <a:latin typeface="Arial Narrow" panose="020B0606020202030204" pitchFamily="34" charset="0"/>
                      </a:endParaRPr>
                    </a:p>
                  </a:txBody>
                  <a:tcPr marL="9525" marR="9525" marT="0" marB="0" anchor="ctr">
                    <a:solidFill>
                      <a:srgbClr val="007F76">
                        <a:alpha val="20000"/>
                      </a:srgbClr>
                    </a:solidFill>
                  </a:tcPr>
                </a:tc>
                <a:tc>
                  <a:txBody>
                    <a:bodyPr/>
                    <a:lstStyle/>
                    <a:p>
                      <a:pPr algn="ctr" fontAlgn="ctr"/>
                      <a:r>
                        <a:rPr lang="ru-RU" sz="800" b="0" i="0" u="none" strike="noStrike">
                          <a:solidFill>
                            <a:srgbClr val="000000"/>
                          </a:solidFill>
                          <a:effectLst/>
                          <a:latin typeface="Arial Narrow" panose="020B0606020202030204" pitchFamily="34" charset="0"/>
                        </a:rPr>
                        <a:t>7119-9</a:t>
                      </a:r>
                    </a:p>
                  </a:txBody>
                  <a:tcPr marL="9525" marR="9525" marT="9525" marB="0" anchor="ctr">
                    <a:solidFill>
                      <a:srgbClr val="007F76">
                        <a:alpha val="20000"/>
                      </a:srgbClr>
                    </a:solidFill>
                  </a:tcPr>
                </a:tc>
                <a:tc>
                  <a:txBody>
                    <a:bodyPr/>
                    <a:lstStyle/>
                    <a:p>
                      <a:pPr marL="72000" algn="l" fontAlgn="ctr"/>
                      <a:r>
                        <a:rPr lang="ru-RU" sz="800" b="0" i="0" u="none" strike="noStrike" dirty="0" err="1">
                          <a:solidFill>
                            <a:srgbClr val="000000"/>
                          </a:solidFill>
                          <a:effectLst/>
                          <a:latin typeface="Arial Narrow" panose="020B0606020202030204" pitchFamily="34" charset="0"/>
                        </a:rPr>
                        <a:t>Құрылысшы-монтаждаушылар</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және</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тектес</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қызметтер</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саласындағы</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жұмысшылары</a:t>
                      </a:r>
                      <a:endParaRPr lang="ru-RU" sz="800" b="0" i="0" u="none" strike="noStrike" dirty="0">
                        <a:solidFill>
                          <a:srgbClr val="000000"/>
                        </a:solidFill>
                        <a:effectLst/>
                        <a:latin typeface="Arial Narrow" panose="020B0606020202030204" pitchFamily="34" charset="0"/>
                      </a:endParaRPr>
                    </a:p>
                  </a:txBody>
                  <a:tcPr marL="9525" marR="9525" marT="9525" marB="0" anchor="ctr">
                    <a:lnR w="12700" cap="flat" cmpd="sng" algn="ctr">
                      <a:solidFill>
                        <a:schemeClr val="tx1"/>
                      </a:solidFill>
                      <a:prstDash val="solid"/>
                      <a:round/>
                      <a:headEnd type="none" w="med" len="med"/>
                      <a:tailEnd type="none" w="med" len="med"/>
                    </a:lnR>
                    <a:solidFill>
                      <a:srgbClr val="007F76">
                        <a:alpha val="20000"/>
                      </a:srgbClr>
                    </a:solidFill>
                  </a:tcPr>
                </a:tc>
                <a:tc>
                  <a:txBody>
                    <a:bodyPr/>
                    <a:lstStyle/>
                    <a:p>
                      <a:pPr algn="ctr" fontAlgn="ctr"/>
                      <a:r>
                        <a:rPr lang="ru-RU" sz="800" b="0" i="0" u="none" strike="noStrike">
                          <a:solidFill>
                            <a:srgbClr val="000000"/>
                          </a:solidFill>
                          <a:effectLst/>
                          <a:latin typeface="Arial Narrow" panose="020B0606020202030204" pitchFamily="34" charset="0"/>
                        </a:rPr>
                        <a:t>763</a:t>
                      </a:r>
                    </a:p>
                  </a:txBody>
                  <a:tcPr marL="9525" marR="9525" marT="9525" marB="0" anchor="ctr">
                    <a:lnL w="12700" cap="flat" cmpd="sng" algn="ctr">
                      <a:solidFill>
                        <a:schemeClr val="tx1"/>
                      </a:solidFill>
                      <a:prstDash val="solid"/>
                      <a:round/>
                      <a:headEnd type="none" w="med" len="med"/>
                      <a:tailEnd type="none" w="med" len="med"/>
                    </a:lnL>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82</a:t>
                      </a:r>
                    </a:p>
                  </a:txBody>
                  <a:tcPr marL="9525" marR="9525" marT="9525" marB="0" anchor="c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263</a:t>
                      </a:r>
                    </a:p>
                  </a:txBody>
                  <a:tcPr marL="9525" marR="9525" marT="9525" marB="0" anchor="c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342</a:t>
                      </a:r>
                    </a:p>
                  </a:txBody>
                  <a:tcPr marL="9525" marR="9525" marT="9525" marB="0" anchor="c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76</a:t>
                      </a:r>
                    </a:p>
                  </a:txBody>
                  <a:tcPr marL="9525" marR="9525" marT="9525" marB="0" anchor="ctr">
                    <a:lnR w="12700" cap="flat" cmpd="sng" algn="ctr">
                      <a:solidFill>
                        <a:schemeClr val="tx1"/>
                      </a:solidFill>
                      <a:prstDash val="solid"/>
                      <a:round/>
                      <a:headEnd type="none" w="med" len="med"/>
                      <a:tailEnd type="none" w="med" len="med"/>
                    </a:ln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941</a:t>
                      </a:r>
                    </a:p>
                  </a:txBody>
                  <a:tcPr marL="9525" marR="9525" marT="9525" marB="0" anchor="ctr">
                    <a:lnL w="12700" cap="flat" cmpd="sng" algn="ctr">
                      <a:solidFill>
                        <a:schemeClr val="tx1"/>
                      </a:solidFill>
                      <a:prstDash val="solid"/>
                      <a:round/>
                      <a:headEnd type="none" w="med" len="med"/>
                      <a:tailEnd type="none" w="med" len="med"/>
                    </a:lnL>
                    <a:solidFill>
                      <a:srgbClr val="007F76">
                        <a:alpha val="20000"/>
                      </a:srgbClr>
                    </a:solidFill>
                  </a:tcPr>
                </a:tc>
                <a:tc>
                  <a:txBody>
                    <a:bodyPr/>
                    <a:lstStyle/>
                    <a:p>
                      <a:pPr algn="ctr" fontAlgn="ctr"/>
                      <a:r>
                        <a:rPr lang="ru-RU" sz="800" b="0" i="0" u="none" strike="noStrike">
                          <a:solidFill>
                            <a:srgbClr val="000000"/>
                          </a:solidFill>
                          <a:effectLst/>
                          <a:latin typeface="Arial Narrow" panose="020B0606020202030204" pitchFamily="34" charset="0"/>
                        </a:rPr>
                        <a:t>100</a:t>
                      </a:r>
                    </a:p>
                  </a:txBody>
                  <a:tcPr marL="9525" marR="9525" marT="9525" marB="0" anchor="c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173</a:t>
                      </a:r>
                    </a:p>
                  </a:txBody>
                  <a:tcPr marL="9525" marR="9525" marT="9525" marB="0" anchor="ctr">
                    <a:solidFill>
                      <a:srgbClr val="007F76">
                        <a:alpha val="20000"/>
                      </a:srgbClr>
                    </a:solidFill>
                  </a:tcPr>
                </a:tc>
                <a:tc>
                  <a:txBody>
                    <a:bodyPr/>
                    <a:lstStyle/>
                    <a:p>
                      <a:pPr algn="ctr" fontAlgn="ctr"/>
                      <a:r>
                        <a:rPr lang="ru-RU" sz="800" b="0" i="0" u="none" strike="noStrike">
                          <a:solidFill>
                            <a:srgbClr val="000000"/>
                          </a:solidFill>
                          <a:effectLst/>
                          <a:latin typeface="Arial Narrow" panose="020B0606020202030204" pitchFamily="34" charset="0"/>
                        </a:rPr>
                        <a:t>272</a:t>
                      </a:r>
                    </a:p>
                  </a:txBody>
                  <a:tcPr marL="9525" marR="9525" marT="9525" marB="0" anchor="ctr">
                    <a:solidFill>
                      <a:srgbClr val="007F76">
                        <a:alpha val="20000"/>
                      </a:srgbClr>
                    </a:solidFill>
                  </a:tcPr>
                </a:tc>
                <a:tc>
                  <a:txBody>
                    <a:bodyPr/>
                    <a:lstStyle/>
                    <a:p>
                      <a:pPr algn="ctr" fontAlgn="ctr"/>
                      <a:r>
                        <a:rPr lang="ru-RU" sz="800" b="0" i="0" u="none" strike="noStrike">
                          <a:solidFill>
                            <a:srgbClr val="000000"/>
                          </a:solidFill>
                          <a:effectLst/>
                          <a:latin typeface="Arial Narrow" panose="020B0606020202030204" pitchFamily="34" charset="0"/>
                        </a:rPr>
                        <a:t>396</a:t>
                      </a:r>
                    </a:p>
                  </a:txBody>
                  <a:tcPr marL="9525" marR="9525" marT="9525" marB="0" anchor="ctr">
                    <a:solidFill>
                      <a:srgbClr val="007F76">
                        <a:alpha val="20000"/>
                      </a:srgbClr>
                    </a:solidFill>
                  </a:tcPr>
                </a:tc>
                <a:tc>
                  <a:txBody>
                    <a:bodyPr/>
                    <a:lstStyle/>
                    <a:p>
                      <a:pPr algn="ctr" fontAlgn="ctr"/>
                      <a:r>
                        <a:rPr lang="ru-RU" sz="800" b="0" i="0" u="none" strike="noStrike">
                          <a:solidFill>
                            <a:srgbClr val="000000"/>
                          </a:solidFill>
                          <a:effectLst/>
                          <a:latin typeface="Arial Narrow" panose="020B0606020202030204" pitchFamily="34" charset="0"/>
                        </a:rPr>
                        <a:t>1,6%</a:t>
                      </a:r>
                    </a:p>
                  </a:txBody>
                  <a:tcPr marL="9525" marR="9525" marT="9525" marB="0" anchor="ctr">
                    <a:solidFill>
                      <a:srgbClr val="007F76">
                        <a:alpha val="20000"/>
                      </a:srgbClr>
                    </a:solidFill>
                  </a:tcPr>
                </a:tc>
                <a:extLst>
                  <a:ext uri="{0D108BD9-81ED-4DB2-BD59-A6C34878D82A}">
                    <a16:rowId xmlns:a16="http://schemas.microsoft.com/office/drawing/2014/main" val="1743389312"/>
                  </a:ext>
                </a:extLst>
              </a:tr>
              <a:tr h="144837">
                <a:tc gridSpan="3">
                  <a:txBody>
                    <a:bodyPr/>
                    <a:lstStyle/>
                    <a:p>
                      <a:pPr algn="ctr" fontAlgn="b"/>
                      <a:r>
                        <a:rPr lang="ru-RU" sz="800" b="1" u="none" strike="noStrike" dirty="0">
                          <a:solidFill>
                            <a:srgbClr val="007F76"/>
                          </a:solidFill>
                          <a:effectLst/>
                          <a:latin typeface="Arial Narrow" panose="020B0606020202030204" pitchFamily="34" charset="0"/>
                        </a:rPr>
                        <a:t>ТОП-10 БОЙЫНША ЖИЫНЫ</a:t>
                      </a:r>
                      <a:endParaRPr lang="ru-RU" sz="800" b="1" i="0" u="none" strike="noStrike" cap="none" dirty="0">
                        <a:solidFill>
                          <a:srgbClr val="007F76"/>
                        </a:solidFill>
                        <a:effectLst/>
                        <a:latin typeface="Arial Narrow" panose="020B0606020202030204" pitchFamily="34" charset="0"/>
                        <a:ea typeface="+mn-ea"/>
                        <a:cs typeface="+mn-cs"/>
                        <a:sym typeface="Arial"/>
                      </a:endParaRPr>
                    </a:p>
                  </a:txBody>
                  <a:tcPr marL="9525" marR="9525" marT="0" marB="0" anchor="ctr">
                    <a:lnR w="12700" cap="flat" cmpd="sng" algn="ctr">
                      <a:solidFill>
                        <a:schemeClr val="tx1"/>
                      </a:solidFill>
                      <a:prstDash val="solid"/>
                      <a:round/>
                      <a:headEnd type="none" w="med" len="med"/>
                      <a:tailEnd type="none" w="med" len="med"/>
                    </a:lnR>
                    <a:lnB w="12700" cap="flat" cmpd="sng" algn="ctr">
                      <a:solidFill>
                        <a:schemeClr val="tx1"/>
                      </a:solidFill>
                      <a:prstDash val="solid"/>
                      <a:round/>
                      <a:headEnd type="none" w="med" len="med"/>
                      <a:tailEnd type="none" w="med" len="med"/>
                    </a:lnB>
                    <a:noFill/>
                  </a:tcPr>
                </a:tc>
                <a:tc hMerge="1">
                  <a:txBody>
                    <a:bodyPr/>
                    <a:lstStyle/>
                    <a:p>
                      <a:pPr algn="ctr" fontAlgn="b"/>
                      <a:r>
                        <a:rPr lang="ru-KZ" sz="800" b="0" i="0" u="none" strike="noStrike" cap="none" dirty="0">
                          <a:solidFill>
                            <a:srgbClr val="007F76"/>
                          </a:solidFill>
                          <a:effectLst/>
                          <a:latin typeface="Arial Narrow" panose="020B0606020202030204" pitchFamily="34" charset="0"/>
                          <a:ea typeface="+mn-ea"/>
                          <a:cs typeface="+mn-cs"/>
                          <a:sym typeface="Arial"/>
                        </a:rPr>
                        <a:t>9112-9</a:t>
                      </a:r>
                    </a:p>
                  </a:txBody>
                  <a:tcPr marL="9525" marR="9525" marT="0" marB="0" anchor="ctr">
                    <a:lnB w="12700" cap="flat" cmpd="sng" algn="ctr">
                      <a:solidFill>
                        <a:schemeClr val="tx1"/>
                      </a:solidFill>
                      <a:prstDash val="solid"/>
                      <a:round/>
                      <a:headEnd type="none" w="med" len="med"/>
                      <a:tailEnd type="none" w="med" len="med"/>
                    </a:lnB>
                    <a:noFill/>
                  </a:tcPr>
                </a:tc>
                <a:tc hMerge="1">
                  <a:txBody>
                    <a:bodyPr/>
                    <a:lstStyle/>
                    <a:p>
                      <a:pPr marL="72000" algn="l" fontAlgn="ctr"/>
                      <a:r>
                        <a:rPr lang="ru-RU" sz="800" b="0" i="0" u="none" strike="noStrike" cap="none" dirty="0">
                          <a:solidFill>
                            <a:srgbClr val="007F76"/>
                          </a:solidFill>
                          <a:effectLst/>
                          <a:latin typeface="Arial Narrow" panose="020B0606020202030204" pitchFamily="34" charset="0"/>
                          <a:ea typeface="+mn-ea"/>
                          <a:cs typeface="+mn-cs"/>
                          <a:sym typeface="Arial"/>
                        </a:rPr>
                        <a:t>Иные уборщики и прислуга в отелях и аналогичных учреждениях</a:t>
                      </a:r>
                    </a:p>
                  </a:txBody>
                  <a:tcPr marL="9525" marR="9525" marT="0" marB="0" anchor="ctr">
                    <a:lnR w="12700" cap="flat" cmpd="sng" algn="ctr">
                      <a:solidFill>
                        <a:schemeClr val="tx1"/>
                      </a:solidFill>
                      <a:prstDash val="solid"/>
                      <a:round/>
                      <a:headEnd type="none" w="med" len="med"/>
                      <a:tailEnd type="none" w="med" len="med"/>
                    </a:lnR>
                    <a:lnB w="12700" cap="flat" cmpd="sng" algn="ctr">
                      <a:solidFill>
                        <a:schemeClr val="tx1"/>
                      </a:solidFill>
                      <a:prstDash val="solid"/>
                      <a:round/>
                      <a:headEnd type="none" w="med" len="med"/>
                      <a:tailEnd type="none" w="med" len="med"/>
                    </a:lnB>
                    <a:noFill/>
                  </a:tcPr>
                </a:tc>
                <a:tc>
                  <a:txBody>
                    <a:bodyPr/>
                    <a:lstStyle/>
                    <a:p>
                      <a:pPr algn="ctr" fontAlgn="ctr"/>
                      <a:r>
                        <a:rPr lang="ru-RU" sz="800" b="1" i="0" u="none" strike="noStrike" dirty="0">
                          <a:solidFill>
                            <a:srgbClr val="000000"/>
                          </a:solidFill>
                          <a:effectLst/>
                          <a:latin typeface="Arial Narrow" panose="020B0606020202030204" pitchFamily="34" charset="0"/>
                        </a:rPr>
                        <a:t>11 816</a:t>
                      </a:r>
                    </a:p>
                  </a:txBody>
                  <a:tcPr marL="9525" marR="9525" marT="9525" marB="0" anchor="ctr">
                    <a:lnL w="12700" cap="flat" cmpd="sng" algn="ctr">
                      <a:solidFill>
                        <a:schemeClr val="tx1"/>
                      </a:solidFill>
                      <a:prstDash val="solid"/>
                      <a:round/>
                      <a:headEnd type="none" w="med" len="med"/>
                      <a:tailEnd type="none" w="med" len="med"/>
                    </a:lnL>
                    <a:lnB w="12700" cap="flat" cmpd="sng" algn="ctr">
                      <a:solidFill>
                        <a:schemeClr val="tx1"/>
                      </a:solidFill>
                      <a:prstDash val="solid"/>
                      <a:round/>
                      <a:headEnd type="none" w="med" len="med"/>
                      <a:tailEnd type="none" w="med" len="med"/>
                    </a:lnB>
                    <a:noFill/>
                  </a:tcPr>
                </a:tc>
                <a:tc>
                  <a:txBody>
                    <a:bodyPr/>
                    <a:lstStyle/>
                    <a:p>
                      <a:pPr algn="ctr" fontAlgn="ctr"/>
                      <a:r>
                        <a:rPr lang="ru-RU" sz="800" b="1" i="0" u="none" strike="noStrike" dirty="0">
                          <a:solidFill>
                            <a:srgbClr val="000000"/>
                          </a:solidFill>
                          <a:effectLst/>
                          <a:latin typeface="Arial Narrow" panose="020B0606020202030204" pitchFamily="34" charset="0"/>
                        </a:rPr>
                        <a:t>2 252</a:t>
                      </a:r>
                    </a:p>
                  </a:txBody>
                  <a:tcPr marL="9525" marR="9525" marT="9525" marB="0" anchor="ctr">
                    <a:lnB w="12700" cap="flat" cmpd="sng" algn="ctr">
                      <a:solidFill>
                        <a:schemeClr val="tx1"/>
                      </a:solidFill>
                      <a:prstDash val="solid"/>
                      <a:round/>
                      <a:headEnd type="none" w="med" len="med"/>
                      <a:tailEnd type="none" w="med" len="med"/>
                    </a:lnB>
                    <a:noFill/>
                  </a:tcPr>
                </a:tc>
                <a:tc>
                  <a:txBody>
                    <a:bodyPr/>
                    <a:lstStyle/>
                    <a:p>
                      <a:pPr algn="ctr" fontAlgn="ctr"/>
                      <a:r>
                        <a:rPr lang="ru-RU" sz="800" b="1" i="0" u="none" strike="noStrike" dirty="0">
                          <a:solidFill>
                            <a:srgbClr val="000000"/>
                          </a:solidFill>
                          <a:effectLst/>
                          <a:latin typeface="Arial Narrow" panose="020B0606020202030204" pitchFamily="34" charset="0"/>
                        </a:rPr>
                        <a:t>3 378</a:t>
                      </a:r>
                    </a:p>
                  </a:txBody>
                  <a:tcPr marL="9525" marR="9525" marT="9525" marB="0" anchor="ctr">
                    <a:lnB w="12700" cap="flat" cmpd="sng" algn="ctr">
                      <a:solidFill>
                        <a:schemeClr val="tx1"/>
                      </a:solidFill>
                      <a:prstDash val="solid"/>
                      <a:round/>
                      <a:headEnd type="none" w="med" len="med"/>
                      <a:tailEnd type="none" w="med" len="med"/>
                    </a:lnB>
                    <a:noFill/>
                  </a:tcPr>
                </a:tc>
                <a:tc>
                  <a:txBody>
                    <a:bodyPr/>
                    <a:lstStyle/>
                    <a:p>
                      <a:pPr algn="ctr" fontAlgn="ctr"/>
                      <a:r>
                        <a:rPr lang="ru-RU" sz="800" b="1" i="0" u="none" strike="noStrike" dirty="0">
                          <a:solidFill>
                            <a:srgbClr val="000000"/>
                          </a:solidFill>
                          <a:effectLst/>
                          <a:latin typeface="Arial Narrow" panose="020B0606020202030204" pitchFamily="34" charset="0"/>
                        </a:rPr>
                        <a:t>3 747</a:t>
                      </a:r>
                    </a:p>
                  </a:txBody>
                  <a:tcPr marL="9525" marR="9525" marT="9525" marB="0" anchor="ctr">
                    <a:lnB w="12700" cap="flat" cmpd="sng" algn="ctr">
                      <a:solidFill>
                        <a:schemeClr val="tx1"/>
                      </a:solidFill>
                      <a:prstDash val="solid"/>
                      <a:round/>
                      <a:headEnd type="none" w="med" len="med"/>
                      <a:tailEnd type="none" w="med" len="med"/>
                    </a:lnB>
                    <a:noFill/>
                  </a:tcPr>
                </a:tc>
                <a:tc>
                  <a:txBody>
                    <a:bodyPr/>
                    <a:lstStyle/>
                    <a:p>
                      <a:pPr algn="ctr" fontAlgn="ctr"/>
                      <a:r>
                        <a:rPr lang="ru-RU" sz="800" b="1" i="0" u="none" strike="noStrike">
                          <a:solidFill>
                            <a:srgbClr val="000000"/>
                          </a:solidFill>
                          <a:effectLst/>
                          <a:latin typeface="Arial Narrow" panose="020B0606020202030204" pitchFamily="34" charset="0"/>
                        </a:rPr>
                        <a:t>2 439</a:t>
                      </a:r>
                    </a:p>
                  </a:txBody>
                  <a:tcPr marL="9525" marR="9525" marT="9525" marB="0" anchor="ctr">
                    <a:lnR w="12700" cap="flat" cmpd="sng" algn="ctr">
                      <a:solidFill>
                        <a:schemeClr val="tx1"/>
                      </a:solidFill>
                      <a:prstDash val="solid"/>
                      <a:round/>
                      <a:headEnd type="none" w="med" len="med"/>
                      <a:tailEnd type="none" w="med" len="med"/>
                    </a:lnR>
                    <a:lnB w="12700" cap="flat" cmpd="sng" algn="ctr">
                      <a:solidFill>
                        <a:schemeClr val="tx1"/>
                      </a:solidFill>
                      <a:prstDash val="solid"/>
                      <a:round/>
                      <a:headEnd type="none" w="med" len="med"/>
                      <a:tailEnd type="none" w="med" len="med"/>
                    </a:lnB>
                    <a:noFill/>
                  </a:tcPr>
                </a:tc>
                <a:tc>
                  <a:txBody>
                    <a:bodyPr/>
                    <a:lstStyle/>
                    <a:p>
                      <a:pPr algn="ctr" fontAlgn="ctr"/>
                      <a:r>
                        <a:rPr lang="ru-RU" sz="800" b="1" i="0" u="none" strike="noStrike" dirty="0">
                          <a:solidFill>
                            <a:srgbClr val="000000"/>
                          </a:solidFill>
                          <a:effectLst/>
                          <a:latin typeface="Arial Narrow" panose="020B0606020202030204" pitchFamily="34" charset="0"/>
                        </a:rPr>
                        <a:t>14 511</a:t>
                      </a:r>
                    </a:p>
                  </a:txBody>
                  <a:tcPr marL="9525" marR="9525" marT="9525" marB="0" anchor="ctr">
                    <a:lnL w="12700" cap="flat" cmpd="sng" algn="ctr">
                      <a:solidFill>
                        <a:schemeClr val="tx1"/>
                      </a:solidFill>
                      <a:prstDash val="solid"/>
                      <a:round/>
                      <a:headEnd type="none" w="med" len="med"/>
                      <a:tailEnd type="none" w="med" len="med"/>
                    </a:lnL>
                    <a:lnB w="12700" cap="flat" cmpd="sng" algn="ctr">
                      <a:solidFill>
                        <a:schemeClr val="tx1"/>
                      </a:solidFill>
                      <a:prstDash val="solid"/>
                      <a:round/>
                      <a:headEnd type="none" w="med" len="med"/>
                      <a:tailEnd type="none" w="med" len="med"/>
                    </a:lnB>
                    <a:noFill/>
                  </a:tcPr>
                </a:tc>
                <a:tc>
                  <a:txBody>
                    <a:bodyPr/>
                    <a:lstStyle/>
                    <a:p>
                      <a:pPr algn="ctr" fontAlgn="ctr"/>
                      <a:r>
                        <a:rPr lang="ru-RU" sz="800" b="1" i="0" u="none" strike="noStrike" dirty="0">
                          <a:solidFill>
                            <a:srgbClr val="000000"/>
                          </a:solidFill>
                          <a:effectLst/>
                          <a:latin typeface="Arial Narrow" panose="020B0606020202030204" pitchFamily="34" charset="0"/>
                        </a:rPr>
                        <a:t>2 556</a:t>
                      </a:r>
                    </a:p>
                  </a:txBody>
                  <a:tcPr marL="9525" marR="9525" marT="9525" marB="0" anchor="ctr">
                    <a:lnB w="12700" cap="flat" cmpd="sng" algn="ctr">
                      <a:solidFill>
                        <a:schemeClr val="tx1"/>
                      </a:solidFill>
                      <a:prstDash val="solid"/>
                      <a:round/>
                      <a:headEnd type="none" w="med" len="med"/>
                      <a:tailEnd type="none" w="med" len="med"/>
                    </a:lnB>
                    <a:noFill/>
                  </a:tcPr>
                </a:tc>
                <a:tc>
                  <a:txBody>
                    <a:bodyPr/>
                    <a:lstStyle/>
                    <a:p>
                      <a:pPr algn="ctr" fontAlgn="ctr"/>
                      <a:r>
                        <a:rPr lang="ru-RU" sz="800" b="1" i="0" u="none" strike="noStrike" dirty="0">
                          <a:solidFill>
                            <a:srgbClr val="000000"/>
                          </a:solidFill>
                          <a:effectLst/>
                          <a:latin typeface="Arial Narrow" panose="020B0606020202030204" pitchFamily="34" charset="0"/>
                        </a:rPr>
                        <a:t>2 975</a:t>
                      </a:r>
                    </a:p>
                  </a:txBody>
                  <a:tcPr marL="9525" marR="9525" marT="9525" marB="0" anchor="ctr">
                    <a:lnB w="12700" cap="flat" cmpd="sng" algn="ctr">
                      <a:solidFill>
                        <a:schemeClr val="tx1"/>
                      </a:solidFill>
                      <a:prstDash val="solid"/>
                      <a:round/>
                      <a:headEnd type="none" w="med" len="med"/>
                      <a:tailEnd type="none" w="med" len="med"/>
                    </a:lnB>
                    <a:noFill/>
                  </a:tcPr>
                </a:tc>
                <a:tc>
                  <a:txBody>
                    <a:bodyPr/>
                    <a:lstStyle/>
                    <a:p>
                      <a:pPr algn="ctr" fontAlgn="ctr"/>
                      <a:r>
                        <a:rPr lang="ru-RU" sz="800" b="1" i="0" u="none" strike="noStrike" dirty="0">
                          <a:solidFill>
                            <a:srgbClr val="000000"/>
                          </a:solidFill>
                          <a:effectLst/>
                          <a:latin typeface="Arial Narrow" panose="020B0606020202030204" pitchFamily="34" charset="0"/>
                        </a:rPr>
                        <a:t>4 453</a:t>
                      </a:r>
                    </a:p>
                  </a:txBody>
                  <a:tcPr marL="9525" marR="9525" marT="9525" marB="0" anchor="ctr">
                    <a:lnB w="12700" cap="flat" cmpd="sng" algn="ctr">
                      <a:solidFill>
                        <a:schemeClr val="tx1"/>
                      </a:solidFill>
                      <a:prstDash val="solid"/>
                      <a:round/>
                      <a:headEnd type="none" w="med" len="med"/>
                      <a:tailEnd type="none" w="med" len="med"/>
                    </a:lnB>
                    <a:noFill/>
                  </a:tcPr>
                </a:tc>
                <a:tc>
                  <a:txBody>
                    <a:bodyPr/>
                    <a:lstStyle/>
                    <a:p>
                      <a:pPr algn="ctr" fontAlgn="ctr"/>
                      <a:r>
                        <a:rPr lang="ru-RU" sz="800" b="1" i="0" u="none" strike="noStrike" dirty="0">
                          <a:solidFill>
                            <a:srgbClr val="000000"/>
                          </a:solidFill>
                          <a:effectLst/>
                          <a:latin typeface="Arial Narrow" panose="020B0606020202030204" pitchFamily="34" charset="0"/>
                        </a:rPr>
                        <a:t>4 527</a:t>
                      </a:r>
                    </a:p>
                  </a:txBody>
                  <a:tcPr marL="9525" marR="9525" marT="9525" marB="0" anchor="ctr">
                    <a:lnB w="12700" cap="flat" cmpd="sng" algn="ctr">
                      <a:solidFill>
                        <a:schemeClr val="tx1"/>
                      </a:solidFill>
                      <a:prstDash val="solid"/>
                      <a:round/>
                      <a:headEnd type="none" w="med" len="med"/>
                      <a:tailEnd type="none" w="med" len="med"/>
                    </a:lnB>
                    <a:noFill/>
                  </a:tcPr>
                </a:tc>
                <a:tc>
                  <a:txBody>
                    <a:bodyPr/>
                    <a:lstStyle/>
                    <a:p>
                      <a:pPr algn="ctr" fontAlgn="ctr"/>
                      <a:r>
                        <a:rPr lang="ru-RU" sz="800" b="1" i="0" u="none" strike="noStrike" dirty="0">
                          <a:solidFill>
                            <a:srgbClr val="000000"/>
                          </a:solidFill>
                          <a:effectLst/>
                          <a:latin typeface="Arial Narrow" panose="020B0606020202030204" pitchFamily="34" charset="0"/>
                        </a:rPr>
                        <a:t>24,8%</a:t>
                      </a:r>
                    </a:p>
                  </a:txBody>
                  <a:tcPr marL="9525" marR="9525" marT="9525" marB="0" anchor="ctr">
                    <a:lnB w="12700"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2390657696"/>
                  </a:ext>
                </a:extLst>
              </a:tr>
              <a:tr h="152142">
                <a:tc gridSpan="14">
                  <a:txBody>
                    <a:bodyPr/>
                    <a:lstStyle/>
                    <a:p>
                      <a:pPr algn="ctr" fontAlgn="b"/>
                      <a:r>
                        <a:rPr lang="ru-RU" sz="900" b="1" i="0" u="none" strike="noStrike" dirty="0">
                          <a:solidFill>
                            <a:schemeClr val="accent3">
                              <a:lumMod val="50000"/>
                            </a:schemeClr>
                          </a:solidFill>
                          <a:effectLst/>
                          <a:latin typeface="Arial Narrow" panose="020B0606020202030204" pitchFamily="34" charset="0"/>
                        </a:rPr>
                        <a:t>ОПТИМИСТІК СЦЕНАРИЙ</a:t>
                      </a:r>
                      <a:endParaRPr lang="en-US" sz="900" b="1" i="0" u="none" strike="noStrike" dirty="0">
                        <a:solidFill>
                          <a:schemeClr val="accent3">
                            <a:lumMod val="50000"/>
                          </a:schemeClr>
                        </a:solidFill>
                        <a:effectLst/>
                        <a:latin typeface="Arial Narrow" panose="020B0606020202030204" pitchFamily="34" charset="0"/>
                      </a:endParaRPr>
                    </a:p>
                  </a:txBody>
                  <a:tcPr marL="9525" marR="9525" marT="0" marB="0" anchor="ct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accent3">
                        <a:lumMod val="50000"/>
                        <a:alpha val="40000"/>
                      </a:schemeClr>
                    </a:solidFill>
                  </a:tcPr>
                </a:tc>
                <a:tc hMerge="1">
                  <a:txBody>
                    <a:bodyPr/>
                    <a:lstStyle/>
                    <a:p>
                      <a:pPr algn="ctr" fontAlgn="b"/>
                      <a:endParaRPr lang="ru-KZ" sz="800" b="0" i="0" u="none" strike="noStrike" cap="none" dirty="0">
                        <a:solidFill>
                          <a:srgbClr val="007F76"/>
                        </a:solidFill>
                        <a:effectLst/>
                        <a:latin typeface="Arial Narrow" panose="020B0606020202030204" pitchFamily="34" charset="0"/>
                        <a:ea typeface="+mn-ea"/>
                        <a:cs typeface="+mn-cs"/>
                        <a:sym typeface="Arial"/>
                      </a:endParaRPr>
                    </a:p>
                  </a:txBody>
                  <a:tcPr marL="9525" marR="9525" marT="0" marB="0" anchor="ct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007F76">
                        <a:alpha val="20000"/>
                      </a:srgbClr>
                    </a:solidFill>
                  </a:tcPr>
                </a:tc>
                <a:tc hMerge="1">
                  <a:txBody>
                    <a:bodyPr/>
                    <a:lstStyle/>
                    <a:p>
                      <a:pPr marL="72000" algn="l" fontAlgn="ctr"/>
                      <a:endParaRPr lang="ru-RU" sz="800" b="0" i="0" u="none" strike="noStrike" cap="none" dirty="0">
                        <a:solidFill>
                          <a:srgbClr val="007F76"/>
                        </a:solidFill>
                        <a:effectLst/>
                        <a:latin typeface="Arial Narrow" panose="020B0606020202030204" pitchFamily="34" charset="0"/>
                        <a:ea typeface="+mn-ea"/>
                        <a:cs typeface="+mn-cs"/>
                        <a:sym typeface="Arial"/>
                      </a:endParaRPr>
                    </a:p>
                  </a:txBody>
                  <a:tcPr marL="9525" marR="9525" marT="0" marB="0" anchor="ctr">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007F76">
                        <a:alpha val="20000"/>
                      </a:srgbClr>
                    </a:solidFill>
                  </a:tcPr>
                </a:tc>
                <a:tc hMerge="1">
                  <a:txBody>
                    <a:bodyPr/>
                    <a:lstStyle/>
                    <a:p>
                      <a:pPr algn="ctr" fontAlgn="b"/>
                      <a:endParaRPr lang="ru-KZ" sz="800" b="0" i="0" u="none" strike="noStrike" cap="none" dirty="0">
                        <a:solidFill>
                          <a:schemeClr val="tx1"/>
                        </a:solidFill>
                        <a:effectLst/>
                        <a:latin typeface="Arial Narrow" panose="020B0606020202030204" pitchFamily="34" charset="0"/>
                        <a:ea typeface="+mn-ea"/>
                        <a:cs typeface="+mn-cs"/>
                        <a:sym typeface="Arial"/>
                      </a:endParaRPr>
                    </a:p>
                  </a:txBody>
                  <a:tcPr marL="9525" marR="9525" marT="0" marB="0" anchor="ctr">
                    <a:lnL w="12700" cap="flat" cmpd="sng" algn="ctr">
                      <a:solidFill>
                        <a:schemeClr val="tx1"/>
                      </a:solidFill>
                      <a:prstDash val="solid"/>
                      <a:round/>
                      <a:headEnd type="none" w="med" len="med"/>
                      <a:tailEnd type="none" w="med" len="med"/>
                    </a:lnL>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50000"/>
                        <a:alpha val="20000"/>
                      </a:schemeClr>
                    </a:solidFill>
                  </a:tcPr>
                </a:tc>
                <a:tc hMerge="1">
                  <a:txBody>
                    <a:bodyPr/>
                    <a:lstStyle/>
                    <a:p>
                      <a:pPr algn="ctr" fontAlgn="b"/>
                      <a:endParaRPr lang="ru-KZ" sz="800" b="0" i="0" u="none" strike="noStrike" cap="none" dirty="0">
                        <a:solidFill>
                          <a:schemeClr val="tx1"/>
                        </a:solidFill>
                        <a:effectLst/>
                        <a:latin typeface="Arial Narrow" panose="020B0606020202030204" pitchFamily="34" charset="0"/>
                        <a:ea typeface="+mn-ea"/>
                        <a:cs typeface="+mn-cs"/>
                        <a:sym typeface="Arial"/>
                      </a:endParaRPr>
                    </a:p>
                  </a:txBody>
                  <a:tcPr marL="9525" marR="9525" marT="0" marB="0" anchor="ct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50000"/>
                        <a:alpha val="20000"/>
                      </a:schemeClr>
                    </a:solidFill>
                  </a:tcPr>
                </a:tc>
                <a:tc hMerge="1">
                  <a:txBody>
                    <a:bodyPr/>
                    <a:lstStyle/>
                    <a:p>
                      <a:pPr algn="ctr" fontAlgn="b"/>
                      <a:endParaRPr lang="ru-KZ" sz="800" b="0" i="0" u="none" strike="noStrike" cap="none" dirty="0">
                        <a:solidFill>
                          <a:schemeClr val="tx1"/>
                        </a:solidFill>
                        <a:effectLst/>
                        <a:latin typeface="Arial Narrow" panose="020B0606020202030204" pitchFamily="34" charset="0"/>
                        <a:ea typeface="+mn-ea"/>
                        <a:cs typeface="+mn-cs"/>
                        <a:sym typeface="Arial"/>
                      </a:endParaRPr>
                    </a:p>
                  </a:txBody>
                  <a:tcPr marL="9525" marR="9525" marT="0" marB="0" anchor="ct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50000"/>
                        <a:alpha val="20000"/>
                      </a:schemeClr>
                    </a:solidFill>
                  </a:tcPr>
                </a:tc>
                <a:tc hMerge="1">
                  <a:txBody>
                    <a:bodyPr/>
                    <a:lstStyle/>
                    <a:p>
                      <a:pPr algn="ctr" fontAlgn="b"/>
                      <a:endParaRPr lang="ru-KZ" sz="800" b="0" i="0" u="none" strike="noStrike" cap="none" dirty="0">
                        <a:solidFill>
                          <a:schemeClr val="tx1"/>
                        </a:solidFill>
                        <a:effectLst/>
                        <a:latin typeface="Arial Narrow" panose="020B0606020202030204" pitchFamily="34" charset="0"/>
                        <a:ea typeface="+mn-ea"/>
                        <a:cs typeface="+mn-cs"/>
                        <a:sym typeface="Arial"/>
                      </a:endParaRPr>
                    </a:p>
                  </a:txBody>
                  <a:tcPr marL="9525" marR="9525" marT="0" marB="0" anchor="ct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50000"/>
                        <a:alpha val="20000"/>
                      </a:schemeClr>
                    </a:solidFill>
                  </a:tcPr>
                </a:tc>
                <a:tc hMerge="1">
                  <a:txBody>
                    <a:bodyPr/>
                    <a:lstStyle/>
                    <a:p>
                      <a:pPr algn="ctr" fontAlgn="b"/>
                      <a:endParaRPr lang="ru-KZ" sz="800" b="0" i="0" u="none" strike="noStrike" cap="none" dirty="0">
                        <a:solidFill>
                          <a:schemeClr val="tx1"/>
                        </a:solidFill>
                        <a:effectLst/>
                        <a:latin typeface="Arial Narrow" panose="020B0606020202030204" pitchFamily="34" charset="0"/>
                        <a:ea typeface="+mn-ea"/>
                        <a:cs typeface="+mn-cs"/>
                        <a:sym typeface="Arial"/>
                      </a:endParaRPr>
                    </a:p>
                  </a:txBody>
                  <a:tcPr marL="9525" marR="9525" marT="0" marB="0" anchor="ctr">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50000"/>
                        <a:alpha val="20000"/>
                      </a:schemeClr>
                    </a:solidFill>
                  </a:tcPr>
                </a:tc>
                <a:tc hMerge="1">
                  <a:txBody>
                    <a:bodyPr/>
                    <a:lstStyle/>
                    <a:p>
                      <a:pPr algn="ctr" fontAlgn="ctr"/>
                      <a:endParaRPr lang="ru-KZ" sz="800" b="0" i="0" u="none" strike="noStrike" cap="none" dirty="0">
                        <a:solidFill>
                          <a:srgbClr val="007F76"/>
                        </a:solidFill>
                        <a:effectLst/>
                        <a:latin typeface="Arial Narrow" panose="020B0606020202030204" pitchFamily="34" charset="0"/>
                        <a:ea typeface="+mn-ea"/>
                        <a:cs typeface="+mn-cs"/>
                        <a:sym typeface="Arial"/>
                      </a:endParaRPr>
                    </a:p>
                  </a:txBody>
                  <a:tcPr marL="9525" marR="9525" marT="0" marB="0" anchor="ctr">
                    <a:lnL w="12700" cap="flat" cmpd="sng" algn="ctr">
                      <a:solidFill>
                        <a:schemeClr val="tx1"/>
                      </a:solidFill>
                      <a:prstDash val="solid"/>
                      <a:round/>
                      <a:headEnd type="none" w="med" len="med"/>
                      <a:tailEnd type="none" w="med" len="med"/>
                    </a:lnL>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007F76">
                        <a:alpha val="20000"/>
                      </a:srgbClr>
                    </a:solidFill>
                  </a:tcPr>
                </a:tc>
                <a:tc hMerge="1">
                  <a:txBody>
                    <a:bodyPr/>
                    <a:lstStyle/>
                    <a:p>
                      <a:pPr algn="ctr" fontAlgn="ctr"/>
                      <a:endParaRPr lang="ru-KZ" sz="800" b="0" i="0" u="none" strike="noStrike" cap="none" dirty="0">
                        <a:solidFill>
                          <a:schemeClr val="tx1"/>
                        </a:solidFill>
                        <a:effectLst/>
                        <a:latin typeface="Arial Narrow" panose="020B0606020202030204" pitchFamily="34" charset="0"/>
                        <a:ea typeface="+mn-ea"/>
                        <a:cs typeface="+mn-cs"/>
                        <a:sym typeface="Arial"/>
                      </a:endParaRPr>
                    </a:p>
                  </a:txBody>
                  <a:tcPr marL="9525" marR="9525" marT="0" marB="0" anchor="ct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50000"/>
                        <a:alpha val="20000"/>
                      </a:schemeClr>
                    </a:solidFill>
                  </a:tcPr>
                </a:tc>
                <a:tc hMerge="1">
                  <a:txBody>
                    <a:bodyPr/>
                    <a:lstStyle/>
                    <a:p>
                      <a:pPr algn="ctr" fontAlgn="ctr"/>
                      <a:endParaRPr lang="ru-KZ" sz="800" b="0" i="0" u="none" strike="noStrike" cap="none" dirty="0">
                        <a:solidFill>
                          <a:srgbClr val="007F76"/>
                        </a:solidFill>
                        <a:effectLst/>
                        <a:latin typeface="Arial Narrow" panose="020B0606020202030204" pitchFamily="34" charset="0"/>
                        <a:ea typeface="+mn-ea"/>
                        <a:cs typeface="+mn-cs"/>
                        <a:sym typeface="Arial"/>
                      </a:endParaRPr>
                    </a:p>
                  </a:txBody>
                  <a:tcPr marL="9525" marR="9525" marT="0" marB="0" anchor="ct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007F76">
                        <a:alpha val="20000"/>
                      </a:srgbClr>
                    </a:solidFill>
                  </a:tcPr>
                </a:tc>
                <a:tc hMerge="1">
                  <a:txBody>
                    <a:bodyPr/>
                    <a:lstStyle/>
                    <a:p>
                      <a:pPr algn="ctr" fontAlgn="ctr"/>
                      <a:endParaRPr lang="ru-KZ" sz="800" b="0" i="0" u="none" strike="noStrike" cap="none" dirty="0">
                        <a:solidFill>
                          <a:srgbClr val="007F76"/>
                        </a:solidFill>
                        <a:effectLst/>
                        <a:latin typeface="Arial Narrow" panose="020B0606020202030204" pitchFamily="34" charset="0"/>
                        <a:ea typeface="+mn-ea"/>
                        <a:cs typeface="+mn-cs"/>
                        <a:sym typeface="Arial"/>
                      </a:endParaRPr>
                    </a:p>
                  </a:txBody>
                  <a:tcPr marL="9525" marR="9525" marT="0" marB="0" anchor="ct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007F76">
                        <a:alpha val="20000"/>
                      </a:srgbClr>
                    </a:solidFill>
                  </a:tcPr>
                </a:tc>
                <a:tc hMerge="1">
                  <a:txBody>
                    <a:bodyPr/>
                    <a:lstStyle/>
                    <a:p>
                      <a:pPr algn="ctr" fontAlgn="ctr"/>
                      <a:endParaRPr lang="ru-KZ" sz="800" b="0" i="0" u="none" strike="noStrike" cap="none" dirty="0">
                        <a:solidFill>
                          <a:srgbClr val="007F76"/>
                        </a:solidFill>
                        <a:effectLst/>
                        <a:latin typeface="Arial Narrow" panose="020B0606020202030204" pitchFamily="34" charset="0"/>
                        <a:ea typeface="+mn-ea"/>
                        <a:cs typeface="+mn-cs"/>
                        <a:sym typeface="Arial"/>
                      </a:endParaRPr>
                    </a:p>
                  </a:txBody>
                  <a:tcPr marL="9525" marR="9525" marT="0" marB="0" anchor="ct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007F76">
                        <a:alpha val="20000"/>
                      </a:srgbClr>
                    </a:solidFill>
                  </a:tcPr>
                </a:tc>
                <a:tc hMerge="1">
                  <a:txBody>
                    <a:bodyPr/>
                    <a:lstStyle/>
                    <a:p>
                      <a:pPr algn="ctr" fontAlgn="ctr"/>
                      <a:endParaRPr lang="ru-KZ" sz="800" b="0" i="0" u="none" strike="noStrike" cap="none" dirty="0">
                        <a:solidFill>
                          <a:srgbClr val="007F76"/>
                        </a:solidFill>
                        <a:effectLst/>
                        <a:latin typeface="Arial Narrow" panose="020B0606020202030204" pitchFamily="34" charset="0"/>
                        <a:ea typeface="+mn-ea"/>
                        <a:cs typeface="+mn-cs"/>
                        <a:sym typeface="Arial"/>
                      </a:endParaRPr>
                    </a:p>
                  </a:txBody>
                  <a:tcPr marL="9525" marR="9525" marT="0" marB="0" anchor="ct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007F76">
                        <a:alpha val="20000"/>
                      </a:srgbClr>
                    </a:solidFill>
                  </a:tcPr>
                </a:tc>
                <a:extLst>
                  <a:ext uri="{0D108BD9-81ED-4DB2-BD59-A6C34878D82A}">
                    <a16:rowId xmlns:a16="http://schemas.microsoft.com/office/drawing/2014/main" val="3962794852"/>
                  </a:ext>
                </a:extLst>
              </a:tr>
              <a:tr h="144837">
                <a:tc>
                  <a:txBody>
                    <a:bodyPr/>
                    <a:lstStyle/>
                    <a:p>
                      <a:pPr algn="ctr" fontAlgn="b"/>
                      <a:r>
                        <a:rPr lang="ru-RU" sz="800" u="none" strike="noStrike" dirty="0">
                          <a:solidFill>
                            <a:schemeClr val="accent3">
                              <a:lumMod val="50000"/>
                            </a:schemeClr>
                          </a:solidFill>
                          <a:effectLst/>
                          <a:latin typeface="Arial Narrow" panose="020B0606020202030204" pitchFamily="34" charset="0"/>
                        </a:rPr>
                        <a:t>1</a:t>
                      </a:r>
                      <a:endParaRPr lang="en-US" sz="800" b="0" i="0" u="none" strike="noStrike" dirty="0">
                        <a:solidFill>
                          <a:schemeClr val="accent3">
                            <a:lumMod val="50000"/>
                          </a:schemeClr>
                        </a:solidFill>
                        <a:effectLst/>
                        <a:latin typeface="Arial Narrow" panose="020B0606020202030204" pitchFamily="34" charset="0"/>
                      </a:endParaRPr>
                    </a:p>
                  </a:txBody>
                  <a:tcPr marL="9525" marR="9525" marT="0" marB="0" anchor="ctr">
                    <a:lnT w="12700" cap="flat" cmpd="sng" algn="ctr">
                      <a:solidFill>
                        <a:schemeClr val="tx1"/>
                      </a:solidFill>
                      <a:prstDash val="solid"/>
                      <a:round/>
                      <a:headEnd type="none" w="med" len="med"/>
                      <a:tailEnd type="none" w="med" len="med"/>
                    </a:lnT>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9116-0</a:t>
                      </a:r>
                    </a:p>
                  </a:txBody>
                  <a:tcPr marL="9525" marR="9525" marT="9525" marB="0" anchor="ctr">
                    <a:lnT w="12700" cap="flat" cmpd="sng" algn="ctr">
                      <a:solidFill>
                        <a:schemeClr val="tx1"/>
                      </a:solidFill>
                      <a:prstDash val="solid"/>
                      <a:round/>
                      <a:headEnd type="none" w="med" len="med"/>
                      <a:tailEnd type="none" w="med" len="med"/>
                    </a:lnT>
                    <a:solidFill>
                      <a:schemeClr val="accent6">
                        <a:lumMod val="50000"/>
                        <a:alpha val="1000"/>
                      </a:schemeClr>
                    </a:solidFill>
                  </a:tcPr>
                </a:tc>
                <a:tc>
                  <a:txBody>
                    <a:bodyPr/>
                    <a:lstStyle/>
                    <a:p>
                      <a:pPr marL="72000" algn="l" fontAlgn="ctr"/>
                      <a:r>
                        <a:rPr lang="ru-RU" sz="800" b="0" i="0" u="none" strike="noStrike" dirty="0">
                          <a:solidFill>
                            <a:srgbClr val="000000"/>
                          </a:solidFill>
                          <a:effectLst/>
                          <a:latin typeface="Arial Narrow" panose="020B0606020202030204" pitchFamily="34" charset="0"/>
                        </a:rPr>
                        <a:t>Аула </a:t>
                      </a:r>
                      <a:r>
                        <a:rPr lang="ru-RU" sz="800" b="0" i="0" u="none" strike="noStrike" dirty="0" err="1">
                          <a:solidFill>
                            <a:srgbClr val="000000"/>
                          </a:solidFill>
                          <a:effectLst/>
                          <a:latin typeface="Arial Narrow" panose="020B0606020202030204" pitchFamily="34" charset="0"/>
                        </a:rPr>
                        <a:t>сыпырушылар</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және</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ашық</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аумақтарды</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тазалаушылар</a:t>
                      </a:r>
                      <a:endParaRPr lang="ru-RU" sz="800" b="0" i="0" u="none" strike="noStrike" dirty="0">
                        <a:solidFill>
                          <a:srgbClr val="000000"/>
                        </a:solidFill>
                        <a:effectLst/>
                        <a:latin typeface="Arial Narrow" panose="020B0606020202030204" pitchFamily="34" charset="0"/>
                      </a:endParaRPr>
                    </a:p>
                  </a:txBody>
                  <a:tcPr marL="9525" marR="9525" marT="9525" marB="0" anchor="ctr">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2 423</a:t>
                      </a:r>
                    </a:p>
                  </a:txBody>
                  <a:tcPr marL="9525" marR="9525" marT="9525" marB="0" anchor="ctr">
                    <a:lnL w="12700" cap="flat" cmpd="sng" algn="ctr">
                      <a:solidFill>
                        <a:schemeClr val="tx1"/>
                      </a:solidFill>
                      <a:prstDash val="solid"/>
                      <a:round/>
                      <a:headEnd type="none" w="med" len="med"/>
                      <a:tailEnd type="none" w="med" len="med"/>
                    </a:lnL>
                    <a:lnT w="12700" cap="flat" cmpd="sng" algn="ctr">
                      <a:solidFill>
                        <a:schemeClr val="tx1"/>
                      </a:solidFill>
                      <a:prstDash val="solid"/>
                      <a:round/>
                      <a:headEnd type="none" w="med" len="med"/>
                      <a:tailEnd type="none" w="med" len="med"/>
                    </a:lnT>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155</a:t>
                      </a:r>
                    </a:p>
                  </a:txBody>
                  <a:tcPr marL="9525" marR="9525" marT="9525" marB="0" anchor="ctr">
                    <a:lnT w="12700" cap="flat" cmpd="sng" algn="ctr">
                      <a:solidFill>
                        <a:schemeClr val="tx1"/>
                      </a:solidFill>
                      <a:prstDash val="solid"/>
                      <a:round/>
                      <a:headEnd type="none" w="med" len="med"/>
                      <a:tailEnd type="none" w="med" len="med"/>
                    </a:lnT>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923</a:t>
                      </a:r>
                    </a:p>
                  </a:txBody>
                  <a:tcPr marL="9525" marR="9525" marT="9525" marB="0" anchor="ctr">
                    <a:lnT w="12700" cap="flat" cmpd="sng" algn="ctr">
                      <a:solidFill>
                        <a:schemeClr val="tx1"/>
                      </a:solidFill>
                      <a:prstDash val="solid"/>
                      <a:round/>
                      <a:headEnd type="none" w="med" len="med"/>
                      <a:tailEnd type="none" w="med" len="med"/>
                    </a:lnT>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1 071</a:t>
                      </a:r>
                    </a:p>
                  </a:txBody>
                  <a:tcPr marL="9525" marR="9525" marT="9525" marB="0" anchor="ctr">
                    <a:lnT w="12700" cap="flat" cmpd="sng" algn="ctr">
                      <a:solidFill>
                        <a:schemeClr val="tx1"/>
                      </a:solidFill>
                      <a:prstDash val="solid"/>
                      <a:round/>
                      <a:headEnd type="none" w="med" len="med"/>
                      <a:tailEnd type="none" w="med" len="med"/>
                    </a:lnT>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274</a:t>
                      </a:r>
                    </a:p>
                  </a:txBody>
                  <a:tcPr marL="9525" marR="9525" marT="9525" marB="0" anchor="ctr">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3 016</a:t>
                      </a:r>
                    </a:p>
                  </a:txBody>
                  <a:tcPr marL="9525" marR="9525" marT="9525" marB="0" anchor="ctr">
                    <a:lnL w="12700" cap="flat" cmpd="sng" algn="ctr">
                      <a:solidFill>
                        <a:schemeClr val="tx1"/>
                      </a:solidFill>
                      <a:prstDash val="solid"/>
                      <a:round/>
                      <a:headEnd type="none" w="med" len="med"/>
                      <a:tailEnd type="none" w="med" len="med"/>
                    </a:lnL>
                    <a:lnT w="12700" cap="flat" cmpd="sng" algn="ctr">
                      <a:solidFill>
                        <a:schemeClr val="tx1"/>
                      </a:solidFill>
                      <a:prstDash val="solid"/>
                      <a:round/>
                      <a:headEnd type="none" w="med" len="med"/>
                      <a:tailEnd type="none" w="med" len="med"/>
                    </a:lnT>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387</a:t>
                      </a:r>
                    </a:p>
                  </a:txBody>
                  <a:tcPr marL="9525" marR="9525" marT="9525" marB="0" anchor="ctr">
                    <a:lnT w="12700" cap="flat" cmpd="sng" algn="ctr">
                      <a:solidFill>
                        <a:schemeClr val="tx1"/>
                      </a:solidFill>
                      <a:prstDash val="solid"/>
                      <a:round/>
                      <a:headEnd type="none" w="med" len="med"/>
                      <a:tailEnd type="none" w="med" len="med"/>
                    </a:lnT>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622</a:t>
                      </a:r>
                    </a:p>
                  </a:txBody>
                  <a:tcPr marL="9525" marR="9525" marT="9525" marB="0" anchor="ctr">
                    <a:lnT w="12700" cap="flat" cmpd="sng" algn="ctr">
                      <a:solidFill>
                        <a:schemeClr val="tx1"/>
                      </a:solidFill>
                      <a:prstDash val="solid"/>
                      <a:round/>
                      <a:headEnd type="none" w="med" len="med"/>
                      <a:tailEnd type="none" w="med" len="med"/>
                    </a:lnT>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998</a:t>
                      </a:r>
                    </a:p>
                  </a:txBody>
                  <a:tcPr marL="9525" marR="9525" marT="9525" marB="0" anchor="ctr">
                    <a:lnT w="12700" cap="flat" cmpd="sng" algn="ctr">
                      <a:solidFill>
                        <a:schemeClr val="tx1"/>
                      </a:solidFill>
                      <a:prstDash val="solid"/>
                      <a:round/>
                      <a:headEnd type="none" w="med" len="med"/>
                      <a:tailEnd type="none" w="med" len="med"/>
                    </a:lnT>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1 009</a:t>
                      </a:r>
                    </a:p>
                  </a:txBody>
                  <a:tcPr marL="9525" marR="9525" marT="9525" marB="0" anchor="ctr">
                    <a:lnT w="12700" cap="flat" cmpd="sng" algn="ctr">
                      <a:solidFill>
                        <a:schemeClr val="tx1"/>
                      </a:solidFill>
                      <a:prstDash val="solid"/>
                      <a:round/>
                      <a:headEnd type="none" w="med" len="med"/>
                      <a:tailEnd type="none" w="med" len="med"/>
                    </a:lnT>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2 423</a:t>
                      </a:r>
                    </a:p>
                  </a:txBody>
                  <a:tcPr marL="9525" marR="9525" marT="9525" marB="0" anchor="ctr">
                    <a:lnT w="12700" cap="flat" cmpd="sng" algn="ctr">
                      <a:solidFill>
                        <a:schemeClr val="tx1"/>
                      </a:solidFill>
                      <a:prstDash val="solid"/>
                      <a:round/>
                      <a:headEnd type="none" w="med" len="med"/>
                      <a:tailEnd type="none" w="med" len="med"/>
                    </a:lnT>
                    <a:solidFill>
                      <a:schemeClr val="accent6">
                        <a:lumMod val="50000"/>
                        <a:alpha val="1000"/>
                      </a:schemeClr>
                    </a:solidFill>
                  </a:tcPr>
                </a:tc>
                <a:extLst>
                  <a:ext uri="{0D108BD9-81ED-4DB2-BD59-A6C34878D82A}">
                    <a16:rowId xmlns:a16="http://schemas.microsoft.com/office/drawing/2014/main" val="1781471339"/>
                  </a:ext>
                </a:extLst>
              </a:tr>
              <a:tr h="144837">
                <a:tc>
                  <a:txBody>
                    <a:bodyPr/>
                    <a:lstStyle/>
                    <a:p>
                      <a:pPr algn="ctr" fontAlgn="b"/>
                      <a:r>
                        <a:rPr lang="ru-RU" sz="800" b="0" i="0" u="none" strike="noStrike" dirty="0">
                          <a:solidFill>
                            <a:schemeClr val="accent3">
                              <a:lumMod val="50000"/>
                            </a:schemeClr>
                          </a:solidFill>
                          <a:effectLst/>
                          <a:latin typeface="Arial Narrow" panose="020B0606020202030204" pitchFamily="34" charset="0"/>
                        </a:rPr>
                        <a:t>2</a:t>
                      </a:r>
                      <a:endParaRPr lang="en-US" sz="800" b="0" i="0" u="none" strike="noStrike" dirty="0">
                        <a:solidFill>
                          <a:schemeClr val="accent3">
                            <a:lumMod val="50000"/>
                          </a:schemeClr>
                        </a:solidFill>
                        <a:effectLst/>
                        <a:latin typeface="Arial Narrow" panose="020B0606020202030204" pitchFamily="34" charset="0"/>
                      </a:endParaRPr>
                    </a:p>
                  </a:txBody>
                  <a:tcPr marL="9525" marR="9525" marT="0" marB="0" anchor="ctr">
                    <a:solidFill>
                      <a:schemeClr val="accent3">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7212-2</a:t>
                      </a:r>
                    </a:p>
                  </a:txBody>
                  <a:tcPr marL="9525" marR="9525" marT="9525" marB="0" anchor="ctr">
                    <a:solidFill>
                      <a:schemeClr val="accent3">
                        <a:lumMod val="50000"/>
                        <a:alpha val="20000"/>
                      </a:schemeClr>
                    </a:solidFill>
                  </a:tcPr>
                </a:tc>
                <a:tc>
                  <a:txBody>
                    <a:bodyPr/>
                    <a:lstStyle/>
                    <a:p>
                      <a:pPr marL="72000" algn="l" fontAlgn="ctr"/>
                      <a:r>
                        <a:rPr lang="ru-RU" sz="800" b="0" i="0" u="none" strike="noStrike" dirty="0" err="1">
                          <a:solidFill>
                            <a:srgbClr val="000000"/>
                          </a:solidFill>
                          <a:effectLst/>
                          <a:latin typeface="Arial Narrow" panose="020B0606020202030204" pitchFamily="34" charset="0"/>
                        </a:rPr>
                        <a:t>Газбен</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кесушілер</a:t>
                      </a:r>
                      <a:endParaRPr lang="ru-RU" sz="800" b="0" i="0" u="none" strike="noStrike" dirty="0">
                        <a:solidFill>
                          <a:srgbClr val="000000"/>
                        </a:solidFill>
                        <a:effectLst/>
                        <a:latin typeface="Arial Narrow" panose="020B0606020202030204" pitchFamily="34" charset="0"/>
                      </a:endParaRPr>
                    </a:p>
                  </a:txBody>
                  <a:tcPr marL="9525" marR="9525" marT="9525" marB="0" anchor="ctr">
                    <a:lnR w="12700" cap="flat" cmpd="sng" algn="ctr">
                      <a:solidFill>
                        <a:schemeClr val="tx1"/>
                      </a:solidFill>
                      <a:prstDash val="solid"/>
                      <a:round/>
                      <a:headEnd type="none" w="med" len="med"/>
                      <a:tailEnd type="none" w="med" len="med"/>
                    </a:lnR>
                    <a:solidFill>
                      <a:schemeClr val="accent3">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1 377</a:t>
                      </a:r>
                    </a:p>
                  </a:txBody>
                  <a:tcPr marL="9525" marR="9525" marT="9525" marB="0" anchor="ctr">
                    <a:lnL w="12700" cap="flat" cmpd="sng" algn="ctr">
                      <a:solidFill>
                        <a:schemeClr val="tx1"/>
                      </a:solidFill>
                      <a:prstDash val="solid"/>
                      <a:round/>
                      <a:headEnd type="none" w="med" len="med"/>
                      <a:tailEnd type="none" w="med" len="med"/>
                    </a:lnL>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270</a:t>
                      </a:r>
                    </a:p>
                  </a:txBody>
                  <a:tcPr marL="9525" marR="9525" marT="9525" marB="0" anchor="c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368</a:t>
                      </a:r>
                    </a:p>
                  </a:txBody>
                  <a:tcPr marL="9525" marR="9525" marT="9525" marB="0" anchor="c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380</a:t>
                      </a:r>
                    </a:p>
                  </a:txBody>
                  <a:tcPr marL="9525" marR="9525" marT="9525" marB="0" anchor="c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359</a:t>
                      </a:r>
                    </a:p>
                  </a:txBody>
                  <a:tcPr marL="9525" marR="9525" marT="9525" marB="0" anchor="ctr">
                    <a:lnR w="12700" cap="flat" cmpd="sng" algn="ctr">
                      <a:solidFill>
                        <a:schemeClr val="tx1"/>
                      </a:solidFill>
                      <a:prstDash val="solid"/>
                      <a:round/>
                      <a:headEnd type="none" w="med" len="med"/>
                      <a:tailEnd type="none" w="med" len="med"/>
                    </a:ln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1 830</a:t>
                      </a:r>
                    </a:p>
                  </a:txBody>
                  <a:tcPr marL="9525" marR="9525" marT="9525" marB="0" anchor="ctr">
                    <a:lnL w="12700" cap="flat" cmpd="sng" algn="ctr">
                      <a:solidFill>
                        <a:schemeClr val="tx1"/>
                      </a:solidFill>
                      <a:prstDash val="solid"/>
                      <a:round/>
                      <a:headEnd type="none" w="med" len="med"/>
                      <a:tailEnd type="none" w="med" len="med"/>
                    </a:lnL>
                    <a:solidFill>
                      <a:schemeClr val="accent3">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477</a:t>
                      </a:r>
                    </a:p>
                  </a:txBody>
                  <a:tcPr marL="9525" marR="9525" marT="9525" marB="0" anchor="c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382</a:t>
                      </a:r>
                    </a:p>
                  </a:txBody>
                  <a:tcPr marL="9525" marR="9525" marT="9525" marB="0" anchor="ctr">
                    <a:solidFill>
                      <a:schemeClr val="accent3">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464</a:t>
                      </a:r>
                    </a:p>
                  </a:txBody>
                  <a:tcPr marL="9525" marR="9525" marT="9525" marB="0" anchor="ctr">
                    <a:solidFill>
                      <a:schemeClr val="accent3">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507</a:t>
                      </a:r>
                    </a:p>
                  </a:txBody>
                  <a:tcPr marL="9525" marR="9525" marT="9525" marB="0" anchor="ctr">
                    <a:solidFill>
                      <a:schemeClr val="accent3">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1 377</a:t>
                      </a:r>
                    </a:p>
                  </a:txBody>
                  <a:tcPr marL="9525" marR="9525" marT="9525" marB="0" anchor="ctr">
                    <a:solidFill>
                      <a:schemeClr val="accent3">
                        <a:lumMod val="50000"/>
                        <a:alpha val="20000"/>
                      </a:schemeClr>
                    </a:solidFill>
                  </a:tcPr>
                </a:tc>
                <a:extLst>
                  <a:ext uri="{0D108BD9-81ED-4DB2-BD59-A6C34878D82A}">
                    <a16:rowId xmlns:a16="http://schemas.microsoft.com/office/drawing/2014/main" val="4251926215"/>
                  </a:ext>
                </a:extLst>
              </a:tr>
              <a:tr h="144837">
                <a:tc>
                  <a:txBody>
                    <a:bodyPr/>
                    <a:lstStyle/>
                    <a:p>
                      <a:pPr algn="ctr" fontAlgn="b"/>
                      <a:r>
                        <a:rPr lang="ru-RU" sz="800" b="0" i="0" u="none" strike="noStrike" dirty="0">
                          <a:solidFill>
                            <a:schemeClr val="accent3">
                              <a:lumMod val="50000"/>
                            </a:schemeClr>
                          </a:solidFill>
                          <a:effectLst/>
                          <a:latin typeface="Arial Narrow" panose="020B0606020202030204" pitchFamily="34" charset="0"/>
                        </a:rPr>
                        <a:t>3</a:t>
                      </a:r>
                      <a:endParaRPr lang="en-US" sz="800" b="0" i="0" u="none" strike="noStrike" dirty="0">
                        <a:solidFill>
                          <a:schemeClr val="accent3">
                            <a:lumMod val="50000"/>
                          </a:schemeClr>
                        </a:solidFill>
                        <a:effectLst/>
                        <a:latin typeface="Arial Narrow" panose="020B0606020202030204" pitchFamily="34" charset="0"/>
                      </a:endParaRPr>
                    </a:p>
                  </a:txBody>
                  <a:tcPr marL="9525" marR="9525" marT="0"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7412-1</a:t>
                      </a:r>
                    </a:p>
                  </a:txBody>
                  <a:tcPr marL="9525" marR="9525" marT="9525" marB="0" anchor="ctr">
                    <a:solidFill>
                      <a:schemeClr val="accent6">
                        <a:lumMod val="50000"/>
                        <a:alpha val="1000"/>
                      </a:schemeClr>
                    </a:solidFill>
                  </a:tcPr>
                </a:tc>
                <a:tc>
                  <a:txBody>
                    <a:bodyPr/>
                    <a:lstStyle/>
                    <a:p>
                      <a:pPr marL="72000" algn="l" fontAlgn="ctr"/>
                      <a:r>
                        <a:rPr lang="ru-RU" sz="800" b="0" i="0" u="none" strike="noStrike" dirty="0">
                          <a:solidFill>
                            <a:srgbClr val="000000"/>
                          </a:solidFill>
                          <a:effectLst/>
                          <a:latin typeface="Arial Narrow" panose="020B0606020202030204" pitchFamily="34" charset="0"/>
                        </a:rPr>
                        <a:t>Электр </a:t>
                      </a:r>
                      <a:r>
                        <a:rPr lang="ru-RU" sz="800" b="0" i="0" u="none" strike="noStrike" dirty="0" err="1">
                          <a:solidFill>
                            <a:srgbClr val="000000"/>
                          </a:solidFill>
                          <a:effectLst/>
                          <a:latin typeface="Arial Narrow" panose="020B0606020202030204" pitchFamily="34" charset="0"/>
                        </a:rPr>
                        <a:t>монтерлер</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жалпы</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бейін</a:t>
                      </a:r>
                      <a:r>
                        <a:rPr lang="ru-RU" sz="800" b="0" i="0" u="none" strike="noStrike" dirty="0">
                          <a:solidFill>
                            <a:srgbClr val="000000"/>
                          </a:solidFill>
                          <a:effectLst/>
                          <a:latin typeface="Arial Narrow" panose="020B0606020202030204" pitchFamily="34" charset="0"/>
                        </a:rPr>
                        <a:t>)</a:t>
                      </a:r>
                    </a:p>
                  </a:txBody>
                  <a:tcPr marL="9525" marR="9525" marT="9525" marB="0" anchor="ctr">
                    <a:lnR w="12700" cap="flat" cmpd="sng" algn="ctr">
                      <a:solidFill>
                        <a:schemeClr val="tx1"/>
                      </a:solidFill>
                      <a:prstDash val="solid"/>
                      <a:round/>
                      <a:headEnd type="none" w="med" len="med"/>
                      <a:tailEnd type="none" w="med" len="med"/>
                    </a:ln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1 261</a:t>
                      </a:r>
                    </a:p>
                  </a:txBody>
                  <a:tcPr marL="9525" marR="9525" marT="9525" marB="0" anchor="ctr">
                    <a:lnL w="12700" cap="flat" cmpd="sng" algn="ctr">
                      <a:solidFill>
                        <a:schemeClr val="tx1"/>
                      </a:solidFill>
                      <a:prstDash val="solid"/>
                      <a:round/>
                      <a:headEnd type="none" w="med" len="med"/>
                      <a:tailEnd type="none" w="med" len="med"/>
                    </a:lnL>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480</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304</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267</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210</a:t>
                      </a:r>
                    </a:p>
                  </a:txBody>
                  <a:tcPr marL="9525" marR="9525" marT="9525" marB="0" anchor="ctr">
                    <a:lnR w="12700" cap="flat" cmpd="sng" algn="ctr">
                      <a:solidFill>
                        <a:schemeClr val="tx1"/>
                      </a:solidFill>
                      <a:prstDash val="solid"/>
                      <a:round/>
                      <a:headEnd type="none" w="med" len="med"/>
                      <a:tailEnd type="none" w="med" len="med"/>
                    </a:ln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1 545</a:t>
                      </a:r>
                    </a:p>
                  </a:txBody>
                  <a:tcPr marL="9525" marR="9525" marT="9525" marB="0" anchor="ctr">
                    <a:lnL w="12700" cap="flat" cmpd="sng" algn="ctr">
                      <a:solidFill>
                        <a:schemeClr val="tx1"/>
                      </a:solidFill>
                      <a:prstDash val="solid"/>
                      <a:round/>
                      <a:headEnd type="none" w="med" len="med"/>
                      <a:tailEnd type="none" w="med" len="med"/>
                    </a:lnL>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133</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468</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478</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466</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1 261</a:t>
                      </a:r>
                    </a:p>
                  </a:txBody>
                  <a:tcPr marL="9525" marR="9525" marT="9525" marB="0" anchor="ctr">
                    <a:solidFill>
                      <a:schemeClr val="accent6">
                        <a:lumMod val="50000"/>
                        <a:alpha val="1000"/>
                      </a:schemeClr>
                    </a:solidFill>
                  </a:tcPr>
                </a:tc>
                <a:extLst>
                  <a:ext uri="{0D108BD9-81ED-4DB2-BD59-A6C34878D82A}">
                    <a16:rowId xmlns:a16="http://schemas.microsoft.com/office/drawing/2014/main" val="3433509531"/>
                  </a:ext>
                </a:extLst>
              </a:tr>
              <a:tr h="144837">
                <a:tc>
                  <a:txBody>
                    <a:bodyPr/>
                    <a:lstStyle/>
                    <a:p>
                      <a:pPr algn="ctr" fontAlgn="b"/>
                      <a:r>
                        <a:rPr lang="ru-RU" sz="800" b="0" i="0" u="none" strike="noStrike" dirty="0">
                          <a:solidFill>
                            <a:schemeClr val="accent3">
                              <a:lumMod val="50000"/>
                            </a:schemeClr>
                          </a:solidFill>
                          <a:effectLst/>
                          <a:latin typeface="Arial Narrow" panose="020B0606020202030204" pitchFamily="34" charset="0"/>
                        </a:rPr>
                        <a:t>4</a:t>
                      </a:r>
                      <a:endParaRPr lang="en-US" sz="800" b="0" i="0" u="none" strike="noStrike" dirty="0">
                        <a:solidFill>
                          <a:schemeClr val="accent3">
                            <a:lumMod val="50000"/>
                          </a:schemeClr>
                        </a:solidFill>
                        <a:effectLst/>
                        <a:latin typeface="Arial Narrow" panose="020B0606020202030204" pitchFamily="34" charset="0"/>
                      </a:endParaRPr>
                    </a:p>
                  </a:txBody>
                  <a:tcPr marL="9525" marR="9525" marT="0" marB="0" anchor="ctr">
                    <a:solidFill>
                      <a:schemeClr val="accent3">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7239-2</a:t>
                      </a:r>
                    </a:p>
                  </a:txBody>
                  <a:tcPr marL="9525" marR="9525" marT="9525" marB="0" anchor="ctr">
                    <a:solidFill>
                      <a:schemeClr val="accent3">
                        <a:lumMod val="50000"/>
                        <a:alpha val="20000"/>
                      </a:schemeClr>
                    </a:solidFill>
                  </a:tcPr>
                </a:tc>
                <a:tc>
                  <a:txBody>
                    <a:bodyPr/>
                    <a:lstStyle/>
                    <a:p>
                      <a:pPr marL="72000" algn="l" fontAlgn="ctr"/>
                      <a:r>
                        <a:rPr lang="ru-RU" sz="800" b="0" i="0" u="none" strike="noStrike" dirty="0" err="1">
                          <a:solidFill>
                            <a:srgbClr val="000000"/>
                          </a:solidFill>
                          <a:effectLst/>
                          <a:latin typeface="Arial Narrow" panose="020B0606020202030204" pitchFamily="34" charset="0"/>
                        </a:rPr>
                        <a:t>Өнеркәсіптік</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жабдықтардың</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слесарлары</a:t>
                      </a:r>
                      <a:endParaRPr lang="ru-RU" sz="800" b="0" i="0" u="none" strike="noStrike" dirty="0">
                        <a:solidFill>
                          <a:srgbClr val="000000"/>
                        </a:solidFill>
                        <a:effectLst/>
                        <a:latin typeface="Arial Narrow" panose="020B0606020202030204" pitchFamily="34" charset="0"/>
                      </a:endParaRPr>
                    </a:p>
                  </a:txBody>
                  <a:tcPr marL="9525" marR="9525" marT="9525" marB="0" anchor="ctr">
                    <a:lnR w="12700" cap="flat" cmpd="sng" algn="ctr">
                      <a:solidFill>
                        <a:schemeClr val="tx1"/>
                      </a:solidFill>
                      <a:prstDash val="solid"/>
                      <a:round/>
                      <a:headEnd type="none" w="med" len="med"/>
                      <a:tailEnd type="none" w="med" len="med"/>
                    </a:lnR>
                    <a:solidFill>
                      <a:schemeClr val="accent3">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1 096</a:t>
                      </a:r>
                    </a:p>
                  </a:txBody>
                  <a:tcPr marL="9525" marR="9525" marT="9525" marB="0" anchor="ctr">
                    <a:lnL w="12700" cap="flat" cmpd="sng" algn="ctr">
                      <a:solidFill>
                        <a:schemeClr val="tx1"/>
                      </a:solidFill>
                      <a:prstDash val="solid"/>
                      <a:round/>
                      <a:headEnd type="none" w="med" len="med"/>
                      <a:tailEnd type="none" w="med" len="med"/>
                    </a:lnL>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268</a:t>
                      </a:r>
                    </a:p>
                  </a:txBody>
                  <a:tcPr marL="9525" marR="9525" marT="9525" marB="0" anchor="c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247</a:t>
                      </a:r>
                    </a:p>
                  </a:txBody>
                  <a:tcPr marL="9525" marR="9525" marT="9525" marB="0" anchor="c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292</a:t>
                      </a:r>
                    </a:p>
                  </a:txBody>
                  <a:tcPr marL="9525" marR="9525" marT="9525" marB="0" anchor="c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289</a:t>
                      </a:r>
                    </a:p>
                  </a:txBody>
                  <a:tcPr marL="9525" marR="9525" marT="9525" marB="0" anchor="ctr">
                    <a:lnR w="12700" cap="flat" cmpd="sng" algn="ctr">
                      <a:solidFill>
                        <a:schemeClr val="tx1"/>
                      </a:solidFill>
                      <a:prstDash val="solid"/>
                      <a:round/>
                      <a:headEnd type="none" w="med" len="med"/>
                      <a:tailEnd type="none" w="med" len="med"/>
                    </a:ln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1 530</a:t>
                      </a:r>
                    </a:p>
                  </a:txBody>
                  <a:tcPr marL="9525" marR="9525" marT="9525" marB="0" anchor="ctr">
                    <a:lnL w="12700" cap="flat" cmpd="sng" algn="ctr">
                      <a:solidFill>
                        <a:schemeClr val="tx1"/>
                      </a:solidFill>
                      <a:prstDash val="solid"/>
                      <a:round/>
                      <a:headEnd type="none" w="med" len="med"/>
                      <a:tailEnd type="none" w="med" len="med"/>
                    </a:lnL>
                    <a:solidFill>
                      <a:schemeClr val="accent3">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405</a:t>
                      </a:r>
                    </a:p>
                  </a:txBody>
                  <a:tcPr marL="9525" marR="9525" marT="9525" marB="0" anchor="c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349</a:t>
                      </a:r>
                    </a:p>
                  </a:txBody>
                  <a:tcPr marL="9525" marR="9525" marT="9525" marB="0" anchor="ctr">
                    <a:solidFill>
                      <a:schemeClr val="accent3">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392</a:t>
                      </a:r>
                    </a:p>
                  </a:txBody>
                  <a:tcPr marL="9525" marR="9525" marT="9525" marB="0" anchor="ctr">
                    <a:solidFill>
                      <a:schemeClr val="accent3">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384</a:t>
                      </a:r>
                    </a:p>
                  </a:txBody>
                  <a:tcPr marL="9525" marR="9525" marT="9525" marB="0" anchor="ctr">
                    <a:solidFill>
                      <a:schemeClr val="accent3">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1 096</a:t>
                      </a:r>
                    </a:p>
                  </a:txBody>
                  <a:tcPr marL="9525" marR="9525" marT="9525" marB="0" anchor="ctr">
                    <a:solidFill>
                      <a:schemeClr val="accent3">
                        <a:lumMod val="50000"/>
                        <a:alpha val="20000"/>
                      </a:schemeClr>
                    </a:solidFill>
                  </a:tcPr>
                </a:tc>
                <a:extLst>
                  <a:ext uri="{0D108BD9-81ED-4DB2-BD59-A6C34878D82A}">
                    <a16:rowId xmlns:a16="http://schemas.microsoft.com/office/drawing/2014/main" val="1108121153"/>
                  </a:ext>
                </a:extLst>
              </a:tr>
              <a:tr h="144837">
                <a:tc>
                  <a:txBody>
                    <a:bodyPr/>
                    <a:lstStyle/>
                    <a:p>
                      <a:pPr algn="ctr" fontAlgn="b"/>
                      <a:r>
                        <a:rPr lang="ru-RU" sz="800" b="0" i="0" u="none" strike="noStrike" dirty="0">
                          <a:solidFill>
                            <a:schemeClr val="accent3">
                              <a:lumMod val="50000"/>
                            </a:schemeClr>
                          </a:solidFill>
                          <a:effectLst/>
                          <a:latin typeface="Arial Narrow" panose="020B0606020202030204" pitchFamily="34" charset="0"/>
                        </a:rPr>
                        <a:t>5</a:t>
                      </a:r>
                      <a:endParaRPr lang="en-US" sz="800" b="0" i="0" u="none" strike="noStrike" dirty="0">
                        <a:solidFill>
                          <a:schemeClr val="accent3">
                            <a:lumMod val="50000"/>
                          </a:schemeClr>
                        </a:solidFill>
                        <a:effectLst/>
                        <a:latin typeface="Arial Narrow" panose="020B0606020202030204" pitchFamily="34" charset="0"/>
                      </a:endParaRPr>
                    </a:p>
                  </a:txBody>
                  <a:tcPr marL="9525" marR="9525" marT="0"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9629-7</a:t>
                      </a:r>
                    </a:p>
                  </a:txBody>
                  <a:tcPr marL="9525" marR="9525" marT="9525" marB="0" anchor="ctr">
                    <a:solidFill>
                      <a:schemeClr val="accent6">
                        <a:lumMod val="50000"/>
                        <a:alpha val="1000"/>
                      </a:schemeClr>
                    </a:solidFill>
                  </a:tcPr>
                </a:tc>
                <a:tc>
                  <a:txBody>
                    <a:bodyPr/>
                    <a:lstStyle/>
                    <a:p>
                      <a:pPr marL="72000" algn="l" fontAlgn="ctr"/>
                      <a:r>
                        <a:rPr lang="ru-RU" sz="800" b="0" i="0" u="none" strike="noStrike" dirty="0" err="1">
                          <a:solidFill>
                            <a:srgbClr val="000000"/>
                          </a:solidFill>
                          <a:effectLst/>
                          <a:latin typeface="Arial Narrow" panose="020B0606020202030204" pitchFamily="34" charset="0"/>
                        </a:rPr>
                        <a:t>Әртүрлі</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жұмысты</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атқарушылар</a:t>
                      </a:r>
                      <a:endParaRPr lang="ru-RU" sz="800" b="0" i="0" u="none" strike="noStrike" dirty="0">
                        <a:solidFill>
                          <a:srgbClr val="000000"/>
                        </a:solidFill>
                        <a:effectLst/>
                        <a:latin typeface="Arial Narrow" panose="020B0606020202030204" pitchFamily="34" charset="0"/>
                      </a:endParaRPr>
                    </a:p>
                  </a:txBody>
                  <a:tcPr marL="9525" marR="9525" marT="9525" marB="0" anchor="ctr">
                    <a:lnR w="12700" cap="flat" cmpd="sng" algn="ctr">
                      <a:solidFill>
                        <a:schemeClr val="tx1"/>
                      </a:solidFill>
                      <a:prstDash val="solid"/>
                      <a:round/>
                      <a:headEnd type="none" w="med" len="med"/>
                      <a:tailEnd type="none" w="med" len="med"/>
                    </a:ln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1 209</a:t>
                      </a:r>
                    </a:p>
                  </a:txBody>
                  <a:tcPr marL="9525" marR="9525" marT="9525" marB="0" anchor="ctr">
                    <a:lnL w="12700" cap="flat" cmpd="sng" algn="ctr">
                      <a:solidFill>
                        <a:schemeClr val="tx1"/>
                      </a:solidFill>
                      <a:prstDash val="solid"/>
                      <a:round/>
                      <a:headEnd type="none" w="med" len="med"/>
                      <a:tailEnd type="none" w="med" len="med"/>
                    </a:lnL>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66</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225</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255</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663</a:t>
                      </a:r>
                    </a:p>
                  </a:txBody>
                  <a:tcPr marL="9525" marR="9525" marT="9525" marB="0" anchor="ctr">
                    <a:lnR w="12700" cap="flat" cmpd="sng" algn="ctr">
                      <a:solidFill>
                        <a:schemeClr val="tx1"/>
                      </a:solidFill>
                      <a:prstDash val="solid"/>
                      <a:round/>
                      <a:headEnd type="none" w="med" len="med"/>
                      <a:tailEnd type="none" w="med" len="med"/>
                    </a:ln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1 513</a:t>
                      </a:r>
                    </a:p>
                  </a:txBody>
                  <a:tcPr marL="9525" marR="9525" marT="9525" marB="0" anchor="ctr">
                    <a:lnL w="12700" cap="flat" cmpd="sng" algn="ctr">
                      <a:solidFill>
                        <a:schemeClr val="tx1"/>
                      </a:solidFill>
                      <a:prstDash val="solid"/>
                      <a:round/>
                      <a:headEnd type="none" w="med" len="med"/>
                      <a:tailEnd type="none" w="med" len="med"/>
                    </a:lnL>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189</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335</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518</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471</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1 209</a:t>
                      </a:r>
                    </a:p>
                  </a:txBody>
                  <a:tcPr marL="9525" marR="9525" marT="9525" marB="0" anchor="ctr">
                    <a:solidFill>
                      <a:schemeClr val="accent6">
                        <a:lumMod val="50000"/>
                        <a:alpha val="1000"/>
                      </a:schemeClr>
                    </a:solidFill>
                  </a:tcPr>
                </a:tc>
                <a:extLst>
                  <a:ext uri="{0D108BD9-81ED-4DB2-BD59-A6C34878D82A}">
                    <a16:rowId xmlns:a16="http://schemas.microsoft.com/office/drawing/2014/main" val="3859109263"/>
                  </a:ext>
                </a:extLst>
              </a:tr>
              <a:tr h="144837">
                <a:tc>
                  <a:txBody>
                    <a:bodyPr/>
                    <a:lstStyle/>
                    <a:p>
                      <a:pPr algn="ctr" fontAlgn="b"/>
                      <a:r>
                        <a:rPr lang="ru-RU" sz="800" b="0" i="0" u="none" strike="noStrike" dirty="0">
                          <a:solidFill>
                            <a:schemeClr val="accent3">
                              <a:lumMod val="50000"/>
                            </a:schemeClr>
                          </a:solidFill>
                          <a:effectLst/>
                          <a:latin typeface="Arial Narrow" panose="020B0606020202030204" pitchFamily="34" charset="0"/>
                        </a:rPr>
                        <a:t>6</a:t>
                      </a:r>
                      <a:endParaRPr lang="en-US" sz="800" b="0" i="0" u="none" strike="noStrike" dirty="0">
                        <a:solidFill>
                          <a:schemeClr val="accent3">
                            <a:lumMod val="50000"/>
                          </a:schemeClr>
                        </a:solidFill>
                        <a:effectLst/>
                        <a:latin typeface="Arial Narrow" panose="020B0606020202030204" pitchFamily="34" charset="0"/>
                      </a:endParaRPr>
                    </a:p>
                  </a:txBody>
                  <a:tcPr marL="9525" marR="9525" marT="0" marB="0" anchor="ctr">
                    <a:solidFill>
                      <a:schemeClr val="accent3">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2350-3</a:t>
                      </a:r>
                    </a:p>
                  </a:txBody>
                  <a:tcPr marL="9525" marR="9525" marT="9525" marB="0" anchor="ctr">
                    <a:solidFill>
                      <a:schemeClr val="accent3">
                        <a:lumMod val="50000"/>
                        <a:alpha val="20000"/>
                      </a:schemeClr>
                    </a:solidFill>
                  </a:tcPr>
                </a:tc>
                <a:tc>
                  <a:txBody>
                    <a:bodyPr/>
                    <a:lstStyle/>
                    <a:p>
                      <a:pPr marL="72000" algn="l" fontAlgn="ctr"/>
                      <a:r>
                        <a:rPr lang="ru-RU" sz="800" b="0" i="0" u="none" strike="noStrike" dirty="0" err="1">
                          <a:solidFill>
                            <a:srgbClr val="000000"/>
                          </a:solidFill>
                          <a:effectLst/>
                          <a:latin typeface="Arial Narrow" panose="020B0606020202030204" pitchFamily="34" charset="0"/>
                        </a:rPr>
                        <a:t>Қоғамдық</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ғылымдар</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бойынша</a:t>
                      </a:r>
                      <a:r>
                        <a:rPr lang="ru-RU" sz="800" b="0" i="0" u="none" strike="noStrike" dirty="0">
                          <a:solidFill>
                            <a:srgbClr val="000000"/>
                          </a:solidFill>
                          <a:effectLst/>
                          <a:latin typeface="Arial Narrow" panose="020B0606020202030204" pitchFamily="34" charset="0"/>
                        </a:rPr>
                        <a:t> орта </a:t>
                      </a:r>
                      <a:r>
                        <a:rPr lang="ru-RU" sz="800" b="0" i="0" u="none" strike="noStrike" dirty="0" err="1">
                          <a:solidFill>
                            <a:srgbClr val="000000"/>
                          </a:solidFill>
                          <a:effectLst/>
                          <a:latin typeface="Arial Narrow" panose="020B0606020202030204" pitchFamily="34" charset="0"/>
                        </a:rPr>
                        <a:t>мектеп</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мұғалімдері</a:t>
                      </a:r>
                      <a:endParaRPr lang="ru-RU" sz="800" b="0" i="0" u="none" strike="noStrike" dirty="0">
                        <a:solidFill>
                          <a:srgbClr val="000000"/>
                        </a:solidFill>
                        <a:effectLst/>
                        <a:latin typeface="Arial Narrow" panose="020B0606020202030204" pitchFamily="34" charset="0"/>
                      </a:endParaRPr>
                    </a:p>
                  </a:txBody>
                  <a:tcPr marL="9525" marR="9525" marT="9525" marB="0" anchor="ctr">
                    <a:lnR w="12700" cap="flat" cmpd="sng" algn="ctr">
                      <a:solidFill>
                        <a:schemeClr val="tx1"/>
                      </a:solidFill>
                      <a:prstDash val="solid"/>
                      <a:round/>
                      <a:headEnd type="none" w="med" len="med"/>
                      <a:tailEnd type="none" w="med" len="med"/>
                    </a:lnR>
                    <a:solidFill>
                      <a:schemeClr val="accent3">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950</a:t>
                      </a:r>
                    </a:p>
                  </a:txBody>
                  <a:tcPr marL="9525" marR="9525" marT="9525" marB="0" anchor="ctr">
                    <a:lnL w="12700" cap="flat" cmpd="sng" algn="ctr">
                      <a:solidFill>
                        <a:schemeClr val="tx1"/>
                      </a:solidFill>
                      <a:prstDash val="solid"/>
                      <a:round/>
                      <a:headEnd type="none" w="med" len="med"/>
                      <a:tailEnd type="none" w="med" len="med"/>
                    </a:lnL>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168</a:t>
                      </a:r>
                    </a:p>
                  </a:txBody>
                  <a:tcPr marL="9525" marR="9525" marT="9525" marB="0" anchor="c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181</a:t>
                      </a:r>
                    </a:p>
                  </a:txBody>
                  <a:tcPr marL="9525" marR="9525" marT="9525" marB="0" anchor="c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427</a:t>
                      </a:r>
                    </a:p>
                  </a:txBody>
                  <a:tcPr marL="9525" marR="9525" marT="9525" marB="0" anchor="c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174</a:t>
                      </a:r>
                    </a:p>
                  </a:txBody>
                  <a:tcPr marL="9525" marR="9525" marT="9525" marB="0" anchor="ctr">
                    <a:lnR w="12700" cap="flat" cmpd="sng" algn="ctr">
                      <a:solidFill>
                        <a:schemeClr val="tx1"/>
                      </a:solidFill>
                      <a:prstDash val="solid"/>
                      <a:round/>
                      <a:headEnd type="none" w="med" len="med"/>
                      <a:tailEnd type="none" w="med" len="med"/>
                    </a:ln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1 218</a:t>
                      </a:r>
                    </a:p>
                  </a:txBody>
                  <a:tcPr marL="9525" marR="9525" marT="9525" marB="0" anchor="ctr">
                    <a:lnL w="12700" cap="flat" cmpd="sng" algn="ctr">
                      <a:solidFill>
                        <a:schemeClr val="tx1"/>
                      </a:solidFill>
                      <a:prstDash val="solid"/>
                      <a:round/>
                      <a:headEnd type="none" w="med" len="med"/>
                      <a:tailEnd type="none" w="med" len="med"/>
                    </a:lnL>
                    <a:solidFill>
                      <a:schemeClr val="accent3">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222</a:t>
                      </a:r>
                    </a:p>
                  </a:txBody>
                  <a:tcPr marL="9525" marR="9525" marT="9525" marB="0" anchor="c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231</a:t>
                      </a:r>
                    </a:p>
                  </a:txBody>
                  <a:tcPr marL="9525" marR="9525" marT="9525" marB="0" anchor="ctr">
                    <a:solidFill>
                      <a:schemeClr val="accent3">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321</a:t>
                      </a:r>
                    </a:p>
                  </a:txBody>
                  <a:tcPr marL="9525" marR="9525" marT="9525" marB="0" anchor="ctr">
                    <a:solidFill>
                      <a:schemeClr val="accent3">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444</a:t>
                      </a:r>
                    </a:p>
                  </a:txBody>
                  <a:tcPr marL="9525" marR="9525" marT="9525" marB="0" anchor="ctr">
                    <a:solidFill>
                      <a:schemeClr val="accent3">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950</a:t>
                      </a:r>
                    </a:p>
                  </a:txBody>
                  <a:tcPr marL="9525" marR="9525" marT="9525" marB="0" anchor="ctr">
                    <a:solidFill>
                      <a:schemeClr val="accent3">
                        <a:lumMod val="50000"/>
                        <a:alpha val="20000"/>
                      </a:schemeClr>
                    </a:solidFill>
                  </a:tcPr>
                </a:tc>
                <a:extLst>
                  <a:ext uri="{0D108BD9-81ED-4DB2-BD59-A6C34878D82A}">
                    <a16:rowId xmlns:a16="http://schemas.microsoft.com/office/drawing/2014/main" val="614668957"/>
                  </a:ext>
                </a:extLst>
              </a:tr>
              <a:tr h="144837">
                <a:tc>
                  <a:txBody>
                    <a:bodyPr/>
                    <a:lstStyle/>
                    <a:p>
                      <a:pPr algn="ctr" fontAlgn="b"/>
                      <a:r>
                        <a:rPr lang="ru-RU" sz="800" b="0" i="0" u="none" strike="noStrike" dirty="0">
                          <a:solidFill>
                            <a:schemeClr val="accent3">
                              <a:lumMod val="50000"/>
                            </a:schemeClr>
                          </a:solidFill>
                          <a:effectLst/>
                          <a:latin typeface="Arial Narrow" panose="020B0606020202030204" pitchFamily="34" charset="0"/>
                        </a:rPr>
                        <a:t>7</a:t>
                      </a:r>
                      <a:endParaRPr lang="en-US" sz="800" b="0" i="0" u="none" strike="noStrike" dirty="0">
                        <a:solidFill>
                          <a:schemeClr val="accent3">
                            <a:lumMod val="50000"/>
                          </a:schemeClr>
                        </a:solidFill>
                        <a:effectLst/>
                        <a:latin typeface="Arial Narrow" panose="020B0606020202030204" pitchFamily="34" charset="0"/>
                      </a:endParaRPr>
                    </a:p>
                  </a:txBody>
                  <a:tcPr marL="9525" marR="9525" marT="0"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8322-2</a:t>
                      </a:r>
                    </a:p>
                  </a:txBody>
                  <a:tcPr marL="9525" marR="9525" marT="9525" marB="0" anchor="ctr">
                    <a:solidFill>
                      <a:schemeClr val="accent6">
                        <a:lumMod val="50000"/>
                        <a:alpha val="1000"/>
                      </a:schemeClr>
                    </a:solidFill>
                  </a:tcPr>
                </a:tc>
                <a:tc>
                  <a:txBody>
                    <a:bodyPr/>
                    <a:lstStyle/>
                    <a:p>
                      <a:pPr marL="72000" algn="l" fontAlgn="ctr"/>
                      <a:r>
                        <a:rPr lang="ru-RU" sz="800" b="0" i="0" u="none" strike="noStrike" dirty="0">
                          <a:solidFill>
                            <a:srgbClr val="000000"/>
                          </a:solidFill>
                          <a:effectLst/>
                          <a:latin typeface="Arial Narrow" panose="020B0606020202030204" pitchFamily="34" charset="0"/>
                        </a:rPr>
                        <a:t>Жеке </a:t>
                      </a:r>
                      <a:r>
                        <a:rPr lang="ru-RU" sz="800" b="0" i="0" u="none" strike="noStrike" dirty="0" err="1">
                          <a:solidFill>
                            <a:srgbClr val="000000"/>
                          </a:solidFill>
                          <a:effectLst/>
                          <a:latin typeface="Arial Narrow" panose="020B0606020202030204" pitchFamily="34" charset="0"/>
                        </a:rPr>
                        <a:t>жүргізушілер</a:t>
                      </a:r>
                      <a:r>
                        <a:rPr lang="ru-RU" sz="800" b="0" i="0" u="none" strike="noStrike" dirty="0">
                          <a:solidFill>
                            <a:srgbClr val="000000"/>
                          </a:solidFill>
                          <a:effectLst/>
                          <a:latin typeface="Arial Narrow" panose="020B0606020202030204" pitchFamily="34" charset="0"/>
                        </a:rPr>
                        <a:t> мен </a:t>
                      </a:r>
                      <a:r>
                        <a:rPr lang="ru-RU" sz="800" b="0" i="0" u="none" strike="noStrike" dirty="0" err="1">
                          <a:solidFill>
                            <a:srgbClr val="000000"/>
                          </a:solidFill>
                          <a:effectLst/>
                          <a:latin typeface="Arial Narrow" panose="020B0606020202030204" pitchFamily="34" charset="0"/>
                        </a:rPr>
                        <a:t>шопырлар</a:t>
                      </a:r>
                      <a:endParaRPr lang="ru-RU" sz="800" b="0" i="0" u="none" strike="noStrike" dirty="0">
                        <a:solidFill>
                          <a:srgbClr val="000000"/>
                        </a:solidFill>
                        <a:effectLst/>
                        <a:latin typeface="Arial Narrow" panose="020B0606020202030204" pitchFamily="34" charset="0"/>
                      </a:endParaRPr>
                    </a:p>
                  </a:txBody>
                  <a:tcPr marL="9525" marR="9525" marT="9525" marB="0" anchor="ctr">
                    <a:lnR w="12700" cap="flat" cmpd="sng" algn="ctr">
                      <a:solidFill>
                        <a:schemeClr val="tx1"/>
                      </a:solidFill>
                      <a:prstDash val="solid"/>
                      <a:round/>
                      <a:headEnd type="none" w="med" len="med"/>
                      <a:tailEnd type="none" w="med" len="med"/>
                    </a:ln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1 036</a:t>
                      </a:r>
                    </a:p>
                  </a:txBody>
                  <a:tcPr marL="9525" marR="9525" marT="9525" marB="0" anchor="ctr">
                    <a:lnL w="12700" cap="flat" cmpd="sng" algn="ctr">
                      <a:solidFill>
                        <a:schemeClr val="tx1"/>
                      </a:solidFill>
                      <a:prstDash val="solid"/>
                      <a:round/>
                      <a:headEnd type="none" w="med" len="med"/>
                      <a:tailEnd type="none" w="med" len="med"/>
                    </a:lnL>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205</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312</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304</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215</a:t>
                      </a:r>
                    </a:p>
                  </a:txBody>
                  <a:tcPr marL="9525" marR="9525" marT="9525" marB="0" anchor="ctr">
                    <a:lnR w="12700" cap="flat" cmpd="sng" algn="ctr">
                      <a:solidFill>
                        <a:schemeClr val="tx1"/>
                      </a:solidFill>
                      <a:prstDash val="solid"/>
                      <a:round/>
                      <a:headEnd type="none" w="med" len="med"/>
                      <a:tailEnd type="none" w="med" len="med"/>
                    </a:ln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1 196</a:t>
                      </a:r>
                    </a:p>
                  </a:txBody>
                  <a:tcPr marL="9525" marR="9525" marT="9525" marB="0" anchor="ctr">
                    <a:lnL w="12700" cap="flat" cmpd="sng" algn="ctr">
                      <a:solidFill>
                        <a:schemeClr val="tx1"/>
                      </a:solidFill>
                      <a:prstDash val="solid"/>
                      <a:round/>
                      <a:headEnd type="none" w="med" len="med"/>
                      <a:tailEnd type="none" w="med" len="med"/>
                    </a:lnL>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266</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246</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339</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345</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1 036</a:t>
                      </a:r>
                    </a:p>
                  </a:txBody>
                  <a:tcPr marL="9525" marR="9525" marT="9525" marB="0" anchor="ctr">
                    <a:solidFill>
                      <a:schemeClr val="accent6">
                        <a:lumMod val="50000"/>
                        <a:alpha val="1000"/>
                      </a:schemeClr>
                    </a:solidFill>
                  </a:tcPr>
                </a:tc>
                <a:extLst>
                  <a:ext uri="{0D108BD9-81ED-4DB2-BD59-A6C34878D82A}">
                    <a16:rowId xmlns:a16="http://schemas.microsoft.com/office/drawing/2014/main" val="3006779909"/>
                  </a:ext>
                </a:extLst>
              </a:tr>
              <a:tr h="144837">
                <a:tc>
                  <a:txBody>
                    <a:bodyPr/>
                    <a:lstStyle/>
                    <a:p>
                      <a:pPr algn="ctr" fontAlgn="b"/>
                      <a:r>
                        <a:rPr lang="ru-RU" sz="800" b="0" i="0" u="none" strike="noStrike" dirty="0">
                          <a:solidFill>
                            <a:schemeClr val="accent3">
                              <a:lumMod val="50000"/>
                            </a:schemeClr>
                          </a:solidFill>
                          <a:effectLst/>
                          <a:latin typeface="Arial Narrow" panose="020B0606020202030204" pitchFamily="34" charset="0"/>
                        </a:rPr>
                        <a:t>8</a:t>
                      </a:r>
                      <a:endParaRPr lang="en-US" sz="800" b="0" i="0" u="none" strike="noStrike" dirty="0">
                        <a:solidFill>
                          <a:schemeClr val="accent3">
                            <a:lumMod val="50000"/>
                          </a:schemeClr>
                        </a:solidFill>
                        <a:effectLst/>
                        <a:latin typeface="Arial Narrow" panose="020B0606020202030204" pitchFamily="34" charset="0"/>
                      </a:endParaRPr>
                    </a:p>
                  </a:txBody>
                  <a:tcPr marL="9525" marR="9525" marT="0" marB="0" anchor="ctr">
                    <a:solidFill>
                      <a:schemeClr val="accent3">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3221-0</a:t>
                      </a:r>
                    </a:p>
                  </a:txBody>
                  <a:tcPr marL="9525" marR="9525" marT="9525" marB="0" anchor="ctr">
                    <a:solidFill>
                      <a:schemeClr val="accent3">
                        <a:lumMod val="50000"/>
                        <a:alpha val="20000"/>
                      </a:schemeClr>
                    </a:solidFill>
                  </a:tcPr>
                </a:tc>
                <a:tc>
                  <a:txBody>
                    <a:bodyPr/>
                    <a:lstStyle/>
                    <a:p>
                      <a:pPr marL="72000" algn="l" fontAlgn="ctr"/>
                      <a:r>
                        <a:rPr lang="ru-RU" sz="800" b="0" i="0" u="none" strike="noStrike" dirty="0" err="1">
                          <a:solidFill>
                            <a:srgbClr val="000000"/>
                          </a:solidFill>
                          <a:effectLst/>
                          <a:latin typeface="Arial Narrow" panose="020B0606020202030204" pitchFamily="34" charset="0"/>
                        </a:rPr>
                        <a:t>Күтім</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жөніндегі</a:t>
                      </a:r>
                      <a:r>
                        <a:rPr lang="ru-RU" sz="800" b="0" i="0" u="none" strike="noStrike" dirty="0">
                          <a:solidFill>
                            <a:srgbClr val="000000"/>
                          </a:solidFill>
                          <a:effectLst/>
                          <a:latin typeface="Arial Narrow" panose="020B0606020202030204" pitchFamily="34" charset="0"/>
                        </a:rPr>
                        <a:t> орта </a:t>
                      </a:r>
                      <a:r>
                        <a:rPr lang="ru-RU" sz="800" b="0" i="0" u="none" strike="noStrike" dirty="0" err="1">
                          <a:solidFill>
                            <a:srgbClr val="000000"/>
                          </a:solidFill>
                          <a:effectLst/>
                          <a:latin typeface="Arial Narrow" panose="020B0606020202030204" pitchFamily="34" charset="0"/>
                        </a:rPr>
                        <a:t>медициналық</a:t>
                      </a:r>
                      <a:r>
                        <a:rPr lang="ru-RU" sz="800" b="0" i="0" u="none" strike="noStrike" dirty="0">
                          <a:solidFill>
                            <a:srgbClr val="000000"/>
                          </a:solidFill>
                          <a:effectLst/>
                          <a:latin typeface="Arial Narrow" panose="020B0606020202030204" pitchFamily="34" charset="0"/>
                        </a:rPr>
                        <a:t> персонал</a:t>
                      </a:r>
                    </a:p>
                  </a:txBody>
                  <a:tcPr marL="9525" marR="9525" marT="9525" marB="0" anchor="ctr">
                    <a:lnR w="12700" cap="flat" cmpd="sng" algn="ctr">
                      <a:solidFill>
                        <a:schemeClr val="tx1"/>
                      </a:solidFill>
                      <a:prstDash val="solid"/>
                      <a:round/>
                      <a:headEnd type="none" w="med" len="med"/>
                      <a:tailEnd type="none" w="med" len="med"/>
                    </a:lnR>
                    <a:solidFill>
                      <a:schemeClr val="accent3">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1 068</a:t>
                      </a:r>
                    </a:p>
                  </a:txBody>
                  <a:tcPr marL="9525" marR="9525" marT="9525" marB="0" anchor="ctr">
                    <a:lnL w="12700" cap="flat" cmpd="sng" algn="ctr">
                      <a:solidFill>
                        <a:schemeClr val="tx1"/>
                      </a:solidFill>
                      <a:prstDash val="solid"/>
                      <a:round/>
                      <a:headEnd type="none" w="med" len="med"/>
                      <a:tailEnd type="none" w="med" len="med"/>
                    </a:lnL>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330</a:t>
                      </a:r>
                    </a:p>
                  </a:txBody>
                  <a:tcPr marL="9525" marR="9525" marT="9525" marB="0" anchor="c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357</a:t>
                      </a:r>
                    </a:p>
                  </a:txBody>
                  <a:tcPr marL="9525" marR="9525" marT="9525" marB="0" anchor="c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217</a:t>
                      </a:r>
                    </a:p>
                  </a:txBody>
                  <a:tcPr marL="9525" marR="9525" marT="9525" marB="0" anchor="c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164</a:t>
                      </a:r>
                    </a:p>
                  </a:txBody>
                  <a:tcPr marL="9525" marR="9525" marT="9525" marB="0" anchor="ctr">
                    <a:lnR w="12700" cap="flat" cmpd="sng" algn="ctr">
                      <a:solidFill>
                        <a:schemeClr val="tx1"/>
                      </a:solidFill>
                      <a:prstDash val="solid"/>
                      <a:round/>
                      <a:headEnd type="none" w="med" len="med"/>
                      <a:tailEnd type="none" w="med" len="med"/>
                    </a:ln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1 153</a:t>
                      </a:r>
                    </a:p>
                  </a:txBody>
                  <a:tcPr marL="9525" marR="9525" marT="9525" marB="0" anchor="ctr">
                    <a:lnL w="12700" cap="flat" cmpd="sng" algn="ctr">
                      <a:solidFill>
                        <a:schemeClr val="tx1"/>
                      </a:solidFill>
                      <a:prstDash val="solid"/>
                      <a:round/>
                      <a:headEnd type="none" w="med" len="med"/>
                      <a:tailEnd type="none" w="med" len="med"/>
                    </a:lnL>
                    <a:solidFill>
                      <a:schemeClr val="accent3">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262</a:t>
                      </a:r>
                    </a:p>
                  </a:txBody>
                  <a:tcPr marL="9525" marR="9525" marT="9525" marB="0" anchor="c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283</a:t>
                      </a:r>
                    </a:p>
                  </a:txBody>
                  <a:tcPr marL="9525" marR="9525" marT="9525" marB="0" anchor="ctr">
                    <a:solidFill>
                      <a:schemeClr val="accent3">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328</a:t>
                      </a:r>
                    </a:p>
                  </a:txBody>
                  <a:tcPr marL="9525" marR="9525" marT="9525" marB="0" anchor="ctr">
                    <a:solidFill>
                      <a:schemeClr val="accent3">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280</a:t>
                      </a:r>
                    </a:p>
                  </a:txBody>
                  <a:tcPr marL="9525" marR="9525" marT="9525" marB="0" anchor="ctr">
                    <a:solidFill>
                      <a:schemeClr val="accent3">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1 068</a:t>
                      </a:r>
                    </a:p>
                  </a:txBody>
                  <a:tcPr marL="9525" marR="9525" marT="9525" marB="0" anchor="ctr">
                    <a:solidFill>
                      <a:schemeClr val="accent3">
                        <a:lumMod val="50000"/>
                        <a:alpha val="20000"/>
                      </a:schemeClr>
                    </a:solidFill>
                  </a:tcPr>
                </a:tc>
                <a:extLst>
                  <a:ext uri="{0D108BD9-81ED-4DB2-BD59-A6C34878D82A}">
                    <a16:rowId xmlns:a16="http://schemas.microsoft.com/office/drawing/2014/main" val="967742410"/>
                  </a:ext>
                </a:extLst>
              </a:tr>
              <a:tr h="144837">
                <a:tc>
                  <a:txBody>
                    <a:bodyPr/>
                    <a:lstStyle/>
                    <a:p>
                      <a:pPr algn="ctr" fontAlgn="b"/>
                      <a:r>
                        <a:rPr lang="ru-RU" sz="800" b="0" i="0" u="none" strike="noStrike" dirty="0">
                          <a:solidFill>
                            <a:schemeClr val="accent3">
                              <a:lumMod val="50000"/>
                            </a:schemeClr>
                          </a:solidFill>
                          <a:effectLst/>
                          <a:latin typeface="Arial Narrow" panose="020B0606020202030204" pitchFamily="34" charset="0"/>
                        </a:rPr>
                        <a:t>9</a:t>
                      </a:r>
                      <a:endParaRPr lang="en-US" sz="800" b="0" i="0" u="none" strike="noStrike" dirty="0">
                        <a:solidFill>
                          <a:schemeClr val="accent3">
                            <a:lumMod val="50000"/>
                          </a:schemeClr>
                        </a:solidFill>
                        <a:effectLst/>
                        <a:latin typeface="Arial Narrow" panose="020B0606020202030204" pitchFamily="34" charset="0"/>
                      </a:endParaRPr>
                    </a:p>
                  </a:txBody>
                  <a:tcPr marL="9525" marR="9525" marT="0"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2411-1</a:t>
                      </a:r>
                    </a:p>
                  </a:txBody>
                  <a:tcPr marL="9525" marR="9525" marT="9525" marB="0" anchor="ctr">
                    <a:solidFill>
                      <a:schemeClr val="accent6">
                        <a:lumMod val="50000"/>
                        <a:alpha val="1000"/>
                      </a:schemeClr>
                    </a:solidFill>
                  </a:tcPr>
                </a:tc>
                <a:tc>
                  <a:txBody>
                    <a:bodyPr/>
                    <a:lstStyle/>
                    <a:p>
                      <a:pPr marL="72000" algn="l" fontAlgn="ctr"/>
                      <a:r>
                        <a:rPr lang="ru-RU" sz="800" b="0" i="0" u="none" strike="noStrike" dirty="0" err="1">
                          <a:solidFill>
                            <a:srgbClr val="000000"/>
                          </a:solidFill>
                          <a:effectLst/>
                          <a:latin typeface="Arial Narrow" panose="020B0606020202030204" pitchFamily="34" charset="0"/>
                        </a:rPr>
                        <a:t>Бухгалтерлер</a:t>
                      </a:r>
                      <a:endParaRPr lang="ru-RU" sz="800" b="0" i="0" u="none" strike="noStrike" dirty="0">
                        <a:solidFill>
                          <a:srgbClr val="000000"/>
                        </a:solidFill>
                        <a:effectLst/>
                        <a:latin typeface="Arial Narrow" panose="020B0606020202030204" pitchFamily="34" charset="0"/>
                      </a:endParaRPr>
                    </a:p>
                  </a:txBody>
                  <a:tcPr marL="9525" marR="9525" marT="9525" marB="0" anchor="ctr">
                    <a:lnR w="12700" cap="flat" cmpd="sng" algn="ctr">
                      <a:solidFill>
                        <a:schemeClr val="tx1"/>
                      </a:solidFill>
                      <a:prstDash val="solid"/>
                      <a:round/>
                      <a:headEnd type="none" w="med" len="med"/>
                      <a:tailEnd type="none" w="med" len="med"/>
                    </a:ln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678</a:t>
                      </a:r>
                    </a:p>
                  </a:txBody>
                  <a:tcPr marL="9525" marR="9525" marT="9525" marB="0" anchor="ctr">
                    <a:lnL w="12700" cap="flat" cmpd="sng" algn="ctr">
                      <a:solidFill>
                        <a:schemeClr val="tx1"/>
                      </a:solidFill>
                      <a:prstDash val="solid"/>
                      <a:round/>
                      <a:headEnd type="none" w="med" len="med"/>
                      <a:tailEnd type="none" w="med" len="med"/>
                    </a:lnL>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191</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172</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163</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152</a:t>
                      </a:r>
                    </a:p>
                  </a:txBody>
                  <a:tcPr marL="9525" marR="9525" marT="9525" marB="0" anchor="ctr">
                    <a:lnR w="12700" cap="flat" cmpd="sng" algn="ctr">
                      <a:solidFill>
                        <a:schemeClr val="tx1"/>
                      </a:solidFill>
                      <a:prstDash val="solid"/>
                      <a:round/>
                      <a:headEnd type="none" w="med" len="med"/>
                      <a:tailEnd type="none" w="med" len="med"/>
                    </a:ln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863</a:t>
                      </a:r>
                    </a:p>
                  </a:txBody>
                  <a:tcPr marL="9525" marR="9525" marT="9525" marB="0" anchor="ctr">
                    <a:lnL w="12700" cap="flat" cmpd="sng" algn="ctr">
                      <a:solidFill>
                        <a:schemeClr val="tx1"/>
                      </a:solidFill>
                      <a:prstDash val="solid"/>
                      <a:round/>
                      <a:headEnd type="none" w="med" len="med"/>
                      <a:tailEnd type="none" w="med" len="med"/>
                    </a:lnL>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157</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212</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257</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237</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678</a:t>
                      </a:r>
                    </a:p>
                  </a:txBody>
                  <a:tcPr marL="9525" marR="9525" marT="9525" marB="0" anchor="ctr">
                    <a:solidFill>
                      <a:schemeClr val="accent6">
                        <a:lumMod val="50000"/>
                        <a:alpha val="1000"/>
                      </a:schemeClr>
                    </a:solidFill>
                  </a:tcPr>
                </a:tc>
                <a:extLst>
                  <a:ext uri="{0D108BD9-81ED-4DB2-BD59-A6C34878D82A}">
                    <a16:rowId xmlns:a16="http://schemas.microsoft.com/office/drawing/2014/main" val="3145376209"/>
                  </a:ext>
                </a:extLst>
              </a:tr>
              <a:tr h="144837">
                <a:tc>
                  <a:txBody>
                    <a:bodyPr/>
                    <a:lstStyle/>
                    <a:p>
                      <a:pPr algn="ctr" fontAlgn="b"/>
                      <a:r>
                        <a:rPr lang="ru-RU" sz="800" b="0" i="0" u="none" strike="noStrike" dirty="0">
                          <a:solidFill>
                            <a:schemeClr val="accent3">
                              <a:lumMod val="50000"/>
                            </a:schemeClr>
                          </a:solidFill>
                          <a:effectLst/>
                          <a:latin typeface="Arial Narrow" panose="020B0606020202030204" pitchFamily="34" charset="0"/>
                        </a:rPr>
                        <a:t>10</a:t>
                      </a:r>
                      <a:endParaRPr lang="en-US" sz="800" b="0" i="0" u="none" strike="noStrike" dirty="0">
                        <a:solidFill>
                          <a:schemeClr val="accent3">
                            <a:lumMod val="50000"/>
                          </a:schemeClr>
                        </a:solidFill>
                        <a:effectLst/>
                        <a:latin typeface="Arial Narrow" panose="020B0606020202030204" pitchFamily="34" charset="0"/>
                      </a:endParaRPr>
                    </a:p>
                  </a:txBody>
                  <a:tcPr marL="9525" marR="9525" marT="0" marB="0" anchor="ctr">
                    <a:solidFill>
                      <a:srgbClr val="548235">
                        <a:alpha val="20000"/>
                      </a:srgbClr>
                    </a:solidFill>
                  </a:tcPr>
                </a:tc>
                <a:tc>
                  <a:txBody>
                    <a:bodyPr/>
                    <a:lstStyle/>
                    <a:p>
                      <a:pPr algn="ctr" fontAlgn="ctr"/>
                      <a:r>
                        <a:rPr lang="ru-RU" sz="800" b="0" i="0" u="none" strike="noStrike">
                          <a:solidFill>
                            <a:srgbClr val="000000"/>
                          </a:solidFill>
                          <a:effectLst/>
                          <a:latin typeface="Arial Narrow" panose="020B0606020202030204" pitchFamily="34" charset="0"/>
                        </a:rPr>
                        <a:t>5414-9</a:t>
                      </a:r>
                    </a:p>
                  </a:txBody>
                  <a:tcPr marL="9525" marR="9525" marT="9525" marB="0" anchor="ctr">
                    <a:solidFill>
                      <a:srgbClr val="548235">
                        <a:alpha val="20000"/>
                      </a:srgbClr>
                    </a:solidFill>
                  </a:tcPr>
                </a:tc>
                <a:tc>
                  <a:txBody>
                    <a:bodyPr/>
                    <a:lstStyle/>
                    <a:p>
                      <a:pPr marL="72000" algn="l" fontAlgn="ctr"/>
                      <a:r>
                        <a:rPr lang="ru-RU" sz="800" b="0" i="0" u="none" strike="noStrike" dirty="0" err="1">
                          <a:solidFill>
                            <a:srgbClr val="000000"/>
                          </a:solidFill>
                          <a:effectLst/>
                          <a:latin typeface="Arial Narrow" panose="020B0606020202030204" pitchFamily="34" charset="0"/>
                        </a:rPr>
                        <a:t>Күзетшілер</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инкассаторлар</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және</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тектес</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қызметтер</a:t>
                      </a:r>
                      <a:endParaRPr lang="ru-RU" sz="800" b="0" i="0" u="none" strike="noStrike" dirty="0">
                        <a:solidFill>
                          <a:srgbClr val="000000"/>
                        </a:solidFill>
                        <a:effectLst/>
                        <a:latin typeface="Arial Narrow" panose="020B0606020202030204" pitchFamily="34" charset="0"/>
                      </a:endParaRPr>
                    </a:p>
                  </a:txBody>
                  <a:tcPr marL="9525" marR="9525" marT="9525" marB="0" anchor="ctr">
                    <a:lnR w="12700" cap="flat" cmpd="sng" algn="ctr">
                      <a:solidFill>
                        <a:schemeClr val="tx1"/>
                      </a:solidFill>
                      <a:prstDash val="solid"/>
                      <a:round/>
                      <a:headEnd type="none" w="med" len="med"/>
                      <a:tailEnd type="none" w="med" len="med"/>
                    </a:lnR>
                    <a:solidFill>
                      <a:srgbClr val="548235">
                        <a:alpha val="20000"/>
                      </a:srgbClr>
                    </a:solidFill>
                  </a:tcPr>
                </a:tc>
                <a:tc>
                  <a:txBody>
                    <a:bodyPr/>
                    <a:lstStyle/>
                    <a:p>
                      <a:pPr algn="ctr" fontAlgn="ctr"/>
                      <a:r>
                        <a:rPr lang="ru-RU" sz="800" b="0" i="0" u="none" strike="noStrike">
                          <a:solidFill>
                            <a:srgbClr val="000000"/>
                          </a:solidFill>
                          <a:effectLst/>
                          <a:latin typeface="Arial Narrow" panose="020B0606020202030204" pitchFamily="34" charset="0"/>
                        </a:rPr>
                        <a:t>720</a:t>
                      </a:r>
                    </a:p>
                  </a:txBody>
                  <a:tcPr marL="9525" marR="9525" marT="9525" marB="0" anchor="ctr">
                    <a:lnL w="12700" cap="flat" cmpd="sng" algn="ctr">
                      <a:solidFill>
                        <a:schemeClr val="tx1"/>
                      </a:solidFill>
                      <a:prstDash val="solid"/>
                      <a:round/>
                      <a:headEnd type="none" w="med" len="med"/>
                      <a:tailEnd type="none" w="med" len="med"/>
                    </a:lnL>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287</a:t>
                      </a:r>
                    </a:p>
                  </a:txBody>
                  <a:tcPr marL="9525" marR="9525" marT="9525" marB="0" anchor="c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137</a:t>
                      </a:r>
                    </a:p>
                  </a:txBody>
                  <a:tcPr marL="9525" marR="9525" marT="9525" marB="0" anchor="c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174</a:t>
                      </a:r>
                    </a:p>
                  </a:txBody>
                  <a:tcPr marL="9525" marR="9525" marT="9525" marB="0" anchor="c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122</a:t>
                      </a:r>
                    </a:p>
                  </a:txBody>
                  <a:tcPr marL="9525" marR="9525" marT="9525" marB="0" anchor="ctr">
                    <a:lnR w="12700" cap="flat" cmpd="sng" algn="ctr">
                      <a:solidFill>
                        <a:schemeClr val="tx1"/>
                      </a:solidFill>
                      <a:prstDash val="solid"/>
                      <a:round/>
                      <a:headEnd type="none" w="med" len="med"/>
                      <a:tailEnd type="none" w="med" len="med"/>
                    </a:ln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856</a:t>
                      </a:r>
                    </a:p>
                  </a:txBody>
                  <a:tcPr marL="9525" marR="9525" marT="9525" marB="0" anchor="ctr">
                    <a:lnL w="12700" cap="flat" cmpd="sng" algn="ctr">
                      <a:solidFill>
                        <a:schemeClr val="tx1"/>
                      </a:solidFill>
                      <a:prstDash val="solid"/>
                      <a:round/>
                      <a:headEnd type="none" w="med" len="med"/>
                      <a:tailEnd type="none" w="med" len="med"/>
                    </a:lnL>
                    <a:solidFill>
                      <a:srgbClr val="548235">
                        <a:alpha val="20000"/>
                      </a:srgbClr>
                    </a:solidFill>
                  </a:tcPr>
                </a:tc>
                <a:tc>
                  <a:txBody>
                    <a:bodyPr/>
                    <a:lstStyle/>
                    <a:p>
                      <a:pPr algn="ctr" fontAlgn="ctr"/>
                      <a:r>
                        <a:rPr lang="ru-RU" sz="800" b="0" i="0" u="none" strike="noStrike">
                          <a:solidFill>
                            <a:srgbClr val="000000"/>
                          </a:solidFill>
                          <a:effectLst/>
                          <a:latin typeface="Arial Narrow" panose="020B0606020202030204" pitchFamily="34" charset="0"/>
                        </a:rPr>
                        <a:t>87</a:t>
                      </a:r>
                    </a:p>
                  </a:txBody>
                  <a:tcPr marL="9525" marR="9525" marT="9525" marB="0" anchor="c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254</a:t>
                      </a:r>
                    </a:p>
                  </a:txBody>
                  <a:tcPr marL="9525" marR="9525" marT="9525" marB="0" anchor="ctr">
                    <a:solidFill>
                      <a:srgbClr val="548235">
                        <a:alpha val="20000"/>
                      </a:srgbClr>
                    </a:solidFill>
                  </a:tcPr>
                </a:tc>
                <a:tc>
                  <a:txBody>
                    <a:bodyPr/>
                    <a:lstStyle/>
                    <a:p>
                      <a:pPr algn="ctr" fontAlgn="ctr"/>
                      <a:r>
                        <a:rPr lang="ru-RU" sz="800" b="0" i="0" u="none" strike="noStrike">
                          <a:solidFill>
                            <a:srgbClr val="000000"/>
                          </a:solidFill>
                          <a:effectLst/>
                          <a:latin typeface="Arial Narrow" panose="020B0606020202030204" pitchFamily="34" charset="0"/>
                        </a:rPr>
                        <a:t>273</a:t>
                      </a:r>
                    </a:p>
                  </a:txBody>
                  <a:tcPr marL="9525" marR="9525" marT="9525" marB="0" anchor="ctr">
                    <a:solidFill>
                      <a:srgbClr val="548235">
                        <a:alpha val="20000"/>
                      </a:srgbClr>
                    </a:solidFill>
                  </a:tcPr>
                </a:tc>
                <a:tc>
                  <a:txBody>
                    <a:bodyPr/>
                    <a:lstStyle/>
                    <a:p>
                      <a:pPr algn="ctr" fontAlgn="ctr"/>
                      <a:r>
                        <a:rPr lang="ru-RU" sz="800" b="0" i="0" u="none" strike="noStrike">
                          <a:solidFill>
                            <a:srgbClr val="000000"/>
                          </a:solidFill>
                          <a:effectLst/>
                          <a:latin typeface="Arial Narrow" panose="020B0606020202030204" pitchFamily="34" charset="0"/>
                        </a:rPr>
                        <a:t>242</a:t>
                      </a:r>
                    </a:p>
                  </a:txBody>
                  <a:tcPr marL="9525" marR="9525" marT="9525" marB="0" anchor="ctr">
                    <a:solidFill>
                      <a:srgbClr val="548235">
                        <a:alpha val="20000"/>
                      </a:srgbClr>
                    </a:solidFill>
                  </a:tcPr>
                </a:tc>
                <a:tc>
                  <a:txBody>
                    <a:bodyPr/>
                    <a:lstStyle/>
                    <a:p>
                      <a:pPr algn="ctr" fontAlgn="ctr"/>
                      <a:r>
                        <a:rPr lang="ru-RU" sz="800" b="0" i="0" u="none" strike="noStrike">
                          <a:solidFill>
                            <a:srgbClr val="000000"/>
                          </a:solidFill>
                          <a:effectLst/>
                          <a:latin typeface="Arial Narrow" panose="020B0606020202030204" pitchFamily="34" charset="0"/>
                        </a:rPr>
                        <a:t>720</a:t>
                      </a:r>
                    </a:p>
                  </a:txBody>
                  <a:tcPr marL="9525" marR="9525" marT="9525" marB="0" anchor="ctr">
                    <a:solidFill>
                      <a:srgbClr val="548235">
                        <a:alpha val="20000"/>
                      </a:srgbClr>
                    </a:solidFill>
                  </a:tcPr>
                </a:tc>
                <a:extLst>
                  <a:ext uri="{0D108BD9-81ED-4DB2-BD59-A6C34878D82A}">
                    <a16:rowId xmlns:a16="http://schemas.microsoft.com/office/drawing/2014/main" val="43189757"/>
                  </a:ext>
                </a:extLst>
              </a:tr>
              <a:tr h="152142">
                <a:tc gridSpan="3">
                  <a:txBody>
                    <a:bodyPr/>
                    <a:lstStyle/>
                    <a:p>
                      <a:pPr algn="ctr" fontAlgn="b"/>
                      <a:r>
                        <a:rPr lang="ru-RU" sz="900" b="1" u="none" strike="noStrike" dirty="0">
                          <a:solidFill>
                            <a:schemeClr val="accent3">
                              <a:lumMod val="50000"/>
                            </a:schemeClr>
                          </a:solidFill>
                          <a:effectLst/>
                          <a:latin typeface="Arial Narrow" panose="020B0606020202030204" pitchFamily="34" charset="0"/>
                        </a:rPr>
                        <a:t>ТОП-10 БОЙЫНША ЖИЫНЫ</a:t>
                      </a:r>
                      <a:endParaRPr lang="ru-RU" sz="900" b="1" i="0" u="none" strike="noStrike" cap="none" dirty="0">
                        <a:solidFill>
                          <a:schemeClr val="accent3">
                            <a:lumMod val="50000"/>
                          </a:schemeClr>
                        </a:solidFill>
                        <a:effectLst/>
                        <a:latin typeface="Arial Narrow" panose="020B0606020202030204" pitchFamily="34" charset="0"/>
                        <a:ea typeface="+mn-ea"/>
                        <a:cs typeface="+mn-cs"/>
                        <a:sym typeface="Arial"/>
                      </a:endParaRPr>
                    </a:p>
                  </a:txBody>
                  <a:tcPr marL="9525" marR="9525" marT="0" marB="0" anchor="ctr">
                    <a:lnR w="12700" cap="flat" cmpd="sng" algn="ctr">
                      <a:solidFill>
                        <a:schemeClr val="tx1"/>
                      </a:solidFill>
                      <a:prstDash val="solid"/>
                      <a:round/>
                      <a:headEnd type="none" w="med" len="med"/>
                      <a:tailEnd type="none" w="med" len="med"/>
                    </a:lnR>
                    <a:lnB w="12700" cap="flat" cmpd="sng" algn="ctr">
                      <a:solidFill>
                        <a:schemeClr val="tx1"/>
                      </a:solidFill>
                      <a:prstDash val="solid"/>
                      <a:round/>
                      <a:headEnd type="none" w="med" len="med"/>
                      <a:tailEnd type="none" w="med" len="med"/>
                    </a:lnB>
                    <a:noFill/>
                  </a:tcPr>
                </a:tc>
                <a:tc hMerge="1">
                  <a:txBody>
                    <a:bodyPr/>
                    <a:lstStyle/>
                    <a:p>
                      <a:pPr algn="ctr" fontAlgn="b"/>
                      <a:r>
                        <a:rPr lang="ru-KZ" sz="800" b="0" i="0" u="none" strike="noStrike" cap="none" dirty="0">
                          <a:solidFill>
                            <a:srgbClr val="007F76"/>
                          </a:solidFill>
                          <a:effectLst/>
                          <a:latin typeface="Arial Narrow" panose="020B0606020202030204" pitchFamily="34" charset="0"/>
                          <a:ea typeface="+mn-ea"/>
                          <a:cs typeface="+mn-cs"/>
                          <a:sym typeface="Arial"/>
                        </a:rPr>
                        <a:t>7239-2</a:t>
                      </a:r>
                    </a:p>
                  </a:txBody>
                  <a:tcPr marL="9525" marR="9525" marT="0" marB="0" anchor="ctr">
                    <a:lnB w="12700" cap="flat" cmpd="sng" algn="ctr">
                      <a:solidFill>
                        <a:schemeClr val="tx1"/>
                      </a:solidFill>
                      <a:prstDash val="solid"/>
                      <a:round/>
                      <a:headEnd type="none" w="med" len="med"/>
                      <a:tailEnd type="none" w="med" len="med"/>
                    </a:lnB>
                    <a:solidFill>
                      <a:schemeClr val="bg1">
                        <a:lumMod val="50000"/>
                        <a:alpha val="20000"/>
                      </a:schemeClr>
                    </a:solidFill>
                  </a:tcPr>
                </a:tc>
                <a:tc hMerge="1">
                  <a:txBody>
                    <a:bodyPr/>
                    <a:lstStyle/>
                    <a:p>
                      <a:pPr marL="72000" algn="l" fontAlgn="ctr"/>
                      <a:r>
                        <a:rPr lang="ru-RU" sz="800" b="0" i="0" u="none" strike="noStrike" cap="none" dirty="0">
                          <a:solidFill>
                            <a:srgbClr val="007F76"/>
                          </a:solidFill>
                          <a:effectLst/>
                          <a:latin typeface="Arial Narrow" panose="020B0606020202030204" pitchFamily="34" charset="0"/>
                          <a:ea typeface="+mn-ea"/>
                          <a:cs typeface="+mn-cs"/>
                          <a:sym typeface="Arial"/>
                        </a:rPr>
                        <a:t>Слесари промышленного оборудования</a:t>
                      </a:r>
                    </a:p>
                  </a:txBody>
                  <a:tcPr marL="9525" marR="9525" marT="0" marB="0" anchor="ctr">
                    <a:lnR w="12700" cap="flat" cmpd="sng" algn="ctr">
                      <a:solidFill>
                        <a:schemeClr val="tx1"/>
                      </a:solidFill>
                      <a:prstDash val="solid"/>
                      <a:round/>
                      <a:headEnd type="none" w="med" len="med"/>
                      <a:tailEnd type="none" w="med" len="med"/>
                    </a:lnR>
                    <a:lnB w="12700" cap="flat" cmpd="sng" algn="ctr">
                      <a:solidFill>
                        <a:schemeClr val="tx1"/>
                      </a:solidFill>
                      <a:prstDash val="solid"/>
                      <a:round/>
                      <a:headEnd type="none" w="med" len="med"/>
                      <a:tailEnd type="none" w="med" len="med"/>
                    </a:lnB>
                    <a:solidFill>
                      <a:schemeClr val="bg1">
                        <a:lumMod val="50000"/>
                        <a:alpha val="20000"/>
                      </a:schemeClr>
                    </a:solidFill>
                  </a:tcPr>
                </a:tc>
                <a:tc>
                  <a:txBody>
                    <a:bodyPr/>
                    <a:lstStyle/>
                    <a:p>
                      <a:pPr algn="ctr" fontAlgn="ctr"/>
                      <a:r>
                        <a:rPr lang="ru-RU" sz="800" b="1" i="0" u="none" strike="noStrike" dirty="0">
                          <a:solidFill>
                            <a:srgbClr val="000000"/>
                          </a:solidFill>
                          <a:effectLst/>
                          <a:latin typeface="Arial Narrow" panose="020B0606020202030204" pitchFamily="34" charset="0"/>
                        </a:rPr>
                        <a:t>11 818</a:t>
                      </a:r>
                    </a:p>
                  </a:txBody>
                  <a:tcPr marL="9525" marR="9525" marT="9525" marB="0" anchor="ctr">
                    <a:lnL w="12700" cap="flat" cmpd="sng" algn="ctr">
                      <a:solidFill>
                        <a:schemeClr val="tx1"/>
                      </a:solidFill>
                      <a:prstDash val="solid"/>
                      <a:round/>
                      <a:headEnd type="none" w="med" len="med"/>
                      <a:tailEnd type="none" w="med" len="med"/>
                    </a:lnL>
                    <a:lnB w="12700" cap="flat" cmpd="sng" algn="ctr">
                      <a:solidFill>
                        <a:schemeClr val="tx1"/>
                      </a:solidFill>
                      <a:prstDash val="solid"/>
                      <a:round/>
                      <a:headEnd type="none" w="med" len="med"/>
                      <a:tailEnd type="none" w="med" len="med"/>
                    </a:lnB>
                    <a:noFill/>
                  </a:tcPr>
                </a:tc>
                <a:tc>
                  <a:txBody>
                    <a:bodyPr/>
                    <a:lstStyle/>
                    <a:p>
                      <a:pPr algn="ctr" fontAlgn="ctr"/>
                      <a:r>
                        <a:rPr lang="ru-RU" sz="800" b="1" i="0" u="none" strike="noStrike" dirty="0">
                          <a:solidFill>
                            <a:srgbClr val="000000"/>
                          </a:solidFill>
                          <a:effectLst/>
                          <a:latin typeface="Arial Narrow" panose="020B0606020202030204" pitchFamily="34" charset="0"/>
                        </a:rPr>
                        <a:t>2 420</a:t>
                      </a:r>
                    </a:p>
                  </a:txBody>
                  <a:tcPr marL="9525" marR="9525" marT="9525" marB="0" anchor="ctr">
                    <a:lnB w="12700" cap="flat" cmpd="sng" algn="ctr">
                      <a:solidFill>
                        <a:schemeClr val="tx1"/>
                      </a:solidFill>
                      <a:prstDash val="solid"/>
                      <a:round/>
                      <a:headEnd type="none" w="med" len="med"/>
                      <a:tailEnd type="none" w="med" len="med"/>
                    </a:lnB>
                    <a:noFill/>
                  </a:tcPr>
                </a:tc>
                <a:tc>
                  <a:txBody>
                    <a:bodyPr/>
                    <a:lstStyle/>
                    <a:p>
                      <a:pPr algn="ctr" fontAlgn="ctr"/>
                      <a:r>
                        <a:rPr lang="ru-RU" sz="800" b="1" i="0" u="none" strike="noStrike" dirty="0">
                          <a:solidFill>
                            <a:srgbClr val="000000"/>
                          </a:solidFill>
                          <a:effectLst/>
                          <a:latin typeface="Arial Narrow" panose="020B0606020202030204" pitchFamily="34" charset="0"/>
                        </a:rPr>
                        <a:t>3 226</a:t>
                      </a:r>
                    </a:p>
                  </a:txBody>
                  <a:tcPr marL="9525" marR="9525" marT="9525" marB="0" anchor="ctr">
                    <a:lnB w="12700" cap="flat" cmpd="sng" algn="ctr">
                      <a:solidFill>
                        <a:schemeClr val="tx1"/>
                      </a:solidFill>
                      <a:prstDash val="solid"/>
                      <a:round/>
                      <a:headEnd type="none" w="med" len="med"/>
                      <a:tailEnd type="none" w="med" len="med"/>
                    </a:lnB>
                    <a:noFill/>
                  </a:tcPr>
                </a:tc>
                <a:tc>
                  <a:txBody>
                    <a:bodyPr/>
                    <a:lstStyle/>
                    <a:p>
                      <a:pPr algn="ctr" fontAlgn="ctr"/>
                      <a:r>
                        <a:rPr lang="ru-RU" sz="800" b="1" i="0" u="none" strike="noStrike" dirty="0">
                          <a:solidFill>
                            <a:srgbClr val="000000"/>
                          </a:solidFill>
                          <a:effectLst/>
                          <a:latin typeface="Arial Narrow" panose="020B0606020202030204" pitchFamily="34" charset="0"/>
                        </a:rPr>
                        <a:t>3 550</a:t>
                      </a:r>
                    </a:p>
                  </a:txBody>
                  <a:tcPr marL="9525" marR="9525" marT="9525" marB="0" anchor="ctr">
                    <a:lnB w="12700" cap="flat" cmpd="sng" algn="ctr">
                      <a:solidFill>
                        <a:schemeClr val="tx1"/>
                      </a:solidFill>
                      <a:prstDash val="solid"/>
                      <a:round/>
                      <a:headEnd type="none" w="med" len="med"/>
                      <a:tailEnd type="none" w="med" len="med"/>
                    </a:lnB>
                    <a:noFill/>
                  </a:tcPr>
                </a:tc>
                <a:tc>
                  <a:txBody>
                    <a:bodyPr/>
                    <a:lstStyle/>
                    <a:p>
                      <a:pPr algn="ctr" fontAlgn="ctr"/>
                      <a:r>
                        <a:rPr lang="ru-RU" sz="800" b="1" i="0" u="none" strike="noStrike" dirty="0">
                          <a:solidFill>
                            <a:srgbClr val="000000"/>
                          </a:solidFill>
                          <a:effectLst/>
                          <a:latin typeface="Arial Narrow" panose="020B0606020202030204" pitchFamily="34" charset="0"/>
                        </a:rPr>
                        <a:t>2 622</a:t>
                      </a:r>
                    </a:p>
                  </a:txBody>
                  <a:tcPr marL="9525" marR="9525" marT="9525" marB="0" anchor="ctr">
                    <a:lnR w="12700" cap="flat" cmpd="sng" algn="ctr">
                      <a:solidFill>
                        <a:schemeClr val="tx1"/>
                      </a:solidFill>
                      <a:prstDash val="solid"/>
                      <a:round/>
                      <a:headEnd type="none" w="med" len="med"/>
                      <a:tailEnd type="none" w="med" len="med"/>
                    </a:lnR>
                    <a:lnB w="12700" cap="flat" cmpd="sng" algn="ctr">
                      <a:solidFill>
                        <a:schemeClr val="tx1"/>
                      </a:solidFill>
                      <a:prstDash val="solid"/>
                      <a:round/>
                      <a:headEnd type="none" w="med" len="med"/>
                      <a:tailEnd type="none" w="med" len="med"/>
                    </a:lnB>
                    <a:noFill/>
                  </a:tcPr>
                </a:tc>
                <a:tc>
                  <a:txBody>
                    <a:bodyPr/>
                    <a:lstStyle/>
                    <a:p>
                      <a:pPr algn="ctr" fontAlgn="ctr"/>
                      <a:r>
                        <a:rPr lang="ru-RU" sz="800" b="1" i="0" u="none" strike="noStrike" dirty="0">
                          <a:solidFill>
                            <a:srgbClr val="000000"/>
                          </a:solidFill>
                          <a:effectLst/>
                          <a:latin typeface="Arial Narrow" panose="020B0606020202030204" pitchFamily="34" charset="0"/>
                        </a:rPr>
                        <a:t>14 720</a:t>
                      </a:r>
                    </a:p>
                  </a:txBody>
                  <a:tcPr marL="9525" marR="9525" marT="9525" marB="0" anchor="ctr">
                    <a:lnL w="12700" cap="flat" cmpd="sng" algn="ctr">
                      <a:solidFill>
                        <a:schemeClr val="tx1"/>
                      </a:solidFill>
                      <a:prstDash val="solid"/>
                      <a:round/>
                      <a:headEnd type="none" w="med" len="med"/>
                      <a:tailEnd type="none" w="med" len="med"/>
                    </a:lnL>
                    <a:lnB w="12700" cap="flat" cmpd="sng" algn="ctr">
                      <a:solidFill>
                        <a:schemeClr val="tx1"/>
                      </a:solidFill>
                      <a:prstDash val="solid"/>
                      <a:round/>
                      <a:headEnd type="none" w="med" len="med"/>
                      <a:tailEnd type="none" w="med" len="med"/>
                    </a:lnB>
                    <a:noFill/>
                  </a:tcPr>
                </a:tc>
                <a:tc>
                  <a:txBody>
                    <a:bodyPr/>
                    <a:lstStyle/>
                    <a:p>
                      <a:pPr algn="ctr" fontAlgn="ctr"/>
                      <a:r>
                        <a:rPr lang="ru-RU" sz="800" b="1" i="0" u="none" strike="noStrike" dirty="0">
                          <a:solidFill>
                            <a:srgbClr val="000000"/>
                          </a:solidFill>
                          <a:effectLst/>
                          <a:latin typeface="Arial Narrow" panose="020B0606020202030204" pitchFamily="34" charset="0"/>
                        </a:rPr>
                        <a:t>2 585</a:t>
                      </a:r>
                    </a:p>
                  </a:txBody>
                  <a:tcPr marL="9525" marR="9525" marT="9525" marB="0" anchor="ctr">
                    <a:lnB w="12700" cap="flat" cmpd="sng" algn="ctr">
                      <a:solidFill>
                        <a:schemeClr val="tx1"/>
                      </a:solidFill>
                      <a:prstDash val="solid"/>
                      <a:round/>
                      <a:headEnd type="none" w="med" len="med"/>
                      <a:tailEnd type="none" w="med" len="med"/>
                    </a:lnB>
                    <a:noFill/>
                  </a:tcPr>
                </a:tc>
                <a:tc>
                  <a:txBody>
                    <a:bodyPr/>
                    <a:lstStyle/>
                    <a:p>
                      <a:pPr algn="ctr" fontAlgn="ctr"/>
                      <a:r>
                        <a:rPr lang="ru-RU" sz="800" b="1" i="0" u="none" strike="noStrike" dirty="0">
                          <a:solidFill>
                            <a:srgbClr val="000000"/>
                          </a:solidFill>
                          <a:effectLst/>
                          <a:latin typeface="Arial Narrow" panose="020B0606020202030204" pitchFamily="34" charset="0"/>
                        </a:rPr>
                        <a:t>3 382</a:t>
                      </a:r>
                    </a:p>
                  </a:txBody>
                  <a:tcPr marL="9525" marR="9525" marT="9525" marB="0" anchor="ctr">
                    <a:lnB w="12700" cap="flat" cmpd="sng" algn="ctr">
                      <a:solidFill>
                        <a:schemeClr val="tx1"/>
                      </a:solidFill>
                      <a:prstDash val="solid"/>
                      <a:round/>
                      <a:headEnd type="none" w="med" len="med"/>
                      <a:tailEnd type="none" w="med" len="med"/>
                    </a:lnB>
                    <a:noFill/>
                  </a:tcPr>
                </a:tc>
                <a:tc>
                  <a:txBody>
                    <a:bodyPr/>
                    <a:lstStyle/>
                    <a:p>
                      <a:pPr algn="ctr" fontAlgn="ctr"/>
                      <a:r>
                        <a:rPr lang="ru-RU" sz="800" b="1" i="0" u="none" strike="noStrike" dirty="0">
                          <a:solidFill>
                            <a:srgbClr val="000000"/>
                          </a:solidFill>
                          <a:effectLst/>
                          <a:latin typeface="Arial Narrow" panose="020B0606020202030204" pitchFamily="34" charset="0"/>
                        </a:rPr>
                        <a:t>4 368</a:t>
                      </a:r>
                    </a:p>
                  </a:txBody>
                  <a:tcPr marL="9525" marR="9525" marT="9525" marB="0" anchor="ctr">
                    <a:lnB w="12700" cap="flat" cmpd="sng" algn="ctr">
                      <a:solidFill>
                        <a:schemeClr val="tx1"/>
                      </a:solidFill>
                      <a:prstDash val="solid"/>
                      <a:round/>
                      <a:headEnd type="none" w="med" len="med"/>
                      <a:tailEnd type="none" w="med" len="med"/>
                    </a:lnB>
                    <a:noFill/>
                  </a:tcPr>
                </a:tc>
                <a:tc>
                  <a:txBody>
                    <a:bodyPr/>
                    <a:lstStyle/>
                    <a:p>
                      <a:pPr algn="ctr" fontAlgn="ctr"/>
                      <a:r>
                        <a:rPr lang="ru-RU" sz="800" b="1" i="0" u="none" strike="noStrike" dirty="0">
                          <a:solidFill>
                            <a:srgbClr val="000000"/>
                          </a:solidFill>
                          <a:effectLst/>
                          <a:latin typeface="Arial Narrow" panose="020B0606020202030204" pitchFamily="34" charset="0"/>
                        </a:rPr>
                        <a:t>4 385</a:t>
                      </a:r>
                    </a:p>
                  </a:txBody>
                  <a:tcPr marL="9525" marR="9525" marT="9525" marB="0" anchor="ctr">
                    <a:lnB w="12700" cap="flat" cmpd="sng" algn="ctr">
                      <a:solidFill>
                        <a:schemeClr val="tx1"/>
                      </a:solidFill>
                      <a:prstDash val="solid"/>
                      <a:round/>
                      <a:headEnd type="none" w="med" len="med"/>
                      <a:tailEnd type="none" w="med" len="med"/>
                    </a:lnB>
                    <a:noFill/>
                  </a:tcPr>
                </a:tc>
                <a:tc>
                  <a:txBody>
                    <a:bodyPr/>
                    <a:lstStyle/>
                    <a:p>
                      <a:pPr algn="ctr" fontAlgn="ctr"/>
                      <a:r>
                        <a:rPr lang="ru-RU" sz="800" b="1" i="0" u="none" strike="noStrike" dirty="0">
                          <a:solidFill>
                            <a:srgbClr val="000000"/>
                          </a:solidFill>
                          <a:effectLst/>
                          <a:latin typeface="Arial Narrow" panose="020B0606020202030204" pitchFamily="34" charset="0"/>
                        </a:rPr>
                        <a:t>11 818</a:t>
                      </a:r>
                    </a:p>
                  </a:txBody>
                  <a:tcPr marL="9525" marR="9525" marT="9525" marB="0" anchor="ctr">
                    <a:lnB w="12700"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3063250630"/>
                  </a:ext>
                </a:extLst>
              </a:tr>
              <a:tr h="152142">
                <a:tc gridSpan="14">
                  <a:txBody>
                    <a:bodyPr/>
                    <a:lstStyle/>
                    <a:p>
                      <a:pPr algn="ctr" fontAlgn="b"/>
                      <a:r>
                        <a:rPr lang="ru-RU" sz="900" b="1" i="0" u="none" strike="noStrike" dirty="0">
                          <a:solidFill>
                            <a:schemeClr val="accent6">
                              <a:lumMod val="50000"/>
                            </a:schemeClr>
                          </a:solidFill>
                          <a:effectLst/>
                          <a:latin typeface="Arial Narrow" panose="020B0606020202030204" pitchFamily="34" charset="0"/>
                        </a:rPr>
                        <a:t>ПЕССИМИСТІК СЦЕНАРИЙ</a:t>
                      </a:r>
                      <a:endParaRPr lang="en-US" sz="900" b="1" i="0" u="none" strike="noStrike" dirty="0">
                        <a:solidFill>
                          <a:schemeClr val="accent6">
                            <a:lumMod val="50000"/>
                          </a:schemeClr>
                        </a:solidFill>
                        <a:effectLst/>
                        <a:latin typeface="Arial Narrow" panose="020B0606020202030204" pitchFamily="34" charset="0"/>
                      </a:endParaRPr>
                    </a:p>
                  </a:txBody>
                  <a:tcPr marL="9525" marR="9525" marT="0" marB="0" anchor="ct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accent6">
                        <a:lumMod val="50000"/>
                        <a:alpha val="40000"/>
                      </a:schemeClr>
                    </a:solidFill>
                  </a:tcPr>
                </a:tc>
                <a:tc hMerge="1">
                  <a:txBody>
                    <a:bodyPr/>
                    <a:lstStyle/>
                    <a:p>
                      <a:pPr algn="ctr" fontAlgn="b"/>
                      <a:endParaRPr lang="ru-KZ" sz="800" b="0" i="0" u="none" strike="noStrike" cap="none" dirty="0">
                        <a:solidFill>
                          <a:srgbClr val="007F76"/>
                        </a:solidFill>
                        <a:effectLst/>
                        <a:latin typeface="Arial Narrow" panose="020B0606020202030204" pitchFamily="34" charset="0"/>
                        <a:ea typeface="+mn-ea"/>
                        <a:cs typeface="+mn-cs"/>
                        <a:sym typeface="Arial"/>
                      </a:endParaRPr>
                    </a:p>
                  </a:txBody>
                  <a:tcPr marL="9525" marR="9525" marT="0" marB="0" anchor="ct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007F76">
                        <a:alpha val="20000"/>
                      </a:srgbClr>
                    </a:solidFill>
                  </a:tcPr>
                </a:tc>
                <a:tc hMerge="1">
                  <a:txBody>
                    <a:bodyPr/>
                    <a:lstStyle/>
                    <a:p>
                      <a:pPr marL="72000" algn="l" fontAlgn="ctr"/>
                      <a:endParaRPr lang="ru-RU" sz="800" b="0" i="0" u="none" strike="noStrike" cap="none" dirty="0">
                        <a:solidFill>
                          <a:srgbClr val="007F76"/>
                        </a:solidFill>
                        <a:effectLst/>
                        <a:latin typeface="Arial Narrow" panose="020B0606020202030204" pitchFamily="34" charset="0"/>
                        <a:ea typeface="+mn-ea"/>
                        <a:cs typeface="+mn-cs"/>
                        <a:sym typeface="Arial"/>
                      </a:endParaRPr>
                    </a:p>
                  </a:txBody>
                  <a:tcPr marL="9525" marR="9525" marT="0" marB="0" anchor="ctr">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007F76">
                        <a:alpha val="20000"/>
                      </a:srgbClr>
                    </a:solidFill>
                  </a:tcPr>
                </a:tc>
                <a:tc hMerge="1">
                  <a:txBody>
                    <a:bodyPr/>
                    <a:lstStyle/>
                    <a:p>
                      <a:pPr algn="ctr" fontAlgn="b"/>
                      <a:endParaRPr lang="ru-KZ" sz="800" b="0" i="0" u="none" strike="noStrike" cap="none" dirty="0">
                        <a:solidFill>
                          <a:schemeClr val="tx1"/>
                        </a:solidFill>
                        <a:effectLst/>
                        <a:latin typeface="Arial Narrow" panose="020B0606020202030204" pitchFamily="34" charset="0"/>
                        <a:ea typeface="+mn-ea"/>
                        <a:cs typeface="+mn-cs"/>
                        <a:sym typeface="Arial"/>
                      </a:endParaRPr>
                    </a:p>
                  </a:txBody>
                  <a:tcPr marL="9525" marR="9525" marT="0" marB="0" anchor="ctr">
                    <a:lnL w="12700" cap="flat" cmpd="sng" algn="ctr">
                      <a:solidFill>
                        <a:schemeClr val="tx1"/>
                      </a:solidFill>
                      <a:prstDash val="solid"/>
                      <a:round/>
                      <a:headEnd type="none" w="med" len="med"/>
                      <a:tailEnd type="none" w="med" len="med"/>
                    </a:lnL>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50000"/>
                        <a:alpha val="20000"/>
                      </a:schemeClr>
                    </a:solidFill>
                  </a:tcPr>
                </a:tc>
                <a:tc hMerge="1">
                  <a:txBody>
                    <a:bodyPr/>
                    <a:lstStyle/>
                    <a:p>
                      <a:pPr algn="ctr" fontAlgn="b"/>
                      <a:endParaRPr lang="ru-KZ" sz="800" b="0" i="0" u="none" strike="noStrike" cap="none">
                        <a:solidFill>
                          <a:schemeClr val="tx1"/>
                        </a:solidFill>
                        <a:effectLst/>
                        <a:latin typeface="Arial Narrow" panose="020B0606020202030204" pitchFamily="34" charset="0"/>
                        <a:ea typeface="+mn-ea"/>
                        <a:cs typeface="+mn-cs"/>
                        <a:sym typeface="Arial"/>
                      </a:endParaRPr>
                    </a:p>
                  </a:txBody>
                  <a:tcPr marL="9525" marR="9525" marT="0" marB="0" anchor="ct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50000"/>
                        <a:alpha val="20000"/>
                      </a:schemeClr>
                    </a:solidFill>
                  </a:tcPr>
                </a:tc>
                <a:tc hMerge="1">
                  <a:txBody>
                    <a:bodyPr/>
                    <a:lstStyle/>
                    <a:p>
                      <a:pPr algn="ctr" fontAlgn="b"/>
                      <a:endParaRPr lang="ru-KZ" sz="800" b="0" i="0" u="none" strike="noStrike" cap="none" dirty="0">
                        <a:solidFill>
                          <a:schemeClr val="tx1"/>
                        </a:solidFill>
                        <a:effectLst/>
                        <a:latin typeface="Arial Narrow" panose="020B0606020202030204" pitchFamily="34" charset="0"/>
                        <a:ea typeface="+mn-ea"/>
                        <a:cs typeface="+mn-cs"/>
                        <a:sym typeface="Arial"/>
                      </a:endParaRPr>
                    </a:p>
                  </a:txBody>
                  <a:tcPr marL="9525" marR="9525" marT="0" marB="0" anchor="ct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50000"/>
                        <a:alpha val="20000"/>
                      </a:schemeClr>
                    </a:solidFill>
                  </a:tcPr>
                </a:tc>
                <a:tc hMerge="1">
                  <a:txBody>
                    <a:bodyPr/>
                    <a:lstStyle/>
                    <a:p>
                      <a:pPr algn="ctr" fontAlgn="b"/>
                      <a:endParaRPr lang="ru-KZ" sz="800" b="0" i="0" u="none" strike="noStrike" cap="none" dirty="0">
                        <a:solidFill>
                          <a:schemeClr val="tx1"/>
                        </a:solidFill>
                        <a:effectLst/>
                        <a:latin typeface="Arial Narrow" panose="020B0606020202030204" pitchFamily="34" charset="0"/>
                        <a:ea typeface="+mn-ea"/>
                        <a:cs typeface="+mn-cs"/>
                        <a:sym typeface="Arial"/>
                      </a:endParaRPr>
                    </a:p>
                  </a:txBody>
                  <a:tcPr marL="9525" marR="9525" marT="0" marB="0" anchor="ct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50000"/>
                        <a:alpha val="20000"/>
                      </a:schemeClr>
                    </a:solidFill>
                  </a:tcPr>
                </a:tc>
                <a:tc hMerge="1">
                  <a:txBody>
                    <a:bodyPr/>
                    <a:lstStyle/>
                    <a:p>
                      <a:pPr algn="ctr" fontAlgn="b"/>
                      <a:endParaRPr lang="ru-KZ" sz="800" b="0" i="0" u="none" strike="noStrike" cap="none">
                        <a:solidFill>
                          <a:schemeClr val="tx1"/>
                        </a:solidFill>
                        <a:effectLst/>
                        <a:latin typeface="Arial Narrow" panose="020B0606020202030204" pitchFamily="34" charset="0"/>
                        <a:ea typeface="+mn-ea"/>
                        <a:cs typeface="+mn-cs"/>
                        <a:sym typeface="Arial"/>
                      </a:endParaRPr>
                    </a:p>
                  </a:txBody>
                  <a:tcPr marL="9525" marR="9525" marT="0" marB="0" anchor="ctr">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50000"/>
                        <a:alpha val="20000"/>
                      </a:schemeClr>
                    </a:solidFill>
                  </a:tcPr>
                </a:tc>
                <a:tc hMerge="1">
                  <a:txBody>
                    <a:bodyPr/>
                    <a:lstStyle/>
                    <a:p>
                      <a:pPr algn="ctr" fontAlgn="ctr"/>
                      <a:endParaRPr lang="ru-KZ" sz="800" b="0" i="0" u="none" strike="noStrike" cap="none" dirty="0">
                        <a:solidFill>
                          <a:srgbClr val="007F76"/>
                        </a:solidFill>
                        <a:effectLst/>
                        <a:latin typeface="Arial Narrow" panose="020B0606020202030204" pitchFamily="34" charset="0"/>
                        <a:ea typeface="+mn-ea"/>
                        <a:cs typeface="+mn-cs"/>
                        <a:sym typeface="Arial"/>
                      </a:endParaRPr>
                    </a:p>
                  </a:txBody>
                  <a:tcPr marL="9525" marR="9525" marT="0" marB="0" anchor="ctr">
                    <a:lnL w="12700" cap="flat" cmpd="sng" algn="ctr">
                      <a:solidFill>
                        <a:schemeClr val="tx1"/>
                      </a:solidFill>
                      <a:prstDash val="solid"/>
                      <a:round/>
                      <a:headEnd type="none" w="med" len="med"/>
                      <a:tailEnd type="none" w="med" len="med"/>
                    </a:lnL>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007F76">
                        <a:alpha val="20000"/>
                      </a:srgbClr>
                    </a:solidFill>
                  </a:tcPr>
                </a:tc>
                <a:tc hMerge="1">
                  <a:txBody>
                    <a:bodyPr/>
                    <a:lstStyle/>
                    <a:p>
                      <a:pPr algn="ctr" fontAlgn="ctr"/>
                      <a:endParaRPr lang="ru-KZ" sz="800" b="0" i="0" u="none" strike="noStrike" cap="none" dirty="0">
                        <a:solidFill>
                          <a:schemeClr val="tx1"/>
                        </a:solidFill>
                        <a:effectLst/>
                        <a:latin typeface="Arial Narrow" panose="020B0606020202030204" pitchFamily="34" charset="0"/>
                        <a:ea typeface="+mn-ea"/>
                        <a:cs typeface="+mn-cs"/>
                        <a:sym typeface="Arial"/>
                      </a:endParaRPr>
                    </a:p>
                  </a:txBody>
                  <a:tcPr marL="9525" marR="9525" marT="0" marB="0" anchor="ct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50000"/>
                        <a:alpha val="20000"/>
                      </a:schemeClr>
                    </a:solidFill>
                  </a:tcPr>
                </a:tc>
                <a:tc hMerge="1">
                  <a:txBody>
                    <a:bodyPr/>
                    <a:lstStyle/>
                    <a:p>
                      <a:pPr algn="ctr" fontAlgn="ctr"/>
                      <a:endParaRPr lang="ru-KZ" sz="800" b="0" i="0" u="none" strike="noStrike" cap="none" dirty="0">
                        <a:solidFill>
                          <a:srgbClr val="007F76"/>
                        </a:solidFill>
                        <a:effectLst/>
                        <a:latin typeface="Arial Narrow" panose="020B0606020202030204" pitchFamily="34" charset="0"/>
                        <a:ea typeface="+mn-ea"/>
                        <a:cs typeface="+mn-cs"/>
                        <a:sym typeface="Arial"/>
                      </a:endParaRPr>
                    </a:p>
                  </a:txBody>
                  <a:tcPr marL="9525" marR="9525" marT="0" marB="0" anchor="ct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007F76">
                        <a:alpha val="20000"/>
                      </a:srgbClr>
                    </a:solidFill>
                  </a:tcPr>
                </a:tc>
                <a:tc hMerge="1">
                  <a:txBody>
                    <a:bodyPr/>
                    <a:lstStyle/>
                    <a:p>
                      <a:pPr algn="ctr" fontAlgn="ctr"/>
                      <a:endParaRPr lang="ru-KZ" sz="800" b="0" i="0" u="none" strike="noStrike" cap="none" dirty="0">
                        <a:solidFill>
                          <a:srgbClr val="007F76"/>
                        </a:solidFill>
                        <a:effectLst/>
                        <a:latin typeface="Arial Narrow" panose="020B0606020202030204" pitchFamily="34" charset="0"/>
                        <a:ea typeface="+mn-ea"/>
                        <a:cs typeface="+mn-cs"/>
                        <a:sym typeface="Arial"/>
                      </a:endParaRPr>
                    </a:p>
                  </a:txBody>
                  <a:tcPr marL="9525" marR="9525" marT="0" marB="0" anchor="ct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007F76">
                        <a:alpha val="20000"/>
                      </a:srgbClr>
                    </a:solidFill>
                  </a:tcPr>
                </a:tc>
                <a:tc hMerge="1">
                  <a:txBody>
                    <a:bodyPr/>
                    <a:lstStyle/>
                    <a:p>
                      <a:pPr algn="ctr" fontAlgn="ctr"/>
                      <a:endParaRPr lang="ru-KZ" sz="800" b="0" i="0" u="none" strike="noStrike" cap="none" dirty="0">
                        <a:solidFill>
                          <a:srgbClr val="007F76"/>
                        </a:solidFill>
                        <a:effectLst/>
                        <a:latin typeface="Arial Narrow" panose="020B0606020202030204" pitchFamily="34" charset="0"/>
                        <a:ea typeface="+mn-ea"/>
                        <a:cs typeface="+mn-cs"/>
                        <a:sym typeface="Arial"/>
                      </a:endParaRPr>
                    </a:p>
                  </a:txBody>
                  <a:tcPr marL="9525" marR="9525" marT="0" marB="0" anchor="ct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007F76">
                        <a:alpha val="20000"/>
                      </a:srgbClr>
                    </a:solidFill>
                  </a:tcPr>
                </a:tc>
                <a:tc hMerge="1">
                  <a:txBody>
                    <a:bodyPr/>
                    <a:lstStyle/>
                    <a:p>
                      <a:pPr algn="ctr" fontAlgn="ctr"/>
                      <a:endParaRPr lang="ru-KZ" sz="800" b="0" i="0" u="none" strike="noStrike" cap="none" dirty="0">
                        <a:solidFill>
                          <a:srgbClr val="007F76"/>
                        </a:solidFill>
                        <a:effectLst/>
                        <a:latin typeface="Arial Narrow" panose="020B0606020202030204" pitchFamily="34" charset="0"/>
                        <a:ea typeface="+mn-ea"/>
                        <a:cs typeface="+mn-cs"/>
                        <a:sym typeface="Arial"/>
                      </a:endParaRPr>
                    </a:p>
                  </a:txBody>
                  <a:tcPr marL="9525" marR="9525" marT="0" marB="0" anchor="ct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007F76">
                        <a:alpha val="20000"/>
                      </a:srgbClr>
                    </a:solidFill>
                  </a:tcPr>
                </a:tc>
                <a:extLst>
                  <a:ext uri="{0D108BD9-81ED-4DB2-BD59-A6C34878D82A}">
                    <a16:rowId xmlns:a16="http://schemas.microsoft.com/office/drawing/2014/main" val="2562410137"/>
                  </a:ext>
                </a:extLst>
              </a:tr>
              <a:tr h="144837">
                <a:tc>
                  <a:txBody>
                    <a:bodyPr/>
                    <a:lstStyle/>
                    <a:p>
                      <a:pPr algn="ctr" fontAlgn="b"/>
                      <a:r>
                        <a:rPr lang="ru-RU" sz="800" u="none" strike="noStrike" dirty="0">
                          <a:solidFill>
                            <a:schemeClr val="accent6">
                              <a:lumMod val="50000"/>
                            </a:schemeClr>
                          </a:solidFill>
                          <a:effectLst/>
                          <a:latin typeface="Arial Narrow" panose="020B0606020202030204" pitchFamily="34" charset="0"/>
                        </a:rPr>
                        <a:t>1</a:t>
                      </a:r>
                      <a:endParaRPr lang="en-US" sz="800" b="0" i="0" u="none" strike="noStrike" dirty="0">
                        <a:solidFill>
                          <a:schemeClr val="accent6">
                            <a:lumMod val="50000"/>
                          </a:schemeClr>
                        </a:solidFill>
                        <a:effectLst/>
                        <a:latin typeface="Arial Narrow" panose="020B0606020202030204" pitchFamily="34" charset="0"/>
                      </a:endParaRPr>
                    </a:p>
                  </a:txBody>
                  <a:tcPr marL="9525" marR="9525" marT="0" marB="0" anchor="ctr">
                    <a:lnT w="12700" cap="flat" cmpd="sng" algn="ctr">
                      <a:solidFill>
                        <a:schemeClr val="tx1"/>
                      </a:solidFill>
                      <a:prstDash val="solid"/>
                      <a:round/>
                      <a:headEnd type="none" w="med" len="med"/>
                      <a:tailEnd type="none" w="med" len="med"/>
                    </a:lnT>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9116-0</a:t>
                      </a:r>
                    </a:p>
                  </a:txBody>
                  <a:tcPr marL="9525" marR="9525" marT="9525" marB="0" anchor="ctr">
                    <a:lnT w="12700" cap="flat" cmpd="sng" algn="ctr">
                      <a:solidFill>
                        <a:schemeClr val="tx1"/>
                      </a:solidFill>
                      <a:prstDash val="solid"/>
                      <a:round/>
                      <a:headEnd type="none" w="med" len="med"/>
                      <a:tailEnd type="none" w="med" len="med"/>
                    </a:lnT>
                    <a:solidFill>
                      <a:schemeClr val="accent6">
                        <a:lumMod val="50000"/>
                        <a:alpha val="1000"/>
                      </a:schemeClr>
                    </a:solidFill>
                  </a:tcPr>
                </a:tc>
                <a:tc>
                  <a:txBody>
                    <a:bodyPr/>
                    <a:lstStyle/>
                    <a:p>
                      <a:pPr marL="72000" algn="l" fontAlgn="ctr"/>
                      <a:r>
                        <a:rPr lang="ru-RU" sz="800" b="0" i="0" u="none" strike="noStrike" dirty="0">
                          <a:solidFill>
                            <a:srgbClr val="000000"/>
                          </a:solidFill>
                          <a:effectLst/>
                          <a:latin typeface="Arial Narrow" panose="020B0606020202030204" pitchFamily="34" charset="0"/>
                        </a:rPr>
                        <a:t>Аула </a:t>
                      </a:r>
                      <a:r>
                        <a:rPr lang="ru-RU" sz="800" b="0" i="0" u="none" strike="noStrike" dirty="0" err="1">
                          <a:solidFill>
                            <a:srgbClr val="000000"/>
                          </a:solidFill>
                          <a:effectLst/>
                          <a:latin typeface="Arial Narrow" panose="020B0606020202030204" pitchFamily="34" charset="0"/>
                        </a:rPr>
                        <a:t>сыпырушылар</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және</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ашық</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аумақтарды</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тазалаушылар</a:t>
                      </a:r>
                      <a:endParaRPr lang="ru-RU" sz="800" b="0" i="0" u="none" strike="noStrike" dirty="0">
                        <a:solidFill>
                          <a:srgbClr val="000000"/>
                        </a:solidFill>
                        <a:effectLst/>
                        <a:latin typeface="Arial Narrow" panose="020B0606020202030204" pitchFamily="34" charset="0"/>
                      </a:endParaRPr>
                    </a:p>
                  </a:txBody>
                  <a:tcPr marL="9525" marR="9525" marT="9525" marB="0" anchor="ctr">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2 423</a:t>
                      </a:r>
                    </a:p>
                  </a:txBody>
                  <a:tcPr marL="9525" marR="9525" marT="9525" marB="0" anchor="ctr">
                    <a:lnL w="12700" cap="flat" cmpd="sng" algn="ctr">
                      <a:solidFill>
                        <a:schemeClr val="tx1"/>
                      </a:solidFill>
                      <a:prstDash val="solid"/>
                      <a:round/>
                      <a:headEnd type="none" w="med" len="med"/>
                      <a:tailEnd type="none" w="med" len="med"/>
                    </a:lnL>
                    <a:lnT w="12700" cap="flat" cmpd="sng" algn="ctr">
                      <a:solidFill>
                        <a:schemeClr val="tx1"/>
                      </a:solidFill>
                      <a:prstDash val="solid"/>
                      <a:round/>
                      <a:headEnd type="none" w="med" len="med"/>
                      <a:tailEnd type="none" w="med" len="med"/>
                    </a:lnT>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155</a:t>
                      </a:r>
                    </a:p>
                  </a:txBody>
                  <a:tcPr marL="9525" marR="9525" marT="9525" marB="0" anchor="ctr">
                    <a:lnT w="12700" cap="flat" cmpd="sng" algn="ctr">
                      <a:solidFill>
                        <a:schemeClr val="tx1"/>
                      </a:solidFill>
                      <a:prstDash val="solid"/>
                      <a:round/>
                      <a:headEnd type="none" w="med" len="med"/>
                      <a:tailEnd type="none" w="med" len="med"/>
                    </a:lnT>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923</a:t>
                      </a:r>
                    </a:p>
                  </a:txBody>
                  <a:tcPr marL="9525" marR="9525" marT="9525" marB="0" anchor="ctr">
                    <a:lnT w="12700" cap="flat" cmpd="sng" algn="ctr">
                      <a:solidFill>
                        <a:schemeClr val="tx1"/>
                      </a:solidFill>
                      <a:prstDash val="solid"/>
                      <a:round/>
                      <a:headEnd type="none" w="med" len="med"/>
                      <a:tailEnd type="none" w="med" len="med"/>
                    </a:lnT>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1 071</a:t>
                      </a:r>
                    </a:p>
                  </a:txBody>
                  <a:tcPr marL="9525" marR="9525" marT="9525" marB="0" anchor="ctr">
                    <a:lnT w="12700" cap="flat" cmpd="sng" algn="ctr">
                      <a:solidFill>
                        <a:schemeClr val="tx1"/>
                      </a:solidFill>
                      <a:prstDash val="solid"/>
                      <a:round/>
                      <a:headEnd type="none" w="med" len="med"/>
                      <a:tailEnd type="none" w="med" len="med"/>
                    </a:lnT>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274</a:t>
                      </a:r>
                    </a:p>
                  </a:txBody>
                  <a:tcPr marL="9525" marR="9525" marT="9525" marB="0" anchor="ctr">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3 266</a:t>
                      </a:r>
                    </a:p>
                  </a:txBody>
                  <a:tcPr marL="9525" marR="9525" marT="9525" marB="0" anchor="ctr">
                    <a:lnL w="12700" cap="flat" cmpd="sng" algn="ctr">
                      <a:solidFill>
                        <a:schemeClr val="tx1"/>
                      </a:solidFill>
                      <a:prstDash val="solid"/>
                      <a:round/>
                      <a:headEnd type="none" w="med" len="med"/>
                      <a:tailEnd type="none" w="med" len="med"/>
                    </a:lnL>
                    <a:lnT w="12700" cap="flat" cmpd="sng" algn="ctr">
                      <a:solidFill>
                        <a:schemeClr val="tx1"/>
                      </a:solidFill>
                      <a:prstDash val="solid"/>
                      <a:round/>
                      <a:headEnd type="none" w="med" len="med"/>
                      <a:tailEnd type="none" w="med" len="med"/>
                    </a:lnT>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387</a:t>
                      </a:r>
                    </a:p>
                  </a:txBody>
                  <a:tcPr marL="9525" marR="9525" marT="9525" marB="0" anchor="ctr">
                    <a:lnT w="12700" cap="flat" cmpd="sng" algn="ctr">
                      <a:solidFill>
                        <a:schemeClr val="tx1"/>
                      </a:solidFill>
                      <a:prstDash val="solid"/>
                      <a:round/>
                      <a:headEnd type="none" w="med" len="med"/>
                      <a:tailEnd type="none" w="med" len="med"/>
                    </a:lnT>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597</a:t>
                      </a:r>
                    </a:p>
                  </a:txBody>
                  <a:tcPr marL="9525" marR="9525" marT="9525" marB="0" anchor="ctr">
                    <a:lnT w="12700" cap="flat" cmpd="sng" algn="ctr">
                      <a:solidFill>
                        <a:schemeClr val="tx1"/>
                      </a:solidFill>
                      <a:prstDash val="solid"/>
                      <a:round/>
                      <a:headEnd type="none" w="med" len="med"/>
                      <a:tailEnd type="none" w="med" len="med"/>
                    </a:lnT>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1 116</a:t>
                      </a:r>
                    </a:p>
                  </a:txBody>
                  <a:tcPr marL="9525" marR="9525" marT="9525" marB="0" anchor="ctr">
                    <a:lnT w="12700" cap="flat" cmpd="sng" algn="ctr">
                      <a:solidFill>
                        <a:schemeClr val="tx1"/>
                      </a:solidFill>
                      <a:prstDash val="solid"/>
                      <a:round/>
                      <a:headEnd type="none" w="med" len="med"/>
                      <a:tailEnd type="none" w="med" len="med"/>
                    </a:lnT>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1 166</a:t>
                      </a:r>
                    </a:p>
                  </a:txBody>
                  <a:tcPr marL="9525" marR="9525" marT="9525" marB="0" anchor="ctr">
                    <a:lnT w="12700" cap="flat" cmpd="sng" algn="ctr">
                      <a:solidFill>
                        <a:schemeClr val="tx1"/>
                      </a:solidFill>
                      <a:prstDash val="solid"/>
                      <a:round/>
                      <a:headEnd type="none" w="med" len="med"/>
                      <a:tailEnd type="none" w="med" len="med"/>
                    </a:lnT>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5,9%</a:t>
                      </a:r>
                    </a:p>
                  </a:txBody>
                  <a:tcPr marL="9525" marR="9525" marT="9525" marB="0" anchor="ctr">
                    <a:lnT w="12700" cap="flat" cmpd="sng" algn="ctr">
                      <a:solidFill>
                        <a:schemeClr val="tx1"/>
                      </a:solidFill>
                      <a:prstDash val="solid"/>
                      <a:round/>
                      <a:headEnd type="none" w="med" len="med"/>
                      <a:tailEnd type="none" w="med" len="med"/>
                    </a:lnT>
                    <a:solidFill>
                      <a:schemeClr val="accent6">
                        <a:lumMod val="50000"/>
                        <a:alpha val="1000"/>
                      </a:schemeClr>
                    </a:solidFill>
                  </a:tcPr>
                </a:tc>
                <a:extLst>
                  <a:ext uri="{0D108BD9-81ED-4DB2-BD59-A6C34878D82A}">
                    <a16:rowId xmlns:a16="http://schemas.microsoft.com/office/drawing/2014/main" val="1295061941"/>
                  </a:ext>
                </a:extLst>
              </a:tr>
              <a:tr h="144837">
                <a:tc>
                  <a:txBody>
                    <a:bodyPr/>
                    <a:lstStyle/>
                    <a:p>
                      <a:pPr algn="ctr" fontAlgn="b"/>
                      <a:r>
                        <a:rPr lang="ru-RU" sz="800" b="0" i="0" u="none" strike="noStrike" dirty="0">
                          <a:solidFill>
                            <a:schemeClr val="accent6">
                              <a:lumMod val="50000"/>
                            </a:schemeClr>
                          </a:solidFill>
                          <a:effectLst/>
                          <a:latin typeface="Arial Narrow" panose="020B0606020202030204" pitchFamily="34" charset="0"/>
                        </a:rPr>
                        <a:t>2</a:t>
                      </a:r>
                      <a:endParaRPr lang="en-US" sz="800" b="0" i="0" u="none" strike="noStrike" dirty="0">
                        <a:solidFill>
                          <a:schemeClr val="accent6">
                            <a:lumMod val="50000"/>
                          </a:schemeClr>
                        </a:solidFill>
                        <a:effectLst/>
                        <a:latin typeface="Arial Narrow" panose="020B0606020202030204" pitchFamily="34" charset="0"/>
                      </a:endParaRPr>
                    </a:p>
                  </a:txBody>
                  <a:tcPr marL="9525" marR="9525" marT="0" marB="0" anchor="ctr">
                    <a:solidFill>
                      <a:schemeClr val="accent6">
                        <a:lumMod val="75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7212-2</a:t>
                      </a:r>
                    </a:p>
                  </a:txBody>
                  <a:tcPr marL="9525" marR="9525" marT="9525" marB="0" anchor="ctr">
                    <a:solidFill>
                      <a:schemeClr val="accent6">
                        <a:lumMod val="75000"/>
                        <a:alpha val="20000"/>
                      </a:schemeClr>
                    </a:solidFill>
                  </a:tcPr>
                </a:tc>
                <a:tc>
                  <a:txBody>
                    <a:bodyPr/>
                    <a:lstStyle/>
                    <a:p>
                      <a:pPr marL="72000" algn="l" fontAlgn="ctr"/>
                      <a:r>
                        <a:rPr lang="ru-RU" sz="800" b="0" i="0" u="none" strike="noStrike" dirty="0" err="1">
                          <a:solidFill>
                            <a:srgbClr val="000000"/>
                          </a:solidFill>
                          <a:effectLst/>
                          <a:latin typeface="Arial Narrow" panose="020B0606020202030204" pitchFamily="34" charset="0"/>
                        </a:rPr>
                        <a:t>Газбен</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кесушілер</a:t>
                      </a:r>
                      <a:endParaRPr lang="ru-RU" sz="800" b="0" i="0" u="none" strike="noStrike" dirty="0">
                        <a:solidFill>
                          <a:srgbClr val="000000"/>
                        </a:solidFill>
                        <a:effectLst/>
                        <a:latin typeface="Arial Narrow" panose="020B0606020202030204" pitchFamily="34" charset="0"/>
                      </a:endParaRPr>
                    </a:p>
                  </a:txBody>
                  <a:tcPr marL="9525" marR="9525" marT="9525" marB="0" anchor="ctr">
                    <a:lnR w="12700" cap="flat" cmpd="sng" algn="ctr">
                      <a:solidFill>
                        <a:schemeClr val="tx1"/>
                      </a:solidFill>
                      <a:prstDash val="solid"/>
                      <a:round/>
                      <a:headEnd type="none" w="med" len="med"/>
                      <a:tailEnd type="none" w="med" len="med"/>
                    </a:lnR>
                    <a:solidFill>
                      <a:schemeClr val="accent6">
                        <a:lumMod val="75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1 377</a:t>
                      </a:r>
                    </a:p>
                  </a:txBody>
                  <a:tcPr marL="9525" marR="9525" marT="9525" marB="0" anchor="ctr">
                    <a:lnL w="12700" cap="flat" cmpd="sng" algn="ctr">
                      <a:solidFill>
                        <a:schemeClr val="tx1"/>
                      </a:solidFill>
                      <a:prstDash val="solid"/>
                      <a:round/>
                      <a:headEnd type="none" w="med" len="med"/>
                      <a:tailEnd type="none" w="med" len="med"/>
                    </a:lnL>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270</a:t>
                      </a:r>
                    </a:p>
                  </a:txBody>
                  <a:tcPr marL="9525" marR="9525" marT="9525" marB="0" anchor="c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368</a:t>
                      </a:r>
                    </a:p>
                  </a:txBody>
                  <a:tcPr marL="9525" marR="9525" marT="9525" marB="0" anchor="c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380</a:t>
                      </a:r>
                    </a:p>
                  </a:txBody>
                  <a:tcPr marL="9525" marR="9525" marT="9525" marB="0" anchor="c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359</a:t>
                      </a:r>
                    </a:p>
                  </a:txBody>
                  <a:tcPr marL="9525" marR="9525" marT="9525" marB="0" anchor="ctr">
                    <a:lnR w="12700" cap="flat" cmpd="sng" algn="ctr">
                      <a:solidFill>
                        <a:schemeClr val="tx1"/>
                      </a:solidFill>
                      <a:prstDash val="solid"/>
                      <a:round/>
                      <a:headEnd type="none" w="med" len="med"/>
                      <a:tailEnd type="none" w="med" len="med"/>
                    </a:ln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1 477</a:t>
                      </a:r>
                    </a:p>
                  </a:txBody>
                  <a:tcPr marL="9525" marR="9525" marT="9525" marB="0" anchor="ctr">
                    <a:lnL w="12700" cap="flat" cmpd="sng" algn="ctr">
                      <a:solidFill>
                        <a:schemeClr val="tx1"/>
                      </a:solidFill>
                      <a:prstDash val="solid"/>
                      <a:round/>
                      <a:headEnd type="none" w="med" len="med"/>
                      <a:tailEnd type="none" w="med" len="med"/>
                    </a:lnL>
                    <a:solidFill>
                      <a:schemeClr val="accent6">
                        <a:lumMod val="75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477</a:t>
                      </a:r>
                    </a:p>
                  </a:txBody>
                  <a:tcPr marL="9525" marR="9525" marT="9525" marB="0" anchor="c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258</a:t>
                      </a:r>
                    </a:p>
                  </a:txBody>
                  <a:tcPr marL="9525" marR="9525" marT="9525" marB="0" anchor="ctr">
                    <a:solidFill>
                      <a:schemeClr val="accent6">
                        <a:lumMod val="75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356</a:t>
                      </a:r>
                    </a:p>
                  </a:txBody>
                  <a:tcPr marL="9525" marR="9525" marT="9525" marB="0" anchor="ctr">
                    <a:solidFill>
                      <a:schemeClr val="accent6">
                        <a:lumMod val="75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386</a:t>
                      </a:r>
                    </a:p>
                  </a:txBody>
                  <a:tcPr marL="9525" marR="9525" marT="9525" marB="0" anchor="ctr">
                    <a:solidFill>
                      <a:schemeClr val="accent6">
                        <a:lumMod val="75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2,7%</a:t>
                      </a:r>
                    </a:p>
                  </a:txBody>
                  <a:tcPr marL="9525" marR="9525" marT="9525" marB="0" anchor="ctr">
                    <a:solidFill>
                      <a:schemeClr val="accent6">
                        <a:lumMod val="75000"/>
                        <a:alpha val="20000"/>
                      </a:schemeClr>
                    </a:solidFill>
                  </a:tcPr>
                </a:tc>
                <a:extLst>
                  <a:ext uri="{0D108BD9-81ED-4DB2-BD59-A6C34878D82A}">
                    <a16:rowId xmlns:a16="http://schemas.microsoft.com/office/drawing/2014/main" val="750895560"/>
                  </a:ext>
                </a:extLst>
              </a:tr>
              <a:tr h="144837">
                <a:tc>
                  <a:txBody>
                    <a:bodyPr/>
                    <a:lstStyle/>
                    <a:p>
                      <a:pPr algn="ctr" fontAlgn="b"/>
                      <a:r>
                        <a:rPr lang="ru-RU" sz="800" b="0" i="0" u="none" strike="noStrike" dirty="0">
                          <a:solidFill>
                            <a:schemeClr val="accent6">
                              <a:lumMod val="50000"/>
                            </a:schemeClr>
                          </a:solidFill>
                          <a:effectLst/>
                          <a:latin typeface="Arial Narrow" panose="020B0606020202030204" pitchFamily="34" charset="0"/>
                        </a:rPr>
                        <a:t>3</a:t>
                      </a:r>
                      <a:endParaRPr lang="en-US" sz="800" b="0" i="0" u="none" strike="noStrike" dirty="0">
                        <a:solidFill>
                          <a:schemeClr val="accent6">
                            <a:lumMod val="50000"/>
                          </a:schemeClr>
                        </a:solidFill>
                        <a:effectLst/>
                        <a:latin typeface="Arial Narrow" panose="020B0606020202030204" pitchFamily="34" charset="0"/>
                      </a:endParaRPr>
                    </a:p>
                  </a:txBody>
                  <a:tcPr marL="9525" marR="9525" marT="0"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7412-1</a:t>
                      </a:r>
                    </a:p>
                  </a:txBody>
                  <a:tcPr marL="9525" marR="9525" marT="9525" marB="0" anchor="ctr">
                    <a:solidFill>
                      <a:schemeClr val="accent6">
                        <a:lumMod val="50000"/>
                        <a:alpha val="1000"/>
                      </a:schemeClr>
                    </a:solidFill>
                  </a:tcPr>
                </a:tc>
                <a:tc>
                  <a:txBody>
                    <a:bodyPr/>
                    <a:lstStyle/>
                    <a:p>
                      <a:pPr marL="72000" algn="l" fontAlgn="ctr"/>
                      <a:r>
                        <a:rPr lang="ru-RU" sz="800" b="0" i="0" u="none" strike="noStrike" dirty="0">
                          <a:solidFill>
                            <a:srgbClr val="000000"/>
                          </a:solidFill>
                          <a:effectLst/>
                          <a:latin typeface="Arial Narrow" panose="020B0606020202030204" pitchFamily="34" charset="0"/>
                        </a:rPr>
                        <a:t>Электр </a:t>
                      </a:r>
                      <a:r>
                        <a:rPr lang="ru-RU" sz="800" b="0" i="0" u="none" strike="noStrike" dirty="0" err="1">
                          <a:solidFill>
                            <a:srgbClr val="000000"/>
                          </a:solidFill>
                          <a:effectLst/>
                          <a:latin typeface="Arial Narrow" panose="020B0606020202030204" pitchFamily="34" charset="0"/>
                        </a:rPr>
                        <a:t>монтерлер</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жалпы</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бейін</a:t>
                      </a:r>
                      <a:r>
                        <a:rPr lang="ru-RU" sz="800" b="0" i="0" u="none" strike="noStrike" dirty="0">
                          <a:solidFill>
                            <a:srgbClr val="000000"/>
                          </a:solidFill>
                          <a:effectLst/>
                          <a:latin typeface="Arial Narrow" panose="020B0606020202030204" pitchFamily="34" charset="0"/>
                        </a:rPr>
                        <a:t>)</a:t>
                      </a:r>
                    </a:p>
                  </a:txBody>
                  <a:tcPr marL="9525" marR="9525" marT="9525" marB="0" anchor="ctr">
                    <a:lnR w="12700" cap="flat" cmpd="sng" algn="ctr">
                      <a:solidFill>
                        <a:schemeClr val="tx1"/>
                      </a:solidFill>
                      <a:prstDash val="solid"/>
                      <a:round/>
                      <a:headEnd type="none" w="med" len="med"/>
                      <a:tailEnd type="none" w="med" len="med"/>
                    </a:ln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1 261</a:t>
                      </a:r>
                    </a:p>
                  </a:txBody>
                  <a:tcPr marL="9525" marR="9525" marT="9525" marB="0" anchor="ctr">
                    <a:lnL w="12700" cap="flat" cmpd="sng" algn="ctr">
                      <a:solidFill>
                        <a:schemeClr val="tx1"/>
                      </a:solidFill>
                      <a:prstDash val="solid"/>
                      <a:round/>
                      <a:headEnd type="none" w="med" len="med"/>
                      <a:tailEnd type="none" w="med" len="med"/>
                    </a:lnL>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480</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304</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267</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210</a:t>
                      </a:r>
                    </a:p>
                  </a:txBody>
                  <a:tcPr marL="9525" marR="9525" marT="9525" marB="0" anchor="ctr">
                    <a:lnR w="12700" cap="flat" cmpd="sng" algn="ctr">
                      <a:solidFill>
                        <a:schemeClr val="tx1"/>
                      </a:solidFill>
                      <a:prstDash val="solid"/>
                      <a:round/>
                      <a:headEnd type="none" w="med" len="med"/>
                      <a:tailEnd type="none" w="med" len="med"/>
                    </a:ln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1 227</a:t>
                      </a:r>
                    </a:p>
                  </a:txBody>
                  <a:tcPr marL="9525" marR="9525" marT="9525" marB="0" anchor="ctr">
                    <a:lnL w="12700" cap="flat" cmpd="sng" algn="ctr">
                      <a:solidFill>
                        <a:schemeClr val="tx1"/>
                      </a:solidFill>
                      <a:prstDash val="solid"/>
                      <a:round/>
                      <a:headEnd type="none" w="med" len="med"/>
                      <a:tailEnd type="none" w="med" len="med"/>
                    </a:lnL>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133</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370</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378</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346</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2,2%</a:t>
                      </a:r>
                    </a:p>
                  </a:txBody>
                  <a:tcPr marL="9525" marR="9525" marT="9525" marB="0" anchor="ctr">
                    <a:solidFill>
                      <a:schemeClr val="accent6">
                        <a:lumMod val="50000"/>
                        <a:alpha val="1000"/>
                      </a:schemeClr>
                    </a:solidFill>
                  </a:tcPr>
                </a:tc>
                <a:extLst>
                  <a:ext uri="{0D108BD9-81ED-4DB2-BD59-A6C34878D82A}">
                    <a16:rowId xmlns:a16="http://schemas.microsoft.com/office/drawing/2014/main" val="761244194"/>
                  </a:ext>
                </a:extLst>
              </a:tr>
              <a:tr h="144837">
                <a:tc>
                  <a:txBody>
                    <a:bodyPr/>
                    <a:lstStyle/>
                    <a:p>
                      <a:pPr algn="ctr" fontAlgn="b"/>
                      <a:r>
                        <a:rPr lang="ru-RU" sz="800" b="0" i="0" u="none" strike="noStrike" dirty="0">
                          <a:solidFill>
                            <a:schemeClr val="accent6">
                              <a:lumMod val="50000"/>
                            </a:schemeClr>
                          </a:solidFill>
                          <a:effectLst/>
                          <a:latin typeface="Arial Narrow" panose="020B0606020202030204" pitchFamily="34" charset="0"/>
                        </a:rPr>
                        <a:t>4</a:t>
                      </a:r>
                      <a:endParaRPr lang="en-US" sz="800" b="0" i="0" u="none" strike="noStrike" dirty="0">
                        <a:solidFill>
                          <a:schemeClr val="accent6">
                            <a:lumMod val="50000"/>
                          </a:schemeClr>
                        </a:solidFill>
                        <a:effectLst/>
                        <a:latin typeface="Arial Narrow" panose="020B0606020202030204" pitchFamily="34" charset="0"/>
                      </a:endParaRPr>
                    </a:p>
                  </a:txBody>
                  <a:tcPr marL="9525" marR="9525" marT="0" marB="0" anchor="ctr">
                    <a:solidFill>
                      <a:schemeClr val="accent6">
                        <a:lumMod val="75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7239-2</a:t>
                      </a:r>
                    </a:p>
                  </a:txBody>
                  <a:tcPr marL="9525" marR="9525" marT="9525" marB="0" anchor="ctr">
                    <a:solidFill>
                      <a:schemeClr val="accent6">
                        <a:lumMod val="75000"/>
                        <a:alpha val="20000"/>
                      </a:schemeClr>
                    </a:solidFill>
                  </a:tcPr>
                </a:tc>
                <a:tc>
                  <a:txBody>
                    <a:bodyPr/>
                    <a:lstStyle/>
                    <a:p>
                      <a:pPr marL="72000" algn="l" fontAlgn="ctr"/>
                      <a:r>
                        <a:rPr lang="ru-RU" sz="800" b="0" i="0" u="none" strike="noStrike" dirty="0" err="1">
                          <a:solidFill>
                            <a:srgbClr val="000000"/>
                          </a:solidFill>
                          <a:effectLst/>
                          <a:latin typeface="Arial Narrow" panose="020B0606020202030204" pitchFamily="34" charset="0"/>
                        </a:rPr>
                        <a:t>Өнеркәсіптік</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жабдықтардың</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слесарлары</a:t>
                      </a:r>
                      <a:endParaRPr lang="ru-RU" sz="800" b="0" i="0" u="none" strike="noStrike" dirty="0">
                        <a:solidFill>
                          <a:srgbClr val="000000"/>
                        </a:solidFill>
                        <a:effectLst/>
                        <a:latin typeface="Arial Narrow" panose="020B0606020202030204" pitchFamily="34" charset="0"/>
                      </a:endParaRPr>
                    </a:p>
                  </a:txBody>
                  <a:tcPr marL="9525" marR="9525" marT="9525" marB="0" anchor="ctr">
                    <a:lnR w="12700" cap="flat" cmpd="sng" algn="ctr">
                      <a:solidFill>
                        <a:schemeClr val="tx1"/>
                      </a:solidFill>
                      <a:prstDash val="solid"/>
                      <a:round/>
                      <a:headEnd type="none" w="med" len="med"/>
                      <a:tailEnd type="none" w="med" len="med"/>
                    </a:lnR>
                    <a:solidFill>
                      <a:schemeClr val="accent6">
                        <a:lumMod val="75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1 096</a:t>
                      </a:r>
                    </a:p>
                  </a:txBody>
                  <a:tcPr marL="9525" marR="9525" marT="9525" marB="0" anchor="ctr">
                    <a:lnL w="12700" cap="flat" cmpd="sng" algn="ctr">
                      <a:solidFill>
                        <a:schemeClr val="tx1"/>
                      </a:solidFill>
                      <a:prstDash val="solid"/>
                      <a:round/>
                      <a:headEnd type="none" w="med" len="med"/>
                      <a:tailEnd type="none" w="med" len="med"/>
                    </a:lnL>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268</a:t>
                      </a:r>
                    </a:p>
                  </a:txBody>
                  <a:tcPr marL="9525" marR="9525" marT="9525" marB="0" anchor="c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247</a:t>
                      </a:r>
                    </a:p>
                  </a:txBody>
                  <a:tcPr marL="9525" marR="9525" marT="9525" marB="0" anchor="c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292</a:t>
                      </a:r>
                    </a:p>
                  </a:txBody>
                  <a:tcPr marL="9525" marR="9525" marT="9525" marB="0" anchor="c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289</a:t>
                      </a:r>
                    </a:p>
                  </a:txBody>
                  <a:tcPr marL="9525" marR="9525" marT="9525" marB="0" anchor="ctr">
                    <a:lnR w="12700" cap="flat" cmpd="sng" algn="ctr">
                      <a:solidFill>
                        <a:schemeClr val="tx1"/>
                      </a:solidFill>
                      <a:prstDash val="solid"/>
                      <a:round/>
                      <a:headEnd type="none" w="med" len="med"/>
                      <a:tailEnd type="none" w="med" len="med"/>
                    </a:ln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1 212</a:t>
                      </a:r>
                    </a:p>
                  </a:txBody>
                  <a:tcPr marL="9525" marR="9525" marT="9525" marB="0" anchor="ctr">
                    <a:lnL w="12700" cap="flat" cmpd="sng" algn="ctr">
                      <a:solidFill>
                        <a:schemeClr val="tx1"/>
                      </a:solidFill>
                      <a:prstDash val="solid"/>
                      <a:round/>
                      <a:headEnd type="none" w="med" len="med"/>
                      <a:tailEnd type="none" w="med" len="med"/>
                    </a:lnL>
                    <a:solidFill>
                      <a:schemeClr val="accent6">
                        <a:lumMod val="75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405</a:t>
                      </a:r>
                    </a:p>
                  </a:txBody>
                  <a:tcPr marL="9525" marR="9525" marT="9525" marB="0" anchor="c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242</a:t>
                      </a:r>
                    </a:p>
                  </a:txBody>
                  <a:tcPr marL="9525" marR="9525" marT="9525" marB="0" anchor="ctr">
                    <a:solidFill>
                      <a:schemeClr val="accent6">
                        <a:lumMod val="75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294</a:t>
                      </a:r>
                    </a:p>
                  </a:txBody>
                  <a:tcPr marL="9525" marR="9525" marT="9525" marB="0" anchor="ctr">
                    <a:solidFill>
                      <a:schemeClr val="accent6">
                        <a:lumMod val="75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271</a:t>
                      </a:r>
                    </a:p>
                  </a:txBody>
                  <a:tcPr marL="9525" marR="9525" marT="9525" marB="0" anchor="ctr">
                    <a:solidFill>
                      <a:schemeClr val="accent6">
                        <a:lumMod val="75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2,2%</a:t>
                      </a:r>
                    </a:p>
                  </a:txBody>
                  <a:tcPr marL="9525" marR="9525" marT="9525" marB="0" anchor="ctr">
                    <a:solidFill>
                      <a:schemeClr val="accent6">
                        <a:lumMod val="75000"/>
                        <a:alpha val="20000"/>
                      </a:schemeClr>
                    </a:solidFill>
                  </a:tcPr>
                </a:tc>
                <a:extLst>
                  <a:ext uri="{0D108BD9-81ED-4DB2-BD59-A6C34878D82A}">
                    <a16:rowId xmlns:a16="http://schemas.microsoft.com/office/drawing/2014/main" val="1996304957"/>
                  </a:ext>
                </a:extLst>
              </a:tr>
              <a:tr h="144837">
                <a:tc>
                  <a:txBody>
                    <a:bodyPr/>
                    <a:lstStyle/>
                    <a:p>
                      <a:pPr algn="ctr" fontAlgn="b"/>
                      <a:r>
                        <a:rPr lang="ru-RU" sz="800" b="0" i="0" u="none" strike="noStrike" dirty="0">
                          <a:solidFill>
                            <a:schemeClr val="accent6">
                              <a:lumMod val="50000"/>
                            </a:schemeClr>
                          </a:solidFill>
                          <a:effectLst/>
                          <a:latin typeface="Arial Narrow" panose="020B0606020202030204" pitchFamily="34" charset="0"/>
                        </a:rPr>
                        <a:t>5</a:t>
                      </a:r>
                      <a:endParaRPr lang="en-US" sz="800" b="0" i="0" u="none" strike="noStrike" dirty="0">
                        <a:solidFill>
                          <a:schemeClr val="accent6">
                            <a:lumMod val="50000"/>
                          </a:schemeClr>
                        </a:solidFill>
                        <a:effectLst/>
                        <a:latin typeface="Arial Narrow" panose="020B0606020202030204" pitchFamily="34" charset="0"/>
                      </a:endParaRPr>
                    </a:p>
                  </a:txBody>
                  <a:tcPr marL="9525" marR="9525" marT="0"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9629-7</a:t>
                      </a:r>
                    </a:p>
                  </a:txBody>
                  <a:tcPr marL="9525" marR="9525" marT="9525" marB="0" anchor="ctr">
                    <a:solidFill>
                      <a:schemeClr val="accent6">
                        <a:lumMod val="50000"/>
                        <a:alpha val="1000"/>
                      </a:schemeClr>
                    </a:solidFill>
                  </a:tcPr>
                </a:tc>
                <a:tc>
                  <a:txBody>
                    <a:bodyPr/>
                    <a:lstStyle/>
                    <a:p>
                      <a:pPr marL="72000" algn="l" fontAlgn="ctr"/>
                      <a:r>
                        <a:rPr lang="ru-RU" sz="800" b="0" i="0" u="none" strike="noStrike" dirty="0" err="1">
                          <a:solidFill>
                            <a:srgbClr val="000000"/>
                          </a:solidFill>
                          <a:effectLst/>
                          <a:latin typeface="Arial Narrow" panose="020B0606020202030204" pitchFamily="34" charset="0"/>
                        </a:rPr>
                        <a:t>Әртүрлі</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жұмысты</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атқарушылар</a:t>
                      </a:r>
                      <a:endParaRPr lang="ru-RU" sz="800" b="0" i="0" u="none" strike="noStrike" dirty="0">
                        <a:solidFill>
                          <a:srgbClr val="000000"/>
                        </a:solidFill>
                        <a:effectLst/>
                        <a:latin typeface="Arial Narrow" panose="020B0606020202030204" pitchFamily="34" charset="0"/>
                      </a:endParaRPr>
                    </a:p>
                  </a:txBody>
                  <a:tcPr marL="9525" marR="9525" marT="9525" marB="0" anchor="ctr">
                    <a:lnR w="12700" cap="flat" cmpd="sng" algn="ctr">
                      <a:solidFill>
                        <a:schemeClr val="tx1"/>
                      </a:solidFill>
                      <a:prstDash val="solid"/>
                      <a:round/>
                      <a:headEnd type="none" w="med" len="med"/>
                      <a:tailEnd type="none" w="med" len="med"/>
                    </a:ln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1 209</a:t>
                      </a:r>
                    </a:p>
                  </a:txBody>
                  <a:tcPr marL="9525" marR="9525" marT="9525" marB="0" anchor="ctr">
                    <a:lnL w="12700" cap="flat" cmpd="sng" algn="ctr">
                      <a:solidFill>
                        <a:schemeClr val="tx1"/>
                      </a:solidFill>
                      <a:prstDash val="solid"/>
                      <a:round/>
                      <a:headEnd type="none" w="med" len="med"/>
                      <a:tailEnd type="none" w="med" len="med"/>
                    </a:lnL>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66</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225</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255</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663</a:t>
                      </a:r>
                    </a:p>
                  </a:txBody>
                  <a:tcPr marL="9525" marR="9525" marT="9525" marB="0" anchor="ctr">
                    <a:lnR w="12700" cap="flat" cmpd="sng" algn="ctr">
                      <a:solidFill>
                        <a:schemeClr val="tx1"/>
                      </a:solidFill>
                      <a:prstDash val="solid"/>
                      <a:round/>
                      <a:headEnd type="none" w="med" len="med"/>
                      <a:tailEnd type="none" w="med" len="med"/>
                    </a:ln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1 156</a:t>
                      </a:r>
                    </a:p>
                  </a:txBody>
                  <a:tcPr marL="9525" marR="9525" marT="9525" marB="0" anchor="ctr">
                    <a:lnL w="12700" cap="flat" cmpd="sng" algn="ctr">
                      <a:solidFill>
                        <a:schemeClr val="tx1"/>
                      </a:solidFill>
                      <a:prstDash val="solid"/>
                      <a:round/>
                      <a:headEnd type="none" w="med" len="med"/>
                      <a:tailEnd type="none" w="med" len="med"/>
                    </a:lnL>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189</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163</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437</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367</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2,1%</a:t>
                      </a:r>
                    </a:p>
                  </a:txBody>
                  <a:tcPr marL="9525" marR="9525" marT="9525" marB="0" anchor="ctr">
                    <a:solidFill>
                      <a:schemeClr val="accent6">
                        <a:lumMod val="50000"/>
                        <a:alpha val="1000"/>
                      </a:schemeClr>
                    </a:solidFill>
                  </a:tcPr>
                </a:tc>
                <a:extLst>
                  <a:ext uri="{0D108BD9-81ED-4DB2-BD59-A6C34878D82A}">
                    <a16:rowId xmlns:a16="http://schemas.microsoft.com/office/drawing/2014/main" val="3085205914"/>
                  </a:ext>
                </a:extLst>
              </a:tr>
              <a:tr h="144837">
                <a:tc>
                  <a:txBody>
                    <a:bodyPr/>
                    <a:lstStyle/>
                    <a:p>
                      <a:pPr algn="ctr" fontAlgn="b"/>
                      <a:r>
                        <a:rPr lang="ru-RU" sz="800" b="0" i="0" u="none" strike="noStrike" dirty="0">
                          <a:solidFill>
                            <a:schemeClr val="accent6">
                              <a:lumMod val="50000"/>
                            </a:schemeClr>
                          </a:solidFill>
                          <a:effectLst/>
                          <a:latin typeface="Arial Narrow" panose="020B0606020202030204" pitchFamily="34" charset="0"/>
                        </a:rPr>
                        <a:t>6</a:t>
                      </a:r>
                      <a:endParaRPr lang="en-US" sz="800" b="0" i="0" u="none" strike="noStrike" dirty="0">
                        <a:solidFill>
                          <a:schemeClr val="accent6">
                            <a:lumMod val="50000"/>
                          </a:schemeClr>
                        </a:solidFill>
                        <a:effectLst/>
                        <a:latin typeface="Arial Narrow" panose="020B0606020202030204" pitchFamily="34" charset="0"/>
                      </a:endParaRPr>
                    </a:p>
                  </a:txBody>
                  <a:tcPr marL="9525" marR="9525" marT="0" marB="0" anchor="ctr">
                    <a:solidFill>
                      <a:schemeClr val="accent6">
                        <a:lumMod val="75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8322-2</a:t>
                      </a:r>
                    </a:p>
                  </a:txBody>
                  <a:tcPr marL="9525" marR="9525" marT="9525" marB="0" anchor="ctr">
                    <a:solidFill>
                      <a:schemeClr val="accent6">
                        <a:lumMod val="75000"/>
                        <a:alpha val="20000"/>
                      </a:schemeClr>
                    </a:solidFill>
                  </a:tcPr>
                </a:tc>
                <a:tc>
                  <a:txBody>
                    <a:bodyPr/>
                    <a:lstStyle/>
                    <a:p>
                      <a:pPr marL="72000" algn="l" fontAlgn="ctr"/>
                      <a:r>
                        <a:rPr lang="ru-RU" sz="800" b="0" i="0" u="none" strike="noStrike" dirty="0">
                          <a:solidFill>
                            <a:srgbClr val="000000"/>
                          </a:solidFill>
                          <a:effectLst/>
                          <a:latin typeface="Arial Narrow" panose="020B0606020202030204" pitchFamily="34" charset="0"/>
                        </a:rPr>
                        <a:t>Жеке </a:t>
                      </a:r>
                      <a:r>
                        <a:rPr lang="ru-RU" sz="800" b="0" i="0" u="none" strike="noStrike" dirty="0" err="1">
                          <a:solidFill>
                            <a:srgbClr val="000000"/>
                          </a:solidFill>
                          <a:effectLst/>
                          <a:latin typeface="Arial Narrow" panose="020B0606020202030204" pitchFamily="34" charset="0"/>
                        </a:rPr>
                        <a:t>жүргізушілер</a:t>
                      </a:r>
                      <a:r>
                        <a:rPr lang="ru-RU" sz="800" b="0" i="0" u="none" strike="noStrike" dirty="0">
                          <a:solidFill>
                            <a:srgbClr val="000000"/>
                          </a:solidFill>
                          <a:effectLst/>
                          <a:latin typeface="Arial Narrow" panose="020B0606020202030204" pitchFamily="34" charset="0"/>
                        </a:rPr>
                        <a:t> мен </a:t>
                      </a:r>
                      <a:r>
                        <a:rPr lang="ru-RU" sz="800" b="0" i="0" u="none" strike="noStrike" dirty="0" err="1">
                          <a:solidFill>
                            <a:srgbClr val="000000"/>
                          </a:solidFill>
                          <a:effectLst/>
                          <a:latin typeface="Arial Narrow" panose="020B0606020202030204" pitchFamily="34" charset="0"/>
                        </a:rPr>
                        <a:t>шопырлар</a:t>
                      </a:r>
                      <a:endParaRPr lang="ru-RU" sz="800" b="0" i="0" u="none" strike="noStrike" dirty="0">
                        <a:solidFill>
                          <a:srgbClr val="000000"/>
                        </a:solidFill>
                        <a:effectLst/>
                        <a:latin typeface="Arial Narrow" panose="020B0606020202030204" pitchFamily="34" charset="0"/>
                      </a:endParaRPr>
                    </a:p>
                  </a:txBody>
                  <a:tcPr marL="9525" marR="9525" marT="9525" marB="0" anchor="ctr">
                    <a:lnR w="12700" cap="flat" cmpd="sng" algn="ctr">
                      <a:solidFill>
                        <a:schemeClr val="tx1"/>
                      </a:solidFill>
                      <a:prstDash val="solid"/>
                      <a:round/>
                      <a:headEnd type="none" w="med" len="med"/>
                      <a:tailEnd type="none" w="med" len="med"/>
                    </a:lnR>
                    <a:solidFill>
                      <a:schemeClr val="accent6">
                        <a:lumMod val="75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1 036</a:t>
                      </a:r>
                    </a:p>
                  </a:txBody>
                  <a:tcPr marL="9525" marR="9525" marT="9525" marB="0" anchor="ctr">
                    <a:lnL w="12700" cap="flat" cmpd="sng" algn="ctr">
                      <a:solidFill>
                        <a:schemeClr val="tx1"/>
                      </a:solidFill>
                      <a:prstDash val="solid"/>
                      <a:round/>
                      <a:headEnd type="none" w="med" len="med"/>
                      <a:tailEnd type="none" w="med" len="med"/>
                    </a:lnL>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205</a:t>
                      </a:r>
                    </a:p>
                  </a:txBody>
                  <a:tcPr marL="9525" marR="9525" marT="9525" marB="0" anchor="c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312</a:t>
                      </a:r>
                    </a:p>
                  </a:txBody>
                  <a:tcPr marL="9525" marR="9525" marT="9525" marB="0" anchor="c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304</a:t>
                      </a:r>
                    </a:p>
                  </a:txBody>
                  <a:tcPr marL="9525" marR="9525" marT="9525" marB="0" anchor="c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215</a:t>
                      </a:r>
                    </a:p>
                  </a:txBody>
                  <a:tcPr marL="9525" marR="9525" marT="9525" marB="0" anchor="ctr">
                    <a:lnR w="12700" cap="flat" cmpd="sng" algn="ctr">
                      <a:solidFill>
                        <a:schemeClr val="tx1"/>
                      </a:solidFill>
                      <a:prstDash val="solid"/>
                      <a:round/>
                      <a:headEnd type="none" w="med" len="med"/>
                      <a:tailEnd type="none" w="med" len="med"/>
                    </a:ln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1 140</a:t>
                      </a:r>
                    </a:p>
                  </a:txBody>
                  <a:tcPr marL="9525" marR="9525" marT="9525" marB="0" anchor="ctr">
                    <a:lnL w="12700" cap="flat" cmpd="sng" algn="ctr">
                      <a:solidFill>
                        <a:schemeClr val="tx1"/>
                      </a:solidFill>
                      <a:prstDash val="solid"/>
                      <a:round/>
                      <a:headEnd type="none" w="med" len="med"/>
                      <a:tailEnd type="none" w="med" len="med"/>
                    </a:lnL>
                    <a:solidFill>
                      <a:schemeClr val="accent6">
                        <a:lumMod val="75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266</a:t>
                      </a:r>
                    </a:p>
                  </a:txBody>
                  <a:tcPr marL="9525" marR="9525" marT="9525" marB="0" anchor="c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226</a:t>
                      </a:r>
                    </a:p>
                  </a:txBody>
                  <a:tcPr marL="9525" marR="9525" marT="9525" marB="0" anchor="ctr">
                    <a:solidFill>
                      <a:schemeClr val="accent6">
                        <a:lumMod val="75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322</a:t>
                      </a:r>
                    </a:p>
                  </a:txBody>
                  <a:tcPr marL="9525" marR="9525" marT="9525" marB="0" anchor="ctr">
                    <a:solidFill>
                      <a:schemeClr val="accent6">
                        <a:lumMod val="75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326</a:t>
                      </a:r>
                    </a:p>
                  </a:txBody>
                  <a:tcPr marL="9525" marR="9525" marT="9525" marB="0" anchor="ctr">
                    <a:solidFill>
                      <a:schemeClr val="accent6">
                        <a:lumMod val="75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2,0%</a:t>
                      </a:r>
                    </a:p>
                  </a:txBody>
                  <a:tcPr marL="9525" marR="9525" marT="9525" marB="0" anchor="ctr">
                    <a:solidFill>
                      <a:schemeClr val="accent6">
                        <a:lumMod val="75000"/>
                        <a:alpha val="20000"/>
                      </a:schemeClr>
                    </a:solidFill>
                  </a:tcPr>
                </a:tc>
                <a:extLst>
                  <a:ext uri="{0D108BD9-81ED-4DB2-BD59-A6C34878D82A}">
                    <a16:rowId xmlns:a16="http://schemas.microsoft.com/office/drawing/2014/main" val="2706513750"/>
                  </a:ext>
                </a:extLst>
              </a:tr>
              <a:tr h="144837">
                <a:tc>
                  <a:txBody>
                    <a:bodyPr/>
                    <a:lstStyle/>
                    <a:p>
                      <a:pPr algn="ctr" fontAlgn="b"/>
                      <a:r>
                        <a:rPr lang="ru-RU" sz="800" b="0" i="0" u="none" strike="noStrike" dirty="0">
                          <a:solidFill>
                            <a:schemeClr val="accent6">
                              <a:lumMod val="50000"/>
                            </a:schemeClr>
                          </a:solidFill>
                          <a:effectLst/>
                          <a:latin typeface="Arial Narrow" panose="020B0606020202030204" pitchFamily="34" charset="0"/>
                        </a:rPr>
                        <a:t>7</a:t>
                      </a:r>
                      <a:endParaRPr lang="en-US" sz="800" b="0" i="0" u="none" strike="noStrike" dirty="0">
                        <a:solidFill>
                          <a:schemeClr val="accent6">
                            <a:lumMod val="50000"/>
                          </a:schemeClr>
                        </a:solidFill>
                        <a:effectLst/>
                        <a:latin typeface="Arial Narrow" panose="020B0606020202030204" pitchFamily="34" charset="0"/>
                      </a:endParaRPr>
                    </a:p>
                  </a:txBody>
                  <a:tcPr marL="9525" marR="9525" marT="0"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9312-2</a:t>
                      </a:r>
                    </a:p>
                  </a:txBody>
                  <a:tcPr marL="9525" marR="9525" marT="9525" marB="0" anchor="ctr">
                    <a:solidFill>
                      <a:schemeClr val="accent6">
                        <a:lumMod val="50000"/>
                        <a:alpha val="1000"/>
                      </a:schemeClr>
                    </a:solidFill>
                  </a:tcPr>
                </a:tc>
                <a:tc>
                  <a:txBody>
                    <a:bodyPr/>
                    <a:lstStyle/>
                    <a:p>
                      <a:pPr marL="72000" algn="l" fontAlgn="ctr"/>
                      <a:r>
                        <a:rPr lang="ru-RU" sz="800" b="0" i="0" u="none" strike="noStrike" dirty="0" err="1">
                          <a:solidFill>
                            <a:srgbClr val="000000"/>
                          </a:solidFill>
                          <a:effectLst/>
                          <a:latin typeface="Arial Narrow" panose="020B0606020202030204" pitchFamily="34" charset="0"/>
                        </a:rPr>
                        <a:t>Ғимараттарды</a:t>
                      </a:r>
                      <a:r>
                        <a:rPr lang="ru-RU" sz="800" b="0" i="0" u="none" strike="noStrike" dirty="0">
                          <a:solidFill>
                            <a:srgbClr val="000000"/>
                          </a:solidFill>
                          <a:effectLst/>
                          <a:latin typeface="Arial Narrow" panose="020B0606020202030204" pitchFamily="34" charset="0"/>
                        </a:rPr>
                        <a:t> салу </a:t>
                      </a:r>
                      <a:r>
                        <a:rPr lang="ru-RU" sz="800" b="0" i="0" u="none" strike="noStrike" dirty="0" err="1">
                          <a:solidFill>
                            <a:srgbClr val="000000"/>
                          </a:solidFill>
                          <a:effectLst/>
                          <a:latin typeface="Arial Narrow" panose="020B0606020202030204" pitchFamily="34" charset="0"/>
                        </a:rPr>
                        <a:t>және</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жөндеу</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жөніндегі</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біліктілігі</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жоқ</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жұмысшылар</a:t>
                      </a:r>
                      <a:endParaRPr lang="ru-RU" sz="800" b="0" i="0" u="none" strike="noStrike" dirty="0">
                        <a:solidFill>
                          <a:srgbClr val="000000"/>
                        </a:solidFill>
                        <a:effectLst/>
                        <a:latin typeface="Arial Narrow" panose="020B0606020202030204" pitchFamily="34" charset="0"/>
                      </a:endParaRPr>
                    </a:p>
                  </a:txBody>
                  <a:tcPr marL="9525" marR="9525" marT="9525" marB="0" anchor="ctr">
                    <a:lnR w="12700" cap="flat" cmpd="sng" algn="ctr">
                      <a:solidFill>
                        <a:schemeClr val="tx1"/>
                      </a:solidFill>
                      <a:prstDash val="solid"/>
                      <a:round/>
                      <a:headEnd type="none" w="med" len="med"/>
                      <a:tailEnd type="none" w="med" len="med"/>
                    </a:ln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633</a:t>
                      </a:r>
                    </a:p>
                  </a:txBody>
                  <a:tcPr marL="9525" marR="9525" marT="9525" marB="0" anchor="ctr">
                    <a:lnL w="12700" cap="flat" cmpd="sng" algn="ctr">
                      <a:solidFill>
                        <a:schemeClr val="tx1"/>
                      </a:solidFill>
                      <a:prstDash val="solid"/>
                      <a:round/>
                      <a:headEnd type="none" w="med" len="med"/>
                      <a:tailEnd type="none" w="med" len="med"/>
                    </a:lnL>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228</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198</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192</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15</a:t>
                      </a:r>
                    </a:p>
                  </a:txBody>
                  <a:tcPr marL="9525" marR="9525" marT="9525" marB="0" anchor="ctr">
                    <a:lnR w="12700" cap="flat" cmpd="sng" algn="ctr">
                      <a:solidFill>
                        <a:schemeClr val="tx1"/>
                      </a:solidFill>
                      <a:prstDash val="solid"/>
                      <a:round/>
                      <a:headEnd type="none" w="med" len="med"/>
                      <a:tailEnd type="none" w="med" len="med"/>
                    </a:ln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1 040</a:t>
                      </a:r>
                    </a:p>
                  </a:txBody>
                  <a:tcPr marL="9525" marR="9525" marT="9525" marB="0" anchor="ctr">
                    <a:lnL w="12700" cap="flat" cmpd="sng" algn="ctr">
                      <a:solidFill>
                        <a:schemeClr val="tx1"/>
                      </a:solidFill>
                      <a:prstDash val="solid"/>
                      <a:round/>
                      <a:headEnd type="none" w="med" len="med"/>
                      <a:tailEnd type="none" w="med" len="med"/>
                    </a:lnL>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115</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320</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300</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305</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1,9%</a:t>
                      </a:r>
                    </a:p>
                  </a:txBody>
                  <a:tcPr marL="9525" marR="9525" marT="9525" marB="0" anchor="ctr">
                    <a:solidFill>
                      <a:schemeClr val="accent6">
                        <a:lumMod val="50000"/>
                        <a:alpha val="1000"/>
                      </a:schemeClr>
                    </a:solidFill>
                  </a:tcPr>
                </a:tc>
                <a:extLst>
                  <a:ext uri="{0D108BD9-81ED-4DB2-BD59-A6C34878D82A}">
                    <a16:rowId xmlns:a16="http://schemas.microsoft.com/office/drawing/2014/main" val="1208754249"/>
                  </a:ext>
                </a:extLst>
              </a:tr>
              <a:tr h="144837">
                <a:tc>
                  <a:txBody>
                    <a:bodyPr/>
                    <a:lstStyle/>
                    <a:p>
                      <a:pPr algn="ctr" fontAlgn="b"/>
                      <a:r>
                        <a:rPr lang="ru-RU" sz="800" b="0" i="0" u="none" strike="noStrike" dirty="0">
                          <a:solidFill>
                            <a:schemeClr val="accent6">
                              <a:lumMod val="50000"/>
                            </a:schemeClr>
                          </a:solidFill>
                          <a:effectLst/>
                          <a:latin typeface="Arial Narrow" panose="020B0606020202030204" pitchFamily="34" charset="0"/>
                        </a:rPr>
                        <a:t>8</a:t>
                      </a:r>
                      <a:endParaRPr lang="en-US" sz="800" b="0" i="0" u="none" strike="noStrike" dirty="0">
                        <a:solidFill>
                          <a:schemeClr val="accent6">
                            <a:lumMod val="50000"/>
                          </a:schemeClr>
                        </a:solidFill>
                        <a:effectLst/>
                        <a:latin typeface="Arial Narrow" panose="020B0606020202030204" pitchFamily="34" charset="0"/>
                      </a:endParaRPr>
                    </a:p>
                  </a:txBody>
                  <a:tcPr marL="9525" marR="9525" marT="0" marB="0" anchor="ctr">
                    <a:solidFill>
                      <a:schemeClr val="accent6">
                        <a:lumMod val="75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7119-9</a:t>
                      </a:r>
                    </a:p>
                  </a:txBody>
                  <a:tcPr marL="9525" marR="9525" marT="9525" marB="0" anchor="ctr">
                    <a:solidFill>
                      <a:schemeClr val="accent6">
                        <a:lumMod val="75000"/>
                        <a:alpha val="20000"/>
                      </a:schemeClr>
                    </a:solidFill>
                  </a:tcPr>
                </a:tc>
                <a:tc>
                  <a:txBody>
                    <a:bodyPr/>
                    <a:lstStyle/>
                    <a:p>
                      <a:pPr marL="72000" algn="l" fontAlgn="ctr"/>
                      <a:r>
                        <a:rPr lang="ru-RU" sz="800" b="0" i="0" u="none" strike="noStrike" dirty="0" err="1">
                          <a:solidFill>
                            <a:srgbClr val="000000"/>
                          </a:solidFill>
                          <a:effectLst/>
                          <a:latin typeface="Arial Narrow" panose="020B0606020202030204" pitchFamily="34" charset="0"/>
                        </a:rPr>
                        <a:t>Құрылысшы-монтаждаушылар</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және</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тектес</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қызметтер</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саласындағы</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жұмысшылары</a:t>
                      </a:r>
                      <a:endParaRPr lang="ru-RU" sz="800" b="0" i="0" u="none" strike="noStrike" dirty="0">
                        <a:solidFill>
                          <a:srgbClr val="000000"/>
                        </a:solidFill>
                        <a:effectLst/>
                        <a:latin typeface="Arial Narrow" panose="020B0606020202030204" pitchFamily="34" charset="0"/>
                      </a:endParaRPr>
                    </a:p>
                  </a:txBody>
                  <a:tcPr marL="9525" marR="9525" marT="9525" marB="0" anchor="ctr">
                    <a:lnR w="12700" cap="flat" cmpd="sng" algn="ctr">
                      <a:solidFill>
                        <a:schemeClr val="tx1"/>
                      </a:solidFill>
                      <a:prstDash val="solid"/>
                      <a:round/>
                      <a:headEnd type="none" w="med" len="med"/>
                      <a:tailEnd type="none" w="med" len="med"/>
                    </a:lnR>
                    <a:solidFill>
                      <a:schemeClr val="accent6">
                        <a:lumMod val="75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763</a:t>
                      </a:r>
                    </a:p>
                  </a:txBody>
                  <a:tcPr marL="9525" marR="9525" marT="9525" marB="0" anchor="ctr">
                    <a:lnL w="12700" cap="flat" cmpd="sng" algn="ctr">
                      <a:solidFill>
                        <a:schemeClr val="tx1"/>
                      </a:solidFill>
                      <a:prstDash val="solid"/>
                      <a:round/>
                      <a:headEnd type="none" w="med" len="med"/>
                      <a:tailEnd type="none" w="med" len="med"/>
                    </a:lnL>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82</a:t>
                      </a:r>
                    </a:p>
                  </a:txBody>
                  <a:tcPr marL="9525" marR="9525" marT="9525" marB="0" anchor="c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263</a:t>
                      </a:r>
                    </a:p>
                  </a:txBody>
                  <a:tcPr marL="9525" marR="9525" marT="9525" marB="0" anchor="c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342</a:t>
                      </a:r>
                    </a:p>
                  </a:txBody>
                  <a:tcPr marL="9525" marR="9525" marT="9525" marB="0" anchor="c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76</a:t>
                      </a:r>
                    </a:p>
                  </a:txBody>
                  <a:tcPr marL="9525" marR="9525" marT="9525" marB="0" anchor="ctr">
                    <a:lnR w="12700" cap="flat" cmpd="sng" algn="ctr">
                      <a:solidFill>
                        <a:schemeClr val="tx1"/>
                      </a:solidFill>
                      <a:prstDash val="solid"/>
                      <a:round/>
                      <a:headEnd type="none" w="med" len="med"/>
                      <a:tailEnd type="none" w="med" len="med"/>
                    </a:ln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1 036</a:t>
                      </a:r>
                    </a:p>
                  </a:txBody>
                  <a:tcPr marL="9525" marR="9525" marT="9525" marB="0" anchor="ctr">
                    <a:lnL w="12700" cap="flat" cmpd="sng" algn="ctr">
                      <a:solidFill>
                        <a:schemeClr val="tx1"/>
                      </a:solidFill>
                      <a:prstDash val="solid"/>
                      <a:round/>
                      <a:headEnd type="none" w="med" len="med"/>
                      <a:tailEnd type="none" w="med" len="med"/>
                    </a:lnL>
                    <a:solidFill>
                      <a:schemeClr val="accent6">
                        <a:lumMod val="75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100</a:t>
                      </a:r>
                    </a:p>
                  </a:txBody>
                  <a:tcPr marL="9525" marR="9525" marT="9525" marB="0" anchor="c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228</a:t>
                      </a:r>
                    </a:p>
                  </a:txBody>
                  <a:tcPr marL="9525" marR="9525" marT="9525" marB="0" anchor="ctr">
                    <a:solidFill>
                      <a:schemeClr val="accent6">
                        <a:lumMod val="75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333</a:t>
                      </a:r>
                    </a:p>
                  </a:txBody>
                  <a:tcPr marL="9525" marR="9525" marT="9525" marB="0" anchor="ctr">
                    <a:solidFill>
                      <a:schemeClr val="accent6">
                        <a:lumMod val="75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375</a:t>
                      </a:r>
                    </a:p>
                  </a:txBody>
                  <a:tcPr marL="9525" marR="9525" marT="9525" marB="0" anchor="ctr">
                    <a:solidFill>
                      <a:schemeClr val="accent6">
                        <a:lumMod val="75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1,9%</a:t>
                      </a:r>
                    </a:p>
                  </a:txBody>
                  <a:tcPr marL="9525" marR="9525" marT="9525" marB="0" anchor="ctr">
                    <a:solidFill>
                      <a:schemeClr val="accent6">
                        <a:lumMod val="75000"/>
                        <a:alpha val="20000"/>
                      </a:schemeClr>
                    </a:solidFill>
                  </a:tcPr>
                </a:tc>
                <a:extLst>
                  <a:ext uri="{0D108BD9-81ED-4DB2-BD59-A6C34878D82A}">
                    <a16:rowId xmlns:a16="http://schemas.microsoft.com/office/drawing/2014/main" val="470699172"/>
                  </a:ext>
                </a:extLst>
              </a:tr>
              <a:tr h="144837">
                <a:tc>
                  <a:txBody>
                    <a:bodyPr/>
                    <a:lstStyle/>
                    <a:p>
                      <a:pPr algn="ctr" fontAlgn="b"/>
                      <a:r>
                        <a:rPr lang="ru-RU" sz="800" b="0" i="0" u="none" strike="noStrike" dirty="0">
                          <a:solidFill>
                            <a:schemeClr val="accent6">
                              <a:lumMod val="50000"/>
                            </a:schemeClr>
                          </a:solidFill>
                          <a:effectLst/>
                          <a:latin typeface="Arial Narrow" panose="020B0606020202030204" pitchFamily="34" charset="0"/>
                        </a:rPr>
                        <a:t>9</a:t>
                      </a:r>
                      <a:endParaRPr lang="en-US" sz="800" b="0" i="0" u="none" strike="noStrike" dirty="0">
                        <a:solidFill>
                          <a:schemeClr val="accent6">
                            <a:lumMod val="50000"/>
                          </a:schemeClr>
                        </a:solidFill>
                        <a:effectLst/>
                        <a:latin typeface="Arial Narrow" panose="020B0606020202030204" pitchFamily="34" charset="0"/>
                      </a:endParaRPr>
                    </a:p>
                  </a:txBody>
                  <a:tcPr marL="9525" marR="9525" marT="0"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3221-0</a:t>
                      </a:r>
                    </a:p>
                  </a:txBody>
                  <a:tcPr marL="9525" marR="9525" marT="9525" marB="0" anchor="ctr">
                    <a:solidFill>
                      <a:schemeClr val="accent6">
                        <a:lumMod val="50000"/>
                        <a:alpha val="1000"/>
                      </a:schemeClr>
                    </a:solidFill>
                  </a:tcPr>
                </a:tc>
                <a:tc>
                  <a:txBody>
                    <a:bodyPr/>
                    <a:lstStyle/>
                    <a:p>
                      <a:pPr marL="72000" algn="l" fontAlgn="ctr"/>
                      <a:r>
                        <a:rPr lang="ru-RU" sz="800" b="0" i="0" u="none" strike="noStrike" dirty="0" err="1">
                          <a:solidFill>
                            <a:srgbClr val="000000"/>
                          </a:solidFill>
                          <a:effectLst/>
                          <a:latin typeface="Arial Narrow" panose="020B0606020202030204" pitchFamily="34" charset="0"/>
                        </a:rPr>
                        <a:t>Күтім</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жөніндегі</a:t>
                      </a:r>
                      <a:r>
                        <a:rPr lang="ru-RU" sz="800" b="0" i="0" u="none" strike="noStrike" dirty="0">
                          <a:solidFill>
                            <a:srgbClr val="000000"/>
                          </a:solidFill>
                          <a:effectLst/>
                          <a:latin typeface="Arial Narrow" panose="020B0606020202030204" pitchFamily="34" charset="0"/>
                        </a:rPr>
                        <a:t> орта </a:t>
                      </a:r>
                      <a:r>
                        <a:rPr lang="ru-RU" sz="800" b="0" i="0" u="none" strike="noStrike" dirty="0" err="1">
                          <a:solidFill>
                            <a:srgbClr val="000000"/>
                          </a:solidFill>
                          <a:effectLst/>
                          <a:latin typeface="Arial Narrow" panose="020B0606020202030204" pitchFamily="34" charset="0"/>
                        </a:rPr>
                        <a:t>медициналық</a:t>
                      </a:r>
                      <a:r>
                        <a:rPr lang="ru-RU" sz="800" b="0" i="0" u="none" strike="noStrike" dirty="0">
                          <a:solidFill>
                            <a:srgbClr val="000000"/>
                          </a:solidFill>
                          <a:effectLst/>
                          <a:latin typeface="Arial Narrow" panose="020B0606020202030204" pitchFamily="34" charset="0"/>
                        </a:rPr>
                        <a:t> персонал</a:t>
                      </a:r>
                    </a:p>
                  </a:txBody>
                  <a:tcPr marL="9525" marR="9525" marT="9525" marB="0" anchor="ctr">
                    <a:lnR w="12700" cap="flat" cmpd="sng" algn="ctr">
                      <a:solidFill>
                        <a:schemeClr val="tx1"/>
                      </a:solidFill>
                      <a:prstDash val="solid"/>
                      <a:round/>
                      <a:headEnd type="none" w="med" len="med"/>
                      <a:tailEnd type="none" w="med" len="med"/>
                    </a:ln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1 068</a:t>
                      </a:r>
                    </a:p>
                  </a:txBody>
                  <a:tcPr marL="9525" marR="9525" marT="9525" marB="0" anchor="ctr">
                    <a:lnL w="12700" cap="flat" cmpd="sng" algn="ctr">
                      <a:solidFill>
                        <a:schemeClr val="tx1"/>
                      </a:solidFill>
                      <a:prstDash val="solid"/>
                      <a:round/>
                      <a:headEnd type="none" w="med" len="med"/>
                      <a:tailEnd type="none" w="med" len="med"/>
                    </a:lnL>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330</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357</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217</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164</a:t>
                      </a:r>
                    </a:p>
                  </a:txBody>
                  <a:tcPr marL="9525" marR="9525" marT="9525" marB="0" anchor="ctr">
                    <a:lnR w="12700" cap="flat" cmpd="sng" algn="ctr">
                      <a:solidFill>
                        <a:schemeClr val="tx1"/>
                      </a:solidFill>
                      <a:prstDash val="solid"/>
                      <a:round/>
                      <a:headEnd type="none" w="med" len="med"/>
                      <a:tailEnd type="none" w="med" len="med"/>
                    </a:ln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1 031</a:t>
                      </a:r>
                    </a:p>
                  </a:txBody>
                  <a:tcPr marL="9525" marR="9525" marT="9525" marB="0" anchor="ctr">
                    <a:lnL w="12700" cap="flat" cmpd="sng" algn="ctr">
                      <a:solidFill>
                        <a:schemeClr val="tx1"/>
                      </a:solidFill>
                      <a:prstDash val="solid"/>
                      <a:round/>
                      <a:headEnd type="none" w="med" len="med"/>
                      <a:tailEnd type="none" w="med" len="med"/>
                    </a:lnL>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262</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271</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307</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191</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1,9%</a:t>
                      </a:r>
                    </a:p>
                  </a:txBody>
                  <a:tcPr marL="9525" marR="9525" marT="9525" marB="0" anchor="ctr">
                    <a:solidFill>
                      <a:schemeClr val="accent6">
                        <a:lumMod val="50000"/>
                        <a:alpha val="1000"/>
                      </a:schemeClr>
                    </a:solidFill>
                  </a:tcPr>
                </a:tc>
                <a:extLst>
                  <a:ext uri="{0D108BD9-81ED-4DB2-BD59-A6C34878D82A}">
                    <a16:rowId xmlns:a16="http://schemas.microsoft.com/office/drawing/2014/main" val="1074593541"/>
                  </a:ext>
                </a:extLst>
              </a:tr>
              <a:tr h="144837">
                <a:tc>
                  <a:txBody>
                    <a:bodyPr/>
                    <a:lstStyle/>
                    <a:p>
                      <a:pPr algn="ctr" fontAlgn="b"/>
                      <a:r>
                        <a:rPr lang="ru-RU" sz="800" b="0" i="0" u="none" strike="noStrike" dirty="0">
                          <a:solidFill>
                            <a:schemeClr val="accent6">
                              <a:lumMod val="50000"/>
                            </a:schemeClr>
                          </a:solidFill>
                          <a:effectLst/>
                          <a:latin typeface="Arial Narrow" panose="020B0606020202030204" pitchFamily="34" charset="0"/>
                        </a:rPr>
                        <a:t>10</a:t>
                      </a:r>
                      <a:endParaRPr lang="en-US" sz="800" b="0" i="0" u="none" strike="noStrike" dirty="0">
                        <a:solidFill>
                          <a:schemeClr val="accent6">
                            <a:lumMod val="50000"/>
                          </a:schemeClr>
                        </a:solidFill>
                        <a:effectLst/>
                        <a:latin typeface="Arial Narrow" panose="020B0606020202030204" pitchFamily="34" charset="0"/>
                      </a:endParaRPr>
                    </a:p>
                  </a:txBody>
                  <a:tcPr marL="9525" marR="9525" marT="0" marB="0" anchor="ctr">
                    <a:solidFill>
                      <a:schemeClr val="accent6">
                        <a:lumMod val="75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7114-3</a:t>
                      </a:r>
                    </a:p>
                  </a:txBody>
                  <a:tcPr marL="9525" marR="9525" marT="9525" marB="0" anchor="ctr">
                    <a:solidFill>
                      <a:schemeClr val="accent6">
                        <a:lumMod val="75000"/>
                        <a:alpha val="20000"/>
                      </a:schemeClr>
                    </a:solidFill>
                  </a:tcPr>
                </a:tc>
                <a:tc>
                  <a:txBody>
                    <a:bodyPr/>
                    <a:lstStyle/>
                    <a:p>
                      <a:pPr marL="72000" algn="l" fontAlgn="ctr"/>
                      <a:r>
                        <a:rPr lang="ru-RU" sz="800" b="0" i="0" u="none" strike="noStrike" dirty="0" err="1">
                          <a:solidFill>
                            <a:srgbClr val="000000"/>
                          </a:solidFill>
                          <a:effectLst/>
                          <a:latin typeface="Arial Narrow" panose="020B0606020202030204" pitchFamily="34" charset="0"/>
                        </a:rPr>
                        <a:t>Бетоноотделочники</a:t>
                      </a:r>
                      <a:r>
                        <a:rPr lang="ru-RU" sz="800" b="0" i="0" u="none" strike="noStrike" dirty="0">
                          <a:solidFill>
                            <a:srgbClr val="000000"/>
                          </a:solidFill>
                          <a:effectLst/>
                          <a:latin typeface="Arial Narrow" panose="020B0606020202030204" pitchFamily="34" charset="0"/>
                        </a:rPr>
                        <a:t> и шлифовальщики</a:t>
                      </a:r>
                    </a:p>
                  </a:txBody>
                  <a:tcPr marL="9525" marR="9525" marT="9525" marB="0" anchor="ctr">
                    <a:lnR w="12700" cap="flat" cmpd="sng" algn="ctr">
                      <a:solidFill>
                        <a:schemeClr val="tx1"/>
                      </a:solidFill>
                      <a:prstDash val="solid"/>
                      <a:round/>
                      <a:headEnd type="none" w="med" len="med"/>
                      <a:tailEnd type="none" w="med" len="med"/>
                    </a:lnR>
                    <a:solidFill>
                      <a:schemeClr val="accent6">
                        <a:lumMod val="75000"/>
                        <a:alpha val="20000"/>
                      </a:schemeClr>
                    </a:solidFill>
                  </a:tcPr>
                </a:tc>
                <a:tc>
                  <a:txBody>
                    <a:bodyPr/>
                    <a:lstStyle/>
                    <a:p>
                      <a:pPr algn="ctr" fontAlgn="ctr"/>
                      <a:r>
                        <a:rPr lang="ru-RU" sz="800" b="0" i="0" u="none" strike="noStrike" dirty="0">
                          <a:solidFill>
                            <a:srgbClr val="000000"/>
                          </a:solidFill>
                          <a:effectLst/>
                          <a:latin typeface="Arial Narrow" panose="020B0606020202030204" pitchFamily="34" charset="0"/>
                        </a:rPr>
                        <a:t>522</a:t>
                      </a:r>
                    </a:p>
                  </a:txBody>
                  <a:tcPr marL="9525" marR="9525" marT="9525" marB="0" anchor="ctr">
                    <a:lnL w="12700" cap="flat" cmpd="sng" algn="ctr">
                      <a:solidFill>
                        <a:schemeClr val="tx1"/>
                      </a:solidFill>
                      <a:prstDash val="solid"/>
                      <a:round/>
                      <a:headEnd type="none" w="med" len="med"/>
                      <a:tailEnd type="none" w="med" len="med"/>
                    </a:lnL>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201</a:t>
                      </a:r>
                    </a:p>
                  </a:txBody>
                  <a:tcPr marL="9525" marR="9525" marT="9525" marB="0" anchor="c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40</a:t>
                      </a:r>
                    </a:p>
                  </a:txBody>
                  <a:tcPr marL="9525" marR="9525" marT="9525" marB="0" anchor="c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151</a:t>
                      </a:r>
                    </a:p>
                  </a:txBody>
                  <a:tcPr marL="9525" marR="9525" marT="9525" marB="0" anchor="c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130</a:t>
                      </a:r>
                    </a:p>
                  </a:txBody>
                  <a:tcPr marL="9525" marR="9525" marT="9525" marB="0" anchor="ctr">
                    <a:lnR w="12700" cap="flat" cmpd="sng" algn="ctr">
                      <a:solidFill>
                        <a:schemeClr val="tx1"/>
                      </a:solidFill>
                      <a:prstDash val="solid"/>
                      <a:round/>
                      <a:headEnd type="none" w="med" len="med"/>
                      <a:tailEnd type="none" w="med" len="med"/>
                    </a:ln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862</a:t>
                      </a:r>
                    </a:p>
                  </a:txBody>
                  <a:tcPr marL="9525" marR="9525" marT="9525" marB="0" anchor="ctr">
                    <a:lnL w="12700" cap="flat" cmpd="sng" algn="ctr">
                      <a:solidFill>
                        <a:schemeClr val="tx1"/>
                      </a:solidFill>
                      <a:prstDash val="solid"/>
                      <a:round/>
                      <a:headEnd type="none" w="med" len="med"/>
                      <a:tailEnd type="none" w="med" len="med"/>
                    </a:lnL>
                    <a:solidFill>
                      <a:schemeClr val="accent6">
                        <a:lumMod val="75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149</a:t>
                      </a:r>
                    </a:p>
                  </a:txBody>
                  <a:tcPr marL="9525" marR="9525" marT="9525" marB="0" anchor="c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278</a:t>
                      </a:r>
                    </a:p>
                  </a:txBody>
                  <a:tcPr marL="9525" marR="9525" marT="9525" marB="0" anchor="ctr">
                    <a:solidFill>
                      <a:schemeClr val="accent6">
                        <a:lumMod val="75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191</a:t>
                      </a:r>
                    </a:p>
                  </a:txBody>
                  <a:tcPr marL="9525" marR="9525" marT="9525" marB="0" anchor="ctr">
                    <a:solidFill>
                      <a:schemeClr val="accent6">
                        <a:lumMod val="75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244</a:t>
                      </a:r>
                    </a:p>
                  </a:txBody>
                  <a:tcPr marL="9525" marR="9525" marT="9525" marB="0" anchor="ctr">
                    <a:solidFill>
                      <a:schemeClr val="accent6">
                        <a:lumMod val="75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1,5%</a:t>
                      </a:r>
                    </a:p>
                  </a:txBody>
                  <a:tcPr marL="9525" marR="9525" marT="9525" marB="0" anchor="ctr">
                    <a:solidFill>
                      <a:schemeClr val="accent6">
                        <a:lumMod val="75000"/>
                        <a:alpha val="20000"/>
                      </a:schemeClr>
                    </a:solidFill>
                  </a:tcPr>
                </a:tc>
                <a:extLst>
                  <a:ext uri="{0D108BD9-81ED-4DB2-BD59-A6C34878D82A}">
                    <a16:rowId xmlns:a16="http://schemas.microsoft.com/office/drawing/2014/main" val="4147790647"/>
                  </a:ext>
                </a:extLst>
              </a:tr>
              <a:tr h="144837">
                <a:tc gridSpan="3">
                  <a:txBody>
                    <a:bodyPr/>
                    <a:lstStyle/>
                    <a:p>
                      <a:pPr algn="ctr" fontAlgn="b"/>
                      <a:r>
                        <a:rPr lang="ru-RU" sz="900" b="1" u="none" strike="noStrike" dirty="0">
                          <a:solidFill>
                            <a:schemeClr val="accent6">
                              <a:lumMod val="50000"/>
                            </a:schemeClr>
                          </a:solidFill>
                          <a:effectLst/>
                          <a:latin typeface="Arial Narrow" panose="020B0606020202030204" pitchFamily="34" charset="0"/>
                        </a:rPr>
                        <a:t>ТОП-10 БОЙЫНША ЖИЫНЫ</a:t>
                      </a:r>
                      <a:endParaRPr lang="ru-RU" sz="900" b="1" i="0" u="none" strike="noStrike" cap="none" dirty="0">
                        <a:solidFill>
                          <a:schemeClr val="accent6">
                            <a:lumMod val="50000"/>
                          </a:schemeClr>
                        </a:solidFill>
                        <a:effectLst/>
                        <a:latin typeface="Arial Narrow" panose="020B0606020202030204" pitchFamily="34" charset="0"/>
                        <a:ea typeface="+mn-ea"/>
                        <a:cs typeface="+mn-cs"/>
                        <a:sym typeface="Arial"/>
                      </a:endParaRPr>
                    </a:p>
                  </a:txBody>
                  <a:tcPr marL="9525" marR="9525" marT="0" marB="0" anchor="ctr">
                    <a:lnR w="12700" cap="flat" cmpd="sng" algn="ctr">
                      <a:solidFill>
                        <a:schemeClr val="tx1"/>
                      </a:solidFill>
                      <a:prstDash val="solid"/>
                      <a:round/>
                      <a:headEnd type="none" w="med" len="med"/>
                      <a:tailEnd type="none" w="med" len="med"/>
                    </a:lnR>
                    <a:lnB w="12700" cap="flat" cmpd="sng" algn="ctr">
                      <a:solidFill>
                        <a:schemeClr val="tx1"/>
                      </a:solidFill>
                      <a:prstDash val="solid"/>
                      <a:round/>
                      <a:headEnd type="none" w="med" len="med"/>
                      <a:tailEnd type="none" w="med" len="med"/>
                    </a:lnB>
                    <a:noFill/>
                  </a:tcPr>
                </a:tc>
                <a:tc hMerge="1">
                  <a:txBody>
                    <a:bodyPr/>
                    <a:lstStyle/>
                    <a:p>
                      <a:pPr algn="ctr" fontAlgn="b"/>
                      <a:r>
                        <a:rPr lang="ru-KZ" sz="800" b="0" i="0" u="none" strike="noStrike" cap="none" dirty="0">
                          <a:solidFill>
                            <a:srgbClr val="007F76"/>
                          </a:solidFill>
                          <a:effectLst/>
                          <a:latin typeface="Arial Narrow" panose="020B0606020202030204" pitchFamily="34" charset="0"/>
                          <a:ea typeface="+mn-ea"/>
                          <a:cs typeface="+mn-cs"/>
                          <a:sym typeface="Arial"/>
                        </a:rPr>
                        <a:t>7412-1</a:t>
                      </a:r>
                    </a:p>
                  </a:txBody>
                  <a:tcPr marL="9525" marR="9525" marT="0" marB="0" anchor="ctr">
                    <a:lnB w="12700" cap="flat" cmpd="sng" algn="ctr">
                      <a:solidFill>
                        <a:schemeClr val="tx1"/>
                      </a:solidFill>
                      <a:prstDash val="solid"/>
                      <a:round/>
                      <a:headEnd type="none" w="med" len="med"/>
                      <a:tailEnd type="none" w="med" len="med"/>
                    </a:lnB>
                    <a:noFill/>
                  </a:tcPr>
                </a:tc>
                <a:tc hMerge="1">
                  <a:txBody>
                    <a:bodyPr/>
                    <a:lstStyle/>
                    <a:p>
                      <a:pPr marL="72000" algn="l" fontAlgn="ctr"/>
                      <a:r>
                        <a:rPr lang="ru-RU" sz="800" b="0" i="0" u="none" strike="noStrike" cap="none" dirty="0">
                          <a:solidFill>
                            <a:srgbClr val="007F76"/>
                          </a:solidFill>
                          <a:effectLst/>
                          <a:latin typeface="Arial Narrow" panose="020B0606020202030204" pitchFamily="34" charset="0"/>
                          <a:ea typeface="+mn-ea"/>
                          <a:cs typeface="+mn-cs"/>
                          <a:sym typeface="Arial"/>
                        </a:rPr>
                        <a:t>Электромонтеры (общий профиль)</a:t>
                      </a:r>
                    </a:p>
                  </a:txBody>
                  <a:tcPr marL="9525" marR="9525" marT="0" marB="0" anchor="ctr">
                    <a:lnR w="12700" cap="flat" cmpd="sng" algn="ctr">
                      <a:solidFill>
                        <a:schemeClr val="tx1"/>
                      </a:solidFill>
                      <a:prstDash val="solid"/>
                      <a:round/>
                      <a:headEnd type="none" w="med" len="med"/>
                      <a:tailEnd type="none" w="med" len="med"/>
                    </a:lnR>
                    <a:lnB w="12700" cap="flat" cmpd="sng" algn="ctr">
                      <a:solidFill>
                        <a:schemeClr val="tx1"/>
                      </a:solidFill>
                      <a:prstDash val="solid"/>
                      <a:round/>
                      <a:headEnd type="none" w="med" len="med"/>
                      <a:tailEnd type="none" w="med" len="med"/>
                    </a:lnB>
                    <a:noFill/>
                  </a:tcPr>
                </a:tc>
                <a:tc>
                  <a:txBody>
                    <a:bodyPr/>
                    <a:lstStyle/>
                    <a:p>
                      <a:pPr algn="ctr" fontAlgn="ctr"/>
                      <a:r>
                        <a:rPr lang="ru-RU" sz="800" b="1" i="0" u="none" strike="noStrike" dirty="0">
                          <a:solidFill>
                            <a:srgbClr val="000000"/>
                          </a:solidFill>
                          <a:effectLst/>
                          <a:latin typeface="Arial Narrow" panose="020B0606020202030204" pitchFamily="34" charset="0"/>
                        </a:rPr>
                        <a:t>11 388</a:t>
                      </a:r>
                    </a:p>
                  </a:txBody>
                  <a:tcPr marL="9525" marR="9525" marT="9525" marB="0" anchor="ctr">
                    <a:lnL w="12700" cap="flat" cmpd="sng" algn="ctr">
                      <a:solidFill>
                        <a:schemeClr val="tx1"/>
                      </a:solidFill>
                      <a:prstDash val="solid"/>
                      <a:round/>
                      <a:headEnd type="none" w="med" len="med"/>
                      <a:tailEnd type="none" w="med" len="med"/>
                    </a:lnL>
                    <a:lnB w="12700" cap="flat" cmpd="sng" algn="ctr">
                      <a:solidFill>
                        <a:schemeClr val="tx1"/>
                      </a:solidFill>
                      <a:prstDash val="solid"/>
                      <a:round/>
                      <a:headEnd type="none" w="med" len="med"/>
                      <a:tailEnd type="none" w="med" len="med"/>
                    </a:lnB>
                    <a:noFill/>
                  </a:tcPr>
                </a:tc>
                <a:tc>
                  <a:txBody>
                    <a:bodyPr/>
                    <a:lstStyle/>
                    <a:p>
                      <a:pPr algn="ctr" fontAlgn="ctr"/>
                      <a:r>
                        <a:rPr lang="ru-RU" sz="800" b="1" i="0" u="none" strike="noStrike" dirty="0">
                          <a:solidFill>
                            <a:srgbClr val="000000"/>
                          </a:solidFill>
                          <a:effectLst/>
                          <a:latin typeface="Arial Narrow" panose="020B0606020202030204" pitchFamily="34" charset="0"/>
                        </a:rPr>
                        <a:t>2 285</a:t>
                      </a:r>
                    </a:p>
                  </a:txBody>
                  <a:tcPr marL="9525" marR="9525" marT="9525" marB="0" anchor="ctr">
                    <a:lnB w="12700" cap="flat" cmpd="sng" algn="ctr">
                      <a:solidFill>
                        <a:schemeClr val="tx1"/>
                      </a:solidFill>
                      <a:prstDash val="solid"/>
                      <a:round/>
                      <a:headEnd type="none" w="med" len="med"/>
                      <a:tailEnd type="none" w="med" len="med"/>
                    </a:lnB>
                    <a:noFill/>
                  </a:tcPr>
                </a:tc>
                <a:tc>
                  <a:txBody>
                    <a:bodyPr/>
                    <a:lstStyle/>
                    <a:p>
                      <a:pPr algn="ctr" fontAlgn="ctr"/>
                      <a:r>
                        <a:rPr lang="ru-RU" sz="800" b="1" i="0" u="none" strike="noStrike" dirty="0">
                          <a:solidFill>
                            <a:srgbClr val="000000"/>
                          </a:solidFill>
                          <a:effectLst/>
                          <a:latin typeface="Arial Narrow" panose="020B0606020202030204" pitchFamily="34" charset="0"/>
                        </a:rPr>
                        <a:t>3 237</a:t>
                      </a:r>
                    </a:p>
                  </a:txBody>
                  <a:tcPr marL="9525" marR="9525" marT="9525" marB="0" anchor="ctr">
                    <a:lnB w="12700" cap="flat" cmpd="sng" algn="ctr">
                      <a:solidFill>
                        <a:schemeClr val="tx1"/>
                      </a:solidFill>
                      <a:prstDash val="solid"/>
                      <a:round/>
                      <a:headEnd type="none" w="med" len="med"/>
                      <a:tailEnd type="none" w="med" len="med"/>
                    </a:lnB>
                    <a:noFill/>
                  </a:tcPr>
                </a:tc>
                <a:tc>
                  <a:txBody>
                    <a:bodyPr/>
                    <a:lstStyle/>
                    <a:p>
                      <a:pPr algn="ctr" fontAlgn="ctr"/>
                      <a:r>
                        <a:rPr lang="ru-RU" sz="800" b="1" i="0" u="none" strike="noStrike" dirty="0">
                          <a:solidFill>
                            <a:srgbClr val="000000"/>
                          </a:solidFill>
                          <a:effectLst/>
                          <a:latin typeface="Arial Narrow" panose="020B0606020202030204" pitchFamily="34" charset="0"/>
                        </a:rPr>
                        <a:t>3 471</a:t>
                      </a:r>
                    </a:p>
                  </a:txBody>
                  <a:tcPr marL="9525" marR="9525" marT="9525" marB="0" anchor="ctr">
                    <a:lnB w="12700" cap="flat" cmpd="sng" algn="ctr">
                      <a:solidFill>
                        <a:schemeClr val="tx1"/>
                      </a:solidFill>
                      <a:prstDash val="solid"/>
                      <a:round/>
                      <a:headEnd type="none" w="med" len="med"/>
                      <a:tailEnd type="none" w="med" len="med"/>
                    </a:lnB>
                    <a:noFill/>
                  </a:tcPr>
                </a:tc>
                <a:tc>
                  <a:txBody>
                    <a:bodyPr/>
                    <a:lstStyle/>
                    <a:p>
                      <a:pPr algn="ctr" fontAlgn="ctr"/>
                      <a:r>
                        <a:rPr lang="ru-RU" sz="800" b="1" i="0" u="none" strike="noStrike" dirty="0">
                          <a:solidFill>
                            <a:srgbClr val="000000"/>
                          </a:solidFill>
                          <a:effectLst/>
                          <a:latin typeface="Arial Narrow" panose="020B0606020202030204" pitchFamily="34" charset="0"/>
                        </a:rPr>
                        <a:t>2 395</a:t>
                      </a:r>
                    </a:p>
                  </a:txBody>
                  <a:tcPr marL="9525" marR="9525" marT="9525" marB="0" anchor="ctr">
                    <a:lnR w="12700" cap="flat" cmpd="sng" algn="ctr">
                      <a:solidFill>
                        <a:schemeClr val="tx1"/>
                      </a:solidFill>
                      <a:prstDash val="solid"/>
                      <a:round/>
                      <a:headEnd type="none" w="med" len="med"/>
                      <a:tailEnd type="none" w="med" len="med"/>
                    </a:lnR>
                    <a:lnB w="12700" cap="flat" cmpd="sng" algn="ctr">
                      <a:solidFill>
                        <a:schemeClr val="tx1"/>
                      </a:solidFill>
                      <a:prstDash val="solid"/>
                      <a:round/>
                      <a:headEnd type="none" w="med" len="med"/>
                      <a:tailEnd type="none" w="med" len="med"/>
                    </a:lnB>
                    <a:noFill/>
                  </a:tcPr>
                </a:tc>
                <a:tc>
                  <a:txBody>
                    <a:bodyPr/>
                    <a:lstStyle/>
                    <a:p>
                      <a:pPr algn="ctr" fontAlgn="ctr"/>
                      <a:r>
                        <a:rPr lang="ru-RU" sz="800" b="1" i="0" u="none" strike="noStrike" dirty="0">
                          <a:solidFill>
                            <a:srgbClr val="000000"/>
                          </a:solidFill>
                          <a:effectLst/>
                          <a:latin typeface="Arial Narrow" panose="020B0606020202030204" pitchFamily="34" charset="0"/>
                        </a:rPr>
                        <a:t>13 447</a:t>
                      </a:r>
                    </a:p>
                  </a:txBody>
                  <a:tcPr marL="9525" marR="9525" marT="9525" marB="0" anchor="ctr">
                    <a:lnL w="12700" cap="flat" cmpd="sng" algn="ctr">
                      <a:solidFill>
                        <a:schemeClr val="tx1"/>
                      </a:solidFill>
                      <a:prstDash val="solid"/>
                      <a:round/>
                      <a:headEnd type="none" w="med" len="med"/>
                      <a:tailEnd type="none" w="med" len="med"/>
                    </a:lnL>
                    <a:lnB w="12700" cap="flat" cmpd="sng" algn="ctr">
                      <a:solidFill>
                        <a:schemeClr val="tx1"/>
                      </a:solidFill>
                      <a:prstDash val="solid"/>
                      <a:round/>
                      <a:headEnd type="none" w="med" len="med"/>
                      <a:tailEnd type="none" w="med" len="med"/>
                    </a:lnB>
                    <a:noFill/>
                  </a:tcPr>
                </a:tc>
                <a:tc>
                  <a:txBody>
                    <a:bodyPr/>
                    <a:lstStyle/>
                    <a:p>
                      <a:pPr algn="ctr" fontAlgn="ctr"/>
                      <a:r>
                        <a:rPr lang="ru-RU" sz="800" b="1" i="0" u="none" strike="noStrike" dirty="0">
                          <a:solidFill>
                            <a:srgbClr val="000000"/>
                          </a:solidFill>
                          <a:effectLst/>
                          <a:latin typeface="Arial Narrow" panose="020B0606020202030204" pitchFamily="34" charset="0"/>
                        </a:rPr>
                        <a:t>2 483</a:t>
                      </a:r>
                    </a:p>
                  </a:txBody>
                  <a:tcPr marL="9525" marR="9525" marT="9525" marB="0" anchor="ctr">
                    <a:lnB w="12700" cap="flat" cmpd="sng" algn="ctr">
                      <a:solidFill>
                        <a:schemeClr val="tx1"/>
                      </a:solidFill>
                      <a:prstDash val="solid"/>
                      <a:round/>
                      <a:headEnd type="none" w="med" len="med"/>
                      <a:tailEnd type="none" w="med" len="med"/>
                    </a:lnB>
                    <a:noFill/>
                  </a:tcPr>
                </a:tc>
                <a:tc>
                  <a:txBody>
                    <a:bodyPr/>
                    <a:lstStyle/>
                    <a:p>
                      <a:pPr algn="ctr" fontAlgn="ctr"/>
                      <a:r>
                        <a:rPr lang="ru-RU" sz="800" b="1" i="0" u="none" strike="noStrike" dirty="0">
                          <a:solidFill>
                            <a:srgbClr val="000000"/>
                          </a:solidFill>
                          <a:effectLst/>
                          <a:latin typeface="Arial Narrow" panose="020B0606020202030204" pitchFamily="34" charset="0"/>
                        </a:rPr>
                        <a:t>2 953</a:t>
                      </a:r>
                    </a:p>
                  </a:txBody>
                  <a:tcPr marL="9525" marR="9525" marT="9525" marB="0" anchor="ctr">
                    <a:lnB w="12700" cap="flat" cmpd="sng" algn="ctr">
                      <a:solidFill>
                        <a:schemeClr val="tx1"/>
                      </a:solidFill>
                      <a:prstDash val="solid"/>
                      <a:round/>
                      <a:headEnd type="none" w="med" len="med"/>
                      <a:tailEnd type="none" w="med" len="med"/>
                    </a:lnB>
                    <a:noFill/>
                  </a:tcPr>
                </a:tc>
                <a:tc>
                  <a:txBody>
                    <a:bodyPr/>
                    <a:lstStyle/>
                    <a:p>
                      <a:pPr algn="ctr" fontAlgn="ctr"/>
                      <a:r>
                        <a:rPr lang="ru-RU" sz="800" b="1" i="0" u="none" strike="noStrike" dirty="0">
                          <a:solidFill>
                            <a:srgbClr val="000000"/>
                          </a:solidFill>
                          <a:effectLst/>
                          <a:latin typeface="Arial Narrow" panose="020B0606020202030204" pitchFamily="34" charset="0"/>
                        </a:rPr>
                        <a:t>4 034</a:t>
                      </a:r>
                    </a:p>
                  </a:txBody>
                  <a:tcPr marL="9525" marR="9525" marT="9525" marB="0" anchor="ctr">
                    <a:lnB w="12700" cap="flat" cmpd="sng" algn="ctr">
                      <a:solidFill>
                        <a:schemeClr val="tx1"/>
                      </a:solidFill>
                      <a:prstDash val="solid"/>
                      <a:round/>
                      <a:headEnd type="none" w="med" len="med"/>
                      <a:tailEnd type="none" w="med" len="med"/>
                    </a:lnB>
                    <a:noFill/>
                  </a:tcPr>
                </a:tc>
                <a:tc>
                  <a:txBody>
                    <a:bodyPr/>
                    <a:lstStyle/>
                    <a:p>
                      <a:pPr algn="ctr" fontAlgn="ctr"/>
                      <a:r>
                        <a:rPr lang="ru-RU" sz="800" b="1" i="0" u="none" strike="noStrike" dirty="0">
                          <a:solidFill>
                            <a:srgbClr val="000000"/>
                          </a:solidFill>
                          <a:effectLst/>
                          <a:latin typeface="Arial Narrow" panose="020B0606020202030204" pitchFamily="34" charset="0"/>
                        </a:rPr>
                        <a:t>3 977</a:t>
                      </a:r>
                    </a:p>
                  </a:txBody>
                  <a:tcPr marL="9525" marR="9525" marT="9525" marB="0" anchor="ctr">
                    <a:lnB w="12700" cap="flat" cmpd="sng" algn="ctr">
                      <a:solidFill>
                        <a:schemeClr val="tx1"/>
                      </a:solidFill>
                      <a:prstDash val="solid"/>
                      <a:round/>
                      <a:headEnd type="none" w="med" len="med"/>
                      <a:tailEnd type="none" w="med" len="med"/>
                    </a:lnB>
                    <a:noFill/>
                  </a:tcPr>
                </a:tc>
                <a:tc>
                  <a:txBody>
                    <a:bodyPr/>
                    <a:lstStyle/>
                    <a:p>
                      <a:pPr algn="ctr" fontAlgn="ctr"/>
                      <a:r>
                        <a:rPr lang="ru-RU" sz="800" b="1" i="0" u="none" strike="noStrike" dirty="0">
                          <a:solidFill>
                            <a:srgbClr val="000000"/>
                          </a:solidFill>
                          <a:effectLst/>
                          <a:latin typeface="Arial Narrow" panose="020B0606020202030204" pitchFamily="34" charset="0"/>
                        </a:rPr>
                        <a:t>24,2%</a:t>
                      </a:r>
                    </a:p>
                  </a:txBody>
                  <a:tcPr marL="9525" marR="9525" marT="9525" marB="0" anchor="ctr">
                    <a:lnB w="12700"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1977705671"/>
                  </a:ext>
                </a:extLst>
              </a:tr>
            </a:tbl>
          </a:graphicData>
        </a:graphic>
      </p:graphicFrame>
    </p:spTree>
    <p:extLst>
      <p:ext uri="{BB962C8B-B14F-4D97-AF65-F5344CB8AC3E}">
        <p14:creationId xmlns:p14="http://schemas.microsoft.com/office/powerpoint/2010/main" val="1466064735"/>
      </p:ext>
    </p:extLst>
  </p:cSld>
  <p:clrMapOvr>
    <a:masterClrMapping/>
  </p:clrMapOvr>
</p:sld>
</file>

<file path=ppt/slides/slide7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26" name="Таблица 25">
            <a:extLst>
              <a:ext uri="{FF2B5EF4-FFF2-40B4-BE49-F238E27FC236}">
                <a16:creationId xmlns:a16="http://schemas.microsoft.com/office/drawing/2014/main" id="{4CBADABA-60F6-6314-73AE-C5D1372941E0}"/>
              </a:ext>
            </a:extLst>
          </p:cNvPr>
          <p:cNvGraphicFramePr>
            <a:graphicFrameLocks noGrp="1"/>
          </p:cNvGraphicFramePr>
          <p:nvPr>
            <p:extLst>
              <p:ext uri="{D42A27DB-BD31-4B8C-83A1-F6EECF244321}">
                <p14:modId xmlns:p14="http://schemas.microsoft.com/office/powerpoint/2010/main" val="3369746680"/>
              </p:ext>
            </p:extLst>
          </p:nvPr>
        </p:nvGraphicFramePr>
        <p:xfrm>
          <a:off x="6768750" y="4835242"/>
          <a:ext cx="5328000" cy="1670332"/>
        </p:xfrm>
        <a:graphic>
          <a:graphicData uri="http://schemas.openxmlformats.org/drawingml/2006/table">
            <a:tbl>
              <a:tblPr firstRow="1" bandRow="1">
                <a:tableStyleId>{5C22544A-7EE6-4342-B048-85BDC9FD1C3A}</a:tableStyleId>
              </a:tblPr>
              <a:tblGrid>
                <a:gridCol w="3600000">
                  <a:extLst>
                    <a:ext uri="{9D8B030D-6E8A-4147-A177-3AD203B41FA5}">
                      <a16:colId xmlns:a16="http://schemas.microsoft.com/office/drawing/2014/main" val="1113104833"/>
                    </a:ext>
                  </a:extLst>
                </a:gridCol>
                <a:gridCol w="432000">
                  <a:extLst>
                    <a:ext uri="{9D8B030D-6E8A-4147-A177-3AD203B41FA5}">
                      <a16:colId xmlns:a16="http://schemas.microsoft.com/office/drawing/2014/main" val="132264586"/>
                    </a:ext>
                  </a:extLst>
                </a:gridCol>
                <a:gridCol w="432000">
                  <a:extLst>
                    <a:ext uri="{9D8B030D-6E8A-4147-A177-3AD203B41FA5}">
                      <a16:colId xmlns:a16="http://schemas.microsoft.com/office/drawing/2014/main" val="2572766800"/>
                    </a:ext>
                  </a:extLst>
                </a:gridCol>
                <a:gridCol w="432000">
                  <a:extLst>
                    <a:ext uri="{9D8B030D-6E8A-4147-A177-3AD203B41FA5}">
                      <a16:colId xmlns:a16="http://schemas.microsoft.com/office/drawing/2014/main" val="2849574652"/>
                    </a:ext>
                  </a:extLst>
                </a:gridCol>
                <a:gridCol w="432000">
                  <a:extLst>
                    <a:ext uri="{9D8B030D-6E8A-4147-A177-3AD203B41FA5}">
                      <a16:colId xmlns:a16="http://schemas.microsoft.com/office/drawing/2014/main" val="478621999"/>
                    </a:ext>
                  </a:extLst>
                </a:gridCol>
              </a:tblGrid>
              <a:tr h="167033">
                <a:tc>
                  <a:txBody>
                    <a:bodyPr/>
                    <a:lstStyle/>
                    <a:p>
                      <a:pPr marL="0" marR="0" lvl="0" indent="0" algn="l" defTabSz="685800" rtl="0" eaLnBrk="1" fontAlgn="auto" latinLnBrk="0" hangingPunct="1">
                        <a:lnSpc>
                          <a:spcPct val="107000"/>
                        </a:lnSpc>
                        <a:spcBef>
                          <a:spcPts val="0"/>
                        </a:spcBef>
                        <a:spcAft>
                          <a:spcPts val="0"/>
                        </a:spcAft>
                        <a:buClrTx/>
                        <a:buSzTx/>
                        <a:buFontTx/>
                        <a:buNone/>
                        <a:tabLst/>
                        <a:defRPr/>
                      </a:pPr>
                      <a:r>
                        <a:rPr lang="ru-RU" sz="1050" b="1" i="0" u="none" strike="noStrike" cap="none" noProof="0" dirty="0">
                          <a:solidFill>
                            <a:srgbClr val="000000"/>
                          </a:solidFill>
                          <a:effectLst/>
                          <a:latin typeface="Arial Narrow" panose="020B0606020202030204" pitchFamily="34" charset="0"/>
                          <a:ea typeface="+mn-ea"/>
                          <a:cs typeface="+mn-cs"/>
                          <a:sym typeface="Arial"/>
                        </a:rPr>
                        <a:t>ПЕССИМИСТІК СЦЕНАРИЙ</a:t>
                      </a:r>
                    </a:p>
                  </a:txBody>
                  <a:tcPr marT="0" marB="0" anchor="ctr">
                    <a:lnL w="76200" cap="flat" cmpd="sng" algn="ctr">
                      <a:noFill/>
                      <a:prstDash val="solid"/>
                      <a:round/>
                      <a:headEnd type="none" w="med" len="med"/>
                      <a:tailEnd type="none" w="med" len="med"/>
                    </a:lnL>
                    <a:lnR w="6350" cap="flat" cmpd="sng" algn="ctr">
                      <a:solidFill>
                        <a:schemeClr val="tx1"/>
                      </a:solidFill>
                      <a:prstDash val="sysDot"/>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accent6">
                        <a:lumMod val="50000"/>
                        <a:alpha val="20000"/>
                      </a:schemeClr>
                    </a:solidFill>
                  </a:tcPr>
                </a:tc>
                <a:tc>
                  <a:txBody>
                    <a:bodyPr/>
                    <a:lstStyle/>
                    <a:p>
                      <a:pPr algn="ctr" fontAlgn="ctr"/>
                      <a:r>
                        <a:rPr lang="en-US" sz="900" b="0" i="0" u="none" strike="noStrike" cap="none" dirty="0">
                          <a:solidFill>
                            <a:srgbClr val="000000"/>
                          </a:solidFill>
                          <a:effectLst/>
                          <a:latin typeface="Arial Narrow" panose="020B0606020202030204" pitchFamily="34" charset="0"/>
                          <a:ea typeface="+mn-ea"/>
                          <a:cs typeface="+mn-cs"/>
                          <a:sym typeface="Arial"/>
                        </a:rPr>
                        <a:t>Q1</a:t>
                      </a:r>
                      <a:endParaRPr lang="ru-KZ" sz="900" b="0" i="0" u="none" strike="noStrike" cap="none" dirty="0">
                        <a:solidFill>
                          <a:srgbClr val="000000"/>
                        </a:solidFill>
                        <a:effectLst/>
                        <a:latin typeface="Arial Narrow" panose="020B0606020202030204" pitchFamily="34" charset="0"/>
                        <a:ea typeface="+mn-ea"/>
                        <a:cs typeface="+mn-cs"/>
                        <a:sym typeface="Arial"/>
                      </a:endParaRPr>
                    </a:p>
                  </a:txBody>
                  <a:tcPr marL="9525" marR="9525" marT="0"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50000"/>
                        <a:alpha val="20000"/>
                      </a:schemeClr>
                    </a:solidFill>
                  </a:tcPr>
                </a:tc>
                <a:tc>
                  <a:txBody>
                    <a:bodyPr/>
                    <a:lstStyle/>
                    <a:p>
                      <a:pPr algn="ctr" fontAlgn="ctr"/>
                      <a:r>
                        <a:rPr lang="en-US" sz="900" b="0" i="0" u="none" strike="noStrike" cap="none" dirty="0">
                          <a:solidFill>
                            <a:srgbClr val="000000"/>
                          </a:solidFill>
                          <a:effectLst/>
                          <a:latin typeface="Arial Narrow" panose="020B0606020202030204" pitchFamily="34" charset="0"/>
                          <a:ea typeface="+mn-ea"/>
                          <a:cs typeface="+mn-cs"/>
                          <a:sym typeface="Arial"/>
                        </a:rPr>
                        <a:t>Q2</a:t>
                      </a:r>
                      <a:endParaRPr lang="ru-KZ" sz="900" b="0" i="0" u="none" strike="noStrike" cap="none" dirty="0">
                        <a:solidFill>
                          <a:srgbClr val="000000"/>
                        </a:solidFill>
                        <a:effectLst/>
                        <a:latin typeface="Arial Narrow" panose="020B0606020202030204" pitchFamily="34" charset="0"/>
                        <a:ea typeface="+mn-ea"/>
                        <a:cs typeface="+mn-cs"/>
                        <a:sym typeface="Arial"/>
                      </a:endParaRPr>
                    </a:p>
                  </a:txBody>
                  <a:tcPr marL="9525" marR="9525" marT="0"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6">
                        <a:lumMod val="50000"/>
                        <a:alpha val="20000"/>
                      </a:schemeClr>
                    </a:solidFill>
                  </a:tcPr>
                </a:tc>
                <a:tc>
                  <a:txBody>
                    <a:bodyPr/>
                    <a:lstStyle/>
                    <a:p>
                      <a:pPr algn="ctr" fontAlgn="ctr"/>
                      <a:r>
                        <a:rPr lang="en-US" sz="900" b="0" i="0" u="none" strike="noStrike" cap="none" dirty="0">
                          <a:solidFill>
                            <a:srgbClr val="000000"/>
                          </a:solidFill>
                          <a:effectLst/>
                          <a:latin typeface="Arial Narrow" panose="020B0606020202030204" pitchFamily="34" charset="0"/>
                          <a:ea typeface="+mn-ea"/>
                          <a:cs typeface="+mn-cs"/>
                          <a:sym typeface="Arial"/>
                        </a:rPr>
                        <a:t>Q3</a:t>
                      </a:r>
                      <a:endParaRPr lang="ru-KZ" sz="900" b="0" i="0" u="none" strike="noStrike" cap="none" dirty="0">
                        <a:solidFill>
                          <a:srgbClr val="000000"/>
                        </a:solidFill>
                        <a:effectLst/>
                        <a:latin typeface="Arial Narrow" panose="020B0606020202030204" pitchFamily="34" charset="0"/>
                        <a:ea typeface="+mn-ea"/>
                        <a:cs typeface="+mn-cs"/>
                        <a:sym typeface="Arial"/>
                      </a:endParaRPr>
                    </a:p>
                  </a:txBody>
                  <a:tcPr marL="9525" marR="9525" marT="0"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6">
                        <a:lumMod val="50000"/>
                        <a:alpha val="20000"/>
                      </a:schemeClr>
                    </a:solidFill>
                  </a:tcPr>
                </a:tc>
                <a:tc>
                  <a:txBody>
                    <a:bodyPr/>
                    <a:lstStyle/>
                    <a:p>
                      <a:pPr algn="ctr" fontAlgn="ctr"/>
                      <a:r>
                        <a:rPr lang="en-US" sz="900" b="0" i="0" u="none" strike="noStrike" cap="none" dirty="0">
                          <a:solidFill>
                            <a:srgbClr val="000000"/>
                          </a:solidFill>
                          <a:effectLst/>
                          <a:latin typeface="Arial Narrow" panose="020B0606020202030204" pitchFamily="34" charset="0"/>
                          <a:ea typeface="+mn-ea"/>
                          <a:cs typeface="+mn-cs"/>
                          <a:sym typeface="Arial"/>
                        </a:rPr>
                        <a:t>Q4</a:t>
                      </a:r>
                      <a:endParaRPr lang="ru-KZ" sz="900" b="0" i="0" u="none" strike="noStrike" cap="none" dirty="0">
                        <a:solidFill>
                          <a:srgbClr val="000000"/>
                        </a:solidFill>
                        <a:effectLst/>
                        <a:latin typeface="Arial Narrow" panose="020B0606020202030204" pitchFamily="34" charset="0"/>
                        <a:ea typeface="+mn-ea"/>
                        <a:cs typeface="+mn-cs"/>
                        <a:sym typeface="Arial"/>
                      </a:endParaRPr>
                    </a:p>
                  </a:txBody>
                  <a:tcPr marL="9525" marR="9525" marT="0" marB="0" anchor="ctr">
                    <a:lnL w="6350" cap="flat" cmpd="sng" algn="ctr">
                      <a:solidFill>
                        <a:schemeClr val="tx1"/>
                      </a:solidFill>
                      <a:prstDash val="sysDot"/>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6">
                        <a:lumMod val="50000"/>
                        <a:alpha val="20000"/>
                      </a:schemeClr>
                    </a:solidFill>
                  </a:tcPr>
                </a:tc>
                <a:extLst>
                  <a:ext uri="{0D108BD9-81ED-4DB2-BD59-A6C34878D82A}">
                    <a16:rowId xmlns:a16="http://schemas.microsoft.com/office/drawing/2014/main" val="877649079"/>
                  </a:ext>
                </a:extLst>
              </a:tr>
              <a:tr h="167033">
                <a:tc>
                  <a:txBody>
                    <a:bodyPr/>
                    <a:lstStyle/>
                    <a:p>
                      <a:pPr marL="0" marR="0" lvl="0" indent="0" algn="l" defTabSz="685800" rtl="0" eaLnBrk="1" fontAlgn="auto" latinLnBrk="0" hangingPunct="1">
                        <a:lnSpc>
                          <a:spcPct val="107000"/>
                        </a:lnSpc>
                        <a:spcBef>
                          <a:spcPts val="0"/>
                        </a:spcBef>
                        <a:spcAft>
                          <a:spcPts val="0"/>
                        </a:spcAft>
                        <a:buClrTx/>
                        <a:buSzTx/>
                        <a:buFontTx/>
                        <a:buNone/>
                        <a:tabLst/>
                        <a:defRPr/>
                      </a:pPr>
                      <a:r>
                        <a:rPr lang="ru-RU" sz="900" b="1" i="0" u="none" strike="noStrike" cap="none" noProof="0" dirty="0">
                          <a:solidFill>
                            <a:srgbClr val="000000"/>
                          </a:solidFill>
                          <a:effectLst/>
                          <a:latin typeface="Arial Narrow" panose="020B0606020202030204" pitchFamily="34" charset="0"/>
                          <a:ea typeface="+mn-ea"/>
                          <a:cs typeface="+mn-cs"/>
                          <a:sym typeface="Arial"/>
                        </a:rPr>
                        <a:t>БАРЛЫҒЫ</a:t>
                      </a:r>
                      <a:endParaRPr lang="ru-RU" sz="800" b="1" i="0" u="none" strike="noStrike" cap="none" noProof="0" dirty="0">
                        <a:solidFill>
                          <a:srgbClr val="000000"/>
                        </a:solidFill>
                        <a:effectLst/>
                        <a:latin typeface="Arial Narrow" panose="020B0606020202030204" pitchFamily="34" charset="0"/>
                        <a:ea typeface="+mn-ea"/>
                        <a:cs typeface="+mn-cs"/>
                        <a:sym typeface="Arial"/>
                      </a:endParaRPr>
                    </a:p>
                  </a:txBody>
                  <a:tcPr marT="0" marB="0" anchor="ctr">
                    <a:lnL w="76200" cap="flat" cmpd="sng" algn="ctr">
                      <a:noFill/>
                      <a:prstDash val="solid"/>
                      <a:round/>
                      <a:headEnd type="none" w="med" len="med"/>
                      <a:tailEnd type="none" w="med" len="med"/>
                    </a:lnL>
                    <a:lnR w="6350" cap="flat" cmpd="sng" algn="ctr">
                      <a:solidFill>
                        <a:schemeClr val="tx1"/>
                      </a:solidFill>
                      <a:prstDash val="sysDot"/>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accent6">
                        <a:lumMod val="50000"/>
                        <a:alpha val="20000"/>
                      </a:schemeClr>
                    </a:solidFill>
                  </a:tcPr>
                </a:tc>
                <a:tc>
                  <a:txBody>
                    <a:bodyPr/>
                    <a:lstStyle/>
                    <a:p>
                      <a:pPr algn="ctr" fontAlgn="ctr"/>
                      <a:r>
                        <a:rPr lang="ru-RU" sz="900" b="1" i="0" u="none" strike="noStrike" cap="none" dirty="0">
                          <a:solidFill>
                            <a:srgbClr val="000000"/>
                          </a:solidFill>
                          <a:effectLst/>
                          <a:latin typeface="Arial Narrow" panose="020B0606020202030204" pitchFamily="34" charset="0"/>
                          <a:ea typeface="+mn-ea"/>
                          <a:cs typeface="+mn-cs"/>
                          <a:sym typeface="Arial"/>
                        </a:rPr>
                        <a:t>22 726</a:t>
                      </a:r>
                      <a:endParaRPr lang="ru-KZ" sz="900" b="1" i="0" u="none" strike="noStrike" cap="none" dirty="0">
                        <a:solidFill>
                          <a:srgbClr val="000000"/>
                        </a:solidFill>
                        <a:effectLst/>
                        <a:latin typeface="Arial Narrow" panose="020B0606020202030204" pitchFamily="34" charset="0"/>
                        <a:ea typeface="+mn-ea"/>
                        <a:cs typeface="+mn-cs"/>
                        <a:sym typeface="Arial"/>
                      </a:endParaRPr>
                    </a:p>
                  </a:txBody>
                  <a:tcPr marL="9525" marR="9525" marT="0"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50000"/>
                        <a:alpha val="20000"/>
                      </a:schemeClr>
                    </a:solidFill>
                  </a:tcPr>
                </a:tc>
                <a:tc>
                  <a:txBody>
                    <a:bodyPr/>
                    <a:lstStyle/>
                    <a:p>
                      <a:pPr algn="ctr" rtl="0" fontAlgn="ctr"/>
                      <a:r>
                        <a:rPr lang="ru-RU" sz="900" b="1" i="0" u="none" strike="noStrike">
                          <a:solidFill>
                            <a:srgbClr val="000000"/>
                          </a:solidFill>
                          <a:effectLst/>
                          <a:latin typeface="Arial Narrow" panose="020B0606020202030204" pitchFamily="34" charset="0"/>
                        </a:rPr>
                        <a:t>26 081</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6">
                        <a:lumMod val="50000"/>
                        <a:alpha val="20000"/>
                      </a:schemeClr>
                    </a:solidFill>
                  </a:tcPr>
                </a:tc>
                <a:tc>
                  <a:txBody>
                    <a:bodyPr/>
                    <a:lstStyle/>
                    <a:p>
                      <a:pPr algn="ctr" rtl="0" fontAlgn="ctr"/>
                      <a:r>
                        <a:rPr lang="ru-RU" sz="900" b="1" i="0" u="none" strike="noStrike">
                          <a:solidFill>
                            <a:srgbClr val="000000"/>
                          </a:solidFill>
                          <a:effectLst/>
                          <a:latin typeface="Arial Narrow" panose="020B0606020202030204" pitchFamily="34" charset="0"/>
                        </a:rPr>
                        <a:t>27 948</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6">
                        <a:lumMod val="50000"/>
                        <a:alpha val="20000"/>
                      </a:schemeClr>
                    </a:solidFill>
                  </a:tcPr>
                </a:tc>
                <a:tc>
                  <a:txBody>
                    <a:bodyPr/>
                    <a:lstStyle/>
                    <a:p>
                      <a:pPr algn="ctr" rtl="0" fontAlgn="ctr"/>
                      <a:r>
                        <a:rPr lang="ru-RU" sz="900" b="1" i="0" u="none" strike="noStrike" dirty="0">
                          <a:solidFill>
                            <a:srgbClr val="000000"/>
                          </a:solidFill>
                          <a:effectLst/>
                          <a:latin typeface="Arial Narrow" panose="020B0606020202030204" pitchFamily="34" charset="0"/>
                        </a:rPr>
                        <a:t>29 633</a:t>
                      </a:r>
                    </a:p>
                  </a:txBody>
                  <a:tcPr marL="9525" marR="9525" marT="9525" marB="0" anchor="ctr">
                    <a:lnL w="6350" cap="flat" cmpd="sng" algn="ctr">
                      <a:solidFill>
                        <a:schemeClr val="tx1"/>
                      </a:solidFill>
                      <a:prstDash val="sysDot"/>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6">
                        <a:lumMod val="50000"/>
                        <a:alpha val="20000"/>
                      </a:schemeClr>
                    </a:solidFill>
                  </a:tcPr>
                </a:tc>
                <a:extLst>
                  <a:ext uri="{0D108BD9-81ED-4DB2-BD59-A6C34878D82A}">
                    <a16:rowId xmlns:a16="http://schemas.microsoft.com/office/drawing/2014/main" val="1602871338"/>
                  </a:ext>
                </a:extLst>
              </a:tr>
              <a:tr h="148474">
                <a:tc>
                  <a:txBody>
                    <a:bodyPr/>
                    <a:lstStyle/>
                    <a:p>
                      <a:pPr marL="72000" algn="l" fontAlgn="b"/>
                      <a:r>
                        <a:rPr lang="ru-RU" sz="800" b="0" i="0" u="none" strike="noStrike" cap="none" dirty="0">
                          <a:solidFill>
                            <a:srgbClr val="000000"/>
                          </a:solidFill>
                          <a:effectLst/>
                          <a:latin typeface="Arial Narrow" panose="020B0606020202030204" pitchFamily="34" charset="0"/>
                          <a:ea typeface="+mn-ea"/>
                          <a:cs typeface="+mn-cs"/>
                          <a:sym typeface="Arial"/>
                        </a:rPr>
                        <a:t>БАСШЫЛАР ЖӘНЕ МЕМЛЕКЕТТІК ҚЫЗМЕТШІЛЕР</a:t>
                      </a:r>
                    </a:p>
                  </a:txBody>
                  <a:tcPr marL="9525" marR="9525" marT="0" marB="0" anchor="ctr">
                    <a:lnL w="76200" cap="flat" cmpd="sng" algn="ctr">
                      <a:noFill/>
                      <a:prstDash val="solid"/>
                      <a:round/>
                      <a:headEnd type="none" w="med" len="med"/>
                      <a:tailEnd type="none" w="med" len="med"/>
                    </a:lnL>
                    <a:lnR w="6350" cap="flat" cmpd="sng" algn="ctr">
                      <a:solidFill>
                        <a:schemeClr val="tx1"/>
                      </a:solidFill>
                      <a:prstDash val="sysDot"/>
                      <a:round/>
                      <a:headEnd type="none" w="med" len="med"/>
                      <a:tailEnd type="none" w="med" len="med"/>
                    </a:lnR>
                    <a:lnT w="12700" cap="flat" cmpd="sng" algn="ctr">
                      <a:solidFill>
                        <a:schemeClr val="tx1"/>
                      </a:solidFill>
                      <a:prstDash val="solid"/>
                      <a:round/>
                      <a:headEnd type="none" w="med" len="med"/>
                      <a:tailEnd type="none" w="med" len="med"/>
                    </a:lnT>
                    <a:lnB w="6350" cap="flat" cmpd="sng" algn="ctr">
                      <a:solidFill>
                        <a:schemeClr val="tx1"/>
                      </a:solidFill>
                      <a:prstDash val="sysDot"/>
                      <a:round/>
                      <a:headEnd type="none" w="med" len="med"/>
                      <a:tailEnd type="none" w="med" len="med"/>
                    </a:lnB>
                    <a:noFill/>
                  </a:tcPr>
                </a:tc>
                <a:tc>
                  <a:txBody>
                    <a:bodyPr/>
                    <a:lstStyle/>
                    <a:p>
                      <a:pPr algn="ctr" fontAlgn="ctr"/>
                      <a:r>
                        <a:rPr lang="ru-RU" sz="800" b="0" i="0" u="none" strike="noStrike">
                          <a:solidFill>
                            <a:srgbClr val="000000"/>
                          </a:solidFill>
                          <a:effectLst/>
                          <a:latin typeface="Arial Narrow" panose="020B0606020202030204" pitchFamily="34" charset="0"/>
                        </a:rPr>
                        <a:t>1 662</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12700" cap="flat" cmpd="sng" algn="ctr">
                      <a:solidFill>
                        <a:schemeClr val="tx1"/>
                      </a:solidFill>
                      <a:prstDash val="solid"/>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ru-RU" sz="800" b="0" i="0" u="none" strike="noStrike">
                          <a:solidFill>
                            <a:srgbClr val="000000"/>
                          </a:solidFill>
                          <a:effectLst/>
                          <a:latin typeface="Arial Narrow" panose="020B0606020202030204" pitchFamily="34" charset="0"/>
                        </a:rPr>
                        <a:t>1 238</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12700" cap="flat" cmpd="sng" algn="ctr">
                      <a:solidFill>
                        <a:schemeClr val="tx1"/>
                      </a:solidFill>
                      <a:prstDash val="solid"/>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ru-RU" sz="800" b="0" i="0" u="none" strike="noStrike">
                          <a:solidFill>
                            <a:srgbClr val="000000"/>
                          </a:solidFill>
                          <a:effectLst/>
                          <a:latin typeface="Arial Narrow" panose="020B0606020202030204" pitchFamily="34" charset="0"/>
                        </a:rPr>
                        <a:t>1 423</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12700" cap="flat" cmpd="sng" algn="ctr">
                      <a:solidFill>
                        <a:schemeClr val="tx1"/>
                      </a:solidFill>
                      <a:prstDash val="solid"/>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ru-RU" sz="800" b="0" i="0" u="none" strike="noStrike">
                          <a:solidFill>
                            <a:srgbClr val="000000"/>
                          </a:solidFill>
                          <a:effectLst/>
                          <a:latin typeface="Arial Narrow" panose="020B0606020202030204" pitchFamily="34" charset="0"/>
                        </a:rPr>
                        <a:t>1 370</a:t>
                      </a:r>
                    </a:p>
                  </a:txBody>
                  <a:tcPr marL="9525" marR="9525" marT="9525" marB="0" anchor="ctr">
                    <a:lnL w="6350" cap="flat" cmpd="sng" algn="ctr">
                      <a:solidFill>
                        <a:schemeClr val="tx1"/>
                      </a:solidFill>
                      <a:prstDash val="sysDot"/>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052355308"/>
                  </a:ext>
                </a:extLst>
              </a:tr>
              <a:tr h="148474">
                <a:tc>
                  <a:txBody>
                    <a:bodyPr/>
                    <a:lstStyle/>
                    <a:p>
                      <a:pPr marL="72000" algn="l" fontAlgn="b"/>
                      <a:r>
                        <a:rPr lang="ru-RU" sz="800" b="0" i="0" u="none" strike="noStrike" cap="none" dirty="0">
                          <a:solidFill>
                            <a:srgbClr val="000000"/>
                          </a:solidFill>
                          <a:effectLst/>
                          <a:latin typeface="Arial Narrow" panose="020B0606020202030204" pitchFamily="34" charset="0"/>
                          <a:ea typeface="+mn-ea"/>
                          <a:cs typeface="+mn-cs"/>
                          <a:sym typeface="Arial"/>
                        </a:rPr>
                        <a:t>КӘСІБИ МАМАНДАР</a:t>
                      </a:r>
                    </a:p>
                  </a:txBody>
                  <a:tcPr marL="9525" marR="9525" marT="0" marB="0" anchor="ctr">
                    <a:lnL w="76200" cap="flat" cmpd="sng" algn="ctr">
                      <a:noFill/>
                      <a:prstDash val="solid"/>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solidFill>
                      <a:schemeClr val="accent6">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6 412</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6 138</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solidFill>
                      <a:schemeClr val="accent6">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6 624</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solidFill>
                      <a:schemeClr val="accent6">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8 635</a:t>
                      </a:r>
                    </a:p>
                  </a:txBody>
                  <a:tcPr marL="9525" marR="9525" marT="9525" marB="0" anchor="ctr">
                    <a:lnL w="6350" cap="flat" cmpd="sng" algn="ctr">
                      <a:solidFill>
                        <a:schemeClr val="tx1"/>
                      </a:solidFill>
                      <a:prstDash val="sysDot"/>
                      <a:round/>
                      <a:headEnd type="none" w="med" len="med"/>
                      <a:tailEnd type="none" w="med" len="med"/>
                    </a:lnL>
                    <a:lnR w="12700" cap="flat" cmpd="sng" algn="ctr">
                      <a:noFill/>
                      <a:prstDash val="solid"/>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solidFill>
                      <a:schemeClr val="accent6">
                        <a:lumMod val="50000"/>
                        <a:alpha val="20000"/>
                      </a:schemeClr>
                    </a:solidFill>
                  </a:tcPr>
                </a:tc>
                <a:extLst>
                  <a:ext uri="{0D108BD9-81ED-4DB2-BD59-A6C34878D82A}">
                    <a16:rowId xmlns:a16="http://schemas.microsoft.com/office/drawing/2014/main" val="4077338817"/>
                  </a:ext>
                </a:extLst>
              </a:tr>
              <a:tr h="148474">
                <a:tc>
                  <a:txBody>
                    <a:bodyPr/>
                    <a:lstStyle/>
                    <a:p>
                      <a:pPr marL="72000" algn="l" fontAlgn="b"/>
                      <a:r>
                        <a:rPr lang="ru-RU" sz="800" b="0" i="0" u="none" strike="noStrike" cap="none" dirty="0">
                          <a:solidFill>
                            <a:srgbClr val="000000"/>
                          </a:solidFill>
                          <a:effectLst/>
                          <a:latin typeface="Arial Narrow" panose="020B0606020202030204" pitchFamily="34" charset="0"/>
                          <a:ea typeface="+mn-ea"/>
                          <a:cs typeface="+mn-cs"/>
                          <a:sym typeface="Arial"/>
                        </a:rPr>
                        <a:t>ТЕХНИК МАМАНДАР ЖӘНЕ БАСҚА ДА КӘСІБИ КӨМЕКШІ ПЕРСОНАЛ</a:t>
                      </a:r>
                    </a:p>
                  </a:txBody>
                  <a:tcPr marL="9525" marR="9525" marT="0" marB="0" anchor="ctr">
                    <a:lnL w="76200" cap="flat" cmpd="sng" algn="ctr">
                      <a:noFill/>
                      <a:prstDash val="solid"/>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noFill/>
                  </a:tcPr>
                </a:tc>
                <a:tc>
                  <a:txBody>
                    <a:bodyPr/>
                    <a:lstStyle/>
                    <a:p>
                      <a:pPr algn="ctr" fontAlgn="ctr"/>
                      <a:r>
                        <a:rPr lang="ru-RU" sz="800" b="0" i="0" u="none" strike="noStrike">
                          <a:solidFill>
                            <a:srgbClr val="000000"/>
                          </a:solidFill>
                          <a:effectLst/>
                          <a:latin typeface="Arial Narrow" panose="020B0606020202030204" pitchFamily="34" charset="0"/>
                        </a:rPr>
                        <a:t>3 240</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ru-RU" sz="800" b="0" i="0" u="none" strike="noStrike">
                          <a:solidFill>
                            <a:srgbClr val="000000"/>
                          </a:solidFill>
                          <a:effectLst/>
                          <a:latin typeface="Arial Narrow" panose="020B0606020202030204" pitchFamily="34" charset="0"/>
                        </a:rPr>
                        <a:t>2 756</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ru-RU" sz="800" b="0" i="0" u="none" strike="noStrike">
                          <a:solidFill>
                            <a:srgbClr val="000000"/>
                          </a:solidFill>
                          <a:effectLst/>
                          <a:latin typeface="Arial Narrow" panose="020B0606020202030204" pitchFamily="34" charset="0"/>
                        </a:rPr>
                        <a:t>2 628</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ru-RU" sz="800" b="0" i="0" u="none" strike="noStrike">
                          <a:solidFill>
                            <a:srgbClr val="000000"/>
                          </a:solidFill>
                          <a:effectLst/>
                          <a:latin typeface="Arial Narrow" panose="020B0606020202030204" pitchFamily="34" charset="0"/>
                        </a:rPr>
                        <a:t>2 743</a:t>
                      </a:r>
                    </a:p>
                  </a:txBody>
                  <a:tcPr marL="9525" marR="9525" marT="9525" marB="0" anchor="ctr">
                    <a:lnL w="6350" cap="flat" cmpd="sng" algn="ctr">
                      <a:solidFill>
                        <a:schemeClr val="tx1"/>
                      </a:solidFill>
                      <a:prstDash val="sysDot"/>
                      <a:round/>
                      <a:headEnd type="none" w="med" len="med"/>
                      <a:tailEnd type="none" w="med" len="med"/>
                    </a:lnL>
                    <a:lnR w="12700" cap="flat" cmpd="sng" algn="ctr">
                      <a:noFill/>
                      <a:prstDash val="solid"/>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500228116"/>
                  </a:ext>
                </a:extLst>
              </a:tr>
              <a:tr h="148474">
                <a:tc>
                  <a:txBody>
                    <a:bodyPr/>
                    <a:lstStyle/>
                    <a:p>
                      <a:pPr marL="72000" algn="l" fontAlgn="b"/>
                      <a:r>
                        <a:rPr lang="ru-RU" sz="800" b="0" i="0" u="none" strike="noStrike" cap="none" dirty="0">
                          <a:solidFill>
                            <a:srgbClr val="000000"/>
                          </a:solidFill>
                          <a:effectLst/>
                          <a:latin typeface="Arial Narrow" panose="020B0606020202030204" pitchFamily="34" charset="0"/>
                          <a:ea typeface="+mn-ea"/>
                          <a:cs typeface="+mn-cs"/>
                          <a:sym typeface="Arial"/>
                        </a:rPr>
                        <a:t>ӘКІМШІЛЕНДІРУ САЛАСЫНДАҒЫ ҚЫЗМЕТШІЛЕР</a:t>
                      </a:r>
                    </a:p>
                  </a:txBody>
                  <a:tcPr marL="9525" marR="9525" marT="0" marB="0" anchor="ctr">
                    <a:lnL w="76200" cap="flat" cmpd="sng" algn="ctr">
                      <a:noFill/>
                      <a:prstDash val="solid"/>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solidFill>
                      <a:schemeClr val="accent6">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1 257</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1 108</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solidFill>
                      <a:schemeClr val="accent6">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947</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solidFill>
                      <a:schemeClr val="accent6">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1 259</a:t>
                      </a:r>
                    </a:p>
                  </a:txBody>
                  <a:tcPr marL="9525" marR="9525" marT="9525" marB="0" anchor="ctr">
                    <a:lnL w="6350" cap="flat" cmpd="sng" algn="ctr">
                      <a:solidFill>
                        <a:schemeClr val="tx1"/>
                      </a:solidFill>
                      <a:prstDash val="sysDot"/>
                      <a:round/>
                      <a:headEnd type="none" w="med" len="med"/>
                      <a:tailEnd type="none" w="med" len="med"/>
                    </a:lnL>
                    <a:lnR w="12700" cap="flat" cmpd="sng" algn="ctr">
                      <a:noFill/>
                      <a:prstDash val="solid"/>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solidFill>
                      <a:schemeClr val="accent6">
                        <a:lumMod val="50000"/>
                        <a:alpha val="20000"/>
                      </a:schemeClr>
                    </a:solidFill>
                  </a:tcPr>
                </a:tc>
                <a:extLst>
                  <a:ext uri="{0D108BD9-81ED-4DB2-BD59-A6C34878D82A}">
                    <a16:rowId xmlns:a16="http://schemas.microsoft.com/office/drawing/2014/main" val="1221627480"/>
                  </a:ext>
                </a:extLst>
              </a:tr>
              <a:tr h="148474">
                <a:tc>
                  <a:txBody>
                    <a:bodyPr/>
                    <a:lstStyle/>
                    <a:p>
                      <a:pPr marL="72000" algn="l" fontAlgn="b"/>
                      <a:r>
                        <a:rPr lang="ru-RU" sz="800" b="0" i="0" u="none" strike="noStrike" cap="none" dirty="0">
                          <a:solidFill>
                            <a:srgbClr val="000000"/>
                          </a:solidFill>
                          <a:effectLst/>
                          <a:latin typeface="Arial Narrow" panose="020B0606020202030204" pitchFamily="34" charset="0"/>
                          <a:ea typeface="+mn-ea"/>
                          <a:cs typeface="+mn-cs"/>
                          <a:sym typeface="Arial"/>
                        </a:rPr>
                        <a:t>ҚЫЗМЕТ КӨРСЕТУ ЖӘНЕ САУДА САЛАСЫНЫҢ ЖҰМЫСКЕРЛЕРІ</a:t>
                      </a:r>
                    </a:p>
                  </a:txBody>
                  <a:tcPr marL="9525" marR="9525" marT="0" marB="0" anchor="ctr">
                    <a:lnL w="76200" cap="flat" cmpd="sng" algn="ctr">
                      <a:noFill/>
                      <a:prstDash val="solid"/>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noFill/>
                  </a:tcPr>
                </a:tc>
                <a:tc>
                  <a:txBody>
                    <a:bodyPr/>
                    <a:lstStyle/>
                    <a:p>
                      <a:pPr algn="ctr" fontAlgn="ctr"/>
                      <a:r>
                        <a:rPr lang="ru-RU" sz="800" b="0" i="0" u="none" strike="noStrike">
                          <a:solidFill>
                            <a:srgbClr val="000000"/>
                          </a:solidFill>
                          <a:effectLst/>
                          <a:latin typeface="Arial Narrow" panose="020B0606020202030204" pitchFamily="34" charset="0"/>
                        </a:rPr>
                        <a:t>2 833</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ru-RU" sz="800" b="0" i="0" u="none" strike="noStrike">
                          <a:solidFill>
                            <a:srgbClr val="000000"/>
                          </a:solidFill>
                          <a:effectLst/>
                          <a:latin typeface="Arial Narrow" panose="020B0606020202030204" pitchFamily="34" charset="0"/>
                        </a:rPr>
                        <a:t>3 362</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ru-RU" sz="800" b="0" i="0" u="none" strike="noStrike">
                          <a:solidFill>
                            <a:srgbClr val="000000"/>
                          </a:solidFill>
                          <a:effectLst/>
                          <a:latin typeface="Arial Narrow" panose="020B0606020202030204" pitchFamily="34" charset="0"/>
                        </a:rPr>
                        <a:t>3 606</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ru-RU" sz="800" b="0" i="0" u="none" strike="noStrike">
                          <a:solidFill>
                            <a:srgbClr val="000000"/>
                          </a:solidFill>
                          <a:effectLst/>
                          <a:latin typeface="Arial Narrow" panose="020B0606020202030204" pitchFamily="34" charset="0"/>
                        </a:rPr>
                        <a:t>3 291</a:t>
                      </a:r>
                    </a:p>
                  </a:txBody>
                  <a:tcPr marL="9525" marR="9525" marT="9525" marB="0" anchor="ctr">
                    <a:lnL w="6350" cap="flat" cmpd="sng" algn="ctr">
                      <a:solidFill>
                        <a:schemeClr val="tx1"/>
                      </a:solidFill>
                      <a:prstDash val="sysDot"/>
                      <a:round/>
                      <a:headEnd type="none" w="med" len="med"/>
                      <a:tailEnd type="none" w="med" len="med"/>
                    </a:lnL>
                    <a:lnR w="12700" cap="flat" cmpd="sng" algn="ctr">
                      <a:noFill/>
                      <a:prstDash val="solid"/>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182707914"/>
                  </a:ext>
                </a:extLst>
              </a:tr>
              <a:tr h="148474">
                <a:tc>
                  <a:txBody>
                    <a:bodyPr/>
                    <a:lstStyle/>
                    <a:p>
                      <a:pPr marL="72000" algn="l" fontAlgn="b"/>
                      <a:r>
                        <a:rPr lang="ru-RU" sz="800" b="0" i="0" u="none" strike="noStrike" cap="none" dirty="0">
                          <a:solidFill>
                            <a:srgbClr val="000000"/>
                          </a:solidFill>
                          <a:effectLst/>
                          <a:latin typeface="Arial Narrow" panose="020B0606020202030204" pitchFamily="34" charset="0"/>
                          <a:ea typeface="+mn-ea"/>
                          <a:cs typeface="+mn-cs"/>
                          <a:sym typeface="Arial"/>
                        </a:rPr>
                        <a:t>ФЕРМЕР Ж/Е АУЫЛ/ОРМАН, БАЛЫҚ ШАРУА-ЫҢ Ж/Е БАЛЫҚ АУЛАУ ЖҰМЫС-РЫ</a:t>
                      </a:r>
                    </a:p>
                  </a:txBody>
                  <a:tcPr marL="9525" marR="9525" marT="0" marB="0" anchor="ctr">
                    <a:lnL w="76200" cap="flat" cmpd="sng" algn="ctr">
                      <a:noFill/>
                      <a:prstDash val="solid"/>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solidFill>
                      <a:schemeClr val="accent6">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9</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16</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solidFill>
                      <a:schemeClr val="accent6">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37</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solidFill>
                      <a:schemeClr val="accent6">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19</a:t>
                      </a:r>
                    </a:p>
                  </a:txBody>
                  <a:tcPr marL="9525" marR="9525" marT="9525" marB="0" anchor="ctr">
                    <a:lnL w="6350" cap="flat" cmpd="sng" algn="ctr">
                      <a:solidFill>
                        <a:schemeClr val="tx1"/>
                      </a:solidFill>
                      <a:prstDash val="sysDot"/>
                      <a:round/>
                      <a:headEnd type="none" w="med" len="med"/>
                      <a:tailEnd type="none" w="med" len="med"/>
                    </a:lnL>
                    <a:lnR w="12700" cap="flat" cmpd="sng" algn="ctr">
                      <a:noFill/>
                      <a:prstDash val="solid"/>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solidFill>
                      <a:schemeClr val="accent6">
                        <a:lumMod val="50000"/>
                        <a:alpha val="20000"/>
                      </a:schemeClr>
                    </a:solidFill>
                  </a:tcPr>
                </a:tc>
                <a:extLst>
                  <a:ext uri="{0D108BD9-81ED-4DB2-BD59-A6C34878D82A}">
                    <a16:rowId xmlns:a16="http://schemas.microsoft.com/office/drawing/2014/main" val="3434696259"/>
                  </a:ext>
                </a:extLst>
              </a:tr>
              <a:tr h="148474">
                <a:tc>
                  <a:txBody>
                    <a:bodyPr/>
                    <a:lstStyle/>
                    <a:p>
                      <a:pPr marL="72000" algn="l" fontAlgn="b"/>
                      <a:r>
                        <a:rPr lang="ru-RU" sz="800" b="0" i="0" u="none" strike="noStrike" cap="none" dirty="0">
                          <a:solidFill>
                            <a:srgbClr val="000000"/>
                          </a:solidFill>
                          <a:effectLst/>
                          <a:latin typeface="Arial Narrow" panose="020B0606020202030204" pitchFamily="34" charset="0"/>
                          <a:ea typeface="+mn-ea"/>
                          <a:cs typeface="+mn-cs"/>
                          <a:sym typeface="Arial"/>
                        </a:rPr>
                        <a:t>ӨНЕРКӘСІП, ҚҰРЫЛЫС, КӨЛІК Ж/Е БАСҚА ТЕКТЕС ЖҰМЫСШЫЛАРЫ</a:t>
                      </a:r>
                    </a:p>
                  </a:txBody>
                  <a:tcPr marL="9525" marR="9525" marT="0" marB="0" anchor="ctr">
                    <a:lnL w="76200" cap="flat" cmpd="sng" algn="ctr">
                      <a:noFill/>
                      <a:prstDash val="solid"/>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noFill/>
                  </a:tcPr>
                </a:tc>
                <a:tc>
                  <a:txBody>
                    <a:bodyPr/>
                    <a:lstStyle/>
                    <a:p>
                      <a:pPr algn="ctr" fontAlgn="ctr"/>
                      <a:r>
                        <a:rPr lang="ru-RU" sz="800" b="0" i="0" u="none" strike="noStrike">
                          <a:solidFill>
                            <a:srgbClr val="000000"/>
                          </a:solidFill>
                          <a:effectLst/>
                          <a:latin typeface="Arial Narrow" panose="020B0606020202030204" pitchFamily="34" charset="0"/>
                        </a:rPr>
                        <a:t>2 708</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ru-RU" sz="800" b="0" i="0" u="none" strike="noStrike">
                          <a:solidFill>
                            <a:srgbClr val="000000"/>
                          </a:solidFill>
                          <a:effectLst/>
                          <a:latin typeface="Arial Narrow" panose="020B0606020202030204" pitchFamily="34" charset="0"/>
                        </a:rPr>
                        <a:t>5 239</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ru-RU" sz="800" b="0" i="0" u="none" strike="noStrike">
                          <a:solidFill>
                            <a:srgbClr val="000000"/>
                          </a:solidFill>
                          <a:effectLst/>
                          <a:latin typeface="Arial Narrow" panose="020B0606020202030204" pitchFamily="34" charset="0"/>
                        </a:rPr>
                        <a:t>5 050</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ru-RU" sz="800" b="0" i="0" u="none" strike="noStrike">
                          <a:solidFill>
                            <a:srgbClr val="000000"/>
                          </a:solidFill>
                          <a:effectLst/>
                          <a:latin typeface="Arial Narrow" panose="020B0606020202030204" pitchFamily="34" charset="0"/>
                        </a:rPr>
                        <a:t>4 869</a:t>
                      </a:r>
                    </a:p>
                  </a:txBody>
                  <a:tcPr marL="9525" marR="9525" marT="9525" marB="0" anchor="ctr">
                    <a:lnL w="6350" cap="flat" cmpd="sng" algn="ctr">
                      <a:solidFill>
                        <a:schemeClr val="tx1"/>
                      </a:solidFill>
                      <a:prstDash val="sysDot"/>
                      <a:round/>
                      <a:headEnd type="none" w="med" len="med"/>
                      <a:tailEnd type="none" w="med" len="med"/>
                    </a:lnL>
                    <a:lnR w="12700" cap="flat" cmpd="sng" algn="ctr">
                      <a:noFill/>
                      <a:prstDash val="solid"/>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033135677"/>
                  </a:ext>
                </a:extLst>
              </a:tr>
              <a:tr h="148474">
                <a:tc>
                  <a:txBody>
                    <a:bodyPr/>
                    <a:lstStyle/>
                    <a:p>
                      <a:pPr marL="72000" algn="l" fontAlgn="b"/>
                      <a:r>
                        <a:rPr lang="ru-RU" sz="800" b="0" i="0" u="none" strike="noStrike" cap="none" dirty="0">
                          <a:solidFill>
                            <a:srgbClr val="000000"/>
                          </a:solidFill>
                          <a:effectLst/>
                          <a:latin typeface="Arial Narrow" panose="020B0606020202030204" pitchFamily="34" charset="0"/>
                          <a:ea typeface="+mn-ea"/>
                          <a:cs typeface="+mn-cs"/>
                          <a:sym typeface="Arial"/>
                        </a:rPr>
                        <a:t>ӨНДІРІСТІК ЖАБДЫҚ ОПЕРАТОРЛАРЫ, ҚҰРАСТЫРУШЫЛАРЫ Ж/Е ЖҮРГІЗУШІЛЕРІ</a:t>
                      </a:r>
                    </a:p>
                  </a:txBody>
                  <a:tcPr marL="9525" marR="9525" marT="0" marB="0" anchor="ctr">
                    <a:lnL w="76200" cap="flat" cmpd="sng" algn="ctr">
                      <a:noFill/>
                      <a:prstDash val="solid"/>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solidFill>
                      <a:schemeClr val="accent6">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1 425</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1 577</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solidFill>
                      <a:schemeClr val="accent6">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1 747</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solidFill>
                      <a:schemeClr val="accent6">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1 596</a:t>
                      </a:r>
                    </a:p>
                  </a:txBody>
                  <a:tcPr marL="9525" marR="9525" marT="9525" marB="0" anchor="ctr">
                    <a:lnL w="6350" cap="flat" cmpd="sng" algn="ctr">
                      <a:solidFill>
                        <a:schemeClr val="tx1"/>
                      </a:solidFill>
                      <a:prstDash val="sysDot"/>
                      <a:round/>
                      <a:headEnd type="none" w="med" len="med"/>
                      <a:tailEnd type="none" w="med" len="med"/>
                    </a:lnL>
                    <a:lnR w="12700" cap="flat" cmpd="sng" algn="ctr">
                      <a:noFill/>
                      <a:prstDash val="solid"/>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solidFill>
                      <a:schemeClr val="accent6">
                        <a:lumMod val="50000"/>
                        <a:alpha val="20000"/>
                      </a:schemeClr>
                    </a:solidFill>
                  </a:tcPr>
                </a:tc>
                <a:extLst>
                  <a:ext uri="{0D108BD9-81ED-4DB2-BD59-A6C34878D82A}">
                    <a16:rowId xmlns:a16="http://schemas.microsoft.com/office/drawing/2014/main" val="3877348172"/>
                  </a:ext>
                </a:extLst>
              </a:tr>
              <a:tr h="148474">
                <a:tc>
                  <a:txBody>
                    <a:bodyPr/>
                    <a:lstStyle/>
                    <a:p>
                      <a:pPr marL="72000" algn="l" fontAlgn="b"/>
                      <a:r>
                        <a:rPr lang="ru-RU" sz="800" b="0" i="0" u="none" strike="noStrike" cap="none" dirty="0">
                          <a:solidFill>
                            <a:srgbClr val="000000"/>
                          </a:solidFill>
                          <a:effectLst/>
                          <a:latin typeface="Arial Narrow" panose="020B0606020202030204" pitchFamily="34" charset="0"/>
                          <a:ea typeface="+mn-ea"/>
                          <a:cs typeface="+mn-cs"/>
                          <a:sym typeface="Arial"/>
                        </a:rPr>
                        <a:t>БІЛІКТІЛІГІ ЖОҚ ЖҰМЫСШЫЛАР</a:t>
                      </a:r>
                    </a:p>
                  </a:txBody>
                  <a:tcPr marL="9525" marR="9525" marT="0" marB="0" anchor="ctr">
                    <a:lnL w="76200" cap="flat" cmpd="sng" algn="ctr">
                      <a:noFill/>
                      <a:prstDash val="solid"/>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noFill/>
                  </a:tcPr>
                </a:tc>
                <a:tc>
                  <a:txBody>
                    <a:bodyPr/>
                    <a:lstStyle/>
                    <a:p>
                      <a:pPr algn="ctr" fontAlgn="ctr"/>
                      <a:r>
                        <a:rPr lang="ru-RU" sz="800" b="0" i="0" u="none" strike="noStrike" dirty="0">
                          <a:solidFill>
                            <a:srgbClr val="000000"/>
                          </a:solidFill>
                          <a:effectLst/>
                          <a:latin typeface="Arial Narrow" panose="020B0606020202030204" pitchFamily="34" charset="0"/>
                        </a:rPr>
                        <a:t>3 180</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ru-RU" sz="800" b="0" i="0" u="none" strike="noStrike">
                          <a:solidFill>
                            <a:srgbClr val="000000"/>
                          </a:solidFill>
                          <a:effectLst/>
                          <a:latin typeface="Arial Narrow" panose="020B0606020202030204" pitchFamily="34" charset="0"/>
                        </a:rPr>
                        <a:t>4 647</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ru-RU" sz="800" b="0" i="0" u="none" strike="noStrike">
                          <a:solidFill>
                            <a:srgbClr val="000000"/>
                          </a:solidFill>
                          <a:effectLst/>
                          <a:latin typeface="Arial Narrow" panose="020B0606020202030204" pitchFamily="34" charset="0"/>
                        </a:rPr>
                        <a:t>5 886</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ru-RU" sz="800" b="0" i="0" u="none" strike="noStrike" dirty="0">
                          <a:solidFill>
                            <a:srgbClr val="000000"/>
                          </a:solidFill>
                          <a:effectLst/>
                          <a:latin typeface="Arial Narrow" panose="020B0606020202030204" pitchFamily="34" charset="0"/>
                        </a:rPr>
                        <a:t>5 851</a:t>
                      </a:r>
                    </a:p>
                  </a:txBody>
                  <a:tcPr marL="9525" marR="9525" marT="9525" marB="0" anchor="ctr">
                    <a:lnL w="6350" cap="flat" cmpd="sng" algn="ctr">
                      <a:solidFill>
                        <a:schemeClr val="tx1"/>
                      </a:solidFill>
                      <a:prstDash val="sysDot"/>
                      <a:round/>
                      <a:headEnd type="none" w="med" len="med"/>
                      <a:tailEnd type="none" w="med" len="med"/>
                    </a:lnL>
                    <a:lnR w="12700" cap="flat" cmpd="sng" algn="ctr">
                      <a:noFill/>
                      <a:prstDash val="solid"/>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605250712"/>
                  </a:ext>
                </a:extLst>
              </a:tr>
            </a:tbl>
          </a:graphicData>
        </a:graphic>
      </p:graphicFrame>
      <p:sp>
        <p:nvSpPr>
          <p:cNvPr id="3" name="Номер слайда 2">
            <a:extLst>
              <a:ext uri="{FF2B5EF4-FFF2-40B4-BE49-F238E27FC236}">
                <a16:creationId xmlns:a16="http://schemas.microsoft.com/office/drawing/2014/main" id="{0FE3E8E7-F31A-7D55-7372-1BEAD488D2B4}"/>
              </a:ext>
            </a:extLst>
          </p:cNvPr>
          <p:cNvSpPr>
            <a:spLocks noGrp="1"/>
          </p:cNvSpPr>
          <p:nvPr>
            <p:ph type="sldNum" sz="quarter" idx="12"/>
          </p:nvPr>
        </p:nvSpPr>
        <p:spPr/>
        <p:txBody>
          <a:bodyPr/>
          <a:lstStyle/>
          <a:p>
            <a:fld id="{4060C6F1-8618-4CCA-B45E-7B199C8F5830}" type="slidenum">
              <a:rPr lang="ru-RU" smtClean="0"/>
              <a:pPr/>
              <a:t>74</a:t>
            </a:fld>
            <a:r>
              <a:rPr lang="en-US" dirty="0"/>
              <a:t> </a:t>
            </a:r>
            <a:r>
              <a:rPr lang="ru-RU" dirty="0"/>
              <a:t>из 82</a:t>
            </a:r>
          </a:p>
        </p:txBody>
      </p:sp>
      <p:sp>
        <p:nvSpPr>
          <p:cNvPr id="6" name="Заголовок 3">
            <a:extLst>
              <a:ext uri="{FF2B5EF4-FFF2-40B4-BE49-F238E27FC236}">
                <a16:creationId xmlns:a16="http://schemas.microsoft.com/office/drawing/2014/main" id="{AC634985-2978-6D1D-9219-6D9F23D568B0}"/>
              </a:ext>
            </a:extLst>
          </p:cNvPr>
          <p:cNvSpPr txBox="1">
            <a:spLocks/>
          </p:cNvSpPr>
          <p:nvPr/>
        </p:nvSpPr>
        <p:spPr>
          <a:xfrm>
            <a:off x="72000" y="0"/>
            <a:ext cx="12120000" cy="859626"/>
          </a:xfrm>
          <a:prstGeom prst="rect">
            <a:avLst/>
          </a:prstGeom>
        </p:spPr>
        <p:txBody>
          <a:bodyPr anchor="ctr"/>
          <a:lstStyle>
            <a:defPPr marR="0" lvl="0" algn="l" rtl="0">
              <a:lnSpc>
                <a:spcPct val="100000"/>
              </a:lnSpc>
              <a:spcBef>
                <a:spcPts val="0"/>
              </a:spcBef>
              <a:spcAft>
                <a:spcPts val="0"/>
              </a:spcAft>
            </a:defPPr>
            <a:lvl1pPr marR="0" lvl="0" algn="l" rtl="0" eaLnBrk="1" hangingPunct="1">
              <a:lnSpc>
                <a:spcPct val="100000"/>
              </a:lnSpc>
              <a:spcBef>
                <a:spcPts val="0"/>
              </a:spcBef>
              <a:spcAft>
                <a:spcPts val="0"/>
              </a:spcAft>
              <a:buNone/>
              <a:defRPr sz="2667" b="1" i="0" u="none" strike="noStrike" cap="none">
                <a:solidFill>
                  <a:srgbClr val="007F76"/>
                </a:solidFill>
                <a:latin typeface="Arial" panose="020B0604020202020204" pitchFamily="34" charset="0"/>
                <a:ea typeface="Calibri" panose="020F0502020204030204" pitchFamily="34" charset="0"/>
                <a:cs typeface="Arial" panose="020B0604020202020204" pitchFamily="34" charset="0"/>
                <a:sym typeface="Arial"/>
              </a:defRPr>
            </a:lvl1pPr>
          </a:lstStyle>
          <a:p>
            <a:pPr defTabSz="914400"/>
            <a:r>
              <a:rPr lang="ru-RU" sz="2400" dirty="0"/>
              <a:t>Астана </a:t>
            </a:r>
            <a:r>
              <a:rPr lang="ru-RU" sz="2400" dirty="0" err="1"/>
              <a:t>қаласы</a:t>
            </a:r>
            <a:r>
              <a:rPr lang="ru-RU" sz="2400" dirty="0"/>
              <a:t> </a:t>
            </a:r>
            <a:r>
              <a:rPr lang="ru-RU" sz="2400" dirty="0" err="1"/>
              <a:t>бойынша</a:t>
            </a:r>
            <a:r>
              <a:rPr lang="ru-RU" sz="2400" dirty="0"/>
              <a:t> бос </a:t>
            </a:r>
            <a:r>
              <a:rPr lang="ru-RU" sz="2400" dirty="0" err="1"/>
              <a:t>жұмыс</a:t>
            </a:r>
            <a:r>
              <a:rPr lang="ru-RU" sz="2400" dirty="0"/>
              <a:t> </a:t>
            </a:r>
            <a:r>
              <a:rPr lang="ru-RU" sz="2400" dirty="0" err="1"/>
              <a:t>орындарының</a:t>
            </a:r>
            <a:r>
              <a:rPr lang="ru-RU" sz="2400" dirty="0"/>
              <a:t> </a:t>
            </a:r>
            <a:r>
              <a:rPr lang="ru-RU" sz="2400" dirty="0" err="1"/>
              <a:t>негізгі</a:t>
            </a:r>
            <a:r>
              <a:rPr lang="ru-RU" sz="2400" dirty="0"/>
              <a:t> </a:t>
            </a:r>
            <a:r>
              <a:rPr lang="ru-RU" sz="2400" dirty="0" err="1"/>
              <a:t>көрсеткіштері</a:t>
            </a:r>
            <a:endParaRPr lang="ru-KZ" sz="2400" kern="0" dirty="0"/>
          </a:p>
        </p:txBody>
      </p:sp>
      <p:graphicFrame>
        <p:nvGraphicFramePr>
          <p:cNvPr id="5" name="Диаграмма 4">
            <a:extLst>
              <a:ext uri="{FF2B5EF4-FFF2-40B4-BE49-F238E27FC236}">
                <a16:creationId xmlns:a16="http://schemas.microsoft.com/office/drawing/2014/main" id="{788C86C1-5554-716E-F3C9-BE0E716A6711}"/>
              </a:ext>
            </a:extLst>
          </p:cNvPr>
          <p:cNvGraphicFramePr/>
          <p:nvPr/>
        </p:nvGraphicFramePr>
        <p:xfrm>
          <a:off x="71999" y="1244713"/>
          <a:ext cx="6313561" cy="2460512"/>
        </p:xfrm>
        <a:graphic>
          <a:graphicData uri="http://schemas.openxmlformats.org/drawingml/2006/chart">
            <c:chart xmlns:c="http://schemas.openxmlformats.org/drawingml/2006/chart" xmlns:r="http://schemas.openxmlformats.org/officeDocument/2006/relationships" r:id="rId2"/>
          </a:graphicData>
        </a:graphic>
      </p:graphicFrame>
      <p:graphicFrame>
        <p:nvGraphicFramePr>
          <p:cNvPr id="7" name="Диаграмма 6">
            <a:extLst>
              <a:ext uri="{FF2B5EF4-FFF2-40B4-BE49-F238E27FC236}">
                <a16:creationId xmlns:a16="http://schemas.microsoft.com/office/drawing/2014/main" id="{E0DC69FB-5FF3-973A-3243-D6E26487BC70}"/>
              </a:ext>
            </a:extLst>
          </p:cNvPr>
          <p:cNvGraphicFramePr/>
          <p:nvPr/>
        </p:nvGraphicFramePr>
        <p:xfrm>
          <a:off x="103102" y="3956050"/>
          <a:ext cx="3022653" cy="2690506"/>
        </p:xfrm>
        <a:graphic>
          <a:graphicData uri="http://schemas.openxmlformats.org/drawingml/2006/chart">
            <c:chart xmlns:c="http://schemas.openxmlformats.org/drawingml/2006/chart" xmlns:r="http://schemas.openxmlformats.org/officeDocument/2006/relationships" r:id="rId3"/>
          </a:graphicData>
        </a:graphic>
      </p:graphicFrame>
      <p:graphicFrame>
        <p:nvGraphicFramePr>
          <p:cNvPr id="9" name="Диаграмма 8">
            <a:extLst>
              <a:ext uri="{FF2B5EF4-FFF2-40B4-BE49-F238E27FC236}">
                <a16:creationId xmlns:a16="http://schemas.microsoft.com/office/drawing/2014/main" id="{95D9626B-49CB-C876-797D-BCC0C1BBD715}"/>
              </a:ext>
            </a:extLst>
          </p:cNvPr>
          <p:cNvGraphicFramePr/>
          <p:nvPr/>
        </p:nvGraphicFramePr>
        <p:xfrm>
          <a:off x="3266179" y="3956050"/>
          <a:ext cx="3022653" cy="2690506"/>
        </p:xfrm>
        <a:graphic>
          <a:graphicData uri="http://schemas.openxmlformats.org/drawingml/2006/chart">
            <c:chart xmlns:c="http://schemas.openxmlformats.org/drawingml/2006/chart" xmlns:r="http://schemas.openxmlformats.org/officeDocument/2006/relationships" r:id="rId4"/>
          </a:graphicData>
        </a:graphic>
      </p:graphicFrame>
      <p:cxnSp>
        <p:nvCxnSpPr>
          <p:cNvPr id="11" name="Прямая соединительная линия 10">
            <a:extLst>
              <a:ext uri="{FF2B5EF4-FFF2-40B4-BE49-F238E27FC236}">
                <a16:creationId xmlns:a16="http://schemas.microsoft.com/office/drawing/2014/main" id="{99657457-206A-9F40-19FD-19D2B79F1EF4}"/>
              </a:ext>
            </a:extLst>
          </p:cNvPr>
          <p:cNvCxnSpPr>
            <a:cxnSpLocks/>
          </p:cNvCxnSpPr>
          <p:nvPr/>
        </p:nvCxnSpPr>
        <p:spPr>
          <a:xfrm>
            <a:off x="3200401" y="3750906"/>
            <a:ext cx="0" cy="2799183"/>
          </a:xfrm>
          <a:prstGeom prst="line">
            <a:avLst/>
          </a:prstGeom>
          <a:ln>
            <a:solidFill>
              <a:srgbClr val="007F76"/>
            </a:solidFill>
          </a:ln>
        </p:spPr>
        <p:style>
          <a:lnRef idx="1">
            <a:schemeClr val="accent1"/>
          </a:lnRef>
          <a:fillRef idx="0">
            <a:schemeClr val="accent1"/>
          </a:fillRef>
          <a:effectRef idx="0">
            <a:schemeClr val="accent1"/>
          </a:effectRef>
          <a:fontRef idx="minor">
            <a:schemeClr val="tx1"/>
          </a:fontRef>
        </p:style>
      </p:cxnSp>
      <p:sp>
        <p:nvSpPr>
          <p:cNvPr id="12" name="Заголовок 3">
            <a:extLst>
              <a:ext uri="{FF2B5EF4-FFF2-40B4-BE49-F238E27FC236}">
                <a16:creationId xmlns:a16="http://schemas.microsoft.com/office/drawing/2014/main" id="{E6E92AF7-86AB-ABC1-7734-2F295192455D}"/>
              </a:ext>
            </a:extLst>
          </p:cNvPr>
          <p:cNvSpPr txBox="1">
            <a:spLocks/>
          </p:cNvSpPr>
          <p:nvPr/>
        </p:nvSpPr>
        <p:spPr>
          <a:xfrm>
            <a:off x="366141" y="780178"/>
            <a:ext cx="5922691" cy="409575"/>
          </a:xfrm>
          <a:prstGeom prst="rect">
            <a:avLst/>
          </a:prstGeom>
        </p:spPr>
        <p:txBody>
          <a:bodyPr anchor="ctr"/>
          <a:lstStyle>
            <a:defPPr marR="0" lvl="0" algn="l" rtl="0">
              <a:lnSpc>
                <a:spcPct val="100000"/>
              </a:lnSpc>
              <a:spcBef>
                <a:spcPts val="0"/>
              </a:spcBef>
              <a:spcAft>
                <a:spcPts val="0"/>
              </a:spcAft>
            </a:defPPr>
            <a:lvl1pPr marR="0" lvl="0" algn="l" rtl="0" eaLnBrk="1" hangingPunct="1">
              <a:lnSpc>
                <a:spcPct val="100000"/>
              </a:lnSpc>
              <a:spcBef>
                <a:spcPts val="0"/>
              </a:spcBef>
              <a:spcAft>
                <a:spcPts val="0"/>
              </a:spcAft>
              <a:buNone/>
              <a:defRPr sz="2667" b="1" i="0" u="none" strike="noStrike" cap="none">
                <a:solidFill>
                  <a:srgbClr val="007F76"/>
                </a:solidFill>
                <a:latin typeface="Arial" panose="020B0604020202020204" pitchFamily="34" charset="0"/>
                <a:ea typeface="Calibri" panose="020F0502020204030204" pitchFamily="34" charset="0"/>
                <a:cs typeface="Arial" panose="020B0604020202020204" pitchFamily="34" charset="0"/>
                <a:sym typeface="Arial"/>
              </a:defRPr>
            </a:lvl1pPr>
          </a:lstStyle>
          <a:p>
            <a:pPr algn="ctr" defTabSz="914400"/>
            <a:r>
              <a:rPr lang="ru-RU" sz="1400" kern="0" dirty="0" err="1"/>
              <a:t>Базалық</a:t>
            </a:r>
            <a:r>
              <a:rPr lang="ru-RU" sz="1400" kern="0" dirty="0"/>
              <a:t> сценарий </a:t>
            </a:r>
            <a:r>
              <a:rPr lang="en-US" sz="1800" kern="0" dirty="0"/>
              <a:t>~ </a:t>
            </a:r>
            <a:r>
              <a:rPr lang="ru-RU" sz="1800" kern="0" dirty="0"/>
              <a:t>114,5</a:t>
            </a:r>
            <a:r>
              <a:rPr lang="en-US" sz="1800" kern="0" dirty="0"/>
              <a:t> </a:t>
            </a:r>
            <a:r>
              <a:rPr lang="ru-RU" sz="1800" kern="0" dirty="0" err="1"/>
              <a:t>мың</a:t>
            </a:r>
            <a:r>
              <a:rPr lang="ru-RU" sz="1800" kern="0" dirty="0"/>
              <a:t>. бос </a:t>
            </a:r>
            <a:r>
              <a:rPr lang="ru-RU" sz="1800" kern="0" dirty="0" err="1"/>
              <a:t>орын</a:t>
            </a:r>
            <a:r>
              <a:rPr lang="ru-RU" sz="1800" kern="0" dirty="0"/>
              <a:t> 2023 </a:t>
            </a:r>
            <a:r>
              <a:rPr lang="ru-RU" sz="1800" kern="0" dirty="0" err="1"/>
              <a:t>жылда</a:t>
            </a:r>
            <a:endParaRPr lang="ru-KZ" sz="1400" kern="0" dirty="0"/>
          </a:p>
        </p:txBody>
      </p:sp>
      <p:sp>
        <p:nvSpPr>
          <p:cNvPr id="13" name="Заголовок 3">
            <a:extLst>
              <a:ext uri="{FF2B5EF4-FFF2-40B4-BE49-F238E27FC236}">
                <a16:creationId xmlns:a16="http://schemas.microsoft.com/office/drawing/2014/main" id="{629F0D5E-8C8A-1656-D706-B19255A33A9B}"/>
              </a:ext>
            </a:extLst>
          </p:cNvPr>
          <p:cNvSpPr txBox="1">
            <a:spLocks/>
          </p:cNvSpPr>
          <p:nvPr/>
        </p:nvSpPr>
        <p:spPr>
          <a:xfrm>
            <a:off x="396649" y="3740847"/>
            <a:ext cx="2496574" cy="409575"/>
          </a:xfrm>
          <a:prstGeom prst="rect">
            <a:avLst/>
          </a:prstGeom>
        </p:spPr>
        <p:txBody>
          <a:bodyPr anchor="ctr"/>
          <a:lstStyle>
            <a:defPPr marR="0" lvl="0" algn="l" rtl="0">
              <a:lnSpc>
                <a:spcPct val="100000"/>
              </a:lnSpc>
              <a:spcBef>
                <a:spcPts val="0"/>
              </a:spcBef>
              <a:spcAft>
                <a:spcPts val="0"/>
              </a:spcAft>
            </a:defPPr>
            <a:lvl1pPr marR="0" lvl="0" algn="l" rtl="0" eaLnBrk="1" hangingPunct="1">
              <a:lnSpc>
                <a:spcPct val="100000"/>
              </a:lnSpc>
              <a:spcBef>
                <a:spcPts val="0"/>
              </a:spcBef>
              <a:spcAft>
                <a:spcPts val="0"/>
              </a:spcAft>
              <a:buNone/>
              <a:defRPr sz="2667" b="1" i="0" u="none" strike="noStrike" cap="none">
                <a:solidFill>
                  <a:srgbClr val="007F76"/>
                </a:solidFill>
                <a:latin typeface="Arial" panose="020B0604020202020204" pitchFamily="34" charset="0"/>
                <a:ea typeface="Calibri" panose="020F0502020204030204" pitchFamily="34" charset="0"/>
                <a:cs typeface="Arial" panose="020B0604020202020204" pitchFamily="34" charset="0"/>
                <a:sym typeface="Arial"/>
              </a:defRPr>
            </a:lvl1pPr>
          </a:lstStyle>
          <a:p>
            <a:pPr algn="ctr" defTabSz="914400">
              <a:lnSpc>
                <a:spcPct val="80000"/>
              </a:lnSpc>
            </a:pPr>
            <a:r>
              <a:rPr lang="ru-RU" sz="1100" kern="0" dirty="0" err="1">
                <a:solidFill>
                  <a:schemeClr val="accent3">
                    <a:lumMod val="50000"/>
                  </a:schemeClr>
                </a:solidFill>
              </a:rPr>
              <a:t>Оптимистік</a:t>
            </a:r>
            <a:r>
              <a:rPr lang="ru-RU" sz="1100" kern="0" dirty="0">
                <a:solidFill>
                  <a:schemeClr val="accent3">
                    <a:lumMod val="50000"/>
                  </a:schemeClr>
                </a:solidFill>
              </a:rPr>
              <a:t> </a:t>
            </a:r>
            <a:r>
              <a:rPr lang="en-US" sz="1100" kern="0" dirty="0">
                <a:solidFill>
                  <a:schemeClr val="accent3">
                    <a:lumMod val="50000"/>
                  </a:schemeClr>
                </a:solidFill>
              </a:rPr>
              <a:t>~ </a:t>
            </a:r>
            <a:r>
              <a:rPr lang="ru-RU" sz="1400" kern="0" dirty="0">
                <a:solidFill>
                  <a:schemeClr val="accent3">
                    <a:lumMod val="50000"/>
                  </a:schemeClr>
                </a:solidFill>
              </a:rPr>
              <a:t>122,9 </a:t>
            </a:r>
            <a:r>
              <a:rPr lang="ru-RU" sz="1400" kern="0" dirty="0" err="1">
                <a:solidFill>
                  <a:schemeClr val="accent3">
                    <a:lumMod val="50000"/>
                  </a:schemeClr>
                </a:solidFill>
              </a:rPr>
              <a:t>мың</a:t>
            </a:r>
            <a:endParaRPr lang="ru-KZ" sz="1100" kern="0" dirty="0">
              <a:solidFill>
                <a:schemeClr val="accent3">
                  <a:lumMod val="50000"/>
                </a:schemeClr>
              </a:solidFill>
            </a:endParaRPr>
          </a:p>
        </p:txBody>
      </p:sp>
      <p:sp>
        <p:nvSpPr>
          <p:cNvPr id="15" name="Заголовок 3">
            <a:extLst>
              <a:ext uri="{FF2B5EF4-FFF2-40B4-BE49-F238E27FC236}">
                <a16:creationId xmlns:a16="http://schemas.microsoft.com/office/drawing/2014/main" id="{45056B73-6214-B10F-602F-FB014D8C2FA6}"/>
              </a:ext>
            </a:extLst>
          </p:cNvPr>
          <p:cNvSpPr txBox="1">
            <a:spLocks/>
          </p:cNvSpPr>
          <p:nvPr/>
        </p:nvSpPr>
        <p:spPr>
          <a:xfrm>
            <a:off x="3410802" y="3740847"/>
            <a:ext cx="2733405" cy="409575"/>
          </a:xfrm>
          <a:prstGeom prst="rect">
            <a:avLst/>
          </a:prstGeom>
        </p:spPr>
        <p:txBody>
          <a:bodyPr anchor="ctr"/>
          <a:lstStyle>
            <a:defPPr marR="0" lvl="0" algn="l" rtl="0">
              <a:lnSpc>
                <a:spcPct val="100000"/>
              </a:lnSpc>
              <a:spcBef>
                <a:spcPts val="0"/>
              </a:spcBef>
              <a:spcAft>
                <a:spcPts val="0"/>
              </a:spcAft>
            </a:defPPr>
            <a:lvl1pPr marR="0" lvl="0" algn="l" rtl="0" eaLnBrk="1" hangingPunct="1">
              <a:lnSpc>
                <a:spcPct val="100000"/>
              </a:lnSpc>
              <a:spcBef>
                <a:spcPts val="0"/>
              </a:spcBef>
              <a:spcAft>
                <a:spcPts val="0"/>
              </a:spcAft>
              <a:buNone/>
              <a:defRPr sz="2667" b="1" i="0" u="none" strike="noStrike" cap="none">
                <a:solidFill>
                  <a:srgbClr val="007F76"/>
                </a:solidFill>
                <a:latin typeface="Arial" panose="020B0604020202020204" pitchFamily="34" charset="0"/>
                <a:ea typeface="Calibri" panose="020F0502020204030204" pitchFamily="34" charset="0"/>
                <a:cs typeface="Arial" panose="020B0604020202020204" pitchFamily="34" charset="0"/>
                <a:sym typeface="Arial"/>
              </a:defRPr>
            </a:lvl1pPr>
          </a:lstStyle>
          <a:p>
            <a:pPr algn="ctr" defTabSz="914400">
              <a:lnSpc>
                <a:spcPct val="80000"/>
              </a:lnSpc>
            </a:pPr>
            <a:r>
              <a:rPr lang="ru-RU" sz="1100" kern="0" dirty="0" err="1">
                <a:solidFill>
                  <a:schemeClr val="accent6">
                    <a:lumMod val="50000"/>
                  </a:schemeClr>
                </a:solidFill>
              </a:rPr>
              <a:t>Пессимистік</a:t>
            </a:r>
            <a:r>
              <a:rPr lang="ru-RU" sz="1100" kern="0" dirty="0">
                <a:solidFill>
                  <a:schemeClr val="accent6">
                    <a:lumMod val="50000"/>
                  </a:schemeClr>
                </a:solidFill>
              </a:rPr>
              <a:t> </a:t>
            </a:r>
            <a:r>
              <a:rPr lang="en-US" sz="1100" kern="0" dirty="0">
                <a:solidFill>
                  <a:schemeClr val="accent6">
                    <a:lumMod val="50000"/>
                  </a:schemeClr>
                </a:solidFill>
              </a:rPr>
              <a:t>~ </a:t>
            </a:r>
            <a:r>
              <a:rPr lang="ru-RU" sz="1400" kern="0" dirty="0">
                <a:solidFill>
                  <a:schemeClr val="accent6">
                    <a:lumMod val="50000"/>
                  </a:schemeClr>
                </a:solidFill>
              </a:rPr>
              <a:t>106,4 </a:t>
            </a:r>
            <a:r>
              <a:rPr lang="ru-RU" sz="1400" kern="0" dirty="0" err="1">
                <a:solidFill>
                  <a:schemeClr val="accent6">
                    <a:lumMod val="50000"/>
                  </a:schemeClr>
                </a:solidFill>
              </a:rPr>
              <a:t>мың</a:t>
            </a:r>
            <a:endParaRPr lang="ru-KZ" sz="1100" kern="0" dirty="0">
              <a:solidFill>
                <a:schemeClr val="accent6">
                  <a:lumMod val="50000"/>
                </a:schemeClr>
              </a:solidFill>
            </a:endParaRPr>
          </a:p>
        </p:txBody>
      </p:sp>
      <p:grpSp>
        <p:nvGrpSpPr>
          <p:cNvPr id="16" name="Группа 15">
            <a:extLst>
              <a:ext uri="{FF2B5EF4-FFF2-40B4-BE49-F238E27FC236}">
                <a16:creationId xmlns:a16="http://schemas.microsoft.com/office/drawing/2014/main" id="{C74DEBE5-BB09-E0A1-2504-B25BF7A94D4D}"/>
              </a:ext>
            </a:extLst>
          </p:cNvPr>
          <p:cNvGrpSpPr/>
          <p:nvPr/>
        </p:nvGrpSpPr>
        <p:grpSpPr>
          <a:xfrm>
            <a:off x="4178300" y="1297305"/>
            <a:ext cx="1905000" cy="159385"/>
            <a:chOff x="731520" y="1257300"/>
            <a:chExt cx="7978140" cy="251266"/>
          </a:xfrm>
        </p:grpSpPr>
        <p:cxnSp>
          <p:nvCxnSpPr>
            <p:cNvPr id="17" name="Прямая соединительная линия 16">
              <a:extLst>
                <a:ext uri="{FF2B5EF4-FFF2-40B4-BE49-F238E27FC236}">
                  <a16:creationId xmlns:a16="http://schemas.microsoft.com/office/drawing/2014/main" id="{2AFDDB50-8B04-6E17-9993-8AFD25A3ACC8}"/>
                </a:ext>
              </a:extLst>
            </p:cNvPr>
            <p:cNvCxnSpPr>
              <a:cxnSpLocks/>
            </p:cNvCxnSpPr>
            <p:nvPr/>
          </p:nvCxnSpPr>
          <p:spPr>
            <a:xfrm>
              <a:off x="737818" y="1257300"/>
              <a:ext cx="0" cy="251266"/>
            </a:xfrm>
            <a:prstGeom prst="line">
              <a:avLst/>
            </a:prstGeom>
            <a:ln w="19050">
              <a:solidFill>
                <a:srgbClr val="007F76"/>
              </a:solidFill>
            </a:ln>
          </p:spPr>
          <p:style>
            <a:lnRef idx="1">
              <a:schemeClr val="accent1"/>
            </a:lnRef>
            <a:fillRef idx="0">
              <a:schemeClr val="accent1"/>
            </a:fillRef>
            <a:effectRef idx="0">
              <a:schemeClr val="accent1"/>
            </a:effectRef>
            <a:fontRef idx="minor">
              <a:schemeClr val="tx1"/>
            </a:fontRef>
          </p:style>
        </p:cxnSp>
        <p:cxnSp>
          <p:nvCxnSpPr>
            <p:cNvPr id="18" name="Прямая соединительная линия 17">
              <a:extLst>
                <a:ext uri="{FF2B5EF4-FFF2-40B4-BE49-F238E27FC236}">
                  <a16:creationId xmlns:a16="http://schemas.microsoft.com/office/drawing/2014/main" id="{83EB6613-AB26-9218-D288-8C2935AFBB23}"/>
                </a:ext>
              </a:extLst>
            </p:cNvPr>
            <p:cNvCxnSpPr>
              <a:cxnSpLocks/>
            </p:cNvCxnSpPr>
            <p:nvPr/>
          </p:nvCxnSpPr>
          <p:spPr>
            <a:xfrm flipH="1">
              <a:off x="731520" y="1257300"/>
              <a:ext cx="7978140" cy="0"/>
            </a:xfrm>
            <a:prstGeom prst="line">
              <a:avLst/>
            </a:prstGeom>
            <a:ln w="19050">
              <a:solidFill>
                <a:srgbClr val="007F76"/>
              </a:solidFill>
            </a:ln>
          </p:spPr>
          <p:style>
            <a:lnRef idx="1">
              <a:schemeClr val="accent1"/>
            </a:lnRef>
            <a:fillRef idx="0">
              <a:schemeClr val="accent1"/>
            </a:fillRef>
            <a:effectRef idx="0">
              <a:schemeClr val="accent1"/>
            </a:effectRef>
            <a:fontRef idx="minor">
              <a:schemeClr val="tx1"/>
            </a:fontRef>
          </p:style>
        </p:cxnSp>
        <p:cxnSp>
          <p:nvCxnSpPr>
            <p:cNvPr id="19" name="Прямая соединительная линия 18">
              <a:extLst>
                <a:ext uri="{FF2B5EF4-FFF2-40B4-BE49-F238E27FC236}">
                  <a16:creationId xmlns:a16="http://schemas.microsoft.com/office/drawing/2014/main" id="{CDDFDD74-1D08-20C2-50F8-5037B7CE1F5C}"/>
                </a:ext>
              </a:extLst>
            </p:cNvPr>
            <p:cNvCxnSpPr>
              <a:cxnSpLocks/>
            </p:cNvCxnSpPr>
            <p:nvPr/>
          </p:nvCxnSpPr>
          <p:spPr>
            <a:xfrm>
              <a:off x="8700718" y="1257300"/>
              <a:ext cx="0" cy="251266"/>
            </a:xfrm>
            <a:prstGeom prst="line">
              <a:avLst/>
            </a:prstGeom>
            <a:ln w="19050">
              <a:solidFill>
                <a:srgbClr val="007F76"/>
              </a:solidFill>
            </a:ln>
          </p:spPr>
          <p:style>
            <a:lnRef idx="1">
              <a:schemeClr val="accent1"/>
            </a:lnRef>
            <a:fillRef idx="0">
              <a:schemeClr val="accent1"/>
            </a:fillRef>
            <a:effectRef idx="0">
              <a:schemeClr val="accent1"/>
            </a:effectRef>
            <a:fontRef idx="minor">
              <a:schemeClr val="tx1"/>
            </a:fontRef>
          </p:style>
        </p:cxnSp>
      </p:grpSp>
      <p:cxnSp>
        <p:nvCxnSpPr>
          <p:cNvPr id="22" name="Прямая соединительная линия 21">
            <a:extLst>
              <a:ext uri="{FF2B5EF4-FFF2-40B4-BE49-F238E27FC236}">
                <a16:creationId xmlns:a16="http://schemas.microsoft.com/office/drawing/2014/main" id="{923425D7-6B5C-A041-7206-D39A60A59783}"/>
              </a:ext>
            </a:extLst>
          </p:cNvPr>
          <p:cNvCxnSpPr>
            <a:cxnSpLocks/>
          </p:cNvCxnSpPr>
          <p:nvPr/>
        </p:nvCxnSpPr>
        <p:spPr>
          <a:xfrm>
            <a:off x="158620" y="3750710"/>
            <a:ext cx="6061205" cy="0"/>
          </a:xfrm>
          <a:prstGeom prst="line">
            <a:avLst/>
          </a:prstGeom>
          <a:ln>
            <a:solidFill>
              <a:srgbClr val="007F76"/>
            </a:solidFill>
          </a:ln>
        </p:spPr>
        <p:style>
          <a:lnRef idx="1">
            <a:schemeClr val="accent1"/>
          </a:lnRef>
          <a:fillRef idx="0">
            <a:schemeClr val="accent1"/>
          </a:fillRef>
          <a:effectRef idx="0">
            <a:schemeClr val="accent1"/>
          </a:effectRef>
          <a:fontRef idx="minor">
            <a:schemeClr val="tx1"/>
          </a:fontRef>
        </p:style>
      </p:cxnSp>
      <p:graphicFrame>
        <p:nvGraphicFramePr>
          <p:cNvPr id="2" name="Таблица 1">
            <a:extLst>
              <a:ext uri="{FF2B5EF4-FFF2-40B4-BE49-F238E27FC236}">
                <a16:creationId xmlns:a16="http://schemas.microsoft.com/office/drawing/2014/main" id="{4E6142E5-F57C-610C-0076-8DC4B033BE1F}"/>
              </a:ext>
            </a:extLst>
          </p:cNvPr>
          <p:cNvGraphicFramePr>
            <a:graphicFrameLocks noGrp="1"/>
          </p:cNvGraphicFramePr>
          <p:nvPr>
            <p:extLst>
              <p:ext uri="{D42A27DB-BD31-4B8C-83A1-F6EECF244321}">
                <p14:modId xmlns:p14="http://schemas.microsoft.com/office/powerpoint/2010/main" val="1482706006"/>
              </p:ext>
            </p:extLst>
          </p:nvPr>
        </p:nvGraphicFramePr>
        <p:xfrm>
          <a:off x="6768750" y="1215742"/>
          <a:ext cx="5328000" cy="1670332"/>
        </p:xfrm>
        <a:graphic>
          <a:graphicData uri="http://schemas.openxmlformats.org/drawingml/2006/table">
            <a:tbl>
              <a:tblPr firstRow="1" bandRow="1">
                <a:tableStyleId>{5C22544A-7EE6-4342-B048-85BDC9FD1C3A}</a:tableStyleId>
              </a:tblPr>
              <a:tblGrid>
                <a:gridCol w="3600000">
                  <a:extLst>
                    <a:ext uri="{9D8B030D-6E8A-4147-A177-3AD203B41FA5}">
                      <a16:colId xmlns:a16="http://schemas.microsoft.com/office/drawing/2014/main" val="1113104833"/>
                    </a:ext>
                  </a:extLst>
                </a:gridCol>
                <a:gridCol w="432000">
                  <a:extLst>
                    <a:ext uri="{9D8B030D-6E8A-4147-A177-3AD203B41FA5}">
                      <a16:colId xmlns:a16="http://schemas.microsoft.com/office/drawing/2014/main" val="132264586"/>
                    </a:ext>
                  </a:extLst>
                </a:gridCol>
                <a:gridCol w="432000">
                  <a:extLst>
                    <a:ext uri="{9D8B030D-6E8A-4147-A177-3AD203B41FA5}">
                      <a16:colId xmlns:a16="http://schemas.microsoft.com/office/drawing/2014/main" val="2572766800"/>
                    </a:ext>
                  </a:extLst>
                </a:gridCol>
                <a:gridCol w="432000">
                  <a:extLst>
                    <a:ext uri="{9D8B030D-6E8A-4147-A177-3AD203B41FA5}">
                      <a16:colId xmlns:a16="http://schemas.microsoft.com/office/drawing/2014/main" val="2849574652"/>
                    </a:ext>
                  </a:extLst>
                </a:gridCol>
                <a:gridCol w="432000">
                  <a:extLst>
                    <a:ext uri="{9D8B030D-6E8A-4147-A177-3AD203B41FA5}">
                      <a16:colId xmlns:a16="http://schemas.microsoft.com/office/drawing/2014/main" val="478621999"/>
                    </a:ext>
                  </a:extLst>
                </a:gridCol>
              </a:tblGrid>
              <a:tr h="167033">
                <a:tc>
                  <a:txBody>
                    <a:bodyPr/>
                    <a:lstStyle/>
                    <a:p>
                      <a:pPr marL="0" marR="0" lvl="0" indent="0" algn="l" defTabSz="685800" rtl="0" eaLnBrk="1" fontAlgn="auto" latinLnBrk="0" hangingPunct="1">
                        <a:lnSpc>
                          <a:spcPct val="107000"/>
                        </a:lnSpc>
                        <a:spcBef>
                          <a:spcPts val="0"/>
                        </a:spcBef>
                        <a:spcAft>
                          <a:spcPts val="0"/>
                        </a:spcAft>
                        <a:buClrTx/>
                        <a:buSzTx/>
                        <a:buFontTx/>
                        <a:buNone/>
                        <a:tabLst/>
                        <a:defRPr/>
                      </a:pPr>
                      <a:r>
                        <a:rPr lang="ru-RU" sz="1050" b="1" i="0" u="none" strike="noStrike" cap="none" noProof="0" dirty="0">
                          <a:solidFill>
                            <a:srgbClr val="000000"/>
                          </a:solidFill>
                          <a:effectLst/>
                          <a:latin typeface="Arial Narrow" panose="020B0606020202030204" pitchFamily="34" charset="0"/>
                          <a:ea typeface="+mn-ea"/>
                          <a:cs typeface="+mn-cs"/>
                          <a:sym typeface="Arial"/>
                        </a:rPr>
                        <a:t>БАЗАЛЫҚ СЦЕНАРИЙ</a:t>
                      </a:r>
                    </a:p>
                  </a:txBody>
                  <a:tcPr marT="0" marB="0" anchor="ctr">
                    <a:lnL w="76200" cap="flat" cmpd="sng" algn="ctr">
                      <a:noFill/>
                      <a:prstDash val="solid"/>
                      <a:round/>
                      <a:headEnd type="none" w="med" len="med"/>
                      <a:tailEnd type="none" w="med" len="med"/>
                    </a:lnL>
                    <a:lnR w="6350" cap="flat" cmpd="sng" algn="ctr">
                      <a:solidFill>
                        <a:schemeClr val="tx1"/>
                      </a:solidFill>
                      <a:prstDash val="sysDot"/>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007F76">
                        <a:alpha val="20000"/>
                      </a:srgbClr>
                    </a:solidFill>
                  </a:tcPr>
                </a:tc>
                <a:tc>
                  <a:txBody>
                    <a:bodyPr/>
                    <a:lstStyle/>
                    <a:p>
                      <a:pPr algn="ctr" fontAlgn="ctr"/>
                      <a:r>
                        <a:rPr lang="en-US" sz="900" b="0" i="0" u="none" strike="noStrike" cap="none" dirty="0">
                          <a:solidFill>
                            <a:srgbClr val="000000"/>
                          </a:solidFill>
                          <a:effectLst/>
                          <a:latin typeface="Arial Narrow" panose="020B0606020202030204" pitchFamily="34" charset="0"/>
                          <a:ea typeface="+mn-ea"/>
                          <a:cs typeface="+mn-cs"/>
                          <a:sym typeface="Arial"/>
                        </a:rPr>
                        <a:t>Q1</a:t>
                      </a:r>
                      <a:endParaRPr lang="ru-KZ" sz="900" b="0" i="0" u="none" strike="noStrike" cap="none" dirty="0">
                        <a:solidFill>
                          <a:srgbClr val="000000"/>
                        </a:solidFill>
                        <a:effectLst/>
                        <a:latin typeface="Arial Narrow" panose="020B0606020202030204" pitchFamily="34" charset="0"/>
                        <a:ea typeface="+mn-ea"/>
                        <a:cs typeface="+mn-cs"/>
                        <a:sym typeface="Arial"/>
                      </a:endParaRPr>
                    </a:p>
                  </a:txBody>
                  <a:tcPr marL="9525" marR="9525" marT="0"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50000"/>
                        <a:alpha val="20000"/>
                      </a:schemeClr>
                    </a:solidFill>
                  </a:tcPr>
                </a:tc>
                <a:tc>
                  <a:txBody>
                    <a:bodyPr/>
                    <a:lstStyle/>
                    <a:p>
                      <a:pPr algn="ctr" fontAlgn="ctr"/>
                      <a:r>
                        <a:rPr lang="en-US" sz="900" b="0" i="0" u="none" strike="noStrike" cap="none" dirty="0">
                          <a:solidFill>
                            <a:srgbClr val="000000"/>
                          </a:solidFill>
                          <a:effectLst/>
                          <a:latin typeface="Arial Narrow" panose="020B0606020202030204" pitchFamily="34" charset="0"/>
                          <a:ea typeface="+mn-ea"/>
                          <a:cs typeface="+mn-cs"/>
                          <a:sym typeface="Arial"/>
                        </a:rPr>
                        <a:t>Q2</a:t>
                      </a:r>
                      <a:endParaRPr lang="ru-KZ" sz="900" b="0" i="0" u="none" strike="noStrike" cap="none" dirty="0">
                        <a:solidFill>
                          <a:srgbClr val="000000"/>
                        </a:solidFill>
                        <a:effectLst/>
                        <a:latin typeface="Arial Narrow" panose="020B0606020202030204" pitchFamily="34" charset="0"/>
                        <a:ea typeface="+mn-ea"/>
                        <a:cs typeface="+mn-cs"/>
                        <a:sym typeface="Arial"/>
                      </a:endParaRPr>
                    </a:p>
                  </a:txBody>
                  <a:tcPr marL="9525" marR="9525" marT="0"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007F76">
                        <a:alpha val="20000"/>
                      </a:srgbClr>
                    </a:solidFill>
                  </a:tcPr>
                </a:tc>
                <a:tc>
                  <a:txBody>
                    <a:bodyPr/>
                    <a:lstStyle/>
                    <a:p>
                      <a:pPr algn="ctr" fontAlgn="ctr"/>
                      <a:r>
                        <a:rPr lang="en-US" sz="900" b="0" i="0" u="none" strike="noStrike" cap="none" dirty="0">
                          <a:solidFill>
                            <a:srgbClr val="000000"/>
                          </a:solidFill>
                          <a:effectLst/>
                          <a:latin typeface="Arial Narrow" panose="020B0606020202030204" pitchFamily="34" charset="0"/>
                          <a:ea typeface="+mn-ea"/>
                          <a:cs typeface="+mn-cs"/>
                          <a:sym typeface="Arial"/>
                        </a:rPr>
                        <a:t>Q3</a:t>
                      </a:r>
                      <a:endParaRPr lang="ru-KZ" sz="900" b="0" i="0" u="none" strike="noStrike" cap="none" dirty="0">
                        <a:solidFill>
                          <a:srgbClr val="000000"/>
                        </a:solidFill>
                        <a:effectLst/>
                        <a:latin typeface="Arial Narrow" panose="020B0606020202030204" pitchFamily="34" charset="0"/>
                        <a:ea typeface="+mn-ea"/>
                        <a:cs typeface="+mn-cs"/>
                        <a:sym typeface="Arial"/>
                      </a:endParaRPr>
                    </a:p>
                  </a:txBody>
                  <a:tcPr marL="9525" marR="9525" marT="0"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007F76">
                        <a:alpha val="20000"/>
                      </a:srgbClr>
                    </a:solidFill>
                  </a:tcPr>
                </a:tc>
                <a:tc>
                  <a:txBody>
                    <a:bodyPr/>
                    <a:lstStyle/>
                    <a:p>
                      <a:pPr algn="ctr" fontAlgn="ctr"/>
                      <a:r>
                        <a:rPr lang="en-US" sz="900" b="0" i="0" u="none" strike="noStrike" cap="none" dirty="0">
                          <a:solidFill>
                            <a:srgbClr val="000000"/>
                          </a:solidFill>
                          <a:effectLst/>
                          <a:latin typeface="Arial Narrow" panose="020B0606020202030204" pitchFamily="34" charset="0"/>
                          <a:ea typeface="+mn-ea"/>
                          <a:cs typeface="+mn-cs"/>
                          <a:sym typeface="Arial"/>
                        </a:rPr>
                        <a:t>Q4</a:t>
                      </a:r>
                      <a:endParaRPr lang="ru-KZ" sz="900" b="0" i="0" u="none" strike="noStrike" cap="none" dirty="0">
                        <a:solidFill>
                          <a:srgbClr val="000000"/>
                        </a:solidFill>
                        <a:effectLst/>
                        <a:latin typeface="Arial Narrow" panose="020B0606020202030204" pitchFamily="34" charset="0"/>
                        <a:ea typeface="+mn-ea"/>
                        <a:cs typeface="+mn-cs"/>
                        <a:sym typeface="Arial"/>
                      </a:endParaRPr>
                    </a:p>
                  </a:txBody>
                  <a:tcPr marL="9525" marR="9525" marT="0" marB="0" anchor="ctr">
                    <a:lnL w="6350" cap="flat" cmpd="sng" algn="ctr">
                      <a:solidFill>
                        <a:schemeClr val="tx1"/>
                      </a:solidFill>
                      <a:prstDash val="sysDot"/>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007F76">
                        <a:alpha val="20000"/>
                      </a:srgbClr>
                    </a:solidFill>
                  </a:tcPr>
                </a:tc>
                <a:extLst>
                  <a:ext uri="{0D108BD9-81ED-4DB2-BD59-A6C34878D82A}">
                    <a16:rowId xmlns:a16="http://schemas.microsoft.com/office/drawing/2014/main" val="877649079"/>
                  </a:ext>
                </a:extLst>
              </a:tr>
              <a:tr h="167033">
                <a:tc>
                  <a:txBody>
                    <a:bodyPr/>
                    <a:lstStyle/>
                    <a:p>
                      <a:pPr marL="0" marR="0" lvl="0" indent="0" algn="l" defTabSz="685800" rtl="0" eaLnBrk="1" fontAlgn="auto" latinLnBrk="0" hangingPunct="1">
                        <a:lnSpc>
                          <a:spcPct val="107000"/>
                        </a:lnSpc>
                        <a:spcBef>
                          <a:spcPts val="0"/>
                        </a:spcBef>
                        <a:spcAft>
                          <a:spcPts val="0"/>
                        </a:spcAft>
                        <a:buClrTx/>
                        <a:buSzTx/>
                        <a:buFontTx/>
                        <a:buNone/>
                        <a:tabLst/>
                        <a:defRPr/>
                      </a:pPr>
                      <a:r>
                        <a:rPr lang="ru-RU" sz="900" b="1" i="0" u="none" strike="noStrike" cap="none" noProof="0" dirty="0">
                          <a:solidFill>
                            <a:srgbClr val="000000"/>
                          </a:solidFill>
                          <a:effectLst/>
                          <a:latin typeface="Arial Narrow" panose="020B0606020202030204" pitchFamily="34" charset="0"/>
                          <a:ea typeface="+mn-ea"/>
                          <a:cs typeface="+mn-cs"/>
                          <a:sym typeface="Arial"/>
                        </a:rPr>
                        <a:t>БАРЛЫҒЫ</a:t>
                      </a:r>
                      <a:endParaRPr lang="ru-RU" sz="800" b="1" i="0" u="none" strike="noStrike" cap="none" noProof="0" dirty="0">
                        <a:solidFill>
                          <a:srgbClr val="000000"/>
                        </a:solidFill>
                        <a:effectLst/>
                        <a:latin typeface="Arial Narrow" panose="020B0606020202030204" pitchFamily="34" charset="0"/>
                        <a:ea typeface="+mn-ea"/>
                        <a:cs typeface="+mn-cs"/>
                        <a:sym typeface="Arial"/>
                      </a:endParaRPr>
                    </a:p>
                  </a:txBody>
                  <a:tcPr marT="0" marB="0" anchor="ctr">
                    <a:lnL w="76200" cap="flat" cmpd="sng" algn="ctr">
                      <a:noFill/>
                      <a:prstDash val="solid"/>
                      <a:round/>
                      <a:headEnd type="none" w="med" len="med"/>
                      <a:tailEnd type="none" w="med" len="med"/>
                    </a:lnL>
                    <a:lnR w="6350" cap="flat" cmpd="sng" algn="ctr">
                      <a:solidFill>
                        <a:schemeClr val="tx1"/>
                      </a:solidFill>
                      <a:prstDash val="sysDot"/>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007F76">
                        <a:alpha val="20000"/>
                      </a:srgbClr>
                    </a:solidFill>
                  </a:tcPr>
                </a:tc>
                <a:tc>
                  <a:txBody>
                    <a:bodyPr/>
                    <a:lstStyle/>
                    <a:p>
                      <a:pPr algn="ctr" fontAlgn="ctr"/>
                      <a:r>
                        <a:rPr lang="ru-RU" sz="900" b="1" i="0" u="none" strike="noStrike" cap="none" dirty="0">
                          <a:solidFill>
                            <a:srgbClr val="000000"/>
                          </a:solidFill>
                          <a:effectLst/>
                          <a:latin typeface="Arial Narrow" panose="020B0606020202030204" pitchFamily="34" charset="0"/>
                          <a:ea typeface="+mn-ea"/>
                          <a:cs typeface="+mn-cs"/>
                          <a:sym typeface="Arial"/>
                        </a:rPr>
                        <a:t>22 726</a:t>
                      </a:r>
                      <a:endParaRPr lang="ru-KZ" sz="900" b="1" i="0" u="none" strike="noStrike" cap="none" dirty="0">
                        <a:solidFill>
                          <a:srgbClr val="000000"/>
                        </a:solidFill>
                        <a:effectLst/>
                        <a:latin typeface="Arial Narrow" panose="020B0606020202030204" pitchFamily="34" charset="0"/>
                        <a:ea typeface="+mn-ea"/>
                        <a:cs typeface="+mn-cs"/>
                        <a:sym typeface="Arial"/>
                      </a:endParaRPr>
                    </a:p>
                  </a:txBody>
                  <a:tcPr marL="9525" marR="9525" marT="0"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50000"/>
                        <a:alpha val="20000"/>
                      </a:schemeClr>
                    </a:solidFill>
                  </a:tcPr>
                </a:tc>
                <a:tc>
                  <a:txBody>
                    <a:bodyPr/>
                    <a:lstStyle/>
                    <a:p>
                      <a:pPr algn="ctr" rtl="0" fontAlgn="ctr"/>
                      <a:r>
                        <a:rPr lang="ru-RU" sz="900" b="1" i="0" u="none" strike="noStrike">
                          <a:solidFill>
                            <a:srgbClr val="000000"/>
                          </a:solidFill>
                          <a:effectLst/>
                          <a:latin typeface="Arial Narrow" panose="020B0606020202030204" pitchFamily="34" charset="0"/>
                        </a:rPr>
                        <a:t>28 801</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007F76">
                        <a:alpha val="20000"/>
                      </a:srgbClr>
                    </a:solidFill>
                  </a:tcPr>
                </a:tc>
                <a:tc>
                  <a:txBody>
                    <a:bodyPr/>
                    <a:lstStyle/>
                    <a:p>
                      <a:pPr algn="ctr" rtl="0" fontAlgn="ctr"/>
                      <a:r>
                        <a:rPr lang="ru-RU" sz="900" b="1" i="0" u="none" strike="noStrike">
                          <a:solidFill>
                            <a:srgbClr val="000000"/>
                          </a:solidFill>
                          <a:effectLst/>
                          <a:latin typeface="Arial Narrow" panose="020B0606020202030204" pitchFamily="34" charset="0"/>
                        </a:rPr>
                        <a:t>30 045</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007F76">
                        <a:alpha val="20000"/>
                      </a:srgbClr>
                    </a:solidFill>
                  </a:tcPr>
                </a:tc>
                <a:tc>
                  <a:txBody>
                    <a:bodyPr/>
                    <a:lstStyle/>
                    <a:p>
                      <a:pPr algn="ctr" rtl="0" fontAlgn="ctr"/>
                      <a:r>
                        <a:rPr lang="ru-RU" sz="900" b="1" i="0" u="none" strike="noStrike" dirty="0">
                          <a:solidFill>
                            <a:srgbClr val="000000"/>
                          </a:solidFill>
                          <a:effectLst/>
                          <a:latin typeface="Arial Narrow" panose="020B0606020202030204" pitchFamily="34" charset="0"/>
                        </a:rPr>
                        <a:t>32 916</a:t>
                      </a:r>
                    </a:p>
                  </a:txBody>
                  <a:tcPr marL="9525" marR="9525" marT="9525" marB="0" anchor="ctr">
                    <a:lnL w="6350" cap="flat" cmpd="sng" algn="ctr">
                      <a:solidFill>
                        <a:schemeClr val="tx1"/>
                      </a:solidFill>
                      <a:prstDash val="sysDot"/>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007F76">
                        <a:alpha val="20000"/>
                      </a:srgbClr>
                    </a:solidFill>
                  </a:tcPr>
                </a:tc>
                <a:extLst>
                  <a:ext uri="{0D108BD9-81ED-4DB2-BD59-A6C34878D82A}">
                    <a16:rowId xmlns:a16="http://schemas.microsoft.com/office/drawing/2014/main" val="1602871338"/>
                  </a:ext>
                </a:extLst>
              </a:tr>
              <a:tr h="148474">
                <a:tc>
                  <a:txBody>
                    <a:bodyPr/>
                    <a:lstStyle/>
                    <a:p>
                      <a:pPr marL="72000" algn="l" fontAlgn="b"/>
                      <a:r>
                        <a:rPr lang="ru-RU" sz="800" b="0" i="0" u="none" strike="noStrike" cap="none" dirty="0">
                          <a:solidFill>
                            <a:srgbClr val="000000"/>
                          </a:solidFill>
                          <a:effectLst/>
                          <a:latin typeface="Arial Narrow" panose="020B0606020202030204" pitchFamily="34" charset="0"/>
                          <a:ea typeface="+mn-ea"/>
                          <a:cs typeface="+mn-cs"/>
                          <a:sym typeface="Arial"/>
                        </a:rPr>
                        <a:t>БАСШЫЛАР ЖӘНЕ МЕМЛЕКЕТТІК ҚЫЗМЕТШІЛЕР</a:t>
                      </a:r>
                    </a:p>
                  </a:txBody>
                  <a:tcPr marL="9525" marR="9525" marT="0" marB="0" anchor="ctr">
                    <a:lnL w="76200" cap="flat" cmpd="sng" algn="ctr">
                      <a:noFill/>
                      <a:prstDash val="solid"/>
                      <a:round/>
                      <a:headEnd type="none" w="med" len="med"/>
                      <a:tailEnd type="none" w="med" len="med"/>
                    </a:lnL>
                    <a:lnR w="6350" cap="flat" cmpd="sng" algn="ctr">
                      <a:solidFill>
                        <a:schemeClr val="tx1"/>
                      </a:solidFill>
                      <a:prstDash val="sysDot"/>
                      <a:round/>
                      <a:headEnd type="none" w="med" len="med"/>
                      <a:tailEnd type="none" w="med" len="med"/>
                    </a:lnR>
                    <a:lnT w="12700" cap="flat" cmpd="sng" algn="ctr">
                      <a:solidFill>
                        <a:schemeClr val="tx1"/>
                      </a:solidFill>
                      <a:prstDash val="solid"/>
                      <a:round/>
                      <a:headEnd type="none" w="med" len="med"/>
                      <a:tailEnd type="none" w="med" len="med"/>
                    </a:lnT>
                    <a:lnB w="6350" cap="flat" cmpd="sng" algn="ctr">
                      <a:solidFill>
                        <a:schemeClr val="tx1"/>
                      </a:solidFill>
                      <a:prstDash val="sysDot"/>
                      <a:round/>
                      <a:headEnd type="none" w="med" len="med"/>
                      <a:tailEnd type="none" w="med" len="med"/>
                    </a:lnB>
                    <a:noFill/>
                  </a:tcPr>
                </a:tc>
                <a:tc>
                  <a:txBody>
                    <a:bodyPr/>
                    <a:lstStyle/>
                    <a:p>
                      <a:pPr algn="ctr" fontAlgn="ctr"/>
                      <a:r>
                        <a:rPr lang="ru-RU" sz="800" b="0" i="0" u="none" strike="noStrike">
                          <a:solidFill>
                            <a:srgbClr val="000000"/>
                          </a:solidFill>
                          <a:effectLst/>
                          <a:latin typeface="Arial Narrow" panose="020B0606020202030204" pitchFamily="34" charset="0"/>
                        </a:rPr>
                        <a:t>1 662</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12700" cap="flat" cmpd="sng" algn="ctr">
                      <a:solidFill>
                        <a:schemeClr val="tx1"/>
                      </a:solidFill>
                      <a:prstDash val="solid"/>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ru-RU" sz="800" b="0" i="0" u="none" strike="noStrike">
                          <a:solidFill>
                            <a:srgbClr val="000000"/>
                          </a:solidFill>
                          <a:effectLst/>
                          <a:latin typeface="Arial Narrow" panose="020B0606020202030204" pitchFamily="34" charset="0"/>
                        </a:rPr>
                        <a:t>1 358</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12700" cap="flat" cmpd="sng" algn="ctr">
                      <a:solidFill>
                        <a:schemeClr val="tx1"/>
                      </a:solidFill>
                      <a:prstDash val="solid"/>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ru-RU" sz="800" b="0" i="0" u="none" strike="noStrike">
                          <a:solidFill>
                            <a:srgbClr val="000000"/>
                          </a:solidFill>
                          <a:effectLst/>
                          <a:latin typeface="Arial Narrow" panose="020B0606020202030204" pitchFamily="34" charset="0"/>
                        </a:rPr>
                        <a:t>1 424</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12700" cap="flat" cmpd="sng" algn="ctr">
                      <a:solidFill>
                        <a:schemeClr val="tx1"/>
                      </a:solidFill>
                      <a:prstDash val="solid"/>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ru-RU" sz="800" b="0" i="0" u="none" strike="noStrike">
                          <a:solidFill>
                            <a:srgbClr val="000000"/>
                          </a:solidFill>
                          <a:effectLst/>
                          <a:latin typeface="Arial Narrow" panose="020B0606020202030204" pitchFamily="34" charset="0"/>
                        </a:rPr>
                        <a:t>1 465</a:t>
                      </a:r>
                    </a:p>
                  </a:txBody>
                  <a:tcPr marL="9525" marR="9525" marT="9525" marB="0" anchor="ctr">
                    <a:lnL w="6350" cap="flat" cmpd="sng" algn="ctr">
                      <a:solidFill>
                        <a:schemeClr val="tx1"/>
                      </a:solidFill>
                      <a:prstDash val="sysDot"/>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052355308"/>
                  </a:ext>
                </a:extLst>
              </a:tr>
              <a:tr h="148474">
                <a:tc>
                  <a:txBody>
                    <a:bodyPr/>
                    <a:lstStyle/>
                    <a:p>
                      <a:pPr marL="72000" algn="l" fontAlgn="b"/>
                      <a:r>
                        <a:rPr lang="ru-RU" sz="800" b="0" i="0" u="none" strike="noStrike" cap="none" dirty="0">
                          <a:solidFill>
                            <a:srgbClr val="000000"/>
                          </a:solidFill>
                          <a:effectLst/>
                          <a:latin typeface="Arial Narrow" panose="020B0606020202030204" pitchFamily="34" charset="0"/>
                          <a:ea typeface="+mn-ea"/>
                          <a:cs typeface="+mn-cs"/>
                          <a:sym typeface="Arial"/>
                        </a:rPr>
                        <a:t>КӘСІБИ МАМАНДАР</a:t>
                      </a:r>
                    </a:p>
                  </a:txBody>
                  <a:tcPr marL="9525" marR="9525" marT="0" marB="0" anchor="ctr">
                    <a:lnL w="76200" cap="flat" cmpd="sng" algn="ctr">
                      <a:noFill/>
                      <a:prstDash val="solid"/>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solidFill>
                      <a:srgbClr val="007F76">
                        <a:alpha val="10000"/>
                      </a:srgbClr>
                    </a:solidFill>
                  </a:tcPr>
                </a:tc>
                <a:tc>
                  <a:txBody>
                    <a:bodyPr/>
                    <a:lstStyle/>
                    <a:p>
                      <a:pPr algn="ctr" fontAlgn="ctr"/>
                      <a:r>
                        <a:rPr lang="ru-RU" sz="800" b="0" i="0" u="none" strike="noStrike">
                          <a:solidFill>
                            <a:srgbClr val="000000"/>
                          </a:solidFill>
                          <a:effectLst/>
                          <a:latin typeface="Arial Narrow" panose="020B0606020202030204" pitchFamily="34" charset="0"/>
                        </a:rPr>
                        <a:t>6 412</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6 495</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solidFill>
                      <a:srgbClr val="007F76">
                        <a:alpha val="10000"/>
                      </a:srgbClr>
                    </a:solidFill>
                  </a:tcPr>
                </a:tc>
                <a:tc>
                  <a:txBody>
                    <a:bodyPr/>
                    <a:lstStyle/>
                    <a:p>
                      <a:pPr algn="ctr" fontAlgn="ctr"/>
                      <a:r>
                        <a:rPr lang="ru-RU" sz="800" b="0" i="0" u="none" strike="noStrike">
                          <a:solidFill>
                            <a:srgbClr val="000000"/>
                          </a:solidFill>
                          <a:effectLst/>
                          <a:latin typeface="Arial Narrow" panose="020B0606020202030204" pitchFamily="34" charset="0"/>
                        </a:rPr>
                        <a:t>7 123</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solidFill>
                      <a:srgbClr val="007F76">
                        <a:alpha val="10000"/>
                      </a:srgbClr>
                    </a:solidFill>
                  </a:tcPr>
                </a:tc>
                <a:tc>
                  <a:txBody>
                    <a:bodyPr/>
                    <a:lstStyle/>
                    <a:p>
                      <a:pPr algn="ctr" fontAlgn="ctr"/>
                      <a:r>
                        <a:rPr lang="ru-RU" sz="800" b="0" i="0" u="none" strike="noStrike">
                          <a:solidFill>
                            <a:srgbClr val="000000"/>
                          </a:solidFill>
                          <a:effectLst/>
                          <a:latin typeface="Arial Narrow" panose="020B0606020202030204" pitchFamily="34" charset="0"/>
                        </a:rPr>
                        <a:t>8 773</a:t>
                      </a:r>
                    </a:p>
                  </a:txBody>
                  <a:tcPr marL="9525" marR="9525" marT="9525" marB="0" anchor="ctr">
                    <a:lnL w="6350" cap="flat" cmpd="sng" algn="ctr">
                      <a:solidFill>
                        <a:schemeClr val="tx1"/>
                      </a:solidFill>
                      <a:prstDash val="sysDot"/>
                      <a:round/>
                      <a:headEnd type="none" w="med" len="med"/>
                      <a:tailEnd type="none" w="med" len="med"/>
                    </a:lnL>
                    <a:lnR w="12700" cap="flat" cmpd="sng" algn="ctr">
                      <a:noFill/>
                      <a:prstDash val="solid"/>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solidFill>
                      <a:srgbClr val="007F76">
                        <a:alpha val="10000"/>
                      </a:srgbClr>
                    </a:solidFill>
                  </a:tcPr>
                </a:tc>
                <a:extLst>
                  <a:ext uri="{0D108BD9-81ED-4DB2-BD59-A6C34878D82A}">
                    <a16:rowId xmlns:a16="http://schemas.microsoft.com/office/drawing/2014/main" val="4077338817"/>
                  </a:ext>
                </a:extLst>
              </a:tr>
              <a:tr h="148474">
                <a:tc>
                  <a:txBody>
                    <a:bodyPr/>
                    <a:lstStyle/>
                    <a:p>
                      <a:pPr marL="72000" algn="l" fontAlgn="b"/>
                      <a:r>
                        <a:rPr lang="ru-RU" sz="800" b="0" i="0" u="none" strike="noStrike" cap="none" dirty="0">
                          <a:solidFill>
                            <a:srgbClr val="000000"/>
                          </a:solidFill>
                          <a:effectLst/>
                          <a:latin typeface="Arial Narrow" panose="020B0606020202030204" pitchFamily="34" charset="0"/>
                          <a:ea typeface="+mn-ea"/>
                          <a:cs typeface="+mn-cs"/>
                          <a:sym typeface="Arial"/>
                        </a:rPr>
                        <a:t>ТЕХНИК МАМАНДАР ЖӘНЕ БАСҚА ДА КӘСІБИ КӨМЕКШІ ПЕРСОНАЛ</a:t>
                      </a:r>
                    </a:p>
                  </a:txBody>
                  <a:tcPr marL="9525" marR="9525" marT="0" marB="0" anchor="ctr">
                    <a:lnL w="76200" cap="flat" cmpd="sng" algn="ctr">
                      <a:noFill/>
                      <a:prstDash val="solid"/>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noFill/>
                  </a:tcPr>
                </a:tc>
                <a:tc>
                  <a:txBody>
                    <a:bodyPr/>
                    <a:lstStyle/>
                    <a:p>
                      <a:pPr algn="ctr" fontAlgn="ctr"/>
                      <a:r>
                        <a:rPr lang="ru-RU" sz="800" b="0" i="0" u="none" strike="noStrike">
                          <a:solidFill>
                            <a:srgbClr val="000000"/>
                          </a:solidFill>
                          <a:effectLst/>
                          <a:latin typeface="Arial Narrow" panose="020B0606020202030204" pitchFamily="34" charset="0"/>
                        </a:rPr>
                        <a:t>3 240</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ru-RU" sz="800" b="0" i="0" u="none" strike="noStrike">
                          <a:solidFill>
                            <a:srgbClr val="000000"/>
                          </a:solidFill>
                          <a:effectLst/>
                          <a:latin typeface="Arial Narrow" panose="020B0606020202030204" pitchFamily="34" charset="0"/>
                        </a:rPr>
                        <a:t>3 106</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ru-RU" sz="800" b="0" i="0" u="none" strike="noStrike">
                          <a:solidFill>
                            <a:srgbClr val="000000"/>
                          </a:solidFill>
                          <a:effectLst/>
                          <a:latin typeface="Arial Narrow" panose="020B0606020202030204" pitchFamily="34" charset="0"/>
                        </a:rPr>
                        <a:t>2 913</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ru-RU" sz="800" b="0" i="0" u="none" strike="noStrike">
                          <a:solidFill>
                            <a:srgbClr val="000000"/>
                          </a:solidFill>
                          <a:effectLst/>
                          <a:latin typeface="Arial Narrow" panose="020B0606020202030204" pitchFamily="34" charset="0"/>
                        </a:rPr>
                        <a:t>3 334</a:t>
                      </a:r>
                    </a:p>
                  </a:txBody>
                  <a:tcPr marL="9525" marR="9525" marT="9525" marB="0" anchor="ctr">
                    <a:lnL w="6350" cap="flat" cmpd="sng" algn="ctr">
                      <a:solidFill>
                        <a:schemeClr val="tx1"/>
                      </a:solidFill>
                      <a:prstDash val="sysDot"/>
                      <a:round/>
                      <a:headEnd type="none" w="med" len="med"/>
                      <a:tailEnd type="none" w="med" len="med"/>
                    </a:lnL>
                    <a:lnR w="12700" cap="flat" cmpd="sng" algn="ctr">
                      <a:noFill/>
                      <a:prstDash val="solid"/>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500228116"/>
                  </a:ext>
                </a:extLst>
              </a:tr>
              <a:tr h="148474">
                <a:tc>
                  <a:txBody>
                    <a:bodyPr/>
                    <a:lstStyle/>
                    <a:p>
                      <a:pPr marL="72000" algn="l" fontAlgn="b"/>
                      <a:r>
                        <a:rPr lang="ru-RU" sz="800" b="0" i="0" u="none" strike="noStrike" cap="none" dirty="0">
                          <a:solidFill>
                            <a:srgbClr val="000000"/>
                          </a:solidFill>
                          <a:effectLst/>
                          <a:latin typeface="Arial Narrow" panose="020B0606020202030204" pitchFamily="34" charset="0"/>
                          <a:ea typeface="+mn-ea"/>
                          <a:cs typeface="+mn-cs"/>
                          <a:sym typeface="Arial"/>
                        </a:rPr>
                        <a:t>ӘКІМШІЛЕНДІРУ САЛАСЫНДАҒЫ ҚЫЗМЕТШІЛЕР</a:t>
                      </a:r>
                    </a:p>
                  </a:txBody>
                  <a:tcPr marL="9525" marR="9525" marT="0" marB="0" anchor="ctr">
                    <a:lnL w="76200" cap="flat" cmpd="sng" algn="ctr">
                      <a:noFill/>
                      <a:prstDash val="solid"/>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solidFill>
                      <a:srgbClr val="007F76">
                        <a:alpha val="10000"/>
                      </a:srgbClr>
                    </a:solidFill>
                  </a:tcPr>
                </a:tc>
                <a:tc>
                  <a:txBody>
                    <a:bodyPr/>
                    <a:lstStyle/>
                    <a:p>
                      <a:pPr algn="ctr" fontAlgn="ctr"/>
                      <a:r>
                        <a:rPr lang="ru-RU" sz="800" b="0" i="0" u="none" strike="noStrike">
                          <a:solidFill>
                            <a:srgbClr val="000000"/>
                          </a:solidFill>
                          <a:effectLst/>
                          <a:latin typeface="Arial Narrow" panose="020B0606020202030204" pitchFamily="34" charset="0"/>
                        </a:rPr>
                        <a:t>1 257</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1 244</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solidFill>
                      <a:srgbClr val="007F76">
                        <a:alpha val="10000"/>
                      </a:srgbClr>
                    </a:solidFill>
                  </a:tcPr>
                </a:tc>
                <a:tc>
                  <a:txBody>
                    <a:bodyPr/>
                    <a:lstStyle/>
                    <a:p>
                      <a:pPr algn="ctr" fontAlgn="ctr"/>
                      <a:r>
                        <a:rPr lang="ru-RU" sz="800" b="0" i="0" u="none" strike="noStrike">
                          <a:solidFill>
                            <a:srgbClr val="000000"/>
                          </a:solidFill>
                          <a:effectLst/>
                          <a:latin typeface="Arial Narrow" panose="020B0606020202030204" pitchFamily="34" charset="0"/>
                        </a:rPr>
                        <a:t>1 167</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solidFill>
                      <a:srgbClr val="007F76">
                        <a:alpha val="10000"/>
                      </a:srgbClr>
                    </a:solidFill>
                  </a:tcPr>
                </a:tc>
                <a:tc>
                  <a:txBody>
                    <a:bodyPr/>
                    <a:lstStyle/>
                    <a:p>
                      <a:pPr algn="ctr" fontAlgn="ctr"/>
                      <a:r>
                        <a:rPr lang="ru-RU" sz="800" b="0" i="0" u="none" strike="noStrike">
                          <a:solidFill>
                            <a:srgbClr val="000000"/>
                          </a:solidFill>
                          <a:effectLst/>
                          <a:latin typeface="Arial Narrow" panose="020B0606020202030204" pitchFamily="34" charset="0"/>
                        </a:rPr>
                        <a:t>1 444</a:t>
                      </a:r>
                    </a:p>
                  </a:txBody>
                  <a:tcPr marL="9525" marR="9525" marT="9525" marB="0" anchor="ctr">
                    <a:lnL w="6350" cap="flat" cmpd="sng" algn="ctr">
                      <a:solidFill>
                        <a:schemeClr val="tx1"/>
                      </a:solidFill>
                      <a:prstDash val="sysDot"/>
                      <a:round/>
                      <a:headEnd type="none" w="med" len="med"/>
                      <a:tailEnd type="none" w="med" len="med"/>
                    </a:lnL>
                    <a:lnR w="12700" cap="flat" cmpd="sng" algn="ctr">
                      <a:noFill/>
                      <a:prstDash val="solid"/>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solidFill>
                      <a:srgbClr val="007F76">
                        <a:alpha val="10000"/>
                      </a:srgbClr>
                    </a:solidFill>
                  </a:tcPr>
                </a:tc>
                <a:extLst>
                  <a:ext uri="{0D108BD9-81ED-4DB2-BD59-A6C34878D82A}">
                    <a16:rowId xmlns:a16="http://schemas.microsoft.com/office/drawing/2014/main" val="1221627480"/>
                  </a:ext>
                </a:extLst>
              </a:tr>
              <a:tr h="148474">
                <a:tc>
                  <a:txBody>
                    <a:bodyPr/>
                    <a:lstStyle/>
                    <a:p>
                      <a:pPr marL="72000" algn="l" fontAlgn="b"/>
                      <a:r>
                        <a:rPr lang="ru-RU" sz="800" b="0" i="0" u="none" strike="noStrike" cap="none" dirty="0">
                          <a:solidFill>
                            <a:srgbClr val="000000"/>
                          </a:solidFill>
                          <a:effectLst/>
                          <a:latin typeface="Arial Narrow" panose="020B0606020202030204" pitchFamily="34" charset="0"/>
                          <a:ea typeface="+mn-ea"/>
                          <a:cs typeface="+mn-cs"/>
                          <a:sym typeface="Arial"/>
                        </a:rPr>
                        <a:t>ҚЫЗМЕТ КӨРСЕТУ ЖӘНЕ САУДА САЛАСЫНЫҢ ЖҰМЫСКЕРЛЕРІ</a:t>
                      </a:r>
                    </a:p>
                  </a:txBody>
                  <a:tcPr marL="9525" marR="9525" marT="0" marB="0" anchor="ctr">
                    <a:lnL w="76200" cap="flat" cmpd="sng" algn="ctr">
                      <a:noFill/>
                      <a:prstDash val="solid"/>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noFill/>
                  </a:tcPr>
                </a:tc>
                <a:tc>
                  <a:txBody>
                    <a:bodyPr/>
                    <a:lstStyle/>
                    <a:p>
                      <a:pPr algn="ctr" fontAlgn="ctr"/>
                      <a:r>
                        <a:rPr lang="ru-RU" sz="800" b="0" i="0" u="none" strike="noStrike">
                          <a:solidFill>
                            <a:srgbClr val="000000"/>
                          </a:solidFill>
                          <a:effectLst/>
                          <a:latin typeface="Arial Narrow" panose="020B0606020202030204" pitchFamily="34" charset="0"/>
                        </a:rPr>
                        <a:t>2 833</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ru-RU" sz="800" b="0" i="0" u="none" strike="noStrike">
                          <a:solidFill>
                            <a:srgbClr val="000000"/>
                          </a:solidFill>
                          <a:effectLst/>
                          <a:latin typeface="Arial Narrow" panose="020B0606020202030204" pitchFamily="34" charset="0"/>
                        </a:rPr>
                        <a:t>3 788</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ru-RU" sz="800" b="0" i="0" u="none" strike="noStrike">
                          <a:solidFill>
                            <a:srgbClr val="000000"/>
                          </a:solidFill>
                          <a:effectLst/>
                          <a:latin typeface="Arial Narrow" panose="020B0606020202030204" pitchFamily="34" charset="0"/>
                        </a:rPr>
                        <a:t>3 851</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ru-RU" sz="800" b="0" i="0" u="none" strike="noStrike">
                          <a:solidFill>
                            <a:srgbClr val="000000"/>
                          </a:solidFill>
                          <a:effectLst/>
                          <a:latin typeface="Arial Narrow" panose="020B0606020202030204" pitchFamily="34" charset="0"/>
                        </a:rPr>
                        <a:t>3 706</a:t>
                      </a:r>
                    </a:p>
                  </a:txBody>
                  <a:tcPr marL="9525" marR="9525" marT="9525" marB="0" anchor="ctr">
                    <a:lnL w="6350" cap="flat" cmpd="sng" algn="ctr">
                      <a:solidFill>
                        <a:schemeClr val="tx1"/>
                      </a:solidFill>
                      <a:prstDash val="sysDot"/>
                      <a:round/>
                      <a:headEnd type="none" w="med" len="med"/>
                      <a:tailEnd type="none" w="med" len="med"/>
                    </a:lnL>
                    <a:lnR w="12700" cap="flat" cmpd="sng" algn="ctr">
                      <a:noFill/>
                      <a:prstDash val="solid"/>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182707914"/>
                  </a:ext>
                </a:extLst>
              </a:tr>
              <a:tr h="148474">
                <a:tc>
                  <a:txBody>
                    <a:bodyPr/>
                    <a:lstStyle/>
                    <a:p>
                      <a:pPr marL="72000" algn="l" fontAlgn="b"/>
                      <a:r>
                        <a:rPr lang="ru-RU" sz="800" b="0" i="0" u="none" strike="noStrike" cap="none" dirty="0">
                          <a:solidFill>
                            <a:srgbClr val="000000"/>
                          </a:solidFill>
                          <a:effectLst/>
                          <a:latin typeface="Arial Narrow" panose="020B0606020202030204" pitchFamily="34" charset="0"/>
                          <a:ea typeface="+mn-ea"/>
                          <a:cs typeface="+mn-cs"/>
                          <a:sym typeface="Arial"/>
                        </a:rPr>
                        <a:t>ФЕРМЕР Ж/Е АУЫЛ/ОРМАН, БАЛЫҚ ШАРУА-ЫҢ Ж/Е БАЛЫҚ АУЛАУ ЖҰМЫС-РЫ</a:t>
                      </a:r>
                    </a:p>
                  </a:txBody>
                  <a:tcPr marL="9525" marR="9525" marT="0" marB="0" anchor="ctr">
                    <a:lnL w="76200" cap="flat" cmpd="sng" algn="ctr">
                      <a:noFill/>
                      <a:prstDash val="solid"/>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solidFill>
                      <a:srgbClr val="007F76">
                        <a:alpha val="10000"/>
                      </a:srgbClr>
                    </a:solidFill>
                  </a:tcPr>
                </a:tc>
                <a:tc>
                  <a:txBody>
                    <a:bodyPr/>
                    <a:lstStyle/>
                    <a:p>
                      <a:pPr algn="ctr" fontAlgn="ctr"/>
                      <a:r>
                        <a:rPr lang="ru-RU" sz="800" b="0" i="0" u="none" strike="noStrike">
                          <a:solidFill>
                            <a:srgbClr val="000000"/>
                          </a:solidFill>
                          <a:effectLst/>
                          <a:latin typeface="Arial Narrow" panose="020B0606020202030204" pitchFamily="34" charset="0"/>
                        </a:rPr>
                        <a:t>9</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16</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solidFill>
                      <a:srgbClr val="007F76">
                        <a:alpha val="10000"/>
                      </a:srgbClr>
                    </a:solidFill>
                  </a:tcPr>
                </a:tc>
                <a:tc>
                  <a:txBody>
                    <a:bodyPr/>
                    <a:lstStyle/>
                    <a:p>
                      <a:pPr algn="ctr" fontAlgn="ctr"/>
                      <a:r>
                        <a:rPr lang="ru-RU" sz="800" b="0" i="0" u="none" strike="noStrike">
                          <a:solidFill>
                            <a:srgbClr val="000000"/>
                          </a:solidFill>
                          <a:effectLst/>
                          <a:latin typeface="Arial Narrow" panose="020B0606020202030204" pitchFamily="34" charset="0"/>
                        </a:rPr>
                        <a:t>55</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solidFill>
                      <a:srgbClr val="007F76">
                        <a:alpha val="10000"/>
                      </a:srgbClr>
                    </a:solidFill>
                  </a:tcPr>
                </a:tc>
                <a:tc>
                  <a:txBody>
                    <a:bodyPr/>
                    <a:lstStyle/>
                    <a:p>
                      <a:pPr algn="ctr" fontAlgn="ctr"/>
                      <a:r>
                        <a:rPr lang="ru-RU" sz="800" b="0" i="0" u="none" strike="noStrike">
                          <a:solidFill>
                            <a:srgbClr val="000000"/>
                          </a:solidFill>
                          <a:effectLst/>
                          <a:latin typeface="Arial Narrow" panose="020B0606020202030204" pitchFamily="34" charset="0"/>
                        </a:rPr>
                        <a:t>12</a:t>
                      </a:r>
                    </a:p>
                  </a:txBody>
                  <a:tcPr marL="9525" marR="9525" marT="9525" marB="0" anchor="ctr">
                    <a:lnL w="6350" cap="flat" cmpd="sng" algn="ctr">
                      <a:solidFill>
                        <a:schemeClr val="tx1"/>
                      </a:solidFill>
                      <a:prstDash val="sysDot"/>
                      <a:round/>
                      <a:headEnd type="none" w="med" len="med"/>
                      <a:tailEnd type="none" w="med" len="med"/>
                    </a:lnL>
                    <a:lnR w="12700" cap="flat" cmpd="sng" algn="ctr">
                      <a:noFill/>
                      <a:prstDash val="solid"/>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solidFill>
                      <a:srgbClr val="007F76">
                        <a:alpha val="10000"/>
                      </a:srgbClr>
                    </a:solidFill>
                  </a:tcPr>
                </a:tc>
                <a:extLst>
                  <a:ext uri="{0D108BD9-81ED-4DB2-BD59-A6C34878D82A}">
                    <a16:rowId xmlns:a16="http://schemas.microsoft.com/office/drawing/2014/main" val="3434696259"/>
                  </a:ext>
                </a:extLst>
              </a:tr>
              <a:tr h="148474">
                <a:tc>
                  <a:txBody>
                    <a:bodyPr/>
                    <a:lstStyle/>
                    <a:p>
                      <a:pPr marL="72000" algn="l" fontAlgn="b"/>
                      <a:r>
                        <a:rPr lang="ru-RU" sz="800" b="0" i="0" u="none" strike="noStrike" cap="none" dirty="0">
                          <a:solidFill>
                            <a:srgbClr val="000000"/>
                          </a:solidFill>
                          <a:effectLst/>
                          <a:latin typeface="Arial Narrow" panose="020B0606020202030204" pitchFamily="34" charset="0"/>
                          <a:ea typeface="+mn-ea"/>
                          <a:cs typeface="+mn-cs"/>
                          <a:sym typeface="Arial"/>
                        </a:rPr>
                        <a:t>ӨНЕРКӘСІП, ҚҰРЫЛЫС, КӨЛІК Ж/Е БАСҚА ТЕКТЕС ЖҰМЫСШЫЛАРЫ</a:t>
                      </a:r>
                    </a:p>
                  </a:txBody>
                  <a:tcPr marL="9525" marR="9525" marT="0" marB="0" anchor="ctr">
                    <a:lnL w="76200" cap="flat" cmpd="sng" algn="ctr">
                      <a:noFill/>
                      <a:prstDash val="solid"/>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noFill/>
                  </a:tcPr>
                </a:tc>
                <a:tc>
                  <a:txBody>
                    <a:bodyPr/>
                    <a:lstStyle/>
                    <a:p>
                      <a:pPr algn="ctr" fontAlgn="ctr"/>
                      <a:r>
                        <a:rPr lang="ru-RU" sz="800" b="0" i="0" u="none" strike="noStrike">
                          <a:solidFill>
                            <a:srgbClr val="000000"/>
                          </a:solidFill>
                          <a:effectLst/>
                          <a:latin typeface="Arial Narrow" panose="020B0606020202030204" pitchFamily="34" charset="0"/>
                        </a:rPr>
                        <a:t>2 708</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ru-RU" sz="800" b="0" i="0" u="none" strike="noStrike">
                          <a:solidFill>
                            <a:srgbClr val="000000"/>
                          </a:solidFill>
                          <a:effectLst/>
                          <a:latin typeface="Arial Narrow" panose="020B0606020202030204" pitchFamily="34" charset="0"/>
                        </a:rPr>
                        <a:t>6 004</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ru-RU" sz="800" b="0" i="0" u="none" strike="noStrike">
                          <a:solidFill>
                            <a:srgbClr val="000000"/>
                          </a:solidFill>
                          <a:effectLst/>
                          <a:latin typeface="Arial Narrow" panose="020B0606020202030204" pitchFamily="34" charset="0"/>
                        </a:rPr>
                        <a:t>5 494</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ru-RU" sz="800" b="0" i="0" u="none" strike="noStrike">
                          <a:solidFill>
                            <a:srgbClr val="000000"/>
                          </a:solidFill>
                          <a:effectLst/>
                          <a:latin typeface="Arial Narrow" panose="020B0606020202030204" pitchFamily="34" charset="0"/>
                        </a:rPr>
                        <a:t>5 439</a:t>
                      </a:r>
                    </a:p>
                  </a:txBody>
                  <a:tcPr marL="9525" marR="9525" marT="9525" marB="0" anchor="ctr">
                    <a:lnL w="6350" cap="flat" cmpd="sng" algn="ctr">
                      <a:solidFill>
                        <a:schemeClr val="tx1"/>
                      </a:solidFill>
                      <a:prstDash val="sysDot"/>
                      <a:round/>
                      <a:headEnd type="none" w="med" len="med"/>
                      <a:tailEnd type="none" w="med" len="med"/>
                    </a:lnL>
                    <a:lnR w="12700" cap="flat" cmpd="sng" algn="ctr">
                      <a:noFill/>
                      <a:prstDash val="solid"/>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033135677"/>
                  </a:ext>
                </a:extLst>
              </a:tr>
              <a:tr h="148474">
                <a:tc>
                  <a:txBody>
                    <a:bodyPr/>
                    <a:lstStyle/>
                    <a:p>
                      <a:pPr marL="72000" algn="l" fontAlgn="b"/>
                      <a:r>
                        <a:rPr lang="ru-RU" sz="800" b="0" i="0" u="none" strike="noStrike" cap="none" dirty="0">
                          <a:solidFill>
                            <a:srgbClr val="000000"/>
                          </a:solidFill>
                          <a:effectLst/>
                          <a:latin typeface="Arial Narrow" panose="020B0606020202030204" pitchFamily="34" charset="0"/>
                          <a:ea typeface="+mn-ea"/>
                          <a:cs typeface="+mn-cs"/>
                          <a:sym typeface="Arial"/>
                        </a:rPr>
                        <a:t>ӨНДІРІСТІК ЖАБДЫҚ ОПЕРАТОРЛАРЫ, ҚҰРАСТЫРУШЫЛАРЫ Ж/Е ЖҮРГІЗУШІЛЕРІ</a:t>
                      </a:r>
                    </a:p>
                  </a:txBody>
                  <a:tcPr marL="9525" marR="9525" marT="0" marB="0" anchor="ctr">
                    <a:lnL w="76200" cap="flat" cmpd="sng" algn="ctr">
                      <a:noFill/>
                      <a:prstDash val="solid"/>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solidFill>
                      <a:srgbClr val="007F76">
                        <a:alpha val="10000"/>
                      </a:srgbClr>
                    </a:solidFill>
                  </a:tcPr>
                </a:tc>
                <a:tc>
                  <a:txBody>
                    <a:bodyPr/>
                    <a:lstStyle/>
                    <a:p>
                      <a:pPr algn="ctr" fontAlgn="ctr"/>
                      <a:r>
                        <a:rPr lang="ru-RU" sz="800" b="0" i="0" u="none" strike="noStrike">
                          <a:solidFill>
                            <a:srgbClr val="000000"/>
                          </a:solidFill>
                          <a:effectLst/>
                          <a:latin typeface="Arial Narrow" panose="020B0606020202030204" pitchFamily="34" charset="0"/>
                        </a:rPr>
                        <a:t>1 425</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1 828</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solidFill>
                      <a:srgbClr val="007F76">
                        <a:alpha val="10000"/>
                      </a:srgbClr>
                    </a:solidFill>
                  </a:tcPr>
                </a:tc>
                <a:tc>
                  <a:txBody>
                    <a:bodyPr/>
                    <a:lstStyle/>
                    <a:p>
                      <a:pPr algn="ctr" fontAlgn="ctr"/>
                      <a:r>
                        <a:rPr lang="ru-RU" sz="800" b="0" i="0" u="none" strike="noStrike">
                          <a:solidFill>
                            <a:srgbClr val="000000"/>
                          </a:solidFill>
                          <a:effectLst/>
                          <a:latin typeface="Arial Narrow" panose="020B0606020202030204" pitchFamily="34" charset="0"/>
                        </a:rPr>
                        <a:t>1 969</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solidFill>
                      <a:srgbClr val="007F76">
                        <a:alpha val="10000"/>
                      </a:srgbClr>
                    </a:solidFill>
                  </a:tcPr>
                </a:tc>
                <a:tc>
                  <a:txBody>
                    <a:bodyPr/>
                    <a:lstStyle/>
                    <a:p>
                      <a:pPr algn="ctr" fontAlgn="ctr"/>
                      <a:r>
                        <a:rPr lang="ru-RU" sz="800" b="0" i="0" u="none" strike="noStrike">
                          <a:solidFill>
                            <a:srgbClr val="000000"/>
                          </a:solidFill>
                          <a:effectLst/>
                          <a:latin typeface="Arial Narrow" panose="020B0606020202030204" pitchFamily="34" charset="0"/>
                        </a:rPr>
                        <a:t>1 779</a:t>
                      </a:r>
                    </a:p>
                  </a:txBody>
                  <a:tcPr marL="9525" marR="9525" marT="9525" marB="0" anchor="ctr">
                    <a:lnL w="6350" cap="flat" cmpd="sng" algn="ctr">
                      <a:solidFill>
                        <a:schemeClr val="tx1"/>
                      </a:solidFill>
                      <a:prstDash val="sysDot"/>
                      <a:round/>
                      <a:headEnd type="none" w="med" len="med"/>
                      <a:tailEnd type="none" w="med" len="med"/>
                    </a:lnL>
                    <a:lnR w="12700" cap="flat" cmpd="sng" algn="ctr">
                      <a:noFill/>
                      <a:prstDash val="solid"/>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solidFill>
                      <a:srgbClr val="007F76">
                        <a:alpha val="10000"/>
                      </a:srgbClr>
                    </a:solidFill>
                  </a:tcPr>
                </a:tc>
                <a:extLst>
                  <a:ext uri="{0D108BD9-81ED-4DB2-BD59-A6C34878D82A}">
                    <a16:rowId xmlns:a16="http://schemas.microsoft.com/office/drawing/2014/main" val="3877348172"/>
                  </a:ext>
                </a:extLst>
              </a:tr>
              <a:tr h="148474">
                <a:tc>
                  <a:txBody>
                    <a:bodyPr/>
                    <a:lstStyle/>
                    <a:p>
                      <a:pPr marL="72000" algn="l" fontAlgn="b"/>
                      <a:r>
                        <a:rPr lang="ru-RU" sz="800" b="0" i="0" u="none" strike="noStrike" cap="none" dirty="0">
                          <a:solidFill>
                            <a:srgbClr val="000000"/>
                          </a:solidFill>
                          <a:effectLst/>
                          <a:latin typeface="Arial Narrow" panose="020B0606020202030204" pitchFamily="34" charset="0"/>
                          <a:ea typeface="+mn-ea"/>
                          <a:cs typeface="+mn-cs"/>
                          <a:sym typeface="Arial"/>
                        </a:rPr>
                        <a:t>БІЛІКТІЛІГІ ЖОҚ ЖҰМЫСШЫЛАР</a:t>
                      </a:r>
                    </a:p>
                  </a:txBody>
                  <a:tcPr marL="9525" marR="9525" marT="0" marB="0" anchor="ctr">
                    <a:lnL w="76200" cap="flat" cmpd="sng" algn="ctr">
                      <a:noFill/>
                      <a:prstDash val="solid"/>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noFill/>
                  </a:tcPr>
                </a:tc>
                <a:tc>
                  <a:txBody>
                    <a:bodyPr/>
                    <a:lstStyle/>
                    <a:p>
                      <a:pPr algn="ctr" fontAlgn="ctr"/>
                      <a:r>
                        <a:rPr lang="ru-RU" sz="800" b="0" i="0" u="none" strike="noStrike" dirty="0">
                          <a:solidFill>
                            <a:srgbClr val="000000"/>
                          </a:solidFill>
                          <a:effectLst/>
                          <a:latin typeface="Arial Narrow" panose="020B0606020202030204" pitchFamily="34" charset="0"/>
                        </a:rPr>
                        <a:t>3 180</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ru-RU" sz="800" b="0" i="0" u="none" strike="noStrike">
                          <a:solidFill>
                            <a:srgbClr val="000000"/>
                          </a:solidFill>
                          <a:effectLst/>
                          <a:latin typeface="Arial Narrow" panose="020B0606020202030204" pitchFamily="34" charset="0"/>
                        </a:rPr>
                        <a:t>4 962</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ru-RU" sz="800" b="0" i="0" u="none" strike="noStrike">
                          <a:solidFill>
                            <a:srgbClr val="000000"/>
                          </a:solidFill>
                          <a:effectLst/>
                          <a:latin typeface="Arial Narrow" panose="020B0606020202030204" pitchFamily="34" charset="0"/>
                        </a:rPr>
                        <a:t>6 049</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ru-RU" sz="800" b="0" i="0" u="none" strike="noStrike" dirty="0">
                          <a:solidFill>
                            <a:srgbClr val="000000"/>
                          </a:solidFill>
                          <a:effectLst/>
                          <a:latin typeface="Arial Narrow" panose="020B0606020202030204" pitchFamily="34" charset="0"/>
                        </a:rPr>
                        <a:t>6 964</a:t>
                      </a:r>
                    </a:p>
                  </a:txBody>
                  <a:tcPr marL="9525" marR="9525" marT="9525" marB="0" anchor="ctr">
                    <a:lnL w="6350" cap="flat" cmpd="sng" algn="ctr">
                      <a:solidFill>
                        <a:schemeClr val="tx1"/>
                      </a:solidFill>
                      <a:prstDash val="sysDot"/>
                      <a:round/>
                      <a:headEnd type="none" w="med" len="med"/>
                      <a:tailEnd type="none" w="med" len="med"/>
                    </a:lnL>
                    <a:lnR w="12700" cap="flat" cmpd="sng" algn="ctr">
                      <a:noFill/>
                      <a:prstDash val="solid"/>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605250712"/>
                  </a:ext>
                </a:extLst>
              </a:tr>
            </a:tbl>
          </a:graphicData>
        </a:graphic>
      </p:graphicFrame>
      <p:graphicFrame>
        <p:nvGraphicFramePr>
          <p:cNvPr id="25" name="Таблица 24">
            <a:extLst>
              <a:ext uri="{FF2B5EF4-FFF2-40B4-BE49-F238E27FC236}">
                <a16:creationId xmlns:a16="http://schemas.microsoft.com/office/drawing/2014/main" id="{B0A9FCBA-67D5-3916-3267-226B7595262D}"/>
              </a:ext>
            </a:extLst>
          </p:cNvPr>
          <p:cNvGraphicFramePr>
            <a:graphicFrameLocks noGrp="1"/>
          </p:cNvGraphicFramePr>
          <p:nvPr>
            <p:extLst>
              <p:ext uri="{D42A27DB-BD31-4B8C-83A1-F6EECF244321}">
                <p14:modId xmlns:p14="http://schemas.microsoft.com/office/powerpoint/2010/main" val="2165548462"/>
              </p:ext>
            </p:extLst>
          </p:nvPr>
        </p:nvGraphicFramePr>
        <p:xfrm>
          <a:off x="6768750" y="3025492"/>
          <a:ext cx="5328000" cy="1670332"/>
        </p:xfrm>
        <a:graphic>
          <a:graphicData uri="http://schemas.openxmlformats.org/drawingml/2006/table">
            <a:tbl>
              <a:tblPr firstRow="1" bandRow="1">
                <a:tableStyleId>{5C22544A-7EE6-4342-B048-85BDC9FD1C3A}</a:tableStyleId>
              </a:tblPr>
              <a:tblGrid>
                <a:gridCol w="3600000">
                  <a:extLst>
                    <a:ext uri="{9D8B030D-6E8A-4147-A177-3AD203B41FA5}">
                      <a16:colId xmlns:a16="http://schemas.microsoft.com/office/drawing/2014/main" val="1113104833"/>
                    </a:ext>
                  </a:extLst>
                </a:gridCol>
                <a:gridCol w="432000">
                  <a:extLst>
                    <a:ext uri="{9D8B030D-6E8A-4147-A177-3AD203B41FA5}">
                      <a16:colId xmlns:a16="http://schemas.microsoft.com/office/drawing/2014/main" val="132264586"/>
                    </a:ext>
                  </a:extLst>
                </a:gridCol>
                <a:gridCol w="432000">
                  <a:extLst>
                    <a:ext uri="{9D8B030D-6E8A-4147-A177-3AD203B41FA5}">
                      <a16:colId xmlns:a16="http://schemas.microsoft.com/office/drawing/2014/main" val="2572766800"/>
                    </a:ext>
                  </a:extLst>
                </a:gridCol>
                <a:gridCol w="432000">
                  <a:extLst>
                    <a:ext uri="{9D8B030D-6E8A-4147-A177-3AD203B41FA5}">
                      <a16:colId xmlns:a16="http://schemas.microsoft.com/office/drawing/2014/main" val="2849574652"/>
                    </a:ext>
                  </a:extLst>
                </a:gridCol>
                <a:gridCol w="432000">
                  <a:extLst>
                    <a:ext uri="{9D8B030D-6E8A-4147-A177-3AD203B41FA5}">
                      <a16:colId xmlns:a16="http://schemas.microsoft.com/office/drawing/2014/main" val="478621999"/>
                    </a:ext>
                  </a:extLst>
                </a:gridCol>
              </a:tblGrid>
              <a:tr h="167033">
                <a:tc>
                  <a:txBody>
                    <a:bodyPr/>
                    <a:lstStyle/>
                    <a:p>
                      <a:pPr marL="0" marR="0" lvl="0" indent="0" algn="l" defTabSz="685800" rtl="0" eaLnBrk="1" fontAlgn="auto" latinLnBrk="0" hangingPunct="1">
                        <a:lnSpc>
                          <a:spcPct val="107000"/>
                        </a:lnSpc>
                        <a:spcBef>
                          <a:spcPts val="0"/>
                        </a:spcBef>
                        <a:spcAft>
                          <a:spcPts val="0"/>
                        </a:spcAft>
                        <a:buClrTx/>
                        <a:buSzTx/>
                        <a:buFontTx/>
                        <a:buNone/>
                        <a:tabLst/>
                        <a:defRPr/>
                      </a:pPr>
                      <a:r>
                        <a:rPr lang="ru-RU" sz="1050" b="1" i="0" u="none" strike="noStrike" cap="none" noProof="0" dirty="0">
                          <a:solidFill>
                            <a:srgbClr val="000000"/>
                          </a:solidFill>
                          <a:effectLst/>
                          <a:latin typeface="Arial Narrow" panose="020B0606020202030204" pitchFamily="34" charset="0"/>
                          <a:ea typeface="+mn-ea"/>
                          <a:cs typeface="+mn-cs"/>
                          <a:sym typeface="Arial"/>
                        </a:rPr>
                        <a:t>ОПТИМИСТІК СЦЕНАРИЙ</a:t>
                      </a:r>
                    </a:p>
                  </a:txBody>
                  <a:tcPr marT="0" marB="0" anchor="ctr">
                    <a:lnL w="76200" cap="flat" cmpd="sng" algn="ctr">
                      <a:noFill/>
                      <a:prstDash val="solid"/>
                      <a:round/>
                      <a:headEnd type="none" w="med" len="med"/>
                      <a:tailEnd type="none" w="med" len="med"/>
                    </a:lnL>
                    <a:lnR w="6350" cap="flat" cmpd="sng" algn="ctr">
                      <a:solidFill>
                        <a:schemeClr val="tx1"/>
                      </a:solidFill>
                      <a:prstDash val="sysDot"/>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accent3">
                        <a:lumMod val="50000"/>
                        <a:alpha val="20000"/>
                      </a:schemeClr>
                    </a:solidFill>
                  </a:tcPr>
                </a:tc>
                <a:tc>
                  <a:txBody>
                    <a:bodyPr/>
                    <a:lstStyle/>
                    <a:p>
                      <a:pPr algn="ctr" fontAlgn="ctr"/>
                      <a:r>
                        <a:rPr lang="en-US" sz="900" b="0" i="0" u="none" strike="noStrike" cap="none" dirty="0">
                          <a:solidFill>
                            <a:srgbClr val="000000"/>
                          </a:solidFill>
                          <a:effectLst/>
                          <a:latin typeface="Arial Narrow" panose="020B0606020202030204" pitchFamily="34" charset="0"/>
                          <a:ea typeface="+mn-ea"/>
                          <a:cs typeface="+mn-cs"/>
                          <a:sym typeface="Arial"/>
                        </a:rPr>
                        <a:t>Q1</a:t>
                      </a:r>
                      <a:endParaRPr lang="ru-KZ" sz="900" b="0" i="0" u="none" strike="noStrike" cap="none" dirty="0">
                        <a:solidFill>
                          <a:srgbClr val="000000"/>
                        </a:solidFill>
                        <a:effectLst/>
                        <a:latin typeface="Arial Narrow" panose="020B0606020202030204" pitchFamily="34" charset="0"/>
                        <a:ea typeface="+mn-ea"/>
                        <a:cs typeface="+mn-cs"/>
                        <a:sym typeface="Arial"/>
                      </a:endParaRPr>
                    </a:p>
                  </a:txBody>
                  <a:tcPr marL="9525" marR="9525" marT="0"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50000"/>
                        <a:alpha val="20000"/>
                      </a:schemeClr>
                    </a:solidFill>
                  </a:tcPr>
                </a:tc>
                <a:tc>
                  <a:txBody>
                    <a:bodyPr/>
                    <a:lstStyle/>
                    <a:p>
                      <a:pPr algn="ctr" fontAlgn="ctr"/>
                      <a:r>
                        <a:rPr lang="en-US" sz="900" b="0" i="0" u="none" strike="noStrike" cap="none" dirty="0">
                          <a:solidFill>
                            <a:srgbClr val="000000"/>
                          </a:solidFill>
                          <a:effectLst/>
                          <a:latin typeface="Arial Narrow" panose="020B0606020202030204" pitchFamily="34" charset="0"/>
                          <a:ea typeface="+mn-ea"/>
                          <a:cs typeface="+mn-cs"/>
                          <a:sym typeface="Arial"/>
                        </a:rPr>
                        <a:t>Q2</a:t>
                      </a:r>
                      <a:endParaRPr lang="ru-KZ" sz="900" b="0" i="0" u="none" strike="noStrike" cap="none" dirty="0">
                        <a:solidFill>
                          <a:srgbClr val="000000"/>
                        </a:solidFill>
                        <a:effectLst/>
                        <a:latin typeface="Arial Narrow" panose="020B0606020202030204" pitchFamily="34" charset="0"/>
                        <a:ea typeface="+mn-ea"/>
                        <a:cs typeface="+mn-cs"/>
                        <a:sym typeface="Arial"/>
                      </a:endParaRPr>
                    </a:p>
                  </a:txBody>
                  <a:tcPr marL="9525" marR="9525" marT="0"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3">
                        <a:lumMod val="50000"/>
                        <a:alpha val="20000"/>
                      </a:schemeClr>
                    </a:solidFill>
                  </a:tcPr>
                </a:tc>
                <a:tc>
                  <a:txBody>
                    <a:bodyPr/>
                    <a:lstStyle/>
                    <a:p>
                      <a:pPr algn="ctr" fontAlgn="ctr"/>
                      <a:r>
                        <a:rPr lang="en-US" sz="900" b="0" i="0" u="none" strike="noStrike" cap="none" dirty="0">
                          <a:solidFill>
                            <a:srgbClr val="000000"/>
                          </a:solidFill>
                          <a:effectLst/>
                          <a:latin typeface="Arial Narrow" panose="020B0606020202030204" pitchFamily="34" charset="0"/>
                          <a:ea typeface="+mn-ea"/>
                          <a:cs typeface="+mn-cs"/>
                          <a:sym typeface="Arial"/>
                        </a:rPr>
                        <a:t>Q3</a:t>
                      </a:r>
                      <a:endParaRPr lang="ru-KZ" sz="900" b="0" i="0" u="none" strike="noStrike" cap="none" dirty="0">
                        <a:solidFill>
                          <a:srgbClr val="000000"/>
                        </a:solidFill>
                        <a:effectLst/>
                        <a:latin typeface="Arial Narrow" panose="020B0606020202030204" pitchFamily="34" charset="0"/>
                        <a:ea typeface="+mn-ea"/>
                        <a:cs typeface="+mn-cs"/>
                        <a:sym typeface="Arial"/>
                      </a:endParaRPr>
                    </a:p>
                  </a:txBody>
                  <a:tcPr marL="9525" marR="9525" marT="0"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3">
                        <a:lumMod val="50000"/>
                        <a:alpha val="20000"/>
                      </a:schemeClr>
                    </a:solidFill>
                  </a:tcPr>
                </a:tc>
                <a:tc>
                  <a:txBody>
                    <a:bodyPr/>
                    <a:lstStyle/>
                    <a:p>
                      <a:pPr algn="ctr" fontAlgn="ctr"/>
                      <a:r>
                        <a:rPr lang="en-US" sz="900" b="0" i="0" u="none" strike="noStrike" cap="none" dirty="0">
                          <a:solidFill>
                            <a:srgbClr val="000000"/>
                          </a:solidFill>
                          <a:effectLst/>
                          <a:latin typeface="Arial Narrow" panose="020B0606020202030204" pitchFamily="34" charset="0"/>
                          <a:ea typeface="+mn-ea"/>
                          <a:cs typeface="+mn-cs"/>
                          <a:sym typeface="Arial"/>
                        </a:rPr>
                        <a:t>Q4</a:t>
                      </a:r>
                      <a:endParaRPr lang="ru-KZ" sz="900" b="0" i="0" u="none" strike="noStrike" cap="none" dirty="0">
                        <a:solidFill>
                          <a:srgbClr val="000000"/>
                        </a:solidFill>
                        <a:effectLst/>
                        <a:latin typeface="Arial Narrow" panose="020B0606020202030204" pitchFamily="34" charset="0"/>
                        <a:ea typeface="+mn-ea"/>
                        <a:cs typeface="+mn-cs"/>
                        <a:sym typeface="Arial"/>
                      </a:endParaRPr>
                    </a:p>
                  </a:txBody>
                  <a:tcPr marL="9525" marR="9525" marT="0" marB="0" anchor="ctr">
                    <a:lnL w="6350" cap="flat" cmpd="sng" algn="ctr">
                      <a:solidFill>
                        <a:schemeClr val="tx1"/>
                      </a:solidFill>
                      <a:prstDash val="sysDot"/>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3">
                        <a:lumMod val="50000"/>
                        <a:alpha val="20000"/>
                      </a:schemeClr>
                    </a:solidFill>
                  </a:tcPr>
                </a:tc>
                <a:extLst>
                  <a:ext uri="{0D108BD9-81ED-4DB2-BD59-A6C34878D82A}">
                    <a16:rowId xmlns:a16="http://schemas.microsoft.com/office/drawing/2014/main" val="877649079"/>
                  </a:ext>
                </a:extLst>
              </a:tr>
              <a:tr h="167033">
                <a:tc>
                  <a:txBody>
                    <a:bodyPr/>
                    <a:lstStyle/>
                    <a:p>
                      <a:pPr marL="0" marR="0" lvl="0" indent="0" algn="l" defTabSz="685800" rtl="0" eaLnBrk="1" fontAlgn="auto" latinLnBrk="0" hangingPunct="1">
                        <a:lnSpc>
                          <a:spcPct val="107000"/>
                        </a:lnSpc>
                        <a:spcBef>
                          <a:spcPts val="0"/>
                        </a:spcBef>
                        <a:spcAft>
                          <a:spcPts val="0"/>
                        </a:spcAft>
                        <a:buClrTx/>
                        <a:buSzTx/>
                        <a:buFontTx/>
                        <a:buNone/>
                        <a:tabLst/>
                        <a:defRPr/>
                      </a:pPr>
                      <a:r>
                        <a:rPr lang="ru-RU" sz="900" b="1" i="0" u="none" strike="noStrike" cap="none" noProof="0" dirty="0">
                          <a:solidFill>
                            <a:srgbClr val="000000"/>
                          </a:solidFill>
                          <a:effectLst/>
                          <a:latin typeface="Arial Narrow" panose="020B0606020202030204" pitchFamily="34" charset="0"/>
                          <a:ea typeface="+mn-ea"/>
                          <a:cs typeface="+mn-cs"/>
                          <a:sym typeface="Arial"/>
                        </a:rPr>
                        <a:t>БАРЛЫҒЫ</a:t>
                      </a:r>
                      <a:endParaRPr lang="ru-RU" sz="800" b="1" i="0" u="none" strike="noStrike" cap="none" noProof="0" dirty="0">
                        <a:solidFill>
                          <a:srgbClr val="000000"/>
                        </a:solidFill>
                        <a:effectLst/>
                        <a:latin typeface="Arial Narrow" panose="020B0606020202030204" pitchFamily="34" charset="0"/>
                        <a:ea typeface="+mn-ea"/>
                        <a:cs typeface="+mn-cs"/>
                        <a:sym typeface="Arial"/>
                      </a:endParaRPr>
                    </a:p>
                  </a:txBody>
                  <a:tcPr marT="0" marB="0" anchor="ctr">
                    <a:lnL w="76200" cap="flat" cmpd="sng" algn="ctr">
                      <a:noFill/>
                      <a:prstDash val="solid"/>
                      <a:round/>
                      <a:headEnd type="none" w="med" len="med"/>
                      <a:tailEnd type="none" w="med" len="med"/>
                    </a:lnL>
                    <a:lnR w="6350" cap="flat" cmpd="sng" algn="ctr">
                      <a:solidFill>
                        <a:schemeClr val="tx1"/>
                      </a:solidFill>
                      <a:prstDash val="sysDot"/>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accent3">
                        <a:lumMod val="50000"/>
                        <a:alpha val="20000"/>
                      </a:schemeClr>
                    </a:solidFill>
                  </a:tcPr>
                </a:tc>
                <a:tc>
                  <a:txBody>
                    <a:bodyPr/>
                    <a:lstStyle/>
                    <a:p>
                      <a:pPr algn="ctr" fontAlgn="ctr"/>
                      <a:r>
                        <a:rPr lang="ru-RU" sz="900" b="1" i="0" u="none" strike="noStrike" cap="none" dirty="0">
                          <a:solidFill>
                            <a:srgbClr val="000000"/>
                          </a:solidFill>
                          <a:effectLst/>
                          <a:latin typeface="Arial Narrow" panose="020B0606020202030204" pitchFamily="34" charset="0"/>
                          <a:ea typeface="+mn-ea"/>
                          <a:cs typeface="+mn-cs"/>
                          <a:sym typeface="Arial"/>
                        </a:rPr>
                        <a:t>22 726</a:t>
                      </a:r>
                      <a:endParaRPr lang="ru-KZ" sz="900" b="1" i="0" u="none" strike="noStrike" cap="none" dirty="0">
                        <a:solidFill>
                          <a:srgbClr val="000000"/>
                        </a:solidFill>
                        <a:effectLst/>
                        <a:latin typeface="Arial Narrow" panose="020B0606020202030204" pitchFamily="34" charset="0"/>
                        <a:ea typeface="+mn-ea"/>
                        <a:cs typeface="+mn-cs"/>
                        <a:sym typeface="Arial"/>
                      </a:endParaRPr>
                    </a:p>
                  </a:txBody>
                  <a:tcPr marL="9525" marR="9525" marT="0"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50000"/>
                        <a:alpha val="20000"/>
                      </a:schemeClr>
                    </a:solidFill>
                  </a:tcPr>
                </a:tc>
                <a:tc>
                  <a:txBody>
                    <a:bodyPr/>
                    <a:lstStyle/>
                    <a:p>
                      <a:pPr algn="ctr" rtl="0" fontAlgn="ctr"/>
                      <a:r>
                        <a:rPr lang="ru-RU" sz="900" b="1" i="0" u="none" strike="noStrike">
                          <a:solidFill>
                            <a:srgbClr val="000000"/>
                          </a:solidFill>
                          <a:effectLst/>
                          <a:latin typeface="Arial Narrow" panose="020B0606020202030204" pitchFamily="34" charset="0"/>
                        </a:rPr>
                        <a:t>30 488</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3">
                        <a:lumMod val="50000"/>
                        <a:alpha val="20000"/>
                      </a:schemeClr>
                    </a:solidFill>
                  </a:tcPr>
                </a:tc>
                <a:tc>
                  <a:txBody>
                    <a:bodyPr/>
                    <a:lstStyle/>
                    <a:p>
                      <a:pPr algn="ctr" rtl="0" fontAlgn="ctr"/>
                      <a:r>
                        <a:rPr lang="ru-RU" sz="900" b="1" i="0" u="none" strike="noStrike">
                          <a:solidFill>
                            <a:srgbClr val="000000"/>
                          </a:solidFill>
                          <a:effectLst/>
                          <a:latin typeface="Arial Narrow" panose="020B0606020202030204" pitchFamily="34" charset="0"/>
                        </a:rPr>
                        <a:t>33 581</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3">
                        <a:lumMod val="50000"/>
                        <a:alpha val="20000"/>
                      </a:schemeClr>
                    </a:solidFill>
                  </a:tcPr>
                </a:tc>
                <a:tc>
                  <a:txBody>
                    <a:bodyPr/>
                    <a:lstStyle/>
                    <a:p>
                      <a:pPr algn="ctr" rtl="0" fontAlgn="ctr"/>
                      <a:r>
                        <a:rPr lang="ru-RU" sz="900" b="1" i="0" u="none" strike="noStrike" dirty="0">
                          <a:solidFill>
                            <a:srgbClr val="000000"/>
                          </a:solidFill>
                          <a:effectLst/>
                          <a:latin typeface="Arial Narrow" panose="020B0606020202030204" pitchFamily="34" charset="0"/>
                        </a:rPr>
                        <a:t>36 084</a:t>
                      </a:r>
                    </a:p>
                  </a:txBody>
                  <a:tcPr marL="9525" marR="9525" marT="9525" marB="0" anchor="ctr">
                    <a:lnL w="6350" cap="flat" cmpd="sng" algn="ctr">
                      <a:solidFill>
                        <a:schemeClr val="tx1"/>
                      </a:solidFill>
                      <a:prstDash val="sysDot"/>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3">
                        <a:lumMod val="50000"/>
                        <a:alpha val="20000"/>
                      </a:schemeClr>
                    </a:solidFill>
                  </a:tcPr>
                </a:tc>
                <a:extLst>
                  <a:ext uri="{0D108BD9-81ED-4DB2-BD59-A6C34878D82A}">
                    <a16:rowId xmlns:a16="http://schemas.microsoft.com/office/drawing/2014/main" val="1602871338"/>
                  </a:ext>
                </a:extLst>
              </a:tr>
              <a:tr h="148474">
                <a:tc>
                  <a:txBody>
                    <a:bodyPr/>
                    <a:lstStyle/>
                    <a:p>
                      <a:pPr marL="72000" algn="l" fontAlgn="b"/>
                      <a:r>
                        <a:rPr lang="ru-RU" sz="800" b="0" i="0" u="none" strike="noStrike" cap="none" dirty="0">
                          <a:solidFill>
                            <a:srgbClr val="000000"/>
                          </a:solidFill>
                          <a:effectLst/>
                          <a:latin typeface="Arial Narrow" panose="020B0606020202030204" pitchFamily="34" charset="0"/>
                          <a:ea typeface="+mn-ea"/>
                          <a:cs typeface="+mn-cs"/>
                          <a:sym typeface="Arial"/>
                        </a:rPr>
                        <a:t>БАСШЫЛАР ЖӘНЕ МЕМЛЕКЕТТІК ҚЫЗМЕТШІЛЕР</a:t>
                      </a:r>
                    </a:p>
                  </a:txBody>
                  <a:tcPr marL="9525" marR="9525" marT="0" marB="0" anchor="ctr">
                    <a:lnL w="76200" cap="flat" cmpd="sng" algn="ctr">
                      <a:noFill/>
                      <a:prstDash val="solid"/>
                      <a:round/>
                      <a:headEnd type="none" w="med" len="med"/>
                      <a:tailEnd type="none" w="med" len="med"/>
                    </a:lnL>
                    <a:lnR w="6350" cap="flat" cmpd="sng" algn="ctr">
                      <a:solidFill>
                        <a:schemeClr val="tx1"/>
                      </a:solidFill>
                      <a:prstDash val="sysDot"/>
                      <a:round/>
                      <a:headEnd type="none" w="med" len="med"/>
                      <a:tailEnd type="none" w="med" len="med"/>
                    </a:lnR>
                    <a:lnT w="12700" cap="flat" cmpd="sng" algn="ctr">
                      <a:solidFill>
                        <a:schemeClr val="tx1"/>
                      </a:solidFill>
                      <a:prstDash val="solid"/>
                      <a:round/>
                      <a:headEnd type="none" w="med" len="med"/>
                      <a:tailEnd type="none" w="med" len="med"/>
                    </a:lnT>
                    <a:lnB w="6350" cap="flat" cmpd="sng" algn="ctr">
                      <a:solidFill>
                        <a:schemeClr val="tx1"/>
                      </a:solidFill>
                      <a:prstDash val="sysDot"/>
                      <a:round/>
                      <a:headEnd type="none" w="med" len="med"/>
                      <a:tailEnd type="none" w="med" len="med"/>
                    </a:lnB>
                    <a:noFill/>
                  </a:tcPr>
                </a:tc>
                <a:tc>
                  <a:txBody>
                    <a:bodyPr/>
                    <a:lstStyle/>
                    <a:p>
                      <a:pPr algn="ctr" fontAlgn="ctr"/>
                      <a:r>
                        <a:rPr lang="ru-RU" sz="800" b="0" i="0" u="none" strike="noStrike">
                          <a:solidFill>
                            <a:srgbClr val="000000"/>
                          </a:solidFill>
                          <a:effectLst/>
                          <a:latin typeface="Arial Narrow" panose="020B0606020202030204" pitchFamily="34" charset="0"/>
                        </a:rPr>
                        <a:t>1 662</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12700" cap="flat" cmpd="sng" algn="ctr">
                      <a:solidFill>
                        <a:schemeClr val="tx1"/>
                      </a:solidFill>
                      <a:prstDash val="solid"/>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ru-RU" sz="800" b="0" i="0" u="none" strike="noStrike">
                          <a:solidFill>
                            <a:srgbClr val="000000"/>
                          </a:solidFill>
                          <a:effectLst/>
                          <a:latin typeface="Arial Narrow" panose="020B0606020202030204" pitchFamily="34" charset="0"/>
                        </a:rPr>
                        <a:t>1 617</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12700" cap="flat" cmpd="sng" algn="ctr">
                      <a:solidFill>
                        <a:schemeClr val="tx1"/>
                      </a:solidFill>
                      <a:prstDash val="solid"/>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ru-RU" sz="800" b="0" i="0" u="none" strike="noStrike">
                          <a:solidFill>
                            <a:srgbClr val="000000"/>
                          </a:solidFill>
                          <a:effectLst/>
                          <a:latin typeface="Arial Narrow" panose="020B0606020202030204" pitchFamily="34" charset="0"/>
                        </a:rPr>
                        <a:t>1 725</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12700" cap="flat" cmpd="sng" algn="ctr">
                      <a:solidFill>
                        <a:schemeClr val="tx1"/>
                      </a:solidFill>
                      <a:prstDash val="solid"/>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ru-RU" sz="800" b="0" i="0" u="none" strike="noStrike">
                          <a:solidFill>
                            <a:srgbClr val="000000"/>
                          </a:solidFill>
                          <a:effectLst/>
                          <a:latin typeface="Arial Narrow" panose="020B0606020202030204" pitchFamily="34" charset="0"/>
                        </a:rPr>
                        <a:t>1 724</a:t>
                      </a:r>
                    </a:p>
                  </a:txBody>
                  <a:tcPr marL="9525" marR="9525" marT="9525" marB="0" anchor="ctr">
                    <a:lnL w="6350" cap="flat" cmpd="sng" algn="ctr">
                      <a:solidFill>
                        <a:schemeClr val="tx1"/>
                      </a:solidFill>
                      <a:prstDash val="sysDot"/>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052355308"/>
                  </a:ext>
                </a:extLst>
              </a:tr>
              <a:tr h="148474">
                <a:tc>
                  <a:txBody>
                    <a:bodyPr/>
                    <a:lstStyle/>
                    <a:p>
                      <a:pPr marL="72000" algn="l" fontAlgn="b"/>
                      <a:r>
                        <a:rPr lang="ru-RU" sz="800" b="0" i="0" u="none" strike="noStrike" cap="none" dirty="0">
                          <a:solidFill>
                            <a:srgbClr val="000000"/>
                          </a:solidFill>
                          <a:effectLst/>
                          <a:latin typeface="Arial Narrow" panose="020B0606020202030204" pitchFamily="34" charset="0"/>
                          <a:ea typeface="+mn-ea"/>
                          <a:cs typeface="+mn-cs"/>
                          <a:sym typeface="Arial"/>
                        </a:rPr>
                        <a:t>КӘСІБИ МАМАНДАР</a:t>
                      </a:r>
                    </a:p>
                  </a:txBody>
                  <a:tcPr marL="9525" marR="9525" marT="0" marB="0" anchor="ctr">
                    <a:lnL w="76200" cap="flat" cmpd="sng" algn="ctr">
                      <a:noFill/>
                      <a:prstDash val="solid"/>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solidFill>
                      <a:schemeClr val="accent3">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6 412</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6 915</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solidFill>
                      <a:schemeClr val="accent3">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7 319</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solidFill>
                      <a:schemeClr val="accent3">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9 127</a:t>
                      </a:r>
                    </a:p>
                  </a:txBody>
                  <a:tcPr marL="9525" marR="9525" marT="9525" marB="0" anchor="ctr">
                    <a:lnL w="6350" cap="flat" cmpd="sng" algn="ctr">
                      <a:solidFill>
                        <a:schemeClr val="tx1"/>
                      </a:solidFill>
                      <a:prstDash val="sysDot"/>
                      <a:round/>
                      <a:headEnd type="none" w="med" len="med"/>
                      <a:tailEnd type="none" w="med" len="med"/>
                    </a:lnL>
                    <a:lnR w="12700" cap="flat" cmpd="sng" algn="ctr">
                      <a:noFill/>
                      <a:prstDash val="solid"/>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solidFill>
                      <a:schemeClr val="accent3">
                        <a:lumMod val="50000"/>
                        <a:alpha val="20000"/>
                      </a:schemeClr>
                    </a:solidFill>
                  </a:tcPr>
                </a:tc>
                <a:extLst>
                  <a:ext uri="{0D108BD9-81ED-4DB2-BD59-A6C34878D82A}">
                    <a16:rowId xmlns:a16="http://schemas.microsoft.com/office/drawing/2014/main" val="4077338817"/>
                  </a:ext>
                </a:extLst>
              </a:tr>
              <a:tr h="148474">
                <a:tc>
                  <a:txBody>
                    <a:bodyPr/>
                    <a:lstStyle/>
                    <a:p>
                      <a:pPr marL="72000" algn="l" fontAlgn="b"/>
                      <a:r>
                        <a:rPr lang="ru-RU" sz="800" b="0" i="0" u="none" strike="noStrike" cap="none" dirty="0">
                          <a:solidFill>
                            <a:srgbClr val="000000"/>
                          </a:solidFill>
                          <a:effectLst/>
                          <a:latin typeface="Arial Narrow" panose="020B0606020202030204" pitchFamily="34" charset="0"/>
                          <a:ea typeface="+mn-ea"/>
                          <a:cs typeface="+mn-cs"/>
                          <a:sym typeface="Arial"/>
                        </a:rPr>
                        <a:t>ТЕХНИК МАМАНДАР ЖӘНЕ БАСҚА ДА КӘСІБИ КӨМЕКШІ ПЕРСОНАЛ</a:t>
                      </a:r>
                    </a:p>
                  </a:txBody>
                  <a:tcPr marL="9525" marR="9525" marT="0" marB="0" anchor="ctr">
                    <a:lnL w="76200" cap="flat" cmpd="sng" algn="ctr">
                      <a:noFill/>
                      <a:prstDash val="solid"/>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noFill/>
                  </a:tcPr>
                </a:tc>
                <a:tc>
                  <a:txBody>
                    <a:bodyPr/>
                    <a:lstStyle/>
                    <a:p>
                      <a:pPr algn="ctr" fontAlgn="ctr"/>
                      <a:r>
                        <a:rPr lang="ru-RU" sz="800" b="0" i="0" u="none" strike="noStrike">
                          <a:solidFill>
                            <a:srgbClr val="000000"/>
                          </a:solidFill>
                          <a:effectLst/>
                          <a:latin typeface="Arial Narrow" panose="020B0606020202030204" pitchFamily="34" charset="0"/>
                        </a:rPr>
                        <a:t>3 240</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ru-RU" sz="800" b="0" i="0" u="none" strike="noStrike">
                          <a:solidFill>
                            <a:srgbClr val="000000"/>
                          </a:solidFill>
                          <a:effectLst/>
                          <a:latin typeface="Arial Narrow" panose="020B0606020202030204" pitchFamily="34" charset="0"/>
                        </a:rPr>
                        <a:t>3 454</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ru-RU" sz="800" b="0" i="0" u="none" strike="noStrike">
                          <a:solidFill>
                            <a:srgbClr val="000000"/>
                          </a:solidFill>
                          <a:effectLst/>
                          <a:latin typeface="Arial Narrow" panose="020B0606020202030204" pitchFamily="34" charset="0"/>
                        </a:rPr>
                        <a:t>3 409</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ru-RU" sz="800" b="0" i="0" u="none" strike="noStrike">
                          <a:solidFill>
                            <a:srgbClr val="000000"/>
                          </a:solidFill>
                          <a:effectLst/>
                          <a:latin typeface="Arial Narrow" panose="020B0606020202030204" pitchFamily="34" charset="0"/>
                        </a:rPr>
                        <a:t>3 632</a:t>
                      </a:r>
                    </a:p>
                  </a:txBody>
                  <a:tcPr marL="9525" marR="9525" marT="9525" marB="0" anchor="ctr">
                    <a:lnL w="6350" cap="flat" cmpd="sng" algn="ctr">
                      <a:solidFill>
                        <a:schemeClr val="tx1"/>
                      </a:solidFill>
                      <a:prstDash val="sysDot"/>
                      <a:round/>
                      <a:headEnd type="none" w="med" len="med"/>
                      <a:tailEnd type="none" w="med" len="med"/>
                    </a:lnL>
                    <a:lnR w="12700" cap="flat" cmpd="sng" algn="ctr">
                      <a:noFill/>
                      <a:prstDash val="solid"/>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500228116"/>
                  </a:ext>
                </a:extLst>
              </a:tr>
              <a:tr h="148474">
                <a:tc>
                  <a:txBody>
                    <a:bodyPr/>
                    <a:lstStyle/>
                    <a:p>
                      <a:pPr marL="72000" algn="l" fontAlgn="b"/>
                      <a:r>
                        <a:rPr lang="ru-RU" sz="800" b="0" i="0" u="none" strike="noStrike" cap="none" dirty="0">
                          <a:solidFill>
                            <a:srgbClr val="000000"/>
                          </a:solidFill>
                          <a:effectLst/>
                          <a:latin typeface="Arial Narrow" panose="020B0606020202030204" pitchFamily="34" charset="0"/>
                          <a:ea typeface="+mn-ea"/>
                          <a:cs typeface="+mn-cs"/>
                          <a:sym typeface="Arial"/>
                        </a:rPr>
                        <a:t>ӘКІМШІЛЕНДІРУ САЛАСЫНДАҒЫ ҚЫЗМЕТШІЛЕР</a:t>
                      </a:r>
                    </a:p>
                  </a:txBody>
                  <a:tcPr marL="9525" marR="9525" marT="0" marB="0" anchor="ctr">
                    <a:lnL w="76200" cap="flat" cmpd="sng" algn="ctr">
                      <a:noFill/>
                      <a:prstDash val="solid"/>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solidFill>
                      <a:schemeClr val="accent3">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1 257</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1 351</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solidFill>
                      <a:schemeClr val="accent3">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1 373</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solidFill>
                      <a:schemeClr val="accent3">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1 577</a:t>
                      </a:r>
                    </a:p>
                  </a:txBody>
                  <a:tcPr marL="9525" marR="9525" marT="9525" marB="0" anchor="ctr">
                    <a:lnL w="6350" cap="flat" cmpd="sng" algn="ctr">
                      <a:solidFill>
                        <a:schemeClr val="tx1"/>
                      </a:solidFill>
                      <a:prstDash val="sysDot"/>
                      <a:round/>
                      <a:headEnd type="none" w="med" len="med"/>
                      <a:tailEnd type="none" w="med" len="med"/>
                    </a:lnL>
                    <a:lnR w="12700" cap="flat" cmpd="sng" algn="ctr">
                      <a:noFill/>
                      <a:prstDash val="solid"/>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solidFill>
                      <a:schemeClr val="accent3">
                        <a:lumMod val="50000"/>
                        <a:alpha val="20000"/>
                      </a:schemeClr>
                    </a:solidFill>
                  </a:tcPr>
                </a:tc>
                <a:extLst>
                  <a:ext uri="{0D108BD9-81ED-4DB2-BD59-A6C34878D82A}">
                    <a16:rowId xmlns:a16="http://schemas.microsoft.com/office/drawing/2014/main" val="1221627480"/>
                  </a:ext>
                </a:extLst>
              </a:tr>
              <a:tr h="148474">
                <a:tc>
                  <a:txBody>
                    <a:bodyPr/>
                    <a:lstStyle/>
                    <a:p>
                      <a:pPr marL="72000" algn="l" fontAlgn="b"/>
                      <a:r>
                        <a:rPr lang="ru-RU" sz="800" b="0" i="0" u="none" strike="noStrike" cap="none" dirty="0">
                          <a:solidFill>
                            <a:srgbClr val="000000"/>
                          </a:solidFill>
                          <a:effectLst/>
                          <a:latin typeface="Arial Narrow" panose="020B0606020202030204" pitchFamily="34" charset="0"/>
                          <a:ea typeface="+mn-ea"/>
                          <a:cs typeface="+mn-cs"/>
                          <a:sym typeface="Arial"/>
                        </a:rPr>
                        <a:t>ҚЫЗМЕТ КӨРСЕТУ ЖӘНЕ САУДА САЛАСЫНЫҢ ЖҰМЫСКЕРЛЕРІ</a:t>
                      </a:r>
                    </a:p>
                  </a:txBody>
                  <a:tcPr marL="9525" marR="9525" marT="0" marB="0" anchor="ctr">
                    <a:lnL w="76200" cap="flat" cmpd="sng" algn="ctr">
                      <a:noFill/>
                      <a:prstDash val="solid"/>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noFill/>
                  </a:tcPr>
                </a:tc>
                <a:tc>
                  <a:txBody>
                    <a:bodyPr/>
                    <a:lstStyle/>
                    <a:p>
                      <a:pPr algn="ctr" fontAlgn="ctr"/>
                      <a:r>
                        <a:rPr lang="ru-RU" sz="800" b="0" i="0" u="none" strike="noStrike">
                          <a:solidFill>
                            <a:srgbClr val="000000"/>
                          </a:solidFill>
                          <a:effectLst/>
                          <a:latin typeface="Arial Narrow" panose="020B0606020202030204" pitchFamily="34" charset="0"/>
                        </a:rPr>
                        <a:t>2 833</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ru-RU" sz="800" b="0" i="0" u="none" strike="noStrike">
                          <a:solidFill>
                            <a:srgbClr val="000000"/>
                          </a:solidFill>
                          <a:effectLst/>
                          <a:latin typeface="Arial Narrow" panose="020B0606020202030204" pitchFamily="34" charset="0"/>
                        </a:rPr>
                        <a:t>3 788</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ru-RU" sz="800" b="0" i="0" u="none" strike="noStrike">
                          <a:solidFill>
                            <a:srgbClr val="000000"/>
                          </a:solidFill>
                          <a:effectLst/>
                          <a:latin typeface="Arial Narrow" panose="020B0606020202030204" pitchFamily="34" charset="0"/>
                        </a:rPr>
                        <a:t>4 287</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ru-RU" sz="800" b="0" i="0" u="none" strike="noStrike">
                          <a:solidFill>
                            <a:srgbClr val="000000"/>
                          </a:solidFill>
                          <a:effectLst/>
                          <a:latin typeface="Arial Narrow" panose="020B0606020202030204" pitchFamily="34" charset="0"/>
                        </a:rPr>
                        <a:t>4 328</a:t>
                      </a:r>
                    </a:p>
                  </a:txBody>
                  <a:tcPr marL="9525" marR="9525" marT="9525" marB="0" anchor="ctr">
                    <a:lnL w="6350" cap="flat" cmpd="sng" algn="ctr">
                      <a:solidFill>
                        <a:schemeClr val="tx1"/>
                      </a:solidFill>
                      <a:prstDash val="sysDot"/>
                      <a:round/>
                      <a:headEnd type="none" w="med" len="med"/>
                      <a:tailEnd type="none" w="med" len="med"/>
                    </a:lnL>
                    <a:lnR w="12700" cap="flat" cmpd="sng" algn="ctr">
                      <a:noFill/>
                      <a:prstDash val="solid"/>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182707914"/>
                  </a:ext>
                </a:extLst>
              </a:tr>
              <a:tr h="148474">
                <a:tc>
                  <a:txBody>
                    <a:bodyPr/>
                    <a:lstStyle/>
                    <a:p>
                      <a:pPr marL="72000" algn="l" fontAlgn="b"/>
                      <a:r>
                        <a:rPr lang="ru-RU" sz="800" b="0" i="0" u="none" strike="noStrike" cap="none" dirty="0">
                          <a:solidFill>
                            <a:srgbClr val="000000"/>
                          </a:solidFill>
                          <a:effectLst/>
                          <a:latin typeface="Arial Narrow" panose="020B0606020202030204" pitchFamily="34" charset="0"/>
                          <a:ea typeface="+mn-ea"/>
                          <a:cs typeface="+mn-cs"/>
                          <a:sym typeface="Arial"/>
                        </a:rPr>
                        <a:t>ФЕРМЕР Ж/Е АУЫЛ/ОРМАН, БАЛЫҚ ШАРУА-ЫҢ Ж/Е БАЛЫҚ АУЛАУ ЖҰМЫС-РЫ</a:t>
                      </a:r>
                    </a:p>
                  </a:txBody>
                  <a:tcPr marL="9525" marR="9525" marT="0" marB="0" anchor="ctr">
                    <a:lnL w="76200" cap="flat" cmpd="sng" algn="ctr">
                      <a:noFill/>
                      <a:prstDash val="solid"/>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solidFill>
                      <a:schemeClr val="accent3">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9</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10</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solidFill>
                      <a:schemeClr val="accent3">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73</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solidFill>
                      <a:schemeClr val="accent3">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10</a:t>
                      </a:r>
                    </a:p>
                  </a:txBody>
                  <a:tcPr marL="9525" marR="9525" marT="9525" marB="0" anchor="ctr">
                    <a:lnL w="6350" cap="flat" cmpd="sng" algn="ctr">
                      <a:solidFill>
                        <a:schemeClr val="tx1"/>
                      </a:solidFill>
                      <a:prstDash val="sysDot"/>
                      <a:round/>
                      <a:headEnd type="none" w="med" len="med"/>
                      <a:tailEnd type="none" w="med" len="med"/>
                    </a:lnL>
                    <a:lnR w="12700" cap="flat" cmpd="sng" algn="ctr">
                      <a:noFill/>
                      <a:prstDash val="solid"/>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solidFill>
                      <a:schemeClr val="accent3">
                        <a:lumMod val="50000"/>
                        <a:alpha val="20000"/>
                      </a:schemeClr>
                    </a:solidFill>
                  </a:tcPr>
                </a:tc>
                <a:extLst>
                  <a:ext uri="{0D108BD9-81ED-4DB2-BD59-A6C34878D82A}">
                    <a16:rowId xmlns:a16="http://schemas.microsoft.com/office/drawing/2014/main" val="3434696259"/>
                  </a:ext>
                </a:extLst>
              </a:tr>
              <a:tr h="148474">
                <a:tc>
                  <a:txBody>
                    <a:bodyPr/>
                    <a:lstStyle/>
                    <a:p>
                      <a:pPr marL="72000" algn="l" fontAlgn="b"/>
                      <a:r>
                        <a:rPr lang="ru-RU" sz="800" b="0" i="0" u="none" strike="noStrike" cap="none" dirty="0">
                          <a:solidFill>
                            <a:srgbClr val="000000"/>
                          </a:solidFill>
                          <a:effectLst/>
                          <a:latin typeface="Arial Narrow" panose="020B0606020202030204" pitchFamily="34" charset="0"/>
                          <a:ea typeface="+mn-ea"/>
                          <a:cs typeface="+mn-cs"/>
                          <a:sym typeface="Arial"/>
                        </a:rPr>
                        <a:t>ӨНЕРКӘСІП, ҚҰРЫЛЫС, КӨЛІК Ж/Е БАСҚА ТЕКТЕС ЖҰМЫСШЫЛАРЫ</a:t>
                      </a:r>
                    </a:p>
                  </a:txBody>
                  <a:tcPr marL="9525" marR="9525" marT="0" marB="0" anchor="ctr">
                    <a:lnL w="76200" cap="flat" cmpd="sng" algn="ctr">
                      <a:noFill/>
                      <a:prstDash val="solid"/>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noFill/>
                  </a:tcPr>
                </a:tc>
                <a:tc>
                  <a:txBody>
                    <a:bodyPr/>
                    <a:lstStyle/>
                    <a:p>
                      <a:pPr algn="ctr" fontAlgn="ctr"/>
                      <a:r>
                        <a:rPr lang="ru-RU" sz="800" b="0" i="0" u="none" strike="noStrike">
                          <a:solidFill>
                            <a:srgbClr val="000000"/>
                          </a:solidFill>
                          <a:effectLst/>
                          <a:latin typeface="Arial Narrow" panose="020B0606020202030204" pitchFamily="34" charset="0"/>
                        </a:rPr>
                        <a:t>2 708</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ru-RU" sz="800" b="0" i="0" u="none" strike="noStrike">
                          <a:solidFill>
                            <a:srgbClr val="000000"/>
                          </a:solidFill>
                          <a:effectLst/>
                          <a:latin typeface="Arial Narrow" panose="020B0606020202030204" pitchFamily="34" charset="0"/>
                        </a:rPr>
                        <a:t>5 818</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ru-RU" sz="800" b="0" i="0" u="none" strike="noStrike">
                          <a:solidFill>
                            <a:srgbClr val="000000"/>
                          </a:solidFill>
                          <a:effectLst/>
                          <a:latin typeface="Arial Narrow" panose="020B0606020202030204" pitchFamily="34" charset="0"/>
                        </a:rPr>
                        <a:t>6 479</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ru-RU" sz="800" b="0" i="0" u="none" strike="noStrike">
                          <a:solidFill>
                            <a:srgbClr val="000000"/>
                          </a:solidFill>
                          <a:effectLst/>
                          <a:latin typeface="Arial Narrow" panose="020B0606020202030204" pitchFamily="34" charset="0"/>
                        </a:rPr>
                        <a:t>6 352</a:t>
                      </a:r>
                    </a:p>
                  </a:txBody>
                  <a:tcPr marL="9525" marR="9525" marT="9525" marB="0" anchor="ctr">
                    <a:lnL w="6350" cap="flat" cmpd="sng" algn="ctr">
                      <a:solidFill>
                        <a:schemeClr val="tx1"/>
                      </a:solidFill>
                      <a:prstDash val="sysDot"/>
                      <a:round/>
                      <a:headEnd type="none" w="med" len="med"/>
                      <a:tailEnd type="none" w="med" len="med"/>
                    </a:lnL>
                    <a:lnR w="12700" cap="flat" cmpd="sng" algn="ctr">
                      <a:noFill/>
                      <a:prstDash val="solid"/>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033135677"/>
                  </a:ext>
                </a:extLst>
              </a:tr>
              <a:tr h="148474">
                <a:tc>
                  <a:txBody>
                    <a:bodyPr/>
                    <a:lstStyle/>
                    <a:p>
                      <a:pPr marL="72000" algn="l" fontAlgn="b"/>
                      <a:r>
                        <a:rPr lang="ru-RU" sz="800" b="0" i="0" u="none" strike="noStrike" cap="none" dirty="0">
                          <a:solidFill>
                            <a:srgbClr val="000000"/>
                          </a:solidFill>
                          <a:effectLst/>
                          <a:latin typeface="Arial Narrow" panose="020B0606020202030204" pitchFamily="34" charset="0"/>
                          <a:ea typeface="+mn-ea"/>
                          <a:cs typeface="+mn-cs"/>
                          <a:sym typeface="Arial"/>
                        </a:rPr>
                        <a:t>ӨНДІРІСТІК ЖАБДЫҚ ОПЕРАТОРЛАРЫ, ҚҰРАСТЫРУШЫЛАРЫ Ж/Е ЖҮРГІЗУШІЛЕРІ</a:t>
                      </a:r>
                    </a:p>
                  </a:txBody>
                  <a:tcPr marL="9525" marR="9525" marT="0" marB="0" anchor="ctr">
                    <a:lnL w="76200" cap="flat" cmpd="sng" algn="ctr">
                      <a:noFill/>
                      <a:prstDash val="solid"/>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solidFill>
                      <a:schemeClr val="accent3">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1 425</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1 946</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solidFill>
                      <a:schemeClr val="accent3">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2 237</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solidFill>
                      <a:schemeClr val="accent3">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2 170</a:t>
                      </a:r>
                    </a:p>
                  </a:txBody>
                  <a:tcPr marL="9525" marR="9525" marT="9525" marB="0" anchor="ctr">
                    <a:lnL w="6350" cap="flat" cmpd="sng" algn="ctr">
                      <a:solidFill>
                        <a:schemeClr val="tx1"/>
                      </a:solidFill>
                      <a:prstDash val="sysDot"/>
                      <a:round/>
                      <a:headEnd type="none" w="med" len="med"/>
                      <a:tailEnd type="none" w="med" len="med"/>
                    </a:lnL>
                    <a:lnR w="12700" cap="flat" cmpd="sng" algn="ctr">
                      <a:noFill/>
                      <a:prstDash val="solid"/>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solidFill>
                      <a:schemeClr val="accent3">
                        <a:lumMod val="50000"/>
                        <a:alpha val="20000"/>
                      </a:schemeClr>
                    </a:solidFill>
                  </a:tcPr>
                </a:tc>
                <a:extLst>
                  <a:ext uri="{0D108BD9-81ED-4DB2-BD59-A6C34878D82A}">
                    <a16:rowId xmlns:a16="http://schemas.microsoft.com/office/drawing/2014/main" val="3877348172"/>
                  </a:ext>
                </a:extLst>
              </a:tr>
              <a:tr h="148474">
                <a:tc>
                  <a:txBody>
                    <a:bodyPr/>
                    <a:lstStyle/>
                    <a:p>
                      <a:pPr marL="72000" algn="l" fontAlgn="b"/>
                      <a:r>
                        <a:rPr lang="ru-RU" sz="800" b="0" i="0" u="none" strike="noStrike" cap="none" dirty="0">
                          <a:solidFill>
                            <a:srgbClr val="000000"/>
                          </a:solidFill>
                          <a:effectLst/>
                          <a:latin typeface="Arial Narrow" panose="020B0606020202030204" pitchFamily="34" charset="0"/>
                          <a:ea typeface="+mn-ea"/>
                          <a:cs typeface="+mn-cs"/>
                          <a:sym typeface="Arial"/>
                        </a:rPr>
                        <a:t>БІЛІКТІЛІГІ ЖОҚ ЖҰМЫСШЫЛАР</a:t>
                      </a:r>
                    </a:p>
                  </a:txBody>
                  <a:tcPr marL="9525" marR="9525" marT="0" marB="0" anchor="ctr">
                    <a:lnL w="76200" cap="flat" cmpd="sng" algn="ctr">
                      <a:noFill/>
                      <a:prstDash val="solid"/>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noFill/>
                  </a:tcPr>
                </a:tc>
                <a:tc>
                  <a:txBody>
                    <a:bodyPr/>
                    <a:lstStyle/>
                    <a:p>
                      <a:pPr algn="ctr" fontAlgn="ctr"/>
                      <a:r>
                        <a:rPr lang="ru-RU" sz="800" b="0" i="0" u="none" strike="noStrike" dirty="0">
                          <a:solidFill>
                            <a:srgbClr val="000000"/>
                          </a:solidFill>
                          <a:effectLst/>
                          <a:latin typeface="Arial Narrow" panose="020B0606020202030204" pitchFamily="34" charset="0"/>
                        </a:rPr>
                        <a:t>3 180</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ru-RU" sz="800" b="0" i="0" u="none" strike="noStrike">
                          <a:solidFill>
                            <a:srgbClr val="000000"/>
                          </a:solidFill>
                          <a:effectLst/>
                          <a:latin typeface="Arial Narrow" panose="020B0606020202030204" pitchFamily="34" charset="0"/>
                        </a:rPr>
                        <a:t>5 589</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ru-RU" sz="800" b="0" i="0" u="none" strike="noStrike">
                          <a:solidFill>
                            <a:srgbClr val="000000"/>
                          </a:solidFill>
                          <a:effectLst/>
                          <a:latin typeface="Arial Narrow" panose="020B0606020202030204" pitchFamily="34" charset="0"/>
                        </a:rPr>
                        <a:t>6 679</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ru-RU" sz="800" b="0" i="0" u="none" strike="noStrike" dirty="0">
                          <a:solidFill>
                            <a:srgbClr val="000000"/>
                          </a:solidFill>
                          <a:effectLst/>
                          <a:latin typeface="Arial Narrow" panose="020B0606020202030204" pitchFamily="34" charset="0"/>
                        </a:rPr>
                        <a:t>7 164</a:t>
                      </a:r>
                    </a:p>
                  </a:txBody>
                  <a:tcPr marL="9525" marR="9525" marT="9525" marB="0" anchor="ctr">
                    <a:lnL w="6350" cap="flat" cmpd="sng" algn="ctr">
                      <a:solidFill>
                        <a:schemeClr val="tx1"/>
                      </a:solidFill>
                      <a:prstDash val="sysDot"/>
                      <a:round/>
                      <a:headEnd type="none" w="med" len="med"/>
                      <a:tailEnd type="none" w="med" len="med"/>
                    </a:lnL>
                    <a:lnR w="12700" cap="flat" cmpd="sng" algn="ctr">
                      <a:noFill/>
                      <a:prstDash val="solid"/>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605250712"/>
                  </a:ext>
                </a:extLst>
              </a:tr>
            </a:tbl>
          </a:graphicData>
        </a:graphic>
      </p:graphicFrame>
      <p:cxnSp>
        <p:nvCxnSpPr>
          <p:cNvPr id="27" name="Прямая соединительная линия 26">
            <a:extLst>
              <a:ext uri="{FF2B5EF4-FFF2-40B4-BE49-F238E27FC236}">
                <a16:creationId xmlns:a16="http://schemas.microsoft.com/office/drawing/2014/main" id="{480B2A30-D1CC-17C9-94C0-97FF5DA84854}"/>
              </a:ext>
            </a:extLst>
          </p:cNvPr>
          <p:cNvCxnSpPr>
            <a:cxnSpLocks/>
          </p:cNvCxnSpPr>
          <p:nvPr/>
        </p:nvCxnSpPr>
        <p:spPr>
          <a:xfrm>
            <a:off x="6661786" y="1204913"/>
            <a:ext cx="0" cy="1690687"/>
          </a:xfrm>
          <a:prstGeom prst="line">
            <a:avLst/>
          </a:prstGeom>
          <a:ln w="28575">
            <a:solidFill>
              <a:srgbClr val="007F76"/>
            </a:solidFill>
          </a:ln>
        </p:spPr>
        <p:style>
          <a:lnRef idx="1">
            <a:schemeClr val="accent1"/>
          </a:lnRef>
          <a:fillRef idx="0">
            <a:schemeClr val="accent1"/>
          </a:fillRef>
          <a:effectRef idx="0">
            <a:schemeClr val="accent1"/>
          </a:effectRef>
          <a:fontRef idx="minor">
            <a:schemeClr val="tx1"/>
          </a:fontRef>
        </p:style>
      </p:cxnSp>
      <p:cxnSp>
        <p:nvCxnSpPr>
          <p:cNvPr id="30" name="Прямая соединительная линия 29">
            <a:extLst>
              <a:ext uri="{FF2B5EF4-FFF2-40B4-BE49-F238E27FC236}">
                <a16:creationId xmlns:a16="http://schemas.microsoft.com/office/drawing/2014/main" id="{2DDD45A9-69D2-201F-3470-541F6E72F277}"/>
              </a:ext>
            </a:extLst>
          </p:cNvPr>
          <p:cNvCxnSpPr>
            <a:cxnSpLocks/>
          </p:cNvCxnSpPr>
          <p:nvPr/>
        </p:nvCxnSpPr>
        <p:spPr>
          <a:xfrm>
            <a:off x="6661786" y="3019425"/>
            <a:ext cx="0" cy="1685882"/>
          </a:xfrm>
          <a:prstGeom prst="line">
            <a:avLst/>
          </a:prstGeom>
          <a:ln w="28575">
            <a:solidFill>
              <a:schemeClr val="accent3">
                <a:lumMod val="50000"/>
              </a:schemeClr>
            </a:solidFill>
          </a:ln>
        </p:spPr>
        <p:style>
          <a:lnRef idx="1">
            <a:schemeClr val="accent1"/>
          </a:lnRef>
          <a:fillRef idx="0">
            <a:schemeClr val="accent1"/>
          </a:fillRef>
          <a:effectRef idx="0">
            <a:schemeClr val="accent1"/>
          </a:effectRef>
          <a:fontRef idx="minor">
            <a:schemeClr val="tx1"/>
          </a:fontRef>
        </p:style>
      </p:cxnSp>
      <p:cxnSp>
        <p:nvCxnSpPr>
          <p:cNvPr id="31" name="Прямая соединительная линия 30">
            <a:extLst>
              <a:ext uri="{FF2B5EF4-FFF2-40B4-BE49-F238E27FC236}">
                <a16:creationId xmlns:a16="http://schemas.microsoft.com/office/drawing/2014/main" id="{A672A320-8DA2-339A-0CD3-33144AEBC3A9}"/>
              </a:ext>
            </a:extLst>
          </p:cNvPr>
          <p:cNvCxnSpPr>
            <a:cxnSpLocks/>
          </p:cNvCxnSpPr>
          <p:nvPr/>
        </p:nvCxnSpPr>
        <p:spPr>
          <a:xfrm>
            <a:off x="6661786" y="4838700"/>
            <a:ext cx="0" cy="1661275"/>
          </a:xfrm>
          <a:prstGeom prst="line">
            <a:avLst/>
          </a:prstGeom>
          <a:ln w="28575">
            <a:solidFill>
              <a:schemeClr val="accent6">
                <a:lumMod val="50000"/>
              </a:schemeClr>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181442962"/>
      </p:ext>
    </p:extLst>
  </p:cSld>
  <p:clrMapOvr>
    <a:masterClrMapping/>
  </p:clrMapOvr>
</p:sld>
</file>

<file path=ppt/slides/slide7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Номер слайда 2">
            <a:extLst>
              <a:ext uri="{FF2B5EF4-FFF2-40B4-BE49-F238E27FC236}">
                <a16:creationId xmlns:a16="http://schemas.microsoft.com/office/drawing/2014/main" id="{0FE3E8E7-F31A-7D55-7372-1BEAD488D2B4}"/>
              </a:ext>
            </a:extLst>
          </p:cNvPr>
          <p:cNvSpPr>
            <a:spLocks noGrp="1"/>
          </p:cNvSpPr>
          <p:nvPr>
            <p:ph type="sldNum" sz="quarter" idx="12"/>
          </p:nvPr>
        </p:nvSpPr>
        <p:spPr/>
        <p:txBody>
          <a:bodyPr/>
          <a:lstStyle/>
          <a:p>
            <a:fld id="{4060C6F1-8618-4CCA-B45E-7B199C8F5830}" type="slidenum">
              <a:rPr lang="ru-RU" smtClean="0"/>
              <a:pPr/>
              <a:t>75</a:t>
            </a:fld>
            <a:r>
              <a:rPr lang="en-US" dirty="0"/>
              <a:t> </a:t>
            </a:r>
            <a:r>
              <a:rPr lang="ru-RU" dirty="0"/>
              <a:t>из 82</a:t>
            </a:r>
          </a:p>
        </p:txBody>
      </p:sp>
      <p:sp>
        <p:nvSpPr>
          <p:cNvPr id="6" name="Заголовок 3">
            <a:extLst>
              <a:ext uri="{FF2B5EF4-FFF2-40B4-BE49-F238E27FC236}">
                <a16:creationId xmlns:a16="http://schemas.microsoft.com/office/drawing/2014/main" id="{AC634985-2978-6D1D-9219-6D9F23D568B0}"/>
              </a:ext>
            </a:extLst>
          </p:cNvPr>
          <p:cNvSpPr txBox="1">
            <a:spLocks/>
          </p:cNvSpPr>
          <p:nvPr/>
        </p:nvSpPr>
        <p:spPr>
          <a:xfrm>
            <a:off x="72000" y="0"/>
            <a:ext cx="12120000" cy="859626"/>
          </a:xfrm>
          <a:prstGeom prst="rect">
            <a:avLst/>
          </a:prstGeom>
        </p:spPr>
        <p:txBody>
          <a:bodyPr anchor="ctr"/>
          <a:lstStyle>
            <a:defPPr marR="0" lvl="0" algn="l" rtl="0">
              <a:lnSpc>
                <a:spcPct val="100000"/>
              </a:lnSpc>
              <a:spcBef>
                <a:spcPts val="0"/>
              </a:spcBef>
              <a:spcAft>
                <a:spcPts val="0"/>
              </a:spcAft>
            </a:defPPr>
            <a:lvl1pPr marR="0" lvl="0" algn="l" rtl="0" eaLnBrk="1" hangingPunct="1">
              <a:lnSpc>
                <a:spcPct val="100000"/>
              </a:lnSpc>
              <a:spcBef>
                <a:spcPts val="0"/>
              </a:spcBef>
              <a:spcAft>
                <a:spcPts val="0"/>
              </a:spcAft>
              <a:buNone/>
              <a:defRPr sz="2667" b="1" i="0" u="none" strike="noStrike" cap="none">
                <a:solidFill>
                  <a:srgbClr val="007F76"/>
                </a:solidFill>
                <a:latin typeface="Arial" panose="020B0604020202020204" pitchFamily="34" charset="0"/>
                <a:ea typeface="Calibri" panose="020F0502020204030204" pitchFamily="34" charset="0"/>
                <a:cs typeface="Arial" panose="020B0604020202020204" pitchFamily="34" charset="0"/>
                <a:sym typeface="Arial"/>
              </a:defRPr>
            </a:lvl1pPr>
          </a:lstStyle>
          <a:p>
            <a:pPr defTabSz="914400"/>
            <a:r>
              <a:rPr lang="ru-RU" dirty="0"/>
              <a:t>2019-2022 </a:t>
            </a:r>
            <a:r>
              <a:rPr lang="ru-RU" dirty="0" err="1"/>
              <a:t>жылдағы</a:t>
            </a:r>
            <a:r>
              <a:rPr lang="ru-RU" dirty="0"/>
              <a:t> Астана </a:t>
            </a:r>
            <a:r>
              <a:rPr lang="ru-RU" dirty="0" err="1"/>
              <a:t>қаласы</a:t>
            </a:r>
            <a:r>
              <a:rPr lang="ru-RU" dirty="0"/>
              <a:t> </a:t>
            </a:r>
            <a:r>
              <a:rPr lang="ru-RU" dirty="0" err="1"/>
              <a:t>бойынша</a:t>
            </a:r>
            <a:r>
              <a:rPr lang="ru-RU" dirty="0"/>
              <a:t> бос </a:t>
            </a:r>
            <a:r>
              <a:rPr lang="ru-RU" dirty="0" err="1"/>
              <a:t>орындарТобы</a:t>
            </a:r>
            <a:endParaRPr lang="ru-KZ" kern="0" dirty="0"/>
          </a:p>
        </p:txBody>
      </p:sp>
      <p:graphicFrame>
        <p:nvGraphicFramePr>
          <p:cNvPr id="2" name="Таблица 3">
            <a:extLst>
              <a:ext uri="{FF2B5EF4-FFF2-40B4-BE49-F238E27FC236}">
                <a16:creationId xmlns:a16="http://schemas.microsoft.com/office/drawing/2014/main" id="{8F122EDF-B80C-49B6-7013-14325365416C}"/>
              </a:ext>
            </a:extLst>
          </p:cNvPr>
          <p:cNvGraphicFramePr>
            <a:graphicFrameLocks noGrp="1"/>
          </p:cNvGraphicFramePr>
          <p:nvPr/>
        </p:nvGraphicFramePr>
        <p:xfrm>
          <a:off x="146644" y="903211"/>
          <a:ext cx="11950106" cy="5600230"/>
        </p:xfrm>
        <a:graphic>
          <a:graphicData uri="http://schemas.openxmlformats.org/drawingml/2006/table">
            <a:tbl>
              <a:tblPr firstRow="1" bandRow="1">
                <a:tableStyleId>{5C22544A-7EE6-4342-B048-85BDC9FD1C3A}</a:tableStyleId>
              </a:tblPr>
              <a:tblGrid>
                <a:gridCol w="1128923">
                  <a:extLst>
                    <a:ext uri="{9D8B030D-6E8A-4147-A177-3AD203B41FA5}">
                      <a16:colId xmlns:a16="http://schemas.microsoft.com/office/drawing/2014/main" val="1887671937"/>
                    </a:ext>
                  </a:extLst>
                </a:gridCol>
                <a:gridCol w="4386636">
                  <a:extLst>
                    <a:ext uri="{9D8B030D-6E8A-4147-A177-3AD203B41FA5}">
                      <a16:colId xmlns:a16="http://schemas.microsoft.com/office/drawing/2014/main" val="2349791940"/>
                    </a:ext>
                  </a:extLst>
                </a:gridCol>
                <a:gridCol w="989153">
                  <a:extLst>
                    <a:ext uri="{9D8B030D-6E8A-4147-A177-3AD203B41FA5}">
                      <a16:colId xmlns:a16="http://schemas.microsoft.com/office/drawing/2014/main" val="3468745330"/>
                    </a:ext>
                  </a:extLst>
                </a:gridCol>
                <a:gridCol w="1236442">
                  <a:extLst>
                    <a:ext uri="{9D8B030D-6E8A-4147-A177-3AD203B41FA5}">
                      <a16:colId xmlns:a16="http://schemas.microsoft.com/office/drawing/2014/main" val="804095016"/>
                    </a:ext>
                  </a:extLst>
                </a:gridCol>
                <a:gridCol w="757255">
                  <a:extLst>
                    <a:ext uri="{9D8B030D-6E8A-4147-A177-3AD203B41FA5}">
                      <a16:colId xmlns:a16="http://schemas.microsoft.com/office/drawing/2014/main" val="2954860215"/>
                    </a:ext>
                  </a:extLst>
                </a:gridCol>
                <a:gridCol w="757255">
                  <a:extLst>
                    <a:ext uri="{9D8B030D-6E8A-4147-A177-3AD203B41FA5}">
                      <a16:colId xmlns:a16="http://schemas.microsoft.com/office/drawing/2014/main" val="3651837902"/>
                    </a:ext>
                  </a:extLst>
                </a:gridCol>
                <a:gridCol w="757255">
                  <a:extLst>
                    <a:ext uri="{9D8B030D-6E8A-4147-A177-3AD203B41FA5}">
                      <a16:colId xmlns:a16="http://schemas.microsoft.com/office/drawing/2014/main" val="920941884"/>
                    </a:ext>
                  </a:extLst>
                </a:gridCol>
                <a:gridCol w="757255">
                  <a:extLst>
                    <a:ext uri="{9D8B030D-6E8A-4147-A177-3AD203B41FA5}">
                      <a16:colId xmlns:a16="http://schemas.microsoft.com/office/drawing/2014/main" val="1560726908"/>
                    </a:ext>
                  </a:extLst>
                </a:gridCol>
                <a:gridCol w="1179932">
                  <a:extLst>
                    <a:ext uri="{9D8B030D-6E8A-4147-A177-3AD203B41FA5}">
                      <a16:colId xmlns:a16="http://schemas.microsoft.com/office/drawing/2014/main" val="3273998533"/>
                    </a:ext>
                  </a:extLst>
                </a:gridCol>
              </a:tblGrid>
              <a:tr h="279765">
                <a:tc rowSpan="2">
                  <a:txBody>
                    <a:bodyPr/>
                    <a:lstStyle/>
                    <a:p>
                      <a:pPr algn="ctr"/>
                      <a:r>
                        <a:rPr lang="ru-RU" sz="1100" dirty="0" err="1"/>
                        <a:t>Жыл</a:t>
                      </a:r>
                      <a:endParaRPr lang="ru-KZ" sz="1100" dirty="0"/>
                    </a:p>
                  </a:txBody>
                  <a:tcPr anchor="ctr"/>
                </a:tc>
                <a:tc rowSpan="2">
                  <a:txBody>
                    <a:bodyPr/>
                    <a:lstStyle/>
                    <a:p>
                      <a:pPr algn="ctr"/>
                      <a:r>
                        <a:rPr lang="ru-RU" sz="1100" dirty="0" err="1"/>
                        <a:t>Атауы</a:t>
                      </a:r>
                      <a:endParaRPr lang="ru-KZ" sz="1100" dirty="0"/>
                    </a:p>
                  </a:txBody>
                  <a:tcPr anchor="ctr">
                    <a:lnB w="28575" cap="flat" cmpd="sng" algn="ctr">
                      <a:solidFill>
                        <a:schemeClr val="bg1"/>
                      </a:solidFill>
                      <a:prstDash val="solid"/>
                      <a:round/>
                      <a:headEnd type="none" w="med" len="med"/>
                      <a:tailEnd type="none" w="med" len="med"/>
                    </a:lnB>
                  </a:tcPr>
                </a:tc>
                <a:tc rowSpan="2">
                  <a:txBody>
                    <a:bodyPr/>
                    <a:lstStyle/>
                    <a:p>
                      <a:pPr algn="ctr"/>
                      <a:r>
                        <a:rPr lang="ru-RU" sz="1100" dirty="0"/>
                        <a:t>ҰҚЖ-2017 </a:t>
                      </a:r>
                      <a:r>
                        <a:rPr lang="ru-RU" sz="1100" dirty="0" err="1"/>
                        <a:t>коді</a:t>
                      </a:r>
                      <a:endParaRPr lang="ru-KZ" sz="1100" dirty="0"/>
                    </a:p>
                  </a:txBody>
                  <a:tcPr anchor="ctr">
                    <a:lnB w="28575" cap="flat" cmpd="sng" algn="ctr">
                      <a:solidFill>
                        <a:schemeClr val="bg1"/>
                      </a:solidFill>
                      <a:prstDash val="solid"/>
                      <a:round/>
                      <a:headEnd type="none" w="med" len="med"/>
                      <a:tailEnd type="none" w="med" len="med"/>
                    </a:lnB>
                  </a:tcPr>
                </a:tc>
                <a:tc rowSpan="2">
                  <a:txBody>
                    <a:bodyPr/>
                    <a:lstStyle/>
                    <a:p>
                      <a:pPr algn="ctr"/>
                      <a:r>
                        <a:rPr lang="ru-RU" sz="1100" dirty="0"/>
                        <a:t>Бос </a:t>
                      </a:r>
                      <a:r>
                        <a:rPr lang="ru-RU" sz="1100" dirty="0" err="1"/>
                        <a:t>орындар</a:t>
                      </a:r>
                      <a:r>
                        <a:rPr lang="ru-RU" sz="1100" dirty="0"/>
                        <a:t> саны</a:t>
                      </a:r>
                      <a:endParaRPr lang="ru-KZ" sz="1100" dirty="0"/>
                    </a:p>
                  </a:txBody>
                  <a:tcPr anchor="ctr">
                    <a:lnB w="28575" cap="flat" cmpd="sng" algn="ctr">
                      <a:solidFill>
                        <a:schemeClr val="bg1"/>
                      </a:solidFill>
                      <a:prstDash val="solid"/>
                      <a:round/>
                      <a:headEnd type="none" w="med" len="med"/>
                      <a:tailEnd type="none" w="med" len="med"/>
                    </a:lnB>
                  </a:tcPr>
                </a:tc>
                <a:tc gridSpan="4">
                  <a:txBody>
                    <a:bodyPr/>
                    <a:lstStyle/>
                    <a:p>
                      <a:pPr algn="ctr"/>
                      <a:r>
                        <a:rPr lang="ru-RU" sz="1100" dirty="0" err="1"/>
                        <a:t>соның</a:t>
                      </a:r>
                      <a:r>
                        <a:rPr lang="ru-RU" sz="1100" dirty="0"/>
                        <a:t> </a:t>
                      </a:r>
                      <a:r>
                        <a:rPr lang="ru-RU" sz="1100" dirty="0" err="1"/>
                        <a:t>ішінде</a:t>
                      </a:r>
                      <a:r>
                        <a:rPr lang="ru-RU" sz="1100" dirty="0"/>
                        <a:t> </a:t>
                      </a:r>
                      <a:r>
                        <a:rPr lang="ru-RU" sz="1100" dirty="0" err="1"/>
                        <a:t>тоқсандар</a:t>
                      </a:r>
                      <a:r>
                        <a:rPr lang="ru-RU" sz="1100" dirty="0"/>
                        <a:t> </a:t>
                      </a:r>
                      <a:r>
                        <a:rPr lang="ru-RU" sz="1100" dirty="0" err="1"/>
                        <a:t>бойынша</a:t>
                      </a:r>
                      <a:endParaRPr lang="ru-KZ" sz="1100" dirty="0"/>
                    </a:p>
                  </a:txBody>
                  <a:tcPr anchor="ctr">
                    <a:lnB w="12700" cap="flat" cmpd="sng" algn="ctr">
                      <a:solidFill>
                        <a:schemeClr val="bg1"/>
                      </a:solidFill>
                      <a:prstDash val="solid"/>
                      <a:round/>
                      <a:headEnd type="none" w="med" len="med"/>
                      <a:tailEnd type="none" w="med" len="med"/>
                    </a:lnB>
                  </a:tcPr>
                </a:tc>
                <a:tc hMerge="1">
                  <a:txBody>
                    <a:bodyPr/>
                    <a:lstStyle/>
                    <a:p>
                      <a:pPr algn="ctr"/>
                      <a:endParaRPr lang="ru-KZ" sz="1100" dirty="0"/>
                    </a:p>
                  </a:txBody>
                  <a:tcPr anchor="ctr"/>
                </a:tc>
                <a:tc hMerge="1">
                  <a:txBody>
                    <a:bodyPr/>
                    <a:lstStyle/>
                    <a:p>
                      <a:pPr algn="ctr"/>
                      <a:endParaRPr lang="ru-KZ" sz="1100" dirty="0"/>
                    </a:p>
                  </a:txBody>
                  <a:tcPr anchor="ctr"/>
                </a:tc>
                <a:tc hMerge="1">
                  <a:txBody>
                    <a:bodyPr/>
                    <a:lstStyle/>
                    <a:p>
                      <a:pPr algn="ctr"/>
                      <a:endParaRPr lang="ru-KZ" sz="1100" dirty="0"/>
                    </a:p>
                  </a:txBody>
                  <a:tcPr anchor="ctr"/>
                </a:tc>
                <a:tc rowSpan="2">
                  <a:txBody>
                    <a:bodyPr/>
                    <a:lstStyle/>
                    <a:p>
                      <a:pPr algn="ctr"/>
                      <a:r>
                        <a:rPr lang="ru-RU" sz="1100" dirty="0" err="1"/>
                        <a:t>Жалпы</a:t>
                      </a:r>
                      <a:r>
                        <a:rPr lang="ru-RU" sz="1100" dirty="0"/>
                        <a:t> </a:t>
                      </a:r>
                      <a:r>
                        <a:rPr lang="ru-RU" sz="1100" dirty="0" err="1"/>
                        <a:t>үлесі</a:t>
                      </a:r>
                      <a:r>
                        <a:rPr lang="ru-RU" sz="1100" dirty="0"/>
                        <a:t>, %</a:t>
                      </a:r>
                      <a:endParaRPr lang="ru-KZ" sz="1100" dirty="0"/>
                    </a:p>
                  </a:txBody>
                  <a:tcPr anchor="ctr">
                    <a:lnB w="28575" cap="flat" cmpd="sng" algn="ctr">
                      <a:solidFill>
                        <a:schemeClr val="bg1"/>
                      </a:solidFill>
                      <a:prstDash val="solid"/>
                      <a:round/>
                      <a:headEnd type="none" w="med" len="med"/>
                      <a:tailEnd type="none" w="med" len="med"/>
                    </a:lnB>
                  </a:tcPr>
                </a:tc>
                <a:extLst>
                  <a:ext uri="{0D108BD9-81ED-4DB2-BD59-A6C34878D82A}">
                    <a16:rowId xmlns:a16="http://schemas.microsoft.com/office/drawing/2014/main" val="3292981516"/>
                  </a:ext>
                </a:extLst>
              </a:tr>
              <a:tr h="279765">
                <a:tc vMerge="1">
                  <a:txBody>
                    <a:bodyPr/>
                    <a:lstStyle/>
                    <a:p>
                      <a:endParaRPr lang="ru-KZ"/>
                    </a:p>
                  </a:txBody>
                  <a:tcPr/>
                </a:tc>
                <a:tc vMerge="1">
                  <a:txBody>
                    <a:bodyPr/>
                    <a:lstStyle/>
                    <a:p>
                      <a:endParaRPr lang="ru-KZ"/>
                    </a:p>
                  </a:txBody>
                  <a:tcPr/>
                </a:tc>
                <a:tc vMerge="1">
                  <a:txBody>
                    <a:bodyPr/>
                    <a:lstStyle/>
                    <a:p>
                      <a:endParaRPr lang="ru-KZ"/>
                    </a:p>
                  </a:txBody>
                  <a:tcPr/>
                </a:tc>
                <a:tc vMerge="1">
                  <a:txBody>
                    <a:bodyPr/>
                    <a:lstStyle/>
                    <a:p>
                      <a:endParaRPr lang="ru-KZ"/>
                    </a:p>
                  </a:txBody>
                  <a:tcPr/>
                </a:tc>
                <a:tc>
                  <a:txBody>
                    <a:bodyPr/>
                    <a:lstStyle/>
                    <a:p>
                      <a:pPr algn="ctr"/>
                      <a:r>
                        <a:rPr lang="en-US" sz="1100" dirty="0">
                          <a:solidFill>
                            <a:schemeClr val="bg1"/>
                          </a:solidFill>
                        </a:rPr>
                        <a:t>I</a:t>
                      </a:r>
                      <a:endParaRPr lang="ru-KZ" sz="1100" dirty="0">
                        <a:solidFill>
                          <a:schemeClr val="bg1"/>
                        </a:solidFill>
                      </a:endParaRPr>
                    </a:p>
                  </a:txBody>
                  <a:tcP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28575" cap="flat" cmpd="sng" algn="ctr">
                      <a:solidFill>
                        <a:schemeClr val="bg1"/>
                      </a:solidFill>
                      <a:prstDash val="solid"/>
                      <a:round/>
                      <a:headEnd type="none" w="med" len="med"/>
                      <a:tailEnd type="none" w="med" len="med"/>
                    </a:lnB>
                    <a:solidFill>
                      <a:schemeClr val="bg2">
                        <a:alpha val="80000"/>
                      </a:schemeClr>
                    </a:solidFill>
                  </a:tcPr>
                </a:tc>
                <a:tc>
                  <a:txBody>
                    <a:bodyPr/>
                    <a:lstStyle/>
                    <a:p>
                      <a:pPr algn="ctr"/>
                      <a:r>
                        <a:rPr lang="en-US" sz="1100" dirty="0">
                          <a:solidFill>
                            <a:schemeClr val="bg1"/>
                          </a:solidFill>
                        </a:rPr>
                        <a:t>II</a:t>
                      </a:r>
                      <a:endParaRPr lang="ru-KZ" sz="1100" dirty="0">
                        <a:solidFill>
                          <a:schemeClr val="bg1"/>
                        </a:solidFill>
                      </a:endParaRPr>
                    </a:p>
                  </a:txBody>
                  <a:tcP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28575" cap="flat" cmpd="sng" algn="ctr">
                      <a:solidFill>
                        <a:schemeClr val="bg1"/>
                      </a:solidFill>
                      <a:prstDash val="solid"/>
                      <a:round/>
                      <a:headEnd type="none" w="med" len="med"/>
                      <a:tailEnd type="none" w="med" len="med"/>
                    </a:lnB>
                    <a:solidFill>
                      <a:schemeClr val="bg2">
                        <a:alpha val="80000"/>
                      </a:schemeClr>
                    </a:solidFill>
                  </a:tcPr>
                </a:tc>
                <a:tc>
                  <a:txBody>
                    <a:bodyPr/>
                    <a:lstStyle/>
                    <a:p>
                      <a:pPr algn="ctr"/>
                      <a:r>
                        <a:rPr lang="en-US" sz="1100" dirty="0">
                          <a:solidFill>
                            <a:schemeClr val="bg1"/>
                          </a:solidFill>
                        </a:rPr>
                        <a:t>III</a:t>
                      </a:r>
                      <a:endParaRPr lang="ru-KZ" sz="1100" dirty="0">
                        <a:solidFill>
                          <a:schemeClr val="bg1"/>
                        </a:solidFill>
                      </a:endParaRPr>
                    </a:p>
                  </a:txBody>
                  <a:tcP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28575" cap="flat" cmpd="sng" algn="ctr">
                      <a:solidFill>
                        <a:schemeClr val="bg1"/>
                      </a:solidFill>
                      <a:prstDash val="solid"/>
                      <a:round/>
                      <a:headEnd type="none" w="med" len="med"/>
                      <a:tailEnd type="none" w="med" len="med"/>
                    </a:lnB>
                    <a:solidFill>
                      <a:schemeClr val="bg2">
                        <a:alpha val="80000"/>
                      </a:schemeClr>
                    </a:solidFill>
                  </a:tcPr>
                </a:tc>
                <a:tc>
                  <a:txBody>
                    <a:bodyPr/>
                    <a:lstStyle/>
                    <a:p>
                      <a:pPr algn="ctr"/>
                      <a:r>
                        <a:rPr lang="en-US" sz="1100" dirty="0">
                          <a:solidFill>
                            <a:schemeClr val="bg1"/>
                          </a:solidFill>
                        </a:rPr>
                        <a:t>IV</a:t>
                      </a:r>
                      <a:endParaRPr lang="ru-KZ" sz="1100" dirty="0">
                        <a:solidFill>
                          <a:schemeClr val="bg1"/>
                        </a:solidFill>
                      </a:endParaRPr>
                    </a:p>
                  </a:txBody>
                  <a:tcP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28575" cap="flat" cmpd="sng" algn="ctr">
                      <a:solidFill>
                        <a:schemeClr val="bg1"/>
                      </a:solidFill>
                      <a:prstDash val="solid"/>
                      <a:round/>
                      <a:headEnd type="none" w="med" len="med"/>
                      <a:tailEnd type="none" w="med" len="med"/>
                    </a:lnB>
                    <a:solidFill>
                      <a:schemeClr val="bg2">
                        <a:alpha val="80000"/>
                      </a:schemeClr>
                    </a:solidFill>
                  </a:tcPr>
                </a:tc>
                <a:tc vMerge="1">
                  <a:txBody>
                    <a:bodyPr/>
                    <a:lstStyle/>
                    <a:p>
                      <a:endParaRPr lang="ru-KZ"/>
                    </a:p>
                  </a:txBody>
                  <a:tcPr/>
                </a:tc>
                <a:extLst>
                  <a:ext uri="{0D108BD9-81ED-4DB2-BD59-A6C34878D82A}">
                    <a16:rowId xmlns:a16="http://schemas.microsoft.com/office/drawing/2014/main" val="3566652169"/>
                  </a:ext>
                </a:extLst>
              </a:tr>
              <a:tr h="252035">
                <a:tc rowSpan="5">
                  <a:txBody>
                    <a:bodyPr/>
                    <a:lstStyle/>
                    <a:p>
                      <a:pPr algn="ctr"/>
                      <a:r>
                        <a:rPr lang="en-US" sz="1100" dirty="0"/>
                        <a:t>2019</a:t>
                      </a:r>
                      <a:endParaRPr lang="ru-KZ" sz="1100" dirty="0"/>
                    </a:p>
                  </a:txBody>
                  <a:tcPr anchor="ctr">
                    <a:lnB w="28575" cap="flat" cmpd="sng" algn="ctr">
                      <a:solidFill>
                        <a:schemeClr val="bg2"/>
                      </a:solidFill>
                      <a:prstDash val="solid"/>
                      <a:round/>
                      <a:headEnd type="none" w="med" len="med"/>
                      <a:tailEnd type="none" w="med" len="med"/>
                    </a:lnB>
                  </a:tcPr>
                </a:tc>
                <a:tc>
                  <a:txBody>
                    <a:bodyPr/>
                    <a:lstStyle/>
                    <a:p>
                      <a:pPr marL="72000" algn="l" fontAlgn="b"/>
                      <a:r>
                        <a:rPr lang="ru-RU" sz="800" b="0" i="0" u="none" strike="noStrike" cap="none" dirty="0">
                          <a:solidFill>
                            <a:schemeClr val="dk1"/>
                          </a:solidFill>
                          <a:latin typeface="+mn-lt"/>
                          <a:ea typeface="+mn-ea"/>
                          <a:cs typeface="+mn-cs"/>
                          <a:sym typeface="Arial"/>
                        </a:rPr>
                        <a:t>1 </a:t>
                      </a:r>
                      <a:r>
                        <a:rPr lang="ru-RU" sz="800" b="0" i="0" u="none" strike="noStrike" cap="none" dirty="0" err="1">
                          <a:solidFill>
                            <a:schemeClr val="dk1"/>
                          </a:solidFill>
                          <a:latin typeface="+mn-lt"/>
                          <a:ea typeface="+mn-ea"/>
                          <a:cs typeface="+mn-cs"/>
                          <a:sym typeface="Arial"/>
                        </a:rPr>
                        <a:t>Басқа</a:t>
                      </a:r>
                      <a:r>
                        <a:rPr lang="ru-RU" sz="800" b="0" i="0" u="none" strike="noStrike" cap="none" dirty="0">
                          <a:solidFill>
                            <a:schemeClr val="dk1"/>
                          </a:solidFill>
                          <a:latin typeface="+mn-lt"/>
                          <a:ea typeface="+mn-ea"/>
                          <a:cs typeface="+mn-cs"/>
                          <a:sym typeface="Arial"/>
                        </a:rPr>
                        <a:t> да </a:t>
                      </a:r>
                      <a:r>
                        <a:rPr lang="ru-RU" sz="800" b="0" i="0" u="none" strike="noStrike" cap="none" dirty="0" err="1">
                          <a:solidFill>
                            <a:schemeClr val="dk1"/>
                          </a:solidFill>
                          <a:latin typeface="+mn-lt"/>
                          <a:ea typeface="+mn-ea"/>
                          <a:cs typeface="+mn-cs"/>
                          <a:sym typeface="Arial"/>
                        </a:rPr>
                        <a:t>біліктілігі</a:t>
                      </a:r>
                      <a:r>
                        <a:rPr lang="ru-RU" sz="800" b="0" i="0" u="none" strike="noStrike" cap="none" dirty="0">
                          <a:solidFill>
                            <a:schemeClr val="dk1"/>
                          </a:solidFill>
                          <a:latin typeface="+mn-lt"/>
                          <a:ea typeface="+mn-ea"/>
                          <a:cs typeface="+mn-cs"/>
                          <a:sym typeface="Arial"/>
                        </a:rPr>
                        <a:t> </a:t>
                      </a:r>
                      <a:r>
                        <a:rPr lang="ru-RU" sz="800" b="0" i="0" u="none" strike="noStrike" cap="none" dirty="0" err="1">
                          <a:solidFill>
                            <a:schemeClr val="dk1"/>
                          </a:solidFill>
                          <a:latin typeface="+mn-lt"/>
                          <a:ea typeface="+mn-ea"/>
                          <a:cs typeface="+mn-cs"/>
                          <a:sym typeface="Arial"/>
                        </a:rPr>
                        <a:t>жоқ</a:t>
                      </a:r>
                      <a:r>
                        <a:rPr lang="ru-RU" sz="800" b="0" i="0" u="none" strike="noStrike" cap="none" dirty="0">
                          <a:solidFill>
                            <a:schemeClr val="dk1"/>
                          </a:solidFill>
                          <a:latin typeface="+mn-lt"/>
                          <a:ea typeface="+mn-ea"/>
                          <a:cs typeface="+mn-cs"/>
                          <a:sym typeface="Arial"/>
                        </a:rPr>
                        <a:t> </a:t>
                      </a:r>
                      <a:r>
                        <a:rPr lang="ru-RU" sz="800" b="0" i="0" u="none" strike="noStrike" cap="none" dirty="0" err="1">
                          <a:solidFill>
                            <a:schemeClr val="dk1"/>
                          </a:solidFill>
                          <a:latin typeface="+mn-lt"/>
                          <a:ea typeface="+mn-ea"/>
                          <a:cs typeface="+mn-cs"/>
                          <a:sym typeface="Arial"/>
                        </a:rPr>
                        <a:t>жұмысшылар</a:t>
                      </a:r>
                      <a:endParaRPr lang="ru-RU" sz="800" b="0" i="0" u="none" strike="noStrike" cap="none" dirty="0">
                        <a:solidFill>
                          <a:schemeClr val="dk1"/>
                        </a:solidFill>
                        <a:latin typeface="+mn-lt"/>
                        <a:ea typeface="+mn-ea"/>
                        <a:cs typeface="+mn-cs"/>
                        <a:sym typeface="Arial"/>
                      </a:endParaRPr>
                    </a:p>
                  </a:txBody>
                  <a:tcPr marL="9525" marR="9525" marT="9525" marB="0" anchor="ctr">
                    <a:lnT w="28575" cap="flat" cmpd="sng" algn="ctr">
                      <a:solidFill>
                        <a:schemeClr val="bg1"/>
                      </a:solidFill>
                      <a:prstDash val="solid"/>
                      <a:round/>
                      <a:headEnd type="none" w="med" len="med"/>
                      <a:tailEnd type="none" w="med" len="med"/>
                    </a:lnT>
                  </a:tcPr>
                </a:tc>
                <a:tc>
                  <a:txBody>
                    <a:bodyPr/>
                    <a:lstStyle/>
                    <a:p>
                      <a:pPr marR="0" algn="ctr" rtl="0" eaLnBrk="1" fontAlgn="b" hangingPunct="1">
                        <a:lnSpc>
                          <a:spcPct val="100000"/>
                        </a:lnSpc>
                        <a:spcBef>
                          <a:spcPts val="0"/>
                        </a:spcBef>
                        <a:spcAft>
                          <a:spcPts val="0"/>
                        </a:spcAft>
                        <a:buNone/>
                      </a:pPr>
                      <a:r>
                        <a:rPr lang="ru-RU" sz="900" b="0" i="1" u="none" strike="noStrike" cap="none" dirty="0">
                          <a:solidFill>
                            <a:schemeClr val="dk1"/>
                          </a:solidFill>
                          <a:latin typeface="+mn-lt"/>
                          <a:ea typeface="+mn-ea"/>
                          <a:cs typeface="+mn-cs"/>
                          <a:sym typeface="Arial"/>
                        </a:rPr>
                        <a:t>9629-9</a:t>
                      </a:r>
                    </a:p>
                  </a:txBody>
                  <a:tcPr marL="9525" marR="9525" marT="9525" marB="0" anchor="ctr">
                    <a:lnT w="28575" cap="flat" cmpd="sng" algn="ctr">
                      <a:solidFill>
                        <a:schemeClr val="bg1"/>
                      </a:solidFill>
                      <a:prstDash val="solid"/>
                      <a:round/>
                      <a:headEnd type="none" w="med" len="med"/>
                      <a:tailEnd type="none" w="med" len="med"/>
                    </a:lnT>
                  </a:tcPr>
                </a:tc>
                <a:tc>
                  <a:txBody>
                    <a:bodyPr/>
                    <a:lstStyle/>
                    <a:p>
                      <a:pPr algn="ctr" fontAlgn="ctr"/>
                      <a:r>
                        <a:rPr lang="ru-RU" sz="1050" b="1" i="0" u="none" strike="noStrike" cap="none" dirty="0">
                          <a:solidFill>
                            <a:schemeClr val="dk1"/>
                          </a:solidFill>
                          <a:latin typeface="+mn-lt"/>
                          <a:ea typeface="+mn-ea"/>
                          <a:cs typeface="+mn-cs"/>
                          <a:sym typeface="Arial"/>
                        </a:rPr>
                        <a:t>4 887</a:t>
                      </a:r>
                    </a:p>
                  </a:txBody>
                  <a:tcPr marL="9525" marR="9525" marT="9525" marB="0" anchor="ctr">
                    <a:lnT w="28575" cap="flat" cmpd="sng" algn="ctr">
                      <a:solidFill>
                        <a:schemeClr val="bg1"/>
                      </a:solidFill>
                      <a:prstDash val="solid"/>
                      <a:round/>
                      <a:headEnd type="none" w="med" len="med"/>
                      <a:tailEnd type="none" w="med" len="med"/>
                    </a:lnT>
                  </a:tcPr>
                </a:tc>
                <a:tc>
                  <a:txBody>
                    <a:bodyPr/>
                    <a:lstStyle/>
                    <a:p>
                      <a:pPr algn="ctr" fontAlgn="ctr"/>
                      <a:r>
                        <a:rPr lang="ru-RU" sz="900" b="0" i="0" u="none" strike="noStrike" cap="none" dirty="0">
                          <a:solidFill>
                            <a:schemeClr val="dk1"/>
                          </a:solidFill>
                          <a:latin typeface="+mn-lt"/>
                          <a:ea typeface="+mn-ea"/>
                          <a:cs typeface="+mn-cs"/>
                          <a:sym typeface="Arial"/>
                        </a:rPr>
                        <a:t>319</a:t>
                      </a:r>
                    </a:p>
                  </a:txBody>
                  <a:tcPr marL="9525" marR="9525" marT="9525" marB="0" anchor="ctr">
                    <a:lnT w="28575" cap="flat" cmpd="sng" algn="ctr">
                      <a:solidFill>
                        <a:schemeClr val="bg1"/>
                      </a:solidFill>
                      <a:prstDash val="solid"/>
                      <a:round/>
                      <a:headEnd type="none" w="med" len="med"/>
                      <a:tailEnd type="none" w="med" len="med"/>
                    </a:lnT>
                  </a:tcPr>
                </a:tc>
                <a:tc>
                  <a:txBody>
                    <a:bodyPr/>
                    <a:lstStyle/>
                    <a:p>
                      <a:pPr algn="ctr" fontAlgn="ctr"/>
                      <a:r>
                        <a:rPr lang="ru-RU" sz="900" b="0" i="0" u="none" strike="noStrike" cap="none">
                          <a:solidFill>
                            <a:schemeClr val="dk1"/>
                          </a:solidFill>
                          <a:latin typeface="+mn-lt"/>
                          <a:ea typeface="+mn-ea"/>
                          <a:cs typeface="+mn-cs"/>
                          <a:sym typeface="Arial"/>
                        </a:rPr>
                        <a:t>1 188</a:t>
                      </a:r>
                    </a:p>
                  </a:txBody>
                  <a:tcPr marL="9525" marR="9525" marT="9525" marB="0" anchor="ctr">
                    <a:lnT w="28575" cap="flat" cmpd="sng" algn="ctr">
                      <a:solidFill>
                        <a:schemeClr val="bg1"/>
                      </a:solidFill>
                      <a:prstDash val="solid"/>
                      <a:round/>
                      <a:headEnd type="none" w="med" len="med"/>
                      <a:tailEnd type="none" w="med" len="med"/>
                    </a:lnT>
                  </a:tcPr>
                </a:tc>
                <a:tc>
                  <a:txBody>
                    <a:bodyPr/>
                    <a:lstStyle/>
                    <a:p>
                      <a:pPr algn="ctr" fontAlgn="ctr"/>
                      <a:r>
                        <a:rPr lang="ru-RU" sz="900" b="0" i="0" u="none" strike="noStrike" cap="none">
                          <a:solidFill>
                            <a:schemeClr val="dk1"/>
                          </a:solidFill>
                          <a:latin typeface="+mn-lt"/>
                          <a:ea typeface="+mn-ea"/>
                          <a:cs typeface="+mn-cs"/>
                          <a:sym typeface="Arial"/>
                        </a:rPr>
                        <a:t>1 953</a:t>
                      </a:r>
                    </a:p>
                  </a:txBody>
                  <a:tcPr marL="9525" marR="9525" marT="9525" marB="0" anchor="ctr">
                    <a:lnT w="28575" cap="flat" cmpd="sng" algn="ctr">
                      <a:solidFill>
                        <a:schemeClr val="bg1"/>
                      </a:solidFill>
                      <a:prstDash val="solid"/>
                      <a:round/>
                      <a:headEnd type="none" w="med" len="med"/>
                      <a:tailEnd type="none" w="med" len="med"/>
                    </a:lnT>
                  </a:tcPr>
                </a:tc>
                <a:tc>
                  <a:txBody>
                    <a:bodyPr/>
                    <a:lstStyle/>
                    <a:p>
                      <a:pPr algn="ctr" fontAlgn="ctr"/>
                      <a:r>
                        <a:rPr lang="ru-RU" sz="900" b="0" i="0" u="none" strike="noStrike" cap="none">
                          <a:solidFill>
                            <a:schemeClr val="dk1"/>
                          </a:solidFill>
                          <a:latin typeface="+mn-lt"/>
                          <a:ea typeface="+mn-ea"/>
                          <a:cs typeface="+mn-cs"/>
                          <a:sym typeface="Arial"/>
                        </a:rPr>
                        <a:t>1 427</a:t>
                      </a:r>
                    </a:p>
                  </a:txBody>
                  <a:tcPr marL="9525" marR="9525" marT="9525" marB="0" anchor="ctr">
                    <a:lnT w="28575" cap="flat" cmpd="sng" algn="ctr">
                      <a:solidFill>
                        <a:schemeClr val="bg1"/>
                      </a:solidFill>
                      <a:prstDash val="solid"/>
                      <a:round/>
                      <a:headEnd type="none" w="med" len="med"/>
                      <a:tailEnd type="none" w="med" len="med"/>
                    </a:lnT>
                  </a:tcPr>
                </a:tc>
                <a:tc>
                  <a:txBody>
                    <a:bodyPr/>
                    <a:lstStyle/>
                    <a:p>
                      <a:pPr algn="ctr" fontAlgn="ctr"/>
                      <a:r>
                        <a:rPr lang="ru-RU" sz="1050" b="1" i="0" u="none" strike="noStrike" cap="none" dirty="0">
                          <a:solidFill>
                            <a:schemeClr val="dk1"/>
                          </a:solidFill>
                          <a:latin typeface="+mn-lt"/>
                          <a:ea typeface="+mn-ea"/>
                          <a:cs typeface="+mn-cs"/>
                          <a:sym typeface="Arial"/>
                        </a:rPr>
                        <a:t>5,3%</a:t>
                      </a:r>
                    </a:p>
                  </a:txBody>
                  <a:tcPr marL="9525" marR="9525" marT="9525" marB="0" anchor="ctr">
                    <a:lnT w="28575" cap="flat" cmpd="sng" algn="ctr">
                      <a:solidFill>
                        <a:schemeClr val="bg1"/>
                      </a:solidFill>
                      <a:prstDash val="solid"/>
                      <a:round/>
                      <a:headEnd type="none" w="med" len="med"/>
                      <a:tailEnd type="none" w="med" len="med"/>
                    </a:lnT>
                  </a:tcPr>
                </a:tc>
                <a:extLst>
                  <a:ext uri="{0D108BD9-81ED-4DB2-BD59-A6C34878D82A}">
                    <a16:rowId xmlns:a16="http://schemas.microsoft.com/office/drawing/2014/main" val="3271101333"/>
                  </a:ext>
                </a:extLst>
              </a:tr>
              <a:tr h="252035">
                <a:tc vMerge="1">
                  <a:txBody>
                    <a:bodyPr/>
                    <a:lstStyle/>
                    <a:p>
                      <a:endParaRPr lang="ru-KZ" sz="1100" dirty="0"/>
                    </a:p>
                  </a:txBody>
                  <a:tcPr/>
                </a:tc>
                <a:tc>
                  <a:txBody>
                    <a:bodyPr/>
                    <a:lstStyle/>
                    <a:p>
                      <a:pPr marL="72000" algn="l" fontAlgn="b"/>
                      <a:r>
                        <a:rPr lang="ru-RU" sz="800" b="0" i="0" u="none" strike="noStrike" cap="none" dirty="0">
                          <a:solidFill>
                            <a:schemeClr val="dk1"/>
                          </a:solidFill>
                          <a:latin typeface="+mn-lt"/>
                          <a:ea typeface="+mn-ea"/>
                          <a:cs typeface="+mn-cs"/>
                          <a:sym typeface="Arial"/>
                        </a:rPr>
                        <a:t>2 </a:t>
                      </a:r>
                      <a:r>
                        <a:rPr lang="ru-RU" sz="800" b="0" i="0" u="none" strike="noStrike" cap="none" dirty="0" err="1">
                          <a:solidFill>
                            <a:schemeClr val="dk1"/>
                          </a:solidFill>
                          <a:latin typeface="+mn-lt"/>
                          <a:ea typeface="+mn-ea"/>
                          <a:cs typeface="+mn-cs"/>
                          <a:sym typeface="Arial"/>
                        </a:rPr>
                        <a:t>Басқа</a:t>
                      </a:r>
                      <a:r>
                        <a:rPr lang="ru-RU" sz="800" b="0" i="0" u="none" strike="noStrike" cap="none" dirty="0">
                          <a:solidFill>
                            <a:schemeClr val="dk1"/>
                          </a:solidFill>
                          <a:latin typeface="+mn-lt"/>
                          <a:ea typeface="+mn-ea"/>
                          <a:cs typeface="+mn-cs"/>
                          <a:sym typeface="Arial"/>
                        </a:rPr>
                        <a:t> да </a:t>
                      </a:r>
                      <a:r>
                        <a:rPr lang="ru-RU" sz="800" b="0" i="0" u="none" strike="noStrike" cap="none" dirty="0" err="1">
                          <a:solidFill>
                            <a:schemeClr val="dk1"/>
                          </a:solidFill>
                          <a:latin typeface="+mn-lt"/>
                          <a:ea typeface="+mn-ea"/>
                          <a:cs typeface="+mn-cs"/>
                          <a:sym typeface="Arial"/>
                        </a:rPr>
                        <a:t>күзетшілер</a:t>
                      </a:r>
                      <a:r>
                        <a:rPr lang="ru-RU" sz="800" b="0" i="0" u="none" strike="noStrike" cap="none" dirty="0">
                          <a:solidFill>
                            <a:schemeClr val="dk1"/>
                          </a:solidFill>
                          <a:latin typeface="+mn-lt"/>
                          <a:ea typeface="+mn-ea"/>
                          <a:cs typeface="+mn-cs"/>
                          <a:sym typeface="Arial"/>
                        </a:rPr>
                        <a:t>, </a:t>
                      </a:r>
                      <a:r>
                        <a:rPr lang="ru-RU" sz="800" b="0" i="0" u="none" strike="noStrike" cap="none" dirty="0" err="1">
                          <a:solidFill>
                            <a:schemeClr val="dk1"/>
                          </a:solidFill>
                          <a:latin typeface="+mn-lt"/>
                          <a:ea typeface="+mn-ea"/>
                          <a:cs typeface="+mn-cs"/>
                          <a:sym typeface="Arial"/>
                        </a:rPr>
                        <a:t>инкассаторлар</a:t>
                      </a:r>
                      <a:r>
                        <a:rPr lang="ru-RU" sz="800" b="0" i="0" u="none" strike="noStrike" cap="none" dirty="0">
                          <a:solidFill>
                            <a:schemeClr val="dk1"/>
                          </a:solidFill>
                          <a:latin typeface="+mn-lt"/>
                          <a:ea typeface="+mn-ea"/>
                          <a:cs typeface="+mn-cs"/>
                          <a:sym typeface="Arial"/>
                        </a:rPr>
                        <a:t> </a:t>
                      </a:r>
                      <a:r>
                        <a:rPr lang="ru-RU" sz="800" b="0" i="0" u="none" strike="noStrike" cap="none" dirty="0" err="1">
                          <a:solidFill>
                            <a:schemeClr val="dk1"/>
                          </a:solidFill>
                          <a:latin typeface="+mn-lt"/>
                          <a:ea typeface="+mn-ea"/>
                          <a:cs typeface="+mn-cs"/>
                          <a:sym typeface="Arial"/>
                        </a:rPr>
                        <a:t>және</a:t>
                      </a:r>
                      <a:r>
                        <a:rPr lang="ru-RU" sz="800" b="0" i="0" u="none" strike="noStrike" cap="none" dirty="0">
                          <a:solidFill>
                            <a:schemeClr val="dk1"/>
                          </a:solidFill>
                          <a:latin typeface="+mn-lt"/>
                          <a:ea typeface="+mn-ea"/>
                          <a:cs typeface="+mn-cs"/>
                          <a:sym typeface="Arial"/>
                        </a:rPr>
                        <a:t>  </a:t>
                      </a:r>
                      <a:r>
                        <a:rPr lang="ru-RU" sz="800" b="0" i="0" u="none" strike="noStrike" cap="none" dirty="0" err="1">
                          <a:solidFill>
                            <a:schemeClr val="dk1"/>
                          </a:solidFill>
                          <a:latin typeface="+mn-lt"/>
                          <a:ea typeface="+mn-ea"/>
                          <a:cs typeface="+mn-cs"/>
                          <a:sym typeface="Arial"/>
                        </a:rPr>
                        <a:t>тектес</a:t>
                      </a:r>
                      <a:r>
                        <a:rPr lang="ru-RU" sz="800" b="0" i="0" u="none" strike="noStrike" cap="none" dirty="0">
                          <a:solidFill>
                            <a:schemeClr val="dk1"/>
                          </a:solidFill>
                          <a:latin typeface="+mn-lt"/>
                          <a:ea typeface="+mn-ea"/>
                          <a:cs typeface="+mn-cs"/>
                          <a:sym typeface="Arial"/>
                        </a:rPr>
                        <a:t> </a:t>
                      </a:r>
                      <a:r>
                        <a:rPr lang="ru-RU" sz="800" b="0" i="0" u="none" strike="noStrike" cap="none" dirty="0" err="1">
                          <a:solidFill>
                            <a:schemeClr val="dk1"/>
                          </a:solidFill>
                          <a:latin typeface="+mn-lt"/>
                          <a:ea typeface="+mn-ea"/>
                          <a:cs typeface="+mn-cs"/>
                          <a:sym typeface="Arial"/>
                        </a:rPr>
                        <a:t>қызметтер</a:t>
                      </a:r>
                      <a:endParaRPr lang="ru-RU" sz="800" b="0" i="0" u="none" strike="noStrike" cap="none" dirty="0">
                        <a:solidFill>
                          <a:schemeClr val="dk1"/>
                        </a:solidFill>
                        <a:latin typeface="+mn-lt"/>
                        <a:ea typeface="+mn-ea"/>
                        <a:cs typeface="+mn-cs"/>
                        <a:sym typeface="Arial"/>
                      </a:endParaRPr>
                    </a:p>
                  </a:txBody>
                  <a:tcPr marL="9525" marR="9525" marT="9525" marB="0" anchor="ctr"/>
                </a:tc>
                <a:tc>
                  <a:txBody>
                    <a:bodyPr/>
                    <a:lstStyle/>
                    <a:p>
                      <a:pPr marR="0" algn="ctr" rtl="0" eaLnBrk="1" fontAlgn="b" hangingPunct="1">
                        <a:lnSpc>
                          <a:spcPct val="100000"/>
                        </a:lnSpc>
                        <a:spcBef>
                          <a:spcPts val="0"/>
                        </a:spcBef>
                        <a:spcAft>
                          <a:spcPts val="0"/>
                        </a:spcAft>
                        <a:buNone/>
                      </a:pPr>
                      <a:r>
                        <a:rPr lang="ru-RU" sz="900" b="0" i="1" u="none" strike="noStrike" cap="none" dirty="0">
                          <a:solidFill>
                            <a:schemeClr val="dk1"/>
                          </a:solidFill>
                          <a:latin typeface="+mn-lt"/>
                          <a:ea typeface="+mn-ea"/>
                          <a:cs typeface="+mn-cs"/>
                          <a:sym typeface="Arial"/>
                        </a:rPr>
                        <a:t>5414-9</a:t>
                      </a:r>
                    </a:p>
                  </a:txBody>
                  <a:tcPr marL="9525" marR="9525" marT="9525" marB="0" anchor="ctr"/>
                </a:tc>
                <a:tc>
                  <a:txBody>
                    <a:bodyPr/>
                    <a:lstStyle/>
                    <a:p>
                      <a:pPr algn="ctr" fontAlgn="ctr"/>
                      <a:r>
                        <a:rPr lang="ru-RU" sz="1050" b="1" i="0" u="none" strike="noStrike" cap="none">
                          <a:solidFill>
                            <a:schemeClr val="dk1"/>
                          </a:solidFill>
                          <a:latin typeface="+mn-lt"/>
                          <a:ea typeface="+mn-ea"/>
                          <a:cs typeface="+mn-cs"/>
                          <a:sym typeface="Arial"/>
                        </a:rPr>
                        <a:t>3 635</a:t>
                      </a:r>
                    </a:p>
                  </a:txBody>
                  <a:tcPr marL="9525" marR="9525" marT="9525" marB="0" anchor="ctr"/>
                </a:tc>
                <a:tc>
                  <a:txBody>
                    <a:bodyPr/>
                    <a:lstStyle/>
                    <a:p>
                      <a:pPr algn="ctr" fontAlgn="ctr"/>
                      <a:r>
                        <a:rPr lang="ru-RU" sz="900" b="0" i="0" u="none" strike="noStrike" cap="none">
                          <a:solidFill>
                            <a:schemeClr val="dk1"/>
                          </a:solidFill>
                          <a:latin typeface="+mn-lt"/>
                          <a:ea typeface="+mn-ea"/>
                          <a:cs typeface="+mn-cs"/>
                          <a:sym typeface="Arial"/>
                        </a:rPr>
                        <a:t>541</a:t>
                      </a:r>
                    </a:p>
                  </a:txBody>
                  <a:tcPr marL="9525" marR="9525" marT="9525" marB="0" anchor="ctr"/>
                </a:tc>
                <a:tc>
                  <a:txBody>
                    <a:bodyPr/>
                    <a:lstStyle/>
                    <a:p>
                      <a:pPr algn="ctr" fontAlgn="ctr"/>
                      <a:r>
                        <a:rPr lang="ru-RU" sz="900" b="0" i="0" u="none" strike="noStrike" cap="none">
                          <a:solidFill>
                            <a:schemeClr val="dk1"/>
                          </a:solidFill>
                          <a:latin typeface="+mn-lt"/>
                          <a:ea typeface="+mn-ea"/>
                          <a:cs typeface="+mn-cs"/>
                          <a:sym typeface="Arial"/>
                        </a:rPr>
                        <a:t>951</a:t>
                      </a:r>
                    </a:p>
                  </a:txBody>
                  <a:tcPr marL="9525" marR="9525" marT="9525" marB="0" anchor="ctr"/>
                </a:tc>
                <a:tc>
                  <a:txBody>
                    <a:bodyPr/>
                    <a:lstStyle/>
                    <a:p>
                      <a:pPr algn="ctr" fontAlgn="ctr"/>
                      <a:r>
                        <a:rPr lang="ru-RU" sz="900" b="0" i="0" u="none" strike="noStrike" cap="none">
                          <a:solidFill>
                            <a:schemeClr val="dk1"/>
                          </a:solidFill>
                          <a:latin typeface="+mn-lt"/>
                          <a:ea typeface="+mn-ea"/>
                          <a:cs typeface="+mn-cs"/>
                          <a:sym typeface="Arial"/>
                        </a:rPr>
                        <a:t>1 272</a:t>
                      </a:r>
                    </a:p>
                  </a:txBody>
                  <a:tcPr marL="9525" marR="9525" marT="9525" marB="0" anchor="ctr"/>
                </a:tc>
                <a:tc>
                  <a:txBody>
                    <a:bodyPr/>
                    <a:lstStyle/>
                    <a:p>
                      <a:pPr algn="ctr" fontAlgn="ctr"/>
                      <a:r>
                        <a:rPr lang="ru-RU" sz="900" b="0" i="0" u="none" strike="noStrike" cap="none">
                          <a:solidFill>
                            <a:schemeClr val="dk1"/>
                          </a:solidFill>
                          <a:latin typeface="+mn-lt"/>
                          <a:ea typeface="+mn-ea"/>
                          <a:cs typeface="+mn-cs"/>
                          <a:sym typeface="Arial"/>
                        </a:rPr>
                        <a:t>871</a:t>
                      </a:r>
                    </a:p>
                  </a:txBody>
                  <a:tcPr marL="9525" marR="9525" marT="9525" marB="0" anchor="ctr"/>
                </a:tc>
                <a:tc>
                  <a:txBody>
                    <a:bodyPr/>
                    <a:lstStyle/>
                    <a:p>
                      <a:pPr algn="ctr" fontAlgn="ctr"/>
                      <a:r>
                        <a:rPr lang="ru-RU" sz="1050" b="1" i="0" u="none" strike="noStrike" cap="none">
                          <a:solidFill>
                            <a:schemeClr val="dk1"/>
                          </a:solidFill>
                          <a:latin typeface="+mn-lt"/>
                          <a:ea typeface="+mn-ea"/>
                          <a:cs typeface="+mn-cs"/>
                          <a:sym typeface="Arial"/>
                        </a:rPr>
                        <a:t>3,9%</a:t>
                      </a:r>
                    </a:p>
                  </a:txBody>
                  <a:tcPr marL="9525" marR="9525" marT="9525" marB="0" anchor="ctr"/>
                </a:tc>
                <a:extLst>
                  <a:ext uri="{0D108BD9-81ED-4DB2-BD59-A6C34878D82A}">
                    <a16:rowId xmlns:a16="http://schemas.microsoft.com/office/drawing/2014/main" val="1275413563"/>
                  </a:ext>
                </a:extLst>
              </a:tr>
              <a:tr h="252035">
                <a:tc vMerge="1">
                  <a:txBody>
                    <a:bodyPr/>
                    <a:lstStyle/>
                    <a:p>
                      <a:endParaRPr lang="ru-KZ" sz="1100" dirty="0"/>
                    </a:p>
                  </a:txBody>
                  <a:tcPr/>
                </a:tc>
                <a:tc>
                  <a:txBody>
                    <a:bodyPr/>
                    <a:lstStyle/>
                    <a:p>
                      <a:pPr marL="72000" algn="l" fontAlgn="b"/>
                      <a:r>
                        <a:rPr lang="ru-RU" sz="800" b="0" i="0" u="none" strike="noStrike" cap="none" dirty="0">
                          <a:solidFill>
                            <a:schemeClr val="dk1"/>
                          </a:solidFill>
                          <a:latin typeface="+mn-lt"/>
                          <a:ea typeface="+mn-ea"/>
                          <a:cs typeface="+mn-cs"/>
                          <a:sym typeface="Arial"/>
                        </a:rPr>
                        <a:t>3 </a:t>
                      </a:r>
                      <a:r>
                        <a:rPr lang="ru-RU" sz="800" b="0" i="0" u="none" strike="noStrike" cap="none" dirty="0" err="1">
                          <a:solidFill>
                            <a:schemeClr val="dk1"/>
                          </a:solidFill>
                          <a:latin typeface="+mn-lt"/>
                          <a:ea typeface="+mn-ea"/>
                          <a:cs typeface="+mn-cs"/>
                          <a:sym typeface="Arial"/>
                        </a:rPr>
                        <a:t>Отельдердегі</a:t>
                      </a:r>
                      <a:r>
                        <a:rPr lang="ru-RU" sz="800" b="0" i="0" u="none" strike="noStrike" cap="none" dirty="0">
                          <a:solidFill>
                            <a:schemeClr val="dk1"/>
                          </a:solidFill>
                          <a:latin typeface="+mn-lt"/>
                          <a:ea typeface="+mn-ea"/>
                          <a:cs typeface="+mn-cs"/>
                          <a:sym typeface="Arial"/>
                        </a:rPr>
                        <a:t> ж/е </a:t>
                      </a:r>
                      <a:r>
                        <a:rPr lang="ru-RU" sz="800" b="0" i="0" u="none" strike="noStrike" cap="none" dirty="0" err="1">
                          <a:solidFill>
                            <a:schemeClr val="dk1"/>
                          </a:solidFill>
                          <a:latin typeface="+mn-lt"/>
                          <a:ea typeface="+mn-ea"/>
                          <a:cs typeface="+mn-cs"/>
                          <a:sym typeface="Arial"/>
                        </a:rPr>
                        <a:t>ұқсас</a:t>
                      </a:r>
                      <a:r>
                        <a:rPr lang="ru-RU" sz="800" b="0" i="0" u="none" strike="noStrike" cap="none" dirty="0">
                          <a:solidFill>
                            <a:schemeClr val="dk1"/>
                          </a:solidFill>
                          <a:latin typeface="+mn-lt"/>
                          <a:ea typeface="+mn-ea"/>
                          <a:cs typeface="+mn-cs"/>
                          <a:sym typeface="Arial"/>
                        </a:rPr>
                        <a:t> </a:t>
                      </a:r>
                      <a:r>
                        <a:rPr lang="ru-RU" sz="800" b="0" i="0" u="none" strike="noStrike" cap="none" dirty="0" err="1">
                          <a:solidFill>
                            <a:schemeClr val="dk1"/>
                          </a:solidFill>
                          <a:latin typeface="+mn-lt"/>
                          <a:ea typeface="+mn-ea"/>
                          <a:cs typeface="+mn-cs"/>
                          <a:sym typeface="Arial"/>
                        </a:rPr>
                        <a:t>мекемелердегі</a:t>
                      </a:r>
                      <a:r>
                        <a:rPr lang="ru-RU" sz="800" b="0" i="0" u="none" strike="noStrike" cap="none" dirty="0">
                          <a:solidFill>
                            <a:schemeClr val="dk1"/>
                          </a:solidFill>
                          <a:latin typeface="+mn-lt"/>
                          <a:ea typeface="+mn-ea"/>
                          <a:cs typeface="+mn-cs"/>
                          <a:sym typeface="Arial"/>
                        </a:rPr>
                        <a:t> </a:t>
                      </a:r>
                      <a:r>
                        <a:rPr lang="ru-RU" sz="800" b="0" i="0" u="none" strike="noStrike" cap="none" dirty="0" err="1">
                          <a:solidFill>
                            <a:schemeClr val="dk1"/>
                          </a:solidFill>
                          <a:latin typeface="+mn-lt"/>
                          <a:ea typeface="+mn-ea"/>
                          <a:cs typeface="+mn-cs"/>
                          <a:sym typeface="Arial"/>
                        </a:rPr>
                        <a:t>тазалаушылар</a:t>
                      </a:r>
                      <a:r>
                        <a:rPr lang="ru-RU" sz="800" b="0" i="0" u="none" strike="noStrike" cap="none" dirty="0">
                          <a:solidFill>
                            <a:schemeClr val="dk1"/>
                          </a:solidFill>
                          <a:latin typeface="+mn-lt"/>
                          <a:ea typeface="+mn-ea"/>
                          <a:cs typeface="+mn-cs"/>
                          <a:sym typeface="Arial"/>
                        </a:rPr>
                        <a:t> ж/е </a:t>
                      </a:r>
                      <a:r>
                        <a:rPr lang="ru-RU" sz="800" b="0" i="0" u="none" strike="noStrike" cap="none" dirty="0" err="1">
                          <a:solidFill>
                            <a:schemeClr val="dk1"/>
                          </a:solidFill>
                          <a:latin typeface="+mn-lt"/>
                          <a:ea typeface="+mn-ea"/>
                          <a:cs typeface="+mn-cs"/>
                          <a:sym typeface="Arial"/>
                        </a:rPr>
                        <a:t>үй</a:t>
                      </a:r>
                      <a:r>
                        <a:rPr lang="ru-RU" sz="800" b="0" i="0" u="none" strike="noStrike" cap="none" dirty="0">
                          <a:solidFill>
                            <a:schemeClr val="dk1"/>
                          </a:solidFill>
                          <a:latin typeface="+mn-lt"/>
                          <a:ea typeface="+mn-ea"/>
                          <a:cs typeface="+mn-cs"/>
                          <a:sym typeface="Arial"/>
                        </a:rPr>
                        <a:t> </a:t>
                      </a:r>
                      <a:r>
                        <a:rPr lang="ru-RU" sz="800" b="0" i="0" u="none" strike="noStrike" cap="none" dirty="0" err="1">
                          <a:solidFill>
                            <a:schemeClr val="dk1"/>
                          </a:solidFill>
                          <a:latin typeface="+mn-lt"/>
                          <a:ea typeface="+mn-ea"/>
                          <a:cs typeface="+mn-cs"/>
                          <a:sym typeface="Arial"/>
                        </a:rPr>
                        <a:t>қызметшілері</a:t>
                      </a:r>
                      <a:endParaRPr lang="ru-RU" sz="800" b="0" i="0" u="none" strike="noStrike" cap="none" dirty="0">
                        <a:solidFill>
                          <a:schemeClr val="dk1"/>
                        </a:solidFill>
                        <a:latin typeface="+mn-lt"/>
                        <a:ea typeface="+mn-ea"/>
                        <a:cs typeface="+mn-cs"/>
                        <a:sym typeface="Arial"/>
                      </a:endParaRPr>
                    </a:p>
                  </a:txBody>
                  <a:tcPr marL="9525" marR="9525" marT="9525" marB="0" anchor="ctr"/>
                </a:tc>
                <a:tc>
                  <a:txBody>
                    <a:bodyPr/>
                    <a:lstStyle/>
                    <a:p>
                      <a:pPr marR="0" algn="ctr" rtl="0" eaLnBrk="1" fontAlgn="b" hangingPunct="1">
                        <a:lnSpc>
                          <a:spcPct val="100000"/>
                        </a:lnSpc>
                        <a:spcBef>
                          <a:spcPts val="0"/>
                        </a:spcBef>
                        <a:spcAft>
                          <a:spcPts val="0"/>
                        </a:spcAft>
                        <a:buNone/>
                      </a:pPr>
                      <a:r>
                        <a:rPr lang="ru-RU" sz="900" b="0" i="1" u="none" strike="noStrike" cap="none" dirty="0">
                          <a:solidFill>
                            <a:schemeClr val="dk1"/>
                          </a:solidFill>
                          <a:latin typeface="+mn-lt"/>
                          <a:ea typeface="+mn-ea"/>
                          <a:cs typeface="+mn-cs"/>
                          <a:sym typeface="Arial"/>
                        </a:rPr>
                        <a:t>9112-9</a:t>
                      </a:r>
                    </a:p>
                  </a:txBody>
                  <a:tcPr marL="9525" marR="9525" marT="9525" marB="0" anchor="ctr"/>
                </a:tc>
                <a:tc>
                  <a:txBody>
                    <a:bodyPr/>
                    <a:lstStyle/>
                    <a:p>
                      <a:pPr algn="ctr" fontAlgn="ctr"/>
                      <a:r>
                        <a:rPr lang="ru-RU" sz="1050" b="1" i="0" u="none" strike="noStrike" cap="none" dirty="0">
                          <a:solidFill>
                            <a:schemeClr val="dk1"/>
                          </a:solidFill>
                          <a:latin typeface="+mn-lt"/>
                          <a:ea typeface="+mn-ea"/>
                          <a:cs typeface="+mn-cs"/>
                          <a:sym typeface="Arial"/>
                        </a:rPr>
                        <a:t>2 892</a:t>
                      </a:r>
                    </a:p>
                  </a:txBody>
                  <a:tcPr marL="9525" marR="9525" marT="9525" marB="0" anchor="ctr"/>
                </a:tc>
                <a:tc>
                  <a:txBody>
                    <a:bodyPr/>
                    <a:lstStyle/>
                    <a:p>
                      <a:pPr algn="ctr" fontAlgn="ctr"/>
                      <a:r>
                        <a:rPr lang="ru-RU" sz="900" b="0" i="0" u="none" strike="noStrike" cap="none" dirty="0">
                          <a:solidFill>
                            <a:schemeClr val="dk1"/>
                          </a:solidFill>
                          <a:latin typeface="+mn-lt"/>
                          <a:ea typeface="+mn-ea"/>
                          <a:cs typeface="+mn-cs"/>
                          <a:sym typeface="Arial"/>
                        </a:rPr>
                        <a:t>637</a:t>
                      </a:r>
                    </a:p>
                  </a:txBody>
                  <a:tcPr marL="9525" marR="9525" marT="9525" marB="0" anchor="ctr"/>
                </a:tc>
                <a:tc>
                  <a:txBody>
                    <a:bodyPr/>
                    <a:lstStyle/>
                    <a:p>
                      <a:pPr algn="ctr" fontAlgn="ctr"/>
                      <a:r>
                        <a:rPr lang="ru-RU" sz="900" b="0" i="0" u="none" strike="noStrike" cap="none">
                          <a:solidFill>
                            <a:schemeClr val="dk1"/>
                          </a:solidFill>
                          <a:latin typeface="+mn-lt"/>
                          <a:ea typeface="+mn-ea"/>
                          <a:cs typeface="+mn-cs"/>
                          <a:sym typeface="Arial"/>
                        </a:rPr>
                        <a:t>558</a:t>
                      </a:r>
                    </a:p>
                  </a:txBody>
                  <a:tcPr marL="9525" marR="9525" marT="9525" marB="0" anchor="ctr"/>
                </a:tc>
                <a:tc>
                  <a:txBody>
                    <a:bodyPr/>
                    <a:lstStyle/>
                    <a:p>
                      <a:pPr algn="ctr" fontAlgn="ctr"/>
                      <a:r>
                        <a:rPr lang="ru-RU" sz="900" b="0" i="0" u="none" strike="noStrike" cap="none">
                          <a:solidFill>
                            <a:schemeClr val="dk1"/>
                          </a:solidFill>
                          <a:latin typeface="+mn-lt"/>
                          <a:ea typeface="+mn-ea"/>
                          <a:cs typeface="+mn-cs"/>
                          <a:sym typeface="Arial"/>
                        </a:rPr>
                        <a:t>814</a:t>
                      </a:r>
                    </a:p>
                  </a:txBody>
                  <a:tcPr marL="9525" marR="9525" marT="9525" marB="0" anchor="ctr"/>
                </a:tc>
                <a:tc>
                  <a:txBody>
                    <a:bodyPr/>
                    <a:lstStyle/>
                    <a:p>
                      <a:pPr algn="ctr" fontAlgn="ctr"/>
                      <a:r>
                        <a:rPr lang="ru-RU" sz="900" b="0" i="0" u="none" strike="noStrike" cap="none">
                          <a:solidFill>
                            <a:schemeClr val="dk1"/>
                          </a:solidFill>
                          <a:latin typeface="+mn-lt"/>
                          <a:ea typeface="+mn-ea"/>
                          <a:cs typeface="+mn-cs"/>
                          <a:sym typeface="Arial"/>
                        </a:rPr>
                        <a:t>883</a:t>
                      </a:r>
                    </a:p>
                  </a:txBody>
                  <a:tcPr marL="9525" marR="9525" marT="9525" marB="0" anchor="ctr"/>
                </a:tc>
                <a:tc>
                  <a:txBody>
                    <a:bodyPr/>
                    <a:lstStyle/>
                    <a:p>
                      <a:pPr algn="ctr" fontAlgn="ctr"/>
                      <a:r>
                        <a:rPr lang="ru-RU" sz="1050" b="1" i="0" u="none" strike="noStrike" cap="none" dirty="0">
                          <a:solidFill>
                            <a:schemeClr val="dk1"/>
                          </a:solidFill>
                          <a:latin typeface="+mn-lt"/>
                          <a:ea typeface="+mn-ea"/>
                          <a:cs typeface="+mn-cs"/>
                          <a:sym typeface="Arial"/>
                        </a:rPr>
                        <a:t>3,1%</a:t>
                      </a:r>
                    </a:p>
                  </a:txBody>
                  <a:tcPr marL="9525" marR="9525" marT="9525" marB="0" anchor="ctr"/>
                </a:tc>
                <a:extLst>
                  <a:ext uri="{0D108BD9-81ED-4DB2-BD59-A6C34878D82A}">
                    <a16:rowId xmlns:a16="http://schemas.microsoft.com/office/drawing/2014/main" val="4272407079"/>
                  </a:ext>
                </a:extLst>
              </a:tr>
              <a:tr h="252035">
                <a:tc vMerge="1">
                  <a:txBody>
                    <a:bodyPr/>
                    <a:lstStyle/>
                    <a:p>
                      <a:endParaRPr lang="ru-KZ" sz="1100" dirty="0"/>
                    </a:p>
                  </a:txBody>
                  <a:tcPr/>
                </a:tc>
                <a:tc>
                  <a:txBody>
                    <a:bodyPr/>
                    <a:lstStyle/>
                    <a:p>
                      <a:pPr marL="72000" algn="l" fontAlgn="b"/>
                      <a:r>
                        <a:rPr lang="ru-RU" sz="800" b="0" i="0" u="none" strike="noStrike" cap="none" dirty="0">
                          <a:solidFill>
                            <a:schemeClr val="dk1"/>
                          </a:solidFill>
                          <a:latin typeface="+mn-lt"/>
                          <a:ea typeface="+mn-ea"/>
                          <a:cs typeface="+mn-cs"/>
                          <a:sym typeface="Arial"/>
                        </a:rPr>
                        <a:t>4 Автобус </a:t>
                      </a:r>
                      <a:r>
                        <a:rPr lang="ru-RU" sz="800" b="0" i="0" u="none" strike="noStrike" cap="none" dirty="0" err="1">
                          <a:solidFill>
                            <a:schemeClr val="dk1"/>
                          </a:solidFill>
                          <a:latin typeface="+mn-lt"/>
                          <a:ea typeface="+mn-ea"/>
                          <a:cs typeface="+mn-cs"/>
                          <a:sym typeface="Arial"/>
                        </a:rPr>
                        <a:t>жүргізушілері</a:t>
                      </a:r>
                      <a:endParaRPr lang="ru-RU" sz="800" b="0" i="0" u="none" strike="noStrike" cap="none" dirty="0">
                        <a:solidFill>
                          <a:schemeClr val="dk1"/>
                        </a:solidFill>
                        <a:latin typeface="+mn-lt"/>
                        <a:ea typeface="+mn-ea"/>
                        <a:cs typeface="+mn-cs"/>
                        <a:sym typeface="Arial"/>
                      </a:endParaRPr>
                    </a:p>
                  </a:txBody>
                  <a:tcPr marL="9525" marR="9525" marT="9525" marB="0" anchor="ctr"/>
                </a:tc>
                <a:tc>
                  <a:txBody>
                    <a:bodyPr/>
                    <a:lstStyle/>
                    <a:p>
                      <a:pPr marR="0" algn="ctr" rtl="0" eaLnBrk="1" fontAlgn="b" hangingPunct="1">
                        <a:lnSpc>
                          <a:spcPct val="100000"/>
                        </a:lnSpc>
                        <a:spcBef>
                          <a:spcPts val="0"/>
                        </a:spcBef>
                        <a:spcAft>
                          <a:spcPts val="0"/>
                        </a:spcAft>
                        <a:buNone/>
                      </a:pPr>
                      <a:r>
                        <a:rPr lang="ru-RU" sz="900" b="0" i="1" u="none" strike="noStrike" cap="none" dirty="0">
                          <a:solidFill>
                            <a:schemeClr val="dk1"/>
                          </a:solidFill>
                          <a:latin typeface="+mn-lt"/>
                          <a:ea typeface="+mn-ea"/>
                          <a:cs typeface="+mn-cs"/>
                          <a:sym typeface="Arial"/>
                        </a:rPr>
                        <a:t>8331-1</a:t>
                      </a:r>
                    </a:p>
                  </a:txBody>
                  <a:tcPr marL="9525" marR="9525" marT="9525" marB="0" anchor="ctr"/>
                </a:tc>
                <a:tc>
                  <a:txBody>
                    <a:bodyPr/>
                    <a:lstStyle/>
                    <a:p>
                      <a:pPr algn="ctr" fontAlgn="ctr"/>
                      <a:r>
                        <a:rPr lang="ru-RU" sz="1050" b="1" i="0" u="none" strike="noStrike" cap="none">
                          <a:solidFill>
                            <a:schemeClr val="dk1"/>
                          </a:solidFill>
                          <a:latin typeface="+mn-lt"/>
                          <a:ea typeface="+mn-ea"/>
                          <a:cs typeface="+mn-cs"/>
                          <a:sym typeface="Arial"/>
                        </a:rPr>
                        <a:t>2 580</a:t>
                      </a:r>
                    </a:p>
                  </a:txBody>
                  <a:tcPr marL="9525" marR="9525" marT="9525" marB="0" anchor="ctr"/>
                </a:tc>
                <a:tc>
                  <a:txBody>
                    <a:bodyPr/>
                    <a:lstStyle/>
                    <a:p>
                      <a:pPr algn="ctr" fontAlgn="ctr"/>
                      <a:r>
                        <a:rPr lang="ru-RU" sz="900" b="0" i="0" u="none" strike="noStrike" cap="none">
                          <a:solidFill>
                            <a:schemeClr val="dk1"/>
                          </a:solidFill>
                          <a:latin typeface="+mn-lt"/>
                          <a:ea typeface="+mn-ea"/>
                          <a:cs typeface="+mn-cs"/>
                          <a:sym typeface="Arial"/>
                        </a:rPr>
                        <a:t>415</a:t>
                      </a:r>
                    </a:p>
                  </a:txBody>
                  <a:tcPr marL="9525" marR="9525" marT="9525" marB="0" anchor="ctr"/>
                </a:tc>
                <a:tc>
                  <a:txBody>
                    <a:bodyPr/>
                    <a:lstStyle/>
                    <a:p>
                      <a:pPr algn="ctr" fontAlgn="ctr"/>
                      <a:r>
                        <a:rPr lang="ru-RU" sz="900" b="0" i="0" u="none" strike="noStrike" cap="none">
                          <a:solidFill>
                            <a:schemeClr val="dk1"/>
                          </a:solidFill>
                          <a:latin typeface="+mn-lt"/>
                          <a:ea typeface="+mn-ea"/>
                          <a:cs typeface="+mn-cs"/>
                          <a:sym typeface="Arial"/>
                        </a:rPr>
                        <a:t>552</a:t>
                      </a:r>
                    </a:p>
                  </a:txBody>
                  <a:tcPr marL="9525" marR="9525" marT="9525" marB="0" anchor="ctr"/>
                </a:tc>
                <a:tc>
                  <a:txBody>
                    <a:bodyPr/>
                    <a:lstStyle/>
                    <a:p>
                      <a:pPr algn="ctr" fontAlgn="ctr"/>
                      <a:r>
                        <a:rPr lang="ru-RU" sz="900" b="0" i="0" u="none" strike="noStrike" cap="none">
                          <a:solidFill>
                            <a:schemeClr val="dk1"/>
                          </a:solidFill>
                          <a:latin typeface="+mn-lt"/>
                          <a:ea typeface="+mn-ea"/>
                          <a:cs typeface="+mn-cs"/>
                          <a:sym typeface="Arial"/>
                        </a:rPr>
                        <a:t>772</a:t>
                      </a:r>
                    </a:p>
                  </a:txBody>
                  <a:tcPr marL="9525" marR="9525" marT="9525" marB="0" anchor="ctr"/>
                </a:tc>
                <a:tc>
                  <a:txBody>
                    <a:bodyPr/>
                    <a:lstStyle/>
                    <a:p>
                      <a:pPr algn="ctr" fontAlgn="ctr"/>
                      <a:r>
                        <a:rPr lang="ru-RU" sz="900" b="0" i="0" u="none" strike="noStrike" cap="none">
                          <a:solidFill>
                            <a:schemeClr val="dk1"/>
                          </a:solidFill>
                          <a:latin typeface="+mn-lt"/>
                          <a:ea typeface="+mn-ea"/>
                          <a:cs typeface="+mn-cs"/>
                          <a:sym typeface="Arial"/>
                        </a:rPr>
                        <a:t>841</a:t>
                      </a:r>
                    </a:p>
                  </a:txBody>
                  <a:tcPr marL="9525" marR="9525" marT="9525" marB="0" anchor="ctr"/>
                </a:tc>
                <a:tc>
                  <a:txBody>
                    <a:bodyPr/>
                    <a:lstStyle/>
                    <a:p>
                      <a:pPr algn="ctr" fontAlgn="ctr"/>
                      <a:r>
                        <a:rPr lang="ru-RU" sz="1050" b="1" i="0" u="none" strike="noStrike" cap="none">
                          <a:solidFill>
                            <a:schemeClr val="dk1"/>
                          </a:solidFill>
                          <a:latin typeface="+mn-lt"/>
                          <a:ea typeface="+mn-ea"/>
                          <a:cs typeface="+mn-cs"/>
                          <a:sym typeface="Arial"/>
                        </a:rPr>
                        <a:t>2,8%</a:t>
                      </a:r>
                    </a:p>
                  </a:txBody>
                  <a:tcPr marL="9525" marR="9525" marT="9525" marB="0" anchor="ctr"/>
                </a:tc>
                <a:extLst>
                  <a:ext uri="{0D108BD9-81ED-4DB2-BD59-A6C34878D82A}">
                    <a16:rowId xmlns:a16="http://schemas.microsoft.com/office/drawing/2014/main" val="2855516078"/>
                  </a:ext>
                </a:extLst>
              </a:tr>
              <a:tr h="252035">
                <a:tc vMerge="1">
                  <a:txBody>
                    <a:bodyPr/>
                    <a:lstStyle/>
                    <a:p>
                      <a:endParaRPr lang="ru-KZ" sz="1100" dirty="0"/>
                    </a:p>
                  </a:txBody>
                  <a:tcPr/>
                </a:tc>
                <a:tc>
                  <a:txBody>
                    <a:bodyPr/>
                    <a:lstStyle/>
                    <a:p>
                      <a:pPr marL="72000" algn="l" fontAlgn="b"/>
                      <a:r>
                        <a:rPr lang="ru-RU" sz="800" b="0" i="0" u="none" strike="noStrike" cap="none" dirty="0">
                          <a:solidFill>
                            <a:schemeClr val="dk1"/>
                          </a:solidFill>
                          <a:latin typeface="+mn-lt"/>
                          <a:ea typeface="+mn-ea"/>
                          <a:cs typeface="+mn-cs"/>
                          <a:sym typeface="Arial"/>
                        </a:rPr>
                        <a:t>5 </a:t>
                      </a:r>
                      <a:r>
                        <a:rPr lang="ru-RU" sz="800" b="0" i="0" u="none" strike="noStrike" cap="none" dirty="0" err="1">
                          <a:solidFill>
                            <a:schemeClr val="dk1"/>
                          </a:solidFill>
                          <a:latin typeface="+mn-lt"/>
                          <a:ea typeface="+mn-ea"/>
                          <a:cs typeface="+mn-cs"/>
                          <a:sym typeface="Arial"/>
                        </a:rPr>
                        <a:t>Дүкен</a:t>
                      </a:r>
                      <a:r>
                        <a:rPr lang="ru-RU" sz="800" b="0" i="0" u="none" strike="noStrike" cap="none" dirty="0">
                          <a:solidFill>
                            <a:schemeClr val="dk1"/>
                          </a:solidFill>
                          <a:latin typeface="+mn-lt"/>
                          <a:ea typeface="+mn-ea"/>
                          <a:cs typeface="+mn-cs"/>
                          <a:sym typeface="Arial"/>
                        </a:rPr>
                        <a:t> </a:t>
                      </a:r>
                      <a:r>
                        <a:rPr lang="ru-RU" sz="800" b="0" i="0" u="none" strike="noStrike" cap="none" dirty="0" err="1">
                          <a:solidFill>
                            <a:schemeClr val="dk1"/>
                          </a:solidFill>
                          <a:latin typeface="+mn-lt"/>
                          <a:ea typeface="+mn-ea"/>
                          <a:cs typeface="+mn-cs"/>
                          <a:sym typeface="Arial"/>
                        </a:rPr>
                        <a:t>сатушылары</a:t>
                      </a:r>
                      <a:r>
                        <a:rPr lang="ru-RU" sz="800" b="0" i="0" u="none" strike="noStrike" cap="none" dirty="0">
                          <a:solidFill>
                            <a:schemeClr val="dk1"/>
                          </a:solidFill>
                          <a:latin typeface="+mn-lt"/>
                          <a:ea typeface="+mn-ea"/>
                          <a:cs typeface="+mn-cs"/>
                          <a:sym typeface="Arial"/>
                        </a:rPr>
                        <a:t> </a:t>
                      </a:r>
                      <a:r>
                        <a:rPr lang="ru-RU" sz="800" b="0" i="0" u="none" strike="noStrike" cap="none" dirty="0" err="1">
                          <a:solidFill>
                            <a:schemeClr val="dk1"/>
                          </a:solidFill>
                          <a:latin typeface="+mn-lt"/>
                          <a:ea typeface="+mn-ea"/>
                          <a:cs typeface="+mn-cs"/>
                          <a:sym typeface="Arial"/>
                        </a:rPr>
                        <a:t>және</a:t>
                      </a:r>
                      <a:r>
                        <a:rPr lang="ru-RU" sz="800" b="0" i="0" u="none" strike="noStrike" cap="none" dirty="0">
                          <a:solidFill>
                            <a:schemeClr val="dk1"/>
                          </a:solidFill>
                          <a:latin typeface="+mn-lt"/>
                          <a:ea typeface="+mn-ea"/>
                          <a:cs typeface="+mn-cs"/>
                          <a:sym typeface="Arial"/>
                        </a:rPr>
                        <a:t> </a:t>
                      </a:r>
                      <a:r>
                        <a:rPr lang="ru-RU" sz="800" b="0" i="0" u="none" strike="noStrike" cap="none" dirty="0" err="1">
                          <a:solidFill>
                            <a:schemeClr val="dk1"/>
                          </a:solidFill>
                          <a:latin typeface="+mn-lt"/>
                          <a:ea typeface="+mn-ea"/>
                          <a:cs typeface="+mn-cs"/>
                          <a:sym typeface="Arial"/>
                        </a:rPr>
                        <a:t>олардың</a:t>
                      </a:r>
                      <a:r>
                        <a:rPr lang="ru-RU" sz="800" b="0" i="0" u="none" strike="noStrike" cap="none" dirty="0">
                          <a:solidFill>
                            <a:schemeClr val="dk1"/>
                          </a:solidFill>
                          <a:latin typeface="+mn-lt"/>
                          <a:ea typeface="+mn-ea"/>
                          <a:cs typeface="+mn-cs"/>
                          <a:sym typeface="Arial"/>
                        </a:rPr>
                        <a:t> </a:t>
                      </a:r>
                      <a:r>
                        <a:rPr lang="ru-RU" sz="800" b="0" i="0" u="none" strike="noStrike" cap="none" dirty="0" err="1">
                          <a:solidFill>
                            <a:schemeClr val="dk1"/>
                          </a:solidFill>
                          <a:latin typeface="+mn-lt"/>
                          <a:ea typeface="+mn-ea"/>
                          <a:cs typeface="+mn-cs"/>
                          <a:sym typeface="Arial"/>
                        </a:rPr>
                        <a:t>көмекшілері</a:t>
                      </a:r>
                      <a:endParaRPr lang="ru-RU" sz="800" b="0" i="0" u="none" strike="noStrike" cap="none" dirty="0">
                        <a:solidFill>
                          <a:schemeClr val="dk1"/>
                        </a:solidFill>
                        <a:latin typeface="+mn-lt"/>
                        <a:ea typeface="+mn-ea"/>
                        <a:cs typeface="+mn-cs"/>
                        <a:sym typeface="Arial"/>
                      </a:endParaRPr>
                    </a:p>
                  </a:txBody>
                  <a:tcPr marL="9525" marR="9525" marT="9525" marB="0" anchor="ctr">
                    <a:lnB w="28575" cap="flat" cmpd="sng" algn="ctr">
                      <a:solidFill>
                        <a:schemeClr val="bg2"/>
                      </a:solidFill>
                      <a:prstDash val="solid"/>
                      <a:round/>
                      <a:headEnd type="none" w="med" len="med"/>
                      <a:tailEnd type="none" w="med" len="med"/>
                    </a:lnB>
                  </a:tcPr>
                </a:tc>
                <a:tc>
                  <a:txBody>
                    <a:bodyPr/>
                    <a:lstStyle/>
                    <a:p>
                      <a:pPr marR="0" algn="ctr" rtl="0" eaLnBrk="1" fontAlgn="b" hangingPunct="1">
                        <a:lnSpc>
                          <a:spcPct val="100000"/>
                        </a:lnSpc>
                        <a:spcBef>
                          <a:spcPts val="0"/>
                        </a:spcBef>
                        <a:spcAft>
                          <a:spcPts val="0"/>
                        </a:spcAft>
                        <a:buNone/>
                      </a:pPr>
                      <a:r>
                        <a:rPr lang="ru-RU" sz="900" b="0" i="1" u="none" strike="noStrike" cap="none" dirty="0">
                          <a:solidFill>
                            <a:schemeClr val="dk1"/>
                          </a:solidFill>
                          <a:latin typeface="+mn-lt"/>
                          <a:ea typeface="+mn-ea"/>
                          <a:cs typeface="+mn-cs"/>
                          <a:sym typeface="Arial"/>
                        </a:rPr>
                        <a:t>5210-2</a:t>
                      </a:r>
                    </a:p>
                  </a:txBody>
                  <a:tcPr marL="9525" marR="9525" marT="9525" marB="0" anchor="ctr">
                    <a:lnB w="28575" cap="flat" cmpd="sng" algn="ctr">
                      <a:solidFill>
                        <a:schemeClr val="bg2"/>
                      </a:solidFill>
                      <a:prstDash val="solid"/>
                      <a:round/>
                      <a:headEnd type="none" w="med" len="med"/>
                      <a:tailEnd type="none" w="med" len="med"/>
                    </a:lnB>
                  </a:tcPr>
                </a:tc>
                <a:tc>
                  <a:txBody>
                    <a:bodyPr/>
                    <a:lstStyle/>
                    <a:p>
                      <a:pPr algn="ctr" fontAlgn="ctr"/>
                      <a:r>
                        <a:rPr lang="ru-RU" sz="1050" b="1" i="0" u="none" strike="noStrike" cap="none">
                          <a:solidFill>
                            <a:schemeClr val="dk1"/>
                          </a:solidFill>
                          <a:latin typeface="+mn-lt"/>
                          <a:ea typeface="+mn-ea"/>
                          <a:cs typeface="+mn-cs"/>
                          <a:sym typeface="Arial"/>
                        </a:rPr>
                        <a:t>2 391</a:t>
                      </a:r>
                    </a:p>
                  </a:txBody>
                  <a:tcPr marL="9525" marR="9525" marT="9525" marB="0" anchor="ctr">
                    <a:lnB w="28575" cap="flat" cmpd="sng" algn="ctr">
                      <a:solidFill>
                        <a:schemeClr val="bg2"/>
                      </a:solidFill>
                      <a:prstDash val="solid"/>
                      <a:round/>
                      <a:headEnd type="none" w="med" len="med"/>
                      <a:tailEnd type="none" w="med" len="med"/>
                    </a:lnB>
                  </a:tcPr>
                </a:tc>
                <a:tc>
                  <a:txBody>
                    <a:bodyPr/>
                    <a:lstStyle/>
                    <a:p>
                      <a:pPr algn="ctr" fontAlgn="ctr"/>
                      <a:r>
                        <a:rPr lang="ru-RU" sz="900" b="0" i="0" u="none" strike="noStrike" cap="none">
                          <a:solidFill>
                            <a:schemeClr val="dk1"/>
                          </a:solidFill>
                          <a:latin typeface="+mn-lt"/>
                          <a:ea typeface="+mn-ea"/>
                          <a:cs typeface="+mn-cs"/>
                          <a:sym typeface="Arial"/>
                        </a:rPr>
                        <a:t>346</a:t>
                      </a:r>
                    </a:p>
                  </a:txBody>
                  <a:tcPr marL="9525" marR="9525" marT="9525" marB="0" anchor="ctr">
                    <a:lnB w="28575" cap="flat" cmpd="sng" algn="ctr">
                      <a:solidFill>
                        <a:schemeClr val="bg2"/>
                      </a:solidFill>
                      <a:prstDash val="solid"/>
                      <a:round/>
                      <a:headEnd type="none" w="med" len="med"/>
                      <a:tailEnd type="none" w="med" len="med"/>
                    </a:lnB>
                  </a:tcPr>
                </a:tc>
                <a:tc>
                  <a:txBody>
                    <a:bodyPr/>
                    <a:lstStyle/>
                    <a:p>
                      <a:pPr algn="ctr" fontAlgn="ctr"/>
                      <a:r>
                        <a:rPr lang="ru-RU" sz="900" b="0" i="0" u="none" strike="noStrike" cap="none" dirty="0">
                          <a:solidFill>
                            <a:schemeClr val="dk1"/>
                          </a:solidFill>
                          <a:latin typeface="+mn-lt"/>
                          <a:ea typeface="+mn-ea"/>
                          <a:cs typeface="+mn-cs"/>
                          <a:sym typeface="Arial"/>
                        </a:rPr>
                        <a:t>448</a:t>
                      </a:r>
                    </a:p>
                  </a:txBody>
                  <a:tcPr marL="9525" marR="9525" marT="9525" marB="0" anchor="ctr">
                    <a:lnB w="28575" cap="flat" cmpd="sng" algn="ctr">
                      <a:solidFill>
                        <a:schemeClr val="bg2"/>
                      </a:solidFill>
                      <a:prstDash val="solid"/>
                      <a:round/>
                      <a:headEnd type="none" w="med" len="med"/>
                      <a:tailEnd type="none" w="med" len="med"/>
                    </a:lnB>
                  </a:tcPr>
                </a:tc>
                <a:tc>
                  <a:txBody>
                    <a:bodyPr/>
                    <a:lstStyle/>
                    <a:p>
                      <a:pPr algn="ctr" fontAlgn="ctr"/>
                      <a:r>
                        <a:rPr lang="ru-RU" sz="900" b="0" i="0" u="none" strike="noStrike" cap="none">
                          <a:solidFill>
                            <a:schemeClr val="dk1"/>
                          </a:solidFill>
                          <a:latin typeface="+mn-lt"/>
                          <a:ea typeface="+mn-ea"/>
                          <a:cs typeface="+mn-cs"/>
                          <a:sym typeface="Arial"/>
                        </a:rPr>
                        <a:t>843</a:t>
                      </a:r>
                    </a:p>
                  </a:txBody>
                  <a:tcPr marL="9525" marR="9525" marT="9525" marB="0" anchor="ctr">
                    <a:lnB w="28575" cap="flat" cmpd="sng" algn="ctr">
                      <a:solidFill>
                        <a:schemeClr val="bg2"/>
                      </a:solidFill>
                      <a:prstDash val="solid"/>
                      <a:round/>
                      <a:headEnd type="none" w="med" len="med"/>
                      <a:tailEnd type="none" w="med" len="med"/>
                    </a:lnB>
                  </a:tcPr>
                </a:tc>
                <a:tc>
                  <a:txBody>
                    <a:bodyPr/>
                    <a:lstStyle/>
                    <a:p>
                      <a:pPr algn="ctr" fontAlgn="ctr"/>
                      <a:r>
                        <a:rPr lang="ru-RU" sz="900" b="0" i="0" u="none" strike="noStrike" cap="none">
                          <a:solidFill>
                            <a:schemeClr val="dk1"/>
                          </a:solidFill>
                          <a:latin typeface="+mn-lt"/>
                          <a:ea typeface="+mn-ea"/>
                          <a:cs typeface="+mn-cs"/>
                          <a:sym typeface="Arial"/>
                        </a:rPr>
                        <a:t>754</a:t>
                      </a:r>
                    </a:p>
                  </a:txBody>
                  <a:tcPr marL="9525" marR="9525" marT="9525" marB="0" anchor="ctr">
                    <a:lnB w="28575" cap="flat" cmpd="sng" algn="ctr">
                      <a:solidFill>
                        <a:schemeClr val="bg2"/>
                      </a:solidFill>
                      <a:prstDash val="solid"/>
                      <a:round/>
                      <a:headEnd type="none" w="med" len="med"/>
                      <a:tailEnd type="none" w="med" len="med"/>
                    </a:lnB>
                  </a:tcPr>
                </a:tc>
                <a:tc>
                  <a:txBody>
                    <a:bodyPr/>
                    <a:lstStyle/>
                    <a:p>
                      <a:pPr algn="ctr" fontAlgn="ctr"/>
                      <a:r>
                        <a:rPr lang="ru-RU" sz="1050" b="1" i="0" u="none" strike="noStrike" cap="none">
                          <a:solidFill>
                            <a:schemeClr val="dk1"/>
                          </a:solidFill>
                          <a:latin typeface="+mn-lt"/>
                          <a:ea typeface="+mn-ea"/>
                          <a:cs typeface="+mn-cs"/>
                          <a:sym typeface="Arial"/>
                        </a:rPr>
                        <a:t>2,6%</a:t>
                      </a:r>
                    </a:p>
                  </a:txBody>
                  <a:tcPr marL="9525" marR="9525" marT="9525" marB="0" anchor="ctr">
                    <a:lnB w="28575" cap="flat" cmpd="sng" algn="ctr">
                      <a:solidFill>
                        <a:schemeClr val="bg2"/>
                      </a:solidFill>
                      <a:prstDash val="solid"/>
                      <a:round/>
                      <a:headEnd type="none" w="med" len="med"/>
                      <a:tailEnd type="none" w="med" len="med"/>
                    </a:lnB>
                  </a:tcPr>
                </a:tc>
                <a:extLst>
                  <a:ext uri="{0D108BD9-81ED-4DB2-BD59-A6C34878D82A}">
                    <a16:rowId xmlns:a16="http://schemas.microsoft.com/office/drawing/2014/main" val="1891601564"/>
                  </a:ext>
                </a:extLst>
              </a:tr>
              <a:tr h="252035">
                <a:tc rowSpan="5">
                  <a:txBody>
                    <a:bodyPr/>
                    <a:lstStyle/>
                    <a:p>
                      <a:pPr algn="ctr"/>
                      <a:r>
                        <a:rPr lang="ru-RU" sz="1100" dirty="0"/>
                        <a:t>2020</a:t>
                      </a:r>
                      <a:endParaRPr lang="ru-KZ" sz="1100" dirty="0"/>
                    </a:p>
                  </a:txBody>
                  <a:tcPr anchor="ctr">
                    <a:lnT w="28575" cap="flat" cmpd="sng" algn="ctr">
                      <a:solidFill>
                        <a:schemeClr val="bg2"/>
                      </a:solidFill>
                      <a:prstDash val="solid"/>
                      <a:round/>
                      <a:headEnd type="none" w="med" len="med"/>
                      <a:tailEnd type="none" w="med" len="med"/>
                    </a:lnT>
                    <a:lnB w="28575" cap="flat" cmpd="sng" algn="ctr">
                      <a:solidFill>
                        <a:schemeClr val="bg2"/>
                      </a:solidFill>
                      <a:prstDash val="solid"/>
                      <a:round/>
                      <a:headEnd type="none" w="med" len="med"/>
                      <a:tailEnd type="none" w="med" len="med"/>
                    </a:lnB>
                  </a:tcPr>
                </a:tc>
                <a:tc>
                  <a:txBody>
                    <a:bodyPr/>
                    <a:lstStyle/>
                    <a:p>
                      <a:pPr marL="72000" algn="l" fontAlgn="b"/>
                      <a:r>
                        <a:rPr lang="ru-RU" sz="800" b="0" i="0" u="none" strike="noStrike" cap="none" dirty="0">
                          <a:solidFill>
                            <a:schemeClr val="dk1"/>
                          </a:solidFill>
                          <a:latin typeface="+mn-lt"/>
                          <a:ea typeface="+mn-ea"/>
                          <a:cs typeface="+mn-cs"/>
                          <a:sym typeface="Arial"/>
                        </a:rPr>
                        <a:t>1 </a:t>
                      </a:r>
                      <a:r>
                        <a:rPr lang="ru-RU" sz="800" b="0" i="0" u="none" strike="noStrike" cap="none" dirty="0" err="1">
                          <a:solidFill>
                            <a:schemeClr val="dk1"/>
                          </a:solidFill>
                          <a:latin typeface="+mn-lt"/>
                          <a:ea typeface="+mn-ea"/>
                          <a:cs typeface="+mn-cs"/>
                          <a:sym typeface="Arial"/>
                        </a:rPr>
                        <a:t>Басқа</a:t>
                      </a:r>
                      <a:r>
                        <a:rPr lang="ru-RU" sz="800" b="0" i="0" u="none" strike="noStrike" cap="none" dirty="0">
                          <a:solidFill>
                            <a:schemeClr val="dk1"/>
                          </a:solidFill>
                          <a:latin typeface="+mn-lt"/>
                          <a:ea typeface="+mn-ea"/>
                          <a:cs typeface="+mn-cs"/>
                          <a:sym typeface="Arial"/>
                        </a:rPr>
                        <a:t> да </a:t>
                      </a:r>
                      <a:r>
                        <a:rPr lang="ru-RU" sz="800" b="0" i="0" u="none" strike="noStrike" cap="none" dirty="0" err="1">
                          <a:solidFill>
                            <a:schemeClr val="dk1"/>
                          </a:solidFill>
                          <a:latin typeface="+mn-lt"/>
                          <a:ea typeface="+mn-ea"/>
                          <a:cs typeface="+mn-cs"/>
                          <a:sym typeface="Arial"/>
                        </a:rPr>
                        <a:t>біліктілігі</a:t>
                      </a:r>
                      <a:r>
                        <a:rPr lang="ru-RU" sz="800" b="0" i="0" u="none" strike="noStrike" cap="none" dirty="0">
                          <a:solidFill>
                            <a:schemeClr val="dk1"/>
                          </a:solidFill>
                          <a:latin typeface="+mn-lt"/>
                          <a:ea typeface="+mn-ea"/>
                          <a:cs typeface="+mn-cs"/>
                          <a:sym typeface="Arial"/>
                        </a:rPr>
                        <a:t> </a:t>
                      </a:r>
                      <a:r>
                        <a:rPr lang="ru-RU" sz="800" b="0" i="0" u="none" strike="noStrike" cap="none" dirty="0" err="1">
                          <a:solidFill>
                            <a:schemeClr val="dk1"/>
                          </a:solidFill>
                          <a:latin typeface="+mn-lt"/>
                          <a:ea typeface="+mn-ea"/>
                          <a:cs typeface="+mn-cs"/>
                          <a:sym typeface="Arial"/>
                        </a:rPr>
                        <a:t>жоқ</a:t>
                      </a:r>
                      <a:r>
                        <a:rPr lang="ru-RU" sz="800" b="0" i="0" u="none" strike="noStrike" cap="none" dirty="0">
                          <a:solidFill>
                            <a:schemeClr val="dk1"/>
                          </a:solidFill>
                          <a:latin typeface="+mn-lt"/>
                          <a:ea typeface="+mn-ea"/>
                          <a:cs typeface="+mn-cs"/>
                          <a:sym typeface="Arial"/>
                        </a:rPr>
                        <a:t> </a:t>
                      </a:r>
                      <a:r>
                        <a:rPr lang="ru-RU" sz="800" b="0" i="0" u="none" strike="noStrike" cap="none" dirty="0" err="1">
                          <a:solidFill>
                            <a:schemeClr val="dk1"/>
                          </a:solidFill>
                          <a:latin typeface="+mn-lt"/>
                          <a:ea typeface="+mn-ea"/>
                          <a:cs typeface="+mn-cs"/>
                          <a:sym typeface="Arial"/>
                        </a:rPr>
                        <a:t>жұмысшылар</a:t>
                      </a:r>
                      <a:endParaRPr lang="ru-RU" sz="800" b="0" i="0" u="none" strike="noStrike" cap="none" dirty="0">
                        <a:solidFill>
                          <a:schemeClr val="dk1"/>
                        </a:solidFill>
                        <a:latin typeface="+mn-lt"/>
                        <a:ea typeface="+mn-ea"/>
                        <a:cs typeface="+mn-cs"/>
                        <a:sym typeface="Arial"/>
                      </a:endParaRPr>
                    </a:p>
                  </a:txBody>
                  <a:tcPr marL="9525" marR="9525" marT="9525" marB="0" anchor="ctr">
                    <a:lnT w="28575" cap="flat" cmpd="sng" algn="ctr">
                      <a:solidFill>
                        <a:schemeClr val="bg2"/>
                      </a:solidFill>
                      <a:prstDash val="solid"/>
                      <a:round/>
                      <a:headEnd type="none" w="med" len="med"/>
                      <a:tailEnd type="none" w="med" len="med"/>
                    </a:lnT>
                  </a:tcPr>
                </a:tc>
                <a:tc>
                  <a:txBody>
                    <a:bodyPr/>
                    <a:lstStyle/>
                    <a:p>
                      <a:pPr marR="0" algn="ctr" rtl="0" eaLnBrk="1" fontAlgn="b" hangingPunct="1">
                        <a:lnSpc>
                          <a:spcPct val="100000"/>
                        </a:lnSpc>
                        <a:spcBef>
                          <a:spcPts val="0"/>
                        </a:spcBef>
                        <a:spcAft>
                          <a:spcPts val="0"/>
                        </a:spcAft>
                        <a:buNone/>
                      </a:pPr>
                      <a:r>
                        <a:rPr lang="ru-RU" sz="900" b="0" i="1" u="none" strike="noStrike" cap="none">
                          <a:solidFill>
                            <a:schemeClr val="dk1"/>
                          </a:solidFill>
                          <a:latin typeface="+mn-lt"/>
                          <a:ea typeface="+mn-ea"/>
                          <a:cs typeface="+mn-cs"/>
                          <a:sym typeface="Arial"/>
                        </a:rPr>
                        <a:t>9629-9</a:t>
                      </a:r>
                    </a:p>
                  </a:txBody>
                  <a:tcPr marL="9525" marR="9525" marT="9525" marB="0" anchor="ctr">
                    <a:lnT w="28575" cap="flat" cmpd="sng" algn="ctr">
                      <a:solidFill>
                        <a:schemeClr val="bg2"/>
                      </a:solidFill>
                      <a:prstDash val="solid"/>
                      <a:round/>
                      <a:headEnd type="none" w="med" len="med"/>
                      <a:tailEnd type="none" w="med" len="med"/>
                    </a:lnT>
                  </a:tcPr>
                </a:tc>
                <a:tc>
                  <a:txBody>
                    <a:bodyPr/>
                    <a:lstStyle/>
                    <a:p>
                      <a:pPr algn="ctr" fontAlgn="ctr"/>
                      <a:r>
                        <a:rPr lang="ru-RU" sz="1050" b="1" i="0" u="none" strike="noStrike" cap="none" dirty="0">
                          <a:solidFill>
                            <a:schemeClr val="dk1"/>
                          </a:solidFill>
                          <a:latin typeface="+mn-lt"/>
                          <a:ea typeface="+mn-ea"/>
                          <a:cs typeface="+mn-cs"/>
                          <a:sym typeface="Arial"/>
                        </a:rPr>
                        <a:t>10 845</a:t>
                      </a:r>
                    </a:p>
                  </a:txBody>
                  <a:tcPr marL="9525" marR="9525" marT="9525" marB="0" anchor="ctr">
                    <a:lnT w="28575" cap="flat" cmpd="sng" algn="ctr">
                      <a:solidFill>
                        <a:schemeClr val="bg2"/>
                      </a:solidFill>
                      <a:prstDash val="solid"/>
                      <a:round/>
                      <a:headEnd type="none" w="med" len="med"/>
                      <a:tailEnd type="none" w="med" len="med"/>
                    </a:lnT>
                  </a:tcPr>
                </a:tc>
                <a:tc>
                  <a:txBody>
                    <a:bodyPr/>
                    <a:lstStyle/>
                    <a:p>
                      <a:pPr algn="ctr" fontAlgn="ctr"/>
                      <a:r>
                        <a:rPr lang="ru-RU" sz="900" b="0" i="0" u="none" strike="noStrike" cap="none">
                          <a:solidFill>
                            <a:schemeClr val="dk1"/>
                          </a:solidFill>
                          <a:latin typeface="+mn-lt"/>
                          <a:ea typeface="+mn-ea"/>
                          <a:cs typeface="+mn-cs"/>
                          <a:sym typeface="Arial"/>
                        </a:rPr>
                        <a:t>977</a:t>
                      </a:r>
                    </a:p>
                  </a:txBody>
                  <a:tcPr marL="9525" marR="9525" marT="9525" marB="0" anchor="ctr">
                    <a:lnT w="28575" cap="flat" cmpd="sng" algn="ctr">
                      <a:solidFill>
                        <a:schemeClr val="bg2"/>
                      </a:solidFill>
                      <a:prstDash val="solid"/>
                      <a:round/>
                      <a:headEnd type="none" w="med" len="med"/>
                      <a:tailEnd type="none" w="med" len="med"/>
                    </a:lnT>
                  </a:tcPr>
                </a:tc>
                <a:tc>
                  <a:txBody>
                    <a:bodyPr/>
                    <a:lstStyle/>
                    <a:p>
                      <a:pPr algn="ctr" fontAlgn="ctr"/>
                      <a:r>
                        <a:rPr lang="ru-RU" sz="900" b="0" i="0" u="none" strike="noStrike" cap="none" dirty="0">
                          <a:solidFill>
                            <a:schemeClr val="dk1"/>
                          </a:solidFill>
                          <a:latin typeface="+mn-lt"/>
                          <a:ea typeface="+mn-ea"/>
                          <a:cs typeface="+mn-cs"/>
                          <a:sym typeface="Arial"/>
                        </a:rPr>
                        <a:t>3 598</a:t>
                      </a:r>
                    </a:p>
                  </a:txBody>
                  <a:tcPr marL="9525" marR="9525" marT="9525" marB="0" anchor="ctr">
                    <a:lnT w="28575" cap="flat" cmpd="sng" algn="ctr">
                      <a:solidFill>
                        <a:schemeClr val="bg2"/>
                      </a:solidFill>
                      <a:prstDash val="solid"/>
                      <a:round/>
                      <a:headEnd type="none" w="med" len="med"/>
                      <a:tailEnd type="none" w="med" len="med"/>
                    </a:lnT>
                  </a:tcPr>
                </a:tc>
                <a:tc>
                  <a:txBody>
                    <a:bodyPr/>
                    <a:lstStyle/>
                    <a:p>
                      <a:pPr algn="ctr" fontAlgn="ctr"/>
                      <a:r>
                        <a:rPr lang="ru-RU" sz="900" b="0" i="0" u="none" strike="noStrike" cap="none">
                          <a:solidFill>
                            <a:schemeClr val="dk1"/>
                          </a:solidFill>
                          <a:latin typeface="+mn-lt"/>
                          <a:ea typeface="+mn-ea"/>
                          <a:cs typeface="+mn-cs"/>
                          <a:sym typeface="Arial"/>
                        </a:rPr>
                        <a:t>3 941</a:t>
                      </a:r>
                    </a:p>
                  </a:txBody>
                  <a:tcPr marL="9525" marR="9525" marT="9525" marB="0" anchor="ctr">
                    <a:lnT w="28575" cap="flat" cmpd="sng" algn="ctr">
                      <a:solidFill>
                        <a:schemeClr val="bg2"/>
                      </a:solidFill>
                      <a:prstDash val="solid"/>
                      <a:round/>
                      <a:headEnd type="none" w="med" len="med"/>
                      <a:tailEnd type="none" w="med" len="med"/>
                    </a:lnT>
                  </a:tcPr>
                </a:tc>
                <a:tc>
                  <a:txBody>
                    <a:bodyPr/>
                    <a:lstStyle/>
                    <a:p>
                      <a:pPr algn="ctr" fontAlgn="ctr"/>
                      <a:r>
                        <a:rPr lang="ru-RU" sz="900" b="0" i="0" u="none" strike="noStrike" cap="none">
                          <a:solidFill>
                            <a:schemeClr val="dk1"/>
                          </a:solidFill>
                          <a:latin typeface="+mn-lt"/>
                          <a:ea typeface="+mn-ea"/>
                          <a:cs typeface="+mn-cs"/>
                          <a:sym typeface="Arial"/>
                        </a:rPr>
                        <a:t>2 329</a:t>
                      </a:r>
                    </a:p>
                  </a:txBody>
                  <a:tcPr marL="9525" marR="9525" marT="9525" marB="0" anchor="ctr">
                    <a:lnT w="28575" cap="flat" cmpd="sng" algn="ctr">
                      <a:solidFill>
                        <a:schemeClr val="bg2"/>
                      </a:solidFill>
                      <a:prstDash val="solid"/>
                      <a:round/>
                      <a:headEnd type="none" w="med" len="med"/>
                      <a:tailEnd type="none" w="med" len="med"/>
                    </a:lnT>
                  </a:tcPr>
                </a:tc>
                <a:tc>
                  <a:txBody>
                    <a:bodyPr/>
                    <a:lstStyle/>
                    <a:p>
                      <a:pPr algn="ctr" fontAlgn="ctr"/>
                      <a:r>
                        <a:rPr lang="ru-RU" sz="1050" b="1" i="0" u="none" strike="noStrike" cap="none" dirty="0">
                          <a:solidFill>
                            <a:schemeClr val="dk1"/>
                          </a:solidFill>
                          <a:latin typeface="+mn-lt"/>
                          <a:ea typeface="+mn-ea"/>
                          <a:cs typeface="+mn-cs"/>
                          <a:sym typeface="Arial"/>
                        </a:rPr>
                        <a:t>11,5%</a:t>
                      </a:r>
                    </a:p>
                  </a:txBody>
                  <a:tcPr marL="9525" marR="9525" marT="9525" marB="0" anchor="ctr">
                    <a:lnT w="28575" cap="flat" cmpd="sng" algn="ctr">
                      <a:solidFill>
                        <a:schemeClr val="bg2"/>
                      </a:solidFill>
                      <a:prstDash val="solid"/>
                      <a:round/>
                      <a:headEnd type="none" w="med" len="med"/>
                      <a:tailEnd type="none" w="med" len="med"/>
                    </a:lnT>
                  </a:tcPr>
                </a:tc>
                <a:extLst>
                  <a:ext uri="{0D108BD9-81ED-4DB2-BD59-A6C34878D82A}">
                    <a16:rowId xmlns:a16="http://schemas.microsoft.com/office/drawing/2014/main" val="1385719993"/>
                  </a:ext>
                </a:extLst>
              </a:tr>
              <a:tr h="252035">
                <a:tc vMerge="1">
                  <a:txBody>
                    <a:bodyPr/>
                    <a:lstStyle/>
                    <a:p>
                      <a:endParaRPr lang="ru-KZ" sz="1100" dirty="0"/>
                    </a:p>
                  </a:txBody>
                  <a:tcPr/>
                </a:tc>
                <a:tc>
                  <a:txBody>
                    <a:bodyPr/>
                    <a:lstStyle/>
                    <a:p>
                      <a:pPr marL="72000" algn="l" fontAlgn="b"/>
                      <a:r>
                        <a:rPr lang="ru-RU" sz="800" b="0" i="0" u="none" strike="noStrike" cap="none" dirty="0">
                          <a:solidFill>
                            <a:schemeClr val="dk1"/>
                          </a:solidFill>
                          <a:latin typeface="+mn-lt"/>
                          <a:ea typeface="+mn-ea"/>
                          <a:cs typeface="+mn-cs"/>
                          <a:sym typeface="Arial"/>
                        </a:rPr>
                        <a:t>2 </a:t>
                      </a:r>
                      <a:r>
                        <a:rPr lang="ru-RU" sz="800" b="0" i="0" u="none" strike="noStrike" cap="none" dirty="0" err="1">
                          <a:solidFill>
                            <a:schemeClr val="dk1"/>
                          </a:solidFill>
                          <a:latin typeface="+mn-lt"/>
                          <a:ea typeface="+mn-ea"/>
                          <a:cs typeface="+mn-cs"/>
                          <a:sym typeface="Arial"/>
                        </a:rPr>
                        <a:t>Басқа</a:t>
                      </a:r>
                      <a:r>
                        <a:rPr lang="ru-RU" sz="800" b="0" i="0" u="none" strike="noStrike" cap="none" dirty="0">
                          <a:solidFill>
                            <a:schemeClr val="dk1"/>
                          </a:solidFill>
                          <a:latin typeface="+mn-lt"/>
                          <a:ea typeface="+mn-ea"/>
                          <a:cs typeface="+mn-cs"/>
                          <a:sym typeface="Arial"/>
                        </a:rPr>
                        <a:t> да </a:t>
                      </a:r>
                      <a:r>
                        <a:rPr lang="ru-RU" sz="800" b="0" i="0" u="none" strike="noStrike" cap="none" dirty="0" err="1">
                          <a:solidFill>
                            <a:schemeClr val="dk1"/>
                          </a:solidFill>
                          <a:latin typeface="+mn-lt"/>
                          <a:ea typeface="+mn-ea"/>
                          <a:cs typeface="+mn-cs"/>
                          <a:sym typeface="Arial"/>
                        </a:rPr>
                        <a:t>күзетшілер</a:t>
                      </a:r>
                      <a:r>
                        <a:rPr lang="ru-RU" sz="800" b="0" i="0" u="none" strike="noStrike" cap="none" dirty="0">
                          <a:solidFill>
                            <a:schemeClr val="dk1"/>
                          </a:solidFill>
                          <a:latin typeface="+mn-lt"/>
                          <a:ea typeface="+mn-ea"/>
                          <a:cs typeface="+mn-cs"/>
                          <a:sym typeface="Arial"/>
                        </a:rPr>
                        <a:t>, </a:t>
                      </a:r>
                      <a:r>
                        <a:rPr lang="ru-RU" sz="800" b="0" i="0" u="none" strike="noStrike" cap="none" dirty="0" err="1">
                          <a:solidFill>
                            <a:schemeClr val="dk1"/>
                          </a:solidFill>
                          <a:latin typeface="+mn-lt"/>
                          <a:ea typeface="+mn-ea"/>
                          <a:cs typeface="+mn-cs"/>
                          <a:sym typeface="Arial"/>
                        </a:rPr>
                        <a:t>инкассаторлар</a:t>
                      </a:r>
                      <a:r>
                        <a:rPr lang="ru-RU" sz="800" b="0" i="0" u="none" strike="noStrike" cap="none" dirty="0">
                          <a:solidFill>
                            <a:schemeClr val="dk1"/>
                          </a:solidFill>
                          <a:latin typeface="+mn-lt"/>
                          <a:ea typeface="+mn-ea"/>
                          <a:cs typeface="+mn-cs"/>
                          <a:sym typeface="Arial"/>
                        </a:rPr>
                        <a:t> </a:t>
                      </a:r>
                      <a:r>
                        <a:rPr lang="ru-RU" sz="800" b="0" i="0" u="none" strike="noStrike" cap="none" dirty="0" err="1">
                          <a:solidFill>
                            <a:schemeClr val="dk1"/>
                          </a:solidFill>
                          <a:latin typeface="+mn-lt"/>
                          <a:ea typeface="+mn-ea"/>
                          <a:cs typeface="+mn-cs"/>
                          <a:sym typeface="Arial"/>
                        </a:rPr>
                        <a:t>және</a:t>
                      </a:r>
                      <a:r>
                        <a:rPr lang="ru-RU" sz="800" b="0" i="0" u="none" strike="noStrike" cap="none" dirty="0">
                          <a:solidFill>
                            <a:schemeClr val="dk1"/>
                          </a:solidFill>
                          <a:latin typeface="+mn-lt"/>
                          <a:ea typeface="+mn-ea"/>
                          <a:cs typeface="+mn-cs"/>
                          <a:sym typeface="Arial"/>
                        </a:rPr>
                        <a:t>  </a:t>
                      </a:r>
                      <a:r>
                        <a:rPr lang="ru-RU" sz="800" b="0" i="0" u="none" strike="noStrike" cap="none" dirty="0" err="1">
                          <a:solidFill>
                            <a:schemeClr val="dk1"/>
                          </a:solidFill>
                          <a:latin typeface="+mn-lt"/>
                          <a:ea typeface="+mn-ea"/>
                          <a:cs typeface="+mn-cs"/>
                          <a:sym typeface="Arial"/>
                        </a:rPr>
                        <a:t>тектес</a:t>
                      </a:r>
                      <a:r>
                        <a:rPr lang="ru-RU" sz="800" b="0" i="0" u="none" strike="noStrike" cap="none" dirty="0">
                          <a:solidFill>
                            <a:schemeClr val="dk1"/>
                          </a:solidFill>
                          <a:latin typeface="+mn-lt"/>
                          <a:ea typeface="+mn-ea"/>
                          <a:cs typeface="+mn-cs"/>
                          <a:sym typeface="Arial"/>
                        </a:rPr>
                        <a:t> </a:t>
                      </a:r>
                      <a:r>
                        <a:rPr lang="ru-RU" sz="800" b="0" i="0" u="none" strike="noStrike" cap="none" dirty="0" err="1">
                          <a:solidFill>
                            <a:schemeClr val="dk1"/>
                          </a:solidFill>
                          <a:latin typeface="+mn-lt"/>
                          <a:ea typeface="+mn-ea"/>
                          <a:cs typeface="+mn-cs"/>
                          <a:sym typeface="Arial"/>
                        </a:rPr>
                        <a:t>қызметтер</a:t>
                      </a:r>
                      <a:r>
                        <a:rPr lang="ru-RU" sz="800" b="0" i="0" u="none" strike="noStrike" cap="none" dirty="0">
                          <a:solidFill>
                            <a:schemeClr val="dk1"/>
                          </a:solidFill>
                          <a:latin typeface="+mn-lt"/>
                          <a:ea typeface="+mn-ea"/>
                          <a:cs typeface="+mn-cs"/>
                          <a:sym typeface="Arial"/>
                        </a:rPr>
                        <a:t>.</a:t>
                      </a:r>
                    </a:p>
                  </a:txBody>
                  <a:tcPr marL="9525" marR="9525" marT="9525" marB="0" anchor="ctr"/>
                </a:tc>
                <a:tc>
                  <a:txBody>
                    <a:bodyPr/>
                    <a:lstStyle/>
                    <a:p>
                      <a:pPr marR="0" algn="ctr" rtl="0" eaLnBrk="1" fontAlgn="b" hangingPunct="1">
                        <a:lnSpc>
                          <a:spcPct val="100000"/>
                        </a:lnSpc>
                        <a:spcBef>
                          <a:spcPts val="0"/>
                        </a:spcBef>
                        <a:spcAft>
                          <a:spcPts val="0"/>
                        </a:spcAft>
                        <a:buNone/>
                      </a:pPr>
                      <a:r>
                        <a:rPr lang="ru-RU" sz="900" b="0" i="1" u="none" strike="noStrike" cap="none" dirty="0">
                          <a:solidFill>
                            <a:schemeClr val="dk1"/>
                          </a:solidFill>
                          <a:latin typeface="+mn-lt"/>
                          <a:ea typeface="+mn-ea"/>
                          <a:cs typeface="+mn-cs"/>
                          <a:sym typeface="Arial"/>
                        </a:rPr>
                        <a:t>5414-9</a:t>
                      </a:r>
                    </a:p>
                  </a:txBody>
                  <a:tcPr marL="9525" marR="9525" marT="9525" marB="0" anchor="ctr"/>
                </a:tc>
                <a:tc>
                  <a:txBody>
                    <a:bodyPr/>
                    <a:lstStyle/>
                    <a:p>
                      <a:pPr algn="ctr" fontAlgn="ctr"/>
                      <a:r>
                        <a:rPr lang="ru-RU" sz="1050" b="1" i="0" u="none" strike="noStrike" cap="none" dirty="0">
                          <a:solidFill>
                            <a:schemeClr val="dk1"/>
                          </a:solidFill>
                          <a:latin typeface="+mn-lt"/>
                          <a:ea typeface="+mn-ea"/>
                          <a:cs typeface="+mn-cs"/>
                          <a:sym typeface="Arial"/>
                        </a:rPr>
                        <a:t>3 828</a:t>
                      </a:r>
                    </a:p>
                  </a:txBody>
                  <a:tcPr marL="9525" marR="9525" marT="9525" marB="0" anchor="ctr"/>
                </a:tc>
                <a:tc>
                  <a:txBody>
                    <a:bodyPr/>
                    <a:lstStyle/>
                    <a:p>
                      <a:pPr algn="ctr" fontAlgn="ctr"/>
                      <a:r>
                        <a:rPr lang="ru-RU" sz="900" b="0" i="0" u="none" strike="noStrike" cap="none">
                          <a:solidFill>
                            <a:schemeClr val="dk1"/>
                          </a:solidFill>
                          <a:latin typeface="+mn-lt"/>
                          <a:ea typeface="+mn-ea"/>
                          <a:cs typeface="+mn-cs"/>
                          <a:sym typeface="Arial"/>
                        </a:rPr>
                        <a:t>729</a:t>
                      </a:r>
                    </a:p>
                  </a:txBody>
                  <a:tcPr marL="9525" marR="9525" marT="9525" marB="0" anchor="ctr"/>
                </a:tc>
                <a:tc>
                  <a:txBody>
                    <a:bodyPr/>
                    <a:lstStyle/>
                    <a:p>
                      <a:pPr algn="ctr" fontAlgn="ctr"/>
                      <a:r>
                        <a:rPr lang="ru-RU" sz="900" b="0" i="0" u="none" strike="noStrike" cap="none">
                          <a:solidFill>
                            <a:schemeClr val="dk1"/>
                          </a:solidFill>
                          <a:latin typeface="+mn-lt"/>
                          <a:ea typeface="+mn-ea"/>
                          <a:cs typeface="+mn-cs"/>
                          <a:sym typeface="Arial"/>
                        </a:rPr>
                        <a:t>863</a:t>
                      </a:r>
                    </a:p>
                  </a:txBody>
                  <a:tcPr marL="9525" marR="9525" marT="9525" marB="0" anchor="ctr"/>
                </a:tc>
                <a:tc>
                  <a:txBody>
                    <a:bodyPr/>
                    <a:lstStyle/>
                    <a:p>
                      <a:pPr algn="ctr" fontAlgn="ctr"/>
                      <a:r>
                        <a:rPr lang="ru-RU" sz="900" b="0" i="0" u="none" strike="noStrike" cap="none">
                          <a:solidFill>
                            <a:schemeClr val="dk1"/>
                          </a:solidFill>
                          <a:latin typeface="+mn-lt"/>
                          <a:ea typeface="+mn-ea"/>
                          <a:cs typeface="+mn-cs"/>
                          <a:sym typeface="Arial"/>
                        </a:rPr>
                        <a:t>1 035</a:t>
                      </a:r>
                    </a:p>
                  </a:txBody>
                  <a:tcPr marL="9525" marR="9525" marT="9525" marB="0" anchor="ctr"/>
                </a:tc>
                <a:tc>
                  <a:txBody>
                    <a:bodyPr/>
                    <a:lstStyle/>
                    <a:p>
                      <a:pPr algn="ctr" fontAlgn="ctr"/>
                      <a:r>
                        <a:rPr lang="ru-RU" sz="900" b="0" i="0" u="none" strike="noStrike" cap="none">
                          <a:solidFill>
                            <a:schemeClr val="dk1"/>
                          </a:solidFill>
                          <a:latin typeface="+mn-lt"/>
                          <a:ea typeface="+mn-ea"/>
                          <a:cs typeface="+mn-cs"/>
                          <a:sym typeface="Arial"/>
                        </a:rPr>
                        <a:t>1 201</a:t>
                      </a:r>
                    </a:p>
                  </a:txBody>
                  <a:tcPr marL="9525" marR="9525" marT="9525" marB="0" anchor="ctr"/>
                </a:tc>
                <a:tc>
                  <a:txBody>
                    <a:bodyPr/>
                    <a:lstStyle/>
                    <a:p>
                      <a:pPr algn="ctr" fontAlgn="ctr"/>
                      <a:r>
                        <a:rPr lang="ru-RU" sz="1050" b="1" i="0" u="none" strike="noStrike" cap="none" dirty="0">
                          <a:solidFill>
                            <a:schemeClr val="dk1"/>
                          </a:solidFill>
                          <a:latin typeface="+mn-lt"/>
                          <a:ea typeface="+mn-ea"/>
                          <a:cs typeface="+mn-cs"/>
                          <a:sym typeface="Arial"/>
                        </a:rPr>
                        <a:t>4,0%</a:t>
                      </a:r>
                    </a:p>
                  </a:txBody>
                  <a:tcPr marL="9525" marR="9525" marT="9525" marB="0" anchor="ctr"/>
                </a:tc>
                <a:extLst>
                  <a:ext uri="{0D108BD9-81ED-4DB2-BD59-A6C34878D82A}">
                    <a16:rowId xmlns:a16="http://schemas.microsoft.com/office/drawing/2014/main" val="4184679391"/>
                  </a:ext>
                </a:extLst>
              </a:tr>
              <a:tr h="252035">
                <a:tc vMerge="1">
                  <a:txBody>
                    <a:bodyPr/>
                    <a:lstStyle/>
                    <a:p>
                      <a:endParaRPr lang="ru-KZ" sz="1100" dirty="0"/>
                    </a:p>
                  </a:txBody>
                  <a:tcPr/>
                </a:tc>
                <a:tc>
                  <a:txBody>
                    <a:bodyPr/>
                    <a:lstStyle/>
                    <a:p>
                      <a:pPr marL="72000" algn="l" fontAlgn="b"/>
                      <a:r>
                        <a:rPr lang="ru-RU" sz="800" b="0" i="0" u="none" strike="noStrike" cap="none" dirty="0">
                          <a:solidFill>
                            <a:schemeClr val="dk1"/>
                          </a:solidFill>
                          <a:latin typeface="+mn-lt"/>
                          <a:ea typeface="+mn-ea"/>
                          <a:cs typeface="+mn-cs"/>
                          <a:sym typeface="Arial"/>
                        </a:rPr>
                        <a:t>3 </a:t>
                      </a:r>
                      <a:r>
                        <a:rPr lang="ru-RU" sz="800" b="0" i="0" u="none" strike="noStrike" cap="none" dirty="0" err="1">
                          <a:solidFill>
                            <a:schemeClr val="dk1"/>
                          </a:solidFill>
                          <a:latin typeface="+mn-lt"/>
                          <a:ea typeface="+mn-ea"/>
                          <a:cs typeface="+mn-cs"/>
                          <a:sym typeface="Arial"/>
                        </a:rPr>
                        <a:t>Басқа</a:t>
                      </a:r>
                      <a:r>
                        <a:rPr lang="ru-RU" sz="800" b="0" i="0" u="none" strike="noStrike" cap="none" dirty="0">
                          <a:solidFill>
                            <a:schemeClr val="dk1"/>
                          </a:solidFill>
                          <a:latin typeface="+mn-lt"/>
                          <a:ea typeface="+mn-ea"/>
                          <a:cs typeface="+mn-cs"/>
                          <a:sym typeface="Arial"/>
                        </a:rPr>
                        <a:t> да </a:t>
                      </a:r>
                      <a:r>
                        <a:rPr lang="ru-RU" sz="800" b="0" i="0" u="none" strike="noStrike" cap="none" dirty="0" err="1">
                          <a:solidFill>
                            <a:schemeClr val="dk1"/>
                          </a:solidFill>
                          <a:latin typeface="+mn-lt"/>
                          <a:ea typeface="+mn-ea"/>
                          <a:cs typeface="+mn-cs"/>
                          <a:sym typeface="Arial"/>
                        </a:rPr>
                        <a:t>құрылысшы-монтаждаушылар</a:t>
                      </a:r>
                      <a:r>
                        <a:rPr lang="ru-RU" sz="800" b="0" i="0" u="none" strike="noStrike" cap="none" dirty="0">
                          <a:solidFill>
                            <a:schemeClr val="dk1"/>
                          </a:solidFill>
                          <a:latin typeface="+mn-lt"/>
                          <a:ea typeface="+mn-ea"/>
                          <a:cs typeface="+mn-cs"/>
                          <a:sym typeface="Arial"/>
                        </a:rPr>
                        <a:t> </a:t>
                      </a:r>
                      <a:r>
                        <a:rPr lang="ru-RU" sz="800" b="0" i="0" u="none" strike="noStrike" cap="none" dirty="0" err="1">
                          <a:solidFill>
                            <a:schemeClr val="dk1"/>
                          </a:solidFill>
                          <a:latin typeface="+mn-lt"/>
                          <a:ea typeface="+mn-ea"/>
                          <a:cs typeface="+mn-cs"/>
                          <a:sym typeface="Arial"/>
                        </a:rPr>
                        <a:t>және</a:t>
                      </a:r>
                      <a:r>
                        <a:rPr lang="ru-RU" sz="800" b="0" i="0" u="none" strike="noStrike" cap="none" dirty="0">
                          <a:solidFill>
                            <a:schemeClr val="dk1"/>
                          </a:solidFill>
                          <a:latin typeface="+mn-lt"/>
                          <a:ea typeface="+mn-ea"/>
                          <a:cs typeface="+mn-cs"/>
                          <a:sym typeface="Arial"/>
                        </a:rPr>
                        <a:t> </a:t>
                      </a:r>
                      <a:r>
                        <a:rPr lang="ru-RU" sz="800" b="0" i="0" u="none" strike="noStrike" cap="none" dirty="0" err="1">
                          <a:solidFill>
                            <a:schemeClr val="dk1"/>
                          </a:solidFill>
                          <a:latin typeface="+mn-lt"/>
                          <a:ea typeface="+mn-ea"/>
                          <a:cs typeface="+mn-cs"/>
                          <a:sym typeface="Arial"/>
                        </a:rPr>
                        <a:t>тектес</a:t>
                      </a:r>
                      <a:r>
                        <a:rPr lang="ru-RU" sz="800" b="0" i="0" u="none" strike="noStrike" cap="none" dirty="0">
                          <a:solidFill>
                            <a:schemeClr val="dk1"/>
                          </a:solidFill>
                          <a:latin typeface="+mn-lt"/>
                          <a:ea typeface="+mn-ea"/>
                          <a:cs typeface="+mn-cs"/>
                          <a:sym typeface="Arial"/>
                        </a:rPr>
                        <a:t> </a:t>
                      </a:r>
                      <a:r>
                        <a:rPr lang="ru-RU" sz="800" b="0" i="0" u="none" strike="noStrike" cap="none" dirty="0" err="1">
                          <a:solidFill>
                            <a:schemeClr val="dk1"/>
                          </a:solidFill>
                          <a:latin typeface="+mn-lt"/>
                          <a:ea typeface="+mn-ea"/>
                          <a:cs typeface="+mn-cs"/>
                          <a:sym typeface="Arial"/>
                        </a:rPr>
                        <a:t>қызметтер</a:t>
                      </a:r>
                      <a:r>
                        <a:rPr lang="ru-RU" sz="800" b="0" i="0" u="none" strike="noStrike" cap="none" dirty="0">
                          <a:solidFill>
                            <a:schemeClr val="dk1"/>
                          </a:solidFill>
                          <a:latin typeface="+mn-lt"/>
                          <a:ea typeface="+mn-ea"/>
                          <a:cs typeface="+mn-cs"/>
                          <a:sym typeface="Arial"/>
                        </a:rPr>
                        <a:t> </a:t>
                      </a:r>
                      <a:r>
                        <a:rPr lang="ru-RU" sz="800" b="0" i="0" u="none" strike="noStrike" cap="none" dirty="0" err="1">
                          <a:solidFill>
                            <a:schemeClr val="dk1"/>
                          </a:solidFill>
                          <a:latin typeface="+mn-lt"/>
                          <a:ea typeface="+mn-ea"/>
                          <a:cs typeface="+mn-cs"/>
                          <a:sym typeface="Arial"/>
                        </a:rPr>
                        <a:t>жұмысшылары</a:t>
                      </a:r>
                      <a:endParaRPr lang="ru-RU" sz="800" b="0" i="0" u="none" strike="noStrike" cap="none" dirty="0">
                        <a:solidFill>
                          <a:schemeClr val="dk1"/>
                        </a:solidFill>
                        <a:latin typeface="+mn-lt"/>
                        <a:ea typeface="+mn-ea"/>
                        <a:cs typeface="+mn-cs"/>
                        <a:sym typeface="Arial"/>
                      </a:endParaRPr>
                    </a:p>
                  </a:txBody>
                  <a:tcPr marL="9525" marR="9525" marT="9525" marB="0" anchor="ctr"/>
                </a:tc>
                <a:tc>
                  <a:txBody>
                    <a:bodyPr/>
                    <a:lstStyle/>
                    <a:p>
                      <a:pPr marR="0" algn="ctr" rtl="0" eaLnBrk="1" fontAlgn="b" hangingPunct="1">
                        <a:lnSpc>
                          <a:spcPct val="100000"/>
                        </a:lnSpc>
                        <a:spcBef>
                          <a:spcPts val="0"/>
                        </a:spcBef>
                        <a:spcAft>
                          <a:spcPts val="0"/>
                        </a:spcAft>
                        <a:buNone/>
                      </a:pPr>
                      <a:r>
                        <a:rPr lang="ru-RU" sz="900" b="0" i="1" u="none" strike="noStrike" cap="none" dirty="0">
                          <a:solidFill>
                            <a:schemeClr val="dk1"/>
                          </a:solidFill>
                          <a:latin typeface="+mn-lt"/>
                          <a:ea typeface="+mn-ea"/>
                          <a:cs typeface="+mn-cs"/>
                          <a:sym typeface="Arial"/>
                        </a:rPr>
                        <a:t>7119-9</a:t>
                      </a:r>
                    </a:p>
                  </a:txBody>
                  <a:tcPr marL="9525" marR="9525" marT="9525" marB="0" anchor="ctr"/>
                </a:tc>
                <a:tc>
                  <a:txBody>
                    <a:bodyPr/>
                    <a:lstStyle/>
                    <a:p>
                      <a:pPr algn="ctr" fontAlgn="ctr"/>
                      <a:r>
                        <a:rPr lang="ru-RU" sz="1050" b="1" i="0" u="none" strike="noStrike" cap="none">
                          <a:solidFill>
                            <a:schemeClr val="dk1"/>
                          </a:solidFill>
                          <a:latin typeface="+mn-lt"/>
                          <a:ea typeface="+mn-ea"/>
                          <a:cs typeface="+mn-cs"/>
                          <a:sym typeface="Arial"/>
                        </a:rPr>
                        <a:t>2 904</a:t>
                      </a:r>
                    </a:p>
                  </a:txBody>
                  <a:tcPr marL="9525" marR="9525" marT="9525" marB="0" anchor="ctr"/>
                </a:tc>
                <a:tc>
                  <a:txBody>
                    <a:bodyPr/>
                    <a:lstStyle/>
                    <a:p>
                      <a:pPr algn="ctr" fontAlgn="ctr"/>
                      <a:r>
                        <a:rPr lang="ru-RU" sz="900" b="0" i="0" u="none" strike="noStrike" cap="none" dirty="0">
                          <a:solidFill>
                            <a:schemeClr val="dk1"/>
                          </a:solidFill>
                          <a:latin typeface="+mn-lt"/>
                          <a:ea typeface="+mn-ea"/>
                          <a:cs typeface="+mn-cs"/>
                          <a:sym typeface="Arial"/>
                        </a:rPr>
                        <a:t>204</a:t>
                      </a:r>
                    </a:p>
                  </a:txBody>
                  <a:tcPr marL="9525" marR="9525" marT="9525" marB="0" anchor="ctr"/>
                </a:tc>
                <a:tc>
                  <a:txBody>
                    <a:bodyPr/>
                    <a:lstStyle/>
                    <a:p>
                      <a:pPr algn="ctr" fontAlgn="ctr"/>
                      <a:r>
                        <a:rPr lang="ru-RU" sz="900" b="0" i="0" u="none" strike="noStrike" cap="none" dirty="0">
                          <a:solidFill>
                            <a:schemeClr val="dk1"/>
                          </a:solidFill>
                          <a:latin typeface="+mn-lt"/>
                          <a:ea typeface="+mn-ea"/>
                          <a:cs typeface="+mn-cs"/>
                          <a:sym typeface="Arial"/>
                        </a:rPr>
                        <a:t>1 269</a:t>
                      </a:r>
                    </a:p>
                  </a:txBody>
                  <a:tcPr marL="9525" marR="9525" marT="9525" marB="0" anchor="ctr"/>
                </a:tc>
                <a:tc>
                  <a:txBody>
                    <a:bodyPr/>
                    <a:lstStyle/>
                    <a:p>
                      <a:pPr algn="ctr" fontAlgn="ctr"/>
                      <a:r>
                        <a:rPr lang="ru-RU" sz="900" b="0" i="0" u="none" strike="noStrike" cap="none">
                          <a:solidFill>
                            <a:schemeClr val="dk1"/>
                          </a:solidFill>
                          <a:latin typeface="+mn-lt"/>
                          <a:ea typeface="+mn-ea"/>
                          <a:cs typeface="+mn-cs"/>
                          <a:sym typeface="Arial"/>
                        </a:rPr>
                        <a:t>1 093</a:t>
                      </a:r>
                    </a:p>
                  </a:txBody>
                  <a:tcPr marL="9525" marR="9525" marT="9525" marB="0" anchor="ctr"/>
                </a:tc>
                <a:tc>
                  <a:txBody>
                    <a:bodyPr/>
                    <a:lstStyle/>
                    <a:p>
                      <a:pPr algn="ctr" fontAlgn="ctr"/>
                      <a:r>
                        <a:rPr lang="ru-RU" sz="900" b="0" i="0" u="none" strike="noStrike" cap="none">
                          <a:solidFill>
                            <a:schemeClr val="dk1"/>
                          </a:solidFill>
                          <a:latin typeface="+mn-lt"/>
                          <a:ea typeface="+mn-ea"/>
                          <a:cs typeface="+mn-cs"/>
                          <a:sym typeface="Arial"/>
                        </a:rPr>
                        <a:t>338</a:t>
                      </a:r>
                    </a:p>
                  </a:txBody>
                  <a:tcPr marL="9525" marR="9525" marT="9525" marB="0" anchor="ctr"/>
                </a:tc>
                <a:tc>
                  <a:txBody>
                    <a:bodyPr/>
                    <a:lstStyle/>
                    <a:p>
                      <a:pPr algn="ctr" fontAlgn="ctr"/>
                      <a:r>
                        <a:rPr lang="ru-RU" sz="1050" b="1" i="0" u="none" strike="noStrike" cap="none" dirty="0">
                          <a:solidFill>
                            <a:schemeClr val="dk1"/>
                          </a:solidFill>
                          <a:latin typeface="+mn-lt"/>
                          <a:ea typeface="+mn-ea"/>
                          <a:cs typeface="+mn-cs"/>
                          <a:sym typeface="Arial"/>
                        </a:rPr>
                        <a:t>3,1%</a:t>
                      </a:r>
                    </a:p>
                  </a:txBody>
                  <a:tcPr marL="9525" marR="9525" marT="9525" marB="0" anchor="ctr"/>
                </a:tc>
                <a:extLst>
                  <a:ext uri="{0D108BD9-81ED-4DB2-BD59-A6C34878D82A}">
                    <a16:rowId xmlns:a16="http://schemas.microsoft.com/office/drawing/2014/main" val="1073052614"/>
                  </a:ext>
                </a:extLst>
              </a:tr>
              <a:tr h="252035">
                <a:tc vMerge="1">
                  <a:txBody>
                    <a:bodyPr/>
                    <a:lstStyle/>
                    <a:p>
                      <a:endParaRPr lang="ru-KZ" sz="1100" dirty="0"/>
                    </a:p>
                  </a:txBody>
                  <a:tcPr/>
                </a:tc>
                <a:tc>
                  <a:txBody>
                    <a:bodyPr/>
                    <a:lstStyle/>
                    <a:p>
                      <a:pPr marL="72000" algn="l" fontAlgn="b"/>
                      <a:r>
                        <a:rPr lang="ru-RU" sz="800" b="0" i="0" u="none" strike="noStrike" cap="none" dirty="0">
                          <a:solidFill>
                            <a:schemeClr val="dk1"/>
                          </a:solidFill>
                          <a:latin typeface="+mn-lt"/>
                          <a:ea typeface="+mn-ea"/>
                          <a:cs typeface="+mn-cs"/>
                          <a:sym typeface="Arial"/>
                        </a:rPr>
                        <a:t>4 </a:t>
                      </a:r>
                      <a:r>
                        <a:rPr lang="ru-RU" sz="800" b="0" i="0" u="none" strike="noStrike" cap="none" dirty="0" err="1">
                          <a:solidFill>
                            <a:schemeClr val="dk1"/>
                          </a:solidFill>
                          <a:latin typeface="+mn-lt"/>
                          <a:ea typeface="+mn-ea"/>
                          <a:cs typeface="+mn-cs"/>
                          <a:sym typeface="Arial"/>
                        </a:rPr>
                        <a:t>Отельдердегі</a:t>
                      </a:r>
                      <a:r>
                        <a:rPr lang="ru-RU" sz="800" b="0" i="0" u="none" strike="noStrike" cap="none" dirty="0">
                          <a:solidFill>
                            <a:schemeClr val="dk1"/>
                          </a:solidFill>
                          <a:latin typeface="+mn-lt"/>
                          <a:ea typeface="+mn-ea"/>
                          <a:cs typeface="+mn-cs"/>
                          <a:sym typeface="Arial"/>
                        </a:rPr>
                        <a:t> ж/е </a:t>
                      </a:r>
                      <a:r>
                        <a:rPr lang="ru-RU" sz="800" b="0" i="0" u="none" strike="noStrike" cap="none" dirty="0" err="1">
                          <a:solidFill>
                            <a:schemeClr val="dk1"/>
                          </a:solidFill>
                          <a:latin typeface="+mn-lt"/>
                          <a:ea typeface="+mn-ea"/>
                          <a:cs typeface="+mn-cs"/>
                          <a:sym typeface="Arial"/>
                        </a:rPr>
                        <a:t>ұқсас</a:t>
                      </a:r>
                      <a:r>
                        <a:rPr lang="ru-RU" sz="800" b="0" i="0" u="none" strike="noStrike" cap="none" dirty="0">
                          <a:solidFill>
                            <a:schemeClr val="dk1"/>
                          </a:solidFill>
                          <a:latin typeface="+mn-lt"/>
                          <a:ea typeface="+mn-ea"/>
                          <a:cs typeface="+mn-cs"/>
                          <a:sym typeface="Arial"/>
                        </a:rPr>
                        <a:t> </a:t>
                      </a:r>
                      <a:r>
                        <a:rPr lang="ru-RU" sz="800" b="0" i="0" u="none" strike="noStrike" cap="none" dirty="0" err="1">
                          <a:solidFill>
                            <a:schemeClr val="dk1"/>
                          </a:solidFill>
                          <a:latin typeface="+mn-lt"/>
                          <a:ea typeface="+mn-ea"/>
                          <a:cs typeface="+mn-cs"/>
                          <a:sym typeface="Arial"/>
                        </a:rPr>
                        <a:t>мекемелердегі</a:t>
                      </a:r>
                      <a:r>
                        <a:rPr lang="ru-RU" sz="800" b="0" i="0" u="none" strike="noStrike" cap="none" dirty="0">
                          <a:solidFill>
                            <a:schemeClr val="dk1"/>
                          </a:solidFill>
                          <a:latin typeface="+mn-lt"/>
                          <a:ea typeface="+mn-ea"/>
                          <a:cs typeface="+mn-cs"/>
                          <a:sym typeface="Arial"/>
                        </a:rPr>
                        <a:t> </a:t>
                      </a:r>
                      <a:r>
                        <a:rPr lang="ru-RU" sz="800" b="0" i="0" u="none" strike="noStrike" cap="none" dirty="0" err="1">
                          <a:solidFill>
                            <a:schemeClr val="dk1"/>
                          </a:solidFill>
                          <a:latin typeface="+mn-lt"/>
                          <a:ea typeface="+mn-ea"/>
                          <a:cs typeface="+mn-cs"/>
                          <a:sym typeface="Arial"/>
                        </a:rPr>
                        <a:t>тазалаушылар</a:t>
                      </a:r>
                      <a:r>
                        <a:rPr lang="ru-RU" sz="800" b="0" i="0" u="none" strike="noStrike" cap="none" dirty="0">
                          <a:solidFill>
                            <a:schemeClr val="dk1"/>
                          </a:solidFill>
                          <a:latin typeface="+mn-lt"/>
                          <a:ea typeface="+mn-ea"/>
                          <a:cs typeface="+mn-cs"/>
                          <a:sym typeface="Arial"/>
                        </a:rPr>
                        <a:t> ж/е </a:t>
                      </a:r>
                      <a:r>
                        <a:rPr lang="ru-RU" sz="800" b="0" i="0" u="none" strike="noStrike" cap="none" dirty="0" err="1">
                          <a:solidFill>
                            <a:schemeClr val="dk1"/>
                          </a:solidFill>
                          <a:latin typeface="+mn-lt"/>
                          <a:ea typeface="+mn-ea"/>
                          <a:cs typeface="+mn-cs"/>
                          <a:sym typeface="Arial"/>
                        </a:rPr>
                        <a:t>үй</a:t>
                      </a:r>
                      <a:r>
                        <a:rPr lang="ru-RU" sz="800" b="0" i="0" u="none" strike="noStrike" cap="none" dirty="0">
                          <a:solidFill>
                            <a:schemeClr val="dk1"/>
                          </a:solidFill>
                          <a:latin typeface="+mn-lt"/>
                          <a:ea typeface="+mn-ea"/>
                          <a:cs typeface="+mn-cs"/>
                          <a:sym typeface="Arial"/>
                        </a:rPr>
                        <a:t> </a:t>
                      </a:r>
                      <a:r>
                        <a:rPr lang="ru-RU" sz="800" b="0" i="0" u="none" strike="noStrike" cap="none" dirty="0" err="1">
                          <a:solidFill>
                            <a:schemeClr val="dk1"/>
                          </a:solidFill>
                          <a:latin typeface="+mn-lt"/>
                          <a:ea typeface="+mn-ea"/>
                          <a:cs typeface="+mn-cs"/>
                          <a:sym typeface="Arial"/>
                        </a:rPr>
                        <a:t>қызметшілері</a:t>
                      </a:r>
                      <a:endParaRPr lang="ru-RU" sz="800" b="0" i="0" u="none" strike="noStrike" cap="none" dirty="0">
                        <a:solidFill>
                          <a:schemeClr val="dk1"/>
                        </a:solidFill>
                        <a:latin typeface="+mn-lt"/>
                        <a:ea typeface="+mn-ea"/>
                        <a:cs typeface="+mn-cs"/>
                        <a:sym typeface="Arial"/>
                      </a:endParaRPr>
                    </a:p>
                  </a:txBody>
                  <a:tcPr marL="9525" marR="9525" marT="9525" marB="0" anchor="ctr"/>
                </a:tc>
                <a:tc>
                  <a:txBody>
                    <a:bodyPr/>
                    <a:lstStyle/>
                    <a:p>
                      <a:pPr marR="0" algn="ctr" rtl="0" eaLnBrk="1" fontAlgn="b" hangingPunct="1">
                        <a:lnSpc>
                          <a:spcPct val="100000"/>
                        </a:lnSpc>
                        <a:spcBef>
                          <a:spcPts val="0"/>
                        </a:spcBef>
                        <a:spcAft>
                          <a:spcPts val="0"/>
                        </a:spcAft>
                        <a:buNone/>
                      </a:pPr>
                      <a:r>
                        <a:rPr lang="ru-RU" sz="900" b="0" i="1" u="none" strike="noStrike" cap="none">
                          <a:solidFill>
                            <a:schemeClr val="dk1"/>
                          </a:solidFill>
                          <a:latin typeface="+mn-lt"/>
                          <a:ea typeface="+mn-ea"/>
                          <a:cs typeface="+mn-cs"/>
                          <a:sym typeface="Arial"/>
                        </a:rPr>
                        <a:t>9112-9</a:t>
                      </a:r>
                    </a:p>
                  </a:txBody>
                  <a:tcPr marL="9525" marR="9525" marT="9525" marB="0" anchor="ctr"/>
                </a:tc>
                <a:tc>
                  <a:txBody>
                    <a:bodyPr/>
                    <a:lstStyle/>
                    <a:p>
                      <a:pPr algn="ctr" fontAlgn="ctr"/>
                      <a:r>
                        <a:rPr lang="ru-RU" sz="1050" b="1" i="0" u="none" strike="noStrike" cap="none" dirty="0">
                          <a:solidFill>
                            <a:schemeClr val="dk1"/>
                          </a:solidFill>
                          <a:latin typeface="+mn-lt"/>
                          <a:ea typeface="+mn-ea"/>
                          <a:cs typeface="+mn-cs"/>
                          <a:sym typeface="Arial"/>
                        </a:rPr>
                        <a:t>2 187</a:t>
                      </a:r>
                    </a:p>
                  </a:txBody>
                  <a:tcPr marL="9525" marR="9525" marT="9525" marB="0" anchor="ctr"/>
                </a:tc>
                <a:tc>
                  <a:txBody>
                    <a:bodyPr/>
                    <a:lstStyle/>
                    <a:p>
                      <a:pPr algn="ctr" fontAlgn="ctr"/>
                      <a:r>
                        <a:rPr lang="ru-RU" sz="900" b="0" i="0" u="none" strike="noStrike" cap="none">
                          <a:solidFill>
                            <a:schemeClr val="dk1"/>
                          </a:solidFill>
                          <a:latin typeface="+mn-lt"/>
                          <a:ea typeface="+mn-ea"/>
                          <a:cs typeface="+mn-cs"/>
                          <a:sym typeface="Arial"/>
                        </a:rPr>
                        <a:t>521</a:t>
                      </a:r>
                    </a:p>
                  </a:txBody>
                  <a:tcPr marL="9525" marR="9525" marT="9525" marB="0" anchor="ctr"/>
                </a:tc>
                <a:tc>
                  <a:txBody>
                    <a:bodyPr/>
                    <a:lstStyle/>
                    <a:p>
                      <a:pPr algn="ctr" fontAlgn="ctr"/>
                      <a:r>
                        <a:rPr lang="ru-RU" sz="900" b="0" i="0" u="none" strike="noStrike" cap="none">
                          <a:solidFill>
                            <a:schemeClr val="dk1"/>
                          </a:solidFill>
                          <a:latin typeface="+mn-lt"/>
                          <a:ea typeface="+mn-ea"/>
                          <a:cs typeface="+mn-cs"/>
                          <a:sym typeface="Arial"/>
                        </a:rPr>
                        <a:t>406</a:t>
                      </a:r>
                    </a:p>
                  </a:txBody>
                  <a:tcPr marL="9525" marR="9525" marT="9525" marB="0" anchor="ctr"/>
                </a:tc>
                <a:tc>
                  <a:txBody>
                    <a:bodyPr/>
                    <a:lstStyle/>
                    <a:p>
                      <a:pPr algn="ctr" fontAlgn="ctr"/>
                      <a:r>
                        <a:rPr lang="ru-RU" sz="900" b="0" i="0" u="none" strike="noStrike" cap="none">
                          <a:solidFill>
                            <a:schemeClr val="dk1"/>
                          </a:solidFill>
                          <a:latin typeface="+mn-lt"/>
                          <a:ea typeface="+mn-ea"/>
                          <a:cs typeface="+mn-cs"/>
                          <a:sym typeface="Arial"/>
                        </a:rPr>
                        <a:t>675</a:t>
                      </a:r>
                    </a:p>
                  </a:txBody>
                  <a:tcPr marL="9525" marR="9525" marT="9525" marB="0" anchor="ctr"/>
                </a:tc>
                <a:tc>
                  <a:txBody>
                    <a:bodyPr/>
                    <a:lstStyle/>
                    <a:p>
                      <a:pPr algn="ctr" fontAlgn="ctr"/>
                      <a:r>
                        <a:rPr lang="ru-RU" sz="900" b="0" i="0" u="none" strike="noStrike" cap="none">
                          <a:solidFill>
                            <a:schemeClr val="dk1"/>
                          </a:solidFill>
                          <a:latin typeface="+mn-lt"/>
                          <a:ea typeface="+mn-ea"/>
                          <a:cs typeface="+mn-cs"/>
                          <a:sym typeface="Arial"/>
                        </a:rPr>
                        <a:t>585</a:t>
                      </a:r>
                    </a:p>
                  </a:txBody>
                  <a:tcPr marL="9525" marR="9525" marT="9525" marB="0" anchor="ctr"/>
                </a:tc>
                <a:tc>
                  <a:txBody>
                    <a:bodyPr/>
                    <a:lstStyle/>
                    <a:p>
                      <a:pPr algn="ctr" fontAlgn="ctr"/>
                      <a:r>
                        <a:rPr lang="ru-RU" sz="1050" b="1" i="0" u="none" strike="noStrike" cap="none">
                          <a:solidFill>
                            <a:schemeClr val="dk1"/>
                          </a:solidFill>
                          <a:latin typeface="+mn-lt"/>
                          <a:ea typeface="+mn-ea"/>
                          <a:cs typeface="+mn-cs"/>
                          <a:sym typeface="Arial"/>
                        </a:rPr>
                        <a:t>2,3%</a:t>
                      </a:r>
                    </a:p>
                  </a:txBody>
                  <a:tcPr marL="9525" marR="9525" marT="9525" marB="0" anchor="ctr"/>
                </a:tc>
                <a:extLst>
                  <a:ext uri="{0D108BD9-81ED-4DB2-BD59-A6C34878D82A}">
                    <a16:rowId xmlns:a16="http://schemas.microsoft.com/office/drawing/2014/main" val="2643833706"/>
                  </a:ext>
                </a:extLst>
              </a:tr>
              <a:tr h="252035">
                <a:tc vMerge="1">
                  <a:txBody>
                    <a:bodyPr/>
                    <a:lstStyle/>
                    <a:p>
                      <a:endParaRPr lang="ru-KZ" sz="1100" dirty="0"/>
                    </a:p>
                  </a:txBody>
                  <a:tcPr/>
                </a:tc>
                <a:tc>
                  <a:txBody>
                    <a:bodyPr/>
                    <a:lstStyle/>
                    <a:p>
                      <a:pPr marL="72000" algn="l" fontAlgn="b"/>
                      <a:r>
                        <a:rPr lang="ru-RU" sz="800" b="0" i="0" u="none" strike="noStrike" cap="none" dirty="0">
                          <a:solidFill>
                            <a:schemeClr val="dk1"/>
                          </a:solidFill>
                          <a:latin typeface="+mn-lt"/>
                          <a:ea typeface="+mn-ea"/>
                          <a:cs typeface="+mn-cs"/>
                          <a:sym typeface="Arial"/>
                        </a:rPr>
                        <a:t>5 Аула </a:t>
                      </a:r>
                      <a:r>
                        <a:rPr lang="ru-RU" sz="800" b="0" i="0" u="none" strike="noStrike" cap="none" dirty="0" err="1">
                          <a:solidFill>
                            <a:schemeClr val="dk1"/>
                          </a:solidFill>
                          <a:latin typeface="+mn-lt"/>
                          <a:ea typeface="+mn-ea"/>
                          <a:cs typeface="+mn-cs"/>
                          <a:sym typeface="Arial"/>
                        </a:rPr>
                        <a:t>сыпырушылар</a:t>
                      </a:r>
                      <a:r>
                        <a:rPr lang="ru-RU" sz="800" b="0" i="0" u="none" strike="noStrike" cap="none" dirty="0">
                          <a:solidFill>
                            <a:schemeClr val="dk1"/>
                          </a:solidFill>
                          <a:latin typeface="+mn-lt"/>
                          <a:ea typeface="+mn-ea"/>
                          <a:cs typeface="+mn-cs"/>
                          <a:sym typeface="Arial"/>
                        </a:rPr>
                        <a:t> </a:t>
                      </a:r>
                      <a:r>
                        <a:rPr lang="ru-RU" sz="800" b="0" i="0" u="none" strike="noStrike" cap="none" dirty="0" err="1">
                          <a:solidFill>
                            <a:schemeClr val="dk1"/>
                          </a:solidFill>
                          <a:latin typeface="+mn-lt"/>
                          <a:ea typeface="+mn-ea"/>
                          <a:cs typeface="+mn-cs"/>
                          <a:sym typeface="Arial"/>
                        </a:rPr>
                        <a:t>және</a:t>
                      </a:r>
                      <a:r>
                        <a:rPr lang="ru-RU" sz="800" b="0" i="0" u="none" strike="noStrike" cap="none" dirty="0">
                          <a:solidFill>
                            <a:schemeClr val="dk1"/>
                          </a:solidFill>
                          <a:latin typeface="+mn-lt"/>
                          <a:ea typeface="+mn-ea"/>
                          <a:cs typeface="+mn-cs"/>
                          <a:sym typeface="Arial"/>
                        </a:rPr>
                        <a:t> </a:t>
                      </a:r>
                      <a:r>
                        <a:rPr lang="ru-RU" sz="800" b="0" i="0" u="none" strike="noStrike" cap="none" dirty="0" err="1">
                          <a:solidFill>
                            <a:schemeClr val="dk1"/>
                          </a:solidFill>
                          <a:latin typeface="+mn-lt"/>
                          <a:ea typeface="+mn-ea"/>
                          <a:cs typeface="+mn-cs"/>
                          <a:sym typeface="Arial"/>
                        </a:rPr>
                        <a:t>ашық</a:t>
                      </a:r>
                      <a:r>
                        <a:rPr lang="ru-RU" sz="800" b="0" i="0" u="none" strike="noStrike" cap="none" dirty="0">
                          <a:solidFill>
                            <a:schemeClr val="dk1"/>
                          </a:solidFill>
                          <a:latin typeface="+mn-lt"/>
                          <a:ea typeface="+mn-ea"/>
                          <a:cs typeface="+mn-cs"/>
                          <a:sym typeface="Arial"/>
                        </a:rPr>
                        <a:t> </a:t>
                      </a:r>
                      <a:r>
                        <a:rPr lang="ru-RU" sz="800" b="0" i="0" u="none" strike="noStrike" cap="none" dirty="0" err="1">
                          <a:solidFill>
                            <a:schemeClr val="dk1"/>
                          </a:solidFill>
                          <a:latin typeface="+mn-lt"/>
                          <a:ea typeface="+mn-ea"/>
                          <a:cs typeface="+mn-cs"/>
                          <a:sym typeface="Arial"/>
                        </a:rPr>
                        <a:t>аумақтарды</a:t>
                      </a:r>
                      <a:r>
                        <a:rPr lang="ru-RU" sz="800" b="0" i="0" u="none" strike="noStrike" cap="none" dirty="0">
                          <a:solidFill>
                            <a:schemeClr val="dk1"/>
                          </a:solidFill>
                          <a:latin typeface="+mn-lt"/>
                          <a:ea typeface="+mn-ea"/>
                          <a:cs typeface="+mn-cs"/>
                          <a:sym typeface="Arial"/>
                        </a:rPr>
                        <a:t> </a:t>
                      </a:r>
                      <a:r>
                        <a:rPr lang="ru-RU" sz="800" b="0" i="0" u="none" strike="noStrike" cap="none" dirty="0" err="1">
                          <a:solidFill>
                            <a:schemeClr val="dk1"/>
                          </a:solidFill>
                          <a:latin typeface="+mn-lt"/>
                          <a:ea typeface="+mn-ea"/>
                          <a:cs typeface="+mn-cs"/>
                          <a:sym typeface="Arial"/>
                        </a:rPr>
                        <a:t>тазалаушылар</a:t>
                      </a:r>
                      <a:endParaRPr lang="ru-RU" sz="800" b="0" i="0" u="none" strike="noStrike" cap="none" dirty="0">
                        <a:solidFill>
                          <a:schemeClr val="dk1"/>
                        </a:solidFill>
                        <a:latin typeface="+mn-lt"/>
                        <a:ea typeface="+mn-ea"/>
                        <a:cs typeface="+mn-cs"/>
                        <a:sym typeface="Arial"/>
                      </a:endParaRPr>
                    </a:p>
                  </a:txBody>
                  <a:tcPr marL="9525" marR="9525" marT="9525" marB="0" anchor="ctr">
                    <a:lnB w="28575" cap="flat" cmpd="sng" algn="ctr">
                      <a:solidFill>
                        <a:schemeClr val="bg2"/>
                      </a:solidFill>
                      <a:prstDash val="solid"/>
                      <a:round/>
                      <a:headEnd type="none" w="med" len="med"/>
                      <a:tailEnd type="none" w="med" len="med"/>
                    </a:lnB>
                  </a:tcPr>
                </a:tc>
                <a:tc>
                  <a:txBody>
                    <a:bodyPr/>
                    <a:lstStyle/>
                    <a:p>
                      <a:pPr marR="0" algn="ctr" rtl="0" eaLnBrk="1" fontAlgn="b" hangingPunct="1">
                        <a:lnSpc>
                          <a:spcPct val="100000"/>
                        </a:lnSpc>
                        <a:spcBef>
                          <a:spcPts val="0"/>
                        </a:spcBef>
                        <a:spcAft>
                          <a:spcPts val="0"/>
                        </a:spcAft>
                        <a:buNone/>
                      </a:pPr>
                      <a:r>
                        <a:rPr lang="ru-RU" sz="900" b="0" i="1" u="none" strike="noStrike" cap="none">
                          <a:solidFill>
                            <a:schemeClr val="dk1"/>
                          </a:solidFill>
                          <a:latin typeface="+mn-lt"/>
                          <a:ea typeface="+mn-ea"/>
                          <a:cs typeface="+mn-cs"/>
                          <a:sym typeface="Arial"/>
                        </a:rPr>
                        <a:t>9116-0</a:t>
                      </a:r>
                    </a:p>
                  </a:txBody>
                  <a:tcPr marL="9525" marR="9525" marT="9525" marB="0" anchor="ctr">
                    <a:lnB w="28575" cap="flat" cmpd="sng" algn="ctr">
                      <a:solidFill>
                        <a:schemeClr val="bg2"/>
                      </a:solidFill>
                      <a:prstDash val="solid"/>
                      <a:round/>
                      <a:headEnd type="none" w="med" len="med"/>
                      <a:tailEnd type="none" w="med" len="med"/>
                    </a:lnB>
                  </a:tcPr>
                </a:tc>
                <a:tc>
                  <a:txBody>
                    <a:bodyPr/>
                    <a:lstStyle/>
                    <a:p>
                      <a:pPr algn="ctr" fontAlgn="ctr"/>
                      <a:r>
                        <a:rPr lang="ru-RU" sz="1050" b="1" i="0" u="none" strike="noStrike" cap="none">
                          <a:solidFill>
                            <a:schemeClr val="dk1"/>
                          </a:solidFill>
                          <a:latin typeface="+mn-lt"/>
                          <a:ea typeface="+mn-ea"/>
                          <a:cs typeface="+mn-cs"/>
                          <a:sym typeface="Arial"/>
                        </a:rPr>
                        <a:t>2 089</a:t>
                      </a:r>
                    </a:p>
                  </a:txBody>
                  <a:tcPr marL="9525" marR="9525" marT="9525" marB="0" anchor="ctr">
                    <a:lnB w="28575" cap="flat" cmpd="sng" algn="ctr">
                      <a:solidFill>
                        <a:schemeClr val="bg2"/>
                      </a:solidFill>
                      <a:prstDash val="solid"/>
                      <a:round/>
                      <a:headEnd type="none" w="med" len="med"/>
                      <a:tailEnd type="none" w="med" len="med"/>
                    </a:lnB>
                  </a:tcPr>
                </a:tc>
                <a:tc>
                  <a:txBody>
                    <a:bodyPr/>
                    <a:lstStyle/>
                    <a:p>
                      <a:pPr algn="ctr" fontAlgn="ctr"/>
                      <a:r>
                        <a:rPr lang="ru-RU" sz="900" b="0" i="0" u="none" strike="noStrike" cap="none">
                          <a:solidFill>
                            <a:schemeClr val="dk1"/>
                          </a:solidFill>
                          <a:latin typeface="+mn-lt"/>
                          <a:ea typeface="+mn-ea"/>
                          <a:cs typeface="+mn-cs"/>
                          <a:sym typeface="Arial"/>
                        </a:rPr>
                        <a:t>351</a:t>
                      </a:r>
                    </a:p>
                  </a:txBody>
                  <a:tcPr marL="9525" marR="9525" marT="9525" marB="0" anchor="ctr">
                    <a:lnB w="28575" cap="flat" cmpd="sng" algn="ctr">
                      <a:solidFill>
                        <a:schemeClr val="bg2"/>
                      </a:solidFill>
                      <a:prstDash val="solid"/>
                      <a:round/>
                      <a:headEnd type="none" w="med" len="med"/>
                      <a:tailEnd type="none" w="med" len="med"/>
                    </a:lnB>
                  </a:tcPr>
                </a:tc>
                <a:tc>
                  <a:txBody>
                    <a:bodyPr/>
                    <a:lstStyle/>
                    <a:p>
                      <a:pPr algn="ctr" fontAlgn="ctr"/>
                      <a:r>
                        <a:rPr lang="ru-RU" sz="900" b="0" i="0" u="none" strike="noStrike" cap="none" dirty="0">
                          <a:solidFill>
                            <a:schemeClr val="dk1"/>
                          </a:solidFill>
                          <a:latin typeface="+mn-lt"/>
                          <a:ea typeface="+mn-ea"/>
                          <a:cs typeface="+mn-cs"/>
                          <a:sym typeface="Arial"/>
                        </a:rPr>
                        <a:t>650</a:t>
                      </a:r>
                    </a:p>
                  </a:txBody>
                  <a:tcPr marL="9525" marR="9525" marT="9525" marB="0" anchor="ctr">
                    <a:lnB w="28575" cap="flat" cmpd="sng" algn="ctr">
                      <a:solidFill>
                        <a:schemeClr val="bg2"/>
                      </a:solidFill>
                      <a:prstDash val="solid"/>
                      <a:round/>
                      <a:headEnd type="none" w="med" len="med"/>
                      <a:tailEnd type="none" w="med" len="med"/>
                    </a:lnB>
                  </a:tcPr>
                </a:tc>
                <a:tc>
                  <a:txBody>
                    <a:bodyPr/>
                    <a:lstStyle/>
                    <a:p>
                      <a:pPr algn="ctr" fontAlgn="ctr"/>
                      <a:r>
                        <a:rPr lang="ru-RU" sz="900" b="0" i="0" u="none" strike="noStrike" cap="none">
                          <a:solidFill>
                            <a:schemeClr val="dk1"/>
                          </a:solidFill>
                          <a:latin typeface="+mn-lt"/>
                          <a:ea typeface="+mn-ea"/>
                          <a:cs typeface="+mn-cs"/>
                          <a:sym typeface="Arial"/>
                        </a:rPr>
                        <a:t>587</a:t>
                      </a:r>
                    </a:p>
                  </a:txBody>
                  <a:tcPr marL="9525" marR="9525" marT="9525" marB="0" anchor="ctr">
                    <a:lnB w="28575" cap="flat" cmpd="sng" algn="ctr">
                      <a:solidFill>
                        <a:schemeClr val="bg2"/>
                      </a:solidFill>
                      <a:prstDash val="solid"/>
                      <a:round/>
                      <a:headEnd type="none" w="med" len="med"/>
                      <a:tailEnd type="none" w="med" len="med"/>
                    </a:lnB>
                  </a:tcPr>
                </a:tc>
                <a:tc>
                  <a:txBody>
                    <a:bodyPr/>
                    <a:lstStyle/>
                    <a:p>
                      <a:pPr algn="ctr" fontAlgn="ctr"/>
                      <a:r>
                        <a:rPr lang="ru-RU" sz="900" b="0" i="0" u="none" strike="noStrike" cap="none">
                          <a:solidFill>
                            <a:schemeClr val="dk1"/>
                          </a:solidFill>
                          <a:latin typeface="+mn-lt"/>
                          <a:ea typeface="+mn-ea"/>
                          <a:cs typeface="+mn-cs"/>
                          <a:sym typeface="Arial"/>
                        </a:rPr>
                        <a:t>501</a:t>
                      </a:r>
                    </a:p>
                  </a:txBody>
                  <a:tcPr marL="9525" marR="9525" marT="9525" marB="0" anchor="ctr">
                    <a:lnB w="28575" cap="flat" cmpd="sng" algn="ctr">
                      <a:solidFill>
                        <a:schemeClr val="bg2"/>
                      </a:solidFill>
                      <a:prstDash val="solid"/>
                      <a:round/>
                      <a:headEnd type="none" w="med" len="med"/>
                      <a:tailEnd type="none" w="med" len="med"/>
                    </a:lnB>
                  </a:tcPr>
                </a:tc>
                <a:tc>
                  <a:txBody>
                    <a:bodyPr/>
                    <a:lstStyle/>
                    <a:p>
                      <a:pPr algn="ctr" fontAlgn="ctr"/>
                      <a:r>
                        <a:rPr lang="ru-RU" sz="1050" b="1" i="0" u="none" strike="noStrike" cap="none" dirty="0">
                          <a:solidFill>
                            <a:schemeClr val="dk1"/>
                          </a:solidFill>
                          <a:latin typeface="+mn-lt"/>
                          <a:ea typeface="+mn-ea"/>
                          <a:cs typeface="+mn-cs"/>
                          <a:sym typeface="Arial"/>
                        </a:rPr>
                        <a:t>2,2%</a:t>
                      </a:r>
                    </a:p>
                  </a:txBody>
                  <a:tcPr marL="9525" marR="9525" marT="9525" marB="0" anchor="ctr">
                    <a:lnB w="28575" cap="flat" cmpd="sng" algn="ctr">
                      <a:solidFill>
                        <a:schemeClr val="bg2"/>
                      </a:solidFill>
                      <a:prstDash val="solid"/>
                      <a:round/>
                      <a:headEnd type="none" w="med" len="med"/>
                      <a:tailEnd type="none" w="med" len="med"/>
                    </a:lnB>
                  </a:tcPr>
                </a:tc>
                <a:extLst>
                  <a:ext uri="{0D108BD9-81ED-4DB2-BD59-A6C34878D82A}">
                    <a16:rowId xmlns:a16="http://schemas.microsoft.com/office/drawing/2014/main" val="4160565161"/>
                  </a:ext>
                </a:extLst>
              </a:tr>
              <a:tr h="252035">
                <a:tc rowSpan="5">
                  <a:txBody>
                    <a:bodyPr/>
                    <a:lstStyle/>
                    <a:p>
                      <a:pPr algn="ctr"/>
                      <a:r>
                        <a:rPr lang="ru-RU" sz="1100" dirty="0"/>
                        <a:t>2021</a:t>
                      </a:r>
                      <a:endParaRPr lang="ru-KZ" sz="1100" dirty="0"/>
                    </a:p>
                  </a:txBody>
                  <a:tcPr anchor="ctr">
                    <a:lnT w="28575" cap="flat" cmpd="sng" algn="ctr">
                      <a:solidFill>
                        <a:schemeClr val="bg2"/>
                      </a:solidFill>
                      <a:prstDash val="solid"/>
                      <a:round/>
                      <a:headEnd type="none" w="med" len="med"/>
                      <a:tailEnd type="none" w="med" len="med"/>
                    </a:lnT>
                    <a:lnB w="28575" cap="flat" cmpd="sng" algn="ctr">
                      <a:solidFill>
                        <a:schemeClr val="bg2"/>
                      </a:solidFill>
                      <a:prstDash val="solid"/>
                      <a:round/>
                      <a:headEnd type="none" w="med" len="med"/>
                      <a:tailEnd type="none" w="med" len="med"/>
                    </a:lnB>
                  </a:tcPr>
                </a:tc>
                <a:tc>
                  <a:txBody>
                    <a:bodyPr/>
                    <a:lstStyle/>
                    <a:p>
                      <a:pPr marL="72000" algn="l" fontAlgn="b"/>
                      <a:r>
                        <a:rPr lang="ru-RU" sz="800" b="0" i="0" u="none" strike="noStrike" cap="none" dirty="0">
                          <a:solidFill>
                            <a:schemeClr val="dk1"/>
                          </a:solidFill>
                          <a:latin typeface="+mn-lt"/>
                          <a:ea typeface="+mn-ea"/>
                          <a:cs typeface="+mn-cs"/>
                          <a:sym typeface="Arial"/>
                        </a:rPr>
                        <a:t>1 </a:t>
                      </a:r>
                      <a:r>
                        <a:rPr lang="ru-RU" sz="800" b="0" i="0" u="none" strike="noStrike" cap="none" dirty="0" err="1">
                          <a:solidFill>
                            <a:schemeClr val="dk1"/>
                          </a:solidFill>
                          <a:latin typeface="+mn-lt"/>
                          <a:ea typeface="+mn-ea"/>
                          <a:cs typeface="+mn-cs"/>
                          <a:sym typeface="Arial"/>
                        </a:rPr>
                        <a:t>Басқа</a:t>
                      </a:r>
                      <a:r>
                        <a:rPr lang="ru-RU" sz="800" b="0" i="0" u="none" strike="noStrike" cap="none" dirty="0">
                          <a:solidFill>
                            <a:schemeClr val="dk1"/>
                          </a:solidFill>
                          <a:latin typeface="+mn-lt"/>
                          <a:ea typeface="+mn-ea"/>
                          <a:cs typeface="+mn-cs"/>
                          <a:sym typeface="Arial"/>
                        </a:rPr>
                        <a:t> да </a:t>
                      </a:r>
                      <a:r>
                        <a:rPr lang="ru-RU" sz="800" b="0" i="0" u="none" strike="noStrike" cap="none" dirty="0" err="1">
                          <a:solidFill>
                            <a:schemeClr val="dk1"/>
                          </a:solidFill>
                          <a:latin typeface="+mn-lt"/>
                          <a:ea typeface="+mn-ea"/>
                          <a:cs typeface="+mn-cs"/>
                          <a:sym typeface="Arial"/>
                        </a:rPr>
                        <a:t>күзетшілер</a:t>
                      </a:r>
                      <a:r>
                        <a:rPr lang="ru-RU" sz="800" b="0" i="0" u="none" strike="noStrike" cap="none" dirty="0">
                          <a:solidFill>
                            <a:schemeClr val="dk1"/>
                          </a:solidFill>
                          <a:latin typeface="+mn-lt"/>
                          <a:ea typeface="+mn-ea"/>
                          <a:cs typeface="+mn-cs"/>
                          <a:sym typeface="Arial"/>
                        </a:rPr>
                        <a:t>, </a:t>
                      </a:r>
                      <a:r>
                        <a:rPr lang="ru-RU" sz="800" b="0" i="0" u="none" strike="noStrike" cap="none" dirty="0" err="1">
                          <a:solidFill>
                            <a:schemeClr val="dk1"/>
                          </a:solidFill>
                          <a:latin typeface="+mn-lt"/>
                          <a:ea typeface="+mn-ea"/>
                          <a:cs typeface="+mn-cs"/>
                          <a:sym typeface="Arial"/>
                        </a:rPr>
                        <a:t>инкассаторлар</a:t>
                      </a:r>
                      <a:r>
                        <a:rPr lang="ru-RU" sz="800" b="0" i="0" u="none" strike="noStrike" cap="none" dirty="0">
                          <a:solidFill>
                            <a:schemeClr val="dk1"/>
                          </a:solidFill>
                          <a:latin typeface="+mn-lt"/>
                          <a:ea typeface="+mn-ea"/>
                          <a:cs typeface="+mn-cs"/>
                          <a:sym typeface="Arial"/>
                        </a:rPr>
                        <a:t> </a:t>
                      </a:r>
                      <a:r>
                        <a:rPr lang="ru-RU" sz="800" b="0" i="0" u="none" strike="noStrike" cap="none" dirty="0" err="1">
                          <a:solidFill>
                            <a:schemeClr val="dk1"/>
                          </a:solidFill>
                          <a:latin typeface="+mn-lt"/>
                          <a:ea typeface="+mn-ea"/>
                          <a:cs typeface="+mn-cs"/>
                          <a:sym typeface="Arial"/>
                        </a:rPr>
                        <a:t>және</a:t>
                      </a:r>
                      <a:r>
                        <a:rPr lang="ru-RU" sz="800" b="0" i="0" u="none" strike="noStrike" cap="none" dirty="0">
                          <a:solidFill>
                            <a:schemeClr val="dk1"/>
                          </a:solidFill>
                          <a:latin typeface="+mn-lt"/>
                          <a:ea typeface="+mn-ea"/>
                          <a:cs typeface="+mn-cs"/>
                          <a:sym typeface="Arial"/>
                        </a:rPr>
                        <a:t>  </a:t>
                      </a:r>
                      <a:r>
                        <a:rPr lang="ru-RU" sz="800" b="0" i="0" u="none" strike="noStrike" cap="none" dirty="0" err="1">
                          <a:solidFill>
                            <a:schemeClr val="dk1"/>
                          </a:solidFill>
                          <a:latin typeface="+mn-lt"/>
                          <a:ea typeface="+mn-ea"/>
                          <a:cs typeface="+mn-cs"/>
                          <a:sym typeface="Arial"/>
                        </a:rPr>
                        <a:t>тектес</a:t>
                      </a:r>
                      <a:r>
                        <a:rPr lang="ru-RU" sz="800" b="0" i="0" u="none" strike="noStrike" cap="none" dirty="0">
                          <a:solidFill>
                            <a:schemeClr val="dk1"/>
                          </a:solidFill>
                          <a:latin typeface="+mn-lt"/>
                          <a:ea typeface="+mn-ea"/>
                          <a:cs typeface="+mn-cs"/>
                          <a:sym typeface="Arial"/>
                        </a:rPr>
                        <a:t> </a:t>
                      </a:r>
                      <a:r>
                        <a:rPr lang="ru-RU" sz="800" b="0" i="0" u="none" strike="noStrike" cap="none" dirty="0" err="1">
                          <a:solidFill>
                            <a:schemeClr val="dk1"/>
                          </a:solidFill>
                          <a:latin typeface="+mn-lt"/>
                          <a:ea typeface="+mn-ea"/>
                          <a:cs typeface="+mn-cs"/>
                          <a:sym typeface="Arial"/>
                        </a:rPr>
                        <a:t>қызметтер</a:t>
                      </a:r>
                      <a:r>
                        <a:rPr lang="ru-RU" sz="800" b="0" i="0" u="none" strike="noStrike" cap="none" dirty="0">
                          <a:solidFill>
                            <a:schemeClr val="dk1"/>
                          </a:solidFill>
                          <a:latin typeface="+mn-lt"/>
                          <a:ea typeface="+mn-ea"/>
                          <a:cs typeface="+mn-cs"/>
                          <a:sym typeface="Arial"/>
                        </a:rPr>
                        <a:t>.</a:t>
                      </a:r>
                    </a:p>
                  </a:txBody>
                  <a:tcPr marL="9525" marR="9525" marT="9525" marB="0" anchor="ctr">
                    <a:lnT w="28575" cap="flat" cmpd="sng" algn="ctr">
                      <a:solidFill>
                        <a:schemeClr val="bg2"/>
                      </a:solidFill>
                      <a:prstDash val="solid"/>
                      <a:round/>
                      <a:headEnd type="none" w="med" len="med"/>
                      <a:tailEnd type="none" w="med" len="med"/>
                    </a:lnT>
                  </a:tcPr>
                </a:tc>
                <a:tc>
                  <a:txBody>
                    <a:bodyPr/>
                    <a:lstStyle/>
                    <a:p>
                      <a:pPr marR="0" algn="ctr" rtl="0" eaLnBrk="1" fontAlgn="b" hangingPunct="1">
                        <a:lnSpc>
                          <a:spcPct val="100000"/>
                        </a:lnSpc>
                        <a:spcBef>
                          <a:spcPts val="0"/>
                        </a:spcBef>
                        <a:spcAft>
                          <a:spcPts val="0"/>
                        </a:spcAft>
                        <a:buNone/>
                      </a:pPr>
                      <a:r>
                        <a:rPr lang="ru-RU" sz="900" b="0" i="1" u="none" strike="noStrike" cap="none" dirty="0">
                          <a:solidFill>
                            <a:schemeClr val="dk1"/>
                          </a:solidFill>
                          <a:latin typeface="+mn-lt"/>
                          <a:ea typeface="+mn-ea"/>
                          <a:cs typeface="+mn-cs"/>
                          <a:sym typeface="Arial"/>
                        </a:rPr>
                        <a:t>5414-9</a:t>
                      </a:r>
                    </a:p>
                  </a:txBody>
                  <a:tcPr marL="9525" marR="9525" marT="9525" marB="0" anchor="ctr">
                    <a:lnT w="28575" cap="flat" cmpd="sng" algn="ctr">
                      <a:solidFill>
                        <a:schemeClr val="bg2"/>
                      </a:solidFill>
                      <a:prstDash val="solid"/>
                      <a:round/>
                      <a:headEnd type="none" w="med" len="med"/>
                      <a:tailEnd type="none" w="med" len="med"/>
                    </a:lnT>
                  </a:tcPr>
                </a:tc>
                <a:tc>
                  <a:txBody>
                    <a:bodyPr/>
                    <a:lstStyle/>
                    <a:p>
                      <a:pPr algn="ctr" fontAlgn="ctr"/>
                      <a:r>
                        <a:rPr lang="ru-RU" sz="1050" b="1" i="0" u="none" strike="noStrike" cap="none">
                          <a:solidFill>
                            <a:schemeClr val="dk1"/>
                          </a:solidFill>
                          <a:latin typeface="+mn-lt"/>
                          <a:ea typeface="+mn-ea"/>
                          <a:cs typeface="+mn-cs"/>
                          <a:sym typeface="Arial"/>
                        </a:rPr>
                        <a:t>4 159</a:t>
                      </a:r>
                    </a:p>
                  </a:txBody>
                  <a:tcPr marL="9525" marR="9525" marT="9525" marB="0" anchor="ctr">
                    <a:lnT w="28575" cap="flat" cmpd="sng" algn="ctr">
                      <a:solidFill>
                        <a:schemeClr val="bg2"/>
                      </a:solidFill>
                      <a:prstDash val="solid"/>
                      <a:round/>
                      <a:headEnd type="none" w="med" len="med"/>
                      <a:tailEnd type="none" w="med" len="med"/>
                    </a:lnT>
                  </a:tcPr>
                </a:tc>
                <a:tc>
                  <a:txBody>
                    <a:bodyPr/>
                    <a:lstStyle/>
                    <a:p>
                      <a:pPr algn="ctr" fontAlgn="ctr"/>
                      <a:r>
                        <a:rPr lang="ru-RU" sz="900" b="0" i="0" u="none" strike="noStrike" cap="none">
                          <a:solidFill>
                            <a:schemeClr val="dk1"/>
                          </a:solidFill>
                          <a:latin typeface="+mn-lt"/>
                          <a:ea typeface="+mn-ea"/>
                          <a:cs typeface="+mn-cs"/>
                          <a:sym typeface="Arial"/>
                        </a:rPr>
                        <a:t>933</a:t>
                      </a:r>
                    </a:p>
                  </a:txBody>
                  <a:tcPr marL="9525" marR="9525" marT="9525" marB="0" anchor="ctr">
                    <a:lnT w="28575" cap="flat" cmpd="sng" algn="ctr">
                      <a:solidFill>
                        <a:schemeClr val="bg2"/>
                      </a:solidFill>
                      <a:prstDash val="solid"/>
                      <a:round/>
                      <a:headEnd type="none" w="med" len="med"/>
                      <a:tailEnd type="none" w="med" len="med"/>
                    </a:lnT>
                  </a:tcPr>
                </a:tc>
                <a:tc>
                  <a:txBody>
                    <a:bodyPr/>
                    <a:lstStyle/>
                    <a:p>
                      <a:pPr algn="ctr" fontAlgn="ctr"/>
                      <a:r>
                        <a:rPr lang="ru-RU" sz="900" b="0" i="0" u="none" strike="noStrike" cap="none">
                          <a:solidFill>
                            <a:schemeClr val="dk1"/>
                          </a:solidFill>
                          <a:latin typeface="+mn-lt"/>
                          <a:ea typeface="+mn-ea"/>
                          <a:cs typeface="+mn-cs"/>
                          <a:sym typeface="Arial"/>
                        </a:rPr>
                        <a:t>1 358</a:t>
                      </a:r>
                    </a:p>
                  </a:txBody>
                  <a:tcPr marL="9525" marR="9525" marT="9525" marB="0" anchor="ctr">
                    <a:lnT w="28575" cap="flat" cmpd="sng" algn="ctr">
                      <a:solidFill>
                        <a:schemeClr val="bg2"/>
                      </a:solidFill>
                      <a:prstDash val="solid"/>
                      <a:round/>
                      <a:headEnd type="none" w="med" len="med"/>
                      <a:tailEnd type="none" w="med" len="med"/>
                    </a:lnT>
                  </a:tcPr>
                </a:tc>
                <a:tc>
                  <a:txBody>
                    <a:bodyPr/>
                    <a:lstStyle/>
                    <a:p>
                      <a:pPr algn="ctr" fontAlgn="ctr"/>
                      <a:r>
                        <a:rPr lang="ru-RU" sz="900" b="0" i="0" u="none" strike="noStrike" cap="none">
                          <a:solidFill>
                            <a:schemeClr val="dk1"/>
                          </a:solidFill>
                          <a:latin typeface="+mn-lt"/>
                          <a:ea typeface="+mn-ea"/>
                          <a:cs typeface="+mn-cs"/>
                          <a:sym typeface="Arial"/>
                        </a:rPr>
                        <a:t>1 179</a:t>
                      </a:r>
                    </a:p>
                  </a:txBody>
                  <a:tcPr marL="9525" marR="9525" marT="9525" marB="0" anchor="ctr">
                    <a:lnT w="28575" cap="flat" cmpd="sng" algn="ctr">
                      <a:solidFill>
                        <a:schemeClr val="bg2"/>
                      </a:solidFill>
                      <a:prstDash val="solid"/>
                      <a:round/>
                      <a:headEnd type="none" w="med" len="med"/>
                      <a:tailEnd type="none" w="med" len="med"/>
                    </a:lnT>
                  </a:tcPr>
                </a:tc>
                <a:tc>
                  <a:txBody>
                    <a:bodyPr/>
                    <a:lstStyle/>
                    <a:p>
                      <a:pPr algn="ctr" fontAlgn="ctr"/>
                      <a:r>
                        <a:rPr lang="ru-RU" sz="900" b="0" i="0" u="none" strike="noStrike" cap="none">
                          <a:solidFill>
                            <a:schemeClr val="dk1"/>
                          </a:solidFill>
                          <a:latin typeface="+mn-lt"/>
                          <a:ea typeface="+mn-ea"/>
                          <a:cs typeface="+mn-cs"/>
                          <a:sym typeface="Arial"/>
                        </a:rPr>
                        <a:t>689</a:t>
                      </a:r>
                    </a:p>
                  </a:txBody>
                  <a:tcPr marL="9525" marR="9525" marT="9525" marB="0" anchor="ctr">
                    <a:lnT w="28575" cap="flat" cmpd="sng" algn="ctr">
                      <a:solidFill>
                        <a:schemeClr val="bg2"/>
                      </a:solidFill>
                      <a:prstDash val="solid"/>
                      <a:round/>
                      <a:headEnd type="none" w="med" len="med"/>
                      <a:tailEnd type="none" w="med" len="med"/>
                    </a:lnT>
                  </a:tcPr>
                </a:tc>
                <a:tc>
                  <a:txBody>
                    <a:bodyPr/>
                    <a:lstStyle/>
                    <a:p>
                      <a:pPr algn="ctr" fontAlgn="ctr"/>
                      <a:r>
                        <a:rPr lang="ru-RU" sz="1050" b="1" i="0" u="none" strike="noStrike" cap="none">
                          <a:solidFill>
                            <a:schemeClr val="dk1"/>
                          </a:solidFill>
                          <a:latin typeface="+mn-lt"/>
                          <a:ea typeface="+mn-ea"/>
                          <a:cs typeface="+mn-cs"/>
                          <a:sym typeface="Arial"/>
                        </a:rPr>
                        <a:t>3,5%</a:t>
                      </a:r>
                    </a:p>
                  </a:txBody>
                  <a:tcPr marL="9525" marR="9525" marT="9525" marB="0" anchor="ctr">
                    <a:lnT w="28575" cap="flat" cmpd="sng" algn="ctr">
                      <a:solidFill>
                        <a:schemeClr val="bg2"/>
                      </a:solidFill>
                      <a:prstDash val="solid"/>
                      <a:round/>
                      <a:headEnd type="none" w="med" len="med"/>
                      <a:tailEnd type="none" w="med" len="med"/>
                    </a:lnT>
                  </a:tcPr>
                </a:tc>
                <a:extLst>
                  <a:ext uri="{0D108BD9-81ED-4DB2-BD59-A6C34878D82A}">
                    <a16:rowId xmlns:a16="http://schemas.microsoft.com/office/drawing/2014/main" val="1427977684"/>
                  </a:ext>
                </a:extLst>
              </a:tr>
              <a:tr h="252035">
                <a:tc vMerge="1">
                  <a:txBody>
                    <a:bodyPr/>
                    <a:lstStyle/>
                    <a:p>
                      <a:endParaRPr lang="ru-KZ" sz="1100" dirty="0"/>
                    </a:p>
                  </a:txBody>
                  <a:tcPr/>
                </a:tc>
                <a:tc>
                  <a:txBody>
                    <a:bodyPr/>
                    <a:lstStyle/>
                    <a:p>
                      <a:pPr marL="72000" algn="l" fontAlgn="b"/>
                      <a:r>
                        <a:rPr lang="ru-RU" sz="800" b="0" i="0" u="none" strike="noStrike" cap="none" dirty="0">
                          <a:solidFill>
                            <a:schemeClr val="dk1"/>
                          </a:solidFill>
                          <a:latin typeface="+mn-lt"/>
                          <a:ea typeface="+mn-ea"/>
                          <a:cs typeface="+mn-cs"/>
                          <a:sym typeface="Arial"/>
                        </a:rPr>
                        <a:t>2 Аула </a:t>
                      </a:r>
                      <a:r>
                        <a:rPr lang="ru-RU" sz="800" b="0" i="0" u="none" strike="noStrike" cap="none" dirty="0" err="1">
                          <a:solidFill>
                            <a:schemeClr val="dk1"/>
                          </a:solidFill>
                          <a:latin typeface="+mn-lt"/>
                          <a:ea typeface="+mn-ea"/>
                          <a:cs typeface="+mn-cs"/>
                          <a:sym typeface="Arial"/>
                        </a:rPr>
                        <a:t>сыпырушылар</a:t>
                      </a:r>
                      <a:r>
                        <a:rPr lang="ru-RU" sz="800" b="0" i="0" u="none" strike="noStrike" cap="none" dirty="0">
                          <a:solidFill>
                            <a:schemeClr val="dk1"/>
                          </a:solidFill>
                          <a:latin typeface="+mn-lt"/>
                          <a:ea typeface="+mn-ea"/>
                          <a:cs typeface="+mn-cs"/>
                          <a:sym typeface="Arial"/>
                        </a:rPr>
                        <a:t> </a:t>
                      </a:r>
                      <a:r>
                        <a:rPr lang="ru-RU" sz="800" b="0" i="0" u="none" strike="noStrike" cap="none" dirty="0" err="1">
                          <a:solidFill>
                            <a:schemeClr val="dk1"/>
                          </a:solidFill>
                          <a:latin typeface="+mn-lt"/>
                          <a:ea typeface="+mn-ea"/>
                          <a:cs typeface="+mn-cs"/>
                          <a:sym typeface="Arial"/>
                        </a:rPr>
                        <a:t>және</a:t>
                      </a:r>
                      <a:r>
                        <a:rPr lang="ru-RU" sz="800" b="0" i="0" u="none" strike="noStrike" cap="none" dirty="0">
                          <a:solidFill>
                            <a:schemeClr val="dk1"/>
                          </a:solidFill>
                          <a:latin typeface="+mn-lt"/>
                          <a:ea typeface="+mn-ea"/>
                          <a:cs typeface="+mn-cs"/>
                          <a:sym typeface="Arial"/>
                        </a:rPr>
                        <a:t> </a:t>
                      </a:r>
                      <a:r>
                        <a:rPr lang="ru-RU" sz="800" b="0" i="0" u="none" strike="noStrike" cap="none" dirty="0" err="1">
                          <a:solidFill>
                            <a:schemeClr val="dk1"/>
                          </a:solidFill>
                          <a:latin typeface="+mn-lt"/>
                          <a:ea typeface="+mn-ea"/>
                          <a:cs typeface="+mn-cs"/>
                          <a:sym typeface="Arial"/>
                        </a:rPr>
                        <a:t>ашық</a:t>
                      </a:r>
                      <a:r>
                        <a:rPr lang="ru-RU" sz="800" b="0" i="0" u="none" strike="noStrike" cap="none" dirty="0">
                          <a:solidFill>
                            <a:schemeClr val="dk1"/>
                          </a:solidFill>
                          <a:latin typeface="+mn-lt"/>
                          <a:ea typeface="+mn-ea"/>
                          <a:cs typeface="+mn-cs"/>
                          <a:sym typeface="Arial"/>
                        </a:rPr>
                        <a:t> </a:t>
                      </a:r>
                      <a:r>
                        <a:rPr lang="ru-RU" sz="800" b="0" i="0" u="none" strike="noStrike" cap="none" dirty="0" err="1">
                          <a:solidFill>
                            <a:schemeClr val="dk1"/>
                          </a:solidFill>
                          <a:latin typeface="+mn-lt"/>
                          <a:ea typeface="+mn-ea"/>
                          <a:cs typeface="+mn-cs"/>
                          <a:sym typeface="Arial"/>
                        </a:rPr>
                        <a:t>аумақтарды</a:t>
                      </a:r>
                      <a:r>
                        <a:rPr lang="ru-RU" sz="800" b="0" i="0" u="none" strike="noStrike" cap="none" dirty="0">
                          <a:solidFill>
                            <a:schemeClr val="dk1"/>
                          </a:solidFill>
                          <a:latin typeface="+mn-lt"/>
                          <a:ea typeface="+mn-ea"/>
                          <a:cs typeface="+mn-cs"/>
                          <a:sym typeface="Arial"/>
                        </a:rPr>
                        <a:t> </a:t>
                      </a:r>
                      <a:r>
                        <a:rPr lang="ru-RU" sz="800" b="0" i="0" u="none" strike="noStrike" cap="none" dirty="0" err="1">
                          <a:solidFill>
                            <a:schemeClr val="dk1"/>
                          </a:solidFill>
                          <a:latin typeface="+mn-lt"/>
                          <a:ea typeface="+mn-ea"/>
                          <a:cs typeface="+mn-cs"/>
                          <a:sym typeface="Arial"/>
                        </a:rPr>
                        <a:t>тазалаушылар</a:t>
                      </a:r>
                      <a:endParaRPr lang="ru-RU" sz="800" b="0" i="0" u="none" strike="noStrike" cap="none" dirty="0">
                        <a:solidFill>
                          <a:schemeClr val="dk1"/>
                        </a:solidFill>
                        <a:latin typeface="+mn-lt"/>
                        <a:ea typeface="+mn-ea"/>
                        <a:cs typeface="+mn-cs"/>
                        <a:sym typeface="Arial"/>
                      </a:endParaRPr>
                    </a:p>
                  </a:txBody>
                  <a:tcPr marL="9525" marR="9525" marT="9525" marB="0" anchor="ctr"/>
                </a:tc>
                <a:tc>
                  <a:txBody>
                    <a:bodyPr/>
                    <a:lstStyle/>
                    <a:p>
                      <a:pPr marR="0" algn="ctr" rtl="0" eaLnBrk="1" fontAlgn="b" hangingPunct="1">
                        <a:lnSpc>
                          <a:spcPct val="100000"/>
                        </a:lnSpc>
                        <a:spcBef>
                          <a:spcPts val="0"/>
                        </a:spcBef>
                        <a:spcAft>
                          <a:spcPts val="0"/>
                        </a:spcAft>
                        <a:buNone/>
                      </a:pPr>
                      <a:r>
                        <a:rPr lang="ru-RU" sz="900" b="0" i="1" u="none" strike="noStrike" cap="none">
                          <a:solidFill>
                            <a:schemeClr val="dk1"/>
                          </a:solidFill>
                          <a:latin typeface="+mn-lt"/>
                          <a:ea typeface="+mn-ea"/>
                          <a:cs typeface="+mn-cs"/>
                          <a:sym typeface="Arial"/>
                        </a:rPr>
                        <a:t>9116-0</a:t>
                      </a:r>
                    </a:p>
                  </a:txBody>
                  <a:tcPr marL="9525" marR="9525" marT="9525" marB="0" anchor="ctr"/>
                </a:tc>
                <a:tc>
                  <a:txBody>
                    <a:bodyPr/>
                    <a:lstStyle/>
                    <a:p>
                      <a:pPr algn="ctr" fontAlgn="ctr"/>
                      <a:r>
                        <a:rPr lang="ru-RU" sz="1050" b="1" i="0" u="none" strike="noStrike" cap="none" dirty="0">
                          <a:solidFill>
                            <a:schemeClr val="dk1"/>
                          </a:solidFill>
                          <a:latin typeface="+mn-lt"/>
                          <a:ea typeface="+mn-ea"/>
                          <a:cs typeface="+mn-cs"/>
                          <a:sym typeface="Arial"/>
                        </a:rPr>
                        <a:t>3 203</a:t>
                      </a:r>
                    </a:p>
                  </a:txBody>
                  <a:tcPr marL="9525" marR="9525" marT="9525" marB="0" anchor="ctr"/>
                </a:tc>
                <a:tc>
                  <a:txBody>
                    <a:bodyPr/>
                    <a:lstStyle/>
                    <a:p>
                      <a:pPr algn="ctr" fontAlgn="ctr"/>
                      <a:r>
                        <a:rPr lang="ru-RU" sz="900" b="0" i="0" u="none" strike="noStrike" cap="none">
                          <a:solidFill>
                            <a:schemeClr val="dk1"/>
                          </a:solidFill>
                          <a:latin typeface="+mn-lt"/>
                          <a:ea typeface="+mn-ea"/>
                          <a:cs typeface="+mn-cs"/>
                          <a:sym typeface="Arial"/>
                        </a:rPr>
                        <a:t>676</a:t>
                      </a:r>
                    </a:p>
                  </a:txBody>
                  <a:tcPr marL="9525" marR="9525" marT="9525" marB="0" anchor="ctr"/>
                </a:tc>
                <a:tc>
                  <a:txBody>
                    <a:bodyPr/>
                    <a:lstStyle/>
                    <a:p>
                      <a:pPr algn="ctr" fontAlgn="ctr"/>
                      <a:r>
                        <a:rPr lang="ru-RU" sz="900" b="0" i="0" u="none" strike="noStrike" cap="none">
                          <a:solidFill>
                            <a:schemeClr val="dk1"/>
                          </a:solidFill>
                          <a:latin typeface="+mn-lt"/>
                          <a:ea typeface="+mn-ea"/>
                          <a:cs typeface="+mn-cs"/>
                          <a:sym typeface="Arial"/>
                        </a:rPr>
                        <a:t>848</a:t>
                      </a:r>
                    </a:p>
                  </a:txBody>
                  <a:tcPr marL="9525" marR="9525" marT="9525" marB="0" anchor="ctr"/>
                </a:tc>
                <a:tc>
                  <a:txBody>
                    <a:bodyPr/>
                    <a:lstStyle/>
                    <a:p>
                      <a:pPr algn="ctr" fontAlgn="ctr"/>
                      <a:r>
                        <a:rPr lang="ru-RU" sz="900" b="0" i="0" u="none" strike="noStrike" cap="none" dirty="0">
                          <a:solidFill>
                            <a:schemeClr val="dk1"/>
                          </a:solidFill>
                          <a:latin typeface="+mn-lt"/>
                          <a:ea typeface="+mn-ea"/>
                          <a:cs typeface="+mn-cs"/>
                          <a:sym typeface="Arial"/>
                        </a:rPr>
                        <a:t>894</a:t>
                      </a:r>
                    </a:p>
                  </a:txBody>
                  <a:tcPr marL="9525" marR="9525" marT="9525" marB="0" anchor="ctr"/>
                </a:tc>
                <a:tc>
                  <a:txBody>
                    <a:bodyPr/>
                    <a:lstStyle/>
                    <a:p>
                      <a:pPr algn="ctr" fontAlgn="ctr"/>
                      <a:r>
                        <a:rPr lang="ru-RU" sz="900" b="0" i="0" u="none" strike="noStrike" cap="none">
                          <a:solidFill>
                            <a:schemeClr val="dk1"/>
                          </a:solidFill>
                          <a:latin typeface="+mn-lt"/>
                          <a:ea typeface="+mn-ea"/>
                          <a:cs typeface="+mn-cs"/>
                          <a:sym typeface="Arial"/>
                        </a:rPr>
                        <a:t>785</a:t>
                      </a:r>
                    </a:p>
                  </a:txBody>
                  <a:tcPr marL="9525" marR="9525" marT="9525" marB="0" anchor="ctr"/>
                </a:tc>
                <a:tc>
                  <a:txBody>
                    <a:bodyPr/>
                    <a:lstStyle/>
                    <a:p>
                      <a:pPr algn="ctr" fontAlgn="ctr"/>
                      <a:r>
                        <a:rPr lang="ru-RU" sz="1050" b="1" i="0" u="none" strike="noStrike" cap="none" dirty="0">
                          <a:solidFill>
                            <a:schemeClr val="dk1"/>
                          </a:solidFill>
                          <a:latin typeface="+mn-lt"/>
                          <a:ea typeface="+mn-ea"/>
                          <a:cs typeface="+mn-cs"/>
                          <a:sym typeface="Arial"/>
                        </a:rPr>
                        <a:t>2,7%</a:t>
                      </a:r>
                    </a:p>
                  </a:txBody>
                  <a:tcPr marL="9525" marR="9525" marT="9525" marB="0" anchor="ctr"/>
                </a:tc>
                <a:extLst>
                  <a:ext uri="{0D108BD9-81ED-4DB2-BD59-A6C34878D82A}">
                    <a16:rowId xmlns:a16="http://schemas.microsoft.com/office/drawing/2014/main" val="1290809229"/>
                  </a:ext>
                </a:extLst>
              </a:tr>
              <a:tr h="252035">
                <a:tc vMerge="1">
                  <a:txBody>
                    <a:bodyPr/>
                    <a:lstStyle/>
                    <a:p>
                      <a:endParaRPr lang="ru-KZ" sz="1100" dirty="0"/>
                    </a:p>
                  </a:txBody>
                  <a:tcPr/>
                </a:tc>
                <a:tc>
                  <a:txBody>
                    <a:bodyPr/>
                    <a:lstStyle/>
                    <a:p>
                      <a:pPr marL="72000" algn="l" fontAlgn="b"/>
                      <a:r>
                        <a:rPr lang="ru-RU" sz="800" b="0" i="0" u="none" strike="noStrike" cap="none" dirty="0">
                          <a:solidFill>
                            <a:schemeClr val="dk1"/>
                          </a:solidFill>
                          <a:latin typeface="+mn-lt"/>
                          <a:ea typeface="+mn-ea"/>
                          <a:cs typeface="+mn-cs"/>
                          <a:sym typeface="Arial"/>
                        </a:rPr>
                        <a:t>3 </a:t>
                      </a:r>
                      <a:r>
                        <a:rPr lang="ru-RU" sz="800" b="0" i="0" u="none" strike="noStrike" cap="none" dirty="0" err="1">
                          <a:solidFill>
                            <a:schemeClr val="dk1"/>
                          </a:solidFill>
                          <a:latin typeface="+mn-lt"/>
                          <a:ea typeface="+mn-ea"/>
                          <a:cs typeface="+mn-cs"/>
                          <a:sym typeface="Arial"/>
                        </a:rPr>
                        <a:t>Басқа</a:t>
                      </a:r>
                      <a:r>
                        <a:rPr lang="ru-RU" sz="800" b="0" i="0" u="none" strike="noStrike" cap="none" dirty="0">
                          <a:solidFill>
                            <a:schemeClr val="dk1"/>
                          </a:solidFill>
                          <a:latin typeface="+mn-lt"/>
                          <a:ea typeface="+mn-ea"/>
                          <a:cs typeface="+mn-cs"/>
                          <a:sym typeface="Arial"/>
                        </a:rPr>
                        <a:t> да </a:t>
                      </a:r>
                      <a:r>
                        <a:rPr lang="ru-RU" sz="800" b="0" i="0" u="none" strike="noStrike" cap="none" dirty="0" err="1">
                          <a:solidFill>
                            <a:schemeClr val="dk1"/>
                          </a:solidFill>
                          <a:latin typeface="+mn-lt"/>
                          <a:ea typeface="+mn-ea"/>
                          <a:cs typeface="+mn-cs"/>
                          <a:sym typeface="Arial"/>
                        </a:rPr>
                        <a:t>біліктілігі</a:t>
                      </a:r>
                      <a:r>
                        <a:rPr lang="ru-RU" sz="800" b="0" i="0" u="none" strike="noStrike" cap="none" dirty="0">
                          <a:solidFill>
                            <a:schemeClr val="dk1"/>
                          </a:solidFill>
                          <a:latin typeface="+mn-lt"/>
                          <a:ea typeface="+mn-ea"/>
                          <a:cs typeface="+mn-cs"/>
                          <a:sym typeface="Arial"/>
                        </a:rPr>
                        <a:t> </a:t>
                      </a:r>
                      <a:r>
                        <a:rPr lang="ru-RU" sz="800" b="0" i="0" u="none" strike="noStrike" cap="none" dirty="0" err="1">
                          <a:solidFill>
                            <a:schemeClr val="dk1"/>
                          </a:solidFill>
                          <a:latin typeface="+mn-lt"/>
                          <a:ea typeface="+mn-ea"/>
                          <a:cs typeface="+mn-cs"/>
                          <a:sym typeface="Arial"/>
                        </a:rPr>
                        <a:t>жоқ</a:t>
                      </a:r>
                      <a:r>
                        <a:rPr lang="ru-RU" sz="800" b="0" i="0" u="none" strike="noStrike" cap="none" dirty="0">
                          <a:solidFill>
                            <a:schemeClr val="dk1"/>
                          </a:solidFill>
                          <a:latin typeface="+mn-lt"/>
                          <a:ea typeface="+mn-ea"/>
                          <a:cs typeface="+mn-cs"/>
                          <a:sym typeface="Arial"/>
                        </a:rPr>
                        <a:t> </a:t>
                      </a:r>
                      <a:r>
                        <a:rPr lang="ru-RU" sz="800" b="0" i="0" u="none" strike="noStrike" cap="none" dirty="0" err="1">
                          <a:solidFill>
                            <a:schemeClr val="dk1"/>
                          </a:solidFill>
                          <a:latin typeface="+mn-lt"/>
                          <a:ea typeface="+mn-ea"/>
                          <a:cs typeface="+mn-cs"/>
                          <a:sym typeface="Arial"/>
                        </a:rPr>
                        <a:t>жұмысшылар</a:t>
                      </a:r>
                      <a:endParaRPr lang="ru-RU" sz="800" b="0" i="0" u="none" strike="noStrike" cap="none" dirty="0">
                        <a:solidFill>
                          <a:schemeClr val="dk1"/>
                        </a:solidFill>
                        <a:latin typeface="+mn-lt"/>
                        <a:ea typeface="+mn-ea"/>
                        <a:cs typeface="+mn-cs"/>
                        <a:sym typeface="Arial"/>
                      </a:endParaRPr>
                    </a:p>
                  </a:txBody>
                  <a:tcPr marL="9525" marR="9525" marT="9525" marB="0" anchor="ctr"/>
                </a:tc>
                <a:tc>
                  <a:txBody>
                    <a:bodyPr/>
                    <a:lstStyle/>
                    <a:p>
                      <a:pPr marR="0" algn="ctr" rtl="0" eaLnBrk="1" fontAlgn="b" hangingPunct="1">
                        <a:lnSpc>
                          <a:spcPct val="100000"/>
                        </a:lnSpc>
                        <a:spcBef>
                          <a:spcPts val="0"/>
                        </a:spcBef>
                        <a:spcAft>
                          <a:spcPts val="0"/>
                        </a:spcAft>
                        <a:buNone/>
                      </a:pPr>
                      <a:r>
                        <a:rPr lang="ru-RU" sz="900" b="0" i="1" u="none" strike="noStrike" cap="none" dirty="0">
                          <a:solidFill>
                            <a:schemeClr val="dk1"/>
                          </a:solidFill>
                          <a:latin typeface="+mn-lt"/>
                          <a:ea typeface="+mn-ea"/>
                          <a:cs typeface="+mn-cs"/>
                          <a:sym typeface="Arial"/>
                        </a:rPr>
                        <a:t>9629-9</a:t>
                      </a:r>
                    </a:p>
                  </a:txBody>
                  <a:tcPr marL="9525" marR="9525" marT="9525" marB="0" anchor="ctr"/>
                </a:tc>
                <a:tc>
                  <a:txBody>
                    <a:bodyPr/>
                    <a:lstStyle/>
                    <a:p>
                      <a:pPr algn="ctr" fontAlgn="ctr"/>
                      <a:r>
                        <a:rPr lang="ru-RU" sz="1050" b="1" i="0" u="none" strike="noStrike" cap="none">
                          <a:solidFill>
                            <a:schemeClr val="dk1"/>
                          </a:solidFill>
                          <a:latin typeface="+mn-lt"/>
                          <a:ea typeface="+mn-ea"/>
                          <a:cs typeface="+mn-cs"/>
                          <a:sym typeface="Arial"/>
                        </a:rPr>
                        <a:t>3 185</a:t>
                      </a:r>
                    </a:p>
                  </a:txBody>
                  <a:tcPr marL="9525" marR="9525" marT="9525" marB="0" anchor="ctr"/>
                </a:tc>
                <a:tc>
                  <a:txBody>
                    <a:bodyPr/>
                    <a:lstStyle/>
                    <a:p>
                      <a:pPr algn="ctr" fontAlgn="ctr"/>
                      <a:r>
                        <a:rPr lang="ru-RU" sz="900" b="0" i="0" u="none" strike="noStrike" cap="none">
                          <a:solidFill>
                            <a:schemeClr val="dk1"/>
                          </a:solidFill>
                          <a:latin typeface="+mn-lt"/>
                          <a:ea typeface="+mn-ea"/>
                          <a:cs typeface="+mn-cs"/>
                          <a:sym typeface="Arial"/>
                        </a:rPr>
                        <a:t>940</a:t>
                      </a:r>
                    </a:p>
                  </a:txBody>
                  <a:tcPr marL="9525" marR="9525" marT="9525" marB="0" anchor="ctr"/>
                </a:tc>
                <a:tc>
                  <a:txBody>
                    <a:bodyPr/>
                    <a:lstStyle/>
                    <a:p>
                      <a:pPr algn="ctr" fontAlgn="ctr"/>
                      <a:r>
                        <a:rPr lang="ru-RU" sz="900" b="0" i="0" u="none" strike="noStrike" cap="none">
                          <a:solidFill>
                            <a:schemeClr val="dk1"/>
                          </a:solidFill>
                          <a:latin typeface="+mn-lt"/>
                          <a:ea typeface="+mn-ea"/>
                          <a:cs typeface="+mn-cs"/>
                          <a:sym typeface="Arial"/>
                        </a:rPr>
                        <a:t>897</a:t>
                      </a:r>
                    </a:p>
                  </a:txBody>
                  <a:tcPr marL="9525" marR="9525" marT="9525" marB="0" anchor="ctr"/>
                </a:tc>
                <a:tc>
                  <a:txBody>
                    <a:bodyPr/>
                    <a:lstStyle/>
                    <a:p>
                      <a:pPr algn="ctr" fontAlgn="ctr"/>
                      <a:r>
                        <a:rPr lang="ru-RU" sz="900" b="0" i="0" u="none" strike="noStrike" cap="none">
                          <a:solidFill>
                            <a:schemeClr val="dk1"/>
                          </a:solidFill>
                          <a:latin typeface="+mn-lt"/>
                          <a:ea typeface="+mn-ea"/>
                          <a:cs typeface="+mn-cs"/>
                          <a:sym typeface="Arial"/>
                        </a:rPr>
                        <a:t>549</a:t>
                      </a:r>
                    </a:p>
                  </a:txBody>
                  <a:tcPr marL="9525" marR="9525" marT="9525" marB="0" anchor="ctr"/>
                </a:tc>
                <a:tc>
                  <a:txBody>
                    <a:bodyPr/>
                    <a:lstStyle/>
                    <a:p>
                      <a:pPr algn="ctr" fontAlgn="ctr"/>
                      <a:r>
                        <a:rPr lang="ru-RU" sz="900" b="0" i="0" u="none" strike="noStrike" cap="none">
                          <a:solidFill>
                            <a:schemeClr val="dk1"/>
                          </a:solidFill>
                          <a:latin typeface="+mn-lt"/>
                          <a:ea typeface="+mn-ea"/>
                          <a:cs typeface="+mn-cs"/>
                          <a:sym typeface="Arial"/>
                        </a:rPr>
                        <a:t>799</a:t>
                      </a:r>
                    </a:p>
                  </a:txBody>
                  <a:tcPr marL="9525" marR="9525" marT="9525" marB="0" anchor="ctr"/>
                </a:tc>
                <a:tc>
                  <a:txBody>
                    <a:bodyPr/>
                    <a:lstStyle/>
                    <a:p>
                      <a:pPr algn="ctr" fontAlgn="ctr"/>
                      <a:r>
                        <a:rPr lang="ru-RU" sz="1050" b="1" i="0" u="none" strike="noStrike" cap="none">
                          <a:solidFill>
                            <a:schemeClr val="dk1"/>
                          </a:solidFill>
                          <a:latin typeface="+mn-lt"/>
                          <a:ea typeface="+mn-ea"/>
                          <a:cs typeface="+mn-cs"/>
                          <a:sym typeface="Arial"/>
                        </a:rPr>
                        <a:t>2,7%</a:t>
                      </a:r>
                    </a:p>
                  </a:txBody>
                  <a:tcPr marL="9525" marR="9525" marT="9525" marB="0" anchor="ctr"/>
                </a:tc>
                <a:extLst>
                  <a:ext uri="{0D108BD9-81ED-4DB2-BD59-A6C34878D82A}">
                    <a16:rowId xmlns:a16="http://schemas.microsoft.com/office/drawing/2014/main" val="1542005649"/>
                  </a:ext>
                </a:extLst>
              </a:tr>
              <a:tr h="252035">
                <a:tc vMerge="1">
                  <a:txBody>
                    <a:bodyPr/>
                    <a:lstStyle/>
                    <a:p>
                      <a:endParaRPr lang="ru-KZ" sz="1100" dirty="0"/>
                    </a:p>
                  </a:txBody>
                  <a:tcPr/>
                </a:tc>
                <a:tc>
                  <a:txBody>
                    <a:bodyPr/>
                    <a:lstStyle/>
                    <a:p>
                      <a:pPr marL="72000" algn="l" fontAlgn="b"/>
                      <a:r>
                        <a:rPr lang="ru-RU" sz="800" b="0" i="0" u="none" strike="noStrike" cap="none" dirty="0">
                          <a:solidFill>
                            <a:schemeClr val="dk1"/>
                          </a:solidFill>
                          <a:latin typeface="+mn-lt"/>
                          <a:ea typeface="+mn-ea"/>
                          <a:cs typeface="+mn-cs"/>
                          <a:sym typeface="Arial"/>
                        </a:rPr>
                        <a:t>4 </a:t>
                      </a:r>
                      <a:r>
                        <a:rPr lang="ru-RU" sz="800" b="0" i="0" u="none" strike="noStrike" cap="none" dirty="0" err="1">
                          <a:solidFill>
                            <a:schemeClr val="dk1"/>
                          </a:solidFill>
                          <a:latin typeface="+mn-lt"/>
                          <a:ea typeface="+mn-ea"/>
                          <a:cs typeface="+mn-cs"/>
                          <a:sym typeface="Arial"/>
                        </a:rPr>
                        <a:t>Күтім</a:t>
                      </a:r>
                      <a:r>
                        <a:rPr lang="ru-RU" sz="800" b="0" i="0" u="none" strike="noStrike" cap="none" dirty="0">
                          <a:solidFill>
                            <a:schemeClr val="dk1"/>
                          </a:solidFill>
                          <a:latin typeface="+mn-lt"/>
                          <a:ea typeface="+mn-ea"/>
                          <a:cs typeface="+mn-cs"/>
                          <a:sym typeface="Arial"/>
                        </a:rPr>
                        <a:t> </a:t>
                      </a:r>
                      <a:r>
                        <a:rPr lang="ru-RU" sz="800" b="0" i="0" u="none" strike="noStrike" cap="none" dirty="0" err="1">
                          <a:solidFill>
                            <a:schemeClr val="dk1"/>
                          </a:solidFill>
                          <a:latin typeface="+mn-lt"/>
                          <a:ea typeface="+mn-ea"/>
                          <a:cs typeface="+mn-cs"/>
                          <a:sym typeface="Arial"/>
                        </a:rPr>
                        <a:t>жөніндегі</a:t>
                      </a:r>
                      <a:r>
                        <a:rPr lang="ru-RU" sz="800" b="0" i="0" u="none" strike="noStrike" cap="none" dirty="0">
                          <a:solidFill>
                            <a:schemeClr val="dk1"/>
                          </a:solidFill>
                          <a:latin typeface="+mn-lt"/>
                          <a:ea typeface="+mn-ea"/>
                          <a:cs typeface="+mn-cs"/>
                          <a:sym typeface="Arial"/>
                        </a:rPr>
                        <a:t> орта </a:t>
                      </a:r>
                      <a:r>
                        <a:rPr lang="ru-RU" sz="800" b="0" i="0" u="none" strike="noStrike" cap="none" dirty="0" err="1">
                          <a:solidFill>
                            <a:schemeClr val="dk1"/>
                          </a:solidFill>
                          <a:latin typeface="+mn-lt"/>
                          <a:ea typeface="+mn-ea"/>
                          <a:cs typeface="+mn-cs"/>
                          <a:sym typeface="Arial"/>
                        </a:rPr>
                        <a:t>медициналық</a:t>
                      </a:r>
                      <a:r>
                        <a:rPr lang="ru-RU" sz="800" b="0" i="0" u="none" strike="noStrike" cap="none" dirty="0">
                          <a:solidFill>
                            <a:schemeClr val="dk1"/>
                          </a:solidFill>
                          <a:latin typeface="+mn-lt"/>
                          <a:ea typeface="+mn-ea"/>
                          <a:cs typeface="+mn-cs"/>
                          <a:sym typeface="Arial"/>
                        </a:rPr>
                        <a:t> персонал</a:t>
                      </a:r>
                    </a:p>
                  </a:txBody>
                  <a:tcPr marL="9525" marR="9525" marT="9525" marB="0" anchor="ctr"/>
                </a:tc>
                <a:tc>
                  <a:txBody>
                    <a:bodyPr/>
                    <a:lstStyle/>
                    <a:p>
                      <a:pPr marR="0" algn="ctr" rtl="0" eaLnBrk="1" fontAlgn="b" hangingPunct="1">
                        <a:lnSpc>
                          <a:spcPct val="100000"/>
                        </a:lnSpc>
                        <a:spcBef>
                          <a:spcPts val="0"/>
                        </a:spcBef>
                        <a:spcAft>
                          <a:spcPts val="0"/>
                        </a:spcAft>
                        <a:buNone/>
                      </a:pPr>
                      <a:r>
                        <a:rPr lang="ru-RU" sz="900" b="0" i="1" u="none" strike="noStrike" cap="none">
                          <a:solidFill>
                            <a:schemeClr val="dk1"/>
                          </a:solidFill>
                          <a:latin typeface="+mn-lt"/>
                          <a:ea typeface="+mn-ea"/>
                          <a:cs typeface="+mn-cs"/>
                          <a:sym typeface="Arial"/>
                        </a:rPr>
                        <a:t>3221-0</a:t>
                      </a:r>
                    </a:p>
                  </a:txBody>
                  <a:tcPr marL="9525" marR="9525" marT="9525" marB="0" anchor="ctr"/>
                </a:tc>
                <a:tc>
                  <a:txBody>
                    <a:bodyPr/>
                    <a:lstStyle/>
                    <a:p>
                      <a:pPr algn="ctr" fontAlgn="ctr"/>
                      <a:r>
                        <a:rPr lang="ru-RU" sz="1050" b="1" i="0" u="none" strike="noStrike" cap="none" dirty="0">
                          <a:solidFill>
                            <a:schemeClr val="dk1"/>
                          </a:solidFill>
                          <a:latin typeface="+mn-lt"/>
                          <a:ea typeface="+mn-ea"/>
                          <a:cs typeface="+mn-cs"/>
                          <a:sym typeface="Arial"/>
                        </a:rPr>
                        <a:t>2 400</a:t>
                      </a:r>
                    </a:p>
                  </a:txBody>
                  <a:tcPr marL="9525" marR="9525" marT="9525" marB="0" anchor="ctr"/>
                </a:tc>
                <a:tc>
                  <a:txBody>
                    <a:bodyPr/>
                    <a:lstStyle/>
                    <a:p>
                      <a:pPr algn="ctr" fontAlgn="ctr"/>
                      <a:r>
                        <a:rPr lang="ru-RU" sz="900" b="0" i="0" u="none" strike="noStrike" cap="none">
                          <a:solidFill>
                            <a:schemeClr val="dk1"/>
                          </a:solidFill>
                          <a:latin typeface="+mn-lt"/>
                          <a:ea typeface="+mn-ea"/>
                          <a:cs typeface="+mn-cs"/>
                          <a:sym typeface="Arial"/>
                        </a:rPr>
                        <a:t>653</a:t>
                      </a:r>
                    </a:p>
                  </a:txBody>
                  <a:tcPr marL="9525" marR="9525" marT="9525" marB="0" anchor="ctr"/>
                </a:tc>
                <a:tc>
                  <a:txBody>
                    <a:bodyPr/>
                    <a:lstStyle/>
                    <a:p>
                      <a:pPr algn="ctr" fontAlgn="ctr"/>
                      <a:r>
                        <a:rPr lang="ru-RU" sz="900" b="0" i="0" u="none" strike="noStrike" cap="none">
                          <a:solidFill>
                            <a:schemeClr val="dk1"/>
                          </a:solidFill>
                          <a:latin typeface="+mn-lt"/>
                          <a:ea typeface="+mn-ea"/>
                          <a:cs typeface="+mn-cs"/>
                          <a:sym typeface="Arial"/>
                        </a:rPr>
                        <a:t>610</a:t>
                      </a:r>
                    </a:p>
                  </a:txBody>
                  <a:tcPr marL="9525" marR="9525" marT="9525" marB="0" anchor="ctr"/>
                </a:tc>
                <a:tc>
                  <a:txBody>
                    <a:bodyPr/>
                    <a:lstStyle/>
                    <a:p>
                      <a:pPr algn="ctr" fontAlgn="ctr"/>
                      <a:r>
                        <a:rPr lang="ru-RU" sz="900" b="0" i="0" u="none" strike="noStrike" cap="none" dirty="0">
                          <a:solidFill>
                            <a:schemeClr val="dk1"/>
                          </a:solidFill>
                          <a:latin typeface="+mn-lt"/>
                          <a:ea typeface="+mn-ea"/>
                          <a:cs typeface="+mn-cs"/>
                          <a:sym typeface="Arial"/>
                        </a:rPr>
                        <a:t>500</a:t>
                      </a:r>
                    </a:p>
                  </a:txBody>
                  <a:tcPr marL="9525" marR="9525" marT="9525" marB="0" anchor="ctr"/>
                </a:tc>
                <a:tc>
                  <a:txBody>
                    <a:bodyPr/>
                    <a:lstStyle/>
                    <a:p>
                      <a:pPr algn="ctr" fontAlgn="ctr"/>
                      <a:r>
                        <a:rPr lang="ru-RU" sz="900" b="0" i="0" u="none" strike="noStrike" cap="none">
                          <a:solidFill>
                            <a:schemeClr val="dk1"/>
                          </a:solidFill>
                          <a:latin typeface="+mn-lt"/>
                          <a:ea typeface="+mn-ea"/>
                          <a:cs typeface="+mn-cs"/>
                          <a:sym typeface="Arial"/>
                        </a:rPr>
                        <a:t>637</a:t>
                      </a:r>
                    </a:p>
                  </a:txBody>
                  <a:tcPr marL="9525" marR="9525" marT="9525" marB="0" anchor="ctr"/>
                </a:tc>
                <a:tc>
                  <a:txBody>
                    <a:bodyPr/>
                    <a:lstStyle/>
                    <a:p>
                      <a:pPr algn="ctr" fontAlgn="ctr"/>
                      <a:r>
                        <a:rPr lang="ru-RU" sz="1050" b="1" i="0" u="none" strike="noStrike" cap="none" dirty="0">
                          <a:solidFill>
                            <a:schemeClr val="dk1"/>
                          </a:solidFill>
                          <a:latin typeface="+mn-lt"/>
                          <a:ea typeface="+mn-ea"/>
                          <a:cs typeface="+mn-cs"/>
                          <a:sym typeface="Arial"/>
                        </a:rPr>
                        <a:t>2,0%</a:t>
                      </a:r>
                    </a:p>
                  </a:txBody>
                  <a:tcPr marL="9525" marR="9525" marT="9525" marB="0" anchor="ctr"/>
                </a:tc>
                <a:extLst>
                  <a:ext uri="{0D108BD9-81ED-4DB2-BD59-A6C34878D82A}">
                    <a16:rowId xmlns:a16="http://schemas.microsoft.com/office/drawing/2014/main" val="2119351882"/>
                  </a:ext>
                </a:extLst>
              </a:tr>
              <a:tr h="252035">
                <a:tc vMerge="1">
                  <a:txBody>
                    <a:bodyPr/>
                    <a:lstStyle/>
                    <a:p>
                      <a:endParaRPr lang="ru-KZ" sz="1100" dirty="0"/>
                    </a:p>
                  </a:txBody>
                  <a:tcPr/>
                </a:tc>
                <a:tc>
                  <a:txBody>
                    <a:bodyPr/>
                    <a:lstStyle/>
                    <a:p>
                      <a:pPr marL="72000" algn="l" fontAlgn="b"/>
                      <a:r>
                        <a:rPr lang="ru-RU" sz="800" b="0" i="0" u="none" strike="noStrike" cap="none" dirty="0">
                          <a:solidFill>
                            <a:schemeClr val="dk1"/>
                          </a:solidFill>
                          <a:latin typeface="+mn-lt"/>
                          <a:ea typeface="+mn-ea"/>
                          <a:cs typeface="+mn-cs"/>
                          <a:sym typeface="Arial"/>
                        </a:rPr>
                        <a:t>5 </a:t>
                      </a:r>
                      <a:r>
                        <a:rPr lang="ru-RU" sz="800" b="0" i="0" u="none" strike="noStrike" cap="none" dirty="0" err="1">
                          <a:solidFill>
                            <a:schemeClr val="dk1"/>
                          </a:solidFill>
                          <a:latin typeface="+mn-lt"/>
                          <a:ea typeface="+mn-ea"/>
                          <a:cs typeface="+mn-cs"/>
                          <a:sym typeface="Arial"/>
                        </a:rPr>
                        <a:t>Дүкен</a:t>
                      </a:r>
                      <a:r>
                        <a:rPr lang="ru-RU" sz="800" b="0" i="0" u="none" strike="noStrike" cap="none" dirty="0">
                          <a:solidFill>
                            <a:schemeClr val="dk1"/>
                          </a:solidFill>
                          <a:latin typeface="+mn-lt"/>
                          <a:ea typeface="+mn-ea"/>
                          <a:cs typeface="+mn-cs"/>
                          <a:sym typeface="Arial"/>
                        </a:rPr>
                        <a:t> </a:t>
                      </a:r>
                      <a:r>
                        <a:rPr lang="ru-RU" sz="800" b="0" i="0" u="none" strike="noStrike" cap="none" dirty="0" err="1">
                          <a:solidFill>
                            <a:schemeClr val="dk1"/>
                          </a:solidFill>
                          <a:latin typeface="+mn-lt"/>
                          <a:ea typeface="+mn-ea"/>
                          <a:cs typeface="+mn-cs"/>
                          <a:sym typeface="Arial"/>
                        </a:rPr>
                        <a:t>сатушылары</a:t>
                      </a:r>
                      <a:r>
                        <a:rPr lang="ru-RU" sz="800" b="0" i="0" u="none" strike="noStrike" cap="none" dirty="0">
                          <a:solidFill>
                            <a:schemeClr val="dk1"/>
                          </a:solidFill>
                          <a:latin typeface="+mn-lt"/>
                          <a:ea typeface="+mn-ea"/>
                          <a:cs typeface="+mn-cs"/>
                          <a:sym typeface="Arial"/>
                        </a:rPr>
                        <a:t> </a:t>
                      </a:r>
                      <a:r>
                        <a:rPr lang="ru-RU" sz="800" b="0" i="0" u="none" strike="noStrike" cap="none" dirty="0" err="1">
                          <a:solidFill>
                            <a:schemeClr val="dk1"/>
                          </a:solidFill>
                          <a:latin typeface="+mn-lt"/>
                          <a:ea typeface="+mn-ea"/>
                          <a:cs typeface="+mn-cs"/>
                          <a:sym typeface="Arial"/>
                        </a:rPr>
                        <a:t>және</a:t>
                      </a:r>
                      <a:r>
                        <a:rPr lang="ru-RU" sz="800" b="0" i="0" u="none" strike="noStrike" cap="none" dirty="0">
                          <a:solidFill>
                            <a:schemeClr val="dk1"/>
                          </a:solidFill>
                          <a:latin typeface="+mn-lt"/>
                          <a:ea typeface="+mn-ea"/>
                          <a:cs typeface="+mn-cs"/>
                          <a:sym typeface="Arial"/>
                        </a:rPr>
                        <a:t> </a:t>
                      </a:r>
                      <a:r>
                        <a:rPr lang="ru-RU" sz="800" b="0" i="0" u="none" strike="noStrike" cap="none" dirty="0" err="1">
                          <a:solidFill>
                            <a:schemeClr val="dk1"/>
                          </a:solidFill>
                          <a:latin typeface="+mn-lt"/>
                          <a:ea typeface="+mn-ea"/>
                          <a:cs typeface="+mn-cs"/>
                          <a:sym typeface="Arial"/>
                        </a:rPr>
                        <a:t>олардың</a:t>
                      </a:r>
                      <a:r>
                        <a:rPr lang="ru-RU" sz="800" b="0" i="0" u="none" strike="noStrike" cap="none" dirty="0">
                          <a:solidFill>
                            <a:schemeClr val="dk1"/>
                          </a:solidFill>
                          <a:latin typeface="+mn-lt"/>
                          <a:ea typeface="+mn-ea"/>
                          <a:cs typeface="+mn-cs"/>
                          <a:sym typeface="Arial"/>
                        </a:rPr>
                        <a:t> </a:t>
                      </a:r>
                      <a:r>
                        <a:rPr lang="ru-RU" sz="800" b="0" i="0" u="none" strike="noStrike" cap="none" dirty="0" err="1">
                          <a:solidFill>
                            <a:schemeClr val="dk1"/>
                          </a:solidFill>
                          <a:latin typeface="+mn-lt"/>
                          <a:ea typeface="+mn-ea"/>
                          <a:cs typeface="+mn-cs"/>
                          <a:sym typeface="Arial"/>
                        </a:rPr>
                        <a:t>көмекшілері</a:t>
                      </a:r>
                      <a:endParaRPr lang="ru-RU" sz="800" b="0" i="0" u="none" strike="noStrike" cap="none" dirty="0">
                        <a:solidFill>
                          <a:schemeClr val="dk1"/>
                        </a:solidFill>
                        <a:latin typeface="+mn-lt"/>
                        <a:ea typeface="+mn-ea"/>
                        <a:cs typeface="+mn-cs"/>
                        <a:sym typeface="Arial"/>
                      </a:endParaRPr>
                    </a:p>
                  </a:txBody>
                  <a:tcPr marL="9525" marR="9525" marT="9525" marB="0" anchor="ctr">
                    <a:lnB w="28575" cap="flat" cmpd="sng" algn="ctr">
                      <a:solidFill>
                        <a:schemeClr val="bg2"/>
                      </a:solidFill>
                      <a:prstDash val="solid"/>
                      <a:round/>
                      <a:headEnd type="none" w="med" len="med"/>
                      <a:tailEnd type="none" w="med" len="med"/>
                    </a:lnB>
                  </a:tcPr>
                </a:tc>
                <a:tc>
                  <a:txBody>
                    <a:bodyPr/>
                    <a:lstStyle/>
                    <a:p>
                      <a:pPr marR="0" algn="ctr" rtl="0" eaLnBrk="1" fontAlgn="b" hangingPunct="1">
                        <a:lnSpc>
                          <a:spcPct val="100000"/>
                        </a:lnSpc>
                        <a:spcBef>
                          <a:spcPts val="0"/>
                        </a:spcBef>
                        <a:spcAft>
                          <a:spcPts val="0"/>
                        </a:spcAft>
                        <a:buNone/>
                      </a:pPr>
                      <a:r>
                        <a:rPr lang="ru-RU" sz="900" b="0" i="1" u="none" strike="noStrike" cap="none" dirty="0">
                          <a:solidFill>
                            <a:schemeClr val="dk1"/>
                          </a:solidFill>
                          <a:latin typeface="+mn-lt"/>
                          <a:ea typeface="+mn-ea"/>
                          <a:cs typeface="+mn-cs"/>
                          <a:sym typeface="Arial"/>
                        </a:rPr>
                        <a:t>5210-2</a:t>
                      </a:r>
                    </a:p>
                  </a:txBody>
                  <a:tcPr marL="9525" marR="9525" marT="9525" marB="0" anchor="ctr">
                    <a:lnB w="28575" cap="flat" cmpd="sng" algn="ctr">
                      <a:solidFill>
                        <a:schemeClr val="bg2"/>
                      </a:solidFill>
                      <a:prstDash val="solid"/>
                      <a:round/>
                      <a:headEnd type="none" w="med" len="med"/>
                      <a:tailEnd type="none" w="med" len="med"/>
                    </a:lnB>
                  </a:tcPr>
                </a:tc>
                <a:tc>
                  <a:txBody>
                    <a:bodyPr/>
                    <a:lstStyle/>
                    <a:p>
                      <a:pPr algn="ctr" fontAlgn="ctr"/>
                      <a:r>
                        <a:rPr lang="ru-RU" sz="1050" b="1" i="0" u="none" strike="noStrike" cap="none" dirty="0">
                          <a:solidFill>
                            <a:schemeClr val="dk1"/>
                          </a:solidFill>
                          <a:latin typeface="+mn-lt"/>
                          <a:ea typeface="+mn-ea"/>
                          <a:cs typeface="+mn-cs"/>
                          <a:sym typeface="Arial"/>
                        </a:rPr>
                        <a:t>2 346</a:t>
                      </a:r>
                    </a:p>
                  </a:txBody>
                  <a:tcPr marL="9525" marR="9525" marT="9525" marB="0" anchor="ctr">
                    <a:lnB w="28575" cap="flat" cmpd="sng" algn="ctr">
                      <a:solidFill>
                        <a:schemeClr val="bg2"/>
                      </a:solidFill>
                      <a:prstDash val="solid"/>
                      <a:round/>
                      <a:headEnd type="none" w="med" len="med"/>
                      <a:tailEnd type="none" w="med" len="med"/>
                    </a:lnB>
                  </a:tcPr>
                </a:tc>
                <a:tc>
                  <a:txBody>
                    <a:bodyPr/>
                    <a:lstStyle/>
                    <a:p>
                      <a:pPr algn="ctr" fontAlgn="ctr"/>
                      <a:r>
                        <a:rPr lang="ru-RU" sz="900" b="0" i="0" u="none" strike="noStrike" cap="none">
                          <a:solidFill>
                            <a:schemeClr val="dk1"/>
                          </a:solidFill>
                          <a:latin typeface="+mn-lt"/>
                          <a:ea typeface="+mn-ea"/>
                          <a:cs typeface="+mn-cs"/>
                          <a:sym typeface="Arial"/>
                        </a:rPr>
                        <a:t>776</a:t>
                      </a:r>
                    </a:p>
                  </a:txBody>
                  <a:tcPr marL="9525" marR="9525" marT="9525" marB="0" anchor="ctr">
                    <a:lnB w="28575" cap="flat" cmpd="sng" algn="ctr">
                      <a:solidFill>
                        <a:schemeClr val="bg2"/>
                      </a:solidFill>
                      <a:prstDash val="solid"/>
                      <a:round/>
                      <a:headEnd type="none" w="med" len="med"/>
                      <a:tailEnd type="none" w="med" len="med"/>
                    </a:lnB>
                  </a:tcPr>
                </a:tc>
                <a:tc>
                  <a:txBody>
                    <a:bodyPr/>
                    <a:lstStyle/>
                    <a:p>
                      <a:pPr algn="ctr" fontAlgn="ctr"/>
                      <a:r>
                        <a:rPr lang="ru-RU" sz="900" b="0" i="0" u="none" strike="noStrike" cap="none">
                          <a:solidFill>
                            <a:schemeClr val="dk1"/>
                          </a:solidFill>
                          <a:latin typeface="+mn-lt"/>
                          <a:ea typeface="+mn-ea"/>
                          <a:cs typeface="+mn-cs"/>
                          <a:sym typeface="Arial"/>
                        </a:rPr>
                        <a:t>632</a:t>
                      </a:r>
                    </a:p>
                  </a:txBody>
                  <a:tcPr marL="9525" marR="9525" marT="9525" marB="0" anchor="ctr">
                    <a:lnB w="28575" cap="flat" cmpd="sng" algn="ctr">
                      <a:solidFill>
                        <a:schemeClr val="bg2"/>
                      </a:solidFill>
                      <a:prstDash val="solid"/>
                      <a:round/>
                      <a:headEnd type="none" w="med" len="med"/>
                      <a:tailEnd type="none" w="med" len="med"/>
                    </a:lnB>
                  </a:tcPr>
                </a:tc>
                <a:tc>
                  <a:txBody>
                    <a:bodyPr/>
                    <a:lstStyle/>
                    <a:p>
                      <a:pPr algn="ctr" fontAlgn="ctr"/>
                      <a:r>
                        <a:rPr lang="ru-RU" sz="900" b="0" i="0" u="none" strike="noStrike" cap="none" dirty="0">
                          <a:solidFill>
                            <a:schemeClr val="dk1"/>
                          </a:solidFill>
                          <a:latin typeface="+mn-lt"/>
                          <a:ea typeface="+mn-ea"/>
                          <a:cs typeface="+mn-cs"/>
                          <a:sym typeface="Arial"/>
                        </a:rPr>
                        <a:t>433</a:t>
                      </a:r>
                    </a:p>
                  </a:txBody>
                  <a:tcPr marL="9525" marR="9525" marT="9525" marB="0" anchor="ctr">
                    <a:lnB w="28575" cap="flat" cmpd="sng" algn="ctr">
                      <a:solidFill>
                        <a:schemeClr val="bg2"/>
                      </a:solidFill>
                      <a:prstDash val="solid"/>
                      <a:round/>
                      <a:headEnd type="none" w="med" len="med"/>
                      <a:tailEnd type="none" w="med" len="med"/>
                    </a:lnB>
                  </a:tcPr>
                </a:tc>
                <a:tc>
                  <a:txBody>
                    <a:bodyPr/>
                    <a:lstStyle/>
                    <a:p>
                      <a:pPr algn="ctr" fontAlgn="ctr"/>
                      <a:r>
                        <a:rPr lang="ru-RU" sz="900" b="0" i="0" u="none" strike="noStrike" cap="none">
                          <a:solidFill>
                            <a:schemeClr val="dk1"/>
                          </a:solidFill>
                          <a:latin typeface="+mn-lt"/>
                          <a:ea typeface="+mn-ea"/>
                          <a:cs typeface="+mn-cs"/>
                          <a:sym typeface="Arial"/>
                        </a:rPr>
                        <a:t>505</a:t>
                      </a:r>
                    </a:p>
                  </a:txBody>
                  <a:tcPr marL="9525" marR="9525" marT="9525" marB="0" anchor="ctr">
                    <a:lnB w="28575" cap="flat" cmpd="sng" algn="ctr">
                      <a:solidFill>
                        <a:schemeClr val="bg2"/>
                      </a:solidFill>
                      <a:prstDash val="solid"/>
                      <a:round/>
                      <a:headEnd type="none" w="med" len="med"/>
                      <a:tailEnd type="none" w="med" len="med"/>
                    </a:lnB>
                  </a:tcPr>
                </a:tc>
                <a:tc>
                  <a:txBody>
                    <a:bodyPr/>
                    <a:lstStyle/>
                    <a:p>
                      <a:pPr algn="ctr" fontAlgn="ctr"/>
                      <a:r>
                        <a:rPr lang="ru-RU" sz="1050" b="1" i="0" u="none" strike="noStrike" cap="none">
                          <a:solidFill>
                            <a:schemeClr val="dk1"/>
                          </a:solidFill>
                          <a:latin typeface="+mn-lt"/>
                          <a:ea typeface="+mn-ea"/>
                          <a:cs typeface="+mn-cs"/>
                          <a:sym typeface="Arial"/>
                        </a:rPr>
                        <a:t>2,0%</a:t>
                      </a:r>
                    </a:p>
                  </a:txBody>
                  <a:tcPr marL="9525" marR="9525" marT="9525" marB="0" anchor="ctr">
                    <a:lnB w="28575" cap="flat" cmpd="sng" algn="ctr">
                      <a:solidFill>
                        <a:schemeClr val="bg2"/>
                      </a:solidFill>
                      <a:prstDash val="solid"/>
                      <a:round/>
                      <a:headEnd type="none" w="med" len="med"/>
                      <a:tailEnd type="none" w="med" len="med"/>
                    </a:lnB>
                  </a:tcPr>
                </a:tc>
                <a:extLst>
                  <a:ext uri="{0D108BD9-81ED-4DB2-BD59-A6C34878D82A}">
                    <a16:rowId xmlns:a16="http://schemas.microsoft.com/office/drawing/2014/main" val="4147065920"/>
                  </a:ext>
                </a:extLst>
              </a:tr>
              <a:tr h="252035">
                <a:tc rowSpan="5">
                  <a:txBody>
                    <a:bodyPr/>
                    <a:lstStyle/>
                    <a:p>
                      <a:pPr algn="ctr"/>
                      <a:r>
                        <a:rPr lang="ru-RU" sz="1100" dirty="0"/>
                        <a:t>2022</a:t>
                      </a:r>
                      <a:endParaRPr lang="ru-KZ" sz="1100" dirty="0"/>
                    </a:p>
                  </a:txBody>
                  <a:tcPr anchor="ctr">
                    <a:lnT w="28575" cap="flat" cmpd="sng" algn="ctr">
                      <a:solidFill>
                        <a:schemeClr val="bg2"/>
                      </a:solidFill>
                      <a:prstDash val="solid"/>
                      <a:round/>
                      <a:headEnd type="none" w="med" len="med"/>
                      <a:tailEnd type="none" w="med" len="med"/>
                    </a:lnT>
                  </a:tcPr>
                </a:tc>
                <a:tc>
                  <a:txBody>
                    <a:bodyPr/>
                    <a:lstStyle/>
                    <a:p>
                      <a:pPr marL="72000" algn="l" fontAlgn="b"/>
                      <a:r>
                        <a:rPr lang="ru-RU" sz="800" b="0" i="0" u="none" strike="noStrike" cap="none" dirty="0">
                          <a:solidFill>
                            <a:schemeClr val="dk1"/>
                          </a:solidFill>
                          <a:latin typeface="+mn-lt"/>
                          <a:ea typeface="+mn-ea"/>
                          <a:cs typeface="+mn-cs"/>
                          <a:sym typeface="Arial"/>
                        </a:rPr>
                        <a:t>1 Аула </a:t>
                      </a:r>
                      <a:r>
                        <a:rPr lang="ru-RU" sz="800" b="0" i="0" u="none" strike="noStrike" cap="none" dirty="0" err="1">
                          <a:solidFill>
                            <a:schemeClr val="dk1"/>
                          </a:solidFill>
                          <a:latin typeface="+mn-lt"/>
                          <a:ea typeface="+mn-ea"/>
                          <a:cs typeface="+mn-cs"/>
                          <a:sym typeface="Arial"/>
                        </a:rPr>
                        <a:t>сыпырушылар</a:t>
                      </a:r>
                      <a:r>
                        <a:rPr lang="ru-RU" sz="800" b="0" i="0" u="none" strike="noStrike" cap="none" dirty="0">
                          <a:solidFill>
                            <a:schemeClr val="dk1"/>
                          </a:solidFill>
                          <a:latin typeface="+mn-lt"/>
                          <a:ea typeface="+mn-ea"/>
                          <a:cs typeface="+mn-cs"/>
                          <a:sym typeface="Arial"/>
                        </a:rPr>
                        <a:t> </a:t>
                      </a:r>
                      <a:r>
                        <a:rPr lang="ru-RU" sz="800" b="0" i="0" u="none" strike="noStrike" cap="none" dirty="0" err="1">
                          <a:solidFill>
                            <a:schemeClr val="dk1"/>
                          </a:solidFill>
                          <a:latin typeface="+mn-lt"/>
                          <a:ea typeface="+mn-ea"/>
                          <a:cs typeface="+mn-cs"/>
                          <a:sym typeface="Arial"/>
                        </a:rPr>
                        <a:t>және</a:t>
                      </a:r>
                      <a:r>
                        <a:rPr lang="ru-RU" sz="800" b="0" i="0" u="none" strike="noStrike" cap="none" dirty="0">
                          <a:solidFill>
                            <a:schemeClr val="dk1"/>
                          </a:solidFill>
                          <a:latin typeface="+mn-lt"/>
                          <a:ea typeface="+mn-ea"/>
                          <a:cs typeface="+mn-cs"/>
                          <a:sym typeface="Arial"/>
                        </a:rPr>
                        <a:t> </a:t>
                      </a:r>
                      <a:r>
                        <a:rPr lang="ru-RU" sz="800" b="0" i="0" u="none" strike="noStrike" cap="none" dirty="0" err="1">
                          <a:solidFill>
                            <a:schemeClr val="dk1"/>
                          </a:solidFill>
                          <a:latin typeface="+mn-lt"/>
                          <a:ea typeface="+mn-ea"/>
                          <a:cs typeface="+mn-cs"/>
                          <a:sym typeface="Arial"/>
                        </a:rPr>
                        <a:t>ашық</a:t>
                      </a:r>
                      <a:r>
                        <a:rPr lang="ru-RU" sz="800" b="0" i="0" u="none" strike="noStrike" cap="none" dirty="0">
                          <a:solidFill>
                            <a:schemeClr val="dk1"/>
                          </a:solidFill>
                          <a:latin typeface="+mn-lt"/>
                          <a:ea typeface="+mn-ea"/>
                          <a:cs typeface="+mn-cs"/>
                          <a:sym typeface="Arial"/>
                        </a:rPr>
                        <a:t> </a:t>
                      </a:r>
                      <a:r>
                        <a:rPr lang="ru-RU" sz="800" b="0" i="0" u="none" strike="noStrike" cap="none" dirty="0" err="1">
                          <a:solidFill>
                            <a:schemeClr val="dk1"/>
                          </a:solidFill>
                          <a:latin typeface="+mn-lt"/>
                          <a:ea typeface="+mn-ea"/>
                          <a:cs typeface="+mn-cs"/>
                          <a:sym typeface="Arial"/>
                        </a:rPr>
                        <a:t>аумақтарды</a:t>
                      </a:r>
                      <a:r>
                        <a:rPr lang="ru-RU" sz="800" b="0" i="0" u="none" strike="noStrike" cap="none" dirty="0">
                          <a:solidFill>
                            <a:schemeClr val="dk1"/>
                          </a:solidFill>
                          <a:latin typeface="+mn-lt"/>
                          <a:ea typeface="+mn-ea"/>
                          <a:cs typeface="+mn-cs"/>
                          <a:sym typeface="Arial"/>
                        </a:rPr>
                        <a:t> </a:t>
                      </a:r>
                      <a:r>
                        <a:rPr lang="ru-RU" sz="800" b="0" i="0" u="none" strike="noStrike" cap="none" dirty="0" err="1">
                          <a:solidFill>
                            <a:schemeClr val="dk1"/>
                          </a:solidFill>
                          <a:latin typeface="+mn-lt"/>
                          <a:ea typeface="+mn-ea"/>
                          <a:cs typeface="+mn-cs"/>
                          <a:sym typeface="Arial"/>
                        </a:rPr>
                        <a:t>тазалаушылар</a:t>
                      </a:r>
                      <a:endParaRPr lang="ru-RU" sz="800" b="0" i="0" u="none" strike="noStrike" cap="none" dirty="0">
                        <a:solidFill>
                          <a:schemeClr val="dk1"/>
                        </a:solidFill>
                        <a:latin typeface="+mn-lt"/>
                        <a:ea typeface="+mn-ea"/>
                        <a:cs typeface="+mn-cs"/>
                        <a:sym typeface="Arial"/>
                      </a:endParaRPr>
                    </a:p>
                  </a:txBody>
                  <a:tcPr marL="9525" marR="9525" marT="9525" marB="0" anchor="ctr">
                    <a:lnT w="28575" cap="flat" cmpd="sng" algn="ctr">
                      <a:solidFill>
                        <a:schemeClr val="bg2"/>
                      </a:solidFill>
                      <a:prstDash val="solid"/>
                      <a:round/>
                      <a:headEnd type="none" w="med" len="med"/>
                      <a:tailEnd type="none" w="med" len="med"/>
                    </a:lnT>
                  </a:tcPr>
                </a:tc>
                <a:tc>
                  <a:txBody>
                    <a:bodyPr/>
                    <a:lstStyle/>
                    <a:p>
                      <a:pPr marR="0" algn="ctr" rtl="0" eaLnBrk="1" fontAlgn="b" hangingPunct="1">
                        <a:lnSpc>
                          <a:spcPct val="100000"/>
                        </a:lnSpc>
                        <a:spcBef>
                          <a:spcPts val="0"/>
                        </a:spcBef>
                        <a:spcAft>
                          <a:spcPts val="0"/>
                        </a:spcAft>
                        <a:buNone/>
                      </a:pPr>
                      <a:r>
                        <a:rPr lang="ru-RU" sz="900" b="0" i="1" u="none" strike="noStrike" cap="none">
                          <a:solidFill>
                            <a:schemeClr val="dk1"/>
                          </a:solidFill>
                          <a:latin typeface="+mn-lt"/>
                          <a:ea typeface="+mn-ea"/>
                          <a:cs typeface="+mn-cs"/>
                          <a:sym typeface="Arial"/>
                        </a:rPr>
                        <a:t>9116-0</a:t>
                      </a:r>
                    </a:p>
                  </a:txBody>
                  <a:tcPr marL="9525" marR="9525" marT="9525" marB="0" anchor="ctr">
                    <a:lnT w="28575" cap="flat" cmpd="sng" algn="ctr">
                      <a:solidFill>
                        <a:schemeClr val="bg2"/>
                      </a:solidFill>
                      <a:prstDash val="solid"/>
                      <a:round/>
                      <a:headEnd type="none" w="med" len="med"/>
                      <a:tailEnd type="none" w="med" len="med"/>
                    </a:lnT>
                  </a:tcPr>
                </a:tc>
                <a:tc>
                  <a:txBody>
                    <a:bodyPr/>
                    <a:lstStyle/>
                    <a:p>
                      <a:pPr algn="ctr" fontAlgn="ctr"/>
                      <a:r>
                        <a:rPr lang="ru-RU" sz="1050" b="1" i="0" u="none" strike="noStrike" cap="none" dirty="0">
                          <a:solidFill>
                            <a:schemeClr val="dk1"/>
                          </a:solidFill>
                          <a:latin typeface="+mn-lt"/>
                          <a:ea typeface="+mn-ea"/>
                          <a:cs typeface="+mn-cs"/>
                          <a:sym typeface="Arial"/>
                        </a:rPr>
                        <a:t>6 059</a:t>
                      </a:r>
                    </a:p>
                  </a:txBody>
                  <a:tcPr marL="9525" marR="9525" marT="9525" marB="0" anchor="ctr">
                    <a:lnT w="28575" cap="flat" cmpd="sng" algn="ctr">
                      <a:solidFill>
                        <a:schemeClr val="bg2"/>
                      </a:solidFill>
                      <a:prstDash val="solid"/>
                      <a:round/>
                      <a:headEnd type="none" w="med" len="med"/>
                      <a:tailEnd type="none" w="med" len="med"/>
                    </a:lnT>
                  </a:tcPr>
                </a:tc>
                <a:tc>
                  <a:txBody>
                    <a:bodyPr/>
                    <a:lstStyle/>
                    <a:p>
                      <a:pPr algn="ctr" fontAlgn="ctr"/>
                      <a:r>
                        <a:rPr lang="ru-RU" sz="900" b="0" i="0" u="none" strike="noStrike" cap="none">
                          <a:solidFill>
                            <a:schemeClr val="dk1"/>
                          </a:solidFill>
                          <a:latin typeface="+mn-lt"/>
                          <a:ea typeface="+mn-ea"/>
                          <a:cs typeface="+mn-cs"/>
                          <a:sym typeface="Arial"/>
                        </a:rPr>
                        <a:t>564</a:t>
                      </a:r>
                    </a:p>
                  </a:txBody>
                  <a:tcPr marL="9525" marR="9525" marT="9525" marB="0" anchor="ctr">
                    <a:lnT w="28575" cap="flat" cmpd="sng" algn="ctr">
                      <a:solidFill>
                        <a:schemeClr val="bg2"/>
                      </a:solidFill>
                      <a:prstDash val="solid"/>
                      <a:round/>
                      <a:headEnd type="none" w="med" len="med"/>
                      <a:tailEnd type="none" w="med" len="med"/>
                    </a:lnT>
                  </a:tcPr>
                </a:tc>
                <a:tc>
                  <a:txBody>
                    <a:bodyPr/>
                    <a:lstStyle/>
                    <a:p>
                      <a:pPr algn="ctr" fontAlgn="ctr"/>
                      <a:r>
                        <a:rPr lang="ru-RU" sz="900" b="0" i="0" u="none" strike="noStrike" cap="none">
                          <a:solidFill>
                            <a:schemeClr val="dk1"/>
                          </a:solidFill>
                          <a:latin typeface="+mn-lt"/>
                          <a:ea typeface="+mn-ea"/>
                          <a:cs typeface="+mn-cs"/>
                          <a:sym typeface="Arial"/>
                        </a:rPr>
                        <a:t>777</a:t>
                      </a:r>
                    </a:p>
                  </a:txBody>
                  <a:tcPr marL="9525" marR="9525" marT="9525" marB="0" anchor="ctr">
                    <a:lnT w="28575" cap="flat" cmpd="sng" algn="ctr">
                      <a:solidFill>
                        <a:schemeClr val="bg2"/>
                      </a:solidFill>
                      <a:prstDash val="solid"/>
                      <a:round/>
                      <a:headEnd type="none" w="med" len="med"/>
                      <a:tailEnd type="none" w="med" len="med"/>
                    </a:lnT>
                  </a:tcPr>
                </a:tc>
                <a:tc>
                  <a:txBody>
                    <a:bodyPr/>
                    <a:lstStyle/>
                    <a:p>
                      <a:pPr algn="ctr" fontAlgn="ctr"/>
                      <a:r>
                        <a:rPr lang="ru-RU" sz="900" b="0" i="0" u="none" strike="noStrike" cap="none">
                          <a:solidFill>
                            <a:schemeClr val="dk1"/>
                          </a:solidFill>
                          <a:latin typeface="+mn-lt"/>
                          <a:ea typeface="+mn-ea"/>
                          <a:cs typeface="+mn-cs"/>
                          <a:sym typeface="Arial"/>
                        </a:rPr>
                        <a:t>843</a:t>
                      </a:r>
                    </a:p>
                  </a:txBody>
                  <a:tcPr marL="9525" marR="9525" marT="9525" marB="0" anchor="ctr">
                    <a:lnT w="28575" cap="flat" cmpd="sng" algn="ctr">
                      <a:solidFill>
                        <a:schemeClr val="bg2"/>
                      </a:solidFill>
                      <a:prstDash val="solid"/>
                      <a:round/>
                      <a:headEnd type="none" w="med" len="med"/>
                      <a:tailEnd type="none" w="med" len="med"/>
                    </a:lnT>
                  </a:tcPr>
                </a:tc>
                <a:tc>
                  <a:txBody>
                    <a:bodyPr/>
                    <a:lstStyle/>
                    <a:p>
                      <a:pPr algn="ctr" fontAlgn="ctr"/>
                      <a:r>
                        <a:rPr lang="ru-RU" sz="900" b="0" i="0" u="none" strike="noStrike" cap="none">
                          <a:solidFill>
                            <a:schemeClr val="dk1"/>
                          </a:solidFill>
                          <a:latin typeface="+mn-lt"/>
                          <a:ea typeface="+mn-ea"/>
                          <a:cs typeface="+mn-cs"/>
                          <a:sym typeface="Arial"/>
                        </a:rPr>
                        <a:t>3 875</a:t>
                      </a:r>
                    </a:p>
                  </a:txBody>
                  <a:tcPr marL="9525" marR="9525" marT="9525" marB="0" anchor="ctr">
                    <a:lnT w="28575" cap="flat" cmpd="sng" algn="ctr">
                      <a:solidFill>
                        <a:schemeClr val="bg2"/>
                      </a:solidFill>
                      <a:prstDash val="solid"/>
                      <a:round/>
                      <a:headEnd type="none" w="med" len="med"/>
                      <a:tailEnd type="none" w="med" len="med"/>
                    </a:lnT>
                  </a:tcPr>
                </a:tc>
                <a:tc>
                  <a:txBody>
                    <a:bodyPr/>
                    <a:lstStyle/>
                    <a:p>
                      <a:pPr algn="ctr" fontAlgn="ctr"/>
                      <a:r>
                        <a:rPr lang="ru-RU" sz="1050" b="1" i="0" u="none" strike="noStrike" cap="none" dirty="0">
                          <a:solidFill>
                            <a:schemeClr val="dk1"/>
                          </a:solidFill>
                          <a:latin typeface="+mn-lt"/>
                          <a:ea typeface="+mn-ea"/>
                          <a:cs typeface="+mn-cs"/>
                          <a:sym typeface="Arial"/>
                        </a:rPr>
                        <a:t>5,3%</a:t>
                      </a:r>
                    </a:p>
                  </a:txBody>
                  <a:tcPr marL="9525" marR="9525" marT="9525" marB="0" anchor="ctr">
                    <a:lnT w="28575" cap="flat" cmpd="sng" algn="ctr">
                      <a:solidFill>
                        <a:schemeClr val="bg2"/>
                      </a:solidFill>
                      <a:prstDash val="solid"/>
                      <a:round/>
                      <a:headEnd type="none" w="med" len="med"/>
                      <a:tailEnd type="none" w="med" len="med"/>
                    </a:lnT>
                  </a:tcPr>
                </a:tc>
                <a:extLst>
                  <a:ext uri="{0D108BD9-81ED-4DB2-BD59-A6C34878D82A}">
                    <a16:rowId xmlns:a16="http://schemas.microsoft.com/office/drawing/2014/main" val="1481085828"/>
                  </a:ext>
                </a:extLst>
              </a:tr>
              <a:tr h="252035">
                <a:tc vMerge="1">
                  <a:txBody>
                    <a:bodyPr/>
                    <a:lstStyle/>
                    <a:p>
                      <a:endParaRPr lang="ru-KZ" sz="1100" dirty="0"/>
                    </a:p>
                  </a:txBody>
                  <a:tcPr/>
                </a:tc>
                <a:tc>
                  <a:txBody>
                    <a:bodyPr/>
                    <a:lstStyle/>
                    <a:p>
                      <a:pPr marL="72000" algn="l" fontAlgn="b"/>
                      <a:r>
                        <a:rPr lang="ru-RU" sz="800" b="0" i="0" u="none" strike="noStrike" cap="none" dirty="0">
                          <a:solidFill>
                            <a:schemeClr val="dk1"/>
                          </a:solidFill>
                          <a:latin typeface="+mn-lt"/>
                          <a:ea typeface="+mn-ea"/>
                          <a:cs typeface="+mn-cs"/>
                          <a:sym typeface="Arial"/>
                        </a:rPr>
                        <a:t>2 </a:t>
                      </a:r>
                      <a:r>
                        <a:rPr lang="ru-RU" sz="800" b="0" i="0" u="none" strike="noStrike" cap="none" dirty="0" err="1">
                          <a:solidFill>
                            <a:schemeClr val="dk1"/>
                          </a:solidFill>
                          <a:latin typeface="+mn-lt"/>
                          <a:ea typeface="+mn-ea"/>
                          <a:cs typeface="+mn-cs"/>
                          <a:sym typeface="Arial"/>
                        </a:rPr>
                        <a:t>Басқа</a:t>
                      </a:r>
                      <a:r>
                        <a:rPr lang="ru-RU" sz="800" b="0" i="0" u="none" strike="noStrike" cap="none" dirty="0">
                          <a:solidFill>
                            <a:schemeClr val="dk1"/>
                          </a:solidFill>
                          <a:latin typeface="+mn-lt"/>
                          <a:ea typeface="+mn-ea"/>
                          <a:cs typeface="+mn-cs"/>
                          <a:sym typeface="Arial"/>
                        </a:rPr>
                        <a:t> да </a:t>
                      </a:r>
                      <a:r>
                        <a:rPr lang="ru-RU" sz="800" b="0" i="0" u="none" strike="noStrike" cap="none" dirty="0" err="1">
                          <a:solidFill>
                            <a:schemeClr val="dk1"/>
                          </a:solidFill>
                          <a:latin typeface="+mn-lt"/>
                          <a:ea typeface="+mn-ea"/>
                          <a:cs typeface="+mn-cs"/>
                          <a:sym typeface="Arial"/>
                        </a:rPr>
                        <a:t>күзетшілер</a:t>
                      </a:r>
                      <a:r>
                        <a:rPr lang="ru-RU" sz="800" b="0" i="0" u="none" strike="noStrike" cap="none" dirty="0">
                          <a:solidFill>
                            <a:schemeClr val="dk1"/>
                          </a:solidFill>
                          <a:latin typeface="+mn-lt"/>
                          <a:ea typeface="+mn-ea"/>
                          <a:cs typeface="+mn-cs"/>
                          <a:sym typeface="Arial"/>
                        </a:rPr>
                        <a:t>, </a:t>
                      </a:r>
                      <a:r>
                        <a:rPr lang="ru-RU" sz="800" b="0" i="0" u="none" strike="noStrike" cap="none" dirty="0" err="1">
                          <a:solidFill>
                            <a:schemeClr val="dk1"/>
                          </a:solidFill>
                          <a:latin typeface="+mn-lt"/>
                          <a:ea typeface="+mn-ea"/>
                          <a:cs typeface="+mn-cs"/>
                          <a:sym typeface="Arial"/>
                        </a:rPr>
                        <a:t>инкассаторлар</a:t>
                      </a:r>
                      <a:r>
                        <a:rPr lang="ru-RU" sz="800" b="0" i="0" u="none" strike="noStrike" cap="none" dirty="0">
                          <a:solidFill>
                            <a:schemeClr val="dk1"/>
                          </a:solidFill>
                          <a:latin typeface="+mn-lt"/>
                          <a:ea typeface="+mn-ea"/>
                          <a:cs typeface="+mn-cs"/>
                          <a:sym typeface="Arial"/>
                        </a:rPr>
                        <a:t> </a:t>
                      </a:r>
                      <a:r>
                        <a:rPr lang="ru-RU" sz="800" b="0" i="0" u="none" strike="noStrike" cap="none" dirty="0" err="1">
                          <a:solidFill>
                            <a:schemeClr val="dk1"/>
                          </a:solidFill>
                          <a:latin typeface="+mn-lt"/>
                          <a:ea typeface="+mn-ea"/>
                          <a:cs typeface="+mn-cs"/>
                          <a:sym typeface="Arial"/>
                        </a:rPr>
                        <a:t>және</a:t>
                      </a:r>
                      <a:r>
                        <a:rPr lang="ru-RU" sz="800" b="0" i="0" u="none" strike="noStrike" cap="none" dirty="0">
                          <a:solidFill>
                            <a:schemeClr val="dk1"/>
                          </a:solidFill>
                          <a:latin typeface="+mn-lt"/>
                          <a:ea typeface="+mn-ea"/>
                          <a:cs typeface="+mn-cs"/>
                          <a:sym typeface="Arial"/>
                        </a:rPr>
                        <a:t>  </a:t>
                      </a:r>
                      <a:r>
                        <a:rPr lang="ru-RU" sz="800" b="0" i="0" u="none" strike="noStrike" cap="none" dirty="0" err="1">
                          <a:solidFill>
                            <a:schemeClr val="dk1"/>
                          </a:solidFill>
                          <a:latin typeface="+mn-lt"/>
                          <a:ea typeface="+mn-ea"/>
                          <a:cs typeface="+mn-cs"/>
                          <a:sym typeface="Arial"/>
                        </a:rPr>
                        <a:t>тектес</a:t>
                      </a:r>
                      <a:r>
                        <a:rPr lang="ru-RU" sz="800" b="0" i="0" u="none" strike="noStrike" cap="none" dirty="0">
                          <a:solidFill>
                            <a:schemeClr val="dk1"/>
                          </a:solidFill>
                          <a:latin typeface="+mn-lt"/>
                          <a:ea typeface="+mn-ea"/>
                          <a:cs typeface="+mn-cs"/>
                          <a:sym typeface="Arial"/>
                        </a:rPr>
                        <a:t> </a:t>
                      </a:r>
                      <a:r>
                        <a:rPr lang="ru-RU" sz="800" b="0" i="0" u="none" strike="noStrike" cap="none" dirty="0" err="1">
                          <a:solidFill>
                            <a:schemeClr val="dk1"/>
                          </a:solidFill>
                          <a:latin typeface="+mn-lt"/>
                          <a:ea typeface="+mn-ea"/>
                          <a:cs typeface="+mn-cs"/>
                          <a:sym typeface="Arial"/>
                        </a:rPr>
                        <a:t>қызметтер</a:t>
                      </a:r>
                      <a:endParaRPr lang="ru-RU" sz="800" b="0" i="0" u="none" strike="noStrike" cap="none" dirty="0">
                        <a:solidFill>
                          <a:schemeClr val="dk1"/>
                        </a:solidFill>
                        <a:latin typeface="+mn-lt"/>
                        <a:ea typeface="+mn-ea"/>
                        <a:cs typeface="+mn-cs"/>
                        <a:sym typeface="Arial"/>
                      </a:endParaRPr>
                    </a:p>
                  </a:txBody>
                  <a:tcPr marL="9525" marR="9525" marT="9525" marB="0" anchor="ctr"/>
                </a:tc>
                <a:tc>
                  <a:txBody>
                    <a:bodyPr/>
                    <a:lstStyle/>
                    <a:p>
                      <a:pPr marR="0" algn="ctr" rtl="0" eaLnBrk="1" fontAlgn="b" hangingPunct="1">
                        <a:lnSpc>
                          <a:spcPct val="100000"/>
                        </a:lnSpc>
                        <a:spcBef>
                          <a:spcPts val="0"/>
                        </a:spcBef>
                        <a:spcAft>
                          <a:spcPts val="0"/>
                        </a:spcAft>
                        <a:buNone/>
                      </a:pPr>
                      <a:r>
                        <a:rPr lang="ru-RU" sz="900" b="0" i="1" u="none" strike="noStrike" cap="none" dirty="0">
                          <a:solidFill>
                            <a:schemeClr val="dk1"/>
                          </a:solidFill>
                          <a:latin typeface="+mn-lt"/>
                          <a:ea typeface="+mn-ea"/>
                          <a:cs typeface="+mn-cs"/>
                          <a:sym typeface="Arial"/>
                        </a:rPr>
                        <a:t>5414-9</a:t>
                      </a:r>
                    </a:p>
                  </a:txBody>
                  <a:tcPr marL="9525" marR="9525" marT="9525" marB="0" anchor="ctr"/>
                </a:tc>
                <a:tc>
                  <a:txBody>
                    <a:bodyPr/>
                    <a:lstStyle/>
                    <a:p>
                      <a:pPr algn="ctr" fontAlgn="ctr"/>
                      <a:r>
                        <a:rPr lang="ru-RU" sz="1050" b="1" i="0" u="none" strike="noStrike" cap="none" dirty="0">
                          <a:solidFill>
                            <a:schemeClr val="dk1"/>
                          </a:solidFill>
                          <a:latin typeface="+mn-lt"/>
                          <a:ea typeface="+mn-ea"/>
                          <a:cs typeface="+mn-cs"/>
                          <a:sym typeface="Arial"/>
                        </a:rPr>
                        <a:t>2 768</a:t>
                      </a:r>
                    </a:p>
                  </a:txBody>
                  <a:tcPr marL="9525" marR="9525" marT="9525" marB="0" anchor="ctr"/>
                </a:tc>
                <a:tc>
                  <a:txBody>
                    <a:bodyPr/>
                    <a:lstStyle/>
                    <a:p>
                      <a:pPr algn="ctr" fontAlgn="ctr"/>
                      <a:r>
                        <a:rPr lang="ru-RU" sz="900" b="0" i="0" u="none" strike="noStrike" cap="none">
                          <a:solidFill>
                            <a:schemeClr val="dk1"/>
                          </a:solidFill>
                          <a:latin typeface="+mn-lt"/>
                          <a:ea typeface="+mn-ea"/>
                          <a:cs typeface="+mn-cs"/>
                          <a:sym typeface="Arial"/>
                        </a:rPr>
                        <a:t>802</a:t>
                      </a:r>
                    </a:p>
                  </a:txBody>
                  <a:tcPr marL="9525" marR="9525" marT="9525" marB="0" anchor="ctr"/>
                </a:tc>
                <a:tc>
                  <a:txBody>
                    <a:bodyPr/>
                    <a:lstStyle/>
                    <a:p>
                      <a:pPr algn="ctr" fontAlgn="ctr"/>
                      <a:r>
                        <a:rPr lang="ru-RU" sz="900" b="0" i="0" u="none" strike="noStrike" cap="none">
                          <a:solidFill>
                            <a:schemeClr val="dk1"/>
                          </a:solidFill>
                          <a:latin typeface="+mn-lt"/>
                          <a:ea typeface="+mn-ea"/>
                          <a:cs typeface="+mn-cs"/>
                          <a:sym typeface="Arial"/>
                        </a:rPr>
                        <a:t>710</a:t>
                      </a:r>
                    </a:p>
                  </a:txBody>
                  <a:tcPr marL="9525" marR="9525" marT="9525" marB="0" anchor="ctr"/>
                </a:tc>
                <a:tc>
                  <a:txBody>
                    <a:bodyPr/>
                    <a:lstStyle/>
                    <a:p>
                      <a:pPr algn="ctr" fontAlgn="ctr"/>
                      <a:r>
                        <a:rPr lang="ru-RU" sz="900" b="0" i="0" u="none" strike="noStrike" cap="none" dirty="0">
                          <a:solidFill>
                            <a:schemeClr val="dk1"/>
                          </a:solidFill>
                          <a:latin typeface="+mn-lt"/>
                          <a:ea typeface="+mn-ea"/>
                          <a:cs typeface="+mn-cs"/>
                          <a:sym typeface="Arial"/>
                        </a:rPr>
                        <a:t>735</a:t>
                      </a:r>
                    </a:p>
                  </a:txBody>
                  <a:tcPr marL="9525" marR="9525" marT="9525" marB="0" anchor="ctr"/>
                </a:tc>
                <a:tc>
                  <a:txBody>
                    <a:bodyPr/>
                    <a:lstStyle/>
                    <a:p>
                      <a:pPr algn="ctr" fontAlgn="ctr"/>
                      <a:r>
                        <a:rPr lang="ru-RU" sz="900" b="0" i="0" u="none" strike="noStrike" cap="none">
                          <a:solidFill>
                            <a:schemeClr val="dk1"/>
                          </a:solidFill>
                          <a:latin typeface="+mn-lt"/>
                          <a:ea typeface="+mn-ea"/>
                          <a:cs typeface="+mn-cs"/>
                          <a:sym typeface="Arial"/>
                        </a:rPr>
                        <a:t>521</a:t>
                      </a:r>
                    </a:p>
                  </a:txBody>
                  <a:tcPr marL="9525" marR="9525" marT="9525" marB="0" anchor="ctr"/>
                </a:tc>
                <a:tc>
                  <a:txBody>
                    <a:bodyPr/>
                    <a:lstStyle/>
                    <a:p>
                      <a:pPr algn="ctr" fontAlgn="ctr"/>
                      <a:r>
                        <a:rPr lang="ru-RU" sz="1050" b="1" i="0" u="none" strike="noStrike" cap="none" dirty="0">
                          <a:solidFill>
                            <a:schemeClr val="dk1"/>
                          </a:solidFill>
                          <a:latin typeface="+mn-lt"/>
                          <a:ea typeface="+mn-ea"/>
                          <a:cs typeface="+mn-cs"/>
                          <a:sym typeface="Arial"/>
                        </a:rPr>
                        <a:t>2,4%</a:t>
                      </a:r>
                    </a:p>
                  </a:txBody>
                  <a:tcPr marL="9525" marR="9525" marT="9525" marB="0" anchor="ctr"/>
                </a:tc>
                <a:extLst>
                  <a:ext uri="{0D108BD9-81ED-4DB2-BD59-A6C34878D82A}">
                    <a16:rowId xmlns:a16="http://schemas.microsoft.com/office/drawing/2014/main" val="3915778474"/>
                  </a:ext>
                </a:extLst>
              </a:tr>
              <a:tr h="252035">
                <a:tc vMerge="1">
                  <a:txBody>
                    <a:bodyPr/>
                    <a:lstStyle/>
                    <a:p>
                      <a:endParaRPr lang="ru-KZ" sz="1100" dirty="0"/>
                    </a:p>
                  </a:txBody>
                  <a:tcPr/>
                </a:tc>
                <a:tc>
                  <a:txBody>
                    <a:bodyPr/>
                    <a:lstStyle/>
                    <a:p>
                      <a:pPr marL="72000" algn="l" fontAlgn="b"/>
                      <a:r>
                        <a:rPr lang="ru-RU" sz="800" b="0" i="0" u="none" strike="noStrike" cap="none" dirty="0">
                          <a:solidFill>
                            <a:schemeClr val="dk1"/>
                          </a:solidFill>
                          <a:latin typeface="+mn-lt"/>
                          <a:ea typeface="+mn-ea"/>
                          <a:cs typeface="+mn-cs"/>
                          <a:sym typeface="Arial"/>
                        </a:rPr>
                        <a:t>3 </a:t>
                      </a:r>
                      <a:r>
                        <a:rPr lang="ru-RU" sz="800" b="0" i="0" u="none" strike="noStrike" cap="none" dirty="0" err="1">
                          <a:solidFill>
                            <a:schemeClr val="dk1"/>
                          </a:solidFill>
                          <a:latin typeface="+mn-lt"/>
                          <a:ea typeface="+mn-ea"/>
                          <a:cs typeface="+mn-cs"/>
                          <a:sym typeface="Arial"/>
                        </a:rPr>
                        <a:t>Күтім</a:t>
                      </a:r>
                      <a:r>
                        <a:rPr lang="ru-RU" sz="800" b="0" i="0" u="none" strike="noStrike" cap="none" dirty="0">
                          <a:solidFill>
                            <a:schemeClr val="dk1"/>
                          </a:solidFill>
                          <a:latin typeface="+mn-lt"/>
                          <a:ea typeface="+mn-ea"/>
                          <a:cs typeface="+mn-cs"/>
                          <a:sym typeface="Arial"/>
                        </a:rPr>
                        <a:t> </a:t>
                      </a:r>
                      <a:r>
                        <a:rPr lang="ru-RU" sz="800" b="0" i="0" u="none" strike="noStrike" cap="none" dirty="0" err="1">
                          <a:solidFill>
                            <a:schemeClr val="dk1"/>
                          </a:solidFill>
                          <a:latin typeface="+mn-lt"/>
                          <a:ea typeface="+mn-ea"/>
                          <a:cs typeface="+mn-cs"/>
                          <a:sym typeface="Arial"/>
                        </a:rPr>
                        <a:t>жөніндегі</a:t>
                      </a:r>
                      <a:r>
                        <a:rPr lang="ru-RU" sz="800" b="0" i="0" u="none" strike="noStrike" cap="none" dirty="0">
                          <a:solidFill>
                            <a:schemeClr val="dk1"/>
                          </a:solidFill>
                          <a:latin typeface="+mn-lt"/>
                          <a:ea typeface="+mn-ea"/>
                          <a:cs typeface="+mn-cs"/>
                          <a:sym typeface="Arial"/>
                        </a:rPr>
                        <a:t> орта </a:t>
                      </a:r>
                      <a:r>
                        <a:rPr lang="ru-RU" sz="800" b="0" i="0" u="none" strike="noStrike" cap="none" dirty="0" err="1">
                          <a:solidFill>
                            <a:schemeClr val="dk1"/>
                          </a:solidFill>
                          <a:latin typeface="+mn-lt"/>
                          <a:ea typeface="+mn-ea"/>
                          <a:cs typeface="+mn-cs"/>
                          <a:sym typeface="Arial"/>
                        </a:rPr>
                        <a:t>медициналық</a:t>
                      </a:r>
                      <a:r>
                        <a:rPr lang="ru-RU" sz="800" b="0" i="0" u="none" strike="noStrike" cap="none" dirty="0">
                          <a:solidFill>
                            <a:schemeClr val="dk1"/>
                          </a:solidFill>
                          <a:latin typeface="+mn-lt"/>
                          <a:ea typeface="+mn-ea"/>
                          <a:cs typeface="+mn-cs"/>
                          <a:sym typeface="Arial"/>
                        </a:rPr>
                        <a:t> персонал</a:t>
                      </a:r>
                    </a:p>
                  </a:txBody>
                  <a:tcPr marL="9525" marR="9525" marT="9525" marB="0" anchor="ctr"/>
                </a:tc>
                <a:tc>
                  <a:txBody>
                    <a:bodyPr/>
                    <a:lstStyle/>
                    <a:p>
                      <a:pPr marR="0" algn="ctr" rtl="0" eaLnBrk="1" fontAlgn="b" hangingPunct="1">
                        <a:lnSpc>
                          <a:spcPct val="100000"/>
                        </a:lnSpc>
                        <a:spcBef>
                          <a:spcPts val="0"/>
                        </a:spcBef>
                        <a:spcAft>
                          <a:spcPts val="0"/>
                        </a:spcAft>
                        <a:buNone/>
                      </a:pPr>
                      <a:r>
                        <a:rPr lang="ru-RU" sz="900" b="0" i="1" u="none" strike="noStrike" cap="none" dirty="0">
                          <a:solidFill>
                            <a:schemeClr val="dk1"/>
                          </a:solidFill>
                          <a:latin typeface="+mn-lt"/>
                          <a:ea typeface="+mn-ea"/>
                          <a:cs typeface="+mn-cs"/>
                          <a:sym typeface="Arial"/>
                        </a:rPr>
                        <a:t>3221-0</a:t>
                      </a:r>
                    </a:p>
                  </a:txBody>
                  <a:tcPr marL="9525" marR="9525" marT="9525" marB="0" anchor="ctr"/>
                </a:tc>
                <a:tc>
                  <a:txBody>
                    <a:bodyPr/>
                    <a:lstStyle/>
                    <a:p>
                      <a:pPr algn="ctr" fontAlgn="ctr"/>
                      <a:r>
                        <a:rPr lang="ru-RU" sz="1050" b="1" i="0" u="none" strike="noStrike" cap="none" dirty="0">
                          <a:solidFill>
                            <a:schemeClr val="dk1"/>
                          </a:solidFill>
                          <a:latin typeface="+mn-lt"/>
                          <a:ea typeface="+mn-ea"/>
                          <a:cs typeface="+mn-cs"/>
                          <a:sym typeface="Arial"/>
                        </a:rPr>
                        <a:t>2 567</a:t>
                      </a:r>
                    </a:p>
                  </a:txBody>
                  <a:tcPr marL="9525" marR="9525" marT="9525" marB="0" anchor="ctr"/>
                </a:tc>
                <a:tc>
                  <a:txBody>
                    <a:bodyPr/>
                    <a:lstStyle/>
                    <a:p>
                      <a:pPr algn="ctr" fontAlgn="ctr"/>
                      <a:r>
                        <a:rPr lang="ru-RU" sz="900" b="0" i="0" u="none" strike="noStrike" cap="none">
                          <a:solidFill>
                            <a:schemeClr val="dk1"/>
                          </a:solidFill>
                          <a:latin typeface="+mn-lt"/>
                          <a:ea typeface="+mn-ea"/>
                          <a:cs typeface="+mn-cs"/>
                          <a:sym typeface="Arial"/>
                        </a:rPr>
                        <a:t>716</a:t>
                      </a:r>
                    </a:p>
                  </a:txBody>
                  <a:tcPr marL="9525" marR="9525" marT="9525" marB="0" anchor="ctr"/>
                </a:tc>
                <a:tc>
                  <a:txBody>
                    <a:bodyPr/>
                    <a:lstStyle/>
                    <a:p>
                      <a:pPr algn="ctr" fontAlgn="ctr"/>
                      <a:r>
                        <a:rPr lang="ru-RU" sz="900" b="0" i="0" u="none" strike="noStrike" cap="none">
                          <a:solidFill>
                            <a:schemeClr val="dk1"/>
                          </a:solidFill>
                          <a:latin typeface="+mn-lt"/>
                          <a:ea typeface="+mn-ea"/>
                          <a:cs typeface="+mn-cs"/>
                          <a:sym typeface="Arial"/>
                        </a:rPr>
                        <a:t>594</a:t>
                      </a:r>
                    </a:p>
                  </a:txBody>
                  <a:tcPr marL="9525" marR="9525" marT="9525" marB="0" anchor="ctr"/>
                </a:tc>
                <a:tc>
                  <a:txBody>
                    <a:bodyPr/>
                    <a:lstStyle/>
                    <a:p>
                      <a:pPr algn="ctr" fontAlgn="ctr"/>
                      <a:r>
                        <a:rPr lang="ru-RU" sz="900" b="0" i="0" u="none" strike="noStrike" cap="none">
                          <a:solidFill>
                            <a:schemeClr val="dk1"/>
                          </a:solidFill>
                          <a:latin typeface="+mn-lt"/>
                          <a:ea typeface="+mn-ea"/>
                          <a:cs typeface="+mn-cs"/>
                          <a:sym typeface="Arial"/>
                        </a:rPr>
                        <a:t>705</a:t>
                      </a:r>
                    </a:p>
                  </a:txBody>
                  <a:tcPr marL="9525" marR="9525" marT="9525" marB="0" anchor="ctr"/>
                </a:tc>
                <a:tc>
                  <a:txBody>
                    <a:bodyPr/>
                    <a:lstStyle/>
                    <a:p>
                      <a:pPr algn="ctr" fontAlgn="ctr"/>
                      <a:r>
                        <a:rPr lang="ru-RU" sz="900" b="0" i="0" u="none" strike="noStrike" cap="none" dirty="0">
                          <a:solidFill>
                            <a:schemeClr val="dk1"/>
                          </a:solidFill>
                          <a:latin typeface="+mn-lt"/>
                          <a:ea typeface="+mn-ea"/>
                          <a:cs typeface="+mn-cs"/>
                          <a:sym typeface="Arial"/>
                        </a:rPr>
                        <a:t>552</a:t>
                      </a:r>
                    </a:p>
                  </a:txBody>
                  <a:tcPr marL="9525" marR="9525" marT="9525" marB="0" anchor="ctr"/>
                </a:tc>
                <a:tc>
                  <a:txBody>
                    <a:bodyPr/>
                    <a:lstStyle/>
                    <a:p>
                      <a:pPr algn="ctr" fontAlgn="ctr"/>
                      <a:r>
                        <a:rPr lang="ru-RU" sz="1050" b="1" i="0" u="none" strike="noStrike" cap="none" dirty="0">
                          <a:solidFill>
                            <a:schemeClr val="dk1"/>
                          </a:solidFill>
                          <a:latin typeface="+mn-lt"/>
                          <a:ea typeface="+mn-ea"/>
                          <a:cs typeface="+mn-cs"/>
                          <a:sym typeface="Arial"/>
                        </a:rPr>
                        <a:t>2,3%</a:t>
                      </a:r>
                    </a:p>
                  </a:txBody>
                  <a:tcPr marL="9525" marR="9525" marT="9525" marB="0" anchor="ctr"/>
                </a:tc>
                <a:extLst>
                  <a:ext uri="{0D108BD9-81ED-4DB2-BD59-A6C34878D82A}">
                    <a16:rowId xmlns:a16="http://schemas.microsoft.com/office/drawing/2014/main" val="370619722"/>
                  </a:ext>
                </a:extLst>
              </a:tr>
              <a:tr h="252035">
                <a:tc vMerge="1">
                  <a:txBody>
                    <a:bodyPr/>
                    <a:lstStyle/>
                    <a:p>
                      <a:endParaRPr lang="ru-KZ" sz="1100" dirty="0"/>
                    </a:p>
                  </a:txBody>
                  <a:tcPr/>
                </a:tc>
                <a:tc>
                  <a:txBody>
                    <a:bodyPr/>
                    <a:lstStyle/>
                    <a:p>
                      <a:pPr marL="72000" algn="l" fontAlgn="b"/>
                      <a:r>
                        <a:rPr lang="ru-RU" sz="800" b="0" i="0" u="none" strike="noStrike" cap="none" dirty="0">
                          <a:solidFill>
                            <a:schemeClr val="dk1"/>
                          </a:solidFill>
                          <a:latin typeface="+mn-lt"/>
                          <a:ea typeface="+mn-ea"/>
                          <a:cs typeface="+mn-cs"/>
                          <a:sym typeface="Arial"/>
                        </a:rPr>
                        <a:t>4 </a:t>
                      </a:r>
                      <a:r>
                        <a:rPr lang="ru-RU" sz="800" b="0" i="0" u="none" strike="noStrike" cap="none" dirty="0" err="1">
                          <a:solidFill>
                            <a:schemeClr val="dk1"/>
                          </a:solidFill>
                          <a:latin typeface="+mn-lt"/>
                          <a:ea typeface="+mn-ea"/>
                          <a:cs typeface="+mn-cs"/>
                          <a:sym typeface="Arial"/>
                        </a:rPr>
                        <a:t>Отельдердегі</a:t>
                      </a:r>
                      <a:r>
                        <a:rPr lang="ru-RU" sz="800" b="0" i="0" u="none" strike="noStrike" cap="none" dirty="0">
                          <a:solidFill>
                            <a:schemeClr val="dk1"/>
                          </a:solidFill>
                          <a:latin typeface="+mn-lt"/>
                          <a:ea typeface="+mn-ea"/>
                          <a:cs typeface="+mn-cs"/>
                          <a:sym typeface="Arial"/>
                        </a:rPr>
                        <a:t> ж/е </a:t>
                      </a:r>
                      <a:r>
                        <a:rPr lang="ru-RU" sz="800" b="0" i="0" u="none" strike="noStrike" cap="none" dirty="0" err="1">
                          <a:solidFill>
                            <a:schemeClr val="dk1"/>
                          </a:solidFill>
                          <a:latin typeface="+mn-lt"/>
                          <a:ea typeface="+mn-ea"/>
                          <a:cs typeface="+mn-cs"/>
                          <a:sym typeface="Arial"/>
                        </a:rPr>
                        <a:t>ұқсас</a:t>
                      </a:r>
                      <a:r>
                        <a:rPr lang="ru-RU" sz="800" b="0" i="0" u="none" strike="noStrike" cap="none" dirty="0">
                          <a:solidFill>
                            <a:schemeClr val="dk1"/>
                          </a:solidFill>
                          <a:latin typeface="+mn-lt"/>
                          <a:ea typeface="+mn-ea"/>
                          <a:cs typeface="+mn-cs"/>
                          <a:sym typeface="Arial"/>
                        </a:rPr>
                        <a:t> </a:t>
                      </a:r>
                      <a:r>
                        <a:rPr lang="ru-RU" sz="800" b="0" i="0" u="none" strike="noStrike" cap="none" dirty="0" err="1">
                          <a:solidFill>
                            <a:schemeClr val="dk1"/>
                          </a:solidFill>
                          <a:latin typeface="+mn-lt"/>
                          <a:ea typeface="+mn-ea"/>
                          <a:cs typeface="+mn-cs"/>
                          <a:sym typeface="Arial"/>
                        </a:rPr>
                        <a:t>мекемелердегі</a:t>
                      </a:r>
                      <a:r>
                        <a:rPr lang="ru-RU" sz="800" b="0" i="0" u="none" strike="noStrike" cap="none" dirty="0">
                          <a:solidFill>
                            <a:schemeClr val="dk1"/>
                          </a:solidFill>
                          <a:latin typeface="+mn-lt"/>
                          <a:ea typeface="+mn-ea"/>
                          <a:cs typeface="+mn-cs"/>
                          <a:sym typeface="Arial"/>
                        </a:rPr>
                        <a:t> </a:t>
                      </a:r>
                      <a:r>
                        <a:rPr lang="ru-RU" sz="800" b="0" i="0" u="none" strike="noStrike" cap="none" dirty="0" err="1">
                          <a:solidFill>
                            <a:schemeClr val="dk1"/>
                          </a:solidFill>
                          <a:latin typeface="+mn-lt"/>
                          <a:ea typeface="+mn-ea"/>
                          <a:cs typeface="+mn-cs"/>
                          <a:sym typeface="Arial"/>
                        </a:rPr>
                        <a:t>тазалаушылар</a:t>
                      </a:r>
                      <a:r>
                        <a:rPr lang="ru-RU" sz="800" b="0" i="0" u="none" strike="noStrike" cap="none" dirty="0">
                          <a:solidFill>
                            <a:schemeClr val="dk1"/>
                          </a:solidFill>
                          <a:latin typeface="+mn-lt"/>
                          <a:ea typeface="+mn-ea"/>
                          <a:cs typeface="+mn-cs"/>
                          <a:sym typeface="Arial"/>
                        </a:rPr>
                        <a:t> ж/е </a:t>
                      </a:r>
                      <a:r>
                        <a:rPr lang="ru-RU" sz="800" b="0" i="0" u="none" strike="noStrike" cap="none" dirty="0" err="1">
                          <a:solidFill>
                            <a:schemeClr val="dk1"/>
                          </a:solidFill>
                          <a:latin typeface="+mn-lt"/>
                          <a:ea typeface="+mn-ea"/>
                          <a:cs typeface="+mn-cs"/>
                          <a:sym typeface="Arial"/>
                        </a:rPr>
                        <a:t>үй</a:t>
                      </a:r>
                      <a:r>
                        <a:rPr lang="ru-RU" sz="800" b="0" i="0" u="none" strike="noStrike" cap="none" dirty="0">
                          <a:solidFill>
                            <a:schemeClr val="dk1"/>
                          </a:solidFill>
                          <a:latin typeface="+mn-lt"/>
                          <a:ea typeface="+mn-ea"/>
                          <a:cs typeface="+mn-cs"/>
                          <a:sym typeface="Arial"/>
                        </a:rPr>
                        <a:t> </a:t>
                      </a:r>
                      <a:r>
                        <a:rPr lang="ru-RU" sz="800" b="0" i="0" u="none" strike="noStrike" cap="none" dirty="0" err="1">
                          <a:solidFill>
                            <a:schemeClr val="dk1"/>
                          </a:solidFill>
                          <a:latin typeface="+mn-lt"/>
                          <a:ea typeface="+mn-ea"/>
                          <a:cs typeface="+mn-cs"/>
                          <a:sym typeface="Arial"/>
                        </a:rPr>
                        <a:t>қызметшілері</a:t>
                      </a:r>
                      <a:endParaRPr lang="ru-RU" sz="800" b="0" i="0" u="none" strike="noStrike" cap="none" dirty="0">
                        <a:solidFill>
                          <a:schemeClr val="dk1"/>
                        </a:solidFill>
                        <a:latin typeface="+mn-lt"/>
                        <a:ea typeface="+mn-ea"/>
                        <a:cs typeface="+mn-cs"/>
                        <a:sym typeface="Arial"/>
                      </a:endParaRPr>
                    </a:p>
                  </a:txBody>
                  <a:tcPr marL="9525" marR="9525" marT="9525" marB="0" anchor="ctr"/>
                </a:tc>
                <a:tc>
                  <a:txBody>
                    <a:bodyPr/>
                    <a:lstStyle/>
                    <a:p>
                      <a:pPr marR="0" algn="ctr" rtl="0" eaLnBrk="1" fontAlgn="b" hangingPunct="1">
                        <a:lnSpc>
                          <a:spcPct val="100000"/>
                        </a:lnSpc>
                        <a:spcBef>
                          <a:spcPts val="0"/>
                        </a:spcBef>
                        <a:spcAft>
                          <a:spcPts val="0"/>
                        </a:spcAft>
                        <a:buNone/>
                      </a:pPr>
                      <a:r>
                        <a:rPr lang="ru-RU" sz="900" b="0" i="1" u="none" strike="noStrike" cap="none" dirty="0">
                          <a:solidFill>
                            <a:schemeClr val="dk1"/>
                          </a:solidFill>
                          <a:latin typeface="+mn-lt"/>
                          <a:ea typeface="+mn-ea"/>
                          <a:cs typeface="+mn-cs"/>
                          <a:sym typeface="Arial"/>
                        </a:rPr>
                        <a:t>9112-9</a:t>
                      </a:r>
                    </a:p>
                  </a:txBody>
                  <a:tcPr marL="9525" marR="9525" marT="9525" marB="0" anchor="ctr"/>
                </a:tc>
                <a:tc>
                  <a:txBody>
                    <a:bodyPr/>
                    <a:lstStyle/>
                    <a:p>
                      <a:pPr algn="ctr" fontAlgn="ctr"/>
                      <a:r>
                        <a:rPr lang="ru-RU" sz="1050" b="1" i="0" u="none" strike="noStrike" cap="none" dirty="0">
                          <a:solidFill>
                            <a:schemeClr val="dk1"/>
                          </a:solidFill>
                          <a:latin typeface="+mn-lt"/>
                          <a:ea typeface="+mn-ea"/>
                          <a:cs typeface="+mn-cs"/>
                          <a:sym typeface="Arial"/>
                        </a:rPr>
                        <a:t>2 313</a:t>
                      </a:r>
                    </a:p>
                  </a:txBody>
                  <a:tcPr marL="9525" marR="9525" marT="9525" marB="0" anchor="ctr"/>
                </a:tc>
                <a:tc>
                  <a:txBody>
                    <a:bodyPr/>
                    <a:lstStyle/>
                    <a:p>
                      <a:pPr algn="ctr" fontAlgn="ctr"/>
                      <a:r>
                        <a:rPr lang="ru-RU" sz="900" b="0" i="0" u="none" strike="noStrike" cap="none">
                          <a:solidFill>
                            <a:schemeClr val="dk1"/>
                          </a:solidFill>
                          <a:latin typeface="+mn-lt"/>
                          <a:ea typeface="+mn-ea"/>
                          <a:cs typeface="+mn-cs"/>
                          <a:sym typeface="Arial"/>
                        </a:rPr>
                        <a:t>425</a:t>
                      </a:r>
                    </a:p>
                  </a:txBody>
                  <a:tcPr marL="9525" marR="9525" marT="9525" marB="0" anchor="ctr"/>
                </a:tc>
                <a:tc>
                  <a:txBody>
                    <a:bodyPr/>
                    <a:lstStyle/>
                    <a:p>
                      <a:pPr algn="ctr" fontAlgn="ctr"/>
                      <a:r>
                        <a:rPr lang="ru-RU" sz="900" b="0" i="0" u="none" strike="noStrike" cap="none">
                          <a:solidFill>
                            <a:schemeClr val="dk1"/>
                          </a:solidFill>
                          <a:latin typeface="+mn-lt"/>
                          <a:ea typeface="+mn-ea"/>
                          <a:cs typeface="+mn-cs"/>
                          <a:sym typeface="Arial"/>
                        </a:rPr>
                        <a:t>680</a:t>
                      </a:r>
                    </a:p>
                  </a:txBody>
                  <a:tcPr marL="9525" marR="9525" marT="9525" marB="0" anchor="ctr"/>
                </a:tc>
                <a:tc>
                  <a:txBody>
                    <a:bodyPr/>
                    <a:lstStyle/>
                    <a:p>
                      <a:pPr algn="ctr" fontAlgn="ctr"/>
                      <a:r>
                        <a:rPr lang="ru-RU" sz="900" b="0" i="0" u="none" strike="noStrike" cap="none">
                          <a:solidFill>
                            <a:schemeClr val="dk1"/>
                          </a:solidFill>
                          <a:latin typeface="+mn-lt"/>
                          <a:ea typeface="+mn-ea"/>
                          <a:cs typeface="+mn-cs"/>
                          <a:sym typeface="Arial"/>
                        </a:rPr>
                        <a:t>525</a:t>
                      </a:r>
                    </a:p>
                  </a:txBody>
                  <a:tcPr marL="9525" marR="9525" marT="9525" marB="0" anchor="ctr"/>
                </a:tc>
                <a:tc>
                  <a:txBody>
                    <a:bodyPr/>
                    <a:lstStyle/>
                    <a:p>
                      <a:pPr algn="ctr" fontAlgn="ctr"/>
                      <a:r>
                        <a:rPr lang="ru-RU" sz="900" b="0" i="0" u="none" strike="noStrike" cap="none" dirty="0">
                          <a:solidFill>
                            <a:schemeClr val="dk1"/>
                          </a:solidFill>
                          <a:latin typeface="+mn-lt"/>
                          <a:ea typeface="+mn-ea"/>
                          <a:cs typeface="+mn-cs"/>
                          <a:sym typeface="Arial"/>
                        </a:rPr>
                        <a:t>683</a:t>
                      </a:r>
                    </a:p>
                  </a:txBody>
                  <a:tcPr marL="9525" marR="9525" marT="9525" marB="0" anchor="ctr"/>
                </a:tc>
                <a:tc>
                  <a:txBody>
                    <a:bodyPr/>
                    <a:lstStyle/>
                    <a:p>
                      <a:pPr algn="ctr" fontAlgn="ctr"/>
                      <a:r>
                        <a:rPr lang="ru-RU" sz="1050" b="1" i="0" u="none" strike="noStrike" cap="none" dirty="0">
                          <a:solidFill>
                            <a:schemeClr val="dk1"/>
                          </a:solidFill>
                          <a:latin typeface="+mn-lt"/>
                          <a:ea typeface="+mn-ea"/>
                          <a:cs typeface="+mn-cs"/>
                          <a:sym typeface="Arial"/>
                        </a:rPr>
                        <a:t>2,0%</a:t>
                      </a:r>
                    </a:p>
                  </a:txBody>
                  <a:tcPr marL="9525" marR="9525" marT="9525" marB="0" anchor="ctr"/>
                </a:tc>
                <a:extLst>
                  <a:ext uri="{0D108BD9-81ED-4DB2-BD59-A6C34878D82A}">
                    <a16:rowId xmlns:a16="http://schemas.microsoft.com/office/drawing/2014/main" val="3666239747"/>
                  </a:ext>
                </a:extLst>
              </a:tr>
              <a:tr h="252035">
                <a:tc vMerge="1">
                  <a:txBody>
                    <a:bodyPr/>
                    <a:lstStyle/>
                    <a:p>
                      <a:endParaRPr lang="ru-KZ" sz="1100" dirty="0"/>
                    </a:p>
                  </a:txBody>
                  <a:tcPr/>
                </a:tc>
                <a:tc>
                  <a:txBody>
                    <a:bodyPr/>
                    <a:lstStyle/>
                    <a:p>
                      <a:pPr marL="72000" algn="l" fontAlgn="b"/>
                      <a:r>
                        <a:rPr lang="ru-RU" sz="800" b="0" i="0" u="none" strike="noStrike" cap="none" dirty="0">
                          <a:solidFill>
                            <a:schemeClr val="dk1"/>
                          </a:solidFill>
                          <a:latin typeface="+mn-lt"/>
                          <a:ea typeface="+mn-ea"/>
                          <a:cs typeface="+mn-cs"/>
                          <a:sym typeface="Arial"/>
                        </a:rPr>
                        <a:t>5 </a:t>
                      </a:r>
                      <a:r>
                        <a:rPr lang="ru-RU" sz="800" b="0" i="0" u="none" strike="noStrike" cap="none" dirty="0" err="1">
                          <a:solidFill>
                            <a:schemeClr val="dk1"/>
                          </a:solidFill>
                          <a:latin typeface="+mn-lt"/>
                          <a:ea typeface="+mn-ea"/>
                          <a:cs typeface="+mn-cs"/>
                          <a:sym typeface="Arial"/>
                        </a:rPr>
                        <a:t>Әртүрлі</a:t>
                      </a:r>
                      <a:r>
                        <a:rPr lang="ru-RU" sz="800" b="0" i="0" u="none" strike="noStrike" cap="none" dirty="0">
                          <a:solidFill>
                            <a:schemeClr val="dk1"/>
                          </a:solidFill>
                          <a:latin typeface="+mn-lt"/>
                          <a:ea typeface="+mn-ea"/>
                          <a:cs typeface="+mn-cs"/>
                          <a:sym typeface="Arial"/>
                        </a:rPr>
                        <a:t> </a:t>
                      </a:r>
                      <a:r>
                        <a:rPr lang="ru-RU" sz="800" b="0" i="0" u="none" strike="noStrike" cap="none" dirty="0" err="1">
                          <a:solidFill>
                            <a:schemeClr val="dk1"/>
                          </a:solidFill>
                          <a:latin typeface="+mn-lt"/>
                          <a:ea typeface="+mn-ea"/>
                          <a:cs typeface="+mn-cs"/>
                          <a:sym typeface="Arial"/>
                        </a:rPr>
                        <a:t>жұмысты</a:t>
                      </a:r>
                      <a:r>
                        <a:rPr lang="ru-RU" sz="800" b="0" i="0" u="none" strike="noStrike" cap="none" dirty="0">
                          <a:solidFill>
                            <a:schemeClr val="dk1"/>
                          </a:solidFill>
                          <a:latin typeface="+mn-lt"/>
                          <a:ea typeface="+mn-ea"/>
                          <a:cs typeface="+mn-cs"/>
                          <a:sym typeface="Arial"/>
                        </a:rPr>
                        <a:t> </a:t>
                      </a:r>
                      <a:r>
                        <a:rPr lang="ru-RU" sz="800" b="0" i="0" u="none" strike="noStrike" cap="none" dirty="0" err="1">
                          <a:solidFill>
                            <a:schemeClr val="dk1"/>
                          </a:solidFill>
                          <a:latin typeface="+mn-lt"/>
                          <a:ea typeface="+mn-ea"/>
                          <a:cs typeface="+mn-cs"/>
                          <a:sym typeface="Arial"/>
                        </a:rPr>
                        <a:t>атқарушылар</a:t>
                      </a:r>
                      <a:endParaRPr lang="ru-RU" sz="800" b="0" i="0" u="none" strike="noStrike" cap="none" dirty="0">
                        <a:solidFill>
                          <a:schemeClr val="dk1"/>
                        </a:solidFill>
                        <a:latin typeface="+mn-lt"/>
                        <a:ea typeface="+mn-ea"/>
                        <a:cs typeface="+mn-cs"/>
                        <a:sym typeface="Arial"/>
                      </a:endParaRPr>
                    </a:p>
                  </a:txBody>
                  <a:tcPr marL="9525" marR="9525" marT="9525" marB="0" anchor="ctr"/>
                </a:tc>
                <a:tc>
                  <a:txBody>
                    <a:bodyPr/>
                    <a:lstStyle/>
                    <a:p>
                      <a:pPr marR="0" algn="ctr" rtl="0" eaLnBrk="1" fontAlgn="b" hangingPunct="1">
                        <a:lnSpc>
                          <a:spcPct val="100000"/>
                        </a:lnSpc>
                        <a:spcBef>
                          <a:spcPts val="0"/>
                        </a:spcBef>
                        <a:spcAft>
                          <a:spcPts val="0"/>
                        </a:spcAft>
                        <a:buNone/>
                      </a:pPr>
                      <a:r>
                        <a:rPr lang="ru-RU" sz="900" b="0" i="1" u="none" strike="noStrike" cap="none" dirty="0">
                          <a:solidFill>
                            <a:schemeClr val="dk1"/>
                          </a:solidFill>
                          <a:latin typeface="+mn-lt"/>
                          <a:ea typeface="+mn-ea"/>
                          <a:cs typeface="+mn-cs"/>
                          <a:sym typeface="Arial"/>
                        </a:rPr>
                        <a:t>9629-7</a:t>
                      </a:r>
                    </a:p>
                  </a:txBody>
                  <a:tcPr marL="9525" marR="9525" marT="9525" marB="0" anchor="ctr"/>
                </a:tc>
                <a:tc>
                  <a:txBody>
                    <a:bodyPr/>
                    <a:lstStyle/>
                    <a:p>
                      <a:pPr algn="ctr" fontAlgn="ctr"/>
                      <a:r>
                        <a:rPr lang="ru-RU" sz="1050" b="1" i="0" u="none" strike="noStrike" cap="none" dirty="0">
                          <a:solidFill>
                            <a:schemeClr val="dk1"/>
                          </a:solidFill>
                          <a:latin typeface="+mn-lt"/>
                          <a:ea typeface="+mn-ea"/>
                          <a:cs typeface="+mn-cs"/>
                          <a:sym typeface="Arial"/>
                        </a:rPr>
                        <a:t>2 285</a:t>
                      </a:r>
                    </a:p>
                  </a:txBody>
                  <a:tcPr marL="9525" marR="9525" marT="9525" marB="0" anchor="ctr"/>
                </a:tc>
                <a:tc>
                  <a:txBody>
                    <a:bodyPr/>
                    <a:lstStyle/>
                    <a:p>
                      <a:pPr algn="ctr" fontAlgn="ctr"/>
                      <a:r>
                        <a:rPr lang="ru-RU" sz="900" b="0" i="0" u="none" strike="noStrike" cap="none">
                          <a:solidFill>
                            <a:schemeClr val="dk1"/>
                          </a:solidFill>
                          <a:latin typeface="+mn-lt"/>
                          <a:ea typeface="+mn-ea"/>
                          <a:cs typeface="+mn-cs"/>
                          <a:sym typeface="Arial"/>
                        </a:rPr>
                        <a:t>277</a:t>
                      </a:r>
                    </a:p>
                  </a:txBody>
                  <a:tcPr marL="9525" marR="9525" marT="9525" marB="0" anchor="ctr"/>
                </a:tc>
                <a:tc>
                  <a:txBody>
                    <a:bodyPr/>
                    <a:lstStyle/>
                    <a:p>
                      <a:pPr algn="ctr" fontAlgn="ctr"/>
                      <a:r>
                        <a:rPr lang="ru-RU" sz="900" b="0" i="0" u="none" strike="noStrike" cap="none">
                          <a:solidFill>
                            <a:schemeClr val="dk1"/>
                          </a:solidFill>
                          <a:latin typeface="+mn-lt"/>
                          <a:ea typeface="+mn-ea"/>
                          <a:cs typeface="+mn-cs"/>
                          <a:sym typeface="Arial"/>
                        </a:rPr>
                        <a:t>736</a:t>
                      </a:r>
                    </a:p>
                  </a:txBody>
                  <a:tcPr marL="9525" marR="9525" marT="9525" marB="0" anchor="ctr"/>
                </a:tc>
                <a:tc>
                  <a:txBody>
                    <a:bodyPr/>
                    <a:lstStyle/>
                    <a:p>
                      <a:pPr algn="ctr" fontAlgn="ctr"/>
                      <a:r>
                        <a:rPr lang="ru-RU" sz="900" b="0" i="0" u="none" strike="noStrike" cap="none">
                          <a:solidFill>
                            <a:schemeClr val="dk1"/>
                          </a:solidFill>
                          <a:latin typeface="+mn-lt"/>
                          <a:ea typeface="+mn-ea"/>
                          <a:cs typeface="+mn-cs"/>
                          <a:sym typeface="Arial"/>
                        </a:rPr>
                        <a:t>637</a:t>
                      </a:r>
                    </a:p>
                  </a:txBody>
                  <a:tcPr marL="9525" marR="9525" marT="9525" marB="0" anchor="ctr"/>
                </a:tc>
                <a:tc>
                  <a:txBody>
                    <a:bodyPr/>
                    <a:lstStyle/>
                    <a:p>
                      <a:pPr algn="ctr" fontAlgn="ctr"/>
                      <a:r>
                        <a:rPr lang="ru-RU" sz="900" b="0" i="0" u="none" strike="noStrike" cap="none" dirty="0">
                          <a:solidFill>
                            <a:schemeClr val="dk1"/>
                          </a:solidFill>
                          <a:latin typeface="+mn-lt"/>
                          <a:ea typeface="+mn-ea"/>
                          <a:cs typeface="+mn-cs"/>
                          <a:sym typeface="Arial"/>
                        </a:rPr>
                        <a:t>635</a:t>
                      </a:r>
                    </a:p>
                  </a:txBody>
                  <a:tcPr marL="9525" marR="9525" marT="9525" marB="0" anchor="ctr"/>
                </a:tc>
                <a:tc>
                  <a:txBody>
                    <a:bodyPr/>
                    <a:lstStyle/>
                    <a:p>
                      <a:pPr algn="ctr" fontAlgn="ctr"/>
                      <a:r>
                        <a:rPr lang="ru-RU" sz="1050" b="1" i="0" u="none" strike="noStrike" cap="none" dirty="0">
                          <a:solidFill>
                            <a:schemeClr val="dk1"/>
                          </a:solidFill>
                          <a:latin typeface="+mn-lt"/>
                          <a:ea typeface="+mn-ea"/>
                          <a:cs typeface="+mn-cs"/>
                          <a:sym typeface="Arial"/>
                        </a:rPr>
                        <a:t>2,0%</a:t>
                      </a:r>
                    </a:p>
                  </a:txBody>
                  <a:tcPr marL="9525" marR="9525" marT="9525" marB="0" anchor="ctr"/>
                </a:tc>
                <a:extLst>
                  <a:ext uri="{0D108BD9-81ED-4DB2-BD59-A6C34878D82A}">
                    <a16:rowId xmlns:a16="http://schemas.microsoft.com/office/drawing/2014/main" val="412311137"/>
                  </a:ext>
                </a:extLst>
              </a:tr>
            </a:tbl>
          </a:graphicData>
        </a:graphic>
      </p:graphicFrame>
    </p:spTree>
    <p:extLst>
      <p:ext uri="{BB962C8B-B14F-4D97-AF65-F5344CB8AC3E}">
        <p14:creationId xmlns:p14="http://schemas.microsoft.com/office/powerpoint/2010/main" val="4036142257"/>
      </p:ext>
    </p:extLst>
  </p:cSld>
  <p:clrMapOvr>
    <a:masterClrMapping/>
  </p:clrMapOvr>
</p:sld>
</file>

<file path=ppt/slides/slide7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Номер слайда 2">
            <a:extLst>
              <a:ext uri="{FF2B5EF4-FFF2-40B4-BE49-F238E27FC236}">
                <a16:creationId xmlns:a16="http://schemas.microsoft.com/office/drawing/2014/main" id="{0FE3E8E7-F31A-7D55-7372-1BEAD488D2B4}"/>
              </a:ext>
            </a:extLst>
          </p:cNvPr>
          <p:cNvSpPr>
            <a:spLocks noGrp="1"/>
          </p:cNvSpPr>
          <p:nvPr>
            <p:ph type="sldNum" sz="quarter" idx="12"/>
          </p:nvPr>
        </p:nvSpPr>
        <p:spPr/>
        <p:txBody>
          <a:bodyPr/>
          <a:lstStyle/>
          <a:p>
            <a:fld id="{4060C6F1-8618-4CCA-B45E-7B199C8F5830}" type="slidenum">
              <a:rPr lang="ru-RU" smtClean="0"/>
              <a:pPr/>
              <a:t>76</a:t>
            </a:fld>
            <a:r>
              <a:rPr lang="en-US" dirty="0"/>
              <a:t> </a:t>
            </a:r>
            <a:r>
              <a:rPr lang="ru-RU" dirty="0"/>
              <a:t>из 82</a:t>
            </a:r>
          </a:p>
        </p:txBody>
      </p:sp>
      <p:sp>
        <p:nvSpPr>
          <p:cNvPr id="2" name="Заголовок 3">
            <a:extLst>
              <a:ext uri="{FF2B5EF4-FFF2-40B4-BE49-F238E27FC236}">
                <a16:creationId xmlns:a16="http://schemas.microsoft.com/office/drawing/2014/main" id="{6B40C54E-AB09-425F-8B98-879F69EDE140}"/>
              </a:ext>
            </a:extLst>
          </p:cNvPr>
          <p:cNvSpPr txBox="1">
            <a:spLocks/>
          </p:cNvSpPr>
          <p:nvPr/>
        </p:nvSpPr>
        <p:spPr>
          <a:xfrm>
            <a:off x="72000" y="0"/>
            <a:ext cx="12120000" cy="859626"/>
          </a:xfrm>
          <a:prstGeom prst="rect">
            <a:avLst/>
          </a:prstGeom>
        </p:spPr>
        <p:txBody>
          <a:bodyPr anchor="ctr"/>
          <a:lstStyle>
            <a:defPPr marR="0" lvl="0" algn="l" rtl="0">
              <a:lnSpc>
                <a:spcPct val="100000"/>
              </a:lnSpc>
              <a:spcBef>
                <a:spcPts val="0"/>
              </a:spcBef>
              <a:spcAft>
                <a:spcPts val="0"/>
              </a:spcAft>
            </a:defPPr>
            <a:lvl1pPr marR="0" lvl="0" algn="l" rtl="0" eaLnBrk="1" hangingPunct="1">
              <a:lnSpc>
                <a:spcPct val="100000"/>
              </a:lnSpc>
              <a:spcBef>
                <a:spcPts val="0"/>
              </a:spcBef>
              <a:spcAft>
                <a:spcPts val="0"/>
              </a:spcAft>
              <a:buNone/>
              <a:defRPr sz="2667" b="1" i="0" u="none" strike="noStrike" cap="none">
                <a:solidFill>
                  <a:srgbClr val="007F76"/>
                </a:solidFill>
                <a:latin typeface="Arial" panose="020B0604020202020204" pitchFamily="34" charset="0"/>
                <a:ea typeface="Calibri" panose="020F0502020204030204" pitchFamily="34" charset="0"/>
                <a:cs typeface="Arial" panose="020B0604020202020204" pitchFamily="34" charset="0"/>
                <a:sym typeface="Arial"/>
              </a:defRPr>
            </a:lvl1pPr>
          </a:lstStyle>
          <a:p>
            <a:pPr defTabSz="914400"/>
            <a:r>
              <a:rPr lang="ru-RU" sz="2400" dirty="0"/>
              <a:t>Астана </a:t>
            </a:r>
            <a:r>
              <a:rPr lang="ru-RU" sz="2400" dirty="0" err="1"/>
              <a:t>қаласы</a:t>
            </a:r>
            <a:r>
              <a:rPr lang="ru-RU" sz="2400" dirty="0"/>
              <a:t> </a:t>
            </a:r>
            <a:r>
              <a:rPr lang="ru-RU" sz="2400" dirty="0" err="1"/>
              <a:t>бойынша</a:t>
            </a:r>
            <a:r>
              <a:rPr lang="ru-RU" sz="2400" dirty="0"/>
              <a:t> бос </a:t>
            </a:r>
            <a:r>
              <a:rPr lang="ru-RU" sz="2400" dirty="0" err="1"/>
              <a:t>жұмыс</a:t>
            </a:r>
            <a:r>
              <a:rPr lang="ru-RU" sz="2400" dirty="0"/>
              <a:t> </a:t>
            </a:r>
            <a:r>
              <a:rPr lang="ru-RU" sz="2400" dirty="0" err="1"/>
              <a:t>орындарының</a:t>
            </a:r>
            <a:r>
              <a:rPr lang="ru-RU" sz="2400" dirty="0"/>
              <a:t> </a:t>
            </a:r>
            <a:r>
              <a:rPr lang="ru-RU" sz="2400" dirty="0" err="1"/>
              <a:t>негізгі</a:t>
            </a:r>
            <a:r>
              <a:rPr lang="ru-RU" sz="2400" dirty="0"/>
              <a:t> </a:t>
            </a:r>
            <a:r>
              <a:rPr lang="ru-RU" sz="2400" dirty="0" err="1"/>
              <a:t>көрсеткіштері</a:t>
            </a:r>
            <a:endParaRPr lang="ru-KZ" sz="2400" kern="0" dirty="0"/>
          </a:p>
        </p:txBody>
      </p:sp>
      <p:graphicFrame>
        <p:nvGraphicFramePr>
          <p:cNvPr id="4" name="Таблица 3">
            <a:extLst>
              <a:ext uri="{FF2B5EF4-FFF2-40B4-BE49-F238E27FC236}">
                <a16:creationId xmlns:a16="http://schemas.microsoft.com/office/drawing/2014/main" id="{6DF87B24-59D4-648D-ECCC-9FBE7C4BF08A}"/>
              </a:ext>
            </a:extLst>
          </p:cNvPr>
          <p:cNvGraphicFramePr>
            <a:graphicFrameLocks noGrp="1"/>
          </p:cNvGraphicFramePr>
          <p:nvPr>
            <p:extLst>
              <p:ext uri="{D42A27DB-BD31-4B8C-83A1-F6EECF244321}">
                <p14:modId xmlns:p14="http://schemas.microsoft.com/office/powerpoint/2010/main" val="1175983022"/>
              </p:ext>
            </p:extLst>
          </p:nvPr>
        </p:nvGraphicFramePr>
        <p:xfrm>
          <a:off x="141431" y="932399"/>
          <a:ext cx="11885729" cy="5617699"/>
        </p:xfrm>
        <a:graphic>
          <a:graphicData uri="http://schemas.openxmlformats.org/drawingml/2006/table">
            <a:tbl>
              <a:tblPr bandRow="1">
                <a:tableStyleId>{3B4B98B0-60AC-42C2-AFA5-B58CD77FA1E5}</a:tableStyleId>
              </a:tblPr>
              <a:tblGrid>
                <a:gridCol w="360812">
                  <a:extLst>
                    <a:ext uri="{9D8B030D-6E8A-4147-A177-3AD203B41FA5}">
                      <a16:colId xmlns:a16="http://schemas.microsoft.com/office/drawing/2014/main" val="2640444703"/>
                    </a:ext>
                  </a:extLst>
                </a:gridCol>
                <a:gridCol w="674456">
                  <a:extLst>
                    <a:ext uri="{9D8B030D-6E8A-4147-A177-3AD203B41FA5}">
                      <a16:colId xmlns:a16="http://schemas.microsoft.com/office/drawing/2014/main" val="308092926"/>
                    </a:ext>
                  </a:extLst>
                </a:gridCol>
                <a:gridCol w="4014030">
                  <a:extLst>
                    <a:ext uri="{9D8B030D-6E8A-4147-A177-3AD203B41FA5}">
                      <a16:colId xmlns:a16="http://schemas.microsoft.com/office/drawing/2014/main" val="2913193191"/>
                    </a:ext>
                  </a:extLst>
                </a:gridCol>
                <a:gridCol w="659670">
                  <a:extLst>
                    <a:ext uri="{9D8B030D-6E8A-4147-A177-3AD203B41FA5}">
                      <a16:colId xmlns:a16="http://schemas.microsoft.com/office/drawing/2014/main" val="3122760222"/>
                    </a:ext>
                  </a:extLst>
                </a:gridCol>
                <a:gridCol w="659670">
                  <a:extLst>
                    <a:ext uri="{9D8B030D-6E8A-4147-A177-3AD203B41FA5}">
                      <a16:colId xmlns:a16="http://schemas.microsoft.com/office/drawing/2014/main" val="463672542"/>
                    </a:ext>
                  </a:extLst>
                </a:gridCol>
                <a:gridCol w="659670">
                  <a:extLst>
                    <a:ext uri="{9D8B030D-6E8A-4147-A177-3AD203B41FA5}">
                      <a16:colId xmlns:a16="http://schemas.microsoft.com/office/drawing/2014/main" val="3124389490"/>
                    </a:ext>
                  </a:extLst>
                </a:gridCol>
                <a:gridCol w="659670">
                  <a:extLst>
                    <a:ext uri="{9D8B030D-6E8A-4147-A177-3AD203B41FA5}">
                      <a16:colId xmlns:a16="http://schemas.microsoft.com/office/drawing/2014/main" val="2941227421"/>
                    </a:ext>
                  </a:extLst>
                </a:gridCol>
                <a:gridCol w="659670">
                  <a:extLst>
                    <a:ext uri="{9D8B030D-6E8A-4147-A177-3AD203B41FA5}">
                      <a16:colId xmlns:a16="http://schemas.microsoft.com/office/drawing/2014/main" val="14517836"/>
                    </a:ext>
                  </a:extLst>
                </a:gridCol>
                <a:gridCol w="659670">
                  <a:extLst>
                    <a:ext uri="{9D8B030D-6E8A-4147-A177-3AD203B41FA5}">
                      <a16:colId xmlns:a16="http://schemas.microsoft.com/office/drawing/2014/main" val="2712067462"/>
                    </a:ext>
                  </a:extLst>
                </a:gridCol>
                <a:gridCol w="525731">
                  <a:extLst>
                    <a:ext uri="{9D8B030D-6E8A-4147-A177-3AD203B41FA5}">
                      <a16:colId xmlns:a16="http://schemas.microsoft.com/office/drawing/2014/main" val="926687325"/>
                    </a:ext>
                  </a:extLst>
                </a:gridCol>
                <a:gridCol w="525731">
                  <a:extLst>
                    <a:ext uri="{9D8B030D-6E8A-4147-A177-3AD203B41FA5}">
                      <a16:colId xmlns:a16="http://schemas.microsoft.com/office/drawing/2014/main" val="827406570"/>
                    </a:ext>
                  </a:extLst>
                </a:gridCol>
                <a:gridCol w="525731">
                  <a:extLst>
                    <a:ext uri="{9D8B030D-6E8A-4147-A177-3AD203B41FA5}">
                      <a16:colId xmlns:a16="http://schemas.microsoft.com/office/drawing/2014/main" val="2656866826"/>
                    </a:ext>
                  </a:extLst>
                </a:gridCol>
                <a:gridCol w="525731">
                  <a:extLst>
                    <a:ext uri="{9D8B030D-6E8A-4147-A177-3AD203B41FA5}">
                      <a16:colId xmlns:a16="http://schemas.microsoft.com/office/drawing/2014/main" val="3514456650"/>
                    </a:ext>
                  </a:extLst>
                </a:gridCol>
                <a:gridCol w="775487">
                  <a:extLst>
                    <a:ext uri="{9D8B030D-6E8A-4147-A177-3AD203B41FA5}">
                      <a16:colId xmlns:a16="http://schemas.microsoft.com/office/drawing/2014/main" val="3845195506"/>
                    </a:ext>
                  </a:extLst>
                </a:gridCol>
              </a:tblGrid>
              <a:tr h="185777">
                <a:tc rowSpan="2">
                  <a:txBody>
                    <a:bodyPr/>
                    <a:lstStyle/>
                    <a:p>
                      <a:pPr algn="ctr" rtl="0" fontAlgn="ctr"/>
                      <a:r>
                        <a:rPr lang="ru-RU" sz="1050" u="none" strike="noStrike" dirty="0">
                          <a:solidFill>
                            <a:srgbClr val="007F76"/>
                          </a:solidFill>
                          <a:effectLst/>
                          <a:latin typeface="Arial Narrow" panose="020B0606020202030204" pitchFamily="34" charset="0"/>
                        </a:rPr>
                        <a:t>№</a:t>
                      </a:r>
                      <a:endParaRPr lang="ru-RU" sz="1050" b="0" i="0" u="none" strike="noStrike" dirty="0">
                        <a:solidFill>
                          <a:srgbClr val="007F76"/>
                        </a:solidFill>
                        <a:effectLst/>
                        <a:latin typeface="Arial Narrow" panose="020B0606020202030204" pitchFamily="34" charset="0"/>
                      </a:endParaRPr>
                    </a:p>
                  </a:txBody>
                  <a:tcPr marL="6603" marR="6603" marT="0" marB="0"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rowSpan="2">
                  <a:txBody>
                    <a:bodyPr/>
                    <a:lstStyle/>
                    <a:p>
                      <a:pPr marL="0" algn="ctr" defTabSz="685800" rtl="0" eaLnBrk="1" fontAlgn="ctr" latinLnBrk="0" hangingPunct="1"/>
                      <a:r>
                        <a:rPr lang="ru-RU" sz="1050" b="0" i="0" u="none" strike="noStrike" cap="none" dirty="0">
                          <a:solidFill>
                            <a:srgbClr val="007F76"/>
                          </a:solidFill>
                          <a:effectLst/>
                          <a:latin typeface="Arial Narrow" panose="020B0606020202030204" pitchFamily="34" charset="0"/>
                          <a:ea typeface="+mn-ea"/>
                          <a:cs typeface="+mn-cs"/>
                          <a:sym typeface="Arial"/>
                        </a:rPr>
                        <a:t>ҰҚЖ-2017 </a:t>
                      </a:r>
                      <a:r>
                        <a:rPr lang="ru-RU" sz="1050" b="0" i="0" u="none" strike="noStrike" cap="none" dirty="0" err="1">
                          <a:solidFill>
                            <a:srgbClr val="007F76"/>
                          </a:solidFill>
                          <a:effectLst/>
                          <a:latin typeface="Arial Narrow" panose="020B0606020202030204" pitchFamily="34" charset="0"/>
                          <a:ea typeface="+mn-ea"/>
                          <a:cs typeface="+mn-cs"/>
                          <a:sym typeface="Arial"/>
                        </a:rPr>
                        <a:t>коді</a:t>
                      </a:r>
                      <a:endParaRPr lang="ru-RU" sz="1050" b="0" i="0" u="none" strike="noStrike" cap="none" dirty="0">
                        <a:solidFill>
                          <a:srgbClr val="007F76"/>
                        </a:solidFill>
                        <a:effectLst/>
                        <a:latin typeface="Arial Narrow" panose="020B0606020202030204" pitchFamily="34" charset="0"/>
                        <a:ea typeface="+mn-ea"/>
                        <a:cs typeface="+mn-cs"/>
                        <a:sym typeface="Arial"/>
                      </a:endParaRPr>
                    </a:p>
                  </a:txBody>
                  <a:tcPr marL="6603" marR="6603" marT="0" marB="0"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rowSpan="2">
                  <a:txBody>
                    <a:bodyPr/>
                    <a:lstStyle/>
                    <a:p>
                      <a:pPr algn="ctr" rtl="0" fontAlgn="ctr"/>
                      <a:r>
                        <a:rPr lang="ru-RU" sz="1050" u="none" strike="noStrike" dirty="0">
                          <a:solidFill>
                            <a:srgbClr val="007F76"/>
                          </a:solidFill>
                          <a:effectLst/>
                          <a:latin typeface="Arial Narrow" panose="020B0606020202030204" pitchFamily="34" charset="0"/>
                        </a:rPr>
                        <a:t>АТАУЫ</a:t>
                      </a:r>
                      <a:endParaRPr lang="ru-RU" sz="1050" b="0" i="0" u="none" strike="noStrike" dirty="0">
                        <a:solidFill>
                          <a:srgbClr val="007F76"/>
                        </a:solidFill>
                        <a:effectLst/>
                        <a:latin typeface="Arial Narrow" panose="020B0606020202030204" pitchFamily="34" charset="0"/>
                      </a:endParaRPr>
                    </a:p>
                  </a:txBody>
                  <a:tcPr marL="6603" marR="6603" marT="0" marB="0" anchor="ctr">
                    <a:lnL>
                      <a:noFill/>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rowSpan="2">
                  <a:txBody>
                    <a:bodyPr/>
                    <a:lstStyle/>
                    <a:p>
                      <a:pPr algn="ctr" fontAlgn="b"/>
                      <a:r>
                        <a:rPr lang="kk-KZ" sz="1050" u="none" strike="noStrike" dirty="0">
                          <a:solidFill>
                            <a:schemeClr val="tx1"/>
                          </a:solidFill>
                          <a:effectLst/>
                          <a:latin typeface="Arial Narrow" panose="020B0606020202030204" pitchFamily="34" charset="0"/>
                        </a:rPr>
                        <a:t>2022 ж. бос орындар</a:t>
                      </a:r>
                      <a:endParaRPr lang="ru-RU" sz="1050" b="0" i="0" u="none" strike="noStrike" dirty="0">
                        <a:solidFill>
                          <a:schemeClr val="tx1"/>
                        </a:solidFill>
                        <a:effectLst/>
                        <a:latin typeface="Arial Narrow" panose="020B0606020202030204" pitchFamily="34" charset="0"/>
                      </a:endParaRPr>
                    </a:p>
                  </a:txBody>
                  <a:tcPr marL="9525" marR="9525" marT="0" marB="0" anchor="ctr">
                    <a:lnL w="12700" cap="flat" cmpd="sng" algn="ctr">
                      <a:solidFill>
                        <a:schemeClr val="tx1"/>
                      </a:solidFill>
                      <a:prstDash val="solid"/>
                      <a:round/>
                      <a:headEnd type="none" w="med" len="med"/>
                      <a:tailEnd type="none" w="med" len="med"/>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gridSpan="4">
                  <a:txBody>
                    <a:bodyPr/>
                    <a:lstStyle/>
                    <a:p>
                      <a:pPr algn="ctr" fontAlgn="b"/>
                      <a:r>
                        <a:rPr lang="ru-RU" sz="1050" b="0" i="0" u="none" strike="noStrike" dirty="0" err="1">
                          <a:solidFill>
                            <a:schemeClr val="tx1"/>
                          </a:solidFill>
                          <a:effectLst/>
                          <a:latin typeface="Arial Narrow" panose="020B0606020202030204" pitchFamily="34" charset="0"/>
                        </a:rPr>
                        <a:t>оның</a:t>
                      </a:r>
                      <a:r>
                        <a:rPr lang="ru-RU" sz="1050" b="0" i="0" u="none" strike="noStrike" dirty="0">
                          <a:solidFill>
                            <a:schemeClr val="tx1"/>
                          </a:solidFill>
                          <a:effectLst/>
                          <a:latin typeface="Arial Narrow" panose="020B0606020202030204" pitchFamily="34" charset="0"/>
                        </a:rPr>
                        <a:t> </a:t>
                      </a:r>
                      <a:r>
                        <a:rPr lang="ru-RU" sz="1050" b="0" i="0" u="none" strike="noStrike" dirty="0" err="1">
                          <a:solidFill>
                            <a:schemeClr val="tx1"/>
                          </a:solidFill>
                          <a:effectLst/>
                          <a:latin typeface="Arial Narrow" panose="020B0606020202030204" pitchFamily="34" charset="0"/>
                        </a:rPr>
                        <a:t>ішінде</a:t>
                      </a:r>
                      <a:r>
                        <a:rPr lang="ru-RU" sz="1050" b="0" i="0" u="none" strike="noStrike" dirty="0">
                          <a:solidFill>
                            <a:schemeClr val="tx1"/>
                          </a:solidFill>
                          <a:effectLst/>
                          <a:latin typeface="Arial Narrow" panose="020B0606020202030204" pitchFamily="34" charset="0"/>
                        </a:rPr>
                        <a:t> 2022 ж. </a:t>
                      </a:r>
                      <a:r>
                        <a:rPr lang="ru-RU" sz="1050" b="0" i="0" u="none" strike="noStrike" dirty="0" err="1">
                          <a:solidFill>
                            <a:schemeClr val="tx1"/>
                          </a:solidFill>
                          <a:effectLst/>
                          <a:latin typeface="Arial Narrow" panose="020B0606020202030204" pitchFamily="34" charset="0"/>
                        </a:rPr>
                        <a:t>тоқсандары</a:t>
                      </a:r>
                      <a:r>
                        <a:rPr lang="ru-RU" sz="1050" b="0" i="0" u="none" strike="noStrike" dirty="0">
                          <a:solidFill>
                            <a:schemeClr val="tx1"/>
                          </a:solidFill>
                          <a:effectLst/>
                          <a:latin typeface="Arial Narrow" panose="020B0606020202030204" pitchFamily="34" charset="0"/>
                        </a:rPr>
                        <a:t> </a:t>
                      </a:r>
                      <a:r>
                        <a:rPr lang="ru-RU" sz="1050" b="0" i="0" u="none" strike="noStrike" dirty="0" err="1">
                          <a:solidFill>
                            <a:schemeClr val="tx1"/>
                          </a:solidFill>
                          <a:effectLst/>
                          <a:latin typeface="Arial Narrow" panose="020B0606020202030204" pitchFamily="34" charset="0"/>
                        </a:rPr>
                        <a:t>бойынша</a:t>
                      </a:r>
                      <a:endParaRPr lang="ru-RU" sz="1050" b="0" i="0" u="none" strike="noStrike" dirty="0">
                        <a:solidFill>
                          <a:schemeClr val="tx1"/>
                        </a:solidFill>
                        <a:effectLst/>
                        <a:latin typeface="Arial Narrow" panose="020B0606020202030204" pitchFamily="34" charset="0"/>
                      </a:endParaRPr>
                    </a:p>
                  </a:txBody>
                  <a:tcPr marL="9525" marR="9525" marT="0" marB="0" anchor="ctr">
                    <a:lnL>
                      <a:noFill/>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fontAlgn="b"/>
                      <a:endParaRPr lang="ru-RU" sz="900" b="0" i="0" u="none" strike="noStrike" dirty="0">
                        <a:solidFill>
                          <a:srgbClr val="007F76"/>
                        </a:solidFill>
                        <a:effectLst/>
                        <a:latin typeface="Arial Narrow" panose="020B0606020202030204" pitchFamily="34" charset="0"/>
                      </a:endParaRPr>
                    </a:p>
                  </a:txBody>
                  <a:tcPr marL="9525" marR="9525" marT="9525" marB="0"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fontAlgn="b"/>
                      <a:endParaRPr lang="ru-RU" sz="900" b="0" i="0" u="none" strike="noStrike" dirty="0">
                        <a:solidFill>
                          <a:srgbClr val="007F76"/>
                        </a:solidFill>
                        <a:effectLst/>
                        <a:latin typeface="Arial Narrow" panose="020B0606020202030204" pitchFamily="34" charset="0"/>
                      </a:endParaRPr>
                    </a:p>
                  </a:txBody>
                  <a:tcPr marL="9525" marR="9525" marT="9525" marB="0"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fontAlgn="b"/>
                      <a:endParaRPr lang="ru-RU" sz="900" b="0" i="0" u="none" strike="noStrike" dirty="0">
                        <a:solidFill>
                          <a:srgbClr val="007F76"/>
                        </a:solidFill>
                        <a:effectLst/>
                        <a:latin typeface="Arial Narrow" panose="020B0606020202030204" pitchFamily="34" charset="0"/>
                      </a:endParaRPr>
                    </a:p>
                  </a:txBody>
                  <a:tcPr marL="9525" marR="9525" marT="9525" marB="0"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rowSpan="2">
                  <a:txBody>
                    <a:bodyPr/>
                    <a:lstStyle/>
                    <a:p>
                      <a:pPr algn="ctr" fontAlgn="b"/>
                      <a:r>
                        <a:rPr lang="kk-KZ" sz="1050" b="0" i="0" u="none" strike="noStrike" cap="none" dirty="0">
                          <a:solidFill>
                            <a:srgbClr val="007F76"/>
                          </a:solidFill>
                          <a:effectLst/>
                          <a:latin typeface="Arial Narrow" panose="020B0606020202030204" pitchFamily="34" charset="0"/>
                          <a:ea typeface="+mn-ea"/>
                          <a:cs typeface="+mn-cs"/>
                          <a:sym typeface="Arial"/>
                        </a:rPr>
                        <a:t>2023 ж. бос орындар</a:t>
                      </a:r>
                      <a:endParaRPr lang="ru-RU" sz="1050" b="0" i="0" u="none" strike="noStrike" cap="none" dirty="0">
                        <a:solidFill>
                          <a:srgbClr val="007F76"/>
                        </a:solidFill>
                        <a:effectLst/>
                        <a:latin typeface="Arial Narrow" panose="020B0606020202030204" pitchFamily="34" charset="0"/>
                        <a:ea typeface="+mn-ea"/>
                        <a:cs typeface="+mn-cs"/>
                        <a:sym typeface="Arial"/>
                      </a:endParaRPr>
                    </a:p>
                  </a:txBody>
                  <a:tcPr marL="9525" marR="9525" marT="0" marB="0" anchor="ctr">
                    <a:lnL w="12700" cap="flat" cmpd="sng" algn="ctr">
                      <a:solidFill>
                        <a:schemeClr val="tx1"/>
                      </a:solidFill>
                      <a:prstDash val="solid"/>
                      <a:round/>
                      <a:headEnd type="none" w="med" len="med"/>
                      <a:tailEnd type="none" w="med" len="med"/>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gridSpan="4">
                  <a:txBody>
                    <a:bodyPr/>
                    <a:lstStyle/>
                    <a:p>
                      <a:pPr algn="ctr" fontAlgn="b"/>
                      <a:r>
                        <a:rPr lang="ru-RU" sz="1050" b="0" i="0" u="none" strike="noStrike" cap="none" dirty="0" err="1">
                          <a:solidFill>
                            <a:srgbClr val="007F76"/>
                          </a:solidFill>
                          <a:effectLst/>
                          <a:latin typeface="Arial Narrow" panose="020B0606020202030204" pitchFamily="34" charset="0"/>
                          <a:ea typeface="+mn-ea"/>
                          <a:cs typeface="+mn-cs"/>
                          <a:sym typeface="Arial"/>
                        </a:rPr>
                        <a:t>оның</a:t>
                      </a:r>
                      <a:r>
                        <a:rPr lang="ru-RU" sz="1050" b="0" i="0" u="none" strike="noStrike" cap="none" dirty="0">
                          <a:solidFill>
                            <a:srgbClr val="007F76"/>
                          </a:solidFill>
                          <a:effectLst/>
                          <a:latin typeface="Arial Narrow" panose="020B0606020202030204" pitchFamily="34" charset="0"/>
                          <a:ea typeface="+mn-ea"/>
                          <a:cs typeface="+mn-cs"/>
                          <a:sym typeface="Arial"/>
                        </a:rPr>
                        <a:t> </a:t>
                      </a:r>
                      <a:r>
                        <a:rPr lang="ru-RU" sz="1050" b="0" i="0" u="none" strike="noStrike" cap="none" dirty="0" err="1">
                          <a:solidFill>
                            <a:srgbClr val="007F76"/>
                          </a:solidFill>
                          <a:effectLst/>
                          <a:latin typeface="Arial Narrow" panose="020B0606020202030204" pitchFamily="34" charset="0"/>
                          <a:ea typeface="+mn-ea"/>
                          <a:cs typeface="+mn-cs"/>
                          <a:sym typeface="Arial"/>
                        </a:rPr>
                        <a:t>ішінде</a:t>
                      </a:r>
                      <a:r>
                        <a:rPr lang="ru-RU" sz="1050" b="0" i="0" u="none" strike="noStrike" cap="none" dirty="0">
                          <a:solidFill>
                            <a:srgbClr val="007F76"/>
                          </a:solidFill>
                          <a:effectLst/>
                          <a:latin typeface="Arial Narrow" panose="020B0606020202030204" pitchFamily="34" charset="0"/>
                          <a:ea typeface="+mn-ea"/>
                          <a:cs typeface="+mn-cs"/>
                          <a:sym typeface="Arial"/>
                        </a:rPr>
                        <a:t> 2023 ж. </a:t>
                      </a:r>
                      <a:r>
                        <a:rPr lang="ru-RU" sz="1050" b="0" i="0" u="none" strike="noStrike" cap="none" dirty="0" err="1">
                          <a:solidFill>
                            <a:srgbClr val="007F76"/>
                          </a:solidFill>
                          <a:effectLst/>
                          <a:latin typeface="Arial Narrow" panose="020B0606020202030204" pitchFamily="34" charset="0"/>
                          <a:ea typeface="+mn-ea"/>
                          <a:cs typeface="+mn-cs"/>
                          <a:sym typeface="Arial"/>
                        </a:rPr>
                        <a:t>тоқсан</a:t>
                      </a:r>
                      <a:r>
                        <a:rPr lang="ru-RU" sz="1050" b="0" i="0" u="none" strike="noStrike" cap="none" dirty="0">
                          <a:solidFill>
                            <a:srgbClr val="007F76"/>
                          </a:solidFill>
                          <a:effectLst/>
                          <a:latin typeface="Arial Narrow" panose="020B0606020202030204" pitchFamily="34" charset="0"/>
                          <a:ea typeface="+mn-ea"/>
                          <a:cs typeface="+mn-cs"/>
                          <a:sym typeface="Arial"/>
                        </a:rPr>
                        <a:t> </a:t>
                      </a:r>
                      <a:r>
                        <a:rPr lang="ru-RU" sz="1050" b="0" i="0" u="none" strike="noStrike" cap="none" dirty="0" err="1">
                          <a:solidFill>
                            <a:srgbClr val="007F76"/>
                          </a:solidFill>
                          <a:effectLst/>
                          <a:latin typeface="Arial Narrow" panose="020B0606020202030204" pitchFamily="34" charset="0"/>
                          <a:ea typeface="+mn-ea"/>
                          <a:cs typeface="+mn-cs"/>
                          <a:sym typeface="Arial"/>
                        </a:rPr>
                        <a:t>бойынша</a:t>
                      </a:r>
                      <a:endParaRPr lang="ru-RU" sz="1050" b="0" i="0" u="none" strike="noStrike" cap="none" dirty="0">
                        <a:solidFill>
                          <a:srgbClr val="007F76"/>
                        </a:solidFill>
                        <a:effectLst/>
                        <a:latin typeface="Arial Narrow" panose="020B0606020202030204" pitchFamily="34" charset="0"/>
                        <a:ea typeface="+mn-ea"/>
                        <a:cs typeface="+mn-cs"/>
                        <a:sym typeface="Arial"/>
                      </a:endParaRPr>
                    </a:p>
                  </a:txBody>
                  <a:tcPr marL="9525" marR="9525" marT="0" marB="0" anchor="ctr">
                    <a:lnL>
                      <a:noFill/>
                    </a:lnL>
                    <a:lnR>
                      <a:noFill/>
                    </a:lnR>
                    <a:lnT w="1270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fontAlgn="b"/>
                      <a:endParaRPr lang="ru-RU" sz="900" b="0" i="0" u="none" strike="noStrike" dirty="0">
                        <a:solidFill>
                          <a:srgbClr val="007F76"/>
                        </a:solidFill>
                        <a:effectLst/>
                        <a:latin typeface="Arial Narrow" panose="020B0606020202030204" pitchFamily="34" charset="0"/>
                      </a:endParaRPr>
                    </a:p>
                  </a:txBody>
                  <a:tcPr marL="9525" marR="9525" marT="9525" marB="0"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4D7A86">
                        <a:alpha val="20000"/>
                      </a:srgbClr>
                    </a:solidFill>
                  </a:tcPr>
                </a:tc>
                <a:tc hMerge="1">
                  <a:txBody>
                    <a:bodyPr/>
                    <a:lstStyle/>
                    <a:p>
                      <a:pPr algn="ctr" fontAlgn="b"/>
                      <a:endParaRPr lang="ru-RU" sz="900" b="0" i="0" u="none" strike="noStrike" dirty="0">
                        <a:solidFill>
                          <a:srgbClr val="007F76"/>
                        </a:solidFill>
                        <a:effectLst/>
                        <a:latin typeface="Arial Narrow" panose="020B0606020202030204" pitchFamily="34" charset="0"/>
                      </a:endParaRPr>
                    </a:p>
                  </a:txBody>
                  <a:tcPr marL="9525" marR="9525" marT="9525" marB="0"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4D7A86">
                        <a:alpha val="20000"/>
                      </a:srgbClr>
                    </a:solidFill>
                  </a:tcPr>
                </a:tc>
                <a:tc hMerge="1">
                  <a:txBody>
                    <a:bodyPr/>
                    <a:lstStyle/>
                    <a:p>
                      <a:pPr algn="ctr" fontAlgn="b"/>
                      <a:endParaRPr lang="ru-RU" sz="900" b="0" i="0" u="none" strike="noStrike" dirty="0">
                        <a:solidFill>
                          <a:srgbClr val="007F76"/>
                        </a:solidFill>
                        <a:effectLst/>
                        <a:latin typeface="Arial Narrow" panose="020B0606020202030204" pitchFamily="34" charset="0"/>
                      </a:endParaRPr>
                    </a:p>
                  </a:txBody>
                  <a:tcPr marL="9525" marR="9525" marT="9525" marB="0"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4D7A86">
                        <a:alpha val="20000"/>
                      </a:srgbClr>
                    </a:solidFill>
                  </a:tcPr>
                </a:tc>
                <a:tc rowSpan="2">
                  <a:txBody>
                    <a:bodyPr/>
                    <a:lstStyle/>
                    <a:p>
                      <a:pPr algn="ctr" fontAlgn="b"/>
                      <a:r>
                        <a:rPr lang="ru-RU" sz="1050" u="none" strike="noStrike" dirty="0">
                          <a:solidFill>
                            <a:srgbClr val="007F76"/>
                          </a:solidFill>
                          <a:effectLst/>
                          <a:latin typeface="Arial Narrow" panose="020B0606020202030204" pitchFamily="34" charset="0"/>
                        </a:rPr>
                        <a:t>ЖАЛПЫҒА </a:t>
                      </a:r>
                    </a:p>
                    <a:p>
                      <a:pPr algn="ctr" fontAlgn="b"/>
                      <a:r>
                        <a:rPr lang="ru-RU" sz="1050" u="none" strike="noStrike" dirty="0">
                          <a:solidFill>
                            <a:srgbClr val="007F76"/>
                          </a:solidFill>
                          <a:effectLst/>
                          <a:latin typeface="Arial Narrow" panose="020B0606020202030204" pitchFamily="34" charset="0"/>
                        </a:rPr>
                        <a:t>%-бен </a:t>
                      </a:r>
                      <a:endParaRPr lang="ru-RU" sz="1050" b="0" i="0" u="none" strike="noStrike" dirty="0">
                        <a:solidFill>
                          <a:srgbClr val="007F76"/>
                        </a:solidFill>
                        <a:effectLst/>
                        <a:latin typeface="Arial Narrow" panose="020B0606020202030204" pitchFamily="34" charset="0"/>
                      </a:endParaRPr>
                    </a:p>
                  </a:txBody>
                  <a:tcPr marL="9525" marR="9525" marT="0" marB="0"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821115214"/>
                  </a:ext>
                </a:extLst>
              </a:tr>
              <a:tr h="188570">
                <a:tc vMerge="1">
                  <a:txBody>
                    <a:bodyPr/>
                    <a:lstStyle/>
                    <a:p>
                      <a:pPr algn="ctr" rtl="0" fontAlgn="ctr"/>
                      <a:endParaRPr lang="ru-RU" sz="900" b="0" i="0" u="none" strike="noStrike" dirty="0">
                        <a:solidFill>
                          <a:srgbClr val="007F76"/>
                        </a:solidFill>
                        <a:effectLst/>
                        <a:latin typeface="Arial Narrow" panose="020B0606020202030204" pitchFamily="34" charset="0"/>
                      </a:endParaRPr>
                    </a:p>
                  </a:txBody>
                  <a:tcPr marL="6603" marR="6603" marT="10800" marB="10800"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4D7A86">
                        <a:alpha val="20000"/>
                      </a:srgbClr>
                    </a:solidFill>
                  </a:tcPr>
                </a:tc>
                <a:tc vMerge="1">
                  <a:txBody>
                    <a:bodyPr/>
                    <a:lstStyle/>
                    <a:p>
                      <a:pPr algn="ctr" rtl="0" fontAlgn="ctr"/>
                      <a:endParaRPr lang="ru-RU" sz="900" b="0" i="0" u="none" strike="noStrike" dirty="0">
                        <a:solidFill>
                          <a:srgbClr val="007F76"/>
                        </a:solidFill>
                        <a:effectLst/>
                        <a:latin typeface="Arial Narrow" panose="020B0606020202030204" pitchFamily="34" charset="0"/>
                      </a:endParaRPr>
                    </a:p>
                  </a:txBody>
                  <a:tcPr marL="6603" marR="6603" marT="10800" marB="10800"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4D7A86">
                        <a:alpha val="20000"/>
                      </a:srgbClr>
                    </a:solidFill>
                  </a:tcPr>
                </a:tc>
                <a:tc vMerge="1">
                  <a:txBody>
                    <a:bodyPr/>
                    <a:lstStyle/>
                    <a:p>
                      <a:pPr algn="ctr" rtl="0" fontAlgn="ctr"/>
                      <a:endParaRPr lang="ru-RU" sz="900" b="0" i="0" u="none" strike="noStrike" dirty="0">
                        <a:solidFill>
                          <a:srgbClr val="007F76"/>
                        </a:solidFill>
                        <a:effectLst/>
                        <a:latin typeface="Arial Narrow" panose="020B0606020202030204" pitchFamily="34" charset="0"/>
                      </a:endParaRPr>
                    </a:p>
                  </a:txBody>
                  <a:tcPr marL="6603" marR="6603" marT="10800" marB="10800"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4D7A86">
                        <a:alpha val="20000"/>
                      </a:srgbClr>
                    </a:solidFill>
                  </a:tcPr>
                </a:tc>
                <a:tc vMerge="1">
                  <a:txBody>
                    <a:bodyPr/>
                    <a:lstStyle/>
                    <a:p>
                      <a:endParaRPr lang="ru-KZ"/>
                    </a:p>
                  </a:txBody>
                  <a:tcPr/>
                </a:tc>
                <a:tc>
                  <a:txBody>
                    <a:bodyPr/>
                    <a:lstStyle/>
                    <a:p>
                      <a:pPr algn="ctr" fontAlgn="b"/>
                      <a:r>
                        <a:rPr lang="en-US" sz="1050" b="0" i="0" u="none" strike="noStrike" dirty="0">
                          <a:solidFill>
                            <a:schemeClr val="tx1"/>
                          </a:solidFill>
                          <a:effectLst/>
                          <a:latin typeface="Arial Narrow" panose="020B0606020202030204" pitchFamily="34" charset="0"/>
                        </a:rPr>
                        <a:t>I</a:t>
                      </a:r>
                      <a:endParaRPr lang="ru-RU" sz="1050" b="0" i="0" u="none" strike="noStrike" dirty="0">
                        <a:solidFill>
                          <a:schemeClr val="tx1"/>
                        </a:solidFill>
                        <a:effectLst/>
                        <a:latin typeface="Arial Narrow" panose="020B0606020202030204" pitchFamily="34" charset="0"/>
                      </a:endParaRPr>
                    </a:p>
                  </a:txBody>
                  <a:tcPr marL="9525" marR="9525" marT="0" marB="0" anchor="ctr">
                    <a:lnT w="635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ctr" fontAlgn="b"/>
                      <a:r>
                        <a:rPr lang="en-US" sz="1050" b="0" i="0" u="none" strike="noStrike" dirty="0">
                          <a:solidFill>
                            <a:schemeClr val="tx1"/>
                          </a:solidFill>
                          <a:effectLst/>
                          <a:latin typeface="Arial Narrow" panose="020B0606020202030204" pitchFamily="34" charset="0"/>
                        </a:rPr>
                        <a:t>II</a:t>
                      </a:r>
                      <a:endParaRPr lang="ru-RU" sz="1050" b="0" i="0" u="none" strike="noStrike" dirty="0">
                        <a:solidFill>
                          <a:schemeClr val="tx1"/>
                        </a:solidFill>
                        <a:effectLst/>
                        <a:latin typeface="Arial Narrow" panose="020B0606020202030204" pitchFamily="34" charset="0"/>
                      </a:endParaRPr>
                    </a:p>
                  </a:txBody>
                  <a:tcPr marL="9525" marR="9525" marT="0" marB="0" anchor="ctr">
                    <a:lnT w="635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ctr" fontAlgn="b"/>
                      <a:r>
                        <a:rPr lang="en-US" sz="1050" b="0" i="0" u="none" strike="noStrike" dirty="0">
                          <a:solidFill>
                            <a:schemeClr val="tx1"/>
                          </a:solidFill>
                          <a:effectLst/>
                          <a:latin typeface="Arial Narrow" panose="020B0606020202030204" pitchFamily="34" charset="0"/>
                        </a:rPr>
                        <a:t>III</a:t>
                      </a:r>
                      <a:endParaRPr lang="ru-RU" sz="1050" b="0" i="0" u="none" strike="noStrike" dirty="0">
                        <a:solidFill>
                          <a:schemeClr val="tx1"/>
                        </a:solidFill>
                        <a:effectLst/>
                        <a:latin typeface="Arial Narrow" panose="020B0606020202030204" pitchFamily="34" charset="0"/>
                      </a:endParaRPr>
                    </a:p>
                  </a:txBody>
                  <a:tcPr marL="9525" marR="9525" marT="0" marB="0" anchor="ctr">
                    <a:lnT w="635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ctr" fontAlgn="b"/>
                      <a:r>
                        <a:rPr lang="en-US" sz="1050" b="0" i="0" u="none" strike="noStrike" dirty="0">
                          <a:solidFill>
                            <a:schemeClr val="tx1"/>
                          </a:solidFill>
                          <a:effectLst/>
                          <a:latin typeface="Arial Narrow" panose="020B0606020202030204" pitchFamily="34" charset="0"/>
                        </a:rPr>
                        <a:t>IV</a:t>
                      </a:r>
                      <a:endParaRPr lang="ru-RU" sz="1050" b="0" i="0" u="none" strike="noStrike" dirty="0">
                        <a:solidFill>
                          <a:schemeClr val="tx1"/>
                        </a:solidFill>
                        <a:effectLst/>
                        <a:latin typeface="Arial Narrow" panose="020B0606020202030204" pitchFamily="34" charset="0"/>
                      </a:endParaRPr>
                    </a:p>
                  </a:txBody>
                  <a:tcPr marL="9525" marR="9525" marT="0" marB="0" anchor="ctr">
                    <a:lnR w="1270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vMerge="1">
                  <a:txBody>
                    <a:bodyPr/>
                    <a:lstStyle/>
                    <a:p>
                      <a:pPr algn="ctr" fontAlgn="b"/>
                      <a:endParaRPr lang="ru-RU" sz="1050" b="0" i="0" u="none" strike="noStrike" dirty="0">
                        <a:solidFill>
                          <a:srgbClr val="007F76"/>
                        </a:solidFill>
                        <a:effectLst/>
                        <a:latin typeface="Arial Narrow" panose="020B0606020202030204" pitchFamily="34" charset="0"/>
                      </a:endParaRPr>
                    </a:p>
                  </a:txBody>
                  <a:tcPr marL="9525" marR="9525" marT="9525" marB="0"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4D7A86">
                        <a:alpha val="20000"/>
                      </a:srgbClr>
                    </a:solidFill>
                  </a:tcPr>
                </a:tc>
                <a:tc>
                  <a:txBody>
                    <a:bodyPr/>
                    <a:lstStyle/>
                    <a:p>
                      <a:pPr algn="ctr" fontAlgn="b"/>
                      <a:r>
                        <a:rPr lang="en-US" sz="1050" b="0" i="0" u="none" strike="noStrike" dirty="0">
                          <a:solidFill>
                            <a:schemeClr val="tx1"/>
                          </a:solidFill>
                          <a:effectLst/>
                          <a:latin typeface="Arial Narrow" panose="020B0606020202030204" pitchFamily="34" charset="0"/>
                        </a:rPr>
                        <a:t>I </a:t>
                      </a:r>
                      <a:r>
                        <a:rPr lang="ru-RU" sz="1050" b="0" i="0" u="none" strike="noStrike" dirty="0">
                          <a:solidFill>
                            <a:schemeClr val="tx1"/>
                          </a:solidFill>
                          <a:effectLst/>
                          <a:latin typeface="Arial Narrow" panose="020B0606020202030204" pitchFamily="34" charset="0"/>
                        </a:rPr>
                        <a:t>(факт)</a:t>
                      </a:r>
                    </a:p>
                  </a:txBody>
                  <a:tcPr marL="9525" marR="9525" marT="0" marB="0" anchor="ctr">
                    <a:lnL>
                      <a:noFill/>
                    </a:lnL>
                    <a:lnR>
                      <a:noFill/>
                    </a:lnR>
                    <a:lnT w="635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50" b="0" i="0" u="none" strike="noStrike" dirty="0">
                          <a:solidFill>
                            <a:srgbClr val="007F76"/>
                          </a:solidFill>
                          <a:effectLst/>
                          <a:latin typeface="Arial Narrow" panose="020B0606020202030204" pitchFamily="34" charset="0"/>
                        </a:rPr>
                        <a:t>II</a:t>
                      </a:r>
                      <a:endParaRPr lang="ru-RU" sz="1050" b="0" i="0" u="none" strike="noStrike" dirty="0">
                        <a:solidFill>
                          <a:srgbClr val="007F76"/>
                        </a:solidFill>
                        <a:effectLst/>
                        <a:latin typeface="Arial Narrow" panose="020B0606020202030204" pitchFamily="34" charset="0"/>
                      </a:endParaRPr>
                    </a:p>
                  </a:txBody>
                  <a:tcPr marL="9525" marR="9525" marT="0" marB="0" anchor="ctr">
                    <a:lnL>
                      <a:noFill/>
                    </a:lnL>
                    <a:lnR>
                      <a:noFill/>
                    </a:lnR>
                    <a:lnT w="635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50" b="0" i="0" u="none" strike="noStrike" dirty="0">
                          <a:solidFill>
                            <a:srgbClr val="007F76"/>
                          </a:solidFill>
                          <a:effectLst/>
                          <a:latin typeface="Arial Narrow" panose="020B0606020202030204" pitchFamily="34" charset="0"/>
                        </a:rPr>
                        <a:t>III</a:t>
                      </a:r>
                      <a:endParaRPr lang="ru-RU" sz="1050" b="0" i="0" u="none" strike="noStrike" dirty="0">
                        <a:solidFill>
                          <a:srgbClr val="007F76"/>
                        </a:solidFill>
                        <a:effectLst/>
                        <a:latin typeface="Arial Narrow" panose="020B0606020202030204" pitchFamily="34" charset="0"/>
                      </a:endParaRPr>
                    </a:p>
                  </a:txBody>
                  <a:tcPr marL="9525" marR="9525" marT="0" marB="0" anchor="ctr">
                    <a:lnL>
                      <a:noFill/>
                    </a:lnL>
                    <a:lnR>
                      <a:noFill/>
                    </a:lnR>
                    <a:lnT w="635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50" b="0" i="0" u="none" strike="noStrike" dirty="0">
                          <a:solidFill>
                            <a:srgbClr val="007F76"/>
                          </a:solidFill>
                          <a:effectLst/>
                          <a:latin typeface="Arial Narrow" panose="020B0606020202030204" pitchFamily="34" charset="0"/>
                        </a:rPr>
                        <a:t>IV</a:t>
                      </a:r>
                      <a:endParaRPr lang="ru-RU" sz="1050" b="0" i="0" u="none" strike="noStrike" dirty="0">
                        <a:solidFill>
                          <a:srgbClr val="007F76"/>
                        </a:solidFill>
                        <a:effectLst/>
                        <a:latin typeface="Arial Narrow" panose="020B0606020202030204" pitchFamily="34" charset="0"/>
                      </a:endParaRPr>
                    </a:p>
                  </a:txBody>
                  <a:tcPr marL="9525" marR="9525" marT="0" marB="0" anchor="ctr">
                    <a:lnL>
                      <a:noFill/>
                    </a:lnL>
                    <a:lnR>
                      <a:noFill/>
                    </a:lnR>
                    <a:lnT w="635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vMerge="1">
                  <a:txBody>
                    <a:bodyPr/>
                    <a:lstStyle/>
                    <a:p>
                      <a:pPr algn="ctr" fontAlgn="b"/>
                      <a:endParaRPr lang="ru-RU" sz="900" b="0" i="0" u="none" strike="noStrike" dirty="0">
                        <a:solidFill>
                          <a:srgbClr val="007F76"/>
                        </a:solidFill>
                        <a:effectLst/>
                        <a:latin typeface="Arial Narrow" panose="020B0606020202030204" pitchFamily="34" charset="0"/>
                      </a:endParaRPr>
                    </a:p>
                  </a:txBody>
                  <a:tcPr marL="9525" marR="9525" marT="9525" marB="0"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4D7A86">
                        <a:alpha val="20000"/>
                      </a:srgbClr>
                    </a:solidFill>
                  </a:tcPr>
                </a:tc>
                <a:extLst>
                  <a:ext uri="{0D108BD9-81ED-4DB2-BD59-A6C34878D82A}">
                    <a16:rowId xmlns:a16="http://schemas.microsoft.com/office/drawing/2014/main" val="3582961751"/>
                  </a:ext>
                </a:extLst>
              </a:tr>
              <a:tr h="152142">
                <a:tc gridSpan="14">
                  <a:txBody>
                    <a:bodyPr/>
                    <a:lstStyle/>
                    <a:p>
                      <a:pPr algn="ctr" rtl="0" fontAlgn="ctr"/>
                      <a:r>
                        <a:rPr lang="ru-RU" sz="900" b="1" u="none" strike="noStrike" dirty="0">
                          <a:solidFill>
                            <a:srgbClr val="007F76"/>
                          </a:solidFill>
                          <a:effectLst/>
                          <a:latin typeface="Arial Narrow" panose="020B0606020202030204" pitchFamily="34" charset="0"/>
                        </a:rPr>
                        <a:t>БАЗАЛЫҚ СЦЕНАРИЙ</a:t>
                      </a:r>
                    </a:p>
                  </a:txBody>
                  <a:tcPr marL="9525" marR="9525" marT="0" marB="0"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007F76">
                        <a:alpha val="40000"/>
                      </a:srgbClr>
                    </a:solidFill>
                  </a:tcPr>
                </a:tc>
                <a:tc hMerge="1">
                  <a:txBody>
                    <a:bodyPr/>
                    <a:lstStyle/>
                    <a:p>
                      <a:endParaRPr lang="ru-RU"/>
                    </a:p>
                  </a:txBody>
                  <a:tcPr/>
                </a:tc>
                <a:tc hMerge="1">
                  <a:txBody>
                    <a:bodyPr/>
                    <a:lstStyle/>
                    <a:p>
                      <a:endParaRPr lang="ru-RU"/>
                    </a:p>
                  </a:txBody>
                  <a:tcPr>
                    <a:lnL w="12700" cap="flat" cmpd="sng" algn="ctr">
                      <a:solidFill>
                        <a:schemeClr val="tx1"/>
                      </a:solidFill>
                      <a:prstDash val="solid"/>
                      <a:round/>
                      <a:headEnd type="none" w="med" len="med"/>
                      <a:tailEnd type="none" w="med" len="med"/>
                    </a:lnL>
                    <a:lnT w="12700" cap="flat" cmpd="sng" algn="ctr">
                      <a:solidFill>
                        <a:schemeClr val="tx1"/>
                      </a:solidFill>
                      <a:prstDash val="solid"/>
                      <a:round/>
                      <a:headEnd type="none" w="med" len="med"/>
                      <a:tailEnd type="none" w="med" len="med"/>
                    </a:lnT>
                  </a:tcPr>
                </a:tc>
                <a:tc hMerge="1">
                  <a:txBody>
                    <a:bodyPr/>
                    <a:lstStyle/>
                    <a:p>
                      <a:pPr algn="ctr" fontAlgn="b"/>
                      <a:r>
                        <a:rPr lang="ru-RU" sz="900" b="1" i="0" u="none" strike="noStrike" cap="none" dirty="0">
                          <a:solidFill>
                            <a:schemeClr val="tx1"/>
                          </a:solidFill>
                          <a:effectLst/>
                          <a:latin typeface="Arial Narrow" panose="020B0606020202030204" pitchFamily="34" charset="0"/>
                          <a:ea typeface="+mn-ea"/>
                          <a:cs typeface="+mn-cs"/>
                          <a:sym typeface="Arial"/>
                        </a:rPr>
                        <a:t>1 074 391</a:t>
                      </a:r>
                      <a:endParaRPr lang="ru-KZ" sz="900" b="1" i="0" u="none" strike="noStrike" cap="none" dirty="0">
                        <a:solidFill>
                          <a:schemeClr val="tx1"/>
                        </a:solidFill>
                        <a:effectLst/>
                        <a:latin typeface="Arial Narrow" panose="020B0606020202030204" pitchFamily="34" charset="0"/>
                        <a:ea typeface="+mn-ea"/>
                        <a:cs typeface="+mn-cs"/>
                        <a:sym typeface="Arial"/>
                      </a:endParaRPr>
                    </a:p>
                  </a:txBody>
                  <a:tcPr marL="9525" marR="9525" marT="0" marB="0" anchor="ctr">
                    <a:lnL w="12700" cap="flat" cmpd="sng" algn="ctr">
                      <a:solidFill>
                        <a:schemeClr val="tx1"/>
                      </a:solidFill>
                      <a:prstDash val="solid"/>
                      <a:round/>
                      <a:headEnd type="none" w="med" len="med"/>
                      <a:tailEnd type="none" w="med" len="med"/>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65000"/>
                        <a:alpha val="20000"/>
                      </a:schemeClr>
                    </a:solidFill>
                  </a:tcPr>
                </a:tc>
                <a:tc hMerge="1">
                  <a:txBody>
                    <a:bodyPr/>
                    <a:lstStyle/>
                    <a:p>
                      <a:pPr algn="ctr" fontAlgn="b"/>
                      <a:r>
                        <a:rPr lang="ru-KZ" sz="900" b="1" i="0" u="none" strike="noStrike" cap="none" dirty="0">
                          <a:solidFill>
                            <a:schemeClr val="tx1"/>
                          </a:solidFill>
                          <a:effectLst/>
                          <a:latin typeface="Arial Narrow" panose="020B0606020202030204" pitchFamily="34" charset="0"/>
                          <a:ea typeface="+mn-ea"/>
                          <a:cs typeface="+mn-cs"/>
                          <a:sym typeface="Arial"/>
                        </a:rPr>
                        <a:t>211</a:t>
                      </a:r>
                      <a:r>
                        <a:rPr lang="ru-RU" sz="900" b="1" i="0" u="none" strike="noStrike" cap="none" dirty="0">
                          <a:solidFill>
                            <a:schemeClr val="tx1"/>
                          </a:solidFill>
                          <a:effectLst/>
                          <a:latin typeface="Arial Narrow" panose="020B0606020202030204" pitchFamily="34" charset="0"/>
                          <a:ea typeface="+mn-ea"/>
                          <a:cs typeface="+mn-cs"/>
                          <a:sym typeface="Arial"/>
                        </a:rPr>
                        <a:t> </a:t>
                      </a:r>
                      <a:r>
                        <a:rPr lang="ru-KZ" sz="900" b="1" i="0" u="none" strike="noStrike" cap="none" dirty="0">
                          <a:solidFill>
                            <a:schemeClr val="tx1"/>
                          </a:solidFill>
                          <a:effectLst/>
                          <a:latin typeface="Arial Narrow" panose="020B0606020202030204" pitchFamily="34" charset="0"/>
                          <a:ea typeface="+mn-ea"/>
                          <a:cs typeface="+mn-cs"/>
                          <a:sym typeface="Arial"/>
                        </a:rPr>
                        <a:t>344</a:t>
                      </a:r>
                    </a:p>
                  </a:txBody>
                  <a:tcPr marL="9525" marR="9525" marT="0" marB="0"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65000"/>
                        <a:alpha val="20000"/>
                      </a:schemeClr>
                    </a:solidFill>
                  </a:tcPr>
                </a:tc>
                <a:tc hMerge="1">
                  <a:txBody>
                    <a:bodyPr/>
                    <a:lstStyle/>
                    <a:p>
                      <a:pPr algn="ctr" fontAlgn="b"/>
                      <a:r>
                        <a:rPr lang="ru-KZ" sz="900" b="1" i="0" u="none" strike="noStrike" cap="none" dirty="0">
                          <a:solidFill>
                            <a:schemeClr val="tx1"/>
                          </a:solidFill>
                          <a:effectLst/>
                          <a:latin typeface="Arial Narrow" panose="020B0606020202030204" pitchFamily="34" charset="0"/>
                          <a:ea typeface="+mn-ea"/>
                          <a:cs typeface="+mn-cs"/>
                          <a:sym typeface="Arial"/>
                        </a:rPr>
                        <a:t>272</a:t>
                      </a:r>
                      <a:r>
                        <a:rPr lang="ru-RU" sz="900" b="1" i="0" u="none" strike="noStrike" cap="none" dirty="0">
                          <a:solidFill>
                            <a:schemeClr val="tx1"/>
                          </a:solidFill>
                          <a:effectLst/>
                          <a:latin typeface="Arial Narrow" panose="020B0606020202030204" pitchFamily="34" charset="0"/>
                          <a:ea typeface="+mn-ea"/>
                          <a:cs typeface="+mn-cs"/>
                          <a:sym typeface="Arial"/>
                        </a:rPr>
                        <a:t> </a:t>
                      </a:r>
                      <a:r>
                        <a:rPr lang="ru-KZ" sz="900" b="1" i="0" u="none" strike="noStrike" cap="none" dirty="0">
                          <a:solidFill>
                            <a:schemeClr val="tx1"/>
                          </a:solidFill>
                          <a:effectLst/>
                          <a:latin typeface="Arial Narrow" panose="020B0606020202030204" pitchFamily="34" charset="0"/>
                          <a:ea typeface="+mn-ea"/>
                          <a:cs typeface="+mn-cs"/>
                          <a:sym typeface="Arial"/>
                        </a:rPr>
                        <a:t>354</a:t>
                      </a:r>
                    </a:p>
                  </a:txBody>
                  <a:tcPr marL="9525" marR="9525" marT="0" marB="0"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65000"/>
                        <a:alpha val="20000"/>
                      </a:schemeClr>
                    </a:solidFill>
                  </a:tcPr>
                </a:tc>
                <a:tc hMerge="1">
                  <a:txBody>
                    <a:bodyPr/>
                    <a:lstStyle/>
                    <a:p>
                      <a:pPr algn="ctr" fontAlgn="b"/>
                      <a:r>
                        <a:rPr lang="ru-KZ" sz="900" b="1" i="0" u="none" strike="noStrike" cap="none" dirty="0">
                          <a:solidFill>
                            <a:schemeClr val="tx1"/>
                          </a:solidFill>
                          <a:effectLst/>
                          <a:latin typeface="Arial Narrow" panose="020B0606020202030204" pitchFamily="34" charset="0"/>
                          <a:ea typeface="+mn-ea"/>
                          <a:cs typeface="+mn-cs"/>
                          <a:sym typeface="Arial"/>
                        </a:rPr>
                        <a:t>299</a:t>
                      </a:r>
                      <a:r>
                        <a:rPr lang="ru-RU" sz="900" b="1" i="0" u="none" strike="noStrike" cap="none" dirty="0">
                          <a:solidFill>
                            <a:schemeClr val="tx1"/>
                          </a:solidFill>
                          <a:effectLst/>
                          <a:latin typeface="Arial Narrow" panose="020B0606020202030204" pitchFamily="34" charset="0"/>
                          <a:ea typeface="+mn-ea"/>
                          <a:cs typeface="+mn-cs"/>
                          <a:sym typeface="Arial"/>
                        </a:rPr>
                        <a:t> </a:t>
                      </a:r>
                      <a:r>
                        <a:rPr lang="ru-KZ" sz="900" b="1" i="0" u="none" strike="noStrike" cap="none" dirty="0">
                          <a:solidFill>
                            <a:schemeClr val="tx1"/>
                          </a:solidFill>
                          <a:effectLst/>
                          <a:latin typeface="Arial Narrow" panose="020B0606020202030204" pitchFamily="34" charset="0"/>
                          <a:ea typeface="+mn-ea"/>
                          <a:cs typeface="+mn-cs"/>
                          <a:sym typeface="Arial"/>
                        </a:rPr>
                        <a:t>136</a:t>
                      </a:r>
                    </a:p>
                  </a:txBody>
                  <a:tcPr marL="9525" marR="9525" marT="0" marB="0"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65000"/>
                        <a:alpha val="20000"/>
                      </a:schemeClr>
                    </a:solidFill>
                  </a:tcPr>
                </a:tc>
                <a:tc hMerge="1">
                  <a:txBody>
                    <a:bodyPr/>
                    <a:lstStyle/>
                    <a:p>
                      <a:pPr algn="ctr" fontAlgn="b"/>
                      <a:r>
                        <a:rPr lang="ru-KZ" sz="900" b="1" i="0" u="none" strike="noStrike" cap="none" dirty="0">
                          <a:solidFill>
                            <a:schemeClr val="tx1"/>
                          </a:solidFill>
                          <a:effectLst/>
                          <a:latin typeface="Arial Narrow" panose="020B0606020202030204" pitchFamily="34" charset="0"/>
                          <a:ea typeface="+mn-ea"/>
                          <a:cs typeface="+mn-cs"/>
                          <a:sym typeface="Arial"/>
                        </a:rPr>
                        <a:t>291</a:t>
                      </a:r>
                      <a:r>
                        <a:rPr lang="ru-RU" sz="900" b="1" i="0" u="none" strike="noStrike" cap="none" dirty="0">
                          <a:solidFill>
                            <a:schemeClr val="tx1"/>
                          </a:solidFill>
                          <a:effectLst/>
                          <a:latin typeface="Arial Narrow" panose="020B0606020202030204" pitchFamily="34" charset="0"/>
                          <a:ea typeface="+mn-ea"/>
                          <a:cs typeface="+mn-cs"/>
                          <a:sym typeface="Arial"/>
                        </a:rPr>
                        <a:t> </a:t>
                      </a:r>
                      <a:r>
                        <a:rPr lang="ru-KZ" sz="900" b="1" i="0" u="none" strike="noStrike" cap="none" dirty="0">
                          <a:solidFill>
                            <a:schemeClr val="tx1"/>
                          </a:solidFill>
                          <a:effectLst/>
                          <a:latin typeface="Arial Narrow" panose="020B0606020202030204" pitchFamily="34" charset="0"/>
                          <a:ea typeface="+mn-ea"/>
                          <a:cs typeface="+mn-cs"/>
                          <a:sym typeface="Arial"/>
                        </a:rPr>
                        <a:t>557</a:t>
                      </a:r>
                    </a:p>
                  </a:txBody>
                  <a:tcPr marL="9525" marR="9525" marT="0" marB="0" anchor="ctr">
                    <a:lnL>
                      <a:noFill/>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65000"/>
                        <a:alpha val="20000"/>
                      </a:schemeClr>
                    </a:solidFill>
                  </a:tcPr>
                </a:tc>
                <a:tc hMerge="1">
                  <a:txBody>
                    <a:bodyPr/>
                    <a:lstStyle/>
                    <a:p>
                      <a:pPr marL="0" marR="0" lvl="0" indent="0" algn="ctr" defTabSz="914400" rtl="0" eaLnBrk="1" fontAlgn="ctr" latinLnBrk="0" hangingPunct="1">
                        <a:lnSpc>
                          <a:spcPct val="100000"/>
                        </a:lnSpc>
                        <a:spcBef>
                          <a:spcPts val="0"/>
                        </a:spcBef>
                        <a:spcAft>
                          <a:spcPts val="0"/>
                        </a:spcAft>
                        <a:buClrTx/>
                        <a:buSzTx/>
                        <a:buFontTx/>
                        <a:buNone/>
                        <a:tabLst/>
                        <a:defRPr/>
                      </a:pPr>
                      <a:r>
                        <a:rPr lang="ru-KZ" sz="900" b="1" i="0" u="none" strike="noStrike" cap="none" dirty="0">
                          <a:solidFill>
                            <a:srgbClr val="007F76"/>
                          </a:solidFill>
                          <a:effectLst/>
                          <a:latin typeface="Arial Narrow" panose="020B0606020202030204" pitchFamily="34" charset="0"/>
                          <a:ea typeface="+mn-ea"/>
                          <a:cs typeface="+mn-cs"/>
                          <a:sym typeface="Arial"/>
                        </a:rPr>
                        <a:t>1 103 799</a:t>
                      </a:r>
                    </a:p>
                  </a:txBody>
                  <a:tcPr marL="9525" marR="9525" marT="0" marB="0" anchor="ctr">
                    <a:lnL w="12700" cap="flat" cmpd="sng" algn="ctr">
                      <a:solidFill>
                        <a:schemeClr val="tx1"/>
                      </a:solidFill>
                      <a:prstDash val="solid"/>
                      <a:round/>
                      <a:headEnd type="none" w="med" len="med"/>
                      <a:tailEnd type="none" w="med" len="med"/>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007F76">
                        <a:alpha val="20000"/>
                      </a:srgbClr>
                    </a:solidFill>
                  </a:tcPr>
                </a:tc>
                <a:tc hMerge="1">
                  <a:txBody>
                    <a:bodyPr/>
                    <a:lstStyle/>
                    <a:p>
                      <a:pPr algn="ctr" rtl="0" fontAlgn="ctr"/>
                      <a:r>
                        <a:rPr lang="ru-KZ" sz="900" b="1" i="0" u="none" strike="noStrike" cap="none" dirty="0">
                          <a:solidFill>
                            <a:schemeClr val="tx1"/>
                          </a:solidFill>
                          <a:effectLst/>
                          <a:latin typeface="Arial Narrow" panose="020B0606020202030204" pitchFamily="34" charset="0"/>
                          <a:ea typeface="+mn-ea"/>
                          <a:cs typeface="+mn-cs"/>
                          <a:sym typeface="Arial"/>
                        </a:rPr>
                        <a:t>220 533</a:t>
                      </a:r>
                    </a:p>
                  </a:txBody>
                  <a:tcPr marL="9525" marR="9525" marT="0" marB="0"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50000"/>
                        <a:alpha val="20000"/>
                      </a:schemeClr>
                    </a:solidFill>
                  </a:tcPr>
                </a:tc>
                <a:tc hMerge="1">
                  <a:txBody>
                    <a:bodyPr/>
                    <a:lstStyle/>
                    <a:p>
                      <a:pPr algn="ctr" rtl="0" fontAlgn="ctr"/>
                      <a:r>
                        <a:rPr lang="ru-KZ" sz="900" b="1" i="0" u="none" strike="noStrike" cap="none" dirty="0">
                          <a:solidFill>
                            <a:srgbClr val="007F76"/>
                          </a:solidFill>
                          <a:effectLst/>
                          <a:latin typeface="Arial Narrow" panose="020B0606020202030204" pitchFamily="34" charset="0"/>
                          <a:ea typeface="+mn-ea"/>
                          <a:cs typeface="+mn-cs"/>
                          <a:sym typeface="Arial"/>
                        </a:rPr>
                        <a:t>240 505</a:t>
                      </a:r>
                    </a:p>
                  </a:txBody>
                  <a:tcPr marL="9525" marR="9525" marT="0" marB="0"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007F76">
                        <a:alpha val="20000"/>
                      </a:srgbClr>
                    </a:solidFill>
                  </a:tcPr>
                </a:tc>
                <a:tc hMerge="1">
                  <a:txBody>
                    <a:bodyPr/>
                    <a:lstStyle/>
                    <a:p>
                      <a:pPr algn="ctr" rtl="0" fontAlgn="ctr"/>
                      <a:r>
                        <a:rPr lang="ru-KZ" sz="900" b="1" i="0" u="none" strike="noStrike" cap="none" dirty="0">
                          <a:solidFill>
                            <a:srgbClr val="007F76"/>
                          </a:solidFill>
                          <a:effectLst/>
                          <a:latin typeface="Arial Narrow" panose="020B0606020202030204" pitchFamily="34" charset="0"/>
                          <a:ea typeface="+mn-ea"/>
                          <a:cs typeface="+mn-cs"/>
                          <a:sym typeface="Arial"/>
                        </a:rPr>
                        <a:t>300 190</a:t>
                      </a:r>
                    </a:p>
                  </a:txBody>
                  <a:tcPr marL="9525" marR="9525" marT="0" marB="0"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007F76">
                        <a:alpha val="20000"/>
                      </a:srgbClr>
                    </a:solidFill>
                  </a:tcPr>
                </a:tc>
                <a:tc hMerge="1">
                  <a:txBody>
                    <a:bodyPr/>
                    <a:lstStyle/>
                    <a:p>
                      <a:pPr algn="ctr" rtl="0" fontAlgn="ctr"/>
                      <a:r>
                        <a:rPr lang="ru-KZ" sz="900" b="1" i="0" u="none" strike="noStrike" cap="none" dirty="0">
                          <a:solidFill>
                            <a:srgbClr val="007F76"/>
                          </a:solidFill>
                          <a:effectLst/>
                          <a:latin typeface="Arial Narrow" panose="020B0606020202030204" pitchFamily="34" charset="0"/>
                          <a:ea typeface="+mn-ea"/>
                          <a:cs typeface="+mn-cs"/>
                          <a:sym typeface="Arial"/>
                        </a:rPr>
                        <a:t>342 571</a:t>
                      </a:r>
                    </a:p>
                  </a:txBody>
                  <a:tcPr marL="9525" marR="9525" marT="0" marB="0"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007F76">
                        <a:alpha val="20000"/>
                      </a:srgbClr>
                    </a:solidFill>
                  </a:tcPr>
                </a:tc>
                <a:tc hMerge="1">
                  <a:txBody>
                    <a:bodyPr/>
                    <a:lstStyle/>
                    <a:p>
                      <a:pPr algn="ctr" rtl="0" fontAlgn="b"/>
                      <a:r>
                        <a:rPr lang="en-US" sz="900" b="1" i="0" u="none" strike="noStrike" dirty="0">
                          <a:solidFill>
                            <a:srgbClr val="007F76"/>
                          </a:solidFill>
                          <a:effectLst/>
                          <a:latin typeface="Arial Narrow" panose="020B0606020202030204" pitchFamily="34" charset="0"/>
                        </a:rPr>
                        <a:t>100%</a:t>
                      </a:r>
                    </a:p>
                  </a:txBody>
                  <a:tcPr marL="9525" marR="9525" marT="0" marB="0"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007F76">
                        <a:alpha val="20000"/>
                      </a:srgbClr>
                    </a:solidFill>
                  </a:tcPr>
                </a:tc>
                <a:extLst>
                  <a:ext uri="{0D108BD9-81ED-4DB2-BD59-A6C34878D82A}">
                    <a16:rowId xmlns:a16="http://schemas.microsoft.com/office/drawing/2014/main" val="2126759895"/>
                  </a:ext>
                </a:extLst>
              </a:tr>
              <a:tr h="144837">
                <a:tc>
                  <a:txBody>
                    <a:bodyPr/>
                    <a:lstStyle/>
                    <a:p>
                      <a:pPr algn="ctr" fontAlgn="b"/>
                      <a:r>
                        <a:rPr lang="ru-RU" sz="800" u="none" strike="noStrike" dirty="0">
                          <a:solidFill>
                            <a:srgbClr val="007F76"/>
                          </a:solidFill>
                          <a:effectLst/>
                          <a:latin typeface="Arial Narrow" panose="020B0606020202030204" pitchFamily="34" charset="0"/>
                        </a:rPr>
                        <a:t>1</a:t>
                      </a:r>
                      <a:endParaRPr lang="en-US" sz="800" b="0" i="0" u="none" strike="noStrike" dirty="0">
                        <a:solidFill>
                          <a:srgbClr val="007F76"/>
                        </a:solidFill>
                        <a:effectLst/>
                        <a:latin typeface="Arial Narrow" panose="020B0606020202030204" pitchFamily="34" charset="0"/>
                      </a:endParaRPr>
                    </a:p>
                  </a:txBody>
                  <a:tcPr marL="9525" marR="9525" marT="0" marB="0" anchor="ctr">
                    <a:lnT w="12700" cap="flat" cmpd="sng" algn="ctr">
                      <a:solidFill>
                        <a:schemeClr val="tx1"/>
                      </a:solidFill>
                      <a:prstDash val="solid"/>
                      <a:round/>
                      <a:headEnd type="none" w="med" len="med"/>
                      <a:tailEnd type="none" w="med" len="med"/>
                    </a:lnT>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9116-0</a:t>
                      </a:r>
                    </a:p>
                  </a:txBody>
                  <a:tcPr marL="9525" marR="9525" marT="9525" marB="0" anchor="ctr">
                    <a:lnT w="12700" cap="flat" cmpd="sng" algn="ctr">
                      <a:solidFill>
                        <a:schemeClr val="tx1"/>
                      </a:solidFill>
                      <a:prstDash val="solid"/>
                      <a:round/>
                      <a:headEnd type="none" w="med" len="med"/>
                      <a:tailEnd type="none" w="med" len="med"/>
                    </a:lnT>
                    <a:solidFill>
                      <a:schemeClr val="accent6">
                        <a:lumMod val="50000"/>
                        <a:alpha val="1000"/>
                      </a:schemeClr>
                    </a:solidFill>
                  </a:tcPr>
                </a:tc>
                <a:tc>
                  <a:txBody>
                    <a:bodyPr/>
                    <a:lstStyle/>
                    <a:p>
                      <a:pPr marL="72000" algn="l" fontAlgn="ctr"/>
                      <a:r>
                        <a:rPr lang="ru-RU" sz="800" b="0" i="0" u="none" strike="noStrike" dirty="0">
                          <a:solidFill>
                            <a:srgbClr val="000000"/>
                          </a:solidFill>
                          <a:effectLst/>
                          <a:latin typeface="Arial Narrow" panose="020B0606020202030204" pitchFamily="34" charset="0"/>
                        </a:rPr>
                        <a:t>Аула </a:t>
                      </a:r>
                      <a:r>
                        <a:rPr lang="ru-RU" sz="800" b="0" i="0" u="none" strike="noStrike" dirty="0" err="1">
                          <a:solidFill>
                            <a:srgbClr val="000000"/>
                          </a:solidFill>
                          <a:effectLst/>
                          <a:latin typeface="Arial Narrow" panose="020B0606020202030204" pitchFamily="34" charset="0"/>
                        </a:rPr>
                        <a:t>сыпырушылар</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және</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ашық</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аумақтарды</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тазалаушылар</a:t>
                      </a:r>
                      <a:endParaRPr lang="ru-RU" sz="800" b="0" i="0" u="none" strike="noStrike" dirty="0">
                        <a:solidFill>
                          <a:srgbClr val="000000"/>
                        </a:solidFill>
                        <a:effectLst/>
                        <a:latin typeface="Arial Narrow" panose="020B0606020202030204" pitchFamily="34" charset="0"/>
                      </a:endParaRPr>
                    </a:p>
                  </a:txBody>
                  <a:tcPr marL="9525" marR="9525" marT="9525" marB="0" anchor="ctr">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6 059</a:t>
                      </a:r>
                    </a:p>
                  </a:txBody>
                  <a:tcPr marL="9525" marR="9525" marT="9525" marB="0" anchor="ctr">
                    <a:lnL w="12700" cap="flat" cmpd="sng" algn="ctr">
                      <a:solidFill>
                        <a:schemeClr val="tx1"/>
                      </a:solidFill>
                      <a:prstDash val="solid"/>
                      <a:round/>
                      <a:headEnd type="none" w="med" len="med"/>
                      <a:tailEnd type="none" w="med" len="med"/>
                    </a:lnL>
                    <a:lnT w="12700" cap="flat" cmpd="sng" algn="ctr">
                      <a:solidFill>
                        <a:schemeClr val="tx1"/>
                      </a:solidFill>
                      <a:prstDash val="solid"/>
                      <a:round/>
                      <a:headEnd type="none" w="med" len="med"/>
                      <a:tailEnd type="none" w="med" len="med"/>
                    </a:lnT>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564</a:t>
                      </a:r>
                    </a:p>
                  </a:txBody>
                  <a:tcPr marL="9525" marR="9525" marT="9525" marB="0" anchor="ctr">
                    <a:lnT w="12700" cap="flat" cmpd="sng" algn="ctr">
                      <a:solidFill>
                        <a:schemeClr val="tx1"/>
                      </a:solidFill>
                      <a:prstDash val="solid"/>
                      <a:round/>
                      <a:headEnd type="none" w="med" len="med"/>
                      <a:tailEnd type="none" w="med" len="med"/>
                    </a:lnT>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777</a:t>
                      </a:r>
                    </a:p>
                  </a:txBody>
                  <a:tcPr marL="9525" marR="9525" marT="9525" marB="0" anchor="ctr">
                    <a:lnT w="12700" cap="flat" cmpd="sng" algn="ctr">
                      <a:solidFill>
                        <a:schemeClr val="tx1"/>
                      </a:solidFill>
                      <a:prstDash val="solid"/>
                      <a:round/>
                      <a:headEnd type="none" w="med" len="med"/>
                      <a:tailEnd type="none" w="med" len="med"/>
                    </a:lnT>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843</a:t>
                      </a:r>
                    </a:p>
                  </a:txBody>
                  <a:tcPr marL="9525" marR="9525" marT="9525" marB="0" anchor="ctr">
                    <a:lnT w="12700" cap="flat" cmpd="sng" algn="ctr">
                      <a:solidFill>
                        <a:schemeClr val="tx1"/>
                      </a:solidFill>
                      <a:prstDash val="solid"/>
                      <a:round/>
                      <a:headEnd type="none" w="med" len="med"/>
                      <a:tailEnd type="none" w="med" len="med"/>
                    </a:lnT>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3 875</a:t>
                      </a:r>
                    </a:p>
                  </a:txBody>
                  <a:tcPr marL="9525" marR="9525" marT="9525" marB="0" anchor="ctr">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5 934</a:t>
                      </a:r>
                    </a:p>
                  </a:txBody>
                  <a:tcPr marL="9525" marR="9525" marT="9525" marB="0" anchor="ctr">
                    <a:lnL w="12700" cap="flat" cmpd="sng" algn="ctr">
                      <a:solidFill>
                        <a:schemeClr val="tx1"/>
                      </a:solidFill>
                      <a:prstDash val="solid"/>
                      <a:round/>
                      <a:headEnd type="none" w="med" len="med"/>
                      <a:tailEnd type="none" w="med" len="med"/>
                    </a:lnL>
                    <a:lnT w="12700" cap="flat" cmpd="sng" algn="ctr">
                      <a:solidFill>
                        <a:schemeClr val="tx1"/>
                      </a:solidFill>
                      <a:prstDash val="solid"/>
                      <a:round/>
                      <a:headEnd type="none" w="med" len="med"/>
                      <a:tailEnd type="none" w="med" len="med"/>
                    </a:lnT>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464</a:t>
                      </a:r>
                    </a:p>
                  </a:txBody>
                  <a:tcPr marL="9525" marR="9525" marT="9525" marB="0" anchor="ctr">
                    <a:lnT w="12700" cap="flat" cmpd="sng" algn="ctr">
                      <a:solidFill>
                        <a:schemeClr val="tx1"/>
                      </a:solidFill>
                      <a:prstDash val="solid"/>
                      <a:round/>
                      <a:headEnd type="none" w="med" len="med"/>
                      <a:tailEnd type="none" w="med" len="med"/>
                    </a:lnT>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1 584</a:t>
                      </a:r>
                    </a:p>
                  </a:txBody>
                  <a:tcPr marL="9525" marR="9525" marT="9525" marB="0" anchor="ctr">
                    <a:lnT w="12700" cap="flat" cmpd="sng" algn="ctr">
                      <a:solidFill>
                        <a:schemeClr val="tx1"/>
                      </a:solidFill>
                      <a:prstDash val="solid"/>
                      <a:round/>
                      <a:headEnd type="none" w="med" len="med"/>
                      <a:tailEnd type="none" w="med" len="med"/>
                    </a:lnT>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1 849</a:t>
                      </a:r>
                    </a:p>
                  </a:txBody>
                  <a:tcPr marL="9525" marR="9525" marT="9525" marB="0" anchor="ctr">
                    <a:lnT w="12700" cap="flat" cmpd="sng" algn="ctr">
                      <a:solidFill>
                        <a:schemeClr val="tx1"/>
                      </a:solidFill>
                      <a:prstDash val="solid"/>
                      <a:round/>
                      <a:headEnd type="none" w="med" len="med"/>
                      <a:tailEnd type="none" w="med" len="med"/>
                    </a:lnT>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2 037</a:t>
                      </a:r>
                    </a:p>
                  </a:txBody>
                  <a:tcPr marL="9525" marR="9525" marT="9525" marB="0" anchor="ctr">
                    <a:lnT w="12700" cap="flat" cmpd="sng" algn="ctr">
                      <a:solidFill>
                        <a:schemeClr val="tx1"/>
                      </a:solidFill>
                      <a:prstDash val="solid"/>
                      <a:round/>
                      <a:headEnd type="none" w="med" len="med"/>
                      <a:tailEnd type="none" w="med" len="med"/>
                    </a:lnT>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5,2%</a:t>
                      </a:r>
                    </a:p>
                  </a:txBody>
                  <a:tcPr marL="9525" marR="9525" marT="9525" marB="0" anchor="ctr">
                    <a:lnT w="12700" cap="flat" cmpd="sng" algn="ctr">
                      <a:solidFill>
                        <a:schemeClr val="tx1"/>
                      </a:solidFill>
                      <a:prstDash val="solid"/>
                      <a:round/>
                      <a:headEnd type="none" w="med" len="med"/>
                      <a:tailEnd type="none" w="med" len="med"/>
                    </a:lnT>
                    <a:solidFill>
                      <a:schemeClr val="accent6">
                        <a:lumMod val="50000"/>
                        <a:alpha val="1000"/>
                      </a:schemeClr>
                    </a:solidFill>
                  </a:tcPr>
                </a:tc>
                <a:extLst>
                  <a:ext uri="{0D108BD9-81ED-4DB2-BD59-A6C34878D82A}">
                    <a16:rowId xmlns:a16="http://schemas.microsoft.com/office/drawing/2014/main" val="4220248122"/>
                  </a:ext>
                </a:extLst>
              </a:tr>
              <a:tr h="144837">
                <a:tc>
                  <a:txBody>
                    <a:bodyPr/>
                    <a:lstStyle/>
                    <a:p>
                      <a:pPr algn="ctr" fontAlgn="b"/>
                      <a:r>
                        <a:rPr lang="ru-RU" sz="800" u="none" strike="noStrike" dirty="0">
                          <a:solidFill>
                            <a:srgbClr val="007F76"/>
                          </a:solidFill>
                          <a:effectLst/>
                          <a:latin typeface="Arial Narrow" panose="020B0606020202030204" pitchFamily="34" charset="0"/>
                        </a:rPr>
                        <a:t>2</a:t>
                      </a:r>
                      <a:endParaRPr lang="en-US" sz="800" b="0" i="0" u="none" strike="noStrike" dirty="0">
                        <a:solidFill>
                          <a:srgbClr val="007F76"/>
                        </a:solidFill>
                        <a:effectLst/>
                        <a:latin typeface="Arial Narrow" panose="020B0606020202030204" pitchFamily="34" charset="0"/>
                      </a:endParaRPr>
                    </a:p>
                  </a:txBody>
                  <a:tcPr marL="9525" marR="9525" marT="0" marB="0" anchor="ctr">
                    <a:solidFill>
                      <a:srgbClr val="007F76">
                        <a:alpha val="20000"/>
                      </a:srgbClr>
                    </a:solidFill>
                  </a:tcPr>
                </a:tc>
                <a:tc>
                  <a:txBody>
                    <a:bodyPr/>
                    <a:lstStyle/>
                    <a:p>
                      <a:pPr algn="ctr" fontAlgn="ctr"/>
                      <a:r>
                        <a:rPr lang="ru-RU" sz="800" b="0" i="0" u="none" strike="noStrike">
                          <a:solidFill>
                            <a:srgbClr val="000000"/>
                          </a:solidFill>
                          <a:effectLst/>
                          <a:latin typeface="Arial Narrow" panose="020B0606020202030204" pitchFamily="34" charset="0"/>
                        </a:rPr>
                        <a:t>3221-0</a:t>
                      </a:r>
                    </a:p>
                  </a:txBody>
                  <a:tcPr marL="9525" marR="9525" marT="9525" marB="0" anchor="ctr">
                    <a:solidFill>
                      <a:srgbClr val="007F76">
                        <a:alpha val="20000"/>
                      </a:srgbClr>
                    </a:solidFill>
                  </a:tcPr>
                </a:tc>
                <a:tc>
                  <a:txBody>
                    <a:bodyPr/>
                    <a:lstStyle/>
                    <a:p>
                      <a:pPr marL="72000" algn="l" fontAlgn="ctr"/>
                      <a:r>
                        <a:rPr lang="ru-RU" sz="800" b="0" i="0" u="none" strike="noStrike" dirty="0" err="1">
                          <a:solidFill>
                            <a:srgbClr val="000000"/>
                          </a:solidFill>
                          <a:effectLst/>
                          <a:latin typeface="Arial Narrow" panose="020B0606020202030204" pitchFamily="34" charset="0"/>
                        </a:rPr>
                        <a:t>Күтім</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жөніндегі</a:t>
                      </a:r>
                      <a:r>
                        <a:rPr lang="ru-RU" sz="800" b="0" i="0" u="none" strike="noStrike" dirty="0">
                          <a:solidFill>
                            <a:srgbClr val="000000"/>
                          </a:solidFill>
                          <a:effectLst/>
                          <a:latin typeface="Arial Narrow" panose="020B0606020202030204" pitchFamily="34" charset="0"/>
                        </a:rPr>
                        <a:t> орта </a:t>
                      </a:r>
                      <a:r>
                        <a:rPr lang="ru-RU" sz="800" b="0" i="0" u="none" strike="noStrike" dirty="0" err="1">
                          <a:solidFill>
                            <a:srgbClr val="000000"/>
                          </a:solidFill>
                          <a:effectLst/>
                          <a:latin typeface="Arial Narrow" panose="020B0606020202030204" pitchFamily="34" charset="0"/>
                        </a:rPr>
                        <a:t>медициналық</a:t>
                      </a:r>
                      <a:r>
                        <a:rPr lang="ru-RU" sz="800" b="0" i="0" u="none" strike="noStrike" dirty="0">
                          <a:solidFill>
                            <a:srgbClr val="000000"/>
                          </a:solidFill>
                          <a:effectLst/>
                          <a:latin typeface="Arial Narrow" panose="020B0606020202030204" pitchFamily="34" charset="0"/>
                        </a:rPr>
                        <a:t> персонал</a:t>
                      </a:r>
                    </a:p>
                  </a:txBody>
                  <a:tcPr marL="9525" marR="9525" marT="9525" marB="0" anchor="ctr">
                    <a:lnR w="12700" cap="flat" cmpd="sng" algn="ctr">
                      <a:solidFill>
                        <a:schemeClr val="tx1"/>
                      </a:solidFill>
                      <a:prstDash val="solid"/>
                      <a:round/>
                      <a:headEnd type="none" w="med" len="med"/>
                      <a:tailEnd type="none" w="med" len="med"/>
                    </a:lnR>
                    <a:solidFill>
                      <a:srgbClr val="007F76">
                        <a:alpha val="20000"/>
                      </a:srgbClr>
                    </a:solidFill>
                  </a:tcPr>
                </a:tc>
                <a:tc>
                  <a:txBody>
                    <a:bodyPr/>
                    <a:lstStyle/>
                    <a:p>
                      <a:pPr algn="ctr" fontAlgn="ctr"/>
                      <a:r>
                        <a:rPr lang="ru-RU" sz="800" b="0" i="0" u="none" strike="noStrike">
                          <a:solidFill>
                            <a:srgbClr val="000000"/>
                          </a:solidFill>
                          <a:effectLst/>
                          <a:latin typeface="Arial Narrow" panose="020B0606020202030204" pitchFamily="34" charset="0"/>
                        </a:rPr>
                        <a:t>2 567</a:t>
                      </a:r>
                    </a:p>
                  </a:txBody>
                  <a:tcPr marL="9525" marR="9525" marT="9525" marB="0" anchor="ctr">
                    <a:lnL w="12700" cap="flat" cmpd="sng" algn="ctr">
                      <a:solidFill>
                        <a:schemeClr val="tx1"/>
                      </a:solidFill>
                      <a:prstDash val="solid"/>
                      <a:round/>
                      <a:headEnd type="none" w="med" len="med"/>
                      <a:tailEnd type="none" w="med" len="med"/>
                    </a:lnL>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716</a:t>
                      </a:r>
                    </a:p>
                  </a:txBody>
                  <a:tcPr marL="9525" marR="9525" marT="9525" marB="0" anchor="c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594</a:t>
                      </a:r>
                    </a:p>
                  </a:txBody>
                  <a:tcPr marL="9525" marR="9525" marT="9525" marB="0" anchor="c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705</a:t>
                      </a:r>
                    </a:p>
                  </a:txBody>
                  <a:tcPr marL="9525" marR="9525" marT="9525" marB="0" anchor="c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552</a:t>
                      </a:r>
                    </a:p>
                  </a:txBody>
                  <a:tcPr marL="9525" marR="9525" marT="9525" marB="0" anchor="ctr">
                    <a:lnR w="12700" cap="flat" cmpd="sng" algn="ctr">
                      <a:solidFill>
                        <a:schemeClr val="tx1"/>
                      </a:solidFill>
                      <a:prstDash val="solid"/>
                      <a:round/>
                      <a:headEnd type="none" w="med" len="med"/>
                      <a:tailEnd type="none" w="med" len="med"/>
                    </a:ln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2 830</a:t>
                      </a:r>
                    </a:p>
                  </a:txBody>
                  <a:tcPr marL="9525" marR="9525" marT="9525" marB="0" anchor="ctr">
                    <a:lnL w="12700" cap="flat" cmpd="sng" algn="ctr">
                      <a:solidFill>
                        <a:schemeClr val="tx1"/>
                      </a:solidFill>
                      <a:prstDash val="solid"/>
                      <a:round/>
                      <a:headEnd type="none" w="med" len="med"/>
                      <a:tailEnd type="none" w="med" len="med"/>
                    </a:lnL>
                    <a:solidFill>
                      <a:srgbClr val="007F76">
                        <a:alpha val="20000"/>
                      </a:srgbClr>
                    </a:solidFill>
                  </a:tcPr>
                </a:tc>
                <a:tc>
                  <a:txBody>
                    <a:bodyPr/>
                    <a:lstStyle/>
                    <a:p>
                      <a:pPr algn="ctr" fontAlgn="ctr"/>
                      <a:r>
                        <a:rPr lang="ru-RU" sz="800" b="0" i="0" u="none" strike="noStrike">
                          <a:solidFill>
                            <a:srgbClr val="000000"/>
                          </a:solidFill>
                          <a:effectLst/>
                          <a:latin typeface="Arial Narrow" panose="020B0606020202030204" pitchFamily="34" charset="0"/>
                        </a:rPr>
                        <a:t>654</a:t>
                      </a:r>
                    </a:p>
                  </a:txBody>
                  <a:tcPr marL="9525" marR="9525" marT="9525" marB="0" anchor="c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751</a:t>
                      </a:r>
                    </a:p>
                  </a:txBody>
                  <a:tcPr marL="9525" marR="9525" marT="9525" marB="0" anchor="ctr">
                    <a:solidFill>
                      <a:srgbClr val="007F76">
                        <a:alpha val="20000"/>
                      </a:srgbClr>
                    </a:solidFill>
                  </a:tcPr>
                </a:tc>
                <a:tc>
                  <a:txBody>
                    <a:bodyPr/>
                    <a:lstStyle/>
                    <a:p>
                      <a:pPr algn="ctr" fontAlgn="ctr"/>
                      <a:r>
                        <a:rPr lang="ru-RU" sz="800" b="0" i="0" u="none" strike="noStrike">
                          <a:solidFill>
                            <a:srgbClr val="000000"/>
                          </a:solidFill>
                          <a:effectLst/>
                          <a:latin typeface="Arial Narrow" panose="020B0606020202030204" pitchFamily="34" charset="0"/>
                        </a:rPr>
                        <a:t>561</a:t>
                      </a:r>
                    </a:p>
                  </a:txBody>
                  <a:tcPr marL="9525" marR="9525" marT="9525" marB="0" anchor="ctr">
                    <a:solidFill>
                      <a:srgbClr val="007F76">
                        <a:alpha val="20000"/>
                      </a:srgbClr>
                    </a:solidFill>
                  </a:tcPr>
                </a:tc>
                <a:tc>
                  <a:txBody>
                    <a:bodyPr/>
                    <a:lstStyle/>
                    <a:p>
                      <a:pPr algn="ctr" fontAlgn="ctr"/>
                      <a:r>
                        <a:rPr lang="ru-RU" sz="800" b="0" i="0" u="none" strike="noStrike">
                          <a:solidFill>
                            <a:srgbClr val="000000"/>
                          </a:solidFill>
                          <a:effectLst/>
                          <a:latin typeface="Arial Narrow" panose="020B0606020202030204" pitchFamily="34" charset="0"/>
                        </a:rPr>
                        <a:t>864</a:t>
                      </a:r>
                    </a:p>
                  </a:txBody>
                  <a:tcPr marL="9525" marR="9525" marT="9525" marB="0" anchor="ctr">
                    <a:solidFill>
                      <a:srgbClr val="007F76">
                        <a:alpha val="20000"/>
                      </a:srgbClr>
                    </a:solidFill>
                  </a:tcPr>
                </a:tc>
                <a:tc>
                  <a:txBody>
                    <a:bodyPr/>
                    <a:lstStyle/>
                    <a:p>
                      <a:pPr algn="ctr" fontAlgn="ctr"/>
                      <a:r>
                        <a:rPr lang="ru-RU" sz="800" b="0" i="0" u="none" strike="noStrike">
                          <a:solidFill>
                            <a:srgbClr val="000000"/>
                          </a:solidFill>
                          <a:effectLst/>
                          <a:latin typeface="Arial Narrow" panose="020B0606020202030204" pitchFamily="34" charset="0"/>
                        </a:rPr>
                        <a:t>2,5%</a:t>
                      </a:r>
                    </a:p>
                  </a:txBody>
                  <a:tcPr marL="9525" marR="9525" marT="9525" marB="0" anchor="ctr">
                    <a:solidFill>
                      <a:srgbClr val="007F76">
                        <a:alpha val="20000"/>
                      </a:srgbClr>
                    </a:solidFill>
                  </a:tcPr>
                </a:tc>
                <a:extLst>
                  <a:ext uri="{0D108BD9-81ED-4DB2-BD59-A6C34878D82A}">
                    <a16:rowId xmlns:a16="http://schemas.microsoft.com/office/drawing/2014/main" val="2728981022"/>
                  </a:ext>
                </a:extLst>
              </a:tr>
              <a:tr h="144837">
                <a:tc>
                  <a:txBody>
                    <a:bodyPr/>
                    <a:lstStyle/>
                    <a:p>
                      <a:pPr algn="ctr" fontAlgn="b"/>
                      <a:r>
                        <a:rPr lang="ru-RU" sz="800" u="none" strike="noStrike" dirty="0">
                          <a:solidFill>
                            <a:srgbClr val="007F76"/>
                          </a:solidFill>
                          <a:effectLst/>
                          <a:latin typeface="Arial Narrow" panose="020B0606020202030204" pitchFamily="34" charset="0"/>
                        </a:rPr>
                        <a:t>3</a:t>
                      </a:r>
                      <a:endParaRPr lang="en-US" sz="800" b="0" i="0" u="none" strike="noStrike" dirty="0">
                        <a:solidFill>
                          <a:srgbClr val="007F76"/>
                        </a:solidFill>
                        <a:effectLst/>
                        <a:latin typeface="Arial Narrow" panose="020B0606020202030204" pitchFamily="34" charset="0"/>
                      </a:endParaRPr>
                    </a:p>
                  </a:txBody>
                  <a:tcPr marL="9525" marR="9525" marT="0"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9629-7</a:t>
                      </a:r>
                    </a:p>
                  </a:txBody>
                  <a:tcPr marL="9525" marR="9525" marT="9525" marB="0" anchor="ctr">
                    <a:solidFill>
                      <a:schemeClr val="accent6">
                        <a:lumMod val="50000"/>
                        <a:alpha val="1000"/>
                      </a:schemeClr>
                    </a:solidFill>
                  </a:tcPr>
                </a:tc>
                <a:tc>
                  <a:txBody>
                    <a:bodyPr/>
                    <a:lstStyle/>
                    <a:p>
                      <a:pPr marL="72000" algn="l" fontAlgn="ctr"/>
                      <a:r>
                        <a:rPr lang="ru-RU" sz="800" b="0" i="0" u="none" strike="noStrike" dirty="0" err="1">
                          <a:solidFill>
                            <a:srgbClr val="000000"/>
                          </a:solidFill>
                          <a:effectLst/>
                          <a:latin typeface="Arial Narrow" panose="020B0606020202030204" pitchFamily="34" charset="0"/>
                        </a:rPr>
                        <a:t>Әртүрлі</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жұмысты</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атқарушылар</a:t>
                      </a:r>
                      <a:endParaRPr lang="ru-RU" sz="800" b="0" i="0" u="none" strike="noStrike" dirty="0">
                        <a:solidFill>
                          <a:srgbClr val="000000"/>
                        </a:solidFill>
                        <a:effectLst/>
                        <a:latin typeface="Arial Narrow" panose="020B0606020202030204" pitchFamily="34" charset="0"/>
                      </a:endParaRPr>
                    </a:p>
                  </a:txBody>
                  <a:tcPr marL="9525" marR="9525" marT="9525" marB="0" anchor="ctr">
                    <a:lnR w="12700" cap="flat" cmpd="sng" algn="ctr">
                      <a:solidFill>
                        <a:schemeClr val="tx1"/>
                      </a:solidFill>
                      <a:prstDash val="solid"/>
                      <a:round/>
                      <a:headEnd type="none" w="med" len="med"/>
                      <a:tailEnd type="none" w="med" len="med"/>
                    </a:ln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2 285</a:t>
                      </a:r>
                    </a:p>
                  </a:txBody>
                  <a:tcPr marL="9525" marR="9525" marT="9525" marB="0" anchor="ctr">
                    <a:lnL w="12700" cap="flat" cmpd="sng" algn="ctr">
                      <a:solidFill>
                        <a:schemeClr val="tx1"/>
                      </a:solidFill>
                      <a:prstDash val="solid"/>
                      <a:round/>
                      <a:headEnd type="none" w="med" len="med"/>
                      <a:tailEnd type="none" w="med" len="med"/>
                    </a:lnL>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277</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736</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637</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635</a:t>
                      </a:r>
                    </a:p>
                  </a:txBody>
                  <a:tcPr marL="9525" marR="9525" marT="9525" marB="0" anchor="ctr">
                    <a:lnR w="12700" cap="flat" cmpd="sng" algn="ctr">
                      <a:solidFill>
                        <a:schemeClr val="tx1"/>
                      </a:solidFill>
                      <a:prstDash val="solid"/>
                      <a:round/>
                      <a:headEnd type="none" w="med" len="med"/>
                      <a:tailEnd type="none" w="med" len="med"/>
                    </a:ln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2 740</a:t>
                      </a:r>
                    </a:p>
                  </a:txBody>
                  <a:tcPr marL="9525" marR="9525" marT="9525" marB="0" anchor="ctr">
                    <a:lnL w="12700" cap="flat" cmpd="sng" algn="ctr">
                      <a:solidFill>
                        <a:schemeClr val="tx1"/>
                      </a:solidFill>
                      <a:prstDash val="solid"/>
                      <a:round/>
                      <a:headEnd type="none" w="med" len="med"/>
                      <a:tailEnd type="none" w="med" len="med"/>
                    </a:lnL>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276</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462</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1 018</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984</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2,4%</a:t>
                      </a:r>
                    </a:p>
                  </a:txBody>
                  <a:tcPr marL="9525" marR="9525" marT="9525" marB="0" anchor="ctr">
                    <a:solidFill>
                      <a:schemeClr val="accent6">
                        <a:lumMod val="50000"/>
                        <a:alpha val="1000"/>
                      </a:schemeClr>
                    </a:solidFill>
                  </a:tcPr>
                </a:tc>
                <a:extLst>
                  <a:ext uri="{0D108BD9-81ED-4DB2-BD59-A6C34878D82A}">
                    <a16:rowId xmlns:a16="http://schemas.microsoft.com/office/drawing/2014/main" val="496541397"/>
                  </a:ext>
                </a:extLst>
              </a:tr>
              <a:tr h="144837">
                <a:tc>
                  <a:txBody>
                    <a:bodyPr/>
                    <a:lstStyle/>
                    <a:p>
                      <a:pPr algn="ctr" fontAlgn="b"/>
                      <a:r>
                        <a:rPr lang="ru-RU" sz="800" u="none" strike="noStrike" dirty="0">
                          <a:solidFill>
                            <a:srgbClr val="007F76"/>
                          </a:solidFill>
                          <a:effectLst/>
                          <a:latin typeface="Arial Narrow" panose="020B0606020202030204" pitchFamily="34" charset="0"/>
                        </a:rPr>
                        <a:t>4</a:t>
                      </a:r>
                      <a:endParaRPr lang="en-US" sz="800" b="0" i="0" u="none" strike="noStrike" dirty="0">
                        <a:solidFill>
                          <a:srgbClr val="007F76"/>
                        </a:solidFill>
                        <a:effectLst/>
                        <a:latin typeface="Arial Narrow" panose="020B0606020202030204" pitchFamily="34" charset="0"/>
                      </a:endParaRPr>
                    </a:p>
                  </a:txBody>
                  <a:tcPr marL="9525" marR="9525" marT="0" marB="0" anchor="ctr">
                    <a:solidFill>
                      <a:srgbClr val="007F76">
                        <a:alpha val="20000"/>
                      </a:srgbClr>
                    </a:solidFill>
                  </a:tcPr>
                </a:tc>
                <a:tc>
                  <a:txBody>
                    <a:bodyPr/>
                    <a:lstStyle/>
                    <a:p>
                      <a:pPr algn="ctr" fontAlgn="ctr"/>
                      <a:r>
                        <a:rPr lang="ru-RU" sz="800" b="0" i="0" u="none" strike="noStrike">
                          <a:solidFill>
                            <a:srgbClr val="000000"/>
                          </a:solidFill>
                          <a:effectLst/>
                          <a:latin typeface="Arial Narrow" panose="020B0606020202030204" pitchFamily="34" charset="0"/>
                        </a:rPr>
                        <a:t>9112-9</a:t>
                      </a:r>
                    </a:p>
                  </a:txBody>
                  <a:tcPr marL="9525" marR="9525" marT="9525" marB="0" anchor="ctr">
                    <a:solidFill>
                      <a:srgbClr val="007F76">
                        <a:alpha val="20000"/>
                      </a:srgbClr>
                    </a:solidFill>
                  </a:tcPr>
                </a:tc>
                <a:tc>
                  <a:txBody>
                    <a:bodyPr/>
                    <a:lstStyle/>
                    <a:p>
                      <a:pPr marL="72000" algn="l" fontAlgn="ctr"/>
                      <a:r>
                        <a:rPr lang="ru-RU" sz="800" b="0" i="0" u="none" strike="noStrike" dirty="0" err="1">
                          <a:solidFill>
                            <a:srgbClr val="000000"/>
                          </a:solidFill>
                          <a:effectLst/>
                          <a:latin typeface="Arial Narrow" panose="020B0606020202030204" pitchFamily="34" charset="0"/>
                        </a:rPr>
                        <a:t>Отельдердегі</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және</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ұқсас</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мекемелердегі</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басқа</a:t>
                      </a:r>
                      <a:r>
                        <a:rPr lang="ru-RU" sz="800" b="0" i="0" u="none" strike="noStrike" dirty="0">
                          <a:solidFill>
                            <a:srgbClr val="000000"/>
                          </a:solidFill>
                          <a:effectLst/>
                          <a:latin typeface="Arial Narrow" panose="020B0606020202030204" pitchFamily="34" charset="0"/>
                        </a:rPr>
                        <a:t> да </a:t>
                      </a:r>
                      <a:r>
                        <a:rPr lang="ru-RU" sz="800" b="0" i="0" u="none" strike="noStrike" dirty="0" err="1">
                          <a:solidFill>
                            <a:srgbClr val="000000"/>
                          </a:solidFill>
                          <a:effectLst/>
                          <a:latin typeface="Arial Narrow" panose="020B0606020202030204" pitchFamily="34" charset="0"/>
                        </a:rPr>
                        <a:t>тазалаушылар</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және</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үй</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қызметшілері</a:t>
                      </a:r>
                      <a:endParaRPr lang="ru-RU" sz="800" b="0" i="0" u="none" strike="noStrike" dirty="0">
                        <a:solidFill>
                          <a:srgbClr val="000000"/>
                        </a:solidFill>
                        <a:effectLst/>
                        <a:latin typeface="Arial Narrow" panose="020B0606020202030204" pitchFamily="34" charset="0"/>
                      </a:endParaRPr>
                    </a:p>
                  </a:txBody>
                  <a:tcPr marL="9525" marR="9525" marT="9525" marB="0" anchor="ctr">
                    <a:lnR w="12700" cap="flat" cmpd="sng" algn="ctr">
                      <a:solidFill>
                        <a:schemeClr val="tx1"/>
                      </a:solidFill>
                      <a:prstDash val="solid"/>
                      <a:round/>
                      <a:headEnd type="none" w="med" len="med"/>
                      <a:tailEnd type="none" w="med" len="med"/>
                    </a:lnR>
                    <a:solidFill>
                      <a:srgbClr val="007F76">
                        <a:alpha val="20000"/>
                      </a:srgbClr>
                    </a:solidFill>
                  </a:tcPr>
                </a:tc>
                <a:tc>
                  <a:txBody>
                    <a:bodyPr/>
                    <a:lstStyle/>
                    <a:p>
                      <a:pPr algn="ctr" fontAlgn="ctr"/>
                      <a:r>
                        <a:rPr lang="ru-RU" sz="800" b="0" i="0" u="none" strike="noStrike">
                          <a:solidFill>
                            <a:srgbClr val="000000"/>
                          </a:solidFill>
                          <a:effectLst/>
                          <a:latin typeface="Arial Narrow" panose="020B0606020202030204" pitchFamily="34" charset="0"/>
                        </a:rPr>
                        <a:t>2 313</a:t>
                      </a:r>
                    </a:p>
                  </a:txBody>
                  <a:tcPr marL="9525" marR="9525" marT="9525" marB="0" anchor="ctr">
                    <a:lnL w="12700" cap="flat" cmpd="sng" algn="ctr">
                      <a:solidFill>
                        <a:schemeClr val="tx1"/>
                      </a:solidFill>
                      <a:prstDash val="solid"/>
                      <a:round/>
                      <a:headEnd type="none" w="med" len="med"/>
                      <a:tailEnd type="none" w="med" len="med"/>
                    </a:lnL>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425</a:t>
                      </a:r>
                    </a:p>
                  </a:txBody>
                  <a:tcPr marL="9525" marR="9525" marT="9525" marB="0" anchor="c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680</a:t>
                      </a:r>
                    </a:p>
                  </a:txBody>
                  <a:tcPr marL="9525" marR="9525" marT="9525" marB="0" anchor="c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525</a:t>
                      </a:r>
                    </a:p>
                  </a:txBody>
                  <a:tcPr marL="9525" marR="9525" marT="9525" marB="0" anchor="c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683</a:t>
                      </a:r>
                    </a:p>
                  </a:txBody>
                  <a:tcPr marL="9525" marR="9525" marT="9525" marB="0" anchor="ctr">
                    <a:lnR w="12700" cap="flat" cmpd="sng" algn="ctr">
                      <a:solidFill>
                        <a:schemeClr val="tx1"/>
                      </a:solidFill>
                      <a:prstDash val="solid"/>
                      <a:round/>
                      <a:headEnd type="none" w="med" len="med"/>
                      <a:tailEnd type="none" w="med" len="med"/>
                    </a:ln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2 358</a:t>
                      </a:r>
                    </a:p>
                  </a:txBody>
                  <a:tcPr marL="9525" marR="9525" marT="9525" marB="0" anchor="ctr">
                    <a:lnL w="12700" cap="flat" cmpd="sng" algn="ctr">
                      <a:solidFill>
                        <a:schemeClr val="tx1"/>
                      </a:solidFill>
                      <a:prstDash val="solid"/>
                      <a:round/>
                      <a:headEnd type="none" w="med" len="med"/>
                      <a:tailEnd type="none" w="med" len="med"/>
                    </a:lnL>
                    <a:solidFill>
                      <a:srgbClr val="007F76">
                        <a:alpha val="20000"/>
                      </a:srgbClr>
                    </a:solidFill>
                  </a:tcPr>
                </a:tc>
                <a:tc>
                  <a:txBody>
                    <a:bodyPr/>
                    <a:lstStyle/>
                    <a:p>
                      <a:pPr algn="ctr" fontAlgn="ctr"/>
                      <a:r>
                        <a:rPr lang="ru-RU" sz="800" b="0" i="0" u="none" strike="noStrike">
                          <a:solidFill>
                            <a:srgbClr val="000000"/>
                          </a:solidFill>
                          <a:effectLst/>
                          <a:latin typeface="Arial Narrow" panose="020B0606020202030204" pitchFamily="34" charset="0"/>
                        </a:rPr>
                        <a:t>598</a:t>
                      </a:r>
                    </a:p>
                  </a:txBody>
                  <a:tcPr marL="9525" marR="9525" marT="9525" marB="0" anchor="c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672</a:t>
                      </a:r>
                    </a:p>
                  </a:txBody>
                  <a:tcPr marL="9525" marR="9525" marT="9525" marB="0" anchor="ctr">
                    <a:solidFill>
                      <a:srgbClr val="007F76">
                        <a:alpha val="20000"/>
                      </a:srgbClr>
                    </a:solidFill>
                  </a:tcPr>
                </a:tc>
                <a:tc>
                  <a:txBody>
                    <a:bodyPr/>
                    <a:lstStyle/>
                    <a:p>
                      <a:pPr algn="ctr" fontAlgn="ctr"/>
                      <a:r>
                        <a:rPr lang="ru-RU" sz="800" b="0" i="0" u="none" strike="noStrike">
                          <a:solidFill>
                            <a:srgbClr val="000000"/>
                          </a:solidFill>
                          <a:effectLst/>
                          <a:latin typeface="Arial Narrow" panose="020B0606020202030204" pitchFamily="34" charset="0"/>
                        </a:rPr>
                        <a:t>443</a:t>
                      </a:r>
                    </a:p>
                  </a:txBody>
                  <a:tcPr marL="9525" marR="9525" marT="9525" marB="0" anchor="ctr">
                    <a:solidFill>
                      <a:srgbClr val="007F76">
                        <a:alpha val="20000"/>
                      </a:srgbClr>
                    </a:solidFill>
                  </a:tcPr>
                </a:tc>
                <a:tc>
                  <a:txBody>
                    <a:bodyPr/>
                    <a:lstStyle/>
                    <a:p>
                      <a:pPr algn="ctr" fontAlgn="ctr"/>
                      <a:r>
                        <a:rPr lang="ru-RU" sz="800" b="0" i="0" u="none" strike="noStrike">
                          <a:solidFill>
                            <a:srgbClr val="000000"/>
                          </a:solidFill>
                          <a:effectLst/>
                          <a:latin typeface="Arial Narrow" panose="020B0606020202030204" pitchFamily="34" charset="0"/>
                        </a:rPr>
                        <a:t>645</a:t>
                      </a:r>
                    </a:p>
                  </a:txBody>
                  <a:tcPr marL="9525" marR="9525" marT="9525" marB="0" anchor="ctr">
                    <a:solidFill>
                      <a:srgbClr val="007F76">
                        <a:alpha val="20000"/>
                      </a:srgbClr>
                    </a:solidFill>
                  </a:tcPr>
                </a:tc>
                <a:tc>
                  <a:txBody>
                    <a:bodyPr/>
                    <a:lstStyle/>
                    <a:p>
                      <a:pPr algn="ctr" fontAlgn="ctr"/>
                      <a:r>
                        <a:rPr lang="ru-RU" sz="800" b="0" i="0" u="none" strike="noStrike">
                          <a:solidFill>
                            <a:srgbClr val="000000"/>
                          </a:solidFill>
                          <a:effectLst/>
                          <a:latin typeface="Arial Narrow" panose="020B0606020202030204" pitchFamily="34" charset="0"/>
                        </a:rPr>
                        <a:t>2,1%</a:t>
                      </a:r>
                    </a:p>
                  </a:txBody>
                  <a:tcPr marL="9525" marR="9525" marT="9525" marB="0" anchor="ctr">
                    <a:solidFill>
                      <a:srgbClr val="007F76">
                        <a:alpha val="20000"/>
                      </a:srgbClr>
                    </a:solidFill>
                  </a:tcPr>
                </a:tc>
                <a:extLst>
                  <a:ext uri="{0D108BD9-81ED-4DB2-BD59-A6C34878D82A}">
                    <a16:rowId xmlns:a16="http://schemas.microsoft.com/office/drawing/2014/main" val="4195104307"/>
                  </a:ext>
                </a:extLst>
              </a:tr>
              <a:tr h="144837">
                <a:tc>
                  <a:txBody>
                    <a:bodyPr/>
                    <a:lstStyle/>
                    <a:p>
                      <a:pPr algn="ctr" fontAlgn="b"/>
                      <a:r>
                        <a:rPr lang="ru-RU" sz="800" u="none" strike="noStrike" dirty="0">
                          <a:solidFill>
                            <a:srgbClr val="007F76"/>
                          </a:solidFill>
                          <a:effectLst/>
                          <a:latin typeface="Arial Narrow" panose="020B0606020202030204" pitchFamily="34" charset="0"/>
                        </a:rPr>
                        <a:t>5</a:t>
                      </a:r>
                      <a:endParaRPr lang="en-US" sz="800" b="0" i="0" u="none" strike="noStrike" dirty="0">
                        <a:solidFill>
                          <a:srgbClr val="007F76"/>
                        </a:solidFill>
                        <a:effectLst/>
                        <a:latin typeface="Arial Narrow" panose="020B0606020202030204" pitchFamily="34" charset="0"/>
                      </a:endParaRPr>
                    </a:p>
                  </a:txBody>
                  <a:tcPr marL="9525" marR="9525" marT="0"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2350-3</a:t>
                      </a:r>
                    </a:p>
                  </a:txBody>
                  <a:tcPr marL="9525" marR="9525" marT="9525" marB="0" anchor="ctr">
                    <a:solidFill>
                      <a:schemeClr val="accent6">
                        <a:lumMod val="50000"/>
                        <a:alpha val="1000"/>
                      </a:schemeClr>
                    </a:solidFill>
                  </a:tcPr>
                </a:tc>
                <a:tc>
                  <a:txBody>
                    <a:bodyPr/>
                    <a:lstStyle/>
                    <a:p>
                      <a:pPr marL="72000" algn="l" fontAlgn="ctr"/>
                      <a:r>
                        <a:rPr lang="ru-RU" sz="800" b="0" i="0" u="none" strike="noStrike" dirty="0" err="1">
                          <a:solidFill>
                            <a:srgbClr val="000000"/>
                          </a:solidFill>
                          <a:effectLst/>
                          <a:latin typeface="Arial Narrow" panose="020B0606020202030204" pitchFamily="34" charset="0"/>
                        </a:rPr>
                        <a:t>Қоғамдық</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ғылымдар</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бойынша</a:t>
                      </a:r>
                      <a:r>
                        <a:rPr lang="ru-RU" sz="800" b="0" i="0" u="none" strike="noStrike" dirty="0">
                          <a:solidFill>
                            <a:srgbClr val="000000"/>
                          </a:solidFill>
                          <a:effectLst/>
                          <a:latin typeface="Arial Narrow" panose="020B0606020202030204" pitchFamily="34" charset="0"/>
                        </a:rPr>
                        <a:t> орта </a:t>
                      </a:r>
                      <a:r>
                        <a:rPr lang="ru-RU" sz="800" b="0" i="0" u="none" strike="noStrike" dirty="0" err="1">
                          <a:solidFill>
                            <a:srgbClr val="000000"/>
                          </a:solidFill>
                          <a:effectLst/>
                          <a:latin typeface="Arial Narrow" panose="020B0606020202030204" pitchFamily="34" charset="0"/>
                        </a:rPr>
                        <a:t>мектеп</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мұғалімдері</a:t>
                      </a:r>
                      <a:endParaRPr lang="ru-RU" sz="800" b="0" i="0" u="none" strike="noStrike" dirty="0">
                        <a:solidFill>
                          <a:srgbClr val="000000"/>
                        </a:solidFill>
                        <a:effectLst/>
                        <a:latin typeface="Arial Narrow" panose="020B0606020202030204" pitchFamily="34" charset="0"/>
                      </a:endParaRPr>
                    </a:p>
                  </a:txBody>
                  <a:tcPr marL="9525" marR="9525" marT="9525" marB="0" anchor="ctr">
                    <a:lnR w="12700" cap="flat" cmpd="sng" algn="ctr">
                      <a:solidFill>
                        <a:schemeClr val="tx1"/>
                      </a:solidFill>
                      <a:prstDash val="solid"/>
                      <a:round/>
                      <a:headEnd type="none" w="med" len="med"/>
                      <a:tailEnd type="none" w="med" len="med"/>
                    </a:ln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1 857</a:t>
                      </a:r>
                    </a:p>
                  </a:txBody>
                  <a:tcPr marL="9525" marR="9525" marT="9525" marB="0" anchor="ctr">
                    <a:lnL w="12700" cap="flat" cmpd="sng" algn="ctr">
                      <a:solidFill>
                        <a:schemeClr val="tx1"/>
                      </a:solidFill>
                      <a:prstDash val="solid"/>
                      <a:round/>
                      <a:headEnd type="none" w="med" len="med"/>
                      <a:tailEnd type="none" w="med" len="med"/>
                    </a:lnL>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195</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153</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963</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546</a:t>
                      </a:r>
                    </a:p>
                  </a:txBody>
                  <a:tcPr marL="9525" marR="9525" marT="9525" marB="0" anchor="ctr">
                    <a:lnR w="12700" cap="flat" cmpd="sng" algn="ctr">
                      <a:solidFill>
                        <a:schemeClr val="tx1"/>
                      </a:solidFill>
                      <a:prstDash val="solid"/>
                      <a:round/>
                      <a:headEnd type="none" w="med" len="med"/>
                      <a:tailEnd type="none" w="med" len="med"/>
                    </a:ln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2 200</a:t>
                      </a:r>
                    </a:p>
                  </a:txBody>
                  <a:tcPr marL="9525" marR="9525" marT="9525" marB="0" anchor="ctr">
                    <a:lnL w="12700" cap="flat" cmpd="sng" algn="ctr">
                      <a:solidFill>
                        <a:schemeClr val="tx1"/>
                      </a:solidFill>
                      <a:prstDash val="solid"/>
                      <a:round/>
                      <a:headEnd type="none" w="med" len="med"/>
                      <a:tailEnd type="none" w="med" len="med"/>
                    </a:lnL>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282</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346</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387</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1 185</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1,9%</a:t>
                      </a:r>
                    </a:p>
                  </a:txBody>
                  <a:tcPr marL="9525" marR="9525" marT="9525" marB="0" anchor="ctr">
                    <a:solidFill>
                      <a:schemeClr val="accent6">
                        <a:lumMod val="50000"/>
                        <a:alpha val="1000"/>
                      </a:schemeClr>
                    </a:solidFill>
                  </a:tcPr>
                </a:tc>
                <a:extLst>
                  <a:ext uri="{0D108BD9-81ED-4DB2-BD59-A6C34878D82A}">
                    <a16:rowId xmlns:a16="http://schemas.microsoft.com/office/drawing/2014/main" val="2161733166"/>
                  </a:ext>
                </a:extLst>
              </a:tr>
              <a:tr h="144837">
                <a:tc>
                  <a:txBody>
                    <a:bodyPr/>
                    <a:lstStyle/>
                    <a:p>
                      <a:pPr algn="ctr" fontAlgn="b"/>
                      <a:r>
                        <a:rPr lang="ru-RU" sz="800" u="none" strike="noStrike" dirty="0">
                          <a:solidFill>
                            <a:srgbClr val="007F76"/>
                          </a:solidFill>
                          <a:effectLst/>
                          <a:latin typeface="Arial Narrow" panose="020B0606020202030204" pitchFamily="34" charset="0"/>
                        </a:rPr>
                        <a:t>6</a:t>
                      </a:r>
                      <a:endParaRPr lang="en-US" sz="800" b="0" i="0" u="none" strike="noStrike" dirty="0">
                        <a:solidFill>
                          <a:srgbClr val="007F76"/>
                        </a:solidFill>
                        <a:effectLst/>
                        <a:latin typeface="Arial Narrow" panose="020B0606020202030204" pitchFamily="34" charset="0"/>
                      </a:endParaRPr>
                    </a:p>
                  </a:txBody>
                  <a:tcPr marL="9525" marR="9525" marT="0" marB="0" anchor="ctr">
                    <a:solidFill>
                      <a:srgbClr val="007F76">
                        <a:alpha val="20000"/>
                      </a:srgbClr>
                    </a:solidFill>
                  </a:tcPr>
                </a:tc>
                <a:tc>
                  <a:txBody>
                    <a:bodyPr/>
                    <a:lstStyle/>
                    <a:p>
                      <a:pPr algn="ctr" fontAlgn="ctr"/>
                      <a:r>
                        <a:rPr lang="ru-RU" sz="800" b="0" i="0" u="none" strike="noStrike">
                          <a:solidFill>
                            <a:srgbClr val="000000"/>
                          </a:solidFill>
                          <a:effectLst/>
                          <a:latin typeface="Arial Narrow" panose="020B0606020202030204" pitchFamily="34" charset="0"/>
                        </a:rPr>
                        <a:t>5311-2</a:t>
                      </a:r>
                    </a:p>
                  </a:txBody>
                  <a:tcPr marL="9525" marR="9525" marT="9525" marB="0" anchor="ctr">
                    <a:solidFill>
                      <a:srgbClr val="007F76">
                        <a:alpha val="20000"/>
                      </a:srgbClr>
                    </a:solidFill>
                  </a:tcPr>
                </a:tc>
                <a:tc>
                  <a:txBody>
                    <a:bodyPr/>
                    <a:lstStyle/>
                    <a:p>
                      <a:pPr marL="72000" algn="l" fontAlgn="ctr"/>
                      <a:r>
                        <a:rPr lang="ru-RU" sz="800" b="0" i="0" u="none" strike="noStrike" dirty="0">
                          <a:solidFill>
                            <a:srgbClr val="000000"/>
                          </a:solidFill>
                          <a:effectLst/>
                          <a:latin typeface="Arial Narrow" panose="020B0606020202030204" pitchFamily="34" charset="0"/>
                        </a:rPr>
                        <a:t>Бала </a:t>
                      </a:r>
                      <a:r>
                        <a:rPr lang="ru-RU" sz="800" b="0" i="0" u="none" strike="noStrike" dirty="0" err="1">
                          <a:solidFill>
                            <a:srgbClr val="000000"/>
                          </a:solidFill>
                          <a:effectLst/>
                          <a:latin typeface="Arial Narrow" panose="020B0606020202030204" pitchFamily="34" charset="0"/>
                        </a:rPr>
                        <a:t>күтушілер</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балабақшадағы</a:t>
                      </a:r>
                      <a:r>
                        <a:rPr lang="ru-RU" sz="800" b="0" i="0" u="none" strike="noStrike" dirty="0">
                          <a:solidFill>
                            <a:srgbClr val="000000"/>
                          </a:solidFill>
                          <a:effectLst/>
                          <a:latin typeface="Arial Narrow" panose="020B0606020202030204" pitchFamily="34" charset="0"/>
                        </a:rPr>
                        <a:t>)</a:t>
                      </a:r>
                    </a:p>
                  </a:txBody>
                  <a:tcPr marL="9525" marR="9525" marT="9525" marB="0" anchor="ctr">
                    <a:lnR w="12700" cap="flat" cmpd="sng" algn="ctr">
                      <a:solidFill>
                        <a:schemeClr val="tx1"/>
                      </a:solidFill>
                      <a:prstDash val="solid"/>
                      <a:round/>
                      <a:headEnd type="none" w="med" len="med"/>
                      <a:tailEnd type="none" w="med" len="med"/>
                    </a:lnR>
                    <a:solidFill>
                      <a:srgbClr val="007F76">
                        <a:alpha val="20000"/>
                      </a:srgbClr>
                    </a:solidFill>
                  </a:tcPr>
                </a:tc>
                <a:tc>
                  <a:txBody>
                    <a:bodyPr/>
                    <a:lstStyle/>
                    <a:p>
                      <a:pPr algn="ctr" fontAlgn="ctr"/>
                      <a:r>
                        <a:rPr lang="ru-RU" sz="800" b="0" i="0" u="none" strike="noStrike">
                          <a:solidFill>
                            <a:srgbClr val="000000"/>
                          </a:solidFill>
                          <a:effectLst/>
                          <a:latin typeface="Arial Narrow" panose="020B0606020202030204" pitchFamily="34" charset="0"/>
                        </a:rPr>
                        <a:t>1 861</a:t>
                      </a:r>
                    </a:p>
                  </a:txBody>
                  <a:tcPr marL="9525" marR="9525" marT="9525" marB="0" anchor="ctr">
                    <a:lnL w="12700" cap="flat" cmpd="sng" algn="ctr">
                      <a:solidFill>
                        <a:schemeClr val="tx1"/>
                      </a:solidFill>
                      <a:prstDash val="solid"/>
                      <a:round/>
                      <a:headEnd type="none" w="med" len="med"/>
                      <a:tailEnd type="none" w="med" len="med"/>
                    </a:lnL>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445</a:t>
                      </a:r>
                    </a:p>
                  </a:txBody>
                  <a:tcPr marL="9525" marR="9525" marT="9525" marB="0" anchor="c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376</a:t>
                      </a:r>
                    </a:p>
                  </a:txBody>
                  <a:tcPr marL="9525" marR="9525" marT="9525" marB="0" anchor="c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521</a:t>
                      </a:r>
                    </a:p>
                  </a:txBody>
                  <a:tcPr marL="9525" marR="9525" marT="9525" marB="0" anchor="c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519</a:t>
                      </a:r>
                    </a:p>
                  </a:txBody>
                  <a:tcPr marL="9525" marR="9525" marT="9525" marB="0" anchor="ctr">
                    <a:lnR w="12700" cap="flat" cmpd="sng" algn="ctr">
                      <a:solidFill>
                        <a:schemeClr val="tx1"/>
                      </a:solidFill>
                      <a:prstDash val="solid"/>
                      <a:round/>
                      <a:headEnd type="none" w="med" len="med"/>
                      <a:tailEnd type="none" w="med" len="med"/>
                    </a:ln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2 161</a:t>
                      </a:r>
                    </a:p>
                  </a:txBody>
                  <a:tcPr marL="9525" marR="9525" marT="9525" marB="0" anchor="ctr">
                    <a:lnL w="12700" cap="flat" cmpd="sng" algn="ctr">
                      <a:solidFill>
                        <a:schemeClr val="tx1"/>
                      </a:solidFill>
                      <a:prstDash val="solid"/>
                      <a:round/>
                      <a:headEnd type="none" w="med" len="med"/>
                      <a:tailEnd type="none" w="med" len="med"/>
                    </a:lnL>
                    <a:solidFill>
                      <a:srgbClr val="007F76">
                        <a:alpha val="20000"/>
                      </a:srgbClr>
                    </a:solidFill>
                  </a:tcPr>
                </a:tc>
                <a:tc>
                  <a:txBody>
                    <a:bodyPr/>
                    <a:lstStyle/>
                    <a:p>
                      <a:pPr algn="ctr" fontAlgn="ctr"/>
                      <a:r>
                        <a:rPr lang="ru-RU" sz="800" b="0" i="0" u="none" strike="noStrike">
                          <a:solidFill>
                            <a:srgbClr val="000000"/>
                          </a:solidFill>
                          <a:effectLst/>
                          <a:latin typeface="Arial Narrow" panose="020B0606020202030204" pitchFamily="34" charset="0"/>
                        </a:rPr>
                        <a:t>485</a:t>
                      </a:r>
                    </a:p>
                  </a:txBody>
                  <a:tcPr marL="9525" marR="9525" marT="9525" marB="0" anchor="c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594</a:t>
                      </a:r>
                    </a:p>
                  </a:txBody>
                  <a:tcPr marL="9525" marR="9525" marT="9525" marB="0" anchor="ctr">
                    <a:solidFill>
                      <a:srgbClr val="007F76">
                        <a:alpha val="20000"/>
                      </a:srgbClr>
                    </a:solidFill>
                  </a:tcPr>
                </a:tc>
                <a:tc>
                  <a:txBody>
                    <a:bodyPr/>
                    <a:lstStyle/>
                    <a:p>
                      <a:pPr algn="ctr" fontAlgn="ctr"/>
                      <a:r>
                        <a:rPr lang="ru-RU" sz="800" b="0" i="0" u="none" strike="noStrike">
                          <a:solidFill>
                            <a:srgbClr val="000000"/>
                          </a:solidFill>
                          <a:effectLst/>
                          <a:latin typeface="Arial Narrow" panose="020B0606020202030204" pitchFamily="34" charset="0"/>
                        </a:rPr>
                        <a:t>459</a:t>
                      </a:r>
                    </a:p>
                  </a:txBody>
                  <a:tcPr marL="9525" marR="9525" marT="9525" marB="0" anchor="ctr">
                    <a:solidFill>
                      <a:srgbClr val="007F76">
                        <a:alpha val="20000"/>
                      </a:srgbClr>
                    </a:solidFill>
                  </a:tcPr>
                </a:tc>
                <a:tc>
                  <a:txBody>
                    <a:bodyPr/>
                    <a:lstStyle/>
                    <a:p>
                      <a:pPr algn="ctr" fontAlgn="ctr"/>
                      <a:r>
                        <a:rPr lang="ru-RU" sz="800" b="0" i="0" u="none" strike="noStrike">
                          <a:solidFill>
                            <a:srgbClr val="000000"/>
                          </a:solidFill>
                          <a:effectLst/>
                          <a:latin typeface="Arial Narrow" panose="020B0606020202030204" pitchFamily="34" charset="0"/>
                        </a:rPr>
                        <a:t>623</a:t>
                      </a:r>
                    </a:p>
                  </a:txBody>
                  <a:tcPr marL="9525" marR="9525" marT="9525" marB="0" anchor="ctr">
                    <a:solidFill>
                      <a:srgbClr val="007F76">
                        <a:alpha val="20000"/>
                      </a:srgbClr>
                    </a:solidFill>
                  </a:tcPr>
                </a:tc>
                <a:tc>
                  <a:txBody>
                    <a:bodyPr/>
                    <a:lstStyle/>
                    <a:p>
                      <a:pPr algn="ctr" fontAlgn="ctr"/>
                      <a:r>
                        <a:rPr lang="ru-RU" sz="800" b="0" i="0" u="none" strike="noStrike">
                          <a:solidFill>
                            <a:srgbClr val="000000"/>
                          </a:solidFill>
                          <a:effectLst/>
                          <a:latin typeface="Arial Narrow" panose="020B0606020202030204" pitchFamily="34" charset="0"/>
                        </a:rPr>
                        <a:t>1,9%</a:t>
                      </a:r>
                    </a:p>
                  </a:txBody>
                  <a:tcPr marL="9525" marR="9525" marT="9525" marB="0" anchor="ctr">
                    <a:solidFill>
                      <a:srgbClr val="007F76">
                        <a:alpha val="20000"/>
                      </a:srgbClr>
                    </a:solidFill>
                  </a:tcPr>
                </a:tc>
                <a:extLst>
                  <a:ext uri="{0D108BD9-81ED-4DB2-BD59-A6C34878D82A}">
                    <a16:rowId xmlns:a16="http://schemas.microsoft.com/office/drawing/2014/main" val="1745570149"/>
                  </a:ext>
                </a:extLst>
              </a:tr>
              <a:tr h="144837">
                <a:tc>
                  <a:txBody>
                    <a:bodyPr/>
                    <a:lstStyle/>
                    <a:p>
                      <a:pPr algn="ctr" fontAlgn="b"/>
                      <a:r>
                        <a:rPr lang="ru-RU" sz="800" u="none" strike="noStrike" dirty="0">
                          <a:solidFill>
                            <a:srgbClr val="007F76"/>
                          </a:solidFill>
                          <a:effectLst/>
                          <a:latin typeface="Arial Narrow" panose="020B0606020202030204" pitchFamily="34" charset="0"/>
                        </a:rPr>
                        <a:t>7</a:t>
                      </a:r>
                      <a:endParaRPr lang="en-US" sz="800" b="0" i="0" u="none" strike="noStrike" dirty="0">
                        <a:solidFill>
                          <a:srgbClr val="007F76"/>
                        </a:solidFill>
                        <a:effectLst/>
                        <a:latin typeface="Arial Narrow" panose="020B0606020202030204" pitchFamily="34" charset="0"/>
                      </a:endParaRPr>
                    </a:p>
                  </a:txBody>
                  <a:tcPr marL="9525" marR="9525" marT="0"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5220-9</a:t>
                      </a:r>
                    </a:p>
                  </a:txBody>
                  <a:tcPr marL="9525" marR="9525" marT="9525" marB="0" anchor="ctr">
                    <a:solidFill>
                      <a:schemeClr val="accent6">
                        <a:lumMod val="50000"/>
                        <a:alpha val="1000"/>
                      </a:schemeClr>
                    </a:solidFill>
                  </a:tcPr>
                </a:tc>
                <a:tc>
                  <a:txBody>
                    <a:bodyPr/>
                    <a:lstStyle/>
                    <a:p>
                      <a:pPr marL="72000" algn="l" fontAlgn="ctr"/>
                      <a:r>
                        <a:rPr lang="ru-RU" sz="800" b="0" i="0" u="none" strike="noStrike" dirty="0" err="1">
                          <a:solidFill>
                            <a:srgbClr val="000000"/>
                          </a:solidFill>
                          <a:effectLst/>
                          <a:latin typeface="Arial Narrow" panose="020B0606020202030204" pitchFamily="34" charset="0"/>
                        </a:rPr>
                        <a:t>Басқа</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кассирлер</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және</a:t>
                      </a:r>
                      <a:r>
                        <a:rPr lang="ru-RU" sz="800" b="0" i="0" u="none" strike="noStrike" dirty="0">
                          <a:solidFill>
                            <a:srgbClr val="000000"/>
                          </a:solidFill>
                          <a:effectLst/>
                          <a:latin typeface="Arial Narrow" panose="020B0606020202030204" pitchFamily="34" charset="0"/>
                        </a:rPr>
                        <a:t> билет </a:t>
                      </a:r>
                      <a:r>
                        <a:rPr lang="ru-RU" sz="800" b="0" i="0" u="none" strike="noStrike" dirty="0" err="1">
                          <a:solidFill>
                            <a:srgbClr val="000000"/>
                          </a:solidFill>
                          <a:effectLst/>
                          <a:latin typeface="Arial Narrow" panose="020B0606020202030204" pitchFamily="34" charset="0"/>
                        </a:rPr>
                        <a:t>сатушылар</a:t>
                      </a:r>
                      <a:endParaRPr lang="ru-RU" sz="800" b="0" i="0" u="none" strike="noStrike" dirty="0">
                        <a:solidFill>
                          <a:srgbClr val="000000"/>
                        </a:solidFill>
                        <a:effectLst/>
                        <a:latin typeface="Arial Narrow" panose="020B0606020202030204" pitchFamily="34" charset="0"/>
                      </a:endParaRPr>
                    </a:p>
                  </a:txBody>
                  <a:tcPr marL="9525" marR="9525" marT="9525" marB="0" anchor="ctr">
                    <a:lnR w="12700" cap="flat" cmpd="sng" algn="ctr">
                      <a:solidFill>
                        <a:schemeClr val="tx1"/>
                      </a:solidFill>
                      <a:prstDash val="solid"/>
                      <a:round/>
                      <a:headEnd type="none" w="med" len="med"/>
                      <a:tailEnd type="none" w="med" len="med"/>
                    </a:ln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2 074</a:t>
                      </a:r>
                    </a:p>
                  </a:txBody>
                  <a:tcPr marL="9525" marR="9525" marT="9525" marB="0" anchor="ctr">
                    <a:lnL w="12700" cap="flat" cmpd="sng" algn="ctr">
                      <a:solidFill>
                        <a:schemeClr val="tx1"/>
                      </a:solidFill>
                      <a:prstDash val="solid"/>
                      <a:round/>
                      <a:headEnd type="none" w="med" len="med"/>
                      <a:tailEnd type="none" w="med" len="med"/>
                    </a:lnL>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377</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663</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460</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574</a:t>
                      </a:r>
                    </a:p>
                  </a:txBody>
                  <a:tcPr marL="9525" marR="9525" marT="9525" marB="0" anchor="ctr">
                    <a:lnR w="12700" cap="flat" cmpd="sng" algn="ctr">
                      <a:solidFill>
                        <a:schemeClr val="tx1"/>
                      </a:solidFill>
                      <a:prstDash val="solid"/>
                      <a:round/>
                      <a:headEnd type="none" w="med" len="med"/>
                      <a:tailEnd type="none" w="med" len="med"/>
                    </a:ln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2 153</a:t>
                      </a:r>
                    </a:p>
                  </a:txBody>
                  <a:tcPr marL="9525" marR="9525" marT="9525" marB="0" anchor="ctr">
                    <a:lnL w="12700" cap="flat" cmpd="sng" algn="ctr">
                      <a:solidFill>
                        <a:schemeClr val="tx1"/>
                      </a:solidFill>
                      <a:prstDash val="solid"/>
                      <a:round/>
                      <a:headEnd type="none" w="med" len="med"/>
                      <a:tailEnd type="none" w="med" len="med"/>
                    </a:lnL>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330</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607</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709</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507</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1,9%</a:t>
                      </a:r>
                    </a:p>
                  </a:txBody>
                  <a:tcPr marL="9525" marR="9525" marT="9525" marB="0" anchor="ctr">
                    <a:solidFill>
                      <a:schemeClr val="accent6">
                        <a:lumMod val="50000"/>
                        <a:alpha val="1000"/>
                      </a:schemeClr>
                    </a:solidFill>
                  </a:tcPr>
                </a:tc>
                <a:extLst>
                  <a:ext uri="{0D108BD9-81ED-4DB2-BD59-A6C34878D82A}">
                    <a16:rowId xmlns:a16="http://schemas.microsoft.com/office/drawing/2014/main" val="4097615506"/>
                  </a:ext>
                </a:extLst>
              </a:tr>
              <a:tr h="144837">
                <a:tc>
                  <a:txBody>
                    <a:bodyPr/>
                    <a:lstStyle/>
                    <a:p>
                      <a:pPr algn="ctr" fontAlgn="b"/>
                      <a:r>
                        <a:rPr lang="ru-RU" sz="800" u="none" strike="noStrike" dirty="0">
                          <a:solidFill>
                            <a:srgbClr val="007F76"/>
                          </a:solidFill>
                          <a:effectLst/>
                          <a:latin typeface="Arial Narrow" panose="020B0606020202030204" pitchFamily="34" charset="0"/>
                        </a:rPr>
                        <a:t>8</a:t>
                      </a:r>
                      <a:endParaRPr lang="en-US" sz="800" b="0" i="0" u="none" strike="noStrike" dirty="0">
                        <a:solidFill>
                          <a:srgbClr val="007F76"/>
                        </a:solidFill>
                        <a:effectLst/>
                        <a:latin typeface="Arial Narrow" panose="020B0606020202030204" pitchFamily="34" charset="0"/>
                      </a:endParaRPr>
                    </a:p>
                  </a:txBody>
                  <a:tcPr marL="9525" marR="9525" marT="0" marB="0" anchor="ctr">
                    <a:solidFill>
                      <a:srgbClr val="007F76">
                        <a:alpha val="20000"/>
                      </a:srgbClr>
                    </a:solidFill>
                  </a:tcPr>
                </a:tc>
                <a:tc>
                  <a:txBody>
                    <a:bodyPr/>
                    <a:lstStyle/>
                    <a:p>
                      <a:pPr algn="ctr" fontAlgn="ctr"/>
                      <a:r>
                        <a:rPr lang="ru-RU" sz="800" b="0" i="0" u="none" strike="noStrike">
                          <a:solidFill>
                            <a:srgbClr val="000000"/>
                          </a:solidFill>
                          <a:effectLst/>
                          <a:latin typeface="Arial Narrow" panose="020B0606020202030204" pitchFamily="34" charset="0"/>
                        </a:rPr>
                        <a:t>5414-9</a:t>
                      </a:r>
                    </a:p>
                  </a:txBody>
                  <a:tcPr marL="9525" marR="9525" marT="9525" marB="0" anchor="ctr">
                    <a:solidFill>
                      <a:srgbClr val="007F76">
                        <a:alpha val="20000"/>
                      </a:srgbClr>
                    </a:solidFill>
                  </a:tcPr>
                </a:tc>
                <a:tc>
                  <a:txBody>
                    <a:bodyPr/>
                    <a:lstStyle/>
                    <a:p>
                      <a:pPr marL="72000" algn="l" fontAlgn="ctr"/>
                      <a:r>
                        <a:rPr lang="ru-RU" sz="800" b="0" i="0" u="none" strike="noStrike" dirty="0" err="1">
                          <a:solidFill>
                            <a:srgbClr val="000000"/>
                          </a:solidFill>
                          <a:effectLst/>
                          <a:latin typeface="Arial Narrow" panose="020B0606020202030204" pitchFamily="34" charset="0"/>
                        </a:rPr>
                        <a:t>Күзетшілер</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инкассаторлар</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және</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тектес</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қызметтер</a:t>
                      </a:r>
                      <a:endParaRPr lang="ru-RU" sz="800" b="0" i="0" u="none" strike="noStrike" dirty="0">
                        <a:solidFill>
                          <a:srgbClr val="000000"/>
                        </a:solidFill>
                        <a:effectLst/>
                        <a:latin typeface="Arial Narrow" panose="020B0606020202030204" pitchFamily="34" charset="0"/>
                      </a:endParaRPr>
                    </a:p>
                  </a:txBody>
                  <a:tcPr marL="9525" marR="9525" marT="9525" marB="0" anchor="ctr">
                    <a:lnR w="12700" cap="flat" cmpd="sng" algn="ctr">
                      <a:solidFill>
                        <a:schemeClr val="tx1"/>
                      </a:solidFill>
                      <a:prstDash val="solid"/>
                      <a:round/>
                      <a:headEnd type="none" w="med" len="med"/>
                      <a:tailEnd type="none" w="med" len="med"/>
                    </a:lnR>
                    <a:solidFill>
                      <a:srgbClr val="007F76">
                        <a:alpha val="20000"/>
                      </a:srgbClr>
                    </a:solidFill>
                  </a:tcPr>
                </a:tc>
                <a:tc>
                  <a:txBody>
                    <a:bodyPr/>
                    <a:lstStyle/>
                    <a:p>
                      <a:pPr algn="ctr" fontAlgn="ctr"/>
                      <a:r>
                        <a:rPr lang="ru-RU" sz="800" b="0" i="0" u="none" strike="noStrike">
                          <a:solidFill>
                            <a:srgbClr val="000000"/>
                          </a:solidFill>
                          <a:effectLst/>
                          <a:latin typeface="Arial Narrow" panose="020B0606020202030204" pitchFamily="34" charset="0"/>
                        </a:rPr>
                        <a:t>2 768</a:t>
                      </a:r>
                    </a:p>
                  </a:txBody>
                  <a:tcPr marL="9525" marR="9525" marT="9525" marB="0" anchor="ctr">
                    <a:lnL w="12700" cap="flat" cmpd="sng" algn="ctr">
                      <a:solidFill>
                        <a:schemeClr val="tx1"/>
                      </a:solidFill>
                      <a:prstDash val="solid"/>
                      <a:round/>
                      <a:headEnd type="none" w="med" len="med"/>
                      <a:tailEnd type="none" w="med" len="med"/>
                    </a:lnL>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802</a:t>
                      </a:r>
                    </a:p>
                  </a:txBody>
                  <a:tcPr marL="9525" marR="9525" marT="9525" marB="0" anchor="c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710</a:t>
                      </a:r>
                    </a:p>
                  </a:txBody>
                  <a:tcPr marL="9525" marR="9525" marT="9525" marB="0" anchor="c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735</a:t>
                      </a:r>
                    </a:p>
                  </a:txBody>
                  <a:tcPr marL="9525" marR="9525" marT="9525" marB="0" anchor="c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521</a:t>
                      </a:r>
                    </a:p>
                  </a:txBody>
                  <a:tcPr marL="9525" marR="9525" marT="9525" marB="0" anchor="ctr">
                    <a:lnR w="12700" cap="flat" cmpd="sng" algn="ctr">
                      <a:solidFill>
                        <a:schemeClr val="tx1"/>
                      </a:solidFill>
                      <a:prstDash val="solid"/>
                      <a:round/>
                      <a:headEnd type="none" w="med" len="med"/>
                      <a:tailEnd type="none" w="med" len="med"/>
                    </a:ln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2 147</a:t>
                      </a:r>
                    </a:p>
                  </a:txBody>
                  <a:tcPr marL="9525" marR="9525" marT="9525" marB="0" anchor="ctr">
                    <a:lnL w="12700" cap="flat" cmpd="sng" algn="ctr">
                      <a:solidFill>
                        <a:schemeClr val="tx1"/>
                      </a:solidFill>
                      <a:prstDash val="solid"/>
                      <a:round/>
                      <a:headEnd type="none" w="med" len="med"/>
                      <a:tailEnd type="none" w="med" len="med"/>
                    </a:lnL>
                    <a:solidFill>
                      <a:srgbClr val="007F76">
                        <a:alpha val="20000"/>
                      </a:srgbClr>
                    </a:solidFill>
                  </a:tcPr>
                </a:tc>
                <a:tc>
                  <a:txBody>
                    <a:bodyPr/>
                    <a:lstStyle/>
                    <a:p>
                      <a:pPr algn="ctr" fontAlgn="ctr"/>
                      <a:r>
                        <a:rPr lang="ru-RU" sz="800" b="0" i="0" u="none" strike="noStrike">
                          <a:solidFill>
                            <a:srgbClr val="000000"/>
                          </a:solidFill>
                          <a:effectLst/>
                          <a:latin typeface="Arial Narrow" panose="020B0606020202030204" pitchFamily="34" charset="0"/>
                        </a:rPr>
                        <a:t>462</a:t>
                      </a:r>
                    </a:p>
                  </a:txBody>
                  <a:tcPr marL="9525" marR="9525" marT="9525" marB="0" anchor="c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475</a:t>
                      </a:r>
                    </a:p>
                  </a:txBody>
                  <a:tcPr marL="9525" marR="9525" marT="9525" marB="0" anchor="ctr">
                    <a:solidFill>
                      <a:srgbClr val="007F76">
                        <a:alpha val="20000"/>
                      </a:srgbClr>
                    </a:solidFill>
                  </a:tcPr>
                </a:tc>
                <a:tc>
                  <a:txBody>
                    <a:bodyPr/>
                    <a:lstStyle/>
                    <a:p>
                      <a:pPr algn="ctr" fontAlgn="ctr"/>
                      <a:r>
                        <a:rPr lang="ru-RU" sz="800" b="0" i="0" u="none" strike="noStrike">
                          <a:solidFill>
                            <a:srgbClr val="000000"/>
                          </a:solidFill>
                          <a:effectLst/>
                          <a:latin typeface="Arial Narrow" panose="020B0606020202030204" pitchFamily="34" charset="0"/>
                        </a:rPr>
                        <a:t>584</a:t>
                      </a:r>
                    </a:p>
                  </a:txBody>
                  <a:tcPr marL="9525" marR="9525" marT="9525" marB="0" anchor="ctr">
                    <a:solidFill>
                      <a:srgbClr val="007F76">
                        <a:alpha val="20000"/>
                      </a:srgbClr>
                    </a:solidFill>
                  </a:tcPr>
                </a:tc>
                <a:tc>
                  <a:txBody>
                    <a:bodyPr/>
                    <a:lstStyle/>
                    <a:p>
                      <a:pPr algn="ctr" fontAlgn="ctr"/>
                      <a:r>
                        <a:rPr lang="ru-RU" sz="800" b="0" i="0" u="none" strike="noStrike">
                          <a:solidFill>
                            <a:srgbClr val="000000"/>
                          </a:solidFill>
                          <a:effectLst/>
                          <a:latin typeface="Arial Narrow" panose="020B0606020202030204" pitchFamily="34" charset="0"/>
                        </a:rPr>
                        <a:t>626</a:t>
                      </a:r>
                    </a:p>
                  </a:txBody>
                  <a:tcPr marL="9525" marR="9525" marT="9525" marB="0" anchor="ctr">
                    <a:solidFill>
                      <a:srgbClr val="007F76">
                        <a:alpha val="20000"/>
                      </a:srgbClr>
                    </a:solidFill>
                  </a:tcPr>
                </a:tc>
                <a:tc>
                  <a:txBody>
                    <a:bodyPr/>
                    <a:lstStyle/>
                    <a:p>
                      <a:pPr algn="ctr" fontAlgn="ctr"/>
                      <a:r>
                        <a:rPr lang="ru-RU" sz="800" b="0" i="0" u="none" strike="noStrike">
                          <a:solidFill>
                            <a:srgbClr val="000000"/>
                          </a:solidFill>
                          <a:effectLst/>
                          <a:latin typeface="Arial Narrow" panose="020B0606020202030204" pitchFamily="34" charset="0"/>
                        </a:rPr>
                        <a:t>1,9%</a:t>
                      </a:r>
                    </a:p>
                  </a:txBody>
                  <a:tcPr marL="9525" marR="9525" marT="9525" marB="0" anchor="ctr">
                    <a:solidFill>
                      <a:srgbClr val="007F76">
                        <a:alpha val="20000"/>
                      </a:srgbClr>
                    </a:solidFill>
                  </a:tcPr>
                </a:tc>
                <a:extLst>
                  <a:ext uri="{0D108BD9-81ED-4DB2-BD59-A6C34878D82A}">
                    <a16:rowId xmlns:a16="http://schemas.microsoft.com/office/drawing/2014/main" val="2737083061"/>
                  </a:ext>
                </a:extLst>
              </a:tr>
              <a:tr h="144837">
                <a:tc>
                  <a:txBody>
                    <a:bodyPr/>
                    <a:lstStyle/>
                    <a:p>
                      <a:pPr algn="ctr" fontAlgn="b"/>
                      <a:r>
                        <a:rPr lang="ru-RU" sz="800" u="none" strike="noStrike" dirty="0">
                          <a:solidFill>
                            <a:srgbClr val="007F76"/>
                          </a:solidFill>
                          <a:effectLst/>
                          <a:latin typeface="Arial Narrow" panose="020B0606020202030204" pitchFamily="34" charset="0"/>
                        </a:rPr>
                        <a:t>9</a:t>
                      </a:r>
                      <a:endParaRPr lang="en-US" sz="800" b="0" i="0" u="none" strike="noStrike" dirty="0">
                        <a:solidFill>
                          <a:srgbClr val="007F76"/>
                        </a:solidFill>
                        <a:effectLst/>
                        <a:latin typeface="Arial Narrow" panose="020B0606020202030204" pitchFamily="34" charset="0"/>
                      </a:endParaRPr>
                    </a:p>
                  </a:txBody>
                  <a:tcPr marL="9525" marR="9525" marT="0"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7214-2</a:t>
                      </a:r>
                    </a:p>
                  </a:txBody>
                  <a:tcPr marL="9525" marR="9525" marT="9525" marB="0" anchor="ctr">
                    <a:solidFill>
                      <a:schemeClr val="accent6">
                        <a:lumMod val="50000"/>
                        <a:alpha val="1000"/>
                      </a:schemeClr>
                    </a:solidFill>
                  </a:tcPr>
                </a:tc>
                <a:tc>
                  <a:txBody>
                    <a:bodyPr/>
                    <a:lstStyle/>
                    <a:p>
                      <a:pPr marL="72000" algn="l" fontAlgn="ctr"/>
                      <a:r>
                        <a:rPr lang="ru-RU" sz="800" b="0" i="0" u="none" strike="noStrike" dirty="0" err="1">
                          <a:solidFill>
                            <a:srgbClr val="000000"/>
                          </a:solidFill>
                          <a:effectLst/>
                          <a:latin typeface="Arial Narrow" panose="020B0606020202030204" pitchFamily="34" charset="0"/>
                        </a:rPr>
                        <a:t>Металды</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конструкцияларды</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монтаждаушылар</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және</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жинаушылар</a:t>
                      </a:r>
                      <a:endParaRPr lang="ru-RU" sz="800" b="0" i="0" u="none" strike="noStrike" dirty="0">
                        <a:solidFill>
                          <a:srgbClr val="000000"/>
                        </a:solidFill>
                        <a:effectLst/>
                        <a:latin typeface="Arial Narrow" panose="020B0606020202030204" pitchFamily="34" charset="0"/>
                      </a:endParaRPr>
                    </a:p>
                  </a:txBody>
                  <a:tcPr marL="9525" marR="9525" marT="9525" marB="0" anchor="ctr">
                    <a:lnR w="12700" cap="flat" cmpd="sng" algn="ctr">
                      <a:solidFill>
                        <a:schemeClr val="tx1"/>
                      </a:solidFill>
                      <a:prstDash val="solid"/>
                      <a:round/>
                      <a:headEnd type="none" w="med" len="med"/>
                      <a:tailEnd type="none" w="med" len="med"/>
                    </a:ln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2 052</a:t>
                      </a:r>
                    </a:p>
                  </a:txBody>
                  <a:tcPr marL="9525" marR="9525" marT="9525" marB="0" anchor="ctr">
                    <a:lnL w="12700" cap="flat" cmpd="sng" algn="ctr">
                      <a:solidFill>
                        <a:schemeClr val="tx1"/>
                      </a:solidFill>
                      <a:prstDash val="solid"/>
                      <a:round/>
                      <a:headEnd type="none" w="med" len="med"/>
                      <a:tailEnd type="none" w="med" len="med"/>
                    </a:lnL>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664</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318</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568</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502</a:t>
                      </a:r>
                    </a:p>
                  </a:txBody>
                  <a:tcPr marL="9525" marR="9525" marT="9525" marB="0" anchor="ctr">
                    <a:lnR w="12700" cap="flat" cmpd="sng" algn="ctr">
                      <a:solidFill>
                        <a:schemeClr val="tx1"/>
                      </a:solidFill>
                      <a:prstDash val="solid"/>
                      <a:round/>
                      <a:headEnd type="none" w="med" len="med"/>
                      <a:tailEnd type="none" w="med" len="med"/>
                    </a:ln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2 112</a:t>
                      </a:r>
                    </a:p>
                  </a:txBody>
                  <a:tcPr marL="9525" marR="9525" marT="9525" marB="0" anchor="ctr">
                    <a:lnL w="12700" cap="flat" cmpd="sng" algn="ctr">
                      <a:solidFill>
                        <a:schemeClr val="tx1"/>
                      </a:solidFill>
                      <a:prstDash val="solid"/>
                      <a:round/>
                      <a:headEnd type="none" w="med" len="med"/>
                      <a:tailEnd type="none" w="med" len="med"/>
                    </a:lnL>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193</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867</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512</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540</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1,8%</a:t>
                      </a:r>
                    </a:p>
                  </a:txBody>
                  <a:tcPr marL="9525" marR="9525" marT="9525" marB="0" anchor="ctr">
                    <a:solidFill>
                      <a:schemeClr val="accent6">
                        <a:lumMod val="50000"/>
                        <a:alpha val="1000"/>
                      </a:schemeClr>
                    </a:solidFill>
                  </a:tcPr>
                </a:tc>
                <a:extLst>
                  <a:ext uri="{0D108BD9-81ED-4DB2-BD59-A6C34878D82A}">
                    <a16:rowId xmlns:a16="http://schemas.microsoft.com/office/drawing/2014/main" val="1465641651"/>
                  </a:ext>
                </a:extLst>
              </a:tr>
              <a:tr h="144837">
                <a:tc>
                  <a:txBody>
                    <a:bodyPr/>
                    <a:lstStyle/>
                    <a:p>
                      <a:pPr algn="ctr" fontAlgn="b"/>
                      <a:r>
                        <a:rPr lang="ru-RU" sz="800" b="0" i="0" u="none" strike="noStrike" dirty="0">
                          <a:solidFill>
                            <a:srgbClr val="007F76"/>
                          </a:solidFill>
                          <a:effectLst/>
                          <a:latin typeface="Arial Narrow" panose="020B0606020202030204" pitchFamily="34" charset="0"/>
                        </a:rPr>
                        <a:t>10</a:t>
                      </a:r>
                      <a:endParaRPr lang="en-US" sz="800" b="0" i="0" u="none" strike="noStrike" dirty="0">
                        <a:solidFill>
                          <a:srgbClr val="007F76"/>
                        </a:solidFill>
                        <a:effectLst/>
                        <a:latin typeface="Arial Narrow" panose="020B0606020202030204" pitchFamily="34" charset="0"/>
                      </a:endParaRPr>
                    </a:p>
                  </a:txBody>
                  <a:tcPr marL="9525" marR="9525" marT="0" marB="0" anchor="ctr">
                    <a:solidFill>
                      <a:srgbClr val="007F76">
                        <a:alpha val="20000"/>
                      </a:srgbClr>
                    </a:solidFill>
                  </a:tcPr>
                </a:tc>
                <a:tc>
                  <a:txBody>
                    <a:bodyPr/>
                    <a:lstStyle/>
                    <a:p>
                      <a:pPr algn="ctr" fontAlgn="ctr"/>
                      <a:r>
                        <a:rPr lang="ru-RU" sz="800" b="0" i="0" u="none" strike="noStrike">
                          <a:solidFill>
                            <a:srgbClr val="000000"/>
                          </a:solidFill>
                          <a:effectLst/>
                          <a:latin typeface="Arial Narrow" panose="020B0606020202030204" pitchFamily="34" charset="0"/>
                        </a:rPr>
                        <a:t>9113-0</a:t>
                      </a:r>
                    </a:p>
                  </a:txBody>
                  <a:tcPr marL="9525" marR="9525" marT="9525" marB="0" anchor="ctr">
                    <a:solidFill>
                      <a:srgbClr val="007F76">
                        <a:alpha val="20000"/>
                      </a:srgbClr>
                    </a:solidFill>
                  </a:tcPr>
                </a:tc>
                <a:tc>
                  <a:txBody>
                    <a:bodyPr/>
                    <a:lstStyle/>
                    <a:p>
                      <a:pPr marL="72000" algn="l" fontAlgn="ctr"/>
                      <a:r>
                        <a:rPr lang="ru-RU" sz="800" b="0" i="0" u="none" strike="noStrike" dirty="0" err="1">
                          <a:solidFill>
                            <a:srgbClr val="000000"/>
                          </a:solidFill>
                          <a:effectLst/>
                          <a:latin typeface="Arial Narrow" panose="020B0606020202030204" pitchFamily="34" charset="0"/>
                        </a:rPr>
                        <a:t>Офистердегі</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жинаушылар</a:t>
                      </a:r>
                      <a:endParaRPr lang="ru-RU" sz="800" b="0" i="0" u="none" strike="noStrike" dirty="0">
                        <a:solidFill>
                          <a:srgbClr val="000000"/>
                        </a:solidFill>
                        <a:effectLst/>
                        <a:latin typeface="Arial Narrow" panose="020B0606020202030204" pitchFamily="34" charset="0"/>
                      </a:endParaRPr>
                    </a:p>
                  </a:txBody>
                  <a:tcPr marL="9525" marR="9525" marT="9525" marB="0" anchor="ctr">
                    <a:lnR w="12700" cap="flat" cmpd="sng" algn="ctr">
                      <a:solidFill>
                        <a:schemeClr val="tx1"/>
                      </a:solidFill>
                      <a:prstDash val="solid"/>
                      <a:round/>
                      <a:headEnd type="none" w="med" len="med"/>
                      <a:tailEnd type="none" w="med" len="med"/>
                    </a:lnR>
                    <a:solidFill>
                      <a:srgbClr val="007F76">
                        <a:alpha val="20000"/>
                      </a:srgbClr>
                    </a:solidFill>
                  </a:tcPr>
                </a:tc>
                <a:tc>
                  <a:txBody>
                    <a:bodyPr/>
                    <a:lstStyle/>
                    <a:p>
                      <a:pPr algn="ctr" fontAlgn="ctr"/>
                      <a:r>
                        <a:rPr lang="ru-RU" sz="800" b="0" i="0" u="none" strike="noStrike">
                          <a:solidFill>
                            <a:srgbClr val="000000"/>
                          </a:solidFill>
                          <a:effectLst/>
                          <a:latin typeface="Arial Narrow" panose="020B0606020202030204" pitchFamily="34" charset="0"/>
                        </a:rPr>
                        <a:t>1 789</a:t>
                      </a:r>
                    </a:p>
                  </a:txBody>
                  <a:tcPr marL="9525" marR="9525" marT="9525" marB="0" anchor="ctr">
                    <a:lnL w="12700" cap="flat" cmpd="sng" algn="ctr">
                      <a:solidFill>
                        <a:schemeClr val="tx1"/>
                      </a:solidFill>
                      <a:prstDash val="solid"/>
                      <a:round/>
                      <a:headEnd type="none" w="med" len="med"/>
                      <a:tailEnd type="none" w="med" len="med"/>
                    </a:lnL>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415</a:t>
                      </a:r>
                    </a:p>
                  </a:txBody>
                  <a:tcPr marL="9525" marR="9525" marT="9525" marB="0" anchor="c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337</a:t>
                      </a:r>
                    </a:p>
                  </a:txBody>
                  <a:tcPr marL="9525" marR="9525" marT="9525" marB="0" anchor="c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543</a:t>
                      </a:r>
                    </a:p>
                  </a:txBody>
                  <a:tcPr marL="9525" marR="9525" marT="9525" marB="0" anchor="c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494</a:t>
                      </a:r>
                    </a:p>
                  </a:txBody>
                  <a:tcPr marL="9525" marR="9525" marT="9525" marB="0" anchor="ctr">
                    <a:lnR w="12700" cap="flat" cmpd="sng" algn="ctr">
                      <a:solidFill>
                        <a:schemeClr val="tx1"/>
                      </a:solidFill>
                      <a:prstDash val="solid"/>
                      <a:round/>
                      <a:headEnd type="none" w="med" len="med"/>
                      <a:tailEnd type="none" w="med" len="med"/>
                    </a:ln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2 057</a:t>
                      </a:r>
                    </a:p>
                  </a:txBody>
                  <a:tcPr marL="9525" marR="9525" marT="9525" marB="0" anchor="ctr">
                    <a:lnL w="12700" cap="flat" cmpd="sng" algn="ctr">
                      <a:solidFill>
                        <a:schemeClr val="tx1"/>
                      </a:solidFill>
                      <a:prstDash val="solid"/>
                      <a:round/>
                      <a:headEnd type="none" w="med" len="med"/>
                      <a:tailEnd type="none" w="med" len="med"/>
                    </a:lnL>
                    <a:solidFill>
                      <a:srgbClr val="007F76">
                        <a:alpha val="20000"/>
                      </a:srgbClr>
                    </a:solidFill>
                  </a:tcPr>
                </a:tc>
                <a:tc>
                  <a:txBody>
                    <a:bodyPr/>
                    <a:lstStyle/>
                    <a:p>
                      <a:pPr algn="ctr" fontAlgn="ctr"/>
                      <a:r>
                        <a:rPr lang="ru-RU" sz="800" b="0" i="0" u="none" strike="noStrike">
                          <a:solidFill>
                            <a:srgbClr val="000000"/>
                          </a:solidFill>
                          <a:effectLst/>
                          <a:latin typeface="Arial Narrow" panose="020B0606020202030204" pitchFamily="34" charset="0"/>
                        </a:rPr>
                        <a:t>418</a:t>
                      </a:r>
                    </a:p>
                  </a:txBody>
                  <a:tcPr marL="9525" marR="9525" marT="9525" marB="0" anchor="c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371</a:t>
                      </a:r>
                    </a:p>
                  </a:txBody>
                  <a:tcPr marL="9525" marR="9525" marT="9525" marB="0" anchor="ctr">
                    <a:solidFill>
                      <a:srgbClr val="007F76">
                        <a:alpha val="20000"/>
                      </a:srgbClr>
                    </a:solidFill>
                  </a:tcPr>
                </a:tc>
                <a:tc>
                  <a:txBody>
                    <a:bodyPr/>
                    <a:lstStyle/>
                    <a:p>
                      <a:pPr algn="ctr" fontAlgn="ctr"/>
                      <a:r>
                        <a:rPr lang="ru-RU" sz="800" b="0" i="0" u="none" strike="noStrike">
                          <a:solidFill>
                            <a:srgbClr val="000000"/>
                          </a:solidFill>
                          <a:effectLst/>
                          <a:latin typeface="Arial Narrow" panose="020B0606020202030204" pitchFamily="34" charset="0"/>
                        </a:rPr>
                        <a:t>416</a:t>
                      </a:r>
                    </a:p>
                  </a:txBody>
                  <a:tcPr marL="9525" marR="9525" marT="9525" marB="0" anchor="ctr">
                    <a:solidFill>
                      <a:srgbClr val="007F76">
                        <a:alpha val="20000"/>
                      </a:srgbClr>
                    </a:solidFill>
                  </a:tcPr>
                </a:tc>
                <a:tc>
                  <a:txBody>
                    <a:bodyPr/>
                    <a:lstStyle/>
                    <a:p>
                      <a:pPr algn="ctr" fontAlgn="ctr"/>
                      <a:r>
                        <a:rPr lang="ru-RU" sz="800" b="0" i="0" u="none" strike="noStrike">
                          <a:solidFill>
                            <a:srgbClr val="000000"/>
                          </a:solidFill>
                          <a:effectLst/>
                          <a:latin typeface="Arial Narrow" panose="020B0606020202030204" pitchFamily="34" charset="0"/>
                        </a:rPr>
                        <a:t>852</a:t>
                      </a:r>
                    </a:p>
                  </a:txBody>
                  <a:tcPr marL="9525" marR="9525" marT="9525" marB="0" anchor="ctr">
                    <a:solidFill>
                      <a:srgbClr val="007F76">
                        <a:alpha val="20000"/>
                      </a:srgbClr>
                    </a:solidFill>
                  </a:tcPr>
                </a:tc>
                <a:tc>
                  <a:txBody>
                    <a:bodyPr/>
                    <a:lstStyle/>
                    <a:p>
                      <a:pPr algn="ctr" fontAlgn="ctr"/>
                      <a:r>
                        <a:rPr lang="ru-RU" sz="800" b="0" i="0" u="none" strike="noStrike">
                          <a:solidFill>
                            <a:srgbClr val="000000"/>
                          </a:solidFill>
                          <a:effectLst/>
                          <a:latin typeface="Arial Narrow" panose="020B0606020202030204" pitchFamily="34" charset="0"/>
                        </a:rPr>
                        <a:t>1,8%</a:t>
                      </a:r>
                    </a:p>
                  </a:txBody>
                  <a:tcPr marL="9525" marR="9525" marT="9525" marB="0" anchor="ctr">
                    <a:solidFill>
                      <a:srgbClr val="007F76">
                        <a:alpha val="20000"/>
                      </a:srgbClr>
                    </a:solidFill>
                  </a:tcPr>
                </a:tc>
                <a:extLst>
                  <a:ext uri="{0D108BD9-81ED-4DB2-BD59-A6C34878D82A}">
                    <a16:rowId xmlns:a16="http://schemas.microsoft.com/office/drawing/2014/main" val="1743389312"/>
                  </a:ext>
                </a:extLst>
              </a:tr>
              <a:tr h="144837">
                <a:tc gridSpan="3">
                  <a:txBody>
                    <a:bodyPr/>
                    <a:lstStyle/>
                    <a:p>
                      <a:pPr algn="ctr" fontAlgn="b"/>
                      <a:r>
                        <a:rPr lang="ru-RU" sz="800" b="1" u="none" strike="noStrike" dirty="0">
                          <a:solidFill>
                            <a:srgbClr val="007F76"/>
                          </a:solidFill>
                          <a:effectLst/>
                          <a:latin typeface="Arial Narrow" panose="020B0606020202030204" pitchFamily="34" charset="0"/>
                        </a:rPr>
                        <a:t>ТОП-10 БОЙЫНША ЖИЫНЫ</a:t>
                      </a:r>
                      <a:endParaRPr lang="ru-RU" sz="800" b="1" i="0" u="none" strike="noStrike" cap="none" dirty="0">
                        <a:solidFill>
                          <a:srgbClr val="007F76"/>
                        </a:solidFill>
                        <a:effectLst/>
                        <a:latin typeface="Arial Narrow" panose="020B0606020202030204" pitchFamily="34" charset="0"/>
                        <a:ea typeface="+mn-ea"/>
                        <a:cs typeface="+mn-cs"/>
                        <a:sym typeface="Arial"/>
                      </a:endParaRPr>
                    </a:p>
                  </a:txBody>
                  <a:tcPr marL="9525" marR="9525" marT="0" marB="0" anchor="ctr">
                    <a:lnR w="12700" cap="flat" cmpd="sng" algn="ctr">
                      <a:solidFill>
                        <a:schemeClr val="tx1"/>
                      </a:solidFill>
                      <a:prstDash val="solid"/>
                      <a:round/>
                      <a:headEnd type="none" w="med" len="med"/>
                      <a:tailEnd type="none" w="med" len="med"/>
                    </a:lnR>
                    <a:lnB w="12700" cap="flat" cmpd="sng" algn="ctr">
                      <a:solidFill>
                        <a:schemeClr val="tx1"/>
                      </a:solidFill>
                      <a:prstDash val="solid"/>
                      <a:round/>
                      <a:headEnd type="none" w="med" len="med"/>
                      <a:tailEnd type="none" w="med" len="med"/>
                    </a:lnB>
                    <a:noFill/>
                  </a:tcPr>
                </a:tc>
                <a:tc hMerge="1">
                  <a:txBody>
                    <a:bodyPr/>
                    <a:lstStyle/>
                    <a:p>
                      <a:pPr algn="ctr" fontAlgn="b"/>
                      <a:r>
                        <a:rPr lang="ru-KZ" sz="800" b="0" i="0" u="none" strike="noStrike" cap="none" dirty="0">
                          <a:solidFill>
                            <a:srgbClr val="007F76"/>
                          </a:solidFill>
                          <a:effectLst/>
                          <a:latin typeface="Arial Narrow" panose="020B0606020202030204" pitchFamily="34" charset="0"/>
                          <a:ea typeface="+mn-ea"/>
                          <a:cs typeface="+mn-cs"/>
                          <a:sym typeface="Arial"/>
                        </a:rPr>
                        <a:t>9112-9</a:t>
                      </a:r>
                    </a:p>
                  </a:txBody>
                  <a:tcPr marL="9525" marR="9525" marT="0" marB="0" anchor="ctr">
                    <a:lnB w="12700" cap="flat" cmpd="sng" algn="ctr">
                      <a:solidFill>
                        <a:schemeClr val="tx1"/>
                      </a:solidFill>
                      <a:prstDash val="solid"/>
                      <a:round/>
                      <a:headEnd type="none" w="med" len="med"/>
                      <a:tailEnd type="none" w="med" len="med"/>
                    </a:lnB>
                    <a:noFill/>
                  </a:tcPr>
                </a:tc>
                <a:tc hMerge="1">
                  <a:txBody>
                    <a:bodyPr/>
                    <a:lstStyle/>
                    <a:p>
                      <a:pPr marL="72000" algn="l" fontAlgn="ctr"/>
                      <a:r>
                        <a:rPr lang="ru-RU" sz="800" b="0" i="0" u="none" strike="noStrike" cap="none" dirty="0">
                          <a:solidFill>
                            <a:srgbClr val="007F76"/>
                          </a:solidFill>
                          <a:effectLst/>
                          <a:latin typeface="Arial Narrow" panose="020B0606020202030204" pitchFamily="34" charset="0"/>
                          <a:ea typeface="+mn-ea"/>
                          <a:cs typeface="+mn-cs"/>
                          <a:sym typeface="Arial"/>
                        </a:rPr>
                        <a:t>Иные уборщики и прислуга в отелях и аналогичных учреждениях</a:t>
                      </a:r>
                    </a:p>
                  </a:txBody>
                  <a:tcPr marL="9525" marR="9525" marT="0" marB="0" anchor="ctr">
                    <a:lnR w="12700" cap="flat" cmpd="sng" algn="ctr">
                      <a:solidFill>
                        <a:schemeClr val="tx1"/>
                      </a:solidFill>
                      <a:prstDash val="solid"/>
                      <a:round/>
                      <a:headEnd type="none" w="med" len="med"/>
                      <a:tailEnd type="none" w="med" len="med"/>
                    </a:lnR>
                    <a:lnB w="12700" cap="flat" cmpd="sng" algn="ctr">
                      <a:solidFill>
                        <a:schemeClr val="tx1"/>
                      </a:solidFill>
                      <a:prstDash val="solid"/>
                      <a:round/>
                      <a:headEnd type="none" w="med" len="med"/>
                      <a:tailEnd type="none" w="med" len="med"/>
                    </a:lnB>
                    <a:noFill/>
                  </a:tcPr>
                </a:tc>
                <a:tc>
                  <a:txBody>
                    <a:bodyPr/>
                    <a:lstStyle/>
                    <a:p>
                      <a:pPr algn="ctr" fontAlgn="ctr"/>
                      <a:r>
                        <a:rPr lang="ru-RU" sz="800" b="1" i="0" u="none" strike="noStrike" dirty="0">
                          <a:solidFill>
                            <a:srgbClr val="000000"/>
                          </a:solidFill>
                          <a:effectLst/>
                          <a:latin typeface="Arial Narrow" panose="020B0606020202030204" pitchFamily="34" charset="0"/>
                        </a:rPr>
                        <a:t>25 625</a:t>
                      </a:r>
                    </a:p>
                  </a:txBody>
                  <a:tcPr marL="9525" marR="9525" marT="9525" marB="0" anchor="ctr">
                    <a:lnL w="12700" cap="flat" cmpd="sng" algn="ctr">
                      <a:solidFill>
                        <a:schemeClr val="tx1"/>
                      </a:solidFill>
                      <a:prstDash val="solid"/>
                      <a:round/>
                      <a:headEnd type="none" w="med" len="med"/>
                      <a:tailEnd type="none" w="med" len="med"/>
                    </a:lnL>
                    <a:lnB w="12700" cap="flat" cmpd="sng" algn="ctr">
                      <a:solidFill>
                        <a:schemeClr val="tx1"/>
                      </a:solidFill>
                      <a:prstDash val="solid"/>
                      <a:round/>
                      <a:headEnd type="none" w="med" len="med"/>
                      <a:tailEnd type="none" w="med" len="med"/>
                    </a:lnB>
                    <a:noFill/>
                  </a:tcPr>
                </a:tc>
                <a:tc>
                  <a:txBody>
                    <a:bodyPr/>
                    <a:lstStyle/>
                    <a:p>
                      <a:pPr algn="ctr" fontAlgn="ctr"/>
                      <a:r>
                        <a:rPr lang="ru-RU" sz="800" b="1" i="0" u="none" strike="noStrike" dirty="0">
                          <a:solidFill>
                            <a:srgbClr val="000000"/>
                          </a:solidFill>
                          <a:effectLst/>
                          <a:latin typeface="Arial Narrow" panose="020B0606020202030204" pitchFamily="34" charset="0"/>
                        </a:rPr>
                        <a:t>4 880</a:t>
                      </a:r>
                    </a:p>
                  </a:txBody>
                  <a:tcPr marL="9525" marR="9525" marT="9525" marB="0" anchor="ctr">
                    <a:lnB w="12700" cap="flat" cmpd="sng" algn="ctr">
                      <a:solidFill>
                        <a:schemeClr val="tx1"/>
                      </a:solidFill>
                      <a:prstDash val="solid"/>
                      <a:round/>
                      <a:headEnd type="none" w="med" len="med"/>
                      <a:tailEnd type="none" w="med" len="med"/>
                    </a:lnB>
                    <a:noFill/>
                  </a:tcPr>
                </a:tc>
                <a:tc>
                  <a:txBody>
                    <a:bodyPr/>
                    <a:lstStyle/>
                    <a:p>
                      <a:pPr algn="ctr" fontAlgn="ctr"/>
                      <a:r>
                        <a:rPr lang="ru-RU" sz="800" b="1" i="0" u="none" strike="noStrike" dirty="0">
                          <a:solidFill>
                            <a:srgbClr val="000000"/>
                          </a:solidFill>
                          <a:effectLst/>
                          <a:latin typeface="Arial Narrow" panose="020B0606020202030204" pitchFamily="34" charset="0"/>
                        </a:rPr>
                        <a:t>5 344</a:t>
                      </a:r>
                    </a:p>
                  </a:txBody>
                  <a:tcPr marL="9525" marR="9525" marT="9525" marB="0" anchor="ctr">
                    <a:lnB w="12700" cap="flat" cmpd="sng" algn="ctr">
                      <a:solidFill>
                        <a:schemeClr val="tx1"/>
                      </a:solidFill>
                      <a:prstDash val="solid"/>
                      <a:round/>
                      <a:headEnd type="none" w="med" len="med"/>
                      <a:tailEnd type="none" w="med" len="med"/>
                    </a:lnB>
                    <a:noFill/>
                  </a:tcPr>
                </a:tc>
                <a:tc>
                  <a:txBody>
                    <a:bodyPr/>
                    <a:lstStyle/>
                    <a:p>
                      <a:pPr algn="ctr" fontAlgn="ctr"/>
                      <a:r>
                        <a:rPr lang="ru-RU" sz="800" b="1" i="0" u="none" strike="noStrike" dirty="0">
                          <a:solidFill>
                            <a:srgbClr val="000000"/>
                          </a:solidFill>
                          <a:effectLst/>
                          <a:latin typeface="Arial Narrow" panose="020B0606020202030204" pitchFamily="34" charset="0"/>
                        </a:rPr>
                        <a:t>6 500</a:t>
                      </a:r>
                    </a:p>
                  </a:txBody>
                  <a:tcPr marL="9525" marR="9525" marT="9525" marB="0" anchor="ctr">
                    <a:lnB w="12700" cap="flat" cmpd="sng" algn="ctr">
                      <a:solidFill>
                        <a:schemeClr val="tx1"/>
                      </a:solidFill>
                      <a:prstDash val="solid"/>
                      <a:round/>
                      <a:headEnd type="none" w="med" len="med"/>
                      <a:tailEnd type="none" w="med" len="med"/>
                    </a:lnB>
                    <a:noFill/>
                  </a:tcPr>
                </a:tc>
                <a:tc>
                  <a:txBody>
                    <a:bodyPr/>
                    <a:lstStyle/>
                    <a:p>
                      <a:pPr algn="ctr" fontAlgn="ctr"/>
                      <a:r>
                        <a:rPr lang="ru-RU" sz="800" b="1" i="0" u="none" strike="noStrike" dirty="0">
                          <a:solidFill>
                            <a:srgbClr val="000000"/>
                          </a:solidFill>
                          <a:effectLst/>
                          <a:latin typeface="Arial Narrow" panose="020B0606020202030204" pitchFamily="34" charset="0"/>
                        </a:rPr>
                        <a:t>8 901</a:t>
                      </a:r>
                    </a:p>
                  </a:txBody>
                  <a:tcPr marL="9525" marR="9525" marT="9525" marB="0" anchor="ctr">
                    <a:lnR w="12700" cap="flat" cmpd="sng" algn="ctr">
                      <a:solidFill>
                        <a:schemeClr val="tx1"/>
                      </a:solidFill>
                      <a:prstDash val="solid"/>
                      <a:round/>
                      <a:headEnd type="none" w="med" len="med"/>
                      <a:tailEnd type="none" w="med" len="med"/>
                    </a:lnR>
                    <a:lnB w="12700" cap="flat" cmpd="sng" algn="ctr">
                      <a:solidFill>
                        <a:schemeClr val="tx1"/>
                      </a:solidFill>
                      <a:prstDash val="solid"/>
                      <a:round/>
                      <a:headEnd type="none" w="med" len="med"/>
                      <a:tailEnd type="none" w="med" len="med"/>
                    </a:lnB>
                    <a:noFill/>
                  </a:tcPr>
                </a:tc>
                <a:tc>
                  <a:txBody>
                    <a:bodyPr/>
                    <a:lstStyle/>
                    <a:p>
                      <a:pPr algn="ctr" fontAlgn="ctr"/>
                      <a:r>
                        <a:rPr lang="ru-RU" sz="800" b="1" i="0" u="none" strike="noStrike">
                          <a:solidFill>
                            <a:srgbClr val="000000"/>
                          </a:solidFill>
                          <a:effectLst/>
                          <a:latin typeface="Arial Narrow" panose="020B0606020202030204" pitchFamily="34" charset="0"/>
                        </a:rPr>
                        <a:t>26 692</a:t>
                      </a:r>
                    </a:p>
                  </a:txBody>
                  <a:tcPr marL="9525" marR="9525" marT="9525" marB="0" anchor="ctr">
                    <a:lnL w="12700" cap="flat" cmpd="sng" algn="ctr">
                      <a:solidFill>
                        <a:schemeClr val="tx1"/>
                      </a:solidFill>
                      <a:prstDash val="solid"/>
                      <a:round/>
                      <a:headEnd type="none" w="med" len="med"/>
                      <a:tailEnd type="none" w="med" len="med"/>
                    </a:lnL>
                    <a:lnB w="12700" cap="flat" cmpd="sng" algn="ctr">
                      <a:solidFill>
                        <a:schemeClr val="tx1"/>
                      </a:solidFill>
                      <a:prstDash val="solid"/>
                      <a:round/>
                      <a:headEnd type="none" w="med" len="med"/>
                      <a:tailEnd type="none" w="med" len="med"/>
                    </a:lnB>
                    <a:noFill/>
                  </a:tcPr>
                </a:tc>
                <a:tc>
                  <a:txBody>
                    <a:bodyPr/>
                    <a:lstStyle/>
                    <a:p>
                      <a:pPr algn="ctr" fontAlgn="ctr"/>
                      <a:r>
                        <a:rPr lang="ru-RU" sz="800" b="1" i="0" u="none" strike="noStrike" dirty="0">
                          <a:solidFill>
                            <a:srgbClr val="000000"/>
                          </a:solidFill>
                          <a:effectLst/>
                          <a:latin typeface="Arial Narrow" panose="020B0606020202030204" pitchFamily="34" charset="0"/>
                        </a:rPr>
                        <a:t>4 162</a:t>
                      </a:r>
                    </a:p>
                  </a:txBody>
                  <a:tcPr marL="9525" marR="9525" marT="9525" marB="0" anchor="ctr">
                    <a:lnB w="12700" cap="flat" cmpd="sng" algn="ctr">
                      <a:solidFill>
                        <a:schemeClr val="tx1"/>
                      </a:solidFill>
                      <a:prstDash val="solid"/>
                      <a:round/>
                      <a:headEnd type="none" w="med" len="med"/>
                      <a:tailEnd type="none" w="med" len="med"/>
                    </a:lnB>
                    <a:noFill/>
                  </a:tcPr>
                </a:tc>
                <a:tc>
                  <a:txBody>
                    <a:bodyPr/>
                    <a:lstStyle/>
                    <a:p>
                      <a:pPr algn="ctr" fontAlgn="ctr"/>
                      <a:r>
                        <a:rPr lang="ru-RU" sz="800" b="1" i="0" u="none" strike="noStrike" dirty="0">
                          <a:solidFill>
                            <a:srgbClr val="000000"/>
                          </a:solidFill>
                          <a:effectLst/>
                          <a:latin typeface="Arial Narrow" panose="020B0606020202030204" pitchFamily="34" charset="0"/>
                        </a:rPr>
                        <a:t>6 729</a:t>
                      </a:r>
                    </a:p>
                  </a:txBody>
                  <a:tcPr marL="9525" marR="9525" marT="9525" marB="0" anchor="ctr">
                    <a:lnB w="12700" cap="flat" cmpd="sng" algn="ctr">
                      <a:solidFill>
                        <a:schemeClr val="tx1"/>
                      </a:solidFill>
                      <a:prstDash val="solid"/>
                      <a:round/>
                      <a:headEnd type="none" w="med" len="med"/>
                      <a:tailEnd type="none" w="med" len="med"/>
                    </a:lnB>
                    <a:noFill/>
                  </a:tcPr>
                </a:tc>
                <a:tc>
                  <a:txBody>
                    <a:bodyPr/>
                    <a:lstStyle/>
                    <a:p>
                      <a:pPr algn="ctr" fontAlgn="ctr"/>
                      <a:r>
                        <a:rPr lang="ru-RU" sz="800" b="1" i="0" u="none" strike="noStrike" dirty="0">
                          <a:solidFill>
                            <a:srgbClr val="000000"/>
                          </a:solidFill>
                          <a:effectLst/>
                          <a:latin typeface="Arial Narrow" panose="020B0606020202030204" pitchFamily="34" charset="0"/>
                        </a:rPr>
                        <a:t>6 938</a:t>
                      </a:r>
                    </a:p>
                  </a:txBody>
                  <a:tcPr marL="9525" marR="9525" marT="9525" marB="0" anchor="ctr">
                    <a:lnB w="12700" cap="flat" cmpd="sng" algn="ctr">
                      <a:solidFill>
                        <a:schemeClr val="tx1"/>
                      </a:solidFill>
                      <a:prstDash val="solid"/>
                      <a:round/>
                      <a:headEnd type="none" w="med" len="med"/>
                      <a:tailEnd type="none" w="med" len="med"/>
                    </a:lnB>
                    <a:noFill/>
                  </a:tcPr>
                </a:tc>
                <a:tc>
                  <a:txBody>
                    <a:bodyPr/>
                    <a:lstStyle/>
                    <a:p>
                      <a:pPr algn="ctr" fontAlgn="ctr"/>
                      <a:r>
                        <a:rPr lang="ru-RU" sz="800" b="1" i="0" u="none" strike="noStrike" dirty="0">
                          <a:solidFill>
                            <a:srgbClr val="000000"/>
                          </a:solidFill>
                          <a:effectLst/>
                          <a:latin typeface="Arial Narrow" panose="020B0606020202030204" pitchFamily="34" charset="0"/>
                        </a:rPr>
                        <a:t>8 863</a:t>
                      </a:r>
                    </a:p>
                  </a:txBody>
                  <a:tcPr marL="9525" marR="9525" marT="9525" marB="0" anchor="ctr">
                    <a:lnB w="12700" cap="flat" cmpd="sng" algn="ctr">
                      <a:solidFill>
                        <a:schemeClr val="tx1"/>
                      </a:solidFill>
                      <a:prstDash val="solid"/>
                      <a:round/>
                      <a:headEnd type="none" w="med" len="med"/>
                      <a:tailEnd type="none" w="med" len="med"/>
                    </a:lnB>
                    <a:noFill/>
                  </a:tcPr>
                </a:tc>
                <a:tc>
                  <a:txBody>
                    <a:bodyPr/>
                    <a:lstStyle/>
                    <a:p>
                      <a:pPr algn="ctr" fontAlgn="ctr"/>
                      <a:r>
                        <a:rPr lang="ru-RU" sz="800" b="1" i="0" u="none" strike="noStrike" dirty="0">
                          <a:solidFill>
                            <a:srgbClr val="000000"/>
                          </a:solidFill>
                          <a:effectLst/>
                          <a:latin typeface="Arial Narrow" panose="020B0606020202030204" pitchFamily="34" charset="0"/>
                        </a:rPr>
                        <a:t>23,3%</a:t>
                      </a:r>
                    </a:p>
                  </a:txBody>
                  <a:tcPr marL="9525" marR="9525" marT="9525" marB="0" anchor="ctr">
                    <a:lnB w="12700"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2390657696"/>
                  </a:ext>
                </a:extLst>
              </a:tr>
              <a:tr h="152142">
                <a:tc gridSpan="14">
                  <a:txBody>
                    <a:bodyPr/>
                    <a:lstStyle/>
                    <a:p>
                      <a:pPr algn="ctr" fontAlgn="b"/>
                      <a:r>
                        <a:rPr lang="ru-RU" sz="900" b="1" i="0" u="none" strike="noStrike" dirty="0">
                          <a:solidFill>
                            <a:schemeClr val="accent3">
                              <a:lumMod val="50000"/>
                            </a:schemeClr>
                          </a:solidFill>
                          <a:effectLst/>
                          <a:latin typeface="Arial Narrow" panose="020B0606020202030204" pitchFamily="34" charset="0"/>
                        </a:rPr>
                        <a:t>ОПТИМИСТІК СЦЕНАРИЙ</a:t>
                      </a:r>
                      <a:endParaRPr lang="en-US" sz="900" b="1" i="0" u="none" strike="noStrike" dirty="0">
                        <a:solidFill>
                          <a:schemeClr val="accent3">
                            <a:lumMod val="50000"/>
                          </a:schemeClr>
                        </a:solidFill>
                        <a:effectLst/>
                        <a:latin typeface="Arial Narrow" panose="020B0606020202030204" pitchFamily="34" charset="0"/>
                      </a:endParaRPr>
                    </a:p>
                  </a:txBody>
                  <a:tcPr marL="9525" marR="9525" marT="0" marB="0" anchor="ct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accent3">
                        <a:lumMod val="50000"/>
                        <a:alpha val="40000"/>
                      </a:schemeClr>
                    </a:solidFill>
                  </a:tcPr>
                </a:tc>
                <a:tc hMerge="1">
                  <a:txBody>
                    <a:bodyPr/>
                    <a:lstStyle/>
                    <a:p>
                      <a:pPr algn="ctr" fontAlgn="b"/>
                      <a:endParaRPr lang="ru-KZ" sz="800" b="0" i="0" u="none" strike="noStrike" cap="none" dirty="0">
                        <a:solidFill>
                          <a:srgbClr val="007F76"/>
                        </a:solidFill>
                        <a:effectLst/>
                        <a:latin typeface="Arial Narrow" panose="020B0606020202030204" pitchFamily="34" charset="0"/>
                        <a:ea typeface="+mn-ea"/>
                        <a:cs typeface="+mn-cs"/>
                        <a:sym typeface="Arial"/>
                      </a:endParaRPr>
                    </a:p>
                  </a:txBody>
                  <a:tcPr marL="9525" marR="9525" marT="0" marB="0" anchor="ct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007F76">
                        <a:alpha val="20000"/>
                      </a:srgbClr>
                    </a:solidFill>
                  </a:tcPr>
                </a:tc>
                <a:tc hMerge="1">
                  <a:txBody>
                    <a:bodyPr/>
                    <a:lstStyle/>
                    <a:p>
                      <a:pPr marL="72000" algn="l" fontAlgn="ctr"/>
                      <a:endParaRPr lang="ru-RU" sz="800" b="0" i="0" u="none" strike="noStrike" cap="none" dirty="0">
                        <a:solidFill>
                          <a:srgbClr val="007F76"/>
                        </a:solidFill>
                        <a:effectLst/>
                        <a:latin typeface="Arial Narrow" panose="020B0606020202030204" pitchFamily="34" charset="0"/>
                        <a:ea typeface="+mn-ea"/>
                        <a:cs typeface="+mn-cs"/>
                        <a:sym typeface="Arial"/>
                      </a:endParaRPr>
                    </a:p>
                  </a:txBody>
                  <a:tcPr marL="9525" marR="9525" marT="0" marB="0" anchor="ctr">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007F76">
                        <a:alpha val="20000"/>
                      </a:srgbClr>
                    </a:solidFill>
                  </a:tcPr>
                </a:tc>
                <a:tc hMerge="1">
                  <a:txBody>
                    <a:bodyPr/>
                    <a:lstStyle/>
                    <a:p>
                      <a:pPr algn="ctr" fontAlgn="b"/>
                      <a:endParaRPr lang="ru-KZ" sz="800" b="0" i="0" u="none" strike="noStrike" cap="none" dirty="0">
                        <a:solidFill>
                          <a:schemeClr val="tx1"/>
                        </a:solidFill>
                        <a:effectLst/>
                        <a:latin typeface="Arial Narrow" panose="020B0606020202030204" pitchFamily="34" charset="0"/>
                        <a:ea typeface="+mn-ea"/>
                        <a:cs typeface="+mn-cs"/>
                        <a:sym typeface="Arial"/>
                      </a:endParaRPr>
                    </a:p>
                  </a:txBody>
                  <a:tcPr marL="9525" marR="9525" marT="0" marB="0" anchor="ctr">
                    <a:lnL w="12700" cap="flat" cmpd="sng" algn="ctr">
                      <a:solidFill>
                        <a:schemeClr val="tx1"/>
                      </a:solidFill>
                      <a:prstDash val="solid"/>
                      <a:round/>
                      <a:headEnd type="none" w="med" len="med"/>
                      <a:tailEnd type="none" w="med" len="med"/>
                    </a:lnL>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50000"/>
                        <a:alpha val="20000"/>
                      </a:schemeClr>
                    </a:solidFill>
                  </a:tcPr>
                </a:tc>
                <a:tc hMerge="1">
                  <a:txBody>
                    <a:bodyPr/>
                    <a:lstStyle/>
                    <a:p>
                      <a:pPr algn="ctr" fontAlgn="b"/>
                      <a:endParaRPr lang="ru-KZ" sz="800" b="0" i="0" u="none" strike="noStrike" cap="none" dirty="0">
                        <a:solidFill>
                          <a:schemeClr val="tx1"/>
                        </a:solidFill>
                        <a:effectLst/>
                        <a:latin typeface="Arial Narrow" panose="020B0606020202030204" pitchFamily="34" charset="0"/>
                        <a:ea typeface="+mn-ea"/>
                        <a:cs typeface="+mn-cs"/>
                        <a:sym typeface="Arial"/>
                      </a:endParaRPr>
                    </a:p>
                  </a:txBody>
                  <a:tcPr marL="9525" marR="9525" marT="0" marB="0" anchor="ct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50000"/>
                        <a:alpha val="20000"/>
                      </a:schemeClr>
                    </a:solidFill>
                  </a:tcPr>
                </a:tc>
                <a:tc hMerge="1">
                  <a:txBody>
                    <a:bodyPr/>
                    <a:lstStyle/>
                    <a:p>
                      <a:pPr algn="ctr" fontAlgn="b"/>
                      <a:endParaRPr lang="ru-KZ" sz="800" b="0" i="0" u="none" strike="noStrike" cap="none" dirty="0">
                        <a:solidFill>
                          <a:schemeClr val="tx1"/>
                        </a:solidFill>
                        <a:effectLst/>
                        <a:latin typeface="Arial Narrow" panose="020B0606020202030204" pitchFamily="34" charset="0"/>
                        <a:ea typeface="+mn-ea"/>
                        <a:cs typeface="+mn-cs"/>
                        <a:sym typeface="Arial"/>
                      </a:endParaRPr>
                    </a:p>
                  </a:txBody>
                  <a:tcPr marL="9525" marR="9525" marT="0" marB="0" anchor="ct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50000"/>
                        <a:alpha val="20000"/>
                      </a:schemeClr>
                    </a:solidFill>
                  </a:tcPr>
                </a:tc>
                <a:tc hMerge="1">
                  <a:txBody>
                    <a:bodyPr/>
                    <a:lstStyle/>
                    <a:p>
                      <a:pPr algn="ctr" fontAlgn="b"/>
                      <a:endParaRPr lang="ru-KZ" sz="800" b="0" i="0" u="none" strike="noStrike" cap="none" dirty="0">
                        <a:solidFill>
                          <a:schemeClr val="tx1"/>
                        </a:solidFill>
                        <a:effectLst/>
                        <a:latin typeface="Arial Narrow" panose="020B0606020202030204" pitchFamily="34" charset="0"/>
                        <a:ea typeface="+mn-ea"/>
                        <a:cs typeface="+mn-cs"/>
                        <a:sym typeface="Arial"/>
                      </a:endParaRPr>
                    </a:p>
                  </a:txBody>
                  <a:tcPr marL="9525" marR="9525" marT="0" marB="0" anchor="ct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50000"/>
                        <a:alpha val="20000"/>
                      </a:schemeClr>
                    </a:solidFill>
                  </a:tcPr>
                </a:tc>
                <a:tc hMerge="1">
                  <a:txBody>
                    <a:bodyPr/>
                    <a:lstStyle/>
                    <a:p>
                      <a:pPr algn="ctr" fontAlgn="b"/>
                      <a:endParaRPr lang="ru-KZ" sz="800" b="0" i="0" u="none" strike="noStrike" cap="none" dirty="0">
                        <a:solidFill>
                          <a:schemeClr val="tx1"/>
                        </a:solidFill>
                        <a:effectLst/>
                        <a:latin typeface="Arial Narrow" panose="020B0606020202030204" pitchFamily="34" charset="0"/>
                        <a:ea typeface="+mn-ea"/>
                        <a:cs typeface="+mn-cs"/>
                        <a:sym typeface="Arial"/>
                      </a:endParaRPr>
                    </a:p>
                  </a:txBody>
                  <a:tcPr marL="9525" marR="9525" marT="0" marB="0" anchor="ctr">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50000"/>
                        <a:alpha val="20000"/>
                      </a:schemeClr>
                    </a:solidFill>
                  </a:tcPr>
                </a:tc>
                <a:tc hMerge="1">
                  <a:txBody>
                    <a:bodyPr/>
                    <a:lstStyle/>
                    <a:p>
                      <a:pPr algn="ctr" fontAlgn="ctr"/>
                      <a:endParaRPr lang="ru-KZ" sz="800" b="0" i="0" u="none" strike="noStrike" cap="none" dirty="0">
                        <a:solidFill>
                          <a:srgbClr val="007F76"/>
                        </a:solidFill>
                        <a:effectLst/>
                        <a:latin typeface="Arial Narrow" panose="020B0606020202030204" pitchFamily="34" charset="0"/>
                        <a:ea typeface="+mn-ea"/>
                        <a:cs typeface="+mn-cs"/>
                        <a:sym typeface="Arial"/>
                      </a:endParaRPr>
                    </a:p>
                  </a:txBody>
                  <a:tcPr marL="9525" marR="9525" marT="0" marB="0" anchor="ctr">
                    <a:lnL w="12700" cap="flat" cmpd="sng" algn="ctr">
                      <a:solidFill>
                        <a:schemeClr val="tx1"/>
                      </a:solidFill>
                      <a:prstDash val="solid"/>
                      <a:round/>
                      <a:headEnd type="none" w="med" len="med"/>
                      <a:tailEnd type="none" w="med" len="med"/>
                    </a:lnL>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007F76">
                        <a:alpha val="20000"/>
                      </a:srgbClr>
                    </a:solidFill>
                  </a:tcPr>
                </a:tc>
                <a:tc hMerge="1">
                  <a:txBody>
                    <a:bodyPr/>
                    <a:lstStyle/>
                    <a:p>
                      <a:pPr algn="ctr" fontAlgn="ctr"/>
                      <a:endParaRPr lang="ru-KZ" sz="800" b="0" i="0" u="none" strike="noStrike" cap="none" dirty="0">
                        <a:solidFill>
                          <a:schemeClr val="tx1"/>
                        </a:solidFill>
                        <a:effectLst/>
                        <a:latin typeface="Arial Narrow" panose="020B0606020202030204" pitchFamily="34" charset="0"/>
                        <a:ea typeface="+mn-ea"/>
                        <a:cs typeface="+mn-cs"/>
                        <a:sym typeface="Arial"/>
                      </a:endParaRPr>
                    </a:p>
                  </a:txBody>
                  <a:tcPr marL="9525" marR="9525" marT="0" marB="0" anchor="ct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50000"/>
                        <a:alpha val="20000"/>
                      </a:schemeClr>
                    </a:solidFill>
                  </a:tcPr>
                </a:tc>
                <a:tc hMerge="1">
                  <a:txBody>
                    <a:bodyPr/>
                    <a:lstStyle/>
                    <a:p>
                      <a:pPr algn="ctr" fontAlgn="ctr"/>
                      <a:endParaRPr lang="ru-KZ" sz="800" b="0" i="0" u="none" strike="noStrike" cap="none" dirty="0">
                        <a:solidFill>
                          <a:srgbClr val="007F76"/>
                        </a:solidFill>
                        <a:effectLst/>
                        <a:latin typeface="Arial Narrow" panose="020B0606020202030204" pitchFamily="34" charset="0"/>
                        <a:ea typeface="+mn-ea"/>
                        <a:cs typeface="+mn-cs"/>
                        <a:sym typeface="Arial"/>
                      </a:endParaRPr>
                    </a:p>
                  </a:txBody>
                  <a:tcPr marL="9525" marR="9525" marT="0" marB="0" anchor="ct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007F76">
                        <a:alpha val="20000"/>
                      </a:srgbClr>
                    </a:solidFill>
                  </a:tcPr>
                </a:tc>
                <a:tc hMerge="1">
                  <a:txBody>
                    <a:bodyPr/>
                    <a:lstStyle/>
                    <a:p>
                      <a:pPr algn="ctr" fontAlgn="ctr"/>
                      <a:endParaRPr lang="ru-KZ" sz="800" b="0" i="0" u="none" strike="noStrike" cap="none" dirty="0">
                        <a:solidFill>
                          <a:srgbClr val="007F76"/>
                        </a:solidFill>
                        <a:effectLst/>
                        <a:latin typeface="Arial Narrow" panose="020B0606020202030204" pitchFamily="34" charset="0"/>
                        <a:ea typeface="+mn-ea"/>
                        <a:cs typeface="+mn-cs"/>
                        <a:sym typeface="Arial"/>
                      </a:endParaRPr>
                    </a:p>
                  </a:txBody>
                  <a:tcPr marL="9525" marR="9525" marT="0" marB="0" anchor="ct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007F76">
                        <a:alpha val="20000"/>
                      </a:srgbClr>
                    </a:solidFill>
                  </a:tcPr>
                </a:tc>
                <a:tc hMerge="1">
                  <a:txBody>
                    <a:bodyPr/>
                    <a:lstStyle/>
                    <a:p>
                      <a:pPr algn="ctr" fontAlgn="ctr"/>
                      <a:endParaRPr lang="ru-KZ" sz="800" b="0" i="0" u="none" strike="noStrike" cap="none" dirty="0">
                        <a:solidFill>
                          <a:srgbClr val="007F76"/>
                        </a:solidFill>
                        <a:effectLst/>
                        <a:latin typeface="Arial Narrow" panose="020B0606020202030204" pitchFamily="34" charset="0"/>
                        <a:ea typeface="+mn-ea"/>
                        <a:cs typeface="+mn-cs"/>
                        <a:sym typeface="Arial"/>
                      </a:endParaRPr>
                    </a:p>
                  </a:txBody>
                  <a:tcPr marL="9525" marR="9525" marT="0" marB="0" anchor="ct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007F76">
                        <a:alpha val="20000"/>
                      </a:srgbClr>
                    </a:solidFill>
                  </a:tcPr>
                </a:tc>
                <a:tc hMerge="1">
                  <a:txBody>
                    <a:bodyPr/>
                    <a:lstStyle/>
                    <a:p>
                      <a:pPr algn="ctr" fontAlgn="ctr"/>
                      <a:endParaRPr lang="ru-KZ" sz="800" b="0" i="0" u="none" strike="noStrike" cap="none" dirty="0">
                        <a:solidFill>
                          <a:srgbClr val="007F76"/>
                        </a:solidFill>
                        <a:effectLst/>
                        <a:latin typeface="Arial Narrow" panose="020B0606020202030204" pitchFamily="34" charset="0"/>
                        <a:ea typeface="+mn-ea"/>
                        <a:cs typeface="+mn-cs"/>
                        <a:sym typeface="Arial"/>
                      </a:endParaRPr>
                    </a:p>
                  </a:txBody>
                  <a:tcPr marL="9525" marR="9525" marT="0" marB="0" anchor="ct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007F76">
                        <a:alpha val="20000"/>
                      </a:srgbClr>
                    </a:solidFill>
                  </a:tcPr>
                </a:tc>
                <a:extLst>
                  <a:ext uri="{0D108BD9-81ED-4DB2-BD59-A6C34878D82A}">
                    <a16:rowId xmlns:a16="http://schemas.microsoft.com/office/drawing/2014/main" val="3962794852"/>
                  </a:ext>
                </a:extLst>
              </a:tr>
              <a:tr h="144837">
                <a:tc>
                  <a:txBody>
                    <a:bodyPr/>
                    <a:lstStyle/>
                    <a:p>
                      <a:pPr algn="ctr" fontAlgn="b"/>
                      <a:r>
                        <a:rPr lang="ru-RU" sz="800" u="none" strike="noStrike" dirty="0">
                          <a:solidFill>
                            <a:schemeClr val="accent3">
                              <a:lumMod val="50000"/>
                            </a:schemeClr>
                          </a:solidFill>
                          <a:effectLst/>
                          <a:latin typeface="Arial Narrow" panose="020B0606020202030204" pitchFamily="34" charset="0"/>
                        </a:rPr>
                        <a:t>1</a:t>
                      </a:r>
                      <a:endParaRPr lang="en-US" sz="800" b="0" i="0" u="none" strike="noStrike" dirty="0">
                        <a:solidFill>
                          <a:schemeClr val="accent3">
                            <a:lumMod val="50000"/>
                          </a:schemeClr>
                        </a:solidFill>
                        <a:effectLst/>
                        <a:latin typeface="Arial Narrow" panose="020B0606020202030204" pitchFamily="34" charset="0"/>
                      </a:endParaRPr>
                    </a:p>
                  </a:txBody>
                  <a:tcPr marL="9525" marR="9525" marT="0" marB="0" anchor="ctr">
                    <a:lnT w="12700" cap="flat" cmpd="sng" algn="ctr">
                      <a:solidFill>
                        <a:schemeClr val="tx1"/>
                      </a:solidFill>
                      <a:prstDash val="solid"/>
                      <a:round/>
                      <a:headEnd type="none" w="med" len="med"/>
                      <a:tailEnd type="none" w="med" len="med"/>
                    </a:lnT>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9116-0</a:t>
                      </a:r>
                    </a:p>
                  </a:txBody>
                  <a:tcPr marL="9525" marR="9525" marT="9525" marB="0" anchor="ctr">
                    <a:lnT w="12700" cap="flat" cmpd="sng" algn="ctr">
                      <a:solidFill>
                        <a:schemeClr val="tx1"/>
                      </a:solidFill>
                      <a:prstDash val="solid"/>
                      <a:round/>
                      <a:headEnd type="none" w="med" len="med"/>
                      <a:tailEnd type="none" w="med" len="med"/>
                    </a:lnT>
                    <a:solidFill>
                      <a:schemeClr val="accent6">
                        <a:lumMod val="50000"/>
                        <a:alpha val="1000"/>
                      </a:schemeClr>
                    </a:solidFill>
                  </a:tcPr>
                </a:tc>
                <a:tc>
                  <a:txBody>
                    <a:bodyPr/>
                    <a:lstStyle/>
                    <a:p>
                      <a:pPr marL="72000" algn="l" fontAlgn="ctr"/>
                      <a:r>
                        <a:rPr lang="ru-RU" sz="800" b="0" i="0" u="none" strike="noStrike" dirty="0">
                          <a:solidFill>
                            <a:srgbClr val="000000"/>
                          </a:solidFill>
                          <a:effectLst/>
                          <a:latin typeface="Arial Narrow" panose="020B0606020202030204" pitchFamily="34" charset="0"/>
                        </a:rPr>
                        <a:t>Аула </a:t>
                      </a:r>
                      <a:r>
                        <a:rPr lang="ru-RU" sz="800" b="0" i="0" u="none" strike="noStrike" dirty="0" err="1">
                          <a:solidFill>
                            <a:srgbClr val="000000"/>
                          </a:solidFill>
                          <a:effectLst/>
                          <a:latin typeface="Arial Narrow" panose="020B0606020202030204" pitchFamily="34" charset="0"/>
                        </a:rPr>
                        <a:t>сыпырушылар</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және</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ашық</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аумақтарды</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тазалаушылар</a:t>
                      </a:r>
                      <a:endParaRPr lang="ru-RU" sz="800" b="0" i="0" u="none" strike="noStrike" dirty="0">
                        <a:solidFill>
                          <a:srgbClr val="000000"/>
                        </a:solidFill>
                        <a:effectLst/>
                        <a:latin typeface="Arial Narrow" panose="020B0606020202030204" pitchFamily="34" charset="0"/>
                      </a:endParaRPr>
                    </a:p>
                  </a:txBody>
                  <a:tcPr marL="9525" marR="9525" marT="9525" marB="0" anchor="ctr">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6 059</a:t>
                      </a:r>
                    </a:p>
                  </a:txBody>
                  <a:tcPr marL="9525" marR="9525" marT="9525" marB="0" anchor="ctr">
                    <a:lnL w="12700" cap="flat" cmpd="sng" algn="ctr">
                      <a:solidFill>
                        <a:schemeClr val="tx1"/>
                      </a:solidFill>
                      <a:prstDash val="solid"/>
                      <a:round/>
                      <a:headEnd type="none" w="med" len="med"/>
                      <a:tailEnd type="none" w="med" len="med"/>
                    </a:lnL>
                    <a:lnT w="12700" cap="flat" cmpd="sng" algn="ctr">
                      <a:solidFill>
                        <a:schemeClr val="tx1"/>
                      </a:solidFill>
                      <a:prstDash val="solid"/>
                      <a:round/>
                      <a:headEnd type="none" w="med" len="med"/>
                      <a:tailEnd type="none" w="med" len="med"/>
                    </a:lnT>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564</a:t>
                      </a:r>
                    </a:p>
                  </a:txBody>
                  <a:tcPr marL="9525" marR="9525" marT="9525" marB="0" anchor="ctr">
                    <a:lnT w="12700" cap="flat" cmpd="sng" algn="ctr">
                      <a:solidFill>
                        <a:schemeClr val="tx1"/>
                      </a:solidFill>
                      <a:prstDash val="solid"/>
                      <a:round/>
                      <a:headEnd type="none" w="med" len="med"/>
                      <a:tailEnd type="none" w="med" len="med"/>
                    </a:lnT>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777</a:t>
                      </a:r>
                    </a:p>
                  </a:txBody>
                  <a:tcPr marL="9525" marR="9525" marT="9525" marB="0" anchor="ctr">
                    <a:lnT w="12700" cap="flat" cmpd="sng" algn="ctr">
                      <a:solidFill>
                        <a:schemeClr val="tx1"/>
                      </a:solidFill>
                      <a:prstDash val="solid"/>
                      <a:round/>
                      <a:headEnd type="none" w="med" len="med"/>
                      <a:tailEnd type="none" w="med" len="med"/>
                    </a:lnT>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843</a:t>
                      </a:r>
                    </a:p>
                  </a:txBody>
                  <a:tcPr marL="9525" marR="9525" marT="9525" marB="0" anchor="ctr">
                    <a:lnT w="12700" cap="flat" cmpd="sng" algn="ctr">
                      <a:solidFill>
                        <a:schemeClr val="tx1"/>
                      </a:solidFill>
                      <a:prstDash val="solid"/>
                      <a:round/>
                      <a:headEnd type="none" w="med" len="med"/>
                      <a:tailEnd type="none" w="med" len="med"/>
                    </a:lnT>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3 875</a:t>
                      </a:r>
                    </a:p>
                  </a:txBody>
                  <a:tcPr marL="9525" marR="9525" marT="9525" marB="0" anchor="ctr">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5 793</a:t>
                      </a:r>
                    </a:p>
                  </a:txBody>
                  <a:tcPr marL="9525" marR="9525" marT="9525" marB="0" anchor="ctr">
                    <a:lnL w="12700" cap="flat" cmpd="sng" algn="ctr">
                      <a:solidFill>
                        <a:schemeClr val="tx1"/>
                      </a:solidFill>
                      <a:prstDash val="solid"/>
                      <a:round/>
                      <a:headEnd type="none" w="med" len="med"/>
                      <a:tailEnd type="none" w="med" len="med"/>
                    </a:lnL>
                    <a:lnT w="12700" cap="flat" cmpd="sng" algn="ctr">
                      <a:solidFill>
                        <a:schemeClr val="tx1"/>
                      </a:solidFill>
                      <a:prstDash val="solid"/>
                      <a:round/>
                      <a:headEnd type="none" w="med" len="med"/>
                      <a:tailEnd type="none" w="med" len="med"/>
                    </a:lnT>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464</a:t>
                      </a:r>
                    </a:p>
                  </a:txBody>
                  <a:tcPr marL="9525" marR="9525" marT="9525" marB="0" anchor="ctr">
                    <a:lnT w="12700" cap="flat" cmpd="sng" algn="ctr">
                      <a:solidFill>
                        <a:schemeClr val="tx1"/>
                      </a:solidFill>
                      <a:prstDash val="solid"/>
                      <a:round/>
                      <a:headEnd type="none" w="med" len="med"/>
                      <a:tailEnd type="none" w="med" len="med"/>
                    </a:lnT>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1 607</a:t>
                      </a:r>
                    </a:p>
                  </a:txBody>
                  <a:tcPr marL="9525" marR="9525" marT="9525" marB="0" anchor="ctr">
                    <a:lnT w="12700" cap="flat" cmpd="sng" algn="ctr">
                      <a:solidFill>
                        <a:schemeClr val="tx1"/>
                      </a:solidFill>
                      <a:prstDash val="solid"/>
                      <a:round/>
                      <a:headEnd type="none" w="med" len="med"/>
                      <a:tailEnd type="none" w="med" len="med"/>
                    </a:lnT>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1 829</a:t>
                      </a:r>
                    </a:p>
                  </a:txBody>
                  <a:tcPr marL="9525" marR="9525" marT="9525" marB="0" anchor="ctr">
                    <a:lnT w="12700" cap="flat" cmpd="sng" algn="ctr">
                      <a:solidFill>
                        <a:schemeClr val="tx1"/>
                      </a:solidFill>
                      <a:prstDash val="solid"/>
                      <a:round/>
                      <a:headEnd type="none" w="med" len="med"/>
                      <a:tailEnd type="none" w="med" len="med"/>
                    </a:lnT>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1 893</a:t>
                      </a:r>
                    </a:p>
                  </a:txBody>
                  <a:tcPr marL="9525" marR="9525" marT="9525" marB="0" anchor="ctr">
                    <a:lnT w="12700" cap="flat" cmpd="sng" algn="ctr">
                      <a:solidFill>
                        <a:schemeClr val="tx1"/>
                      </a:solidFill>
                      <a:prstDash val="solid"/>
                      <a:round/>
                      <a:headEnd type="none" w="med" len="med"/>
                      <a:tailEnd type="none" w="med" len="med"/>
                    </a:lnT>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4,7%</a:t>
                      </a:r>
                    </a:p>
                  </a:txBody>
                  <a:tcPr marL="9525" marR="9525" marT="9525" marB="0" anchor="ctr">
                    <a:lnT w="12700" cap="flat" cmpd="sng" algn="ctr">
                      <a:solidFill>
                        <a:schemeClr val="tx1"/>
                      </a:solidFill>
                      <a:prstDash val="solid"/>
                      <a:round/>
                      <a:headEnd type="none" w="med" len="med"/>
                      <a:tailEnd type="none" w="med" len="med"/>
                    </a:lnT>
                    <a:solidFill>
                      <a:schemeClr val="accent6">
                        <a:lumMod val="50000"/>
                        <a:alpha val="1000"/>
                      </a:schemeClr>
                    </a:solidFill>
                  </a:tcPr>
                </a:tc>
                <a:extLst>
                  <a:ext uri="{0D108BD9-81ED-4DB2-BD59-A6C34878D82A}">
                    <a16:rowId xmlns:a16="http://schemas.microsoft.com/office/drawing/2014/main" val="1781471339"/>
                  </a:ext>
                </a:extLst>
              </a:tr>
              <a:tr h="144837">
                <a:tc>
                  <a:txBody>
                    <a:bodyPr/>
                    <a:lstStyle/>
                    <a:p>
                      <a:pPr algn="ctr" fontAlgn="b"/>
                      <a:r>
                        <a:rPr lang="ru-RU" sz="800" b="0" i="0" u="none" strike="noStrike" dirty="0">
                          <a:solidFill>
                            <a:schemeClr val="accent3">
                              <a:lumMod val="50000"/>
                            </a:schemeClr>
                          </a:solidFill>
                          <a:effectLst/>
                          <a:latin typeface="Arial Narrow" panose="020B0606020202030204" pitchFamily="34" charset="0"/>
                        </a:rPr>
                        <a:t>2</a:t>
                      </a:r>
                      <a:endParaRPr lang="en-US" sz="800" b="0" i="0" u="none" strike="noStrike" dirty="0">
                        <a:solidFill>
                          <a:schemeClr val="accent3">
                            <a:lumMod val="50000"/>
                          </a:schemeClr>
                        </a:solidFill>
                        <a:effectLst/>
                        <a:latin typeface="Arial Narrow" panose="020B0606020202030204" pitchFamily="34" charset="0"/>
                      </a:endParaRPr>
                    </a:p>
                  </a:txBody>
                  <a:tcPr marL="9525" marR="9525" marT="0" marB="0" anchor="ctr">
                    <a:solidFill>
                      <a:schemeClr val="accent3">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3221-0</a:t>
                      </a:r>
                    </a:p>
                  </a:txBody>
                  <a:tcPr marL="9525" marR="9525" marT="9525" marB="0" anchor="ctr">
                    <a:solidFill>
                      <a:schemeClr val="accent3">
                        <a:lumMod val="50000"/>
                        <a:alpha val="20000"/>
                      </a:schemeClr>
                    </a:solidFill>
                  </a:tcPr>
                </a:tc>
                <a:tc>
                  <a:txBody>
                    <a:bodyPr/>
                    <a:lstStyle/>
                    <a:p>
                      <a:pPr marL="72000" algn="l" fontAlgn="ctr"/>
                      <a:r>
                        <a:rPr lang="ru-RU" sz="800" b="0" i="0" u="none" strike="noStrike" dirty="0" err="1">
                          <a:solidFill>
                            <a:srgbClr val="000000"/>
                          </a:solidFill>
                          <a:effectLst/>
                          <a:latin typeface="Arial Narrow" panose="020B0606020202030204" pitchFamily="34" charset="0"/>
                        </a:rPr>
                        <a:t>Күтім</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жөніндегі</a:t>
                      </a:r>
                      <a:r>
                        <a:rPr lang="ru-RU" sz="800" b="0" i="0" u="none" strike="noStrike" dirty="0">
                          <a:solidFill>
                            <a:srgbClr val="000000"/>
                          </a:solidFill>
                          <a:effectLst/>
                          <a:latin typeface="Arial Narrow" panose="020B0606020202030204" pitchFamily="34" charset="0"/>
                        </a:rPr>
                        <a:t> орта </a:t>
                      </a:r>
                      <a:r>
                        <a:rPr lang="ru-RU" sz="800" b="0" i="0" u="none" strike="noStrike" dirty="0" err="1">
                          <a:solidFill>
                            <a:srgbClr val="000000"/>
                          </a:solidFill>
                          <a:effectLst/>
                          <a:latin typeface="Arial Narrow" panose="020B0606020202030204" pitchFamily="34" charset="0"/>
                        </a:rPr>
                        <a:t>медициналық</a:t>
                      </a:r>
                      <a:r>
                        <a:rPr lang="ru-RU" sz="800" b="0" i="0" u="none" strike="noStrike" dirty="0">
                          <a:solidFill>
                            <a:srgbClr val="000000"/>
                          </a:solidFill>
                          <a:effectLst/>
                          <a:latin typeface="Arial Narrow" panose="020B0606020202030204" pitchFamily="34" charset="0"/>
                        </a:rPr>
                        <a:t> персонал</a:t>
                      </a:r>
                    </a:p>
                  </a:txBody>
                  <a:tcPr marL="9525" marR="9525" marT="9525" marB="0" anchor="ctr">
                    <a:lnR w="12700" cap="flat" cmpd="sng" algn="ctr">
                      <a:solidFill>
                        <a:schemeClr val="tx1"/>
                      </a:solidFill>
                      <a:prstDash val="solid"/>
                      <a:round/>
                      <a:headEnd type="none" w="med" len="med"/>
                      <a:tailEnd type="none" w="med" len="med"/>
                    </a:lnR>
                    <a:solidFill>
                      <a:schemeClr val="accent3">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2 567</a:t>
                      </a:r>
                    </a:p>
                  </a:txBody>
                  <a:tcPr marL="9525" marR="9525" marT="9525" marB="0" anchor="ctr">
                    <a:lnL w="12700" cap="flat" cmpd="sng" algn="ctr">
                      <a:solidFill>
                        <a:schemeClr val="tx1"/>
                      </a:solidFill>
                      <a:prstDash val="solid"/>
                      <a:round/>
                      <a:headEnd type="none" w="med" len="med"/>
                      <a:tailEnd type="none" w="med" len="med"/>
                    </a:lnL>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716</a:t>
                      </a:r>
                    </a:p>
                  </a:txBody>
                  <a:tcPr marL="9525" marR="9525" marT="9525" marB="0" anchor="c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594</a:t>
                      </a:r>
                    </a:p>
                  </a:txBody>
                  <a:tcPr marL="9525" marR="9525" marT="9525" marB="0" anchor="c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705</a:t>
                      </a:r>
                    </a:p>
                  </a:txBody>
                  <a:tcPr marL="9525" marR="9525" marT="9525" marB="0" anchor="c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552</a:t>
                      </a:r>
                    </a:p>
                  </a:txBody>
                  <a:tcPr marL="9525" marR="9525" marT="9525" marB="0" anchor="ctr">
                    <a:lnR w="12700" cap="flat" cmpd="sng" algn="ctr">
                      <a:solidFill>
                        <a:schemeClr val="tx1"/>
                      </a:solidFill>
                      <a:prstDash val="solid"/>
                      <a:round/>
                      <a:headEnd type="none" w="med" len="med"/>
                      <a:tailEnd type="none" w="med" len="med"/>
                    </a:ln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2 901</a:t>
                      </a:r>
                    </a:p>
                  </a:txBody>
                  <a:tcPr marL="9525" marR="9525" marT="9525" marB="0" anchor="ctr">
                    <a:lnL w="12700" cap="flat" cmpd="sng" algn="ctr">
                      <a:solidFill>
                        <a:schemeClr val="tx1"/>
                      </a:solidFill>
                      <a:prstDash val="solid"/>
                      <a:round/>
                      <a:headEnd type="none" w="med" len="med"/>
                      <a:tailEnd type="none" w="med" len="med"/>
                    </a:lnL>
                    <a:solidFill>
                      <a:schemeClr val="accent3">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654</a:t>
                      </a:r>
                    </a:p>
                  </a:txBody>
                  <a:tcPr marL="9525" marR="9525" marT="9525" marB="0" anchor="c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764</a:t>
                      </a:r>
                    </a:p>
                  </a:txBody>
                  <a:tcPr marL="9525" marR="9525" marT="9525" marB="0" anchor="ctr">
                    <a:solidFill>
                      <a:schemeClr val="accent3">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752</a:t>
                      </a:r>
                    </a:p>
                  </a:txBody>
                  <a:tcPr marL="9525" marR="9525" marT="9525" marB="0" anchor="ctr">
                    <a:solidFill>
                      <a:schemeClr val="accent3">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731</a:t>
                      </a:r>
                    </a:p>
                  </a:txBody>
                  <a:tcPr marL="9525" marR="9525" marT="9525" marB="0" anchor="ctr">
                    <a:solidFill>
                      <a:schemeClr val="accent3">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2,4%</a:t>
                      </a:r>
                    </a:p>
                  </a:txBody>
                  <a:tcPr marL="9525" marR="9525" marT="9525" marB="0" anchor="ctr">
                    <a:solidFill>
                      <a:schemeClr val="accent3">
                        <a:lumMod val="50000"/>
                        <a:alpha val="20000"/>
                      </a:schemeClr>
                    </a:solidFill>
                  </a:tcPr>
                </a:tc>
                <a:extLst>
                  <a:ext uri="{0D108BD9-81ED-4DB2-BD59-A6C34878D82A}">
                    <a16:rowId xmlns:a16="http://schemas.microsoft.com/office/drawing/2014/main" val="4251926215"/>
                  </a:ext>
                </a:extLst>
              </a:tr>
              <a:tr h="144837">
                <a:tc>
                  <a:txBody>
                    <a:bodyPr/>
                    <a:lstStyle/>
                    <a:p>
                      <a:pPr algn="ctr" fontAlgn="b"/>
                      <a:r>
                        <a:rPr lang="ru-RU" sz="800" b="0" i="0" u="none" strike="noStrike" dirty="0">
                          <a:solidFill>
                            <a:schemeClr val="accent3">
                              <a:lumMod val="50000"/>
                            </a:schemeClr>
                          </a:solidFill>
                          <a:effectLst/>
                          <a:latin typeface="Arial Narrow" panose="020B0606020202030204" pitchFamily="34" charset="0"/>
                        </a:rPr>
                        <a:t>3</a:t>
                      </a:r>
                      <a:endParaRPr lang="en-US" sz="800" b="0" i="0" u="none" strike="noStrike" dirty="0">
                        <a:solidFill>
                          <a:schemeClr val="accent3">
                            <a:lumMod val="50000"/>
                          </a:schemeClr>
                        </a:solidFill>
                        <a:effectLst/>
                        <a:latin typeface="Arial Narrow" panose="020B0606020202030204" pitchFamily="34" charset="0"/>
                      </a:endParaRPr>
                    </a:p>
                  </a:txBody>
                  <a:tcPr marL="9525" marR="9525" marT="0"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9629-7</a:t>
                      </a:r>
                    </a:p>
                  </a:txBody>
                  <a:tcPr marL="9525" marR="9525" marT="9525" marB="0" anchor="ctr">
                    <a:solidFill>
                      <a:schemeClr val="accent6">
                        <a:lumMod val="50000"/>
                        <a:alpha val="1000"/>
                      </a:schemeClr>
                    </a:solidFill>
                  </a:tcPr>
                </a:tc>
                <a:tc>
                  <a:txBody>
                    <a:bodyPr/>
                    <a:lstStyle/>
                    <a:p>
                      <a:pPr marL="72000" algn="l" fontAlgn="ctr"/>
                      <a:r>
                        <a:rPr lang="ru-RU" sz="800" b="0" i="0" u="none" strike="noStrike" dirty="0" err="1">
                          <a:solidFill>
                            <a:srgbClr val="000000"/>
                          </a:solidFill>
                          <a:effectLst/>
                          <a:latin typeface="Arial Narrow" panose="020B0606020202030204" pitchFamily="34" charset="0"/>
                        </a:rPr>
                        <a:t>Әртүрлі</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жұмысты</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атқарушылар</a:t>
                      </a:r>
                      <a:endParaRPr lang="ru-RU" sz="800" b="0" i="0" u="none" strike="noStrike" dirty="0">
                        <a:solidFill>
                          <a:srgbClr val="000000"/>
                        </a:solidFill>
                        <a:effectLst/>
                        <a:latin typeface="Arial Narrow" panose="020B0606020202030204" pitchFamily="34" charset="0"/>
                      </a:endParaRPr>
                    </a:p>
                  </a:txBody>
                  <a:tcPr marL="9525" marR="9525" marT="9525" marB="0" anchor="ctr">
                    <a:lnR w="12700" cap="flat" cmpd="sng" algn="ctr">
                      <a:solidFill>
                        <a:schemeClr val="tx1"/>
                      </a:solidFill>
                      <a:prstDash val="solid"/>
                      <a:round/>
                      <a:headEnd type="none" w="med" len="med"/>
                      <a:tailEnd type="none" w="med" len="med"/>
                    </a:ln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2 285</a:t>
                      </a:r>
                    </a:p>
                  </a:txBody>
                  <a:tcPr marL="9525" marR="9525" marT="9525" marB="0" anchor="ctr">
                    <a:lnL w="12700" cap="flat" cmpd="sng" algn="ctr">
                      <a:solidFill>
                        <a:schemeClr val="tx1"/>
                      </a:solidFill>
                      <a:prstDash val="solid"/>
                      <a:round/>
                      <a:headEnd type="none" w="med" len="med"/>
                      <a:tailEnd type="none" w="med" len="med"/>
                    </a:lnL>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277</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736</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637</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635</a:t>
                      </a:r>
                    </a:p>
                  </a:txBody>
                  <a:tcPr marL="9525" marR="9525" marT="9525" marB="0" anchor="ctr">
                    <a:lnR w="12700" cap="flat" cmpd="sng" algn="ctr">
                      <a:solidFill>
                        <a:schemeClr val="tx1"/>
                      </a:solidFill>
                      <a:prstDash val="solid"/>
                      <a:round/>
                      <a:headEnd type="none" w="med" len="med"/>
                      <a:tailEnd type="none" w="med" len="med"/>
                    </a:ln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2 814</a:t>
                      </a:r>
                    </a:p>
                  </a:txBody>
                  <a:tcPr marL="9525" marR="9525" marT="9525" marB="0" anchor="ctr">
                    <a:lnL w="12700" cap="flat" cmpd="sng" algn="ctr">
                      <a:solidFill>
                        <a:schemeClr val="tx1"/>
                      </a:solidFill>
                      <a:prstDash val="solid"/>
                      <a:round/>
                      <a:headEnd type="none" w="med" len="med"/>
                      <a:tailEnd type="none" w="med" len="med"/>
                    </a:lnL>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276</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682</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943</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913</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2,3%</a:t>
                      </a:r>
                    </a:p>
                  </a:txBody>
                  <a:tcPr marL="9525" marR="9525" marT="9525" marB="0" anchor="ctr">
                    <a:solidFill>
                      <a:schemeClr val="accent6">
                        <a:lumMod val="50000"/>
                        <a:alpha val="1000"/>
                      </a:schemeClr>
                    </a:solidFill>
                  </a:tcPr>
                </a:tc>
                <a:extLst>
                  <a:ext uri="{0D108BD9-81ED-4DB2-BD59-A6C34878D82A}">
                    <a16:rowId xmlns:a16="http://schemas.microsoft.com/office/drawing/2014/main" val="3433509531"/>
                  </a:ext>
                </a:extLst>
              </a:tr>
              <a:tr h="144837">
                <a:tc>
                  <a:txBody>
                    <a:bodyPr/>
                    <a:lstStyle/>
                    <a:p>
                      <a:pPr algn="ctr" fontAlgn="b"/>
                      <a:r>
                        <a:rPr lang="ru-RU" sz="800" b="0" i="0" u="none" strike="noStrike" dirty="0">
                          <a:solidFill>
                            <a:schemeClr val="accent3">
                              <a:lumMod val="50000"/>
                            </a:schemeClr>
                          </a:solidFill>
                          <a:effectLst/>
                          <a:latin typeface="Arial Narrow" panose="020B0606020202030204" pitchFamily="34" charset="0"/>
                        </a:rPr>
                        <a:t>4</a:t>
                      </a:r>
                      <a:endParaRPr lang="en-US" sz="800" b="0" i="0" u="none" strike="noStrike" dirty="0">
                        <a:solidFill>
                          <a:schemeClr val="accent3">
                            <a:lumMod val="50000"/>
                          </a:schemeClr>
                        </a:solidFill>
                        <a:effectLst/>
                        <a:latin typeface="Arial Narrow" panose="020B0606020202030204" pitchFamily="34" charset="0"/>
                      </a:endParaRPr>
                    </a:p>
                  </a:txBody>
                  <a:tcPr marL="9525" marR="9525" marT="0" marB="0" anchor="ctr">
                    <a:solidFill>
                      <a:schemeClr val="accent3">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5220-9</a:t>
                      </a:r>
                    </a:p>
                  </a:txBody>
                  <a:tcPr marL="9525" marR="9525" marT="9525" marB="0" anchor="ctr">
                    <a:solidFill>
                      <a:schemeClr val="accent3">
                        <a:lumMod val="50000"/>
                        <a:alpha val="20000"/>
                      </a:schemeClr>
                    </a:solidFill>
                  </a:tcPr>
                </a:tc>
                <a:tc>
                  <a:txBody>
                    <a:bodyPr/>
                    <a:lstStyle/>
                    <a:p>
                      <a:pPr marL="72000" algn="l" fontAlgn="ctr"/>
                      <a:r>
                        <a:rPr lang="ru-RU" sz="800" b="0" i="0" u="none" strike="noStrike" dirty="0" err="1">
                          <a:solidFill>
                            <a:srgbClr val="000000"/>
                          </a:solidFill>
                          <a:effectLst/>
                          <a:latin typeface="Arial Narrow" panose="020B0606020202030204" pitchFamily="34" charset="0"/>
                        </a:rPr>
                        <a:t>Басқа</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кассирлер</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және</a:t>
                      </a:r>
                      <a:r>
                        <a:rPr lang="ru-RU" sz="800" b="0" i="0" u="none" strike="noStrike" dirty="0">
                          <a:solidFill>
                            <a:srgbClr val="000000"/>
                          </a:solidFill>
                          <a:effectLst/>
                          <a:latin typeface="Arial Narrow" panose="020B0606020202030204" pitchFamily="34" charset="0"/>
                        </a:rPr>
                        <a:t> билет </a:t>
                      </a:r>
                      <a:r>
                        <a:rPr lang="ru-RU" sz="800" b="0" i="0" u="none" strike="noStrike" dirty="0" err="1">
                          <a:solidFill>
                            <a:srgbClr val="000000"/>
                          </a:solidFill>
                          <a:effectLst/>
                          <a:latin typeface="Arial Narrow" panose="020B0606020202030204" pitchFamily="34" charset="0"/>
                        </a:rPr>
                        <a:t>сатушылар</a:t>
                      </a:r>
                      <a:endParaRPr lang="ru-RU" sz="800" b="0" i="0" u="none" strike="noStrike" dirty="0">
                        <a:solidFill>
                          <a:srgbClr val="000000"/>
                        </a:solidFill>
                        <a:effectLst/>
                        <a:latin typeface="Arial Narrow" panose="020B0606020202030204" pitchFamily="34" charset="0"/>
                      </a:endParaRPr>
                    </a:p>
                  </a:txBody>
                  <a:tcPr marL="9525" marR="9525" marT="9525" marB="0" anchor="ctr">
                    <a:lnR w="12700" cap="flat" cmpd="sng" algn="ctr">
                      <a:solidFill>
                        <a:schemeClr val="tx1"/>
                      </a:solidFill>
                      <a:prstDash val="solid"/>
                      <a:round/>
                      <a:headEnd type="none" w="med" len="med"/>
                      <a:tailEnd type="none" w="med" len="med"/>
                    </a:lnR>
                    <a:solidFill>
                      <a:schemeClr val="accent3">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2 074</a:t>
                      </a:r>
                    </a:p>
                  </a:txBody>
                  <a:tcPr marL="9525" marR="9525" marT="9525" marB="0" anchor="ctr">
                    <a:lnL w="12700" cap="flat" cmpd="sng" algn="ctr">
                      <a:solidFill>
                        <a:schemeClr val="tx1"/>
                      </a:solidFill>
                      <a:prstDash val="solid"/>
                      <a:round/>
                      <a:headEnd type="none" w="med" len="med"/>
                      <a:tailEnd type="none" w="med" len="med"/>
                    </a:lnL>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377</a:t>
                      </a:r>
                    </a:p>
                  </a:txBody>
                  <a:tcPr marL="9525" marR="9525" marT="9525" marB="0" anchor="c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663</a:t>
                      </a:r>
                    </a:p>
                  </a:txBody>
                  <a:tcPr marL="9525" marR="9525" marT="9525" marB="0" anchor="c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460</a:t>
                      </a:r>
                    </a:p>
                  </a:txBody>
                  <a:tcPr marL="9525" marR="9525" marT="9525" marB="0" anchor="c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574</a:t>
                      </a:r>
                    </a:p>
                  </a:txBody>
                  <a:tcPr marL="9525" marR="9525" marT="9525" marB="0" anchor="ctr">
                    <a:lnR w="12700" cap="flat" cmpd="sng" algn="ctr">
                      <a:solidFill>
                        <a:schemeClr val="tx1"/>
                      </a:solidFill>
                      <a:prstDash val="solid"/>
                      <a:round/>
                      <a:headEnd type="none" w="med" len="med"/>
                      <a:tailEnd type="none" w="med" len="med"/>
                    </a:ln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2 688</a:t>
                      </a:r>
                    </a:p>
                  </a:txBody>
                  <a:tcPr marL="9525" marR="9525" marT="9525" marB="0" anchor="ctr">
                    <a:lnL w="12700" cap="flat" cmpd="sng" algn="ctr">
                      <a:solidFill>
                        <a:schemeClr val="tx1"/>
                      </a:solidFill>
                      <a:prstDash val="solid"/>
                      <a:round/>
                      <a:headEnd type="none" w="med" len="med"/>
                      <a:tailEnd type="none" w="med" len="med"/>
                    </a:lnL>
                    <a:solidFill>
                      <a:schemeClr val="accent3">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330</a:t>
                      </a:r>
                    </a:p>
                  </a:txBody>
                  <a:tcPr marL="9525" marR="9525" marT="9525" marB="0" anchor="c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676</a:t>
                      </a:r>
                    </a:p>
                  </a:txBody>
                  <a:tcPr marL="9525" marR="9525" marT="9525" marB="0" anchor="ctr">
                    <a:solidFill>
                      <a:schemeClr val="accent3">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892</a:t>
                      </a:r>
                    </a:p>
                  </a:txBody>
                  <a:tcPr marL="9525" marR="9525" marT="9525" marB="0" anchor="ctr">
                    <a:solidFill>
                      <a:schemeClr val="accent3">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790</a:t>
                      </a:r>
                    </a:p>
                  </a:txBody>
                  <a:tcPr marL="9525" marR="9525" marT="9525" marB="0" anchor="ctr">
                    <a:solidFill>
                      <a:schemeClr val="accent3">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2,2%</a:t>
                      </a:r>
                    </a:p>
                  </a:txBody>
                  <a:tcPr marL="9525" marR="9525" marT="9525" marB="0" anchor="ctr">
                    <a:solidFill>
                      <a:schemeClr val="accent3">
                        <a:lumMod val="50000"/>
                        <a:alpha val="20000"/>
                      </a:schemeClr>
                    </a:solidFill>
                  </a:tcPr>
                </a:tc>
                <a:extLst>
                  <a:ext uri="{0D108BD9-81ED-4DB2-BD59-A6C34878D82A}">
                    <a16:rowId xmlns:a16="http://schemas.microsoft.com/office/drawing/2014/main" val="1108121153"/>
                  </a:ext>
                </a:extLst>
              </a:tr>
              <a:tr h="144837">
                <a:tc>
                  <a:txBody>
                    <a:bodyPr/>
                    <a:lstStyle/>
                    <a:p>
                      <a:pPr algn="ctr" fontAlgn="b"/>
                      <a:r>
                        <a:rPr lang="ru-RU" sz="800" b="0" i="0" u="none" strike="noStrike" dirty="0">
                          <a:solidFill>
                            <a:schemeClr val="accent3">
                              <a:lumMod val="50000"/>
                            </a:schemeClr>
                          </a:solidFill>
                          <a:effectLst/>
                          <a:latin typeface="Arial Narrow" panose="020B0606020202030204" pitchFamily="34" charset="0"/>
                        </a:rPr>
                        <a:t>5</a:t>
                      </a:r>
                      <a:endParaRPr lang="en-US" sz="800" b="0" i="0" u="none" strike="noStrike" dirty="0">
                        <a:solidFill>
                          <a:schemeClr val="accent3">
                            <a:lumMod val="50000"/>
                          </a:schemeClr>
                        </a:solidFill>
                        <a:effectLst/>
                        <a:latin typeface="Arial Narrow" panose="020B0606020202030204" pitchFamily="34" charset="0"/>
                      </a:endParaRPr>
                    </a:p>
                  </a:txBody>
                  <a:tcPr marL="9525" marR="9525" marT="0"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5414-9</a:t>
                      </a:r>
                    </a:p>
                  </a:txBody>
                  <a:tcPr marL="9525" marR="9525" marT="9525" marB="0" anchor="ctr">
                    <a:solidFill>
                      <a:schemeClr val="accent6">
                        <a:lumMod val="50000"/>
                        <a:alpha val="1000"/>
                      </a:schemeClr>
                    </a:solidFill>
                  </a:tcPr>
                </a:tc>
                <a:tc>
                  <a:txBody>
                    <a:bodyPr/>
                    <a:lstStyle/>
                    <a:p>
                      <a:pPr marL="72000" algn="l" fontAlgn="ctr"/>
                      <a:r>
                        <a:rPr lang="ru-RU" sz="800" b="0" i="0" u="none" strike="noStrike" dirty="0" err="1">
                          <a:solidFill>
                            <a:srgbClr val="000000"/>
                          </a:solidFill>
                          <a:effectLst/>
                          <a:latin typeface="Arial Narrow" panose="020B0606020202030204" pitchFamily="34" charset="0"/>
                        </a:rPr>
                        <a:t>Күзетшілер</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инкассаторлар</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және</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тектес</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қызметтер</a:t>
                      </a:r>
                      <a:endParaRPr lang="ru-RU" sz="800" b="0" i="0" u="none" strike="noStrike" dirty="0">
                        <a:solidFill>
                          <a:srgbClr val="000000"/>
                        </a:solidFill>
                        <a:effectLst/>
                        <a:latin typeface="Arial Narrow" panose="020B0606020202030204" pitchFamily="34" charset="0"/>
                      </a:endParaRPr>
                    </a:p>
                  </a:txBody>
                  <a:tcPr marL="9525" marR="9525" marT="9525" marB="0" anchor="ctr">
                    <a:lnR w="12700" cap="flat" cmpd="sng" algn="ctr">
                      <a:solidFill>
                        <a:schemeClr val="tx1"/>
                      </a:solidFill>
                      <a:prstDash val="solid"/>
                      <a:round/>
                      <a:headEnd type="none" w="med" len="med"/>
                      <a:tailEnd type="none" w="med" len="med"/>
                    </a:ln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2 768</a:t>
                      </a:r>
                    </a:p>
                  </a:txBody>
                  <a:tcPr marL="9525" marR="9525" marT="9525" marB="0" anchor="ctr">
                    <a:lnL w="12700" cap="flat" cmpd="sng" algn="ctr">
                      <a:solidFill>
                        <a:schemeClr val="tx1"/>
                      </a:solidFill>
                      <a:prstDash val="solid"/>
                      <a:round/>
                      <a:headEnd type="none" w="med" len="med"/>
                      <a:tailEnd type="none" w="med" len="med"/>
                    </a:lnL>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802</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710</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735</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521</a:t>
                      </a:r>
                    </a:p>
                  </a:txBody>
                  <a:tcPr marL="9525" marR="9525" marT="9525" marB="0" anchor="ctr">
                    <a:lnR w="12700" cap="flat" cmpd="sng" algn="ctr">
                      <a:solidFill>
                        <a:schemeClr val="tx1"/>
                      </a:solidFill>
                      <a:prstDash val="solid"/>
                      <a:round/>
                      <a:headEnd type="none" w="med" len="med"/>
                      <a:tailEnd type="none" w="med" len="med"/>
                    </a:ln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2 639</a:t>
                      </a:r>
                    </a:p>
                  </a:txBody>
                  <a:tcPr marL="9525" marR="9525" marT="9525" marB="0" anchor="ctr">
                    <a:lnL w="12700" cap="flat" cmpd="sng" algn="ctr">
                      <a:solidFill>
                        <a:schemeClr val="tx1"/>
                      </a:solidFill>
                      <a:prstDash val="solid"/>
                      <a:round/>
                      <a:headEnd type="none" w="med" len="med"/>
                      <a:tailEnd type="none" w="med" len="med"/>
                    </a:lnL>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462</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542</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790</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845</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2,1%</a:t>
                      </a:r>
                    </a:p>
                  </a:txBody>
                  <a:tcPr marL="9525" marR="9525" marT="9525" marB="0" anchor="ctr">
                    <a:solidFill>
                      <a:schemeClr val="accent6">
                        <a:lumMod val="50000"/>
                        <a:alpha val="1000"/>
                      </a:schemeClr>
                    </a:solidFill>
                  </a:tcPr>
                </a:tc>
                <a:extLst>
                  <a:ext uri="{0D108BD9-81ED-4DB2-BD59-A6C34878D82A}">
                    <a16:rowId xmlns:a16="http://schemas.microsoft.com/office/drawing/2014/main" val="3859109263"/>
                  </a:ext>
                </a:extLst>
              </a:tr>
              <a:tr h="144837">
                <a:tc>
                  <a:txBody>
                    <a:bodyPr/>
                    <a:lstStyle/>
                    <a:p>
                      <a:pPr algn="ctr" fontAlgn="b"/>
                      <a:r>
                        <a:rPr lang="ru-RU" sz="800" b="0" i="0" u="none" strike="noStrike" dirty="0">
                          <a:solidFill>
                            <a:schemeClr val="accent3">
                              <a:lumMod val="50000"/>
                            </a:schemeClr>
                          </a:solidFill>
                          <a:effectLst/>
                          <a:latin typeface="Arial Narrow" panose="020B0606020202030204" pitchFamily="34" charset="0"/>
                        </a:rPr>
                        <a:t>6</a:t>
                      </a:r>
                      <a:endParaRPr lang="en-US" sz="800" b="0" i="0" u="none" strike="noStrike" dirty="0">
                        <a:solidFill>
                          <a:schemeClr val="accent3">
                            <a:lumMod val="50000"/>
                          </a:schemeClr>
                        </a:solidFill>
                        <a:effectLst/>
                        <a:latin typeface="Arial Narrow" panose="020B0606020202030204" pitchFamily="34" charset="0"/>
                      </a:endParaRPr>
                    </a:p>
                  </a:txBody>
                  <a:tcPr marL="9525" marR="9525" marT="0" marB="0" anchor="ctr">
                    <a:solidFill>
                      <a:schemeClr val="accent3">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9113-0</a:t>
                      </a:r>
                    </a:p>
                  </a:txBody>
                  <a:tcPr marL="9525" marR="9525" marT="9525" marB="0" anchor="ctr">
                    <a:solidFill>
                      <a:schemeClr val="accent3">
                        <a:lumMod val="50000"/>
                        <a:alpha val="20000"/>
                      </a:schemeClr>
                    </a:solidFill>
                  </a:tcPr>
                </a:tc>
                <a:tc>
                  <a:txBody>
                    <a:bodyPr/>
                    <a:lstStyle/>
                    <a:p>
                      <a:pPr marL="72000" algn="l" fontAlgn="ctr"/>
                      <a:r>
                        <a:rPr lang="ru-RU" sz="800" b="0" i="0" u="none" strike="noStrike" dirty="0" err="1">
                          <a:solidFill>
                            <a:srgbClr val="000000"/>
                          </a:solidFill>
                          <a:effectLst/>
                          <a:latin typeface="Arial Narrow" panose="020B0606020202030204" pitchFamily="34" charset="0"/>
                        </a:rPr>
                        <a:t>Офистердегі</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жинаушылар</a:t>
                      </a:r>
                      <a:endParaRPr lang="ru-RU" sz="800" b="0" i="0" u="none" strike="noStrike" dirty="0">
                        <a:solidFill>
                          <a:srgbClr val="000000"/>
                        </a:solidFill>
                        <a:effectLst/>
                        <a:latin typeface="Arial Narrow" panose="020B0606020202030204" pitchFamily="34" charset="0"/>
                      </a:endParaRPr>
                    </a:p>
                  </a:txBody>
                  <a:tcPr marL="9525" marR="9525" marT="9525" marB="0" anchor="ctr">
                    <a:lnR w="12700" cap="flat" cmpd="sng" algn="ctr">
                      <a:solidFill>
                        <a:schemeClr val="tx1"/>
                      </a:solidFill>
                      <a:prstDash val="solid"/>
                      <a:round/>
                      <a:headEnd type="none" w="med" len="med"/>
                      <a:tailEnd type="none" w="med" len="med"/>
                    </a:lnR>
                    <a:solidFill>
                      <a:schemeClr val="accent3">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1 789</a:t>
                      </a:r>
                    </a:p>
                  </a:txBody>
                  <a:tcPr marL="9525" marR="9525" marT="9525" marB="0" anchor="ctr">
                    <a:lnL w="12700" cap="flat" cmpd="sng" algn="ctr">
                      <a:solidFill>
                        <a:schemeClr val="tx1"/>
                      </a:solidFill>
                      <a:prstDash val="solid"/>
                      <a:round/>
                      <a:headEnd type="none" w="med" len="med"/>
                      <a:tailEnd type="none" w="med" len="med"/>
                    </a:lnL>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415</a:t>
                      </a:r>
                    </a:p>
                  </a:txBody>
                  <a:tcPr marL="9525" marR="9525" marT="9525" marB="0" anchor="c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337</a:t>
                      </a:r>
                    </a:p>
                  </a:txBody>
                  <a:tcPr marL="9525" marR="9525" marT="9525" marB="0" anchor="c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543</a:t>
                      </a:r>
                    </a:p>
                  </a:txBody>
                  <a:tcPr marL="9525" marR="9525" marT="9525" marB="0" anchor="c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494</a:t>
                      </a:r>
                    </a:p>
                  </a:txBody>
                  <a:tcPr marL="9525" marR="9525" marT="9525" marB="0" anchor="ctr">
                    <a:lnR w="12700" cap="flat" cmpd="sng" algn="ctr">
                      <a:solidFill>
                        <a:schemeClr val="tx1"/>
                      </a:solidFill>
                      <a:prstDash val="solid"/>
                      <a:round/>
                      <a:headEnd type="none" w="med" len="med"/>
                      <a:tailEnd type="none" w="med" len="med"/>
                    </a:ln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2 252</a:t>
                      </a:r>
                    </a:p>
                  </a:txBody>
                  <a:tcPr marL="9525" marR="9525" marT="9525" marB="0" anchor="ctr">
                    <a:lnL w="12700" cap="flat" cmpd="sng" algn="ctr">
                      <a:solidFill>
                        <a:schemeClr val="tx1"/>
                      </a:solidFill>
                      <a:prstDash val="solid"/>
                      <a:round/>
                      <a:headEnd type="none" w="med" len="med"/>
                      <a:tailEnd type="none" w="med" len="med"/>
                    </a:lnL>
                    <a:solidFill>
                      <a:schemeClr val="accent3">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418</a:t>
                      </a:r>
                    </a:p>
                  </a:txBody>
                  <a:tcPr marL="9525" marR="9525" marT="9525" marB="0" anchor="c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533</a:t>
                      </a:r>
                    </a:p>
                  </a:txBody>
                  <a:tcPr marL="9525" marR="9525" marT="9525" marB="0" anchor="ctr">
                    <a:solidFill>
                      <a:schemeClr val="accent3">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529</a:t>
                      </a:r>
                    </a:p>
                  </a:txBody>
                  <a:tcPr marL="9525" marR="9525" marT="9525" marB="0" anchor="ctr">
                    <a:solidFill>
                      <a:schemeClr val="accent3">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772</a:t>
                      </a:r>
                    </a:p>
                  </a:txBody>
                  <a:tcPr marL="9525" marR="9525" marT="9525" marB="0" anchor="ctr">
                    <a:solidFill>
                      <a:schemeClr val="accent3">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1,8%</a:t>
                      </a:r>
                    </a:p>
                  </a:txBody>
                  <a:tcPr marL="9525" marR="9525" marT="9525" marB="0" anchor="ctr">
                    <a:solidFill>
                      <a:schemeClr val="accent3">
                        <a:lumMod val="50000"/>
                        <a:alpha val="20000"/>
                      </a:schemeClr>
                    </a:solidFill>
                  </a:tcPr>
                </a:tc>
                <a:extLst>
                  <a:ext uri="{0D108BD9-81ED-4DB2-BD59-A6C34878D82A}">
                    <a16:rowId xmlns:a16="http://schemas.microsoft.com/office/drawing/2014/main" val="614668957"/>
                  </a:ext>
                </a:extLst>
              </a:tr>
              <a:tr h="144837">
                <a:tc>
                  <a:txBody>
                    <a:bodyPr/>
                    <a:lstStyle/>
                    <a:p>
                      <a:pPr algn="ctr" fontAlgn="b"/>
                      <a:r>
                        <a:rPr lang="ru-RU" sz="800" b="0" i="0" u="none" strike="noStrike" dirty="0">
                          <a:solidFill>
                            <a:schemeClr val="accent3">
                              <a:lumMod val="50000"/>
                            </a:schemeClr>
                          </a:solidFill>
                          <a:effectLst/>
                          <a:latin typeface="Arial Narrow" panose="020B0606020202030204" pitchFamily="34" charset="0"/>
                        </a:rPr>
                        <a:t>7</a:t>
                      </a:r>
                      <a:endParaRPr lang="en-US" sz="800" b="0" i="0" u="none" strike="noStrike" dirty="0">
                        <a:solidFill>
                          <a:schemeClr val="accent3">
                            <a:lumMod val="50000"/>
                          </a:schemeClr>
                        </a:solidFill>
                        <a:effectLst/>
                        <a:latin typeface="Arial Narrow" panose="020B0606020202030204" pitchFamily="34" charset="0"/>
                      </a:endParaRPr>
                    </a:p>
                  </a:txBody>
                  <a:tcPr marL="9525" marR="9525" marT="0" marB="0" anchor="ctr">
                    <a:solidFill>
                      <a:schemeClr val="accent6">
                        <a:lumMod val="50000"/>
                        <a:alpha val="1000"/>
                      </a:schemeClr>
                    </a:solidFill>
                  </a:tcPr>
                </a:tc>
                <a:tc>
                  <a:txBody>
                    <a:bodyPr/>
                    <a:lstStyle/>
                    <a:p>
                      <a:pPr algn="ctr" fontAlgn="ctr"/>
                      <a:r>
                        <a:rPr lang="ru-RU" sz="800" b="0" i="0" u="none" strike="noStrike" dirty="0">
                          <a:solidFill>
                            <a:srgbClr val="000000"/>
                          </a:solidFill>
                          <a:effectLst/>
                          <a:latin typeface="Arial Narrow" panose="020B0606020202030204" pitchFamily="34" charset="0"/>
                        </a:rPr>
                        <a:t>7214-2</a:t>
                      </a:r>
                    </a:p>
                  </a:txBody>
                  <a:tcPr marL="9525" marR="9525" marT="9525" marB="0" anchor="ctr">
                    <a:solidFill>
                      <a:schemeClr val="accent6">
                        <a:lumMod val="50000"/>
                        <a:alpha val="1000"/>
                      </a:schemeClr>
                    </a:solidFill>
                  </a:tcPr>
                </a:tc>
                <a:tc>
                  <a:txBody>
                    <a:bodyPr/>
                    <a:lstStyle/>
                    <a:p>
                      <a:pPr marL="72000" algn="l" fontAlgn="ctr"/>
                      <a:r>
                        <a:rPr lang="ru-RU" sz="800" b="0" i="0" u="none" strike="noStrike" dirty="0" err="1">
                          <a:solidFill>
                            <a:srgbClr val="000000"/>
                          </a:solidFill>
                          <a:effectLst/>
                          <a:latin typeface="Arial Narrow" panose="020B0606020202030204" pitchFamily="34" charset="0"/>
                        </a:rPr>
                        <a:t>Металды</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конструкцияларды</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монтаждаушылар</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және</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жинаушылар</a:t>
                      </a:r>
                      <a:endParaRPr lang="ru-RU" sz="800" b="0" i="0" u="none" strike="noStrike" dirty="0">
                        <a:solidFill>
                          <a:srgbClr val="000000"/>
                        </a:solidFill>
                        <a:effectLst/>
                        <a:latin typeface="Arial Narrow" panose="020B0606020202030204" pitchFamily="34" charset="0"/>
                      </a:endParaRPr>
                    </a:p>
                  </a:txBody>
                  <a:tcPr marL="9525" marR="9525" marT="9525" marB="0" anchor="ctr">
                    <a:lnR w="12700" cap="flat" cmpd="sng" algn="ctr">
                      <a:solidFill>
                        <a:schemeClr val="tx1"/>
                      </a:solidFill>
                      <a:prstDash val="solid"/>
                      <a:round/>
                      <a:headEnd type="none" w="med" len="med"/>
                      <a:tailEnd type="none" w="med" len="med"/>
                    </a:ln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2 052</a:t>
                      </a:r>
                    </a:p>
                  </a:txBody>
                  <a:tcPr marL="9525" marR="9525" marT="9525" marB="0" anchor="ctr">
                    <a:lnL w="12700" cap="flat" cmpd="sng" algn="ctr">
                      <a:solidFill>
                        <a:schemeClr val="tx1"/>
                      </a:solidFill>
                      <a:prstDash val="solid"/>
                      <a:round/>
                      <a:headEnd type="none" w="med" len="med"/>
                      <a:tailEnd type="none" w="med" len="med"/>
                    </a:lnL>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664</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318</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568</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502</a:t>
                      </a:r>
                    </a:p>
                  </a:txBody>
                  <a:tcPr marL="9525" marR="9525" marT="9525" marB="0" anchor="ctr">
                    <a:lnR w="12700" cap="flat" cmpd="sng" algn="ctr">
                      <a:solidFill>
                        <a:schemeClr val="tx1"/>
                      </a:solidFill>
                      <a:prstDash val="solid"/>
                      <a:round/>
                      <a:headEnd type="none" w="med" len="med"/>
                      <a:tailEnd type="none" w="med" len="med"/>
                    </a:ln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2 145</a:t>
                      </a:r>
                    </a:p>
                  </a:txBody>
                  <a:tcPr marL="9525" marR="9525" marT="9525" marB="0" anchor="ctr">
                    <a:lnL w="12700" cap="flat" cmpd="sng" algn="ctr">
                      <a:solidFill>
                        <a:schemeClr val="tx1"/>
                      </a:solidFill>
                      <a:prstDash val="solid"/>
                      <a:round/>
                      <a:headEnd type="none" w="med" len="med"/>
                      <a:tailEnd type="none" w="med" len="med"/>
                    </a:lnL>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193</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693</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608</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651</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1,7%</a:t>
                      </a:r>
                    </a:p>
                  </a:txBody>
                  <a:tcPr marL="9525" marR="9525" marT="9525" marB="0" anchor="ctr">
                    <a:solidFill>
                      <a:schemeClr val="accent6">
                        <a:lumMod val="50000"/>
                        <a:alpha val="1000"/>
                      </a:schemeClr>
                    </a:solidFill>
                  </a:tcPr>
                </a:tc>
                <a:extLst>
                  <a:ext uri="{0D108BD9-81ED-4DB2-BD59-A6C34878D82A}">
                    <a16:rowId xmlns:a16="http://schemas.microsoft.com/office/drawing/2014/main" val="3006779909"/>
                  </a:ext>
                </a:extLst>
              </a:tr>
              <a:tr h="144837">
                <a:tc>
                  <a:txBody>
                    <a:bodyPr/>
                    <a:lstStyle/>
                    <a:p>
                      <a:pPr algn="ctr" fontAlgn="b"/>
                      <a:r>
                        <a:rPr lang="ru-RU" sz="800" b="0" i="0" u="none" strike="noStrike" dirty="0">
                          <a:solidFill>
                            <a:schemeClr val="accent3">
                              <a:lumMod val="50000"/>
                            </a:schemeClr>
                          </a:solidFill>
                          <a:effectLst/>
                          <a:latin typeface="Arial Narrow" panose="020B0606020202030204" pitchFamily="34" charset="0"/>
                        </a:rPr>
                        <a:t>8</a:t>
                      </a:r>
                      <a:endParaRPr lang="en-US" sz="800" b="0" i="0" u="none" strike="noStrike" dirty="0">
                        <a:solidFill>
                          <a:schemeClr val="accent3">
                            <a:lumMod val="50000"/>
                          </a:schemeClr>
                        </a:solidFill>
                        <a:effectLst/>
                        <a:latin typeface="Arial Narrow" panose="020B0606020202030204" pitchFamily="34" charset="0"/>
                      </a:endParaRPr>
                    </a:p>
                  </a:txBody>
                  <a:tcPr marL="9525" marR="9525" marT="0" marB="0" anchor="ctr">
                    <a:solidFill>
                      <a:schemeClr val="accent3">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2350-3</a:t>
                      </a:r>
                    </a:p>
                  </a:txBody>
                  <a:tcPr marL="9525" marR="9525" marT="9525" marB="0" anchor="ctr">
                    <a:solidFill>
                      <a:schemeClr val="accent3">
                        <a:lumMod val="50000"/>
                        <a:alpha val="20000"/>
                      </a:schemeClr>
                    </a:solidFill>
                  </a:tcPr>
                </a:tc>
                <a:tc>
                  <a:txBody>
                    <a:bodyPr/>
                    <a:lstStyle/>
                    <a:p>
                      <a:pPr marL="72000" algn="l" fontAlgn="ctr"/>
                      <a:r>
                        <a:rPr lang="ru-RU" sz="800" b="0" i="0" u="none" strike="noStrike" dirty="0" err="1">
                          <a:solidFill>
                            <a:srgbClr val="000000"/>
                          </a:solidFill>
                          <a:effectLst/>
                          <a:latin typeface="Arial Narrow" panose="020B0606020202030204" pitchFamily="34" charset="0"/>
                        </a:rPr>
                        <a:t>Қоғамдық</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ғылымдар</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бойынша</a:t>
                      </a:r>
                      <a:r>
                        <a:rPr lang="ru-RU" sz="800" b="0" i="0" u="none" strike="noStrike" dirty="0">
                          <a:solidFill>
                            <a:srgbClr val="000000"/>
                          </a:solidFill>
                          <a:effectLst/>
                          <a:latin typeface="Arial Narrow" panose="020B0606020202030204" pitchFamily="34" charset="0"/>
                        </a:rPr>
                        <a:t> орта </a:t>
                      </a:r>
                      <a:r>
                        <a:rPr lang="ru-RU" sz="800" b="0" i="0" u="none" strike="noStrike" dirty="0" err="1">
                          <a:solidFill>
                            <a:srgbClr val="000000"/>
                          </a:solidFill>
                          <a:effectLst/>
                          <a:latin typeface="Arial Narrow" panose="020B0606020202030204" pitchFamily="34" charset="0"/>
                        </a:rPr>
                        <a:t>мектеп</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мұғалімдері</a:t>
                      </a:r>
                      <a:endParaRPr lang="ru-RU" sz="800" b="0" i="0" u="none" strike="noStrike" dirty="0">
                        <a:solidFill>
                          <a:srgbClr val="000000"/>
                        </a:solidFill>
                        <a:effectLst/>
                        <a:latin typeface="Arial Narrow" panose="020B0606020202030204" pitchFamily="34" charset="0"/>
                      </a:endParaRPr>
                    </a:p>
                  </a:txBody>
                  <a:tcPr marL="9525" marR="9525" marT="9525" marB="0" anchor="ctr">
                    <a:lnR w="12700" cap="flat" cmpd="sng" algn="ctr">
                      <a:solidFill>
                        <a:schemeClr val="tx1"/>
                      </a:solidFill>
                      <a:prstDash val="solid"/>
                      <a:round/>
                      <a:headEnd type="none" w="med" len="med"/>
                      <a:tailEnd type="none" w="med" len="med"/>
                    </a:lnR>
                    <a:solidFill>
                      <a:schemeClr val="accent3">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1 857</a:t>
                      </a:r>
                    </a:p>
                  </a:txBody>
                  <a:tcPr marL="9525" marR="9525" marT="9525" marB="0" anchor="ctr">
                    <a:lnL w="12700" cap="flat" cmpd="sng" algn="ctr">
                      <a:solidFill>
                        <a:schemeClr val="tx1"/>
                      </a:solidFill>
                      <a:prstDash val="solid"/>
                      <a:round/>
                      <a:headEnd type="none" w="med" len="med"/>
                      <a:tailEnd type="none" w="med" len="med"/>
                    </a:lnL>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195</a:t>
                      </a:r>
                    </a:p>
                  </a:txBody>
                  <a:tcPr marL="9525" marR="9525" marT="9525" marB="0" anchor="c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153</a:t>
                      </a:r>
                    </a:p>
                  </a:txBody>
                  <a:tcPr marL="9525" marR="9525" marT="9525" marB="0" anchor="c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963</a:t>
                      </a:r>
                    </a:p>
                  </a:txBody>
                  <a:tcPr marL="9525" marR="9525" marT="9525" marB="0" anchor="c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546</a:t>
                      </a:r>
                    </a:p>
                  </a:txBody>
                  <a:tcPr marL="9525" marR="9525" marT="9525" marB="0" anchor="ctr">
                    <a:lnR w="12700" cap="flat" cmpd="sng" algn="ctr">
                      <a:solidFill>
                        <a:schemeClr val="tx1"/>
                      </a:solidFill>
                      <a:prstDash val="solid"/>
                      <a:round/>
                      <a:headEnd type="none" w="med" len="med"/>
                      <a:tailEnd type="none" w="med" len="med"/>
                    </a:ln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2 053</a:t>
                      </a:r>
                    </a:p>
                  </a:txBody>
                  <a:tcPr marL="9525" marR="9525" marT="9525" marB="0" anchor="ctr">
                    <a:lnL w="12700" cap="flat" cmpd="sng" algn="ctr">
                      <a:solidFill>
                        <a:schemeClr val="tx1"/>
                      </a:solidFill>
                      <a:prstDash val="solid"/>
                      <a:round/>
                      <a:headEnd type="none" w="med" len="med"/>
                      <a:tailEnd type="none" w="med" len="med"/>
                    </a:lnL>
                    <a:solidFill>
                      <a:schemeClr val="accent3">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282</a:t>
                      </a:r>
                    </a:p>
                  </a:txBody>
                  <a:tcPr marL="9525" marR="9525" marT="9525" marB="0" anchor="c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389</a:t>
                      </a:r>
                    </a:p>
                  </a:txBody>
                  <a:tcPr marL="9525" marR="9525" marT="9525" marB="0" anchor="ctr">
                    <a:solidFill>
                      <a:schemeClr val="accent3">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400</a:t>
                      </a:r>
                    </a:p>
                  </a:txBody>
                  <a:tcPr marL="9525" marR="9525" marT="9525" marB="0" anchor="ctr">
                    <a:solidFill>
                      <a:schemeClr val="accent3">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982</a:t>
                      </a:r>
                    </a:p>
                  </a:txBody>
                  <a:tcPr marL="9525" marR="9525" marT="9525" marB="0" anchor="ctr">
                    <a:solidFill>
                      <a:schemeClr val="accent3">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1,7%</a:t>
                      </a:r>
                    </a:p>
                  </a:txBody>
                  <a:tcPr marL="9525" marR="9525" marT="9525" marB="0" anchor="ctr">
                    <a:solidFill>
                      <a:schemeClr val="accent3">
                        <a:lumMod val="50000"/>
                        <a:alpha val="20000"/>
                      </a:schemeClr>
                    </a:solidFill>
                  </a:tcPr>
                </a:tc>
                <a:extLst>
                  <a:ext uri="{0D108BD9-81ED-4DB2-BD59-A6C34878D82A}">
                    <a16:rowId xmlns:a16="http://schemas.microsoft.com/office/drawing/2014/main" val="967742410"/>
                  </a:ext>
                </a:extLst>
              </a:tr>
              <a:tr h="144837">
                <a:tc>
                  <a:txBody>
                    <a:bodyPr/>
                    <a:lstStyle/>
                    <a:p>
                      <a:pPr algn="ctr" fontAlgn="b"/>
                      <a:r>
                        <a:rPr lang="ru-RU" sz="800" b="0" i="0" u="none" strike="noStrike" dirty="0">
                          <a:solidFill>
                            <a:schemeClr val="accent3">
                              <a:lumMod val="50000"/>
                            </a:schemeClr>
                          </a:solidFill>
                          <a:effectLst/>
                          <a:latin typeface="Arial Narrow" panose="020B0606020202030204" pitchFamily="34" charset="0"/>
                        </a:rPr>
                        <a:t>9</a:t>
                      </a:r>
                      <a:endParaRPr lang="en-US" sz="800" b="0" i="0" u="none" strike="noStrike" dirty="0">
                        <a:solidFill>
                          <a:schemeClr val="accent3">
                            <a:lumMod val="50000"/>
                          </a:schemeClr>
                        </a:solidFill>
                        <a:effectLst/>
                        <a:latin typeface="Arial Narrow" panose="020B0606020202030204" pitchFamily="34" charset="0"/>
                      </a:endParaRPr>
                    </a:p>
                  </a:txBody>
                  <a:tcPr marL="9525" marR="9525" marT="0"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5311-2</a:t>
                      </a:r>
                    </a:p>
                  </a:txBody>
                  <a:tcPr marL="9525" marR="9525" marT="9525" marB="0" anchor="ctr">
                    <a:solidFill>
                      <a:schemeClr val="accent6">
                        <a:lumMod val="50000"/>
                        <a:alpha val="1000"/>
                      </a:schemeClr>
                    </a:solidFill>
                  </a:tcPr>
                </a:tc>
                <a:tc>
                  <a:txBody>
                    <a:bodyPr/>
                    <a:lstStyle/>
                    <a:p>
                      <a:pPr marL="72000" algn="l" fontAlgn="ctr"/>
                      <a:r>
                        <a:rPr lang="ru-RU" sz="800" b="0" i="0" u="none" strike="noStrike" dirty="0">
                          <a:solidFill>
                            <a:srgbClr val="000000"/>
                          </a:solidFill>
                          <a:effectLst/>
                          <a:latin typeface="Arial Narrow" panose="020B0606020202030204" pitchFamily="34" charset="0"/>
                        </a:rPr>
                        <a:t>Бала </a:t>
                      </a:r>
                      <a:r>
                        <a:rPr lang="ru-RU" sz="800" b="0" i="0" u="none" strike="noStrike" dirty="0" err="1">
                          <a:solidFill>
                            <a:srgbClr val="000000"/>
                          </a:solidFill>
                          <a:effectLst/>
                          <a:latin typeface="Arial Narrow" panose="020B0606020202030204" pitchFamily="34" charset="0"/>
                        </a:rPr>
                        <a:t>күтушілер</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балабақшадағы</a:t>
                      </a:r>
                      <a:r>
                        <a:rPr lang="ru-RU" sz="800" b="0" i="0" u="none" strike="noStrike" dirty="0">
                          <a:solidFill>
                            <a:srgbClr val="000000"/>
                          </a:solidFill>
                          <a:effectLst/>
                          <a:latin typeface="Arial Narrow" panose="020B0606020202030204" pitchFamily="34" charset="0"/>
                        </a:rPr>
                        <a:t>)</a:t>
                      </a:r>
                    </a:p>
                  </a:txBody>
                  <a:tcPr marL="9525" marR="9525" marT="9525" marB="0" anchor="ctr">
                    <a:lnR w="12700" cap="flat" cmpd="sng" algn="ctr">
                      <a:solidFill>
                        <a:schemeClr val="tx1"/>
                      </a:solidFill>
                      <a:prstDash val="solid"/>
                      <a:round/>
                      <a:headEnd type="none" w="med" len="med"/>
                      <a:tailEnd type="none" w="med" len="med"/>
                    </a:ln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1 861</a:t>
                      </a:r>
                    </a:p>
                  </a:txBody>
                  <a:tcPr marL="9525" marR="9525" marT="9525" marB="0" anchor="ctr">
                    <a:lnL w="12700" cap="flat" cmpd="sng" algn="ctr">
                      <a:solidFill>
                        <a:schemeClr val="tx1"/>
                      </a:solidFill>
                      <a:prstDash val="solid"/>
                      <a:round/>
                      <a:headEnd type="none" w="med" len="med"/>
                      <a:tailEnd type="none" w="med" len="med"/>
                    </a:lnL>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445</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376</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521</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519</a:t>
                      </a:r>
                    </a:p>
                  </a:txBody>
                  <a:tcPr marL="9525" marR="9525" marT="9525" marB="0" anchor="ctr">
                    <a:lnR w="12700" cap="flat" cmpd="sng" algn="ctr">
                      <a:solidFill>
                        <a:schemeClr val="tx1"/>
                      </a:solidFill>
                      <a:prstDash val="solid"/>
                      <a:round/>
                      <a:headEnd type="none" w="med" len="med"/>
                      <a:tailEnd type="none" w="med" len="med"/>
                    </a:ln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1 951</a:t>
                      </a:r>
                    </a:p>
                  </a:txBody>
                  <a:tcPr marL="9525" marR="9525" marT="9525" marB="0" anchor="ctr">
                    <a:lnL w="12700" cap="flat" cmpd="sng" algn="ctr">
                      <a:solidFill>
                        <a:schemeClr val="tx1"/>
                      </a:solidFill>
                      <a:prstDash val="solid"/>
                      <a:round/>
                      <a:headEnd type="none" w="med" len="med"/>
                      <a:tailEnd type="none" w="med" len="med"/>
                    </a:lnL>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485</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486</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447</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533</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1,6%</a:t>
                      </a:r>
                    </a:p>
                  </a:txBody>
                  <a:tcPr marL="9525" marR="9525" marT="9525" marB="0" anchor="ctr">
                    <a:solidFill>
                      <a:schemeClr val="accent6">
                        <a:lumMod val="50000"/>
                        <a:alpha val="1000"/>
                      </a:schemeClr>
                    </a:solidFill>
                  </a:tcPr>
                </a:tc>
                <a:extLst>
                  <a:ext uri="{0D108BD9-81ED-4DB2-BD59-A6C34878D82A}">
                    <a16:rowId xmlns:a16="http://schemas.microsoft.com/office/drawing/2014/main" val="3145376209"/>
                  </a:ext>
                </a:extLst>
              </a:tr>
              <a:tr h="144837">
                <a:tc>
                  <a:txBody>
                    <a:bodyPr/>
                    <a:lstStyle/>
                    <a:p>
                      <a:pPr algn="ctr" fontAlgn="b"/>
                      <a:r>
                        <a:rPr lang="ru-RU" sz="800" b="0" i="0" u="none" strike="noStrike" dirty="0">
                          <a:solidFill>
                            <a:schemeClr val="accent3">
                              <a:lumMod val="50000"/>
                            </a:schemeClr>
                          </a:solidFill>
                          <a:effectLst/>
                          <a:latin typeface="Arial Narrow" panose="020B0606020202030204" pitchFamily="34" charset="0"/>
                        </a:rPr>
                        <a:t>10</a:t>
                      </a:r>
                      <a:endParaRPr lang="en-US" sz="800" b="0" i="0" u="none" strike="noStrike" dirty="0">
                        <a:solidFill>
                          <a:schemeClr val="accent3">
                            <a:lumMod val="50000"/>
                          </a:schemeClr>
                        </a:solidFill>
                        <a:effectLst/>
                        <a:latin typeface="Arial Narrow" panose="020B0606020202030204" pitchFamily="34" charset="0"/>
                      </a:endParaRPr>
                    </a:p>
                  </a:txBody>
                  <a:tcPr marL="9525" marR="9525" marT="0" marB="0" anchor="ctr">
                    <a:solidFill>
                      <a:srgbClr val="548235">
                        <a:alpha val="20000"/>
                      </a:srgbClr>
                    </a:solidFill>
                  </a:tcPr>
                </a:tc>
                <a:tc>
                  <a:txBody>
                    <a:bodyPr/>
                    <a:lstStyle/>
                    <a:p>
                      <a:pPr algn="ctr" fontAlgn="ctr"/>
                      <a:r>
                        <a:rPr lang="ru-RU" sz="800" b="0" i="0" u="none" strike="noStrike">
                          <a:solidFill>
                            <a:srgbClr val="000000"/>
                          </a:solidFill>
                          <a:effectLst/>
                          <a:latin typeface="Arial Narrow" panose="020B0606020202030204" pitchFamily="34" charset="0"/>
                        </a:rPr>
                        <a:t>2361-0</a:t>
                      </a:r>
                    </a:p>
                  </a:txBody>
                  <a:tcPr marL="9525" marR="9525" marT="9525" marB="0" anchor="ctr">
                    <a:solidFill>
                      <a:srgbClr val="548235">
                        <a:alpha val="20000"/>
                      </a:srgbClr>
                    </a:solidFill>
                  </a:tcPr>
                </a:tc>
                <a:tc>
                  <a:txBody>
                    <a:bodyPr/>
                    <a:lstStyle/>
                    <a:p>
                      <a:pPr marL="72000" algn="l" fontAlgn="ctr"/>
                      <a:r>
                        <a:rPr lang="ru-RU" sz="800" b="0" i="0" u="none" strike="noStrike" dirty="0" err="1">
                          <a:solidFill>
                            <a:srgbClr val="000000"/>
                          </a:solidFill>
                          <a:effectLst/>
                          <a:latin typeface="Arial Narrow" panose="020B0606020202030204" pitchFamily="34" charset="0"/>
                        </a:rPr>
                        <a:t>Бастауыш</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мектеп</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мұғалімі</a:t>
                      </a:r>
                      <a:endParaRPr lang="ru-RU" sz="800" b="0" i="0" u="none" strike="noStrike" dirty="0">
                        <a:solidFill>
                          <a:srgbClr val="000000"/>
                        </a:solidFill>
                        <a:effectLst/>
                        <a:latin typeface="Arial Narrow" panose="020B0606020202030204" pitchFamily="34" charset="0"/>
                      </a:endParaRPr>
                    </a:p>
                  </a:txBody>
                  <a:tcPr marL="9525" marR="9525" marT="9525" marB="0" anchor="ctr">
                    <a:lnR w="12700" cap="flat" cmpd="sng" algn="ctr">
                      <a:solidFill>
                        <a:schemeClr val="tx1"/>
                      </a:solidFill>
                      <a:prstDash val="solid"/>
                      <a:round/>
                      <a:headEnd type="none" w="med" len="med"/>
                      <a:tailEnd type="none" w="med" len="med"/>
                    </a:lnR>
                    <a:solidFill>
                      <a:srgbClr val="548235">
                        <a:alpha val="20000"/>
                      </a:srgbClr>
                    </a:solidFill>
                  </a:tcPr>
                </a:tc>
                <a:tc>
                  <a:txBody>
                    <a:bodyPr/>
                    <a:lstStyle/>
                    <a:p>
                      <a:pPr algn="ctr" fontAlgn="ctr"/>
                      <a:r>
                        <a:rPr lang="ru-RU" sz="800" b="0" i="0" u="none" strike="noStrike">
                          <a:solidFill>
                            <a:srgbClr val="000000"/>
                          </a:solidFill>
                          <a:effectLst/>
                          <a:latin typeface="Arial Narrow" panose="020B0606020202030204" pitchFamily="34" charset="0"/>
                        </a:rPr>
                        <a:t>1 757</a:t>
                      </a:r>
                    </a:p>
                  </a:txBody>
                  <a:tcPr marL="9525" marR="9525" marT="9525" marB="0" anchor="ctr">
                    <a:lnL w="12700" cap="flat" cmpd="sng" algn="ctr">
                      <a:solidFill>
                        <a:schemeClr val="tx1"/>
                      </a:solidFill>
                      <a:prstDash val="solid"/>
                      <a:round/>
                      <a:headEnd type="none" w="med" len="med"/>
                      <a:tailEnd type="none" w="med" len="med"/>
                    </a:lnL>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176</a:t>
                      </a:r>
                    </a:p>
                  </a:txBody>
                  <a:tcPr marL="9525" marR="9525" marT="9525" marB="0" anchor="c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198</a:t>
                      </a:r>
                    </a:p>
                  </a:txBody>
                  <a:tcPr marL="9525" marR="9525" marT="9525" marB="0" anchor="c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928</a:t>
                      </a:r>
                    </a:p>
                  </a:txBody>
                  <a:tcPr marL="9525" marR="9525" marT="9525" marB="0" anchor="c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455</a:t>
                      </a:r>
                    </a:p>
                  </a:txBody>
                  <a:tcPr marL="9525" marR="9525" marT="9525" marB="0" anchor="ctr">
                    <a:lnR w="12700" cap="flat" cmpd="sng" algn="ctr">
                      <a:solidFill>
                        <a:schemeClr val="tx1"/>
                      </a:solidFill>
                      <a:prstDash val="solid"/>
                      <a:round/>
                      <a:headEnd type="none" w="med" len="med"/>
                      <a:tailEnd type="none" w="med" len="med"/>
                    </a:ln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1 936</a:t>
                      </a:r>
                    </a:p>
                  </a:txBody>
                  <a:tcPr marL="9525" marR="9525" marT="9525" marB="0" anchor="ctr">
                    <a:lnL w="12700" cap="flat" cmpd="sng" algn="ctr">
                      <a:solidFill>
                        <a:schemeClr val="tx1"/>
                      </a:solidFill>
                      <a:prstDash val="solid"/>
                      <a:round/>
                      <a:headEnd type="none" w="med" len="med"/>
                      <a:tailEnd type="none" w="med" len="med"/>
                    </a:lnL>
                    <a:solidFill>
                      <a:srgbClr val="548235">
                        <a:alpha val="20000"/>
                      </a:srgbClr>
                    </a:solidFill>
                  </a:tcPr>
                </a:tc>
                <a:tc>
                  <a:txBody>
                    <a:bodyPr/>
                    <a:lstStyle/>
                    <a:p>
                      <a:pPr algn="ctr" fontAlgn="ctr"/>
                      <a:r>
                        <a:rPr lang="ru-RU" sz="800" b="0" i="0" u="none" strike="noStrike">
                          <a:solidFill>
                            <a:srgbClr val="000000"/>
                          </a:solidFill>
                          <a:effectLst/>
                          <a:latin typeface="Arial Narrow" panose="020B0606020202030204" pitchFamily="34" charset="0"/>
                        </a:rPr>
                        <a:t>287</a:t>
                      </a:r>
                    </a:p>
                  </a:txBody>
                  <a:tcPr marL="9525" marR="9525" marT="9525" marB="0" anchor="c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356</a:t>
                      </a:r>
                    </a:p>
                  </a:txBody>
                  <a:tcPr marL="9525" marR="9525" marT="9525" marB="0" anchor="ctr">
                    <a:solidFill>
                      <a:srgbClr val="548235">
                        <a:alpha val="20000"/>
                      </a:srgbClr>
                    </a:solidFill>
                  </a:tcPr>
                </a:tc>
                <a:tc>
                  <a:txBody>
                    <a:bodyPr/>
                    <a:lstStyle/>
                    <a:p>
                      <a:pPr algn="ctr" fontAlgn="ctr"/>
                      <a:r>
                        <a:rPr lang="ru-RU" sz="800" b="0" i="0" u="none" strike="noStrike">
                          <a:solidFill>
                            <a:srgbClr val="000000"/>
                          </a:solidFill>
                          <a:effectLst/>
                          <a:latin typeface="Arial Narrow" panose="020B0606020202030204" pitchFamily="34" charset="0"/>
                        </a:rPr>
                        <a:t>426</a:t>
                      </a:r>
                    </a:p>
                  </a:txBody>
                  <a:tcPr marL="9525" marR="9525" marT="9525" marB="0" anchor="ctr">
                    <a:solidFill>
                      <a:srgbClr val="548235">
                        <a:alpha val="20000"/>
                      </a:srgbClr>
                    </a:solidFill>
                  </a:tcPr>
                </a:tc>
                <a:tc>
                  <a:txBody>
                    <a:bodyPr/>
                    <a:lstStyle/>
                    <a:p>
                      <a:pPr algn="ctr" fontAlgn="ctr"/>
                      <a:r>
                        <a:rPr lang="ru-RU" sz="800" b="0" i="0" u="none" strike="noStrike">
                          <a:solidFill>
                            <a:srgbClr val="000000"/>
                          </a:solidFill>
                          <a:effectLst/>
                          <a:latin typeface="Arial Narrow" panose="020B0606020202030204" pitchFamily="34" charset="0"/>
                        </a:rPr>
                        <a:t>867</a:t>
                      </a:r>
                    </a:p>
                  </a:txBody>
                  <a:tcPr marL="9525" marR="9525" marT="9525" marB="0" anchor="ctr">
                    <a:solidFill>
                      <a:srgbClr val="548235">
                        <a:alpha val="20000"/>
                      </a:srgbClr>
                    </a:solidFill>
                  </a:tcPr>
                </a:tc>
                <a:tc>
                  <a:txBody>
                    <a:bodyPr/>
                    <a:lstStyle/>
                    <a:p>
                      <a:pPr algn="ctr" fontAlgn="ctr"/>
                      <a:r>
                        <a:rPr lang="ru-RU" sz="800" b="0" i="0" u="none" strike="noStrike">
                          <a:solidFill>
                            <a:srgbClr val="000000"/>
                          </a:solidFill>
                          <a:effectLst/>
                          <a:latin typeface="Arial Narrow" panose="020B0606020202030204" pitchFamily="34" charset="0"/>
                        </a:rPr>
                        <a:t>1,6%</a:t>
                      </a:r>
                    </a:p>
                  </a:txBody>
                  <a:tcPr marL="9525" marR="9525" marT="9525" marB="0" anchor="ctr">
                    <a:solidFill>
                      <a:srgbClr val="548235">
                        <a:alpha val="20000"/>
                      </a:srgbClr>
                    </a:solidFill>
                  </a:tcPr>
                </a:tc>
                <a:extLst>
                  <a:ext uri="{0D108BD9-81ED-4DB2-BD59-A6C34878D82A}">
                    <a16:rowId xmlns:a16="http://schemas.microsoft.com/office/drawing/2014/main" val="43189757"/>
                  </a:ext>
                </a:extLst>
              </a:tr>
              <a:tr h="152142">
                <a:tc gridSpan="3">
                  <a:txBody>
                    <a:bodyPr/>
                    <a:lstStyle/>
                    <a:p>
                      <a:pPr algn="ctr" fontAlgn="b"/>
                      <a:r>
                        <a:rPr lang="ru-RU" sz="900" b="1" u="none" strike="noStrike" dirty="0">
                          <a:solidFill>
                            <a:schemeClr val="accent3">
                              <a:lumMod val="50000"/>
                            </a:schemeClr>
                          </a:solidFill>
                          <a:effectLst/>
                          <a:latin typeface="Arial Narrow" panose="020B0606020202030204" pitchFamily="34" charset="0"/>
                        </a:rPr>
                        <a:t>ТОП-10 БОЙЫНША ЖИЫНЫ</a:t>
                      </a:r>
                      <a:endParaRPr lang="ru-RU" sz="900" b="1" i="0" u="none" strike="noStrike" cap="none" dirty="0">
                        <a:solidFill>
                          <a:schemeClr val="accent3">
                            <a:lumMod val="50000"/>
                          </a:schemeClr>
                        </a:solidFill>
                        <a:effectLst/>
                        <a:latin typeface="Arial Narrow" panose="020B0606020202030204" pitchFamily="34" charset="0"/>
                        <a:ea typeface="+mn-ea"/>
                        <a:cs typeface="+mn-cs"/>
                        <a:sym typeface="Arial"/>
                      </a:endParaRPr>
                    </a:p>
                  </a:txBody>
                  <a:tcPr marL="9525" marR="9525" marT="0" marB="0" anchor="ctr">
                    <a:lnR w="12700" cap="flat" cmpd="sng" algn="ctr">
                      <a:solidFill>
                        <a:schemeClr val="tx1"/>
                      </a:solidFill>
                      <a:prstDash val="solid"/>
                      <a:round/>
                      <a:headEnd type="none" w="med" len="med"/>
                      <a:tailEnd type="none" w="med" len="med"/>
                    </a:lnR>
                    <a:lnB w="12700" cap="flat" cmpd="sng" algn="ctr">
                      <a:solidFill>
                        <a:schemeClr val="tx1"/>
                      </a:solidFill>
                      <a:prstDash val="solid"/>
                      <a:round/>
                      <a:headEnd type="none" w="med" len="med"/>
                      <a:tailEnd type="none" w="med" len="med"/>
                    </a:lnB>
                    <a:noFill/>
                  </a:tcPr>
                </a:tc>
                <a:tc hMerge="1">
                  <a:txBody>
                    <a:bodyPr/>
                    <a:lstStyle/>
                    <a:p>
                      <a:pPr algn="ctr" fontAlgn="b"/>
                      <a:r>
                        <a:rPr lang="ru-KZ" sz="800" b="0" i="0" u="none" strike="noStrike" cap="none" dirty="0">
                          <a:solidFill>
                            <a:srgbClr val="007F76"/>
                          </a:solidFill>
                          <a:effectLst/>
                          <a:latin typeface="Arial Narrow" panose="020B0606020202030204" pitchFamily="34" charset="0"/>
                          <a:ea typeface="+mn-ea"/>
                          <a:cs typeface="+mn-cs"/>
                          <a:sym typeface="Arial"/>
                        </a:rPr>
                        <a:t>7239-2</a:t>
                      </a:r>
                    </a:p>
                  </a:txBody>
                  <a:tcPr marL="9525" marR="9525" marT="0" marB="0" anchor="ctr">
                    <a:lnB w="12700" cap="flat" cmpd="sng" algn="ctr">
                      <a:solidFill>
                        <a:schemeClr val="tx1"/>
                      </a:solidFill>
                      <a:prstDash val="solid"/>
                      <a:round/>
                      <a:headEnd type="none" w="med" len="med"/>
                      <a:tailEnd type="none" w="med" len="med"/>
                    </a:lnB>
                    <a:solidFill>
                      <a:schemeClr val="bg1">
                        <a:lumMod val="50000"/>
                        <a:alpha val="20000"/>
                      </a:schemeClr>
                    </a:solidFill>
                  </a:tcPr>
                </a:tc>
                <a:tc hMerge="1">
                  <a:txBody>
                    <a:bodyPr/>
                    <a:lstStyle/>
                    <a:p>
                      <a:pPr marL="72000" algn="l" fontAlgn="ctr"/>
                      <a:r>
                        <a:rPr lang="ru-RU" sz="800" b="0" i="0" u="none" strike="noStrike" cap="none" dirty="0">
                          <a:solidFill>
                            <a:srgbClr val="007F76"/>
                          </a:solidFill>
                          <a:effectLst/>
                          <a:latin typeface="Arial Narrow" panose="020B0606020202030204" pitchFamily="34" charset="0"/>
                          <a:ea typeface="+mn-ea"/>
                          <a:cs typeface="+mn-cs"/>
                          <a:sym typeface="Arial"/>
                        </a:rPr>
                        <a:t>Слесари промышленного оборудования</a:t>
                      </a:r>
                    </a:p>
                  </a:txBody>
                  <a:tcPr marL="9525" marR="9525" marT="0" marB="0" anchor="ctr">
                    <a:lnR w="12700" cap="flat" cmpd="sng" algn="ctr">
                      <a:solidFill>
                        <a:schemeClr val="tx1"/>
                      </a:solidFill>
                      <a:prstDash val="solid"/>
                      <a:round/>
                      <a:headEnd type="none" w="med" len="med"/>
                      <a:tailEnd type="none" w="med" len="med"/>
                    </a:lnR>
                    <a:lnB w="12700" cap="flat" cmpd="sng" algn="ctr">
                      <a:solidFill>
                        <a:schemeClr val="tx1"/>
                      </a:solidFill>
                      <a:prstDash val="solid"/>
                      <a:round/>
                      <a:headEnd type="none" w="med" len="med"/>
                      <a:tailEnd type="none" w="med" len="med"/>
                    </a:lnB>
                    <a:solidFill>
                      <a:schemeClr val="bg1">
                        <a:lumMod val="50000"/>
                        <a:alpha val="20000"/>
                      </a:schemeClr>
                    </a:solidFill>
                  </a:tcPr>
                </a:tc>
                <a:tc>
                  <a:txBody>
                    <a:bodyPr/>
                    <a:lstStyle/>
                    <a:p>
                      <a:pPr algn="ctr" fontAlgn="ctr"/>
                      <a:r>
                        <a:rPr lang="ru-RU" sz="800" b="1" i="0" u="none" strike="noStrike" dirty="0">
                          <a:solidFill>
                            <a:srgbClr val="000000"/>
                          </a:solidFill>
                          <a:effectLst/>
                          <a:latin typeface="Arial Narrow" panose="020B0606020202030204" pitchFamily="34" charset="0"/>
                        </a:rPr>
                        <a:t>25 069</a:t>
                      </a:r>
                    </a:p>
                  </a:txBody>
                  <a:tcPr marL="9525" marR="9525" marT="9525" marB="0" anchor="ctr">
                    <a:lnL w="12700" cap="flat" cmpd="sng" algn="ctr">
                      <a:solidFill>
                        <a:schemeClr val="tx1"/>
                      </a:solidFill>
                      <a:prstDash val="solid"/>
                      <a:round/>
                      <a:headEnd type="none" w="med" len="med"/>
                      <a:tailEnd type="none" w="med" len="med"/>
                    </a:lnL>
                    <a:lnB w="12700" cap="flat" cmpd="sng" algn="ctr">
                      <a:solidFill>
                        <a:schemeClr val="tx1"/>
                      </a:solidFill>
                      <a:prstDash val="solid"/>
                      <a:round/>
                      <a:headEnd type="none" w="med" len="med"/>
                      <a:tailEnd type="none" w="med" len="med"/>
                    </a:lnB>
                    <a:noFill/>
                  </a:tcPr>
                </a:tc>
                <a:tc>
                  <a:txBody>
                    <a:bodyPr/>
                    <a:lstStyle/>
                    <a:p>
                      <a:pPr algn="ctr" fontAlgn="ctr"/>
                      <a:r>
                        <a:rPr lang="ru-RU" sz="800" b="1" i="0" u="none" strike="noStrike" dirty="0">
                          <a:solidFill>
                            <a:srgbClr val="000000"/>
                          </a:solidFill>
                          <a:effectLst/>
                          <a:latin typeface="Arial Narrow" panose="020B0606020202030204" pitchFamily="34" charset="0"/>
                        </a:rPr>
                        <a:t>4 631</a:t>
                      </a:r>
                    </a:p>
                  </a:txBody>
                  <a:tcPr marL="9525" marR="9525" marT="9525" marB="0" anchor="ctr">
                    <a:lnB w="12700" cap="flat" cmpd="sng" algn="ctr">
                      <a:solidFill>
                        <a:schemeClr val="tx1"/>
                      </a:solidFill>
                      <a:prstDash val="solid"/>
                      <a:round/>
                      <a:headEnd type="none" w="med" len="med"/>
                      <a:tailEnd type="none" w="med" len="med"/>
                    </a:lnB>
                    <a:noFill/>
                  </a:tcPr>
                </a:tc>
                <a:tc>
                  <a:txBody>
                    <a:bodyPr/>
                    <a:lstStyle/>
                    <a:p>
                      <a:pPr algn="ctr" fontAlgn="ctr"/>
                      <a:r>
                        <a:rPr lang="ru-RU" sz="800" b="1" i="0" u="none" strike="noStrike" dirty="0">
                          <a:solidFill>
                            <a:srgbClr val="000000"/>
                          </a:solidFill>
                          <a:effectLst/>
                          <a:latin typeface="Arial Narrow" panose="020B0606020202030204" pitchFamily="34" charset="0"/>
                        </a:rPr>
                        <a:t>4 862</a:t>
                      </a:r>
                    </a:p>
                  </a:txBody>
                  <a:tcPr marL="9525" marR="9525" marT="9525" marB="0" anchor="ctr">
                    <a:lnB w="12700" cap="flat" cmpd="sng" algn="ctr">
                      <a:solidFill>
                        <a:schemeClr val="tx1"/>
                      </a:solidFill>
                      <a:prstDash val="solid"/>
                      <a:round/>
                      <a:headEnd type="none" w="med" len="med"/>
                      <a:tailEnd type="none" w="med" len="med"/>
                    </a:lnB>
                    <a:noFill/>
                  </a:tcPr>
                </a:tc>
                <a:tc>
                  <a:txBody>
                    <a:bodyPr/>
                    <a:lstStyle/>
                    <a:p>
                      <a:pPr algn="ctr" fontAlgn="ctr"/>
                      <a:r>
                        <a:rPr lang="ru-RU" sz="800" b="1" i="0" u="none" strike="noStrike" dirty="0">
                          <a:solidFill>
                            <a:srgbClr val="000000"/>
                          </a:solidFill>
                          <a:effectLst/>
                          <a:latin typeface="Arial Narrow" panose="020B0606020202030204" pitchFamily="34" charset="0"/>
                        </a:rPr>
                        <a:t>6 903</a:t>
                      </a:r>
                    </a:p>
                  </a:txBody>
                  <a:tcPr marL="9525" marR="9525" marT="9525" marB="0" anchor="ctr">
                    <a:lnB w="12700" cap="flat" cmpd="sng" algn="ctr">
                      <a:solidFill>
                        <a:schemeClr val="tx1"/>
                      </a:solidFill>
                      <a:prstDash val="solid"/>
                      <a:round/>
                      <a:headEnd type="none" w="med" len="med"/>
                      <a:tailEnd type="none" w="med" len="med"/>
                    </a:lnB>
                    <a:noFill/>
                  </a:tcPr>
                </a:tc>
                <a:tc>
                  <a:txBody>
                    <a:bodyPr/>
                    <a:lstStyle/>
                    <a:p>
                      <a:pPr algn="ctr" fontAlgn="ctr"/>
                      <a:r>
                        <a:rPr lang="ru-RU" sz="800" b="1" i="0" u="none" strike="noStrike" dirty="0">
                          <a:solidFill>
                            <a:srgbClr val="000000"/>
                          </a:solidFill>
                          <a:effectLst/>
                          <a:latin typeface="Arial Narrow" panose="020B0606020202030204" pitchFamily="34" charset="0"/>
                        </a:rPr>
                        <a:t>8 673</a:t>
                      </a:r>
                    </a:p>
                  </a:txBody>
                  <a:tcPr marL="9525" marR="9525" marT="9525" marB="0" anchor="ctr">
                    <a:lnR w="12700" cap="flat" cmpd="sng" algn="ctr">
                      <a:solidFill>
                        <a:schemeClr val="tx1"/>
                      </a:solidFill>
                      <a:prstDash val="solid"/>
                      <a:round/>
                      <a:headEnd type="none" w="med" len="med"/>
                      <a:tailEnd type="none" w="med" len="med"/>
                    </a:lnR>
                    <a:lnB w="12700" cap="flat" cmpd="sng" algn="ctr">
                      <a:solidFill>
                        <a:schemeClr val="tx1"/>
                      </a:solidFill>
                      <a:prstDash val="solid"/>
                      <a:round/>
                      <a:headEnd type="none" w="med" len="med"/>
                      <a:tailEnd type="none" w="med" len="med"/>
                    </a:lnB>
                    <a:noFill/>
                  </a:tcPr>
                </a:tc>
                <a:tc>
                  <a:txBody>
                    <a:bodyPr/>
                    <a:lstStyle/>
                    <a:p>
                      <a:pPr algn="ctr" fontAlgn="ctr"/>
                      <a:r>
                        <a:rPr lang="ru-RU" sz="800" b="1" i="0" u="none" strike="noStrike" dirty="0">
                          <a:solidFill>
                            <a:srgbClr val="000000"/>
                          </a:solidFill>
                          <a:effectLst/>
                          <a:latin typeface="Arial Narrow" panose="020B0606020202030204" pitchFamily="34" charset="0"/>
                        </a:rPr>
                        <a:t>27 172</a:t>
                      </a:r>
                    </a:p>
                  </a:txBody>
                  <a:tcPr marL="9525" marR="9525" marT="9525" marB="0" anchor="ctr">
                    <a:lnL w="12700" cap="flat" cmpd="sng" algn="ctr">
                      <a:solidFill>
                        <a:schemeClr val="tx1"/>
                      </a:solidFill>
                      <a:prstDash val="solid"/>
                      <a:round/>
                      <a:headEnd type="none" w="med" len="med"/>
                      <a:tailEnd type="none" w="med" len="med"/>
                    </a:lnL>
                    <a:lnB w="12700" cap="flat" cmpd="sng" algn="ctr">
                      <a:solidFill>
                        <a:schemeClr val="tx1"/>
                      </a:solidFill>
                      <a:prstDash val="solid"/>
                      <a:round/>
                      <a:headEnd type="none" w="med" len="med"/>
                      <a:tailEnd type="none" w="med" len="med"/>
                    </a:lnB>
                    <a:noFill/>
                  </a:tcPr>
                </a:tc>
                <a:tc>
                  <a:txBody>
                    <a:bodyPr/>
                    <a:lstStyle/>
                    <a:p>
                      <a:pPr algn="ctr" fontAlgn="ctr"/>
                      <a:r>
                        <a:rPr lang="ru-RU" sz="800" b="1" i="0" u="none" strike="noStrike">
                          <a:solidFill>
                            <a:srgbClr val="000000"/>
                          </a:solidFill>
                          <a:effectLst/>
                          <a:latin typeface="Arial Narrow" panose="020B0606020202030204" pitchFamily="34" charset="0"/>
                        </a:rPr>
                        <a:t>3 851</a:t>
                      </a:r>
                    </a:p>
                  </a:txBody>
                  <a:tcPr marL="9525" marR="9525" marT="9525" marB="0" anchor="ctr">
                    <a:lnB w="12700" cap="flat" cmpd="sng" algn="ctr">
                      <a:solidFill>
                        <a:schemeClr val="tx1"/>
                      </a:solidFill>
                      <a:prstDash val="solid"/>
                      <a:round/>
                      <a:headEnd type="none" w="med" len="med"/>
                      <a:tailEnd type="none" w="med" len="med"/>
                    </a:lnB>
                    <a:noFill/>
                  </a:tcPr>
                </a:tc>
                <a:tc>
                  <a:txBody>
                    <a:bodyPr/>
                    <a:lstStyle/>
                    <a:p>
                      <a:pPr algn="ctr" fontAlgn="ctr"/>
                      <a:r>
                        <a:rPr lang="ru-RU" sz="800" b="1" i="0" u="none" strike="noStrike" dirty="0">
                          <a:solidFill>
                            <a:srgbClr val="000000"/>
                          </a:solidFill>
                          <a:effectLst/>
                          <a:latin typeface="Arial Narrow" panose="020B0606020202030204" pitchFamily="34" charset="0"/>
                        </a:rPr>
                        <a:t>6 728</a:t>
                      </a:r>
                    </a:p>
                  </a:txBody>
                  <a:tcPr marL="9525" marR="9525" marT="9525" marB="0" anchor="ctr">
                    <a:lnB w="12700" cap="flat" cmpd="sng" algn="ctr">
                      <a:solidFill>
                        <a:schemeClr val="tx1"/>
                      </a:solidFill>
                      <a:prstDash val="solid"/>
                      <a:round/>
                      <a:headEnd type="none" w="med" len="med"/>
                      <a:tailEnd type="none" w="med" len="med"/>
                    </a:lnB>
                    <a:noFill/>
                  </a:tcPr>
                </a:tc>
                <a:tc>
                  <a:txBody>
                    <a:bodyPr/>
                    <a:lstStyle/>
                    <a:p>
                      <a:pPr algn="ctr" fontAlgn="ctr"/>
                      <a:r>
                        <a:rPr lang="ru-RU" sz="800" b="1" i="0" u="none" strike="noStrike" dirty="0">
                          <a:solidFill>
                            <a:srgbClr val="000000"/>
                          </a:solidFill>
                          <a:effectLst/>
                          <a:latin typeface="Arial Narrow" panose="020B0606020202030204" pitchFamily="34" charset="0"/>
                        </a:rPr>
                        <a:t>7 616</a:t>
                      </a:r>
                    </a:p>
                  </a:txBody>
                  <a:tcPr marL="9525" marR="9525" marT="9525" marB="0" anchor="ctr">
                    <a:lnB w="12700" cap="flat" cmpd="sng" algn="ctr">
                      <a:solidFill>
                        <a:schemeClr val="tx1"/>
                      </a:solidFill>
                      <a:prstDash val="solid"/>
                      <a:round/>
                      <a:headEnd type="none" w="med" len="med"/>
                      <a:tailEnd type="none" w="med" len="med"/>
                    </a:lnB>
                    <a:noFill/>
                  </a:tcPr>
                </a:tc>
                <a:tc>
                  <a:txBody>
                    <a:bodyPr/>
                    <a:lstStyle/>
                    <a:p>
                      <a:pPr algn="ctr" fontAlgn="ctr"/>
                      <a:r>
                        <a:rPr lang="ru-RU" sz="800" b="1" i="0" u="none" strike="noStrike" dirty="0">
                          <a:solidFill>
                            <a:srgbClr val="000000"/>
                          </a:solidFill>
                          <a:effectLst/>
                          <a:latin typeface="Arial Narrow" panose="020B0606020202030204" pitchFamily="34" charset="0"/>
                        </a:rPr>
                        <a:t>8 977</a:t>
                      </a:r>
                    </a:p>
                  </a:txBody>
                  <a:tcPr marL="9525" marR="9525" marT="9525" marB="0" anchor="ctr">
                    <a:lnB w="12700" cap="flat" cmpd="sng" algn="ctr">
                      <a:solidFill>
                        <a:schemeClr val="tx1"/>
                      </a:solidFill>
                      <a:prstDash val="solid"/>
                      <a:round/>
                      <a:headEnd type="none" w="med" len="med"/>
                      <a:tailEnd type="none" w="med" len="med"/>
                    </a:lnB>
                    <a:noFill/>
                  </a:tcPr>
                </a:tc>
                <a:tc>
                  <a:txBody>
                    <a:bodyPr/>
                    <a:lstStyle/>
                    <a:p>
                      <a:pPr algn="ctr" fontAlgn="ctr"/>
                      <a:r>
                        <a:rPr lang="ru-RU" sz="800" b="1" i="0" u="none" strike="noStrike" dirty="0">
                          <a:solidFill>
                            <a:srgbClr val="000000"/>
                          </a:solidFill>
                          <a:effectLst/>
                          <a:latin typeface="Arial Narrow" panose="020B0606020202030204" pitchFamily="34" charset="0"/>
                        </a:rPr>
                        <a:t>22,1%</a:t>
                      </a:r>
                    </a:p>
                  </a:txBody>
                  <a:tcPr marL="9525" marR="9525" marT="9525" marB="0" anchor="ctr">
                    <a:lnB w="12700"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3063250630"/>
                  </a:ext>
                </a:extLst>
              </a:tr>
              <a:tr h="152142">
                <a:tc gridSpan="14">
                  <a:txBody>
                    <a:bodyPr/>
                    <a:lstStyle/>
                    <a:p>
                      <a:pPr algn="ctr" fontAlgn="b"/>
                      <a:r>
                        <a:rPr lang="ru-RU" sz="900" b="1" i="0" u="none" strike="noStrike" dirty="0">
                          <a:solidFill>
                            <a:schemeClr val="accent6">
                              <a:lumMod val="50000"/>
                            </a:schemeClr>
                          </a:solidFill>
                          <a:effectLst/>
                          <a:latin typeface="Arial Narrow" panose="020B0606020202030204" pitchFamily="34" charset="0"/>
                        </a:rPr>
                        <a:t>ПЕССИМИСТІК СЦЕНАРИЙ</a:t>
                      </a:r>
                      <a:endParaRPr lang="en-US" sz="900" b="1" i="0" u="none" strike="noStrike" dirty="0">
                        <a:solidFill>
                          <a:schemeClr val="accent6">
                            <a:lumMod val="50000"/>
                          </a:schemeClr>
                        </a:solidFill>
                        <a:effectLst/>
                        <a:latin typeface="Arial Narrow" panose="020B0606020202030204" pitchFamily="34" charset="0"/>
                      </a:endParaRPr>
                    </a:p>
                  </a:txBody>
                  <a:tcPr marL="9525" marR="9525" marT="0" marB="0" anchor="ct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accent6">
                        <a:lumMod val="50000"/>
                        <a:alpha val="40000"/>
                      </a:schemeClr>
                    </a:solidFill>
                  </a:tcPr>
                </a:tc>
                <a:tc hMerge="1">
                  <a:txBody>
                    <a:bodyPr/>
                    <a:lstStyle/>
                    <a:p>
                      <a:pPr algn="ctr" fontAlgn="b"/>
                      <a:endParaRPr lang="ru-KZ" sz="800" b="0" i="0" u="none" strike="noStrike" cap="none" dirty="0">
                        <a:solidFill>
                          <a:srgbClr val="007F76"/>
                        </a:solidFill>
                        <a:effectLst/>
                        <a:latin typeface="Arial Narrow" panose="020B0606020202030204" pitchFamily="34" charset="0"/>
                        <a:ea typeface="+mn-ea"/>
                        <a:cs typeface="+mn-cs"/>
                        <a:sym typeface="Arial"/>
                      </a:endParaRPr>
                    </a:p>
                  </a:txBody>
                  <a:tcPr marL="9525" marR="9525" marT="0" marB="0" anchor="ct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007F76">
                        <a:alpha val="20000"/>
                      </a:srgbClr>
                    </a:solidFill>
                  </a:tcPr>
                </a:tc>
                <a:tc hMerge="1">
                  <a:txBody>
                    <a:bodyPr/>
                    <a:lstStyle/>
                    <a:p>
                      <a:pPr marL="72000" algn="l" fontAlgn="ctr"/>
                      <a:endParaRPr lang="ru-RU" sz="800" b="0" i="0" u="none" strike="noStrike" cap="none" dirty="0">
                        <a:solidFill>
                          <a:srgbClr val="007F76"/>
                        </a:solidFill>
                        <a:effectLst/>
                        <a:latin typeface="Arial Narrow" panose="020B0606020202030204" pitchFamily="34" charset="0"/>
                        <a:ea typeface="+mn-ea"/>
                        <a:cs typeface="+mn-cs"/>
                        <a:sym typeface="Arial"/>
                      </a:endParaRPr>
                    </a:p>
                  </a:txBody>
                  <a:tcPr marL="9525" marR="9525" marT="0" marB="0" anchor="ctr">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007F76">
                        <a:alpha val="20000"/>
                      </a:srgbClr>
                    </a:solidFill>
                  </a:tcPr>
                </a:tc>
                <a:tc hMerge="1">
                  <a:txBody>
                    <a:bodyPr/>
                    <a:lstStyle/>
                    <a:p>
                      <a:pPr algn="ctr" fontAlgn="b"/>
                      <a:endParaRPr lang="ru-KZ" sz="800" b="0" i="0" u="none" strike="noStrike" cap="none" dirty="0">
                        <a:solidFill>
                          <a:schemeClr val="tx1"/>
                        </a:solidFill>
                        <a:effectLst/>
                        <a:latin typeface="Arial Narrow" panose="020B0606020202030204" pitchFamily="34" charset="0"/>
                        <a:ea typeface="+mn-ea"/>
                        <a:cs typeface="+mn-cs"/>
                        <a:sym typeface="Arial"/>
                      </a:endParaRPr>
                    </a:p>
                  </a:txBody>
                  <a:tcPr marL="9525" marR="9525" marT="0" marB="0" anchor="ctr">
                    <a:lnL w="12700" cap="flat" cmpd="sng" algn="ctr">
                      <a:solidFill>
                        <a:schemeClr val="tx1"/>
                      </a:solidFill>
                      <a:prstDash val="solid"/>
                      <a:round/>
                      <a:headEnd type="none" w="med" len="med"/>
                      <a:tailEnd type="none" w="med" len="med"/>
                    </a:lnL>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50000"/>
                        <a:alpha val="20000"/>
                      </a:schemeClr>
                    </a:solidFill>
                  </a:tcPr>
                </a:tc>
                <a:tc hMerge="1">
                  <a:txBody>
                    <a:bodyPr/>
                    <a:lstStyle/>
                    <a:p>
                      <a:pPr algn="ctr" fontAlgn="b"/>
                      <a:endParaRPr lang="ru-KZ" sz="800" b="0" i="0" u="none" strike="noStrike" cap="none">
                        <a:solidFill>
                          <a:schemeClr val="tx1"/>
                        </a:solidFill>
                        <a:effectLst/>
                        <a:latin typeface="Arial Narrow" panose="020B0606020202030204" pitchFamily="34" charset="0"/>
                        <a:ea typeface="+mn-ea"/>
                        <a:cs typeface="+mn-cs"/>
                        <a:sym typeface="Arial"/>
                      </a:endParaRPr>
                    </a:p>
                  </a:txBody>
                  <a:tcPr marL="9525" marR="9525" marT="0" marB="0" anchor="ct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50000"/>
                        <a:alpha val="20000"/>
                      </a:schemeClr>
                    </a:solidFill>
                  </a:tcPr>
                </a:tc>
                <a:tc hMerge="1">
                  <a:txBody>
                    <a:bodyPr/>
                    <a:lstStyle/>
                    <a:p>
                      <a:pPr algn="ctr" fontAlgn="b"/>
                      <a:endParaRPr lang="ru-KZ" sz="800" b="0" i="0" u="none" strike="noStrike" cap="none" dirty="0">
                        <a:solidFill>
                          <a:schemeClr val="tx1"/>
                        </a:solidFill>
                        <a:effectLst/>
                        <a:latin typeface="Arial Narrow" panose="020B0606020202030204" pitchFamily="34" charset="0"/>
                        <a:ea typeface="+mn-ea"/>
                        <a:cs typeface="+mn-cs"/>
                        <a:sym typeface="Arial"/>
                      </a:endParaRPr>
                    </a:p>
                  </a:txBody>
                  <a:tcPr marL="9525" marR="9525" marT="0" marB="0" anchor="ct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50000"/>
                        <a:alpha val="20000"/>
                      </a:schemeClr>
                    </a:solidFill>
                  </a:tcPr>
                </a:tc>
                <a:tc hMerge="1">
                  <a:txBody>
                    <a:bodyPr/>
                    <a:lstStyle/>
                    <a:p>
                      <a:pPr algn="ctr" fontAlgn="b"/>
                      <a:endParaRPr lang="ru-KZ" sz="800" b="0" i="0" u="none" strike="noStrike" cap="none" dirty="0">
                        <a:solidFill>
                          <a:schemeClr val="tx1"/>
                        </a:solidFill>
                        <a:effectLst/>
                        <a:latin typeface="Arial Narrow" panose="020B0606020202030204" pitchFamily="34" charset="0"/>
                        <a:ea typeface="+mn-ea"/>
                        <a:cs typeface="+mn-cs"/>
                        <a:sym typeface="Arial"/>
                      </a:endParaRPr>
                    </a:p>
                  </a:txBody>
                  <a:tcPr marL="9525" marR="9525" marT="0" marB="0" anchor="ct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50000"/>
                        <a:alpha val="20000"/>
                      </a:schemeClr>
                    </a:solidFill>
                  </a:tcPr>
                </a:tc>
                <a:tc hMerge="1">
                  <a:txBody>
                    <a:bodyPr/>
                    <a:lstStyle/>
                    <a:p>
                      <a:pPr algn="ctr" fontAlgn="b"/>
                      <a:endParaRPr lang="ru-KZ" sz="800" b="0" i="0" u="none" strike="noStrike" cap="none">
                        <a:solidFill>
                          <a:schemeClr val="tx1"/>
                        </a:solidFill>
                        <a:effectLst/>
                        <a:latin typeface="Arial Narrow" panose="020B0606020202030204" pitchFamily="34" charset="0"/>
                        <a:ea typeface="+mn-ea"/>
                        <a:cs typeface="+mn-cs"/>
                        <a:sym typeface="Arial"/>
                      </a:endParaRPr>
                    </a:p>
                  </a:txBody>
                  <a:tcPr marL="9525" marR="9525" marT="0" marB="0" anchor="ctr">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50000"/>
                        <a:alpha val="20000"/>
                      </a:schemeClr>
                    </a:solidFill>
                  </a:tcPr>
                </a:tc>
                <a:tc hMerge="1">
                  <a:txBody>
                    <a:bodyPr/>
                    <a:lstStyle/>
                    <a:p>
                      <a:pPr algn="ctr" fontAlgn="ctr"/>
                      <a:endParaRPr lang="ru-KZ" sz="800" b="0" i="0" u="none" strike="noStrike" cap="none" dirty="0">
                        <a:solidFill>
                          <a:srgbClr val="007F76"/>
                        </a:solidFill>
                        <a:effectLst/>
                        <a:latin typeface="Arial Narrow" panose="020B0606020202030204" pitchFamily="34" charset="0"/>
                        <a:ea typeface="+mn-ea"/>
                        <a:cs typeface="+mn-cs"/>
                        <a:sym typeface="Arial"/>
                      </a:endParaRPr>
                    </a:p>
                  </a:txBody>
                  <a:tcPr marL="9525" marR="9525" marT="0" marB="0" anchor="ctr">
                    <a:lnL w="12700" cap="flat" cmpd="sng" algn="ctr">
                      <a:solidFill>
                        <a:schemeClr val="tx1"/>
                      </a:solidFill>
                      <a:prstDash val="solid"/>
                      <a:round/>
                      <a:headEnd type="none" w="med" len="med"/>
                      <a:tailEnd type="none" w="med" len="med"/>
                    </a:lnL>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007F76">
                        <a:alpha val="20000"/>
                      </a:srgbClr>
                    </a:solidFill>
                  </a:tcPr>
                </a:tc>
                <a:tc hMerge="1">
                  <a:txBody>
                    <a:bodyPr/>
                    <a:lstStyle/>
                    <a:p>
                      <a:pPr algn="ctr" fontAlgn="ctr"/>
                      <a:endParaRPr lang="ru-KZ" sz="800" b="0" i="0" u="none" strike="noStrike" cap="none" dirty="0">
                        <a:solidFill>
                          <a:schemeClr val="tx1"/>
                        </a:solidFill>
                        <a:effectLst/>
                        <a:latin typeface="Arial Narrow" panose="020B0606020202030204" pitchFamily="34" charset="0"/>
                        <a:ea typeface="+mn-ea"/>
                        <a:cs typeface="+mn-cs"/>
                        <a:sym typeface="Arial"/>
                      </a:endParaRPr>
                    </a:p>
                  </a:txBody>
                  <a:tcPr marL="9525" marR="9525" marT="0" marB="0" anchor="ct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50000"/>
                        <a:alpha val="20000"/>
                      </a:schemeClr>
                    </a:solidFill>
                  </a:tcPr>
                </a:tc>
                <a:tc hMerge="1">
                  <a:txBody>
                    <a:bodyPr/>
                    <a:lstStyle/>
                    <a:p>
                      <a:pPr algn="ctr" fontAlgn="ctr"/>
                      <a:endParaRPr lang="ru-KZ" sz="800" b="0" i="0" u="none" strike="noStrike" cap="none" dirty="0">
                        <a:solidFill>
                          <a:srgbClr val="007F76"/>
                        </a:solidFill>
                        <a:effectLst/>
                        <a:latin typeface="Arial Narrow" panose="020B0606020202030204" pitchFamily="34" charset="0"/>
                        <a:ea typeface="+mn-ea"/>
                        <a:cs typeface="+mn-cs"/>
                        <a:sym typeface="Arial"/>
                      </a:endParaRPr>
                    </a:p>
                  </a:txBody>
                  <a:tcPr marL="9525" marR="9525" marT="0" marB="0" anchor="ct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007F76">
                        <a:alpha val="20000"/>
                      </a:srgbClr>
                    </a:solidFill>
                  </a:tcPr>
                </a:tc>
                <a:tc hMerge="1">
                  <a:txBody>
                    <a:bodyPr/>
                    <a:lstStyle/>
                    <a:p>
                      <a:pPr algn="ctr" fontAlgn="ctr"/>
                      <a:endParaRPr lang="ru-KZ" sz="800" b="0" i="0" u="none" strike="noStrike" cap="none" dirty="0">
                        <a:solidFill>
                          <a:srgbClr val="007F76"/>
                        </a:solidFill>
                        <a:effectLst/>
                        <a:latin typeface="Arial Narrow" panose="020B0606020202030204" pitchFamily="34" charset="0"/>
                        <a:ea typeface="+mn-ea"/>
                        <a:cs typeface="+mn-cs"/>
                        <a:sym typeface="Arial"/>
                      </a:endParaRPr>
                    </a:p>
                  </a:txBody>
                  <a:tcPr marL="9525" marR="9525" marT="0" marB="0" anchor="ct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007F76">
                        <a:alpha val="20000"/>
                      </a:srgbClr>
                    </a:solidFill>
                  </a:tcPr>
                </a:tc>
                <a:tc hMerge="1">
                  <a:txBody>
                    <a:bodyPr/>
                    <a:lstStyle/>
                    <a:p>
                      <a:pPr algn="ctr" fontAlgn="ctr"/>
                      <a:endParaRPr lang="ru-KZ" sz="800" b="0" i="0" u="none" strike="noStrike" cap="none" dirty="0">
                        <a:solidFill>
                          <a:srgbClr val="007F76"/>
                        </a:solidFill>
                        <a:effectLst/>
                        <a:latin typeface="Arial Narrow" panose="020B0606020202030204" pitchFamily="34" charset="0"/>
                        <a:ea typeface="+mn-ea"/>
                        <a:cs typeface="+mn-cs"/>
                        <a:sym typeface="Arial"/>
                      </a:endParaRPr>
                    </a:p>
                  </a:txBody>
                  <a:tcPr marL="9525" marR="9525" marT="0" marB="0" anchor="ct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007F76">
                        <a:alpha val="20000"/>
                      </a:srgbClr>
                    </a:solidFill>
                  </a:tcPr>
                </a:tc>
                <a:tc hMerge="1">
                  <a:txBody>
                    <a:bodyPr/>
                    <a:lstStyle/>
                    <a:p>
                      <a:pPr algn="ctr" fontAlgn="ctr"/>
                      <a:endParaRPr lang="ru-KZ" sz="800" b="0" i="0" u="none" strike="noStrike" cap="none" dirty="0">
                        <a:solidFill>
                          <a:srgbClr val="007F76"/>
                        </a:solidFill>
                        <a:effectLst/>
                        <a:latin typeface="Arial Narrow" panose="020B0606020202030204" pitchFamily="34" charset="0"/>
                        <a:ea typeface="+mn-ea"/>
                        <a:cs typeface="+mn-cs"/>
                        <a:sym typeface="Arial"/>
                      </a:endParaRPr>
                    </a:p>
                  </a:txBody>
                  <a:tcPr marL="9525" marR="9525" marT="0" marB="0" anchor="ct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007F76">
                        <a:alpha val="20000"/>
                      </a:srgbClr>
                    </a:solidFill>
                  </a:tcPr>
                </a:tc>
                <a:extLst>
                  <a:ext uri="{0D108BD9-81ED-4DB2-BD59-A6C34878D82A}">
                    <a16:rowId xmlns:a16="http://schemas.microsoft.com/office/drawing/2014/main" val="2562410137"/>
                  </a:ext>
                </a:extLst>
              </a:tr>
              <a:tr h="144837">
                <a:tc>
                  <a:txBody>
                    <a:bodyPr/>
                    <a:lstStyle/>
                    <a:p>
                      <a:pPr algn="ctr" fontAlgn="b"/>
                      <a:r>
                        <a:rPr lang="ru-RU" sz="800" u="none" strike="noStrike" dirty="0">
                          <a:solidFill>
                            <a:schemeClr val="accent6">
                              <a:lumMod val="50000"/>
                            </a:schemeClr>
                          </a:solidFill>
                          <a:effectLst/>
                          <a:latin typeface="Arial Narrow" panose="020B0606020202030204" pitchFamily="34" charset="0"/>
                        </a:rPr>
                        <a:t>1</a:t>
                      </a:r>
                      <a:endParaRPr lang="en-US" sz="800" b="0" i="0" u="none" strike="noStrike" dirty="0">
                        <a:solidFill>
                          <a:schemeClr val="accent6">
                            <a:lumMod val="50000"/>
                          </a:schemeClr>
                        </a:solidFill>
                        <a:effectLst/>
                        <a:latin typeface="Arial Narrow" panose="020B0606020202030204" pitchFamily="34" charset="0"/>
                      </a:endParaRPr>
                    </a:p>
                  </a:txBody>
                  <a:tcPr marL="9525" marR="9525" marT="0" marB="0" anchor="ctr">
                    <a:lnT w="12700" cap="flat" cmpd="sng" algn="ctr">
                      <a:solidFill>
                        <a:schemeClr val="tx1"/>
                      </a:solidFill>
                      <a:prstDash val="solid"/>
                      <a:round/>
                      <a:headEnd type="none" w="med" len="med"/>
                      <a:tailEnd type="none" w="med" len="med"/>
                    </a:lnT>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9116-0</a:t>
                      </a:r>
                    </a:p>
                  </a:txBody>
                  <a:tcPr marL="9525" marR="9525" marT="9525" marB="0" anchor="ctr">
                    <a:lnT w="12700" cap="flat" cmpd="sng" algn="ctr">
                      <a:solidFill>
                        <a:schemeClr val="tx1"/>
                      </a:solidFill>
                      <a:prstDash val="solid"/>
                      <a:round/>
                      <a:headEnd type="none" w="med" len="med"/>
                      <a:tailEnd type="none" w="med" len="med"/>
                    </a:lnT>
                    <a:solidFill>
                      <a:schemeClr val="accent6">
                        <a:lumMod val="50000"/>
                        <a:alpha val="1000"/>
                      </a:schemeClr>
                    </a:solidFill>
                  </a:tcPr>
                </a:tc>
                <a:tc>
                  <a:txBody>
                    <a:bodyPr/>
                    <a:lstStyle/>
                    <a:p>
                      <a:pPr marL="72000" algn="l" fontAlgn="ctr"/>
                      <a:r>
                        <a:rPr lang="ru-RU" sz="800" b="0" i="0" u="none" strike="noStrike" dirty="0">
                          <a:solidFill>
                            <a:srgbClr val="000000"/>
                          </a:solidFill>
                          <a:effectLst/>
                          <a:latin typeface="Arial Narrow" panose="020B0606020202030204" pitchFamily="34" charset="0"/>
                        </a:rPr>
                        <a:t>Аула </a:t>
                      </a:r>
                      <a:r>
                        <a:rPr lang="ru-RU" sz="800" b="0" i="0" u="none" strike="noStrike" dirty="0" err="1">
                          <a:solidFill>
                            <a:srgbClr val="000000"/>
                          </a:solidFill>
                          <a:effectLst/>
                          <a:latin typeface="Arial Narrow" panose="020B0606020202030204" pitchFamily="34" charset="0"/>
                        </a:rPr>
                        <a:t>сыпырушылар</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және</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ашық</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аумақтарды</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тазалаушылар</a:t>
                      </a:r>
                      <a:endParaRPr lang="ru-RU" sz="800" b="0" i="0" u="none" strike="noStrike" dirty="0">
                        <a:solidFill>
                          <a:srgbClr val="000000"/>
                        </a:solidFill>
                        <a:effectLst/>
                        <a:latin typeface="Arial Narrow" panose="020B0606020202030204" pitchFamily="34" charset="0"/>
                      </a:endParaRPr>
                    </a:p>
                  </a:txBody>
                  <a:tcPr marL="9525" marR="9525" marT="9525" marB="0" anchor="ctr">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6 059</a:t>
                      </a:r>
                    </a:p>
                  </a:txBody>
                  <a:tcPr marL="9525" marR="9525" marT="9525" marB="0" anchor="ctr">
                    <a:lnL w="12700" cap="flat" cmpd="sng" algn="ctr">
                      <a:solidFill>
                        <a:schemeClr val="tx1"/>
                      </a:solidFill>
                      <a:prstDash val="solid"/>
                      <a:round/>
                      <a:headEnd type="none" w="med" len="med"/>
                      <a:tailEnd type="none" w="med" len="med"/>
                    </a:lnL>
                    <a:lnT w="12700" cap="flat" cmpd="sng" algn="ctr">
                      <a:solidFill>
                        <a:schemeClr val="tx1"/>
                      </a:solidFill>
                      <a:prstDash val="solid"/>
                      <a:round/>
                      <a:headEnd type="none" w="med" len="med"/>
                      <a:tailEnd type="none" w="med" len="med"/>
                    </a:lnT>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564</a:t>
                      </a:r>
                    </a:p>
                  </a:txBody>
                  <a:tcPr marL="9525" marR="9525" marT="9525" marB="0" anchor="ctr">
                    <a:lnT w="12700" cap="flat" cmpd="sng" algn="ctr">
                      <a:solidFill>
                        <a:schemeClr val="tx1"/>
                      </a:solidFill>
                      <a:prstDash val="solid"/>
                      <a:round/>
                      <a:headEnd type="none" w="med" len="med"/>
                      <a:tailEnd type="none" w="med" len="med"/>
                    </a:lnT>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777</a:t>
                      </a:r>
                    </a:p>
                  </a:txBody>
                  <a:tcPr marL="9525" marR="9525" marT="9525" marB="0" anchor="ctr">
                    <a:lnT w="12700" cap="flat" cmpd="sng" algn="ctr">
                      <a:solidFill>
                        <a:schemeClr val="tx1"/>
                      </a:solidFill>
                      <a:prstDash val="solid"/>
                      <a:round/>
                      <a:headEnd type="none" w="med" len="med"/>
                      <a:tailEnd type="none" w="med" len="med"/>
                    </a:lnT>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843</a:t>
                      </a:r>
                    </a:p>
                  </a:txBody>
                  <a:tcPr marL="9525" marR="9525" marT="9525" marB="0" anchor="ctr">
                    <a:lnT w="12700" cap="flat" cmpd="sng" algn="ctr">
                      <a:solidFill>
                        <a:schemeClr val="tx1"/>
                      </a:solidFill>
                      <a:prstDash val="solid"/>
                      <a:round/>
                      <a:headEnd type="none" w="med" len="med"/>
                      <a:tailEnd type="none" w="med" len="med"/>
                    </a:lnT>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3 875</a:t>
                      </a:r>
                    </a:p>
                  </a:txBody>
                  <a:tcPr marL="9525" marR="9525" marT="9525" marB="0" anchor="ctr">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5 977</a:t>
                      </a:r>
                    </a:p>
                  </a:txBody>
                  <a:tcPr marL="9525" marR="9525" marT="9525" marB="0" anchor="ctr">
                    <a:lnL w="12700" cap="flat" cmpd="sng" algn="ctr">
                      <a:solidFill>
                        <a:schemeClr val="tx1"/>
                      </a:solidFill>
                      <a:prstDash val="solid"/>
                      <a:round/>
                      <a:headEnd type="none" w="med" len="med"/>
                      <a:tailEnd type="none" w="med" len="med"/>
                    </a:lnL>
                    <a:lnT w="12700" cap="flat" cmpd="sng" algn="ctr">
                      <a:solidFill>
                        <a:schemeClr val="tx1"/>
                      </a:solidFill>
                      <a:prstDash val="solid"/>
                      <a:round/>
                      <a:headEnd type="none" w="med" len="med"/>
                      <a:tailEnd type="none" w="med" len="med"/>
                    </a:lnT>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464</a:t>
                      </a:r>
                    </a:p>
                  </a:txBody>
                  <a:tcPr marL="9525" marR="9525" marT="9525" marB="0" anchor="ctr">
                    <a:lnT w="12700" cap="flat" cmpd="sng" algn="ctr">
                      <a:solidFill>
                        <a:schemeClr val="tx1"/>
                      </a:solidFill>
                      <a:prstDash val="solid"/>
                      <a:round/>
                      <a:headEnd type="none" w="med" len="med"/>
                      <a:tailEnd type="none" w="med" len="med"/>
                    </a:lnT>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1 691</a:t>
                      </a:r>
                    </a:p>
                  </a:txBody>
                  <a:tcPr marL="9525" marR="9525" marT="9525" marB="0" anchor="ctr">
                    <a:lnT w="12700" cap="flat" cmpd="sng" algn="ctr">
                      <a:solidFill>
                        <a:schemeClr val="tx1"/>
                      </a:solidFill>
                      <a:prstDash val="solid"/>
                      <a:round/>
                      <a:headEnd type="none" w="med" len="med"/>
                      <a:tailEnd type="none" w="med" len="med"/>
                    </a:lnT>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1 883</a:t>
                      </a:r>
                    </a:p>
                  </a:txBody>
                  <a:tcPr marL="9525" marR="9525" marT="9525" marB="0" anchor="ctr">
                    <a:lnT w="12700" cap="flat" cmpd="sng" algn="ctr">
                      <a:solidFill>
                        <a:schemeClr val="tx1"/>
                      </a:solidFill>
                      <a:prstDash val="solid"/>
                      <a:round/>
                      <a:headEnd type="none" w="med" len="med"/>
                      <a:tailEnd type="none" w="med" len="med"/>
                    </a:lnT>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1 939</a:t>
                      </a:r>
                    </a:p>
                  </a:txBody>
                  <a:tcPr marL="9525" marR="9525" marT="9525" marB="0" anchor="ctr">
                    <a:lnT w="12700" cap="flat" cmpd="sng" algn="ctr">
                      <a:solidFill>
                        <a:schemeClr val="tx1"/>
                      </a:solidFill>
                      <a:prstDash val="solid"/>
                      <a:round/>
                      <a:headEnd type="none" w="med" len="med"/>
                      <a:tailEnd type="none" w="med" len="med"/>
                    </a:lnT>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5,6%</a:t>
                      </a:r>
                    </a:p>
                  </a:txBody>
                  <a:tcPr marL="9525" marR="9525" marT="9525" marB="0" anchor="ctr">
                    <a:lnT w="12700" cap="flat" cmpd="sng" algn="ctr">
                      <a:solidFill>
                        <a:schemeClr val="tx1"/>
                      </a:solidFill>
                      <a:prstDash val="solid"/>
                      <a:round/>
                      <a:headEnd type="none" w="med" len="med"/>
                      <a:tailEnd type="none" w="med" len="med"/>
                    </a:lnT>
                    <a:solidFill>
                      <a:schemeClr val="accent6">
                        <a:lumMod val="50000"/>
                        <a:alpha val="1000"/>
                      </a:schemeClr>
                    </a:solidFill>
                  </a:tcPr>
                </a:tc>
                <a:extLst>
                  <a:ext uri="{0D108BD9-81ED-4DB2-BD59-A6C34878D82A}">
                    <a16:rowId xmlns:a16="http://schemas.microsoft.com/office/drawing/2014/main" val="1295061941"/>
                  </a:ext>
                </a:extLst>
              </a:tr>
              <a:tr h="144837">
                <a:tc>
                  <a:txBody>
                    <a:bodyPr/>
                    <a:lstStyle/>
                    <a:p>
                      <a:pPr algn="ctr" fontAlgn="b"/>
                      <a:r>
                        <a:rPr lang="ru-RU" sz="800" b="0" i="0" u="none" strike="noStrike" dirty="0">
                          <a:solidFill>
                            <a:schemeClr val="accent6">
                              <a:lumMod val="50000"/>
                            </a:schemeClr>
                          </a:solidFill>
                          <a:effectLst/>
                          <a:latin typeface="Arial Narrow" panose="020B0606020202030204" pitchFamily="34" charset="0"/>
                        </a:rPr>
                        <a:t>2</a:t>
                      </a:r>
                      <a:endParaRPr lang="en-US" sz="800" b="0" i="0" u="none" strike="noStrike" dirty="0">
                        <a:solidFill>
                          <a:schemeClr val="accent6">
                            <a:lumMod val="50000"/>
                          </a:schemeClr>
                        </a:solidFill>
                        <a:effectLst/>
                        <a:latin typeface="Arial Narrow" panose="020B0606020202030204" pitchFamily="34" charset="0"/>
                      </a:endParaRPr>
                    </a:p>
                  </a:txBody>
                  <a:tcPr marL="9525" marR="9525" marT="0" marB="0" anchor="ctr">
                    <a:solidFill>
                      <a:schemeClr val="accent6">
                        <a:lumMod val="75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9629-7</a:t>
                      </a:r>
                    </a:p>
                  </a:txBody>
                  <a:tcPr marL="9525" marR="9525" marT="9525" marB="0" anchor="ctr">
                    <a:solidFill>
                      <a:schemeClr val="accent6">
                        <a:lumMod val="75000"/>
                        <a:alpha val="20000"/>
                      </a:schemeClr>
                    </a:solidFill>
                  </a:tcPr>
                </a:tc>
                <a:tc>
                  <a:txBody>
                    <a:bodyPr/>
                    <a:lstStyle/>
                    <a:p>
                      <a:pPr marL="72000" algn="l" fontAlgn="ctr"/>
                      <a:r>
                        <a:rPr lang="ru-RU" sz="800" b="0" i="0" u="none" strike="noStrike" dirty="0" err="1">
                          <a:solidFill>
                            <a:srgbClr val="000000"/>
                          </a:solidFill>
                          <a:effectLst/>
                          <a:latin typeface="Arial Narrow" panose="020B0606020202030204" pitchFamily="34" charset="0"/>
                        </a:rPr>
                        <a:t>Әртүрлі</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жұмысты</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атқарушылар</a:t>
                      </a:r>
                      <a:endParaRPr lang="ru-RU" sz="800" b="0" i="0" u="none" strike="noStrike" dirty="0">
                        <a:solidFill>
                          <a:srgbClr val="000000"/>
                        </a:solidFill>
                        <a:effectLst/>
                        <a:latin typeface="Arial Narrow" panose="020B0606020202030204" pitchFamily="34" charset="0"/>
                      </a:endParaRPr>
                    </a:p>
                  </a:txBody>
                  <a:tcPr marL="9525" marR="9525" marT="9525" marB="0" anchor="ctr">
                    <a:lnR w="12700" cap="flat" cmpd="sng" algn="ctr">
                      <a:solidFill>
                        <a:schemeClr val="tx1"/>
                      </a:solidFill>
                      <a:prstDash val="solid"/>
                      <a:round/>
                      <a:headEnd type="none" w="med" len="med"/>
                      <a:tailEnd type="none" w="med" len="med"/>
                    </a:lnR>
                    <a:solidFill>
                      <a:schemeClr val="accent6">
                        <a:lumMod val="75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2 285</a:t>
                      </a:r>
                    </a:p>
                  </a:txBody>
                  <a:tcPr marL="9525" marR="9525" marT="9525" marB="0" anchor="ctr">
                    <a:lnL w="12700" cap="flat" cmpd="sng" algn="ctr">
                      <a:solidFill>
                        <a:schemeClr val="tx1"/>
                      </a:solidFill>
                      <a:prstDash val="solid"/>
                      <a:round/>
                      <a:headEnd type="none" w="med" len="med"/>
                      <a:tailEnd type="none" w="med" len="med"/>
                    </a:lnL>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277</a:t>
                      </a:r>
                    </a:p>
                  </a:txBody>
                  <a:tcPr marL="9525" marR="9525" marT="9525" marB="0" anchor="c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736</a:t>
                      </a:r>
                    </a:p>
                  </a:txBody>
                  <a:tcPr marL="9525" marR="9525" marT="9525" marB="0" anchor="c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637</a:t>
                      </a:r>
                    </a:p>
                  </a:txBody>
                  <a:tcPr marL="9525" marR="9525" marT="9525" marB="0" anchor="c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635</a:t>
                      </a:r>
                    </a:p>
                  </a:txBody>
                  <a:tcPr marL="9525" marR="9525" marT="9525" marB="0" anchor="ctr">
                    <a:lnR w="12700" cap="flat" cmpd="sng" algn="ctr">
                      <a:solidFill>
                        <a:schemeClr val="tx1"/>
                      </a:solidFill>
                      <a:prstDash val="solid"/>
                      <a:round/>
                      <a:headEnd type="none" w="med" len="med"/>
                      <a:tailEnd type="none" w="med" len="med"/>
                    </a:ln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2 762</a:t>
                      </a:r>
                    </a:p>
                  </a:txBody>
                  <a:tcPr marL="9525" marR="9525" marT="9525" marB="0" anchor="ctr">
                    <a:lnL w="12700" cap="flat" cmpd="sng" algn="ctr">
                      <a:solidFill>
                        <a:schemeClr val="tx1"/>
                      </a:solidFill>
                      <a:prstDash val="solid"/>
                      <a:round/>
                      <a:headEnd type="none" w="med" len="med"/>
                      <a:tailEnd type="none" w="med" len="med"/>
                    </a:lnL>
                    <a:solidFill>
                      <a:schemeClr val="accent6">
                        <a:lumMod val="75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276</a:t>
                      </a:r>
                    </a:p>
                  </a:txBody>
                  <a:tcPr marL="9525" marR="9525" marT="9525" marB="0" anchor="c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586</a:t>
                      </a:r>
                    </a:p>
                  </a:txBody>
                  <a:tcPr marL="9525" marR="9525" marT="9525" marB="0" anchor="ctr">
                    <a:solidFill>
                      <a:schemeClr val="accent6">
                        <a:lumMod val="75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972</a:t>
                      </a:r>
                    </a:p>
                  </a:txBody>
                  <a:tcPr marL="9525" marR="9525" marT="9525" marB="0" anchor="ctr">
                    <a:solidFill>
                      <a:schemeClr val="accent6">
                        <a:lumMod val="75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928</a:t>
                      </a:r>
                    </a:p>
                  </a:txBody>
                  <a:tcPr marL="9525" marR="9525" marT="9525" marB="0" anchor="ctr">
                    <a:solidFill>
                      <a:schemeClr val="accent6">
                        <a:lumMod val="75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2,6%</a:t>
                      </a:r>
                    </a:p>
                  </a:txBody>
                  <a:tcPr marL="9525" marR="9525" marT="9525" marB="0" anchor="ctr">
                    <a:solidFill>
                      <a:schemeClr val="accent6">
                        <a:lumMod val="75000"/>
                        <a:alpha val="20000"/>
                      </a:schemeClr>
                    </a:solidFill>
                  </a:tcPr>
                </a:tc>
                <a:extLst>
                  <a:ext uri="{0D108BD9-81ED-4DB2-BD59-A6C34878D82A}">
                    <a16:rowId xmlns:a16="http://schemas.microsoft.com/office/drawing/2014/main" val="750895560"/>
                  </a:ext>
                </a:extLst>
              </a:tr>
              <a:tr h="144837">
                <a:tc>
                  <a:txBody>
                    <a:bodyPr/>
                    <a:lstStyle/>
                    <a:p>
                      <a:pPr algn="ctr" fontAlgn="b"/>
                      <a:r>
                        <a:rPr lang="ru-RU" sz="800" b="0" i="0" u="none" strike="noStrike" dirty="0">
                          <a:solidFill>
                            <a:schemeClr val="accent6">
                              <a:lumMod val="50000"/>
                            </a:schemeClr>
                          </a:solidFill>
                          <a:effectLst/>
                          <a:latin typeface="Arial Narrow" panose="020B0606020202030204" pitchFamily="34" charset="0"/>
                        </a:rPr>
                        <a:t>3</a:t>
                      </a:r>
                      <a:endParaRPr lang="en-US" sz="800" b="0" i="0" u="none" strike="noStrike" dirty="0">
                        <a:solidFill>
                          <a:schemeClr val="accent6">
                            <a:lumMod val="50000"/>
                          </a:schemeClr>
                        </a:solidFill>
                        <a:effectLst/>
                        <a:latin typeface="Arial Narrow" panose="020B0606020202030204" pitchFamily="34" charset="0"/>
                      </a:endParaRPr>
                    </a:p>
                  </a:txBody>
                  <a:tcPr marL="9525" marR="9525" marT="0"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3221-0</a:t>
                      </a:r>
                    </a:p>
                  </a:txBody>
                  <a:tcPr marL="9525" marR="9525" marT="9525" marB="0" anchor="ctr">
                    <a:solidFill>
                      <a:schemeClr val="accent6">
                        <a:lumMod val="50000"/>
                        <a:alpha val="1000"/>
                      </a:schemeClr>
                    </a:solidFill>
                  </a:tcPr>
                </a:tc>
                <a:tc>
                  <a:txBody>
                    <a:bodyPr/>
                    <a:lstStyle/>
                    <a:p>
                      <a:pPr marL="72000" algn="l" fontAlgn="ctr"/>
                      <a:r>
                        <a:rPr lang="ru-RU" sz="800" b="0" i="0" u="none" strike="noStrike" dirty="0" err="1">
                          <a:solidFill>
                            <a:srgbClr val="000000"/>
                          </a:solidFill>
                          <a:effectLst/>
                          <a:latin typeface="Arial Narrow" panose="020B0606020202030204" pitchFamily="34" charset="0"/>
                        </a:rPr>
                        <a:t>Күтім</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жөніндегі</a:t>
                      </a:r>
                      <a:r>
                        <a:rPr lang="ru-RU" sz="800" b="0" i="0" u="none" strike="noStrike" dirty="0">
                          <a:solidFill>
                            <a:srgbClr val="000000"/>
                          </a:solidFill>
                          <a:effectLst/>
                          <a:latin typeface="Arial Narrow" panose="020B0606020202030204" pitchFamily="34" charset="0"/>
                        </a:rPr>
                        <a:t> орта </a:t>
                      </a:r>
                      <a:r>
                        <a:rPr lang="ru-RU" sz="800" b="0" i="0" u="none" strike="noStrike" dirty="0" err="1">
                          <a:solidFill>
                            <a:srgbClr val="000000"/>
                          </a:solidFill>
                          <a:effectLst/>
                          <a:latin typeface="Arial Narrow" panose="020B0606020202030204" pitchFamily="34" charset="0"/>
                        </a:rPr>
                        <a:t>медициналық</a:t>
                      </a:r>
                      <a:r>
                        <a:rPr lang="ru-RU" sz="800" b="0" i="0" u="none" strike="noStrike" dirty="0">
                          <a:solidFill>
                            <a:srgbClr val="000000"/>
                          </a:solidFill>
                          <a:effectLst/>
                          <a:latin typeface="Arial Narrow" panose="020B0606020202030204" pitchFamily="34" charset="0"/>
                        </a:rPr>
                        <a:t> персонал</a:t>
                      </a:r>
                    </a:p>
                  </a:txBody>
                  <a:tcPr marL="9525" marR="9525" marT="9525" marB="0" anchor="ctr">
                    <a:lnR w="12700" cap="flat" cmpd="sng" algn="ctr">
                      <a:solidFill>
                        <a:schemeClr val="tx1"/>
                      </a:solidFill>
                      <a:prstDash val="solid"/>
                      <a:round/>
                      <a:headEnd type="none" w="med" len="med"/>
                      <a:tailEnd type="none" w="med" len="med"/>
                    </a:ln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2 567</a:t>
                      </a:r>
                    </a:p>
                  </a:txBody>
                  <a:tcPr marL="9525" marR="9525" marT="9525" marB="0" anchor="ctr">
                    <a:lnL w="12700" cap="flat" cmpd="sng" algn="ctr">
                      <a:solidFill>
                        <a:schemeClr val="tx1"/>
                      </a:solidFill>
                      <a:prstDash val="solid"/>
                      <a:round/>
                      <a:headEnd type="none" w="med" len="med"/>
                      <a:tailEnd type="none" w="med" len="med"/>
                    </a:lnL>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716</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594</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705</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552</a:t>
                      </a:r>
                    </a:p>
                  </a:txBody>
                  <a:tcPr marL="9525" marR="9525" marT="9525" marB="0" anchor="ctr">
                    <a:lnR w="12700" cap="flat" cmpd="sng" algn="ctr">
                      <a:solidFill>
                        <a:schemeClr val="tx1"/>
                      </a:solidFill>
                      <a:prstDash val="solid"/>
                      <a:round/>
                      <a:headEnd type="none" w="med" len="med"/>
                      <a:tailEnd type="none" w="med" len="med"/>
                    </a:ln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2 731</a:t>
                      </a:r>
                    </a:p>
                  </a:txBody>
                  <a:tcPr marL="9525" marR="9525" marT="9525" marB="0" anchor="ctr">
                    <a:lnL w="12700" cap="flat" cmpd="sng" algn="ctr">
                      <a:solidFill>
                        <a:schemeClr val="tx1"/>
                      </a:solidFill>
                      <a:prstDash val="solid"/>
                      <a:round/>
                      <a:headEnd type="none" w="med" len="med"/>
                      <a:tailEnd type="none" w="med" len="med"/>
                    </a:lnL>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654</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747</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665</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665</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2,6%</a:t>
                      </a:r>
                    </a:p>
                  </a:txBody>
                  <a:tcPr marL="9525" marR="9525" marT="9525" marB="0" anchor="ctr">
                    <a:solidFill>
                      <a:schemeClr val="accent6">
                        <a:lumMod val="50000"/>
                        <a:alpha val="1000"/>
                      </a:schemeClr>
                    </a:solidFill>
                  </a:tcPr>
                </a:tc>
                <a:extLst>
                  <a:ext uri="{0D108BD9-81ED-4DB2-BD59-A6C34878D82A}">
                    <a16:rowId xmlns:a16="http://schemas.microsoft.com/office/drawing/2014/main" val="761244194"/>
                  </a:ext>
                </a:extLst>
              </a:tr>
              <a:tr h="144837">
                <a:tc>
                  <a:txBody>
                    <a:bodyPr/>
                    <a:lstStyle/>
                    <a:p>
                      <a:pPr algn="ctr" fontAlgn="b"/>
                      <a:r>
                        <a:rPr lang="ru-RU" sz="800" b="0" i="0" u="none" strike="noStrike" dirty="0">
                          <a:solidFill>
                            <a:schemeClr val="accent6">
                              <a:lumMod val="50000"/>
                            </a:schemeClr>
                          </a:solidFill>
                          <a:effectLst/>
                          <a:latin typeface="Arial Narrow" panose="020B0606020202030204" pitchFamily="34" charset="0"/>
                        </a:rPr>
                        <a:t>4</a:t>
                      </a:r>
                      <a:endParaRPr lang="en-US" sz="800" b="0" i="0" u="none" strike="noStrike" dirty="0">
                        <a:solidFill>
                          <a:schemeClr val="accent6">
                            <a:lumMod val="50000"/>
                          </a:schemeClr>
                        </a:solidFill>
                        <a:effectLst/>
                        <a:latin typeface="Arial Narrow" panose="020B0606020202030204" pitchFamily="34" charset="0"/>
                      </a:endParaRPr>
                    </a:p>
                  </a:txBody>
                  <a:tcPr marL="9525" marR="9525" marT="0" marB="0" anchor="ctr">
                    <a:solidFill>
                      <a:schemeClr val="accent6">
                        <a:lumMod val="75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9112-9</a:t>
                      </a:r>
                    </a:p>
                  </a:txBody>
                  <a:tcPr marL="9525" marR="9525" marT="9525" marB="0" anchor="ctr">
                    <a:solidFill>
                      <a:schemeClr val="accent6">
                        <a:lumMod val="75000"/>
                        <a:alpha val="20000"/>
                      </a:schemeClr>
                    </a:solidFill>
                  </a:tcPr>
                </a:tc>
                <a:tc>
                  <a:txBody>
                    <a:bodyPr/>
                    <a:lstStyle/>
                    <a:p>
                      <a:pPr marL="72000" algn="l" fontAlgn="ctr"/>
                      <a:r>
                        <a:rPr lang="ru-RU" sz="800" b="0" i="0" u="none" strike="noStrike" dirty="0" err="1">
                          <a:solidFill>
                            <a:srgbClr val="000000"/>
                          </a:solidFill>
                          <a:effectLst/>
                          <a:latin typeface="Arial Narrow" panose="020B0606020202030204" pitchFamily="34" charset="0"/>
                        </a:rPr>
                        <a:t>Отельдердегі</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және</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ұқсас</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мекемелердегі</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басқа</a:t>
                      </a:r>
                      <a:r>
                        <a:rPr lang="ru-RU" sz="800" b="0" i="0" u="none" strike="noStrike" dirty="0">
                          <a:solidFill>
                            <a:srgbClr val="000000"/>
                          </a:solidFill>
                          <a:effectLst/>
                          <a:latin typeface="Arial Narrow" panose="020B0606020202030204" pitchFamily="34" charset="0"/>
                        </a:rPr>
                        <a:t> да </a:t>
                      </a:r>
                      <a:r>
                        <a:rPr lang="ru-RU" sz="800" b="0" i="0" u="none" strike="noStrike" dirty="0" err="1">
                          <a:solidFill>
                            <a:srgbClr val="000000"/>
                          </a:solidFill>
                          <a:effectLst/>
                          <a:latin typeface="Arial Narrow" panose="020B0606020202030204" pitchFamily="34" charset="0"/>
                        </a:rPr>
                        <a:t>тазалаушылар</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және</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үй</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қызметшілері</a:t>
                      </a:r>
                      <a:endParaRPr lang="ru-RU" sz="800" b="0" i="0" u="none" strike="noStrike" dirty="0">
                        <a:solidFill>
                          <a:srgbClr val="000000"/>
                        </a:solidFill>
                        <a:effectLst/>
                        <a:latin typeface="Arial Narrow" panose="020B0606020202030204" pitchFamily="34" charset="0"/>
                      </a:endParaRPr>
                    </a:p>
                  </a:txBody>
                  <a:tcPr marL="9525" marR="9525" marT="9525" marB="0" anchor="ctr">
                    <a:lnR w="12700" cap="flat" cmpd="sng" algn="ctr">
                      <a:solidFill>
                        <a:schemeClr val="tx1"/>
                      </a:solidFill>
                      <a:prstDash val="solid"/>
                      <a:round/>
                      <a:headEnd type="none" w="med" len="med"/>
                      <a:tailEnd type="none" w="med" len="med"/>
                    </a:lnR>
                    <a:solidFill>
                      <a:schemeClr val="accent6">
                        <a:lumMod val="75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2 313</a:t>
                      </a:r>
                    </a:p>
                  </a:txBody>
                  <a:tcPr marL="9525" marR="9525" marT="9525" marB="0" anchor="ctr">
                    <a:lnL w="12700" cap="flat" cmpd="sng" algn="ctr">
                      <a:solidFill>
                        <a:schemeClr val="tx1"/>
                      </a:solidFill>
                      <a:prstDash val="solid"/>
                      <a:round/>
                      <a:headEnd type="none" w="med" len="med"/>
                      <a:tailEnd type="none" w="med" len="med"/>
                    </a:lnL>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425</a:t>
                      </a:r>
                    </a:p>
                  </a:txBody>
                  <a:tcPr marL="9525" marR="9525" marT="9525" marB="0" anchor="c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680</a:t>
                      </a:r>
                    </a:p>
                  </a:txBody>
                  <a:tcPr marL="9525" marR="9525" marT="9525" marB="0" anchor="c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525</a:t>
                      </a:r>
                    </a:p>
                  </a:txBody>
                  <a:tcPr marL="9525" marR="9525" marT="9525" marB="0" anchor="c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683</a:t>
                      </a:r>
                    </a:p>
                  </a:txBody>
                  <a:tcPr marL="9525" marR="9525" marT="9525" marB="0" anchor="ctr">
                    <a:lnR w="12700" cap="flat" cmpd="sng" algn="ctr">
                      <a:solidFill>
                        <a:schemeClr val="tx1"/>
                      </a:solidFill>
                      <a:prstDash val="solid"/>
                      <a:round/>
                      <a:headEnd type="none" w="med" len="med"/>
                      <a:tailEnd type="none" w="med" len="med"/>
                    </a:ln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2 498</a:t>
                      </a:r>
                    </a:p>
                  </a:txBody>
                  <a:tcPr marL="9525" marR="9525" marT="9525" marB="0" anchor="ctr">
                    <a:lnL w="12700" cap="flat" cmpd="sng" algn="ctr">
                      <a:solidFill>
                        <a:schemeClr val="tx1"/>
                      </a:solidFill>
                      <a:prstDash val="solid"/>
                      <a:round/>
                      <a:headEnd type="none" w="med" len="med"/>
                      <a:tailEnd type="none" w="med" len="med"/>
                    </a:lnL>
                    <a:solidFill>
                      <a:schemeClr val="accent6">
                        <a:lumMod val="75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598</a:t>
                      </a:r>
                    </a:p>
                  </a:txBody>
                  <a:tcPr marL="9525" marR="9525" marT="9525" marB="0" anchor="c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657</a:t>
                      </a:r>
                    </a:p>
                  </a:txBody>
                  <a:tcPr marL="9525" marR="9525" marT="9525" marB="0" anchor="ctr">
                    <a:solidFill>
                      <a:schemeClr val="accent6">
                        <a:lumMod val="75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637</a:t>
                      </a:r>
                    </a:p>
                  </a:txBody>
                  <a:tcPr marL="9525" marR="9525" marT="9525" marB="0" anchor="ctr">
                    <a:solidFill>
                      <a:schemeClr val="accent6">
                        <a:lumMod val="75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606</a:t>
                      </a:r>
                    </a:p>
                  </a:txBody>
                  <a:tcPr marL="9525" marR="9525" marT="9525" marB="0" anchor="ctr">
                    <a:solidFill>
                      <a:schemeClr val="accent6">
                        <a:lumMod val="75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2,3%</a:t>
                      </a:r>
                    </a:p>
                  </a:txBody>
                  <a:tcPr marL="9525" marR="9525" marT="9525" marB="0" anchor="ctr">
                    <a:solidFill>
                      <a:schemeClr val="accent6">
                        <a:lumMod val="75000"/>
                        <a:alpha val="20000"/>
                      </a:schemeClr>
                    </a:solidFill>
                  </a:tcPr>
                </a:tc>
                <a:extLst>
                  <a:ext uri="{0D108BD9-81ED-4DB2-BD59-A6C34878D82A}">
                    <a16:rowId xmlns:a16="http://schemas.microsoft.com/office/drawing/2014/main" val="1996304957"/>
                  </a:ext>
                </a:extLst>
              </a:tr>
              <a:tr h="144837">
                <a:tc>
                  <a:txBody>
                    <a:bodyPr/>
                    <a:lstStyle/>
                    <a:p>
                      <a:pPr algn="ctr" fontAlgn="b"/>
                      <a:r>
                        <a:rPr lang="ru-RU" sz="800" b="0" i="0" u="none" strike="noStrike" dirty="0">
                          <a:solidFill>
                            <a:schemeClr val="accent6">
                              <a:lumMod val="50000"/>
                            </a:schemeClr>
                          </a:solidFill>
                          <a:effectLst/>
                          <a:latin typeface="Arial Narrow" panose="020B0606020202030204" pitchFamily="34" charset="0"/>
                        </a:rPr>
                        <a:t>5</a:t>
                      </a:r>
                      <a:endParaRPr lang="en-US" sz="800" b="0" i="0" u="none" strike="noStrike" dirty="0">
                        <a:solidFill>
                          <a:schemeClr val="accent6">
                            <a:lumMod val="50000"/>
                          </a:schemeClr>
                        </a:solidFill>
                        <a:effectLst/>
                        <a:latin typeface="Arial Narrow" panose="020B0606020202030204" pitchFamily="34" charset="0"/>
                      </a:endParaRPr>
                    </a:p>
                  </a:txBody>
                  <a:tcPr marL="9525" marR="9525" marT="0"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5220-9</a:t>
                      </a:r>
                    </a:p>
                  </a:txBody>
                  <a:tcPr marL="9525" marR="9525" marT="9525" marB="0" anchor="ctr">
                    <a:solidFill>
                      <a:schemeClr val="accent6">
                        <a:lumMod val="50000"/>
                        <a:alpha val="1000"/>
                      </a:schemeClr>
                    </a:solidFill>
                  </a:tcPr>
                </a:tc>
                <a:tc>
                  <a:txBody>
                    <a:bodyPr/>
                    <a:lstStyle/>
                    <a:p>
                      <a:pPr marL="72000" algn="l" fontAlgn="ctr"/>
                      <a:r>
                        <a:rPr lang="ru-RU" sz="800" b="0" i="0" u="none" strike="noStrike" dirty="0" err="1">
                          <a:solidFill>
                            <a:srgbClr val="000000"/>
                          </a:solidFill>
                          <a:effectLst/>
                          <a:latin typeface="Arial Narrow" panose="020B0606020202030204" pitchFamily="34" charset="0"/>
                        </a:rPr>
                        <a:t>Басқа</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кассирлер</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және</a:t>
                      </a:r>
                      <a:r>
                        <a:rPr lang="ru-RU" sz="800" b="0" i="0" u="none" strike="noStrike" dirty="0">
                          <a:solidFill>
                            <a:srgbClr val="000000"/>
                          </a:solidFill>
                          <a:effectLst/>
                          <a:latin typeface="Arial Narrow" panose="020B0606020202030204" pitchFamily="34" charset="0"/>
                        </a:rPr>
                        <a:t> билет </a:t>
                      </a:r>
                      <a:r>
                        <a:rPr lang="ru-RU" sz="800" b="0" i="0" u="none" strike="noStrike" dirty="0" err="1">
                          <a:solidFill>
                            <a:srgbClr val="000000"/>
                          </a:solidFill>
                          <a:effectLst/>
                          <a:latin typeface="Arial Narrow" panose="020B0606020202030204" pitchFamily="34" charset="0"/>
                        </a:rPr>
                        <a:t>сатушылар</a:t>
                      </a:r>
                      <a:endParaRPr lang="ru-RU" sz="800" b="0" i="0" u="none" strike="noStrike" dirty="0">
                        <a:solidFill>
                          <a:srgbClr val="000000"/>
                        </a:solidFill>
                        <a:effectLst/>
                        <a:latin typeface="Arial Narrow" panose="020B0606020202030204" pitchFamily="34" charset="0"/>
                      </a:endParaRPr>
                    </a:p>
                  </a:txBody>
                  <a:tcPr marL="9525" marR="9525" marT="9525" marB="0" anchor="ctr">
                    <a:lnR w="12700" cap="flat" cmpd="sng" algn="ctr">
                      <a:solidFill>
                        <a:schemeClr val="tx1"/>
                      </a:solidFill>
                      <a:prstDash val="solid"/>
                      <a:round/>
                      <a:headEnd type="none" w="med" len="med"/>
                      <a:tailEnd type="none" w="med" len="med"/>
                    </a:ln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2 074</a:t>
                      </a:r>
                    </a:p>
                  </a:txBody>
                  <a:tcPr marL="9525" marR="9525" marT="9525" marB="0" anchor="ctr">
                    <a:lnL w="12700" cap="flat" cmpd="sng" algn="ctr">
                      <a:solidFill>
                        <a:schemeClr val="tx1"/>
                      </a:solidFill>
                      <a:prstDash val="solid"/>
                      <a:round/>
                      <a:headEnd type="none" w="med" len="med"/>
                      <a:tailEnd type="none" w="med" len="med"/>
                    </a:lnL>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377</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663</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460</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574</a:t>
                      </a:r>
                    </a:p>
                  </a:txBody>
                  <a:tcPr marL="9525" marR="9525" marT="9525" marB="0" anchor="ctr">
                    <a:lnR w="12700" cap="flat" cmpd="sng" algn="ctr">
                      <a:solidFill>
                        <a:schemeClr val="tx1"/>
                      </a:solidFill>
                      <a:prstDash val="solid"/>
                      <a:round/>
                      <a:headEnd type="none" w="med" len="med"/>
                      <a:tailEnd type="none" w="med" len="med"/>
                    </a:ln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2 142</a:t>
                      </a:r>
                    </a:p>
                  </a:txBody>
                  <a:tcPr marL="9525" marR="9525" marT="9525" marB="0" anchor="ctr">
                    <a:lnL w="12700" cap="flat" cmpd="sng" algn="ctr">
                      <a:solidFill>
                        <a:schemeClr val="tx1"/>
                      </a:solidFill>
                      <a:prstDash val="solid"/>
                      <a:round/>
                      <a:headEnd type="none" w="med" len="med"/>
                      <a:tailEnd type="none" w="med" len="med"/>
                    </a:lnL>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330</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450</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756</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606</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2,0%</a:t>
                      </a:r>
                    </a:p>
                  </a:txBody>
                  <a:tcPr marL="9525" marR="9525" marT="9525" marB="0" anchor="ctr">
                    <a:solidFill>
                      <a:schemeClr val="accent6">
                        <a:lumMod val="50000"/>
                        <a:alpha val="1000"/>
                      </a:schemeClr>
                    </a:solidFill>
                  </a:tcPr>
                </a:tc>
                <a:extLst>
                  <a:ext uri="{0D108BD9-81ED-4DB2-BD59-A6C34878D82A}">
                    <a16:rowId xmlns:a16="http://schemas.microsoft.com/office/drawing/2014/main" val="3085205914"/>
                  </a:ext>
                </a:extLst>
              </a:tr>
              <a:tr h="144837">
                <a:tc>
                  <a:txBody>
                    <a:bodyPr/>
                    <a:lstStyle/>
                    <a:p>
                      <a:pPr algn="ctr" fontAlgn="b"/>
                      <a:r>
                        <a:rPr lang="ru-RU" sz="800" b="0" i="0" u="none" strike="noStrike" dirty="0">
                          <a:solidFill>
                            <a:schemeClr val="accent6">
                              <a:lumMod val="50000"/>
                            </a:schemeClr>
                          </a:solidFill>
                          <a:effectLst/>
                          <a:latin typeface="Arial Narrow" panose="020B0606020202030204" pitchFamily="34" charset="0"/>
                        </a:rPr>
                        <a:t>6</a:t>
                      </a:r>
                      <a:endParaRPr lang="en-US" sz="800" b="0" i="0" u="none" strike="noStrike" dirty="0">
                        <a:solidFill>
                          <a:schemeClr val="accent6">
                            <a:lumMod val="50000"/>
                          </a:schemeClr>
                        </a:solidFill>
                        <a:effectLst/>
                        <a:latin typeface="Arial Narrow" panose="020B0606020202030204" pitchFamily="34" charset="0"/>
                      </a:endParaRPr>
                    </a:p>
                  </a:txBody>
                  <a:tcPr marL="9525" marR="9525" marT="0" marB="0" anchor="ctr">
                    <a:solidFill>
                      <a:schemeClr val="accent6">
                        <a:lumMod val="75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5311-2</a:t>
                      </a:r>
                    </a:p>
                  </a:txBody>
                  <a:tcPr marL="9525" marR="9525" marT="9525" marB="0" anchor="ctr">
                    <a:solidFill>
                      <a:schemeClr val="accent6">
                        <a:lumMod val="75000"/>
                        <a:alpha val="20000"/>
                      </a:schemeClr>
                    </a:solidFill>
                  </a:tcPr>
                </a:tc>
                <a:tc>
                  <a:txBody>
                    <a:bodyPr/>
                    <a:lstStyle/>
                    <a:p>
                      <a:pPr marL="72000" algn="l" fontAlgn="ctr"/>
                      <a:r>
                        <a:rPr lang="ru-RU" sz="800" b="0" i="0" u="none" strike="noStrike" dirty="0">
                          <a:solidFill>
                            <a:srgbClr val="000000"/>
                          </a:solidFill>
                          <a:effectLst/>
                          <a:latin typeface="Arial Narrow" panose="020B0606020202030204" pitchFamily="34" charset="0"/>
                        </a:rPr>
                        <a:t>Бала </a:t>
                      </a:r>
                      <a:r>
                        <a:rPr lang="ru-RU" sz="800" b="0" i="0" u="none" strike="noStrike" dirty="0" err="1">
                          <a:solidFill>
                            <a:srgbClr val="000000"/>
                          </a:solidFill>
                          <a:effectLst/>
                          <a:latin typeface="Arial Narrow" panose="020B0606020202030204" pitchFamily="34" charset="0"/>
                        </a:rPr>
                        <a:t>күтушілер</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балабақшадағы</a:t>
                      </a:r>
                      <a:r>
                        <a:rPr lang="ru-RU" sz="800" b="0" i="0" u="none" strike="noStrike" dirty="0">
                          <a:solidFill>
                            <a:srgbClr val="000000"/>
                          </a:solidFill>
                          <a:effectLst/>
                          <a:latin typeface="Arial Narrow" panose="020B0606020202030204" pitchFamily="34" charset="0"/>
                        </a:rPr>
                        <a:t>)</a:t>
                      </a:r>
                    </a:p>
                  </a:txBody>
                  <a:tcPr marL="9525" marR="9525" marT="9525" marB="0" anchor="ctr">
                    <a:lnR w="12700" cap="flat" cmpd="sng" algn="ctr">
                      <a:solidFill>
                        <a:schemeClr val="tx1"/>
                      </a:solidFill>
                      <a:prstDash val="solid"/>
                      <a:round/>
                      <a:headEnd type="none" w="med" len="med"/>
                      <a:tailEnd type="none" w="med" len="med"/>
                    </a:lnR>
                    <a:solidFill>
                      <a:schemeClr val="accent6">
                        <a:lumMod val="75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1 861</a:t>
                      </a:r>
                    </a:p>
                  </a:txBody>
                  <a:tcPr marL="9525" marR="9525" marT="9525" marB="0" anchor="ctr">
                    <a:lnL w="12700" cap="flat" cmpd="sng" algn="ctr">
                      <a:solidFill>
                        <a:schemeClr val="tx1"/>
                      </a:solidFill>
                      <a:prstDash val="solid"/>
                      <a:round/>
                      <a:headEnd type="none" w="med" len="med"/>
                      <a:tailEnd type="none" w="med" len="med"/>
                    </a:lnL>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445</a:t>
                      </a:r>
                    </a:p>
                  </a:txBody>
                  <a:tcPr marL="9525" marR="9525" marT="9525" marB="0" anchor="c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376</a:t>
                      </a:r>
                    </a:p>
                  </a:txBody>
                  <a:tcPr marL="9525" marR="9525" marT="9525" marB="0" anchor="c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521</a:t>
                      </a:r>
                    </a:p>
                  </a:txBody>
                  <a:tcPr marL="9525" marR="9525" marT="9525" marB="0" anchor="c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519</a:t>
                      </a:r>
                    </a:p>
                  </a:txBody>
                  <a:tcPr marL="9525" marR="9525" marT="9525" marB="0" anchor="ctr">
                    <a:lnR w="12700" cap="flat" cmpd="sng" algn="ctr">
                      <a:solidFill>
                        <a:schemeClr val="tx1"/>
                      </a:solidFill>
                      <a:prstDash val="solid"/>
                      <a:round/>
                      <a:headEnd type="none" w="med" len="med"/>
                      <a:tailEnd type="none" w="med" len="med"/>
                    </a:ln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2 111</a:t>
                      </a:r>
                    </a:p>
                  </a:txBody>
                  <a:tcPr marL="9525" marR="9525" marT="9525" marB="0" anchor="ctr">
                    <a:lnL w="12700" cap="flat" cmpd="sng" algn="ctr">
                      <a:solidFill>
                        <a:schemeClr val="tx1"/>
                      </a:solidFill>
                      <a:prstDash val="solid"/>
                      <a:round/>
                      <a:headEnd type="none" w="med" len="med"/>
                      <a:tailEnd type="none" w="med" len="med"/>
                    </a:lnL>
                    <a:solidFill>
                      <a:schemeClr val="accent6">
                        <a:lumMod val="75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485</a:t>
                      </a:r>
                    </a:p>
                  </a:txBody>
                  <a:tcPr marL="9525" marR="9525" marT="9525" marB="0" anchor="c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530</a:t>
                      </a:r>
                    </a:p>
                  </a:txBody>
                  <a:tcPr marL="9525" marR="9525" marT="9525" marB="0" anchor="ctr">
                    <a:solidFill>
                      <a:schemeClr val="accent6">
                        <a:lumMod val="75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482</a:t>
                      </a:r>
                    </a:p>
                  </a:txBody>
                  <a:tcPr marL="9525" marR="9525" marT="9525" marB="0" anchor="ctr">
                    <a:solidFill>
                      <a:schemeClr val="accent6">
                        <a:lumMod val="75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614</a:t>
                      </a:r>
                    </a:p>
                  </a:txBody>
                  <a:tcPr marL="9525" marR="9525" marT="9525" marB="0" anchor="ctr">
                    <a:solidFill>
                      <a:schemeClr val="accent6">
                        <a:lumMod val="75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2,0%</a:t>
                      </a:r>
                    </a:p>
                  </a:txBody>
                  <a:tcPr marL="9525" marR="9525" marT="9525" marB="0" anchor="ctr">
                    <a:solidFill>
                      <a:schemeClr val="accent6">
                        <a:lumMod val="75000"/>
                        <a:alpha val="20000"/>
                      </a:schemeClr>
                    </a:solidFill>
                  </a:tcPr>
                </a:tc>
                <a:extLst>
                  <a:ext uri="{0D108BD9-81ED-4DB2-BD59-A6C34878D82A}">
                    <a16:rowId xmlns:a16="http://schemas.microsoft.com/office/drawing/2014/main" val="2706513750"/>
                  </a:ext>
                </a:extLst>
              </a:tr>
              <a:tr h="144837">
                <a:tc>
                  <a:txBody>
                    <a:bodyPr/>
                    <a:lstStyle/>
                    <a:p>
                      <a:pPr algn="ctr" fontAlgn="b"/>
                      <a:r>
                        <a:rPr lang="ru-RU" sz="800" b="0" i="0" u="none" strike="noStrike" dirty="0">
                          <a:solidFill>
                            <a:schemeClr val="accent6">
                              <a:lumMod val="50000"/>
                            </a:schemeClr>
                          </a:solidFill>
                          <a:effectLst/>
                          <a:latin typeface="Arial Narrow" panose="020B0606020202030204" pitchFamily="34" charset="0"/>
                        </a:rPr>
                        <a:t>7</a:t>
                      </a:r>
                      <a:endParaRPr lang="en-US" sz="800" b="0" i="0" u="none" strike="noStrike" dirty="0">
                        <a:solidFill>
                          <a:schemeClr val="accent6">
                            <a:lumMod val="50000"/>
                          </a:schemeClr>
                        </a:solidFill>
                        <a:effectLst/>
                        <a:latin typeface="Arial Narrow" panose="020B0606020202030204" pitchFamily="34" charset="0"/>
                      </a:endParaRPr>
                    </a:p>
                  </a:txBody>
                  <a:tcPr marL="9525" marR="9525" marT="0"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2362-0</a:t>
                      </a:r>
                    </a:p>
                  </a:txBody>
                  <a:tcPr marL="9525" marR="9525" marT="9525" marB="0" anchor="ctr">
                    <a:solidFill>
                      <a:schemeClr val="accent6">
                        <a:lumMod val="50000"/>
                        <a:alpha val="1000"/>
                      </a:schemeClr>
                    </a:solidFill>
                  </a:tcPr>
                </a:tc>
                <a:tc>
                  <a:txBody>
                    <a:bodyPr/>
                    <a:lstStyle/>
                    <a:p>
                      <a:pPr marL="72000" algn="l" fontAlgn="ctr"/>
                      <a:r>
                        <a:rPr lang="ru-RU" sz="800" b="0" i="0" u="none" strike="noStrike" dirty="0" err="1">
                          <a:solidFill>
                            <a:srgbClr val="000000"/>
                          </a:solidFill>
                          <a:effectLst/>
                          <a:latin typeface="Arial Narrow" panose="020B0606020202030204" pitchFamily="34" charset="0"/>
                        </a:rPr>
                        <a:t>Мектепке</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дейінгі</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білім</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берудегі</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тәрбиешілер</a:t>
                      </a:r>
                      <a:endParaRPr lang="ru-RU" sz="800" b="0" i="0" u="none" strike="noStrike" dirty="0">
                        <a:solidFill>
                          <a:srgbClr val="000000"/>
                        </a:solidFill>
                        <a:effectLst/>
                        <a:latin typeface="Arial Narrow" panose="020B0606020202030204" pitchFamily="34" charset="0"/>
                      </a:endParaRPr>
                    </a:p>
                  </a:txBody>
                  <a:tcPr marL="9525" marR="9525" marT="9525" marB="0" anchor="ctr">
                    <a:lnR w="12700" cap="flat" cmpd="sng" algn="ctr">
                      <a:solidFill>
                        <a:schemeClr val="tx1"/>
                      </a:solidFill>
                      <a:prstDash val="solid"/>
                      <a:round/>
                      <a:headEnd type="none" w="med" len="med"/>
                      <a:tailEnd type="none" w="med" len="med"/>
                    </a:ln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1 928</a:t>
                      </a:r>
                    </a:p>
                  </a:txBody>
                  <a:tcPr marL="9525" marR="9525" marT="9525" marB="0" anchor="ctr">
                    <a:lnL w="12700" cap="flat" cmpd="sng" algn="ctr">
                      <a:solidFill>
                        <a:schemeClr val="tx1"/>
                      </a:solidFill>
                      <a:prstDash val="solid"/>
                      <a:round/>
                      <a:headEnd type="none" w="med" len="med"/>
                      <a:tailEnd type="none" w="med" len="med"/>
                    </a:lnL>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423</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394</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651</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460</a:t>
                      </a:r>
                    </a:p>
                  </a:txBody>
                  <a:tcPr marL="9525" marR="9525" marT="9525" marB="0" anchor="ctr">
                    <a:lnR w="12700" cap="flat" cmpd="sng" algn="ctr">
                      <a:solidFill>
                        <a:schemeClr val="tx1"/>
                      </a:solidFill>
                      <a:prstDash val="solid"/>
                      <a:round/>
                      <a:headEnd type="none" w="med" len="med"/>
                      <a:tailEnd type="none" w="med" len="med"/>
                    </a:ln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1 991</a:t>
                      </a:r>
                    </a:p>
                  </a:txBody>
                  <a:tcPr marL="9525" marR="9525" marT="9525" marB="0" anchor="ctr">
                    <a:lnL w="12700" cap="flat" cmpd="sng" algn="ctr">
                      <a:solidFill>
                        <a:schemeClr val="tx1"/>
                      </a:solidFill>
                      <a:prstDash val="solid"/>
                      <a:round/>
                      <a:headEnd type="none" w="med" len="med"/>
                      <a:tailEnd type="none" w="med" len="med"/>
                    </a:lnL>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503</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472</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422</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594</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1,9%</a:t>
                      </a:r>
                    </a:p>
                  </a:txBody>
                  <a:tcPr marL="9525" marR="9525" marT="9525" marB="0" anchor="ctr">
                    <a:solidFill>
                      <a:schemeClr val="accent6">
                        <a:lumMod val="50000"/>
                        <a:alpha val="1000"/>
                      </a:schemeClr>
                    </a:solidFill>
                  </a:tcPr>
                </a:tc>
                <a:extLst>
                  <a:ext uri="{0D108BD9-81ED-4DB2-BD59-A6C34878D82A}">
                    <a16:rowId xmlns:a16="http://schemas.microsoft.com/office/drawing/2014/main" val="1208754249"/>
                  </a:ext>
                </a:extLst>
              </a:tr>
              <a:tr h="144837">
                <a:tc>
                  <a:txBody>
                    <a:bodyPr/>
                    <a:lstStyle/>
                    <a:p>
                      <a:pPr algn="ctr" fontAlgn="b"/>
                      <a:r>
                        <a:rPr lang="ru-RU" sz="800" b="0" i="0" u="none" strike="noStrike" dirty="0">
                          <a:solidFill>
                            <a:schemeClr val="accent6">
                              <a:lumMod val="50000"/>
                            </a:schemeClr>
                          </a:solidFill>
                          <a:effectLst/>
                          <a:latin typeface="Arial Narrow" panose="020B0606020202030204" pitchFamily="34" charset="0"/>
                        </a:rPr>
                        <a:t>8</a:t>
                      </a:r>
                      <a:endParaRPr lang="en-US" sz="800" b="0" i="0" u="none" strike="noStrike" dirty="0">
                        <a:solidFill>
                          <a:schemeClr val="accent6">
                            <a:lumMod val="50000"/>
                          </a:schemeClr>
                        </a:solidFill>
                        <a:effectLst/>
                        <a:latin typeface="Arial Narrow" panose="020B0606020202030204" pitchFamily="34" charset="0"/>
                      </a:endParaRPr>
                    </a:p>
                  </a:txBody>
                  <a:tcPr marL="9525" marR="9525" marT="0" marB="0" anchor="ctr">
                    <a:solidFill>
                      <a:schemeClr val="accent6">
                        <a:lumMod val="75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2350-3</a:t>
                      </a:r>
                    </a:p>
                  </a:txBody>
                  <a:tcPr marL="9525" marR="9525" marT="9525" marB="0" anchor="ctr">
                    <a:solidFill>
                      <a:schemeClr val="accent6">
                        <a:lumMod val="75000"/>
                        <a:alpha val="20000"/>
                      </a:schemeClr>
                    </a:solidFill>
                  </a:tcPr>
                </a:tc>
                <a:tc>
                  <a:txBody>
                    <a:bodyPr/>
                    <a:lstStyle/>
                    <a:p>
                      <a:pPr marL="72000" algn="l" fontAlgn="ctr"/>
                      <a:r>
                        <a:rPr lang="ru-RU" sz="800" b="0" i="0" u="none" strike="noStrike" dirty="0" err="1">
                          <a:solidFill>
                            <a:srgbClr val="000000"/>
                          </a:solidFill>
                          <a:effectLst/>
                          <a:latin typeface="Arial Narrow" panose="020B0606020202030204" pitchFamily="34" charset="0"/>
                        </a:rPr>
                        <a:t>Қоғамдық</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ғылымдар</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бойынша</a:t>
                      </a:r>
                      <a:r>
                        <a:rPr lang="ru-RU" sz="800" b="0" i="0" u="none" strike="noStrike" dirty="0">
                          <a:solidFill>
                            <a:srgbClr val="000000"/>
                          </a:solidFill>
                          <a:effectLst/>
                          <a:latin typeface="Arial Narrow" panose="020B0606020202030204" pitchFamily="34" charset="0"/>
                        </a:rPr>
                        <a:t> орта </a:t>
                      </a:r>
                      <a:r>
                        <a:rPr lang="ru-RU" sz="800" b="0" i="0" u="none" strike="noStrike" dirty="0" err="1">
                          <a:solidFill>
                            <a:srgbClr val="000000"/>
                          </a:solidFill>
                          <a:effectLst/>
                          <a:latin typeface="Arial Narrow" panose="020B0606020202030204" pitchFamily="34" charset="0"/>
                        </a:rPr>
                        <a:t>мектеп</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мұғалімдері</a:t>
                      </a:r>
                      <a:endParaRPr lang="ru-RU" sz="800" b="0" i="0" u="none" strike="noStrike" dirty="0">
                        <a:solidFill>
                          <a:srgbClr val="000000"/>
                        </a:solidFill>
                        <a:effectLst/>
                        <a:latin typeface="Arial Narrow" panose="020B0606020202030204" pitchFamily="34" charset="0"/>
                      </a:endParaRPr>
                    </a:p>
                  </a:txBody>
                  <a:tcPr marL="9525" marR="9525" marT="9525" marB="0" anchor="ctr">
                    <a:lnR w="12700" cap="flat" cmpd="sng" algn="ctr">
                      <a:solidFill>
                        <a:schemeClr val="tx1"/>
                      </a:solidFill>
                      <a:prstDash val="solid"/>
                      <a:round/>
                      <a:headEnd type="none" w="med" len="med"/>
                      <a:tailEnd type="none" w="med" len="med"/>
                    </a:lnR>
                    <a:solidFill>
                      <a:schemeClr val="accent6">
                        <a:lumMod val="75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1 857</a:t>
                      </a:r>
                    </a:p>
                  </a:txBody>
                  <a:tcPr marL="9525" marR="9525" marT="9525" marB="0" anchor="ctr">
                    <a:lnL w="12700" cap="flat" cmpd="sng" algn="ctr">
                      <a:solidFill>
                        <a:schemeClr val="tx1"/>
                      </a:solidFill>
                      <a:prstDash val="solid"/>
                      <a:round/>
                      <a:headEnd type="none" w="med" len="med"/>
                      <a:tailEnd type="none" w="med" len="med"/>
                    </a:lnL>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195</a:t>
                      </a:r>
                    </a:p>
                  </a:txBody>
                  <a:tcPr marL="9525" marR="9525" marT="9525" marB="0" anchor="c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153</a:t>
                      </a:r>
                    </a:p>
                  </a:txBody>
                  <a:tcPr marL="9525" marR="9525" marT="9525" marB="0" anchor="c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963</a:t>
                      </a:r>
                    </a:p>
                  </a:txBody>
                  <a:tcPr marL="9525" marR="9525" marT="9525" marB="0" anchor="c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546</a:t>
                      </a:r>
                    </a:p>
                  </a:txBody>
                  <a:tcPr marL="9525" marR="9525" marT="9525" marB="0" anchor="ctr">
                    <a:lnR w="12700" cap="flat" cmpd="sng" algn="ctr">
                      <a:solidFill>
                        <a:schemeClr val="tx1"/>
                      </a:solidFill>
                      <a:prstDash val="solid"/>
                      <a:round/>
                      <a:headEnd type="none" w="med" len="med"/>
                      <a:tailEnd type="none" w="med" len="med"/>
                    </a:ln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1 982</a:t>
                      </a:r>
                    </a:p>
                  </a:txBody>
                  <a:tcPr marL="9525" marR="9525" marT="9525" marB="0" anchor="ctr">
                    <a:lnL w="12700" cap="flat" cmpd="sng" algn="ctr">
                      <a:solidFill>
                        <a:schemeClr val="tx1"/>
                      </a:solidFill>
                      <a:prstDash val="solid"/>
                      <a:round/>
                      <a:headEnd type="none" w="med" len="med"/>
                      <a:tailEnd type="none" w="med" len="med"/>
                    </a:lnL>
                    <a:solidFill>
                      <a:schemeClr val="accent6">
                        <a:lumMod val="75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282</a:t>
                      </a:r>
                    </a:p>
                  </a:txBody>
                  <a:tcPr marL="9525" marR="9525" marT="9525" marB="0" anchor="c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332</a:t>
                      </a:r>
                    </a:p>
                  </a:txBody>
                  <a:tcPr marL="9525" marR="9525" marT="9525" marB="0" anchor="ctr">
                    <a:solidFill>
                      <a:schemeClr val="accent6">
                        <a:lumMod val="75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342</a:t>
                      </a:r>
                    </a:p>
                  </a:txBody>
                  <a:tcPr marL="9525" marR="9525" marT="9525" marB="0" anchor="ctr">
                    <a:solidFill>
                      <a:schemeClr val="accent6">
                        <a:lumMod val="75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1 026</a:t>
                      </a:r>
                    </a:p>
                  </a:txBody>
                  <a:tcPr marL="9525" marR="9525" marT="9525" marB="0" anchor="ctr">
                    <a:solidFill>
                      <a:schemeClr val="accent6">
                        <a:lumMod val="75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1,9%</a:t>
                      </a:r>
                    </a:p>
                  </a:txBody>
                  <a:tcPr marL="9525" marR="9525" marT="9525" marB="0" anchor="ctr">
                    <a:solidFill>
                      <a:schemeClr val="accent6">
                        <a:lumMod val="75000"/>
                        <a:alpha val="20000"/>
                      </a:schemeClr>
                    </a:solidFill>
                  </a:tcPr>
                </a:tc>
                <a:extLst>
                  <a:ext uri="{0D108BD9-81ED-4DB2-BD59-A6C34878D82A}">
                    <a16:rowId xmlns:a16="http://schemas.microsoft.com/office/drawing/2014/main" val="470699172"/>
                  </a:ext>
                </a:extLst>
              </a:tr>
              <a:tr h="144837">
                <a:tc>
                  <a:txBody>
                    <a:bodyPr/>
                    <a:lstStyle/>
                    <a:p>
                      <a:pPr algn="ctr" fontAlgn="b"/>
                      <a:r>
                        <a:rPr lang="ru-RU" sz="800" b="0" i="0" u="none" strike="noStrike" dirty="0">
                          <a:solidFill>
                            <a:schemeClr val="accent6">
                              <a:lumMod val="50000"/>
                            </a:schemeClr>
                          </a:solidFill>
                          <a:effectLst/>
                          <a:latin typeface="Arial Narrow" panose="020B0606020202030204" pitchFamily="34" charset="0"/>
                        </a:rPr>
                        <a:t>9</a:t>
                      </a:r>
                      <a:endParaRPr lang="en-US" sz="800" b="0" i="0" u="none" strike="noStrike" dirty="0">
                        <a:solidFill>
                          <a:schemeClr val="accent6">
                            <a:lumMod val="50000"/>
                          </a:schemeClr>
                        </a:solidFill>
                        <a:effectLst/>
                        <a:latin typeface="Arial Narrow" panose="020B0606020202030204" pitchFamily="34" charset="0"/>
                      </a:endParaRPr>
                    </a:p>
                  </a:txBody>
                  <a:tcPr marL="9525" marR="9525" marT="0"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7214-2</a:t>
                      </a:r>
                    </a:p>
                  </a:txBody>
                  <a:tcPr marL="9525" marR="9525" marT="9525" marB="0" anchor="ctr">
                    <a:solidFill>
                      <a:schemeClr val="accent6">
                        <a:lumMod val="50000"/>
                        <a:alpha val="1000"/>
                      </a:schemeClr>
                    </a:solidFill>
                  </a:tcPr>
                </a:tc>
                <a:tc>
                  <a:txBody>
                    <a:bodyPr/>
                    <a:lstStyle/>
                    <a:p>
                      <a:pPr marL="72000" algn="l" fontAlgn="ctr"/>
                      <a:r>
                        <a:rPr lang="ru-RU" sz="800" b="0" i="0" u="none" strike="noStrike" dirty="0" err="1">
                          <a:solidFill>
                            <a:srgbClr val="000000"/>
                          </a:solidFill>
                          <a:effectLst/>
                          <a:latin typeface="Arial Narrow" panose="020B0606020202030204" pitchFamily="34" charset="0"/>
                        </a:rPr>
                        <a:t>Металды</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конструкцияларды</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монтаждаушылар</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және</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жинаушылар</a:t>
                      </a:r>
                      <a:endParaRPr lang="ru-RU" sz="800" b="0" i="0" u="none" strike="noStrike" dirty="0">
                        <a:solidFill>
                          <a:srgbClr val="000000"/>
                        </a:solidFill>
                        <a:effectLst/>
                        <a:latin typeface="Arial Narrow" panose="020B0606020202030204" pitchFamily="34" charset="0"/>
                      </a:endParaRPr>
                    </a:p>
                  </a:txBody>
                  <a:tcPr marL="9525" marR="9525" marT="9525" marB="0" anchor="ctr">
                    <a:lnR w="12700" cap="flat" cmpd="sng" algn="ctr">
                      <a:solidFill>
                        <a:schemeClr val="tx1"/>
                      </a:solidFill>
                      <a:prstDash val="solid"/>
                      <a:round/>
                      <a:headEnd type="none" w="med" len="med"/>
                      <a:tailEnd type="none" w="med" len="med"/>
                    </a:ln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2 052</a:t>
                      </a:r>
                    </a:p>
                  </a:txBody>
                  <a:tcPr marL="9525" marR="9525" marT="9525" marB="0" anchor="ctr">
                    <a:lnL w="12700" cap="flat" cmpd="sng" algn="ctr">
                      <a:solidFill>
                        <a:schemeClr val="tx1"/>
                      </a:solidFill>
                      <a:prstDash val="solid"/>
                      <a:round/>
                      <a:headEnd type="none" w="med" len="med"/>
                      <a:tailEnd type="none" w="med" len="med"/>
                    </a:lnL>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664</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318</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568</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502</a:t>
                      </a:r>
                    </a:p>
                  </a:txBody>
                  <a:tcPr marL="9525" marR="9525" marT="9525" marB="0" anchor="ctr">
                    <a:lnR w="12700" cap="flat" cmpd="sng" algn="ctr">
                      <a:solidFill>
                        <a:schemeClr val="tx1"/>
                      </a:solidFill>
                      <a:prstDash val="solid"/>
                      <a:round/>
                      <a:headEnd type="none" w="med" len="med"/>
                      <a:tailEnd type="none" w="med" len="med"/>
                    </a:ln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1 963</a:t>
                      </a:r>
                    </a:p>
                  </a:txBody>
                  <a:tcPr marL="9525" marR="9525" marT="9525" marB="0" anchor="ctr">
                    <a:lnL w="12700" cap="flat" cmpd="sng" algn="ctr">
                      <a:solidFill>
                        <a:schemeClr val="tx1"/>
                      </a:solidFill>
                      <a:prstDash val="solid"/>
                      <a:round/>
                      <a:headEnd type="none" w="med" len="med"/>
                      <a:tailEnd type="none" w="med" len="med"/>
                    </a:lnL>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193</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649</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527</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594</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1,8%</a:t>
                      </a:r>
                    </a:p>
                  </a:txBody>
                  <a:tcPr marL="9525" marR="9525" marT="9525" marB="0" anchor="ctr">
                    <a:solidFill>
                      <a:schemeClr val="accent6">
                        <a:lumMod val="50000"/>
                        <a:alpha val="1000"/>
                      </a:schemeClr>
                    </a:solidFill>
                  </a:tcPr>
                </a:tc>
                <a:extLst>
                  <a:ext uri="{0D108BD9-81ED-4DB2-BD59-A6C34878D82A}">
                    <a16:rowId xmlns:a16="http://schemas.microsoft.com/office/drawing/2014/main" val="1074593541"/>
                  </a:ext>
                </a:extLst>
              </a:tr>
              <a:tr h="144837">
                <a:tc>
                  <a:txBody>
                    <a:bodyPr/>
                    <a:lstStyle/>
                    <a:p>
                      <a:pPr algn="ctr" fontAlgn="b"/>
                      <a:r>
                        <a:rPr lang="ru-RU" sz="800" b="0" i="0" u="none" strike="noStrike" dirty="0">
                          <a:solidFill>
                            <a:schemeClr val="accent6">
                              <a:lumMod val="50000"/>
                            </a:schemeClr>
                          </a:solidFill>
                          <a:effectLst/>
                          <a:latin typeface="Arial Narrow" panose="020B0606020202030204" pitchFamily="34" charset="0"/>
                        </a:rPr>
                        <a:t>10</a:t>
                      </a:r>
                      <a:endParaRPr lang="en-US" sz="800" b="0" i="0" u="none" strike="noStrike" dirty="0">
                        <a:solidFill>
                          <a:schemeClr val="accent6">
                            <a:lumMod val="50000"/>
                          </a:schemeClr>
                        </a:solidFill>
                        <a:effectLst/>
                        <a:latin typeface="Arial Narrow" panose="020B0606020202030204" pitchFamily="34" charset="0"/>
                      </a:endParaRPr>
                    </a:p>
                  </a:txBody>
                  <a:tcPr marL="9525" marR="9525" marT="0" marB="0" anchor="ctr">
                    <a:solidFill>
                      <a:schemeClr val="accent6">
                        <a:lumMod val="75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2361-0</a:t>
                      </a:r>
                    </a:p>
                  </a:txBody>
                  <a:tcPr marL="9525" marR="9525" marT="9525" marB="0" anchor="ctr">
                    <a:solidFill>
                      <a:schemeClr val="accent6">
                        <a:lumMod val="75000"/>
                        <a:alpha val="20000"/>
                      </a:schemeClr>
                    </a:solidFill>
                  </a:tcPr>
                </a:tc>
                <a:tc>
                  <a:txBody>
                    <a:bodyPr/>
                    <a:lstStyle/>
                    <a:p>
                      <a:pPr marL="72000" algn="l" fontAlgn="ctr"/>
                      <a:r>
                        <a:rPr lang="ru-RU" sz="800" b="0" i="0" u="none" strike="noStrike" dirty="0" err="1">
                          <a:solidFill>
                            <a:srgbClr val="000000"/>
                          </a:solidFill>
                          <a:effectLst/>
                          <a:latin typeface="Arial Narrow" panose="020B0606020202030204" pitchFamily="34" charset="0"/>
                        </a:rPr>
                        <a:t>Бастауыш</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мектеп</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мұғалімі</a:t>
                      </a:r>
                      <a:endParaRPr lang="ru-RU" sz="800" b="0" i="0" u="none" strike="noStrike" dirty="0">
                        <a:solidFill>
                          <a:srgbClr val="000000"/>
                        </a:solidFill>
                        <a:effectLst/>
                        <a:latin typeface="Arial Narrow" panose="020B0606020202030204" pitchFamily="34" charset="0"/>
                      </a:endParaRPr>
                    </a:p>
                  </a:txBody>
                  <a:tcPr marL="9525" marR="9525" marT="9525" marB="0" anchor="ctr">
                    <a:lnR w="12700" cap="flat" cmpd="sng" algn="ctr">
                      <a:solidFill>
                        <a:schemeClr val="tx1"/>
                      </a:solidFill>
                      <a:prstDash val="solid"/>
                      <a:round/>
                      <a:headEnd type="none" w="med" len="med"/>
                      <a:tailEnd type="none" w="med" len="med"/>
                    </a:lnR>
                    <a:solidFill>
                      <a:schemeClr val="accent6">
                        <a:lumMod val="75000"/>
                        <a:alpha val="20000"/>
                      </a:schemeClr>
                    </a:solidFill>
                  </a:tcPr>
                </a:tc>
                <a:tc>
                  <a:txBody>
                    <a:bodyPr/>
                    <a:lstStyle/>
                    <a:p>
                      <a:pPr algn="ctr" fontAlgn="ctr"/>
                      <a:r>
                        <a:rPr lang="ru-RU" sz="800" b="0" i="0" u="none" strike="noStrike" dirty="0">
                          <a:solidFill>
                            <a:srgbClr val="000000"/>
                          </a:solidFill>
                          <a:effectLst/>
                          <a:latin typeface="Arial Narrow" panose="020B0606020202030204" pitchFamily="34" charset="0"/>
                        </a:rPr>
                        <a:t>1 757</a:t>
                      </a:r>
                    </a:p>
                  </a:txBody>
                  <a:tcPr marL="9525" marR="9525" marT="9525" marB="0" anchor="ctr">
                    <a:lnL w="12700" cap="flat" cmpd="sng" algn="ctr">
                      <a:solidFill>
                        <a:schemeClr val="tx1"/>
                      </a:solidFill>
                      <a:prstDash val="solid"/>
                      <a:round/>
                      <a:headEnd type="none" w="med" len="med"/>
                      <a:tailEnd type="none" w="med" len="med"/>
                    </a:lnL>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176</a:t>
                      </a:r>
                    </a:p>
                  </a:txBody>
                  <a:tcPr marL="9525" marR="9525" marT="9525" marB="0" anchor="c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198</a:t>
                      </a:r>
                    </a:p>
                  </a:txBody>
                  <a:tcPr marL="9525" marR="9525" marT="9525" marB="0" anchor="c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928</a:t>
                      </a:r>
                    </a:p>
                  </a:txBody>
                  <a:tcPr marL="9525" marR="9525" marT="9525" marB="0" anchor="c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455</a:t>
                      </a:r>
                    </a:p>
                  </a:txBody>
                  <a:tcPr marL="9525" marR="9525" marT="9525" marB="0" anchor="ctr">
                    <a:lnR w="12700" cap="flat" cmpd="sng" algn="ctr">
                      <a:solidFill>
                        <a:schemeClr val="tx1"/>
                      </a:solidFill>
                      <a:prstDash val="solid"/>
                      <a:round/>
                      <a:headEnd type="none" w="med" len="med"/>
                      <a:tailEnd type="none" w="med" len="med"/>
                    </a:ln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1 949</a:t>
                      </a:r>
                    </a:p>
                  </a:txBody>
                  <a:tcPr marL="9525" marR="9525" marT="9525" marB="0" anchor="ctr">
                    <a:lnL w="12700" cap="flat" cmpd="sng" algn="ctr">
                      <a:solidFill>
                        <a:schemeClr val="tx1"/>
                      </a:solidFill>
                      <a:prstDash val="solid"/>
                      <a:round/>
                      <a:headEnd type="none" w="med" len="med"/>
                      <a:tailEnd type="none" w="med" len="med"/>
                    </a:lnL>
                    <a:solidFill>
                      <a:schemeClr val="accent6">
                        <a:lumMod val="75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287</a:t>
                      </a:r>
                    </a:p>
                  </a:txBody>
                  <a:tcPr marL="9525" marR="9525" marT="9525" marB="0" anchor="c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338</a:t>
                      </a:r>
                    </a:p>
                  </a:txBody>
                  <a:tcPr marL="9525" marR="9525" marT="9525" marB="0" anchor="ctr">
                    <a:solidFill>
                      <a:schemeClr val="accent6">
                        <a:lumMod val="75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391</a:t>
                      </a:r>
                    </a:p>
                  </a:txBody>
                  <a:tcPr marL="9525" marR="9525" marT="9525" marB="0" anchor="ctr">
                    <a:solidFill>
                      <a:schemeClr val="accent6">
                        <a:lumMod val="75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933</a:t>
                      </a:r>
                    </a:p>
                  </a:txBody>
                  <a:tcPr marL="9525" marR="9525" marT="9525" marB="0" anchor="ctr">
                    <a:solidFill>
                      <a:schemeClr val="accent6">
                        <a:lumMod val="75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1,8%</a:t>
                      </a:r>
                    </a:p>
                  </a:txBody>
                  <a:tcPr marL="9525" marR="9525" marT="9525" marB="0" anchor="ctr">
                    <a:solidFill>
                      <a:schemeClr val="accent6">
                        <a:lumMod val="75000"/>
                        <a:alpha val="20000"/>
                      </a:schemeClr>
                    </a:solidFill>
                  </a:tcPr>
                </a:tc>
                <a:extLst>
                  <a:ext uri="{0D108BD9-81ED-4DB2-BD59-A6C34878D82A}">
                    <a16:rowId xmlns:a16="http://schemas.microsoft.com/office/drawing/2014/main" val="4147790647"/>
                  </a:ext>
                </a:extLst>
              </a:tr>
              <a:tr h="144837">
                <a:tc gridSpan="3">
                  <a:txBody>
                    <a:bodyPr/>
                    <a:lstStyle/>
                    <a:p>
                      <a:pPr algn="ctr" fontAlgn="b"/>
                      <a:r>
                        <a:rPr lang="ru-RU" sz="900" b="1" u="none" strike="noStrike" dirty="0">
                          <a:solidFill>
                            <a:schemeClr val="accent6">
                              <a:lumMod val="50000"/>
                            </a:schemeClr>
                          </a:solidFill>
                          <a:effectLst/>
                          <a:latin typeface="Arial Narrow" panose="020B0606020202030204" pitchFamily="34" charset="0"/>
                        </a:rPr>
                        <a:t>ТОП-10 БОЙЫНША ЖИЫНЫ</a:t>
                      </a:r>
                      <a:endParaRPr lang="ru-RU" sz="900" b="1" i="0" u="none" strike="noStrike" cap="none" dirty="0">
                        <a:solidFill>
                          <a:schemeClr val="accent6">
                            <a:lumMod val="50000"/>
                          </a:schemeClr>
                        </a:solidFill>
                        <a:effectLst/>
                        <a:latin typeface="Arial Narrow" panose="020B0606020202030204" pitchFamily="34" charset="0"/>
                        <a:ea typeface="+mn-ea"/>
                        <a:cs typeface="+mn-cs"/>
                        <a:sym typeface="Arial"/>
                      </a:endParaRPr>
                    </a:p>
                  </a:txBody>
                  <a:tcPr marL="9525" marR="9525" marT="0" marB="0" anchor="ctr">
                    <a:lnR w="12700" cap="flat" cmpd="sng" algn="ctr">
                      <a:solidFill>
                        <a:schemeClr val="tx1"/>
                      </a:solidFill>
                      <a:prstDash val="solid"/>
                      <a:round/>
                      <a:headEnd type="none" w="med" len="med"/>
                      <a:tailEnd type="none" w="med" len="med"/>
                    </a:lnR>
                    <a:lnB w="12700" cap="flat" cmpd="sng" algn="ctr">
                      <a:solidFill>
                        <a:schemeClr val="tx1"/>
                      </a:solidFill>
                      <a:prstDash val="solid"/>
                      <a:round/>
                      <a:headEnd type="none" w="med" len="med"/>
                      <a:tailEnd type="none" w="med" len="med"/>
                    </a:lnB>
                    <a:noFill/>
                  </a:tcPr>
                </a:tc>
                <a:tc hMerge="1">
                  <a:txBody>
                    <a:bodyPr/>
                    <a:lstStyle/>
                    <a:p>
                      <a:pPr algn="ctr" fontAlgn="b"/>
                      <a:r>
                        <a:rPr lang="ru-KZ" sz="800" b="0" i="0" u="none" strike="noStrike" cap="none" dirty="0">
                          <a:solidFill>
                            <a:srgbClr val="007F76"/>
                          </a:solidFill>
                          <a:effectLst/>
                          <a:latin typeface="Arial Narrow" panose="020B0606020202030204" pitchFamily="34" charset="0"/>
                          <a:ea typeface="+mn-ea"/>
                          <a:cs typeface="+mn-cs"/>
                          <a:sym typeface="Arial"/>
                        </a:rPr>
                        <a:t>7412-1</a:t>
                      </a:r>
                    </a:p>
                  </a:txBody>
                  <a:tcPr marL="9525" marR="9525" marT="0" marB="0" anchor="ctr">
                    <a:lnB w="12700" cap="flat" cmpd="sng" algn="ctr">
                      <a:solidFill>
                        <a:schemeClr val="tx1"/>
                      </a:solidFill>
                      <a:prstDash val="solid"/>
                      <a:round/>
                      <a:headEnd type="none" w="med" len="med"/>
                      <a:tailEnd type="none" w="med" len="med"/>
                    </a:lnB>
                    <a:noFill/>
                  </a:tcPr>
                </a:tc>
                <a:tc hMerge="1">
                  <a:txBody>
                    <a:bodyPr/>
                    <a:lstStyle/>
                    <a:p>
                      <a:pPr marL="72000" algn="l" fontAlgn="ctr"/>
                      <a:r>
                        <a:rPr lang="ru-RU" sz="800" b="0" i="0" u="none" strike="noStrike" cap="none" dirty="0">
                          <a:solidFill>
                            <a:srgbClr val="007F76"/>
                          </a:solidFill>
                          <a:effectLst/>
                          <a:latin typeface="Arial Narrow" panose="020B0606020202030204" pitchFamily="34" charset="0"/>
                          <a:ea typeface="+mn-ea"/>
                          <a:cs typeface="+mn-cs"/>
                          <a:sym typeface="Arial"/>
                        </a:rPr>
                        <a:t>Электромонтеры (общий профиль)</a:t>
                      </a:r>
                    </a:p>
                  </a:txBody>
                  <a:tcPr marL="9525" marR="9525" marT="0" marB="0" anchor="ctr">
                    <a:lnR w="12700" cap="flat" cmpd="sng" algn="ctr">
                      <a:solidFill>
                        <a:schemeClr val="tx1"/>
                      </a:solidFill>
                      <a:prstDash val="solid"/>
                      <a:round/>
                      <a:headEnd type="none" w="med" len="med"/>
                      <a:tailEnd type="none" w="med" len="med"/>
                    </a:lnR>
                    <a:lnB w="12700" cap="flat" cmpd="sng" algn="ctr">
                      <a:solidFill>
                        <a:schemeClr val="tx1"/>
                      </a:solidFill>
                      <a:prstDash val="solid"/>
                      <a:round/>
                      <a:headEnd type="none" w="med" len="med"/>
                      <a:tailEnd type="none" w="med" len="med"/>
                    </a:lnB>
                    <a:noFill/>
                  </a:tcPr>
                </a:tc>
                <a:tc>
                  <a:txBody>
                    <a:bodyPr/>
                    <a:lstStyle/>
                    <a:p>
                      <a:pPr algn="ctr" fontAlgn="ctr"/>
                      <a:r>
                        <a:rPr lang="ru-RU" sz="800" b="1" i="0" u="none" strike="noStrike" dirty="0">
                          <a:solidFill>
                            <a:srgbClr val="000000"/>
                          </a:solidFill>
                          <a:effectLst/>
                          <a:latin typeface="Arial Narrow" panose="020B0606020202030204" pitchFamily="34" charset="0"/>
                        </a:rPr>
                        <a:t>24 753</a:t>
                      </a:r>
                    </a:p>
                  </a:txBody>
                  <a:tcPr marL="9525" marR="9525" marT="9525" marB="0" anchor="ctr">
                    <a:lnL w="12700" cap="flat" cmpd="sng" algn="ctr">
                      <a:solidFill>
                        <a:schemeClr val="tx1"/>
                      </a:solidFill>
                      <a:prstDash val="solid"/>
                      <a:round/>
                      <a:headEnd type="none" w="med" len="med"/>
                      <a:tailEnd type="none" w="med" len="med"/>
                    </a:lnL>
                    <a:lnB w="12700" cap="flat" cmpd="sng" algn="ctr">
                      <a:solidFill>
                        <a:schemeClr val="tx1"/>
                      </a:solidFill>
                      <a:prstDash val="solid"/>
                      <a:round/>
                      <a:headEnd type="none" w="med" len="med"/>
                      <a:tailEnd type="none" w="med" len="med"/>
                    </a:lnB>
                    <a:noFill/>
                  </a:tcPr>
                </a:tc>
                <a:tc>
                  <a:txBody>
                    <a:bodyPr/>
                    <a:lstStyle/>
                    <a:p>
                      <a:pPr algn="ctr" fontAlgn="ctr"/>
                      <a:r>
                        <a:rPr lang="ru-RU" sz="800" b="1" i="0" u="none" strike="noStrike" dirty="0">
                          <a:solidFill>
                            <a:srgbClr val="000000"/>
                          </a:solidFill>
                          <a:effectLst/>
                          <a:latin typeface="Arial Narrow" panose="020B0606020202030204" pitchFamily="34" charset="0"/>
                        </a:rPr>
                        <a:t>4 262</a:t>
                      </a:r>
                    </a:p>
                  </a:txBody>
                  <a:tcPr marL="9525" marR="9525" marT="9525" marB="0" anchor="ctr">
                    <a:lnB w="12700" cap="flat" cmpd="sng" algn="ctr">
                      <a:solidFill>
                        <a:schemeClr val="tx1"/>
                      </a:solidFill>
                      <a:prstDash val="solid"/>
                      <a:round/>
                      <a:headEnd type="none" w="med" len="med"/>
                      <a:tailEnd type="none" w="med" len="med"/>
                    </a:lnB>
                    <a:noFill/>
                  </a:tcPr>
                </a:tc>
                <a:tc>
                  <a:txBody>
                    <a:bodyPr/>
                    <a:lstStyle/>
                    <a:p>
                      <a:pPr algn="ctr" fontAlgn="ctr"/>
                      <a:r>
                        <a:rPr lang="ru-RU" sz="800" b="1" i="0" u="none" strike="noStrike" dirty="0">
                          <a:solidFill>
                            <a:srgbClr val="000000"/>
                          </a:solidFill>
                          <a:effectLst/>
                          <a:latin typeface="Arial Narrow" panose="020B0606020202030204" pitchFamily="34" charset="0"/>
                        </a:rPr>
                        <a:t>4 889</a:t>
                      </a:r>
                    </a:p>
                  </a:txBody>
                  <a:tcPr marL="9525" marR="9525" marT="9525" marB="0" anchor="ctr">
                    <a:lnB w="12700" cap="flat" cmpd="sng" algn="ctr">
                      <a:solidFill>
                        <a:schemeClr val="tx1"/>
                      </a:solidFill>
                      <a:prstDash val="solid"/>
                      <a:round/>
                      <a:headEnd type="none" w="med" len="med"/>
                      <a:tailEnd type="none" w="med" len="med"/>
                    </a:lnB>
                    <a:noFill/>
                  </a:tcPr>
                </a:tc>
                <a:tc>
                  <a:txBody>
                    <a:bodyPr/>
                    <a:lstStyle/>
                    <a:p>
                      <a:pPr algn="ctr" fontAlgn="ctr"/>
                      <a:r>
                        <a:rPr lang="ru-RU" sz="800" b="1" i="0" u="none" strike="noStrike" dirty="0">
                          <a:solidFill>
                            <a:srgbClr val="000000"/>
                          </a:solidFill>
                          <a:effectLst/>
                          <a:latin typeface="Arial Narrow" panose="020B0606020202030204" pitchFamily="34" charset="0"/>
                        </a:rPr>
                        <a:t>6 801</a:t>
                      </a:r>
                    </a:p>
                  </a:txBody>
                  <a:tcPr marL="9525" marR="9525" marT="9525" marB="0" anchor="ctr">
                    <a:lnB w="12700" cap="flat" cmpd="sng" algn="ctr">
                      <a:solidFill>
                        <a:schemeClr val="tx1"/>
                      </a:solidFill>
                      <a:prstDash val="solid"/>
                      <a:round/>
                      <a:headEnd type="none" w="med" len="med"/>
                      <a:tailEnd type="none" w="med" len="med"/>
                    </a:lnB>
                    <a:noFill/>
                  </a:tcPr>
                </a:tc>
                <a:tc>
                  <a:txBody>
                    <a:bodyPr/>
                    <a:lstStyle/>
                    <a:p>
                      <a:pPr algn="ctr" fontAlgn="ctr"/>
                      <a:r>
                        <a:rPr lang="ru-RU" sz="800" b="1" i="0" u="none" strike="noStrike" dirty="0">
                          <a:solidFill>
                            <a:srgbClr val="000000"/>
                          </a:solidFill>
                          <a:effectLst/>
                          <a:latin typeface="Arial Narrow" panose="020B0606020202030204" pitchFamily="34" charset="0"/>
                        </a:rPr>
                        <a:t>8 801</a:t>
                      </a:r>
                    </a:p>
                  </a:txBody>
                  <a:tcPr marL="9525" marR="9525" marT="9525" marB="0" anchor="ctr">
                    <a:lnR w="12700" cap="flat" cmpd="sng" algn="ctr">
                      <a:solidFill>
                        <a:schemeClr val="tx1"/>
                      </a:solidFill>
                      <a:prstDash val="solid"/>
                      <a:round/>
                      <a:headEnd type="none" w="med" len="med"/>
                      <a:tailEnd type="none" w="med" len="med"/>
                    </a:lnR>
                    <a:lnB w="12700" cap="flat" cmpd="sng" algn="ctr">
                      <a:solidFill>
                        <a:schemeClr val="tx1"/>
                      </a:solidFill>
                      <a:prstDash val="solid"/>
                      <a:round/>
                      <a:headEnd type="none" w="med" len="med"/>
                      <a:tailEnd type="none" w="med" len="med"/>
                    </a:lnB>
                    <a:noFill/>
                  </a:tcPr>
                </a:tc>
                <a:tc>
                  <a:txBody>
                    <a:bodyPr/>
                    <a:lstStyle/>
                    <a:p>
                      <a:pPr algn="ctr" fontAlgn="ctr"/>
                      <a:r>
                        <a:rPr lang="ru-RU" sz="800" b="1" i="0" u="none" strike="noStrike" dirty="0">
                          <a:solidFill>
                            <a:srgbClr val="000000"/>
                          </a:solidFill>
                          <a:effectLst/>
                          <a:latin typeface="Arial Narrow" panose="020B0606020202030204" pitchFamily="34" charset="0"/>
                        </a:rPr>
                        <a:t>26 106</a:t>
                      </a:r>
                    </a:p>
                  </a:txBody>
                  <a:tcPr marL="9525" marR="9525" marT="9525" marB="0" anchor="ctr">
                    <a:lnL w="12700" cap="flat" cmpd="sng" algn="ctr">
                      <a:solidFill>
                        <a:schemeClr val="tx1"/>
                      </a:solidFill>
                      <a:prstDash val="solid"/>
                      <a:round/>
                      <a:headEnd type="none" w="med" len="med"/>
                      <a:tailEnd type="none" w="med" len="med"/>
                    </a:lnL>
                    <a:lnB w="12700" cap="flat" cmpd="sng" algn="ctr">
                      <a:solidFill>
                        <a:schemeClr val="tx1"/>
                      </a:solidFill>
                      <a:prstDash val="solid"/>
                      <a:round/>
                      <a:headEnd type="none" w="med" len="med"/>
                      <a:tailEnd type="none" w="med" len="med"/>
                    </a:lnB>
                    <a:noFill/>
                  </a:tcPr>
                </a:tc>
                <a:tc>
                  <a:txBody>
                    <a:bodyPr/>
                    <a:lstStyle/>
                    <a:p>
                      <a:pPr algn="ctr" fontAlgn="ctr"/>
                      <a:r>
                        <a:rPr lang="ru-RU" sz="800" b="1" i="0" u="none" strike="noStrike" dirty="0">
                          <a:solidFill>
                            <a:srgbClr val="000000"/>
                          </a:solidFill>
                          <a:effectLst/>
                          <a:latin typeface="Arial Narrow" panose="020B0606020202030204" pitchFamily="34" charset="0"/>
                        </a:rPr>
                        <a:t>4 072</a:t>
                      </a:r>
                    </a:p>
                  </a:txBody>
                  <a:tcPr marL="9525" marR="9525" marT="9525" marB="0" anchor="ctr">
                    <a:lnB w="12700" cap="flat" cmpd="sng" algn="ctr">
                      <a:solidFill>
                        <a:schemeClr val="tx1"/>
                      </a:solidFill>
                      <a:prstDash val="solid"/>
                      <a:round/>
                      <a:headEnd type="none" w="med" len="med"/>
                      <a:tailEnd type="none" w="med" len="med"/>
                    </a:lnB>
                    <a:noFill/>
                  </a:tcPr>
                </a:tc>
                <a:tc>
                  <a:txBody>
                    <a:bodyPr/>
                    <a:lstStyle/>
                    <a:p>
                      <a:pPr algn="ctr" fontAlgn="ctr"/>
                      <a:r>
                        <a:rPr lang="ru-RU" sz="800" b="1" i="0" u="none" strike="noStrike" dirty="0">
                          <a:solidFill>
                            <a:srgbClr val="000000"/>
                          </a:solidFill>
                          <a:effectLst/>
                          <a:latin typeface="Arial Narrow" panose="020B0606020202030204" pitchFamily="34" charset="0"/>
                        </a:rPr>
                        <a:t>6 452</a:t>
                      </a:r>
                    </a:p>
                  </a:txBody>
                  <a:tcPr marL="9525" marR="9525" marT="9525" marB="0" anchor="ctr">
                    <a:lnB w="12700" cap="flat" cmpd="sng" algn="ctr">
                      <a:solidFill>
                        <a:schemeClr val="tx1"/>
                      </a:solidFill>
                      <a:prstDash val="solid"/>
                      <a:round/>
                      <a:headEnd type="none" w="med" len="med"/>
                      <a:tailEnd type="none" w="med" len="med"/>
                    </a:lnB>
                    <a:noFill/>
                  </a:tcPr>
                </a:tc>
                <a:tc>
                  <a:txBody>
                    <a:bodyPr/>
                    <a:lstStyle/>
                    <a:p>
                      <a:pPr algn="ctr" fontAlgn="ctr"/>
                      <a:r>
                        <a:rPr lang="ru-RU" sz="800" b="1" i="0" u="none" strike="noStrike" dirty="0">
                          <a:solidFill>
                            <a:srgbClr val="000000"/>
                          </a:solidFill>
                          <a:effectLst/>
                          <a:latin typeface="Arial Narrow" panose="020B0606020202030204" pitchFamily="34" charset="0"/>
                        </a:rPr>
                        <a:t>7 077</a:t>
                      </a:r>
                    </a:p>
                  </a:txBody>
                  <a:tcPr marL="9525" marR="9525" marT="9525" marB="0" anchor="ctr">
                    <a:lnB w="12700" cap="flat" cmpd="sng" algn="ctr">
                      <a:solidFill>
                        <a:schemeClr val="tx1"/>
                      </a:solidFill>
                      <a:prstDash val="solid"/>
                      <a:round/>
                      <a:headEnd type="none" w="med" len="med"/>
                      <a:tailEnd type="none" w="med" len="med"/>
                    </a:lnB>
                    <a:noFill/>
                  </a:tcPr>
                </a:tc>
                <a:tc>
                  <a:txBody>
                    <a:bodyPr/>
                    <a:lstStyle/>
                    <a:p>
                      <a:pPr algn="ctr" fontAlgn="ctr"/>
                      <a:r>
                        <a:rPr lang="ru-RU" sz="800" b="1" i="0" u="none" strike="noStrike" dirty="0">
                          <a:solidFill>
                            <a:srgbClr val="000000"/>
                          </a:solidFill>
                          <a:effectLst/>
                          <a:latin typeface="Arial Narrow" panose="020B0606020202030204" pitchFamily="34" charset="0"/>
                        </a:rPr>
                        <a:t>8 505</a:t>
                      </a:r>
                    </a:p>
                  </a:txBody>
                  <a:tcPr marL="9525" marR="9525" marT="9525" marB="0" anchor="ctr">
                    <a:lnB w="12700" cap="flat" cmpd="sng" algn="ctr">
                      <a:solidFill>
                        <a:schemeClr val="tx1"/>
                      </a:solidFill>
                      <a:prstDash val="solid"/>
                      <a:round/>
                      <a:headEnd type="none" w="med" len="med"/>
                      <a:tailEnd type="none" w="med" len="med"/>
                    </a:lnB>
                    <a:noFill/>
                  </a:tcPr>
                </a:tc>
                <a:tc>
                  <a:txBody>
                    <a:bodyPr/>
                    <a:lstStyle/>
                    <a:p>
                      <a:pPr algn="ctr" fontAlgn="ctr"/>
                      <a:r>
                        <a:rPr lang="ru-RU" sz="800" b="1" i="0" u="none" strike="noStrike" dirty="0">
                          <a:solidFill>
                            <a:srgbClr val="000000"/>
                          </a:solidFill>
                          <a:effectLst/>
                          <a:latin typeface="Arial Narrow" panose="020B0606020202030204" pitchFamily="34" charset="0"/>
                        </a:rPr>
                        <a:t>24,5%</a:t>
                      </a:r>
                    </a:p>
                  </a:txBody>
                  <a:tcPr marL="9525" marR="9525" marT="9525" marB="0" anchor="ctr">
                    <a:lnB w="12700"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1977705671"/>
                  </a:ext>
                </a:extLst>
              </a:tr>
            </a:tbl>
          </a:graphicData>
        </a:graphic>
      </p:graphicFrame>
    </p:spTree>
    <p:extLst>
      <p:ext uri="{BB962C8B-B14F-4D97-AF65-F5344CB8AC3E}">
        <p14:creationId xmlns:p14="http://schemas.microsoft.com/office/powerpoint/2010/main" val="2356416188"/>
      </p:ext>
    </p:extLst>
  </p:cSld>
  <p:clrMapOvr>
    <a:masterClrMapping/>
  </p:clrMapOvr>
</p:sld>
</file>

<file path=ppt/slides/slide7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26" name="Таблица 25">
            <a:extLst>
              <a:ext uri="{FF2B5EF4-FFF2-40B4-BE49-F238E27FC236}">
                <a16:creationId xmlns:a16="http://schemas.microsoft.com/office/drawing/2014/main" id="{4CBADABA-60F6-6314-73AE-C5D1372941E0}"/>
              </a:ext>
            </a:extLst>
          </p:cNvPr>
          <p:cNvGraphicFramePr>
            <a:graphicFrameLocks noGrp="1"/>
          </p:cNvGraphicFramePr>
          <p:nvPr>
            <p:extLst>
              <p:ext uri="{D42A27DB-BD31-4B8C-83A1-F6EECF244321}">
                <p14:modId xmlns:p14="http://schemas.microsoft.com/office/powerpoint/2010/main" val="3384461763"/>
              </p:ext>
            </p:extLst>
          </p:nvPr>
        </p:nvGraphicFramePr>
        <p:xfrm>
          <a:off x="6768750" y="4835242"/>
          <a:ext cx="5328000" cy="1670332"/>
        </p:xfrm>
        <a:graphic>
          <a:graphicData uri="http://schemas.openxmlformats.org/drawingml/2006/table">
            <a:tbl>
              <a:tblPr firstRow="1" bandRow="1">
                <a:tableStyleId>{5C22544A-7EE6-4342-B048-85BDC9FD1C3A}</a:tableStyleId>
              </a:tblPr>
              <a:tblGrid>
                <a:gridCol w="3600000">
                  <a:extLst>
                    <a:ext uri="{9D8B030D-6E8A-4147-A177-3AD203B41FA5}">
                      <a16:colId xmlns:a16="http://schemas.microsoft.com/office/drawing/2014/main" val="1113104833"/>
                    </a:ext>
                  </a:extLst>
                </a:gridCol>
                <a:gridCol w="432000">
                  <a:extLst>
                    <a:ext uri="{9D8B030D-6E8A-4147-A177-3AD203B41FA5}">
                      <a16:colId xmlns:a16="http://schemas.microsoft.com/office/drawing/2014/main" val="132264586"/>
                    </a:ext>
                  </a:extLst>
                </a:gridCol>
                <a:gridCol w="432000">
                  <a:extLst>
                    <a:ext uri="{9D8B030D-6E8A-4147-A177-3AD203B41FA5}">
                      <a16:colId xmlns:a16="http://schemas.microsoft.com/office/drawing/2014/main" val="2572766800"/>
                    </a:ext>
                  </a:extLst>
                </a:gridCol>
                <a:gridCol w="432000">
                  <a:extLst>
                    <a:ext uri="{9D8B030D-6E8A-4147-A177-3AD203B41FA5}">
                      <a16:colId xmlns:a16="http://schemas.microsoft.com/office/drawing/2014/main" val="2849574652"/>
                    </a:ext>
                  </a:extLst>
                </a:gridCol>
                <a:gridCol w="432000">
                  <a:extLst>
                    <a:ext uri="{9D8B030D-6E8A-4147-A177-3AD203B41FA5}">
                      <a16:colId xmlns:a16="http://schemas.microsoft.com/office/drawing/2014/main" val="478621999"/>
                    </a:ext>
                  </a:extLst>
                </a:gridCol>
              </a:tblGrid>
              <a:tr h="167033">
                <a:tc>
                  <a:txBody>
                    <a:bodyPr/>
                    <a:lstStyle/>
                    <a:p>
                      <a:pPr marL="0" marR="0" lvl="0" indent="0" algn="l" defTabSz="685800" rtl="0" eaLnBrk="1" fontAlgn="auto" latinLnBrk="0" hangingPunct="1">
                        <a:lnSpc>
                          <a:spcPct val="107000"/>
                        </a:lnSpc>
                        <a:spcBef>
                          <a:spcPts val="0"/>
                        </a:spcBef>
                        <a:spcAft>
                          <a:spcPts val="0"/>
                        </a:spcAft>
                        <a:buClrTx/>
                        <a:buSzTx/>
                        <a:buFontTx/>
                        <a:buNone/>
                        <a:tabLst/>
                        <a:defRPr/>
                      </a:pPr>
                      <a:r>
                        <a:rPr lang="ru-RU" sz="1050" b="1" i="0" u="none" strike="noStrike" cap="none" noProof="0" dirty="0">
                          <a:solidFill>
                            <a:srgbClr val="000000"/>
                          </a:solidFill>
                          <a:effectLst/>
                          <a:latin typeface="Arial Narrow" panose="020B0606020202030204" pitchFamily="34" charset="0"/>
                          <a:ea typeface="+mn-ea"/>
                          <a:cs typeface="+mn-cs"/>
                          <a:sym typeface="Arial"/>
                        </a:rPr>
                        <a:t>ПЕССИМИСТІК СЦЕНАРИЙ</a:t>
                      </a:r>
                    </a:p>
                  </a:txBody>
                  <a:tcPr marT="0" marB="0" anchor="ctr">
                    <a:lnL w="76200" cap="flat" cmpd="sng" algn="ctr">
                      <a:noFill/>
                      <a:prstDash val="solid"/>
                      <a:round/>
                      <a:headEnd type="none" w="med" len="med"/>
                      <a:tailEnd type="none" w="med" len="med"/>
                    </a:lnL>
                    <a:lnR w="6350" cap="flat" cmpd="sng" algn="ctr">
                      <a:solidFill>
                        <a:schemeClr val="tx1"/>
                      </a:solidFill>
                      <a:prstDash val="sysDot"/>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accent6">
                        <a:lumMod val="50000"/>
                        <a:alpha val="20000"/>
                      </a:schemeClr>
                    </a:solidFill>
                  </a:tcPr>
                </a:tc>
                <a:tc>
                  <a:txBody>
                    <a:bodyPr/>
                    <a:lstStyle/>
                    <a:p>
                      <a:pPr algn="ctr" fontAlgn="ctr"/>
                      <a:r>
                        <a:rPr lang="en-US" sz="900" b="0" i="0" u="none" strike="noStrike" cap="none" dirty="0">
                          <a:solidFill>
                            <a:srgbClr val="000000"/>
                          </a:solidFill>
                          <a:effectLst/>
                          <a:latin typeface="Arial Narrow" panose="020B0606020202030204" pitchFamily="34" charset="0"/>
                          <a:ea typeface="+mn-ea"/>
                          <a:cs typeface="+mn-cs"/>
                          <a:sym typeface="Arial"/>
                        </a:rPr>
                        <a:t>Q1</a:t>
                      </a:r>
                      <a:endParaRPr lang="ru-KZ" sz="900" b="0" i="0" u="none" strike="noStrike" cap="none" dirty="0">
                        <a:solidFill>
                          <a:srgbClr val="000000"/>
                        </a:solidFill>
                        <a:effectLst/>
                        <a:latin typeface="Arial Narrow" panose="020B0606020202030204" pitchFamily="34" charset="0"/>
                        <a:ea typeface="+mn-ea"/>
                        <a:cs typeface="+mn-cs"/>
                        <a:sym typeface="Arial"/>
                      </a:endParaRPr>
                    </a:p>
                  </a:txBody>
                  <a:tcPr marL="9525" marR="9525" marT="0"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50000"/>
                        <a:alpha val="20000"/>
                      </a:schemeClr>
                    </a:solidFill>
                  </a:tcPr>
                </a:tc>
                <a:tc>
                  <a:txBody>
                    <a:bodyPr/>
                    <a:lstStyle/>
                    <a:p>
                      <a:pPr algn="ctr" fontAlgn="ctr"/>
                      <a:r>
                        <a:rPr lang="en-US" sz="900" b="0" i="0" u="none" strike="noStrike" cap="none" dirty="0">
                          <a:solidFill>
                            <a:srgbClr val="000000"/>
                          </a:solidFill>
                          <a:effectLst/>
                          <a:latin typeface="Arial Narrow" panose="020B0606020202030204" pitchFamily="34" charset="0"/>
                          <a:ea typeface="+mn-ea"/>
                          <a:cs typeface="+mn-cs"/>
                          <a:sym typeface="Arial"/>
                        </a:rPr>
                        <a:t>Q2</a:t>
                      </a:r>
                      <a:endParaRPr lang="ru-KZ" sz="900" b="0" i="0" u="none" strike="noStrike" cap="none" dirty="0">
                        <a:solidFill>
                          <a:srgbClr val="000000"/>
                        </a:solidFill>
                        <a:effectLst/>
                        <a:latin typeface="Arial Narrow" panose="020B0606020202030204" pitchFamily="34" charset="0"/>
                        <a:ea typeface="+mn-ea"/>
                        <a:cs typeface="+mn-cs"/>
                        <a:sym typeface="Arial"/>
                      </a:endParaRPr>
                    </a:p>
                  </a:txBody>
                  <a:tcPr marL="9525" marR="9525" marT="0"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6">
                        <a:lumMod val="50000"/>
                        <a:alpha val="20000"/>
                      </a:schemeClr>
                    </a:solidFill>
                  </a:tcPr>
                </a:tc>
                <a:tc>
                  <a:txBody>
                    <a:bodyPr/>
                    <a:lstStyle/>
                    <a:p>
                      <a:pPr algn="ctr" fontAlgn="ctr"/>
                      <a:r>
                        <a:rPr lang="en-US" sz="900" b="0" i="0" u="none" strike="noStrike" cap="none" dirty="0">
                          <a:solidFill>
                            <a:srgbClr val="000000"/>
                          </a:solidFill>
                          <a:effectLst/>
                          <a:latin typeface="Arial Narrow" panose="020B0606020202030204" pitchFamily="34" charset="0"/>
                          <a:ea typeface="+mn-ea"/>
                          <a:cs typeface="+mn-cs"/>
                          <a:sym typeface="Arial"/>
                        </a:rPr>
                        <a:t>Q3</a:t>
                      </a:r>
                      <a:endParaRPr lang="ru-KZ" sz="900" b="0" i="0" u="none" strike="noStrike" cap="none" dirty="0">
                        <a:solidFill>
                          <a:srgbClr val="000000"/>
                        </a:solidFill>
                        <a:effectLst/>
                        <a:latin typeface="Arial Narrow" panose="020B0606020202030204" pitchFamily="34" charset="0"/>
                        <a:ea typeface="+mn-ea"/>
                        <a:cs typeface="+mn-cs"/>
                        <a:sym typeface="Arial"/>
                      </a:endParaRPr>
                    </a:p>
                  </a:txBody>
                  <a:tcPr marL="9525" marR="9525" marT="0"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6">
                        <a:lumMod val="50000"/>
                        <a:alpha val="20000"/>
                      </a:schemeClr>
                    </a:solidFill>
                  </a:tcPr>
                </a:tc>
                <a:tc>
                  <a:txBody>
                    <a:bodyPr/>
                    <a:lstStyle/>
                    <a:p>
                      <a:pPr algn="ctr" fontAlgn="ctr"/>
                      <a:r>
                        <a:rPr lang="en-US" sz="900" b="0" i="0" u="none" strike="noStrike" cap="none" dirty="0">
                          <a:solidFill>
                            <a:srgbClr val="000000"/>
                          </a:solidFill>
                          <a:effectLst/>
                          <a:latin typeface="Arial Narrow" panose="020B0606020202030204" pitchFamily="34" charset="0"/>
                          <a:ea typeface="+mn-ea"/>
                          <a:cs typeface="+mn-cs"/>
                          <a:sym typeface="Arial"/>
                        </a:rPr>
                        <a:t>Q4</a:t>
                      </a:r>
                      <a:endParaRPr lang="ru-KZ" sz="900" b="0" i="0" u="none" strike="noStrike" cap="none" dirty="0">
                        <a:solidFill>
                          <a:srgbClr val="000000"/>
                        </a:solidFill>
                        <a:effectLst/>
                        <a:latin typeface="Arial Narrow" panose="020B0606020202030204" pitchFamily="34" charset="0"/>
                        <a:ea typeface="+mn-ea"/>
                        <a:cs typeface="+mn-cs"/>
                        <a:sym typeface="Arial"/>
                      </a:endParaRPr>
                    </a:p>
                  </a:txBody>
                  <a:tcPr marL="9525" marR="9525" marT="0" marB="0" anchor="ctr">
                    <a:lnL w="6350" cap="flat" cmpd="sng" algn="ctr">
                      <a:solidFill>
                        <a:schemeClr val="tx1"/>
                      </a:solidFill>
                      <a:prstDash val="sysDot"/>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6">
                        <a:lumMod val="50000"/>
                        <a:alpha val="20000"/>
                      </a:schemeClr>
                    </a:solidFill>
                  </a:tcPr>
                </a:tc>
                <a:extLst>
                  <a:ext uri="{0D108BD9-81ED-4DB2-BD59-A6C34878D82A}">
                    <a16:rowId xmlns:a16="http://schemas.microsoft.com/office/drawing/2014/main" val="877649079"/>
                  </a:ext>
                </a:extLst>
              </a:tr>
              <a:tr h="167033">
                <a:tc>
                  <a:txBody>
                    <a:bodyPr/>
                    <a:lstStyle/>
                    <a:p>
                      <a:pPr marL="0" marR="0" lvl="0" indent="0" algn="l" defTabSz="685800" rtl="0" eaLnBrk="1" fontAlgn="auto" latinLnBrk="0" hangingPunct="1">
                        <a:lnSpc>
                          <a:spcPct val="107000"/>
                        </a:lnSpc>
                        <a:spcBef>
                          <a:spcPts val="0"/>
                        </a:spcBef>
                        <a:spcAft>
                          <a:spcPts val="0"/>
                        </a:spcAft>
                        <a:buClrTx/>
                        <a:buSzTx/>
                        <a:buFontTx/>
                        <a:buNone/>
                        <a:tabLst/>
                        <a:defRPr/>
                      </a:pPr>
                      <a:r>
                        <a:rPr lang="ru-RU" sz="900" b="1" i="0" u="none" strike="noStrike" cap="none" noProof="0" dirty="0">
                          <a:solidFill>
                            <a:srgbClr val="000000"/>
                          </a:solidFill>
                          <a:effectLst/>
                          <a:latin typeface="Arial Narrow" panose="020B0606020202030204" pitchFamily="34" charset="0"/>
                          <a:ea typeface="+mn-ea"/>
                          <a:cs typeface="+mn-cs"/>
                          <a:sym typeface="Arial"/>
                        </a:rPr>
                        <a:t>БАРЛЫҒЫ</a:t>
                      </a:r>
                      <a:endParaRPr lang="ru-RU" sz="800" b="1" i="0" u="none" strike="noStrike" cap="none" noProof="0" dirty="0">
                        <a:solidFill>
                          <a:srgbClr val="000000"/>
                        </a:solidFill>
                        <a:effectLst/>
                        <a:latin typeface="Arial Narrow" panose="020B0606020202030204" pitchFamily="34" charset="0"/>
                        <a:ea typeface="+mn-ea"/>
                        <a:cs typeface="+mn-cs"/>
                        <a:sym typeface="Arial"/>
                      </a:endParaRPr>
                    </a:p>
                  </a:txBody>
                  <a:tcPr marT="0" marB="0" anchor="ctr">
                    <a:lnL w="76200" cap="flat" cmpd="sng" algn="ctr">
                      <a:noFill/>
                      <a:prstDash val="solid"/>
                      <a:round/>
                      <a:headEnd type="none" w="med" len="med"/>
                      <a:tailEnd type="none" w="med" len="med"/>
                    </a:lnL>
                    <a:lnR w="6350" cap="flat" cmpd="sng" algn="ctr">
                      <a:solidFill>
                        <a:schemeClr val="tx1"/>
                      </a:solidFill>
                      <a:prstDash val="sysDot"/>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accent6">
                        <a:lumMod val="50000"/>
                        <a:alpha val="20000"/>
                      </a:schemeClr>
                    </a:solidFill>
                  </a:tcPr>
                </a:tc>
                <a:tc>
                  <a:txBody>
                    <a:bodyPr/>
                    <a:lstStyle/>
                    <a:p>
                      <a:pPr algn="ctr" fontAlgn="ctr"/>
                      <a:r>
                        <a:rPr lang="ru-RU" sz="900" b="1" i="0" u="none" strike="noStrike" cap="none" dirty="0">
                          <a:solidFill>
                            <a:srgbClr val="000000"/>
                          </a:solidFill>
                          <a:effectLst/>
                          <a:latin typeface="Arial Narrow" panose="020B0606020202030204" pitchFamily="34" charset="0"/>
                          <a:ea typeface="+mn-ea"/>
                          <a:cs typeface="+mn-cs"/>
                          <a:sym typeface="Arial"/>
                        </a:rPr>
                        <a:t>22 015</a:t>
                      </a:r>
                      <a:endParaRPr lang="ru-KZ" sz="900" b="1" i="0" u="none" strike="noStrike" cap="none" dirty="0">
                        <a:solidFill>
                          <a:srgbClr val="000000"/>
                        </a:solidFill>
                        <a:effectLst/>
                        <a:latin typeface="Arial Narrow" panose="020B0606020202030204" pitchFamily="34" charset="0"/>
                        <a:ea typeface="+mn-ea"/>
                        <a:cs typeface="+mn-cs"/>
                        <a:sym typeface="Arial"/>
                      </a:endParaRPr>
                    </a:p>
                  </a:txBody>
                  <a:tcPr marL="9525" marR="9525" marT="0"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50000"/>
                        <a:alpha val="20000"/>
                      </a:schemeClr>
                    </a:solidFill>
                  </a:tcPr>
                </a:tc>
                <a:tc>
                  <a:txBody>
                    <a:bodyPr/>
                    <a:lstStyle/>
                    <a:p>
                      <a:pPr algn="ctr" rtl="0" fontAlgn="ctr"/>
                      <a:r>
                        <a:rPr lang="ru-RU" sz="900" b="1" i="0" u="none" strike="noStrike">
                          <a:solidFill>
                            <a:srgbClr val="000000"/>
                          </a:solidFill>
                          <a:effectLst/>
                          <a:latin typeface="Arial Narrow" panose="020B0606020202030204" pitchFamily="34" charset="0"/>
                        </a:rPr>
                        <a:t>23 401</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6">
                        <a:lumMod val="50000"/>
                        <a:alpha val="20000"/>
                      </a:schemeClr>
                    </a:solidFill>
                  </a:tcPr>
                </a:tc>
                <a:tc>
                  <a:txBody>
                    <a:bodyPr/>
                    <a:lstStyle/>
                    <a:p>
                      <a:pPr algn="ctr" rtl="0" fontAlgn="ctr"/>
                      <a:r>
                        <a:rPr lang="ru-RU" sz="900" b="1" i="0" u="none" strike="noStrike">
                          <a:solidFill>
                            <a:srgbClr val="000000"/>
                          </a:solidFill>
                          <a:effectLst/>
                          <a:latin typeface="Arial Narrow" panose="020B0606020202030204" pitchFamily="34" charset="0"/>
                        </a:rPr>
                        <a:t>30 481</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6">
                        <a:lumMod val="50000"/>
                        <a:alpha val="20000"/>
                      </a:schemeClr>
                    </a:solidFill>
                  </a:tcPr>
                </a:tc>
                <a:tc>
                  <a:txBody>
                    <a:bodyPr/>
                    <a:lstStyle/>
                    <a:p>
                      <a:pPr algn="ctr" rtl="0" fontAlgn="ctr"/>
                      <a:r>
                        <a:rPr lang="ru-RU" sz="900" b="1" i="0" u="none" strike="noStrike" dirty="0">
                          <a:solidFill>
                            <a:srgbClr val="000000"/>
                          </a:solidFill>
                          <a:effectLst/>
                          <a:latin typeface="Arial Narrow" panose="020B0606020202030204" pitchFamily="34" charset="0"/>
                        </a:rPr>
                        <a:t>34 984</a:t>
                      </a:r>
                    </a:p>
                  </a:txBody>
                  <a:tcPr marL="9525" marR="9525" marT="9525" marB="0" anchor="ctr">
                    <a:lnL w="6350" cap="flat" cmpd="sng" algn="ctr">
                      <a:solidFill>
                        <a:schemeClr val="tx1"/>
                      </a:solidFill>
                      <a:prstDash val="sysDot"/>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6">
                        <a:lumMod val="50000"/>
                        <a:alpha val="20000"/>
                      </a:schemeClr>
                    </a:solidFill>
                  </a:tcPr>
                </a:tc>
                <a:extLst>
                  <a:ext uri="{0D108BD9-81ED-4DB2-BD59-A6C34878D82A}">
                    <a16:rowId xmlns:a16="http://schemas.microsoft.com/office/drawing/2014/main" val="1602871338"/>
                  </a:ext>
                </a:extLst>
              </a:tr>
              <a:tr h="148474">
                <a:tc>
                  <a:txBody>
                    <a:bodyPr/>
                    <a:lstStyle/>
                    <a:p>
                      <a:pPr marL="72000" algn="l" fontAlgn="b"/>
                      <a:r>
                        <a:rPr lang="ru-RU" sz="800" b="0" i="0" u="none" strike="noStrike" cap="none" dirty="0">
                          <a:solidFill>
                            <a:srgbClr val="000000"/>
                          </a:solidFill>
                          <a:effectLst/>
                          <a:latin typeface="Arial Narrow" panose="020B0606020202030204" pitchFamily="34" charset="0"/>
                          <a:ea typeface="+mn-ea"/>
                          <a:cs typeface="+mn-cs"/>
                          <a:sym typeface="Arial"/>
                        </a:rPr>
                        <a:t>БАСШЫЛАР ЖӘНЕ МЕМЛЕКЕТТІК ҚЫЗМЕТШІЛЕР</a:t>
                      </a:r>
                    </a:p>
                  </a:txBody>
                  <a:tcPr marL="9525" marR="9525" marT="0" marB="0" anchor="ctr">
                    <a:lnL w="76200" cap="flat" cmpd="sng" algn="ctr">
                      <a:noFill/>
                      <a:prstDash val="solid"/>
                      <a:round/>
                      <a:headEnd type="none" w="med" len="med"/>
                      <a:tailEnd type="none" w="med" len="med"/>
                    </a:lnL>
                    <a:lnR w="6350" cap="flat" cmpd="sng" algn="ctr">
                      <a:solidFill>
                        <a:schemeClr val="tx1"/>
                      </a:solidFill>
                      <a:prstDash val="sysDot"/>
                      <a:round/>
                      <a:headEnd type="none" w="med" len="med"/>
                      <a:tailEnd type="none" w="med" len="med"/>
                    </a:lnR>
                    <a:lnT w="12700" cap="flat" cmpd="sng" algn="ctr">
                      <a:solidFill>
                        <a:schemeClr val="tx1"/>
                      </a:solidFill>
                      <a:prstDash val="solid"/>
                      <a:round/>
                      <a:headEnd type="none" w="med" len="med"/>
                      <a:tailEnd type="none" w="med" len="med"/>
                    </a:lnT>
                    <a:lnB w="6350" cap="flat" cmpd="sng" algn="ctr">
                      <a:solidFill>
                        <a:schemeClr val="tx1"/>
                      </a:solidFill>
                      <a:prstDash val="sysDot"/>
                      <a:round/>
                      <a:headEnd type="none" w="med" len="med"/>
                      <a:tailEnd type="none" w="med" len="med"/>
                    </a:lnB>
                    <a:noFill/>
                  </a:tcPr>
                </a:tc>
                <a:tc>
                  <a:txBody>
                    <a:bodyPr/>
                    <a:lstStyle/>
                    <a:p>
                      <a:pPr algn="ctr" fontAlgn="ctr"/>
                      <a:r>
                        <a:rPr lang="ru-RU" sz="800" b="0" i="0" u="none" strike="noStrike">
                          <a:solidFill>
                            <a:srgbClr val="000000"/>
                          </a:solidFill>
                          <a:effectLst/>
                          <a:latin typeface="Arial Narrow" panose="020B0606020202030204" pitchFamily="34" charset="0"/>
                        </a:rPr>
                        <a:t>789</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12700" cap="flat" cmpd="sng" algn="ctr">
                      <a:solidFill>
                        <a:schemeClr val="tx1"/>
                      </a:solidFill>
                      <a:prstDash val="solid"/>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ru-RU" sz="800" b="0" i="0" u="none" strike="noStrike">
                          <a:solidFill>
                            <a:srgbClr val="000000"/>
                          </a:solidFill>
                          <a:effectLst/>
                          <a:latin typeface="Arial Narrow" panose="020B0606020202030204" pitchFamily="34" charset="0"/>
                        </a:rPr>
                        <a:t>500</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12700" cap="flat" cmpd="sng" algn="ctr">
                      <a:solidFill>
                        <a:schemeClr val="tx1"/>
                      </a:solidFill>
                      <a:prstDash val="solid"/>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ru-RU" sz="800" b="0" i="0" u="none" strike="noStrike">
                          <a:solidFill>
                            <a:srgbClr val="000000"/>
                          </a:solidFill>
                          <a:effectLst/>
                          <a:latin typeface="Arial Narrow" panose="020B0606020202030204" pitchFamily="34" charset="0"/>
                        </a:rPr>
                        <a:t>759</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12700" cap="flat" cmpd="sng" algn="ctr">
                      <a:solidFill>
                        <a:schemeClr val="tx1"/>
                      </a:solidFill>
                      <a:prstDash val="solid"/>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ru-RU" sz="800" b="0" i="0" u="none" strike="noStrike">
                          <a:solidFill>
                            <a:srgbClr val="000000"/>
                          </a:solidFill>
                          <a:effectLst/>
                          <a:latin typeface="Arial Narrow" panose="020B0606020202030204" pitchFamily="34" charset="0"/>
                        </a:rPr>
                        <a:t>788</a:t>
                      </a:r>
                    </a:p>
                  </a:txBody>
                  <a:tcPr marL="9525" marR="9525" marT="9525" marB="0" anchor="ctr">
                    <a:lnL w="6350" cap="flat" cmpd="sng" algn="ctr">
                      <a:solidFill>
                        <a:schemeClr val="tx1"/>
                      </a:solidFill>
                      <a:prstDash val="sysDot"/>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052355308"/>
                  </a:ext>
                </a:extLst>
              </a:tr>
              <a:tr h="148474">
                <a:tc>
                  <a:txBody>
                    <a:bodyPr/>
                    <a:lstStyle/>
                    <a:p>
                      <a:pPr marL="72000" algn="l" fontAlgn="b"/>
                      <a:r>
                        <a:rPr lang="ru-RU" sz="800" b="0" i="0" u="none" strike="noStrike" cap="none" dirty="0">
                          <a:solidFill>
                            <a:srgbClr val="000000"/>
                          </a:solidFill>
                          <a:effectLst/>
                          <a:latin typeface="Arial Narrow" panose="020B0606020202030204" pitchFamily="34" charset="0"/>
                          <a:ea typeface="+mn-ea"/>
                          <a:cs typeface="+mn-cs"/>
                          <a:sym typeface="Arial"/>
                        </a:rPr>
                        <a:t>КӘСІБИ МАМАНДАР</a:t>
                      </a:r>
                    </a:p>
                  </a:txBody>
                  <a:tcPr marL="9525" marR="9525" marT="0" marB="0" anchor="ctr">
                    <a:lnL w="76200" cap="flat" cmpd="sng" algn="ctr">
                      <a:noFill/>
                      <a:prstDash val="solid"/>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solidFill>
                      <a:schemeClr val="accent6">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5 626</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6 242</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solidFill>
                      <a:schemeClr val="accent6">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7 048</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solidFill>
                      <a:schemeClr val="accent6">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9 833</a:t>
                      </a:r>
                    </a:p>
                  </a:txBody>
                  <a:tcPr marL="9525" marR="9525" marT="9525" marB="0" anchor="ctr">
                    <a:lnL w="6350" cap="flat" cmpd="sng" algn="ctr">
                      <a:solidFill>
                        <a:schemeClr val="tx1"/>
                      </a:solidFill>
                      <a:prstDash val="sysDot"/>
                      <a:round/>
                      <a:headEnd type="none" w="med" len="med"/>
                      <a:tailEnd type="none" w="med" len="med"/>
                    </a:lnL>
                    <a:lnR w="12700" cap="flat" cmpd="sng" algn="ctr">
                      <a:noFill/>
                      <a:prstDash val="solid"/>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solidFill>
                      <a:schemeClr val="accent6">
                        <a:lumMod val="50000"/>
                        <a:alpha val="20000"/>
                      </a:schemeClr>
                    </a:solidFill>
                  </a:tcPr>
                </a:tc>
                <a:extLst>
                  <a:ext uri="{0D108BD9-81ED-4DB2-BD59-A6C34878D82A}">
                    <a16:rowId xmlns:a16="http://schemas.microsoft.com/office/drawing/2014/main" val="4077338817"/>
                  </a:ext>
                </a:extLst>
              </a:tr>
              <a:tr h="148474">
                <a:tc>
                  <a:txBody>
                    <a:bodyPr/>
                    <a:lstStyle/>
                    <a:p>
                      <a:pPr marL="72000" algn="l" fontAlgn="b"/>
                      <a:r>
                        <a:rPr lang="ru-RU" sz="800" b="0" i="0" u="none" strike="noStrike" cap="none" dirty="0">
                          <a:solidFill>
                            <a:srgbClr val="000000"/>
                          </a:solidFill>
                          <a:effectLst/>
                          <a:latin typeface="Arial Narrow" panose="020B0606020202030204" pitchFamily="34" charset="0"/>
                          <a:ea typeface="+mn-ea"/>
                          <a:cs typeface="+mn-cs"/>
                          <a:sym typeface="Arial"/>
                        </a:rPr>
                        <a:t>ТЕХНИК МАМАНДАР ЖӘНЕ БАСҚА ДА КӘСІБИ КӨМЕКШІ ПЕРСОНАЛ</a:t>
                      </a:r>
                    </a:p>
                  </a:txBody>
                  <a:tcPr marL="9525" marR="9525" marT="0" marB="0" anchor="ctr">
                    <a:lnL w="76200" cap="flat" cmpd="sng" algn="ctr">
                      <a:noFill/>
                      <a:prstDash val="solid"/>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noFill/>
                  </a:tcPr>
                </a:tc>
                <a:tc>
                  <a:txBody>
                    <a:bodyPr/>
                    <a:lstStyle/>
                    <a:p>
                      <a:pPr algn="ctr" fontAlgn="ctr"/>
                      <a:r>
                        <a:rPr lang="ru-RU" sz="800" b="0" i="0" u="none" strike="noStrike">
                          <a:solidFill>
                            <a:srgbClr val="000000"/>
                          </a:solidFill>
                          <a:effectLst/>
                          <a:latin typeface="Arial Narrow" panose="020B0606020202030204" pitchFamily="34" charset="0"/>
                        </a:rPr>
                        <a:t>2 471</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ru-RU" sz="800" b="0" i="0" u="none" strike="noStrike">
                          <a:solidFill>
                            <a:srgbClr val="000000"/>
                          </a:solidFill>
                          <a:effectLst/>
                          <a:latin typeface="Arial Narrow" panose="020B0606020202030204" pitchFamily="34" charset="0"/>
                        </a:rPr>
                        <a:t>2 748</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ru-RU" sz="800" b="0" i="0" u="none" strike="noStrike">
                          <a:solidFill>
                            <a:srgbClr val="000000"/>
                          </a:solidFill>
                          <a:effectLst/>
                          <a:latin typeface="Arial Narrow" panose="020B0606020202030204" pitchFamily="34" charset="0"/>
                        </a:rPr>
                        <a:t>2 778</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ru-RU" sz="800" b="0" i="0" u="none" strike="noStrike">
                          <a:solidFill>
                            <a:srgbClr val="000000"/>
                          </a:solidFill>
                          <a:effectLst/>
                          <a:latin typeface="Arial Narrow" panose="020B0606020202030204" pitchFamily="34" charset="0"/>
                        </a:rPr>
                        <a:t>3 141</a:t>
                      </a:r>
                    </a:p>
                  </a:txBody>
                  <a:tcPr marL="9525" marR="9525" marT="9525" marB="0" anchor="ctr">
                    <a:lnL w="6350" cap="flat" cmpd="sng" algn="ctr">
                      <a:solidFill>
                        <a:schemeClr val="tx1"/>
                      </a:solidFill>
                      <a:prstDash val="sysDot"/>
                      <a:round/>
                      <a:headEnd type="none" w="med" len="med"/>
                      <a:tailEnd type="none" w="med" len="med"/>
                    </a:lnL>
                    <a:lnR w="12700" cap="flat" cmpd="sng" algn="ctr">
                      <a:noFill/>
                      <a:prstDash val="solid"/>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500228116"/>
                  </a:ext>
                </a:extLst>
              </a:tr>
              <a:tr h="148474">
                <a:tc>
                  <a:txBody>
                    <a:bodyPr/>
                    <a:lstStyle/>
                    <a:p>
                      <a:pPr marL="72000" algn="l" fontAlgn="b"/>
                      <a:r>
                        <a:rPr lang="ru-RU" sz="800" b="0" i="0" u="none" strike="noStrike" cap="none" dirty="0">
                          <a:solidFill>
                            <a:srgbClr val="000000"/>
                          </a:solidFill>
                          <a:effectLst/>
                          <a:latin typeface="Arial Narrow" panose="020B0606020202030204" pitchFamily="34" charset="0"/>
                          <a:ea typeface="+mn-ea"/>
                          <a:cs typeface="+mn-cs"/>
                          <a:sym typeface="Arial"/>
                        </a:rPr>
                        <a:t>ӘКІМШІЛЕНДІРУ САЛАСЫНДАҒЫ ҚЫЗМЕТШІЛЕР</a:t>
                      </a:r>
                    </a:p>
                  </a:txBody>
                  <a:tcPr marL="9525" marR="9525" marT="0" marB="0" anchor="ctr">
                    <a:lnL w="76200" cap="flat" cmpd="sng" algn="ctr">
                      <a:noFill/>
                      <a:prstDash val="solid"/>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solidFill>
                      <a:schemeClr val="accent6">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796</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866</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solidFill>
                      <a:schemeClr val="accent6">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988</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solidFill>
                      <a:schemeClr val="accent6">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1 257</a:t>
                      </a:r>
                    </a:p>
                  </a:txBody>
                  <a:tcPr marL="9525" marR="9525" marT="9525" marB="0" anchor="ctr">
                    <a:lnL w="6350" cap="flat" cmpd="sng" algn="ctr">
                      <a:solidFill>
                        <a:schemeClr val="tx1"/>
                      </a:solidFill>
                      <a:prstDash val="sysDot"/>
                      <a:round/>
                      <a:headEnd type="none" w="med" len="med"/>
                      <a:tailEnd type="none" w="med" len="med"/>
                    </a:lnL>
                    <a:lnR w="12700" cap="flat" cmpd="sng" algn="ctr">
                      <a:noFill/>
                      <a:prstDash val="solid"/>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solidFill>
                      <a:schemeClr val="accent6">
                        <a:lumMod val="50000"/>
                        <a:alpha val="20000"/>
                      </a:schemeClr>
                    </a:solidFill>
                  </a:tcPr>
                </a:tc>
                <a:extLst>
                  <a:ext uri="{0D108BD9-81ED-4DB2-BD59-A6C34878D82A}">
                    <a16:rowId xmlns:a16="http://schemas.microsoft.com/office/drawing/2014/main" val="1221627480"/>
                  </a:ext>
                </a:extLst>
              </a:tr>
              <a:tr h="148474">
                <a:tc>
                  <a:txBody>
                    <a:bodyPr/>
                    <a:lstStyle/>
                    <a:p>
                      <a:pPr marL="72000" algn="l" fontAlgn="b"/>
                      <a:r>
                        <a:rPr lang="ru-RU" sz="800" b="0" i="0" u="none" strike="noStrike" cap="none" dirty="0">
                          <a:solidFill>
                            <a:srgbClr val="000000"/>
                          </a:solidFill>
                          <a:effectLst/>
                          <a:latin typeface="Arial Narrow" panose="020B0606020202030204" pitchFamily="34" charset="0"/>
                          <a:ea typeface="+mn-ea"/>
                          <a:cs typeface="+mn-cs"/>
                          <a:sym typeface="Arial"/>
                        </a:rPr>
                        <a:t>ҚЫЗМЕТ КӨРСЕТУ ЖӘНЕ САУДА САЛАСЫНЫҢ ЖҰМЫСКЕРЛЕРІ</a:t>
                      </a:r>
                    </a:p>
                  </a:txBody>
                  <a:tcPr marL="9525" marR="9525" marT="0" marB="0" anchor="ctr">
                    <a:lnL w="76200" cap="flat" cmpd="sng" algn="ctr">
                      <a:noFill/>
                      <a:prstDash val="solid"/>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noFill/>
                  </a:tcPr>
                </a:tc>
                <a:tc>
                  <a:txBody>
                    <a:bodyPr/>
                    <a:lstStyle/>
                    <a:p>
                      <a:pPr algn="ctr" fontAlgn="ctr"/>
                      <a:r>
                        <a:rPr lang="ru-RU" sz="800" b="0" i="0" u="none" strike="noStrike">
                          <a:solidFill>
                            <a:srgbClr val="000000"/>
                          </a:solidFill>
                          <a:effectLst/>
                          <a:latin typeface="Arial Narrow" panose="020B0606020202030204" pitchFamily="34" charset="0"/>
                        </a:rPr>
                        <a:t>3 519</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ru-RU" sz="800" b="0" i="0" u="none" strike="noStrike">
                          <a:solidFill>
                            <a:srgbClr val="000000"/>
                          </a:solidFill>
                          <a:effectLst/>
                          <a:latin typeface="Arial Narrow" panose="020B0606020202030204" pitchFamily="34" charset="0"/>
                        </a:rPr>
                        <a:t>2 049</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ru-RU" sz="800" b="0" i="0" u="none" strike="noStrike">
                          <a:solidFill>
                            <a:srgbClr val="000000"/>
                          </a:solidFill>
                          <a:effectLst/>
                          <a:latin typeface="Arial Narrow" panose="020B0606020202030204" pitchFamily="34" charset="0"/>
                        </a:rPr>
                        <a:t>3 209</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ru-RU" sz="800" b="0" i="0" u="none" strike="noStrike">
                          <a:solidFill>
                            <a:srgbClr val="000000"/>
                          </a:solidFill>
                          <a:effectLst/>
                          <a:latin typeface="Arial Narrow" panose="020B0606020202030204" pitchFamily="34" charset="0"/>
                        </a:rPr>
                        <a:t>4 174</a:t>
                      </a:r>
                    </a:p>
                  </a:txBody>
                  <a:tcPr marL="9525" marR="9525" marT="9525" marB="0" anchor="ctr">
                    <a:lnL w="6350" cap="flat" cmpd="sng" algn="ctr">
                      <a:solidFill>
                        <a:schemeClr val="tx1"/>
                      </a:solidFill>
                      <a:prstDash val="sysDot"/>
                      <a:round/>
                      <a:headEnd type="none" w="med" len="med"/>
                      <a:tailEnd type="none" w="med" len="med"/>
                    </a:lnL>
                    <a:lnR w="12700" cap="flat" cmpd="sng" algn="ctr">
                      <a:noFill/>
                      <a:prstDash val="solid"/>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182707914"/>
                  </a:ext>
                </a:extLst>
              </a:tr>
              <a:tr h="148474">
                <a:tc>
                  <a:txBody>
                    <a:bodyPr/>
                    <a:lstStyle/>
                    <a:p>
                      <a:pPr marL="72000" algn="l" fontAlgn="b"/>
                      <a:r>
                        <a:rPr lang="ru-RU" sz="800" b="0" i="0" u="none" strike="noStrike" cap="none" dirty="0">
                          <a:solidFill>
                            <a:srgbClr val="000000"/>
                          </a:solidFill>
                          <a:effectLst/>
                          <a:latin typeface="Arial Narrow" panose="020B0606020202030204" pitchFamily="34" charset="0"/>
                          <a:ea typeface="+mn-ea"/>
                          <a:cs typeface="+mn-cs"/>
                          <a:sym typeface="Arial"/>
                        </a:rPr>
                        <a:t>ФЕРМЕР Ж/Е АУЫЛ/ОРМАН, БАЛЫҚ ШАРУА-ЫҢ Ж/Е БАЛЫҚ АУЛАУ ЖҰМЫС-РЫ</a:t>
                      </a:r>
                    </a:p>
                  </a:txBody>
                  <a:tcPr marL="9525" marR="9525" marT="0" marB="0" anchor="ctr">
                    <a:lnL w="76200" cap="flat" cmpd="sng" algn="ctr">
                      <a:noFill/>
                      <a:prstDash val="solid"/>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solidFill>
                      <a:schemeClr val="accent6">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8</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19</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solidFill>
                      <a:schemeClr val="accent6">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19</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solidFill>
                      <a:schemeClr val="accent6">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29</a:t>
                      </a:r>
                    </a:p>
                  </a:txBody>
                  <a:tcPr marL="9525" marR="9525" marT="9525" marB="0" anchor="ctr">
                    <a:lnL w="6350" cap="flat" cmpd="sng" algn="ctr">
                      <a:solidFill>
                        <a:schemeClr val="tx1"/>
                      </a:solidFill>
                      <a:prstDash val="sysDot"/>
                      <a:round/>
                      <a:headEnd type="none" w="med" len="med"/>
                      <a:tailEnd type="none" w="med" len="med"/>
                    </a:lnL>
                    <a:lnR w="12700" cap="flat" cmpd="sng" algn="ctr">
                      <a:noFill/>
                      <a:prstDash val="solid"/>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solidFill>
                      <a:schemeClr val="accent6">
                        <a:lumMod val="50000"/>
                        <a:alpha val="20000"/>
                      </a:schemeClr>
                    </a:solidFill>
                  </a:tcPr>
                </a:tc>
                <a:extLst>
                  <a:ext uri="{0D108BD9-81ED-4DB2-BD59-A6C34878D82A}">
                    <a16:rowId xmlns:a16="http://schemas.microsoft.com/office/drawing/2014/main" val="3434696259"/>
                  </a:ext>
                </a:extLst>
              </a:tr>
              <a:tr h="148474">
                <a:tc>
                  <a:txBody>
                    <a:bodyPr/>
                    <a:lstStyle/>
                    <a:p>
                      <a:pPr marL="72000" algn="l" fontAlgn="b"/>
                      <a:r>
                        <a:rPr lang="ru-RU" sz="800" b="0" i="0" u="none" strike="noStrike" cap="none" dirty="0">
                          <a:solidFill>
                            <a:srgbClr val="000000"/>
                          </a:solidFill>
                          <a:effectLst/>
                          <a:latin typeface="Arial Narrow" panose="020B0606020202030204" pitchFamily="34" charset="0"/>
                          <a:ea typeface="+mn-ea"/>
                          <a:cs typeface="+mn-cs"/>
                          <a:sym typeface="Arial"/>
                        </a:rPr>
                        <a:t>ӨНЕРКӘСІП, ҚҰРЫЛЫС, КӨЛІК Ж/Е БАСҚА ТЕКТЕС ЖҰМЫСШЫЛАРЫ</a:t>
                      </a:r>
                    </a:p>
                  </a:txBody>
                  <a:tcPr marL="9525" marR="9525" marT="0" marB="0" anchor="ctr">
                    <a:lnL w="76200" cap="flat" cmpd="sng" algn="ctr">
                      <a:noFill/>
                      <a:prstDash val="solid"/>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noFill/>
                  </a:tcPr>
                </a:tc>
                <a:tc>
                  <a:txBody>
                    <a:bodyPr/>
                    <a:lstStyle/>
                    <a:p>
                      <a:pPr algn="ctr" fontAlgn="ctr"/>
                      <a:r>
                        <a:rPr lang="ru-RU" sz="800" b="0" i="0" u="none" strike="noStrike">
                          <a:solidFill>
                            <a:srgbClr val="000000"/>
                          </a:solidFill>
                          <a:effectLst/>
                          <a:latin typeface="Arial Narrow" panose="020B0606020202030204" pitchFamily="34" charset="0"/>
                        </a:rPr>
                        <a:t>2 110</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ru-RU" sz="800" b="0" i="0" u="none" strike="noStrike">
                          <a:solidFill>
                            <a:srgbClr val="000000"/>
                          </a:solidFill>
                          <a:effectLst/>
                          <a:latin typeface="Arial Narrow" panose="020B0606020202030204" pitchFamily="34" charset="0"/>
                        </a:rPr>
                        <a:t>2 803</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ru-RU" sz="800" b="0" i="0" u="none" strike="noStrike">
                          <a:solidFill>
                            <a:srgbClr val="000000"/>
                          </a:solidFill>
                          <a:effectLst/>
                          <a:latin typeface="Arial Narrow" panose="020B0606020202030204" pitchFamily="34" charset="0"/>
                        </a:rPr>
                        <a:t>4 508</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ru-RU" sz="800" b="0" i="0" u="none" strike="noStrike">
                          <a:solidFill>
                            <a:srgbClr val="000000"/>
                          </a:solidFill>
                          <a:effectLst/>
                          <a:latin typeface="Arial Narrow" panose="020B0606020202030204" pitchFamily="34" charset="0"/>
                        </a:rPr>
                        <a:t>3 788</a:t>
                      </a:r>
                    </a:p>
                  </a:txBody>
                  <a:tcPr marL="9525" marR="9525" marT="9525" marB="0" anchor="ctr">
                    <a:lnL w="6350" cap="flat" cmpd="sng" algn="ctr">
                      <a:solidFill>
                        <a:schemeClr val="tx1"/>
                      </a:solidFill>
                      <a:prstDash val="sysDot"/>
                      <a:round/>
                      <a:headEnd type="none" w="med" len="med"/>
                      <a:tailEnd type="none" w="med" len="med"/>
                    </a:lnL>
                    <a:lnR w="12700" cap="flat" cmpd="sng" algn="ctr">
                      <a:noFill/>
                      <a:prstDash val="solid"/>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033135677"/>
                  </a:ext>
                </a:extLst>
              </a:tr>
              <a:tr h="148474">
                <a:tc>
                  <a:txBody>
                    <a:bodyPr/>
                    <a:lstStyle/>
                    <a:p>
                      <a:pPr marL="72000" algn="l" fontAlgn="b"/>
                      <a:r>
                        <a:rPr lang="ru-RU" sz="800" b="0" i="0" u="none" strike="noStrike" cap="none" dirty="0">
                          <a:solidFill>
                            <a:srgbClr val="000000"/>
                          </a:solidFill>
                          <a:effectLst/>
                          <a:latin typeface="Arial Narrow" panose="020B0606020202030204" pitchFamily="34" charset="0"/>
                          <a:ea typeface="+mn-ea"/>
                          <a:cs typeface="+mn-cs"/>
                          <a:sym typeface="Arial"/>
                        </a:rPr>
                        <a:t>ӨНДІРІСТІК ЖАБДЫҚ ОПЕРАТОРЛАРЫ, ҚҰРАСТЫРУШЫЛАРЫ Ж/Е ЖҮРГІЗУШІЛЕРІ</a:t>
                      </a:r>
                    </a:p>
                  </a:txBody>
                  <a:tcPr marL="9525" marR="9525" marT="0" marB="0" anchor="ctr">
                    <a:lnL w="76200" cap="flat" cmpd="sng" algn="ctr">
                      <a:noFill/>
                      <a:prstDash val="solid"/>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solidFill>
                      <a:schemeClr val="accent6">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1 706</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1 872</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solidFill>
                      <a:schemeClr val="accent6">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2 917</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solidFill>
                      <a:schemeClr val="accent6">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2 681</a:t>
                      </a:r>
                    </a:p>
                  </a:txBody>
                  <a:tcPr marL="9525" marR="9525" marT="9525" marB="0" anchor="ctr">
                    <a:lnL w="6350" cap="flat" cmpd="sng" algn="ctr">
                      <a:solidFill>
                        <a:schemeClr val="tx1"/>
                      </a:solidFill>
                      <a:prstDash val="sysDot"/>
                      <a:round/>
                      <a:headEnd type="none" w="med" len="med"/>
                      <a:tailEnd type="none" w="med" len="med"/>
                    </a:lnL>
                    <a:lnR w="12700" cap="flat" cmpd="sng" algn="ctr">
                      <a:noFill/>
                      <a:prstDash val="solid"/>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solidFill>
                      <a:schemeClr val="accent6">
                        <a:lumMod val="50000"/>
                        <a:alpha val="20000"/>
                      </a:schemeClr>
                    </a:solidFill>
                  </a:tcPr>
                </a:tc>
                <a:extLst>
                  <a:ext uri="{0D108BD9-81ED-4DB2-BD59-A6C34878D82A}">
                    <a16:rowId xmlns:a16="http://schemas.microsoft.com/office/drawing/2014/main" val="3877348172"/>
                  </a:ext>
                </a:extLst>
              </a:tr>
              <a:tr h="148474">
                <a:tc>
                  <a:txBody>
                    <a:bodyPr/>
                    <a:lstStyle/>
                    <a:p>
                      <a:pPr marL="72000" algn="l" fontAlgn="b"/>
                      <a:r>
                        <a:rPr lang="ru-RU" sz="800" b="0" i="0" u="none" strike="noStrike" cap="none" dirty="0">
                          <a:solidFill>
                            <a:srgbClr val="000000"/>
                          </a:solidFill>
                          <a:effectLst/>
                          <a:latin typeface="Arial Narrow" panose="020B0606020202030204" pitchFamily="34" charset="0"/>
                          <a:ea typeface="+mn-ea"/>
                          <a:cs typeface="+mn-cs"/>
                          <a:sym typeface="Arial"/>
                        </a:rPr>
                        <a:t>БІЛІКТІЛІГІ ЖОҚ ЖҰМЫСШЫЛАР</a:t>
                      </a:r>
                    </a:p>
                  </a:txBody>
                  <a:tcPr marL="9525" marR="9525" marT="0" marB="0" anchor="ctr">
                    <a:lnL w="76200" cap="flat" cmpd="sng" algn="ctr">
                      <a:noFill/>
                      <a:prstDash val="solid"/>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noFill/>
                  </a:tcPr>
                </a:tc>
                <a:tc>
                  <a:txBody>
                    <a:bodyPr/>
                    <a:lstStyle/>
                    <a:p>
                      <a:pPr algn="ctr" fontAlgn="ctr"/>
                      <a:r>
                        <a:rPr lang="ru-RU" sz="800" b="0" i="0" u="none" strike="noStrike" dirty="0">
                          <a:solidFill>
                            <a:srgbClr val="000000"/>
                          </a:solidFill>
                          <a:effectLst/>
                          <a:latin typeface="Arial Narrow" panose="020B0606020202030204" pitchFamily="34" charset="0"/>
                        </a:rPr>
                        <a:t>4 990</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ru-RU" sz="800" b="0" i="0" u="none" strike="noStrike">
                          <a:solidFill>
                            <a:srgbClr val="000000"/>
                          </a:solidFill>
                          <a:effectLst/>
                          <a:latin typeface="Arial Narrow" panose="020B0606020202030204" pitchFamily="34" charset="0"/>
                        </a:rPr>
                        <a:t>6 302</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ru-RU" sz="800" b="0" i="0" u="none" strike="noStrike">
                          <a:solidFill>
                            <a:srgbClr val="000000"/>
                          </a:solidFill>
                          <a:effectLst/>
                          <a:latin typeface="Arial Narrow" panose="020B0606020202030204" pitchFamily="34" charset="0"/>
                        </a:rPr>
                        <a:t>8 255</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ru-RU" sz="800" b="0" i="0" u="none" strike="noStrike" dirty="0">
                          <a:solidFill>
                            <a:srgbClr val="000000"/>
                          </a:solidFill>
                          <a:effectLst/>
                          <a:latin typeface="Arial Narrow" panose="020B0606020202030204" pitchFamily="34" charset="0"/>
                        </a:rPr>
                        <a:t>9 293</a:t>
                      </a:r>
                    </a:p>
                  </a:txBody>
                  <a:tcPr marL="9525" marR="9525" marT="9525" marB="0" anchor="ctr">
                    <a:lnL w="6350" cap="flat" cmpd="sng" algn="ctr">
                      <a:solidFill>
                        <a:schemeClr val="tx1"/>
                      </a:solidFill>
                      <a:prstDash val="sysDot"/>
                      <a:round/>
                      <a:headEnd type="none" w="med" len="med"/>
                      <a:tailEnd type="none" w="med" len="med"/>
                    </a:lnL>
                    <a:lnR w="12700" cap="flat" cmpd="sng" algn="ctr">
                      <a:noFill/>
                      <a:prstDash val="solid"/>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605250712"/>
                  </a:ext>
                </a:extLst>
              </a:tr>
            </a:tbl>
          </a:graphicData>
        </a:graphic>
      </p:graphicFrame>
      <p:sp>
        <p:nvSpPr>
          <p:cNvPr id="3" name="Номер слайда 2">
            <a:extLst>
              <a:ext uri="{FF2B5EF4-FFF2-40B4-BE49-F238E27FC236}">
                <a16:creationId xmlns:a16="http://schemas.microsoft.com/office/drawing/2014/main" id="{0FE3E8E7-F31A-7D55-7372-1BEAD488D2B4}"/>
              </a:ext>
            </a:extLst>
          </p:cNvPr>
          <p:cNvSpPr>
            <a:spLocks noGrp="1"/>
          </p:cNvSpPr>
          <p:nvPr>
            <p:ph type="sldNum" sz="quarter" idx="12"/>
          </p:nvPr>
        </p:nvSpPr>
        <p:spPr/>
        <p:txBody>
          <a:bodyPr/>
          <a:lstStyle/>
          <a:p>
            <a:fld id="{4060C6F1-8618-4CCA-B45E-7B199C8F5830}" type="slidenum">
              <a:rPr lang="ru-RU" smtClean="0"/>
              <a:pPr/>
              <a:t>77</a:t>
            </a:fld>
            <a:r>
              <a:rPr lang="en-US" dirty="0"/>
              <a:t> </a:t>
            </a:r>
            <a:r>
              <a:rPr lang="ru-RU" dirty="0"/>
              <a:t>из 82</a:t>
            </a:r>
          </a:p>
        </p:txBody>
      </p:sp>
      <p:sp>
        <p:nvSpPr>
          <p:cNvPr id="6" name="Заголовок 3">
            <a:extLst>
              <a:ext uri="{FF2B5EF4-FFF2-40B4-BE49-F238E27FC236}">
                <a16:creationId xmlns:a16="http://schemas.microsoft.com/office/drawing/2014/main" id="{AC634985-2978-6D1D-9219-6D9F23D568B0}"/>
              </a:ext>
            </a:extLst>
          </p:cNvPr>
          <p:cNvSpPr txBox="1">
            <a:spLocks/>
          </p:cNvSpPr>
          <p:nvPr/>
        </p:nvSpPr>
        <p:spPr>
          <a:xfrm>
            <a:off x="72000" y="0"/>
            <a:ext cx="12120000" cy="859626"/>
          </a:xfrm>
          <a:prstGeom prst="rect">
            <a:avLst/>
          </a:prstGeom>
        </p:spPr>
        <p:txBody>
          <a:bodyPr anchor="ctr"/>
          <a:lstStyle>
            <a:defPPr marR="0" lvl="0" algn="l" rtl="0">
              <a:lnSpc>
                <a:spcPct val="100000"/>
              </a:lnSpc>
              <a:spcBef>
                <a:spcPts val="0"/>
              </a:spcBef>
              <a:spcAft>
                <a:spcPts val="0"/>
              </a:spcAft>
            </a:defPPr>
            <a:lvl1pPr marR="0" lvl="0" algn="l" rtl="0" eaLnBrk="1" hangingPunct="1">
              <a:lnSpc>
                <a:spcPct val="100000"/>
              </a:lnSpc>
              <a:spcBef>
                <a:spcPts val="0"/>
              </a:spcBef>
              <a:spcAft>
                <a:spcPts val="0"/>
              </a:spcAft>
              <a:buNone/>
              <a:defRPr sz="2667" b="1" i="0" u="none" strike="noStrike" cap="none">
                <a:solidFill>
                  <a:srgbClr val="007F76"/>
                </a:solidFill>
                <a:latin typeface="Arial" panose="020B0604020202020204" pitchFamily="34" charset="0"/>
                <a:ea typeface="Calibri" panose="020F0502020204030204" pitchFamily="34" charset="0"/>
                <a:cs typeface="Arial" panose="020B0604020202020204" pitchFamily="34" charset="0"/>
                <a:sym typeface="Arial"/>
              </a:defRPr>
            </a:lvl1pPr>
          </a:lstStyle>
          <a:p>
            <a:pPr defTabSz="914400"/>
            <a:r>
              <a:rPr lang="ru-RU" sz="2400" dirty="0"/>
              <a:t>Алматы </a:t>
            </a:r>
            <a:r>
              <a:rPr lang="ru-RU" sz="2400" dirty="0" err="1"/>
              <a:t>қаласы</a:t>
            </a:r>
            <a:r>
              <a:rPr lang="ru-RU" sz="2400" dirty="0"/>
              <a:t> </a:t>
            </a:r>
            <a:r>
              <a:rPr lang="ru-RU" sz="2400" dirty="0" err="1"/>
              <a:t>бойынша</a:t>
            </a:r>
            <a:r>
              <a:rPr lang="ru-RU" sz="2400" dirty="0"/>
              <a:t> бос </a:t>
            </a:r>
            <a:r>
              <a:rPr lang="ru-RU" sz="2400" dirty="0" err="1"/>
              <a:t>жұмыс</a:t>
            </a:r>
            <a:r>
              <a:rPr lang="ru-RU" sz="2400" dirty="0"/>
              <a:t> </a:t>
            </a:r>
            <a:r>
              <a:rPr lang="ru-RU" sz="2400" dirty="0" err="1"/>
              <a:t>орындарының</a:t>
            </a:r>
            <a:r>
              <a:rPr lang="ru-RU" sz="2400" dirty="0"/>
              <a:t> </a:t>
            </a:r>
            <a:r>
              <a:rPr lang="ru-RU" sz="2400" dirty="0" err="1"/>
              <a:t>негізгі</a:t>
            </a:r>
            <a:r>
              <a:rPr lang="ru-RU" sz="2400" dirty="0"/>
              <a:t> </a:t>
            </a:r>
            <a:r>
              <a:rPr lang="ru-RU" sz="2400" dirty="0" err="1"/>
              <a:t>көрсеткіштері</a:t>
            </a:r>
            <a:endParaRPr lang="ru-KZ" sz="2400" kern="0" dirty="0"/>
          </a:p>
        </p:txBody>
      </p:sp>
      <p:graphicFrame>
        <p:nvGraphicFramePr>
          <p:cNvPr id="5" name="Диаграмма 4">
            <a:extLst>
              <a:ext uri="{FF2B5EF4-FFF2-40B4-BE49-F238E27FC236}">
                <a16:creationId xmlns:a16="http://schemas.microsoft.com/office/drawing/2014/main" id="{788C86C1-5554-716E-F3C9-BE0E716A6711}"/>
              </a:ext>
            </a:extLst>
          </p:cNvPr>
          <p:cNvGraphicFramePr/>
          <p:nvPr/>
        </p:nvGraphicFramePr>
        <p:xfrm>
          <a:off x="71999" y="1244713"/>
          <a:ext cx="6313561" cy="2460512"/>
        </p:xfrm>
        <a:graphic>
          <a:graphicData uri="http://schemas.openxmlformats.org/drawingml/2006/chart">
            <c:chart xmlns:c="http://schemas.openxmlformats.org/drawingml/2006/chart" xmlns:r="http://schemas.openxmlformats.org/officeDocument/2006/relationships" r:id="rId2"/>
          </a:graphicData>
        </a:graphic>
      </p:graphicFrame>
      <p:graphicFrame>
        <p:nvGraphicFramePr>
          <p:cNvPr id="7" name="Диаграмма 6">
            <a:extLst>
              <a:ext uri="{FF2B5EF4-FFF2-40B4-BE49-F238E27FC236}">
                <a16:creationId xmlns:a16="http://schemas.microsoft.com/office/drawing/2014/main" id="{E0DC69FB-5FF3-973A-3243-D6E26487BC70}"/>
              </a:ext>
            </a:extLst>
          </p:cNvPr>
          <p:cNvGraphicFramePr/>
          <p:nvPr/>
        </p:nvGraphicFramePr>
        <p:xfrm>
          <a:off x="103102" y="3956050"/>
          <a:ext cx="3022653" cy="2690506"/>
        </p:xfrm>
        <a:graphic>
          <a:graphicData uri="http://schemas.openxmlformats.org/drawingml/2006/chart">
            <c:chart xmlns:c="http://schemas.openxmlformats.org/drawingml/2006/chart" xmlns:r="http://schemas.openxmlformats.org/officeDocument/2006/relationships" r:id="rId3"/>
          </a:graphicData>
        </a:graphic>
      </p:graphicFrame>
      <p:graphicFrame>
        <p:nvGraphicFramePr>
          <p:cNvPr id="9" name="Диаграмма 8">
            <a:extLst>
              <a:ext uri="{FF2B5EF4-FFF2-40B4-BE49-F238E27FC236}">
                <a16:creationId xmlns:a16="http://schemas.microsoft.com/office/drawing/2014/main" id="{95D9626B-49CB-C876-797D-BCC0C1BBD715}"/>
              </a:ext>
            </a:extLst>
          </p:cNvPr>
          <p:cNvGraphicFramePr/>
          <p:nvPr/>
        </p:nvGraphicFramePr>
        <p:xfrm>
          <a:off x="3266179" y="3956050"/>
          <a:ext cx="3022653" cy="2690506"/>
        </p:xfrm>
        <a:graphic>
          <a:graphicData uri="http://schemas.openxmlformats.org/drawingml/2006/chart">
            <c:chart xmlns:c="http://schemas.openxmlformats.org/drawingml/2006/chart" xmlns:r="http://schemas.openxmlformats.org/officeDocument/2006/relationships" r:id="rId4"/>
          </a:graphicData>
        </a:graphic>
      </p:graphicFrame>
      <p:cxnSp>
        <p:nvCxnSpPr>
          <p:cNvPr id="11" name="Прямая соединительная линия 10">
            <a:extLst>
              <a:ext uri="{FF2B5EF4-FFF2-40B4-BE49-F238E27FC236}">
                <a16:creationId xmlns:a16="http://schemas.microsoft.com/office/drawing/2014/main" id="{99657457-206A-9F40-19FD-19D2B79F1EF4}"/>
              </a:ext>
            </a:extLst>
          </p:cNvPr>
          <p:cNvCxnSpPr>
            <a:cxnSpLocks/>
          </p:cNvCxnSpPr>
          <p:nvPr/>
        </p:nvCxnSpPr>
        <p:spPr>
          <a:xfrm>
            <a:off x="3200401" y="3750906"/>
            <a:ext cx="0" cy="2799183"/>
          </a:xfrm>
          <a:prstGeom prst="line">
            <a:avLst/>
          </a:prstGeom>
          <a:ln>
            <a:solidFill>
              <a:srgbClr val="007F76"/>
            </a:solidFill>
          </a:ln>
        </p:spPr>
        <p:style>
          <a:lnRef idx="1">
            <a:schemeClr val="accent1"/>
          </a:lnRef>
          <a:fillRef idx="0">
            <a:schemeClr val="accent1"/>
          </a:fillRef>
          <a:effectRef idx="0">
            <a:schemeClr val="accent1"/>
          </a:effectRef>
          <a:fontRef idx="minor">
            <a:schemeClr val="tx1"/>
          </a:fontRef>
        </p:style>
      </p:cxnSp>
      <p:sp>
        <p:nvSpPr>
          <p:cNvPr id="12" name="Заголовок 3">
            <a:extLst>
              <a:ext uri="{FF2B5EF4-FFF2-40B4-BE49-F238E27FC236}">
                <a16:creationId xmlns:a16="http://schemas.microsoft.com/office/drawing/2014/main" id="{E6E92AF7-86AB-ABC1-7734-2F295192455D}"/>
              </a:ext>
            </a:extLst>
          </p:cNvPr>
          <p:cNvSpPr txBox="1">
            <a:spLocks/>
          </p:cNvSpPr>
          <p:nvPr/>
        </p:nvSpPr>
        <p:spPr>
          <a:xfrm>
            <a:off x="366141" y="780178"/>
            <a:ext cx="5853684" cy="409575"/>
          </a:xfrm>
          <a:prstGeom prst="rect">
            <a:avLst/>
          </a:prstGeom>
        </p:spPr>
        <p:txBody>
          <a:bodyPr anchor="ctr"/>
          <a:lstStyle>
            <a:defPPr marR="0" lvl="0" algn="l" rtl="0">
              <a:lnSpc>
                <a:spcPct val="100000"/>
              </a:lnSpc>
              <a:spcBef>
                <a:spcPts val="0"/>
              </a:spcBef>
              <a:spcAft>
                <a:spcPts val="0"/>
              </a:spcAft>
            </a:defPPr>
            <a:lvl1pPr marR="0" lvl="0" algn="l" rtl="0" eaLnBrk="1" hangingPunct="1">
              <a:lnSpc>
                <a:spcPct val="100000"/>
              </a:lnSpc>
              <a:spcBef>
                <a:spcPts val="0"/>
              </a:spcBef>
              <a:spcAft>
                <a:spcPts val="0"/>
              </a:spcAft>
              <a:buNone/>
              <a:defRPr sz="2667" b="1" i="0" u="none" strike="noStrike" cap="none">
                <a:solidFill>
                  <a:srgbClr val="007F76"/>
                </a:solidFill>
                <a:latin typeface="Arial" panose="020B0604020202020204" pitchFamily="34" charset="0"/>
                <a:ea typeface="Calibri" panose="020F0502020204030204" pitchFamily="34" charset="0"/>
                <a:cs typeface="Arial" panose="020B0604020202020204" pitchFamily="34" charset="0"/>
                <a:sym typeface="Arial"/>
              </a:defRPr>
            </a:lvl1pPr>
          </a:lstStyle>
          <a:p>
            <a:pPr algn="ctr" defTabSz="914400"/>
            <a:r>
              <a:rPr lang="ru-RU" sz="1400" kern="0" dirty="0" err="1"/>
              <a:t>Базалық</a:t>
            </a:r>
            <a:r>
              <a:rPr lang="ru-RU" sz="1400" kern="0" dirty="0"/>
              <a:t> сценарий </a:t>
            </a:r>
            <a:r>
              <a:rPr lang="en-US" sz="1800" kern="0" dirty="0"/>
              <a:t>~ </a:t>
            </a:r>
            <a:r>
              <a:rPr lang="ru-RU" sz="1800" kern="0" dirty="0"/>
              <a:t>125,2</a:t>
            </a:r>
            <a:r>
              <a:rPr lang="en-US" sz="1800" kern="0" dirty="0"/>
              <a:t> </a:t>
            </a:r>
            <a:r>
              <a:rPr lang="ru-RU" sz="1800" kern="0" dirty="0" err="1"/>
              <a:t>мың</a:t>
            </a:r>
            <a:r>
              <a:rPr lang="ru-RU" sz="1800" kern="0" dirty="0"/>
              <a:t>. бос </a:t>
            </a:r>
            <a:r>
              <a:rPr lang="ru-RU" sz="1800" kern="0" dirty="0" err="1"/>
              <a:t>орын</a:t>
            </a:r>
            <a:r>
              <a:rPr lang="ru-RU" sz="1800" kern="0" dirty="0"/>
              <a:t> 2023 </a:t>
            </a:r>
            <a:r>
              <a:rPr lang="ru-RU" sz="1800" kern="0" dirty="0" err="1"/>
              <a:t>жылда</a:t>
            </a:r>
            <a:endParaRPr lang="ru-KZ" sz="1400" kern="0" dirty="0"/>
          </a:p>
        </p:txBody>
      </p:sp>
      <p:sp>
        <p:nvSpPr>
          <p:cNvPr id="13" name="Заголовок 3">
            <a:extLst>
              <a:ext uri="{FF2B5EF4-FFF2-40B4-BE49-F238E27FC236}">
                <a16:creationId xmlns:a16="http://schemas.microsoft.com/office/drawing/2014/main" id="{629F0D5E-8C8A-1656-D706-B19255A33A9B}"/>
              </a:ext>
            </a:extLst>
          </p:cNvPr>
          <p:cNvSpPr txBox="1">
            <a:spLocks/>
          </p:cNvSpPr>
          <p:nvPr/>
        </p:nvSpPr>
        <p:spPr>
          <a:xfrm>
            <a:off x="396649" y="3740847"/>
            <a:ext cx="2496574" cy="409575"/>
          </a:xfrm>
          <a:prstGeom prst="rect">
            <a:avLst/>
          </a:prstGeom>
        </p:spPr>
        <p:txBody>
          <a:bodyPr anchor="ctr"/>
          <a:lstStyle>
            <a:defPPr marR="0" lvl="0" algn="l" rtl="0">
              <a:lnSpc>
                <a:spcPct val="100000"/>
              </a:lnSpc>
              <a:spcBef>
                <a:spcPts val="0"/>
              </a:spcBef>
              <a:spcAft>
                <a:spcPts val="0"/>
              </a:spcAft>
            </a:defPPr>
            <a:lvl1pPr marR="0" lvl="0" algn="l" rtl="0" eaLnBrk="1" hangingPunct="1">
              <a:lnSpc>
                <a:spcPct val="100000"/>
              </a:lnSpc>
              <a:spcBef>
                <a:spcPts val="0"/>
              </a:spcBef>
              <a:spcAft>
                <a:spcPts val="0"/>
              </a:spcAft>
              <a:buNone/>
              <a:defRPr sz="2667" b="1" i="0" u="none" strike="noStrike" cap="none">
                <a:solidFill>
                  <a:srgbClr val="007F76"/>
                </a:solidFill>
                <a:latin typeface="Arial" panose="020B0604020202020204" pitchFamily="34" charset="0"/>
                <a:ea typeface="Calibri" panose="020F0502020204030204" pitchFamily="34" charset="0"/>
                <a:cs typeface="Arial" panose="020B0604020202020204" pitchFamily="34" charset="0"/>
                <a:sym typeface="Arial"/>
              </a:defRPr>
            </a:lvl1pPr>
          </a:lstStyle>
          <a:p>
            <a:pPr algn="ctr" defTabSz="914400">
              <a:lnSpc>
                <a:spcPct val="80000"/>
              </a:lnSpc>
            </a:pPr>
            <a:r>
              <a:rPr lang="ru-RU" sz="1100" kern="0" dirty="0" err="1">
                <a:solidFill>
                  <a:schemeClr val="accent3">
                    <a:lumMod val="50000"/>
                  </a:schemeClr>
                </a:solidFill>
              </a:rPr>
              <a:t>Оптимистік</a:t>
            </a:r>
            <a:r>
              <a:rPr lang="ru-RU" sz="1100" kern="0" dirty="0">
                <a:solidFill>
                  <a:schemeClr val="accent3">
                    <a:lumMod val="50000"/>
                  </a:schemeClr>
                </a:solidFill>
              </a:rPr>
              <a:t> </a:t>
            </a:r>
            <a:r>
              <a:rPr lang="en-US" sz="1100" kern="0" dirty="0">
                <a:solidFill>
                  <a:schemeClr val="accent3">
                    <a:lumMod val="50000"/>
                  </a:schemeClr>
                </a:solidFill>
              </a:rPr>
              <a:t>~ </a:t>
            </a:r>
            <a:r>
              <a:rPr lang="ru-RU" sz="1400" kern="0" dirty="0">
                <a:solidFill>
                  <a:schemeClr val="accent3">
                    <a:lumMod val="50000"/>
                  </a:schemeClr>
                </a:solidFill>
              </a:rPr>
              <a:t>142 </a:t>
            </a:r>
            <a:r>
              <a:rPr lang="ru-RU" sz="1400" kern="0" dirty="0" err="1">
                <a:solidFill>
                  <a:schemeClr val="accent3">
                    <a:lumMod val="50000"/>
                  </a:schemeClr>
                </a:solidFill>
              </a:rPr>
              <a:t>мың</a:t>
            </a:r>
            <a:endParaRPr lang="ru-KZ" sz="1100" kern="0" dirty="0">
              <a:solidFill>
                <a:schemeClr val="accent3">
                  <a:lumMod val="50000"/>
                </a:schemeClr>
              </a:solidFill>
            </a:endParaRPr>
          </a:p>
        </p:txBody>
      </p:sp>
      <p:sp>
        <p:nvSpPr>
          <p:cNvPr id="15" name="Заголовок 3">
            <a:extLst>
              <a:ext uri="{FF2B5EF4-FFF2-40B4-BE49-F238E27FC236}">
                <a16:creationId xmlns:a16="http://schemas.microsoft.com/office/drawing/2014/main" id="{45056B73-6214-B10F-602F-FB014D8C2FA6}"/>
              </a:ext>
            </a:extLst>
          </p:cNvPr>
          <p:cNvSpPr txBox="1">
            <a:spLocks/>
          </p:cNvSpPr>
          <p:nvPr/>
        </p:nvSpPr>
        <p:spPr>
          <a:xfrm>
            <a:off x="3410802" y="3740847"/>
            <a:ext cx="2733405" cy="409575"/>
          </a:xfrm>
          <a:prstGeom prst="rect">
            <a:avLst/>
          </a:prstGeom>
        </p:spPr>
        <p:txBody>
          <a:bodyPr anchor="ctr"/>
          <a:lstStyle>
            <a:defPPr marR="0" lvl="0" algn="l" rtl="0">
              <a:lnSpc>
                <a:spcPct val="100000"/>
              </a:lnSpc>
              <a:spcBef>
                <a:spcPts val="0"/>
              </a:spcBef>
              <a:spcAft>
                <a:spcPts val="0"/>
              </a:spcAft>
            </a:defPPr>
            <a:lvl1pPr marR="0" lvl="0" algn="l" rtl="0" eaLnBrk="1" hangingPunct="1">
              <a:lnSpc>
                <a:spcPct val="100000"/>
              </a:lnSpc>
              <a:spcBef>
                <a:spcPts val="0"/>
              </a:spcBef>
              <a:spcAft>
                <a:spcPts val="0"/>
              </a:spcAft>
              <a:buNone/>
              <a:defRPr sz="2667" b="1" i="0" u="none" strike="noStrike" cap="none">
                <a:solidFill>
                  <a:srgbClr val="007F76"/>
                </a:solidFill>
                <a:latin typeface="Arial" panose="020B0604020202020204" pitchFamily="34" charset="0"/>
                <a:ea typeface="Calibri" panose="020F0502020204030204" pitchFamily="34" charset="0"/>
                <a:cs typeface="Arial" panose="020B0604020202020204" pitchFamily="34" charset="0"/>
                <a:sym typeface="Arial"/>
              </a:defRPr>
            </a:lvl1pPr>
          </a:lstStyle>
          <a:p>
            <a:pPr algn="ctr" defTabSz="914400">
              <a:lnSpc>
                <a:spcPct val="80000"/>
              </a:lnSpc>
            </a:pPr>
            <a:r>
              <a:rPr lang="ru-RU" sz="1100" kern="0" dirty="0" err="1">
                <a:solidFill>
                  <a:schemeClr val="accent6">
                    <a:lumMod val="50000"/>
                  </a:schemeClr>
                </a:solidFill>
              </a:rPr>
              <a:t>Пессимистік</a:t>
            </a:r>
            <a:r>
              <a:rPr lang="ru-RU" sz="1100" kern="0" dirty="0">
                <a:solidFill>
                  <a:schemeClr val="accent6">
                    <a:lumMod val="50000"/>
                  </a:schemeClr>
                </a:solidFill>
              </a:rPr>
              <a:t> </a:t>
            </a:r>
            <a:r>
              <a:rPr lang="en-US" sz="1100" kern="0" dirty="0">
                <a:solidFill>
                  <a:schemeClr val="accent6">
                    <a:lumMod val="50000"/>
                  </a:schemeClr>
                </a:solidFill>
              </a:rPr>
              <a:t>~ </a:t>
            </a:r>
            <a:r>
              <a:rPr lang="ru-RU" sz="1400" kern="0" dirty="0">
                <a:solidFill>
                  <a:schemeClr val="accent6">
                    <a:lumMod val="50000"/>
                  </a:schemeClr>
                </a:solidFill>
              </a:rPr>
              <a:t>111,6 </a:t>
            </a:r>
            <a:r>
              <a:rPr lang="ru-RU" sz="1400" kern="0" dirty="0" err="1">
                <a:solidFill>
                  <a:schemeClr val="accent6">
                    <a:lumMod val="50000"/>
                  </a:schemeClr>
                </a:solidFill>
              </a:rPr>
              <a:t>мың</a:t>
            </a:r>
            <a:endParaRPr lang="ru-KZ" sz="1100" kern="0" dirty="0">
              <a:solidFill>
                <a:schemeClr val="accent6">
                  <a:lumMod val="50000"/>
                </a:schemeClr>
              </a:solidFill>
            </a:endParaRPr>
          </a:p>
        </p:txBody>
      </p:sp>
      <p:grpSp>
        <p:nvGrpSpPr>
          <p:cNvPr id="16" name="Группа 15">
            <a:extLst>
              <a:ext uri="{FF2B5EF4-FFF2-40B4-BE49-F238E27FC236}">
                <a16:creationId xmlns:a16="http://schemas.microsoft.com/office/drawing/2014/main" id="{C74DEBE5-BB09-E0A1-2504-B25BF7A94D4D}"/>
              </a:ext>
            </a:extLst>
          </p:cNvPr>
          <p:cNvGrpSpPr/>
          <p:nvPr/>
        </p:nvGrpSpPr>
        <p:grpSpPr>
          <a:xfrm>
            <a:off x="4178300" y="1297305"/>
            <a:ext cx="1905000" cy="159385"/>
            <a:chOff x="731520" y="1257300"/>
            <a:chExt cx="7978140" cy="251266"/>
          </a:xfrm>
        </p:grpSpPr>
        <p:cxnSp>
          <p:nvCxnSpPr>
            <p:cNvPr id="17" name="Прямая соединительная линия 16">
              <a:extLst>
                <a:ext uri="{FF2B5EF4-FFF2-40B4-BE49-F238E27FC236}">
                  <a16:creationId xmlns:a16="http://schemas.microsoft.com/office/drawing/2014/main" id="{2AFDDB50-8B04-6E17-9993-8AFD25A3ACC8}"/>
                </a:ext>
              </a:extLst>
            </p:cNvPr>
            <p:cNvCxnSpPr>
              <a:cxnSpLocks/>
            </p:cNvCxnSpPr>
            <p:nvPr/>
          </p:nvCxnSpPr>
          <p:spPr>
            <a:xfrm>
              <a:off x="737818" y="1257300"/>
              <a:ext cx="0" cy="251266"/>
            </a:xfrm>
            <a:prstGeom prst="line">
              <a:avLst/>
            </a:prstGeom>
            <a:ln w="19050">
              <a:solidFill>
                <a:srgbClr val="007F76"/>
              </a:solidFill>
            </a:ln>
          </p:spPr>
          <p:style>
            <a:lnRef idx="1">
              <a:schemeClr val="accent1"/>
            </a:lnRef>
            <a:fillRef idx="0">
              <a:schemeClr val="accent1"/>
            </a:fillRef>
            <a:effectRef idx="0">
              <a:schemeClr val="accent1"/>
            </a:effectRef>
            <a:fontRef idx="minor">
              <a:schemeClr val="tx1"/>
            </a:fontRef>
          </p:style>
        </p:cxnSp>
        <p:cxnSp>
          <p:nvCxnSpPr>
            <p:cNvPr id="18" name="Прямая соединительная линия 17">
              <a:extLst>
                <a:ext uri="{FF2B5EF4-FFF2-40B4-BE49-F238E27FC236}">
                  <a16:creationId xmlns:a16="http://schemas.microsoft.com/office/drawing/2014/main" id="{83EB6613-AB26-9218-D288-8C2935AFBB23}"/>
                </a:ext>
              </a:extLst>
            </p:cNvPr>
            <p:cNvCxnSpPr>
              <a:cxnSpLocks/>
            </p:cNvCxnSpPr>
            <p:nvPr/>
          </p:nvCxnSpPr>
          <p:spPr>
            <a:xfrm flipH="1">
              <a:off x="731520" y="1257300"/>
              <a:ext cx="7978140" cy="0"/>
            </a:xfrm>
            <a:prstGeom prst="line">
              <a:avLst/>
            </a:prstGeom>
            <a:ln w="19050">
              <a:solidFill>
                <a:srgbClr val="007F76"/>
              </a:solidFill>
            </a:ln>
          </p:spPr>
          <p:style>
            <a:lnRef idx="1">
              <a:schemeClr val="accent1"/>
            </a:lnRef>
            <a:fillRef idx="0">
              <a:schemeClr val="accent1"/>
            </a:fillRef>
            <a:effectRef idx="0">
              <a:schemeClr val="accent1"/>
            </a:effectRef>
            <a:fontRef idx="minor">
              <a:schemeClr val="tx1"/>
            </a:fontRef>
          </p:style>
        </p:cxnSp>
        <p:cxnSp>
          <p:nvCxnSpPr>
            <p:cNvPr id="19" name="Прямая соединительная линия 18">
              <a:extLst>
                <a:ext uri="{FF2B5EF4-FFF2-40B4-BE49-F238E27FC236}">
                  <a16:creationId xmlns:a16="http://schemas.microsoft.com/office/drawing/2014/main" id="{CDDFDD74-1D08-20C2-50F8-5037B7CE1F5C}"/>
                </a:ext>
              </a:extLst>
            </p:cNvPr>
            <p:cNvCxnSpPr>
              <a:cxnSpLocks/>
            </p:cNvCxnSpPr>
            <p:nvPr/>
          </p:nvCxnSpPr>
          <p:spPr>
            <a:xfrm>
              <a:off x="8700718" y="1257300"/>
              <a:ext cx="0" cy="251266"/>
            </a:xfrm>
            <a:prstGeom prst="line">
              <a:avLst/>
            </a:prstGeom>
            <a:ln w="19050">
              <a:solidFill>
                <a:srgbClr val="007F76"/>
              </a:solidFill>
            </a:ln>
          </p:spPr>
          <p:style>
            <a:lnRef idx="1">
              <a:schemeClr val="accent1"/>
            </a:lnRef>
            <a:fillRef idx="0">
              <a:schemeClr val="accent1"/>
            </a:fillRef>
            <a:effectRef idx="0">
              <a:schemeClr val="accent1"/>
            </a:effectRef>
            <a:fontRef idx="minor">
              <a:schemeClr val="tx1"/>
            </a:fontRef>
          </p:style>
        </p:cxnSp>
      </p:grpSp>
      <p:cxnSp>
        <p:nvCxnSpPr>
          <p:cNvPr id="22" name="Прямая соединительная линия 21">
            <a:extLst>
              <a:ext uri="{FF2B5EF4-FFF2-40B4-BE49-F238E27FC236}">
                <a16:creationId xmlns:a16="http://schemas.microsoft.com/office/drawing/2014/main" id="{923425D7-6B5C-A041-7206-D39A60A59783}"/>
              </a:ext>
            </a:extLst>
          </p:cNvPr>
          <p:cNvCxnSpPr>
            <a:cxnSpLocks/>
          </p:cNvCxnSpPr>
          <p:nvPr/>
        </p:nvCxnSpPr>
        <p:spPr>
          <a:xfrm>
            <a:off x="158620" y="3750710"/>
            <a:ext cx="6061205" cy="0"/>
          </a:xfrm>
          <a:prstGeom prst="line">
            <a:avLst/>
          </a:prstGeom>
          <a:ln>
            <a:solidFill>
              <a:srgbClr val="007F76"/>
            </a:solidFill>
          </a:ln>
        </p:spPr>
        <p:style>
          <a:lnRef idx="1">
            <a:schemeClr val="accent1"/>
          </a:lnRef>
          <a:fillRef idx="0">
            <a:schemeClr val="accent1"/>
          </a:fillRef>
          <a:effectRef idx="0">
            <a:schemeClr val="accent1"/>
          </a:effectRef>
          <a:fontRef idx="minor">
            <a:schemeClr val="tx1"/>
          </a:fontRef>
        </p:style>
      </p:cxnSp>
      <p:graphicFrame>
        <p:nvGraphicFramePr>
          <p:cNvPr id="2" name="Таблица 1">
            <a:extLst>
              <a:ext uri="{FF2B5EF4-FFF2-40B4-BE49-F238E27FC236}">
                <a16:creationId xmlns:a16="http://schemas.microsoft.com/office/drawing/2014/main" id="{4E6142E5-F57C-610C-0076-8DC4B033BE1F}"/>
              </a:ext>
            </a:extLst>
          </p:cNvPr>
          <p:cNvGraphicFramePr>
            <a:graphicFrameLocks noGrp="1"/>
          </p:cNvGraphicFramePr>
          <p:nvPr>
            <p:extLst>
              <p:ext uri="{D42A27DB-BD31-4B8C-83A1-F6EECF244321}">
                <p14:modId xmlns:p14="http://schemas.microsoft.com/office/powerpoint/2010/main" val="3130906602"/>
              </p:ext>
            </p:extLst>
          </p:nvPr>
        </p:nvGraphicFramePr>
        <p:xfrm>
          <a:off x="6768750" y="1215742"/>
          <a:ext cx="5328000" cy="1670332"/>
        </p:xfrm>
        <a:graphic>
          <a:graphicData uri="http://schemas.openxmlformats.org/drawingml/2006/table">
            <a:tbl>
              <a:tblPr firstRow="1" bandRow="1">
                <a:tableStyleId>{5C22544A-7EE6-4342-B048-85BDC9FD1C3A}</a:tableStyleId>
              </a:tblPr>
              <a:tblGrid>
                <a:gridCol w="3600000">
                  <a:extLst>
                    <a:ext uri="{9D8B030D-6E8A-4147-A177-3AD203B41FA5}">
                      <a16:colId xmlns:a16="http://schemas.microsoft.com/office/drawing/2014/main" val="1113104833"/>
                    </a:ext>
                  </a:extLst>
                </a:gridCol>
                <a:gridCol w="432000">
                  <a:extLst>
                    <a:ext uri="{9D8B030D-6E8A-4147-A177-3AD203B41FA5}">
                      <a16:colId xmlns:a16="http://schemas.microsoft.com/office/drawing/2014/main" val="132264586"/>
                    </a:ext>
                  </a:extLst>
                </a:gridCol>
                <a:gridCol w="432000">
                  <a:extLst>
                    <a:ext uri="{9D8B030D-6E8A-4147-A177-3AD203B41FA5}">
                      <a16:colId xmlns:a16="http://schemas.microsoft.com/office/drawing/2014/main" val="2572766800"/>
                    </a:ext>
                  </a:extLst>
                </a:gridCol>
                <a:gridCol w="432000">
                  <a:extLst>
                    <a:ext uri="{9D8B030D-6E8A-4147-A177-3AD203B41FA5}">
                      <a16:colId xmlns:a16="http://schemas.microsoft.com/office/drawing/2014/main" val="2849574652"/>
                    </a:ext>
                  </a:extLst>
                </a:gridCol>
                <a:gridCol w="432000">
                  <a:extLst>
                    <a:ext uri="{9D8B030D-6E8A-4147-A177-3AD203B41FA5}">
                      <a16:colId xmlns:a16="http://schemas.microsoft.com/office/drawing/2014/main" val="478621999"/>
                    </a:ext>
                  </a:extLst>
                </a:gridCol>
              </a:tblGrid>
              <a:tr h="167033">
                <a:tc>
                  <a:txBody>
                    <a:bodyPr/>
                    <a:lstStyle/>
                    <a:p>
                      <a:pPr marL="0" marR="0" lvl="0" indent="0" algn="l" defTabSz="685800" rtl="0" eaLnBrk="1" fontAlgn="auto" latinLnBrk="0" hangingPunct="1">
                        <a:lnSpc>
                          <a:spcPct val="107000"/>
                        </a:lnSpc>
                        <a:spcBef>
                          <a:spcPts val="0"/>
                        </a:spcBef>
                        <a:spcAft>
                          <a:spcPts val="0"/>
                        </a:spcAft>
                        <a:buClrTx/>
                        <a:buSzTx/>
                        <a:buFontTx/>
                        <a:buNone/>
                        <a:tabLst/>
                        <a:defRPr/>
                      </a:pPr>
                      <a:r>
                        <a:rPr lang="ru-RU" sz="1050" b="1" i="0" u="none" strike="noStrike" cap="none" noProof="0" dirty="0">
                          <a:solidFill>
                            <a:srgbClr val="000000"/>
                          </a:solidFill>
                          <a:effectLst/>
                          <a:latin typeface="Arial Narrow" panose="020B0606020202030204" pitchFamily="34" charset="0"/>
                          <a:ea typeface="+mn-ea"/>
                          <a:cs typeface="+mn-cs"/>
                          <a:sym typeface="Arial"/>
                        </a:rPr>
                        <a:t>БАЗАЛЫҚ СЦЕНАРИЙ</a:t>
                      </a:r>
                    </a:p>
                  </a:txBody>
                  <a:tcPr marT="0" marB="0" anchor="ctr">
                    <a:lnL w="76200" cap="flat" cmpd="sng" algn="ctr">
                      <a:noFill/>
                      <a:prstDash val="solid"/>
                      <a:round/>
                      <a:headEnd type="none" w="med" len="med"/>
                      <a:tailEnd type="none" w="med" len="med"/>
                    </a:lnL>
                    <a:lnR w="6350" cap="flat" cmpd="sng" algn="ctr">
                      <a:solidFill>
                        <a:schemeClr val="tx1"/>
                      </a:solidFill>
                      <a:prstDash val="sysDot"/>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007F76">
                        <a:alpha val="20000"/>
                      </a:srgbClr>
                    </a:solidFill>
                  </a:tcPr>
                </a:tc>
                <a:tc>
                  <a:txBody>
                    <a:bodyPr/>
                    <a:lstStyle/>
                    <a:p>
                      <a:pPr algn="ctr" fontAlgn="ctr"/>
                      <a:r>
                        <a:rPr lang="en-US" sz="900" b="0" i="0" u="none" strike="noStrike" cap="none" dirty="0">
                          <a:solidFill>
                            <a:srgbClr val="000000"/>
                          </a:solidFill>
                          <a:effectLst/>
                          <a:latin typeface="Arial Narrow" panose="020B0606020202030204" pitchFamily="34" charset="0"/>
                          <a:ea typeface="+mn-ea"/>
                          <a:cs typeface="+mn-cs"/>
                          <a:sym typeface="Arial"/>
                        </a:rPr>
                        <a:t>Q1</a:t>
                      </a:r>
                      <a:endParaRPr lang="ru-KZ" sz="900" b="0" i="0" u="none" strike="noStrike" cap="none" dirty="0">
                        <a:solidFill>
                          <a:srgbClr val="000000"/>
                        </a:solidFill>
                        <a:effectLst/>
                        <a:latin typeface="Arial Narrow" panose="020B0606020202030204" pitchFamily="34" charset="0"/>
                        <a:ea typeface="+mn-ea"/>
                        <a:cs typeface="+mn-cs"/>
                        <a:sym typeface="Arial"/>
                      </a:endParaRPr>
                    </a:p>
                  </a:txBody>
                  <a:tcPr marL="9525" marR="9525" marT="0"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50000"/>
                        <a:alpha val="20000"/>
                      </a:schemeClr>
                    </a:solidFill>
                  </a:tcPr>
                </a:tc>
                <a:tc>
                  <a:txBody>
                    <a:bodyPr/>
                    <a:lstStyle/>
                    <a:p>
                      <a:pPr algn="ctr" fontAlgn="ctr"/>
                      <a:r>
                        <a:rPr lang="en-US" sz="900" b="0" i="0" u="none" strike="noStrike" cap="none" dirty="0">
                          <a:solidFill>
                            <a:srgbClr val="000000"/>
                          </a:solidFill>
                          <a:effectLst/>
                          <a:latin typeface="Arial Narrow" panose="020B0606020202030204" pitchFamily="34" charset="0"/>
                          <a:ea typeface="+mn-ea"/>
                          <a:cs typeface="+mn-cs"/>
                          <a:sym typeface="Arial"/>
                        </a:rPr>
                        <a:t>Q2</a:t>
                      </a:r>
                      <a:endParaRPr lang="ru-KZ" sz="900" b="0" i="0" u="none" strike="noStrike" cap="none" dirty="0">
                        <a:solidFill>
                          <a:srgbClr val="000000"/>
                        </a:solidFill>
                        <a:effectLst/>
                        <a:latin typeface="Arial Narrow" panose="020B0606020202030204" pitchFamily="34" charset="0"/>
                        <a:ea typeface="+mn-ea"/>
                        <a:cs typeface="+mn-cs"/>
                        <a:sym typeface="Arial"/>
                      </a:endParaRPr>
                    </a:p>
                  </a:txBody>
                  <a:tcPr marL="9525" marR="9525" marT="0"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007F76">
                        <a:alpha val="20000"/>
                      </a:srgbClr>
                    </a:solidFill>
                  </a:tcPr>
                </a:tc>
                <a:tc>
                  <a:txBody>
                    <a:bodyPr/>
                    <a:lstStyle/>
                    <a:p>
                      <a:pPr algn="ctr" fontAlgn="ctr"/>
                      <a:r>
                        <a:rPr lang="en-US" sz="900" b="0" i="0" u="none" strike="noStrike" cap="none" dirty="0">
                          <a:solidFill>
                            <a:srgbClr val="000000"/>
                          </a:solidFill>
                          <a:effectLst/>
                          <a:latin typeface="Arial Narrow" panose="020B0606020202030204" pitchFamily="34" charset="0"/>
                          <a:ea typeface="+mn-ea"/>
                          <a:cs typeface="+mn-cs"/>
                          <a:sym typeface="Arial"/>
                        </a:rPr>
                        <a:t>Q3</a:t>
                      </a:r>
                      <a:endParaRPr lang="ru-KZ" sz="900" b="0" i="0" u="none" strike="noStrike" cap="none" dirty="0">
                        <a:solidFill>
                          <a:srgbClr val="000000"/>
                        </a:solidFill>
                        <a:effectLst/>
                        <a:latin typeface="Arial Narrow" panose="020B0606020202030204" pitchFamily="34" charset="0"/>
                        <a:ea typeface="+mn-ea"/>
                        <a:cs typeface="+mn-cs"/>
                        <a:sym typeface="Arial"/>
                      </a:endParaRPr>
                    </a:p>
                  </a:txBody>
                  <a:tcPr marL="9525" marR="9525" marT="0"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007F76">
                        <a:alpha val="20000"/>
                      </a:srgbClr>
                    </a:solidFill>
                  </a:tcPr>
                </a:tc>
                <a:tc>
                  <a:txBody>
                    <a:bodyPr/>
                    <a:lstStyle/>
                    <a:p>
                      <a:pPr algn="ctr" fontAlgn="ctr"/>
                      <a:r>
                        <a:rPr lang="en-US" sz="900" b="0" i="0" u="none" strike="noStrike" cap="none" dirty="0">
                          <a:solidFill>
                            <a:srgbClr val="000000"/>
                          </a:solidFill>
                          <a:effectLst/>
                          <a:latin typeface="Arial Narrow" panose="020B0606020202030204" pitchFamily="34" charset="0"/>
                          <a:ea typeface="+mn-ea"/>
                          <a:cs typeface="+mn-cs"/>
                          <a:sym typeface="Arial"/>
                        </a:rPr>
                        <a:t>Q4</a:t>
                      </a:r>
                      <a:endParaRPr lang="ru-KZ" sz="900" b="0" i="0" u="none" strike="noStrike" cap="none" dirty="0">
                        <a:solidFill>
                          <a:srgbClr val="000000"/>
                        </a:solidFill>
                        <a:effectLst/>
                        <a:latin typeface="Arial Narrow" panose="020B0606020202030204" pitchFamily="34" charset="0"/>
                        <a:ea typeface="+mn-ea"/>
                        <a:cs typeface="+mn-cs"/>
                        <a:sym typeface="Arial"/>
                      </a:endParaRPr>
                    </a:p>
                  </a:txBody>
                  <a:tcPr marL="9525" marR="9525" marT="0" marB="0" anchor="ctr">
                    <a:lnL w="6350" cap="flat" cmpd="sng" algn="ctr">
                      <a:solidFill>
                        <a:schemeClr val="tx1"/>
                      </a:solidFill>
                      <a:prstDash val="sysDot"/>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007F76">
                        <a:alpha val="20000"/>
                      </a:srgbClr>
                    </a:solidFill>
                  </a:tcPr>
                </a:tc>
                <a:extLst>
                  <a:ext uri="{0D108BD9-81ED-4DB2-BD59-A6C34878D82A}">
                    <a16:rowId xmlns:a16="http://schemas.microsoft.com/office/drawing/2014/main" val="877649079"/>
                  </a:ext>
                </a:extLst>
              </a:tr>
              <a:tr h="167033">
                <a:tc>
                  <a:txBody>
                    <a:bodyPr/>
                    <a:lstStyle/>
                    <a:p>
                      <a:pPr marL="0" marR="0" lvl="0" indent="0" algn="l" defTabSz="685800" rtl="0" eaLnBrk="1" fontAlgn="auto" latinLnBrk="0" hangingPunct="1">
                        <a:lnSpc>
                          <a:spcPct val="107000"/>
                        </a:lnSpc>
                        <a:spcBef>
                          <a:spcPts val="0"/>
                        </a:spcBef>
                        <a:spcAft>
                          <a:spcPts val="0"/>
                        </a:spcAft>
                        <a:buClrTx/>
                        <a:buSzTx/>
                        <a:buFontTx/>
                        <a:buNone/>
                        <a:tabLst/>
                        <a:defRPr/>
                      </a:pPr>
                      <a:r>
                        <a:rPr lang="ru-RU" sz="900" b="1" i="0" u="none" strike="noStrike" cap="none" noProof="0" dirty="0">
                          <a:solidFill>
                            <a:srgbClr val="000000"/>
                          </a:solidFill>
                          <a:effectLst/>
                          <a:latin typeface="Arial Narrow" panose="020B0606020202030204" pitchFamily="34" charset="0"/>
                          <a:ea typeface="+mn-ea"/>
                          <a:cs typeface="+mn-cs"/>
                          <a:sym typeface="Arial"/>
                        </a:rPr>
                        <a:t>БАРЛЫҒЫ</a:t>
                      </a:r>
                      <a:endParaRPr lang="ru-RU" sz="800" b="1" i="0" u="none" strike="noStrike" cap="none" noProof="0" dirty="0">
                        <a:solidFill>
                          <a:srgbClr val="000000"/>
                        </a:solidFill>
                        <a:effectLst/>
                        <a:latin typeface="Arial Narrow" panose="020B0606020202030204" pitchFamily="34" charset="0"/>
                        <a:ea typeface="+mn-ea"/>
                        <a:cs typeface="+mn-cs"/>
                        <a:sym typeface="Arial"/>
                      </a:endParaRPr>
                    </a:p>
                  </a:txBody>
                  <a:tcPr marT="0" marB="0" anchor="ctr">
                    <a:lnL w="76200" cap="flat" cmpd="sng" algn="ctr">
                      <a:noFill/>
                      <a:prstDash val="solid"/>
                      <a:round/>
                      <a:headEnd type="none" w="med" len="med"/>
                      <a:tailEnd type="none" w="med" len="med"/>
                    </a:lnL>
                    <a:lnR w="6350" cap="flat" cmpd="sng" algn="ctr">
                      <a:solidFill>
                        <a:schemeClr val="tx1"/>
                      </a:solidFill>
                      <a:prstDash val="sysDot"/>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007F76">
                        <a:alpha val="20000"/>
                      </a:srgbClr>
                    </a:solidFill>
                  </a:tcPr>
                </a:tc>
                <a:tc>
                  <a:txBody>
                    <a:bodyPr/>
                    <a:lstStyle/>
                    <a:p>
                      <a:pPr algn="ctr" fontAlgn="ctr"/>
                      <a:r>
                        <a:rPr lang="ru-RU" sz="900" b="1" i="0" u="none" strike="noStrike" cap="none" dirty="0">
                          <a:solidFill>
                            <a:srgbClr val="000000"/>
                          </a:solidFill>
                          <a:effectLst/>
                          <a:latin typeface="Arial Narrow" panose="020B0606020202030204" pitchFamily="34" charset="0"/>
                          <a:ea typeface="+mn-ea"/>
                          <a:cs typeface="+mn-cs"/>
                          <a:sym typeface="Arial"/>
                        </a:rPr>
                        <a:t>22 015</a:t>
                      </a:r>
                      <a:endParaRPr lang="ru-KZ" sz="900" b="1" i="0" u="none" strike="noStrike" cap="none" dirty="0">
                        <a:solidFill>
                          <a:srgbClr val="000000"/>
                        </a:solidFill>
                        <a:effectLst/>
                        <a:latin typeface="Arial Narrow" panose="020B0606020202030204" pitchFamily="34" charset="0"/>
                        <a:ea typeface="+mn-ea"/>
                        <a:cs typeface="+mn-cs"/>
                        <a:sym typeface="Arial"/>
                      </a:endParaRPr>
                    </a:p>
                  </a:txBody>
                  <a:tcPr marL="9525" marR="9525" marT="0"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50000"/>
                        <a:alpha val="20000"/>
                      </a:schemeClr>
                    </a:solidFill>
                  </a:tcPr>
                </a:tc>
                <a:tc>
                  <a:txBody>
                    <a:bodyPr/>
                    <a:lstStyle/>
                    <a:p>
                      <a:pPr algn="ctr" rtl="0" fontAlgn="ctr"/>
                      <a:r>
                        <a:rPr lang="ru-RU" sz="900" b="1" i="0" u="none" strike="noStrike">
                          <a:solidFill>
                            <a:srgbClr val="000000"/>
                          </a:solidFill>
                          <a:effectLst/>
                          <a:latin typeface="Arial Narrow" panose="020B0606020202030204" pitchFamily="34" charset="0"/>
                        </a:rPr>
                        <a:t>28 157</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007F76">
                        <a:alpha val="20000"/>
                      </a:srgbClr>
                    </a:solidFill>
                  </a:tcPr>
                </a:tc>
                <a:tc>
                  <a:txBody>
                    <a:bodyPr/>
                    <a:lstStyle/>
                    <a:p>
                      <a:pPr algn="ctr" rtl="0" fontAlgn="ctr"/>
                      <a:r>
                        <a:rPr lang="ru-RU" sz="900" b="1" i="0" u="none" strike="noStrike">
                          <a:solidFill>
                            <a:srgbClr val="000000"/>
                          </a:solidFill>
                          <a:effectLst/>
                          <a:latin typeface="Arial Narrow" panose="020B0606020202030204" pitchFamily="34" charset="0"/>
                        </a:rPr>
                        <a:t>35 558</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007F76">
                        <a:alpha val="20000"/>
                      </a:srgbClr>
                    </a:solidFill>
                  </a:tcPr>
                </a:tc>
                <a:tc>
                  <a:txBody>
                    <a:bodyPr/>
                    <a:lstStyle/>
                    <a:p>
                      <a:pPr algn="ctr" rtl="0" fontAlgn="ctr"/>
                      <a:r>
                        <a:rPr lang="ru-RU" sz="900" b="1" i="0" u="none" strike="noStrike" dirty="0">
                          <a:solidFill>
                            <a:srgbClr val="000000"/>
                          </a:solidFill>
                          <a:effectLst/>
                          <a:latin typeface="Arial Narrow" panose="020B0606020202030204" pitchFamily="34" charset="0"/>
                        </a:rPr>
                        <a:t>38 718</a:t>
                      </a:r>
                    </a:p>
                  </a:txBody>
                  <a:tcPr marL="9525" marR="9525" marT="9525" marB="0" anchor="ctr">
                    <a:lnL w="6350" cap="flat" cmpd="sng" algn="ctr">
                      <a:solidFill>
                        <a:schemeClr val="tx1"/>
                      </a:solidFill>
                      <a:prstDash val="sysDot"/>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007F76">
                        <a:alpha val="20000"/>
                      </a:srgbClr>
                    </a:solidFill>
                  </a:tcPr>
                </a:tc>
                <a:extLst>
                  <a:ext uri="{0D108BD9-81ED-4DB2-BD59-A6C34878D82A}">
                    <a16:rowId xmlns:a16="http://schemas.microsoft.com/office/drawing/2014/main" val="1602871338"/>
                  </a:ext>
                </a:extLst>
              </a:tr>
              <a:tr h="148474">
                <a:tc>
                  <a:txBody>
                    <a:bodyPr/>
                    <a:lstStyle/>
                    <a:p>
                      <a:pPr marL="72000" algn="l" fontAlgn="b"/>
                      <a:r>
                        <a:rPr lang="ru-RU" sz="800" b="0" i="0" u="none" strike="noStrike" cap="none" dirty="0">
                          <a:solidFill>
                            <a:srgbClr val="000000"/>
                          </a:solidFill>
                          <a:effectLst/>
                          <a:latin typeface="Arial Narrow" panose="020B0606020202030204" pitchFamily="34" charset="0"/>
                          <a:ea typeface="+mn-ea"/>
                          <a:cs typeface="+mn-cs"/>
                          <a:sym typeface="Arial"/>
                        </a:rPr>
                        <a:t>БАСШЫЛАР ЖӘНЕ МЕМЛЕКЕТТІК ҚЫЗМЕТШІЛЕР</a:t>
                      </a:r>
                    </a:p>
                  </a:txBody>
                  <a:tcPr marL="9525" marR="9525" marT="0" marB="0" anchor="ctr">
                    <a:lnL w="76200" cap="flat" cmpd="sng" algn="ctr">
                      <a:noFill/>
                      <a:prstDash val="solid"/>
                      <a:round/>
                      <a:headEnd type="none" w="med" len="med"/>
                      <a:tailEnd type="none" w="med" len="med"/>
                    </a:lnL>
                    <a:lnR w="6350" cap="flat" cmpd="sng" algn="ctr">
                      <a:solidFill>
                        <a:schemeClr val="tx1"/>
                      </a:solidFill>
                      <a:prstDash val="sysDot"/>
                      <a:round/>
                      <a:headEnd type="none" w="med" len="med"/>
                      <a:tailEnd type="none" w="med" len="med"/>
                    </a:lnR>
                    <a:lnT w="12700" cap="flat" cmpd="sng" algn="ctr">
                      <a:solidFill>
                        <a:schemeClr val="tx1"/>
                      </a:solidFill>
                      <a:prstDash val="solid"/>
                      <a:round/>
                      <a:headEnd type="none" w="med" len="med"/>
                      <a:tailEnd type="none" w="med" len="med"/>
                    </a:lnT>
                    <a:lnB w="6350" cap="flat" cmpd="sng" algn="ctr">
                      <a:solidFill>
                        <a:schemeClr val="tx1"/>
                      </a:solidFill>
                      <a:prstDash val="sysDot"/>
                      <a:round/>
                      <a:headEnd type="none" w="med" len="med"/>
                      <a:tailEnd type="none" w="med" len="med"/>
                    </a:lnB>
                    <a:noFill/>
                  </a:tcPr>
                </a:tc>
                <a:tc>
                  <a:txBody>
                    <a:bodyPr/>
                    <a:lstStyle/>
                    <a:p>
                      <a:pPr algn="ctr" fontAlgn="ctr"/>
                      <a:r>
                        <a:rPr lang="ru-RU" sz="800" b="0" i="0" u="none" strike="noStrike">
                          <a:solidFill>
                            <a:srgbClr val="000000"/>
                          </a:solidFill>
                          <a:effectLst/>
                          <a:latin typeface="Arial Narrow" panose="020B0606020202030204" pitchFamily="34" charset="0"/>
                        </a:rPr>
                        <a:t>789</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12700" cap="flat" cmpd="sng" algn="ctr">
                      <a:solidFill>
                        <a:schemeClr val="tx1"/>
                      </a:solidFill>
                      <a:prstDash val="solid"/>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ru-RU" sz="800" b="0" i="0" u="none" strike="noStrike">
                          <a:solidFill>
                            <a:srgbClr val="000000"/>
                          </a:solidFill>
                          <a:effectLst/>
                          <a:latin typeface="Arial Narrow" panose="020B0606020202030204" pitchFamily="34" charset="0"/>
                        </a:rPr>
                        <a:t>648</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12700" cap="flat" cmpd="sng" algn="ctr">
                      <a:solidFill>
                        <a:schemeClr val="tx1"/>
                      </a:solidFill>
                      <a:prstDash val="solid"/>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ru-RU" sz="800" b="0" i="0" u="none" strike="noStrike">
                          <a:solidFill>
                            <a:srgbClr val="000000"/>
                          </a:solidFill>
                          <a:effectLst/>
                          <a:latin typeface="Arial Narrow" panose="020B0606020202030204" pitchFamily="34" charset="0"/>
                        </a:rPr>
                        <a:t>891</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12700" cap="flat" cmpd="sng" algn="ctr">
                      <a:solidFill>
                        <a:schemeClr val="tx1"/>
                      </a:solidFill>
                      <a:prstDash val="solid"/>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ru-RU" sz="800" b="0" i="0" u="none" strike="noStrike">
                          <a:solidFill>
                            <a:srgbClr val="000000"/>
                          </a:solidFill>
                          <a:effectLst/>
                          <a:latin typeface="Arial Narrow" panose="020B0606020202030204" pitchFamily="34" charset="0"/>
                        </a:rPr>
                        <a:t>895</a:t>
                      </a:r>
                    </a:p>
                  </a:txBody>
                  <a:tcPr marL="9525" marR="9525" marT="9525" marB="0" anchor="ctr">
                    <a:lnL w="6350" cap="flat" cmpd="sng" algn="ctr">
                      <a:solidFill>
                        <a:schemeClr val="tx1"/>
                      </a:solidFill>
                      <a:prstDash val="sysDot"/>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052355308"/>
                  </a:ext>
                </a:extLst>
              </a:tr>
              <a:tr h="148474">
                <a:tc>
                  <a:txBody>
                    <a:bodyPr/>
                    <a:lstStyle/>
                    <a:p>
                      <a:pPr marL="72000" algn="l" fontAlgn="b"/>
                      <a:r>
                        <a:rPr lang="ru-RU" sz="800" b="0" i="0" u="none" strike="noStrike" cap="none" dirty="0">
                          <a:solidFill>
                            <a:srgbClr val="000000"/>
                          </a:solidFill>
                          <a:effectLst/>
                          <a:latin typeface="Arial Narrow" panose="020B0606020202030204" pitchFamily="34" charset="0"/>
                          <a:ea typeface="+mn-ea"/>
                          <a:cs typeface="+mn-cs"/>
                          <a:sym typeface="Arial"/>
                        </a:rPr>
                        <a:t>КӘСІБИ МАМАНДАР</a:t>
                      </a:r>
                    </a:p>
                  </a:txBody>
                  <a:tcPr marL="9525" marR="9525" marT="0" marB="0" anchor="ctr">
                    <a:lnL w="76200" cap="flat" cmpd="sng" algn="ctr">
                      <a:noFill/>
                      <a:prstDash val="solid"/>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solidFill>
                      <a:srgbClr val="007F76">
                        <a:alpha val="10000"/>
                      </a:srgbClr>
                    </a:solidFill>
                  </a:tcPr>
                </a:tc>
                <a:tc>
                  <a:txBody>
                    <a:bodyPr/>
                    <a:lstStyle/>
                    <a:p>
                      <a:pPr algn="ctr" fontAlgn="ctr"/>
                      <a:r>
                        <a:rPr lang="ru-RU" sz="800" b="0" i="0" u="none" strike="noStrike">
                          <a:solidFill>
                            <a:srgbClr val="000000"/>
                          </a:solidFill>
                          <a:effectLst/>
                          <a:latin typeface="Arial Narrow" panose="020B0606020202030204" pitchFamily="34" charset="0"/>
                        </a:rPr>
                        <a:t>5 626</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6 551</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solidFill>
                      <a:srgbClr val="007F76">
                        <a:alpha val="10000"/>
                      </a:srgbClr>
                    </a:solidFill>
                  </a:tcPr>
                </a:tc>
                <a:tc>
                  <a:txBody>
                    <a:bodyPr/>
                    <a:lstStyle/>
                    <a:p>
                      <a:pPr algn="ctr" fontAlgn="ctr"/>
                      <a:r>
                        <a:rPr lang="ru-RU" sz="800" b="0" i="0" u="none" strike="noStrike">
                          <a:solidFill>
                            <a:srgbClr val="000000"/>
                          </a:solidFill>
                          <a:effectLst/>
                          <a:latin typeface="Arial Narrow" panose="020B0606020202030204" pitchFamily="34" charset="0"/>
                        </a:rPr>
                        <a:t>7 288</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solidFill>
                      <a:srgbClr val="007F76">
                        <a:alpha val="10000"/>
                      </a:srgbClr>
                    </a:solidFill>
                  </a:tcPr>
                </a:tc>
                <a:tc>
                  <a:txBody>
                    <a:bodyPr/>
                    <a:lstStyle/>
                    <a:p>
                      <a:pPr algn="ctr" fontAlgn="ctr"/>
                      <a:r>
                        <a:rPr lang="ru-RU" sz="800" b="0" i="0" u="none" strike="noStrike">
                          <a:solidFill>
                            <a:srgbClr val="000000"/>
                          </a:solidFill>
                          <a:effectLst/>
                          <a:latin typeface="Arial Narrow" panose="020B0606020202030204" pitchFamily="34" charset="0"/>
                        </a:rPr>
                        <a:t>9 354</a:t>
                      </a:r>
                    </a:p>
                  </a:txBody>
                  <a:tcPr marL="9525" marR="9525" marT="9525" marB="0" anchor="ctr">
                    <a:lnL w="6350" cap="flat" cmpd="sng" algn="ctr">
                      <a:solidFill>
                        <a:schemeClr val="tx1"/>
                      </a:solidFill>
                      <a:prstDash val="sysDot"/>
                      <a:round/>
                      <a:headEnd type="none" w="med" len="med"/>
                      <a:tailEnd type="none" w="med" len="med"/>
                    </a:lnL>
                    <a:lnR w="12700" cap="flat" cmpd="sng" algn="ctr">
                      <a:noFill/>
                      <a:prstDash val="solid"/>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solidFill>
                      <a:srgbClr val="007F76">
                        <a:alpha val="10000"/>
                      </a:srgbClr>
                    </a:solidFill>
                  </a:tcPr>
                </a:tc>
                <a:extLst>
                  <a:ext uri="{0D108BD9-81ED-4DB2-BD59-A6C34878D82A}">
                    <a16:rowId xmlns:a16="http://schemas.microsoft.com/office/drawing/2014/main" val="4077338817"/>
                  </a:ext>
                </a:extLst>
              </a:tr>
              <a:tr h="148474">
                <a:tc>
                  <a:txBody>
                    <a:bodyPr/>
                    <a:lstStyle/>
                    <a:p>
                      <a:pPr marL="72000" algn="l" fontAlgn="b"/>
                      <a:r>
                        <a:rPr lang="ru-RU" sz="800" b="0" i="0" u="none" strike="noStrike" cap="none" dirty="0">
                          <a:solidFill>
                            <a:srgbClr val="000000"/>
                          </a:solidFill>
                          <a:effectLst/>
                          <a:latin typeface="Arial Narrow" panose="020B0606020202030204" pitchFamily="34" charset="0"/>
                          <a:ea typeface="+mn-ea"/>
                          <a:cs typeface="+mn-cs"/>
                          <a:sym typeface="Arial"/>
                        </a:rPr>
                        <a:t>ТЕХНИК МАМАНДАР ЖӘНЕ БАСҚА ДА КӘСІБИ КӨМЕКШІ ПЕРСОНАЛ</a:t>
                      </a:r>
                    </a:p>
                  </a:txBody>
                  <a:tcPr marL="9525" marR="9525" marT="0" marB="0" anchor="ctr">
                    <a:lnL w="76200" cap="flat" cmpd="sng" algn="ctr">
                      <a:noFill/>
                      <a:prstDash val="solid"/>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noFill/>
                  </a:tcPr>
                </a:tc>
                <a:tc>
                  <a:txBody>
                    <a:bodyPr/>
                    <a:lstStyle/>
                    <a:p>
                      <a:pPr algn="ctr" fontAlgn="ctr"/>
                      <a:r>
                        <a:rPr lang="ru-RU" sz="800" b="0" i="0" u="none" strike="noStrike">
                          <a:solidFill>
                            <a:srgbClr val="000000"/>
                          </a:solidFill>
                          <a:effectLst/>
                          <a:latin typeface="Arial Narrow" panose="020B0606020202030204" pitchFamily="34" charset="0"/>
                        </a:rPr>
                        <a:t>2 471</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ru-RU" sz="800" b="0" i="0" u="none" strike="noStrike">
                          <a:solidFill>
                            <a:srgbClr val="000000"/>
                          </a:solidFill>
                          <a:effectLst/>
                          <a:latin typeface="Arial Narrow" panose="020B0606020202030204" pitchFamily="34" charset="0"/>
                        </a:rPr>
                        <a:t>3 116</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ru-RU" sz="800" b="0" i="0" u="none" strike="noStrike">
                          <a:solidFill>
                            <a:srgbClr val="000000"/>
                          </a:solidFill>
                          <a:effectLst/>
                          <a:latin typeface="Arial Narrow" panose="020B0606020202030204" pitchFamily="34" charset="0"/>
                        </a:rPr>
                        <a:t>3 213</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ru-RU" sz="800" b="0" i="0" u="none" strike="noStrike">
                          <a:solidFill>
                            <a:srgbClr val="000000"/>
                          </a:solidFill>
                          <a:effectLst/>
                          <a:latin typeface="Arial Narrow" panose="020B0606020202030204" pitchFamily="34" charset="0"/>
                        </a:rPr>
                        <a:t>3 756</a:t>
                      </a:r>
                    </a:p>
                  </a:txBody>
                  <a:tcPr marL="9525" marR="9525" marT="9525" marB="0" anchor="ctr">
                    <a:lnL w="6350" cap="flat" cmpd="sng" algn="ctr">
                      <a:solidFill>
                        <a:schemeClr val="tx1"/>
                      </a:solidFill>
                      <a:prstDash val="sysDot"/>
                      <a:round/>
                      <a:headEnd type="none" w="med" len="med"/>
                      <a:tailEnd type="none" w="med" len="med"/>
                    </a:lnL>
                    <a:lnR w="12700" cap="flat" cmpd="sng" algn="ctr">
                      <a:noFill/>
                      <a:prstDash val="solid"/>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500228116"/>
                  </a:ext>
                </a:extLst>
              </a:tr>
              <a:tr h="148474">
                <a:tc>
                  <a:txBody>
                    <a:bodyPr/>
                    <a:lstStyle/>
                    <a:p>
                      <a:pPr marL="72000" algn="l" fontAlgn="b"/>
                      <a:r>
                        <a:rPr lang="ru-RU" sz="800" b="0" i="0" u="none" strike="noStrike" cap="none" dirty="0">
                          <a:solidFill>
                            <a:srgbClr val="000000"/>
                          </a:solidFill>
                          <a:effectLst/>
                          <a:latin typeface="Arial Narrow" panose="020B0606020202030204" pitchFamily="34" charset="0"/>
                          <a:ea typeface="+mn-ea"/>
                          <a:cs typeface="+mn-cs"/>
                          <a:sym typeface="Arial"/>
                        </a:rPr>
                        <a:t>ӘКІМШІЛЕНДІРУ САЛАСЫНДАҒЫ ҚЫЗМЕТШІЛЕР</a:t>
                      </a:r>
                    </a:p>
                  </a:txBody>
                  <a:tcPr marL="9525" marR="9525" marT="0" marB="0" anchor="ctr">
                    <a:lnL w="76200" cap="flat" cmpd="sng" algn="ctr">
                      <a:noFill/>
                      <a:prstDash val="solid"/>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solidFill>
                      <a:srgbClr val="007F76">
                        <a:alpha val="10000"/>
                      </a:srgbClr>
                    </a:solidFill>
                  </a:tcPr>
                </a:tc>
                <a:tc>
                  <a:txBody>
                    <a:bodyPr/>
                    <a:lstStyle/>
                    <a:p>
                      <a:pPr algn="ctr" fontAlgn="ctr"/>
                      <a:r>
                        <a:rPr lang="ru-RU" sz="800" b="0" i="0" u="none" strike="noStrike">
                          <a:solidFill>
                            <a:srgbClr val="000000"/>
                          </a:solidFill>
                          <a:effectLst/>
                          <a:latin typeface="Arial Narrow" panose="020B0606020202030204" pitchFamily="34" charset="0"/>
                        </a:rPr>
                        <a:t>796</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1 180</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solidFill>
                      <a:srgbClr val="007F76">
                        <a:alpha val="10000"/>
                      </a:srgbClr>
                    </a:solidFill>
                  </a:tcPr>
                </a:tc>
                <a:tc>
                  <a:txBody>
                    <a:bodyPr/>
                    <a:lstStyle/>
                    <a:p>
                      <a:pPr algn="ctr" fontAlgn="ctr"/>
                      <a:r>
                        <a:rPr lang="ru-RU" sz="800" b="0" i="0" u="none" strike="noStrike">
                          <a:solidFill>
                            <a:srgbClr val="000000"/>
                          </a:solidFill>
                          <a:effectLst/>
                          <a:latin typeface="Arial Narrow" panose="020B0606020202030204" pitchFamily="34" charset="0"/>
                        </a:rPr>
                        <a:t>1 258</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solidFill>
                      <a:srgbClr val="007F76">
                        <a:alpha val="10000"/>
                      </a:srgbClr>
                    </a:solidFill>
                  </a:tcPr>
                </a:tc>
                <a:tc>
                  <a:txBody>
                    <a:bodyPr/>
                    <a:lstStyle/>
                    <a:p>
                      <a:pPr algn="ctr" fontAlgn="ctr"/>
                      <a:r>
                        <a:rPr lang="ru-RU" sz="800" b="0" i="0" u="none" strike="noStrike">
                          <a:solidFill>
                            <a:srgbClr val="000000"/>
                          </a:solidFill>
                          <a:effectLst/>
                          <a:latin typeface="Arial Narrow" panose="020B0606020202030204" pitchFamily="34" charset="0"/>
                        </a:rPr>
                        <a:t>1 907</a:t>
                      </a:r>
                    </a:p>
                  </a:txBody>
                  <a:tcPr marL="9525" marR="9525" marT="9525" marB="0" anchor="ctr">
                    <a:lnL w="6350" cap="flat" cmpd="sng" algn="ctr">
                      <a:solidFill>
                        <a:schemeClr val="tx1"/>
                      </a:solidFill>
                      <a:prstDash val="sysDot"/>
                      <a:round/>
                      <a:headEnd type="none" w="med" len="med"/>
                      <a:tailEnd type="none" w="med" len="med"/>
                    </a:lnL>
                    <a:lnR w="12700" cap="flat" cmpd="sng" algn="ctr">
                      <a:noFill/>
                      <a:prstDash val="solid"/>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solidFill>
                      <a:srgbClr val="007F76">
                        <a:alpha val="10000"/>
                      </a:srgbClr>
                    </a:solidFill>
                  </a:tcPr>
                </a:tc>
                <a:extLst>
                  <a:ext uri="{0D108BD9-81ED-4DB2-BD59-A6C34878D82A}">
                    <a16:rowId xmlns:a16="http://schemas.microsoft.com/office/drawing/2014/main" val="1221627480"/>
                  </a:ext>
                </a:extLst>
              </a:tr>
              <a:tr h="148474">
                <a:tc>
                  <a:txBody>
                    <a:bodyPr/>
                    <a:lstStyle/>
                    <a:p>
                      <a:pPr marL="72000" algn="l" fontAlgn="b"/>
                      <a:r>
                        <a:rPr lang="ru-RU" sz="800" b="0" i="0" u="none" strike="noStrike" cap="none" dirty="0">
                          <a:solidFill>
                            <a:srgbClr val="000000"/>
                          </a:solidFill>
                          <a:effectLst/>
                          <a:latin typeface="Arial Narrow" panose="020B0606020202030204" pitchFamily="34" charset="0"/>
                          <a:ea typeface="+mn-ea"/>
                          <a:cs typeface="+mn-cs"/>
                          <a:sym typeface="Arial"/>
                        </a:rPr>
                        <a:t>ҚЫЗМЕТ КӨРСЕТУ ЖӘНЕ САУДА САЛАСЫНЫҢ ЖҰМЫСКЕРЛЕРІ</a:t>
                      </a:r>
                    </a:p>
                  </a:txBody>
                  <a:tcPr marL="9525" marR="9525" marT="0" marB="0" anchor="ctr">
                    <a:lnL w="76200" cap="flat" cmpd="sng" algn="ctr">
                      <a:noFill/>
                      <a:prstDash val="solid"/>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noFill/>
                  </a:tcPr>
                </a:tc>
                <a:tc>
                  <a:txBody>
                    <a:bodyPr/>
                    <a:lstStyle/>
                    <a:p>
                      <a:pPr algn="ctr" fontAlgn="ctr"/>
                      <a:r>
                        <a:rPr lang="ru-RU" sz="800" b="0" i="0" u="none" strike="noStrike">
                          <a:solidFill>
                            <a:srgbClr val="000000"/>
                          </a:solidFill>
                          <a:effectLst/>
                          <a:latin typeface="Arial Narrow" panose="020B0606020202030204" pitchFamily="34" charset="0"/>
                        </a:rPr>
                        <a:t>3 519</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ru-RU" sz="800" b="0" i="0" u="none" strike="noStrike">
                          <a:solidFill>
                            <a:srgbClr val="000000"/>
                          </a:solidFill>
                          <a:effectLst/>
                          <a:latin typeface="Arial Narrow" panose="020B0606020202030204" pitchFamily="34" charset="0"/>
                        </a:rPr>
                        <a:t>3 176</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ru-RU" sz="800" b="0" i="0" u="none" strike="noStrike">
                          <a:solidFill>
                            <a:srgbClr val="000000"/>
                          </a:solidFill>
                          <a:effectLst/>
                          <a:latin typeface="Arial Narrow" panose="020B0606020202030204" pitchFamily="34" charset="0"/>
                        </a:rPr>
                        <a:t>4 807</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ru-RU" sz="800" b="0" i="0" u="none" strike="noStrike">
                          <a:solidFill>
                            <a:srgbClr val="000000"/>
                          </a:solidFill>
                          <a:effectLst/>
                          <a:latin typeface="Arial Narrow" panose="020B0606020202030204" pitchFamily="34" charset="0"/>
                        </a:rPr>
                        <a:t>5 503</a:t>
                      </a:r>
                    </a:p>
                  </a:txBody>
                  <a:tcPr marL="9525" marR="9525" marT="9525" marB="0" anchor="ctr">
                    <a:lnL w="6350" cap="flat" cmpd="sng" algn="ctr">
                      <a:solidFill>
                        <a:schemeClr val="tx1"/>
                      </a:solidFill>
                      <a:prstDash val="sysDot"/>
                      <a:round/>
                      <a:headEnd type="none" w="med" len="med"/>
                      <a:tailEnd type="none" w="med" len="med"/>
                    </a:lnL>
                    <a:lnR w="12700" cap="flat" cmpd="sng" algn="ctr">
                      <a:noFill/>
                      <a:prstDash val="solid"/>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182707914"/>
                  </a:ext>
                </a:extLst>
              </a:tr>
              <a:tr h="148474">
                <a:tc>
                  <a:txBody>
                    <a:bodyPr/>
                    <a:lstStyle/>
                    <a:p>
                      <a:pPr marL="72000" algn="l" fontAlgn="b"/>
                      <a:r>
                        <a:rPr lang="ru-RU" sz="800" b="0" i="0" u="none" strike="noStrike" cap="none" dirty="0">
                          <a:solidFill>
                            <a:srgbClr val="000000"/>
                          </a:solidFill>
                          <a:effectLst/>
                          <a:latin typeface="Arial Narrow" panose="020B0606020202030204" pitchFamily="34" charset="0"/>
                          <a:ea typeface="+mn-ea"/>
                          <a:cs typeface="+mn-cs"/>
                          <a:sym typeface="Arial"/>
                        </a:rPr>
                        <a:t>ФЕРМЕР Ж/Е АУЫЛ/ОРМАН, БАЛЫҚ ШАРУА-ЫҢ Ж/Е БАЛЫҚ АУЛАУ ЖҰМЫС-РЫ</a:t>
                      </a:r>
                    </a:p>
                  </a:txBody>
                  <a:tcPr marL="9525" marR="9525" marT="0" marB="0" anchor="ctr">
                    <a:lnL w="76200" cap="flat" cmpd="sng" algn="ctr">
                      <a:noFill/>
                      <a:prstDash val="solid"/>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solidFill>
                      <a:srgbClr val="007F76">
                        <a:alpha val="10000"/>
                      </a:srgbClr>
                    </a:solidFill>
                  </a:tcPr>
                </a:tc>
                <a:tc>
                  <a:txBody>
                    <a:bodyPr/>
                    <a:lstStyle/>
                    <a:p>
                      <a:pPr algn="ctr" fontAlgn="ctr"/>
                      <a:r>
                        <a:rPr lang="ru-RU" sz="800" b="0" i="0" u="none" strike="noStrike">
                          <a:solidFill>
                            <a:srgbClr val="000000"/>
                          </a:solidFill>
                          <a:effectLst/>
                          <a:latin typeface="Arial Narrow" panose="020B0606020202030204" pitchFamily="34" charset="0"/>
                        </a:rPr>
                        <a:t>8</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13</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solidFill>
                      <a:srgbClr val="007F76">
                        <a:alpha val="10000"/>
                      </a:srgbClr>
                    </a:solidFill>
                  </a:tcPr>
                </a:tc>
                <a:tc>
                  <a:txBody>
                    <a:bodyPr/>
                    <a:lstStyle/>
                    <a:p>
                      <a:pPr algn="ctr" fontAlgn="ctr"/>
                      <a:r>
                        <a:rPr lang="ru-RU" sz="800" b="0" i="0" u="none" strike="noStrike">
                          <a:solidFill>
                            <a:srgbClr val="000000"/>
                          </a:solidFill>
                          <a:effectLst/>
                          <a:latin typeface="Arial Narrow" panose="020B0606020202030204" pitchFamily="34" charset="0"/>
                        </a:rPr>
                        <a:t>22</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solidFill>
                      <a:srgbClr val="007F76">
                        <a:alpha val="10000"/>
                      </a:srgbClr>
                    </a:solidFill>
                  </a:tcPr>
                </a:tc>
                <a:tc>
                  <a:txBody>
                    <a:bodyPr/>
                    <a:lstStyle/>
                    <a:p>
                      <a:pPr algn="ctr" fontAlgn="ctr"/>
                      <a:r>
                        <a:rPr lang="ru-RU" sz="800" b="0" i="0" u="none" strike="noStrike">
                          <a:solidFill>
                            <a:srgbClr val="000000"/>
                          </a:solidFill>
                          <a:effectLst/>
                          <a:latin typeface="Arial Narrow" panose="020B0606020202030204" pitchFamily="34" charset="0"/>
                        </a:rPr>
                        <a:t>29</a:t>
                      </a:r>
                    </a:p>
                  </a:txBody>
                  <a:tcPr marL="9525" marR="9525" marT="9525" marB="0" anchor="ctr">
                    <a:lnL w="6350" cap="flat" cmpd="sng" algn="ctr">
                      <a:solidFill>
                        <a:schemeClr val="tx1"/>
                      </a:solidFill>
                      <a:prstDash val="sysDot"/>
                      <a:round/>
                      <a:headEnd type="none" w="med" len="med"/>
                      <a:tailEnd type="none" w="med" len="med"/>
                    </a:lnL>
                    <a:lnR w="12700" cap="flat" cmpd="sng" algn="ctr">
                      <a:noFill/>
                      <a:prstDash val="solid"/>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solidFill>
                      <a:srgbClr val="007F76">
                        <a:alpha val="10000"/>
                      </a:srgbClr>
                    </a:solidFill>
                  </a:tcPr>
                </a:tc>
                <a:extLst>
                  <a:ext uri="{0D108BD9-81ED-4DB2-BD59-A6C34878D82A}">
                    <a16:rowId xmlns:a16="http://schemas.microsoft.com/office/drawing/2014/main" val="3434696259"/>
                  </a:ext>
                </a:extLst>
              </a:tr>
              <a:tr h="148474">
                <a:tc>
                  <a:txBody>
                    <a:bodyPr/>
                    <a:lstStyle/>
                    <a:p>
                      <a:pPr marL="72000" algn="l" fontAlgn="b"/>
                      <a:r>
                        <a:rPr lang="ru-RU" sz="800" b="0" i="0" u="none" strike="noStrike" cap="none" dirty="0">
                          <a:solidFill>
                            <a:srgbClr val="000000"/>
                          </a:solidFill>
                          <a:effectLst/>
                          <a:latin typeface="Arial Narrow" panose="020B0606020202030204" pitchFamily="34" charset="0"/>
                          <a:ea typeface="+mn-ea"/>
                          <a:cs typeface="+mn-cs"/>
                          <a:sym typeface="Arial"/>
                        </a:rPr>
                        <a:t>ӨНЕРКӘСІП, ҚҰРЫЛЫС, КӨЛІК Ж/Е БАСҚА ТЕКТЕС ЖҰМЫСШЫЛАРЫ</a:t>
                      </a:r>
                    </a:p>
                  </a:txBody>
                  <a:tcPr marL="9525" marR="9525" marT="0" marB="0" anchor="ctr">
                    <a:lnL w="76200" cap="flat" cmpd="sng" algn="ctr">
                      <a:noFill/>
                      <a:prstDash val="solid"/>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noFill/>
                  </a:tcPr>
                </a:tc>
                <a:tc>
                  <a:txBody>
                    <a:bodyPr/>
                    <a:lstStyle/>
                    <a:p>
                      <a:pPr algn="ctr" fontAlgn="ctr"/>
                      <a:r>
                        <a:rPr lang="ru-RU" sz="800" b="0" i="0" u="none" strike="noStrike">
                          <a:solidFill>
                            <a:srgbClr val="000000"/>
                          </a:solidFill>
                          <a:effectLst/>
                          <a:latin typeface="Arial Narrow" panose="020B0606020202030204" pitchFamily="34" charset="0"/>
                        </a:rPr>
                        <a:t>2 110</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ru-RU" sz="800" b="0" i="0" u="none" strike="noStrike">
                          <a:solidFill>
                            <a:srgbClr val="000000"/>
                          </a:solidFill>
                          <a:effectLst/>
                          <a:latin typeface="Arial Narrow" panose="020B0606020202030204" pitchFamily="34" charset="0"/>
                        </a:rPr>
                        <a:t>3 565</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ru-RU" sz="800" b="0" i="0" u="none" strike="noStrike">
                          <a:solidFill>
                            <a:srgbClr val="000000"/>
                          </a:solidFill>
                          <a:effectLst/>
                          <a:latin typeface="Arial Narrow" panose="020B0606020202030204" pitchFamily="34" charset="0"/>
                        </a:rPr>
                        <a:t>5 335</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ru-RU" sz="800" b="0" i="0" u="none" strike="noStrike">
                          <a:solidFill>
                            <a:srgbClr val="000000"/>
                          </a:solidFill>
                          <a:effectLst/>
                          <a:latin typeface="Arial Narrow" panose="020B0606020202030204" pitchFamily="34" charset="0"/>
                        </a:rPr>
                        <a:t>4 677</a:t>
                      </a:r>
                    </a:p>
                  </a:txBody>
                  <a:tcPr marL="9525" marR="9525" marT="9525" marB="0" anchor="ctr">
                    <a:lnL w="6350" cap="flat" cmpd="sng" algn="ctr">
                      <a:solidFill>
                        <a:schemeClr val="tx1"/>
                      </a:solidFill>
                      <a:prstDash val="sysDot"/>
                      <a:round/>
                      <a:headEnd type="none" w="med" len="med"/>
                      <a:tailEnd type="none" w="med" len="med"/>
                    </a:lnL>
                    <a:lnR w="12700" cap="flat" cmpd="sng" algn="ctr">
                      <a:noFill/>
                      <a:prstDash val="solid"/>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033135677"/>
                  </a:ext>
                </a:extLst>
              </a:tr>
              <a:tr h="148474">
                <a:tc>
                  <a:txBody>
                    <a:bodyPr/>
                    <a:lstStyle/>
                    <a:p>
                      <a:pPr marL="72000" algn="l" fontAlgn="b"/>
                      <a:r>
                        <a:rPr lang="ru-RU" sz="800" b="0" i="0" u="none" strike="noStrike" cap="none" dirty="0">
                          <a:solidFill>
                            <a:srgbClr val="000000"/>
                          </a:solidFill>
                          <a:effectLst/>
                          <a:latin typeface="Arial Narrow" panose="020B0606020202030204" pitchFamily="34" charset="0"/>
                          <a:ea typeface="+mn-ea"/>
                          <a:cs typeface="+mn-cs"/>
                          <a:sym typeface="Arial"/>
                        </a:rPr>
                        <a:t>ӨНДІРІСТІК ЖАБДЫҚ ОПЕРАТОРЛАРЫ, ҚҰРАСТЫРУШЫЛАРЫ Ж/Е ЖҮРГІЗУШІЛЕРІ</a:t>
                      </a:r>
                    </a:p>
                  </a:txBody>
                  <a:tcPr marL="9525" marR="9525" marT="0" marB="0" anchor="ctr">
                    <a:lnL w="76200" cap="flat" cmpd="sng" algn="ctr">
                      <a:noFill/>
                      <a:prstDash val="solid"/>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solidFill>
                      <a:srgbClr val="007F76">
                        <a:alpha val="10000"/>
                      </a:srgbClr>
                    </a:solidFill>
                  </a:tcPr>
                </a:tc>
                <a:tc>
                  <a:txBody>
                    <a:bodyPr/>
                    <a:lstStyle/>
                    <a:p>
                      <a:pPr algn="ctr" fontAlgn="ctr"/>
                      <a:r>
                        <a:rPr lang="ru-RU" sz="800" b="0" i="0" u="none" strike="noStrike">
                          <a:solidFill>
                            <a:srgbClr val="000000"/>
                          </a:solidFill>
                          <a:effectLst/>
                          <a:latin typeface="Arial Narrow" panose="020B0606020202030204" pitchFamily="34" charset="0"/>
                        </a:rPr>
                        <a:t>1 706</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1 986</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solidFill>
                      <a:srgbClr val="007F76">
                        <a:alpha val="10000"/>
                      </a:srgbClr>
                    </a:solidFill>
                  </a:tcPr>
                </a:tc>
                <a:tc>
                  <a:txBody>
                    <a:bodyPr/>
                    <a:lstStyle/>
                    <a:p>
                      <a:pPr algn="ctr" fontAlgn="ctr"/>
                      <a:r>
                        <a:rPr lang="ru-RU" sz="800" b="0" i="0" u="none" strike="noStrike">
                          <a:solidFill>
                            <a:srgbClr val="000000"/>
                          </a:solidFill>
                          <a:effectLst/>
                          <a:latin typeface="Arial Narrow" panose="020B0606020202030204" pitchFamily="34" charset="0"/>
                        </a:rPr>
                        <a:t>3 111</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solidFill>
                      <a:srgbClr val="007F76">
                        <a:alpha val="10000"/>
                      </a:srgbClr>
                    </a:solidFill>
                  </a:tcPr>
                </a:tc>
                <a:tc>
                  <a:txBody>
                    <a:bodyPr/>
                    <a:lstStyle/>
                    <a:p>
                      <a:pPr algn="ctr" fontAlgn="ctr"/>
                      <a:r>
                        <a:rPr lang="ru-RU" sz="800" b="0" i="0" u="none" strike="noStrike">
                          <a:solidFill>
                            <a:srgbClr val="000000"/>
                          </a:solidFill>
                          <a:effectLst/>
                          <a:latin typeface="Arial Narrow" panose="020B0606020202030204" pitchFamily="34" charset="0"/>
                        </a:rPr>
                        <a:t>2 916</a:t>
                      </a:r>
                    </a:p>
                  </a:txBody>
                  <a:tcPr marL="9525" marR="9525" marT="9525" marB="0" anchor="ctr">
                    <a:lnL w="6350" cap="flat" cmpd="sng" algn="ctr">
                      <a:solidFill>
                        <a:schemeClr val="tx1"/>
                      </a:solidFill>
                      <a:prstDash val="sysDot"/>
                      <a:round/>
                      <a:headEnd type="none" w="med" len="med"/>
                      <a:tailEnd type="none" w="med" len="med"/>
                    </a:lnL>
                    <a:lnR w="12700" cap="flat" cmpd="sng" algn="ctr">
                      <a:noFill/>
                      <a:prstDash val="solid"/>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solidFill>
                      <a:srgbClr val="007F76">
                        <a:alpha val="10000"/>
                      </a:srgbClr>
                    </a:solidFill>
                  </a:tcPr>
                </a:tc>
                <a:extLst>
                  <a:ext uri="{0D108BD9-81ED-4DB2-BD59-A6C34878D82A}">
                    <a16:rowId xmlns:a16="http://schemas.microsoft.com/office/drawing/2014/main" val="3877348172"/>
                  </a:ext>
                </a:extLst>
              </a:tr>
              <a:tr h="148474">
                <a:tc>
                  <a:txBody>
                    <a:bodyPr/>
                    <a:lstStyle/>
                    <a:p>
                      <a:pPr marL="72000" algn="l" fontAlgn="b"/>
                      <a:r>
                        <a:rPr lang="ru-RU" sz="800" b="0" i="0" u="none" strike="noStrike" cap="none" dirty="0">
                          <a:solidFill>
                            <a:srgbClr val="000000"/>
                          </a:solidFill>
                          <a:effectLst/>
                          <a:latin typeface="Arial Narrow" panose="020B0606020202030204" pitchFamily="34" charset="0"/>
                          <a:ea typeface="+mn-ea"/>
                          <a:cs typeface="+mn-cs"/>
                          <a:sym typeface="Arial"/>
                        </a:rPr>
                        <a:t>БІЛІКТІЛІГІ ЖОҚ ЖҰМЫСШЫЛАР</a:t>
                      </a:r>
                    </a:p>
                  </a:txBody>
                  <a:tcPr marL="9525" marR="9525" marT="0" marB="0" anchor="ctr">
                    <a:lnL w="76200" cap="flat" cmpd="sng" algn="ctr">
                      <a:noFill/>
                      <a:prstDash val="solid"/>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noFill/>
                  </a:tcPr>
                </a:tc>
                <a:tc>
                  <a:txBody>
                    <a:bodyPr/>
                    <a:lstStyle/>
                    <a:p>
                      <a:pPr algn="ctr" fontAlgn="ctr"/>
                      <a:r>
                        <a:rPr lang="ru-RU" sz="800" b="0" i="0" u="none" strike="noStrike" dirty="0">
                          <a:solidFill>
                            <a:srgbClr val="000000"/>
                          </a:solidFill>
                          <a:effectLst/>
                          <a:latin typeface="Arial Narrow" panose="020B0606020202030204" pitchFamily="34" charset="0"/>
                        </a:rPr>
                        <a:t>4 990</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ru-RU" sz="800" b="0" i="0" u="none" strike="noStrike">
                          <a:solidFill>
                            <a:srgbClr val="000000"/>
                          </a:solidFill>
                          <a:effectLst/>
                          <a:latin typeface="Arial Narrow" panose="020B0606020202030204" pitchFamily="34" charset="0"/>
                        </a:rPr>
                        <a:t>7 922</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ru-RU" sz="800" b="0" i="0" u="none" strike="noStrike">
                          <a:solidFill>
                            <a:srgbClr val="000000"/>
                          </a:solidFill>
                          <a:effectLst/>
                          <a:latin typeface="Arial Narrow" panose="020B0606020202030204" pitchFamily="34" charset="0"/>
                        </a:rPr>
                        <a:t>9 633</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ru-RU" sz="800" b="0" i="0" u="none" strike="noStrike" dirty="0">
                          <a:solidFill>
                            <a:srgbClr val="000000"/>
                          </a:solidFill>
                          <a:effectLst/>
                          <a:latin typeface="Arial Narrow" panose="020B0606020202030204" pitchFamily="34" charset="0"/>
                        </a:rPr>
                        <a:t>9 681</a:t>
                      </a:r>
                    </a:p>
                  </a:txBody>
                  <a:tcPr marL="9525" marR="9525" marT="9525" marB="0" anchor="ctr">
                    <a:lnL w="6350" cap="flat" cmpd="sng" algn="ctr">
                      <a:solidFill>
                        <a:schemeClr val="tx1"/>
                      </a:solidFill>
                      <a:prstDash val="sysDot"/>
                      <a:round/>
                      <a:headEnd type="none" w="med" len="med"/>
                      <a:tailEnd type="none" w="med" len="med"/>
                    </a:lnL>
                    <a:lnR w="12700" cap="flat" cmpd="sng" algn="ctr">
                      <a:noFill/>
                      <a:prstDash val="solid"/>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605250712"/>
                  </a:ext>
                </a:extLst>
              </a:tr>
            </a:tbl>
          </a:graphicData>
        </a:graphic>
      </p:graphicFrame>
      <p:graphicFrame>
        <p:nvGraphicFramePr>
          <p:cNvPr id="25" name="Таблица 24">
            <a:extLst>
              <a:ext uri="{FF2B5EF4-FFF2-40B4-BE49-F238E27FC236}">
                <a16:creationId xmlns:a16="http://schemas.microsoft.com/office/drawing/2014/main" id="{B0A9FCBA-67D5-3916-3267-226B7595262D}"/>
              </a:ext>
            </a:extLst>
          </p:cNvPr>
          <p:cNvGraphicFramePr>
            <a:graphicFrameLocks noGrp="1"/>
          </p:cNvGraphicFramePr>
          <p:nvPr>
            <p:extLst>
              <p:ext uri="{D42A27DB-BD31-4B8C-83A1-F6EECF244321}">
                <p14:modId xmlns:p14="http://schemas.microsoft.com/office/powerpoint/2010/main" val="4209428449"/>
              </p:ext>
            </p:extLst>
          </p:nvPr>
        </p:nvGraphicFramePr>
        <p:xfrm>
          <a:off x="6768750" y="3025492"/>
          <a:ext cx="5328000" cy="1670332"/>
        </p:xfrm>
        <a:graphic>
          <a:graphicData uri="http://schemas.openxmlformats.org/drawingml/2006/table">
            <a:tbl>
              <a:tblPr firstRow="1" bandRow="1">
                <a:tableStyleId>{5C22544A-7EE6-4342-B048-85BDC9FD1C3A}</a:tableStyleId>
              </a:tblPr>
              <a:tblGrid>
                <a:gridCol w="3600000">
                  <a:extLst>
                    <a:ext uri="{9D8B030D-6E8A-4147-A177-3AD203B41FA5}">
                      <a16:colId xmlns:a16="http://schemas.microsoft.com/office/drawing/2014/main" val="1113104833"/>
                    </a:ext>
                  </a:extLst>
                </a:gridCol>
                <a:gridCol w="432000">
                  <a:extLst>
                    <a:ext uri="{9D8B030D-6E8A-4147-A177-3AD203B41FA5}">
                      <a16:colId xmlns:a16="http://schemas.microsoft.com/office/drawing/2014/main" val="132264586"/>
                    </a:ext>
                  </a:extLst>
                </a:gridCol>
                <a:gridCol w="432000">
                  <a:extLst>
                    <a:ext uri="{9D8B030D-6E8A-4147-A177-3AD203B41FA5}">
                      <a16:colId xmlns:a16="http://schemas.microsoft.com/office/drawing/2014/main" val="2572766800"/>
                    </a:ext>
                  </a:extLst>
                </a:gridCol>
                <a:gridCol w="432000">
                  <a:extLst>
                    <a:ext uri="{9D8B030D-6E8A-4147-A177-3AD203B41FA5}">
                      <a16:colId xmlns:a16="http://schemas.microsoft.com/office/drawing/2014/main" val="2849574652"/>
                    </a:ext>
                  </a:extLst>
                </a:gridCol>
                <a:gridCol w="432000">
                  <a:extLst>
                    <a:ext uri="{9D8B030D-6E8A-4147-A177-3AD203B41FA5}">
                      <a16:colId xmlns:a16="http://schemas.microsoft.com/office/drawing/2014/main" val="478621999"/>
                    </a:ext>
                  </a:extLst>
                </a:gridCol>
              </a:tblGrid>
              <a:tr h="167033">
                <a:tc>
                  <a:txBody>
                    <a:bodyPr/>
                    <a:lstStyle/>
                    <a:p>
                      <a:pPr marL="0" marR="0" lvl="0" indent="0" algn="l" defTabSz="685800" rtl="0" eaLnBrk="1" fontAlgn="auto" latinLnBrk="0" hangingPunct="1">
                        <a:lnSpc>
                          <a:spcPct val="107000"/>
                        </a:lnSpc>
                        <a:spcBef>
                          <a:spcPts val="0"/>
                        </a:spcBef>
                        <a:spcAft>
                          <a:spcPts val="0"/>
                        </a:spcAft>
                        <a:buClrTx/>
                        <a:buSzTx/>
                        <a:buFontTx/>
                        <a:buNone/>
                        <a:tabLst/>
                        <a:defRPr/>
                      </a:pPr>
                      <a:r>
                        <a:rPr lang="ru-RU" sz="1050" b="1" i="0" u="none" strike="noStrike" cap="none" noProof="0" dirty="0">
                          <a:solidFill>
                            <a:srgbClr val="000000"/>
                          </a:solidFill>
                          <a:effectLst/>
                          <a:latin typeface="Arial Narrow" panose="020B0606020202030204" pitchFamily="34" charset="0"/>
                          <a:ea typeface="+mn-ea"/>
                          <a:cs typeface="+mn-cs"/>
                          <a:sym typeface="Arial"/>
                        </a:rPr>
                        <a:t>ОПТИМИСТІК СЦЕНАРИЙ</a:t>
                      </a:r>
                    </a:p>
                  </a:txBody>
                  <a:tcPr marT="0" marB="0" anchor="ctr">
                    <a:lnL w="76200" cap="flat" cmpd="sng" algn="ctr">
                      <a:noFill/>
                      <a:prstDash val="solid"/>
                      <a:round/>
                      <a:headEnd type="none" w="med" len="med"/>
                      <a:tailEnd type="none" w="med" len="med"/>
                    </a:lnL>
                    <a:lnR w="6350" cap="flat" cmpd="sng" algn="ctr">
                      <a:solidFill>
                        <a:schemeClr val="tx1"/>
                      </a:solidFill>
                      <a:prstDash val="sysDot"/>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accent3">
                        <a:lumMod val="50000"/>
                        <a:alpha val="20000"/>
                      </a:schemeClr>
                    </a:solidFill>
                  </a:tcPr>
                </a:tc>
                <a:tc>
                  <a:txBody>
                    <a:bodyPr/>
                    <a:lstStyle/>
                    <a:p>
                      <a:pPr algn="ctr" fontAlgn="ctr"/>
                      <a:r>
                        <a:rPr lang="en-US" sz="900" b="0" i="0" u="none" strike="noStrike" cap="none" dirty="0">
                          <a:solidFill>
                            <a:srgbClr val="000000"/>
                          </a:solidFill>
                          <a:effectLst/>
                          <a:latin typeface="Arial Narrow" panose="020B0606020202030204" pitchFamily="34" charset="0"/>
                          <a:ea typeface="+mn-ea"/>
                          <a:cs typeface="+mn-cs"/>
                          <a:sym typeface="Arial"/>
                        </a:rPr>
                        <a:t>Q1</a:t>
                      </a:r>
                      <a:endParaRPr lang="ru-KZ" sz="900" b="0" i="0" u="none" strike="noStrike" cap="none" dirty="0">
                        <a:solidFill>
                          <a:srgbClr val="000000"/>
                        </a:solidFill>
                        <a:effectLst/>
                        <a:latin typeface="Arial Narrow" panose="020B0606020202030204" pitchFamily="34" charset="0"/>
                        <a:ea typeface="+mn-ea"/>
                        <a:cs typeface="+mn-cs"/>
                        <a:sym typeface="Arial"/>
                      </a:endParaRPr>
                    </a:p>
                  </a:txBody>
                  <a:tcPr marL="9525" marR="9525" marT="0"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50000"/>
                        <a:alpha val="20000"/>
                      </a:schemeClr>
                    </a:solidFill>
                  </a:tcPr>
                </a:tc>
                <a:tc>
                  <a:txBody>
                    <a:bodyPr/>
                    <a:lstStyle/>
                    <a:p>
                      <a:pPr algn="ctr" fontAlgn="ctr"/>
                      <a:r>
                        <a:rPr lang="en-US" sz="900" b="0" i="0" u="none" strike="noStrike" cap="none" dirty="0">
                          <a:solidFill>
                            <a:srgbClr val="000000"/>
                          </a:solidFill>
                          <a:effectLst/>
                          <a:latin typeface="Arial Narrow" panose="020B0606020202030204" pitchFamily="34" charset="0"/>
                          <a:ea typeface="+mn-ea"/>
                          <a:cs typeface="+mn-cs"/>
                          <a:sym typeface="Arial"/>
                        </a:rPr>
                        <a:t>Q2</a:t>
                      </a:r>
                      <a:endParaRPr lang="ru-KZ" sz="900" b="0" i="0" u="none" strike="noStrike" cap="none" dirty="0">
                        <a:solidFill>
                          <a:srgbClr val="000000"/>
                        </a:solidFill>
                        <a:effectLst/>
                        <a:latin typeface="Arial Narrow" panose="020B0606020202030204" pitchFamily="34" charset="0"/>
                        <a:ea typeface="+mn-ea"/>
                        <a:cs typeface="+mn-cs"/>
                        <a:sym typeface="Arial"/>
                      </a:endParaRPr>
                    </a:p>
                  </a:txBody>
                  <a:tcPr marL="9525" marR="9525" marT="0"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3">
                        <a:lumMod val="50000"/>
                        <a:alpha val="20000"/>
                      </a:schemeClr>
                    </a:solidFill>
                  </a:tcPr>
                </a:tc>
                <a:tc>
                  <a:txBody>
                    <a:bodyPr/>
                    <a:lstStyle/>
                    <a:p>
                      <a:pPr algn="ctr" fontAlgn="ctr"/>
                      <a:r>
                        <a:rPr lang="en-US" sz="900" b="0" i="0" u="none" strike="noStrike" cap="none" dirty="0">
                          <a:solidFill>
                            <a:srgbClr val="000000"/>
                          </a:solidFill>
                          <a:effectLst/>
                          <a:latin typeface="Arial Narrow" panose="020B0606020202030204" pitchFamily="34" charset="0"/>
                          <a:ea typeface="+mn-ea"/>
                          <a:cs typeface="+mn-cs"/>
                          <a:sym typeface="Arial"/>
                        </a:rPr>
                        <a:t>Q3</a:t>
                      </a:r>
                      <a:endParaRPr lang="ru-KZ" sz="900" b="0" i="0" u="none" strike="noStrike" cap="none" dirty="0">
                        <a:solidFill>
                          <a:srgbClr val="000000"/>
                        </a:solidFill>
                        <a:effectLst/>
                        <a:latin typeface="Arial Narrow" panose="020B0606020202030204" pitchFamily="34" charset="0"/>
                        <a:ea typeface="+mn-ea"/>
                        <a:cs typeface="+mn-cs"/>
                        <a:sym typeface="Arial"/>
                      </a:endParaRPr>
                    </a:p>
                  </a:txBody>
                  <a:tcPr marL="9525" marR="9525" marT="0"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3">
                        <a:lumMod val="50000"/>
                        <a:alpha val="20000"/>
                      </a:schemeClr>
                    </a:solidFill>
                  </a:tcPr>
                </a:tc>
                <a:tc>
                  <a:txBody>
                    <a:bodyPr/>
                    <a:lstStyle/>
                    <a:p>
                      <a:pPr algn="ctr" fontAlgn="ctr"/>
                      <a:r>
                        <a:rPr lang="en-US" sz="900" b="0" i="0" u="none" strike="noStrike" cap="none" dirty="0">
                          <a:solidFill>
                            <a:srgbClr val="000000"/>
                          </a:solidFill>
                          <a:effectLst/>
                          <a:latin typeface="Arial Narrow" panose="020B0606020202030204" pitchFamily="34" charset="0"/>
                          <a:ea typeface="+mn-ea"/>
                          <a:cs typeface="+mn-cs"/>
                          <a:sym typeface="Arial"/>
                        </a:rPr>
                        <a:t>Q4</a:t>
                      </a:r>
                      <a:endParaRPr lang="ru-KZ" sz="900" b="0" i="0" u="none" strike="noStrike" cap="none" dirty="0">
                        <a:solidFill>
                          <a:srgbClr val="000000"/>
                        </a:solidFill>
                        <a:effectLst/>
                        <a:latin typeface="Arial Narrow" panose="020B0606020202030204" pitchFamily="34" charset="0"/>
                        <a:ea typeface="+mn-ea"/>
                        <a:cs typeface="+mn-cs"/>
                        <a:sym typeface="Arial"/>
                      </a:endParaRPr>
                    </a:p>
                  </a:txBody>
                  <a:tcPr marL="9525" marR="9525" marT="0" marB="0" anchor="ctr">
                    <a:lnL w="6350" cap="flat" cmpd="sng" algn="ctr">
                      <a:solidFill>
                        <a:schemeClr val="tx1"/>
                      </a:solidFill>
                      <a:prstDash val="sysDot"/>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3">
                        <a:lumMod val="50000"/>
                        <a:alpha val="20000"/>
                      </a:schemeClr>
                    </a:solidFill>
                  </a:tcPr>
                </a:tc>
                <a:extLst>
                  <a:ext uri="{0D108BD9-81ED-4DB2-BD59-A6C34878D82A}">
                    <a16:rowId xmlns:a16="http://schemas.microsoft.com/office/drawing/2014/main" val="877649079"/>
                  </a:ext>
                </a:extLst>
              </a:tr>
              <a:tr h="167033">
                <a:tc>
                  <a:txBody>
                    <a:bodyPr/>
                    <a:lstStyle/>
                    <a:p>
                      <a:pPr marL="0" marR="0" lvl="0" indent="0" algn="l" defTabSz="685800" rtl="0" eaLnBrk="1" fontAlgn="auto" latinLnBrk="0" hangingPunct="1">
                        <a:lnSpc>
                          <a:spcPct val="107000"/>
                        </a:lnSpc>
                        <a:spcBef>
                          <a:spcPts val="0"/>
                        </a:spcBef>
                        <a:spcAft>
                          <a:spcPts val="0"/>
                        </a:spcAft>
                        <a:buClrTx/>
                        <a:buSzTx/>
                        <a:buFontTx/>
                        <a:buNone/>
                        <a:tabLst/>
                        <a:defRPr/>
                      </a:pPr>
                      <a:r>
                        <a:rPr lang="ru-RU" sz="900" b="1" i="0" u="none" strike="noStrike" cap="none" noProof="0" dirty="0">
                          <a:solidFill>
                            <a:srgbClr val="000000"/>
                          </a:solidFill>
                          <a:effectLst/>
                          <a:latin typeface="Arial Narrow" panose="020B0606020202030204" pitchFamily="34" charset="0"/>
                          <a:ea typeface="+mn-ea"/>
                          <a:cs typeface="+mn-cs"/>
                          <a:sym typeface="Arial"/>
                        </a:rPr>
                        <a:t>БАРЛЫҒЫ</a:t>
                      </a:r>
                      <a:endParaRPr lang="ru-RU" sz="800" b="1" i="0" u="none" strike="noStrike" cap="none" noProof="0" dirty="0">
                        <a:solidFill>
                          <a:srgbClr val="000000"/>
                        </a:solidFill>
                        <a:effectLst/>
                        <a:latin typeface="Arial Narrow" panose="020B0606020202030204" pitchFamily="34" charset="0"/>
                        <a:ea typeface="+mn-ea"/>
                        <a:cs typeface="+mn-cs"/>
                        <a:sym typeface="Arial"/>
                      </a:endParaRPr>
                    </a:p>
                  </a:txBody>
                  <a:tcPr marT="0" marB="0" anchor="ctr">
                    <a:lnL w="76200" cap="flat" cmpd="sng" algn="ctr">
                      <a:noFill/>
                      <a:prstDash val="solid"/>
                      <a:round/>
                      <a:headEnd type="none" w="med" len="med"/>
                      <a:tailEnd type="none" w="med" len="med"/>
                    </a:lnL>
                    <a:lnR w="6350" cap="flat" cmpd="sng" algn="ctr">
                      <a:solidFill>
                        <a:schemeClr val="tx1"/>
                      </a:solidFill>
                      <a:prstDash val="sysDot"/>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accent3">
                        <a:lumMod val="50000"/>
                        <a:alpha val="20000"/>
                      </a:schemeClr>
                    </a:solidFill>
                  </a:tcPr>
                </a:tc>
                <a:tc>
                  <a:txBody>
                    <a:bodyPr/>
                    <a:lstStyle/>
                    <a:p>
                      <a:pPr algn="ctr" fontAlgn="ctr"/>
                      <a:r>
                        <a:rPr lang="ru-RU" sz="900" b="1" i="0" u="none" strike="noStrike" cap="none" dirty="0">
                          <a:solidFill>
                            <a:srgbClr val="000000"/>
                          </a:solidFill>
                          <a:effectLst/>
                          <a:latin typeface="Arial Narrow" panose="020B0606020202030204" pitchFamily="34" charset="0"/>
                          <a:ea typeface="+mn-ea"/>
                          <a:cs typeface="+mn-cs"/>
                          <a:sym typeface="Arial"/>
                        </a:rPr>
                        <a:t>22 015</a:t>
                      </a:r>
                      <a:endParaRPr lang="ru-KZ" sz="900" b="1" i="0" u="none" strike="noStrike" cap="none" dirty="0">
                        <a:solidFill>
                          <a:srgbClr val="000000"/>
                        </a:solidFill>
                        <a:effectLst/>
                        <a:latin typeface="Arial Narrow" panose="020B0606020202030204" pitchFamily="34" charset="0"/>
                        <a:ea typeface="+mn-ea"/>
                        <a:cs typeface="+mn-cs"/>
                        <a:sym typeface="Arial"/>
                      </a:endParaRPr>
                    </a:p>
                  </a:txBody>
                  <a:tcPr marL="9525" marR="9525" marT="0"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50000"/>
                        <a:alpha val="20000"/>
                      </a:schemeClr>
                    </a:solidFill>
                  </a:tcPr>
                </a:tc>
                <a:tc>
                  <a:txBody>
                    <a:bodyPr/>
                    <a:lstStyle/>
                    <a:p>
                      <a:pPr algn="ctr" rtl="0" fontAlgn="ctr"/>
                      <a:r>
                        <a:rPr lang="ru-RU" sz="900" b="1" i="0" u="none" strike="noStrike">
                          <a:solidFill>
                            <a:srgbClr val="000000"/>
                          </a:solidFill>
                          <a:effectLst/>
                          <a:latin typeface="Arial Narrow" panose="020B0606020202030204" pitchFamily="34" charset="0"/>
                        </a:rPr>
                        <a:t>33 369</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3">
                        <a:lumMod val="50000"/>
                        <a:alpha val="20000"/>
                      </a:schemeClr>
                    </a:solidFill>
                  </a:tcPr>
                </a:tc>
                <a:tc>
                  <a:txBody>
                    <a:bodyPr/>
                    <a:lstStyle/>
                    <a:p>
                      <a:pPr algn="ctr" rtl="0" fontAlgn="ctr"/>
                      <a:r>
                        <a:rPr lang="ru-RU" sz="900" b="1" i="0" u="none" strike="noStrike">
                          <a:solidFill>
                            <a:srgbClr val="000000"/>
                          </a:solidFill>
                          <a:effectLst/>
                          <a:latin typeface="Arial Narrow" panose="020B0606020202030204" pitchFamily="34" charset="0"/>
                        </a:rPr>
                        <a:t>41 481</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3">
                        <a:lumMod val="50000"/>
                        <a:alpha val="20000"/>
                      </a:schemeClr>
                    </a:solidFill>
                  </a:tcPr>
                </a:tc>
                <a:tc>
                  <a:txBody>
                    <a:bodyPr/>
                    <a:lstStyle/>
                    <a:p>
                      <a:pPr algn="ctr" rtl="0" fontAlgn="ctr"/>
                      <a:r>
                        <a:rPr lang="ru-RU" sz="900" b="1" i="0" u="none" strike="noStrike" dirty="0">
                          <a:solidFill>
                            <a:srgbClr val="000000"/>
                          </a:solidFill>
                          <a:effectLst/>
                          <a:latin typeface="Arial Narrow" panose="020B0606020202030204" pitchFamily="34" charset="0"/>
                        </a:rPr>
                        <a:t>44 393</a:t>
                      </a:r>
                    </a:p>
                  </a:txBody>
                  <a:tcPr marL="9525" marR="9525" marT="9525" marB="0" anchor="ctr">
                    <a:lnL w="6350" cap="flat" cmpd="sng" algn="ctr">
                      <a:solidFill>
                        <a:schemeClr val="tx1"/>
                      </a:solidFill>
                      <a:prstDash val="sysDot"/>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3">
                        <a:lumMod val="50000"/>
                        <a:alpha val="20000"/>
                      </a:schemeClr>
                    </a:solidFill>
                  </a:tcPr>
                </a:tc>
                <a:extLst>
                  <a:ext uri="{0D108BD9-81ED-4DB2-BD59-A6C34878D82A}">
                    <a16:rowId xmlns:a16="http://schemas.microsoft.com/office/drawing/2014/main" val="1602871338"/>
                  </a:ext>
                </a:extLst>
              </a:tr>
              <a:tr h="148474">
                <a:tc>
                  <a:txBody>
                    <a:bodyPr/>
                    <a:lstStyle/>
                    <a:p>
                      <a:pPr marL="72000" algn="l" fontAlgn="b"/>
                      <a:r>
                        <a:rPr lang="ru-RU" sz="800" b="0" i="0" u="none" strike="noStrike" cap="none" dirty="0">
                          <a:solidFill>
                            <a:srgbClr val="000000"/>
                          </a:solidFill>
                          <a:effectLst/>
                          <a:latin typeface="Arial Narrow" panose="020B0606020202030204" pitchFamily="34" charset="0"/>
                          <a:ea typeface="+mn-ea"/>
                          <a:cs typeface="+mn-cs"/>
                          <a:sym typeface="Arial"/>
                        </a:rPr>
                        <a:t>БАСШЫЛАР ЖӘНЕ МЕМЛЕКЕТТІК ҚЫЗМЕТШІЛЕР</a:t>
                      </a:r>
                    </a:p>
                  </a:txBody>
                  <a:tcPr marL="9525" marR="9525" marT="0" marB="0" anchor="ctr">
                    <a:lnL w="76200" cap="flat" cmpd="sng" algn="ctr">
                      <a:noFill/>
                      <a:prstDash val="solid"/>
                      <a:round/>
                      <a:headEnd type="none" w="med" len="med"/>
                      <a:tailEnd type="none" w="med" len="med"/>
                    </a:lnL>
                    <a:lnR w="6350" cap="flat" cmpd="sng" algn="ctr">
                      <a:solidFill>
                        <a:schemeClr val="tx1"/>
                      </a:solidFill>
                      <a:prstDash val="sysDot"/>
                      <a:round/>
                      <a:headEnd type="none" w="med" len="med"/>
                      <a:tailEnd type="none" w="med" len="med"/>
                    </a:lnR>
                    <a:lnT w="12700" cap="flat" cmpd="sng" algn="ctr">
                      <a:solidFill>
                        <a:schemeClr val="tx1"/>
                      </a:solidFill>
                      <a:prstDash val="solid"/>
                      <a:round/>
                      <a:headEnd type="none" w="med" len="med"/>
                      <a:tailEnd type="none" w="med" len="med"/>
                    </a:lnT>
                    <a:lnB w="6350" cap="flat" cmpd="sng" algn="ctr">
                      <a:solidFill>
                        <a:schemeClr val="tx1"/>
                      </a:solidFill>
                      <a:prstDash val="sysDot"/>
                      <a:round/>
                      <a:headEnd type="none" w="med" len="med"/>
                      <a:tailEnd type="none" w="med" len="med"/>
                    </a:lnB>
                    <a:noFill/>
                  </a:tcPr>
                </a:tc>
                <a:tc>
                  <a:txBody>
                    <a:bodyPr/>
                    <a:lstStyle/>
                    <a:p>
                      <a:pPr algn="ctr" fontAlgn="ctr"/>
                      <a:r>
                        <a:rPr lang="ru-RU" sz="800" b="0" i="0" u="none" strike="noStrike">
                          <a:solidFill>
                            <a:srgbClr val="000000"/>
                          </a:solidFill>
                          <a:effectLst/>
                          <a:latin typeface="Arial Narrow" panose="020B0606020202030204" pitchFamily="34" charset="0"/>
                        </a:rPr>
                        <a:t>789</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12700" cap="flat" cmpd="sng" algn="ctr">
                      <a:solidFill>
                        <a:schemeClr val="tx1"/>
                      </a:solidFill>
                      <a:prstDash val="solid"/>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ru-RU" sz="800" b="0" i="0" u="none" strike="noStrike">
                          <a:solidFill>
                            <a:srgbClr val="000000"/>
                          </a:solidFill>
                          <a:effectLst/>
                          <a:latin typeface="Arial Narrow" panose="020B0606020202030204" pitchFamily="34" charset="0"/>
                        </a:rPr>
                        <a:t>757</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12700" cap="flat" cmpd="sng" algn="ctr">
                      <a:solidFill>
                        <a:schemeClr val="tx1"/>
                      </a:solidFill>
                      <a:prstDash val="solid"/>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ru-RU" sz="800" b="0" i="0" u="none" strike="noStrike">
                          <a:solidFill>
                            <a:srgbClr val="000000"/>
                          </a:solidFill>
                          <a:effectLst/>
                          <a:latin typeface="Arial Narrow" panose="020B0606020202030204" pitchFamily="34" charset="0"/>
                        </a:rPr>
                        <a:t>1 029</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12700" cap="flat" cmpd="sng" algn="ctr">
                      <a:solidFill>
                        <a:schemeClr val="tx1"/>
                      </a:solidFill>
                      <a:prstDash val="solid"/>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ru-RU" sz="800" b="0" i="0" u="none" strike="noStrike">
                          <a:solidFill>
                            <a:srgbClr val="000000"/>
                          </a:solidFill>
                          <a:effectLst/>
                          <a:latin typeface="Arial Narrow" panose="020B0606020202030204" pitchFamily="34" charset="0"/>
                        </a:rPr>
                        <a:t>1 044</a:t>
                      </a:r>
                    </a:p>
                  </a:txBody>
                  <a:tcPr marL="9525" marR="9525" marT="9525" marB="0" anchor="ctr">
                    <a:lnL w="6350" cap="flat" cmpd="sng" algn="ctr">
                      <a:solidFill>
                        <a:schemeClr val="tx1"/>
                      </a:solidFill>
                      <a:prstDash val="sysDot"/>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052355308"/>
                  </a:ext>
                </a:extLst>
              </a:tr>
              <a:tr h="148474">
                <a:tc>
                  <a:txBody>
                    <a:bodyPr/>
                    <a:lstStyle/>
                    <a:p>
                      <a:pPr marL="72000" algn="l" fontAlgn="b"/>
                      <a:r>
                        <a:rPr lang="ru-RU" sz="800" b="0" i="0" u="none" strike="noStrike" cap="none" dirty="0">
                          <a:solidFill>
                            <a:srgbClr val="000000"/>
                          </a:solidFill>
                          <a:effectLst/>
                          <a:latin typeface="Arial Narrow" panose="020B0606020202030204" pitchFamily="34" charset="0"/>
                          <a:ea typeface="+mn-ea"/>
                          <a:cs typeface="+mn-cs"/>
                          <a:sym typeface="Arial"/>
                        </a:rPr>
                        <a:t>КӘСІБИ МАМАНДАР</a:t>
                      </a:r>
                    </a:p>
                  </a:txBody>
                  <a:tcPr marL="9525" marR="9525" marT="0" marB="0" anchor="ctr">
                    <a:lnL w="76200" cap="flat" cmpd="sng" algn="ctr">
                      <a:noFill/>
                      <a:prstDash val="solid"/>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solidFill>
                      <a:schemeClr val="accent3">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5 626</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6 784</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solidFill>
                      <a:schemeClr val="accent3">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7 768</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solidFill>
                      <a:schemeClr val="accent3">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9 756</a:t>
                      </a:r>
                    </a:p>
                  </a:txBody>
                  <a:tcPr marL="9525" marR="9525" marT="9525" marB="0" anchor="ctr">
                    <a:lnL w="6350" cap="flat" cmpd="sng" algn="ctr">
                      <a:solidFill>
                        <a:schemeClr val="tx1"/>
                      </a:solidFill>
                      <a:prstDash val="sysDot"/>
                      <a:round/>
                      <a:headEnd type="none" w="med" len="med"/>
                      <a:tailEnd type="none" w="med" len="med"/>
                    </a:lnL>
                    <a:lnR w="12700" cap="flat" cmpd="sng" algn="ctr">
                      <a:noFill/>
                      <a:prstDash val="solid"/>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solidFill>
                      <a:schemeClr val="accent3">
                        <a:lumMod val="50000"/>
                        <a:alpha val="20000"/>
                      </a:schemeClr>
                    </a:solidFill>
                  </a:tcPr>
                </a:tc>
                <a:extLst>
                  <a:ext uri="{0D108BD9-81ED-4DB2-BD59-A6C34878D82A}">
                    <a16:rowId xmlns:a16="http://schemas.microsoft.com/office/drawing/2014/main" val="4077338817"/>
                  </a:ext>
                </a:extLst>
              </a:tr>
              <a:tr h="148474">
                <a:tc>
                  <a:txBody>
                    <a:bodyPr/>
                    <a:lstStyle/>
                    <a:p>
                      <a:pPr marL="72000" algn="l" fontAlgn="b"/>
                      <a:r>
                        <a:rPr lang="ru-RU" sz="800" b="0" i="0" u="none" strike="noStrike" cap="none" dirty="0">
                          <a:solidFill>
                            <a:srgbClr val="000000"/>
                          </a:solidFill>
                          <a:effectLst/>
                          <a:latin typeface="Arial Narrow" panose="020B0606020202030204" pitchFamily="34" charset="0"/>
                          <a:ea typeface="+mn-ea"/>
                          <a:cs typeface="+mn-cs"/>
                          <a:sym typeface="Arial"/>
                        </a:rPr>
                        <a:t>ТЕХНИК МАМАНДАР ЖӘНЕ БАСҚА ДА КӘСІБИ КӨМЕКШІ ПЕРСОНАЛ</a:t>
                      </a:r>
                    </a:p>
                  </a:txBody>
                  <a:tcPr marL="9525" marR="9525" marT="0" marB="0" anchor="ctr">
                    <a:lnL w="76200" cap="flat" cmpd="sng" algn="ctr">
                      <a:noFill/>
                      <a:prstDash val="solid"/>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noFill/>
                  </a:tcPr>
                </a:tc>
                <a:tc>
                  <a:txBody>
                    <a:bodyPr/>
                    <a:lstStyle/>
                    <a:p>
                      <a:pPr algn="ctr" fontAlgn="ctr"/>
                      <a:r>
                        <a:rPr lang="ru-RU" sz="800" b="0" i="0" u="none" strike="noStrike">
                          <a:solidFill>
                            <a:srgbClr val="000000"/>
                          </a:solidFill>
                          <a:effectLst/>
                          <a:latin typeface="Arial Narrow" panose="020B0606020202030204" pitchFamily="34" charset="0"/>
                        </a:rPr>
                        <a:t>2 471</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ru-RU" sz="800" b="0" i="0" u="none" strike="noStrike">
                          <a:solidFill>
                            <a:srgbClr val="000000"/>
                          </a:solidFill>
                          <a:effectLst/>
                          <a:latin typeface="Arial Narrow" panose="020B0606020202030204" pitchFamily="34" charset="0"/>
                        </a:rPr>
                        <a:t>3 768</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ru-RU" sz="800" b="0" i="0" u="none" strike="noStrike">
                          <a:solidFill>
                            <a:srgbClr val="000000"/>
                          </a:solidFill>
                          <a:effectLst/>
                          <a:latin typeface="Arial Narrow" panose="020B0606020202030204" pitchFamily="34" charset="0"/>
                        </a:rPr>
                        <a:t>4 020</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ru-RU" sz="800" b="0" i="0" u="none" strike="noStrike">
                          <a:solidFill>
                            <a:srgbClr val="000000"/>
                          </a:solidFill>
                          <a:effectLst/>
                          <a:latin typeface="Arial Narrow" panose="020B0606020202030204" pitchFamily="34" charset="0"/>
                        </a:rPr>
                        <a:t>4 206</a:t>
                      </a:r>
                    </a:p>
                  </a:txBody>
                  <a:tcPr marL="9525" marR="9525" marT="9525" marB="0" anchor="ctr">
                    <a:lnL w="6350" cap="flat" cmpd="sng" algn="ctr">
                      <a:solidFill>
                        <a:schemeClr val="tx1"/>
                      </a:solidFill>
                      <a:prstDash val="sysDot"/>
                      <a:round/>
                      <a:headEnd type="none" w="med" len="med"/>
                      <a:tailEnd type="none" w="med" len="med"/>
                    </a:lnL>
                    <a:lnR w="12700" cap="flat" cmpd="sng" algn="ctr">
                      <a:noFill/>
                      <a:prstDash val="solid"/>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500228116"/>
                  </a:ext>
                </a:extLst>
              </a:tr>
              <a:tr h="148474">
                <a:tc>
                  <a:txBody>
                    <a:bodyPr/>
                    <a:lstStyle/>
                    <a:p>
                      <a:pPr marL="72000" algn="l" fontAlgn="b"/>
                      <a:r>
                        <a:rPr lang="ru-RU" sz="800" b="0" i="0" u="none" strike="noStrike" cap="none" dirty="0">
                          <a:solidFill>
                            <a:srgbClr val="000000"/>
                          </a:solidFill>
                          <a:effectLst/>
                          <a:latin typeface="Arial Narrow" panose="020B0606020202030204" pitchFamily="34" charset="0"/>
                          <a:ea typeface="+mn-ea"/>
                          <a:cs typeface="+mn-cs"/>
                          <a:sym typeface="Arial"/>
                        </a:rPr>
                        <a:t>ӘКІМШІЛЕНДІРУ САЛАСЫНДАҒЫ ҚЫЗМЕТШІЛЕР</a:t>
                      </a:r>
                    </a:p>
                  </a:txBody>
                  <a:tcPr marL="9525" marR="9525" marT="0" marB="0" anchor="ctr">
                    <a:lnL w="76200" cap="flat" cmpd="sng" algn="ctr">
                      <a:noFill/>
                      <a:prstDash val="solid"/>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solidFill>
                      <a:schemeClr val="accent3">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796</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1 362</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solidFill>
                      <a:schemeClr val="accent3">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1 573</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solidFill>
                      <a:schemeClr val="accent3">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2 134</a:t>
                      </a:r>
                    </a:p>
                  </a:txBody>
                  <a:tcPr marL="9525" marR="9525" marT="9525" marB="0" anchor="ctr">
                    <a:lnL w="6350" cap="flat" cmpd="sng" algn="ctr">
                      <a:solidFill>
                        <a:schemeClr val="tx1"/>
                      </a:solidFill>
                      <a:prstDash val="sysDot"/>
                      <a:round/>
                      <a:headEnd type="none" w="med" len="med"/>
                      <a:tailEnd type="none" w="med" len="med"/>
                    </a:lnL>
                    <a:lnR w="12700" cap="flat" cmpd="sng" algn="ctr">
                      <a:noFill/>
                      <a:prstDash val="solid"/>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solidFill>
                      <a:schemeClr val="accent3">
                        <a:lumMod val="50000"/>
                        <a:alpha val="20000"/>
                      </a:schemeClr>
                    </a:solidFill>
                  </a:tcPr>
                </a:tc>
                <a:extLst>
                  <a:ext uri="{0D108BD9-81ED-4DB2-BD59-A6C34878D82A}">
                    <a16:rowId xmlns:a16="http://schemas.microsoft.com/office/drawing/2014/main" val="1221627480"/>
                  </a:ext>
                </a:extLst>
              </a:tr>
              <a:tr h="148474">
                <a:tc>
                  <a:txBody>
                    <a:bodyPr/>
                    <a:lstStyle/>
                    <a:p>
                      <a:pPr marL="72000" algn="l" fontAlgn="b"/>
                      <a:r>
                        <a:rPr lang="ru-RU" sz="800" b="0" i="0" u="none" strike="noStrike" cap="none" dirty="0">
                          <a:solidFill>
                            <a:srgbClr val="000000"/>
                          </a:solidFill>
                          <a:effectLst/>
                          <a:latin typeface="Arial Narrow" panose="020B0606020202030204" pitchFamily="34" charset="0"/>
                          <a:ea typeface="+mn-ea"/>
                          <a:cs typeface="+mn-cs"/>
                          <a:sym typeface="Arial"/>
                        </a:rPr>
                        <a:t>ҚЫЗМЕТ КӨРСЕТУ ЖӘНЕ САУДА САЛАСЫНЫҢ ЖҰМЫСКЕРЛЕРІ</a:t>
                      </a:r>
                    </a:p>
                  </a:txBody>
                  <a:tcPr marL="9525" marR="9525" marT="0" marB="0" anchor="ctr">
                    <a:lnL w="76200" cap="flat" cmpd="sng" algn="ctr">
                      <a:noFill/>
                      <a:prstDash val="solid"/>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noFill/>
                  </a:tcPr>
                </a:tc>
                <a:tc>
                  <a:txBody>
                    <a:bodyPr/>
                    <a:lstStyle/>
                    <a:p>
                      <a:pPr algn="ctr" fontAlgn="ctr"/>
                      <a:r>
                        <a:rPr lang="ru-RU" sz="800" b="0" i="0" u="none" strike="noStrike">
                          <a:solidFill>
                            <a:srgbClr val="000000"/>
                          </a:solidFill>
                          <a:effectLst/>
                          <a:latin typeface="Arial Narrow" panose="020B0606020202030204" pitchFamily="34" charset="0"/>
                        </a:rPr>
                        <a:t>3 519</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ru-RU" sz="800" b="0" i="0" u="none" strike="noStrike">
                          <a:solidFill>
                            <a:srgbClr val="000000"/>
                          </a:solidFill>
                          <a:effectLst/>
                          <a:latin typeface="Arial Narrow" panose="020B0606020202030204" pitchFamily="34" charset="0"/>
                        </a:rPr>
                        <a:t>4 348</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ru-RU" sz="800" b="0" i="0" u="none" strike="noStrike">
                          <a:solidFill>
                            <a:srgbClr val="000000"/>
                          </a:solidFill>
                          <a:effectLst/>
                          <a:latin typeface="Arial Narrow" panose="020B0606020202030204" pitchFamily="34" charset="0"/>
                        </a:rPr>
                        <a:t>5 768</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ru-RU" sz="800" b="0" i="0" u="none" strike="noStrike">
                          <a:solidFill>
                            <a:srgbClr val="000000"/>
                          </a:solidFill>
                          <a:effectLst/>
                          <a:latin typeface="Arial Narrow" panose="020B0606020202030204" pitchFamily="34" charset="0"/>
                        </a:rPr>
                        <a:t>6 604</a:t>
                      </a:r>
                    </a:p>
                  </a:txBody>
                  <a:tcPr marL="9525" marR="9525" marT="9525" marB="0" anchor="ctr">
                    <a:lnL w="6350" cap="flat" cmpd="sng" algn="ctr">
                      <a:solidFill>
                        <a:schemeClr val="tx1"/>
                      </a:solidFill>
                      <a:prstDash val="sysDot"/>
                      <a:round/>
                      <a:headEnd type="none" w="med" len="med"/>
                      <a:tailEnd type="none" w="med" len="med"/>
                    </a:lnL>
                    <a:lnR w="12700" cap="flat" cmpd="sng" algn="ctr">
                      <a:noFill/>
                      <a:prstDash val="solid"/>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182707914"/>
                  </a:ext>
                </a:extLst>
              </a:tr>
              <a:tr h="148474">
                <a:tc>
                  <a:txBody>
                    <a:bodyPr/>
                    <a:lstStyle/>
                    <a:p>
                      <a:pPr marL="72000" algn="l" fontAlgn="b"/>
                      <a:r>
                        <a:rPr lang="ru-RU" sz="800" b="0" i="0" u="none" strike="noStrike" cap="none" dirty="0">
                          <a:solidFill>
                            <a:srgbClr val="000000"/>
                          </a:solidFill>
                          <a:effectLst/>
                          <a:latin typeface="Arial Narrow" panose="020B0606020202030204" pitchFamily="34" charset="0"/>
                          <a:ea typeface="+mn-ea"/>
                          <a:cs typeface="+mn-cs"/>
                          <a:sym typeface="Arial"/>
                        </a:rPr>
                        <a:t>ФЕРМЕР Ж/Е АУЫЛ/ОРМАН, БАЛЫҚ ШАРУА-ЫҢ Ж/Е БАЛЫҚ АУЛАУ ЖҰМЫС-РЫ</a:t>
                      </a:r>
                    </a:p>
                  </a:txBody>
                  <a:tcPr marL="9525" marR="9525" marT="0" marB="0" anchor="ctr">
                    <a:lnL w="76200" cap="flat" cmpd="sng" algn="ctr">
                      <a:noFill/>
                      <a:prstDash val="solid"/>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solidFill>
                      <a:schemeClr val="accent3">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8</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14</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solidFill>
                      <a:schemeClr val="accent3">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29</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solidFill>
                      <a:schemeClr val="accent3">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22</a:t>
                      </a:r>
                    </a:p>
                  </a:txBody>
                  <a:tcPr marL="9525" marR="9525" marT="9525" marB="0" anchor="ctr">
                    <a:lnL w="6350" cap="flat" cmpd="sng" algn="ctr">
                      <a:solidFill>
                        <a:schemeClr val="tx1"/>
                      </a:solidFill>
                      <a:prstDash val="sysDot"/>
                      <a:round/>
                      <a:headEnd type="none" w="med" len="med"/>
                      <a:tailEnd type="none" w="med" len="med"/>
                    </a:lnL>
                    <a:lnR w="12700" cap="flat" cmpd="sng" algn="ctr">
                      <a:noFill/>
                      <a:prstDash val="solid"/>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solidFill>
                      <a:schemeClr val="accent3">
                        <a:lumMod val="50000"/>
                        <a:alpha val="20000"/>
                      </a:schemeClr>
                    </a:solidFill>
                  </a:tcPr>
                </a:tc>
                <a:extLst>
                  <a:ext uri="{0D108BD9-81ED-4DB2-BD59-A6C34878D82A}">
                    <a16:rowId xmlns:a16="http://schemas.microsoft.com/office/drawing/2014/main" val="3434696259"/>
                  </a:ext>
                </a:extLst>
              </a:tr>
              <a:tr h="148474">
                <a:tc>
                  <a:txBody>
                    <a:bodyPr/>
                    <a:lstStyle/>
                    <a:p>
                      <a:pPr marL="72000" algn="l" fontAlgn="b"/>
                      <a:r>
                        <a:rPr lang="ru-RU" sz="800" b="0" i="0" u="none" strike="noStrike" cap="none" dirty="0">
                          <a:solidFill>
                            <a:srgbClr val="000000"/>
                          </a:solidFill>
                          <a:effectLst/>
                          <a:latin typeface="Arial Narrow" panose="020B0606020202030204" pitchFamily="34" charset="0"/>
                          <a:ea typeface="+mn-ea"/>
                          <a:cs typeface="+mn-cs"/>
                          <a:sym typeface="Arial"/>
                        </a:rPr>
                        <a:t>ӨНЕРКӘСІП, ҚҰРЫЛЫС, КӨЛІК Ж/Е БАСҚА ТЕКТЕС ЖҰМЫСШЫЛАРЫ</a:t>
                      </a:r>
                    </a:p>
                  </a:txBody>
                  <a:tcPr marL="9525" marR="9525" marT="0" marB="0" anchor="ctr">
                    <a:lnL w="76200" cap="flat" cmpd="sng" algn="ctr">
                      <a:noFill/>
                      <a:prstDash val="solid"/>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noFill/>
                  </a:tcPr>
                </a:tc>
                <a:tc>
                  <a:txBody>
                    <a:bodyPr/>
                    <a:lstStyle/>
                    <a:p>
                      <a:pPr algn="ctr" fontAlgn="ctr"/>
                      <a:r>
                        <a:rPr lang="ru-RU" sz="800" b="0" i="0" u="none" strike="noStrike">
                          <a:solidFill>
                            <a:srgbClr val="000000"/>
                          </a:solidFill>
                          <a:effectLst/>
                          <a:latin typeface="Arial Narrow" panose="020B0606020202030204" pitchFamily="34" charset="0"/>
                        </a:rPr>
                        <a:t>2 110</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ru-RU" sz="800" b="0" i="0" u="none" strike="noStrike">
                          <a:solidFill>
                            <a:srgbClr val="000000"/>
                          </a:solidFill>
                          <a:effectLst/>
                          <a:latin typeface="Arial Narrow" panose="020B0606020202030204" pitchFamily="34" charset="0"/>
                        </a:rPr>
                        <a:t>4 535</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ru-RU" sz="800" b="0" i="0" u="none" strike="noStrike">
                          <a:solidFill>
                            <a:srgbClr val="000000"/>
                          </a:solidFill>
                          <a:effectLst/>
                          <a:latin typeface="Arial Narrow" panose="020B0606020202030204" pitchFamily="34" charset="0"/>
                        </a:rPr>
                        <a:t>6 197</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ru-RU" sz="800" b="0" i="0" u="none" strike="noStrike">
                          <a:solidFill>
                            <a:srgbClr val="000000"/>
                          </a:solidFill>
                          <a:effectLst/>
                          <a:latin typeface="Arial Narrow" panose="020B0606020202030204" pitchFamily="34" charset="0"/>
                        </a:rPr>
                        <a:t>5 447</a:t>
                      </a:r>
                    </a:p>
                  </a:txBody>
                  <a:tcPr marL="9525" marR="9525" marT="9525" marB="0" anchor="ctr">
                    <a:lnL w="6350" cap="flat" cmpd="sng" algn="ctr">
                      <a:solidFill>
                        <a:schemeClr val="tx1"/>
                      </a:solidFill>
                      <a:prstDash val="sysDot"/>
                      <a:round/>
                      <a:headEnd type="none" w="med" len="med"/>
                      <a:tailEnd type="none" w="med" len="med"/>
                    </a:lnL>
                    <a:lnR w="12700" cap="flat" cmpd="sng" algn="ctr">
                      <a:noFill/>
                      <a:prstDash val="solid"/>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033135677"/>
                  </a:ext>
                </a:extLst>
              </a:tr>
              <a:tr h="148474">
                <a:tc>
                  <a:txBody>
                    <a:bodyPr/>
                    <a:lstStyle/>
                    <a:p>
                      <a:pPr marL="72000" algn="l" fontAlgn="b"/>
                      <a:r>
                        <a:rPr lang="ru-RU" sz="800" b="0" i="0" u="none" strike="noStrike" cap="none" dirty="0">
                          <a:solidFill>
                            <a:srgbClr val="000000"/>
                          </a:solidFill>
                          <a:effectLst/>
                          <a:latin typeface="Arial Narrow" panose="020B0606020202030204" pitchFamily="34" charset="0"/>
                          <a:ea typeface="+mn-ea"/>
                          <a:cs typeface="+mn-cs"/>
                          <a:sym typeface="Arial"/>
                        </a:rPr>
                        <a:t>ӨНДІРІСТІК ЖАБДЫҚ ОПЕРАТОРЛАРЫ, ҚҰРАСТЫРУШЫЛАРЫ Ж/Е ЖҮРГІЗУШІЛЕРІ</a:t>
                      </a:r>
                    </a:p>
                  </a:txBody>
                  <a:tcPr marL="9525" marR="9525" marT="0" marB="0" anchor="ctr">
                    <a:lnL w="76200" cap="flat" cmpd="sng" algn="ctr">
                      <a:noFill/>
                      <a:prstDash val="solid"/>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solidFill>
                      <a:schemeClr val="accent3">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1 706</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2 354</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solidFill>
                      <a:schemeClr val="accent3">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3 770</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solidFill>
                      <a:schemeClr val="accent3">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3 177</a:t>
                      </a:r>
                    </a:p>
                  </a:txBody>
                  <a:tcPr marL="9525" marR="9525" marT="9525" marB="0" anchor="ctr">
                    <a:lnL w="6350" cap="flat" cmpd="sng" algn="ctr">
                      <a:solidFill>
                        <a:schemeClr val="tx1"/>
                      </a:solidFill>
                      <a:prstDash val="sysDot"/>
                      <a:round/>
                      <a:headEnd type="none" w="med" len="med"/>
                      <a:tailEnd type="none" w="med" len="med"/>
                    </a:lnL>
                    <a:lnR w="12700" cap="flat" cmpd="sng" algn="ctr">
                      <a:noFill/>
                      <a:prstDash val="solid"/>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solidFill>
                      <a:schemeClr val="accent3">
                        <a:lumMod val="50000"/>
                        <a:alpha val="20000"/>
                      </a:schemeClr>
                    </a:solidFill>
                  </a:tcPr>
                </a:tc>
                <a:extLst>
                  <a:ext uri="{0D108BD9-81ED-4DB2-BD59-A6C34878D82A}">
                    <a16:rowId xmlns:a16="http://schemas.microsoft.com/office/drawing/2014/main" val="3877348172"/>
                  </a:ext>
                </a:extLst>
              </a:tr>
              <a:tr h="148474">
                <a:tc>
                  <a:txBody>
                    <a:bodyPr/>
                    <a:lstStyle/>
                    <a:p>
                      <a:pPr marL="72000" algn="l" fontAlgn="b"/>
                      <a:r>
                        <a:rPr lang="ru-RU" sz="800" b="0" i="0" u="none" strike="noStrike" cap="none" dirty="0">
                          <a:solidFill>
                            <a:srgbClr val="000000"/>
                          </a:solidFill>
                          <a:effectLst/>
                          <a:latin typeface="Arial Narrow" panose="020B0606020202030204" pitchFamily="34" charset="0"/>
                          <a:ea typeface="+mn-ea"/>
                          <a:cs typeface="+mn-cs"/>
                          <a:sym typeface="Arial"/>
                        </a:rPr>
                        <a:t>БІЛІКТІЛІГІ ЖОҚ ЖҰМЫСШЫЛАР</a:t>
                      </a:r>
                    </a:p>
                  </a:txBody>
                  <a:tcPr marL="9525" marR="9525" marT="0" marB="0" anchor="ctr">
                    <a:lnL w="76200" cap="flat" cmpd="sng" algn="ctr">
                      <a:noFill/>
                      <a:prstDash val="solid"/>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noFill/>
                  </a:tcPr>
                </a:tc>
                <a:tc>
                  <a:txBody>
                    <a:bodyPr/>
                    <a:lstStyle/>
                    <a:p>
                      <a:pPr algn="ctr" fontAlgn="ctr"/>
                      <a:r>
                        <a:rPr lang="ru-RU" sz="800" b="0" i="0" u="none" strike="noStrike" dirty="0">
                          <a:solidFill>
                            <a:srgbClr val="000000"/>
                          </a:solidFill>
                          <a:effectLst/>
                          <a:latin typeface="Arial Narrow" panose="020B0606020202030204" pitchFamily="34" charset="0"/>
                        </a:rPr>
                        <a:t>4 990</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ru-RU" sz="800" b="0" i="0" u="none" strike="noStrike">
                          <a:solidFill>
                            <a:srgbClr val="000000"/>
                          </a:solidFill>
                          <a:effectLst/>
                          <a:latin typeface="Arial Narrow" panose="020B0606020202030204" pitchFamily="34" charset="0"/>
                        </a:rPr>
                        <a:t>9 447</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ru-RU" sz="800" b="0" i="0" u="none" strike="noStrike">
                          <a:solidFill>
                            <a:srgbClr val="000000"/>
                          </a:solidFill>
                          <a:effectLst/>
                          <a:latin typeface="Arial Narrow" panose="020B0606020202030204" pitchFamily="34" charset="0"/>
                        </a:rPr>
                        <a:t>11 327</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ru-RU" sz="800" b="0" i="0" u="none" strike="noStrike" dirty="0">
                          <a:solidFill>
                            <a:srgbClr val="000000"/>
                          </a:solidFill>
                          <a:effectLst/>
                          <a:latin typeface="Arial Narrow" panose="020B0606020202030204" pitchFamily="34" charset="0"/>
                        </a:rPr>
                        <a:t>12 003</a:t>
                      </a:r>
                    </a:p>
                  </a:txBody>
                  <a:tcPr marL="9525" marR="9525" marT="9525" marB="0" anchor="ctr">
                    <a:lnL w="6350" cap="flat" cmpd="sng" algn="ctr">
                      <a:solidFill>
                        <a:schemeClr val="tx1"/>
                      </a:solidFill>
                      <a:prstDash val="sysDot"/>
                      <a:round/>
                      <a:headEnd type="none" w="med" len="med"/>
                      <a:tailEnd type="none" w="med" len="med"/>
                    </a:lnL>
                    <a:lnR w="12700" cap="flat" cmpd="sng" algn="ctr">
                      <a:noFill/>
                      <a:prstDash val="solid"/>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605250712"/>
                  </a:ext>
                </a:extLst>
              </a:tr>
            </a:tbl>
          </a:graphicData>
        </a:graphic>
      </p:graphicFrame>
      <p:cxnSp>
        <p:nvCxnSpPr>
          <p:cNvPr id="27" name="Прямая соединительная линия 26">
            <a:extLst>
              <a:ext uri="{FF2B5EF4-FFF2-40B4-BE49-F238E27FC236}">
                <a16:creationId xmlns:a16="http://schemas.microsoft.com/office/drawing/2014/main" id="{480B2A30-D1CC-17C9-94C0-97FF5DA84854}"/>
              </a:ext>
            </a:extLst>
          </p:cNvPr>
          <p:cNvCxnSpPr>
            <a:cxnSpLocks/>
          </p:cNvCxnSpPr>
          <p:nvPr/>
        </p:nvCxnSpPr>
        <p:spPr>
          <a:xfrm>
            <a:off x="6661786" y="1204913"/>
            <a:ext cx="0" cy="1690687"/>
          </a:xfrm>
          <a:prstGeom prst="line">
            <a:avLst/>
          </a:prstGeom>
          <a:ln w="28575">
            <a:solidFill>
              <a:srgbClr val="007F76"/>
            </a:solidFill>
          </a:ln>
        </p:spPr>
        <p:style>
          <a:lnRef idx="1">
            <a:schemeClr val="accent1"/>
          </a:lnRef>
          <a:fillRef idx="0">
            <a:schemeClr val="accent1"/>
          </a:fillRef>
          <a:effectRef idx="0">
            <a:schemeClr val="accent1"/>
          </a:effectRef>
          <a:fontRef idx="minor">
            <a:schemeClr val="tx1"/>
          </a:fontRef>
        </p:style>
      </p:cxnSp>
      <p:cxnSp>
        <p:nvCxnSpPr>
          <p:cNvPr id="30" name="Прямая соединительная линия 29">
            <a:extLst>
              <a:ext uri="{FF2B5EF4-FFF2-40B4-BE49-F238E27FC236}">
                <a16:creationId xmlns:a16="http://schemas.microsoft.com/office/drawing/2014/main" id="{2DDD45A9-69D2-201F-3470-541F6E72F277}"/>
              </a:ext>
            </a:extLst>
          </p:cNvPr>
          <p:cNvCxnSpPr>
            <a:cxnSpLocks/>
          </p:cNvCxnSpPr>
          <p:nvPr/>
        </p:nvCxnSpPr>
        <p:spPr>
          <a:xfrm>
            <a:off x="6661786" y="3019425"/>
            <a:ext cx="0" cy="1685882"/>
          </a:xfrm>
          <a:prstGeom prst="line">
            <a:avLst/>
          </a:prstGeom>
          <a:ln w="28575">
            <a:solidFill>
              <a:schemeClr val="accent3">
                <a:lumMod val="50000"/>
              </a:schemeClr>
            </a:solidFill>
          </a:ln>
        </p:spPr>
        <p:style>
          <a:lnRef idx="1">
            <a:schemeClr val="accent1"/>
          </a:lnRef>
          <a:fillRef idx="0">
            <a:schemeClr val="accent1"/>
          </a:fillRef>
          <a:effectRef idx="0">
            <a:schemeClr val="accent1"/>
          </a:effectRef>
          <a:fontRef idx="minor">
            <a:schemeClr val="tx1"/>
          </a:fontRef>
        </p:style>
      </p:cxnSp>
      <p:cxnSp>
        <p:nvCxnSpPr>
          <p:cNvPr id="31" name="Прямая соединительная линия 30">
            <a:extLst>
              <a:ext uri="{FF2B5EF4-FFF2-40B4-BE49-F238E27FC236}">
                <a16:creationId xmlns:a16="http://schemas.microsoft.com/office/drawing/2014/main" id="{A672A320-8DA2-339A-0CD3-33144AEBC3A9}"/>
              </a:ext>
            </a:extLst>
          </p:cNvPr>
          <p:cNvCxnSpPr>
            <a:cxnSpLocks/>
          </p:cNvCxnSpPr>
          <p:nvPr/>
        </p:nvCxnSpPr>
        <p:spPr>
          <a:xfrm>
            <a:off x="6661786" y="4838700"/>
            <a:ext cx="0" cy="1661275"/>
          </a:xfrm>
          <a:prstGeom prst="line">
            <a:avLst/>
          </a:prstGeom>
          <a:ln w="28575">
            <a:solidFill>
              <a:schemeClr val="accent6">
                <a:lumMod val="50000"/>
              </a:schemeClr>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662353059"/>
      </p:ext>
    </p:extLst>
  </p:cSld>
  <p:clrMapOvr>
    <a:masterClrMapping/>
  </p:clrMapOvr>
</p:sld>
</file>

<file path=ppt/slides/slide7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Номер слайда 2">
            <a:extLst>
              <a:ext uri="{FF2B5EF4-FFF2-40B4-BE49-F238E27FC236}">
                <a16:creationId xmlns:a16="http://schemas.microsoft.com/office/drawing/2014/main" id="{0FE3E8E7-F31A-7D55-7372-1BEAD488D2B4}"/>
              </a:ext>
            </a:extLst>
          </p:cNvPr>
          <p:cNvSpPr>
            <a:spLocks noGrp="1"/>
          </p:cNvSpPr>
          <p:nvPr>
            <p:ph type="sldNum" sz="quarter" idx="12"/>
          </p:nvPr>
        </p:nvSpPr>
        <p:spPr/>
        <p:txBody>
          <a:bodyPr/>
          <a:lstStyle/>
          <a:p>
            <a:fld id="{4060C6F1-8618-4CCA-B45E-7B199C8F5830}" type="slidenum">
              <a:rPr lang="ru-RU" smtClean="0"/>
              <a:pPr/>
              <a:t>78</a:t>
            </a:fld>
            <a:r>
              <a:rPr lang="en-US" dirty="0"/>
              <a:t> </a:t>
            </a:r>
            <a:r>
              <a:rPr lang="ru-RU" dirty="0"/>
              <a:t>из 82</a:t>
            </a:r>
          </a:p>
        </p:txBody>
      </p:sp>
      <p:sp>
        <p:nvSpPr>
          <p:cNvPr id="6" name="Заголовок 3">
            <a:extLst>
              <a:ext uri="{FF2B5EF4-FFF2-40B4-BE49-F238E27FC236}">
                <a16:creationId xmlns:a16="http://schemas.microsoft.com/office/drawing/2014/main" id="{AC634985-2978-6D1D-9219-6D9F23D568B0}"/>
              </a:ext>
            </a:extLst>
          </p:cNvPr>
          <p:cNvSpPr txBox="1">
            <a:spLocks/>
          </p:cNvSpPr>
          <p:nvPr/>
        </p:nvSpPr>
        <p:spPr>
          <a:xfrm>
            <a:off x="72000" y="0"/>
            <a:ext cx="12120000" cy="859626"/>
          </a:xfrm>
          <a:prstGeom prst="rect">
            <a:avLst/>
          </a:prstGeom>
        </p:spPr>
        <p:txBody>
          <a:bodyPr anchor="ctr"/>
          <a:lstStyle>
            <a:defPPr marR="0" lvl="0" algn="l" rtl="0">
              <a:lnSpc>
                <a:spcPct val="100000"/>
              </a:lnSpc>
              <a:spcBef>
                <a:spcPts val="0"/>
              </a:spcBef>
              <a:spcAft>
                <a:spcPts val="0"/>
              </a:spcAft>
            </a:defPPr>
            <a:lvl1pPr marR="0" lvl="0" algn="l" rtl="0" eaLnBrk="1" hangingPunct="1">
              <a:lnSpc>
                <a:spcPct val="100000"/>
              </a:lnSpc>
              <a:spcBef>
                <a:spcPts val="0"/>
              </a:spcBef>
              <a:spcAft>
                <a:spcPts val="0"/>
              </a:spcAft>
              <a:buNone/>
              <a:defRPr sz="2667" b="1" i="0" u="none" strike="noStrike" cap="none">
                <a:solidFill>
                  <a:srgbClr val="007F76"/>
                </a:solidFill>
                <a:latin typeface="Arial" panose="020B0604020202020204" pitchFamily="34" charset="0"/>
                <a:ea typeface="Calibri" panose="020F0502020204030204" pitchFamily="34" charset="0"/>
                <a:cs typeface="Arial" panose="020B0604020202020204" pitchFamily="34" charset="0"/>
                <a:sym typeface="Arial"/>
              </a:defRPr>
            </a:lvl1pPr>
          </a:lstStyle>
          <a:p>
            <a:pPr defTabSz="914400"/>
            <a:r>
              <a:rPr lang="ru-RU" dirty="0"/>
              <a:t>2019-2022 </a:t>
            </a:r>
            <a:r>
              <a:rPr lang="ru-RU" dirty="0" err="1"/>
              <a:t>жылдағы</a:t>
            </a:r>
            <a:r>
              <a:rPr lang="ru-RU" dirty="0"/>
              <a:t> Алматы </a:t>
            </a:r>
            <a:r>
              <a:rPr lang="ru-RU" dirty="0" err="1"/>
              <a:t>қаласы</a:t>
            </a:r>
            <a:r>
              <a:rPr lang="ru-RU" dirty="0"/>
              <a:t> </a:t>
            </a:r>
            <a:r>
              <a:rPr lang="ru-RU" dirty="0" err="1"/>
              <a:t>бойынша</a:t>
            </a:r>
            <a:r>
              <a:rPr lang="ru-RU" dirty="0"/>
              <a:t> бос </a:t>
            </a:r>
            <a:r>
              <a:rPr lang="ru-RU" dirty="0" err="1"/>
              <a:t>орындарТобы</a:t>
            </a:r>
            <a:endParaRPr lang="ru-KZ" kern="0" dirty="0"/>
          </a:p>
        </p:txBody>
      </p:sp>
      <p:graphicFrame>
        <p:nvGraphicFramePr>
          <p:cNvPr id="2" name="Таблица 3">
            <a:extLst>
              <a:ext uri="{FF2B5EF4-FFF2-40B4-BE49-F238E27FC236}">
                <a16:creationId xmlns:a16="http://schemas.microsoft.com/office/drawing/2014/main" id="{8F122EDF-B80C-49B6-7013-14325365416C}"/>
              </a:ext>
            </a:extLst>
          </p:cNvPr>
          <p:cNvGraphicFramePr>
            <a:graphicFrameLocks noGrp="1"/>
          </p:cNvGraphicFramePr>
          <p:nvPr/>
        </p:nvGraphicFramePr>
        <p:xfrm>
          <a:off x="146644" y="903211"/>
          <a:ext cx="11950106" cy="5600230"/>
        </p:xfrm>
        <a:graphic>
          <a:graphicData uri="http://schemas.openxmlformats.org/drawingml/2006/table">
            <a:tbl>
              <a:tblPr firstRow="1" bandRow="1">
                <a:tableStyleId>{5C22544A-7EE6-4342-B048-85BDC9FD1C3A}</a:tableStyleId>
              </a:tblPr>
              <a:tblGrid>
                <a:gridCol w="1128923">
                  <a:extLst>
                    <a:ext uri="{9D8B030D-6E8A-4147-A177-3AD203B41FA5}">
                      <a16:colId xmlns:a16="http://schemas.microsoft.com/office/drawing/2014/main" val="1887671937"/>
                    </a:ext>
                  </a:extLst>
                </a:gridCol>
                <a:gridCol w="4386636">
                  <a:extLst>
                    <a:ext uri="{9D8B030D-6E8A-4147-A177-3AD203B41FA5}">
                      <a16:colId xmlns:a16="http://schemas.microsoft.com/office/drawing/2014/main" val="2349791940"/>
                    </a:ext>
                  </a:extLst>
                </a:gridCol>
                <a:gridCol w="989153">
                  <a:extLst>
                    <a:ext uri="{9D8B030D-6E8A-4147-A177-3AD203B41FA5}">
                      <a16:colId xmlns:a16="http://schemas.microsoft.com/office/drawing/2014/main" val="3468745330"/>
                    </a:ext>
                  </a:extLst>
                </a:gridCol>
                <a:gridCol w="1236442">
                  <a:extLst>
                    <a:ext uri="{9D8B030D-6E8A-4147-A177-3AD203B41FA5}">
                      <a16:colId xmlns:a16="http://schemas.microsoft.com/office/drawing/2014/main" val="804095016"/>
                    </a:ext>
                  </a:extLst>
                </a:gridCol>
                <a:gridCol w="757255">
                  <a:extLst>
                    <a:ext uri="{9D8B030D-6E8A-4147-A177-3AD203B41FA5}">
                      <a16:colId xmlns:a16="http://schemas.microsoft.com/office/drawing/2014/main" val="2954860215"/>
                    </a:ext>
                  </a:extLst>
                </a:gridCol>
                <a:gridCol w="757255">
                  <a:extLst>
                    <a:ext uri="{9D8B030D-6E8A-4147-A177-3AD203B41FA5}">
                      <a16:colId xmlns:a16="http://schemas.microsoft.com/office/drawing/2014/main" val="3651837902"/>
                    </a:ext>
                  </a:extLst>
                </a:gridCol>
                <a:gridCol w="757255">
                  <a:extLst>
                    <a:ext uri="{9D8B030D-6E8A-4147-A177-3AD203B41FA5}">
                      <a16:colId xmlns:a16="http://schemas.microsoft.com/office/drawing/2014/main" val="920941884"/>
                    </a:ext>
                  </a:extLst>
                </a:gridCol>
                <a:gridCol w="757255">
                  <a:extLst>
                    <a:ext uri="{9D8B030D-6E8A-4147-A177-3AD203B41FA5}">
                      <a16:colId xmlns:a16="http://schemas.microsoft.com/office/drawing/2014/main" val="1560726908"/>
                    </a:ext>
                  </a:extLst>
                </a:gridCol>
                <a:gridCol w="1179932">
                  <a:extLst>
                    <a:ext uri="{9D8B030D-6E8A-4147-A177-3AD203B41FA5}">
                      <a16:colId xmlns:a16="http://schemas.microsoft.com/office/drawing/2014/main" val="3273998533"/>
                    </a:ext>
                  </a:extLst>
                </a:gridCol>
              </a:tblGrid>
              <a:tr h="279765">
                <a:tc rowSpan="2">
                  <a:txBody>
                    <a:bodyPr/>
                    <a:lstStyle/>
                    <a:p>
                      <a:pPr algn="ctr"/>
                      <a:r>
                        <a:rPr lang="ru-RU" sz="1100" dirty="0" err="1"/>
                        <a:t>Жыл</a:t>
                      </a:r>
                      <a:endParaRPr lang="ru-KZ" sz="1100" dirty="0"/>
                    </a:p>
                  </a:txBody>
                  <a:tcPr anchor="ctr"/>
                </a:tc>
                <a:tc rowSpan="2">
                  <a:txBody>
                    <a:bodyPr/>
                    <a:lstStyle/>
                    <a:p>
                      <a:pPr algn="ctr"/>
                      <a:r>
                        <a:rPr lang="ru-RU" sz="1100" dirty="0" err="1"/>
                        <a:t>Атауы</a:t>
                      </a:r>
                      <a:endParaRPr lang="ru-KZ" sz="1100" dirty="0"/>
                    </a:p>
                  </a:txBody>
                  <a:tcPr anchor="ctr">
                    <a:lnB w="28575" cap="flat" cmpd="sng" algn="ctr">
                      <a:solidFill>
                        <a:schemeClr val="bg1"/>
                      </a:solidFill>
                      <a:prstDash val="solid"/>
                      <a:round/>
                      <a:headEnd type="none" w="med" len="med"/>
                      <a:tailEnd type="none" w="med" len="med"/>
                    </a:lnB>
                  </a:tcPr>
                </a:tc>
                <a:tc rowSpan="2">
                  <a:txBody>
                    <a:bodyPr/>
                    <a:lstStyle/>
                    <a:p>
                      <a:pPr algn="ctr"/>
                      <a:r>
                        <a:rPr lang="ru-RU" sz="1100" dirty="0"/>
                        <a:t>ҰҚЖ-2017 </a:t>
                      </a:r>
                      <a:r>
                        <a:rPr lang="ru-RU" sz="1100" dirty="0" err="1"/>
                        <a:t>коді</a:t>
                      </a:r>
                      <a:endParaRPr lang="ru-KZ" sz="1100" dirty="0"/>
                    </a:p>
                  </a:txBody>
                  <a:tcPr anchor="ctr">
                    <a:lnB w="28575" cap="flat" cmpd="sng" algn="ctr">
                      <a:solidFill>
                        <a:schemeClr val="bg1"/>
                      </a:solidFill>
                      <a:prstDash val="solid"/>
                      <a:round/>
                      <a:headEnd type="none" w="med" len="med"/>
                      <a:tailEnd type="none" w="med" len="med"/>
                    </a:lnB>
                  </a:tcPr>
                </a:tc>
                <a:tc rowSpan="2">
                  <a:txBody>
                    <a:bodyPr/>
                    <a:lstStyle/>
                    <a:p>
                      <a:pPr algn="ctr"/>
                      <a:r>
                        <a:rPr lang="ru-RU" sz="1100" dirty="0"/>
                        <a:t>Бос </a:t>
                      </a:r>
                      <a:r>
                        <a:rPr lang="ru-RU" sz="1100" dirty="0" err="1"/>
                        <a:t>орындар</a:t>
                      </a:r>
                      <a:r>
                        <a:rPr lang="ru-RU" sz="1100" dirty="0"/>
                        <a:t> саны</a:t>
                      </a:r>
                      <a:endParaRPr lang="ru-KZ" sz="1100" dirty="0"/>
                    </a:p>
                  </a:txBody>
                  <a:tcPr anchor="ctr">
                    <a:lnB w="28575" cap="flat" cmpd="sng" algn="ctr">
                      <a:solidFill>
                        <a:schemeClr val="bg1"/>
                      </a:solidFill>
                      <a:prstDash val="solid"/>
                      <a:round/>
                      <a:headEnd type="none" w="med" len="med"/>
                      <a:tailEnd type="none" w="med" len="med"/>
                    </a:lnB>
                  </a:tcPr>
                </a:tc>
                <a:tc gridSpan="4">
                  <a:txBody>
                    <a:bodyPr/>
                    <a:lstStyle/>
                    <a:p>
                      <a:pPr algn="ctr"/>
                      <a:r>
                        <a:rPr lang="ru-RU" sz="1100" dirty="0" err="1"/>
                        <a:t>соның</a:t>
                      </a:r>
                      <a:r>
                        <a:rPr lang="ru-RU" sz="1100" dirty="0"/>
                        <a:t> </a:t>
                      </a:r>
                      <a:r>
                        <a:rPr lang="ru-RU" sz="1100" dirty="0" err="1"/>
                        <a:t>ішінде</a:t>
                      </a:r>
                      <a:r>
                        <a:rPr lang="ru-RU" sz="1100" dirty="0"/>
                        <a:t> </a:t>
                      </a:r>
                      <a:r>
                        <a:rPr lang="ru-RU" sz="1100" dirty="0" err="1"/>
                        <a:t>тоқсандар</a:t>
                      </a:r>
                      <a:r>
                        <a:rPr lang="ru-RU" sz="1100" dirty="0"/>
                        <a:t> </a:t>
                      </a:r>
                      <a:r>
                        <a:rPr lang="ru-RU" sz="1100" dirty="0" err="1"/>
                        <a:t>бойынша</a:t>
                      </a:r>
                      <a:endParaRPr lang="ru-KZ" sz="1100" dirty="0"/>
                    </a:p>
                  </a:txBody>
                  <a:tcPr anchor="ctr">
                    <a:lnB w="12700" cap="flat" cmpd="sng" algn="ctr">
                      <a:solidFill>
                        <a:schemeClr val="bg1"/>
                      </a:solidFill>
                      <a:prstDash val="solid"/>
                      <a:round/>
                      <a:headEnd type="none" w="med" len="med"/>
                      <a:tailEnd type="none" w="med" len="med"/>
                    </a:lnB>
                  </a:tcPr>
                </a:tc>
                <a:tc hMerge="1">
                  <a:txBody>
                    <a:bodyPr/>
                    <a:lstStyle/>
                    <a:p>
                      <a:pPr algn="ctr"/>
                      <a:endParaRPr lang="ru-KZ" sz="1100" dirty="0"/>
                    </a:p>
                  </a:txBody>
                  <a:tcPr anchor="ctr"/>
                </a:tc>
                <a:tc hMerge="1">
                  <a:txBody>
                    <a:bodyPr/>
                    <a:lstStyle/>
                    <a:p>
                      <a:pPr algn="ctr"/>
                      <a:endParaRPr lang="ru-KZ" sz="1100" dirty="0"/>
                    </a:p>
                  </a:txBody>
                  <a:tcPr anchor="ctr"/>
                </a:tc>
                <a:tc hMerge="1">
                  <a:txBody>
                    <a:bodyPr/>
                    <a:lstStyle/>
                    <a:p>
                      <a:pPr algn="ctr"/>
                      <a:endParaRPr lang="ru-KZ" sz="1100" dirty="0"/>
                    </a:p>
                  </a:txBody>
                  <a:tcPr anchor="ctr"/>
                </a:tc>
                <a:tc rowSpan="2">
                  <a:txBody>
                    <a:bodyPr/>
                    <a:lstStyle/>
                    <a:p>
                      <a:pPr algn="ctr"/>
                      <a:r>
                        <a:rPr lang="ru-RU" sz="1100" dirty="0" err="1"/>
                        <a:t>Жалпы</a:t>
                      </a:r>
                      <a:r>
                        <a:rPr lang="ru-RU" sz="1100" dirty="0"/>
                        <a:t> </a:t>
                      </a:r>
                      <a:r>
                        <a:rPr lang="ru-RU" sz="1100" dirty="0" err="1"/>
                        <a:t>үлесі</a:t>
                      </a:r>
                      <a:r>
                        <a:rPr lang="ru-RU" sz="1100" dirty="0"/>
                        <a:t>, %</a:t>
                      </a:r>
                      <a:endParaRPr lang="ru-KZ" sz="1100" dirty="0"/>
                    </a:p>
                  </a:txBody>
                  <a:tcPr anchor="ctr">
                    <a:lnB w="28575" cap="flat" cmpd="sng" algn="ctr">
                      <a:solidFill>
                        <a:schemeClr val="bg1"/>
                      </a:solidFill>
                      <a:prstDash val="solid"/>
                      <a:round/>
                      <a:headEnd type="none" w="med" len="med"/>
                      <a:tailEnd type="none" w="med" len="med"/>
                    </a:lnB>
                  </a:tcPr>
                </a:tc>
                <a:extLst>
                  <a:ext uri="{0D108BD9-81ED-4DB2-BD59-A6C34878D82A}">
                    <a16:rowId xmlns:a16="http://schemas.microsoft.com/office/drawing/2014/main" val="3292981516"/>
                  </a:ext>
                </a:extLst>
              </a:tr>
              <a:tr h="279765">
                <a:tc vMerge="1">
                  <a:txBody>
                    <a:bodyPr/>
                    <a:lstStyle/>
                    <a:p>
                      <a:endParaRPr lang="ru-KZ"/>
                    </a:p>
                  </a:txBody>
                  <a:tcPr/>
                </a:tc>
                <a:tc vMerge="1">
                  <a:txBody>
                    <a:bodyPr/>
                    <a:lstStyle/>
                    <a:p>
                      <a:endParaRPr lang="ru-KZ"/>
                    </a:p>
                  </a:txBody>
                  <a:tcPr/>
                </a:tc>
                <a:tc vMerge="1">
                  <a:txBody>
                    <a:bodyPr/>
                    <a:lstStyle/>
                    <a:p>
                      <a:endParaRPr lang="ru-KZ"/>
                    </a:p>
                  </a:txBody>
                  <a:tcPr/>
                </a:tc>
                <a:tc vMerge="1">
                  <a:txBody>
                    <a:bodyPr/>
                    <a:lstStyle/>
                    <a:p>
                      <a:endParaRPr lang="ru-KZ"/>
                    </a:p>
                  </a:txBody>
                  <a:tcPr/>
                </a:tc>
                <a:tc>
                  <a:txBody>
                    <a:bodyPr/>
                    <a:lstStyle/>
                    <a:p>
                      <a:pPr algn="ctr"/>
                      <a:r>
                        <a:rPr lang="en-US" sz="1100" dirty="0">
                          <a:solidFill>
                            <a:schemeClr val="bg1"/>
                          </a:solidFill>
                        </a:rPr>
                        <a:t>I</a:t>
                      </a:r>
                      <a:endParaRPr lang="ru-KZ" sz="1100" dirty="0">
                        <a:solidFill>
                          <a:schemeClr val="bg1"/>
                        </a:solidFill>
                      </a:endParaRPr>
                    </a:p>
                  </a:txBody>
                  <a:tcP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28575" cap="flat" cmpd="sng" algn="ctr">
                      <a:solidFill>
                        <a:schemeClr val="bg1"/>
                      </a:solidFill>
                      <a:prstDash val="solid"/>
                      <a:round/>
                      <a:headEnd type="none" w="med" len="med"/>
                      <a:tailEnd type="none" w="med" len="med"/>
                    </a:lnB>
                    <a:solidFill>
                      <a:schemeClr val="bg2">
                        <a:alpha val="80000"/>
                      </a:schemeClr>
                    </a:solidFill>
                  </a:tcPr>
                </a:tc>
                <a:tc>
                  <a:txBody>
                    <a:bodyPr/>
                    <a:lstStyle/>
                    <a:p>
                      <a:pPr algn="ctr"/>
                      <a:r>
                        <a:rPr lang="en-US" sz="1100" dirty="0">
                          <a:solidFill>
                            <a:schemeClr val="bg1"/>
                          </a:solidFill>
                        </a:rPr>
                        <a:t>II</a:t>
                      </a:r>
                      <a:endParaRPr lang="ru-KZ" sz="1100" dirty="0">
                        <a:solidFill>
                          <a:schemeClr val="bg1"/>
                        </a:solidFill>
                      </a:endParaRPr>
                    </a:p>
                  </a:txBody>
                  <a:tcP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28575" cap="flat" cmpd="sng" algn="ctr">
                      <a:solidFill>
                        <a:schemeClr val="bg1"/>
                      </a:solidFill>
                      <a:prstDash val="solid"/>
                      <a:round/>
                      <a:headEnd type="none" w="med" len="med"/>
                      <a:tailEnd type="none" w="med" len="med"/>
                    </a:lnB>
                    <a:solidFill>
                      <a:schemeClr val="bg2">
                        <a:alpha val="80000"/>
                      </a:schemeClr>
                    </a:solidFill>
                  </a:tcPr>
                </a:tc>
                <a:tc>
                  <a:txBody>
                    <a:bodyPr/>
                    <a:lstStyle/>
                    <a:p>
                      <a:pPr algn="ctr"/>
                      <a:r>
                        <a:rPr lang="en-US" sz="1100" dirty="0">
                          <a:solidFill>
                            <a:schemeClr val="bg1"/>
                          </a:solidFill>
                        </a:rPr>
                        <a:t>III</a:t>
                      </a:r>
                      <a:endParaRPr lang="ru-KZ" sz="1100" dirty="0">
                        <a:solidFill>
                          <a:schemeClr val="bg1"/>
                        </a:solidFill>
                      </a:endParaRPr>
                    </a:p>
                  </a:txBody>
                  <a:tcP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28575" cap="flat" cmpd="sng" algn="ctr">
                      <a:solidFill>
                        <a:schemeClr val="bg1"/>
                      </a:solidFill>
                      <a:prstDash val="solid"/>
                      <a:round/>
                      <a:headEnd type="none" w="med" len="med"/>
                      <a:tailEnd type="none" w="med" len="med"/>
                    </a:lnB>
                    <a:solidFill>
                      <a:schemeClr val="bg2">
                        <a:alpha val="80000"/>
                      </a:schemeClr>
                    </a:solidFill>
                  </a:tcPr>
                </a:tc>
                <a:tc>
                  <a:txBody>
                    <a:bodyPr/>
                    <a:lstStyle/>
                    <a:p>
                      <a:pPr algn="ctr"/>
                      <a:r>
                        <a:rPr lang="en-US" sz="1100" dirty="0">
                          <a:solidFill>
                            <a:schemeClr val="bg1"/>
                          </a:solidFill>
                        </a:rPr>
                        <a:t>IV</a:t>
                      </a:r>
                      <a:endParaRPr lang="ru-KZ" sz="1100" dirty="0">
                        <a:solidFill>
                          <a:schemeClr val="bg1"/>
                        </a:solidFill>
                      </a:endParaRPr>
                    </a:p>
                  </a:txBody>
                  <a:tcP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28575" cap="flat" cmpd="sng" algn="ctr">
                      <a:solidFill>
                        <a:schemeClr val="bg1"/>
                      </a:solidFill>
                      <a:prstDash val="solid"/>
                      <a:round/>
                      <a:headEnd type="none" w="med" len="med"/>
                      <a:tailEnd type="none" w="med" len="med"/>
                    </a:lnB>
                    <a:solidFill>
                      <a:schemeClr val="bg2">
                        <a:alpha val="80000"/>
                      </a:schemeClr>
                    </a:solidFill>
                  </a:tcPr>
                </a:tc>
                <a:tc vMerge="1">
                  <a:txBody>
                    <a:bodyPr/>
                    <a:lstStyle/>
                    <a:p>
                      <a:endParaRPr lang="ru-KZ"/>
                    </a:p>
                  </a:txBody>
                  <a:tcPr/>
                </a:tc>
                <a:extLst>
                  <a:ext uri="{0D108BD9-81ED-4DB2-BD59-A6C34878D82A}">
                    <a16:rowId xmlns:a16="http://schemas.microsoft.com/office/drawing/2014/main" val="3566652169"/>
                  </a:ext>
                </a:extLst>
              </a:tr>
              <a:tr h="252035">
                <a:tc rowSpan="5">
                  <a:txBody>
                    <a:bodyPr/>
                    <a:lstStyle/>
                    <a:p>
                      <a:pPr algn="ctr"/>
                      <a:r>
                        <a:rPr lang="en-US" sz="1100" dirty="0"/>
                        <a:t>2019</a:t>
                      </a:r>
                      <a:endParaRPr lang="ru-KZ" sz="1100" dirty="0"/>
                    </a:p>
                  </a:txBody>
                  <a:tcPr anchor="ctr">
                    <a:lnB w="28575" cap="flat" cmpd="sng" algn="ctr">
                      <a:solidFill>
                        <a:schemeClr val="bg2"/>
                      </a:solidFill>
                      <a:prstDash val="solid"/>
                      <a:round/>
                      <a:headEnd type="none" w="med" len="med"/>
                      <a:tailEnd type="none" w="med" len="med"/>
                    </a:lnB>
                  </a:tcPr>
                </a:tc>
                <a:tc>
                  <a:txBody>
                    <a:bodyPr/>
                    <a:lstStyle/>
                    <a:p>
                      <a:pPr marL="72000" marR="0" algn="l" rtl="0" eaLnBrk="1" fontAlgn="b" hangingPunct="1">
                        <a:lnSpc>
                          <a:spcPct val="100000"/>
                        </a:lnSpc>
                        <a:spcBef>
                          <a:spcPts val="0"/>
                        </a:spcBef>
                        <a:spcAft>
                          <a:spcPts val="0"/>
                        </a:spcAft>
                        <a:buNone/>
                      </a:pPr>
                      <a:r>
                        <a:rPr lang="ru-RU" sz="800" b="0" i="0" u="none" strike="noStrike" cap="none" dirty="0">
                          <a:solidFill>
                            <a:schemeClr val="dk1"/>
                          </a:solidFill>
                          <a:latin typeface="+mn-lt"/>
                          <a:ea typeface="+mn-ea"/>
                          <a:cs typeface="+mn-cs"/>
                          <a:sym typeface="Arial"/>
                        </a:rPr>
                        <a:t>1 </a:t>
                      </a:r>
                      <a:r>
                        <a:rPr lang="ru-RU" sz="800" b="0" i="0" u="none" strike="noStrike" cap="none" dirty="0" err="1">
                          <a:solidFill>
                            <a:schemeClr val="dk1"/>
                          </a:solidFill>
                          <a:latin typeface="+mn-lt"/>
                          <a:ea typeface="+mn-ea"/>
                          <a:cs typeface="+mn-cs"/>
                          <a:sym typeface="Arial"/>
                        </a:rPr>
                        <a:t>Дүкен</a:t>
                      </a:r>
                      <a:r>
                        <a:rPr lang="ru-RU" sz="800" b="0" i="0" u="none" strike="noStrike" cap="none" dirty="0">
                          <a:solidFill>
                            <a:schemeClr val="dk1"/>
                          </a:solidFill>
                          <a:latin typeface="+mn-lt"/>
                          <a:ea typeface="+mn-ea"/>
                          <a:cs typeface="+mn-cs"/>
                          <a:sym typeface="Arial"/>
                        </a:rPr>
                        <a:t> </a:t>
                      </a:r>
                      <a:r>
                        <a:rPr lang="ru-RU" sz="800" b="0" i="0" u="none" strike="noStrike" cap="none" dirty="0" err="1">
                          <a:solidFill>
                            <a:schemeClr val="dk1"/>
                          </a:solidFill>
                          <a:latin typeface="+mn-lt"/>
                          <a:ea typeface="+mn-ea"/>
                          <a:cs typeface="+mn-cs"/>
                          <a:sym typeface="Arial"/>
                        </a:rPr>
                        <a:t>сатушылары</a:t>
                      </a:r>
                      <a:r>
                        <a:rPr lang="ru-RU" sz="800" b="0" i="0" u="none" strike="noStrike" cap="none" dirty="0">
                          <a:solidFill>
                            <a:schemeClr val="dk1"/>
                          </a:solidFill>
                          <a:latin typeface="+mn-lt"/>
                          <a:ea typeface="+mn-ea"/>
                          <a:cs typeface="+mn-cs"/>
                          <a:sym typeface="Arial"/>
                        </a:rPr>
                        <a:t> </a:t>
                      </a:r>
                      <a:r>
                        <a:rPr lang="ru-RU" sz="800" b="0" i="0" u="none" strike="noStrike" cap="none" dirty="0" err="1">
                          <a:solidFill>
                            <a:schemeClr val="dk1"/>
                          </a:solidFill>
                          <a:latin typeface="+mn-lt"/>
                          <a:ea typeface="+mn-ea"/>
                          <a:cs typeface="+mn-cs"/>
                          <a:sym typeface="Arial"/>
                        </a:rPr>
                        <a:t>және</a:t>
                      </a:r>
                      <a:r>
                        <a:rPr lang="ru-RU" sz="800" b="0" i="0" u="none" strike="noStrike" cap="none" dirty="0">
                          <a:solidFill>
                            <a:schemeClr val="dk1"/>
                          </a:solidFill>
                          <a:latin typeface="+mn-lt"/>
                          <a:ea typeface="+mn-ea"/>
                          <a:cs typeface="+mn-cs"/>
                          <a:sym typeface="Arial"/>
                        </a:rPr>
                        <a:t> </a:t>
                      </a:r>
                      <a:r>
                        <a:rPr lang="ru-RU" sz="800" b="0" i="0" u="none" strike="noStrike" cap="none" dirty="0" err="1">
                          <a:solidFill>
                            <a:schemeClr val="dk1"/>
                          </a:solidFill>
                          <a:latin typeface="+mn-lt"/>
                          <a:ea typeface="+mn-ea"/>
                          <a:cs typeface="+mn-cs"/>
                          <a:sym typeface="Arial"/>
                        </a:rPr>
                        <a:t>олардың</a:t>
                      </a:r>
                      <a:r>
                        <a:rPr lang="ru-RU" sz="800" b="0" i="0" u="none" strike="noStrike" cap="none" dirty="0">
                          <a:solidFill>
                            <a:schemeClr val="dk1"/>
                          </a:solidFill>
                          <a:latin typeface="+mn-lt"/>
                          <a:ea typeface="+mn-ea"/>
                          <a:cs typeface="+mn-cs"/>
                          <a:sym typeface="Arial"/>
                        </a:rPr>
                        <a:t> </a:t>
                      </a:r>
                      <a:r>
                        <a:rPr lang="ru-RU" sz="800" b="0" i="0" u="none" strike="noStrike" cap="none" dirty="0" err="1">
                          <a:solidFill>
                            <a:schemeClr val="dk1"/>
                          </a:solidFill>
                          <a:latin typeface="+mn-lt"/>
                          <a:ea typeface="+mn-ea"/>
                          <a:cs typeface="+mn-cs"/>
                          <a:sym typeface="Arial"/>
                        </a:rPr>
                        <a:t>көмекшілері</a:t>
                      </a:r>
                      <a:endParaRPr lang="ru-RU" sz="800" b="0" i="0" u="none" strike="noStrike" cap="none" dirty="0">
                        <a:solidFill>
                          <a:schemeClr val="dk1"/>
                        </a:solidFill>
                        <a:latin typeface="+mn-lt"/>
                        <a:ea typeface="+mn-ea"/>
                        <a:cs typeface="+mn-cs"/>
                        <a:sym typeface="Arial"/>
                      </a:endParaRPr>
                    </a:p>
                  </a:txBody>
                  <a:tcPr marL="9525" marR="9525" marT="9525" marB="0" anchor="ctr">
                    <a:lnT w="28575" cap="flat" cmpd="sng" algn="ctr">
                      <a:solidFill>
                        <a:schemeClr val="bg1"/>
                      </a:solidFill>
                      <a:prstDash val="solid"/>
                      <a:round/>
                      <a:headEnd type="none" w="med" len="med"/>
                      <a:tailEnd type="none" w="med" len="med"/>
                    </a:lnT>
                  </a:tcPr>
                </a:tc>
                <a:tc>
                  <a:txBody>
                    <a:bodyPr/>
                    <a:lstStyle/>
                    <a:p>
                      <a:pPr algn="ctr" fontAlgn="b"/>
                      <a:r>
                        <a:rPr lang="ru-RU" sz="900" b="0" i="1" u="none" strike="noStrike" cap="none" dirty="0">
                          <a:solidFill>
                            <a:schemeClr val="dk1"/>
                          </a:solidFill>
                          <a:latin typeface="+mn-lt"/>
                          <a:ea typeface="+mn-ea"/>
                          <a:cs typeface="+mn-cs"/>
                          <a:sym typeface="Arial"/>
                        </a:rPr>
                        <a:t>5210-2</a:t>
                      </a:r>
                    </a:p>
                  </a:txBody>
                  <a:tcPr marL="9525" marR="9525" marT="9525" marB="0" anchor="ctr">
                    <a:lnT w="28575" cap="flat" cmpd="sng" algn="ctr">
                      <a:solidFill>
                        <a:schemeClr val="bg1"/>
                      </a:solidFill>
                      <a:prstDash val="solid"/>
                      <a:round/>
                      <a:headEnd type="none" w="med" len="med"/>
                      <a:tailEnd type="none" w="med" len="med"/>
                    </a:lnT>
                  </a:tcPr>
                </a:tc>
                <a:tc>
                  <a:txBody>
                    <a:bodyPr/>
                    <a:lstStyle/>
                    <a:p>
                      <a:pPr algn="ctr" fontAlgn="ctr"/>
                      <a:r>
                        <a:rPr lang="ru-RU" sz="1050" b="1" i="0" u="none" strike="noStrike" cap="none" dirty="0">
                          <a:solidFill>
                            <a:schemeClr val="dk1"/>
                          </a:solidFill>
                          <a:latin typeface="+mn-lt"/>
                          <a:ea typeface="+mn-ea"/>
                          <a:cs typeface="+mn-cs"/>
                          <a:sym typeface="Arial"/>
                        </a:rPr>
                        <a:t>6 723</a:t>
                      </a:r>
                    </a:p>
                  </a:txBody>
                  <a:tcPr marL="9525" marR="9525" marT="9525" marB="0" anchor="ctr">
                    <a:lnT w="28575" cap="flat" cmpd="sng" algn="ctr">
                      <a:solidFill>
                        <a:schemeClr val="bg1"/>
                      </a:solidFill>
                      <a:prstDash val="solid"/>
                      <a:round/>
                      <a:headEnd type="none" w="med" len="med"/>
                      <a:tailEnd type="none" w="med" len="med"/>
                    </a:lnT>
                  </a:tcPr>
                </a:tc>
                <a:tc>
                  <a:txBody>
                    <a:bodyPr/>
                    <a:lstStyle/>
                    <a:p>
                      <a:pPr algn="ctr" fontAlgn="ctr"/>
                      <a:r>
                        <a:rPr lang="ru-RU" sz="900" b="0" i="0" u="none" strike="noStrike" cap="none" dirty="0">
                          <a:solidFill>
                            <a:schemeClr val="dk1"/>
                          </a:solidFill>
                          <a:latin typeface="+mn-lt"/>
                          <a:ea typeface="+mn-ea"/>
                          <a:cs typeface="+mn-cs"/>
                          <a:sym typeface="Arial"/>
                        </a:rPr>
                        <a:t>678</a:t>
                      </a:r>
                    </a:p>
                  </a:txBody>
                  <a:tcPr marL="9525" marR="9525" marT="9525" marB="0" anchor="ctr">
                    <a:lnT w="28575" cap="flat" cmpd="sng" algn="ctr">
                      <a:solidFill>
                        <a:schemeClr val="bg1"/>
                      </a:solidFill>
                      <a:prstDash val="solid"/>
                      <a:round/>
                      <a:headEnd type="none" w="med" len="med"/>
                      <a:tailEnd type="none" w="med" len="med"/>
                    </a:lnT>
                  </a:tcPr>
                </a:tc>
                <a:tc>
                  <a:txBody>
                    <a:bodyPr/>
                    <a:lstStyle/>
                    <a:p>
                      <a:pPr algn="ctr" fontAlgn="ctr"/>
                      <a:r>
                        <a:rPr lang="ru-RU" sz="900" b="0" i="0" u="none" strike="noStrike" cap="none">
                          <a:solidFill>
                            <a:schemeClr val="dk1"/>
                          </a:solidFill>
                          <a:latin typeface="+mn-lt"/>
                          <a:ea typeface="+mn-ea"/>
                          <a:cs typeface="+mn-cs"/>
                          <a:sym typeface="Arial"/>
                        </a:rPr>
                        <a:t>1 693</a:t>
                      </a:r>
                    </a:p>
                  </a:txBody>
                  <a:tcPr marL="9525" marR="9525" marT="9525" marB="0" anchor="ctr">
                    <a:lnT w="28575" cap="flat" cmpd="sng" algn="ctr">
                      <a:solidFill>
                        <a:schemeClr val="bg1"/>
                      </a:solidFill>
                      <a:prstDash val="solid"/>
                      <a:round/>
                      <a:headEnd type="none" w="med" len="med"/>
                      <a:tailEnd type="none" w="med" len="med"/>
                    </a:lnT>
                  </a:tcPr>
                </a:tc>
                <a:tc>
                  <a:txBody>
                    <a:bodyPr/>
                    <a:lstStyle/>
                    <a:p>
                      <a:pPr algn="ctr" fontAlgn="ctr"/>
                      <a:r>
                        <a:rPr lang="ru-RU" sz="900" b="0" i="0" u="none" strike="noStrike" cap="none">
                          <a:solidFill>
                            <a:schemeClr val="dk1"/>
                          </a:solidFill>
                          <a:latin typeface="+mn-lt"/>
                          <a:ea typeface="+mn-ea"/>
                          <a:cs typeface="+mn-cs"/>
                          <a:sym typeface="Arial"/>
                        </a:rPr>
                        <a:t>2 192</a:t>
                      </a:r>
                    </a:p>
                  </a:txBody>
                  <a:tcPr marL="9525" marR="9525" marT="9525" marB="0" anchor="ctr">
                    <a:lnT w="28575" cap="flat" cmpd="sng" algn="ctr">
                      <a:solidFill>
                        <a:schemeClr val="bg1"/>
                      </a:solidFill>
                      <a:prstDash val="solid"/>
                      <a:round/>
                      <a:headEnd type="none" w="med" len="med"/>
                      <a:tailEnd type="none" w="med" len="med"/>
                    </a:lnT>
                  </a:tcPr>
                </a:tc>
                <a:tc>
                  <a:txBody>
                    <a:bodyPr/>
                    <a:lstStyle/>
                    <a:p>
                      <a:pPr algn="ctr" fontAlgn="ctr"/>
                      <a:r>
                        <a:rPr lang="ru-RU" sz="900" b="0" i="0" u="none" strike="noStrike" cap="none">
                          <a:solidFill>
                            <a:schemeClr val="dk1"/>
                          </a:solidFill>
                          <a:latin typeface="+mn-lt"/>
                          <a:ea typeface="+mn-ea"/>
                          <a:cs typeface="+mn-cs"/>
                          <a:sym typeface="Arial"/>
                        </a:rPr>
                        <a:t>2 160</a:t>
                      </a:r>
                    </a:p>
                  </a:txBody>
                  <a:tcPr marL="9525" marR="9525" marT="9525" marB="0" anchor="ctr">
                    <a:lnT w="28575" cap="flat" cmpd="sng" algn="ctr">
                      <a:solidFill>
                        <a:schemeClr val="bg1"/>
                      </a:solidFill>
                      <a:prstDash val="solid"/>
                      <a:round/>
                      <a:headEnd type="none" w="med" len="med"/>
                      <a:tailEnd type="none" w="med" len="med"/>
                    </a:lnT>
                  </a:tcPr>
                </a:tc>
                <a:tc>
                  <a:txBody>
                    <a:bodyPr/>
                    <a:lstStyle/>
                    <a:p>
                      <a:pPr algn="ctr" fontAlgn="ctr"/>
                      <a:r>
                        <a:rPr lang="ru-RU" sz="1050" b="1" i="0" u="none" strike="noStrike" cap="none" dirty="0">
                          <a:solidFill>
                            <a:schemeClr val="dk1"/>
                          </a:solidFill>
                          <a:latin typeface="+mn-lt"/>
                          <a:ea typeface="+mn-ea"/>
                          <a:cs typeface="+mn-cs"/>
                          <a:sym typeface="Arial"/>
                        </a:rPr>
                        <a:t>9,7%</a:t>
                      </a:r>
                    </a:p>
                  </a:txBody>
                  <a:tcPr marL="9525" marR="9525" marT="9525" marB="0" anchor="ctr">
                    <a:lnT w="28575" cap="flat" cmpd="sng" algn="ctr">
                      <a:solidFill>
                        <a:schemeClr val="bg1"/>
                      </a:solidFill>
                      <a:prstDash val="solid"/>
                      <a:round/>
                      <a:headEnd type="none" w="med" len="med"/>
                      <a:tailEnd type="none" w="med" len="med"/>
                    </a:lnT>
                  </a:tcPr>
                </a:tc>
                <a:extLst>
                  <a:ext uri="{0D108BD9-81ED-4DB2-BD59-A6C34878D82A}">
                    <a16:rowId xmlns:a16="http://schemas.microsoft.com/office/drawing/2014/main" val="3271101333"/>
                  </a:ext>
                </a:extLst>
              </a:tr>
              <a:tr h="252035">
                <a:tc vMerge="1">
                  <a:txBody>
                    <a:bodyPr/>
                    <a:lstStyle/>
                    <a:p>
                      <a:endParaRPr lang="ru-KZ" sz="1100" dirty="0"/>
                    </a:p>
                  </a:txBody>
                  <a:tcPr/>
                </a:tc>
                <a:tc>
                  <a:txBody>
                    <a:bodyPr/>
                    <a:lstStyle/>
                    <a:p>
                      <a:pPr marL="72000" marR="0" algn="l" rtl="0" eaLnBrk="1" fontAlgn="b" hangingPunct="1">
                        <a:lnSpc>
                          <a:spcPct val="100000"/>
                        </a:lnSpc>
                        <a:spcBef>
                          <a:spcPts val="0"/>
                        </a:spcBef>
                        <a:spcAft>
                          <a:spcPts val="0"/>
                        </a:spcAft>
                        <a:buNone/>
                      </a:pPr>
                      <a:r>
                        <a:rPr lang="ru-RU" sz="800" b="0" i="0" u="none" strike="noStrike" cap="none" dirty="0">
                          <a:solidFill>
                            <a:schemeClr val="dk1"/>
                          </a:solidFill>
                          <a:latin typeface="+mn-lt"/>
                          <a:ea typeface="+mn-ea"/>
                          <a:cs typeface="+mn-cs"/>
                          <a:sym typeface="Arial"/>
                        </a:rPr>
                        <a:t>2 </a:t>
                      </a:r>
                      <a:r>
                        <a:rPr lang="ru-RU" sz="800" b="0" i="0" u="none" strike="noStrike" cap="none" dirty="0" err="1">
                          <a:solidFill>
                            <a:schemeClr val="dk1"/>
                          </a:solidFill>
                          <a:latin typeface="+mn-lt"/>
                          <a:ea typeface="+mn-ea"/>
                          <a:cs typeface="+mn-cs"/>
                          <a:sym typeface="Arial"/>
                        </a:rPr>
                        <a:t>Басқа</a:t>
                      </a:r>
                      <a:r>
                        <a:rPr lang="ru-RU" sz="800" b="0" i="0" u="none" strike="noStrike" cap="none" dirty="0">
                          <a:solidFill>
                            <a:schemeClr val="dk1"/>
                          </a:solidFill>
                          <a:latin typeface="+mn-lt"/>
                          <a:ea typeface="+mn-ea"/>
                          <a:cs typeface="+mn-cs"/>
                          <a:sym typeface="Arial"/>
                        </a:rPr>
                        <a:t> да </a:t>
                      </a:r>
                      <a:r>
                        <a:rPr lang="ru-RU" sz="800" b="0" i="0" u="none" strike="noStrike" cap="none" dirty="0" err="1">
                          <a:solidFill>
                            <a:schemeClr val="dk1"/>
                          </a:solidFill>
                          <a:latin typeface="+mn-lt"/>
                          <a:ea typeface="+mn-ea"/>
                          <a:cs typeface="+mn-cs"/>
                          <a:sym typeface="Arial"/>
                        </a:rPr>
                        <a:t>біліктілігі</a:t>
                      </a:r>
                      <a:r>
                        <a:rPr lang="ru-RU" sz="800" b="0" i="0" u="none" strike="noStrike" cap="none" dirty="0">
                          <a:solidFill>
                            <a:schemeClr val="dk1"/>
                          </a:solidFill>
                          <a:latin typeface="+mn-lt"/>
                          <a:ea typeface="+mn-ea"/>
                          <a:cs typeface="+mn-cs"/>
                          <a:sym typeface="Arial"/>
                        </a:rPr>
                        <a:t> </a:t>
                      </a:r>
                      <a:r>
                        <a:rPr lang="ru-RU" sz="800" b="0" i="0" u="none" strike="noStrike" cap="none" dirty="0" err="1">
                          <a:solidFill>
                            <a:schemeClr val="dk1"/>
                          </a:solidFill>
                          <a:latin typeface="+mn-lt"/>
                          <a:ea typeface="+mn-ea"/>
                          <a:cs typeface="+mn-cs"/>
                          <a:sym typeface="Arial"/>
                        </a:rPr>
                        <a:t>жоқ</a:t>
                      </a:r>
                      <a:r>
                        <a:rPr lang="ru-RU" sz="800" b="0" i="0" u="none" strike="noStrike" cap="none" dirty="0">
                          <a:solidFill>
                            <a:schemeClr val="dk1"/>
                          </a:solidFill>
                          <a:latin typeface="+mn-lt"/>
                          <a:ea typeface="+mn-ea"/>
                          <a:cs typeface="+mn-cs"/>
                          <a:sym typeface="Arial"/>
                        </a:rPr>
                        <a:t> </a:t>
                      </a:r>
                      <a:r>
                        <a:rPr lang="ru-RU" sz="800" b="0" i="0" u="none" strike="noStrike" cap="none" dirty="0" err="1">
                          <a:solidFill>
                            <a:schemeClr val="dk1"/>
                          </a:solidFill>
                          <a:latin typeface="+mn-lt"/>
                          <a:ea typeface="+mn-ea"/>
                          <a:cs typeface="+mn-cs"/>
                          <a:sym typeface="Arial"/>
                        </a:rPr>
                        <a:t>жұмысшылар</a:t>
                      </a:r>
                      <a:endParaRPr lang="ru-RU" sz="800" b="0" i="0" u="none" strike="noStrike" cap="none" dirty="0">
                        <a:solidFill>
                          <a:schemeClr val="dk1"/>
                        </a:solidFill>
                        <a:latin typeface="+mn-lt"/>
                        <a:ea typeface="+mn-ea"/>
                        <a:cs typeface="+mn-cs"/>
                        <a:sym typeface="Arial"/>
                      </a:endParaRPr>
                    </a:p>
                  </a:txBody>
                  <a:tcPr marL="9525" marR="9525" marT="9525" marB="0" anchor="ctr"/>
                </a:tc>
                <a:tc>
                  <a:txBody>
                    <a:bodyPr/>
                    <a:lstStyle/>
                    <a:p>
                      <a:pPr algn="ctr" fontAlgn="b"/>
                      <a:r>
                        <a:rPr lang="ru-RU" sz="900" b="0" i="1" u="none" strike="noStrike" cap="none">
                          <a:solidFill>
                            <a:schemeClr val="dk1"/>
                          </a:solidFill>
                          <a:latin typeface="+mn-lt"/>
                          <a:ea typeface="+mn-ea"/>
                          <a:cs typeface="+mn-cs"/>
                          <a:sym typeface="Arial"/>
                        </a:rPr>
                        <a:t>9629-9</a:t>
                      </a:r>
                    </a:p>
                  </a:txBody>
                  <a:tcPr marL="9525" marR="9525" marT="9525" marB="0" anchor="ctr"/>
                </a:tc>
                <a:tc>
                  <a:txBody>
                    <a:bodyPr/>
                    <a:lstStyle/>
                    <a:p>
                      <a:pPr algn="ctr" fontAlgn="ctr"/>
                      <a:r>
                        <a:rPr lang="ru-RU" sz="1050" b="1" i="0" u="none" strike="noStrike" cap="none">
                          <a:solidFill>
                            <a:schemeClr val="dk1"/>
                          </a:solidFill>
                          <a:latin typeface="+mn-lt"/>
                          <a:ea typeface="+mn-ea"/>
                          <a:cs typeface="+mn-cs"/>
                          <a:sym typeface="Arial"/>
                        </a:rPr>
                        <a:t>3 572</a:t>
                      </a:r>
                    </a:p>
                  </a:txBody>
                  <a:tcPr marL="9525" marR="9525" marT="9525" marB="0" anchor="ctr"/>
                </a:tc>
                <a:tc>
                  <a:txBody>
                    <a:bodyPr/>
                    <a:lstStyle/>
                    <a:p>
                      <a:pPr algn="ctr" fontAlgn="ctr"/>
                      <a:r>
                        <a:rPr lang="ru-RU" sz="900" b="0" i="0" u="none" strike="noStrike" cap="none">
                          <a:solidFill>
                            <a:schemeClr val="dk1"/>
                          </a:solidFill>
                          <a:latin typeface="+mn-lt"/>
                          <a:ea typeface="+mn-ea"/>
                          <a:cs typeface="+mn-cs"/>
                          <a:sym typeface="Arial"/>
                        </a:rPr>
                        <a:t>511</a:t>
                      </a:r>
                    </a:p>
                  </a:txBody>
                  <a:tcPr marL="9525" marR="9525" marT="9525" marB="0" anchor="ctr"/>
                </a:tc>
                <a:tc>
                  <a:txBody>
                    <a:bodyPr/>
                    <a:lstStyle/>
                    <a:p>
                      <a:pPr algn="ctr" fontAlgn="ctr"/>
                      <a:r>
                        <a:rPr lang="ru-RU" sz="900" b="0" i="0" u="none" strike="noStrike" cap="none">
                          <a:solidFill>
                            <a:schemeClr val="dk1"/>
                          </a:solidFill>
                          <a:latin typeface="+mn-lt"/>
                          <a:ea typeface="+mn-ea"/>
                          <a:cs typeface="+mn-cs"/>
                          <a:sym typeface="Arial"/>
                        </a:rPr>
                        <a:t>1 109</a:t>
                      </a:r>
                    </a:p>
                  </a:txBody>
                  <a:tcPr marL="9525" marR="9525" marT="9525" marB="0" anchor="ctr"/>
                </a:tc>
                <a:tc>
                  <a:txBody>
                    <a:bodyPr/>
                    <a:lstStyle/>
                    <a:p>
                      <a:pPr algn="ctr" fontAlgn="ctr"/>
                      <a:r>
                        <a:rPr lang="ru-RU" sz="900" b="0" i="0" u="none" strike="noStrike" cap="none">
                          <a:solidFill>
                            <a:schemeClr val="dk1"/>
                          </a:solidFill>
                          <a:latin typeface="+mn-lt"/>
                          <a:ea typeface="+mn-ea"/>
                          <a:cs typeface="+mn-cs"/>
                          <a:sym typeface="Arial"/>
                        </a:rPr>
                        <a:t>1 109</a:t>
                      </a:r>
                    </a:p>
                  </a:txBody>
                  <a:tcPr marL="9525" marR="9525" marT="9525" marB="0" anchor="ctr"/>
                </a:tc>
                <a:tc>
                  <a:txBody>
                    <a:bodyPr/>
                    <a:lstStyle/>
                    <a:p>
                      <a:pPr algn="ctr" fontAlgn="ctr"/>
                      <a:r>
                        <a:rPr lang="ru-RU" sz="900" b="0" i="0" u="none" strike="noStrike" cap="none">
                          <a:solidFill>
                            <a:schemeClr val="dk1"/>
                          </a:solidFill>
                          <a:latin typeface="+mn-lt"/>
                          <a:ea typeface="+mn-ea"/>
                          <a:cs typeface="+mn-cs"/>
                          <a:sym typeface="Arial"/>
                        </a:rPr>
                        <a:t>843</a:t>
                      </a:r>
                    </a:p>
                  </a:txBody>
                  <a:tcPr marL="9525" marR="9525" marT="9525" marB="0" anchor="ctr"/>
                </a:tc>
                <a:tc>
                  <a:txBody>
                    <a:bodyPr/>
                    <a:lstStyle/>
                    <a:p>
                      <a:pPr algn="ctr" fontAlgn="ctr"/>
                      <a:r>
                        <a:rPr lang="ru-RU" sz="1050" b="1" i="0" u="none" strike="noStrike" cap="none">
                          <a:solidFill>
                            <a:schemeClr val="dk1"/>
                          </a:solidFill>
                          <a:latin typeface="+mn-lt"/>
                          <a:ea typeface="+mn-ea"/>
                          <a:cs typeface="+mn-cs"/>
                          <a:sym typeface="Arial"/>
                        </a:rPr>
                        <a:t>5,2%</a:t>
                      </a:r>
                    </a:p>
                  </a:txBody>
                  <a:tcPr marL="9525" marR="9525" marT="9525" marB="0" anchor="ctr"/>
                </a:tc>
                <a:extLst>
                  <a:ext uri="{0D108BD9-81ED-4DB2-BD59-A6C34878D82A}">
                    <a16:rowId xmlns:a16="http://schemas.microsoft.com/office/drawing/2014/main" val="1275413563"/>
                  </a:ext>
                </a:extLst>
              </a:tr>
              <a:tr h="252035">
                <a:tc vMerge="1">
                  <a:txBody>
                    <a:bodyPr/>
                    <a:lstStyle/>
                    <a:p>
                      <a:endParaRPr lang="ru-KZ" sz="1100" dirty="0"/>
                    </a:p>
                  </a:txBody>
                  <a:tcPr/>
                </a:tc>
                <a:tc>
                  <a:txBody>
                    <a:bodyPr/>
                    <a:lstStyle/>
                    <a:p>
                      <a:pPr marL="72000" marR="0" algn="l" rtl="0" eaLnBrk="1" fontAlgn="b" hangingPunct="1">
                        <a:lnSpc>
                          <a:spcPct val="100000"/>
                        </a:lnSpc>
                        <a:spcBef>
                          <a:spcPts val="0"/>
                        </a:spcBef>
                        <a:spcAft>
                          <a:spcPts val="0"/>
                        </a:spcAft>
                        <a:buNone/>
                      </a:pPr>
                      <a:r>
                        <a:rPr lang="ru-RU" sz="800" b="0" i="0" u="none" strike="noStrike" cap="none" dirty="0">
                          <a:solidFill>
                            <a:schemeClr val="dk1"/>
                          </a:solidFill>
                          <a:latin typeface="+mn-lt"/>
                          <a:ea typeface="+mn-ea"/>
                          <a:cs typeface="+mn-cs"/>
                          <a:sym typeface="Arial"/>
                        </a:rPr>
                        <a:t>3 Такси </a:t>
                      </a:r>
                      <a:r>
                        <a:rPr lang="ru-RU" sz="800" b="0" i="0" u="none" strike="noStrike" cap="none" dirty="0" err="1">
                          <a:solidFill>
                            <a:schemeClr val="dk1"/>
                          </a:solidFill>
                          <a:latin typeface="+mn-lt"/>
                          <a:ea typeface="+mn-ea"/>
                          <a:cs typeface="+mn-cs"/>
                          <a:sym typeface="Arial"/>
                        </a:rPr>
                        <a:t>жүргізушілері</a:t>
                      </a:r>
                      <a:endParaRPr lang="ru-RU" sz="800" b="0" i="0" u="none" strike="noStrike" cap="none" dirty="0">
                        <a:solidFill>
                          <a:schemeClr val="dk1"/>
                        </a:solidFill>
                        <a:latin typeface="+mn-lt"/>
                        <a:ea typeface="+mn-ea"/>
                        <a:cs typeface="+mn-cs"/>
                        <a:sym typeface="Arial"/>
                      </a:endParaRPr>
                    </a:p>
                  </a:txBody>
                  <a:tcPr marL="9525" marR="9525" marT="9525" marB="0" anchor="ctr"/>
                </a:tc>
                <a:tc>
                  <a:txBody>
                    <a:bodyPr/>
                    <a:lstStyle/>
                    <a:p>
                      <a:pPr algn="ctr" fontAlgn="b"/>
                      <a:r>
                        <a:rPr lang="ru-RU" sz="900" b="0" i="1" u="none" strike="noStrike" cap="none" dirty="0">
                          <a:solidFill>
                            <a:schemeClr val="dk1"/>
                          </a:solidFill>
                          <a:latin typeface="+mn-lt"/>
                          <a:ea typeface="+mn-ea"/>
                          <a:cs typeface="+mn-cs"/>
                          <a:sym typeface="Arial"/>
                        </a:rPr>
                        <a:t>8322-1</a:t>
                      </a:r>
                    </a:p>
                  </a:txBody>
                  <a:tcPr marL="9525" marR="9525" marT="9525" marB="0" anchor="ctr"/>
                </a:tc>
                <a:tc>
                  <a:txBody>
                    <a:bodyPr/>
                    <a:lstStyle/>
                    <a:p>
                      <a:pPr algn="ctr" fontAlgn="ctr"/>
                      <a:r>
                        <a:rPr lang="ru-RU" sz="1050" b="1" i="0" u="none" strike="noStrike" cap="none" dirty="0">
                          <a:solidFill>
                            <a:schemeClr val="dk1"/>
                          </a:solidFill>
                          <a:latin typeface="+mn-lt"/>
                          <a:ea typeface="+mn-ea"/>
                          <a:cs typeface="+mn-cs"/>
                          <a:sym typeface="Arial"/>
                        </a:rPr>
                        <a:t>2 089</a:t>
                      </a:r>
                    </a:p>
                  </a:txBody>
                  <a:tcPr marL="9525" marR="9525" marT="9525" marB="0" anchor="ctr"/>
                </a:tc>
                <a:tc>
                  <a:txBody>
                    <a:bodyPr/>
                    <a:lstStyle/>
                    <a:p>
                      <a:pPr algn="ctr" fontAlgn="ctr"/>
                      <a:r>
                        <a:rPr lang="ru-RU" sz="900" b="0" i="0" u="none" strike="noStrike" cap="none" dirty="0">
                          <a:solidFill>
                            <a:schemeClr val="dk1"/>
                          </a:solidFill>
                          <a:latin typeface="+mn-lt"/>
                          <a:ea typeface="+mn-ea"/>
                          <a:cs typeface="+mn-cs"/>
                          <a:sym typeface="Arial"/>
                        </a:rPr>
                        <a:t>10</a:t>
                      </a:r>
                    </a:p>
                  </a:txBody>
                  <a:tcPr marL="9525" marR="9525" marT="9525" marB="0" anchor="ctr"/>
                </a:tc>
                <a:tc>
                  <a:txBody>
                    <a:bodyPr/>
                    <a:lstStyle/>
                    <a:p>
                      <a:pPr algn="ctr" fontAlgn="ctr"/>
                      <a:r>
                        <a:rPr lang="ru-RU" sz="900" b="0" i="0" u="none" strike="noStrike" cap="none">
                          <a:solidFill>
                            <a:schemeClr val="dk1"/>
                          </a:solidFill>
                          <a:latin typeface="+mn-lt"/>
                          <a:ea typeface="+mn-ea"/>
                          <a:cs typeface="+mn-cs"/>
                          <a:sym typeface="Arial"/>
                        </a:rPr>
                        <a:t>1 894</a:t>
                      </a:r>
                    </a:p>
                  </a:txBody>
                  <a:tcPr marL="9525" marR="9525" marT="9525" marB="0" anchor="ctr"/>
                </a:tc>
                <a:tc>
                  <a:txBody>
                    <a:bodyPr/>
                    <a:lstStyle/>
                    <a:p>
                      <a:pPr algn="ctr" fontAlgn="ctr"/>
                      <a:r>
                        <a:rPr lang="ru-RU" sz="900" b="0" i="0" u="none" strike="noStrike" cap="none">
                          <a:solidFill>
                            <a:schemeClr val="dk1"/>
                          </a:solidFill>
                          <a:latin typeface="+mn-lt"/>
                          <a:ea typeface="+mn-ea"/>
                          <a:cs typeface="+mn-cs"/>
                          <a:sym typeface="Arial"/>
                        </a:rPr>
                        <a:t>174</a:t>
                      </a:r>
                    </a:p>
                  </a:txBody>
                  <a:tcPr marL="9525" marR="9525" marT="9525" marB="0" anchor="ctr"/>
                </a:tc>
                <a:tc>
                  <a:txBody>
                    <a:bodyPr/>
                    <a:lstStyle/>
                    <a:p>
                      <a:pPr algn="ctr" fontAlgn="ctr"/>
                      <a:r>
                        <a:rPr lang="ru-RU" sz="900" b="0" i="0" u="none" strike="noStrike" cap="none">
                          <a:solidFill>
                            <a:schemeClr val="dk1"/>
                          </a:solidFill>
                          <a:latin typeface="+mn-lt"/>
                          <a:ea typeface="+mn-ea"/>
                          <a:cs typeface="+mn-cs"/>
                          <a:sym typeface="Arial"/>
                        </a:rPr>
                        <a:t>11</a:t>
                      </a:r>
                    </a:p>
                  </a:txBody>
                  <a:tcPr marL="9525" marR="9525" marT="9525" marB="0" anchor="ctr"/>
                </a:tc>
                <a:tc>
                  <a:txBody>
                    <a:bodyPr/>
                    <a:lstStyle/>
                    <a:p>
                      <a:pPr algn="ctr" fontAlgn="ctr"/>
                      <a:r>
                        <a:rPr lang="ru-RU" sz="1050" b="1" i="0" u="none" strike="noStrike" cap="none" dirty="0">
                          <a:solidFill>
                            <a:schemeClr val="dk1"/>
                          </a:solidFill>
                          <a:latin typeface="+mn-lt"/>
                          <a:ea typeface="+mn-ea"/>
                          <a:cs typeface="+mn-cs"/>
                          <a:sym typeface="Arial"/>
                        </a:rPr>
                        <a:t>3,0%</a:t>
                      </a:r>
                    </a:p>
                  </a:txBody>
                  <a:tcPr marL="9525" marR="9525" marT="9525" marB="0" anchor="ctr"/>
                </a:tc>
                <a:extLst>
                  <a:ext uri="{0D108BD9-81ED-4DB2-BD59-A6C34878D82A}">
                    <a16:rowId xmlns:a16="http://schemas.microsoft.com/office/drawing/2014/main" val="4272407079"/>
                  </a:ext>
                </a:extLst>
              </a:tr>
              <a:tr h="252035">
                <a:tc vMerge="1">
                  <a:txBody>
                    <a:bodyPr/>
                    <a:lstStyle/>
                    <a:p>
                      <a:endParaRPr lang="ru-KZ" sz="1100" dirty="0"/>
                    </a:p>
                  </a:txBody>
                  <a:tcPr/>
                </a:tc>
                <a:tc>
                  <a:txBody>
                    <a:bodyPr/>
                    <a:lstStyle/>
                    <a:p>
                      <a:pPr marL="72000" marR="0" algn="l" rtl="0" eaLnBrk="1" fontAlgn="b" hangingPunct="1">
                        <a:lnSpc>
                          <a:spcPct val="100000"/>
                        </a:lnSpc>
                        <a:spcBef>
                          <a:spcPts val="0"/>
                        </a:spcBef>
                        <a:spcAft>
                          <a:spcPts val="0"/>
                        </a:spcAft>
                        <a:buNone/>
                      </a:pPr>
                      <a:r>
                        <a:rPr lang="ru-RU" sz="800" b="0" i="0" u="none" strike="noStrike" cap="none" dirty="0">
                          <a:solidFill>
                            <a:schemeClr val="dk1"/>
                          </a:solidFill>
                          <a:latin typeface="+mn-lt"/>
                          <a:ea typeface="+mn-ea"/>
                          <a:cs typeface="+mn-cs"/>
                          <a:sym typeface="Arial"/>
                        </a:rPr>
                        <a:t>4 Жеке </a:t>
                      </a:r>
                      <a:r>
                        <a:rPr lang="ru-RU" sz="800" b="0" i="0" u="none" strike="noStrike" cap="none" dirty="0" err="1">
                          <a:solidFill>
                            <a:schemeClr val="dk1"/>
                          </a:solidFill>
                          <a:latin typeface="+mn-lt"/>
                          <a:ea typeface="+mn-ea"/>
                          <a:cs typeface="+mn-cs"/>
                          <a:sym typeface="Arial"/>
                        </a:rPr>
                        <a:t>жүргізушілер</a:t>
                      </a:r>
                      <a:r>
                        <a:rPr lang="ru-RU" sz="800" b="0" i="0" u="none" strike="noStrike" cap="none" dirty="0">
                          <a:solidFill>
                            <a:schemeClr val="dk1"/>
                          </a:solidFill>
                          <a:latin typeface="+mn-lt"/>
                          <a:ea typeface="+mn-ea"/>
                          <a:cs typeface="+mn-cs"/>
                          <a:sym typeface="Arial"/>
                        </a:rPr>
                        <a:t> мен </a:t>
                      </a:r>
                      <a:r>
                        <a:rPr lang="ru-RU" sz="800" b="0" i="0" u="none" strike="noStrike" cap="none" dirty="0" err="1">
                          <a:solidFill>
                            <a:schemeClr val="dk1"/>
                          </a:solidFill>
                          <a:latin typeface="+mn-lt"/>
                          <a:ea typeface="+mn-ea"/>
                          <a:cs typeface="+mn-cs"/>
                          <a:sym typeface="Arial"/>
                        </a:rPr>
                        <a:t>шопырлар</a:t>
                      </a:r>
                      <a:endParaRPr lang="ru-RU" sz="800" b="0" i="0" u="none" strike="noStrike" cap="none" dirty="0">
                        <a:solidFill>
                          <a:schemeClr val="dk1"/>
                        </a:solidFill>
                        <a:latin typeface="+mn-lt"/>
                        <a:ea typeface="+mn-ea"/>
                        <a:cs typeface="+mn-cs"/>
                        <a:sym typeface="Arial"/>
                      </a:endParaRPr>
                    </a:p>
                  </a:txBody>
                  <a:tcPr marL="9525" marR="9525" marT="9525" marB="0" anchor="ctr"/>
                </a:tc>
                <a:tc>
                  <a:txBody>
                    <a:bodyPr/>
                    <a:lstStyle/>
                    <a:p>
                      <a:pPr algn="ctr" fontAlgn="b"/>
                      <a:r>
                        <a:rPr lang="ru-RU" sz="900" b="0" i="1" u="none" strike="noStrike" cap="none" dirty="0">
                          <a:solidFill>
                            <a:schemeClr val="dk1"/>
                          </a:solidFill>
                          <a:latin typeface="+mn-lt"/>
                          <a:ea typeface="+mn-ea"/>
                          <a:cs typeface="+mn-cs"/>
                          <a:sym typeface="Arial"/>
                        </a:rPr>
                        <a:t>8322-2</a:t>
                      </a:r>
                    </a:p>
                  </a:txBody>
                  <a:tcPr marL="9525" marR="9525" marT="9525" marB="0" anchor="ctr"/>
                </a:tc>
                <a:tc>
                  <a:txBody>
                    <a:bodyPr/>
                    <a:lstStyle/>
                    <a:p>
                      <a:pPr algn="ctr" fontAlgn="ctr"/>
                      <a:r>
                        <a:rPr lang="ru-RU" sz="1050" b="1" i="0" u="none" strike="noStrike" cap="none">
                          <a:solidFill>
                            <a:schemeClr val="dk1"/>
                          </a:solidFill>
                          <a:latin typeface="+mn-lt"/>
                          <a:ea typeface="+mn-ea"/>
                          <a:cs typeface="+mn-cs"/>
                          <a:sym typeface="Arial"/>
                        </a:rPr>
                        <a:t>2 079</a:t>
                      </a:r>
                    </a:p>
                  </a:txBody>
                  <a:tcPr marL="9525" marR="9525" marT="9525" marB="0" anchor="ctr"/>
                </a:tc>
                <a:tc>
                  <a:txBody>
                    <a:bodyPr/>
                    <a:lstStyle/>
                    <a:p>
                      <a:pPr algn="ctr" fontAlgn="ctr"/>
                      <a:r>
                        <a:rPr lang="ru-RU" sz="900" b="0" i="0" u="none" strike="noStrike" cap="none">
                          <a:solidFill>
                            <a:schemeClr val="dk1"/>
                          </a:solidFill>
                          <a:latin typeface="+mn-lt"/>
                          <a:ea typeface="+mn-ea"/>
                          <a:cs typeface="+mn-cs"/>
                          <a:sym typeface="Arial"/>
                        </a:rPr>
                        <a:t>58</a:t>
                      </a:r>
                    </a:p>
                  </a:txBody>
                  <a:tcPr marL="9525" marR="9525" marT="9525" marB="0" anchor="ctr"/>
                </a:tc>
                <a:tc>
                  <a:txBody>
                    <a:bodyPr/>
                    <a:lstStyle/>
                    <a:p>
                      <a:pPr algn="ctr" fontAlgn="ctr"/>
                      <a:r>
                        <a:rPr lang="ru-RU" sz="900" b="0" i="0" u="none" strike="noStrike" cap="none">
                          <a:solidFill>
                            <a:schemeClr val="dk1"/>
                          </a:solidFill>
                          <a:latin typeface="+mn-lt"/>
                          <a:ea typeface="+mn-ea"/>
                          <a:cs typeface="+mn-cs"/>
                          <a:sym typeface="Arial"/>
                        </a:rPr>
                        <a:t>1 694</a:t>
                      </a:r>
                    </a:p>
                  </a:txBody>
                  <a:tcPr marL="9525" marR="9525" marT="9525" marB="0" anchor="ctr"/>
                </a:tc>
                <a:tc>
                  <a:txBody>
                    <a:bodyPr/>
                    <a:lstStyle/>
                    <a:p>
                      <a:pPr algn="ctr" fontAlgn="ctr"/>
                      <a:r>
                        <a:rPr lang="ru-RU" sz="900" b="0" i="0" u="none" strike="noStrike" cap="none">
                          <a:solidFill>
                            <a:schemeClr val="dk1"/>
                          </a:solidFill>
                          <a:latin typeface="+mn-lt"/>
                          <a:ea typeface="+mn-ea"/>
                          <a:cs typeface="+mn-cs"/>
                          <a:sym typeface="Arial"/>
                        </a:rPr>
                        <a:t>174</a:t>
                      </a:r>
                    </a:p>
                  </a:txBody>
                  <a:tcPr marL="9525" marR="9525" marT="9525" marB="0" anchor="ctr"/>
                </a:tc>
                <a:tc>
                  <a:txBody>
                    <a:bodyPr/>
                    <a:lstStyle/>
                    <a:p>
                      <a:pPr algn="ctr" fontAlgn="ctr"/>
                      <a:r>
                        <a:rPr lang="ru-RU" sz="900" b="0" i="0" u="none" strike="noStrike" cap="none">
                          <a:solidFill>
                            <a:schemeClr val="dk1"/>
                          </a:solidFill>
                          <a:latin typeface="+mn-lt"/>
                          <a:ea typeface="+mn-ea"/>
                          <a:cs typeface="+mn-cs"/>
                          <a:sym typeface="Arial"/>
                        </a:rPr>
                        <a:t>153</a:t>
                      </a:r>
                    </a:p>
                  </a:txBody>
                  <a:tcPr marL="9525" marR="9525" marT="9525" marB="0" anchor="ctr"/>
                </a:tc>
                <a:tc>
                  <a:txBody>
                    <a:bodyPr/>
                    <a:lstStyle/>
                    <a:p>
                      <a:pPr algn="ctr" fontAlgn="ctr"/>
                      <a:r>
                        <a:rPr lang="ru-RU" sz="1050" b="1" i="0" u="none" strike="noStrike" cap="none" dirty="0">
                          <a:solidFill>
                            <a:schemeClr val="dk1"/>
                          </a:solidFill>
                          <a:latin typeface="+mn-lt"/>
                          <a:ea typeface="+mn-ea"/>
                          <a:cs typeface="+mn-cs"/>
                          <a:sym typeface="Arial"/>
                        </a:rPr>
                        <a:t>3,0%</a:t>
                      </a:r>
                    </a:p>
                  </a:txBody>
                  <a:tcPr marL="9525" marR="9525" marT="9525" marB="0" anchor="ctr"/>
                </a:tc>
                <a:extLst>
                  <a:ext uri="{0D108BD9-81ED-4DB2-BD59-A6C34878D82A}">
                    <a16:rowId xmlns:a16="http://schemas.microsoft.com/office/drawing/2014/main" val="2855516078"/>
                  </a:ext>
                </a:extLst>
              </a:tr>
              <a:tr h="252035">
                <a:tc vMerge="1">
                  <a:txBody>
                    <a:bodyPr/>
                    <a:lstStyle/>
                    <a:p>
                      <a:endParaRPr lang="ru-KZ" sz="1100" dirty="0"/>
                    </a:p>
                  </a:txBody>
                  <a:tcPr/>
                </a:tc>
                <a:tc>
                  <a:txBody>
                    <a:bodyPr/>
                    <a:lstStyle/>
                    <a:p>
                      <a:pPr marL="72000" marR="0" algn="l" rtl="0" eaLnBrk="1" fontAlgn="b" hangingPunct="1">
                        <a:lnSpc>
                          <a:spcPct val="100000"/>
                        </a:lnSpc>
                        <a:spcBef>
                          <a:spcPts val="0"/>
                        </a:spcBef>
                        <a:spcAft>
                          <a:spcPts val="0"/>
                        </a:spcAft>
                        <a:buNone/>
                      </a:pPr>
                      <a:r>
                        <a:rPr lang="ru-RU" sz="800" b="0" i="0" u="none" strike="noStrike" cap="none" dirty="0">
                          <a:solidFill>
                            <a:schemeClr val="dk1"/>
                          </a:solidFill>
                          <a:latin typeface="+mn-lt"/>
                          <a:ea typeface="+mn-ea"/>
                          <a:cs typeface="+mn-cs"/>
                          <a:sym typeface="Arial"/>
                        </a:rPr>
                        <a:t>5 </a:t>
                      </a:r>
                      <a:r>
                        <a:rPr lang="ru-RU" sz="800" b="0" i="0" u="none" strike="noStrike" cap="none" dirty="0" err="1">
                          <a:solidFill>
                            <a:schemeClr val="dk1"/>
                          </a:solidFill>
                          <a:latin typeface="+mn-lt"/>
                          <a:ea typeface="+mn-ea"/>
                          <a:cs typeface="+mn-cs"/>
                          <a:sym typeface="Arial"/>
                        </a:rPr>
                        <a:t>Күтім</a:t>
                      </a:r>
                      <a:r>
                        <a:rPr lang="ru-RU" sz="800" b="0" i="0" u="none" strike="noStrike" cap="none" dirty="0">
                          <a:solidFill>
                            <a:schemeClr val="dk1"/>
                          </a:solidFill>
                          <a:latin typeface="+mn-lt"/>
                          <a:ea typeface="+mn-ea"/>
                          <a:cs typeface="+mn-cs"/>
                          <a:sym typeface="Arial"/>
                        </a:rPr>
                        <a:t> </a:t>
                      </a:r>
                      <a:r>
                        <a:rPr lang="ru-RU" sz="800" b="0" i="0" u="none" strike="noStrike" cap="none" dirty="0" err="1">
                          <a:solidFill>
                            <a:schemeClr val="dk1"/>
                          </a:solidFill>
                          <a:latin typeface="+mn-lt"/>
                          <a:ea typeface="+mn-ea"/>
                          <a:cs typeface="+mn-cs"/>
                          <a:sym typeface="Arial"/>
                        </a:rPr>
                        <a:t>жөніндегі</a:t>
                      </a:r>
                      <a:r>
                        <a:rPr lang="ru-RU" sz="800" b="0" i="0" u="none" strike="noStrike" cap="none" dirty="0">
                          <a:solidFill>
                            <a:schemeClr val="dk1"/>
                          </a:solidFill>
                          <a:latin typeface="+mn-lt"/>
                          <a:ea typeface="+mn-ea"/>
                          <a:cs typeface="+mn-cs"/>
                          <a:sym typeface="Arial"/>
                        </a:rPr>
                        <a:t> орта </a:t>
                      </a:r>
                      <a:r>
                        <a:rPr lang="ru-RU" sz="800" b="0" i="0" u="none" strike="noStrike" cap="none" dirty="0" err="1">
                          <a:solidFill>
                            <a:schemeClr val="dk1"/>
                          </a:solidFill>
                          <a:latin typeface="+mn-lt"/>
                          <a:ea typeface="+mn-ea"/>
                          <a:cs typeface="+mn-cs"/>
                          <a:sym typeface="Arial"/>
                        </a:rPr>
                        <a:t>медициналық</a:t>
                      </a:r>
                      <a:r>
                        <a:rPr lang="ru-RU" sz="800" b="0" i="0" u="none" strike="noStrike" cap="none" dirty="0">
                          <a:solidFill>
                            <a:schemeClr val="dk1"/>
                          </a:solidFill>
                          <a:latin typeface="+mn-lt"/>
                          <a:ea typeface="+mn-ea"/>
                          <a:cs typeface="+mn-cs"/>
                          <a:sym typeface="Arial"/>
                        </a:rPr>
                        <a:t> персонал</a:t>
                      </a:r>
                    </a:p>
                  </a:txBody>
                  <a:tcPr marL="9525" marR="9525" marT="9525" marB="0" anchor="ctr">
                    <a:lnB w="28575" cap="flat" cmpd="sng" algn="ctr">
                      <a:solidFill>
                        <a:schemeClr val="bg2"/>
                      </a:solidFill>
                      <a:prstDash val="solid"/>
                      <a:round/>
                      <a:headEnd type="none" w="med" len="med"/>
                      <a:tailEnd type="none" w="med" len="med"/>
                    </a:lnB>
                  </a:tcPr>
                </a:tc>
                <a:tc>
                  <a:txBody>
                    <a:bodyPr/>
                    <a:lstStyle/>
                    <a:p>
                      <a:pPr algn="ctr" fontAlgn="b"/>
                      <a:r>
                        <a:rPr lang="ru-RU" sz="900" b="0" i="1" u="none" strike="noStrike" cap="none">
                          <a:solidFill>
                            <a:schemeClr val="dk1"/>
                          </a:solidFill>
                          <a:latin typeface="+mn-lt"/>
                          <a:ea typeface="+mn-ea"/>
                          <a:cs typeface="+mn-cs"/>
                          <a:sym typeface="Arial"/>
                        </a:rPr>
                        <a:t>3221-0</a:t>
                      </a:r>
                    </a:p>
                  </a:txBody>
                  <a:tcPr marL="9525" marR="9525" marT="9525" marB="0" anchor="ctr">
                    <a:lnB w="28575" cap="flat" cmpd="sng" algn="ctr">
                      <a:solidFill>
                        <a:schemeClr val="bg2"/>
                      </a:solidFill>
                      <a:prstDash val="solid"/>
                      <a:round/>
                      <a:headEnd type="none" w="med" len="med"/>
                      <a:tailEnd type="none" w="med" len="med"/>
                    </a:lnB>
                  </a:tcPr>
                </a:tc>
                <a:tc>
                  <a:txBody>
                    <a:bodyPr/>
                    <a:lstStyle/>
                    <a:p>
                      <a:pPr algn="ctr" fontAlgn="ctr"/>
                      <a:r>
                        <a:rPr lang="ru-RU" sz="1050" b="1" i="0" u="none" strike="noStrike" cap="none" dirty="0">
                          <a:solidFill>
                            <a:schemeClr val="dk1"/>
                          </a:solidFill>
                          <a:latin typeface="+mn-lt"/>
                          <a:ea typeface="+mn-ea"/>
                          <a:cs typeface="+mn-cs"/>
                          <a:sym typeface="Arial"/>
                        </a:rPr>
                        <a:t>1 806</a:t>
                      </a:r>
                    </a:p>
                  </a:txBody>
                  <a:tcPr marL="9525" marR="9525" marT="9525" marB="0" anchor="ctr">
                    <a:lnB w="28575" cap="flat" cmpd="sng" algn="ctr">
                      <a:solidFill>
                        <a:schemeClr val="bg2"/>
                      </a:solidFill>
                      <a:prstDash val="solid"/>
                      <a:round/>
                      <a:headEnd type="none" w="med" len="med"/>
                      <a:tailEnd type="none" w="med" len="med"/>
                    </a:lnB>
                  </a:tcPr>
                </a:tc>
                <a:tc>
                  <a:txBody>
                    <a:bodyPr/>
                    <a:lstStyle/>
                    <a:p>
                      <a:pPr algn="ctr" fontAlgn="ctr"/>
                      <a:r>
                        <a:rPr lang="ru-RU" sz="900" b="0" i="0" u="none" strike="noStrike" cap="none">
                          <a:solidFill>
                            <a:schemeClr val="dk1"/>
                          </a:solidFill>
                          <a:latin typeface="+mn-lt"/>
                          <a:ea typeface="+mn-ea"/>
                          <a:cs typeface="+mn-cs"/>
                          <a:sym typeface="Arial"/>
                        </a:rPr>
                        <a:t>284</a:t>
                      </a:r>
                    </a:p>
                  </a:txBody>
                  <a:tcPr marL="9525" marR="9525" marT="9525" marB="0" anchor="ctr">
                    <a:lnB w="28575" cap="flat" cmpd="sng" algn="ctr">
                      <a:solidFill>
                        <a:schemeClr val="bg2"/>
                      </a:solidFill>
                      <a:prstDash val="solid"/>
                      <a:round/>
                      <a:headEnd type="none" w="med" len="med"/>
                      <a:tailEnd type="none" w="med" len="med"/>
                    </a:lnB>
                  </a:tcPr>
                </a:tc>
                <a:tc>
                  <a:txBody>
                    <a:bodyPr/>
                    <a:lstStyle/>
                    <a:p>
                      <a:pPr algn="ctr" fontAlgn="ctr"/>
                      <a:r>
                        <a:rPr lang="ru-RU" sz="900" b="0" i="0" u="none" strike="noStrike" cap="none">
                          <a:solidFill>
                            <a:schemeClr val="dk1"/>
                          </a:solidFill>
                          <a:latin typeface="+mn-lt"/>
                          <a:ea typeface="+mn-ea"/>
                          <a:cs typeface="+mn-cs"/>
                          <a:sym typeface="Arial"/>
                        </a:rPr>
                        <a:t>478</a:t>
                      </a:r>
                    </a:p>
                  </a:txBody>
                  <a:tcPr marL="9525" marR="9525" marT="9525" marB="0" anchor="ctr">
                    <a:lnB w="28575" cap="flat" cmpd="sng" algn="ctr">
                      <a:solidFill>
                        <a:schemeClr val="bg2"/>
                      </a:solidFill>
                      <a:prstDash val="solid"/>
                      <a:round/>
                      <a:headEnd type="none" w="med" len="med"/>
                      <a:tailEnd type="none" w="med" len="med"/>
                    </a:lnB>
                  </a:tcPr>
                </a:tc>
                <a:tc>
                  <a:txBody>
                    <a:bodyPr/>
                    <a:lstStyle/>
                    <a:p>
                      <a:pPr algn="ctr" fontAlgn="ctr"/>
                      <a:r>
                        <a:rPr lang="ru-RU" sz="900" b="0" i="0" u="none" strike="noStrike" cap="none">
                          <a:solidFill>
                            <a:schemeClr val="dk1"/>
                          </a:solidFill>
                          <a:latin typeface="+mn-lt"/>
                          <a:ea typeface="+mn-ea"/>
                          <a:cs typeface="+mn-cs"/>
                          <a:sym typeface="Arial"/>
                        </a:rPr>
                        <a:t>523</a:t>
                      </a:r>
                    </a:p>
                  </a:txBody>
                  <a:tcPr marL="9525" marR="9525" marT="9525" marB="0" anchor="ctr">
                    <a:lnB w="28575" cap="flat" cmpd="sng" algn="ctr">
                      <a:solidFill>
                        <a:schemeClr val="bg2"/>
                      </a:solidFill>
                      <a:prstDash val="solid"/>
                      <a:round/>
                      <a:headEnd type="none" w="med" len="med"/>
                      <a:tailEnd type="none" w="med" len="med"/>
                    </a:lnB>
                  </a:tcPr>
                </a:tc>
                <a:tc>
                  <a:txBody>
                    <a:bodyPr/>
                    <a:lstStyle/>
                    <a:p>
                      <a:pPr algn="ctr" fontAlgn="ctr"/>
                      <a:r>
                        <a:rPr lang="ru-RU" sz="900" b="0" i="0" u="none" strike="noStrike" cap="none">
                          <a:solidFill>
                            <a:schemeClr val="dk1"/>
                          </a:solidFill>
                          <a:latin typeface="+mn-lt"/>
                          <a:ea typeface="+mn-ea"/>
                          <a:cs typeface="+mn-cs"/>
                          <a:sym typeface="Arial"/>
                        </a:rPr>
                        <a:t>521</a:t>
                      </a:r>
                    </a:p>
                  </a:txBody>
                  <a:tcPr marL="9525" marR="9525" marT="9525" marB="0" anchor="ctr">
                    <a:lnB w="28575" cap="flat" cmpd="sng" algn="ctr">
                      <a:solidFill>
                        <a:schemeClr val="bg2"/>
                      </a:solidFill>
                      <a:prstDash val="solid"/>
                      <a:round/>
                      <a:headEnd type="none" w="med" len="med"/>
                      <a:tailEnd type="none" w="med" len="med"/>
                    </a:lnB>
                  </a:tcPr>
                </a:tc>
                <a:tc>
                  <a:txBody>
                    <a:bodyPr/>
                    <a:lstStyle/>
                    <a:p>
                      <a:pPr algn="ctr" fontAlgn="ctr"/>
                      <a:r>
                        <a:rPr lang="ru-RU" sz="1050" b="1" i="0" u="none" strike="noStrike" cap="none" dirty="0">
                          <a:solidFill>
                            <a:schemeClr val="dk1"/>
                          </a:solidFill>
                          <a:latin typeface="+mn-lt"/>
                          <a:ea typeface="+mn-ea"/>
                          <a:cs typeface="+mn-cs"/>
                          <a:sym typeface="Arial"/>
                        </a:rPr>
                        <a:t>2,6%</a:t>
                      </a:r>
                    </a:p>
                  </a:txBody>
                  <a:tcPr marL="9525" marR="9525" marT="9525" marB="0" anchor="ctr">
                    <a:lnB w="28575" cap="flat" cmpd="sng" algn="ctr">
                      <a:solidFill>
                        <a:schemeClr val="bg2"/>
                      </a:solidFill>
                      <a:prstDash val="solid"/>
                      <a:round/>
                      <a:headEnd type="none" w="med" len="med"/>
                      <a:tailEnd type="none" w="med" len="med"/>
                    </a:lnB>
                  </a:tcPr>
                </a:tc>
                <a:extLst>
                  <a:ext uri="{0D108BD9-81ED-4DB2-BD59-A6C34878D82A}">
                    <a16:rowId xmlns:a16="http://schemas.microsoft.com/office/drawing/2014/main" val="1891601564"/>
                  </a:ext>
                </a:extLst>
              </a:tr>
              <a:tr h="252035">
                <a:tc rowSpan="5">
                  <a:txBody>
                    <a:bodyPr/>
                    <a:lstStyle/>
                    <a:p>
                      <a:pPr algn="ctr"/>
                      <a:r>
                        <a:rPr lang="ru-RU" sz="1100" dirty="0"/>
                        <a:t>2020</a:t>
                      </a:r>
                      <a:endParaRPr lang="ru-KZ" sz="1100" dirty="0"/>
                    </a:p>
                  </a:txBody>
                  <a:tcPr anchor="ctr">
                    <a:lnT w="28575" cap="flat" cmpd="sng" algn="ctr">
                      <a:solidFill>
                        <a:schemeClr val="bg2"/>
                      </a:solidFill>
                      <a:prstDash val="solid"/>
                      <a:round/>
                      <a:headEnd type="none" w="med" len="med"/>
                      <a:tailEnd type="none" w="med" len="med"/>
                    </a:lnT>
                    <a:lnB w="28575" cap="flat" cmpd="sng" algn="ctr">
                      <a:solidFill>
                        <a:schemeClr val="bg2"/>
                      </a:solidFill>
                      <a:prstDash val="solid"/>
                      <a:round/>
                      <a:headEnd type="none" w="med" len="med"/>
                      <a:tailEnd type="none" w="med" len="med"/>
                    </a:lnB>
                  </a:tcPr>
                </a:tc>
                <a:tc>
                  <a:txBody>
                    <a:bodyPr/>
                    <a:lstStyle/>
                    <a:p>
                      <a:pPr marL="72000" marR="0" algn="l" rtl="0" eaLnBrk="1" fontAlgn="b" hangingPunct="1">
                        <a:lnSpc>
                          <a:spcPct val="100000"/>
                        </a:lnSpc>
                        <a:spcBef>
                          <a:spcPts val="0"/>
                        </a:spcBef>
                        <a:spcAft>
                          <a:spcPts val="0"/>
                        </a:spcAft>
                        <a:buNone/>
                      </a:pPr>
                      <a:r>
                        <a:rPr lang="ru-RU" sz="800" b="0" i="0" u="none" strike="noStrike" cap="none" dirty="0">
                          <a:solidFill>
                            <a:schemeClr val="dk1"/>
                          </a:solidFill>
                          <a:latin typeface="+mn-lt"/>
                          <a:ea typeface="+mn-ea"/>
                          <a:cs typeface="+mn-cs"/>
                          <a:sym typeface="Arial"/>
                        </a:rPr>
                        <a:t>1 </a:t>
                      </a:r>
                      <a:r>
                        <a:rPr lang="ru-RU" sz="800" b="0" i="0" u="none" strike="noStrike" cap="none" dirty="0" err="1">
                          <a:solidFill>
                            <a:schemeClr val="dk1"/>
                          </a:solidFill>
                          <a:latin typeface="+mn-lt"/>
                          <a:ea typeface="+mn-ea"/>
                          <a:cs typeface="+mn-cs"/>
                          <a:sym typeface="Arial"/>
                        </a:rPr>
                        <a:t>Басқа</a:t>
                      </a:r>
                      <a:r>
                        <a:rPr lang="ru-RU" sz="800" b="0" i="0" u="none" strike="noStrike" cap="none" dirty="0">
                          <a:solidFill>
                            <a:schemeClr val="dk1"/>
                          </a:solidFill>
                          <a:latin typeface="+mn-lt"/>
                          <a:ea typeface="+mn-ea"/>
                          <a:cs typeface="+mn-cs"/>
                          <a:sym typeface="Arial"/>
                        </a:rPr>
                        <a:t> да </a:t>
                      </a:r>
                      <a:r>
                        <a:rPr lang="ru-RU" sz="800" b="0" i="0" u="none" strike="noStrike" cap="none" dirty="0" err="1">
                          <a:solidFill>
                            <a:schemeClr val="dk1"/>
                          </a:solidFill>
                          <a:latin typeface="+mn-lt"/>
                          <a:ea typeface="+mn-ea"/>
                          <a:cs typeface="+mn-cs"/>
                          <a:sym typeface="Arial"/>
                        </a:rPr>
                        <a:t>біліктілігі</a:t>
                      </a:r>
                      <a:r>
                        <a:rPr lang="ru-RU" sz="800" b="0" i="0" u="none" strike="noStrike" cap="none" dirty="0">
                          <a:solidFill>
                            <a:schemeClr val="dk1"/>
                          </a:solidFill>
                          <a:latin typeface="+mn-lt"/>
                          <a:ea typeface="+mn-ea"/>
                          <a:cs typeface="+mn-cs"/>
                          <a:sym typeface="Arial"/>
                        </a:rPr>
                        <a:t> </a:t>
                      </a:r>
                      <a:r>
                        <a:rPr lang="ru-RU" sz="800" b="0" i="0" u="none" strike="noStrike" cap="none" dirty="0" err="1">
                          <a:solidFill>
                            <a:schemeClr val="dk1"/>
                          </a:solidFill>
                          <a:latin typeface="+mn-lt"/>
                          <a:ea typeface="+mn-ea"/>
                          <a:cs typeface="+mn-cs"/>
                          <a:sym typeface="Arial"/>
                        </a:rPr>
                        <a:t>жоқ</a:t>
                      </a:r>
                      <a:r>
                        <a:rPr lang="ru-RU" sz="800" b="0" i="0" u="none" strike="noStrike" cap="none" dirty="0">
                          <a:solidFill>
                            <a:schemeClr val="dk1"/>
                          </a:solidFill>
                          <a:latin typeface="+mn-lt"/>
                          <a:ea typeface="+mn-ea"/>
                          <a:cs typeface="+mn-cs"/>
                          <a:sym typeface="Arial"/>
                        </a:rPr>
                        <a:t> </a:t>
                      </a:r>
                      <a:r>
                        <a:rPr lang="ru-RU" sz="800" b="0" i="0" u="none" strike="noStrike" cap="none" dirty="0" err="1">
                          <a:solidFill>
                            <a:schemeClr val="dk1"/>
                          </a:solidFill>
                          <a:latin typeface="+mn-lt"/>
                          <a:ea typeface="+mn-ea"/>
                          <a:cs typeface="+mn-cs"/>
                          <a:sym typeface="Arial"/>
                        </a:rPr>
                        <a:t>жұмысшылар</a:t>
                      </a:r>
                      <a:endParaRPr lang="ru-RU" sz="800" b="0" i="0" u="none" strike="noStrike" cap="none" dirty="0">
                        <a:solidFill>
                          <a:schemeClr val="dk1"/>
                        </a:solidFill>
                        <a:latin typeface="+mn-lt"/>
                        <a:ea typeface="+mn-ea"/>
                        <a:cs typeface="+mn-cs"/>
                        <a:sym typeface="Arial"/>
                      </a:endParaRPr>
                    </a:p>
                  </a:txBody>
                  <a:tcPr marL="9525" marR="9525" marT="9525" marB="0" anchor="ctr">
                    <a:lnT w="28575" cap="flat" cmpd="sng" algn="ctr">
                      <a:solidFill>
                        <a:schemeClr val="bg2"/>
                      </a:solidFill>
                      <a:prstDash val="solid"/>
                      <a:round/>
                      <a:headEnd type="none" w="med" len="med"/>
                      <a:tailEnd type="none" w="med" len="med"/>
                    </a:lnT>
                  </a:tcPr>
                </a:tc>
                <a:tc>
                  <a:txBody>
                    <a:bodyPr/>
                    <a:lstStyle/>
                    <a:p>
                      <a:pPr algn="ctr" fontAlgn="b"/>
                      <a:r>
                        <a:rPr lang="ru-RU" sz="900" b="0" i="1" u="none" strike="noStrike" cap="none" dirty="0">
                          <a:solidFill>
                            <a:schemeClr val="dk1"/>
                          </a:solidFill>
                          <a:latin typeface="+mn-lt"/>
                          <a:ea typeface="+mn-ea"/>
                          <a:cs typeface="+mn-cs"/>
                          <a:sym typeface="Arial"/>
                        </a:rPr>
                        <a:t>9629-9</a:t>
                      </a:r>
                    </a:p>
                  </a:txBody>
                  <a:tcPr marL="9525" marR="9525" marT="9525" marB="0" anchor="ctr">
                    <a:lnT w="28575" cap="flat" cmpd="sng" algn="ctr">
                      <a:solidFill>
                        <a:schemeClr val="bg2"/>
                      </a:solidFill>
                      <a:prstDash val="solid"/>
                      <a:round/>
                      <a:headEnd type="none" w="med" len="med"/>
                      <a:tailEnd type="none" w="med" len="med"/>
                    </a:lnT>
                  </a:tcPr>
                </a:tc>
                <a:tc>
                  <a:txBody>
                    <a:bodyPr/>
                    <a:lstStyle/>
                    <a:p>
                      <a:pPr algn="ctr" fontAlgn="ctr"/>
                      <a:r>
                        <a:rPr lang="ru-RU" sz="1050" b="1" i="0" u="none" strike="noStrike" cap="none">
                          <a:solidFill>
                            <a:schemeClr val="dk1"/>
                          </a:solidFill>
                          <a:latin typeface="+mn-lt"/>
                          <a:ea typeface="+mn-ea"/>
                          <a:cs typeface="+mn-cs"/>
                          <a:sym typeface="Arial"/>
                        </a:rPr>
                        <a:t>18 579</a:t>
                      </a:r>
                    </a:p>
                  </a:txBody>
                  <a:tcPr marL="9525" marR="9525" marT="9525" marB="0" anchor="ctr">
                    <a:lnT w="28575" cap="flat" cmpd="sng" algn="ctr">
                      <a:solidFill>
                        <a:schemeClr val="bg2"/>
                      </a:solidFill>
                      <a:prstDash val="solid"/>
                      <a:round/>
                      <a:headEnd type="none" w="med" len="med"/>
                      <a:tailEnd type="none" w="med" len="med"/>
                    </a:lnT>
                  </a:tcPr>
                </a:tc>
                <a:tc>
                  <a:txBody>
                    <a:bodyPr/>
                    <a:lstStyle/>
                    <a:p>
                      <a:pPr algn="ctr" fontAlgn="ctr"/>
                      <a:r>
                        <a:rPr lang="ru-RU" sz="900" b="0" i="0" u="none" strike="noStrike" cap="none">
                          <a:solidFill>
                            <a:schemeClr val="dk1"/>
                          </a:solidFill>
                          <a:latin typeface="+mn-lt"/>
                          <a:ea typeface="+mn-ea"/>
                          <a:cs typeface="+mn-cs"/>
                          <a:sym typeface="Arial"/>
                        </a:rPr>
                        <a:t>372</a:t>
                      </a:r>
                    </a:p>
                  </a:txBody>
                  <a:tcPr marL="9525" marR="9525" marT="9525" marB="0" anchor="ctr">
                    <a:lnT w="28575" cap="flat" cmpd="sng" algn="ctr">
                      <a:solidFill>
                        <a:schemeClr val="bg2"/>
                      </a:solidFill>
                      <a:prstDash val="solid"/>
                      <a:round/>
                      <a:headEnd type="none" w="med" len="med"/>
                      <a:tailEnd type="none" w="med" len="med"/>
                    </a:lnT>
                  </a:tcPr>
                </a:tc>
                <a:tc>
                  <a:txBody>
                    <a:bodyPr/>
                    <a:lstStyle/>
                    <a:p>
                      <a:pPr algn="ctr" fontAlgn="ctr"/>
                      <a:r>
                        <a:rPr lang="ru-RU" sz="900" b="0" i="0" u="none" strike="noStrike" cap="none" dirty="0">
                          <a:solidFill>
                            <a:schemeClr val="dk1"/>
                          </a:solidFill>
                          <a:latin typeface="+mn-lt"/>
                          <a:ea typeface="+mn-ea"/>
                          <a:cs typeface="+mn-cs"/>
                          <a:sym typeface="Arial"/>
                        </a:rPr>
                        <a:t>6 958</a:t>
                      </a:r>
                    </a:p>
                  </a:txBody>
                  <a:tcPr marL="9525" marR="9525" marT="9525" marB="0" anchor="ctr">
                    <a:lnT w="28575" cap="flat" cmpd="sng" algn="ctr">
                      <a:solidFill>
                        <a:schemeClr val="bg2"/>
                      </a:solidFill>
                      <a:prstDash val="solid"/>
                      <a:round/>
                      <a:headEnd type="none" w="med" len="med"/>
                      <a:tailEnd type="none" w="med" len="med"/>
                    </a:lnT>
                  </a:tcPr>
                </a:tc>
                <a:tc>
                  <a:txBody>
                    <a:bodyPr/>
                    <a:lstStyle/>
                    <a:p>
                      <a:pPr algn="ctr" fontAlgn="ctr"/>
                      <a:r>
                        <a:rPr lang="ru-RU" sz="900" b="0" i="0" u="none" strike="noStrike" cap="none">
                          <a:solidFill>
                            <a:schemeClr val="dk1"/>
                          </a:solidFill>
                          <a:latin typeface="+mn-lt"/>
                          <a:ea typeface="+mn-ea"/>
                          <a:cs typeface="+mn-cs"/>
                          <a:sym typeface="Arial"/>
                        </a:rPr>
                        <a:t>6 983</a:t>
                      </a:r>
                    </a:p>
                  </a:txBody>
                  <a:tcPr marL="9525" marR="9525" marT="9525" marB="0" anchor="ctr">
                    <a:lnT w="28575" cap="flat" cmpd="sng" algn="ctr">
                      <a:solidFill>
                        <a:schemeClr val="bg2"/>
                      </a:solidFill>
                      <a:prstDash val="solid"/>
                      <a:round/>
                      <a:headEnd type="none" w="med" len="med"/>
                      <a:tailEnd type="none" w="med" len="med"/>
                    </a:lnT>
                  </a:tcPr>
                </a:tc>
                <a:tc>
                  <a:txBody>
                    <a:bodyPr/>
                    <a:lstStyle/>
                    <a:p>
                      <a:pPr algn="ctr" fontAlgn="ctr"/>
                      <a:r>
                        <a:rPr lang="ru-RU" sz="900" b="0" i="0" u="none" strike="noStrike" cap="none">
                          <a:solidFill>
                            <a:schemeClr val="dk1"/>
                          </a:solidFill>
                          <a:latin typeface="+mn-lt"/>
                          <a:ea typeface="+mn-ea"/>
                          <a:cs typeface="+mn-cs"/>
                          <a:sym typeface="Arial"/>
                        </a:rPr>
                        <a:t>4 266</a:t>
                      </a:r>
                    </a:p>
                  </a:txBody>
                  <a:tcPr marL="9525" marR="9525" marT="9525" marB="0" anchor="ctr">
                    <a:lnT w="28575" cap="flat" cmpd="sng" algn="ctr">
                      <a:solidFill>
                        <a:schemeClr val="bg2"/>
                      </a:solidFill>
                      <a:prstDash val="solid"/>
                      <a:round/>
                      <a:headEnd type="none" w="med" len="med"/>
                      <a:tailEnd type="none" w="med" len="med"/>
                    </a:lnT>
                  </a:tcPr>
                </a:tc>
                <a:tc>
                  <a:txBody>
                    <a:bodyPr/>
                    <a:lstStyle/>
                    <a:p>
                      <a:pPr algn="ctr" fontAlgn="ctr"/>
                      <a:r>
                        <a:rPr lang="ru-RU" sz="1050" b="1" i="0" u="none" strike="noStrike" cap="none">
                          <a:solidFill>
                            <a:schemeClr val="dk1"/>
                          </a:solidFill>
                          <a:latin typeface="+mn-lt"/>
                          <a:ea typeface="+mn-ea"/>
                          <a:cs typeface="+mn-cs"/>
                          <a:sym typeface="Arial"/>
                        </a:rPr>
                        <a:t>16,6%</a:t>
                      </a:r>
                    </a:p>
                  </a:txBody>
                  <a:tcPr marL="9525" marR="9525" marT="9525" marB="0" anchor="ctr">
                    <a:lnT w="28575" cap="flat" cmpd="sng" algn="ctr">
                      <a:solidFill>
                        <a:schemeClr val="bg2"/>
                      </a:solidFill>
                      <a:prstDash val="solid"/>
                      <a:round/>
                      <a:headEnd type="none" w="med" len="med"/>
                      <a:tailEnd type="none" w="med" len="med"/>
                    </a:lnT>
                  </a:tcPr>
                </a:tc>
                <a:extLst>
                  <a:ext uri="{0D108BD9-81ED-4DB2-BD59-A6C34878D82A}">
                    <a16:rowId xmlns:a16="http://schemas.microsoft.com/office/drawing/2014/main" val="1385719993"/>
                  </a:ext>
                </a:extLst>
              </a:tr>
              <a:tr h="252035">
                <a:tc vMerge="1">
                  <a:txBody>
                    <a:bodyPr/>
                    <a:lstStyle/>
                    <a:p>
                      <a:endParaRPr lang="ru-KZ" sz="1100" dirty="0"/>
                    </a:p>
                  </a:txBody>
                  <a:tcPr/>
                </a:tc>
                <a:tc>
                  <a:txBody>
                    <a:bodyPr/>
                    <a:lstStyle/>
                    <a:p>
                      <a:pPr marL="72000" marR="0" algn="l" rtl="0" eaLnBrk="1" fontAlgn="b" hangingPunct="1">
                        <a:lnSpc>
                          <a:spcPct val="100000"/>
                        </a:lnSpc>
                        <a:spcBef>
                          <a:spcPts val="0"/>
                        </a:spcBef>
                        <a:spcAft>
                          <a:spcPts val="0"/>
                        </a:spcAft>
                        <a:buNone/>
                      </a:pPr>
                      <a:r>
                        <a:rPr lang="ru-RU" sz="800" b="0" i="0" u="none" strike="noStrike" cap="none" dirty="0">
                          <a:solidFill>
                            <a:schemeClr val="dk1"/>
                          </a:solidFill>
                          <a:latin typeface="+mn-lt"/>
                          <a:ea typeface="+mn-ea"/>
                          <a:cs typeface="+mn-cs"/>
                          <a:sym typeface="Arial"/>
                        </a:rPr>
                        <a:t>2 </a:t>
                      </a:r>
                      <a:r>
                        <a:rPr lang="ru-RU" sz="800" b="0" i="0" u="none" strike="noStrike" cap="none" dirty="0" err="1">
                          <a:solidFill>
                            <a:schemeClr val="dk1"/>
                          </a:solidFill>
                          <a:latin typeface="+mn-lt"/>
                          <a:ea typeface="+mn-ea"/>
                          <a:cs typeface="+mn-cs"/>
                          <a:sym typeface="Arial"/>
                        </a:rPr>
                        <a:t>Дүкен</a:t>
                      </a:r>
                      <a:r>
                        <a:rPr lang="ru-RU" sz="800" b="0" i="0" u="none" strike="noStrike" cap="none" dirty="0">
                          <a:solidFill>
                            <a:schemeClr val="dk1"/>
                          </a:solidFill>
                          <a:latin typeface="+mn-lt"/>
                          <a:ea typeface="+mn-ea"/>
                          <a:cs typeface="+mn-cs"/>
                          <a:sym typeface="Arial"/>
                        </a:rPr>
                        <a:t> </a:t>
                      </a:r>
                      <a:r>
                        <a:rPr lang="ru-RU" sz="800" b="0" i="0" u="none" strike="noStrike" cap="none" dirty="0" err="1">
                          <a:solidFill>
                            <a:schemeClr val="dk1"/>
                          </a:solidFill>
                          <a:latin typeface="+mn-lt"/>
                          <a:ea typeface="+mn-ea"/>
                          <a:cs typeface="+mn-cs"/>
                          <a:sym typeface="Arial"/>
                        </a:rPr>
                        <a:t>сатушылары</a:t>
                      </a:r>
                      <a:r>
                        <a:rPr lang="ru-RU" sz="800" b="0" i="0" u="none" strike="noStrike" cap="none" dirty="0">
                          <a:solidFill>
                            <a:schemeClr val="dk1"/>
                          </a:solidFill>
                          <a:latin typeface="+mn-lt"/>
                          <a:ea typeface="+mn-ea"/>
                          <a:cs typeface="+mn-cs"/>
                          <a:sym typeface="Arial"/>
                        </a:rPr>
                        <a:t> </a:t>
                      </a:r>
                      <a:r>
                        <a:rPr lang="ru-RU" sz="800" b="0" i="0" u="none" strike="noStrike" cap="none" dirty="0" err="1">
                          <a:solidFill>
                            <a:schemeClr val="dk1"/>
                          </a:solidFill>
                          <a:latin typeface="+mn-lt"/>
                          <a:ea typeface="+mn-ea"/>
                          <a:cs typeface="+mn-cs"/>
                          <a:sym typeface="Arial"/>
                        </a:rPr>
                        <a:t>және</a:t>
                      </a:r>
                      <a:r>
                        <a:rPr lang="ru-RU" sz="800" b="0" i="0" u="none" strike="noStrike" cap="none" dirty="0">
                          <a:solidFill>
                            <a:schemeClr val="dk1"/>
                          </a:solidFill>
                          <a:latin typeface="+mn-lt"/>
                          <a:ea typeface="+mn-ea"/>
                          <a:cs typeface="+mn-cs"/>
                          <a:sym typeface="Arial"/>
                        </a:rPr>
                        <a:t> </a:t>
                      </a:r>
                      <a:r>
                        <a:rPr lang="ru-RU" sz="800" b="0" i="0" u="none" strike="noStrike" cap="none" dirty="0" err="1">
                          <a:solidFill>
                            <a:schemeClr val="dk1"/>
                          </a:solidFill>
                          <a:latin typeface="+mn-lt"/>
                          <a:ea typeface="+mn-ea"/>
                          <a:cs typeface="+mn-cs"/>
                          <a:sym typeface="Arial"/>
                        </a:rPr>
                        <a:t>олардың</a:t>
                      </a:r>
                      <a:r>
                        <a:rPr lang="ru-RU" sz="800" b="0" i="0" u="none" strike="noStrike" cap="none" dirty="0">
                          <a:solidFill>
                            <a:schemeClr val="dk1"/>
                          </a:solidFill>
                          <a:latin typeface="+mn-lt"/>
                          <a:ea typeface="+mn-ea"/>
                          <a:cs typeface="+mn-cs"/>
                          <a:sym typeface="Arial"/>
                        </a:rPr>
                        <a:t> </a:t>
                      </a:r>
                      <a:r>
                        <a:rPr lang="ru-RU" sz="800" b="0" i="0" u="none" strike="noStrike" cap="none" dirty="0" err="1">
                          <a:solidFill>
                            <a:schemeClr val="dk1"/>
                          </a:solidFill>
                          <a:latin typeface="+mn-lt"/>
                          <a:ea typeface="+mn-ea"/>
                          <a:cs typeface="+mn-cs"/>
                          <a:sym typeface="Arial"/>
                        </a:rPr>
                        <a:t>көмекшілері</a:t>
                      </a:r>
                      <a:endParaRPr lang="ru-RU" sz="800" b="0" i="0" u="none" strike="noStrike" cap="none" dirty="0">
                        <a:solidFill>
                          <a:schemeClr val="dk1"/>
                        </a:solidFill>
                        <a:latin typeface="+mn-lt"/>
                        <a:ea typeface="+mn-ea"/>
                        <a:cs typeface="+mn-cs"/>
                        <a:sym typeface="Arial"/>
                      </a:endParaRPr>
                    </a:p>
                  </a:txBody>
                  <a:tcPr marL="9525" marR="9525" marT="9525" marB="0" anchor="ctr"/>
                </a:tc>
                <a:tc>
                  <a:txBody>
                    <a:bodyPr/>
                    <a:lstStyle/>
                    <a:p>
                      <a:pPr algn="ctr" fontAlgn="b"/>
                      <a:r>
                        <a:rPr lang="ru-RU" sz="900" b="0" i="1" u="none" strike="noStrike" cap="none">
                          <a:solidFill>
                            <a:schemeClr val="dk1"/>
                          </a:solidFill>
                          <a:latin typeface="+mn-lt"/>
                          <a:ea typeface="+mn-ea"/>
                          <a:cs typeface="+mn-cs"/>
                          <a:sym typeface="Arial"/>
                        </a:rPr>
                        <a:t>5210-2</a:t>
                      </a:r>
                    </a:p>
                  </a:txBody>
                  <a:tcPr marL="9525" marR="9525" marT="9525" marB="0" anchor="ctr"/>
                </a:tc>
                <a:tc>
                  <a:txBody>
                    <a:bodyPr/>
                    <a:lstStyle/>
                    <a:p>
                      <a:pPr algn="ctr" fontAlgn="ctr"/>
                      <a:r>
                        <a:rPr lang="ru-RU" sz="1050" b="1" i="0" u="none" strike="noStrike" cap="none">
                          <a:solidFill>
                            <a:schemeClr val="dk1"/>
                          </a:solidFill>
                          <a:latin typeface="+mn-lt"/>
                          <a:ea typeface="+mn-ea"/>
                          <a:cs typeface="+mn-cs"/>
                          <a:sym typeface="Arial"/>
                        </a:rPr>
                        <a:t>6 447</a:t>
                      </a:r>
                    </a:p>
                  </a:txBody>
                  <a:tcPr marL="9525" marR="9525" marT="9525" marB="0" anchor="ctr"/>
                </a:tc>
                <a:tc>
                  <a:txBody>
                    <a:bodyPr/>
                    <a:lstStyle/>
                    <a:p>
                      <a:pPr algn="ctr" fontAlgn="ctr"/>
                      <a:r>
                        <a:rPr lang="ru-RU" sz="900" b="0" i="0" u="none" strike="noStrike" cap="none">
                          <a:solidFill>
                            <a:schemeClr val="dk1"/>
                          </a:solidFill>
                          <a:latin typeface="+mn-lt"/>
                          <a:ea typeface="+mn-ea"/>
                          <a:cs typeface="+mn-cs"/>
                          <a:sym typeface="Arial"/>
                        </a:rPr>
                        <a:t>1 734</a:t>
                      </a:r>
                    </a:p>
                  </a:txBody>
                  <a:tcPr marL="9525" marR="9525" marT="9525" marB="0" anchor="ctr"/>
                </a:tc>
                <a:tc>
                  <a:txBody>
                    <a:bodyPr/>
                    <a:lstStyle/>
                    <a:p>
                      <a:pPr algn="ctr" fontAlgn="ctr"/>
                      <a:r>
                        <a:rPr lang="ru-RU" sz="900" b="0" i="0" u="none" strike="noStrike" cap="none">
                          <a:solidFill>
                            <a:schemeClr val="dk1"/>
                          </a:solidFill>
                          <a:latin typeface="+mn-lt"/>
                          <a:ea typeface="+mn-ea"/>
                          <a:cs typeface="+mn-cs"/>
                          <a:sym typeface="Arial"/>
                        </a:rPr>
                        <a:t>1 516</a:t>
                      </a:r>
                    </a:p>
                  </a:txBody>
                  <a:tcPr marL="9525" marR="9525" marT="9525" marB="0" anchor="ctr"/>
                </a:tc>
                <a:tc>
                  <a:txBody>
                    <a:bodyPr/>
                    <a:lstStyle/>
                    <a:p>
                      <a:pPr algn="ctr" fontAlgn="ctr"/>
                      <a:r>
                        <a:rPr lang="ru-RU" sz="900" b="0" i="0" u="none" strike="noStrike" cap="none">
                          <a:solidFill>
                            <a:schemeClr val="dk1"/>
                          </a:solidFill>
                          <a:latin typeface="+mn-lt"/>
                          <a:ea typeface="+mn-ea"/>
                          <a:cs typeface="+mn-cs"/>
                          <a:sym typeface="Arial"/>
                        </a:rPr>
                        <a:t>1 512</a:t>
                      </a:r>
                    </a:p>
                  </a:txBody>
                  <a:tcPr marL="9525" marR="9525" marT="9525" marB="0" anchor="ctr"/>
                </a:tc>
                <a:tc>
                  <a:txBody>
                    <a:bodyPr/>
                    <a:lstStyle/>
                    <a:p>
                      <a:pPr algn="ctr" fontAlgn="ctr"/>
                      <a:r>
                        <a:rPr lang="ru-RU" sz="900" b="0" i="0" u="none" strike="noStrike" cap="none">
                          <a:solidFill>
                            <a:schemeClr val="dk1"/>
                          </a:solidFill>
                          <a:latin typeface="+mn-lt"/>
                          <a:ea typeface="+mn-ea"/>
                          <a:cs typeface="+mn-cs"/>
                          <a:sym typeface="Arial"/>
                        </a:rPr>
                        <a:t>1 685</a:t>
                      </a:r>
                    </a:p>
                  </a:txBody>
                  <a:tcPr marL="9525" marR="9525" marT="9525" marB="0" anchor="ctr"/>
                </a:tc>
                <a:tc>
                  <a:txBody>
                    <a:bodyPr/>
                    <a:lstStyle/>
                    <a:p>
                      <a:pPr algn="ctr" fontAlgn="ctr"/>
                      <a:r>
                        <a:rPr lang="ru-RU" sz="1050" b="1" i="0" u="none" strike="noStrike" cap="none">
                          <a:solidFill>
                            <a:schemeClr val="dk1"/>
                          </a:solidFill>
                          <a:latin typeface="+mn-lt"/>
                          <a:ea typeface="+mn-ea"/>
                          <a:cs typeface="+mn-cs"/>
                          <a:sym typeface="Arial"/>
                        </a:rPr>
                        <a:t>5,8%</a:t>
                      </a:r>
                    </a:p>
                  </a:txBody>
                  <a:tcPr marL="9525" marR="9525" marT="9525" marB="0" anchor="ctr"/>
                </a:tc>
                <a:extLst>
                  <a:ext uri="{0D108BD9-81ED-4DB2-BD59-A6C34878D82A}">
                    <a16:rowId xmlns:a16="http://schemas.microsoft.com/office/drawing/2014/main" val="4184679391"/>
                  </a:ext>
                </a:extLst>
              </a:tr>
              <a:tr h="252035">
                <a:tc vMerge="1">
                  <a:txBody>
                    <a:bodyPr/>
                    <a:lstStyle/>
                    <a:p>
                      <a:endParaRPr lang="ru-KZ" sz="1100" dirty="0"/>
                    </a:p>
                  </a:txBody>
                  <a:tcPr/>
                </a:tc>
                <a:tc>
                  <a:txBody>
                    <a:bodyPr/>
                    <a:lstStyle/>
                    <a:p>
                      <a:pPr marL="72000" marR="0" algn="l" rtl="0" eaLnBrk="1" fontAlgn="b" hangingPunct="1">
                        <a:lnSpc>
                          <a:spcPct val="100000"/>
                        </a:lnSpc>
                        <a:spcBef>
                          <a:spcPts val="0"/>
                        </a:spcBef>
                        <a:spcAft>
                          <a:spcPts val="0"/>
                        </a:spcAft>
                        <a:buNone/>
                      </a:pPr>
                      <a:r>
                        <a:rPr lang="ru-RU" sz="800" b="0" i="0" u="none" strike="noStrike" cap="none" dirty="0">
                          <a:solidFill>
                            <a:schemeClr val="dk1"/>
                          </a:solidFill>
                          <a:latin typeface="+mn-lt"/>
                          <a:ea typeface="+mn-ea"/>
                          <a:cs typeface="+mn-cs"/>
                          <a:sym typeface="Arial"/>
                        </a:rPr>
                        <a:t>3 </a:t>
                      </a:r>
                      <a:r>
                        <a:rPr lang="ru-RU" sz="800" b="0" i="0" u="none" strike="noStrike" cap="none" dirty="0" err="1">
                          <a:solidFill>
                            <a:schemeClr val="dk1"/>
                          </a:solidFill>
                          <a:latin typeface="+mn-lt"/>
                          <a:ea typeface="+mn-ea"/>
                          <a:cs typeface="+mn-cs"/>
                          <a:sym typeface="Arial"/>
                        </a:rPr>
                        <a:t>Басқа</a:t>
                      </a:r>
                      <a:r>
                        <a:rPr lang="ru-RU" sz="800" b="0" i="0" u="none" strike="noStrike" cap="none" dirty="0">
                          <a:solidFill>
                            <a:schemeClr val="dk1"/>
                          </a:solidFill>
                          <a:latin typeface="+mn-lt"/>
                          <a:ea typeface="+mn-ea"/>
                          <a:cs typeface="+mn-cs"/>
                          <a:sym typeface="Arial"/>
                        </a:rPr>
                        <a:t> да </a:t>
                      </a:r>
                      <a:r>
                        <a:rPr lang="ru-RU" sz="800" b="0" i="0" u="none" strike="noStrike" cap="none" dirty="0" err="1">
                          <a:solidFill>
                            <a:schemeClr val="dk1"/>
                          </a:solidFill>
                          <a:latin typeface="+mn-lt"/>
                          <a:ea typeface="+mn-ea"/>
                          <a:cs typeface="+mn-cs"/>
                          <a:sym typeface="Arial"/>
                        </a:rPr>
                        <a:t>құрылысшы-монтаждаушылар</a:t>
                      </a:r>
                      <a:r>
                        <a:rPr lang="ru-RU" sz="800" b="0" i="0" u="none" strike="noStrike" cap="none" dirty="0">
                          <a:solidFill>
                            <a:schemeClr val="dk1"/>
                          </a:solidFill>
                          <a:latin typeface="+mn-lt"/>
                          <a:ea typeface="+mn-ea"/>
                          <a:cs typeface="+mn-cs"/>
                          <a:sym typeface="Arial"/>
                        </a:rPr>
                        <a:t> </a:t>
                      </a:r>
                      <a:r>
                        <a:rPr lang="ru-RU" sz="800" b="0" i="0" u="none" strike="noStrike" cap="none" dirty="0" err="1">
                          <a:solidFill>
                            <a:schemeClr val="dk1"/>
                          </a:solidFill>
                          <a:latin typeface="+mn-lt"/>
                          <a:ea typeface="+mn-ea"/>
                          <a:cs typeface="+mn-cs"/>
                          <a:sym typeface="Arial"/>
                        </a:rPr>
                        <a:t>және</a:t>
                      </a:r>
                      <a:r>
                        <a:rPr lang="ru-RU" sz="800" b="0" i="0" u="none" strike="noStrike" cap="none" dirty="0">
                          <a:solidFill>
                            <a:schemeClr val="dk1"/>
                          </a:solidFill>
                          <a:latin typeface="+mn-lt"/>
                          <a:ea typeface="+mn-ea"/>
                          <a:cs typeface="+mn-cs"/>
                          <a:sym typeface="Arial"/>
                        </a:rPr>
                        <a:t> </a:t>
                      </a:r>
                      <a:r>
                        <a:rPr lang="ru-RU" sz="800" b="0" i="0" u="none" strike="noStrike" cap="none" dirty="0" err="1">
                          <a:solidFill>
                            <a:schemeClr val="dk1"/>
                          </a:solidFill>
                          <a:latin typeface="+mn-lt"/>
                          <a:ea typeface="+mn-ea"/>
                          <a:cs typeface="+mn-cs"/>
                          <a:sym typeface="Arial"/>
                        </a:rPr>
                        <a:t>тектес</a:t>
                      </a:r>
                      <a:r>
                        <a:rPr lang="ru-RU" sz="800" b="0" i="0" u="none" strike="noStrike" cap="none" dirty="0">
                          <a:solidFill>
                            <a:schemeClr val="dk1"/>
                          </a:solidFill>
                          <a:latin typeface="+mn-lt"/>
                          <a:ea typeface="+mn-ea"/>
                          <a:cs typeface="+mn-cs"/>
                          <a:sym typeface="Arial"/>
                        </a:rPr>
                        <a:t> </a:t>
                      </a:r>
                      <a:r>
                        <a:rPr lang="ru-RU" sz="800" b="0" i="0" u="none" strike="noStrike" cap="none" dirty="0" err="1">
                          <a:solidFill>
                            <a:schemeClr val="dk1"/>
                          </a:solidFill>
                          <a:latin typeface="+mn-lt"/>
                          <a:ea typeface="+mn-ea"/>
                          <a:cs typeface="+mn-cs"/>
                          <a:sym typeface="Arial"/>
                        </a:rPr>
                        <a:t>қызметтер</a:t>
                      </a:r>
                      <a:r>
                        <a:rPr lang="ru-RU" sz="800" b="0" i="0" u="none" strike="noStrike" cap="none" dirty="0">
                          <a:solidFill>
                            <a:schemeClr val="dk1"/>
                          </a:solidFill>
                          <a:latin typeface="+mn-lt"/>
                          <a:ea typeface="+mn-ea"/>
                          <a:cs typeface="+mn-cs"/>
                          <a:sym typeface="Arial"/>
                        </a:rPr>
                        <a:t> </a:t>
                      </a:r>
                      <a:r>
                        <a:rPr lang="ru-RU" sz="800" b="0" i="0" u="none" strike="noStrike" cap="none" dirty="0" err="1">
                          <a:solidFill>
                            <a:schemeClr val="dk1"/>
                          </a:solidFill>
                          <a:latin typeface="+mn-lt"/>
                          <a:ea typeface="+mn-ea"/>
                          <a:cs typeface="+mn-cs"/>
                          <a:sym typeface="Arial"/>
                        </a:rPr>
                        <a:t>жұмысшылары</a:t>
                      </a:r>
                      <a:endParaRPr lang="ru-RU" sz="800" b="0" i="0" u="none" strike="noStrike" cap="none" dirty="0">
                        <a:solidFill>
                          <a:schemeClr val="dk1"/>
                        </a:solidFill>
                        <a:latin typeface="+mn-lt"/>
                        <a:ea typeface="+mn-ea"/>
                        <a:cs typeface="+mn-cs"/>
                        <a:sym typeface="Arial"/>
                      </a:endParaRPr>
                    </a:p>
                  </a:txBody>
                  <a:tcPr marL="9525" marR="9525" marT="9525" marB="0" anchor="ctr"/>
                </a:tc>
                <a:tc>
                  <a:txBody>
                    <a:bodyPr/>
                    <a:lstStyle/>
                    <a:p>
                      <a:pPr algn="ctr" fontAlgn="b"/>
                      <a:r>
                        <a:rPr lang="ru-RU" sz="900" b="0" i="1" u="none" strike="noStrike" cap="none" dirty="0">
                          <a:solidFill>
                            <a:schemeClr val="dk1"/>
                          </a:solidFill>
                          <a:latin typeface="+mn-lt"/>
                          <a:ea typeface="+mn-ea"/>
                          <a:cs typeface="+mn-cs"/>
                          <a:sym typeface="Arial"/>
                        </a:rPr>
                        <a:t>7119-9</a:t>
                      </a:r>
                    </a:p>
                  </a:txBody>
                  <a:tcPr marL="9525" marR="9525" marT="9525" marB="0" anchor="ctr"/>
                </a:tc>
                <a:tc>
                  <a:txBody>
                    <a:bodyPr/>
                    <a:lstStyle/>
                    <a:p>
                      <a:pPr algn="ctr" fontAlgn="ctr"/>
                      <a:r>
                        <a:rPr lang="ru-RU" sz="1050" b="1" i="0" u="none" strike="noStrike" cap="none" dirty="0">
                          <a:solidFill>
                            <a:schemeClr val="dk1"/>
                          </a:solidFill>
                          <a:latin typeface="+mn-lt"/>
                          <a:ea typeface="+mn-ea"/>
                          <a:cs typeface="+mn-cs"/>
                          <a:sym typeface="Arial"/>
                        </a:rPr>
                        <a:t>2 507</a:t>
                      </a:r>
                    </a:p>
                  </a:txBody>
                  <a:tcPr marL="9525" marR="9525" marT="9525" marB="0" anchor="ctr"/>
                </a:tc>
                <a:tc>
                  <a:txBody>
                    <a:bodyPr/>
                    <a:lstStyle/>
                    <a:p>
                      <a:pPr algn="ctr" fontAlgn="ctr"/>
                      <a:r>
                        <a:rPr lang="ru-RU" sz="900" b="0" i="0" u="none" strike="noStrike" cap="none">
                          <a:solidFill>
                            <a:schemeClr val="dk1"/>
                          </a:solidFill>
                          <a:latin typeface="+mn-lt"/>
                          <a:ea typeface="+mn-ea"/>
                          <a:cs typeface="+mn-cs"/>
                          <a:sym typeface="Arial"/>
                        </a:rPr>
                        <a:t>111</a:t>
                      </a:r>
                    </a:p>
                  </a:txBody>
                  <a:tcPr marL="9525" marR="9525" marT="9525" marB="0" anchor="ctr"/>
                </a:tc>
                <a:tc>
                  <a:txBody>
                    <a:bodyPr/>
                    <a:lstStyle/>
                    <a:p>
                      <a:pPr algn="ctr" fontAlgn="ctr"/>
                      <a:r>
                        <a:rPr lang="ru-RU" sz="900" b="0" i="0" u="none" strike="noStrike" cap="none" dirty="0">
                          <a:solidFill>
                            <a:schemeClr val="dk1"/>
                          </a:solidFill>
                          <a:latin typeface="+mn-lt"/>
                          <a:ea typeface="+mn-ea"/>
                          <a:cs typeface="+mn-cs"/>
                          <a:sym typeface="Arial"/>
                        </a:rPr>
                        <a:t>1 144</a:t>
                      </a:r>
                    </a:p>
                  </a:txBody>
                  <a:tcPr marL="9525" marR="9525" marT="9525" marB="0" anchor="ctr"/>
                </a:tc>
                <a:tc>
                  <a:txBody>
                    <a:bodyPr/>
                    <a:lstStyle/>
                    <a:p>
                      <a:pPr algn="ctr" fontAlgn="ctr"/>
                      <a:r>
                        <a:rPr lang="ru-RU" sz="900" b="0" i="0" u="none" strike="noStrike" cap="none">
                          <a:solidFill>
                            <a:schemeClr val="dk1"/>
                          </a:solidFill>
                          <a:latin typeface="+mn-lt"/>
                          <a:ea typeface="+mn-ea"/>
                          <a:cs typeface="+mn-cs"/>
                          <a:sym typeface="Arial"/>
                        </a:rPr>
                        <a:t>712</a:t>
                      </a:r>
                    </a:p>
                  </a:txBody>
                  <a:tcPr marL="9525" marR="9525" marT="9525" marB="0" anchor="ctr"/>
                </a:tc>
                <a:tc>
                  <a:txBody>
                    <a:bodyPr/>
                    <a:lstStyle/>
                    <a:p>
                      <a:pPr algn="ctr" fontAlgn="ctr"/>
                      <a:r>
                        <a:rPr lang="ru-RU" sz="900" b="0" i="0" u="none" strike="noStrike" cap="none">
                          <a:solidFill>
                            <a:schemeClr val="dk1"/>
                          </a:solidFill>
                          <a:latin typeface="+mn-lt"/>
                          <a:ea typeface="+mn-ea"/>
                          <a:cs typeface="+mn-cs"/>
                          <a:sym typeface="Arial"/>
                        </a:rPr>
                        <a:t>540</a:t>
                      </a:r>
                    </a:p>
                  </a:txBody>
                  <a:tcPr marL="9525" marR="9525" marT="9525" marB="0" anchor="ctr"/>
                </a:tc>
                <a:tc>
                  <a:txBody>
                    <a:bodyPr/>
                    <a:lstStyle/>
                    <a:p>
                      <a:pPr algn="ctr" fontAlgn="ctr"/>
                      <a:r>
                        <a:rPr lang="ru-RU" sz="1050" b="1" i="0" u="none" strike="noStrike" cap="none" dirty="0">
                          <a:solidFill>
                            <a:schemeClr val="dk1"/>
                          </a:solidFill>
                          <a:latin typeface="+mn-lt"/>
                          <a:ea typeface="+mn-ea"/>
                          <a:cs typeface="+mn-cs"/>
                          <a:sym typeface="Arial"/>
                        </a:rPr>
                        <a:t>2,2%</a:t>
                      </a:r>
                    </a:p>
                  </a:txBody>
                  <a:tcPr marL="9525" marR="9525" marT="9525" marB="0" anchor="ctr"/>
                </a:tc>
                <a:extLst>
                  <a:ext uri="{0D108BD9-81ED-4DB2-BD59-A6C34878D82A}">
                    <a16:rowId xmlns:a16="http://schemas.microsoft.com/office/drawing/2014/main" val="1073052614"/>
                  </a:ext>
                </a:extLst>
              </a:tr>
              <a:tr h="252035">
                <a:tc vMerge="1">
                  <a:txBody>
                    <a:bodyPr/>
                    <a:lstStyle/>
                    <a:p>
                      <a:endParaRPr lang="ru-KZ" sz="1100" dirty="0"/>
                    </a:p>
                  </a:txBody>
                  <a:tcPr/>
                </a:tc>
                <a:tc>
                  <a:txBody>
                    <a:bodyPr/>
                    <a:lstStyle/>
                    <a:p>
                      <a:pPr marL="72000" marR="0" algn="l" rtl="0" eaLnBrk="1" fontAlgn="b" hangingPunct="1">
                        <a:lnSpc>
                          <a:spcPct val="100000"/>
                        </a:lnSpc>
                        <a:spcBef>
                          <a:spcPts val="0"/>
                        </a:spcBef>
                        <a:spcAft>
                          <a:spcPts val="0"/>
                        </a:spcAft>
                        <a:buNone/>
                      </a:pPr>
                      <a:r>
                        <a:rPr lang="ru-RU" sz="800" b="0" i="0" u="none" strike="noStrike" cap="none" dirty="0">
                          <a:solidFill>
                            <a:schemeClr val="dk1"/>
                          </a:solidFill>
                          <a:latin typeface="+mn-lt"/>
                          <a:ea typeface="+mn-ea"/>
                          <a:cs typeface="+mn-cs"/>
                          <a:sym typeface="Arial"/>
                        </a:rPr>
                        <a:t>4 </a:t>
                      </a:r>
                      <a:r>
                        <a:rPr lang="ru-RU" sz="800" b="0" i="0" u="none" strike="noStrike" cap="none" dirty="0" err="1">
                          <a:solidFill>
                            <a:schemeClr val="dk1"/>
                          </a:solidFill>
                          <a:latin typeface="+mn-lt"/>
                          <a:ea typeface="+mn-ea"/>
                          <a:cs typeface="+mn-cs"/>
                          <a:sym typeface="Arial"/>
                        </a:rPr>
                        <a:t>Басқа</a:t>
                      </a:r>
                      <a:r>
                        <a:rPr lang="ru-RU" sz="800" b="0" i="0" u="none" strike="noStrike" cap="none" dirty="0">
                          <a:solidFill>
                            <a:schemeClr val="dk1"/>
                          </a:solidFill>
                          <a:latin typeface="+mn-lt"/>
                          <a:ea typeface="+mn-ea"/>
                          <a:cs typeface="+mn-cs"/>
                          <a:sym typeface="Arial"/>
                        </a:rPr>
                        <a:t> да </a:t>
                      </a:r>
                      <a:r>
                        <a:rPr lang="ru-RU" sz="800" b="0" i="0" u="none" strike="noStrike" cap="none" dirty="0" err="1">
                          <a:solidFill>
                            <a:schemeClr val="dk1"/>
                          </a:solidFill>
                          <a:latin typeface="+mn-lt"/>
                          <a:ea typeface="+mn-ea"/>
                          <a:cs typeface="+mn-cs"/>
                          <a:sym typeface="Arial"/>
                        </a:rPr>
                        <a:t>күзетшілер</a:t>
                      </a:r>
                      <a:r>
                        <a:rPr lang="ru-RU" sz="800" b="0" i="0" u="none" strike="noStrike" cap="none" dirty="0">
                          <a:solidFill>
                            <a:schemeClr val="dk1"/>
                          </a:solidFill>
                          <a:latin typeface="+mn-lt"/>
                          <a:ea typeface="+mn-ea"/>
                          <a:cs typeface="+mn-cs"/>
                          <a:sym typeface="Arial"/>
                        </a:rPr>
                        <a:t>, </a:t>
                      </a:r>
                      <a:r>
                        <a:rPr lang="ru-RU" sz="800" b="0" i="0" u="none" strike="noStrike" cap="none" dirty="0" err="1">
                          <a:solidFill>
                            <a:schemeClr val="dk1"/>
                          </a:solidFill>
                          <a:latin typeface="+mn-lt"/>
                          <a:ea typeface="+mn-ea"/>
                          <a:cs typeface="+mn-cs"/>
                          <a:sym typeface="Arial"/>
                        </a:rPr>
                        <a:t>инкассаторлар</a:t>
                      </a:r>
                      <a:r>
                        <a:rPr lang="ru-RU" sz="800" b="0" i="0" u="none" strike="noStrike" cap="none" dirty="0">
                          <a:solidFill>
                            <a:schemeClr val="dk1"/>
                          </a:solidFill>
                          <a:latin typeface="+mn-lt"/>
                          <a:ea typeface="+mn-ea"/>
                          <a:cs typeface="+mn-cs"/>
                          <a:sym typeface="Arial"/>
                        </a:rPr>
                        <a:t> </a:t>
                      </a:r>
                      <a:r>
                        <a:rPr lang="ru-RU" sz="800" b="0" i="0" u="none" strike="noStrike" cap="none" dirty="0" err="1">
                          <a:solidFill>
                            <a:schemeClr val="dk1"/>
                          </a:solidFill>
                          <a:latin typeface="+mn-lt"/>
                          <a:ea typeface="+mn-ea"/>
                          <a:cs typeface="+mn-cs"/>
                          <a:sym typeface="Arial"/>
                        </a:rPr>
                        <a:t>және</a:t>
                      </a:r>
                      <a:r>
                        <a:rPr lang="ru-RU" sz="800" b="0" i="0" u="none" strike="noStrike" cap="none" dirty="0">
                          <a:solidFill>
                            <a:schemeClr val="dk1"/>
                          </a:solidFill>
                          <a:latin typeface="+mn-lt"/>
                          <a:ea typeface="+mn-ea"/>
                          <a:cs typeface="+mn-cs"/>
                          <a:sym typeface="Arial"/>
                        </a:rPr>
                        <a:t>  </a:t>
                      </a:r>
                      <a:r>
                        <a:rPr lang="ru-RU" sz="800" b="0" i="0" u="none" strike="noStrike" cap="none" dirty="0" err="1">
                          <a:solidFill>
                            <a:schemeClr val="dk1"/>
                          </a:solidFill>
                          <a:latin typeface="+mn-lt"/>
                          <a:ea typeface="+mn-ea"/>
                          <a:cs typeface="+mn-cs"/>
                          <a:sym typeface="Arial"/>
                        </a:rPr>
                        <a:t>тектес</a:t>
                      </a:r>
                      <a:r>
                        <a:rPr lang="ru-RU" sz="800" b="0" i="0" u="none" strike="noStrike" cap="none" dirty="0">
                          <a:solidFill>
                            <a:schemeClr val="dk1"/>
                          </a:solidFill>
                          <a:latin typeface="+mn-lt"/>
                          <a:ea typeface="+mn-ea"/>
                          <a:cs typeface="+mn-cs"/>
                          <a:sym typeface="Arial"/>
                        </a:rPr>
                        <a:t> </a:t>
                      </a:r>
                      <a:r>
                        <a:rPr lang="ru-RU" sz="800" b="0" i="0" u="none" strike="noStrike" cap="none" dirty="0" err="1">
                          <a:solidFill>
                            <a:schemeClr val="dk1"/>
                          </a:solidFill>
                          <a:latin typeface="+mn-lt"/>
                          <a:ea typeface="+mn-ea"/>
                          <a:cs typeface="+mn-cs"/>
                          <a:sym typeface="Arial"/>
                        </a:rPr>
                        <a:t>қызметтер</a:t>
                      </a:r>
                      <a:endParaRPr lang="ru-RU" sz="800" b="0" i="0" u="none" strike="noStrike" cap="none" dirty="0">
                        <a:solidFill>
                          <a:schemeClr val="dk1"/>
                        </a:solidFill>
                        <a:latin typeface="+mn-lt"/>
                        <a:ea typeface="+mn-ea"/>
                        <a:cs typeface="+mn-cs"/>
                        <a:sym typeface="Arial"/>
                      </a:endParaRPr>
                    </a:p>
                  </a:txBody>
                  <a:tcPr marL="9525" marR="9525" marT="9525" marB="0" anchor="ctr"/>
                </a:tc>
                <a:tc>
                  <a:txBody>
                    <a:bodyPr/>
                    <a:lstStyle/>
                    <a:p>
                      <a:pPr algn="ctr" fontAlgn="b"/>
                      <a:r>
                        <a:rPr lang="ru-RU" sz="900" b="0" i="1" u="none" strike="noStrike" cap="none" dirty="0">
                          <a:solidFill>
                            <a:schemeClr val="dk1"/>
                          </a:solidFill>
                          <a:latin typeface="+mn-lt"/>
                          <a:ea typeface="+mn-ea"/>
                          <a:cs typeface="+mn-cs"/>
                          <a:sym typeface="Arial"/>
                        </a:rPr>
                        <a:t>5414-9</a:t>
                      </a:r>
                    </a:p>
                  </a:txBody>
                  <a:tcPr marL="9525" marR="9525" marT="9525" marB="0" anchor="ctr"/>
                </a:tc>
                <a:tc>
                  <a:txBody>
                    <a:bodyPr/>
                    <a:lstStyle/>
                    <a:p>
                      <a:pPr algn="ctr" fontAlgn="ctr"/>
                      <a:r>
                        <a:rPr lang="ru-RU" sz="1050" b="1" i="0" u="none" strike="noStrike" cap="none">
                          <a:solidFill>
                            <a:schemeClr val="dk1"/>
                          </a:solidFill>
                          <a:latin typeface="+mn-lt"/>
                          <a:ea typeface="+mn-ea"/>
                          <a:cs typeface="+mn-cs"/>
                          <a:sym typeface="Arial"/>
                        </a:rPr>
                        <a:t>2 442</a:t>
                      </a:r>
                    </a:p>
                  </a:txBody>
                  <a:tcPr marL="9525" marR="9525" marT="9525" marB="0" anchor="ctr"/>
                </a:tc>
                <a:tc>
                  <a:txBody>
                    <a:bodyPr/>
                    <a:lstStyle/>
                    <a:p>
                      <a:pPr algn="ctr" fontAlgn="ctr"/>
                      <a:r>
                        <a:rPr lang="ru-RU" sz="900" b="0" i="0" u="none" strike="noStrike" cap="none" dirty="0">
                          <a:solidFill>
                            <a:schemeClr val="dk1"/>
                          </a:solidFill>
                          <a:latin typeface="+mn-lt"/>
                          <a:ea typeface="+mn-ea"/>
                          <a:cs typeface="+mn-cs"/>
                          <a:sym typeface="Arial"/>
                        </a:rPr>
                        <a:t>305</a:t>
                      </a:r>
                    </a:p>
                  </a:txBody>
                  <a:tcPr marL="9525" marR="9525" marT="9525" marB="0" anchor="ctr"/>
                </a:tc>
                <a:tc>
                  <a:txBody>
                    <a:bodyPr/>
                    <a:lstStyle/>
                    <a:p>
                      <a:pPr algn="ctr" fontAlgn="ctr"/>
                      <a:r>
                        <a:rPr lang="ru-RU" sz="900" b="0" i="0" u="none" strike="noStrike" cap="none">
                          <a:solidFill>
                            <a:schemeClr val="dk1"/>
                          </a:solidFill>
                          <a:latin typeface="+mn-lt"/>
                          <a:ea typeface="+mn-ea"/>
                          <a:cs typeface="+mn-cs"/>
                          <a:sym typeface="Arial"/>
                        </a:rPr>
                        <a:t>494</a:t>
                      </a:r>
                    </a:p>
                  </a:txBody>
                  <a:tcPr marL="9525" marR="9525" marT="9525" marB="0" anchor="ctr"/>
                </a:tc>
                <a:tc>
                  <a:txBody>
                    <a:bodyPr/>
                    <a:lstStyle/>
                    <a:p>
                      <a:pPr algn="ctr" fontAlgn="ctr"/>
                      <a:r>
                        <a:rPr lang="ru-RU" sz="900" b="0" i="0" u="none" strike="noStrike" cap="none">
                          <a:solidFill>
                            <a:schemeClr val="dk1"/>
                          </a:solidFill>
                          <a:latin typeface="+mn-lt"/>
                          <a:ea typeface="+mn-ea"/>
                          <a:cs typeface="+mn-cs"/>
                          <a:sym typeface="Arial"/>
                        </a:rPr>
                        <a:t>1 007</a:t>
                      </a:r>
                    </a:p>
                  </a:txBody>
                  <a:tcPr marL="9525" marR="9525" marT="9525" marB="0" anchor="ctr"/>
                </a:tc>
                <a:tc>
                  <a:txBody>
                    <a:bodyPr/>
                    <a:lstStyle/>
                    <a:p>
                      <a:pPr algn="ctr" fontAlgn="ctr"/>
                      <a:r>
                        <a:rPr lang="ru-RU" sz="900" b="0" i="0" u="none" strike="noStrike" cap="none">
                          <a:solidFill>
                            <a:schemeClr val="dk1"/>
                          </a:solidFill>
                          <a:latin typeface="+mn-lt"/>
                          <a:ea typeface="+mn-ea"/>
                          <a:cs typeface="+mn-cs"/>
                          <a:sym typeface="Arial"/>
                        </a:rPr>
                        <a:t>636</a:t>
                      </a:r>
                    </a:p>
                  </a:txBody>
                  <a:tcPr marL="9525" marR="9525" marT="9525" marB="0" anchor="ctr"/>
                </a:tc>
                <a:tc>
                  <a:txBody>
                    <a:bodyPr/>
                    <a:lstStyle/>
                    <a:p>
                      <a:pPr algn="ctr" fontAlgn="ctr"/>
                      <a:r>
                        <a:rPr lang="ru-RU" sz="1050" b="1" i="0" u="none" strike="noStrike" cap="none" dirty="0">
                          <a:solidFill>
                            <a:schemeClr val="dk1"/>
                          </a:solidFill>
                          <a:latin typeface="+mn-lt"/>
                          <a:ea typeface="+mn-ea"/>
                          <a:cs typeface="+mn-cs"/>
                          <a:sym typeface="Arial"/>
                        </a:rPr>
                        <a:t>2,2%</a:t>
                      </a:r>
                    </a:p>
                  </a:txBody>
                  <a:tcPr marL="9525" marR="9525" marT="9525" marB="0" anchor="ctr"/>
                </a:tc>
                <a:extLst>
                  <a:ext uri="{0D108BD9-81ED-4DB2-BD59-A6C34878D82A}">
                    <a16:rowId xmlns:a16="http://schemas.microsoft.com/office/drawing/2014/main" val="2643833706"/>
                  </a:ext>
                </a:extLst>
              </a:tr>
              <a:tr h="252035">
                <a:tc vMerge="1">
                  <a:txBody>
                    <a:bodyPr/>
                    <a:lstStyle/>
                    <a:p>
                      <a:endParaRPr lang="ru-KZ" sz="1100" dirty="0"/>
                    </a:p>
                  </a:txBody>
                  <a:tcPr/>
                </a:tc>
                <a:tc>
                  <a:txBody>
                    <a:bodyPr/>
                    <a:lstStyle/>
                    <a:p>
                      <a:pPr marL="72000" marR="0" algn="l" rtl="0" eaLnBrk="1" fontAlgn="b" hangingPunct="1">
                        <a:lnSpc>
                          <a:spcPct val="100000"/>
                        </a:lnSpc>
                        <a:spcBef>
                          <a:spcPts val="0"/>
                        </a:spcBef>
                        <a:spcAft>
                          <a:spcPts val="0"/>
                        </a:spcAft>
                        <a:buNone/>
                      </a:pPr>
                      <a:r>
                        <a:rPr lang="ru-RU" sz="800" b="0" i="0" u="none" strike="noStrike" cap="none" dirty="0">
                          <a:solidFill>
                            <a:schemeClr val="dk1"/>
                          </a:solidFill>
                          <a:latin typeface="+mn-lt"/>
                          <a:ea typeface="+mn-ea"/>
                          <a:cs typeface="+mn-cs"/>
                          <a:sym typeface="Arial"/>
                        </a:rPr>
                        <a:t>5 Порт </a:t>
                      </a:r>
                      <a:r>
                        <a:rPr lang="ru-RU" sz="800" b="0" i="0" u="none" strike="noStrike" cap="none" dirty="0" err="1">
                          <a:solidFill>
                            <a:schemeClr val="dk1"/>
                          </a:solidFill>
                          <a:latin typeface="+mn-lt"/>
                          <a:ea typeface="+mn-ea"/>
                          <a:cs typeface="+mn-cs"/>
                          <a:sym typeface="Arial"/>
                        </a:rPr>
                        <a:t>жүкшілері</a:t>
                      </a:r>
                      <a:endParaRPr lang="ru-RU" sz="800" b="0" i="0" u="none" strike="noStrike" cap="none" dirty="0">
                        <a:solidFill>
                          <a:schemeClr val="dk1"/>
                        </a:solidFill>
                        <a:latin typeface="+mn-lt"/>
                        <a:ea typeface="+mn-ea"/>
                        <a:cs typeface="+mn-cs"/>
                        <a:sym typeface="Arial"/>
                      </a:endParaRPr>
                    </a:p>
                  </a:txBody>
                  <a:tcPr marL="9525" marR="9525" marT="9525" marB="0" anchor="ctr">
                    <a:lnB w="28575" cap="flat" cmpd="sng" algn="ctr">
                      <a:solidFill>
                        <a:schemeClr val="bg2"/>
                      </a:solidFill>
                      <a:prstDash val="solid"/>
                      <a:round/>
                      <a:headEnd type="none" w="med" len="med"/>
                      <a:tailEnd type="none" w="med" len="med"/>
                    </a:lnB>
                  </a:tcPr>
                </a:tc>
                <a:tc>
                  <a:txBody>
                    <a:bodyPr/>
                    <a:lstStyle/>
                    <a:p>
                      <a:pPr algn="ctr" fontAlgn="b"/>
                      <a:r>
                        <a:rPr lang="ru-RU" sz="900" b="0" i="1" u="none" strike="noStrike" cap="none" dirty="0">
                          <a:solidFill>
                            <a:schemeClr val="dk1"/>
                          </a:solidFill>
                          <a:latin typeface="+mn-lt"/>
                          <a:ea typeface="+mn-ea"/>
                          <a:cs typeface="+mn-cs"/>
                          <a:sym typeface="Arial"/>
                        </a:rPr>
                        <a:t>9333-1</a:t>
                      </a:r>
                    </a:p>
                  </a:txBody>
                  <a:tcPr marL="9525" marR="9525" marT="9525" marB="0" anchor="ctr">
                    <a:lnB w="28575" cap="flat" cmpd="sng" algn="ctr">
                      <a:solidFill>
                        <a:schemeClr val="bg2"/>
                      </a:solidFill>
                      <a:prstDash val="solid"/>
                      <a:round/>
                      <a:headEnd type="none" w="med" len="med"/>
                      <a:tailEnd type="none" w="med" len="med"/>
                    </a:lnB>
                  </a:tcPr>
                </a:tc>
                <a:tc>
                  <a:txBody>
                    <a:bodyPr/>
                    <a:lstStyle/>
                    <a:p>
                      <a:pPr algn="ctr" fontAlgn="ctr"/>
                      <a:r>
                        <a:rPr lang="ru-RU" sz="1050" b="1" i="0" u="none" strike="noStrike" cap="none">
                          <a:solidFill>
                            <a:schemeClr val="dk1"/>
                          </a:solidFill>
                          <a:latin typeface="+mn-lt"/>
                          <a:ea typeface="+mn-ea"/>
                          <a:cs typeface="+mn-cs"/>
                          <a:sym typeface="Arial"/>
                        </a:rPr>
                        <a:t>2 274</a:t>
                      </a:r>
                    </a:p>
                  </a:txBody>
                  <a:tcPr marL="9525" marR="9525" marT="9525" marB="0" anchor="ctr">
                    <a:lnB w="28575" cap="flat" cmpd="sng" algn="ctr">
                      <a:solidFill>
                        <a:schemeClr val="bg2"/>
                      </a:solidFill>
                      <a:prstDash val="solid"/>
                      <a:round/>
                      <a:headEnd type="none" w="med" len="med"/>
                      <a:tailEnd type="none" w="med" len="med"/>
                    </a:lnB>
                  </a:tcPr>
                </a:tc>
                <a:tc>
                  <a:txBody>
                    <a:bodyPr/>
                    <a:lstStyle/>
                    <a:p>
                      <a:pPr algn="ctr" fontAlgn="ctr"/>
                      <a:r>
                        <a:rPr lang="ru-RU" sz="900" b="0" i="0" u="none" strike="noStrike" cap="none">
                          <a:solidFill>
                            <a:schemeClr val="dk1"/>
                          </a:solidFill>
                          <a:latin typeface="+mn-lt"/>
                          <a:ea typeface="+mn-ea"/>
                          <a:cs typeface="+mn-cs"/>
                          <a:sym typeface="Arial"/>
                        </a:rPr>
                        <a:t>240</a:t>
                      </a:r>
                    </a:p>
                  </a:txBody>
                  <a:tcPr marL="9525" marR="9525" marT="9525" marB="0" anchor="ctr">
                    <a:lnB w="28575" cap="flat" cmpd="sng" algn="ctr">
                      <a:solidFill>
                        <a:schemeClr val="bg2"/>
                      </a:solidFill>
                      <a:prstDash val="solid"/>
                      <a:round/>
                      <a:headEnd type="none" w="med" len="med"/>
                      <a:tailEnd type="none" w="med" len="med"/>
                    </a:lnB>
                  </a:tcPr>
                </a:tc>
                <a:tc>
                  <a:txBody>
                    <a:bodyPr/>
                    <a:lstStyle/>
                    <a:p>
                      <a:pPr algn="ctr" fontAlgn="ctr"/>
                      <a:r>
                        <a:rPr lang="ru-RU" sz="900" b="0" i="0" u="none" strike="noStrike" cap="none" dirty="0">
                          <a:solidFill>
                            <a:schemeClr val="dk1"/>
                          </a:solidFill>
                          <a:latin typeface="+mn-lt"/>
                          <a:ea typeface="+mn-ea"/>
                          <a:cs typeface="+mn-cs"/>
                          <a:sym typeface="Arial"/>
                        </a:rPr>
                        <a:t>484</a:t>
                      </a:r>
                    </a:p>
                  </a:txBody>
                  <a:tcPr marL="9525" marR="9525" marT="9525" marB="0" anchor="ctr">
                    <a:lnB w="28575" cap="flat" cmpd="sng" algn="ctr">
                      <a:solidFill>
                        <a:schemeClr val="bg2"/>
                      </a:solidFill>
                      <a:prstDash val="solid"/>
                      <a:round/>
                      <a:headEnd type="none" w="med" len="med"/>
                      <a:tailEnd type="none" w="med" len="med"/>
                    </a:lnB>
                  </a:tcPr>
                </a:tc>
                <a:tc>
                  <a:txBody>
                    <a:bodyPr/>
                    <a:lstStyle/>
                    <a:p>
                      <a:pPr algn="ctr" fontAlgn="ctr"/>
                      <a:r>
                        <a:rPr lang="ru-RU" sz="900" b="0" i="0" u="none" strike="noStrike" cap="none">
                          <a:solidFill>
                            <a:schemeClr val="dk1"/>
                          </a:solidFill>
                          <a:latin typeface="+mn-lt"/>
                          <a:ea typeface="+mn-ea"/>
                          <a:cs typeface="+mn-cs"/>
                          <a:sym typeface="Arial"/>
                        </a:rPr>
                        <a:t>787</a:t>
                      </a:r>
                    </a:p>
                  </a:txBody>
                  <a:tcPr marL="9525" marR="9525" marT="9525" marB="0" anchor="ctr">
                    <a:lnB w="28575" cap="flat" cmpd="sng" algn="ctr">
                      <a:solidFill>
                        <a:schemeClr val="bg2"/>
                      </a:solidFill>
                      <a:prstDash val="solid"/>
                      <a:round/>
                      <a:headEnd type="none" w="med" len="med"/>
                      <a:tailEnd type="none" w="med" len="med"/>
                    </a:lnB>
                  </a:tcPr>
                </a:tc>
                <a:tc>
                  <a:txBody>
                    <a:bodyPr/>
                    <a:lstStyle/>
                    <a:p>
                      <a:pPr algn="ctr" fontAlgn="ctr"/>
                      <a:r>
                        <a:rPr lang="ru-RU" sz="900" b="0" i="0" u="none" strike="noStrike" cap="none">
                          <a:solidFill>
                            <a:schemeClr val="dk1"/>
                          </a:solidFill>
                          <a:latin typeface="+mn-lt"/>
                          <a:ea typeface="+mn-ea"/>
                          <a:cs typeface="+mn-cs"/>
                          <a:sym typeface="Arial"/>
                        </a:rPr>
                        <a:t>763</a:t>
                      </a:r>
                    </a:p>
                  </a:txBody>
                  <a:tcPr marL="9525" marR="9525" marT="9525" marB="0" anchor="ctr">
                    <a:lnB w="28575" cap="flat" cmpd="sng" algn="ctr">
                      <a:solidFill>
                        <a:schemeClr val="bg2"/>
                      </a:solidFill>
                      <a:prstDash val="solid"/>
                      <a:round/>
                      <a:headEnd type="none" w="med" len="med"/>
                      <a:tailEnd type="none" w="med" len="med"/>
                    </a:lnB>
                  </a:tcPr>
                </a:tc>
                <a:tc>
                  <a:txBody>
                    <a:bodyPr/>
                    <a:lstStyle/>
                    <a:p>
                      <a:pPr algn="ctr" fontAlgn="ctr"/>
                      <a:r>
                        <a:rPr lang="ru-RU" sz="1050" b="1" i="0" u="none" strike="noStrike" cap="none">
                          <a:solidFill>
                            <a:schemeClr val="dk1"/>
                          </a:solidFill>
                          <a:latin typeface="+mn-lt"/>
                          <a:ea typeface="+mn-ea"/>
                          <a:cs typeface="+mn-cs"/>
                          <a:sym typeface="Arial"/>
                        </a:rPr>
                        <a:t>2,0%</a:t>
                      </a:r>
                    </a:p>
                  </a:txBody>
                  <a:tcPr marL="9525" marR="9525" marT="9525" marB="0" anchor="ctr">
                    <a:lnB w="28575" cap="flat" cmpd="sng" algn="ctr">
                      <a:solidFill>
                        <a:schemeClr val="bg2"/>
                      </a:solidFill>
                      <a:prstDash val="solid"/>
                      <a:round/>
                      <a:headEnd type="none" w="med" len="med"/>
                      <a:tailEnd type="none" w="med" len="med"/>
                    </a:lnB>
                  </a:tcPr>
                </a:tc>
                <a:extLst>
                  <a:ext uri="{0D108BD9-81ED-4DB2-BD59-A6C34878D82A}">
                    <a16:rowId xmlns:a16="http://schemas.microsoft.com/office/drawing/2014/main" val="4160565161"/>
                  </a:ext>
                </a:extLst>
              </a:tr>
              <a:tr h="252035">
                <a:tc rowSpan="5">
                  <a:txBody>
                    <a:bodyPr/>
                    <a:lstStyle/>
                    <a:p>
                      <a:pPr algn="ctr"/>
                      <a:r>
                        <a:rPr lang="ru-RU" sz="1100" dirty="0"/>
                        <a:t>2021</a:t>
                      </a:r>
                      <a:endParaRPr lang="ru-KZ" sz="1100" dirty="0"/>
                    </a:p>
                  </a:txBody>
                  <a:tcPr anchor="ctr">
                    <a:lnT w="28575" cap="flat" cmpd="sng" algn="ctr">
                      <a:solidFill>
                        <a:schemeClr val="bg2"/>
                      </a:solidFill>
                      <a:prstDash val="solid"/>
                      <a:round/>
                      <a:headEnd type="none" w="med" len="med"/>
                      <a:tailEnd type="none" w="med" len="med"/>
                    </a:lnT>
                    <a:lnB w="28575" cap="flat" cmpd="sng" algn="ctr">
                      <a:solidFill>
                        <a:schemeClr val="bg2"/>
                      </a:solidFill>
                      <a:prstDash val="solid"/>
                      <a:round/>
                      <a:headEnd type="none" w="med" len="med"/>
                      <a:tailEnd type="none" w="med" len="med"/>
                    </a:lnB>
                  </a:tcPr>
                </a:tc>
                <a:tc>
                  <a:txBody>
                    <a:bodyPr/>
                    <a:lstStyle/>
                    <a:p>
                      <a:pPr marL="72000" marR="0" algn="l" rtl="0" eaLnBrk="1" fontAlgn="b" hangingPunct="1">
                        <a:lnSpc>
                          <a:spcPct val="100000"/>
                        </a:lnSpc>
                        <a:spcBef>
                          <a:spcPts val="0"/>
                        </a:spcBef>
                        <a:spcAft>
                          <a:spcPts val="0"/>
                        </a:spcAft>
                        <a:buNone/>
                      </a:pPr>
                      <a:r>
                        <a:rPr lang="ru-RU" sz="800" b="0" i="0" u="none" strike="noStrike" cap="none" dirty="0">
                          <a:solidFill>
                            <a:schemeClr val="dk1"/>
                          </a:solidFill>
                          <a:latin typeface="+mn-lt"/>
                          <a:ea typeface="+mn-ea"/>
                          <a:cs typeface="+mn-cs"/>
                          <a:sym typeface="Arial"/>
                        </a:rPr>
                        <a:t>1 </a:t>
                      </a:r>
                      <a:r>
                        <a:rPr lang="ru-RU" sz="800" b="0" i="0" u="none" strike="noStrike" cap="none" dirty="0" err="1">
                          <a:solidFill>
                            <a:schemeClr val="dk1"/>
                          </a:solidFill>
                          <a:latin typeface="+mn-lt"/>
                          <a:ea typeface="+mn-ea"/>
                          <a:cs typeface="+mn-cs"/>
                          <a:sym typeface="Arial"/>
                        </a:rPr>
                        <a:t>Дүкен</a:t>
                      </a:r>
                      <a:r>
                        <a:rPr lang="ru-RU" sz="800" b="0" i="0" u="none" strike="noStrike" cap="none" dirty="0">
                          <a:solidFill>
                            <a:schemeClr val="dk1"/>
                          </a:solidFill>
                          <a:latin typeface="+mn-lt"/>
                          <a:ea typeface="+mn-ea"/>
                          <a:cs typeface="+mn-cs"/>
                          <a:sym typeface="Arial"/>
                        </a:rPr>
                        <a:t> </a:t>
                      </a:r>
                      <a:r>
                        <a:rPr lang="ru-RU" sz="800" b="0" i="0" u="none" strike="noStrike" cap="none" dirty="0" err="1">
                          <a:solidFill>
                            <a:schemeClr val="dk1"/>
                          </a:solidFill>
                          <a:latin typeface="+mn-lt"/>
                          <a:ea typeface="+mn-ea"/>
                          <a:cs typeface="+mn-cs"/>
                          <a:sym typeface="Arial"/>
                        </a:rPr>
                        <a:t>сатушылары</a:t>
                      </a:r>
                      <a:r>
                        <a:rPr lang="ru-RU" sz="800" b="0" i="0" u="none" strike="noStrike" cap="none" dirty="0">
                          <a:solidFill>
                            <a:schemeClr val="dk1"/>
                          </a:solidFill>
                          <a:latin typeface="+mn-lt"/>
                          <a:ea typeface="+mn-ea"/>
                          <a:cs typeface="+mn-cs"/>
                          <a:sym typeface="Arial"/>
                        </a:rPr>
                        <a:t> </a:t>
                      </a:r>
                      <a:r>
                        <a:rPr lang="ru-RU" sz="800" b="0" i="0" u="none" strike="noStrike" cap="none" dirty="0" err="1">
                          <a:solidFill>
                            <a:schemeClr val="dk1"/>
                          </a:solidFill>
                          <a:latin typeface="+mn-lt"/>
                          <a:ea typeface="+mn-ea"/>
                          <a:cs typeface="+mn-cs"/>
                          <a:sym typeface="Arial"/>
                        </a:rPr>
                        <a:t>және</a:t>
                      </a:r>
                      <a:r>
                        <a:rPr lang="ru-RU" sz="800" b="0" i="0" u="none" strike="noStrike" cap="none" dirty="0">
                          <a:solidFill>
                            <a:schemeClr val="dk1"/>
                          </a:solidFill>
                          <a:latin typeface="+mn-lt"/>
                          <a:ea typeface="+mn-ea"/>
                          <a:cs typeface="+mn-cs"/>
                          <a:sym typeface="Arial"/>
                        </a:rPr>
                        <a:t> </a:t>
                      </a:r>
                      <a:r>
                        <a:rPr lang="ru-RU" sz="800" b="0" i="0" u="none" strike="noStrike" cap="none" dirty="0" err="1">
                          <a:solidFill>
                            <a:schemeClr val="dk1"/>
                          </a:solidFill>
                          <a:latin typeface="+mn-lt"/>
                          <a:ea typeface="+mn-ea"/>
                          <a:cs typeface="+mn-cs"/>
                          <a:sym typeface="Arial"/>
                        </a:rPr>
                        <a:t>олардың</a:t>
                      </a:r>
                      <a:r>
                        <a:rPr lang="ru-RU" sz="800" b="0" i="0" u="none" strike="noStrike" cap="none" dirty="0">
                          <a:solidFill>
                            <a:schemeClr val="dk1"/>
                          </a:solidFill>
                          <a:latin typeface="+mn-lt"/>
                          <a:ea typeface="+mn-ea"/>
                          <a:cs typeface="+mn-cs"/>
                          <a:sym typeface="Arial"/>
                        </a:rPr>
                        <a:t> </a:t>
                      </a:r>
                      <a:r>
                        <a:rPr lang="ru-RU" sz="800" b="0" i="0" u="none" strike="noStrike" cap="none" dirty="0" err="1">
                          <a:solidFill>
                            <a:schemeClr val="dk1"/>
                          </a:solidFill>
                          <a:latin typeface="+mn-lt"/>
                          <a:ea typeface="+mn-ea"/>
                          <a:cs typeface="+mn-cs"/>
                          <a:sym typeface="Arial"/>
                        </a:rPr>
                        <a:t>көмекшілері</a:t>
                      </a:r>
                      <a:endParaRPr lang="ru-RU" sz="800" b="0" i="0" u="none" strike="noStrike" cap="none" dirty="0">
                        <a:solidFill>
                          <a:schemeClr val="dk1"/>
                        </a:solidFill>
                        <a:latin typeface="+mn-lt"/>
                        <a:ea typeface="+mn-ea"/>
                        <a:cs typeface="+mn-cs"/>
                        <a:sym typeface="Arial"/>
                      </a:endParaRPr>
                    </a:p>
                  </a:txBody>
                  <a:tcPr marL="9525" marR="9525" marT="9525" marB="0" anchor="ctr">
                    <a:lnT w="28575" cap="flat" cmpd="sng" algn="ctr">
                      <a:solidFill>
                        <a:schemeClr val="bg2"/>
                      </a:solidFill>
                      <a:prstDash val="solid"/>
                      <a:round/>
                      <a:headEnd type="none" w="med" len="med"/>
                      <a:tailEnd type="none" w="med" len="med"/>
                    </a:lnT>
                  </a:tcPr>
                </a:tc>
                <a:tc>
                  <a:txBody>
                    <a:bodyPr/>
                    <a:lstStyle/>
                    <a:p>
                      <a:pPr algn="ctr" fontAlgn="b"/>
                      <a:r>
                        <a:rPr lang="ru-RU" sz="900" b="0" i="1" u="none" strike="noStrike" cap="none" dirty="0">
                          <a:solidFill>
                            <a:schemeClr val="dk1"/>
                          </a:solidFill>
                          <a:latin typeface="+mn-lt"/>
                          <a:ea typeface="+mn-ea"/>
                          <a:cs typeface="+mn-cs"/>
                          <a:sym typeface="Arial"/>
                        </a:rPr>
                        <a:t>5210-2</a:t>
                      </a:r>
                    </a:p>
                  </a:txBody>
                  <a:tcPr marL="9525" marR="9525" marT="9525" marB="0" anchor="ctr">
                    <a:lnT w="28575" cap="flat" cmpd="sng" algn="ctr">
                      <a:solidFill>
                        <a:schemeClr val="bg2"/>
                      </a:solidFill>
                      <a:prstDash val="solid"/>
                      <a:round/>
                      <a:headEnd type="none" w="med" len="med"/>
                      <a:tailEnd type="none" w="med" len="med"/>
                    </a:lnT>
                  </a:tcPr>
                </a:tc>
                <a:tc>
                  <a:txBody>
                    <a:bodyPr/>
                    <a:lstStyle/>
                    <a:p>
                      <a:pPr algn="ctr" fontAlgn="ctr"/>
                      <a:r>
                        <a:rPr lang="ru-RU" sz="1050" b="1" i="0" u="none" strike="noStrike" cap="none" dirty="0">
                          <a:solidFill>
                            <a:schemeClr val="dk1"/>
                          </a:solidFill>
                          <a:latin typeface="+mn-lt"/>
                          <a:ea typeface="+mn-ea"/>
                          <a:cs typeface="+mn-cs"/>
                          <a:sym typeface="Arial"/>
                        </a:rPr>
                        <a:t>8 091</a:t>
                      </a:r>
                    </a:p>
                  </a:txBody>
                  <a:tcPr marL="9525" marR="9525" marT="9525" marB="0" anchor="ctr">
                    <a:lnT w="28575" cap="flat" cmpd="sng" algn="ctr">
                      <a:solidFill>
                        <a:schemeClr val="bg2"/>
                      </a:solidFill>
                      <a:prstDash val="solid"/>
                      <a:round/>
                      <a:headEnd type="none" w="med" len="med"/>
                      <a:tailEnd type="none" w="med" len="med"/>
                    </a:lnT>
                  </a:tcPr>
                </a:tc>
                <a:tc>
                  <a:txBody>
                    <a:bodyPr/>
                    <a:lstStyle/>
                    <a:p>
                      <a:pPr algn="ctr" fontAlgn="ctr"/>
                      <a:r>
                        <a:rPr lang="ru-RU" sz="900" b="0" i="0" u="none" strike="noStrike" cap="none">
                          <a:solidFill>
                            <a:schemeClr val="dk1"/>
                          </a:solidFill>
                          <a:latin typeface="+mn-lt"/>
                          <a:ea typeface="+mn-ea"/>
                          <a:cs typeface="+mn-cs"/>
                          <a:sym typeface="Arial"/>
                        </a:rPr>
                        <a:t>1 215</a:t>
                      </a:r>
                    </a:p>
                  </a:txBody>
                  <a:tcPr marL="9525" marR="9525" marT="9525" marB="0" anchor="ctr">
                    <a:lnT w="28575" cap="flat" cmpd="sng" algn="ctr">
                      <a:solidFill>
                        <a:schemeClr val="bg2"/>
                      </a:solidFill>
                      <a:prstDash val="solid"/>
                      <a:round/>
                      <a:headEnd type="none" w="med" len="med"/>
                      <a:tailEnd type="none" w="med" len="med"/>
                    </a:lnT>
                  </a:tcPr>
                </a:tc>
                <a:tc>
                  <a:txBody>
                    <a:bodyPr/>
                    <a:lstStyle/>
                    <a:p>
                      <a:pPr algn="ctr" fontAlgn="ctr"/>
                      <a:r>
                        <a:rPr lang="ru-RU" sz="900" b="0" i="0" u="none" strike="noStrike" cap="none">
                          <a:solidFill>
                            <a:schemeClr val="dk1"/>
                          </a:solidFill>
                          <a:latin typeface="+mn-lt"/>
                          <a:ea typeface="+mn-ea"/>
                          <a:cs typeface="+mn-cs"/>
                          <a:sym typeface="Arial"/>
                        </a:rPr>
                        <a:t>2 068</a:t>
                      </a:r>
                    </a:p>
                  </a:txBody>
                  <a:tcPr marL="9525" marR="9525" marT="9525" marB="0" anchor="ctr">
                    <a:lnT w="28575" cap="flat" cmpd="sng" algn="ctr">
                      <a:solidFill>
                        <a:schemeClr val="bg2"/>
                      </a:solidFill>
                      <a:prstDash val="solid"/>
                      <a:round/>
                      <a:headEnd type="none" w="med" len="med"/>
                      <a:tailEnd type="none" w="med" len="med"/>
                    </a:lnT>
                  </a:tcPr>
                </a:tc>
                <a:tc>
                  <a:txBody>
                    <a:bodyPr/>
                    <a:lstStyle/>
                    <a:p>
                      <a:pPr algn="ctr" fontAlgn="ctr"/>
                      <a:r>
                        <a:rPr lang="ru-RU" sz="900" b="0" i="0" u="none" strike="noStrike" cap="none" dirty="0">
                          <a:solidFill>
                            <a:schemeClr val="dk1"/>
                          </a:solidFill>
                          <a:latin typeface="+mn-lt"/>
                          <a:ea typeface="+mn-ea"/>
                          <a:cs typeface="+mn-cs"/>
                          <a:sym typeface="Arial"/>
                        </a:rPr>
                        <a:t>2 358</a:t>
                      </a:r>
                    </a:p>
                  </a:txBody>
                  <a:tcPr marL="9525" marR="9525" marT="9525" marB="0" anchor="ctr">
                    <a:lnT w="28575" cap="flat" cmpd="sng" algn="ctr">
                      <a:solidFill>
                        <a:schemeClr val="bg2"/>
                      </a:solidFill>
                      <a:prstDash val="solid"/>
                      <a:round/>
                      <a:headEnd type="none" w="med" len="med"/>
                      <a:tailEnd type="none" w="med" len="med"/>
                    </a:lnT>
                  </a:tcPr>
                </a:tc>
                <a:tc>
                  <a:txBody>
                    <a:bodyPr/>
                    <a:lstStyle/>
                    <a:p>
                      <a:pPr algn="ctr" fontAlgn="ctr"/>
                      <a:r>
                        <a:rPr lang="ru-RU" sz="900" b="0" i="0" u="none" strike="noStrike" cap="none">
                          <a:solidFill>
                            <a:schemeClr val="dk1"/>
                          </a:solidFill>
                          <a:latin typeface="+mn-lt"/>
                          <a:ea typeface="+mn-ea"/>
                          <a:cs typeface="+mn-cs"/>
                          <a:sym typeface="Arial"/>
                        </a:rPr>
                        <a:t>2 450</a:t>
                      </a:r>
                    </a:p>
                  </a:txBody>
                  <a:tcPr marL="9525" marR="9525" marT="9525" marB="0" anchor="ctr">
                    <a:lnT w="28575" cap="flat" cmpd="sng" algn="ctr">
                      <a:solidFill>
                        <a:schemeClr val="bg2"/>
                      </a:solidFill>
                      <a:prstDash val="solid"/>
                      <a:round/>
                      <a:headEnd type="none" w="med" len="med"/>
                      <a:tailEnd type="none" w="med" len="med"/>
                    </a:lnT>
                  </a:tcPr>
                </a:tc>
                <a:tc>
                  <a:txBody>
                    <a:bodyPr/>
                    <a:lstStyle/>
                    <a:p>
                      <a:pPr algn="ctr" fontAlgn="ctr"/>
                      <a:r>
                        <a:rPr lang="ru-RU" sz="1050" b="1" i="0" u="none" strike="noStrike" cap="none" dirty="0">
                          <a:solidFill>
                            <a:schemeClr val="dk1"/>
                          </a:solidFill>
                          <a:latin typeface="+mn-lt"/>
                          <a:ea typeface="+mn-ea"/>
                          <a:cs typeface="+mn-cs"/>
                          <a:sym typeface="Arial"/>
                        </a:rPr>
                        <a:t>6,4%</a:t>
                      </a:r>
                    </a:p>
                  </a:txBody>
                  <a:tcPr marL="9525" marR="9525" marT="9525" marB="0" anchor="ctr">
                    <a:lnT w="28575" cap="flat" cmpd="sng" algn="ctr">
                      <a:solidFill>
                        <a:schemeClr val="bg2"/>
                      </a:solidFill>
                      <a:prstDash val="solid"/>
                      <a:round/>
                      <a:headEnd type="none" w="med" len="med"/>
                      <a:tailEnd type="none" w="med" len="med"/>
                    </a:lnT>
                  </a:tcPr>
                </a:tc>
                <a:extLst>
                  <a:ext uri="{0D108BD9-81ED-4DB2-BD59-A6C34878D82A}">
                    <a16:rowId xmlns:a16="http://schemas.microsoft.com/office/drawing/2014/main" val="1427977684"/>
                  </a:ext>
                </a:extLst>
              </a:tr>
              <a:tr h="252035">
                <a:tc vMerge="1">
                  <a:txBody>
                    <a:bodyPr/>
                    <a:lstStyle/>
                    <a:p>
                      <a:endParaRPr lang="ru-KZ" sz="1100" dirty="0"/>
                    </a:p>
                  </a:txBody>
                  <a:tcPr/>
                </a:tc>
                <a:tc>
                  <a:txBody>
                    <a:bodyPr/>
                    <a:lstStyle/>
                    <a:p>
                      <a:pPr marL="72000" marR="0" algn="l" rtl="0" eaLnBrk="1" fontAlgn="b" hangingPunct="1">
                        <a:lnSpc>
                          <a:spcPct val="100000"/>
                        </a:lnSpc>
                        <a:spcBef>
                          <a:spcPts val="0"/>
                        </a:spcBef>
                        <a:spcAft>
                          <a:spcPts val="0"/>
                        </a:spcAft>
                        <a:buNone/>
                      </a:pPr>
                      <a:r>
                        <a:rPr lang="ru-RU" sz="800" b="0" i="0" u="none" strike="noStrike" cap="none" dirty="0">
                          <a:solidFill>
                            <a:schemeClr val="dk1"/>
                          </a:solidFill>
                          <a:latin typeface="+mn-lt"/>
                          <a:ea typeface="+mn-ea"/>
                          <a:cs typeface="+mn-cs"/>
                          <a:sym typeface="Arial"/>
                        </a:rPr>
                        <a:t>2 </a:t>
                      </a:r>
                      <a:r>
                        <a:rPr lang="ru-RU" sz="800" b="0" i="0" u="none" strike="noStrike" cap="none" dirty="0" err="1">
                          <a:solidFill>
                            <a:schemeClr val="dk1"/>
                          </a:solidFill>
                          <a:latin typeface="+mn-lt"/>
                          <a:ea typeface="+mn-ea"/>
                          <a:cs typeface="+mn-cs"/>
                          <a:sym typeface="Arial"/>
                        </a:rPr>
                        <a:t>Басқа</a:t>
                      </a:r>
                      <a:r>
                        <a:rPr lang="ru-RU" sz="800" b="0" i="0" u="none" strike="noStrike" cap="none" dirty="0">
                          <a:solidFill>
                            <a:schemeClr val="dk1"/>
                          </a:solidFill>
                          <a:latin typeface="+mn-lt"/>
                          <a:ea typeface="+mn-ea"/>
                          <a:cs typeface="+mn-cs"/>
                          <a:sym typeface="Arial"/>
                        </a:rPr>
                        <a:t> да </a:t>
                      </a:r>
                      <a:r>
                        <a:rPr lang="ru-RU" sz="800" b="0" i="0" u="none" strike="noStrike" cap="none" dirty="0" err="1">
                          <a:solidFill>
                            <a:schemeClr val="dk1"/>
                          </a:solidFill>
                          <a:latin typeface="+mn-lt"/>
                          <a:ea typeface="+mn-ea"/>
                          <a:cs typeface="+mn-cs"/>
                          <a:sym typeface="Arial"/>
                        </a:rPr>
                        <a:t>күзетшілер</a:t>
                      </a:r>
                      <a:r>
                        <a:rPr lang="ru-RU" sz="800" b="0" i="0" u="none" strike="noStrike" cap="none" dirty="0">
                          <a:solidFill>
                            <a:schemeClr val="dk1"/>
                          </a:solidFill>
                          <a:latin typeface="+mn-lt"/>
                          <a:ea typeface="+mn-ea"/>
                          <a:cs typeface="+mn-cs"/>
                          <a:sym typeface="Arial"/>
                        </a:rPr>
                        <a:t>, </a:t>
                      </a:r>
                      <a:r>
                        <a:rPr lang="ru-RU" sz="800" b="0" i="0" u="none" strike="noStrike" cap="none" dirty="0" err="1">
                          <a:solidFill>
                            <a:schemeClr val="dk1"/>
                          </a:solidFill>
                          <a:latin typeface="+mn-lt"/>
                          <a:ea typeface="+mn-ea"/>
                          <a:cs typeface="+mn-cs"/>
                          <a:sym typeface="Arial"/>
                        </a:rPr>
                        <a:t>инкассаторлар</a:t>
                      </a:r>
                      <a:r>
                        <a:rPr lang="ru-RU" sz="800" b="0" i="0" u="none" strike="noStrike" cap="none" dirty="0">
                          <a:solidFill>
                            <a:schemeClr val="dk1"/>
                          </a:solidFill>
                          <a:latin typeface="+mn-lt"/>
                          <a:ea typeface="+mn-ea"/>
                          <a:cs typeface="+mn-cs"/>
                          <a:sym typeface="Arial"/>
                        </a:rPr>
                        <a:t> </a:t>
                      </a:r>
                      <a:r>
                        <a:rPr lang="ru-RU" sz="800" b="0" i="0" u="none" strike="noStrike" cap="none" dirty="0" err="1">
                          <a:solidFill>
                            <a:schemeClr val="dk1"/>
                          </a:solidFill>
                          <a:latin typeface="+mn-lt"/>
                          <a:ea typeface="+mn-ea"/>
                          <a:cs typeface="+mn-cs"/>
                          <a:sym typeface="Arial"/>
                        </a:rPr>
                        <a:t>және</a:t>
                      </a:r>
                      <a:r>
                        <a:rPr lang="ru-RU" sz="800" b="0" i="0" u="none" strike="noStrike" cap="none" dirty="0">
                          <a:solidFill>
                            <a:schemeClr val="dk1"/>
                          </a:solidFill>
                          <a:latin typeface="+mn-lt"/>
                          <a:ea typeface="+mn-ea"/>
                          <a:cs typeface="+mn-cs"/>
                          <a:sym typeface="Arial"/>
                        </a:rPr>
                        <a:t>  </a:t>
                      </a:r>
                      <a:r>
                        <a:rPr lang="ru-RU" sz="800" b="0" i="0" u="none" strike="noStrike" cap="none" dirty="0" err="1">
                          <a:solidFill>
                            <a:schemeClr val="dk1"/>
                          </a:solidFill>
                          <a:latin typeface="+mn-lt"/>
                          <a:ea typeface="+mn-ea"/>
                          <a:cs typeface="+mn-cs"/>
                          <a:sym typeface="Arial"/>
                        </a:rPr>
                        <a:t>тектес</a:t>
                      </a:r>
                      <a:r>
                        <a:rPr lang="ru-RU" sz="800" b="0" i="0" u="none" strike="noStrike" cap="none" dirty="0">
                          <a:solidFill>
                            <a:schemeClr val="dk1"/>
                          </a:solidFill>
                          <a:latin typeface="+mn-lt"/>
                          <a:ea typeface="+mn-ea"/>
                          <a:cs typeface="+mn-cs"/>
                          <a:sym typeface="Arial"/>
                        </a:rPr>
                        <a:t> </a:t>
                      </a:r>
                      <a:r>
                        <a:rPr lang="ru-RU" sz="800" b="0" i="0" u="none" strike="noStrike" cap="none" dirty="0" err="1">
                          <a:solidFill>
                            <a:schemeClr val="dk1"/>
                          </a:solidFill>
                          <a:latin typeface="+mn-lt"/>
                          <a:ea typeface="+mn-ea"/>
                          <a:cs typeface="+mn-cs"/>
                          <a:sym typeface="Arial"/>
                        </a:rPr>
                        <a:t>қызметтер</a:t>
                      </a:r>
                      <a:endParaRPr lang="ru-RU" sz="800" b="0" i="0" u="none" strike="noStrike" cap="none" dirty="0">
                        <a:solidFill>
                          <a:schemeClr val="dk1"/>
                        </a:solidFill>
                        <a:latin typeface="+mn-lt"/>
                        <a:ea typeface="+mn-ea"/>
                        <a:cs typeface="+mn-cs"/>
                        <a:sym typeface="Arial"/>
                      </a:endParaRPr>
                    </a:p>
                  </a:txBody>
                  <a:tcPr marL="9525" marR="9525" marT="9525" marB="0" anchor="ctr"/>
                </a:tc>
                <a:tc>
                  <a:txBody>
                    <a:bodyPr/>
                    <a:lstStyle/>
                    <a:p>
                      <a:pPr algn="ctr" fontAlgn="b"/>
                      <a:r>
                        <a:rPr lang="ru-RU" sz="900" b="0" i="1" u="none" strike="noStrike" cap="none">
                          <a:solidFill>
                            <a:schemeClr val="dk1"/>
                          </a:solidFill>
                          <a:latin typeface="+mn-lt"/>
                          <a:ea typeface="+mn-ea"/>
                          <a:cs typeface="+mn-cs"/>
                          <a:sym typeface="Arial"/>
                        </a:rPr>
                        <a:t>5414-9</a:t>
                      </a:r>
                    </a:p>
                  </a:txBody>
                  <a:tcPr marL="9525" marR="9525" marT="9525" marB="0" anchor="ctr"/>
                </a:tc>
                <a:tc>
                  <a:txBody>
                    <a:bodyPr/>
                    <a:lstStyle/>
                    <a:p>
                      <a:pPr algn="ctr" fontAlgn="ctr"/>
                      <a:r>
                        <a:rPr lang="ru-RU" sz="1050" b="1" i="0" u="none" strike="noStrike" cap="none">
                          <a:solidFill>
                            <a:schemeClr val="dk1"/>
                          </a:solidFill>
                          <a:latin typeface="+mn-lt"/>
                          <a:ea typeface="+mn-ea"/>
                          <a:cs typeface="+mn-cs"/>
                          <a:sym typeface="Arial"/>
                        </a:rPr>
                        <a:t>4 996</a:t>
                      </a:r>
                    </a:p>
                  </a:txBody>
                  <a:tcPr marL="9525" marR="9525" marT="9525" marB="0" anchor="ctr"/>
                </a:tc>
                <a:tc>
                  <a:txBody>
                    <a:bodyPr/>
                    <a:lstStyle/>
                    <a:p>
                      <a:pPr algn="ctr" fontAlgn="ctr"/>
                      <a:r>
                        <a:rPr lang="ru-RU" sz="900" b="0" i="0" u="none" strike="noStrike" cap="none">
                          <a:solidFill>
                            <a:schemeClr val="dk1"/>
                          </a:solidFill>
                          <a:latin typeface="+mn-lt"/>
                          <a:ea typeface="+mn-ea"/>
                          <a:cs typeface="+mn-cs"/>
                          <a:sym typeface="Arial"/>
                        </a:rPr>
                        <a:t>640</a:t>
                      </a:r>
                    </a:p>
                  </a:txBody>
                  <a:tcPr marL="9525" marR="9525" marT="9525" marB="0" anchor="ctr"/>
                </a:tc>
                <a:tc>
                  <a:txBody>
                    <a:bodyPr/>
                    <a:lstStyle/>
                    <a:p>
                      <a:pPr algn="ctr" fontAlgn="ctr"/>
                      <a:r>
                        <a:rPr lang="ru-RU" sz="900" b="0" i="0" u="none" strike="noStrike" cap="none">
                          <a:solidFill>
                            <a:schemeClr val="dk1"/>
                          </a:solidFill>
                          <a:latin typeface="+mn-lt"/>
                          <a:ea typeface="+mn-ea"/>
                          <a:cs typeface="+mn-cs"/>
                          <a:sym typeface="Arial"/>
                        </a:rPr>
                        <a:t>1 574</a:t>
                      </a:r>
                    </a:p>
                  </a:txBody>
                  <a:tcPr marL="9525" marR="9525" marT="9525" marB="0" anchor="ctr"/>
                </a:tc>
                <a:tc>
                  <a:txBody>
                    <a:bodyPr/>
                    <a:lstStyle/>
                    <a:p>
                      <a:pPr algn="ctr" fontAlgn="ctr"/>
                      <a:r>
                        <a:rPr lang="ru-RU" sz="900" b="0" i="0" u="none" strike="noStrike" cap="none">
                          <a:solidFill>
                            <a:schemeClr val="dk1"/>
                          </a:solidFill>
                          <a:latin typeface="+mn-lt"/>
                          <a:ea typeface="+mn-ea"/>
                          <a:cs typeface="+mn-cs"/>
                          <a:sym typeface="Arial"/>
                        </a:rPr>
                        <a:t>1 528</a:t>
                      </a:r>
                    </a:p>
                  </a:txBody>
                  <a:tcPr marL="9525" marR="9525" marT="9525" marB="0" anchor="ctr"/>
                </a:tc>
                <a:tc>
                  <a:txBody>
                    <a:bodyPr/>
                    <a:lstStyle/>
                    <a:p>
                      <a:pPr algn="ctr" fontAlgn="ctr"/>
                      <a:r>
                        <a:rPr lang="ru-RU" sz="900" b="0" i="0" u="none" strike="noStrike" cap="none">
                          <a:solidFill>
                            <a:schemeClr val="dk1"/>
                          </a:solidFill>
                          <a:latin typeface="+mn-lt"/>
                          <a:ea typeface="+mn-ea"/>
                          <a:cs typeface="+mn-cs"/>
                          <a:sym typeface="Arial"/>
                        </a:rPr>
                        <a:t>1 254</a:t>
                      </a:r>
                    </a:p>
                  </a:txBody>
                  <a:tcPr marL="9525" marR="9525" marT="9525" marB="0" anchor="ctr"/>
                </a:tc>
                <a:tc>
                  <a:txBody>
                    <a:bodyPr/>
                    <a:lstStyle/>
                    <a:p>
                      <a:pPr algn="ctr" fontAlgn="ctr"/>
                      <a:r>
                        <a:rPr lang="ru-RU" sz="1050" b="1" i="0" u="none" strike="noStrike" cap="none">
                          <a:solidFill>
                            <a:schemeClr val="dk1"/>
                          </a:solidFill>
                          <a:latin typeface="+mn-lt"/>
                          <a:ea typeface="+mn-ea"/>
                          <a:cs typeface="+mn-cs"/>
                          <a:sym typeface="Arial"/>
                        </a:rPr>
                        <a:t>3,9%</a:t>
                      </a:r>
                    </a:p>
                  </a:txBody>
                  <a:tcPr marL="9525" marR="9525" marT="9525" marB="0" anchor="ctr"/>
                </a:tc>
                <a:extLst>
                  <a:ext uri="{0D108BD9-81ED-4DB2-BD59-A6C34878D82A}">
                    <a16:rowId xmlns:a16="http://schemas.microsoft.com/office/drawing/2014/main" val="1290809229"/>
                  </a:ext>
                </a:extLst>
              </a:tr>
              <a:tr h="252035">
                <a:tc vMerge="1">
                  <a:txBody>
                    <a:bodyPr/>
                    <a:lstStyle/>
                    <a:p>
                      <a:endParaRPr lang="ru-KZ" sz="1100" dirty="0"/>
                    </a:p>
                  </a:txBody>
                  <a:tcPr/>
                </a:tc>
                <a:tc>
                  <a:txBody>
                    <a:bodyPr/>
                    <a:lstStyle/>
                    <a:p>
                      <a:pPr marL="72000" marR="0" algn="l" rtl="0" eaLnBrk="1" fontAlgn="b" hangingPunct="1">
                        <a:lnSpc>
                          <a:spcPct val="100000"/>
                        </a:lnSpc>
                        <a:spcBef>
                          <a:spcPts val="0"/>
                        </a:spcBef>
                        <a:spcAft>
                          <a:spcPts val="0"/>
                        </a:spcAft>
                        <a:buNone/>
                      </a:pPr>
                      <a:r>
                        <a:rPr lang="ru-RU" sz="800" b="0" i="0" u="none" strike="noStrike" cap="none" dirty="0">
                          <a:solidFill>
                            <a:schemeClr val="dk1"/>
                          </a:solidFill>
                          <a:latin typeface="+mn-lt"/>
                          <a:ea typeface="+mn-ea"/>
                          <a:cs typeface="+mn-cs"/>
                          <a:sym typeface="Arial"/>
                        </a:rPr>
                        <a:t>3 </a:t>
                      </a:r>
                      <a:r>
                        <a:rPr lang="ru-RU" sz="800" b="0" i="0" u="none" strike="noStrike" cap="none" dirty="0" err="1">
                          <a:solidFill>
                            <a:schemeClr val="dk1"/>
                          </a:solidFill>
                          <a:latin typeface="+mn-lt"/>
                          <a:ea typeface="+mn-ea"/>
                          <a:cs typeface="+mn-cs"/>
                          <a:sym typeface="Arial"/>
                        </a:rPr>
                        <a:t>Басқа</a:t>
                      </a:r>
                      <a:r>
                        <a:rPr lang="ru-RU" sz="800" b="0" i="0" u="none" strike="noStrike" cap="none" dirty="0">
                          <a:solidFill>
                            <a:schemeClr val="dk1"/>
                          </a:solidFill>
                          <a:latin typeface="+mn-lt"/>
                          <a:ea typeface="+mn-ea"/>
                          <a:cs typeface="+mn-cs"/>
                          <a:sym typeface="Arial"/>
                        </a:rPr>
                        <a:t> да </a:t>
                      </a:r>
                      <a:r>
                        <a:rPr lang="ru-RU" sz="800" b="0" i="0" u="none" strike="noStrike" cap="none" dirty="0" err="1">
                          <a:solidFill>
                            <a:schemeClr val="dk1"/>
                          </a:solidFill>
                          <a:latin typeface="+mn-lt"/>
                          <a:ea typeface="+mn-ea"/>
                          <a:cs typeface="+mn-cs"/>
                          <a:sym typeface="Arial"/>
                        </a:rPr>
                        <a:t>біліктілігі</a:t>
                      </a:r>
                      <a:r>
                        <a:rPr lang="ru-RU" sz="800" b="0" i="0" u="none" strike="noStrike" cap="none" dirty="0">
                          <a:solidFill>
                            <a:schemeClr val="dk1"/>
                          </a:solidFill>
                          <a:latin typeface="+mn-lt"/>
                          <a:ea typeface="+mn-ea"/>
                          <a:cs typeface="+mn-cs"/>
                          <a:sym typeface="Arial"/>
                        </a:rPr>
                        <a:t> </a:t>
                      </a:r>
                      <a:r>
                        <a:rPr lang="ru-RU" sz="800" b="0" i="0" u="none" strike="noStrike" cap="none" dirty="0" err="1">
                          <a:solidFill>
                            <a:schemeClr val="dk1"/>
                          </a:solidFill>
                          <a:latin typeface="+mn-lt"/>
                          <a:ea typeface="+mn-ea"/>
                          <a:cs typeface="+mn-cs"/>
                          <a:sym typeface="Arial"/>
                        </a:rPr>
                        <a:t>жоқ</a:t>
                      </a:r>
                      <a:r>
                        <a:rPr lang="ru-RU" sz="800" b="0" i="0" u="none" strike="noStrike" cap="none" dirty="0">
                          <a:solidFill>
                            <a:schemeClr val="dk1"/>
                          </a:solidFill>
                          <a:latin typeface="+mn-lt"/>
                          <a:ea typeface="+mn-ea"/>
                          <a:cs typeface="+mn-cs"/>
                          <a:sym typeface="Arial"/>
                        </a:rPr>
                        <a:t> </a:t>
                      </a:r>
                      <a:r>
                        <a:rPr lang="ru-RU" sz="800" b="0" i="0" u="none" strike="noStrike" cap="none" dirty="0" err="1">
                          <a:solidFill>
                            <a:schemeClr val="dk1"/>
                          </a:solidFill>
                          <a:latin typeface="+mn-lt"/>
                          <a:ea typeface="+mn-ea"/>
                          <a:cs typeface="+mn-cs"/>
                          <a:sym typeface="Arial"/>
                        </a:rPr>
                        <a:t>жұмысшылар</a:t>
                      </a:r>
                      <a:endParaRPr lang="ru-RU" sz="800" b="0" i="0" u="none" strike="noStrike" cap="none" dirty="0">
                        <a:solidFill>
                          <a:schemeClr val="dk1"/>
                        </a:solidFill>
                        <a:latin typeface="+mn-lt"/>
                        <a:ea typeface="+mn-ea"/>
                        <a:cs typeface="+mn-cs"/>
                        <a:sym typeface="Arial"/>
                      </a:endParaRPr>
                    </a:p>
                  </a:txBody>
                  <a:tcPr marL="9525" marR="9525" marT="9525" marB="0" anchor="ctr"/>
                </a:tc>
                <a:tc>
                  <a:txBody>
                    <a:bodyPr/>
                    <a:lstStyle/>
                    <a:p>
                      <a:pPr algn="ctr" fontAlgn="b"/>
                      <a:r>
                        <a:rPr lang="ru-RU" sz="900" b="0" i="1" u="none" strike="noStrike" cap="none" dirty="0">
                          <a:solidFill>
                            <a:schemeClr val="dk1"/>
                          </a:solidFill>
                          <a:latin typeface="+mn-lt"/>
                          <a:ea typeface="+mn-ea"/>
                          <a:cs typeface="+mn-cs"/>
                          <a:sym typeface="Arial"/>
                        </a:rPr>
                        <a:t>9629-9</a:t>
                      </a:r>
                    </a:p>
                  </a:txBody>
                  <a:tcPr marL="9525" marR="9525" marT="9525" marB="0" anchor="ctr"/>
                </a:tc>
                <a:tc>
                  <a:txBody>
                    <a:bodyPr/>
                    <a:lstStyle/>
                    <a:p>
                      <a:pPr algn="ctr" fontAlgn="ctr"/>
                      <a:r>
                        <a:rPr lang="ru-RU" sz="1050" b="1" i="0" u="none" strike="noStrike" cap="none" dirty="0">
                          <a:solidFill>
                            <a:schemeClr val="dk1"/>
                          </a:solidFill>
                          <a:latin typeface="+mn-lt"/>
                          <a:ea typeface="+mn-ea"/>
                          <a:cs typeface="+mn-cs"/>
                          <a:sym typeface="Arial"/>
                        </a:rPr>
                        <a:t>4 588</a:t>
                      </a:r>
                    </a:p>
                  </a:txBody>
                  <a:tcPr marL="9525" marR="9525" marT="9525" marB="0" anchor="ctr"/>
                </a:tc>
                <a:tc>
                  <a:txBody>
                    <a:bodyPr/>
                    <a:lstStyle/>
                    <a:p>
                      <a:pPr algn="ctr" fontAlgn="ctr"/>
                      <a:r>
                        <a:rPr lang="ru-RU" sz="900" b="0" i="0" u="none" strike="noStrike" cap="none">
                          <a:solidFill>
                            <a:schemeClr val="dk1"/>
                          </a:solidFill>
                          <a:latin typeface="+mn-lt"/>
                          <a:ea typeface="+mn-ea"/>
                          <a:cs typeface="+mn-cs"/>
                          <a:sym typeface="Arial"/>
                        </a:rPr>
                        <a:t>690</a:t>
                      </a:r>
                    </a:p>
                  </a:txBody>
                  <a:tcPr marL="9525" marR="9525" marT="9525" marB="0" anchor="ctr"/>
                </a:tc>
                <a:tc>
                  <a:txBody>
                    <a:bodyPr/>
                    <a:lstStyle/>
                    <a:p>
                      <a:pPr algn="ctr" fontAlgn="ctr"/>
                      <a:r>
                        <a:rPr lang="ru-RU" sz="900" b="0" i="0" u="none" strike="noStrike" cap="none">
                          <a:solidFill>
                            <a:schemeClr val="dk1"/>
                          </a:solidFill>
                          <a:latin typeface="+mn-lt"/>
                          <a:ea typeface="+mn-ea"/>
                          <a:cs typeface="+mn-cs"/>
                          <a:sym typeface="Arial"/>
                        </a:rPr>
                        <a:t>1 104</a:t>
                      </a:r>
                    </a:p>
                  </a:txBody>
                  <a:tcPr marL="9525" marR="9525" marT="9525" marB="0" anchor="ctr"/>
                </a:tc>
                <a:tc>
                  <a:txBody>
                    <a:bodyPr/>
                    <a:lstStyle/>
                    <a:p>
                      <a:pPr algn="ctr" fontAlgn="ctr"/>
                      <a:r>
                        <a:rPr lang="ru-RU" sz="900" b="0" i="0" u="none" strike="noStrike" cap="none" dirty="0">
                          <a:solidFill>
                            <a:schemeClr val="dk1"/>
                          </a:solidFill>
                          <a:latin typeface="+mn-lt"/>
                          <a:ea typeface="+mn-ea"/>
                          <a:cs typeface="+mn-cs"/>
                          <a:sym typeface="Arial"/>
                        </a:rPr>
                        <a:t>806</a:t>
                      </a:r>
                    </a:p>
                  </a:txBody>
                  <a:tcPr marL="9525" marR="9525" marT="9525" marB="0" anchor="ctr"/>
                </a:tc>
                <a:tc>
                  <a:txBody>
                    <a:bodyPr/>
                    <a:lstStyle/>
                    <a:p>
                      <a:pPr algn="ctr" fontAlgn="ctr"/>
                      <a:r>
                        <a:rPr lang="ru-RU" sz="900" b="0" i="0" u="none" strike="noStrike" cap="none">
                          <a:solidFill>
                            <a:schemeClr val="dk1"/>
                          </a:solidFill>
                          <a:latin typeface="+mn-lt"/>
                          <a:ea typeface="+mn-ea"/>
                          <a:cs typeface="+mn-cs"/>
                          <a:sym typeface="Arial"/>
                        </a:rPr>
                        <a:t>1 988</a:t>
                      </a:r>
                    </a:p>
                  </a:txBody>
                  <a:tcPr marL="9525" marR="9525" marT="9525" marB="0" anchor="ctr"/>
                </a:tc>
                <a:tc>
                  <a:txBody>
                    <a:bodyPr/>
                    <a:lstStyle/>
                    <a:p>
                      <a:pPr algn="ctr" fontAlgn="ctr"/>
                      <a:r>
                        <a:rPr lang="ru-RU" sz="1050" b="1" i="0" u="none" strike="noStrike" cap="none">
                          <a:solidFill>
                            <a:schemeClr val="dk1"/>
                          </a:solidFill>
                          <a:latin typeface="+mn-lt"/>
                          <a:ea typeface="+mn-ea"/>
                          <a:cs typeface="+mn-cs"/>
                          <a:sym typeface="Arial"/>
                        </a:rPr>
                        <a:t>3,6%</a:t>
                      </a:r>
                    </a:p>
                  </a:txBody>
                  <a:tcPr marL="9525" marR="9525" marT="9525" marB="0" anchor="ctr"/>
                </a:tc>
                <a:extLst>
                  <a:ext uri="{0D108BD9-81ED-4DB2-BD59-A6C34878D82A}">
                    <a16:rowId xmlns:a16="http://schemas.microsoft.com/office/drawing/2014/main" val="1542005649"/>
                  </a:ext>
                </a:extLst>
              </a:tr>
              <a:tr h="252035">
                <a:tc vMerge="1">
                  <a:txBody>
                    <a:bodyPr/>
                    <a:lstStyle/>
                    <a:p>
                      <a:endParaRPr lang="ru-KZ" sz="1100" dirty="0"/>
                    </a:p>
                  </a:txBody>
                  <a:tcPr/>
                </a:tc>
                <a:tc>
                  <a:txBody>
                    <a:bodyPr/>
                    <a:lstStyle/>
                    <a:p>
                      <a:pPr marL="72000" marR="0" algn="l" rtl="0" eaLnBrk="1" fontAlgn="b" hangingPunct="1">
                        <a:lnSpc>
                          <a:spcPct val="100000"/>
                        </a:lnSpc>
                        <a:spcBef>
                          <a:spcPts val="0"/>
                        </a:spcBef>
                        <a:spcAft>
                          <a:spcPts val="0"/>
                        </a:spcAft>
                        <a:buNone/>
                      </a:pPr>
                      <a:r>
                        <a:rPr lang="ru-RU" sz="800" b="0" i="0" u="none" strike="noStrike" cap="none" dirty="0">
                          <a:solidFill>
                            <a:schemeClr val="dk1"/>
                          </a:solidFill>
                          <a:latin typeface="+mn-lt"/>
                          <a:ea typeface="+mn-ea"/>
                          <a:cs typeface="+mn-cs"/>
                          <a:sym typeface="Arial"/>
                        </a:rPr>
                        <a:t>4 Порт </a:t>
                      </a:r>
                      <a:r>
                        <a:rPr lang="ru-RU" sz="800" b="0" i="0" u="none" strike="noStrike" cap="none" dirty="0" err="1">
                          <a:solidFill>
                            <a:schemeClr val="dk1"/>
                          </a:solidFill>
                          <a:latin typeface="+mn-lt"/>
                          <a:ea typeface="+mn-ea"/>
                          <a:cs typeface="+mn-cs"/>
                          <a:sym typeface="Arial"/>
                        </a:rPr>
                        <a:t>жүкшілері</a:t>
                      </a:r>
                      <a:endParaRPr lang="ru-RU" sz="800" b="0" i="0" u="none" strike="noStrike" cap="none" dirty="0">
                        <a:solidFill>
                          <a:schemeClr val="dk1"/>
                        </a:solidFill>
                        <a:latin typeface="+mn-lt"/>
                        <a:ea typeface="+mn-ea"/>
                        <a:cs typeface="+mn-cs"/>
                        <a:sym typeface="Arial"/>
                      </a:endParaRPr>
                    </a:p>
                  </a:txBody>
                  <a:tcPr marL="9525" marR="9525" marT="9525" marB="0" anchor="ctr"/>
                </a:tc>
                <a:tc>
                  <a:txBody>
                    <a:bodyPr/>
                    <a:lstStyle/>
                    <a:p>
                      <a:pPr algn="ctr" fontAlgn="b"/>
                      <a:r>
                        <a:rPr lang="ru-RU" sz="900" b="0" i="1" u="none" strike="noStrike" cap="none">
                          <a:solidFill>
                            <a:schemeClr val="dk1"/>
                          </a:solidFill>
                          <a:latin typeface="+mn-lt"/>
                          <a:ea typeface="+mn-ea"/>
                          <a:cs typeface="+mn-cs"/>
                          <a:sym typeface="Arial"/>
                        </a:rPr>
                        <a:t>9333-1</a:t>
                      </a:r>
                    </a:p>
                  </a:txBody>
                  <a:tcPr marL="9525" marR="9525" marT="9525" marB="0" anchor="ctr"/>
                </a:tc>
                <a:tc>
                  <a:txBody>
                    <a:bodyPr/>
                    <a:lstStyle/>
                    <a:p>
                      <a:pPr algn="ctr" fontAlgn="ctr"/>
                      <a:r>
                        <a:rPr lang="ru-RU" sz="1050" b="1" i="0" u="none" strike="noStrike" cap="none">
                          <a:solidFill>
                            <a:schemeClr val="dk1"/>
                          </a:solidFill>
                          <a:latin typeface="+mn-lt"/>
                          <a:ea typeface="+mn-ea"/>
                          <a:cs typeface="+mn-cs"/>
                          <a:sym typeface="Arial"/>
                        </a:rPr>
                        <a:t>3 727</a:t>
                      </a:r>
                    </a:p>
                  </a:txBody>
                  <a:tcPr marL="9525" marR="9525" marT="9525" marB="0" anchor="ctr"/>
                </a:tc>
                <a:tc>
                  <a:txBody>
                    <a:bodyPr/>
                    <a:lstStyle/>
                    <a:p>
                      <a:pPr algn="ctr" fontAlgn="ctr"/>
                      <a:r>
                        <a:rPr lang="ru-RU" sz="900" b="0" i="0" u="none" strike="noStrike" cap="none">
                          <a:solidFill>
                            <a:schemeClr val="dk1"/>
                          </a:solidFill>
                          <a:latin typeface="+mn-lt"/>
                          <a:ea typeface="+mn-ea"/>
                          <a:cs typeface="+mn-cs"/>
                          <a:sym typeface="Arial"/>
                        </a:rPr>
                        <a:t>416</a:t>
                      </a:r>
                    </a:p>
                  </a:txBody>
                  <a:tcPr marL="9525" marR="9525" marT="9525" marB="0" anchor="ctr"/>
                </a:tc>
                <a:tc>
                  <a:txBody>
                    <a:bodyPr/>
                    <a:lstStyle/>
                    <a:p>
                      <a:pPr algn="ctr" fontAlgn="ctr"/>
                      <a:r>
                        <a:rPr lang="ru-RU" sz="900" b="0" i="0" u="none" strike="noStrike" cap="none">
                          <a:solidFill>
                            <a:schemeClr val="dk1"/>
                          </a:solidFill>
                          <a:latin typeface="+mn-lt"/>
                          <a:ea typeface="+mn-ea"/>
                          <a:cs typeface="+mn-cs"/>
                          <a:sym typeface="Arial"/>
                        </a:rPr>
                        <a:t>891</a:t>
                      </a:r>
                    </a:p>
                  </a:txBody>
                  <a:tcPr marL="9525" marR="9525" marT="9525" marB="0" anchor="ctr"/>
                </a:tc>
                <a:tc>
                  <a:txBody>
                    <a:bodyPr/>
                    <a:lstStyle/>
                    <a:p>
                      <a:pPr algn="ctr" fontAlgn="ctr"/>
                      <a:r>
                        <a:rPr lang="ru-RU" sz="900" b="0" i="0" u="none" strike="noStrike" cap="none" dirty="0">
                          <a:solidFill>
                            <a:schemeClr val="dk1"/>
                          </a:solidFill>
                          <a:latin typeface="+mn-lt"/>
                          <a:ea typeface="+mn-ea"/>
                          <a:cs typeface="+mn-cs"/>
                          <a:sym typeface="Arial"/>
                        </a:rPr>
                        <a:t>1 361</a:t>
                      </a:r>
                    </a:p>
                  </a:txBody>
                  <a:tcPr marL="9525" marR="9525" marT="9525" marB="0" anchor="ctr"/>
                </a:tc>
                <a:tc>
                  <a:txBody>
                    <a:bodyPr/>
                    <a:lstStyle/>
                    <a:p>
                      <a:pPr algn="ctr" fontAlgn="ctr"/>
                      <a:r>
                        <a:rPr lang="ru-RU" sz="900" b="0" i="0" u="none" strike="noStrike" cap="none">
                          <a:solidFill>
                            <a:schemeClr val="dk1"/>
                          </a:solidFill>
                          <a:latin typeface="+mn-lt"/>
                          <a:ea typeface="+mn-ea"/>
                          <a:cs typeface="+mn-cs"/>
                          <a:sym typeface="Arial"/>
                        </a:rPr>
                        <a:t>1 059</a:t>
                      </a:r>
                    </a:p>
                  </a:txBody>
                  <a:tcPr marL="9525" marR="9525" marT="9525" marB="0" anchor="ctr"/>
                </a:tc>
                <a:tc>
                  <a:txBody>
                    <a:bodyPr/>
                    <a:lstStyle/>
                    <a:p>
                      <a:pPr algn="ctr" fontAlgn="ctr"/>
                      <a:r>
                        <a:rPr lang="ru-RU" sz="1050" b="1" i="0" u="none" strike="noStrike" cap="none" dirty="0">
                          <a:solidFill>
                            <a:schemeClr val="dk1"/>
                          </a:solidFill>
                          <a:latin typeface="+mn-lt"/>
                          <a:ea typeface="+mn-ea"/>
                          <a:cs typeface="+mn-cs"/>
                          <a:sym typeface="Arial"/>
                        </a:rPr>
                        <a:t>2,9%</a:t>
                      </a:r>
                    </a:p>
                  </a:txBody>
                  <a:tcPr marL="9525" marR="9525" marT="9525" marB="0" anchor="ctr"/>
                </a:tc>
                <a:extLst>
                  <a:ext uri="{0D108BD9-81ED-4DB2-BD59-A6C34878D82A}">
                    <a16:rowId xmlns:a16="http://schemas.microsoft.com/office/drawing/2014/main" val="2119351882"/>
                  </a:ext>
                </a:extLst>
              </a:tr>
              <a:tr h="252035">
                <a:tc vMerge="1">
                  <a:txBody>
                    <a:bodyPr/>
                    <a:lstStyle/>
                    <a:p>
                      <a:endParaRPr lang="ru-KZ" sz="1100" dirty="0"/>
                    </a:p>
                  </a:txBody>
                  <a:tcPr/>
                </a:tc>
                <a:tc>
                  <a:txBody>
                    <a:bodyPr/>
                    <a:lstStyle/>
                    <a:p>
                      <a:pPr marL="72000" marR="0" algn="l" rtl="0" eaLnBrk="1" fontAlgn="b" hangingPunct="1">
                        <a:lnSpc>
                          <a:spcPct val="100000"/>
                        </a:lnSpc>
                        <a:spcBef>
                          <a:spcPts val="0"/>
                        </a:spcBef>
                        <a:spcAft>
                          <a:spcPts val="0"/>
                        </a:spcAft>
                        <a:buNone/>
                      </a:pPr>
                      <a:r>
                        <a:rPr lang="ru-RU" sz="800" b="0" i="0" u="none" strike="noStrike" cap="none" dirty="0">
                          <a:solidFill>
                            <a:schemeClr val="dk1"/>
                          </a:solidFill>
                          <a:latin typeface="+mn-lt"/>
                          <a:ea typeface="+mn-ea"/>
                          <a:cs typeface="+mn-cs"/>
                          <a:sym typeface="Arial"/>
                        </a:rPr>
                        <a:t>5 Ас </a:t>
                      </a:r>
                      <a:r>
                        <a:rPr lang="ru-RU" sz="800" b="0" i="0" u="none" strike="noStrike" cap="none" dirty="0" err="1">
                          <a:solidFill>
                            <a:schemeClr val="dk1"/>
                          </a:solidFill>
                          <a:latin typeface="+mn-lt"/>
                          <a:ea typeface="+mn-ea"/>
                          <a:cs typeface="+mn-cs"/>
                          <a:sym typeface="Arial"/>
                        </a:rPr>
                        <a:t>бөлмесіндегі</a:t>
                      </a:r>
                      <a:r>
                        <a:rPr lang="ru-RU" sz="800" b="0" i="0" u="none" strike="noStrike" cap="none" dirty="0">
                          <a:solidFill>
                            <a:schemeClr val="dk1"/>
                          </a:solidFill>
                          <a:latin typeface="+mn-lt"/>
                          <a:ea typeface="+mn-ea"/>
                          <a:cs typeface="+mn-cs"/>
                          <a:sym typeface="Arial"/>
                        </a:rPr>
                        <a:t> </a:t>
                      </a:r>
                      <a:r>
                        <a:rPr lang="ru-RU" sz="800" b="0" i="0" u="none" strike="noStrike" cap="none" dirty="0" err="1">
                          <a:solidFill>
                            <a:schemeClr val="dk1"/>
                          </a:solidFill>
                          <a:latin typeface="+mn-lt"/>
                          <a:ea typeface="+mn-ea"/>
                          <a:cs typeface="+mn-cs"/>
                          <a:sym typeface="Arial"/>
                        </a:rPr>
                        <a:t>көмекшілер</a:t>
                      </a:r>
                      <a:endParaRPr lang="ru-RU" sz="800" b="0" i="0" u="none" strike="noStrike" cap="none" dirty="0">
                        <a:solidFill>
                          <a:schemeClr val="dk1"/>
                        </a:solidFill>
                        <a:latin typeface="+mn-lt"/>
                        <a:ea typeface="+mn-ea"/>
                        <a:cs typeface="+mn-cs"/>
                        <a:sym typeface="Arial"/>
                      </a:endParaRPr>
                    </a:p>
                  </a:txBody>
                  <a:tcPr marL="9525" marR="9525" marT="9525" marB="0" anchor="ctr">
                    <a:lnB w="28575" cap="flat" cmpd="sng" algn="ctr">
                      <a:solidFill>
                        <a:schemeClr val="bg2"/>
                      </a:solidFill>
                      <a:prstDash val="solid"/>
                      <a:round/>
                      <a:headEnd type="none" w="med" len="med"/>
                      <a:tailEnd type="none" w="med" len="med"/>
                    </a:lnB>
                  </a:tcPr>
                </a:tc>
                <a:tc>
                  <a:txBody>
                    <a:bodyPr/>
                    <a:lstStyle/>
                    <a:p>
                      <a:pPr algn="ctr" fontAlgn="b"/>
                      <a:r>
                        <a:rPr lang="ru-RU" sz="900" b="0" i="1" u="none" strike="noStrike" cap="none" dirty="0">
                          <a:solidFill>
                            <a:schemeClr val="dk1"/>
                          </a:solidFill>
                          <a:latin typeface="+mn-lt"/>
                          <a:ea typeface="+mn-ea"/>
                          <a:cs typeface="+mn-cs"/>
                          <a:sym typeface="Arial"/>
                        </a:rPr>
                        <a:t>9410-2</a:t>
                      </a:r>
                    </a:p>
                  </a:txBody>
                  <a:tcPr marL="9525" marR="9525" marT="9525" marB="0" anchor="ctr">
                    <a:lnB w="28575" cap="flat" cmpd="sng" algn="ctr">
                      <a:solidFill>
                        <a:schemeClr val="bg2"/>
                      </a:solidFill>
                      <a:prstDash val="solid"/>
                      <a:round/>
                      <a:headEnd type="none" w="med" len="med"/>
                      <a:tailEnd type="none" w="med" len="med"/>
                    </a:lnB>
                  </a:tcPr>
                </a:tc>
                <a:tc>
                  <a:txBody>
                    <a:bodyPr/>
                    <a:lstStyle/>
                    <a:p>
                      <a:pPr algn="ctr" fontAlgn="ctr"/>
                      <a:r>
                        <a:rPr lang="ru-RU" sz="1050" b="1" i="0" u="none" strike="noStrike" cap="none" dirty="0">
                          <a:solidFill>
                            <a:schemeClr val="dk1"/>
                          </a:solidFill>
                          <a:latin typeface="+mn-lt"/>
                          <a:ea typeface="+mn-ea"/>
                          <a:cs typeface="+mn-cs"/>
                          <a:sym typeface="Arial"/>
                        </a:rPr>
                        <a:t>3 444</a:t>
                      </a:r>
                    </a:p>
                  </a:txBody>
                  <a:tcPr marL="9525" marR="9525" marT="9525" marB="0" anchor="ctr">
                    <a:lnB w="28575" cap="flat" cmpd="sng" algn="ctr">
                      <a:solidFill>
                        <a:schemeClr val="bg2"/>
                      </a:solidFill>
                      <a:prstDash val="solid"/>
                      <a:round/>
                      <a:headEnd type="none" w="med" len="med"/>
                      <a:tailEnd type="none" w="med" len="med"/>
                    </a:lnB>
                  </a:tcPr>
                </a:tc>
                <a:tc>
                  <a:txBody>
                    <a:bodyPr/>
                    <a:lstStyle/>
                    <a:p>
                      <a:pPr algn="ctr" fontAlgn="ctr"/>
                      <a:r>
                        <a:rPr lang="ru-RU" sz="900" b="0" i="0" u="none" strike="noStrike" cap="none">
                          <a:solidFill>
                            <a:schemeClr val="dk1"/>
                          </a:solidFill>
                          <a:latin typeface="+mn-lt"/>
                          <a:ea typeface="+mn-ea"/>
                          <a:cs typeface="+mn-cs"/>
                          <a:sym typeface="Arial"/>
                        </a:rPr>
                        <a:t>724</a:t>
                      </a:r>
                    </a:p>
                  </a:txBody>
                  <a:tcPr marL="9525" marR="9525" marT="9525" marB="0" anchor="ctr">
                    <a:lnB w="28575" cap="flat" cmpd="sng" algn="ctr">
                      <a:solidFill>
                        <a:schemeClr val="bg2"/>
                      </a:solidFill>
                      <a:prstDash val="solid"/>
                      <a:round/>
                      <a:headEnd type="none" w="med" len="med"/>
                      <a:tailEnd type="none" w="med" len="med"/>
                    </a:lnB>
                  </a:tcPr>
                </a:tc>
                <a:tc>
                  <a:txBody>
                    <a:bodyPr/>
                    <a:lstStyle/>
                    <a:p>
                      <a:pPr algn="ctr" fontAlgn="ctr"/>
                      <a:r>
                        <a:rPr lang="ru-RU" sz="900" b="0" i="0" u="none" strike="noStrike" cap="none">
                          <a:solidFill>
                            <a:schemeClr val="dk1"/>
                          </a:solidFill>
                          <a:latin typeface="+mn-lt"/>
                          <a:ea typeface="+mn-ea"/>
                          <a:cs typeface="+mn-cs"/>
                          <a:sym typeface="Arial"/>
                        </a:rPr>
                        <a:t>832</a:t>
                      </a:r>
                    </a:p>
                  </a:txBody>
                  <a:tcPr marL="9525" marR="9525" marT="9525" marB="0" anchor="ctr">
                    <a:lnB w="28575" cap="flat" cmpd="sng" algn="ctr">
                      <a:solidFill>
                        <a:schemeClr val="bg2"/>
                      </a:solidFill>
                      <a:prstDash val="solid"/>
                      <a:round/>
                      <a:headEnd type="none" w="med" len="med"/>
                      <a:tailEnd type="none" w="med" len="med"/>
                    </a:lnB>
                  </a:tcPr>
                </a:tc>
                <a:tc>
                  <a:txBody>
                    <a:bodyPr/>
                    <a:lstStyle/>
                    <a:p>
                      <a:pPr algn="ctr" fontAlgn="ctr"/>
                      <a:r>
                        <a:rPr lang="ru-RU" sz="900" b="0" i="0" u="none" strike="noStrike" cap="none" dirty="0">
                          <a:solidFill>
                            <a:schemeClr val="dk1"/>
                          </a:solidFill>
                          <a:latin typeface="+mn-lt"/>
                          <a:ea typeface="+mn-ea"/>
                          <a:cs typeface="+mn-cs"/>
                          <a:sym typeface="Arial"/>
                        </a:rPr>
                        <a:t>899</a:t>
                      </a:r>
                    </a:p>
                  </a:txBody>
                  <a:tcPr marL="9525" marR="9525" marT="9525" marB="0" anchor="ctr">
                    <a:lnB w="28575" cap="flat" cmpd="sng" algn="ctr">
                      <a:solidFill>
                        <a:schemeClr val="bg2"/>
                      </a:solidFill>
                      <a:prstDash val="solid"/>
                      <a:round/>
                      <a:headEnd type="none" w="med" len="med"/>
                      <a:tailEnd type="none" w="med" len="med"/>
                    </a:lnB>
                  </a:tcPr>
                </a:tc>
                <a:tc>
                  <a:txBody>
                    <a:bodyPr/>
                    <a:lstStyle/>
                    <a:p>
                      <a:pPr algn="ctr" fontAlgn="ctr"/>
                      <a:r>
                        <a:rPr lang="ru-RU" sz="900" b="0" i="0" u="none" strike="noStrike" cap="none">
                          <a:solidFill>
                            <a:schemeClr val="dk1"/>
                          </a:solidFill>
                          <a:latin typeface="+mn-lt"/>
                          <a:ea typeface="+mn-ea"/>
                          <a:cs typeface="+mn-cs"/>
                          <a:sym typeface="Arial"/>
                        </a:rPr>
                        <a:t>989</a:t>
                      </a:r>
                    </a:p>
                  </a:txBody>
                  <a:tcPr marL="9525" marR="9525" marT="9525" marB="0" anchor="ctr">
                    <a:lnB w="28575" cap="flat" cmpd="sng" algn="ctr">
                      <a:solidFill>
                        <a:schemeClr val="bg2"/>
                      </a:solidFill>
                      <a:prstDash val="solid"/>
                      <a:round/>
                      <a:headEnd type="none" w="med" len="med"/>
                      <a:tailEnd type="none" w="med" len="med"/>
                    </a:lnB>
                  </a:tcPr>
                </a:tc>
                <a:tc>
                  <a:txBody>
                    <a:bodyPr/>
                    <a:lstStyle/>
                    <a:p>
                      <a:pPr algn="ctr" fontAlgn="ctr"/>
                      <a:r>
                        <a:rPr lang="ru-RU" sz="1050" b="1" i="0" u="none" strike="noStrike" cap="none">
                          <a:solidFill>
                            <a:schemeClr val="dk1"/>
                          </a:solidFill>
                          <a:latin typeface="+mn-lt"/>
                          <a:ea typeface="+mn-ea"/>
                          <a:cs typeface="+mn-cs"/>
                          <a:sym typeface="Arial"/>
                        </a:rPr>
                        <a:t>2,7%</a:t>
                      </a:r>
                    </a:p>
                  </a:txBody>
                  <a:tcPr marL="9525" marR="9525" marT="9525" marB="0" anchor="ctr">
                    <a:lnB w="28575" cap="flat" cmpd="sng" algn="ctr">
                      <a:solidFill>
                        <a:schemeClr val="bg2"/>
                      </a:solidFill>
                      <a:prstDash val="solid"/>
                      <a:round/>
                      <a:headEnd type="none" w="med" len="med"/>
                      <a:tailEnd type="none" w="med" len="med"/>
                    </a:lnB>
                  </a:tcPr>
                </a:tc>
                <a:extLst>
                  <a:ext uri="{0D108BD9-81ED-4DB2-BD59-A6C34878D82A}">
                    <a16:rowId xmlns:a16="http://schemas.microsoft.com/office/drawing/2014/main" val="4147065920"/>
                  </a:ext>
                </a:extLst>
              </a:tr>
              <a:tr h="252035">
                <a:tc rowSpan="5">
                  <a:txBody>
                    <a:bodyPr/>
                    <a:lstStyle/>
                    <a:p>
                      <a:pPr algn="ctr"/>
                      <a:r>
                        <a:rPr lang="ru-RU" sz="1100" dirty="0"/>
                        <a:t>2022</a:t>
                      </a:r>
                      <a:endParaRPr lang="ru-KZ" sz="1100" dirty="0"/>
                    </a:p>
                  </a:txBody>
                  <a:tcPr anchor="ctr">
                    <a:lnT w="28575" cap="flat" cmpd="sng" algn="ctr">
                      <a:solidFill>
                        <a:schemeClr val="bg2"/>
                      </a:solidFill>
                      <a:prstDash val="solid"/>
                      <a:round/>
                      <a:headEnd type="none" w="med" len="med"/>
                      <a:tailEnd type="none" w="med" len="med"/>
                    </a:lnT>
                  </a:tcPr>
                </a:tc>
                <a:tc>
                  <a:txBody>
                    <a:bodyPr/>
                    <a:lstStyle/>
                    <a:p>
                      <a:pPr marL="72000" marR="0" algn="l" rtl="0" eaLnBrk="1" fontAlgn="b" hangingPunct="1">
                        <a:lnSpc>
                          <a:spcPct val="100000"/>
                        </a:lnSpc>
                        <a:spcBef>
                          <a:spcPts val="0"/>
                        </a:spcBef>
                        <a:spcAft>
                          <a:spcPts val="0"/>
                        </a:spcAft>
                        <a:buNone/>
                      </a:pPr>
                      <a:r>
                        <a:rPr lang="ru-RU" sz="800" b="0" i="0" u="none" strike="noStrike" cap="none" dirty="0">
                          <a:solidFill>
                            <a:schemeClr val="dk1"/>
                          </a:solidFill>
                          <a:latin typeface="+mn-lt"/>
                          <a:ea typeface="+mn-ea"/>
                          <a:cs typeface="+mn-cs"/>
                          <a:sym typeface="Arial"/>
                        </a:rPr>
                        <a:t>1 </a:t>
                      </a:r>
                      <a:r>
                        <a:rPr lang="ru-RU" sz="800" b="0" i="0" u="none" strike="noStrike" cap="none" dirty="0" err="1">
                          <a:solidFill>
                            <a:schemeClr val="dk1"/>
                          </a:solidFill>
                          <a:latin typeface="+mn-lt"/>
                          <a:ea typeface="+mn-ea"/>
                          <a:cs typeface="+mn-cs"/>
                          <a:sym typeface="Arial"/>
                        </a:rPr>
                        <a:t>Басқа</a:t>
                      </a:r>
                      <a:r>
                        <a:rPr lang="ru-RU" sz="800" b="0" i="0" u="none" strike="noStrike" cap="none" dirty="0">
                          <a:solidFill>
                            <a:schemeClr val="dk1"/>
                          </a:solidFill>
                          <a:latin typeface="+mn-lt"/>
                          <a:ea typeface="+mn-ea"/>
                          <a:cs typeface="+mn-cs"/>
                          <a:sym typeface="Arial"/>
                        </a:rPr>
                        <a:t> да </a:t>
                      </a:r>
                      <a:r>
                        <a:rPr lang="ru-RU" sz="800" b="0" i="0" u="none" strike="noStrike" cap="none" dirty="0" err="1">
                          <a:solidFill>
                            <a:schemeClr val="dk1"/>
                          </a:solidFill>
                          <a:latin typeface="+mn-lt"/>
                          <a:ea typeface="+mn-ea"/>
                          <a:cs typeface="+mn-cs"/>
                          <a:sym typeface="Arial"/>
                        </a:rPr>
                        <a:t>біліктілігі</a:t>
                      </a:r>
                      <a:r>
                        <a:rPr lang="ru-RU" sz="800" b="0" i="0" u="none" strike="noStrike" cap="none" dirty="0">
                          <a:solidFill>
                            <a:schemeClr val="dk1"/>
                          </a:solidFill>
                          <a:latin typeface="+mn-lt"/>
                          <a:ea typeface="+mn-ea"/>
                          <a:cs typeface="+mn-cs"/>
                          <a:sym typeface="Arial"/>
                        </a:rPr>
                        <a:t> </a:t>
                      </a:r>
                      <a:r>
                        <a:rPr lang="ru-RU" sz="800" b="0" i="0" u="none" strike="noStrike" cap="none" dirty="0" err="1">
                          <a:solidFill>
                            <a:schemeClr val="dk1"/>
                          </a:solidFill>
                          <a:latin typeface="+mn-lt"/>
                          <a:ea typeface="+mn-ea"/>
                          <a:cs typeface="+mn-cs"/>
                          <a:sym typeface="Arial"/>
                        </a:rPr>
                        <a:t>жоқ</a:t>
                      </a:r>
                      <a:r>
                        <a:rPr lang="ru-RU" sz="800" b="0" i="0" u="none" strike="noStrike" cap="none" dirty="0">
                          <a:solidFill>
                            <a:schemeClr val="dk1"/>
                          </a:solidFill>
                          <a:latin typeface="+mn-lt"/>
                          <a:ea typeface="+mn-ea"/>
                          <a:cs typeface="+mn-cs"/>
                          <a:sym typeface="Arial"/>
                        </a:rPr>
                        <a:t> </a:t>
                      </a:r>
                      <a:r>
                        <a:rPr lang="ru-RU" sz="800" b="0" i="0" u="none" strike="noStrike" cap="none" dirty="0" err="1">
                          <a:solidFill>
                            <a:schemeClr val="dk1"/>
                          </a:solidFill>
                          <a:latin typeface="+mn-lt"/>
                          <a:ea typeface="+mn-ea"/>
                          <a:cs typeface="+mn-cs"/>
                          <a:sym typeface="Arial"/>
                        </a:rPr>
                        <a:t>жұмысшылар</a:t>
                      </a:r>
                      <a:endParaRPr lang="ru-RU" sz="800" b="0" i="0" u="none" strike="noStrike" cap="none" dirty="0">
                        <a:solidFill>
                          <a:schemeClr val="dk1"/>
                        </a:solidFill>
                        <a:latin typeface="+mn-lt"/>
                        <a:ea typeface="+mn-ea"/>
                        <a:cs typeface="+mn-cs"/>
                        <a:sym typeface="Arial"/>
                      </a:endParaRPr>
                    </a:p>
                  </a:txBody>
                  <a:tcPr marL="9525" marR="9525" marT="9525" marB="0" anchor="ctr">
                    <a:lnT w="28575" cap="flat" cmpd="sng" algn="ctr">
                      <a:solidFill>
                        <a:schemeClr val="bg2"/>
                      </a:solidFill>
                      <a:prstDash val="solid"/>
                      <a:round/>
                      <a:headEnd type="none" w="med" len="med"/>
                      <a:tailEnd type="none" w="med" len="med"/>
                    </a:lnT>
                  </a:tcPr>
                </a:tc>
                <a:tc>
                  <a:txBody>
                    <a:bodyPr/>
                    <a:lstStyle/>
                    <a:p>
                      <a:pPr algn="ctr" fontAlgn="b"/>
                      <a:r>
                        <a:rPr lang="ru-RU" sz="900" b="0" i="1" u="none" strike="noStrike" cap="none" dirty="0">
                          <a:solidFill>
                            <a:schemeClr val="dk1"/>
                          </a:solidFill>
                          <a:latin typeface="+mn-lt"/>
                          <a:ea typeface="+mn-ea"/>
                          <a:cs typeface="+mn-cs"/>
                          <a:sym typeface="Arial"/>
                        </a:rPr>
                        <a:t>9629-9</a:t>
                      </a:r>
                    </a:p>
                  </a:txBody>
                  <a:tcPr marL="9525" marR="9525" marT="9525" marB="0" anchor="ctr">
                    <a:lnT w="28575" cap="flat" cmpd="sng" algn="ctr">
                      <a:solidFill>
                        <a:schemeClr val="bg2"/>
                      </a:solidFill>
                      <a:prstDash val="solid"/>
                      <a:round/>
                      <a:headEnd type="none" w="med" len="med"/>
                      <a:tailEnd type="none" w="med" len="med"/>
                    </a:lnT>
                  </a:tcPr>
                </a:tc>
                <a:tc>
                  <a:txBody>
                    <a:bodyPr/>
                    <a:lstStyle/>
                    <a:p>
                      <a:pPr algn="ctr" fontAlgn="ctr"/>
                      <a:r>
                        <a:rPr lang="ru-RU" sz="1050" b="1" i="0" u="none" strike="noStrike" cap="none">
                          <a:solidFill>
                            <a:schemeClr val="dk1"/>
                          </a:solidFill>
                          <a:latin typeface="+mn-lt"/>
                          <a:ea typeface="+mn-ea"/>
                          <a:cs typeface="+mn-cs"/>
                          <a:sym typeface="Arial"/>
                        </a:rPr>
                        <a:t>5 240</a:t>
                      </a:r>
                    </a:p>
                  </a:txBody>
                  <a:tcPr marL="9525" marR="9525" marT="9525" marB="0" anchor="ctr">
                    <a:lnT w="28575" cap="flat" cmpd="sng" algn="ctr">
                      <a:solidFill>
                        <a:schemeClr val="bg2"/>
                      </a:solidFill>
                      <a:prstDash val="solid"/>
                      <a:round/>
                      <a:headEnd type="none" w="med" len="med"/>
                      <a:tailEnd type="none" w="med" len="med"/>
                    </a:lnT>
                  </a:tcPr>
                </a:tc>
                <a:tc>
                  <a:txBody>
                    <a:bodyPr/>
                    <a:lstStyle/>
                    <a:p>
                      <a:pPr algn="ctr" fontAlgn="ctr"/>
                      <a:r>
                        <a:rPr lang="ru-RU" sz="900" b="0" i="0" u="none" strike="noStrike" cap="none">
                          <a:solidFill>
                            <a:schemeClr val="dk1"/>
                          </a:solidFill>
                          <a:latin typeface="+mn-lt"/>
                          <a:ea typeface="+mn-ea"/>
                          <a:cs typeface="+mn-cs"/>
                          <a:sym typeface="Arial"/>
                        </a:rPr>
                        <a:t>716</a:t>
                      </a:r>
                    </a:p>
                  </a:txBody>
                  <a:tcPr marL="9525" marR="9525" marT="9525" marB="0" anchor="ctr">
                    <a:lnT w="28575" cap="flat" cmpd="sng" algn="ctr">
                      <a:solidFill>
                        <a:schemeClr val="bg2"/>
                      </a:solidFill>
                      <a:prstDash val="solid"/>
                      <a:round/>
                      <a:headEnd type="none" w="med" len="med"/>
                      <a:tailEnd type="none" w="med" len="med"/>
                    </a:lnT>
                  </a:tcPr>
                </a:tc>
                <a:tc>
                  <a:txBody>
                    <a:bodyPr/>
                    <a:lstStyle/>
                    <a:p>
                      <a:pPr algn="ctr" fontAlgn="ctr"/>
                      <a:r>
                        <a:rPr lang="ru-RU" sz="900" b="0" i="0" u="none" strike="noStrike" cap="none">
                          <a:solidFill>
                            <a:schemeClr val="dk1"/>
                          </a:solidFill>
                          <a:latin typeface="+mn-lt"/>
                          <a:ea typeface="+mn-ea"/>
                          <a:cs typeface="+mn-cs"/>
                          <a:sym typeface="Arial"/>
                        </a:rPr>
                        <a:t>723</a:t>
                      </a:r>
                    </a:p>
                  </a:txBody>
                  <a:tcPr marL="9525" marR="9525" marT="9525" marB="0" anchor="ctr">
                    <a:lnT w="28575" cap="flat" cmpd="sng" algn="ctr">
                      <a:solidFill>
                        <a:schemeClr val="bg2"/>
                      </a:solidFill>
                      <a:prstDash val="solid"/>
                      <a:round/>
                      <a:headEnd type="none" w="med" len="med"/>
                      <a:tailEnd type="none" w="med" len="med"/>
                    </a:lnT>
                  </a:tcPr>
                </a:tc>
                <a:tc>
                  <a:txBody>
                    <a:bodyPr/>
                    <a:lstStyle/>
                    <a:p>
                      <a:pPr algn="ctr" fontAlgn="ctr"/>
                      <a:r>
                        <a:rPr lang="ru-RU" sz="900" b="0" i="0" u="none" strike="noStrike" cap="none" dirty="0">
                          <a:solidFill>
                            <a:schemeClr val="dk1"/>
                          </a:solidFill>
                          <a:latin typeface="+mn-lt"/>
                          <a:ea typeface="+mn-ea"/>
                          <a:cs typeface="+mn-cs"/>
                          <a:sym typeface="Arial"/>
                        </a:rPr>
                        <a:t>978</a:t>
                      </a:r>
                    </a:p>
                  </a:txBody>
                  <a:tcPr marL="9525" marR="9525" marT="9525" marB="0" anchor="ctr">
                    <a:lnT w="28575" cap="flat" cmpd="sng" algn="ctr">
                      <a:solidFill>
                        <a:schemeClr val="bg2"/>
                      </a:solidFill>
                      <a:prstDash val="solid"/>
                      <a:round/>
                      <a:headEnd type="none" w="med" len="med"/>
                      <a:tailEnd type="none" w="med" len="med"/>
                    </a:lnT>
                  </a:tcPr>
                </a:tc>
                <a:tc>
                  <a:txBody>
                    <a:bodyPr/>
                    <a:lstStyle/>
                    <a:p>
                      <a:pPr algn="ctr" fontAlgn="ctr"/>
                      <a:r>
                        <a:rPr lang="ru-RU" sz="900" b="0" i="0" u="none" strike="noStrike" cap="none">
                          <a:solidFill>
                            <a:schemeClr val="dk1"/>
                          </a:solidFill>
                          <a:latin typeface="+mn-lt"/>
                          <a:ea typeface="+mn-ea"/>
                          <a:cs typeface="+mn-cs"/>
                          <a:sym typeface="Arial"/>
                        </a:rPr>
                        <a:t>2 823</a:t>
                      </a:r>
                    </a:p>
                  </a:txBody>
                  <a:tcPr marL="9525" marR="9525" marT="9525" marB="0" anchor="ctr">
                    <a:lnT w="28575" cap="flat" cmpd="sng" algn="ctr">
                      <a:solidFill>
                        <a:schemeClr val="bg2"/>
                      </a:solidFill>
                      <a:prstDash val="solid"/>
                      <a:round/>
                      <a:headEnd type="none" w="med" len="med"/>
                      <a:tailEnd type="none" w="med" len="med"/>
                    </a:lnT>
                  </a:tcPr>
                </a:tc>
                <a:tc>
                  <a:txBody>
                    <a:bodyPr/>
                    <a:lstStyle/>
                    <a:p>
                      <a:pPr algn="ctr" fontAlgn="ctr"/>
                      <a:r>
                        <a:rPr lang="ru-RU" sz="1050" b="1" i="0" u="none" strike="noStrike" cap="none" dirty="0">
                          <a:solidFill>
                            <a:schemeClr val="dk1"/>
                          </a:solidFill>
                          <a:latin typeface="+mn-lt"/>
                          <a:ea typeface="+mn-ea"/>
                          <a:cs typeface="+mn-cs"/>
                          <a:sym typeface="Arial"/>
                        </a:rPr>
                        <a:t>4,4%</a:t>
                      </a:r>
                    </a:p>
                  </a:txBody>
                  <a:tcPr marL="9525" marR="9525" marT="9525" marB="0" anchor="ctr">
                    <a:lnT w="28575" cap="flat" cmpd="sng" algn="ctr">
                      <a:solidFill>
                        <a:schemeClr val="bg2"/>
                      </a:solidFill>
                      <a:prstDash val="solid"/>
                      <a:round/>
                      <a:headEnd type="none" w="med" len="med"/>
                      <a:tailEnd type="none" w="med" len="med"/>
                    </a:lnT>
                  </a:tcPr>
                </a:tc>
                <a:extLst>
                  <a:ext uri="{0D108BD9-81ED-4DB2-BD59-A6C34878D82A}">
                    <a16:rowId xmlns:a16="http://schemas.microsoft.com/office/drawing/2014/main" val="1481085828"/>
                  </a:ext>
                </a:extLst>
              </a:tr>
              <a:tr h="252035">
                <a:tc vMerge="1">
                  <a:txBody>
                    <a:bodyPr/>
                    <a:lstStyle/>
                    <a:p>
                      <a:endParaRPr lang="ru-KZ" sz="1100" dirty="0"/>
                    </a:p>
                  </a:txBody>
                  <a:tcPr/>
                </a:tc>
                <a:tc>
                  <a:txBody>
                    <a:bodyPr/>
                    <a:lstStyle/>
                    <a:p>
                      <a:pPr marL="72000" marR="0" algn="l" rtl="0" eaLnBrk="1" fontAlgn="b" hangingPunct="1">
                        <a:lnSpc>
                          <a:spcPct val="100000"/>
                        </a:lnSpc>
                        <a:spcBef>
                          <a:spcPts val="0"/>
                        </a:spcBef>
                        <a:spcAft>
                          <a:spcPts val="0"/>
                        </a:spcAft>
                        <a:buNone/>
                      </a:pPr>
                      <a:r>
                        <a:rPr lang="ru-RU" sz="800" b="0" i="0" u="none" strike="noStrike" cap="none" dirty="0">
                          <a:solidFill>
                            <a:schemeClr val="dk1"/>
                          </a:solidFill>
                          <a:latin typeface="+mn-lt"/>
                          <a:ea typeface="+mn-ea"/>
                          <a:cs typeface="+mn-cs"/>
                          <a:sym typeface="Arial"/>
                        </a:rPr>
                        <a:t>2 </a:t>
                      </a:r>
                      <a:r>
                        <a:rPr lang="ru-RU" sz="800" b="0" i="0" u="none" strike="noStrike" cap="none" dirty="0" err="1">
                          <a:solidFill>
                            <a:schemeClr val="dk1"/>
                          </a:solidFill>
                          <a:latin typeface="+mn-lt"/>
                          <a:ea typeface="+mn-ea"/>
                          <a:cs typeface="+mn-cs"/>
                          <a:sym typeface="Arial"/>
                        </a:rPr>
                        <a:t>Дүкен</a:t>
                      </a:r>
                      <a:r>
                        <a:rPr lang="ru-RU" sz="800" b="0" i="0" u="none" strike="noStrike" cap="none" dirty="0">
                          <a:solidFill>
                            <a:schemeClr val="dk1"/>
                          </a:solidFill>
                          <a:latin typeface="+mn-lt"/>
                          <a:ea typeface="+mn-ea"/>
                          <a:cs typeface="+mn-cs"/>
                          <a:sym typeface="Arial"/>
                        </a:rPr>
                        <a:t> </a:t>
                      </a:r>
                      <a:r>
                        <a:rPr lang="ru-RU" sz="800" b="0" i="0" u="none" strike="noStrike" cap="none" dirty="0" err="1">
                          <a:solidFill>
                            <a:schemeClr val="dk1"/>
                          </a:solidFill>
                          <a:latin typeface="+mn-lt"/>
                          <a:ea typeface="+mn-ea"/>
                          <a:cs typeface="+mn-cs"/>
                          <a:sym typeface="Arial"/>
                        </a:rPr>
                        <a:t>сатушылары</a:t>
                      </a:r>
                      <a:r>
                        <a:rPr lang="ru-RU" sz="800" b="0" i="0" u="none" strike="noStrike" cap="none" dirty="0">
                          <a:solidFill>
                            <a:schemeClr val="dk1"/>
                          </a:solidFill>
                          <a:latin typeface="+mn-lt"/>
                          <a:ea typeface="+mn-ea"/>
                          <a:cs typeface="+mn-cs"/>
                          <a:sym typeface="Arial"/>
                        </a:rPr>
                        <a:t> </a:t>
                      </a:r>
                      <a:r>
                        <a:rPr lang="ru-RU" sz="800" b="0" i="0" u="none" strike="noStrike" cap="none" dirty="0" err="1">
                          <a:solidFill>
                            <a:schemeClr val="dk1"/>
                          </a:solidFill>
                          <a:latin typeface="+mn-lt"/>
                          <a:ea typeface="+mn-ea"/>
                          <a:cs typeface="+mn-cs"/>
                          <a:sym typeface="Arial"/>
                        </a:rPr>
                        <a:t>және</a:t>
                      </a:r>
                      <a:r>
                        <a:rPr lang="ru-RU" sz="800" b="0" i="0" u="none" strike="noStrike" cap="none" dirty="0">
                          <a:solidFill>
                            <a:schemeClr val="dk1"/>
                          </a:solidFill>
                          <a:latin typeface="+mn-lt"/>
                          <a:ea typeface="+mn-ea"/>
                          <a:cs typeface="+mn-cs"/>
                          <a:sym typeface="Arial"/>
                        </a:rPr>
                        <a:t> </a:t>
                      </a:r>
                      <a:r>
                        <a:rPr lang="ru-RU" sz="800" b="0" i="0" u="none" strike="noStrike" cap="none" dirty="0" err="1">
                          <a:solidFill>
                            <a:schemeClr val="dk1"/>
                          </a:solidFill>
                          <a:latin typeface="+mn-lt"/>
                          <a:ea typeface="+mn-ea"/>
                          <a:cs typeface="+mn-cs"/>
                          <a:sym typeface="Arial"/>
                        </a:rPr>
                        <a:t>олардың</a:t>
                      </a:r>
                      <a:r>
                        <a:rPr lang="ru-RU" sz="800" b="0" i="0" u="none" strike="noStrike" cap="none" dirty="0">
                          <a:solidFill>
                            <a:schemeClr val="dk1"/>
                          </a:solidFill>
                          <a:latin typeface="+mn-lt"/>
                          <a:ea typeface="+mn-ea"/>
                          <a:cs typeface="+mn-cs"/>
                          <a:sym typeface="Arial"/>
                        </a:rPr>
                        <a:t> </a:t>
                      </a:r>
                      <a:r>
                        <a:rPr lang="ru-RU" sz="800" b="0" i="0" u="none" strike="noStrike" cap="none" dirty="0" err="1">
                          <a:solidFill>
                            <a:schemeClr val="dk1"/>
                          </a:solidFill>
                          <a:latin typeface="+mn-lt"/>
                          <a:ea typeface="+mn-ea"/>
                          <a:cs typeface="+mn-cs"/>
                          <a:sym typeface="Arial"/>
                        </a:rPr>
                        <a:t>көмекшілері</a:t>
                      </a:r>
                      <a:endParaRPr lang="ru-RU" sz="800" b="0" i="0" u="none" strike="noStrike" cap="none" dirty="0">
                        <a:solidFill>
                          <a:schemeClr val="dk1"/>
                        </a:solidFill>
                        <a:latin typeface="+mn-lt"/>
                        <a:ea typeface="+mn-ea"/>
                        <a:cs typeface="+mn-cs"/>
                        <a:sym typeface="Arial"/>
                      </a:endParaRPr>
                    </a:p>
                  </a:txBody>
                  <a:tcPr marL="9525" marR="9525" marT="9525" marB="0" anchor="ctr"/>
                </a:tc>
                <a:tc>
                  <a:txBody>
                    <a:bodyPr/>
                    <a:lstStyle/>
                    <a:p>
                      <a:pPr algn="ctr" fontAlgn="b"/>
                      <a:r>
                        <a:rPr lang="ru-RU" sz="900" b="0" i="1" u="none" strike="noStrike" cap="none" dirty="0">
                          <a:solidFill>
                            <a:schemeClr val="dk1"/>
                          </a:solidFill>
                          <a:latin typeface="+mn-lt"/>
                          <a:ea typeface="+mn-ea"/>
                          <a:cs typeface="+mn-cs"/>
                          <a:sym typeface="Arial"/>
                        </a:rPr>
                        <a:t>5210-2</a:t>
                      </a:r>
                    </a:p>
                  </a:txBody>
                  <a:tcPr marL="9525" marR="9525" marT="9525" marB="0" anchor="ctr"/>
                </a:tc>
                <a:tc>
                  <a:txBody>
                    <a:bodyPr/>
                    <a:lstStyle/>
                    <a:p>
                      <a:pPr algn="ctr" fontAlgn="ctr"/>
                      <a:r>
                        <a:rPr lang="ru-RU" sz="1050" b="1" i="0" u="none" strike="noStrike" cap="none" dirty="0">
                          <a:solidFill>
                            <a:schemeClr val="dk1"/>
                          </a:solidFill>
                          <a:latin typeface="+mn-lt"/>
                          <a:ea typeface="+mn-ea"/>
                          <a:cs typeface="+mn-cs"/>
                          <a:sym typeface="Arial"/>
                        </a:rPr>
                        <a:t>4 723</a:t>
                      </a:r>
                    </a:p>
                  </a:txBody>
                  <a:tcPr marL="9525" marR="9525" marT="9525" marB="0" anchor="ctr"/>
                </a:tc>
                <a:tc>
                  <a:txBody>
                    <a:bodyPr/>
                    <a:lstStyle/>
                    <a:p>
                      <a:pPr algn="ctr" fontAlgn="ctr"/>
                      <a:r>
                        <a:rPr lang="ru-RU" sz="900" b="0" i="0" u="none" strike="noStrike" cap="none">
                          <a:solidFill>
                            <a:schemeClr val="dk1"/>
                          </a:solidFill>
                          <a:latin typeface="+mn-lt"/>
                          <a:ea typeface="+mn-ea"/>
                          <a:cs typeface="+mn-cs"/>
                          <a:sym typeface="Arial"/>
                        </a:rPr>
                        <a:t>1 128</a:t>
                      </a:r>
                    </a:p>
                  </a:txBody>
                  <a:tcPr marL="9525" marR="9525" marT="9525" marB="0" anchor="ctr"/>
                </a:tc>
                <a:tc>
                  <a:txBody>
                    <a:bodyPr/>
                    <a:lstStyle/>
                    <a:p>
                      <a:pPr algn="ctr" fontAlgn="ctr"/>
                      <a:r>
                        <a:rPr lang="ru-RU" sz="900" b="0" i="0" u="none" strike="noStrike" cap="none">
                          <a:solidFill>
                            <a:schemeClr val="dk1"/>
                          </a:solidFill>
                          <a:latin typeface="+mn-lt"/>
                          <a:ea typeface="+mn-ea"/>
                          <a:cs typeface="+mn-cs"/>
                          <a:sym typeface="Arial"/>
                        </a:rPr>
                        <a:t>995</a:t>
                      </a:r>
                    </a:p>
                  </a:txBody>
                  <a:tcPr marL="9525" marR="9525" marT="9525" marB="0" anchor="ctr"/>
                </a:tc>
                <a:tc>
                  <a:txBody>
                    <a:bodyPr/>
                    <a:lstStyle/>
                    <a:p>
                      <a:pPr algn="ctr" fontAlgn="ctr"/>
                      <a:r>
                        <a:rPr lang="ru-RU" sz="900" b="0" i="0" u="none" strike="noStrike" cap="none" dirty="0">
                          <a:solidFill>
                            <a:schemeClr val="dk1"/>
                          </a:solidFill>
                          <a:latin typeface="+mn-lt"/>
                          <a:ea typeface="+mn-ea"/>
                          <a:cs typeface="+mn-cs"/>
                          <a:sym typeface="Arial"/>
                        </a:rPr>
                        <a:t>1 188</a:t>
                      </a:r>
                    </a:p>
                  </a:txBody>
                  <a:tcPr marL="9525" marR="9525" marT="9525" marB="0" anchor="ctr"/>
                </a:tc>
                <a:tc>
                  <a:txBody>
                    <a:bodyPr/>
                    <a:lstStyle/>
                    <a:p>
                      <a:pPr algn="ctr" fontAlgn="ctr"/>
                      <a:r>
                        <a:rPr lang="ru-RU" sz="900" b="0" i="0" u="none" strike="noStrike" cap="none">
                          <a:solidFill>
                            <a:schemeClr val="dk1"/>
                          </a:solidFill>
                          <a:latin typeface="+mn-lt"/>
                          <a:ea typeface="+mn-ea"/>
                          <a:cs typeface="+mn-cs"/>
                          <a:sym typeface="Arial"/>
                        </a:rPr>
                        <a:t>1 412</a:t>
                      </a:r>
                    </a:p>
                  </a:txBody>
                  <a:tcPr marL="9525" marR="9525" marT="9525" marB="0" anchor="ctr"/>
                </a:tc>
                <a:tc>
                  <a:txBody>
                    <a:bodyPr/>
                    <a:lstStyle/>
                    <a:p>
                      <a:pPr algn="ctr" fontAlgn="ctr"/>
                      <a:r>
                        <a:rPr lang="ru-RU" sz="1050" b="1" i="0" u="none" strike="noStrike" cap="none" dirty="0">
                          <a:solidFill>
                            <a:schemeClr val="dk1"/>
                          </a:solidFill>
                          <a:latin typeface="+mn-lt"/>
                          <a:ea typeface="+mn-ea"/>
                          <a:cs typeface="+mn-cs"/>
                          <a:sym typeface="Arial"/>
                        </a:rPr>
                        <a:t>3,9%</a:t>
                      </a:r>
                    </a:p>
                  </a:txBody>
                  <a:tcPr marL="9525" marR="9525" marT="9525" marB="0" anchor="ctr"/>
                </a:tc>
                <a:extLst>
                  <a:ext uri="{0D108BD9-81ED-4DB2-BD59-A6C34878D82A}">
                    <a16:rowId xmlns:a16="http://schemas.microsoft.com/office/drawing/2014/main" val="3915778474"/>
                  </a:ext>
                </a:extLst>
              </a:tr>
              <a:tr h="252035">
                <a:tc vMerge="1">
                  <a:txBody>
                    <a:bodyPr/>
                    <a:lstStyle/>
                    <a:p>
                      <a:endParaRPr lang="ru-KZ" sz="1100" dirty="0"/>
                    </a:p>
                  </a:txBody>
                  <a:tcPr/>
                </a:tc>
                <a:tc>
                  <a:txBody>
                    <a:bodyPr/>
                    <a:lstStyle/>
                    <a:p>
                      <a:pPr marL="72000" marR="0" algn="l" rtl="0" eaLnBrk="1" fontAlgn="b" hangingPunct="1">
                        <a:lnSpc>
                          <a:spcPct val="100000"/>
                        </a:lnSpc>
                        <a:spcBef>
                          <a:spcPts val="0"/>
                        </a:spcBef>
                        <a:spcAft>
                          <a:spcPts val="0"/>
                        </a:spcAft>
                        <a:buNone/>
                      </a:pPr>
                      <a:r>
                        <a:rPr lang="ru-RU" sz="800" b="0" i="0" u="none" strike="noStrike" cap="none" dirty="0">
                          <a:solidFill>
                            <a:schemeClr val="dk1"/>
                          </a:solidFill>
                          <a:latin typeface="+mn-lt"/>
                          <a:ea typeface="+mn-ea"/>
                          <a:cs typeface="+mn-cs"/>
                          <a:sym typeface="Arial"/>
                        </a:rPr>
                        <a:t>3 Ас </a:t>
                      </a:r>
                      <a:r>
                        <a:rPr lang="ru-RU" sz="800" b="0" i="0" u="none" strike="noStrike" cap="none" dirty="0" err="1">
                          <a:solidFill>
                            <a:schemeClr val="dk1"/>
                          </a:solidFill>
                          <a:latin typeface="+mn-lt"/>
                          <a:ea typeface="+mn-ea"/>
                          <a:cs typeface="+mn-cs"/>
                          <a:sym typeface="Arial"/>
                        </a:rPr>
                        <a:t>бөлмесіндегі</a:t>
                      </a:r>
                      <a:r>
                        <a:rPr lang="ru-RU" sz="800" b="0" i="0" u="none" strike="noStrike" cap="none" dirty="0">
                          <a:solidFill>
                            <a:schemeClr val="dk1"/>
                          </a:solidFill>
                          <a:latin typeface="+mn-lt"/>
                          <a:ea typeface="+mn-ea"/>
                          <a:cs typeface="+mn-cs"/>
                          <a:sym typeface="Arial"/>
                        </a:rPr>
                        <a:t> </a:t>
                      </a:r>
                      <a:r>
                        <a:rPr lang="ru-RU" sz="800" b="0" i="0" u="none" strike="noStrike" cap="none" dirty="0" err="1">
                          <a:solidFill>
                            <a:schemeClr val="dk1"/>
                          </a:solidFill>
                          <a:latin typeface="+mn-lt"/>
                          <a:ea typeface="+mn-ea"/>
                          <a:cs typeface="+mn-cs"/>
                          <a:sym typeface="Arial"/>
                        </a:rPr>
                        <a:t>көмекшілер</a:t>
                      </a:r>
                      <a:endParaRPr lang="ru-RU" sz="800" b="0" i="0" u="none" strike="noStrike" cap="none" dirty="0">
                        <a:solidFill>
                          <a:schemeClr val="dk1"/>
                        </a:solidFill>
                        <a:latin typeface="+mn-lt"/>
                        <a:ea typeface="+mn-ea"/>
                        <a:cs typeface="+mn-cs"/>
                        <a:sym typeface="Arial"/>
                      </a:endParaRPr>
                    </a:p>
                  </a:txBody>
                  <a:tcPr marL="9525" marR="9525" marT="9525" marB="0" anchor="ctr"/>
                </a:tc>
                <a:tc>
                  <a:txBody>
                    <a:bodyPr/>
                    <a:lstStyle/>
                    <a:p>
                      <a:pPr algn="ctr" fontAlgn="b"/>
                      <a:r>
                        <a:rPr lang="ru-RU" sz="900" b="0" i="1" u="none" strike="noStrike" cap="none" dirty="0">
                          <a:solidFill>
                            <a:schemeClr val="dk1"/>
                          </a:solidFill>
                          <a:latin typeface="+mn-lt"/>
                          <a:ea typeface="+mn-ea"/>
                          <a:cs typeface="+mn-cs"/>
                          <a:sym typeface="Arial"/>
                        </a:rPr>
                        <a:t>9410-2</a:t>
                      </a:r>
                    </a:p>
                  </a:txBody>
                  <a:tcPr marL="9525" marR="9525" marT="9525" marB="0" anchor="ctr"/>
                </a:tc>
                <a:tc>
                  <a:txBody>
                    <a:bodyPr/>
                    <a:lstStyle/>
                    <a:p>
                      <a:pPr algn="ctr" fontAlgn="ctr"/>
                      <a:r>
                        <a:rPr lang="ru-RU" sz="1050" b="1" i="0" u="none" strike="noStrike" cap="none" dirty="0">
                          <a:solidFill>
                            <a:schemeClr val="dk1"/>
                          </a:solidFill>
                          <a:latin typeface="+mn-lt"/>
                          <a:ea typeface="+mn-ea"/>
                          <a:cs typeface="+mn-cs"/>
                          <a:sym typeface="Arial"/>
                        </a:rPr>
                        <a:t>3 670</a:t>
                      </a:r>
                    </a:p>
                  </a:txBody>
                  <a:tcPr marL="9525" marR="9525" marT="9525" marB="0" anchor="ctr"/>
                </a:tc>
                <a:tc>
                  <a:txBody>
                    <a:bodyPr/>
                    <a:lstStyle/>
                    <a:p>
                      <a:pPr algn="ctr" fontAlgn="ctr"/>
                      <a:r>
                        <a:rPr lang="ru-RU" sz="900" b="0" i="0" u="none" strike="noStrike" cap="none">
                          <a:solidFill>
                            <a:schemeClr val="dk1"/>
                          </a:solidFill>
                          <a:latin typeface="+mn-lt"/>
                          <a:ea typeface="+mn-ea"/>
                          <a:cs typeface="+mn-cs"/>
                          <a:sym typeface="Arial"/>
                        </a:rPr>
                        <a:t>959</a:t>
                      </a:r>
                    </a:p>
                  </a:txBody>
                  <a:tcPr marL="9525" marR="9525" marT="9525" marB="0" anchor="ctr"/>
                </a:tc>
                <a:tc>
                  <a:txBody>
                    <a:bodyPr/>
                    <a:lstStyle/>
                    <a:p>
                      <a:pPr algn="ctr" fontAlgn="ctr"/>
                      <a:r>
                        <a:rPr lang="ru-RU" sz="900" b="0" i="0" u="none" strike="noStrike" cap="none">
                          <a:solidFill>
                            <a:schemeClr val="dk1"/>
                          </a:solidFill>
                          <a:latin typeface="+mn-lt"/>
                          <a:ea typeface="+mn-ea"/>
                          <a:cs typeface="+mn-cs"/>
                          <a:sym typeface="Arial"/>
                        </a:rPr>
                        <a:t>1 149</a:t>
                      </a:r>
                    </a:p>
                  </a:txBody>
                  <a:tcPr marL="9525" marR="9525" marT="9525" marB="0" anchor="ctr"/>
                </a:tc>
                <a:tc>
                  <a:txBody>
                    <a:bodyPr/>
                    <a:lstStyle/>
                    <a:p>
                      <a:pPr algn="ctr" fontAlgn="ctr"/>
                      <a:r>
                        <a:rPr lang="ru-RU" sz="900" b="0" i="0" u="none" strike="noStrike" cap="none">
                          <a:solidFill>
                            <a:schemeClr val="dk1"/>
                          </a:solidFill>
                          <a:latin typeface="+mn-lt"/>
                          <a:ea typeface="+mn-ea"/>
                          <a:cs typeface="+mn-cs"/>
                          <a:sym typeface="Arial"/>
                        </a:rPr>
                        <a:t>956</a:t>
                      </a:r>
                    </a:p>
                  </a:txBody>
                  <a:tcPr marL="9525" marR="9525" marT="9525" marB="0" anchor="ctr"/>
                </a:tc>
                <a:tc>
                  <a:txBody>
                    <a:bodyPr/>
                    <a:lstStyle/>
                    <a:p>
                      <a:pPr algn="ctr" fontAlgn="ctr"/>
                      <a:r>
                        <a:rPr lang="ru-RU" sz="900" b="0" i="0" u="none" strike="noStrike" cap="none" dirty="0">
                          <a:solidFill>
                            <a:schemeClr val="dk1"/>
                          </a:solidFill>
                          <a:latin typeface="+mn-lt"/>
                          <a:ea typeface="+mn-ea"/>
                          <a:cs typeface="+mn-cs"/>
                          <a:sym typeface="Arial"/>
                        </a:rPr>
                        <a:t>606</a:t>
                      </a:r>
                    </a:p>
                  </a:txBody>
                  <a:tcPr marL="9525" marR="9525" marT="9525" marB="0" anchor="ctr"/>
                </a:tc>
                <a:tc>
                  <a:txBody>
                    <a:bodyPr/>
                    <a:lstStyle/>
                    <a:p>
                      <a:pPr algn="ctr" fontAlgn="ctr"/>
                      <a:r>
                        <a:rPr lang="ru-RU" sz="1050" b="1" i="0" u="none" strike="noStrike" cap="none" dirty="0">
                          <a:solidFill>
                            <a:schemeClr val="dk1"/>
                          </a:solidFill>
                          <a:latin typeface="+mn-lt"/>
                          <a:ea typeface="+mn-ea"/>
                          <a:cs typeface="+mn-cs"/>
                          <a:sym typeface="Arial"/>
                        </a:rPr>
                        <a:t>3,1%</a:t>
                      </a:r>
                    </a:p>
                  </a:txBody>
                  <a:tcPr marL="9525" marR="9525" marT="9525" marB="0" anchor="ctr"/>
                </a:tc>
                <a:extLst>
                  <a:ext uri="{0D108BD9-81ED-4DB2-BD59-A6C34878D82A}">
                    <a16:rowId xmlns:a16="http://schemas.microsoft.com/office/drawing/2014/main" val="370619722"/>
                  </a:ext>
                </a:extLst>
              </a:tr>
              <a:tr h="252035">
                <a:tc vMerge="1">
                  <a:txBody>
                    <a:bodyPr/>
                    <a:lstStyle/>
                    <a:p>
                      <a:endParaRPr lang="ru-KZ" sz="1100" dirty="0"/>
                    </a:p>
                  </a:txBody>
                  <a:tcPr/>
                </a:tc>
                <a:tc>
                  <a:txBody>
                    <a:bodyPr/>
                    <a:lstStyle/>
                    <a:p>
                      <a:pPr marL="72000" marR="0" algn="l" rtl="0" eaLnBrk="1" fontAlgn="b" hangingPunct="1">
                        <a:lnSpc>
                          <a:spcPct val="100000"/>
                        </a:lnSpc>
                        <a:spcBef>
                          <a:spcPts val="0"/>
                        </a:spcBef>
                        <a:spcAft>
                          <a:spcPts val="0"/>
                        </a:spcAft>
                        <a:buNone/>
                      </a:pPr>
                      <a:r>
                        <a:rPr lang="ru-RU" sz="800" b="0" i="0" u="none" strike="noStrike" cap="none" dirty="0">
                          <a:solidFill>
                            <a:schemeClr val="dk1"/>
                          </a:solidFill>
                          <a:latin typeface="+mn-lt"/>
                          <a:ea typeface="+mn-ea"/>
                          <a:cs typeface="+mn-cs"/>
                          <a:sym typeface="Arial"/>
                        </a:rPr>
                        <a:t>4 </a:t>
                      </a:r>
                      <a:r>
                        <a:rPr lang="ru-RU" sz="800" b="0" i="0" u="none" strike="noStrike" cap="none" dirty="0" err="1">
                          <a:solidFill>
                            <a:schemeClr val="dk1"/>
                          </a:solidFill>
                          <a:latin typeface="+mn-lt"/>
                          <a:ea typeface="+mn-ea"/>
                          <a:cs typeface="+mn-cs"/>
                          <a:sym typeface="Arial"/>
                        </a:rPr>
                        <a:t>Басқа</a:t>
                      </a:r>
                      <a:r>
                        <a:rPr lang="ru-RU" sz="800" b="0" i="0" u="none" strike="noStrike" cap="none" dirty="0">
                          <a:solidFill>
                            <a:schemeClr val="dk1"/>
                          </a:solidFill>
                          <a:latin typeface="+mn-lt"/>
                          <a:ea typeface="+mn-ea"/>
                          <a:cs typeface="+mn-cs"/>
                          <a:sym typeface="Arial"/>
                        </a:rPr>
                        <a:t> да </a:t>
                      </a:r>
                      <a:r>
                        <a:rPr lang="ru-RU" sz="800" b="0" i="0" u="none" strike="noStrike" cap="none" dirty="0" err="1">
                          <a:solidFill>
                            <a:schemeClr val="dk1"/>
                          </a:solidFill>
                          <a:latin typeface="+mn-lt"/>
                          <a:ea typeface="+mn-ea"/>
                          <a:cs typeface="+mn-cs"/>
                          <a:sym typeface="Arial"/>
                        </a:rPr>
                        <a:t>күзетшілер</a:t>
                      </a:r>
                      <a:r>
                        <a:rPr lang="ru-RU" sz="800" b="0" i="0" u="none" strike="noStrike" cap="none" dirty="0">
                          <a:solidFill>
                            <a:schemeClr val="dk1"/>
                          </a:solidFill>
                          <a:latin typeface="+mn-lt"/>
                          <a:ea typeface="+mn-ea"/>
                          <a:cs typeface="+mn-cs"/>
                          <a:sym typeface="Arial"/>
                        </a:rPr>
                        <a:t>, </a:t>
                      </a:r>
                      <a:r>
                        <a:rPr lang="ru-RU" sz="800" b="0" i="0" u="none" strike="noStrike" cap="none" dirty="0" err="1">
                          <a:solidFill>
                            <a:schemeClr val="dk1"/>
                          </a:solidFill>
                          <a:latin typeface="+mn-lt"/>
                          <a:ea typeface="+mn-ea"/>
                          <a:cs typeface="+mn-cs"/>
                          <a:sym typeface="Arial"/>
                        </a:rPr>
                        <a:t>инкассаторлар</a:t>
                      </a:r>
                      <a:r>
                        <a:rPr lang="ru-RU" sz="800" b="0" i="0" u="none" strike="noStrike" cap="none" dirty="0">
                          <a:solidFill>
                            <a:schemeClr val="dk1"/>
                          </a:solidFill>
                          <a:latin typeface="+mn-lt"/>
                          <a:ea typeface="+mn-ea"/>
                          <a:cs typeface="+mn-cs"/>
                          <a:sym typeface="Arial"/>
                        </a:rPr>
                        <a:t> </a:t>
                      </a:r>
                      <a:r>
                        <a:rPr lang="ru-RU" sz="800" b="0" i="0" u="none" strike="noStrike" cap="none" dirty="0" err="1">
                          <a:solidFill>
                            <a:schemeClr val="dk1"/>
                          </a:solidFill>
                          <a:latin typeface="+mn-lt"/>
                          <a:ea typeface="+mn-ea"/>
                          <a:cs typeface="+mn-cs"/>
                          <a:sym typeface="Arial"/>
                        </a:rPr>
                        <a:t>және</a:t>
                      </a:r>
                      <a:r>
                        <a:rPr lang="ru-RU" sz="800" b="0" i="0" u="none" strike="noStrike" cap="none" dirty="0">
                          <a:solidFill>
                            <a:schemeClr val="dk1"/>
                          </a:solidFill>
                          <a:latin typeface="+mn-lt"/>
                          <a:ea typeface="+mn-ea"/>
                          <a:cs typeface="+mn-cs"/>
                          <a:sym typeface="Arial"/>
                        </a:rPr>
                        <a:t>  </a:t>
                      </a:r>
                      <a:r>
                        <a:rPr lang="ru-RU" sz="800" b="0" i="0" u="none" strike="noStrike" cap="none" dirty="0" err="1">
                          <a:solidFill>
                            <a:schemeClr val="dk1"/>
                          </a:solidFill>
                          <a:latin typeface="+mn-lt"/>
                          <a:ea typeface="+mn-ea"/>
                          <a:cs typeface="+mn-cs"/>
                          <a:sym typeface="Arial"/>
                        </a:rPr>
                        <a:t>тектес</a:t>
                      </a:r>
                      <a:r>
                        <a:rPr lang="ru-RU" sz="800" b="0" i="0" u="none" strike="noStrike" cap="none" dirty="0">
                          <a:solidFill>
                            <a:schemeClr val="dk1"/>
                          </a:solidFill>
                          <a:latin typeface="+mn-lt"/>
                          <a:ea typeface="+mn-ea"/>
                          <a:cs typeface="+mn-cs"/>
                          <a:sym typeface="Arial"/>
                        </a:rPr>
                        <a:t> </a:t>
                      </a:r>
                      <a:r>
                        <a:rPr lang="ru-RU" sz="800" b="0" i="0" u="none" strike="noStrike" cap="none" dirty="0" err="1">
                          <a:solidFill>
                            <a:schemeClr val="dk1"/>
                          </a:solidFill>
                          <a:latin typeface="+mn-lt"/>
                          <a:ea typeface="+mn-ea"/>
                          <a:cs typeface="+mn-cs"/>
                          <a:sym typeface="Arial"/>
                        </a:rPr>
                        <a:t>қызметтер</a:t>
                      </a:r>
                      <a:endParaRPr lang="ru-RU" sz="800" b="0" i="0" u="none" strike="noStrike" cap="none" dirty="0">
                        <a:solidFill>
                          <a:schemeClr val="dk1"/>
                        </a:solidFill>
                        <a:latin typeface="+mn-lt"/>
                        <a:ea typeface="+mn-ea"/>
                        <a:cs typeface="+mn-cs"/>
                        <a:sym typeface="Arial"/>
                      </a:endParaRPr>
                    </a:p>
                  </a:txBody>
                  <a:tcPr marL="9525" marR="9525" marT="9525" marB="0" anchor="ctr"/>
                </a:tc>
                <a:tc>
                  <a:txBody>
                    <a:bodyPr/>
                    <a:lstStyle/>
                    <a:p>
                      <a:pPr algn="ctr" fontAlgn="b"/>
                      <a:r>
                        <a:rPr lang="ru-RU" sz="900" b="0" i="1" u="none" strike="noStrike" cap="none" dirty="0">
                          <a:solidFill>
                            <a:schemeClr val="dk1"/>
                          </a:solidFill>
                          <a:latin typeface="+mn-lt"/>
                          <a:ea typeface="+mn-ea"/>
                          <a:cs typeface="+mn-cs"/>
                          <a:sym typeface="Arial"/>
                        </a:rPr>
                        <a:t>5414-9</a:t>
                      </a:r>
                    </a:p>
                  </a:txBody>
                  <a:tcPr marL="9525" marR="9525" marT="9525" marB="0" anchor="ctr"/>
                </a:tc>
                <a:tc>
                  <a:txBody>
                    <a:bodyPr/>
                    <a:lstStyle/>
                    <a:p>
                      <a:pPr algn="ctr" fontAlgn="ctr"/>
                      <a:r>
                        <a:rPr lang="ru-RU" sz="1050" b="1" i="0" u="none" strike="noStrike" cap="none" dirty="0">
                          <a:solidFill>
                            <a:schemeClr val="dk1"/>
                          </a:solidFill>
                          <a:latin typeface="+mn-lt"/>
                          <a:ea typeface="+mn-ea"/>
                          <a:cs typeface="+mn-cs"/>
                          <a:sym typeface="Arial"/>
                        </a:rPr>
                        <a:t>2 932</a:t>
                      </a:r>
                    </a:p>
                  </a:txBody>
                  <a:tcPr marL="9525" marR="9525" marT="9525" marB="0" anchor="ctr"/>
                </a:tc>
                <a:tc>
                  <a:txBody>
                    <a:bodyPr/>
                    <a:lstStyle/>
                    <a:p>
                      <a:pPr algn="ctr" fontAlgn="ctr"/>
                      <a:r>
                        <a:rPr lang="ru-RU" sz="900" b="0" i="0" u="none" strike="noStrike" cap="none">
                          <a:solidFill>
                            <a:schemeClr val="dk1"/>
                          </a:solidFill>
                          <a:latin typeface="+mn-lt"/>
                          <a:ea typeface="+mn-ea"/>
                          <a:cs typeface="+mn-cs"/>
                          <a:sym typeface="Arial"/>
                        </a:rPr>
                        <a:t>740</a:t>
                      </a:r>
                    </a:p>
                  </a:txBody>
                  <a:tcPr marL="9525" marR="9525" marT="9525" marB="0" anchor="ctr"/>
                </a:tc>
                <a:tc>
                  <a:txBody>
                    <a:bodyPr/>
                    <a:lstStyle/>
                    <a:p>
                      <a:pPr algn="ctr" fontAlgn="ctr"/>
                      <a:r>
                        <a:rPr lang="ru-RU" sz="900" b="0" i="0" u="none" strike="noStrike" cap="none">
                          <a:solidFill>
                            <a:schemeClr val="dk1"/>
                          </a:solidFill>
                          <a:latin typeface="+mn-lt"/>
                          <a:ea typeface="+mn-ea"/>
                          <a:cs typeface="+mn-cs"/>
                          <a:sym typeface="Arial"/>
                        </a:rPr>
                        <a:t>795</a:t>
                      </a:r>
                    </a:p>
                  </a:txBody>
                  <a:tcPr marL="9525" marR="9525" marT="9525" marB="0" anchor="ctr"/>
                </a:tc>
                <a:tc>
                  <a:txBody>
                    <a:bodyPr/>
                    <a:lstStyle/>
                    <a:p>
                      <a:pPr algn="ctr" fontAlgn="ctr"/>
                      <a:r>
                        <a:rPr lang="ru-RU" sz="900" b="0" i="0" u="none" strike="noStrike" cap="none">
                          <a:solidFill>
                            <a:schemeClr val="dk1"/>
                          </a:solidFill>
                          <a:latin typeface="+mn-lt"/>
                          <a:ea typeface="+mn-ea"/>
                          <a:cs typeface="+mn-cs"/>
                          <a:sym typeface="Arial"/>
                        </a:rPr>
                        <a:t>760</a:t>
                      </a:r>
                    </a:p>
                  </a:txBody>
                  <a:tcPr marL="9525" marR="9525" marT="9525" marB="0" anchor="ctr"/>
                </a:tc>
                <a:tc>
                  <a:txBody>
                    <a:bodyPr/>
                    <a:lstStyle/>
                    <a:p>
                      <a:pPr algn="ctr" fontAlgn="ctr"/>
                      <a:r>
                        <a:rPr lang="ru-RU" sz="900" b="0" i="0" u="none" strike="noStrike" cap="none" dirty="0">
                          <a:solidFill>
                            <a:schemeClr val="dk1"/>
                          </a:solidFill>
                          <a:latin typeface="+mn-lt"/>
                          <a:ea typeface="+mn-ea"/>
                          <a:cs typeface="+mn-cs"/>
                          <a:sym typeface="Arial"/>
                        </a:rPr>
                        <a:t>637</a:t>
                      </a:r>
                    </a:p>
                  </a:txBody>
                  <a:tcPr marL="9525" marR="9525" marT="9525" marB="0" anchor="ctr"/>
                </a:tc>
                <a:tc>
                  <a:txBody>
                    <a:bodyPr/>
                    <a:lstStyle/>
                    <a:p>
                      <a:pPr algn="ctr" fontAlgn="ctr"/>
                      <a:r>
                        <a:rPr lang="ru-RU" sz="1050" b="1" i="0" u="none" strike="noStrike" cap="none" dirty="0">
                          <a:solidFill>
                            <a:schemeClr val="dk1"/>
                          </a:solidFill>
                          <a:latin typeface="+mn-lt"/>
                          <a:ea typeface="+mn-ea"/>
                          <a:cs typeface="+mn-cs"/>
                          <a:sym typeface="Arial"/>
                        </a:rPr>
                        <a:t>2,4%</a:t>
                      </a:r>
                    </a:p>
                  </a:txBody>
                  <a:tcPr marL="9525" marR="9525" marT="9525" marB="0" anchor="ctr"/>
                </a:tc>
                <a:extLst>
                  <a:ext uri="{0D108BD9-81ED-4DB2-BD59-A6C34878D82A}">
                    <a16:rowId xmlns:a16="http://schemas.microsoft.com/office/drawing/2014/main" val="3666239747"/>
                  </a:ext>
                </a:extLst>
              </a:tr>
              <a:tr h="252035">
                <a:tc vMerge="1">
                  <a:txBody>
                    <a:bodyPr/>
                    <a:lstStyle/>
                    <a:p>
                      <a:endParaRPr lang="ru-KZ" sz="1100" dirty="0"/>
                    </a:p>
                  </a:txBody>
                  <a:tcPr/>
                </a:tc>
                <a:tc>
                  <a:txBody>
                    <a:bodyPr/>
                    <a:lstStyle/>
                    <a:p>
                      <a:pPr marL="72000" marR="0" algn="l" rtl="0" eaLnBrk="1" fontAlgn="b" hangingPunct="1">
                        <a:lnSpc>
                          <a:spcPct val="100000"/>
                        </a:lnSpc>
                        <a:spcBef>
                          <a:spcPts val="0"/>
                        </a:spcBef>
                        <a:spcAft>
                          <a:spcPts val="0"/>
                        </a:spcAft>
                        <a:buNone/>
                      </a:pPr>
                      <a:r>
                        <a:rPr lang="ru-RU" sz="800" b="0" i="0" u="none" strike="noStrike" cap="none" dirty="0">
                          <a:solidFill>
                            <a:schemeClr val="dk1"/>
                          </a:solidFill>
                          <a:latin typeface="+mn-lt"/>
                          <a:ea typeface="+mn-ea"/>
                          <a:cs typeface="+mn-cs"/>
                          <a:sym typeface="Arial"/>
                        </a:rPr>
                        <a:t>5 </a:t>
                      </a:r>
                      <a:r>
                        <a:rPr lang="ru-RU" sz="800" b="0" i="0" u="none" strike="noStrike" cap="none" dirty="0" err="1">
                          <a:solidFill>
                            <a:schemeClr val="dk1"/>
                          </a:solidFill>
                          <a:latin typeface="+mn-lt"/>
                          <a:ea typeface="+mn-ea"/>
                          <a:cs typeface="+mn-cs"/>
                          <a:sym typeface="Arial"/>
                        </a:rPr>
                        <a:t>Әртүрлі</a:t>
                      </a:r>
                      <a:r>
                        <a:rPr lang="ru-RU" sz="800" b="0" i="0" u="none" strike="noStrike" cap="none" dirty="0">
                          <a:solidFill>
                            <a:schemeClr val="dk1"/>
                          </a:solidFill>
                          <a:latin typeface="+mn-lt"/>
                          <a:ea typeface="+mn-ea"/>
                          <a:cs typeface="+mn-cs"/>
                          <a:sym typeface="Arial"/>
                        </a:rPr>
                        <a:t> </a:t>
                      </a:r>
                      <a:r>
                        <a:rPr lang="ru-RU" sz="800" b="0" i="0" u="none" strike="noStrike" cap="none" dirty="0" err="1">
                          <a:solidFill>
                            <a:schemeClr val="dk1"/>
                          </a:solidFill>
                          <a:latin typeface="+mn-lt"/>
                          <a:ea typeface="+mn-ea"/>
                          <a:cs typeface="+mn-cs"/>
                          <a:sym typeface="Arial"/>
                        </a:rPr>
                        <a:t>жұмысты</a:t>
                      </a:r>
                      <a:r>
                        <a:rPr lang="ru-RU" sz="800" b="0" i="0" u="none" strike="noStrike" cap="none" dirty="0">
                          <a:solidFill>
                            <a:schemeClr val="dk1"/>
                          </a:solidFill>
                          <a:latin typeface="+mn-lt"/>
                          <a:ea typeface="+mn-ea"/>
                          <a:cs typeface="+mn-cs"/>
                          <a:sym typeface="Arial"/>
                        </a:rPr>
                        <a:t> </a:t>
                      </a:r>
                      <a:r>
                        <a:rPr lang="ru-RU" sz="800" b="0" i="0" u="none" strike="noStrike" cap="none" dirty="0" err="1">
                          <a:solidFill>
                            <a:schemeClr val="dk1"/>
                          </a:solidFill>
                          <a:latin typeface="+mn-lt"/>
                          <a:ea typeface="+mn-ea"/>
                          <a:cs typeface="+mn-cs"/>
                          <a:sym typeface="Arial"/>
                        </a:rPr>
                        <a:t>атқарушылар</a:t>
                      </a:r>
                      <a:endParaRPr lang="ru-RU" sz="800" b="0" i="0" u="none" strike="noStrike" cap="none" dirty="0">
                        <a:solidFill>
                          <a:schemeClr val="dk1"/>
                        </a:solidFill>
                        <a:latin typeface="+mn-lt"/>
                        <a:ea typeface="+mn-ea"/>
                        <a:cs typeface="+mn-cs"/>
                        <a:sym typeface="Arial"/>
                      </a:endParaRPr>
                    </a:p>
                  </a:txBody>
                  <a:tcPr marL="9525" marR="9525" marT="9525" marB="0" anchor="ctr"/>
                </a:tc>
                <a:tc>
                  <a:txBody>
                    <a:bodyPr/>
                    <a:lstStyle/>
                    <a:p>
                      <a:pPr algn="ctr" fontAlgn="b"/>
                      <a:r>
                        <a:rPr lang="ru-RU" sz="900" b="0" i="1" u="none" strike="noStrike" cap="none" dirty="0">
                          <a:solidFill>
                            <a:schemeClr val="dk1"/>
                          </a:solidFill>
                          <a:latin typeface="+mn-lt"/>
                          <a:ea typeface="+mn-ea"/>
                          <a:cs typeface="+mn-cs"/>
                          <a:sym typeface="Arial"/>
                        </a:rPr>
                        <a:t>9629-7</a:t>
                      </a:r>
                    </a:p>
                  </a:txBody>
                  <a:tcPr marL="9525" marR="9525" marT="9525" marB="0" anchor="ctr"/>
                </a:tc>
                <a:tc>
                  <a:txBody>
                    <a:bodyPr/>
                    <a:lstStyle/>
                    <a:p>
                      <a:pPr algn="ctr" fontAlgn="ctr"/>
                      <a:r>
                        <a:rPr lang="ru-RU" sz="1050" b="1" i="0" u="none" strike="noStrike" cap="none" dirty="0">
                          <a:solidFill>
                            <a:schemeClr val="dk1"/>
                          </a:solidFill>
                          <a:latin typeface="+mn-lt"/>
                          <a:ea typeface="+mn-ea"/>
                          <a:cs typeface="+mn-cs"/>
                          <a:sym typeface="Arial"/>
                        </a:rPr>
                        <a:t>2 795</a:t>
                      </a:r>
                    </a:p>
                  </a:txBody>
                  <a:tcPr marL="9525" marR="9525" marT="9525" marB="0" anchor="ctr"/>
                </a:tc>
                <a:tc>
                  <a:txBody>
                    <a:bodyPr/>
                    <a:lstStyle/>
                    <a:p>
                      <a:pPr algn="ctr" fontAlgn="ctr"/>
                      <a:r>
                        <a:rPr lang="ru-RU" sz="900" b="0" i="0" u="none" strike="noStrike" cap="none">
                          <a:solidFill>
                            <a:schemeClr val="dk1"/>
                          </a:solidFill>
                          <a:latin typeface="+mn-lt"/>
                          <a:ea typeface="+mn-ea"/>
                          <a:cs typeface="+mn-cs"/>
                          <a:sym typeface="Arial"/>
                        </a:rPr>
                        <a:t>282</a:t>
                      </a:r>
                    </a:p>
                  </a:txBody>
                  <a:tcPr marL="9525" marR="9525" marT="9525" marB="0" anchor="ctr"/>
                </a:tc>
                <a:tc>
                  <a:txBody>
                    <a:bodyPr/>
                    <a:lstStyle/>
                    <a:p>
                      <a:pPr algn="ctr" fontAlgn="ctr"/>
                      <a:r>
                        <a:rPr lang="ru-RU" sz="900" b="0" i="0" u="none" strike="noStrike" cap="none">
                          <a:solidFill>
                            <a:schemeClr val="dk1"/>
                          </a:solidFill>
                          <a:latin typeface="+mn-lt"/>
                          <a:ea typeface="+mn-ea"/>
                          <a:cs typeface="+mn-cs"/>
                          <a:sym typeface="Arial"/>
                        </a:rPr>
                        <a:t>837</a:t>
                      </a:r>
                    </a:p>
                  </a:txBody>
                  <a:tcPr marL="9525" marR="9525" marT="9525" marB="0" anchor="ctr"/>
                </a:tc>
                <a:tc>
                  <a:txBody>
                    <a:bodyPr/>
                    <a:lstStyle/>
                    <a:p>
                      <a:pPr algn="ctr" fontAlgn="ctr"/>
                      <a:r>
                        <a:rPr lang="ru-RU" sz="900" b="0" i="0" u="none" strike="noStrike" cap="none">
                          <a:solidFill>
                            <a:schemeClr val="dk1"/>
                          </a:solidFill>
                          <a:latin typeface="+mn-lt"/>
                          <a:ea typeface="+mn-ea"/>
                          <a:cs typeface="+mn-cs"/>
                          <a:sym typeface="Arial"/>
                        </a:rPr>
                        <a:t>675</a:t>
                      </a:r>
                    </a:p>
                  </a:txBody>
                  <a:tcPr marL="9525" marR="9525" marT="9525" marB="0" anchor="ctr"/>
                </a:tc>
                <a:tc>
                  <a:txBody>
                    <a:bodyPr/>
                    <a:lstStyle/>
                    <a:p>
                      <a:pPr algn="ctr" fontAlgn="ctr"/>
                      <a:r>
                        <a:rPr lang="ru-RU" sz="900" b="0" i="0" u="none" strike="noStrike" cap="none" dirty="0">
                          <a:solidFill>
                            <a:schemeClr val="dk1"/>
                          </a:solidFill>
                          <a:latin typeface="+mn-lt"/>
                          <a:ea typeface="+mn-ea"/>
                          <a:cs typeface="+mn-cs"/>
                          <a:sym typeface="Arial"/>
                        </a:rPr>
                        <a:t>1 001</a:t>
                      </a:r>
                    </a:p>
                  </a:txBody>
                  <a:tcPr marL="9525" marR="9525" marT="9525" marB="0" anchor="ctr"/>
                </a:tc>
                <a:tc>
                  <a:txBody>
                    <a:bodyPr/>
                    <a:lstStyle/>
                    <a:p>
                      <a:pPr algn="ctr" fontAlgn="ctr"/>
                      <a:r>
                        <a:rPr lang="ru-RU" sz="1050" b="1" i="0" u="none" strike="noStrike" cap="none" dirty="0">
                          <a:solidFill>
                            <a:schemeClr val="dk1"/>
                          </a:solidFill>
                          <a:latin typeface="+mn-lt"/>
                          <a:ea typeface="+mn-ea"/>
                          <a:cs typeface="+mn-cs"/>
                          <a:sym typeface="Arial"/>
                        </a:rPr>
                        <a:t>2,3%</a:t>
                      </a:r>
                    </a:p>
                  </a:txBody>
                  <a:tcPr marL="9525" marR="9525" marT="9525" marB="0" anchor="ctr"/>
                </a:tc>
                <a:extLst>
                  <a:ext uri="{0D108BD9-81ED-4DB2-BD59-A6C34878D82A}">
                    <a16:rowId xmlns:a16="http://schemas.microsoft.com/office/drawing/2014/main" val="412311137"/>
                  </a:ext>
                </a:extLst>
              </a:tr>
            </a:tbl>
          </a:graphicData>
        </a:graphic>
      </p:graphicFrame>
    </p:spTree>
    <p:extLst>
      <p:ext uri="{BB962C8B-B14F-4D97-AF65-F5344CB8AC3E}">
        <p14:creationId xmlns:p14="http://schemas.microsoft.com/office/powerpoint/2010/main" val="1301615539"/>
      </p:ext>
    </p:extLst>
  </p:cSld>
  <p:clrMapOvr>
    <a:masterClrMapping/>
  </p:clrMapOvr>
</p:sld>
</file>

<file path=ppt/slides/slide7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Номер слайда 2">
            <a:extLst>
              <a:ext uri="{FF2B5EF4-FFF2-40B4-BE49-F238E27FC236}">
                <a16:creationId xmlns:a16="http://schemas.microsoft.com/office/drawing/2014/main" id="{0FE3E8E7-F31A-7D55-7372-1BEAD488D2B4}"/>
              </a:ext>
            </a:extLst>
          </p:cNvPr>
          <p:cNvSpPr>
            <a:spLocks noGrp="1"/>
          </p:cNvSpPr>
          <p:nvPr>
            <p:ph type="sldNum" sz="quarter" idx="12"/>
          </p:nvPr>
        </p:nvSpPr>
        <p:spPr/>
        <p:txBody>
          <a:bodyPr/>
          <a:lstStyle/>
          <a:p>
            <a:fld id="{4060C6F1-8618-4CCA-B45E-7B199C8F5830}" type="slidenum">
              <a:rPr lang="ru-RU" smtClean="0"/>
              <a:pPr/>
              <a:t>79</a:t>
            </a:fld>
            <a:r>
              <a:rPr lang="en-US" dirty="0"/>
              <a:t> </a:t>
            </a:r>
            <a:r>
              <a:rPr lang="ru-RU" dirty="0"/>
              <a:t>из 82</a:t>
            </a:r>
          </a:p>
        </p:txBody>
      </p:sp>
      <p:sp>
        <p:nvSpPr>
          <p:cNvPr id="2" name="Заголовок 3">
            <a:extLst>
              <a:ext uri="{FF2B5EF4-FFF2-40B4-BE49-F238E27FC236}">
                <a16:creationId xmlns:a16="http://schemas.microsoft.com/office/drawing/2014/main" id="{6B40C54E-AB09-425F-8B98-879F69EDE140}"/>
              </a:ext>
            </a:extLst>
          </p:cNvPr>
          <p:cNvSpPr txBox="1">
            <a:spLocks/>
          </p:cNvSpPr>
          <p:nvPr/>
        </p:nvSpPr>
        <p:spPr>
          <a:xfrm>
            <a:off x="72000" y="0"/>
            <a:ext cx="12120000" cy="859626"/>
          </a:xfrm>
          <a:prstGeom prst="rect">
            <a:avLst/>
          </a:prstGeom>
        </p:spPr>
        <p:txBody>
          <a:bodyPr anchor="ctr"/>
          <a:lstStyle>
            <a:defPPr marR="0" lvl="0" algn="l" rtl="0">
              <a:lnSpc>
                <a:spcPct val="100000"/>
              </a:lnSpc>
              <a:spcBef>
                <a:spcPts val="0"/>
              </a:spcBef>
              <a:spcAft>
                <a:spcPts val="0"/>
              </a:spcAft>
            </a:defPPr>
            <a:lvl1pPr marR="0" lvl="0" algn="l" rtl="0" eaLnBrk="1" hangingPunct="1">
              <a:lnSpc>
                <a:spcPct val="100000"/>
              </a:lnSpc>
              <a:spcBef>
                <a:spcPts val="0"/>
              </a:spcBef>
              <a:spcAft>
                <a:spcPts val="0"/>
              </a:spcAft>
              <a:buNone/>
              <a:defRPr sz="2667" b="1" i="0" u="none" strike="noStrike" cap="none">
                <a:solidFill>
                  <a:srgbClr val="007F76"/>
                </a:solidFill>
                <a:latin typeface="Arial" panose="020B0604020202020204" pitchFamily="34" charset="0"/>
                <a:ea typeface="Calibri" panose="020F0502020204030204" pitchFamily="34" charset="0"/>
                <a:cs typeface="Arial" panose="020B0604020202020204" pitchFamily="34" charset="0"/>
                <a:sym typeface="Arial"/>
              </a:defRPr>
            </a:lvl1pPr>
          </a:lstStyle>
          <a:p>
            <a:pPr defTabSz="914400"/>
            <a:r>
              <a:rPr lang="ru-RU" sz="2400" dirty="0"/>
              <a:t>Алматы </a:t>
            </a:r>
            <a:r>
              <a:rPr lang="ru-RU" sz="2400" dirty="0" err="1"/>
              <a:t>қаласы</a:t>
            </a:r>
            <a:r>
              <a:rPr lang="ru-RU" sz="2400" dirty="0"/>
              <a:t> </a:t>
            </a:r>
            <a:r>
              <a:rPr lang="ru-RU" sz="2400" dirty="0" err="1"/>
              <a:t>бойынша</a:t>
            </a:r>
            <a:r>
              <a:rPr lang="ru-RU" sz="2400" dirty="0"/>
              <a:t> бос </a:t>
            </a:r>
            <a:r>
              <a:rPr lang="ru-RU" sz="2400" dirty="0" err="1"/>
              <a:t>жұмыс</a:t>
            </a:r>
            <a:r>
              <a:rPr lang="ru-RU" sz="2400" dirty="0"/>
              <a:t> </a:t>
            </a:r>
            <a:r>
              <a:rPr lang="ru-RU" sz="2400" dirty="0" err="1"/>
              <a:t>орындарының</a:t>
            </a:r>
            <a:r>
              <a:rPr lang="ru-RU" sz="2400" dirty="0"/>
              <a:t> </a:t>
            </a:r>
            <a:r>
              <a:rPr lang="ru-RU" sz="2400" dirty="0" err="1"/>
              <a:t>негізгі</a:t>
            </a:r>
            <a:r>
              <a:rPr lang="ru-RU" sz="2400" dirty="0"/>
              <a:t> </a:t>
            </a:r>
            <a:r>
              <a:rPr lang="ru-RU" sz="2400" dirty="0" err="1"/>
              <a:t>көрсеткіштері</a:t>
            </a:r>
            <a:endParaRPr lang="ru-KZ" sz="2400" kern="0" dirty="0"/>
          </a:p>
        </p:txBody>
      </p:sp>
      <p:graphicFrame>
        <p:nvGraphicFramePr>
          <p:cNvPr id="4" name="Таблица 3">
            <a:extLst>
              <a:ext uri="{FF2B5EF4-FFF2-40B4-BE49-F238E27FC236}">
                <a16:creationId xmlns:a16="http://schemas.microsoft.com/office/drawing/2014/main" id="{6DF87B24-59D4-648D-ECCC-9FBE7C4BF08A}"/>
              </a:ext>
            </a:extLst>
          </p:cNvPr>
          <p:cNvGraphicFramePr>
            <a:graphicFrameLocks noGrp="1"/>
          </p:cNvGraphicFramePr>
          <p:nvPr>
            <p:extLst>
              <p:ext uri="{D42A27DB-BD31-4B8C-83A1-F6EECF244321}">
                <p14:modId xmlns:p14="http://schemas.microsoft.com/office/powerpoint/2010/main" val="3656990871"/>
              </p:ext>
            </p:extLst>
          </p:nvPr>
        </p:nvGraphicFramePr>
        <p:xfrm>
          <a:off x="141431" y="932399"/>
          <a:ext cx="11885729" cy="5617699"/>
        </p:xfrm>
        <a:graphic>
          <a:graphicData uri="http://schemas.openxmlformats.org/drawingml/2006/table">
            <a:tbl>
              <a:tblPr bandRow="1">
                <a:tableStyleId>{3B4B98B0-60AC-42C2-AFA5-B58CD77FA1E5}</a:tableStyleId>
              </a:tblPr>
              <a:tblGrid>
                <a:gridCol w="360812">
                  <a:extLst>
                    <a:ext uri="{9D8B030D-6E8A-4147-A177-3AD203B41FA5}">
                      <a16:colId xmlns:a16="http://schemas.microsoft.com/office/drawing/2014/main" val="2640444703"/>
                    </a:ext>
                  </a:extLst>
                </a:gridCol>
                <a:gridCol w="674456">
                  <a:extLst>
                    <a:ext uri="{9D8B030D-6E8A-4147-A177-3AD203B41FA5}">
                      <a16:colId xmlns:a16="http://schemas.microsoft.com/office/drawing/2014/main" val="308092926"/>
                    </a:ext>
                  </a:extLst>
                </a:gridCol>
                <a:gridCol w="4014030">
                  <a:extLst>
                    <a:ext uri="{9D8B030D-6E8A-4147-A177-3AD203B41FA5}">
                      <a16:colId xmlns:a16="http://schemas.microsoft.com/office/drawing/2014/main" val="2913193191"/>
                    </a:ext>
                  </a:extLst>
                </a:gridCol>
                <a:gridCol w="659670">
                  <a:extLst>
                    <a:ext uri="{9D8B030D-6E8A-4147-A177-3AD203B41FA5}">
                      <a16:colId xmlns:a16="http://schemas.microsoft.com/office/drawing/2014/main" val="3122760222"/>
                    </a:ext>
                  </a:extLst>
                </a:gridCol>
                <a:gridCol w="659670">
                  <a:extLst>
                    <a:ext uri="{9D8B030D-6E8A-4147-A177-3AD203B41FA5}">
                      <a16:colId xmlns:a16="http://schemas.microsoft.com/office/drawing/2014/main" val="463672542"/>
                    </a:ext>
                  </a:extLst>
                </a:gridCol>
                <a:gridCol w="659670">
                  <a:extLst>
                    <a:ext uri="{9D8B030D-6E8A-4147-A177-3AD203B41FA5}">
                      <a16:colId xmlns:a16="http://schemas.microsoft.com/office/drawing/2014/main" val="3124389490"/>
                    </a:ext>
                  </a:extLst>
                </a:gridCol>
                <a:gridCol w="659670">
                  <a:extLst>
                    <a:ext uri="{9D8B030D-6E8A-4147-A177-3AD203B41FA5}">
                      <a16:colId xmlns:a16="http://schemas.microsoft.com/office/drawing/2014/main" val="2941227421"/>
                    </a:ext>
                  </a:extLst>
                </a:gridCol>
                <a:gridCol w="659670">
                  <a:extLst>
                    <a:ext uri="{9D8B030D-6E8A-4147-A177-3AD203B41FA5}">
                      <a16:colId xmlns:a16="http://schemas.microsoft.com/office/drawing/2014/main" val="14517836"/>
                    </a:ext>
                  </a:extLst>
                </a:gridCol>
                <a:gridCol w="659670">
                  <a:extLst>
                    <a:ext uri="{9D8B030D-6E8A-4147-A177-3AD203B41FA5}">
                      <a16:colId xmlns:a16="http://schemas.microsoft.com/office/drawing/2014/main" val="2712067462"/>
                    </a:ext>
                  </a:extLst>
                </a:gridCol>
                <a:gridCol w="525731">
                  <a:extLst>
                    <a:ext uri="{9D8B030D-6E8A-4147-A177-3AD203B41FA5}">
                      <a16:colId xmlns:a16="http://schemas.microsoft.com/office/drawing/2014/main" val="926687325"/>
                    </a:ext>
                  </a:extLst>
                </a:gridCol>
                <a:gridCol w="525731">
                  <a:extLst>
                    <a:ext uri="{9D8B030D-6E8A-4147-A177-3AD203B41FA5}">
                      <a16:colId xmlns:a16="http://schemas.microsoft.com/office/drawing/2014/main" val="827406570"/>
                    </a:ext>
                  </a:extLst>
                </a:gridCol>
                <a:gridCol w="525731">
                  <a:extLst>
                    <a:ext uri="{9D8B030D-6E8A-4147-A177-3AD203B41FA5}">
                      <a16:colId xmlns:a16="http://schemas.microsoft.com/office/drawing/2014/main" val="2656866826"/>
                    </a:ext>
                  </a:extLst>
                </a:gridCol>
                <a:gridCol w="525731">
                  <a:extLst>
                    <a:ext uri="{9D8B030D-6E8A-4147-A177-3AD203B41FA5}">
                      <a16:colId xmlns:a16="http://schemas.microsoft.com/office/drawing/2014/main" val="3514456650"/>
                    </a:ext>
                  </a:extLst>
                </a:gridCol>
                <a:gridCol w="775487">
                  <a:extLst>
                    <a:ext uri="{9D8B030D-6E8A-4147-A177-3AD203B41FA5}">
                      <a16:colId xmlns:a16="http://schemas.microsoft.com/office/drawing/2014/main" val="3845195506"/>
                    </a:ext>
                  </a:extLst>
                </a:gridCol>
              </a:tblGrid>
              <a:tr h="185777">
                <a:tc rowSpan="2">
                  <a:txBody>
                    <a:bodyPr/>
                    <a:lstStyle/>
                    <a:p>
                      <a:pPr algn="ctr" rtl="0" fontAlgn="ctr"/>
                      <a:r>
                        <a:rPr lang="ru-RU" sz="1050" u="none" strike="noStrike" dirty="0">
                          <a:solidFill>
                            <a:srgbClr val="007F76"/>
                          </a:solidFill>
                          <a:effectLst/>
                          <a:latin typeface="Arial Narrow" panose="020B0606020202030204" pitchFamily="34" charset="0"/>
                        </a:rPr>
                        <a:t>№</a:t>
                      </a:r>
                      <a:endParaRPr lang="ru-RU" sz="1050" b="0" i="0" u="none" strike="noStrike" dirty="0">
                        <a:solidFill>
                          <a:srgbClr val="007F76"/>
                        </a:solidFill>
                        <a:effectLst/>
                        <a:latin typeface="Arial Narrow" panose="020B0606020202030204" pitchFamily="34" charset="0"/>
                      </a:endParaRPr>
                    </a:p>
                  </a:txBody>
                  <a:tcPr marL="6603" marR="6603" marT="0" marB="0"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rowSpan="2">
                  <a:txBody>
                    <a:bodyPr/>
                    <a:lstStyle/>
                    <a:p>
                      <a:pPr marL="0" algn="ctr" defTabSz="685800" rtl="0" eaLnBrk="1" fontAlgn="ctr" latinLnBrk="0" hangingPunct="1"/>
                      <a:r>
                        <a:rPr lang="ru-RU" sz="1050" b="0" i="0" u="none" strike="noStrike" cap="none" dirty="0">
                          <a:solidFill>
                            <a:srgbClr val="007F76"/>
                          </a:solidFill>
                          <a:effectLst/>
                          <a:latin typeface="Arial Narrow" panose="020B0606020202030204" pitchFamily="34" charset="0"/>
                          <a:ea typeface="+mn-ea"/>
                          <a:cs typeface="+mn-cs"/>
                          <a:sym typeface="Arial"/>
                        </a:rPr>
                        <a:t>ҰҚЖ-2017 </a:t>
                      </a:r>
                      <a:r>
                        <a:rPr lang="ru-RU" sz="1050" b="0" i="0" u="none" strike="noStrike" cap="none" dirty="0" err="1">
                          <a:solidFill>
                            <a:srgbClr val="007F76"/>
                          </a:solidFill>
                          <a:effectLst/>
                          <a:latin typeface="Arial Narrow" panose="020B0606020202030204" pitchFamily="34" charset="0"/>
                          <a:ea typeface="+mn-ea"/>
                          <a:cs typeface="+mn-cs"/>
                          <a:sym typeface="Arial"/>
                        </a:rPr>
                        <a:t>коді</a:t>
                      </a:r>
                      <a:endParaRPr lang="ru-RU" sz="1050" b="0" i="0" u="none" strike="noStrike" cap="none" dirty="0">
                        <a:solidFill>
                          <a:srgbClr val="007F76"/>
                        </a:solidFill>
                        <a:effectLst/>
                        <a:latin typeface="Arial Narrow" panose="020B0606020202030204" pitchFamily="34" charset="0"/>
                        <a:ea typeface="+mn-ea"/>
                        <a:cs typeface="+mn-cs"/>
                        <a:sym typeface="Arial"/>
                      </a:endParaRPr>
                    </a:p>
                  </a:txBody>
                  <a:tcPr marL="6603" marR="6603" marT="0" marB="0"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rowSpan="2">
                  <a:txBody>
                    <a:bodyPr/>
                    <a:lstStyle/>
                    <a:p>
                      <a:pPr algn="ctr" rtl="0" fontAlgn="ctr"/>
                      <a:r>
                        <a:rPr lang="ru-RU" sz="1050" u="none" strike="noStrike" dirty="0">
                          <a:solidFill>
                            <a:srgbClr val="007F76"/>
                          </a:solidFill>
                          <a:effectLst/>
                          <a:latin typeface="Arial Narrow" panose="020B0606020202030204" pitchFamily="34" charset="0"/>
                        </a:rPr>
                        <a:t>АТАУЫ</a:t>
                      </a:r>
                      <a:endParaRPr lang="ru-RU" sz="1050" b="0" i="0" u="none" strike="noStrike" dirty="0">
                        <a:solidFill>
                          <a:srgbClr val="007F76"/>
                        </a:solidFill>
                        <a:effectLst/>
                        <a:latin typeface="Arial Narrow" panose="020B0606020202030204" pitchFamily="34" charset="0"/>
                      </a:endParaRPr>
                    </a:p>
                  </a:txBody>
                  <a:tcPr marL="6603" marR="6603" marT="0" marB="0" anchor="ctr">
                    <a:lnL>
                      <a:noFill/>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rowSpan="2">
                  <a:txBody>
                    <a:bodyPr/>
                    <a:lstStyle/>
                    <a:p>
                      <a:pPr algn="ctr" fontAlgn="b"/>
                      <a:r>
                        <a:rPr lang="kk-KZ" sz="1050" u="none" strike="noStrike" dirty="0">
                          <a:solidFill>
                            <a:schemeClr val="tx1"/>
                          </a:solidFill>
                          <a:effectLst/>
                          <a:latin typeface="Arial Narrow" panose="020B0606020202030204" pitchFamily="34" charset="0"/>
                        </a:rPr>
                        <a:t>2022 ж. бос орындар</a:t>
                      </a:r>
                      <a:endParaRPr lang="ru-RU" sz="1050" b="0" i="0" u="none" strike="noStrike" dirty="0">
                        <a:solidFill>
                          <a:schemeClr val="tx1"/>
                        </a:solidFill>
                        <a:effectLst/>
                        <a:latin typeface="Arial Narrow" panose="020B0606020202030204" pitchFamily="34" charset="0"/>
                      </a:endParaRPr>
                    </a:p>
                  </a:txBody>
                  <a:tcPr marL="9525" marR="9525" marT="0" marB="0" anchor="ctr">
                    <a:lnL w="12700" cap="flat" cmpd="sng" algn="ctr">
                      <a:solidFill>
                        <a:schemeClr val="tx1"/>
                      </a:solidFill>
                      <a:prstDash val="solid"/>
                      <a:round/>
                      <a:headEnd type="none" w="med" len="med"/>
                      <a:tailEnd type="none" w="med" len="med"/>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gridSpan="4">
                  <a:txBody>
                    <a:bodyPr/>
                    <a:lstStyle/>
                    <a:p>
                      <a:pPr algn="ctr" fontAlgn="b"/>
                      <a:r>
                        <a:rPr lang="ru-RU" sz="1050" b="0" i="0" u="none" strike="noStrike" dirty="0" err="1">
                          <a:solidFill>
                            <a:schemeClr val="tx1"/>
                          </a:solidFill>
                          <a:effectLst/>
                          <a:latin typeface="Arial Narrow" panose="020B0606020202030204" pitchFamily="34" charset="0"/>
                        </a:rPr>
                        <a:t>оның</a:t>
                      </a:r>
                      <a:r>
                        <a:rPr lang="ru-RU" sz="1050" b="0" i="0" u="none" strike="noStrike" dirty="0">
                          <a:solidFill>
                            <a:schemeClr val="tx1"/>
                          </a:solidFill>
                          <a:effectLst/>
                          <a:latin typeface="Arial Narrow" panose="020B0606020202030204" pitchFamily="34" charset="0"/>
                        </a:rPr>
                        <a:t> </a:t>
                      </a:r>
                      <a:r>
                        <a:rPr lang="ru-RU" sz="1050" b="0" i="0" u="none" strike="noStrike" dirty="0" err="1">
                          <a:solidFill>
                            <a:schemeClr val="tx1"/>
                          </a:solidFill>
                          <a:effectLst/>
                          <a:latin typeface="Arial Narrow" panose="020B0606020202030204" pitchFamily="34" charset="0"/>
                        </a:rPr>
                        <a:t>ішінде</a:t>
                      </a:r>
                      <a:r>
                        <a:rPr lang="ru-RU" sz="1050" b="0" i="0" u="none" strike="noStrike" dirty="0">
                          <a:solidFill>
                            <a:schemeClr val="tx1"/>
                          </a:solidFill>
                          <a:effectLst/>
                          <a:latin typeface="Arial Narrow" panose="020B0606020202030204" pitchFamily="34" charset="0"/>
                        </a:rPr>
                        <a:t> 2022 ж. </a:t>
                      </a:r>
                      <a:r>
                        <a:rPr lang="ru-RU" sz="1050" b="0" i="0" u="none" strike="noStrike" dirty="0" err="1">
                          <a:solidFill>
                            <a:schemeClr val="tx1"/>
                          </a:solidFill>
                          <a:effectLst/>
                          <a:latin typeface="Arial Narrow" panose="020B0606020202030204" pitchFamily="34" charset="0"/>
                        </a:rPr>
                        <a:t>тоқсандары</a:t>
                      </a:r>
                      <a:r>
                        <a:rPr lang="ru-RU" sz="1050" b="0" i="0" u="none" strike="noStrike" dirty="0">
                          <a:solidFill>
                            <a:schemeClr val="tx1"/>
                          </a:solidFill>
                          <a:effectLst/>
                          <a:latin typeface="Arial Narrow" panose="020B0606020202030204" pitchFamily="34" charset="0"/>
                        </a:rPr>
                        <a:t> </a:t>
                      </a:r>
                      <a:r>
                        <a:rPr lang="ru-RU" sz="1050" b="0" i="0" u="none" strike="noStrike" dirty="0" err="1">
                          <a:solidFill>
                            <a:schemeClr val="tx1"/>
                          </a:solidFill>
                          <a:effectLst/>
                          <a:latin typeface="Arial Narrow" panose="020B0606020202030204" pitchFamily="34" charset="0"/>
                        </a:rPr>
                        <a:t>бойынша</a:t>
                      </a:r>
                      <a:endParaRPr lang="ru-RU" sz="1050" b="0" i="0" u="none" strike="noStrike" dirty="0">
                        <a:solidFill>
                          <a:schemeClr val="tx1"/>
                        </a:solidFill>
                        <a:effectLst/>
                        <a:latin typeface="Arial Narrow" panose="020B0606020202030204" pitchFamily="34" charset="0"/>
                      </a:endParaRPr>
                    </a:p>
                  </a:txBody>
                  <a:tcPr marL="9525" marR="9525" marT="0" marB="0" anchor="ctr">
                    <a:lnL>
                      <a:noFill/>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fontAlgn="b"/>
                      <a:endParaRPr lang="ru-RU" sz="900" b="0" i="0" u="none" strike="noStrike" dirty="0">
                        <a:solidFill>
                          <a:srgbClr val="007F76"/>
                        </a:solidFill>
                        <a:effectLst/>
                        <a:latin typeface="Arial Narrow" panose="020B0606020202030204" pitchFamily="34" charset="0"/>
                      </a:endParaRPr>
                    </a:p>
                  </a:txBody>
                  <a:tcPr marL="9525" marR="9525" marT="9525" marB="0"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fontAlgn="b"/>
                      <a:endParaRPr lang="ru-RU" sz="900" b="0" i="0" u="none" strike="noStrike" dirty="0">
                        <a:solidFill>
                          <a:srgbClr val="007F76"/>
                        </a:solidFill>
                        <a:effectLst/>
                        <a:latin typeface="Arial Narrow" panose="020B0606020202030204" pitchFamily="34" charset="0"/>
                      </a:endParaRPr>
                    </a:p>
                  </a:txBody>
                  <a:tcPr marL="9525" marR="9525" marT="9525" marB="0"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fontAlgn="b"/>
                      <a:endParaRPr lang="ru-RU" sz="900" b="0" i="0" u="none" strike="noStrike" dirty="0">
                        <a:solidFill>
                          <a:srgbClr val="007F76"/>
                        </a:solidFill>
                        <a:effectLst/>
                        <a:latin typeface="Arial Narrow" panose="020B0606020202030204" pitchFamily="34" charset="0"/>
                      </a:endParaRPr>
                    </a:p>
                  </a:txBody>
                  <a:tcPr marL="9525" marR="9525" marT="9525" marB="0"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rowSpan="2">
                  <a:txBody>
                    <a:bodyPr/>
                    <a:lstStyle/>
                    <a:p>
                      <a:pPr algn="ctr" fontAlgn="b"/>
                      <a:r>
                        <a:rPr lang="kk-KZ" sz="1050" b="0" i="0" u="none" strike="noStrike" cap="none" dirty="0">
                          <a:solidFill>
                            <a:srgbClr val="007F76"/>
                          </a:solidFill>
                          <a:effectLst/>
                          <a:latin typeface="Arial Narrow" panose="020B0606020202030204" pitchFamily="34" charset="0"/>
                          <a:ea typeface="+mn-ea"/>
                          <a:cs typeface="+mn-cs"/>
                          <a:sym typeface="Arial"/>
                        </a:rPr>
                        <a:t>2023 ж. бос орындар</a:t>
                      </a:r>
                      <a:endParaRPr lang="ru-RU" sz="1050" b="0" i="0" u="none" strike="noStrike" cap="none" dirty="0">
                        <a:solidFill>
                          <a:srgbClr val="007F76"/>
                        </a:solidFill>
                        <a:effectLst/>
                        <a:latin typeface="Arial Narrow" panose="020B0606020202030204" pitchFamily="34" charset="0"/>
                        <a:ea typeface="+mn-ea"/>
                        <a:cs typeface="+mn-cs"/>
                        <a:sym typeface="Arial"/>
                      </a:endParaRPr>
                    </a:p>
                  </a:txBody>
                  <a:tcPr marL="9525" marR="9525" marT="0" marB="0" anchor="ctr">
                    <a:lnL w="12700" cap="flat" cmpd="sng" algn="ctr">
                      <a:solidFill>
                        <a:schemeClr val="tx1"/>
                      </a:solidFill>
                      <a:prstDash val="solid"/>
                      <a:round/>
                      <a:headEnd type="none" w="med" len="med"/>
                      <a:tailEnd type="none" w="med" len="med"/>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gridSpan="4">
                  <a:txBody>
                    <a:bodyPr/>
                    <a:lstStyle/>
                    <a:p>
                      <a:pPr algn="ctr" fontAlgn="b"/>
                      <a:r>
                        <a:rPr lang="ru-RU" sz="1050" b="0" i="0" u="none" strike="noStrike" cap="none" dirty="0" err="1">
                          <a:solidFill>
                            <a:srgbClr val="007F76"/>
                          </a:solidFill>
                          <a:effectLst/>
                          <a:latin typeface="Arial Narrow" panose="020B0606020202030204" pitchFamily="34" charset="0"/>
                          <a:ea typeface="+mn-ea"/>
                          <a:cs typeface="+mn-cs"/>
                          <a:sym typeface="Arial"/>
                        </a:rPr>
                        <a:t>оның</a:t>
                      </a:r>
                      <a:r>
                        <a:rPr lang="ru-RU" sz="1050" b="0" i="0" u="none" strike="noStrike" cap="none" dirty="0">
                          <a:solidFill>
                            <a:srgbClr val="007F76"/>
                          </a:solidFill>
                          <a:effectLst/>
                          <a:latin typeface="Arial Narrow" panose="020B0606020202030204" pitchFamily="34" charset="0"/>
                          <a:ea typeface="+mn-ea"/>
                          <a:cs typeface="+mn-cs"/>
                          <a:sym typeface="Arial"/>
                        </a:rPr>
                        <a:t> </a:t>
                      </a:r>
                      <a:r>
                        <a:rPr lang="ru-RU" sz="1050" b="0" i="0" u="none" strike="noStrike" cap="none" dirty="0" err="1">
                          <a:solidFill>
                            <a:srgbClr val="007F76"/>
                          </a:solidFill>
                          <a:effectLst/>
                          <a:latin typeface="Arial Narrow" panose="020B0606020202030204" pitchFamily="34" charset="0"/>
                          <a:ea typeface="+mn-ea"/>
                          <a:cs typeface="+mn-cs"/>
                          <a:sym typeface="Arial"/>
                        </a:rPr>
                        <a:t>ішінде</a:t>
                      </a:r>
                      <a:r>
                        <a:rPr lang="ru-RU" sz="1050" b="0" i="0" u="none" strike="noStrike" cap="none" dirty="0">
                          <a:solidFill>
                            <a:srgbClr val="007F76"/>
                          </a:solidFill>
                          <a:effectLst/>
                          <a:latin typeface="Arial Narrow" panose="020B0606020202030204" pitchFamily="34" charset="0"/>
                          <a:ea typeface="+mn-ea"/>
                          <a:cs typeface="+mn-cs"/>
                          <a:sym typeface="Arial"/>
                        </a:rPr>
                        <a:t> 2023 ж. </a:t>
                      </a:r>
                      <a:r>
                        <a:rPr lang="ru-RU" sz="1050" b="0" i="0" u="none" strike="noStrike" cap="none" dirty="0" err="1">
                          <a:solidFill>
                            <a:srgbClr val="007F76"/>
                          </a:solidFill>
                          <a:effectLst/>
                          <a:latin typeface="Arial Narrow" panose="020B0606020202030204" pitchFamily="34" charset="0"/>
                          <a:ea typeface="+mn-ea"/>
                          <a:cs typeface="+mn-cs"/>
                          <a:sym typeface="Arial"/>
                        </a:rPr>
                        <a:t>тоқсан</a:t>
                      </a:r>
                      <a:r>
                        <a:rPr lang="ru-RU" sz="1050" b="0" i="0" u="none" strike="noStrike" cap="none" dirty="0">
                          <a:solidFill>
                            <a:srgbClr val="007F76"/>
                          </a:solidFill>
                          <a:effectLst/>
                          <a:latin typeface="Arial Narrow" panose="020B0606020202030204" pitchFamily="34" charset="0"/>
                          <a:ea typeface="+mn-ea"/>
                          <a:cs typeface="+mn-cs"/>
                          <a:sym typeface="Arial"/>
                        </a:rPr>
                        <a:t> </a:t>
                      </a:r>
                      <a:r>
                        <a:rPr lang="ru-RU" sz="1050" b="0" i="0" u="none" strike="noStrike" cap="none" dirty="0" err="1">
                          <a:solidFill>
                            <a:srgbClr val="007F76"/>
                          </a:solidFill>
                          <a:effectLst/>
                          <a:latin typeface="Arial Narrow" panose="020B0606020202030204" pitchFamily="34" charset="0"/>
                          <a:ea typeface="+mn-ea"/>
                          <a:cs typeface="+mn-cs"/>
                          <a:sym typeface="Arial"/>
                        </a:rPr>
                        <a:t>бойынша</a:t>
                      </a:r>
                      <a:endParaRPr lang="ru-RU" sz="1050" b="0" i="0" u="none" strike="noStrike" cap="none" dirty="0">
                        <a:solidFill>
                          <a:srgbClr val="007F76"/>
                        </a:solidFill>
                        <a:effectLst/>
                        <a:latin typeface="Arial Narrow" panose="020B0606020202030204" pitchFamily="34" charset="0"/>
                        <a:ea typeface="+mn-ea"/>
                        <a:cs typeface="+mn-cs"/>
                        <a:sym typeface="Arial"/>
                      </a:endParaRPr>
                    </a:p>
                  </a:txBody>
                  <a:tcPr marL="9525" marR="9525" marT="0" marB="0" anchor="ctr">
                    <a:lnL>
                      <a:noFill/>
                    </a:lnL>
                    <a:lnR>
                      <a:noFill/>
                    </a:lnR>
                    <a:lnT w="1270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fontAlgn="b"/>
                      <a:endParaRPr lang="ru-RU" sz="900" b="0" i="0" u="none" strike="noStrike" dirty="0">
                        <a:solidFill>
                          <a:srgbClr val="007F76"/>
                        </a:solidFill>
                        <a:effectLst/>
                        <a:latin typeface="Arial Narrow" panose="020B0606020202030204" pitchFamily="34" charset="0"/>
                      </a:endParaRPr>
                    </a:p>
                  </a:txBody>
                  <a:tcPr marL="9525" marR="9525" marT="9525" marB="0"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4D7A86">
                        <a:alpha val="20000"/>
                      </a:srgbClr>
                    </a:solidFill>
                  </a:tcPr>
                </a:tc>
                <a:tc hMerge="1">
                  <a:txBody>
                    <a:bodyPr/>
                    <a:lstStyle/>
                    <a:p>
                      <a:pPr algn="ctr" fontAlgn="b"/>
                      <a:endParaRPr lang="ru-RU" sz="900" b="0" i="0" u="none" strike="noStrike" dirty="0">
                        <a:solidFill>
                          <a:srgbClr val="007F76"/>
                        </a:solidFill>
                        <a:effectLst/>
                        <a:latin typeface="Arial Narrow" panose="020B0606020202030204" pitchFamily="34" charset="0"/>
                      </a:endParaRPr>
                    </a:p>
                  </a:txBody>
                  <a:tcPr marL="9525" marR="9525" marT="9525" marB="0"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4D7A86">
                        <a:alpha val="20000"/>
                      </a:srgbClr>
                    </a:solidFill>
                  </a:tcPr>
                </a:tc>
                <a:tc hMerge="1">
                  <a:txBody>
                    <a:bodyPr/>
                    <a:lstStyle/>
                    <a:p>
                      <a:pPr algn="ctr" fontAlgn="b"/>
                      <a:endParaRPr lang="ru-RU" sz="900" b="0" i="0" u="none" strike="noStrike" dirty="0">
                        <a:solidFill>
                          <a:srgbClr val="007F76"/>
                        </a:solidFill>
                        <a:effectLst/>
                        <a:latin typeface="Arial Narrow" panose="020B0606020202030204" pitchFamily="34" charset="0"/>
                      </a:endParaRPr>
                    </a:p>
                  </a:txBody>
                  <a:tcPr marL="9525" marR="9525" marT="9525" marB="0"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4D7A86">
                        <a:alpha val="20000"/>
                      </a:srgbClr>
                    </a:solidFill>
                  </a:tcPr>
                </a:tc>
                <a:tc rowSpan="2">
                  <a:txBody>
                    <a:bodyPr/>
                    <a:lstStyle/>
                    <a:p>
                      <a:pPr algn="ctr" fontAlgn="b"/>
                      <a:r>
                        <a:rPr lang="ru-RU" sz="1050" u="none" strike="noStrike" dirty="0">
                          <a:solidFill>
                            <a:srgbClr val="007F76"/>
                          </a:solidFill>
                          <a:effectLst/>
                          <a:latin typeface="Arial Narrow" panose="020B0606020202030204" pitchFamily="34" charset="0"/>
                        </a:rPr>
                        <a:t>ЖАЛПЫҒА </a:t>
                      </a:r>
                    </a:p>
                    <a:p>
                      <a:pPr algn="ctr" fontAlgn="b"/>
                      <a:r>
                        <a:rPr lang="ru-RU" sz="1050" u="none" strike="noStrike" dirty="0">
                          <a:solidFill>
                            <a:srgbClr val="007F76"/>
                          </a:solidFill>
                          <a:effectLst/>
                          <a:latin typeface="Arial Narrow" panose="020B0606020202030204" pitchFamily="34" charset="0"/>
                        </a:rPr>
                        <a:t>%-бен </a:t>
                      </a:r>
                      <a:endParaRPr lang="ru-RU" sz="1050" b="0" i="0" u="none" strike="noStrike" dirty="0">
                        <a:solidFill>
                          <a:srgbClr val="007F76"/>
                        </a:solidFill>
                        <a:effectLst/>
                        <a:latin typeface="Arial Narrow" panose="020B0606020202030204" pitchFamily="34" charset="0"/>
                      </a:endParaRPr>
                    </a:p>
                  </a:txBody>
                  <a:tcPr marL="9525" marR="9525" marT="0" marB="0"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821115214"/>
                  </a:ext>
                </a:extLst>
              </a:tr>
              <a:tr h="188570">
                <a:tc vMerge="1">
                  <a:txBody>
                    <a:bodyPr/>
                    <a:lstStyle/>
                    <a:p>
                      <a:pPr algn="ctr" rtl="0" fontAlgn="ctr"/>
                      <a:endParaRPr lang="ru-RU" sz="900" b="0" i="0" u="none" strike="noStrike" dirty="0">
                        <a:solidFill>
                          <a:srgbClr val="007F76"/>
                        </a:solidFill>
                        <a:effectLst/>
                        <a:latin typeface="Arial Narrow" panose="020B0606020202030204" pitchFamily="34" charset="0"/>
                      </a:endParaRPr>
                    </a:p>
                  </a:txBody>
                  <a:tcPr marL="6603" marR="6603" marT="10800" marB="10800"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4D7A86">
                        <a:alpha val="20000"/>
                      </a:srgbClr>
                    </a:solidFill>
                  </a:tcPr>
                </a:tc>
                <a:tc vMerge="1">
                  <a:txBody>
                    <a:bodyPr/>
                    <a:lstStyle/>
                    <a:p>
                      <a:pPr algn="ctr" rtl="0" fontAlgn="ctr"/>
                      <a:endParaRPr lang="ru-RU" sz="900" b="0" i="0" u="none" strike="noStrike" dirty="0">
                        <a:solidFill>
                          <a:srgbClr val="007F76"/>
                        </a:solidFill>
                        <a:effectLst/>
                        <a:latin typeface="Arial Narrow" panose="020B0606020202030204" pitchFamily="34" charset="0"/>
                      </a:endParaRPr>
                    </a:p>
                  </a:txBody>
                  <a:tcPr marL="6603" marR="6603" marT="10800" marB="10800"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4D7A86">
                        <a:alpha val="20000"/>
                      </a:srgbClr>
                    </a:solidFill>
                  </a:tcPr>
                </a:tc>
                <a:tc vMerge="1">
                  <a:txBody>
                    <a:bodyPr/>
                    <a:lstStyle/>
                    <a:p>
                      <a:pPr algn="ctr" rtl="0" fontAlgn="ctr"/>
                      <a:endParaRPr lang="ru-RU" sz="900" b="0" i="0" u="none" strike="noStrike" dirty="0">
                        <a:solidFill>
                          <a:srgbClr val="007F76"/>
                        </a:solidFill>
                        <a:effectLst/>
                        <a:latin typeface="Arial Narrow" panose="020B0606020202030204" pitchFamily="34" charset="0"/>
                      </a:endParaRPr>
                    </a:p>
                  </a:txBody>
                  <a:tcPr marL="6603" marR="6603" marT="10800" marB="10800"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4D7A86">
                        <a:alpha val="20000"/>
                      </a:srgbClr>
                    </a:solidFill>
                  </a:tcPr>
                </a:tc>
                <a:tc vMerge="1">
                  <a:txBody>
                    <a:bodyPr/>
                    <a:lstStyle/>
                    <a:p>
                      <a:endParaRPr lang="ru-KZ"/>
                    </a:p>
                  </a:txBody>
                  <a:tcPr/>
                </a:tc>
                <a:tc>
                  <a:txBody>
                    <a:bodyPr/>
                    <a:lstStyle/>
                    <a:p>
                      <a:pPr algn="ctr" fontAlgn="b"/>
                      <a:r>
                        <a:rPr lang="en-US" sz="1050" b="0" i="0" u="none" strike="noStrike" dirty="0">
                          <a:solidFill>
                            <a:schemeClr val="tx1"/>
                          </a:solidFill>
                          <a:effectLst/>
                          <a:latin typeface="Arial Narrow" panose="020B0606020202030204" pitchFamily="34" charset="0"/>
                        </a:rPr>
                        <a:t>I</a:t>
                      </a:r>
                      <a:endParaRPr lang="ru-RU" sz="1050" b="0" i="0" u="none" strike="noStrike" dirty="0">
                        <a:solidFill>
                          <a:schemeClr val="tx1"/>
                        </a:solidFill>
                        <a:effectLst/>
                        <a:latin typeface="Arial Narrow" panose="020B0606020202030204" pitchFamily="34" charset="0"/>
                      </a:endParaRPr>
                    </a:p>
                  </a:txBody>
                  <a:tcPr marL="9525" marR="9525" marT="0" marB="0" anchor="ctr">
                    <a:lnT w="635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ctr" fontAlgn="b"/>
                      <a:r>
                        <a:rPr lang="en-US" sz="1050" b="0" i="0" u="none" strike="noStrike" dirty="0">
                          <a:solidFill>
                            <a:schemeClr val="tx1"/>
                          </a:solidFill>
                          <a:effectLst/>
                          <a:latin typeface="Arial Narrow" panose="020B0606020202030204" pitchFamily="34" charset="0"/>
                        </a:rPr>
                        <a:t>II</a:t>
                      </a:r>
                      <a:endParaRPr lang="ru-RU" sz="1050" b="0" i="0" u="none" strike="noStrike" dirty="0">
                        <a:solidFill>
                          <a:schemeClr val="tx1"/>
                        </a:solidFill>
                        <a:effectLst/>
                        <a:latin typeface="Arial Narrow" panose="020B0606020202030204" pitchFamily="34" charset="0"/>
                      </a:endParaRPr>
                    </a:p>
                  </a:txBody>
                  <a:tcPr marL="9525" marR="9525" marT="0" marB="0" anchor="ctr">
                    <a:lnT w="635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ctr" fontAlgn="b"/>
                      <a:r>
                        <a:rPr lang="en-US" sz="1050" b="0" i="0" u="none" strike="noStrike" dirty="0">
                          <a:solidFill>
                            <a:schemeClr val="tx1"/>
                          </a:solidFill>
                          <a:effectLst/>
                          <a:latin typeface="Arial Narrow" panose="020B0606020202030204" pitchFamily="34" charset="0"/>
                        </a:rPr>
                        <a:t>III</a:t>
                      </a:r>
                      <a:endParaRPr lang="ru-RU" sz="1050" b="0" i="0" u="none" strike="noStrike" dirty="0">
                        <a:solidFill>
                          <a:schemeClr val="tx1"/>
                        </a:solidFill>
                        <a:effectLst/>
                        <a:latin typeface="Arial Narrow" panose="020B0606020202030204" pitchFamily="34" charset="0"/>
                      </a:endParaRPr>
                    </a:p>
                  </a:txBody>
                  <a:tcPr marL="9525" marR="9525" marT="0" marB="0" anchor="ctr">
                    <a:lnT w="635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ctr" fontAlgn="b"/>
                      <a:r>
                        <a:rPr lang="en-US" sz="1050" b="0" i="0" u="none" strike="noStrike" dirty="0">
                          <a:solidFill>
                            <a:schemeClr val="tx1"/>
                          </a:solidFill>
                          <a:effectLst/>
                          <a:latin typeface="Arial Narrow" panose="020B0606020202030204" pitchFamily="34" charset="0"/>
                        </a:rPr>
                        <a:t>IV</a:t>
                      </a:r>
                      <a:endParaRPr lang="ru-RU" sz="1050" b="0" i="0" u="none" strike="noStrike" dirty="0">
                        <a:solidFill>
                          <a:schemeClr val="tx1"/>
                        </a:solidFill>
                        <a:effectLst/>
                        <a:latin typeface="Arial Narrow" panose="020B0606020202030204" pitchFamily="34" charset="0"/>
                      </a:endParaRPr>
                    </a:p>
                  </a:txBody>
                  <a:tcPr marL="9525" marR="9525" marT="0" marB="0" anchor="ctr">
                    <a:lnR w="1270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vMerge="1">
                  <a:txBody>
                    <a:bodyPr/>
                    <a:lstStyle/>
                    <a:p>
                      <a:pPr algn="ctr" fontAlgn="b"/>
                      <a:endParaRPr lang="ru-RU" sz="1050" b="0" i="0" u="none" strike="noStrike" dirty="0">
                        <a:solidFill>
                          <a:srgbClr val="007F76"/>
                        </a:solidFill>
                        <a:effectLst/>
                        <a:latin typeface="Arial Narrow" panose="020B0606020202030204" pitchFamily="34" charset="0"/>
                      </a:endParaRPr>
                    </a:p>
                  </a:txBody>
                  <a:tcPr marL="9525" marR="9525" marT="9525" marB="0"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4D7A86">
                        <a:alpha val="20000"/>
                      </a:srgbClr>
                    </a:solidFill>
                  </a:tcPr>
                </a:tc>
                <a:tc>
                  <a:txBody>
                    <a:bodyPr/>
                    <a:lstStyle/>
                    <a:p>
                      <a:pPr algn="ctr" fontAlgn="b"/>
                      <a:r>
                        <a:rPr lang="en-US" sz="1050" b="0" i="0" u="none" strike="noStrike" dirty="0">
                          <a:solidFill>
                            <a:schemeClr val="tx1"/>
                          </a:solidFill>
                          <a:effectLst/>
                          <a:latin typeface="Arial Narrow" panose="020B0606020202030204" pitchFamily="34" charset="0"/>
                        </a:rPr>
                        <a:t>I </a:t>
                      </a:r>
                      <a:r>
                        <a:rPr lang="ru-RU" sz="1050" b="0" i="0" u="none" strike="noStrike" dirty="0">
                          <a:solidFill>
                            <a:schemeClr val="tx1"/>
                          </a:solidFill>
                          <a:effectLst/>
                          <a:latin typeface="Arial Narrow" panose="020B0606020202030204" pitchFamily="34" charset="0"/>
                        </a:rPr>
                        <a:t>(факт)</a:t>
                      </a:r>
                    </a:p>
                  </a:txBody>
                  <a:tcPr marL="9525" marR="9525" marT="0" marB="0" anchor="ctr">
                    <a:lnL>
                      <a:noFill/>
                    </a:lnL>
                    <a:lnR>
                      <a:noFill/>
                    </a:lnR>
                    <a:lnT w="635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50" b="0" i="0" u="none" strike="noStrike" dirty="0">
                          <a:solidFill>
                            <a:srgbClr val="007F76"/>
                          </a:solidFill>
                          <a:effectLst/>
                          <a:latin typeface="Arial Narrow" panose="020B0606020202030204" pitchFamily="34" charset="0"/>
                        </a:rPr>
                        <a:t>II</a:t>
                      </a:r>
                      <a:endParaRPr lang="ru-RU" sz="1050" b="0" i="0" u="none" strike="noStrike" dirty="0">
                        <a:solidFill>
                          <a:srgbClr val="007F76"/>
                        </a:solidFill>
                        <a:effectLst/>
                        <a:latin typeface="Arial Narrow" panose="020B0606020202030204" pitchFamily="34" charset="0"/>
                      </a:endParaRPr>
                    </a:p>
                  </a:txBody>
                  <a:tcPr marL="9525" marR="9525" marT="0" marB="0" anchor="ctr">
                    <a:lnL>
                      <a:noFill/>
                    </a:lnL>
                    <a:lnR>
                      <a:noFill/>
                    </a:lnR>
                    <a:lnT w="635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50" b="0" i="0" u="none" strike="noStrike" dirty="0">
                          <a:solidFill>
                            <a:srgbClr val="007F76"/>
                          </a:solidFill>
                          <a:effectLst/>
                          <a:latin typeface="Arial Narrow" panose="020B0606020202030204" pitchFamily="34" charset="0"/>
                        </a:rPr>
                        <a:t>III</a:t>
                      </a:r>
                      <a:endParaRPr lang="ru-RU" sz="1050" b="0" i="0" u="none" strike="noStrike" dirty="0">
                        <a:solidFill>
                          <a:srgbClr val="007F76"/>
                        </a:solidFill>
                        <a:effectLst/>
                        <a:latin typeface="Arial Narrow" panose="020B0606020202030204" pitchFamily="34" charset="0"/>
                      </a:endParaRPr>
                    </a:p>
                  </a:txBody>
                  <a:tcPr marL="9525" marR="9525" marT="0" marB="0" anchor="ctr">
                    <a:lnL>
                      <a:noFill/>
                    </a:lnL>
                    <a:lnR>
                      <a:noFill/>
                    </a:lnR>
                    <a:lnT w="635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50" b="0" i="0" u="none" strike="noStrike" dirty="0">
                          <a:solidFill>
                            <a:srgbClr val="007F76"/>
                          </a:solidFill>
                          <a:effectLst/>
                          <a:latin typeface="Arial Narrow" panose="020B0606020202030204" pitchFamily="34" charset="0"/>
                        </a:rPr>
                        <a:t>IV</a:t>
                      </a:r>
                      <a:endParaRPr lang="ru-RU" sz="1050" b="0" i="0" u="none" strike="noStrike" dirty="0">
                        <a:solidFill>
                          <a:srgbClr val="007F76"/>
                        </a:solidFill>
                        <a:effectLst/>
                        <a:latin typeface="Arial Narrow" panose="020B0606020202030204" pitchFamily="34" charset="0"/>
                      </a:endParaRPr>
                    </a:p>
                  </a:txBody>
                  <a:tcPr marL="9525" marR="9525" marT="0" marB="0" anchor="ctr">
                    <a:lnL>
                      <a:noFill/>
                    </a:lnL>
                    <a:lnR>
                      <a:noFill/>
                    </a:lnR>
                    <a:lnT w="635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vMerge="1">
                  <a:txBody>
                    <a:bodyPr/>
                    <a:lstStyle/>
                    <a:p>
                      <a:pPr algn="ctr" fontAlgn="b"/>
                      <a:endParaRPr lang="ru-RU" sz="900" b="0" i="0" u="none" strike="noStrike" dirty="0">
                        <a:solidFill>
                          <a:srgbClr val="007F76"/>
                        </a:solidFill>
                        <a:effectLst/>
                        <a:latin typeface="Arial Narrow" panose="020B0606020202030204" pitchFamily="34" charset="0"/>
                      </a:endParaRPr>
                    </a:p>
                  </a:txBody>
                  <a:tcPr marL="9525" marR="9525" marT="9525" marB="0"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4D7A86">
                        <a:alpha val="20000"/>
                      </a:srgbClr>
                    </a:solidFill>
                  </a:tcPr>
                </a:tc>
                <a:extLst>
                  <a:ext uri="{0D108BD9-81ED-4DB2-BD59-A6C34878D82A}">
                    <a16:rowId xmlns:a16="http://schemas.microsoft.com/office/drawing/2014/main" val="3582961751"/>
                  </a:ext>
                </a:extLst>
              </a:tr>
              <a:tr h="152142">
                <a:tc gridSpan="14">
                  <a:txBody>
                    <a:bodyPr/>
                    <a:lstStyle/>
                    <a:p>
                      <a:pPr algn="ctr" rtl="0" fontAlgn="ctr"/>
                      <a:r>
                        <a:rPr lang="ru-RU" sz="900" b="1" u="none" strike="noStrike" dirty="0">
                          <a:solidFill>
                            <a:srgbClr val="007F76"/>
                          </a:solidFill>
                          <a:effectLst/>
                          <a:latin typeface="Arial Narrow" panose="020B0606020202030204" pitchFamily="34" charset="0"/>
                        </a:rPr>
                        <a:t>БАЗАЛЫҚ СЦЕНАРИЙ</a:t>
                      </a:r>
                    </a:p>
                  </a:txBody>
                  <a:tcPr marL="9525" marR="9525" marT="0" marB="0"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007F76">
                        <a:alpha val="40000"/>
                      </a:srgbClr>
                    </a:solidFill>
                  </a:tcPr>
                </a:tc>
                <a:tc hMerge="1">
                  <a:txBody>
                    <a:bodyPr/>
                    <a:lstStyle/>
                    <a:p>
                      <a:endParaRPr lang="ru-RU"/>
                    </a:p>
                  </a:txBody>
                  <a:tcPr/>
                </a:tc>
                <a:tc hMerge="1">
                  <a:txBody>
                    <a:bodyPr/>
                    <a:lstStyle/>
                    <a:p>
                      <a:endParaRPr lang="ru-RU"/>
                    </a:p>
                  </a:txBody>
                  <a:tcPr>
                    <a:lnL w="12700" cap="flat" cmpd="sng" algn="ctr">
                      <a:solidFill>
                        <a:schemeClr val="tx1"/>
                      </a:solidFill>
                      <a:prstDash val="solid"/>
                      <a:round/>
                      <a:headEnd type="none" w="med" len="med"/>
                      <a:tailEnd type="none" w="med" len="med"/>
                    </a:lnL>
                    <a:lnT w="12700" cap="flat" cmpd="sng" algn="ctr">
                      <a:solidFill>
                        <a:schemeClr val="tx1"/>
                      </a:solidFill>
                      <a:prstDash val="solid"/>
                      <a:round/>
                      <a:headEnd type="none" w="med" len="med"/>
                      <a:tailEnd type="none" w="med" len="med"/>
                    </a:lnT>
                  </a:tcPr>
                </a:tc>
                <a:tc hMerge="1">
                  <a:txBody>
                    <a:bodyPr/>
                    <a:lstStyle/>
                    <a:p>
                      <a:pPr algn="ctr" fontAlgn="b"/>
                      <a:r>
                        <a:rPr lang="ru-RU" sz="900" b="1" i="0" u="none" strike="noStrike" cap="none" dirty="0">
                          <a:solidFill>
                            <a:schemeClr val="tx1"/>
                          </a:solidFill>
                          <a:effectLst/>
                          <a:latin typeface="Arial Narrow" panose="020B0606020202030204" pitchFamily="34" charset="0"/>
                          <a:ea typeface="+mn-ea"/>
                          <a:cs typeface="+mn-cs"/>
                          <a:sym typeface="Arial"/>
                        </a:rPr>
                        <a:t>1 074 391</a:t>
                      </a:r>
                      <a:endParaRPr lang="ru-KZ" sz="900" b="1" i="0" u="none" strike="noStrike" cap="none" dirty="0">
                        <a:solidFill>
                          <a:schemeClr val="tx1"/>
                        </a:solidFill>
                        <a:effectLst/>
                        <a:latin typeface="Arial Narrow" panose="020B0606020202030204" pitchFamily="34" charset="0"/>
                        <a:ea typeface="+mn-ea"/>
                        <a:cs typeface="+mn-cs"/>
                        <a:sym typeface="Arial"/>
                      </a:endParaRPr>
                    </a:p>
                  </a:txBody>
                  <a:tcPr marL="9525" marR="9525" marT="0" marB="0" anchor="ctr">
                    <a:lnL w="12700" cap="flat" cmpd="sng" algn="ctr">
                      <a:solidFill>
                        <a:schemeClr val="tx1"/>
                      </a:solidFill>
                      <a:prstDash val="solid"/>
                      <a:round/>
                      <a:headEnd type="none" w="med" len="med"/>
                      <a:tailEnd type="none" w="med" len="med"/>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65000"/>
                        <a:alpha val="20000"/>
                      </a:schemeClr>
                    </a:solidFill>
                  </a:tcPr>
                </a:tc>
                <a:tc hMerge="1">
                  <a:txBody>
                    <a:bodyPr/>
                    <a:lstStyle/>
                    <a:p>
                      <a:pPr algn="ctr" fontAlgn="b"/>
                      <a:r>
                        <a:rPr lang="ru-KZ" sz="900" b="1" i="0" u="none" strike="noStrike" cap="none" dirty="0">
                          <a:solidFill>
                            <a:schemeClr val="tx1"/>
                          </a:solidFill>
                          <a:effectLst/>
                          <a:latin typeface="Arial Narrow" panose="020B0606020202030204" pitchFamily="34" charset="0"/>
                          <a:ea typeface="+mn-ea"/>
                          <a:cs typeface="+mn-cs"/>
                          <a:sym typeface="Arial"/>
                        </a:rPr>
                        <a:t>211</a:t>
                      </a:r>
                      <a:r>
                        <a:rPr lang="ru-RU" sz="900" b="1" i="0" u="none" strike="noStrike" cap="none" dirty="0">
                          <a:solidFill>
                            <a:schemeClr val="tx1"/>
                          </a:solidFill>
                          <a:effectLst/>
                          <a:latin typeface="Arial Narrow" panose="020B0606020202030204" pitchFamily="34" charset="0"/>
                          <a:ea typeface="+mn-ea"/>
                          <a:cs typeface="+mn-cs"/>
                          <a:sym typeface="Arial"/>
                        </a:rPr>
                        <a:t> </a:t>
                      </a:r>
                      <a:r>
                        <a:rPr lang="ru-KZ" sz="900" b="1" i="0" u="none" strike="noStrike" cap="none" dirty="0">
                          <a:solidFill>
                            <a:schemeClr val="tx1"/>
                          </a:solidFill>
                          <a:effectLst/>
                          <a:latin typeface="Arial Narrow" panose="020B0606020202030204" pitchFamily="34" charset="0"/>
                          <a:ea typeface="+mn-ea"/>
                          <a:cs typeface="+mn-cs"/>
                          <a:sym typeface="Arial"/>
                        </a:rPr>
                        <a:t>344</a:t>
                      </a:r>
                    </a:p>
                  </a:txBody>
                  <a:tcPr marL="9525" marR="9525" marT="0" marB="0"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65000"/>
                        <a:alpha val="20000"/>
                      </a:schemeClr>
                    </a:solidFill>
                  </a:tcPr>
                </a:tc>
                <a:tc hMerge="1">
                  <a:txBody>
                    <a:bodyPr/>
                    <a:lstStyle/>
                    <a:p>
                      <a:pPr algn="ctr" fontAlgn="b"/>
                      <a:r>
                        <a:rPr lang="ru-KZ" sz="900" b="1" i="0" u="none" strike="noStrike" cap="none" dirty="0">
                          <a:solidFill>
                            <a:schemeClr val="tx1"/>
                          </a:solidFill>
                          <a:effectLst/>
                          <a:latin typeface="Arial Narrow" panose="020B0606020202030204" pitchFamily="34" charset="0"/>
                          <a:ea typeface="+mn-ea"/>
                          <a:cs typeface="+mn-cs"/>
                          <a:sym typeface="Arial"/>
                        </a:rPr>
                        <a:t>272</a:t>
                      </a:r>
                      <a:r>
                        <a:rPr lang="ru-RU" sz="900" b="1" i="0" u="none" strike="noStrike" cap="none" dirty="0">
                          <a:solidFill>
                            <a:schemeClr val="tx1"/>
                          </a:solidFill>
                          <a:effectLst/>
                          <a:latin typeface="Arial Narrow" panose="020B0606020202030204" pitchFamily="34" charset="0"/>
                          <a:ea typeface="+mn-ea"/>
                          <a:cs typeface="+mn-cs"/>
                          <a:sym typeface="Arial"/>
                        </a:rPr>
                        <a:t> </a:t>
                      </a:r>
                      <a:r>
                        <a:rPr lang="ru-KZ" sz="900" b="1" i="0" u="none" strike="noStrike" cap="none" dirty="0">
                          <a:solidFill>
                            <a:schemeClr val="tx1"/>
                          </a:solidFill>
                          <a:effectLst/>
                          <a:latin typeface="Arial Narrow" panose="020B0606020202030204" pitchFamily="34" charset="0"/>
                          <a:ea typeface="+mn-ea"/>
                          <a:cs typeface="+mn-cs"/>
                          <a:sym typeface="Arial"/>
                        </a:rPr>
                        <a:t>354</a:t>
                      </a:r>
                    </a:p>
                  </a:txBody>
                  <a:tcPr marL="9525" marR="9525" marT="0" marB="0"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65000"/>
                        <a:alpha val="20000"/>
                      </a:schemeClr>
                    </a:solidFill>
                  </a:tcPr>
                </a:tc>
                <a:tc hMerge="1">
                  <a:txBody>
                    <a:bodyPr/>
                    <a:lstStyle/>
                    <a:p>
                      <a:pPr algn="ctr" fontAlgn="b"/>
                      <a:r>
                        <a:rPr lang="ru-KZ" sz="900" b="1" i="0" u="none" strike="noStrike" cap="none" dirty="0">
                          <a:solidFill>
                            <a:schemeClr val="tx1"/>
                          </a:solidFill>
                          <a:effectLst/>
                          <a:latin typeface="Arial Narrow" panose="020B0606020202030204" pitchFamily="34" charset="0"/>
                          <a:ea typeface="+mn-ea"/>
                          <a:cs typeface="+mn-cs"/>
                          <a:sym typeface="Arial"/>
                        </a:rPr>
                        <a:t>299</a:t>
                      </a:r>
                      <a:r>
                        <a:rPr lang="ru-RU" sz="900" b="1" i="0" u="none" strike="noStrike" cap="none" dirty="0">
                          <a:solidFill>
                            <a:schemeClr val="tx1"/>
                          </a:solidFill>
                          <a:effectLst/>
                          <a:latin typeface="Arial Narrow" panose="020B0606020202030204" pitchFamily="34" charset="0"/>
                          <a:ea typeface="+mn-ea"/>
                          <a:cs typeface="+mn-cs"/>
                          <a:sym typeface="Arial"/>
                        </a:rPr>
                        <a:t> </a:t>
                      </a:r>
                      <a:r>
                        <a:rPr lang="ru-KZ" sz="900" b="1" i="0" u="none" strike="noStrike" cap="none" dirty="0">
                          <a:solidFill>
                            <a:schemeClr val="tx1"/>
                          </a:solidFill>
                          <a:effectLst/>
                          <a:latin typeface="Arial Narrow" panose="020B0606020202030204" pitchFamily="34" charset="0"/>
                          <a:ea typeface="+mn-ea"/>
                          <a:cs typeface="+mn-cs"/>
                          <a:sym typeface="Arial"/>
                        </a:rPr>
                        <a:t>136</a:t>
                      </a:r>
                    </a:p>
                  </a:txBody>
                  <a:tcPr marL="9525" marR="9525" marT="0" marB="0"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65000"/>
                        <a:alpha val="20000"/>
                      </a:schemeClr>
                    </a:solidFill>
                  </a:tcPr>
                </a:tc>
                <a:tc hMerge="1">
                  <a:txBody>
                    <a:bodyPr/>
                    <a:lstStyle/>
                    <a:p>
                      <a:pPr algn="ctr" fontAlgn="b"/>
                      <a:r>
                        <a:rPr lang="ru-KZ" sz="900" b="1" i="0" u="none" strike="noStrike" cap="none" dirty="0">
                          <a:solidFill>
                            <a:schemeClr val="tx1"/>
                          </a:solidFill>
                          <a:effectLst/>
                          <a:latin typeface="Arial Narrow" panose="020B0606020202030204" pitchFamily="34" charset="0"/>
                          <a:ea typeface="+mn-ea"/>
                          <a:cs typeface="+mn-cs"/>
                          <a:sym typeface="Arial"/>
                        </a:rPr>
                        <a:t>291</a:t>
                      </a:r>
                      <a:r>
                        <a:rPr lang="ru-RU" sz="900" b="1" i="0" u="none" strike="noStrike" cap="none" dirty="0">
                          <a:solidFill>
                            <a:schemeClr val="tx1"/>
                          </a:solidFill>
                          <a:effectLst/>
                          <a:latin typeface="Arial Narrow" panose="020B0606020202030204" pitchFamily="34" charset="0"/>
                          <a:ea typeface="+mn-ea"/>
                          <a:cs typeface="+mn-cs"/>
                          <a:sym typeface="Arial"/>
                        </a:rPr>
                        <a:t> </a:t>
                      </a:r>
                      <a:r>
                        <a:rPr lang="ru-KZ" sz="900" b="1" i="0" u="none" strike="noStrike" cap="none" dirty="0">
                          <a:solidFill>
                            <a:schemeClr val="tx1"/>
                          </a:solidFill>
                          <a:effectLst/>
                          <a:latin typeface="Arial Narrow" panose="020B0606020202030204" pitchFamily="34" charset="0"/>
                          <a:ea typeface="+mn-ea"/>
                          <a:cs typeface="+mn-cs"/>
                          <a:sym typeface="Arial"/>
                        </a:rPr>
                        <a:t>557</a:t>
                      </a:r>
                    </a:p>
                  </a:txBody>
                  <a:tcPr marL="9525" marR="9525" marT="0" marB="0" anchor="ctr">
                    <a:lnL>
                      <a:noFill/>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65000"/>
                        <a:alpha val="20000"/>
                      </a:schemeClr>
                    </a:solidFill>
                  </a:tcPr>
                </a:tc>
                <a:tc hMerge="1">
                  <a:txBody>
                    <a:bodyPr/>
                    <a:lstStyle/>
                    <a:p>
                      <a:pPr marL="0" marR="0" lvl="0" indent="0" algn="ctr" defTabSz="914400" rtl="0" eaLnBrk="1" fontAlgn="ctr" latinLnBrk="0" hangingPunct="1">
                        <a:lnSpc>
                          <a:spcPct val="100000"/>
                        </a:lnSpc>
                        <a:spcBef>
                          <a:spcPts val="0"/>
                        </a:spcBef>
                        <a:spcAft>
                          <a:spcPts val="0"/>
                        </a:spcAft>
                        <a:buClrTx/>
                        <a:buSzTx/>
                        <a:buFontTx/>
                        <a:buNone/>
                        <a:tabLst/>
                        <a:defRPr/>
                      </a:pPr>
                      <a:r>
                        <a:rPr lang="ru-KZ" sz="900" b="1" i="0" u="none" strike="noStrike" cap="none" dirty="0">
                          <a:solidFill>
                            <a:srgbClr val="007F76"/>
                          </a:solidFill>
                          <a:effectLst/>
                          <a:latin typeface="Arial Narrow" panose="020B0606020202030204" pitchFamily="34" charset="0"/>
                          <a:ea typeface="+mn-ea"/>
                          <a:cs typeface="+mn-cs"/>
                          <a:sym typeface="Arial"/>
                        </a:rPr>
                        <a:t>1 103 799</a:t>
                      </a:r>
                    </a:p>
                  </a:txBody>
                  <a:tcPr marL="9525" marR="9525" marT="0" marB="0" anchor="ctr">
                    <a:lnL w="12700" cap="flat" cmpd="sng" algn="ctr">
                      <a:solidFill>
                        <a:schemeClr val="tx1"/>
                      </a:solidFill>
                      <a:prstDash val="solid"/>
                      <a:round/>
                      <a:headEnd type="none" w="med" len="med"/>
                      <a:tailEnd type="none" w="med" len="med"/>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007F76">
                        <a:alpha val="20000"/>
                      </a:srgbClr>
                    </a:solidFill>
                  </a:tcPr>
                </a:tc>
                <a:tc hMerge="1">
                  <a:txBody>
                    <a:bodyPr/>
                    <a:lstStyle/>
                    <a:p>
                      <a:pPr algn="ctr" rtl="0" fontAlgn="ctr"/>
                      <a:r>
                        <a:rPr lang="ru-KZ" sz="900" b="1" i="0" u="none" strike="noStrike" cap="none" dirty="0">
                          <a:solidFill>
                            <a:schemeClr val="tx1"/>
                          </a:solidFill>
                          <a:effectLst/>
                          <a:latin typeface="Arial Narrow" panose="020B0606020202030204" pitchFamily="34" charset="0"/>
                          <a:ea typeface="+mn-ea"/>
                          <a:cs typeface="+mn-cs"/>
                          <a:sym typeface="Arial"/>
                        </a:rPr>
                        <a:t>220 533</a:t>
                      </a:r>
                    </a:p>
                  </a:txBody>
                  <a:tcPr marL="9525" marR="9525" marT="0" marB="0"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50000"/>
                        <a:alpha val="20000"/>
                      </a:schemeClr>
                    </a:solidFill>
                  </a:tcPr>
                </a:tc>
                <a:tc hMerge="1">
                  <a:txBody>
                    <a:bodyPr/>
                    <a:lstStyle/>
                    <a:p>
                      <a:pPr algn="ctr" rtl="0" fontAlgn="ctr"/>
                      <a:r>
                        <a:rPr lang="ru-KZ" sz="900" b="1" i="0" u="none" strike="noStrike" cap="none" dirty="0">
                          <a:solidFill>
                            <a:srgbClr val="007F76"/>
                          </a:solidFill>
                          <a:effectLst/>
                          <a:latin typeface="Arial Narrow" panose="020B0606020202030204" pitchFamily="34" charset="0"/>
                          <a:ea typeface="+mn-ea"/>
                          <a:cs typeface="+mn-cs"/>
                          <a:sym typeface="Arial"/>
                        </a:rPr>
                        <a:t>240 505</a:t>
                      </a:r>
                    </a:p>
                  </a:txBody>
                  <a:tcPr marL="9525" marR="9525" marT="0" marB="0"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007F76">
                        <a:alpha val="20000"/>
                      </a:srgbClr>
                    </a:solidFill>
                  </a:tcPr>
                </a:tc>
                <a:tc hMerge="1">
                  <a:txBody>
                    <a:bodyPr/>
                    <a:lstStyle/>
                    <a:p>
                      <a:pPr algn="ctr" rtl="0" fontAlgn="ctr"/>
                      <a:r>
                        <a:rPr lang="ru-KZ" sz="900" b="1" i="0" u="none" strike="noStrike" cap="none" dirty="0">
                          <a:solidFill>
                            <a:srgbClr val="007F76"/>
                          </a:solidFill>
                          <a:effectLst/>
                          <a:latin typeface="Arial Narrow" panose="020B0606020202030204" pitchFamily="34" charset="0"/>
                          <a:ea typeface="+mn-ea"/>
                          <a:cs typeface="+mn-cs"/>
                          <a:sym typeface="Arial"/>
                        </a:rPr>
                        <a:t>300 190</a:t>
                      </a:r>
                    </a:p>
                  </a:txBody>
                  <a:tcPr marL="9525" marR="9525" marT="0" marB="0"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007F76">
                        <a:alpha val="20000"/>
                      </a:srgbClr>
                    </a:solidFill>
                  </a:tcPr>
                </a:tc>
                <a:tc hMerge="1">
                  <a:txBody>
                    <a:bodyPr/>
                    <a:lstStyle/>
                    <a:p>
                      <a:pPr algn="ctr" rtl="0" fontAlgn="ctr"/>
                      <a:r>
                        <a:rPr lang="ru-KZ" sz="900" b="1" i="0" u="none" strike="noStrike" cap="none" dirty="0">
                          <a:solidFill>
                            <a:srgbClr val="007F76"/>
                          </a:solidFill>
                          <a:effectLst/>
                          <a:latin typeface="Arial Narrow" panose="020B0606020202030204" pitchFamily="34" charset="0"/>
                          <a:ea typeface="+mn-ea"/>
                          <a:cs typeface="+mn-cs"/>
                          <a:sym typeface="Arial"/>
                        </a:rPr>
                        <a:t>342 571</a:t>
                      </a:r>
                    </a:p>
                  </a:txBody>
                  <a:tcPr marL="9525" marR="9525" marT="0" marB="0"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007F76">
                        <a:alpha val="20000"/>
                      </a:srgbClr>
                    </a:solidFill>
                  </a:tcPr>
                </a:tc>
                <a:tc hMerge="1">
                  <a:txBody>
                    <a:bodyPr/>
                    <a:lstStyle/>
                    <a:p>
                      <a:pPr algn="ctr" rtl="0" fontAlgn="b"/>
                      <a:r>
                        <a:rPr lang="en-US" sz="900" b="1" i="0" u="none" strike="noStrike" dirty="0">
                          <a:solidFill>
                            <a:srgbClr val="007F76"/>
                          </a:solidFill>
                          <a:effectLst/>
                          <a:latin typeface="Arial Narrow" panose="020B0606020202030204" pitchFamily="34" charset="0"/>
                        </a:rPr>
                        <a:t>100%</a:t>
                      </a:r>
                    </a:p>
                  </a:txBody>
                  <a:tcPr marL="9525" marR="9525" marT="0" marB="0"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007F76">
                        <a:alpha val="20000"/>
                      </a:srgbClr>
                    </a:solidFill>
                  </a:tcPr>
                </a:tc>
                <a:extLst>
                  <a:ext uri="{0D108BD9-81ED-4DB2-BD59-A6C34878D82A}">
                    <a16:rowId xmlns:a16="http://schemas.microsoft.com/office/drawing/2014/main" val="2126759895"/>
                  </a:ext>
                </a:extLst>
              </a:tr>
              <a:tr h="144837">
                <a:tc>
                  <a:txBody>
                    <a:bodyPr/>
                    <a:lstStyle/>
                    <a:p>
                      <a:pPr algn="ctr" fontAlgn="b"/>
                      <a:r>
                        <a:rPr lang="ru-RU" sz="800" u="none" strike="noStrike" dirty="0">
                          <a:solidFill>
                            <a:srgbClr val="007F76"/>
                          </a:solidFill>
                          <a:effectLst/>
                          <a:latin typeface="Arial Narrow" panose="020B0606020202030204" pitchFamily="34" charset="0"/>
                        </a:rPr>
                        <a:t>1</a:t>
                      </a:r>
                      <a:endParaRPr lang="en-US" sz="800" b="0" i="0" u="none" strike="noStrike" dirty="0">
                        <a:solidFill>
                          <a:srgbClr val="007F76"/>
                        </a:solidFill>
                        <a:effectLst/>
                        <a:latin typeface="Arial Narrow" panose="020B0606020202030204" pitchFamily="34" charset="0"/>
                      </a:endParaRPr>
                    </a:p>
                  </a:txBody>
                  <a:tcPr marL="9525" marR="9525" marT="0" marB="0" anchor="ctr">
                    <a:lnT w="12700" cap="flat" cmpd="sng" algn="ctr">
                      <a:solidFill>
                        <a:schemeClr val="tx1"/>
                      </a:solidFill>
                      <a:prstDash val="solid"/>
                      <a:round/>
                      <a:headEnd type="none" w="med" len="med"/>
                      <a:tailEnd type="none" w="med" len="med"/>
                    </a:lnT>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9410-2</a:t>
                      </a:r>
                    </a:p>
                  </a:txBody>
                  <a:tcPr marL="9525" marR="9525" marT="9525" marB="0" anchor="ctr">
                    <a:lnT w="12700" cap="flat" cmpd="sng" algn="ctr">
                      <a:solidFill>
                        <a:schemeClr val="tx1"/>
                      </a:solidFill>
                      <a:prstDash val="solid"/>
                      <a:round/>
                      <a:headEnd type="none" w="med" len="med"/>
                      <a:tailEnd type="none" w="med" len="med"/>
                    </a:lnT>
                    <a:solidFill>
                      <a:schemeClr val="accent6">
                        <a:lumMod val="50000"/>
                        <a:alpha val="1000"/>
                      </a:schemeClr>
                    </a:solidFill>
                  </a:tcPr>
                </a:tc>
                <a:tc>
                  <a:txBody>
                    <a:bodyPr/>
                    <a:lstStyle/>
                    <a:p>
                      <a:pPr marL="72000" algn="l" fontAlgn="ctr"/>
                      <a:r>
                        <a:rPr lang="ru-RU" sz="800" b="0" i="0" u="none" strike="noStrike" dirty="0">
                          <a:solidFill>
                            <a:srgbClr val="000000"/>
                          </a:solidFill>
                          <a:effectLst/>
                          <a:latin typeface="Arial Narrow" panose="020B0606020202030204" pitchFamily="34" charset="0"/>
                        </a:rPr>
                        <a:t>Ас </a:t>
                      </a:r>
                      <a:r>
                        <a:rPr lang="ru-RU" sz="800" b="0" i="0" u="none" strike="noStrike" dirty="0" err="1">
                          <a:solidFill>
                            <a:srgbClr val="000000"/>
                          </a:solidFill>
                          <a:effectLst/>
                          <a:latin typeface="Arial Narrow" panose="020B0606020202030204" pitchFamily="34" charset="0"/>
                        </a:rPr>
                        <a:t>бөлмесіндегі</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көмекшілер</a:t>
                      </a:r>
                      <a:endParaRPr lang="ru-RU" sz="800" b="0" i="0" u="none" strike="noStrike" dirty="0">
                        <a:solidFill>
                          <a:srgbClr val="000000"/>
                        </a:solidFill>
                        <a:effectLst/>
                        <a:latin typeface="Arial Narrow" panose="020B0606020202030204" pitchFamily="34" charset="0"/>
                      </a:endParaRPr>
                    </a:p>
                  </a:txBody>
                  <a:tcPr marL="9525" marR="9525" marT="9525" marB="0" anchor="ctr">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3 670</a:t>
                      </a:r>
                    </a:p>
                  </a:txBody>
                  <a:tcPr marL="9525" marR="9525" marT="9525" marB="0" anchor="ctr">
                    <a:lnL w="12700" cap="flat" cmpd="sng" algn="ctr">
                      <a:solidFill>
                        <a:schemeClr val="tx1"/>
                      </a:solidFill>
                      <a:prstDash val="solid"/>
                      <a:round/>
                      <a:headEnd type="none" w="med" len="med"/>
                      <a:tailEnd type="none" w="med" len="med"/>
                    </a:lnL>
                    <a:lnT w="12700" cap="flat" cmpd="sng" algn="ctr">
                      <a:solidFill>
                        <a:schemeClr val="tx1"/>
                      </a:solidFill>
                      <a:prstDash val="solid"/>
                      <a:round/>
                      <a:headEnd type="none" w="med" len="med"/>
                      <a:tailEnd type="none" w="med" len="med"/>
                    </a:lnT>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959</a:t>
                      </a:r>
                    </a:p>
                  </a:txBody>
                  <a:tcPr marL="9525" marR="9525" marT="9525" marB="0" anchor="ctr">
                    <a:lnT w="12700" cap="flat" cmpd="sng" algn="ctr">
                      <a:solidFill>
                        <a:schemeClr val="tx1"/>
                      </a:solidFill>
                      <a:prstDash val="solid"/>
                      <a:round/>
                      <a:headEnd type="none" w="med" len="med"/>
                      <a:tailEnd type="none" w="med" len="med"/>
                    </a:lnT>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1 149</a:t>
                      </a:r>
                    </a:p>
                  </a:txBody>
                  <a:tcPr marL="9525" marR="9525" marT="9525" marB="0" anchor="ctr">
                    <a:lnT w="12700" cap="flat" cmpd="sng" algn="ctr">
                      <a:solidFill>
                        <a:schemeClr val="tx1"/>
                      </a:solidFill>
                      <a:prstDash val="solid"/>
                      <a:round/>
                      <a:headEnd type="none" w="med" len="med"/>
                      <a:tailEnd type="none" w="med" len="med"/>
                    </a:lnT>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956</a:t>
                      </a:r>
                    </a:p>
                  </a:txBody>
                  <a:tcPr marL="9525" marR="9525" marT="9525" marB="0" anchor="ctr">
                    <a:lnT w="12700" cap="flat" cmpd="sng" algn="ctr">
                      <a:solidFill>
                        <a:schemeClr val="tx1"/>
                      </a:solidFill>
                      <a:prstDash val="solid"/>
                      <a:round/>
                      <a:headEnd type="none" w="med" len="med"/>
                      <a:tailEnd type="none" w="med" len="med"/>
                    </a:lnT>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606</a:t>
                      </a:r>
                    </a:p>
                  </a:txBody>
                  <a:tcPr marL="9525" marR="9525" marT="9525" marB="0" anchor="ctr">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4 323</a:t>
                      </a:r>
                    </a:p>
                  </a:txBody>
                  <a:tcPr marL="9525" marR="9525" marT="9525" marB="0" anchor="ctr">
                    <a:lnL w="12700" cap="flat" cmpd="sng" algn="ctr">
                      <a:solidFill>
                        <a:schemeClr val="tx1"/>
                      </a:solidFill>
                      <a:prstDash val="solid"/>
                      <a:round/>
                      <a:headEnd type="none" w="med" len="med"/>
                      <a:tailEnd type="none" w="med" len="med"/>
                    </a:lnL>
                    <a:lnT w="12700" cap="flat" cmpd="sng" algn="ctr">
                      <a:solidFill>
                        <a:schemeClr val="tx1"/>
                      </a:solidFill>
                      <a:prstDash val="solid"/>
                      <a:round/>
                      <a:headEnd type="none" w="med" len="med"/>
                      <a:tailEnd type="none" w="med" len="med"/>
                    </a:lnT>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890</a:t>
                      </a:r>
                    </a:p>
                  </a:txBody>
                  <a:tcPr marL="9525" marR="9525" marT="9525" marB="0" anchor="ctr">
                    <a:lnT w="12700" cap="flat" cmpd="sng" algn="ctr">
                      <a:solidFill>
                        <a:schemeClr val="tx1"/>
                      </a:solidFill>
                      <a:prstDash val="solid"/>
                      <a:round/>
                      <a:headEnd type="none" w="med" len="med"/>
                      <a:tailEnd type="none" w="med" len="med"/>
                    </a:lnT>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1 252</a:t>
                      </a:r>
                    </a:p>
                  </a:txBody>
                  <a:tcPr marL="9525" marR="9525" marT="9525" marB="0" anchor="ctr">
                    <a:lnT w="12700" cap="flat" cmpd="sng" algn="ctr">
                      <a:solidFill>
                        <a:schemeClr val="tx1"/>
                      </a:solidFill>
                      <a:prstDash val="solid"/>
                      <a:round/>
                      <a:headEnd type="none" w="med" len="med"/>
                      <a:tailEnd type="none" w="med" len="med"/>
                    </a:lnT>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1 194</a:t>
                      </a:r>
                    </a:p>
                  </a:txBody>
                  <a:tcPr marL="9525" marR="9525" marT="9525" marB="0" anchor="ctr">
                    <a:lnT w="12700" cap="flat" cmpd="sng" algn="ctr">
                      <a:solidFill>
                        <a:schemeClr val="tx1"/>
                      </a:solidFill>
                      <a:prstDash val="solid"/>
                      <a:round/>
                      <a:headEnd type="none" w="med" len="med"/>
                      <a:tailEnd type="none" w="med" len="med"/>
                    </a:lnT>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987</a:t>
                      </a:r>
                    </a:p>
                  </a:txBody>
                  <a:tcPr marL="9525" marR="9525" marT="9525" marB="0" anchor="ctr">
                    <a:lnT w="12700" cap="flat" cmpd="sng" algn="ctr">
                      <a:solidFill>
                        <a:schemeClr val="tx1"/>
                      </a:solidFill>
                      <a:prstDash val="solid"/>
                      <a:round/>
                      <a:headEnd type="none" w="med" len="med"/>
                      <a:tailEnd type="none" w="med" len="med"/>
                    </a:lnT>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3,5%</a:t>
                      </a:r>
                    </a:p>
                  </a:txBody>
                  <a:tcPr marL="9525" marR="9525" marT="9525" marB="0" anchor="ctr">
                    <a:lnT w="12700" cap="flat" cmpd="sng" algn="ctr">
                      <a:solidFill>
                        <a:schemeClr val="tx1"/>
                      </a:solidFill>
                      <a:prstDash val="solid"/>
                      <a:round/>
                      <a:headEnd type="none" w="med" len="med"/>
                      <a:tailEnd type="none" w="med" len="med"/>
                    </a:lnT>
                    <a:solidFill>
                      <a:schemeClr val="accent6">
                        <a:lumMod val="50000"/>
                        <a:alpha val="1000"/>
                      </a:schemeClr>
                    </a:solidFill>
                  </a:tcPr>
                </a:tc>
                <a:extLst>
                  <a:ext uri="{0D108BD9-81ED-4DB2-BD59-A6C34878D82A}">
                    <a16:rowId xmlns:a16="http://schemas.microsoft.com/office/drawing/2014/main" val="4220248122"/>
                  </a:ext>
                </a:extLst>
              </a:tr>
              <a:tr h="144837">
                <a:tc>
                  <a:txBody>
                    <a:bodyPr/>
                    <a:lstStyle/>
                    <a:p>
                      <a:pPr algn="ctr" fontAlgn="b"/>
                      <a:r>
                        <a:rPr lang="ru-RU" sz="800" u="none" strike="noStrike" dirty="0">
                          <a:solidFill>
                            <a:srgbClr val="007F76"/>
                          </a:solidFill>
                          <a:effectLst/>
                          <a:latin typeface="Arial Narrow" panose="020B0606020202030204" pitchFamily="34" charset="0"/>
                        </a:rPr>
                        <a:t>2</a:t>
                      </a:r>
                      <a:endParaRPr lang="en-US" sz="800" b="0" i="0" u="none" strike="noStrike" dirty="0">
                        <a:solidFill>
                          <a:srgbClr val="007F76"/>
                        </a:solidFill>
                        <a:effectLst/>
                        <a:latin typeface="Arial Narrow" panose="020B0606020202030204" pitchFamily="34" charset="0"/>
                      </a:endParaRPr>
                    </a:p>
                  </a:txBody>
                  <a:tcPr marL="9525" marR="9525" marT="0" marB="0" anchor="ctr">
                    <a:solidFill>
                      <a:srgbClr val="007F76">
                        <a:alpha val="20000"/>
                      </a:srgbClr>
                    </a:solidFill>
                  </a:tcPr>
                </a:tc>
                <a:tc>
                  <a:txBody>
                    <a:bodyPr/>
                    <a:lstStyle/>
                    <a:p>
                      <a:pPr algn="ctr" fontAlgn="ctr"/>
                      <a:r>
                        <a:rPr lang="ru-RU" sz="800" b="0" i="0" u="none" strike="noStrike">
                          <a:solidFill>
                            <a:srgbClr val="000000"/>
                          </a:solidFill>
                          <a:effectLst/>
                          <a:latin typeface="Arial Narrow" panose="020B0606020202030204" pitchFamily="34" charset="0"/>
                        </a:rPr>
                        <a:t>9629-9</a:t>
                      </a:r>
                    </a:p>
                  </a:txBody>
                  <a:tcPr marL="9525" marR="9525" marT="9525" marB="0" anchor="ctr">
                    <a:solidFill>
                      <a:srgbClr val="007F76">
                        <a:alpha val="20000"/>
                      </a:srgbClr>
                    </a:solidFill>
                  </a:tcPr>
                </a:tc>
                <a:tc>
                  <a:txBody>
                    <a:bodyPr/>
                    <a:lstStyle/>
                    <a:p>
                      <a:pPr marL="72000" algn="l" fontAlgn="ctr"/>
                      <a:r>
                        <a:rPr lang="ru-RU" sz="800" b="0" i="0" u="none" strike="noStrike" dirty="0" err="1">
                          <a:solidFill>
                            <a:srgbClr val="000000"/>
                          </a:solidFill>
                          <a:effectLst/>
                          <a:latin typeface="Arial Narrow" panose="020B0606020202030204" pitchFamily="34" charset="0"/>
                        </a:rPr>
                        <a:t>Біліктілігі</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жоқ</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жұмысшылар</a:t>
                      </a:r>
                      <a:endParaRPr lang="ru-RU" sz="800" b="0" i="0" u="none" strike="noStrike" dirty="0">
                        <a:solidFill>
                          <a:srgbClr val="000000"/>
                        </a:solidFill>
                        <a:effectLst/>
                        <a:latin typeface="Arial Narrow" panose="020B0606020202030204" pitchFamily="34" charset="0"/>
                      </a:endParaRPr>
                    </a:p>
                  </a:txBody>
                  <a:tcPr marL="9525" marR="9525" marT="9525" marB="0" anchor="ctr">
                    <a:lnR w="12700" cap="flat" cmpd="sng" algn="ctr">
                      <a:solidFill>
                        <a:schemeClr val="tx1"/>
                      </a:solidFill>
                      <a:prstDash val="solid"/>
                      <a:round/>
                      <a:headEnd type="none" w="med" len="med"/>
                      <a:tailEnd type="none" w="med" len="med"/>
                    </a:lnR>
                    <a:solidFill>
                      <a:srgbClr val="007F76">
                        <a:alpha val="20000"/>
                      </a:srgbClr>
                    </a:solidFill>
                  </a:tcPr>
                </a:tc>
                <a:tc>
                  <a:txBody>
                    <a:bodyPr/>
                    <a:lstStyle/>
                    <a:p>
                      <a:pPr algn="ctr" fontAlgn="ctr"/>
                      <a:r>
                        <a:rPr lang="ru-RU" sz="800" b="0" i="0" u="none" strike="noStrike">
                          <a:solidFill>
                            <a:srgbClr val="000000"/>
                          </a:solidFill>
                          <a:effectLst/>
                          <a:latin typeface="Arial Narrow" panose="020B0606020202030204" pitchFamily="34" charset="0"/>
                        </a:rPr>
                        <a:t>5 240</a:t>
                      </a:r>
                    </a:p>
                  </a:txBody>
                  <a:tcPr marL="9525" marR="9525" marT="9525" marB="0" anchor="ctr">
                    <a:lnL w="12700" cap="flat" cmpd="sng" algn="ctr">
                      <a:solidFill>
                        <a:schemeClr val="tx1"/>
                      </a:solidFill>
                      <a:prstDash val="solid"/>
                      <a:round/>
                      <a:headEnd type="none" w="med" len="med"/>
                      <a:tailEnd type="none" w="med" len="med"/>
                    </a:lnL>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716</a:t>
                      </a:r>
                    </a:p>
                  </a:txBody>
                  <a:tcPr marL="9525" marR="9525" marT="9525" marB="0" anchor="c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723</a:t>
                      </a:r>
                    </a:p>
                  </a:txBody>
                  <a:tcPr marL="9525" marR="9525" marT="9525" marB="0" anchor="c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978</a:t>
                      </a:r>
                    </a:p>
                  </a:txBody>
                  <a:tcPr marL="9525" marR="9525" marT="9525" marB="0" anchor="c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2 823</a:t>
                      </a:r>
                    </a:p>
                  </a:txBody>
                  <a:tcPr marL="9525" marR="9525" marT="9525" marB="0" anchor="ctr">
                    <a:lnR w="12700" cap="flat" cmpd="sng" algn="ctr">
                      <a:solidFill>
                        <a:schemeClr val="tx1"/>
                      </a:solidFill>
                      <a:prstDash val="solid"/>
                      <a:round/>
                      <a:headEnd type="none" w="med" len="med"/>
                      <a:tailEnd type="none" w="med" len="med"/>
                    </a:ln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3 993</a:t>
                      </a:r>
                    </a:p>
                  </a:txBody>
                  <a:tcPr marL="9525" marR="9525" marT="9525" marB="0" anchor="ctr">
                    <a:lnL w="12700" cap="flat" cmpd="sng" algn="ctr">
                      <a:solidFill>
                        <a:schemeClr val="tx1"/>
                      </a:solidFill>
                      <a:prstDash val="solid"/>
                      <a:round/>
                      <a:headEnd type="none" w="med" len="med"/>
                      <a:tailEnd type="none" w="med" len="med"/>
                    </a:lnL>
                    <a:solidFill>
                      <a:srgbClr val="007F76">
                        <a:alpha val="20000"/>
                      </a:srgbClr>
                    </a:solidFill>
                  </a:tcPr>
                </a:tc>
                <a:tc>
                  <a:txBody>
                    <a:bodyPr/>
                    <a:lstStyle/>
                    <a:p>
                      <a:pPr algn="ctr" fontAlgn="ctr"/>
                      <a:r>
                        <a:rPr lang="ru-RU" sz="800" b="0" i="0" u="none" strike="noStrike">
                          <a:solidFill>
                            <a:srgbClr val="000000"/>
                          </a:solidFill>
                          <a:effectLst/>
                          <a:latin typeface="Arial Narrow" panose="020B0606020202030204" pitchFamily="34" charset="0"/>
                        </a:rPr>
                        <a:t>337</a:t>
                      </a:r>
                    </a:p>
                  </a:txBody>
                  <a:tcPr marL="9525" marR="9525" marT="9525" marB="0" anchor="c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1 005</a:t>
                      </a:r>
                    </a:p>
                  </a:txBody>
                  <a:tcPr marL="9525" marR="9525" marT="9525" marB="0" anchor="ctr">
                    <a:solidFill>
                      <a:srgbClr val="007F76">
                        <a:alpha val="20000"/>
                      </a:srgbClr>
                    </a:solidFill>
                  </a:tcPr>
                </a:tc>
                <a:tc>
                  <a:txBody>
                    <a:bodyPr/>
                    <a:lstStyle/>
                    <a:p>
                      <a:pPr algn="ctr" fontAlgn="ctr"/>
                      <a:r>
                        <a:rPr lang="ru-RU" sz="800" b="0" i="0" u="none" strike="noStrike">
                          <a:solidFill>
                            <a:srgbClr val="000000"/>
                          </a:solidFill>
                          <a:effectLst/>
                          <a:latin typeface="Arial Narrow" panose="020B0606020202030204" pitchFamily="34" charset="0"/>
                        </a:rPr>
                        <a:t>1 320</a:t>
                      </a:r>
                    </a:p>
                  </a:txBody>
                  <a:tcPr marL="9525" marR="9525" marT="9525" marB="0" anchor="ctr">
                    <a:solidFill>
                      <a:srgbClr val="007F76">
                        <a:alpha val="20000"/>
                      </a:srgbClr>
                    </a:solidFill>
                  </a:tcPr>
                </a:tc>
                <a:tc>
                  <a:txBody>
                    <a:bodyPr/>
                    <a:lstStyle/>
                    <a:p>
                      <a:pPr algn="ctr" fontAlgn="ctr"/>
                      <a:r>
                        <a:rPr lang="ru-RU" sz="800" b="0" i="0" u="none" strike="noStrike">
                          <a:solidFill>
                            <a:srgbClr val="000000"/>
                          </a:solidFill>
                          <a:effectLst/>
                          <a:latin typeface="Arial Narrow" panose="020B0606020202030204" pitchFamily="34" charset="0"/>
                        </a:rPr>
                        <a:t>1 331</a:t>
                      </a:r>
                    </a:p>
                  </a:txBody>
                  <a:tcPr marL="9525" marR="9525" marT="9525" marB="0" anchor="ctr">
                    <a:solidFill>
                      <a:srgbClr val="007F76">
                        <a:alpha val="20000"/>
                      </a:srgbClr>
                    </a:solidFill>
                  </a:tcPr>
                </a:tc>
                <a:tc>
                  <a:txBody>
                    <a:bodyPr/>
                    <a:lstStyle/>
                    <a:p>
                      <a:pPr algn="ctr" fontAlgn="ctr"/>
                      <a:r>
                        <a:rPr lang="ru-RU" sz="800" b="0" i="0" u="none" strike="noStrike">
                          <a:solidFill>
                            <a:srgbClr val="000000"/>
                          </a:solidFill>
                          <a:effectLst/>
                          <a:latin typeface="Arial Narrow" panose="020B0606020202030204" pitchFamily="34" charset="0"/>
                        </a:rPr>
                        <a:t>3,2%</a:t>
                      </a:r>
                    </a:p>
                  </a:txBody>
                  <a:tcPr marL="9525" marR="9525" marT="9525" marB="0" anchor="ctr">
                    <a:solidFill>
                      <a:srgbClr val="007F76">
                        <a:alpha val="20000"/>
                      </a:srgbClr>
                    </a:solidFill>
                  </a:tcPr>
                </a:tc>
                <a:extLst>
                  <a:ext uri="{0D108BD9-81ED-4DB2-BD59-A6C34878D82A}">
                    <a16:rowId xmlns:a16="http://schemas.microsoft.com/office/drawing/2014/main" val="2728981022"/>
                  </a:ext>
                </a:extLst>
              </a:tr>
              <a:tr h="144837">
                <a:tc>
                  <a:txBody>
                    <a:bodyPr/>
                    <a:lstStyle/>
                    <a:p>
                      <a:pPr algn="ctr" fontAlgn="b"/>
                      <a:r>
                        <a:rPr lang="ru-RU" sz="800" u="none" strike="noStrike" dirty="0">
                          <a:solidFill>
                            <a:srgbClr val="007F76"/>
                          </a:solidFill>
                          <a:effectLst/>
                          <a:latin typeface="Arial Narrow" panose="020B0606020202030204" pitchFamily="34" charset="0"/>
                        </a:rPr>
                        <a:t>3</a:t>
                      </a:r>
                      <a:endParaRPr lang="en-US" sz="800" b="0" i="0" u="none" strike="noStrike" dirty="0">
                        <a:solidFill>
                          <a:srgbClr val="007F76"/>
                        </a:solidFill>
                        <a:effectLst/>
                        <a:latin typeface="Arial Narrow" panose="020B0606020202030204" pitchFamily="34" charset="0"/>
                      </a:endParaRPr>
                    </a:p>
                  </a:txBody>
                  <a:tcPr marL="9525" marR="9525" marT="0"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5210-2</a:t>
                      </a:r>
                    </a:p>
                  </a:txBody>
                  <a:tcPr marL="9525" marR="9525" marT="9525" marB="0" anchor="ctr">
                    <a:solidFill>
                      <a:schemeClr val="accent6">
                        <a:lumMod val="50000"/>
                        <a:alpha val="1000"/>
                      </a:schemeClr>
                    </a:solidFill>
                  </a:tcPr>
                </a:tc>
                <a:tc>
                  <a:txBody>
                    <a:bodyPr/>
                    <a:lstStyle/>
                    <a:p>
                      <a:pPr marL="72000" algn="l" fontAlgn="ctr"/>
                      <a:r>
                        <a:rPr lang="ru-RU" sz="800" b="0" i="0" u="none" strike="noStrike" dirty="0" err="1">
                          <a:solidFill>
                            <a:srgbClr val="000000"/>
                          </a:solidFill>
                          <a:effectLst/>
                          <a:latin typeface="Arial Narrow" panose="020B0606020202030204" pitchFamily="34" charset="0"/>
                        </a:rPr>
                        <a:t>Дүкен</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сатушылары</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және</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олардың</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көмекшілері</a:t>
                      </a:r>
                      <a:endParaRPr lang="ru-RU" sz="800" b="0" i="0" u="none" strike="noStrike" dirty="0">
                        <a:solidFill>
                          <a:srgbClr val="000000"/>
                        </a:solidFill>
                        <a:effectLst/>
                        <a:latin typeface="Arial Narrow" panose="020B0606020202030204" pitchFamily="34" charset="0"/>
                      </a:endParaRPr>
                    </a:p>
                  </a:txBody>
                  <a:tcPr marL="9525" marR="9525" marT="9525" marB="0" anchor="ctr">
                    <a:lnR w="12700" cap="flat" cmpd="sng" algn="ctr">
                      <a:solidFill>
                        <a:schemeClr val="tx1"/>
                      </a:solidFill>
                      <a:prstDash val="solid"/>
                      <a:round/>
                      <a:headEnd type="none" w="med" len="med"/>
                      <a:tailEnd type="none" w="med" len="med"/>
                    </a:ln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4 723</a:t>
                      </a:r>
                    </a:p>
                  </a:txBody>
                  <a:tcPr marL="9525" marR="9525" marT="9525" marB="0" anchor="ctr">
                    <a:lnL w="12700" cap="flat" cmpd="sng" algn="ctr">
                      <a:solidFill>
                        <a:schemeClr val="tx1"/>
                      </a:solidFill>
                      <a:prstDash val="solid"/>
                      <a:round/>
                      <a:headEnd type="none" w="med" len="med"/>
                      <a:tailEnd type="none" w="med" len="med"/>
                    </a:lnL>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1 128</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995</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1 188</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1 412</a:t>
                      </a:r>
                    </a:p>
                  </a:txBody>
                  <a:tcPr marL="9525" marR="9525" marT="9525" marB="0" anchor="ctr">
                    <a:lnR w="12700" cap="flat" cmpd="sng" algn="ctr">
                      <a:solidFill>
                        <a:schemeClr val="tx1"/>
                      </a:solidFill>
                      <a:prstDash val="solid"/>
                      <a:round/>
                      <a:headEnd type="none" w="med" len="med"/>
                      <a:tailEnd type="none" w="med" len="med"/>
                    </a:ln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3 007</a:t>
                      </a:r>
                    </a:p>
                  </a:txBody>
                  <a:tcPr marL="9525" marR="9525" marT="9525" marB="0" anchor="ctr">
                    <a:lnL w="12700" cap="flat" cmpd="sng" algn="ctr">
                      <a:solidFill>
                        <a:schemeClr val="tx1"/>
                      </a:solidFill>
                      <a:prstDash val="solid"/>
                      <a:round/>
                      <a:headEnd type="none" w="med" len="med"/>
                      <a:tailEnd type="none" w="med" len="med"/>
                    </a:lnL>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803</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298</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706</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1 200</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2,4%</a:t>
                      </a:r>
                    </a:p>
                  </a:txBody>
                  <a:tcPr marL="9525" marR="9525" marT="9525" marB="0" anchor="ctr">
                    <a:solidFill>
                      <a:schemeClr val="accent6">
                        <a:lumMod val="50000"/>
                        <a:alpha val="1000"/>
                      </a:schemeClr>
                    </a:solidFill>
                  </a:tcPr>
                </a:tc>
                <a:extLst>
                  <a:ext uri="{0D108BD9-81ED-4DB2-BD59-A6C34878D82A}">
                    <a16:rowId xmlns:a16="http://schemas.microsoft.com/office/drawing/2014/main" val="496541397"/>
                  </a:ext>
                </a:extLst>
              </a:tr>
              <a:tr h="144837">
                <a:tc>
                  <a:txBody>
                    <a:bodyPr/>
                    <a:lstStyle/>
                    <a:p>
                      <a:pPr algn="ctr" fontAlgn="b"/>
                      <a:r>
                        <a:rPr lang="ru-RU" sz="800" u="none" strike="noStrike" dirty="0">
                          <a:solidFill>
                            <a:srgbClr val="007F76"/>
                          </a:solidFill>
                          <a:effectLst/>
                          <a:latin typeface="Arial Narrow" panose="020B0606020202030204" pitchFamily="34" charset="0"/>
                        </a:rPr>
                        <a:t>4</a:t>
                      </a:r>
                      <a:endParaRPr lang="en-US" sz="800" b="0" i="0" u="none" strike="noStrike" dirty="0">
                        <a:solidFill>
                          <a:srgbClr val="007F76"/>
                        </a:solidFill>
                        <a:effectLst/>
                        <a:latin typeface="Arial Narrow" panose="020B0606020202030204" pitchFamily="34" charset="0"/>
                      </a:endParaRPr>
                    </a:p>
                  </a:txBody>
                  <a:tcPr marL="9525" marR="9525" marT="0" marB="0" anchor="ctr">
                    <a:solidFill>
                      <a:srgbClr val="007F76">
                        <a:alpha val="20000"/>
                      </a:srgbClr>
                    </a:solidFill>
                  </a:tcPr>
                </a:tc>
                <a:tc>
                  <a:txBody>
                    <a:bodyPr/>
                    <a:lstStyle/>
                    <a:p>
                      <a:pPr algn="ctr" fontAlgn="ctr"/>
                      <a:r>
                        <a:rPr lang="ru-RU" sz="800" b="0" i="0" u="none" strike="noStrike">
                          <a:solidFill>
                            <a:srgbClr val="000000"/>
                          </a:solidFill>
                          <a:effectLst/>
                          <a:latin typeface="Arial Narrow" panose="020B0606020202030204" pitchFamily="34" charset="0"/>
                        </a:rPr>
                        <a:t>5311-2</a:t>
                      </a:r>
                    </a:p>
                  </a:txBody>
                  <a:tcPr marL="9525" marR="9525" marT="9525" marB="0" anchor="ctr">
                    <a:solidFill>
                      <a:srgbClr val="007F76">
                        <a:alpha val="20000"/>
                      </a:srgbClr>
                    </a:solidFill>
                  </a:tcPr>
                </a:tc>
                <a:tc>
                  <a:txBody>
                    <a:bodyPr/>
                    <a:lstStyle/>
                    <a:p>
                      <a:pPr marL="72000" algn="l" fontAlgn="ctr"/>
                      <a:r>
                        <a:rPr lang="ru-RU" sz="800" b="0" i="0" u="none" strike="noStrike" dirty="0">
                          <a:solidFill>
                            <a:srgbClr val="000000"/>
                          </a:solidFill>
                          <a:effectLst/>
                          <a:latin typeface="Arial Narrow" panose="020B0606020202030204" pitchFamily="34" charset="0"/>
                        </a:rPr>
                        <a:t>Бала </a:t>
                      </a:r>
                      <a:r>
                        <a:rPr lang="ru-RU" sz="800" b="0" i="0" u="none" strike="noStrike" dirty="0" err="1">
                          <a:solidFill>
                            <a:srgbClr val="000000"/>
                          </a:solidFill>
                          <a:effectLst/>
                          <a:latin typeface="Arial Narrow" panose="020B0606020202030204" pitchFamily="34" charset="0"/>
                        </a:rPr>
                        <a:t>күтушілер</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балабақшадағы</a:t>
                      </a:r>
                      <a:r>
                        <a:rPr lang="ru-RU" sz="800" b="0" i="0" u="none" strike="noStrike" dirty="0">
                          <a:solidFill>
                            <a:srgbClr val="000000"/>
                          </a:solidFill>
                          <a:effectLst/>
                          <a:latin typeface="Arial Narrow" panose="020B0606020202030204" pitchFamily="34" charset="0"/>
                        </a:rPr>
                        <a:t>)</a:t>
                      </a:r>
                    </a:p>
                  </a:txBody>
                  <a:tcPr marL="9525" marR="9525" marT="9525" marB="0" anchor="ctr">
                    <a:lnR w="12700" cap="flat" cmpd="sng" algn="ctr">
                      <a:solidFill>
                        <a:schemeClr val="tx1"/>
                      </a:solidFill>
                      <a:prstDash val="solid"/>
                      <a:round/>
                      <a:headEnd type="none" w="med" len="med"/>
                      <a:tailEnd type="none" w="med" len="med"/>
                    </a:lnR>
                    <a:solidFill>
                      <a:srgbClr val="007F76">
                        <a:alpha val="20000"/>
                      </a:srgbClr>
                    </a:solidFill>
                  </a:tcPr>
                </a:tc>
                <a:tc>
                  <a:txBody>
                    <a:bodyPr/>
                    <a:lstStyle/>
                    <a:p>
                      <a:pPr algn="ctr" fontAlgn="ctr"/>
                      <a:r>
                        <a:rPr lang="ru-RU" sz="800" b="0" i="0" u="none" strike="noStrike">
                          <a:solidFill>
                            <a:srgbClr val="000000"/>
                          </a:solidFill>
                          <a:effectLst/>
                          <a:latin typeface="Arial Narrow" panose="020B0606020202030204" pitchFamily="34" charset="0"/>
                        </a:rPr>
                        <a:t>2 348</a:t>
                      </a:r>
                    </a:p>
                  </a:txBody>
                  <a:tcPr marL="9525" marR="9525" marT="9525" marB="0" anchor="ctr">
                    <a:lnL w="12700" cap="flat" cmpd="sng" algn="ctr">
                      <a:solidFill>
                        <a:schemeClr val="tx1"/>
                      </a:solidFill>
                      <a:prstDash val="solid"/>
                      <a:round/>
                      <a:headEnd type="none" w="med" len="med"/>
                      <a:tailEnd type="none" w="med" len="med"/>
                    </a:lnL>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523</a:t>
                      </a:r>
                    </a:p>
                  </a:txBody>
                  <a:tcPr marL="9525" marR="9525" marT="9525" marB="0" anchor="c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407</a:t>
                      </a:r>
                    </a:p>
                  </a:txBody>
                  <a:tcPr marL="9525" marR="9525" marT="9525" marB="0" anchor="c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832</a:t>
                      </a:r>
                    </a:p>
                  </a:txBody>
                  <a:tcPr marL="9525" marR="9525" marT="9525" marB="0" anchor="c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586</a:t>
                      </a:r>
                    </a:p>
                  </a:txBody>
                  <a:tcPr marL="9525" marR="9525" marT="9525" marB="0" anchor="ctr">
                    <a:lnR w="12700" cap="flat" cmpd="sng" algn="ctr">
                      <a:solidFill>
                        <a:schemeClr val="tx1"/>
                      </a:solidFill>
                      <a:prstDash val="solid"/>
                      <a:round/>
                      <a:headEnd type="none" w="med" len="med"/>
                      <a:tailEnd type="none" w="med" len="med"/>
                    </a:ln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2 805</a:t>
                      </a:r>
                    </a:p>
                  </a:txBody>
                  <a:tcPr marL="9525" marR="9525" marT="9525" marB="0" anchor="ctr">
                    <a:lnL w="12700" cap="flat" cmpd="sng" algn="ctr">
                      <a:solidFill>
                        <a:schemeClr val="tx1"/>
                      </a:solidFill>
                      <a:prstDash val="solid"/>
                      <a:round/>
                      <a:headEnd type="none" w="med" len="med"/>
                      <a:tailEnd type="none" w="med" len="med"/>
                    </a:lnL>
                    <a:solidFill>
                      <a:srgbClr val="007F76">
                        <a:alpha val="20000"/>
                      </a:srgbClr>
                    </a:solidFill>
                  </a:tcPr>
                </a:tc>
                <a:tc>
                  <a:txBody>
                    <a:bodyPr/>
                    <a:lstStyle/>
                    <a:p>
                      <a:pPr algn="ctr" fontAlgn="ctr"/>
                      <a:r>
                        <a:rPr lang="ru-RU" sz="800" b="0" i="0" u="none" strike="noStrike">
                          <a:solidFill>
                            <a:srgbClr val="000000"/>
                          </a:solidFill>
                          <a:effectLst/>
                          <a:latin typeface="Arial Narrow" panose="020B0606020202030204" pitchFamily="34" charset="0"/>
                        </a:rPr>
                        <a:t>577</a:t>
                      </a:r>
                    </a:p>
                  </a:txBody>
                  <a:tcPr marL="9525" marR="9525" marT="9525" marB="0" anchor="c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624</a:t>
                      </a:r>
                    </a:p>
                  </a:txBody>
                  <a:tcPr marL="9525" marR="9525" marT="9525" marB="0" anchor="ctr">
                    <a:solidFill>
                      <a:srgbClr val="007F76">
                        <a:alpha val="20000"/>
                      </a:srgbClr>
                    </a:solidFill>
                  </a:tcPr>
                </a:tc>
                <a:tc>
                  <a:txBody>
                    <a:bodyPr/>
                    <a:lstStyle/>
                    <a:p>
                      <a:pPr algn="ctr" fontAlgn="ctr"/>
                      <a:r>
                        <a:rPr lang="ru-RU" sz="800" b="0" i="0" u="none" strike="noStrike">
                          <a:solidFill>
                            <a:srgbClr val="000000"/>
                          </a:solidFill>
                          <a:effectLst/>
                          <a:latin typeface="Arial Narrow" panose="020B0606020202030204" pitchFamily="34" charset="0"/>
                        </a:rPr>
                        <a:t>826</a:t>
                      </a:r>
                    </a:p>
                  </a:txBody>
                  <a:tcPr marL="9525" marR="9525" marT="9525" marB="0" anchor="ctr">
                    <a:solidFill>
                      <a:srgbClr val="007F76">
                        <a:alpha val="20000"/>
                      </a:srgbClr>
                    </a:solidFill>
                  </a:tcPr>
                </a:tc>
                <a:tc>
                  <a:txBody>
                    <a:bodyPr/>
                    <a:lstStyle/>
                    <a:p>
                      <a:pPr algn="ctr" fontAlgn="ctr"/>
                      <a:r>
                        <a:rPr lang="ru-RU" sz="800" b="0" i="0" u="none" strike="noStrike">
                          <a:solidFill>
                            <a:srgbClr val="000000"/>
                          </a:solidFill>
                          <a:effectLst/>
                          <a:latin typeface="Arial Narrow" panose="020B0606020202030204" pitchFamily="34" charset="0"/>
                        </a:rPr>
                        <a:t>778</a:t>
                      </a:r>
                    </a:p>
                  </a:txBody>
                  <a:tcPr marL="9525" marR="9525" marT="9525" marB="0" anchor="ctr">
                    <a:solidFill>
                      <a:srgbClr val="007F76">
                        <a:alpha val="20000"/>
                      </a:srgbClr>
                    </a:solidFill>
                  </a:tcPr>
                </a:tc>
                <a:tc>
                  <a:txBody>
                    <a:bodyPr/>
                    <a:lstStyle/>
                    <a:p>
                      <a:pPr algn="ctr" fontAlgn="ctr"/>
                      <a:r>
                        <a:rPr lang="ru-RU" sz="800" b="0" i="0" u="none" strike="noStrike">
                          <a:solidFill>
                            <a:srgbClr val="000000"/>
                          </a:solidFill>
                          <a:effectLst/>
                          <a:latin typeface="Arial Narrow" panose="020B0606020202030204" pitchFamily="34" charset="0"/>
                        </a:rPr>
                        <a:t>2,3%</a:t>
                      </a:r>
                    </a:p>
                  </a:txBody>
                  <a:tcPr marL="9525" marR="9525" marT="9525" marB="0" anchor="ctr">
                    <a:solidFill>
                      <a:srgbClr val="007F76">
                        <a:alpha val="20000"/>
                      </a:srgbClr>
                    </a:solidFill>
                  </a:tcPr>
                </a:tc>
                <a:extLst>
                  <a:ext uri="{0D108BD9-81ED-4DB2-BD59-A6C34878D82A}">
                    <a16:rowId xmlns:a16="http://schemas.microsoft.com/office/drawing/2014/main" val="4195104307"/>
                  </a:ext>
                </a:extLst>
              </a:tr>
              <a:tr h="144837">
                <a:tc>
                  <a:txBody>
                    <a:bodyPr/>
                    <a:lstStyle/>
                    <a:p>
                      <a:pPr algn="ctr" fontAlgn="b"/>
                      <a:r>
                        <a:rPr lang="ru-RU" sz="800" u="none" strike="noStrike" dirty="0">
                          <a:solidFill>
                            <a:srgbClr val="007F76"/>
                          </a:solidFill>
                          <a:effectLst/>
                          <a:latin typeface="Arial Narrow" panose="020B0606020202030204" pitchFamily="34" charset="0"/>
                        </a:rPr>
                        <a:t>5</a:t>
                      </a:r>
                      <a:endParaRPr lang="en-US" sz="800" b="0" i="0" u="none" strike="noStrike" dirty="0">
                        <a:solidFill>
                          <a:srgbClr val="007F76"/>
                        </a:solidFill>
                        <a:effectLst/>
                        <a:latin typeface="Arial Narrow" panose="020B0606020202030204" pitchFamily="34" charset="0"/>
                      </a:endParaRPr>
                    </a:p>
                  </a:txBody>
                  <a:tcPr marL="9525" marR="9525" marT="0"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9312-2</a:t>
                      </a:r>
                    </a:p>
                  </a:txBody>
                  <a:tcPr marL="9525" marR="9525" marT="9525" marB="0" anchor="ctr">
                    <a:solidFill>
                      <a:schemeClr val="accent6">
                        <a:lumMod val="50000"/>
                        <a:alpha val="1000"/>
                      </a:schemeClr>
                    </a:solidFill>
                  </a:tcPr>
                </a:tc>
                <a:tc>
                  <a:txBody>
                    <a:bodyPr/>
                    <a:lstStyle/>
                    <a:p>
                      <a:pPr marL="72000" algn="l" fontAlgn="ctr"/>
                      <a:r>
                        <a:rPr lang="ru-RU" sz="800" b="0" i="0" u="none" strike="noStrike" dirty="0" err="1">
                          <a:solidFill>
                            <a:srgbClr val="000000"/>
                          </a:solidFill>
                          <a:effectLst/>
                          <a:latin typeface="Arial Narrow" panose="020B0606020202030204" pitchFamily="34" charset="0"/>
                        </a:rPr>
                        <a:t>Ғимараттарды</a:t>
                      </a:r>
                      <a:r>
                        <a:rPr lang="ru-RU" sz="800" b="0" i="0" u="none" strike="noStrike" dirty="0">
                          <a:solidFill>
                            <a:srgbClr val="000000"/>
                          </a:solidFill>
                          <a:effectLst/>
                          <a:latin typeface="Arial Narrow" panose="020B0606020202030204" pitchFamily="34" charset="0"/>
                        </a:rPr>
                        <a:t> салу </a:t>
                      </a:r>
                      <a:r>
                        <a:rPr lang="ru-RU" sz="800" b="0" i="0" u="none" strike="noStrike" dirty="0" err="1">
                          <a:solidFill>
                            <a:srgbClr val="000000"/>
                          </a:solidFill>
                          <a:effectLst/>
                          <a:latin typeface="Arial Narrow" panose="020B0606020202030204" pitchFamily="34" charset="0"/>
                        </a:rPr>
                        <a:t>және</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жөндеу</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жөніндегі</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біліктілігі</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жоқ</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жұмысшылар</a:t>
                      </a:r>
                      <a:endParaRPr lang="ru-RU" sz="800" b="0" i="0" u="none" strike="noStrike" dirty="0">
                        <a:solidFill>
                          <a:srgbClr val="000000"/>
                        </a:solidFill>
                        <a:effectLst/>
                        <a:latin typeface="Arial Narrow" panose="020B0606020202030204" pitchFamily="34" charset="0"/>
                      </a:endParaRPr>
                    </a:p>
                  </a:txBody>
                  <a:tcPr marL="9525" marR="9525" marT="9525" marB="0" anchor="ctr">
                    <a:lnR w="12700" cap="flat" cmpd="sng" algn="ctr">
                      <a:solidFill>
                        <a:schemeClr val="tx1"/>
                      </a:solidFill>
                      <a:prstDash val="solid"/>
                      <a:round/>
                      <a:headEnd type="none" w="med" len="med"/>
                      <a:tailEnd type="none" w="med" len="med"/>
                    </a:ln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2 467</a:t>
                      </a:r>
                    </a:p>
                  </a:txBody>
                  <a:tcPr marL="9525" marR="9525" marT="9525" marB="0" anchor="ctr">
                    <a:lnL w="12700" cap="flat" cmpd="sng" algn="ctr">
                      <a:solidFill>
                        <a:schemeClr val="tx1"/>
                      </a:solidFill>
                      <a:prstDash val="solid"/>
                      <a:round/>
                      <a:headEnd type="none" w="med" len="med"/>
                      <a:tailEnd type="none" w="med" len="med"/>
                    </a:lnL>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27</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447</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1 259</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734</a:t>
                      </a:r>
                    </a:p>
                  </a:txBody>
                  <a:tcPr marL="9525" marR="9525" marT="9525" marB="0" anchor="ctr">
                    <a:lnR w="12700" cap="flat" cmpd="sng" algn="ctr">
                      <a:solidFill>
                        <a:schemeClr val="tx1"/>
                      </a:solidFill>
                      <a:prstDash val="solid"/>
                      <a:round/>
                      <a:headEnd type="none" w="med" len="med"/>
                      <a:tailEnd type="none" w="med" len="med"/>
                    </a:ln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2 758</a:t>
                      </a:r>
                    </a:p>
                  </a:txBody>
                  <a:tcPr marL="9525" marR="9525" marT="9525" marB="0" anchor="ctr">
                    <a:lnL w="12700" cap="flat" cmpd="sng" algn="ctr">
                      <a:solidFill>
                        <a:schemeClr val="tx1"/>
                      </a:solidFill>
                      <a:prstDash val="solid"/>
                      <a:round/>
                      <a:headEnd type="none" w="med" len="med"/>
                      <a:tailEnd type="none" w="med" len="med"/>
                    </a:lnL>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89</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525</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875</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1 269</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2,2%</a:t>
                      </a:r>
                    </a:p>
                  </a:txBody>
                  <a:tcPr marL="9525" marR="9525" marT="9525" marB="0" anchor="ctr">
                    <a:solidFill>
                      <a:schemeClr val="accent6">
                        <a:lumMod val="50000"/>
                        <a:alpha val="1000"/>
                      </a:schemeClr>
                    </a:solidFill>
                  </a:tcPr>
                </a:tc>
                <a:extLst>
                  <a:ext uri="{0D108BD9-81ED-4DB2-BD59-A6C34878D82A}">
                    <a16:rowId xmlns:a16="http://schemas.microsoft.com/office/drawing/2014/main" val="2161733166"/>
                  </a:ext>
                </a:extLst>
              </a:tr>
              <a:tr h="144837">
                <a:tc>
                  <a:txBody>
                    <a:bodyPr/>
                    <a:lstStyle/>
                    <a:p>
                      <a:pPr algn="ctr" fontAlgn="b"/>
                      <a:r>
                        <a:rPr lang="ru-RU" sz="800" u="none" strike="noStrike" dirty="0">
                          <a:solidFill>
                            <a:srgbClr val="007F76"/>
                          </a:solidFill>
                          <a:effectLst/>
                          <a:latin typeface="Arial Narrow" panose="020B0606020202030204" pitchFamily="34" charset="0"/>
                        </a:rPr>
                        <a:t>6</a:t>
                      </a:r>
                      <a:endParaRPr lang="en-US" sz="800" b="0" i="0" u="none" strike="noStrike" dirty="0">
                        <a:solidFill>
                          <a:srgbClr val="007F76"/>
                        </a:solidFill>
                        <a:effectLst/>
                        <a:latin typeface="Arial Narrow" panose="020B0606020202030204" pitchFamily="34" charset="0"/>
                      </a:endParaRPr>
                    </a:p>
                  </a:txBody>
                  <a:tcPr marL="9525" marR="9525" marT="0" marB="0" anchor="ctr">
                    <a:solidFill>
                      <a:srgbClr val="007F76">
                        <a:alpha val="20000"/>
                      </a:srgbClr>
                    </a:solidFill>
                  </a:tcPr>
                </a:tc>
                <a:tc>
                  <a:txBody>
                    <a:bodyPr/>
                    <a:lstStyle/>
                    <a:p>
                      <a:pPr algn="ctr" fontAlgn="ctr"/>
                      <a:r>
                        <a:rPr lang="ru-RU" sz="800" b="0" i="0" u="none" strike="noStrike">
                          <a:solidFill>
                            <a:srgbClr val="000000"/>
                          </a:solidFill>
                          <a:effectLst/>
                          <a:latin typeface="Arial Narrow" panose="020B0606020202030204" pitchFamily="34" charset="0"/>
                        </a:rPr>
                        <a:t>9629-7</a:t>
                      </a:r>
                    </a:p>
                  </a:txBody>
                  <a:tcPr marL="9525" marR="9525" marT="9525" marB="0" anchor="ctr">
                    <a:solidFill>
                      <a:srgbClr val="007F76">
                        <a:alpha val="20000"/>
                      </a:srgbClr>
                    </a:solidFill>
                  </a:tcPr>
                </a:tc>
                <a:tc>
                  <a:txBody>
                    <a:bodyPr/>
                    <a:lstStyle/>
                    <a:p>
                      <a:pPr marL="72000" algn="l" fontAlgn="ctr"/>
                      <a:r>
                        <a:rPr lang="ru-RU" sz="800" b="0" i="0" u="none" strike="noStrike" dirty="0" err="1">
                          <a:solidFill>
                            <a:srgbClr val="000000"/>
                          </a:solidFill>
                          <a:effectLst/>
                          <a:latin typeface="Arial Narrow" panose="020B0606020202030204" pitchFamily="34" charset="0"/>
                        </a:rPr>
                        <a:t>Әртүрлі</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жұмысты</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атқарушылар</a:t>
                      </a:r>
                      <a:endParaRPr lang="ru-RU" sz="800" b="0" i="0" u="none" strike="noStrike" dirty="0">
                        <a:solidFill>
                          <a:srgbClr val="000000"/>
                        </a:solidFill>
                        <a:effectLst/>
                        <a:latin typeface="Arial Narrow" panose="020B0606020202030204" pitchFamily="34" charset="0"/>
                      </a:endParaRPr>
                    </a:p>
                  </a:txBody>
                  <a:tcPr marL="9525" marR="9525" marT="9525" marB="0" anchor="ctr">
                    <a:lnR w="12700" cap="flat" cmpd="sng" algn="ctr">
                      <a:solidFill>
                        <a:schemeClr val="tx1"/>
                      </a:solidFill>
                      <a:prstDash val="solid"/>
                      <a:round/>
                      <a:headEnd type="none" w="med" len="med"/>
                      <a:tailEnd type="none" w="med" len="med"/>
                    </a:lnR>
                    <a:solidFill>
                      <a:srgbClr val="007F76">
                        <a:alpha val="20000"/>
                      </a:srgbClr>
                    </a:solidFill>
                  </a:tcPr>
                </a:tc>
                <a:tc>
                  <a:txBody>
                    <a:bodyPr/>
                    <a:lstStyle/>
                    <a:p>
                      <a:pPr algn="ctr" fontAlgn="ctr"/>
                      <a:r>
                        <a:rPr lang="ru-RU" sz="800" b="0" i="0" u="none" strike="noStrike">
                          <a:solidFill>
                            <a:srgbClr val="000000"/>
                          </a:solidFill>
                          <a:effectLst/>
                          <a:latin typeface="Arial Narrow" panose="020B0606020202030204" pitchFamily="34" charset="0"/>
                        </a:rPr>
                        <a:t>2 795</a:t>
                      </a:r>
                    </a:p>
                  </a:txBody>
                  <a:tcPr marL="9525" marR="9525" marT="9525" marB="0" anchor="ctr">
                    <a:lnL w="12700" cap="flat" cmpd="sng" algn="ctr">
                      <a:solidFill>
                        <a:schemeClr val="tx1"/>
                      </a:solidFill>
                      <a:prstDash val="solid"/>
                      <a:round/>
                      <a:headEnd type="none" w="med" len="med"/>
                      <a:tailEnd type="none" w="med" len="med"/>
                    </a:lnL>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282</a:t>
                      </a:r>
                    </a:p>
                  </a:txBody>
                  <a:tcPr marL="9525" marR="9525" marT="9525" marB="0" anchor="c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837</a:t>
                      </a:r>
                    </a:p>
                  </a:txBody>
                  <a:tcPr marL="9525" marR="9525" marT="9525" marB="0" anchor="c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675</a:t>
                      </a:r>
                    </a:p>
                  </a:txBody>
                  <a:tcPr marL="9525" marR="9525" marT="9525" marB="0" anchor="c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1 001</a:t>
                      </a:r>
                    </a:p>
                  </a:txBody>
                  <a:tcPr marL="9525" marR="9525" marT="9525" marB="0" anchor="ctr">
                    <a:lnR w="12700" cap="flat" cmpd="sng" algn="ctr">
                      <a:solidFill>
                        <a:schemeClr val="tx1"/>
                      </a:solidFill>
                      <a:prstDash val="solid"/>
                      <a:round/>
                      <a:headEnd type="none" w="med" len="med"/>
                      <a:tailEnd type="none" w="med" len="med"/>
                    </a:ln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2 690</a:t>
                      </a:r>
                    </a:p>
                  </a:txBody>
                  <a:tcPr marL="9525" marR="9525" marT="9525" marB="0" anchor="ctr">
                    <a:lnL w="12700" cap="flat" cmpd="sng" algn="ctr">
                      <a:solidFill>
                        <a:schemeClr val="tx1"/>
                      </a:solidFill>
                      <a:prstDash val="solid"/>
                      <a:round/>
                      <a:headEnd type="none" w="med" len="med"/>
                      <a:tailEnd type="none" w="med" len="med"/>
                    </a:lnL>
                    <a:solidFill>
                      <a:srgbClr val="007F76">
                        <a:alpha val="20000"/>
                      </a:srgbClr>
                    </a:solidFill>
                  </a:tcPr>
                </a:tc>
                <a:tc>
                  <a:txBody>
                    <a:bodyPr/>
                    <a:lstStyle/>
                    <a:p>
                      <a:pPr algn="ctr" fontAlgn="ctr"/>
                      <a:r>
                        <a:rPr lang="ru-RU" sz="800" b="0" i="0" u="none" strike="noStrike">
                          <a:solidFill>
                            <a:srgbClr val="000000"/>
                          </a:solidFill>
                          <a:effectLst/>
                          <a:latin typeface="Arial Narrow" panose="020B0606020202030204" pitchFamily="34" charset="0"/>
                        </a:rPr>
                        <a:t>231</a:t>
                      </a:r>
                    </a:p>
                  </a:txBody>
                  <a:tcPr marL="9525" marR="9525" marT="9525" marB="0" anchor="c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812</a:t>
                      </a:r>
                    </a:p>
                  </a:txBody>
                  <a:tcPr marL="9525" marR="9525" marT="9525" marB="0" anchor="ctr">
                    <a:solidFill>
                      <a:srgbClr val="007F76">
                        <a:alpha val="20000"/>
                      </a:srgbClr>
                    </a:solidFill>
                  </a:tcPr>
                </a:tc>
                <a:tc>
                  <a:txBody>
                    <a:bodyPr/>
                    <a:lstStyle/>
                    <a:p>
                      <a:pPr algn="ctr" fontAlgn="ctr"/>
                      <a:r>
                        <a:rPr lang="ru-RU" sz="800" b="0" i="0" u="none" strike="noStrike">
                          <a:solidFill>
                            <a:srgbClr val="000000"/>
                          </a:solidFill>
                          <a:effectLst/>
                          <a:latin typeface="Arial Narrow" panose="020B0606020202030204" pitchFamily="34" charset="0"/>
                        </a:rPr>
                        <a:t>1 000</a:t>
                      </a:r>
                    </a:p>
                  </a:txBody>
                  <a:tcPr marL="9525" marR="9525" marT="9525" marB="0" anchor="ctr">
                    <a:solidFill>
                      <a:srgbClr val="007F76">
                        <a:alpha val="20000"/>
                      </a:srgbClr>
                    </a:solidFill>
                  </a:tcPr>
                </a:tc>
                <a:tc>
                  <a:txBody>
                    <a:bodyPr/>
                    <a:lstStyle/>
                    <a:p>
                      <a:pPr algn="ctr" fontAlgn="ctr"/>
                      <a:r>
                        <a:rPr lang="ru-RU" sz="800" b="0" i="0" u="none" strike="noStrike">
                          <a:solidFill>
                            <a:srgbClr val="000000"/>
                          </a:solidFill>
                          <a:effectLst/>
                          <a:latin typeface="Arial Narrow" panose="020B0606020202030204" pitchFamily="34" charset="0"/>
                        </a:rPr>
                        <a:t>647</a:t>
                      </a:r>
                    </a:p>
                  </a:txBody>
                  <a:tcPr marL="9525" marR="9525" marT="9525" marB="0" anchor="ctr">
                    <a:solidFill>
                      <a:srgbClr val="007F76">
                        <a:alpha val="20000"/>
                      </a:srgbClr>
                    </a:solidFill>
                  </a:tcPr>
                </a:tc>
                <a:tc>
                  <a:txBody>
                    <a:bodyPr/>
                    <a:lstStyle/>
                    <a:p>
                      <a:pPr algn="ctr" fontAlgn="ctr"/>
                      <a:r>
                        <a:rPr lang="ru-RU" sz="800" b="0" i="0" u="none" strike="noStrike">
                          <a:solidFill>
                            <a:srgbClr val="000000"/>
                          </a:solidFill>
                          <a:effectLst/>
                          <a:latin typeface="Arial Narrow" panose="020B0606020202030204" pitchFamily="34" charset="0"/>
                        </a:rPr>
                        <a:t>2,2%</a:t>
                      </a:r>
                    </a:p>
                  </a:txBody>
                  <a:tcPr marL="9525" marR="9525" marT="9525" marB="0" anchor="ctr">
                    <a:solidFill>
                      <a:srgbClr val="007F76">
                        <a:alpha val="20000"/>
                      </a:srgbClr>
                    </a:solidFill>
                  </a:tcPr>
                </a:tc>
                <a:extLst>
                  <a:ext uri="{0D108BD9-81ED-4DB2-BD59-A6C34878D82A}">
                    <a16:rowId xmlns:a16="http://schemas.microsoft.com/office/drawing/2014/main" val="1745570149"/>
                  </a:ext>
                </a:extLst>
              </a:tr>
              <a:tr h="144837">
                <a:tc>
                  <a:txBody>
                    <a:bodyPr/>
                    <a:lstStyle/>
                    <a:p>
                      <a:pPr algn="ctr" fontAlgn="b"/>
                      <a:r>
                        <a:rPr lang="ru-RU" sz="800" u="none" strike="noStrike" dirty="0">
                          <a:solidFill>
                            <a:srgbClr val="007F76"/>
                          </a:solidFill>
                          <a:effectLst/>
                          <a:latin typeface="Arial Narrow" panose="020B0606020202030204" pitchFamily="34" charset="0"/>
                        </a:rPr>
                        <a:t>7</a:t>
                      </a:r>
                      <a:endParaRPr lang="en-US" sz="800" b="0" i="0" u="none" strike="noStrike" dirty="0">
                        <a:solidFill>
                          <a:srgbClr val="007F76"/>
                        </a:solidFill>
                        <a:effectLst/>
                        <a:latin typeface="Arial Narrow" panose="020B0606020202030204" pitchFamily="34" charset="0"/>
                      </a:endParaRPr>
                    </a:p>
                  </a:txBody>
                  <a:tcPr marL="9525" marR="9525" marT="0"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2362-0</a:t>
                      </a:r>
                    </a:p>
                  </a:txBody>
                  <a:tcPr marL="9525" marR="9525" marT="9525" marB="0" anchor="ctr">
                    <a:solidFill>
                      <a:schemeClr val="accent6">
                        <a:lumMod val="50000"/>
                        <a:alpha val="1000"/>
                      </a:schemeClr>
                    </a:solidFill>
                  </a:tcPr>
                </a:tc>
                <a:tc>
                  <a:txBody>
                    <a:bodyPr/>
                    <a:lstStyle/>
                    <a:p>
                      <a:pPr marL="72000" algn="l" fontAlgn="ctr"/>
                      <a:r>
                        <a:rPr lang="ru-RU" sz="800" b="0" i="0" u="none" strike="noStrike" dirty="0" err="1">
                          <a:solidFill>
                            <a:srgbClr val="000000"/>
                          </a:solidFill>
                          <a:effectLst/>
                          <a:latin typeface="Arial Narrow" panose="020B0606020202030204" pitchFamily="34" charset="0"/>
                        </a:rPr>
                        <a:t>Мектепке</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дейінгі</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білім</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берудегі</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тәрбиешілер</a:t>
                      </a:r>
                      <a:endParaRPr lang="ru-RU" sz="800" b="0" i="0" u="none" strike="noStrike" dirty="0">
                        <a:solidFill>
                          <a:srgbClr val="000000"/>
                        </a:solidFill>
                        <a:effectLst/>
                        <a:latin typeface="Arial Narrow" panose="020B0606020202030204" pitchFamily="34" charset="0"/>
                      </a:endParaRPr>
                    </a:p>
                  </a:txBody>
                  <a:tcPr marL="9525" marR="9525" marT="9525" marB="0" anchor="ctr">
                    <a:lnR w="12700" cap="flat" cmpd="sng" algn="ctr">
                      <a:solidFill>
                        <a:schemeClr val="tx1"/>
                      </a:solidFill>
                      <a:prstDash val="solid"/>
                      <a:round/>
                      <a:headEnd type="none" w="med" len="med"/>
                      <a:tailEnd type="none" w="med" len="med"/>
                    </a:ln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2 464</a:t>
                      </a:r>
                    </a:p>
                  </a:txBody>
                  <a:tcPr marL="9525" marR="9525" marT="9525" marB="0" anchor="ctr">
                    <a:lnL w="12700" cap="flat" cmpd="sng" algn="ctr">
                      <a:solidFill>
                        <a:schemeClr val="tx1"/>
                      </a:solidFill>
                      <a:prstDash val="solid"/>
                      <a:round/>
                      <a:headEnd type="none" w="med" len="med"/>
                      <a:tailEnd type="none" w="med" len="med"/>
                    </a:lnL>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539</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465</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987</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473</a:t>
                      </a:r>
                    </a:p>
                  </a:txBody>
                  <a:tcPr marL="9525" marR="9525" marT="9525" marB="0" anchor="ctr">
                    <a:lnR w="12700" cap="flat" cmpd="sng" algn="ctr">
                      <a:solidFill>
                        <a:schemeClr val="tx1"/>
                      </a:solidFill>
                      <a:prstDash val="solid"/>
                      <a:round/>
                      <a:headEnd type="none" w="med" len="med"/>
                      <a:tailEnd type="none" w="med" len="med"/>
                    </a:ln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2 665</a:t>
                      </a:r>
                    </a:p>
                  </a:txBody>
                  <a:tcPr marL="9525" marR="9525" marT="9525" marB="0" anchor="ctr">
                    <a:lnL w="12700" cap="flat" cmpd="sng" algn="ctr">
                      <a:solidFill>
                        <a:schemeClr val="tx1"/>
                      </a:solidFill>
                      <a:prstDash val="solid"/>
                      <a:round/>
                      <a:headEnd type="none" w="med" len="med"/>
                      <a:tailEnd type="none" w="med" len="med"/>
                    </a:lnL>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481</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726</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591</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867</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2,1%</a:t>
                      </a:r>
                    </a:p>
                  </a:txBody>
                  <a:tcPr marL="9525" marR="9525" marT="9525" marB="0" anchor="ctr">
                    <a:solidFill>
                      <a:schemeClr val="accent6">
                        <a:lumMod val="50000"/>
                        <a:alpha val="1000"/>
                      </a:schemeClr>
                    </a:solidFill>
                  </a:tcPr>
                </a:tc>
                <a:extLst>
                  <a:ext uri="{0D108BD9-81ED-4DB2-BD59-A6C34878D82A}">
                    <a16:rowId xmlns:a16="http://schemas.microsoft.com/office/drawing/2014/main" val="4097615506"/>
                  </a:ext>
                </a:extLst>
              </a:tr>
              <a:tr h="144837">
                <a:tc>
                  <a:txBody>
                    <a:bodyPr/>
                    <a:lstStyle/>
                    <a:p>
                      <a:pPr algn="ctr" fontAlgn="b"/>
                      <a:r>
                        <a:rPr lang="ru-RU" sz="800" u="none" strike="noStrike" dirty="0">
                          <a:solidFill>
                            <a:srgbClr val="007F76"/>
                          </a:solidFill>
                          <a:effectLst/>
                          <a:latin typeface="Arial Narrow" panose="020B0606020202030204" pitchFamily="34" charset="0"/>
                        </a:rPr>
                        <a:t>8</a:t>
                      </a:r>
                      <a:endParaRPr lang="en-US" sz="800" b="0" i="0" u="none" strike="noStrike" dirty="0">
                        <a:solidFill>
                          <a:srgbClr val="007F76"/>
                        </a:solidFill>
                        <a:effectLst/>
                        <a:latin typeface="Arial Narrow" panose="020B0606020202030204" pitchFamily="34" charset="0"/>
                      </a:endParaRPr>
                    </a:p>
                  </a:txBody>
                  <a:tcPr marL="9525" marR="9525" marT="0" marB="0" anchor="ctr">
                    <a:solidFill>
                      <a:srgbClr val="007F76">
                        <a:alpha val="20000"/>
                      </a:srgbClr>
                    </a:solidFill>
                  </a:tcPr>
                </a:tc>
                <a:tc>
                  <a:txBody>
                    <a:bodyPr/>
                    <a:lstStyle/>
                    <a:p>
                      <a:pPr algn="ctr" fontAlgn="ctr"/>
                      <a:r>
                        <a:rPr lang="ru-RU" sz="800" b="0" i="0" u="none" strike="noStrike">
                          <a:solidFill>
                            <a:srgbClr val="000000"/>
                          </a:solidFill>
                          <a:effectLst/>
                          <a:latin typeface="Arial Narrow" panose="020B0606020202030204" pitchFamily="34" charset="0"/>
                        </a:rPr>
                        <a:t>5120-9</a:t>
                      </a:r>
                    </a:p>
                  </a:txBody>
                  <a:tcPr marL="9525" marR="9525" marT="9525" marB="0" anchor="ctr">
                    <a:solidFill>
                      <a:srgbClr val="007F76">
                        <a:alpha val="20000"/>
                      </a:srgbClr>
                    </a:solidFill>
                  </a:tcPr>
                </a:tc>
                <a:tc>
                  <a:txBody>
                    <a:bodyPr/>
                    <a:lstStyle/>
                    <a:p>
                      <a:pPr marL="72000" algn="l" fontAlgn="ctr"/>
                      <a:r>
                        <a:rPr lang="ru-RU" sz="800" b="0" i="0" u="none" strike="noStrike" dirty="0" err="1">
                          <a:solidFill>
                            <a:srgbClr val="000000"/>
                          </a:solidFill>
                          <a:effectLst/>
                          <a:latin typeface="Arial Narrow" panose="020B0606020202030204" pitchFamily="34" charset="0"/>
                        </a:rPr>
                        <a:t>Аспаздар</a:t>
                      </a:r>
                      <a:endParaRPr lang="ru-RU" sz="800" b="0" i="0" u="none" strike="noStrike" dirty="0">
                        <a:solidFill>
                          <a:srgbClr val="000000"/>
                        </a:solidFill>
                        <a:effectLst/>
                        <a:latin typeface="Arial Narrow" panose="020B0606020202030204" pitchFamily="34" charset="0"/>
                      </a:endParaRPr>
                    </a:p>
                  </a:txBody>
                  <a:tcPr marL="9525" marR="9525" marT="9525" marB="0" anchor="ctr">
                    <a:lnR w="12700" cap="flat" cmpd="sng" algn="ctr">
                      <a:solidFill>
                        <a:schemeClr val="tx1"/>
                      </a:solidFill>
                      <a:prstDash val="solid"/>
                      <a:round/>
                      <a:headEnd type="none" w="med" len="med"/>
                      <a:tailEnd type="none" w="med" len="med"/>
                    </a:lnR>
                    <a:solidFill>
                      <a:srgbClr val="007F76">
                        <a:alpha val="20000"/>
                      </a:srgbClr>
                    </a:solidFill>
                  </a:tcPr>
                </a:tc>
                <a:tc>
                  <a:txBody>
                    <a:bodyPr/>
                    <a:lstStyle/>
                    <a:p>
                      <a:pPr algn="ctr" fontAlgn="ctr"/>
                      <a:r>
                        <a:rPr lang="ru-RU" sz="800" b="0" i="0" u="none" strike="noStrike">
                          <a:solidFill>
                            <a:srgbClr val="000000"/>
                          </a:solidFill>
                          <a:effectLst/>
                          <a:latin typeface="Arial Narrow" panose="020B0606020202030204" pitchFamily="34" charset="0"/>
                        </a:rPr>
                        <a:t>2 115</a:t>
                      </a:r>
                    </a:p>
                  </a:txBody>
                  <a:tcPr marL="9525" marR="9525" marT="9525" marB="0" anchor="ctr">
                    <a:lnL w="12700" cap="flat" cmpd="sng" algn="ctr">
                      <a:solidFill>
                        <a:schemeClr val="tx1"/>
                      </a:solidFill>
                      <a:prstDash val="solid"/>
                      <a:round/>
                      <a:headEnd type="none" w="med" len="med"/>
                      <a:tailEnd type="none" w="med" len="med"/>
                    </a:lnL>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525</a:t>
                      </a:r>
                    </a:p>
                  </a:txBody>
                  <a:tcPr marL="9525" marR="9525" marT="9525" marB="0" anchor="c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445</a:t>
                      </a:r>
                    </a:p>
                  </a:txBody>
                  <a:tcPr marL="9525" marR="9525" marT="9525" marB="0" anchor="c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528</a:t>
                      </a:r>
                    </a:p>
                  </a:txBody>
                  <a:tcPr marL="9525" marR="9525" marT="9525" marB="0" anchor="c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617</a:t>
                      </a:r>
                    </a:p>
                  </a:txBody>
                  <a:tcPr marL="9525" marR="9525" marT="9525" marB="0" anchor="ctr">
                    <a:lnR w="12700" cap="flat" cmpd="sng" algn="ctr">
                      <a:solidFill>
                        <a:schemeClr val="tx1"/>
                      </a:solidFill>
                      <a:prstDash val="solid"/>
                      <a:round/>
                      <a:headEnd type="none" w="med" len="med"/>
                      <a:tailEnd type="none" w="med" len="med"/>
                    </a:ln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2 569</a:t>
                      </a:r>
                    </a:p>
                  </a:txBody>
                  <a:tcPr marL="9525" marR="9525" marT="9525" marB="0" anchor="ctr">
                    <a:lnL w="12700" cap="flat" cmpd="sng" algn="ctr">
                      <a:solidFill>
                        <a:schemeClr val="tx1"/>
                      </a:solidFill>
                      <a:prstDash val="solid"/>
                      <a:round/>
                      <a:headEnd type="none" w="med" len="med"/>
                      <a:tailEnd type="none" w="med" len="med"/>
                    </a:lnL>
                    <a:solidFill>
                      <a:srgbClr val="007F76">
                        <a:alpha val="20000"/>
                      </a:srgbClr>
                    </a:solidFill>
                  </a:tcPr>
                </a:tc>
                <a:tc>
                  <a:txBody>
                    <a:bodyPr/>
                    <a:lstStyle/>
                    <a:p>
                      <a:pPr algn="ctr" fontAlgn="ctr"/>
                      <a:r>
                        <a:rPr lang="ru-RU" sz="800" b="0" i="0" u="none" strike="noStrike">
                          <a:solidFill>
                            <a:srgbClr val="000000"/>
                          </a:solidFill>
                          <a:effectLst/>
                          <a:latin typeface="Arial Narrow" panose="020B0606020202030204" pitchFamily="34" charset="0"/>
                        </a:rPr>
                        <a:t>370</a:t>
                      </a:r>
                    </a:p>
                  </a:txBody>
                  <a:tcPr marL="9525" marR="9525" marT="9525" marB="0" anchor="c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602</a:t>
                      </a:r>
                    </a:p>
                  </a:txBody>
                  <a:tcPr marL="9525" marR="9525" marT="9525" marB="0" anchor="ctr">
                    <a:solidFill>
                      <a:srgbClr val="007F76">
                        <a:alpha val="20000"/>
                      </a:srgbClr>
                    </a:solidFill>
                  </a:tcPr>
                </a:tc>
                <a:tc>
                  <a:txBody>
                    <a:bodyPr/>
                    <a:lstStyle/>
                    <a:p>
                      <a:pPr algn="ctr" fontAlgn="ctr"/>
                      <a:r>
                        <a:rPr lang="ru-RU" sz="800" b="0" i="0" u="none" strike="noStrike">
                          <a:solidFill>
                            <a:srgbClr val="000000"/>
                          </a:solidFill>
                          <a:effectLst/>
                          <a:latin typeface="Arial Narrow" panose="020B0606020202030204" pitchFamily="34" charset="0"/>
                        </a:rPr>
                        <a:t>849</a:t>
                      </a:r>
                    </a:p>
                  </a:txBody>
                  <a:tcPr marL="9525" marR="9525" marT="9525" marB="0" anchor="ctr">
                    <a:solidFill>
                      <a:srgbClr val="007F76">
                        <a:alpha val="20000"/>
                      </a:srgbClr>
                    </a:solidFill>
                  </a:tcPr>
                </a:tc>
                <a:tc>
                  <a:txBody>
                    <a:bodyPr/>
                    <a:lstStyle/>
                    <a:p>
                      <a:pPr algn="ctr" fontAlgn="ctr"/>
                      <a:r>
                        <a:rPr lang="ru-RU" sz="800" b="0" i="0" u="none" strike="noStrike">
                          <a:solidFill>
                            <a:srgbClr val="000000"/>
                          </a:solidFill>
                          <a:effectLst/>
                          <a:latin typeface="Arial Narrow" panose="020B0606020202030204" pitchFamily="34" charset="0"/>
                        </a:rPr>
                        <a:t>748</a:t>
                      </a:r>
                    </a:p>
                  </a:txBody>
                  <a:tcPr marL="9525" marR="9525" marT="9525" marB="0" anchor="ctr">
                    <a:solidFill>
                      <a:srgbClr val="007F76">
                        <a:alpha val="20000"/>
                      </a:srgbClr>
                    </a:solidFill>
                  </a:tcPr>
                </a:tc>
                <a:tc>
                  <a:txBody>
                    <a:bodyPr/>
                    <a:lstStyle/>
                    <a:p>
                      <a:pPr algn="ctr" fontAlgn="ctr"/>
                      <a:r>
                        <a:rPr lang="ru-RU" sz="800" b="0" i="0" u="none" strike="noStrike">
                          <a:solidFill>
                            <a:srgbClr val="000000"/>
                          </a:solidFill>
                          <a:effectLst/>
                          <a:latin typeface="Arial Narrow" panose="020B0606020202030204" pitchFamily="34" charset="0"/>
                        </a:rPr>
                        <a:t>2,1%</a:t>
                      </a:r>
                    </a:p>
                  </a:txBody>
                  <a:tcPr marL="9525" marR="9525" marT="9525" marB="0" anchor="ctr">
                    <a:solidFill>
                      <a:srgbClr val="007F76">
                        <a:alpha val="20000"/>
                      </a:srgbClr>
                    </a:solidFill>
                  </a:tcPr>
                </a:tc>
                <a:extLst>
                  <a:ext uri="{0D108BD9-81ED-4DB2-BD59-A6C34878D82A}">
                    <a16:rowId xmlns:a16="http://schemas.microsoft.com/office/drawing/2014/main" val="2737083061"/>
                  </a:ext>
                </a:extLst>
              </a:tr>
              <a:tr h="144837">
                <a:tc>
                  <a:txBody>
                    <a:bodyPr/>
                    <a:lstStyle/>
                    <a:p>
                      <a:pPr algn="ctr" fontAlgn="b"/>
                      <a:r>
                        <a:rPr lang="ru-RU" sz="800" u="none" strike="noStrike" dirty="0">
                          <a:solidFill>
                            <a:srgbClr val="007F76"/>
                          </a:solidFill>
                          <a:effectLst/>
                          <a:latin typeface="Arial Narrow" panose="020B0606020202030204" pitchFamily="34" charset="0"/>
                        </a:rPr>
                        <a:t>9</a:t>
                      </a:r>
                      <a:endParaRPr lang="en-US" sz="800" b="0" i="0" u="none" strike="noStrike" dirty="0">
                        <a:solidFill>
                          <a:srgbClr val="007F76"/>
                        </a:solidFill>
                        <a:effectLst/>
                        <a:latin typeface="Arial Narrow" panose="020B0606020202030204" pitchFamily="34" charset="0"/>
                      </a:endParaRPr>
                    </a:p>
                  </a:txBody>
                  <a:tcPr marL="9525" marR="9525" marT="0"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5414-9</a:t>
                      </a:r>
                    </a:p>
                  </a:txBody>
                  <a:tcPr marL="9525" marR="9525" marT="9525" marB="0" anchor="ctr">
                    <a:solidFill>
                      <a:schemeClr val="accent6">
                        <a:lumMod val="50000"/>
                        <a:alpha val="1000"/>
                      </a:schemeClr>
                    </a:solidFill>
                  </a:tcPr>
                </a:tc>
                <a:tc>
                  <a:txBody>
                    <a:bodyPr/>
                    <a:lstStyle/>
                    <a:p>
                      <a:pPr marL="72000" algn="l" fontAlgn="ctr"/>
                      <a:r>
                        <a:rPr lang="ru-RU" sz="800" b="0" i="0" u="none" strike="noStrike" dirty="0" err="1">
                          <a:solidFill>
                            <a:srgbClr val="000000"/>
                          </a:solidFill>
                          <a:effectLst/>
                          <a:latin typeface="Arial Narrow" panose="020B0606020202030204" pitchFamily="34" charset="0"/>
                        </a:rPr>
                        <a:t>Күзетшілер</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инкассаторлар</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және</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тектес</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қызметтер</a:t>
                      </a:r>
                      <a:endParaRPr lang="ru-RU" sz="800" b="0" i="0" u="none" strike="noStrike" dirty="0">
                        <a:solidFill>
                          <a:srgbClr val="000000"/>
                        </a:solidFill>
                        <a:effectLst/>
                        <a:latin typeface="Arial Narrow" panose="020B0606020202030204" pitchFamily="34" charset="0"/>
                      </a:endParaRPr>
                    </a:p>
                  </a:txBody>
                  <a:tcPr marL="9525" marR="9525" marT="9525" marB="0" anchor="ctr">
                    <a:lnR w="12700" cap="flat" cmpd="sng" algn="ctr">
                      <a:solidFill>
                        <a:schemeClr val="tx1"/>
                      </a:solidFill>
                      <a:prstDash val="solid"/>
                      <a:round/>
                      <a:headEnd type="none" w="med" len="med"/>
                      <a:tailEnd type="none" w="med" len="med"/>
                    </a:ln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2 932</a:t>
                      </a:r>
                    </a:p>
                  </a:txBody>
                  <a:tcPr marL="9525" marR="9525" marT="9525" marB="0" anchor="ctr">
                    <a:lnL w="12700" cap="flat" cmpd="sng" algn="ctr">
                      <a:solidFill>
                        <a:schemeClr val="tx1"/>
                      </a:solidFill>
                      <a:prstDash val="solid"/>
                      <a:round/>
                      <a:headEnd type="none" w="med" len="med"/>
                      <a:tailEnd type="none" w="med" len="med"/>
                    </a:lnL>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740</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795</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760</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637</a:t>
                      </a:r>
                    </a:p>
                  </a:txBody>
                  <a:tcPr marL="9525" marR="9525" marT="9525" marB="0" anchor="ctr">
                    <a:lnR w="12700" cap="flat" cmpd="sng" algn="ctr">
                      <a:solidFill>
                        <a:schemeClr val="tx1"/>
                      </a:solidFill>
                      <a:prstDash val="solid"/>
                      <a:round/>
                      <a:headEnd type="none" w="med" len="med"/>
                      <a:tailEnd type="none" w="med" len="med"/>
                    </a:ln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2 468</a:t>
                      </a:r>
                    </a:p>
                  </a:txBody>
                  <a:tcPr marL="9525" marR="9525" marT="9525" marB="0" anchor="ctr">
                    <a:lnL w="12700" cap="flat" cmpd="sng" algn="ctr">
                      <a:solidFill>
                        <a:schemeClr val="tx1"/>
                      </a:solidFill>
                      <a:prstDash val="solid"/>
                      <a:round/>
                      <a:headEnd type="none" w="med" len="med"/>
                      <a:tailEnd type="none" w="med" len="med"/>
                    </a:lnL>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554</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336</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634</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944</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2,0%</a:t>
                      </a:r>
                    </a:p>
                  </a:txBody>
                  <a:tcPr marL="9525" marR="9525" marT="9525" marB="0" anchor="ctr">
                    <a:solidFill>
                      <a:schemeClr val="accent6">
                        <a:lumMod val="50000"/>
                        <a:alpha val="1000"/>
                      </a:schemeClr>
                    </a:solidFill>
                  </a:tcPr>
                </a:tc>
                <a:extLst>
                  <a:ext uri="{0D108BD9-81ED-4DB2-BD59-A6C34878D82A}">
                    <a16:rowId xmlns:a16="http://schemas.microsoft.com/office/drawing/2014/main" val="1465641651"/>
                  </a:ext>
                </a:extLst>
              </a:tr>
              <a:tr h="144837">
                <a:tc>
                  <a:txBody>
                    <a:bodyPr/>
                    <a:lstStyle/>
                    <a:p>
                      <a:pPr algn="ctr" fontAlgn="b"/>
                      <a:r>
                        <a:rPr lang="ru-RU" sz="800" b="0" i="0" u="none" strike="noStrike" dirty="0">
                          <a:solidFill>
                            <a:srgbClr val="007F76"/>
                          </a:solidFill>
                          <a:effectLst/>
                          <a:latin typeface="Arial Narrow" panose="020B0606020202030204" pitchFamily="34" charset="0"/>
                        </a:rPr>
                        <a:t>10</a:t>
                      </a:r>
                      <a:endParaRPr lang="en-US" sz="800" b="0" i="0" u="none" strike="noStrike" dirty="0">
                        <a:solidFill>
                          <a:srgbClr val="007F76"/>
                        </a:solidFill>
                        <a:effectLst/>
                        <a:latin typeface="Arial Narrow" panose="020B0606020202030204" pitchFamily="34" charset="0"/>
                      </a:endParaRPr>
                    </a:p>
                  </a:txBody>
                  <a:tcPr marL="9525" marR="9525" marT="0" marB="0" anchor="ctr">
                    <a:solidFill>
                      <a:srgbClr val="007F76">
                        <a:alpha val="20000"/>
                      </a:srgbClr>
                    </a:solidFill>
                  </a:tcPr>
                </a:tc>
                <a:tc>
                  <a:txBody>
                    <a:bodyPr/>
                    <a:lstStyle/>
                    <a:p>
                      <a:pPr algn="ctr" fontAlgn="ctr"/>
                      <a:r>
                        <a:rPr lang="ru-RU" sz="800" b="0" i="0" u="none" strike="noStrike">
                          <a:solidFill>
                            <a:srgbClr val="000000"/>
                          </a:solidFill>
                          <a:effectLst/>
                          <a:latin typeface="Arial Narrow" panose="020B0606020202030204" pitchFamily="34" charset="0"/>
                        </a:rPr>
                        <a:t>5220-9</a:t>
                      </a:r>
                    </a:p>
                  </a:txBody>
                  <a:tcPr marL="9525" marR="9525" marT="9525" marB="0" anchor="ctr">
                    <a:solidFill>
                      <a:srgbClr val="007F76">
                        <a:alpha val="20000"/>
                      </a:srgbClr>
                    </a:solidFill>
                  </a:tcPr>
                </a:tc>
                <a:tc>
                  <a:txBody>
                    <a:bodyPr/>
                    <a:lstStyle/>
                    <a:p>
                      <a:pPr marL="72000" algn="l" fontAlgn="ctr"/>
                      <a:r>
                        <a:rPr lang="ru-RU" sz="800" b="0" i="0" u="none" strike="noStrike" dirty="0" err="1">
                          <a:solidFill>
                            <a:srgbClr val="000000"/>
                          </a:solidFill>
                          <a:effectLst/>
                          <a:latin typeface="Arial Narrow" panose="020B0606020202030204" pitchFamily="34" charset="0"/>
                        </a:rPr>
                        <a:t>Басқа</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кассирлер</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және</a:t>
                      </a:r>
                      <a:r>
                        <a:rPr lang="ru-RU" sz="800" b="0" i="0" u="none" strike="noStrike" dirty="0">
                          <a:solidFill>
                            <a:srgbClr val="000000"/>
                          </a:solidFill>
                          <a:effectLst/>
                          <a:latin typeface="Arial Narrow" panose="020B0606020202030204" pitchFamily="34" charset="0"/>
                        </a:rPr>
                        <a:t> билет </a:t>
                      </a:r>
                      <a:r>
                        <a:rPr lang="ru-RU" sz="800" b="0" i="0" u="none" strike="noStrike" dirty="0" err="1">
                          <a:solidFill>
                            <a:srgbClr val="000000"/>
                          </a:solidFill>
                          <a:effectLst/>
                          <a:latin typeface="Arial Narrow" panose="020B0606020202030204" pitchFamily="34" charset="0"/>
                        </a:rPr>
                        <a:t>сатушылар</a:t>
                      </a:r>
                      <a:endParaRPr lang="ru-RU" sz="800" b="0" i="0" u="none" strike="noStrike" dirty="0">
                        <a:solidFill>
                          <a:srgbClr val="000000"/>
                        </a:solidFill>
                        <a:effectLst/>
                        <a:latin typeface="Arial Narrow" panose="020B0606020202030204" pitchFamily="34" charset="0"/>
                      </a:endParaRPr>
                    </a:p>
                  </a:txBody>
                  <a:tcPr marL="9525" marR="9525" marT="9525" marB="0" anchor="ctr">
                    <a:lnR w="12700" cap="flat" cmpd="sng" algn="ctr">
                      <a:solidFill>
                        <a:schemeClr val="tx1"/>
                      </a:solidFill>
                      <a:prstDash val="solid"/>
                      <a:round/>
                      <a:headEnd type="none" w="med" len="med"/>
                      <a:tailEnd type="none" w="med" len="med"/>
                    </a:lnR>
                    <a:solidFill>
                      <a:srgbClr val="007F76">
                        <a:alpha val="20000"/>
                      </a:srgbClr>
                    </a:solidFill>
                  </a:tcPr>
                </a:tc>
                <a:tc>
                  <a:txBody>
                    <a:bodyPr/>
                    <a:lstStyle/>
                    <a:p>
                      <a:pPr algn="ctr" fontAlgn="ctr"/>
                      <a:r>
                        <a:rPr lang="ru-RU" sz="800" b="0" i="0" u="none" strike="noStrike">
                          <a:solidFill>
                            <a:srgbClr val="000000"/>
                          </a:solidFill>
                          <a:effectLst/>
                          <a:latin typeface="Arial Narrow" panose="020B0606020202030204" pitchFamily="34" charset="0"/>
                        </a:rPr>
                        <a:t>2 351</a:t>
                      </a:r>
                    </a:p>
                  </a:txBody>
                  <a:tcPr marL="9525" marR="9525" marT="9525" marB="0" anchor="ctr">
                    <a:lnL w="12700" cap="flat" cmpd="sng" algn="ctr">
                      <a:solidFill>
                        <a:schemeClr val="tx1"/>
                      </a:solidFill>
                      <a:prstDash val="solid"/>
                      <a:round/>
                      <a:headEnd type="none" w="med" len="med"/>
                      <a:tailEnd type="none" w="med" len="med"/>
                    </a:lnL>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437</a:t>
                      </a:r>
                    </a:p>
                  </a:txBody>
                  <a:tcPr marL="9525" marR="9525" marT="9525" marB="0" anchor="c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488</a:t>
                      </a:r>
                    </a:p>
                  </a:txBody>
                  <a:tcPr marL="9525" marR="9525" marT="9525" marB="0" anchor="c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599</a:t>
                      </a:r>
                    </a:p>
                  </a:txBody>
                  <a:tcPr marL="9525" marR="9525" marT="9525" marB="0" anchor="c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827</a:t>
                      </a:r>
                    </a:p>
                  </a:txBody>
                  <a:tcPr marL="9525" marR="9525" marT="9525" marB="0" anchor="ctr">
                    <a:lnR w="12700" cap="flat" cmpd="sng" algn="ctr">
                      <a:solidFill>
                        <a:schemeClr val="tx1"/>
                      </a:solidFill>
                      <a:prstDash val="solid"/>
                      <a:round/>
                      <a:headEnd type="none" w="med" len="med"/>
                      <a:tailEnd type="none" w="med" len="med"/>
                    </a:ln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2 430</a:t>
                      </a:r>
                    </a:p>
                  </a:txBody>
                  <a:tcPr marL="9525" marR="9525" marT="9525" marB="0" anchor="ctr">
                    <a:lnL w="12700" cap="flat" cmpd="sng" algn="ctr">
                      <a:solidFill>
                        <a:schemeClr val="tx1"/>
                      </a:solidFill>
                      <a:prstDash val="solid"/>
                      <a:round/>
                      <a:headEnd type="none" w="med" len="med"/>
                      <a:tailEnd type="none" w="med" len="med"/>
                    </a:lnL>
                    <a:solidFill>
                      <a:srgbClr val="007F76">
                        <a:alpha val="20000"/>
                      </a:srgbClr>
                    </a:solidFill>
                  </a:tcPr>
                </a:tc>
                <a:tc>
                  <a:txBody>
                    <a:bodyPr/>
                    <a:lstStyle/>
                    <a:p>
                      <a:pPr algn="ctr" fontAlgn="ctr"/>
                      <a:r>
                        <a:rPr lang="ru-RU" sz="800" b="0" i="0" u="none" strike="noStrike">
                          <a:solidFill>
                            <a:srgbClr val="000000"/>
                          </a:solidFill>
                          <a:effectLst/>
                          <a:latin typeface="Arial Narrow" panose="020B0606020202030204" pitchFamily="34" charset="0"/>
                        </a:rPr>
                        <a:t>259</a:t>
                      </a:r>
                    </a:p>
                  </a:txBody>
                  <a:tcPr marL="9525" marR="9525" marT="9525" marB="0" anchor="c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511</a:t>
                      </a:r>
                    </a:p>
                  </a:txBody>
                  <a:tcPr marL="9525" marR="9525" marT="9525" marB="0" anchor="ctr">
                    <a:solidFill>
                      <a:srgbClr val="007F76">
                        <a:alpha val="20000"/>
                      </a:srgbClr>
                    </a:solidFill>
                  </a:tcPr>
                </a:tc>
                <a:tc>
                  <a:txBody>
                    <a:bodyPr/>
                    <a:lstStyle/>
                    <a:p>
                      <a:pPr algn="ctr" fontAlgn="ctr"/>
                      <a:r>
                        <a:rPr lang="ru-RU" sz="800" b="0" i="0" u="none" strike="noStrike">
                          <a:solidFill>
                            <a:srgbClr val="000000"/>
                          </a:solidFill>
                          <a:effectLst/>
                          <a:latin typeface="Arial Narrow" panose="020B0606020202030204" pitchFamily="34" charset="0"/>
                        </a:rPr>
                        <a:t>857</a:t>
                      </a:r>
                    </a:p>
                  </a:txBody>
                  <a:tcPr marL="9525" marR="9525" marT="9525" marB="0" anchor="ctr">
                    <a:solidFill>
                      <a:srgbClr val="007F76">
                        <a:alpha val="20000"/>
                      </a:srgbClr>
                    </a:solidFill>
                  </a:tcPr>
                </a:tc>
                <a:tc>
                  <a:txBody>
                    <a:bodyPr/>
                    <a:lstStyle/>
                    <a:p>
                      <a:pPr algn="ctr" fontAlgn="ctr"/>
                      <a:r>
                        <a:rPr lang="ru-RU" sz="800" b="0" i="0" u="none" strike="noStrike">
                          <a:solidFill>
                            <a:srgbClr val="000000"/>
                          </a:solidFill>
                          <a:effectLst/>
                          <a:latin typeface="Arial Narrow" panose="020B0606020202030204" pitchFamily="34" charset="0"/>
                        </a:rPr>
                        <a:t>803</a:t>
                      </a:r>
                    </a:p>
                  </a:txBody>
                  <a:tcPr marL="9525" marR="9525" marT="9525" marB="0" anchor="ctr">
                    <a:solidFill>
                      <a:srgbClr val="007F76">
                        <a:alpha val="20000"/>
                      </a:srgbClr>
                    </a:solidFill>
                  </a:tcPr>
                </a:tc>
                <a:tc>
                  <a:txBody>
                    <a:bodyPr/>
                    <a:lstStyle/>
                    <a:p>
                      <a:pPr algn="ctr" fontAlgn="ctr"/>
                      <a:r>
                        <a:rPr lang="ru-RU" sz="800" b="0" i="0" u="none" strike="noStrike">
                          <a:solidFill>
                            <a:srgbClr val="000000"/>
                          </a:solidFill>
                          <a:effectLst/>
                          <a:latin typeface="Arial Narrow" panose="020B0606020202030204" pitchFamily="34" charset="0"/>
                        </a:rPr>
                        <a:t>2,0%</a:t>
                      </a:r>
                    </a:p>
                  </a:txBody>
                  <a:tcPr marL="9525" marR="9525" marT="9525" marB="0" anchor="ctr">
                    <a:solidFill>
                      <a:srgbClr val="007F76">
                        <a:alpha val="20000"/>
                      </a:srgbClr>
                    </a:solidFill>
                  </a:tcPr>
                </a:tc>
                <a:extLst>
                  <a:ext uri="{0D108BD9-81ED-4DB2-BD59-A6C34878D82A}">
                    <a16:rowId xmlns:a16="http://schemas.microsoft.com/office/drawing/2014/main" val="1743389312"/>
                  </a:ext>
                </a:extLst>
              </a:tr>
              <a:tr h="144837">
                <a:tc gridSpan="3">
                  <a:txBody>
                    <a:bodyPr/>
                    <a:lstStyle/>
                    <a:p>
                      <a:pPr algn="ctr" fontAlgn="b"/>
                      <a:r>
                        <a:rPr lang="ru-RU" sz="800" b="1" u="none" strike="noStrike" dirty="0">
                          <a:solidFill>
                            <a:srgbClr val="007F76"/>
                          </a:solidFill>
                          <a:effectLst/>
                          <a:latin typeface="Arial Narrow" panose="020B0606020202030204" pitchFamily="34" charset="0"/>
                        </a:rPr>
                        <a:t>ТОП-10 БОЙЫНША ЖИЫНЫ</a:t>
                      </a:r>
                      <a:endParaRPr lang="ru-RU" sz="800" b="1" i="0" u="none" strike="noStrike" cap="none" dirty="0">
                        <a:solidFill>
                          <a:srgbClr val="007F76"/>
                        </a:solidFill>
                        <a:effectLst/>
                        <a:latin typeface="Arial Narrow" panose="020B0606020202030204" pitchFamily="34" charset="0"/>
                        <a:ea typeface="+mn-ea"/>
                        <a:cs typeface="+mn-cs"/>
                        <a:sym typeface="Arial"/>
                      </a:endParaRPr>
                    </a:p>
                  </a:txBody>
                  <a:tcPr marL="9525" marR="9525" marT="0" marB="0" anchor="ctr">
                    <a:lnR w="12700" cap="flat" cmpd="sng" algn="ctr">
                      <a:solidFill>
                        <a:schemeClr val="tx1"/>
                      </a:solidFill>
                      <a:prstDash val="solid"/>
                      <a:round/>
                      <a:headEnd type="none" w="med" len="med"/>
                      <a:tailEnd type="none" w="med" len="med"/>
                    </a:lnR>
                    <a:lnB w="12700" cap="flat" cmpd="sng" algn="ctr">
                      <a:solidFill>
                        <a:schemeClr val="tx1"/>
                      </a:solidFill>
                      <a:prstDash val="solid"/>
                      <a:round/>
                      <a:headEnd type="none" w="med" len="med"/>
                      <a:tailEnd type="none" w="med" len="med"/>
                    </a:lnB>
                    <a:noFill/>
                  </a:tcPr>
                </a:tc>
                <a:tc hMerge="1">
                  <a:txBody>
                    <a:bodyPr/>
                    <a:lstStyle/>
                    <a:p>
                      <a:pPr algn="ctr" fontAlgn="b"/>
                      <a:r>
                        <a:rPr lang="ru-KZ" sz="800" b="0" i="0" u="none" strike="noStrike" cap="none" dirty="0">
                          <a:solidFill>
                            <a:srgbClr val="007F76"/>
                          </a:solidFill>
                          <a:effectLst/>
                          <a:latin typeface="Arial Narrow" panose="020B0606020202030204" pitchFamily="34" charset="0"/>
                          <a:ea typeface="+mn-ea"/>
                          <a:cs typeface="+mn-cs"/>
                          <a:sym typeface="Arial"/>
                        </a:rPr>
                        <a:t>9112-9</a:t>
                      </a:r>
                    </a:p>
                  </a:txBody>
                  <a:tcPr marL="9525" marR="9525" marT="0" marB="0" anchor="ctr">
                    <a:lnB w="12700" cap="flat" cmpd="sng" algn="ctr">
                      <a:solidFill>
                        <a:schemeClr val="tx1"/>
                      </a:solidFill>
                      <a:prstDash val="solid"/>
                      <a:round/>
                      <a:headEnd type="none" w="med" len="med"/>
                      <a:tailEnd type="none" w="med" len="med"/>
                    </a:lnB>
                    <a:noFill/>
                  </a:tcPr>
                </a:tc>
                <a:tc hMerge="1">
                  <a:txBody>
                    <a:bodyPr/>
                    <a:lstStyle/>
                    <a:p>
                      <a:pPr marL="72000" algn="l" fontAlgn="ctr"/>
                      <a:r>
                        <a:rPr lang="ru-RU" sz="800" b="0" i="0" u="none" strike="noStrike" cap="none" dirty="0">
                          <a:solidFill>
                            <a:srgbClr val="007F76"/>
                          </a:solidFill>
                          <a:effectLst/>
                          <a:latin typeface="Arial Narrow" panose="020B0606020202030204" pitchFamily="34" charset="0"/>
                          <a:ea typeface="+mn-ea"/>
                          <a:cs typeface="+mn-cs"/>
                          <a:sym typeface="Arial"/>
                        </a:rPr>
                        <a:t>Иные уборщики и прислуга в отелях и аналогичных учреждениях</a:t>
                      </a:r>
                    </a:p>
                  </a:txBody>
                  <a:tcPr marL="9525" marR="9525" marT="0" marB="0" anchor="ctr">
                    <a:lnR w="12700" cap="flat" cmpd="sng" algn="ctr">
                      <a:solidFill>
                        <a:schemeClr val="tx1"/>
                      </a:solidFill>
                      <a:prstDash val="solid"/>
                      <a:round/>
                      <a:headEnd type="none" w="med" len="med"/>
                      <a:tailEnd type="none" w="med" len="med"/>
                    </a:lnR>
                    <a:lnB w="12700" cap="flat" cmpd="sng" algn="ctr">
                      <a:solidFill>
                        <a:schemeClr val="tx1"/>
                      </a:solidFill>
                      <a:prstDash val="solid"/>
                      <a:round/>
                      <a:headEnd type="none" w="med" len="med"/>
                      <a:tailEnd type="none" w="med" len="med"/>
                    </a:lnB>
                    <a:noFill/>
                  </a:tcPr>
                </a:tc>
                <a:tc>
                  <a:txBody>
                    <a:bodyPr/>
                    <a:lstStyle/>
                    <a:p>
                      <a:pPr algn="ctr" fontAlgn="ctr"/>
                      <a:r>
                        <a:rPr lang="ru-RU" sz="800" b="1" i="0" u="none" strike="noStrike" dirty="0">
                          <a:solidFill>
                            <a:srgbClr val="000000"/>
                          </a:solidFill>
                          <a:effectLst/>
                          <a:latin typeface="Arial Narrow" panose="020B0606020202030204" pitchFamily="34" charset="0"/>
                        </a:rPr>
                        <a:t>31 105</a:t>
                      </a:r>
                    </a:p>
                  </a:txBody>
                  <a:tcPr marL="9525" marR="9525" marT="9525" marB="0" anchor="ctr">
                    <a:lnL w="12700" cap="flat" cmpd="sng" algn="ctr">
                      <a:solidFill>
                        <a:schemeClr val="tx1"/>
                      </a:solidFill>
                      <a:prstDash val="solid"/>
                      <a:round/>
                      <a:headEnd type="none" w="med" len="med"/>
                      <a:tailEnd type="none" w="med" len="med"/>
                    </a:lnL>
                    <a:lnB w="12700" cap="flat" cmpd="sng" algn="ctr">
                      <a:solidFill>
                        <a:schemeClr val="tx1"/>
                      </a:solidFill>
                      <a:prstDash val="solid"/>
                      <a:round/>
                      <a:headEnd type="none" w="med" len="med"/>
                      <a:tailEnd type="none" w="med" len="med"/>
                    </a:lnB>
                    <a:noFill/>
                  </a:tcPr>
                </a:tc>
                <a:tc>
                  <a:txBody>
                    <a:bodyPr/>
                    <a:lstStyle/>
                    <a:p>
                      <a:pPr algn="ctr" fontAlgn="ctr"/>
                      <a:r>
                        <a:rPr lang="ru-RU" sz="800" b="1" i="0" u="none" strike="noStrike" dirty="0">
                          <a:solidFill>
                            <a:srgbClr val="000000"/>
                          </a:solidFill>
                          <a:effectLst/>
                          <a:latin typeface="Arial Narrow" panose="020B0606020202030204" pitchFamily="34" charset="0"/>
                        </a:rPr>
                        <a:t>5 876</a:t>
                      </a:r>
                    </a:p>
                  </a:txBody>
                  <a:tcPr marL="9525" marR="9525" marT="9525" marB="0" anchor="ctr">
                    <a:lnB w="12700" cap="flat" cmpd="sng" algn="ctr">
                      <a:solidFill>
                        <a:schemeClr val="tx1"/>
                      </a:solidFill>
                      <a:prstDash val="solid"/>
                      <a:round/>
                      <a:headEnd type="none" w="med" len="med"/>
                      <a:tailEnd type="none" w="med" len="med"/>
                    </a:lnB>
                    <a:noFill/>
                  </a:tcPr>
                </a:tc>
                <a:tc>
                  <a:txBody>
                    <a:bodyPr/>
                    <a:lstStyle/>
                    <a:p>
                      <a:pPr algn="ctr" fontAlgn="ctr"/>
                      <a:r>
                        <a:rPr lang="ru-RU" sz="800" b="1" i="0" u="none" strike="noStrike">
                          <a:solidFill>
                            <a:srgbClr val="000000"/>
                          </a:solidFill>
                          <a:effectLst/>
                          <a:latin typeface="Arial Narrow" panose="020B0606020202030204" pitchFamily="34" charset="0"/>
                        </a:rPr>
                        <a:t>6 751</a:t>
                      </a:r>
                    </a:p>
                  </a:txBody>
                  <a:tcPr marL="9525" marR="9525" marT="9525" marB="0" anchor="ctr">
                    <a:lnB w="12700" cap="flat" cmpd="sng" algn="ctr">
                      <a:solidFill>
                        <a:schemeClr val="tx1"/>
                      </a:solidFill>
                      <a:prstDash val="solid"/>
                      <a:round/>
                      <a:headEnd type="none" w="med" len="med"/>
                      <a:tailEnd type="none" w="med" len="med"/>
                    </a:lnB>
                    <a:noFill/>
                  </a:tcPr>
                </a:tc>
                <a:tc>
                  <a:txBody>
                    <a:bodyPr/>
                    <a:lstStyle/>
                    <a:p>
                      <a:pPr algn="ctr" fontAlgn="ctr"/>
                      <a:r>
                        <a:rPr lang="ru-RU" sz="800" b="1" i="0" u="none" strike="noStrike" dirty="0">
                          <a:solidFill>
                            <a:srgbClr val="000000"/>
                          </a:solidFill>
                          <a:effectLst/>
                          <a:latin typeface="Arial Narrow" panose="020B0606020202030204" pitchFamily="34" charset="0"/>
                        </a:rPr>
                        <a:t>8 762</a:t>
                      </a:r>
                    </a:p>
                  </a:txBody>
                  <a:tcPr marL="9525" marR="9525" marT="9525" marB="0" anchor="ctr">
                    <a:lnB w="12700" cap="flat" cmpd="sng" algn="ctr">
                      <a:solidFill>
                        <a:schemeClr val="tx1"/>
                      </a:solidFill>
                      <a:prstDash val="solid"/>
                      <a:round/>
                      <a:headEnd type="none" w="med" len="med"/>
                      <a:tailEnd type="none" w="med" len="med"/>
                    </a:lnB>
                    <a:noFill/>
                  </a:tcPr>
                </a:tc>
                <a:tc>
                  <a:txBody>
                    <a:bodyPr/>
                    <a:lstStyle/>
                    <a:p>
                      <a:pPr algn="ctr" fontAlgn="ctr"/>
                      <a:r>
                        <a:rPr lang="ru-RU" sz="800" b="1" i="0" u="none" strike="noStrike">
                          <a:solidFill>
                            <a:srgbClr val="000000"/>
                          </a:solidFill>
                          <a:effectLst/>
                          <a:latin typeface="Arial Narrow" panose="020B0606020202030204" pitchFamily="34" charset="0"/>
                        </a:rPr>
                        <a:t>9 716</a:t>
                      </a:r>
                    </a:p>
                  </a:txBody>
                  <a:tcPr marL="9525" marR="9525" marT="9525" marB="0" anchor="ctr">
                    <a:lnR w="12700" cap="flat" cmpd="sng" algn="ctr">
                      <a:solidFill>
                        <a:schemeClr val="tx1"/>
                      </a:solidFill>
                      <a:prstDash val="solid"/>
                      <a:round/>
                      <a:headEnd type="none" w="med" len="med"/>
                      <a:tailEnd type="none" w="med" len="med"/>
                    </a:lnR>
                    <a:lnB w="12700" cap="flat" cmpd="sng" algn="ctr">
                      <a:solidFill>
                        <a:schemeClr val="tx1"/>
                      </a:solidFill>
                      <a:prstDash val="solid"/>
                      <a:round/>
                      <a:headEnd type="none" w="med" len="med"/>
                      <a:tailEnd type="none" w="med" len="med"/>
                    </a:lnB>
                    <a:noFill/>
                  </a:tcPr>
                </a:tc>
                <a:tc>
                  <a:txBody>
                    <a:bodyPr/>
                    <a:lstStyle/>
                    <a:p>
                      <a:pPr algn="ctr" fontAlgn="ctr"/>
                      <a:r>
                        <a:rPr lang="ru-RU" sz="800" b="1" i="0" u="none" strike="noStrike" dirty="0">
                          <a:solidFill>
                            <a:srgbClr val="000000"/>
                          </a:solidFill>
                          <a:effectLst/>
                          <a:latin typeface="Arial Narrow" panose="020B0606020202030204" pitchFamily="34" charset="0"/>
                        </a:rPr>
                        <a:t>29 708</a:t>
                      </a:r>
                    </a:p>
                  </a:txBody>
                  <a:tcPr marL="9525" marR="9525" marT="9525" marB="0" anchor="ctr">
                    <a:lnL w="12700" cap="flat" cmpd="sng" algn="ctr">
                      <a:solidFill>
                        <a:schemeClr val="tx1"/>
                      </a:solidFill>
                      <a:prstDash val="solid"/>
                      <a:round/>
                      <a:headEnd type="none" w="med" len="med"/>
                      <a:tailEnd type="none" w="med" len="med"/>
                    </a:lnL>
                    <a:lnB w="12700" cap="flat" cmpd="sng" algn="ctr">
                      <a:solidFill>
                        <a:schemeClr val="tx1"/>
                      </a:solidFill>
                      <a:prstDash val="solid"/>
                      <a:round/>
                      <a:headEnd type="none" w="med" len="med"/>
                      <a:tailEnd type="none" w="med" len="med"/>
                    </a:lnB>
                    <a:noFill/>
                  </a:tcPr>
                </a:tc>
                <a:tc>
                  <a:txBody>
                    <a:bodyPr/>
                    <a:lstStyle/>
                    <a:p>
                      <a:pPr algn="ctr" fontAlgn="ctr"/>
                      <a:r>
                        <a:rPr lang="ru-RU" sz="800" b="1" i="0" u="none" strike="noStrike" dirty="0">
                          <a:solidFill>
                            <a:srgbClr val="000000"/>
                          </a:solidFill>
                          <a:effectLst/>
                          <a:latin typeface="Arial Narrow" panose="020B0606020202030204" pitchFamily="34" charset="0"/>
                        </a:rPr>
                        <a:t>4 591</a:t>
                      </a:r>
                    </a:p>
                  </a:txBody>
                  <a:tcPr marL="9525" marR="9525" marT="9525" marB="0" anchor="ctr">
                    <a:lnB w="12700" cap="flat" cmpd="sng" algn="ctr">
                      <a:solidFill>
                        <a:schemeClr val="tx1"/>
                      </a:solidFill>
                      <a:prstDash val="solid"/>
                      <a:round/>
                      <a:headEnd type="none" w="med" len="med"/>
                      <a:tailEnd type="none" w="med" len="med"/>
                    </a:lnB>
                    <a:noFill/>
                  </a:tcPr>
                </a:tc>
                <a:tc>
                  <a:txBody>
                    <a:bodyPr/>
                    <a:lstStyle/>
                    <a:p>
                      <a:pPr algn="ctr" fontAlgn="ctr"/>
                      <a:r>
                        <a:rPr lang="ru-RU" sz="800" b="1" i="0" u="none" strike="noStrike">
                          <a:solidFill>
                            <a:srgbClr val="000000"/>
                          </a:solidFill>
                          <a:effectLst/>
                          <a:latin typeface="Arial Narrow" panose="020B0606020202030204" pitchFamily="34" charset="0"/>
                        </a:rPr>
                        <a:t>6 691</a:t>
                      </a:r>
                    </a:p>
                  </a:txBody>
                  <a:tcPr marL="9525" marR="9525" marT="9525" marB="0" anchor="ctr">
                    <a:lnB w="12700" cap="flat" cmpd="sng" algn="ctr">
                      <a:solidFill>
                        <a:schemeClr val="tx1"/>
                      </a:solidFill>
                      <a:prstDash val="solid"/>
                      <a:round/>
                      <a:headEnd type="none" w="med" len="med"/>
                      <a:tailEnd type="none" w="med" len="med"/>
                    </a:lnB>
                    <a:noFill/>
                  </a:tcPr>
                </a:tc>
                <a:tc>
                  <a:txBody>
                    <a:bodyPr/>
                    <a:lstStyle/>
                    <a:p>
                      <a:pPr algn="ctr" fontAlgn="ctr"/>
                      <a:r>
                        <a:rPr lang="ru-RU" sz="800" b="1" i="0" u="none" strike="noStrike" dirty="0">
                          <a:solidFill>
                            <a:srgbClr val="000000"/>
                          </a:solidFill>
                          <a:effectLst/>
                          <a:latin typeface="Arial Narrow" panose="020B0606020202030204" pitchFamily="34" charset="0"/>
                        </a:rPr>
                        <a:t>8 852</a:t>
                      </a:r>
                    </a:p>
                  </a:txBody>
                  <a:tcPr marL="9525" marR="9525" marT="9525" marB="0" anchor="ctr">
                    <a:lnB w="12700" cap="flat" cmpd="sng" algn="ctr">
                      <a:solidFill>
                        <a:schemeClr val="tx1"/>
                      </a:solidFill>
                      <a:prstDash val="solid"/>
                      <a:round/>
                      <a:headEnd type="none" w="med" len="med"/>
                      <a:tailEnd type="none" w="med" len="med"/>
                    </a:lnB>
                    <a:noFill/>
                  </a:tcPr>
                </a:tc>
                <a:tc>
                  <a:txBody>
                    <a:bodyPr/>
                    <a:lstStyle/>
                    <a:p>
                      <a:pPr algn="ctr" fontAlgn="ctr"/>
                      <a:r>
                        <a:rPr lang="ru-RU" sz="800" b="1" i="0" u="none" strike="noStrike" dirty="0">
                          <a:solidFill>
                            <a:srgbClr val="000000"/>
                          </a:solidFill>
                          <a:effectLst/>
                          <a:latin typeface="Arial Narrow" panose="020B0606020202030204" pitchFamily="34" charset="0"/>
                        </a:rPr>
                        <a:t>9 574</a:t>
                      </a:r>
                    </a:p>
                  </a:txBody>
                  <a:tcPr marL="9525" marR="9525" marT="9525" marB="0" anchor="ctr">
                    <a:lnB w="12700" cap="flat" cmpd="sng" algn="ctr">
                      <a:solidFill>
                        <a:schemeClr val="tx1"/>
                      </a:solidFill>
                      <a:prstDash val="solid"/>
                      <a:round/>
                      <a:headEnd type="none" w="med" len="med"/>
                      <a:tailEnd type="none" w="med" len="med"/>
                    </a:lnB>
                    <a:noFill/>
                  </a:tcPr>
                </a:tc>
                <a:tc>
                  <a:txBody>
                    <a:bodyPr/>
                    <a:lstStyle/>
                    <a:p>
                      <a:pPr algn="ctr" fontAlgn="ctr"/>
                      <a:r>
                        <a:rPr lang="ru-RU" sz="800" b="1" i="0" u="none" strike="noStrike" dirty="0">
                          <a:solidFill>
                            <a:srgbClr val="000000"/>
                          </a:solidFill>
                          <a:effectLst/>
                          <a:latin typeface="Arial Narrow" panose="020B0606020202030204" pitchFamily="34" charset="0"/>
                        </a:rPr>
                        <a:t>23,9%</a:t>
                      </a:r>
                    </a:p>
                  </a:txBody>
                  <a:tcPr marL="9525" marR="9525" marT="9525" marB="0" anchor="ctr">
                    <a:lnB w="12700"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2390657696"/>
                  </a:ext>
                </a:extLst>
              </a:tr>
              <a:tr h="152142">
                <a:tc gridSpan="14">
                  <a:txBody>
                    <a:bodyPr/>
                    <a:lstStyle/>
                    <a:p>
                      <a:pPr algn="ctr" fontAlgn="b"/>
                      <a:r>
                        <a:rPr lang="ru-RU" sz="900" b="1" i="0" u="none" strike="noStrike" dirty="0">
                          <a:solidFill>
                            <a:schemeClr val="accent3">
                              <a:lumMod val="50000"/>
                            </a:schemeClr>
                          </a:solidFill>
                          <a:effectLst/>
                          <a:latin typeface="Arial Narrow" panose="020B0606020202030204" pitchFamily="34" charset="0"/>
                        </a:rPr>
                        <a:t>ОПТИМИСТІК СЦЕНАРИЙ</a:t>
                      </a:r>
                      <a:endParaRPr lang="en-US" sz="900" b="1" i="0" u="none" strike="noStrike" dirty="0">
                        <a:solidFill>
                          <a:schemeClr val="accent3">
                            <a:lumMod val="50000"/>
                          </a:schemeClr>
                        </a:solidFill>
                        <a:effectLst/>
                        <a:latin typeface="Arial Narrow" panose="020B0606020202030204" pitchFamily="34" charset="0"/>
                      </a:endParaRPr>
                    </a:p>
                  </a:txBody>
                  <a:tcPr marL="9525" marR="9525" marT="0" marB="0" anchor="ct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accent3">
                        <a:lumMod val="50000"/>
                        <a:alpha val="40000"/>
                      </a:schemeClr>
                    </a:solidFill>
                  </a:tcPr>
                </a:tc>
                <a:tc hMerge="1">
                  <a:txBody>
                    <a:bodyPr/>
                    <a:lstStyle/>
                    <a:p>
                      <a:pPr algn="ctr" fontAlgn="b"/>
                      <a:endParaRPr lang="ru-KZ" sz="800" b="0" i="0" u="none" strike="noStrike" cap="none" dirty="0">
                        <a:solidFill>
                          <a:srgbClr val="007F76"/>
                        </a:solidFill>
                        <a:effectLst/>
                        <a:latin typeface="Arial Narrow" panose="020B0606020202030204" pitchFamily="34" charset="0"/>
                        <a:ea typeface="+mn-ea"/>
                        <a:cs typeface="+mn-cs"/>
                        <a:sym typeface="Arial"/>
                      </a:endParaRPr>
                    </a:p>
                  </a:txBody>
                  <a:tcPr marL="9525" marR="9525" marT="0" marB="0" anchor="ct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007F76">
                        <a:alpha val="20000"/>
                      </a:srgbClr>
                    </a:solidFill>
                  </a:tcPr>
                </a:tc>
                <a:tc hMerge="1">
                  <a:txBody>
                    <a:bodyPr/>
                    <a:lstStyle/>
                    <a:p>
                      <a:pPr marL="72000" algn="l" fontAlgn="ctr"/>
                      <a:endParaRPr lang="ru-RU" sz="800" b="0" i="0" u="none" strike="noStrike" cap="none" dirty="0">
                        <a:solidFill>
                          <a:srgbClr val="007F76"/>
                        </a:solidFill>
                        <a:effectLst/>
                        <a:latin typeface="Arial Narrow" panose="020B0606020202030204" pitchFamily="34" charset="0"/>
                        <a:ea typeface="+mn-ea"/>
                        <a:cs typeface="+mn-cs"/>
                        <a:sym typeface="Arial"/>
                      </a:endParaRPr>
                    </a:p>
                  </a:txBody>
                  <a:tcPr marL="9525" marR="9525" marT="0" marB="0" anchor="ctr">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007F76">
                        <a:alpha val="20000"/>
                      </a:srgbClr>
                    </a:solidFill>
                  </a:tcPr>
                </a:tc>
                <a:tc hMerge="1">
                  <a:txBody>
                    <a:bodyPr/>
                    <a:lstStyle/>
                    <a:p>
                      <a:pPr algn="ctr" fontAlgn="b"/>
                      <a:endParaRPr lang="ru-KZ" sz="800" b="0" i="0" u="none" strike="noStrike" cap="none" dirty="0">
                        <a:solidFill>
                          <a:schemeClr val="tx1"/>
                        </a:solidFill>
                        <a:effectLst/>
                        <a:latin typeface="Arial Narrow" panose="020B0606020202030204" pitchFamily="34" charset="0"/>
                        <a:ea typeface="+mn-ea"/>
                        <a:cs typeface="+mn-cs"/>
                        <a:sym typeface="Arial"/>
                      </a:endParaRPr>
                    </a:p>
                  </a:txBody>
                  <a:tcPr marL="9525" marR="9525" marT="0" marB="0" anchor="ctr">
                    <a:lnL w="12700" cap="flat" cmpd="sng" algn="ctr">
                      <a:solidFill>
                        <a:schemeClr val="tx1"/>
                      </a:solidFill>
                      <a:prstDash val="solid"/>
                      <a:round/>
                      <a:headEnd type="none" w="med" len="med"/>
                      <a:tailEnd type="none" w="med" len="med"/>
                    </a:lnL>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50000"/>
                        <a:alpha val="20000"/>
                      </a:schemeClr>
                    </a:solidFill>
                  </a:tcPr>
                </a:tc>
                <a:tc hMerge="1">
                  <a:txBody>
                    <a:bodyPr/>
                    <a:lstStyle/>
                    <a:p>
                      <a:pPr algn="ctr" fontAlgn="b"/>
                      <a:endParaRPr lang="ru-KZ" sz="800" b="0" i="0" u="none" strike="noStrike" cap="none" dirty="0">
                        <a:solidFill>
                          <a:schemeClr val="tx1"/>
                        </a:solidFill>
                        <a:effectLst/>
                        <a:latin typeface="Arial Narrow" panose="020B0606020202030204" pitchFamily="34" charset="0"/>
                        <a:ea typeface="+mn-ea"/>
                        <a:cs typeface="+mn-cs"/>
                        <a:sym typeface="Arial"/>
                      </a:endParaRPr>
                    </a:p>
                  </a:txBody>
                  <a:tcPr marL="9525" marR="9525" marT="0" marB="0" anchor="ct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50000"/>
                        <a:alpha val="20000"/>
                      </a:schemeClr>
                    </a:solidFill>
                  </a:tcPr>
                </a:tc>
                <a:tc hMerge="1">
                  <a:txBody>
                    <a:bodyPr/>
                    <a:lstStyle/>
                    <a:p>
                      <a:pPr algn="ctr" fontAlgn="b"/>
                      <a:endParaRPr lang="ru-KZ" sz="800" b="0" i="0" u="none" strike="noStrike" cap="none" dirty="0">
                        <a:solidFill>
                          <a:schemeClr val="tx1"/>
                        </a:solidFill>
                        <a:effectLst/>
                        <a:latin typeface="Arial Narrow" panose="020B0606020202030204" pitchFamily="34" charset="0"/>
                        <a:ea typeface="+mn-ea"/>
                        <a:cs typeface="+mn-cs"/>
                        <a:sym typeface="Arial"/>
                      </a:endParaRPr>
                    </a:p>
                  </a:txBody>
                  <a:tcPr marL="9525" marR="9525" marT="0" marB="0" anchor="ct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50000"/>
                        <a:alpha val="20000"/>
                      </a:schemeClr>
                    </a:solidFill>
                  </a:tcPr>
                </a:tc>
                <a:tc hMerge="1">
                  <a:txBody>
                    <a:bodyPr/>
                    <a:lstStyle/>
                    <a:p>
                      <a:pPr algn="ctr" fontAlgn="b"/>
                      <a:endParaRPr lang="ru-KZ" sz="800" b="0" i="0" u="none" strike="noStrike" cap="none" dirty="0">
                        <a:solidFill>
                          <a:schemeClr val="tx1"/>
                        </a:solidFill>
                        <a:effectLst/>
                        <a:latin typeface="Arial Narrow" panose="020B0606020202030204" pitchFamily="34" charset="0"/>
                        <a:ea typeface="+mn-ea"/>
                        <a:cs typeface="+mn-cs"/>
                        <a:sym typeface="Arial"/>
                      </a:endParaRPr>
                    </a:p>
                  </a:txBody>
                  <a:tcPr marL="9525" marR="9525" marT="0" marB="0" anchor="ct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50000"/>
                        <a:alpha val="20000"/>
                      </a:schemeClr>
                    </a:solidFill>
                  </a:tcPr>
                </a:tc>
                <a:tc hMerge="1">
                  <a:txBody>
                    <a:bodyPr/>
                    <a:lstStyle/>
                    <a:p>
                      <a:pPr algn="ctr" fontAlgn="b"/>
                      <a:endParaRPr lang="ru-KZ" sz="800" b="0" i="0" u="none" strike="noStrike" cap="none" dirty="0">
                        <a:solidFill>
                          <a:schemeClr val="tx1"/>
                        </a:solidFill>
                        <a:effectLst/>
                        <a:latin typeface="Arial Narrow" panose="020B0606020202030204" pitchFamily="34" charset="0"/>
                        <a:ea typeface="+mn-ea"/>
                        <a:cs typeface="+mn-cs"/>
                        <a:sym typeface="Arial"/>
                      </a:endParaRPr>
                    </a:p>
                  </a:txBody>
                  <a:tcPr marL="9525" marR="9525" marT="0" marB="0" anchor="ctr">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50000"/>
                        <a:alpha val="20000"/>
                      </a:schemeClr>
                    </a:solidFill>
                  </a:tcPr>
                </a:tc>
                <a:tc hMerge="1">
                  <a:txBody>
                    <a:bodyPr/>
                    <a:lstStyle/>
                    <a:p>
                      <a:pPr algn="ctr" fontAlgn="ctr"/>
                      <a:endParaRPr lang="ru-KZ" sz="800" b="0" i="0" u="none" strike="noStrike" cap="none" dirty="0">
                        <a:solidFill>
                          <a:srgbClr val="007F76"/>
                        </a:solidFill>
                        <a:effectLst/>
                        <a:latin typeface="Arial Narrow" panose="020B0606020202030204" pitchFamily="34" charset="0"/>
                        <a:ea typeface="+mn-ea"/>
                        <a:cs typeface="+mn-cs"/>
                        <a:sym typeface="Arial"/>
                      </a:endParaRPr>
                    </a:p>
                  </a:txBody>
                  <a:tcPr marL="9525" marR="9525" marT="0" marB="0" anchor="ctr">
                    <a:lnL w="12700" cap="flat" cmpd="sng" algn="ctr">
                      <a:solidFill>
                        <a:schemeClr val="tx1"/>
                      </a:solidFill>
                      <a:prstDash val="solid"/>
                      <a:round/>
                      <a:headEnd type="none" w="med" len="med"/>
                      <a:tailEnd type="none" w="med" len="med"/>
                    </a:lnL>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007F76">
                        <a:alpha val="20000"/>
                      </a:srgbClr>
                    </a:solidFill>
                  </a:tcPr>
                </a:tc>
                <a:tc hMerge="1">
                  <a:txBody>
                    <a:bodyPr/>
                    <a:lstStyle/>
                    <a:p>
                      <a:pPr algn="ctr" fontAlgn="ctr"/>
                      <a:endParaRPr lang="ru-KZ" sz="800" b="0" i="0" u="none" strike="noStrike" cap="none" dirty="0">
                        <a:solidFill>
                          <a:schemeClr val="tx1"/>
                        </a:solidFill>
                        <a:effectLst/>
                        <a:latin typeface="Arial Narrow" panose="020B0606020202030204" pitchFamily="34" charset="0"/>
                        <a:ea typeface="+mn-ea"/>
                        <a:cs typeface="+mn-cs"/>
                        <a:sym typeface="Arial"/>
                      </a:endParaRPr>
                    </a:p>
                  </a:txBody>
                  <a:tcPr marL="9525" marR="9525" marT="0" marB="0" anchor="ct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50000"/>
                        <a:alpha val="20000"/>
                      </a:schemeClr>
                    </a:solidFill>
                  </a:tcPr>
                </a:tc>
                <a:tc hMerge="1">
                  <a:txBody>
                    <a:bodyPr/>
                    <a:lstStyle/>
                    <a:p>
                      <a:pPr algn="ctr" fontAlgn="ctr"/>
                      <a:endParaRPr lang="ru-KZ" sz="800" b="0" i="0" u="none" strike="noStrike" cap="none" dirty="0">
                        <a:solidFill>
                          <a:srgbClr val="007F76"/>
                        </a:solidFill>
                        <a:effectLst/>
                        <a:latin typeface="Arial Narrow" panose="020B0606020202030204" pitchFamily="34" charset="0"/>
                        <a:ea typeface="+mn-ea"/>
                        <a:cs typeface="+mn-cs"/>
                        <a:sym typeface="Arial"/>
                      </a:endParaRPr>
                    </a:p>
                  </a:txBody>
                  <a:tcPr marL="9525" marR="9525" marT="0" marB="0" anchor="ct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007F76">
                        <a:alpha val="20000"/>
                      </a:srgbClr>
                    </a:solidFill>
                  </a:tcPr>
                </a:tc>
                <a:tc hMerge="1">
                  <a:txBody>
                    <a:bodyPr/>
                    <a:lstStyle/>
                    <a:p>
                      <a:pPr algn="ctr" fontAlgn="ctr"/>
                      <a:endParaRPr lang="ru-KZ" sz="800" b="0" i="0" u="none" strike="noStrike" cap="none" dirty="0">
                        <a:solidFill>
                          <a:srgbClr val="007F76"/>
                        </a:solidFill>
                        <a:effectLst/>
                        <a:latin typeface="Arial Narrow" panose="020B0606020202030204" pitchFamily="34" charset="0"/>
                        <a:ea typeface="+mn-ea"/>
                        <a:cs typeface="+mn-cs"/>
                        <a:sym typeface="Arial"/>
                      </a:endParaRPr>
                    </a:p>
                  </a:txBody>
                  <a:tcPr marL="9525" marR="9525" marT="0" marB="0" anchor="ct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007F76">
                        <a:alpha val="20000"/>
                      </a:srgbClr>
                    </a:solidFill>
                  </a:tcPr>
                </a:tc>
                <a:tc hMerge="1">
                  <a:txBody>
                    <a:bodyPr/>
                    <a:lstStyle/>
                    <a:p>
                      <a:pPr algn="ctr" fontAlgn="ctr"/>
                      <a:endParaRPr lang="ru-KZ" sz="800" b="0" i="0" u="none" strike="noStrike" cap="none" dirty="0">
                        <a:solidFill>
                          <a:srgbClr val="007F76"/>
                        </a:solidFill>
                        <a:effectLst/>
                        <a:latin typeface="Arial Narrow" panose="020B0606020202030204" pitchFamily="34" charset="0"/>
                        <a:ea typeface="+mn-ea"/>
                        <a:cs typeface="+mn-cs"/>
                        <a:sym typeface="Arial"/>
                      </a:endParaRPr>
                    </a:p>
                  </a:txBody>
                  <a:tcPr marL="9525" marR="9525" marT="0" marB="0" anchor="ct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007F76">
                        <a:alpha val="20000"/>
                      </a:srgbClr>
                    </a:solidFill>
                  </a:tcPr>
                </a:tc>
                <a:tc hMerge="1">
                  <a:txBody>
                    <a:bodyPr/>
                    <a:lstStyle/>
                    <a:p>
                      <a:pPr algn="ctr" fontAlgn="ctr"/>
                      <a:endParaRPr lang="ru-KZ" sz="800" b="0" i="0" u="none" strike="noStrike" cap="none" dirty="0">
                        <a:solidFill>
                          <a:srgbClr val="007F76"/>
                        </a:solidFill>
                        <a:effectLst/>
                        <a:latin typeface="Arial Narrow" panose="020B0606020202030204" pitchFamily="34" charset="0"/>
                        <a:ea typeface="+mn-ea"/>
                        <a:cs typeface="+mn-cs"/>
                        <a:sym typeface="Arial"/>
                      </a:endParaRPr>
                    </a:p>
                  </a:txBody>
                  <a:tcPr marL="9525" marR="9525" marT="0" marB="0" anchor="ct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007F76">
                        <a:alpha val="20000"/>
                      </a:srgbClr>
                    </a:solidFill>
                  </a:tcPr>
                </a:tc>
                <a:extLst>
                  <a:ext uri="{0D108BD9-81ED-4DB2-BD59-A6C34878D82A}">
                    <a16:rowId xmlns:a16="http://schemas.microsoft.com/office/drawing/2014/main" val="3962794852"/>
                  </a:ext>
                </a:extLst>
              </a:tr>
              <a:tr h="144837">
                <a:tc>
                  <a:txBody>
                    <a:bodyPr/>
                    <a:lstStyle/>
                    <a:p>
                      <a:pPr algn="ctr" fontAlgn="b"/>
                      <a:r>
                        <a:rPr lang="ru-RU" sz="800" u="none" strike="noStrike" dirty="0">
                          <a:solidFill>
                            <a:schemeClr val="accent3">
                              <a:lumMod val="50000"/>
                            </a:schemeClr>
                          </a:solidFill>
                          <a:effectLst/>
                          <a:latin typeface="Arial Narrow" panose="020B0606020202030204" pitchFamily="34" charset="0"/>
                        </a:rPr>
                        <a:t>1</a:t>
                      </a:r>
                      <a:endParaRPr lang="en-US" sz="800" b="0" i="0" u="none" strike="noStrike" dirty="0">
                        <a:solidFill>
                          <a:schemeClr val="accent3">
                            <a:lumMod val="50000"/>
                          </a:schemeClr>
                        </a:solidFill>
                        <a:effectLst/>
                        <a:latin typeface="Arial Narrow" panose="020B0606020202030204" pitchFamily="34" charset="0"/>
                      </a:endParaRPr>
                    </a:p>
                  </a:txBody>
                  <a:tcPr marL="9525" marR="9525" marT="0" marB="0" anchor="ctr">
                    <a:lnT w="12700" cap="flat" cmpd="sng" algn="ctr">
                      <a:solidFill>
                        <a:schemeClr val="tx1"/>
                      </a:solidFill>
                      <a:prstDash val="solid"/>
                      <a:round/>
                      <a:headEnd type="none" w="med" len="med"/>
                      <a:tailEnd type="none" w="med" len="med"/>
                    </a:lnT>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9410-2</a:t>
                      </a:r>
                    </a:p>
                  </a:txBody>
                  <a:tcPr marL="9525" marR="9525" marT="9525" marB="0" anchor="ctr">
                    <a:lnT w="12700" cap="flat" cmpd="sng" algn="ctr">
                      <a:solidFill>
                        <a:schemeClr val="tx1"/>
                      </a:solidFill>
                      <a:prstDash val="solid"/>
                      <a:round/>
                      <a:headEnd type="none" w="med" len="med"/>
                      <a:tailEnd type="none" w="med" len="med"/>
                    </a:lnT>
                    <a:solidFill>
                      <a:schemeClr val="accent6">
                        <a:lumMod val="50000"/>
                        <a:alpha val="1000"/>
                      </a:schemeClr>
                    </a:solidFill>
                  </a:tcPr>
                </a:tc>
                <a:tc>
                  <a:txBody>
                    <a:bodyPr/>
                    <a:lstStyle/>
                    <a:p>
                      <a:pPr marL="72000" algn="l" fontAlgn="ctr"/>
                      <a:r>
                        <a:rPr lang="ru-RU" sz="800" b="0" i="0" u="none" strike="noStrike" dirty="0">
                          <a:solidFill>
                            <a:srgbClr val="000000"/>
                          </a:solidFill>
                          <a:effectLst/>
                          <a:latin typeface="Arial Narrow" panose="020B0606020202030204" pitchFamily="34" charset="0"/>
                        </a:rPr>
                        <a:t>Ас </a:t>
                      </a:r>
                      <a:r>
                        <a:rPr lang="ru-RU" sz="800" b="0" i="0" u="none" strike="noStrike" dirty="0" err="1">
                          <a:solidFill>
                            <a:srgbClr val="000000"/>
                          </a:solidFill>
                          <a:effectLst/>
                          <a:latin typeface="Arial Narrow" panose="020B0606020202030204" pitchFamily="34" charset="0"/>
                        </a:rPr>
                        <a:t>бөлмесіндегі</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көмекшілер</a:t>
                      </a:r>
                      <a:endParaRPr lang="ru-RU" sz="800" b="0" i="0" u="none" strike="noStrike" dirty="0">
                        <a:solidFill>
                          <a:srgbClr val="000000"/>
                        </a:solidFill>
                        <a:effectLst/>
                        <a:latin typeface="Arial Narrow" panose="020B0606020202030204" pitchFamily="34" charset="0"/>
                      </a:endParaRPr>
                    </a:p>
                  </a:txBody>
                  <a:tcPr marL="9525" marR="9525" marT="9525" marB="0" anchor="ctr">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3 670</a:t>
                      </a:r>
                    </a:p>
                  </a:txBody>
                  <a:tcPr marL="9525" marR="9525" marT="9525" marB="0" anchor="ctr">
                    <a:lnL w="12700" cap="flat" cmpd="sng" algn="ctr">
                      <a:solidFill>
                        <a:schemeClr val="tx1"/>
                      </a:solidFill>
                      <a:prstDash val="solid"/>
                      <a:round/>
                      <a:headEnd type="none" w="med" len="med"/>
                      <a:tailEnd type="none" w="med" len="med"/>
                    </a:lnL>
                    <a:lnT w="12700" cap="flat" cmpd="sng" algn="ctr">
                      <a:solidFill>
                        <a:schemeClr val="tx1"/>
                      </a:solidFill>
                      <a:prstDash val="solid"/>
                      <a:round/>
                      <a:headEnd type="none" w="med" len="med"/>
                      <a:tailEnd type="none" w="med" len="med"/>
                    </a:lnT>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959</a:t>
                      </a:r>
                    </a:p>
                  </a:txBody>
                  <a:tcPr marL="9525" marR="9525" marT="9525" marB="0" anchor="ctr">
                    <a:lnT w="12700" cap="flat" cmpd="sng" algn="ctr">
                      <a:solidFill>
                        <a:schemeClr val="tx1"/>
                      </a:solidFill>
                      <a:prstDash val="solid"/>
                      <a:round/>
                      <a:headEnd type="none" w="med" len="med"/>
                      <a:tailEnd type="none" w="med" len="med"/>
                    </a:lnT>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1 149</a:t>
                      </a:r>
                    </a:p>
                  </a:txBody>
                  <a:tcPr marL="9525" marR="9525" marT="9525" marB="0" anchor="ctr">
                    <a:lnT w="12700" cap="flat" cmpd="sng" algn="ctr">
                      <a:solidFill>
                        <a:schemeClr val="tx1"/>
                      </a:solidFill>
                      <a:prstDash val="solid"/>
                      <a:round/>
                      <a:headEnd type="none" w="med" len="med"/>
                      <a:tailEnd type="none" w="med" len="med"/>
                    </a:lnT>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956</a:t>
                      </a:r>
                    </a:p>
                  </a:txBody>
                  <a:tcPr marL="9525" marR="9525" marT="9525" marB="0" anchor="ctr">
                    <a:lnT w="12700" cap="flat" cmpd="sng" algn="ctr">
                      <a:solidFill>
                        <a:schemeClr val="tx1"/>
                      </a:solidFill>
                      <a:prstDash val="solid"/>
                      <a:round/>
                      <a:headEnd type="none" w="med" len="med"/>
                      <a:tailEnd type="none" w="med" len="med"/>
                    </a:lnT>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606</a:t>
                      </a:r>
                    </a:p>
                  </a:txBody>
                  <a:tcPr marL="9525" marR="9525" marT="9525" marB="0" anchor="ctr">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5 158</a:t>
                      </a:r>
                    </a:p>
                  </a:txBody>
                  <a:tcPr marL="9525" marR="9525" marT="9525" marB="0" anchor="ctr">
                    <a:lnL w="12700" cap="flat" cmpd="sng" algn="ctr">
                      <a:solidFill>
                        <a:schemeClr val="tx1"/>
                      </a:solidFill>
                      <a:prstDash val="solid"/>
                      <a:round/>
                      <a:headEnd type="none" w="med" len="med"/>
                      <a:tailEnd type="none" w="med" len="med"/>
                    </a:lnL>
                    <a:lnT w="12700" cap="flat" cmpd="sng" algn="ctr">
                      <a:solidFill>
                        <a:schemeClr val="tx1"/>
                      </a:solidFill>
                      <a:prstDash val="solid"/>
                      <a:round/>
                      <a:headEnd type="none" w="med" len="med"/>
                      <a:tailEnd type="none" w="med" len="med"/>
                    </a:lnT>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890</a:t>
                      </a:r>
                    </a:p>
                  </a:txBody>
                  <a:tcPr marL="9525" marR="9525" marT="9525" marB="0" anchor="ctr">
                    <a:lnT w="12700" cap="flat" cmpd="sng" algn="ctr">
                      <a:solidFill>
                        <a:schemeClr val="tx1"/>
                      </a:solidFill>
                      <a:prstDash val="solid"/>
                      <a:round/>
                      <a:headEnd type="none" w="med" len="med"/>
                      <a:tailEnd type="none" w="med" len="med"/>
                    </a:lnT>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1 355</a:t>
                      </a:r>
                    </a:p>
                  </a:txBody>
                  <a:tcPr marL="9525" marR="9525" marT="9525" marB="0" anchor="ctr">
                    <a:lnT w="12700" cap="flat" cmpd="sng" algn="ctr">
                      <a:solidFill>
                        <a:schemeClr val="tx1"/>
                      </a:solidFill>
                      <a:prstDash val="solid"/>
                      <a:round/>
                      <a:headEnd type="none" w="med" len="med"/>
                      <a:tailEnd type="none" w="med" len="med"/>
                    </a:lnT>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1 456</a:t>
                      </a:r>
                    </a:p>
                  </a:txBody>
                  <a:tcPr marL="9525" marR="9525" marT="9525" marB="0" anchor="ctr">
                    <a:lnT w="12700" cap="flat" cmpd="sng" algn="ctr">
                      <a:solidFill>
                        <a:schemeClr val="tx1"/>
                      </a:solidFill>
                      <a:prstDash val="solid"/>
                      <a:round/>
                      <a:headEnd type="none" w="med" len="med"/>
                      <a:tailEnd type="none" w="med" len="med"/>
                    </a:lnT>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1 457</a:t>
                      </a:r>
                    </a:p>
                  </a:txBody>
                  <a:tcPr marL="9525" marR="9525" marT="9525" marB="0" anchor="ctr">
                    <a:lnT w="12700" cap="flat" cmpd="sng" algn="ctr">
                      <a:solidFill>
                        <a:schemeClr val="tx1"/>
                      </a:solidFill>
                      <a:prstDash val="solid"/>
                      <a:round/>
                      <a:headEnd type="none" w="med" len="med"/>
                      <a:tailEnd type="none" w="med" len="med"/>
                    </a:lnT>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3,7%</a:t>
                      </a:r>
                    </a:p>
                  </a:txBody>
                  <a:tcPr marL="9525" marR="9525" marT="9525" marB="0" anchor="ctr">
                    <a:lnT w="12700" cap="flat" cmpd="sng" algn="ctr">
                      <a:solidFill>
                        <a:schemeClr val="tx1"/>
                      </a:solidFill>
                      <a:prstDash val="solid"/>
                      <a:round/>
                      <a:headEnd type="none" w="med" len="med"/>
                      <a:tailEnd type="none" w="med" len="med"/>
                    </a:lnT>
                    <a:solidFill>
                      <a:schemeClr val="accent6">
                        <a:lumMod val="50000"/>
                        <a:alpha val="1000"/>
                      </a:schemeClr>
                    </a:solidFill>
                  </a:tcPr>
                </a:tc>
                <a:extLst>
                  <a:ext uri="{0D108BD9-81ED-4DB2-BD59-A6C34878D82A}">
                    <a16:rowId xmlns:a16="http://schemas.microsoft.com/office/drawing/2014/main" val="1781471339"/>
                  </a:ext>
                </a:extLst>
              </a:tr>
              <a:tr h="144837">
                <a:tc>
                  <a:txBody>
                    <a:bodyPr/>
                    <a:lstStyle/>
                    <a:p>
                      <a:pPr algn="ctr" fontAlgn="b"/>
                      <a:r>
                        <a:rPr lang="ru-RU" sz="800" b="0" i="0" u="none" strike="noStrike" dirty="0">
                          <a:solidFill>
                            <a:schemeClr val="accent3">
                              <a:lumMod val="50000"/>
                            </a:schemeClr>
                          </a:solidFill>
                          <a:effectLst/>
                          <a:latin typeface="Arial Narrow" panose="020B0606020202030204" pitchFamily="34" charset="0"/>
                        </a:rPr>
                        <a:t>2</a:t>
                      </a:r>
                      <a:endParaRPr lang="en-US" sz="800" b="0" i="0" u="none" strike="noStrike" dirty="0">
                        <a:solidFill>
                          <a:schemeClr val="accent3">
                            <a:lumMod val="50000"/>
                          </a:schemeClr>
                        </a:solidFill>
                        <a:effectLst/>
                        <a:latin typeface="Arial Narrow" panose="020B0606020202030204" pitchFamily="34" charset="0"/>
                      </a:endParaRPr>
                    </a:p>
                  </a:txBody>
                  <a:tcPr marL="9525" marR="9525" marT="0" marB="0" anchor="ctr">
                    <a:solidFill>
                      <a:schemeClr val="accent3">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9629-9</a:t>
                      </a:r>
                    </a:p>
                  </a:txBody>
                  <a:tcPr marL="9525" marR="9525" marT="9525" marB="0" anchor="ctr">
                    <a:solidFill>
                      <a:schemeClr val="accent3">
                        <a:lumMod val="50000"/>
                        <a:alpha val="20000"/>
                      </a:schemeClr>
                    </a:solidFill>
                  </a:tcPr>
                </a:tc>
                <a:tc>
                  <a:txBody>
                    <a:bodyPr/>
                    <a:lstStyle/>
                    <a:p>
                      <a:pPr marL="72000" algn="l" fontAlgn="ctr"/>
                      <a:r>
                        <a:rPr lang="ru-RU" sz="800" b="0" i="0" u="none" strike="noStrike" dirty="0" err="1">
                          <a:solidFill>
                            <a:srgbClr val="000000"/>
                          </a:solidFill>
                          <a:effectLst/>
                          <a:latin typeface="Arial Narrow" panose="020B0606020202030204" pitchFamily="34" charset="0"/>
                        </a:rPr>
                        <a:t>Біліктілігі</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жоқ</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жұмысшылар</a:t>
                      </a:r>
                      <a:endParaRPr lang="ru-RU" sz="800" b="0" i="0" u="none" strike="noStrike" dirty="0">
                        <a:solidFill>
                          <a:srgbClr val="000000"/>
                        </a:solidFill>
                        <a:effectLst/>
                        <a:latin typeface="Arial Narrow" panose="020B0606020202030204" pitchFamily="34" charset="0"/>
                      </a:endParaRPr>
                    </a:p>
                  </a:txBody>
                  <a:tcPr marL="9525" marR="9525" marT="9525" marB="0" anchor="ctr">
                    <a:lnR w="12700" cap="flat" cmpd="sng" algn="ctr">
                      <a:solidFill>
                        <a:schemeClr val="tx1"/>
                      </a:solidFill>
                      <a:prstDash val="solid"/>
                      <a:round/>
                      <a:headEnd type="none" w="med" len="med"/>
                      <a:tailEnd type="none" w="med" len="med"/>
                    </a:lnR>
                    <a:solidFill>
                      <a:schemeClr val="accent3">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5 240</a:t>
                      </a:r>
                    </a:p>
                  </a:txBody>
                  <a:tcPr marL="9525" marR="9525" marT="9525" marB="0" anchor="ctr">
                    <a:lnL w="12700" cap="flat" cmpd="sng" algn="ctr">
                      <a:solidFill>
                        <a:schemeClr val="tx1"/>
                      </a:solidFill>
                      <a:prstDash val="solid"/>
                      <a:round/>
                      <a:headEnd type="none" w="med" len="med"/>
                      <a:tailEnd type="none" w="med" len="med"/>
                    </a:lnL>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716</a:t>
                      </a:r>
                    </a:p>
                  </a:txBody>
                  <a:tcPr marL="9525" marR="9525" marT="9525" marB="0" anchor="c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723</a:t>
                      </a:r>
                    </a:p>
                  </a:txBody>
                  <a:tcPr marL="9525" marR="9525" marT="9525" marB="0" anchor="c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978</a:t>
                      </a:r>
                    </a:p>
                  </a:txBody>
                  <a:tcPr marL="9525" marR="9525" marT="9525" marB="0" anchor="c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2 823</a:t>
                      </a:r>
                    </a:p>
                  </a:txBody>
                  <a:tcPr marL="9525" marR="9525" marT="9525" marB="0" anchor="ctr">
                    <a:lnR w="12700" cap="flat" cmpd="sng" algn="ctr">
                      <a:solidFill>
                        <a:schemeClr val="tx1"/>
                      </a:solidFill>
                      <a:prstDash val="solid"/>
                      <a:round/>
                      <a:headEnd type="none" w="med" len="med"/>
                      <a:tailEnd type="none" w="med" len="med"/>
                    </a:ln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4 170</a:t>
                      </a:r>
                    </a:p>
                  </a:txBody>
                  <a:tcPr marL="9525" marR="9525" marT="9525" marB="0" anchor="ctr">
                    <a:lnL w="12700" cap="flat" cmpd="sng" algn="ctr">
                      <a:solidFill>
                        <a:schemeClr val="tx1"/>
                      </a:solidFill>
                      <a:prstDash val="solid"/>
                      <a:round/>
                      <a:headEnd type="none" w="med" len="med"/>
                      <a:tailEnd type="none" w="med" len="med"/>
                    </a:lnL>
                    <a:solidFill>
                      <a:schemeClr val="accent3">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337</a:t>
                      </a:r>
                    </a:p>
                  </a:txBody>
                  <a:tcPr marL="9525" marR="9525" marT="9525" marB="0" anchor="c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1 056</a:t>
                      </a:r>
                    </a:p>
                  </a:txBody>
                  <a:tcPr marL="9525" marR="9525" marT="9525" marB="0" anchor="ctr">
                    <a:solidFill>
                      <a:schemeClr val="accent3">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1 396</a:t>
                      </a:r>
                    </a:p>
                  </a:txBody>
                  <a:tcPr marL="9525" marR="9525" marT="9525" marB="0" anchor="ctr">
                    <a:solidFill>
                      <a:schemeClr val="accent3">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1 381</a:t>
                      </a:r>
                    </a:p>
                  </a:txBody>
                  <a:tcPr marL="9525" marR="9525" marT="9525" marB="0" anchor="ctr">
                    <a:solidFill>
                      <a:schemeClr val="accent3">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3,0%</a:t>
                      </a:r>
                    </a:p>
                  </a:txBody>
                  <a:tcPr marL="9525" marR="9525" marT="9525" marB="0" anchor="ctr">
                    <a:solidFill>
                      <a:schemeClr val="accent3">
                        <a:lumMod val="50000"/>
                        <a:alpha val="20000"/>
                      </a:schemeClr>
                    </a:solidFill>
                  </a:tcPr>
                </a:tc>
                <a:extLst>
                  <a:ext uri="{0D108BD9-81ED-4DB2-BD59-A6C34878D82A}">
                    <a16:rowId xmlns:a16="http://schemas.microsoft.com/office/drawing/2014/main" val="4251926215"/>
                  </a:ext>
                </a:extLst>
              </a:tr>
              <a:tr h="144837">
                <a:tc>
                  <a:txBody>
                    <a:bodyPr/>
                    <a:lstStyle/>
                    <a:p>
                      <a:pPr algn="ctr" fontAlgn="b"/>
                      <a:r>
                        <a:rPr lang="ru-RU" sz="800" b="0" i="0" u="none" strike="noStrike" dirty="0">
                          <a:solidFill>
                            <a:schemeClr val="accent3">
                              <a:lumMod val="50000"/>
                            </a:schemeClr>
                          </a:solidFill>
                          <a:effectLst/>
                          <a:latin typeface="Arial Narrow" panose="020B0606020202030204" pitchFamily="34" charset="0"/>
                        </a:rPr>
                        <a:t>3</a:t>
                      </a:r>
                      <a:endParaRPr lang="en-US" sz="800" b="0" i="0" u="none" strike="noStrike" dirty="0">
                        <a:solidFill>
                          <a:schemeClr val="accent3">
                            <a:lumMod val="50000"/>
                          </a:schemeClr>
                        </a:solidFill>
                        <a:effectLst/>
                        <a:latin typeface="Arial Narrow" panose="020B0606020202030204" pitchFamily="34" charset="0"/>
                      </a:endParaRPr>
                    </a:p>
                  </a:txBody>
                  <a:tcPr marL="9525" marR="9525" marT="0"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5414-9</a:t>
                      </a:r>
                    </a:p>
                  </a:txBody>
                  <a:tcPr marL="9525" marR="9525" marT="9525" marB="0" anchor="ctr">
                    <a:solidFill>
                      <a:schemeClr val="accent6">
                        <a:lumMod val="50000"/>
                        <a:alpha val="1000"/>
                      </a:schemeClr>
                    </a:solidFill>
                  </a:tcPr>
                </a:tc>
                <a:tc>
                  <a:txBody>
                    <a:bodyPr/>
                    <a:lstStyle/>
                    <a:p>
                      <a:pPr marL="72000" algn="l" fontAlgn="ctr"/>
                      <a:r>
                        <a:rPr lang="ru-RU" sz="800" b="0" i="0" u="none" strike="noStrike" dirty="0" err="1">
                          <a:solidFill>
                            <a:srgbClr val="000000"/>
                          </a:solidFill>
                          <a:effectLst/>
                          <a:latin typeface="Arial Narrow" panose="020B0606020202030204" pitchFamily="34" charset="0"/>
                        </a:rPr>
                        <a:t>Күзетшілер</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инкассаторлар</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және</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тектес</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қызметтер</a:t>
                      </a:r>
                      <a:endParaRPr lang="ru-RU" sz="800" b="0" i="0" u="none" strike="noStrike" dirty="0">
                        <a:solidFill>
                          <a:srgbClr val="000000"/>
                        </a:solidFill>
                        <a:effectLst/>
                        <a:latin typeface="Arial Narrow" panose="020B0606020202030204" pitchFamily="34" charset="0"/>
                      </a:endParaRPr>
                    </a:p>
                  </a:txBody>
                  <a:tcPr marL="9525" marR="9525" marT="9525" marB="0" anchor="ctr">
                    <a:lnR w="12700" cap="flat" cmpd="sng" algn="ctr">
                      <a:solidFill>
                        <a:schemeClr val="tx1"/>
                      </a:solidFill>
                      <a:prstDash val="solid"/>
                      <a:round/>
                      <a:headEnd type="none" w="med" len="med"/>
                      <a:tailEnd type="none" w="med" len="med"/>
                    </a:ln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2 932</a:t>
                      </a:r>
                    </a:p>
                  </a:txBody>
                  <a:tcPr marL="9525" marR="9525" marT="9525" marB="0" anchor="ctr">
                    <a:lnL w="12700" cap="flat" cmpd="sng" algn="ctr">
                      <a:solidFill>
                        <a:schemeClr val="tx1"/>
                      </a:solidFill>
                      <a:prstDash val="solid"/>
                      <a:round/>
                      <a:headEnd type="none" w="med" len="med"/>
                      <a:tailEnd type="none" w="med" len="med"/>
                    </a:lnL>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740</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795</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760</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637</a:t>
                      </a:r>
                    </a:p>
                  </a:txBody>
                  <a:tcPr marL="9525" marR="9525" marT="9525" marB="0" anchor="ctr">
                    <a:lnR w="12700" cap="flat" cmpd="sng" algn="ctr">
                      <a:solidFill>
                        <a:schemeClr val="tx1"/>
                      </a:solidFill>
                      <a:prstDash val="solid"/>
                      <a:round/>
                      <a:headEnd type="none" w="med" len="med"/>
                      <a:tailEnd type="none" w="med" len="med"/>
                    </a:ln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4 054</a:t>
                      </a:r>
                    </a:p>
                  </a:txBody>
                  <a:tcPr marL="9525" marR="9525" marT="9525" marB="0" anchor="ctr">
                    <a:lnL w="12700" cap="flat" cmpd="sng" algn="ctr">
                      <a:solidFill>
                        <a:schemeClr val="tx1"/>
                      </a:solidFill>
                      <a:prstDash val="solid"/>
                      <a:round/>
                      <a:headEnd type="none" w="med" len="med"/>
                      <a:tailEnd type="none" w="med" len="med"/>
                    </a:lnL>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554</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895</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1 302</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1 303</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2,9%</a:t>
                      </a:r>
                    </a:p>
                  </a:txBody>
                  <a:tcPr marL="9525" marR="9525" marT="9525" marB="0" anchor="ctr">
                    <a:solidFill>
                      <a:schemeClr val="accent6">
                        <a:lumMod val="50000"/>
                        <a:alpha val="1000"/>
                      </a:schemeClr>
                    </a:solidFill>
                  </a:tcPr>
                </a:tc>
                <a:extLst>
                  <a:ext uri="{0D108BD9-81ED-4DB2-BD59-A6C34878D82A}">
                    <a16:rowId xmlns:a16="http://schemas.microsoft.com/office/drawing/2014/main" val="3433509531"/>
                  </a:ext>
                </a:extLst>
              </a:tr>
              <a:tr h="144837">
                <a:tc>
                  <a:txBody>
                    <a:bodyPr/>
                    <a:lstStyle/>
                    <a:p>
                      <a:pPr algn="ctr" fontAlgn="b"/>
                      <a:r>
                        <a:rPr lang="ru-RU" sz="800" b="0" i="0" u="none" strike="noStrike" dirty="0">
                          <a:solidFill>
                            <a:schemeClr val="accent3">
                              <a:lumMod val="50000"/>
                            </a:schemeClr>
                          </a:solidFill>
                          <a:effectLst/>
                          <a:latin typeface="Arial Narrow" panose="020B0606020202030204" pitchFamily="34" charset="0"/>
                        </a:rPr>
                        <a:t>4</a:t>
                      </a:r>
                      <a:endParaRPr lang="en-US" sz="800" b="0" i="0" u="none" strike="noStrike" dirty="0">
                        <a:solidFill>
                          <a:schemeClr val="accent3">
                            <a:lumMod val="50000"/>
                          </a:schemeClr>
                        </a:solidFill>
                        <a:effectLst/>
                        <a:latin typeface="Arial Narrow" panose="020B0606020202030204" pitchFamily="34" charset="0"/>
                      </a:endParaRPr>
                    </a:p>
                  </a:txBody>
                  <a:tcPr marL="9525" marR="9525" marT="0" marB="0" anchor="ctr">
                    <a:solidFill>
                      <a:schemeClr val="accent3">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5210-2</a:t>
                      </a:r>
                    </a:p>
                  </a:txBody>
                  <a:tcPr marL="9525" marR="9525" marT="9525" marB="0" anchor="ctr">
                    <a:solidFill>
                      <a:schemeClr val="accent3">
                        <a:lumMod val="50000"/>
                        <a:alpha val="20000"/>
                      </a:schemeClr>
                    </a:solidFill>
                  </a:tcPr>
                </a:tc>
                <a:tc>
                  <a:txBody>
                    <a:bodyPr/>
                    <a:lstStyle/>
                    <a:p>
                      <a:pPr marL="72000" algn="l" fontAlgn="ctr"/>
                      <a:r>
                        <a:rPr lang="ru-RU" sz="800" b="0" i="0" u="none" strike="noStrike" dirty="0" err="1">
                          <a:solidFill>
                            <a:srgbClr val="000000"/>
                          </a:solidFill>
                          <a:effectLst/>
                          <a:latin typeface="Arial Narrow" panose="020B0606020202030204" pitchFamily="34" charset="0"/>
                        </a:rPr>
                        <a:t>Дүкен</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сатушылары</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және</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олардың</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көмекшілері</a:t>
                      </a:r>
                      <a:endParaRPr lang="ru-RU" sz="800" b="0" i="0" u="none" strike="noStrike" dirty="0">
                        <a:solidFill>
                          <a:srgbClr val="000000"/>
                        </a:solidFill>
                        <a:effectLst/>
                        <a:latin typeface="Arial Narrow" panose="020B0606020202030204" pitchFamily="34" charset="0"/>
                      </a:endParaRPr>
                    </a:p>
                  </a:txBody>
                  <a:tcPr marL="9525" marR="9525" marT="9525" marB="0" anchor="ctr">
                    <a:lnR w="12700" cap="flat" cmpd="sng" algn="ctr">
                      <a:solidFill>
                        <a:schemeClr val="tx1"/>
                      </a:solidFill>
                      <a:prstDash val="solid"/>
                      <a:round/>
                      <a:headEnd type="none" w="med" len="med"/>
                      <a:tailEnd type="none" w="med" len="med"/>
                    </a:lnR>
                    <a:solidFill>
                      <a:schemeClr val="accent3">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4 723</a:t>
                      </a:r>
                    </a:p>
                  </a:txBody>
                  <a:tcPr marL="9525" marR="9525" marT="9525" marB="0" anchor="ctr">
                    <a:lnL w="12700" cap="flat" cmpd="sng" algn="ctr">
                      <a:solidFill>
                        <a:schemeClr val="tx1"/>
                      </a:solidFill>
                      <a:prstDash val="solid"/>
                      <a:round/>
                      <a:headEnd type="none" w="med" len="med"/>
                      <a:tailEnd type="none" w="med" len="med"/>
                    </a:lnL>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1 128</a:t>
                      </a:r>
                    </a:p>
                  </a:txBody>
                  <a:tcPr marL="9525" marR="9525" marT="9525" marB="0" anchor="c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995</a:t>
                      </a:r>
                    </a:p>
                  </a:txBody>
                  <a:tcPr marL="9525" marR="9525" marT="9525" marB="0" anchor="c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1 188</a:t>
                      </a:r>
                    </a:p>
                  </a:txBody>
                  <a:tcPr marL="9525" marR="9525" marT="9525" marB="0" anchor="c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1 412</a:t>
                      </a:r>
                    </a:p>
                  </a:txBody>
                  <a:tcPr marL="9525" marR="9525" marT="9525" marB="0" anchor="ctr">
                    <a:lnR w="12700" cap="flat" cmpd="sng" algn="ctr">
                      <a:solidFill>
                        <a:schemeClr val="tx1"/>
                      </a:solidFill>
                      <a:prstDash val="solid"/>
                      <a:round/>
                      <a:headEnd type="none" w="med" len="med"/>
                      <a:tailEnd type="none" w="med" len="med"/>
                    </a:ln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3 808</a:t>
                      </a:r>
                    </a:p>
                  </a:txBody>
                  <a:tcPr marL="9525" marR="9525" marT="9525" marB="0" anchor="ctr">
                    <a:lnL w="12700" cap="flat" cmpd="sng" algn="ctr">
                      <a:solidFill>
                        <a:schemeClr val="tx1"/>
                      </a:solidFill>
                      <a:prstDash val="solid"/>
                      <a:round/>
                      <a:headEnd type="none" w="med" len="med"/>
                      <a:tailEnd type="none" w="med" len="med"/>
                    </a:lnL>
                    <a:solidFill>
                      <a:schemeClr val="accent3">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803</a:t>
                      </a:r>
                    </a:p>
                  </a:txBody>
                  <a:tcPr marL="9525" marR="9525" marT="9525" marB="0" anchor="c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507</a:t>
                      </a:r>
                    </a:p>
                  </a:txBody>
                  <a:tcPr marL="9525" marR="9525" marT="9525" marB="0" anchor="ctr">
                    <a:solidFill>
                      <a:schemeClr val="accent3">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1 085</a:t>
                      </a:r>
                    </a:p>
                  </a:txBody>
                  <a:tcPr marL="9525" marR="9525" marT="9525" marB="0" anchor="ctr">
                    <a:solidFill>
                      <a:schemeClr val="accent3">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1 413</a:t>
                      </a:r>
                    </a:p>
                  </a:txBody>
                  <a:tcPr marL="9525" marR="9525" marT="9525" marB="0" anchor="ctr">
                    <a:solidFill>
                      <a:schemeClr val="accent3">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2,7%</a:t>
                      </a:r>
                    </a:p>
                  </a:txBody>
                  <a:tcPr marL="9525" marR="9525" marT="9525" marB="0" anchor="ctr">
                    <a:solidFill>
                      <a:schemeClr val="accent3">
                        <a:lumMod val="50000"/>
                        <a:alpha val="20000"/>
                      </a:schemeClr>
                    </a:solidFill>
                  </a:tcPr>
                </a:tc>
                <a:extLst>
                  <a:ext uri="{0D108BD9-81ED-4DB2-BD59-A6C34878D82A}">
                    <a16:rowId xmlns:a16="http://schemas.microsoft.com/office/drawing/2014/main" val="1108121153"/>
                  </a:ext>
                </a:extLst>
              </a:tr>
              <a:tr h="144837">
                <a:tc>
                  <a:txBody>
                    <a:bodyPr/>
                    <a:lstStyle/>
                    <a:p>
                      <a:pPr algn="ctr" fontAlgn="b"/>
                      <a:r>
                        <a:rPr lang="ru-RU" sz="800" b="0" i="0" u="none" strike="noStrike" dirty="0">
                          <a:solidFill>
                            <a:schemeClr val="accent3">
                              <a:lumMod val="50000"/>
                            </a:schemeClr>
                          </a:solidFill>
                          <a:effectLst/>
                          <a:latin typeface="Arial Narrow" panose="020B0606020202030204" pitchFamily="34" charset="0"/>
                        </a:rPr>
                        <a:t>5</a:t>
                      </a:r>
                      <a:endParaRPr lang="en-US" sz="800" b="0" i="0" u="none" strike="noStrike" dirty="0">
                        <a:solidFill>
                          <a:schemeClr val="accent3">
                            <a:lumMod val="50000"/>
                          </a:schemeClr>
                        </a:solidFill>
                        <a:effectLst/>
                        <a:latin typeface="Arial Narrow" panose="020B0606020202030204" pitchFamily="34" charset="0"/>
                      </a:endParaRPr>
                    </a:p>
                  </a:txBody>
                  <a:tcPr marL="9525" marR="9525" marT="0"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9333-1</a:t>
                      </a:r>
                    </a:p>
                  </a:txBody>
                  <a:tcPr marL="9525" marR="9525" marT="9525" marB="0" anchor="ctr">
                    <a:solidFill>
                      <a:schemeClr val="accent6">
                        <a:lumMod val="50000"/>
                        <a:alpha val="1000"/>
                      </a:schemeClr>
                    </a:solidFill>
                  </a:tcPr>
                </a:tc>
                <a:tc>
                  <a:txBody>
                    <a:bodyPr/>
                    <a:lstStyle/>
                    <a:p>
                      <a:pPr marL="72000" algn="l" fontAlgn="ctr"/>
                      <a:r>
                        <a:rPr lang="ru-RU" sz="800" b="0" i="0" u="none" strike="noStrike" dirty="0">
                          <a:solidFill>
                            <a:srgbClr val="000000"/>
                          </a:solidFill>
                          <a:effectLst/>
                          <a:latin typeface="Arial Narrow" panose="020B0606020202030204" pitchFamily="34" charset="0"/>
                        </a:rPr>
                        <a:t>Порт </a:t>
                      </a:r>
                      <a:r>
                        <a:rPr lang="ru-RU" sz="800" b="0" i="0" u="none" strike="noStrike" dirty="0" err="1">
                          <a:solidFill>
                            <a:srgbClr val="000000"/>
                          </a:solidFill>
                          <a:effectLst/>
                          <a:latin typeface="Arial Narrow" panose="020B0606020202030204" pitchFamily="34" charset="0"/>
                        </a:rPr>
                        <a:t>жүкшілері</a:t>
                      </a:r>
                      <a:endParaRPr lang="ru-RU" sz="800" b="0" i="0" u="none" strike="noStrike" dirty="0">
                        <a:solidFill>
                          <a:srgbClr val="000000"/>
                        </a:solidFill>
                        <a:effectLst/>
                        <a:latin typeface="Arial Narrow" panose="020B0606020202030204" pitchFamily="34" charset="0"/>
                      </a:endParaRPr>
                    </a:p>
                  </a:txBody>
                  <a:tcPr marL="9525" marR="9525" marT="9525" marB="0" anchor="ctr">
                    <a:lnR w="12700" cap="flat" cmpd="sng" algn="ctr">
                      <a:solidFill>
                        <a:schemeClr val="tx1"/>
                      </a:solidFill>
                      <a:prstDash val="solid"/>
                      <a:round/>
                      <a:headEnd type="none" w="med" len="med"/>
                      <a:tailEnd type="none" w="med" len="med"/>
                    </a:ln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2 783</a:t>
                      </a:r>
                    </a:p>
                  </a:txBody>
                  <a:tcPr marL="9525" marR="9525" marT="9525" marB="0" anchor="ctr">
                    <a:lnL w="12700" cap="flat" cmpd="sng" algn="ctr">
                      <a:solidFill>
                        <a:schemeClr val="tx1"/>
                      </a:solidFill>
                      <a:prstDash val="solid"/>
                      <a:round/>
                      <a:headEnd type="none" w="med" len="med"/>
                      <a:tailEnd type="none" w="med" len="med"/>
                    </a:lnL>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705</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657</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784</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637</a:t>
                      </a:r>
                    </a:p>
                  </a:txBody>
                  <a:tcPr marL="9525" marR="9525" marT="9525" marB="0" anchor="ctr">
                    <a:lnR w="12700" cap="flat" cmpd="sng" algn="ctr">
                      <a:solidFill>
                        <a:schemeClr val="tx1"/>
                      </a:solidFill>
                      <a:prstDash val="solid"/>
                      <a:round/>
                      <a:headEnd type="none" w="med" len="med"/>
                      <a:tailEnd type="none" w="med" len="med"/>
                    </a:ln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3 454</a:t>
                      </a:r>
                    </a:p>
                  </a:txBody>
                  <a:tcPr marL="9525" marR="9525" marT="9525" marB="0" anchor="ctr">
                    <a:lnL w="12700" cap="flat" cmpd="sng" algn="ctr">
                      <a:solidFill>
                        <a:schemeClr val="tx1"/>
                      </a:solidFill>
                      <a:prstDash val="solid"/>
                      <a:round/>
                      <a:headEnd type="none" w="med" len="med"/>
                      <a:tailEnd type="none" w="med" len="med"/>
                    </a:lnL>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408</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780</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1 036</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1 230</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2,4%</a:t>
                      </a:r>
                    </a:p>
                  </a:txBody>
                  <a:tcPr marL="9525" marR="9525" marT="9525" marB="0" anchor="ctr">
                    <a:solidFill>
                      <a:schemeClr val="accent6">
                        <a:lumMod val="50000"/>
                        <a:alpha val="1000"/>
                      </a:schemeClr>
                    </a:solidFill>
                  </a:tcPr>
                </a:tc>
                <a:extLst>
                  <a:ext uri="{0D108BD9-81ED-4DB2-BD59-A6C34878D82A}">
                    <a16:rowId xmlns:a16="http://schemas.microsoft.com/office/drawing/2014/main" val="3859109263"/>
                  </a:ext>
                </a:extLst>
              </a:tr>
              <a:tr h="144837">
                <a:tc>
                  <a:txBody>
                    <a:bodyPr/>
                    <a:lstStyle/>
                    <a:p>
                      <a:pPr algn="ctr" fontAlgn="b"/>
                      <a:r>
                        <a:rPr lang="ru-RU" sz="800" b="0" i="0" u="none" strike="noStrike" dirty="0">
                          <a:solidFill>
                            <a:schemeClr val="accent3">
                              <a:lumMod val="50000"/>
                            </a:schemeClr>
                          </a:solidFill>
                          <a:effectLst/>
                          <a:latin typeface="Arial Narrow" panose="020B0606020202030204" pitchFamily="34" charset="0"/>
                        </a:rPr>
                        <a:t>6</a:t>
                      </a:r>
                      <a:endParaRPr lang="en-US" sz="800" b="0" i="0" u="none" strike="noStrike" dirty="0">
                        <a:solidFill>
                          <a:schemeClr val="accent3">
                            <a:lumMod val="50000"/>
                          </a:schemeClr>
                        </a:solidFill>
                        <a:effectLst/>
                        <a:latin typeface="Arial Narrow" panose="020B0606020202030204" pitchFamily="34" charset="0"/>
                      </a:endParaRPr>
                    </a:p>
                  </a:txBody>
                  <a:tcPr marL="9525" marR="9525" marT="0" marB="0" anchor="ctr">
                    <a:solidFill>
                      <a:schemeClr val="accent3">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5220-9</a:t>
                      </a:r>
                    </a:p>
                  </a:txBody>
                  <a:tcPr marL="9525" marR="9525" marT="9525" marB="0" anchor="ctr">
                    <a:solidFill>
                      <a:schemeClr val="accent3">
                        <a:lumMod val="50000"/>
                        <a:alpha val="20000"/>
                      </a:schemeClr>
                    </a:solidFill>
                  </a:tcPr>
                </a:tc>
                <a:tc>
                  <a:txBody>
                    <a:bodyPr/>
                    <a:lstStyle/>
                    <a:p>
                      <a:pPr marL="72000" algn="l" fontAlgn="ctr"/>
                      <a:r>
                        <a:rPr lang="ru-RU" sz="800" b="0" i="0" u="none" strike="noStrike" dirty="0" err="1">
                          <a:solidFill>
                            <a:srgbClr val="000000"/>
                          </a:solidFill>
                          <a:effectLst/>
                          <a:latin typeface="Arial Narrow" panose="020B0606020202030204" pitchFamily="34" charset="0"/>
                        </a:rPr>
                        <a:t>Басқа</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кассирлер</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және</a:t>
                      </a:r>
                      <a:r>
                        <a:rPr lang="ru-RU" sz="800" b="0" i="0" u="none" strike="noStrike" dirty="0">
                          <a:solidFill>
                            <a:srgbClr val="000000"/>
                          </a:solidFill>
                          <a:effectLst/>
                          <a:latin typeface="Arial Narrow" panose="020B0606020202030204" pitchFamily="34" charset="0"/>
                        </a:rPr>
                        <a:t> билет </a:t>
                      </a:r>
                      <a:r>
                        <a:rPr lang="ru-RU" sz="800" b="0" i="0" u="none" strike="noStrike" dirty="0" err="1">
                          <a:solidFill>
                            <a:srgbClr val="000000"/>
                          </a:solidFill>
                          <a:effectLst/>
                          <a:latin typeface="Arial Narrow" panose="020B0606020202030204" pitchFamily="34" charset="0"/>
                        </a:rPr>
                        <a:t>сатушылар</a:t>
                      </a:r>
                      <a:endParaRPr lang="ru-RU" sz="800" b="0" i="0" u="none" strike="noStrike" dirty="0">
                        <a:solidFill>
                          <a:srgbClr val="000000"/>
                        </a:solidFill>
                        <a:effectLst/>
                        <a:latin typeface="Arial Narrow" panose="020B0606020202030204" pitchFamily="34" charset="0"/>
                      </a:endParaRPr>
                    </a:p>
                  </a:txBody>
                  <a:tcPr marL="9525" marR="9525" marT="9525" marB="0" anchor="ctr">
                    <a:lnR w="12700" cap="flat" cmpd="sng" algn="ctr">
                      <a:solidFill>
                        <a:schemeClr val="tx1"/>
                      </a:solidFill>
                      <a:prstDash val="solid"/>
                      <a:round/>
                      <a:headEnd type="none" w="med" len="med"/>
                      <a:tailEnd type="none" w="med" len="med"/>
                    </a:lnR>
                    <a:solidFill>
                      <a:schemeClr val="accent3">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2 351</a:t>
                      </a:r>
                    </a:p>
                  </a:txBody>
                  <a:tcPr marL="9525" marR="9525" marT="9525" marB="0" anchor="ctr">
                    <a:lnL w="12700" cap="flat" cmpd="sng" algn="ctr">
                      <a:solidFill>
                        <a:schemeClr val="tx1"/>
                      </a:solidFill>
                      <a:prstDash val="solid"/>
                      <a:round/>
                      <a:headEnd type="none" w="med" len="med"/>
                      <a:tailEnd type="none" w="med" len="med"/>
                    </a:lnL>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437</a:t>
                      </a:r>
                    </a:p>
                  </a:txBody>
                  <a:tcPr marL="9525" marR="9525" marT="9525" marB="0" anchor="c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488</a:t>
                      </a:r>
                    </a:p>
                  </a:txBody>
                  <a:tcPr marL="9525" marR="9525" marT="9525" marB="0" anchor="c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599</a:t>
                      </a:r>
                    </a:p>
                  </a:txBody>
                  <a:tcPr marL="9525" marR="9525" marT="9525" marB="0" anchor="c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827</a:t>
                      </a:r>
                    </a:p>
                  </a:txBody>
                  <a:tcPr marL="9525" marR="9525" marT="9525" marB="0" anchor="ctr">
                    <a:lnR w="12700" cap="flat" cmpd="sng" algn="ctr">
                      <a:solidFill>
                        <a:schemeClr val="tx1"/>
                      </a:solidFill>
                      <a:prstDash val="solid"/>
                      <a:round/>
                      <a:headEnd type="none" w="med" len="med"/>
                      <a:tailEnd type="none" w="med" len="med"/>
                    </a:ln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3 281</a:t>
                      </a:r>
                    </a:p>
                  </a:txBody>
                  <a:tcPr marL="9525" marR="9525" marT="9525" marB="0" anchor="ctr">
                    <a:lnL w="12700" cap="flat" cmpd="sng" algn="ctr">
                      <a:solidFill>
                        <a:schemeClr val="tx1"/>
                      </a:solidFill>
                      <a:prstDash val="solid"/>
                      <a:round/>
                      <a:headEnd type="none" w="med" len="med"/>
                      <a:tailEnd type="none" w="med" len="med"/>
                    </a:lnL>
                    <a:solidFill>
                      <a:schemeClr val="accent3">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259</a:t>
                      </a:r>
                    </a:p>
                  </a:txBody>
                  <a:tcPr marL="9525" marR="9525" marT="9525" marB="0" anchor="c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777</a:t>
                      </a:r>
                    </a:p>
                  </a:txBody>
                  <a:tcPr marL="9525" marR="9525" marT="9525" marB="0" anchor="ctr">
                    <a:solidFill>
                      <a:schemeClr val="accent3">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1 069</a:t>
                      </a:r>
                    </a:p>
                  </a:txBody>
                  <a:tcPr marL="9525" marR="9525" marT="9525" marB="0" anchor="ctr">
                    <a:solidFill>
                      <a:schemeClr val="accent3">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1 176</a:t>
                      </a:r>
                    </a:p>
                  </a:txBody>
                  <a:tcPr marL="9525" marR="9525" marT="9525" marB="0" anchor="ctr">
                    <a:solidFill>
                      <a:schemeClr val="accent3">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2,3%</a:t>
                      </a:r>
                    </a:p>
                  </a:txBody>
                  <a:tcPr marL="9525" marR="9525" marT="9525" marB="0" anchor="ctr">
                    <a:solidFill>
                      <a:schemeClr val="accent3">
                        <a:lumMod val="50000"/>
                        <a:alpha val="20000"/>
                      </a:schemeClr>
                    </a:solidFill>
                  </a:tcPr>
                </a:tc>
                <a:extLst>
                  <a:ext uri="{0D108BD9-81ED-4DB2-BD59-A6C34878D82A}">
                    <a16:rowId xmlns:a16="http://schemas.microsoft.com/office/drawing/2014/main" val="614668957"/>
                  </a:ext>
                </a:extLst>
              </a:tr>
              <a:tr h="144837">
                <a:tc>
                  <a:txBody>
                    <a:bodyPr/>
                    <a:lstStyle/>
                    <a:p>
                      <a:pPr algn="ctr" fontAlgn="b"/>
                      <a:r>
                        <a:rPr lang="ru-RU" sz="800" b="0" i="0" u="none" strike="noStrike" dirty="0">
                          <a:solidFill>
                            <a:schemeClr val="accent3">
                              <a:lumMod val="50000"/>
                            </a:schemeClr>
                          </a:solidFill>
                          <a:effectLst/>
                          <a:latin typeface="Arial Narrow" panose="020B0606020202030204" pitchFamily="34" charset="0"/>
                        </a:rPr>
                        <a:t>7</a:t>
                      </a:r>
                      <a:endParaRPr lang="en-US" sz="800" b="0" i="0" u="none" strike="noStrike" dirty="0">
                        <a:solidFill>
                          <a:schemeClr val="accent3">
                            <a:lumMod val="50000"/>
                          </a:schemeClr>
                        </a:solidFill>
                        <a:effectLst/>
                        <a:latin typeface="Arial Narrow" panose="020B0606020202030204" pitchFamily="34" charset="0"/>
                      </a:endParaRPr>
                    </a:p>
                  </a:txBody>
                  <a:tcPr marL="9525" marR="9525" marT="0"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9629-7</a:t>
                      </a:r>
                    </a:p>
                  </a:txBody>
                  <a:tcPr marL="9525" marR="9525" marT="9525" marB="0" anchor="ctr">
                    <a:solidFill>
                      <a:schemeClr val="accent6">
                        <a:lumMod val="50000"/>
                        <a:alpha val="1000"/>
                      </a:schemeClr>
                    </a:solidFill>
                  </a:tcPr>
                </a:tc>
                <a:tc>
                  <a:txBody>
                    <a:bodyPr/>
                    <a:lstStyle/>
                    <a:p>
                      <a:pPr marL="72000" algn="l" fontAlgn="ctr"/>
                      <a:r>
                        <a:rPr lang="ru-RU" sz="800" b="0" i="0" u="none" strike="noStrike" dirty="0" err="1">
                          <a:solidFill>
                            <a:srgbClr val="000000"/>
                          </a:solidFill>
                          <a:effectLst/>
                          <a:latin typeface="Arial Narrow" panose="020B0606020202030204" pitchFamily="34" charset="0"/>
                        </a:rPr>
                        <a:t>Әртүрлі</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жұмысты</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атқарушылар</a:t>
                      </a:r>
                      <a:endParaRPr lang="ru-RU" sz="800" b="0" i="0" u="none" strike="noStrike" dirty="0">
                        <a:solidFill>
                          <a:srgbClr val="000000"/>
                        </a:solidFill>
                        <a:effectLst/>
                        <a:latin typeface="Arial Narrow" panose="020B0606020202030204" pitchFamily="34" charset="0"/>
                      </a:endParaRPr>
                    </a:p>
                  </a:txBody>
                  <a:tcPr marL="9525" marR="9525" marT="9525" marB="0" anchor="ctr">
                    <a:lnR w="12700" cap="flat" cmpd="sng" algn="ctr">
                      <a:solidFill>
                        <a:schemeClr val="tx1"/>
                      </a:solidFill>
                      <a:prstDash val="solid"/>
                      <a:round/>
                      <a:headEnd type="none" w="med" len="med"/>
                      <a:tailEnd type="none" w="med" len="med"/>
                    </a:ln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2 795</a:t>
                      </a:r>
                    </a:p>
                  </a:txBody>
                  <a:tcPr marL="9525" marR="9525" marT="9525" marB="0" anchor="ctr">
                    <a:lnL w="12700" cap="flat" cmpd="sng" algn="ctr">
                      <a:solidFill>
                        <a:schemeClr val="tx1"/>
                      </a:solidFill>
                      <a:prstDash val="solid"/>
                      <a:round/>
                      <a:headEnd type="none" w="med" len="med"/>
                      <a:tailEnd type="none" w="med" len="med"/>
                    </a:lnL>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282</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837</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675</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1 001</a:t>
                      </a:r>
                    </a:p>
                  </a:txBody>
                  <a:tcPr marL="9525" marR="9525" marT="9525" marB="0" anchor="ctr">
                    <a:lnR w="12700" cap="flat" cmpd="sng" algn="ctr">
                      <a:solidFill>
                        <a:schemeClr val="tx1"/>
                      </a:solidFill>
                      <a:prstDash val="solid"/>
                      <a:round/>
                      <a:headEnd type="none" w="med" len="med"/>
                      <a:tailEnd type="none" w="med" len="med"/>
                    </a:ln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3 213</a:t>
                      </a:r>
                    </a:p>
                  </a:txBody>
                  <a:tcPr marL="9525" marR="9525" marT="9525" marB="0" anchor="ctr">
                    <a:lnL w="12700" cap="flat" cmpd="sng" algn="ctr">
                      <a:solidFill>
                        <a:schemeClr val="tx1"/>
                      </a:solidFill>
                      <a:prstDash val="solid"/>
                      <a:round/>
                      <a:headEnd type="none" w="med" len="med"/>
                      <a:tailEnd type="none" w="med" len="med"/>
                    </a:lnL>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231</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813</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1 122</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1 047</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2,3%</a:t>
                      </a:r>
                    </a:p>
                  </a:txBody>
                  <a:tcPr marL="9525" marR="9525" marT="9525" marB="0" anchor="ctr">
                    <a:solidFill>
                      <a:schemeClr val="accent6">
                        <a:lumMod val="50000"/>
                        <a:alpha val="1000"/>
                      </a:schemeClr>
                    </a:solidFill>
                  </a:tcPr>
                </a:tc>
                <a:extLst>
                  <a:ext uri="{0D108BD9-81ED-4DB2-BD59-A6C34878D82A}">
                    <a16:rowId xmlns:a16="http://schemas.microsoft.com/office/drawing/2014/main" val="3006779909"/>
                  </a:ext>
                </a:extLst>
              </a:tr>
              <a:tr h="144837">
                <a:tc>
                  <a:txBody>
                    <a:bodyPr/>
                    <a:lstStyle/>
                    <a:p>
                      <a:pPr algn="ctr" fontAlgn="b"/>
                      <a:r>
                        <a:rPr lang="ru-RU" sz="800" b="0" i="0" u="none" strike="noStrike" dirty="0">
                          <a:solidFill>
                            <a:schemeClr val="accent3">
                              <a:lumMod val="50000"/>
                            </a:schemeClr>
                          </a:solidFill>
                          <a:effectLst/>
                          <a:latin typeface="Arial Narrow" panose="020B0606020202030204" pitchFamily="34" charset="0"/>
                        </a:rPr>
                        <a:t>8</a:t>
                      </a:r>
                      <a:endParaRPr lang="en-US" sz="800" b="0" i="0" u="none" strike="noStrike" dirty="0">
                        <a:solidFill>
                          <a:schemeClr val="accent3">
                            <a:lumMod val="50000"/>
                          </a:schemeClr>
                        </a:solidFill>
                        <a:effectLst/>
                        <a:latin typeface="Arial Narrow" panose="020B0606020202030204" pitchFamily="34" charset="0"/>
                      </a:endParaRPr>
                    </a:p>
                  </a:txBody>
                  <a:tcPr marL="9525" marR="9525" marT="0" marB="0" anchor="ctr">
                    <a:solidFill>
                      <a:schemeClr val="accent3">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9116-0</a:t>
                      </a:r>
                    </a:p>
                  </a:txBody>
                  <a:tcPr marL="9525" marR="9525" marT="9525" marB="0" anchor="ctr">
                    <a:solidFill>
                      <a:schemeClr val="accent3">
                        <a:lumMod val="50000"/>
                        <a:alpha val="20000"/>
                      </a:schemeClr>
                    </a:solidFill>
                  </a:tcPr>
                </a:tc>
                <a:tc>
                  <a:txBody>
                    <a:bodyPr/>
                    <a:lstStyle/>
                    <a:p>
                      <a:pPr marL="72000" algn="l" fontAlgn="ctr"/>
                      <a:r>
                        <a:rPr lang="ru-RU" sz="800" b="0" i="0" u="none" strike="noStrike" dirty="0">
                          <a:solidFill>
                            <a:srgbClr val="000000"/>
                          </a:solidFill>
                          <a:effectLst/>
                          <a:latin typeface="Arial Narrow" panose="020B0606020202030204" pitchFamily="34" charset="0"/>
                        </a:rPr>
                        <a:t>Аула </a:t>
                      </a:r>
                      <a:r>
                        <a:rPr lang="ru-RU" sz="800" b="0" i="0" u="none" strike="noStrike" dirty="0" err="1">
                          <a:solidFill>
                            <a:srgbClr val="000000"/>
                          </a:solidFill>
                          <a:effectLst/>
                          <a:latin typeface="Arial Narrow" panose="020B0606020202030204" pitchFamily="34" charset="0"/>
                        </a:rPr>
                        <a:t>сыпырушылар</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және</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ашық</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аумақтарды</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тазалаушылар</a:t>
                      </a:r>
                      <a:endParaRPr lang="ru-RU" sz="800" b="0" i="0" u="none" strike="noStrike" dirty="0">
                        <a:solidFill>
                          <a:srgbClr val="000000"/>
                        </a:solidFill>
                        <a:effectLst/>
                        <a:latin typeface="Arial Narrow" panose="020B0606020202030204" pitchFamily="34" charset="0"/>
                      </a:endParaRPr>
                    </a:p>
                  </a:txBody>
                  <a:tcPr marL="9525" marR="9525" marT="9525" marB="0" anchor="ctr">
                    <a:lnR w="12700" cap="flat" cmpd="sng" algn="ctr">
                      <a:solidFill>
                        <a:schemeClr val="tx1"/>
                      </a:solidFill>
                      <a:prstDash val="solid"/>
                      <a:round/>
                      <a:headEnd type="none" w="med" len="med"/>
                      <a:tailEnd type="none" w="med" len="med"/>
                    </a:lnR>
                    <a:solidFill>
                      <a:schemeClr val="accent3">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2 393</a:t>
                      </a:r>
                    </a:p>
                  </a:txBody>
                  <a:tcPr marL="9525" marR="9525" marT="9525" marB="0" anchor="ctr">
                    <a:lnL w="12700" cap="flat" cmpd="sng" algn="ctr">
                      <a:solidFill>
                        <a:schemeClr val="tx1"/>
                      </a:solidFill>
                      <a:prstDash val="solid"/>
                      <a:round/>
                      <a:headEnd type="none" w="med" len="med"/>
                      <a:tailEnd type="none" w="med" len="med"/>
                    </a:lnL>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748</a:t>
                      </a:r>
                    </a:p>
                  </a:txBody>
                  <a:tcPr marL="9525" marR="9525" marT="9525" marB="0" anchor="c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538</a:t>
                      </a:r>
                    </a:p>
                  </a:txBody>
                  <a:tcPr marL="9525" marR="9525" marT="9525" marB="0" anchor="c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584</a:t>
                      </a:r>
                    </a:p>
                  </a:txBody>
                  <a:tcPr marL="9525" marR="9525" marT="9525" marB="0" anchor="c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523</a:t>
                      </a:r>
                    </a:p>
                  </a:txBody>
                  <a:tcPr marL="9525" marR="9525" marT="9525" marB="0" anchor="ctr">
                    <a:lnR w="12700" cap="flat" cmpd="sng" algn="ctr">
                      <a:solidFill>
                        <a:schemeClr val="tx1"/>
                      </a:solidFill>
                      <a:prstDash val="solid"/>
                      <a:round/>
                      <a:headEnd type="none" w="med" len="med"/>
                      <a:tailEnd type="none" w="med" len="med"/>
                    </a:ln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3 183</a:t>
                      </a:r>
                    </a:p>
                  </a:txBody>
                  <a:tcPr marL="9525" marR="9525" marT="9525" marB="0" anchor="ctr">
                    <a:lnL w="12700" cap="flat" cmpd="sng" algn="ctr">
                      <a:solidFill>
                        <a:schemeClr val="tx1"/>
                      </a:solidFill>
                      <a:prstDash val="solid"/>
                      <a:round/>
                      <a:headEnd type="none" w="med" len="med"/>
                      <a:tailEnd type="none" w="med" len="med"/>
                    </a:lnL>
                    <a:solidFill>
                      <a:schemeClr val="accent3">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534</a:t>
                      </a:r>
                    </a:p>
                  </a:txBody>
                  <a:tcPr marL="9525" marR="9525" marT="9525" marB="0" anchor="c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813</a:t>
                      </a:r>
                    </a:p>
                  </a:txBody>
                  <a:tcPr marL="9525" marR="9525" marT="9525" marB="0" anchor="ctr">
                    <a:solidFill>
                      <a:schemeClr val="accent3">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898</a:t>
                      </a:r>
                    </a:p>
                  </a:txBody>
                  <a:tcPr marL="9525" marR="9525" marT="9525" marB="0" anchor="ctr">
                    <a:solidFill>
                      <a:schemeClr val="accent3">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938</a:t>
                      </a:r>
                    </a:p>
                  </a:txBody>
                  <a:tcPr marL="9525" marR="9525" marT="9525" marB="0" anchor="ctr">
                    <a:solidFill>
                      <a:schemeClr val="accent3">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2,3%</a:t>
                      </a:r>
                    </a:p>
                  </a:txBody>
                  <a:tcPr marL="9525" marR="9525" marT="9525" marB="0" anchor="ctr">
                    <a:solidFill>
                      <a:schemeClr val="accent3">
                        <a:lumMod val="50000"/>
                        <a:alpha val="20000"/>
                      </a:schemeClr>
                    </a:solidFill>
                  </a:tcPr>
                </a:tc>
                <a:extLst>
                  <a:ext uri="{0D108BD9-81ED-4DB2-BD59-A6C34878D82A}">
                    <a16:rowId xmlns:a16="http://schemas.microsoft.com/office/drawing/2014/main" val="967742410"/>
                  </a:ext>
                </a:extLst>
              </a:tr>
              <a:tr h="144837">
                <a:tc>
                  <a:txBody>
                    <a:bodyPr/>
                    <a:lstStyle/>
                    <a:p>
                      <a:pPr algn="ctr" fontAlgn="b"/>
                      <a:r>
                        <a:rPr lang="ru-RU" sz="800" b="0" i="0" u="none" strike="noStrike" dirty="0">
                          <a:solidFill>
                            <a:schemeClr val="accent3">
                              <a:lumMod val="50000"/>
                            </a:schemeClr>
                          </a:solidFill>
                          <a:effectLst/>
                          <a:latin typeface="Arial Narrow" panose="020B0606020202030204" pitchFamily="34" charset="0"/>
                        </a:rPr>
                        <a:t>9</a:t>
                      </a:r>
                      <a:endParaRPr lang="en-US" sz="800" b="0" i="0" u="none" strike="noStrike" dirty="0">
                        <a:solidFill>
                          <a:schemeClr val="accent3">
                            <a:lumMod val="50000"/>
                          </a:schemeClr>
                        </a:solidFill>
                        <a:effectLst/>
                        <a:latin typeface="Arial Narrow" panose="020B0606020202030204" pitchFamily="34" charset="0"/>
                      </a:endParaRPr>
                    </a:p>
                  </a:txBody>
                  <a:tcPr marL="9525" marR="9525" marT="0"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5311-2</a:t>
                      </a:r>
                    </a:p>
                  </a:txBody>
                  <a:tcPr marL="9525" marR="9525" marT="9525" marB="0" anchor="ctr">
                    <a:solidFill>
                      <a:schemeClr val="accent6">
                        <a:lumMod val="50000"/>
                        <a:alpha val="1000"/>
                      </a:schemeClr>
                    </a:solidFill>
                  </a:tcPr>
                </a:tc>
                <a:tc>
                  <a:txBody>
                    <a:bodyPr/>
                    <a:lstStyle/>
                    <a:p>
                      <a:pPr marL="72000" algn="l" fontAlgn="ctr"/>
                      <a:r>
                        <a:rPr lang="ru-RU" sz="800" b="0" i="0" u="none" strike="noStrike" dirty="0">
                          <a:solidFill>
                            <a:srgbClr val="000000"/>
                          </a:solidFill>
                          <a:effectLst/>
                          <a:latin typeface="Arial Narrow" panose="020B0606020202030204" pitchFamily="34" charset="0"/>
                        </a:rPr>
                        <a:t>Бала </a:t>
                      </a:r>
                      <a:r>
                        <a:rPr lang="ru-RU" sz="800" b="0" i="0" u="none" strike="noStrike" dirty="0" err="1">
                          <a:solidFill>
                            <a:srgbClr val="000000"/>
                          </a:solidFill>
                          <a:effectLst/>
                          <a:latin typeface="Arial Narrow" panose="020B0606020202030204" pitchFamily="34" charset="0"/>
                        </a:rPr>
                        <a:t>күтушілер</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балабақшадағы</a:t>
                      </a:r>
                      <a:r>
                        <a:rPr lang="ru-RU" sz="800" b="0" i="0" u="none" strike="noStrike" dirty="0">
                          <a:solidFill>
                            <a:srgbClr val="000000"/>
                          </a:solidFill>
                          <a:effectLst/>
                          <a:latin typeface="Arial Narrow" panose="020B0606020202030204" pitchFamily="34" charset="0"/>
                        </a:rPr>
                        <a:t>)</a:t>
                      </a:r>
                    </a:p>
                  </a:txBody>
                  <a:tcPr marL="9525" marR="9525" marT="9525" marB="0" anchor="ctr">
                    <a:lnR w="12700" cap="flat" cmpd="sng" algn="ctr">
                      <a:solidFill>
                        <a:schemeClr val="tx1"/>
                      </a:solidFill>
                      <a:prstDash val="solid"/>
                      <a:round/>
                      <a:headEnd type="none" w="med" len="med"/>
                      <a:tailEnd type="none" w="med" len="med"/>
                    </a:ln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2 348</a:t>
                      </a:r>
                    </a:p>
                  </a:txBody>
                  <a:tcPr marL="9525" marR="9525" marT="9525" marB="0" anchor="ctr">
                    <a:lnL w="12700" cap="flat" cmpd="sng" algn="ctr">
                      <a:solidFill>
                        <a:schemeClr val="tx1"/>
                      </a:solidFill>
                      <a:prstDash val="solid"/>
                      <a:round/>
                      <a:headEnd type="none" w="med" len="med"/>
                      <a:tailEnd type="none" w="med" len="med"/>
                    </a:lnL>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523</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407</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832</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586</a:t>
                      </a:r>
                    </a:p>
                  </a:txBody>
                  <a:tcPr marL="9525" marR="9525" marT="9525" marB="0" anchor="ctr">
                    <a:lnR w="12700" cap="flat" cmpd="sng" algn="ctr">
                      <a:solidFill>
                        <a:schemeClr val="tx1"/>
                      </a:solidFill>
                      <a:prstDash val="solid"/>
                      <a:round/>
                      <a:headEnd type="none" w="med" len="med"/>
                      <a:tailEnd type="none" w="med" len="med"/>
                    </a:ln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2 841</a:t>
                      </a:r>
                    </a:p>
                  </a:txBody>
                  <a:tcPr marL="9525" marR="9525" marT="9525" marB="0" anchor="ctr">
                    <a:lnL w="12700" cap="flat" cmpd="sng" algn="ctr">
                      <a:solidFill>
                        <a:schemeClr val="tx1"/>
                      </a:solidFill>
                      <a:prstDash val="solid"/>
                      <a:round/>
                      <a:headEnd type="none" w="med" len="med"/>
                      <a:tailEnd type="none" w="med" len="med"/>
                    </a:lnL>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577</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694</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689</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881</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2,0%</a:t>
                      </a:r>
                    </a:p>
                  </a:txBody>
                  <a:tcPr marL="9525" marR="9525" marT="9525" marB="0" anchor="ctr">
                    <a:solidFill>
                      <a:schemeClr val="accent6">
                        <a:lumMod val="50000"/>
                        <a:alpha val="1000"/>
                      </a:schemeClr>
                    </a:solidFill>
                  </a:tcPr>
                </a:tc>
                <a:extLst>
                  <a:ext uri="{0D108BD9-81ED-4DB2-BD59-A6C34878D82A}">
                    <a16:rowId xmlns:a16="http://schemas.microsoft.com/office/drawing/2014/main" val="3145376209"/>
                  </a:ext>
                </a:extLst>
              </a:tr>
              <a:tr h="144837">
                <a:tc>
                  <a:txBody>
                    <a:bodyPr/>
                    <a:lstStyle/>
                    <a:p>
                      <a:pPr algn="ctr" fontAlgn="b"/>
                      <a:r>
                        <a:rPr lang="ru-RU" sz="800" b="0" i="0" u="none" strike="noStrike" dirty="0">
                          <a:solidFill>
                            <a:schemeClr val="accent3">
                              <a:lumMod val="50000"/>
                            </a:schemeClr>
                          </a:solidFill>
                          <a:effectLst/>
                          <a:latin typeface="Arial Narrow" panose="020B0606020202030204" pitchFamily="34" charset="0"/>
                        </a:rPr>
                        <a:t>10</a:t>
                      </a:r>
                      <a:endParaRPr lang="en-US" sz="800" b="0" i="0" u="none" strike="noStrike" dirty="0">
                        <a:solidFill>
                          <a:schemeClr val="accent3">
                            <a:lumMod val="50000"/>
                          </a:schemeClr>
                        </a:solidFill>
                        <a:effectLst/>
                        <a:latin typeface="Arial Narrow" panose="020B0606020202030204" pitchFamily="34" charset="0"/>
                      </a:endParaRPr>
                    </a:p>
                  </a:txBody>
                  <a:tcPr marL="9525" marR="9525" marT="0" marB="0" anchor="ctr">
                    <a:solidFill>
                      <a:srgbClr val="548235">
                        <a:alpha val="20000"/>
                      </a:srgbClr>
                    </a:solidFill>
                  </a:tcPr>
                </a:tc>
                <a:tc>
                  <a:txBody>
                    <a:bodyPr/>
                    <a:lstStyle/>
                    <a:p>
                      <a:pPr algn="ctr" fontAlgn="ctr"/>
                      <a:r>
                        <a:rPr lang="ru-RU" sz="800" b="0" i="0" u="none" strike="noStrike">
                          <a:solidFill>
                            <a:srgbClr val="000000"/>
                          </a:solidFill>
                          <a:effectLst/>
                          <a:latin typeface="Arial Narrow" panose="020B0606020202030204" pitchFamily="34" charset="0"/>
                        </a:rPr>
                        <a:t>2362-0</a:t>
                      </a:r>
                    </a:p>
                  </a:txBody>
                  <a:tcPr marL="9525" marR="9525" marT="9525" marB="0" anchor="ctr">
                    <a:solidFill>
                      <a:srgbClr val="548235">
                        <a:alpha val="20000"/>
                      </a:srgbClr>
                    </a:solidFill>
                  </a:tcPr>
                </a:tc>
                <a:tc>
                  <a:txBody>
                    <a:bodyPr/>
                    <a:lstStyle/>
                    <a:p>
                      <a:pPr marL="72000" algn="l" fontAlgn="ctr"/>
                      <a:r>
                        <a:rPr lang="ru-RU" sz="800" b="0" i="0" u="none" strike="noStrike" dirty="0" err="1">
                          <a:solidFill>
                            <a:srgbClr val="000000"/>
                          </a:solidFill>
                          <a:effectLst/>
                          <a:latin typeface="Arial Narrow" panose="020B0606020202030204" pitchFamily="34" charset="0"/>
                        </a:rPr>
                        <a:t>Мектепке</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дейінгі</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білім</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берудегі</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тәрбиешілер</a:t>
                      </a:r>
                      <a:endParaRPr lang="ru-RU" sz="800" b="0" i="0" u="none" strike="noStrike" dirty="0">
                        <a:solidFill>
                          <a:srgbClr val="000000"/>
                        </a:solidFill>
                        <a:effectLst/>
                        <a:latin typeface="Arial Narrow" panose="020B0606020202030204" pitchFamily="34" charset="0"/>
                      </a:endParaRPr>
                    </a:p>
                  </a:txBody>
                  <a:tcPr marL="9525" marR="9525" marT="9525" marB="0" anchor="ctr">
                    <a:lnR w="12700" cap="flat" cmpd="sng" algn="ctr">
                      <a:solidFill>
                        <a:schemeClr val="tx1"/>
                      </a:solidFill>
                      <a:prstDash val="solid"/>
                      <a:round/>
                      <a:headEnd type="none" w="med" len="med"/>
                      <a:tailEnd type="none" w="med" len="med"/>
                    </a:lnR>
                    <a:solidFill>
                      <a:srgbClr val="548235">
                        <a:alpha val="20000"/>
                      </a:srgbClr>
                    </a:solidFill>
                  </a:tcPr>
                </a:tc>
                <a:tc>
                  <a:txBody>
                    <a:bodyPr/>
                    <a:lstStyle/>
                    <a:p>
                      <a:pPr algn="ctr" fontAlgn="ctr"/>
                      <a:r>
                        <a:rPr lang="ru-RU" sz="800" b="0" i="0" u="none" strike="noStrike">
                          <a:solidFill>
                            <a:srgbClr val="000000"/>
                          </a:solidFill>
                          <a:effectLst/>
                          <a:latin typeface="Arial Narrow" panose="020B0606020202030204" pitchFamily="34" charset="0"/>
                        </a:rPr>
                        <a:t>2 464</a:t>
                      </a:r>
                    </a:p>
                  </a:txBody>
                  <a:tcPr marL="9525" marR="9525" marT="9525" marB="0" anchor="ctr">
                    <a:lnL w="12700" cap="flat" cmpd="sng" algn="ctr">
                      <a:solidFill>
                        <a:schemeClr val="tx1"/>
                      </a:solidFill>
                      <a:prstDash val="solid"/>
                      <a:round/>
                      <a:headEnd type="none" w="med" len="med"/>
                      <a:tailEnd type="none" w="med" len="med"/>
                    </a:lnL>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539</a:t>
                      </a:r>
                    </a:p>
                  </a:txBody>
                  <a:tcPr marL="9525" marR="9525" marT="9525" marB="0" anchor="c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465</a:t>
                      </a:r>
                    </a:p>
                  </a:txBody>
                  <a:tcPr marL="9525" marR="9525" marT="9525" marB="0" anchor="c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987</a:t>
                      </a:r>
                    </a:p>
                  </a:txBody>
                  <a:tcPr marL="9525" marR="9525" marT="9525" marB="0" anchor="c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473</a:t>
                      </a:r>
                    </a:p>
                  </a:txBody>
                  <a:tcPr marL="9525" marR="9525" marT="9525" marB="0" anchor="ctr">
                    <a:lnR w="12700" cap="flat" cmpd="sng" algn="ctr">
                      <a:solidFill>
                        <a:schemeClr val="tx1"/>
                      </a:solidFill>
                      <a:prstDash val="solid"/>
                      <a:round/>
                      <a:headEnd type="none" w="med" len="med"/>
                      <a:tailEnd type="none" w="med" len="med"/>
                    </a:ln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2 764</a:t>
                      </a:r>
                    </a:p>
                  </a:txBody>
                  <a:tcPr marL="9525" marR="9525" marT="9525" marB="0" anchor="ctr">
                    <a:lnL w="12700" cap="flat" cmpd="sng" algn="ctr">
                      <a:solidFill>
                        <a:schemeClr val="tx1"/>
                      </a:solidFill>
                      <a:prstDash val="solid"/>
                      <a:round/>
                      <a:headEnd type="none" w="med" len="med"/>
                      <a:tailEnd type="none" w="med" len="med"/>
                    </a:lnL>
                    <a:solidFill>
                      <a:srgbClr val="548235">
                        <a:alpha val="20000"/>
                      </a:srgbClr>
                    </a:solidFill>
                  </a:tcPr>
                </a:tc>
                <a:tc>
                  <a:txBody>
                    <a:bodyPr/>
                    <a:lstStyle/>
                    <a:p>
                      <a:pPr algn="ctr" fontAlgn="ctr"/>
                      <a:r>
                        <a:rPr lang="ru-RU" sz="800" b="0" i="0" u="none" strike="noStrike">
                          <a:solidFill>
                            <a:srgbClr val="000000"/>
                          </a:solidFill>
                          <a:effectLst/>
                          <a:latin typeface="Arial Narrow" panose="020B0606020202030204" pitchFamily="34" charset="0"/>
                        </a:rPr>
                        <a:t>481</a:t>
                      </a:r>
                    </a:p>
                  </a:txBody>
                  <a:tcPr marL="9525" marR="9525" marT="9525" marB="0" anchor="c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669</a:t>
                      </a:r>
                    </a:p>
                  </a:txBody>
                  <a:tcPr marL="9525" marR="9525" marT="9525" marB="0" anchor="ctr">
                    <a:solidFill>
                      <a:srgbClr val="548235">
                        <a:alpha val="20000"/>
                      </a:srgbClr>
                    </a:solidFill>
                  </a:tcPr>
                </a:tc>
                <a:tc>
                  <a:txBody>
                    <a:bodyPr/>
                    <a:lstStyle/>
                    <a:p>
                      <a:pPr algn="ctr" fontAlgn="ctr"/>
                      <a:r>
                        <a:rPr lang="ru-RU" sz="800" b="0" i="0" u="none" strike="noStrike">
                          <a:solidFill>
                            <a:srgbClr val="000000"/>
                          </a:solidFill>
                          <a:effectLst/>
                          <a:latin typeface="Arial Narrow" panose="020B0606020202030204" pitchFamily="34" charset="0"/>
                        </a:rPr>
                        <a:t>716</a:t>
                      </a:r>
                    </a:p>
                  </a:txBody>
                  <a:tcPr marL="9525" marR="9525" marT="9525" marB="0" anchor="ctr">
                    <a:solidFill>
                      <a:srgbClr val="548235">
                        <a:alpha val="20000"/>
                      </a:srgbClr>
                    </a:solidFill>
                  </a:tcPr>
                </a:tc>
                <a:tc>
                  <a:txBody>
                    <a:bodyPr/>
                    <a:lstStyle/>
                    <a:p>
                      <a:pPr algn="ctr" fontAlgn="ctr"/>
                      <a:r>
                        <a:rPr lang="ru-RU" sz="800" b="0" i="0" u="none" strike="noStrike">
                          <a:solidFill>
                            <a:srgbClr val="000000"/>
                          </a:solidFill>
                          <a:effectLst/>
                          <a:latin typeface="Arial Narrow" panose="020B0606020202030204" pitchFamily="34" charset="0"/>
                        </a:rPr>
                        <a:t>898</a:t>
                      </a:r>
                    </a:p>
                  </a:txBody>
                  <a:tcPr marL="9525" marR="9525" marT="9525" marB="0" anchor="ctr">
                    <a:solidFill>
                      <a:srgbClr val="548235">
                        <a:alpha val="20000"/>
                      </a:srgbClr>
                    </a:solidFill>
                  </a:tcPr>
                </a:tc>
                <a:tc>
                  <a:txBody>
                    <a:bodyPr/>
                    <a:lstStyle/>
                    <a:p>
                      <a:pPr algn="ctr" fontAlgn="ctr"/>
                      <a:r>
                        <a:rPr lang="ru-RU" sz="800" b="0" i="0" u="none" strike="noStrike">
                          <a:solidFill>
                            <a:srgbClr val="000000"/>
                          </a:solidFill>
                          <a:effectLst/>
                          <a:latin typeface="Arial Narrow" panose="020B0606020202030204" pitchFamily="34" charset="0"/>
                        </a:rPr>
                        <a:t>2,0%</a:t>
                      </a:r>
                    </a:p>
                  </a:txBody>
                  <a:tcPr marL="9525" marR="9525" marT="9525" marB="0" anchor="ctr">
                    <a:solidFill>
                      <a:srgbClr val="548235">
                        <a:alpha val="20000"/>
                      </a:srgbClr>
                    </a:solidFill>
                  </a:tcPr>
                </a:tc>
                <a:extLst>
                  <a:ext uri="{0D108BD9-81ED-4DB2-BD59-A6C34878D82A}">
                    <a16:rowId xmlns:a16="http://schemas.microsoft.com/office/drawing/2014/main" val="43189757"/>
                  </a:ext>
                </a:extLst>
              </a:tr>
              <a:tr h="152142">
                <a:tc gridSpan="3">
                  <a:txBody>
                    <a:bodyPr/>
                    <a:lstStyle/>
                    <a:p>
                      <a:pPr algn="ctr" fontAlgn="b"/>
                      <a:r>
                        <a:rPr lang="ru-RU" sz="900" b="1" u="none" strike="noStrike" dirty="0">
                          <a:solidFill>
                            <a:schemeClr val="accent3">
                              <a:lumMod val="50000"/>
                            </a:schemeClr>
                          </a:solidFill>
                          <a:effectLst/>
                          <a:latin typeface="Arial Narrow" panose="020B0606020202030204" pitchFamily="34" charset="0"/>
                        </a:rPr>
                        <a:t>ТОП-10 БОЙЫНША ЖИЫНЫ</a:t>
                      </a:r>
                      <a:endParaRPr lang="ru-RU" sz="900" b="1" i="0" u="none" strike="noStrike" cap="none" dirty="0">
                        <a:solidFill>
                          <a:schemeClr val="accent3">
                            <a:lumMod val="50000"/>
                          </a:schemeClr>
                        </a:solidFill>
                        <a:effectLst/>
                        <a:latin typeface="Arial Narrow" panose="020B0606020202030204" pitchFamily="34" charset="0"/>
                        <a:ea typeface="+mn-ea"/>
                        <a:cs typeface="+mn-cs"/>
                        <a:sym typeface="Arial"/>
                      </a:endParaRPr>
                    </a:p>
                  </a:txBody>
                  <a:tcPr marL="9525" marR="9525" marT="0" marB="0" anchor="ctr">
                    <a:lnR w="12700" cap="flat" cmpd="sng" algn="ctr">
                      <a:solidFill>
                        <a:schemeClr val="tx1"/>
                      </a:solidFill>
                      <a:prstDash val="solid"/>
                      <a:round/>
                      <a:headEnd type="none" w="med" len="med"/>
                      <a:tailEnd type="none" w="med" len="med"/>
                    </a:lnR>
                    <a:lnB w="12700" cap="flat" cmpd="sng" algn="ctr">
                      <a:solidFill>
                        <a:schemeClr val="tx1"/>
                      </a:solidFill>
                      <a:prstDash val="solid"/>
                      <a:round/>
                      <a:headEnd type="none" w="med" len="med"/>
                      <a:tailEnd type="none" w="med" len="med"/>
                    </a:lnB>
                    <a:noFill/>
                  </a:tcPr>
                </a:tc>
                <a:tc hMerge="1">
                  <a:txBody>
                    <a:bodyPr/>
                    <a:lstStyle/>
                    <a:p>
                      <a:pPr algn="ctr" fontAlgn="b"/>
                      <a:r>
                        <a:rPr lang="ru-KZ" sz="800" b="0" i="0" u="none" strike="noStrike" cap="none" dirty="0">
                          <a:solidFill>
                            <a:srgbClr val="007F76"/>
                          </a:solidFill>
                          <a:effectLst/>
                          <a:latin typeface="Arial Narrow" panose="020B0606020202030204" pitchFamily="34" charset="0"/>
                          <a:ea typeface="+mn-ea"/>
                          <a:cs typeface="+mn-cs"/>
                          <a:sym typeface="Arial"/>
                        </a:rPr>
                        <a:t>7239-2</a:t>
                      </a:r>
                    </a:p>
                  </a:txBody>
                  <a:tcPr marL="9525" marR="9525" marT="0" marB="0" anchor="ctr">
                    <a:lnB w="12700" cap="flat" cmpd="sng" algn="ctr">
                      <a:solidFill>
                        <a:schemeClr val="tx1"/>
                      </a:solidFill>
                      <a:prstDash val="solid"/>
                      <a:round/>
                      <a:headEnd type="none" w="med" len="med"/>
                      <a:tailEnd type="none" w="med" len="med"/>
                    </a:lnB>
                    <a:solidFill>
                      <a:schemeClr val="bg1">
                        <a:lumMod val="50000"/>
                        <a:alpha val="20000"/>
                      </a:schemeClr>
                    </a:solidFill>
                  </a:tcPr>
                </a:tc>
                <a:tc hMerge="1">
                  <a:txBody>
                    <a:bodyPr/>
                    <a:lstStyle/>
                    <a:p>
                      <a:pPr marL="72000" algn="l" fontAlgn="ctr"/>
                      <a:r>
                        <a:rPr lang="ru-RU" sz="800" b="0" i="0" u="none" strike="noStrike" cap="none" dirty="0">
                          <a:solidFill>
                            <a:srgbClr val="007F76"/>
                          </a:solidFill>
                          <a:effectLst/>
                          <a:latin typeface="Arial Narrow" panose="020B0606020202030204" pitchFamily="34" charset="0"/>
                          <a:ea typeface="+mn-ea"/>
                          <a:cs typeface="+mn-cs"/>
                          <a:sym typeface="Arial"/>
                        </a:rPr>
                        <a:t>Слесари промышленного оборудования</a:t>
                      </a:r>
                    </a:p>
                  </a:txBody>
                  <a:tcPr marL="9525" marR="9525" marT="0" marB="0" anchor="ctr">
                    <a:lnR w="12700" cap="flat" cmpd="sng" algn="ctr">
                      <a:solidFill>
                        <a:schemeClr val="tx1"/>
                      </a:solidFill>
                      <a:prstDash val="solid"/>
                      <a:round/>
                      <a:headEnd type="none" w="med" len="med"/>
                      <a:tailEnd type="none" w="med" len="med"/>
                    </a:lnR>
                    <a:lnB w="12700" cap="flat" cmpd="sng" algn="ctr">
                      <a:solidFill>
                        <a:schemeClr val="tx1"/>
                      </a:solidFill>
                      <a:prstDash val="solid"/>
                      <a:round/>
                      <a:headEnd type="none" w="med" len="med"/>
                      <a:tailEnd type="none" w="med" len="med"/>
                    </a:lnB>
                    <a:solidFill>
                      <a:schemeClr val="bg1">
                        <a:lumMod val="50000"/>
                        <a:alpha val="20000"/>
                      </a:schemeClr>
                    </a:solidFill>
                  </a:tcPr>
                </a:tc>
                <a:tc>
                  <a:txBody>
                    <a:bodyPr/>
                    <a:lstStyle/>
                    <a:p>
                      <a:pPr algn="ctr" fontAlgn="ctr"/>
                      <a:r>
                        <a:rPr lang="ru-RU" sz="800" b="1" i="0" u="none" strike="noStrike" dirty="0">
                          <a:solidFill>
                            <a:srgbClr val="000000"/>
                          </a:solidFill>
                          <a:effectLst/>
                          <a:latin typeface="Arial Narrow" panose="020B0606020202030204" pitchFamily="34" charset="0"/>
                        </a:rPr>
                        <a:t>31 699</a:t>
                      </a:r>
                    </a:p>
                  </a:txBody>
                  <a:tcPr marL="9525" marR="9525" marT="9525" marB="0" anchor="ctr">
                    <a:lnL w="12700" cap="flat" cmpd="sng" algn="ctr">
                      <a:solidFill>
                        <a:schemeClr val="tx1"/>
                      </a:solidFill>
                      <a:prstDash val="solid"/>
                      <a:round/>
                      <a:headEnd type="none" w="med" len="med"/>
                      <a:tailEnd type="none" w="med" len="med"/>
                    </a:lnL>
                    <a:lnB w="12700" cap="flat" cmpd="sng" algn="ctr">
                      <a:solidFill>
                        <a:schemeClr val="tx1"/>
                      </a:solidFill>
                      <a:prstDash val="solid"/>
                      <a:round/>
                      <a:headEnd type="none" w="med" len="med"/>
                      <a:tailEnd type="none" w="med" len="med"/>
                    </a:lnB>
                    <a:noFill/>
                  </a:tcPr>
                </a:tc>
                <a:tc>
                  <a:txBody>
                    <a:bodyPr/>
                    <a:lstStyle/>
                    <a:p>
                      <a:pPr algn="ctr" fontAlgn="ctr"/>
                      <a:r>
                        <a:rPr lang="ru-RU" sz="800" b="1" i="0" u="none" strike="noStrike" dirty="0">
                          <a:solidFill>
                            <a:srgbClr val="000000"/>
                          </a:solidFill>
                          <a:effectLst/>
                          <a:latin typeface="Arial Narrow" panose="020B0606020202030204" pitchFamily="34" charset="0"/>
                        </a:rPr>
                        <a:t>6 777</a:t>
                      </a:r>
                    </a:p>
                  </a:txBody>
                  <a:tcPr marL="9525" marR="9525" marT="9525" marB="0" anchor="ctr">
                    <a:lnB w="12700" cap="flat" cmpd="sng" algn="ctr">
                      <a:solidFill>
                        <a:schemeClr val="tx1"/>
                      </a:solidFill>
                      <a:prstDash val="solid"/>
                      <a:round/>
                      <a:headEnd type="none" w="med" len="med"/>
                      <a:tailEnd type="none" w="med" len="med"/>
                    </a:lnB>
                    <a:noFill/>
                  </a:tcPr>
                </a:tc>
                <a:tc>
                  <a:txBody>
                    <a:bodyPr/>
                    <a:lstStyle/>
                    <a:p>
                      <a:pPr algn="ctr" fontAlgn="ctr"/>
                      <a:r>
                        <a:rPr lang="ru-RU" sz="800" b="1" i="0" u="none" strike="noStrike" dirty="0">
                          <a:solidFill>
                            <a:srgbClr val="000000"/>
                          </a:solidFill>
                          <a:effectLst/>
                          <a:latin typeface="Arial Narrow" panose="020B0606020202030204" pitchFamily="34" charset="0"/>
                        </a:rPr>
                        <a:t>7 054</a:t>
                      </a:r>
                    </a:p>
                  </a:txBody>
                  <a:tcPr marL="9525" marR="9525" marT="9525" marB="0" anchor="ctr">
                    <a:lnB w="12700" cap="flat" cmpd="sng" algn="ctr">
                      <a:solidFill>
                        <a:schemeClr val="tx1"/>
                      </a:solidFill>
                      <a:prstDash val="solid"/>
                      <a:round/>
                      <a:headEnd type="none" w="med" len="med"/>
                      <a:tailEnd type="none" w="med" len="med"/>
                    </a:lnB>
                    <a:noFill/>
                  </a:tcPr>
                </a:tc>
                <a:tc>
                  <a:txBody>
                    <a:bodyPr/>
                    <a:lstStyle/>
                    <a:p>
                      <a:pPr algn="ctr" fontAlgn="ctr"/>
                      <a:r>
                        <a:rPr lang="ru-RU" sz="800" b="1" i="0" u="none" strike="noStrike">
                          <a:solidFill>
                            <a:srgbClr val="000000"/>
                          </a:solidFill>
                          <a:effectLst/>
                          <a:latin typeface="Arial Narrow" panose="020B0606020202030204" pitchFamily="34" charset="0"/>
                        </a:rPr>
                        <a:t>8 343</a:t>
                      </a:r>
                    </a:p>
                  </a:txBody>
                  <a:tcPr marL="9525" marR="9525" marT="9525" marB="0" anchor="ctr">
                    <a:lnB w="12700" cap="flat" cmpd="sng" algn="ctr">
                      <a:solidFill>
                        <a:schemeClr val="tx1"/>
                      </a:solidFill>
                      <a:prstDash val="solid"/>
                      <a:round/>
                      <a:headEnd type="none" w="med" len="med"/>
                      <a:tailEnd type="none" w="med" len="med"/>
                    </a:lnB>
                    <a:noFill/>
                  </a:tcPr>
                </a:tc>
                <a:tc>
                  <a:txBody>
                    <a:bodyPr/>
                    <a:lstStyle/>
                    <a:p>
                      <a:pPr algn="ctr" fontAlgn="ctr"/>
                      <a:r>
                        <a:rPr lang="ru-RU" sz="800" b="1" i="0" u="none" strike="noStrike" dirty="0">
                          <a:solidFill>
                            <a:srgbClr val="000000"/>
                          </a:solidFill>
                          <a:effectLst/>
                          <a:latin typeface="Arial Narrow" panose="020B0606020202030204" pitchFamily="34" charset="0"/>
                        </a:rPr>
                        <a:t>9 525</a:t>
                      </a:r>
                    </a:p>
                  </a:txBody>
                  <a:tcPr marL="9525" marR="9525" marT="9525" marB="0" anchor="ctr">
                    <a:lnR w="12700" cap="flat" cmpd="sng" algn="ctr">
                      <a:solidFill>
                        <a:schemeClr val="tx1"/>
                      </a:solidFill>
                      <a:prstDash val="solid"/>
                      <a:round/>
                      <a:headEnd type="none" w="med" len="med"/>
                      <a:tailEnd type="none" w="med" len="med"/>
                    </a:lnR>
                    <a:lnB w="12700" cap="flat" cmpd="sng" algn="ctr">
                      <a:solidFill>
                        <a:schemeClr val="tx1"/>
                      </a:solidFill>
                      <a:prstDash val="solid"/>
                      <a:round/>
                      <a:headEnd type="none" w="med" len="med"/>
                      <a:tailEnd type="none" w="med" len="med"/>
                    </a:lnB>
                    <a:noFill/>
                  </a:tcPr>
                </a:tc>
                <a:tc>
                  <a:txBody>
                    <a:bodyPr/>
                    <a:lstStyle/>
                    <a:p>
                      <a:pPr algn="ctr" fontAlgn="ctr"/>
                      <a:r>
                        <a:rPr lang="ru-RU" sz="800" b="1" i="0" u="none" strike="noStrike">
                          <a:solidFill>
                            <a:srgbClr val="000000"/>
                          </a:solidFill>
                          <a:effectLst/>
                          <a:latin typeface="Arial Narrow" panose="020B0606020202030204" pitchFamily="34" charset="0"/>
                        </a:rPr>
                        <a:t>35 926</a:t>
                      </a:r>
                    </a:p>
                  </a:txBody>
                  <a:tcPr marL="9525" marR="9525" marT="9525" marB="0" anchor="ctr">
                    <a:lnL w="12700" cap="flat" cmpd="sng" algn="ctr">
                      <a:solidFill>
                        <a:schemeClr val="tx1"/>
                      </a:solidFill>
                      <a:prstDash val="solid"/>
                      <a:round/>
                      <a:headEnd type="none" w="med" len="med"/>
                      <a:tailEnd type="none" w="med" len="med"/>
                    </a:lnL>
                    <a:lnB w="12700" cap="flat" cmpd="sng" algn="ctr">
                      <a:solidFill>
                        <a:schemeClr val="tx1"/>
                      </a:solidFill>
                      <a:prstDash val="solid"/>
                      <a:round/>
                      <a:headEnd type="none" w="med" len="med"/>
                      <a:tailEnd type="none" w="med" len="med"/>
                    </a:lnB>
                    <a:noFill/>
                  </a:tcPr>
                </a:tc>
                <a:tc>
                  <a:txBody>
                    <a:bodyPr/>
                    <a:lstStyle/>
                    <a:p>
                      <a:pPr algn="ctr" fontAlgn="ctr"/>
                      <a:r>
                        <a:rPr lang="ru-RU" sz="800" b="1" i="0" u="none" strike="noStrike">
                          <a:solidFill>
                            <a:srgbClr val="000000"/>
                          </a:solidFill>
                          <a:effectLst/>
                          <a:latin typeface="Arial Narrow" panose="020B0606020202030204" pitchFamily="34" charset="0"/>
                        </a:rPr>
                        <a:t>5 074</a:t>
                      </a:r>
                    </a:p>
                  </a:txBody>
                  <a:tcPr marL="9525" marR="9525" marT="9525" marB="0" anchor="ctr">
                    <a:lnB w="12700" cap="flat" cmpd="sng" algn="ctr">
                      <a:solidFill>
                        <a:schemeClr val="tx1"/>
                      </a:solidFill>
                      <a:prstDash val="solid"/>
                      <a:round/>
                      <a:headEnd type="none" w="med" len="med"/>
                      <a:tailEnd type="none" w="med" len="med"/>
                    </a:lnB>
                    <a:noFill/>
                  </a:tcPr>
                </a:tc>
                <a:tc>
                  <a:txBody>
                    <a:bodyPr/>
                    <a:lstStyle/>
                    <a:p>
                      <a:pPr algn="ctr" fontAlgn="ctr"/>
                      <a:r>
                        <a:rPr lang="ru-RU" sz="800" b="1" i="0" u="none" strike="noStrike" dirty="0">
                          <a:solidFill>
                            <a:srgbClr val="000000"/>
                          </a:solidFill>
                          <a:effectLst/>
                          <a:latin typeface="Arial Narrow" panose="020B0606020202030204" pitchFamily="34" charset="0"/>
                        </a:rPr>
                        <a:t>8 359</a:t>
                      </a:r>
                    </a:p>
                  </a:txBody>
                  <a:tcPr marL="9525" marR="9525" marT="9525" marB="0" anchor="ctr">
                    <a:lnB w="12700" cap="flat" cmpd="sng" algn="ctr">
                      <a:solidFill>
                        <a:schemeClr val="tx1"/>
                      </a:solidFill>
                      <a:prstDash val="solid"/>
                      <a:round/>
                      <a:headEnd type="none" w="med" len="med"/>
                      <a:tailEnd type="none" w="med" len="med"/>
                    </a:lnB>
                    <a:noFill/>
                  </a:tcPr>
                </a:tc>
                <a:tc>
                  <a:txBody>
                    <a:bodyPr/>
                    <a:lstStyle/>
                    <a:p>
                      <a:pPr algn="ctr" fontAlgn="ctr"/>
                      <a:r>
                        <a:rPr lang="ru-RU" sz="800" b="1" i="0" u="none" strike="noStrike">
                          <a:solidFill>
                            <a:srgbClr val="000000"/>
                          </a:solidFill>
                          <a:effectLst/>
                          <a:latin typeface="Arial Narrow" panose="020B0606020202030204" pitchFamily="34" charset="0"/>
                        </a:rPr>
                        <a:t>10 769</a:t>
                      </a:r>
                    </a:p>
                  </a:txBody>
                  <a:tcPr marL="9525" marR="9525" marT="9525" marB="0" anchor="ctr">
                    <a:lnB w="12700" cap="flat" cmpd="sng" algn="ctr">
                      <a:solidFill>
                        <a:schemeClr val="tx1"/>
                      </a:solidFill>
                      <a:prstDash val="solid"/>
                      <a:round/>
                      <a:headEnd type="none" w="med" len="med"/>
                      <a:tailEnd type="none" w="med" len="med"/>
                    </a:lnB>
                    <a:noFill/>
                  </a:tcPr>
                </a:tc>
                <a:tc>
                  <a:txBody>
                    <a:bodyPr/>
                    <a:lstStyle/>
                    <a:p>
                      <a:pPr algn="ctr" fontAlgn="ctr"/>
                      <a:r>
                        <a:rPr lang="ru-RU" sz="800" b="1" i="0" u="none" strike="noStrike" dirty="0">
                          <a:solidFill>
                            <a:srgbClr val="000000"/>
                          </a:solidFill>
                          <a:effectLst/>
                          <a:latin typeface="Arial Narrow" panose="020B0606020202030204" pitchFamily="34" charset="0"/>
                        </a:rPr>
                        <a:t>11 724</a:t>
                      </a:r>
                    </a:p>
                  </a:txBody>
                  <a:tcPr marL="9525" marR="9525" marT="9525" marB="0" anchor="ctr">
                    <a:lnB w="12700" cap="flat" cmpd="sng" algn="ctr">
                      <a:solidFill>
                        <a:schemeClr val="tx1"/>
                      </a:solidFill>
                      <a:prstDash val="solid"/>
                      <a:round/>
                      <a:headEnd type="none" w="med" len="med"/>
                      <a:tailEnd type="none" w="med" len="med"/>
                    </a:lnB>
                    <a:noFill/>
                  </a:tcPr>
                </a:tc>
                <a:tc>
                  <a:txBody>
                    <a:bodyPr/>
                    <a:lstStyle/>
                    <a:p>
                      <a:pPr algn="ctr" fontAlgn="ctr"/>
                      <a:r>
                        <a:rPr lang="ru-RU" sz="800" b="1" i="0" u="none" strike="noStrike" dirty="0">
                          <a:solidFill>
                            <a:srgbClr val="000000"/>
                          </a:solidFill>
                          <a:effectLst/>
                          <a:latin typeface="Arial Narrow" panose="020B0606020202030204" pitchFamily="34" charset="0"/>
                        </a:rPr>
                        <a:t>25,4%</a:t>
                      </a:r>
                    </a:p>
                  </a:txBody>
                  <a:tcPr marL="9525" marR="9525" marT="9525" marB="0" anchor="ctr">
                    <a:lnB w="12700"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3063250630"/>
                  </a:ext>
                </a:extLst>
              </a:tr>
              <a:tr h="152142">
                <a:tc gridSpan="14">
                  <a:txBody>
                    <a:bodyPr/>
                    <a:lstStyle/>
                    <a:p>
                      <a:pPr algn="ctr" fontAlgn="b"/>
                      <a:r>
                        <a:rPr lang="ru-RU" sz="900" b="1" i="0" u="none" strike="noStrike" dirty="0">
                          <a:solidFill>
                            <a:schemeClr val="accent6">
                              <a:lumMod val="50000"/>
                            </a:schemeClr>
                          </a:solidFill>
                          <a:effectLst/>
                          <a:latin typeface="Arial Narrow" panose="020B0606020202030204" pitchFamily="34" charset="0"/>
                        </a:rPr>
                        <a:t>ПЕССИМИСТІК СЦЕНАРИЙ</a:t>
                      </a:r>
                      <a:endParaRPr lang="en-US" sz="900" b="1" i="0" u="none" strike="noStrike" dirty="0">
                        <a:solidFill>
                          <a:schemeClr val="accent6">
                            <a:lumMod val="50000"/>
                          </a:schemeClr>
                        </a:solidFill>
                        <a:effectLst/>
                        <a:latin typeface="Arial Narrow" panose="020B0606020202030204" pitchFamily="34" charset="0"/>
                      </a:endParaRPr>
                    </a:p>
                  </a:txBody>
                  <a:tcPr marL="9525" marR="9525" marT="0" marB="0" anchor="ct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accent6">
                        <a:lumMod val="50000"/>
                        <a:alpha val="40000"/>
                      </a:schemeClr>
                    </a:solidFill>
                  </a:tcPr>
                </a:tc>
                <a:tc hMerge="1">
                  <a:txBody>
                    <a:bodyPr/>
                    <a:lstStyle/>
                    <a:p>
                      <a:pPr algn="ctr" fontAlgn="b"/>
                      <a:endParaRPr lang="ru-KZ" sz="800" b="0" i="0" u="none" strike="noStrike" cap="none" dirty="0">
                        <a:solidFill>
                          <a:srgbClr val="007F76"/>
                        </a:solidFill>
                        <a:effectLst/>
                        <a:latin typeface="Arial Narrow" panose="020B0606020202030204" pitchFamily="34" charset="0"/>
                        <a:ea typeface="+mn-ea"/>
                        <a:cs typeface="+mn-cs"/>
                        <a:sym typeface="Arial"/>
                      </a:endParaRPr>
                    </a:p>
                  </a:txBody>
                  <a:tcPr marL="9525" marR="9525" marT="0" marB="0" anchor="ct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007F76">
                        <a:alpha val="20000"/>
                      </a:srgbClr>
                    </a:solidFill>
                  </a:tcPr>
                </a:tc>
                <a:tc hMerge="1">
                  <a:txBody>
                    <a:bodyPr/>
                    <a:lstStyle/>
                    <a:p>
                      <a:pPr marL="72000" algn="l" fontAlgn="ctr"/>
                      <a:endParaRPr lang="ru-RU" sz="800" b="0" i="0" u="none" strike="noStrike" cap="none" dirty="0">
                        <a:solidFill>
                          <a:srgbClr val="007F76"/>
                        </a:solidFill>
                        <a:effectLst/>
                        <a:latin typeface="Arial Narrow" panose="020B0606020202030204" pitchFamily="34" charset="0"/>
                        <a:ea typeface="+mn-ea"/>
                        <a:cs typeface="+mn-cs"/>
                        <a:sym typeface="Arial"/>
                      </a:endParaRPr>
                    </a:p>
                  </a:txBody>
                  <a:tcPr marL="9525" marR="9525" marT="0" marB="0" anchor="ctr">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007F76">
                        <a:alpha val="20000"/>
                      </a:srgbClr>
                    </a:solidFill>
                  </a:tcPr>
                </a:tc>
                <a:tc hMerge="1">
                  <a:txBody>
                    <a:bodyPr/>
                    <a:lstStyle/>
                    <a:p>
                      <a:pPr algn="ctr" fontAlgn="b"/>
                      <a:endParaRPr lang="ru-KZ" sz="800" b="0" i="0" u="none" strike="noStrike" cap="none" dirty="0">
                        <a:solidFill>
                          <a:schemeClr val="tx1"/>
                        </a:solidFill>
                        <a:effectLst/>
                        <a:latin typeface="Arial Narrow" panose="020B0606020202030204" pitchFamily="34" charset="0"/>
                        <a:ea typeface="+mn-ea"/>
                        <a:cs typeface="+mn-cs"/>
                        <a:sym typeface="Arial"/>
                      </a:endParaRPr>
                    </a:p>
                  </a:txBody>
                  <a:tcPr marL="9525" marR="9525" marT="0" marB="0" anchor="ctr">
                    <a:lnL w="12700" cap="flat" cmpd="sng" algn="ctr">
                      <a:solidFill>
                        <a:schemeClr val="tx1"/>
                      </a:solidFill>
                      <a:prstDash val="solid"/>
                      <a:round/>
                      <a:headEnd type="none" w="med" len="med"/>
                      <a:tailEnd type="none" w="med" len="med"/>
                    </a:lnL>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50000"/>
                        <a:alpha val="20000"/>
                      </a:schemeClr>
                    </a:solidFill>
                  </a:tcPr>
                </a:tc>
                <a:tc hMerge="1">
                  <a:txBody>
                    <a:bodyPr/>
                    <a:lstStyle/>
                    <a:p>
                      <a:pPr algn="ctr" fontAlgn="b"/>
                      <a:endParaRPr lang="ru-KZ" sz="800" b="0" i="0" u="none" strike="noStrike" cap="none">
                        <a:solidFill>
                          <a:schemeClr val="tx1"/>
                        </a:solidFill>
                        <a:effectLst/>
                        <a:latin typeface="Arial Narrow" panose="020B0606020202030204" pitchFamily="34" charset="0"/>
                        <a:ea typeface="+mn-ea"/>
                        <a:cs typeface="+mn-cs"/>
                        <a:sym typeface="Arial"/>
                      </a:endParaRPr>
                    </a:p>
                  </a:txBody>
                  <a:tcPr marL="9525" marR="9525" marT="0" marB="0" anchor="ct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50000"/>
                        <a:alpha val="20000"/>
                      </a:schemeClr>
                    </a:solidFill>
                  </a:tcPr>
                </a:tc>
                <a:tc hMerge="1">
                  <a:txBody>
                    <a:bodyPr/>
                    <a:lstStyle/>
                    <a:p>
                      <a:pPr algn="ctr" fontAlgn="b"/>
                      <a:endParaRPr lang="ru-KZ" sz="800" b="0" i="0" u="none" strike="noStrike" cap="none" dirty="0">
                        <a:solidFill>
                          <a:schemeClr val="tx1"/>
                        </a:solidFill>
                        <a:effectLst/>
                        <a:latin typeface="Arial Narrow" panose="020B0606020202030204" pitchFamily="34" charset="0"/>
                        <a:ea typeface="+mn-ea"/>
                        <a:cs typeface="+mn-cs"/>
                        <a:sym typeface="Arial"/>
                      </a:endParaRPr>
                    </a:p>
                  </a:txBody>
                  <a:tcPr marL="9525" marR="9525" marT="0" marB="0" anchor="ct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50000"/>
                        <a:alpha val="20000"/>
                      </a:schemeClr>
                    </a:solidFill>
                  </a:tcPr>
                </a:tc>
                <a:tc hMerge="1">
                  <a:txBody>
                    <a:bodyPr/>
                    <a:lstStyle/>
                    <a:p>
                      <a:pPr algn="ctr" fontAlgn="b"/>
                      <a:endParaRPr lang="ru-KZ" sz="800" b="0" i="0" u="none" strike="noStrike" cap="none" dirty="0">
                        <a:solidFill>
                          <a:schemeClr val="tx1"/>
                        </a:solidFill>
                        <a:effectLst/>
                        <a:latin typeface="Arial Narrow" panose="020B0606020202030204" pitchFamily="34" charset="0"/>
                        <a:ea typeface="+mn-ea"/>
                        <a:cs typeface="+mn-cs"/>
                        <a:sym typeface="Arial"/>
                      </a:endParaRPr>
                    </a:p>
                  </a:txBody>
                  <a:tcPr marL="9525" marR="9525" marT="0" marB="0" anchor="ct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50000"/>
                        <a:alpha val="20000"/>
                      </a:schemeClr>
                    </a:solidFill>
                  </a:tcPr>
                </a:tc>
                <a:tc hMerge="1">
                  <a:txBody>
                    <a:bodyPr/>
                    <a:lstStyle/>
                    <a:p>
                      <a:pPr algn="ctr" fontAlgn="b"/>
                      <a:endParaRPr lang="ru-KZ" sz="800" b="0" i="0" u="none" strike="noStrike" cap="none">
                        <a:solidFill>
                          <a:schemeClr val="tx1"/>
                        </a:solidFill>
                        <a:effectLst/>
                        <a:latin typeface="Arial Narrow" panose="020B0606020202030204" pitchFamily="34" charset="0"/>
                        <a:ea typeface="+mn-ea"/>
                        <a:cs typeface="+mn-cs"/>
                        <a:sym typeface="Arial"/>
                      </a:endParaRPr>
                    </a:p>
                  </a:txBody>
                  <a:tcPr marL="9525" marR="9525" marT="0" marB="0" anchor="ctr">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50000"/>
                        <a:alpha val="20000"/>
                      </a:schemeClr>
                    </a:solidFill>
                  </a:tcPr>
                </a:tc>
                <a:tc hMerge="1">
                  <a:txBody>
                    <a:bodyPr/>
                    <a:lstStyle/>
                    <a:p>
                      <a:pPr algn="ctr" fontAlgn="ctr"/>
                      <a:endParaRPr lang="ru-KZ" sz="800" b="0" i="0" u="none" strike="noStrike" cap="none" dirty="0">
                        <a:solidFill>
                          <a:srgbClr val="007F76"/>
                        </a:solidFill>
                        <a:effectLst/>
                        <a:latin typeface="Arial Narrow" panose="020B0606020202030204" pitchFamily="34" charset="0"/>
                        <a:ea typeface="+mn-ea"/>
                        <a:cs typeface="+mn-cs"/>
                        <a:sym typeface="Arial"/>
                      </a:endParaRPr>
                    </a:p>
                  </a:txBody>
                  <a:tcPr marL="9525" marR="9525" marT="0" marB="0" anchor="ctr">
                    <a:lnL w="12700" cap="flat" cmpd="sng" algn="ctr">
                      <a:solidFill>
                        <a:schemeClr val="tx1"/>
                      </a:solidFill>
                      <a:prstDash val="solid"/>
                      <a:round/>
                      <a:headEnd type="none" w="med" len="med"/>
                      <a:tailEnd type="none" w="med" len="med"/>
                    </a:lnL>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007F76">
                        <a:alpha val="20000"/>
                      </a:srgbClr>
                    </a:solidFill>
                  </a:tcPr>
                </a:tc>
                <a:tc hMerge="1">
                  <a:txBody>
                    <a:bodyPr/>
                    <a:lstStyle/>
                    <a:p>
                      <a:pPr algn="ctr" fontAlgn="ctr"/>
                      <a:endParaRPr lang="ru-KZ" sz="800" b="0" i="0" u="none" strike="noStrike" cap="none" dirty="0">
                        <a:solidFill>
                          <a:schemeClr val="tx1"/>
                        </a:solidFill>
                        <a:effectLst/>
                        <a:latin typeface="Arial Narrow" panose="020B0606020202030204" pitchFamily="34" charset="0"/>
                        <a:ea typeface="+mn-ea"/>
                        <a:cs typeface="+mn-cs"/>
                        <a:sym typeface="Arial"/>
                      </a:endParaRPr>
                    </a:p>
                  </a:txBody>
                  <a:tcPr marL="9525" marR="9525" marT="0" marB="0" anchor="ct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50000"/>
                        <a:alpha val="20000"/>
                      </a:schemeClr>
                    </a:solidFill>
                  </a:tcPr>
                </a:tc>
                <a:tc hMerge="1">
                  <a:txBody>
                    <a:bodyPr/>
                    <a:lstStyle/>
                    <a:p>
                      <a:pPr algn="ctr" fontAlgn="ctr"/>
                      <a:endParaRPr lang="ru-KZ" sz="800" b="0" i="0" u="none" strike="noStrike" cap="none" dirty="0">
                        <a:solidFill>
                          <a:srgbClr val="007F76"/>
                        </a:solidFill>
                        <a:effectLst/>
                        <a:latin typeface="Arial Narrow" panose="020B0606020202030204" pitchFamily="34" charset="0"/>
                        <a:ea typeface="+mn-ea"/>
                        <a:cs typeface="+mn-cs"/>
                        <a:sym typeface="Arial"/>
                      </a:endParaRPr>
                    </a:p>
                  </a:txBody>
                  <a:tcPr marL="9525" marR="9525" marT="0" marB="0" anchor="ct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007F76">
                        <a:alpha val="20000"/>
                      </a:srgbClr>
                    </a:solidFill>
                  </a:tcPr>
                </a:tc>
                <a:tc hMerge="1">
                  <a:txBody>
                    <a:bodyPr/>
                    <a:lstStyle/>
                    <a:p>
                      <a:pPr algn="ctr" fontAlgn="ctr"/>
                      <a:endParaRPr lang="ru-KZ" sz="800" b="0" i="0" u="none" strike="noStrike" cap="none" dirty="0">
                        <a:solidFill>
                          <a:srgbClr val="007F76"/>
                        </a:solidFill>
                        <a:effectLst/>
                        <a:latin typeface="Arial Narrow" panose="020B0606020202030204" pitchFamily="34" charset="0"/>
                        <a:ea typeface="+mn-ea"/>
                        <a:cs typeface="+mn-cs"/>
                        <a:sym typeface="Arial"/>
                      </a:endParaRPr>
                    </a:p>
                  </a:txBody>
                  <a:tcPr marL="9525" marR="9525" marT="0" marB="0" anchor="ct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007F76">
                        <a:alpha val="20000"/>
                      </a:srgbClr>
                    </a:solidFill>
                  </a:tcPr>
                </a:tc>
                <a:tc hMerge="1">
                  <a:txBody>
                    <a:bodyPr/>
                    <a:lstStyle/>
                    <a:p>
                      <a:pPr algn="ctr" fontAlgn="ctr"/>
                      <a:endParaRPr lang="ru-KZ" sz="800" b="0" i="0" u="none" strike="noStrike" cap="none" dirty="0">
                        <a:solidFill>
                          <a:srgbClr val="007F76"/>
                        </a:solidFill>
                        <a:effectLst/>
                        <a:latin typeface="Arial Narrow" panose="020B0606020202030204" pitchFamily="34" charset="0"/>
                        <a:ea typeface="+mn-ea"/>
                        <a:cs typeface="+mn-cs"/>
                        <a:sym typeface="Arial"/>
                      </a:endParaRPr>
                    </a:p>
                  </a:txBody>
                  <a:tcPr marL="9525" marR="9525" marT="0" marB="0" anchor="ct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007F76">
                        <a:alpha val="20000"/>
                      </a:srgbClr>
                    </a:solidFill>
                  </a:tcPr>
                </a:tc>
                <a:tc hMerge="1">
                  <a:txBody>
                    <a:bodyPr/>
                    <a:lstStyle/>
                    <a:p>
                      <a:pPr algn="ctr" fontAlgn="ctr"/>
                      <a:endParaRPr lang="ru-KZ" sz="800" b="0" i="0" u="none" strike="noStrike" cap="none" dirty="0">
                        <a:solidFill>
                          <a:srgbClr val="007F76"/>
                        </a:solidFill>
                        <a:effectLst/>
                        <a:latin typeface="Arial Narrow" panose="020B0606020202030204" pitchFamily="34" charset="0"/>
                        <a:ea typeface="+mn-ea"/>
                        <a:cs typeface="+mn-cs"/>
                        <a:sym typeface="Arial"/>
                      </a:endParaRPr>
                    </a:p>
                  </a:txBody>
                  <a:tcPr marL="9525" marR="9525" marT="0" marB="0" anchor="ct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007F76">
                        <a:alpha val="20000"/>
                      </a:srgbClr>
                    </a:solidFill>
                  </a:tcPr>
                </a:tc>
                <a:extLst>
                  <a:ext uri="{0D108BD9-81ED-4DB2-BD59-A6C34878D82A}">
                    <a16:rowId xmlns:a16="http://schemas.microsoft.com/office/drawing/2014/main" val="2562410137"/>
                  </a:ext>
                </a:extLst>
              </a:tr>
              <a:tr h="144837">
                <a:tc>
                  <a:txBody>
                    <a:bodyPr/>
                    <a:lstStyle/>
                    <a:p>
                      <a:pPr algn="ctr" fontAlgn="b"/>
                      <a:r>
                        <a:rPr lang="ru-RU" sz="800" u="none" strike="noStrike" dirty="0">
                          <a:solidFill>
                            <a:schemeClr val="accent6">
                              <a:lumMod val="50000"/>
                            </a:schemeClr>
                          </a:solidFill>
                          <a:effectLst/>
                          <a:latin typeface="Arial Narrow" panose="020B0606020202030204" pitchFamily="34" charset="0"/>
                        </a:rPr>
                        <a:t>1</a:t>
                      </a:r>
                      <a:endParaRPr lang="en-US" sz="800" b="0" i="0" u="none" strike="noStrike" dirty="0">
                        <a:solidFill>
                          <a:schemeClr val="accent6">
                            <a:lumMod val="50000"/>
                          </a:schemeClr>
                        </a:solidFill>
                        <a:effectLst/>
                        <a:latin typeface="Arial Narrow" panose="020B0606020202030204" pitchFamily="34" charset="0"/>
                      </a:endParaRPr>
                    </a:p>
                  </a:txBody>
                  <a:tcPr marL="9525" marR="9525" marT="0" marB="0" anchor="ctr">
                    <a:lnT w="12700" cap="flat" cmpd="sng" algn="ctr">
                      <a:solidFill>
                        <a:schemeClr val="tx1"/>
                      </a:solidFill>
                      <a:prstDash val="solid"/>
                      <a:round/>
                      <a:headEnd type="none" w="med" len="med"/>
                      <a:tailEnd type="none" w="med" len="med"/>
                    </a:lnT>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9410-2</a:t>
                      </a:r>
                    </a:p>
                  </a:txBody>
                  <a:tcPr marL="9525" marR="9525" marT="9525" marB="0" anchor="ctr">
                    <a:lnT w="12700" cap="flat" cmpd="sng" algn="ctr">
                      <a:solidFill>
                        <a:schemeClr val="tx1"/>
                      </a:solidFill>
                      <a:prstDash val="solid"/>
                      <a:round/>
                      <a:headEnd type="none" w="med" len="med"/>
                      <a:tailEnd type="none" w="med" len="med"/>
                    </a:lnT>
                    <a:solidFill>
                      <a:schemeClr val="accent6">
                        <a:lumMod val="50000"/>
                        <a:alpha val="1000"/>
                      </a:schemeClr>
                    </a:solidFill>
                  </a:tcPr>
                </a:tc>
                <a:tc>
                  <a:txBody>
                    <a:bodyPr/>
                    <a:lstStyle/>
                    <a:p>
                      <a:pPr marL="72000" algn="l" fontAlgn="ctr"/>
                      <a:r>
                        <a:rPr lang="ru-RU" sz="800" b="0" i="0" u="none" strike="noStrike" dirty="0">
                          <a:solidFill>
                            <a:srgbClr val="000000"/>
                          </a:solidFill>
                          <a:effectLst/>
                          <a:latin typeface="Arial Narrow" panose="020B0606020202030204" pitchFamily="34" charset="0"/>
                        </a:rPr>
                        <a:t>Ас </a:t>
                      </a:r>
                      <a:r>
                        <a:rPr lang="ru-RU" sz="800" b="0" i="0" u="none" strike="noStrike" dirty="0" err="1">
                          <a:solidFill>
                            <a:srgbClr val="000000"/>
                          </a:solidFill>
                          <a:effectLst/>
                          <a:latin typeface="Arial Narrow" panose="020B0606020202030204" pitchFamily="34" charset="0"/>
                        </a:rPr>
                        <a:t>бөлмесіндегі</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көмекшілер</a:t>
                      </a:r>
                      <a:endParaRPr lang="ru-RU" sz="800" b="0" i="0" u="none" strike="noStrike" dirty="0">
                        <a:solidFill>
                          <a:srgbClr val="000000"/>
                        </a:solidFill>
                        <a:effectLst/>
                        <a:latin typeface="Arial Narrow" panose="020B0606020202030204" pitchFamily="34" charset="0"/>
                      </a:endParaRPr>
                    </a:p>
                  </a:txBody>
                  <a:tcPr marL="9525" marR="9525" marT="9525" marB="0" anchor="ctr">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3 670</a:t>
                      </a:r>
                    </a:p>
                  </a:txBody>
                  <a:tcPr marL="9525" marR="9525" marT="9525" marB="0" anchor="ctr">
                    <a:lnL w="12700" cap="flat" cmpd="sng" algn="ctr">
                      <a:solidFill>
                        <a:schemeClr val="tx1"/>
                      </a:solidFill>
                      <a:prstDash val="solid"/>
                      <a:round/>
                      <a:headEnd type="none" w="med" len="med"/>
                      <a:tailEnd type="none" w="med" len="med"/>
                    </a:lnL>
                    <a:lnT w="12700" cap="flat" cmpd="sng" algn="ctr">
                      <a:solidFill>
                        <a:schemeClr val="tx1"/>
                      </a:solidFill>
                      <a:prstDash val="solid"/>
                      <a:round/>
                      <a:headEnd type="none" w="med" len="med"/>
                      <a:tailEnd type="none" w="med" len="med"/>
                    </a:lnT>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959</a:t>
                      </a:r>
                    </a:p>
                  </a:txBody>
                  <a:tcPr marL="9525" marR="9525" marT="9525" marB="0" anchor="ctr">
                    <a:lnT w="12700" cap="flat" cmpd="sng" algn="ctr">
                      <a:solidFill>
                        <a:schemeClr val="tx1"/>
                      </a:solidFill>
                      <a:prstDash val="solid"/>
                      <a:round/>
                      <a:headEnd type="none" w="med" len="med"/>
                      <a:tailEnd type="none" w="med" len="med"/>
                    </a:lnT>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1 149</a:t>
                      </a:r>
                    </a:p>
                  </a:txBody>
                  <a:tcPr marL="9525" marR="9525" marT="9525" marB="0" anchor="ctr">
                    <a:lnT w="12700" cap="flat" cmpd="sng" algn="ctr">
                      <a:solidFill>
                        <a:schemeClr val="tx1"/>
                      </a:solidFill>
                      <a:prstDash val="solid"/>
                      <a:round/>
                      <a:headEnd type="none" w="med" len="med"/>
                      <a:tailEnd type="none" w="med" len="med"/>
                    </a:lnT>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956</a:t>
                      </a:r>
                    </a:p>
                  </a:txBody>
                  <a:tcPr marL="9525" marR="9525" marT="9525" marB="0" anchor="ctr">
                    <a:lnT w="12700" cap="flat" cmpd="sng" algn="ctr">
                      <a:solidFill>
                        <a:schemeClr val="tx1"/>
                      </a:solidFill>
                      <a:prstDash val="solid"/>
                      <a:round/>
                      <a:headEnd type="none" w="med" len="med"/>
                      <a:tailEnd type="none" w="med" len="med"/>
                    </a:lnT>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606</a:t>
                      </a:r>
                    </a:p>
                  </a:txBody>
                  <a:tcPr marL="9525" marR="9525" marT="9525" marB="0" anchor="ctr">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3 903</a:t>
                      </a:r>
                    </a:p>
                  </a:txBody>
                  <a:tcPr marL="9525" marR="9525" marT="9525" marB="0" anchor="ctr">
                    <a:lnL w="12700" cap="flat" cmpd="sng" algn="ctr">
                      <a:solidFill>
                        <a:schemeClr val="tx1"/>
                      </a:solidFill>
                      <a:prstDash val="solid"/>
                      <a:round/>
                      <a:headEnd type="none" w="med" len="med"/>
                      <a:tailEnd type="none" w="med" len="med"/>
                    </a:lnL>
                    <a:lnT w="12700" cap="flat" cmpd="sng" algn="ctr">
                      <a:solidFill>
                        <a:schemeClr val="tx1"/>
                      </a:solidFill>
                      <a:prstDash val="solid"/>
                      <a:round/>
                      <a:headEnd type="none" w="med" len="med"/>
                      <a:tailEnd type="none" w="med" len="med"/>
                    </a:lnT>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890</a:t>
                      </a:r>
                    </a:p>
                  </a:txBody>
                  <a:tcPr marL="9525" marR="9525" marT="9525" marB="0" anchor="ctr">
                    <a:lnT w="12700" cap="flat" cmpd="sng" algn="ctr">
                      <a:solidFill>
                        <a:schemeClr val="tx1"/>
                      </a:solidFill>
                      <a:prstDash val="solid"/>
                      <a:round/>
                      <a:headEnd type="none" w="med" len="med"/>
                      <a:tailEnd type="none" w="med" len="med"/>
                    </a:lnT>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926</a:t>
                      </a:r>
                    </a:p>
                  </a:txBody>
                  <a:tcPr marL="9525" marR="9525" marT="9525" marB="0" anchor="ctr">
                    <a:lnT w="12700" cap="flat" cmpd="sng" algn="ctr">
                      <a:solidFill>
                        <a:schemeClr val="tx1"/>
                      </a:solidFill>
                      <a:prstDash val="solid"/>
                      <a:round/>
                      <a:headEnd type="none" w="med" len="med"/>
                      <a:tailEnd type="none" w="med" len="med"/>
                    </a:lnT>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1 075</a:t>
                      </a:r>
                    </a:p>
                  </a:txBody>
                  <a:tcPr marL="9525" marR="9525" marT="9525" marB="0" anchor="ctr">
                    <a:lnT w="12700" cap="flat" cmpd="sng" algn="ctr">
                      <a:solidFill>
                        <a:schemeClr val="tx1"/>
                      </a:solidFill>
                      <a:prstDash val="solid"/>
                      <a:round/>
                      <a:headEnd type="none" w="med" len="med"/>
                      <a:tailEnd type="none" w="med" len="med"/>
                    </a:lnT>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1 012</a:t>
                      </a:r>
                    </a:p>
                  </a:txBody>
                  <a:tcPr marL="9525" marR="9525" marT="9525" marB="0" anchor="ctr">
                    <a:lnT w="12700" cap="flat" cmpd="sng" algn="ctr">
                      <a:solidFill>
                        <a:schemeClr val="tx1"/>
                      </a:solidFill>
                      <a:prstDash val="solid"/>
                      <a:round/>
                      <a:headEnd type="none" w="med" len="med"/>
                      <a:tailEnd type="none" w="med" len="med"/>
                    </a:lnT>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3,5%</a:t>
                      </a:r>
                    </a:p>
                  </a:txBody>
                  <a:tcPr marL="9525" marR="9525" marT="9525" marB="0" anchor="ctr">
                    <a:lnT w="12700" cap="flat" cmpd="sng" algn="ctr">
                      <a:solidFill>
                        <a:schemeClr val="tx1"/>
                      </a:solidFill>
                      <a:prstDash val="solid"/>
                      <a:round/>
                      <a:headEnd type="none" w="med" len="med"/>
                      <a:tailEnd type="none" w="med" len="med"/>
                    </a:lnT>
                    <a:solidFill>
                      <a:schemeClr val="accent6">
                        <a:lumMod val="50000"/>
                        <a:alpha val="1000"/>
                      </a:schemeClr>
                    </a:solidFill>
                  </a:tcPr>
                </a:tc>
                <a:extLst>
                  <a:ext uri="{0D108BD9-81ED-4DB2-BD59-A6C34878D82A}">
                    <a16:rowId xmlns:a16="http://schemas.microsoft.com/office/drawing/2014/main" val="1295061941"/>
                  </a:ext>
                </a:extLst>
              </a:tr>
              <a:tr h="144837">
                <a:tc>
                  <a:txBody>
                    <a:bodyPr/>
                    <a:lstStyle/>
                    <a:p>
                      <a:pPr algn="ctr" fontAlgn="b"/>
                      <a:r>
                        <a:rPr lang="ru-RU" sz="800" b="0" i="0" u="none" strike="noStrike" dirty="0">
                          <a:solidFill>
                            <a:schemeClr val="accent6">
                              <a:lumMod val="50000"/>
                            </a:schemeClr>
                          </a:solidFill>
                          <a:effectLst/>
                          <a:latin typeface="Arial Narrow" panose="020B0606020202030204" pitchFamily="34" charset="0"/>
                        </a:rPr>
                        <a:t>2</a:t>
                      </a:r>
                      <a:endParaRPr lang="en-US" sz="800" b="0" i="0" u="none" strike="noStrike" dirty="0">
                        <a:solidFill>
                          <a:schemeClr val="accent6">
                            <a:lumMod val="50000"/>
                          </a:schemeClr>
                        </a:solidFill>
                        <a:effectLst/>
                        <a:latin typeface="Arial Narrow" panose="020B0606020202030204" pitchFamily="34" charset="0"/>
                      </a:endParaRPr>
                    </a:p>
                  </a:txBody>
                  <a:tcPr marL="9525" marR="9525" marT="0" marB="0" anchor="ctr">
                    <a:solidFill>
                      <a:schemeClr val="accent6">
                        <a:lumMod val="75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9629-9</a:t>
                      </a:r>
                    </a:p>
                  </a:txBody>
                  <a:tcPr marL="9525" marR="9525" marT="9525" marB="0" anchor="ctr">
                    <a:solidFill>
                      <a:schemeClr val="accent6">
                        <a:lumMod val="75000"/>
                        <a:alpha val="20000"/>
                      </a:schemeClr>
                    </a:solidFill>
                  </a:tcPr>
                </a:tc>
                <a:tc>
                  <a:txBody>
                    <a:bodyPr/>
                    <a:lstStyle/>
                    <a:p>
                      <a:pPr marL="72000" algn="l" fontAlgn="ctr"/>
                      <a:r>
                        <a:rPr lang="ru-RU" sz="800" b="0" i="0" u="none" strike="noStrike" dirty="0" err="1">
                          <a:solidFill>
                            <a:srgbClr val="000000"/>
                          </a:solidFill>
                          <a:effectLst/>
                          <a:latin typeface="Arial Narrow" panose="020B0606020202030204" pitchFamily="34" charset="0"/>
                        </a:rPr>
                        <a:t>Біліктілігі</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жоқ</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жұмысшылар</a:t>
                      </a:r>
                      <a:endParaRPr lang="ru-RU" sz="800" b="0" i="0" u="none" strike="noStrike" dirty="0">
                        <a:solidFill>
                          <a:srgbClr val="000000"/>
                        </a:solidFill>
                        <a:effectLst/>
                        <a:latin typeface="Arial Narrow" panose="020B0606020202030204" pitchFamily="34" charset="0"/>
                      </a:endParaRPr>
                    </a:p>
                  </a:txBody>
                  <a:tcPr marL="9525" marR="9525" marT="9525" marB="0" anchor="ctr">
                    <a:lnR w="12700" cap="flat" cmpd="sng" algn="ctr">
                      <a:solidFill>
                        <a:schemeClr val="tx1"/>
                      </a:solidFill>
                      <a:prstDash val="solid"/>
                      <a:round/>
                      <a:headEnd type="none" w="med" len="med"/>
                      <a:tailEnd type="none" w="med" len="med"/>
                    </a:lnR>
                    <a:solidFill>
                      <a:schemeClr val="accent6">
                        <a:lumMod val="75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5 240</a:t>
                      </a:r>
                    </a:p>
                  </a:txBody>
                  <a:tcPr marL="9525" marR="9525" marT="9525" marB="0" anchor="ctr">
                    <a:lnL w="12700" cap="flat" cmpd="sng" algn="ctr">
                      <a:solidFill>
                        <a:schemeClr val="tx1"/>
                      </a:solidFill>
                      <a:prstDash val="solid"/>
                      <a:round/>
                      <a:headEnd type="none" w="med" len="med"/>
                      <a:tailEnd type="none" w="med" len="med"/>
                    </a:lnL>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716</a:t>
                      </a:r>
                    </a:p>
                  </a:txBody>
                  <a:tcPr marL="9525" marR="9525" marT="9525" marB="0" anchor="c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723</a:t>
                      </a:r>
                    </a:p>
                  </a:txBody>
                  <a:tcPr marL="9525" marR="9525" marT="9525" marB="0" anchor="c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978</a:t>
                      </a:r>
                    </a:p>
                  </a:txBody>
                  <a:tcPr marL="9525" marR="9525" marT="9525" marB="0" anchor="c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2 823</a:t>
                      </a:r>
                    </a:p>
                  </a:txBody>
                  <a:tcPr marL="9525" marR="9525" marT="9525" marB="0" anchor="ctr">
                    <a:lnR w="12700" cap="flat" cmpd="sng" algn="ctr">
                      <a:solidFill>
                        <a:schemeClr val="tx1"/>
                      </a:solidFill>
                      <a:prstDash val="solid"/>
                      <a:round/>
                      <a:headEnd type="none" w="med" len="med"/>
                      <a:tailEnd type="none" w="med" len="med"/>
                    </a:ln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3 579</a:t>
                      </a:r>
                    </a:p>
                  </a:txBody>
                  <a:tcPr marL="9525" marR="9525" marT="9525" marB="0" anchor="ctr">
                    <a:lnL w="12700" cap="flat" cmpd="sng" algn="ctr">
                      <a:solidFill>
                        <a:schemeClr val="tx1"/>
                      </a:solidFill>
                      <a:prstDash val="solid"/>
                      <a:round/>
                      <a:headEnd type="none" w="med" len="med"/>
                      <a:tailEnd type="none" w="med" len="med"/>
                    </a:lnL>
                    <a:solidFill>
                      <a:schemeClr val="accent6">
                        <a:lumMod val="75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337</a:t>
                      </a:r>
                    </a:p>
                  </a:txBody>
                  <a:tcPr marL="9525" marR="9525" marT="9525" marB="0" anchor="c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948</a:t>
                      </a:r>
                    </a:p>
                  </a:txBody>
                  <a:tcPr marL="9525" marR="9525" marT="9525" marB="0" anchor="ctr">
                    <a:solidFill>
                      <a:schemeClr val="accent6">
                        <a:lumMod val="75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1 158</a:t>
                      </a:r>
                    </a:p>
                  </a:txBody>
                  <a:tcPr marL="9525" marR="9525" marT="9525" marB="0" anchor="ctr">
                    <a:solidFill>
                      <a:schemeClr val="accent6">
                        <a:lumMod val="75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1 136</a:t>
                      </a:r>
                    </a:p>
                  </a:txBody>
                  <a:tcPr marL="9525" marR="9525" marT="9525" marB="0" anchor="ctr">
                    <a:solidFill>
                      <a:schemeClr val="accent6">
                        <a:lumMod val="75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3,2%</a:t>
                      </a:r>
                    </a:p>
                  </a:txBody>
                  <a:tcPr marL="9525" marR="9525" marT="9525" marB="0" anchor="ctr">
                    <a:solidFill>
                      <a:schemeClr val="accent6">
                        <a:lumMod val="75000"/>
                        <a:alpha val="20000"/>
                      </a:schemeClr>
                    </a:solidFill>
                  </a:tcPr>
                </a:tc>
                <a:extLst>
                  <a:ext uri="{0D108BD9-81ED-4DB2-BD59-A6C34878D82A}">
                    <a16:rowId xmlns:a16="http://schemas.microsoft.com/office/drawing/2014/main" val="750895560"/>
                  </a:ext>
                </a:extLst>
              </a:tr>
              <a:tr h="144837">
                <a:tc>
                  <a:txBody>
                    <a:bodyPr/>
                    <a:lstStyle/>
                    <a:p>
                      <a:pPr algn="ctr" fontAlgn="b"/>
                      <a:r>
                        <a:rPr lang="ru-RU" sz="800" b="0" i="0" u="none" strike="noStrike" dirty="0">
                          <a:solidFill>
                            <a:schemeClr val="accent6">
                              <a:lumMod val="50000"/>
                            </a:schemeClr>
                          </a:solidFill>
                          <a:effectLst/>
                          <a:latin typeface="Arial Narrow" panose="020B0606020202030204" pitchFamily="34" charset="0"/>
                        </a:rPr>
                        <a:t>3</a:t>
                      </a:r>
                      <a:endParaRPr lang="en-US" sz="800" b="0" i="0" u="none" strike="noStrike" dirty="0">
                        <a:solidFill>
                          <a:schemeClr val="accent6">
                            <a:lumMod val="50000"/>
                          </a:schemeClr>
                        </a:solidFill>
                        <a:effectLst/>
                        <a:latin typeface="Arial Narrow" panose="020B0606020202030204" pitchFamily="34" charset="0"/>
                      </a:endParaRPr>
                    </a:p>
                  </a:txBody>
                  <a:tcPr marL="9525" marR="9525" marT="0"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2362-0</a:t>
                      </a:r>
                    </a:p>
                  </a:txBody>
                  <a:tcPr marL="9525" marR="9525" marT="9525" marB="0" anchor="ctr">
                    <a:solidFill>
                      <a:schemeClr val="accent6">
                        <a:lumMod val="50000"/>
                        <a:alpha val="1000"/>
                      </a:schemeClr>
                    </a:solidFill>
                  </a:tcPr>
                </a:tc>
                <a:tc>
                  <a:txBody>
                    <a:bodyPr/>
                    <a:lstStyle/>
                    <a:p>
                      <a:pPr marL="72000" algn="l" fontAlgn="ctr"/>
                      <a:r>
                        <a:rPr lang="ru-RU" sz="800" b="0" i="0" u="none" strike="noStrike" dirty="0" err="1">
                          <a:solidFill>
                            <a:srgbClr val="000000"/>
                          </a:solidFill>
                          <a:effectLst/>
                          <a:latin typeface="Arial Narrow" panose="020B0606020202030204" pitchFamily="34" charset="0"/>
                        </a:rPr>
                        <a:t>Мектепке</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дейінгі</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білім</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берудегі</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тәрбиешілер</a:t>
                      </a:r>
                      <a:endParaRPr lang="ru-RU" sz="800" b="0" i="0" u="none" strike="noStrike" dirty="0">
                        <a:solidFill>
                          <a:srgbClr val="000000"/>
                        </a:solidFill>
                        <a:effectLst/>
                        <a:latin typeface="Arial Narrow" panose="020B0606020202030204" pitchFamily="34" charset="0"/>
                      </a:endParaRPr>
                    </a:p>
                  </a:txBody>
                  <a:tcPr marL="9525" marR="9525" marT="9525" marB="0" anchor="ctr">
                    <a:lnR w="12700" cap="flat" cmpd="sng" algn="ctr">
                      <a:solidFill>
                        <a:schemeClr val="tx1"/>
                      </a:solidFill>
                      <a:prstDash val="solid"/>
                      <a:round/>
                      <a:headEnd type="none" w="med" len="med"/>
                      <a:tailEnd type="none" w="med" len="med"/>
                    </a:ln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2 464</a:t>
                      </a:r>
                    </a:p>
                  </a:txBody>
                  <a:tcPr marL="9525" marR="9525" marT="9525" marB="0" anchor="ctr">
                    <a:lnL w="12700" cap="flat" cmpd="sng" algn="ctr">
                      <a:solidFill>
                        <a:schemeClr val="tx1"/>
                      </a:solidFill>
                      <a:prstDash val="solid"/>
                      <a:round/>
                      <a:headEnd type="none" w="med" len="med"/>
                      <a:tailEnd type="none" w="med" len="med"/>
                    </a:lnL>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539</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465</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987</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473</a:t>
                      </a:r>
                    </a:p>
                  </a:txBody>
                  <a:tcPr marL="9525" marR="9525" marT="9525" marB="0" anchor="ctr">
                    <a:lnR w="12700" cap="flat" cmpd="sng" algn="ctr">
                      <a:solidFill>
                        <a:schemeClr val="tx1"/>
                      </a:solidFill>
                      <a:prstDash val="solid"/>
                      <a:round/>
                      <a:headEnd type="none" w="med" len="med"/>
                      <a:tailEnd type="none" w="med" len="med"/>
                    </a:ln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3 071</a:t>
                      </a:r>
                    </a:p>
                  </a:txBody>
                  <a:tcPr marL="9525" marR="9525" marT="9525" marB="0" anchor="ctr">
                    <a:lnL w="12700" cap="flat" cmpd="sng" algn="ctr">
                      <a:solidFill>
                        <a:schemeClr val="tx1"/>
                      </a:solidFill>
                      <a:prstDash val="solid"/>
                      <a:round/>
                      <a:headEnd type="none" w="med" len="med"/>
                      <a:tailEnd type="none" w="med" len="med"/>
                    </a:lnL>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481</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755</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759</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1 076</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2,8%</a:t>
                      </a:r>
                    </a:p>
                  </a:txBody>
                  <a:tcPr marL="9525" marR="9525" marT="9525" marB="0" anchor="ctr">
                    <a:solidFill>
                      <a:schemeClr val="accent6">
                        <a:lumMod val="50000"/>
                        <a:alpha val="1000"/>
                      </a:schemeClr>
                    </a:solidFill>
                  </a:tcPr>
                </a:tc>
                <a:extLst>
                  <a:ext uri="{0D108BD9-81ED-4DB2-BD59-A6C34878D82A}">
                    <a16:rowId xmlns:a16="http://schemas.microsoft.com/office/drawing/2014/main" val="761244194"/>
                  </a:ext>
                </a:extLst>
              </a:tr>
              <a:tr h="144837">
                <a:tc>
                  <a:txBody>
                    <a:bodyPr/>
                    <a:lstStyle/>
                    <a:p>
                      <a:pPr algn="ctr" fontAlgn="b"/>
                      <a:r>
                        <a:rPr lang="ru-RU" sz="800" b="0" i="0" u="none" strike="noStrike" dirty="0">
                          <a:solidFill>
                            <a:schemeClr val="accent6">
                              <a:lumMod val="50000"/>
                            </a:schemeClr>
                          </a:solidFill>
                          <a:effectLst/>
                          <a:latin typeface="Arial Narrow" panose="020B0606020202030204" pitchFamily="34" charset="0"/>
                        </a:rPr>
                        <a:t>4</a:t>
                      </a:r>
                      <a:endParaRPr lang="en-US" sz="800" b="0" i="0" u="none" strike="noStrike" dirty="0">
                        <a:solidFill>
                          <a:schemeClr val="accent6">
                            <a:lumMod val="50000"/>
                          </a:schemeClr>
                        </a:solidFill>
                        <a:effectLst/>
                        <a:latin typeface="Arial Narrow" panose="020B0606020202030204" pitchFamily="34" charset="0"/>
                      </a:endParaRPr>
                    </a:p>
                  </a:txBody>
                  <a:tcPr marL="9525" marR="9525" marT="0" marB="0" anchor="ctr">
                    <a:solidFill>
                      <a:schemeClr val="accent6">
                        <a:lumMod val="75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9312-2</a:t>
                      </a:r>
                    </a:p>
                  </a:txBody>
                  <a:tcPr marL="9525" marR="9525" marT="9525" marB="0" anchor="ctr">
                    <a:solidFill>
                      <a:schemeClr val="accent6">
                        <a:lumMod val="75000"/>
                        <a:alpha val="20000"/>
                      </a:schemeClr>
                    </a:solidFill>
                  </a:tcPr>
                </a:tc>
                <a:tc>
                  <a:txBody>
                    <a:bodyPr/>
                    <a:lstStyle/>
                    <a:p>
                      <a:pPr marL="72000" algn="l" fontAlgn="ctr"/>
                      <a:r>
                        <a:rPr lang="ru-RU" sz="800" b="0" i="0" u="none" strike="noStrike" dirty="0" err="1">
                          <a:solidFill>
                            <a:srgbClr val="000000"/>
                          </a:solidFill>
                          <a:effectLst/>
                          <a:latin typeface="Arial Narrow" panose="020B0606020202030204" pitchFamily="34" charset="0"/>
                        </a:rPr>
                        <a:t>Ғимараттарды</a:t>
                      </a:r>
                      <a:r>
                        <a:rPr lang="ru-RU" sz="800" b="0" i="0" u="none" strike="noStrike" dirty="0">
                          <a:solidFill>
                            <a:srgbClr val="000000"/>
                          </a:solidFill>
                          <a:effectLst/>
                          <a:latin typeface="Arial Narrow" panose="020B0606020202030204" pitchFamily="34" charset="0"/>
                        </a:rPr>
                        <a:t> салу </a:t>
                      </a:r>
                      <a:r>
                        <a:rPr lang="ru-RU" sz="800" b="0" i="0" u="none" strike="noStrike" dirty="0" err="1">
                          <a:solidFill>
                            <a:srgbClr val="000000"/>
                          </a:solidFill>
                          <a:effectLst/>
                          <a:latin typeface="Arial Narrow" panose="020B0606020202030204" pitchFamily="34" charset="0"/>
                        </a:rPr>
                        <a:t>және</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жөндеу</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жөніндегі</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біліктілігі</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жоқ</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жұмысшылар</a:t>
                      </a:r>
                      <a:endParaRPr lang="ru-RU" sz="800" b="0" i="0" u="none" strike="noStrike" dirty="0">
                        <a:solidFill>
                          <a:srgbClr val="000000"/>
                        </a:solidFill>
                        <a:effectLst/>
                        <a:latin typeface="Arial Narrow" panose="020B0606020202030204" pitchFamily="34" charset="0"/>
                      </a:endParaRPr>
                    </a:p>
                  </a:txBody>
                  <a:tcPr marL="9525" marR="9525" marT="9525" marB="0" anchor="ctr">
                    <a:lnR w="12700" cap="flat" cmpd="sng" algn="ctr">
                      <a:solidFill>
                        <a:schemeClr val="tx1"/>
                      </a:solidFill>
                      <a:prstDash val="solid"/>
                      <a:round/>
                      <a:headEnd type="none" w="med" len="med"/>
                      <a:tailEnd type="none" w="med" len="med"/>
                    </a:lnR>
                    <a:solidFill>
                      <a:schemeClr val="accent6">
                        <a:lumMod val="75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2 467</a:t>
                      </a:r>
                    </a:p>
                  </a:txBody>
                  <a:tcPr marL="9525" marR="9525" marT="9525" marB="0" anchor="ctr">
                    <a:lnL w="12700" cap="flat" cmpd="sng" algn="ctr">
                      <a:solidFill>
                        <a:schemeClr val="tx1"/>
                      </a:solidFill>
                      <a:prstDash val="solid"/>
                      <a:round/>
                      <a:headEnd type="none" w="med" len="med"/>
                      <a:tailEnd type="none" w="med" len="med"/>
                    </a:lnL>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27</a:t>
                      </a:r>
                    </a:p>
                  </a:txBody>
                  <a:tcPr marL="9525" marR="9525" marT="9525" marB="0" anchor="c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447</a:t>
                      </a:r>
                    </a:p>
                  </a:txBody>
                  <a:tcPr marL="9525" marR="9525" marT="9525" marB="0" anchor="c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1 259</a:t>
                      </a:r>
                    </a:p>
                  </a:txBody>
                  <a:tcPr marL="9525" marR="9525" marT="9525" marB="0" anchor="c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734</a:t>
                      </a:r>
                    </a:p>
                  </a:txBody>
                  <a:tcPr marL="9525" marR="9525" marT="9525" marB="0" anchor="ctr">
                    <a:lnR w="12700" cap="flat" cmpd="sng" algn="ctr">
                      <a:solidFill>
                        <a:schemeClr val="tx1"/>
                      </a:solidFill>
                      <a:prstDash val="solid"/>
                      <a:round/>
                      <a:headEnd type="none" w="med" len="med"/>
                      <a:tailEnd type="none" w="med" len="med"/>
                    </a:ln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2 953</a:t>
                      </a:r>
                    </a:p>
                  </a:txBody>
                  <a:tcPr marL="9525" marR="9525" marT="9525" marB="0" anchor="ctr">
                    <a:lnL w="12700" cap="flat" cmpd="sng" algn="ctr">
                      <a:solidFill>
                        <a:schemeClr val="tx1"/>
                      </a:solidFill>
                      <a:prstDash val="solid"/>
                      <a:round/>
                      <a:headEnd type="none" w="med" len="med"/>
                      <a:tailEnd type="none" w="med" len="med"/>
                    </a:lnL>
                    <a:solidFill>
                      <a:schemeClr val="accent6">
                        <a:lumMod val="75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89</a:t>
                      </a:r>
                    </a:p>
                  </a:txBody>
                  <a:tcPr marL="9525" marR="9525" marT="9525" marB="0" anchor="c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591</a:t>
                      </a:r>
                    </a:p>
                  </a:txBody>
                  <a:tcPr marL="9525" marR="9525" marT="9525" marB="0" anchor="ctr">
                    <a:solidFill>
                      <a:schemeClr val="accent6">
                        <a:lumMod val="75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977</a:t>
                      </a:r>
                    </a:p>
                  </a:txBody>
                  <a:tcPr marL="9525" marR="9525" marT="9525" marB="0" anchor="ctr">
                    <a:solidFill>
                      <a:schemeClr val="accent6">
                        <a:lumMod val="75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1 296</a:t>
                      </a:r>
                    </a:p>
                  </a:txBody>
                  <a:tcPr marL="9525" marR="9525" marT="9525" marB="0" anchor="ctr">
                    <a:solidFill>
                      <a:schemeClr val="accent6">
                        <a:lumMod val="75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2,7%</a:t>
                      </a:r>
                    </a:p>
                  </a:txBody>
                  <a:tcPr marL="9525" marR="9525" marT="9525" marB="0" anchor="ctr">
                    <a:solidFill>
                      <a:schemeClr val="accent6">
                        <a:lumMod val="75000"/>
                        <a:alpha val="20000"/>
                      </a:schemeClr>
                    </a:solidFill>
                  </a:tcPr>
                </a:tc>
                <a:extLst>
                  <a:ext uri="{0D108BD9-81ED-4DB2-BD59-A6C34878D82A}">
                    <a16:rowId xmlns:a16="http://schemas.microsoft.com/office/drawing/2014/main" val="1996304957"/>
                  </a:ext>
                </a:extLst>
              </a:tr>
              <a:tr h="144837">
                <a:tc>
                  <a:txBody>
                    <a:bodyPr/>
                    <a:lstStyle/>
                    <a:p>
                      <a:pPr algn="ctr" fontAlgn="b"/>
                      <a:r>
                        <a:rPr lang="ru-RU" sz="800" b="0" i="0" u="none" strike="noStrike" dirty="0">
                          <a:solidFill>
                            <a:schemeClr val="accent6">
                              <a:lumMod val="50000"/>
                            </a:schemeClr>
                          </a:solidFill>
                          <a:effectLst/>
                          <a:latin typeface="Arial Narrow" panose="020B0606020202030204" pitchFamily="34" charset="0"/>
                        </a:rPr>
                        <a:t>5</a:t>
                      </a:r>
                      <a:endParaRPr lang="en-US" sz="800" b="0" i="0" u="none" strike="noStrike" dirty="0">
                        <a:solidFill>
                          <a:schemeClr val="accent6">
                            <a:lumMod val="50000"/>
                          </a:schemeClr>
                        </a:solidFill>
                        <a:effectLst/>
                        <a:latin typeface="Arial Narrow" panose="020B0606020202030204" pitchFamily="34" charset="0"/>
                      </a:endParaRPr>
                    </a:p>
                  </a:txBody>
                  <a:tcPr marL="9525" marR="9525" marT="0"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5311-2</a:t>
                      </a:r>
                    </a:p>
                  </a:txBody>
                  <a:tcPr marL="9525" marR="9525" marT="9525" marB="0" anchor="ctr">
                    <a:solidFill>
                      <a:schemeClr val="accent6">
                        <a:lumMod val="50000"/>
                        <a:alpha val="1000"/>
                      </a:schemeClr>
                    </a:solidFill>
                  </a:tcPr>
                </a:tc>
                <a:tc>
                  <a:txBody>
                    <a:bodyPr/>
                    <a:lstStyle/>
                    <a:p>
                      <a:pPr marL="72000" algn="l" fontAlgn="ctr"/>
                      <a:r>
                        <a:rPr lang="ru-RU" sz="800" b="0" i="0" u="none" strike="noStrike" dirty="0">
                          <a:solidFill>
                            <a:srgbClr val="000000"/>
                          </a:solidFill>
                          <a:effectLst/>
                          <a:latin typeface="Arial Narrow" panose="020B0606020202030204" pitchFamily="34" charset="0"/>
                        </a:rPr>
                        <a:t>Бала </a:t>
                      </a:r>
                      <a:r>
                        <a:rPr lang="ru-RU" sz="800" b="0" i="0" u="none" strike="noStrike" dirty="0" err="1">
                          <a:solidFill>
                            <a:srgbClr val="000000"/>
                          </a:solidFill>
                          <a:effectLst/>
                          <a:latin typeface="Arial Narrow" panose="020B0606020202030204" pitchFamily="34" charset="0"/>
                        </a:rPr>
                        <a:t>күтушілер</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балабақшадағы</a:t>
                      </a:r>
                      <a:r>
                        <a:rPr lang="ru-RU" sz="800" b="0" i="0" u="none" strike="noStrike" dirty="0">
                          <a:solidFill>
                            <a:srgbClr val="000000"/>
                          </a:solidFill>
                          <a:effectLst/>
                          <a:latin typeface="Arial Narrow" panose="020B0606020202030204" pitchFamily="34" charset="0"/>
                        </a:rPr>
                        <a:t>)</a:t>
                      </a:r>
                    </a:p>
                  </a:txBody>
                  <a:tcPr marL="9525" marR="9525" marT="9525" marB="0" anchor="ctr">
                    <a:lnR w="12700" cap="flat" cmpd="sng" algn="ctr">
                      <a:solidFill>
                        <a:schemeClr val="tx1"/>
                      </a:solidFill>
                      <a:prstDash val="solid"/>
                      <a:round/>
                      <a:headEnd type="none" w="med" len="med"/>
                      <a:tailEnd type="none" w="med" len="med"/>
                    </a:ln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2 348</a:t>
                      </a:r>
                    </a:p>
                  </a:txBody>
                  <a:tcPr marL="9525" marR="9525" marT="9525" marB="0" anchor="ctr">
                    <a:lnL w="12700" cap="flat" cmpd="sng" algn="ctr">
                      <a:solidFill>
                        <a:schemeClr val="tx1"/>
                      </a:solidFill>
                      <a:prstDash val="solid"/>
                      <a:round/>
                      <a:headEnd type="none" w="med" len="med"/>
                      <a:tailEnd type="none" w="med" len="med"/>
                    </a:lnL>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523</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407</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832</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586</a:t>
                      </a:r>
                    </a:p>
                  </a:txBody>
                  <a:tcPr marL="9525" marR="9525" marT="9525" marB="0" anchor="ctr">
                    <a:lnR w="12700" cap="flat" cmpd="sng" algn="ctr">
                      <a:solidFill>
                        <a:schemeClr val="tx1"/>
                      </a:solidFill>
                      <a:prstDash val="solid"/>
                      <a:round/>
                      <a:headEnd type="none" w="med" len="med"/>
                      <a:tailEnd type="none" w="med" len="med"/>
                    </a:ln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2 924</a:t>
                      </a:r>
                    </a:p>
                  </a:txBody>
                  <a:tcPr marL="9525" marR="9525" marT="9525" marB="0" anchor="ctr">
                    <a:lnL w="12700" cap="flat" cmpd="sng" algn="ctr">
                      <a:solidFill>
                        <a:schemeClr val="tx1"/>
                      </a:solidFill>
                      <a:prstDash val="solid"/>
                      <a:round/>
                      <a:headEnd type="none" w="med" len="med"/>
                      <a:tailEnd type="none" w="med" len="med"/>
                    </a:lnL>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577</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689</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670</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988</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2,6%</a:t>
                      </a:r>
                    </a:p>
                  </a:txBody>
                  <a:tcPr marL="9525" marR="9525" marT="9525" marB="0" anchor="ctr">
                    <a:solidFill>
                      <a:schemeClr val="accent6">
                        <a:lumMod val="50000"/>
                        <a:alpha val="1000"/>
                      </a:schemeClr>
                    </a:solidFill>
                  </a:tcPr>
                </a:tc>
                <a:extLst>
                  <a:ext uri="{0D108BD9-81ED-4DB2-BD59-A6C34878D82A}">
                    <a16:rowId xmlns:a16="http://schemas.microsoft.com/office/drawing/2014/main" val="3085205914"/>
                  </a:ext>
                </a:extLst>
              </a:tr>
              <a:tr h="144837">
                <a:tc>
                  <a:txBody>
                    <a:bodyPr/>
                    <a:lstStyle/>
                    <a:p>
                      <a:pPr algn="ctr" fontAlgn="b"/>
                      <a:r>
                        <a:rPr lang="ru-RU" sz="800" b="0" i="0" u="none" strike="noStrike" dirty="0">
                          <a:solidFill>
                            <a:schemeClr val="accent6">
                              <a:lumMod val="50000"/>
                            </a:schemeClr>
                          </a:solidFill>
                          <a:effectLst/>
                          <a:latin typeface="Arial Narrow" panose="020B0606020202030204" pitchFamily="34" charset="0"/>
                        </a:rPr>
                        <a:t>6</a:t>
                      </a:r>
                      <a:endParaRPr lang="en-US" sz="800" b="0" i="0" u="none" strike="noStrike" dirty="0">
                        <a:solidFill>
                          <a:schemeClr val="accent6">
                            <a:lumMod val="50000"/>
                          </a:schemeClr>
                        </a:solidFill>
                        <a:effectLst/>
                        <a:latin typeface="Arial Narrow" panose="020B0606020202030204" pitchFamily="34" charset="0"/>
                      </a:endParaRPr>
                    </a:p>
                  </a:txBody>
                  <a:tcPr marL="9525" marR="9525" marT="0" marB="0" anchor="ctr">
                    <a:solidFill>
                      <a:schemeClr val="accent6">
                        <a:lumMod val="75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2350-3</a:t>
                      </a:r>
                    </a:p>
                  </a:txBody>
                  <a:tcPr marL="9525" marR="9525" marT="9525" marB="0" anchor="ctr">
                    <a:solidFill>
                      <a:schemeClr val="accent6">
                        <a:lumMod val="75000"/>
                        <a:alpha val="20000"/>
                      </a:schemeClr>
                    </a:solidFill>
                  </a:tcPr>
                </a:tc>
                <a:tc>
                  <a:txBody>
                    <a:bodyPr/>
                    <a:lstStyle/>
                    <a:p>
                      <a:pPr marL="72000" algn="l" fontAlgn="ctr"/>
                      <a:r>
                        <a:rPr lang="ru-RU" sz="800" b="0" i="0" u="none" strike="noStrike" dirty="0" err="1">
                          <a:solidFill>
                            <a:srgbClr val="000000"/>
                          </a:solidFill>
                          <a:effectLst/>
                          <a:latin typeface="Arial Narrow" panose="020B0606020202030204" pitchFamily="34" charset="0"/>
                        </a:rPr>
                        <a:t>Қоғамдық</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ғылымдар</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бойынша</a:t>
                      </a:r>
                      <a:r>
                        <a:rPr lang="ru-RU" sz="800" b="0" i="0" u="none" strike="noStrike" dirty="0">
                          <a:solidFill>
                            <a:srgbClr val="000000"/>
                          </a:solidFill>
                          <a:effectLst/>
                          <a:latin typeface="Arial Narrow" panose="020B0606020202030204" pitchFamily="34" charset="0"/>
                        </a:rPr>
                        <a:t> орта </a:t>
                      </a:r>
                      <a:r>
                        <a:rPr lang="ru-RU" sz="800" b="0" i="0" u="none" strike="noStrike" dirty="0" err="1">
                          <a:solidFill>
                            <a:srgbClr val="000000"/>
                          </a:solidFill>
                          <a:effectLst/>
                          <a:latin typeface="Arial Narrow" panose="020B0606020202030204" pitchFamily="34" charset="0"/>
                        </a:rPr>
                        <a:t>мектеп</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мұғалімдері</a:t>
                      </a:r>
                      <a:endParaRPr lang="ru-RU" sz="800" b="0" i="0" u="none" strike="noStrike" dirty="0">
                        <a:solidFill>
                          <a:srgbClr val="000000"/>
                        </a:solidFill>
                        <a:effectLst/>
                        <a:latin typeface="Arial Narrow" panose="020B0606020202030204" pitchFamily="34" charset="0"/>
                      </a:endParaRPr>
                    </a:p>
                  </a:txBody>
                  <a:tcPr marL="9525" marR="9525" marT="9525" marB="0" anchor="ctr">
                    <a:lnR w="12700" cap="flat" cmpd="sng" algn="ctr">
                      <a:solidFill>
                        <a:schemeClr val="tx1"/>
                      </a:solidFill>
                      <a:prstDash val="solid"/>
                      <a:round/>
                      <a:headEnd type="none" w="med" len="med"/>
                      <a:tailEnd type="none" w="med" len="med"/>
                    </a:lnR>
                    <a:solidFill>
                      <a:schemeClr val="accent6">
                        <a:lumMod val="75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1 939</a:t>
                      </a:r>
                    </a:p>
                  </a:txBody>
                  <a:tcPr marL="9525" marR="9525" marT="9525" marB="0" anchor="ctr">
                    <a:lnL w="12700" cap="flat" cmpd="sng" algn="ctr">
                      <a:solidFill>
                        <a:schemeClr val="tx1"/>
                      </a:solidFill>
                      <a:prstDash val="solid"/>
                      <a:round/>
                      <a:headEnd type="none" w="med" len="med"/>
                      <a:tailEnd type="none" w="med" len="med"/>
                    </a:lnL>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209</a:t>
                      </a:r>
                    </a:p>
                  </a:txBody>
                  <a:tcPr marL="9525" marR="9525" marT="9525" marB="0" anchor="c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154</a:t>
                      </a:r>
                    </a:p>
                  </a:txBody>
                  <a:tcPr marL="9525" marR="9525" marT="9525" marB="0" anchor="c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1 172</a:t>
                      </a:r>
                    </a:p>
                  </a:txBody>
                  <a:tcPr marL="9525" marR="9525" marT="9525" marB="0" anchor="c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404</a:t>
                      </a:r>
                    </a:p>
                  </a:txBody>
                  <a:tcPr marL="9525" marR="9525" marT="9525" marB="0" anchor="ctr">
                    <a:lnR w="12700" cap="flat" cmpd="sng" algn="ctr">
                      <a:solidFill>
                        <a:schemeClr val="tx1"/>
                      </a:solidFill>
                      <a:prstDash val="solid"/>
                      <a:round/>
                      <a:headEnd type="none" w="med" len="med"/>
                      <a:tailEnd type="none" w="med" len="med"/>
                    </a:ln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2 525</a:t>
                      </a:r>
                    </a:p>
                  </a:txBody>
                  <a:tcPr marL="9525" marR="9525" marT="9525" marB="0" anchor="ctr">
                    <a:lnL w="12700" cap="flat" cmpd="sng" algn="ctr">
                      <a:solidFill>
                        <a:schemeClr val="tx1"/>
                      </a:solidFill>
                      <a:prstDash val="solid"/>
                      <a:round/>
                      <a:headEnd type="none" w="med" len="med"/>
                      <a:tailEnd type="none" w="med" len="med"/>
                    </a:lnL>
                    <a:solidFill>
                      <a:schemeClr val="accent6">
                        <a:lumMod val="75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413</a:t>
                      </a:r>
                    </a:p>
                  </a:txBody>
                  <a:tcPr marL="9525" marR="9525" marT="9525" marB="0" anchor="c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432</a:t>
                      </a:r>
                    </a:p>
                  </a:txBody>
                  <a:tcPr marL="9525" marR="9525" marT="9525" marB="0" anchor="ctr">
                    <a:solidFill>
                      <a:schemeClr val="accent6">
                        <a:lumMod val="75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449</a:t>
                      </a:r>
                    </a:p>
                  </a:txBody>
                  <a:tcPr marL="9525" marR="9525" marT="9525" marB="0" anchor="ctr">
                    <a:solidFill>
                      <a:schemeClr val="accent6">
                        <a:lumMod val="75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1 231</a:t>
                      </a:r>
                    </a:p>
                  </a:txBody>
                  <a:tcPr marL="9525" marR="9525" marT="9525" marB="0" anchor="ctr">
                    <a:solidFill>
                      <a:schemeClr val="accent6">
                        <a:lumMod val="75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2,3%</a:t>
                      </a:r>
                    </a:p>
                  </a:txBody>
                  <a:tcPr marL="9525" marR="9525" marT="9525" marB="0" anchor="ctr">
                    <a:solidFill>
                      <a:schemeClr val="accent6">
                        <a:lumMod val="75000"/>
                        <a:alpha val="20000"/>
                      </a:schemeClr>
                    </a:solidFill>
                  </a:tcPr>
                </a:tc>
                <a:extLst>
                  <a:ext uri="{0D108BD9-81ED-4DB2-BD59-A6C34878D82A}">
                    <a16:rowId xmlns:a16="http://schemas.microsoft.com/office/drawing/2014/main" val="2706513750"/>
                  </a:ext>
                </a:extLst>
              </a:tr>
              <a:tr h="144837">
                <a:tc>
                  <a:txBody>
                    <a:bodyPr/>
                    <a:lstStyle/>
                    <a:p>
                      <a:pPr algn="ctr" fontAlgn="b"/>
                      <a:r>
                        <a:rPr lang="ru-RU" sz="800" b="0" i="0" u="none" strike="noStrike" dirty="0">
                          <a:solidFill>
                            <a:schemeClr val="accent6">
                              <a:lumMod val="50000"/>
                            </a:schemeClr>
                          </a:solidFill>
                          <a:effectLst/>
                          <a:latin typeface="Arial Narrow" panose="020B0606020202030204" pitchFamily="34" charset="0"/>
                        </a:rPr>
                        <a:t>7</a:t>
                      </a:r>
                      <a:endParaRPr lang="en-US" sz="800" b="0" i="0" u="none" strike="noStrike" dirty="0">
                        <a:solidFill>
                          <a:schemeClr val="accent6">
                            <a:lumMod val="50000"/>
                          </a:schemeClr>
                        </a:solidFill>
                        <a:effectLst/>
                        <a:latin typeface="Arial Narrow" panose="020B0606020202030204" pitchFamily="34" charset="0"/>
                      </a:endParaRPr>
                    </a:p>
                  </a:txBody>
                  <a:tcPr marL="9525" marR="9525" marT="0"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9113-0</a:t>
                      </a:r>
                    </a:p>
                  </a:txBody>
                  <a:tcPr marL="9525" marR="9525" marT="9525" marB="0" anchor="ctr">
                    <a:solidFill>
                      <a:schemeClr val="accent6">
                        <a:lumMod val="50000"/>
                        <a:alpha val="1000"/>
                      </a:schemeClr>
                    </a:solidFill>
                  </a:tcPr>
                </a:tc>
                <a:tc>
                  <a:txBody>
                    <a:bodyPr/>
                    <a:lstStyle/>
                    <a:p>
                      <a:pPr marL="72000" algn="l" fontAlgn="ctr"/>
                      <a:r>
                        <a:rPr lang="ru-RU" sz="800" b="0" i="0" u="none" strike="noStrike" dirty="0" err="1">
                          <a:solidFill>
                            <a:srgbClr val="000000"/>
                          </a:solidFill>
                          <a:effectLst/>
                          <a:latin typeface="Arial Narrow" panose="020B0606020202030204" pitchFamily="34" charset="0"/>
                        </a:rPr>
                        <a:t>Офистердегі</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жинаушылар</a:t>
                      </a:r>
                      <a:endParaRPr lang="ru-RU" sz="800" b="0" i="0" u="none" strike="noStrike" dirty="0">
                        <a:solidFill>
                          <a:srgbClr val="000000"/>
                        </a:solidFill>
                        <a:effectLst/>
                        <a:latin typeface="Arial Narrow" panose="020B0606020202030204" pitchFamily="34" charset="0"/>
                      </a:endParaRPr>
                    </a:p>
                  </a:txBody>
                  <a:tcPr marL="9525" marR="9525" marT="9525" marB="0" anchor="ctr">
                    <a:lnR w="12700" cap="flat" cmpd="sng" algn="ctr">
                      <a:solidFill>
                        <a:schemeClr val="tx1"/>
                      </a:solidFill>
                      <a:prstDash val="solid"/>
                      <a:round/>
                      <a:headEnd type="none" w="med" len="med"/>
                      <a:tailEnd type="none" w="med" len="med"/>
                    </a:ln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1 967</a:t>
                      </a:r>
                    </a:p>
                  </a:txBody>
                  <a:tcPr marL="9525" marR="9525" marT="9525" marB="0" anchor="ctr">
                    <a:lnL w="12700" cap="flat" cmpd="sng" algn="ctr">
                      <a:solidFill>
                        <a:schemeClr val="tx1"/>
                      </a:solidFill>
                      <a:prstDash val="solid"/>
                      <a:round/>
                      <a:headEnd type="none" w="med" len="med"/>
                      <a:tailEnd type="none" w="med" len="med"/>
                    </a:lnL>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318</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308</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605</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736</a:t>
                      </a:r>
                    </a:p>
                  </a:txBody>
                  <a:tcPr marL="9525" marR="9525" marT="9525" marB="0" anchor="ctr">
                    <a:lnR w="12700" cap="flat" cmpd="sng" algn="ctr">
                      <a:solidFill>
                        <a:schemeClr val="tx1"/>
                      </a:solidFill>
                      <a:prstDash val="solid"/>
                      <a:round/>
                      <a:headEnd type="none" w="med" len="med"/>
                      <a:tailEnd type="none" w="med" len="med"/>
                    </a:ln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2 507</a:t>
                      </a:r>
                    </a:p>
                  </a:txBody>
                  <a:tcPr marL="9525" marR="9525" marT="9525" marB="0" anchor="ctr">
                    <a:lnL w="12700" cap="flat" cmpd="sng" algn="ctr">
                      <a:solidFill>
                        <a:schemeClr val="tx1"/>
                      </a:solidFill>
                      <a:prstDash val="solid"/>
                      <a:round/>
                      <a:headEnd type="none" w="med" len="med"/>
                      <a:tailEnd type="none" w="med" len="med"/>
                    </a:lnL>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516</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554</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576</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861</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2,3%</a:t>
                      </a:r>
                    </a:p>
                  </a:txBody>
                  <a:tcPr marL="9525" marR="9525" marT="9525" marB="0" anchor="ctr">
                    <a:solidFill>
                      <a:schemeClr val="accent6">
                        <a:lumMod val="50000"/>
                        <a:alpha val="1000"/>
                      </a:schemeClr>
                    </a:solidFill>
                  </a:tcPr>
                </a:tc>
                <a:extLst>
                  <a:ext uri="{0D108BD9-81ED-4DB2-BD59-A6C34878D82A}">
                    <a16:rowId xmlns:a16="http://schemas.microsoft.com/office/drawing/2014/main" val="1208754249"/>
                  </a:ext>
                </a:extLst>
              </a:tr>
              <a:tr h="144837">
                <a:tc>
                  <a:txBody>
                    <a:bodyPr/>
                    <a:lstStyle/>
                    <a:p>
                      <a:pPr algn="ctr" fontAlgn="b"/>
                      <a:r>
                        <a:rPr lang="ru-RU" sz="800" b="0" i="0" u="none" strike="noStrike" dirty="0">
                          <a:solidFill>
                            <a:schemeClr val="accent6">
                              <a:lumMod val="50000"/>
                            </a:schemeClr>
                          </a:solidFill>
                          <a:effectLst/>
                          <a:latin typeface="Arial Narrow" panose="020B0606020202030204" pitchFamily="34" charset="0"/>
                        </a:rPr>
                        <a:t>8</a:t>
                      </a:r>
                      <a:endParaRPr lang="en-US" sz="800" b="0" i="0" u="none" strike="noStrike" dirty="0">
                        <a:solidFill>
                          <a:schemeClr val="accent6">
                            <a:lumMod val="50000"/>
                          </a:schemeClr>
                        </a:solidFill>
                        <a:effectLst/>
                        <a:latin typeface="Arial Narrow" panose="020B0606020202030204" pitchFamily="34" charset="0"/>
                      </a:endParaRPr>
                    </a:p>
                  </a:txBody>
                  <a:tcPr marL="9525" marR="9525" marT="0" marB="0" anchor="ctr">
                    <a:solidFill>
                      <a:schemeClr val="accent6">
                        <a:lumMod val="75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9629-7</a:t>
                      </a:r>
                    </a:p>
                  </a:txBody>
                  <a:tcPr marL="9525" marR="9525" marT="9525" marB="0" anchor="ctr">
                    <a:solidFill>
                      <a:schemeClr val="accent6">
                        <a:lumMod val="75000"/>
                        <a:alpha val="20000"/>
                      </a:schemeClr>
                    </a:solidFill>
                  </a:tcPr>
                </a:tc>
                <a:tc>
                  <a:txBody>
                    <a:bodyPr/>
                    <a:lstStyle/>
                    <a:p>
                      <a:pPr marL="72000" algn="l" fontAlgn="ctr"/>
                      <a:r>
                        <a:rPr lang="ru-RU" sz="800" b="0" i="0" u="none" strike="noStrike" dirty="0" err="1">
                          <a:solidFill>
                            <a:srgbClr val="000000"/>
                          </a:solidFill>
                          <a:effectLst/>
                          <a:latin typeface="Arial Narrow" panose="020B0606020202030204" pitchFamily="34" charset="0"/>
                        </a:rPr>
                        <a:t>Әртүрлі</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жұмысты</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атқарушылар</a:t>
                      </a:r>
                      <a:endParaRPr lang="ru-RU" sz="800" b="0" i="0" u="none" strike="noStrike" dirty="0">
                        <a:solidFill>
                          <a:srgbClr val="000000"/>
                        </a:solidFill>
                        <a:effectLst/>
                        <a:latin typeface="Arial Narrow" panose="020B0606020202030204" pitchFamily="34" charset="0"/>
                      </a:endParaRPr>
                    </a:p>
                  </a:txBody>
                  <a:tcPr marL="9525" marR="9525" marT="9525" marB="0" anchor="ctr">
                    <a:lnR w="12700" cap="flat" cmpd="sng" algn="ctr">
                      <a:solidFill>
                        <a:schemeClr val="tx1"/>
                      </a:solidFill>
                      <a:prstDash val="solid"/>
                      <a:round/>
                      <a:headEnd type="none" w="med" len="med"/>
                      <a:tailEnd type="none" w="med" len="med"/>
                    </a:lnR>
                    <a:solidFill>
                      <a:schemeClr val="accent6">
                        <a:lumMod val="75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2 795</a:t>
                      </a:r>
                    </a:p>
                  </a:txBody>
                  <a:tcPr marL="9525" marR="9525" marT="9525" marB="0" anchor="ctr">
                    <a:lnL w="12700" cap="flat" cmpd="sng" algn="ctr">
                      <a:solidFill>
                        <a:schemeClr val="tx1"/>
                      </a:solidFill>
                      <a:prstDash val="solid"/>
                      <a:round/>
                      <a:headEnd type="none" w="med" len="med"/>
                      <a:tailEnd type="none" w="med" len="med"/>
                    </a:lnL>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282</a:t>
                      </a:r>
                    </a:p>
                  </a:txBody>
                  <a:tcPr marL="9525" marR="9525" marT="9525" marB="0" anchor="c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837</a:t>
                      </a:r>
                    </a:p>
                  </a:txBody>
                  <a:tcPr marL="9525" marR="9525" marT="9525" marB="0" anchor="c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675</a:t>
                      </a:r>
                    </a:p>
                  </a:txBody>
                  <a:tcPr marL="9525" marR="9525" marT="9525" marB="0" anchor="c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1 001</a:t>
                      </a:r>
                    </a:p>
                  </a:txBody>
                  <a:tcPr marL="9525" marR="9525" marT="9525" marB="0" anchor="ctr">
                    <a:lnR w="12700" cap="flat" cmpd="sng" algn="ctr">
                      <a:solidFill>
                        <a:schemeClr val="tx1"/>
                      </a:solidFill>
                      <a:prstDash val="solid"/>
                      <a:round/>
                      <a:headEnd type="none" w="med" len="med"/>
                      <a:tailEnd type="none" w="med" len="med"/>
                    </a:ln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2 389</a:t>
                      </a:r>
                    </a:p>
                  </a:txBody>
                  <a:tcPr marL="9525" marR="9525" marT="9525" marB="0" anchor="ctr">
                    <a:lnL w="12700" cap="flat" cmpd="sng" algn="ctr">
                      <a:solidFill>
                        <a:schemeClr val="tx1"/>
                      </a:solidFill>
                      <a:prstDash val="solid"/>
                      <a:round/>
                      <a:headEnd type="none" w="med" len="med"/>
                      <a:tailEnd type="none" w="med" len="med"/>
                    </a:lnL>
                    <a:solidFill>
                      <a:schemeClr val="accent6">
                        <a:lumMod val="75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231</a:t>
                      </a:r>
                    </a:p>
                  </a:txBody>
                  <a:tcPr marL="9525" marR="9525" marT="9525" marB="0" anchor="c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448</a:t>
                      </a:r>
                    </a:p>
                  </a:txBody>
                  <a:tcPr marL="9525" marR="9525" marT="9525" marB="0" anchor="ctr">
                    <a:solidFill>
                      <a:schemeClr val="accent6">
                        <a:lumMod val="75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910</a:t>
                      </a:r>
                    </a:p>
                  </a:txBody>
                  <a:tcPr marL="9525" marR="9525" marT="9525" marB="0" anchor="ctr">
                    <a:solidFill>
                      <a:schemeClr val="accent6">
                        <a:lumMod val="75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800</a:t>
                      </a:r>
                    </a:p>
                  </a:txBody>
                  <a:tcPr marL="9525" marR="9525" marT="9525" marB="0" anchor="ctr">
                    <a:solidFill>
                      <a:schemeClr val="accent6">
                        <a:lumMod val="75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2,2%</a:t>
                      </a:r>
                    </a:p>
                  </a:txBody>
                  <a:tcPr marL="9525" marR="9525" marT="9525" marB="0" anchor="ctr">
                    <a:solidFill>
                      <a:schemeClr val="accent6">
                        <a:lumMod val="75000"/>
                        <a:alpha val="20000"/>
                      </a:schemeClr>
                    </a:solidFill>
                  </a:tcPr>
                </a:tc>
                <a:extLst>
                  <a:ext uri="{0D108BD9-81ED-4DB2-BD59-A6C34878D82A}">
                    <a16:rowId xmlns:a16="http://schemas.microsoft.com/office/drawing/2014/main" val="470699172"/>
                  </a:ext>
                </a:extLst>
              </a:tr>
              <a:tr h="144837">
                <a:tc>
                  <a:txBody>
                    <a:bodyPr/>
                    <a:lstStyle/>
                    <a:p>
                      <a:pPr algn="ctr" fontAlgn="b"/>
                      <a:r>
                        <a:rPr lang="ru-RU" sz="800" b="0" i="0" u="none" strike="noStrike" dirty="0">
                          <a:solidFill>
                            <a:schemeClr val="accent6">
                              <a:lumMod val="50000"/>
                            </a:schemeClr>
                          </a:solidFill>
                          <a:effectLst/>
                          <a:latin typeface="Arial Narrow" panose="020B0606020202030204" pitchFamily="34" charset="0"/>
                        </a:rPr>
                        <a:t>9</a:t>
                      </a:r>
                      <a:endParaRPr lang="en-US" sz="800" b="0" i="0" u="none" strike="noStrike" dirty="0">
                        <a:solidFill>
                          <a:schemeClr val="accent6">
                            <a:lumMod val="50000"/>
                          </a:schemeClr>
                        </a:solidFill>
                        <a:effectLst/>
                        <a:latin typeface="Arial Narrow" panose="020B0606020202030204" pitchFamily="34" charset="0"/>
                      </a:endParaRPr>
                    </a:p>
                  </a:txBody>
                  <a:tcPr marL="9525" marR="9525" marT="0"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5120-9</a:t>
                      </a:r>
                    </a:p>
                  </a:txBody>
                  <a:tcPr marL="9525" marR="9525" marT="9525" marB="0" anchor="ctr">
                    <a:solidFill>
                      <a:schemeClr val="accent6">
                        <a:lumMod val="50000"/>
                        <a:alpha val="1000"/>
                      </a:schemeClr>
                    </a:solidFill>
                  </a:tcPr>
                </a:tc>
                <a:tc>
                  <a:txBody>
                    <a:bodyPr/>
                    <a:lstStyle/>
                    <a:p>
                      <a:pPr marL="72000" algn="l" fontAlgn="ctr"/>
                      <a:r>
                        <a:rPr lang="ru-RU" sz="800" b="0" i="0" u="none" strike="noStrike" dirty="0" err="1">
                          <a:solidFill>
                            <a:srgbClr val="000000"/>
                          </a:solidFill>
                          <a:effectLst/>
                          <a:latin typeface="Arial Narrow" panose="020B0606020202030204" pitchFamily="34" charset="0"/>
                        </a:rPr>
                        <a:t>Аспаздар</a:t>
                      </a:r>
                      <a:endParaRPr lang="ru-RU" sz="800" b="0" i="0" u="none" strike="noStrike" dirty="0">
                        <a:solidFill>
                          <a:srgbClr val="000000"/>
                        </a:solidFill>
                        <a:effectLst/>
                        <a:latin typeface="Arial Narrow" panose="020B0606020202030204" pitchFamily="34" charset="0"/>
                      </a:endParaRPr>
                    </a:p>
                  </a:txBody>
                  <a:tcPr marL="9525" marR="9525" marT="9525" marB="0" anchor="ctr">
                    <a:lnR w="12700" cap="flat" cmpd="sng" algn="ctr">
                      <a:solidFill>
                        <a:schemeClr val="tx1"/>
                      </a:solidFill>
                      <a:prstDash val="solid"/>
                      <a:round/>
                      <a:headEnd type="none" w="med" len="med"/>
                      <a:tailEnd type="none" w="med" len="med"/>
                    </a:ln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2 115</a:t>
                      </a:r>
                    </a:p>
                  </a:txBody>
                  <a:tcPr marL="9525" marR="9525" marT="9525" marB="0" anchor="ctr">
                    <a:lnL w="12700" cap="flat" cmpd="sng" algn="ctr">
                      <a:solidFill>
                        <a:schemeClr val="tx1"/>
                      </a:solidFill>
                      <a:prstDash val="solid"/>
                      <a:round/>
                      <a:headEnd type="none" w="med" len="med"/>
                      <a:tailEnd type="none" w="med" len="med"/>
                    </a:lnL>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525</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445</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528</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617</a:t>
                      </a:r>
                    </a:p>
                  </a:txBody>
                  <a:tcPr marL="9525" marR="9525" marT="9525" marB="0" anchor="ctr">
                    <a:lnR w="12700" cap="flat" cmpd="sng" algn="ctr">
                      <a:solidFill>
                        <a:schemeClr val="tx1"/>
                      </a:solidFill>
                      <a:prstDash val="solid"/>
                      <a:round/>
                      <a:headEnd type="none" w="med" len="med"/>
                      <a:tailEnd type="none" w="med" len="med"/>
                    </a:ln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2 076</a:t>
                      </a:r>
                    </a:p>
                  </a:txBody>
                  <a:tcPr marL="9525" marR="9525" marT="9525" marB="0" anchor="ctr">
                    <a:lnL w="12700" cap="flat" cmpd="sng" algn="ctr">
                      <a:solidFill>
                        <a:schemeClr val="tx1"/>
                      </a:solidFill>
                      <a:prstDash val="solid"/>
                      <a:round/>
                      <a:headEnd type="none" w="med" len="med"/>
                      <a:tailEnd type="none" w="med" len="med"/>
                    </a:lnL>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370</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540</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560</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606</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1,9%</a:t>
                      </a:r>
                    </a:p>
                  </a:txBody>
                  <a:tcPr marL="9525" marR="9525" marT="9525" marB="0" anchor="ctr">
                    <a:solidFill>
                      <a:schemeClr val="accent6">
                        <a:lumMod val="50000"/>
                        <a:alpha val="1000"/>
                      </a:schemeClr>
                    </a:solidFill>
                  </a:tcPr>
                </a:tc>
                <a:extLst>
                  <a:ext uri="{0D108BD9-81ED-4DB2-BD59-A6C34878D82A}">
                    <a16:rowId xmlns:a16="http://schemas.microsoft.com/office/drawing/2014/main" val="1074593541"/>
                  </a:ext>
                </a:extLst>
              </a:tr>
              <a:tr h="144837">
                <a:tc>
                  <a:txBody>
                    <a:bodyPr/>
                    <a:lstStyle/>
                    <a:p>
                      <a:pPr algn="ctr" fontAlgn="b"/>
                      <a:r>
                        <a:rPr lang="ru-RU" sz="800" b="0" i="0" u="none" strike="noStrike" dirty="0">
                          <a:solidFill>
                            <a:schemeClr val="accent6">
                              <a:lumMod val="50000"/>
                            </a:schemeClr>
                          </a:solidFill>
                          <a:effectLst/>
                          <a:latin typeface="Arial Narrow" panose="020B0606020202030204" pitchFamily="34" charset="0"/>
                        </a:rPr>
                        <a:t>10</a:t>
                      </a:r>
                      <a:endParaRPr lang="en-US" sz="800" b="0" i="0" u="none" strike="noStrike" dirty="0">
                        <a:solidFill>
                          <a:schemeClr val="accent6">
                            <a:lumMod val="50000"/>
                          </a:schemeClr>
                        </a:solidFill>
                        <a:effectLst/>
                        <a:latin typeface="Arial Narrow" panose="020B0606020202030204" pitchFamily="34" charset="0"/>
                      </a:endParaRPr>
                    </a:p>
                  </a:txBody>
                  <a:tcPr marL="9525" marR="9525" marT="0" marB="0" anchor="ctr">
                    <a:solidFill>
                      <a:schemeClr val="accent6">
                        <a:lumMod val="75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9116-0</a:t>
                      </a:r>
                    </a:p>
                  </a:txBody>
                  <a:tcPr marL="9525" marR="9525" marT="9525" marB="0" anchor="ctr">
                    <a:solidFill>
                      <a:schemeClr val="accent6">
                        <a:lumMod val="75000"/>
                        <a:alpha val="20000"/>
                      </a:schemeClr>
                    </a:solidFill>
                  </a:tcPr>
                </a:tc>
                <a:tc>
                  <a:txBody>
                    <a:bodyPr/>
                    <a:lstStyle/>
                    <a:p>
                      <a:pPr marL="72000" algn="l" fontAlgn="ctr"/>
                      <a:r>
                        <a:rPr lang="ru-RU" sz="800" b="0" i="0" u="none" strike="noStrike" dirty="0">
                          <a:solidFill>
                            <a:srgbClr val="000000"/>
                          </a:solidFill>
                          <a:effectLst/>
                          <a:latin typeface="Arial Narrow" panose="020B0606020202030204" pitchFamily="34" charset="0"/>
                        </a:rPr>
                        <a:t>Аула </a:t>
                      </a:r>
                      <a:r>
                        <a:rPr lang="ru-RU" sz="800" b="0" i="0" u="none" strike="noStrike" dirty="0" err="1">
                          <a:solidFill>
                            <a:srgbClr val="000000"/>
                          </a:solidFill>
                          <a:effectLst/>
                          <a:latin typeface="Arial Narrow" panose="020B0606020202030204" pitchFamily="34" charset="0"/>
                        </a:rPr>
                        <a:t>сыпырушылар</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және</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ашық</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аумақтарды</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тазалаушылар</a:t>
                      </a:r>
                      <a:endParaRPr lang="ru-RU" sz="800" b="0" i="0" u="none" strike="noStrike" dirty="0">
                        <a:solidFill>
                          <a:srgbClr val="000000"/>
                        </a:solidFill>
                        <a:effectLst/>
                        <a:latin typeface="Arial Narrow" panose="020B0606020202030204" pitchFamily="34" charset="0"/>
                      </a:endParaRPr>
                    </a:p>
                  </a:txBody>
                  <a:tcPr marL="9525" marR="9525" marT="9525" marB="0" anchor="ctr">
                    <a:lnR w="12700" cap="flat" cmpd="sng" algn="ctr">
                      <a:solidFill>
                        <a:schemeClr val="tx1"/>
                      </a:solidFill>
                      <a:prstDash val="solid"/>
                      <a:round/>
                      <a:headEnd type="none" w="med" len="med"/>
                      <a:tailEnd type="none" w="med" len="med"/>
                    </a:lnR>
                    <a:solidFill>
                      <a:schemeClr val="accent6">
                        <a:lumMod val="75000"/>
                        <a:alpha val="20000"/>
                      </a:schemeClr>
                    </a:solidFill>
                  </a:tcPr>
                </a:tc>
                <a:tc>
                  <a:txBody>
                    <a:bodyPr/>
                    <a:lstStyle/>
                    <a:p>
                      <a:pPr algn="ctr" fontAlgn="ctr"/>
                      <a:r>
                        <a:rPr lang="ru-RU" sz="800" b="0" i="0" u="none" strike="noStrike" dirty="0">
                          <a:solidFill>
                            <a:srgbClr val="000000"/>
                          </a:solidFill>
                          <a:effectLst/>
                          <a:latin typeface="Arial Narrow" panose="020B0606020202030204" pitchFamily="34" charset="0"/>
                        </a:rPr>
                        <a:t>2 393</a:t>
                      </a:r>
                    </a:p>
                  </a:txBody>
                  <a:tcPr marL="9525" marR="9525" marT="9525" marB="0" anchor="ctr">
                    <a:lnL w="12700" cap="flat" cmpd="sng" algn="ctr">
                      <a:solidFill>
                        <a:schemeClr val="tx1"/>
                      </a:solidFill>
                      <a:prstDash val="solid"/>
                      <a:round/>
                      <a:headEnd type="none" w="med" len="med"/>
                      <a:tailEnd type="none" w="med" len="med"/>
                    </a:lnL>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748</a:t>
                      </a:r>
                    </a:p>
                  </a:txBody>
                  <a:tcPr marL="9525" marR="9525" marT="9525" marB="0" anchor="c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538</a:t>
                      </a:r>
                    </a:p>
                  </a:txBody>
                  <a:tcPr marL="9525" marR="9525" marT="9525" marB="0" anchor="c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584</a:t>
                      </a:r>
                    </a:p>
                  </a:txBody>
                  <a:tcPr marL="9525" marR="9525" marT="9525" marB="0" anchor="c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523</a:t>
                      </a:r>
                    </a:p>
                  </a:txBody>
                  <a:tcPr marL="9525" marR="9525" marT="9525" marB="0" anchor="ctr">
                    <a:lnR w="12700" cap="flat" cmpd="sng" algn="ctr">
                      <a:solidFill>
                        <a:schemeClr val="tx1"/>
                      </a:solidFill>
                      <a:prstDash val="solid"/>
                      <a:round/>
                      <a:headEnd type="none" w="med" len="med"/>
                      <a:tailEnd type="none" w="med" len="med"/>
                    </a:ln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2 052</a:t>
                      </a:r>
                    </a:p>
                  </a:txBody>
                  <a:tcPr marL="9525" marR="9525" marT="9525" marB="0" anchor="ctr">
                    <a:lnL w="12700" cap="flat" cmpd="sng" algn="ctr">
                      <a:solidFill>
                        <a:schemeClr val="tx1"/>
                      </a:solidFill>
                      <a:prstDash val="solid"/>
                      <a:round/>
                      <a:headEnd type="none" w="med" len="med"/>
                      <a:tailEnd type="none" w="med" len="med"/>
                    </a:lnL>
                    <a:solidFill>
                      <a:schemeClr val="accent6">
                        <a:lumMod val="75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534</a:t>
                      </a:r>
                    </a:p>
                  </a:txBody>
                  <a:tcPr marL="9525" marR="9525" marT="9525" marB="0" anchor="c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438</a:t>
                      </a:r>
                    </a:p>
                  </a:txBody>
                  <a:tcPr marL="9525" marR="9525" marT="9525" marB="0" anchor="ctr">
                    <a:solidFill>
                      <a:schemeClr val="accent6">
                        <a:lumMod val="75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491</a:t>
                      </a:r>
                    </a:p>
                  </a:txBody>
                  <a:tcPr marL="9525" marR="9525" marT="9525" marB="0" anchor="ctr">
                    <a:solidFill>
                      <a:schemeClr val="accent6">
                        <a:lumMod val="75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589</a:t>
                      </a:r>
                    </a:p>
                  </a:txBody>
                  <a:tcPr marL="9525" marR="9525" marT="9525" marB="0" anchor="ctr">
                    <a:solidFill>
                      <a:schemeClr val="accent6">
                        <a:lumMod val="75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1,9%</a:t>
                      </a:r>
                    </a:p>
                  </a:txBody>
                  <a:tcPr marL="9525" marR="9525" marT="9525" marB="0" anchor="ctr">
                    <a:solidFill>
                      <a:schemeClr val="accent6">
                        <a:lumMod val="75000"/>
                        <a:alpha val="20000"/>
                      </a:schemeClr>
                    </a:solidFill>
                  </a:tcPr>
                </a:tc>
                <a:extLst>
                  <a:ext uri="{0D108BD9-81ED-4DB2-BD59-A6C34878D82A}">
                    <a16:rowId xmlns:a16="http://schemas.microsoft.com/office/drawing/2014/main" val="4147790647"/>
                  </a:ext>
                </a:extLst>
              </a:tr>
              <a:tr h="144837">
                <a:tc gridSpan="3">
                  <a:txBody>
                    <a:bodyPr/>
                    <a:lstStyle/>
                    <a:p>
                      <a:pPr algn="ctr" fontAlgn="b"/>
                      <a:r>
                        <a:rPr lang="ru-RU" sz="900" b="1" u="none" strike="noStrike" dirty="0">
                          <a:solidFill>
                            <a:schemeClr val="accent6">
                              <a:lumMod val="50000"/>
                            </a:schemeClr>
                          </a:solidFill>
                          <a:effectLst/>
                          <a:latin typeface="Arial Narrow" panose="020B0606020202030204" pitchFamily="34" charset="0"/>
                        </a:rPr>
                        <a:t>ТОП-10 БОЙЫНША ЖИЫНЫ</a:t>
                      </a:r>
                      <a:endParaRPr lang="ru-RU" sz="900" b="1" i="0" u="none" strike="noStrike" cap="none" dirty="0">
                        <a:solidFill>
                          <a:schemeClr val="accent6">
                            <a:lumMod val="50000"/>
                          </a:schemeClr>
                        </a:solidFill>
                        <a:effectLst/>
                        <a:latin typeface="Arial Narrow" panose="020B0606020202030204" pitchFamily="34" charset="0"/>
                        <a:ea typeface="+mn-ea"/>
                        <a:cs typeface="+mn-cs"/>
                        <a:sym typeface="Arial"/>
                      </a:endParaRPr>
                    </a:p>
                  </a:txBody>
                  <a:tcPr marL="9525" marR="9525" marT="0" marB="0" anchor="ctr">
                    <a:lnR w="12700" cap="flat" cmpd="sng" algn="ctr">
                      <a:solidFill>
                        <a:schemeClr val="tx1"/>
                      </a:solidFill>
                      <a:prstDash val="solid"/>
                      <a:round/>
                      <a:headEnd type="none" w="med" len="med"/>
                      <a:tailEnd type="none" w="med" len="med"/>
                    </a:lnR>
                    <a:lnB w="12700" cap="flat" cmpd="sng" algn="ctr">
                      <a:solidFill>
                        <a:schemeClr val="tx1"/>
                      </a:solidFill>
                      <a:prstDash val="solid"/>
                      <a:round/>
                      <a:headEnd type="none" w="med" len="med"/>
                      <a:tailEnd type="none" w="med" len="med"/>
                    </a:lnB>
                    <a:noFill/>
                  </a:tcPr>
                </a:tc>
                <a:tc hMerge="1">
                  <a:txBody>
                    <a:bodyPr/>
                    <a:lstStyle/>
                    <a:p>
                      <a:pPr algn="ctr" fontAlgn="b"/>
                      <a:r>
                        <a:rPr lang="ru-KZ" sz="800" b="0" i="0" u="none" strike="noStrike" cap="none" dirty="0">
                          <a:solidFill>
                            <a:srgbClr val="007F76"/>
                          </a:solidFill>
                          <a:effectLst/>
                          <a:latin typeface="Arial Narrow" panose="020B0606020202030204" pitchFamily="34" charset="0"/>
                          <a:ea typeface="+mn-ea"/>
                          <a:cs typeface="+mn-cs"/>
                          <a:sym typeface="Arial"/>
                        </a:rPr>
                        <a:t>7412-1</a:t>
                      </a:r>
                    </a:p>
                  </a:txBody>
                  <a:tcPr marL="9525" marR="9525" marT="0" marB="0" anchor="ctr">
                    <a:lnB w="12700" cap="flat" cmpd="sng" algn="ctr">
                      <a:solidFill>
                        <a:schemeClr val="tx1"/>
                      </a:solidFill>
                      <a:prstDash val="solid"/>
                      <a:round/>
                      <a:headEnd type="none" w="med" len="med"/>
                      <a:tailEnd type="none" w="med" len="med"/>
                    </a:lnB>
                    <a:noFill/>
                  </a:tcPr>
                </a:tc>
                <a:tc hMerge="1">
                  <a:txBody>
                    <a:bodyPr/>
                    <a:lstStyle/>
                    <a:p>
                      <a:pPr marL="72000" algn="l" fontAlgn="ctr"/>
                      <a:r>
                        <a:rPr lang="ru-RU" sz="800" b="0" i="0" u="none" strike="noStrike" cap="none" dirty="0">
                          <a:solidFill>
                            <a:srgbClr val="007F76"/>
                          </a:solidFill>
                          <a:effectLst/>
                          <a:latin typeface="Arial Narrow" panose="020B0606020202030204" pitchFamily="34" charset="0"/>
                          <a:ea typeface="+mn-ea"/>
                          <a:cs typeface="+mn-cs"/>
                          <a:sym typeface="Arial"/>
                        </a:rPr>
                        <a:t>Электромонтеры (общий профиль)</a:t>
                      </a:r>
                    </a:p>
                  </a:txBody>
                  <a:tcPr marL="9525" marR="9525" marT="0" marB="0" anchor="ctr">
                    <a:lnR w="12700" cap="flat" cmpd="sng" algn="ctr">
                      <a:solidFill>
                        <a:schemeClr val="tx1"/>
                      </a:solidFill>
                      <a:prstDash val="solid"/>
                      <a:round/>
                      <a:headEnd type="none" w="med" len="med"/>
                      <a:tailEnd type="none" w="med" len="med"/>
                    </a:lnR>
                    <a:lnB w="12700" cap="flat" cmpd="sng" algn="ctr">
                      <a:solidFill>
                        <a:schemeClr val="tx1"/>
                      </a:solidFill>
                      <a:prstDash val="solid"/>
                      <a:round/>
                      <a:headEnd type="none" w="med" len="med"/>
                      <a:tailEnd type="none" w="med" len="med"/>
                    </a:lnB>
                    <a:noFill/>
                  </a:tcPr>
                </a:tc>
                <a:tc>
                  <a:txBody>
                    <a:bodyPr/>
                    <a:lstStyle/>
                    <a:p>
                      <a:pPr algn="ctr" fontAlgn="ctr"/>
                      <a:r>
                        <a:rPr lang="ru-RU" sz="800" b="1" i="0" u="none" strike="noStrike" dirty="0">
                          <a:solidFill>
                            <a:srgbClr val="000000"/>
                          </a:solidFill>
                          <a:effectLst/>
                          <a:latin typeface="Arial Narrow" panose="020B0606020202030204" pitchFamily="34" charset="0"/>
                        </a:rPr>
                        <a:t>27 398</a:t>
                      </a:r>
                    </a:p>
                  </a:txBody>
                  <a:tcPr marL="9525" marR="9525" marT="9525" marB="0" anchor="ctr">
                    <a:lnL w="12700" cap="flat" cmpd="sng" algn="ctr">
                      <a:solidFill>
                        <a:schemeClr val="tx1"/>
                      </a:solidFill>
                      <a:prstDash val="solid"/>
                      <a:round/>
                      <a:headEnd type="none" w="med" len="med"/>
                      <a:tailEnd type="none" w="med" len="med"/>
                    </a:lnL>
                    <a:lnB w="12700" cap="flat" cmpd="sng" algn="ctr">
                      <a:solidFill>
                        <a:schemeClr val="tx1"/>
                      </a:solidFill>
                      <a:prstDash val="solid"/>
                      <a:round/>
                      <a:headEnd type="none" w="med" len="med"/>
                      <a:tailEnd type="none" w="med" len="med"/>
                    </a:lnB>
                    <a:noFill/>
                  </a:tcPr>
                </a:tc>
                <a:tc>
                  <a:txBody>
                    <a:bodyPr/>
                    <a:lstStyle/>
                    <a:p>
                      <a:pPr algn="ctr" fontAlgn="ctr"/>
                      <a:r>
                        <a:rPr lang="ru-RU" sz="800" b="1" i="0" u="none" strike="noStrike" dirty="0">
                          <a:solidFill>
                            <a:srgbClr val="000000"/>
                          </a:solidFill>
                          <a:effectLst/>
                          <a:latin typeface="Arial Narrow" panose="020B0606020202030204" pitchFamily="34" charset="0"/>
                        </a:rPr>
                        <a:t>4 846</a:t>
                      </a:r>
                    </a:p>
                  </a:txBody>
                  <a:tcPr marL="9525" marR="9525" marT="9525" marB="0" anchor="ctr">
                    <a:lnB w="12700" cap="flat" cmpd="sng" algn="ctr">
                      <a:solidFill>
                        <a:schemeClr val="tx1"/>
                      </a:solidFill>
                      <a:prstDash val="solid"/>
                      <a:round/>
                      <a:headEnd type="none" w="med" len="med"/>
                      <a:tailEnd type="none" w="med" len="med"/>
                    </a:lnB>
                    <a:noFill/>
                  </a:tcPr>
                </a:tc>
                <a:tc>
                  <a:txBody>
                    <a:bodyPr/>
                    <a:lstStyle/>
                    <a:p>
                      <a:pPr algn="ctr" fontAlgn="ctr"/>
                      <a:r>
                        <a:rPr lang="ru-RU" sz="800" b="1" i="0" u="none" strike="noStrike" dirty="0">
                          <a:solidFill>
                            <a:srgbClr val="000000"/>
                          </a:solidFill>
                          <a:effectLst/>
                          <a:latin typeface="Arial Narrow" panose="020B0606020202030204" pitchFamily="34" charset="0"/>
                        </a:rPr>
                        <a:t>5 473</a:t>
                      </a:r>
                    </a:p>
                  </a:txBody>
                  <a:tcPr marL="9525" marR="9525" marT="9525" marB="0" anchor="ctr">
                    <a:lnB w="12700" cap="flat" cmpd="sng" algn="ctr">
                      <a:solidFill>
                        <a:schemeClr val="tx1"/>
                      </a:solidFill>
                      <a:prstDash val="solid"/>
                      <a:round/>
                      <a:headEnd type="none" w="med" len="med"/>
                      <a:tailEnd type="none" w="med" len="med"/>
                    </a:lnB>
                    <a:noFill/>
                  </a:tcPr>
                </a:tc>
                <a:tc>
                  <a:txBody>
                    <a:bodyPr/>
                    <a:lstStyle/>
                    <a:p>
                      <a:pPr algn="ctr" fontAlgn="ctr"/>
                      <a:r>
                        <a:rPr lang="ru-RU" sz="800" b="1" i="0" u="none" strike="noStrike" dirty="0">
                          <a:solidFill>
                            <a:srgbClr val="000000"/>
                          </a:solidFill>
                          <a:effectLst/>
                          <a:latin typeface="Arial Narrow" panose="020B0606020202030204" pitchFamily="34" charset="0"/>
                        </a:rPr>
                        <a:t>8 576</a:t>
                      </a:r>
                    </a:p>
                  </a:txBody>
                  <a:tcPr marL="9525" marR="9525" marT="9525" marB="0" anchor="ctr">
                    <a:lnB w="12700" cap="flat" cmpd="sng" algn="ctr">
                      <a:solidFill>
                        <a:schemeClr val="tx1"/>
                      </a:solidFill>
                      <a:prstDash val="solid"/>
                      <a:round/>
                      <a:headEnd type="none" w="med" len="med"/>
                      <a:tailEnd type="none" w="med" len="med"/>
                    </a:lnB>
                    <a:noFill/>
                  </a:tcPr>
                </a:tc>
                <a:tc>
                  <a:txBody>
                    <a:bodyPr/>
                    <a:lstStyle/>
                    <a:p>
                      <a:pPr algn="ctr" fontAlgn="ctr"/>
                      <a:r>
                        <a:rPr lang="ru-RU" sz="800" b="1" i="0" u="none" strike="noStrike" dirty="0">
                          <a:solidFill>
                            <a:srgbClr val="000000"/>
                          </a:solidFill>
                          <a:effectLst/>
                          <a:latin typeface="Arial Narrow" panose="020B0606020202030204" pitchFamily="34" charset="0"/>
                        </a:rPr>
                        <a:t>8 503</a:t>
                      </a:r>
                    </a:p>
                  </a:txBody>
                  <a:tcPr marL="9525" marR="9525" marT="9525" marB="0" anchor="ctr">
                    <a:lnR w="12700" cap="flat" cmpd="sng" algn="ctr">
                      <a:solidFill>
                        <a:schemeClr val="tx1"/>
                      </a:solidFill>
                      <a:prstDash val="solid"/>
                      <a:round/>
                      <a:headEnd type="none" w="med" len="med"/>
                      <a:tailEnd type="none" w="med" len="med"/>
                    </a:lnR>
                    <a:lnB w="12700" cap="flat" cmpd="sng" algn="ctr">
                      <a:solidFill>
                        <a:schemeClr val="tx1"/>
                      </a:solidFill>
                      <a:prstDash val="solid"/>
                      <a:round/>
                      <a:headEnd type="none" w="med" len="med"/>
                      <a:tailEnd type="none" w="med" len="med"/>
                    </a:lnB>
                    <a:noFill/>
                  </a:tcPr>
                </a:tc>
                <a:tc>
                  <a:txBody>
                    <a:bodyPr/>
                    <a:lstStyle/>
                    <a:p>
                      <a:pPr algn="ctr" fontAlgn="ctr"/>
                      <a:r>
                        <a:rPr lang="ru-RU" sz="800" b="1" i="0" u="none" strike="noStrike" dirty="0">
                          <a:solidFill>
                            <a:srgbClr val="000000"/>
                          </a:solidFill>
                          <a:effectLst/>
                          <a:latin typeface="Arial Narrow" panose="020B0606020202030204" pitchFamily="34" charset="0"/>
                        </a:rPr>
                        <a:t>27 979</a:t>
                      </a:r>
                    </a:p>
                  </a:txBody>
                  <a:tcPr marL="9525" marR="9525" marT="9525" marB="0" anchor="ctr">
                    <a:lnL w="12700" cap="flat" cmpd="sng" algn="ctr">
                      <a:solidFill>
                        <a:schemeClr val="tx1"/>
                      </a:solidFill>
                      <a:prstDash val="solid"/>
                      <a:round/>
                      <a:headEnd type="none" w="med" len="med"/>
                      <a:tailEnd type="none" w="med" len="med"/>
                    </a:lnL>
                    <a:lnB w="12700" cap="flat" cmpd="sng" algn="ctr">
                      <a:solidFill>
                        <a:schemeClr val="tx1"/>
                      </a:solidFill>
                      <a:prstDash val="solid"/>
                      <a:round/>
                      <a:headEnd type="none" w="med" len="med"/>
                      <a:tailEnd type="none" w="med" len="med"/>
                    </a:lnB>
                    <a:noFill/>
                  </a:tcPr>
                </a:tc>
                <a:tc>
                  <a:txBody>
                    <a:bodyPr/>
                    <a:lstStyle/>
                    <a:p>
                      <a:pPr algn="ctr" fontAlgn="ctr"/>
                      <a:r>
                        <a:rPr lang="ru-RU" sz="800" b="1" i="0" u="none" strike="noStrike" dirty="0">
                          <a:solidFill>
                            <a:srgbClr val="000000"/>
                          </a:solidFill>
                          <a:effectLst/>
                          <a:latin typeface="Arial Narrow" panose="020B0606020202030204" pitchFamily="34" charset="0"/>
                        </a:rPr>
                        <a:t>4 438</a:t>
                      </a:r>
                    </a:p>
                  </a:txBody>
                  <a:tcPr marL="9525" marR="9525" marT="9525" marB="0" anchor="ctr">
                    <a:lnB w="12700" cap="flat" cmpd="sng" algn="ctr">
                      <a:solidFill>
                        <a:schemeClr val="tx1"/>
                      </a:solidFill>
                      <a:prstDash val="solid"/>
                      <a:round/>
                      <a:headEnd type="none" w="med" len="med"/>
                      <a:tailEnd type="none" w="med" len="med"/>
                    </a:lnB>
                    <a:noFill/>
                  </a:tcPr>
                </a:tc>
                <a:tc>
                  <a:txBody>
                    <a:bodyPr/>
                    <a:lstStyle/>
                    <a:p>
                      <a:pPr algn="ctr" fontAlgn="ctr"/>
                      <a:r>
                        <a:rPr lang="ru-RU" sz="800" b="1" i="0" u="none" strike="noStrike" dirty="0">
                          <a:solidFill>
                            <a:srgbClr val="000000"/>
                          </a:solidFill>
                          <a:effectLst/>
                          <a:latin typeface="Arial Narrow" panose="020B0606020202030204" pitchFamily="34" charset="0"/>
                        </a:rPr>
                        <a:t>6 321</a:t>
                      </a:r>
                    </a:p>
                  </a:txBody>
                  <a:tcPr marL="9525" marR="9525" marT="9525" marB="0" anchor="ctr">
                    <a:lnB w="12700" cap="flat" cmpd="sng" algn="ctr">
                      <a:solidFill>
                        <a:schemeClr val="tx1"/>
                      </a:solidFill>
                      <a:prstDash val="solid"/>
                      <a:round/>
                      <a:headEnd type="none" w="med" len="med"/>
                      <a:tailEnd type="none" w="med" len="med"/>
                    </a:lnB>
                    <a:noFill/>
                  </a:tcPr>
                </a:tc>
                <a:tc>
                  <a:txBody>
                    <a:bodyPr/>
                    <a:lstStyle/>
                    <a:p>
                      <a:pPr algn="ctr" fontAlgn="ctr"/>
                      <a:r>
                        <a:rPr lang="ru-RU" sz="800" b="1" i="0" u="none" strike="noStrike" dirty="0">
                          <a:solidFill>
                            <a:srgbClr val="000000"/>
                          </a:solidFill>
                          <a:effectLst/>
                          <a:latin typeface="Arial Narrow" panose="020B0606020202030204" pitchFamily="34" charset="0"/>
                        </a:rPr>
                        <a:t>7 625</a:t>
                      </a:r>
                    </a:p>
                  </a:txBody>
                  <a:tcPr marL="9525" marR="9525" marT="9525" marB="0" anchor="ctr">
                    <a:lnB w="12700" cap="flat" cmpd="sng" algn="ctr">
                      <a:solidFill>
                        <a:schemeClr val="tx1"/>
                      </a:solidFill>
                      <a:prstDash val="solid"/>
                      <a:round/>
                      <a:headEnd type="none" w="med" len="med"/>
                      <a:tailEnd type="none" w="med" len="med"/>
                    </a:lnB>
                    <a:noFill/>
                  </a:tcPr>
                </a:tc>
                <a:tc>
                  <a:txBody>
                    <a:bodyPr/>
                    <a:lstStyle/>
                    <a:p>
                      <a:pPr algn="ctr" fontAlgn="ctr"/>
                      <a:r>
                        <a:rPr lang="ru-RU" sz="800" b="1" i="0" u="none" strike="noStrike" dirty="0">
                          <a:solidFill>
                            <a:srgbClr val="000000"/>
                          </a:solidFill>
                          <a:effectLst/>
                          <a:latin typeface="Arial Narrow" panose="020B0606020202030204" pitchFamily="34" charset="0"/>
                        </a:rPr>
                        <a:t>9 595</a:t>
                      </a:r>
                    </a:p>
                  </a:txBody>
                  <a:tcPr marL="9525" marR="9525" marT="9525" marB="0" anchor="ctr">
                    <a:lnB w="12700" cap="flat" cmpd="sng" algn="ctr">
                      <a:solidFill>
                        <a:schemeClr val="tx1"/>
                      </a:solidFill>
                      <a:prstDash val="solid"/>
                      <a:round/>
                      <a:headEnd type="none" w="med" len="med"/>
                      <a:tailEnd type="none" w="med" len="med"/>
                    </a:lnB>
                    <a:noFill/>
                  </a:tcPr>
                </a:tc>
                <a:tc>
                  <a:txBody>
                    <a:bodyPr/>
                    <a:lstStyle/>
                    <a:p>
                      <a:pPr algn="ctr" fontAlgn="ctr"/>
                      <a:r>
                        <a:rPr lang="ru-RU" sz="800" b="1" i="0" u="none" strike="noStrike" dirty="0">
                          <a:solidFill>
                            <a:srgbClr val="000000"/>
                          </a:solidFill>
                          <a:effectLst/>
                          <a:latin typeface="Arial Narrow" panose="020B0606020202030204" pitchFamily="34" charset="0"/>
                        </a:rPr>
                        <a:t>25,2%</a:t>
                      </a:r>
                    </a:p>
                  </a:txBody>
                  <a:tcPr marL="9525" marR="9525" marT="9525" marB="0" anchor="ctr">
                    <a:lnB w="12700"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1977705671"/>
                  </a:ext>
                </a:extLst>
              </a:tr>
            </a:tbl>
          </a:graphicData>
        </a:graphic>
      </p:graphicFrame>
    </p:spTree>
    <p:extLst>
      <p:ext uri="{BB962C8B-B14F-4D97-AF65-F5344CB8AC3E}">
        <p14:creationId xmlns:p14="http://schemas.microsoft.com/office/powerpoint/2010/main" val="1717965156"/>
      </p:ext>
    </p:extLst>
  </p:cSld>
  <p:clrMapOvr>
    <a:masterClrMapping/>
  </p:clrMapOvr>
</p:sld>
</file>

<file path=ppt/slides/slide8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26" name="Таблица 25">
            <a:extLst>
              <a:ext uri="{FF2B5EF4-FFF2-40B4-BE49-F238E27FC236}">
                <a16:creationId xmlns:a16="http://schemas.microsoft.com/office/drawing/2014/main" id="{4CBADABA-60F6-6314-73AE-C5D1372941E0}"/>
              </a:ext>
            </a:extLst>
          </p:cNvPr>
          <p:cNvGraphicFramePr>
            <a:graphicFrameLocks noGrp="1"/>
          </p:cNvGraphicFramePr>
          <p:nvPr>
            <p:extLst>
              <p:ext uri="{D42A27DB-BD31-4B8C-83A1-F6EECF244321}">
                <p14:modId xmlns:p14="http://schemas.microsoft.com/office/powerpoint/2010/main" val="3528199687"/>
              </p:ext>
            </p:extLst>
          </p:nvPr>
        </p:nvGraphicFramePr>
        <p:xfrm>
          <a:off x="6768750" y="4835242"/>
          <a:ext cx="5328000" cy="1670332"/>
        </p:xfrm>
        <a:graphic>
          <a:graphicData uri="http://schemas.openxmlformats.org/drawingml/2006/table">
            <a:tbl>
              <a:tblPr firstRow="1" bandRow="1">
                <a:tableStyleId>{5C22544A-7EE6-4342-B048-85BDC9FD1C3A}</a:tableStyleId>
              </a:tblPr>
              <a:tblGrid>
                <a:gridCol w="3600000">
                  <a:extLst>
                    <a:ext uri="{9D8B030D-6E8A-4147-A177-3AD203B41FA5}">
                      <a16:colId xmlns:a16="http://schemas.microsoft.com/office/drawing/2014/main" val="1113104833"/>
                    </a:ext>
                  </a:extLst>
                </a:gridCol>
                <a:gridCol w="432000">
                  <a:extLst>
                    <a:ext uri="{9D8B030D-6E8A-4147-A177-3AD203B41FA5}">
                      <a16:colId xmlns:a16="http://schemas.microsoft.com/office/drawing/2014/main" val="132264586"/>
                    </a:ext>
                  </a:extLst>
                </a:gridCol>
                <a:gridCol w="432000">
                  <a:extLst>
                    <a:ext uri="{9D8B030D-6E8A-4147-A177-3AD203B41FA5}">
                      <a16:colId xmlns:a16="http://schemas.microsoft.com/office/drawing/2014/main" val="2572766800"/>
                    </a:ext>
                  </a:extLst>
                </a:gridCol>
                <a:gridCol w="432000">
                  <a:extLst>
                    <a:ext uri="{9D8B030D-6E8A-4147-A177-3AD203B41FA5}">
                      <a16:colId xmlns:a16="http://schemas.microsoft.com/office/drawing/2014/main" val="2849574652"/>
                    </a:ext>
                  </a:extLst>
                </a:gridCol>
                <a:gridCol w="432000">
                  <a:extLst>
                    <a:ext uri="{9D8B030D-6E8A-4147-A177-3AD203B41FA5}">
                      <a16:colId xmlns:a16="http://schemas.microsoft.com/office/drawing/2014/main" val="478621999"/>
                    </a:ext>
                  </a:extLst>
                </a:gridCol>
              </a:tblGrid>
              <a:tr h="167033">
                <a:tc>
                  <a:txBody>
                    <a:bodyPr/>
                    <a:lstStyle/>
                    <a:p>
                      <a:pPr marL="0" marR="0" lvl="0" indent="0" algn="l" defTabSz="685800" rtl="0" eaLnBrk="1" fontAlgn="auto" latinLnBrk="0" hangingPunct="1">
                        <a:lnSpc>
                          <a:spcPct val="107000"/>
                        </a:lnSpc>
                        <a:spcBef>
                          <a:spcPts val="0"/>
                        </a:spcBef>
                        <a:spcAft>
                          <a:spcPts val="0"/>
                        </a:spcAft>
                        <a:buClrTx/>
                        <a:buSzTx/>
                        <a:buFontTx/>
                        <a:buNone/>
                        <a:tabLst/>
                        <a:defRPr/>
                      </a:pPr>
                      <a:r>
                        <a:rPr lang="ru-RU" sz="1050" b="1" i="0" u="none" strike="noStrike" cap="none" noProof="0" dirty="0">
                          <a:solidFill>
                            <a:srgbClr val="000000"/>
                          </a:solidFill>
                          <a:effectLst/>
                          <a:latin typeface="Arial Narrow" panose="020B0606020202030204" pitchFamily="34" charset="0"/>
                          <a:ea typeface="+mn-ea"/>
                          <a:cs typeface="+mn-cs"/>
                          <a:sym typeface="Arial"/>
                        </a:rPr>
                        <a:t>ПЕССИМИСТІК СЦЕНАРИЙ</a:t>
                      </a:r>
                    </a:p>
                  </a:txBody>
                  <a:tcPr marT="0" marB="0" anchor="ctr">
                    <a:lnL w="76200" cap="flat" cmpd="sng" algn="ctr">
                      <a:noFill/>
                      <a:prstDash val="solid"/>
                      <a:round/>
                      <a:headEnd type="none" w="med" len="med"/>
                      <a:tailEnd type="none" w="med" len="med"/>
                    </a:lnL>
                    <a:lnR w="6350" cap="flat" cmpd="sng" algn="ctr">
                      <a:solidFill>
                        <a:schemeClr val="tx1"/>
                      </a:solidFill>
                      <a:prstDash val="sysDot"/>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accent6">
                        <a:lumMod val="50000"/>
                        <a:alpha val="20000"/>
                      </a:schemeClr>
                    </a:solidFill>
                  </a:tcPr>
                </a:tc>
                <a:tc>
                  <a:txBody>
                    <a:bodyPr/>
                    <a:lstStyle/>
                    <a:p>
                      <a:pPr algn="ctr" fontAlgn="ctr"/>
                      <a:r>
                        <a:rPr lang="en-US" sz="900" b="0" i="0" u="none" strike="noStrike" cap="none" dirty="0">
                          <a:solidFill>
                            <a:srgbClr val="000000"/>
                          </a:solidFill>
                          <a:effectLst/>
                          <a:latin typeface="Arial Narrow" panose="020B0606020202030204" pitchFamily="34" charset="0"/>
                          <a:ea typeface="+mn-ea"/>
                          <a:cs typeface="+mn-cs"/>
                          <a:sym typeface="Arial"/>
                        </a:rPr>
                        <a:t>Q1</a:t>
                      </a:r>
                      <a:endParaRPr lang="ru-KZ" sz="900" b="0" i="0" u="none" strike="noStrike" cap="none" dirty="0">
                        <a:solidFill>
                          <a:srgbClr val="000000"/>
                        </a:solidFill>
                        <a:effectLst/>
                        <a:latin typeface="Arial Narrow" panose="020B0606020202030204" pitchFamily="34" charset="0"/>
                        <a:ea typeface="+mn-ea"/>
                        <a:cs typeface="+mn-cs"/>
                        <a:sym typeface="Arial"/>
                      </a:endParaRPr>
                    </a:p>
                  </a:txBody>
                  <a:tcPr marL="9525" marR="9525" marT="0"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50000"/>
                        <a:alpha val="20000"/>
                      </a:schemeClr>
                    </a:solidFill>
                  </a:tcPr>
                </a:tc>
                <a:tc>
                  <a:txBody>
                    <a:bodyPr/>
                    <a:lstStyle/>
                    <a:p>
                      <a:pPr algn="ctr" fontAlgn="ctr"/>
                      <a:r>
                        <a:rPr lang="en-US" sz="900" b="0" i="0" u="none" strike="noStrike" cap="none" dirty="0">
                          <a:solidFill>
                            <a:srgbClr val="000000"/>
                          </a:solidFill>
                          <a:effectLst/>
                          <a:latin typeface="Arial Narrow" panose="020B0606020202030204" pitchFamily="34" charset="0"/>
                          <a:ea typeface="+mn-ea"/>
                          <a:cs typeface="+mn-cs"/>
                          <a:sym typeface="Arial"/>
                        </a:rPr>
                        <a:t>Q2</a:t>
                      </a:r>
                      <a:endParaRPr lang="ru-KZ" sz="900" b="0" i="0" u="none" strike="noStrike" cap="none" dirty="0">
                        <a:solidFill>
                          <a:srgbClr val="000000"/>
                        </a:solidFill>
                        <a:effectLst/>
                        <a:latin typeface="Arial Narrow" panose="020B0606020202030204" pitchFamily="34" charset="0"/>
                        <a:ea typeface="+mn-ea"/>
                        <a:cs typeface="+mn-cs"/>
                        <a:sym typeface="Arial"/>
                      </a:endParaRPr>
                    </a:p>
                  </a:txBody>
                  <a:tcPr marL="9525" marR="9525" marT="0"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6">
                        <a:lumMod val="50000"/>
                        <a:alpha val="20000"/>
                      </a:schemeClr>
                    </a:solidFill>
                  </a:tcPr>
                </a:tc>
                <a:tc>
                  <a:txBody>
                    <a:bodyPr/>
                    <a:lstStyle/>
                    <a:p>
                      <a:pPr algn="ctr" fontAlgn="ctr"/>
                      <a:r>
                        <a:rPr lang="en-US" sz="900" b="0" i="0" u="none" strike="noStrike" cap="none" dirty="0">
                          <a:solidFill>
                            <a:srgbClr val="000000"/>
                          </a:solidFill>
                          <a:effectLst/>
                          <a:latin typeface="Arial Narrow" panose="020B0606020202030204" pitchFamily="34" charset="0"/>
                          <a:ea typeface="+mn-ea"/>
                          <a:cs typeface="+mn-cs"/>
                          <a:sym typeface="Arial"/>
                        </a:rPr>
                        <a:t>Q3</a:t>
                      </a:r>
                      <a:endParaRPr lang="ru-KZ" sz="900" b="0" i="0" u="none" strike="noStrike" cap="none" dirty="0">
                        <a:solidFill>
                          <a:srgbClr val="000000"/>
                        </a:solidFill>
                        <a:effectLst/>
                        <a:latin typeface="Arial Narrow" panose="020B0606020202030204" pitchFamily="34" charset="0"/>
                        <a:ea typeface="+mn-ea"/>
                        <a:cs typeface="+mn-cs"/>
                        <a:sym typeface="Arial"/>
                      </a:endParaRPr>
                    </a:p>
                  </a:txBody>
                  <a:tcPr marL="9525" marR="9525" marT="0"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6">
                        <a:lumMod val="50000"/>
                        <a:alpha val="20000"/>
                      </a:schemeClr>
                    </a:solidFill>
                  </a:tcPr>
                </a:tc>
                <a:tc>
                  <a:txBody>
                    <a:bodyPr/>
                    <a:lstStyle/>
                    <a:p>
                      <a:pPr algn="ctr" fontAlgn="ctr"/>
                      <a:r>
                        <a:rPr lang="en-US" sz="900" b="0" i="0" u="none" strike="noStrike" cap="none" dirty="0">
                          <a:solidFill>
                            <a:srgbClr val="000000"/>
                          </a:solidFill>
                          <a:effectLst/>
                          <a:latin typeface="Arial Narrow" panose="020B0606020202030204" pitchFamily="34" charset="0"/>
                          <a:ea typeface="+mn-ea"/>
                          <a:cs typeface="+mn-cs"/>
                          <a:sym typeface="Arial"/>
                        </a:rPr>
                        <a:t>Q4</a:t>
                      </a:r>
                      <a:endParaRPr lang="ru-KZ" sz="900" b="0" i="0" u="none" strike="noStrike" cap="none" dirty="0">
                        <a:solidFill>
                          <a:srgbClr val="000000"/>
                        </a:solidFill>
                        <a:effectLst/>
                        <a:latin typeface="Arial Narrow" panose="020B0606020202030204" pitchFamily="34" charset="0"/>
                        <a:ea typeface="+mn-ea"/>
                        <a:cs typeface="+mn-cs"/>
                        <a:sym typeface="Arial"/>
                      </a:endParaRPr>
                    </a:p>
                  </a:txBody>
                  <a:tcPr marL="9525" marR="9525" marT="0" marB="0" anchor="ctr">
                    <a:lnL w="6350" cap="flat" cmpd="sng" algn="ctr">
                      <a:solidFill>
                        <a:schemeClr val="tx1"/>
                      </a:solidFill>
                      <a:prstDash val="sysDot"/>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6">
                        <a:lumMod val="50000"/>
                        <a:alpha val="20000"/>
                      </a:schemeClr>
                    </a:solidFill>
                  </a:tcPr>
                </a:tc>
                <a:extLst>
                  <a:ext uri="{0D108BD9-81ED-4DB2-BD59-A6C34878D82A}">
                    <a16:rowId xmlns:a16="http://schemas.microsoft.com/office/drawing/2014/main" val="877649079"/>
                  </a:ext>
                </a:extLst>
              </a:tr>
              <a:tr h="167033">
                <a:tc>
                  <a:txBody>
                    <a:bodyPr/>
                    <a:lstStyle/>
                    <a:p>
                      <a:pPr marL="0" marR="0" lvl="0" indent="0" algn="l" defTabSz="685800" rtl="0" eaLnBrk="1" fontAlgn="auto" latinLnBrk="0" hangingPunct="1">
                        <a:lnSpc>
                          <a:spcPct val="107000"/>
                        </a:lnSpc>
                        <a:spcBef>
                          <a:spcPts val="0"/>
                        </a:spcBef>
                        <a:spcAft>
                          <a:spcPts val="0"/>
                        </a:spcAft>
                        <a:buClrTx/>
                        <a:buSzTx/>
                        <a:buFontTx/>
                        <a:buNone/>
                        <a:tabLst/>
                        <a:defRPr/>
                      </a:pPr>
                      <a:r>
                        <a:rPr lang="ru-RU" sz="900" b="1" i="0" u="none" strike="noStrike" cap="none" noProof="0" dirty="0">
                          <a:solidFill>
                            <a:srgbClr val="000000"/>
                          </a:solidFill>
                          <a:effectLst/>
                          <a:latin typeface="Arial Narrow" panose="020B0606020202030204" pitchFamily="34" charset="0"/>
                          <a:ea typeface="+mn-ea"/>
                          <a:cs typeface="+mn-cs"/>
                          <a:sym typeface="Arial"/>
                        </a:rPr>
                        <a:t>БАРЛЫҒЫ</a:t>
                      </a:r>
                      <a:endParaRPr lang="ru-RU" sz="800" b="1" i="0" u="none" strike="noStrike" cap="none" noProof="0" dirty="0">
                        <a:solidFill>
                          <a:srgbClr val="000000"/>
                        </a:solidFill>
                        <a:effectLst/>
                        <a:latin typeface="Arial Narrow" panose="020B0606020202030204" pitchFamily="34" charset="0"/>
                        <a:ea typeface="+mn-ea"/>
                        <a:cs typeface="+mn-cs"/>
                        <a:sym typeface="Arial"/>
                      </a:endParaRPr>
                    </a:p>
                  </a:txBody>
                  <a:tcPr marT="0" marB="0" anchor="ctr">
                    <a:lnL w="76200" cap="flat" cmpd="sng" algn="ctr">
                      <a:noFill/>
                      <a:prstDash val="solid"/>
                      <a:round/>
                      <a:headEnd type="none" w="med" len="med"/>
                      <a:tailEnd type="none" w="med" len="med"/>
                    </a:lnL>
                    <a:lnR w="6350" cap="flat" cmpd="sng" algn="ctr">
                      <a:solidFill>
                        <a:schemeClr val="tx1"/>
                      </a:solidFill>
                      <a:prstDash val="sysDot"/>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accent6">
                        <a:lumMod val="50000"/>
                        <a:alpha val="20000"/>
                      </a:schemeClr>
                    </a:solidFill>
                  </a:tcPr>
                </a:tc>
                <a:tc>
                  <a:txBody>
                    <a:bodyPr/>
                    <a:lstStyle/>
                    <a:p>
                      <a:pPr algn="ctr" fontAlgn="ctr"/>
                      <a:r>
                        <a:rPr lang="ru-RU" sz="900" b="1" i="0" u="none" strike="noStrike" cap="none" dirty="0">
                          <a:solidFill>
                            <a:srgbClr val="000000"/>
                          </a:solidFill>
                          <a:effectLst/>
                          <a:latin typeface="Arial Narrow" panose="020B0606020202030204" pitchFamily="34" charset="0"/>
                          <a:ea typeface="+mn-ea"/>
                          <a:cs typeface="+mn-cs"/>
                          <a:sym typeface="Arial"/>
                        </a:rPr>
                        <a:t>7 448</a:t>
                      </a:r>
                      <a:endParaRPr lang="ru-KZ" sz="900" b="1" i="0" u="none" strike="noStrike" cap="none" dirty="0">
                        <a:solidFill>
                          <a:srgbClr val="000000"/>
                        </a:solidFill>
                        <a:effectLst/>
                        <a:latin typeface="Arial Narrow" panose="020B0606020202030204" pitchFamily="34" charset="0"/>
                        <a:ea typeface="+mn-ea"/>
                        <a:cs typeface="+mn-cs"/>
                        <a:sym typeface="Arial"/>
                      </a:endParaRPr>
                    </a:p>
                  </a:txBody>
                  <a:tcPr marL="9525" marR="9525" marT="0"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50000"/>
                        <a:alpha val="20000"/>
                      </a:schemeClr>
                    </a:solidFill>
                  </a:tcPr>
                </a:tc>
                <a:tc>
                  <a:txBody>
                    <a:bodyPr/>
                    <a:lstStyle/>
                    <a:p>
                      <a:pPr algn="ctr" rtl="0" fontAlgn="ctr"/>
                      <a:r>
                        <a:rPr lang="ru-RU" sz="900" b="1" i="0" u="none" strike="noStrike">
                          <a:solidFill>
                            <a:srgbClr val="000000"/>
                          </a:solidFill>
                          <a:effectLst/>
                          <a:latin typeface="Arial Narrow" panose="020B0606020202030204" pitchFamily="34" charset="0"/>
                        </a:rPr>
                        <a:t>5 420</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6">
                        <a:lumMod val="50000"/>
                        <a:alpha val="20000"/>
                      </a:schemeClr>
                    </a:solidFill>
                  </a:tcPr>
                </a:tc>
                <a:tc>
                  <a:txBody>
                    <a:bodyPr/>
                    <a:lstStyle/>
                    <a:p>
                      <a:pPr algn="ctr" rtl="0" fontAlgn="ctr"/>
                      <a:r>
                        <a:rPr lang="ru-RU" sz="900" b="1" i="0" u="none" strike="noStrike">
                          <a:solidFill>
                            <a:srgbClr val="000000"/>
                          </a:solidFill>
                          <a:effectLst/>
                          <a:latin typeface="Arial Narrow" panose="020B0606020202030204" pitchFamily="34" charset="0"/>
                        </a:rPr>
                        <a:t>5 441</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6">
                        <a:lumMod val="50000"/>
                        <a:alpha val="20000"/>
                      </a:schemeClr>
                    </a:solidFill>
                  </a:tcPr>
                </a:tc>
                <a:tc>
                  <a:txBody>
                    <a:bodyPr/>
                    <a:lstStyle/>
                    <a:p>
                      <a:pPr algn="ctr" rtl="0" fontAlgn="ctr"/>
                      <a:r>
                        <a:rPr lang="ru-RU" sz="900" b="1" i="0" u="none" strike="noStrike" dirty="0">
                          <a:solidFill>
                            <a:srgbClr val="000000"/>
                          </a:solidFill>
                          <a:effectLst/>
                          <a:latin typeface="Arial Narrow" panose="020B0606020202030204" pitchFamily="34" charset="0"/>
                        </a:rPr>
                        <a:t>7 743</a:t>
                      </a:r>
                    </a:p>
                  </a:txBody>
                  <a:tcPr marL="9525" marR="9525" marT="9525" marB="0" anchor="ctr">
                    <a:lnL w="6350" cap="flat" cmpd="sng" algn="ctr">
                      <a:solidFill>
                        <a:schemeClr val="tx1"/>
                      </a:solidFill>
                      <a:prstDash val="sysDot"/>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6">
                        <a:lumMod val="50000"/>
                        <a:alpha val="20000"/>
                      </a:schemeClr>
                    </a:solidFill>
                  </a:tcPr>
                </a:tc>
                <a:extLst>
                  <a:ext uri="{0D108BD9-81ED-4DB2-BD59-A6C34878D82A}">
                    <a16:rowId xmlns:a16="http://schemas.microsoft.com/office/drawing/2014/main" val="1602871338"/>
                  </a:ext>
                </a:extLst>
              </a:tr>
              <a:tr h="148474">
                <a:tc>
                  <a:txBody>
                    <a:bodyPr/>
                    <a:lstStyle/>
                    <a:p>
                      <a:pPr marL="72000" algn="l" fontAlgn="b"/>
                      <a:r>
                        <a:rPr lang="ru-RU" sz="800" b="0" i="0" u="none" strike="noStrike" cap="none" dirty="0">
                          <a:solidFill>
                            <a:srgbClr val="000000"/>
                          </a:solidFill>
                          <a:effectLst/>
                          <a:latin typeface="Arial Narrow" panose="020B0606020202030204" pitchFamily="34" charset="0"/>
                          <a:ea typeface="+mn-ea"/>
                          <a:cs typeface="+mn-cs"/>
                          <a:sym typeface="Arial"/>
                        </a:rPr>
                        <a:t>БАСШЫЛАР ЖӘНЕ МЕМЛЕКЕТТІК ҚЫЗМЕТШІЛЕР</a:t>
                      </a:r>
                    </a:p>
                  </a:txBody>
                  <a:tcPr marL="9525" marR="9525" marT="0" marB="0" anchor="ctr">
                    <a:lnL w="76200" cap="flat" cmpd="sng" algn="ctr">
                      <a:noFill/>
                      <a:prstDash val="solid"/>
                      <a:round/>
                      <a:headEnd type="none" w="med" len="med"/>
                      <a:tailEnd type="none" w="med" len="med"/>
                    </a:lnL>
                    <a:lnR w="6350" cap="flat" cmpd="sng" algn="ctr">
                      <a:solidFill>
                        <a:schemeClr val="tx1"/>
                      </a:solidFill>
                      <a:prstDash val="sysDot"/>
                      <a:round/>
                      <a:headEnd type="none" w="med" len="med"/>
                      <a:tailEnd type="none" w="med" len="med"/>
                    </a:lnR>
                    <a:lnT w="12700" cap="flat" cmpd="sng" algn="ctr">
                      <a:solidFill>
                        <a:schemeClr val="tx1"/>
                      </a:solidFill>
                      <a:prstDash val="solid"/>
                      <a:round/>
                      <a:headEnd type="none" w="med" len="med"/>
                      <a:tailEnd type="none" w="med" len="med"/>
                    </a:lnT>
                    <a:lnB w="6350" cap="flat" cmpd="sng" algn="ctr">
                      <a:solidFill>
                        <a:schemeClr val="tx1"/>
                      </a:solidFill>
                      <a:prstDash val="sysDot"/>
                      <a:round/>
                      <a:headEnd type="none" w="med" len="med"/>
                      <a:tailEnd type="none" w="med" len="med"/>
                    </a:lnB>
                    <a:noFill/>
                  </a:tcPr>
                </a:tc>
                <a:tc>
                  <a:txBody>
                    <a:bodyPr/>
                    <a:lstStyle/>
                    <a:p>
                      <a:pPr algn="ctr" fontAlgn="ctr"/>
                      <a:r>
                        <a:rPr lang="ru-RU" sz="800" b="0" i="0" u="none" strike="noStrike">
                          <a:solidFill>
                            <a:srgbClr val="000000"/>
                          </a:solidFill>
                          <a:effectLst/>
                          <a:latin typeface="Arial Narrow" panose="020B0606020202030204" pitchFamily="34" charset="0"/>
                        </a:rPr>
                        <a:t>252</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12700" cap="flat" cmpd="sng" algn="ctr">
                      <a:solidFill>
                        <a:schemeClr val="tx1"/>
                      </a:solidFill>
                      <a:prstDash val="solid"/>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ru-RU" sz="800" b="0" i="0" u="none" strike="noStrike">
                          <a:solidFill>
                            <a:srgbClr val="000000"/>
                          </a:solidFill>
                          <a:effectLst/>
                          <a:latin typeface="Arial Narrow" panose="020B0606020202030204" pitchFamily="34" charset="0"/>
                        </a:rPr>
                        <a:t>150</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12700" cap="flat" cmpd="sng" algn="ctr">
                      <a:solidFill>
                        <a:schemeClr val="tx1"/>
                      </a:solidFill>
                      <a:prstDash val="solid"/>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ru-RU" sz="800" b="0" i="0" u="none" strike="noStrike">
                          <a:solidFill>
                            <a:srgbClr val="000000"/>
                          </a:solidFill>
                          <a:effectLst/>
                          <a:latin typeface="Arial Narrow" panose="020B0606020202030204" pitchFamily="34" charset="0"/>
                        </a:rPr>
                        <a:t>146</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12700" cap="flat" cmpd="sng" algn="ctr">
                      <a:solidFill>
                        <a:schemeClr val="tx1"/>
                      </a:solidFill>
                      <a:prstDash val="solid"/>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ru-RU" sz="800" b="0" i="0" u="none" strike="noStrike">
                          <a:solidFill>
                            <a:srgbClr val="000000"/>
                          </a:solidFill>
                          <a:effectLst/>
                          <a:latin typeface="Arial Narrow" panose="020B0606020202030204" pitchFamily="34" charset="0"/>
                        </a:rPr>
                        <a:t>221</a:t>
                      </a:r>
                    </a:p>
                  </a:txBody>
                  <a:tcPr marL="9525" marR="9525" marT="9525" marB="0" anchor="ctr">
                    <a:lnL w="6350" cap="flat" cmpd="sng" algn="ctr">
                      <a:solidFill>
                        <a:schemeClr val="tx1"/>
                      </a:solidFill>
                      <a:prstDash val="sysDot"/>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052355308"/>
                  </a:ext>
                </a:extLst>
              </a:tr>
              <a:tr h="148474">
                <a:tc>
                  <a:txBody>
                    <a:bodyPr/>
                    <a:lstStyle/>
                    <a:p>
                      <a:pPr marL="72000" algn="l" fontAlgn="b"/>
                      <a:r>
                        <a:rPr lang="ru-RU" sz="800" b="0" i="0" u="none" strike="noStrike" cap="none" dirty="0">
                          <a:solidFill>
                            <a:srgbClr val="000000"/>
                          </a:solidFill>
                          <a:effectLst/>
                          <a:latin typeface="Arial Narrow" panose="020B0606020202030204" pitchFamily="34" charset="0"/>
                          <a:ea typeface="+mn-ea"/>
                          <a:cs typeface="+mn-cs"/>
                          <a:sym typeface="Arial"/>
                        </a:rPr>
                        <a:t>КӘСІБИ МАМАНДАР</a:t>
                      </a:r>
                    </a:p>
                  </a:txBody>
                  <a:tcPr marL="9525" marR="9525" marT="0" marB="0" anchor="ctr">
                    <a:lnL w="76200" cap="flat" cmpd="sng" algn="ctr">
                      <a:noFill/>
                      <a:prstDash val="solid"/>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solidFill>
                      <a:schemeClr val="accent6">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1 707</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1 308</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solidFill>
                      <a:schemeClr val="accent6">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1 066</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solidFill>
                      <a:schemeClr val="accent6">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1 839</a:t>
                      </a:r>
                    </a:p>
                  </a:txBody>
                  <a:tcPr marL="9525" marR="9525" marT="9525" marB="0" anchor="ctr">
                    <a:lnL w="6350" cap="flat" cmpd="sng" algn="ctr">
                      <a:solidFill>
                        <a:schemeClr val="tx1"/>
                      </a:solidFill>
                      <a:prstDash val="sysDot"/>
                      <a:round/>
                      <a:headEnd type="none" w="med" len="med"/>
                      <a:tailEnd type="none" w="med" len="med"/>
                    </a:lnL>
                    <a:lnR w="12700" cap="flat" cmpd="sng" algn="ctr">
                      <a:noFill/>
                      <a:prstDash val="solid"/>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solidFill>
                      <a:schemeClr val="accent6">
                        <a:lumMod val="50000"/>
                        <a:alpha val="20000"/>
                      </a:schemeClr>
                    </a:solidFill>
                  </a:tcPr>
                </a:tc>
                <a:extLst>
                  <a:ext uri="{0D108BD9-81ED-4DB2-BD59-A6C34878D82A}">
                    <a16:rowId xmlns:a16="http://schemas.microsoft.com/office/drawing/2014/main" val="4077338817"/>
                  </a:ext>
                </a:extLst>
              </a:tr>
              <a:tr h="148474">
                <a:tc>
                  <a:txBody>
                    <a:bodyPr/>
                    <a:lstStyle/>
                    <a:p>
                      <a:pPr marL="72000" algn="l" fontAlgn="b"/>
                      <a:r>
                        <a:rPr lang="ru-RU" sz="800" b="0" i="0" u="none" strike="noStrike" cap="none" dirty="0">
                          <a:solidFill>
                            <a:srgbClr val="000000"/>
                          </a:solidFill>
                          <a:effectLst/>
                          <a:latin typeface="Arial Narrow" panose="020B0606020202030204" pitchFamily="34" charset="0"/>
                          <a:ea typeface="+mn-ea"/>
                          <a:cs typeface="+mn-cs"/>
                          <a:sym typeface="Arial"/>
                        </a:rPr>
                        <a:t>ТЕХНИК МАМАНДАР ЖӘНЕ БАСҚА ДА КӘСІБИ КӨМЕКШІ ПЕРСОНАЛ</a:t>
                      </a:r>
                    </a:p>
                  </a:txBody>
                  <a:tcPr marL="9525" marR="9525" marT="0" marB="0" anchor="ctr">
                    <a:lnL w="76200" cap="flat" cmpd="sng" algn="ctr">
                      <a:noFill/>
                      <a:prstDash val="solid"/>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noFill/>
                  </a:tcPr>
                </a:tc>
                <a:tc>
                  <a:txBody>
                    <a:bodyPr/>
                    <a:lstStyle/>
                    <a:p>
                      <a:pPr algn="ctr" fontAlgn="ctr"/>
                      <a:r>
                        <a:rPr lang="ru-RU" sz="800" b="0" i="0" u="none" strike="noStrike">
                          <a:solidFill>
                            <a:srgbClr val="000000"/>
                          </a:solidFill>
                          <a:effectLst/>
                          <a:latin typeface="Arial Narrow" panose="020B0606020202030204" pitchFamily="34" charset="0"/>
                        </a:rPr>
                        <a:t>1 004</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ru-RU" sz="800" b="0" i="0" u="none" strike="noStrike">
                          <a:solidFill>
                            <a:srgbClr val="000000"/>
                          </a:solidFill>
                          <a:effectLst/>
                          <a:latin typeface="Arial Narrow" panose="020B0606020202030204" pitchFamily="34" charset="0"/>
                        </a:rPr>
                        <a:t>654</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ru-RU" sz="800" b="0" i="0" u="none" strike="noStrike">
                          <a:solidFill>
                            <a:srgbClr val="000000"/>
                          </a:solidFill>
                          <a:effectLst/>
                          <a:latin typeface="Arial Narrow" panose="020B0606020202030204" pitchFamily="34" charset="0"/>
                        </a:rPr>
                        <a:t>491</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ru-RU" sz="800" b="0" i="0" u="none" strike="noStrike">
                          <a:solidFill>
                            <a:srgbClr val="000000"/>
                          </a:solidFill>
                          <a:effectLst/>
                          <a:latin typeface="Arial Narrow" panose="020B0606020202030204" pitchFamily="34" charset="0"/>
                        </a:rPr>
                        <a:t>668</a:t>
                      </a:r>
                    </a:p>
                  </a:txBody>
                  <a:tcPr marL="9525" marR="9525" marT="9525" marB="0" anchor="ctr">
                    <a:lnL w="6350" cap="flat" cmpd="sng" algn="ctr">
                      <a:solidFill>
                        <a:schemeClr val="tx1"/>
                      </a:solidFill>
                      <a:prstDash val="sysDot"/>
                      <a:round/>
                      <a:headEnd type="none" w="med" len="med"/>
                      <a:tailEnd type="none" w="med" len="med"/>
                    </a:lnL>
                    <a:lnR w="12700" cap="flat" cmpd="sng" algn="ctr">
                      <a:noFill/>
                      <a:prstDash val="solid"/>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500228116"/>
                  </a:ext>
                </a:extLst>
              </a:tr>
              <a:tr h="148474">
                <a:tc>
                  <a:txBody>
                    <a:bodyPr/>
                    <a:lstStyle/>
                    <a:p>
                      <a:pPr marL="72000" algn="l" fontAlgn="b"/>
                      <a:r>
                        <a:rPr lang="ru-RU" sz="800" b="0" i="0" u="none" strike="noStrike" cap="none" dirty="0">
                          <a:solidFill>
                            <a:srgbClr val="000000"/>
                          </a:solidFill>
                          <a:effectLst/>
                          <a:latin typeface="Arial Narrow" panose="020B0606020202030204" pitchFamily="34" charset="0"/>
                          <a:ea typeface="+mn-ea"/>
                          <a:cs typeface="+mn-cs"/>
                          <a:sym typeface="Arial"/>
                        </a:rPr>
                        <a:t>ӘКІМШІЛЕНДІРУ САЛАСЫНДАҒЫ ҚЫЗМЕТШІЛЕР</a:t>
                      </a:r>
                    </a:p>
                  </a:txBody>
                  <a:tcPr marL="9525" marR="9525" marT="0" marB="0" anchor="ctr">
                    <a:lnL w="76200" cap="flat" cmpd="sng" algn="ctr">
                      <a:noFill/>
                      <a:prstDash val="solid"/>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solidFill>
                      <a:schemeClr val="accent6">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389</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173</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solidFill>
                      <a:schemeClr val="accent6">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126</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solidFill>
                      <a:schemeClr val="accent6">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197</a:t>
                      </a:r>
                    </a:p>
                  </a:txBody>
                  <a:tcPr marL="9525" marR="9525" marT="9525" marB="0" anchor="ctr">
                    <a:lnL w="6350" cap="flat" cmpd="sng" algn="ctr">
                      <a:solidFill>
                        <a:schemeClr val="tx1"/>
                      </a:solidFill>
                      <a:prstDash val="sysDot"/>
                      <a:round/>
                      <a:headEnd type="none" w="med" len="med"/>
                      <a:tailEnd type="none" w="med" len="med"/>
                    </a:lnL>
                    <a:lnR w="12700" cap="flat" cmpd="sng" algn="ctr">
                      <a:noFill/>
                      <a:prstDash val="solid"/>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solidFill>
                      <a:schemeClr val="accent6">
                        <a:lumMod val="50000"/>
                        <a:alpha val="20000"/>
                      </a:schemeClr>
                    </a:solidFill>
                  </a:tcPr>
                </a:tc>
                <a:extLst>
                  <a:ext uri="{0D108BD9-81ED-4DB2-BD59-A6C34878D82A}">
                    <a16:rowId xmlns:a16="http://schemas.microsoft.com/office/drawing/2014/main" val="1221627480"/>
                  </a:ext>
                </a:extLst>
              </a:tr>
              <a:tr h="148474">
                <a:tc>
                  <a:txBody>
                    <a:bodyPr/>
                    <a:lstStyle/>
                    <a:p>
                      <a:pPr marL="72000" algn="l" fontAlgn="b"/>
                      <a:r>
                        <a:rPr lang="ru-RU" sz="800" b="0" i="0" u="none" strike="noStrike" cap="none" dirty="0">
                          <a:solidFill>
                            <a:srgbClr val="000000"/>
                          </a:solidFill>
                          <a:effectLst/>
                          <a:latin typeface="Arial Narrow" panose="020B0606020202030204" pitchFamily="34" charset="0"/>
                          <a:ea typeface="+mn-ea"/>
                          <a:cs typeface="+mn-cs"/>
                          <a:sym typeface="Arial"/>
                        </a:rPr>
                        <a:t>ҚЫЗМЕТ КӨРСЕТУ ЖӘНЕ САУДА САЛАСЫНЫҢ ЖҰМЫСКЕРЛЕРІ</a:t>
                      </a:r>
                    </a:p>
                  </a:txBody>
                  <a:tcPr marL="9525" marR="9525" marT="0" marB="0" anchor="ctr">
                    <a:lnL w="76200" cap="flat" cmpd="sng" algn="ctr">
                      <a:noFill/>
                      <a:prstDash val="solid"/>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noFill/>
                  </a:tcPr>
                </a:tc>
                <a:tc>
                  <a:txBody>
                    <a:bodyPr/>
                    <a:lstStyle/>
                    <a:p>
                      <a:pPr algn="ctr" fontAlgn="ctr"/>
                      <a:r>
                        <a:rPr lang="ru-RU" sz="800" b="0" i="0" u="none" strike="noStrike">
                          <a:solidFill>
                            <a:srgbClr val="000000"/>
                          </a:solidFill>
                          <a:effectLst/>
                          <a:latin typeface="Arial Narrow" panose="020B0606020202030204" pitchFamily="34" charset="0"/>
                        </a:rPr>
                        <a:t>782</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ru-RU" sz="800" b="0" i="0" u="none" strike="noStrike">
                          <a:solidFill>
                            <a:srgbClr val="000000"/>
                          </a:solidFill>
                          <a:effectLst/>
                          <a:latin typeface="Arial Narrow" panose="020B0606020202030204" pitchFamily="34" charset="0"/>
                        </a:rPr>
                        <a:t>398</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ru-RU" sz="800" b="0" i="0" u="none" strike="noStrike">
                          <a:solidFill>
                            <a:srgbClr val="000000"/>
                          </a:solidFill>
                          <a:effectLst/>
                          <a:latin typeface="Arial Narrow" panose="020B0606020202030204" pitchFamily="34" charset="0"/>
                        </a:rPr>
                        <a:t>294</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ru-RU" sz="800" b="0" i="0" u="none" strike="noStrike">
                          <a:solidFill>
                            <a:srgbClr val="000000"/>
                          </a:solidFill>
                          <a:effectLst/>
                          <a:latin typeface="Arial Narrow" panose="020B0606020202030204" pitchFamily="34" charset="0"/>
                        </a:rPr>
                        <a:t>404</a:t>
                      </a:r>
                    </a:p>
                  </a:txBody>
                  <a:tcPr marL="9525" marR="9525" marT="9525" marB="0" anchor="ctr">
                    <a:lnL w="6350" cap="flat" cmpd="sng" algn="ctr">
                      <a:solidFill>
                        <a:schemeClr val="tx1"/>
                      </a:solidFill>
                      <a:prstDash val="sysDot"/>
                      <a:round/>
                      <a:headEnd type="none" w="med" len="med"/>
                      <a:tailEnd type="none" w="med" len="med"/>
                    </a:lnL>
                    <a:lnR w="12700" cap="flat" cmpd="sng" algn="ctr">
                      <a:noFill/>
                      <a:prstDash val="solid"/>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182707914"/>
                  </a:ext>
                </a:extLst>
              </a:tr>
              <a:tr h="148474">
                <a:tc>
                  <a:txBody>
                    <a:bodyPr/>
                    <a:lstStyle/>
                    <a:p>
                      <a:pPr marL="72000" algn="l" fontAlgn="b"/>
                      <a:r>
                        <a:rPr lang="ru-RU" sz="800" b="0" i="0" u="none" strike="noStrike" cap="none" dirty="0">
                          <a:solidFill>
                            <a:srgbClr val="000000"/>
                          </a:solidFill>
                          <a:effectLst/>
                          <a:latin typeface="Arial Narrow" panose="020B0606020202030204" pitchFamily="34" charset="0"/>
                          <a:ea typeface="+mn-ea"/>
                          <a:cs typeface="+mn-cs"/>
                          <a:sym typeface="Arial"/>
                        </a:rPr>
                        <a:t>ФЕРМЕР Ж/Е АУЫЛ/ОРМАН, БАЛЫҚ ШАРУА-ЫҢ Ж/Е БАЛЫҚ АУЛАУ ЖҰМЫС-РЫ</a:t>
                      </a:r>
                    </a:p>
                  </a:txBody>
                  <a:tcPr marL="9525" marR="9525" marT="0" marB="0" anchor="ctr">
                    <a:lnL w="76200" cap="flat" cmpd="sng" algn="ctr">
                      <a:noFill/>
                      <a:prstDash val="solid"/>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solidFill>
                      <a:schemeClr val="accent6">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40</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42</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solidFill>
                      <a:schemeClr val="accent6">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55</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solidFill>
                      <a:schemeClr val="accent6">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39</a:t>
                      </a:r>
                    </a:p>
                  </a:txBody>
                  <a:tcPr marL="9525" marR="9525" marT="9525" marB="0" anchor="ctr">
                    <a:lnL w="6350" cap="flat" cmpd="sng" algn="ctr">
                      <a:solidFill>
                        <a:schemeClr val="tx1"/>
                      </a:solidFill>
                      <a:prstDash val="sysDot"/>
                      <a:round/>
                      <a:headEnd type="none" w="med" len="med"/>
                      <a:tailEnd type="none" w="med" len="med"/>
                    </a:lnL>
                    <a:lnR w="12700" cap="flat" cmpd="sng" algn="ctr">
                      <a:noFill/>
                      <a:prstDash val="solid"/>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solidFill>
                      <a:schemeClr val="accent6">
                        <a:lumMod val="50000"/>
                        <a:alpha val="20000"/>
                      </a:schemeClr>
                    </a:solidFill>
                  </a:tcPr>
                </a:tc>
                <a:extLst>
                  <a:ext uri="{0D108BD9-81ED-4DB2-BD59-A6C34878D82A}">
                    <a16:rowId xmlns:a16="http://schemas.microsoft.com/office/drawing/2014/main" val="3434696259"/>
                  </a:ext>
                </a:extLst>
              </a:tr>
              <a:tr h="148474">
                <a:tc>
                  <a:txBody>
                    <a:bodyPr/>
                    <a:lstStyle/>
                    <a:p>
                      <a:pPr marL="72000" algn="l" fontAlgn="b"/>
                      <a:r>
                        <a:rPr lang="ru-RU" sz="800" b="0" i="0" u="none" strike="noStrike" cap="none" dirty="0">
                          <a:solidFill>
                            <a:srgbClr val="000000"/>
                          </a:solidFill>
                          <a:effectLst/>
                          <a:latin typeface="Arial Narrow" panose="020B0606020202030204" pitchFamily="34" charset="0"/>
                          <a:ea typeface="+mn-ea"/>
                          <a:cs typeface="+mn-cs"/>
                          <a:sym typeface="Arial"/>
                        </a:rPr>
                        <a:t>ӨНЕРКӘСІП, ҚҰРЫЛЫС, КӨЛІК Ж/Е БАСҚА ТЕКТЕС ЖҰМЫСШЫЛАРЫ</a:t>
                      </a:r>
                    </a:p>
                  </a:txBody>
                  <a:tcPr marL="9525" marR="9525" marT="0" marB="0" anchor="ctr">
                    <a:lnL w="76200" cap="flat" cmpd="sng" algn="ctr">
                      <a:noFill/>
                      <a:prstDash val="solid"/>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noFill/>
                  </a:tcPr>
                </a:tc>
                <a:tc>
                  <a:txBody>
                    <a:bodyPr/>
                    <a:lstStyle/>
                    <a:p>
                      <a:pPr algn="ctr" fontAlgn="ctr"/>
                      <a:r>
                        <a:rPr lang="ru-RU" sz="800" b="0" i="0" u="none" strike="noStrike">
                          <a:solidFill>
                            <a:srgbClr val="000000"/>
                          </a:solidFill>
                          <a:effectLst/>
                          <a:latin typeface="Arial Narrow" panose="020B0606020202030204" pitchFamily="34" charset="0"/>
                        </a:rPr>
                        <a:t>1 016</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ru-RU" sz="800" b="0" i="0" u="none" strike="noStrike">
                          <a:solidFill>
                            <a:srgbClr val="000000"/>
                          </a:solidFill>
                          <a:effectLst/>
                          <a:latin typeface="Arial Narrow" panose="020B0606020202030204" pitchFamily="34" charset="0"/>
                        </a:rPr>
                        <a:t>1 332</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ru-RU" sz="800" b="0" i="0" u="none" strike="noStrike">
                          <a:solidFill>
                            <a:srgbClr val="000000"/>
                          </a:solidFill>
                          <a:effectLst/>
                          <a:latin typeface="Arial Narrow" panose="020B0606020202030204" pitchFamily="34" charset="0"/>
                        </a:rPr>
                        <a:t>1 534</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ru-RU" sz="800" b="0" i="0" u="none" strike="noStrike">
                          <a:solidFill>
                            <a:srgbClr val="000000"/>
                          </a:solidFill>
                          <a:effectLst/>
                          <a:latin typeface="Arial Narrow" panose="020B0606020202030204" pitchFamily="34" charset="0"/>
                        </a:rPr>
                        <a:t>1 741</a:t>
                      </a:r>
                    </a:p>
                  </a:txBody>
                  <a:tcPr marL="9525" marR="9525" marT="9525" marB="0" anchor="ctr">
                    <a:lnL w="6350" cap="flat" cmpd="sng" algn="ctr">
                      <a:solidFill>
                        <a:schemeClr val="tx1"/>
                      </a:solidFill>
                      <a:prstDash val="sysDot"/>
                      <a:round/>
                      <a:headEnd type="none" w="med" len="med"/>
                      <a:tailEnd type="none" w="med" len="med"/>
                    </a:lnL>
                    <a:lnR w="12700" cap="flat" cmpd="sng" algn="ctr">
                      <a:noFill/>
                      <a:prstDash val="solid"/>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033135677"/>
                  </a:ext>
                </a:extLst>
              </a:tr>
              <a:tr h="148474">
                <a:tc>
                  <a:txBody>
                    <a:bodyPr/>
                    <a:lstStyle/>
                    <a:p>
                      <a:pPr marL="72000" algn="l" fontAlgn="b"/>
                      <a:r>
                        <a:rPr lang="ru-RU" sz="800" b="0" i="0" u="none" strike="noStrike" cap="none" dirty="0">
                          <a:solidFill>
                            <a:srgbClr val="000000"/>
                          </a:solidFill>
                          <a:effectLst/>
                          <a:latin typeface="Arial Narrow" panose="020B0606020202030204" pitchFamily="34" charset="0"/>
                          <a:ea typeface="+mn-ea"/>
                          <a:cs typeface="+mn-cs"/>
                          <a:sym typeface="Arial"/>
                        </a:rPr>
                        <a:t>ӨНДІРІСТІК ЖАБДЫҚ ОПЕРАТОРЛАРЫ, ҚҰРАСТЫРУШЫЛАРЫ Ж/Е ЖҮРГІЗУШІЛЕРІ</a:t>
                      </a:r>
                    </a:p>
                  </a:txBody>
                  <a:tcPr marL="9525" marR="9525" marT="0" marB="0" anchor="ctr">
                    <a:lnL w="76200" cap="flat" cmpd="sng" algn="ctr">
                      <a:noFill/>
                      <a:prstDash val="solid"/>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solidFill>
                      <a:schemeClr val="accent6">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609</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427</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solidFill>
                      <a:schemeClr val="accent6">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577</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solidFill>
                      <a:schemeClr val="accent6">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653</a:t>
                      </a:r>
                    </a:p>
                  </a:txBody>
                  <a:tcPr marL="9525" marR="9525" marT="9525" marB="0" anchor="ctr">
                    <a:lnL w="6350" cap="flat" cmpd="sng" algn="ctr">
                      <a:solidFill>
                        <a:schemeClr val="tx1"/>
                      </a:solidFill>
                      <a:prstDash val="sysDot"/>
                      <a:round/>
                      <a:headEnd type="none" w="med" len="med"/>
                      <a:tailEnd type="none" w="med" len="med"/>
                    </a:lnL>
                    <a:lnR w="12700" cap="flat" cmpd="sng" algn="ctr">
                      <a:noFill/>
                      <a:prstDash val="solid"/>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solidFill>
                      <a:schemeClr val="accent6">
                        <a:lumMod val="50000"/>
                        <a:alpha val="20000"/>
                      </a:schemeClr>
                    </a:solidFill>
                  </a:tcPr>
                </a:tc>
                <a:extLst>
                  <a:ext uri="{0D108BD9-81ED-4DB2-BD59-A6C34878D82A}">
                    <a16:rowId xmlns:a16="http://schemas.microsoft.com/office/drawing/2014/main" val="3877348172"/>
                  </a:ext>
                </a:extLst>
              </a:tr>
              <a:tr h="148474">
                <a:tc>
                  <a:txBody>
                    <a:bodyPr/>
                    <a:lstStyle/>
                    <a:p>
                      <a:pPr marL="72000" algn="l" fontAlgn="b"/>
                      <a:r>
                        <a:rPr lang="ru-RU" sz="800" b="0" i="0" u="none" strike="noStrike" cap="none" dirty="0">
                          <a:solidFill>
                            <a:srgbClr val="000000"/>
                          </a:solidFill>
                          <a:effectLst/>
                          <a:latin typeface="Arial Narrow" panose="020B0606020202030204" pitchFamily="34" charset="0"/>
                          <a:ea typeface="+mn-ea"/>
                          <a:cs typeface="+mn-cs"/>
                          <a:sym typeface="Arial"/>
                        </a:rPr>
                        <a:t>БІЛІКТІЛІГІ ЖОҚ ЖҰМЫСШЫЛАР</a:t>
                      </a:r>
                    </a:p>
                  </a:txBody>
                  <a:tcPr marL="9525" marR="9525" marT="0" marB="0" anchor="ctr">
                    <a:lnL w="76200" cap="flat" cmpd="sng" algn="ctr">
                      <a:noFill/>
                      <a:prstDash val="solid"/>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noFill/>
                  </a:tcPr>
                </a:tc>
                <a:tc>
                  <a:txBody>
                    <a:bodyPr/>
                    <a:lstStyle/>
                    <a:p>
                      <a:pPr algn="ctr" fontAlgn="ctr"/>
                      <a:r>
                        <a:rPr lang="ru-RU" sz="800" b="0" i="0" u="none" strike="noStrike" dirty="0">
                          <a:solidFill>
                            <a:srgbClr val="000000"/>
                          </a:solidFill>
                          <a:effectLst/>
                          <a:latin typeface="Arial Narrow" panose="020B0606020202030204" pitchFamily="34" charset="0"/>
                        </a:rPr>
                        <a:t>1 649</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ru-RU" sz="800" b="0" i="0" u="none" strike="noStrike">
                          <a:solidFill>
                            <a:srgbClr val="000000"/>
                          </a:solidFill>
                          <a:effectLst/>
                          <a:latin typeface="Arial Narrow" panose="020B0606020202030204" pitchFamily="34" charset="0"/>
                        </a:rPr>
                        <a:t>936</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ru-RU" sz="800" b="0" i="0" u="none" strike="noStrike">
                          <a:solidFill>
                            <a:srgbClr val="000000"/>
                          </a:solidFill>
                          <a:effectLst/>
                          <a:latin typeface="Arial Narrow" panose="020B0606020202030204" pitchFamily="34" charset="0"/>
                        </a:rPr>
                        <a:t>1 152</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ru-RU" sz="800" b="0" i="0" u="none" strike="noStrike" dirty="0">
                          <a:solidFill>
                            <a:srgbClr val="000000"/>
                          </a:solidFill>
                          <a:effectLst/>
                          <a:latin typeface="Arial Narrow" panose="020B0606020202030204" pitchFamily="34" charset="0"/>
                        </a:rPr>
                        <a:t>1 981</a:t>
                      </a:r>
                    </a:p>
                  </a:txBody>
                  <a:tcPr marL="9525" marR="9525" marT="9525" marB="0" anchor="ctr">
                    <a:lnL w="6350" cap="flat" cmpd="sng" algn="ctr">
                      <a:solidFill>
                        <a:schemeClr val="tx1"/>
                      </a:solidFill>
                      <a:prstDash val="sysDot"/>
                      <a:round/>
                      <a:headEnd type="none" w="med" len="med"/>
                      <a:tailEnd type="none" w="med" len="med"/>
                    </a:lnL>
                    <a:lnR w="12700" cap="flat" cmpd="sng" algn="ctr">
                      <a:noFill/>
                      <a:prstDash val="solid"/>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605250712"/>
                  </a:ext>
                </a:extLst>
              </a:tr>
            </a:tbl>
          </a:graphicData>
        </a:graphic>
      </p:graphicFrame>
      <p:sp>
        <p:nvSpPr>
          <p:cNvPr id="3" name="Номер слайда 2">
            <a:extLst>
              <a:ext uri="{FF2B5EF4-FFF2-40B4-BE49-F238E27FC236}">
                <a16:creationId xmlns:a16="http://schemas.microsoft.com/office/drawing/2014/main" id="{0FE3E8E7-F31A-7D55-7372-1BEAD488D2B4}"/>
              </a:ext>
            </a:extLst>
          </p:cNvPr>
          <p:cNvSpPr>
            <a:spLocks noGrp="1"/>
          </p:cNvSpPr>
          <p:nvPr>
            <p:ph type="sldNum" sz="quarter" idx="12"/>
          </p:nvPr>
        </p:nvSpPr>
        <p:spPr/>
        <p:txBody>
          <a:bodyPr/>
          <a:lstStyle/>
          <a:p>
            <a:fld id="{4060C6F1-8618-4CCA-B45E-7B199C8F5830}" type="slidenum">
              <a:rPr lang="ru-RU" smtClean="0"/>
              <a:pPr/>
              <a:t>80</a:t>
            </a:fld>
            <a:r>
              <a:rPr lang="en-US" dirty="0"/>
              <a:t> </a:t>
            </a:r>
            <a:r>
              <a:rPr lang="ru-RU" dirty="0"/>
              <a:t>из 82</a:t>
            </a:r>
          </a:p>
        </p:txBody>
      </p:sp>
      <p:sp>
        <p:nvSpPr>
          <p:cNvPr id="6" name="Заголовок 3">
            <a:extLst>
              <a:ext uri="{FF2B5EF4-FFF2-40B4-BE49-F238E27FC236}">
                <a16:creationId xmlns:a16="http://schemas.microsoft.com/office/drawing/2014/main" id="{AC634985-2978-6D1D-9219-6D9F23D568B0}"/>
              </a:ext>
            </a:extLst>
          </p:cNvPr>
          <p:cNvSpPr txBox="1">
            <a:spLocks/>
          </p:cNvSpPr>
          <p:nvPr/>
        </p:nvSpPr>
        <p:spPr>
          <a:xfrm>
            <a:off x="72000" y="0"/>
            <a:ext cx="12120000" cy="859626"/>
          </a:xfrm>
          <a:prstGeom prst="rect">
            <a:avLst/>
          </a:prstGeom>
        </p:spPr>
        <p:txBody>
          <a:bodyPr anchor="ctr"/>
          <a:lstStyle>
            <a:defPPr marR="0" lvl="0" algn="l" rtl="0">
              <a:lnSpc>
                <a:spcPct val="100000"/>
              </a:lnSpc>
              <a:spcBef>
                <a:spcPts val="0"/>
              </a:spcBef>
              <a:spcAft>
                <a:spcPts val="0"/>
              </a:spcAft>
            </a:defPPr>
            <a:lvl1pPr marR="0" lvl="0" algn="l" rtl="0" eaLnBrk="1" hangingPunct="1">
              <a:lnSpc>
                <a:spcPct val="100000"/>
              </a:lnSpc>
              <a:spcBef>
                <a:spcPts val="0"/>
              </a:spcBef>
              <a:spcAft>
                <a:spcPts val="0"/>
              </a:spcAft>
              <a:buNone/>
              <a:defRPr sz="2667" b="1" i="0" u="none" strike="noStrike" cap="none">
                <a:solidFill>
                  <a:srgbClr val="007F76"/>
                </a:solidFill>
                <a:latin typeface="Arial" panose="020B0604020202020204" pitchFamily="34" charset="0"/>
                <a:ea typeface="Calibri" panose="020F0502020204030204" pitchFamily="34" charset="0"/>
                <a:cs typeface="Arial" panose="020B0604020202020204" pitchFamily="34" charset="0"/>
                <a:sym typeface="Arial"/>
              </a:defRPr>
            </a:lvl1pPr>
          </a:lstStyle>
          <a:p>
            <a:pPr defTabSz="914400"/>
            <a:r>
              <a:rPr lang="ru-RU" sz="2400" dirty="0"/>
              <a:t>Шымкент </a:t>
            </a:r>
            <a:r>
              <a:rPr lang="ru-RU" sz="2400" dirty="0" err="1"/>
              <a:t>қаласы</a:t>
            </a:r>
            <a:r>
              <a:rPr lang="ru-RU" sz="2400" dirty="0"/>
              <a:t> </a:t>
            </a:r>
            <a:r>
              <a:rPr lang="ru-RU" sz="2400" dirty="0" err="1"/>
              <a:t>бойынша</a:t>
            </a:r>
            <a:r>
              <a:rPr lang="ru-RU" sz="2400" dirty="0"/>
              <a:t> бос </a:t>
            </a:r>
            <a:r>
              <a:rPr lang="ru-RU" sz="2400" dirty="0" err="1"/>
              <a:t>жұмыс</a:t>
            </a:r>
            <a:r>
              <a:rPr lang="ru-RU" sz="2400" dirty="0"/>
              <a:t> </a:t>
            </a:r>
            <a:r>
              <a:rPr lang="ru-RU" sz="2400" dirty="0" err="1"/>
              <a:t>орындарының</a:t>
            </a:r>
            <a:r>
              <a:rPr lang="ru-RU" sz="2400" dirty="0"/>
              <a:t> </a:t>
            </a:r>
            <a:r>
              <a:rPr lang="ru-RU" sz="2400" dirty="0" err="1"/>
              <a:t>негізгі</a:t>
            </a:r>
            <a:r>
              <a:rPr lang="ru-RU" sz="2400" dirty="0"/>
              <a:t> </a:t>
            </a:r>
            <a:r>
              <a:rPr lang="ru-RU" sz="2400" dirty="0" err="1"/>
              <a:t>көрсеткіштері</a:t>
            </a:r>
            <a:endParaRPr lang="ru-KZ" sz="2400" kern="0" dirty="0"/>
          </a:p>
        </p:txBody>
      </p:sp>
      <p:graphicFrame>
        <p:nvGraphicFramePr>
          <p:cNvPr id="5" name="Диаграмма 4">
            <a:extLst>
              <a:ext uri="{FF2B5EF4-FFF2-40B4-BE49-F238E27FC236}">
                <a16:creationId xmlns:a16="http://schemas.microsoft.com/office/drawing/2014/main" id="{788C86C1-5554-716E-F3C9-BE0E716A6711}"/>
              </a:ext>
            </a:extLst>
          </p:cNvPr>
          <p:cNvGraphicFramePr/>
          <p:nvPr/>
        </p:nvGraphicFramePr>
        <p:xfrm>
          <a:off x="71999" y="1244713"/>
          <a:ext cx="6313561" cy="2460512"/>
        </p:xfrm>
        <a:graphic>
          <a:graphicData uri="http://schemas.openxmlformats.org/drawingml/2006/chart">
            <c:chart xmlns:c="http://schemas.openxmlformats.org/drawingml/2006/chart" xmlns:r="http://schemas.openxmlformats.org/officeDocument/2006/relationships" r:id="rId2"/>
          </a:graphicData>
        </a:graphic>
      </p:graphicFrame>
      <p:graphicFrame>
        <p:nvGraphicFramePr>
          <p:cNvPr id="7" name="Диаграмма 6">
            <a:extLst>
              <a:ext uri="{FF2B5EF4-FFF2-40B4-BE49-F238E27FC236}">
                <a16:creationId xmlns:a16="http://schemas.microsoft.com/office/drawing/2014/main" id="{E0DC69FB-5FF3-973A-3243-D6E26487BC70}"/>
              </a:ext>
            </a:extLst>
          </p:cNvPr>
          <p:cNvGraphicFramePr/>
          <p:nvPr/>
        </p:nvGraphicFramePr>
        <p:xfrm>
          <a:off x="103102" y="3956050"/>
          <a:ext cx="3022653" cy="2690506"/>
        </p:xfrm>
        <a:graphic>
          <a:graphicData uri="http://schemas.openxmlformats.org/drawingml/2006/chart">
            <c:chart xmlns:c="http://schemas.openxmlformats.org/drawingml/2006/chart" xmlns:r="http://schemas.openxmlformats.org/officeDocument/2006/relationships" r:id="rId3"/>
          </a:graphicData>
        </a:graphic>
      </p:graphicFrame>
      <p:graphicFrame>
        <p:nvGraphicFramePr>
          <p:cNvPr id="9" name="Диаграмма 8">
            <a:extLst>
              <a:ext uri="{FF2B5EF4-FFF2-40B4-BE49-F238E27FC236}">
                <a16:creationId xmlns:a16="http://schemas.microsoft.com/office/drawing/2014/main" id="{95D9626B-49CB-C876-797D-BCC0C1BBD715}"/>
              </a:ext>
            </a:extLst>
          </p:cNvPr>
          <p:cNvGraphicFramePr/>
          <p:nvPr/>
        </p:nvGraphicFramePr>
        <p:xfrm>
          <a:off x="3266179" y="3956050"/>
          <a:ext cx="3022653" cy="2690506"/>
        </p:xfrm>
        <a:graphic>
          <a:graphicData uri="http://schemas.openxmlformats.org/drawingml/2006/chart">
            <c:chart xmlns:c="http://schemas.openxmlformats.org/drawingml/2006/chart" xmlns:r="http://schemas.openxmlformats.org/officeDocument/2006/relationships" r:id="rId4"/>
          </a:graphicData>
        </a:graphic>
      </p:graphicFrame>
      <p:cxnSp>
        <p:nvCxnSpPr>
          <p:cNvPr id="11" name="Прямая соединительная линия 10">
            <a:extLst>
              <a:ext uri="{FF2B5EF4-FFF2-40B4-BE49-F238E27FC236}">
                <a16:creationId xmlns:a16="http://schemas.microsoft.com/office/drawing/2014/main" id="{99657457-206A-9F40-19FD-19D2B79F1EF4}"/>
              </a:ext>
            </a:extLst>
          </p:cNvPr>
          <p:cNvCxnSpPr>
            <a:cxnSpLocks/>
          </p:cNvCxnSpPr>
          <p:nvPr/>
        </p:nvCxnSpPr>
        <p:spPr>
          <a:xfrm>
            <a:off x="3200401" y="3750906"/>
            <a:ext cx="0" cy="2799183"/>
          </a:xfrm>
          <a:prstGeom prst="line">
            <a:avLst/>
          </a:prstGeom>
          <a:ln>
            <a:solidFill>
              <a:srgbClr val="007F76"/>
            </a:solidFill>
          </a:ln>
        </p:spPr>
        <p:style>
          <a:lnRef idx="1">
            <a:schemeClr val="accent1"/>
          </a:lnRef>
          <a:fillRef idx="0">
            <a:schemeClr val="accent1"/>
          </a:fillRef>
          <a:effectRef idx="0">
            <a:schemeClr val="accent1"/>
          </a:effectRef>
          <a:fontRef idx="minor">
            <a:schemeClr val="tx1"/>
          </a:fontRef>
        </p:style>
      </p:cxnSp>
      <p:sp>
        <p:nvSpPr>
          <p:cNvPr id="12" name="Заголовок 3">
            <a:extLst>
              <a:ext uri="{FF2B5EF4-FFF2-40B4-BE49-F238E27FC236}">
                <a16:creationId xmlns:a16="http://schemas.microsoft.com/office/drawing/2014/main" id="{E6E92AF7-86AB-ABC1-7734-2F295192455D}"/>
              </a:ext>
            </a:extLst>
          </p:cNvPr>
          <p:cNvSpPr txBox="1">
            <a:spLocks/>
          </p:cNvSpPr>
          <p:nvPr/>
        </p:nvSpPr>
        <p:spPr>
          <a:xfrm>
            <a:off x="366141" y="780178"/>
            <a:ext cx="5778066" cy="409575"/>
          </a:xfrm>
          <a:prstGeom prst="rect">
            <a:avLst/>
          </a:prstGeom>
        </p:spPr>
        <p:txBody>
          <a:bodyPr anchor="ctr"/>
          <a:lstStyle>
            <a:defPPr marR="0" lvl="0" algn="l" rtl="0">
              <a:lnSpc>
                <a:spcPct val="100000"/>
              </a:lnSpc>
              <a:spcBef>
                <a:spcPts val="0"/>
              </a:spcBef>
              <a:spcAft>
                <a:spcPts val="0"/>
              </a:spcAft>
            </a:defPPr>
            <a:lvl1pPr marR="0" lvl="0" algn="l" rtl="0" eaLnBrk="1" hangingPunct="1">
              <a:lnSpc>
                <a:spcPct val="100000"/>
              </a:lnSpc>
              <a:spcBef>
                <a:spcPts val="0"/>
              </a:spcBef>
              <a:spcAft>
                <a:spcPts val="0"/>
              </a:spcAft>
              <a:buNone/>
              <a:defRPr sz="2667" b="1" i="0" u="none" strike="noStrike" cap="none">
                <a:solidFill>
                  <a:srgbClr val="007F76"/>
                </a:solidFill>
                <a:latin typeface="Arial" panose="020B0604020202020204" pitchFamily="34" charset="0"/>
                <a:ea typeface="Calibri" panose="020F0502020204030204" pitchFamily="34" charset="0"/>
                <a:cs typeface="Arial" panose="020B0604020202020204" pitchFamily="34" charset="0"/>
                <a:sym typeface="Arial"/>
              </a:defRPr>
            </a:lvl1pPr>
          </a:lstStyle>
          <a:p>
            <a:pPr algn="ctr" defTabSz="914400"/>
            <a:r>
              <a:rPr lang="ru-RU" sz="1400" kern="0" dirty="0" err="1"/>
              <a:t>Базалық</a:t>
            </a:r>
            <a:r>
              <a:rPr lang="ru-RU" sz="1400" kern="0" dirty="0"/>
              <a:t> сценарий </a:t>
            </a:r>
            <a:r>
              <a:rPr lang="en-US" sz="1800" kern="0" dirty="0"/>
              <a:t>~ </a:t>
            </a:r>
            <a:r>
              <a:rPr lang="ru-RU" sz="1800" kern="0" dirty="0"/>
              <a:t>29,9</a:t>
            </a:r>
            <a:r>
              <a:rPr lang="en-US" sz="1800" kern="0" dirty="0"/>
              <a:t> </a:t>
            </a:r>
            <a:r>
              <a:rPr lang="ru-RU" sz="1800" kern="0" dirty="0" err="1"/>
              <a:t>мың</a:t>
            </a:r>
            <a:r>
              <a:rPr lang="ru-RU" sz="1800" kern="0" dirty="0"/>
              <a:t>. бос </a:t>
            </a:r>
            <a:r>
              <a:rPr lang="ru-RU" sz="1800" kern="0" dirty="0" err="1"/>
              <a:t>орын</a:t>
            </a:r>
            <a:r>
              <a:rPr lang="ru-RU" sz="1800" kern="0" dirty="0"/>
              <a:t> 2023 </a:t>
            </a:r>
            <a:r>
              <a:rPr lang="ru-RU" sz="1800" kern="0" dirty="0" err="1"/>
              <a:t>жылда</a:t>
            </a:r>
            <a:endParaRPr lang="ru-KZ" sz="1400" kern="0" dirty="0"/>
          </a:p>
        </p:txBody>
      </p:sp>
      <p:sp>
        <p:nvSpPr>
          <p:cNvPr id="13" name="Заголовок 3">
            <a:extLst>
              <a:ext uri="{FF2B5EF4-FFF2-40B4-BE49-F238E27FC236}">
                <a16:creationId xmlns:a16="http://schemas.microsoft.com/office/drawing/2014/main" id="{629F0D5E-8C8A-1656-D706-B19255A33A9B}"/>
              </a:ext>
            </a:extLst>
          </p:cNvPr>
          <p:cNvSpPr txBox="1">
            <a:spLocks/>
          </p:cNvSpPr>
          <p:nvPr/>
        </p:nvSpPr>
        <p:spPr>
          <a:xfrm>
            <a:off x="396649" y="3740847"/>
            <a:ext cx="2496574" cy="409575"/>
          </a:xfrm>
          <a:prstGeom prst="rect">
            <a:avLst/>
          </a:prstGeom>
        </p:spPr>
        <p:txBody>
          <a:bodyPr anchor="ctr"/>
          <a:lstStyle>
            <a:defPPr marR="0" lvl="0" algn="l" rtl="0">
              <a:lnSpc>
                <a:spcPct val="100000"/>
              </a:lnSpc>
              <a:spcBef>
                <a:spcPts val="0"/>
              </a:spcBef>
              <a:spcAft>
                <a:spcPts val="0"/>
              </a:spcAft>
            </a:defPPr>
            <a:lvl1pPr marR="0" lvl="0" algn="l" rtl="0" eaLnBrk="1" hangingPunct="1">
              <a:lnSpc>
                <a:spcPct val="100000"/>
              </a:lnSpc>
              <a:spcBef>
                <a:spcPts val="0"/>
              </a:spcBef>
              <a:spcAft>
                <a:spcPts val="0"/>
              </a:spcAft>
              <a:buNone/>
              <a:defRPr sz="2667" b="1" i="0" u="none" strike="noStrike" cap="none">
                <a:solidFill>
                  <a:srgbClr val="007F76"/>
                </a:solidFill>
                <a:latin typeface="Arial" panose="020B0604020202020204" pitchFamily="34" charset="0"/>
                <a:ea typeface="Calibri" panose="020F0502020204030204" pitchFamily="34" charset="0"/>
                <a:cs typeface="Arial" panose="020B0604020202020204" pitchFamily="34" charset="0"/>
                <a:sym typeface="Arial"/>
              </a:defRPr>
            </a:lvl1pPr>
          </a:lstStyle>
          <a:p>
            <a:pPr algn="ctr" defTabSz="914400">
              <a:lnSpc>
                <a:spcPct val="80000"/>
              </a:lnSpc>
            </a:pPr>
            <a:r>
              <a:rPr lang="ru-RU" sz="1100" kern="0" dirty="0" err="1">
                <a:solidFill>
                  <a:schemeClr val="accent3">
                    <a:lumMod val="50000"/>
                  </a:schemeClr>
                </a:solidFill>
              </a:rPr>
              <a:t>Оптимистік</a:t>
            </a:r>
            <a:r>
              <a:rPr lang="ru-RU" sz="1100" kern="0" dirty="0">
                <a:solidFill>
                  <a:schemeClr val="accent3">
                    <a:lumMod val="50000"/>
                  </a:schemeClr>
                </a:solidFill>
              </a:rPr>
              <a:t> </a:t>
            </a:r>
            <a:r>
              <a:rPr lang="en-US" sz="1100" kern="0" dirty="0">
                <a:solidFill>
                  <a:schemeClr val="accent3">
                    <a:lumMod val="50000"/>
                  </a:schemeClr>
                </a:solidFill>
              </a:rPr>
              <a:t>~ </a:t>
            </a:r>
            <a:r>
              <a:rPr lang="ru-RU" sz="1400" kern="0" dirty="0">
                <a:solidFill>
                  <a:schemeClr val="accent3">
                    <a:lumMod val="50000"/>
                  </a:schemeClr>
                </a:solidFill>
              </a:rPr>
              <a:t>33,9 </a:t>
            </a:r>
            <a:r>
              <a:rPr lang="ru-RU" sz="1400" kern="0" dirty="0" err="1">
                <a:solidFill>
                  <a:schemeClr val="accent3">
                    <a:lumMod val="50000"/>
                  </a:schemeClr>
                </a:solidFill>
              </a:rPr>
              <a:t>мың</a:t>
            </a:r>
            <a:endParaRPr lang="ru-KZ" sz="1100" kern="0" dirty="0">
              <a:solidFill>
                <a:schemeClr val="accent3">
                  <a:lumMod val="50000"/>
                </a:schemeClr>
              </a:solidFill>
            </a:endParaRPr>
          </a:p>
        </p:txBody>
      </p:sp>
      <p:sp>
        <p:nvSpPr>
          <p:cNvPr id="15" name="Заголовок 3">
            <a:extLst>
              <a:ext uri="{FF2B5EF4-FFF2-40B4-BE49-F238E27FC236}">
                <a16:creationId xmlns:a16="http://schemas.microsoft.com/office/drawing/2014/main" id="{45056B73-6214-B10F-602F-FB014D8C2FA6}"/>
              </a:ext>
            </a:extLst>
          </p:cNvPr>
          <p:cNvSpPr txBox="1">
            <a:spLocks/>
          </p:cNvSpPr>
          <p:nvPr/>
        </p:nvSpPr>
        <p:spPr>
          <a:xfrm>
            <a:off x="3410802" y="3740847"/>
            <a:ext cx="2733405" cy="409575"/>
          </a:xfrm>
          <a:prstGeom prst="rect">
            <a:avLst/>
          </a:prstGeom>
        </p:spPr>
        <p:txBody>
          <a:bodyPr anchor="ctr"/>
          <a:lstStyle>
            <a:defPPr marR="0" lvl="0" algn="l" rtl="0">
              <a:lnSpc>
                <a:spcPct val="100000"/>
              </a:lnSpc>
              <a:spcBef>
                <a:spcPts val="0"/>
              </a:spcBef>
              <a:spcAft>
                <a:spcPts val="0"/>
              </a:spcAft>
            </a:defPPr>
            <a:lvl1pPr marR="0" lvl="0" algn="l" rtl="0" eaLnBrk="1" hangingPunct="1">
              <a:lnSpc>
                <a:spcPct val="100000"/>
              </a:lnSpc>
              <a:spcBef>
                <a:spcPts val="0"/>
              </a:spcBef>
              <a:spcAft>
                <a:spcPts val="0"/>
              </a:spcAft>
              <a:buNone/>
              <a:defRPr sz="2667" b="1" i="0" u="none" strike="noStrike" cap="none">
                <a:solidFill>
                  <a:srgbClr val="007F76"/>
                </a:solidFill>
                <a:latin typeface="Arial" panose="020B0604020202020204" pitchFamily="34" charset="0"/>
                <a:ea typeface="Calibri" panose="020F0502020204030204" pitchFamily="34" charset="0"/>
                <a:cs typeface="Arial" panose="020B0604020202020204" pitchFamily="34" charset="0"/>
                <a:sym typeface="Arial"/>
              </a:defRPr>
            </a:lvl1pPr>
          </a:lstStyle>
          <a:p>
            <a:pPr algn="ctr" defTabSz="914400">
              <a:lnSpc>
                <a:spcPct val="80000"/>
              </a:lnSpc>
            </a:pPr>
            <a:r>
              <a:rPr lang="ru-RU" sz="1100" kern="0" dirty="0" err="1">
                <a:solidFill>
                  <a:schemeClr val="accent6">
                    <a:lumMod val="50000"/>
                  </a:schemeClr>
                </a:solidFill>
              </a:rPr>
              <a:t>Пессимистік</a:t>
            </a:r>
            <a:r>
              <a:rPr lang="ru-RU" sz="1100" kern="0" dirty="0">
                <a:solidFill>
                  <a:schemeClr val="accent6">
                    <a:lumMod val="50000"/>
                  </a:schemeClr>
                </a:solidFill>
              </a:rPr>
              <a:t> </a:t>
            </a:r>
            <a:r>
              <a:rPr lang="en-US" sz="1100" kern="0" dirty="0">
                <a:solidFill>
                  <a:schemeClr val="accent6">
                    <a:lumMod val="50000"/>
                  </a:schemeClr>
                </a:solidFill>
              </a:rPr>
              <a:t>~ </a:t>
            </a:r>
            <a:r>
              <a:rPr lang="ru-RU" sz="1400" kern="0" dirty="0">
                <a:solidFill>
                  <a:schemeClr val="accent6">
                    <a:lumMod val="50000"/>
                  </a:schemeClr>
                </a:solidFill>
              </a:rPr>
              <a:t>26,1 </a:t>
            </a:r>
            <a:r>
              <a:rPr lang="ru-RU" sz="1400" kern="0" dirty="0" err="1">
                <a:solidFill>
                  <a:schemeClr val="accent6">
                    <a:lumMod val="50000"/>
                  </a:schemeClr>
                </a:solidFill>
              </a:rPr>
              <a:t>мың</a:t>
            </a:r>
            <a:endParaRPr lang="ru-KZ" sz="1100" kern="0" dirty="0">
              <a:solidFill>
                <a:schemeClr val="accent6">
                  <a:lumMod val="50000"/>
                </a:schemeClr>
              </a:solidFill>
            </a:endParaRPr>
          </a:p>
        </p:txBody>
      </p:sp>
      <p:grpSp>
        <p:nvGrpSpPr>
          <p:cNvPr id="16" name="Группа 15">
            <a:extLst>
              <a:ext uri="{FF2B5EF4-FFF2-40B4-BE49-F238E27FC236}">
                <a16:creationId xmlns:a16="http://schemas.microsoft.com/office/drawing/2014/main" id="{C74DEBE5-BB09-E0A1-2504-B25BF7A94D4D}"/>
              </a:ext>
            </a:extLst>
          </p:cNvPr>
          <p:cNvGrpSpPr/>
          <p:nvPr/>
        </p:nvGrpSpPr>
        <p:grpSpPr>
          <a:xfrm>
            <a:off x="4178300" y="1297305"/>
            <a:ext cx="1905000" cy="159385"/>
            <a:chOff x="731520" y="1257300"/>
            <a:chExt cx="7978140" cy="251266"/>
          </a:xfrm>
        </p:grpSpPr>
        <p:cxnSp>
          <p:nvCxnSpPr>
            <p:cNvPr id="17" name="Прямая соединительная линия 16">
              <a:extLst>
                <a:ext uri="{FF2B5EF4-FFF2-40B4-BE49-F238E27FC236}">
                  <a16:creationId xmlns:a16="http://schemas.microsoft.com/office/drawing/2014/main" id="{2AFDDB50-8B04-6E17-9993-8AFD25A3ACC8}"/>
                </a:ext>
              </a:extLst>
            </p:cNvPr>
            <p:cNvCxnSpPr>
              <a:cxnSpLocks/>
            </p:cNvCxnSpPr>
            <p:nvPr/>
          </p:nvCxnSpPr>
          <p:spPr>
            <a:xfrm>
              <a:off x="737818" y="1257300"/>
              <a:ext cx="0" cy="251266"/>
            </a:xfrm>
            <a:prstGeom prst="line">
              <a:avLst/>
            </a:prstGeom>
            <a:ln w="19050">
              <a:solidFill>
                <a:srgbClr val="007F76"/>
              </a:solidFill>
            </a:ln>
          </p:spPr>
          <p:style>
            <a:lnRef idx="1">
              <a:schemeClr val="accent1"/>
            </a:lnRef>
            <a:fillRef idx="0">
              <a:schemeClr val="accent1"/>
            </a:fillRef>
            <a:effectRef idx="0">
              <a:schemeClr val="accent1"/>
            </a:effectRef>
            <a:fontRef idx="minor">
              <a:schemeClr val="tx1"/>
            </a:fontRef>
          </p:style>
        </p:cxnSp>
        <p:cxnSp>
          <p:nvCxnSpPr>
            <p:cNvPr id="18" name="Прямая соединительная линия 17">
              <a:extLst>
                <a:ext uri="{FF2B5EF4-FFF2-40B4-BE49-F238E27FC236}">
                  <a16:creationId xmlns:a16="http://schemas.microsoft.com/office/drawing/2014/main" id="{83EB6613-AB26-9218-D288-8C2935AFBB23}"/>
                </a:ext>
              </a:extLst>
            </p:cNvPr>
            <p:cNvCxnSpPr>
              <a:cxnSpLocks/>
            </p:cNvCxnSpPr>
            <p:nvPr/>
          </p:nvCxnSpPr>
          <p:spPr>
            <a:xfrm flipH="1">
              <a:off x="731520" y="1257300"/>
              <a:ext cx="7978140" cy="0"/>
            </a:xfrm>
            <a:prstGeom prst="line">
              <a:avLst/>
            </a:prstGeom>
            <a:ln w="19050">
              <a:solidFill>
                <a:srgbClr val="007F76"/>
              </a:solidFill>
            </a:ln>
          </p:spPr>
          <p:style>
            <a:lnRef idx="1">
              <a:schemeClr val="accent1"/>
            </a:lnRef>
            <a:fillRef idx="0">
              <a:schemeClr val="accent1"/>
            </a:fillRef>
            <a:effectRef idx="0">
              <a:schemeClr val="accent1"/>
            </a:effectRef>
            <a:fontRef idx="minor">
              <a:schemeClr val="tx1"/>
            </a:fontRef>
          </p:style>
        </p:cxnSp>
        <p:cxnSp>
          <p:nvCxnSpPr>
            <p:cNvPr id="19" name="Прямая соединительная линия 18">
              <a:extLst>
                <a:ext uri="{FF2B5EF4-FFF2-40B4-BE49-F238E27FC236}">
                  <a16:creationId xmlns:a16="http://schemas.microsoft.com/office/drawing/2014/main" id="{CDDFDD74-1D08-20C2-50F8-5037B7CE1F5C}"/>
                </a:ext>
              </a:extLst>
            </p:cNvPr>
            <p:cNvCxnSpPr>
              <a:cxnSpLocks/>
            </p:cNvCxnSpPr>
            <p:nvPr/>
          </p:nvCxnSpPr>
          <p:spPr>
            <a:xfrm>
              <a:off x="8700718" y="1257300"/>
              <a:ext cx="0" cy="251266"/>
            </a:xfrm>
            <a:prstGeom prst="line">
              <a:avLst/>
            </a:prstGeom>
            <a:ln w="19050">
              <a:solidFill>
                <a:srgbClr val="007F76"/>
              </a:solidFill>
            </a:ln>
          </p:spPr>
          <p:style>
            <a:lnRef idx="1">
              <a:schemeClr val="accent1"/>
            </a:lnRef>
            <a:fillRef idx="0">
              <a:schemeClr val="accent1"/>
            </a:fillRef>
            <a:effectRef idx="0">
              <a:schemeClr val="accent1"/>
            </a:effectRef>
            <a:fontRef idx="minor">
              <a:schemeClr val="tx1"/>
            </a:fontRef>
          </p:style>
        </p:cxnSp>
      </p:grpSp>
      <p:cxnSp>
        <p:nvCxnSpPr>
          <p:cNvPr id="22" name="Прямая соединительная линия 21">
            <a:extLst>
              <a:ext uri="{FF2B5EF4-FFF2-40B4-BE49-F238E27FC236}">
                <a16:creationId xmlns:a16="http://schemas.microsoft.com/office/drawing/2014/main" id="{923425D7-6B5C-A041-7206-D39A60A59783}"/>
              </a:ext>
            </a:extLst>
          </p:cNvPr>
          <p:cNvCxnSpPr>
            <a:cxnSpLocks/>
          </p:cNvCxnSpPr>
          <p:nvPr/>
        </p:nvCxnSpPr>
        <p:spPr>
          <a:xfrm>
            <a:off x="158620" y="3750710"/>
            <a:ext cx="6061205" cy="0"/>
          </a:xfrm>
          <a:prstGeom prst="line">
            <a:avLst/>
          </a:prstGeom>
          <a:ln>
            <a:solidFill>
              <a:srgbClr val="007F76"/>
            </a:solidFill>
          </a:ln>
        </p:spPr>
        <p:style>
          <a:lnRef idx="1">
            <a:schemeClr val="accent1"/>
          </a:lnRef>
          <a:fillRef idx="0">
            <a:schemeClr val="accent1"/>
          </a:fillRef>
          <a:effectRef idx="0">
            <a:schemeClr val="accent1"/>
          </a:effectRef>
          <a:fontRef idx="minor">
            <a:schemeClr val="tx1"/>
          </a:fontRef>
        </p:style>
      </p:cxnSp>
      <p:graphicFrame>
        <p:nvGraphicFramePr>
          <p:cNvPr id="2" name="Таблица 1">
            <a:extLst>
              <a:ext uri="{FF2B5EF4-FFF2-40B4-BE49-F238E27FC236}">
                <a16:creationId xmlns:a16="http://schemas.microsoft.com/office/drawing/2014/main" id="{4E6142E5-F57C-610C-0076-8DC4B033BE1F}"/>
              </a:ext>
            </a:extLst>
          </p:cNvPr>
          <p:cNvGraphicFramePr>
            <a:graphicFrameLocks noGrp="1"/>
          </p:cNvGraphicFramePr>
          <p:nvPr>
            <p:extLst>
              <p:ext uri="{D42A27DB-BD31-4B8C-83A1-F6EECF244321}">
                <p14:modId xmlns:p14="http://schemas.microsoft.com/office/powerpoint/2010/main" val="3845369542"/>
              </p:ext>
            </p:extLst>
          </p:nvPr>
        </p:nvGraphicFramePr>
        <p:xfrm>
          <a:off x="6768750" y="1215742"/>
          <a:ext cx="5328000" cy="1670332"/>
        </p:xfrm>
        <a:graphic>
          <a:graphicData uri="http://schemas.openxmlformats.org/drawingml/2006/table">
            <a:tbl>
              <a:tblPr firstRow="1" bandRow="1">
                <a:tableStyleId>{5C22544A-7EE6-4342-B048-85BDC9FD1C3A}</a:tableStyleId>
              </a:tblPr>
              <a:tblGrid>
                <a:gridCol w="3600000">
                  <a:extLst>
                    <a:ext uri="{9D8B030D-6E8A-4147-A177-3AD203B41FA5}">
                      <a16:colId xmlns:a16="http://schemas.microsoft.com/office/drawing/2014/main" val="1113104833"/>
                    </a:ext>
                  </a:extLst>
                </a:gridCol>
                <a:gridCol w="432000">
                  <a:extLst>
                    <a:ext uri="{9D8B030D-6E8A-4147-A177-3AD203B41FA5}">
                      <a16:colId xmlns:a16="http://schemas.microsoft.com/office/drawing/2014/main" val="132264586"/>
                    </a:ext>
                  </a:extLst>
                </a:gridCol>
                <a:gridCol w="432000">
                  <a:extLst>
                    <a:ext uri="{9D8B030D-6E8A-4147-A177-3AD203B41FA5}">
                      <a16:colId xmlns:a16="http://schemas.microsoft.com/office/drawing/2014/main" val="2572766800"/>
                    </a:ext>
                  </a:extLst>
                </a:gridCol>
                <a:gridCol w="432000">
                  <a:extLst>
                    <a:ext uri="{9D8B030D-6E8A-4147-A177-3AD203B41FA5}">
                      <a16:colId xmlns:a16="http://schemas.microsoft.com/office/drawing/2014/main" val="2849574652"/>
                    </a:ext>
                  </a:extLst>
                </a:gridCol>
                <a:gridCol w="432000">
                  <a:extLst>
                    <a:ext uri="{9D8B030D-6E8A-4147-A177-3AD203B41FA5}">
                      <a16:colId xmlns:a16="http://schemas.microsoft.com/office/drawing/2014/main" val="478621999"/>
                    </a:ext>
                  </a:extLst>
                </a:gridCol>
              </a:tblGrid>
              <a:tr h="167033">
                <a:tc>
                  <a:txBody>
                    <a:bodyPr/>
                    <a:lstStyle/>
                    <a:p>
                      <a:pPr marL="0" marR="0" lvl="0" indent="0" algn="l" defTabSz="685800" rtl="0" eaLnBrk="1" fontAlgn="auto" latinLnBrk="0" hangingPunct="1">
                        <a:lnSpc>
                          <a:spcPct val="107000"/>
                        </a:lnSpc>
                        <a:spcBef>
                          <a:spcPts val="0"/>
                        </a:spcBef>
                        <a:spcAft>
                          <a:spcPts val="0"/>
                        </a:spcAft>
                        <a:buClrTx/>
                        <a:buSzTx/>
                        <a:buFontTx/>
                        <a:buNone/>
                        <a:tabLst/>
                        <a:defRPr/>
                      </a:pPr>
                      <a:r>
                        <a:rPr lang="ru-RU" sz="1050" b="1" i="0" u="none" strike="noStrike" cap="none" noProof="0" dirty="0">
                          <a:solidFill>
                            <a:srgbClr val="000000"/>
                          </a:solidFill>
                          <a:effectLst/>
                          <a:latin typeface="Arial Narrow" panose="020B0606020202030204" pitchFamily="34" charset="0"/>
                          <a:ea typeface="+mn-ea"/>
                          <a:cs typeface="+mn-cs"/>
                          <a:sym typeface="Arial"/>
                        </a:rPr>
                        <a:t>БАЗАЛЫҚ СЦЕНАРИЙ</a:t>
                      </a:r>
                    </a:p>
                  </a:txBody>
                  <a:tcPr marT="0" marB="0" anchor="ctr">
                    <a:lnL w="76200" cap="flat" cmpd="sng" algn="ctr">
                      <a:noFill/>
                      <a:prstDash val="solid"/>
                      <a:round/>
                      <a:headEnd type="none" w="med" len="med"/>
                      <a:tailEnd type="none" w="med" len="med"/>
                    </a:lnL>
                    <a:lnR w="6350" cap="flat" cmpd="sng" algn="ctr">
                      <a:solidFill>
                        <a:schemeClr val="tx1"/>
                      </a:solidFill>
                      <a:prstDash val="sysDot"/>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007F76">
                        <a:alpha val="20000"/>
                      </a:srgbClr>
                    </a:solidFill>
                  </a:tcPr>
                </a:tc>
                <a:tc>
                  <a:txBody>
                    <a:bodyPr/>
                    <a:lstStyle/>
                    <a:p>
                      <a:pPr algn="ctr" fontAlgn="ctr"/>
                      <a:r>
                        <a:rPr lang="en-US" sz="900" b="0" i="0" u="none" strike="noStrike" cap="none" dirty="0">
                          <a:solidFill>
                            <a:srgbClr val="000000"/>
                          </a:solidFill>
                          <a:effectLst/>
                          <a:latin typeface="Arial Narrow" panose="020B0606020202030204" pitchFamily="34" charset="0"/>
                          <a:ea typeface="+mn-ea"/>
                          <a:cs typeface="+mn-cs"/>
                          <a:sym typeface="Arial"/>
                        </a:rPr>
                        <a:t>Q1</a:t>
                      </a:r>
                      <a:endParaRPr lang="ru-KZ" sz="900" b="0" i="0" u="none" strike="noStrike" cap="none" dirty="0">
                        <a:solidFill>
                          <a:srgbClr val="000000"/>
                        </a:solidFill>
                        <a:effectLst/>
                        <a:latin typeface="Arial Narrow" panose="020B0606020202030204" pitchFamily="34" charset="0"/>
                        <a:ea typeface="+mn-ea"/>
                        <a:cs typeface="+mn-cs"/>
                        <a:sym typeface="Arial"/>
                      </a:endParaRPr>
                    </a:p>
                  </a:txBody>
                  <a:tcPr marL="9525" marR="9525" marT="0"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50000"/>
                        <a:alpha val="20000"/>
                      </a:schemeClr>
                    </a:solidFill>
                  </a:tcPr>
                </a:tc>
                <a:tc>
                  <a:txBody>
                    <a:bodyPr/>
                    <a:lstStyle/>
                    <a:p>
                      <a:pPr algn="ctr" fontAlgn="ctr"/>
                      <a:r>
                        <a:rPr lang="en-US" sz="900" b="0" i="0" u="none" strike="noStrike" cap="none" dirty="0">
                          <a:solidFill>
                            <a:srgbClr val="000000"/>
                          </a:solidFill>
                          <a:effectLst/>
                          <a:latin typeface="Arial Narrow" panose="020B0606020202030204" pitchFamily="34" charset="0"/>
                          <a:ea typeface="+mn-ea"/>
                          <a:cs typeface="+mn-cs"/>
                          <a:sym typeface="Arial"/>
                        </a:rPr>
                        <a:t>Q2</a:t>
                      </a:r>
                      <a:endParaRPr lang="ru-KZ" sz="900" b="0" i="0" u="none" strike="noStrike" cap="none" dirty="0">
                        <a:solidFill>
                          <a:srgbClr val="000000"/>
                        </a:solidFill>
                        <a:effectLst/>
                        <a:latin typeface="Arial Narrow" panose="020B0606020202030204" pitchFamily="34" charset="0"/>
                        <a:ea typeface="+mn-ea"/>
                        <a:cs typeface="+mn-cs"/>
                        <a:sym typeface="Arial"/>
                      </a:endParaRPr>
                    </a:p>
                  </a:txBody>
                  <a:tcPr marL="9525" marR="9525" marT="0"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007F76">
                        <a:alpha val="20000"/>
                      </a:srgbClr>
                    </a:solidFill>
                  </a:tcPr>
                </a:tc>
                <a:tc>
                  <a:txBody>
                    <a:bodyPr/>
                    <a:lstStyle/>
                    <a:p>
                      <a:pPr algn="ctr" fontAlgn="ctr"/>
                      <a:r>
                        <a:rPr lang="en-US" sz="900" b="0" i="0" u="none" strike="noStrike" cap="none" dirty="0">
                          <a:solidFill>
                            <a:srgbClr val="000000"/>
                          </a:solidFill>
                          <a:effectLst/>
                          <a:latin typeface="Arial Narrow" panose="020B0606020202030204" pitchFamily="34" charset="0"/>
                          <a:ea typeface="+mn-ea"/>
                          <a:cs typeface="+mn-cs"/>
                          <a:sym typeface="Arial"/>
                        </a:rPr>
                        <a:t>Q3</a:t>
                      </a:r>
                      <a:endParaRPr lang="ru-KZ" sz="900" b="0" i="0" u="none" strike="noStrike" cap="none" dirty="0">
                        <a:solidFill>
                          <a:srgbClr val="000000"/>
                        </a:solidFill>
                        <a:effectLst/>
                        <a:latin typeface="Arial Narrow" panose="020B0606020202030204" pitchFamily="34" charset="0"/>
                        <a:ea typeface="+mn-ea"/>
                        <a:cs typeface="+mn-cs"/>
                        <a:sym typeface="Arial"/>
                      </a:endParaRPr>
                    </a:p>
                  </a:txBody>
                  <a:tcPr marL="9525" marR="9525" marT="0"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007F76">
                        <a:alpha val="20000"/>
                      </a:srgbClr>
                    </a:solidFill>
                  </a:tcPr>
                </a:tc>
                <a:tc>
                  <a:txBody>
                    <a:bodyPr/>
                    <a:lstStyle/>
                    <a:p>
                      <a:pPr algn="ctr" fontAlgn="ctr"/>
                      <a:r>
                        <a:rPr lang="en-US" sz="900" b="0" i="0" u="none" strike="noStrike" cap="none" dirty="0">
                          <a:solidFill>
                            <a:srgbClr val="000000"/>
                          </a:solidFill>
                          <a:effectLst/>
                          <a:latin typeface="Arial Narrow" panose="020B0606020202030204" pitchFamily="34" charset="0"/>
                          <a:ea typeface="+mn-ea"/>
                          <a:cs typeface="+mn-cs"/>
                          <a:sym typeface="Arial"/>
                        </a:rPr>
                        <a:t>Q4</a:t>
                      </a:r>
                      <a:endParaRPr lang="ru-KZ" sz="900" b="0" i="0" u="none" strike="noStrike" cap="none" dirty="0">
                        <a:solidFill>
                          <a:srgbClr val="000000"/>
                        </a:solidFill>
                        <a:effectLst/>
                        <a:latin typeface="Arial Narrow" panose="020B0606020202030204" pitchFamily="34" charset="0"/>
                        <a:ea typeface="+mn-ea"/>
                        <a:cs typeface="+mn-cs"/>
                        <a:sym typeface="Arial"/>
                      </a:endParaRPr>
                    </a:p>
                  </a:txBody>
                  <a:tcPr marL="9525" marR="9525" marT="0" marB="0" anchor="ctr">
                    <a:lnL w="6350" cap="flat" cmpd="sng" algn="ctr">
                      <a:solidFill>
                        <a:schemeClr val="tx1"/>
                      </a:solidFill>
                      <a:prstDash val="sysDot"/>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007F76">
                        <a:alpha val="20000"/>
                      </a:srgbClr>
                    </a:solidFill>
                  </a:tcPr>
                </a:tc>
                <a:extLst>
                  <a:ext uri="{0D108BD9-81ED-4DB2-BD59-A6C34878D82A}">
                    <a16:rowId xmlns:a16="http://schemas.microsoft.com/office/drawing/2014/main" val="877649079"/>
                  </a:ext>
                </a:extLst>
              </a:tr>
              <a:tr h="167033">
                <a:tc>
                  <a:txBody>
                    <a:bodyPr/>
                    <a:lstStyle/>
                    <a:p>
                      <a:pPr marL="0" marR="0" lvl="0" indent="0" algn="l" defTabSz="685800" rtl="0" eaLnBrk="1" fontAlgn="auto" latinLnBrk="0" hangingPunct="1">
                        <a:lnSpc>
                          <a:spcPct val="107000"/>
                        </a:lnSpc>
                        <a:spcBef>
                          <a:spcPts val="0"/>
                        </a:spcBef>
                        <a:spcAft>
                          <a:spcPts val="0"/>
                        </a:spcAft>
                        <a:buClrTx/>
                        <a:buSzTx/>
                        <a:buFontTx/>
                        <a:buNone/>
                        <a:tabLst/>
                        <a:defRPr/>
                      </a:pPr>
                      <a:r>
                        <a:rPr lang="ru-RU" sz="900" b="1" i="0" u="none" strike="noStrike" cap="none" noProof="0" dirty="0">
                          <a:solidFill>
                            <a:srgbClr val="000000"/>
                          </a:solidFill>
                          <a:effectLst/>
                          <a:latin typeface="Arial Narrow" panose="020B0606020202030204" pitchFamily="34" charset="0"/>
                          <a:ea typeface="+mn-ea"/>
                          <a:cs typeface="+mn-cs"/>
                          <a:sym typeface="Arial"/>
                        </a:rPr>
                        <a:t>БАРЛЫҒЫ</a:t>
                      </a:r>
                      <a:endParaRPr lang="ru-RU" sz="800" b="1" i="0" u="none" strike="noStrike" cap="none" noProof="0" dirty="0">
                        <a:solidFill>
                          <a:srgbClr val="000000"/>
                        </a:solidFill>
                        <a:effectLst/>
                        <a:latin typeface="Arial Narrow" panose="020B0606020202030204" pitchFamily="34" charset="0"/>
                        <a:ea typeface="+mn-ea"/>
                        <a:cs typeface="+mn-cs"/>
                        <a:sym typeface="Arial"/>
                      </a:endParaRPr>
                    </a:p>
                  </a:txBody>
                  <a:tcPr marT="0" marB="0" anchor="ctr">
                    <a:lnL w="76200" cap="flat" cmpd="sng" algn="ctr">
                      <a:noFill/>
                      <a:prstDash val="solid"/>
                      <a:round/>
                      <a:headEnd type="none" w="med" len="med"/>
                      <a:tailEnd type="none" w="med" len="med"/>
                    </a:lnL>
                    <a:lnR w="6350" cap="flat" cmpd="sng" algn="ctr">
                      <a:solidFill>
                        <a:schemeClr val="tx1"/>
                      </a:solidFill>
                      <a:prstDash val="sysDot"/>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007F76">
                        <a:alpha val="20000"/>
                      </a:srgbClr>
                    </a:solidFill>
                  </a:tcPr>
                </a:tc>
                <a:tc>
                  <a:txBody>
                    <a:bodyPr/>
                    <a:lstStyle/>
                    <a:p>
                      <a:pPr algn="ctr" fontAlgn="ctr"/>
                      <a:r>
                        <a:rPr lang="ru-RU" sz="900" b="1" i="0" u="none" strike="noStrike" cap="none" dirty="0">
                          <a:solidFill>
                            <a:srgbClr val="000000"/>
                          </a:solidFill>
                          <a:effectLst/>
                          <a:latin typeface="Arial Narrow" panose="020B0606020202030204" pitchFamily="34" charset="0"/>
                          <a:ea typeface="+mn-ea"/>
                          <a:cs typeface="+mn-cs"/>
                          <a:sym typeface="Arial"/>
                        </a:rPr>
                        <a:t>7 448</a:t>
                      </a:r>
                      <a:endParaRPr lang="ru-KZ" sz="900" b="1" i="0" u="none" strike="noStrike" cap="none" dirty="0">
                        <a:solidFill>
                          <a:srgbClr val="000000"/>
                        </a:solidFill>
                        <a:effectLst/>
                        <a:latin typeface="Arial Narrow" panose="020B0606020202030204" pitchFamily="34" charset="0"/>
                        <a:ea typeface="+mn-ea"/>
                        <a:cs typeface="+mn-cs"/>
                        <a:sym typeface="Arial"/>
                      </a:endParaRPr>
                    </a:p>
                  </a:txBody>
                  <a:tcPr marL="9525" marR="9525" marT="0"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50000"/>
                        <a:alpha val="20000"/>
                      </a:schemeClr>
                    </a:solidFill>
                  </a:tcPr>
                </a:tc>
                <a:tc>
                  <a:txBody>
                    <a:bodyPr/>
                    <a:lstStyle/>
                    <a:p>
                      <a:pPr algn="ctr" rtl="0" fontAlgn="ctr"/>
                      <a:r>
                        <a:rPr lang="ru-RU" sz="900" b="1" i="0" u="none" strike="noStrike">
                          <a:solidFill>
                            <a:srgbClr val="000000"/>
                          </a:solidFill>
                          <a:effectLst/>
                          <a:latin typeface="Arial Narrow" panose="020B0606020202030204" pitchFamily="34" charset="0"/>
                        </a:rPr>
                        <a:t>6 340</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007F76">
                        <a:alpha val="20000"/>
                      </a:srgbClr>
                    </a:solidFill>
                  </a:tcPr>
                </a:tc>
                <a:tc>
                  <a:txBody>
                    <a:bodyPr/>
                    <a:lstStyle/>
                    <a:p>
                      <a:pPr algn="ctr" rtl="0" fontAlgn="ctr"/>
                      <a:r>
                        <a:rPr lang="ru-RU" sz="900" b="1" i="0" u="none" strike="noStrike">
                          <a:solidFill>
                            <a:srgbClr val="000000"/>
                          </a:solidFill>
                          <a:effectLst/>
                          <a:latin typeface="Arial Narrow" panose="020B0606020202030204" pitchFamily="34" charset="0"/>
                        </a:rPr>
                        <a:t>6 919</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007F76">
                        <a:alpha val="20000"/>
                      </a:srgbClr>
                    </a:solidFill>
                  </a:tcPr>
                </a:tc>
                <a:tc>
                  <a:txBody>
                    <a:bodyPr/>
                    <a:lstStyle/>
                    <a:p>
                      <a:pPr algn="ctr" rtl="0" fontAlgn="ctr"/>
                      <a:r>
                        <a:rPr lang="ru-RU" sz="900" b="1" i="0" u="none" strike="noStrike" dirty="0">
                          <a:solidFill>
                            <a:srgbClr val="000000"/>
                          </a:solidFill>
                          <a:effectLst/>
                          <a:latin typeface="Arial Narrow" panose="020B0606020202030204" pitchFamily="34" charset="0"/>
                        </a:rPr>
                        <a:t>9 178</a:t>
                      </a:r>
                    </a:p>
                  </a:txBody>
                  <a:tcPr marL="9525" marR="9525" marT="9525" marB="0" anchor="ctr">
                    <a:lnL w="6350" cap="flat" cmpd="sng" algn="ctr">
                      <a:solidFill>
                        <a:schemeClr val="tx1"/>
                      </a:solidFill>
                      <a:prstDash val="sysDot"/>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007F76">
                        <a:alpha val="20000"/>
                      </a:srgbClr>
                    </a:solidFill>
                  </a:tcPr>
                </a:tc>
                <a:extLst>
                  <a:ext uri="{0D108BD9-81ED-4DB2-BD59-A6C34878D82A}">
                    <a16:rowId xmlns:a16="http://schemas.microsoft.com/office/drawing/2014/main" val="1602871338"/>
                  </a:ext>
                </a:extLst>
              </a:tr>
              <a:tr h="148474">
                <a:tc>
                  <a:txBody>
                    <a:bodyPr/>
                    <a:lstStyle/>
                    <a:p>
                      <a:pPr marL="72000" algn="l" fontAlgn="b"/>
                      <a:r>
                        <a:rPr lang="ru-RU" sz="800" b="0" i="0" u="none" strike="noStrike" cap="none" dirty="0">
                          <a:solidFill>
                            <a:srgbClr val="000000"/>
                          </a:solidFill>
                          <a:effectLst/>
                          <a:latin typeface="Arial Narrow" panose="020B0606020202030204" pitchFamily="34" charset="0"/>
                          <a:ea typeface="+mn-ea"/>
                          <a:cs typeface="+mn-cs"/>
                          <a:sym typeface="Arial"/>
                        </a:rPr>
                        <a:t>БАСШЫЛАР ЖӘНЕ МЕМЛЕКЕТТІК ҚЫЗМЕТШІЛЕР</a:t>
                      </a:r>
                    </a:p>
                  </a:txBody>
                  <a:tcPr marL="9525" marR="9525" marT="0" marB="0" anchor="ctr">
                    <a:lnL w="76200" cap="flat" cmpd="sng" algn="ctr">
                      <a:noFill/>
                      <a:prstDash val="solid"/>
                      <a:round/>
                      <a:headEnd type="none" w="med" len="med"/>
                      <a:tailEnd type="none" w="med" len="med"/>
                    </a:lnL>
                    <a:lnR w="6350" cap="flat" cmpd="sng" algn="ctr">
                      <a:solidFill>
                        <a:schemeClr val="tx1"/>
                      </a:solidFill>
                      <a:prstDash val="sysDot"/>
                      <a:round/>
                      <a:headEnd type="none" w="med" len="med"/>
                      <a:tailEnd type="none" w="med" len="med"/>
                    </a:lnR>
                    <a:lnT w="12700" cap="flat" cmpd="sng" algn="ctr">
                      <a:solidFill>
                        <a:schemeClr val="tx1"/>
                      </a:solidFill>
                      <a:prstDash val="solid"/>
                      <a:round/>
                      <a:headEnd type="none" w="med" len="med"/>
                      <a:tailEnd type="none" w="med" len="med"/>
                    </a:lnT>
                    <a:lnB w="6350" cap="flat" cmpd="sng" algn="ctr">
                      <a:solidFill>
                        <a:schemeClr val="tx1"/>
                      </a:solidFill>
                      <a:prstDash val="sysDot"/>
                      <a:round/>
                      <a:headEnd type="none" w="med" len="med"/>
                      <a:tailEnd type="none" w="med" len="med"/>
                    </a:lnB>
                    <a:noFill/>
                  </a:tcPr>
                </a:tc>
                <a:tc>
                  <a:txBody>
                    <a:bodyPr/>
                    <a:lstStyle/>
                    <a:p>
                      <a:pPr algn="ctr" fontAlgn="ctr"/>
                      <a:r>
                        <a:rPr lang="ru-RU" sz="800" b="0" i="0" u="none" strike="noStrike">
                          <a:solidFill>
                            <a:srgbClr val="000000"/>
                          </a:solidFill>
                          <a:effectLst/>
                          <a:latin typeface="Arial Narrow" panose="020B0606020202030204" pitchFamily="34" charset="0"/>
                        </a:rPr>
                        <a:t>252</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12700" cap="flat" cmpd="sng" algn="ctr">
                      <a:solidFill>
                        <a:schemeClr val="tx1"/>
                      </a:solidFill>
                      <a:prstDash val="solid"/>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ru-RU" sz="800" b="0" i="0" u="none" strike="noStrike">
                          <a:solidFill>
                            <a:srgbClr val="000000"/>
                          </a:solidFill>
                          <a:effectLst/>
                          <a:latin typeface="Arial Narrow" panose="020B0606020202030204" pitchFamily="34" charset="0"/>
                        </a:rPr>
                        <a:t>198</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12700" cap="flat" cmpd="sng" algn="ctr">
                      <a:solidFill>
                        <a:schemeClr val="tx1"/>
                      </a:solidFill>
                      <a:prstDash val="solid"/>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ru-RU" sz="800" b="0" i="0" u="none" strike="noStrike">
                          <a:solidFill>
                            <a:srgbClr val="000000"/>
                          </a:solidFill>
                          <a:effectLst/>
                          <a:latin typeface="Arial Narrow" panose="020B0606020202030204" pitchFamily="34" charset="0"/>
                        </a:rPr>
                        <a:t>190</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12700" cap="flat" cmpd="sng" algn="ctr">
                      <a:solidFill>
                        <a:schemeClr val="tx1"/>
                      </a:solidFill>
                      <a:prstDash val="solid"/>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ru-RU" sz="800" b="0" i="0" u="none" strike="noStrike">
                          <a:solidFill>
                            <a:srgbClr val="000000"/>
                          </a:solidFill>
                          <a:effectLst/>
                          <a:latin typeface="Arial Narrow" panose="020B0606020202030204" pitchFamily="34" charset="0"/>
                        </a:rPr>
                        <a:t>270</a:t>
                      </a:r>
                    </a:p>
                  </a:txBody>
                  <a:tcPr marL="9525" marR="9525" marT="9525" marB="0" anchor="ctr">
                    <a:lnL w="6350" cap="flat" cmpd="sng" algn="ctr">
                      <a:solidFill>
                        <a:schemeClr val="tx1"/>
                      </a:solidFill>
                      <a:prstDash val="sysDot"/>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052355308"/>
                  </a:ext>
                </a:extLst>
              </a:tr>
              <a:tr h="148474">
                <a:tc>
                  <a:txBody>
                    <a:bodyPr/>
                    <a:lstStyle/>
                    <a:p>
                      <a:pPr marL="72000" algn="l" fontAlgn="b"/>
                      <a:r>
                        <a:rPr lang="ru-RU" sz="800" b="0" i="0" u="none" strike="noStrike" cap="none" dirty="0">
                          <a:solidFill>
                            <a:srgbClr val="000000"/>
                          </a:solidFill>
                          <a:effectLst/>
                          <a:latin typeface="Arial Narrow" panose="020B0606020202030204" pitchFamily="34" charset="0"/>
                          <a:ea typeface="+mn-ea"/>
                          <a:cs typeface="+mn-cs"/>
                          <a:sym typeface="Arial"/>
                        </a:rPr>
                        <a:t>КӘСІБИ МАМАНДАР</a:t>
                      </a:r>
                    </a:p>
                  </a:txBody>
                  <a:tcPr marL="9525" marR="9525" marT="0" marB="0" anchor="ctr">
                    <a:lnL w="76200" cap="flat" cmpd="sng" algn="ctr">
                      <a:noFill/>
                      <a:prstDash val="solid"/>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solidFill>
                      <a:srgbClr val="007F76">
                        <a:alpha val="10000"/>
                      </a:srgbClr>
                    </a:solidFill>
                  </a:tcPr>
                </a:tc>
                <a:tc>
                  <a:txBody>
                    <a:bodyPr/>
                    <a:lstStyle/>
                    <a:p>
                      <a:pPr algn="ctr" fontAlgn="ctr"/>
                      <a:r>
                        <a:rPr lang="ru-RU" sz="800" b="0" i="0" u="none" strike="noStrike">
                          <a:solidFill>
                            <a:srgbClr val="000000"/>
                          </a:solidFill>
                          <a:effectLst/>
                          <a:latin typeface="Arial Narrow" panose="020B0606020202030204" pitchFamily="34" charset="0"/>
                        </a:rPr>
                        <a:t>1 707</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1 432</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solidFill>
                      <a:srgbClr val="007F76">
                        <a:alpha val="10000"/>
                      </a:srgbClr>
                    </a:solidFill>
                  </a:tcPr>
                </a:tc>
                <a:tc>
                  <a:txBody>
                    <a:bodyPr/>
                    <a:lstStyle/>
                    <a:p>
                      <a:pPr algn="ctr" fontAlgn="ctr"/>
                      <a:r>
                        <a:rPr lang="ru-RU" sz="800" b="0" i="0" u="none" strike="noStrike">
                          <a:solidFill>
                            <a:srgbClr val="000000"/>
                          </a:solidFill>
                          <a:effectLst/>
                          <a:latin typeface="Arial Narrow" panose="020B0606020202030204" pitchFamily="34" charset="0"/>
                        </a:rPr>
                        <a:t>1 236</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solidFill>
                      <a:srgbClr val="007F76">
                        <a:alpha val="10000"/>
                      </a:srgbClr>
                    </a:solidFill>
                  </a:tcPr>
                </a:tc>
                <a:tc>
                  <a:txBody>
                    <a:bodyPr/>
                    <a:lstStyle/>
                    <a:p>
                      <a:pPr algn="ctr" fontAlgn="ctr"/>
                      <a:r>
                        <a:rPr lang="ru-RU" sz="800" b="0" i="0" u="none" strike="noStrike">
                          <a:solidFill>
                            <a:srgbClr val="000000"/>
                          </a:solidFill>
                          <a:effectLst/>
                          <a:latin typeface="Arial Narrow" panose="020B0606020202030204" pitchFamily="34" charset="0"/>
                        </a:rPr>
                        <a:t>2 025</a:t>
                      </a:r>
                    </a:p>
                  </a:txBody>
                  <a:tcPr marL="9525" marR="9525" marT="9525" marB="0" anchor="ctr">
                    <a:lnL w="6350" cap="flat" cmpd="sng" algn="ctr">
                      <a:solidFill>
                        <a:schemeClr val="tx1"/>
                      </a:solidFill>
                      <a:prstDash val="sysDot"/>
                      <a:round/>
                      <a:headEnd type="none" w="med" len="med"/>
                      <a:tailEnd type="none" w="med" len="med"/>
                    </a:lnL>
                    <a:lnR w="12700" cap="flat" cmpd="sng" algn="ctr">
                      <a:noFill/>
                      <a:prstDash val="solid"/>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solidFill>
                      <a:srgbClr val="007F76">
                        <a:alpha val="10000"/>
                      </a:srgbClr>
                    </a:solidFill>
                  </a:tcPr>
                </a:tc>
                <a:extLst>
                  <a:ext uri="{0D108BD9-81ED-4DB2-BD59-A6C34878D82A}">
                    <a16:rowId xmlns:a16="http://schemas.microsoft.com/office/drawing/2014/main" val="4077338817"/>
                  </a:ext>
                </a:extLst>
              </a:tr>
              <a:tr h="148474">
                <a:tc>
                  <a:txBody>
                    <a:bodyPr/>
                    <a:lstStyle/>
                    <a:p>
                      <a:pPr marL="72000" algn="l" fontAlgn="b"/>
                      <a:r>
                        <a:rPr lang="ru-RU" sz="800" b="0" i="0" u="none" strike="noStrike" cap="none" dirty="0">
                          <a:solidFill>
                            <a:srgbClr val="000000"/>
                          </a:solidFill>
                          <a:effectLst/>
                          <a:latin typeface="Arial Narrow" panose="020B0606020202030204" pitchFamily="34" charset="0"/>
                          <a:ea typeface="+mn-ea"/>
                          <a:cs typeface="+mn-cs"/>
                          <a:sym typeface="Arial"/>
                        </a:rPr>
                        <a:t>ТЕХНИК МАМАНДАР ЖӘНЕ БАСҚА ДА КӘСІБИ КӨМЕКШІ ПЕРСОНАЛ</a:t>
                      </a:r>
                    </a:p>
                  </a:txBody>
                  <a:tcPr marL="9525" marR="9525" marT="0" marB="0" anchor="ctr">
                    <a:lnL w="76200" cap="flat" cmpd="sng" algn="ctr">
                      <a:noFill/>
                      <a:prstDash val="solid"/>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noFill/>
                  </a:tcPr>
                </a:tc>
                <a:tc>
                  <a:txBody>
                    <a:bodyPr/>
                    <a:lstStyle/>
                    <a:p>
                      <a:pPr algn="ctr" fontAlgn="ctr"/>
                      <a:r>
                        <a:rPr lang="ru-RU" sz="800" b="0" i="0" u="none" strike="noStrike">
                          <a:solidFill>
                            <a:srgbClr val="000000"/>
                          </a:solidFill>
                          <a:effectLst/>
                          <a:latin typeface="Arial Narrow" panose="020B0606020202030204" pitchFamily="34" charset="0"/>
                        </a:rPr>
                        <a:t>1 004</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ru-RU" sz="800" b="0" i="0" u="none" strike="noStrike">
                          <a:solidFill>
                            <a:srgbClr val="000000"/>
                          </a:solidFill>
                          <a:effectLst/>
                          <a:latin typeface="Arial Narrow" panose="020B0606020202030204" pitchFamily="34" charset="0"/>
                        </a:rPr>
                        <a:t>703</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ru-RU" sz="800" b="0" i="0" u="none" strike="noStrike">
                          <a:solidFill>
                            <a:srgbClr val="000000"/>
                          </a:solidFill>
                          <a:effectLst/>
                          <a:latin typeface="Arial Narrow" panose="020B0606020202030204" pitchFamily="34" charset="0"/>
                        </a:rPr>
                        <a:t>644</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ru-RU" sz="800" b="0" i="0" u="none" strike="noStrike">
                          <a:solidFill>
                            <a:srgbClr val="000000"/>
                          </a:solidFill>
                          <a:effectLst/>
                          <a:latin typeface="Arial Narrow" panose="020B0606020202030204" pitchFamily="34" charset="0"/>
                        </a:rPr>
                        <a:t>839</a:t>
                      </a:r>
                    </a:p>
                  </a:txBody>
                  <a:tcPr marL="9525" marR="9525" marT="9525" marB="0" anchor="ctr">
                    <a:lnL w="6350" cap="flat" cmpd="sng" algn="ctr">
                      <a:solidFill>
                        <a:schemeClr val="tx1"/>
                      </a:solidFill>
                      <a:prstDash val="sysDot"/>
                      <a:round/>
                      <a:headEnd type="none" w="med" len="med"/>
                      <a:tailEnd type="none" w="med" len="med"/>
                    </a:lnL>
                    <a:lnR w="12700" cap="flat" cmpd="sng" algn="ctr">
                      <a:noFill/>
                      <a:prstDash val="solid"/>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500228116"/>
                  </a:ext>
                </a:extLst>
              </a:tr>
              <a:tr h="148474">
                <a:tc>
                  <a:txBody>
                    <a:bodyPr/>
                    <a:lstStyle/>
                    <a:p>
                      <a:pPr marL="72000" algn="l" fontAlgn="b"/>
                      <a:r>
                        <a:rPr lang="ru-RU" sz="800" b="0" i="0" u="none" strike="noStrike" cap="none" dirty="0">
                          <a:solidFill>
                            <a:srgbClr val="000000"/>
                          </a:solidFill>
                          <a:effectLst/>
                          <a:latin typeface="Arial Narrow" panose="020B0606020202030204" pitchFamily="34" charset="0"/>
                          <a:ea typeface="+mn-ea"/>
                          <a:cs typeface="+mn-cs"/>
                          <a:sym typeface="Arial"/>
                        </a:rPr>
                        <a:t>ӘКІМШІЛЕНДІРУ САЛАСЫНДАҒЫ ҚЫЗМЕТШІЛЕР</a:t>
                      </a:r>
                    </a:p>
                  </a:txBody>
                  <a:tcPr marL="9525" marR="9525" marT="0" marB="0" anchor="ctr">
                    <a:lnL w="76200" cap="flat" cmpd="sng" algn="ctr">
                      <a:noFill/>
                      <a:prstDash val="solid"/>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solidFill>
                      <a:srgbClr val="007F76">
                        <a:alpha val="10000"/>
                      </a:srgbClr>
                    </a:solidFill>
                  </a:tcPr>
                </a:tc>
                <a:tc>
                  <a:txBody>
                    <a:bodyPr/>
                    <a:lstStyle/>
                    <a:p>
                      <a:pPr algn="ctr" fontAlgn="ctr"/>
                      <a:r>
                        <a:rPr lang="ru-RU" sz="800" b="0" i="0" u="none" strike="noStrike">
                          <a:solidFill>
                            <a:srgbClr val="000000"/>
                          </a:solidFill>
                          <a:effectLst/>
                          <a:latin typeface="Arial Narrow" panose="020B0606020202030204" pitchFamily="34" charset="0"/>
                        </a:rPr>
                        <a:t>389</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228</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solidFill>
                      <a:srgbClr val="007F76">
                        <a:alpha val="10000"/>
                      </a:srgbClr>
                    </a:solidFill>
                  </a:tcPr>
                </a:tc>
                <a:tc>
                  <a:txBody>
                    <a:bodyPr/>
                    <a:lstStyle/>
                    <a:p>
                      <a:pPr algn="ctr" fontAlgn="ctr"/>
                      <a:r>
                        <a:rPr lang="ru-RU" sz="800" b="0" i="0" u="none" strike="noStrike">
                          <a:solidFill>
                            <a:srgbClr val="000000"/>
                          </a:solidFill>
                          <a:effectLst/>
                          <a:latin typeface="Arial Narrow" panose="020B0606020202030204" pitchFamily="34" charset="0"/>
                        </a:rPr>
                        <a:t>206</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solidFill>
                      <a:srgbClr val="007F76">
                        <a:alpha val="10000"/>
                      </a:srgbClr>
                    </a:solidFill>
                  </a:tcPr>
                </a:tc>
                <a:tc>
                  <a:txBody>
                    <a:bodyPr/>
                    <a:lstStyle/>
                    <a:p>
                      <a:pPr algn="ctr" fontAlgn="ctr"/>
                      <a:r>
                        <a:rPr lang="ru-RU" sz="800" b="0" i="0" u="none" strike="noStrike">
                          <a:solidFill>
                            <a:srgbClr val="000000"/>
                          </a:solidFill>
                          <a:effectLst/>
                          <a:latin typeface="Arial Narrow" panose="020B0606020202030204" pitchFamily="34" charset="0"/>
                        </a:rPr>
                        <a:t>253</a:t>
                      </a:r>
                    </a:p>
                  </a:txBody>
                  <a:tcPr marL="9525" marR="9525" marT="9525" marB="0" anchor="ctr">
                    <a:lnL w="6350" cap="flat" cmpd="sng" algn="ctr">
                      <a:solidFill>
                        <a:schemeClr val="tx1"/>
                      </a:solidFill>
                      <a:prstDash val="sysDot"/>
                      <a:round/>
                      <a:headEnd type="none" w="med" len="med"/>
                      <a:tailEnd type="none" w="med" len="med"/>
                    </a:lnL>
                    <a:lnR w="12700" cap="flat" cmpd="sng" algn="ctr">
                      <a:noFill/>
                      <a:prstDash val="solid"/>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solidFill>
                      <a:srgbClr val="007F76">
                        <a:alpha val="10000"/>
                      </a:srgbClr>
                    </a:solidFill>
                  </a:tcPr>
                </a:tc>
                <a:extLst>
                  <a:ext uri="{0D108BD9-81ED-4DB2-BD59-A6C34878D82A}">
                    <a16:rowId xmlns:a16="http://schemas.microsoft.com/office/drawing/2014/main" val="1221627480"/>
                  </a:ext>
                </a:extLst>
              </a:tr>
              <a:tr h="148474">
                <a:tc>
                  <a:txBody>
                    <a:bodyPr/>
                    <a:lstStyle/>
                    <a:p>
                      <a:pPr marL="72000" algn="l" fontAlgn="b"/>
                      <a:r>
                        <a:rPr lang="ru-RU" sz="800" b="0" i="0" u="none" strike="noStrike" cap="none" dirty="0">
                          <a:solidFill>
                            <a:srgbClr val="000000"/>
                          </a:solidFill>
                          <a:effectLst/>
                          <a:latin typeface="Arial Narrow" panose="020B0606020202030204" pitchFamily="34" charset="0"/>
                          <a:ea typeface="+mn-ea"/>
                          <a:cs typeface="+mn-cs"/>
                          <a:sym typeface="Arial"/>
                        </a:rPr>
                        <a:t>ҚЫЗМЕТ КӨРСЕТУ ЖӘНЕ САУДА САЛАСЫНЫҢ ЖҰМЫСКЕРЛЕРІ</a:t>
                      </a:r>
                    </a:p>
                  </a:txBody>
                  <a:tcPr marL="9525" marR="9525" marT="0" marB="0" anchor="ctr">
                    <a:lnL w="76200" cap="flat" cmpd="sng" algn="ctr">
                      <a:noFill/>
                      <a:prstDash val="solid"/>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noFill/>
                  </a:tcPr>
                </a:tc>
                <a:tc>
                  <a:txBody>
                    <a:bodyPr/>
                    <a:lstStyle/>
                    <a:p>
                      <a:pPr algn="ctr" fontAlgn="ctr"/>
                      <a:r>
                        <a:rPr lang="ru-RU" sz="800" b="0" i="0" u="none" strike="noStrike">
                          <a:solidFill>
                            <a:srgbClr val="000000"/>
                          </a:solidFill>
                          <a:effectLst/>
                          <a:latin typeface="Arial Narrow" panose="020B0606020202030204" pitchFamily="34" charset="0"/>
                        </a:rPr>
                        <a:t>782</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ru-RU" sz="800" b="0" i="0" u="none" strike="noStrike">
                          <a:solidFill>
                            <a:srgbClr val="000000"/>
                          </a:solidFill>
                          <a:effectLst/>
                          <a:latin typeface="Arial Narrow" panose="020B0606020202030204" pitchFamily="34" charset="0"/>
                        </a:rPr>
                        <a:t>554</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ru-RU" sz="800" b="0" i="0" u="none" strike="noStrike">
                          <a:solidFill>
                            <a:srgbClr val="000000"/>
                          </a:solidFill>
                          <a:effectLst/>
                          <a:latin typeface="Arial Narrow" panose="020B0606020202030204" pitchFamily="34" charset="0"/>
                        </a:rPr>
                        <a:t>423</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ru-RU" sz="800" b="0" i="0" u="none" strike="noStrike">
                          <a:solidFill>
                            <a:srgbClr val="000000"/>
                          </a:solidFill>
                          <a:effectLst/>
                          <a:latin typeface="Arial Narrow" panose="020B0606020202030204" pitchFamily="34" charset="0"/>
                        </a:rPr>
                        <a:t>559</a:t>
                      </a:r>
                    </a:p>
                  </a:txBody>
                  <a:tcPr marL="9525" marR="9525" marT="9525" marB="0" anchor="ctr">
                    <a:lnL w="6350" cap="flat" cmpd="sng" algn="ctr">
                      <a:solidFill>
                        <a:schemeClr val="tx1"/>
                      </a:solidFill>
                      <a:prstDash val="sysDot"/>
                      <a:round/>
                      <a:headEnd type="none" w="med" len="med"/>
                      <a:tailEnd type="none" w="med" len="med"/>
                    </a:lnL>
                    <a:lnR w="12700" cap="flat" cmpd="sng" algn="ctr">
                      <a:noFill/>
                      <a:prstDash val="solid"/>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182707914"/>
                  </a:ext>
                </a:extLst>
              </a:tr>
              <a:tr h="148474">
                <a:tc>
                  <a:txBody>
                    <a:bodyPr/>
                    <a:lstStyle/>
                    <a:p>
                      <a:pPr marL="72000" algn="l" fontAlgn="b"/>
                      <a:r>
                        <a:rPr lang="ru-RU" sz="800" b="0" i="0" u="none" strike="noStrike" cap="none" dirty="0">
                          <a:solidFill>
                            <a:srgbClr val="000000"/>
                          </a:solidFill>
                          <a:effectLst/>
                          <a:latin typeface="Arial Narrow" panose="020B0606020202030204" pitchFamily="34" charset="0"/>
                          <a:ea typeface="+mn-ea"/>
                          <a:cs typeface="+mn-cs"/>
                          <a:sym typeface="Arial"/>
                        </a:rPr>
                        <a:t>ФЕРМЕР Ж/Е АУЫЛ/ОРМАН, БАЛЫҚ ШАРУА-ЫҢ Ж/Е БАЛЫҚ АУЛАУ ЖҰМЫС-РЫ</a:t>
                      </a:r>
                    </a:p>
                  </a:txBody>
                  <a:tcPr marL="9525" marR="9525" marT="0" marB="0" anchor="ctr">
                    <a:lnL w="76200" cap="flat" cmpd="sng" algn="ctr">
                      <a:noFill/>
                      <a:prstDash val="solid"/>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solidFill>
                      <a:srgbClr val="007F76">
                        <a:alpha val="10000"/>
                      </a:srgbClr>
                    </a:solidFill>
                  </a:tcPr>
                </a:tc>
                <a:tc>
                  <a:txBody>
                    <a:bodyPr/>
                    <a:lstStyle/>
                    <a:p>
                      <a:pPr algn="ctr" fontAlgn="ctr"/>
                      <a:r>
                        <a:rPr lang="ru-RU" sz="800" b="0" i="0" u="none" strike="noStrike">
                          <a:solidFill>
                            <a:srgbClr val="000000"/>
                          </a:solidFill>
                          <a:effectLst/>
                          <a:latin typeface="Arial Narrow" panose="020B0606020202030204" pitchFamily="34" charset="0"/>
                        </a:rPr>
                        <a:t>40</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42</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solidFill>
                      <a:srgbClr val="007F76">
                        <a:alpha val="10000"/>
                      </a:srgbClr>
                    </a:solidFill>
                  </a:tcPr>
                </a:tc>
                <a:tc>
                  <a:txBody>
                    <a:bodyPr/>
                    <a:lstStyle/>
                    <a:p>
                      <a:pPr algn="ctr" fontAlgn="ctr"/>
                      <a:r>
                        <a:rPr lang="ru-RU" sz="800" b="0" i="0" u="none" strike="noStrike">
                          <a:solidFill>
                            <a:srgbClr val="000000"/>
                          </a:solidFill>
                          <a:effectLst/>
                          <a:latin typeface="Arial Narrow" panose="020B0606020202030204" pitchFamily="34" charset="0"/>
                        </a:rPr>
                        <a:t>64</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solidFill>
                      <a:srgbClr val="007F76">
                        <a:alpha val="10000"/>
                      </a:srgbClr>
                    </a:solidFill>
                  </a:tcPr>
                </a:tc>
                <a:tc>
                  <a:txBody>
                    <a:bodyPr/>
                    <a:lstStyle/>
                    <a:p>
                      <a:pPr algn="ctr" fontAlgn="ctr"/>
                      <a:r>
                        <a:rPr lang="ru-RU" sz="800" b="0" i="0" u="none" strike="noStrike">
                          <a:solidFill>
                            <a:srgbClr val="000000"/>
                          </a:solidFill>
                          <a:effectLst/>
                          <a:latin typeface="Arial Narrow" panose="020B0606020202030204" pitchFamily="34" charset="0"/>
                        </a:rPr>
                        <a:t>41</a:t>
                      </a:r>
                    </a:p>
                  </a:txBody>
                  <a:tcPr marL="9525" marR="9525" marT="9525" marB="0" anchor="ctr">
                    <a:lnL w="6350" cap="flat" cmpd="sng" algn="ctr">
                      <a:solidFill>
                        <a:schemeClr val="tx1"/>
                      </a:solidFill>
                      <a:prstDash val="sysDot"/>
                      <a:round/>
                      <a:headEnd type="none" w="med" len="med"/>
                      <a:tailEnd type="none" w="med" len="med"/>
                    </a:lnL>
                    <a:lnR w="12700" cap="flat" cmpd="sng" algn="ctr">
                      <a:noFill/>
                      <a:prstDash val="solid"/>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solidFill>
                      <a:srgbClr val="007F76">
                        <a:alpha val="10000"/>
                      </a:srgbClr>
                    </a:solidFill>
                  </a:tcPr>
                </a:tc>
                <a:extLst>
                  <a:ext uri="{0D108BD9-81ED-4DB2-BD59-A6C34878D82A}">
                    <a16:rowId xmlns:a16="http://schemas.microsoft.com/office/drawing/2014/main" val="3434696259"/>
                  </a:ext>
                </a:extLst>
              </a:tr>
              <a:tr h="148474">
                <a:tc>
                  <a:txBody>
                    <a:bodyPr/>
                    <a:lstStyle/>
                    <a:p>
                      <a:pPr marL="72000" algn="l" fontAlgn="b"/>
                      <a:r>
                        <a:rPr lang="ru-RU" sz="800" b="0" i="0" u="none" strike="noStrike" cap="none" dirty="0">
                          <a:solidFill>
                            <a:srgbClr val="000000"/>
                          </a:solidFill>
                          <a:effectLst/>
                          <a:latin typeface="Arial Narrow" panose="020B0606020202030204" pitchFamily="34" charset="0"/>
                          <a:ea typeface="+mn-ea"/>
                          <a:cs typeface="+mn-cs"/>
                          <a:sym typeface="Arial"/>
                        </a:rPr>
                        <a:t>ӨНЕРКӘСІП, ҚҰРЫЛЫС, КӨЛІК Ж/Е БАСҚА ТЕКТЕС ЖҰМЫСШЫЛАРЫ</a:t>
                      </a:r>
                    </a:p>
                  </a:txBody>
                  <a:tcPr marL="9525" marR="9525" marT="0" marB="0" anchor="ctr">
                    <a:lnL w="76200" cap="flat" cmpd="sng" algn="ctr">
                      <a:noFill/>
                      <a:prstDash val="solid"/>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noFill/>
                  </a:tcPr>
                </a:tc>
                <a:tc>
                  <a:txBody>
                    <a:bodyPr/>
                    <a:lstStyle/>
                    <a:p>
                      <a:pPr algn="ctr" fontAlgn="ctr"/>
                      <a:r>
                        <a:rPr lang="ru-RU" sz="800" b="0" i="0" u="none" strike="noStrike">
                          <a:solidFill>
                            <a:srgbClr val="000000"/>
                          </a:solidFill>
                          <a:effectLst/>
                          <a:latin typeface="Arial Narrow" panose="020B0606020202030204" pitchFamily="34" charset="0"/>
                        </a:rPr>
                        <a:t>1 016</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ru-RU" sz="800" b="0" i="0" u="none" strike="noStrike">
                          <a:solidFill>
                            <a:srgbClr val="000000"/>
                          </a:solidFill>
                          <a:effectLst/>
                          <a:latin typeface="Arial Narrow" panose="020B0606020202030204" pitchFamily="34" charset="0"/>
                        </a:rPr>
                        <a:t>1 303</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ru-RU" sz="800" b="0" i="0" u="none" strike="noStrike">
                          <a:solidFill>
                            <a:srgbClr val="000000"/>
                          </a:solidFill>
                          <a:effectLst/>
                          <a:latin typeface="Arial Narrow" panose="020B0606020202030204" pitchFamily="34" charset="0"/>
                        </a:rPr>
                        <a:t>1 509</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ru-RU" sz="800" b="0" i="0" u="none" strike="noStrike">
                          <a:solidFill>
                            <a:srgbClr val="000000"/>
                          </a:solidFill>
                          <a:effectLst/>
                          <a:latin typeface="Arial Narrow" panose="020B0606020202030204" pitchFamily="34" charset="0"/>
                        </a:rPr>
                        <a:t>1 730</a:t>
                      </a:r>
                    </a:p>
                  </a:txBody>
                  <a:tcPr marL="9525" marR="9525" marT="9525" marB="0" anchor="ctr">
                    <a:lnL w="6350" cap="flat" cmpd="sng" algn="ctr">
                      <a:solidFill>
                        <a:schemeClr val="tx1"/>
                      </a:solidFill>
                      <a:prstDash val="sysDot"/>
                      <a:round/>
                      <a:headEnd type="none" w="med" len="med"/>
                      <a:tailEnd type="none" w="med" len="med"/>
                    </a:lnL>
                    <a:lnR w="12700" cap="flat" cmpd="sng" algn="ctr">
                      <a:noFill/>
                      <a:prstDash val="solid"/>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033135677"/>
                  </a:ext>
                </a:extLst>
              </a:tr>
              <a:tr h="148474">
                <a:tc>
                  <a:txBody>
                    <a:bodyPr/>
                    <a:lstStyle/>
                    <a:p>
                      <a:pPr marL="72000" algn="l" fontAlgn="b"/>
                      <a:r>
                        <a:rPr lang="ru-RU" sz="800" b="0" i="0" u="none" strike="noStrike" cap="none" dirty="0">
                          <a:solidFill>
                            <a:srgbClr val="000000"/>
                          </a:solidFill>
                          <a:effectLst/>
                          <a:latin typeface="Arial Narrow" panose="020B0606020202030204" pitchFamily="34" charset="0"/>
                          <a:ea typeface="+mn-ea"/>
                          <a:cs typeface="+mn-cs"/>
                          <a:sym typeface="Arial"/>
                        </a:rPr>
                        <a:t>ӨНДІРІСТІК ЖАБДЫҚ ОПЕРАТОРЛАРЫ, ҚҰРАСТЫРУШЫЛАРЫ Ж/Е ЖҮРГІЗУШІЛЕРІ</a:t>
                      </a:r>
                    </a:p>
                  </a:txBody>
                  <a:tcPr marL="9525" marR="9525" marT="0" marB="0" anchor="ctr">
                    <a:lnL w="76200" cap="flat" cmpd="sng" algn="ctr">
                      <a:noFill/>
                      <a:prstDash val="solid"/>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solidFill>
                      <a:srgbClr val="007F76">
                        <a:alpha val="10000"/>
                      </a:srgbClr>
                    </a:solidFill>
                  </a:tcPr>
                </a:tc>
                <a:tc>
                  <a:txBody>
                    <a:bodyPr/>
                    <a:lstStyle/>
                    <a:p>
                      <a:pPr algn="ctr" fontAlgn="ctr"/>
                      <a:r>
                        <a:rPr lang="ru-RU" sz="800" b="0" i="0" u="none" strike="noStrike">
                          <a:solidFill>
                            <a:srgbClr val="000000"/>
                          </a:solidFill>
                          <a:effectLst/>
                          <a:latin typeface="Arial Narrow" panose="020B0606020202030204" pitchFamily="34" charset="0"/>
                        </a:rPr>
                        <a:t>609</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494</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solidFill>
                      <a:srgbClr val="007F76">
                        <a:alpha val="10000"/>
                      </a:srgbClr>
                    </a:solidFill>
                  </a:tcPr>
                </a:tc>
                <a:tc>
                  <a:txBody>
                    <a:bodyPr/>
                    <a:lstStyle/>
                    <a:p>
                      <a:pPr algn="ctr" fontAlgn="ctr"/>
                      <a:r>
                        <a:rPr lang="ru-RU" sz="800" b="0" i="0" u="none" strike="noStrike">
                          <a:solidFill>
                            <a:srgbClr val="000000"/>
                          </a:solidFill>
                          <a:effectLst/>
                          <a:latin typeface="Arial Narrow" panose="020B0606020202030204" pitchFamily="34" charset="0"/>
                        </a:rPr>
                        <a:t>658</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solidFill>
                      <a:srgbClr val="007F76">
                        <a:alpha val="10000"/>
                      </a:srgbClr>
                    </a:solidFill>
                  </a:tcPr>
                </a:tc>
                <a:tc>
                  <a:txBody>
                    <a:bodyPr/>
                    <a:lstStyle/>
                    <a:p>
                      <a:pPr algn="ctr" fontAlgn="ctr"/>
                      <a:r>
                        <a:rPr lang="ru-RU" sz="800" b="0" i="0" u="none" strike="noStrike">
                          <a:solidFill>
                            <a:srgbClr val="000000"/>
                          </a:solidFill>
                          <a:effectLst/>
                          <a:latin typeface="Arial Narrow" panose="020B0606020202030204" pitchFamily="34" charset="0"/>
                        </a:rPr>
                        <a:t>815</a:t>
                      </a:r>
                    </a:p>
                  </a:txBody>
                  <a:tcPr marL="9525" marR="9525" marT="9525" marB="0" anchor="ctr">
                    <a:lnL w="6350" cap="flat" cmpd="sng" algn="ctr">
                      <a:solidFill>
                        <a:schemeClr val="tx1"/>
                      </a:solidFill>
                      <a:prstDash val="sysDot"/>
                      <a:round/>
                      <a:headEnd type="none" w="med" len="med"/>
                      <a:tailEnd type="none" w="med" len="med"/>
                    </a:lnL>
                    <a:lnR w="12700" cap="flat" cmpd="sng" algn="ctr">
                      <a:noFill/>
                      <a:prstDash val="solid"/>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solidFill>
                      <a:srgbClr val="007F76">
                        <a:alpha val="10000"/>
                      </a:srgbClr>
                    </a:solidFill>
                  </a:tcPr>
                </a:tc>
                <a:extLst>
                  <a:ext uri="{0D108BD9-81ED-4DB2-BD59-A6C34878D82A}">
                    <a16:rowId xmlns:a16="http://schemas.microsoft.com/office/drawing/2014/main" val="3877348172"/>
                  </a:ext>
                </a:extLst>
              </a:tr>
              <a:tr h="148474">
                <a:tc>
                  <a:txBody>
                    <a:bodyPr/>
                    <a:lstStyle/>
                    <a:p>
                      <a:pPr marL="72000" algn="l" fontAlgn="b"/>
                      <a:r>
                        <a:rPr lang="ru-RU" sz="800" b="0" i="0" u="none" strike="noStrike" cap="none" dirty="0">
                          <a:solidFill>
                            <a:srgbClr val="000000"/>
                          </a:solidFill>
                          <a:effectLst/>
                          <a:latin typeface="Arial Narrow" panose="020B0606020202030204" pitchFamily="34" charset="0"/>
                          <a:ea typeface="+mn-ea"/>
                          <a:cs typeface="+mn-cs"/>
                          <a:sym typeface="Arial"/>
                        </a:rPr>
                        <a:t>БІЛІКТІЛІГІ ЖОҚ ЖҰМЫСШЫЛАР</a:t>
                      </a:r>
                    </a:p>
                  </a:txBody>
                  <a:tcPr marL="9525" marR="9525" marT="0" marB="0" anchor="ctr">
                    <a:lnL w="76200" cap="flat" cmpd="sng" algn="ctr">
                      <a:noFill/>
                      <a:prstDash val="solid"/>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noFill/>
                  </a:tcPr>
                </a:tc>
                <a:tc>
                  <a:txBody>
                    <a:bodyPr/>
                    <a:lstStyle/>
                    <a:p>
                      <a:pPr algn="ctr" fontAlgn="ctr"/>
                      <a:r>
                        <a:rPr lang="ru-RU" sz="800" b="0" i="0" u="none" strike="noStrike" dirty="0">
                          <a:solidFill>
                            <a:srgbClr val="000000"/>
                          </a:solidFill>
                          <a:effectLst/>
                          <a:latin typeface="Arial Narrow" panose="020B0606020202030204" pitchFamily="34" charset="0"/>
                        </a:rPr>
                        <a:t>1 649</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ru-RU" sz="800" b="0" i="0" u="none" strike="noStrike">
                          <a:solidFill>
                            <a:srgbClr val="000000"/>
                          </a:solidFill>
                          <a:effectLst/>
                          <a:latin typeface="Arial Narrow" panose="020B0606020202030204" pitchFamily="34" charset="0"/>
                        </a:rPr>
                        <a:t>1 386</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ru-RU" sz="800" b="0" i="0" u="none" strike="noStrike">
                          <a:solidFill>
                            <a:srgbClr val="000000"/>
                          </a:solidFill>
                          <a:effectLst/>
                          <a:latin typeface="Arial Narrow" panose="020B0606020202030204" pitchFamily="34" charset="0"/>
                        </a:rPr>
                        <a:t>1 989</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ru-RU" sz="800" b="0" i="0" u="none" strike="noStrike" dirty="0">
                          <a:solidFill>
                            <a:srgbClr val="000000"/>
                          </a:solidFill>
                          <a:effectLst/>
                          <a:latin typeface="Arial Narrow" panose="020B0606020202030204" pitchFamily="34" charset="0"/>
                        </a:rPr>
                        <a:t>2 646</a:t>
                      </a:r>
                    </a:p>
                  </a:txBody>
                  <a:tcPr marL="9525" marR="9525" marT="9525" marB="0" anchor="ctr">
                    <a:lnL w="6350" cap="flat" cmpd="sng" algn="ctr">
                      <a:solidFill>
                        <a:schemeClr val="tx1"/>
                      </a:solidFill>
                      <a:prstDash val="sysDot"/>
                      <a:round/>
                      <a:headEnd type="none" w="med" len="med"/>
                      <a:tailEnd type="none" w="med" len="med"/>
                    </a:lnL>
                    <a:lnR w="12700" cap="flat" cmpd="sng" algn="ctr">
                      <a:noFill/>
                      <a:prstDash val="solid"/>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605250712"/>
                  </a:ext>
                </a:extLst>
              </a:tr>
            </a:tbl>
          </a:graphicData>
        </a:graphic>
      </p:graphicFrame>
      <p:graphicFrame>
        <p:nvGraphicFramePr>
          <p:cNvPr id="25" name="Таблица 24">
            <a:extLst>
              <a:ext uri="{FF2B5EF4-FFF2-40B4-BE49-F238E27FC236}">
                <a16:creationId xmlns:a16="http://schemas.microsoft.com/office/drawing/2014/main" id="{B0A9FCBA-67D5-3916-3267-226B7595262D}"/>
              </a:ext>
            </a:extLst>
          </p:cNvPr>
          <p:cNvGraphicFramePr>
            <a:graphicFrameLocks noGrp="1"/>
          </p:cNvGraphicFramePr>
          <p:nvPr>
            <p:extLst>
              <p:ext uri="{D42A27DB-BD31-4B8C-83A1-F6EECF244321}">
                <p14:modId xmlns:p14="http://schemas.microsoft.com/office/powerpoint/2010/main" val="1183144310"/>
              </p:ext>
            </p:extLst>
          </p:nvPr>
        </p:nvGraphicFramePr>
        <p:xfrm>
          <a:off x="6768750" y="3025492"/>
          <a:ext cx="5328000" cy="1670332"/>
        </p:xfrm>
        <a:graphic>
          <a:graphicData uri="http://schemas.openxmlformats.org/drawingml/2006/table">
            <a:tbl>
              <a:tblPr firstRow="1" bandRow="1">
                <a:tableStyleId>{5C22544A-7EE6-4342-B048-85BDC9FD1C3A}</a:tableStyleId>
              </a:tblPr>
              <a:tblGrid>
                <a:gridCol w="3600000">
                  <a:extLst>
                    <a:ext uri="{9D8B030D-6E8A-4147-A177-3AD203B41FA5}">
                      <a16:colId xmlns:a16="http://schemas.microsoft.com/office/drawing/2014/main" val="1113104833"/>
                    </a:ext>
                  </a:extLst>
                </a:gridCol>
                <a:gridCol w="432000">
                  <a:extLst>
                    <a:ext uri="{9D8B030D-6E8A-4147-A177-3AD203B41FA5}">
                      <a16:colId xmlns:a16="http://schemas.microsoft.com/office/drawing/2014/main" val="132264586"/>
                    </a:ext>
                  </a:extLst>
                </a:gridCol>
                <a:gridCol w="432000">
                  <a:extLst>
                    <a:ext uri="{9D8B030D-6E8A-4147-A177-3AD203B41FA5}">
                      <a16:colId xmlns:a16="http://schemas.microsoft.com/office/drawing/2014/main" val="2572766800"/>
                    </a:ext>
                  </a:extLst>
                </a:gridCol>
                <a:gridCol w="432000">
                  <a:extLst>
                    <a:ext uri="{9D8B030D-6E8A-4147-A177-3AD203B41FA5}">
                      <a16:colId xmlns:a16="http://schemas.microsoft.com/office/drawing/2014/main" val="2849574652"/>
                    </a:ext>
                  </a:extLst>
                </a:gridCol>
                <a:gridCol w="432000">
                  <a:extLst>
                    <a:ext uri="{9D8B030D-6E8A-4147-A177-3AD203B41FA5}">
                      <a16:colId xmlns:a16="http://schemas.microsoft.com/office/drawing/2014/main" val="478621999"/>
                    </a:ext>
                  </a:extLst>
                </a:gridCol>
              </a:tblGrid>
              <a:tr h="167033">
                <a:tc>
                  <a:txBody>
                    <a:bodyPr/>
                    <a:lstStyle/>
                    <a:p>
                      <a:pPr marL="0" marR="0" lvl="0" indent="0" algn="l" defTabSz="685800" rtl="0" eaLnBrk="1" fontAlgn="auto" latinLnBrk="0" hangingPunct="1">
                        <a:lnSpc>
                          <a:spcPct val="107000"/>
                        </a:lnSpc>
                        <a:spcBef>
                          <a:spcPts val="0"/>
                        </a:spcBef>
                        <a:spcAft>
                          <a:spcPts val="0"/>
                        </a:spcAft>
                        <a:buClrTx/>
                        <a:buSzTx/>
                        <a:buFontTx/>
                        <a:buNone/>
                        <a:tabLst/>
                        <a:defRPr/>
                      </a:pPr>
                      <a:r>
                        <a:rPr lang="ru-RU" sz="1050" b="1" i="0" u="none" strike="noStrike" cap="none" noProof="0" dirty="0">
                          <a:solidFill>
                            <a:srgbClr val="000000"/>
                          </a:solidFill>
                          <a:effectLst/>
                          <a:latin typeface="Arial Narrow" panose="020B0606020202030204" pitchFamily="34" charset="0"/>
                          <a:ea typeface="+mn-ea"/>
                          <a:cs typeface="+mn-cs"/>
                          <a:sym typeface="Arial"/>
                        </a:rPr>
                        <a:t>ОПТИМИСТІК СЦЕНАРИЙ</a:t>
                      </a:r>
                    </a:p>
                  </a:txBody>
                  <a:tcPr marT="0" marB="0" anchor="ctr">
                    <a:lnL w="76200" cap="flat" cmpd="sng" algn="ctr">
                      <a:noFill/>
                      <a:prstDash val="solid"/>
                      <a:round/>
                      <a:headEnd type="none" w="med" len="med"/>
                      <a:tailEnd type="none" w="med" len="med"/>
                    </a:lnL>
                    <a:lnR w="6350" cap="flat" cmpd="sng" algn="ctr">
                      <a:solidFill>
                        <a:schemeClr val="tx1"/>
                      </a:solidFill>
                      <a:prstDash val="sysDot"/>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accent3">
                        <a:lumMod val="50000"/>
                        <a:alpha val="20000"/>
                      </a:schemeClr>
                    </a:solidFill>
                  </a:tcPr>
                </a:tc>
                <a:tc>
                  <a:txBody>
                    <a:bodyPr/>
                    <a:lstStyle/>
                    <a:p>
                      <a:pPr algn="ctr" fontAlgn="ctr"/>
                      <a:r>
                        <a:rPr lang="en-US" sz="900" b="0" i="0" u="none" strike="noStrike" cap="none" dirty="0">
                          <a:solidFill>
                            <a:srgbClr val="000000"/>
                          </a:solidFill>
                          <a:effectLst/>
                          <a:latin typeface="Arial Narrow" panose="020B0606020202030204" pitchFamily="34" charset="0"/>
                          <a:ea typeface="+mn-ea"/>
                          <a:cs typeface="+mn-cs"/>
                          <a:sym typeface="Arial"/>
                        </a:rPr>
                        <a:t>Q1</a:t>
                      </a:r>
                      <a:endParaRPr lang="ru-KZ" sz="900" b="0" i="0" u="none" strike="noStrike" cap="none" dirty="0">
                        <a:solidFill>
                          <a:srgbClr val="000000"/>
                        </a:solidFill>
                        <a:effectLst/>
                        <a:latin typeface="Arial Narrow" panose="020B0606020202030204" pitchFamily="34" charset="0"/>
                        <a:ea typeface="+mn-ea"/>
                        <a:cs typeface="+mn-cs"/>
                        <a:sym typeface="Arial"/>
                      </a:endParaRPr>
                    </a:p>
                  </a:txBody>
                  <a:tcPr marL="9525" marR="9525" marT="0"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50000"/>
                        <a:alpha val="20000"/>
                      </a:schemeClr>
                    </a:solidFill>
                  </a:tcPr>
                </a:tc>
                <a:tc>
                  <a:txBody>
                    <a:bodyPr/>
                    <a:lstStyle/>
                    <a:p>
                      <a:pPr algn="ctr" fontAlgn="ctr"/>
                      <a:r>
                        <a:rPr lang="en-US" sz="900" b="0" i="0" u="none" strike="noStrike" cap="none" dirty="0">
                          <a:solidFill>
                            <a:srgbClr val="000000"/>
                          </a:solidFill>
                          <a:effectLst/>
                          <a:latin typeface="Arial Narrow" panose="020B0606020202030204" pitchFamily="34" charset="0"/>
                          <a:ea typeface="+mn-ea"/>
                          <a:cs typeface="+mn-cs"/>
                          <a:sym typeface="Arial"/>
                        </a:rPr>
                        <a:t>Q2</a:t>
                      </a:r>
                      <a:endParaRPr lang="ru-KZ" sz="900" b="0" i="0" u="none" strike="noStrike" cap="none" dirty="0">
                        <a:solidFill>
                          <a:srgbClr val="000000"/>
                        </a:solidFill>
                        <a:effectLst/>
                        <a:latin typeface="Arial Narrow" panose="020B0606020202030204" pitchFamily="34" charset="0"/>
                        <a:ea typeface="+mn-ea"/>
                        <a:cs typeface="+mn-cs"/>
                        <a:sym typeface="Arial"/>
                      </a:endParaRPr>
                    </a:p>
                  </a:txBody>
                  <a:tcPr marL="9525" marR="9525" marT="0"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3">
                        <a:lumMod val="50000"/>
                        <a:alpha val="20000"/>
                      </a:schemeClr>
                    </a:solidFill>
                  </a:tcPr>
                </a:tc>
                <a:tc>
                  <a:txBody>
                    <a:bodyPr/>
                    <a:lstStyle/>
                    <a:p>
                      <a:pPr algn="ctr" fontAlgn="ctr"/>
                      <a:r>
                        <a:rPr lang="en-US" sz="900" b="0" i="0" u="none" strike="noStrike" cap="none" dirty="0">
                          <a:solidFill>
                            <a:srgbClr val="000000"/>
                          </a:solidFill>
                          <a:effectLst/>
                          <a:latin typeface="Arial Narrow" panose="020B0606020202030204" pitchFamily="34" charset="0"/>
                          <a:ea typeface="+mn-ea"/>
                          <a:cs typeface="+mn-cs"/>
                          <a:sym typeface="Arial"/>
                        </a:rPr>
                        <a:t>Q3</a:t>
                      </a:r>
                      <a:endParaRPr lang="ru-KZ" sz="900" b="0" i="0" u="none" strike="noStrike" cap="none" dirty="0">
                        <a:solidFill>
                          <a:srgbClr val="000000"/>
                        </a:solidFill>
                        <a:effectLst/>
                        <a:latin typeface="Arial Narrow" panose="020B0606020202030204" pitchFamily="34" charset="0"/>
                        <a:ea typeface="+mn-ea"/>
                        <a:cs typeface="+mn-cs"/>
                        <a:sym typeface="Arial"/>
                      </a:endParaRPr>
                    </a:p>
                  </a:txBody>
                  <a:tcPr marL="9525" marR="9525" marT="0"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3">
                        <a:lumMod val="50000"/>
                        <a:alpha val="20000"/>
                      </a:schemeClr>
                    </a:solidFill>
                  </a:tcPr>
                </a:tc>
                <a:tc>
                  <a:txBody>
                    <a:bodyPr/>
                    <a:lstStyle/>
                    <a:p>
                      <a:pPr algn="ctr" fontAlgn="ctr"/>
                      <a:r>
                        <a:rPr lang="en-US" sz="900" b="0" i="0" u="none" strike="noStrike" cap="none" dirty="0">
                          <a:solidFill>
                            <a:srgbClr val="000000"/>
                          </a:solidFill>
                          <a:effectLst/>
                          <a:latin typeface="Arial Narrow" panose="020B0606020202030204" pitchFamily="34" charset="0"/>
                          <a:ea typeface="+mn-ea"/>
                          <a:cs typeface="+mn-cs"/>
                          <a:sym typeface="Arial"/>
                        </a:rPr>
                        <a:t>Q4</a:t>
                      </a:r>
                      <a:endParaRPr lang="ru-KZ" sz="900" b="0" i="0" u="none" strike="noStrike" cap="none" dirty="0">
                        <a:solidFill>
                          <a:srgbClr val="000000"/>
                        </a:solidFill>
                        <a:effectLst/>
                        <a:latin typeface="Arial Narrow" panose="020B0606020202030204" pitchFamily="34" charset="0"/>
                        <a:ea typeface="+mn-ea"/>
                        <a:cs typeface="+mn-cs"/>
                        <a:sym typeface="Arial"/>
                      </a:endParaRPr>
                    </a:p>
                  </a:txBody>
                  <a:tcPr marL="9525" marR="9525" marT="0" marB="0" anchor="ctr">
                    <a:lnL w="6350" cap="flat" cmpd="sng" algn="ctr">
                      <a:solidFill>
                        <a:schemeClr val="tx1"/>
                      </a:solidFill>
                      <a:prstDash val="sysDot"/>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3">
                        <a:lumMod val="50000"/>
                        <a:alpha val="20000"/>
                      </a:schemeClr>
                    </a:solidFill>
                  </a:tcPr>
                </a:tc>
                <a:extLst>
                  <a:ext uri="{0D108BD9-81ED-4DB2-BD59-A6C34878D82A}">
                    <a16:rowId xmlns:a16="http://schemas.microsoft.com/office/drawing/2014/main" val="877649079"/>
                  </a:ext>
                </a:extLst>
              </a:tr>
              <a:tr h="167033">
                <a:tc>
                  <a:txBody>
                    <a:bodyPr/>
                    <a:lstStyle/>
                    <a:p>
                      <a:pPr marL="0" marR="0" lvl="0" indent="0" algn="l" defTabSz="685800" rtl="0" eaLnBrk="1" fontAlgn="auto" latinLnBrk="0" hangingPunct="1">
                        <a:lnSpc>
                          <a:spcPct val="107000"/>
                        </a:lnSpc>
                        <a:spcBef>
                          <a:spcPts val="0"/>
                        </a:spcBef>
                        <a:spcAft>
                          <a:spcPts val="0"/>
                        </a:spcAft>
                        <a:buClrTx/>
                        <a:buSzTx/>
                        <a:buFontTx/>
                        <a:buNone/>
                        <a:tabLst/>
                        <a:defRPr/>
                      </a:pPr>
                      <a:r>
                        <a:rPr lang="ru-RU" sz="900" b="1" i="0" u="none" strike="noStrike" cap="none" noProof="0" dirty="0">
                          <a:solidFill>
                            <a:srgbClr val="000000"/>
                          </a:solidFill>
                          <a:effectLst/>
                          <a:latin typeface="Arial Narrow" panose="020B0606020202030204" pitchFamily="34" charset="0"/>
                          <a:ea typeface="+mn-ea"/>
                          <a:cs typeface="+mn-cs"/>
                          <a:sym typeface="Arial"/>
                        </a:rPr>
                        <a:t>БАРЛЫҒЫ</a:t>
                      </a:r>
                      <a:endParaRPr lang="ru-RU" sz="800" b="1" i="0" u="none" strike="noStrike" cap="none" noProof="0" dirty="0">
                        <a:solidFill>
                          <a:srgbClr val="000000"/>
                        </a:solidFill>
                        <a:effectLst/>
                        <a:latin typeface="Arial Narrow" panose="020B0606020202030204" pitchFamily="34" charset="0"/>
                        <a:ea typeface="+mn-ea"/>
                        <a:cs typeface="+mn-cs"/>
                        <a:sym typeface="Arial"/>
                      </a:endParaRPr>
                    </a:p>
                  </a:txBody>
                  <a:tcPr marT="0" marB="0" anchor="ctr">
                    <a:lnL w="76200" cap="flat" cmpd="sng" algn="ctr">
                      <a:noFill/>
                      <a:prstDash val="solid"/>
                      <a:round/>
                      <a:headEnd type="none" w="med" len="med"/>
                      <a:tailEnd type="none" w="med" len="med"/>
                    </a:lnL>
                    <a:lnR w="6350" cap="flat" cmpd="sng" algn="ctr">
                      <a:solidFill>
                        <a:schemeClr val="tx1"/>
                      </a:solidFill>
                      <a:prstDash val="sysDot"/>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accent3">
                        <a:lumMod val="50000"/>
                        <a:alpha val="20000"/>
                      </a:schemeClr>
                    </a:solidFill>
                  </a:tcPr>
                </a:tc>
                <a:tc>
                  <a:txBody>
                    <a:bodyPr/>
                    <a:lstStyle/>
                    <a:p>
                      <a:pPr algn="ctr" fontAlgn="ctr"/>
                      <a:r>
                        <a:rPr lang="ru-RU" sz="900" b="1" i="0" u="none" strike="noStrike" cap="none" dirty="0">
                          <a:solidFill>
                            <a:srgbClr val="000000"/>
                          </a:solidFill>
                          <a:effectLst/>
                          <a:latin typeface="Arial Narrow" panose="020B0606020202030204" pitchFamily="34" charset="0"/>
                          <a:ea typeface="+mn-ea"/>
                          <a:cs typeface="+mn-cs"/>
                          <a:sym typeface="Arial"/>
                        </a:rPr>
                        <a:t>7 448</a:t>
                      </a:r>
                      <a:endParaRPr lang="ru-KZ" sz="900" b="1" i="0" u="none" strike="noStrike" cap="none" dirty="0">
                        <a:solidFill>
                          <a:srgbClr val="000000"/>
                        </a:solidFill>
                        <a:effectLst/>
                        <a:latin typeface="Arial Narrow" panose="020B0606020202030204" pitchFamily="34" charset="0"/>
                        <a:ea typeface="+mn-ea"/>
                        <a:cs typeface="+mn-cs"/>
                        <a:sym typeface="Arial"/>
                      </a:endParaRPr>
                    </a:p>
                  </a:txBody>
                  <a:tcPr marL="9525" marR="9525" marT="0"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50000"/>
                        <a:alpha val="20000"/>
                      </a:schemeClr>
                    </a:solidFill>
                  </a:tcPr>
                </a:tc>
                <a:tc>
                  <a:txBody>
                    <a:bodyPr/>
                    <a:lstStyle/>
                    <a:p>
                      <a:pPr algn="ctr" rtl="0" fontAlgn="ctr"/>
                      <a:r>
                        <a:rPr lang="ru-RU" sz="900" b="1" i="0" u="none" strike="noStrike">
                          <a:solidFill>
                            <a:srgbClr val="000000"/>
                          </a:solidFill>
                          <a:effectLst/>
                          <a:latin typeface="Arial Narrow" panose="020B0606020202030204" pitchFamily="34" charset="0"/>
                        </a:rPr>
                        <a:t>7 456</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3">
                        <a:lumMod val="50000"/>
                        <a:alpha val="20000"/>
                      </a:schemeClr>
                    </a:solidFill>
                  </a:tcPr>
                </a:tc>
                <a:tc>
                  <a:txBody>
                    <a:bodyPr/>
                    <a:lstStyle/>
                    <a:p>
                      <a:pPr algn="ctr" rtl="0" fontAlgn="ctr"/>
                      <a:r>
                        <a:rPr lang="ru-RU" sz="900" b="1" i="0" u="none" strike="noStrike">
                          <a:solidFill>
                            <a:srgbClr val="000000"/>
                          </a:solidFill>
                          <a:effectLst/>
                          <a:latin typeface="Arial Narrow" panose="020B0606020202030204" pitchFamily="34" charset="0"/>
                        </a:rPr>
                        <a:t>8 296</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3">
                        <a:lumMod val="50000"/>
                        <a:alpha val="20000"/>
                      </a:schemeClr>
                    </a:solidFill>
                  </a:tcPr>
                </a:tc>
                <a:tc>
                  <a:txBody>
                    <a:bodyPr/>
                    <a:lstStyle/>
                    <a:p>
                      <a:pPr algn="ctr" rtl="0" fontAlgn="ctr"/>
                      <a:r>
                        <a:rPr lang="ru-RU" sz="900" b="1" i="0" u="none" strike="noStrike" dirty="0">
                          <a:solidFill>
                            <a:srgbClr val="000000"/>
                          </a:solidFill>
                          <a:effectLst/>
                          <a:latin typeface="Arial Narrow" panose="020B0606020202030204" pitchFamily="34" charset="0"/>
                        </a:rPr>
                        <a:t>10 669</a:t>
                      </a:r>
                    </a:p>
                  </a:txBody>
                  <a:tcPr marL="9525" marR="9525" marT="9525" marB="0" anchor="ctr">
                    <a:lnL w="6350" cap="flat" cmpd="sng" algn="ctr">
                      <a:solidFill>
                        <a:schemeClr val="tx1"/>
                      </a:solidFill>
                      <a:prstDash val="sysDot"/>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3">
                        <a:lumMod val="50000"/>
                        <a:alpha val="20000"/>
                      </a:schemeClr>
                    </a:solidFill>
                  </a:tcPr>
                </a:tc>
                <a:extLst>
                  <a:ext uri="{0D108BD9-81ED-4DB2-BD59-A6C34878D82A}">
                    <a16:rowId xmlns:a16="http://schemas.microsoft.com/office/drawing/2014/main" val="1602871338"/>
                  </a:ext>
                </a:extLst>
              </a:tr>
              <a:tr h="148474">
                <a:tc>
                  <a:txBody>
                    <a:bodyPr/>
                    <a:lstStyle/>
                    <a:p>
                      <a:pPr marL="72000" algn="l" fontAlgn="b"/>
                      <a:r>
                        <a:rPr lang="ru-RU" sz="800" b="0" i="0" u="none" strike="noStrike" cap="none" dirty="0">
                          <a:solidFill>
                            <a:srgbClr val="000000"/>
                          </a:solidFill>
                          <a:effectLst/>
                          <a:latin typeface="Arial Narrow" panose="020B0606020202030204" pitchFamily="34" charset="0"/>
                          <a:ea typeface="+mn-ea"/>
                          <a:cs typeface="+mn-cs"/>
                          <a:sym typeface="Arial"/>
                        </a:rPr>
                        <a:t>БАСШЫЛАР ЖӘНЕ МЕМЛЕКЕТТІК ҚЫЗМЕТШІЛЕР</a:t>
                      </a:r>
                    </a:p>
                  </a:txBody>
                  <a:tcPr marL="9525" marR="9525" marT="0" marB="0" anchor="ctr">
                    <a:lnL w="76200" cap="flat" cmpd="sng" algn="ctr">
                      <a:noFill/>
                      <a:prstDash val="solid"/>
                      <a:round/>
                      <a:headEnd type="none" w="med" len="med"/>
                      <a:tailEnd type="none" w="med" len="med"/>
                    </a:lnL>
                    <a:lnR w="6350" cap="flat" cmpd="sng" algn="ctr">
                      <a:solidFill>
                        <a:schemeClr val="tx1"/>
                      </a:solidFill>
                      <a:prstDash val="sysDot"/>
                      <a:round/>
                      <a:headEnd type="none" w="med" len="med"/>
                      <a:tailEnd type="none" w="med" len="med"/>
                    </a:lnR>
                    <a:lnT w="12700" cap="flat" cmpd="sng" algn="ctr">
                      <a:solidFill>
                        <a:schemeClr val="tx1"/>
                      </a:solidFill>
                      <a:prstDash val="solid"/>
                      <a:round/>
                      <a:headEnd type="none" w="med" len="med"/>
                      <a:tailEnd type="none" w="med" len="med"/>
                    </a:lnT>
                    <a:lnB w="6350" cap="flat" cmpd="sng" algn="ctr">
                      <a:solidFill>
                        <a:schemeClr val="tx1"/>
                      </a:solidFill>
                      <a:prstDash val="sysDot"/>
                      <a:round/>
                      <a:headEnd type="none" w="med" len="med"/>
                      <a:tailEnd type="none" w="med" len="med"/>
                    </a:lnB>
                    <a:noFill/>
                  </a:tcPr>
                </a:tc>
                <a:tc>
                  <a:txBody>
                    <a:bodyPr/>
                    <a:lstStyle/>
                    <a:p>
                      <a:pPr algn="ctr" fontAlgn="ctr"/>
                      <a:r>
                        <a:rPr lang="ru-RU" sz="800" b="0" i="0" u="none" strike="noStrike">
                          <a:solidFill>
                            <a:srgbClr val="000000"/>
                          </a:solidFill>
                          <a:effectLst/>
                          <a:latin typeface="Arial Narrow" panose="020B0606020202030204" pitchFamily="34" charset="0"/>
                        </a:rPr>
                        <a:t>252</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12700" cap="flat" cmpd="sng" algn="ctr">
                      <a:solidFill>
                        <a:schemeClr val="tx1"/>
                      </a:solidFill>
                      <a:prstDash val="solid"/>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ru-RU" sz="800" b="0" i="0" u="none" strike="noStrike">
                          <a:solidFill>
                            <a:srgbClr val="000000"/>
                          </a:solidFill>
                          <a:effectLst/>
                          <a:latin typeface="Arial Narrow" panose="020B0606020202030204" pitchFamily="34" charset="0"/>
                        </a:rPr>
                        <a:t>253</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12700" cap="flat" cmpd="sng" algn="ctr">
                      <a:solidFill>
                        <a:schemeClr val="tx1"/>
                      </a:solidFill>
                      <a:prstDash val="solid"/>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ru-RU" sz="800" b="0" i="0" u="none" strike="noStrike">
                          <a:solidFill>
                            <a:srgbClr val="000000"/>
                          </a:solidFill>
                          <a:effectLst/>
                          <a:latin typeface="Arial Narrow" panose="020B0606020202030204" pitchFamily="34" charset="0"/>
                        </a:rPr>
                        <a:t>235</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12700" cap="flat" cmpd="sng" algn="ctr">
                      <a:solidFill>
                        <a:schemeClr val="tx1"/>
                      </a:solidFill>
                      <a:prstDash val="solid"/>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ru-RU" sz="800" b="0" i="0" u="none" strike="noStrike">
                          <a:solidFill>
                            <a:srgbClr val="000000"/>
                          </a:solidFill>
                          <a:effectLst/>
                          <a:latin typeface="Arial Narrow" panose="020B0606020202030204" pitchFamily="34" charset="0"/>
                        </a:rPr>
                        <a:t>306</a:t>
                      </a:r>
                    </a:p>
                  </a:txBody>
                  <a:tcPr marL="9525" marR="9525" marT="9525" marB="0" anchor="ctr">
                    <a:lnL w="6350" cap="flat" cmpd="sng" algn="ctr">
                      <a:solidFill>
                        <a:schemeClr val="tx1"/>
                      </a:solidFill>
                      <a:prstDash val="sysDot"/>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052355308"/>
                  </a:ext>
                </a:extLst>
              </a:tr>
              <a:tr h="148474">
                <a:tc>
                  <a:txBody>
                    <a:bodyPr/>
                    <a:lstStyle/>
                    <a:p>
                      <a:pPr marL="72000" algn="l" fontAlgn="b"/>
                      <a:r>
                        <a:rPr lang="ru-RU" sz="800" b="0" i="0" u="none" strike="noStrike" cap="none" dirty="0">
                          <a:solidFill>
                            <a:srgbClr val="000000"/>
                          </a:solidFill>
                          <a:effectLst/>
                          <a:latin typeface="Arial Narrow" panose="020B0606020202030204" pitchFamily="34" charset="0"/>
                          <a:ea typeface="+mn-ea"/>
                          <a:cs typeface="+mn-cs"/>
                          <a:sym typeface="Arial"/>
                        </a:rPr>
                        <a:t>КӘСІБИ МАМАНДАР</a:t>
                      </a:r>
                    </a:p>
                  </a:txBody>
                  <a:tcPr marL="9525" marR="9525" marT="0" marB="0" anchor="ctr">
                    <a:lnL w="76200" cap="flat" cmpd="sng" algn="ctr">
                      <a:noFill/>
                      <a:prstDash val="solid"/>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solidFill>
                      <a:schemeClr val="accent3">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1 707</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1 568</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solidFill>
                      <a:schemeClr val="accent3">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1 393</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solidFill>
                      <a:schemeClr val="accent3">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2 310</a:t>
                      </a:r>
                    </a:p>
                  </a:txBody>
                  <a:tcPr marL="9525" marR="9525" marT="9525" marB="0" anchor="ctr">
                    <a:lnL w="6350" cap="flat" cmpd="sng" algn="ctr">
                      <a:solidFill>
                        <a:schemeClr val="tx1"/>
                      </a:solidFill>
                      <a:prstDash val="sysDot"/>
                      <a:round/>
                      <a:headEnd type="none" w="med" len="med"/>
                      <a:tailEnd type="none" w="med" len="med"/>
                    </a:lnL>
                    <a:lnR w="12700" cap="flat" cmpd="sng" algn="ctr">
                      <a:noFill/>
                      <a:prstDash val="solid"/>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solidFill>
                      <a:schemeClr val="accent3">
                        <a:lumMod val="50000"/>
                        <a:alpha val="20000"/>
                      </a:schemeClr>
                    </a:solidFill>
                  </a:tcPr>
                </a:tc>
                <a:extLst>
                  <a:ext uri="{0D108BD9-81ED-4DB2-BD59-A6C34878D82A}">
                    <a16:rowId xmlns:a16="http://schemas.microsoft.com/office/drawing/2014/main" val="4077338817"/>
                  </a:ext>
                </a:extLst>
              </a:tr>
              <a:tr h="148474">
                <a:tc>
                  <a:txBody>
                    <a:bodyPr/>
                    <a:lstStyle/>
                    <a:p>
                      <a:pPr marL="72000" algn="l" fontAlgn="b"/>
                      <a:r>
                        <a:rPr lang="ru-RU" sz="800" b="0" i="0" u="none" strike="noStrike" cap="none" dirty="0">
                          <a:solidFill>
                            <a:srgbClr val="000000"/>
                          </a:solidFill>
                          <a:effectLst/>
                          <a:latin typeface="Arial Narrow" panose="020B0606020202030204" pitchFamily="34" charset="0"/>
                          <a:ea typeface="+mn-ea"/>
                          <a:cs typeface="+mn-cs"/>
                          <a:sym typeface="Arial"/>
                        </a:rPr>
                        <a:t>ТЕХНИК МАМАНДАР ЖӘНЕ БАСҚА ДА КӘСІБИ КӨМЕКШІ ПЕРСОНАЛ</a:t>
                      </a:r>
                    </a:p>
                  </a:txBody>
                  <a:tcPr marL="9525" marR="9525" marT="0" marB="0" anchor="ctr">
                    <a:lnL w="76200" cap="flat" cmpd="sng" algn="ctr">
                      <a:noFill/>
                      <a:prstDash val="solid"/>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noFill/>
                  </a:tcPr>
                </a:tc>
                <a:tc>
                  <a:txBody>
                    <a:bodyPr/>
                    <a:lstStyle/>
                    <a:p>
                      <a:pPr algn="ctr" fontAlgn="ctr"/>
                      <a:r>
                        <a:rPr lang="ru-RU" sz="800" b="0" i="0" u="none" strike="noStrike">
                          <a:solidFill>
                            <a:srgbClr val="000000"/>
                          </a:solidFill>
                          <a:effectLst/>
                          <a:latin typeface="Arial Narrow" panose="020B0606020202030204" pitchFamily="34" charset="0"/>
                        </a:rPr>
                        <a:t>1 004</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ru-RU" sz="800" b="0" i="0" u="none" strike="noStrike">
                          <a:solidFill>
                            <a:srgbClr val="000000"/>
                          </a:solidFill>
                          <a:effectLst/>
                          <a:latin typeface="Arial Narrow" panose="020B0606020202030204" pitchFamily="34" charset="0"/>
                        </a:rPr>
                        <a:t>804</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ru-RU" sz="800" b="0" i="0" u="none" strike="noStrike">
                          <a:solidFill>
                            <a:srgbClr val="000000"/>
                          </a:solidFill>
                          <a:effectLst/>
                          <a:latin typeface="Arial Narrow" panose="020B0606020202030204" pitchFamily="34" charset="0"/>
                        </a:rPr>
                        <a:t>742</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ru-RU" sz="800" b="0" i="0" u="none" strike="noStrike">
                          <a:solidFill>
                            <a:srgbClr val="000000"/>
                          </a:solidFill>
                          <a:effectLst/>
                          <a:latin typeface="Arial Narrow" panose="020B0606020202030204" pitchFamily="34" charset="0"/>
                        </a:rPr>
                        <a:t>969</a:t>
                      </a:r>
                    </a:p>
                  </a:txBody>
                  <a:tcPr marL="9525" marR="9525" marT="9525" marB="0" anchor="ctr">
                    <a:lnL w="6350" cap="flat" cmpd="sng" algn="ctr">
                      <a:solidFill>
                        <a:schemeClr val="tx1"/>
                      </a:solidFill>
                      <a:prstDash val="sysDot"/>
                      <a:round/>
                      <a:headEnd type="none" w="med" len="med"/>
                      <a:tailEnd type="none" w="med" len="med"/>
                    </a:lnL>
                    <a:lnR w="12700" cap="flat" cmpd="sng" algn="ctr">
                      <a:noFill/>
                      <a:prstDash val="solid"/>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500228116"/>
                  </a:ext>
                </a:extLst>
              </a:tr>
              <a:tr h="148474">
                <a:tc>
                  <a:txBody>
                    <a:bodyPr/>
                    <a:lstStyle/>
                    <a:p>
                      <a:pPr marL="72000" algn="l" fontAlgn="b"/>
                      <a:r>
                        <a:rPr lang="ru-RU" sz="800" b="0" i="0" u="none" strike="noStrike" cap="none" dirty="0">
                          <a:solidFill>
                            <a:srgbClr val="000000"/>
                          </a:solidFill>
                          <a:effectLst/>
                          <a:latin typeface="Arial Narrow" panose="020B0606020202030204" pitchFamily="34" charset="0"/>
                          <a:ea typeface="+mn-ea"/>
                          <a:cs typeface="+mn-cs"/>
                          <a:sym typeface="Arial"/>
                        </a:rPr>
                        <a:t>ӘКІМШІЛЕНДІРУ САЛАСЫНДАҒЫ ҚЫЗМЕТШІЛЕР</a:t>
                      </a:r>
                    </a:p>
                  </a:txBody>
                  <a:tcPr marL="9525" marR="9525" marT="0" marB="0" anchor="ctr">
                    <a:lnL w="76200" cap="flat" cmpd="sng" algn="ctr">
                      <a:noFill/>
                      <a:prstDash val="solid"/>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solidFill>
                      <a:schemeClr val="accent3">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389</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298</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solidFill>
                      <a:schemeClr val="accent3">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311</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solidFill>
                      <a:schemeClr val="accent3">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350</a:t>
                      </a:r>
                    </a:p>
                  </a:txBody>
                  <a:tcPr marL="9525" marR="9525" marT="9525" marB="0" anchor="ctr">
                    <a:lnL w="6350" cap="flat" cmpd="sng" algn="ctr">
                      <a:solidFill>
                        <a:schemeClr val="tx1"/>
                      </a:solidFill>
                      <a:prstDash val="sysDot"/>
                      <a:round/>
                      <a:headEnd type="none" w="med" len="med"/>
                      <a:tailEnd type="none" w="med" len="med"/>
                    </a:lnL>
                    <a:lnR w="12700" cap="flat" cmpd="sng" algn="ctr">
                      <a:noFill/>
                      <a:prstDash val="solid"/>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solidFill>
                      <a:schemeClr val="accent3">
                        <a:lumMod val="50000"/>
                        <a:alpha val="20000"/>
                      </a:schemeClr>
                    </a:solidFill>
                  </a:tcPr>
                </a:tc>
                <a:extLst>
                  <a:ext uri="{0D108BD9-81ED-4DB2-BD59-A6C34878D82A}">
                    <a16:rowId xmlns:a16="http://schemas.microsoft.com/office/drawing/2014/main" val="1221627480"/>
                  </a:ext>
                </a:extLst>
              </a:tr>
              <a:tr h="148474">
                <a:tc>
                  <a:txBody>
                    <a:bodyPr/>
                    <a:lstStyle/>
                    <a:p>
                      <a:pPr marL="72000" algn="l" fontAlgn="b"/>
                      <a:r>
                        <a:rPr lang="ru-RU" sz="800" b="0" i="0" u="none" strike="noStrike" cap="none" dirty="0">
                          <a:solidFill>
                            <a:srgbClr val="000000"/>
                          </a:solidFill>
                          <a:effectLst/>
                          <a:latin typeface="Arial Narrow" panose="020B0606020202030204" pitchFamily="34" charset="0"/>
                          <a:ea typeface="+mn-ea"/>
                          <a:cs typeface="+mn-cs"/>
                          <a:sym typeface="Arial"/>
                        </a:rPr>
                        <a:t>ҚЫЗМЕТ КӨРСЕТУ ЖӘНЕ САУДА САЛАСЫНЫҢ ЖҰМЫСКЕРЛЕРІ</a:t>
                      </a:r>
                    </a:p>
                  </a:txBody>
                  <a:tcPr marL="9525" marR="9525" marT="0" marB="0" anchor="ctr">
                    <a:lnL w="76200" cap="flat" cmpd="sng" algn="ctr">
                      <a:noFill/>
                      <a:prstDash val="solid"/>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noFill/>
                  </a:tcPr>
                </a:tc>
                <a:tc>
                  <a:txBody>
                    <a:bodyPr/>
                    <a:lstStyle/>
                    <a:p>
                      <a:pPr algn="ctr" fontAlgn="ctr"/>
                      <a:r>
                        <a:rPr lang="ru-RU" sz="800" b="0" i="0" u="none" strike="noStrike">
                          <a:solidFill>
                            <a:srgbClr val="000000"/>
                          </a:solidFill>
                          <a:effectLst/>
                          <a:latin typeface="Arial Narrow" panose="020B0606020202030204" pitchFamily="34" charset="0"/>
                        </a:rPr>
                        <a:t>782</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ru-RU" sz="800" b="0" i="0" u="none" strike="noStrike">
                          <a:solidFill>
                            <a:srgbClr val="000000"/>
                          </a:solidFill>
                          <a:effectLst/>
                          <a:latin typeface="Arial Narrow" panose="020B0606020202030204" pitchFamily="34" charset="0"/>
                        </a:rPr>
                        <a:t>624</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ru-RU" sz="800" b="0" i="0" u="none" strike="noStrike">
                          <a:solidFill>
                            <a:srgbClr val="000000"/>
                          </a:solidFill>
                          <a:effectLst/>
                          <a:latin typeface="Arial Narrow" panose="020B0606020202030204" pitchFamily="34" charset="0"/>
                        </a:rPr>
                        <a:t>580</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ru-RU" sz="800" b="0" i="0" u="none" strike="noStrike">
                          <a:solidFill>
                            <a:srgbClr val="000000"/>
                          </a:solidFill>
                          <a:effectLst/>
                          <a:latin typeface="Arial Narrow" panose="020B0606020202030204" pitchFamily="34" charset="0"/>
                        </a:rPr>
                        <a:t>683</a:t>
                      </a:r>
                    </a:p>
                  </a:txBody>
                  <a:tcPr marL="9525" marR="9525" marT="9525" marB="0" anchor="ctr">
                    <a:lnL w="6350" cap="flat" cmpd="sng" algn="ctr">
                      <a:solidFill>
                        <a:schemeClr val="tx1"/>
                      </a:solidFill>
                      <a:prstDash val="sysDot"/>
                      <a:round/>
                      <a:headEnd type="none" w="med" len="med"/>
                      <a:tailEnd type="none" w="med" len="med"/>
                    </a:lnL>
                    <a:lnR w="12700" cap="flat" cmpd="sng" algn="ctr">
                      <a:noFill/>
                      <a:prstDash val="solid"/>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182707914"/>
                  </a:ext>
                </a:extLst>
              </a:tr>
              <a:tr h="148474">
                <a:tc>
                  <a:txBody>
                    <a:bodyPr/>
                    <a:lstStyle/>
                    <a:p>
                      <a:pPr marL="72000" algn="l" fontAlgn="b"/>
                      <a:r>
                        <a:rPr lang="ru-RU" sz="800" b="0" i="0" u="none" strike="noStrike" cap="none" dirty="0">
                          <a:solidFill>
                            <a:srgbClr val="000000"/>
                          </a:solidFill>
                          <a:effectLst/>
                          <a:latin typeface="Arial Narrow" panose="020B0606020202030204" pitchFamily="34" charset="0"/>
                          <a:ea typeface="+mn-ea"/>
                          <a:cs typeface="+mn-cs"/>
                          <a:sym typeface="Arial"/>
                        </a:rPr>
                        <a:t>ФЕРМЕР Ж/Е АУЫЛ/ОРМАН, БАЛЫҚ ШАРУА-ЫҢ Ж/Е БАЛЫҚ АУЛАУ ЖҰМЫС-РЫ</a:t>
                      </a:r>
                    </a:p>
                  </a:txBody>
                  <a:tcPr marL="9525" marR="9525" marT="0" marB="0" anchor="ctr">
                    <a:lnL w="76200" cap="flat" cmpd="sng" algn="ctr">
                      <a:noFill/>
                      <a:prstDash val="solid"/>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solidFill>
                      <a:schemeClr val="accent3">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40</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36</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solidFill>
                      <a:schemeClr val="accent3">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54</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solidFill>
                      <a:schemeClr val="accent3">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42</a:t>
                      </a:r>
                    </a:p>
                  </a:txBody>
                  <a:tcPr marL="9525" marR="9525" marT="9525" marB="0" anchor="ctr">
                    <a:lnL w="6350" cap="flat" cmpd="sng" algn="ctr">
                      <a:solidFill>
                        <a:schemeClr val="tx1"/>
                      </a:solidFill>
                      <a:prstDash val="sysDot"/>
                      <a:round/>
                      <a:headEnd type="none" w="med" len="med"/>
                      <a:tailEnd type="none" w="med" len="med"/>
                    </a:lnL>
                    <a:lnR w="12700" cap="flat" cmpd="sng" algn="ctr">
                      <a:noFill/>
                      <a:prstDash val="solid"/>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solidFill>
                      <a:schemeClr val="accent3">
                        <a:lumMod val="50000"/>
                        <a:alpha val="20000"/>
                      </a:schemeClr>
                    </a:solidFill>
                  </a:tcPr>
                </a:tc>
                <a:extLst>
                  <a:ext uri="{0D108BD9-81ED-4DB2-BD59-A6C34878D82A}">
                    <a16:rowId xmlns:a16="http://schemas.microsoft.com/office/drawing/2014/main" val="3434696259"/>
                  </a:ext>
                </a:extLst>
              </a:tr>
              <a:tr h="148474">
                <a:tc>
                  <a:txBody>
                    <a:bodyPr/>
                    <a:lstStyle/>
                    <a:p>
                      <a:pPr marL="72000" algn="l" fontAlgn="b"/>
                      <a:r>
                        <a:rPr lang="ru-RU" sz="800" b="0" i="0" u="none" strike="noStrike" cap="none" dirty="0">
                          <a:solidFill>
                            <a:srgbClr val="000000"/>
                          </a:solidFill>
                          <a:effectLst/>
                          <a:latin typeface="Arial Narrow" panose="020B0606020202030204" pitchFamily="34" charset="0"/>
                          <a:ea typeface="+mn-ea"/>
                          <a:cs typeface="+mn-cs"/>
                          <a:sym typeface="Arial"/>
                        </a:rPr>
                        <a:t>ӨНЕРКӘСІП, ҚҰРЫЛЫС, КӨЛІК Ж/Е БАСҚА ТЕКТЕС ЖҰМЫСШЫЛАРЫ</a:t>
                      </a:r>
                    </a:p>
                  </a:txBody>
                  <a:tcPr marL="9525" marR="9525" marT="0" marB="0" anchor="ctr">
                    <a:lnL w="76200" cap="flat" cmpd="sng" algn="ctr">
                      <a:noFill/>
                      <a:prstDash val="solid"/>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noFill/>
                  </a:tcPr>
                </a:tc>
                <a:tc>
                  <a:txBody>
                    <a:bodyPr/>
                    <a:lstStyle/>
                    <a:p>
                      <a:pPr algn="ctr" fontAlgn="ctr"/>
                      <a:r>
                        <a:rPr lang="ru-RU" sz="800" b="0" i="0" u="none" strike="noStrike">
                          <a:solidFill>
                            <a:srgbClr val="000000"/>
                          </a:solidFill>
                          <a:effectLst/>
                          <a:latin typeface="Arial Narrow" panose="020B0606020202030204" pitchFamily="34" charset="0"/>
                        </a:rPr>
                        <a:t>1 016</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ru-RU" sz="800" b="0" i="0" u="none" strike="noStrike">
                          <a:solidFill>
                            <a:srgbClr val="000000"/>
                          </a:solidFill>
                          <a:effectLst/>
                          <a:latin typeface="Arial Narrow" panose="020B0606020202030204" pitchFamily="34" charset="0"/>
                        </a:rPr>
                        <a:t>1 415</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ru-RU" sz="800" b="0" i="0" u="none" strike="noStrike">
                          <a:solidFill>
                            <a:srgbClr val="000000"/>
                          </a:solidFill>
                          <a:effectLst/>
                          <a:latin typeface="Arial Narrow" panose="020B0606020202030204" pitchFamily="34" charset="0"/>
                        </a:rPr>
                        <a:t>1 574</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ru-RU" sz="800" b="0" i="0" u="none" strike="noStrike">
                          <a:solidFill>
                            <a:srgbClr val="000000"/>
                          </a:solidFill>
                          <a:effectLst/>
                          <a:latin typeface="Arial Narrow" panose="020B0606020202030204" pitchFamily="34" charset="0"/>
                        </a:rPr>
                        <a:t>1 778</a:t>
                      </a:r>
                    </a:p>
                  </a:txBody>
                  <a:tcPr marL="9525" marR="9525" marT="9525" marB="0" anchor="ctr">
                    <a:lnL w="6350" cap="flat" cmpd="sng" algn="ctr">
                      <a:solidFill>
                        <a:schemeClr val="tx1"/>
                      </a:solidFill>
                      <a:prstDash val="sysDot"/>
                      <a:round/>
                      <a:headEnd type="none" w="med" len="med"/>
                      <a:tailEnd type="none" w="med" len="med"/>
                    </a:lnL>
                    <a:lnR w="12700" cap="flat" cmpd="sng" algn="ctr">
                      <a:noFill/>
                      <a:prstDash val="solid"/>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033135677"/>
                  </a:ext>
                </a:extLst>
              </a:tr>
              <a:tr h="148474">
                <a:tc>
                  <a:txBody>
                    <a:bodyPr/>
                    <a:lstStyle/>
                    <a:p>
                      <a:pPr marL="72000" algn="l" fontAlgn="b"/>
                      <a:r>
                        <a:rPr lang="ru-RU" sz="800" b="0" i="0" u="none" strike="noStrike" cap="none" dirty="0">
                          <a:solidFill>
                            <a:srgbClr val="000000"/>
                          </a:solidFill>
                          <a:effectLst/>
                          <a:latin typeface="Arial Narrow" panose="020B0606020202030204" pitchFamily="34" charset="0"/>
                          <a:ea typeface="+mn-ea"/>
                          <a:cs typeface="+mn-cs"/>
                          <a:sym typeface="Arial"/>
                        </a:rPr>
                        <a:t>ӨНДІРІСТІК ЖАБДЫҚ ОПЕРАТОРЛАРЫ, ҚҰРАСТЫРУШЫЛАРЫ Ж/Е ЖҮРГІЗУШІЛЕРІ</a:t>
                      </a:r>
                    </a:p>
                  </a:txBody>
                  <a:tcPr marL="9525" marR="9525" marT="0" marB="0" anchor="ctr">
                    <a:lnL w="76200" cap="flat" cmpd="sng" algn="ctr">
                      <a:noFill/>
                      <a:prstDash val="solid"/>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solidFill>
                      <a:schemeClr val="accent3">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609</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579</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solidFill>
                      <a:schemeClr val="accent3">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703</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solidFill>
                      <a:schemeClr val="accent3">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886</a:t>
                      </a:r>
                    </a:p>
                  </a:txBody>
                  <a:tcPr marL="9525" marR="9525" marT="9525" marB="0" anchor="ctr">
                    <a:lnL w="6350" cap="flat" cmpd="sng" algn="ctr">
                      <a:solidFill>
                        <a:schemeClr val="tx1"/>
                      </a:solidFill>
                      <a:prstDash val="sysDot"/>
                      <a:round/>
                      <a:headEnd type="none" w="med" len="med"/>
                      <a:tailEnd type="none" w="med" len="med"/>
                    </a:lnL>
                    <a:lnR w="12700" cap="flat" cmpd="sng" algn="ctr">
                      <a:noFill/>
                      <a:prstDash val="solid"/>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solidFill>
                      <a:schemeClr val="accent3">
                        <a:lumMod val="50000"/>
                        <a:alpha val="20000"/>
                      </a:schemeClr>
                    </a:solidFill>
                  </a:tcPr>
                </a:tc>
                <a:extLst>
                  <a:ext uri="{0D108BD9-81ED-4DB2-BD59-A6C34878D82A}">
                    <a16:rowId xmlns:a16="http://schemas.microsoft.com/office/drawing/2014/main" val="3877348172"/>
                  </a:ext>
                </a:extLst>
              </a:tr>
              <a:tr h="148474">
                <a:tc>
                  <a:txBody>
                    <a:bodyPr/>
                    <a:lstStyle/>
                    <a:p>
                      <a:pPr marL="72000" algn="l" fontAlgn="b"/>
                      <a:r>
                        <a:rPr lang="ru-RU" sz="800" b="0" i="0" u="none" strike="noStrike" cap="none" dirty="0">
                          <a:solidFill>
                            <a:srgbClr val="000000"/>
                          </a:solidFill>
                          <a:effectLst/>
                          <a:latin typeface="Arial Narrow" panose="020B0606020202030204" pitchFamily="34" charset="0"/>
                          <a:ea typeface="+mn-ea"/>
                          <a:cs typeface="+mn-cs"/>
                          <a:sym typeface="Arial"/>
                        </a:rPr>
                        <a:t>БІЛІКТІЛІГІ ЖОҚ ЖҰМЫСШЫЛАР</a:t>
                      </a:r>
                    </a:p>
                  </a:txBody>
                  <a:tcPr marL="9525" marR="9525" marT="0" marB="0" anchor="ctr">
                    <a:lnL w="76200" cap="flat" cmpd="sng" algn="ctr">
                      <a:noFill/>
                      <a:prstDash val="solid"/>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noFill/>
                  </a:tcPr>
                </a:tc>
                <a:tc>
                  <a:txBody>
                    <a:bodyPr/>
                    <a:lstStyle/>
                    <a:p>
                      <a:pPr algn="ctr" fontAlgn="ctr"/>
                      <a:r>
                        <a:rPr lang="ru-RU" sz="800" b="0" i="0" u="none" strike="noStrike" dirty="0">
                          <a:solidFill>
                            <a:srgbClr val="000000"/>
                          </a:solidFill>
                          <a:effectLst/>
                          <a:latin typeface="Arial Narrow" panose="020B0606020202030204" pitchFamily="34" charset="0"/>
                        </a:rPr>
                        <a:t>1 649</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ru-RU" sz="800" b="0" i="0" u="none" strike="noStrike">
                          <a:solidFill>
                            <a:srgbClr val="000000"/>
                          </a:solidFill>
                          <a:effectLst/>
                          <a:latin typeface="Arial Narrow" panose="020B0606020202030204" pitchFamily="34" charset="0"/>
                        </a:rPr>
                        <a:t>1 879</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ru-RU" sz="800" b="0" i="0" u="none" strike="noStrike">
                          <a:solidFill>
                            <a:srgbClr val="000000"/>
                          </a:solidFill>
                          <a:effectLst/>
                          <a:latin typeface="Arial Narrow" panose="020B0606020202030204" pitchFamily="34" charset="0"/>
                        </a:rPr>
                        <a:t>2 704</a:t>
                      </a:r>
                    </a:p>
                  </a:txBody>
                  <a:tcPr marL="9525" marR="9525" marT="9525" marB="0" anchor="ctr">
                    <a:lnL w="6350" cap="flat" cmpd="sng" algn="ctr">
                      <a:solidFill>
                        <a:schemeClr val="tx1"/>
                      </a:solidFill>
                      <a:prstDash val="sysDot"/>
                      <a:round/>
                      <a:headEnd type="none" w="med" len="med"/>
                      <a:tailEnd type="none" w="med" len="med"/>
                    </a:lnL>
                    <a:lnR w="6350" cap="flat" cmpd="sng" algn="ctr">
                      <a:solidFill>
                        <a:schemeClr val="tx1"/>
                      </a:solidFill>
                      <a:prstDash val="sysDot"/>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ru-RU" sz="800" b="0" i="0" u="none" strike="noStrike" dirty="0">
                          <a:solidFill>
                            <a:srgbClr val="000000"/>
                          </a:solidFill>
                          <a:effectLst/>
                          <a:latin typeface="Arial Narrow" panose="020B0606020202030204" pitchFamily="34" charset="0"/>
                        </a:rPr>
                        <a:t>3 345</a:t>
                      </a:r>
                    </a:p>
                  </a:txBody>
                  <a:tcPr marL="9525" marR="9525" marT="9525" marB="0" anchor="ctr">
                    <a:lnL w="6350" cap="flat" cmpd="sng" algn="ctr">
                      <a:solidFill>
                        <a:schemeClr val="tx1"/>
                      </a:solidFill>
                      <a:prstDash val="sysDot"/>
                      <a:round/>
                      <a:headEnd type="none" w="med" len="med"/>
                      <a:tailEnd type="none" w="med" len="med"/>
                    </a:lnL>
                    <a:lnR w="12700" cap="flat" cmpd="sng" algn="ctr">
                      <a:noFill/>
                      <a:prstDash val="solid"/>
                      <a:round/>
                      <a:headEnd type="none" w="med" len="med"/>
                      <a:tailEnd type="none" w="med" len="med"/>
                    </a:ln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605250712"/>
                  </a:ext>
                </a:extLst>
              </a:tr>
            </a:tbl>
          </a:graphicData>
        </a:graphic>
      </p:graphicFrame>
      <p:cxnSp>
        <p:nvCxnSpPr>
          <p:cNvPr id="27" name="Прямая соединительная линия 26">
            <a:extLst>
              <a:ext uri="{FF2B5EF4-FFF2-40B4-BE49-F238E27FC236}">
                <a16:creationId xmlns:a16="http://schemas.microsoft.com/office/drawing/2014/main" id="{480B2A30-D1CC-17C9-94C0-97FF5DA84854}"/>
              </a:ext>
            </a:extLst>
          </p:cNvPr>
          <p:cNvCxnSpPr>
            <a:cxnSpLocks/>
          </p:cNvCxnSpPr>
          <p:nvPr/>
        </p:nvCxnSpPr>
        <p:spPr>
          <a:xfrm>
            <a:off x="6661786" y="1204913"/>
            <a:ext cx="0" cy="1690687"/>
          </a:xfrm>
          <a:prstGeom prst="line">
            <a:avLst/>
          </a:prstGeom>
          <a:ln w="28575">
            <a:solidFill>
              <a:srgbClr val="007F76"/>
            </a:solidFill>
          </a:ln>
        </p:spPr>
        <p:style>
          <a:lnRef idx="1">
            <a:schemeClr val="accent1"/>
          </a:lnRef>
          <a:fillRef idx="0">
            <a:schemeClr val="accent1"/>
          </a:fillRef>
          <a:effectRef idx="0">
            <a:schemeClr val="accent1"/>
          </a:effectRef>
          <a:fontRef idx="minor">
            <a:schemeClr val="tx1"/>
          </a:fontRef>
        </p:style>
      </p:cxnSp>
      <p:cxnSp>
        <p:nvCxnSpPr>
          <p:cNvPr id="30" name="Прямая соединительная линия 29">
            <a:extLst>
              <a:ext uri="{FF2B5EF4-FFF2-40B4-BE49-F238E27FC236}">
                <a16:creationId xmlns:a16="http://schemas.microsoft.com/office/drawing/2014/main" id="{2DDD45A9-69D2-201F-3470-541F6E72F277}"/>
              </a:ext>
            </a:extLst>
          </p:cNvPr>
          <p:cNvCxnSpPr>
            <a:cxnSpLocks/>
          </p:cNvCxnSpPr>
          <p:nvPr/>
        </p:nvCxnSpPr>
        <p:spPr>
          <a:xfrm>
            <a:off x="6661786" y="3019425"/>
            <a:ext cx="0" cy="1685882"/>
          </a:xfrm>
          <a:prstGeom prst="line">
            <a:avLst/>
          </a:prstGeom>
          <a:ln w="28575">
            <a:solidFill>
              <a:schemeClr val="accent3">
                <a:lumMod val="50000"/>
              </a:schemeClr>
            </a:solidFill>
          </a:ln>
        </p:spPr>
        <p:style>
          <a:lnRef idx="1">
            <a:schemeClr val="accent1"/>
          </a:lnRef>
          <a:fillRef idx="0">
            <a:schemeClr val="accent1"/>
          </a:fillRef>
          <a:effectRef idx="0">
            <a:schemeClr val="accent1"/>
          </a:effectRef>
          <a:fontRef idx="minor">
            <a:schemeClr val="tx1"/>
          </a:fontRef>
        </p:style>
      </p:cxnSp>
      <p:cxnSp>
        <p:nvCxnSpPr>
          <p:cNvPr id="31" name="Прямая соединительная линия 30">
            <a:extLst>
              <a:ext uri="{FF2B5EF4-FFF2-40B4-BE49-F238E27FC236}">
                <a16:creationId xmlns:a16="http://schemas.microsoft.com/office/drawing/2014/main" id="{A672A320-8DA2-339A-0CD3-33144AEBC3A9}"/>
              </a:ext>
            </a:extLst>
          </p:cNvPr>
          <p:cNvCxnSpPr>
            <a:cxnSpLocks/>
          </p:cNvCxnSpPr>
          <p:nvPr/>
        </p:nvCxnSpPr>
        <p:spPr>
          <a:xfrm>
            <a:off x="6661786" y="4838700"/>
            <a:ext cx="0" cy="1661275"/>
          </a:xfrm>
          <a:prstGeom prst="line">
            <a:avLst/>
          </a:prstGeom>
          <a:ln w="28575">
            <a:solidFill>
              <a:schemeClr val="accent6">
                <a:lumMod val="50000"/>
              </a:schemeClr>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254077299"/>
      </p:ext>
    </p:extLst>
  </p:cSld>
  <p:clrMapOvr>
    <a:masterClrMapping/>
  </p:clrMapOvr>
</p:sld>
</file>

<file path=ppt/slides/slide8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Номер слайда 2">
            <a:extLst>
              <a:ext uri="{FF2B5EF4-FFF2-40B4-BE49-F238E27FC236}">
                <a16:creationId xmlns:a16="http://schemas.microsoft.com/office/drawing/2014/main" id="{0FE3E8E7-F31A-7D55-7372-1BEAD488D2B4}"/>
              </a:ext>
            </a:extLst>
          </p:cNvPr>
          <p:cNvSpPr>
            <a:spLocks noGrp="1"/>
          </p:cNvSpPr>
          <p:nvPr>
            <p:ph type="sldNum" sz="quarter" idx="12"/>
          </p:nvPr>
        </p:nvSpPr>
        <p:spPr/>
        <p:txBody>
          <a:bodyPr/>
          <a:lstStyle/>
          <a:p>
            <a:fld id="{4060C6F1-8618-4CCA-B45E-7B199C8F5830}" type="slidenum">
              <a:rPr lang="ru-RU" smtClean="0"/>
              <a:pPr/>
              <a:t>81</a:t>
            </a:fld>
            <a:r>
              <a:rPr lang="en-US" dirty="0"/>
              <a:t> </a:t>
            </a:r>
            <a:r>
              <a:rPr lang="ru-RU" dirty="0"/>
              <a:t>из 82</a:t>
            </a:r>
          </a:p>
        </p:txBody>
      </p:sp>
      <p:sp>
        <p:nvSpPr>
          <p:cNvPr id="6" name="Заголовок 3">
            <a:extLst>
              <a:ext uri="{FF2B5EF4-FFF2-40B4-BE49-F238E27FC236}">
                <a16:creationId xmlns:a16="http://schemas.microsoft.com/office/drawing/2014/main" id="{AC634985-2978-6D1D-9219-6D9F23D568B0}"/>
              </a:ext>
            </a:extLst>
          </p:cNvPr>
          <p:cNvSpPr txBox="1">
            <a:spLocks/>
          </p:cNvSpPr>
          <p:nvPr/>
        </p:nvSpPr>
        <p:spPr>
          <a:xfrm>
            <a:off x="72000" y="0"/>
            <a:ext cx="12120000" cy="859626"/>
          </a:xfrm>
          <a:prstGeom prst="rect">
            <a:avLst/>
          </a:prstGeom>
        </p:spPr>
        <p:txBody>
          <a:bodyPr anchor="ctr"/>
          <a:lstStyle>
            <a:defPPr marR="0" lvl="0" algn="l" rtl="0">
              <a:lnSpc>
                <a:spcPct val="100000"/>
              </a:lnSpc>
              <a:spcBef>
                <a:spcPts val="0"/>
              </a:spcBef>
              <a:spcAft>
                <a:spcPts val="0"/>
              </a:spcAft>
            </a:defPPr>
            <a:lvl1pPr marR="0" lvl="0" algn="l" rtl="0" eaLnBrk="1" hangingPunct="1">
              <a:lnSpc>
                <a:spcPct val="100000"/>
              </a:lnSpc>
              <a:spcBef>
                <a:spcPts val="0"/>
              </a:spcBef>
              <a:spcAft>
                <a:spcPts val="0"/>
              </a:spcAft>
              <a:buNone/>
              <a:defRPr sz="2667" b="1" i="0" u="none" strike="noStrike" cap="none">
                <a:solidFill>
                  <a:srgbClr val="007F76"/>
                </a:solidFill>
                <a:latin typeface="Arial" panose="020B0604020202020204" pitchFamily="34" charset="0"/>
                <a:ea typeface="Calibri" panose="020F0502020204030204" pitchFamily="34" charset="0"/>
                <a:cs typeface="Arial" panose="020B0604020202020204" pitchFamily="34" charset="0"/>
                <a:sym typeface="Arial"/>
              </a:defRPr>
            </a:lvl1pPr>
          </a:lstStyle>
          <a:p>
            <a:pPr defTabSz="914400"/>
            <a:r>
              <a:rPr lang="ru-RU" dirty="0"/>
              <a:t>2019-2022 </a:t>
            </a:r>
            <a:r>
              <a:rPr lang="ru-RU" dirty="0" err="1"/>
              <a:t>жылдағы</a:t>
            </a:r>
            <a:r>
              <a:rPr lang="ru-RU" dirty="0"/>
              <a:t> Шымкент </a:t>
            </a:r>
            <a:r>
              <a:rPr lang="ru-RU" dirty="0" err="1"/>
              <a:t>қаласы</a:t>
            </a:r>
            <a:r>
              <a:rPr lang="ru-RU" dirty="0"/>
              <a:t> </a:t>
            </a:r>
            <a:r>
              <a:rPr lang="ru-RU" dirty="0" err="1"/>
              <a:t>бойынша</a:t>
            </a:r>
            <a:r>
              <a:rPr lang="ru-RU" dirty="0"/>
              <a:t> бос </a:t>
            </a:r>
            <a:r>
              <a:rPr lang="ru-RU" dirty="0" err="1"/>
              <a:t>орындарТобы</a:t>
            </a:r>
            <a:endParaRPr lang="ru-KZ" kern="0" dirty="0"/>
          </a:p>
        </p:txBody>
      </p:sp>
      <p:graphicFrame>
        <p:nvGraphicFramePr>
          <p:cNvPr id="2" name="Таблица 3">
            <a:extLst>
              <a:ext uri="{FF2B5EF4-FFF2-40B4-BE49-F238E27FC236}">
                <a16:creationId xmlns:a16="http://schemas.microsoft.com/office/drawing/2014/main" id="{8F122EDF-B80C-49B6-7013-14325365416C}"/>
              </a:ext>
            </a:extLst>
          </p:cNvPr>
          <p:cNvGraphicFramePr>
            <a:graphicFrameLocks noGrp="1"/>
          </p:cNvGraphicFramePr>
          <p:nvPr/>
        </p:nvGraphicFramePr>
        <p:xfrm>
          <a:off x="146644" y="903211"/>
          <a:ext cx="11950106" cy="5600230"/>
        </p:xfrm>
        <a:graphic>
          <a:graphicData uri="http://schemas.openxmlformats.org/drawingml/2006/table">
            <a:tbl>
              <a:tblPr firstRow="1" bandRow="1">
                <a:tableStyleId>{5C22544A-7EE6-4342-B048-85BDC9FD1C3A}</a:tableStyleId>
              </a:tblPr>
              <a:tblGrid>
                <a:gridCol w="1128923">
                  <a:extLst>
                    <a:ext uri="{9D8B030D-6E8A-4147-A177-3AD203B41FA5}">
                      <a16:colId xmlns:a16="http://schemas.microsoft.com/office/drawing/2014/main" val="1887671937"/>
                    </a:ext>
                  </a:extLst>
                </a:gridCol>
                <a:gridCol w="4386636">
                  <a:extLst>
                    <a:ext uri="{9D8B030D-6E8A-4147-A177-3AD203B41FA5}">
                      <a16:colId xmlns:a16="http://schemas.microsoft.com/office/drawing/2014/main" val="2349791940"/>
                    </a:ext>
                  </a:extLst>
                </a:gridCol>
                <a:gridCol w="989153">
                  <a:extLst>
                    <a:ext uri="{9D8B030D-6E8A-4147-A177-3AD203B41FA5}">
                      <a16:colId xmlns:a16="http://schemas.microsoft.com/office/drawing/2014/main" val="3468745330"/>
                    </a:ext>
                  </a:extLst>
                </a:gridCol>
                <a:gridCol w="1236442">
                  <a:extLst>
                    <a:ext uri="{9D8B030D-6E8A-4147-A177-3AD203B41FA5}">
                      <a16:colId xmlns:a16="http://schemas.microsoft.com/office/drawing/2014/main" val="804095016"/>
                    </a:ext>
                  </a:extLst>
                </a:gridCol>
                <a:gridCol w="757255">
                  <a:extLst>
                    <a:ext uri="{9D8B030D-6E8A-4147-A177-3AD203B41FA5}">
                      <a16:colId xmlns:a16="http://schemas.microsoft.com/office/drawing/2014/main" val="2954860215"/>
                    </a:ext>
                  </a:extLst>
                </a:gridCol>
                <a:gridCol w="757255">
                  <a:extLst>
                    <a:ext uri="{9D8B030D-6E8A-4147-A177-3AD203B41FA5}">
                      <a16:colId xmlns:a16="http://schemas.microsoft.com/office/drawing/2014/main" val="3651837902"/>
                    </a:ext>
                  </a:extLst>
                </a:gridCol>
                <a:gridCol w="757255">
                  <a:extLst>
                    <a:ext uri="{9D8B030D-6E8A-4147-A177-3AD203B41FA5}">
                      <a16:colId xmlns:a16="http://schemas.microsoft.com/office/drawing/2014/main" val="920941884"/>
                    </a:ext>
                  </a:extLst>
                </a:gridCol>
                <a:gridCol w="757255">
                  <a:extLst>
                    <a:ext uri="{9D8B030D-6E8A-4147-A177-3AD203B41FA5}">
                      <a16:colId xmlns:a16="http://schemas.microsoft.com/office/drawing/2014/main" val="1560726908"/>
                    </a:ext>
                  </a:extLst>
                </a:gridCol>
                <a:gridCol w="1179932">
                  <a:extLst>
                    <a:ext uri="{9D8B030D-6E8A-4147-A177-3AD203B41FA5}">
                      <a16:colId xmlns:a16="http://schemas.microsoft.com/office/drawing/2014/main" val="3273998533"/>
                    </a:ext>
                  </a:extLst>
                </a:gridCol>
              </a:tblGrid>
              <a:tr h="279765">
                <a:tc rowSpan="2">
                  <a:txBody>
                    <a:bodyPr/>
                    <a:lstStyle/>
                    <a:p>
                      <a:pPr algn="ctr"/>
                      <a:r>
                        <a:rPr lang="ru-RU" sz="1100" dirty="0" err="1"/>
                        <a:t>Жыл</a:t>
                      </a:r>
                      <a:endParaRPr lang="ru-KZ" sz="1100" dirty="0"/>
                    </a:p>
                  </a:txBody>
                  <a:tcPr anchor="ctr"/>
                </a:tc>
                <a:tc rowSpan="2">
                  <a:txBody>
                    <a:bodyPr/>
                    <a:lstStyle/>
                    <a:p>
                      <a:pPr algn="ctr"/>
                      <a:r>
                        <a:rPr lang="ru-RU" sz="1100" dirty="0" err="1"/>
                        <a:t>Атауы</a:t>
                      </a:r>
                      <a:endParaRPr lang="ru-KZ" sz="1100" dirty="0"/>
                    </a:p>
                  </a:txBody>
                  <a:tcPr anchor="ctr">
                    <a:lnB w="28575" cap="flat" cmpd="sng" algn="ctr">
                      <a:solidFill>
                        <a:schemeClr val="bg1"/>
                      </a:solidFill>
                      <a:prstDash val="solid"/>
                      <a:round/>
                      <a:headEnd type="none" w="med" len="med"/>
                      <a:tailEnd type="none" w="med" len="med"/>
                    </a:lnB>
                  </a:tcPr>
                </a:tc>
                <a:tc rowSpan="2">
                  <a:txBody>
                    <a:bodyPr/>
                    <a:lstStyle/>
                    <a:p>
                      <a:pPr algn="ctr"/>
                      <a:r>
                        <a:rPr lang="ru-RU" sz="1100" dirty="0"/>
                        <a:t>ҰҚЖ-2017 </a:t>
                      </a:r>
                      <a:r>
                        <a:rPr lang="ru-RU" sz="1100" dirty="0" err="1"/>
                        <a:t>коді</a:t>
                      </a:r>
                      <a:endParaRPr lang="ru-KZ" sz="1100" dirty="0"/>
                    </a:p>
                  </a:txBody>
                  <a:tcPr anchor="ctr">
                    <a:lnB w="28575" cap="flat" cmpd="sng" algn="ctr">
                      <a:solidFill>
                        <a:schemeClr val="bg1"/>
                      </a:solidFill>
                      <a:prstDash val="solid"/>
                      <a:round/>
                      <a:headEnd type="none" w="med" len="med"/>
                      <a:tailEnd type="none" w="med" len="med"/>
                    </a:lnB>
                  </a:tcPr>
                </a:tc>
                <a:tc rowSpan="2">
                  <a:txBody>
                    <a:bodyPr/>
                    <a:lstStyle/>
                    <a:p>
                      <a:pPr algn="ctr"/>
                      <a:r>
                        <a:rPr lang="ru-RU" sz="1100" dirty="0"/>
                        <a:t>Бос </a:t>
                      </a:r>
                      <a:r>
                        <a:rPr lang="ru-RU" sz="1100" dirty="0" err="1"/>
                        <a:t>орындар</a:t>
                      </a:r>
                      <a:r>
                        <a:rPr lang="ru-RU" sz="1100" dirty="0"/>
                        <a:t> саны</a:t>
                      </a:r>
                      <a:endParaRPr lang="ru-KZ" sz="1100" dirty="0"/>
                    </a:p>
                  </a:txBody>
                  <a:tcPr anchor="ctr">
                    <a:lnB w="28575" cap="flat" cmpd="sng" algn="ctr">
                      <a:solidFill>
                        <a:schemeClr val="bg1"/>
                      </a:solidFill>
                      <a:prstDash val="solid"/>
                      <a:round/>
                      <a:headEnd type="none" w="med" len="med"/>
                      <a:tailEnd type="none" w="med" len="med"/>
                    </a:lnB>
                  </a:tcPr>
                </a:tc>
                <a:tc gridSpan="4">
                  <a:txBody>
                    <a:bodyPr/>
                    <a:lstStyle/>
                    <a:p>
                      <a:pPr algn="ctr"/>
                      <a:r>
                        <a:rPr lang="ru-RU" sz="1100" dirty="0" err="1"/>
                        <a:t>соның</a:t>
                      </a:r>
                      <a:r>
                        <a:rPr lang="ru-RU" sz="1100" dirty="0"/>
                        <a:t> </a:t>
                      </a:r>
                      <a:r>
                        <a:rPr lang="ru-RU" sz="1100" dirty="0" err="1"/>
                        <a:t>ішінде</a:t>
                      </a:r>
                      <a:r>
                        <a:rPr lang="ru-RU" sz="1100" dirty="0"/>
                        <a:t> </a:t>
                      </a:r>
                      <a:r>
                        <a:rPr lang="ru-RU" sz="1100" dirty="0" err="1"/>
                        <a:t>тоқсандар</a:t>
                      </a:r>
                      <a:r>
                        <a:rPr lang="ru-RU" sz="1100" dirty="0"/>
                        <a:t> </a:t>
                      </a:r>
                      <a:r>
                        <a:rPr lang="ru-RU" sz="1100" dirty="0" err="1"/>
                        <a:t>бойынша</a:t>
                      </a:r>
                      <a:endParaRPr lang="ru-KZ" sz="1100" dirty="0"/>
                    </a:p>
                  </a:txBody>
                  <a:tcPr anchor="ctr">
                    <a:lnB w="12700" cap="flat" cmpd="sng" algn="ctr">
                      <a:solidFill>
                        <a:schemeClr val="bg1"/>
                      </a:solidFill>
                      <a:prstDash val="solid"/>
                      <a:round/>
                      <a:headEnd type="none" w="med" len="med"/>
                      <a:tailEnd type="none" w="med" len="med"/>
                    </a:lnB>
                  </a:tcPr>
                </a:tc>
                <a:tc hMerge="1">
                  <a:txBody>
                    <a:bodyPr/>
                    <a:lstStyle/>
                    <a:p>
                      <a:pPr algn="ctr"/>
                      <a:endParaRPr lang="ru-KZ" sz="1100" dirty="0"/>
                    </a:p>
                  </a:txBody>
                  <a:tcPr anchor="ctr"/>
                </a:tc>
                <a:tc hMerge="1">
                  <a:txBody>
                    <a:bodyPr/>
                    <a:lstStyle/>
                    <a:p>
                      <a:pPr algn="ctr"/>
                      <a:endParaRPr lang="ru-KZ" sz="1100" dirty="0"/>
                    </a:p>
                  </a:txBody>
                  <a:tcPr anchor="ctr"/>
                </a:tc>
                <a:tc hMerge="1">
                  <a:txBody>
                    <a:bodyPr/>
                    <a:lstStyle/>
                    <a:p>
                      <a:pPr algn="ctr"/>
                      <a:endParaRPr lang="ru-KZ" sz="1100" dirty="0"/>
                    </a:p>
                  </a:txBody>
                  <a:tcPr anchor="ctr"/>
                </a:tc>
                <a:tc rowSpan="2">
                  <a:txBody>
                    <a:bodyPr/>
                    <a:lstStyle/>
                    <a:p>
                      <a:pPr algn="ctr"/>
                      <a:r>
                        <a:rPr lang="ru-RU" sz="1100" dirty="0" err="1"/>
                        <a:t>Жалпы</a:t>
                      </a:r>
                      <a:r>
                        <a:rPr lang="ru-RU" sz="1100" dirty="0"/>
                        <a:t> </a:t>
                      </a:r>
                      <a:r>
                        <a:rPr lang="ru-RU" sz="1100" dirty="0" err="1"/>
                        <a:t>үлесі</a:t>
                      </a:r>
                      <a:r>
                        <a:rPr lang="ru-RU" sz="1100" dirty="0"/>
                        <a:t>, %</a:t>
                      </a:r>
                      <a:endParaRPr lang="ru-KZ" sz="1100" dirty="0"/>
                    </a:p>
                  </a:txBody>
                  <a:tcPr anchor="ctr">
                    <a:lnB w="28575" cap="flat" cmpd="sng" algn="ctr">
                      <a:solidFill>
                        <a:schemeClr val="bg1"/>
                      </a:solidFill>
                      <a:prstDash val="solid"/>
                      <a:round/>
                      <a:headEnd type="none" w="med" len="med"/>
                      <a:tailEnd type="none" w="med" len="med"/>
                    </a:lnB>
                  </a:tcPr>
                </a:tc>
                <a:extLst>
                  <a:ext uri="{0D108BD9-81ED-4DB2-BD59-A6C34878D82A}">
                    <a16:rowId xmlns:a16="http://schemas.microsoft.com/office/drawing/2014/main" val="3292981516"/>
                  </a:ext>
                </a:extLst>
              </a:tr>
              <a:tr h="279765">
                <a:tc vMerge="1">
                  <a:txBody>
                    <a:bodyPr/>
                    <a:lstStyle/>
                    <a:p>
                      <a:endParaRPr lang="ru-KZ"/>
                    </a:p>
                  </a:txBody>
                  <a:tcPr/>
                </a:tc>
                <a:tc vMerge="1">
                  <a:txBody>
                    <a:bodyPr/>
                    <a:lstStyle/>
                    <a:p>
                      <a:endParaRPr lang="ru-KZ"/>
                    </a:p>
                  </a:txBody>
                  <a:tcPr/>
                </a:tc>
                <a:tc vMerge="1">
                  <a:txBody>
                    <a:bodyPr/>
                    <a:lstStyle/>
                    <a:p>
                      <a:endParaRPr lang="ru-KZ"/>
                    </a:p>
                  </a:txBody>
                  <a:tcPr/>
                </a:tc>
                <a:tc vMerge="1">
                  <a:txBody>
                    <a:bodyPr/>
                    <a:lstStyle/>
                    <a:p>
                      <a:endParaRPr lang="ru-KZ"/>
                    </a:p>
                  </a:txBody>
                  <a:tcPr/>
                </a:tc>
                <a:tc>
                  <a:txBody>
                    <a:bodyPr/>
                    <a:lstStyle/>
                    <a:p>
                      <a:pPr algn="ctr"/>
                      <a:r>
                        <a:rPr lang="en-US" sz="1100" dirty="0">
                          <a:solidFill>
                            <a:schemeClr val="bg1"/>
                          </a:solidFill>
                        </a:rPr>
                        <a:t>I</a:t>
                      </a:r>
                      <a:endParaRPr lang="ru-KZ" sz="1100" dirty="0">
                        <a:solidFill>
                          <a:schemeClr val="bg1"/>
                        </a:solidFill>
                      </a:endParaRPr>
                    </a:p>
                  </a:txBody>
                  <a:tcP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28575" cap="flat" cmpd="sng" algn="ctr">
                      <a:solidFill>
                        <a:schemeClr val="bg1"/>
                      </a:solidFill>
                      <a:prstDash val="solid"/>
                      <a:round/>
                      <a:headEnd type="none" w="med" len="med"/>
                      <a:tailEnd type="none" w="med" len="med"/>
                    </a:lnB>
                    <a:solidFill>
                      <a:schemeClr val="bg2">
                        <a:alpha val="80000"/>
                      </a:schemeClr>
                    </a:solidFill>
                  </a:tcPr>
                </a:tc>
                <a:tc>
                  <a:txBody>
                    <a:bodyPr/>
                    <a:lstStyle/>
                    <a:p>
                      <a:pPr algn="ctr"/>
                      <a:r>
                        <a:rPr lang="en-US" sz="1100" dirty="0">
                          <a:solidFill>
                            <a:schemeClr val="bg1"/>
                          </a:solidFill>
                        </a:rPr>
                        <a:t>II</a:t>
                      </a:r>
                      <a:endParaRPr lang="ru-KZ" sz="1100" dirty="0">
                        <a:solidFill>
                          <a:schemeClr val="bg1"/>
                        </a:solidFill>
                      </a:endParaRPr>
                    </a:p>
                  </a:txBody>
                  <a:tcP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28575" cap="flat" cmpd="sng" algn="ctr">
                      <a:solidFill>
                        <a:schemeClr val="bg1"/>
                      </a:solidFill>
                      <a:prstDash val="solid"/>
                      <a:round/>
                      <a:headEnd type="none" w="med" len="med"/>
                      <a:tailEnd type="none" w="med" len="med"/>
                    </a:lnB>
                    <a:solidFill>
                      <a:schemeClr val="bg2">
                        <a:alpha val="80000"/>
                      </a:schemeClr>
                    </a:solidFill>
                  </a:tcPr>
                </a:tc>
                <a:tc>
                  <a:txBody>
                    <a:bodyPr/>
                    <a:lstStyle/>
                    <a:p>
                      <a:pPr algn="ctr"/>
                      <a:r>
                        <a:rPr lang="en-US" sz="1100" dirty="0">
                          <a:solidFill>
                            <a:schemeClr val="bg1"/>
                          </a:solidFill>
                        </a:rPr>
                        <a:t>III</a:t>
                      </a:r>
                      <a:endParaRPr lang="ru-KZ" sz="1100" dirty="0">
                        <a:solidFill>
                          <a:schemeClr val="bg1"/>
                        </a:solidFill>
                      </a:endParaRPr>
                    </a:p>
                  </a:txBody>
                  <a:tcP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28575" cap="flat" cmpd="sng" algn="ctr">
                      <a:solidFill>
                        <a:schemeClr val="bg1"/>
                      </a:solidFill>
                      <a:prstDash val="solid"/>
                      <a:round/>
                      <a:headEnd type="none" w="med" len="med"/>
                      <a:tailEnd type="none" w="med" len="med"/>
                    </a:lnB>
                    <a:solidFill>
                      <a:schemeClr val="bg2">
                        <a:alpha val="80000"/>
                      </a:schemeClr>
                    </a:solidFill>
                  </a:tcPr>
                </a:tc>
                <a:tc>
                  <a:txBody>
                    <a:bodyPr/>
                    <a:lstStyle/>
                    <a:p>
                      <a:pPr algn="ctr"/>
                      <a:r>
                        <a:rPr lang="en-US" sz="1100" dirty="0">
                          <a:solidFill>
                            <a:schemeClr val="bg1"/>
                          </a:solidFill>
                        </a:rPr>
                        <a:t>IV</a:t>
                      </a:r>
                      <a:endParaRPr lang="ru-KZ" sz="1100" dirty="0">
                        <a:solidFill>
                          <a:schemeClr val="bg1"/>
                        </a:solidFill>
                      </a:endParaRPr>
                    </a:p>
                  </a:txBody>
                  <a:tcP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28575" cap="flat" cmpd="sng" algn="ctr">
                      <a:solidFill>
                        <a:schemeClr val="bg1"/>
                      </a:solidFill>
                      <a:prstDash val="solid"/>
                      <a:round/>
                      <a:headEnd type="none" w="med" len="med"/>
                      <a:tailEnd type="none" w="med" len="med"/>
                    </a:lnB>
                    <a:solidFill>
                      <a:schemeClr val="bg2">
                        <a:alpha val="80000"/>
                      </a:schemeClr>
                    </a:solidFill>
                  </a:tcPr>
                </a:tc>
                <a:tc vMerge="1">
                  <a:txBody>
                    <a:bodyPr/>
                    <a:lstStyle/>
                    <a:p>
                      <a:endParaRPr lang="ru-KZ"/>
                    </a:p>
                  </a:txBody>
                  <a:tcPr/>
                </a:tc>
                <a:extLst>
                  <a:ext uri="{0D108BD9-81ED-4DB2-BD59-A6C34878D82A}">
                    <a16:rowId xmlns:a16="http://schemas.microsoft.com/office/drawing/2014/main" val="3566652169"/>
                  </a:ext>
                </a:extLst>
              </a:tr>
              <a:tr h="252035">
                <a:tc rowSpan="5">
                  <a:txBody>
                    <a:bodyPr/>
                    <a:lstStyle/>
                    <a:p>
                      <a:pPr algn="ctr"/>
                      <a:r>
                        <a:rPr lang="en-US" sz="1100" dirty="0"/>
                        <a:t>2019</a:t>
                      </a:r>
                      <a:endParaRPr lang="ru-KZ" sz="1100" dirty="0"/>
                    </a:p>
                  </a:txBody>
                  <a:tcPr anchor="ctr">
                    <a:lnB w="28575" cap="flat" cmpd="sng" algn="ctr">
                      <a:solidFill>
                        <a:schemeClr val="bg2"/>
                      </a:solidFill>
                      <a:prstDash val="solid"/>
                      <a:round/>
                      <a:headEnd type="none" w="med" len="med"/>
                      <a:tailEnd type="none" w="med" len="med"/>
                    </a:lnB>
                  </a:tcPr>
                </a:tc>
                <a:tc>
                  <a:txBody>
                    <a:bodyPr/>
                    <a:lstStyle/>
                    <a:p>
                      <a:pPr marL="72000" marR="0" algn="l" rtl="0" eaLnBrk="1" fontAlgn="b" hangingPunct="1">
                        <a:lnSpc>
                          <a:spcPct val="100000"/>
                        </a:lnSpc>
                        <a:spcBef>
                          <a:spcPts val="0"/>
                        </a:spcBef>
                        <a:spcAft>
                          <a:spcPts val="0"/>
                        </a:spcAft>
                        <a:buNone/>
                      </a:pPr>
                      <a:r>
                        <a:rPr lang="ru-RU" sz="800" b="0" i="0" u="none" strike="noStrike" cap="none" dirty="0">
                          <a:solidFill>
                            <a:schemeClr val="dk1"/>
                          </a:solidFill>
                          <a:latin typeface="+mn-lt"/>
                          <a:ea typeface="+mn-ea"/>
                          <a:cs typeface="+mn-cs"/>
                          <a:sym typeface="Arial"/>
                        </a:rPr>
                        <a:t>1 </a:t>
                      </a:r>
                      <a:r>
                        <a:rPr lang="ru-RU" sz="800" b="0" i="0" u="none" strike="noStrike" cap="none" dirty="0" err="1">
                          <a:solidFill>
                            <a:schemeClr val="dk1"/>
                          </a:solidFill>
                          <a:latin typeface="+mn-lt"/>
                          <a:ea typeface="+mn-ea"/>
                          <a:cs typeface="+mn-cs"/>
                          <a:sym typeface="Arial"/>
                        </a:rPr>
                        <a:t>Басқа</a:t>
                      </a:r>
                      <a:r>
                        <a:rPr lang="ru-RU" sz="800" b="0" i="0" u="none" strike="noStrike" cap="none" dirty="0">
                          <a:solidFill>
                            <a:schemeClr val="dk1"/>
                          </a:solidFill>
                          <a:latin typeface="+mn-lt"/>
                          <a:ea typeface="+mn-ea"/>
                          <a:cs typeface="+mn-cs"/>
                          <a:sym typeface="Arial"/>
                        </a:rPr>
                        <a:t> да </a:t>
                      </a:r>
                      <a:r>
                        <a:rPr lang="ru-RU" sz="800" b="0" i="0" u="none" strike="noStrike" cap="none" dirty="0" err="1">
                          <a:solidFill>
                            <a:schemeClr val="dk1"/>
                          </a:solidFill>
                          <a:latin typeface="+mn-lt"/>
                          <a:ea typeface="+mn-ea"/>
                          <a:cs typeface="+mn-cs"/>
                          <a:sym typeface="Arial"/>
                        </a:rPr>
                        <a:t>біліктілігі</a:t>
                      </a:r>
                      <a:r>
                        <a:rPr lang="ru-RU" sz="800" b="0" i="0" u="none" strike="noStrike" cap="none" dirty="0">
                          <a:solidFill>
                            <a:schemeClr val="dk1"/>
                          </a:solidFill>
                          <a:latin typeface="+mn-lt"/>
                          <a:ea typeface="+mn-ea"/>
                          <a:cs typeface="+mn-cs"/>
                          <a:sym typeface="Arial"/>
                        </a:rPr>
                        <a:t> </a:t>
                      </a:r>
                      <a:r>
                        <a:rPr lang="ru-RU" sz="800" b="0" i="0" u="none" strike="noStrike" cap="none" dirty="0" err="1">
                          <a:solidFill>
                            <a:schemeClr val="dk1"/>
                          </a:solidFill>
                          <a:latin typeface="+mn-lt"/>
                          <a:ea typeface="+mn-ea"/>
                          <a:cs typeface="+mn-cs"/>
                          <a:sym typeface="Arial"/>
                        </a:rPr>
                        <a:t>жоқ</a:t>
                      </a:r>
                      <a:r>
                        <a:rPr lang="ru-RU" sz="800" b="0" i="0" u="none" strike="noStrike" cap="none" dirty="0">
                          <a:solidFill>
                            <a:schemeClr val="dk1"/>
                          </a:solidFill>
                          <a:latin typeface="+mn-lt"/>
                          <a:ea typeface="+mn-ea"/>
                          <a:cs typeface="+mn-cs"/>
                          <a:sym typeface="Arial"/>
                        </a:rPr>
                        <a:t> </a:t>
                      </a:r>
                      <a:r>
                        <a:rPr lang="ru-RU" sz="800" b="0" i="0" u="none" strike="noStrike" cap="none" dirty="0" err="1">
                          <a:solidFill>
                            <a:schemeClr val="dk1"/>
                          </a:solidFill>
                          <a:latin typeface="+mn-lt"/>
                          <a:ea typeface="+mn-ea"/>
                          <a:cs typeface="+mn-cs"/>
                          <a:sym typeface="Arial"/>
                        </a:rPr>
                        <a:t>жұмысшылар</a:t>
                      </a:r>
                      <a:endParaRPr lang="ru-RU" sz="800" b="0" i="0" u="none" strike="noStrike" cap="none" dirty="0">
                        <a:solidFill>
                          <a:schemeClr val="dk1"/>
                        </a:solidFill>
                        <a:latin typeface="+mn-lt"/>
                        <a:ea typeface="+mn-ea"/>
                        <a:cs typeface="+mn-cs"/>
                        <a:sym typeface="Arial"/>
                      </a:endParaRPr>
                    </a:p>
                  </a:txBody>
                  <a:tcPr marL="9525" marR="9525" marT="9525" marB="0" anchor="ctr">
                    <a:lnT w="28575" cap="flat" cmpd="sng" algn="ctr">
                      <a:solidFill>
                        <a:schemeClr val="bg1"/>
                      </a:solidFill>
                      <a:prstDash val="solid"/>
                      <a:round/>
                      <a:headEnd type="none" w="med" len="med"/>
                      <a:tailEnd type="none" w="med" len="med"/>
                    </a:lnT>
                  </a:tcPr>
                </a:tc>
                <a:tc>
                  <a:txBody>
                    <a:bodyPr/>
                    <a:lstStyle/>
                    <a:p>
                      <a:pPr algn="ctr" fontAlgn="b"/>
                      <a:r>
                        <a:rPr lang="ru-RU" sz="900" b="0" i="1" u="none" strike="noStrike" cap="none" dirty="0">
                          <a:solidFill>
                            <a:schemeClr val="dk1"/>
                          </a:solidFill>
                          <a:latin typeface="+mn-lt"/>
                          <a:ea typeface="+mn-ea"/>
                          <a:cs typeface="+mn-cs"/>
                          <a:sym typeface="Arial"/>
                        </a:rPr>
                        <a:t>9629-9</a:t>
                      </a:r>
                    </a:p>
                  </a:txBody>
                  <a:tcPr marL="9525" marR="9525" marT="9525" marB="0" anchor="ctr">
                    <a:lnT w="28575" cap="flat" cmpd="sng" algn="ctr">
                      <a:solidFill>
                        <a:schemeClr val="bg1"/>
                      </a:solidFill>
                      <a:prstDash val="solid"/>
                      <a:round/>
                      <a:headEnd type="none" w="med" len="med"/>
                      <a:tailEnd type="none" w="med" len="med"/>
                    </a:lnT>
                  </a:tcPr>
                </a:tc>
                <a:tc>
                  <a:txBody>
                    <a:bodyPr/>
                    <a:lstStyle/>
                    <a:p>
                      <a:pPr algn="ctr" fontAlgn="ctr"/>
                      <a:r>
                        <a:rPr lang="ru-RU" sz="1050" b="1" i="0" u="none" strike="noStrike" cap="none" dirty="0">
                          <a:solidFill>
                            <a:schemeClr val="dk1"/>
                          </a:solidFill>
                          <a:latin typeface="+mn-lt"/>
                          <a:ea typeface="+mn-ea"/>
                          <a:cs typeface="+mn-cs"/>
                          <a:sym typeface="Arial"/>
                        </a:rPr>
                        <a:t>4 135</a:t>
                      </a:r>
                    </a:p>
                  </a:txBody>
                  <a:tcPr marL="9525" marR="9525" marT="9525" marB="0" anchor="ctr">
                    <a:lnT w="28575" cap="flat" cmpd="sng" algn="ctr">
                      <a:solidFill>
                        <a:schemeClr val="bg1"/>
                      </a:solidFill>
                      <a:prstDash val="solid"/>
                      <a:round/>
                      <a:headEnd type="none" w="med" len="med"/>
                      <a:tailEnd type="none" w="med" len="med"/>
                    </a:lnT>
                  </a:tcPr>
                </a:tc>
                <a:tc>
                  <a:txBody>
                    <a:bodyPr/>
                    <a:lstStyle/>
                    <a:p>
                      <a:pPr algn="ctr" fontAlgn="ctr"/>
                      <a:r>
                        <a:rPr lang="ru-RU" sz="900" b="0" i="0" u="none" strike="noStrike" cap="none" dirty="0">
                          <a:solidFill>
                            <a:schemeClr val="dk1"/>
                          </a:solidFill>
                          <a:latin typeface="+mn-lt"/>
                          <a:ea typeface="+mn-ea"/>
                          <a:cs typeface="+mn-cs"/>
                          <a:sym typeface="Arial"/>
                        </a:rPr>
                        <a:t>467</a:t>
                      </a:r>
                    </a:p>
                  </a:txBody>
                  <a:tcPr marL="9525" marR="9525" marT="9525" marB="0" anchor="ctr">
                    <a:lnT w="28575" cap="flat" cmpd="sng" algn="ctr">
                      <a:solidFill>
                        <a:schemeClr val="bg1"/>
                      </a:solidFill>
                      <a:prstDash val="solid"/>
                      <a:round/>
                      <a:headEnd type="none" w="med" len="med"/>
                      <a:tailEnd type="none" w="med" len="med"/>
                    </a:lnT>
                  </a:tcPr>
                </a:tc>
                <a:tc>
                  <a:txBody>
                    <a:bodyPr/>
                    <a:lstStyle/>
                    <a:p>
                      <a:pPr algn="ctr" fontAlgn="ctr"/>
                      <a:r>
                        <a:rPr lang="ru-RU" sz="900" b="0" i="0" u="none" strike="noStrike" cap="none">
                          <a:solidFill>
                            <a:schemeClr val="dk1"/>
                          </a:solidFill>
                          <a:latin typeface="+mn-lt"/>
                          <a:ea typeface="+mn-ea"/>
                          <a:cs typeface="+mn-cs"/>
                          <a:sym typeface="Arial"/>
                        </a:rPr>
                        <a:t>1 520</a:t>
                      </a:r>
                    </a:p>
                  </a:txBody>
                  <a:tcPr marL="9525" marR="9525" marT="9525" marB="0" anchor="ctr">
                    <a:lnT w="28575" cap="flat" cmpd="sng" algn="ctr">
                      <a:solidFill>
                        <a:schemeClr val="bg1"/>
                      </a:solidFill>
                      <a:prstDash val="solid"/>
                      <a:round/>
                      <a:headEnd type="none" w="med" len="med"/>
                      <a:tailEnd type="none" w="med" len="med"/>
                    </a:lnT>
                  </a:tcPr>
                </a:tc>
                <a:tc>
                  <a:txBody>
                    <a:bodyPr/>
                    <a:lstStyle/>
                    <a:p>
                      <a:pPr algn="ctr" fontAlgn="ctr"/>
                      <a:r>
                        <a:rPr lang="ru-RU" sz="900" b="0" i="0" u="none" strike="noStrike" cap="none">
                          <a:solidFill>
                            <a:schemeClr val="dk1"/>
                          </a:solidFill>
                          <a:latin typeface="+mn-lt"/>
                          <a:ea typeface="+mn-ea"/>
                          <a:cs typeface="+mn-cs"/>
                          <a:sym typeface="Arial"/>
                        </a:rPr>
                        <a:t>1 623</a:t>
                      </a:r>
                    </a:p>
                  </a:txBody>
                  <a:tcPr marL="9525" marR="9525" marT="9525" marB="0" anchor="ctr">
                    <a:lnT w="28575" cap="flat" cmpd="sng" algn="ctr">
                      <a:solidFill>
                        <a:schemeClr val="bg1"/>
                      </a:solidFill>
                      <a:prstDash val="solid"/>
                      <a:round/>
                      <a:headEnd type="none" w="med" len="med"/>
                      <a:tailEnd type="none" w="med" len="med"/>
                    </a:lnT>
                  </a:tcPr>
                </a:tc>
                <a:tc>
                  <a:txBody>
                    <a:bodyPr/>
                    <a:lstStyle/>
                    <a:p>
                      <a:pPr algn="ctr" fontAlgn="ctr"/>
                      <a:r>
                        <a:rPr lang="ru-RU" sz="900" b="0" i="0" u="none" strike="noStrike" cap="none">
                          <a:solidFill>
                            <a:schemeClr val="dk1"/>
                          </a:solidFill>
                          <a:latin typeface="+mn-lt"/>
                          <a:ea typeface="+mn-ea"/>
                          <a:cs typeface="+mn-cs"/>
                          <a:sym typeface="Arial"/>
                        </a:rPr>
                        <a:t>525</a:t>
                      </a:r>
                    </a:p>
                  </a:txBody>
                  <a:tcPr marL="9525" marR="9525" marT="9525" marB="0" anchor="ctr">
                    <a:lnT w="28575" cap="flat" cmpd="sng" algn="ctr">
                      <a:solidFill>
                        <a:schemeClr val="bg1"/>
                      </a:solidFill>
                      <a:prstDash val="solid"/>
                      <a:round/>
                      <a:headEnd type="none" w="med" len="med"/>
                      <a:tailEnd type="none" w="med" len="med"/>
                    </a:lnT>
                  </a:tcPr>
                </a:tc>
                <a:tc>
                  <a:txBody>
                    <a:bodyPr/>
                    <a:lstStyle/>
                    <a:p>
                      <a:pPr algn="ctr" fontAlgn="ctr"/>
                      <a:r>
                        <a:rPr lang="ru-RU" sz="1050" b="1" i="0" u="none" strike="noStrike" cap="none" dirty="0">
                          <a:solidFill>
                            <a:schemeClr val="dk1"/>
                          </a:solidFill>
                          <a:latin typeface="+mn-lt"/>
                          <a:ea typeface="+mn-ea"/>
                          <a:cs typeface="+mn-cs"/>
                          <a:sym typeface="Arial"/>
                        </a:rPr>
                        <a:t>11,0%</a:t>
                      </a:r>
                    </a:p>
                  </a:txBody>
                  <a:tcPr marL="9525" marR="9525" marT="9525" marB="0" anchor="ctr">
                    <a:lnT w="28575" cap="flat" cmpd="sng" algn="ctr">
                      <a:solidFill>
                        <a:schemeClr val="bg1"/>
                      </a:solidFill>
                      <a:prstDash val="solid"/>
                      <a:round/>
                      <a:headEnd type="none" w="med" len="med"/>
                      <a:tailEnd type="none" w="med" len="med"/>
                    </a:lnT>
                  </a:tcPr>
                </a:tc>
                <a:extLst>
                  <a:ext uri="{0D108BD9-81ED-4DB2-BD59-A6C34878D82A}">
                    <a16:rowId xmlns:a16="http://schemas.microsoft.com/office/drawing/2014/main" val="3271101333"/>
                  </a:ext>
                </a:extLst>
              </a:tr>
              <a:tr h="252035">
                <a:tc vMerge="1">
                  <a:txBody>
                    <a:bodyPr/>
                    <a:lstStyle/>
                    <a:p>
                      <a:endParaRPr lang="ru-KZ" sz="1100" dirty="0"/>
                    </a:p>
                  </a:txBody>
                  <a:tcPr/>
                </a:tc>
                <a:tc>
                  <a:txBody>
                    <a:bodyPr/>
                    <a:lstStyle/>
                    <a:p>
                      <a:pPr marL="72000" marR="0" algn="l" rtl="0" eaLnBrk="1" fontAlgn="b" hangingPunct="1">
                        <a:lnSpc>
                          <a:spcPct val="100000"/>
                        </a:lnSpc>
                        <a:spcBef>
                          <a:spcPts val="0"/>
                        </a:spcBef>
                        <a:spcAft>
                          <a:spcPts val="0"/>
                        </a:spcAft>
                        <a:buNone/>
                      </a:pPr>
                      <a:r>
                        <a:rPr lang="ru-RU" sz="800" b="0" i="0" u="none" strike="noStrike" cap="none" dirty="0">
                          <a:solidFill>
                            <a:schemeClr val="dk1"/>
                          </a:solidFill>
                          <a:latin typeface="+mn-lt"/>
                          <a:ea typeface="+mn-ea"/>
                          <a:cs typeface="+mn-cs"/>
                          <a:sym typeface="Arial"/>
                        </a:rPr>
                        <a:t>2 Орта </a:t>
                      </a:r>
                      <a:r>
                        <a:rPr lang="ru-RU" sz="800" b="0" i="0" u="none" strike="noStrike" cap="none" dirty="0" err="1">
                          <a:solidFill>
                            <a:schemeClr val="dk1"/>
                          </a:solidFill>
                          <a:latin typeface="+mn-lt"/>
                          <a:ea typeface="+mn-ea"/>
                          <a:cs typeface="+mn-cs"/>
                          <a:sym typeface="Arial"/>
                        </a:rPr>
                        <a:t>мектептің</a:t>
                      </a:r>
                      <a:r>
                        <a:rPr lang="ru-RU" sz="800" b="0" i="0" u="none" strike="noStrike" cap="none" dirty="0">
                          <a:solidFill>
                            <a:schemeClr val="dk1"/>
                          </a:solidFill>
                          <a:latin typeface="+mn-lt"/>
                          <a:ea typeface="+mn-ea"/>
                          <a:cs typeface="+mn-cs"/>
                          <a:sym typeface="Arial"/>
                        </a:rPr>
                        <a:t> </a:t>
                      </a:r>
                      <a:r>
                        <a:rPr lang="ru-RU" sz="800" b="0" i="0" u="none" strike="noStrike" cap="none" dirty="0" err="1">
                          <a:solidFill>
                            <a:schemeClr val="dk1"/>
                          </a:solidFill>
                          <a:latin typeface="+mn-lt"/>
                          <a:ea typeface="+mn-ea"/>
                          <a:cs typeface="+mn-cs"/>
                          <a:sym typeface="Arial"/>
                        </a:rPr>
                        <a:t>басқа</a:t>
                      </a:r>
                      <a:r>
                        <a:rPr lang="ru-RU" sz="800" b="0" i="0" u="none" strike="noStrike" cap="none" dirty="0">
                          <a:solidFill>
                            <a:schemeClr val="dk1"/>
                          </a:solidFill>
                          <a:latin typeface="+mn-lt"/>
                          <a:ea typeface="+mn-ea"/>
                          <a:cs typeface="+mn-cs"/>
                          <a:sym typeface="Arial"/>
                        </a:rPr>
                        <a:t> </a:t>
                      </a:r>
                      <a:r>
                        <a:rPr lang="ru-RU" sz="800" b="0" i="0" u="none" strike="noStrike" cap="none" dirty="0" err="1">
                          <a:solidFill>
                            <a:schemeClr val="dk1"/>
                          </a:solidFill>
                          <a:latin typeface="+mn-lt"/>
                          <a:ea typeface="+mn-ea"/>
                          <a:cs typeface="+mn-cs"/>
                          <a:sym typeface="Arial"/>
                        </a:rPr>
                        <a:t>мұғалімдері</a:t>
                      </a:r>
                      <a:endParaRPr lang="ru-RU" sz="800" b="0" i="0" u="none" strike="noStrike" cap="none" dirty="0">
                        <a:solidFill>
                          <a:schemeClr val="dk1"/>
                        </a:solidFill>
                        <a:latin typeface="+mn-lt"/>
                        <a:ea typeface="+mn-ea"/>
                        <a:cs typeface="+mn-cs"/>
                        <a:sym typeface="Arial"/>
                      </a:endParaRPr>
                    </a:p>
                  </a:txBody>
                  <a:tcPr marL="9525" marR="9525" marT="9525" marB="0" anchor="ctr"/>
                </a:tc>
                <a:tc>
                  <a:txBody>
                    <a:bodyPr/>
                    <a:lstStyle/>
                    <a:p>
                      <a:pPr algn="ctr" fontAlgn="b"/>
                      <a:r>
                        <a:rPr lang="ru-RU" sz="900" b="0" i="1" u="none" strike="noStrike" cap="none">
                          <a:solidFill>
                            <a:schemeClr val="dk1"/>
                          </a:solidFill>
                          <a:latin typeface="+mn-lt"/>
                          <a:ea typeface="+mn-ea"/>
                          <a:cs typeface="+mn-cs"/>
                          <a:sym typeface="Arial"/>
                        </a:rPr>
                        <a:t>2350-9</a:t>
                      </a:r>
                    </a:p>
                  </a:txBody>
                  <a:tcPr marL="9525" marR="9525" marT="9525" marB="0" anchor="ctr"/>
                </a:tc>
                <a:tc>
                  <a:txBody>
                    <a:bodyPr/>
                    <a:lstStyle/>
                    <a:p>
                      <a:pPr algn="ctr" fontAlgn="ctr"/>
                      <a:r>
                        <a:rPr lang="ru-RU" sz="1050" b="1" i="0" u="none" strike="noStrike" cap="none">
                          <a:solidFill>
                            <a:schemeClr val="dk1"/>
                          </a:solidFill>
                          <a:latin typeface="+mn-lt"/>
                          <a:ea typeface="+mn-ea"/>
                          <a:cs typeface="+mn-cs"/>
                          <a:sym typeface="Arial"/>
                        </a:rPr>
                        <a:t>3 321</a:t>
                      </a:r>
                    </a:p>
                  </a:txBody>
                  <a:tcPr marL="9525" marR="9525" marT="9525" marB="0" anchor="ctr"/>
                </a:tc>
                <a:tc>
                  <a:txBody>
                    <a:bodyPr/>
                    <a:lstStyle/>
                    <a:p>
                      <a:pPr algn="ctr" fontAlgn="ctr"/>
                      <a:r>
                        <a:rPr lang="ru-RU" sz="900" b="0" i="0" u="none" strike="noStrike" cap="none">
                          <a:solidFill>
                            <a:schemeClr val="dk1"/>
                          </a:solidFill>
                          <a:latin typeface="+mn-lt"/>
                          <a:ea typeface="+mn-ea"/>
                          <a:cs typeface="+mn-cs"/>
                          <a:sym typeface="Arial"/>
                        </a:rPr>
                        <a:t>7</a:t>
                      </a:r>
                    </a:p>
                  </a:txBody>
                  <a:tcPr marL="9525" marR="9525" marT="9525" marB="0" anchor="ctr"/>
                </a:tc>
                <a:tc>
                  <a:txBody>
                    <a:bodyPr/>
                    <a:lstStyle/>
                    <a:p>
                      <a:pPr algn="ctr" fontAlgn="ctr"/>
                      <a:r>
                        <a:rPr lang="ru-RU" sz="900" b="0" i="0" u="none" strike="noStrike" cap="none">
                          <a:solidFill>
                            <a:schemeClr val="dk1"/>
                          </a:solidFill>
                          <a:latin typeface="+mn-lt"/>
                          <a:ea typeface="+mn-ea"/>
                          <a:cs typeface="+mn-cs"/>
                          <a:sym typeface="Arial"/>
                        </a:rPr>
                        <a:t>392</a:t>
                      </a:r>
                    </a:p>
                  </a:txBody>
                  <a:tcPr marL="9525" marR="9525" marT="9525" marB="0" anchor="ctr"/>
                </a:tc>
                <a:tc>
                  <a:txBody>
                    <a:bodyPr/>
                    <a:lstStyle/>
                    <a:p>
                      <a:pPr algn="ctr" fontAlgn="ctr"/>
                      <a:r>
                        <a:rPr lang="ru-RU" sz="900" b="0" i="0" u="none" strike="noStrike" cap="none">
                          <a:solidFill>
                            <a:schemeClr val="dk1"/>
                          </a:solidFill>
                          <a:latin typeface="+mn-lt"/>
                          <a:ea typeface="+mn-ea"/>
                          <a:cs typeface="+mn-cs"/>
                          <a:sym typeface="Arial"/>
                        </a:rPr>
                        <a:t>1 152</a:t>
                      </a:r>
                    </a:p>
                  </a:txBody>
                  <a:tcPr marL="9525" marR="9525" marT="9525" marB="0" anchor="ctr"/>
                </a:tc>
                <a:tc>
                  <a:txBody>
                    <a:bodyPr/>
                    <a:lstStyle/>
                    <a:p>
                      <a:pPr algn="ctr" fontAlgn="ctr"/>
                      <a:r>
                        <a:rPr lang="ru-RU" sz="900" b="0" i="0" u="none" strike="noStrike" cap="none">
                          <a:solidFill>
                            <a:schemeClr val="dk1"/>
                          </a:solidFill>
                          <a:latin typeface="+mn-lt"/>
                          <a:ea typeface="+mn-ea"/>
                          <a:cs typeface="+mn-cs"/>
                          <a:sym typeface="Arial"/>
                        </a:rPr>
                        <a:t>1 770</a:t>
                      </a:r>
                    </a:p>
                  </a:txBody>
                  <a:tcPr marL="9525" marR="9525" marT="9525" marB="0" anchor="ctr"/>
                </a:tc>
                <a:tc>
                  <a:txBody>
                    <a:bodyPr/>
                    <a:lstStyle/>
                    <a:p>
                      <a:pPr algn="ctr" fontAlgn="ctr"/>
                      <a:r>
                        <a:rPr lang="ru-RU" sz="1050" b="1" i="0" u="none" strike="noStrike" cap="none" dirty="0">
                          <a:solidFill>
                            <a:schemeClr val="dk1"/>
                          </a:solidFill>
                          <a:latin typeface="+mn-lt"/>
                          <a:ea typeface="+mn-ea"/>
                          <a:cs typeface="+mn-cs"/>
                          <a:sym typeface="Arial"/>
                        </a:rPr>
                        <a:t>8,8%</a:t>
                      </a:r>
                    </a:p>
                  </a:txBody>
                  <a:tcPr marL="9525" marR="9525" marT="9525" marB="0" anchor="ctr"/>
                </a:tc>
                <a:extLst>
                  <a:ext uri="{0D108BD9-81ED-4DB2-BD59-A6C34878D82A}">
                    <a16:rowId xmlns:a16="http://schemas.microsoft.com/office/drawing/2014/main" val="1275413563"/>
                  </a:ext>
                </a:extLst>
              </a:tr>
              <a:tr h="252035">
                <a:tc vMerge="1">
                  <a:txBody>
                    <a:bodyPr/>
                    <a:lstStyle/>
                    <a:p>
                      <a:endParaRPr lang="ru-KZ" sz="1100" dirty="0"/>
                    </a:p>
                  </a:txBody>
                  <a:tcPr/>
                </a:tc>
                <a:tc>
                  <a:txBody>
                    <a:bodyPr/>
                    <a:lstStyle/>
                    <a:p>
                      <a:pPr marL="72000" marR="0" algn="l" rtl="0" eaLnBrk="1" fontAlgn="b" hangingPunct="1">
                        <a:lnSpc>
                          <a:spcPct val="100000"/>
                        </a:lnSpc>
                        <a:spcBef>
                          <a:spcPts val="0"/>
                        </a:spcBef>
                        <a:spcAft>
                          <a:spcPts val="0"/>
                        </a:spcAft>
                        <a:buNone/>
                      </a:pPr>
                      <a:r>
                        <a:rPr lang="ru-RU" sz="800" b="0" i="0" u="none" strike="noStrike" cap="none" dirty="0">
                          <a:solidFill>
                            <a:schemeClr val="dk1"/>
                          </a:solidFill>
                          <a:latin typeface="+mn-lt"/>
                          <a:ea typeface="+mn-ea"/>
                          <a:cs typeface="+mn-cs"/>
                          <a:sym typeface="Arial"/>
                        </a:rPr>
                        <a:t>3 </a:t>
                      </a:r>
                      <a:r>
                        <a:rPr lang="ru-RU" sz="800" b="0" i="0" u="none" strike="noStrike" cap="none" dirty="0" err="1">
                          <a:solidFill>
                            <a:schemeClr val="dk1"/>
                          </a:solidFill>
                          <a:latin typeface="+mn-lt"/>
                          <a:ea typeface="+mn-ea"/>
                          <a:cs typeface="+mn-cs"/>
                          <a:sym typeface="Arial"/>
                        </a:rPr>
                        <a:t>Күтім</a:t>
                      </a:r>
                      <a:r>
                        <a:rPr lang="ru-RU" sz="800" b="0" i="0" u="none" strike="noStrike" cap="none" dirty="0">
                          <a:solidFill>
                            <a:schemeClr val="dk1"/>
                          </a:solidFill>
                          <a:latin typeface="+mn-lt"/>
                          <a:ea typeface="+mn-ea"/>
                          <a:cs typeface="+mn-cs"/>
                          <a:sym typeface="Arial"/>
                        </a:rPr>
                        <a:t> </a:t>
                      </a:r>
                      <a:r>
                        <a:rPr lang="ru-RU" sz="800" b="0" i="0" u="none" strike="noStrike" cap="none" dirty="0" err="1">
                          <a:solidFill>
                            <a:schemeClr val="dk1"/>
                          </a:solidFill>
                          <a:latin typeface="+mn-lt"/>
                          <a:ea typeface="+mn-ea"/>
                          <a:cs typeface="+mn-cs"/>
                          <a:sym typeface="Arial"/>
                        </a:rPr>
                        <a:t>жөніндегі</a:t>
                      </a:r>
                      <a:r>
                        <a:rPr lang="ru-RU" sz="800" b="0" i="0" u="none" strike="noStrike" cap="none" dirty="0">
                          <a:solidFill>
                            <a:schemeClr val="dk1"/>
                          </a:solidFill>
                          <a:latin typeface="+mn-lt"/>
                          <a:ea typeface="+mn-ea"/>
                          <a:cs typeface="+mn-cs"/>
                          <a:sym typeface="Arial"/>
                        </a:rPr>
                        <a:t> орта </a:t>
                      </a:r>
                      <a:r>
                        <a:rPr lang="ru-RU" sz="800" b="0" i="0" u="none" strike="noStrike" cap="none" dirty="0" err="1">
                          <a:solidFill>
                            <a:schemeClr val="dk1"/>
                          </a:solidFill>
                          <a:latin typeface="+mn-lt"/>
                          <a:ea typeface="+mn-ea"/>
                          <a:cs typeface="+mn-cs"/>
                          <a:sym typeface="Arial"/>
                        </a:rPr>
                        <a:t>медициналық</a:t>
                      </a:r>
                      <a:r>
                        <a:rPr lang="ru-RU" sz="800" b="0" i="0" u="none" strike="noStrike" cap="none" dirty="0">
                          <a:solidFill>
                            <a:schemeClr val="dk1"/>
                          </a:solidFill>
                          <a:latin typeface="+mn-lt"/>
                          <a:ea typeface="+mn-ea"/>
                          <a:cs typeface="+mn-cs"/>
                          <a:sym typeface="Arial"/>
                        </a:rPr>
                        <a:t> персонал</a:t>
                      </a:r>
                    </a:p>
                  </a:txBody>
                  <a:tcPr marL="9525" marR="9525" marT="9525" marB="0" anchor="ctr"/>
                </a:tc>
                <a:tc>
                  <a:txBody>
                    <a:bodyPr/>
                    <a:lstStyle/>
                    <a:p>
                      <a:pPr algn="ctr" fontAlgn="b"/>
                      <a:r>
                        <a:rPr lang="ru-RU" sz="900" b="0" i="1" u="none" strike="noStrike" cap="none" dirty="0">
                          <a:solidFill>
                            <a:schemeClr val="dk1"/>
                          </a:solidFill>
                          <a:latin typeface="+mn-lt"/>
                          <a:ea typeface="+mn-ea"/>
                          <a:cs typeface="+mn-cs"/>
                          <a:sym typeface="Arial"/>
                        </a:rPr>
                        <a:t>3221-0</a:t>
                      </a:r>
                    </a:p>
                  </a:txBody>
                  <a:tcPr marL="9525" marR="9525" marT="9525" marB="0" anchor="ctr"/>
                </a:tc>
                <a:tc>
                  <a:txBody>
                    <a:bodyPr/>
                    <a:lstStyle/>
                    <a:p>
                      <a:pPr algn="ctr" fontAlgn="ctr"/>
                      <a:r>
                        <a:rPr lang="ru-RU" sz="1050" b="1" i="0" u="none" strike="noStrike" cap="none" dirty="0">
                          <a:solidFill>
                            <a:schemeClr val="dk1"/>
                          </a:solidFill>
                          <a:latin typeface="+mn-lt"/>
                          <a:ea typeface="+mn-ea"/>
                          <a:cs typeface="+mn-cs"/>
                          <a:sym typeface="Arial"/>
                        </a:rPr>
                        <a:t>1 123</a:t>
                      </a:r>
                    </a:p>
                  </a:txBody>
                  <a:tcPr marL="9525" marR="9525" marT="9525" marB="0" anchor="ctr"/>
                </a:tc>
                <a:tc>
                  <a:txBody>
                    <a:bodyPr/>
                    <a:lstStyle/>
                    <a:p>
                      <a:pPr algn="ctr" fontAlgn="ctr"/>
                      <a:r>
                        <a:rPr lang="ru-RU" sz="900" b="0" i="0" u="none" strike="noStrike" cap="none" dirty="0">
                          <a:solidFill>
                            <a:schemeClr val="dk1"/>
                          </a:solidFill>
                          <a:latin typeface="+mn-lt"/>
                          <a:ea typeface="+mn-ea"/>
                          <a:cs typeface="+mn-cs"/>
                          <a:sym typeface="Arial"/>
                        </a:rPr>
                        <a:t>228</a:t>
                      </a:r>
                    </a:p>
                  </a:txBody>
                  <a:tcPr marL="9525" marR="9525" marT="9525" marB="0" anchor="ctr"/>
                </a:tc>
                <a:tc>
                  <a:txBody>
                    <a:bodyPr/>
                    <a:lstStyle/>
                    <a:p>
                      <a:pPr algn="ctr" fontAlgn="ctr"/>
                      <a:r>
                        <a:rPr lang="ru-RU" sz="900" b="0" i="0" u="none" strike="noStrike" cap="none">
                          <a:solidFill>
                            <a:schemeClr val="dk1"/>
                          </a:solidFill>
                          <a:latin typeface="+mn-lt"/>
                          <a:ea typeface="+mn-ea"/>
                          <a:cs typeface="+mn-cs"/>
                          <a:sym typeface="Arial"/>
                        </a:rPr>
                        <a:t>264</a:t>
                      </a:r>
                    </a:p>
                  </a:txBody>
                  <a:tcPr marL="9525" marR="9525" marT="9525" marB="0" anchor="ctr"/>
                </a:tc>
                <a:tc>
                  <a:txBody>
                    <a:bodyPr/>
                    <a:lstStyle/>
                    <a:p>
                      <a:pPr algn="ctr" fontAlgn="ctr"/>
                      <a:r>
                        <a:rPr lang="ru-RU" sz="900" b="0" i="0" u="none" strike="noStrike" cap="none">
                          <a:solidFill>
                            <a:schemeClr val="dk1"/>
                          </a:solidFill>
                          <a:latin typeface="+mn-lt"/>
                          <a:ea typeface="+mn-ea"/>
                          <a:cs typeface="+mn-cs"/>
                          <a:sym typeface="Arial"/>
                        </a:rPr>
                        <a:t>370</a:t>
                      </a:r>
                    </a:p>
                  </a:txBody>
                  <a:tcPr marL="9525" marR="9525" marT="9525" marB="0" anchor="ctr"/>
                </a:tc>
                <a:tc>
                  <a:txBody>
                    <a:bodyPr/>
                    <a:lstStyle/>
                    <a:p>
                      <a:pPr algn="ctr" fontAlgn="ctr"/>
                      <a:r>
                        <a:rPr lang="ru-RU" sz="900" b="0" i="0" u="none" strike="noStrike" cap="none">
                          <a:solidFill>
                            <a:schemeClr val="dk1"/>
                          </a:solidFill>
                          <a:latin typeface="+mn-lt"/>
                          <a:ea typeface="+mn-ea"/>
                          <a:cs typeface="+mn-cs"/>
                          <a:sym typeface="Arial"/>
                        </a:rPr>
                        <a:t>261</a:t>
                      </a:r>
                    </a:p>
                  </a:txBody>
                  <a:tcPr marL="9525" marR="9525" marT="9525" marB="0" anchor="ctr"/>
                </a:tc>
                <a:tc>
                  <a:txBody>
                    <a:bodyPr/>
                    <a:lstStyle/>
                    <a:p>
                      <a:pPr algn="ctr" fontAlgn="ctr"/>
                      <a:r>
                        <a:rPr lang="ru-RU" sz="1050" b="1" i="0" u="none" strike="noStrike" cap="none">
                          <a:solidFill>
                            <a:schemeClr val="dk1"/>
                          </a:solidFill>
                          <a:latin typeface="+mn-lt"/>
                          <a:ea typeface="+mn-ea"/>
                          <a:cs typeface="+mn-cs"/>
                          <a:sym typeface="Arial"/>
                        </a:rPr>
                        <a:t>3,0%</a:t>
                      </a:r>
                    </a:p>
                  </a:txBody>
                  <a:tcPr marL="9525" marR="9525" marT="9525" marB="0" anchor="ctr"/>
                </a:tc>
                <a:extLst>
                  <a:ext uri="{0D108BD9-81ED-4DB2-BD59-A6C34878D82A}">
                    <a16:rowId xmlns:a16="http://schemas.microsoft.com/office/drawing/2014/main" val="4272407079"/>
                  </a:ext>
                </a:extLst>
              </a:tr>
              <a:tr h="252035">
                <a:tc vMerge="1">
                  <a:txBody>
                    <a:bodyPr/>
                    <a:lstStyle/>
                    <a:p>
                      <a:endParaRPr lang="ru-KZ" sz="1100" dirty="0"/>
                    </a:p>
                  </a:txBody>
                  <a:tcPr/>
                </a:tc>
                <a:tc>
                  <a:txBody>
                    <a:bodyPr/>
                    <a:lstStyle/>
                    <a:p>
                      <a:pPr marL="72000" marR="0" algn="l" rtl="0" eaLnBrk="1" fontAlgn="b" hangingPunct="1">
                        <a:lnSpc>
                          <a:spcPct val="100000"/>
                        </a:lnSpc>
                        <a:spcBef>
                          <a:spcPts val="0"/>
                        </a:spcBef>
                        <a:spcAft>
                          <a:spcPts val="0"/>
                        </a:spcAft>
                        <a:buNone/>
                      </a:pPr>
                      <a:r>
                        <a:rPr lang="ru-RU" sz="800" b="0" i="0" u="none" strike="noStrike" cap="none" dirty="0">
                          <a:solidFill>
                            <a:schemeClr val="dk1"/>
                          </a:solidFill>
                          <a:latin typeface="+mn-lt"/>
                          <a:ea typeface="+mn-ea"/>
                          <a:cs typeface="+mn-cs"/>
                          <a:sym typeface="Arial"/>
                        </a:rPr>
                        <a:t>4 </a:t>
                      </a:r>
                      <a:r>
                        <a:rPr lang="ru-RU" sz="800" b="0" i="0" u="none" strike="noStrike" cap="none" dirty="0" err="1">
                          <a:solidFill>
                            <a:schemeClr val="dk1"/>
                          </a:solidFill>
                          <a:latin typeface="+mn-lt"/>
                          <a:ea typeface="+mn-ea"/>
                          <a:cs typeface="+mn-cs"/>
                          <a:sym typeface="Arial"/>
                        </a:rPr>
                        <a:t>Отельдердегі</a:t>
                      </a:r>
                      <a:r>
                        <a:rPr lang="ru-RU" sz="800" b="0" i="0" u="none" strike="noStrike" cap="none" dirty="0">
                          <a:solidFill>
                            <a:schemeClr val="dk1"/>
                          </a:solidFill>
                          <a:latin typeface="+mn-lt"/>
                          <a:ea typeface="+mn-ea"/>
                          <a:cs typeface="+mn-cs"/>
                          <a:sym typeface="Arial"/>
                        </a:rPr>
                        <a:t> ж/е </a:t>
                      </a:r>
                      <a:r>
                        <a:rPr lang="ru-RU" sz="800" b="0" i="0" u="none" strike="noStrike" cap="none" dirty="0" err="1">
                          <a:solidFill>
                            <a:schemeClr val="dk1"/>
                          </a:solidFill>
                          <a:latin typeface="+mn-lt"/>
                          <a:ea typeface="+mn-ea"/>
                          <a:cs typeface="+mn-cs"/>
                          <a:sym typeface="Arial"/>
                        </a:rPr>
                        <a:t>ұқсас</a:t>
                      </a:r>
                      <a:r>
                        <a:rPr lang="ru-RU" sz="800" b="0" i="0" u="none" strike="noStrike" cap="none" dirty="0">
                          <a:solidFill>
                            <a:schemeClr val="dk1"/>
                          </a:solidFill>
                          <a:latin typeface="+mn-lt"/>
                          <a:ea typeface="+mn-ea"/>
                          <a:cs typeface="+mn-cs"/>
                          <a:sym typeface="Arial"/>
                        </a:rPr>
                        <a:t> </a:t>
                      </a:r>
                      <a:r>
                        <a:rPr lang="ru-RU" sz="800" b="0" i="0" u="none" strike="noStrike" cap="none" dirty="0" err="1">
                          <a:solidFill>
                            <a:schemeClr val="dk1"/>
                          </a:solidFill>
                          <a:latin typeface="+mn-lt"/>
                          <a:ea typeface="+mn-ea"/>
                          <a:cs typeface="+mn-cs"/>
                          <a:sym typeface="Arial"/>
                        </a:rPr>
                        <a:t>мекемелердегі</a:t>
                      </a:r>
                      <a:r>
                        <a:rPr lang="ru-RU" sz="800" b="0" i="0" u="none" strike="noStrike" cap="none" dirty="0">
                          <a:solidFill>
                            <a:schemeClr val="dk1"/>
                          </a:solidFill>
                          <a:latin typeface="+mn-lt"/>
                          <a:ea typeface="+mn-ea"/>
                          <a:cs typeface="+mn-cs"/>
                          <a:sym typeface="Arial"/>
                        </a:rPr>
                        <a:t> </a:t>
                      </a:r>
                      <a:r>
                        <a:rPr lang="ru-RU" sz="800" b="0" i="0" u="none" strike="noStrike" cap="none" dirty="0" err="1">
                          <a:solidFill>
                            <a:schemeClr val="dk1"/>
                          </a:solidFill>
                          <a:latin typeface="+mn-lt"/>
                          <a:ea typeface="+mn-ea"/>
                          <a:cs typeface="+mn-cs"/>
                          <a:sym typeface="Arial"/>
                        </a:rPr>
                        <a:t>тазалаушылар</a:t>
                      </a:r>
                      <a:r>
                        <a:rPr lang="ru-RU" sz="800" b="0" i="0" u="none" strike="noStrike" cap="none" dirty="0">
                          <a:solidFill>
                            <a:schemeClr val="dk1"/>
                          </a:solidFill>
                          <a:latin typeface="+mn-lt"/>
                          <a:ea typeface="+mn-ea"/>
                          <a:cs typeface="+mn-cs"/>
                          <a:sym typeface="Arial"/>
                        </a:rPr>
                        <a:t> ж/е </a:t>
                      </a:r>
                      <a:r>
                        <a:rPr lang="ru-RU" sz="800" b="0" i="0" u="none" strike="noStrike" cap="none" dirty="0" err="1">
                          <a:solidFill>
                            <a:schemeClr val="dk1"/>
                          </a:solidFill>
                          <a:latin typeface="+mn-lt"/>
                          <a:ea typeface="+mn-ea"/>
                          <a:cs typeface="+mn-cs"/>
                          <a:sym typeface="Arial"/>
                        </a:rPr>
                        <a:t>үй</a:t>
                      </a:r>
                      <a:r>
                        <a:rPr lang="ru-RU" sz="800" b="0" i="0" u="none" strike="noStrike" cap="none" dirty="0">
                          <a:solidFill>
                            <a:schemeClr val="dk1"/>
                          </a:solidFill>
                          <a:latin typeface="+mn-lt"/>
                          <a:ea typeface="+mn-ea"/>
                          <a:cs typeface="+mn-cs"/>
                          <a:sym typeface="Arial"/>
                        </a:rPr>
                        <a:t> </a:t>
                      </a:r>
                      <a:r>
                        <a:rPr lang="ru-RU" sz="800" b="0" i="0" u="none" strike="noStrike" cap="none" dirty="0" err="1">
                          <a:solidFill>
                            <a:schemeClr val="dk1"/>
                          </a:solidFill>
                          <a:latin typeface="+mn-lt"/>
                          <a:ea typeface="+mn-ea"/>
                          <a:cs typeface="+mn-cs"/>
                          <a:sym typeface="Arial"/>
                        </a:rPr>
                        <a:t>қызметшілері</a:t>
                      </a:r>
                      <a:endParaRPr lang="ru-RU" sz="800" b="0" i="0" u="none" strike="noStrike" cap="none" dirty="0">
                        <a:solidFill>
                          <a:schemeClr val="dk1"/>
                        </a:solidFill>
                        <a:latin typeface="+mn-lt"/>
                        <a:ea typeface="+mn-ea"/>
                        <a:cs typeface="+mn-cs"/>
                        <a:sym typeface="Arial"/>
                      </a:endParaRPr>
                    </a:p>
                  </a:txBody>
                  <a:tcPr marL="9525" marR="9525" marT="9525" marB="0" anchor="ctr"/>
                </a:tc>
                <a:tc>
                  <a:txBody>
                    <a:bodyPr/>
                    <a:lstStyle/>
                    <a:p>
                      <a:pPr algn="ctr" fontAlgn="b"/>
                      <a:r>
                        <a:rPr lang="ru-RU" sz="900" b="0" i="1" u="none" strike="noStrike" cap="none">
                          <a:solidFill>
                            <a:schemeClr val="dk1"/>
                          </a:solidFill>
                          <a:latin typeface="+mn-lt"/>
                          <a:ea typeface="+mn-ea"/>
                          <a:cs typeface="+mn-cs"/>
                          <a:sym typeface="Arial"/>
                        </a:rPr>
                        <a:t>9112-9</a:t>
                      </a:r>
                    </a:p>
                  </a:txBody>
                  <a:tcPr marL="9525" marR="9525" marT="9525" marB="0" anchor="ctr"/>
                </a:tc>
                <a:tc>
                  <a:txBody>
                    <a:bodyPr/>
                    <a:lstStyle/>
                    <a:p>
                      <a:pPr algn="ctr" fontAlgn="ctr"/>
                      <a:r>
                        <a:rPr lang="ru-RU" sz="1050" b="1" i="0" u="none" strike="noStrike" cap="none">
                          <a:solidFill>
                            <a:schemeClr val="dk1"/>
                          </a:solidFill>
                          <a:latin typeface="+mn-lt"/>
                          <a:ea typeface="+mn-ea"/>
                          <a:cs typeface="+mn-cs"/>
                          <a:sym typeface="Arial"/>
                        </a:rPr>
                        <a:t>1 069</a:t>
                      </a:r>
                    </a:p>
                  </a:txBody>
                  <a:tcPr marL="9525" marR="9525" marT="9525" marB="0" anchor="ctr"/>
                </a:tc>
                <a:tc>
                  <a:txBody>
                    <a:bodyPr/>
                    <a:lstStyle/>
                    <a:p>
                      <a:pPr algn="ctr" fontAlgn="ctr"/>
                      <a:r>
                        <a:rPr lang="ru-RU" sz="900" b="0" i="0" u="none" strike="noStrike" cap="none">
                          <a:solidFill>
                            <a:schemeClr val="dk1"/>
                          </a:solidFill>
                          <a:latin typeface="+mn-lt"/>
                          <a:ea typeface="+mn-ea"/>
                          <a:cs typeface="+mn-cs"/>
                          <a:sym typeface="Arial"/>
                        </a:rPr>
                        <a:t>286</a:t>
                      </a:r>
                    </a:p>
                  </a:txBody>
                  <a:tcPr marL="9525" marR="9525" marT="9525" marB="0" anchor="ctr"/>
                </a:tc>
                <a:tc>
                  <a:txBody>
                    <a:bodyPr/>
                    <a:lstStyle/>
                    <a:p>
                      <a:pPr algn="ctr" fontAlgn="ctr"/>
                      <a:r>
                        <a:rPr lang="ru-RU" sz="900" b="0" i="0" u="none" strike="noStrike" cap="none">
                          <a:solidFill>
                            <a:schemeClr val="dk1"/>
                          </a:solidFill>
                          <a:latin typeface="+mn-lt"/>
                          <a:ea typeface="+mn-ea"/>
                          <a:cs typeface="+mn-cs"/>
                          <a:sym typeface="Arial"/>
                        </a:rPr>
                        <a:t>275</a:t>
                      </a:r>
                    </a:p>
                  </a:txBody>
                  <a:tcPr marL="9525" marR="9525" marT="9525" marB="0" anchor="ctr"/>
                </a:tc>
                <a:tc>
                  <a:txBody>
                    <a:bodyPr/>
                    <a:lstStyle/>
                    <a:p>
                      <a:pPr algn="ctr" fontAlgn="ctr"/>
                      <a:r>
                        <a:rPr lang="ru-RU" sz="900" b="0" i="0" u="none" strike="noStrike" cap="none">
                          <a:solidFill>
                            <a:schemeClr val="dk1"/>
                          </a:solidFill>
                          <a:latin typeface="+mn-lt"/>
                          <a:ea typeface="+mn-ea"/>
                          <a:cs typeface="+mn-cs"/>
                          <a:sym typeface="Arial"/>
                        </a:rPr>
                        <a:t>266</a:t>
                      </a:r>
                    </a:p>
                  </a:txBody>
                  <a:tcPr marL="9525" marR="9525" marT="9525" marB="0" anchor="ctr"/>
                </a:tc>
                <a:tc>
                  <a:txBody>
                    <a:bodyPr/>
                    <a:lstStyle/>
                    <a:p>
                      <a:pPr algn="ctr" fontAlgn="ctr"/>
                      <a:r>
                        <a:rPr lang="ru-RU" sz="900" b="0" i="0" u="none" strike="noStrike" cap="none">
                          <a:solidFill>
                            <a:schemeClr val="dk1"/>
                          </a:solidFill>
                          <a:latin typeface="+mn-lt"/>
                          <a:ea typeface="+mn-ea"/>
                          <a:cs typeface="+mn-cs"/>
                          <a:sym typeface="Arial"/>
                        </a:rPr>
                        <a:t>242</a:t>
                      </a:r>
                    </a:p>
                  </a:txBody>
                  <a:tcPr marL="9525" marR="9525" marT="9525" marB="0" anchor="ctr"/>
                </a:tc>
                <a:tc>
                  <a:txBody>
                    <a:bodyPr/>
                    <a:lstStyle/>
                    <a:p>
                      <a:pPr algn="ctr" fontAlgn="ctr"/>
                      <a:r>
                        <a:rPr lang="ru-RU" sz="1050" b="1" i="0" u="none" strike="noStrike" cap="none" dirty="0">
                          <a:solidFill>
                            <a:schemeClr val="dk1"/>
                          </a:solidFill>
                          <a:latin typeface="+mn-lt"/>
                          <a:ea typeface="+mn-ea"/>
                          <a:cs typeface="+mn-cs"/>
                          <a:sym typeface="Arial"/>
                        </a:rPr>
                        <a:t>2,8%</a:t>
                      </a:r>
                    </a:p>
                  </a:txBody>
                  <a:tcPr marL="9525" marR="9525" marT="9525" marB="0" anchor="ctr"/>
                </a:tc>
                <a:extLst>
                  <a:ext uri="{0D108BD9-81ED-4DB2-BD59-A6C34878D82A}">
                    <a16:rowId xmlns:a16="http://schemas.microsoft.com/office/drawing/2014/main" val="2855516078"/>
                  </a:ext>
                </a:extLst>
              </a:tr>
              <a:tr h="252035">
                <a:tc vMerge="1">
                  <a:txBody>
                    <a:bodyPr/>
                    <a:lstStyle/>
                    <a:p>
                      <a:endParaRPr lang="ru-KZ" sz="1100" dirty="0"/>
                    </a:p>
                  </a:txBody>
                  <a:tcPr/>
                </a:tc>
                <a:tc>
                  <a:txBody>
                    <a:bodyPr/>
                    <a:lstStyle/>
                    <a:p>
                      <a:pPr marL="72000" marR="0" algn="l" rtl="0" eaLnBrk="1" fontAlgn="b" hangingPunct="1">
                        <a:lnSpc>
                          <a:spcPct val="100000"/>
                        </a:lnSpc>
                        <a:spcBef>
                          <a:spcPts val="0"/>
                        </a:spcBef>
                        <a:spcAft>
                          <a:spcPts val="0"/>
                        </a:spcAft>
                        <a:buNone/>
                      </a:pPr>
                      <a:r>
                        <a:rPr lang="ru-RU" sz="800" b="0" i="0" u="none" strike="noStrike" cap="none" dirty="0">
                          <a:solidFill>
                            <a:schemeClr val="dk1"/>
                          </a:solidFill>
                          <a:latin typeface="+mn-lt"/>
                          <a:ea typeface="+mn-ea"/>
                          <a:cs typeface="+mn-cs"/>
                          <a:sym typeface="Arial"/>
                        </a:rPr>
                        <a:t>5 </a:t>
                      </a:r>
                      <a:r>
                        <a:rPr lang="ru-RU" sz="800" b="0" i="0" u="none" strike="noStrike" cap="none" dirty="0" err="1">
                          <a:solidFill>
                            <a:schemeClr val="dk1"/>
                          </a:solidFill>
                          <a:latin typeface="+mn-lt"/>
                          <a:ea typeface="+mn-ea"/>
                          <a:cs typeface="+mn-cs"/>
                          <a:sym typeface="Arial"/>
                        </a:rPr>
                        <a:t>Басқа</a:t>
                      </a:r>
                      <a:r>
                        <a:rPr lang="ru-RU" sz="800" b="0" i="0" u="none" strike="noStrike" cap="none" dirty="0">
                          <a:solidFill>
                            <a:schemeClr val="dk1"/>
                          </a:solidFill>
                          <a:latin typeface="+mn-lt"/>
                          <a:ea typeface="+mn-ea"/>
                          <a:cs typeface="+mn-cs"/>
                          <a:sym typeface="Arial"/>
                        </a:rPr>
                        <a:t> да </a:t>
                      </a:r>
                      <a:r>
                        <a:rPr lang="ru-RU" sz="800" b="0" i="0" u="none" strike="noStrike" cap="none" dirty="0" err="1">
                          <a:solidFill>
                            <a:schemeClr val="dk1"/>
                          </a:solidFill>
                          <a:latin typeface="+mn-lt"/>
                          <a:ea typeface="+mn-ea"/>
                          <a:cs typeface="+mn-cs"/>
                          <a:sym typeface="Arial"/>
                        </a:rPr>
                        <a:t>күзетшілер</a:t>
                      </a:r>
                      <a:r>
                        <a:rPr lang="ru-RU" sz="800" b="0" i="0" u="none" strike="noStrike" cap="none" dirty="0">
                          <a:solidFill>
                            <a:schemeClr val="dk1"/>
                          </a:solidFill>
                          <a:latin typeface="+mn-lt"/>
                          <a:ea typeface="+mn-ea"/>
                          <a:cs typeface="+mn-cs"/>
                          <a:sym typeface="Arial"/>
                        </a:rPr>
                        <a:t>, </a:t>
                      </a:r>
                      <a:r>
                        <a:rPr lang="ru-RU" sz="800" b="0" i="0" u="none" strike="noStrike" cap="none" dirty="0" err="1">
                          <a:solidFill>
                            <a:schemeClr val="dk1"/>
                          </a:solidFill>
                          <a:latin typeface="+mn-lt"/>
                          <a:ea typeface="+mn-ea"/>
                          <a:cs typeface="+mn-cs"/>
                          <a:sym typeface="Arial"/>
                        </a:rPr>
                        <a:t>инкассаторлар</a:t>
                      </a:r>
                      <a:r>
                        <a:rPr lang="ru-RU" sz="800" b="0" i="0" u="none" strike="noStrike" cap="none" dirty="0">
                          <a:solidFill>
                            <a:schemeClr val="dk1"/>
                          </a:solidFill>
                          <a:latin typeface="+mn-lt"/>
                          <a:ea typeface="+mn-ea"/>
                          <a:cs typeface="+mn-cs"/>
                          <a:sym typeface="Arial"/>
                        </a:rPr>
                        <a:t> </a:t>
                      </a:r>
                      <a:r>
                        <a:rPr lang="ru-RU" sz="800" b="0" i="0" u="none" strike="noStrike" cap="none" dirty="0" err="1">
                          <a:solidFill>
                            <a:schemeClr val="dk1"/>
                          </a:solidFill>
                          <a:latin typeface="+mn-lt"/>
                          <a:ea typeface="+mn-ea"/>
                          <a:cs typeface="+mn-cs"/>
                          <a:sym typeface="Arial"/>
                        </a:rPr>
                        <a:t>және</a:t>
                      </a:r>
                      <a:r>
                        <a:rPr lang="ru-RU" sz="800" b="0" i="0" u="none" strike="noStrike" cap="none" dirty="0">
                          <a:solidFill>
                            <a:schemeClr val="dk1"/>
                          </a:solidFill>
                          <a:latin typeface="+mn-lt"/>
                          <a:ea typeface="+mn-ea"/>
                          <a:cs typeface="+mn-cs"/>
                          <a:sym typeface="Arial"/>
                        </a:rPr>
                        <a:t>  </a:t>
                      </a:r>
                      <a:r>
                        <a:rPr lang="ru-RU" sz="800" b="0" i="0" u="none" strike="noStrike" cap="none" dirty="0" err="1">
                          <a:solidFill>
                            <a:schemeClr val="dk1"/>
                          </a:solidFill>
                          <a:latin typeface="+mn-lt"/>
                          <a:ea typeface="+mn-ea"/>
                          <a:cs typeface="+mn-cs"/>
                          <a:sym typeface="Arial"/>
                        </a:rPr>
                        <a:t>тектес</a:t>
                      </a:r>
                      <a:r>
                        <a:rPr lang="ru-RU" sz="800" b="0" i="0" u="none" strike="noStrike" cap="none" dirty="0">
                          <a:solidFill>
                            <a:schemeClr val="dk1"/>
                          </a:solidFill>
                          <a:latin typeface="+mn-lt"/>
                          <a:ea typeface="+mn-ea"/>
                          <a:cs typeface="+mn-cs"/>
                          <a:sym typeface="Arial"/>
                        </a:rPr>
                        <a:t> </a:t>
                      </a:r>
                      <a:r>
                        <a:rPr lang="ru-RU" sz="800" b="0" i="0" u="none" strike="noStrike" cap="none" dirty="0" err="1">
                          <a:solidFill>
                            <a:schemeClr val="dk1"/>
                          </a:solidFill>
                          <a:latin typeface="+mn-lt"/>
                          <a:ea typeface="+mn-ea"/>
                          <a:cs typeface="+mn-cs"/>
                          <a:sym typeface="Arial"/>
                        </a:rPr>
                        <a:t>қызметтер</a:t>
                      </a:r>
                      <a:endParaRPr lang="ru-RU" sz="800" b="0" i="0" u="none" strike="noStrike" cap="none" dirty="0">
                        <a:solidFill>
                          <a:schemeClr val="dk1"/>
                        </a:solidFill>
                        <a:latin typeface="+mn-lt"/>
                        <a:ea typeface="+mn-ea"/>
                        <a:cs typeface="+mn-cs"/>
                        <a:sym typeface="Arial"/>
                      </a:endParaRPr>
                    </a:p>
                  </a:txBody>
                  <a:tcPr marL="9525" marR="9525" marT="9525" marB="0" anchor="ctr">
                    <a:lnB w="28575" cap="flat" cmpd="sng" algn="ctr">
                      <a:solidFill>
                        <a:schemeClr val="bg2"/>
                      </a:solidFill>
                      <a:prstDash val="solid"/>
                      <a:round/>
                      <a:headEnd type="none" w="med" len="med"/>
                      <a:tailEnd type="none" w="med" len="med"/>
                    </a:lnB>
                  </a:tcPr>
                </a:tc>
                <a:tc>
                  <a:txBody>
                    <a:bodyPr/>
                    <a:lstStyle/>
                    <a:p>
                      <a:pPr algn="ctr" fontAlgn="b"/>
                      <a:r>
                        <a:rPr lang="ru-RU" sz="900" b="0" i="1" u="none" strike="noStrike" cap="none" dirty="0">
                          <a:solidFill>
                            <a:schemeClr val="dk1"/>
                          </a:solidFill>
                          <a:latin typeface="+mn-lt"/>
                          <a:ea typeface="+mn-ea"/>
                          <a:cs typeface="+mn-cs"/>
                          <a:sym typeface="Arial"/>
                        </a:rPr>
                        <a:t>5414-9</a:t>
                      </a:r>
                    </a:p>
                  </a:txBody>
                  <a:tcPr marL="9525" marR="9525" marT="9525" marB="0" anchor="ctr">
                    <a:lnB w="28575" cap="flat" cmpd="sng" algn="ctr">
                      <a:solidFill>
                        <a:schemeClr val="bg2"/>
                      </a:solidFill>
                      <a:prstDash val="solid"/>
                      <a:round/>
                      <a:headEnd type="none" w="med" len="med"/>
                      <a:tailEnd type="none" w="med" len="med"/>
                    </a:lnB>
                  </a:tcPr>
                </a:tc>
                <a:tc>
                  <a:txBody>
                    <a:bodyPr/>
                    <a:lstStyle/>
                    <a:p>
                      <a:pPr algn="ctr" fontAlgn="ctr"/>
                      <a:r>
                        <a:rPr lang="ru-RU" sz="1050" b="1" i="0" u="none" strike="noStrike" cap="none" dirty="0">
                          <a:solidFill>
                            <a:schemeClr val="dk1"/>
                          </a:solidFill>
                          <a:latin typeface="+mn-lt"/>
                          <a:ea typeface="+mn-ea"/>
                          <a:cs typeface="+mn-cs"/>
                          <a:sym typeface="Arial"/>
                        </a:rPr>
                        <a:t>923</a:t>
                      </a:r>
                    </a:p>
                  </a:txBody>
                  <a:tcPr marL="9525" marR="9525" marT="9525" marB="0" anchor="ctr">
                    <a:lnB w="28575" cap="flat" cmpd="sng" algn="ctr">
                      <a:solidFill>
                        <a:schemeClr val="bg2"/>
                      </a:solidFill>
                      <a:prstDash val="solid"/>
                      <a:round/>
                      <a:headEnd type="none" w="med" len="med"/>
                      <a:tailEnd type="none" w="med" len="med"/>
                    </a:lnB>
                  </a:tcPr>
                </a:tc>
                <a:tc>
                  <a:txBody>
                    <a:bodyPr/>
                    <a:lstStyle/>
                    <a:p>
                      <a:pPr algn="ctr" fontAlgn="ctr"/>
                      <a:r>
                        <a:rPr lang="ru-RU" sz="900" b="0" i="0" u="none" strike="noStrike" cap="none">
                          <a:solidFill>
                            <a:schemeClr val="dk1"/>
                          </a:solidFill>
                          <a:latin typeface="+mn-lt"/>
                          <a:ea typeface="+mn-ea"/>
                          <a:cs typeface="+mn-cs"/>
                          <a:sym typeface="Arial"/>
                        </a:rPr>
                        <a:t>248</a:t>
                      </a:r>
                    </a:p>
                  </a:txBody>
                  <a:tcPr marL="9525" marR="9525" marT="9525" marB="0" anchor="ctr">
                    <a:lnB w="28575" cap="flat" cmpd="sng" algn="ctr">
                      <a:solidFill>
                        <a:schemeClr val="bg2"/>
                      </a:solidFill>
                      <a:prstDash val="solid"/>
                      <a:round/>
                      <a:headEnd type="none" w="med" len="med"/>
                      <a:tailEnd type="none" w="med" len="med"/>
                    </a:lnB>
                  </a:tcPr>
                </a:tc>
                <a:tc>
                  <a:txBody>
                    <a:bodyPr/>
                    <a:lstStyle/>
                    <a:p>
                      <a:pPr algn="ctr" fontAlgn="ctr"/>
                      <a:r>
                        <a:rPr lang="ru-RU" sz="900" b="0" i="0" u="none" strike="noStrike" cap="none" dirty="0">
                          <a:solidFill>
                            <a:schemeClr val="dk1"/>
                          </a:solidFill>
                          <a:latin typeface="+mn-lt"/>
                          <a:ea typeface="+mn-ea"/>
                          <a:cs typeface="+mn-cs"/>
                          <a:sym typeface="Arial"/>
                        </a:rPr>
                        <a:t>276</a:t>
                      </a:r>
                    </a:p>
                  </a:txBody>
                  <a:tcPr marL="9525" marR="9525" marT="9525" marB="0" anchor="ctr">
                    <a:lnB w="28575" cap="flat" cmpd="sng" algn="ctr">
                      <a:solidFill>
                        <a:schemeClr val="bg2"/>
                      </a:solidFill>
                      <a:prstDash val="solid"/>
                      <a:round/>
                      <a:headEnd type="none" w="med" len="med"/>
                      <a:tailEnd type="none" w="med" len="med"/>
                    </a:lnB>
                  </a:tcPr>
                </a:tc>
                <a:tc>
                  <a:txBody>
                    <a:bodyPr/>
                    <a:lstStyle/>
                    <a:p>
                      <a:pPr algn="ctr" fontAlgn="ctr"/>
                      <a:r>
                        <a:rPr lang="ru-RU" sz="900" b="0" i="0" u="none" strike="noStrike" cap="none">
                          <a:solidFill>
                            <a:schemeClr val="dk1"/>
                          </a:solidFill>
                          <a:latin typeface="+mn-lt"/>
                          <a:ea typeface="+mn-ea"/>
                          <a:cs typeface="+mn-cs"/>
                          <a:sym typeface="Arial"/>
                        </a:rPr>
                        <a:t>187</a:t>
                      </a:r>
                    </a:p>
                  </a:txBody>
                  <a:tcPr marL="9525" marR="9525" marT="9525" marB="0" anchor="ctr">
                    <a:lnB w="28575" cap="flat" cmpd="sng" algn="ctr">
                      <a:solidFill>
                        <a:schemeClr val="bg2"/>
                      </a:solidFill>
                      <a:prstDash val="solid"/>
                      <a:round/>
                      <a:headEnd type="none" w="med" len="med"/>
                      <a:tailEnd type="none" w="med" len="med"/>
                    </a:lnB>
                  </a:tcPr>
                </a:tc>
                <a:tc>
                  <a:txBody>
                    <a:bodyPr/>
                    <a:lstStyle/>
                    <a:p>
                      <a:pPr algn="ctr" fontAlgn="ctr"/>
                      <a:r>
                        <a:rPr lang="ru-RU" sz="900" b="0" i="0" u="none" strike="noStrike" cap="none">
                          <a:solidFill>
                            <a:schemeClr val="dk1"/>
                          </a:solidFill>
                          <a:latin typeface="+mn-lt"/>
                          <a:ea typeface="+mn-ea"/>
                          <a:cs typeface="+mn-cs"/>
                          <a:sym typeface="Arial"/>
                        </a:rPr>
                        <a:t>212</a:t>
                      </a:r>
                    </a:p>
                  </a:txBody>
                  <a:tcPr marL="9525" marR="9525" marT="9525" marB="0" anchor="ctr">
                    <a:lnB w="28575" cap="flat" cmpd="sng" algn="ctr">
                      <a:solidFill>
                        <a:schemeClr val="bg2"/>
                      </a:solidFill>
                      <a:prstDash val="solid"/>
                      <a:round/>
                      <a:headEnd type="none" w="med" len="med"/>
                      <a:tailEnd type="none" w="med" len="med"/>
                    </a:lnB>
                  </a:tcPr>
                </a:tc>
                <a:tc>
                  <a:txBody>
                    <a:bodyPr/>
                    <a:lstStyle/>
                    <a:p>
                      <a:pPr algn="ctr" fontAlgn="ctr"/>
                      <a:r>
                        <a:rPr lang="ru-RU" sz="1050" b="1" i="0" u="none" strike="noStrike" cap="none">
                          <a:solidFill>
                            <a:schemeClr val="dk1"/>
                          </a:solidFill>
                          <a:latin typeface="+mn-lt"/>
                          <a:ea typeface="+mn-ea"/>
                          <a:cs typeface="+mn-cs"/>
                          <a:sym typeface="Arial"/>
                        </a:rPr>
                        <a:t>2,4%</a:t>
                      </a:r>
                    </a:p>
                  </a:txBody>
                  <a:tcPr marL="9525" marR="9525" marT="9525" marB="0" anchor="ctr">
                    <a:lnB w="28575" cap="flat" cmpd="sng" algn="ctr">
                      <a:solidFill>
                        <a:schemeClr val="bg2"/>
                      </a:solidFill>
                      <a:prstDash val="solid"/>
                      <a:round/>
                      <a:headEnd type="none" w="med" len="med"/>
                      <a:tailEnd type="none" w="med" len="med"/>
                    </a:lnB>
                  </a:tcPr>
                </a:tc>
                <a:extLst>
                  <a:ext uri="{0D108BD9-81ED-4DB2-BD59-A6C34878D82A}">
                    <a16:rowId xmlns:a16="http://schemas.microsoft.com/office/drawing/2014/main" val="1891601564"/>
                  </a:ext>
                </a:extLst>
              </a:tr>
              <a:tr h="252035">
                <a:tc rowSpan="5">
                  <a:txBody>
                    <a:bodyPr/>
                    <a:lstStyle/>
                    <a:p>
                      <a:pPr algn="ctr"/>
                      <a:r>
                        <a:rPr lang="ru-RU" sz="1100" dirty="0"/>
                        <a:t>2020</a:t>
                      </a:r>
                      <a:endParaRPr lang="ru-KZ" sz="1100" dirty="0"/>
                    </a:p>
                  </a:txBody>
                  <a:tcPr anchor="ctr">
                    <a:lnT w="28575" cap="flat" cmpd="sng" algn="ctr">
                      <a:solidFill>
                        <a:schemeClr val="bg2"/>
                      </a:solidFill>
                      <a:prstDash val="solid"/>
                      <a:round/>
                      <a:headEnd type="none" w="med" len="med"/>
                      <a:tailEnd type="none" w="med" len="med"/>
                    </a:lnT>
                    <a:lnB w="28575" cap="flat" cmpd="sng" algn="ctr">
                      <a:solidFill>
                        <a:schemeClr val="bg2"/>
                      </a:solidFill>
                      <a:prstDash val="solid"/>
                      <a:round/>
                      <a:headEnd type="none" w="med" len="med"/>
                      <a:tailEnd type="none" w="med" len="med"/>
                    </a:lnB>
                  </a:tcPr>
                </a:tc>
                <a:tc>
                  <a:txBody>
                    <a:bodyPr/>
                    <a:lstStyle/>
                    <a:p>
                      <a:pPr marL="72000" marR="0" algn="l" rtl="0" eaLnBrk="1" fontAlgn="b" hangingPunct="1">
                        <a:lnSpc>
                          <a:spcPct val="100000"/>
                        </a:lnSpc>
                        <a:spcBef>
                          <a:spcPts val="0"/>
                        </a:spcBef>
                        <a:spcAft>
                          <a:spcPts val="0"/>
                        </a:spcAft>
                        <a:buNone/>
                      </a:pPr>
                      <a:r>
                        <a:rPr lang="ru-RU" sz="800" b="0" i="0" u="none" strike="noStrike" cap="none" dirty="0">
                          <a:solidFill>
                            <a:schemeClr val="dk1"/>
                          </a:solidFill>
                          <a:latin typeface="+mn-lt"/>
                          <a:ea typeface="+mn-ea"/>
                          <a:cs typeface="+mn-cs"/>
                          <a:sym typeface="Arial"/>
                        </a:rPr>
                        <a:t>1 </a:t>
                      </a:r>
                      <a:r>
                        <a:rPr lang="ru-RU" sz="800" b="0" i="0" u="none" strike="noStrike" cap="none" dirty="0" err="1">
                          <a:solidFill>
                            <a:schemeClr val="dk1"/>
                          </a:solidFill>
                          <a:latin typeface="+mn-lt"/>
                          <a:ea typeface="+mn-ea"/>
                          <a:cs typeface="+mn-cs"/>
                          <a:sym typeface="Arial"/>
                        </a:rPr>
                        <a:t>Басқа</a:t>
                      </a:r>
                      <a:r>
                        <a:rPr lang="ru-RU" sz="800" b="0" i="0" u="none" strike="noStrike" cap="none" dirty="0">
                          <a:solidFill>
                            <a:schemeClr val="dk1"/>
                          </a:solidFill>
                          <a:latin typeface="+mn-lt"/>
                          <a:ea typeface="+mn-ea"/>
                          <a:cs typeface="+mn-cs"/>
                          <a:sym typeface="Arial"/>
                        </a:rPr>
                        <a:t> да </a:t>
                      </a:r>
                      <a:r>
                        <a:rPr lang="ru-RU" sz="800" b="0" i="0" u="none" strike="noStrike" cap="none" dirty="0" err="1">
                          <a:solidFill>
                            <a:schemeClr val="dk1"/>
                          </a:solidFill>
                          <a:latin typeface="+mn-lt"/>
                          <a:ea typeface="+mn-ea"/>
                          <a:cs typeface="+mn-cs"/>
                          <a:sym typeface="Arial"/>
                        </a:rPr>
                        <a:t>біліктілігі</a:t>
                      </a:r>
                      <a:r>
                        <a:rPr lang="ru-RU" sz="800" b="0" i="0" u="none" strike="noStrike" cap="none" dirty="0">
                          <a:solidFill>
                            <a:schemeClr val="dk1"/>
                          </a:solidFill>
                          <a:latin typeface="+mn-lt"/>
                          <a:ea typeface="+mn-ea"/>
                          <a:cs typeface="+mn-cs"/>
                          <a:sym typeface="Arial"/>
                        </a:rPr>
                        <a:t> </a:t>
                      </a:r>
                      <a:r>
                        <a:rPr lang="ru-RU" sz="800" b="0" i="0" u="none" strike="noStrike" cap="none" dirty="0" err="1">
                          <a:solidFill>
                            <a:schemeClr val="dk1"/>
                          </a:solidFill>
                          <a:latin typeface="+mn-lt"/>
                          <a:ea typeface="+mn-ea"/>
                          <a:cs typeface="+mn-cs"/>
                          <a:sym typeface="Arial"/>
                        </a:rPr>
                        <a:t>жоқ</a:t>
                      </a:r>
                      <a:r>
                        <a:rPr lang="ru-RU" sz="800" b="0" i="0" u="none" strike="noStrike" cap="none" dirty="0">
                          <a:solidFill>
                            <a:schemeClr val="dk1"/>
                          </a:solidFill>
                          <a:latin typeface="+mn-lt"/>
                          <a:ea typeface="+mn-ea"/>
                          <a:cs typeface="+mn-cs"/>
                          <a:sym typeface="Arial"/>
                        </a:rPr>
                        <a:t> </a:t>
                      </a:r>
                      <a:r>
                        <a:rPr lang="ru-RU" sz="800" b="0" i="0" u="none" strike="noStrike" cap="none" dirty="0" err="1">
                          <a:solidFill>
                            <a:schemeClr val="dk1"/>
                          </a:solidFill>
                          <a:latin typeface="+mn-lt"/>
                          <a:ea typeface="+mn-ea"/>
                          <a:cs typeface="+mn-cs"/>
                          <a:sym typeface="Arial"/>
                        </a:rPr>
                        <a:t>жұмысшылар</a:t>
                      </a:r>
                      <a:endParaRPr lang="ru-RU" sz="800" b="0" i="0" u="none" strike="noStrike" cap="none" dirty="0">
                        <a:solidFill>
                          <a:schemeClr val="dk1"/>
                        </a:solidFill>
                        <a:latin typeface="+mn-lt"/>
                        <a:ea typeface="+mn-ea"/>
                        <a:cs typeface="+mn-cs"/>
                        <a:sym typeface="Arial"/>
                      </a:endParaRPr>
                    </a:p>
                  </a:txBody>
                  <a:tcPr marL="9525" marR="9525" marT="9525" marB="0" anchor="ctr">
                    <a:lnT w="28575" cap="flat" cmpd="sng" algn="ctr">
                      <a:solidFill>
                        <a:schemeClr val="bg2"/>
                      </a:solidFill>
                      <a:prstDash val="solid"/>
                      <a:round/>
                      <a:headEnd type="none" w="med" len="med"/>
                      <a:tailEnd type="none" w="med" len="med"/>
                    </a:lnT>
                  </a:tcPr>
                </a:tc>
                <a:tc>
                  <a:txBody>
                    <a:bodyPr/>
                    <a:lstStyle/>
                    <a:p>
                      <a:pPr algn="ctr" fontAlgn="b"/>
                      <a:r>
                        <a:rPr lang="ru-RU" sz="900" b="0" i="1" u="none" strike="noStrike" cap="none">
                          <a:solidFill>
                            <a:schemeClr val="dk1"/>
                          </a:solidFill>
                          <a:latin typeface="+mn-lt"/>
                          <a:ea typeface="+mn-ea"/>
                          <a:cs typeface="+mn-cs"/>
                          <a:sym typeface="Arial"/>
                        </a:rPr>
                        <a:t>9629-9</a:t>
                      </a:r>
                    </a:p>
                  </a:txBody>
                  <a:tcPr marL="9525" marR="9525" marT="9525" marB="0" anchor="ctr">
                    <a:lnT w="28575" cap="flat" cmpd="sng" algn="ctr">
                      <a:solidFill>
                        <a:schemeClr val="bg2"/>
                      </a:solidFill>
                      <a:prstDash val="solid"/>
                      <a:round/>
                      <a:headEnd type="none" w="med" len="med"/>
                      <a:tailEnd type="none" w="med" len="med"/>
                    </a:lnT>
                  </a:tcPr>
                </a:tc>
                <a:tc>
                  <a:txBody>
                    <a:bodyPr/>
                    <a:lstStyle/>
                    <a:p>
                      <a:pPr algn="ctr" fontAlgn="ctr"/>
                      <a:r>
                        <a:rPr lang="ru-RU" sz="1050" b="1" i="0" u="none" strike="noStrike" cap="none">
                          <a:solidFill>
                            <a:schemeClr val="dk1"/>
                          </a:solidFill>
                          <a:latin typeface="+mn-lt"/>
                          <a:ea typeface="+mn-ea"/>
                          <a:cs typeface="+mn-cs"/>
                          <a:sym typeface="Arial"/>
                        </a:rPr>
                        <a:t>10 658</a:t>
                      </a:r>
                    </a:p>
                  </a:txBody>
                  <a:tcPr marL="9525" marR="9525" marT="9525" marB="0" anchor="ctr">
                    <a:lnT w="28575" cap="flat" cmpd="sng" algn="ctr">
                      <a:solidFill>
                        <a:schemeClr val="bg2"/>
                      </a:solidFill>
                      <a:prstDash val="solid"/>
                      <a:round/>
                      <a:headEnd type="none" w="med" len="med"/>
                      <a:tailEnd type="none" w="med" len="med"/>
                    </a:lnT>
                  </a:tcPr>
                </a:tc>
                <a:tc>
                  <a:txBody>
                    <a:bodyPr/>
                    <a:lstStyle/>
                    <a:p>
                      <a:pPr algn="ctr" fontAlgn="ctr"/>
                      <a:r>
                        <a:rPr lang="ru-RU" sz="900" b="0" i="0" u="none" strike="noStrike" cap="none">
                          <a:solidFill>
                            <a:schemeClr val="dk1"/>
                          </a:solidFill>
                          <a:latin typeface="+mn-lt"/>
                          <a:ea typeface="+mn-ea"/>
                          <a:cs typeface="+mn-cs"/>
                          <a:sym typeface="Arial"/>
                        </a:rPr>
                        <a:t>750</a:t>
                      </a:r>
                    </a:p>
                  </a:txBody>
                  <a:tcPr marL="9525" marR="9525" marT="9525" marB="0" anchor="ctr">
                    <a:lnT w="28575" cap="flat" cmpd="sng" algn="ctr">
                      <a:solidFill>
                        <a:schemeClr val="bg2"/>
                      </a:solidFill>
                      <a:prstDash val="solid"/>
                      <a:round/>
                      <a:headEnd type="none" w="med" len="med"/>
                      <a:tailEnd type="none" w="med" len="med"/>
                    </a:lnT>
                  </a:tcPr>
                </a:tc>
                <a:tc>
                  <a:txBody>
                    <a:bodyPr/>
                    <a:lstStyle/>
                    <a:p>
                      <a:pPr algn="ctr" fontAlgn="ctr"/>
                      <a:r>
                        <a:rPr lang="ru-RU" sz="900" b="0" i="0" u="none" strike="noStrike" cap="none">
                          <a:solidFill>
                            <a:schemeClr val="dk1"/>
                          </a:solidFill>
                          <a:latin typeface="+mn-lt"/>
                          <a:ea typeface="+mn-ea"/>
                          <a:cs typeface="+mn-cs"/>
                          <a:sym typeface="Arial"/>
                        </a:rPr>
                        <a:t>6 131</a:t>
                      </a:r>
                    </a:p>
                  </a:txBody>
                  <a:tcPr marL="9525" marR="9525" marT="9525" marB="0" anchor="ctr">
                    <a:lnT w="28575" cap="flat" cmpd="sng" algn="ctr">
                      <a:solidFill>
                        <a:schemeClr val="bg2"/>
                      </a:solidFill>
                      <a:prstDash val="solid"/>
                      <a:round/>
                      <a:headEnd type="none" w="med" len="med"/>
                      <a:tailEnd type="none" w="med" len="med"/>
                    </a:lnT>
                  </a:tcPr>
                </a:tc>
                <a:tc>
                  <a:txBody>
                    <a:bodyPr/>
                    <a:lstStyle/>
                    <a:p>
                      <a:pPr algn="ctr" fontAlgn="ctr"/>
                      <a:r>
                        <a:rPr lang="ru-RU" sz="900" b="0" i="0" u="none" strike="noStrike" cap="none">
                          <a:solidFill>
                            <a:schemeClr val="dk1"/>
                          </a:solidFill>
                          <a:latin typeface="+mn-lt"/>
                          <a:ea typeface="+mn-ea"/>
                          <a:cs typeface="+mn-cs"/>
                          <a:sym typeface="Arial"/>
                        </a:rPr>
                        <a:t>1 847</a:t>
                      </a:r>
                    </a:p>
                  </a:txBody>
                  <a:tcPr marL="9525" marR="9525" marT="9525" marB="0" anchor="ctr">
                    <a:lnT w="28575" cap="flat" cmpd="sng" algn="ctr">
                      <a:solidFill>
                        <a:schemeClr val="bg2"/>
                      </a:solidFill>
                      <a:prstDash val="solid"/>
                      <a:round/>
                      <a:headEnd type="none" w="med" len="med"/>
                      <a:tailEnd type="none" w="med" len="med"/>
                    </a:lnT>
                  </a:tcPr>
                </a:tc>
                <a:tc>
                  <a:txBody>
                    <a:bodyPr/>
                    <a:lstStyle/>
                    <a:p>
                      <a:pPr algn="ctr" fontAlgn="ctr"/>
                      <a:r>
                        <a:rPr lang="ru-RU" sz="900" b="0" i="0" u="none" strike="noStrike" cap="none">
                          <a:solidFill>
                            <a:schemeClr val="dk1"/>
                          </a:solidFill>
                          <a:latin typeface="+mn-lt"/>
                          <a:ea typeface="+mn-ea"/>
                          <a:cs typeface="+mn-cs"/>
                          <a:sym typeface="Arial"/>
                        </a:rPr>
                        <a:t>1 930</a:t>
                      </a:r>
                    </a:p>
                  </a:txBody>
                  <a:tcPr marL="9525" marR="9525" marT="9525" marB="0" anchor="ctr">
                    <a:lnT w="28575" cap="flat" cmpd="sng" algn="ctr">
                      <a:solidFill>
                        <a:schemeClr val="bg2"/>
                      </a:solidFill>
                      <a:prstDash val="solid"/>
                      <a:round/>
                      <a:headEnd type="none" w="med" len="med"/>
                      <a:tailEnd type="none" w="med" len="med"/>
                    </a:lnT>
                  </a:tcPr>
                </a:tc>
                <a:tc>
                  <a:txBody>
                    <a:bodyPr/>
                    <a:lstStyle/>
                    <a:p>
                      <a:pPr algn="ctr" fontAlgn="ctr"/>
                      <a:r>
                        <a:rPr lang="ru-RU" sz="1050" b="1" i="0" u="none" strike="noStrike" cap="none" dirty="0">
                          <a:solidFill>
                            <a:schemeClr val="dk1"/>
                          </a:solidFill>
                          <a:latin typeface="+mn-lt"/>
                          <a:ea typeface="+mn-ea"/>
                          <a:cs typeface="+mn-cs"/>
                          <a:sym typeface="Arial"/>
                        </a:rPr>
                        <a:t>26,9%</a:t>
                      </a:r>
                    </a:p>
                  </a:txBody>
                  <a:tcPr marL="9525" marR="9525" marT="9525" marB="0" anchor="ctr">
                    <a:lnT w="28575" cap="flat" cmpd="sng" algn="ctr">
                      <a:solidFill>
                        <a:schemeClr val="bg2"/>
                      </a:solidFill>
                      <a:prstDash val="solid"/>
                      <a:round/>
                      <a:headEnd type="none" w="med" len="med"/>
                      <a:tailEnd type="none" w="med" len="med"/>
                    </a:lnT>
                  </a:tcPr>
                </a:tc>
                <a:extLst>
                  <a:ext uri="{0D108BD9-81ED-4DB2-BD59-A6C34878D82A}">
                    <a16:rowId xmlns:a16="http://schemas.microsoft.com/office/drawing/2014/main" val="1385719993"/>
                  </a:ext>
                </a:extLst>
              </a:tr>
              <a:tr h="252035">
                <a:tc vMerge="1">
                  <a:txBody>
                    <a:bodyPr/>
                    <a:lstStyle/>
                    <a:p>
                      <a:endParaRPr lang="ru-KZ" sz="1100" dirty="0"/>
                    </a:p>
                  </a:txBody>
                  <a:tcPr/>
                </a:tc>
                <a:tc>
                  <a:txBody>
                    <a:bodyPr/>
                    <a:lstStyle/>
                    <a:p>
                      <a:pPr marL="72000" marR="0" algn="l" rtl="0" eaLnBrk="1" fontAlgn="b" hangingPunct="1">
                        <a:lnSpc>
                          <a:spcPct val="100000"/>
                        </a:lnSpc>
                        <a:spcBef>
                          <a:spcPts val="0"/>
                        </a:spcBef>
                        <a:spcAft>
                          <a:spcPts val="0"/>
                        </a:spcAft>
                        <a:buNone/>
                      </a:pPr>
                      <a:r>
                        <a:rPr lang="ru-RU" sz="800" b="0" i="0" u="none" strike="noStrike" cap="none" dirty="0">
                          <a:solidFill>
                            <a:schemeClr val="dk1"/>
                          </a:solidFill>
                          <a:latin typeface="+mn-lt"/>
                          <a:ea typeface="+mn-ea"/>
                          <a:cs typeface="+mn-cs"/>
                          <a:sym typeface="Arial"/>
                        </a:rPr>
                        <a:t>2 </a:t>
                      </a:r>
                      <a:r>
                        <a:rPr lang="ru-RU" sz="800" b="0" i="0" u="none" strike="noStrike" cap="none" dirty="0" err="1">
                          <a:solidFill>
                            <a:schemeClr val="dk1"/>
                          </a:solidFill>
                          <a:latin typeface="+mn-lt"/>
                          <a:ea typeface="+mn-ea"/>
                          <a:cs typeface="+mn-cs"/>
                          <a:sym typeface="Arial"/>
                        </a:rPr>
                        <a:t>Басқа</a:t>
                      </a:r>
                      <a:r>
                        <a:rPr lang="ru-RU" sz="800" b="0" i="0" u="none" strike="noStrike" cap="none" dirty="0">
                          <a:solidFill>
                            <a:schemeClr val="dk1"/>
                          </a:solidFill>
                          <a:latin typeface="+mn-lt"/>
                          <a:ea typeface="+mn-ea"/>
                          <a:cs typeface="+mn-cs"/>
                          <a:sym typeface="Arial"/>
                        </a:rPr>
                        <a:t> да </a:t>
                      </a:r>
                      <a:r>
                        <a:rPr lang="ru-RU" sz="800" b="0" i="0" u="none" strike="noStrike" cap="none" dirty="0" err="1">
                          <a:solidFill>
                            <a:schemeClr val="dk1"/>
                          </a:solidFill>
                          <a:latin typeface="+mn-lt"/>
                          <a:ea typeface="+mn-ea"/>
                          <a:cs typeface="+mn-cs"/>
                          <a:sym typeface="Arial"/>
                        </a:rPr>
                        <a:t>тігіншілер</a:t>
                      </a:r>
                      <a:r>
                        <a:rPr lang="ru-RU" sz="800" b="0" i="0" u="none" strike="noStrike" cap="none" dirty="0">
                          <a:solidFill>
                            <a:schemeClr val="dk1"/>
                          </a:solidFill>
                          <a:latin typeface="+mn-lt"/>
                          <a:ea typeface="+mn-ea"/>
                          <a:cs typeface="+mn-cs"/>
                          <a:sym typeface="Arial"/>
                        </a:rPr>
                        <a:t> </a:t>
                      </a:r>
                      <a:r>
                        <a:rPr lang="ru-RU" sz="800" b="0" i="0" u="none" strike="noStrike" cap="none" dirty="0" err="1">
                          <a:solidFill>
                            <a:schemeClr val="dk1"/>
                          </a:solidFill>
                          <a:latin typeface="+mn-lt"/>
                          <a:ea typeface="+mn-ea"/>
                          <a:cs typeface="+mn-cs"/>
                          <a:sym typeface="Arial"/>
                        </a:rPr>
                        <a:t>және</a:t>
                      </a:r>
                      <a:r>
                        <a:rPr lang="ru-RU" sz="800" b="0" i="0" u="none" strike="noStrike" cap="none" dirty="0">
                          <a:solidFill>
                            <a:schemeClr val="dk1"/>
                          </a:solidFill>
                          <a:latin typeface="+mn-lt"/>
                          <a:ea typeface="+mn-ea"/>
                          <a:cs typeface="+mn-cs"/>
                          <a:sym typeface="Arial"/>
                        </a:rPr>
                        <a:t> </a:t>
                      </a:r>
                      <a:r>
                        <a:rPr lang="ru-RU" sz="800" b="0" i="0" u="none" strike="noStrike" cap="none" dirty="0" err="1">
                          <a:solidFill>
                            <a:schemeClr val="dk1"/>
                          </a:solidFill>
                          <a:latin typeface="+mn-lt"/>
                          <a:ea typeface="+mn-ea"/>
                          <a:cs typeface="+mn-cs"/>
                          <a:sym typeface="Arial"/>
                        </a:rPr>
                        <a:t>киім</a:t>
                      </a:r>
                      <a:r>
                        <a:rPr lang="ru-RU" sz="800" b="0" i="0" u="none" strike="noStrike" cap="none" dirty="0">
                          <a:solidFill>
                            <a:schemeClr val="dk1"/>
                          </a:solidFill>
                          <a:latin typeface="+mn-lt"/>
                          <a:ea typeface="+mn-ea"/>
                          <a:cs typeface="+mn-cs"/>
                          <a:sym typeface="Arial"/>
                        </a:rPr>
                        <a:t> </a:t>
                      </a:r>
                      <a:r>
                        <a:rPr lang="ru-RU" sz="800" b="0" i="0" u="none" strike="noStrike" cap="none" dirty="0" err="1">
                          <a:solidFill>
                            <a:schemeClr val="dk1"/>
                          </a:solidFill>
                          <a:latin typeface="+mn-lt"/>
                          <a:ea typeface="+mn-ea"/>
                          <a:cs typeface="+mn-cs"/>
                          <a:sym typeface="Arial"/>
                        </a:rPr>
                        <a:t>және</a:t>
                      </a:r>
                      <a:r>
                        <a:rPr lang="ru-RU" sz="800" b="0" i="0" u="none" strike="noStrike" cap="none" dirty="0">
                          <a:solidFill>
                            <a:schemeClr val="dk1"/>
                          </a:solidFill>
                          <a:latin typeface="+mn-lt"/>
                          <a:ea typeface="+mn-ea"/>
                          <a:cs typeface="+mn-cs"/>
                          <a:sym typeface="Arial"/>
                        </a:rPr>
                        <a:t> мата </a:t>
                      </a:r>
                      <a:r>
                        <a:rPr lang="ru-RU" sz="800" b="0" i="0" u="none" strike="noStrike" cap="none" dirty="0" err="1">
                          <a:solidFill>
                            <a:schemeClr val="dk1"/>
                          </a:solidFill>
                          <a:latin typeface="+mn-lt"/>
                          <a:ea typeface="+mn-ea"/>
                          <a:cs typeface="+mn-cs"/>
                          <a:sym typeface="Arial"/>
                        </a:rPr>
                        <a:t>реставраторлары</a:t>
                      </a:r>
                      <a:endParaRPr lang="ru-RU" sz="800" b="0" i="0" u="none" strike="noStrike" cap="none" dirty="0">
                        <a:solidFill>
                          <a:schemeClr val="dk1"/>
                        </a:solidFill>
                        <a:latin typeface="+mn-lt"/>
                        <a:ea typeface="+mn-ea"/>
                        <a:cs typeface="+mn-cs"/>
                        <a:sym typeface="Arial"/>
                      </a:endParaRPr>
                    </a:p>
                  </a:txBody>
                  <a:tcPr marL="9525" marR="9525" marT="9525" marB="0" anchor="ctr"/>
                </a:tc>
                <a:tc>
                  <a:txBody>
                    <a:bodyPr/>
                    <a:lstStyle/>
                    <a:p>
                      <a:pPr algn="ctr" fontAlgn="b"/>
                      <a:r>
                        <a:rPr lang="ru-RU" sz="900" b="0" i="1" u="none" strike="noStrike" cap="none" dirty="0">
                          <a:solidFill>
                            <a:schemeClr val="dk1"/>
                          </a:solidFill>
                          <a:latin typeface="+mn-lt"/>
                          <a:ea typeface="+mn-ea"/>
                          <a:cs typeface="+mn-cs"/>
                          <a:sym typeface="Arial"/>
                        </a:rPr>
                        <a:t>7533-1</a:t>
                      </a:r>
                    </a:p>
                  </a:txBody>
                  <a:tcPr marL="9525" marR="9525" marT="9525" marB="0" anchor="ctr"/>
                </a:tc>
                <a:tc>
                  <a:txBody>
                    <a:bodyPr/>
                    <a:lstStyle/>
                    <a:p>
                      <a:pPr algn="ctr" fontAlgn="ctr"/>
                      <a:r>
                        <a:rPr lang="ru-RU" sz="1050" b="1" i="0" u="none" strike="noStrike" cap="none">
                          <a:solidFill>
                            <a:schemeClr val="dk1"/>
                          </a:solidFill>
                          <a:latin typeface="+mn-lt"/>
                          <a:ea typeface="+mn-ea"/>
                          <a:cs typeface="+mn-cs"/>
                          <a:sym typeface="Arial"/>
                        </a:rPr>
                        <a:t>1 645</a:t>
                      </a:r>
                    </a:p>
                  </a:txBody>
                  <a:tcPr marL="9525" marR="9525" marT="9525" marB="0" anchor="ctr"/>
                </a:tc>
                <a:tc>
                  <a:txBody>
                    <a:bodyPr/>
                    <a:lstStyle/>
                    <a:p>
                      <a:pPr algn="ctr" fontAlgn="ctr"/>
                      <a:r>
                        <a:rPr lang="ru-RU" sz="900" b="0" i="0" u="none" strike="noStrike" cap="none">
                          <a:solidFill>
                            <a:schemeClr val="dk1"/>
                          </a:solidFill>
                          <a:latin typeface="+mn-lt"/>
                          <a:ea typeface="+mn-ea"/>
                          <a:cs typeface="+mn-cs"/>
                          <a:sym typeface="Arial"/>
                        </a:rPr>
                        <a:t>359</a:t>
                      </a:r>
                    </a:p>
                  </a:txBody>
                  <a:tcPr marL="9525" marR="9525" marT="9525" marB="0" anchor="ctr"/>
                </a:tc>
                <a:tc>
                  <a:txBody>
                    <a:bodyPr/>
                    <a:lstStyle/>
                    <a:p>
                      <a:pPr algn="ctr" fontAlgn="ctr"/>
                      <a:r>
                        <a:rPr lang="ru-RU" sz="900" b="0" i="0" u="none" strike="noStrike" cap="none">
                          <a:solidFill>
                            <a:schemeClr val="dk1"/>
                          </a:solidFill>
                          <a:latin typeface="+mn-lt"/>
                          <a:ea typeface="+mn-ea"/>
                          <a:cs typeface="+mn-cs"/>
                          <a:sym typeface="Arial"/>
                        </a:rPr>
                        <a:t>208</a:t>
                      </a:r>
                    </a:p>
                  </a:txBody>
                  <a:tcPr marL="9525" marR="9525" marT="9525" marB="0" anchor="ctr"/>
                </a:tc>
                <a:tc>
                  <a:txBody>
                    <a:bodyPr/>
                    <a:lstStyle/>
                    <a:p>
                      <a:pPr algn="ctr" fontAlgn="ctr"/>
                      <a:r>
                        <a:rPr lang="ru-RU" sz="900" b="0" i="0" u="none" strike="noStrike" cap="none">
                          <a:solidFill>
                            <a:schemeClr val="dk1"/>
                          </a:solidFill>
                          <a:latin typeface="+mn-lt"/>
                          <a:ea typeface="+mn-ea"/>
                          <a:cs typeface="+mn-cs"/>
                          <a:sym typeface="Arial"/>
                        </a:rPr>
                        <a:t>300</a:t>
                      </a:r>
                    </a:p>
                  </a:txBody>
                  <a:tcPr marL="9525" marR="9525" marT="9525" marB="0" anchor="ctr"/>
                </a:tc>
                <a:tc>
                  <a:txBody>
                    <a:bodyPr/>
                    <a:lstStyle/>
                    <a:p>
                      <a:pPr algn="ctr" fontAlgn="ctr"/>
                      <a:r>
                        <a:rPr lang="ru-RU" sz="900" b="0" i="0" u="none" strike="noStrike" cap="none">
                          <a:solidFill>
                            <a:schemeClr val="dk1"/>
                          </a:solidFill>
                          <a:latin typeface="+mn-lt"/>
                          <a:ea typeface="+mn-ea"/>
                          <a:cs typeface="+mn-cs"/>
                          <a:sym typeface="Arial"/>
                        </a:rPr>
                        <a:t>778</a:t>
                      </a:r>
                    </a:p>
                  </a:txBody>
                  <a:tcPr marL="9525" marR="9525" marT="9525" marB="0" anchor="ctr"/>
                </a:tc>
                <a:tc>
                  <a:txBody>
                    <a:bodyPr/>
                    <a:lstStyle/>
                    <a:p>
                      <a:pPr algn="ctr" fontAlgn="ctr"/>
                      <a:r>
                        <a:rPr lang="ru-RU" sz="1050" b="1" i="0" u="none" strike="noStrike" cap="none">
                          <a:solidFill>
                            <a:schemeClr val="dk1"/>
                          </a:solidFill>
                          <a:latin typeface="+mn-lt"/>
                          <a:ea typeface="+mn-ea"/>
                          <a:cs typeface="+mn-cs"/>
                          <a:sym typeface="Arial"/>
                        </a:rPr>
                        <a:t>4,1%</a:t>
                      </a:r>
                    </a:p>
                  </a:txBody>
                  <a:tcPr marL="9525" marR="9525" marT="9525" marB="0" anchor="ctr"/>
                </a:tc>
                <a:extLst>
                  <a:ext uri="{0D108BD9-81ED-4DB2-BD59-A6C34878D82A}">
                    <a16:rowId xmlns:a16="http://schemas.microsoft.com/office/drawing/2014/main" val="4184679391"/>
                  </a:ext>
                </a:extLst>
              </a:tr>
              <a:tr h="252035">
                <a:tc vMerge="1">
                  <a:txBody>
                    <a:bodyPr/>
                    <a:lstStyle/>
                    <a:p>
                      <a:endParaRPr lang="ru-KZ" sz="1100" dirty="0"/>
                    </a:p>
                  </a:txBody>
                  <a:tcPr/>
                </a:tc>
                <a:tc>
                  <a:txBody>
                    <a:bodyPr/>
                    <a:lstStyle/>
                    <a:p>
                      <a:pPr marL="72000" marR="0" algn="l" rtl="0" eaLnBrk="1" fontAlgn="b" hangingPunct="1">
                        <a:lnSpc>
                          <a:spcPct val="100000"/>
                        </a:lnSpc>
                        <a:spcBef>
                          <a:spcPts val="0"/>
                        </a:spcBef>
                        <a:spcAft>
                          <a:spcPts val="0"/>
                        </a:spcAft>
                        <a:buNone/>
                      </a:pPr>
                      <a:r>
                        <a:rPr lang="ru-RU" sz="800" b="0" i="0" u="none" strike="noStrike" cap="none" dirty="0">
                          <a:solidFill>
                            <a:schemeClr val="dk1"/>
                          </a:solidFill>
                          <a:latin typeface="+mn-lt"/>
                          <a:ea typeface="+mn-ea"/>
                          <a:cs typeface="+mn-cs"/>
                          <a:sym typeface="Arial"/>
                        </a:rPr>
                        <a:t>3 </a:t>
                      </a:r>
                      <a:r>
                        <a:rPr lang="ru-RU" sz="800" b="0" i="0" u="none" strike="noStrike" cap="none" dirty="0" err="1">
                          <a:solidFill>
                            <a:schemeClr val="dk1"/>
                          </a:solidFill>
                          <a:latin typeface="+mn-lt"/>
                          <a:ea typeface="+mn-ea"/>
                          <a:cs typeface="+mn-cs"/>
                          <a:sym typeface="Arial"/>
                        </a:rPr>
                        <a:t>Басқа</a:t>
                      </a:r>
                      <a:r>
                        <a:rPr lang="ru-RU" sz="800" b="0" i="0" u="none" strike="noStrike" cap="none" dirty="0">
                          <a:solidFill>
                            <a:schemeClr val="dk1"/>
                          </a:solidFill>
                          <a:latin typeface="+mn-lt"/>
                          <a:ea typeface="+mn-ea"/>
                          <a:cs typeface="+mn-cs"/>
                          <a:sym typeface="Arial"/>
                        </a:rPr>
                        <a:t> да </a:t>
                      </a:r>
                      <a:r>
                        <a:rPr lang="ru-RU" sz="800" b="0" i="0" u="none" strike="noStrike" cap="none" dirty="0" err="1">
                          <a:solidFill>
                            <a:schemeClr val="dk1"/>
                          </a:solidFill>
                          <a:latin typeface="+mn-lt"/>
                          <a:ea typeface="+mn-ea"/>
                          <a:cs typeface="+mn-cs"/>
                          <a:sym typeface="Arial"/>
                        </a:rPr>
                        <a:t>құрылысшы-монтаждаушылар</a:t>
                      </a:r>
                      <a:r>
                        <a:rPr lang="ru-RU" sz="800" b="0" i="0" u="none" strike="noStrike" cap="none" dirty="0">
                          <a:solidFill>
                            <a:schemeClr val="dk1"/>
                          </a:solidFill>
                          <a:latin typeface="+mn-lt"/>
                          <a:ea typeface="+mn-ea"/>
                          <a:cs typeface="+mn-cs"/>
                          <a:sym typeface="Arial"/>
                        </a:rPr>
                        <a:t> </a:t>
                      </a:r>
                      <a:r>
                        <a:rPr lang="ru-RU" sz="800" b="0" i="0" u="none" strike="noStrike" cap="none" dirty="0" err="1">
                          <a:solidFill>
                            <a:schemeClr val="dk1"/>
                          </a:solidFill>
                          <a:latin typeface="+mn-lt"/>
                          <a:ea typeface="+mn-ea"/>
                          <a:cs typeface="+mn-cs"/>
                          <a:sym typeface="Arial"/>
                        </a:rPr>
                        <a:t>және</a:t>
                      </a:r>
                      <a:r>
                        <a:rPr lang="ru-RU" sz="800" b="0" i="0" u="none" strike="noStrike" cap="none" dirty="0">
                          <a:solidFill>
                            <a:schemeClr val="dk1"/>
                          </a:solidFill>
                          <a:latin typeface="+mn-lt"/>
                          <a:ea typeface="+mn-ea"/>
                          <a:cs typeface="+mn-cs"/>
                          <a:sym typeface="Arial"/>
                        </a:rPr>
                        <a:t> </a:t>
                      </a:r>
                      <a:r>
                        <a:rPr lang="ru-RU" sz="800" b="0" i="0" u="none" strike="noStrike" cap="none" dirty="0" err="1">
                          <a:solidFill>
                            <a:schemeClr val="dk1"/>
                          </a:solidFill>
                          <a:latin typeface="+mn-lt"/>
                          <a:ea typeface="+mn-ea"/>
                          <a:cs typeface="+mn-cs"/>
                          <a:sym typeface="Arial"/>
                        </a:rPr>
                        <a:t>тектес</a:t>
                      </a:r>
                      <a:r>
                        <a:rPr lang="ru-RU" sz="800" b="0" i="0" u="none" strike="noStrike" cap="none" dirty="0">
                          <a:solidFill>
                            <a:schemeClr val="dk1"/>
                          </a:solidFill>
                          <a:latin typeface="+mn-lt"/>
                          <a:ea typeface="+mn-ea"/>
                          <a:cs typeface="+mn-cs"/>
                          <a:sym typeface="Arial"/>
                        </a:rPr>
                        <a:t> </a:t>
                      </a:r>
                      <a:r>
                        <a:rPr lang="ru-RU" sz="800" b="0" i="0" u="none" strike="noStrike" cap="none" dirty="0" err="1">
                          <a:solidFill>
                            <a:schemeClr val="dk1"/>
                          </a:solidFill>
                          <a:latin typeface="+mn-lt"/>
                          <a:ea typeface="+mn-ea"/>
                          <a:cs typeface="+mn-cs"/>
                          <a:sym typeface="Arial"/>
                        </a:rPr>
                        <a:t>қызметтер</a:t>
                      </a:r>
                      <a:r>
                        <a:rPr lang="ru-RU" sz="800" b="0" i="0" u="none" strike="noStrike" cap="none" dirty="0">
                          <a:solidFill>
                            <a:schemeClr val="dk1"/>
                          </a:solidFill>
                          <a:latin typeface="+mn-lt"/>
                          <a:ea typeface="+mn-ea"/>
                          <a:cs typeface="+mn-cs"/>
                          <a:sym typeface="Arial"/>
                        </a:rPr>
                        <a:t> </a:t>
                      </a:r>
                      <a:r>
                        <a:rPr lang="ru-RU" sz="800" b="0" i="0" u="none" strike="noStrike" cap="none" dirty="0" err="1">
                          <a:solidFill>
                            <a:schemeClr val="dk1"/>
                          </a:solidFill>
                          <a:latin typeface="+mn-lt"/>
                          <a:ea typeface="+mn-ea"/>
                          <a:cs typeface="+mn-cs"/>
                          <a:sym typeface="Arial"/>
                        </a:rPr>
                        <a:t>жұмысшылары</a:t>
                      </a:r>
                      <a:endParaRPr lang="ru-RU" sz="800" b="0" i="0" u="none" strike="noStrike" cap="none" dirty="0">
                        <a:solidFill>
                          <a:schemeClr val="dk1"/>
                        </a:solidFill>
                        <a:latin typeface="+mn-lt"/>
                        <a:ea typeface="+mn-ea"/>
                        <a:cs typeface="+mn-cs"/>
                        <a:sym typeface="Arial"/>
                      </a:endParaRPr>
                    </a:p>
                  </a:txBody>
                  <a:tcPr marL="9525" marR="9525" marT="9525" marB="0" anchor="ctr"/>
                </a:tc>
                <a:tc>
                  <a:txBody>
                    <a:bodyPr/>
                    <a:lstStyle/>
                    <a:p>
                      <a:pPr algn="ctr" fontAlgn="b"/>
                      <a:r>
                        <a:rPr lang="ru-RU" sz="900" b="0" i="1" u="none" strike="noStrike" cap="none">
                          <a:solidFill>
                            <a:schemeClr val="dk1"/>
                          </a:solidFill>
                          <a:latin typeface="+mn-lt"/>
                          <a:ea typeface="+mn-ea"/>
                          <a:cs typeface="+mn-cs"/>
                          <a:sym typeface="Arial"/>
                        </a:rPr>
                        <a:t>7119-9</a:t>
                      </a:r>
                    </a:p>
                  </a:txBody>
                  <a:tcPr marL="9525" marR="9525" marT="9525" marB="0" anchor="ctr"/>
                </a:tc>
                <a:tc>
                  <a:txBody>
                    <a:bodyPr/>
                    <a:lstStyle/>
                    <a:p>
                      <a:pPr algn="ctr" fontAlgn="ctr"/>
                      <a:r>
                        <a:rPr lang="ru-RU" sz="1050" b="1" i="0" u="none" strike="noStrike" cap="none" dirty="0">
                          <a:solidFill>
                            <a:schemeClr val="dk1"/>
                          </a:solidFill>
                          <a:latin typeface="+mn-lt"/>
                          <a:ea typeface="+mn-ea"/>
                          <a:cs typeface="+mn-cs"/>
                          <a:sym typeface="Arial"/>
                        </a:rPr>
                        <a:t>1 329</a:t>
                      </a:r>
                    </a:p>
                  </a:txBody>
                  <a:tcPr marL="9525" marR="9525" marT="9525" marB="0" anchor="ctr"/>
                </a:tc>
                <a:tc>
                  <a:txBody>
                    <a:bodyPr/>
                    <a:lstStyle/>
                    <a:p>
                      <a:pPr algn="ctr" fontAlgn="ctr"/>
                      <a:r>
                        <a:rPr lang="ru-RU" sz="900" b="0" i="0" u="none" strike="noStrike" cap="none">
                          <a:solidFill>
                            <a:schemeClr val="dk1"/>
                          </a:solidFill>
                          <a:latin typeface="+mn-lt"/>
                          <a:ea typeface="+mn-ea"/>
                          <a:cs typeface="+mn-cs"/>
                          <a:sym typeface="Arial"/>
                        </a:rPr>
                        <a:t>23</a:t>
                      </a:r>
                    </a:p>
                  </a:txBody>
                  <a:tcPr marL="9525" marR="9525" marT="9525" marB="0" anchor="ctr"/>
                </a:tc>
                <a:tc>
                  <a:txBody>
                    <a:bodyPr/>
                    <a:lstStyle/>
                    <a:p>
                      <a:pPr algn="ctr" fontAlgn="ctr"/>
                      <a:r>
                        <a:rPr lang="ru-RU" sz="900" b="0" i="0" u="none" strike="noStrike" cap="none" dirty="0">
                          <a:solidFill>
                            <a:schemeClr val="dk1"/>
                          </a:solidFill>
                          <a:latin typeface="+mn-lt"/>
                          <a:ea typeface="+mn-ea"/>
                          <a:cs typeface="+mn-cs"/>
                          <a:sym typeface="Arial"/>
                        </a:rPr>
                        <a:t>820</a:t>
                      </a:r>
                    </a:p>
                  </a:txBody>
                  <a:tcPr marL="9525" marR="9525" marT="9525" marB="0" anchor="ctr"/>
                </a:tc>
                <a:tc>
                  <a:txBody>
                    <a:bodyPr/>
                    <a:lstStyle/>
                    <a:p>
                      <a:pPr algn="ctr" fontAlgn="ctr"/>
                      <a:r>
                        <a:rPr lang="ru-RU" sz="900" b="0" i="0" u="none" strike="noStrike" cap="none">
                          <a:solidFill>
                            <a:schemeClr val="dk1"/>
                          </a:solidFill>
                          <a:latin typeface="+mn-lt"/>
                          <a:ea typeface="+mn-ea"/>
                          <a:cs typeface="+mn-cs"/>
                          <a:sym typeface="Arial"/>
                        </a:rPr>
                        <a:t>351</a:t>
                      </a:r>
                    </a:p>
                  </a:txBody>
                  <a:tcPr marL="9525" marR="9525" marT="9525" marB="0" anchor="ctr"/>
                </a:tc>
                <a:tc>
                  <a:txBody>
                    <a:bodyPr/>
                    <a:lstStyle/>
                    <a:p>
                      <a:pPr algn="ctr" fontAlgn="ctr"/>
                      <a:r>
                        <a:rPr lang="ru-RU" sz="900" b="0" i="0" u="none" strike="noStrike" cap="none">
                          <a:solidFill>
                            <a:schemeClr val="dk1"/>
                          </a:solidFill>
                          <a:latin typeface="+mn-lt"/>
                          <a:ea typeface="+mn-ea"/>
                          <a:cs typeface="+mn-cs"/>
                          <a:sym typeface="Arial"/>
                        </a:rPr>
                        <a:t>135</a:t>
                      </a:r>
                    </a:p>
                  </a:txBody>
                  <a:tcPr marL="9525" marR="9525" marT="9525" marB="0" anchor="ctr"/>
                </a:tc>
                <a:tc>
                  <a:txBody>
                    <a:bodyPr/>
                    <a:lstStyle/>
                    <a:p>
                      <a:pPr algn="ctr" fontAlgn="ctr"/>
                      <a:r>
                        <a:rPr lang="ru-RU" sz="1050" b="1" i="0" u="none" strike="noStrike" cap="none" dirty="0">
                          <a:solidFill>
                            <a:schemeClr val="dk1"/>
                          </a:solidFill>
                          <a:latin typeface="+mn-lt"/>
                          <a:ea typeface="+mn-ea"/>
                          <a:cs typeface="+mn-cs"/>
                          <a:sym typeface="Arial"/>
                        </a:rPr>
                        <a:t>3,4%</a:t>
                      </a:r>
                    </a:p>
                  </a:txBody>
                  <a:tcPr marL="9525" marR="9525" marT="9525" marB="0" anchor="ctr"/>
                </a:tc>
                <a:extLst>
                  <a:ext uri="{0D108BD9-81ED-4DB2-BD59-A6C34878D82A}">
                    <a16:rowId xmlns:a16="http://schemas.microsoft.com/office/drawing/2014/main" val="1073052614"/>
                  </a:ext>
                </a:extLst>
              </a:tr>
              <a:tr h="252035">
                <a:tc vMerge="1">
                  <a:txBody>
                    <a:bodyPr/>
                    <a:lstStyle/>
                    <a:p>
                      <a:endParaRPr lang="ru-KZ" sz="1100" dirty="0"/>
                    </a:p>
                  </a:txBody>
                  <a:tcPr/>
                </a:tc>
                <a:tc>
                  <a:txBody>
                    <a:bodyPr/>
                    <a:lstStyle/>
                    <a:p>
                      <a:pPr marL="72000" marR="0" algn="l" rtl="0" eaLnBrk="1" fontAlgn="b" hangingPunct="1">
                        <a:lnSpc>
                          <a:spcPct val="100000"/>
                        </a:lnSpc>
                        <a:spcBef>
                          <a:spcPts val="0"/>
                        </a:spcBef>
                        <a:spcAft>
                          <a:spcPts val="0"/>
                        </a:spcAft>
                        <a:buNone/>
                      </a:pPr>
                      <a:r>
                        <a:rPr lang="ru-RU" sz="800" b="0" i="0" u="none" strike="noStrike" cap="none" dirty="0">
                          <a:solidFill>
                            <a:schemeClr val="dk1"/>
                          </a:solidFill>
                          <a:latin typeface="+mn-lt"/>
                          <a:ea typeface="+mn-ea"/>
                          <a:cs typeface="+mn-cs"/>
                          <a:sym typeface="Arial"/>
                        </a:rPr>
                        <a:t>4 </a:t>
                      </a:r>
                      <a:r>
                        <a:rPr lang="ru-RU" sz="800" b="0" i="0" u="none" strike="noStrike" cap="none" dirty="0" err="1">
                          <a:solidFill>
                            <a:schemeClr val="dk1"/>
                          </a:solidFill>
                          <a:latin typeface="+mn-lt"/>
                          <a:ea typeface="+mn-ea"/>
                          <a:cs typeface="+mn-cs"/>
                          <a:sym typeface="Arial"/>
                        </a:rPr>
                        <a:t>Күтім</a:t>
                      </a:r>
                      <a:r>
                        <a:rPr lang="ru-RU" sz="800" b="0" i="0" u="none" strike="noStrike" cap="none" dirty="0">
                          <a:solidFill>
                            <a:schemeClr val="dk1"/>
                          </a:solidFill>
                          <a:latin typeface="+mn-lt"/>
                          <a:ea typeface="+mn-ea"/>
                          <a:cs typeface="+mn-cs"/>
                          <a:sym typeface="Arial"/>
                        </a:rPr>
                        <a:t> </a:t>
                      </a:r>
                      <a:r>
                        <a:rPr lang="ru-RU" sz="800" b="0" i="0" u="none" strike="noStrike" cap="none" dirty="0" err="1">
                          <a:solidFill>
                            <a:schemeClr val="dk1"/>
                          </a:solidFill>
                          <a:latin typeface="+mn-lt"/>
                          <a:ea typeface="+mn-ea"/>
                          <a:cs typeface="+mn-cs"/>
                          <a:sym typeface="Arial"/>
                        </a:rPr>
                        <a:t>жөніндегі</a:t>
                      </a:r>
                      <a:r>
                        <a:rPr lang="ru-RU" sz="800" b="0" i="0" u="none" strike="noStrike" cap="none" dirty="0">
                          <a:solidFill>
                            <a:schemeClr val="dk1"/>
                          </a:solidFill>
                          <a:latin typeface="+mn-lt"/>
                          <a:ea typeface="+mn-ea"/>
                          <a:cs typeface="+mn-cs"/>
                          <a:sym typeface="Arial"/>
                        </a:rPr>
                        <a:t> орта </a:t>
                      </a:r>
                      <a:r>
                        <a:rPr lang="ru-RU" sz="800" b="0" i="0" u="none" strike="noStrike" cap="none" dirty="0" err="1">
                          <a:solidFill>
                            <a:schemeClr val="dk1"/>
                          </a:solidFill>
                          <a:latin typeface="+mn-lt"/>
                          <a:ea typeface="+mn-ea"/>
                          <a:cs typeface="+mn-cs"/>
                          <a:sym typeface="Arial"/>
                        </a:rPr>
                        <a:t>медициналық</a:t>
                      </a:r>
                      <a:r>
                        <a:rPr lang="ru-RU" sz="800" b="0" i="0" u="none" strike="noStrike" cap="none" dirty="0">
                          <a:solidFill>
                            <a:schemeClr val="dk1"/>
                          </a:solidFill>
                          <a:latin typeface="+mn-lt"/>
                          <a:ea typeface="+mn-ea"/>
                          <a:cs typeface="+mn-cs"/>
                          <a:sym typeface="Arial"/>
                        </a:rPr>
                        <a:t> персонал</a:t>
                      </a:r>
                    </a:p>
                  </a:txBody>
                  <a:tcPr marL="9525" marR="9525" marT="9525" marB="0" anchor="ctr"/>
                </a:tc>
                <a:tc>
                  <a:txBody>
                    <a:bodyPr/>
                    <a:lstStyle/>
                    <a:p>
                      <a:pPr algn="ctr" fontAlgn="b"/>
                      <a:r>
                        <a:rPr lang="ru-RU" sz="900" b="0" i="1" u="none" strike="noStrike" cap="none" dirty="0">
                          <a:solidFill>
                            <a:schemeClr val="dk1"/>
                          </a:solidFill>
                          <a:latin typeface="+mn-lt"/>
                          <a:ea typeface="+mn-ea"/>
                          <a:cs typeface="+mn-cs"/>
                          <a:sym typeface="Arial"/>
                        </a:rPr>
                        <a:t>3221-0</a:t>
                      </a:r>
                    </a:p>
                  </a:txBody>
                  <a:tcPr marL="9525" marR="9525" marT="9525" marB="0" anchor="ctr"/>
                </a:tc>
                <a:tc>
                  <a:txBody>
                    <a:bodyPr/>
                    <a:lstStyle/>
                    <a:p>
                      <a:pPr algn="ctr" fontAlgn="ctr"/>
                      <a:r>
                        <a:rPr lang="ru-RU" sz="1050" b="1" i="0" u="none" strike="noStrike" cap="none">
                          <a:solidFill>
                            <a:schemeClr val="dk1"/>
                          </a:solidFill>
                          <a:latin typeface="+mn-lt"/>
                          <a:ea typeface="+mn-ea"/>
                          <a:cs typeface="+mn-cs"/>
                          <a:sym typeface="Arial"/>
                        </a:rPr>
                        <a:t>868</a:t>
                      </a:r>
                    </a:p>
                  </a:txBody>
                  <a:tcPr marL="9525" marR="9525" marT="9525" marB="0" anchor="ctr"/>
                </a:tc>
                <a:tc>
                  <a:txBody>
                    <a:bodyPr/>
                    <a:lstStyle/>
                    <a:p>
                      <a:pPr algn="ctr" fontAlgn="ctr"/>
                      <a:r>
                        <a:rPr lang="ru-RU" sz="900" b="0" i="0" u="none" strike="noStrike" cap="none">
                          <a:solidFill>
                            <a:schemeClr val="dk1"/>
                          </a:solidFill>
                          <a:latin typeface="+mn-lt"/>
                          <a:ea typeface="+mn-ea"/>
                          <a:cs typeface="+mn-cs"/>
                          <a:sym typeface="Arial"/>
                        </a:rPr>
                        <a:t>276</a:t>
                      </a:r>
                    </a:p>
                  </a:txBody>
                  <a:tcPr marL="9525" marR="9525" marT="9525" marB="0" anchor="ctr"/>
                </a:tc>
                <a:tc>
                  <a:txBody>
                    <a:bodyPr/>
                    <a:lstStyle/>
                    <a:p>
                      <a:pPr algn="ctr" fontAlgn="ctr"/>
                      <a:r>
                        <a:rPr lang="ru-RU" sz="900" b="0" i="0" u="none" strike="noStrike" cap="none">
                          <a:solidFill>
                            <a:schemeClr val="dk1"/>
                          </a:solidFill>
                          <a:latin typeface="+mn-lt"/>
                          <a:ea typeface="+mn-ea"/>
                          <a:cs typeface="+mn-cs"/>
                          <a:sym typeface="Arial"/>
                        </a:rPr>
                        <a:t>139</a:t>
                      </a:r>
                    </a:p>
                  </a:txBody>
                  <a:tcPr marL="9525" marR="9525" marT="9525" marB="0" anchor="ctr"/>
                </a:tc>
                <a:tc>
                  <a:txBody>
                    <a:bodyPr/>
                    <a:lstStyle/>
                    <a:p>
                      <a:pPr algn="ctr" fontAlgn="ctr"/>
                      <a:r>
                        <a:rPr lang="ru-RU" sz="900" b="0" i="0" u="none" strike="noStrike" cap="none">
                          <a:solidFill>
                            <a:schemeClr val="dk1"/>
                          </a:solidFill>
                          <a:latin typeface="+mn-lt"/>
                          <a:ea typeface="+mn-ea"/>
                          <a:cs typeface="+mn-cs"/>
                          <a:sym typeface="Arial"/>
                        </a:rPr>
                        <a:t>191</a:t>
                      </a:r>
                    </a:p>
                  </a:txBody>
                  <a:tcPr marL="9525" marR="9525" marT="9525" marB="0" anchor="ctr"/>
                </a:tc>
                <a:tc>
                  <a:txBody>
                    <a:bodyPr/>
                    <a:lstStyle/>
                    <a:p>
                      <a:pPr algn="ctr" fontAlgn="ctr"/>
                      <a:r>
                        <a:rPr lang="ru-RU" sz="900" b="0" i="0" u="none" strike="noStrike" cap="none">
                          <a:solidFill>
                            <a:schemeClr val="dk1"/>
                          </a:solidFill>
                          <a:latin typeface="+mn-lt"/>
                          <a:ea typeface="+mn-ea"/>
                          <a:cs typeface="+mn-cs"/>
                          <a:sym typeface="Arial"/>
                        </a:rPr>
                        <a:t>262</a:t>
                      </a:r>
                    </a:p>
                  </a:txBody>
                  <a:tcPr marL="9525" marR="9525" marT="9525" marB="0" anchor="ctr"/>
                </a:tc>
                <a:tc>
                  <a:txBody>
                    <a:bodyPr/>
                    <a:lstStyle/>
                    <a:p>
                      <a:pPr algn="ctr" fontAlgn="ctr"/>
                      <a:r>
                        <a:rPr lang="ru-RU" sz="1050" b="1" i="0" u="none" strike="noStrike" cap="none">
                          <a:solidFill>
                            <a:schemeClr val="dk1"/>
                          </a:solidFill>
                          <a:latin typeface="+mn-lt"/>
                          <a:ea typeface="+mn-ea"/>
                          <a:cs typeface="+mn-cs"/>
                          <a:sym typeface="Arial"/>
                        </a:rPr>
                        <a:t>2,2%</a:t>
                      </a:r>
                    </a:p>
                  </a:txBody>
                  <a:tcPr marL="9525" marR="9525" marT="9525" marB="0" anchor="ctr"/>
                </a:tc>
                <a:extLst>
                  <a:ext uri="{0D108BD9-81ED-4DB2-BD59-A6C34878D82A}">
                    <a16:rowId xmlns:a16="http://schemas.microsoft.com/office/drawing/2014/main" val="2643833706"/>
                  </a:ext>
                </a:extLst>
              </a:tr>
              <a:tr h="252035">
                <a:tc vMerge="1">
                  <a:txBody>
                    <a:bodyPr/>
                    <a:lstStyle/>
                    <a:p>
                      <a:endParaRPr lang="ru-KZ" sz="1100" dirty="0"/>
                    </a:p>
                  </a:txBody>
                  <a:tcPr/>
                </a:tc>
                <a:tc>
                  <a:txBody>
                    <a:bodyPr/>
                    <a:lstStyle/>
                    <a:p>
                      <a:pPr marL="72000" marR="0" algn="l" rtl="0" eaLnBrk="1" fontAlgn="b" hangingPunct="1">
                        <a:lnSpc>
                          <a:spcPct val="100000"/>
                        </a:lnSpc>
                        <a:spcBef>
                          <a:spcPts val="0"/>
                        </a:spcBef>
                        <a:spcAft>
                          <a:spcPts val="0"/>
                        </a:spcAft>
                        <a:buNone/>
                      </a:pPr>
                      <a:r>
                        <a:rPr lang="ru-RU" sz="800" b="0" i="0" u="none" strike="noStrike" cap="none" dirty="0">
                          <a:solidFill>
                            <a:schemeClr val="dk1"/>
                          </a:solidFill>
                          <a:latin typeface="+mn-lt"/>
                          <a:ea typeface="+mn-ea"/>
                          <a:cs typeface="+mn-cs"/>
                          <a:sym typeface="Arial"/>
                        </a:rPr>
                        <a:t>5 </a:t>
                      </a:r>
                      <a:r>
                        <a:rPr lang="ru-RU" sz="800" b="0" i="0" u="none" strike="noStrike" cap="none" dirty="0" err="1">
                          <a:solidFill>
                            <a:schemeClr val="dk1"/>
                          </a:solidFill>
                          <a:latin typeface="+mn-lt"/>
                          <a:ea typeface="+mn-ea"/>
                          <a:cs typeface="+mn-cs"/>
                          <a:sym typeface="Arial"/>
                        </a:rPr>
                        <a:t>Ауыл</a:t>
                      </a:r>
                      <a:r>
                        <a:rPr lang="ru-RU" sz="800" b="0" i="0" u="none" strike="noStrike" cap="none" dirty="0">
                          <a:solidFill>
                            <a:schemeClr val="dk1"/>
                          </a:solidFill>
                          <a:latin typeface="+mn-lt"/>
                          <a:ea typeface="+mn-ea"/>
                          <a:cs typeface="+mn-cs"/>
                          <a:sym typeface="Arial"/>
                        </a:rPr>
                        <a:t> </a:t>
                      </a:r>
                      <a:r>
                        <a:rPr lang="ru-RU" sz="800" b="0" i="0" u="none" strike="noStrike" cap="none" dirty="0" err="1">
                          <a:solidFill>
                            <a:schemeClr val="dk1"/>
                          </a:solidFill>
                          <a:latin typeface="+mn-lt"/>
                          <a:ea typeface="+mn-ea"/>
                          <a:cs typeface="+mn-cs"/>
                          <a:sym typeface="Arial"/>
                        </a:rPr>
                        <a:t>шаруашылығы</a:t>
                      </a:r>
                      <a:r>
                        <a:rPr lang="ru-RU" sz="800" b="0" i="0" u="none" strike="noStrike" cap="none" dirty="0">
                          <a:solidFill>
                            <a:schemeClr val="dk1"/>
                          </a:solidFill>
                          <a:latin typeface="+mn-lt"/>
                          <a:ea typeface="+mn-ea"/>
                          <a:cs typeface="+mn-cs"/>
                          <a:sym typeface="Arial"/>
                        </a:rPr>
                        <a:t> </a:t>
                      </a:r>
                      <a:r>
                        <a:rPr lang="ru-RU" sz="800" b="0" i="0" u="none" strike="noStrike" cap="none" dirty="0" err="1">
                          <a:solidFill>
                            <a:schemeClr val="dk1"/>
                          </a:solidFill>
                          <a:latin typeface="+mn-lt"/>
                          <a:ea typeface="+mn-ea"/>
                          <a:cs typeface="+mn-cs"/>
                          <a:sym typeface="Arial"/>
                        </a:rPr>
                        <a:t>өнімдерін</a:t>
                      </a:r>
                      <a:r>
                        <a:rPr lang="ru-RU" sz="800" b="0" i="0" u="none" strike="noStrike" cap="none" dirty="0">
                          <a:solidFill>
                            <a:schemeClr val="dk1"/>
                          </a:solidFill>
                          <a:latin typeface="+mn-lt"/>
                          <a:ea typeface="+mn-ea"/>
                          <a:cs typeface="+mn-cs"/>
                          <a:sym typeface="Arial"/>
                        </a:rPr>
                        <a:t> </a:t>
                      </a:r>
                      <a:r>
                        <a:rPr lang="ru-RU" sz="800" b="0" i="0" u="none" strike="noStrike" cap="none" dirty="0" err="1">
                          <a:solidFill>
                            <a:schemeClr val="dk1"/>
                          </a:solidFill>
                          <a:latin typeface="+mn-lt"/>
                          <a:ea typeface="+mn-ea"/>
                          <a:cs typeface="+mn-cs"/>
                          <a:sym typeface="Arial"/>
                        </a:rPr>
                        <a:t>өндірудегі</a:t>
                      </a:r>
                      <a:r>
                        <a:rPr lang="ru-RU" sz="800" b="0" i="0" u="none" strike="noStrike" cap="none" dirty="0">
                          <a:solidFill>
                            <a:schemeClr val="dk1"/>
                          </a:solidFill>
                          <a:latin typeface="+mn-lt"/>
                          <a:ea typeface="+mn-ea"/>
                          <a:cs typeface="+mn-cs"/>
                          <a:sym typeface="Arial"/>
                        </a:rPr>
                        <a:t> </a:t>
                      </a:r>
                      <a:r>
                        <a:rPr lang="ru-RU" sz="800" b="0" i="0" u="none" strike="noStrike" cap="none" dirty="0" err="1">
                          <a:solidFill>
                            <a:schemeClr val="dk1"/>
                          </a:solidFill>
                          <a:latin typeface="+mn-lt"/>
                          <a:ea typeface="+mn-ea"/>
                          <a:cs typeface="+mn-cs"/>
                          <a:sym typeface="Arial"/>
                        </a:rPr>
                        <a:t>біліктілігі</a:t>
                      </a:r>
                      <a:r>
                        <a:rPr lang="ru-RU" sz="800" b="0" i="0" u="none" strike="noStrike" cap="none" dirty="0">
                          <a:solidFill>
                            <a:schemeClr val="dk1"/>
                          </a:solidFill>
                          <a:latin typeface="+mn-lt"/>
                          <a:ea typeface="+mn-ea"/>
                          <a:cs typeface="+mn-cs"/>
                          <a:sym typeface="Arial"/>
                        </a:rPr>
                        <a:t> </a:t>
                      </a:r>
                      <a:r>
                        <a:rPr lang="ru-RU" sz="800" b="0" i="0" u="none" strike="noStrike" cap="none" dirty="0" err="1">
                          <a:solidFill>
                            <a:schemeClr val="dk1"/>
                          </a:solidFill>
                          <a:latin typeface="+mn-lt"/>
                          <a:ea typeface="+mn-ea"/>
                          <a:cs typeface="+mn-cs"/>
                          <a:sym typeface="Arial"/>
                        </a:rPr>
                        <a:t>жоқ</a:t>
                      </a:r>
                      <a:r>
                        <a:rPr lang="ru-RU" sz="800" b="0" i="0" u="none" strike="noStrike" cap="none" dirty="0">
                          <a:solidFill>
                            <a:schemeClr val="dk1"/>
                          </a:solidFill>
                          <a:latin typeface="+mn-lt"/>
                          <a:ea typeface="+mn-ea"/>
                          <a:cs typeface="+mn-cs"/>
                          <a:sym typeface="Arial"/>
                        </a:rPr>
                        <a:t> </a:t>
                      </a:r>
                      <a:r>
                        <a:rPr lang="ru-RU" sz="800" b="0" i="0" u="none" strike="noStrike" cap="none" dirty="0" err="1">
                          <a:solidFill>
                            <a:schemeClr val="dk1"/>
                          </a:solidFill>
                          <a:latin typeface="+mn-lt"/>
                          <a:ea typeface="+mn-ea"/>
                          <a:cs typeface="+mn-cs"/>
                          <a:sym typeface="Arial"/>
                        </a:rPr>
                        <a:t>жұмысшылар</a:t>
                      </a:r>
                      <a:endParaRPr lang="ru-RU" sz="800" b="0" i="0" u="none" strike="noStrike" cap="none" dirty="0">
                        <a:solidFill>
                          <a:schemeClr val="dk1"/>
                        </a:solidFill>
                        <a:latin typeface="+mn-lt"/>
                        <a:ea typeface="+mn-ea"/>
                        <a:cs typeface="+mn-cs"/>
                        <a:sym typeface="Arial"/>
                      </a:endParaRPr>
                    </a:p>
                  </a:txBody>
                  <a:tcPr marL="9525" marR="9525" marT="9525" marB="0" anchor="ctr">
                    <a:lnB w="28575" cap="flat" cmpd="sng" algn="ctr">
                      <a:solidFill>
                        <a:schemeClr val="bg2"/>
                      </a:solidFill>
                      <a:prstDash val="solid"/>
                      <a:round/>
                      <a:headEnd type="none" w="med" len="med"/>
                      <a:tailEnd type="none" w="med" len="med"/>
                    </a:lnB>
                  </a:tcPr>
                </a:tc>
                <a:tc>
                  <a:txBody>
                    <a:bodyPr/>
                    <a:lstStyle/>
                    <a:p>
                      <a:pPr algn="ctr" fontAlgn="b"/>
                      <a:r>
                        <a:rPr lang="ru-RU" sz="900" b="0" i="1" u="none" strike="noStrike" cap="none">
                          <a:solidFill>
                            <a:schemeClr val="dk1"/>
                          </a:solidFill>
                          <a:latin typeface="+mn-lt"/>
                          <a:ea typeface="+mn-ea"/>
                          <a:cs typeface="+mn-cs"/>
                          <a:sym typeface="Arial"/>
                        </a:rPr>
                        <a:t>9211-3</a:t>
                      </a:r>
                    </a:p>
                  </a:txBody>
                  <a:tcPr marL="9525" marR="9525" marT="9525" marB="0" anchor="ctr">
                    <a:lnB w="28575" cap="flat" cmpd="sng" algn="ctr">
                      <a:solidFill>
                        <a:schemeClr val="bg2"/>
                      </a:solidFill>
                      <a:prstDash val="solid"/>
                      <a:round/>
                      <a:headEnd type="none" w="med" len="med"/>
                      <a:tailEnd type="none" w="med" len="med"/>
                    </a:lnB>
                  </a:tcPr>
                </a:tc>
                <a:tc>
                  <a:txBody>
                    <a:bodyPr/>
                    <a:lstStyle/>
                    <a:p>
                      <a:pPr algn="ctr" fontAlgn="ctr"/>
                      <a:r>
                        <a:rPr lang="ru-RU" sz="1050" b="1" i="0" u="none" strike="noStrike" cap="none">
                          <a:solidFill>
                            <a:schemeClr val="dk1"/>
                          </a:solidFill>
                          <a:latin typeface="+mn-lt"/>
                          <a:ea typeface="+mn-ea"/>
                          <a:cs typeface="+mn-cs"/>
                          <a:sym typeface="Arial"/>
                        </a:rPr>
                        <a:t>831</a:t>
                      </a:r>
                    </a:p>
                  </a:txBody>
                  <a:tcPr marL="9525" marR="9525" marT="9525" marB="0" anchor="ctr">
                    <a:lnB w="28575" cap="flat" cmpd="sng" algn="ctr">
                      <a:solidFill>
                        <a:schemeClr val="bg2"/>
                      </a:solidFill>
                      <a:prstDash val="solid"/>
                      <a:round/>
                      <a:headEnd type="none" w="med" len="med"/>
                      <a:tailEnd type="none" w="med" len="med"/>
                    </a:lnB>
                  </a:tcPr>
                </a:tc>
                <a:tc>
                  <a:txBody>
                    <a:bodyPr/>
                    <a:lstStyle/>
                    <a:p>
                      <a:pPr algn="ctr" fontAlgn="ctr"/>
                      <a:r>
                        <a:rPr lang="ru-RU" sz="900" b="0" i="0" u="none" strike="noStrike" cap="none">
                          <a:solidFill>
                            <a:schemeClr val="dk1"/>
                          </a:solidFill>
                          <a:latin typeface="+mn-lt"/>
                          <a:ea typeface="+mn-ea"/>
                          <a:cs typeface="+mn-cs"/>
                          <a:sym typeface="Arial"/>
                        </a:rPr>
                        <a:t>755</a:t>
                      </a:r>
                    </a:p>
                  </a:txBody>
                  <a:tcPr marL="9525" marR="9525" marT="9525" marB="0" anchor="ctr">
                    <a:lnB w="28575" cap="flat" cmpd="sng" algn="ctr">
                      <a:solidFill>
                        <a:schemeClr val="bg2"/>
                      </a:solidFill>
                      <a:prstDash val="solid"/>
                      <a:round/>
                      <a:headEnd type="none" w="med" len="med"/>
                      <a:tailEnd type="none" w="med" len="med"/>
                    </a:lnB>
                  </a:tcPr>
                </a:tc>
                <a:tc>
                  <a:txBody>
                    <a:bodyPr/>
                    <a:lstStyle/>
                    <a:p>
                      <a:pPr algn="ctr" fontAlgn="ctr"/>
                      <a:r>
                        <a:rPr lang="ru-RU" sz="900" b="0" i="0" u="none" strike="noStrike" cap="none">
                          <a:solidFill>
                            <a:schemeClr val="dk1"/>
                          </a:solidFill>
                          <a:latin typeface="+mn-lt"/>
                          <a:ea typeface="+mn-ea"/>
                          <a:cs typeface="+mn-cs"/>
                          <a:sym typeface="Arial"/>
                        </a:rPr>
                        <a:t>49</a:t>
                      </a:r>
                    </a:p>
                  </a:txBody>
                  <a:tcPr marL="9525" marR="9525" marT="9525" marB="0" anchor="ctr">
                    <a:lnB w="28575" cap="flat" cmpd="sng" algn="ctr">
                      <a:solidFill>
                        <a:schemeClr val="bg2"/>
                      </a:solidFill>
                      <a:prstDash val="solid"/>
                      <a:round/>
                      <a:headEnd type="none" w="med" len="med"/>
                      <a:tailEnd type="none" w="med" len="med"/>
                    </a:lnB>
                  </a:tcPr>
                </a:tc>
                <a:tc>
                  <a:txBody>
                    <a:bodyPr/>
                    <a:lstStyle/>
                    <a:p>
                      <a:pPr algn="ctr" fontAlgn="ctr"/>
                      <a:r>
                        <a:rPr lang="ru-RU" sz="900" b="0" i="0" u="none" strike="noStrike" cap="none">
                          <a:solidFill>
                            <a:schemeClr val="dk1"/>
                          </a:solidFill>
                          <a:latin typeface="+mn-lt"/>
                          <a:ea typeface="+mn-ea"/>
                          <a:cs typeface="+mn-cs"/>
                          <a:sym typeface="Arial"/>
                        </a:rPr>
                        <a:t>16</a:t>
                      </a:r>
                    </a:p>
                  </a:txBody>
                  <a:tcPr marL="9525" marR="9525" marT="9525" marB="0" anchor="ctr">
                    <a:lnB w="28575" cap="flat" cmpd="sng" algn="ctr">
                      <a:solidFill>
                        <a:schemeClr val="bg2"/>
                      </a:solidFill>
                      <a:prstDash val="solid"/>
                      <a:round/>
                      <a:headEnd type="none" w="med" len="med"/>
                      <a:tailEnd type="none" w="med" len="med"/>
                    </a:lnB>
                  </a:tcPr>
                </a:tc>
                <a:tc>
                  <a:txBody>
                    <a:bodyPr/>
                    <a:lstStyle/>
                    <a:p>
                      <a:pPr algn="ctr" fontAlgn="ctr"/>
                      <a:r>
                        <a:rPr lang="ru-RU" sz="900" b="0" i="0" u="none" strike="noStrike" cap="none">
                          <a:solidFill>
                            <a:schemeClr val="dk1"/>
                          </a:solidFill>
                          <a:latin typeface="+mn-lt"/>
                          <a:ea typeface="+mn-ea"/>
                          <a:cs typeface="+mn-cs"/>
                          <a:sym typeface="Arial"/>
                        </a:rPr>
                        <a:t>11</a:t>
                      </a:r>
                    </a:p>
                  </a:txBody>
                  <a:tcPr marL="9525" marR="9525" marT="9525" marB="0" anchor="ctr">
                    <a:lnB w="28575" cap="flat" cmpd="sng" algn="ctr">
                      <a:solidFill>
                        <a:schemeClr val="bg2"/>
                      </a:solidFill>
                      <a:prstDash val="solid"/>
                      <a:round/>
                      <a:headEnd type="none" w="med" len="med"/>
                      <a:tailEnd type="none" w="med" len="med"/>
                    </a:lnB>
                  </a:tcPr>
                </a:tc>
                <a:tc>
                  <a:txBody>
                    <a:bodyPr/>
                    <a:lstStyle/>
                    <a:p>
                      <a:pPr algn="ctr" fontAlgn="ctr"/>
                      <a:r>
                        <a:rPr lang="ru-RU" sz="1050" b="1" i="0" u="none" strike="noStrike" cap="none">
                          <a:solidFill>
                            <a:schemeClr val="dk1"/>
                          </a:solidFill>
                          <a:latin typeface="+mn-lt"/>
                          <a:ea typeface="+mn-ea"/>
                          <a:cs typeface="+mn-cs"/>
                          <a:sym typeface="Arial"/>
                        </a:rPr>
                        <a:t>2,1%</a:t>
                      </a:r>
                    </a:p>
                  </a:txBody>
                  <a:tcPr marL="9525" marR="9525" marT="9525" marB="0" anchor="ctr">
                    <a:lnB w="28575" cap="flat" cmpd="sng" algn="ctr">
                      <a:solidFill>
                        <a:schemeClr val="bg2"/>
                      </a:solidFill>
                      <a:prstDash val="solid"/>
                      <a:round/>
                      <a:headEnd type="none" w="med" len="med"/>
                      <a:tailEnd type="none" w="med" len="med"/>
                    </a:lnB>
                  </a:tcPr>
                </a:tc>
                <a:extLst>
                  <a:ext uri="{0D108BD9-81ED-4DB2-BD59-A6C34878D82A}">
                    <a16:rowId xmlns:a16="http://schemas.microsoft.com/office/drawing/2014/main" val="4160565161"/>
                  </a:ext>
                </a:extLst>
              </a:tr>
              <a:tr h="252035">
                <a:tc rowSpan="5">
                  <a:txBody>
                    <a:bodyPr/>
                    <a:lstStyle/>
                    <a:p>
                      <a:pPr algn="ctr"/>
                      <a:r>
                        <a:rPr lang="ru-RU" sz="1100" dirty="0"/>
                        <a:t>2021</a:t>
                      </a:r>
                      <a:endParaRPr lang="ru-KZ" sz="1100" dirty="0"/>
                    </a:p>
                  </a:txBody>
                  <a:tcPr anchor="ctr">
                    <a:lnT w="28575" cap="flat" cmpd="sng" algn="ctr">
                      <a:solidFill>
                        <a:schemeClr val="bg2"/>
                      </a:solidFill>
                      <a:prstDash val="solid"/>
                      <a:round/>
                      <a:headEnd type="none" w="med" len="med"/>
                      <a:tailEnd type="none" w="med" len="med"/>
                    </a:lnT>
                    <a:lnB w="28575" cap="flat" cmpd="sng" algn="ctr">
                      <a:solidFill>
                        <a:schemeClr val="bg2"/>
                      </a:solidFill>
                      <a:prstDash val="solid"/>
                      <a:round/>
                      <a:headEnd type="none" w="med" len="med"/>
                      <a:tailEnd type="none" w="med" len="med"/>
                    </a:lnB>
                  </a:tcPr>
                </a:tc>
                <a:tc>
                  <a:txBody>
                    <a:bodyPr/>
                    <a:lstStyle/>
                    <a:p>
                      <a:pPr marL="72000" marR="0" algn="l" rtl="0" eaLnBrk="1" fontAlgn="b" hangingPunct="1">
                        <a:lnSpc>
                          <a:spcPct val="100000"/>
                        </a:lnSpc>
                        <a:spcBef>
                          <a:spcPts val="0"/>
                        </a:spcBef>
                        <a:spcAft>
                          <a:spcPts val="0"/>
                        </a:spcAft>
                        <a:buNone/>
                      </a:pPr>
                      <a:r>
                        <a:rPr lang="ru-RU" sz="800" b="0" i="0" u="none" strike="noStrike" cap="none" dirty="0">
                          <a:solidFill>
                            <a:schemeClr val="dk1"/>
                          </a:solidFill>
                          <a:latin typeface="+mn-lt"/>
                          <a:ea typeface="+mn-ea"/>
                          <a:cs typeface="+mn-cs"/>
                          <a:sym typeface="Arial"/>
                        </a:rPr>
                        <a:t>1 </a:t>
                      </a:r>
                      <a:r>
                        <a:rPr lang="ru-RU" sz="800" b="0" i="0" u="none" strike="noStrike" cap="none" dirty="0" err="1">
                          <a:solidFill>
                            <a:schemeClr val="dk1"/>
                          </a:solidFill>
                          <a:latin typeface="+mn-lt"/>
                          <a:ea typeface="+mn-ea"/>
                          <a:cs typeface="+mn-cs"/>
                          <a:sym typeface="Arial"/>
                        </a:rPr>
                        <a:t>Басқа</a:t>
                      </a:r>
                      <a:r>
                        <a:rPr lang="ru-RU" sz="800" b="0" i="0" u="none" strike="noStrike" cap="none" dirty="0">
                          <a:solidFill>
                            <a:schemeClr val="dk1"/>
                          </a:solidFill>
                          <a:latin typeface="+mn-lt"/>
                          <a:ea typeface="+mn-ea"/>
                          <a:cs typeface="+mn-cs"/>
                          <a:sym typeface="Arial"/>
                        </a:rPr>
                        <a:t> да </a:t>
                      </a:r>
                      <a:r>
                        <a:rPr lang="ru-RU" sz="800" b="0" i="0" u="none" strike="noStrike" cap="none" dirty="0" err="1">
                          <a:solidFill>
                            <a:schemeClr val="dk1"/>
                          </a:solidFill>
                          <a:latin typeface="+mn-lt"/>
                          <a:ea typeface="+mn-ea"/>
                          <a:cs typeface="+mn-cs"/>
                          <a:sym typeface="Arial"/>
                        </a:rPr>
                        <a:t>біліктілігі</a:t>
                      </a:r>
                      <a:r>
                        <a:rPr lang="ru-RU" sz="800" b="0" i="0" u="none" strike="noStrike" cap="none" dirty="0">
                          <a:solidFill>
                            <a:schemeClr val="dk1"/>
                          </a:solidFill>
                          <a:latin typeface="+mn-lt"/>
                          <a:ea typeface="+mn-ea"/>
                          <a:cs typeface="+mn-cs"/>
                          <a:sym typeface="Arial"/>
                        </a:rPr>
                        <a:t> </a:t>
                      </a:r>
                      <a:r>
                        <a:rPr lang="ru-RU" sz="800" b="0" i="0" u="none" strike="noStrike" cap="none" dirty="0" err="1">
                          <a:solidFill>
                            <a:schemeClr val="dk1"/>
                          </a:solidFill>
                          <a:latin typeface="+mn-lt"/>
                          <a:ea typeface="+mn-ea"/>
                          <a:cs typeface="+mn-cs"/>
                          <a:sym typeface="Arial"/>
                        </a:rPr>
                        <a:t>жоқ</a:t>
                      </a:r>
                      <a:r>
                        <a:rPr lang="ru-RU" sz="800" b="0" i="0" u="none" strike="noStrike" cap="none" dirty="0">
                          <a:solidFill>
                            <a:schemeClr val="dk1"/>
                          </a:solidFill>
                          <a:latin typeface="+mn-lt"/>
                          <a:ea typeface="+mn-ea"/>
                          <a:cs typeface="+mn-cs"/>
                          <a:sym typeface="Arial"/>
                        </a:rPr>
                        <a:t> </a:t>
                      </a:r>
                      <a:r>
                        <a:rPr lang="ru-RU" sz="800" b="0" i="0" u="none" strike="noStrike" cap="none" dirty="0" err="1">
                          <a:solidFill>
                            <a:schemeClr val="dk1"/>
                          </a:solidFill>
                          <a:latin typeface="+mn-lt"/>
                          <a:ea typeface="+mn-ea"/>
                          <a:cs typeface="+mn-cs"/>
                          <a:sym typeface="Arial"/>
                        </a:rPr>
                        <a:t>жұмысшылар</a:t>
                      </a:r>
                      <a:endParaRPr lang="ru-RU" sz="800" b="0" i="0" u="none" strike="noStrike" cap="none" dirty="0">
                        <a:solidFill>
                          <a:schemeClr val="dk1"/>
                        </a:solidFill>
                        <a:latin typeface="+mn-lt"/>
                        <a:ea typeface="+mn-ea"/>
                        <a:cs typeface="+mn-cs"/>
                        <a:sym typeface="Arial"/>
                      </a:endParaRPr>
                    </a:p>
                  </a:txBody>
                  <a:tcPr marL="9525" marR="9525" marT="9525" marB="0" anchor="ctr">
                    <a:lnT w="28575" cap="flat" cmpd="sng" algn="ctr">
                      <a:solidFill>
                        <a:schemeClr val="bg2"/>
                      </a:solidFill>
                      <a:prstDash val="solid"/>
                      <a:round/>
                      <a:headEnd type="none" w="med" len="med"/>
                      <a:tailEnd type="none" w="med" len="med"/>
                    </a:lnT>
                  </a:tcPr>
                </a:tc>
                <a:tc>
                  <a:txBody>
                    <a:bodyPr/>
                    <a:lstStyle/>
                    <a:p>
                      <a:pPr algn="ctr" fontAlgn="b"/>
                      <a:r>
                        <a:rPr lang="ru-RU" sz="900" b="0" i="1" u="none" strike="noStrike" cap="none" dirty="0">
                          <a:solidFill>
                            <a:schemeClr val="dk1"/>
                          </a:solidFill>
                          <a:latin typeface="+mn-lt"/>
                          <a:ea typeface="+mn-ea"/>
                          <a:cs typeface="+mn-cs"/>
                          <a:sym typeface="Arial"/>
                        </a:rPr>
                        <a:t>9629-9</a:t>
                      </a:r>
                    </a:p>
                  </a:txBody>
                  <a:tcPr marL="9525" marR="9525" marT="9525" marB="0" anchor="ctr">
                    <a:lnT w="28575" cap="flat" cmpd="sng" algn="ctr">
                      <a:solidFill>
                        <a:schemeClr val="bg2"/>
                      </a:solidFill>
                      <a:prstDash val="solid"/>
                      <a:round/>
                      <a:headEnd type="none" w="med" len="med"/>
                      <a:tailEnd type="none" w="med" len="med"/>
                    </a:lnT>
                  </a:tcPr>
                </a:tc>
                <a:tc>
                  <a:txBody>
                    <a:bodyPr/>
                    <a:lstStyle/>
                    <a:p>
                      <a:pPr algn="ctr" fontAlgn="ctr"/>
                      <a:r>
                        <a:rPr lang="ru-RU" sz="1050" b="1" i="0" u="none" strike="noStrike" cap="none" dirty="0">
                          <a:solidFill>
                            <a:schemeClr val="dk1"/>
                          </a:solidFill>
                          <a:latin typeface="+mn-lt"/>
                          <a:ea typeface="+mn-ea"/>
                          <a:cs typeface="+mn-cs"/>
                          <a:sym typeface="Arial"/>
                        </a:rPr>
                        <a:t>7 356</a:t>
                      </a:r>
                    </a:p>
                  </a:txBody>
                  <a:tcPr marL="9525" marR="9525" marT="9525" marB="0" anchor="ctr">
                    <a:lnT w="28575" cap="flat" cmpd="sng" algn="ctr">
                      <a:solidFill>
                        <a:schemeClr val="bg2"/>
                      </a:solidFill>
                      <a:prstDash val="solid"/>
                      <a:round/>
                      <a:headEnd type="none" w="med" len="med"/>
                      <a:tailEnd type="none" w="med" len="med"/>
                    </a:lnT>
                  </a:tcPr>
                </a:tc>
                <a:tc>
                  <a:txBody>
                    <a:bodyPr/>
                    <a:lstStyle/>
                    <a:p>
                      <a:pPr algn="ctr" fontAlgn="ctr"/>
                      <a:r>
                        <a:rPr lang="ru-RU" sz="900" b="0" i="0" u="none" strike="noStrike" cap="none">
                          <a:solidFill>
                            <a:schemeClr val="dk1"/>
                          </a:solidFill>
                          <a:latin typeface="+mn-lt"/>
                          <a:ea typeface="+mn-ea"/>
                          <a:cs typeface="+mn-cs"/>
                          <a:sym typeface="Arial"/>
                        </a:rPr>
                        <a:t>434</a:t>
                      </a:r>
                    </a:p>
                  </a:txBody>
                  <a:tcPr marL="9525" marR="9525" marT="9525" marB="0" anchor="ctr">
                    <a:lnT w="28575" cap="flat" cmpd="sng" algn="ctr">
                      <a:solidFill>
                        <a:schemeClr val="bg2"/>
                      </a:solidFill>
                      <a:prstDash val="solid"/>
                      <a:round/>
                      <a:headEnd type="none" w="med" len="med"/>
                      <a:tailEnd type="none" w="med" len="med"/>
                    </a:lnT>
                  </a:tcPr>
                </a:tc>
                <a:tc>
                  <a:txBody>
                    <a:bodyPr/>
                    <a:lstStyle/>
                    <a:p>
                      <a:pPr algn="ctr" fontAlgn="ctr"/>
                      <a:r>
                        <a:rPr lang="ru-RU" sz="900" b="0" i="0" u="none" strike="noStrike" cap="none" dirty="0">
                          <a:solidFill>
                            <a:schemeClr val="dk1"/>
                          </a:solidFill>
                          <a:latin typeface="+mn-lt"/>
                          <a:ea typeface="+mn-ea"/>
                          <a:cs typeface="+mn-cs"/>
                          <a:sym typeface="Arial"/>
                        </a:rPr>
                        <a:t>621</a:t>
                      </a:r>
                    </a:p>
                  </a:txBody>
                  <a:tcPr marL="9525" marR="9525" marT="9525" marB="0" anchor="ctr">
                    <a:lnT w="28575" cap="flat" cmpd="sng" algn="ctr">
                      <a:solidFill>
                        <a:schemeClr val="bg2"/>
                      </a:solidFill>
                      <a:prstDash val="solid"/>
                      <a:round/>
                      <a:headEnd type="none" w="med" len="med"/>
                      <a:tailEnd type="none" w="med" len="med"/>
                    </a:lnT>
                  </a:tcPr>
                </a:tc>
                <a:tc>
                  <a:txBody>
                    <a:bodyPr/>
                    <a:lstStyle/>
                    <a:p>
                      <a:pPr algn="ctr" fontAlgn="ctr"/>
                      <a:r>
                        <a:rPr lang="ru-RU" sz="900" b="0" i="0" u="none" strike="noStrike" cap="none">
                          <a:solidFill>
                            <a:schemeClr val="dk1"/>
                          </a:solidFill>
                          <a:latin typeface="+mn-lt"/>
                          <a:ea typeface="+mn-ea"/>
                          <a:cs typeface="+mn-cs"/>
                          <a:sym typeface="Arial"/>
                        </a:rPr>
                        <a:t>673</a:t>
                      </a:r>
                    </a:p>
                  </a:txBody>
                  <a:tcPr marL="9525" marR="9525" marT="9525" marB="0" anchor="ctr">
                    <a:lnT w="28575" cap="flat" cmpd="sng" algn="ctr">
                      <a:solidFill>
                        <a:schemeClr val="bg2"/>
                      </a:solidFill>
                      <a:prstDash val="solid"/>
                      <a:round/>
                      <a:headEnd type="none" w="med" len="med"/>
                      <a:tailEnd type="none" w="med" len="med"/>
                    </a:lnT>
                  </a:tcPr>
                </a:tc>
                <a:tc>
                  <a:txBody>
                    <a:bodyPr/>
                    <a:lstStyle/>
                    <a:p>
                      <a:pPr algn="ctr" fontAlgn="ctr"/>
                      <a:r>
                        <a:rPr lang="ru-RU" sz="900" b="0" i="0" u="none" strike="noStrike" cap="none">
                          <a:solidFill>
                            <a:schemeClr val="dk1"/>
                          </a:solidFill>
                          <a:latin typeface="+mn-lt"/>
                          <a:ea typeface="+mn-ea"/>
                          <a:cs typeface="+mn-cs"/>
                          <a:sym typeface="Arial"/>
                        </a:rPr>
                        <a:t>5 628</a:t>
                      </a:r>
                    </a:p>
                  </a:txBody>
                  <a:tcPr marL="9525" marR="9525" marT="9525" marB="0" anchor="ctr">
                    <a:lnT w="28575" cap="flat" cmpd="sng" algn="ctr">
                      <a:solidFill>
                        <a:schemeClr val="bg2"/>
                      </a:solidFill>
                      <a:prstDash val="solid"/>
                      <a:round/>
                      <a:headEnd type="none" w="med" len="med"/>
                      <a:tailEnd type="none" w="med" len="med"/>
                    </a:lnT>
                  </a:tcPr>
                </a:tc>
                <a:tc>
                  <a:txBody>
                    <a:bodyPr/>
                    <a:lstStyle/>
                    <a:p>
                      <a:pPr algn="ctr" fontAlgn="ctr"/>
                      <a:r>
                        <a:rPr lang="ru-RU" sz="1050" b="1" i="0" u="none" strike="noStrike" cap="none" dirty="0">
                          <a:solidFill>
                            <a:schemeClr val="dk1"/>
                          </a:solidFill>
                          <a:latin typeface="+mn-lt"/>
                          <a:ea typeface="+mn-ea"/>
                          <a:cs typeface="+mn-cs"/>
                          <a:sym typeface="Arial"/>
                        </a:rPr>
                        <a:t>16,2%</a:t>
                      </a:r>
                    </a:p>
                  </a:txBody>
                  <a:tcPr marL="9525" marR="9525" marT="9525" marB="0" anchor="ctr">
                    <a:lnT w="28575" cap="flat" cmpd="sng" algn="ctr">
                      <a:solidFill>
                        <a:schemeClr val="bg2"/>
                      </a:solidFill>
                      <a:prstDash val="solid"/>
                      <a:round/>
                      <a:headEnd type="none" w="med" len="med"/>
                      <a:tailEnd type="none" w="med" len="med"/>
                    </a:lnT>
                  </a:tcPr>
                </a:tc>
                <a:extLst>
                  <a:ext uri="{0D108BD9-81ED-4DB2-BD59-A6C34878D82A}">
                    <a16:rowId xmlns:a16="http://schemas.microsoft.com/office/drawing/2014/main" val="1427977684"/>
                  </a:ext>
                </a:extLst>
              </a:tr>
              <a:tr h="252035">
                <a:tc vMerge="1">
                  <a:txBody>
                    <a:bodyPr/>
                    <a:lstStyle/>
                    <a:p>
                      <a:endParaRPr lang="ru-KZ" sz="1100" dirty="0"/>
                    </a:p>
                  </a:txBody>
                  <a:tcPr/>
                </a:tc>
                <a:tc>
                  <a:txBody>
                    <a:bodyPr/>
                    <a:lstStyle/>
                    <a:p>
                      <a:pPr marL="72000" marR="0" algn="l" rtl="0" eaLnBrk="1" fontAlgn="b" hangingPunct="1">
                        <a:lnSpc>
                          <a:spcPct val="100000"/>
                        </a:lnSpc>
                        <a:spcBef>
                          <a:spcPts val="0"/>
                        </a:spcBef>
                        <a:spcAft>
                          <a:spcPts val="0"/>
                        </a:spcAft>
                        <a:buNone/>
                      </a:pPr>
                      <a:r>
                        <a:rPr lang="ru-RU" sz="800" b="0" i="0" u="none" strike="noStrike" cap="none" dirty="0">
                          <a:solidFill>
                            <a:schemeClr val="dk1"/>
                          </a:solidFill>
                          <a:latin typeface="+mn-lt"/>
                          <a:ea typeface="+mn-ea"/>
                          <a:cs typeface="+mn-cs"/>
                          <a:sym typeface="Arial"/>
                        </a:rPr>
                        <a:t>2 </a:t>
                      </a:r>
                      <a:r>
                        <a:rPr lang="ru-RU" sz="800" b="0" i="0" u="none" strike="noStrike" cap="none" dirty="0" err="1">
                          <a:solidFill>
                            <a:schemeClr val="dk1"/>
                          </a:solidFill>
                          <a:latin typeface="+mn-lt"/>
                          <a:ea typeface="+mn-ea"/>
                          <a:cs typeface="+mn-cs"/>
                          <a:sym typeface="Arial"/>
                        </a:rPr>
                        <a:t>Әртүрлі</a:t>
                      </a:r>
                      <a:r>
                        <a:rPr lang="ru-RU" sz="800" b="0" i="0" u="none" strike="noStrike" cap="none" dirty="0">
                          <a:solidFill>
                            <a:schemeClr val="dk1"/>
                          </a:solidFill>
                          <a:latin typeface="+mn-lt"/>
                          <a:ea typeface="+mn-ea"/>
                          <a:cs typeface="+mn-cs"/>
                          <a:sym typeface="Arial"/>
                        </a:rPr>
                        <a:t> </a:t>
                      </a:r>
                      <a:r>
                        <a:rPr lang="ru-RU" sz="800" b="0" i="0" u="none" strike="noStrike" cap="none" dirty="0" err="1">
                          <a:solidFill>
                            <a:schemeClr val="dk1"/>
                          </a:solidFill>
                          <a:latin typeface="+mn-lt"/>
                          <a:ea typeface="+mn-ea"/>
                          <a:cs typeface="+mn-cs"/>
                          <a:sym typeface="Arial"/>
                        </a:rPr>
                        <a:t>жұмысты</a:t>
                      </a:r>
                      <a:r>
                        <a:rPr lang="ru-RU" sz="800" b="0" i="0" u="none" strike="noStrike" cap="none" dirty="0">
                          <a:solidFill>
                            <a:schemeClr val="dk1"/>
                          </a:solidFill>
                          <a:latin typeface="+mn-lt"/>
                          <a:ea typeface="+mn-ea"/>
                          <a:cs typeface="+mn-cs"/>
                          <a:sym typeface="Arial"/>
                        </a:rPr>
                        <a:t> </a:t>
                      </a:r>
                      <a:r>
                        <a:rPr lang="ru-RU" sz="800" b="0" i="0" u="none" strike="noStrike" cap="none" dirty="0" err="1">
                          <a:solidFill>
                            <a:schemeClr val="dk1"/>
                          </a:solidFill>
                          <a:latin typeface="+mn-lt"/>
                          <a:ea typeface="+mn-ea"/>
                          <a:cs typeface="+mn-cs"/>
                          <a:sym typeface="Arial"/>
                        </a:rPr>
                        <a:t>атқарушылар</a:t>
                      </a:r>
                      <a:endParaRPr lang="ru-RU" sz="800" b="0" i="0" u="none" strike="noStrike" cap="none" dirty="0">
                        <a:solidFill>
                          <a:schemeClr val="dk1"/>
                        </a:solidFill>
                        <a:latin typeface="+mn-lt"/>
                        <a:ea typeface="+mn-ea"/>
                        <a:cs typeface="+mn-cs"/>
                        <a:sym typeface="Arial"/>
                      </a:endParaRPr>
                    </a:p>
                  </a:txBody>
                  <a:tcPr marL="9525" marR="9525" marT="9525" marB="0" anchor="ctr"/>
                </a:tc>
                <a:tc>
                  <a:txBody>
                    <a:bodyPr/>
                    <a:lstStyle/>
                    <a:p>
                      <a:pPr algn="ctr" fontAlgn="b"/>
                      <a:r>
                        <a:rPr lang="ru-RU" sz="900" b="0" i="1" u="none" strike="noStrike" cap="none">
                          <a:solidFill>
                            <a:schemeClr val="dk1"/>
                          </a:solidFill>
                          <a:latin typeface="+mn-lt"/>
                          <a:ea typeface="+mn-ea"/>
                          <a:cs typeface="+mn-cs"/>
                          <a:sym typeface="Arial"/>
                        </a:rPr>
                        <a:t>9629-7</a:t>
                      </a:r>
                    </a:p>
                  </a:txBody>
                  <a:tcPr marL="9525" marR="9525" marT="9525" marB="0" anchor="ctr"/>
                </a:tc>
                <a:tc>
                  <a:txBody>
                    <a:bodyPr/>
                    <a:lstStyle/>
                    <a:p>
                      <a:pPr algn="ctr" fontAlgn="ctr"/>
                      <a:r>
                        <a:rPr lang="ru-RU" sz="1050" b="1" i="0" u="none" strike="noStrike" cap="none">
                          <a:solidFill>
                            <a:schemeClr val="dk1"/>
                          </a:solidFill>
                          <a:latin typeface="+mn-lt"/>
                          <a:ea typeface="+mn-ea"/>
                          <a:cs typeface="+mn-cs"/>
                          <a:sym typeface="Arial"/>
                        </a:rPr>
                        <a:t>2 689</a:t>
                      </a:r>
                    </a:p>
                  </a:txBody>
                  <a:tcPr marL="9525" marR="9525" marT="9525" marB="0" anchor="ctr"/>
                </a:tc>
                <a:tc>
                  <a:txBody>
                    <a:bodyPr/>
                    <a:lstStyle/>
                    <a:p>
                      <a:pPr algn="ctr" fontAlgn="ctr"/>
                      <a:r>
                        <a:rPr lang="ru-RU" sz="900" b="0" i="0" u="none" strike="noStrike" cap="none">
                          <a:solidFill>
                            <a:schemeClr val="dk1"/>
                          </a:solidFill>
                          <a:latin typeface="+mn-lt"/>
                          <a:ea typeface="+mn-ea"/>
                          <a:cs typeface="+mn-cs"/>
                          <a:sym typeface="Arial"/>
                        </a:rPr>
                        <a:t>120</a:t>
                      </a:r>
                    </a:p>
                  </a:txBody>
                  <a:tcPr marL="9525" marR="9525" marT="9525" marB="0" anchor="ctr"/>
                </a:tc>
                <a:tc>
                  <a:txBody>
                    <a:bodyPr/>
                    <a:lstStyle/>
                    <a:p>
                      <a:pPr algn="ctr" fontAlgn="ctr"/>
                      <a:r>
                        <a:rPr lang="ru-RU" sz="900" b="0" i="0" u="none" strike="noStrike" cap="none">
                          <a:solidFill>
                            <a:schemeClr val="dk1"/>
                          </a:solidFill>
                          <a:latin typeface="+mn-lt"/>
                          <a:ea typeface="+mn-ea"/>
                          <a:cs typeface="+mn-cs"/>
                          <a:sym typeface="Arial"/>
                        </a:rPr>
                        <a:t>261</a:t>
                      </a:r>
                    </a:p>
                  </a:txBody>
                  <a:tcPr marL="9525" marR="9525" marT="9525" marB="0" anchor="ctr"/>
                </a:tc>
                <a:tc>
                  <a:txBody>
                    <a:bodyPr/>
                    <a:lstStyle/>
                    <a:p>
                      <a:pPr algn="ctr" fontAlgn="ctr"/>
                      <a:r>
                        <a:rPr lang="ru-RU" sz="900" b="0" i="0" u="none" strike="noStrike" cap="none">
                          <a:solidFill>
                            <a:schemeClr val="dk1"/>
                          </a:solidFill>
                          <a:latin typeface="+mn-lt"/>
                          <a:ea typeface="+mn-ea"/>
                          <a:cs typeface="+mn-cs"/>
                          <a:sym typeface="Arial"/>
                        </a:rPr>
                        <a:t>488</a:t>
                      </a:r>
                    </a:p>
                  </a:txBody>
                  <a:tcPr marL="9525" marR="9525" marT="9525" marB="0" anchor="ctr"/>
                </a:tc>
                <a:tc>
                  <a:txBody>
                    <a:bodyPr/>
                    <a:lstStyle/>
                    <a:p>
                      <a:pPr algn="ctr" fontAlgn="ctr"/>
                      <a:r>
                        <a:rPr lang="ru-RU" sz="900" b="0" i="0" u="none" strike="noStrike" cap="none">
                          <a:solidFill>
                            <a:schemeClr val="dk1"/>
                          </a:solidFill>
                          <a:latin typeface="+mn-lt"/>
                          <a:ea typeface="+mn-ea"/>
                          <a:cs typeface="+mn-cs"/>
                          <a:sym typeface="Arial"/>
                        </a:rPr>
                        <a:t>1 820</a:t>
                      </a:r>
                    </a:p>
                  </a:txBody>
                  <a:tcPr marL="9525" marR="9525" marT="9525" marB="0" anchor="ctr"/>
                </a:tc>
                <a:tc>
                  <a:txBody>
                    <a:bodyPr/>
                    <a:lstStyle/>
                    <a:p>
                      <a:pPr algn="ctr" fontAlgn="ctr"/>
                      <a:r>
                        <a:rPr lang="ru-RU" sz="1050" b="1" i="0" u="none" strike="noStrike" cap="none">
                          <a:solidFill>
                            <a:schemeClr val="dk1"/>
                          </a:solidFill>
                          <a:latin typeface="+mn-lt"/>
                          <a:ea typeface="+mn-ea"/>
                          <a:cs typeface="+mn-cs"/>
                          <a:sym typeface="Arial"/>
                        </a:rPr>
                        <a:t>5,9%</a:t>
                      </a:r>
                    </a:p>
                  </a:txBody>
                  <a:tcPr marL="9525" marR="9525" marT="9525" marB="0" anchor="ctr"/>
                </a:tc>
                <a:extLst>
                  <a:ext uri="{0D108BD9-81ED-4DB2-BD59-A6C34878D82A}">
                    <a16:rowId xmlns:a16="http://schemas.microsoft.com/office/drawing/2014/main" val="1290809229"/>
                  </a:ext>
                </a:extLst>
              </a:tr>
              <a:tr h="252035">
                <a:tc vMerge="1">
                  <a:txBody>
                    <a:bodyPr/>
                    <a:lstStyle/>
                    <a:p>
                      <a:endParaRPr lang="ru-KZ" sz="1100" dirty="0"/>
                    </a:p>
                  </a:txBody>
                  <a:tcPr/>
                </a:tc>
                <a:tc>
                  <a:txBody>
                    <a:bodyPr/>
                    <a:lstStyle/>
                    <a:p>
                      <a:pPr marL="72000" marR="0" algn="l" rtl="0" eaLnBrk="1" fontAlgn="b" hangingPunct="1">
                        <a:lnSpc>
                          <a:spcPct val="100000"/>
                        </a:lnSpc>
                        <a:spcBef>
                          <a:spcPts val="0"/>
                        </a:spcBef>
                        <a:spcAft>
                          <a:spcPts val="0"/>
                        </a:spcAft>
                        <a:buNone/>
                      </a:pPr>
                      <a:r>
                        <a:rPr lang="ru-RU" sz="800" b="0" i="0" u="none" strike="noStrike" cap="none" dirty="0">
                          <a:solidFill>
                            <a:schemeClr val="dk1"/>
                          </a:solidFill>
                          <a:latin typeface="+mn-lt"/>
                          <a:ea typeface="+mn-ea"/>
                          <a:cs typeface="+mn-cs"/>
                          <a:sym typeface="Arial"/>
                        </a:rPr>
                        <a:t>3 </a:t>
                      </a:r>
                      <a:r>
                        <a:rPr lang="ru-RU" sz="800" b="0" i="0" u="none" strike="noStrike" cap="none" dirty="0" err="1">
                          <a:solidFill>
                            <a:schemeClr val="dk1"/>
                          </a:solidFill>
                          <a:latin typeface="+mn-lt"/>
                          <a:ea typeface="+mn-ea"/>
                          <a:cs typeface="+mn-cs"/>
                          <a:sym typeface="Arial"/>
                        </a:rPr>
                        <a:t>Басқа</a:t>
                      </a:r>
                      <a:r>
                        <a:rPr lang="ru-RU" sz="800" b="0" i="0" u="none" strike="noStrike" cap="none" dirty="0">
                          <a:solidFill>
                            <a:schemeClr val="dk1"/>
                          </a:solidFill>
                          <a:latin typeface="+mn-lt"/>
                          <a:ea typeface="+mn-ea"/>
                          <a:cs typeface="+mn-cs"/>
                          <a:sym typeface="Arial"/>
                        </a:rPr>
                        <a:t> да </a:t>
                      </a:r>
                      <a:r>
                        <a:rPr lang="ru-RU" sz="800" b="0" i="0" u="none" strike="noStrike" cap="none" dirty="0" err="1">
                          <a:solidFill>
                            <a:schemeClr val="dk1"/>
                          </a:solidFill>
                          <a:latin typeface="+mn-lt"/>
                          <a:ea typeface="+mn-ea"/>
                          <a:cs typeface="+mn-cs"/>
                          <a:sym typeface="Arial"/>
                        </a:rPr>
                        <a:t>тігіншілер</a:t>
                      </a:r>
                      <a:r>
                        <a:rPr lang="ru-RU" sz="800" b="0" i="0" u="none" strike="noStrike" cap="none" dirty="0">
                          <a:solidFill>
                            <a:schemeClr val="dk1"/>
                          </a:solidFill>
                          <a:latin typeface="+mn-lt"/>
                          <a:ea typeface="+mn-ea"/>
                          <a:cs typeface="+mn-cs"/>
                          <a:sym typeface="Arial"/>
                        </a:rPr>
                        <a:t> </a:t>
                      </a:r>
                      <a:r>
                        <a:rPr lang="ru-RU" sz="800" b="0" i="0" u="none" strike="noStrike" cap="none" dirty="0" err="1">
                          <a:solidFill>
                            <a:schemeClr val="dk1"/>
                          </a:solidFill>
                          <a:latin typeface="+mn-lt"/>
                          <a:ea typeface="+mn-ea"/>
                          <a:cs typeface="+mn-cs"/>
                          <a:sym typeface="Arial"/>
                        </a:rPr>
                        <a:t>және</a:t>
                      </a:r>
                      <a:r>
                        <a:rPr lang="ru-RU" sz="800" b="0" i="0" u="none" strike="noStrike" cap="none" dirty="0">
                          <a:solidFill>
                            <a:schemeClr val="dk1"/>
                          </a:solidFill>
                          <a:latin typeface="+mn-lt"/>
                          <a:ea typeface="+mn-ea"/>
                          <a:cs typeface="+mn-cs"/>
                          <a:sym typeface="Arial"/>
                        </a:rPr>
                        <a:t> </a:t>
                      </a:r>
                      <a:r>
                        <a:rPr lang="ru-RU" sz="800" b="0" i="0" u="none" strike="noStrike" cap="none" dirty="0" err="1">
                          <a:solidFill>
                            <a:schemeClr val="dk1"/>
                          </a:solidFill>
                          <a:latin typeface="+mn-lt"/>
                          <a:ea typeface="+mn-ea"/>
                          <a:cs typeface="+mn-cs"/>
                          <a:sym typeface="Arial"/>
                        </a:rPr>
                        <a:t>киім</a:t>
                      </a:r>
                      <a:r>
                        <a:rPr lang="ru-RU" sz="800" b="0" i="0" u="none" strike="noStrike" cap="none" dirty="0">
                          <a:solidFill>
                            <a:schemeClr val="dk1"/>
                          </a:solidFill>
                          <a:latin typeface="+mn-lt"/>
                          <a:ea typeface="+mn-ea"/>
                          <a:cs typeface="+mn-cs"/>
                          <a:sym typeface="Arial"/>
                        </a:rPr>
                        <a:t> </a:t>
                      </a:r>
                      <a:r>
                        <a:rPr lang="ru-RU" sz="800" b="0" i="0" u="none" strike="noStrike" cap="none" dirty="0" err="1">
                          <a:solidFill>
                            <a:schemeClr val="dk1"/>
                          </a:solidFill>
                          <a:latin typeface="+mn-lt"/>
                          <a:ea typeface="+mn-ea"/>
                          <a:cs typeface="+mn-cs"/>
                          <a:sym typeface="Arial"/>
                        </a:rPr>
                        <a:t>және</a:t>
                      </a:r>
                      <a:r>
                        <a:rPr lang="ru-RU" sz="800" b="0" i="0" u="none" strike="noStrike" cap="none" dirty="0">
                          <a:solidFill>
                            <a:schemeClr val="dk1"/>
                          </a:solidFill>
                          <a:latin typeface="+mn-lt"/>
                          <a:ea typeface="+mn-ea"/>
                          <a:cs typeface="+mn-cs"/>
                          <a:sym typeface="Arial"/>
                        </a:rPr>
                        <a:t> мата </a:t>
                      </a:r>
                      <a:r>
                        <a:rPr lang="ru-RU" sz="800" b="0" i="0" u="none" strike="noStrike" cap="none" dirty="0" err="1">
                          <a:solidFill>
                            <a:schemeClr val="dk1"/>
                          </a:solidFill>
                          <a:latin typeface="+mn-lt"/>
                          <a:ea typeface="+mn-ea"/>
                          <a:cs typeface="+mn-cs"/>
                          <a:sym typeface="Arial"/>
                        </a:rPr>
                        <a:t>реставраторлары</a:t>
                      </a:r>
                      <a:endParaRPr lang="ru-RU" sz="800" b="0" i="0" u="none" strike="noStrike" cap="none" dirty="0">
                        <a:solidFill>
                          <a:schemeClr val="dk1"/>
                        </a:solidFill>
                        <a:latin typeface="+mn-lt"/>
                        <a:ea typeface="+mn-ea"/>
                        <a:cs typeface="+mn-cs"/>
                        <a:sym typeface="Arial"/>
                      </a:endParaRPr>
                    </a:p>
                  </a:txBody>
                  <a:tcPr marL="9525" marR="9525" marT="9525" marB="0" anchor="ctr"/>
                </a:tc>
                <a:tc>
                  <a:txBody>
                    <a:bodyPr/>
                    <a:lstStyle/>
                    <a:p>
                      <a:pPr algn="ctr" fontAlgn="b"/>
                      <a:r>
                        <a:rPr lang="ru-RU" sz="900" b="0" i="1" u="none" strike="noStrike" cap="none" dirty="0">
                          <a:solidFill>
                            <a:schemeClr val="dk1"/>
                          </a:solidFill>
                          <a:latin typeface="+mn-lt"/>
                          <a:ea typeface="+mn-ea"/>
                          <a:cs typeface="+mn-cs"/>
                          <a:sym typeface="Arial"/>
                        </a:rPr>
                        <a:t>7533-1</a:t>
                      </a:r>
                    </a:p>
                  </a:txBody>
                  <a:tcPr marL="9525" marR="9525" marT="9525" marB="0" anchor="ctr"/>
                </a:tc>
                <a:tc>
                  <a:txBody>
                    <a:bodyPr/>
                    <a:lstStyle/>
                    <a:p>
                      <a:pPr algn="ctr" fontAlgn="ctr"/>
                      <a:r>
                        <a:rPr lang="ru-RU" sz="1050" b="1" i="0" u="none" strike="noStrike" cap="none">
                          <a:solidFill>
                            <a:schemeClr val="dk1"/>
                          </a:solidFill>
                          <a:latin typeface="+mn-lt"/>
                          <a:ea typeface="+mn-ea"/>
                          <a:cs typeface="+mn-cs"/>
                          <a:sym typeface="Arial"/>
                        </a:rPr>
                        <a:t>1 445</a:t>
                      </a:r>
                    </a:p>
                  </a:txBody>
                  <a:tcPr marL="9525" marR="9525" marT="9525" marB="0" anchor="ctr"/>
                </a:tc>
                <a:tc>
                  <a:txBody>
                    <a:bodyPr/>
                    <a:lstStyle/>
                    <a:p>
                      <a:pPr algn="ctr" fontAlgn="ctr"/>
                      <a:r>
                        <a:rPr lang="ru-RU" sz="900" b="0" i="0" u="none" strike="noStrike" cap="none">
                          <a:solidFill>
                            <a:schemeClr val="dk1"/>
                          </a:solidFill>
                          <a:latin typeface="+mn-lt"/>
                          <a:ea typeface="+mn-ea"/>
                          <a:cs typeface="+mn-cs"/>
                          <a:sym typeface="Arial"/>
                        </a:rPr>
                        <a:t>227</a:t>
                      </a:r>
                    </a:p>
                  </a:txBody>
                  <a:tcPr marL="9525" marR="9525" marT="9525" marB="0" anchor="ctr"/>
                </a:tc>
                <a:tc>
                  <a:txBody>
                    <a:bodyPr/>
                    <a:lstStyle/>
                    <a:p>
                      <a:pPr algn="ctr" fontAlgn="ctr"/>
                      <a:r>
                        <a:rPr lang="ru-RU" sz="900" b="0" i="0" u="none" strike="noStrike" cap="none">
                          <a:solidFill>
                            <a:schemeClr val="dk1"/>
                          </a:solidFill>
                          <a:latin typeface="+mn-lt"/>
                          <a:ea typeface="+mn-ea"/>
                          <a:cs typeface="+mn-cs"/>
                          <a:sym typeface="Arial"/>
                        </a:rPr>
                        <a:t>187</a:t>
                      </a:r>
                    </a:p>
                  </a:txBody>
                  <a:tcPr marL="9525" marR="9525" marT="9525" marB="0" anchor="ctr"/>
                </a:tc>
                <a:tc>
                  <a:txBody>
                    <a:bodyPr/>
                    <a:lstStyle/>
                    <a:p>
                      <a:pPr algn="ctr" fontAlgn="ctr"/>
                      <a:r>
                        <a:rPr lang="ru-RU" sz="900" b="0" i="0" u="none" strike="noStrike" cap="none" dirty="0">
                          <a:solidFill>
                            <a:schemeClr val="dk1"/>
                          </a:solidFill>
                          <a:latin typeface="+mn-lt"/>
                          <a:ea typeface="+mn-ea"/>
                          <a:cs typeface="+mn-cs"/>
                          <a:sym typeface="Arial"/>
                        </a:rPr>
                        <a:t>204</a:t>
                      </a:r>
                    </a:p>
                  </a:txBody>
                  <a:tcPr marL="9525" marR="9525" marT="9525" marB="0" anchor="ctr"/>
                </a:tc>
                <a:tc>
                  <a:txBody>
                    <a:bodyPr/>
                    <a:lstStyle/>
                    <a:p>
                      <a:pPr algn="ctr" fontAlgn="ctr"/>
                      <a:r>
                        <a:rPr lang="ru-RU" sz="900" b="0" i="0" u="none" strike="noStrike" cap="none">
                          <a:solidFill>
                            <a:schemeClr val="dk1"/>
                          </a:solidFill>
                          <a:latin typeface="+mn-lt"/>
                          <a:ea typeface="+mn-ea"/>
                          <a:cs typeface="+mn-cs"/>
                          <a:sym typeface="Arial"/>
                        </a:rPr>
                        <a:t>827</a:t>
                      </a:r>
                    </a:p>
                  </a:txBody>
                  <a:tcPr marL="9525" marR="9525" marT="9525" marB="0" anchor="ctr"/>
                </a:tc>
                <a:tc>
                  <a:txBody>
                    <a:bodyPr/>
                    <a:lstStyle/>
                    <a:p>
                      <a:pPr algn="ctr" fontAlgn="ctr"/>
                      <a:r>
                        <a:rPr lang="ru-RU" sz="1050" b="1" i="0" u="none" strike="noStrike" cap="none" dirty="0">
                          <a:solidFill>
                            <a:schemeClr val="dk1"/>
                          </a:solidFill>
                          <a:latin typeface="+mn-lt"/>
                          <a:ea typeface="+mn-ea"/>
                          <a:cs typeface="+mn-cs"/>
                          <a:sym typeface="Arial"/>
                        </a:rPr>
                        <a:t>3,2%</a:t>
                      </a:r>
                    </a:p>
                  </a:txBody>
                  <a:tcPr marL="9525" marR="9525" marT="9525" marB="0" anchor="ctr"/>
                </a:tc>
                <a:extLst>
                  <a:ext uri="{0D108BD9-81ED-4DB2-BD59-A6C34878D82A}">
                    <a16:rowId xmlns:a16="http://schemas.microsoft.com/office/drawing/2014/main" val="1542005649"/>
                  </a:ext>
                </a:extLst>
              </a:tr>
              <a:tr h="252035">
                <a:tc vMerge="1">
                  <a:txBody>
                    <a:bodyPr/>
                    <a:lstStyle/>
                    <a:p>
                      <a:endParaRPr lang="ru-KZ" sz="1100" dirty="0"/>
                    </a:p>
                  </a:txBody>
                  <a:tcPr/>
                </a:tc>
                <a:tc>
                  <a:txBody>
                    <a:bodyPr/>
                    <a:lstStyle/>
                    <a:p>
                      <a:pPr marL="72000" marR="0" algn="l" rtl="0" eaLnBrk="1" fontAlgn="b" hangingPunct="1">
                        <a:lnSpc>
                          <a:spcPct val="100000"/>
                        </a:lnSpc>
                        <a:spcBef>
                          <a:spcPts val="0"/>
                        </a:spcBef>
                        <a:spcAft>
                          <a:spcPts val="0"/>
                        </a:spcAft>
                        <a:buNone/>
                      </a:pPr>
                      <a:r>
                        <a:rPr lang="ru-RU" sz="800" b="0" i="0" u="none" strike="noStrike" cap="none" dirty="0">
                          <a:solidFill>
                            <a:schemeClr val="dk1"/>
                          </a:solidFill>
                          <a:latin typeface="+mn-lt"/>
                          <a:ea typeface="+mn-ea"/>
                          <a:cs typeface="+mn-cs"/>
                          <a:sym typeface="Arial"/>
                        </a:rPr>
                        <a:t>4 </a:t>
                      </a:r>
                      <a:r>
                        <a:rPr lang="ru-RU" sz="800" b="0" i="0" u="none" strike="noStrike" cap="none" dirty="0" err="1">
                          <a:solidFill>
                            <a:schemeClr val="dk1"/>
                          </a:solidFill>
                          <a:latin typeface="+mn-lt"/>
                          <a:ea typeface="+mn-ea"/>
                          <a:cs typeface="+mn-cs"/>
                          <a:sym typeface="Arial"/>
                        </a:rPr>
                        <a:t>Күтім</a:t>
                      </a:r>
                      <a:r>
                        <a:rPr lang="ru-RU" sz="800" b="0" i="0" u="none" strike="noStrike" cap="none" dirty="0">
                          <a:solidFill>
                            <a:schemeClr val="dk1"/>
                          </a:solidFill>
                          <a:latin typeface="+mn-lt"/>
                          <a:ea typeface="+mn-ea"/>
                          <a:cs typeface="+mn-cs"/>
                          <a:sym typeface="Arial"/>
                        </a:rPr>
                        <a:t> </a:t>
                      </a:r>
                      <a:r>
                        <a:rPr lang="ru-RU" sz="800" b="0" i="0" u="none" strike="noStrike" cap="none" dirty="0" err="1">
                          <a:solidFill>
                            <a:schemeClr val="dk1"/>
                          </a:solidFill>
                          <a:latin typeface="+mn-lt"/>
                          <a:ea typeface="+mn-ea"/>
                          <a:cs typeface="+mn-cs"/>
                          <a:sym typeface="Arial"/>
                        </a:rPr>
                        <a:t>жөніндегі</a:t>
                      </a:r>
                      <a:r>
                        <a:rPr lang="ru-RU" sz="800" b="0" i="0" u="none" strike="noStrike" cap="none" dirty="0">
                          <a:solidFill>
                            <a:schemeClr val="dk1"/>
                          </a:solidFill>
                          <a:latin typeface="+mn-lt"/>
                          <a:ea typeface="+mn-ea"/>
                          <a:cs typeface="+mn-cs"/>
                          <a:sym typeface="Arial"/>
                        </a:rPr>
                        <a:t> орта </a:t>
                      </a:r>
                      <a:r>
                        <a:rPr lang="ru-RU" sz="800" b="0" i="0" u="none" strike="noStrike" cap="none" dirty="0" err="1">
                          <a:solidFill>
                            <a:schemeClr val="dk1"/>
                          </a:solidFill>
                          <a:latin typeface="+mn-lt"/>
                          <a:ea typeface="+mn-ea"/>
                          <a:cs typeface="+mn-cs"/>
                          <a:sym typeface="Arial"/>
                        </a:rPr>
                        <a:t>медициналық</a:t>
                      </a:r>
                      <a:r>
                        <a:rPr lang="ru-RU" sz="800" b="0" i="0" u="none" strike="noStrike" cap="none" dirty="0">
                          <a:solidFill>
                            <a:schemeClr val="dk1"/>
                          </a:solidFill>
                          <a:latin typeface="+mn-lt"/>
                          <a:ea typeface="+mn-ea"/>
                          <a:cs typeface="+mn-cs"/>
                          <a:sym typeface="Arial"/>
                        </a:rPr>
                        <a:t> персонал</a:t>
                      </a:r>
                    </a:p>
                  </a:txBody>
                  <a:tcPr marL="9525" marR="9525" marT="9525" marB="0" anchor="ctr"/>
                </a:tc>
                <a:tc>
                  <a:txBody>
                    <a:bodyPr/>
                    <a:lstStyle/>
                    <a:p>
                      <a:pPr algn="ctr" fontAlgn="b"/>
                      <a:r>
                        <a:rPr lang="ru-RU" sz="900" b="0" i="1" u="none" strike="noStrike" cap="none">
                          <a:solidFill>
                            <a:schemeClr val="dk1"/>
                          </a:solidFill>
                          <a:latin typeface="+mn-lt"/>
                          <a:ea typeface="+mn-ea"/>
                          <a:cs typeface="+mn-cs"/>
                          <a:sym typeface="Arial"/>
                        </a:rPr>
                        <a:t>3221-0</a:t>
                      </a:r>
                    </a:p>
                  </a:txBody>
                  <a:tcPr marL="9525" marR="9525" marT="9525" marB="0" anchor="ctr"/>
                </a:tc>
                <a:tc>
                  <a:txBody>
                    <a:bodyPr/>
                    <a:lstStyle/>
                    <a:p>
                      <a:pPr algn="ctr" fontAlgn="ctr"/>
                      <a:r>
                        <a:rPr lang="ru-RU" sz="1050" b="1" i="0" u="none" strike="noStrike" cap="none" dirty="0">
                          <a:solidFill>
                            <a:schemeClr val="dk1"/>
                          </a:solidFill>
                          <a:latin typeface="+mn-lt"/>
                          <a:ea typeface="+mn-ea"/>
                          <a:cs typeface="+mn-cs"/>
                          <a:sym typeface="Arial"/>
                        </a:rPr>
                        <a:t>1 127</a:t>
                      </a:r>
                    </a:p>
                  </a:txBody>
                  <a:tcPr marL="9525" marR="9525" marT="9525" marB="0" anchor="ctr"/>
                </a:tc>
                <a:tc>
                  <a:txBody>
                    <a:bodyPr/>
                    <a:lstStyle/>
                    <a:p>
                      <a:pPr algn="ctr" fontAlgn="ctr"/>
                      <a:r>
                        <a:rPr lang="ru-RU" sz="900" b="0" i="0" u="none" strike="noStrike" cap="none">
                          <a:solidFill>
                            <a:schemeClr val="dk1"/>
                          </a:solidFill>
                          <a:latin typeface="+mn-lt"/>
                          <a:ea typeface="+mn-ea"/>
                          <a:cs typeface="+mn-cs"/>
                          <a:sym typeface="Arial"/>
                        </a:rPr>
                        <a:t>358</a:t>
                      </a:r>
                    </a:p>
                  </a:txBody>
                  <a:tcPr marL="9525" marR="9525" marT="9525" marB="0" anchor="ctr"/>
                </a:tc>
                <a:tc>
                  <a:txBody>
                    <a:bodyPr/>
                    <a:lstStyle/>
                    <a:p>
                      <a:pPr algn="ctr" fontAlgn="ctr"/>
                      <a:r>
                        <a:rPr lang="ru-RU" sz="900" b="0" i="0" u="none" strike="noStrike" cap="none">
                          <a:solidFill>
                            <a:schemeClr val="dk1"/>
                          </a:solidFill>
                          <a:latin typeface="+mn-lt"/>
                          <a:ea typeface="+mn-ea"/>
                          <a:cs typeface="+mn-cs"/>
                          <a:sym typeface="Arial"/>
                        </a:rPr>
                        <a:t>164</a:t>
                      </a:r>
                    </a:p>
                  </a:txBody>
                  <a:tcPr marL="9525" marR="9525" marT="9525" marB="0" anchor="ctr"/>
                </a:tc>
                <a:tc>
                  <a:txBody>
                    <a:bodyPr/>
                    <a:lstStyle/>
                    <a:p>
                      <a:pPr algn="ctr" fontAlgn="ctr"/>
                      <a:r>
                        <a:rPr lang="ru-RU" sz="900" b="0" i="0" u="none" strike="noStrike" cap="none">
                          <a:solidFill>
                            <a:schemeClr val="dk1"/>
                          </a:solidFill>
                          <a:latin typeface="+mn-lt"/>
                          <a:ea typeface="+mn-ea"/>
                          <a:cs typeface="+mn-cs"/>
                          <a:sym typeface="Arial"/>
                        </a:rPr>
                        <a:t>260</a:t>
                      </a:r>
                    </a:p>
                  </a:txBody>
                  <a:tcPr marL="9525" marR="9525" marT="9525" marB="0" anchor="ctr"/>
                </a:tc>
                <a:tc>
                  <a:txBody>
                    <a:bodyPr/>
                    <a:lstStyle/>
                    <a:p>
                      <a:pPr algn="ctr" fontAlgn="ctr"/>
                      <a:r>
                        <a:rPr lang="ru-RU" sz="900" b="0" i="0" u="none" strike="noStrike" cap="none">
                          <a:solidFill>
                            <a:schemeClr val="dk1"/>
                          </a:solidFill>
                          <a:latin typeface="+mn-lt"/>
                          <a:ea typeface="+mn-ea"/>
                          <a:cs typeface="+mn-cs"/>
                          <a:sym typeface="Arial"/>
                        </a:rPr>
                        <a:t>345</a:t>
                      </a:r>
                    </a:p>
                  </a:txBody>
                  <a:tcPr marL="9525" marR="9525" marT="9525" marB="0" anchor="ctr"/>
                </a:tc>
                <a:tc>
                  <a:txBody>
                    <a:bodyPr/>
                    <a:lstStyle/>
                    <a:p>
                      <a:pPr algn="ctr" fontAlgn="ctr"/>
                      <a:r>
                        <a:rPr lang="ru-RU" sz="1050" b="1" i="0" u="none" strike="noStrike" cap="none" dirty="0">
                          <a:solidFill>
                            <a:schemeClr val="dk1"/>
                          </a:solidFill>
                          <a:latin typeface="+mn-lt"/>
                          <a:ea typeface="+mn-ea"/>
                          <a:cs typeface="+mn-cs"/>
                          <a:sym typeface="Arial"/>
                        </a:rPr>
                        <a:t>2,5%</a:t>
                      </a:r>
                    </a:p>
                  </a:txBody>
                  <a:tcPr marL="9525" marR="9525" marT="9525" marB="0" anchor="ctr"/>
                </a:tc>
                <a:extLst>
                  <a:ext uri="{0D108BD9-81ED-4DB2-BD59-A6C34878D82A}">
                    <a16:rowId xmlns:a16="http://schemas.microsoft.com/office/drawing/2014/main" val="2119351882"/>
                  </a:ext>
                </a:extLst>
              </a:tr>
              <a:tr h="252035">
                <a:tc vMerge="1">
                  <a:txBody>
                    <a:bodyPr/>
                    <a:lstStyle/>
                    <a:p>
                      <a:endParaRPr lang="ru-KZ" sz="1100" dirty="0"/>
                    </a:p>
                  </a:txBody>
                  <a:tcPr/>
                </a:tc>
                <a:tc>
                  <a:txBody>
                    <a:bodyPr/>
                    <a:lstStyle/>
                    <a:p>
                      <a:pPr marL="72000" marR="0" algn="l" rtl="0" eaLnBrk="1" fontAlgn="b" hangingPunct="1">
                        <a:lnSpc>
                          <a:spcPct val="100000"/>
                        </a:lnSpc>
                        <a:spcBef>
                          <a:spcPts val="0"/>
                        </a:spcBef>
                        <a:spcAft>
                          <a:spcPts val="0"/>
                        </a:spcAft>
                        <a:buNone/>
                      </a:pPr>
                      <a:r>
                        <a:rPr lang="ru-RU" sz="800" b="0" i="0" u="none" strike="noStrike" cap="none" dirty="0">
                          <a:solidFill>
                            <a:schemeClr val="dk1"/>
                          </a:solidFill>
                          <a:latin typeface="+mn-lt"/>
                          <a:ea typeface="+mn-ea"/>
                          <a:cs typeface="+mn-cs"/>
                          <a:sym typeface="Arial"/>
                        </a:rPr>
                        <a:t>5 Аула </a:t>
                      </a:r>
                      <a:r>
                        <a:rPr lang="ru-RU" sz="800" b="0" i="0" u="none" strike="noStrike" cap="none" dirty="0" err="1">
                          <a:solidFill>
                            <a:schemeClr val="dk1"/>
                          </a:solidFill>
                          <a:latin typeface="+mn-lt"/>
                          <a:ea typeface="+mn-ea"/>
                          <a:cs typeface="+mn-cs"/>
                          <a:sym typeface="Arial"/>
                        </a:rPr>
                        <a:t>сыпырушылар</a:t>
                      </a:r>
                      <a:r>
                        <a:rPr lang="ru-RU" sz="800" b="0" i="0" u="none" strike="noStrike" cap="none" dirty="0">
                          <a:solidFill>
                            <a:schemeClr val="dk1"/>
                          </a:solidFill>
                          <a:latin typeface="+mn-lt"/>
                          <a:ea typeface="+mn-ea"/>
                          <a:cs typeface="+mn-cs"/>
                          <a:sym typeface="Arial"/>
                        </a:rPr>
                        <a:t> </a:t>
                      </a:r>
                      <a:r>
                        <a:rPr lang="ru-RU" sz="800" b="0" i="0" u="none" strike="noStrike" cap="none" dirty="0" err="1">
                          <a:solidFill>
                            <a:schemeClr val="dk1"/>
                          </a:solidFill>
                          <a:latin typeface="+mn-lt"/>
                          <a:ea typeface="+mn-ea"/>
                          <a:cs typeface="+mn-cs"/>
                          <a:sym typeface="Arial"/>
                        </a:rPr>
                        <a:t>және</a:t>
                      </a:r>
                      <a:r>
                        <a:rPr lang="ru-RU" sz="800" b="0" i="0" u="none" strike="noStrike" cap="none" dirty="0">
                          <a:solidFill>
                            <a:schemeClr val="dk1"/>
                          </a:solidFill>
                          <a:latin typeface="+mn-lt"/>
                          <a:ea typeface="+mn-ea"/>
                          <a:cs typeface="+mn-cs"/>
                          <a:sym typeface="Arial"/>
                        </a:rPr>
                        <a:t> </a:t>
                      </a:r>
                      <a:r>
                        <a:rPr lang="ru-RU" sz="800" b="0" i="0" u="none" strike="noStrike" cap="none" dirty="0" err="1">
                          <a:solidFill>
                            <a:schemeClr val="dk1"/>
                          </a:solidFill>
                          <a:latin typeface="+mn-lt"/>
                          <a:ea typeface="+mn-ea"/>
                          <a:cs typeface="+mn-cs"/>
                          <a:sym typeface="Arial"/>
                        </a:rPr>
                        <a:t>ашық</a:t>
                      </a:r>
                      <a:r>
                        <a:rPr lang="ru-RU" sz="800" b="0" i="0" u="none" strike="noStrike" cap="none" dirty="0">
                          <a:solidFill>
                            <a:schemeClr val="dk1"/>
                          </a:solidFill>
                          <a:latin typeface="+mn-lt"/>
                          <a:ea typeface="+mn-ea"/>
                          <a:cs typeface="+mn-cs"/>
                          <a:sym typeface="Arial"/>
                        </a:rPr>
                        <a:t> </a:t>
                      </a:r>
                      <a:r>
                        <a:rPr lang="ru-RU" sz="800" b="0" i="0" u="none" strike="noStrike" cap="none" dirty="0" err="1">
                          <a:solidFill>
                            <a:schemeClr val="dk1"/>
                          </a:solidFill>
                          <a:latin typeface="+mn-lt"/>
                          <a:ea typeface="+mn-ea"/>
                          <a:cs typeface="+mn-cs"/>
                          <a:sym typeface="Arial"/>
                        </a:rPr>
                        <a:t>аумақтарды</a:t>
                      </a:r>
                      <a:r>
                        <a:rPr lang="ru-RU" sz="800" b="0" i="0" u="none" strike="noStrike" cap="none" dirty="0">
                          <a:solidFill>
                            <a:schemeClr val="dk1"/>
                          </a:solidFill>
                          <a:latin typeface="+mn-lt"/>
                          <a:ea typeface="+mn-ea"/>
                          <a:cs typeface="+mn-cs"/>
                          <a:sym typeface="Arial"/>
                        </a:rPr>
                        <a:t> </a:t>
                      </a:r>
                      <a:r>
                        <a:rPr lang="ru-RU" sz="800" b="0" i="0" u="none" strike="noStrike" cap="none" dirty="0" err="1">
                          <a:solidFill>
                            <a:schemeClr val="dk1"/>
                          </a:solidFill>
                          <a:latin typeface="+mn-lt"/>
                          <a:ea typeface="+mn-ea"/>
                          <a:cs typeface="+mn-cs"/>
                          <a:sym typeface="Arial"/>
                        </a:rPr>
                        <a:t>тазалаушылар</a:t>
                      </a:r>
                      <a:endParaRPr lang="ru-RU" sz="800" b="0" i="0" u="none" strike="noStrike" cap="none" dirty="0">
                        <a:solidFill>
                          <a:schemeClr val="dk1"/>
                        </a:solidFill>
                        <a:latin typeface="+mn-lt"/>
                        <a:ea typeface="+mn-ea"/>
                        <a:cs typeface="+mn-cs"/>
                        <a:sym typeface="Arial"/>
                      </a:endParaRPr>
                    </a:p>
                  </a:txBody>
                  <a:tcPr marL="9525" marR="9525" marT="9525" marB="0" anchor="ctr">
                    <a:lnB w="28575" cap="flat" cmpd="sng" algn="ctr">
                      <a:solidFill>
                        <a:schemeClr val="bg2"/>
                      </a:solidFill>
                      <a:prstDash val="solid"/>
                      <a:round/>
                      <a:headEnd type="none" w="med" len="med"/>
                      <a:tailEnd type="none" w="med" len="med"/>
                    </a:lnB>
                  </a:tcPr>
                </a:tc>
                <a:tc>
                  <a:txBody>
                    <a:bodyPr/>
                    <a:lstStyle/>
                    <a:p>
                      <a:pPr algn="ctr" fontAlgn="b"/>
                      <a:r>
                        <a:rPr lang="ru-RU" sz="900" b="0" i="1" u="none" strike="noStrike" cap="none">
                          <a:solidFill>
                            <a:schemeClr val="dk1"/>
                          </a:solidFill>
                          <a:latin typeface="+mn-lt"/>
                          <a:ea typeface="+mn-ea"/>
                          <a:cs typeface="+mn-cs"/>
                          <a:sym typeface="Arial"/>
                        </a:rPr>
                        <a:t>9116-0</a:t>
                      </a:r>
                    </a:p>
                  </a:txBody>
                  <a:tcPr marL="9525" marR="9525" marT="9525" marB="0" anchor="ctr">
                    <a:lnB w="28575" cap="flat" cmpd="sng" algn="ctr">
                      <a:solidFill>
                        <a:schemeClr val="bg2"/>
                      </a:solidFill>
                      <a:prstDash val="solid"/>
                      <a:round/>
                      <a:headEnd type="none" w="med" len="med"/>
                      <a:tailEnd type="none" w="med" len="med"/>
                    </a:lnB>
                  </a:tcPr>
                </a:tc>
                <a:tc>
                  <a:txBody>
                    <a:bodyPr/>
                    <a:lstStyle/>
                    <a:p>
                      <a:pPr algn="ctr" fontAlgn="ctr"/>
                      <a:r>
                        <a:rPr lang="ru-RU" sz="1050" b="1" i="0" u="none" strike="noStrike" cap="none" dirty="0">
                          <a:solidFill>
                            <a:schemeClr val="dk1"/>
                          </a:solidFill>
                          <a:latin typeface="+mn-lt"/>
                          <a:ea typeface="+mn-ea"/>
                          <a:cs typeface="+mn-cs"/>
                          <a:sym typeface="Arial"/>
                        </a:rPr>
                        <a:t>988</a:t>
                      </a:r>
                    </a:p>
                  </a:txBody>
                  <a:tcPr marL="9525" marR="9525" marT="9525" marB="0" anchor="ctr">
                    <a:lnB w="28575" cap="flat" cmpd="sng" algn="ctr">
                      <a:solidFill>
                        <a:schemeClr val="bg2"/>
                      </a:solidFill>
                      <a:prstDash val="solid"/>
                      <a:round/>
                      <a:headEnd type="none" w="med" len="med"/>
                      <a:tailEnd type="none" w="med" len="med"/>
                    </a:lnB>
                  </a:tcPr>
                </a:tc>
                <a:tc>
                  <a:txBody>
                    <a:bodyPr/>
                    <a:lstStyle/>
                    <a:p>
                      <a:pPr algn="ctr" fontAlgn="ctr"/>
                      <a:r>
                        <a:rPr lang="ru-RU" sz="900" b="0" i="0" u="none" strike="noStrike" cap="none">
                          <a:solidFill>
                            <a:schemeClr val="dk1"/>
                          </a:solidFill>
                          <a:latin typeface="+mn-lt"/>
                          <a:ea typeface="+mn-ea"/>
                          <a:cs typeface="+mn-cs"/>
                          <a:sym typeface="Arial"/>
                        </a:rPr>
                        <a:t>135</a:t>
                      </a:r>
                    </a:p>
                  </a:txBody>
                  <a:tcPr marL="9525" marR="9525" marT="9525" marB="0" anchor="ctr">
                    <a:lnB w="28575" cap="flat" cmpd="sng" algn="ctr">
                      <a:solidFill>
                        <a:schemeClr val="bg2"/>
                      </a:solidFill>
                      <a:prstDash val="solid"/>
                      <a:round/>
                      <a:headEnd type="none" w="med" len="med"/>
                      <a:tailEnd type="none" w="med" len="med"/>
                    </a:lnB>
                  </a:tcPr>
                </a:tc>
                <a:tc>
                  <a:txBody>
                    <a:bodyPr/>
                    <a:lstStyle/>
                    <a:p>
                      <a:pPr algn="ctr" fontAlgn="ctr"/>
                      <a:r>
                        <a:rPr lang="ru-RU" sz="900" b="0" i="0" u="none" strike="noStrike" cap="none">
                          <a:solidFill>
                            <a:schemeClr val="dk1"/>
                          </a:solidFill>
                          <a:latin typeface="+mn-lt"/>
                          <a:ea typeface="+mn-ea"/>
                          <a:cs typeface="+mn-cs"/>
                          <a:sym typeface="Arial"/>
                        </a:rPr>
                        <a:t>154</a:t>
                      </a:r>
                    </a:p>
                  </a:txBody>
                  <a:tcPr marL="9525" marR="9525" marT="9525" marB="0" anchor="ctr">
                    <a:lnB w="28575" cap="flat" cmpd="sng" algn="ctr">
                      <a:solidFill>
                        <a:schemeClr val="bg2"/>
                      </a:solidFill>
                      <a:prstDash val="solid"/>
                      <a:round/>
                      <a:headEnd type="none" w="med" len="med"/>
                      <a:tailEnd type="none" w="med" len="med"/>
                    </a:lnB>
                  </a:tcPr>
                </a:tc>
                <a:tc>
                  <a:txBody>
                    <a:bodyPr/>
                    <a:lstStyle/>
                    <a:p>
                      <a:pPr algn="ctr" fontAlgn="ctr"/>
                      <a:r>
                        <a:rPr lang="ru-RU" sz="900" b="0" i="0" u="none" strike="noStrike" cap="none" dirty="0">
                          <a:solidFill>
                            <a:schemeClr val="dk1"/>
                          </a:solidFill>
                          <a:latin typeface="+mn-lt"/>
                          <a:ea typeface="+mn-ea"/>
                          <a:cs typeface="+mn-cs"/>
                          <a:sym typeface="Arial"/>
                        </a:rPr>
                        <a:t>358</a:t>
                      </a:r>
                    </a:p>
                  </a:txBody>
                  <a:tcPr marL="9525" marR="9525" marT="9525" marB="0" anchor="ctr">
                    <a:lnB w="28575" cap="flat" cmpd="sng" algn="ctr">
                      <a:solidFill>
                        <a:schemeClr val="bg2"/>
                      </a:solidFill>
                      <a:prstDash val="solid"/>
                      <a:round/>
                      <a:headEnd type="none" w="med" len="med"/>
                      <a:tailEnd type="none" w="med" len="med"/>
                    </a:lnB>
                  </a:tcPr>
                </a:tc>
                <a:tc>
                  <a:txBody>
                    <a:bodyPr/>
                    <a:lstStyle/>
                    <a:p>
                      <a:pPr algn="ctr" fontAlgn="ctr"/>
                      <a:r>
                        <a:rPr lang="ru-RU" sz="900" b="0" i="0" u="none" strike="noStrike" cap="none">
                          <a:solidFill>
                            <a:schemeClr val="dk1"/>
                          </a:solidFill>
                          <a:latin typeface="+mn-lt"/>
                          <a:ea typeface="+mn-ea"/>
                          <a:cs typeface="+mn-cs"/>
                          <a:sym typeface="Arial"/>
                        </a:rPr>
                        <a:t>341</a:t>
                      </a:r>
                    </a:p>
                  </a:txBody>
                  <a:tcPr marL="9525" marR="9525" marT="9525" marB="0" anchor="ctr">
                    <a:lnB w="28575" cap="flat" cmpd="sng" algn="ctr">
                      <a:solidFill>
                        <a:schemeClr val="bg2"/>
                      </a:solidFill>
                      <a:prstDash val="solid"/>
                      <a:round/>
                      <a:headEnd type="none" w="med" len="med"/>
                      <a:tailEnd type="none" w="med" len="med"/>
                    </a:lnB>
                  </a:tcPr>
                </a:tc>
                <a:tc>
                  <a:txBody>
                    <a:bodyPr/>
                    <a:lstStyle/>
                    <a:p>
                      <a:pPr algn="ctr" fontAlgn="ctr"/>
                      <a:r>
                        <a:rPr lang="ru-RU" sz="1050" b="1" i="0" u="none" strike="noStrike" cap="none" dirty="0">
                          <a:solidFill>
                            <a:schemeClr val="dk1"/>
                          </a:solidFill>
                          <a:latin typeface="+mn-lt"/>
                          <a:ea typeface="+mn-ea"/>
                          <a:cs typeface="+mn-cs"/>
                          <a:sym typeface="Arial"/>
                        </a:rPr>
                        <a:t>2,2%</a:t>
                      </a:r>
                    </a:p>
                  </a:txBody>
                  <a:tcPr marL="9525" marR="9525" marT="9525" marB="0" anchor="ctr">
                    <a:lnB w="28575" cap="flat" cmpd="sng" algn="ctr">
                      <a:solidFill>
                        <a:schemeClr val="bg2"/>
                      </a:solidFill>
                      <a:prstDash val="solid"/>
                      <a:round/>
                      <a:headEnd type="none" w="med" len="med"/>
                      <a:tailEnd type="none" w="med" len="med"/>
                    </a:lnB>
                  </a:tcPr>
                </a:tc>
                <a:extLst>
                  <a:ext uri="{0D108BD9-81ED-4DB2-BD59-A6C34878D82A}">
                    <a16:rowId xmlns:a16="http://schemas.microsoft.com/office/drawing/2014/main" val="4147065920"/>
                  </a:ext>
                </a:extLst>
              </a:tr>
              <a:tr h="252035">
                <a:tc rowSpan="5">
                  <a:txBody>
                    <a:bodyPr/>
                    <a:lstStyle/>
                    <a:p>
                      <a:pPr algn="ctr"/>
                      <a:r>
                        <a:rPr lang="ru-RU" sz="1100" dirty="0"/>
                        <a:t>2022</a:t>
                      </a:r>
                      <a:endParaRPr lang="ru-KZ" sz="1100" dirty="0"/>
                    </a:p>
                  </a:txBody>
                  <a:tcPr anchor="ctr">
                    <a:lnT w="28575" cap="flat" cmpd="sng" algn="ctr">
                      <a:solidFill>
                        <a:schemeClr val="bg2"/>
                      </a:solidFill>
                      <a:prstDash val="solid"/>
                      <a:round/>
                      <a:headEnd type="none" w="med" len="med"/>
                      <a:tailEnd type="none" w="med" len="med"/>
                    </a:lnT>
                  </a:tcPr>
                </a:tc>
                <a:tc>
                  <a:txBody>
                    <a:bodyPr/>
                    <a:lstStyle/>
                    <a:p>
                      <a:pPr marL="72000" marR="0" algn="l" rtl="0" eaLnBrk="1" fontAlgn="b" hangingPunct="1">
                        <a:lnSpc>
                          <a:spcPct val="100000"/>
                        </a:lnSpc>
                        <a:spcBef>
                          <a:spcPts val="0"/>
                        </a:spcBef>
                        <a:spcAft>
                          <a:spcPts val="0"/>
                        </a:spcAft>
                        <a:buNone/>
                      </a:pPr>
                      <a:r>
                        <a:rPr lang="ru-RU" sz="800" b="0" i="0" u="none" strike="noStrike" cap="none" dirty="0">
                          <a:solidFill>
                            <a:schemeClr val="dk1"/>
                          </a:solidFill>
                          <a:latin typeface="+mn-lt"/>
                          <a:ea typeface="+mn-ea"/>
                          <a:cs typeface="+mn-cs"/>
                          <a:sym typeface="Arial"/>
                        </a:rPr>
                        <a:t>1 </a:t>
                      </a:r>
                      <a:r>
                        <a:rPr lang="ru-RU" sz="800" b="0" i="0" u="none" strike="noStrike" cap="none" dirty="0" err="1">
                          <a:solidFill>
                            <a:schemeClr val="dk1"/>
                          </a:solidFill>
                          <a:latin typeface="+mn-lt"/>
                          <a:ea typeface="+mn-ea"/>
                          <a:cs typeface="+mn-cs"/>
                          <a:sym typeface="Arial"/>
                        </a:rPr>
                        <a:t>Басқа</a:t>
                      </a:r>
                      <a:r>
                        <a:rPr lang="ru-RU" sz="800" b="0" i="0" u="none" strike="noStrike" cap="none" dirty="0">
                          <a:solidFill>
                            <a:schemeClr val="dk1"/>
                          </a:solidFill>
                          <a:latin typeface="+mn-lt"/>
                          <a:ea typeface="+mn-ea"/>
                          <a:cs typeface="+mn-cs"/>
                          <a:sym typeface="Arial"/>
                        </a:rPr>
                        <a:t> да </a:t>
                      </a:r>
                      <a:r>
                        <a:rPr lang="ru-RU" sz="800" b="0" i="0" u="none" strike="noStrike" cap="none" dirty="0" err="1">
                          <a:solidFill>
                            <a:schemeClr val="dk1"/>
                          </a:solidFill>
                          <a:latin typeface="+mn-lt"/>
                          <a:ea typeface="+mn-ea"/>
                          <a:cs typeface="+mn-cs"/>
                          <a:sym typeface="Arial"/>
                        </a:rPr>
                        <a:t>біліктілігі</a:t>
                      </a:r>
                      <a:r>
                        <a:rPr lang="ru-RU" sz="800" b="0" i="0" u="none" strike="noStrike" cap="none" dirty="0">
                          <a:solidFill>
                            <a:schemeClr val="dk1"/>
                          </a:solidFill>
                          <a:latin typeface="+mn-lt"/>
                          <a:ea typeface="+mn-ea"/>
                          <a:cs typeface="+mn-cs"/>
                          <a:sym typeface="Arial"/>
                        </a:rPr>
                        <a:t> </a:t>
                      </a:r>
                      <a:r>
                        <a:rPr lang="ru-RU" sz="800" b="0" i="0" u="none" strike="noStrike" cap="none" dirty="0" err="1">
                          <a:solidFill>
                            <a:schemeClr val="dk1"/>
                          </a:solidFill>
                          <a:latin typeface="+mn-lt"/>
                          <a:ea typeface="+mn-ea"/>
                          <a:cs typeface="+mn-cs"/>
                          <a:sym typeface="Arial"/>
                        </a:rPr>
                        <a:t>жоқ</a:t>
                      </a:r>
                      <a:r>
                        <a:rPr lang="ru-RU" sz="800" b="0" i="0" u="none" strike="noStrike" cap="none" dirty="0">
                          <a:solidFill>
                            <a:schemeClr val="dk1"/>
                          </a:solidFill>
                          <a:latin typeface="+mn-lt"/>
                          <a:ea typeface="+mn-ea"/>
                          <a:cs typeface="+mn-cs"/>
                          <a:sym typeface="Arial"/>
                        </a:rPr>
                        <a:t> </a:t>
                      </a:r>
                      <a:r>
                        <a:rPr lang="ru-RU" sz="800" b="0" i="0" u="none" strike="noStrike" cap="none" dirty="0" err="1">
                          <a:solidFill>
                            <a:schemeClr val="dk1"/>
                          </a:solidFill>
                          <a:latin typeface="+mn-lt"/>
                          <a:ea typeface="+mn-ea"/>
                          <a:cs typeface="+mn-cs"/>
                          <a:sym typeface="Arial"/>
                        </a:rPr>
                        <a:t>жұмысшылар</a:t>
                      </a:r>
                      <a:endParaRPr lang="ru-RU" sz="800" b="0" i="0" u="none" strike="noStrike" cap="none" dirty="0">
                        <a:solidFill>
                          <a:schemeClr val="dk1"/>
                        </a:solidFill>
                        <a:latin typeface="+mn-lt"/>
                        <a:ea typeface="+mn-ea"/>
                        <a:cs typeface="+mn-cs"/>
                        <a:sym typeface="Arial"/>
                      </a:endParaRPr>
                    </a:p>
                  </a:txBody>
                  <a:tcPr marL="9525" marR="9525" marT="9525" marB="0" anchor="ctr">
                    <a:lnT w="28575" cap="flat" cmpd="sng" algn="ctr">
                      <a:solidFill>
                        <a:schemeClr val="bg2"/>
                      </a:solidFill>
                      <a:prstDash val="solid"/>
                      <a:round/>
                      <a:headEnd type="none" w="med" len="med"/>
                      <a:tailEnd type="none" w="med" len="med"/>
                    </a:lnT>
                  </a:tcPr>
                </a:tc>
                <a:tc>
                  <a:txBody>
                    <a:bodyPr/>
                    <a:lstStyle/>
                    <a:p>
                      <a:pPr algn="ctr" fontAlgn="b"/>
                      <a:r>
                        <a:rPr lang="ru-RU" sz="900" b="0" i="1" u="none" strike="noStrike" cap="none" dirty="0">
                          <a:solidFill>
                            <a:schemeClr val="dk1"/>
                          </a:solidFill>
                          <a:latin typeface="+mn-lt"/>
                          <a:ea typeface="+mn-ea"/>
                          <a:cs typeface="+mn-cs"/>
                          <a:sym typeface="Arial"/>
                        </a:rPr>
                        <a:t>9629-9</a:t>
                      </a:r>
                    </a:p>
                  </a:txBody>
                  <a:tcPr marL="9525" marR="9525" marT="9525" marB="0" anchor="ctr">
                    <a:lnT w="28575" cap="flat" cmpd="sng" algn="ctr">
                      <a:solidFill>
                        <a:schemeClr val="bg2"/>
                      </a:solidFill>
                      <a:prstDash val="solid"/>
                      <a:round/>
                      <a:headEnd type="none" w="med" len="med"/>
                      <a:tailEnd type="none" w="med" len="med"/>
                    </a:lnT>
                  </a:tcPr>
                </a:tc>
                <a:tc>
                  <a:txBody>
                    <a:bodyPr/>
                    <a:lstStyle/>
                    <a:p>
                      <a:pPr algn="ctr" fontAlgn="ctr"/>
                      <a:r>
                        <a:rPr lang="ru-RU" sz="1050" b="1" i="0" u="none" strike="noStrike" cap="none">
                          <a:solidFill>
                            <a:schemeClr val="dk1"/>
                          </a:solidFill>
                          <a:latin typeface="+mn-lt"/>
                          <a:ea typeface="+mn-ea"/>
                          <a:cs typeface="+mn-cs"/>
                          <a:sym typeface="Arial"/>
                        </a:rPr>
                        <a:t>2 513</a:t>
                      </a:r>
                    </a:p>
                  </a:txBody>
                  <a:tcPr marL="9525" marR="9525" marT="9525" marB="0" anchor="ctr">
                    <a:lnT w="28575" cap="flat" cmpd="sng" algn="ctr">
                      <a:solidFill>
                        <a:schemeClr val="bg2"/>
                      </a:solidFill>
                      <a:prstDash val="solid"/>
                      <a:round/>
                      <a:headEnd type="none" w="med" len="med"/>
                      <a:tailEnd type="none" w="med" len="med"/>
                    </a:lnT>
                  </a:tcPr>
                </a:tc>
                <a:tc>
                  <a:txBody>
                    <a:bodyPr/>
                    <a:lstStyle/>
                    <a:p>
                      <a:pPr algn="ctr" fontAlgn="ctr"/>
                      <a:r>
                        <a:rPr lang="ru-RU" sz="900" b="0" i="0" u="none" strike="noStrike" cap="none">
                          <a:solidFill>
                            <a:schemeClr val="dk1"/>
                          </a:solidFill>
                          <a:latin typeface="+mn-lt"/>
                          <a:ea typeface="+mn-ea"/>
                          <a:cs typeface="+mn-cs"/>
                          <a:sym typeface="Arial"/>
                        </a:rPr>
                        <a:t>290</a:t>
                      </a:r>
                    </a:p>
                  </a:txBody>
                  <a:tcPr marL="9525" marR="9525" marT="9525" marB="0" anchor="ctr">
                    <a:lnT w="28575" cap="flat" cmpd="sng" algn="ctr">
                      <a:solidFill>
                        <a:schemeClr val="bg2"/>
                      </a:solidFill>
                      <a:prstDash val="solid"/>
                      <a:round/>
                      <a:headEnd type="none" w="med" len="med"/>
                      <a:tailEnd type="none" w="med" len="med"/>
                    </a:lnT>
                  </a:tcPr>
                </a:tc>
                <a:tc>
                  <a:txBody>
                    <a:bodyPr/>
                    <a:lstStyle/>
                    <a:p>
                      <a:pPr algn="ctr" fontAlgn="ctr"/>
                      <a:r>
                        <a:rPr lang="ru-RU" sz="900" b="0" i="0" u="none" strike="noStrike" cap="none">
                          <a:solidFill>
                            <a:schemeClr val="dk1"/>
                          </a:solidFill>
                          <a:latin typeface="+mn-lt"/>
                          <a:ea typeface="+mn-ea"/>
                          <a:cs typeface="+mn-cs"/>
                          <a:sym typeface="Arial"/>
                        </a:rPr>
                        <a:t>883</a:t>
                      </a:r>
                    </a:p>
                  </a:txBody>
                  <a:tcPr marL="9525" marR="9525" marT="9525" marB="0" anchor="ctr">
                    <a:lnT w="28575" cap="flat" cmpd="sng" algn="ctr">
                      <a:solidFill>
                        <a:schemeClr val="bg2"/>
                      </a:solidFill>
                      <a:prstDash val="solid"/>
                      <a:round/>
                      <a:headEnd type="none" w="med" len="med"/>
                      <a:tailEnd type="none" w="med" len="med"/>
                    </a:lnT>
                  </a:tcPr>
                </a:tc>
                <a:tc>
                  <a:txBody>
                    <a:bodyPr/>
                    <a:lstStyle/>
                    <a:p>
                      <a:pPr algn="ctr" fontAlgn="ctr"/>
                      <a:r>
                        <a:rPr lang="ru-RU" sz="900" b="0" i="0" u="none" strike="noStrike" cap="none" dirty="0">
                          <a:solidFill>
                            <a:schemeClr val="dk1"/>
                          </a:solidFill>
                          <a:latin typeface="+mn-lt"/>
                          <a:ea typeface="+mn-ea"/>
                          <a:cs typeface="+mn-cs"/>
                          <a:sym typeface="Arial"/>
                        </a:rPr>
                        <a:t>889</a:t>
                      </a:r>
                    </a:p>
                  </a:txBody>
                  <a:tcPr marL="9525" marR="9525" marT="9525" marB="0" anchor="ctr">
                    <a:lnT w="28575" cap="flat" cmpd="sng" algn="ctr">
                      <a:solidFill>
                        <a:schemeClr val="bg2"/>
                      </a:solidFill>
                      <a:prstDash val="solid"/>
                      <a:round/>
                      <a:headEnd type="none" w="med" len="med"/>
                      <a:tailEnd type="none" w="med" len="med"/>
                    </a:lnT>
                  </a:tcPr>
                </a:tc>
                <a:tc>
                  <a:txBody>
                    <a:bodyPr/>
                    <a:lstStyle/>
                    <a:p>
                      <a:pPr algn="ctr" fontAlgn="ctr"/>
                      <a:r>
                        <a:rPr lang="ru-RU" sz="900" b="0" i="0" u="none" strike="noStrike" cap="none">
                          <a:solidFill>
                            <a:schemeClr val="dk1"/>
                          </a:solidFill>
                          <a:latin typeface="+mn-lt"/>
                          <a:ea typeface="+mn-ea"/>
                          <a:cs typeface="+mn-cs"/>
                          <a:sym typeface="Arial"/>
                        </a:rPr>
                        <a:t>451</a:t>
                      </a:r>
                    </a:p>
                  </a:txBody>
                  <a:tcPr marL="9525" marR="9525" marT="9525" marB="0" anchor="ctr">
                    <a:lnT w="28575" cap="flat" cmpd="sng" algn="ctr">
                      <a:solidFill>
                        <a:schemeClr val="bg2"/>
                      </a:solidFill>
                      <a:prstDash val="solid"/>
                      <a:round/>
                      <a:headEnd type="none" w="med" len="med"/>
                      <a:tailEnd type="none" w="med" len="med"/>
                    </a:lnT>
                  </a:tcPr>
                </a:tc>
                <a:tc>
                  <a:txBody>
                    <a:bodyPr/>
                    <a:lstStyle/>
                    <a:p>
                      <a:pPr algn="ctr" fontAlgn="ctr"/>
                      <a:r>
                        <a:rPr lang="ru-RU" sz="1050" b="1" i="0" u="none" strike="noStrike" cap="none" dirty="0">
                          <a:solidFill>
                            <a:schemeClr val="dk1"/>
                          </a:solidFill>
                          <a:latin typeface="+mn-lt"/>
                          <a:ea typeface="+mn-ea"/>
                          <a:cs typeface="+mn-cs"/>
                          <a:sym typeface="Arial"/>
                        </a:rPr>
                        <a:t>7,5%</a:t>
                      </a:r>
                    </a:p>
                  </a:txBody>
                  <a:tcPr marL="9525" marR="9525" marT="9525" marB="0" anchor="ctr">
                    <a:lnT w="28575" cap="flat" cmpd="sng" algn="ctr">
                      <a:solidFill>
                        <a:schemeClr val="bg2"/>
                      </a:solidFill>
                      <a:prstDash val="solid"/>
                      <a:round/>
                      <a:headEnd type="none" w="med" len="med"/>
                      <a:tailEnd type="none" w="med" len="med"/>
                    </a:lnT>
                  </a:tcPr>
                </a:tc>
                <a:extLst>
                  <a:ext uri="{0D108BD9-81ED-4DB2-BD59-A6C34878D82A}">
                    <a16:rowId xmlns:a16="http://schemas.microsoft.com/office/drawing/2014/main" val="1481085828"/>
                  </a:ext>
                </a:extLst>
              </a:tr>
              <a:tr h="252035">
                <a:tc vMerge="1">
                  <a:txBody>
                    <a:bodyPr/>
                    <a:lstStyle/>
                    <a:p>
                      <a:endParaRPr lang="ru-KZ" sz="1100" dirty="0"/>
                    </a:p>
                  </a:txBody>
                  <a:tcPr/>
                </a:tc>
                <a:tc>
                  <a:txBody>
                    <a:bodyPr/>
                    <a:lstStyle/>
                    <a:p>
                      <a:pPr marL="72000" marR="0" algn="l" rtl="0" eaLnBrk="1" fontAlgn="b" hangingPunct="1">
                        <a:lnSpc>
                          <a:spcPct val="100000"/>
                        </a:lnSpc>
                        <a:spcBef>
                          <a:spcPts val="0"/>
                        </a:spcBef>
                        <a:spcAft>
                          <a:spcPts val="0"/>
                        </a:spcAft>
                        <a:buNone/>
                      </a:pPr>
                      <a:r>
                        <a:rPr lang="ru-RU" sz="800" b="0" i="0" u="none" strike="noStrike" cap="none" dirty="0">
                          <a:solidFill>
                            <a:schemeClr val="dk1"/>
                          </a:solidFill>
                          <a:latin typeface="+mn-lt"/>
                          <a:ea typeface="+mn-ea"/>
                          <a:cs typeface="+mn-cs"/>
                          <a:sym typeface="Arial"/>
                        </a:rPr>
                        <a:t>2 </a:t>
                      </a:r>
                      <a:r>
                        <a:rPr lang="ru-RU" sz="800" b="0" i="0" u="none" strike="noStrike" cap="none" dirty="0" err="1">
                          <a:solidFill>
                            <a:schemeClr val="dk1"/>
                          </a:solidFill>
                          <a:latin typeface="+mn-lt"/>
                          <a:ea typeface="+mn-ea"/>
                          <a:cs typeface="+mn-cs"/>
                          <a:sym typeface="Arial"/>
                        </a:rPr>
                        <a:t>Әртүрлі</a:t>
                      </a:r>
                      <a:r>
                        <a:rPr lang="ru-RU" sz="800" b="0" i="0" u="none" strike="noStrike" cap="none" dirty="0">
                          <a:solidFill>
                            <a:schemeClr val="dk1"/>
                          </a:solidFill>
                          <a:latin typeface="+mn-lt"/>
                          <a:ea typeface="+mn-ea"/>
                          <a:cs typeface="+mn-cs"/>
                          <a:sym typeface="Arial"/>
                        </a:rPr>
                        <a:t> </a:t>
                      </a:r>
                      <a:r>
                        <a:rPr lang="ru-RU" sz="800" b="0" i="0" u="none" strike="noStrike" cap="none" dirty="0" err="1">
                          <a:solidFill>
                            <a:schemeClr val="dk1"/>
                          </a:solidFill>
                          <a:latin typeface="+mn-lt"/>
                          <a:ea typeface="+mn-ea"/>
                          <a:cs typeface="+mn-cs"/>
                          <a:sym typeface="Arial"/>
                        </a:rPr>
                        <a:t>жұмысты</a:t>
                      </a:r>
                      <a:r>
                        <a:rPr lang="ru-RU" sz="800" b="0" i="0" u="none" strike="noStrike" cap="none" dirty="0">
                          <a:solidFill>
                            <a:schemeClr val="dk1"/>
                          </a:solidFill>
                          <a:latin typeface="+mn-lt"/>
                          <a:ea typeface="+mn-ea"/>
                          <a:cs typeface="+mn-cs"/>
                          <a:sym typeface="Arial"/>
                        </a:rPr>
                        <a:t> </a:t>
                      </a:r>
                      <a:r>
                        <a:rPr lang="ru-RU" sz="800" b="0" i="0" u="none" strike="noStrike" cap="none" dirty="0" err="1">
                          <a:solidFill>
                            <a:schemeClr val="dk1"/>
                          </a:solidFill>
                          <a:latin typeface="+mn-lt"/>
                          <a:ea typeface="+mn-ea"/>
                          <a:cs typeface="+mn-cs"/>
                          <a:sym typeface="Arial"/>
                        </a:rPr>
                        <a:t>атқарушылар</a:t>
                      </a:r>
                      <a:endParaRPr lang="ru-RU" sz="800" b="0" i="0" u="none" strike="noStrike" cap="none" dirty="0">
                        <a:solidFill>
                          <a:schemeClr val="dk1"/>
                        </a:solidFill>
                        <a:latin typeface="+mn-lt"/>
                        <a:ea typeface="+mn-ea"/>
                        <a:cs typeface="+mn-cs"/>
                        <a:sym typeface="Arial"/>
                      </a:endParaRPr>
                    </a:p>
                  </a:txBody>
                  <a:tcPr marL="9525" marR="9525" marT="9525" marB="0" anchor="ctr"/>
                </a:tc>
                <a:tc>
                  <a:txBody>
                    <a:bodyPr/>
                    <a:lstStyle/>
                    <a:p>
                      <a:pPr algn="ctr" fontAlgn="b"/>
                      <a:r>
                        <a:rPr lang="ru-RU" sz="900" b="0" i="1" u="none" strike="noStrike" cap="none" dirty="0">
                          <a:solidFill>
                            <a:schemeClr val="dk1"/>
                          </a:solidFill>
                          <a:latin typeface="+mn-lt"/>
                          <a:ea typeface="+mn-ea"/>
                          <a:cs typeface="+mn-cs"/>
                          <a:sym typeface="Arial"/>
                        </a:rPr>
                        <a:t>9629-7</a:t>
                      </a:r>
                    </a:p>
                  </a:txBody>
                  <a:tcPr marL="9525" marR="9525" marT="9525" marB="0" anchor="ctr"/>
                </a:tc>
                <a:tc>
                  <a:txBody>
                    <a:bodyPr/>
                    <a:lstStyle/>
                    <a:p>
                      <a:pPr algn="ctr" fontAlgn="ctr"/>
                      <a:r>
                        <a:rPr lang="ru-RU" sz="1050" b="1" i="0" u="none" strike="noStrike" cap="none" dirty="0">
                          <a:solidFill>
                            <a:schemeClr val="dk1"/>
                          </a:solidFill>
                          <a:latin typeface="+mn-lt"/>
                          <a:ea typeface="+mn-ea"/>
                          <a:cs typeface="+mn-cs"/>
                          <a:sym typeface="Arial"/>
                        </a:rPr>
                        <a:t>2 229</a:t>
                      </a:r>
                    </a:p>
                  </a:txBody>
                  <a:tcPr marL="9525" marR="9525" marT="9525" marB="0" anchor="ctr"/>
                </a:tc>
                <a:tc>
                  <a:txBody>
                    <a:bodyPr/>
                    <a:lstStyle/>
                    <a:p>
                      <a:pPr algn="ctr" fontAlgn="ctr"/>
                      <a:r>
                        <a:rPr lang="ru-RU" sz="900" b="0" i="0" u="none" strike="noStrike" cap="none">
                          <a:solidFill>
                            <a:schemeClr val="dk1"/>
                          </a:solidFill>
                          <a:latin typeface="+mn-lt"/>
                          <a:ea typeface="+mn-ea"/>
                          <a:cs typeface="+mn-cs"/>
                          <a:sym typeface="Arial"/>
                        </a:rPr>
                        <a:t>326</a:t>
                      </a:r>
                    </a:p>
                  </a:txBody>
                  <a:tcPr marL="9525" marR="9525" marT="9525" marB="0" anchor="ctr"/>
                </a:tc>
                <a:tc>
                  <a:txBody>
                    <a:bodyPr/>
                    <a:lstStyle/>
                    <a:p>
                      <a:pPr algn="ctr" fontAlgn="ctr"/>
                      <a:r>
                        <a:rPr lang="ru-RU" sz="900" b="0" i="0" u="none" strike="noStrike" cap="none">
                          <a:solidFill>
                            <a:schemeClr val="dk1"/>
                          </a:solidFill>
                          <a:latin typeface="+mn-lt"/>
                          <a:ea typeface="+mn-ea"/>
                          <a:cs typeface="+mn-cs"/>
                          <a:sym typeface="Arial"/>
                        </a:rPr>
                        <a:t>575</a:t>
                      </a:r>
                    </a:p>
                  </a:txBody>
                  <a:tcPr marL="9525" marR="9525" marT="9525" marB="0" anchor="ctr"/>
                </a:tc>
                <a:tc>
                  <a:txBody>
                    <a:bodyPr/>
                    <a:lstStyle/>
                    <a:p>
                      <a:pPr algn="ctr" fontAlgn="ctr"/>
                      <a:r>
                        <a:rPr lang="ru-RU" sz="900" b="0" i="0" u="none" strike="noStrike" cap="none">
                          <a:solidFill>
                            <a:schemeClr val="dk1"/>
                          </a:solidFill>
                          <a:latin typeface="+mn-lt"/>
                          <a:ea typeface="+mn-ea"/>
                          <a:cs typeface="+mn-cs"/>
                          <a:sym typeface="Arial"/>
                        </a:rPr>
                        <a:t>1 008</a:t>
                      </a:r>
                    </a:p>
                  </a:txBody>
                  <a:tcPr marL="9525" marR="9525" marT="9525" marB="0" anchor="ctr"/>
                </a:tc>
                <a:tc>
                  <a:txBody>
                    <a:bodyPr/>
                    <a:lstStyle/>
                    <a:p>
                      <a:pPr algn="ctr" fontAlgn="ctr"/>
                      <a:r>
                        <a:rPr lang="ru-RU" sz="900" b="0" i="0" u="none" strike="noStrike" cap="none" dirty="0">
                          <a:solidFill>
                            <a:schemeClr val="dk1"/>
                          </a:solidFill>
                          <a:latin typeface="+mn-lt"/>
                          <a:ea typeface="+mn-ea"/>
                          <a:cs typeface="+mn-cs"/>
                          <a:sym typeface="Arial"/>
                        </a:rPr>
                        <a:t>320</a:t>
                      </a:r>
                    </a:p>
                  </a:txBody>
                  <a:tcPr marL="9525" marR="9525" marT="9525" marB="0" anchor="ctr"/>
                </a:tc>
                <a:tc>
                  <a:txBody>
                    <a:bodyPr/>
                    <a:lstStyle/>
                    <a:p>
                      <a:pPr algn="ctr" fontAlgn="ctr"/>
                      <a:r>
                        <a:rPr lang="ru-RU" sz="1050" b="1" i="0" u="none" strike="noStrike" cap="none" dirty="0">
                          <a:solidFill>
                            <a:schemeClr val="dk1"/>
                          </a:solidFill>
                          <a:latin typeface="+mn-lt"/>
                          <a:ea typeface="+mn-ea"/>
                          <a:cs typeface="+mn-cs"/>
                          <a:sym typeface="Arial"/>
                        </a:rPr>
                        <a:t>6,6%</a:t>
                      </a:r>
                    </a:p>
                  </a:txBody>
                  <a:tcPr marL="9525" marR="9525" marT="9525" marB="0" anchor="ctr"/>
                </a:tc>
                <a:extLst>
                  <a:ext uri="{0D108BD9-81ED-4DB2-BD59-A6C34878D82A}">
                    <a16:rowId xmlns:a16="http://schemas.microsoft.com/office/drawing/2014/main" val="3915778474"/>
                  </a:ext>
                </a:extLst>
              </a:tr>
              <a:tr h="252035">
                <a:tc vMerge="1">
                  <a:txBody>
                    <a:bodyPr/>
                    <a:lstStyle/>
                    <a:p>
                      <a:endParaRPr lang="ru-KZ" sz="1100" dirty="0"/>
                    </a:p>
                  </a:txBody>
                  <a:tcPr/>
                </a:tc>
                <a:tc>
                  <a:txBody>
                    <a:bodyPr/>
                    <a:lstStyle/>
                    <a:p>
                      <a:pPr marL="72000" marR="0" algn="l" rtl="0" eaLnBrk="1" fontAlgn="b" hangingPunct="1">
                        <a:lnSpc>
                          <a:spcPct val="100000"/>
                        </a:lnSpc>
                        <a:spcBef>
                          <a:spcPts val="0"/>
                        </a:spcBef>
                        <a:spcAft>
                          <a:spcPts val="0"/>
                        </a:spcAft>
                        <a:buNone/>
                      </a:pPr>
                      <a:r>
                        <a:rPr lang="ru-RU" sz="800" b="0" i="0" u="none" strike="noStrike" cap="none" dirty="0">
                          <a:solidFill>
                            <a:schemeClr val="dk1"/>
                          </a:solidFill>
                          <a:latin typeface="+mn-lt"/>
                          <a:ea typeface="+mn-ea"/>
                          <a:cs typeface="+mn-cs"/>
                          <a:sym typeface="Arial"/>
                        </a:rPr>
                        <a:t>3 </a:t>
                      </a:r>
                      <a:r>
                        <a:rPr lang="ru-RU" sz="800" b="0" i="0" u="none" strike="noStrike" cap="none" dirty="0" err="1">
                          <a:solidFill>
                            <a:schemeClr val="dk1"/>
                          </a:solidFill>
                          <a:latin typeface="+mn-lt"/>
                          <a:ea typeface="+mn-ea"/>
                          <a:cs typeface="+mn-cs"/>
                          <a:sym typeface="Arial"/>
                        </a:rPr>
                        <a:t>Басқа</a:t>
                      </a:r>
                      <a:r>
                        <a:rPr lang="ru-RU" sz="800" b="0" i="0" u="none" strike="noStrike" cap="none" dirty="0">
                          <a:solidFill>
                            <a:schemeClr val="dk1"/>
                          </a:solidFill>
                          <a:latin typeface="+mn-lt"/>
                          <a:ea typeface="+mn-ea"/>
                          <a:cs typeface="+mn-cs"/>
                          <a:sym typeface="Arial"/>
                        </a:rPr>
                        <a:t> да </a:t>
                      </a:r>
                      <a:r>
                        <a:rPr lang="ru-RU" sz="800" b="0" i="0" u="none" strike="noStrike" cap="none" dirty="0" err="1">
                          <a:solidFill>
                            <a:schemeClr val="dk1"/>
                          </a:solidFill>
                          <a:latin typeface="+mn-lt"/>
                          <a:ea typeface="+mn-ea"/>
                          <a:cs typeface="+mn-cs"/>
                          <a:sym typeface="Arial"/>
                        </a:rPr>
                        <a:t>тігіншілер</a:t>
                      </a:r>
                      <a:r>
                        <a:rPr lang="ru-RU" sz="800" b="0" i="0" u="none" strike="noStrike" cap="none" dirty="0">
                          <a:solidFill>
                            <a:schemeClr val="dk1"/>
                          </a:solidFill>
                          <a:latin typeface="+mn-lt"/>
                          <a:ea typeface="+mn-ea"/>
                          <a:cs typeface="+mn-cs"/>
                          <a:sym typeface="Arial"/>
                        </a:rPr>
                        <a:t> </a:t>
                      </a:r>
                      <a:r>
                        <a:rPr lang="ru-RU" sz="800" b="0" i="0" u="none" strike="noStrike" cap="none" dirty="0" err="1">
                          <a:solidFill>
                            <a:schemeClr val="dk1"/>
                          </a:solidFill>
                          <a:latin typeface="+mn-lt"/>
                          <a:ea typeface="+mn-ea"/>
                          <a:cs typeface="+mn-cs"/>
                          <a:sym typeface="Arial"/>
                        </a:rPr>
                        <a:t>және</a:t>
                      </a:r>
                      <a:r>
                        <a:rPr lang="ru-RU" sz="800" b="0" i="0" u="none" strike="noStrike" cap="none" dirty="0">
                          <a:solidFill>
                            <a:schemeClr val="dk1"/>
                          </a:solidFill>
                          <a:latin typeface="+mn-lt"/>
                          <a:ea typeface="+mn-ea"/>
                          <a:cs typeface="+mn-cs"/>
                          <a:sym typeface="Arial"/>
                        </a:rPr>
                        <a:t> </a:t>
                      </a:r>
                      <a:r>
                        <a:rPr lang="ru-RU" sz="800" b="0" i="0" u="none" strike="noStrike" cap="none" dirty="0" err="1">
                          <a:solidFill>
                            <a:schemeClr val="dk1"/>
                          </a:solidFill>
                          <a:latin typeface="+mn-lt"/>
                          <a:ea typeface="+mn-ea"/>
                          <a:cs typeface="+mn-cs"/>
                          <a:sym typeface="Arial"/>
                        </a:rPr>
                        <a:t>киім</a:t>
                      </a:r>
                      <a:r>
                        <a:rPr lang="ru-RU" sz="800" b="0" i="0" u="none" strike="noStrike" cap="none" dirty="0">
                          <a:solidFill>
                            <a:schemeClr val="dk1"/>
                          </a:solidFill>
                          <a:latin typeface="+mn-lt"/>
                          <a:ea typeface="+mn-ea"/>
                          <a:cs typeface="+mn-cs"/>
                          <a:sym typeface="Arial"/>
                        </a:rPr>
                        <a:t> </a:t>
                      </a:r>
                      <a:r>
                        <a:rPr lang="ru-RU" sz="800" b="0" i="0" u="none" strike="noStrike" cap="none" dirty="0" err="1">
                          <a:solidFill>
                            <a:schemeClr val="dk1"/>
                          </a:solidFill>
                          <a:latin typeface="+mn-lt"/>
                          <a:ea typeface="+mn-ea"/>
                          <a:cs typeface="+mn-cs"/>
                          <a:sym typeface="Arial"/>
                        </a:rPr>
                        <a:t>және</a:t>
                      </a:r>
                      <a:r>
                        <a:rPr lang="ru-RU" sz="800" b="0" i="0" u="none" strike="noStrike" cap="none" dirty="0">
                          <a:solidFill>
                            <a:schemeClr val="dk1"/>
                          </a:solidFill>
                          <a:latin typeface="+mn-lt"/>
                          <a:ea typeface="+mn-ea"/>
                          <a:cs typeface="+mn-cs"/>
                          <a:sym typeface="Arial"/>
                        </a:rPr>
                        <a:t> мата </a:t>
                      </a:r>
                      <a:r>
                        <a:rPr lang="ru-RU" sz="800" b="0" i="0" u="none" strike="noStrike" cap="none" dirty="0" err="1">
                          <a:solidFill>
                            <a:schemeClr val="dk1"/>
                          </a:solidFill>
                          <a:latin typeface="+mn-lt"/>
                          <a:ea typeface="+mn-ea"/>
                          <a:cs typeface="+mn-cs"/>
                          <a:sym typeface="Arial"/>
                        </a:rPr>
                        <a:t>реставраторлары</a:t>
                      </a:r>
                      <a:endParaRPr lang="ru-RU" sz="800" b="0" i="0" u="none" strike="noStrike" cap="none" dirty="0">
                        <a:solidFill>
                          <a:schemeClr val="dk1"/>
                        </a:solidFill>
                        <a:latin typeface="+mn-lt"/>
                        <a:ea typeface="+mn-ea"/>
                        <a:cs typeface="+mn-cs"/>
                        <a:sym typeface="Arial"/>
                      </a:endParaRPr>
                    </a:p>
                  </a:txBody>
                  <a:tcPr marL="9525" marR="9525" marT="9525" marB="0" anchor="ctr"/>
                </a:tc>
                <a:tc>
                  <a:txBody>
                    <a:bodyPr/>
                    <a:lstStyle/>
                    <a:p>
                      <a:pPr algn="ctr" fontAlgn="b"/>
                      <a:r>
                        <a:rPr lang="ru-RU" sz="900" b="0" i="1" u="none" strike="noStrike" cap="none" dirty="0">
                          <a:solidFill>
                            <a:schemeClr val="dk1"/>
                          </a:solidFill>
                          <a:latin typeface="+mn-lt"/>
                          <a:ea typeface="+mn-ea"/>
                          <a:cs typeface="+mn-cs"/>
                          <a:sym typeface="Arial"/>
                        </a:rPr>
                        <a:t>7533-1</a:t>
                      </a:r>
                    </a:p>
                  </a:txBody>
                  <a:tcPr marL="9525" marR="9525" marT="9525" marB="0" anchor="ctr"/>
                </a:tc>
                <a:tc>
                  <a:txBody>
                    <a:bodyPr/>
                    <a:lstStyle/>
                    <a:p>
                      <a:pPr algn="ctr" fontAlgn="ctr"/>
                      <a:r>
                        <a:rPr lang="ru-RU" sz="1050" b="1" i="0" u="none" strike="noStrike" cap="none" dirty="0">
                          <a:solidFill>
                            <a:schemeClr val="dk1"/>
                          </a:solidFill>
                          <a:latin typeface="+mn-lt"/>
                          <a:ea typeface="+mn-ea"/>
                          <a:cs typeface="+mn-cs"/>
                          <a:sym typeface="Arial"/>
                        </a:rPr>
                        <a:t>1 368</a:t>
                      </a:r>
                    </a:p>
                  </a:txBody>
                  <a:tcPr marL="9525" marR="9525" marT="9525" marB="0" anchor="ctr"/>
                </a:tc>
                <a:tc>
                  <a:txBody>
                    <a:bodyPr/>
                    <a:lstStyle/>
                    <a:p>
                      <a:pPr algn="ctr" fontAlgn="ctr"/>
                      <a:r>
                        <a:rPr lang="ru-RU" sz="900" b="0" i="0" u="none" strike="noStrike" cap="none">
                          <a:solidFill>
                            <a:schemeClr val="dk1"/>
                          </a:solidFill>
                          <a:latin typeface="+mn-lt"/>
                          <a:ea typeface="+mn-ea"/>
                          <a:cs typeface="+mn-cs"/>
                          <a:sym typeface="Arial"/>
                        </a:rPr>
                        <a:t>165</a:t>
                      </a:r>
                    </a:p>
                  </a:txBody>
                  <a:tcPr marL="9525" marR="9525" marT="9525" marB="0" anchor="ctr"/>
                </a:tc>
                <a:tc>
                  <a:txBody>
                    <a:bodyPr/>
                    <a:lstStyle/>
                    <a:p>
                      <a:pPr algn="ctr" fontAlgn="ctr"/>
                      <a:r>
                        <a:rPr lang="ru-RU" sz="900" b="0" i="0" u="none" strike="noStrike" cap="none">
                          <a:solidFill>
                            <a:schemeClr val="dk1"/>
                          </a:solidFill>
                          <a:latin typeface="+mn-lt"/>
                          <a:ea typeface="+mn-ea"/>
                          <a:cs typeface="+mn-cs"/>
                          <a:sym typeface="Arial"/>
                        </a:rPr>
                        <a:t>142</a:t>
                      </a:r>
                    </a:p>
                  </a:txBody>
                  <a:tcPr marL="9525" marR="9525" marT="9525" marB="0" anchor="ctr"/>
                </a:tc>
                <a:tc>
                  <a:txBody>
                    <a:bodyPr/>
                    <a:lstStyle/>
                    <a:p>
                      <a:pPr algn="ctr" fontAlgn="ctr"/>
                      <a:r>
                        <a:rPr lang="ru-RU" sz="900" b="0" i="0" u="none" strike="noStrike" cap="none">
                          <a:solidFill>
                            <a:schemeClr val="dk1"/>
                          </a:solidFill>
                          <a:latin typeface="+mn-lt"/>
                          <a:ea typeface="+mn-ea"/>
                          <a:cs typeface="+mn-cs"/>
                          <a:sym typeface="Arial"/>
                        </a:rPr>
                        <a:t>193</a:t>
                      </a:r>
                    </a:p>
                  </a:txBody>
                  <a:tcPr marL="9525" marR="9525" marT="9525" marB="0" anchor="ctr"/>
                </a:tc>
                <a:tc>
                  <a:txBody>
                    <a:bodyPr/>
                    <a:lstStyle/>
                    <a:p>
                      <a:pPr algn="ctr" fontAlgn="ctr"/>
                      <a:r>
                        <a:rPr lang="ru-RU" sz="900" b="0" i="0" u="none" strike="noStrike" cap="none" dirty="0">
                          <a:solidFill>
                            <a:schemeClr val="dk1"/>
                          </a:solidFill>
                          <a:latin typeface="+mn-lt"/>
                          <a:ea typeface="+mn-ea"/>
                          <a:cs typeface="+mn-cs"/>
                          <a:sym typeface="Arial"/>
                        </a:rPr>
                        <a:t>868</a:t>
                      </a:r>
                    </a:p>
                  </a:txBody>
                  <a:tcPr marL="9525" marR="9525" marT="9525" marB="0" anchor="ctr"/>
                </a:tc>
                <a:tc>
                  <a:txBody>
                    <a:bodyPr/>
                    <a:lstStyle/>
                    <a:p>
                      <a:pPr algn="ctr" fontAlgn="ctr"/>
                      <a:r>
                        <a:rPr lang="ru-RU" sz="1050" b="1" i="0" u="none" strike="noStrike" cap="none" dirty="0">
                          <a:solidFill>
                            <a:schemeClr val="dk1"/>
                          </a:solidFill>
                          <a:latin typeface="+mn-lt"/>
                          <a:ea typeface="+mn-ea"/>
                          <a:cs typeface="+mn-cs"/>
                          <a:sym typeface="Arial"/>
                        </a:rPr>
                        <a:t>4,1%</a:t>
                      </a:r>
                    </a:p>
                  </a:txBody>
                  <a:tcPr marL="9525" marR="9525" marT="9525" marB="0" anchor="ctr"/>
                </a:tc>
                <a:extLst>
                  <a:ext uri="{0D108BD9-81ED-4DB2-BD59-A6C34878D82A}">
                    <a16:rowId xmlns:a16="http://schemas.microsoft.com/office/drawing/2014/main" val="370619722"/>
                  </a:ext>
                </a:extLst>
              </a:tr>
              <a:tr h="252035">
                <a:tc vMerge="1">
                  <a:txBody>
                    <a:bodyPr/>
                    <a:lstStyle/>
                    <a:p>
                      <a:endParaRPr lang="ru-KZ" sz="1100" dirty="0"/>
                    </a:p>
                  </a:txBody>
                  <a:tcPr/>
                </a:tc>
                <a:tc>
                  <a:txBody>
                    <a:bodyPr/>
                    <a:lstStyle/>
                    <a:p>
                      <a:pPr marL="72000" marR="0" algn="l" rtl="0" eaLnBrk="1" fontAlgn="b" hangingPunct="1">
                        <a:lnSpc>
                          <a:spcPct val="100000"/>
                        </a:lnSpc>
                        <a:spcBef>
                          <a:spcPts val="0"/>
                        </a:spcBef>
                        <a:spcAft>
                          <a:spcPts val="0"/>
                        </a:spcAft>
                        <a:buNone/>
                      </a:pPr>
                      <a:r>
                        <a:rPr lang="ru-RU" sz="800" b="0" i="0" u="none" strike="noStrike" cap="none" dirty="0">
                          <a:solidFill>
                            <a:schemeClr val="dk1"/>
                          </a:solidFill>
                          <a:latin typeface="+mn-lt"/>
                          <a:ea typeface="+mn-ea"/>
                          <a:cs typeface="+mn-cs"/>
                          <a:sym typeface="Arial"/>
                        </a:rPr>
                        <a:t>4 </a:t>
                      </a:r>
                      <a:r>
                        <a:rPr lang="ru-RU" sz="800" b="0" i="0" u="none" strike="noStrike" cap="none" dirty="0" err="1">
                          <a:solidFill>
                            <a:schemeClr val="dk1"/>
                          </a:solidFill>
                          <a:latin typeface="+mn-lt"/>
                          <a:ea typeface="+mn-ea"/>
                          <a:cs typeface="+mn-cs"/>
                          <a:sym typeface="Arial"/>
                        </a:rPr>
                        <a:t>Отельдердегі</a:t>
                      </a:r>
                      <a:r>
                        <a:rPr lang="ru-RU" sz="800" b="0" i="0" u="none" strike="noStrike" cap="none" dirty="0">
                          <a:solidFill>
                            <a:schemeClr val="dk1"/>
                          </a:solidFill>
                          <a:latin typeface="+mn-lt"/>
                          <a:ea typeface="+mn-ea"/>
                          <a:cs typeface="+mn-cs"/>
                          <a:sym typeface="Arial"/>
                        </a:rPr>
                        <a:t> ж/е </a:t>
                      </a:r>
                      <a:r>
                        <a:rPr lang="ru-RU" sz="800" b="0" i="0" u="none" strike="noStrike" cap="none" dirty="0" err="1">
                          <a:solidFill>
                            <a:schemeClr val="dk1"/>
                          </a:solidFill>
                          <a:latin typeface="+mn-lt"/>
                          <a:ea typeface="+mn-ea"/>
                          <a:cs typeface="+mn-cs"/>
                          <a:sym typeface="Arial"/>
                        </a:rPr>
                        <a:t>ұқсас</a:t>
                      </a:r>
                      <a:r>
                        <a:rPr lang="ru-RU" sz="800" b="0" i="0" u="none" strike="noStrike" cap="none" dirty="0">
                          <a:solidFill>
                            <a:schemeClr val="dk1"/>
                          </a:solidFill>
                          <a:latin typeface="+mn-lt"/>
                          <a:ea typeface="+mn-ea"/>
                          <a:cs typeface="+mn-cs"/>
                          <a:sym typeface="Arial"/>
                        </a:rPr>
                        <a:t> </a:t>
                      </a:r>
                      <a:r>
                        <a:rPr lang="ru-RU" sz="800" b="0" i="0" u="none" strike="noStrike" cap="none" dirty="0" err="1">
                          <a:solidFill>
                            <a:schemeClr val="dk1"/>
                          </a:solidFill>
                          <a:latin typeface="+mn-lt"/>
                          <a:ea typeface="+mn-ea"/>
                          <a:cs typeface="+mn-cs"/>
                          <a:sym typeface="Arial"/>
                        </a:rPr>
                        <a:t>мекемелердегі</a:t>
                      </a:r>
                      <a:r>
                        <a:rPr lang="ru-RU" sz="800" b="0" i="0" u="none" strike="noStrike" cap="none" dirty="0">
                          <a:solidFill>
                            <a:schemeClr val="dk1"/>
                          </a:solidFill>
                          <a:latin typeface="+mn-lt"/>
                          <a:ea typeface="+mn-ea"/>
                          <a:cs typeface="+mn-cs"/>
                          <a:sym typeface="Arial"/>
                        </a:rPr>
                        <a:t> </a:t>
                      </a:r>
                      <a:r>
                        <a:rPr lang="ru-RU" sz="800" b="0" i="0" u="none" strike="noStrike" cap="none" dirty="0" err="1">
                          <a:solidFill>
                            <a:schemeClr val="dk1"/>
                          </a:solidFill>
                          <a:latin typeface="+mn-lt"/>
                          <a:ea typeface="+mn-ea"/>
                          <a:cs typeface="+mn-cs"/>
                          <a:sym typeface="Arial"/>
                        </a:rPr>
                        <a:t>тазалаушылар</a:t>
                      </a:r>
                      <a:r>
                        <a:rPr lang="ru-RU" sz="800" b="0" i="0" u="none" strike="noStrike" cap="none" dirty="0">
                          <a:solidFill>
                            <a:schemeClr val="dk1"/>
                          </a:solidFill>
                          <a:latin typeface="+mn-lt"/>
                          <a:ea typeface="+mn-ea"/>
                          <a:cs typeface="+mn-cs"/>
                          <a:sym typeface="Arial"/>
                        </a:rPr>
                        <a:t> ж/е </a:t>
                      </a:r>
                      <a:r>
                        <a:rPr lang="ru-RU" sz="800" b="0" i="0" u="none" strike="noStrike" cap="none" dirty="0" err="1">
                          <a:solidFill>
                            <a:schemeClr val="dk1"/>
                          </a:solidFill>
                          <a:latin typeface="+mn-lt"/>
                          <a:ea typeface="+mn-ea"/>
                          <a:cs typeface="+mn-cs"/>
                          <a:sym typeface="Arial"/>
                        </a:rPr>
                        <a:t>үй</a:t>
                      </a:r>
                      <a:r>
                        <a:rPr lang="ru-RU" sz="800" b="0" i="0" u="none" strike="noStrike" cap="none" dirty="0">
                          <a:solidFill>
                            <a:schemeClr val="dk1"/>
                          </a:solidFill>
                          <a:latin typeface="+mn-lt"/>
                          <a:ea typeface="+mn-ea"/>
                          <a:cs typeface="+mn-cs"/>
                          <a:sym typeface="Arial"/>
                        </a:rPr>
                        <a:t> </a:t>
                      </a:r>
                      <a:r>
                        <a:rPr lang="ru-RU" sz="800" b="0" i="0" u="none" strike="noStrike" cap="none" dirty="0" err="1">
                          <a:solidFill>
                            <a:schemeClr val="dk1"/>
                          </a:solidFill>
                          <a:latin typeface="+mn-lt"/>
                          <a:ea typeface="+mn-ea"/>
                          <a:cs typeface="+mn-cs"/>
                          <a:sym typeface="Arial"/>
                        </a:rPr>
                        <a:t>қызметшілері</a:t>
                      </a:r>
                      <a:endParaRPr lang="ru-RU" sz="800" b="0" i="0" u="none" strike="noStrike" cap="none" dirty="0">
                        <a:solidFill>
                          <a:schemeClr val="dk1"/>
                        </a:solidFill>
                        <a:latin typeface="+mn-lt"/>
                        <a:ea typeface="+mn-ea"/>
                        <a:cs typeface="+mn-cs"/>
                        <a:sym typeface="Arial"/>
                      </a:endParaRPr>
                    </a:p>
                  </a:txBody>
                  <a:tcPr marL="9525" marR="9525" marT="9525" marB="0" anchor="ctr"/>
                </a:tc>
                <a:tc>
                  <a:txBody>
                    <a:bodyPr/>
                    <a:lstStyle/>
                    <a:p>
                      <a:pPr algn="ctr" fontAlgn="b"/>
                      <a:r>
                        <a:rPr lang="ru-RU" sz="900" b="0" i="1" u="none" strike="noStrike" cap="none" dirty="0">
                          <a:solidFill>
                            <a:schemeClr val="dk1"/>
                          </a:solidFill>
                          <a:latin typeface="+mn-lt"/>
                          <a:ea typeface="+mn-ea"/>
                          <a:cs typeface="+mn-cs"/>
                          <a:sym typeface="Arial"/>
                        </a:rPr>
                        <a:t>9112-9</a:t>
                      </a:r>
                    </a:p>
                  </a:txBody>
                  <a:tcPr marL="9525" marR="9525" marT="9525" marB="0" anchor="ctr"/>
                </a:tc>
                <a:tc>
                  <a:txBody>
                    <a:bodyPr/>
                    <a:lstStyle/>
                    <a:p>
                      <a:pPr algn="ctr" fontAlgn="ctr"/>
                      <a:r>
                        <a:rPr lang="ru-RU" sz="1050" b="1" i="0" u="none" strike="noStrike" cap="none" dirty="0">
                          <a:solidFill>
                            <a:schemeClr val="dk1"/>
                          </a:solidFill>
                          <a:latin typeface="+mn-lt"/>
                          <a:ea typeface="+mn-ea"/>
                          <a:cs typeface="+mn-cs"/>
                          <a:sym typeface="Arial"/>
                        </a:rPr>
                        <a:t>833</a:t>
                      </a:r>
                    </a:p>
                  </a:txBody>
                  <a:tcPr marL="9525" marR="9525" marT="9525" marB="0" anchor="ctr"/>
                </a:tc>
                <a:tc>
                  <a:txBody>
                    <a:bodyPr/>
                    <a:lstStyle/>
                    <a:p>
                      <a:pPr algn="ctr" fontAlgn="ctr"/>
                      <a:r>
                        <a:rPr lang="ru-RU" sz="900" b="0" i="0" u="none" strike="noStrike" cap="none">
                          <a:solidFill>
                            <a:schemeClr val="dk1"/>
                          </a:solidFill>
                          <a:latin typeface="+mn-lt"/>
                          <a:ea typeface="+mn-ea"/>
                          <a:cs typeface="+mn-cs"/>
                          <a:sym typeface="Arial"/>
                        </a:rPr>
                        <a:t>215</a:t>
                      </a:r>
                    </a:p>
                  </a:txBody>
                  <a:tcPr marL="9525" marR="9525" marT="9525" marB="0" anchor="ctr"/>
                </a:tc>
                <a:tc>
                  <a:txBody>
                    <a:bodyPr/>
                    <a:lstStyle/>
                    <a:p>
                      <a:pPr algn="ctr" fontAlgn="ctr"/>
                      <a:r>
                        <a:rPr lang="ru-RU" sz="900" b="0" i="0" u="none" strike="noStrike" cap="none">
                          <a:solidFill>
                            <a:schemeClr val="dk1"/>
                          </a:solidFill>
                          <a:latin typeface="+mn-lt"/>
                          <a:ea typeface="+mn-ea"/>
                          <a:cs typeface="+mn-cs"/>
                          <a:sym typeface="Arial"/>
                        </a:rPr>
                        <a:t>128</a:t>
                      </a:r>
                    </a:p>
                  </a:txBody>
                  <a:tcPr marL="9525" marR="9525" marT="9525" marB="0" anchor="ctr"/>
                </a:tc>
                <a:tc>
                  <a:txBody>
                    <a:bodyPr/>
                    <a:lstStyle/>
                    <a:p>
                      <a:pPr algn="ctr" fontAlgn="ctr"/>
                      <a:r>
                        <a:rPr lang="ru-RU" sz="900" b="0" i="0" u="none" strike="noStrike" cap="none">
                          <a:solidFill>
                            <a:schemeClr val="dk1"/>
                          </a:solidFill>
                          <a:latin typeface="+mn-lt"/>
                          <a:ea typeface="+mn-ea"/>
                          <a:cs typeface="+mn-cs"/>
                          <a:sym typeface="Arial"/>
                        </a:rPr>
                        <a:t>246</a:t>
                      </a:r>
                    </a:p>
                  </a:txBody>
                  <a:tcPr marL="9525" marR="9525" marT="9525" marB="0" anchor="ctr"/>
                </a:tc>
                <a:tc>
                  <a:txBody>
                    <a:bodyPr/>
                    <a:lstStyle/>
                    <a:p>
                      <a:pPr algn="ctr" fontAlgn="ctr"/>
                      <a:r>
                        <a:rPr lang="ru-RU" sz="900" b="0" i="0" u="none" strike="noStrike" cap="none" dirty="0">
                          <a:solidFill>
                            <a:schemeClr val="dk1"/>
                          </a:solidFill>
                          <a:latin typeface="+mn-lt"/>
                          <a:ea typeface="+mn-ea"/>
                          <a:cs typeface="+mn-cs"/>
                          <a:sym typeface="Arial"/>
                        </a:rPr>
                        <a:t>244</a:t>
                      </a:r>
                    </a:p>
                  </a:txBody>
                  <a:tcPr marL="9525" marR="9525" marT="9525" marB="0" anchor="ctr"/>
                </a:tc>
                <a:tc>
                  <a:txBody>
                    <a:bodyPr/>
                    <a:lstStyle/>
                    <a:p>
                      <a:pPr algn="ctr" fontAlgn="ctr"/>
                      <a:r>
                        <a:rPr lang="ru-RU" sz="1050" b="1" i="0" u="none" strike="noStrike" cap="none" dirty="0">
                          <a:solidFill>
                            <a:schemeClr val="dk1"/>
                          </a:solidFill>
                          <a:latin typeface="+mn-lt"/>
                          <a:ea typeface="+mn-ea"/>
                          <a:cs typeface="+mn-cs"/>
                          <a:sym typeface="Arial"/>
                        </a:rPr>
                        <a:t>2,5%</a:t>
                      </a:r>
                    </a:p>
                  </a:txBody>
                  <a:tcPr marL="9525" marR="9525" marT="9525" marB="0" anchor="ctr"/>
                </a:tc>
                <a:extLst>
                  <a:ext uri="{0D108BD9-81ED-4DB2-BD59-A6C34878D82A}">
                    <a16:rowId xmlns:a16="http://schemas.microsoft.com/office/drawing/2014/main" val="3666239747"/>
                  </a:ext>
                </a:extLst>
              </a:tr>
              <a:tr h="252035">
                <a:tc vMerge="1">
                  <a:txBody>
                    <a:bodyPr/>
                    <a:lstStyle/>
                    <a:p>
                      <a:endParaRPr lang="ru-KZ" sz="1100" dirty="0"/>
                    </a:p>
                  </a:txBody>
                  <a:tcPr/>
                </a:tc>
                <a:tc>
                  <a:txBody>
                    <a:bodyPr/>
                    <a:lstStyle/>
                    <a:p>
                      <a:pPr marL="72000" marR="0" algn="l" rtl="0" eaLnBrk="1" fontAlgn="b" hangingPunct="1">
                        <a:lnSpc>
                          <a:spcPct val="100000"/>
                        </a:lnSpc>
                        <a:spcBef>
                          <a:spcPts val="0"/>
                        </a:spcBef>
                        <a:spcAft>
                          <a:spcPts val="0"/>
                        </a:spcAft>
                        <a:buNone/>
                      </a:pPr>
                      <a:r>
                        <a:rPr lang="ru-RU" sz="800" b="0" i="0" u="none" strike="noStrike" cap="none" dirty="0">
                          <a:solidFill>
                            <a:schemeClr val="dk1"/>
                          </a:solidFill>
                          <a:latin typeface="+mn-lt"/>
                          <a:ea typeface="+mn-ea"/>
                          <a:cs typeface="+mn-cs"/>
                          <a:sym typeface="Arial"/>
                        </a:rPr>
                        <a:t>5 </a:t>
                      </a:r>
                      <a:r>
                        <a:rPr lang="ru-RU" sz="800" b="0" i="0" u="none" strike="noStrike" cap="none" dirty="0" err="1">
                          <a:solidFill>
                            <a:schemeClr val="dk1"/>
                          </a:solidFill>
                          <a:latin typeface="+mn-lt"/>
                          <a:ea typeface="+mn-ea"/>
                          <a:cs typeface="+mn-cs"/>
                          <a:sym typeface="Arial"/>
                        </a:rPr>
                        <a:t>Күтім</a:t>
                      </a:r>
                      <a:r>
                        <a:rPr lang="ru-RU" sz="800" b="0" i="0" u="none" strike="noStrike" cap="none" dirty="0">
                          <a:solidFill>
                            <a:schemeClr val="dk1"/>
                          </a:solidFill>
                          <a:latin typeface="+mn-lt"/>
                          <a:ea typeface="+mn-ea"/>
                          <a:cs typeface="+mn-cs"/>
                          <a:sym typeface="Arial"/>
                        </a:rPr>
                        <a:t> </a:t>
                      </a:r>
                      <a:r>
                        <a:rPr lang="ru-RU" sz="800" b="0" i="0" u="none" strike="noStrike" cap="none" dirty="0" err="1">
                          <a:solidFill>
                            <a:schemeClr val="dk1"/>
                          </a:solidFill>
                          <a:latin typeface="+mn-lt"/>
                          <a:ea typeface="+mn-ea"/>
                          <a:cs typeface="+mn-cs"/>
                          <a:sym typeface="Arial"/>
                        </a:rPr>
                        <a:t>жөніндегі</a:t>
                      </a:r>
                      <a:r>
                        <a:rPr lang="ru-RU" sz="800" b="0" i="0" u="none" strike="noStrike" cap="none" dirty="0">
                          <a:solidFill>
                            <a:schemeClr val="dk1"/>
                          </a:solidFill>
                          <a:latin typeface="+mn-lt"/>
                          <a:ea typeface="+mn-ea"/>
                          <a:cs typeface="+mn-cs"/>
                          <a:sym typeface="Arial"/>
                        </a:rPr>
                        <a:t> орта </a:t>
                      </a:r>
                      <a:r>
                        <a:rPr lang="ru-RU" sz="800" b="0" i="0" u="none" strike="noStrike" cap="none" dirty="0" err="1">
                          <a:solidFill>
                            <a:schemeClr val="dk1"/>
                          </a:solidFill>
                          <a:latin typeface="+mn-lt"/>
                          <a:ea typeface="+mn-ea"/>
                          <a:cs typeface="+mn-cs"/>
                          <a:sym typeface="Arial"/>
                        </a:rPr>
                        <a:t>медициналық</a:t>
                      </a:r>
                      <a:r>
                        <a:rPr lang="ru-RU" sz="800" b="0" i="0" u="none" strike="noStrike" cap="none" dirty="0">
                          <a:solidFill>
                            <a:schemeClr val="dk1"/>
                          </a:solidFill>
                          <a:latin typeface="+mn-lt"/>
                          <a:ea typeface="+mn-ea"/>
                          <a:cs typeface="+mn-cs"/>
                          <a:sym typeface="Arial"/>
                        </a:rPr>
                        <a:t> персонал</a:t>
                      </a:r>
                    </a:p>
                  </a:txBody>
                  <a:tcPr marL="9525" marR="9525" marT="9525" marB="0" anchor="ctr"/>
                </a:tc>
                <a:tc>
                  <a:txBody>
                    <a:bodyPr/>
                    <a:lstStyle/>
                    <a:p>
                      <a:pPr algn="ctr" fontAlgn="b"/>
                      <a:r>
                        <a:rPr lang="ru-RU" sz="900" b="0" i="1" u="none" strike="noStrike" cap="none" dirty="0">
                          <a:solidFill>
                            <a:schemeClr val="dk1"/>
                          </a:solidFill>
                          <a:latin typeface="+mn-lt"/>
                          <a:ea typeface="+mn-ea"/>
                          <a:cs typeface="+mn-cs"/>
                          <a:sym typeface="Arial"/>
                        </a:rPr>
                        <a:t>3221-0</a:t>
                      </a:r>
                    </a:p>
                  </a:txBody>
                  <a:tcPr marL="9525" marR="9525" marT="9525" marB="0" anchor="ctr"/>
                </a:tc>
                <a:tc>
                  <a:txBody>
                    <a:bodyPr/>
                    <a:lstStyle/>
                    <a:p>
                      <a:pPr algn="ctr" fontAlgn="ctr"/>
                      <a:r>
                        <a:rPr lang="ru-RU" sz="1050" b="1" i="0" u="none" strike="noStrike" cap="none" dirty="0">
                          <a:solidFill>
                            <a:schemeClr val="dk1"/>
                          </a:solidFill>
                          <a:latin typeface="+mn-lt"/>
                          <a:ea typeface="+mn-ea"/>
                          <a:cs typeface="+mn-cs"/>
                          <a:sym typeface="Arial"/>
                        </a:rPr>
                        <a:t>782</a:t>
                      </a:r>
                    </a:p>
                  </a:txBody>
                  <a:tcPr marL="9525" marR="9525" marT="9525" marB="0" anchor="ctr"/>
                </a:tc>
                <a:tc>
                  <a:txBody>
                    <a:bodyPr/>
                    <a:lstStyle/>
                    <a:p>
                      <a:pPr algn="ctr" fontAlgn="ctr"/>
                      <a:r>
                        <a:rPr lang="ru-RU" sz="900" b="0" i="0" u="none" strike="noStrike" cap="none">
                          <a:solidFill>
                            <a:schemeClr val="dk1"/>
                          </a:solidFill>
                          <a:latin typeface="+mn-lt"/>
                          <a:ea typeface="+mn-ea"/>
                          <a:cs typeface="+mn-cs"/>
                          <a:sym typeface="Arial"/>
                        </a:rPr>
                        <a:t>177</a:t>
                      </a:r>
                    </a:p>
                  </a:txBody>
                  <a:tcPr marL="9525" marR="9525" marT="9525" marB="0" anchor="ctr"/>
                </a:tc>
                <a:tc>
                  <a:txBody>
                    <a:bodyPr/>
                    <a:lstStyle/>
                    <a:p>
                      <a:pPr algn="ctr" fontAlgn="ctr"/>
                      <a:r>
                        <a:rPr lang="ru-RU" sz="900" b="0" i="0" u="none" strike="noStrike" cap="none">
                          <a:solidFill>
                            <a:schemeClr val="dk1"/>
                          </a:solidFill>
                          <a:latin typeface="+mn-lt"/>
                          <a:ea typeface="+mn-ea"/>
                          <a:cs typeface="+mn-cs"/>
                          <a:sym typeface="Arial"/>
                        </a:rPr>
                        <a:t>181</a:t>
                      </a:r>
                    </a:p>
                  </a:txBody>
                  <a:tcPr marL="9525" marR="9525" marT="9525" marB="0" anchor="ctr"/>
                </a:tc>
                <a:tc>
                  <a:txBody>
                    <a:bodyPr/>
                    <a:lstStyle/>
                    <a:p>
                      <a:pPr algn="ctr" fontAlgn="ctr"/>
                      <a:r>
                        <a:rPr lang="ru-RU" sz="900" b="0" i="0" u="none" strike="noStrike" cap="none">
                          <a:solidFill>
                            <a:schemeClr val="dk1"/>
                          </a:solidFill>
                          <a:latin typeface="+mn-lt"/>
                          <a:ea typeface="+mn-ea"/>
                          <a:cs typeface="+mn-cs"/>
                          <a:sym typeface="Arial"/>
                        </a:rPr>
                        <a:t>216</a:t>
                      </a:r>
                    </a:p>
                  </a:txBody>
                  <a:tcPr marL="9525" marR="9525" marT="9525" marB="0" anchor="ctr"/>
                </a:tc>
                <a:tc>
                  <a:txBody>
                    <a:bodyPr/>
                    <a:lstStyle/>
                    <a:p>
                      <a:pPr algn="ctr" fontAlgn="ctr"/>
                      <a:r>
                        <a:rPr lang="ru-RU" sz="900" b="0" i="0" u="none" strike="noStrike" cap="none" dirty="0">
                          <a:solidFill>
                            <a:schemeClr val="dk1"/>
                          </a:solidFill>
                          <a:latin typeface="+mn-lt"/>
                          <a:ea typeface="+mn-ea"/>
                          <a:cs typeface="+mn-cs"/>
                          <a:sym typeface="Arial"/>
                        </a:rPr>
                        <a:t>208</a:t>
                      </a:r>
                    </a:p>
                  </a:txBody>
                  <a:tcPr marL="9525" marR="9525" marT="9525" marB="0" anchor="ctr"/>
                </a:tc>
                <a:tc>
                  <a:txBody>
                    <a:bodyPr/>
                    <a:lstStyle/>
                    <a:p>
                      <a:pPr algn="ctr" fontAlgn="ctr"/>
                      <a:r>
                        <a:rPr lang="ru-RU" sz="1050" b="1" i="0" u="none" strike="noStrike" cap="none" dirty="0">
                          <a:solidFill>
                            <a:schemeClr val="dk1"/>
                          </a:solidFill>
                          <a:latin typeface="+mn-lt"/>
                          <a:ea typeface="+mn-ea"/>
                          <a:cs typeface="+mn-cs"/>
                          <a:sym typeface="Arial"/>
                        </a:rPr>
                        <a:t>2,3%</a:t>
                      </a:r>
                    </a:p>
                  </a:txBody>
                  <a:tcPr marL="9525" marR="9525" marT="9525" marB="0" anchor="ctr"/>
                </a:tc>
                <a:extLst>
                  <a:ext uri="{0D108BD9-81ED-4DB2-BD59-A6C34878D82A}">
                    <a16:rowId xmlns:a16="http://schemas.microsoft.com/office/drawing/2014/main" val="412311137"/>
                  </a:ext>
                </a:extLst>
              </a:tr>
            </a:tbl>
          </a:graphicData>
        </a:graphic>
      </p:graphicFrame>
    </p:spTree>
    <p:extLst>
      <p:ext uri="{BB962C8B-B14F-4D97-AF65-F5344CB8AC3E}">
        <p14:creationId xmlns:p14="http://schemas.microsoft.com/office/powerpoint/2010/main" val="3578333167"/>
      </p:ext>
    </p:extLst>
  </p:cSld>
  <p:clrMapOvr>
    <a:masterClrMapping/>
  </p:clrMapOvr>
</p:sld>
</file>

<file path=ppt/slides/slide8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Номер слайда 2">
            <a:extLst>
              <a:ext uri="{FF2B5EF4-FFF2-40B4-BE49-F238E27FC236}">
                <a16:creationId xmlns:a16="http://schemas.microsoft.com/office/drawing/2014/main" id="{0FE3E8E7-F31A-7D55-7372-1BEAD488D2B4}"/>
              </a:ext>
            </a:extLst>
          </p:cNvPr>
          <p:cNvSpPr>
            <a:spLocks noGrp="1"/>
          </p:cNvSpPr>
          <p:nvPr>
            <p:ph type="sldNum" sz="quarter" idx="12"/>
          </p:nvPr>
        </p:nvSpPr>
        <p:spPr/>
        <p:txBody>
          <a:bodyPr/>
          <a:lstStyle/>
          <a:p>
            <a:fld id="{4060C6F1-8618-4CCA-B45E-7B199C8F5830}" type="slidenum">
              <a:rPr lang="ru-RU" smtClean="0"/>
              <a:pPr/>
              <a:t>82</a:t>
            </a:fld>
            <a:r>
              <a:rPr lang="en-US" dirty="0"/>
              <a:t> </a:t>
            </a:r>
            <a:r>
              <a:rPr lang="ru-RU" dirty="0"/>
              <a:t>из 82</a:t>
            </a:r>
          </a:p>
        </p:txBody>
      </p:sp>
      <p:sp>
        <p:nvSpPr>
          <p:cNvPr id="2" name="Заголовок 3">
            <a:extLst>
              <a:ext uri="{FF2B5EF4-FFF2-40B4-BE49-F238E27FC236}">
                <a16:creationId xmlns:a16="http://schemas.microsoft.com/office/drawing/2014/main" id="{6B40C54E-AB09-425F-8B98-879F69EDE140}"/>
              </a:ext>
            </a:extLst>
          </p:cNvPr>
          <p:cNvSpPr txBox="1">
            <a:spLocks/>
          </p:cNvSpPr>
          <p:nvPr/>
        </p:nvSpPr>
        <p:spPr>
          <a:xfrm>
            <a:off x="72000" y="0"/>
            <a:ext cx="12120000" cy="859626"/>
          </a:xfrm>
          <a:prstGeom prst="rect">
            <a:avLst/>
          </a:prstGeom>
        </p:spPr>
        <p:txBody>
          <a:bodyPr anchor="ctr"/>
          <a:lstStyle>
            <a:defPPr marR="0" lvl="0" algn="l" rtl="0">
              <a:lnSpc>
                <a:spcPct val="100000"/>
              </a:lnSpc>
              <a:spcBef>
                <a:spcPts val="0"/>
              </a:spcBef>
              <a:spcAft>
                <a:spcPts val="0"/>
              </a:spcAft>
            </a:defPPr>
            <a:lvl1pPr marR="0" lvl="0" algn="l" rtl="0" eaLnBrk="1" hangingPunct="1">
              <a:lnSpc>
                <a:spcPct val="100000"/>
              </a:lnSpc>
              <a:spcBef>
                <a:spcPts val="0"/>
              </a:spcBef>
              <a:spcAft>
                <a:spcPts val="0"/>
              </a:spcAft>
              <a:buNone/>
              <a:defRPr sz="2667" b="1" i="0" u="none" strike="noStrike" cap="none">
                <a:solidFill>
                  <a:srgbClr val="007F76"/>
                </a:solidFill>
                <a:latin typeface="Arial" panose="020B0604020202020204" pitchFamily="34" charset="0"/>
                <a:ea typeface="Calibri" panose="020F0502020204030204" pitchFamily="34" charset="0"/>
                <a:cs typeface="Arial" panose="020B0604020202020204" pitchFamily="34" charset="0"/>
                <a:sym typeface="Arial"/>
              </a:defRPr>
            </a:lvl1pPr>
          </a:lstStyle>
          <a:p>
            <a:pPr defTabSz="914400"/>
            <a:r>
              <a:rPr lang="ru-RU" sz="2400" dirty="0"/>
              <a:t>Шымкент </a:t>
            </a:r>
            <a:r>
              <a:rPr lang="ru-RU" sz="2400" dirty="0" err="1"/>
              <a:t>қаласы</a:t>
            </a:r>
            <a:r>
              <a:rPr lang="ru-RU" sz="2400" dirty="0"/>
              <a:t> </a:t>
            </a:r>
            <a:r>
              <a:rPr lang="ru-RU" sz="2400" dirty="0" err="1"/>
              <a:t>бойынша</a:t>
            </a:r>
            <a:r>
              <a:rPr lang="ru-RU" sz="2400" dirty="0"/>
              <a:t> бос </a:t>
            </a:r>
            <a:r>
              <a:rPr lang="ru-RU" sz="2400" dirty="0" err="1"/>
              <a:t>жұмыс</a:t>
            </a:r>
            <a:r>
              <a:rPr lang="ru-RU" sz="2400" dirty="0"/>
              <a:t> </a:t>
            </a:r>
            <a:r>
              <a:rPr lang="ru-RU" sz="2400" dirty="0" err="1"/>
              <a:t>орындарының</a:t>
            </a:r>
            <a:r>
              <a:rPr lang="ru-RU" sz="2400" dirty="0"/>
              <a:t> </a:t>
            </a:r>
            <a:r>
              <a:rPr lang="ru-RU" sz="2400" dirty="0" err="1"/>
              <a:t>негізгі</a:t>
            </a:r>
            <a:r>
              <a:rPr lang="ru-RU" sz="2400" dirty="0"/>
              <a:t> </a:t>
            </a:r>
            <a:r>
              <a:rPr lang="ru-RU" sz="2400" dirty="0" err="1"/>
              <a:t>көрсеткіштері</a:t>
            </a:r>
            <a:endParaRPr lang="ru-KZ" sz="2400" kern="0" dirty="0"/>
          </a:p>
        </p:txBody>
      </p:sp>
      <p:graphicFrame>
        <p:nvGraphicFramePr>
          <p:cNvPr id="4" name="Таблица 3">
            <a:extLst>
              <a:ext uri="{FF2B5EF4-FFF2-40B4-BE49-F238E27FC236}">
                <a16:creationId xmlns:a16="http://schemas.microsoft.com/office/drawing/2014/main" id="{6DF87B24-59D4-648D-ECCC-9FBE7C4BF08A}"/>
              </a:ext>
            </a:extLst>
          </p:cNvPr>
          <p:cNvGraphicFramePr>
            <a:graphicFrameLocks noGrp="1"/>
          </p:cNvGraphicFramePr>
          <p:nvPr>
            <p:extLst>
              <p:ext uri="{D42A27DB-BD31-4B8C-83A1-F6EECF244321}">
                <p14:modId xmlns:p14="http://schemas.microsoft.com/office/powerpoint/2010/main" val="4068356063"/>
              </p:ext>
            </p:extLst>
          </p:nvPr>
        </p:nvGraphicFramePr>
        <p:xfrm>
          <a:off x="141431" y="932399"/>
          <a:ext cx="11885729" cy="5617699"/>
        </p:xfrm>
        <a:graphic>
          <a:graphicData uri="http://schemas.openxmlformats.org/drawingml/2006/table">
            <a:tbl>
              <a:tblPr bandRow="1">
                <a:tableStyleId>{3B4B98B0-60AC-42C2-AFA5-B58CD77FA1E5}</a:tableStyleId>
              </a:tblPr>
              <a:tblGrid>
                <a:gridCol w="360812">
                  <a:extLst>
                    <a:ext uri="{9D8B030D-6E8A-4147-A177-3AD203B41FA5}">
                      <a16:colId xmlns:a16="http://schemas.microsoft.com/office/drawing/2014/main" val="2640444703"/>
                    </a:ext>
                  </a:extLst>
                </a:gridCol>
                <a:gridCol w="674456">
                  <a:extLst>
                    <a:ext uri="{9D8B030D-6E8A-4147-A177-3AD203B41FA5}">
                      <a16:colId xmlns:a16="http://schemas.microsoft.com/office/drawing/2014/main" val="308092926"/>
                    </a:ext>
                  </a:extLst>
                </a:gridCol>
                <a:gridCol w="4014030">
                  <a:extLst>
                    <a:ext uri="{9D8B030D-6E8A-4147-A177-3AD203B41FA5}">
                      <a16:colId xmlns:a16="http://schemas.microsoft.com/office/drawing/2014/main" val="2913193191"/>
                    </a:ext>
                  </a:extLst>
                </a:gridCol>
                <a:gridCol w="659670">
                  <a:extLst>
                    <a:ext uri="{9D8B030D-6E8A-4147-A177-3AD203B41FA5}">
                      <a16:colId xmlns:a16="http://schemas.microsoft.com/office/drawing/2014/main" val="3122760222"/>
                    </a:ext>
                  </a:extLst>
                </a:gridCol>
                <a:gridCol w="659670">
                  <a:extLst>
                    <a:ext uri="{9D8B030D-6E8A-4147-A177-3AD203B41FA5}">
                      <a16:colId xmlns:a16="http://schemas.microsoft.com/office/drawing/2014/main" val="463672542"/>
                    </a:ext>
                  </a:extLst>
                </a:gridCol>
                <a:gridCol w="659670">
                  <a:extLst>
                    <a:ext uri="{9D8B030D-6E8A-4147-A177-3AD203B41FA5}">
                      <a16:colId xmlns:a16="http://schemas.microsoft.com/office/drawing/2014/main" val="3124389490"/>
                    </a:ext>
                  </a:extLst>
                </a:gridCol>
                <a:gridCol w="659670">
                  <a:extLst>
                    <a:ext uri="{9D8B030D-6E8A-4147-A177-3AD203B41FA5}">
                      <a16:colId xmlns:a16="http://schemas.microsoft.com/office/drawing/2014/main" val="2941227421"/>
                    </a:ext>
                  </a:extLst>
                </a:gridCol>
                <a:gridCol w="659670">
                  <a:extLst>
                    <a:ext uri="{9D8B030D-6E8A-4147-A177-3AD203B41FA5}">
                      <a16:colId xmlns:a16="http://schemas.microsoft.com/office/drawing/2014/main" val="14517836"/>
                    </a:ext>
                  </a:extLst>
                </a:gridCol>
                <a:gridCol w="659670">
                  <a:extLst>
                    <a:ext uri="{9D8B030D-6E8A-4147-A177-3AD203B41FA5}">
                      <a16:colId xmlns:a16="http://schemas.microsoft.com/office/drawing/2014/main" val="2712067462"/>
                    </a:ext>
                  </a:extLst>
                </a:gridCol>
                <a:gridCol w="525731">
                  <a:extLst>
                    <a:ext uri="{9D8B030D-6E8A-4147-A177-3AD203B41FA5}">
                      <a16:colId xmlns:a16="http://schemas.microsoft.com/office/drawing/2014/main" val="926687325"/>
                    </a:ext>
                  </a:extLst>
                </a:gridCol>
                <a:gridCol w="525731">
                  <a:extLst>
                    <a:ext uri="{9D8B030D-6E8A-4147-A177-3AD203B41FA5}">
                      <a16:colId xmlns:a16="http://schemas.microsoft.com/office/drawing/2014/main" val="827406570"/>
                    </a:ext>
                  </a:extLst>
                </a:gridCol>
                <a:gridCol w="525731">
                  <a:extLst>
                    <a:ext uri="{9D8B030D-6E8A-4147-A177-3AD203B41FA5}">
                      <a16:colId xmlns:a16="http://schemas.microsoft.com/office/drawing/2014/main" val="2656866826"/>
                    </a:ext>
                  </a:extLst>
                </a:gridCol>
                <a:gridCol w="525731">
                  <a:extLst>
                    <a:ext uri="{9D8B030D-6E8A-4147-A177-3AD203B41FA5}">
                      <a16:colId xmlns:a16="http://schemas.microsoft.com/office/drawing/2014/main" val="3514456650"/>
                    </a:ext>
                  </a:extLst>
                </a:gridCol>
                <a:gridCol w="775487">
                  <a:extLst>
                    <a:ext uri="{9D8B030D-6E8A-4147-A177-3AD203B41FA5}">
                      <a16:colId xmlns:a16="http://schemas.microsoft.com/office/drawing/2014/main" val="3845195506"/>
                    </a:ext>
                  </a:extLst>
                </a:gridCol>
              </a:tblGrid>
              <a:tr h="185777">
                <a:tc rowSpan="2">
                  <a:txBody>
                    <a:bodyPr/>
                    <a:lstStyle/>
                    <a:p>
                      <a:pPr algn="ctr" rtl="0" fontAlgn="ctr"/>
                      <a:r>
                        <a:rPr lang="ru-RU" sz="1050" u="none" strike="noStrike" dirty="0">
                          <a:solidFill>
                            <a:srgbClr val="007F76"/>
                          </a:solidFill>
                          <a:effectLst/>
                          <a:latin typeface="Arial Narrow" panose="020B0606020202030204" pitchFamily="34" charset="0"/>
                        </a:rPr>
                        <a:t>№</a:t>
                      </a:r>
                      <a:endParaRPr lang="ru-RU" sz="1050" b="0" i="0" u="none" strike="noStrike" dirty="0">
                        <a:solidFill>
                          <a:srgbClr val="007F76"/>
                        </a:solidFill>
                        <a:effectLst/>
                        <a:latin typeface="Arial Narrow" panose="020B0606020202030204" pitchFamily="34" charset="0"/>
                      </a:endParaRPr>
                    </a:p>
                  </a:txBody>
                  <a:tcPr marL="6603" marR="6603" marT="0" marB="0"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rowSpan="2">
                  <a:txBody>
                    <a:bodyPr/>
                    <a:lstStyle/>
                    <a:p>
                      <a:pPr marL="0" algn="ctr" defTabSz="685800" rtl="0" eaLnBrk="1" fontAlgn="ctr" latinLnBrk="0" hangingPunct="1"/>
                      <a:r>
                        <a:rPr lang="ru-RU" sz="1050" b="0" i="0" u="none" strike="noStrike" cap="none" dirty="0">
                          <a:solidFill>
                            <a:srgbClr val="007F76"/>
                          </a:solidFill>
                          <a:effectLst/>
                          <a:latin typeface="Arial Narrow" panose="020B0606020202030204" pitchFamily="34" charset="0"/>
                          <a:ea typeface="+mn-ea"/>
                          <a:cs typeface="+mn-cs"/>
                          <a:sym typeface="Arial"/>
                        </a:rPr>
                        <a:t>ҰҚЖ-2017 </a:t>
                      </a:r>
                      <a:r>
                        <a:rPr lang="ru-RU" sz="1050" b="0" i="0" u="none" strike="noStrike" cap="none" dirty="0" err="1">
                          <a:solidFill>
                            <a:srgbClr val="007F76"/>
                          </a:solidFill>
                          <a:effectLst/>
                          <a:latin typeface="Arial Narrow" panose="020B0606020202030204" pitchFamily="34" charset="0"/>
                          <a:ea typeface="+mn-ea"/>
                          <a:cs typeface="+mn-cs"/>
                          <a:sym typeface="Arial"/>
                        </a:rPr>
                        <a:t>коді</a:t>
                      </a:r>
                      <a:endParaRPr lang="ru-RU" sz="1050" b="0" i="0" u="none" strike="noStrike" cap="none" dirty="0">
                        <a:solidFill>
                          <a:srgbClr val="007F76"/>
                        </a:solidFill>
                        <a:effectLst/>
                        <a:latin typeface="Arial Narrow" panose="020B0606020202030204" pitchFamily="34" charset="0"/>
                        <a:ea typeface="+mn-ea"/>
                        <a:cs typeface="+mn-cs"/>
                        <a:sym typeface="Arial"/>
                      </a:endParaRPr>
                    </a:p>
                  </a:txBody>
                  <a:tcPr marL="6603" marR="6603" marT="0" marB="0"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rowSpan="2">
                  <a:txBody>
                    <a:bodyPr/>
                    <a:lstStyle/>
                    <a:p>
                      <a:pPr algn="ctr" rtl="0" fontAlgn="ctr"/>
                      <a:r>
                        <a:rPr lang="ru-RU" sz="1050" u="none" strike="noStrike" dirty="0">
                          <a:solidFill>
                            <a:srgbClr val="007F76"/>
                          </a:solidFill>
                          <a:effectLst/>
                          <a:latin typeface="Arial Narrow" panose="020B0606020202030204" pitchFamily="34" charset="0"/>
                        </a:rPr>
                        <a:t>АТАУЫ</a:t>
                      </a:r>
                      <a:endParaRPr lang="ru-RU" sz="1050" b="0" i="0" u="none" strike="noStrike" dirty="0">
                        <a:solidFill>
                          <a:srgbClr val="007F76"/>
                        </a:solidFill>
                        <a:effectLst/>
                        <a:latin typeface="Arial Narrow" panose="020B0606020202030204" pitchFamily="34" charset="0"/>
                      </a:endParaRPr>
                    </a:p>
                  </a:txBody>
                  <a:tcPr marL="6603" marR="6603" marT="0" marB="0" anchor="ctr">
                    <a:lnL>
                      <a:noFill/>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rowSpan="2">
                  <a:txBody>
                    <a:bodyPr/>
                    <a:lstStyle/>
                    <a:p>
                      <a:pPr algn="ctr" fontAlgn="b"/>
                      <a:r>
                        <a:rPr lang="kk-KZ" sz="1050" u="none" strike="noStrike" dirty="0">
                          <a:solidFill>
                            <a:schemeClr val="tx1"/>
                          </a:solidFill>
                          <a:effectLst/>
                          <a:latin typeface="Arial Narrow" panose="020B0606020202030204" pitchFamily="34" charset="0"/>
                        </a:rPr>
                        <a:t>2022 ж. бос орындар</a:t>
                      </a:r>
                      <a:endParaRPr lang="ru-RU" sz="1050" b="0" i="0" u="none" strike="noStrike" dirty="0">
                        <a:solidFill>
                          <a:schemeClr val="tx1"/>
                        </a:solidFill>
                        <a:effectLst/>
                        <a:latin typeface="Arial Narrow" panose="020B0606020202030204" pitchFamily="34" charset="0"/>
                      </a:endParaRPr>
                    </a:p>
                  </a:txBody>
                  <a:tcPr marL="9525" marR="9525" marT="0" marB="0" anchor="ctr">
                    <a:lnL w="12700" cap="flat" cmpd="sng" algn="ctr">
                      <a:solidFill>
                        <a:schemeClr val="tx1"/>
                      </a:solidFill>
                      <a:prstDash val="solid"/>
                      <a:round/>
                      <a:headEnd type="none" w="med" len="med"/>
                      <a:tailEnd type="none" w="med" len="med"/>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gridSpan="4">
                  <a:txBody>
                    <a:bodyPr/>
                    <a:lstStyle/>
                    <a:p>
                      <a:pPr algn="ctr" fontAlgn="b"/>
                      <a:r>
                        <a:rPr lang="ru-RU" sz="1050" b="0" i="0" u="none" strike="noStrike" dirty="0" err="1">
                          <a:solidFill>
                            <a:schemeClr val="tx1"/>
                          </a:solidFill>
                          <a:effectLst/>
                          <a:latin typeface="Arial Narrow" panose="020B0606020202030204" pitchFamily="34" charset="0"/>
                        </a:rPr>
                        <a:t>оның</a:t>
                      </a:r>
                      <a:r>
                        <a:rPr lang="ru-RU" sz="1050" b="0" i="0" u="none" strike="noStrike" dirty="0">
                          <a:solidFill>
                            <a:schemeClr val="tx1"/>
                          </a:solidFill>
                          <a:effectLst/>
                          <a:latin typeface="Arial Narrow" panose="020B0606020202030204" pitchFamily="34" charset="0"/>
                        </a:rPr>
                        <a:t> </a:t>
                      </a:r>
                      <a:r>
                        <a:rPr lang="ru-RU" sz="1050" b="0" i="0" u="none" strike="noStrike" dirty="0" err="1">
                          <a:solidFill>
                            <a:schemeClr val="tx1"/>
                          </a:solidFill>
                          <a:effectLst/>
                          <a:latin typeface="Arial Narrow" panose="020B0606020202030204" pitchFamily="34" charset="0"/>
                        </a:rPr>
                        <a:t>ішінде</a:t>
                      </a:r>
                      <a:r>
                        <a:rPr lang="ru-RU" sz="1050" b="0" i="0" u="none" strike="noStrike" dirty="0">
                          <a:solidFill>
                            <a:schemeClr val="tx1"/>
                          </a:solidFill>
                          <a:effectLst/>
                          <a:latin typeface="Arial Narrow" panose="020B0606020202030204" pitchFamily="34" charset="0"/>
                        </a:rPr>
                        <a:t> 2022 ж. </a:t>
                      </a:r>
                      <a:r>
                        <a:rPr lang="ru-RU" sz="1050" b="0" i="0" u="none" strike="noStrike" dirty="0" err="1">
                          <a:solidFill>
                            <a:schemeClr val="tx1"/>
                          </a:solidFill>
                          <a:effectLst/>
                          <a:latin typeface="Arial Narrow" panose="020B0606020202030204" pitchFamily="34" charset="0"/>
                        </a:rPr>
                        <a:t>тоқсандары</a:t>
                      </a:r>
                      <a:r>
                        <a:rPr lang="ru-RU" sz="1050" b="0" i="0" u="none" strike="noStrike" dirty="0">
                          <a:solidFill>
                            <a:schemeClr val="tx1"/>
                          </a:solidFill>
                          <a:effectLst/>
                          <a:latin typeface="Arial Narrow" panose="020B0606020202030204" pitchFamily="34" charset="0"/>
                        </a:rPr>
                        <a:t> </a:t>
                      </a:r>
                      <a:r>
                        <a:rPr lang="ru-RU" sz="1050" b="0" i="0" u="none" strike="noStrike" dirty="0" err="1">
                          <a:solidFill>
                            <a:schemeClr val="tx1"/>
                          </a:solidFill>
                          <a:effectLst/>
                          <a:latin typeface="Arial Narrow" panose="020B0606020202030204" pitchFamily="34" charset="0"/>
                        </a:rPr>
                        <a:t>бойынша</a:t>
                      </a:r>
                      <a:endParaRPr lang="ru-RU" sz="1050" b="0" i="0" u="none" strike="noStrike" dirty="0">
                        <a:solidFill>
                          <a:schemeClr val="tx1"/>
                        </a:solidFill>
                        <a:effectLst/>
                        <a:latin typeface="Arial Narrow" panose="020B0606020202030204" pitchFamily="34" charset="0"/>
                      </a:endParaRPr>
                    </a:p>
                  </a:txBody>
                  <a:tcPr marL="9525" marR="9525" marT="0" marB="0" anchor="ctr">
                    <a:lnL>
                      <a:noFill/>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fontAlgn="b"/>
                      <a:endParaRPr lang="ru-RU" sz="900" b="0" i="0" u="none" strike="noStrike" dirty="0">
                        <a:solidFill>
                          <a:srgbClr val="007F76"/>
                        </a:solidFill>
                        <a:effectLst/>
                        <a:latin typeface="Arial Narrow" panose="020B0606020202030204" pitchFamily="34" charset="0"/>
                      </a:endParaRPr>
                    </a:p>
                  </a:txBody>
                  <a:tcPr marL="9525" marR="9525" marT="9525" marB="0"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fontAlgn="b"/>
                      <a:endParaRPr lang="ru-RU" sz="900" b="0" i="0" u="none" strike="noStrike" dirty="0">
                        <a:solidFill>
                          <a:srgbClr val="007F76"/>
                        </a:solidFill>
                        <a:effectLst/>
                        <a:latin typeface="Arial Narrow" panose="020B0606020202030204" pitchFamily="34" charset="0"/>
                      </a:endParaRPr>
                    </a:p>
                  </a:txBody>
                  <a:tcPr marL="9525" marR="9525" marT="9525" marB="0"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fontAlgn="b"/>
                      <a:endParaRPr lang="ru-RU" sz="900" b="0" i="0" u="none" strike="noStrike" dirty="0">
                        <a:solidFill>
                          <a:srgbClr val="007F76"/>
                        </a:solidFill>
                        <a:effectLst/>
                        <a:latin typeface="Arial Narrow" panose="020B0606020202030204" pitchFamily="34" charset="0"/>
                      </a:endParaRPr>
                    </a:p>
                  </a:txBody>
                  <a:tcPr marL="9525" marR="9525" marT="9525" marB="0"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rowSpan="2">
                  <a:txBody>
                    <a:bodyPr/>
                    <a:lstStyle/>
                    <a:p>
                      <a:pPr algn="ctr" fontAlgn="b"/>
                      <a:r>
                        <a:rPr lang="kk-KZ" sz="1050" b="0" i="0" u="none" strike="noStrike" cap="none" dirty="0">
                          <a:solidFill>
                            <a:srgbClr val="007F76"/>
                          </a:solidFill>
                          <a:effectLst/>
                          <a:latin typeface="Arial Narrow" panose="020B0606020202030204" pitchFamily="34" charset="0"/>
                          <a:ea typeface="+mn-ea"/>
                          <a:cs typeface="+mn-cs"/>
                          <a:sym typeface="Arial"/>
                        </a:rPr>
                        <a:t>2023 ж. бос орындар</a:t>
                      </a:r>
                      <a:endParaRPr lang="ru-RU" sz="1050" b="0" i="0" u="none" strike="noStrike" cap="none" dirty="0">
                        <a:solidFill>
                          <a:srgbClr val="007F76"/>
                        </a:solidFill>
                        <a:effectLst/>
                        <a:latin typeface="Arial Narrow" panose="020B0606020202030204" pitchFamily="34" charset="0"/>
                        <a:ea typeface="+mn-ea"/>
                        <a:cs typeface="+mn-cs"/>
                        <a:sym typeface="Arial"/>
                      </a:endParaRPr>
                    </a:p>
                  </a:txBody>
                  <a:tcPr marL="9525" marR="9525" marT="0" marB="0" anchor="ctr">
                    <a:lnL w="12700" cap="flat" cmpd="sng" algn="ctr">
                      <a:solidFill>
                        <a:schemeClr val="tx1"/>
                      </a:solidFill>
                      <a:prstDash val="solid"/>
                      <a:round/>
                      <a:headEnd type="none" w="med" len="med"/>
                      <a:tailEnd type="none" w="med" len="med"/>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gridSpan="4">
                  <a:txBody>
                    <a:bodyPr/>
                    <a:lstStyle/>
                    <a:p>
                      <a:pPr algn="ctr" fontAlgn="b"/>
                      <a:r>
                        <a:rPr lang="ru-RU" sz="1050" b="0" i="0" u="none" strike="noStrike" cap="none" dirty="0" err="1">
                          <a:solidFill>
                            <a:srgbClr val="007F76"/>
                          </a:solidFill>
                          <a:effectLst/>
                          <a:latin typeface="Arial Narrow" panose="020B0606020202030204" pitchFamily="34" charset="0"/>
                          <a:ea typeface="+mn-ea"/>
                          <a:cs typeface="+mn-cs"/>
                          <a:sym typeface="Arial"/>
                        </a:rPr>
                        <a:t>оның</a:t>
                      </a:r>
                      <a:r>
                        <a:rPr lang="ru-RU" sz="1050" b="0" i="0" u="none" strike="noStrike" cap="none" dirty="0">
                          <a:solidFill>
                            <a:srgbClr val="007F76"/>
                          </a:solidFill>
                          <a:effectLst/>
                          <a:latin typeface="Arial Narrow" panose="020B0606020202030204" pitchFamily="34" charset="0"/>
                          <a:ea typeface="+mn-ea"/>
                          <a:cs typeface="+mn-cs"/>
                          <a:sym typeface="Arial"/>
                        </a:rPr>
                        <a:t> </a:t>
                      </a:r>
                      <a:r>
                        <a:rPr lang="ru-RU" sz="1050" b="0" i="0" u="none" strike="noStrike" cap="none" dirty="0" err="1">
                          <a:solidFill>
                            <a:srgbClr val="007F76"/>
                          </a:solidFill>
                          <a:effectLst/>
                          <a:latin typeface="Arial Narrow" panose="020B0606020202030204" pitchFamily="34" charset="0"/>
                          <a:ea typeface="+mn-ea"/>
                          <a:cs typeface="+mn-cs"/>
                          <a:sym typeface="Arial"/>
                        </a:rPr>
                        <a:t>ішінде</a:t>
                      </a:r>
                      <a:r>
                        <a:rPr lang="ru-RU" sz="1050" b="0" i="0" u="none" strike="noStrike" cap="none" dirty="0">
                          <a:solidFill>
                            <a:srgbClr val="007F76"/>
                          </a:solidFill>
                          <a:effectLst/>
                          <a:latin typeface="Arial Narrow" panose="020B0606020202030204" pitchFamily="34" charset="0"/>
                          <a:ea typeface="+mn-ea"/>
                          <a:cs typeface="+mn-cs"/>
                          <a:sym typeface="Arial"/>
                        </a:rPr>
                        <a:t> 2023 ж. </a:t>
                      </a:r>
                      <a:r>
                        <a:rPr lang="ru-RU" sz="1050" b="0" i="0" u="none" strike="noStrike" cap="none" dirty="0" err="1">
                          <a:solidFill>
                            <a:srgbClr val="007F76"/>
                          </a:solidFill>
                          <a:effectLst/>
                          <a:latin typeface="Arial Narrow" panose="020B0606020202030204" pitchFamily="34" charset="0"/>
                          <a:ea typeface="+mn-ea"/>
                          <a:cs typeface="+mn-cs"/>
                          <a:sym typeface="Arial"/>
                        </a:rPr>
                        <a:t>тоқсан</a:t>
                      </a:r>
                      <a:r>
                        <a:rPr lang="ru-RU" sz="1050" b="0" i="0" u="none" strike="noStrike" cap="none" dirty="0">
                          <a:solidFill>
                            <a:srgbClr val="007F76"/>
                          </a:solidFill>
                          <a:effectLst/>
                          <a:latin typeface="Arial Narrow" panose="020B0606020202030204" pitchFamily="34" charset="0"/>
                          <a:ea typeface="+mn-ea"/>
                          <a:cs typeface="+mn-cs"/>
                          <a:sym typeface="Arial"/>
                        </a:rPr>
                        <a:t> </a:t>
                      </a:r>
                      <a:r>
                        <a:rPr lang="ru-RU" sz="1050" b="0" i="0" u="none" strike="noStrike" cap="none" dirty="0" err="1">
                          <a:solidFill>
                            <a:srgbClr val="007F76"/>
                          </a:solidFill>
                          <a:effectLst/>
                          <a:latin typeface="Arial Narrow" panose="020B0606020202030204" pitchFamily="34" charset="0"/>
                          <a:ea typeface="+mn-ea"/>
                          <a:cs typeface="+mn-cs"/>
                          <a:sym typeface="Arial"/>
                        </a:rPr>
                        <a:t>бойынша</a:t>
                      </a:r>
                      <a:endParaRPr lang="ru-RU" sz="1050" b="0" i="0" u="none" strike="noStrike" cap="none" dirty="0">
                        <a:solidFill>
                          <a:srgbClr val="007F76"/>
                        </a:solidFill>
                        <a:effectLst/>
                        <a:latin typeface="Arial Narrow" panose="020B0606020202030204" pitchFamily="34" charset="0"/>
                        <a:ea typeface="+mn-ea"/>
                        <a:cs typeface="+mn-cs"/>
                        <a:sym typeface="Arial"/>
                      </a:endParaRPr>
                    </a:p>
                  </a:txBody>
                  <a:tcPr marL="9525" marR="9525" marT="0" marB="0" anchor="ctr">
                    <a:lnL>
                      <a:noFill/>
                    </a:lnL>
                    <a:lnR>
                      <a:noFill/>
                    </a:lnR>
                    <a:lnT w="1270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fontAlgn="b"/>
                      <a:endParaRPr lang="ru-RU" sz="900" b="0" i="0" u="none" strike="noStrike" dirty="0">
                        <a:solidFill>
                          <a:srgbClr val="007F76"/>
                        </a:solidFill>
                        <a:effectLst/>
                        <a:latin typeface="Arial Narrow" panose="020B0606020202030204" pitchFamily="34" charset="0"/>
                      </a:endParaRPr>
                    </a:p>
                  </a:txBody>
                  <a:tcPr marL="9525" marR="9525" marT="9525" marB="0"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4D7A86">
                        <a:alpha val="20000"/>
                      </a:srgbClr>
                    </a:solidFill>
                  </a:tcPr>
                </a:tc>
                <a:tc hMerge="1">
                  <a:txBody>
                    <a:bodyPr/>
                    <a:lstStyle/>
                    <a:p>
                      <a:pPr algn="ctr" fontAlgn="b"/>
                      <a:endParaRPr lang="ru-RU" sz="900" b="0" i="0" u="none" strike="noStrike" dirty="0">
                        <a:solidFill>
                          <a:srgbClr val="007F76"/>
                        </a:solidFill>
                        <a:effectLst/>
                        <a:latin typeface="Arial Narrow" panose="020B0606020202030204" pitchFamily="34" charset="0"/>
                      </a:endParaRPr>
                    </a:p>
                  </a:txBody>
                  <a:tcPr marL="9525" marR="9525" marT="9525" marB="0"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4D7A86">
                        <a:alpha val="20000"/>
                      </a:srgbClr>
                    </a:solidFill>
                  </a:tcPr>
                </a:tc>
                <a:tc hMerge="1">
                  <a:txBody>
                    <a:bodyPr/>
                    <a:lstStyle/>
                    <a:p>
                      <a:pPr algn="ctr" fontAlgn="b"/>
                      <a:endParaRPr lang="ru-RU" sz="900" b="0" i="0" u="none" strike="noStrike" dirty="0">
                        <a:solidFill>
                          <a:srgbClr val="007F76"/>
                        </a:solidFill>
                        <a:effectLst/>
                        <a:latin typeface="Arial Narrow" panose="020B0606020202030204" pitchFamily="34" charset="0"/>
                      </a:endParaRPr>
                    </a:p>
                  </a:txBody>
                  <a:tcPr marL="9525" marR="9525" marT="9525" marB="0"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4D7A86">
                        <a:alpha val="20000"/>
                      </a:srgbClr>
                    </a:solidFill>
                  </a:tcPr>
                </a:tc>
                <a:tc rowSpan="2">
                  <a:txBody>
                    <a:bodyPr/>
                    <a:lstStyle/>
                    <a:p>
                      <a:pPr algn="ctr" fontAlgn="b"/>
                      <a:r>
                        <a:rPr lang="ru-RU" sz="1050" u="none" strike="noStrike" dirty="0">
                          <a:solidFill>
                            <a:srgbClr val="007F76"/>
                          </a:solidFill>
                          <a:effectLst/>
                          <a:latin typeface="Arial Narrow" panose="020B0606020202030204" pitchFamily="34" charset="0"/>
                        </a:rPr>
                        <a:t>ЖАЛПЫҒА </a:t>
                      </a:r>
                    </a:p>
                    <a:p>
                      <a:pPr algn="ctr" fontAlgn="b"/>
                      <a:r>
                        <a:rPr lang="ru-RU" sz="1050" u="none" strike="noStrike" dirty="0">
                          <a:solidFill>
                            <a:srgbClr val="007F76"/>
                          </a:solidFill>
                          <a:effectLst/>
                          <a:latin typeface="Arial Narrow" panose="020B0606020202030204" pitchFamily="34" charset="0"/>
                        </a:rPr>
                        <a:t>%-бен </a:t>
                      </a:r>
                      <a:endParaRPr lang="ru-RU" sz="1050" b="0" i="0" u="none" strike="noStrike" dirty="0">
                        <a:solidFill>
                          <a:srgbClr val="007F76"/>
                        </a:solidFill>
                        <a:effectLst/>
                        <a:latin typeface="Arial Narrow" panose="020B0606020202030204" pitchFamily="34" charset="0"/>
                      </a:endParaRPr>
                    </a:p>
                  </a:txBody>
                  <a:tcPr marL="9525" marR="9525" marT="0" marB="0"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821115214"/>
                  </a:ext>
                </a:extLst>
              </a:tr>
              <a:tr h="188570">
                <a:tc vMerge="1">
                  <a:txBody>
                    <a:bodyPr/>
                    <a:lstStyle/>
                    <a:p>
                      <a:pPr algn="ctr" rtl="0" fontAlgn="ctr"/>
                      <a:endParaRPr lang="ru-RU" sz="900" b="0" i="0" u="none" strike="noStrike" dirty="0">
                        <a:solidFill>
                          <a:srgbClr val="007F76"/>
                        </a:solidFill>
                        <a:effectLst/>
                        <a:latin typeface="Arial Narrow" panose="020B0606020202030204" pitchFamily="34" charset="0"/>
                      </a:endParaRPr>
                    </a:p>
                  </a:txBody>
                  <a:tcPr marL="6603" marR="6603" marT="10800" marB="10800"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4D7A86">
                        <a:alpha val="20000"/>
                      </a:srgbClr>
                    </a:solidFill>
                  </a:tcPr>
                </a:tc>
                <a:tc vMerge="1">
                  <a:txBody>
                    <a:bodyPr/>
                    <a:lstStyle/>
                    <a:p>
                      <a:pPr algn="ctr" rtl="0" fontAlgn="ctr"/>
                      <a:endParaRPr lang="ru-RU" sz="900" b="0" i="0" u="none" strike="noStrike" dirty="0">
                        <a:solidFill>
                          <a:srgbClr val="007F76"/>
                        </a:solidFill>
                        <a:effectLst/>
                        <a:latin typeface="Arial Narrow" panose="020B0606020202030204" pitchFamily="34" charset="0"/>
                      </a:endParaRPr>
                    </a:p>
                  </a:txBody>
                  <a:tcPr marL="6603" marR="6603" marT="10800" marB="10800"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4D7A86">
                        <a:alpha val="20000"/>
                      </a:srgbClr>
                    </a:solidFill>
                  </a:tcPr>
                </a:tc>
                <a:tc vMerge="1">
                  <a:txBody>
                    <a:bodyPr/>
                    <a:lstStyle/>
                    <a:p>
                      <a:pPr algn="ctr" rtl="0" fontAlgn="ctr"/>
                      <a:endParaRPr lang="ru-RU" sz="900" b="0" i="0" u="none" strike="noStrike" dirty="0">
                        <a:solidFill>
                          <a:srgbClr val="007F76"/>
                        </a:solidFill>
                        <a:effectLst/>
                        <a:latin typeface="Arial Narrow" panose="020B0606020202030204" pitchFamily="34" charset="0"/>
                      </a:endParaRPr>
                    </a:p>
                  </a:txBody>
                  <a:tcPr marL="6603" marR="6603" marT="10800" marB="10800"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4D7A86">
                        <a:alpha val="20000"/>
                      </a:srgbClr>
                    </a:solidFill>
                  </a:tcPr>
                </a:tc>
                <a:tc vMerge="1">
                  <a:txBody>
                    <a:bodyPr/>
                    <a:lstStyle/>
                    <a:p>
                      <a:endParaRPr lang="ru-KZ"/>
                    </a:p>
                  </a:txBody>
                  <a:tcPr/>
                </a:tc>
                <a:tc>
                  <a:txBody>
                    <a:bodyPr/>
                    <a:lstStyle/>
                    <a:p>
                      <a:pPr algn="ctr" fontAlgn="b"/>
                      <a:r>
                        <a:rPr lang="en-US" sz="1050" b="0" i="0" u="none" strike="noStrike" dirty="0">
                          <a:solidFill>
                            <a:schemeClr val="tx1"/>
                          </a:solidFill>
                          <a:effectLst/>
                          <a:latin typeface="Arial Narrow" panose="020B0606020202030204" pitchFamily="34" charset="0"/>
                        </a:rPr>
                        <a:t>I</a:t>
                      </a:r>
                      <a:endParaRPr lang="ru-RU" sz="1050" b="0" i="0" u="none" strike="noStrike" dirty="0">
                        <a:solidFill>
                          <a:schemeClr val="tx1"/>
                        </a:solidFill>
                        <a:effectLst/>
                        <a:latin typeface="Arial Narrow" panose="020B0606020202030204" pitchFamily="34" charset="0"/>
                      </a:endParaRPr>
                    </a:p>
                  </a:txBody>
                  <a:tcPr marL="9525" marR="9525" marT="0" marB="0" anchor="ctr">
                    <a:lnT w="635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ctr" fontAlgn="b"/>
                      <a:r>
                        <a:rPr lang="en-US" sz="1050" b="0" i="0" u="none" strike="noStrike" dirty="0">
                          <a:solidFill>
                            <a:schemeClr val="tx1"/>
                          </a:solidFill>
                          <a:effectLst/>
                          <a:latin typeface="Arial Narrow" panose="020B0606020202030204" pitchFamily="34" charset="0"/>
                        </a:rPr>
                        <a:t>II</a:t>
                      </a:r>
                      <a:endParaRPr lang="ru-RU" sz="1050" b="0" i="0" u="none" strike="noStrike" dirty="0">
                        <a:solidFill>
                          <a:schemeClr val="tx1"/>
                        </a:solidFill>
                        <a:effectLst/>
                        <a:latin typeface="Arial Narrow" panose="020B0606020202030204" pitchFamily="34" charset="0"/>
                      </a:endParaRPr>
                    </a:p>
                  </a:txBody>
                  <a:tcPr marL="9525" marR="9525" marT="0" marB="0" anchor="ctr">
                    <a:lnT w="635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ctr" fontAlgn="b"/>
                      <a:r>
                        <a:rPr lang="en-US" sz="1050" b="0" i="0" u="none" strike="noStrike" dirty="0">
                          <a:solidFill>
                            <a:schemeClr val="tx1"/>
                          </a:solidFill>
                          <a:effectLst/>
                          <a:latin typeface="Arial Narrow" panose="020B0606020202030204" pitchFamily="34" charset="0"/>
                        </a:rPr>
                        <a:t>III</a:t>
                      </a:r>
                      <a:endParaRPr lang="ru-RU" sz="1050" b="0" i="0" u="none" strike="noStrike" dirty="0">
                        <a:solidFill>
                          <a:schemeClr val="tx1"/>
                        </a:solidFill>
                        <a:effectLst/>
                        <a:latin typeface="Arial Narrow" panose="020B0606020202030204" pitchFamily="34" charset="0"/>
                      </a:endParaRPr>
                    </a:p>
                  </a:txBody>
                  <a:tcPr marL="9525" marR="9525" marT="0" marB="0" anchor="ctr">
                    <a:lnT w="635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ctr" fontAlgn="b"/>
                      <a:r>
                        <a:rPr lang="en-US" sz="1050" b="0" i="0" u="none" strike="noStrike" dirty="0">
                          <a:solidFill>
                            <a:schemeClr val="tx1"/>
                          </a:solidFill>
                          <a:effectLst/>
                          <a:latin typeface="Arial Narrow" panose="020B0606020202030204" pitchFamily="34" charset="0"/>
                        </a:rPr>
                        <a:t>IV</a:t>
                      </a:r>
                      <a:endParaRPr lang="ru-RU" sz="1050" b="0" i="0" u="none" strike="noStrike" dirty="0">
                        <a:solidFill>
                          <a:schemeClr val="tx1"/>
                        </a:solidFill>
                        <a:effectLst/>
                        <a:latin typeface="Arial Narrow" panose="020B0606020202030204" pitchFamily="34" charset="0"/>
                      </a:endParaRPr>
                    </a:p>
                  </a:txBody>
                  <a:tcPr marL="9525" marR="9525" marT="0" marB="0" anchor="ctr">
                    <a:lnR w="1270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vMerge="1">
                  <a:txBody>
                    <a:bodyPr/>
                    <a:lstStyle/>
                    <a:p>
                      <a:pPr algn="ctr" fontAlgn="b"/>
                      <a:endParaRPr lang="ru-RU" sz="1050" b="0" i="0" u="none" strike="noStrike" dirty="0">
                        <a:solidFill>
                          <a:srgbClr val="007F76"/>
                        </a:solidFill>
                        <a:effectLst/>
                        <a:latin typeface="Arial Narrow" panose="020B0606020202030204" pitchFamily="34" charset="0"/>
                      </a:endParaRPr>
                    </a:p>
                  </a:txBody>
                  <a:tcPr marL="9525" marR="9525" marT="9525" marB="0"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4D7A86">
                        <a:alpha val="20000"/>
                      </a:srgbClr>
                    </a:solidFill>
                  </a:tcPr>
                </a:tc>
                <a:tc>
                  <a:txBody>
                    <a:bodyPr/>
                    <a:lstStyle/>
                    <a:p>
                      <a:pPr algn="ctr" fontAlgn="b"/>
                      <a:r>
                        <a:rPr lang="en-US" sz="1050" b="0" i="0" u="none" strike="noStrike" dirty="0">
                          <a:solidFill>
                            <a:schemeClr val="tx1"/>
                          </a:solidFill>
                          <a:effectLst/>
                          <a:latin typeface="Arial Narrow" panose="020B0606020202030204" pitchFamily="34" charset="0"/>
                        </a:rPr>
                        <a:t>I </a:t>
                      </a:r>
                      <a:r>
                        <a:rPr lang="ru-RU" sz="1050" b="0" i="0" u="none" strike="noStrike" dirty="0">
                          <a:solidFill>
                            <a:schemeClr val="tx1"/>
                          </a:solidFill>
                          <a:effectLst/>
                          <a:latin typeface="Arial Narrow" panose="020B0606020202030204" pitchFamily="34" charset="0"/>
                        </a:rPr>
                        <a:t>(факт)</a:t>
                      </a:r>
                    </a:p>
                  </a:txBody>
                  <a:tcPr marL="9525" marR="9525" marT="0" marB="0" anchor="ctr">
                    <a:lnL>
                      <a:noFill/>
                    </a:lnL>
                    <a:lnR>
                      <a:noFill/>
                    </a:lnR>
                    <a:lnT w="635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50" b="0" i="0" u="none" strike="noStrike" dirty="0">
                          <a:solidFill>
                            <a:srgbClr val="007F76"/>
                          </a:solidFill>
                          <a:effectLst/>
                          <a:latin typeface="Arial Narrow" panose="020B0606020202030204" pitchFamily="34" charset="0"/>
                        </a:rPr>
                        <a:t>II</a:t>
                      </a:r>
                      <a:endParaRPr lang="ru-RU" sz="1050" b="0" i="0" u="none" strike="noStrike" dirty="0">
                        <a:solidFill>
                          <a:srgbClr val="007F76"/>
                        </a:solidFill>
                        <a:effectLst/>
                        <a:latin typeface="Arial Narrow" panose="020B0606020202030204" pitchFamily="34" charset="0"/>
                      </a:endParaRPr>
                    </a:p>
                  </a:txBody>
                  <a:tcPr marL="9525" marR="9525" marT="0" marB="0" anchor="ctr">
                    <a:lnL>
                      <a:noFill/>
                    </a:lnL>
                    <a:lnR>
                      <a:noFill/>
                    </a:lnR>
                    <a:lnT w="635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50" b="0" i="0" u="none" strike="noStrike" dirty="0">
                          <a:solidFill>
                            <a:srgbClr val="007F76"/>
                          </a:solidFill>
                          <a:effectLst/>
                          <a:latin typeface="Arial Narrow" panose="020B0606020202030204" pitchFamily="34" charset="0"/>
                        </a:rPr>
                        <a:t>III</a:t>
                      </a:r>
                      <a:endParaRPr lang="ru-RU" sz="1050" b="0" i="0" u="none" strike="noStrike" dirty="0">
                        <a:solidFill>
                          <a:srgbClr val="007F76"/>
                        </a:solidFill>
                        <a:effectLst/>
                        <a:latin typeface="Arial Narrow" panose="020B0606020202030204" pitchFamily="34" charset="0"/>
                      </a:endParaRPr>
                    </a:p>
                  </a:txBody>
                  <a:tcPr marL="9525" marR="9525" marT="0" marB="0" anchor="ctr">
                    <a:lnL>
                      <a:noFill/>
                    </a:lnL>
                    <a:lnR>
                      <a:noFill/>
                    </a:lnR>
                    <a:lnT w="635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50" b="0" i="0" u="none" strike="noStrike" dirty="0">
                          <a:solidFill>
                            <a:srgbClr val="007F76"/>
                          </a:solidFill>
                          <a:effectLst/>
                          <a:latin typeface="Arial Narrow" panose="020B0606020202030204" pitchFamily="34" charset="0"/>
                        </a:rPr>
                        <a:t>IV</a:t>
                      </a:r>
                      <a:endParaRPr lang="ru-RU" sz="1050" b="0" i="0" u="none" strike="noStrike" dirty="0">
                        <a:solidFill>
                          <a:srgbClr val="007F76"/>
                        </a:solidFill>
                        <a:effectLst/>
                        <a:latin typeface="Arial Narrow" panose="020B0606020202030204" pitchFamily="34" charset="0"/>
                      </a:endParaRPr>
                    </a:p>
                  </a:txBody>
                  <a:tcPr marL="9525" marR="9525" marT="0" marB="0" anchor="ctr">
                    <a:lnL>
                      <a:noFill/>
                    </a:lnL>
                    <a:lnR>
                      <a:noFill/>
                    </a:lnR>
                    <a:lnT w="635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vMerge="1">
                  <a:txBody>
                    <a:bodyPr/>
                    <a:lstStyle/>
                    <a:p>
                      <a:pPr algn="ctr" fontAlgn="b"/>
                      <a:endParaRPr lang="ru-RU" sz="900" b="0" i="0" u="none" strike="noStrike" dirty="0">
                        <a:solidFill>
                          <a:srgbClr val="007F76"/>
                        </a:solidFill>
                        <a:effectLst/>
                        <a:latin typeface="Arial Narrow" panose="020B0606020202030204" pitchFamily="34" charset="0"/>
                      </a:endParaRPr>
                    </a:p>
                  </a:txBody>
                  <a:tcPr marL="9525" marR="9525" marT="9525" marB="0"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4D7A86">
                        <a:alpha val="20000"/>
                      </a:srgbClr>
                    </a:solidFill>
                  </a:tcPr>
                </a:tc>
                <a:extLst>
                  <a:ext uri="{0D108BD9-81ED-4DB2-BD59-A6C34878D82A}">
                    <a16:rowId xmlns:a16="http://schemas.microsoft.com/office/drawing/2014/main" val="3582961751"/>
                  </a:ext>
                </a:extLst>
              </a:tr>
              <a:tr h="152142">
                <a:tc gridSpan="14">
                  <a:txBody>
                    <a:bodyPr/>
                    <a:lstStyle/>
                    <a:p>
                      <a:pPr algn="ctr" rtl="0" fontAlgn="ctr"/>
                      <a:r>
                        <a:rPr lang="ru-RU" sz="900" b="1" u="none" strike="noStrike" dirty="0">
                          <a:solidFill>
                            <a:srgbClr val="007F76"/>
                          </a:solidFill>
                          <a:effectLst/>
                          <a:latin typeface="Arial Narrow" panose="020B0606020202030204" pitchFamily="34" charset="0"/>
                        </a:rPr>
                        <a:t>БАЗАЛЫҚ СЦЕНАРИЙ</a:t>
                      </a:r>
                    </a:p>
                  </a:txBody>
                  <a:tcPr marL="9525" marR="9525" marT="0" marB="0"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007F76">
                        <a:alpha val="40000"/>
                      </a:srgbClr>
                    </a:solidFill>
                  </a:tcPr>
                </a:tc>
                <a:tc hMerge="1">
                  <a:txBody>
                    <a:bodyPr/>
                    <a:lstStyle/>
                    <a:p>
                      <a:endParaRPr lang="ru-RU"/>
                    </a:p>
                  </a:txBody>
                  <a:tcPr/>
                </a:tc>
                <a:tc hMerge="1">
                  <a:txBody>
                    <a:bodyPr/>
                    <a:lstStyle/>
                    <a:p>
                      <a:endParaRPr lang="ru-RU"/>
                    </a:p>
                  </a:txBody>
                  <a:tcPr>
                    <a:lnL w="12700" cap="flat" cmpd="sng" algn="ctr">
                      <a:solidFill>
                        <a:schemeClr val="tx1"/>
                      </a:solidFill>
                      <a:prstDash val="solid"/>
                      <a:round/>
                      <a:headEnd type="none" w="med" len="med"/>
                      <a:tailEnd type="none" w="med" len="med"/>
                    </a:lnL>
                    <a:lnT w="12700" cap="flat" cmpd="sng" algn="ctr">
                      <a:solidFill>
                        <a:schemeClr val="tx1"/>
                      </a:solidFill>
                      <a:prstDash val="solid"/>
                      <a:round/>
                      <a:headEnd type="none" w="med" len="med"/>
                      <a:tailEnd type="none" w="med" len="med"/>
                    </a:lnT>
                  </a:tcPr>
                </a:tc>
                <a:tc hMerge="1">
                  <a:txBody>
                    <a:bodyPr/>
                    <a:lstStyle/>
                    <a:p>
                      <a:pPr algn="ctr" fontAlgn="b"/>
                      <a:r>
                        <a:rPr lang="ru-RU" sz="900" b="1" i="0" u="none" strike="noStrike" cap="none" dirty="0">
                          <a:solidFill>
                            <a:schemeClr val="tx1"/>
                          </a:solidFill>
                          <a:effectLst/>
                          <a:latin typeface="Arial Narrow" panose="020B0606020202030204" pitchFamily="34" charset="0"/>
                          <a:ea typeface="+mn-ea"/>
                          <a:cs typeface="+mn-cs"/>
                          <a:sym typeface="Arial"/>
                        </a:rPr>
                        <a:t>1 074 391</a:t>
                      </a:r>
                      <a:endParaRPr lang="ru-KZ" sz="900" b="1" i="0" u="none" strike="noStrike" cap="none" dirty="0">
                        <a:solidFill>
                          <a:schemeClr val="tx1"/>
                        </a:solidFill>
                        <a:effectLst/>
                        <a:latin typeface="Arial Narrow" panose="020B0606020202030204" pitchFamily="34" charset="0"/>
                        <a:ea typeface="+mn-ea"/>
                        <a:cs typeface="+mn-cs"/>
                        <a:sym typeface="Arial"/>
                      </a:endParaRPr>
                    </a:p>
                  </a:txBody>
                  <a:tcPr marL="9525" marR="9525" marT="0" marB="0" anchor="ctr">
                    <a:lnL w="12700" cap="flat" cmpd="sng" algn="ctr">
                      <a:solidFill>
                        <a:schemeClr val="tx1"/>
                      </a:solidFill>
                      <a:prstDash val="solid"/>
                      <a:round/>
                      <a:headEnd type="none" w="med" len="med"/>
                      <a:tailEnd type="none" w="med" len="med"/>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65000"/>
                        <a:alpha val="20000"/>
                      </a:schemeClr>
                    </a:solidFill>
                  </a:tcPr>
                </a:tc>
                <a:tc hMerge="1">
                  <a:txBody>
                    <a:bodyPr/>
                    <a:lstStyle/>
                    <a:p>
                      <a:pPr algn="ctr" fontAlgn="b"/>
                      <a:r>
                        <a:rPr lang="ru-KZ" sz="900" b="1" i="0" u="none" strike="noStrike" cap="none" dirty="0">
                          <a:solidFill>
                            <a:schemeClr val="tx1"/>
                          </a:solidFill>
                          <a:effectLst/>
                          <a:latin typeface="Arial Narrow" panose="020B0606020202030204" pitchFamily="34" charset="0"/>
                          <a:ea typeface="+mn-ea"/>
                          <a:cs typeface="+mn-cs"/>
                          <a:sym typeface="Arial"/>
                        </a:rPr>
                        <a:t>211</a:t>
                      </a:r>
                      <a:r>
                        <a:rPr lang="ru-RU" sz="900" b="1" i="0" u="none" strike="noStrike" cap="none" dirty="0">
                          <a:solidFill>
                            <a:schemeClr val="tx1"/>
                          </a:solidFill>
                          <a:effectLst/>
                          <a:latin typeface="Arial Narrow" panose="020B0606020202030204" pitchFamily="34" charset="0"/>
                          <a:ea typeface="+mn-ea"/>
                          <a:cs typeface="+mn-cs"/>
                          <a:sym typeface="Arial"/>
                        </a:rPr>
                        <a:t> </a:t>
                      </a:r>
                      <a:r>
                        <a:rPr lang="ru-KZ" sz="900" b="1" i="0" u="none" strike="noStrike" cap="none" dirty="0">
                          <a:solidFill>
                            <a:schemeClr val="tx1"/>
                          </a:solidFill>
                          <a:effectLst/>
                          <a:latin typeface="Arial Narrow" panose="020B0606020202030204" pitchFamily="34" charset="0"/>
                          <a:ea typeface="+mn-ea"/>
                          <a:cs typeface="+mn-cs"/>
                          <a:sym typeface="Arial"/>
                        </a:rPr>
                        <a:t>344</a:t>
                      </a:r>
                    </a:p>
                  </a:txBody>
                  <a:tcPr marL="9525" marR="9525" marT="0" marB="0"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65000"/>
                        <a:alpha val="20000"/>
                      </a:schemeClr>
                    </a:solidFill>
                  </a:tcPr>
                </a:tc>
                <a:tc hMerge="1">
                  <a:txBody>
                    <a:bodyPr/>
                    <a:lstStyle/>
                    <a:p>
                      <a:pPr algn="ctr" fontAlgn="b"/>
                      <a:r>
                        <a:rPr lang="ru-KZ" sz="900" b="1" i="0" u="none" strike="noStrike" cap="none" dirty="0">
                          <a:solidFill>
                            <a:schemeClr val="tx1"/>
                          </a:solidFill>
                          <a:effectLst/>
                          <a:latin typeface="Arial Narrow" panose="020B0606020202030204" pitchFamily="34" charset="0"/>
                          <a:ea typeface="+mn-ea"/>
                          <a:cs typeface="+mn-cs"/>
                          <a:sym typeface="Arial"/>
                        </a:rPr>
                        <a:t>272</a:t>
                      </a:r>
                      <a:r>
                        <a:rPr lang="ru-RU" sz="900" b="1" i="0" u="none" strike="noStrike" cap="none" dirty="0">
                          <a:solidFill>
                            <a:schemeClr val="tx1"/>
                          </a:solidFill>
                          <a:effectLst/>
                          <a:latin typeface="Arial Narrow" panose="020B0606020202030204" pitchFamily="34" charset="0"/>
                          <a:ea typeface="+mn-ea"/>
                          <a:cs typeface="+mn-cs"/>
                          <a:sym typeface="Arial"/>
                        </a:rPr>
                        <a:t> </a:t>
                      </a:r>
                      <a:r>
                        <a:rPr lang="ru-KZ" sz="900" b="1" i="0" u="none" strike="noStrike" cap="none" dirty="0">
                          <a:solidFill>
                            <a:schemeClr val="tx1"/>
                          </a:solidFill>
                          <a:effectLst/>
                          <a:latin typeface="Arial Narrow" panose="020B0606020202030204" pitchFamily="34" charset="0"/>
                          <a:ea typeface="+mn-ea"/>
                          <a:cs typeface="+mn-cs"/>
                          <a:sym typeface="Arial"/>
                        </a:rPr>
                        <a:t>354</a:t>
                      </a:r>
                    </a:p>
                  </a:txBody>
                  <a:tcPr marL="9525" marR="9525" marT="0" marB="0"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65000"/>
                        <a:alpha val="20000"/>
                      </a:schemeClr>
                    </a:solidFill>
                  </a:tcPr>
                </a:tc>
                <a:tc hMerge="1">
                  <a:txBody>
                    <a:bodyPr/>
                    <a:lstStyle/>
                    <a:p>
                      <a:pPr algn="ctr" fontAlgn="b"/>
                      <a:r>
                        <a:rPr lang="ru-KZ" sz="900" b="1" i="0" u="none" strike="noStrike" cap="none" dirty="0">
                          <a:solidFill>
                            <a:schemeClr val="tx1"/>
                          </a:solidFill>
                          <a:effectLst/>
                          <a:latin typeface="Arial Narrow" panose="020B0606020202030204" pitchFamily="34" charset="0"/>
                          <a:ea typeface="+mn-ea"/>
                          <a:cs typeface="+mn-cs"/>
                          <a:sym typeface="Arial"/>
                        </a:rPr>
                        <a:t>299</a:t>
                      </a:r>
                      <a:r>
                        <a:rPr lang="ru-RU" sz="900" b="1" i="0" u="none" strike="noStrike" cap="none" dirty="0">
                          <a:solidFill>
                            <a:schemeClr val="tx1"/>
                          </a:solidFill>
                          <a:effectLst/>
                          <a:latin typeface="Arial Narrow" panose="020B0606020202030204" pitchFamily="34" charset="0"/>
                          <a:ea typeface="+mn-ea"/>
                          <a:cs typeface="+mn-cs"/>
                          <a:sym typeface="Arial"/>
                        </a:rPr>
                        <a:t> </a:t>
                      </a:r>
                      <a:r>
                        <a:rPr lang="ru-KZ" sz="900" b="1" i="0" u="none" strike="noStrike" cap="none" dirty="0">
                          <a:solidFill>
                            <a:schemeClr val="tx1"/>
                          </a:solidFill>
                          <a:effectLst/>
                          <a:latin typeface="Arial Narrow" panose="020B0606020202030204" pitchFamily="34" charset="0"/>
                          <a:ea typeface="+mn-ea"/>
                          <a:cs typeface="+mn-cs"/>
                          <a:sym typeface="Arial"/>
                        </a:rPr>
                        <a:t>136</a:t>
                      </a:r>
                    </a:p>
                  </a:txBody>
                  <a:tcPr marL="9525" marR="9525" marT="0" marB="0"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65000"/>
                        <a:alpha val="20000"/>
                      </a:schemeClr>
                    </a:solidFill>
                  </a:tcPr>
                </a:tc>
                <a:tc hMerge="1">
                  <a:txBody>
                    <a:bodyPr/>
                    <a:lstStyle/>
                    <a:p>
                      <a:pPr algn="ctr" fontAlgn="b"/>
                      <a:r>
                        <a:rPr lang="ru-KZ" sz="900" b="1" i="0" u="none" strike="noStrike" cap="none" dirty="0">
                          <a:solidFill>
                            <a:schemeClr val="tx1"/>
                          </a:solidFill>
                          <a:effectLst/>
                          <a:latin typeface="Arial Narrow" panose="020B0606020202030204" pitchFamily="34" charset="0"/>
                          <a:ea typeface="+mn-ea"/>
                          <a:cs typeface="+mn-cs"/>
                          <a:sym typeface="Arial"/>
                        </a:rPr>
                        <a:t>291</a:t>
                      </a:r>
                      <a:r>
                        <a:rPr lang="ru-RU" sz="900" b="1" i="0" u="none" strike="noStrike" cap="none" dirty="0">
                          <a:solidFill>
                            <a:schemeClr val="tx1"/>
                          </a:solidFill>
                          <a:effectLst/>
                          <a:latin typeface="Arial Narrow" panose="020B0606020202030204" pitchFamily="34" charset="0"/>
                          <a:ea typeface="+mn-ea"/>
                          <a:cs typeface="+mn-cs"/>
                          <a:sym typeface="Arial"/>
                        </a:rPr>
                        <a:t> </a:t>
                      </a:r>
                      <a:r>
                        <a:rPr lang="ru-KZ" sz="900" b="1" i="0" u="none" strike="noStrike" cap="none" dirty="0">
                          <a:solidFill>
                            <a:schemeClr val="tx1"/>
                          </a:solidFill>
                          <a:effectLst/>
                          <a:latin typeface="Arial Narrow" panose="020B0606020202030204" pitchFamily="34" charset="0"/>
                          <a:ea typeface="+mn-ea"/>
                          <a:cs typeface="+mn-cs"/>
                          <a:sym typeface="Arial"/>
                        </a:rPr>
                        <a:t>557</a:t>
                      </a:r>
                    </a:p>
                  </a:txBody>
                  <a:tcPr marL="9525" marR="9525" marT="0" marB="0" anchor="ctr">
                    <a:lnL>
                      <a:noFill/>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65000"/>
                        <a:alpha val="20000"/>
                      </a:schemeClr>
                    </a:solidFill>
                  </a:tcPr>
                </a:tc>
                <a:tc hMerge="1">
                  <a:txBody>
                    <a:bodyPr/>
                    <a:lstStyle/>
                    <a:p>
                      <a:pPr marL="0" marR="0" lvl="0" indent="0" algn="ctr" defTabSz="914400" rtl="0" eaLnBrk="1" fontAlgn="ctr" latinLnBrk="0" hangingPunct="1">
                        <a:lnSpc>
                          <a:spcPct val="100000"/>
                        </a:lnSpc>
                        <a:spcBef>
                          <a:spcPts val="0"/>
                        </a:spcBef>
                        <a:spcAft>
                          <a:spcPts val="0"/>
                        </a:spcAft>
                        <a:buClrTx/>
                        <a:buSzTx/>
                        <a:buFontTx/>
                        <a:buNone/>
                        <a:tabLst/>
                        <a:defRPr/>
                      </a:pPr>
                      <a:r>
                        <a:rPr lang="ru-KZ" sz="900" b="1" i="0" u="none" strike="noStrike" cap="none" dirty="0">
                          <a:solidFill>
                            <a:srgbClr val="007F76"/>
                          </a:solidFill>
                          <a:effectLst/>
                          <a:latin typeface="Arial Narrow" panose="020B0606020202030204" pitchFamily="34" charset="0"/>
                          <a:ea typeface="+mn-ea"/>
                          <a:cs typeface="+mn-cs"/>
                          <a:sym typeface="Arial"/>
                        </a:rPr>
                        <a:t>1 103 799</a:t>
                      </a:r>
                    </a:p>
                  </a:txBody>
                  <a:tcPr marL="9525" marR="9525" marT="0" marB="0" anchor="ctr">
                    <a:lnL w="12700" cap="flat" cmpd="sng" algn="ctr">
                      <a:solidFill>
                        <a:schemeClr val="tx1"/>
                      </a:solidFill>
                      <a:prstDash val="solid"/>
                      <a:round/>
                      <a:headEnd type="none" w="med" len="med"/>
                      <a:tailEnd type="none" w="med" len="med"/>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007F76">
                        <a:alpha val="20000"/>
                      </a:srgbClr>
                    </a:solidFill>
                  </a:tcPr>
                </a:tc>
                <a:tc hMerge="1">
                  <a:txBody>
                    <a:bodyPr/>
                    <a:lstStyle/>
                    <a:p>
                      <a:pPr algn="ctr" rtl="0" fontAlgn="ctr"/>
                      <a:r>
                        <a:rPr lang="ru-KZ" sz="900" b="1" i="0" u="none" strike="noStrike" cap="none" dirty="0">
                          <a:solidFill>
                            <a:schemeClr val="tx1"/>
                          </a:solidFill>
                          <a:effectLst/>
                          <a:latin typeface="Arial Narrow" panose="020B0606020202030204" pitchFamily="34" charset="0"/>
                          <a:ea typeface="+mn-ea"/>
                          <a:cs typeface="+mn-cs"/>
                          <a:sym typeface="Arial"/>
                        </a:rPr>
                        <a:t>220 533</a:t>
                      </a:r>
                    </a:p>
                  </a:txBody>
                  <a:tcPr marL="9525" marR="9525" marT="0" marB="0"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50000"/>
                        <a:alpha val="20000"/>
                      </a:schemeClr>
                    </a:solidFill>
                  </a:tcPr>
                </a:tc>
                <a:tc hMerge="1">
                  <a:txBody>
                    <a:bodyPr/>
                    <a:lstStyle/>
                    <a:p>
                      <a:pPr algn="ctr" rtl="0" fontAlgn="ctr"/>
                      <a:r>
                        <a:rPr lang="ru-KZ" sz="900" b="1" i="0" u="none" strike="noStrike" cap="none" dirty="0">
                          <a:solidFill>
                            <a:srgbClr val="007F76"/>
                          </a:solidFill>
                          <a:effectLst/>
                          <a:latin typeface="Arial Narrow" panose="020B0606020202030204" pitchFamily="34" charset="0"/>
                          <a:ea typeface="+mn-ea"/>
                          <a:cs typeface="+mn-cs"/>
                          <a:sym typeface="Arial"/>
                        </a:rPr>
                        <a:t>240 505</a:t>
                      </a:r>
                    </a:p>
                  </a:txBody>
                  <a:tcPr marL="9525" marR="9525" marT="0" marB="0"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007F76">
                        <a:alpha val="20000"/>
                      </a:srgbClr>
                    </a:solidFill>
                  </a:tcPr>
                </a:tc>
                <a:tc hMerge="1">
                  <a:txBody>
                    <a:bodyPr/>
                    <a:lstStyle/>
                    <a:p>
                      <a:pPr algn="ctr" rtl="0" fontAlgn="ctr"/>
                      <a:r>
                        <a:rPr lang="ru-KZ" sz="900" b="1" i="0" u="none" strike="noStrike" cap="none" dirty="0">
                          <a:solidFill>
                            <a:srgbClr val="007F76"/>
                          </a:solidFill>
                          <a:effectLst/>
                          <a:latin typeface="Arial Narrow" panose="020B0606020202030204" pitchFamily="34" charset="0"/>
                          <a:ea typeface="+mn-ea"/>
                          <a:cs typeface="+mn-cs"/>
                          <a:sym typeface="Arial"/>
                        </a:rPr>
                        <a:t>300 190</a:t>
                      </a:r>
                    </a:p>
                  </a:txBody>
                  <a:tcPr marL="9525" marR="9525" marT="0" marB="0"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007F76">
                        <a:alpha val="20000"/>
                      </a:srgbClr>
                    </a:solidFill>
                  </a:tcPr>
                </a:tc>
                <a:tc hMerge="1">
                  <a:txBody>
                    <a:bodyPr/>
                    <a:lstStyle/>
                    <a:p>
                      <a:pPr algn="ctr" rtl="0" fontAlgn="ctr"/>
                      <a:r>
                        <a:rPr lang="ru-KZ" sz="900" b="1" i="0" u="none" strike="noStrike" cap="none" dirty="0">
                          <a:solidFill>
                            <a:srgbClr val="007F76"/>
                          </a:solidFill>
                          <a:effectLst/>
                          <a:latin typeface="Arial Narrow" panose="020B0606020202030204" pitchFamily="34" charset="0"/>
                          <a:ea typeface="+mn-ea"/>
                          <a:cs typeface="+mn-cs"/>
                          <a:sym typeface="Arial"/>
                        </a:rPr>
                        <a:t>342 571</a:t>
                      </a:r>
                    </a:p>
                  </a:txBody>
                  <a:tcPr marL="9525" marR="9525" marT="0" marB="0"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007F76">
                        <a:alpha val="20000"/>
                      </a:srgbClr>
                    </a:solidFill>
                  </a:tcPr>
                </a:tc>
                <a:tc hMerge="1">
                  <a:txBody>
                    <a:bodyPr/>
                    <a:lstStyle/>
                    <a:p>
                      <a:pPr algn="ctr" rtl="0" fontAlgn="b"/>
                      <a:r>
                        <a:rPr lang="en-US" sz="900" b="1" i="0" u="none" strike="noStrike" dirty="0">
                          <a:solidFill>
                            <a:srgbClr val="007F76"/>
                          </a:solidFill>
                          <a:effectLst/>
                          <a:latin typeface="Arial Narrow" panose="020B0606020202030204" pitchFamily="34" charset="0"/>
                        </a:rPr>
                        <a:t>100%</a:t>
                      </a:r>
                    </a:p>
                  </a:txBody>
                  <a:tcPr marL="9525" marR="9525" marT="0" marB="0"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007F76">
                        <a:alpha val="20000"/>
                      </a:srgbClr>
                    </a:solidFill>
                  </a:tcPr>
                </a:tc>
                <a:extLst>
                  <a:ext uri="{0D108BD9-81ED-4DB2-BD59-A6C34878D82A}">
                    <a16:rowId xmlns:a16="http://schemas.microsoft.com/office/drawing/2014/main" val="2126759895"/>
                  </a:ext>
                </a:extLst>
              </a:tr>
              <a:tr h="144837">
                <a:tc>
                  <a:txBody>
                    <a:bodyPr/>
                    <a:lstStyle/>
                    <a:p>
                      <a:pPr algn="ctr" fontAlgn="b"/>
                      <a:r>
                        <a:rPr lang="ru-RU" sz="800" u="none" strike="noStrike" dirty="0">
                          <a:solidFill>
                            <a:srgbClr val="007F76"/>
                          </a:solidFill>
                          <a:effectLst/>
                          <a:latin typeface="Arial Narrow" panose="020B0606020202030204" pitchFamily="34" charset="0"/>
                        </a:rPr>
                        <a:t>1</a:t>
                      </a:r>
                      <a:endParaRPr lang="en-US" sz="800" b="0" i="0" u="none" strike="noStrike" dirty="0">
                        <a:solidFill>
                          <a:srgbClr val="007F76"/>
                        </a:solidFill>
                        <a:effectLst/>
                        <a:latin typeface="Arial Narrow" panose="020B0606020202030204" pitchFamily="34" charset="0"/>
                      </a:endParaRPr>
                    </a:p>
                  </a:txBody>
                  <a:tcPr marL="9525" marR="9525" marT="0" marB="0" anchor="ctr">
                    <a:lnT w="12700" cap="flat" cmpd="sng" algn="ctr">
                      <a:solidFill>
                        <a:schemeClr val="tx1"/>
                      </a:solidFill>
                      <a:prstDash val="solid"/>
                      <a:round/>
                      <a:headEnd type="none" w="med" len="med"/>
                      <a:tailEnd type="none" w="med" len="med"/>
                    </a:lnT>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9629-7</a:t>
                      </a:r>
                    </a:p>
                  </a:txBody>
                  <a:tcPr marL="9525" marR="9525" marT="9525" marB="0" anchor="ctr">
                    <a:lnT w="12700" cap="flat" cmpd="sng" algn="ctr">
                      <a:solidFill>
                        <a:schemeClr val="tx1"/>
                      </a:solidFill>
                      <a:prstDash val="solid"/>
                      <a:round/>
                      <a:headEnd type="none" w="med" len="med"/>
                      <a:tailEnd type="none" w="med" len="med"/>
                    </a:lnT>
                    <a:solidFill>
                      <a:schemeClr val="accent6">
                        <a:lumMod val="50000"/>
                        <a:alpha val="1000"/>
                      </a:schemeClr>
                    </a:solidFill>
                  </a:tcPr>
                </a:tc>
                <a:tc>
                  <a:txBody>
                    <a:bodyPr/>
                    <a:lstStyle/>
                    <a:p>
                      <a:pPr marL="72000" algn="l" fontAlgn="ctr"/>
                      <a:r>
                        <a:rPr lang="ru-RU" sz="800" b="0" i="0" u="none" strike="noStrike" dirty="0" err="1">
                          <a:solidFill>
                            <a:srgbClr val="000000"/>
                          </a:solidFill>
                          <a:effectLst/>
                          <a:latin typeface="Arial Narrow" panose="020B0606020202030204" pitchFamily="34" charset="0"/>
                        </a:rPr>
                        <a:t>Әртүрлі</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жұмысты</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атқарушылар</a:t>
                      </a:r>
                      <a:endParaRPr lang="ru-RU" sz="800" b="0" i="0" u="none" strike="noStrike" dirty="0">
                        <a:solidFill>
                          <a:srgbClr val="000000"/>
                        </a:solidFill>
                        <a:effectLst/>
                        <a:latin typeface="Arial Narrow" panose="020B0606020202030204" pitchFamily="34" charset="0"/>
                      </a:endParaRPr>
                    </a:p>
                  </a:txBody>
                  <a:tcPr marL="9525" marR="9525" marT="9525" marB="0" anchor="ctr">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2 229</a:t>
                      </a:r>
                    </a:p>
                  </a:txBody>
                  <a:tcPr marL="9525" marR="9525" marT="9525" marB="0" anchor="ctr">
                    <a:lnL w="12700" cap="flat" cmpd="sng" algn="ctr">
                      <a:solidFill>
                        <a:schemeClr val="tx1"/>
                      </a:solidFill>
                      <a:prstDash val="solid"/>
                      <a:round/>
                      <a:headEnd type="none" w="med" len="med"/>
                      <a:tailEnd type="none" w="med" len="med"/>
                    </a:lnL>
                    <a:lnT w="12700" cap="flat" cmpd="sng" algn="ctr">
                      <a:solidFill>
                        <a:schemeClr val="tx1"/>
                      </a:solidFill>
                      <a:prstDash val="solid"/>
                      <a:round/>
                      <a:headEnd type="none" w="med" len="med"/>
                      <a:tailEnd type="none" w="med" len="med"/>
                    </a:lnT>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326</a:t>
                      </a:r>
                    </a:p>
                  </a:txBody>
                  <a:tcPr marL="9525" marR="9525" marT="9525" marB="0" anchor="ctr">
                    <a:lnT w="12700" cap="flat" cmpd="sng" algn="ctr">
                      <a:solidFill>
                        <a:schemeClr val="tx1"/>
                      </a:solidFill>
                      <a:prstDash val="solid"/>
                      <a:round/>
                      <a:headEnd type="none" w="med" len="med"/>
                      <a:tailEnd type="none" w="med" len="med"/>
                    </a:lnT>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575</a:t>
                      </a:r>
                    </a:p>
                  </a:txBody>
                  <a:tcPr marL="9525" marR="9525" marT="9525" marB="0" anchor="ctr">
                    <a:lnT w="12700" cap="flat" cmpd="sng" algn="ctr">
                      <a:solidFill>
                        <a:schemeClr val="tx1"/>
                      </a:solidFill>
                      <a:prstDash val="solid"/>
                      <a:round/>
                      <a:headEnd type="none" w="med" len="med"/>
                      <a:tailEnd type="none" w="med" len="med"/>
                    </a:lnT>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1 008</a:t>
                      </a:r>
                    </a:p>
                  </a:txBody>
                  <a:tcPr marL="9525" marR="9525" marT="9525" marB="0" anchor="ctr">
                    <a:lnT w="12700" cap="flat" cmpd="sng" algn="ctr">
                      <a:solidFill>
                        <a:schemeClr val="tx1"/>
                      </a:solidFill>
                      <a:prstDash val="solid"/>
                      <a:round/>
                      <a:headEnd type="none" w="med" len="med"/>
                      <a:tailEnd type="none" w="med" len="med"/>
                    </a:lnT>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320</a:t>
                      </a:r>
                    </a:p>
                  </a:txBody>
                  <a:tcPr marL="9525" marR="9525" marT="9525" marB="0" anchor="ctr">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1 850</a:t>
                      </a:r>
                    </a:p>
                  </a:txBody>
                  <a:tcPr marL="9525" marR="9525" marT="9525" marB="0" anchor="ctr">
                    <a:lnL w="12700" cap="flat" cmpd="sng" algn="ctr">
                      <a:solidFill>
                        <a:schemeClr val="tx1"/>
                      </a:solidFill>
                      <a:prstDash val="solid"/>
                      <a:round/>
                      <a:headEnd type="none" w="med" len="med"/>
                      <a:tailEnd type="none" w="med" len="med"/>
                    </a:lnL>
                    <a:lnT w="12700" cap="flat" cmpd="sng" algn="ctr">
                      <a:solidFill>
                        <a:schemeClr val="tx1"/>
                      </a:solidFill>
                      <a:prstDash val="solid"/>
                      <a:round/>
                      <a:headEnd type="none" w="med" len="med"/>
                      <a:tailEnd type="none" w="med" len="med"/>
                    </a:lnT>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237</a:t>
                      </a:r>
                    </a:p>
                  </a:txBody>
                  <a:tcPr marL="9525" marR="9525" marT="9525" marB="0" anchor="ctr">
                    <a:lnT w="12700" cap="flat" cmpd="sng" algn="ctr">
                      <a:solidFill>
                        <a:schemeClr val="tx1"/>
                      </a:solidFill>
                      <a:prstDash val="solid"/>
                      <a:round/>
                      <a:headEnd type="none" w="med" len="med"/>
                      <a:tailEnd type="none" w="med" len="med"/>
                    </a:lnT>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369</a:t>
                      </a:r>
                    </a:p>
                  </a:txBody>
                  <a:tcPr marL="9525" marR="9525" marT="9525" marB="0" anchor="ctr">
                    <a:lnT w="12700" cap="flat" cmpd="sng" algn="ctr">
                      <a:solidFill>
                        <a:schemeClr val="tx1"/>
                      </a:solidFill>
                      <a:prstDash val="solid"/>
                      <a:round/>
                      <a:headEnd type="none" w="med" len="med"/>
                      <a:tailEnd type="none" w="med" len="med"/>
                    </a:lnT>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518</a:t>
                      </a:r>
                    </a:p>
                  </a:txBody>
                  <a:tcPr marL="9525" marR="9525" marT="9525" marB="0" anchor="ctr">
                    <a:lnT w="12700" cap="flat" cmpd="sng" algn="ctr">
                      <a:solidFill>
                        <a:schemeClr val="tx1"/>
                      </a:solidFill>
                      <a:prstDash val="solid"/>
                      <a:round/>
                      <a:headEnd type="none" w="med" len="med"/>
                      <a:tailEnd type="none" w="med" len="med"/>
                    </a:lnT>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726</a:t>
                      </a:r>
                    </a:p>
                  </a:txBody>
                  <a:tcPr marL="9525" marR="9525" marT="9525" marB="0" anchor="ctr">
                    <a:lnT w="12700" cap="flat" cmpd="sng" algn="ctr">
                      <a:solidFill>
                        <a:schemeClr val="tx1"/>
                      </a:solidFill>
                      <a:prstDash val="solid"/>
                      <a:round/>
                      <a:headEnd type="none" w="med" len="med"/>
                      <a:tailEnd type="none" w="med" len="med"/>
                    </a:lnT>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6,2%</a:t>
                      </a:r>
                    </a:p>
                  </a:txBody>
                  <a:tcPr marL="9525" marR="9525" marT="9525" marB="0" anchor="ctr">
                    <a:lnT w="12700" cap="flat" cmpd="sng" algn="ctr">
                      <a:solidFill>
                        <a:schemeClr val="tx1"/>
                      </a:solidFill>
                      <a:prstDash val="solid"/>
                      <a:round/>
                      <a:headEnd type="none" w="med" len="med"/>
                      <a:tailEnd type="none" w="med" len="med"/>
                    </a:lnT>
                    <a:solidFill>
                      <a:schemeClr val="accent6">
                        <a:lumMod val="50000"/>
                        <a:alpha val="1000"/>
                      </a:schemeClr>
                    </a:solidFill>
                  </a:tcPr>
                </a:tc>
                <a:extLst>
                  <a:ext uri="{0D108BD9-81ED-4DB2-BD59-A6C34878D82A}">
                    <a16:rowId xmlns:a16="http://schemas.microsoft.com/office/drawing/2014/main" val="4220248122"/>
                  </a:ext>
                </a:extLst>
              </a:tr>
              <a:tr h="144837">
                <a:tc>
                  <a:txBody>
                    <a:bodyPr/>
                    <a:lstStyle/>
                    <a:p>
                      <a:pPr algn="ctr" fontAlgn="b"/>
                      <a:r>
                        <a:rPr lang="ru-RU" sz="800" u="none" strike="noStrike" dirty="0">
                          <a:solidFill>
                            <a:srgbClr val="007F76"/>
                          </a:solidFill>
                          <a:effectLst/>
                          <a:latin typeface="Arial Narrow" panose="020B0606020202030204" pitchFamily="34" charset="0"/>
                        </a:rPr>
                        <a:t>2</a:t>
                      </a:r>
                      <a:endParaRPr lang="en-US" sz="800" b="0" i="0" u="none" strike="noStrike" dirty="0">
                        <a:solidFill>
                          <a:srgbClr val="007F76"/>
                        </a:solidFill>
                        <a:effectLst/>
                        <a:latin typeface="Arial Narrow" panose="020B0606020202030204" pitchFamily="34" charset="0"/>
                      </a:endParaRPr>
                    </a:p>
                  </a:txBody>
                  <a:tcPr marL="9525" marR="9525" marT="0" marB="0" anchor="ctr">
                    <a:solidFill>
                      <a:srgbClr val="007F76">
                        <a:alpha val="20000"/>
                      </a:srgbClr>
                    </a:solidFill>
                  </a:tcPr>
                </a:tc>
                <a:tc>
                  <a:txBody>
                    <a:bodyPr/>
                    <a:lstStyle/>
                    <a:p>
                      <a:pPr algn="ctr" fontAlgn="ctr"/>
                      <a:r>
                        <a:rPr lang="ru-RU" sz="800" b="0" i="0" u="none" strike="noStrike">
                          <a:solidFill>
                            <a:srgbClr val="000000"/>
                          </a:solidFill>
                          <a:effectLst/>
                          <a:latin typeface="Arial Narrow" panose="020B0606020202030204" pitchFamily="34" charset="0"/>
                        </a:rPr>
                        <a:t>9629-9</a:t>
                      </a:r>
                    </a:p>
                  </a:txBody>
                  <a:tcPr marL="9525" marR="9525" marT="9525" marB="0" anchor="ctr">
                    <a:solidFill>
                      <a:srgbClr val="007F76">
                        <a:alpha val="20000"/>
                      </a:srgbClr>
                    </a:solidFill>
                  </a:tcPr>
                </a:tc>
                <a:tc>
                  <a:txBody>
                    <a:bodyPr/>
                    <a:lstStyle/>
                    <a:p>
                      <a:pPr marL="72000" algn="l" fontAlgn="ctr"/>
                      <a:r>
                        <a:rPr lang="ru-RU" sz="800" b="0" i="0" u="none" strike="noStrike" dirty="0" err="1">
                          <a:solidFill>
                            <a:srgbClr val="000000"/>
                          </a:solidFill>
                          <a:effectLst/>
                          <a:latin typeface="Arial Narrow" panose="020B0606020202030204" pitchFamily="34" charset="0"/>
                        </a:rPr>
                        <a:t>Біліктілігі</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жоқ</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жұмысшылар</a:t>
                      </a:r>
                      <a:endParaRPr lang="ru-RU" sz="800" b="0" i="0" u="none" strike="noStrike" dirty="0">
                        <a:solidFill>
                          <a:srgbClr val="000000"/>
                        </a:solidFill>
                        <a:effectLst/>
                        <a:latin typeface="Arial Narrow" panose="020B0606020202030204" pitchFamily="34" charset="0"/>
                      </a:endParaRPr>
                    </a:p>
                  </a:txBody>
                  <a:tcPr marL="9525" marR="9525" marT="9525" marB="0" anchor="ctr">
                    <a:lnR w="12700" cap="flat" cmpd="sng" algn="ctr">
                      <a:solidFill>
                        <a:schemeClr val="tx1"/>
                      </a:solidFill>
                      <a:prstDash val="solid"/>
                      <a:round/>
                      <a:headEnd type="none" w="med" len="med"/>
                      <a:tailEnd type="none" w="med" len="med"/>
                    </a:lnR>
                    <a:solidFill>
                      <a:srgbClr val="007F76">
                        <a:alpha val="20000"/>
                      </a:srgbClr>
                    </a:solidFill>
                  </a:tcPr>
                </a:tc>
                <a:tc>
                  <a:txBody>
                    <a:bodyPr/>
                    <a:lstStyle/>
                    <a:p>
                      <a:pPr algn="ctr" fontAlgn="ctr"/>
                      <a:r>
                        <a:rPr lang="ru-RU" sz="800" b="0" i="0" u="none" strike="noStrike">
                          <a:solidFill>
                            <a:srgbClr val="000000"/>
                          </a:solidFill>
                          <a:effectLst/>
                          <a:latin typeface="Arial Narrow" panose="020B0606020202030204" pitchFamily="34" charset="0"/>
                        </a:rPr>
                        <a:t>2 513</a:t>
                      </a:r>
                    </a:p>
                  </a:txBody>
                  <a:tcPr marL="9525" marR="9525" marT="9525" marB="0" anchor="ctr">
                    <a:lnL w="12700" cap="flat" cmpd="sng" algn="ctr">
                      <a:solidFill>
                        <a:schemeClr val="tx1"/>
                      </a:solidFill>
                      <a:prstDash val="solid"/>
                      <a:round/>
                      <a:headEnd type="none" w="med" len="med"/>
                      <a:tailEnd type="none" w="med" len="med"/>
                    </a:lnL>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290</a:t>
                      </a:r>
                    </a:p>
                  </a:txBody>
                  <a:tcPr marL="9525" marR="9525" marT="9525" marB="0" anchor="c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883</a:t>
                      </a:r>
                    </a:p>
                  </a:txBody>
                  <a:tcPr marL="9525" marR="9525" marT="9525" marB="0" anchor="c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889</a:t>
                      </a:r>
                    </a:p>
                  </a:txBody>
                  <a:tcPr marL="9525" marR="9525" marT="9525" marB="0" anchor="c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451</a:t>
                      </a:r>
                    </a:p>
                  </a:txBody>
                  <a:tcPr marL="9525" marR="9525" marT="9525" marB="0" anchor="ctr">
                    <a:lnR w="12700" cap="flat" cmpd="sng" algn="ctr">
                      <a:solidFill>
                        <a:schemeClr val="tx1"/>
                      </a:solidFill>
                      <a:prstDash val="solid"/>
                      <a:round/>
                      <a:headEnd type="none" w="med" len="med"/>
                      <a:tailEnd type="none" w="med" len="med"/>
                    </a:ln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1 019</a:t>
                      </a:r>
                    </a:p>
                  </a:txBody>
                  <a:tcPr marL="9525" marR="9525" marT="9525" marB="0" anchor="ctr">
                    <a:lnL w="12700" cap="flat" cmpd="sng" algn="ctr">
                      <a:solidFill>
                        <a:schemeClr val="tx1"/>
                      </a:solidFill>
                      <a:prstDash val="solid"/>
                      <a:round/>
                      <a:headEnd type="none" w="med" len="med"/>
                      <a:tailEnd type="none" w="med" len="med"/>
                    </a:lnL>
                    <a:solidFill>
                      <a:srgbClr val="007F76">
                        <a:alpha val="20000"/>
                      </a:srgbClr>
                    </a:solidFill>
                  </a:tcPr>
                </a:tc>
                <a:tc>
                  <a:txBody>
                    <a:bodyPr/>
                    <a:lstStyle/>
                    <a:p>
                      <a:pPr algn="ctr" fontAlgn="ctr"/>
                      <a:r>
                        <a:rPr lang="ru-RU" sz="800" b="0" i="0" u="none" strike="noStrike">
                          <a:solidFill>
                            <a:srgbClr val="000000"/>
                          </a:solidFill>
                          <a:effectLst/>
                          <a:latin typeface="Arial Narrow" panose="020B0606020202030204" pitchFamily="34" charset="0"/>
                        </a:rPr>
                        <a:t>325</a:t>
                      </a:r>
                    </a:p>
                  </a:txBody>
                  <a:tcPr marL="9525" marR="9525" marT="9525" marB="0" anchor="c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0</a:t>
                      </a:r>
                    </a:p>
                  </a:txBody>
                  <a:tcPr marL="9525" marR="9525" marT="9525" marB="0" anchor="ctr">
                    <a:solidFill>
                      <a:srgbClr val="007F76">
                        <a:alpha val="20000"/>
                      </a:srgbClr>
                    </a:solidFill>
                  </a:tcPr>
                </a:tc>
                <a:tc>
                  <a:txBody>
                    <a:bodyPr/>
                    <a:lstStyle/>
                    <a:p>
                      <a:pPr algn="ctr" fontAlgn="ctr"/>
                      <a:r>
                        <a:rPr lang="ru-RU" sz="800" b="0" i="0" u="none" strike="noStrike">
                          <a:solidFill>
                            <a:srgbClr val="000000"/>
                          </a:solidFill>
                          <a:effectLst/>
                          <a:latin typeface="Arial Narrow" panose="020B0606020202030204" pitchFamily="34" charset="0"/>
                        </a:rPr>
                        <a:t>273</a:t>
                      </a:r>
                    </a:p>
                  </a:txBody>
                  <a:tcPr marL="9525" marR="9525" marT="9525" marB="0" anchor="ctr">
                    <a:solidFill>
                      <a:srgbClr val="007F76">
                        <a:alpha val="20000"/>
                      </a:srgbClr>
                    </a:solidFill>
                  </a:tcPr>
                </a:tc>
                <a:tc>
                  <a:txBody>
                    <a:bodyPr/>
                    <a:lstStyle/>
                    <a:p>
                      <a:pPr algn="ctr" fontAlgn="ctr"/>
                      <a:r>
                        <a:rPr lang="ru-RU" sz="800" b="0" i="0" u="none" strike="noStrike">
                          <a:solidFill>
                            <a:srgbClr val="000000"/>
                          </a:solidFill>
                          <a:effectLst/>
                          <a:latin typeface="Arial Narrow" panose="020B0606020202030204" pitchFamily="34" charset="0"/>
                        </a:rPr>
                        <a:t>421</a:t>
                      </a:r>
                    </a:p>
                  </a:txBody>
                  <a:tcPr marL="9525" marR="9525" marT="9525" marB="0" anchor="ctr">
                    <a:solidFill>
                      <a:srgbClr val="007F76">
                        <a:alpha val="20000"/>
                      </a:srgbClr>
                    </a:solidFill>
                  </a:tcPr>
                </a:tc>
                <a:tc>
                  <a:txBody>
                    <a:bodyPr/>
                    <a:lstStyle/>
                    <a:p>
                      <a:pPr algn="ctr" fontAlgn="ctr"/>
                      <a:r>
                        <a:rPr lang="ru-RU" sz="800" b="0" i="0" u="none" strike="noStrike">
                          <a:solidFill>
                            <a:srgbClr val="000000"/>
                          </a:solidFill>
                          <a:effectLst/>
                          <a:latin typeface="Arial Narrow" panose="020B0606020202030204" pitchFamily="34" charset="0"/>
                        </a:rPr>
                        <a:t>3,4%</a:t>
                      </a:r>
                    </a:p>
                  </a:txBody>
                  <a:tcPr marL="9525" marR="9525" marT="9525" marB="0" anchor="ctr">
                    <a:solidFill>
                      <a:srgbClr val="007F76">
                        <a:alpha val="20000"/>
                      </a:srgbClr>
                    </a:solidFill>
                  </a:tcPr>
                </a:tc>
                <a:extLst>
                  <a:ext uri="{0D108BD9-81ED-4DB2-BD59-A6C34878D82A}">
                    <a16:rowId xmlns:a16="http://schemas.microsoft.com/office/drawing/2014/main" val="2728981022"/>
                  </a:ext>
                </a:extLst>
              </a:tr>
              <a:tr h="144837">
                <a:tc>
                  <a:txBody>
                    <a:bodyPr/>
                    <a:lstStyle/>
                    <a:p>
                      <a:pPr algn="ctr" fontAlgn="b"/>
                      <a:r>
                        <a:rPr lang="ru-RU" sz="800" u="none" strike="noStrike" dirty="0">
                          <a:solidFill>
                            <a:srgbClr val="007F76"/>
                          </a:solidFill>
                          <a:effectLst/>
                          <a:latin typeface="Arial Narrow" panose="020B0606020202030204" pitchFamily="34" charset="0"/>
                        </a:rPr>
                        <a:t>3</a:t>
                      </a:r>
                      <a:endParaRPr lang="en-US" sz="800" b="0" i="0" u="none" strike="noStrike" dirty="0">
                        <a:solidFill>
                          <a:srgbClr val="007F76"/>
                        </a:solidFill>
                        <a:effectLst/>
                        <a:latin typeface="Arial Narrow" panose="020B0606020202030204" pitchFamily="34" charset="0"/>
                      </a:endParaRPr>
                    </a:p>
                  </a:txBody>
                  <a:tcPr marL="9525" marR="9525" marT="0"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9312-2</a:t>
                      </a:r>
                    </a:p>
                  </a:txBody>
                  <a:tcPr marL="9525" marR="9525" marT="9525" marB="0" anchor="ctr">
                    <a:solidFill>
                      <a:schemeClr val="accent6">
                        <a:lumMod val="50000"/>
                        <a:alpha val="1000"/>
                      </a:schemeClr>
                    </a:solidFill>
                  </a:tcPr>
                </a:tc>
                <a:tc>
                  <a:txBody>
                    <a:bodyPr/>
                    <a:lstStyle/>
                    <a:p>
                      <a:pPr marL="72000" algn="l" fontAlgn="ctr"/>
                      <a:r>
                        <a:rPr lang="ru-RU" sz="800" b="0" i="0" u="none" strike="noStrike" dirty="0" err="1">
                          <a:solidFill>
                            <a:srgbClr val="000000"/>
                          </a:solidFill>
                          <a:effectLst/>
                          <a:latin typeface="Arial Narrow" panose="020B0606020202030204" pitchFamily="34" charset="0"/>
                        </a:rPr>
                        <a:t>Ғимараттарды</a:t>
                      </a:r>
                      <a:r>
                        <a:rPr lang="ru-RU" sz="800" b="0" i="0" u="none" strike="noStrike" dirty="0">
                          <a:solidFill>
                            <a:srgbClr val="000000"/>
                          </a:solidFill>
                          <a:effectLst/>
                          <a:latin typeface="Arial Narrow" panose="020B0606020202030204" pitchFamily="34" charset="0"/>
                        </a:rPr>
                        <a:t> салу </a:t>
                      </a:r>
                      <a:r>
                        <a:rPr lang="ru-RU" sz="800" b="0" i="0" u="none" strike="noStrike" dirty="0" err="1">
                          <a:solidFill>
                            <a:srgbClr val="000000"/>
                          </a:solidFill>
                          <a:effectLst/>
                          <a:latin typeface="Arial Narrow" panose="020B0606020202030204" pitchFamily="34" charset="0"/>
                        </a:rPr>
                        <a:t>және</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жөндеу</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жөніндегі</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біліктілігі</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жоқ</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жұмысшылар</a:t>
                      </a:r>
                      <a:endParaRPr lang="ru-RU" sz="800" b="0" i="0" u="none" strike="noStrike" dirty="0">
                        <a:solidFill>
                          <a:srgbClr val="000000"/>
                        </a:solidFill>
                        <a:effectLst/>
                        <a:latin typeface="Arial Narrow" panose="020B0606020202030204" pitchFamily="34" charset="0"/>
                      </a:endParaRPr>
                    </a:p>
                  </a:txBody>
                  <a:tcPr marL="9525" marR="9525" marT="9525" marB="0" anchor="ctr">
                    <a:lnR w="12700" cap="flat" cmpd="sng" algn="ctr">
                      <a:solidFill>
                        <a:schemeClr val="tx1"/>
                      </a:solidFill>
                      <a:prstDash val="solid"/>
                      <a:round/>
                      <a:headEnd type="none" w="med" len="med"/>
                      <a:tailEnd type="none" w="med" len="med"/>
                    </a:ln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730</a:t>
                      </a:r>
                    </a:p>
                  </a:txBody>
                  <a:tcPr marL="9525" marR="9525" marT="9525" marB="0" anchor="ctr">
                    <a:lnL w="12700" cap="flat" cmpd="sng" algn="ctr">
                      <a:solidFill>
                        <a:schemeClr val="tx1"/>
                      </a:solidFill>
                      <a:prstDash val="solid"/>
                      <a:round/>
                      <a:headEnd type="none" w="med" len="med"/>
                      <a:tailEnd type="none" w="med" len="med"/>
                    </a:lnL>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7</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112</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415</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196</a:t>
                      </a:r>
                    </a:p>
                  </a:txBody>
                  <a:tcPr marL="9525" marR="9525" marT="9525" marB="0" anchor="ctr">
                    <a:lnR w="12700" cap="flat" cmpd="sng" algn="ctr">
                      <a:solidFill>
                        <a:schemeClr val="tx1"/>
                      </a:solidFill>
                      <a:prstDash val="solid"/>
                      <a:round/>
                      <a:headEnd type="none" w="med" len="med"/>
                      <a:tailEnd type="none" w="med" len="med"/>
                    </a:ln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901</a:t>
                      </a:r>
                    </a:p>
                  </a:txBody>
                  <a:tcPr marL="9525" marR="9525" marT="9525" marB="0" anchor="ctr">
                    <a:lnL w="12700" cap="flat" cmpd="sng" algn="ctr">
                      <a:solidFill>
                        <a:schemeClr val="tx1"/>
                      </a:solidFill>
                      <a:prstDash val="solid"/>
                      <a:round/>
                      <a:headEnd type="none" w="med" len="med"/>
                      <a:tailEnd type="none" w="med" len="med"/>
                    </a:lnL>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26</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218</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298</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359</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3,0%</a:t>
                      </a:r>
                    </a:p>
                  </a:txBody>
                  <a:tcPr marL="9525" marR="9525" marT="9525" marB="0" anchor="ctr">
                    <a:solidFill>
                      <a:schemeClr val="accent6">
                        <a:lumMod val="50000"/>
                        <a:alpha val="1000"/>
                      </a:schemeClr>
                    </a:solidFill>
                  </a:tcPr>
                </a:tc>
                <a:extLst>
                  <a:ext uri="{0D108BD9-81ED-4DB2-BD59-A6C34878D82A}">
                    <a16:rowId xmlns:a16="http://schemas.microsoft.com/office/drawing/2014/main" val="496541397"/>
                  </a:ext>
                </a:extLst>
              </a:tr>
              <a:tr h="144837">
                <a:tc>
                  <a:txBody>
                    <a:bodyPr/>
                    <a:lstStyle/>
                    <a:p>
                      <a:pPr algn="ctr" fontAlgn="b"/>
                      <a:r>
                        <a:rPr lang="ru-RU" sz="800" u="none" strike="noStrike" dirty="0">
                          <a:solidFill>
                            <a:srgbClr val="007F76"/>
                          </a:solidFill>
                          <a:effectLst/>
                          <a:latin typeface="Arial Narrow" panose="020B0606020202030204" pitchFamily="34" charset="0"/>
                        </a:rPr>
                        <a:t>4</a:t>
                      </a:r>
                      <a:endParaRPr lang="en-US" sz="800" b="0" i="0" u="none" strike="noStrike" dirty="0">
                        <a:solidFill>
                          <a:srgbClr val="007F76"/>
                        </a:solidFill>
                        <a:effectLst/>
                        <a:latin typeface="Arial Narrow" panose="020B0606020202030204" pitchFamily="34" charset="0"/>
                      </a:endParaRPr>
                    </a:p>
                  </a:txBody>
                  <a:tcPr marL="9525" marR="9525" marT="0" marB="0" anchor="ctr">
                    <a:solidFill>
                      <a:srgbClr val="007F76">
                        <a:alpha val="20000"/>
                      </a:srgbClr>
                    </a:solidFill>
                  </a:tcPr>
                </a:tc>
                <a:tc>
                  <a:txBody>
                    <a:bodyPr/>
                    <a:lstStyle/>
                    <a:p>
                      <a:pPr algn="ctr" fontAlgn="ctr"/>
                      <a:r>
                        <a:rPr lang="ru-RU" sz="800" b="0" i="0" u="none" strike="noStrike">
                          <a:solidFill>
                            <a:srgbClr val="000000"/>
                          </a:solidFill>
                          <a:effectLst/>
                          <a:latin typeface="Arial Narrow" panose="020B0606020202030204" pitchFamily="34" charset="0"/>
                        </a:rPr>
                        <a:t>7533-1</a:t>
                      </a:r>
                    </a:p>
                  </a:txBody>
                  <a:tcPr marL="9525" marR="9525" marT="9525" marB="0" anchor="ctr">
                    <a:solidFill>
                      <a:srgbClr val="007F76">
                        <a:alpha val="20000"/>
                      </a:srgbClr>
                    </a:solidFill>
                  </a:tcPr>
                </a:tc>
                <a:tc>
                  <a:txBody>
                    <a:bodyPr/>
                    <a:lstStyle/>
                    <a:p>
                      <a:pPr marL="72000" algn="l" fontAlgn="ctr"/>
                      <a:r>
                        <a:rPr lang="ru-RU" sz="800" b="0" i="0" u="none" strike="noStrike" dirty="0" err="1">
                          <a:solidFill>
                            <a:srgbClr val="000000"/>
                          </a:solidFill>
                          <a:effectLst/>
                          <a:latin typeface="Arial Narrow" panose="020B0606020202030204" pitchFamily="34" charset="0"/>
                        </a:rPr>
                        <a:t>Тігіншілер</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және</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киім</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және</a:t>
                      </a:r>
                      <a:r>
                        <a:rPr lang="ru-RU" sz="800" b="0" i="0" u="none" strike="noStrike" dirty="0">
                          <a:solidFill>
                            <a:srgbClr val="000000"/>
                          </a:solidFill>
                          <a:effectLst/>
                          <a:latin typeface="Arial Narrow" panose="020B0606020202030204" pitchFamily="34" charset="0"/>
                        </a:rPr>
                        <a:t> мата </a:t>
                      </a:r>
                      <a:r>
                        <a:rPr lang="ru-RU" sz="800" b="0" i="0" u="none" strike="noStrike" dirty="0" err="1">
                          <a:solidFill>
                            <a:srgbClr val="000000"/>
                          </a:solidFill>
                          <a:effectLst/>
                          <a:latin typeface="Arial Narrow" panose="020B0606020202030204" pitchFamily="34" charset="0"/>
                        </a:rPr>
                        <a:t>реставраторлары</a:t>
                      </a:r>
                      <a:endParaRPr lang="ru-RU" sz="800" b="0" i="0" u="none" strike="noStrike" dirty="0">
                        <a:solidFill>
                          <a:srgbClr val="000000"/>
                        </a:solidFill>
                        <a:effectLst/>
                        <a:latin typeface="Arial Narrow" panose="020B0606020202030204" pitchFamily="34" charset="0"/>
                      </a:endParaRPr>
                    </a:p>
                  </a:txBody>
                  <a:tcPr marL="9525" marR="9525" marT="9525" marB="0" anchor="ctr">
                    <a:lnR w="12700" cap="flat" cmpd="sng" algn="ctr">
                      <a:solidFill>
                        <a:schemeClr val="tx1"/>
                      </a:solidFill>
                      <a:prstDash val="solid"/>
                      <a:round/>
                      <a:headEnd type="none" w="med" len="med"/>
                      <a:tailEnd type="none" w="med" len="med"/>
                    </a:lnR>
                    <a:solidFill>
                      <a:srgbClr val="007F76">
                        <a:alpha val="20000"/>
                      </a:srgbClr>
                    </a:solidFill>
                  </a:tcPr>
                </a:tc>
                <a:tc>
                  <a:txBody>
                    <a:bodyPr/>
                    <a:lstStyle/>
                    <a:p>
                      <a:pPr algn="ctr" fontAlgn="ctr"/>
                      <a:r>
                        <a:rPr lang="ru-RU" sz="800" b="0" i="0" u="none" strike="noStrike">
                          <a:solidFill>
                            <a:srgbClr val="000000"/>
                          </a:solidFill>
                          <a:effectLst/>
                          <a:latin typeface="Arial Narrow" panose="020B0606020202030204" pitchFamily="34" charset="0"/>
                        </a:rPr>
                        <a:t>1 368</a:t>
                      </a:r>
                    </a:p>
                  </a:txBody>
                  <a:tcPr marL="9525" marR="9525" marT="9525" marB="0" anchor="ctr">
                    <a:lnL w="12700" cap="flat" cmpd="sng" algn="ctr">
                      <a:solidFill>
                        <a:schemeClr val="tx1"/>
                      </a:solidFill>
                      <a:prstDash val="solid"/>
                      <a:round/>
                      <a:headEnd type="none" w="med" len="med"/>
                      <a:tailEnd type="none" w="med" len="med"/>
                    </a:lnL>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165</a:t>
                      </a:r>
                    </a:p>
                  </a:txBody>
                  <a:tcPr marL="9525" marR="9525" marT="9525" marB="0" anchor="c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142</a:t>
                      </a:r>
                    </a:p>
                  </a:txBody>
                  <a:tcPr marL="9525" marR="9525" marT="9525" marB="0" anchor="c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193</a:t>
                      </a:r>
                    </a:p>
                  </a:txBody>
                  <a:tcPr marL="9525" marR="9525" marT="9525" marB="0" anchor="c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868</a:t>
                      </a:r>
                    </a:p>
                  </a:txBody>
                  <a:tcPr marL="9525" marR="9525" marT="9525" marB="0" anchor="ctr">
                    <a:lnR w="12700" cap="flat" cmpd="sng" algn="ctr">
                      <a:solidFill>
                        <a:schemeClr val="tx1"/>
                      </a:solidFill>
                      <a:prstDash val="solid"/>
                      <a:round/>
                      <a:headEnd type="none" w="med" len="med"/>
                      <a:tailEnd type="none" w="med" len="med"/>
                    </a:ln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761</a:t>
                      </a:r>
                    </a:p>
                  </a:txBody>
                  <a:tcPr marL="9525" marR="9525" marT="9525" marB="0" anchor="ctr">
                    <a:lnL w="12700" cap="flat" cmpd="sng" algn="ctr">
                      <a:solidFill>
                        <a:schemeClr val="tx1"/>
                      </a:solidFill>
                      <a:prstDash val="solid"/>
                      <a:round/>
                      <a:headEnd type="none" w="med" len="med"/>
                      <a:tailEnd type="none" w="med" len="med"/>
                    </a:lnL>
                    <a:solidFill>
                      <a:srgbClr val="007F76">
                        <a:alpha val="20000"/>
                      </a:srgbClr>
                    </a:solidFill>
                  </a:tcPr>
                </a:tc>
                <a:tc>
                  <a:txBody>
                    <a:bodyPr/>
                    <a:lstStyle/>
                    <a:p>
                      <a:pPr algn="ctr" fontAlgn="ctr"/>
                      <a:r>
                        <a:rPr lang="ru-RU" sz="800" b="0" i="0" u="none" strike="noStrike">
                          <a:solidFill>
                            <a:srgbClr val="000000"/>
                          </a:solidFill>
                          <a:effectLst/>
                          <a:latin typeface="Arial Narrow" panose="020B0606020202030204" pitchFamily="34" charset="0"/>
                        </a:rPr>
                        <a:t>190</a:t>
                      </a:r>
                    </a:p>
                  </a:txBody>
                  <a:tcPr marL="9525" marR="9525" marT="9525" marB="0" anchor="c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165</a:t>
                      </a:r>
                    </a:p>
                  </a:txBody>
                  <a:tcPr marL="9525" marR="9525" marT="9525" marB="0" anchor="ctr">
                    <a:solidFill>
                      <a:srgbClr val="007F76">
                        <a:alpha val="20000"/>
                      </a:srgbClr>
                    </a:solidFill>
                  </a:tcPr>
                </a:tc>
                <a:tc>
                  <a:txBody>
                    <a:bodyPr/>
                    <a:lstStyle/>
                    <a:p>
                      <a:pPr algn="ctr" fontAlgn="ctr"/>
                      <a:r>
                        <a:rPr lang="ru-RU" sz="800" b="0" i="0" u="none" strike="noStrike">
                          <a:solidFill>
                            <a:srgbClr val="000000"/>
                          </a:solidFill>
                          <a:effectLst/>
                          <a:latin typeface="Arial Narrow" panose="020B0606020202030204" pitchFamily="34" charset="0"/>
                        </a:rPr>
                        <a:t>146</a:t>
                      </a:r>
                    </a:p>
                  </a:txBody>
                  <a:tcPr marL="9525" marR="9525" marT="9525" marB="0" anchor="ctr">
                    <a:solidFill>
                      <a:srgbClr val="007F76">
                        <a:alpha val="20000"/>
                      </a:srgbClr>
                    </a:solidFill>
                  </a:tcPr>
                </a:tc>
                <a:tc>
                  <a:txBody>
                    <a:bodyPr/>
                    <a:lstStyle/>
                    <a:p>
                      <a:pPr algn="ctr" fontAlgn="ctr"/>
                      <a:r>
                        <a:rPr lang="ru-RU" sz="800" b="0" i="0" u="none" strike="noStrike">
                          <a:solidFill>
                            <a:srgbClr val="000000"/>
                          </a:solidFill>
                          <a:effectLst/>
                          <a:latin typeface="Arial Narrow" panose="020B0606020202030204" pitchFamily="34" charset="0"/>
                        </a:rPr>
                        <a:t>260</a:t>
                      </a:r>
                    </a:p>
                  </a:txBody>
                  <a:tcPr marL="9525" marR="9525" marT="9525" marB="0" anchor="ctr">
                    <a:solidFill>
                      <a:srgbClr val="007F76">
                        <a:alpha val="20000"/>
                      </a:srgbClr>
                    </a:solidFill>
                  </a:tcPr>
                </a:tc>
                <a:tc>
                  <a:txBody>
                    <a:bodyPr/>
                    <a:lstStyle/>
                    <a:p>
                      <a:pPr algn="ctr" fontAlgn="ctr"/>
                      <a:r>
                        <a:rPr lang="ru-RU" sz="800" b="0" i="0" u="none" strike="noStrike">
                          <a:solidFill>
                            <a:srgbClr val="000000"/>
                          </a:solidFill>
                          <a:effectLst/>
                          <a:latin typeface="Arial Narrow" panose="020B0606020202030204" pitchFamily="34" charset="0"/>
                        </a:rPr>
                        <a:t>2,5%</a:t>
                      </a:r>
                    </a:p>
                  </a:txBody>
                  <a:tcPr marL="9525" marR="9525" marT="9525" marB="0" anchor="ctr">
                    <a:solidFill>
                      <a:srgbClr val="007F76">
                        <a:alpha val="20000"/>
                      </a:srgbClr>
                    </a:solidFill>
                  </a:tcPr>
                </a:tc>
                <a:extLst>
                  <a:ext uri="{0D108BD9-81ED-4DB2-BD59-A6C34878D82A}">
                    <a16:rowId xmlns:a16="http://schemas.microsoft.com/office/drawing/2014/main" val="4195104307"/>
                  </a:ext>
                </a:extLst>
              </a:tr>
              <a:tr h="144837">
                <a:tc>
                  <a:txBody>
                    <a:bodyPr/>
                    <a:lstStyle/>
                    <a:p>
                      <a:pPr algn="ctr" fontAlgn="b"/>
                      <a:r>
                        <a:rPr lang="ru-RU" sz="800" u="none" strike="noStrike" dirty="0">
                          <a:solidFill>
                            <a:srgbClr val="007F76"/>
                          </a:solidFill>
                          <a:effectLst/>
                          <a:latin typeface="Arial Narrow" panose="020B0606020202030204" pitchFamily="34" charset="0"/>
                        </a:rPr>
                        <a:t>5</a:t>
                      </a:r>
                      <a:endParaRPr lang="en-US" sz="800" b="0" i="0" u="none" strike="noStrike" dirty="0">
                        <a:solidFill>
                          <a:srgbClr val="007F76"/>
                        </a:solidFill>
                        <a:effectLst/>
                        <a:latin typeface="Arial Narrow" panose="020B0606020202030204" pitchFamily="34" charset="0"/>
                      </a:endParaRPr>
                    </a:p>
                  </a:txBody>
                  <a:tcPr marL="9525" marR="9525" marT="0"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9112-9</a:t>
                      </a:r>
                    </a:p>
                  </a:txBody>
                  <a:tcPr marL="9525" marR="9525" marT="9525" marB="0" anchor="ctr">
                    <a:solidFill>
                      <a:schemeClr val="accent6">
                        <a:lumMod val="50000"/>
                        <a:alpha val="1000"/>
                      </a:schemeClr>
                    </a:solidFill>
                  </a:tcPr>
                </a:tc>
                <a:tc>
                  <a:txBody>
                    <a:bodyPr/>
                    <a:lstStyle/>
                    <a:p>
                      <a:pPr marL="72000" algn="l" fontAlgn="ctr"/>
                      <a:r>
                        <a:rPr lang="ru-RU" sz="800" b="0" i="0" u="none" strike="noStrike" dirty="0" err="1">
                          <a:solidFill>
                            <a:srgbClr val="000000"/>
                          </a:solidFill>
                          <a:effectLst/>
                          <a:latin typeface="Arial Narrow" panose="020B0606020202030204" pitchFamily="34" charset="0"/>
                        </a:rPr>
                        <a:t>Отельдердегі</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және</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ұқсас</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мекемелердегі</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басқа</a:t>
                      </a:r>
                      <a:r>
                        <a:rPr lang="ru-RU" sz="800" b="0" i="0" u="none" strike="noStrike" dirty="0">
                          <a:solidFill>
                            <a:srgbClr val="000000"/>
                          </a:solidFill>
                          <a:effectLst/>
                          <a:latin typeface="Arial Narrow" panose="020B0606020202030204" pitchFamily="34" charset="0"/>
                        </a:rPr>
                        <a:t> да </a:t>
                      </a:r>
                      <a:r>
                        <a:rPr lang="ru-RU" sz="800" b="0" i="0" u="none" strike="noStrike" dirty="0" err="1">
                          <a:solidFill>
                            <a:srgbClr val="000000"/>
                          </a:solidFill>
                          <a:effectLst/>
                          <a:latin typeface="Arial Narrow" panose="020B0606020202030204" pitchFamily="34" charset="0"/>
                        </a:rPr>
                        <a:t>тазалаушылар</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және</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үй</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қызметшілері</a:t>
                      </a:r>
                      <a:endParaRPr lang="ru-RU" sz="800" b="0" i="0" u="none" strike="noStrike" dirty="0">
                        <a:solidFill>
                          <a:srgbClr val="000000"/>
                        </a:solidFill>
                        <a:effectLst/>
                        <a:latin typeface="Arial Narrow" panose="020B0606020202030204" pitchFamily="34" charset="0"/>
                      </a:endParaRPr>
                    </a:p>
                  </a:txBody>
                  <a:tcPr marL="9525" marR="9525" marT="9525" marB="0" anchor="ctr">
                    <a:lnR w="12700" cap="flat" cmpd="sng" algn="ctr">
                      <a:solidFill>
                        <a:schemeClr val="tx1"/>
                      </a:solidFill>
                      <a:prstDash val="solid"/>
                      <a:round/>
                      <a:headEnd type="none" w="med" len="med"/>
                      <a:tailEnd type="none" w="med" len="med"/>
                    </a:ln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833</a:t>
                      </a:r>
                    </a:p>
                  </a:txBody>
                  <a:tcPr marL="9525" marR="9525" marT="9525" marB="0" anchor="ctr">
                    <a:lnL w="12700" cap="flat" cmpd="sng" algn="ctr">
                      <a:solidFill>
                        <a:schemeClr val="tx1"/>
                      </a:solidFill>
                      <a:prstDash val="solid"/>
                      <a:round/>
                      <a:headEnd type="none" w="med" len="med"/>
                      <a:tailEnd type="none" w="med" len="med"/>
                    </a:lnL>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215</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128</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246</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244</a:t>
                      </a:r>
                    </a:p>
                  </a:txBody>
                  <a:tcPr marL="9525" marR="9525" marT="9525" marB="0" anchor="ctr">
                    <a:lnR w="12700" cap="flat" cmpd="sng" algn="ctr">
                      <a:solidFill>
                        <a:schemeClr val="tx1"/>
                      </a:solidFill>
                      <a:prstDash val="solid"/>
                      <a:round/>
                      <a:headEnd type="none" w="med" len="med"/>
                      <a:tailEnd type="none" w="med" len="med"/>
                    </a:ln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708</a:t>
                      </a:r>
                    </a:p>
                  </a:txBody>
                  <a:tcPr marL="9525" marR="9525" marT="9525" marB="0" anchor="ctr">
                    <a:lnL w="12700" cap="flat" cmpd="sng" algn="ctr">
                      <a:solidFill>
                        <a:schemeClr val="tx1"/>
                      </a:solidFill>
                      <a:prstDash val="solid"/>
                      <a:round/>
                      <a:headEnd type="none" w="med" len="med"/>
                      <a:tailEnd type="none" w="med" len="med"/>
                    </a:lnL>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158</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194</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111</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245</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2,4%</a:t>
                      </a:r>
                    </a:p>
                  </a:txBody>
                  <a:tcPr marL="9525" marR="9525" marT="9525" marB="0" anchor="ctr">
                    <a:solidFill>
                      <a:schemeClr val="accent6">
                        <a:lumMod val="50000"/>
                        <a:alpha val="1000"/>
                      </a:schemeClr>
                    </a:solidFill>
                  </a:tcPr>
                </a:tc>
                <a:extLst>
                  <a:ext uri="{0D108BD9-81ED-4DB2-BD59-A6C34878D82A}">
                    <a16:rowId xmlns:a16="http://schemas.microsoft.com/office/drawing/2014/main" val="2161733166"/>
                  </a:ext>
                </a:extLst>
              </a:tr>
              <a:tr h="144837">
                <a:tc>
                  <a:txBody>
                    <a:bodyPr/>
                    <a:lstStyle/>
                    <a:p>
                      <a:pPr algn="ctr" fontAlgn="b"/>
                      <a:r>
                        <a:rPr lang="ru-RU" sz="800" u="none" strike="noStrike" dirty="0">
                          <a:solidFill>
                            <a:srgbClr val="007F76"/>
                          </a:solidFill>
                          <a:effectLst/>
                          <a:latin typeface="Arial Narrow" panose="020B0606020202030204" pitchFamily="34" charset="0"/>
                        </a:rPr>
                        <a:t>6</a:t>
                      </a:r>
                      <a:endParaRPr lang="en-US" sz="800" b="0" i="0" u="none" strike="noStrike" dirty="0">
                        <a:solidFill>
                          <a:srgbClr val="007F76"/>
                        </a:solidFill>
                        <a:effectLst/>
                        <a:latin typeface="Arial Narrow" panose="020B0606020202030204" pitchFamily="34" charset="0"/>
                      </a:endParaRPr>
                    </a:p>
                  </a:txBody>
                  <a:tcPr marL="9525" marR="9525" marT="0" marB="0" anchor="ctr">
                    <a:solidFill>
                      <a:srgbClr val="007F76">
                        <a:alpha val="20000"/>
                      </a:srgbClr>
                    </a:solidFill>
                  </a:tcPr>
                </a:tc>
                <a:tc>
                  <a:txBody>
                    <a:bodyPr/>
                    <a:lstStyle/>
                    <a:p>
                      <a:pPr algn="ctr" fontAlgn="ctr"/>
                      <a:r>
                        <a:rPr lang="ru-RU" sz="800" b="0" i="0" u="none" strike="noStrike">
                          <a:solidFill>
                            <a:srgbClr val="000000"/>
                          </a:solidFill>
                          <a:effectLst/>
                          <a:latin typeface="Arial Narrow" panose="020B0606020202030204" pitchFamily="34" charset="0"/>
                        </a:rPr>
                        <a:t>5311-2</a:t>
                      </a:r>
                    </a:p>
                  </a:txBody>
                  <a:tcPr marL="9525" marR="9525" marT="9525" marB="0" anchor="ctr">
                    <a:solidFill>
                      <a:srgbClr val="007F76">
                        <a:alpha val="20000"/>
                      </a:srgbClr>
                    </a:solidFill>
                  </a:tcPr>
                </a:tc>
                <a:tc>
                  <a:txBody>
                    <a:bodyPr/>
                    <a:lstStyle/>
                    <a:p>
                      <a:pPr marL="72000" algn="l" fontAlgn="ctr"/>
                      <a:r>
                        <a:rPr lang="ru-RU" sz="800" b="0" i="0" u="none" strike="noStrike" dirty="0">
                          <a:solidFill>
                            <a:srgbClr val="000000"/>
                          </a:solidFill>
                          <a:effectLst/>
                          <a:latin typeface="Arial Narrow" panose="020B0606020202030204" pitchFamily="34" charset="0"/>
                        </a:rPr>
                        <a:t>Бала </a:t>
                      </a:r>
                      <a:r>
                        <a:rPr lang="ru-RU" sz="800" b="0" i="0" u="none" strike="noStrike" dirty="0" err="1">
                          <a:solidFill>
                            <a:srgbClr val="000000"/>
                          </a:solidFill>
                          <a:effectLst/>
                          <a:latin typeface="Arial Narrow" panose="020B0606020202030204" pitchFamily="34" charset="0"/>
                        </a:rPr>
                        <a:t>күтушілер</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балабақшадағы</a:t>
                      </a:r>
                      <a:r>
                        <a:rPr lang="ru-RU" sz="800" b="0" i="0" u="none" strike="noStrike" dirty="0">
                          <a:solidFill>
                            <a:srgbClr val="000000"/>
                          </a:solidFill>
                          <a:effectLst/>
                          <a:latin typeface="Arial Narrow" panose="020B0606020202030204" pitchFamily="34" charset="0"/>
                        </a:rPr>
                        <a:t>)</a:t>
                      </a:r>
                    </a:p>
                  </a:txBody>
                  <a:tcPr marL="9525" marR="9525" marT="9525" marB="0" anchor="ctr">
                    <a:lnR w="12700" cap="flat" cmpd="sng" algn="ctr">
                      <a:solidFill>
                        <a:schemeClr val="tx1"/>
                      </a:solidFill>
                      <a:prstDash val="solid"/>
                      <a:round/>
                      <a:headEnd type="none" w="med" len="med"/>
                      <a:tailEnd type="none" w="med" len="med"/>
                    </a:lnR>
                    <a:solidFill>
                      <a:srgbClr val="007F76">
                        <a:alpha val="20000"/>
                      </a:srgbClr>
                    </a:solidFill>
                  </a:tcPr>
                </a:tc>
                <a:tc>
                  <a:txBody>
                    <a:bodyPr/>
                    <a:lstStyle/>
                    <a:p>
                      <a:pPr algn="ctr" fontAlgn="ctr"/>
                      <a:r>
                        <a:rPr lang="ru-RU" sz="800" b="0" i="0" u="none" strike="noStrike">
                          <a:solidFill>
                            <a:srgbClr val="000000"/>
                          </a:solidFill>
                          <a:effectLst/>
                          <a:latin typeface="Arial Narrow" panose="020B0606020202030204" pitchFamily="34" charset="0"/>
                        </a:rPr>
                        <a:t>593</a:t>
                      </a:r>
                    </a:p>
                  </a:txBody>
                  <a:tcPr marL="9525" marR="9525" marT="9525" marB="0" anchor="ctr">
                    <a:lnL w="12700" cap="flat" cmpd="sng" algn="ctr">
                      <a:solidFill>
                        <a:schemeClr val="tx1"/>
                      </a:solidFill>
                      <a:prstDash val="solid"/>
                      <a:round/>
                      <a:headEnd type="none" w="med" len="med"/>
                      <a:tailEnd type="none" w="med" len="med"/>
                    </a:lnL>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128</a:t>
                      </a:r>
                    </a:p>
                  </a:txBody>
                  <a:tcPr marL="9525" marR="9525" marT="9525" marB="0" anchor="c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109</a:t>
                      </a:r>
                    </a:p>
                  </a:txBody>
                  <a:tcPr marL="9525" marR="9525" marT="9525" marB="0" anchor="c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167</a:t>
                      </a:r>
                    </a:p>
                  </a:txBody>
                  <a:tcPr marL="9525" marR="9525" marT="9525" marB="0" anchor="c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189</a:t>
                      </a:r>
                    </a:p>
                  </a:txBody>
                  <a:tcPr marL="9525" marR="9525" marT="9525" marB="0" anchor="ctr">
                    <a:lnR w="12700" cap="flat" cmpd="sng" algn="ctr">
                      <a:solidFill>
                        <a:schemeClr val="tx1"/>
                      </a:solidFill>
                      <a:prstDash val="solid"/>
                      <a:round/>
                      <a:headEnd type="none" w="med" len="med"/>
                      <a:tailEnd type="none" w="med" len="med"/>
                    </a:ln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659</a:t>
                      </a:r>
                    </a:p>
                  </a:txBody>
                  <a:tcPr marL="9525" marR="9525" marT="9525" marB="0" anchor="ctr">
                    <a:lnL w="12700" cap="flat" cmpd="sng" algn="ctr">
                      <a:solidFill>
                        <a:schemeClr val="tx1"/>
                      </a:solidFill>
                      <a:prstDash val="solid"/>
                      <a:round/>
                      <a:headEnd type="none" w="med" len="med"/>
                      <a:tailEnd type="none" w="med" len="med"/>
                    </a:lnL>
                    <a:solidFill>
                      <a:srgbClr val="007F76">
                        <a:alpha val="20000"/>
                      </a:srgbClr>
                    </a:solidFill>
                  </a:tcPr>
                </a:tc>
                <a:tc>
                  <a:txBody>
                    <a:bodyPr/>
                    <a:lstStyle/>
                    <a:p>
                      <a:pPr algn="ctr" fontAlgn="ctr"/>
                      <a:r>
                        <a:rPr lang="ru-RU" sz="800" b="0" i="0" u="none" strike="noStrike">
                          <a:solidFill>
                            <a:srgbClr val="000000"/>
                          </a:solidFill>
                          <a:effectLst/>
                          <a:latin typeface="Arial Narrow" panose="020B0606020202030204" pitchFamily="34" charset="0"/>
                        </a:rPr>
                        <a:t>163</a:t>
                      </a:r>
                    </a:p>
                  </a:txBody>
                  <a:tcPr marL="9525" marR="9525" marT="9525" marB="0" anchor="c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174</a:t>
                      </a:r>
                    </a:p>
                  </a:txBody>
                  <a:tcPr marL="9525" marR="9525" marT="9525" marB="0" anchor="ctr">
                    <a:solidFill>
                      <a:srgbClr val="007F76">
                        <a:alpha val="20000"/>
                      </a:srgbClr>
                    </a:solidFill>
                  </a:tcPr>
                </a:tc>
                <a:tc>
                  <a:txBody>
                    <a:bodyPr/>
                    <a:lstStyle/>
                    <a:p>
                      <a:pPr algn="ctr" fontAlgn="ctr"/>
                      <a:r>
                        <a:rPr lang="ru-RU" sz="800" b="0" i="0" u="none" strike="noStrike">
                          <a:solidFill>
                            <a:srgbClr val="000000"/>
                          </a:solidFill>
                          <a:effectLst/>
                          <a:latin typeface="Arial Narrow" panose="020B0606020202030204" pitchFamily="34" charset="0"/>
                        </a:rPr>
                        <a:t>90</a:t>
                      </a:r>
                    </a:p>
                  </a:txBody>
                  <a:tcPr marL="9525" marR="9525" marT="9525" marB="0" anchor="ctr">
                    <a:solidFill>
                      <a:srgbClr val="007F76">
                        <a:alpha val="20000"/>
                      </a:srgbClr>
                    </a:solidFill>
                  </a:tcPr>
                </a:tc>
                <a:tc>
                  <a:txBody>
                    <a:bodyPr/>
                    <a:lstStyle/>
                    <a:p>
                      <a:pPr algn="ctr" fontAlgn="ctr"/>
                      <a:r>
                        <a:rPr lang="ru-RU" sz="800" b="0" i="0" u="none" strike="noStrike">
                          <a:solidFill>
                            <a:srgbClr val="000000"/>
                          </a:solidFill>
                          <a:effectLst/>
                          <a:latin typeface="Arial Narrow" panose="020B0606020202030204" pitchFamily="34" charset="0"/>
                        </a:rPr>
                        <a:t>232</a:t>
                      </a:r>
                    </a:p>
                  </a:txBody>
                  <a:tcPr marL="9525" marR="9525" marT="9525" marB="0" anchor="ctr">
                    <a:solidFill>
                      <a:srgbClr val="007F76">
                        <a:alpha val="20000"/>
                      </a:srgbClr>
                    </a:solidFill>
                  </a:tcPr>
                </a:tc>
                <a:tc>
                  <a:txBody>
                    <a:bodyPr/>
                    <a:lstStyle/>
                    <a:p>
                      <a:pPr algn="ctr" fontAlgn="ctr"/>
                      <a:r>
                        <a:rPr lang="ru-RU" sz="800" b="0" i="0" u="none" strike="noStrike">
                          <a:solidFill>
                            <a:srgbClr val="000000"/>
                          </a:solidFill>
                          <a:effectLst/>
                          <a:latin typeface="Arial Narrow" panose="020B0606020202030204" pitchFamily="34" charset="0"/>
                        </a:rPr>
                        <a:t>2,2%</a:t>
                      </a:r>
                    </a:p>
                  </a:txBody>
                  <a:tcPr marL="9525" marR="9525" marT="9525" marB="0" anchor="ctr">
                    <a:solidFill>
                      <a:srgbClr val="007F76">
                        <a:alpha val="20000"/>
                      </a:srgbClr>
                    </a:solidFill>
                  </a:tcPr>
                </a:tc>
                <a:extLst>
                  <a:ext uri="{0D108BD9-81ED-4DB2-BD59-A6C34878D82A}">
                    <a16:rowId xmlns:a16="http://schemas.microsoft.com/office/drawing/2014/main" val="1745570149"/>
                  </a:ext>
                </a:extLst>
              </a:tr>
              <a:tr h="144837">
                <a:tc>
                  <a:txBody>
                    <a:bodyPr/>
                    <a:lstStyle/>
                    <a:p>
                      <a:pPr algn="ctr" fontAlgn="b"/>
                      <a:r>
                        <a:rPr lang="ru-RU" sz="800" u="none" strike="noStrike" dirty="0">
                          <a:solidFill>
                            <a:srgbClr val="007F76"/>
                          </a:solidFill>
                          <a:effectLst/>
                          <a:latin typeface="Arial Narrow" panose="020B0606020202030204" pitchFamily="34" charset="0"/>
                        </a:rPr>
                        <a:t>7</a:t>
                      </a:r>
                      <a:endParaRPr lang="en-US" sz="800" b="0" i="0" u="none" strike="noStrike" dirty="0">
                        <a:solidFill>
                          <a:srgbClr val="007F76"/>
                        </a:solidFill>
                        <a:effectLst/>
                        <a:latin typeface="Arial Narrow" panose="020B0606020202030204" pitchFamily="34" charset="0"/>
                      </a:endParaRPr>
                    </a:p>
                  </a:txBody>
                  <a:tcPr marL="9525" marR="9525" marT="0"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3221-0</a:t>
                      </a:r>
                    </a:p>
                  </a:txBody>
                  <a:tcPr marL="9525" marR="9525" marT="9525" marB="0" anchor="ctr">
                    <a:solidFill>
                      <a:schemeClr val="accent6">
                        <a:lumMod val="50000"/>
                        <a:alpha val="1000"/>
                      </a:schemeClr>
                    </a:solidFill>
                  </a:tcPr>
                </a:tc>
                <a:tc>
                  <a:txBody>
                    <a:bodyPr/>
                    <a:lstStyle/>
                    <a:p>
                      <a:pPr marL="72000" algn="l" fontAlgn="ctr"/>
                      <a:r>
                        <a:rPr lang="ru-RU" sz="800" b="0" i="0" u="none" strike="noStrike" dirty="0" err="1">
                          <a:solidFill>
                            <a:srgbClr val="000000"/>
                          </a:solidFill>
                          <a:effectLst/>
                          <a:latin typeface="Arial Narrow" panose="020B0606020202030204" pitchFamily="34" charset="0"/>
                        </a:rPr>
                        <a:t>Күтім</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жөніндегі</a:t>
                      </a:r>
                      <a:r>
                        <a:rPr lang="ru-RU" sz="800" b="0" i="0" u="none" strike="noStrike" dirty="0">
                          <a:solidFill>
                            <a:srgbClr val="000000"/>
                          </a:solidFill>
                          <a:effectLst/>
                          <a:latin typeface="Arial Narrow" panose="020B0606020202030204" pitchFamily="34" charset="0"/>
                        </a:rPr>
                        <a:t> орта </a:t>
                      </a:r>
                      <a:r>
                        <a:rPr lang="ru-RU" sz="800" b="0" i="0" u="none" strike="noStrike" dirty="0" err="1">
                          <a:solidFill>
                            <a:srgbClr val="000000"/>
                          </a:solidFill>
                          <a:effectLst/>
                          <a:latin typeface="Arial Narrow" panose="020B0606020202030204" pitchFamily="34" charset="0"/>
                        </a:rPr>
                        <a:t>медициналық</a:t>
                      </a:r>
                      <a:r>
                        <a:rPr lang="ru-RU" sz="800" b="0" i="0" u="none" strike="noStrike" dirty="0">
                          <a:solidFill>
                            <a:srgbClr val="000000"/>
                          </a:solidFill>
                          <a:effectLst/>
                          <a:latin typeface="Arial Narrow" panose="020B0606020202030204" pitchFamily="34" charset="0"/>
                        </a:rPr>
                        <a:t> персонал</a:t>
                      </a:r>
                    </a:p>
                  </a:txBody>
                  <a:tcPr marL="9525" marR="9525" marT="9525" marB="0" anchor="ctr">
                    <a:lnR w="12700" cap="flat" cmpd="sng" algn="ctr">
                      <a:solidFill>
                        <a:schemeClr val="tx1"/>
                      </a:solidFill>
                      <a:prstDash val="solid"/>
                      <a:round/>
                      <a:headEnd type="none" w="med" len="med"/>
                      <a:tailEnd type="none" w="med" len="med"/>
                    </a:ln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782</a:t>
                      </a:r>
                    </a:p>
                  </a:txBody>
                  <a:tcPr marL="9525" marR="9525" marT="9525" marB="0" anchor="ctr">
                    <a:lnL w="12700" cap="flat" cmpd="sng" algn="ctr">
                      <a:solidFill>
                        <a:schemeClr val="tx1"/>
                      </a:solidFill>
                      <a:prstDash val="solid"/>
                      <a:round/>
                      <a:headEnd type="none" w="med" len="med"/>
                      <a:tailEnd type="none" w="med" len="med"/>
                    </a:lnL>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177</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181</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216</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208</a:t>
                      </a:r>
                    </a:p>
                  </a:txBody>
                  <a:tcPr marL="9525" marR="9525" marT="9525" marB="0" anchor="ctr">
                    <a:lnR w="12700" cap="flat" cmpd="sng" algn="ctr">
                      <a:solidFill>
                        <a:schemeClr val="tx1"/>
                      </a:solidFill>
                      <a:prstDash val="solid"/>
                      <a:round/>
                      <a:headEnd type="none" w="med" len="med"/>
                      <a:tailEnd type="none" w="med" len="med"/>
                    </a:ln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635</a:t>
                      </a:r>
                    </a:p>
                  </a:txBody>
                  <a:tcPr marL="9525" marR="9525" marT="9525" marB="0" anchor="ctr">
                    <a:lnL w="12700" cap="flat" cmpd="sng" algn="ctr">
                      <a:solidFill>
                        <a:schemeClr val="tx1"/>
                      </a:solidFill>
                      <a:prstDash val="solid"/>
                      <a:round/>
                      <a:headEnd type="none" w="med" len="med"/>
                      <a:tailEnd type="none" w="med" len="med"/>
                    </a:lnL>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247</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144</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72</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172</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2,1%</a:t>
                      </a:r>
                    </a:p>
                  </a:txBody>
                  <a:tcPr marL="9525" marR="9525" marT="9525" marB="0" anchor="ctr">
                    <a:solidFill>
                      <a:schemeClr val="accent6">
                        <a:lumMod val="50000"/>
                        <a:alpha val="1000"/>
                      </a:schemeClr>
                    </a:solidFill>
                  </a:tcPr>
                </a:tc>
                <a:extLst>
                  <a:ext uri="{0D108BD9-81ED-4DB2-BD59-A6C34878D82A}">
                    <a16:rowId xmlns:a16="http://schemas.microsoft.com/office/drawing/2014/main" val="4097615506"/>
                  </a:ext>
                </a:extLst>
              </a:tr>
              <a:tr h="144837">
                <a:tc>
                  <a:txBody>
                    <a:bodyPr/>
                    <a:lstStyle/>
                    <a:p>
                      <a:pPr algn="ctr" fontAlgn="b"/>
                      <a:r>
                        <a:rPr lang="ru-RU" sz="800" u="none" strike="noStrike" dirty="0">
                          <a:solidFill>
                            <a:srgbClr val="007F76"/>
                          </a:solidFill>
                          <a:effectLst/>
                          <a:latin typeface="Arial Narrow" panose="020B0606020202030204" pitchFamily="34" charset="0"/>
                        </a:rPr>
                        <a:t>8</a:t>
                      </a:r>
                      <a:endParaRPr lang="en-US" sz="800" b="0" i="0" u="none" strike="noStrike" dirty="0">
                        <a:solidFill>
                          <a:srgbClr val="007F76"/>
                        </a:solidFill>
                        <a:effectLst/>
                        <a:latin typeface="Arial Narrow" panose="020B0606020202030204" pitchFamily="34" charset="0"/>
                      </a:endParaRPr>
                    </a:p>
                  </a:txBody>
                  <a:tcPr marL="9525" marR="9525" marT="0" marB="0" anchor="ctr">
                    <a:solidFill>
                      <a:srgbClr val="007F76">
                        <a:alpha val="20000"/>
                      </a:srgbClr>
                    </a:solidFill>
                  </a:tcPr>
                </a:tc>
                <a:tc>
                  <a:txBody>
                    <a:bodyPr/>
                    <a:lstStyle/>
                    <a:p>
                      <a:pPr algn="ctr" fontAlgn="ctr"/>
                      <a:r>
                        <a:rPr lang="ru-RU" sz="800" b="0" i="0" u="none" strike="noStrike">
                          <a:solidFill>
                            <a:srgbClr val="000000"/>
                          </a:solidFill>
                          <a:effectLst/>
                          <a:latin typeface="Arial Narrow" panose="020B0606020202030204" pitchFamily="34" charset="0"/>
                        </a:rPr>
                        <a:t>9116-0</a:t>
                      </a:r>
                    </a:p>
                  </a:txBody>
                  <a:tcPr marL="9525" marR="9525" marT="9525" marB="0" anchor="ctr">
                    <a:solidFill>
                      <a:srgbClr val="007F76">
                        <a:alpha val="20000"/>
                      </a:srgbClr>
                    </a:solidFill>
                  </a:tcPr>
                </a:tc>
                <a:tc>
                  <a:txBody>
                    <a:bodyPr/>
                    <a:lstStyle/>
                    <a:p>
                      <a:pPr marL="72000" algn="l" fontAlgn="ctr"/>
                      <a:r>
                        <a:rPr lang="ru-RU" sz="800" b="0" i="0" u="none" strike="noStrike" dirty="0">
                          <a:solidFill>
                            <a:srgbClr val="000000"/>
                          </a:solidFill>
                          <a:effectLst/>
                          <a:latin typeface="Arial Narrow" panose="020B0606020202030204" pitchFamily="34" charset="0"/>
                        </a:rPr>
                        <a:t>Аула </a:t>
                      </a:r>
                      <a:r>
                        <a:rPr lang="ru-RU" sz="800" b="0" i="0" u="none" strike="noStrike" dirty="0" err="1">
                          <a:solidFill>
                            <a:srgbClr val="000000"/>
                          </a:solidFill>
                          <a:effectLst/>
                          <a:latin typeface="Arial Narrow" panose="020B0606020202030204" pitchFamily="34" charset="0"/>
                        </a:rPr>
                        <a:t>сыпырушылар</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және</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ашық</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аумақтарды</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тазалаушылар</a:t>
                      </a:r>
                      <a:endParaRPr lang="ru-RU" sz="800" b="0" i="0" u="none" strike="noStrike" dirty="0">
                        <a:solidFill>
                          <a:srgbClr val="000000"/>
                        </a:solidFill>
                        <a:effectLst/>
                        <a:latin typeface="Arial Narrow" panose="020B0606020202030204" pitchFamily="34" charset="0"/>
                      </a:endParaRPr>
                    </a:p>
                  </a:txBody>
                  <a:tcPr marL="9525" marR="9525" marT="9525" marB="0" anchor="ctr">
                    <a:lnR w="12700" cap="flat" cmpd="sng" algn="ctr">
                      <a:solidFill>
                        <a:schemeClr val="tx1"/>
                      </a:solidFill>
                      <a:prstDash val="solid"/>
                      <a:round/>
                      <a:headEnd type="none" w="med" len="med"/>
                      <a:tailEnd type="none" w="med" len="med"/>
                    </a:lnR>
                    <a:solidFill>
                      <a:srgbClr val="007F76">
                        <a:alpha val="20000"/>
                      </a:srgbClr>
                    </a:solidFill>
                  </a:tcPr>
                </a:tc>
                <a:tc>
                  <a:txBody>
                    <a:bodyPr/>
                    <a:lstStyle/>
                    <a:p>
                      <a:pPr algn="ctr" fontAlgn="ctr"/>
                      <a:r>
                        <a:rPr lang="ru-RU" sz="800" b="0" i="0" u="none" strike="noStrike">
                          <a:solidFill>
                            <a:srgbClr val="000000"/>
                          </a:solidFill>
                          <a:effectLst/>
                          <a:latin typeface="Arial Narrow" panose="020B0606020202030204" pitchFamily="34" charset="0"/>
                        </a:rPr>
                        <a:t>737</a:t>
                      </a:r>
                    </a:p>
                  </a:txBody>
                  <a:tcPr marL="9525" marR="9525" marT="9525" marB="0" anchor="ctr">
                    <a:lnL w="12700" cap="flat" cmpd="sng" algn="ctr">
                      <a:solidFill>
                        <a:schemeClr val="tx1"/>
                      </a:solidFill>
                      <a:prstDash val="solid"/>
                      <a:round/>
                      <a:headEnd type="none" w="med" len="med"/>
                      <a:tailEnd type="none" w="med" len="med"/>
                    </a:lnL>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132</a:t>
                      </a:r>
                    </a:p>
                  </a:txBody>
                  <a:tcPr marL="9525" marR="9525" marT="9525" marB="0" anchor="c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220</a:t>
                      </a:r>
                    </a:p>
                  </a:txBody>
                  <a:tcPr marL="9525" marR="9525" marT="9525" marB="0" anchor="c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216</a:t>
                      </a:r>
                    </a:p>
                  </a:txBody>
                  <a:tcPr marL="9525" marR="9525" marT="9525" marB="0" anchor="c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169</a:t>
                      </a:r>
                    </a:p>
                  </a:txBody>
                  <a:tcPr marL="9525" marR="9525" marT="9525" marB="0" anchor="ctr">
                    <a:lnR w="12700" cap="flat" cmpd="sng" algn="ctr">
                      <a:solidFill>
                        <a:schemeClr val="tx1"/>
                      </a:solidFill>
                      <a:prstDash val="solid"/>
                      <a:round/>
                      <a:headEnd type="none" w="med" len="med"/>
                      <a:tailEnd type="none" w="med" len="med"/>
                    </a:ln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610</a:t>
                      </a:r>
                    </a:p>
                  </a:txBody>
                  <a:tcPr marL="9525" marR="9525" marT="9525" marB="0" anchor="ctr">
                    <a:lnL w="12700" cap="flat" cmpd="sng" algn="ctr">
                      <a:solidFill>
                        <a:schemeClr val="tx1"/>
                      </a:solidFill>
                      <a:prstDash val="solid"/>
                      <a:round/>
                      <a:headEnd type="none" w="med" len="med"/>
                      <a:tailEnd type="none" w="med" len="med"/>
                    </a:lnL>
                    <a:solidFill>
                      <a:srgbClr val="007F76">
                        <a:alpha val="20000"/>
                      </a:srgbClr>
                    </a:solidFill>
                  </a:tcPr>
                </a:tc>
                <a:tc>
                  <a:txBody>
                    <a:bodyPr/>
                    <a:lstStyle/>
                    <a:p>
                      <a:pPr algn="ctr" fontAlgn="ctr"/>
                      <a:r>
                        <a:rPr lang="ru-RU" sz="800" b="0" i="0" u="none" strike="noStrike">
                          <a:solidFill>
                            <a:srgbClr val="000000"/>
                          </a:solidFill>
                          <a:effectLst/>
                          <a:latin typeface="Arial Narrow" panose="020B0606020202030204" pitchFamily="34" charset="0"/>
                        </a:rPr>
                        <a:t>168</a:t>
                      </a:r>
                    </a:p>
                  </a:txBody>
                  <a:tcPr marL="9525" marR="9525" marT="9525" marB="0" anchor="c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97</a:t>
                      </a:r>
                    </a:p>
                  </a:txBody>
                  <a:tcPr marL="9525" marR="9525" marT="9525" marB="0" anchor="ctr">
                    <a:solidFill>
                      <a:srgbClr val="007F76">
                        <a:alpha val="20000"/>
                      </a:srgbClr>
                    </a:solidFill>
                  </a:tcPr>
                </a:tc>
                <a:tc>
                  <a:txBody>
                    <a:bodyPr/>
                    <a:lstStyle/>
                    <a:p>
                      <a:pPr algn="ctr" fontAlgn="ctr"/>
                      <a:r>
                        <a:rPr lang="ru-RU" sz="800" b="0" i="0" u="none" strike="noStrike">
                          <a:solidFill>
                            <a:srgbClr val="000000"/>
                          </a:solidFill>
                          <a:effectLst/>
                          <a:latin typeface="Arial Narrow" panose="020B0606020202030204" pitchFamily="34" charset="0"/>
                        </a:rPr>
                        <a:t>171</a:t>
                      </a:r>
                    </a:p>
                  </a:txBody>
                  <a:tcPr marL="9525" marR="9525" marT="9525" marB="0" anchor="ctr">
                    <a:solidFill>
                      <a:srgbClr val="007F76">
                        <a:alpha val="20000"/>
                      </a:srgbClr>
                    </a:solidFill>
                  </a:tcPr>
                </a:tc>
                <a:tc>
                  <a:txBody>
                    <a:bodyPr/>
                    <a:lstStyle/>
                    <a:p>
                      <a:pPr algn="ctr" fontAlgn="ctr"/>
                      <a:r>
                        <a:rPr lang="ru-RU" sz="800" b="0" i="0" u="none" strike="noStrike">
                          <a:solidFill>
                            <a:srgbClr val="000000"/>
                          </a:solidFill>
                          <a:effectLst/>
                          <a:latin typeface="Arial Narrow" panose="020B0606020202030204" pitchFamily="34" charset="0"/>
                        </a:rPr>
                        <a:t>174</a:t>
                      </a:r>
                    </a:p>
                  </a:txBody>
                  <a:tcPr marL="9525" marR="9525" marT="9525" marB="0" anchor="ctr">
                    <a:solidFill>
                      <a:srgbClr val="007F76">
                        <a:alpha val="20000"/>
                      </a:srgbClr>
                    </a:solidFill>
                  </a:tcPr>
                </a:tc>
                <a:tc>
                  <a:txBody>
                    <a:bodyPr/>
                    <a:lstStyle/>
                    <a:p>
                      <a:pPr algn="ctr" fontAlgn="ctr"/>
                      <a:r>
                        <a:rPr lang="ru-RU" sz="800" b="0" i="0" u="none" strike="noStrike">
                          <a:solidFill>
                            <a:srgbClr val="000000"/>
                          </a:solidFill>
                          <a:effectLst/>
                          <a:latin typeface="Arial Narrow" panose="020B0606020202030204" pitchFamily="34" charset="0"/>
                        </a:rPr>
                        <a:t>2,0%</a:t>
                      </a:r>
                    </a:p>
                  </a:txBody>
                  <a:tcPr marL="9525" marR="9525" marT="9525" marB="0" anchor="ctr">
                    <a:solidFill>
                      <a:srgbClr val="007F76">
                        <a:alpha val="20000"/>
                      </a:srgbClr>
                    </a:solidFill>
                  </a:tcPr>
                </a:tc>
                <a:extLst>
                  <a:ext uri="{0D108BD9-81ED-4DB2-BD59-A6C34878D82A}">
                    <a16:rowId xmlns:a16="http://schemas.microsoft.com/office/drawing/2014/main" val="2737083061"/>
                  </a:ext>
                </a:extLst>
              </a:tr>
              <a:tr h="144837">
                <a:tc>
                  <a:txBody>
                    <a:bodyPr/>
                    <a:lstStyle/>
                    <a:p>
                      <a:pPr algn="ctr" fontAlgn="b"/>
                      <a:r>
                        <a:rPr lang="ru-RU" sz="800" u="none" strike="noStrike" dirty="0">
                          <a:solidFill>
                            <a:srgbClr val="007F76"/>
                          </a:solidFill>
                          <a:effectLst/>
                          <a:latin typeface="Arial Narrow" panose="020B0606020202030204" pitchFamily="34" charset="0"/>
                        </a:rPr>
                        <a:t>9</a:t>
                      </a:r>
                      <a:endParaRPr lang="en-US" sz="800" b="0" i="0" u="none" strike="noStrike" dirty="0">
                        <a:solidFill>
                          <a:srgbClr val="007F76"/>
                        </a:solidFill>
                        <a:effectLst/>
                        <a:latin typeface="Arial Narrow" panose="020B0606020202030204" pitchFamily="34" charset="0"/>
                      </a:endParaRPr>
                    </a:p>
                  </a:txBody>
                  <a:tcPr marL="9525" marR="9525" marT="0"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5320-1</a:t>
                      </a:r>
                    </a:p>
                  </a:txBody>
                  <a:tcPr marL="9525" marR="9525" marT="9525" marB="0" anchor="ctr">
                    <a:solidFill>
                      <a:schemeClr val="accent6">
                        <a:lumMod val="50000"/>
                        <a:alpha val="1000"/>
                      </a:schemeClr>
                    </a:solidFill>
                  </a:tcPr>
                </a:tc>
                <a:tc>
                  <a:txBody>
                    <a:bodyPr/>
                    <a:lstStyle/>
                    <a:p>
                      <a:pPr marL="72000" algn="l" fontAlgn="ctr"/>
                      <a:r>
                        <a:rPr lang="ru-RU" sz="800" b="0" i="0" u="none" strike="noStrike" dirty="0" err="1">
                          <a:solidFill>
                            <a:srgbClr val="000000"/>
                          </a:solidFill>
                          <a:effectLst/>
                          <a:latin typeface="Arial Narrow" panose="020B0606020202030204" pitchFamily="34" charset="0"/>
                        </a:rPr>
                        <a:t>Үйден</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басқа</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науқастарға</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күтім</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жасау</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жөніндегі</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жұмыскерлер</a:t>
                      </a:r>
                      <a:endParaRPr lang="ru-RU" sz="800" b="0" i="0" u="none" strike="noStrike" dirty="0">
                        <a:solidFill>
                          <a:srgbClr val="000000"/>
                        </a:solidFill>
                        <a:effectLst/>
                        <a:latin typeface="Arial Narrow" panose="020B0606020202030204" pitchFamily="34" charset="0"/>
                      </a:endParaRPr>
                    </a:p>
                  </a:txBody>
                  <a:tcPr marL="9525" marR="9525" marT="9525" marB="0" anchor="ctr">
                    <a:lnR w="12700" cap="flat" cmpd="sng" algn="ctr">
                      <a:solidFill>
                        <a:schemeClr val="tx1"/>
                      </a:solidFill>
                      <a:prstDash val="solid"/>
                      <a:round/>
                      <a:headEnd type="none" w="med" len="med"/>
                      <a:tailEnd type="none" w="med" len="med"/>
                    </a:ln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601</a:t>
                      </a:r>
                    </a:p>
                  </a:txBody>
                  <a:tcPr marL="9525" marR="9525" marT="9525" marB="0" anchor="ctr">
                    <a:lnL w="12700" cap="flat" cmpd="sng" algn="ctr">
                      <a:solidFill>
                        <a:schemeClr val="tx1"/>
                      </a:solidFill>
                      <a:prstDash val="solid"/>
                      <a:round/>
                      <a:headEnd type="none" w="med" len="med"/>
                      <a:tailEnd type="none" w="med" len="med"/>
                    </a:lnL>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148</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154</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159</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140</a:t>
                      </a:r>
                    </a:p>
                  </a:txBody>
                  <a:tcPr marL="9525" marR="9525" marT="9525" marB="0" anchor="ctr">
                    <a:lnR w="12700" cap="flat" cmpd="sng" algn="ctr">
                      <a:solidFill>
                        <a:schemeClr val="tx1"/>
                      </a:solidFill>
                      <a:prstDash val="solid"/>
                      <a:round/>
                      <a:headEnd type="none" w="med" len="med"/>
                      <a:tailEnd type="none" w="med" len="med"/>
                    </a:ln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557</a:t>
                      </a:r>
                    </a:p>
                  </a:txBody>
                  <a:tcPr marL="9525" marR="9525" marT="9525" marB="0" anchor="ctr">
                    <a:lnL w="12700" cap="flat" cmpd="sng" algn="ctr">
                      <a:solidFill>
                        <a:schemeClr val="tx1"/>
                      </a:solidFill>
                      <a:prstDash val="solid"/>
                      <a:round/>
                      <a:headEnd type="none" w="med" len="med"/>
                      <a:tailEnd type="none" w="med" len="med"/>
                    </a:lnL>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170</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124</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148</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115</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1,9%</a:t>
                      </a:r>
                    </a:p>
                  </a:txBody>
                  <a:tcPr marL="9525" marR="9525" marT="9525" marB="0" anchor="ctr">
                    <a:solidFill>
                      <a:schemeClr val="accent6">
                        <a:lumMod val="50000"/>
                        <a:alpha val="1000"/>
                      </a:schemeClr>
                    </a:solidFill>
                  </a:tcPr>
                </a:tc>
                <a:extLst>
                  <a:ext uri="{0D108BD9-81ED-4DB2-BD59-A6C34878D82A}">
                    <a16:rowId xmlns:a16="http://schemas.microsoft.com/office/drawing/2014/main" val="1465641651"/>
                  </a:ext>
                </a:extLst>
              </a:tr>
              <a:tr h="144837">
                <a:tc>
                  <a:txBody>
                    <a:bodyPr/>
                    <a:lstStyle/>
                    <a:p>
                      <a:pPr algn="ctr" fontAlgn="b"/>
                      <a:r>
                        <a:rPr lang="ru-RU" sz="800" b="0" i="0" u="none" strike="noStrike" dirty="0">
                          <a:solidFill>
                            <a:srgbClr val="007F76"/>
                          </a:solidFill>
                          <a:effectLst/>
                          <a:latin typeface="Arial Narrow" panose="020B0606020202030204" pitchFamily="34" charset="0"/>
                        </a:rPr>
                        <a:t>10</a:t>
                      </a:r>
                      <a:endParaRPr lang="en-US" sz="800" b="0" i="0" u="none" strike="noStrike" dirty="0">
                        <a:solidFill>
                          <a:srgbClr val="007F76"/>
                        </a:solidFill>
                        <a:effectLst/>
                        <a:latin typeface="Arial Narrow" panose="020B0606020202030204" pitchFamily="34" charset="0"/>
                      </a:endParaRPr>
                    </a:p>
                  </a:txBody>
                  <a:tcPr marL="9525" marR="9525" marT="0" marB="0" anchor="ctr">
                    <a:solidFill>
                      <a:srgbClr val="007F76">
                        <a:alpha val="20000"/>
                      </a:srgbClr>
                    </a:solidFill>
                  </a:tcPr>
                </a:tc>
                <a:tc>
                  <a:txBody>
                    <a:bodyPr/>
                    <a:lstStyle/>
                    <a:p>
                      <a:pPr algn="ctr" fontAlgn="ctr"/>
                      <a:r>
                        <a:rPr lang="ru-RU" sz="800" b="0" i="0" u="none" strike="noStrike">
                          <a:solidFill>
                            <a:srgbClr val="000000"/>
                          </a:solidFill>
                          <a:effectLst/>
                          <a:latin typeface="Arial Narrow" panose="020B0606020202030204" pitchFamily="34" charset="0"/>
                        </a:rPr>
                        <a:t>7119-9</a:t>
                      </a:r>
                    </a:p>
                  </a:txBody>
                  <a:tcPr marL="9525" marR="9525" marT="9525" marB="0" anchor="ctr">
                    <a:solidFill>
                      <a:srgbClr val="007F76">
                        <a:alpha val="20000"/>
                      </a:srgbClr>
                    </a:solidFill>
                  </a:tcPr>
                </a:tc>
                <a:tc>
                  <a:txBody>
                    <a:bodyPr/>
                    <a:lstStyle/>
                    <a:p>
                      <a:pPr marL="72000" algn="l" fontAlgn="ctr"/>
                      <a:r>
                        <a:rPr lang="ru-RU" sz="800" b="0" i="0" u="none" strike="noStrike" dirty="0" err="1">
                          <a:solidFill>
                            <a:srgbClr val="000000"/>
                          </a:solidFill>
                          <a:effectLst/>
                          <a:latin typeface="Arial Narrow" panose="020B0606020202030204" pitchFamily="34" charset="0"/>
                        </a:rPr>
                        <a:t>Құрылысшы-монтаждаушылар</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және</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тектес</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қызметтер</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саласындағы</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жұмысшылары</a:t>
                      </a:r>
                      <a:endParaRPr lang="ru-RU" sz="800" b="0" i="0" u="none" strike="noStrike" dirty="0">
                        <a:solidFill>
                          <a:srgbClr val="000000"/>
                        </a:solidFill>
                        <a:effectLst/>
                        <a:latin typeface="Arial Narrow" panose="020B0606020202030204" pitchFamily="34" charset="0"/>
                      </a:endParaRPr>
                    </a:p>
                  </a:txBody>
                  <a:tcPr marL="9525" marR="9525" marT="9525" marB="0" anchor="ctr">
                    <a:lnR w="12700" cap="flat" cmpd="sng" algn="ctr">
                      <a:solidFill>
                        <a:schemeClr val="tx1"/>
                      </a:solidFill>
                      <a:prstDash val="solid"/>
                      <a:round/>
                      <a:headEnd type="none" w="med" len="med"/>
                      <a:tailEnd type="none" w="med" len="med"/>
                    </a:lnR>
                    <a:solidFill>
                      <a:srgbClr val="007F76">
                        <a:alpha val="20000"/>
                      </a:srgbClr>
                    </a:solidFill>
                  </a:tcPr>
                </a:tc>
                <a:tc>
                  <a:txBody>
                    <a:bodyPr/>
                    <a:lstStyle/>
                    <a:p>
                      <a:pPr algn="ctr" fontAlgn="ctr"/>
                      <a:r>
                        <a:rPr lang="ru-RU" sz="800" b="0" i="0" u="none" strike="noStrike">
                          <a:solidFill>
                            <a:srgbClr val="000000"/>
                          </a:solidFill>
                          <a:effectLst/>
                          <a:latin typeface="Arial Narrow" panose="020B0606020202030204" pitchFamily="34" charset="0"/>
                        </a:rPr>
                        <a:t>500</a:t>
                      </a:r>
                    </a:p>
                  </a:txBody>
                  <a:tcPr marL="9525" marR="9525" marT="9525" marB="0" anchor="ctr">
                    <a:lnL w="12700" cap="flat" cmpd="sng" algn="ctr">
                      <a:solidFill>
                        <a:schemeClr val="tx1"/>
                      </a:solidFill>
                      <a:prstDash val="solid"/>
                      <a:round/>
                      <a:headEnd type="none" w="med" len="med"/>
                      <a:tailEnd type="none" w="med" len="med"/>
                    </a:lnL>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4</a:t>
                      </a:r>
                    </a:p>
                  </a:txBody>
                  <a:tcPr marL="9525" marR="9525" marT="9525" marB="0" anchor="c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158</a:t>
                      </a:r>
                    </a:p>
                  </a:txBody>
                  <a:tcPr marL="9525" marR="9525" marT="9525" marB="0" anchor="c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283</a:t>
                      </a:r>
                    </a:p>
                  </a:txBody>
                  <a:tcPr marL="9525" marR="9525" marT="9525" marB="0" anchor="c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55</a:t>
                      </a:r>
                    </a:p>
                  </a:txBody>
                  <a:tcPr marL="9525" marR="9525" marT="9525" marB="0" anchor="ctr">
                    <a:lnR w="12700" cap="flat" cmpd="sng" algn="ctr">
                      <a:solidFill>
                        <a:schemeClr val="tx1"/>
                      </a:solidFill>
                      <a:prstDash val="solid"/>
                      <a:round/>
                      <a:headEnd type="none" w="med" len="med"/>
                      <a:tailEnd type="none" w="med" len="med"/>
                    </a:ln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554</a:t>
                      </a:r>
                    </a:p>
                  </a:txBody>
                  <a:tcPr marL="9525" marR="9525" marT="9525" marB="0" anchor="ctr">
                    <a:lnL w="12700" cap="flat" cmpd="sng" algn="ctr">
                      <a:solidFill>
                        <a:schemeClr val="tx1"/>
                      </a:solidFill>
                      <a:prstDash val="solid"/>
                      <a:round/>
                      <a:headEnd type="none" w="med" len="med"/>
                      <a:tailEnd type="none" w="med" len="med"/>
                    </a:lnL>
                    <a:solidFill>
                      <a:srgbClr val="007F76">
                        <a:alpha val="20000"/>
                      </a:srgbClr>
                    </a:solidFill>
                  </a:tcPr>
                </a:tc>
                <a:tc>
                  <a:txBody>
                    <a:bodyPr/>
                    <a:lstStyle/>
                    <a:p>
                      <a:pPr algn="ctr" fontAlgn="ctr"/>
                      <a:r>
                        <a:rPr lang="ru-RU" sz="800" b="0" i="0" u="none" strike="noStrike">
                          <a:solidFill>
                            <a:srgbClr val="000000"/>
                          </a:solidFill>
                          <a:effectLst/>
                          <a:latin typeface="Arial Narrow" panose="020B0606020202030204" pitchFamily="34" charset="0"/>
                        </a:rPr>
                        <a:t>22</a:t>
                      </a:r>
                    </a:p>
                  </a:txBody>
                  <a:tcPr marL="9525" marR="9525" marT="9525" marB="0" anchor="c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148</a:t>
                      </a:r>
                    </a:p>
                  </a:txBody>
                  <a:tcPr marL="9525" marR="9525" marT="9525" marB="0" anchor="ctr">
                    <a:solidFill>
                      <a:srgbClr val="007F76">
                        <a:alpha val="20000"/>
                      </a:srgbClr>
                    </a:solidFill>
                  </a:tcPr>
                </a:tc>
                <a:tc>
                  <a:txBody>
                    <a:bodyPr/>
                    <a:lstStyle/>
                    <a:p>
                      <a:pPr algn="ctr" fontAlgn="ctr"/>
                      <a:r>
                        <a:rPr lang="ru-RU" sz="800" b="0" i="0" u="none" strike="noStrike">
                          <a:solidFill>
                            <a:srgbClr val="000000"/>
                          </a:solidFill>
                          <a:effectLst/>
                          <a:latin typeface="Arial Narrow" panose="020B0606020202030204" pitchFamily="34" charset="0"/>
                        </a:rPr>
                        <a:t>185</a:t>
                      </a:r>
                    </a:p>
                  </a:txBody>
                  <a:tcPr marL="9525" marR="9525" marT="9525" marB="0" anchor="ctr">
                    <a:solidFill>
                      <a:srgbClr val="007F76">
                        <a:alpha val="20000"/>
                      </a:srgbClr>
                    </a:solidFill>
                  </a:tcPr>
                </a:tc>
                <a:tc>
                  <a:txBody>
                    <a:bodyPr/>
                    <a:lstStyle/>
                    <a:p>
                      <a:pPr algn="ctr" fontAlgn="ctr"/>
                      <a:r>
                        <a:rPr lang="ru-RU" sz="800" b="0" i="0" u="none" strike="noStrike">
                          <a:solidFill>
                            <a:srgbClr val="000000"/>
                          </a:solidFill>
                          <a:effectLst/>
                          <a:latin typeface="Arial Narrow" panose="020B0606020202030204" pitchFamily="34" charset="0"/>
                        </a:rPr>
                        <a:t>199</a:t>
                      </a:r>
                    </a:p>
                  </a:txBody>
                  <a:tcPr marL="9525" marR="9525" marT="9525" marB="0" anchor="ctr">
                    <a:solidFill>
                      <a:srgbClr val="007F76">
                        <a:alpha val="20000"/>
                      </a:srgbClr>
                    </a:solidFill>
                  </a:tcPr>
                </a:tc>
                <a:tc>
                  <a:txBody>
                    <a:bodyPr/>
                    <a:lstStyle/>
                    <a:p>
                      <a:pPr algn="ctr" fontAlgn="ctr"/>
                      <a:r>
                        <a:rPr lang="ru-RU" sz="800" b="0" i="0" u="none" strike="noStrike">
                          <a:solidFill>
                            <a:srgbClr val="000000"/>
                          </a:solidFill>
                          <a:effectLst/>
                          <a:latin typeface="Arial Narrow" panose="020B0606020202030204" pitchFamily="34" charset="0"/>
                        </a:rPr>
                        <a:t>1,9%</a:t>
                      </a:r>
                    </a:p>
                  </a:txBody>
                  <a:tcPr marL="9525" marR="9525" marT="9525" marB="0" anchor="ctr">
                    <a:solidFill>
                      <a:srgbClr val="007F76">
                        <a:alpha val="20000"/>
                      </a:srgbClr>
                    </a:solidFill>
                  </a:tcPr>
                </a:tc>
                <a:extLst>
                  <a:ext uri="{0D108BD9-81ED-4DB2-BD59-A6C34878D82A}">
                    <a16:rowId xmlns:a16="http://schemas.microsoft.com/office/drawing/2014/main" val="1743389312"/>
                  </a:ext>
                </a:extLst>
              </a:tr>
              <a:tr h="144837">
                <a:tc gridSpan="3">
                  <a:txBody>
                    <a:bodyPr/>
                    <a:lstStyle/>
                    <a:p>
                      <a:pPr algn="ctr" fontAlgn="b"/>
                      <a:r>
                        <a:rPr lang="ru-RU" sz="800" b="1" u="none" strike="noStrike" dirty="0">
                          <a:solidFill>
                            <a:srgbClr val="007F76"/>
                          </a:solidFill>
                          <a:effectLst/>
                          <a:latin typeface="Arial Narrow" panose="020B0606020202030204" pitchFamily="34" charset="0"/>
                        </a:rPr>
                        <a:t>ТОП-10 БОЙЫНША ЖИЫНЫ</a:t>
                      </a:r>
                      <a:endParaRPr lang="ru-RU" sz="800" b="1" i="0" u="none" strike="noStrike" cap="none" dirty="0">
                        <a:solidFill>
                          <a:srgbClr val="007F76"/>
                        </a:solidFill>
                        <a:effectLst/>
                        <a:latin typeface="Arial Narrow" panose="020B0606020202030204" pitchFamily="34" charset="0"/>
                        <a:ea typeface="+mn-ea"/>
                        <a:cs typeface="+mn-cs"/>
                        <a:sym typeface="Arial"/>
                      </a:endParaRPr>
                    </a:p>
                  </a:txBody>
                  <a:tcPr marL="9525" marR="9525" marT="0" marB="0" anchor="ctr">
                    <a:lnR w="12700" cap="flat" cmpd="sng" algn="ctr">
                      <a:solidFill>
                        <a:schemeClr val="tx1"/>
                      </a:solidFill>
                      <a:prstDash val="solid"/>
                      <a:round/>
                      <a:headEnd type="none" w="med" len="med"/>
                      <a:tailEnd type="none" w="med" len="med"/>
                    </a:lnR>
                    <a:lnB w="12700" cap="flat" cmpd="sng" algn="ctr">
                      <a:solidFill>
                        <a:schemeClr val="tx1"/>
                      </a:solidFill>
                      <a:prstDash val="solid"/>
                      <a:round/>
                      <a:headEnd type="none" w="med" len="med"/>
                      <a:tailEnd type="none" w="med" len="med"/>
                    </a:lnB>
                    <a:noFill/>
                  </a:tcPr>
                </a:tc>
                <a:tc hMerge="1">
                  <a:txBody>
                    <a:bodyPr/>
                    <a:lstStyle/>
                    <a:p>
                      <a:pPr algn="ctr" fontAlgn="b"/>
                      <a:r>
                        <a:rPr lang="ru-KZ" sz="800" b="0" i="0" u="none" strike="noStrike" cap="none" dirty="0">
                          <a:solidFill>
                            <a:srgbClr val="007F76"/>
                          </a:solidFill>
                          <a:effectLst/>
                          <a:latin typeface="Arial Narrow" panose="020B0606020202030204" pitchFamily="34" charset="0"/>
                          <a:ea typeface="+mn-ea"/>
                          <a:cs typeface="+mn-cs"/>
                          <a:sym typeface="Arial"/>
                        </a:rPr>
                        <a:t>9112-9</a:t>
                      </a:r>
                    </a:p>
                  </a:txBody>
                  <a:tcPr marL="9525" marR="9525" marT="0" marB="0" anchor="ctr">
                    <a:lnB w="12700" cap="flat" cmpd="sng" algn="ctr">
                      <a:solidFill>
                        <a:schemeClr val="tx1"/>
                      </a:solidFill>
                      <a:prstDash val="solid"/>
                      <a:round/>
                      <a:headEnd type="none" w="med" len="med"/>
                      <a:tailEnd type="none" w="med" len="med"/>
                    </a:lnB>
                    <a:noFill/>
                  </a:tcPr>
                </a:tc>
                <a:tc hMerge="1">
                  <a:txBody>
                    <a:bodyPr/>
                    <a:lstStyle/>
                    <a:p>
                      <a:pPr marL="72000" algn="l" fontAlgn="ctr"/>
                      <a:r>
                        <a:rPr lang="ru-RU" sz="800" b="0" i="0" u="none" strike="noStrike" cap="none" dirty="0">
                          <a:solidFill>
                            <a:srgbClr val="007F76"/>
                          </a:solidFill>
                          <a:effectLst/>
                          <a:latin typeface="Arial Narrow" panose="020B0606020202030204" pitchFamily="34" charset="0"/>
                          <a:ea typeface="+mn-ea"/>
                          <a:cs typeface="+mn-cs"/>
                          <a:sym typeface="Arial"/>
                        </a:rPr>
                        <a:t>Иные уборщики и прислуга в отелях и аналогичных учреждениях</a:t>
                      </a:r>
                    </a:p>
                  </a:txBody>
                  <a:tcPr marL="9525" marR="9525" marT="0" marB="0" anchor="ctr">
                    <a:lnR w="12700" cap="flat" cmpd="sng" algn="ctr">
                      <a:solidFill>
                        <a:schemeClr val="tx1"/>
                      </a:solidFill>
                      <a:prstDash val="solid"/>
                      <a:round/>
                      <a:headEnd type="none" w="med" len="med"/>
                      <a:tailEnd type="none" w="med" len="med"/>
                    </a:lnR>
                    <a:lnB w="12700" cap="flat" cmpd="sng" algn="ctr">
                      <a:solidFill>
                        <a:schemeClr val="tx1"/>
                      </a:solidFill>
                      <a:prstDash val="solid"/>
                      <a:round/>
                      <a:headEnd type="none" w="med" len="med"/>
                      <a:tailEnd type="none" w="med" len="med"/>
                    </a:lnB>
                    <a:noFill/>
                  </a:tcPr>
                </a:tc>
                <a:tc>
                  <a:txBody>
                    <a:bodyPr/>
                    <a:lstStyle/>
                    <a:p>
                      <a:pPr algn="ctr" fontAlgn="ctr"/>
                      <a:r>
                        <a:rPr lang="ru-RU" sz="800" b="1" i="0" u="none" strike="noStrike" dirty="0">
                          <a:solidFill>
                            <a:srgbClr val="000000"/>
                          </a:solidFill>
                          <a:effectLst/>
                          <a:latin typeface="Arial Narrow" panose="020B0606020202030204" pitchFamily="34" charset="0"/>
                        </a:rPr>
                        <a:t>10 886</a:t>
                      </a:r>
                    </a:p>
                  </a:txBody>
                  <a:tcPr marL="9525" marR="9525" marT="9525" marB="0" anchor="ctr">
                    <a:lnL w="12700" cap="flat" cmpd="sng" algn="ctr">
                      <a:solidFill>
                        <a:schemeClr val="tx1"/>
                      </a:solidFill>
                      <a:prstDash val="solid"/>
                      <a:round/>
                      <a:headEnd type="none" w="med" len="med"/>
                      <a:tailEnd type="none" w="med" len="med"/>
                    </a:lnL>
                    <a:lnB w="12700" cap="flat" cmpd="sng" algn="ctr">
                      <a:solidFill>
                        <a:schemeClr val="tx1"/>
                      </a:solidFill>
                      <a:prstDash val="solid"/>
                      <a:round/>
                      <a:headEnd type="none" w="med" len="med"/>
                      <a:tailEnd type="none" w="med" len="med"/>
                    </a:lnB>
                    <a:noFill/>
                  </a:tcPr>
                </a:tc>
                <a:tc>
                  <a:txBody>
                    <a:bodyPr/>
                    <a:lstStyle/>
                    <a:p>
                      <a:pPr algn="ctr" fontAlgn="ctr"/>
                      <a:r>
                        <a:rPr lang="ru-RU" sz="800" b="1" i="0" u="none" strike="noStrike" dirty="0">
                          <a:solidFill>
                            <a:srgbClr val="000000"/>
                          </a:solidFill>
                          <a:effectLst/>
                          <a:latin typeface="Arial Narrow" panose="020B0606020202030204" pitchFamily="34" charset="0"/>
                        </a:rPr>
                        <a:t>1 592</a:t>
                      </a:r>
                    </a:p>
                  </a:txBody>
                  <a:tcPr marL="9525" marR="9525" marT="9525" marB="0" anchor="ctr">
                    <a:lnB w="12700" cap="flat" cmpd="sng" algn="ctr">
                      <a:solidFill>
                        <a:schemeClr val="tx1"/>
                      </a:solidFill>
                      <a:prstDash val="solid"/>
                      <a:round/>
                      <a:headEnd type="none" w="med" len="med"/>
                      <a:tailEnd type="none" w="med" len="med"/>
                    </a:lnB>
                    <a:noFill/>
                  </a:tcPr>
                </a:tc>
                <a:tc>
                  <a:txBody>
                    <a:bodyPr/>
                    <a:lstStyle/>
                    <a:p>
                      <a:pPr algn="ctr" fontAlgn="ctr"/>
                      <a:r>
                        <a:rPr lang="ru-RU" sz="800" b="1" i="0" u="none" strike="noStrike" dirty="0">
                          <a:solidFill>
                            <a:srgbClr val="000000"/>
                          </a:solidFill>
                          <a:effectLst/>
                          <a:latin typeface="Arial Narrow" panose="020B0606020202030204" pitchFamily="34" charset="0"/>
                        </a:rPr>
                        <a:t>2 662</a:t>
                      </a:r>
                    </a:p>
                  </a:txBody>
                  <a:tcPr marL="9525" marR="9525" marT="9525" marB="0" anchor="ctr">
                    <a:lnB w="12700" cap="flat" cmpd="sng" algn="ctr">
                      <a:solidFill>
                        <a:schemeClr val="tx1"/>
                      </a:solidFill>
                      <a:prstDash val="solid"/>
                      <a:round/>
                      <a:headEnd type="none" w="med" len="med"/>
                      <a:tailEnd type="none" w="med" len="med"/>
                    </a:lnB>
                    <a:noFill/>
                  </a:tcPr>
                </a:tc>
                <a:tc>
                  <a:txBody>
                    <a:bodyPr/>
                    <a:lstStyle/>
                    <a:p>
                      <a:pPr algn="ctr" fontAlgn="ctr"/>
                      <a:r>
                        <a:rPr lang="ru-RU" sz="800" b="1" i="0" u="none" strike="noStrike" dirty="0">
                          <a:solidFill>
                            <a:srgbClr val="000000"/>
                          </a:solidFill>
                          <a:effectLst/>
                          <a:latin typeface="Arial Narrow" panose="020B0606020202030204" pitchFamily="34" charset="0"/>
                        </a:rPr>
                        <a:t>3 792</a:t>
                      </a:r>
                    </a:p>
                  </a:txBody>
                  <a:tcPr marL="9525" marR="9525" marT="9525" marB="0" anchor="ctr">
                    <a:lnB w="12700" cap="flat" cmpd="sng" algn="ctr">
                      <a:solidFill>
                        <a:schemeClr val="tx1"/>
                      </a:solidFill>
                      <a:prstDash val="solid"/>
                      <a:round/>
                      <a:headEnd type="none" w="med" len="med"/>
                      <a:tailEnd type="none" w="med" len="med"/>
                    </a:lnB>
                    <a:noFill/>
                  </a:tcPr>
                </a:tc>
                <a:tc>
                  <a:txBody>
                    <a:bodyPr/>
                    <a:lstStyle/>
                    <a:p>
                      <a:pPr algn="ctr" fontAlgn="ctr"/>
                      <a:r>
                        <a:rPr lang="ru-RU" sz="800" b="1" i="0" u="none" strike="noStrike" dirty="0">
                          <a:solidFill>
                            <a:srgbClr val="000000"/>
                          </a:solidFill>
                          <a:effectLst/>
                          <a:latin typeface="Arial Narrow" panose="020B0606020202030204" pitchFamily="34" charset="0"/>
                        </a:rPr>
                        <a:t>2 840</a:t>
                      </a:r>
                    </a:p>
                  </a:txBody>
                  <a:tcPr marL="9525" marR="9525" marT="9525" marB="0" anchor="ctr">
                    <a:lnR w="12700" cap="flat" cmpd="sng" algn="ctr">
                      <a:solidFill>
                        <a:schemeClr val="tx1"/>
                      </a:solidFill>
                      <a:prstDash val="solid"/>
                      <a:round/>
                      <a:headEnd type="none" w="med" len="med"/>
                      <a:tailEnd type="none" w="med" len="med"/>
                    </a:lnR>
                    <a:lnB w="12700" cap="flat" cmpd="sng" algn="ctr">
                      <a:solidFill>
                        <a:schemeClr val="tx1"/>
                      </a:solidFill>
                      <a:prstDash val="solid"/>
                      <a:round/>
                      <a:headEnd type="none" w="med" len="med"/>
                      <a:tailEnd type="none" w="med" len="med"/>
                    </a:lnB>
                    <a:noFill/>
                  </a:tcPr>
                </a:tc>
                <a:tc>
                  <a:txBody>
                    <a:bodyPr/>
                    <a:lstStyle/>
                    <a:p>
                      <a:pPr algn="ctr" fontAlgn="ctr"/>
                      <a:r>
                        <a:rPr lang="ru-RU" sz="800" b="1" i="0" u="none" strike="noStrike" dirty="0">
                          <a:solidFill>
                            <a:srgbClr val="000000"/>
                          </a:solidFill>
                          <a:effectLst/>
                          <a:latin typeface="Arial Narrow" panose="020B0606020202030204" pitchFamily="34" charset="0"/>
                        </a:rPr>
                        <a:t>8 254</a:t>
                      </a:r>
                    </a:p>
                  </a:txBody>
                  <a:tcPr marL="9525" marR="9525" marT="9525" marB="0" anchor="ctr">
                    <a:lnL w="12700" cap="flat" cmpd="sng" algn="ctr">
                      <a:solidFill>
                        <a:schemeClr val="tx1"/>
                      </a:solidFill>
                      <a:prstDash val="solid"/>
                      <a:round/>
                      <a:headEnd type="none" w="med" len="med"/>
                      <a:tailEnd type="none" w="med" len="med"/>
                    </a:lnL>
                    <a:lnB w="12700" cap="flat" cmpd="sng" algn="ctr">
                      <a:solidFill>
                        <a:schemeClr val="tx1"/>
                      </a:solidFill>
                      <a:prstDash val="solid"/>
                      <a:round/>
                      <a:headEnd type="none" w="med" len="med"/>
                      <a:tailEnd type="none" w="med" len="med"/>
                    </a:lnB>
                    <a:noFill/>
                  </a:tcPr>
                </a:tc>
                <a:tc>
                  <a:txBody>
                    <a:bodyPr/>
                    <a:lstStyle/>
                    <a:p>
                      <a:pPr algn="ctr" fontAlgn="ctr"/>
                      <a:r>
                        <a:rPr lang="ru-RU" sz="800" b="1" i="0" u="none" strike="noStrike" dirty="0">
                          <a:solidFill>
                            <a:srgbClr val="000000"/>
                          </a:solidFill>
                          <a:effectLst/>
                          <a:latin typeface="Arial Narrow" panose="020B0606020202030204" pitchFamily="34" charset="0"/>
                        </a:rPr>
                        <a:t>1 706</a:t>
                      </a:r>
                    </a:p>
                  </a:txBody>
                  <a:tcPr marL="9525" marR="9525" marT="9525" marB="0" anchor="ctr">
                    <a:lnB w="12700" cap="flat" cmpd="sng" algn="ctr">
                      <a:solidFill>
                        <a:schemeClr val="tx1"/>
                      </a:solidFill>
                      <a:prstDash val="solid"/>
                      <a:round/>
                      <a:headEnd type="none" w="med" len="med"/>
                      <a:tailEnd type="none" w="med" len="med"/>
                    </a:lnB>
                    <a:noFill/>
                  </a:tcPr>
                </a:tc>
                <a:tc>
                  <a:txBody>
                    <a:bodyPr/>
                    <a:lstStyle/>
                    <a:p>
                      <a:pPr algn="ctr" fontAlgn="ctr"/>
                      <a:r>
                        <a:rPr lang="ru-RU" sz="800" b="1" i="0" u="none" strike="noStrike" dirty="0">
                          <a:solidFill>
                            <a:srgbClr val="000000"/>
                          </a:solidFill>
                          <a:effectLst/>
                          <a:latin typeface="Arial Narrow" panose="020B0606020202030204" pitchFamily="34" charset="0"/>
                        </a:rPr>
                        <a:t>1 633</a:t>
                      </a:r>
                    </a:p>
                  </a:txBody>
                  <a:tcPr marL="9525" marR="9525" marT="9525" marB="0" anchor="ctr">
                    <a:lnB w="12700" cap="flat" cmpd="sng" algn="ctr">
                      <a:solidFill>
                        <a:schemeClr val="tx1"/>
                      </a:solidFill>
                      <a:prstDash val="solid"/>
                      <a:round/>
                      <a:headEnd type="none" w="med" len="med"/>
                      <a:tailEnd type="none" w="med" len="med"/>
                    </a:lnB>
                    <a:noFill/>
                  </a:tcPr>
                </a:tc>
                <a:tc>
                  <a:txBody>
                    <a:bodyPr/>
                    <a:lstStyle/>
                    <a:p>
                      <a:pPr algn="ctr" fontAlgn="ctr"/>
                      <a:r>
                        <a:rPr lang="ru-RU" sz="800" b="1" i="0" u="none" strike="noStrike" dirty="0">
                          <a:solidFill>
                            <a:srgbClr val="000000"/>
                          </a:solidFill>
                          <a:effectLst/>
                          <a:latin typeface="Arial Narrow" panose="020B0606020202030204" pitchFamily="34" charset="0"/>
                        </a:rPr>
                        <a:t>2 012</a:t>
                      </a:r>
                    </a:p>
                  </a:txBody>
                  <a:tcPr marL="9525" marR="9525" marT="9525" marB="0" anchor="ctr">
                    <a:lnB w="12700" cap="flat" cmpd="sng" algn="ctr">
                      <a:solidFill>
                        <a:schemeClr val="tx1"/>
                      </a:solidFill>
                      <a:prstDash val="solid"/>
                      <a:round/>
                      <a:headEnd type="none" w="med" len="med"/>
                      <a:tailEnd type="none" w="med" len="med"/>
                    </a:lnB>
                    <a:noFill/>
                  </a:tcPr>
                </a:tc>
                <a:tc>
                  <a:txBody>
                    <a:bodyPr/>
                    <a:lstStyle/>
                    <a:p>
                      <a:pPr algn="ctr" fontAlgn="ctr"/>
                      <a:r>
                        <a:rPr lang="ru-RU" sz="800" b="1" i="0" u="none" strike="noStrike" dirty="0">
                          <a:solidFill>
                            <a:srgbClr val="000000"/>
                          </a:solidFill>
                          <a:effectLst/>
                          <a:latin typeface="Arial Narrow" panose="020B0606020202030204" pitchFamily="34" charset="0"/>
                        </a:rPr>
                        <a:t>2 903</a:t>
                      </a:r>
                    </a:p>
                  </a:txBody>
                  <a:tcPr marL="9525" marR="9525" marT="9525" marB="0" anchor="ctr">
                    <a:lnB w="12700" cap="flat" cmpd="sng" algn="ctr">
                      <a:solidFill>
                        <a:schemeClr val="tx1"/>
                      </a:solidFill>
                      <a:prstDash val="solid"/>
                      <a:round/>
                      <a:headEnd type="none" w="med" len="med"/>
                      <a:tailEnd type="none" w="med" len="med"/>
                    </a:lnB>
                    <a:noFill/>
                  </a:tcPr>
                </a:tc>
                <a:tc>
                  <a:txBody>
                    <a:bodyPr/>
                    <a:lstStyle/>
                    <a:p>
                      <a:pPr algn="ctr" fontAlgn="ctr"/>
                      <a:r>
                        <a:rPr lang="ru-RU" sz="800" b="1" i="0" u="none" strike="noStrike" dirty="0">
                          <a:solidFill>
                            <a:srgbClr val="000000"/>
                          </a:solidFill>
                          <a:effectLst/>
                          <a:latin typeface="Arial Narrow" panose="020B0606020202030204" pitchFamily="34" charset="0"/>
                        </a:rPr>
                        <a:t>27,6%</a:t>
                      </a:r>
                    </a:p>
                  </a:txBody>
                  <a:tcPr marL="9525" marR="9525" marT="9525" marB="0" anchor="ctr">
                    <a:lnB w="12700"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2390657696"/>
                  </a:ext>
                </a:extLst>
              </a:tr>
              <a:tr h="152142">
                <a:tc gridSpan="14">
                  <a:txBody>
                    <a:bodyPr/>
                    <a:lstStyle/>
                    <a:p>
                      <a:pPr algn="ctr" fontAlgn="b"/>
                      <a:r>
                        <a:rPr lang="ru-RU" sz="900" b="1" i="0" u="none" strike="noStrike" dirty="0">
                          <a:solidFill>
                            <a:schemeClr val="accent3">
                              <a:lumMod val="50000"/>
                            </a:schemeClr>
                          </a:solidFill>
                          <a:effectLst/>
                          <a:latin typeface="Arial Narrow" panose="020B0606020202030204" pitchFamily="34" charset="0"/>
                        </a:rPr>
                        <a:t>ОПТИМИСТІК СЦЕНАРИЙ</a:t>
                      </a:r>
                      <a:endParaRPr lang="en-US" sz="900" b="1" i="0" u="none" strike="noStrike" dirty="0">
                        <a:solidFill>
                          <a:schemeClr val="accent3">
                            <a:lumMod val="50000"/>
                          </a:schemeClr>
                        </a:solidFill>
                        <a:effectLst/>
                        <a:latin typeface="Arial Narrow" panose="020B0606020202030204" pitchFamily="34" charset="0"/>
                      </a:endParaRPr>
                    </a:p>
                  </a:txBody>
                  <a:tcPr marL="9525" marR="9525" marT="0" marB="0" anchor="ct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accent3">
                        <a:lumMod val="50000"/>
                        <a:alpha val="40000"/>
                      </a:schemeClr>
                    </a:solidFill>
                  </a:tcPr>
                </a:tc>
                <a:tc hMerge="1">
                  <a:txBody>
                    <a:bodyPr/>
                    <a:lstStyle/>
                    <a:p>
                      <a:pPr algn="ctr" fontAlgn="b"/>
                      <a:endParaRPr lang="ru-KZ" sz="800" b="0" i="0" u="none" strike="noStrike" cap="none" dirty="0">
                        <a:solidFill>
                          <a:srgbClr val="007F76"/>
                        </a:solidFill>
                        <a:effectLst/>
                        <a:latin typeface="Arial Narrow" panose="020B0606020202030204" pitchFamily="34" charset="0"/>
                        <a:ea typeface="+mn-ea"/>
                        <a:cs typeface="+mn-cs"/>
                        <a:sym typeface="Arial"/>
                      </a:endParaRPr>
                    </a:p>
                  </a:txBody>
                  <a:tcPr marL="9525" marR="9525" marT="0" marB="0" anchor="ct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007F76">
                        <a:alpha val="20000"/>
                      </a:srgbClr>
                    </a:solidFill>
                  </a:tcPr>
                </a:tc>
                <a:tc hMerge="1">
                  <a:txBody>
                    <a:bodyPr/>
                    <a:lstStyle/>
                    <a:p>
                      <a:pPr marL="72000" algn="l" fontAlgn="ctr"/>
                      <a:endParaRPr lang="ru-RU" sz="800" b="0" i="0" u="none" strike="noStrike" cap="none" dirty="0">
                        <a:solidFill>
                          <a:srgbClr val="007F76"/>
                        </a:solidFill>
                        <a:effectLst/>
                        <a:latin typeface="Arial Narrow" panose="020B0606020202030204" pitchFamily="34" charset="0"/>
                        <a:ea typeface="+mn-ea"/>
                        <a:cs typeface="+mn-cs"/>
                        <a:sym typeface="Arial"/>
                      </a:endParaRPr>
                    </a:p>
                  </a:txBody>
                  <a:tcPr marL="9525" marR="9525" marT="0" marB="0" anchor="ctr">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007F76">
                        <a:alpha val="20000"/>
                      </a:srgbClr>
                    </a:solidFill>
                  </a:tcPr>
                </a:tc>
                <a:tc hMerge="1">
                  <a:txBody>
                    <a:bodyPr/>
                    <a:lstStyle/>
                    <a:p>
                      <a:pPr algn="ctr" fontAlgn="b"/>
                      <a:endParaRPr lang="ru-KZ" sz="800" b="0" i="0" u="none" strike="noStrike" cap="none" dirty="0">
                        <a:solidFill>
                          <a:schemeClr val="tx1"/>
                        </a:solidFill>
                        <a:effectLst/>
                        <a:latin typeface="Arial Narrow" panose="020B0606020202030204" pitchFamily="34" charset="0"/>
                        <a:ea typeface="+mn-ea"/>
                        <a:cs typeface="+mn-cs"/>
                        <a:sym typeface="Arial"/>
                      </a:endParaRPr>
                    </a:p>
                  </a:txBody>
                  <a:tcPr marL="9525" marR="9525" marT="0" marB="0" anchor="ctr">
                    <a:lnL w="12700" cap="flat" cmpd="sng" algn="ctr">
                      <a:solidFill>
                        <a:schemeClr val="tx1"/>
                      </a:solidFill>
                      <a:prstDash val="solid"/>
                      <a:round/>
                      <a:headEnd type="none" w="med" len="med"/>
                      <a:tailEnd type="none" w="med" len="med"/>
                    </a:lnL>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50000"/>
                        <a:alpha val="20000"/>
                      </a:schemeClr>
                    </a:solidFill>
                  </a:tcPr>
                </a:tc>
                <a:tc hMerge="1">
                  <a:txBody>
                    <a:bodyPr/>
                    <a:lstStyle/>
                    <a:p>
                      <a:pPr algn="ctr" fontAlgn="b"/>
                      <a:endParaRPr lang="ru-KZ" sz="800" b="0" i="0" u="none" strike="noStrike" cap="none" dirty="0">
                        <a:solidFill>
                          <a:schemeClr val="tx1"/>
                        </a:solidFill>
                        <a:effectLst/>
                        <a:latin typeface="Arial Narrow" panose="020B0606020202030204" pitchFamily="34" charset="0"/>
                        <a:ea typeface="+mn-ea"/>
                        <a:cs typeface="+mn-cs"/>
                        <a:sym typeface="Arial"/>
                      </a:endParaRPr>
                    </a:p>
                  </a:txBody>
                  <a:tcPr marL="9525" marR="9525" marT="0" marB="0" anchor="ct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50000"/>
                        <a:alpha val="20000"/>
                      </a:schemeClr>
                    </a:solidFill>
                  </a:tcPr>
                </a:tc>
                <a:tc hMerge="1">
                  <a:txBody>
                    <a:bodyPr/>
                    <a:lstStyle/>
                    <a:p>
                      <a:pPr algn="ctr" fontAlgn="b"/>
                      <a:endParaRPr lang="ru-KZ" sz="800" b="0" i="0" u="none" strike="noStrike" cap="none" dirty="0">
                        <a:solidFill>
                          <a:schemeClr val="tx1"/>
                        </a:solidFill>
                        <a:effectLst/>
                        <a:latin typeface="Arial Narrow" panose="020B0606020202030204" pitchFamily="34" charset="0"/>
                        <a:ea typeface="+mn-ea"/>
                        <a:cs typeface="+mn-cs"/>
                        <a:sym typeface="Arial"/>
                      </a:endParaRPr>
                    </a:p>
                  </a:txBody>
                  <a:tcPr marL="9525" marR="9525" marT="0" marB="0" anchor="ct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50000"/>
                        <a:alpha val="20000"/>
                      </a:schemeClr>
                    </a:solidFill>
                  </a:tcPr>
                </a:tc>
                <a:tc hMerge="1">
                  <a:txBody>
                    <a:bodyPr/>
                    <a:lstStyle/>
                    <a:p>
                      <a:pPr algn="ctr" fontAlgn="b"/>
                      <a:endParaRPr lang="ru-KZ" sz="800" b="0" i="0" u="none" strike="noStrike" cap="none" dirty="0">
                        <a:solidFill>
                          <a:schemeClr val="tx1"/>
                        </a:solidFill>
                        <a:effectLst/>
                        <a:latin typeface="Arial Narrow" panose="020B0606020202030204" pitchFamily="34" charset="0"/>
                        <a:ea typeface="+mn-ea"/>
                        <a:cs typeface="+mn-cs"/>
                        <a:sym typeface="Arial"/>
                      </a:endParaRPr>
                    </a:p>
                  </a:txBody>
                  <a:tcPr marL="9525" marR="9525" marT="0" marB="0" anchor="ct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50000"/>
                        <a:alpha val="20000"/>
                      </a:schemeClr>
                    </a:solidFill>
                  </a:tcPr>
                </a:tc>
                <a:tc hMerge="1">
                  <a:txBody>
                    <a:bodyPr/>
                    <a:lstStyle/>
                    <a:p>
                      <a:pPr algn="ctr" fontAlgn="b"/>
                      <a:endParaRPr lang="ru-KZ" sz="800" b="0" i="0" u="none" strike="noStrike" cap="none" dirty="0">
                        <a:solidFill>
                          <a:schemeClr val="tx1"/>
                        </a:solidFill>
                        <a:effectLst/>
                        <a:latin typeface="Arial Narrow" panose="020B0606020202030204" pitchFamily="34" charset="0"/>
                        <a:ea typeface="+mn-ea"/>
                        <a:cs typeface="+mn-cs"/>
                        <a:sym typeface="Arial"/>
                      </a:endParaRPr>
                    </a:p>
                  </a:txBody>
                  <a:tcPr marL="9525" marR="9525" marT="0" marB="0" anchor="ctr">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50000"/>
                        <a:alpha val="20000"/>
                      </a:schemeClr>
                    </a:solidFill>
                  </a:tcPr>
                </a:tc>
                <a:tc hMerge="1">
                  <a:txBody>
                    <a:bodyPr/>
                    <a:lstStyle/>
                    <a:p>
                      <a:pPr algn="ctr" fontAlgn="ctr"/>
                      <a:endParaRPr lang="ru-KZ" sz="800" b="0" i="0" u="none" strike="noStrike" cap="none" dirty="0">
                        <a:solidFill>
                          <a:srgbClr val="007F76"/>
                        </a:solidFill>
                        <a:effectLst/>
                        <a:latin typeface="Arial Narrow" panose="020B0606020202030204" pitchFamily="34" charset="0"/>
                        <a:ea typeface="+mn-ea"/>
                        <a:cs typeface="+mn-cs"/>
                        <a:sym typeface="Arial"/>
                      </a:endParaRPr>
                    </a:p>
                  </a:txBody>
                  <a:tcPr marL="9525" marR="9525" marT="0" marB="0" anchor="ctr">
                    <a:lnL w="12700" cap="flat" cmpd="sng" algn="ctr">
                      <a:solidFill>
                        <a:schemeClr val="tx1"/>
                      </a:solidFill>
                      <a:prstDash val="solid"/>
                      <a:round/>
                      <a:headEnd type="none" w="med" len="med"/>
                      <a:tailEnd type="none" w="med" len="med"/>
                    </a:lnL>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007F76">
                        <a:alpha val="20000"/>
                      </a:srgbClr>
                    </a:solidFill>
                  </a:tcPr>
                </a:tc>
                <a:tc hMerge="1">
                  <a:txBody>
                    <a:bodyPr/>
                    <a:lstStyle/>
                    <a:p>
                      <a:pPr algn="ctr" fontAlgn="ctr"/>
                      <a:endParaRPr lang="ru-KZ" sz="800" b="0" i="0" u="none" strike="noStrike" cap="none" dirty="0">
                        <a:solidFill>
                          <a:schemeClr val="tx1"/>
                        </a:solidFill>
                        <a:effectLst/>
                        <a:latin typeface="Arial Narrow" panose="020B0606020202030204" pitchFamily="34" charset="0"/>
                        <a:ea typeface="+mn-ea"/>
                        <a:cs typeface="+mn-cs"/>
                        <a:sym typeface="Arial"/>
                      </a:endParaRPr>
                    </a:p>
                  </a:txBody>
                  <a:tcPr marL="9525" marR="9525" marT="0" marB="0" anchor="ct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50000"/>
                        <a:alpha val="20000"/>
                      </a:schemeClr>
                    </a:solidFill>
                  </a:tcPr>
                </a:tc>
                <a:tc hMerge="1">
                  <a:txBody>
                    <a:bodyPr/>
                    <a:lstStyle/>
                    <a:p>
                      <a:pPr algn="ctr" fontAlgn="ctr"/>
                      <a:endParaRPr lang="ru-KZ" sz="800" b="0" i="0" u="none" strike="noStrike" cap="none" dirty="0">
                        <a:solidFill>
                          <a:srgbClr val="007F76"/>
                        </a:solidFill>
                        <a:effectLst/>
                        <a:latin typeface="Arial Narrow" panose="020B0606020202030204" pitchFamily="34" charset="0"/>
                        <a:ea typeface="+mn-ea"/>
                        <a:cs typeface="+mn-cs"/>
                        <a:sym typeface="Arial"/>
                      </a:endParaRPr>
                    </a:p>
                  </a:txBody>
                  <a:tcPr marL="9525" marR="9525" marT="0" marB="0" anchor="ct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007F76">
                        <a:alpha val="20000"/>
                      </a:srgbClr>
                    </a:solidFill>
                  </a:tcPr>
                </a:tc>
                <a:tc hMerge="1">
                  <a:txBody>
                    <a:bodyPr/>
                    <a:lstStyle/>
                    <a:p>
                      <a:pPr algn="ctr" fontAlgn="ctr"/>
                      <a:endParaRPr lang="ru-KZ" sz="800" b="0" i="0" u="none" strike="noStrike" cap="none" dirty="0">
                        <a:solidFill>
                          <a:srgbClr val="007F76"/>
                        </a:solidFill>
                        <a:effectLst/>
                        <a:latin typeface="Arial Narrow" panose="020B0606020202030204" pitchFamily="34" charset="0"/>
                        <a:ea typeface="+mn-ea"/>
                        <a:cs typeface="+mn-cs"/>
                        <a:sym typeface="Arial"/>
                      </a:endParaRPr>
                    </a:p>
                  </a:txBody>
                  <a:tcPr marL="9525" marR="9525" marT="0" marB="0" anchor="ct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007F76">
                        <a:alpha val="20000"/>
                      </a:srgbClr>
                    </a:solidFill>
                  </a:tcPr>
                </a:tc>
                <a:tc hMerge="1">
                  <a:txBody>
                    <a:bodyPr/>
                    <a:lstStyle/>
                    <a:p>
                      <a:pPr algn="ctr" fontAlgn="ctr"/>
                      <a:endParaRPr lang="ru-KZ" sz="800" b="0" i="0" u="none" strike="noStrike" cap="none" dirty="0">
                        <a:solidFill>
                          <a:srgbClr val="007F76"/>
                        </a:solidFill>
                        <a:effectLst/>
                        <a:latin typeface="Arial Narrow" panose="020B0606020202030204" pitchFamily="34" charset="0"/>
                        <a:ea typeface="+mn-ea"/>
                        <a:cs typeface="+mn-cs"/>
                        <a:sym typeface="Arial"/>
                      </a:endParaRPr>
                    </a:p>
                  </a:txBody>
                  <a:tcPr marL="9525" marR="9525" marT="0" marB="0" anchor="ct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007F76">
                        <a:alpha val="20000"/>
                      </a:srgbClr>
                    </a:solidFill>
                  </a:tcPr>
                </a:tc>
                <a:tc hMerge="1">
                  <a:txBody>
                    <a:bodyPr/>
                    <a:lstStyle/>
                    <a:p>
                      <a:pPr algn="ctr" fontAlgn="ctr"/>
                      <a:endParaRPr lang="ru-KZ" sz="800" b="0" i="0" u="none" strike="noStrike" cap="none" dirty="0">
                        <a:solidFill>
                          <a:srgbClr val="007F76"/>
                        </a:solidFill>
                        <a:effectLst/>
                        <a:latin typeface="Arial Narrow" panose="020B0606020202030204" pitchFamily="34" charset="0"/>
                        <a:ea typeface="+mn-ea"/>
                        <a:cs typeface="+mn-cs"/>
                        <a:sym typeface="Arial"/>
                      </a:endParaRPr>
                    </a:p>
                  </a:txBody>
                  <a:tcPr marL="9525" marR="9525" marT="0" marB="0" anchor="ct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007F76">
                        <a:alpha val="20000"/>
                      </a:srgbClr>
                    </a:solidFill>
                  </a:tcPr>
                </a:tc>
                <a:extLst>
                  <a:ext uri="{0D108BD9-81ED-4DB2-BD59-A6C34878D82A}">
                    <a16:rowId xmlns:a16="http://schemas.microsoft.com/office/drawing/2014/main" val="3962794852"/>
                  </a:ext>
                </a:extLst>
              </a:tr>
              <a:tr h="144837">
                <a:tc>
                  <a:txBody>
                    <a:bodyPr/>
                    <a:lstStyle/>
                    <a:p>
                      <a:pPr algn="ctr" fontAlgn="b"/>
                      <a:r>
                        <a:rPr lang="ru-RU" sz="800" u="none" strike="noStrike" dirty="0">
                          <a:solidFill>
                            <a:schemeClr val="accent3">
                              <a:lumMod val="50000"/>
                            </a:schemeClr>
                          </a:solidFill>
                          <a:effectLst/>
                          <a:latin typeface="Arial Narrow" panose="020B0606020202030204" pitchFamily="34" charset="0"/>
                        </a:rPr>
                        <a:t>1</a:t>
                      </a:r>
                      <a:endParaRPr lang="en-US" sz="800" b="0" i="0" u="none" strike="noStrike" dirty="0">
                        <a:solidFill>
                          <a:schemeClr val="accent3">
                            <a:lumMod val="50000"/>
                          </a:schemeClr>
                        </a:solidFill>
                        <a:effectLst/>
                        <a:latin typeface="Arial Narrow" panose="020B0606020202030204" pitchFamily="34" charset="0"/>
                      </a:endParaRPr>
                    </a:p>
                  </a:txBody>
                  <a:tcPr marL="9525" marR="9525" marT="0" marB="0" anchor="ctr">
                    <a:lnT w="12700" cap="flat" cmpd="sng" algn="ctr">
                      <a:solidFill>
                        <a:schemeClr val="tx1"/>
                      </a:solidFill>
                      <a:prstDash val="solid"/>
                      <a:round/>
                      <a:headEnd type="none" w="med" len="med"/>
                      <a:tailEnd type="none" w="med" len="med"/>
                    </a:lnT>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9629-7</a:t>
                      </a:r>
                    </a:p>
                  </a:txBody>
                  <a:tcPr marL="9525" marR="9525" marT="9525" marB="0" anchor="ctr">
                    <a:lnT w="12700" cap="flat" cmpd="sng" algn="ctr">
                      <a:solidFill>
                        <a:schemeClr val="tx1"/>
                      </a:solidFill>
                      <a:prstDash val="solid"/>
                      <a:round/>
                      <a:headEnd type="none" w="med" len="med"/>
                      <a:tailEnd type="none" w="med" len="med"/>
                    </a:lnT>
                    <a:solidFill>
                      <a:schemeClr val="accent6">
                        <a:lumMod val="50000"/>
                        <a:alpha val="1000"/>
                      </a:schemeClr>
                    </a:solidFill>
                  </a:tcPr>
                </a:tc>
                <a:tc>
                  <a:txBody>
                    <a:bodyPr/>
                    <a:lstStyle/>
                    <a:p>
                      <a:pPr marL="72000" algn="l" fontAlgn="ctr"/>
                      <a:r>
                        <a:rPr lang="ru-RU" sz="800" b="0" i="0" u="none" strike="noStrike" dirty="0" err="1">
                          <a:solidFill>
                            <a:srgbClr val="000000"/>
                          </a:solidFill>
                          <a:effectLst/>
                          <a:latin typeface="Arial Narrow" panose="020B0606020202030204" pitchFamily="34" charset="0"/>
                        </a:rPr>
                        <a:t>Әртүрлі</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жұмысты</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атқарушылар</a:t>
                      </a:r>
                      <a:endParaRPr lang="ru-RU" sz="800" b="0" i="0" u="none" strike="noStrike" dirty="0">
                        <a:solidFill>
                          <a:srgbClr val="000000"/>
                        </a:solidFill>
                        <a:effectLst/>
                        <a:latin typeface="Arial Narrow" panose="020B0606020202030204" pitchFamily="34" charset="0"/>
                      </a:endParaRPr>
                    </a:p>
                  </a:txBody>
                  <a:tcPr marL="9525" marR="9525" marT="9525" marB="0" anchor="ctr">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2 229</a:t>
                      </a:r>
                    </a:p>
                  </a:txBody>
                  <a:tcPr marL="9525" marR="9525" marT="9525" marB="0" anchor="ctr">
                    <a:lnL w="12700" cap="flat" cmpd="sng" algn="ctr">
                      <a:solidFill>
                        <a:schemeClr val="tx1"/>
                      </a:solidFill>
                      <a:prstDash val="solid"/>
                      <a:round/>
                      <a:headEnd type="none" w="med" len="med"/>
                      <a:tailEnd type="none" w="med" len="med"/>
                    </a:lnL>
                    <a:lnT w="12700" cap="flat" cmpd="sng" algn="ctr">
                      <a:solidFill>
                        <a:schemeClr val="tx1"/>
                      </a:solidFill>
                      <a:prstDash val="solid"/>
                      <a:round/>
                      <a:headEnd type="none" w="med" len="med"/>
                      <a:tailEnd type="none" w="med" len="med"/>
                    </a:lnT>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326</a:t>
                      </a:r>
                    </a:p>
                  </a:txBody>
                  <a:tcPr marL="9525" marR="9525" marT="9525" marB="0" anchor="ctr">
                    <a:lnT w="12700" cap="flat" cmpd="sng" algn="ctr">
                      <a:solidFill>
                        <a:schemeClr val="tx1"/>
                      </a:solidFill>
                      <a:prstDash val="solid"/>
                      <a:round/>
                      <a:headEnd type="none" w="med" len="med"/>
                      <a:tailEnd type="none" w="med" len="med"/>
                    </a:lnT>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575</a:t>
                      </a:r>
                    </a:p>
                  </a:txBody>
                  <a:tcPr marL="9525" marR="9525" marT="9525" marB="0" anchor="ctr">
                    <a:lnT w="12700" cap="flat" cmpd="sng" algn="ctr">
                      <a:solidFill>
                        <a:schemeClr val="tx1"/>
                      </a:solidFill>
                      <a:prstDash val="solid"/>
                      <a:round/>
                      <a:headEnd type="none" w="med" len="med"/>
                      <a:tailEnd type="none" w="med" len="med"/>
                    </a:lnT>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1 008</a:t>
                      </a:r>
                    </a:p>
                  </a:txBody>
                  <a:tcPr marL="9525" marR="9525" marT="9525" marB="0" anchor="ctr">
                    <a:lnT w="12700" cap="flat" cmpd="sng" algn="ctr">
                      <a:solidFill>
                        <a:schemeClr val="tx1"/>
                      </a:solidFill>
                      <a:prstDash val="solid"/>
                      <a:round/>
                      <a:headEnd type="none" w="med" len="med"/>
                      <a:tailEnd type="none" w="med" len="med"/>
                    </a:lnT>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320</a:t>
                      </a:r>
                    </a:p>
                  </a:txBody>
                  <a:tcPr marL="9525" marR="9525" marT="9525" marB="0" anchor="ctr">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2 833</a:t>
                      </a:r>
                    </a:p>
                  </a:txBody>
                  <a:tcPr marL="9525" marR="9525" marT="9525" marB="0" anchor="ctr">
                    <a:lnL w="12700" cap="flat" cmpd="sng" algn="ctr">
                      <a:solidFill>
                        <a:schemeClr val="tx1"/>
                      </a:solidFill>
                      <a:prstDash val="solid"/>
                      <a:round/>
                      <a:headEnd type="none" w="med" len="med"/>
                      <a:tailEnd type="none" w="med" len="med"/>
                    </a:lnL>
                    <a:lnT w="12700" cap="flat" cmpd="sng" algn="ctr">
                      <a:solidFill>
                        <a:schemeClr val="tx1"/>
                      </a:solidFill>
                      <a:prstDash val="solid"/>
                      <a:round/>
                      <a:headEnd type="none" w="med" len="med"/>
                      <a:tailEnd type="none" w="med" len="med"/>
                    </a:lnT>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237</a:t>
                      </a:r>
                    </a:p>
                  </a:txBody>
                  <a:tcPr marL="9525" marR="9525" marT="9525" marB="0" anchor="ctr">
                    <a:lnT w="12700" cap="flat" cmpd="sng" algn="ctr">
                      <a:solidFill>
                        <a:schemeClr val="tx1"/>
                      </a:solidFill>
                      <a:prstDash val="solid"/>
                      <a:round/>
                      <a:headEnd type="none" w="med" len="med"/>
                      <a:tailEnd type="none" w="med" len="med"/>
                    </a:lnT>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706</a:t>
                      </a:r>
                    </a:p>
                  </a:txBody>
                  <a:tcPr marL="9525" marR="9525" marT="9525" marB="0" anchor="ctr">
                    <a:lnT w="12700" cap="flat" cmpd="sng" algn="ctr">
                      <a:solidFill>
                        <a:schemeClr val="tx1"/>
                      </a:solidFill>
                      <a:prstDash val="solid"/>
                      <a:round/>
                      <a:headEnd type="none" w="med" len="med"/>
                      <a:tailEnd type="none" w="med" len="med"/>
                    </a:lnT>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835</a:t>
                      </a:r>
                    </a:p>
                  </a:txBody>
                  <a:tcPr marL="9525" marR="9525" marT="9525" marB="0" anchor="ctr">
                    <a:lnT w="12700" cap="flat" cmpd="sng" algn="ctr">
                      <a:solidFill>
                        <a:schemeClr val="tx1"/>
                      </a:solidFill>
                      <a:prstDash val="solid"/>
                      <a:round/>
                      <a:headEnd type="none" w="med" len="med"/>
                      <a:tailEnd type="none" w="med" len="med"/>
                    </a:lnT>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1 055</a:t>
                      </a:r>
                    </a:p>
                  </a:txBody>
                  <a:tcPr marL="9525" marR="9525" marT="9525" marB="0" anchor="ctr">
                    <a:lnT w="12700" cap="flat" cmpd="sng" algn="ctr">
                      <a:solidFill>
                        <a:schemeClr val="tx1"/>
                      </a:solidFill>
                      <a:prstDash val="solid"/>
                      <a:round/>
                      <a:headEnd type="none" w="med" len="med"/>
                      <a:tailEnd type="none" w="med" len="med"/>
                    </a:lnT>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8,4%</a:t>
                      </a:r>
                    </a:p>
                  </a:txBody>
                  <a:tcPr marL="9525" marR="9525" marT="9525" marB="0" anchor="ctr">
                    <a:lnT w="12700" cap="flat" cmpd="sng" algn="ctr">
                      <a:solidFill>
                        <a:schemeClr val="tx1"/>
                      </a:solidFill>
                      <a:prstDash val="solid"/>
                      <a:round/>
                      <a:headEnd type="none" w="med" len="med"/>
                      <a:tailEnd type="none" w="med" len="med"/>
                    </a:lnT>
                    <a:solidFill>
                      <a:schemeClr val="accent6">
                        <a:lumMod val="50000"/>
                        <a:alpha val="1000"/>
                      </a:schemeClr>
                    </a:solidFill>
                  </a:tcPr>
                </a:tc>
                <a:extLst>
                  <a:ext uri="{0D108BD9-81ED-4DB2-BD59-A6C34878D82A}">
                    <a16:rowId xmlns:a16="http://schemas.microsoft.com/office/drawing/2014/main" val="1781471339"/>
                  </a:ext>
                </a:extLst>
              </a:tr>
              <a:tr h="144837">
                <a:tc>
                  <a:txBody>
                    <a:bodyPr/>
                    <a:lstStyle/>
                    <a:p>
                      <a:pPr algn="ctr" fontAlgn="b"/>
                      <a:r>
                        <a:rPr lang="ru-RU" sz="800" b="0" i="0" u="none" strike="noStrike" dirty="0">
                          <a:solidFill>
                            <a:schemeClr val="accent3">
                              <a:lumMod val="50000"/>
                            </a:schemeClr>
                          </a:solidFill>
                          <a:effectLst/>
                          <a:latin typeface="Arial Narrow" panose="020B0606020202030204" pitchFamily="34" charset="0"/>
                        </a:rPr>
                        <a:t>2</a:t>
                      </a:r>
                      <a:endParaRPr lang="en-US" sz="800" b="0" i="0" u="none" strike="noStrike" dirty="0">
                        <a:solidFill>
                          <a:schemeClr val="accent3">
                            <a:lumMod val="50000"/>
                          </a:schemeClr>
                        </a:solidFill>
                        <a:effectLst/>
                        <a:latin typeface="Arial Narrow" panose="020B0606020202030204" pitchFamily="34" charset="0"/>
                      </a:endParaRPr>
                    </a:p>
                  </a:txBody>
                  <a:tcPr marL="9525" marR="9525" marT="0" marB="0" anchor="ctr">
                    <a:solidFill>
                      <a:schemeClr val="accent3">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9629-9</a:t>
                      </a:r>
                    </a:p>
                  </a:txBody>
                  <a:tcPr marL="9525" marR="9525" marT="9525" marB="0" anchor="ctr">
                    <a:solidFill>
                      <a:schemeClr val="accent3">
                        <a:lumMod val="50000"/>
                        <a:alpha val="20000"/>
                      </a:schemeClr>
                    </a:solidFill>
                  </a:tcPr>
                </a:tc>
                <a:tc>
                  <a:txBody>
                    <a:bodyPr/>
                    <a:lstStyle/>
                    <a:p>
                      <a:pPr marL="72000" algn="l" fontAlgn="ctr"/>
                      <a:r>
                        <a:rPr lang="ru-RU" sz="800" b="0" i="0" u="none" strike="noStrike" dirty="0" err="1">
                          <a:solidFill>
                            <a:srgbClr val="000000"/>
                          </a:solidFill>
                          <a:effectLst/>
                          <a:latin typeface="Arial Narrow" panose="020B0606020202030204" pitchFamily="34" charset="0"/>
                        </a:rPr>
                        <a:t>Біліктілігі</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жоқ</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жұмысшылар</a:t>
                      </a:r>
                      <a:endParaRPr lang="ru-RU" sz="800" b="0" i="0" u="none" strike="noStrike" dirty="0">
                        <a:solidFill>
                          <a:srgbClr val="000000"/>
                        </a:solidFill>
                        <a:effectLst/>
                        <a:latin typeface="Arial Narrow" panose="020B0606020202030204" pitchFamily="34" charset="0"/>
                      </a:endParaRPr>
                    </a:p>
                  </a:txBody>
                  <a:tcPr marL="9525" marR="9525" marT="9525" marB="0" anchor="ctr">
                    <a:lnR w="12700" cap="flat" cmpd="sng" algn="ctr">
                      <a:solidFill>
                        <a:schemeClr val="tx1"/>
                      </a:solidFill>
                      <a:prstDash val="solid"/>
                      <a:round/>
                      <a:headEnd type="none" w="med" len="med"/>
                      <a:tailEnd type="none" w="med" len="med"/>
                    </a:lnR>
                    <a:solidFill>
                      <a:schemeClr val="accent3">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2 513</a:t>
                      </a:r>
                    </a:p>
                  </a:txBody>
                  <a:tcPr marL="9525" marR="9525" marT="9525" marB="0" anchor="ctr">
                    <a:lnL w="12700" cap="flat" cmpd="sng" algn="ctr">
                      <a:solidFill>
                        <a:schemeClr val="tx1"/>
                      </a:solidFill>
                      <a:prstDash val="solid"/>
                      <a:round/>
                      <a:headEnd type="none" w="med" len="med"/>
                      <a:tailEnd type="none" w="med" len="med"/>
                    </a:lnL>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290</a:t>
                      </a:r>
                    </a:p>
                  </a:txBody>
                  <a:tcPr marL="9525" marR="9525" marT="9525" marB="0" anchor="c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883</a:t>
                      </a:r>
                    </a:p>
                  </a:txBody>
                  <a:tcPr marL="9525" marR="9525" marT="9525" marB="0" anchor="c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889</a:t>
                      </a:r>
                    </a:p>
                  </a:txBody>
                  <a:tcPr marL="9525" marR="9525" marT="9525" marB="0" anchor="c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451</a:t>
                      </a:r>
                    </a:p>
                  </a:txBody>
                  <a:tcPr marL="9525" marR="9525" marT="9525" marB="0" anchor="ctr">
                    <a:lnR w="12700" cap="flat" cmpd="sng" algn="ctr">
                      <a:solidFill>
                        <a:schemeClr val="tx1"/>
                      </a:solidFill>
                      <a:prstDash val="solid"/>
                      <a:round/>
                      <a:headEnd type="none" w="med" len="med"/>
                      <a:tailEnd type="none" w="med" len="med"/>
                    </a:ln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1 583</a:t>
                      </a:r>
                    </a:p>
                  </a:txBody>
                  <a:tcPr marL="9525" marR="9525" marT="9525" marB="0" anchor="ctr">
                    <a:lnL w="12700" cap="flat" cmpd="sng" algn="ctr">
                      <a:solidFill>
                        <a:schemeClr val="tx1"/>
                      </a:solidFill>
                      <a:prstDash val="solid"/>
                      <a:round/>
                      <a:headEnd type="none" w="med" len="med"/>
                      <a:tailEnd type="none" w="med" len="med"/>
                    </a:lnL>
                    <a:solidFill>
                      <a:schemeClr val="accent3">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325</a:t>
                      </a:r>
                    </a:p>
                  </a:txBody>
                  <a:tcPr marL="9525" marR="9525" marT="9525" marB="0" anchor="c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0</a:t>
                      </a:r>
                    </a:p>
                  </a:txBody>
                  <a:tcPr marL="9525" marR="9525" marT="9525" marB="0" anchor="ctr">
                    <a:solidFill>
                      <a:schemeClr val="accent3">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602</a:t>
                      </a:r>
                    </a:p>
                  </a:txBody>
                  <a:tcPr marL="9525" marR="9525" marT="9525" marB="0" anchor="ctr">
                    <a:solidFill>
                      <a:schemeClr val="accent3">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656</a:t>
                      </a:r>
                    </a:p>
                  </a:txBody>
                  <a:tcPr marL="9525" marR="9525" marT="9525" marB="0" anchor="ctr">
                    <a:solidFill>
                      <a:schemeClr val="accent3">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4,7%</a:t>
                      </a:r>
                    </a:p>
                  </a:txBody>
                  <a:tcPr marL="9525" marR="9525" marT="9525" marB="0" anchor="ctr">
                    <a:solidFill>
                      <a:schemeClr val="accent3">
                        <a:lumMod val="50000"/>
                        <a:alpha val="20000"/>
                      </a:schemeClr>
                    </a:solidFill>
                  </a:tcPr>
                </a:tc>
                <a:extLst>
                  <a:ext uri="{0D108BD9-81ED-4DB2-BD59-A6C34878D82A}">
                    <a16:rowId xmlns:a16="http://schemas.microsoft.com/office/drawing/2014/main" val="4251926215"/>
                  </a:ext>
                </a:extLst>
              </a:tr>
              <a:tr h="144837">
                <a:tc>
                  <a:txBody>
                    <a:bodyPr/>
                    <a:lstStyle/>
                    <a:p>
                      <a:pPr algn="ctr" fontAlgn="b"/>
                      <a:r>
                        <a:rPr lang="ru-RU" sz="800" b="0" i="0" u="none" strike="noStrike" dirty="0">
                          <a:solidFill>
                            <a:schemeClr val="accent3">
                              <a:lumMod val="50000"/>
                            </a:schemeClr>
                          </a:solidFill>
                          <a:effectLst/>
                          <a:latin typeface="Arial Narrow" panose="020B0606020202030204" pitchFamily="34" charset="0"/>
                        </a:rPr>
                        <a:t>3</a:t>
                      </a:r>
                      <a:endParaRPr lang="en-US" sz="800" b="0" i="0" u="none" strike="noStrike" dirty="0">
                        <a:solidFill>
                          <a:schemeClr val="accent3">
                            <a:lumMod val="50000"/>
                          </a:schemeClr>
                        </a:solidFill>
                        <a:effectLst/>
                        <a:latin typeface="Arial Narrow" panose="020B0606020202030204" pitchFamily="34" charset="0"/>
                      </a:endParaRPr>
                    </a:p>
                  </a:txBody>
                  <a:tcPr marL="9525" marR="9525" marT="0"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7533-1</a:t>
                      </a:r>
                    </a:p>
                  </a:txBody>
                  <a:tcPr marL="9525" marR="9525" marT="9525" marB="0" anchor="ctr">
                    <a:solidFill>
                      <a:schemeClr val="accent6">
                        <a:lumMod val="50000"/>
                        <a:alpha val="1000"/>
                      </a:schemeClr>
                    </a:solidFill>
                  </a:tcPr>
                </a:tc>
                <a:tc>
                  <a:txBody>
                    <a:bodyPr/>
                    <a:lstStyle/>
                    <a:p>
                      <a:pPr marL="72000" algn="l" fontAlgn="ctr"/>
                      <a:r>
                        <a:rPr lang="ru-RU" sz="800" b="0" i="0" u="none" strike="noStrike" dirty="0" err="1">
                          <a:solidFill>
                            <a:srgbClr val="000000"/>
                          </a:solidFill>
                          <a:effectLst/>
                          <a:latin typeface="Arial Narrow" panose="020B0606020202030204" pitchFamily="34" charset="0"/>
                        </a:rPr>
                        <a:t>Тігіншілер</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және</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киім</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және</a:t>
                      </a:r>
                      <a:r>
                        <a:rPr lang="ru-RU" sz="800" b="0" i="0" u="none" strike="noStrike" dirty="0">
                          <a:solidFill>
                            <a:srgbClr val="000000"/>
                          </a:solidFill>
                          <a:effectLst/>
                          <a:latin typeface="Arial Narrow" panose="020B0606020202030204" pitchFamily="34" charset="0"/>
                        </a:rPr>
                        <a:t> мата </a:t>
                      </a:r>
                      <a:r>
                        <a:rPr lang="ru-RU" sz="800" b="0" i="0" u="none" strike="noStrike" dirty="0" err="1">
                          <a:solidFill>
                            <a:srgbClr val="000000"/>
                          </a:solidFill>
                          <a:effectLst/>
                          <a:latin typeface="Arial Narrow" panose="020B0606020202030204" pitchFamily="34" charset="0"/>
                        </a:rPr>
                        <a:t>реставраторлары</a:t>
                      </a:r>
                      <a:endParaRPr lang="ru-RU" sz="800" b="0" i="0" u="none" strike="noStrike" dirty="0">
                        <a:solidFill>
                          <a:srgbClr val="000000"/>
                        </a:solidFill>
                        <a:effectLst/>
                        <a:latin typeface="Arial Narrow" panose="020B0606020202030204" pitchFamily="34" charset="0"/>
                      </a:endParaRPr>
                    </a:p>
                  </a:txBody>
                  <a:tcPr marL="9525" marR="9525" marT="9525" marB="0" anchor="ctr">
                    <a:lnR w="12700" cap="flat" cmpd="sng" algn="ctr">
                      <a:solidFill>
                        <a:schemeClr val="tx1"/>
                      </a:solidFill>
                      <a:prstDash val="solid"/>
                      <a:round/>
                      <a:headEnd type="none" w="med" len="med"/>
                      <a:tailEnd type="none" w="med" len="med"/>
                    </a:ln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1 368</a:t>
                      </a:r>
                    </a:p>
                  </a:txBody>
                  <a:tcPr marL="9525" marR="9525" marT="9525" marB="0" anchor="ctr">
                    <a:lnL w="12700" cap="flat" cmpd="sng" algn="ctr">
                      <a:solidFill>
                        <a:schemeClr val="tx1"/>
                      </a:solidFill>
                      <a:prstDash val="solid"/>
                      <a:round/>
                      <a:headEnd type="none" w="med" len="med"/>
                      <a:tailEnd type="none" w="med" len="med"/>
                    </a:lnL>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165</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142</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193</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868</a:t>
                      </a:r>
                    </a:p>
                  </a:txBody>
                  <a:tcPr marL="9525" marR="9525" marT="9525" marB="0" anchor="ctr">
                    <a:lnR w="12700" cap="flat" cmpd="sng" algn="ctr">
                      <a:solidFill>
                        <a:schemeClr val="tx1"/>
                      </a:solidFill>
                      <a:prstDash val="solid"/>
                      <a:round/>
                      <a:headEnd type="none" w="med" len="med"/>
                      <a:tailEnd type="none" w="med" len="med"/>
                    </a:ln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1 070</a:t>
                      </a:r>
                    </a:p>
                  </a:txBody>
                  <a:tcPr marL="9525" marR="9525" marT="9525" marB="0" anchor="ctr">
                    <a:lnL w="12700" cap="flat" cmpd="sng" algn="ctr">
                      <a:solidFill>
                        <a:schemeClr val="tx1"/>
                      </a:solidFill>
                      <a:prstDash val="solid"/>
                      <a:round/>
                      <a:headEnd type="none" w="med" len="med"/>
                      <a:tailEnd type="none" w="med" len="med"/>
                    </a:lnL>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190</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280</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274</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326</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3,2%</a:t>
                      </a:r>
                    </a:p>
                  </a:txBody>
                  <a:tcPr marL="9525" marR="9525" marT="9525" marB="0" anchor="ctr">
                    <a:solidFill>
                      <a:schemeClr val="accent6">
                        <a:lumMod val="50000"/>
                        <a:alpha val="1000"/>
                      </a:schemeClr>
                    </a:solidFill>
                  </a:tcPr>
                </a:tc>
                <a:extLst>
                  <a:ext uri="{0D108BD9-81ED-4DB2-BD59-A6C34878D82A}">
                    <a16:rowId xmlns:a16="http://schemas.microsoft.com/office/drawing/2014/main" val="3433509531"/>
                  </a:ext>
                </a:extLst>
              </a:tr>
              <a:tr h="144837">
                <a:tc>
                  <a:txBody>
                    <a:bodyPr/>
                    <a:lstStyle/>
                    <a:p>
                      <a:pPr algn="ctr" fontAlgn="b"/>
                      <a:r>
                        <a:rPr lang="ru-RU" sz="800" b="0" i="0" u="none" strike="noStrike" dirty="0">
                          <a:solidFill>
                            <a:schemeClr val="accent3">
                              <a:lumMod val="50000"/>
                            </a:schemeClr>
                          </a:solidFill>
                          <a:effectLst/>
                          <a:latin typeface="Arial Narrow" panose="020B0606020202030204" pitchFamily="34" charset="0"/>
                        </a:rPr>
                        <a:t>4</a:t>
                      </a:r>
                      <a:endParaRPr lang="en-US" sz="800" b="0" i="0" u="none" strike="noStrike" dirty="0">
                        <a:solidFill>
                          <a:schemeClr val="accent3">
                            <a:lumMod val="50000"/>
                          </a:schemeClr>
                        </a:solidFill>
                        <a:effectLst/>
                        <a:latin typeface="Arial Narrow" panose="020B0606020202030204" pitchFamily="34" charset="0"/>
                      </a:endParaRPr>
                    </a:p>
                  </a:txBody>
                  <a:tcPr marL="9525" marR="9525" marT="0" marB="0" anchor="ctr">
                    <a:solidFill>
                      <a:schemeClr val="accent3">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9116-0</a:t>
                      </a:r>
                    </a:p>
                  </a:txBody>
                  <a:tcPr marL="9525" marR="9525" marT="9525" marB="0" anchor="ctr">
                    <a:solidFill>
                      <a:schemeClr val="accent3">
                        <a:lumMod val="50000"/>
                        <a:alpha val="20000"/>
                      </a:schemeClr>
                    </a:solidFill>
                  </a:tcPr>
                </a:tc>
                <a:tc>
                  <a:txBody>
                    <a:bodyPr/>
                    <a:lstStyle/>
                    <a:p>
                      <a:pPr marL="72000" algn="l" fontAlgn="ctr"/>
                      <a:r>
                        <a:rPr lang="ru-RU" sz="800" b="0" i="0" u="none" strike="noStrike" dirty="0">
                          <a:solidFill>
                            <a:srgbClr val="000000"/>
                          </a:solidFill>
                          <a:effectLst/>
                          <a:latin typeface="Arial Narrow" panose="020B0606020202030204" pitchFamily="34" charset="0"/>
                        </a:rPr>
                        <a:t>Аула </a:t>
                      </a:r>
                      <a:r>
                        <a:rPr lang="ru-RU" sz="800" b="0" i="0" u="none" strike="noStrike" dirty="0" err="1">
                          <a:solidFill>
                            <a:srgbClr val="000000"/>
                          </a:solidFill>
                          <a:effectLst/>
                          <a:latin typeface="Arial Narrow" panose="020B0606020202030204" pitchFamily="34" charset="0"/>
                        </a:rPr>
                        <a:t>сыпырушылар</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және</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ашық</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аумақтарды</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тазалаушылар</a:t>
                      </a:r>
                      <a:endParaRPr lang="ru-RU" sz="800" b="0" i="0" u="none" strike="noStrike" dirty="0">
                        <a:solidFill>
                          <a:srgbClr val="000000"/>
                        </a:solidFill>
                        <a:effectLst/>
                        <a:latin typeface="Arial Narrow" panose="020B0606020202030204" pitchFamily="34" charset="0"/>
                      </a:endParaRPr>
                    </a:p>
                  </a:txBody>
                  <a:tcPr marL="9525" marR="9525" marT="9525" marB="0" anchor="ctr">
                    <a:lnR w="12700" cap="flat" cmpd="sng" algn="ctr">
                      <a:solidFill>
                        <a:schemeClr val="tx1"/>
                      </a:solidFill>
                      <a:prstDash val="solid"/>
                      <a:round/>
                      <a:headEnd type="none" w="med" len="med"/>
                      <a:tailEnd type="none" w="med" len="med"/>
                    </a:lnR>
                    <a:solidFill>
                      <a:schemeClr val="accent3">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737</a:t>
                      </a:r>
                    </a:p>
                  </a:txBody>
                  <a:tcPr marL="9525" marR="9525" marT="9525" marB="0" anchor="ctr">
                    <a:lnL w="12700" cap="flat" cmpd="sng" algn="ctr">
                      <a:solidFill>
                        <a:schemeClr val="tx1"/>
                      </a:solidFill>
                      <a:prstDash val="solid"/>
                      <a:round/>
                      <a:headEnd type="none" w="med" len="med"/>
                      <a:tailEnd type="none" w="med" len="med"/>
                    </a:lnL>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132</a:t>
                      </a:r>
                    </a:p>
                  </a:txBody>
                  <a:tcPr marL="9525" marR="9525" marT="9525" marB="0" anchor="c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220</a:t>
                      </a:r>
                    </a:p>
                  </a:txBody>
                  <a:tcPr marL="9525" marR="9525" marT="9525" marB="0" anchor="c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216</a:t>
                      </a:r>
                    </a:p>
                  </a:txBody>
                  <a:tcPr marL="9525" marR="9525" marT="9525" marB="0" anchor="c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169</a:t>
                      </a:r>
                    </a:p>
                  </a:txBody>
                  <a:tcPr marL="9525" marR="9525" marT="9525" marB="0" anchor="ctr">
                    <a:lnR w="12700" cap="flat" cmpd="sng" algn="ctr">
                      <a:solidFill>
                        <a:schemeClr val="tx1"/>
                      </a:solidFill>
                      <a:prstDash val="solid"/>
                      <a:round/>
                      <a:headEnd type="none" w="med" len="med"/>
                      <a:tailEnd type="none" w="med" len="med"/>
                    </a:ln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868</a:t>
                      </a:r>
                    </a:p>
                  </a:txBody>
                  <a:tcPr marL="9525" marR="9525" marT="9525" marB="0" anchor="ctr">
                    <a:lnL w="12700" cap="flat" cmpd="sng" algn="ctr">
                      <a:solidFill>
                        <a:schemeClr val="tx1"/>
                      </a:solidFill>
                      <a:prstDash val="solid"/>
                      <a:round/>
                      <a:headEnd type="none" w="med" len="med"/>
                      <a:tailEnd type="none" w="med" len="med"/>
                    </a:lnL>
                    <a:solidFill>
                      <a:schemeClr val="accent3">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168</a:t>
                      </a:r>
                    </a:p>
                  </a:txBody>
                  <a:tcPr marL="9525" marR="9525" marT="9525" marB="0" anchor="c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187</a:t>
                      </a:r>
                    </a:p>
                  </a:txBody>
                  <a:tcPr marL="9525" marR="9525" marT="9525" marB="0" anchor="ctr">
                    <a:solidFill>
                      <a:schemeClr val="accent3">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212</a:t>
                      </a:r>
                    </a:p>
                  </a:txBody>
                  <a:tcPr marL="9525" marR="9525" marT="9525" marB="0" anchor="ctr">
                    <a:solidFill>
                      <a:schemeClr val="accent3">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301</a:t>
                      </a:r>
                    </a:p>
                  </a:txBody>
                  <a:tcPr marL="9525" marR="9525" marT="9525" marB="0" anchor="ctr">
                    <a:solidFill>
                      <a:schemeClr val="accent3">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2,6%</a:t>
                      </a:r>
                    </a:p>
                  </a:txBody>
                  <a:tcPr marL="9525" marR="9525" marT="9525" marB="0" anchor="ctr">
                    <a:solidFill>
                      <a:schemeClr val="accent3">
                        <a:lumMod val="50000"/>
                        <a:alpha val="20000"/>
                      </a:schemeClr>
                    </a:solidFill>
                  </a:tcPr>
                </a:tc>
                <a:extLst>
                  <a:ext uri="{0D108BD9-81ED-4DB2-BD59-A6C34878D82A}">
                    <a16:rowId xmlns:a16="http://schemas.microsoft.com/office/drawing/2014/main" val="1108121153"/>
                  </a:ext>
                </a:extLst>
              </a:tr>
              <a:tr h="144837">
                <a:tc>
                  <a:txBody>
                    <a:bodyPr/>
                    <a:lstStyle/>
                    <a:p>
                      <a:pPr algn="ctr" fontAlgn="b"/>
                      <a:r>
                        <a:rPr lang="ru-RU" sz="800" b="0" i="0" u="none" strike="noStrike" dirty="0">
                          <a:solidFill>
                            <a:schemeClr val="accent3">
                              <a:lumMod val="50000"/>
                            </a:schemeClr>
                          </a:solidFill>
                          <a:effectLst/>
                          <a:latin typeface="Arial Narrow" panose="020B0606020202030204" pitchFamily="34" charset="0"/>
                        </a:rPr>
                        <a:t>5</a:t>
                      </a:r>
                      <a:endParaRPr lang="en-US" sz="800" b="0" i="0" u="none" strike="noStrike" dirty="0">
                        <a:solidFill>
                          <a:schemeClr val="accent3">
                            <a:lumMod val="50000"/>
                          </a:schemeClr>
                        </a:solidFill>
                        <a:effectLst/>
                        <a:latin typeface="Arial Narrow" panose="020B0606020202030204" pitchFamily="34" charset="0"/>
                      </a:endParaRPr>
                    </a:p>
                  </a:txBody>
                  <a:tcPr marL="9525" marR="9525" marT="0"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9312-2</a:t>
                      </a:r>
                    </a:p>
                  </a:txBody>
                  <a:tcPr marL="9525" marR="9525" marT="9525" marB="0" anchor="ctr">
                    <a:solidFill>
                      <a:schemeClr val="accent6">
                        <a:lumMod val="50000"/>
                        <a:alpha val="1000"/>
                      </a:schemeClr>
                    </a:solidFill>
                  </a:tcPr>
                </a:tc>
                <a:tc>
                  <a:txBody>
                    <a:bodyPr/>
                    <a:lstStyle/>
                    <a:p>
                      <a:pPr marL="72000" algn="l" fontAlgn="ctr"/>
                      <a:r>
                        <a:rPr lang="ru-RU" sz="800" b="0" i="0" u="none" strike="noStrike" dirty="0" err="1">
                          <a:solidFill>
                            <a:srgbClr val="000000"/>
                          </a:solidFill>
                          <a:effectLst/>
                          <a:latin typeface="Arial Narrow" panose="020B0606020202030204" pitchFamily="34" charset="0"/>
                        </a:rPr>
                        <a:t>Ғимараттарды</a:t>
                      </a:r>
                      <a:r>
                        <a:rPr lang="ru-RU" sz="800" b="0" i="0" u="none" strike="noStrike" dirty="0">
                          <a:solidFill>
                            <a:srgbClr val="000000"/>
                          </a:solidFill>
                          <a:effectLst/>
                          <a:latin typeface="Arial Narrow" panose="020B0606020202030204" pitchFamily="34" charset="0"/>
                        </a:rPr>
                        <a:t> салу </a:t>
                      </a:r>
                      <a:r>
                        <a:rPr lang="ru-RU" sz="800" b="0" i="0" u="none" strike="noStrike" dirty="0" err="1">
                          <a:solidFill>
                            <a:srgbClr val="000000"/>
                          </a:solidFill>
                          <a:effectLst/>
                          <a:latin typeface="Arial Narrow" panose="020B0606020202030204" pitchFamily="34" charset="0"/>
                        </a:rPr>
                        <a:t>және</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жөндеу</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жөніндегі</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біліктілігі</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жоқ</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жұмысшылар</a:t>
                      </a:r>
                      <a:endParaRPr lang="ru-RU" sz="800" b="0" i="0" u="none" strike="noStrike" dirty="0">
                        <a:solidFill>
                          <a:srgbClr val="000000"/>
                        </a:solidFill>
                        <a:effectLst/>
                        <a:latin typeface="Arial Narrow" panose="020B0606020202030204" pitchFamily="34" charset="0"/>
                      </a:endParaRPr>
                    </a:p>
                  </a:txBody>
                  <a:tcPr marL="9525" marR="9525" marT="9525" marB="0" anchor="ctr">
                    <a:lnR w="12700" cap="flat" cmpd="sng" algn="ctr">
                      <a:solidFill>
                        <a:schemeClr val="tx1"/>
                      </a:solidFill>
                      <a:prstDash val="solid"/>
                      <a:round/>
                      <a:headEnd type="none" w="med" len="med"/>
                      <a:tailEnd type="none" w="med" len="med"/>
                    </a:ln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730</a:t>
                      </a:r>
                    </a:p>
                  </a:txBody>
                  <a:tcPr marL="9525" marR="9525" marT="9525" marB="0" anchor="ctr">
                    <a:lnL w="12700" cap="flat" cmpd="sng" algn="ctr">
                      <a:solidFill>
                        <a:schemeClr val="tx1"/>
                      </a:solidFill>
                      <a:prstDash val="solid"/>
                      <a:round/>
                      <a:headEnd type="none" w="med" len="med"/>
                      <a:tailEnd type="none" w="med" len="med"/>
                    </a:lnL>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7</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112</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415</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196</a:t>
                      </a:r>
                    </a:p>
                  </a:txBody>
                  <a:tcPr marL="9525" marR="9525" marT="9525" marB="0" anchor="ctr">
                    <a:lnR w="12700" cap="flat" cmpd="sng" algn="ctr">
                      <a:solidFill>
                        <a:schemeClr val="tx1"/>
                      </a:solidFill>
                      <a:prstDash val="solid"/>
                      <a:round/>
                      <a:headEnd type="none" w="med" len="med"/>
                      <a:tailEnd type="none" w="med" len="med"/>
                    </a:ln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742</a:t>
                      </a:r>
                    </a:p>
                  </a:txBody>
                  <a:tcPr marL="9525" marR="9525" marT="9525" marB="0" anchor="ctr">
                    <a:lnL w="12700" cap="flat" cmpd="sng" algn="ctr">
                      <a:solidFill>
                        <a:schemeClr val="tx1"/>
                      </a:solidFill>
                      <a:prstDash val="solid"/>
                      <a:round/>
                      <a:headEnd type="none" w="med" len="med"/>
                      <a:tailEnd type="none" w="med" len="med"/>
                    </a:lnL>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26</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171</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216</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329</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2,2%</a:t>
                      </a:r>
                    </a:p>
                  </a:txBody>
                  <a:tcPr marL="9525" marR="9525" marT="9525" marB="0" anchor="ctr">
                    <a:solidFill>
                      <a:schemeClr val="accent6">
                        <a:lumMod val="50000"/>
                        <a:alpha val="1000"/>
                      </a:schemeClr>
                    </a:solidFill>
                  </a:tcPr>
                </a:tc>
                <a:extLst>
                  <a:ext uri="{0D108BD9-81ED-4DB2-BD59-A6C34878D82A}">
                    <a16:rowId xmlns:a16="http://schemas.microsoft.com/office/drawing/2014/main" val="3859109263"/>
                  </a:ext>
                </a:extLst>
              </a:tr>
              <a:tr h="144837">
                <a:tc>
                  <a:txBody>
                    <a:bodyPr/>
                    <a:lstStyle/>
                    <a:p>
                      <a:pPr algn="ctr" fontAlgn="b"/>
                      <a:r>
                        <a:rPr lang="ru-RU" sz="800" b="0" i="0" u="none" strike="noStrike" dirty="0">
                          <a:solidFill>
                            <a:schemeClr val="accent3">
                              <a:lumMod val="50000"/>
                            </a:schemeClr>
                          </a:solidFill>
                          <a:effectLst/>
                          <a:latin typeface="Arial Narrow" panose="020B0606020202030204" pitchFamily="34" charset="0"/>
                        </a:rPr>
                        <a:t>6</a:t>
                      </a:r>
                      <a:endParaRPr lang="en-US" sz="800" b="0" i="0" u="none" strike="noStrike" dirty="0">
                        <a:solidFill>
                          <a:schemeClr val="accent3">
                            <a:lumMod val="50000"/>
                          </a:schemeClr>
                        </a:solidFill>
                        <a:effectLst/>
                        <a:latin typeface="Arial Narrow" panose="020B0606020202030204" pitchFamily="34" charset="0"/>
                      </a:endParaRPr>
                    </a:p>
                  </a:txBody>
                  <a:tcPr marL="9525" marR="9525" marT="0" marB="0" anchor="ctr">
                    <a:solidFill>
                      <a:schemeClr val="accent3">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3221-0</a:t>
                      </a:r>
                    </a:p>
                  </a:txBody>
                  <a:tcPr marL="9525" marR="9525" marT="9525" marB="0" anchor="ctr">
                    <a:solidFill>
                      <a:schemeClr val="accent3">
                        <a:lumMod val="50000"/>
                        <a:alpha val="20000"/>
                      </a:schemeClr>
                    </a:solidFill>
                  </a:tcPr>
                </a:tc>
                <a:tc>
                  <a:txBody>
                    <a:bodyPr/>
                    <a:lstStyle/>
                    <a:p>
                      <a:pPr marL="72000" algn="l" fontAlgn="ctr"/>
                      <a:r>
                        <a:rPr lang="ru-RU" sz="800" b="0" i="0" u="none" strike="noStrike" dirty="0" err="1">
                          <a:solidFill>
                            <a:srgbClr val="000000"/>
                          </a:solidFill>
                          <a:effectLst/>
                          <a:latin typeface="Arial Narrow" panose="020B0606020202030204" pitchFamily="34" charset="0"/>
                        </a:rPr>
                        <a:t>Күтім</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жөніндегі</a:t>
                      </a:r>
                      <a:r>
                        <a:rPr lang="ru-RU" sz="800" b="0" i="0" u="none" strike="noStrike" dirty="0">
                          <a:solidFill>
                            <a:srgbClr val="000000"/>
                          </a:solidFill>
                          <a:effectLst/>
                          <a:latin typeface="Arial Narrow" panose="020B0606020202030204" pitchFamily="34" charset="0"/>
                        </a:rPr>
                        <a:t> орта </a:t>
                      </a:r>
                      <a:r>
                        <a:rPr lang="ru-RU" sz="800" b="0" i="0" u="none" strike="noStrike" dirty="0" err="1">
                          <a:solidFill>
                            <a:srgbClr val="000000"/>
                          </a:solidFill>
                          <a:effectLst/>
                          <a:latin typeface="Arial Narrow" panose="020B0606020202030204" pitchFamily="34" charset="0"/>
                        </a:rPr>
                        <a:t>медициналық</a:t>
                      </a:r>
                      <a:r>
                        <a:rPr lang="ru-RU" sz="800" b="0" i="0" u="none" strike="noStrike" dirty="0">
                          <a:solidFill>
                            <a:srgbClr val="000000"/>
                          </a:solidFill>
                          <a:effectLst/>
                          <a:latin typeface="Arial Narrow" panose="020B0606020202030204" pitchFamily="34" charset="0"/>
                        </a:rPr>
                        <a:t> персонал</a:t>
                      </a:r>
                    </a:p>
                  </a:txBody>
                  <a:tcPr marL="9525" marR="9525" marT="9525" marB="0" anchor="ctr">
                    <a:lnR w="12700" cap="flat" cmpd="sng" algn="ctr">
                      <a:solidFill>
                        <a:schemeClr val="tx1"/>
                      </a:solidFill>
                      <a:prstDash val="solid"/>
                      <a:round/>
                      <a:headEnd type="none" w="med" len="med"/>
                      <a:tailEnd type="none" w="med" len="med"/>
                    </a:lnR>
                    <a:solidFill>
                      <a:schemeClr val="accent3">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782</a:t>
                      </a:r>
                    </a:p>
                  </a:txBody>
                  <a:tcPr marL="9525" marR="9525" marT="9525" marB="0" anchor="ctr">
                    <a:lnL w="12700" cap="flat" cmpd="sng" algn="ctr">
                      <a:solidFill>
                        <a:schemeClr val="tx1"/>
                      </a:solidFill>
                      <a:prstDash val="solid"/>
                      <a:round/>
                      <a:headEnd type="none" w="med" len="med"/>
                      <a:tailEnd type="none" w="med" len="med"/>
                    </a:lnL>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177</a:t>
                      </a:r>
                    </a:p>
                  </a:txBody>
                  <a:tcPr marL="9525" marR="9525" marT="9525" marB="0" anchor="c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181</a:t>
                      </a:r>
                    </a:p>
                  </a:txBody>
                  <a:tcPr marL="9525" marR="9525" marT="9525" marB="0" anchor="c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216</a:t>
                      </a:r>
                    </a:p>
                  </a:txBody>
                  <a:tcPr marL="9525" marR="9525" marT="9525" marB="0" anchor="c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208</a:t>
                      </a:r>
                    </a:p>
                  </a:txBody>
                  <a:tcPr marL="9525" marR="9525" marT="9525" marB="0" anchor="ctr">
                    <a:lnR w="12700" cap="flat" cmpd="sng" algn="ctr">
                      <a:solidFill>
                        <a:schemeClr val="tx1"/>
                      </a:solidFill>
                      <a:prstDash val="solid"/>
                      <a:round/>
                      <a:headEnd type="none" w="med" len="med"/>
                      <a:tailEnd type="none" w="med" len="med"/>
                    </a:ln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731</a:t>
                      </a:r>
                    </a:p>
                  </a:txBody>
                  <a:tcPr marL="9525" marR="9525" marT="9525" marB="0" anchor="ctr">
                    <a:lnL w="12700" cap="flat" cmpd="sng" algn="ctr">
                      <a:solidFill>
                        <a:schemeClr val="tx1"/>
                      </a:solidFill>
                      <a:prstDash val="solid"/>
                      <a:round/>
                      <a:headEnd type="none" w="med" len="med"/>
                      <a:tailEnd type="none" w="med" len="med"/>
                    </a:lnL>
                    <a:solidFill>
                      <a:schemeClr val="accent3">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247</a:t>
                      </a:r>
                    </a:p>
                  </a:txBody>
                  <a:tcPr marL="9525" marR="9525" marT="9525" marB="0" anchor="c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169</a:t>
                      </a:r>
                    </a:p>
                  </a:txBody>
                  <a:tcPr marL="9525" marR="9525" marT="9525" marB="0" anchor="ctr">
                    <a:solidFill>
                      <a:schemeClr val="accent3">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118</a:t>
                      </a:r>
                    </a:p>
                  </a:txBody>
                  <a:tcPr marL="9525" marR="9525" marT="9525" marB="0" anchor="ctr">
                    <a:solidFill>
                      <a:schemeClr val="accent3">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197</a:t>
                      </a:r>
                    </a:p>
                  </a:txBody>
                  <a:tcPr marL="9525" marR="9525" marT="9525" marB="0" anchor="ctr">
                    <a:solidFill>
                      <a:schemeClr val="accent3">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2,2%</a:t>
                      </a:r>
                    </a:p>
                  </a:txBody>
                  <a:tcPr marL="9525" marR="9525" marT="9525" marB="0" anchor="ctr">
                    <a:solidFill>
                      <a:schemeClr val="accent3">
                        <a:lumMod val="50000"/>
                        <a:alpha val="20000"/>
                      </a:schemeClr>
                    </a:solidFill>
                  </a:tcPr>
                </a:tc>
                <a:extLst>
                  <a:ext uri="{0D108BD9-81ED-4DB2-BD59-A6C34878D82A}">
                    <a16:rowId xmlns:a16="http://schemas.microsoft.com/office/drawing/2014/main" val="614668957"/>
                  </a:ext>
                </a:extLst>
              </a:tr>
              <a:tr h="144837">
                <a:tc>
                  <a:txBody>
                    <a:bodyPr/>
                    <a:lstStyle/>
                    <a:p>
                      <a:pPr algn="ctr" fontAlgn="b"/>
                      <a:r>
                        <a:rPr lang="ru-RU" sz="800" b="0" i="0" u="none" strike="noStrike" dirty="0">
                          <a:solidFill>
                            <a:schemeClr val="accent3">
                              <a:lumMod val="50000"/>
                            </a:schemeClr>
                          </a:solidFill>
                          <a:effectLst/>
                          <a:latin typeface="Arial Narrow" panose="020B0606020202030204" pitchFamily="34" charset="0"/>
                        </a:rPr>
                        <a:t>7</a:t>
                      </a:r>
                      <a:endParaRPr lang="en-US" sz="800" b="0" i="0" u="none" strike="noStrike" dirty="0">
                        <a:solidFill>
                          <a:schemeClr val="accent3">
                            <a:lumMod val="50000"/>
                          </a:schemeClr>
                        </a:solidFill>
                        <a:effectLst/>
                        <a:latin typeface="Arial Narrow" panose="020B0606020202030204" pitchFamily="34" charset="0"/>
                      </a:endParaRPr>
                    </a:p>
                  </a:txBody>
                  <a:tcPr marL="9525" marR="9525" marT="0"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5320-1</a:t>
                      </a:r>
                    </a:p>
                  </a:txBody>
                  <a:tcPr marL="9525" marR="9525" marT="9525" marB="0" anchor="ctr">
                    <a:solidFill>
                      <a:schemeClr val="accent6">
                        <a:lumMod val="50000"/>
                        <a:alpha val="1000"/>
                      </a:schemeClr>
                    </a:solidFill>
                  </a:tcPr>
                </a:tc>
                <a:tc>
                  <a:txBody>
                    <a:bodyPr/>
                    <a:lstStyle/>
                    <a:p>
                      <a:pPr marL="72000" algn="l" fontAlgn="ctr"/>
                      <a:r>
                        <a:rPr lang="ru-RU" sz="800" b="0" i="0" u="none" strike="noStrike" dirty="0" err="1">
                          <a:solidFill>
                            <a:srgbClr val="000000"/>
                          </a:solidFill>
                          <a:effectLst/>
                          <a:latin typeface="Arial Narrow" panose="020B0606020202030204" pitchFamily="34" charset="0"/>
                        </a:rPr>
                        <a:t>Үйден</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басқа</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науқастарға</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күтім</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жасау</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жөніндегі</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жұмыскерлер</a:t>
                      </a:r>
                      <a:endParaRPr lang="ru-RU" sz="800" b="0" i="0" u="none" strike="noStrike" dirty="0">
                        <a:solidFill>
                          <a:srgbClr val="000000"/>
                        </a:solidFill>
                        <a:effectLst/>
                        <a:latin typeface="Arial Narrow" panose="020B0606020202030204" pitchFamily="34" charset="0"/>
                      </a:endParaRPr>
                    </a:p>
                  </a:txBody>
                  <a:tcPr marL="9525" marR="9525" marT="9525" marB="0" anchor="ctr">
                    <a:lnR w="12700" cap="flat" cmpd="sng" algn="ctr">
                      <a:solidFill>
                        <a:schemeClr val="tx1"/>
                      </a:solidFill>
                      <a:prstDash val="solid"/>
                      <a:round/>
                      <a:headEnd type="none" w="med" len="med"/>
                      <a:tailEnd type="none" w="med" len="med"/>
                    </a:ln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601</a:t>
                      </a:r>
                    </a:p>
                  </a:txBody>
                  <a:tcPr marL="9525" marR="9525" marT="9525" marB="0" anchor="ctr">
                    <a:lnL w="12700" cap="flat" cmpd="sng" algn="ctr">
                      <a:solidFill>
                        <a:schemeClr val="tx1"/>
                      </a:solidFill>
                      <a:prstDash val="solid"/>
                      <a:round/>
                      <a:headEnd type="none" w="med" len="med"/>
                      <a:tailEnd type="none" w="med" len="med"/>
                    </a:lnL>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148</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154</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159</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140</a:t>
                      </a:r>
                    </a:p>
                  </a:txBody>
                  <a:tcPr marL="9525" marR="9525" marT="9525" marB="0" anchor="ctr">
                    <a:lnR w="12700" cap="flat" cmpd="sng" algn="ctr">
                      <a:solidFill>
                        <a:schemeClr val="tx1"/>
                      </a:solidFill>
                      <a:prstDash val="solid"/>
                      <a:round/>
                      <a:headEnd type="none" w="med" len="med"/>
                      <a:tailEnd type="none" w="med" len="med"/>
                    </a:ln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660</a:t>
                      </a:r>
                    </a:p>
                  </a:txBody>
                  <a:tcPr marL="9525" marR="9525" marT="9525" marB="0" anchor="ctr">
                    <a:lnL w="12700" cap="flat" cmpd="sng" algn="ctr">
                      <a:solidFill>
                        <a:schemeClr val="tx1"/>
                      </a:solidFill>
                      <a:prstDash val="solid"/>
                      <a:round/>
                      <a:headEnd type="none" w="med" len="med"/>
                      <a:tailEnd type="none" w="med" len="med"/>
                    </a:lnL>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170</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169</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171</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150</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1,9%</a:t>
                      </a:r>
                    </a:p>
                  </a:txBody>
                  <a:tcPr marL="9525" marR="9525" marT="9525" marB="0" anchor="ctr">
                    <a:solidFill>
                      <a:schemeClr val="accent6">
                        <a:lumMod val="50000"/>
                        <a:alpha val="1000"/>
                      </a:schemeClr>
                    </a:solidFill>
                  </a:tcPr>
                </a:tc>
                <a:extLst>
                  <a:ext uri="{0D108BD9-81ED-4DB2-BD59-A6C34878D82A}">
                    <a16:rowId xmlns:a16="http://schemas.microsoft.com/office/drawing/2014/main" val="3006779909"/>
                  </a:ext>
                </a:extLst>
              </a:tr>
              <a:tr h="144837">
                <a:tc>
                  <a:txBody>
                    <a:bodyPr/>
                    <a:lstStyle/>
                    <a:p>
                      <a:pPr algn="ctr" fontAlgn="b"/>
                      <a:r>
                        <a:rPr lang="ru-RU" sz="800" b="0" i="0" u="none" strike="noStrike" dirty="0">
                          <a:solidFill>
                            <a:schemeClr val="accent3">
                              <a:lumMod val="50000"/>
                            </a:schemeClr>
                          </a:solidFill>
                          <a:effectLst/>
                          <a:latin typeface="Arial Narrow" panose="020B0606020202030204" pitchFamily="34" charset="0"/>
                        </a:rPr>
                        <a:t>8</a:t>
                      </a:r>
                      <a:endParaRPr lang="en-US" sz="800" b="0" i="0" u="none" strike="noStrike" dirty="0">
                        <a:solidFill>
                          <a:schemeClr val="accent3">
                            <a:lumMod val="50000"/>
                          </a:schemeClr>
                        </a:solidFill>
                        <a:effectLst/>
                        <a:latin typeface="Arial Narrow" panose="020B0606020202030204" pitchFamily="34" charset="0"/>
                      </a:endParaRPr>
                    </a:p>
                  </a:txBody>
                  <a:tcPr marL="9525" marR="9525" marT="0" marB="0" anchor="ctr">
                    <a:solidFill>
                      <a:schemeClr val="accent3">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9112-9</a:t>
                      </a:r>
                    </a:p>
                  </a:txBody>
                  <a:tcPr marL="9525" marR="9525" marT="9525" marB="0" anchor="ctr">
                    <a:solidFill>
                      <a:schemeClr val="accent3">
                        <a:lumMod val="50000"/>
                        <a:alpha val="20000"/>
                      </a:schemeClr>
                    </a:solidFill>
                  </a:tcPr>
                </a:tc>
                <a:tc>
                  <a:txBody>
                    <a:bodyPr/>
                    <a:lstStyle/>
                    <a:p>
                      <a:pPr marL="72000" algn="l" fontAlgn="ctr"/>
                      <a:r>
                        <a:rPr lang="ru-RU" sz="800" b="0" i="0" u="none" strike="noStrike" dirty="0" err="1">
                          <a:solidFill>
                            <a:srgbClr val="000000"/>
                          </a:solidFill>
                          <a:effectLst/>
                          <a:latin typeface="Arial Narrow" panose="020B0606020202030204" pitchFamily="34" charset="0"/>
                        </a:rPr>
                        <a:t>Отельдердегі</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және</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ұқсас</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мекемелердегі</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басқа</a:t>
                      </a:r>
                      <a:r>
                        <a:rPr lang="ru-RU" sz="800" b="0" i="0" u="none" strike="noStrike" dirty="0">
                          <a:solidFill>
                            <a:srgbClr val="000000"/>
                          </a:solidFill>
                          <a:effectLst/>
                          <a:latin typeface="Arial Narrow" panose="020B0606020202030204" pitchFamily="34" charset="0"/>
                        </a:rPr>
                        <a:t> да </a:t>
                      </a:r>
                      <a:r>
                        <a:rPr lang="ru-RU" sz="800" b="0" i="0" u="none" strike="noStrike" dirty="0" err="1">
                          <a:solidFill>
                            <a:srgbClr val="000000"/>
                          </a:solidFill>
                          <a:effectLst/>
                          <a:latin typeface="Arial Narrow" panose="020B0606020202030204" pitchFamily="34" charset="0"/>
                        </a:rPr>
                        <a:t>тазалаушылар</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және</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үй</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қызметшілері</a:t>
                      </a:r>
                      <a:endParaRPr lang="ru-RU" sz="800" b="0" i="0" u="none" strike="noStrike" dirty="0">
                        <a:solidFill>
                          <a:srgbClr val="000000"/>
                        </a:solidFill>
                        <a:effectLst/>
                        <a:latin typeface="Arial Narrow" panose="020B0606020202030204" pitchFamily="34" charset="0"/>
                      </a:endParaRPr>
                    </a:p>
                  </a:txBody>
                  <a:tcPr marL="9525" marR="9525" marT="9525" marB="0" anchor="ctr">
                    <a:lnR w="12700" cap="flat" cmpd="sng" algn="ctr">
                      <a:solidFill>
                        <a:schemeClr val="tx1"/>
                      </a:solidFill>
                      <a:prstDash val="solid"/>
                      <a:round/>
                      <a:headEnd type="none" w="med" len="med"/>
                      <a:tailEnd type="none" w="med" len="med"/>
                    </a:lnR>
                    <a:solidFill>
                      <a:schemeClr val="accent3">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833</a:t>
                      </a:r>
                    </a:p>
                  </a:txBody>
                  <a:tcPr marL="9525" marR="9525" marT="9525" marB="0" anchor="ctr">
                    <a:lnL w="12700" cap="flat" cmpd="sng" algn="ctr">
                      <a:solidFill>
                        <a:schemeClr val="tx1"/>
                      </a:solidFill>
                      <a:prstDash val="solid"/>
                      <a:round/>
                      <a:headEnd type="none" w="med" len="med"/>
                      <a:tailEnd type="none" w="med" len="med"/>
                    </a:lnL>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215</a:t>
                      </a:r>
                    </a:p>
                  </a:txBody>
                  <a:tcPr marL="9525" marR="9525" marT="9525" marB="0" anchor="c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128</a:t>
                      </a:r>
                    </a:p>
                  </a:txBody>
                  <a:tcPr marL="9525" marR="9525" marT="9525" marB="0" anchor="c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246</a:t>
                      </a:r>
                    </a:p>
                  </a:txBody>
                  <a:tcPr marL="9525" marR="9525" marT="9525" marB="0" anchor="c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244</a:t>
                      </a:r>
                    </a:p>
                  </a:txBody>
                  <a:tcPr marL="9525" marR="9525" marT="9525" marB="0" anchor="ctr">
                    <a:lnR w="12700" cap="flat" cmpd="sng" algn="ctr">
                      <a:solidFill>
                        <a:schemeClr val="tx1"/>
                      </a:solidFill>
                      <a:prstDash val="solid"/>
                      <a:round/>
                      <a:headEnd type="none" w="med" len="med"/>
                      <a:tailEnd type="none" w="med" len="med"/>
                    </a:ln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652</a:t>
                      </a:r>
                    </a:p>
                  </a:txBody>
                  <a:tcPr marL="9525" marR="9525" marT="9525" marB="0" anchor="ctr">
                    <a:lnL w="12700" cap="flat" cmpd="sng" algn="ctr">
                      <a:solidFill>
                        <a:schemeClr val="tx1"/>
                      </a:solidFill>
                      <a:prstDash val="solid"/>
                      <a:round/>
                      <a:headEnd type="none" w="med" len="med"/>
                      <a:tailEnd type="none" w="med" len="med"/>
                    </a:lnL>
                    <a:solidFill>
                      <a:schemeClr val="accent3">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158</a:t>
                      </a:r>
                    </a:p>
                  </a:txBody>
                  <a:tcPr marL="9525" marR="9525" marT="9525" marB="0" anchor="c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200</a:t>
                      </a:r>
                    </a:p>
                  </a:txBody>
                  <a:tcPr marL="9525" marR="9525" marT="9525" marB="0" anchor="ctr">
                    <a:solidFill>
                      <a:schemeClr val="accent3">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109</a:t>
                      </a:r>
                    </a:p>
                  </a:txBody>
                  <a:tcPr marL="9525" marR="9525" marT="9525" marB="0" anchor="ctr">
                    <a:solidFill>
                      <a:schemeClr val="accent3">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185</a:t>
                      </a:r>
                    </a:p>
                  </a:txBody>
                  <a:tcPr marL="9525" marR="9525" marT="9525" marB="0" anchor="ctr">
                    <a:solidFill>
                      <a:schemeClr val="accent3">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1,9%</a:t>
                      </a:r>
                    </a:p>
                  </a:txBody>
                  <a:tcPr marL="9525" marR="9525" marT="9525" marB="0" anchor="ctr">
                    <a:solidFill>
                      <a:schemeClr val="accent3">
                        <a:lumMod val="50000"/>
                        <a:alpha val="20000"/>
                      </a:schemeClr>
                    </a:solidFill>
                  </a:tcPr>
                </a:tc>
                <a:extLst>
                  <a:ext uri="{0D108BD9-81ED-4DB2-BD59-A6C34878D82A}">
                    <a16:rowId xmlns:a16="http://schemas.microsoft.com/office/drawing/2014/main" val="967742410"/>
                  </a:ext>
                </a:extLst>
              </a:tr>
              <a:tr h="144837">
                <a:tc>
                  <a:txBody>
                    <a:bodyPr/>
                    <a:lstStyle/>
                    <a:p>
                      <a:pPr algn="ctr" fontAlgn="b"/>
                      <a:r>
                        <a:rPr lang="ru-RU" sz="800" b="0" i="0" u="none" strike="noStrike" dirty="0">
                          <a:solidFill>
                            <a:schemeClr val="accent3">
                              <a:lumMod val="50000"/>
                            </a:schemeClr>
                          </a:solidFill>
                          <a:effectLst/>
                          <a:latin typeface="Arial Narrow" panose="020B0606020202030204" pitchFamily="34" charset="0"/>
                        </a:rPr>
                        <a:t>9</a:t>
                      </a:r>
                      <a:endParaRPr lang="en-US" sz="800" b="0" i="0" u="none" strike="noStrike" dirty="0">
                        <a:solidFill>
                          <a:schemeClr val="accent3">
                            <a:lumMod val="50000"/>
                          </a:schemeClr>
                        </a:solidFill>
                        <a:effectLst/>
                        <a:latin typeface="Arial Narrow" panose="020B0606020202030204" pitchFamily="34" charset="0"/>
                      </a:endParaRPr>
                    </a:p>
                  </a:txBody>
                  <a:tcPr marL="9525" marR="9525" marT="0"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5311-2</a:t>
                      </a:r>
                    </a:p>
                  </a:txBody>
                  <a:tcPr marL="9525" marR="9525" marT="9525" marB="0" anchor="ctr">
                    <a:solidFill>
                      <a:schemeClr val="accent6">
                        <a:lumMod val="50000"/>
                        <a:alpha val="1000"/>
                      </a:schemeClr>
                    </a:solidFill>
                  </a:tcPr>
                </a:tc>
                <a:tc>
                  <a:txBody>
                    <a:bodyPr/>
                    <a:lstStyle/>
                    <a:p>
                      <a:pPr marL="72000" algn="l" fontAlgn="ctr"/>
                      <a:r>
                        <a:rPr lang="ru-RU" sz="800" b="0" i="0" u="none" strike="noStrike" dirty="0">
                          <a:solidFill>
                            <a:srgbClr val="000000"/>
                          </a:solidFill>
                          <a:effectLst/>
                          <a:latin typeface="Arial Narrow" panose="020B0606020202030204" pitchFamily="34" charset="0"/>
                        </a:rPr>
                        <a:t>Бала </a:t>
                      </a:r>
                      <a:r>
                        <a:rPr lang="ru-RU" sz="800" b="0" i="0" u="none" strike="noStrike" dirty="0" err="1">
                          <a:solidFill>
                            <a:srgbClr val="000000"/>
                          </a:solidFill>
                          <a:effectLst/>
                          <a:latin typeface="Arial Narrow" panose="020B0606020202030204" pitchFamily="34" charset="0"/>
                        </a:rPr>
                        <a:t>күтушілер</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балабақшадағы</a:t>
                      </a:r>
                      <a:r>
                        <a:rPr lang="ru-RU" sz="800" b="0" i="0" u="none" strike="noStrike" dirty="0">
                          <a:solidFill>
                            <a:srgbClr val="000000"/>
                          </a:solidFill>
                          <a:effectLst/>
                          <a:latin typeface="Arial Narrow" panose="020B0606020202030204" pitchFamily="34" charset="0"/>
                        </a:rPr>
                        <a:t>)</a:t>
                      </a:r>
                    </a:p>
                  </a:txBody>
                  <a:tcPr marL="9525" marR="9525" marT="9525" marB="0" anchor="ctr">
                    <a:lnR w="12700" cap="flat" cmpd="sng" algn="ctr">
                      <a:solidFill>
                        <a:schemeClr val="tx1"/>
                      </a:solidFill>
                      <a:prstDash val="solid"/>
                      <a:round/>
                      <a:headEnd type="none" w="med" len="med"/>
                      <a:tailEnd type="none" w="med" len="med"/>
                    </a:ln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593</a:t>
                      </a:r>
                    </a:p>
                  </a:txBody>
                  <a:tcPr marL="9525" marR="9525" marT="9525" marB="0" anchor="ctr">
                    <a:lnL w="12700" cap="flat" cmpd="sng" algn="ctr">
                      <a:solidFill>
                        <a:schemeClr val="tx1"/>
                      </a:solidFill>
                      <a:prstDash val="solid"/>
                      <a:round/>
                      <a:headEnd type="none" w="med" len="med"/>
                      <a:tailEnd type="none" w="med" len="med"/>
                    </a:lnL>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128</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109</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167</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189</a:t>
                      </a:r>
                    </a:p>
                  </a:txBody>
                  <a:tcPr marL="9525" marR="9525" marT="9525" marB="0" anchor="ctr">
                    <a:lnR w="12700" cap="flat" cmpd="sng" algn="ctr">
                      <a:solidFill>
                        <a:schemeClr val="tx1"/>
                      </a:solidFill>
                      <a:prstDash val="solid"/>
                      <a:round/>
                      <a:headEnd type="none" w="med" len="med"/>
                      <a:tailEnd type="none" w="med" len="med"/>
                    </a:ln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646</a:t>
                      </a:r>
                    </a:p>
                  </a:txBody>
                  <a:tcPr marL="9525" marR="9525" marT="9525" marB="0" anchor="ctr">
                    <a:lnL w="12700" cap="flat" cmpd="sng" algn="ctr">
                      <a:solidFill>
                        <a:schemeClr val="tx1"/>
                      </a:solidFill>
                      <a:prstDash val="solid"/>
                      <a:round/>
                      <a:headEnd type="none" w="med" len="med"/>
                      <a:tailEnd type="none" w="med" len="med"/>
                    </a:lnL>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163</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149</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132</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202</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1,9%</a:t>
                      </a:r>
                    </a:p>
                  </a:txBody>
                  <a:tcPr marL="9525" marR="9525" marT="9525" marB="0" anchor="ctr">
                    <a:solidFill>
                      <a:schemeClr val="accent6">
                        <a:lumMod val="50000"/>
                        <a:alpha val="1000"/>
                      </a:schemeClr>
                    </a:solidFill>
                  </a:tcPr>
                </a:tc>
                <a:extLst>
                  <a:ext uri="{0D108BD9-81ED-4DB2-BD59-A6C34878D82A}">
                    <a16:rowId xmlns:a16="http://schemas.microsoft.com/office/drawing/2014/main" val="3145376209"/>
                  </a:ext>
                </a:extLst>
              </a:tr>
              <a:tr h="144837">
                <a:tc>
                  <a:txBody>
                    <a:bodyPr/>
                    <a:lstStyle/>
                    <a:p>
                      <a:pPr algn="ctr" fontAlgn="b"/>
                      <a:r>
                        <a:rPr lang="ru-RU" sz="800" b="0" i="0" u="none" strike="noStrike" dirty="0">
                          <a:solidFill>
                            <a:schemeClr val="accent3">
                              <a:lumMod val="50000"/>
                            </a:schemeClr>
                          </a:solidFill>
                          <a:effectLst/>
                          <a:latin typeface="Arial Narrow" panose="020B0606020202030204" pitchFamily="34" charset="0"/>
                        </a:rPr>
                        <a:t>10</a:t>
                      </a:r>
                      <a:endParaRPr lang="en-US" sz="800" b="0" i="0" u="none" strike="noStrike" dirty="0">
                        <a:solidFill>
                          <a:schemeClr val="accent3">
                            <a:lumMod val="50000"/>
                          </a:schemeClr>
                        </a:solidFill>
                        <a:effectLst/>
                        <a:latin typeface="Arial Narrow" panose="020B0606020202030204" pitchFamily="34" charset="0"/>
                      </a:endParaRPr>
                    </a:p>
                  </a:txBody>
                  <a:tcPr marL="9525" marR="9525" marT="0" marB="0" anchor="ctr">
                    <a:solidFill>
                      <a:srgbClr val="548235">
                        <a:alpha val="20000"/>
                      </a:srgbClr>
                    </a:solidFill>
                  </a:tcPr>
                </a:tc>
                <a:tc>
                  <a:txBody>
                    <a:bodyPr/>
                    <a:lstStyle/>
                    <a:p>
                      <a:pPr algn="ctr" fontAlgn="ctr"/>
                      <a:r>
                        <a:rPr lang="ru-RU" sz="800" b="0" i="0" u="none" strike="noStrike">
                          <a:solidFill>
                            <a:srgbClr val="000000"/>
                          </a:solidFill>
                          <a:effectLst/>
                          <a:latin typeface="Arial Narrow" panose="020B0606020202030204" pitchFamily="34" charset="0"/>
                        </a:rPr>
                        <a:t>9113-0</a:t>
                      </a:r>
                    </a:p>
                  </a:txBody>
                  <a:tcPr marL="9525" marR="9525" marT="9525" marB="0" anchor="ctr">
                    <a:solidFill>
                      <a:srgbClr val="548235">
                        <a:alpha val="20000"/>
                      </a:srgbClr>
                    </a:solidFill>
                  </a:tcPr>
                </a:tc>
                <a:tc>
                  <a:txBody>
                    <a:bodyPr/>
                    <a:lstStyle/>
                    <a:p>
                      <a:pPr marL="72000" algn="l" fontAlgn="ctr"/>
                      <a:r>
                        <a:rPr lang="ru-RU" sz="800" b="0" i="0" u="none" strike="noStrike" dirty="0" err="1">
                          <a:solidFill>
                            <a:srgbClr val="000000"/>
                          </a:solidFill>
                          <a:effectLst/>
                          <a:latin typeface="Arial Narrow" panose="020B0606020202030204" pitchFamily="34" charset="0"/>
                        </a:rPr>
                        <a:t>Офистердегі</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жинаушылар</a:t>
                      </a:r>
                      <a:endParaRPr lang="ru-RU" sz="800" b="0" i="0" u="none" strike="noStrike" dirty="0">
                        <a:solidFill>
                          <a:srgbClr val="000000"/>
                        </a:solidFill>
                        <a:effectLst/>
                        <a:latin typeface="Arial Narrow" panose="020B0606020202030204" pitchFamily="34" charset="0"/>
                      </a:endParaRPr>
                    </a:p>
                  </a:txBody>
                  <a:tcPr marL="9525" marR="9525" marT="9525" marB="0" anchor="ctr">
                    <a:lnR w="12700" cap="flat" cmpd="sng" algn="ctr">
                      <a:solidFill>
                        <a:schemeClr val="tx1"/>
                      </a:solidFill>
                      <a:prstDash val="solid"/>
                      <a:round/>
                      <a:headEnd type="none" w="med" len="med"/>
                      <a:tailEnd type="none" w="med" len="med"/>
                    </a:lnR>
                    <a:solidFill>
                      <a:srgbClr val="548235">
                        <a:alpha val="20000"/>
                      </a:srgbClr>
                    </a:solidFill>
                  </a:tcPr>
                </a:tc>
                <a:tc>
                  <a:txBody>
                    <a:bodyPr/>
                    <a:lstStyle/>
                    <a:p>
                      <a:pPr algn="ctr" fontAlgn="ctr"/>
                      <a:r>
                        <a:rPr lang="ru-RU" sz="800" b="0" i="0" u="none" strike="noStrike">
                          <a:solidFill>
                            <a:srgbClr val="000000"/>
                          </a:solidFill>
                          <a:effectLst/>
                          <a:latin typeface="Arial Narrow" panose="020B0606020202030204" pitchFamily="34" charset="0"/>
                        </a:rPr>
                        <a:t>465</a:t>
                      </a:r>
                    </a:p>
                  </a:txBody>
                  <a:tcPr marL="9525" marR="9525" marT="9525" marB="0" anchor="ctr">
                    <a:lnL w="12700" cap="flat" cmpd="sng" algn="ctr">
                      <a:solidFill>
                        <a:schemeClr val="tx1"/>
                      </a:solidFill>
                      <a:prstDash val="solid"/>
                      <a:round/>
                      <a:headEnd type="none" w="med" len="med"/>
                      <a:tailEnd type="none" w="med" len="med"/>
                    </a:lnL>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128</a:t>
                      </a:r>
                    </a:p>
                  </a:txBody>
                  <a:tcPr marL="9525" marR="9525" marT="9525" marB="0" anchor="c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102</a:t>
                      </a:r>
                    </a:p>
                  </a:txBody>
                  <a:tcPr marL="9525" marR="9525" marT="9525" marB="0" anchor="c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140</a:t>
                      </a:r>
                    </a:p>
                  </a:txBody>
                  <a:tcPr marL="9525" marR="9525" marT="9525" marB="0" anchor="c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95</a:t>
                      </a:r>
                    </a:p>
                  </a:txBody>
                  <a:tcPr marL="9525" marR="9525" marT="9525" marB="0" anchor="ctr">
                    <a:lnR w="12700" cap="flat" cmpd="sng" algn="ctr">
                      <a:solidFill>
                        <a:schemeClr val="tx1"/>
                      </a:solidFill>
                      <a:prstDash val="solid"/>
                      <a:round/>
                      <a:headEnd type="none" w="med" len="med"/>
                      <a:tailEnd type="none" w="med" len="med"/>
                    </a:ln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541</a:t>
                      </a:r>
                    </a:p>
                  </a:txBody>
                  <a:tcPr marL="9525" marR="9525" marT="9525" marB="0" anchor="ctr">
                    <a:lnL w="12700" cap="flat" cmpd="sng" algn="ctr">
                      <a:solidFill>
                        <a:schemeClr val="tx1"/>
                      </a:solidFill>
                      <a:prstDash val="solid"/>
                      <a:round/>
                      <a:headEnd type="none" w="med" len="med"/>
                      <a:tailEnd type="none" w="med" len="med"/>
                    </a:lnL>
                    <a:solidFill>
                      <a:srgbClr val="548235">
                        <a:alpha val="20000"/>
                      </a:srgbClr>
                    </a:solidFill>
                  </a:tcPr>
                </a:tc>
                <a:tc>
                  <a:txBody>
                    <a:bodyPr/>
                    <a:lstStyle/>
                    <a:p>
                      <a:pPr algn="ctr" fontAlgn="ctr"/>
                      <a:r>
                        <a:rPr lang="ru-RU" sz="800" b="0" i="0" u="none" strike="noStrike">
                          <a:solidFill>
                            <a:srgbClr val="000000"/>
                          </a:solidFill>
                          <a:effectLst/>
                          <a:latin typeface="Arial Narrow" panose="020B0606020202030204" pitchFamily="34" charset="0"/>
                        </a:rPr>
                        <a:t>158</a:t>
                      </a:r>
                    </a:p>
                  </a:txBody>
                  <a:tcPr marL="9525" marR="9525" marT="9525" marB="0" anchor="c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130</a:t>
                      </a:r>
                    </a:p>
                  </a:txBody>
                  <a:tcPr marL="9525" marR="9525" marT="9525" marB="0" anchor="ctr">
                    <a:solidFill>
                      <a:srgbClr val="548235">
                        <a:alpha val="20000"/>
                      </a:srgbClr>
                    </a:solidFill>
                  </a:tcPr>
                </a:tc>
                <a:tc>
                  <a:txBody>
                    <a:bodyPr/>
                    <a:lstStyle/>
                    <a:p>
                      <a:pPr algn="ctr" fontAlgn="ctr"/>
                      <a:r>
                        <a:rPr lang="ru-RU" sz="800" b="0" i="0" u="none" strike="noStrike">
                          <a:solidFill>
                            <a:srgbClr val="000000"/>
                          </a:solidFill>
                          <a:effectLst/>
                          <a:latin typeface="Arial Narrow" panose="020B0606020202030204" pitchFamily="34" charset="0"/>
                        </a:rPr>
                        <a:t>118</a:t>
                      </a:r>
                    </a:p>
                  </a:txBody>
                  <a:tcPr marL="9525" marR="9525" marT="9525" marB="0" anchor="ctr">
                    <a:solidFill>
                      <a:srgbClr val="548235">
                        <a:alpha val="20000"/>
                      </a:srgbClr>
                    </a:solidFill>
                  </a:tcPr>
                </a:tc>
                <a:tc>
                  <a:txBody>
                    <a:bodyPr/>
                    <a:lstStyle/>
                    <a:p>
                      <a:pPr algn="ctr" fontAlgn="ctr"/>
                      <a:r>
                        <a:rPr lang="ru-RU" sz="800" b="0" i="0" u="none" strike="noStrike">
                          <a:solidFill>
                            <a:srgbClr val="000000"/>
                          </a:solidFill>
                          <a:effectLst/>
                          <a:latin typeface="Arial Narrow" panose="020B0606020202030204" pitchFamily="34" charset="0"/>
                        </a:rPr>
                        <a:t>135</a:t>
                      </a:r>
                    </a:p>
                  </a:txBody>
                  <a:tcPr marL="9525" marR="9525" marT="9525" marB="0" anchor="ctr">
                    <a:solidFill>
                      <a:srgbClr val="548235">
                        <a:alpha val="20000"/>
                      </a:srgbClr>
                    </a:solidFill>
                  </a:tcPr>
                </a:tc>
                <a:tc>
                  <a:txBody>
                    <a:bodyPr/>
                    <a:lstStyle/>
                    <a:p>
                      <a:pPr algn="ctr" fontAlgn="ctr"/>
                      <a:r>
                        <a:rPr lang="ru-RU" sz="800" b="0" i="0" u="none" strike="noStrike">
                          <a:solidFill>
                            <a:srgbClr val="000000"/>
                          </a:solidFill>
                          <a:effectLst/>
                          <a:latin typeface="Arial Narrow" panose="020B0606020202030204" pitchFamily="34" charset="0"/>
                        </a:rPr>
                        <a:t>1,6%</a:t>
                      </a:r>
                    </a:p>
                  </a:txBody>
                  <a:tcPr marL="9525" marR="9525" marT="9525" marB="0" anchor="ctr">
                    <a:solidFill>
                      <a:srgbClr val="548235">
                        <a:alpha val="20000"/>
                      </a:srgbClr>
                    </a:solidFill>
                  </a:tcPr>
                </a:tc>
                <a:extLst>
                  <a:ext uri="{0D108BD9-81ED-4DB2-BD59-A6C34878D82A}">
                    <a16:rowId xmlns:a16="http://schemas.microsoft.com/office/drawing/2014/main" val="43189757"/>
                  </a:ext>
                </a:extLst>
              </a:tr>
              <a:tr h="152142">
                <a:tc gridSpan="3">
                  <a:txBody>
                    <a:bodyPr/>
                    <a:lstStyle/>
                    <a:p>
                      <a:pPr algn="ctr" fontAlgn="b"/>
                      <a:r>
                        <a:rPr lang="ru-RU" sz="900" b="1" u="none" strike="noStrike" dirty="0">
                          <a:solidFill>
                            <a:schemeClr val="accent3">
                              <a:lumMod val="50000"/>
                            </a:schemeClr>
                          </a:solidFill>
                          <a:effectLst/>
                          <a:latin typeface="Arial Narrow" panose="020B0606020202030204" pitchFamily="34" charset="0"/>
                        </a:rPr>
                        <a:t>ТОП-10 БОЙЫНША ЖИЫНЫ</a:t>
                      </a:r>
                      <a:endParaRPr lang="ru-RU" sz="900" b="1" i="0" u="none" strike="noStrike" cap="none" dirty="0">
                        <a:solidFill>
                          <a:schemeClr val="accent3">
                            <a:lumMod val="50000"/>
                          </a:schemeClr>
                        </a:solidFill>
                        <a:effectLst/>
                        <a:latin typeface="Arial Narrow" panose="020B0606020202030204" pitchFamily="34" charset="0"/>
                        <a:ea typeface="+mn-ea"/>
                        <a:cs typeface="+mn-cs"/>
                        <a:sym typeface="Arial"/>
                      </a:endParaRPr>
                    </a:p>
                  </a:txBody>
                  <a:tcPr marL="9525" marR="9525" marT="0" marB="0" anchor="ctr">
                    <a:lnR w="12700" cap="flat" cmpd="sng" algn="ctr">
                      <a:solidFill>
                        <a:schemeClr val="tx1"/>
                      </a:solidFill>
                      <a:prstDash val="solid"/>
                      <a:round/>
                      <a:headEnd type="none" w="med" len="med"/>
                      <a:tailEnd type="none" w="med" len="med"/>
                    </a:lnR>
                    <a:lnB w="12700" cap="flat" cmpd="sng" algn="ctr">
                      <a:solidFill>
                        <a:schemeClr val="tx1"/>
                      </a:solidFill>
                      <a:prstDash val="solid"/>
                      <a:round/>
                      <a:headEnd type="none" w="med" len="med"/>
                      <a:tailEnd type="none" w="med" len="med"/>
                    </a:lnB>
                    <a:noFill/>
                  </a:tcPr>
                </a:tc>
                <a:tc hMerge="1">
                  <a:txBody>
                    <a:bodyPr/>
                    <a:lstStyle/>
                    <a:p>
                      <a:pPr algn="ctr" fontAlgn="b"/>
                      <a:r>
                        <a:rPr lang="ru-KZ" sz="800" b="0" i="0" u="none" strike="noStrike" cap="none" dirty="0">
                          <a:solidFill>
                            <a:srgbClr val="007F76"/>
                          </a:solidFill>
                          <a:effectLst/>
                          <a:latin typeface="Arial Narrow" panose="020B0606020202030204" pitchFamily="34" charset="0"/>
                          <a:ea typeface="+mn-ea"/>
                          <a:cs typeface="+mn-cs"/>
                          <a:sym typeface="Arial"/>
                        </a:rPr>
                        <a:t>7239-2</a:t>
                      </a:r>
                    </a:p>
                  </a:txBody>
                  <a:tcPr marL="9525" marR="9525" marT="0" marB="0" anchor="ctr">
                    <a:lnB w="12700" cap="flat" cmpd="sng" algn="ctr">
                      <a:solidFill>
                        <a:schemeClr val="tx1"/>
                      </a:solidFill>
                      <a:prstDash val="solid"/>
                      <a:round/>
                      <a:headEnd type="none" w="med" len="med"/>
                      <a:tailEnd type="none" w="med" len="med"/>
                    </a:lnB>
                    <a:solidFill>
                      <a:schemeClr val="bg1">
                        <a:lumMod val="50000"/>
                        <a:alpha val="20000"/>
                      </a:schemeClr>
                    </a:solidFill>
                  </a:tcPr>
                </a:tc>
                <a:tc hMerge="1">
                  <a:txBody>
                    <a:bodyPr/>
                    <a:lstStyle/>
                    <a:p>
                      <a:pPr marL="72000" algn="l" fontAlgn="ctr"/>
                      <a:r>
                        <a:rPr lang="ru-RU" sz="800" b="0" i="0" u="none" strike="noStrike" cap="none" dirty="0">
                          <a:solidFill>
                            <a:srgbClr val="007F76"/>
                          </a:solidFill>
                          <a:effectLst/>
                          <a:latin typeface="Arial Narrow" panose="020B0606020202030204" pitchFamily="34" charset="0"/>
                          <a:ea typeface="+mn-ea"/>
                          <a:cs typeface="+mn-cs"/>
                          <a:sym typeface="Arial"/>
                        </a:rPr>
                        <a:t>Слесари промышленного оборудования</a:t>
                      </a:r>
                    </a:p>
                  </a:txBody>
                  <a:tcPr marL="9525" marR="9525" marT="0" marB="0" anchor="ctr">
                    <a:lnR w="12700" cap="flat" cmpd="sng" algn="ctr">
                      <a:solidFill>
                        <a:schemeClr val="tx1"/>
                      </a:solidFill>
                      <a:prstDash val="solid"/>
                      <a:round/>
                      <a:headEnd type="none" w="med" len="med"/>
                      <a:tailEnd type="none" w="med" len="med"/>
                    </a:lnR>
                    <a:lnB w="12700" cap="flat" cmpd="sng" algn="ctr">
                      <a:solidFill>
                        <a:schemeClr val="tx1"/>
                      </a:solidFill>
                      <a:prstDash val="solid"/>
                      <a:round/>
                      <a:headEnd type="none" w="med" len="med"/>
                      <a:tailEnd type="none" w="med" len="med"/>
                    </a:lnB>
                    <a:solidFill>
                      <a:schemeClr val="bg1">
                        <a:lumMod val="50000"/>
                        <a:alpha val="20000"/>
                      </a:schemeClr>
                    </a:solidFill>
                  </a:tcPr>
                </a:tc>
                <a:tc>
                  <a:txBody>
                    <a:bodyPr/>
                    <a:lstStyle/>
                    <a:p>
                      <a:pPr algn="ctr" fontAlgn="ctr"/>
                      <a:r>
                        <a:rPr lang="ru-RU" sz="800" b="1" i="0" u="none" strike="noStrike" dirty="0">
                          <a:solidFill>
                            <a:srgbClr val="000000"/>
                          </a:solidFill>
                          <a:effectLst/>
                          <a:latin typeface="Arial Narrow" panose="020B0606020202030204" pitchFamily="34" charset="0"/>
                        </a:rPr>
                        <a:t>10 851</a:t>
                      </a:r>
                    </a:p>
                  </a:txBody>
                  <a:tcPr marL="9525" marR="9525" marT="9525" marB="0" anchor="ctr">
                    <a:lnL w="12700" cap="flat" cmpd="sng" algn="ctr">
                      <a:solidFill>
                        <a:schemeClr val="tx1"/>
                      </a:solidFill>
                      <a:prstDash val="solid"/>
                      <a:round/>
                      <a:headEnd type="none" w="med" len="med"/>
                      <a:tailEnd type="none" w="med" len="med"/>
                    </a:lnL>
                    <a:lnB w="12700" cap="flat" cmpd="sng" algn="ctr">
                      <a:solidFill>
                        <a:schemeClr val="tx1"/>
                      </a:solidFill>
                      <a:prstDash val="solid"/>
                      <a:round/>
                      <a:headEnd type="none" w="med" len="med"/>
                      <a:tailEnd type="none" w="med" len="med"/>
                    </a:lnB>
                    <a:noFill/>
                  </a:tcPr>
                </a:tc>
                <a:tc>
                  <a:txBody>
                    <a:bodyPr/>
                    <a:lstStyle/>
                    <a:p>
                      <a:pPr algn="ctr" fontAlgn="ctr"/>
                      <a:r>
                        <a:rPr lang="ru-RU" sz="800" b="1" i="0" u="none" strike="noStrike" dirty="0">
                          <a:solidFill>
                            <a:srgbClr val="000000"/>
                          </a:solidFill>
                          <a:effectLst/>
                          <a:latin typeface="Arial Narrow" panose="020B0606020202030204" pitchFamily="34" charset="0"/>
                        </a:rPr>
                        <a:t>1 716</a:t>
                      </a:r>
                    </a:p>
                  </a:txBody>
                  <a:tcPr marL="9525" marR="9525" marT="9525" marB="0" anchor="ctr">
                    <a:lnB w="12700" cap="flat" cmpd="sng" algn="ctr">
                      <a:solidFill>
                        <a:schemeClr val="tx1"/>
                      </a:solidFill>
                      <a:prstDash val="solid"/>
                      <a:round/>
                      <a:headEnd type="none" w="med" len="med"/>
                      <a:tailEnd type="none" w="med" len="med"/>
                    </a:lnB>
                    <a:noFill/>
                  </a:tcPr>
                </a:tc>
                <a:tc>
                  <a:txBody>
                    <a:bodyPr/>
                    <a:lstStyle/>
                    <a:p>
                      <a:pPr algn="ctr" fontAlgn="ctr"/>
                      <a:r>
                        <a:rPr lang="ru-RU" sz="800" b="1" i="0" u="none" strike="noStrike" dirty="0">
                          <a:solidFill>
                            <a:srgbClr val="000000"/>
                          </a:solidFill>
                          <a:effectLst/>
                          <a:latin typeface="Arial Narrow" panose="020B0606020202030204" pitchFamily="34" charset="0"/>
                        </a:rPr>
                        <a:t>2 606</a:t>
                      </a:r>
                    </a:p>
                  </a:txBody>
                  <a:tcPr marL="9525" marR="9525" marT="9525" marB="0" anchor="ctr">
                    <a:lnB w="12700" cap="flat" cmpd="sng" algn="ctr">
                      <a:solidFill>
                        <a:schemeClr val="tx1"/>
                      </a:solidFill>
                      <a:prstDash val="solid"/>
                      <a:round/>
                      <a:headEnd type="none" w="med" len="med"/>
                      <a:tailEnd type="none" w="med" len="med"/>
                    </a:lnB>
                    <a:noFill/>
                  </a:tcPr>
                </a:tc>
                <a:tc>
                  <a:txBody>
                    <a:bodyPr/>
                    <a:lstStyle/>
                    <a:p>
                      <a:pPr algn="ctr" fontAlgn="ctr"/>
                      <a:r>
                        <a:rPr lang="ru-RU" sz="800" b="1" i="0" u="none" strike="noStrike" dirty="0">
                          <a:solidFill>
                            <a:srgbClr val="000000"/>
                          </a:solidFill>
                          <a:effectLst/>
                          <a:latin typeface="Arial Narrow" panose="020B0606020202030204" pitchFamily="34" charset="0"/>
                        </a:rPr>
                        <a:t>3 649</a:t>
                      </a:r>
                    </a:p>
                  </a:txBody>
                  <a:tcPr marL="9525" marR="9525" marT="9525" marB="0" anchor="ctr">
                    <a:lnB w="12700" cap="flat" cmpd="sng" algn="ctr">
                      <a:solidFill>
                        <a:schemeClr val="tx1"/>
                      </a:solidFill>
                      <a:prstDash val="solid"/>
                      <a:round/>
                      <a:headEnd type="none" w="med" len="med"/>
                      <a:tailEnd type="none" w="med" len="med"/>
                    </a:lnB>
                    <a:noFill/>
                  </a:tcPr>
                </a:tc>
                <a:tc>
                  <a:txBody>
                    <a:bodyPr/>
                    <a:lstStyle/>
                    <a:p>
                      <a:pPr algn="ctr" fontAlgn="ctr"/>
                      <a:r>
                        <a:rPr lang="ru-RU" sz="800" b="1" i="0" u="none" strike="noStrike" dirty="0">
                          <a:solidFill>
                            <a:srgbClr val="000000"/>
                          </a:solidFill>
                          <a:effectLst/>
                          <a:latin typeface="Arial Narrow" panose="020B0606020202030204" pitchFamily="34" charset="0"/>
                        </a:rPr>
                        <a:t>2 880</a:t>
                      </a:r>
                    </a:p>
                  </a:txBody>
                  <a:tcPr marL="9525" marR="9525" marT="9525" marB="0" anchor="ctr">
                    <a:lnR w="12700" cap="flat" cmpd="sng" algn="ctr">
                      <a:solidFill>
                        <a:schemeClr val="tx1"/>
                      </a:solidFill>
                      <a:prstDash val="solid"/>
                      <a:round/>
                      <a:headEnd type="none" w="med" len="med"/>
                      <a:tailEnd type="none" w="med" len="med"/>
                    </a:lnR>
                    <a:lnB w="12700" cap="flat" cmpd="sng" algn="ctr">
                      <a:solidFill>
                        <a:schemeClr val="tx1"/>
                      </a:solidFill>
                      <a:prstDash val="solid"/>
                      <a:round/>
                      <a:headEnd type="none" w="med" len="med"/>
                      <a:tailEnd type="none" w="med" len="med"/>
                    </a:lnB>
                    <a:noFill/>
                  </a:tcPr>
                </a:tc>
                <a:tc>
                  <a:txBody>
                    <a:bodyPr/>
                    <a:lstStyle/>
                    <a:p>
                      <a:pPr algn="ctr" fontAlgn="ctr"/>
                      <a:r>
                        <a:rPr lang="ru-RU" sz="800" b="1" i="0" u="none" strike="noStrike">
                          <a:solidFill>
                            <a:srgbClr val="000000"/>
                          </a:solidFill>
                          <a:effectLst/>
                          <a:latin typeface="Arial Narrow" panose="020B0606020202030204" pitchFamily="34" charset="0"/>
                        </a:rPr>
                        <a:t>10 326</a:t>
                      </a:r>
                    </a:p>
                  </a:txBody>
                  <a:tcPr marL="9525" marR="9525" marT="9525" marB="0" anchor="ctr">
                    <a:lnL w="12700" cap="flat" cmpd="sng" algn="ctr">
                      <a:solidFill>
                        <a:schemeClr val="tx1"/>
                      </a:solidFill>
                      <a:prstDash val="solid"/>
                      <a:round/>
                      <a:headEnd type="none" w="med" len="med"/>
                      <a:tailEnd type="none" w="med" len="med"/>
                    </a:lnL>
                    <a:lnB w="12700" cap="flat" cmpd="sng" algn="ctr">
                      <a:solidFill>
                        <a:schemeClr val="tx1"/>
                      </a:solidFill>
                      <a:prstDash val="solid"/>
                      <a:round/>
                      <a:headEnd type="none" w="med" len="med"/>
                      <a:tailEnd type="none" w="med" len="med"/>
                    </a:lnB>
                    <a:noFill/>
                  </a:tcPr>
                </a:tc>
                <a:tc>
                  <a:txBody>
                    <a:bodyPr/>
                    <a:lstStyle/>
                    <a:p>
                      <a:pPr algn="ctr" fontAlgn="ctr"/>
                      <a:r>
                        <a:rPr lang="ru-RU" sz="800" b="1" i="0" u="none" strike="noStrike" dirty="0">
                          <a:solidFill>
                            <a:srgbClr val="000000"/>
                          </a:solidFill>
                          <a:effectLst/>
                          <a:latin typeface="Arial Narrow" panose="020B0606020202030204" pitchFamily="34" charset="0"/>
                        </a:rPr>
                        <a:t>1 842</a:t>
                      </a:r>
                    </a:p>
                  </a:txBody>
                  <a:tcPr marL="9525" marR="9525" marT="9525" marB="0" anchor="ctr">
                    <a:lnB w="12700" cap="flat" cmpd="sng" algn="ctr">
                      <a:solidFill>
                        <a:schemeClr val="tx1"/>
                      </a:solidFill>
                      <a:prstDash val="solid"/>
                      <a:round/>
                      <a:headEnd type="none" w="med" len="med"/>
                      <a:tailEnd type="none" w="med" len="med"/>
                    </a:lnB>
                    <a:noFill/>
                  </a:tcPr>
                </a:tc>
                <a:tc>
                  <a:txBody>
                    <a:bodyPr/>
                    <a:lstStyle/>
                    <a:p>
                      <a:pPr algn="ctr" fontAlgn="ctr"/>
                      <a:r>
                        <a:rPr lang="ru-RU" sz="800" b="1" i="0" u="none" strike="noStrike">
                          <a:solidFill>
                            <a:srgbClr val="000000"/>
                          </a:solidFill>
                          <a:effectLst/>
                          <a:latin typeface="Arial Narrow" panose="020B0606020202030204" pitchFamily="34" charset="0"/>
                        </a:rPr>
                        <a:t>2 161</a:t>
                      </a:r>
                    </a:p>
                  </a:txBody>
                  <a:tcPr marL="9525" marR="9525" marT="9525" marB="0" anchor="ctr">
                    <a:lnB w="12700" cap="flat" cmpd="sng" algn="ctr">
                      <a:solidFill>
                        <a:schemeClr val="tx1"/>
                      </a:solidFill>
                      <a:prstDash val="solid"/>
                      <a:round/>
                      <a:headEnd type="none" w="med" len="med"/>
                      <a:tailEnd type="none" w="med" len="med"/>
                    </a:lnB>
                    <a:noFill/>
                  </a:tcPr>
                </a:tc>
                <a:tc>
                  <a:txBody>
                    <a:bodyPr/>
                    <a:lstStyle/>
                    <a:p>
                      <a:pPr algn="ctr" fontAlgn="ctr"/>
                      <a:r>
                        <a:rPr lang="ru-RU" sz="800" b="1" i="0" u="none" strike="noStrike" dirty="0">
                          <a:solidFill>
                            <a:srgbClr val="000000"/>
                          </a:solidFill>
                          <a:effectLst/>
                          <a:latin typeface="Arial Narrow" panose="020B0606020202030204" pitchFamily="34" charset="0"/>
                        </a:rPr>
                        <a:t>2 787</a:t>
                      </a:r>
                    </a:p>
                  </a:txBody>
                  <a:tcPr marL="9525" marR="9525" marT="9525" marB="0" anchor="ctr">
                    <a:lnB w="12700" cap="flat" cmpd="sng" algn="ctr">
                      <a:solidFill>
                        <a:schemeClr val="tx1"/>
                      </a:solidFill>
                      <a:prstDash val="solid"/>
                      <a:round/>
                      <a:headEnd type="none" w="med" len="med"/>
                      <a:tailEnd type="none" w="med" len="med"/>
                    </a:lnB>
                    <a:noFill/>
                  </a:tcPr>
                </a:tc>
                <a:tc>
                  <a:txBody>
                    <a:bodyPr/>
                    <a:lstStyle/>
                    <a:p>
                      <a:pPr algn="ctr" fontAlgn="ctr"/>
                      <a:r>
                        <a:rPr lang="ru-RU" sz="800" b="1" i="0" u="none" strike="noStrike" dirty="0">
                          <a:solidFill>
                            <a:srgbClr val="000000"/>
                          </a:solidFill>
                          <a:effectLst/>
                          <a:latin typeface="Arial Narrow" panose="020B0606020202030204" pitchFamily="34" charset="0"/>
                        </a:rPr>
                        <a:t>3 536</a:t>
                      </a:r>
                    </a:p>
                  </a:txBody>
                  <a:tcPr marL="9525" marR="9525" marT="9525" marB="0" anchor="ctr">
                    <a:lnB w="12700" cap="flat" cmpd="sng" algn="ctr">
                      <a:solidFill>
                        <a:schemeClr val="tx1"/>
                      </a:solidFill>
                      <a:prstDash val="solid"/>
                      <a:round/>
                      <a:headEnd type="none" w="med" len="med"/>
                      <a:tailEnd type="none" w="med" len="med"/>
                    </a:lnB>
                    <a:noFill/>
                  </a:tcPr>
                </a:tc>
                <a:tc>
                  <a:txBody>
                    <a:bodyPr/>
                    <a:lstStyle/>
                    <a:p>
                      <a:pPr algn="ctr" fontAlgn="ctr"/>
                      <a:r>
                        <a:rPr lang="ru-RU" sz="800" b="1" i="0" u="none" strike="noStrike" dirty="0">
                          <a:solidFill>
                            <a:srgbClr val="000000"/>
                          </a:solidFill>
                          <a:effectLst/>
                          <a:latin typeface="Arial Narrow" panose="020B0606020202030204" pitchFamily="34" charset="0"/>
                        </a:rPr>
                        <a:t>30,5%</a:t>
                      </a:r>
                    </a:p>
                  </a:txBody>
                  <a:tcPr marL="9525" marR="9525" marT="9525" marB="0" anchor="ctr">
                    <a:lnB w="12700"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3063250630"/>
                  </a:ext>
                </a:extLst>
              </a:tr>
              <a:tr h="152142">
                <a:tc gridSpan="14">
                  <a:txBody>
                    <a:bodyPr/>
                    <a:lstStyle/>
                    <a:p>
                      <a:pPr algn="ctr" fontAlgn="b"/>
                      <a:r>
                        <a:rPr lang="ru-RU" sz="900" b="1" i="0" u="none" strike="noStrike" dirty="0">
                          <a:solidFill>
                            <a:schemeClr val="accent6">
                              <a:lumMod val="50000"/>
                            </a:schemeClr>
                          </a:solidFill>
                          <a:effectLst/>
                          <a:latin typeface="Arial Narrow" panose="020B0606020202030204" pitchFamily="34" charset="0"/>
                        </a:rPr>
                        <a:t>ПЕССИМИСТІК СЦЕНАРИЙ</a:t>
                      </a:r>
                      <a:endParaRPr lang="en-US" sz="900" b="1" i="0" u="none" strike="noStrike" dirty="0">
                        <a:solidFill>
                          <a:schemeClr val="accent6">
                            <a:lumMod val="50000"/>
                          </a:schemeClr>
                        </a:solidFill>
                        <a:effectLst/>
                        <a:latin typeface="Arial Narrow" panose="020B0606020202030204" pitchFamily="34" charset="0"/>
                      </a:endParaRPr>
                    </a:p>
                  </a:txBody>
                  <a:tcPr marL="9525" marR="9525" marT="0" marB="0" anchor="ct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accent6">
                        <a:lumMod val="50000"/>
                        <a:alpha val="40000"/>
                      </a:schemeClr>
                    </a:solidFill>
                  </a:tcPr>
                </a:tc>
                <a:tc hMerge="1">
                  <a:txBody>
                    <a:bodyPr/>
                    <a:lstStyle/>
                    <a:p>
                      <a:pPr algn="ctr" fontAlgn="b"/>
                      <a:endParaRPr lang="ru-KZ" sz="800" b="0" i="0" u="none" strike="noStrike" cap="none" dirty="0">
                        <a:solidFill>
                          <a:srgbClr val="007F76"/>
                        </a:solidFill>
                        <a:effectLst/>
                        <a:latin typeface="Arial Narrow" panose="020B0606020202030204" pitchFamily="34" charset="0"/>
                        <a:ea typeface="+mn-ea"/>
                        <a:cs typeface="+mn-cs"/>
                        <a:sym typeface="Arial"/>
                      </a:endParaRPr>
                    </a:p>
                  </a:txBody>
                  <a:tcPr marL="9525" marR="9525" marT="0" marB="0" anchor="ct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007F76">
                        <a:alpha val="20000"/>
                      </a:srgbClr>
                    </a:solidFill>
                  </a:tcPr>
                </a:tc>
                <a:tc hMerge="1">
                  <a:txBody>
                    <a:bodyPr/>
                    <a:lstStyle/>
                    <a:p>
                      <a:pPr marL="72000" algn="l" fontAlgn="ctr"/>
                      <a:endParaRPr lang="ru-RU" sz="800" b="0" i="0" u="none" strike="noStrike" cap="none" dirty="0">
                        <a:solidFill>
                          <a:srgbClr val="007F76"/>
                        </a:solidFill>
                        <a:effectLst/>
                        <a:latin typeface="Arial Narrow" panose="020B0606020202030204" pitchFamily="34" charset="0"/>
                        <a:ea typeface="+mn-ea"/>
                        <a:cs typeface="+mn-cs"/>
                        <a:sym typeface="Arial"/>
                      </a:endParaRPr>
                    </a:p>
                  </a:txBody>
                  <a:tcPr marL="9525" marR="9525" marT="0" marB="0" anchor="ctr">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007F76">
                        <a:alpha val="20000"/>
                      </a:srgbClr>
                    </a:solidFill>
                  </a:tcPr>
                </a:tc>
                <a:tc hMerge="1">
                  <a:txBody>
                    <a:bodyPr/>
                    <a:lstStyle/>
                    <a:p>
                      <a:pPr algn="ctr" fontAlgn="b"/>
                      <a:endParaRPr lang="ru-KZ" sz="800" b="0" i="0" u="none" strike="noStrike" cap="none" dirty="0">
                        <a:solidFill>
                          <a:schemeClr val="tx1"/>
                        </a:solidFill>
                        <a:effectLst/>
                        <a:latin typeface="Arial Narrow" panose="020B0606020202030204" pitchFamily="34" charset="0"/>
                        <a:ea typeface="+mn-ea"/>
                        <a:cs typeface="+mn-cs"/>
                        <a:sym typeface="Arial"/>
                      </a:endParaRPr>
                    </a:p>
                  </a:txBody>
                  <a:tcPr marL="9525" marR="9525" marT="0" marB="0" anchor="ctr">
                    <a:lnL w="12700" cap="flat" cmpd="sng" algn="ctr">
                      <a:solidFill>
                        <a:schemeClr val="tx1"/>
                      </a:solidFill>
                      <a:prstDash val="solid"/>
                      <a:round/>
                      <a:headEnd type="none" w="med" len="med"/>
                      <a:tailEnd type="none" w="med" len="med"/>
                    </a:lnL>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50000"/>
                        <a:alpha val="20000"/>
                      </a:schemeClr>
                    </a:solidFill>
                  </a:tcPr>
                </a:tc>
                <a:tc hMerge="1">
                  <a:txBody>
                    <a:bodyPr/>
                    <a:lstStyle/>
                    <a:p>
                      <a:pPr algn="ctr" fontAlgn="b"/>
                      <a:endParaRPr lang="ru-KZ" sz="800" b="0" i="0" u="none" strike="noStrike" cap="none">
                        <a:solidFill>
                          <a:schemeClr val="tx1"/>
                        </a:solidFill>
                        <a:effectLst/>
                        <a:latin typeface="Arial Narrow" panose="020B0606020202030204" pitchFamily="34" charset="0"/>
                        <a:ea typeface="+mn-ea"/>
                        <a:cs typeface="+mn-cs"/>
                        <a:sym typeface="Arial"/>
                      </a:endParaRPr>
                    </a:p>
                  </a:txBody>
                  <a:tcPr marL="9525" marR="9525" marT="0" marB="0" anchor="ct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50000"/>
                        <a:alpha val="20000"/>
                      </a:schemeClr>
                    </a:solidFill>
                  </a:tcPr>
                </a:tc>
                <a:tc hMerge="1">
                  <a:txBody>
                    <a:bodyPr/>
                    <a:lstStyle/>
                    <a:p>
                      <a:pPr algn="ctr" fontAlgn="b"/>
                      <a:endParaRPr lang="ru-KZ" sz="800" b="0" i="0" u="none" strike="noStrike" cap="none" dirty="0">
                        <a:solidFill>
                          <a:schemeClr val="tx1"/>
                        </a:solidFill>
                        <a:effectLst/>
                        <a:latin typeface="Arial Narrow" panose="020B0606020202030204" pitchFamily="34" charset="0"/>
                        <a:ea typeface="+mn-ea"/>
                        <a:cs typeface="+mn-cs"/>
                        <a:sym typeface="Arial"/>
                      </a:endParaRPr>
                    </a:p>
                  </a:txBody>
                  <a:tcPr marL="9525" marR="9525" marT="0" marB="0" anchor="ct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50000"/>
                        <a:alpha val="20000"/>
                      </a:schemeClr>
                    </a:solidFill>
                  </a:tcPr>
                </a:tc>
                <a:tc hMerge="1">
                  <a:txBody>
                    <a:bodyPr/>
                    <a:lstStyle/>
                    <a:p>
                      <a:pPr algn="ctr" fontAlgn="b"/>
                      <a:endParaRPr lang="ru-KZ" sz="800" b="0" i="0" u="none" strike="noStrike" cap="none" dirty="0">
                        <a:solidFill>
                          <a:schemeClr val="tx1"/>
                        </a:solidFill>
                        <a:effectLst/>
                        <a:latin typeface="Arial Narrow" panose="020B0606020202030204" pitchFamily="34" charset="0"/>
                        <a:ea typeface="+mn-ea"/>
                        <a:cs typeface="+mn-cs"/>
                        <a:sym typeface="Arial"/>
                      </a:endParaRPr>
                    </a:p>
                  </a:txBody>
                  <a:tcPr marL="9525" marR="9525" marT="0" marB="0" anchor="ct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50000"/>
                        <a:alpha val="20000"/>
                      </a:schemeClr>
                    </a:solidFill>
                  </a:tcPr>
                </a:tc>
                <a:tc hMerge="1">
                  <a:txBody>
                    <a:bodyPr/>
                    <a:lstStyle/>
                    <a:p>
                      <a:pPr algn="ctr" fontAlgn="b"/>
                      <a:endParaRPr lang="ru-KZ" sz="800" b="0" i="0" u="none" strike="noStrike" cap="none">
                        <a:solidFill>
                          <a:schemeClr val="tx1"/>
                        </a:solidFill>
                        <a:effectLst/>
                        <a:latin typeface="Arial Narrow" panose="020B0606020202030204" pitchFamily="34" charset="0"/>
                        <a:ea typeface="+mn-ea"/>
                        <a:cs typeface="+mn-cs"/>
                        <a:sym typeface="Arial"/>
                      </a:endParaRPr>
                    </a:p>
                  </a:txBody>
                  <a:tcPr marL="9525" marR="9525" marT="0" marB="0" anchor="ctr">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50000"/>
                        <a:alpha val="20000"/>
                      </a:schemeClr>
                    </a:solidFill>
                  </a:tcPr>
                </a:tc>
                <a:tc hMerge="1">
                  <a:txBody>
                    <a:bodyPr/>
                    <a:lstStyle/>
                    <a:p>
                      <a:pPr algn="ctr" fontAlgn="ctr"/>
                      <a:endParaRPr lang="ru-KZ" sz="800" b="0" i="0" u="none" strike="noStrike" cap="none" dirty="0">
                        <a:solidFill>
                          <a:srgbClr val="007F76"/>
                        </a:solidFill>
                        <a:effectLst/>
                        <a:latin typeface="Arial Narrow" panose="020B0606020202030204" pitchFamily="34" charset="0"/>
                        <a:ea typeface="+mn-ea"/>
                        <a:cs typeface="+mn-cs"/>
                        <a:sym typeface="Arial"/>
                      </a:endParaRPr>
                    </a:p>
                  </a:txBody>
                  <a:tcPr marL="9525" marR="9525" marT="0" marB="0" anchor="ctr">
                    <a:lnL w="12700" cap="flat" cmpd="sng" algn="ctr">
                      <a:solidFill>
                        <a:schemeClr val="tx1"/>
                      </a:solidFill>
                      <a:prstDash val="solid"/>
                      <a:round/>
                      <a:headEnd type="none" w="med" len="med"/>
                      <a:tailEnd type="none" w="med" len="med"/>
                    </a:lnL>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007F76">
                        <a:alpha val="20000"/>
                      </a:srgbClr>
                    </a:solidFill>
                  </a:tcPr>
                </a:tc>
                <a:tc hMerge="1">
                  <a:txBody>
                    <a:bodyPr/>
                    <a:lstStyle/>
                    <a:p>
                      <a:pPr algn="ctr" fontAlgn="ctr"/>
                      <a:endParaRPr lang="ru-KZ" sz="800" b="0" i="0" u="none" strike="noStrike" cap="none" dirty="0">
                        <a:solidFill>
                          <a:schemeClr val="tx1"/>
                        </a:solidFill>
                        <a:effectLst/>
                        <a:latin typeface="Arial Narrow" panose="020B0606020202030204" pitchFamily="34" charset="0"/>
                        <a:ea typeface="+mn-ea"/>
                        <a:cs typeface="+mn-cs"/>
                        <a:sym typeface="Arial"/>
                      </a:endParaRPr>
                    </a:p>
                  </a:txBody>
                  <a:tcPr marL="9525" marR="9525" marT="0" marB="0" anchor="ct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50000"/>
                        <a:alpha val="20000"/>
                      </a:schemeClr>
                    </a:solidFill>
                  </a:tcPr>
                </a:tc>
                <a:tc hMerge="1">
                  <a:txBody>
                    <a:bodyPr/>
                    <a:lstStyle/>
                    <a:p>
                      <a:pPr algn="ctr" fontAlgn="ctr"/>
                      <a:endParaRPr lang="ru-KZ" sz="800" b="0" i="0" u="none" strike="noStrike" cap="none" dirty="0">
                        <a:solidFill>
                          <a:srgbClr val="007F76"/>
                        </a:solidFill>
                        <a:effectLst/>
                        <a:latin typeface="Arial Narrow" panose="020B0606020202030204" pitchFamily="34" charset="0"/>
                        <a:ea typeface="+mn-ea"/>
                        <a:cs typeface="+mn-cs"/>
                        <a:sym typeface="Arial"/>
                      </a:endParaRPr>
                    </a:p>
                  </a:txBody>
                  <a:tcPr marL="9525" marR="9525" marT="0" marB="0" anchor="ct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007F76">
                        <a:alpha val="20000"/>
                      </a:srgbClr>
                    </a:solidFill>
                  </a:tcPr>
                </a:tc>
                <a:tc hMerge="1">
                  <a:txBody>
                    <a:bodyPr/>
                    <a:lstStyle/>
                    <a:p>
                      <a:pPr algn="ctr" fontAlgn="ctr"/>
                      <a:endParaRPr lang="ru-KZ" sz="800" b="0" i="0" u="none" strike="noStrike" cap="none" dirty="0">
                        <a:solidFill>
                          <a:srgbClr val="007F76"/>
                        </a:solidFill>
                        <a:effectLst/>
                        <a:latin typeface="Arial Narrow" panose="020B0606020202030204" pitchFamily="34" charset="0"/>
                        <a:ea typeface="+mn-ea"/>
                        <a:cs typeface="+mn-cs"/>
                        <a:sym typeface="Arial"/>
                      </a:endParaRPr>
                    </a:p>
                  </a:txBody>
                  <a:tcPr marL="9525" marR="9525" marT="0" marB="0" anchor="ct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007F76">
                        <a:alpha val="20000"/>
                      </a:srgbClr>
                    </a:solidFill>
                  </a:tcPr>
                </a:tc>
                <a:tc hMerge="1">
                  <a:txBody>
                    <a:bodyPr/>
                    <a:lstStyle/>
                    <a:p>
                      <a:pPr algn="ctr" fontAlgn="ctr"/>
                      <a:endParaRPr lang="ru-KZ" sz="800" b="0" i="0" u="none" strike="noStrike" cap="none" dirty="0">
                        <a:solidFill>
                          <a:srgbClr val="007F76"/>
                        </a:solidFill>
                        <a:effectLst/>
                        <a:latin typeface="Arial Narrow" panose="020B0606020202030204" pitchFamily="34" charset="0"/>
                        <a:ea typeface="+mn-ea"/>
                        <a:cs typeface="+mn-cs"/>
                        <a:sym typeface="Arial"/>
                      </a:endParaRPr>
                    </a:p>
                  </a:txBody>
                  <a:tcPr marL="9525" marR="9525" marT="0" marB="0" anchor="ct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007F76">
                        <a:alpha val="20000"/>
                      </a:srgbClr>
                    </a:solidFill>
                  </a:tcPr>
                </a:tc>
                <a:tc hMerge="1">
                  <a:txBody>
                    <a:bodyPr/>
                    <a:lstStyle/>
                    <a:p>
                      <a:pPr algn="ctr" fontAlgn="ctr"/>
                      <a:endParaRPr lang="ru-KZ" sz="800" b="0" i="0" u="none" strike="noStrike" cap="none" dirty="0">
                        <a:solidFill>
                          <a:srgbClr val="007F76"/>
                        </a:solidFill>
                        <a:effectLst/>
                        <a:latin typeface="Arial Narrow" panose="020B0606020202030204" pitchFamily="34" charset="0"/>
                        <a:ea typeface="+mn-ea"/>
                        <a:cs typeface="+mn-cs"/>
                        <a:sym typeface="Arial"/>
                      </a:endParaRPr>
                    </a:p>
                  </a:txBody>
                  <a:tcPr marL="9525" marR="9525" marT="0" marB="0" anchor="ct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007F76">
                        <a:alpha val="20000"/>
                      </a:srgbClr>
                    </a:solidFill>
                  </a:tcPr>
                </a:tc>
                <a:extLst>
                  <a:ext uri="{0D108BD9-81ED-4DB2-BD59-A6C34878D82A}">
                    <a16:rowId xmlns:a16="http://schemas.microsoft.com/office/drawing/2014/main" val="2562410137"/>
                  </a:ext>
                </a:extLst>
              </a:tr>
              <a:tr h="144837">
                <a:tc>
                  <a:txBody>
                    <a:bodyPr/>
                    <a:lstStyle/>
                    <a:p>
                      <a:pPr algn="ctr" fontAlgn="b"/>
                      <a:r>
                        <a:rPr lang="ru-RU" sz="800" u="none" strike="noStrike" dirty="0">
                          <a:solidFill>
                            <a:schemeClr val="accent6">
                              <a:lumMod val="50000"/>
                            </a:schemeClr>
                          </a:solidFill>
                          <a:effectLst/>
                          <a:latin typeface="Arial Narrow" panose="020B0606020202030204" pitchFamily="34" charset="0"/>
                        </a:rPr>
                        <a:t>1</a:t>
                      </a:r>
                      <a:endParaRPr lang="en-US" sz="800" b="0" i="0" u="none" strike="noStrike" dirty="0">
                        <a:solidFill>
                          <a:schemeClr val="accent6">
                            <a:lumMod val="50000"/>
                          </a:schemeClr>
                        </a:solidFill>
                        <a:effectLst/>
                        <a:latin typeface="Arial Narrow" panose="020B0606020202030204" pitchFamily="34" charset="0"/>
                      </a:endParaRPr>
                    </a:p>
                  </a:txBody>
                  <a:tcPr marL="9525" marR="9525" marT="0" marB="0" anchor="ctr">
                    <a:lnT w="12700" cap="flat" cmpd="sng" algn="ctr">
                      <a:solidFill>
                        <a:schemeClr val="tx1"/>
                      </a:solidFill>
                      <a:prstDash val="solid"/>
                      <a:round/>
                      <a:headEnd type="none" w="med" len="med"/>
                      <a:tailEnd type="none" w="med" len="med"/>
                    </a:lnT>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9629-7</a:t>
                      </a:r>
                    </a:p>
                  </a:txBody>
                  <a:tcPr marL="9525" marR="9525" marT="9525" marB="0" anchor="ctr">
                    <a:lnT w="12700" cap="flat" cmpd="sng" algn="ctr">
                      <a:solidFill>
                        <a:schemeClr val="tx1"/>
                      </a:solidFill>
                      <a:prstDash val="solid"/>
                      <a:round/>
                      <a:headEnd type="none" w="med" len="med"/>
                      <a:tailEnd type="none" w="med" len="med"/>
                    </a:lnT>
                    <a:solidFill>
                      <a:schemeClr val="accent6">
                        <a:lumMod val="50000"/>
                        <a:alpha val="1000"/>
                      </a:schemeClr>
                    </a:solidFill>
                  </a:tcPr>
                </a:tc>
                <a:tc>
                  <a:txBody>
                    <a:bodyPr/>
                    <a:lstStyle/>
                    <a:p>
                      <a:pPr marL="72000" algn="l" fontAlgn="ctr"/>
                      <a:r>
                        <a:rPr lang="ru-RU" sz="800" b="0" i="0" u="none" strike="noStrike" dirty="0" err="1">
                          <a:solidFill>
                            <a:srgbClr val="000000"/>
                          </a:solidFill>
                          <a:effectLst/>
                          <a:latin typeface="Arial Narrow" panose="020B0606020202030204" pitchFamily="34" charset="0"/>
                        </a:rPr>
                        <a:t>Әртүрлі</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жұмысты</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атқарушылар</a:t>
                      </a:r>
                      <a:endParaRPr lang="ru-RU" sz="800" b="0" i="0" u="none" strike="noStrike" dirty="0">
                        <a:solidFill>
                          <a:srgbClr val="000000"/>
                        </a:solidFill>
                        <a:effectLst/>
                        <a:latin typeface="Arial Narrow" panose="020B0606020202030204" pitchFamily="34" charset="0"/>
                      </a:endParaRPr>
                    </a:p>
                  </a:txBody>
                  <a:tcPr marL="9525" marR="9525" marT="9525" marB="0" anchor="ctr">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2 229</a:t>
                      </a:r>
                    </a:p>
                  </a:txBody>
                  <a:tcPr marL="9525" marR="9525" marT="9525" marB="0" anchor="ctr">
                    <a:lnL w="12700" cap="flat" cmpd="sng" algn="ctr">
                      <a:solidFill>
                        <a:schemeClr val="tx1"/>
                      </a:solidFill>
                      <a:prstDash val="solid"/>
                      <a:round/>
                      <a:headEnd type="none" w="med" len="med"/>
                      <a:tailEnd type="none" w="med" len="med"/>
                    </a:lnL>
                    <a:lnT w="12700" cap="flat" cmpd="sng" algn="ctr">
                      <a:solidFill>
                        <a:schemeClr val="tx1"/>
                      </a:solidFill>
                      <a:prstDash val="solid"/>
                      <a:round/>
                      <a:headEnd type="none" w="med" len="med"/>
                      <a:tailEnd type="none" w="med" len="med"/>
                    </a:lnT>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326</a:t>
                      </a:r>
                    </a:p>
                  </a:txBody>
                  <a:tcPr marL="9525" marR="9525" marT="9525" marB="0" anchor="ctr">
                    <a:lnT w="12700" cap="flat" cmpd="sng" algn="ctr">
                      <a:solidFill>
                        <a:schemeClr val="tx1"/>
                      </a:solidFill>
                      <a:prstDash val="solid"/>
                      <a:round/>
                      <a:headEnd type="none" w="med" len="med"/>
                      <a:tailEnd type="none" w="med" len="med"/>
                    </a:lnT>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575</a:t>
                      </a:r>
                    </a:p>
                  </a:txBody>
                  <a:tcPr marL="9525" marR="9525" marT="9525" marB="0" anchor="ctr">
                    <a:lnT w="12700" cap="flat" cmpd="sng" algn="ctr">
                      <a:solidFill>
                        <a:schemeClr val="tx1"/>
                      </a:solidFill>
                      <a:prstDash val="solid"/>
                      <a:round/>
                      <a:headEnd type="none" w="med" len="med"/>
                      <a:tailEnd type="none" w="med" len="med"/>
                    </a:lnT>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1 008</a:t>
                      </a:r>
                    </a:p>
                  </a:txBody>
                  <a:tcPr marL="9525" marR="9525" marT="9525" marB="0" anchor="ctr">
                    <a:lnT w="12700" cap="flat" cmpd="sng" algn="ctr">
                      <a:solidFill>
                        <a:schemeClr val="tx1"/>
                      </a:solidFill>
                      <a:prstDash val="solid"/>
                      <a:round/>
                      <a:headEnd type="none" w="med" len="med"/>
                      <a:tailEnd type="none" w="med" len="med"/>
                    </a:lnT>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320</a:t>
                      </a:r>
                    </a:p>
                  </a:txBody>
                  <a:tcPr marL="9525" marR="9525" marT="9525" marB="0" anchor="ctr">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1 109</a:t>
                      </a:r>
                    </a:p>
                  </a:txBody>
                  <a:tcPr marL="9525" marR="9525" marT="9525" marB="0" anchor="ctr">
                    <a:lnL w="12700" cap="flat" cmpd="sng" algn="ctr">
                      <a:solidFill>
                        <a:schemeClr val="tx1"/>
                      </a:solidFill>
                      <a:prstDash val="solid"/>
                      <a:round/>
                      <a:headEnd type="none" w="med" len="med"/>
                      <a:tailEnd type="none" w="med" len="med"/>
                    </a:lnL>
                    <a:lnT w="12700" cap="flat" cmpd="sng" algn="ctr">
                      <a:solidFill>
                        <a:schemeClr val="tx1"/>
                      </a:solidFill>
                      <a:prstDash val="solid"/>
                      <a:round/>
                      <a:headEnd type="none" w="med" len="med"/>
                      <a:tailEnd type="none" w="med" len="med"/>
                    </a:lnT>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237</a:t>
                      </a:r>
                    </a:p>
                  </a:txBody>
                  <a:tcPr marL="9525" marR="9525" marT="9525" marB="0" anchor="ctr">
                    <a:lnT w="12700" cap="flat" cmpd="sng" algn="ctr">
                      <a:solidFill>
                        <a:schemeClr val="tx1"/>
                      </a:solidFill>
                      <a:prstDash val="solid"/>
                      <a:round/>
                      <a:headEnd type="none" w="med" len="med"/>
                      <a:tailEnd type="none" w="med" len="med"/>
                    </a:lnT>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50</a:t>
                      </a:r>
                    </a:p>
                  </a:txBody>
                  <a:tcPr marL="9525" marR="9525" marT="9525" marB="0" anchor="ctr">
                    <a:lnT w="12700" cap="flat" cmpd="sng" algn="ctr">
                      <a:solidFill>
                        <a:schemeClr val="tx1"/>
                      </a:solidFill>
                      <a:prstDash val="solid"/>
                      <a:round/>
                      <a:headEnd type="none" w="med" len="med"/>
                      <a:tailEnd type="none" w="med" len="med"/>
                    </a:lnT>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246</a:t>
                      </a:r>
                    </a:p>
                  </a:txBody>
                  <a:tcPr marL="9525" marR="9525" marT="9525" marB="0" anchor="ctr">
                    <a:lnT w="12700" cap="flat" cmpd="sng" algn="ctr">
                      <a:solidFill>
                        <a:schemeClr val="tx1"/>
                      </a:solidFill>
                      <a:prstDash val="solid"/>
                      <a:round/>
                      <a:headEnd type="none" w="med" len="med"/>
                      <a:tailEnd type="none" w="med" len="med"/>
                    </a:lnT>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576</a:t>
                      </a:r>
                    </a:p>
                  </a:txBody>
                  <a:tcPr marL="9525" marR="9525" marT="9525" marB="0" anchor="ctr">
                    <a:lnT w="12700" cap="flat" cmpd="sng" algn="ctr">
                      <a:solidFill>
                        <a:schemeClr val="tx1"/>
                      </a:solidFill>
                      <a:prstDash val="solid"/>
                      <a:round/>
                      <a:headEnd type="none" w="med" len="med"/>
                      <a:tailEnd type="none" w="med" len="med"/>
                    </a:lnT>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4,3%</a:t>
                      </a:r>
                    </a:p>
                  </a:txBody>
                  <a:tcPr marL="9525" marR="9525" marT="9525" marB="0" anchor="ctr">
                    <a:lnT w="12700" cap="flat" cmpd="sng" algn="ctr">
                      <a:solidFill>
                        <a:schemeClr val="tx1"/>
                      </a:solidFill>
                      <a:prstDash val="solid"/>
                      <a:round/>
                      <a:headEnd type="none" w="med" len="med"/>
                      <a:tailEnd type="none" w="med" len="med"/>
                    </a:lnT>
                    <a:solidFill>
                      <a:schemeClr val="accent6">
                        <a:lumMod val="50000"/>
                        <a:alpha val="1000"/>
                      </a:schemeClr>
                    </a:solidFill>
                  </a:tcPr>
                </a:tc>
                <a:extLst>
                  <a:ext uri="{0D108BD9-81ED-4DB2-BD59-A6C34878D82A}">
                    <a16:rowId xmlns:a16="http://schemas.microsoft.com/office/drawing/2014/main" val="1295061941"/>
                  </a:ext>
                </a:extLst>
              </a:tr>
              <a:tr h="144837">
                <a:tc>
                  <a:txBody>
                    <a:bodyPr/>
                    <a:lstStyle/>
                    <a:p>
                      <a:pPr algn="ctr" fontAlgn="b"/>
                      <a:r>
                        <a:rPr lang="ru-RU" sz="800" b="0" i="0" u="none" strike="noStrike" dirty="0">
                          <a:solidFill>
                            <a:schemeClr val="accent6">
                              <a:lumMod val="50000"/>
                            </a:schemeClr>
                          </a:solidFill>
                          <a:effectLst/>
                          <a:latin typeface="Arial Narrow" panose="020B0606020202030204" pitchFamily="34" charset="0"/>
                        </a:rPr>
                        <a:t>2</a:t>
                      </a:r>
                      <a:endParaRPr lang="en-US" sz="800" b="0" i="0" u="none" strike="noStrike" dirty="0">
                        <a:solidFill>
                          <a:schemeClr val="accent6">
                            <a:lumMod val="50000"/>
                          </a:schemeClr>
                        </a:solidFill>
                        <a:effectLst/>
                        <a:latin typeface="Arial Narrow" panose="020B0606020202030204" pitchFamily="34" charset="0"/>
                      </a:endParaRPr>
                    </a:p>
                  </a:txBody>
                  <a:tcPr marL="9525" marR="9525" marT="0" marB="0" anchor="ctr">
                    <a:solidFill>
                      <a:schemeClr val="accent6">
                        <a:lumMod val="75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9312-2</a:t>
                      </a:r>
                    </a:p>
                  </a:txBody>
                  <a:tcPr marL="9525" marR="9525" marT="9525" marB="0" anchor="ctr">
                    <a:solidFill>
                      <a:schemeClr val="accent6">
                        <a:lumMod val="75000"/>
                        <a:alpha val="20000"/>
                      </a:schemeClr>
                    </a:solidFill>
                  </a:tcPr>
                </a:tc>
                <a:tc>
                  <a:txBody>
                    <a:bodyPr/>
                    <a:lstStyle/>
                    <a:p>
                      <a:pPr marL="72000" algn="l" fontAlgn="ctr"/>
                      <a:r>
                        <a:rPr lang="ru-RU" sz="800" b="0" i="0" u="none" strike="noStrike" dirty="0" err="1">
                          <a:solidFill>
                            <a:srgbClr val="000000"/>
                          </a:solidFill>
                          <a:effectLst/>
                          <a:latin typeface="Arial Narrow" panose="020B0606020202030204" pitchFamily="34" charset="0"/>
                        </a:rPr>
                        <a:t>Ғимараттарды</a:t>
                      </a:r>
                      <a:r>
                        <a:rPr lang="ru-RU" sz="800" b="0" i="0" u="none" strike="noStrike" dirty="0">
                          <a:solidFill>
                            <a:srgbClr val="000000"/>
                          </a:solidFill>
                          <a:effectLst/>
                          <a:latin typeface="Arial Narrow" panose="020B0606020202030204" pitchFamily="34" charset="0"/>
                        </a:rPr>
                        <a:t> салу </a:t>
                      </a:r>
                      <a:r>
                        <a:rPr lang="ru-RU" sz="800" b="0" i="0" u="none" strike="noStrike" dirty="0" err="1">
                          <a:solidFill>
                            <a:srgbClr val="000000"/>
                          </a:solidFill>
                          <a:effectLst/>
                          <a:latin typeface="Arial Narrow" panose="020B0606020202030204" pitchFamily="34" charset="0"/>
                        </a:rPr>
                        <a:t>және</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жөндеу</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жөніндегі</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біліктілігі</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жоқ</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жұмысшылар</a:t>
                      </a:r>
                      <a:endParaRPr lang="ru-RU" sz="800" b="0" i="0" u="none" strike="noStrike" dirty="0">
                        <a:solidFill>
                          <a:srgbClr val="000000"/>
                        </a:solidFill>
                        <a:effectLst/>
                        <a:latin typeface="Arial Narrow" panose="020B0606020202030204" pitchFamily="34" charset="0"/>
                      </a:endParaRPr>
                    </a:p>
                  </a:txBody>
                  <a:tcPr marL="9525" marR="9525" marT="9525" marB="0" anchor="ctr">
                    <a:lnR w="12700" cap="flat" cmpd="sng" algn="ctr">
                      <a:solidFill>
                        <a:schemeClr val="tx1"/>
                      </a:solidFill>
                      <a:prstDash val="solid"/>
                      <a:round/>
                      <a:headEnd type="none" w="med" len="med"/>
                      <a:tailEnd type="none" w="med" len="med"/>
                    </a:lnR>
                    <a:solidFill>
                      <a:schemeClr val="accent6">
                        <a:lumMod val="75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730</a:t>
                      </a:r>
                    </a:p>
                  </a:txBody>
                  <a:tcPr marL="9525" marR="9525" marT="9525" marB="0" anchor="ctr">
                    <a:lnL w="12700" cap="flat" cmpd="sng" algn="ctr">
                      <a:solidFill>
                        <a:schemeClr val="tx1"/>
                      </a:solidFill>
                      <a:prstDash val="solid"/>
                      <a:round/>
                      <a:headEnd type="none" w="med" len="med"/>
                      <a:tailEnd type="none" w="med" len="med"/>
                    </a:lnL>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7</a:t>
                      </a:r>
                    </a:p>
                  </a:txBody>
                  <a:tcPr marL="9525" marR="9525" marT="9525" marB="0" anchor="c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112</a:t>
                      </a:r>
                    </a:p>
                  </a:txBody>
                  <a:tcPr marL="9525" marR="9525" marT="9525" marB="0" anchor="c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415</a:t>
                      </a:r>
                    </a:p>
                  </a:txBody>
                  <a:tcPr marL="9525" marR="9525" marT="9525" marB="0" anchor="c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196</a:t>
                      </a:r>
                    </a:p>
                  </a:txBody>
                  <a:tcPr marL="9525" marR="9525" marT="9525" marB="0" anchor="ctr">
                    <a:lnR w="12700" cap="flat" cmpd="sng" algn="ctr">
                      <a:solidFill>
                        <a:schemeClr val="tx1"/>
                      </a:solidFill>
                      <a:prstDash val="solid"/>
                      <a:round/>
                      <a:headEnd type="none" w="med" len="med"/>
                      <a:tailEnd type="none" w="med" len="med"/>
                    </a:ln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1 062</a:t>
                      </a:r>
                    </a:p>
                  </a:txBody>
                  <a:tcPr marL="9525" marR="9525" marT="9525" marB="0" anchor="ctr">
                    <a:lnL w="12700" cap="flat" cmpd="sng" algn="ctr">
                      <a:solidFill>
                        <a:schemeClr val="tx1"/>
                      </a:solidFill>
                      <a:prstDash val="solid"/>
                      <a:round/>
                      <a:headEnd type="none" w="med" len="med"/>
                      <a:tailEnd type="none" w="med" len="med"/>
                    </a:lnL>
                    <a:solidFill>
                      <a:schemeClr val="accent6">
                        <a:lumMod val="75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26</a:t>
                      </a:r>
                    </a:p>
                  </a:txBody>
                  <a:tcPr marL="9525" marR="9525" marT="9525" marB="0" anchor="c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253</a:t>
                      </a:r>
                    </a:p>
                  </a:txBody>
                  <a:tcPr marL="9525" marR="9525" marT="9525" marB="0" anchor="ctr">
                    <a:solidFill>
                      <a:schemeClr val="accent6">
                        <a:lumMod val="75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320</a:t>
                      </a:r>
                    </a:p>
                  </a:txBody>
                  <a:tcPr marL="9525" marR="9525" marT="9525" marB="0" anchor="ctr">
                    <a:solidFill>
                      <a:schemeClr val="accent6">
                        <a:lumMod val="75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463</a:t>
                      </a:r>
                    </a:p>
                  </a:txBody>
                  <a:tcPr marL="9525" marR="9525" marT="9525" marB="0" anchor="ctr">
                    <a:solidFill>
                      <a:schemeClr val="accent6">
                        <a:lumMod val="75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4,1%</a:t>
                      </a:r>
                    </a:p>
                  </a:txBody>
                  <a:tcPr marL="9525" marR="9525" marT="9525" marB="0" anchor="ctr">
                    <a:solidFill>
                      <a:schemeClr val="accent6">
                        <a:lumMod val="75000"/>
                        <a:alpha val="20000"/>
                      </a:schemeClr>
                    </a:solidFill>
                  </a:tcPr>
                </a:tc>
                <a:extLst>
                  <a:ext uri="{0D108BD9-81ED-4DB2-BD59-A6C34878D82A}">
                    <a16:rowId xmlns:a16="http://schemas.microsoft.com/office/drawing/2014/main" val="750895560"/>
                  </a:ext>
                </a:extLst>
              </a:tr>
              <a:tr h="144837">
                <a:tc>
                  <a:txBody>
                    <a:bodyPr/>
                    <a:lstStyle/>
                    <a:p>
                      <a:pPr algn="ctr" fontAlgn="b"/>
                      <a:r>
                        <a:rPr lang="ru-RU" sz="800" b="0" i="0" u="none" strike="noStrike" dirty="0">
                          <a:solidFill>
                            <a:schemeClr val="accent6">
                              <a:lumMod val="50000"/>
                            </a:schemeClr>
                          </a:solidFill>
                          <a:effectLst/>
                          <a:latin typeface="Arial Narrow" panose="020B0606020202030204" pitchFamily="34" charset="0"/>
                        </a:rPr>
                        <a:t>3</a:t>
                      </a:r>
                      <a:endParaRPr lang="en-US" sz="800" b="0" i="0" u="none" strike="noStrike" dirty="0">
                        <a:solidFill>
                          <a:schemeClr val="accent6">
                            <a:lumMod val="50000"/>
                          </a:schemeClr>
                        </a:solidFill>
                        <a:effectLst/>
                        <a:latin typeface="Arial Narrow" panose="020B0606020202030204" pitchFamily="34" charset="0"/>
                      </a:endParaRPr>
                    </a:p>
                  </a:txBody>
                  <a:tcPr marL="9525" marR="9525" marT="0"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7119-9</a:t>
                      </a:r>
                    </a:p>
                  </a:txBody>
                  <a:tcPr marL="9525" marR="9525" marT="9525" marB="0" anchor="ctr">
                    <a:solidFill>
                      <a:schemeClr val="accent6">
                        <a:lumMod val="50000"/>
                        <a:alpha val="1000"/>
                      </a:schemeClr>
                    </a:solidFill>
                  </a:tcPr>
                </a:tc>
                <a:tc>
                  <a:txBody>
                    <a:bodyPr/>
                    <a:lstStyle/>
                    <a:p>
                      <a:pPr marL="72000" algn="l" fontAlgn="ctr"/>
                      <a:r>
                        <a:rPr lang="ru-RU" sz="800" b="0" i="0" u="none" strike="noStrike" dirty="0" err="1">
                          <a:solidFill>
                            <a:srgbClr val="000000"/>
                          </a:solidFill>
                          <a:effectLst/>
                          <a:latin typeface="Arial Narrow" panose="020B0606020202030204" pitchFamily="34" charset="0"/>
                        </a:rPr>
                        <a:t>Құрылысшы-монтаждаушылар</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және</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тектес</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қызметтер</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саласындағы</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жұмысшылары</a:t>
                      </a:r>
                      <a:endParaRPr lang="ru-RU" sz="800" b="0" i="0" u="none" strike="noStrike" dirty="0">
                        <a:solidFill>
                          <a:srgbClr val="000000"/>
                        </a:solidFill>
                        <a:effectLst/>
                        <a:latin typeface="Arial Narrow" panose="020B0606020202030204" pitchFamily="34" charset="0"/>
                      </a:endParaRPr>
                    </a:p>
                  </a:txBody>
                  <a:tcPr marL="9525" marR="9525" marT="9525" marB="0" anchor="ctr">
                    <a:lnR w="12700" cap="flat" cmpd="sng" algn="ctr">
                      <a:solidFill>
                        <a:schemeClr val="tx1"/>
                      </a:solidFill>
                      <a:prstDash val="solid"/>
                      <a:round/>
                      <a:headEnd type="none" w="med" len="med"/>
                      <a:tailEnd type="none" w="med" len="med"/>
                    </a:ln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500</a:t>
                      </a:r>
                    </a:p>
                  </a:txBody>
                  <a:tcPr marL="9525" marR="9525" marT="9525" marB="0" anchor="ctr">
                    <a:lnL w="12700" cap="flat" cmpd="sng" algn="ctr">
                      <a:solidFill>
                        <a:schemeClr val="tx1"/>
                      </a:solidFill>
                      <a:prstDash val="solid"/>
                      <a:round/>
                      <a:headEnd type="none" w="med" len="med"/>
                      <a:tailEnd type="none" w="med" len="med"/>
                    </a:lnL>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4</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158</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283</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55</a:t>
                      </a:r>
                    </a:p>
                  </a:txBody>
                  <a:tcPr marL="9525" marR="9525" marT="9525" marB="0" anchor="ctr">
                    <a:lnR w="12700" cap="flat" cmpd="sng" algn="ctr">
                      <a:solidFill>
                        <a:schemeClr val="tx1"/>
                      </a:solidFill>
                      <a:prstDash val="solid"/>
                      <a:round/>
                      <a:headEnd type="none" w="med" len="med"/>
                      <a:tailEnd type="none" w="med" len="med"/>
                    </a:ln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739</a:t>
                      </a:r>
                    </a:p>
                  </a:txBody>
                  <a:tcPr marL="9525" marR="9525" marT="9525" marB="0" anchor="ctr">
                    <a:lnL w="12700" cap="flat" cmpd="sng" algn="ctr">
                      <a:solidFill>
                        <a:schemeClr val="tx1"/>
                      </a:solidFill>
                      <a:prstDash val="solid"/>
                      <a:round/>
                      <a:headEnd type="none" w="med" len="med"/>
                      <a:tailEnd type="none" w="med" len="med"/>
                    </a:lnL>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22</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159</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233</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325</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2,8%</a:t>
                      </a:r>
                    </a:p>
                  </a:txBody>
                  <a:tcPr marL="9525" marR="9525" marT="9525" marB="0" anchor="ctr">
                    <a:solidFill>
                      <a:schemeClr val="accent6">
                        <a:lumMod val="50000"/>
                        <a:alpha val="1000"/>
                      </a:schemeClr>
                    </a:solidFill>
                  </a:tcPr>
                </a:tc>
                <a:extLst>
                  <a:ext uri="{0D108BD9-81ED-4DB2-BD59-A6C34878D82A}">
                    <a16:rowId xmlns:a16="http://schemas.microsoft.com/office/drawing/2014/main" val="761244194"/>
                  </a:ext>
                </a:extLst>
              </a:tr>
              <a:tr h="144837">
                <a:tc>
                  <a:txBody>
                    <a:bodyPr/>
                    <a:lstStyle/>
                    <a:p>
                      <a:pPr algn="ctr" fontAlgn="b"/>
                      <a:r>
                        <a:rPr lang="ru-RU" sz="800" b="0" i="0" u="none" strike="noStrike" dirty="0">
                          <a:solidFill>
                            <a:schemeClr val="accent6">
                              <a:lumMod val="50000"/>
                            </a:schemeClr>
                          </a:solidFill>
                          <a:effectLst/>
                          <a:latin typeface="Arial Narrow" panose="020B0606020202030204" pitchFamily="34" charset="0"/>
                        </a:rPr>
                        <a:t>4</a:t>
                      </a:r>
                      <a:endParaRPr lang="en-US" sz="800" b="0" i="0" u="none" strike="noStrike" dirty="0">
                        <a:solidFill>
                          <a:schemeClr val="accent6">
                            <a:lumMod val="50000"/>
                          </a:schemeClr>
                        </a:solidFill>
                        <a:effectLst/>
                        <a:latin typeface="Arial Narrow" panose="020B0606020202030204" pitchFamily="34" charset="0"/>
                      </a:endParaRPr>
                    </a:p>
                  </a:txBody>
                  <a:tcPr marL="9525" marR="9525" marT="0" marB="0" anchor="ctr">
                    <a:solidFill>
                      <a:schemeClr val="accent6">
                        <a:lumMod val="75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7533-1</a:t>
                      </a:r>
                    </a:p>
                  </a:txBody>
                  <a:tcPr marL="9525" marR="9525" marT="9525" marB="0" anchor="ctr">
                    <a:solidFill>
                      <a:schemeClr val="accent6">
                        <a:lumMod val="75000"/>
                        <a:alpha val="20000"/>
                      </a:schemeClr>
                    </a:solidFill>
                  </a:tcPr>
                </a:tc>
                <a:tc>
                  <a:txBody>
                    <a:bodyPr/>
                    <a:lstStyle/>
                    <a:p>
                      <a:pPr marL="72000" algn="l" fontAlgn="ctr"/>
                      <a:r>
                        <a:rPr lang="ru-RU" sz="800" b="0" i="0" u="none" strike="noStrike" dirty="0" err="1">
                          <a:solidFill>
                            <a:srgbClr val="000000"/>
                          </a:solidFill>
                          <a:effectLst/>
                          <a:latin typeface="Arial Narrow" panose="020B0606020202030204" pitchFamily="34" charset="0"/>
                        </a:rPr>
                        <a:t>Тігіншілер</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және</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киім</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және</a:t>
                      </a:r>
                      <a:r>
                        <a:rPr lang="ru-RU" sz="800" b="0" i="0" u="none" strike="noStrike" dirty="0">
                          <a:solidFill>
                            <a:srgbClr val="000000"/>
                          </a:solidFill>
                          <a:effectLst/>
                          <a:latin typeface="Arial Narrow" panose="020B0606020202030204" pitchFamily="34" charset="0"/>
                        </a:rPr>
                        <a:t> мата </a:t>
                      </a:r>
                      <a:r>
                        <a:rPr lang="ru-RU" sz="800" b="0" i="0" u="none" strike="noStrike" dirty="0" err="1">
                          <a:solidFill>
                            <a:srgbClr val="000000"/>
                          </a:solidFill>
                          <a:effectLst/>
                          <a:latin typeface="Arial Narrow" panose="020B0606020202030204" pitchFamily="34" charset="0"/>
                        </a:rPr>
                        <a:t>реставраторлары</a:t>
                      </a:r>
                      <a:endParaRPr lang="ru-RU" sz="800" b="0" i="0" u="none" strike="noStrike" dirty="0">
                        <a:solidFill>
                          <a:srgbClr val="000000"/>
                        </a:solidFill>
                        <a:effectLst/>
                        <a:latin typeface="Arial Narrow" panose="020B0606020202030204" pitchFamily="34" charset="0"/>
                      </a:endParaRPr>
                    </a:p>
                  </a:txBody>
                  <a:tcPr marL="9525" marR="9525" marT="9525" marB="0" anchor="ctr">
                    <a:lnR w="12700" cap="flat" cmpd="sng" algn="ctr">
                      <a:solidFill>
                        <a:schemeClr val="tx1"/>
                      </a:solidFill>
                      <a:prstDash val="solid"/>
                      <a:round/>
                      <a:headEnd type="none" w="med" len="med"/>
                      <a:tailEnd type="none" w="med" len="med"/>
                    </a:lnR>
                    <a:solidFill>
                      <a:schemeClr val="accent6">
                        <a:lumMod val="75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1 368</a:t>
                      </a:r>
                    </a:p>
                  </a:txBody>
                  <a:tcPr marL="9525" marR="9525" marT="9525" marB="0" anchor="ctr">
                    <a:lnL w="12700" cap="flat" cmpd="sng" algn="ctr">
                      <a:solidFill>
                        <a:schemeClr val="tx1"/>
                      </a:solidFill>
                      <a:prstDash val="solid"/>
                      <a:round/>
                      <a:headEnd type="none" w="med" len="med"/>
                      <a:tailEnd type="none" w="med" len="med"/>
                    </a:lnL>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165</a:t>
                      </a:r>
                    </a:p>
                  </a:txBody>
                  <a:tcPr marL="9525" marR="9525" marT="9525" marB="0" anchor="c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142</a:t>
                      </a:r>
                    </a:p>
                  </a:txBody>
                  <a:tcPr marL="9525" marR="9525" marT="9525" marB="0" anchor="c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193</a:t>
                      </a:r>
                    </a:p>
                  </a:txBody>
                  <a:tcPr marL="9525" marR="9525" marT="9525" marB="0" anchor="c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868</a:t>
                      </a:r>
                    </a:p>
                  </a:txBody>
                  <a:tcPr marL="9525" marR="9525" marT="9525" marB="0" anchor="ctr">
                    <a:lnR w="12700" cap="flat" cmpd="sng" algn="ctr">
                      <a:solidFill>
                        <a:schemeClr val="tx1"/>
                      </a:solidFill>
                      <a:prstDash val="solid"/>
                      <a:round/>
                      <a:headEnd type="none" w="med" len="med"/>
                      <a:tailEnd type="none" w="med" len="med"/>
                    </a:ln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663</a:t>
                      </a:r>
                    </a:p>
                  </a:txBody>
                  <a:tcPr marL="9525" marR="9525" marT="9525" marB="0" anchor="ctr">
                    <a:lnL w="12700" cap="flat" cmpd="sng" algn="ctr">
                      <a:solidFill>
                        <a:schemeClr val="tx1"/>
                      </a:solidFill>
                      <a:prstDash val="solid"/>
                      <a:round/>
                      <a:headEnd type="none" w="med" len="med"/>
                      <a:tailEnd type="none" w="med" len="med"/>
                    </a:lnL>
                    <a:solidFill>
                      <a:schemeClr val="accent6">
                        <a:lumMod val="75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190</a:t>
                      </a:r>
                    </a:p>
                  </a:txBody>
                  <a:tcPr marL="9525" marR="9525" marT="9525" marB="0" anchor="c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167</a:t>
                      </a:r>
                    </a:p>
                  </a:txBody>
                  <a:tcPr marL="9525" marR="9525" marT="9525" marB="0" anchor="ctr">
                    <a:solidFill>
                      <a:schemeClr val="accent6">
                        <a:lumMod val="75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136</a:t>
                      </a:r>
                    </a:p>
                  </a:txBody>
                  <a:tcPr marL="9525" marR="9525" marT="9525" marB="0" anchor="ctr">
                    <a:solidFill>
                      <a:schemeClr val="accent6">
                        <a:lumMod val="75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170</a:t>
                      </a:r>
                    </a:p>
                  </a:txBody>
                  <a:tcPr marL="9525" marR="9525" marT="9525" marB="0" anchor="ctr">
                    <a:solidFill>
                      <a:schemeClr val="accent6">
                        <a:lumMod val="75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2,5%</a:t>
                      </a:r>
                    </a:p>
                  </a:txBody>
                  <a:tcPr marL="9525" marR="9525" marT="9525" marB="0" anchor="ctr">
                    <a:solidFill>
                      <a:schemeClr val="accent6">
                        <a:lumMod val="75000"/>
                        <a:alpha val="20000"/>
                      </a:schemeClr>
                    </a:solidFill>
                  </a:tcPr>
                </a:tc>
                <a:extLst>
                  <a:ext uri="{0D108BD9-81ED-4DB2-BD59-A6C34878D82A}">
                    <a16:rowId xmlns:a16="http://schemas.microsoft.com/office/drawing/2014/main" val="1996304957"/>
                  </a:ext>
                </a:extLst>
              </a:tr>
              <a:tr h="144837">
                <a:tc>
                  <a:txBody>
                    <a:bodyPr/>
                    <a:lstStyle/>
                    <a:p>
                      <a:pPr algn="ctr" fontAlgn="b"/>
                      <a:r>
                        <a:rPr lang="ru-RU" sz="800" b="0" i="0" u="none" strike="noStrike" dirty="0">
                          <a:solidFill>
                            <a:schemeClr val="accent6">
                              <a:lumMod val="50000"/>
                            </a:schemeClr>
                          </a:solidFill>
                          <a:effectLst/>
                          <a:latin typeface="Arial Narrow" panose="020B0606020202030204" pitchFamily="34" charset="0"/>
                        </a:rPr>
                        <a:t>5</a:t>
                      </a:r>
                      <a:endParaRPr lang="en-US" sz="800" b="0" i="0" u="none" strike="noStrike" dirty="0">
                        <a:solidFill>
                          <a:schemeClr val="accent6">
                            <a:lumMod val="50000"/>
                          </a:schemeClr>
                        </a:solidFill>
                        <a:effectLst/>
                        <a:latin typeface="Arial Narrow" panose="020B0606020202030204" pitchFamily="34" charset="0"/>
                      </a:endParaRPr>
                    </a:p>
                  </a:txBody>
                  <a:tcPr marL="9525" marR="9525" marT="0"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9112-9</a:t>
                      </a:r>
                    </a:p>
                  </a:txBody>
                  <a:tcPr marL="9525" marR="9525" marT="9525" marB="0" anchor="ctr">
                    <a:solidFill>
                      <a:schemeClr val="accent6">
                        <a:lumMod val="50000"/>
                        <a:alpha val="1000"/>
                      </a:schemeClr>
                    </a:solidFill>
                  </a:tcPr>
                </a:tc>
                <a:tc>
                  <a:txBody>
                    <a:bodyPr/>
                    <a:lstStyle/>
                    <a:p>
                      <a:pPr marL="72000" algn="l" fontAlgn="ctr"/>
                      <a:r>
                        <a:rPr lang="ru-RU" sz="800" b="0" i="0" u="none" strike="noStrike" dirty="0" err="1">
                          <a:solidFill>
                            <a:srgbClr val="000000"/>
                          </a:solidFill>
                          <a:effectLst/>
                          <a:latin typeface="Arial Narrow" panose="020B0606020202030204" pitchFamily="34" charset="0"/>
                        </a:rPr>
                        <a:t>Отельдердегі</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және</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ұқсас</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мекемелердегі</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басқа</a:t>
                      </a:r>
                      <a:r>
                        <a:rPr lang="ru-RU" sz="800" b="0" i="0" u="none" strike="noStrike" dirty="0">
                          <a:solidFill>
                            <a:srgbClr val="000000"/>
                          </a:solidFill>
                          <a:effectLst/>
                          <a:latin typeface="Arial Narrow" panose="020B0606020202030204" pitchFamily="34" charset="0"/>
                        </a:rPr>
                        <a:t> да </a:t>
                      </a:r>
                      <a:r>
                        <a:rPr lang="ru-RU" sz="800" b="0" i="0" u="none" strike="noStrike" dirty="0" err="1">
                          <a:solidFill>
                            <a:srgbClr val="000000"/>
                          </a:solidFill>
                          <a:effectLst/>
                          <a:latin typeface="Arial Narrow" panose="020B0606020202030204" pitchFamily="34" charset="0"/>
                        </a:rPr>
                        <a:t>тазалаушылар</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және</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үй</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қызметшілері</a:t>
                      </a:r>
                      <a:endParaRPr lang="ru-RU" sz="800" b="0" i="0" u="none" strike="noStrike" dirty="0">
                        <a:solidFill>
                          <a:srgbClr val="000000"/>
                        </a:solidFill>
                        <a:effectLst/>
                        <a:latin typeface="Arial Narrow" panose="020B0606020202030204" pitchFamily="34" charset="0"/>
                      </a:endParaRPr>
                    </a:p>
                  </a:txBody>
                  <a:tcPr marL="9525" marR="9525" marT="9525" marB="0" anchor="ctr">
                    <a:lnR w="12700" cap="flat" cmpd="sng" algn="ctr">
                      <a:solidFill>
                        <a:schemeClr val="tx1"/>
                      </a:solidFill>
                      <a:prstDash val="solid"/>
                      <a:round/>
                      <a:headEnd type="none" w="med" len="med"/>
                      <a:tailEnd type="none" w="med" len="med"/>
                    </a:ln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833</a:t>
                      </a:r>
                    </a:p>
                  </a:txBody>
                  <a:tcPr marL="9525" marR="9525" marT="9525" marB="0" anchor="ctr">
                    <a:lnL w="12700" cap="flat" cmpd="sng" algn="ctr">
                      <a:solidFill>
                        <a:schemeClr val="tx1"/>
                      </a:solidFill>
                      <a:prstDash val="solid"/>
                      <a:round/>
                      <a:headEnd type="none" w="med" len="med"/>
                      <a:tailEnd type="none" w="med" len="med"/>
                    </a:lnL>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215</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128</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246</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244</a:t>
                      </a:r>
                    </a:p>
                  </a:txBody>
                  <a:tcPr marL="9525" marR="9525" marT="9525" marB="0" anchor="ctr">
                    <a:lnR w="12700" cap="flat" cmpd="sng" algn="ctr">
                      <a:solidFill>
                        <a:schemeClr val="tx1"/>
                      </a:solidFill>
                      <a:prstDash val="solid"/>
                      <a:round/>
                      <a:headEnd type="none" w="med" len="med"/>
                      <a:tailEnd type="none" w="med" len="med"/>
                    </a:ln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647</a:t>
                      </a:r>
                    </a:p>
                  </a:txBody>
                  <a:tcPr marL="9525" marR="9525" marT="9525" marB="0" anchor="ctr">
                    <a:lnL w="12700" cap="flat" cmpd="sng" algn="ctr">
                      <a:solidFill>
                        <a:schemeClr val="tx1"/>
                      </a:solidFill>
                      <a:prstDash val="solid"/>
                      <a:round/>
                      <a:headEnd type="none" w="med" len="med"/>
                      <a:tailEnd type="none" w="med" len="med"/>
                    </a:lnL>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158</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211</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80</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198</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2,5%</a:t>
                      </a:r>
                    </a:p>
                  </a:txBody>
                  <a:tcPr marL="9525" marR="9525" marT="9525" marB="0" anchor="ctr">
                    <a:solidFill>
                      <a:schemeClr val="accent6">
                        <a:lumMod val="50000"/>
                        <a:alpha val="1000"/>
                      </a:schemeClr>
                    </a:solidFill>
                  </a:tcPr>
                </a:tc>
                <a:extLst>
                  <a:ext uri="{0D108BD9-81ED-4DB2-BD59-A6C34878D82A}">
                    <a16:rowId xmlns:a16="http://schemas.microsoft.com/office/drawing/2014/main" val="3085205914"/>
                  </a:ext>
                </a:extLst>
              </a:tr>
              <a:tr h="144837">
                <a:tc>
                  <a:txBody>
                    <a:bodyPr/>
                    <a:lstStyle/>
                    <a:p>
                      <a:pPr algn="ctr" fontAlgn="b"/>
                      <a:r>
                        <a:rPr lang="ru-RU" sz="800" b="0" i="0" u="none" strike="noStrike" dirty="0">
                          <a:solidFill>
                            <a:schemeClr val="accent6">
                              <a:lumMod val="50000"/>
                            </a:schemeClr>
                          </a:solidFill>
                          <a:effectLst/>
                          <a:latin typeface="Arial Narrow" panose="020B0606020202030204" pitchFamily="34" charset="0"/>
                        </a:rPr>
                        <a:t>6</a:t>
                      </a:r>
                      <a:endParaRPr lang="en-US" sz="800" b="0" i="0" u="none" strike="noStrike" dirty="0">
                        <a:solidFill>
                          <a:schemeClr val="accent6">
                            <a:lumMod val="50000"/>
                          </a:schemeClr>
                        </a:solidFill>
                        <a:effectLst/>
                        <a:latin typeface="Arial Narrow" panose="020B0606020202030204" pitchFamily="34" charset="0"/>
                      </a:endParaRPr>
                    </a:p>
                  </a:txBody>
                  <a:tcPr marL="9525" marR="9525" marT="0" marB="0" anchor="ctr">
                    <a:solidFill>
                      <a:schemeClr val="accent6">
                        <a:lumMod val="75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5311-2</a:t>
                      </a:r>
                    </a:p>
                  </a:txBody>
                  <a:tcPr marL="9525" marR="9525" marT="9525" marB="0" anchor="ctr">
                    <a:solidFill>
                      <a:schemeClr val="accent6">
                        <a:lumMod val="75000"/>
                        <a:alpha val="20000"/>
                      </a:schemeClr>
                    </a:solidFill>
                  </a:tcPr>
                </a:tc>
                <a:tc>
                  <a:txBody>
                    <a:bodyPr/>
                    <a:lstStyle/>
                    <a:p>
                      <a:pPr marL="72000" algn="l" fontAlgn="ctr"/>
                      <a:r>
                        <a:rPr lang="ru-RU" sz="800" b="0" i="0" u="none" strike="noStrike" dirty="0">
                          <a:solidFill>
                            <a:srgbClr val="000000"/>
                          </a:solidFill>
                          <a:effectLst/>
                          <a:latin typeface="Arial Narrow" panose="020B0606020202030204" pitchFamily="34" charset="0"/>
                        </a:rPr>
                        <a:t>Бала </a:t>
                      </a:r>
                      <a:r>
                        <a:rPr lang="ru-RU" sz="800" b="0" i="0" u="none" strike="noStrike" dirty="0" err="1">
                          <a:solidFill>
                            <a:srgbClr val="000000"/>
                          </a:solidFill>
                          <a:effectLst/>
                          <a:latin typeface="Arial Narrow" panose="020B0606020202030204" pitchFamily="34" charset="0"/>
                        </a:rPr>
                        <a:t>күтушілер</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балабақшадағы</a:t>
                      </a:r>
                      <a:r>
                        <a:rPr lang="ru-RU" sz="800" b="0" i="0" u="none" strike="noStrike" dirty="0">
                          <a:solidFill>
                            <a:srgbClr val="000000"/>
                          </a:solidFill>
                          <a:effectLst/>
                          <a:latin typeface="Arial Narrow" panose="020B0606020202030204" pitchFamily="34" charset="0"/>
                        </a:rPr>
                        <a:t>)</a:t>
                      </a:r>
                    </a:p>
                  </a:txBody>
                  <a:tcPr marL="9525" marR="9525" marT="9525" marB="0" anchor="ctr">
                    <a:lnR w="12700" cap="flat" cmpd="sng" algn="ctr">
                      <a:solidFill>
                        <a:schemeClr val="tx1"/>
                      </a:solidFill>
                      <a:prstDash val="solid"/>
                      <a:round/>
                      <a:headEnd type="none" w="med" len="med"/>
                      <a:tailEnd type="none" w="med" len="med"/>
                    </a:lnR>
                    <a:solidFill>
                      <a:schemeClr val="accent6">
                        <a:lumMod val="75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593</a:t>
                      </a:r>
                    </a:p>
                  </a:txBody>
                  <a:tcPr marL="9525" marR="9525" marT="9525" marB="0" anchor="ctr">
                    <a:lnL w="12700" cap="flat" cmpd="sng" algn="ctr">
                      <a:solidFill>
                        <a:schemeClr val="tx1"/>
                      </a:solidFill>
                      <a:prstDash val="solid"/>
                      <a:round/>
                      <a:headEnd type="none" w="med" len="med"/>
                      <a:tailEnd type="none" w="med" len="med"/>
                    </a:lnL>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128</a:t>
                      </a:r>
                    </a:p>
                  </a:txBody>
                  <a:tcPr marL="9525" marR="9525" marT="9525" marB="0" anchor="c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109</a:t>
                      </a:r>
                    </a:p>
                  </a:txBody>
                  <a:tcPr marL="9525" marR="9525" marT="9525" marB="0" anchor="c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167</a:t>
                      </a:r>
                    </a:p>
                  </a:txBody>
                  <a:tcPr marL="9525" marR="9525" marT="9525" marB="0" anchor="c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189</a:t>
                      </a:r>
                    </a:p>
                  </a:txBody>
                  <a:tcPr marL="9525" marR="9525" marT="9525" marB="0" anchor="ctr">
                    <a:lnR w="12700" cap="flat" cmpd="sng" algn="ctr">
                      <a:solidFill>
                        <a:schemeClr val="tx1"/>
                      </a:solidFill>
                      <a:prstDash val="solid"/>
                      <a:round/>
                      <a:headEnd type="none" w="med" len="med"/>
                      <a:tailEnd type="none" w="med" len="med"/>
                    </a:ln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599</a:t>
                      </a:r>
                    </a:p>
                  </a:txBody>
                  <a:tcPr marL="9525" marR="9525" marT="9525" marB="0" anchor="ctr">
                    <a:lnL w="12700" cap="flat" cmpd="sng" algn="ctr">
                      <a:solidFill>
                        <a:schemeClr val="tx1"/>
                      </a:solidFill>
                      <a:prstDash val="solid"/>
                      <a:round/>
                      <a:headEnd type="none" w="med" len="med"/>
                      <a:tailEnd type="none" w="med" len="med"/>
                    </a:lnL>
                    <a:solidFill>
                      <a:schemeClr val="accent6">
                        <a:lumMod val="75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163</a:t>
                      </a:r>
                    </a:p>
                  </a:txBody>
                  <a:tcPr marL="9525" marR="9525" marT="9525" marB="0" anchor="c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133</a:t>
                      </a:r>
                    </a:p>
                  </a:txBody>
                  <a:tcPr marL="9525" marR="9525" marT="9525" marB="0" anchor="ctr">
                    <a:solidFill>
                      <a:schemeClr val="accent6">
                        <a:lumMod val="75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122</a:t>
                      </a:r>
                    </a:p>
                  </a:txBody>
                  <a:tcPr marL="9525" marR="9525" marT="9525" marB="0" anchor="ctr">
                    <a:solidFill>
                      <a:schemeClr val="accent6">
                        <a:lumMod val="75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181</a:t>
                      </a:r>
                    </a:p>
                  </a:txBody>
                  <a:tcPr marL="9525" marR="9525" marT="9525" marB="0" anchor="ctr">
                    <a:solidFill>
                      <a:schemeClr val="accent6">
                        <a:lumMod val="75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2,3%</a:t>
                      </a:r>
                    </a:p>
                  </a:txBody>
                  <a:tcPr marL="9525" marR="9525" marT="9525" marB="0" anchor="ctr">
                    <a:solidFill>
                      <a:schemeClr val="accent6">
                        <a:lumMod val="75000"/>
                        <a:alpha val="20000"/>
                      </a:schemeClr>
                    </a:solidFill>
                  </a:tcPr>
                </a:tc>
                <a:extLst>
                  <a:ext uri="{0D108BD9-81ED-4DB2-BD59-A6C34878D82A}">
                    <a16:rowId xmlns:a16="http://schemas.microsoft.com/office/drawing/2014/main" val="2706513750"/>
                  </a:ext>
                </a:extLst>
              </a:tr>
              <a:tr h="144837">
                <a:tc>
                  <a:txBody>
                    <a:bodyPr/>
                    <a:lstStyle/>
                    <a:p>
                      <a:pPr algn="ctr" fontAlgn="b"/>
                      <a:r>
                        <a:rPr lang="ru-RU" sz="800" b="0" i="0" u="none" strike="noStrike" dirty="0">
                          <a:solidFill>
                            <a:schemeClr val="accent6">
                              <a:lumMod val="50000"/>
                            </a:schemeClr>
                          </a:solidFill>
                          <a:effectLst/>
                          <a:latin typeface="Arial Narrow" panose="020B0606020202030204" pitchFamily="34" charset="0"/>
                        </a:rPr>
                        <a:t>7</a:t>
                      </a:r>
                      <a:endParaRPr lang="en-US" sz="800" b="0" i="0" u="none" strike="noStrike" dirty="0">
                        <a:solidFill>
                          <a:schemeClr val="accent6">
                            <a:lumMod val="50000"/>
                          </a:schemeClr>
                        </a:solidFill>
                        <a:effectLst/>
                        <a:latin typeface="Arial Narrow" panose="020B0606020202030204" pitchFamily="34" charset="0"/>
                      </a:endParaRPr>
                    </a:p>
                  </a:txBody>
                  <a:tcPr marL="9525" marR="9525" marT="0"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3221-0</a:t>
                      </a:r>
                    </a:p>
                  </a:txBody>
                  <a:tcPr marL="9525" marR="9525" marT="9525" marB="0" anchor="ctr">
                    <a:solidFill>
                      <a:schemeClr val="accent6">
                        <a:lumMod val="50000"/>
                        <a:alpha val="1000"/>
                      </a:schemeClr>
                    </a:solidFill>
                  </a:tcPr>
                </a:tc>
                <a:tc>
                  <a:txBody>
                    <a:bodyPr/>
                    <a:lstStyle/>
                    <a:p>
                      <a:pPr marL="72000" algn="l" fontAlgn="ctr"/>
                      <a:r>
                        <a:rPr lang="ru-RU" sz="800" b="0" i="0" u="none" strike="noStrike" dirty="0" err="1">
                          <a:solidFill>
                            <a:srgbClr val="000000"/>
                          </a:solidFill>
                          <a:effectLst/>
                          <a:latin typeface="Arial Narrow" panose="020B0606020202030204" pitchFamily="34" charset="0"/>
                        </a:rPr>
                        <a:t>Күтім</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жөніндегі</a:t>
                      </a:r>
                      <a:r>
                        <a:rPr lang="ru-RU" sz="800" b="0" i="0" u="none" strike="noStrike" dirty="0">
                          <a:solidFill>
                            <a:srgbClr val="000000"/>
                          </a:solidFill>
                          <a:effectLst/>
                          <a:latin typeface="Arial Narrow" panose="020B0606020202030204" pitchFamily="34" charset="0"/>
                        </a:rPr>
                        <a:t> орта </a:t>
                      </a:r>
                      <a:r>
                        <a:rPr lang="ru-RU" sz="800" b="0" i="0" u="none" strike="noStrike" dirty="0" err="1">
                          <a:solidFill>
                            <a:srgbClr val="000000"/>
                          </a:solidFill>
                          <a:effectLst/>
                          <a:latin typeface="Arial Narrow" panose="020B0606020202030204" pitchFamily="34" charset="0"/>
                        </a:rPr>
                        <a:t>медициналық</a:t>
                      </a:r>
                      <a:r>
                        <a:rPr lang="ru-RU" sz="800" b="0" i="0" u="none" strike="noStrike" dirty="0">
                          <a:solidFill>
                            <a:srgbClr val="000000"/>
                          </a:solidFill>
                          <a:effectLst/>
                          <a:latin typeface="Arial Narrow" panose="020B0606020202030204" pitchFamily="34" charset="0"/>
                        </a:rPr>
                        <a:t> персонал</a:t>
                      </a:r>
                    </a:p>
                  </a:txBody>
                  <a:tcPr marL="9525" marR="9525" marT="9525" marB="0" anchor="ctr">
                    <a:lnR w="12700" cap="flat" cmpd="sng" algn="ctr">
                      <a:solidFill>
                        <a:schemeClr val="tx1"/>
                      </a:solidFill>
                      <a:prstDash val="solid"/>
                      <a:round/>
                      <a:headEnd type="none" w="med" len="med"/>
                      <a:tailEnd type="none" w="med" len="med"/>
                    </a:ln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782</a:t>
                      </a:r>
                    </a:p>
                  </a:txBody>
                  <a:tcPr marL="9525" marR="9525" marT="9525" marB="0" anchor="ctr">
                    <a:lnL w="12700" cap="flat" cmpd="sng" algn="ctr">
                      <a:solidFill>
                        <a:schemeClr val="tx1"/>
                      </a:solidFill>
                      <a:prstDash val="solid"/>
                      <a:round/>
                      <a:headEnd type="none" w="med" len="med"/>
                      <a:tailEnd type="none" w="med" len="med"/>
                    </a:lnL>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177</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181</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216</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208</a:t>
                      </a:r>
                    </a:p>
                  </a:txBody>
                  <a:tcPr marL="9525" marR="9525" marT="9525" marB="0" anchor="ctr">
                    <a:lnR w="12700" cap="flat" cmpd="sng" algn="ctr">
                      <a:solidFill>
                        <a:schemeClr val="tx1"/>
                      </a:solidFill>
                      <a:prstDash val="solid"/>
                      <a:round/>
                      <a:headEnd type="none" w="med" len="med"/>
                      <a:tailEnd type="none" w="med" len="med"/>
                    </a:ln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537</a:t>
                      </a:r>
                    </a:p>
                  </a:txBody>
                  <a:tcPr marL="9525" marR="9525" marT="9525" marB="0" anchor="ctr">
                    <a:lnL w="12700" cap="flat" cmpd="sng" algn="ctr">
                      <a:solidFill>
                        <a:schemeClr val="tx1"/>
                      </a:solidFill>
                      <a:prstDash val="solid"/>
                      <a:round/>
                      <a:headEnd type="none" w="med" len="med"/>
                      <a:tailEnd type="none" w="med" len="med"/>
                    </a:lnL>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247</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138</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43</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109</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2,1%</a:t>
                      </a:r>
                    </a:p>
                  </a:txBody>
                  <a:tcPr marL="9525" marR="9525" marT="9525" marB="0" anchor="ctr">
                    <a:solidFill>
                      <a:schemeClr val="accent6">
                        <a:lumMod val="50000"/>
                        <a:alpha val="1000"/>
                      </a:schemeClr>
                    </a:solidFill>
                  </a:tcPr>
                </a:tc>
                <a:extLst>
                  <a:ext uri="{0D108BD9-81ED-4DB2-BD59-A6C34878D82A}">
                    <a16:rowId xmlns:a16="http://schemas.microsoft.com/office/drawing/2014/main" val="1208754249"/>
                  </a:ext>
                </a:extLst>
              </a:tr>
              <a:tr h="144837">
                <a:tc>
                  <a:txBody>
                    <a:bodyPr/>
                    <a:lstStyle/>
                    <a:p>
                      <a:pPr algn="ctr" fontAlgn="b"/>
                      <a:r>
                        <a:rPr lang="ru-RU" sz="800" b="0" i="0" u="none" strike="noStrike" dirty="0">
                          <a:solidFill>
                            <a:schemeClr val="accent6">
                              <a:lumMod val="50000"/>
                            </a:schemeClr>
                          </a:solidFill>
                          <a:effectLst/>
                          <a:latin typeface="Arial Narrow" panose="020B0606020202030204" pitchFamily="34" charset="0"/>
                        </a:rPr>
                        <a:t>8</a:t>
                      </a:r>
                      <a:endParaRPr lang="en-US" sz="800" b="0" i="0" u="none" strike="noStrike" dirty="0">
                        <a:solidFill>
                          <a:schemeClr val="accent6">
                            <a:lumMod val="50000"/>
                          </a:schemeClr>
                        </a:solidFill>
                        <a:effectLst/>
                        <a:latin typeface="Arial Narrow" panose="020B0606020202030204" pitchFamily="34" charset="0"/>
                      </a:endParaRPr>
                    </a:p>
                  </a:txBody>
                  <a:tcPr marL="9525" marR="9525" marT="0" marB="0" anchor="ctr">
                    <a:solidFill>
                      <a:schemeClr val="accent6">
                        <a:lumMod val="75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5320-1</a:t>
                      </a:r>
                    </a:p>
                  </a:txBody>
                  <a:tcPr marL="9525" marR="9525" marT="9525" marB="0" anchor="ctr">
                    <a:solidFill>
                      <a:schemeClr val="accent6">
                        <a:lumMod val="75000"/>
                        <a:alpha val="20000"/>
                      </a:schemeClr>
                    </a:solidFill>
                  </a:tcPr>
                </a:tc>
                <a:tc>
                  <a:txBody>
                    <a:bodyPr/>
                    <a:lstStyle/>
                    <a:p>
                      <a:pPr marL="72000" algn="l" fontAlgn="ctr"/>
                      <a:r>
                        <a:rPr lang="ru-RU" sz="800" b="0" i="0" u="none" strike="noStrike" dirty="0" err="1">
                          <a:solidFill>
                            <a:srgbClr val="000000"/>
                          </a:solidFill>
                          <a:effectLst/>
                          <a:latin typeface="Arial Narrow" panose="020B0606020202030204" pitchFamily="34" charset="0"/>
                        </a:rPr>
                        <a:t>Үйден</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басқа</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науқастарға</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күтім</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жасау</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жөніндегі</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жұмыскерлер</a:t>
                      </a:r>
                      <a:endParaRPr lang="ru-RU" sz="800" b="0" i="0" u="none" strike="noStrike" dirty="0">
                        <a:solidFill>
                          <a:srgbClr val="000000"/>
                        </a:solidFill>
                        <a:effectLst/>
                        <a:latin typeface="Arial Narrow" panose="020B0606020202030204" pitchFamily="34" charset="0"/>
                      </a:endParaRPr>
                    </a:p>
                  </a:txBody>
                  <a:tcPr marL="9525" marR="9525" marT="9525" marB="0" anchor="ctr">
                    <a:lnR w="12700" cap="flat" cmpd="sng" algn="ctr">
                      <a:solidFill>
                        <a:schemeClr val="tx1"/>
                      </a:solidFill>
                      <a:prstDash val="solid"/>
                      <a:round/>
                      <a:headEnd type="none" w="med" len="med"/>
                      <a:tailEnd type="none" w="med" len="med"/>
                    </a:lnR>
                    <a:solidFill>
                      <a:schemeClr val="accent6">
                        <a:lumMod val="75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601</a:t>
                      </a:r>
                    </a:p>
                  </a:txBody>
                  <a:tcPr marL="9525" marR="9525" marT="9525" marB="0" anchor="ctr">
                    <a:lnL w="12700" cap="flat" cmpd="sng" algn="ctr">
                      <a:solidFill>
                        <a:schemeClr val="tx1"/>
                      </a:solidFill>
                      <a:prstDash val="solid"/>
                      <a:round/>
                      <a:headEnd type="none" w="med" len="med"/>
                      <a:tailEnd type="none" w="med" len="med"/>
                    </a:lnL>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148</a:t>
                      </a:r>
                    </a:p>
                  </a:txBody>
                  <a:tcPr marL="9525" marR="9525" marT="9525" marB="0" anchor="c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154</a:t>
                      </a:r>
                    </a:p>
                  </a:txBody>
                  <a:tcPr marL="9525" marR="9525" marT="9525" marB="0" anchor="c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159</a:t>
                      </a:r>
                    </a:p>
                  </a:txBody>
                  <a:tcPr marL="9525" marR="9525" marT="9525" marB="0" anchor="c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140</a:t>
                      </a:r>
                    </a:p>
                  </a:txBody>
                  <a:tcPr marL="9525" marR="9525" marT="9525" marB="0" anchor="ctr">
                    <a:lnR w="12700" cap="flat" cmpd="sng" algn="ctr">
                      <a:solidFill>
                        <a:schemeClr val="tx1"/>
                      </a:solidFill>
                      <a:prstDash val="solid"/>
                      <a:round/>
                      <a:headEnd type="none" w="med" len="med"/>
                      <a:tailEnd type="none" w="med" len="med"/>
                    </a:ln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504</a:t>
                      </a:r>
                    </a:p>
                  </a:txBody>
                  <a:tcPr marL="9525" marR="9525" marT="9525" marB="0" anchor="ctr">
                    <a:lnL w="12700" cap="flat" cmpd="sng" algn="ctr">
                      <a:solidFill>
                        <a:schemeClr val="tx1"/>
                      </a:solidFill>
                      <a:prstDash val="solid"/>
                      <a:round/>
                      <a:headEnd type="none" w="med" len="med"/>
                      <a:tailEnd type="none" w="med" len="med"/>
                    </a:lnL>
                    <a:solidFill>
                      <a:schemeClr val="accent6">
                        <a:lumMod val="75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170</a:t>
                      </a:r>
                    </a:p>
                  </a:txBody>
                  <a:tcPr marL="9525" marR="9525" marT="9525" marB="0" anchor="c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133</a:t>
                      </a:r>
                    </a:p>
                  </a:txBody>
                  <a:tcPr marL="9525" marR="9525" marT="9525" marB="0" anchor="ctr">
                    <a:solidFill>
                      <a:schemeClr val="accent6">
                        <a:lumMod val="75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97</a:t>
                      </a:r>
                    </a:p>
                  </a:txBody>
                  <a:tcPr marL="9525" marR="9525" marT="9525" marB="0" anchor="ctr">
                    <a:solidFill>
                      <a:schemeClr val="accent6">
                        <a:lumMod val="75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104</a:t>
                      </a:r>
                    </a:p>
                  </a:txBody>
                  <a:tcPr marL="9525" marR="9525" marT="9525" marB="0" anchor="ctr">
                    <a:solidFill>
                      <a:schemeClr val="accent6">
                        <a:lumMod val="75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1,9%</a:t>
                      </a:r>
                    </a:p>
                  </a:txBody>
                  <a:tcPr marL="9525" marR="9525" marT="9525" marB="0" anchor="ctr">
                    <a:solidFill>
                      <a:schemeClr val="accent6">
                        <a:lumMod val="75000"/>
                        <a:alpha val="20000"/>
                      </a:schemeClr>
                    </a:solidFill>
                  </a:tcPr>
                </a:tc>
                <a:extLst>
                  <a:ext uri="{0D108BD9-81ED-4DB2-BD59-A6C34878D82A}">
                    <a16:rowId xmlns:a16="http://schemas.microsoft.com/office/drawing/2014/main" val="470699172"/>
                  </a:ext>
                </a:extLst>
              </a:tr>
              <a:tr h="144837">
                <a:tc>
                  <a:txBody>
                    <a:bodyPr/>
                    <a:lstStyle/>
                    <a:p>
                      <a:pPr algn="ctr" fontAlgn="b"/>
                      <a:r>
                        <a:rPr lang="ru-RU" sz="800" b="0" i="0" u="none" strike="noStrike" dirty="0">
                          <a:solidFill>
                            <a:schemeClr val="accent6">
                              <a:lumMod val="50000"/>
                            </a:schemeClr>
                          </a:solidFill>
                          <a:effectLst/>
                          <a:latin typeface="Arial Narrow" panose="020B0606020202030204" pitchFamily="34" charset="0"/>
                        </a:rPr>
                        <a:t>9</a:t>
                      </a:r>
                      <a:endParaRPr lang="en-US" sz="800" b="0" i="0" u="none" strike="noStrike" dirty="0">
                        <a:solidFill>
                          <a:schemeClr val="accent6">
                            <a:lumMod val="50000"/>
                          </a:schemeClr>
                        </a:solidFill>
                        <a:effectLst/>
                        <a:latin typeface="Arial Narrow" panose="020B0606020202030204" pitchFamily="34" charset="0"/>
                      </a:endParaRPr>
                    </a:p>
                  </a:txBody>
                  <a:tcPr marL="9525" marR="9525" marT="0"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9113-0</a:t>
                      </a:r>
                    </a:p>
                  </a:txBody>
                  <a:tcPr marL="9525" marR="9525" marT="9525" marB="0" anchor="ctr">
                    <a:solidFill>
                      <a:schemeClr val="accent6">
                        <a:lumMod val="50000"/>
                        <a:alpha val="1000"/>
                      </a:schemeClr>
                    </a:solidFill>
                  </a:tcPr>
                </a:tc>
                <a:tc>
                  <a:txBody>
                    <a:bodyPr/>
                    <a:lstStyle/>
                    <a:p>
                      <a:pPr marL="72000" algn="l" fontAlgn="ctr"/>
                      <a:r>
                        <a:rPr lang="ru-RU" sz="800" b="0" i="0" u="none" strike="noStrike" dirty="0" err="1">
                          <a:solidFill>
                            <a:srgbClr val="000000"/>
                          </a:solidFill>
                          <a:effectLst/>
                          <a:latin typeface="Arial Narrow" panose="020B0606020202030204" pitchFamily="34" charset="0"/>
                        </a:rPr>
                        <a:t>Офистердегі</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жинаушылар</a:t>
                      </a:r>
                      <a:endParaRPr lang="ru-RU" sz="800" b="0" i="0" u="none" strike="noStrike" dirty="0">
                        <a:solidFill>
                          <a:srgbClr val="000000"/>
                        </a:solidFill>
                        <a:effectLst/>
                        <a:latin typeface="Arial Narrow" panose="020B0606020202030204" pitchFamily="34" charset="0"/>
                      </a:endParaRPr>
                    </a:p>
                  </a:txBody>
                  <a:tcPr marL="9525" marR="9525" marT="9525" marB="0" anchor="ctr">
                    <a:lnR w="12700" cap="flat" cmpd="sng" algn="ctr">
                      <a:solidFill>
                        <a:schemeClr val="tx1"/>
                      </a:solidFill>
                      <a:prstDash val="solid"/>
                      <a:round/>
                      <a:headEnd type="none" w="med" len="med"/>
                      <a:tailEnd type="none" w="med" len="med"/>
                    </a:ln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465</a:t>
                      </a:r>
                    </a:p>
                  </a:txBody>
                  <a:tcPr marL="9525" marR="9525" marT="9525" marB="0" anchor="ctr">
                    <a:lnL w="12700" cap="flat" cmpd="sng" algn="ctr">
                      <a:solidFill>
                        <a:schemeClr val="tx1"/>
                      </a:solidFill>
                      <a:prstDash val="solid"/>
                      <a:round/>
                      <a:headEnd type="none" w="med" len="med"/>
                      <a:tailEnd type="none" w="med" len="med"/>
                    </a:lnL>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128</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102</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140</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95</a:t>
                      </a:r>
                    </a:p>
                  </a:txBody>
                  <a:tcPr marL="9525" marR="9525" marT="9525" marB="0" anchor="ctr">
                    <a:lnR w="12700" cap="flat" cmpd="sng" algn="ctr">
                      <a:solidFill>
                        <a:schemeClr val="tx1"/>
                      </a:solidFill>
                      <a:prstDash val="solid"/>
                      <a:round/>
                      <a:headEnd type="none" w="med" len="med"/>
                      <a:tailEnd type="none" w="med" len="med"/>
                    </a:ln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498</a:t>
                      </a:r>
                    </a:p>
                  </a:txBody>
                  <a:tcPr marL="9525" marR="9525" marT="9525" marB="0" anchor="ctr">
                    <a:lnL w="12700" cap="flat" cmpd="sng" algn="ctr">
                      <a:solidFill>
                        <a:schemeClr val="tx1"/>
                      </a:solidFill>
                      <a:prstDash val="solid"/>
                      <a:round/>
                      <a:headEnd type="none" w="med" len="med"/>
                      <a:tailEnd type="none" w="med" len="med"/>
                    </a:lnL>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158</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121</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86</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133</a:t>
                      </a:r>
                    </a:p>
                  </a:txBody>
                  <a:tcPr marL="9525" marR="9525" marT="9525" marB="0" anchor="ctr">
                    <a:solidFill>
                      <a:schemeClr val="accent6">
                        <a:lumMod val="50000"/>
                        <a:alpha val="1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1,9%</a:t>
                      </a:r>
                    </a:p>
                  </a:txBody>
                  <a:tcPr marL="9525" marR="9525" marT="9525" marB="0" anchor="ctr">
                    <a:solidFill>
                      <a:schemeClr val="accent6">
                        <a:lumMod val="50000"/>
                        <a:alpha val="1000"/>
                      </a:schemeClr>
                    </a:solidFill>
                  </a:tcPr>
                </a:tc>
                <a:extLst>
                  <a:ext uri="{0D108BD9-81ED-4DB2-BD59-A6C34878D82A}">
                    <a16:rowId xmlns:a16="http://schemas.microsoft.com/office/drawing/2014/main" val="1074593541"/>
                  </a:ext>
                </a:extLst>
              </a:tr>
              <a:tr h="144837">
                <a:tc>
                  <a:txBody>
                    <a:bodyPr/>
                    <a:lstStyle/>
                    <a:p>
                      <a:pPr algn="ctr" fontAlgn="b"/>
                      <a:r>
                        <a:rPr lang="ru-RU" sz="800" b="0" i="0" u="none" strike="noStrike" dirty="0">
                          <a:solidFill>
                            <a:schemeClr val="accent6">
                              <a:lumMod val="50000"/>
                            </a:schemeClr>
                          </a:solidFill>
                          <a:effectLst/>
                          <a:latin typeface="Arial Narrow" panose="020B0606020202030204" pitchFamily="34" charset="0"/>
                        </a:rPr>
                        <a:t>10</a:t>
                      </a:r>
                      <a:endParaRPr lang="en-US" sz="800" b="0" i="0" u="none" strike="noStrike" dirty="0">
                        <a:solidFill>
                          <a:schemeClr val="accent6">
                            <a:lumMod val="50000"/>
                          </a:schemeClr>
                        </a:solidFill>
                        <a:effectLst/>
                        <a:latin typeface="Arial Narrow" panose="020B0606020202030204" pitchFamily="34" charset="0"/>
                      </a:endParaRPr>
                    </a:p>
                  </a:txBody>
                  <a:tcPr marL="9525" marR="9525" marT="0" marB="0" anchor="ctr">
                    <a:solidFill>
                      <a:schemeClr val="accent6">
                        <a:lumMod val="75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9116-0</a:t>
                      </a:r>
                    </a:p>
                  </a:txBody>
                  <a:tcPr marL="9525" marR="9525" marT="9525" marB="0" anchor="ctr">
                    <a:solidFill>
                      <a:schemeClr val="accent6">
                        <a:lumMod val="75000"/>
                        <a:alpha val="20000"/>
                      </a:schemeClr>
                    </a:solidFill>
                  </a:tcPr>
                </a:tc>
                <a:tc>
                  <a:txBody>
                    <a:bodyPr/>
                    <a:lstStyle/>
                    <a:p>
                      <a:pPr marL="72000" algn="l" fontAlgn="ctr"/>
                      <a:r>
                        <a:rPr lang="ru-RU" sz="800" b="0" i="0" u="none" strike="noStrike" dirty="0">
                          <a:solidFill>
                            <a:srgbClr val="000000"/>
                          </a:solidFill>
                          <a:effectLst/>
                          <a:latin typeface="Arial Narrow" panose="020B0606020202030204" pitchFamily="34" charset="0"/>
                        </a:rPr>
                        <a:t>Аула </a:t>
                      </a:r>
                      <a:r>
                        <a:rPr lang="ru-RU" sz="800" b="0" i="0" u="none" strike="noStrike" dirty="0" err="1">
                          <a:solidFill>
                            <a:srgbClr val="000000"/>
                          </a:solidFill>
                          <a:effectLst/>
                          <a:latin typeface="Arial Narrow" panose="020B0606020202030204" pitchFamily="34" charset="0"/>
                        </a:rPr>
                        <a:t>сыпырушылар</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және</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ашық</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аумақтарды</a:t>
                      </a:r>
                      <a:r>
                        <a:rPr lang="ru-RU" sz="800" b="0" i="0" u="none" strike="noStrike" dirty="0">
                          <a:solidFill>
                            <a:srgbClr val="000000"/>
                          </a:solidFill>
                          <a:effectLst/>
                          <a:latin typeface="Arial Narrow" panose="020B0606020202030204" pitchFamily="34" charset="0"/>
                        </a:rPr>
                        <a:t> </a:t>
                      </a:r>
                      <a:r>
                        <a:rPr lang="ru-RU" sz="800" b="0" i="0" u="none" strike="noStrike" dirty="0" err="1">
                          <a:solidFill>
                            <a:srgbClr val="000000"/>
                          </a:solidFill>
                          <a:effectLst/>
                          <a:latin typeface="Arial Narrow" panose="020B0606020202030204" pitchFamily="34" charset="0"/>
                        </a:rPr>
                        <a:t>тазалаушылар</a:t>
                      </a:r>
                      <a:endParaRPr lang="ru-RU" sz="800" b="0" i="0" u="none" strike="noStrike" dirty="0">
                        <a:solidFill>
                          <a:srgbClr val="000000"/>
                        </a:solidFill>
                        <a:effectLst/>
                        <a:latin typeface="Arial Narrow" panose="020B0606020202030204" pitchFamily="34" charset="0"/>
                      </a:endParaRPr>
                    </a:p>
                  </a:txBody>
                  <a:tcPr marL="9525" marR="9525" marT="9525" marB="0" anchor="ctr">
                    <a:lnR w="12700" cap="flat" cmpd="sng" algn="ctr">
                      <a:solidFill>
                        <a:schemeClr val="tx1"/>
                      </a:solidFill>
                      <a:prstDash val="solid"/>
                      <a:round/>
                      <a:headEnd type="none" w="med" len="med"/>
                      <a:tailEnd type="none" w="med" len="med"/>
                    </a:lnR>
                    <a:solidFill>
                      <a:schemeClr val="accent6">
                        <a:lumMod val="75000"/>
                        <a:alpha val="20000"/>
                      </a:schemeClr>
                    </a:solidFill>
                  </a:tcPr>
                </a:tc>
                <a:tc>
                  <a:txBody>
                    <a:bodyPr/>
                    <a:lstStyle/>
                    <a:p>
                      <a:pPr algn="ctr" fontAlgn="ctr"/>
                      <a:r>
                        <a:rPr lang="ru-RU" sz="800" b="0" i="0" u="none" strike="noStrike" dirty="0">
                          <a:solidFill>
                            <a:srgbClr val="000000"/>
                          </a:solidFill>
                          <a:effectLst/>
                          <a:latin typeface="Arial Narrow" panose="020B0606020202030204" pitchFamily="34" charset="0"/>
                        </a:rPr>
                        <a:t>737</a:t>
                      </a:r>
                    </a:p>
                  </a:txBody>
                  <a:tcPr marL="9525" marR="9525" marT="9525" marB="0" anchor="ctr">
                    <a:lnL w="12700" cap="flat" cmpd="sng" algn="ctr">
                      <a:solidFill>
                        <a:schemeClr val="tx1"/>
                      </a:solidFill>
                      <a:prstDash val="solid"/>
                      <a:round/>
                      <a:headEnd type="none" w="med" len="med"/>
                      <a:tailEnd type="none" w="med" len="med"/>
                    </a:lnL>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132</a:t>
                      </a:r>
                    </a:p>
                  </a:txBody>
                  <a:tcPr marL="9525" marR="9525" marT="9525" marB="0" anchor="c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220</a:t>
                      </a:r>
                    </a:p>
                  </a:txBody>
                  <a:tcPr marL="9525" marR="9525" marT="9525" marB="0" anchor="c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216</a:t>
                      </a:r>
                    </a:p>
                  </a:txBody>
                  <a:tcPr marL="9525" marR="9525" marT="9525" marB="0" anchor="c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169</a:t>
                      </a:r>
                    </a:p>
                  </a:txBody>
                  <a:tcPr marL="9525" marR="9525" marT="9525" marB="0" anchor="ctr">
                    <a:lnR w="12700" cap="flat" cmpd="sng" algn="ctr">
                      <a:solidFill>
                        <a:schemeClr val="tx1"/>
                      </a:solidFill>
                      <a:prstDash val="solid"/>
                      <a:round/>
                      <a:headEnd type="none" w="med" len="med"/>
                      <a:tailEnd type="none" w="med" len="med"/>
                    </a:ln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493</a:t>
                      </a:r>
                    </a:p>
                  </a:txBody>
                  <a:tcPr marL="9525" marR="9525" marT="9525" marB="0" anchor="ctr">
                    <a:lnL w="12700" cap="flat" cmpd="sng" algn="ctr">
                      <a:solidFill>
                        <a:schemeClr val="tx1"/>
                      </a:solidFill>
                      <a:prstDash val="solid"/>
                      <a:round/>
                      <a:headEnd type="none" w="med" len="med"/>
                      <a:tailEnd type="none" w="med" len="med"/>
                    </a:lnL>
                    <a:solidFill>
                      <a:schemeClr val="accent6">
                        <a:lumMod val="75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168</a:t>
                      </a:r>
                    </a:p>
                  </a:txBody>
                  <a:tcPr marL="9525" marR="9525" marT="9525" marB="0" anchor="ctr">
                    <a:solidFill>
                      <a:schemeClr val="bg1">
                        <a:lumMod val="50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39</a:t>
                      </a:r>
                    </a:p>
                  </a:txBody>
                  <a:tcPr marL="9525" marR="9525" marT="9525" marB="0" anchor="ctr">
                    <a:solidFill>
                      <a:schemeClr val="accent6">
                        <a:lumMod val="75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93</a:t>
                      </a:r>
                    </a:p>
                  </a:txBody>
                  <a:tcPr marL="9525" marR="9525" marT="9525" marB="0" anchor="ctr">
                    <a:solidFill>
                      <a:schemeClr val="accent6">
                        <a:lumMod val="75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193</a:t>
                      </a:r>
                    </a:p>
                  </a:txBody>
                  <a:tcPr marL="9525" marR="9525" marT="9525" marB="0" anchor="ctr">
                    <a:solidFill>
                      <a:schemeClr val="accent6">
                        <a:lumMod val="75000"/>
                        <a:alpha val="20000"/>
                      </a:schemeClr>
                    </a:solidFill>
                  </a:tcPr>
                </a:tc>
                <a:tc>
                  <a:txBody>
                    <a:bodyPr/>
                    <a:lstStyle/>
                    <a:p>
                      <a:pPr algn="ctr" fontAlgn="ctr"/>
                      <a:r>
                        <a:rPr lang="ru-RU" sz="800" b="0" i="0" u="none" strike="noStrike">
                          <a:solidFill>
                            <a:srgbClr val="000000"/>
                          </a:solidFill>
                          <a:effectLst/>
                          <a:latin typeface="Arial Narrow" panose="020B0606020202030204" pitchFamily="34" charset="0"/>
                        </a:rPr>
                        <a:t>1,9%</a:t>
                      </a:r>
                    </a:p>
                  </a:txBody>
                  <a:tcPr marL="9525" marR="9525" marT="9525" marB="0" anchor="ctr">
                    <a:solidFill>
                      <a:schemeClr val="accent6">
                        <a:lumMod val="75000"/>
                        <a:alpha val="20000"/>
                      </a:schemeClr>
                    </a:solidFill>
                  </a:tcPr>
                </a:tc>
                <a:extLst>
                  <a:ext uri="{0D108BD9-81ED-4DB2-BD59-A6C34878D82A}">
                    <a16:rowId xmlns:a16="http://schemas.microsoft.com/office/drawing/2014/main" val="4147790647"/>
                  </a:ext>
                </a:extLst>
              </a:tr>
              <a:tr h="144837">
                <a:tc gridSpan="3">
                  <a:txBody>
                    <a:bodyPr/>
                    <a:lstStyle/>
                    <a:p>
                      <a:pPr algn="ctr" fontAlgn="b"/>
                      <a:r>
                        <a:rPr lang="ru-RU" sz="900" b="1" u="none" strike="noStrike" dirty="0">
                          <a:solidFill>
                            <a:schemeClr val="accent6">
                              <a:lumMod val="50000"/>
                            </a:schemeClr>
                          </a:solidFill>
                          <a:effectLst/>
                          <a:latin typeface="Arial Narrow" panose="020B0606020202030204" pitchFamily="34" charset="0"/>
                        </a:rPr>
                        <a:t>ТОП-10 БОЙЫНША ЖИЫНЫ</a:t>
                      </a:r>
                      <a:endParaRPr lang="ru-RU" sz="900" b="1" i="0" u="none" strike="noStrike" cap="none" dirty="0">
                        <a:solidFill>
                          <a:schemeClr val="accent6">
                            <a:lumMod val="50000"/>
                          </a:schemeClr>
                        </a:solidFill>
                        <a:effectLst/>
                        <a:latin typeface="Arial Narrow" panose="020B0606020202030204" pitchFamily="34" charset="0"/>
                        <a:ea typeface="+mn-ea"/>
                        <a:cs typeface="+mn-cs"/>
                        <a:sym typeface="Arial"/>
                      </a:endParaRPr>
                    </a:p>
                  </a:txBody>
                  <a:tcPr marL="9525" marR="9525" marT="0" marB="0" anchor="ctr">
                    <a:lnR w="12700" cap="flat" cmpd="sng" algn="ctr">
                      <a:solidFill>
                        <a:schemeClr val="tx1"/>
                      </a:solidFill>
                      <a:prstDash val="solid"/>
                      <a:round/>
                      <a:headEnd type="none" w="med" len="med"/>
                      <a:tailEnd type="none" w="med" len="med"/>
                    </a:lnR>
                    <a:lnB w="12700" cap="flat" cmpd="sng" algn="ctr">
                      <a:solidFill>
                        <a:schemeClr val="tx1"/>
                      </a:solidFill>
                      <a:prstDash val="solid"/>
                      <a:round/>
                      <a:headEnd type="none" w="med" len="med"/>
                      <a:tailEnd type="none" w="med" len="med"/>
                    </a:lnB>
                    <a:noFill/>
                  </a:tcPr>
                </a:tc>
                <a:tc hMerge="1">
                  <a:txBody>
                    <a:bodyPr/>
                    <a:lstStyle/>
                    <a:p>
                      <a:pPr algn="ctr" fontAlgn="b"/>
                      <a:r>
                        <a:rPr lang="ru-KZ" sz="800" b="0" i="0" u="none" strike="noStrike" cap="none" dirty="0">
                          <a:solidFill>
                            <a:srgbClr val="007F76"/>
                          </a:solidFill>
                          <a:effectLst/>
                          <a:latin typeface="Arial Narrow" panose="020B0606020202030204" pitchFamily="34" charset="0"/>
                          <a:ea typeface="+mn-ea"/>
                          <a:cs typeface="+mn-cs"/>
                          <a:sym typeface="Arial"/>
                        </a:rPr>
                        <a:t>7412-1</a:t>
                      </a:r>
                    </a:p>
                  </a:txBody>
                  <a:tcPr marL="9525" marR="9525" marT="0" marB="0" anchor="ctr">
                    <a:lnB w="12700" cap="flat" cmpd="sng" algn="ctr">
                      <a:solidFill>
                        <a:schemeClr val="tx1"/>
                      </a:solidFill>
                      <a:prstDash val="solid"/>
                      <a:round/>
                      <a:headEnd type="none" w="med" len="med"/>
                      <a:tailEnd type="none" w="med" len="med"/>
                    </a:lnB>
                    <a:noFill/>
                  </a:tcPr>
                </a:tc>
                <a:tc hMerge="1">
                  <a:txBody>
                    <a:bodyPr/>
                    <a:lstStyle/>
                    <a:p>
                      <a:pPr marL="72000" algn="l" fontAlgn="ctr"/>
                      <a:r>
                        <a:rPr lang="ru-RU" sz="800" b="0" i="0" u="none" strike="noStrike" cap="none" dirty="0">
                          <a:solidFill>
                            <a:srgbClr val="007F76"/>
                          </a:solidFill>
                          <a:effectLst/>
                          <a:latin typeface="Arial Narrow" panose="020B0606020202030204" pitchFamily="34" charset="0"/>
                          <a:ea typeface="+mn-ea"/>
                          <a:cs typeface="+mn-cs"/>
                          <a:sym typeface="Arial"/>
                        </a:rPr>
                        <a:t>Электромонтеры (общий профиль)</a:t>
                      </a:r>
                    </a:p>
                  </a:txBody>
                  <a:tcPr marL="9525" marR="9525" marT="0" marB="0" anchor="ctr">
                    <a:lnR w="12700" cap="flat" cmpd="sng" algn="ctr">
                      <a:solidFill>
                        <a:schemeClr val="tx1"/>
                      </a:solidFill>
                      <a:prstDash val="solid"/>
                      <a:round/>
                      <a:headEnd type="none" w="med" len="med"/>
                      <a:tailEnd type="none" w="med" len="med"/>
                    </a:lnR>
                    <a:lnB w="12700" cap="flat" cmpd="sng" algn="ctr">
                      <a:solidFill>
                        <a:schemeClr val="tx1"/>
                      </a:solidFill>
                      <a:prstDash val="solid"/>
                      <a:round/>
                      <a:headEnd type="none" w="med" len="med"/>
                      <a:tailEnd type="none" w="med" len="med"/>
                    </a:lnB>
                    <a:noFill/>
                  </a:tcPr>
                </a:tc>
                <a:tc>
                  <a:txBody>
                    <a:bodyPr/>
                    <a:lstStyle/>
                    <a:p>
                      <a:pPr algn="ctr" fontAlgn="ctr"/>
                      <a:r>
                        <a:rPr lang="ru-RU" sz="800" b="1" i="0" u="none" strike="noStrike" dirty="0">
                          <a:solidFill>
                            <a:srgbClr val="000000"/>
                          </a:solidFill>
                          <a:effectLst/>
                          <a:latin typeface="Arial Narrow" panose="020B0606020202030204" pitchFamily="34" charset="0"/>
                        </a:rPr>
                        <a:t>8 838</a:t>
                      </a:r>
                    </a:p>
                  </a:txBody>
                  <a:tcPr marL="9525" marR="9525" marT="9525" marB="0" anchor="ctr">
                    <a:lnL w="12700" cap="flat" cmpd="sng" algn="ctr">
                      <a:solidFill>
                        <a:schemeClr val="tx1"/>
                      </a:solidFill>
                      <a:prstDash val="solid"/>
                      <a:round/>
                      <a:headEnd type="none" w="med" len="med"/>
                      <a:tailEnd type="none" w="med" len="med"/>
                    </a:lnL>
                    <a:lnB w="12700" cap="flat" cmpd="sng" algn="ctr">
                      <a:solidFill>
                        <a:schemeClr val="tx1"/>
                      </a:solidFill>
                      <a:prstDash val="solid"/>
                      <a:round/>
                      <a:headEnd type="none" w="med" len="med"/>
                      <a:tailEnd type="none" w="med" len="med"/>
                    </a:lnB>
                    <a:noFill/>
                  </a:tcPr>
                </a:tc>
                <a:tc>
                  <a:txBody>
                    <a:bodyPr/>
                    <a:lstStyle/>
                    <a:p>
                      <a:pPr algn="ctr" fontAlgn="ctr"/>
                      <a:r>
                        <a:rPr lang="ru-RU" sz="800" b="1" i="0" u="none" strike="noStrike" dirty="0">
                          <a:solidFill>
                            <a:srgbClr val="000000"/>
                          </a:solidFill>
                          <a:effectLst/>
                          <a:latin typeface="Arial Narrow" panose="020B0606020202030204" pitchFamily="34" charset="0"/>
                        </a:rPr>
                        <a:t>1 430</a:t>
                      </a:r>
                    </a:p>
                  </a:txBody>
                  <a:tcPr marL="9525" marR="9525" marT="9525" marB="0" anchor="ctr">
                    <a:lnB w="12700" cap="flat" cmpd="sng" algn="ctr">
                      <a:solidFill>
                        <a:schemeClr val="tx1"/>
                      </a:solidFill>
                      <a:prstDash val="solid"/>
                      <a:round/>
                      <a:headEnd type="none" w="med" len="med"/>
                      <a:tailEnd type="none" w="med" len="med"/>
                    </a:lnB>
                    <a:noFill/>
                  </a:tcPr>
                </a:tc>
                <a:tc>
                  <a:txBody>
                    <a:bodyPr/>
                    <a:lstStyle/>
                    <a:p>
                      <a:pPr algn="ctr" fontAlgn="ctr"/>
                      <a:r>
                        <a:rPr lang="ru-RU" sz="800" b="1" i="0" u="none" strike="noStrike" dirty="0">
                          <a:solidFill>
                            <a:srgbClr val="000000"/>
                          </a:solidFill>
                          <a:effectLst/>
                          <a:latin typeface="Arial Narrow" panose="020B0606020202030204" pitchFamily="34" charset="0"/>
                        </a:rPr>
                        <a:t>1 881</a:t>
                      </a:r>
                    </a:p>
                  </a:txBody>
                  <a:tcPr marL="9525" marR="9525" marT="9525" marB="0" anchor="ctr">
                    <a:lnB w="12700" cap="flat" cmpd="sng" algn="ctr">
                      <a:solidFill>
                        <a:schemeClr val="tx1"/>
                      </a:solidFill>
                      <a:prstDash val="solid"/>
                      <a:round/>
                      <a:headEnd type="none" w="med" len="med"/>
                      <a:tailEnd type="none" w="med" len="med"/>
                    </a:lnB>
                    <a:noFill/>
                  </a:tcPr>
                </a:tc>
                <a:tc>
                  <a:txBody>
                    <a:bodyPr/>
                    <a:lstStyle/>
                    <a:p>
                      <a:pPr algn="ctr" fontAlgn="ctr"/>
                      <a:r>
                        <a:rPr lang="ru-RU" sz="800" b="1" i="0" u="none" strike="noStrike" dirty="0">
                          <a:solidFill>
                            <a:srgbClr val="000000"/>
                          </a:solidFill>
                          <a:effectLst/>
                          <a:latin typeface="Arial Narrow" panose="020B0606020202030204" pitchFamily="34" charset="0"/>
                        </a:rPr>
                        <a:t>3 043</a:t>
                      </a:r>
                    </a:p>
                  </a:txBody>
                  <a:tcPr marL="9525" marR="9525" marT="9525" marB="0" anchor="ctr">
                    <a:lnB w="12700" cap="flat" cmpd="sng" algn="ctr">
                      <a:solidFill>
                        <a:schemeClr val="tx1"/>
                      </a:solidFill>
                      <a:prstDash val="solid"/>
                      <a:round/>
                      <a:headEnd type="none" w="med" len="med"/>
                      <a:tailEnd type="none" w="med" len="med"/>
                    </a:lnB>
                    <a:noFill/>
                  </a:tcPr>
                </a:tc>
                <a:tc>
                  <a:txBody>
                    <a:bodyPr/>
                    <a:lstStyle/>
                    <a:p>
                      <a:pPr algn="ctr" fontAlgn="ctr"/>
                      <a:r>
                        <a:rPr lang="ru-RU" sz="800" b="1" i="0" u="none" strike="noStrike" dirty="0">
                          <a:solidFill>
                            <a:srgbClr val="000000"/>
                          </a:solidFill>
                          <a:effectLst/>
                          <a:latin typeface="Arial Narrow" panose="020B0606020202030204" pitchFamily="34" charset="0"/>
                        </a:rPr>
                        <a:t>2 484</a:t>
                      </a:r>
                    </a:p>
                  </a:txBody>
                  <a:tcPr marL="9525" marR="9525" marT="9525" marB="0" anchor="ctr">
                    <a:lnR w="12700" cap="flat" cmpd="sng" algn="ctr">
                      <a:solidFill>
                        <a:schemeClr val="tx1"/>
                      </a:solidFill>
                      <a:prstDash val="solid"/>
                      <a:round/>
                      <a:headEnd type="none" w="med" len="med"/>
                      <a:tailEnd type="none" w="med" len="med"/>
                    </a:lnR>
                    <a:lnB w="12700" cap="flat" cmpd="sng" algn="ctr">
                      <a:solidFill>
                        <a:schemeClr val="tx1"/>
                      </a:solidFill>
                      <a:prstDash val="solid"/>
                      <a:round/>
                      <a:headEnd type="none" w="med" len="med"/>
                      <a:tailEnd type="none" w="med" len="med"/>
                    </a:lnB>
                    <a:noFill/>
                  </a:tcPr>
                </a:tc>
                <a:tc>
                  <a:txBody>
                    <a:bodyPr/>
                    <a:lstStyle/>
                    <a:p>
                      <a:pPr algn="ctr" fontAlgn="ctr"/>
                      <a:r>
                        <a:rPr lang="ru-RU" sz="800" b="1" i="0" u="none" strike="noStrike" dirty="0">
                          <a:solidFill>
                            <a:srgbClr val="000000"/>
                          </a:solidFill>
                          <a:effectLst/>
                          <a:latin typeface="Arial Narrow" panose="020B0606020202030204" pitchFamily="34" charset="0"/>
                        </a:rPr>
                        <a:t>6 851</a:t>
                      </a:r>
                    </a:p>
                  </a:txBody>
                  <a:tcPr marL="9525" marR="9525" marT="9525" marB="0" anchor="ctr">
                    <a:lnL w="12700" cap="flat" cmpd="sng" algn="ctr">
                      <a:solidFill>
                        <a:schemeClr val="tx1"/>
                      </a:solidFill>
                      <a:prstDash val="solid"/>
                      <a:round/>
                      <a:headEnd type="none" w="med" len="med"/>
                      <a:tailEnd type="none" w="med" len="med"/>
                    </a:lnL>
                    <a:lnB w="12700" cap="flat" cmpd="sng" algn="ctr">
                      <a:solidFill>
                        <a:schemeClr val="tx1"/>
                      </a:solidFill>
                      <a:prstDash val="solid"/>
                      <a:round/>
                      <a:headEnd type="none" w="med" len="med"/>
                      <a:tailEnd type="none" w="med" len="med"/>
                    </a:lnB>
                    <a:noFill/>
                  </a:tcPr>
                </a:tc>
                <a:tc>
                  <a:txBody>
                    <a:bodyPr/>
                    <a:lstStyle/>
                    <a:p>
                      <a:pPr algn="ctr" fontAlgn="ctr"/>
                      <a:r>
                        <a:rPr lang="ru-RU" sz="800" b="1" i="0" u="none" strike="noStrike" dirty="0">
                          <a:solidFill>
                            <a:srgbClr val="000000"/>
                          </a:solidFill>
                          <a:effectLst/>
                          <a:latin typeface="Arial Narrow" panose="020B0606020202030204" pitchFamily="34" charset="0"/>
                        </a:rPr>
                        <a:t>1 539</a:t>
                      </a:r>
                    </a:p>
                  </a:txBody>
                  <a:tcPr marL="9525" marR="9525" marT="9525" marB="0" anchor="ctr">
                    <a:lnB w="12700" cap="flat" cmpd="sng" algn="ctr">
                      <a:solidFill>
                        <a:schemeClr val="tx1"/>
                      </a:solidFill>
                      <a:prstDash val="solid"/>
                      <a:round/>
                      <a:headEnd type="none" w="med" len="med"/>
                      <a:tailEnd type="none" w="med" len="med"/>
                    </a:lnB>
                    <a:noFill/>
                  </a:tcPr>
                </a:tc>
                <a:tc>
                  <a:txBody>
                    <a:bodyPr/>
                    <a:lstStyle/>
                    <a:p>
                      <a:pPr algn="ctr" fontAlgn="ctr"/>
                      <a:r>
                        <a:rPr lang="ru-RU" sz="800" b="1" i="0" u="none" strike="noStrike" dirty="0">
                          <a:solidFill>
                            <a:srgbClr val="000000"/>
                          </a:solidFill>
                          <a:effectLst/>
                          <a:latin typeface="Arial Narrow" panose="020B0606020202030204" pitchFamily="34" charset="0"/>
                        </a:rPr>
                        <a:t>1 404</a:t>
                      </a:r>
                    </a:p>
                  </a:txBody>
                  <a:tcPr marL="9525" marR="9525" marT="9525" marB="0" anchor="ctr">
                    <a:lnB w="12700" cap="flat" cmpd="sng" algn="ctr">
                      <a:solidFill>
                        <a:schemeClr val="tx1"/>
                      </a:solidFill>
                      <a:prstDash val="solid"/>
                      <a:round/>
                      <a:headEnd type="none" w="med" len="med"/>
                      <a:tailEnd type="none" w="med" len="med"/>
                    </a:lnB>
                    <a:noFill/>
                  </a:tcPr>
                </a:tc>
                <a:tc>
                  <a:txBody>
                    <a:bodyPr/>
                    <a:lstStyle/>
                    <a:p>
                      <a:pPr algn="ctr" fontAlgn="ctr"/>
                      <a:r>
                        <a:rPr lang="ru-RU" sz="800" b="1" i="0" u="none" strike="noStrike" dirty="0">
                          <a:solidFill>
                            <a:srgbClr val="000000"/>
                          </a:solidFill>
                          <a:effectLst/>
                          <a:latin typeface="Arial Narrow" panose="020B0606020202030204" pitchFamily="34" charset="0"/>
                        </a:rPr>
                        <a:t>1 456</a:t>
                      </a:r>
                    </a:p>
                  </a:txBody>
                  <a:tcPr marL="9525" marR="9525" marT="9525" marB="0" anchor="ctr">
                    <a:lnB w="12700" cap="flat" cmpd="sng" algn="ctr">
                      <a:solidFill>
                        <a:schemeClr val="tx1"/>
                      </a:solidFill>
                      <a:prstDash val="solid"/>
                      <a:round/>
                      <a:headEnd type="none" w="med" len="med"/>
                      <a:tailEnd type="none" w="med" len="med"/>
                    </a:lnB>
                    <a:noFill/>
                  </a:tcPr>
                </a:tc>
                <a:tc>
                  <a:txBody>
                    <a:bodyPr/>
                    <a:lstStyle/>
                    <a:p>
                      <a:pPr algn="ctr" fontAlgn="ctr"/>
                      <a:r>
                        <a:rPr lang="ru-RU" sz="800" b="1" i="0" u="none" strike="noStrike" dirty="0">
                          <a:solidFill>
                            <a:srgbClr val="000000"/>
                          </a:solidFill>
                          <a:effectLst/>
                          <a:latin typeface="Arial Narrow" panose="020B0606020202030204" pitchFamily="34" charset="0"/>
                        </a:rPr>
                        <a:t>2 452</a:t>
                      </a:r>
                    </a:p>
                  </a:txBody>
                  <a:tcPr marL="9525" marR="9525" marT="9525" marB="0" anchor="ctr">
                    <a:lnB w="12700" cap="flat" cmpd="sng" algn="ctr">
                      <a:solidFill>
                        <a:schemeClr val="tx1"/>
                      </a:solidFill>
                      <a:prstDash val="solid"/>
                      <a:round/>
                      <a:headEnd type="none" w="med" len="med"/>
                      <a:tailEnd type="none" w="med" len="med"/>
                    </a:lnB>
                    <a:noFill/>
                  </a:tcPr>
                </a:tc>
                <a:tc>
                  <a:txBody>
                    <a:bodyPr/>
                    <a:lstStyle/>
                    <a:p>
                      <a:pPr algn="ctr" fontAlgn="ctr"/>
                      <a:r>
                        <a:rPr lang="ru-RU" sz="800" b="1" i="0" u="none" strike="noStrike" dirty="0">
                          <a:solidFill>
                            <a:srgbClr val="000000"/>
                          </a:solidFill>
                          <a:effectLst/>
                          <a:latin typeface="Arial Narrow" panose="020B0606020202030204" pitchFamily="34" charset="0"/>
                        </a:rPr>
                        <a:t>26,3%</a:t>
                      </a:r>
                    </a:p>
                  </a:txBody>
                  <a:tcPr marL="9525" marR="9525" marT="9525" marB="0" anchor="ctr">
                    <a:lnB w="12700"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1977705671"/>
                  </a:ext>
                </a:extLst>
              </a:tr>
            </a:tbl>
          </a:graphicData>
        </a:graphic>
      </p:graphicFrame>
    </p:spTree>
    <p:extLst>
      <p:ext uri="{BB962C8B-B14F-4D97-AF65-F5344CB8AC3E}">
        <p14:creationId xmlns:p14="http://schemas.microsoft.com/office/powerpoint/2010/main" val="3910313131"/>
      </p:ext>
    </p:extLst>
  </p:cSld>
  <p:clrMapOvr>
    <a:masterClrMapping/>
  </p:clrMapOvr>
</p:sld>
</file>

<file path=ppt/tags/tag1.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heme/theme1.xml><?xml version="1.0" encoding="utf-8"?>
<a:theme xmlns:a="http://schemas.openxmlformats.org/drawingml/2006/main" name="2_DCG template">
  <a:themeElements>
    <a:clrScheme name="DCG">
      <a:dk1>
        <a:srgbClr val="000000"/>
      </a:dk1>
      <a:lt1>
        <a:srgbClr val="FFFFFF"/>
      </a:lt1>
      <a:dk2>
        <a:srgbClr val="007F76"/>
      </a:dk2>
      <a:lt2>
        <a:srgbClr val="00646C"/>
      </a:lt2>
      <a:accent1>
        <a:srgbClr val="007F76"/>
      </a:accent1>
      <a:accent2>
        <a:srgbClr val="2868A3"/>
      </a:accent2>
      <a:accent3>
        <a:srgbClr val="8EC6A1"/>
      </a:accent3>
      <a:accent4>
        <a:srgbClr val="4BACC6"/>
      </a:accent4>
      <a:accent5>
        <a:srgbClr val="F79646"/>
      </a:accent5>
      <a:accent6>
        <a:srgbClr val="C0504D"/>
      </a:accent6>
      <a:hlink>
        <a:srgbClr val="0000FF"/>
      </a:hlink>
      <a:folHlink>
        <a:srgbClr val="800080"/>
      </a:folHlink>
    </a:clrScheme>
    <a:fontScheme name="DCG">
      <a:majorFont>
        <a:latin typeface="Arial"/>
        <a:ea typeface=""/>
        <a:cs typeface=""/>
      </a:majorFont>
      <a:minorFont>
        <a:latin typeface="Arial"/>
        <a:ea typeface=""/>
        <a:cs typeface=""/>
      </a:minorFont>
    </a:fontScheme>
    <a:fmtScheme name="Стандартная">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defPPr algn="ctr">
          <a:defRPr/>
        </a:defPPr>
      </a:lstStyle>
      <a:style>
        <a:lnRef idx="2">
          <a:schemeClr val="accent1">
            <a:shade val="50000"/>
          </a:schemeClr>
        </a:lnRef>
        <a:fillRef idx="1">
          <a:schemeClr val="accent1"/>
        </a:fillRef>
        <a:effectRef idx="0">
          <a:schemeClr val="accent1"/>
        </a:effectRef>
        <a:fontRef idx="minor">
          <a:schemeClr val="lt1"/>
        </a:fontRef>
      </a:style>
    </a:spDef>
    <a:txDef>
      <a:spPr>
        <a:noFill/>
      </a:spPr>
      <a:bodyPr wrap="square" lIns="0" tIns="0" rIns="0" bIns="0" rtlCol="0">
        <a:spAutoFit/>
      </a:bodyPr>
      <a:lstStyle>
        <a:defPPr algn="l">
          <a:defRPr dirty="0" smtClean="0"/>
        </a:defPPr>
      </a:lstStyle>
    </a:txDef>
  </a:objectDefaults>
  <a:extraClrSchemeLst/>
</a:theme>
</file>

<file path=ppt/theme/theme2.xml><?xml version="1.0" encoding="utf-8"?>
<a:theme xmlns:a="http://schemas.openxmlformats.org/drawingml/2006/main" name="Тема Office">
  <a:themeElements>
    <a:clrScheme name="Стандартная">
      <a:dk1>
        <a:sysClr val="windowText" lastClr="000000"/>
      </a:dk1>
      <a:lt1>
        <a:sysClr val="window" lastClr="FFFFFF"/>
      </a:lt1>
      <a:dk2>
        <a:srgbClr val="44546A"/>
      </a:dk2>
      <a:lt2>
        <a:srgbClr val="E7E6E6"/>
      </a:lt2>
      <a:accent1>
        <a:srgbClr val="5B9BD5"/>
      </a:accent1>
      <a:accent2>
        <a:srgbClr val="ED7D31"/>
      </a:accent2>
      <a:accent3>
        <a:srgbClr val="A5A5A5"/>
      </a:accent3>
      <a:accent4>
        <a:srgbClr val="FFC000"/>
      </a:accent4>
      <a:accent5>
        <a:srgbClr val="4472C4"/>
      </a:accent5>
      <a:accent6>
        <a:srgbClr val="70AD47"/>
      </a:accent6>
      <a:hlink>
        <a:srgbClr val="0563C1"/>
      </a:hlink>
      <a:folHlink>
        <a:srgbClr val="954F72"/>
      </a:folHlink>
    </a:clrScheme>
    <a:fontScheme name="Стандартная">
      <a:majorFont>
        <a:latin typeface="Calibri Light"/>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Стандартная">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3.xml><?xml version="1.0" encoding="utf-8"?>
<a:theme xmlns:a="http://schemas.openxmlformats.org/drawingml/2006/main" name="Тема Office">
  <a:themeElements>
    <a:clrScheme name="Стандартная">
      <a:dk1>
        <a:sysClr val="windowText" lastClr="000000"/>
      </a:dk1>
      <a:lt1>
        <a:sysClr val="window" lastClr="FFFFFF"/>
      </a:lt1>
      <a:dk2>
        <a:srgbClr val="44546A"/>
      </a:dk2>
      <a:lt2>
        <a:srgbClr val="E7E6E6"/>
      </a:lt2>
      <a:accent1>
        <a:srgbClr val="5B9BD5"/>
      </a:accent1>
      <a:accent2>
        <a:srgbClr val="ED7D31"/>
      </a:accent2>
      <a:accent3>
        <a:srgbClr val="A5A5A5"/>
      </a:accent3>
      <a:accent4>
        <a:srgbClr val="FFC000"/>
      </a:accent4>
      <a:accent5>
        <a:srgbClr val="4472C4"/>
      </a:accent5>
      <a:accent6>
        <a:srgbClr val="70AD47"/>
      </a:accent6>
      <a:hlink>
        <a:srgbClr val="0563C1"/>
      </a:hlink>
      <a:folHlink>
        <a:srgbClr val="954F72"/>
      </a:folHlink>
    </a:clrScheme>
    <a:fontScheme name="Стандартная">
      <a:majorFont>
        <a:latin typeface="Calibri Light"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Стандартная">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docProps/app.xml><?xml version="1.0" encoding="utf-8"?>
<Properties xmlns="http://schemas.openxmlformats.org/officeDocument/2006/extended-properties" xmlns:vt="http://schemas.openxmlformats.org/officeDocument/2006/docPropsVTypes">
  <Template>01-05-2018 Dasco CORP Presentation</Template>
  <TotalTime>103930</TotalTime>
  <Words>43316</Words>
  <Application>Microsoft Office PowerPoint</Application>
  <PresentationFormat>Широкоэкранный</PresentationFormat>
  <Paragraphs>21864</Paragraphs>
  <Slides>82</Slides>
  <Notes>0</Notes>
  <HiddenSlides>0</HiddenSlides>
  <MMClips>0</MMClips>
  <ScaleCrop>false</ScaleCrop>
  <HeadingPairs>
    <vt:vector size="8" baseType="variant">
      <vt:variant>
        <vt:lpstr>Использованные шрифты</vt:lpstr>
      </vt:variant>
      <vt:variant>
        <vt:i4>5</vt:i4>
      </vt:variant>
      <vt:variant>
        <vt:lpstr>Тема</vt:lpstr>
      </vt:variant>
      <vt:variant>
        <vt:i4>1</vt:i4>
      </vt:variant>
      <vt:variant>
        <vt:lpstr>Внедренные серверы OLE</vt:lpstr>
      </vt:variant>
      <vt:variant>
        <vt:i4>1</vt:i4>
      </vt:variant>
      <vt:variant>
        <vt:lpstr>Заголовки слайдов</vt:lpstr>
      </vt:variant>
      <vt:variant>
        <vt:i4>82</vt:i4>
      </vt:variant>
    </vt:vector>
  </HeadingPairs>
  <TitlesOfParts>
    <vt:vector size="89" baseType="lpstr">
      <vt:lpstr>Arial</vt:lpstr>
      <vt:lpstr>Arial Black</vt:lpstr>
      <vt:lpstr>Arial Narrow</vt:lpstr>
      <vt:lpstr>Calibri</vt:lpstr>
      <vt:lpstr>Helvetica</vt:lpstr>
      <vt:lpstr>2_DCG template</vt:lpstr>
      <vt:lpstr>think-cell Slide</vt:lpstr>
      <vt:lpstr>Презентация PowerPoint</vt:lpstr>
      <vt:lpstr>Мазмұны</vt:lpstr>
      <vt:lpstr>ӘДІСТЕМЕ</vt:lpstr>
      <vt:lpstr>Қысқаша қорытындылар</vt:lpstr>
      <vt:lpstr>Қысқаша қорытындылар</vt:lpstr>
      <vt:lpstr>Сценарийлер бойынша бос орындар санының негізгі көрсеткіштері</vt:lpstr>
      <vt:lpstr>Презентация PowerPoint</vt:lpstr>
      <vt:lpstr>Презентация PowerPoint</vt:lpstr>
      <vt:lpstr>Презентация PowerPoint</vt:lpstr>
      <vt:lpstr>Аймақтар мен кәсіптер топтары бойынша 2023 жылға арналған оптимистік сценарий</vt:lpstr>
      <vt:lpstr>Аймақтар мен кәсіптер топтары бойынша 2023 жылға арналған пессимистік сценарий</vt:lpstr>
      <vt:lpstr>Презентация PowerPoint</vt:lpstr>
      <vt:lpstr>Презентация PowerPoint</vt:lpstr>
      <vt:lpstr>ТОП-30 оптимистік сценаридегі бос орындар</vt:lpstr>
      <vt:lpstr>ТОП-30 оптимистік сценаридегі бос орындар (білікті еңбек)</vt:lpstr>
      <vt:lpstr>ТОП-30 пессимистік сценаридегі бос орындар</vt:lpstr>
      <vt:lpstr>ТОП-30 пессимистік сценаридегі бос орындар (білікті еңбек)</vt:lpstr>
      <vt:lpstr>Презентация PowerPoint</vt:lpstr>
      <vt:lpstr>Презентация PowerPoint</vt:lpstr>
      <vt:lpstr>Презентация PowerPoint</vt:lpstr>
      <vt:lpstr>Презентация PowerPoint</vt:lpstr>
      <vt:lpstr>Презентация PowerPoint</vt:lpstr>
      <vt:lpstr>Презентация PowerPoint</vt:lpstr>
      <vt:lpstr>Презентация PowerPoint</vt:lpstr>
      <vt:lpstr>Презентация PowerPoint</vt:lpstr>
      <vt:lpstr>Презентация PowerPoint</vt:lpstr>
      <vt:lpstr>Презентация PowerPoint</vt:lpstr>
      <vt:lpstr>Презентация PowerPoint</vt:lpstr>
      <vt:lpstr>Презентация PowerPoint</vt:lpstr>
      <vt:lpstr>Презентация PowerPoint</vt:lpstr>
      <vt:lpstr>Презентация PowerPoint</vt:lpstr>
      <vt:lpstr>Презентация PowerPoint</vt:lpstr>
      <vt:lpstr>Презентация PowerPoint</vt:lpstr>
      <vt:lpstr>Презентация PowerPoint</vt:lpstr>
      <vt:lpstr>Презентация PowerPoint</vt:lpstr>
      <vt:lpstr>Презентация PowerPoint</vt:lpstr>
      <vt:lpstr>Презентация PowerPoint</vt:lpstr>
      <vt:lpstr>Презентация PowerPoint</vt:lpstr>
      <vt:lpstr>Презентация PowerPoint</vt:lpstr>
      <vt:lpstr>Презентация PowerPoint</vt:lpstr>
      <vt:lpstr>Презентация PowerPoint</vt:lpstr>
      <vt:lpstr>Презентация PowerPoint</vt:lpstr>
      <vt:lpstr>Презентация PowerPoint</vt:lpstr>
      <vt:lpstr>Презентация PowerPoint</vt:lpstr>
      <vt:lpstr>Презентация PowerPoint</vt:lpstr>
      <vt:lpstr>Презентация PowerPoint</vt:lpstr>
      <vt:lpstr>Презентация PowerPoint</vt:lpstr>
      <vt:lpstr>Презентация PowerPoint</vt:lpstr>
      <vt:lpstr>Презентация PowerPoint</vt:lpstr>
      <vt:lpstr>Презентация PowerPoint</vt:lpstr>
      <vt:lpstr>Презентация PowerPoint</vt:lpstr>
      <vt:lpstr>Презентация PowerPoint</vt:lpstr>
      <vt:lpstr>Презентация PowerPoint</vt:lpstr>
      <vt:lpstr>Презентация PowerPoint</vt:lpstr>
      <vt:lpstr>Презентация PowerPoint</vt:lpstr>
      <vt:lpstr>Презентация PowerPoint</vt:lpstr>
      <vt:lpstr>Презентация PowerPoint</vt:lpstr>
      <vt:lpstr>Презентация PowerPoint</vt:lpstr>
      <vt:lpstr>Презентация PowerPoint</vt:lpstr>
      <vt:lpstr>Презентация PowerPoint</vt:lpstr>
      <vt:lpstr>Презентация PowerPoint</vt:lpstr>
      <vt:lpstr>Презентация PowerPoint</vt:lpstr>
      <vt:lpstr>Презентация PowerPoint</vt:lpstr>
      <vt:lpstr>Презентация PowerPoint</vt:lpstr>
      <vt:lpstr>Презентация PowerPoint</vt:lpstr>
      <vt:lpstr>Презентация PowerPoint</vt:lpstr>
      <vt:lpstr>Презентация PowerPoint</vt:lpstr>
      <vt:lpstr>Презентация PowerPoint</vt:lpstr>
      <vt:lpstr>Презентация PowerPoint</vt:lpstr>
      <vt:lpstr>Презентация PowerPoint</vt:lpstr>
      <vt:lpstr>Презентация PowerPoint</vt:lpstr>
      <vt:lpstr>Презентация PowerPoint</vt:lpstr>
      <vt:lpstr>Презентация PowerPoint</vt:lpstr>
      <vt:lpstr>Презентация PowerPoint</vt:lpstr>
      <vt:lpstr>Презентация PowerPoint</vt:lpstr>
      <vt:lpstr>Презентация PowerPoint</vt:lpstr>
      <vt:lpstr>Презентация PowerPoint</vt:lpstr>
      <vt:lpstr>Презентация PowerPoint</vt:lpstr>
      <vt:lpstr>Презентация PowerPoint</vt:lpstr>
      <vt:lpstr>Презентация PowerPoint</vt:lpstr>
      <vt:lpstr>Презентация PowerPoint</vt:lpstr>
      <vt:lpstr>Презентация PowerPoint</vt:lpstr>
    </vt:vector>
  </TitlesOfParts>
  <Company>SPecialiST RePack</Company>
  <LinksUpToDate>false</LinksUpToDate>
  <SharedDoc>false</SharedDoc>
  <HyperlinksChanged>false</HyperlinksChanged>
  <AppVersion>16.0000</AppVersion>
</Properties>
</file>

<file path=docProps/core.xml><?xml version="1.0" encoding="utf-8"?>
<cp:coreProperties xmlns:cp="http://schemas.openxmlformats.org/package/2006/metadata/core-properties" xmlns:dc="http://purl.org/dc/elements/1.1/" xmlns:dcterms="http://purl.org/dc/terms/" xmlns:dcmitype="http://purl.org/dc/dcmitype/" xmlns:xsi="http://www.w3.org/2001/XMLSchema-instance">
  <dc:title>Презентация PowerPoint</dc:title>
  <dc:creator>My Name</dc:creator>
  <cp:lastModifiedBy>Алмас Б. Жакенов</cp:lastModifiedBy>
  <cp:revision>3724</cp:revision>
  <cp:lastPrinted>2023-05-11T09:15:41Z</cp:lastPrinted>
  <dcterms:created xsi:type="dcterms:W3CDTF">2018-04-01T08:04:46Z</dcterms:created>
  <dcterms:modified xsi:type="dcterms:W3CDTF">2023-05-11T09:35:51Z</dcterms:modified>
</cp:coreProperties>
</file>